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footer75.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footer78.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header56.xml" ContentType="application/vnd.openxmlformats-officedocument.wordprocessingml.header+xml"/>
  <Override PartName="/word/footer81.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header59.xml" ContentType="application/vnd.openxmlformats-officedocument.wordprocessingml.header+xml"/>
  <Override PartName="/word/footer84.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85.xml" ContentType="application/vnd.openxmlformats-officedocument.wordprocessingml.footer+xml"/>
  <Override PartName="/word/footer86.xml" ContentType="application/vnd.openxmlformats-officedocument.wordprocessingml.footer+xml"/>
  <Override PartName="/word/header62.xml" ContentType="application/vnd.openxmlformats-officedocument.wordprocessingml.header+xml"/>
  <Override PartName="/word/footer87.xml" ContentType="application/vnd.openxmlformats-officedocument.wordprocessingml.footer+xml"/>
  <Override PartName="/word/header63.xml" ContentType="application/vnd.openxmlformats-officedocument.wordprocessingml.header+xml"/>
  <Override PartName="/word/header64.xml" ContentType="application/vnd.openxmlformats-officedocument.wordprocessingml.header+xml"/>
  <Override PartName="/word/footer88.xml" ContentType="application/vnd.openxmlformats-officedocument.wordprocessingml.footer+xml"/>
  <Override PartName="/word/footer89.xml" ContentType="application/vnd.openxmlformats-officedocument.wordprocessingml.footer+xml"/>
  <Override PartName="/word/header65.xml" ContentType="application/vnd.openxmlformats-officedocument.wordprocessingml.header+xml"/>
  <Override PartName="/word/footer90.xml" ContentType="application/vnd.openxmlformats-officedocument.wordprocessingml.footer+xml"/>
  <Override PartName="/word/header66.xml" ContentType="application/vnd.openxmlformats-officedocument.wordprocessingml.header+xml"/>
  <Override PartName="/word/header67.xml" ContentType="application/vnd.openxmlformats-officedocument.wordprocessingml.header+xml"/>
  <Override PartName="/word/footer91.xml" ContentType="application/vnd.openxmlformats-officedocument.wordprocessingml.footer+xml"/>
  <Override PartName="/word/footer92.xml" ContentType="application/vnd.openxmlformats-officedocument.wordprocessingml.footer+xml"/>
  <Override PartName="/word/header68.xml" ContentType="application/vnd.openxmlformats-officedocument.wordprocessingml.header+xml"/>
  <Override PartName="/word/footer93.xml" ContentType="application/vnd.openxmlformats-officedocument.wordprocessingml.footer+xml"/>
  <Override PartName="/word/header69.xml" ContentType="application/vnd.openxmlformats-officedocument.wordprocessingml.header+xml"/>
  <Override PartName="/word/header70.xml" ContentType="application/vnd.openxmlformats-officedocument.wordprocessingml.header+xml"/>
  <Override PartName="/word/footer94.xml" ContentType="application/vnd.openxmlformats-officedocument.wordprocessingml.footer+xml"/>
  <Override PartName="/word/footer95.xml" ContentType="application/vnd.openxmlformats-officedocument.wordprocessingml.footer+xml"/>
  <Override PartName="/word/header71.xml" ContentType="application/vnd.openxmlformats-officedocument.wordprocessingml.header+xml"/>
  <Override PartName="/word/footer96.xml" ContentType="application/vnd.openxmlformats-officedocument.wordprocessingml.footer+xml"/>
  <Override PartName="/word/header72.xml" ContentType="application/vnd.openxmlformats-officedocument.wordprocessingml.header+xml"/>
  <Override PartName="/word/header73.xml" ContentType="application/vnd.openxmlformats-officedocument.wordprocessingml.header+xml"/>
  <Override PartName="/word/footer97.xml" ContentType="application/vnd.openxmlformats-officedocument.wordprocessingml.footer+xml"/>
  <Override PartName="/word/footer98.xml" ContentType="application/vnd.openxmlformats-officedocument.wordprocessingml.footer+xml"/>
  <Override PartName="/word/header74.xml" ContentType="application/vnd.openxmlformats-officedocument.wordprocessingml.header+xml"/>
  <Override PartName="/word/footer99.xml" ContentType="application/vnd.openxmlformats-officedocument.wordprocessingml.footer+xml"/>
  <Override PartName="/word/header75.xml" ContentType="application/vnd.openxmlformats-officedocument.wordprocessingml.header+xml"/>
  <Override PartName="/word/header76.xml" ContentType="application/vnd.openxmlformats-officedocument.wordprocessingml.header+xml"/>
  <Override PartName="/word/footer100.xml" ContentType="application/vnd.openxmlformats-officedocument.wordprocessingml.footer+xml"/>
  <Override PartName="/word/footer101.xml" ContentType="application/vnd.openxmlformats-officedocument.wordprocessingml.footer+xml"/>
  <Override PartName="/word/footer102.xml" ContentType="application/vnd.openxmlformats-officedocument.wordprocessingml.footer+xml"/>
  <Override PartName="/word/header77.xml" ContentType="application/vnd.openxmlformats-officedocument.wordprocessingml.header+xml"/>
  <Override PartName="/word/header78.xml" ContentType="application/vnd.openxmlformats-officedocument.wordprocessingml.header+xml"/>
  <Override PartName="/word/footer103.xml" ContentType="application/vnd.openxmlformats-officedocument.wordprocessingml.footer+xml"/>
  <Override PartName="/word/footer104.xml" ContentType="application/vnd.openxmlformats-officedocument.wordprocessingml.footer+xml"/>
  <Override PartName="/word/footer105.xml" ContentType="application/vnd.openxmlformats-officedocument.wordprocessingml.footer+xml"/>
  <Override PartName="/word/header79.xml" ContentType="application/vnd.openxmlformats-officedocument.wordprocessingml.header+xml"/>
  <Override PartName="/word/header80.xml" ContentType="application/vnd.openxmlformats-officedocument.wordprocessingml.header+xml"/>
  <Override PartName="/word/footer106.xml" ContentType="application/vnd.openxmlformats-officedocument.wordprocessingml.footer+xml"/>
  <Override PartName="/word/footer107.xml" ContentType="application/vnd.openxmlformats-officedocument.wordprocessingml.footer+xml"/>
  <Override PartName="/word/footer108.xml" ContentType="application/vnd.openxmlformats-officedocument.wordprocessingml.footer+xml"/>
  <Override PartName="/word/header81.xml" ContentType="application/vnd.openxmlformats-officedocument.wordprocessingml.header+xml"/>
  <Override PartName="/word/header82.xml" ContentType="application/vnd.openxmlformats-officedocument.wordprocessingml.header+xml"/>
  <Override PartName="/word/footer109.xml" ContentType="application/vnd.openxmlformats-officedocument.wordprocessingml.footer+xml"/>
  <Override PartName="/word/footer110.xml" ContentType="application/vnd.openxmlformats-officedocument.wordprocessingml.footer+xml"/>
  <Override PartName="/word/footer111.xml" ContentType="application/vnd.openxmlformats-officedocument.wordprocessingml.footer+xml"/>
  <Override PartName="/word/header83.xml" ContentType="application/vnd.openxmlformats-officedocument.wordprocessingml.header+xml"/>
  <Override PartName="/word/header84.xml" ContentType="application/vnd.openxmlformats-officedocument.wordprocessingml.header+xml"/>
  <Override PartName="/word/footer112.xml" ContentType="application/vnd.openxmlformats-officedocument.wordprocessingml.footer+xml"/>
  <Override PartName="/word/footer113.xml" ContentType="application/vnd.openxmlformats-officedocument.wordprocessingml.footer+xml"/>
  <Override PartName="/word/footer114.xml" ContentType="application/vnd.openxmlformats-officedocument.wordprocessingml.footer+xml"/>
  <Override PartName="/word/header85.xml" ContentType="application/vnd.openxmlformats-officedocument.wordprocessingml.header+xml"/>
  <Override PartName="/word/header86.xml" ContentType="application/vnd.openxmlformats-officedocument.wordprocessingml.header+xml"/>
  <Override PartName="/word/footer115.xml" ContentType="application/vnd.openxmlformats-officedocument.wordprocessingml.footer+xml"/>
  <Override PartName="/word/footer116.xml" ContentType="application/vnd.openxmlformats-officedocument.wordprocessingml.footer+xml"/>
  <Override PartName="/word/footer117.xml" ContentType="application/vnd.openxmlformats-officedocument.wordprocessingml.footer+xml"/>
  <Override PartName="/word/header87.xml" ContentType="application/vnd.openxmlformats-officedocument.wordprocessingml.header+xml"/>
  <Override PartName="/word/header88.xml" ContentType="application/vnd.openxmlformats-officedocument.wordprocessingml.header+xml"/>
  <Override PartName="/word/footer118.xml" ContentType="application/vnd.openxmlformats-officedocument.wordprocessingml.footer+xml"/>
  <Override PartName="/word/footer119.xml" ContentType="application/vnd.openxmlformats-officedocument.wordprocessingml.footer+xml"/>
  <Override PartName="/word/footer120.xml" ContentType="application/vnd.openxmlformats-officedocument.wordprocessingml.footer+xml"/>
  <Override PartName="/word/header89.xml" ContentType="application/vnd.openxmlformats-officedocument.wordprocessingml.header+xml"/>
  <Override PartName="/word/header90.xml" ContentType="application/vnd.openxmlformats-officedocument.wordprocessingml.header+xml"/>
  <Override PartName="/word/footer121.xml" ContentType="application/vnd.openxmlformats-officedocument.wordprocessingml.footer+xml"/>
  <Override PartName="/word/footer122.xml" ContentType="application/vnd.openxmlformats-officedocument.wordprocessingml.footer+xml"/>
  <Override PartName="/word/footer123.xml" ContentType="application/vnd.openxmlformats-officedocument.wordprocessingml.footer+xml"/>
  <Override PartName="/word/header91.xml" ContentType="application/vnd.openxmlformats-officedocument.wordprocessingml.header+xml"/>
  <Override PartName="/word/header92.xml" ContentType="application/vnd.openxmlformats-officedocument.wordprocessingml.header+xml"/>
  <Override PartName="/word/footer124.xml" ContentType="application/vnd.openxmlformats-officedocument.wordprocessingml.footer+xml"/>
  <Override PartName="/word/footer125.xml" ContentType="application/vnd.openxmlformats-officedocument.wordprocessingml.footer+xml"/>
  <Override PartName="/word/footer126.xml" ContentType="application/vnd.openxmlformats-officedocument.wordprocessingml.footer+xml"/>
  <Override PartName="/word/header93.xml" ContentType="application/vnd.openxmlformats-officedocument.wordprocessingml.header+xml"/>
  <Override PartName="/word/header94.xml" ContentType="application/vnd.openxmlformats-officedocument.wordprocessingml.header+xml"/>
  <Override PartName="/word/footer127.xml" ContentType="application/vnd.openxmlformats-officedocument.wordprocessingml.footer+xml"/>
  <Override PartName="/word/footer128.xml" ContentType="application/vnd.openxmlformats-officedocument.wordprocessingml.footer+xml"/>
  <Override PartName="/word/footer129.xml" ContentType="application/vnd.openxmlformats-officedocument.wordprocessingml.footer+xml"/>
  <Override PartName="/word/header95.xml" ContentType="application/vnd.openxmlformats-officedocument.wordprocessingml.header+xml"/>
  <Override PartName="/word/header96.xml" ContentType="application/vnd.openxmlformats-officedocument.wordprocessingml.header+xml"/>
  <Override PartName="/word/footer130.xml" ContentType="application/vnd.openxmlformats-officedocument.wordprocessingml.footer+xml"/>
  <Override PartName="/word/footer131.xml" ContentType="application/vnd.openxmlformats-officedocument.wordprocessingml.footer+xml"/>
  <Override PartName="/word/footer132.xml" ContentType="application/vnd.openxmlformats-officedocument.wordprocessingml.footer+xml"/>
  <Override PartName="/word/header97.xml" ContentType="application/vnd.openxmlformats-officedocument.wordprocessingml.header+xml"/>
  <Override PartName="/word/header98.xml" ContentType="application/vnd.openxmlformats-officedocument.wordprocessingml.header+xml"/>
  <Override PartName="/word/footer133.xml" ContentType="application/vnd.openxmlformats-officedocument.wordprocessingml.footer+xml"/>
  <Override PartName="/word/footer134.xml" ContentType="application/vnd.openxmlformats-officedocument.wordprocessingml.footer+xml"/>
  <Override PartName="/word/footer135.xml" ContentType="application/vnd.openxmlformats-officedocument.wordprocessingml.footer+xml"/>
  <Override PartName="/word/header99.xml" ContentType="application/vnd.openxmlformats-officedocument.wordprocessingml.header+xml"/>
  <Override PartName="/word/header100.xml" ContentType="application/vnd.openxmlformats-officedocument.wordprocessingml.header+xml"/>
  <Override PartName="/word/footer136.xml" ContentType="application/vnd.openxmlformats-officedocument.wordprocessingml.footer+xml"/>
  <Override PartName="/word/footer137.xml" ContentType="application/vnd.openxmlformats-officedocument.wordprocessingml.footer+xml"/>
  <Override PartName="/word/footer138.xml" ContentType="application/vnd.openxmlformats-officedocument.wordprocessingml.footer+xml"/>
  <Override PartName="/word/header101.xml" ContentType="application/vnd.openxmlformats-officedocument.wordprocessingml.header+xml"/>
  <Override PartName="/word/header102.xml" ContentType="application/vnd.openxmlformats-officedocument.wordprocessingml.header+xml"/>
  <Override PartName="/word/footer139.xml" ContentType="application/vnd.openxmlformats-officedocument.wordprocessingml.footer+xml"/>
  <Override PartName="/word/footer140.xml" ContentType="application/vnd.openxmlformats-officedocument.wordprocessingml.footer+xml"/>
  <Override PartName="/word/footer141.xml" ContentType="application/vnd.openxmlformats-officedocument.wordprocessingml.footer+xml"/>
  <Override PartName="/word/header103.xml" ContentType="application/vnd.openxmlformats-officedocument.wordprocessingml.header+xml"/>
  <Override PartName="/word/header104.xml" ContentType="application/vnd.openxmlformats-officedocument.wordprocessingml.header+xml"/>
  <Override PartName="/word/footer142.xml" ContentType="application/vnd.openxmlformats-officedocument.wordprocessingml.footer+xml"/>
  <Override PartName="/word/footer143.xml" ContentType="application/vnd.openxmlformats-officedocument.wordprocessingml.footer+xml"/>
  <Override PartName="/word/footer144.xml" ContentType="application/vnd.openxmlformats-officedocument.wordprocessingml.footer+xml"/>
  <Override PartName="/word/header105.xml" ContentType="application/vnd.openxmlformats-officedocument.wordprocessingml.header+xml"/>
  <Override PartName="/word/header106.xml" ContentType="application/vnd.openxmlformats-officedocument.wordprocessingml.header+xml"/>
  <Override PartName="/word/footer145.xml" ContentType="application/vnd.openxmlformats-officedocument.wordprocessingml.footer+xml"/>
  <Override PartName="/word/footer146.xml" ContentType="application/vnd.openxmlformats-officedocument.wordprocessingml.footer+xml"/>
  <Override PartName="/word/footer147.xml" ContentType="application/vnd.openxmlformats-officedocument.wordprocessingml.footer+xml"/>
  <Override PartName="/word/header107.xml" ContentType="application/vnd.openxmlformats-officedocument.wordprocessingml.header+xml"/>
  <Override PartName="/word/header108.xml" ContentType="application/vnd.openxmlformats-officedocument.wordprocessingml.header+xml"/>
  <Override PartName="/word/footer148.xml" ContentType="application/vnd.openxmlformats-officedocument.wordprocessingml.footer+xml"/>
  <Override PartName="/word/footer149.xml" ContentType="application/vnd.openxmlformats-officedocument.wordprocessingml.footer+xml"/>
  <Override PartName="/word/footer150.xml" ContentType="application/vnd.openxmlformats-officedocument.wordprocessingml.footer+xml"/>
  <Override PartName="/word/header109.xml" ContentType="application/vnd.openxmlformats-officedocument.wordprocessingml.header+xml"/>
  <Override PartName="/word/header110.xml" ContentType="application/vnd.openxmlformats-officedocument.wordprocessingml.header+xml"/>
  <Override PartName="/word/footer151.xml" ContentType="application/vnd.openxmlformats-officedocument.wordprocessingml.footer+xml"/>
  <Override PartName="/word/footer152.xml" ContentType="application/vnd.openxmlformats-officedocument.wordprocessingml.footer+xml"/>
  <Override PartName="/word/footer153.xml" ContentType="application/vnd.openxmlformats-officedocument.wordprocessingml.footer+xml"/>
  <Override PartName="/word/header111.xml" ContentType="application/vnd.openxmlformats-officedocument.wordprocessingml.header+xml"/>
  <Override PartName="/word/header112.xml" ContentType="application/vnd.openxmlformats-officedocument.wordprocessingml.header+xml"/>
  <Override PartName="/word/footer154.xml" ContentType="application/vnd.openxmlformats-officedocument.wordprocessingml.footer+xml"/>
  <Override PartName="/word/footer155.xml" ContentType="application/vnd.openxmlformats-officedocument.wordprocessingml.footer+xml"/>
  <Override PartName="/word/footer156.xml" ContentType="application/vnd.openxmlformats-officedocument.wordprocessingml.footer+xml"/>
  <Override PartName="/word/header113.xml" ContentType="application/vnd.openxmlformats-officedocument.wordprocessingml.header+xml"/>
  <Override PartName="/word/header114.xml" ContentType="application/vnd.openxmlformats-officedocument.wordprocessingml.header+xml"/>
  <Override PartName="/word/footer157.xml" ContentType="application/vnd.openxmlformats-officedocument.wordprocessingml.footer+xml"/>
  <Override PartName="/word/footer158.xml" ContentType="application/vnd.openxmlformats-officedocument.wordprocessingml.footer+xml"/>
  <Override PartName="/word/footer159.xml" ContentType="application/vnd.openxmlformats-officedocument.wordprocessingml.footer+xml"/>
  <Override PartName="/word/header115.xml" ContentType="application/vnd.openxmlformats-officedocument.wordprocessingml.header+xml"/>
  <Override PartName="/word/header116.xml" ContentType="application/vnd.openxmlformats-officedocument.wordprocessingml.header+xml"/>
  <Override PartName="/word/footer160.xml" ContentType="application/vnd.openxmlformats-officedocument.wordprocessingml.footer+xml"/>
  <Override PartName="/word/footer161.xml" ContentType="application/vnd.openxmlformats-officedocument.wordprocessingml.footer+xml"/>
  <Override PartName="/word/header117.xml" ContentType="application/vnd.openxmlformats-officedocument.wordprocessingml.header+xml"/>
  <Override PartName="/word/footer162.xml" ContentType="application/vnd.openxmlformats-officedocument.wordprocessingml.footer+xml"/>
  <Override PartName="/word/header118.xml" ContentType="application/vnd.openxmlformats-officedocument.wordprocessingml.header+xml"/>
  <Override PartName="/word/header119.xml" ContentType="application/vnd.openxmlformats-officedocument.wordprocessingml.header+xml"/>
  <Override PartName="/word/footer163.xml" ContentType="application/vnd.openxmlformats-officedocument.wordprocessingml.footer+xml"/>
  <Override PartName="/word/footer164.xml" ContentType="application/vnd.openxmlformats-officedocument.wordprocessingml.footer+xml"/>
  <Override PartName="/word/header120.xml" ContentType="application/vnd.openxmlformats-officedocument.wordprocessingml.header+xml"/>
  <Override PartName="/word/footer165.xml" ContentType="application/vnd.openxmlformats-officedocument.wordprocessingml.footer+xml"/>
  <Override PartName="/word/header121.xml" ContentType="application/vnd.openxmlformats-officedocument.wordprocessingml.header+xml"/>
  <Override PartName="/word/header122.xml" ContentType="application/vnd.openxmlformats-officedocument.wordprocessingml.header+xml"/>
  <Override PartName="/word/footer166.xml" ContentType="application/vnd.openxmlformats-officedocument.wordprocessingml.footer+xml"/>
  <Override PartName="/word/footer167.xml" ContentType="application/vnd.openxmlformats-officedocument.wordprocessingml.footer+xml"/>
  <Override PartName="/word/footer168.xml" ContentType="application/vnd.openxmlformats-officedocument.wordprocessingml.footer+xml"/>
  <Override PartName="/word/header123.xml" ContentType="application/vnd.openxmlformats-officedocument.wordprocessingml.header+xml"/>
  <Override PartName="/word/header124.xml" ContentType="application/vnd.openxmlformats-officedocument.wordprocessingml.header+xml"/>
  <Override PartName="/word/footer169.xml" ContentType="application/vnd.openxmlformats-officedocument.wordprocessingml.footer+xml"/>
  <Override PartName="/word/footer170.xml" ContentType="application/vnd.openxmlformats-officedocument.wordprocessingml.footer+xml"/>
  <Override PartName="/word/footer171.xml" ContentType="application/vnd.openxmlformats-officedocument.wordprocessingml.footer+xml"/>
  <Override PartName="/word/header125.xml" ContentType="application/vnd.openxmlformats-officedocument.wordprocessingml.header+xml"/>
  <Override PartName="/word/header126.xml" ContentType="application/vnd.openxmlformats-officedocument.wordprocessingml.header+xml"/>
  <Override PartName="/word/footer172.xml" ContentType="application/vnd.openxmlformats-officedocument.wordprocessingml.footer+xml"/>
  <Override PartName="/word/footer173.xml" ContentType="application/vnd.openxmlformats-officedocument.wordprocessingml.footer+xml"/>
  <Override PartName="/word/footer174.xml" ContentType="application/vnd.openxmlformats-officedocument.wordprocessingml.footer+xml"/>
  <Override PartName="/word/header127.xml" ContentType="application/vnd.openxmlformats-officedocument.wordprocessingml.header+xml"/>
  <Override PartName="/word/header128.xml" ContentType="application/vnd.openxmlformats-officedocument.wordprocessingml.header+xml"/>
  <Override PartName="/word/footer175.xml" ContentType="application/vnd.openxmlformats-officedocument.wordprocessingml.footer+xml"/>
  <Override PartName="/word/footer176.xml" ContentType="application/vnd.openxmlformats-officedocument.wordprocessingml.footer+xml"/>
  <Override PartName="/word/footer177.xml" ContentType="application/vnd.openxmlformats-officedocument.wordprocessingml.footer+xml"/>
  <Override PartName="/word/header129.xml" ContentType="application/vnd.openxmlformats-officedocument.wordprocessingml.header+xml"/>
  <Override PartName="/word/header130.xml" ContentType="application/vnd.openxmlformats-officedocument.wordprocessingml.header+xml"/>
  <Override PartName="/word/footer178.xml" ContentType="application/vnd.openxmlformats-officedocument.wordprocessingml.footer+xml"/>
  <Override PartName="/word/footer179.xml" ContentType="application/vnd.openxmlformats-officedocument.wordprocessingml.footer+xml"/>
  <Override PartName="/word/footer180.xml" ContentType="application/vnd.openxmlformats-officedocument.wordprocessingml.footer+xml"/>
  <Override PartName="/word/header131.xml" ContentType="application/vnd.openxmlformats-officedocument.wordprocessingml.header+xml"/>
  <Override PartName="/word/header132.xml" ContentType="application/vnd.openxmlformats-officedocument.wordprocessingml.header+xml"/>
  <Override PartName="/word/footer181.xml" ContentType="application/vnd.openxmlformats-officedocument.wordprocessingml.footer+xml"/>
  <Override PartName="/word/footer182.xml" ContentType="application/vnd.openxmlformats-officedocument.wordprocessingml.footer+xml"/>
  <Override PartName="/word/footer183.xml" ContentType="application/vnd.openxmlformats-officedocument.wordprocessingml.footer+xml"/>
  <Override PartName="/word/header133.xml" ContentType="application/vnd.openxmlformats-officedocument.wordprocessingml.header+xml"/>
  <Override PartName="/word/header134.xml" ContentType="application/vnd.openxmlformats-officedocument.wordprocessingml.header+xml"/>
  <Override PartName="/word/footer184.xml" ContentType="application/vnd.openxmlformats-officedocument.wordprocessingml.footer+xml"/>
  <Override PartName="/word/footer185.xml" ContentType="application/vnd.openxmlformats-officedocument.wordprocessingml.footer+xml"/>
  <Override PartName="/word/footer186.xml" ContentType="application/vnd.openxmlformats-officedocument.wordprocessingml.footer+xml"/>
  <Override PartName="/word/header135.xml" ContentType="application/vnd.openxmlformats-officedocument.wordprocessingml.header+xml"/>
  <Override PartName="/word/header136.xml" ContentType="application/vnd.openxmlformats-officedocument.wordprocessingml.header+xml"/>
  <Override PartName="/word/footer187.xml" ContentType="application/vnd.openxmlformats-officedocument.wordprocessingml.footer+xml"/>
  <Override PartName="/word/footer188.xml" ContentType="application/vnd.openxmlformats-officedocument.wordprocessingml.footer+xml"/>
  <Override PartName="/word/footer189.xml" ContentType="application/vnd.openxmlformats-officedocument.wordprocessingml.footer+xml"/>
  <Override PartName="/word/header137.xml" ContentType="application/vnd.openxmlformats-officedocument.wordprocessingml.header+xml"/>
  <Override PartName="/word/header138.xml" ContentType="application/vnd.openxmlformats-officedocument.wordprocessingml.header+xml"/>
  <Override PartName="/word/footer190.xml" ContentType="application/vnd.openxmlformats-officedocument.wordprocessingml.footer+xml"/>
  <Override PartName="/word/footer191.xml" ContentType="application/vnd.openxmlformats-officedocument.wordprocessingml.footer+xml"/>
  <Override PartName="/word/footer192.xml" ContentType="application/vnd.openxmlformats-officedocument.wordprocessingml.footer+xml"/>
  <Override PartName="/word/header139.xml" ContentType="application/vnd.openxmlformats-officedocument.wordprocessingml.header+xml"/>
  <Override PartName="/word/header140.xml" ContentType="application/vnd.openxmlformats-officedocument.wordprocessingml.header+xml"/>
  <Override PartName="/word/footer193.xml" ContentType="application/vnd.openxmlformats-officedocument.wordprocessingml.footer+xml"/>
  <Override PartName="/word/footer194.xml" ContentType="application/vnd.openxmlformats-officedocument.wordprocessingml.footer+xml"/>
  <Override PartName="/word/footer195.xml" ContentType="application/vnd.openxmlformats-officedocument.wordprocessingml.footer+xml"/>
  <Override PartName="/word/header141.xml" ContentType="application/vnd.openxmlformats-officedocument.wordprocessingml.header+xml"/>
  <Override PartName="/word/header142.xml" ContentType="application/vnd.openxmlformats-officedocument.wordprocessingml.header+xml"/>
  <Override PartName="/word/footer196.xml" ContentType="application/vnd.openxmlformats-officedocument.wordprocessingml.footer+xml"/>
  <Override PartName="/word/footer197.xml" ContentType="application/vnd.openxmlformats-officedocument.wordprocessingml.footer+xml"/>
  <Override PartName="/word/footer198.xml" ContentType="application/vnd.openxmlformats-officedocument.wordprocessingml.footer+xml"/>
  <Override PartName="/word/header143.xml" ContentType="application/vnd.openxmlformats-officedocument.wordprocessingml.header+xml"/>
  <Override PartName="/word/header144.xml" ContentType="application/vnd.openxmlformats-officedocument.wordprocessingml.header+xml"/>
  <Override PartName="/word/footer199.xml" ContentType="application/vnd.openxmlformats-officedocument.wordprocessingml.footer+xml"/>
  <Override PartName="/word/footer200.xml" ContentType="application/vnd.openxmlformats-officedocument.wordprocessingml.footer+xml"/>
  <Override PartName="/word/footer201.xml" ContentType="application/vnd.openxmlformats-officedocument.wordprocessingml.footer+xml"/>
  <Override PartName="/word/header145.xml" ContentType="application/vnd.openxmlformats-officedocument.wordprocessingml.header+xml"/>
  <Override PartName="/word/header146.xml" ContentType="application/vnd.openxmlformats-officedocument.wordprocessingml.header+xml"/>
  <Override PartName="/word/footer202.xml" ContentType="application/vnd.openxmlformats-officedocument.wordprocessingml.footer+xml"/>
  <Override PartName="/word/footer203.xml" ContentType="application/vnd.openxmlformats-officedocument.wordprocessingml.footer+xml"/>
  <Override PartName="/word/footer204.xml" ContentType="application/vnd.openxmlformats-officedocument.wordprocessingml.footer+xml"/>
  <Override PartName="/word/header147.xml" ContentType="application/vnd.openxmlformats-officedocument.wordprocessingml.header+xml"/>
  <Override PartName="/word/header148.xml" ContentType="application/vnd.openxmlformats-officedocument.wordprocessingml.header+xml"/>
  <Override PartName="/word/footer205.xml" ContentType="application/vnd.openxmlformats-officedocument.wordprocessingml.footer+xml"/>
  <Override PartName="/word/footer206.xml" ContentType="application/vnd.openxmlformats-officedocument.wordprocessingml.footer+xml"/>
  <Override PartName="/word/footer207.xml" ContentType="application/vnd.openxmlformats-officedocument.wordprocessingml.footer+xml"/>
  <Override PartName="/word/header149.xml" ContentType="application/vnd.openxmlformats-officedocument.wordprocessingml.header+xml"/>
  <Override PartName="/word/header150.xml" ContentType="application/vnd.openxmlformats-officedocument.wordprocessingml.header+xml"/>
  <Override PartName="/word/footer208.xml" ContentType="application/vnd.openxmlformats-officedocument.wordprocessingml.footer+xml"/>
  <Override PartName="/word/footer209.xml" ContentType="application/vnd.openxmlformats-officedocument.wordprocessingml.footer+xml"/>
  <Override PartName="/word/footer210.xml" ContentType="application/vnd.openxmlformats-officedocument.wordprocessingml.footer+xml"/>
  <Override PartName="/word/header151.xml" ContentType="application/vnd.openxmlformats-officedocument.wordprocessingml.header+xml"/>
  <Override PartName="/word/header152.xml" ContentType="application/vnd.openxmlformats-officedocument.wordprocessingml.header+xml"/>
  <Override PartName="/word/footer211.xml" ContentType="application/vnd.openxmlformats-officedocument.wordprocessingml.footer+xml"/>
  <Override PartName="/word/footer212.xml" ContentType="application/vnd.openxmlformats-officedocument.wordprocessingml.footer+xml"/>
  <Override PartName="/word/footer213.xml" ContentType="application/vnd.openxmlformats-officedocument.wordprocessingml.footer+xml"/>
  <Override PartName="/word/header153.xml" ContentType="application/vnd.openxmlformats-officedocument.wordprocessingml.header+xml"/>
  <Override PartName="/word/header154.xml" ContentType="application/vnd.openxmlformats-officedocument.wordprocessingml.header+xml"/>
  <Override PartName="/word/footer214.xml" ContentType="application/vnd.openxmlformats-officedocument.wordprocessingml.footer+xml"/>
  <Override PartName="/word/footer215.xml" ContentType="application/vnd.openxmlformats-officedocument.wordprocessingml.footer+xml"/>
  <Override PartName="/word/footer216.xml" ContentType="application/vnd.openxmlformats-officedocument.wordprocessingml.footer+xml"/>
  <Override PartName="/word/header155.xml" ContentType="application/vnd.openxmlformats-officedocument.wordprocessingml.header+xml"/>
  <Override PartName="/word/header156.xml" ContentType="application/vnd.openxmlformats-officedocument.wordprocessingml.header+xml"/>
  <Override PartName="/word/footer217.xml" ContentType="application/vnd.openxmlformats-officedocument.wordprocessingml.footer+xml"/>
  <Override PartName="/word/footer218.xml" ContentType="application/vnd.openxmlformats-officedocument.wordprocessingml.footer+xml"/>
  <Override PartName="/word/footer219.xml" ContentType="application/vnd.openxmlformats-officedocument.wordprocessingml.footer+xml"/>
  <Override PartName="/word/header157.xml" ContentType="application/vnd.openxmlformats-officedocument.wordprocessingml.header+xml"/>
  <Override PartName="/word/header158.xml" ContentType="application/vnd.openxmlformats-officedocument.wordprocessingml.header+xml"/>
  <Override PartName="/word/footer220.xml" ContentType="application/vnd.openxmlformats-officedocument.wordprocessingml.footer+xml"/>
  <Override PartName="/word/footer221.xml" ContentType="application/vnd.openxmlformats-officedocument.wordprocessingml.footer+xml"/>
  <Override PartName="/word/footer222.xml" ContentType="application/vnd.openxmlformats-officedocument.wordprocessingml.footer+xml"/>
  <Override PartName="/word/header159.xml" ContentType="application/vnd.openxmlformats-officedocument.wordprocessingml.header+xml"/>
  <Override PartName="/word/header160.xml" ContentType="application/vnd.openxmlformats-officedocument.wordprocessingml.header+xml"/>
  <Override PartName="/word/footer223.xml" ContentType="application/vnd.openxmlformats-officedocument.wordprocessingml.footer+xml"/>
  <Override PartName="/word/footer224.xml" ContentType="application/vnd.openxmlformats-officedocument.wordprocessingml.footer+xml"/>
  <Override PartName="/word/footer225.xml" ContentType="application/vnd.openxmlformats-officedocument.wordprocessingml.footer+xml"/>
  <Override PartName="/word/header161.xml" ContentType="application/vnd.openxmlformats-officedocument.wordprocessingml.header+xml"/>
  <Override PartName="/word/header162.xml" ContentType="application/vnd.openxmlformats-officedocument.wordprocessingml.header+xml"/>
  <Override PartName="/word/footer226.xml" ContentType="application/vnd.openxmlformats-officedocument.wordprocessingml.footer+xml"/>
  <Override PartName="/word/footer227.xml" ContentType="application/vnd.openxmlformats-officedocument.wordprocessingml.footer+xml"/>
  <Override PartName="/word/footer228.xml" ContentType="application/vnd.openxmlformats-officedocument.wordprocessingml.footer+xml"/>
  <Override PartName="/word/header163.xml" ContentType="application/vnd.openxmlformats-officedocument.wordprocessingml.header+xml"/>
  <Override PartName="/word/header164.xml" ContentType="application/vnd.openxmlformats-officedocument.wordprocessingml.header+xml"/>
  <Override PartName="/word/footer229.xml" ContentType="application/vnd.openxmlformats-officedocument.wordprocessingml.footer+xml"/>
  <Override PartName="/word/footer230.xml" ContentType="application/vnd.openxmlformats-officedocument.wordprocessingml.footer+xml"/>
  <Override PartName="/word/footer231.xml" ContentType="application/vnd.openxmlformats-officedocument.wordprocessingml.footer+xml"/>
  <Override PartName="/word/header165.xml" ContentType="application/vnd.openxmlformats-officedocument.wordprocessingml.header+xml"/>
  <Override PartName="/word/header166.xml" ContentType="application/vnd.openxmlformats-officedocument.wordprocessingml.header+xml"/>
  <Override PartName="/word/footer232.xml" ContentType="application/vnd.openxmlformats-officedocument.wordprocessingml.footer+xml"/>
  <Override PartName="/word/footer233.xml" ContentType="application/vnd.openxmlformats-officedocument.wordprocessingml.footer+xml"/>
  <Override PartName="/word/header167.xml" ContentType="application/vnd.openxmlformats-officedocument.wordprocessingml.header+xml"/>
  <Override PartName="/word/footer234.xml" ContentType="application/vnd.openxmlformats-officedocument.wordprocessingml.footer+xml"/>
  <Override PartName="/word/header168.xml" ContentType="application/vnd.openxmlformats-officedocument.wordprocessingml.header+xml"/>
  <Override PartName="/word/header169.xml" ContentType="application/vnd.openxmlformats-officedocument.wordprocessingml.header+xml"/>
  <Override PartName="/word/footer235.xml" ContentType="application/vnd.openxmlformats-officedocument.wordprocessingml.footer+xml"/>
  <Override PartName="/word/footer236.xml" ContentType="application/vnd.openxmlformats-officedocument.wordprocessingml.footer+xml"/>
  <Override PartName="/word/header170.xml" ContentType="application/vnd.openxmlformats-officedocument.wordprocessingml.header+xml"/>
  <Override PartName="/word/footer237.xml" ContentType="application/vnd.openxmlformats-officedocument.wordprocessingml.footer+xml"/>
  <Override PartName="/word/header171.xml" ContentType="application/vnd.openxmlformats-officedocument.wordprocessingml.header+xml"/>
  <Override PartName="/word/header172.xml" ContentType="application/vnd.openxmlformats-officedocument.wordprocessingml.header+xml"/>
  <Override PartName="/word/footer238.xml" ContentType="application/vnd.openxmlformats-officedocument.wordprocessingml.footer+xml"/>
  <Override PartName="/word/footer239.xml" ContentType="application/vnd.openxmlformats-officedocument.wordprocessingml.footer+xml"/>
  <Override PartName="/word/header173.xml" ContentType="application/vnd.openxmlformats-officedocument.wordprocessingml.header+xml"/>
  <Override PartName="/word/footer24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73AC2408" w14:textId="0059FD4A" w:rsidR="00AF5189" w:rsidRDefault="0034082C" w:rsidP="002E15E2">
      <w:pPr>
        <w:pStyle w:val="Prophuvudrubrik"/>
      </w:pPr>
      <w:sdt>
        <w:sdtPr>
          <w:alias w:val="Publikation"/>
          <w:tag w:val="Publikation"/>
          <w:id w:val="-33422728"/>
          <w:lock w:val="contentLocked"/>
          <w:text/>
        </w:sdtPr>
        <w:sdtContent>
          <w:r w:rsidR="00AF5189">
            <w:t>Regeringens proposition</w:t>
          </w:r>
        </w:sdtContent>
      </w:sdt>
      <w:r w:rsidR="00AF5189">
        <w:rPr>
          <w:noProof/>
          <w:lang w:eastAsia="sv-SE"/>
        </w:rPr>
        <mc:AlternateContent>
          <mc:Choice Requires="wps">
            <w:drawing>
              <wp:anchor distT="0" distB="0" distL="114300" distR="114300" simplePos="0" relativeHeight="251658240" behindDoc="1" locked="0" layoutInCell="1" allowOverlap="1" wp14:anchorId="3BCF96F9" wp14:editId="25DF95B7">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Content>
                              <w:p w14:paraId="0CB3E13A" w14:textId="77777777" w:rsidR="0034082C" w:rsidRPr="00811BB8" w:rsidRDefault="0034082C" w:rsidP="002E15E2">
                                <w:pPr>
                                  <w:pStyle w:val="Brdtext"/>
                                </w:pPr>
                                <w:r>
                                  <w:rPr>
                                    <w:noProof/>
                                    <w:lang w:eastAsia="sv-SE"/>
                                  </w:rPr>
                                  <w:drawing>
                                    <wp:inline distT="0" distB="0" distL="0" distR="0" wp14:anchorId="45065ECC" wp14:editId="206F94CC">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BCF96F9"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Content>
                        <w:p w14:paraId="0CB3E13A" w14:textId="77777777" w:rsidR="0034082C" w:rsidRPr="00811BB8" w:rsidRDefault="0034082C" w:rsidP="002E15E2">
                          <w:pPr>
                            <w:pStyle w:val="Brdtext"/>
                          </w:pPr>
                          <w:r>
                            <w:rPr>
                              <w:noProof/>
                              <w:lang w:eastAsia="sv-SE"/>
                            </w:rPr>
                            <w:drawing>
                              <wp:inline distT="0" distB="0" distL="0" distR="0" wp14:anchorId="45065ECC" wp14:editId="206F94CC">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dataBinding w:prefixMappings="xmlns:ns0='http://rkdhs/mallar/lagstiftning/Prop/Prop.xsd'" w:xpath="/ns0:dokumentvärden[1]/ns0:dokumentnummer[1]" w:storeItemID="{068625C3-B546-44A5-B525-B7CC092E5AD6}"/>
        <w:text/>
      </w:sdtPr>
      <w:sdtContent>
        <w:p w14:paraId="2DEF4383" w14:textId="4CEBA503" w:rsidR="00AF5189" w:rsidRDefault="007B2D8C" w:rsidP="002E15E2">
          <w:pPr>
            <w:pStyle w:val="Prophuvudrubrik"/>
          </w:pPr>
          <w:r>
            <w:t>2020/21:</w:t>
          </w:r>
          <w:r w:rsidR="003931B7">
            <w:t>173</w:t>
          </w:r>
        </w:p>
      </w:sdtContent>
    </w:sdt>
    <w:p w14:paraId="4EFDD520" w14:textId="77777777" w:rsidR="00AF5189" w:rsidRPr="005F407A" w:rsidRDefault="00AF5189" w:rsidP="002E15E2">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AF5189" w14:paraId="009885A9" w14:textId="77777777" w:rsidTr="002E15E2">
        <w:tc>
          <w:tcPr>
            <w:tcW w:w="5834" w:type="dxa"/>
            <w:tcMar>
              <w:left w:w="0" w:type="dxa"/>
            </w:tcMar>
          </w:tcPr>
          <w:p w14:paraId="7AE612F9" w14:textId="5250F43B" w:rsidR="00AF5189" w:rsidRDefault="007B2D8C" w:rsidP="002E15E2">
            <w:pPr>
              <w:pStyle w:val="Proprubrik"/>
              <w:spacing w:after="20"/>
            </w:pPr>
            <w:r>
              <w:t>Nya kapitaltäckningsregler för värdepappersbolag</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Content>
              <w:p w14:paraId="6772DF4E" w14:textId="36124B6D" w:rsidR="00AF5189" w:rsidRDefault="007B2D8C" w:rsidP="002E15E2">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Content>
              <w:p w14:paraId="3CED8F20" w14:textId="60762CE4" w:rsidR="00AF5189" w:rsidRPr="00141F91" w:rsidRDefault="003931B7" w:rsidP="002E15E2">
                <w:pPr>
                  <w:pStyle w:val="Proprubrik"/>
                  <w:rPr>
                    <w:szCs w:val="26"/>
                  </w:rPr>
                </w:pPr>
                <w:r>
                  <w:rPr>
                    <w:szCs w:val="26"/>
                  </w:rPr>
                  <w:t>2020/21:173</w:t>
                </w:r>
              </w:p>
            </w:sdtContent>
          </w:sdt>
        </w:tc>
      </w:tr>
    </w:tbl>
    <w:p w14:paraId="764C5F5C" w14:textId="77777777" w:rsidR="00AF5189" w:rsidRDefault="00AF5189" w:rsidP="002E15E2">
      <w:pPr>
        <w:pStyle w:val="Brdtext"/>
        <w:spacing w:before="60"/>
      </w:pPr>
    </w:p>
    <w:p w14:paraId="6AF34AC0" w14:textId="77777777" w:rsidR="00AF5189" w:rsidRDefault="00AF5189" w:rsidP="002E15E2">
      <w:pPr>
        <w:pStyle w:val="Brdtext"/>
      </w:pPr>
      <w:r>
        <w:t>Regeringen överlämnar denna proposition till riksdagen.</w:t>
      </w:r>
    </w:p>
    <w:p w14:paraId="12879692" w14:textId="77777777" w:rsidR="00AF5189" w:rsidRDefault="00AF5189" w:rsidP="002E15E2">
      <w:pPr>
        <w:pStyle w:val="Brdtext"/>
      </w:pPr>
    </w:p>
    <w:p w14:paraId="76A82B63" w14:textId="53A74143" w:rsidR="00AF5189" w:rsidRDefault="00AF5189" w:rsidP="002E15E2">
      <w:pPr>
        <w:pStyle w:val="Brdtext"/>
      </w:pPr>
      <w:r>
        <w:t xml:space="preserve">Stockholm </w:t>
      </w:r>
      <w:sdt>
        <w:sdtPr>
          <w:alias w:val="Datum"/>
          <w:tag w:val="Datum"/>
          <w:id w:val="-1894106154"/>
          <w:date w:fullDate="2021-04-08T00:00:00Z">
            <w:dateFormat w:val="'den' d MMMM yyyy"/>
            <w:lid w:val="sv-SE"/>
            <w:storeMappedDataAs w:val="dateTime"/>
            <w:calendar w:val="gregorian"/>
          </w:date>
        </w:sdtPr>
        <w:sdtContent>
          <w:r w:rsidR="007B2D8C">
            <w:t>den 8 april 2021</w:t>
          </w:r>
        </w:sdtContent>
      </w:sdt>
    </w:p>
    <w:p w14:paraId="2C9578B1" w14:textId="77777777" w:rsidR="00AF5189" w:rsidRDefault="00AF5189" w:rsidP="002E15E2">
      <w:pPr>
        <w:pStyle w:val="Brdtextmedindrag"/>
      </w:pPr>
    </w:p>
    <w:p w14:paraId="7D43DE5C" w14:textId="2A46B2E0" w:rsidR="00AF5189" w:rsidRDefault="007B2D8C" w:rsidP="002E15E2">
      <w:pPr>
        <w:pStyle w:val="Propnamnunderskrift1"/>
      </w:pPr>
      <w:r>
        <w:t>Stefan Löfven</w:t>
      </w:r>
    </w:p>
    <w:p w14:paraId="2FB67B3D" w14:textId="7FFCD0A7" w:rsidR="00AF5189" w:rsidRDefault="00AF5189" w:rsidP="002E15E2">
      <w:pPr>
        <w:pStyle w:val="Propnamnunderskrift2"/>
        <w:tabs>
          <w:tab w:val="clear" w:pos="2693"/>
          <w:tab w:val="clear" w:pos="7474"/>
          <w:tab w:val="left" w:pos="2126"/>
        </w:tabs>
      </w:pPr>
      <w:r>
        <w:tab/>
      </w:r>
      <w:r w:rsidR="007B2D8C">
        <w:t>Åsa Lindhagen</w:t>
      </w:r>
    </w:p>
    <w:p w14:paraId="06A2AAE8" w14:textId="69F060E1" w:rsidR="00AF5189" w:rsidRPr="008624B2" w:rsidRDefault="00AF5189" w:rsidP="002E15E2">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contentLocked"/>
          <w:dataBinding w:prefixMappings="xmlns:ns0='http://rkdhs/mallar/lagstiftning/Prop/Prop.xsd'" w:xpath="/ns0:dokumentvärden[1]/ns0:departementsnamn[1]" w:storeItemID="{068625C3-B546-44A5-B525-B7CC092E5AD6}"/>
          <w:text/>
        </w:sdtPr>
        <w:sdtContent>
          <w:r w:rsidR="007B2D8C">
            <w:rPr>
              <w:i w:val="0"/>
            </w:rPr>
            <w:t>Finansdepartementet</w:t>
          </w:r>
        </w:sdtContent>
      </w:sdt>
      <w:r w:rsidRPr="008624B2">
        <w:rPr>
          <w:i w:val="0"/>
        </w:rPr>
        <w:t>)</w:t>
      </w:r>
    </w:p>
    <w:p w14:paraId="29832E4B" w14:textId="77777777" w:rsidR="00AF5189" w:rsidRDefault="00AF5189" w:rsidP="002E15E2">
      <w:pPr>
        <w:pStyle w:val="Brdtextmedindrag"/>
      </w:pPr>
    </w:p>
    <w:p w14:paraId="2893CCF0" w14:textId="77777777" w:rsidR="00AF5189" w:rsidRDefault="00AF5189" w:rsidP="002E15E2">
      <w:pPr>
        <w:pStyle w:val="Brdtextmedindrag"/>
      </w:pPr>
    </w:p>
    <w:p w14:paraId="4929D6EC" w14:textId="77777777" w:rsidR="00AF5189" w:rsidRDefault="00AF5189" w:rsidP="002E15E2">
      <w:pPr>
        <w:pStyle w:val="Brdtextmedindrag"/>
      </w:pPr>
    </w:p>
    <w:p w14:paraId="6526FD5D" w14:textId="5903CB8B" w:rsidR="00AF5189" w:rsidRDefault="00AF5189" w:rsidP="002E15E2">
      <w:pPr>
        <w:pStyle w:val="Proprubrik"/>
        <w:spacing w:before="80" w:after="400"/>
      </w:pPr>
      <w:r>
        <w:t>Propositionens huvudsakliga innehåll</w:t>
      </w:r>
    </w:p>
    <w:p w14:paraId="0573DC3D" w14:textId="01A46985" w:rsidR="00AF5189" w:rsidRPr="004A0048" w:rsidRDefault="00AF5189" w:rsidP="00AF5189">
      <w:pPr>
        <w:pStyle w:val="Brdtext"/>
      </w:pPr>
      <w:r w:rsidRPr="00F057FB">
        <w:t>Regeringen föreslår åtgärder för att genomföra ett nytt kapitaltäcknings</w:t>
      </w:r>
      <w:r>
        <w:softHyphen/>
      </w:r>
      <w:r w:rsidRPr="00F057FB">
        <w:t>regelverk för värdepappersbolag. Genom förslagen anpassas svensk rätt till EU:s värdepappersbolagsförordning och</w:t>
      </w:r>
      <w:r>
        <w:t xml:space="preserve"> genomförs i svensk rätt EU:s värdepappersbolags</w:t>
      </w:r>
      <w:r>
        <w:softHyphen/>
        <w:t>direk</w:t>
      </w:r>
      <w:r>
        <w:softHyphen/>
        <w:t xml:space="preserve">tiv. </w:t>
      </w:r>
    </w:p>
    <w:p w14:paraId="48D4B70D" w14:textId="77777777" w:rsidR="00AF5189" w:rsidRDefault="00AF5189" w:rsidP="00AF5189">
      <w:pPr>
        <w:pStyle w:val="Brdtextmedindrag"/>
      </w:pPr>
      <w:r>
        <w:t>Det föreslås i huvudsak att</w:t>
      </w:r>
    </w:p>
    <w:p w14:paraId="237F371D" w14:textId="77777777" w:rsidR="00AF5189" w:rsidRDefault="00AF5189" w:rsidP="00AF5189">
      <w:pPr>
        <w:pStyle w:val="Strecklista"/>
      </w:pPr>
      <w:r>
        <w:t>nya bestämmelser om startkapital och ett nytt sätt att beräkna kapital</w:t>
      </w:r>
      <w:r>
        <w:softHyphen/>
        <w:t>krav för värdepappersbolag ska införas,</w:t>
      </w:r>
    </w:p>
    <w:p w14:paraId="62720F67" w14:textId="77777777" w:rsidR="00AF5189" w:rsidRDefault="00AF5189" w:rsidP="00AF5189">
      <w:pPr>
        <w:pStyle w:val="Strecklista"/>
      </w:pPr>
      <w:r>
        <w:t>bestämmelserna om bolagsstyrning, riskhantering och ersättningar i värdepap</w:t>
      </w:r>
      <w:r>
        <w:softHyphen/>
        <w:t>pers</w:t>
      </w:r>
      <w:r>
        <w:softHyphen/>
        <w:t xml:space="preserve">bolag bättre ska anpassas till verksamheten i sådana bolag, </w:t>
      </w:r>
    </w:p>
    <w:p w14:paraId="4CC5C147" w14:textId="77777777" w:rsidR="00AF5189" w:rsidRDefault="00AF5189" w:rsidP="00AF5189">
      <w:pPr>
        <w:pStyle w:val="Strecklista"/>
      </w:pPr>
      <w:r>
        <w:t>bestämmelserna om tillsyn samt ingripande mot bl.a. värde</w:t>
      </w:r>
      <w:r>
        <w:softHyphen/>
        <w:t>pappers</w:t>
      </w:r>
      <w:r>
        <w:softHyphen/>
        <w:t>bolag ska anpassas till det nya kapitaltäck</w:t>
      </w:r>
      <w:r>
        <w:softHyphen/>
        <w:t>nings</w:t>
      </w:r>
      <w:r>
        <w:softHyphen/>
        <w:t>regelverket, och</w:t>
      </w:r>
    </w:p>
    <w:p w14:paraId="599498FB" w14:textId="77777777" w:rsidR="00AF5189" w:rsidRDefault="00AF5189" w:rsidP="00AF5189">
      <w:pPr>
        <w:pStyle w:val="Strecklista"/>
      </w:pPr>
      <w:r>
        <w:t>vissa anpassningar av bestämmelserna om gruppbaserad tillsyn ska göras.</w:t>
      </w:r>
    </w:p>
    <w:p w14:paraId="34BDCD5F" w14:textId="77777777" w:rsidR="00AF5189" w:rsidRPr="00F057FB" w:rsidRDefault="00AF5189" w:rsidP="00AF5189">
      <w:pPr>
        <w:pStyle w:val="Strecklista"/>
        <w:numPr>
          <w:ilvl w:val="0"/>
          <w:numId w:val="0"/>
        </w:numPr>
      </w:pPr>
    </w:p>
    <w:p w14:paraId="23D2CCA0" w14:textId="45B78785" w:rsidR="00AF5189" w:rsidRDefault="00AF5189" w:rsidP="00AF5189">
      <w:pPr>
        <w:pStyle w:val="Brdtext"/>
      </w:pPr>
      <w:r>
        <w:t>Lag</w:t>
      </w:r>
      <w:r w:rsidRPr="00990403">
        <w:t xml:space="preserve">ändringarna </w:t>
      </w:r>
      <w:r>
        <w:t xml:space="preserve">föreslås </w:t>
      </w:r>
      <w:r w:rsidRPr="00990403">
        <w:t>träda i kraft den 26 juni 2021</w:t>
      </w:r>
      <w:r>
        <w:t>.</w:t>
      </w:r>
    </w:p>
    <w:p w14:paraId="2CD6C3CC" w14:textId="77777777" w:rsidR="00064433" w:rsidRPr="00064433" w:rsidRDefault="00064433" w:rsidP="00064433">
      <w:pPr>
        <w:pStyle w:val="Brdtextmedindrag"/>
      </w:pP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6900E8EB" w14:textId="3D94A4BF" w:rsidR="00AF5189" w:rsidRPr="00773619" w:rsidRDefault="00AF5189" w:rsidP="002E15E2">
          <w:pPr>
            <w:pStyle w:val="Innehllsfrteckning"/>
            <w:pageBreakBefore/>
            <w:rPr>
              <w:sz w:val="30"/>
              <w:szCs w:val="30"/>
            </w:rPr>
          </w:pPr>
          <w:r w:rsidRPr="00773619">
            <w:rPr>
              <w:rFonts w:eastAsiaTheme="minorHAnsi"/>
              <w:noProof/>
              <w:sz w:val="30"/>
              <w:szCs w:val="30"/>
            </w:rPr>
            <w:t>Innehållsförteckning</w:t>
          </w:r>
        </w:p>
        <w:p w14:paraId="3A19BB04" w14:textId="323BDAD3" w:rsidR="00815690" w:rsidRDefault="00AF5189">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8700413" w:history="1">
            <w:r w:rsidR="00815690" w:rsidRPr="00383C87">
              <w:rPr>
                <w:rStyle w:val="Hyperlnk"/>
              </w:rPr>
              <w:t>1</w:t>
            </w:r>
            <w:r w:rsidR="00815690">
              <w:rPr>
                <w:rFonts w:asciiTheme="minorHAnsi" w:eastAsiaTheme="minorEastAsia" w:hAnsiTheme="minorHAnsi"/>
                <w:sz w:val="22"/>
                <w:lang w:eastAsia="sv-SE"/>
              </w:rPr>
              <w:tab/>
            </w:r>
            <w:r w:rsidR="00815690" w:rsidRPr="00383C87">
              <w:rPr>
                <w:rStyle w:val="Hyperlnk"/>
              </w:rPr>
              <w:t>Förslag till riksdagsbeslut</w:t>
            </w:r>
            <w:r w:rsidR="00815690">
              <w:rPr>
                <w:webHidden/>
              </w:rPr>
              <w:tab/>
            </w:r>
            <w:r w:rsidR="00815690">
              <w:rPr>
                <w:webHidden/>
              </w:rPr>
              <w:fldChar w:fldCharType="begin"/>
            </w:r>
            <w:r w:rsidR="00815690">
              <w:rPr>
                <w:webHidden/>
              </w:rPr>
              <w:instrText xml:space="preserve"> PAGEREF _Toc68700413 \h </w:instrText>
            </w:r>
            <w:r w:rsidR="00815690">
              <w:rPr>
                <w:webHidden/>
              </w:rPr>
            </w:r>
            <w:r w:rsidR="00815690">
              <w:rPr>
                <w:webHidden/>
              </w:rPr>
              <w:fldChar w:fldCharType="separate"/>
            </w:r>
            <w:r w:rsidR="00654BE3">
              <w:rPr>
                <w:webHidden/>
              </w:rPr>
              <w:t>9</w:t>
            </w:r>
            <w:r w:rsidR="00815690">
              <w:rPr>
                <w:webHidden/>
              </w:rPr>
              <w:fldChar w:fldCharType="end"/>
            </w:r>
          </w:hyperlink>
        </w:p>
        <w:p w14:paraId="08285B2D" w14:textId="24BE4396" w:rsidR="00815690" w:rsidRDefault="0034082C">
          <w:pPr>
            <w:pStyle w:val="Innehll1"/>
            <w:rPr>
              <w:rFonts w:asciiTheme="minorHAnsi" w:eastAsiaTheme="minorEastAsia" w:hAnsiTheme="minorHAnsi"/>
              <w:sz w:val="22"/>
              <w:lang w:eastAsia="sv-SE"/>
            </w:rPr>
          </w:pPr>
          <w:hyperlink w:anchor="_Toc68700414" w:history="1">
            <w:r w:rsidR="00815690" w:rsidRPr="00383C87">
              <w:rPr>
                <w:rStyle w:val="Hyperlnk"/>
              </w:rPr>
              <w:t>2</w:t>
            </w:r>
            <w:r w:rsidR="00815690">
              <w:rPr>
                <w:rFonts w:asciiTheme="minorHAnsi" w:eastAsiaTheme="minorEastAsia" w:hAnsiTheme="minorHAnsi"/>
                <w:sz w:val="22"/>
                <w:lang w:eastAsia="sv-SE"/>
              </w:rPr>
              <w:tab/>
            </w:r>
            <w:r w:rsidR="00815690" w:rsidRPr="00383C87">
              <w:rPr>
                <w:rStyle w:val="Hyperlnk"/>
              </w:rPr>
              <w:t>Lagtext</w:t>
            </w:r>
            <w:r w:rsidR="00815690">
              <w:rPr>
                <w:webHidden/>
              </w:rPr>
              <w:tab/>
            </w:r>
            <w:r w:rsidR="00815690">
              <w:rPr>
                <w:webHidden/>
              </w:rPr>
              <w:fldChar w:fldCharType="begin"/>
            </w:r>
            <w:r w:rsidR="00815690">
              <w:rPr>
                <w:webHidden/>
              </w:rPr>
              <w:instrText xml:space="preserve"> PAGEREF _Toc68700414 \h </w:instrText>
            </w:r>
            <w:r w:rsidR="00815690">
              <w:rPr>
                <w:webHidden/>
              </w:rPr>
            </w:r>
            <w:r w:rsidR="00815690">
              <w:rPr>
                <w:webHidden/>
              </w:rPr>
              <w:fldChar w:fldCharType="separate"/>
            </w:r>
            <w:r w:rsidR="00654BE3">
              <w:rPr>
                <w:webHidden/>
              </w:rPr>
              <w:t>11</w:t>
            </w:r>
            <w:r w:rsidR="00815690">
              <w:rPr>
                <w:webHidden/>
              </w:rPr>
              <w:fldChar w:fldCharType="end"/>
            </w:r>
          </w:hyperlink>
        </w:p>
        <w:p w14:paraId="0F3E9535" w14:textId="6D6CD977" w:rsidR="00815690" w:rsidRDefault="0034082C">
          <w:pPr>
            <w:pStyle w:val="Innehll2"/>
            <w:rPr>
              <w:rFonts w:asciiTheme="minorHAnsi" w:eastAsiaTheme="minorEastAsia" w:hAnsiTheme="minorHAnsi" w:cstheme="minorBidi"/>
              <w:sz w:val="22"/>
              <w:szCs w:val="22"/>
              <w:lang w:eastAsia="sv-SE"/>
            </w:rPr>
          </w:pPr>
          <w:hyperlink w:anchor="_Toc68700415" w:history="1">
            <w:r w:rsidR="00815690" w:rsidRPr="00383C87">
              <w:rPr>
                <w:rStyle w:val="Hyperlnk"/>
                <w:rFonts w:eastAsiaTheme="majorEastAsia"/>
              </w:rPr>
              <w:t>2.1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(2007:528) om värdepappersmarknaden</w:t>
            </w:r>
            <w:r w:rsidR="00815690">
              <w:rPr>
                <w:webHidden/>
              </w:rPr>
              <w:tab/>
            </w:r>
            <w:r w:rsidR="00815690">
              <w:rPr>
                <w:webHidden/>
              </w:rPr>
              <w:fldChar w:fldCharType="begin"/>
            </w:r>
            <w:r w:rsidR="00815690">
              <w:rPr>
                <w:webHidden/>
              </w:rPr>
              <w:instrText xml:space="preserve"> PAGEREF _Toc68700415 \h </w:instrText>
            </w:r>
            <w:r w:rsidR="00815690">
              <w:rPr>
                <w:webHidden/>
              </w:rPr>
            </w:r>
            <w:r w:rsidR="00815690">
              <w:rPr>
                <w:webHidden/>
              </w:rPr>
              <w:fldChar w:fldCharType="separate"/>
            </w:r>
            <w:r w:rsidR="00654BE3">
              <w:rPr>
                <w:webHidden/>
              </w:rPr>
              <w:t>11</w:t>
            </w:r>
            <w:r w:rsidR="00815690">
              <w:rPr>
                <w:webHidden/>
              </w:rPr>
              <w:fldChar w:fldCharType="end"/>
            </w:r>
          </w:hyperlink>
        </w:p>
        <w:p w14:paraId="6EEECD25" w14:textId="519BA537" w:rsidR="00815690" w:rsidRDefault="0034082C">
          <w:pPr>
            <w:pStyle w:val="Innehll2"/>
            <w:rPr>
              <w:rFonts w:asciiTheme="minorHAnsi" w:eastAsiaTheme="minorEastAsia" w:hAnsiTheme="minorHAnsi" w:cstheme="minorBidi"/>
              <w:sz w:val="22"/>
              <w:szCs w:val="22"/>
              <w:lang w:eastAsia="sv-SE"/>
            </w:rPr>
          </w:pPr>
          <w:hyperlink w:anchor="_Toc68700416" w:history="1">
            <w:r w:rsidR="00815690" w:rsidRPr="00383C87">
              <w:rPr>
                <w:rStyle w:val="Hyperlnk"/>
                <w:rFonts w:eastAsiaTheme="majorEastAsia"/>
              </w:rPr>
              <w:t>2.2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(2014:968) om särskild tillsyn över kreditinstitut och värdepappersbolag</w:t>
            </w:r>
            <w:r w:rsidR="00815690">
              <w:rPr>
                <w:webHidden/>
              </w:rPr>
              <w:tab/>
            </w:r>
            <w:r w:rsidR="00815690">
              <w:rPr>
                <w:webHidden/>
              </w:rPr>
              <w:fldChar w:fldCharType="begin"/>
            </w:r>
            <w:r w:rsidR="00815690">
              <w:rPr>
                <w:webHidden/>
              </w:rPr>
              <w:instrText xml:space="preserve"> PAGEREF _Toc68700416 \h </w:instrText>
            </w:r>
            <w:r w:rsidR="00815690">
              <w:rPr>
                <w:webHidden/>
              </w:rPr>
            </w:r>
            <w:r w:rsidR="00815690">
              <w:rPr>
                <w:webHidden/>
              </w:rPr>
              <w:fldChar w:fldCharType="separate"/>
            </w:r>
            <w:r w:rsidR="00654BE3">
              <w:rPr>
                <w:webHidden/>
              </w:rPr>
              <w:t>30</w:t>
            </w:r>
            <w:r w:rsidR="00815690">
              <w:rPr>
                <w:webHidden/>
              </w:rPr>
              <w:fldChar w:fldCharType="end"/>
            </w:r>
          </w:hyperlink>
        </w:p>
        <w:p w14:paraId="5A40FBCD" w14:textId="2B6A7A64" w:rsidR="00815690" w:rsidRDefault="0034082C">
          <w:pPr>
            <w:pStyle w:val="Innehll2"/>
            <w:rPr>
              <w:rFonts w:asciiTheme="minorHAnsi" w:eastAsiaTheme="minorEastAsia" w:hAnsiTheme="minorHAnsi" w:cstheme="minorBidi"/>
              <w:sz w:val="22"/>
              <w:szCs w:val="22"/>
              <w:lang w:eastAsia="sv-SE"/>
            </w:rPr>
          </w:pPr>
          <w:hyperlink w:anchor="_Toc68700417" w:history="1">
            <w:r w:rsidR="00815690" w:rsidRPr="00383C87">
              <w:rPr>
                <w:rStyle w:val="Hyperlnk"/>
                <w:rFonts w:eastAsiaTheme="majorEastAsia"/>
              </w:rPr>
              <w:t>2.3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(2014:966) om kapitalbuffertar</w:t>
            </w:r>
            <w:r w:rsidR="00815690">
              <w:rPr>
                <w:webHidden/>
              </w:rPr>
              <w:tab/>
            </w:r>
            <w:r w:rsidR="00815690">
              <w:rPr>
                <w:webHidden/>
              </w:rPr>
              <w:fldChar w:fldCharType="begin"/>
            </w:r>
            <w:r w:rsidR="00815690">
              <w:rPr>
                <w:webHidden/>
              </w:rPr>
              <w:instrText xml:space="preserve"> PAGEREF _Toc68700417 \h </w:instrText>
            </w:r>
            <w:r w:rsidR="00815690">
              <w:rPr>
                <w:webHidden/>
              </w:rPr>
            </w:r>
            <w:r w:rsidR="00815690">
              <w:rPr>
                <w:webHidden/>
              </w:rPr>
              <w:fldChar w:fldCharType="separate"/>
            </w:r>
            <w:r w:rsidR="00654BE3">
              <w:rPr>
                <w:webHidden/>
              </w:rPr>
              <w:t>63</w:t>
            </w:r>
            <w:r w:rsidR="00815690">
              <w:rPr>
                <w:webHidden/>
              </w:rPr>
              <w:fldChar w:fldCharType="end"/>
            </w:r>
          </w:hyperlink>
        </w:p>
        <w:p w14:paraId="0A08CEF4" w14:textId="340CF9B7" w:rsidR="00815690" w:rsidRDefault="0034082C">
          <w:pPr>
            <w:pStyle w:val="Innehll2"/>
            <w:rPr>
              <w:rFonts w:asciiTheme="minorHAnsi" w:eastAsiaTheme="minorEastAsia" w:hAnsiTheme="minorHAnsi" w:cstheme="minorBidi"/>
              <w:sz w:val="22"/>
              <w:szCs w:val="22"/>
              <w:lang w:eastAsia="sv-SE"/>
            </w:rPr>
          </w:pPr>
          <w:hyperlink w:anchor="_Toc68700418" w:history="1">
            <w:r w:rsidR="00815690" w:rsidRPr="00383C87">
              <w:rPr>
                <w:rStyle w:val="Hyperlnk"/>
                <w:rFonts w:eastAsiaTheme="majorEastAsia"/>
              </w:rPr>
              <w:t>2.4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kreditupplysningslagen (1973:1173)</w:t>
            </w:r>
            <w:r w:rsidR="00815690">
              <w:rPr>
                <w:webHidden/>
              </w:rPr>
              <w:tab/>
            </w:r>
            <w:r w:rsidR="00815690">
              <w:rPr>
                <w:webHidden/>
              </w:rPr>
              <w:fldChar w:fldCharType="begin"/>
            </w:r>
            <w:r w:rsidR="00815690">
              <w:rPr>
                <w:webHidden/>
              </w:rPr>
              <w:instrText xml:space="preserve"> PAGEREF _Toc68700418 \h </w:instrText>
            </w:r>
            <w:r w:rsidR="00815690">
              <w:rPr>
                <w:webHidden/>
              </w:rPr>
            </w:r>
            <w:r w:rsidR="00815690">
              <w:rPr>
                <w:webHidden/>
              </w:rPr>
              <w:fldChar w:fldCharType="separate"/>
            </w:r>
            <w:r w:rsidR="00654BE3">
              <w:rPr>
                <w:webHidden/>
              </w:rPr>
              <w:t>67</w:t>
            </w:r>
            <w:r w:rsidR="00815690">
              <w:rPr>
                <w:webHidden/>
              </w:rPr>
              <w:fldChar w:fldCharType="end"/>
            </w:r>
          </w:hyperlink>
        </w:p>
        <w:p w14:paraId="0EF81433" w14:textId="2691C198" w:rsidR="00815690" w:rsidRDefault="0034082C">
          <w:pPr>
            <w:pStyle w:val="Innehll2"/>
            <w:rPr>
              <w:rFonts w:asciiTheme="minorHAnsi" w:eastAsiaTheme="minorEastAsia" w:hAnsiTheme="minorHAnsi" w:cstheme="minorBidi"/>
              <w:sz w:val="22"/>
              <w:szCs w:val="22"/>
              <w:lang w:eastAsia="sv-SE"/>
            </w:rPr>
          </w:pPr>
          <w:hyperlink w:anchor="_Toc68700419" w:history="1">
            <w:r w:rsidR="00815690" w:rsidRPr="00383C87">
              <w:rPr>
                <w:rStyle w:val="Hyperlnk"/>
                <w:rFonts w:eastAsiaTheme="majorEastAsia"/>
              </w:rPr>
              <w:t>2.5</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(1980:1097) om Svenska skeppshypotekskassan</w:t>
            </w:r>
            <w:r w:rsidR="00815690">
              <w:rPr>
                <w:webHidden/>
              </w:rPr>
              <w:tab/>
            </w:r>
            <w:r w:rsidR="00815690">
              <w:rPr>
                <w:webHidden/>
              </w:rPr>
              <w:fldChar w:fldCharType="begin"/>
            </w:r>
            <w:r w:rsidR="00815690">
              <w:rPr>
                <w:webHidden/>
              </w:rPr>
              <w:instrText xml:space="preserve"> PAGEREF _Toc68700419 \h </w:instrText>
            </w:r>
            <w:r w:rsidR="00815690">
              <w:rPr>
                <w:webHidden/>
              </w:rPr>
            </w:r>
            <w:r w:rsidR="00815690">
              <w:rPr>
                <w:webHidden/>
              </w:rPr>
              <w:fldChar w:fldCharType="separate"/>
            </w:r>
            <w:r w:rsidR="00654BE3">
              <w:rPr>
                <w:webHidden/>
              </w:rPr>
              <w:t>69</w:t>
            </w:r>
            <w:r w:rsidR="00815690">
              <w:rPr>
                <w:webHidden/>
              </w:rPr>
              <w:fldChar w:fldCharType="end"/>
            </w:r>
          </w:hyperlink>
        </w:p>
        <w:p w14:paraId="5E2BACC9" w14:textId="7BBC414E" w:rsidR="00815690" w:rsidRDefault="0034082C">
          <w:pPr>
            <w:pStyle w:val="Innehll2"/>
            <w:rPr>
              <w:rFonts w:asciiTheme="minorHAnsi" w:eastAsiaTheme="minorEastAsia" w:hAnsiTheme="minorHAnsi" w:cstheme="minorBidi"/>
              <w:sz w:val="22"/>
              <w:szCs w:val="22"/>
              <w:lang w:eastAsia="sv-SE"/>
            </w:rPr>
          </w:pPr>
          <w:hyperlink w:anchor="_Toc68700420" w:history="1">
            <w:r w:rsidR="00815690" w:rsidRPr="00383C87">
              <w:rPr>
                <w:rStyle w:val="Hyperlnk"/>
                <w:rFonts w:eastAsiaTheme="majorEastAsia"/>
              </w:rPr>
              <w:t>2.6</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sparbankslagen (1987:619)</w:t>
            </w:r>
            <w:r w:rsidR="00815690">
              <w:rPr>
                <w:webHidden/>
              </w:rPr>
              <w:tab/>
            </w:r>
            <w:r w:rsidR="00815690">
              <w:rPr>
                <w:webHidden/>
              </w:rPr>
              <w:fldChar w:fldCharType="begin"/>
            </w:r>
            <w:r w:rsidR="00815690">
              <w:rPr>
                <w:webHidden/>
              </w:rPr>
              <w:instrText xml:space="preserve"> PAGEREF _Toc68700420 \h </w:instrText>
            </w:r>
            <w:r w:rsidR="00815690">
              <w:rPr>
                <w:webHidden/>
              </w:rPr>
            </w:r>
            <w:r w:rsidR="00815690">
              <w:rPr>
                <w:webHidden/>
              </w:rPr>
              <w:fldChar w:fldCharType="separate"/>
            </w:r>
            <w:r w:rsidR="00654BE3">
              <w:rPr>
                <w:webHidden/>
              </w:rPr>
              <w:t>70</w:t>
            </w:r>
            <w:r w:rsidR="00815690">
              <w:rPr>
                <w:webHidden/>
              </w:rPr>
              <w:fldChar w:fldCharType="end"/>
            </w:r>
          </w:hyperlink>
        </w:p>
        <w:p w14:paraId="4C908711" w14:textId="24AE3969" w:rsidR="00815690" w:rsidRDefault="0034082C">
          <w:pPr>
            <w:pStyle w:val="Innehll2"/>
            <w:rPr>
              <w:rFonts w:asciiTheme="minorHAnsi" w:eastAsiaTheme="minorEastAsia" w:hAnsiTheme="minorHAnsi" w:cstheme="minorBidi"/>
              <w:sz w:val="22"/>
              <w:szCs w:val="22"/>
              <w:lang w:eastAsia="sv-SE"/>
            </w:rPr>
          </w:pPr>
          <w:hyperlink w:anchor="_Toc68700421" w:history="1">
            <w:r w:rsidR="00815690" w:rsidRPr="00383C87">
              <w:rPr>
                <w:rStyle w:val="Hyperlnk"/>
                <w:rFonts w:eastAsiaTheme="majorEastAsia"/>
              </w:rPr>
              <w:t>2.7</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(1988:1385) om Sveriges riksbank</w:t>
            </w:r>
            <w:r w:rsidR="00815690">
              <w:rPr>
                <w:webHidden/>
              </w:rPr>
              <w:tab/>
            </w:r>
            <w:r w:rsidR="00815690">
              <w:rPr>
                <w:webHidden/>
              </w:rPr>
              <w:fldChar w:fldCharType="begin"/>
            </w:r>
            <w:r w:rsidR="00815690">
              <w:rPr>
                <w:webHidden/>
              </w:rPr>
              <w:instrText xml:space="preserve"> PAGEREF _Toc68700421 \h </w:instrText>
            </w:r>
            <w:r w:rsidR="00815690">
              <w:rPr>
                <w:webHidden/>
              </w:rPr>
            </w:r>
            <w:r w:rsidR="00815690">
              <w:rPr>
                <w:webHidden/>
              </w:rPr>
              <w:fldChar w:fldCharType="separate"/>
            </w:r>
            <w:r w:rsidR="00654BE3">
              <w:rPr>
                <w:webHidden/>
              </w:rPr>
              <w:t>71</w:t>
            </w:r>
            <w:r w:rsidR="00815690">
              <w:rPr>
                <w:webHidden/>
              </w:rPr>
              <w:fldChar w:fldCharType="end"/>
            </w:r>
          </w:hyperlink>
        </w:p>
        <w:p w14:paraId="5F9A6E2A" w14:textId="42803543" w:rsidR="00815690" w:rsidRDefault="0034082C">
          <w:pPr>
            <w:pStyle w:val="Innehll2"/>
            <w:rPr>
              <w:rFonts w:asciiTheme="minorHAnsi" w:eastAsiaTheme="minorEastAsia" w:hAnsiTheme="minorHAnsi" w:cstheme="minorBidi"/>
              <w:sz w:val="22"/>
              <w:szCs w:val="22"/>
              <w:lang w:eastAsia="sv-SE"/>
            </w:rPr>
          </w:pPr>
          <w:hyperlink w:anchor="_Toc68700422" w:history="1">
            <w:r w:rsidR="00815690" w:rsidRPr="00383C87">
              <w:rPr>
                <w:rStyle w:val="Hyperlnk"/>
                <w:rFonts w:eastAsiaTheme="majorEastAsia"/>
              </w:rPr>
              <w:t>2.8</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(1991:980) om handel med finansiella instrument</w:t>
            </w:r>
            <w:r w:rsidR="00815690">
              <w:rPr>
                <w:webHidden/>
              </w:rPr>
              <w:tab/>
            </w:r>
            <w:r w:rsidR="00815690">
              <w:rPr>
                <w:webHidden/>
              </w:rPr>
              <w:fldChar w:fldCharType="begin"/>
            </w:r>
            <w:r w:rsidR="00815690">
              <w:rPr>
                <w:webHidden/>
              </w:rPr>
              <w:instrText xml:space="preserve"> PAGEREF _Toc68700422 \h </w:instrText>
            </w:r>
            <w:r w:rsidR="00815690">
              <w:rPr>
                <w:webHidden/>
              </w:rPr>
            </w:r>
            <w:r w:rsidR="00815690">
              <w:rPr>
                <w:webHidden/>
              </w:rPr>
              <w:fldChar w:fldCharType="separate"/>
            </w:r>
            <w:r w:rsidR="00654BE3">
              <w:rPr>
                <w:webHidden/>
              </w:rPr>
              <w:t>72</w:t>
            </w:r>
            <w:r w:rsidR="00815690">
              <w:rPr>
                <w:webHidden/>
              </w:rPr>
              <w:fldChar w:fldCharType="end"/>
            </w:r>
          </w:hyperlink>
        </w:p>
        <w:p w14:paraId="42813D0A" w14:textId="136B0D9A" w:rsidR="00815690" w:rsidRDefault="0034082C">
          <w:pPr>
            <w:pStyle w:val="Innehll2"/>
            <w:rPr>
              <w:rFonts w:asciiTheme="minorHAnsi" w:eastAsiaTheme="minorEastAsia" w:hAnsiTheme="minorHAnsi" w:cstheme="minorBidi"/>
              <w:sz w:val="22"/>
              <w:szCs w:val="22"/>
              <w:lang w:eastAsia="sv-SE"/>
            </w:rPr>
          </w:pPr>
          <w:hyperlink w:anchor="_Toc68700423" w:history="1">
            <w:r w:rsidR="00815690" w:rsidRPr="00383C87">
              <w:rPr>
                <w:rStyle w:val="Hyperlnk"/>
                <w:rFonts w:eastAsiaTheme="majorEastAsia"/>
              </w:rPr>
              <w:t>2.9</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(1995:1559) om årsredovisning i kreditinstitut och värdepappersbolag</w:t>
            </w:r>
            <w:r w:rsidR="00815690">
              <w:rPr>
                <w:webHidden/>
              </w:rPr>
              <w:tab/>
            </w:r>
            <w:r w:rsidR="00815690">
              <w:rPr>
                <w:webHidden/>
              </w:rPr>
              <w:fldChar w:fldCharType="begin"/>
            </w:r>
            <w:r w:rsidR="00815690">
              <w:rPr>
                <w:webHidden/>
              </w:rPr>
              <w:instrText xml:space="preserve"> PAGEREF _Toc68700423 \h </w:instrText>
            </w:r>
            <w:r w:rsidR="00815690">
              <w:rPr>
                <w:webHidden/>
              </w:rPr>
            </w:r>
            <w:r w:rsidR="00815690">
              <w:rPr>
                <w:webHidden/>
              </w:rPr>
              <w:fldChar w:fldCharType="separate"/>
            </w:r>
            <w:r w:rsidR="00654BE3">
              <w:rPr>
                <w:webHidden/>
              </w:rPr>
              <w:t>74</w:t>
            </w:r>
            <w:r w:rsidR="00815690">
              <w:rPr>
                <w:webHidden/>
              </w:rPr>
              <w:fldChar w:fldCharType="end"/>
            </w:r>
          </w:hyperlink>
        </w:p>
        <w:p w14:paraId="730F852B" w14:textId="63C988AD"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24" w:history="1">
            <w:r w:rsidR="00815690" w:rsidRPr="00383C87">
              <w:rPr>
                <w:rStyle w:val="Hyperlnk"/>
                <w:rFonts w:eastAsiaTheme="majorEastAsia"/>
              </w:rPr>
              <w:t>2.10</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inkomstskattelagen (1999:1229)</w:t>
            </w:r>
            <w:r w:rsidR="00815690">
              <w:rPr>
                <w:webHidden/>
              </w:rPr>
              <w:tab/>
            </w:r>
            <w:r w:rsidR="00815690">
              <w:rPr>
                <w:webHidden/>
              </w:rPr>
              <w:fldChar w:fldCharType="begin"/>
            </w:r>
            <w:r w:rsidR="00815690">
              <w:rPr>
                <w:webHidden/>
              </w:rPr>
              <w:instrText xml:space="preserve"> PAGEREF _Toc68700424 \h </w:instrText>
            </w:r>
            <w:r w:rsidR="00815690">
              <w:rPr>
                <w:webHidden/>
              </w:rPr>
            </w:r>
            <w:r w:rsidR="00815690">
              <w:rPr>
                <w:webHidden/>
              </w:rPr>
              <w:fldChar w:fldCharType="separate"/>
            </w:r>
            <w:r w:rsidR="00654BE3">
              <w:rPr>
                <w:webHidden/>
              </w:rPr>
              <w:t>75</w:t>
            </w:r>
            <w:r w:rsidR="00815690">
              <w:rPr>
                <w:webHidden/>
              </w:rPr>
              <w:fldChar w:fldCharType="end"/>
            </w:r>
          </w:hyperlink>
        </w:p>
        <w:p w14:paraId="3574A8F9" w14:textId="290D5707"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25" w:history="1">
            <w:r w:rsidR="00815690" w:rsidRPr="00383C87">
              <w:rPr>
                <w:rStyle w:val="Hyperlnk"/>
                <w:rFonts w:eastAsiaTheme="majorEastAsia"/>
              </w:rPr>
              <w:t>2.11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(2000:192) om allmänna pensionsfonder (AP-fonder)</w:t>
            </w:r>
            <w:r w:rsidR="00815690">
              <w:rPr>
                <w:webHidden/>
              </w:rPr>
              <w:tab/>
            </w:r>
            <w:r w:rsidR="00815690">
              <w:rPr>
                <w:webHidden/>
              </w:rPr>
              <w:fldChar w:fldCharType="begin"/>
            </w:r>
            <w:r w:rsidR="00815690">
              <w:rPr>
                <w:webHidden/>
              </w:rPr>
              <w:instrText xml:space="preserve"> PAGEREF _Toc68700425 \h </w:instrText>
            </w:r>
            <w:r w:rsidR="00815690">
              <w:rPr>
                <w:webHidden/>
              </w:rPr>
            </w:r>
            <w:r w:rsidR="00815690">
              <w:rPr>
                <w:webHidden/>
              </w:rPr>
              <w:fldChar w:fldCharType="separate"/>
            </w:r>
            <w:r w:rsidR="00654BE3">
              <w:rPr>
                <w:webHidden/>
              </w:rPr>
              <w:t>77</w:t>
            </w:r>
            <w:r w:rsidR="00815690">
              <w:rPr>
                <w:webHidden/>
              </w:rPr>
              <w:fldChar w:fldCharType="end"/>
            </w:r>
          </w:hyperlink>
        </w:p>
        <w:p w14:paraId="57833717" w14:textId="38040188"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26" w:history="1">
            <w:r w:rsidR="00815690" w:rsidRPr="00383C87">
              <w:rPr>
                <w:rStyle w:val="Hyperlnk"/>
                <w:rFonts w:eastAsiaTheme="majorEastAsia"/>
              </w:rPr>
              <w:t>2.12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(2004:46) om värdepappersfonder</w:t>
            </w:r>
            <w:r w:rsidR="00815690">
              <w:rPr>
                <w:webHidden/>
              </w:rPr>
              <w:tab/>
            </w:r>
            <w:r w:rsidR="00815690">
              <w:rPr>
                <w:webHidden/>
              </w:rPr>
              <w:fldChar w:fldCharType="begin"/>
            </w:r>
            <w:r w:rsidR="00815690">
              <w:rPr>
                <w:webHidden/>
              </w:rPr>
              <w:instrText xml:space="preserve"> PAGEREF _Toc68700426 \h </w:instrText>
            </w:r>
            <w:r w:rsidR="00815690">
              <w:rPr>
                <w:webHidden/>
              </w:rPr>
            </w:r>
            <w:r w:rsidR="00815690">
              <w:rPr>
                <w:webHidden/>
              </w:rPr>
              <w:fldChar w:fldCharType="separate"/>
            </w:r>
            <w:r w:rsidR="00654BE3">
              <w:rPr>
                <w:webHidden/>
              </w:rPr>
              <w:t>78</w:t>
            </w:r>
            <w:r w:rsidR="00815690">
              <w:rPr>
                <w:webHidden/>
              </w:rPr>
              <w:fldChar w:fldCharType="end"/>
            </w:r>
          </w:hyperlink>
        </w:p>
        <w:p w14:paraId="5FE55701" w14:textId="27030DC5"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27" w:history="1">
            <w:r w:rsidR="00815690" w:rsidRPr="00383C87">
              <w:rPr>
                <w:rStyle w:val="Hyperlnk"/>
                <w:rFonts w:eastAsiaTheme="majorEastAsia"/>
              </w:rPr>
              <w:t>2.13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(2004:297) om bank- och finansieringsrörelse</w:t>
            </w:r>
            <w:r w:rsidR="00815690">
              <w:rPr>
                <w:webHidden/>
              </w:rPr>
              <w:tab/>
            </w:r>
            <w:r w:rsidR="00815690">
              <w:rPr>
                <w:webHidden/>
              </w:rPr>
              <w:fldChar w:fldCharType="begin"/>
            </w:r>
            <w:r w:rsidR="00815690">
              <w:rPr>
                <w:webHidden/>
              </w:rPr>
              <w:instrText xml:space="preserve"> PAGEREF _Toc68700427 \h </w:instrText>
            </w:r>
            <w:r w:rsidR="00815690">
              <w:rPr>
                <w:webHidden/>
              </w:rPr>
            </w:r>
            <w:r w:rsidR="00815690">
              <w:rPr>
                <w:webHidden/>
              </w:rPr>
              <w:fldChar w:fldCharType="separate"/>
            </w:r>
            <w:r w:rsidR="00654BE3">
              <w:rPr>
                <w:webHidden/>
              </w:rPr>
              <w:t>80</w:t>
            </w:r>
            <w:r w:rsidR="00815690">
              <w:rPr>
                <w:webHidden/>
              </w:rPr>
              <w:fldChar w:fldCharType="end"/>
            </w:r>
          </w:hyperlink>
        </w:p>
        <w:p w14:paraId="7C479F8B" w14:textId="5CCC37A7"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28" w:history="1">
            <w:r w:rsidR="00815690" w:rsidRPr="00383C87">
              <w:rPr>
                <w:rStyle w:val="Hyperlnk"/>
                <w:rFonts w:eastAsiaTheme="majorEastAsia"/>
              </w:rPr>
              <w:t>2.14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(2006:531) om särskild tillsyn över finansiella konglomerat</w:t>
            </w:r>
            <w:r w:rsidR="00815690">
              <w:rPr>
                <w:webHidden/>
              </w:rPr>
              <w:tab/>
            </w:r>
            <w:r w:rsidR="00815690">
              <w:rPr>
                <w:webHidden/>
              </w:rPr>
              <w:fldChar w:fldCharType="begin"/>
            </w:r>
            <w:r w:rsidR="00815690">
              <w:rPr>
                <w:webHidden/>
              </w:rPr>
              <w:instrText xml:space="preserve"> PAGEREF _Toc68700428 \h </w:instrText>
            </w:r>
            <w:r w:rsidR="00815690">
              <w:rPr>
                <w:webHidden/>
              </w:rPr>
            </w:r>
            <w:r w:rsidR="00815690">
              <w:rPr>
                <w:webHidden/>
              </w:rPr>
              <w:fldChar w:fldCharType="separate"/>
            </w:r>
            <w:r w:rsidR="00654BE3">
              <w:rPr>
                <w:webHidden/>
              </w:rPr>
              <w:t>83</w:t>
            </w:r>
            <w:r w:rsidR="00815690">
              <w:rPr>
                <w:webHidden/>
              </w:rPr>
              <w:fldChar w:fldCharType="end"/>
            </w:r>
          </w:hyperlink>
        </w:p>
        <w:p w14:paraId="62C0A40F" w14:textId="0908489D"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29" w:history="1">
            <w:r w:rsidR="00815690" w:rsidRPr="00383C87">
              <w:rPr>
                <w:rStyle w:val="Hyperlnk"/>
                <w:rFonts w:eastAsiaTheme="majorEastAsia"/>
              </w:rPr>
              <w:t>2.15</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(2010:751) om betaltjänster</w:t>
            </w:r>
            <w:r w:rsidR="00815690">
              <w:rPr>
                <w:webHidden/>
              </w:rPr>
              <w:tab/>
            </w:r>
            <w:r w:rsidR="00815690">
              <w:rPr>
                <w:webHidden/>
              </w:rPr>
              <w:fldChar w:fldCharType="begin"/>
            </w:r>
            <w:r w:rsidR="00815690">
              <w:rPr>
                <w:webHidden/>
              </w:rPr>
              <w:instrText xml:space="preserve"> PAGEREF _Toc68700429 \h </w:instrText>
            </w:r>
            <w:r w:rsidR="00815690">
              <w:rPr>
                <w:webHidden/>
              </w:rPr>
            </w:r>
            <w:r w:rsidR="00815690">
              <w:rPr>
                <w:webHidden/>
              </w:rPr>
              <w:fldChar w:fldCharType="separate"/>
            </w:r>
            <w:r w:rsidR="00654BE3">
              <w:rPr>
                <w:webHidden/>
              </w:rPr>
              <w:t>86</w:t>
            </w:r>
            <w:r w:rsidR="00815690">
              <w:rPr>
                <w:webHidden/>
              </w:rPr>
              <w:fldChar w:fldCharType="end"/>
            </w:r>
          </w:hyperlink>
        </w:p>
        <w:p w14:paraId="1362CA5D" w14:textId="2E26FAF8"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30" w:history="1">
            <w:r w:rsidR="00815690" w:rsidRPr="00383C87">
              <w:rPr>
                <w:rStyle w:val="Hyperlnk"/>
                <w:rFonts w:eastAsiaTheme="majorEastAsia"/>
              </w:rPr>
              <w:t>2.16</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(2011:755) om elektroniska pengar</w:t>
            </w:r>
            <w:r w:rsidR="00815690">
              <w:rPr>
                <w:webHidden/>
              </w:rPr>
              <w:tab/>
            </w:r>
            <w:r w:rsidR="00815690">
              <w:rPr>
                <w:webHidden/>
              </w:rPr>
              <w:fldChar w:fldCharType="begin"/>
            </w:r>
            <w:r w:rsidR="00815690">
              <w:rPr>
                <w:webHidden/>
              </w:rPr>
              <w:instrText xml:space="preserve"> PAGEREF _Toc68700430 \h </w:instrText>
            </w:r>
            <w:r w:rsidR="00815690">
              <w:rPr>
                <w:webHidden/>
              </w:rPr>
            </w:r>
            <w:r w:rsidR="00815690">
              <w:rPr>
                <w:webHidden/>
              </w:rPr>
              <w:fldChar w:fldCharType="separate"/>
            </w:r>
            <w:r w:rsidR="00654BE3">
              <w:rPr>
                <w:webHidden/>
              </w:rPr>
              <w:t>90</w:t>
            </w:r>
            <w:r w:rsidR="00815690">
              <w:rPr>
                <w:webHidden/>
              </w:rPr>
              <w:fldChar w:fldCharType="end"/>
            </w:r>
          </w:hyperlink>
        </w:p>
        <w:p w14:paraId="4FFA0F60" w14:textId="3993EAA4"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31" w:history="1">
            <w:r w:rsidR="00815690" w:rsidRPr="00383C87">
              <w:rPr>
                <w:rStyle w:val="Hyperlnk"/>
                <w:rFonts w:eastAsiaTheme="majorEastAsia"/>
              </w:rPr>
              <w:t>2.17</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(2013:561) om förvaltare av alternativa investeringsfonder</w:t>
            </w:r>
            <w:r w:rsidR="00815690">
              <w:rPr>
                <w:webHidden/>
              </w:rPr>
              <w:tab/>
            </w:r>
            <w:r w:rsidR="00815690">
              <w:rPr>
                <w:webHidden/>
              </w:rPr>
              <w:fldChar w:fldCharType="begin"/>
            </w:r>
            <w:r w:rsidR="00815690">
              <w:rPr>
                <w:webHidden/>
              </w:rPr>
              <w:instrText xml:space="preserve"> PAGEREF _Toc68700431 \h </w:instrText>
            </w:r>
            <w:r w:rsidR="00815690">
              <w:rPr>
                <w:webHidden/>
              </w:rPr>
            </w:r>
            <w:r w:rsidR="00815690">
              <w:rPr>
                <w:webHidden/>
              </w:rPr>
              <w:fldChar w:fldCharType="separate"/>
            </w:r>
            <w:r w:rsidR="00654BE3">
              <w:rPr>
                <w:webHidden/>
              </w:rPr>
              <w:t>91</w:t>
            </w:r>
            <w:r w:rsidR="00815690">
              <w:rPr>
                <w:webHidden/>
              </w:rPr>
              <w:fldChar w:fldCharType="end"/>
            </w:r>
          </w:hyperlink>
        </w:p>
        <w:p w14:paraId="472CBB8D" w14:textId="61926659"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32" w:history="1">
            <w:r w:rsidR="00815690" w:rsidRPr="00383C87">
              <w:rPr>
                <w:rStyle w:val="Hyperlnk"/>
                <w:rFonts w:eastAsiaTheme="majorEastAsia"/>
              </w:rPr>
              <w:t>2.18</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(2014:484) om en databas för övervakning av och tillsyn över finansmarknaderna</w:t>
            </w:r>
            <w:r w:rsidR="00815690">
              <w:rPr>
                <w:webHidden/>
              </w:rPr>
              <w:tab/>
            </w:r>
            <w:r w:rsidR="00815690">
              <w:rPr>
                <w:webHidden/>
              </w:rPr>
              <w:fldChar w:fldCharType="begin"/>
            </w:r>
            <w:r w:rsidR="00815690">
              <w:rPr>
                <w:webHidden/>
              </w:rPr>
              <w:instrText xml:space="preserve"> PAGEREF _Toc68700432 \h </w:instrText>
            </w:r>
            <w:r w:rsidR="00815690">
              <w:rPr>
                <w:webHidden/>
              </w:rPr>
            </w:r>
            <w:r w:rsidR="00815690">
              <w:rPr>
                <w:webHidden/>
              </w:rPr>
              <w:fldChar w:fldCharType="separate"/>
            </w:r>
            <w:r w:rsidR="00654BE3">
              <w:rPr>
                <w:webHidden/>
              </w:rPr>
              <w:t>95</w:t>
            </w:r>
            <w:r w:rsidR="00815690">
              <w:rPr>
                <w:webHidden/>
              </w:rPr>
              <w:fldChar w:fldCharType="end"/>
            </w:r>
          </w:hyperlink>
        </w:p>
        <w:p w14:paraId="1A23FCB9" w14:textId="1100A204"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33" w:history="1">
            <w:r w:rsidR="00815690" w:rsidRPr="00383C87">
              <w:rPr>
                <w:rStyle w:val="Hyperlnk"/>
                <w:rFonts w:eastAsiaTheme="majorEastAsia"/>
              </w:rPr>
              <w:t>2.19</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(2015:1016) om resolution</w:t>
            </w:r>
            <w:r w:rsidR="00815690">
              <w:rPr>
                <w:webHidden/>
              </w:rPr>
              <w:tab/>
            </w:r>
            <w:r w:rsidR="00815690">
              <w:rPr>
                <w:webHidden/>
              </w:rPr>
              <w:fldChar w:fldCharType="begin"/>
            </w:r>
            <w:r w:rsidR="00815690">
              <w:rPr>
                <w:webHidden/>
              </w:rPr>
              <w:instrText xml:space="preserve"> PAGEREF _Toc68700433 \h </w:instrText>
            </w:r>
            <w:r w:rsidR="00815690">
              <w:rPr>
                <w:webHidden/>
              </w:rPr>
            </w:r>
            <w:r w:rsidR="00815690">
              <w:rPr>
                <w:webHidden/>
              </w:rPr>
              <w:fldChar w:fldCharType="separate"/>
            </w:r>
            <w:r w:rsidR="00654BE3">
              <w:rPr>
                <w:webHidden/>
              </w:rPr>
              <w:t>97</w:t>
            </w:r>
            <w:r w:rsidR="00815690">
              <w:rPr>
                <w:webHidden/>
              </w:rPr>
              <w:fldChar w:fldCharType="end"/>
            </w:r>
          </w:hyperlink>
        </w:p>
        <w:p w14:paraId="71A2F948" w14:textId="148D9CFD"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34" w:history="1">
            <w:r w:rsidR="00815690" w:rsidRPr="00383C87">
              <w:rPr>
                <w:rStyle w:val="Hyperlnk"/>
                <w:rFonts w:eastAsiaTheme="majorEastAsia"/>
              </w:rPr>
              <w:t>2.20</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(2018:1219) om försäkringsdistribution</w:t>
            </w:r>
            <w:r w:rsidR="00815690">
              <w:rPr>
                <w:webHidden/>
              </w:rPr>
              <w:tab/>
            </w:r>
            <w:r w:rsidR="00815690">
              <w:rPr>
                <w:webHidden/>
              </w:rPr>
              <w:fldChar w:fldCharType="begin"/>
            </w:r>
            <w:r w:rsidR="00815690">
              <w:rPr>
                <w:webHidden/>
              </w:rPr>
              <w:instrText xml:space="preserve"> PAGEREF _Toc68700434 \h </w:instrText>
            </w:r>
            <w:r w:rsidR="00815690">
              <w:rPr>
                <w:webHidden/>
              </w:rPr>
            </w:r>
            <w:r w:rsidR="00815690">
              <w:rPr>
                <w:webHidden/>
              </w:rPr>
              <w:fldChar w:fldCharType="separate"/>
            </w:r>
            <w:r w:rsidR="00654BE3">
              <w:rPr>
                <w:webHidden/>
              </w:rPr>
              <w:t>103</w:t>
            </w:r>
            <w:r w:rsidR="00815690">
              <w:rPr>
                <w:webHidden/>
              </w:rPr>
              <w:fldChar w:fldCharType="end"/>
            </w:r>
          </w:hyperlink>
        </w:p>
        <w:p w14:paraId="14422237" w14:textId="1CAD83BD"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35" w:history="1">
            <w:r w:rsidR="00815690" w:rsidRPr="00383C87">
              <w:rPr>
                <w:rStyle w:val="Hyperlnk"/>
                <w:rFonts w:eastAsiaTheme="majorEastAsia"/>
              </w:rPr>
              <w:t>2.21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(2020:1157) om ändring i lagen (2007:528) om värdepappersmarknaden</w:t>
            </w:r>
            <w:r w:rsidR="00815690">
              <w:rPr>
                <w:webHidden/>
              </w:rPr>
              <w:tab/>
            </w:r>
            <w:r w:rsidR="00815690">
              <w:rPr>
                <w:webHidden/>
              </w:rPr>
              <w:fldChar w:fldCharType="begin"/>
            </w:r>
            <w:r w:rsidR="00815690">
              <w:rPr>
                <w:webHidden/>
              </w:rPr>
              <w:instrText xml:space="preserve"> PAGEREF _Toc68700435 \h </w:instrText>
            </w:r>
            <w:r w:rsidR="00815690">
              <w:rPr>
                <w:webHidden/>
              </w:rPr>
            </w:r>
            <w:r w:rsidR="00815690">
              <w:rPr>
                <w:webHidden/>
              </w:rPr>
              <w:fldChar w:fldCharType="separate"/>
            </w:r>
            <w:r w:rsidR="00654BE3">
              <w:rPr>
                <w:webHidden/>
              </w:rPr>
              <w:t>106</w:t>
            </w:r>
            <w:r w:rsidR="00815690">
              <w:rPr>
                <w:webHidden/>
              </w:rPr>
              <w:fldChar w:fldCharType="end"/>
            </w:r>
          </w:hyperlink>
        </w:p>
        <w:p w14:paraId="4827508D" w14:textId="65FE24EE"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36" w:history="1">
            <w:r w:rsidR="00815690" w:rsidRPr="00383C87">
              <w:rPr>
                <w:rStyle w:val="Hyperlnk"/>
                <w:rFonts w:eastAsiaTheme="majorEastAsia"/>
              </w:rPr>
              <w:t>2.22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(2020:1208) om ändring i lagen (1995:1559) om årsredovisning i kreditinstitut och värdepappersbolag</w:t>
            </w:r>
            <w:r w:rsidR="00815690">
              <w:rPr>
                <w:webHidden/>
              </w:rPr>
              <w:tab/>
            </w:r>
            <w:r w:rsidR="00815690">
              <w:rPr>
                <w:webHidden/>
              </w:rPr>
              <w:fldChar w:fldCharType="begin"/>
            </w:r>
            <w:r w:rsidR="00815690">
              <w:rPr>
                <w:webHidden/>
              </w:rPr>
              <w:instrText xml:space="preserve"> PAGEREF _Toc68700436 \h </w:instrText>
            </w:r>
            <w:r w:rsidR="00815690">
              <w:rPr>
                <w:webHidden/>
              </w:rPr>
            </w:r>
            <w:r w:rsidR="00815690">
              <w:rPr>
                <w:webHidden/>
              </w:rPr>
              <w:fldChar w:fldCharType="separate"/>
            </w:r>
            <w:r w:rsidR="00654BE3">
              <w:rPr>
                <w:webHidden/>
              </w:rPr>
              <w:t>109</w:t>
            </w:r>
            <w:r w:rsidR="00815690">
              <w:rPr>
                <w:webHidden/>
              </w:rPr>
              <w:fldChar w:fldCharType="end"/>
            </w:r>
          </w:hyperlink>
        </w:p>
        <w:p w14:paraId="274A1062" w14:textId="11C25BFA"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37" w:history="1">
            <w:r w:rsidR="00815690" w:rsidRPr="00383C87">
              <w:rPr>
                <w:rStyle w:val="Hyperlnk"/>
                <w:rFonts w:eastAsiaTheme="majorEastAsia"/>
              </w:rPr>
              <w:t>2.23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(2020:1211) om ändring i lagen (2014:484) om en databas för övervakning av och tillsyn över finansmarknaderna</w:t>
            </w:r>
            <w:r w:rsidR="00815690">
              <w:rPr>
                <w:webHidden/>
              </w:rPr>
              <w:tab/>
            </w:r>
            <w:r w:rsidR="00815690">
              <w:rPr>
                <w:webHidden/>
              </w:rPr>
              <w:fldChar w:fldCharType="begin"/>
            </w:r>
            <w:r w:rsidR="00815690">
              <w:rPr>
                <w:webHidden/>
              </w:rPr>
              <w:instrText xml:space="preserve"> PAGEREF _Toc68700437 \h </w:instrText>
            </w:r>
            <w:r w:rsidR="00815690">
              <w:rPr>
                <w:webHidden/>
              </w:rPr>
            </w:r>
            <w:r w:rsidR="00815690">
              <w:rPr>
                <w:webHidden/>
              </w:rPr>
              <w:fldChar w:fldCharType="separate"/>
            </w:r>
            <w:r w:rsidR="00654BE3">
              <w:rPr>
                <w:webHidden/>
              </w:rPr>
              <w:t>110</w:t>
            </w:r>
            <w:r w:rsidR="00815690">
              <w:rPr>
                <w:webHidden/>
              </w:rPr>
              <w:fldChar w:fldCharType="end"/>
            </w:r>
          </w:hyperlink>
        </w:p>
        <w:p w14:paraId="5F634D4D" w14:textId="3435509F"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38" w:history="1">
            <w:r w:rsidR="00815690" w:rsidRPr="00383C87">
              <w:rPr>
                <w:rStyle w:val="Hyperlnk"/>
                <w:rFonts w:eastAsiaTheme="majorEastAsia"/>
              </w:rPr>
              <w:t>2.24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(2021:000) om ändring i lagen (2007:528) om värdepappersmarknaden</w:t>
            </w:r>
            <w:r w:rsidR="00815690">
              <w:rPr>
                <w:webHidden/>
              </w:rPr>
              <w:tab/>
            </w:r>
            <w:r w:rsidR="00815690">
              <w:rPr>
                <w:webHidden/>
              </w:rPr>
              <w:fldChar w:fldCharType="begin"/>
            </w:r>
            <w:r w:rsidR="00815690">
              <w:rPr>
                <w:webHidden/>
              </w:rPr>
              <w:instrText xml:space="preserve"> PAGEREF _Toc68700438 \h </w:instrText>
            </w:r>
            <w:r w:rsidR="00815690">
              <w:rPr>
                <w:webHidden/>
              </w:rPr>
            </w:r>
            <w:r w:rsidR="00815690">
              <w:rPr>
                <w:webHidden/>
              </w:rPr>
              <w:fldChar w:fldCharType="separate"/>
            </w:r>
            <w:r w:rsidR="00654BE3">
              <w:rPr>
                <w:webHidden/>
              </w:rPr>
              <w:t>112</w:t>
            </w:r>
            <w:r w:rsidR="00815690">
              <w:rPr>
                <w:webHidden/>
              </w:rPr>
              <w:fldChar w:fldCharType="end"/>
            </w:r>
          </w:hyperlink>
        </w:p>
        <w:p w14:paraId="7F996AAB" w14:textId="61481F21"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39" w:history="1">
            <w:r w:rsidR="00815690" w:rsidRPr="00383C87">
              <w:rPr>
                <w:rStyle w:val="Hyperlnk"/>
                <w:rFonts w:eastAsiaTheme="majorEastAsia"/>
              </w:rPr>
              <w:t>2.25</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 till lag om ändring i lagen (2021:000) om ändring i lagen (2015:1016) om resolution</w:t>
            </w:r>
            <w:r w:rsidR="00815690">
              <w:rPr>
                <w:webHidden/>
              </w:rPr>
              <w:tab/>
            </w:r>
            <w:r w:rsidR="00815690">
              <w:rPr>
                <w:webHidden/>
              </w:rPr>
              <w:fldChar w:fldCharType="begin"/>
            </w:r>
            <w:r w:rsidR="00815690">
              <w:rPr>
                <w:webHidden/>
              </w:rPr>
              <w:instrText xml:space="preserve"> PAGEREF _Toc68700439 \h </w:instrText>
            </w:r>
            <w:r w:rsidR="00815690">
              <w:rPr>
                <w:webHidden/>
              </w:rPr>
            </w:r>
            <w:r w:rsidR="00815690">
              <w:rPr>
                <w:webHidden/>
              </w:rPr>
              <w:fldChar w:fldCharType="separate"/>
            </w:r>
            <w:r w:rsidR="00654BE3">
              <w:rPr>
                <w:webHidden/>
              </w:rPr>
              <w:t>115</w:t>
            </w:r>
            <w:r w:rsidR="00815690">
              <w:rPr>
                <w:webHidden/>
              </w:rPr>
              <w:fldChar w:fldCharType="end"/>
            </w:r>
          </w:hyperlink>
        </w:p>
        <w:p w14:paraId="3B9E314F" w14:textId="07C9D5E5" w:rsidR="00815690" w:rsidRDefault="0034082C">
          <w:pPr>
            <w:pStyle w:val="Innehll1"/>
            <w:rPr>
              <w:rFonts w:asciiTheme="minorHAnsi" w:eastAsiaTheme="minorEastAsia" w:hAnsiTheme="minorHAnsi"/>
              <w:sz w:val="22"/>
              <w:lang w:eastAsia="sv-SE"/>
            </w:rPr>
          </w:pPr>
          <w:hyperlink w:anchor="_Toc68700440" w:history="1">
            <w:r w:rsidR="00815690" w:rsidRPr="00383C87">
              <w:rPr>
                <w:rStyle w:val="Hyperlnk"/>
              </w:rPr>
              <w:t>3</w:t>
            </w:r>
            <w:r w:rsidR="00815690">
              <w:rPr>
                <w:rFonts w:asciiTheme="minorHAnsi" w:eastAsiaTheme="minorEastAsia" w:hAnsiTheme="minorHAnsi"/>
                <w:sz w:val="22"/>
                <w:lang w:eastAsia="sv-SE"/>
              </w:rPr>
              <w:tab/>
            </w:r>
            <w:r w:rsidR="00815690" w:rsidRPr="00383C87">
              <w:rPr>
                <w:rStyle w:val="Hyperlnk"/>
              </w:rPr>
              <w:t>Ärendet och dess beredning</w:t>
            </w:r>
            <w:r w:rsidR="00815690">
              <w:rPr>
                <w:webHidden/>
              </w:rPr>
              <w:tab/>
            </w:r>
            <w:r w:rsidR="00815690">
              <w:rPr>
                <w:webHidden/>
              </w:rPr>
              <w:fldChar w:fldCharType="begin"/>
            </w:r>
            <w:r w:rsidR="00815690">
              <w:rPr>
                <w:webHidden/>
              </w:rPr>
              <w:instrText xml:space="preserve"> PAGEREF _Toc68700440 \h </w:instrText>
            </w:r>
            <w:r w:rsidR="00815690">
              <w:rPr>
                <w:webHidden/>
              </w:rPr>
            </w:r>
            <w:r w:rsidR="00815690">
              <w:rPr>
                <w:webHidden/>
              </w:rPr>
              <w:fldChar w:fldCharType="separate"/>
            </w:r>
            <w:r w:rsidR="00654BE3">
              <w:rPr>
                <w:webHidden/>
              </w:rPr>
              <w:t>121</w:t>
            </w:r>
            <w:r w:rsidR="00815690">
              <w:rPr>
                <w:webHidden/>
              </w:rPr>
              <w:fldChar w:fldCharType="end"/>
            </w:r>
          </w:hyperlink>
        </w:p>
        <w:p w14:paraId="3ED68209" w14:textId="4C0224E8" w:rsidR="00815690" w:rsidRDefault="0034082C">
          <w:pPr>
            <w:pStyle w:val="Innehll1"/>
            <w:rPr>
              <w:rFonts w:asciiTheme="minorHAnsi" w:eastAsiaTheme="minorEastAsia" w:hAnsiTheme="minorHAnsi"/>
              <w:sz w:val="22"/>
              <w:lang w:eastAsia="sv-SE"/>
            </w:rPr>
          </w:pPr>
          <w:hyperlink w:anchor="_Toc68700441" w:history="1">
            <w:r w:rsidR="00815690" w:rsidRPr="00383C87">
              <w:rPr>
                <w:rStyle w:val="Hyperlnk"/>
              </w:rPr>
              <w:t>4</w:t>
            </w:r>
            <w:r w:rsidR="00815690">
              <w:rPr>
                <w:rFonts w:asciiTheme="minorHAnsi" w:eastAsiaTheme="minorEastAsia" w:hAnsiTheme="minorHAnsi"/>
                <w:sz w:val="22"/>
                <w:lang w:eastAsia="sv-SE"/>
              </w:rPr>
              <w:tab/>
            </w:r>
            <w:r w:rsidR="00815690" w:rsidRPr="00383C87">
              <w:rPr>
                <w:rStyle w:val="Hyperlnk"/>
              </w:rPr>
              <w:t>Bakgrunden till nuvarande regelverk</w:t>
            </w:r>
            <w:r w:rsidR="00815690">
              <w:rPr>
                <w:webHidden/>
              </w:rPr>
              <w:tab/>
            </w:r>
            <w:r w:rsidR="00815690">
              <w:rPr>
                <w:webHidden/>
              </w:rPr>
              <w:fldChar w:fldCharType="begin"/>
            </w:r>
            <w:r w:rsidR="00815690">
              <w:rPr>
                <w:webHidden/>
              </w:rPr>
              <w:instrText xml:space="preserve"> PAGEREF _Toc68700441 \h </w:instrText>
            </w:r>
            <w:r w:rsidR="00815690">
              <w:rPr>
                <w:webHidden/>
              </w:rPr>
            </w:r>
            <w:r w:rsidR="00815690">
              <w:rPr>
                <w:webHidden/>
              </w:rPr>
              <w:fldChar w:fldCharType="separate"/>
            </w:r>
            <w:r w:rsidR="00654BE3">
              <w:rPr>
                <w:webHidden/>
              </w:rPr>
              <w:t>122</w:t>
            </w:r>
            <w:r w:rsidR="00815690">
              <w:rPr>
                <w:webHidden/>
              </w:rPr>
              <w:fldChar w:fldCharType="end"/>
            </w:r>
          </w:hyperlink>
        </w:p>
        <w:p w14:paraId="4647610C" w14:textId="64A97A4D" w:rsidR="00815690" w:rsidRDefault="0034082C">
          <w:pPr>
            <w:pStyle w:val="Innehll2"/>
            <w:rPr>
              <w:rFonts w:asciiTheme="minorHAnsi" w:eastAsiaTheme="minorEastAsia" w:hAnsiTheme="minorHAnsi" w:cstheme="minorBidi"/>
              <w:sz w:val="22"/>
              <w:szCs w:val="22"/>
              <w:lang w:eastAsia="sv-SE"/>
            </w:rPr>
          </w:pPr>
          <w:hyperlink w:anchor="_Toc68700442" w:history="1">
            <w:r w:rsidR="00815690" w:rsidRPr="00383C87">
              <w:rPr>
                <w:rStyle w:val="Hyperlnk"/>
                <w:rFonts w:eastAsiaTheme="majorEastAsia"/>
              </w:rPr>
              <w:t>4.1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Nuvarande kapitaltäckningsregelverk</w:t>
            </w:r>
            <w:r w:rsidR="00815690">
              <w:rPr>
                <w:webHidden/>
              </w:rPr>
              <w:tab/>
            </w:r>
            <w:r w:rsidR="00815690">
              <w:rPr>
                <w:webHidden/>
              </w:rPr>
              <w:fldChar w:fldCharType="begin"/>
            </w:r>
            <w:r w:rsidR="00815690">
              <w:rPr>
                <w:webHidden/>
              </w:rPr>
              <w:instrText xml:space="preserve"> PAGEREF _Toc68700442 \h </w:instrText>
            </w:r>
            <w:r w:rsidR="00815690">
              <w:rPr>
                <w:webHidden/>
              </w:rPr>
            </w:r>
            <w:r w:rsidR="00815690">
              <w:rPr>
                <w:webHidden/>
              </w:rPr>
              <w:fldChar w:fldCharType="separate"/>
            </w:r>
            <w:r w:rsidR="00654BE3">
              <w:rPr>
                <w:webHidden/>
              </w:rPr>
              <w:t>122</w:t>
            </w:r>
            <w:r w:rsidR="00815690">
              <w:rPr>
                <w:webHidden/>
              </w:rPr>
              <w:fldChar w:fldCharType="end"/>
            </w:r>
          </w:hyperlink>
        </w:p>
        <w:p w14:paraId="3B62D1AA" w14:textId="200953D9" w:rsidR="00815690" w:rsidRDefault="0034082C">
          <w:pPr>
            <w:pStyle w:val="Innehll2"/>
            <w:rPr>
              <w:rFonts w:asciiTheme="minorHAnsi" w:eastAsiaTheme="minorEastAsia" w:hAnsiTheme="minorHAnsi" w:cstheme="minorBidi"/>
              <w:sz w:val="22"/>
              <w:szCs w:val="22"/>
              <w:lang w:eastAsia="sv-SE"/>
            </w:rPr>
          </w:pPr>
          <w:hyperlink w:anchor="_Toc68700443" w:history="1">
            <w:r w:rsidR="00815690" w:rsidRPr="00383C87">
              <w:rPr>
                <w:rStyle w:val="Hyperlnk"/>
                <w:rFonts w:eastAsiaTheme="majorEastAsia"/>
              </w:rPr>
              <w:t>4.2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Ett nytt kapitaltäckningsregelverk för värdepappersbolag</w:t>
            </w:r>
            <w:r w:rsidR="00815690">
              <w:rPr>
                <w:webHidden/>
              </w:rPr>
              <w:tab/>
            </w:r>
            <w:r w:rsidR="00815690">
              <w:rPr>
                <w:webHidden/>
              </w:rPr>
              <w:fldChar w:fldCharType="begin"/>
            </w:r>
            <w:r w:rsidR="00815690">
              <w:rPr>
                <w:webHidden/>
              </w:rPr>
              <w:instrText xml:space="preserve"> PAGEREF _Toc68700443 \h </w:instrText>
            </w:r>
            <w:r w:rsidR="00815690">
              <w:rPr>
                <w:webHidden/>
              </w:rPr>
            </w:r>
            <w:r w:rsidR="00815690">
              <w:rPr>
                <w:webHidden/>
              </w:rPr>
              <w:fldChar w:fldCharType="separate"/>
            </w:r>
            <w:r w:rsidR="00654BE3">
              <w:rPr>
                <w:webHidden/>
              </w:rPr>
              <w:t>123</w:t>
            </w:r>
            <w:r w:rsidR="00815690">
              <w:rPr>
                <w:webHidden/>
              </w:rPr>
              <w:fldChar w:fldCharType="end"/>
            </w:r>
          </w:hyperlink>
        </w:p>
        <w:p w14:paraId="59124B76" w14:textId="6E05E927" w:rsidR="00815690" w:rsidRDefault="0034082C">
          <w:pPr>
            <w:pStyle w:val="Innehll1"/>
            <w:rPr>
              <w:rFonts w:asciiTheme="minorHAnsi" w:eastAsiaTheme="minorEastAsia" w:hAnsiTheme="minorHAnsi"/>
              <w:sz w:val="22"/>
              <w:lang w:eastAsia="sv-SE"/>
            </w:rPr>
          </w:pPr>
          <w:hyperlink w:anchor="_Toc68700444" w:history="1">
            <w:r w:rsidR="00815690" w:rsidRPr="00383C87">
              <w:rPr>
                <w:rStyle w:val="Hyperlnk"/>
              </w:rPr>
              <w:t>5</w:t>
            </w:r>
            <w:r w:rsidR="00815690">
              <w:rPr>
                <w:rFonts w:asciiTheme="minorHAnsi" w:eastAsiaTheme="minorEastAsia" w:hAnsiTheme="minorHAnsi"/>
                <w:sz w:val="22"/>
                <w:lang w:eastAsia="sv-SE"/>
              </w:rPr>
              <w:tab/>
            </w:r>
            <w:r w:rsidR="00815690" w:rsidRPr="00383C87">
              <w:rPr>
                <w:rStyle w:val="Hyperlnk"/>
              </w:rPr>
              <w:t>Värdepappersbolagsförordningen och värdepappersbolagsdirektivet</w:t>
            </w:r>
            <w:r w:rsidR="00815690">
              <w:rPr>
                <w:webHidden/>
              </w:rPr>
              <w:tab/>
            </w:r>
            <w:r w:rsidR="00815690">
              <w:rPr>
                <w:webHidden/>
              </w:rPr>
              <w:fldChar w:fldCharType="begin"/>
            </w:r>
            <w:r w:rsidR="00815690">
              <w:rPr>
                <w:webHidden/>
              </w:rPr>
              <w:instrText xml:space="preserve"> PAGEREF _Toc68700444 \h </w:instrText>
            </w:r>
            <w:r w:rsidR="00815690">
              <w:rPr>
                <w:webHidden/>
              </w:rPr>
            </w:r>
            <w:r w:rsidR="00815690">
              <w:rPr>
                <w:webHidden/>
              </w:rPr>
              <w:fldChar w:fldCharType="separate"/>
            </w:r>
            <w:r w:rsidR="00654BE3">
              <w:rPr>
                <w:webHidden/>
              </w:rPr>
              <w:t>123</w:t>
            </w:r>
            <w:r w:rsidR="00815690">
              <w:rPr>
                <w:webHidden/>
              </w:rPr>
              <w:fldChar w:fldCharType="end"/>
            </w:r>
          </w:hyperlink>
        </w:p>
        <w:p w14:paraId="2DE5CC81" w14:textId="1161FF85" w:rsidR="00815690" w:rsidRDefault="0034082C">
          <w:pPr>
            <w:pStyle w:val="Innehll2"/>
            <w:rPr>
              <w:rFonts w:asciiTheme="minorHAnsi" w:eastAsiaTheme="minorEastAsia" w:hAnsiTheme="minorHAnsi" w:cstheme="minorBidi"/>
              <w:sz w:val="22"/>
              <w:szCs w:val="22"/>
              <w:lang w:eastAsia="sv-SE"/>
            </w:rPr>
          </w:pPr>
          <w:hyperlink w:anchor="_Toc68700445" w:history="1">
            <w:r w:rsidR="00815690" w:rsidRPr="00383C87">
              <w:rPr>
                <w:rStyle w:val="Hyperlnk"/>
                <w:rFonts w:eastAsiaTheme="majorEastAsia"/>
              </w:rPr>
              <w:t>5.1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Inledning</w:t>
            </w:r>
            <w:r w:rsidR="00815690">
              <w:rPr>
                <w:webHidden/>
              </w:rPr>
              <w:tab/>
            </w:r>
            <w:r w:rsidR="00815690">
              <w:rPr>
                <w:webHidden/>
              </w:rPr>
              <w:fldChar w:fldCharType="begin"/>
            </w:r>
            <w:r w:rsidR="00815690">
              <w:rPr>
                <w:webHidden/>
              </w:rPr>
              <w:instrText xml:space="preserve"> PAGEREF _Toc68700445 \h </w:instrText>
            </w:r>
            <w:r w:rsidR="00815690">
              <w:rPr>
                <w:webHidden/>
              </w:rPr>
            </w:r>
            <w:r w:rsidR="00815690">
              <w:rPr>
                <w:webHidden/>
              </w:rPr>
              <w:fldChar w:fldCharType="separate"/>
            </w:r>
            <w:r w:rsidR="00654BE3">
              <w:rPr>
                <w:webHidden/>
              </w:rPr>
              <w:t>123</w:t>
            </w:r>
            <w:r w:rsidR="00815690">
              <w:rPr>
                <w:webHidden/>
              </w:rPr>
              <w:fldChar w:fldCharType="end"/>
            </w:r>
          </w:hyperlink>
        </w:p>
        <w:p w14:paraId="63E33426" w14:textId="2753F2C5" w:rsidR="00815690" w:rsidRDefault="0034082C">
          <w:pPr>
            <w:pStyle w:val="Innehll2"/>
            <w:rPr>
              <w:rFonts w:asciiTheme="minorHAnsi" w:eastAsiaTheme="minorEastAsia" w:hAnsiTheme="minorHAnsi" w:cstheme="minorBidi"/>
              <w:sz w:val="22"/>
              <w:szCs w:val="22"/>
              <w:lang w:eastAsia="sv-SE"/>
            </w:rPr>
          </w:pPr>
          <w:hyperlink w:anchor="_Toc68700446" w:history="1">
            <w:r w:rsidR="00815690" w:rsidRPr="00383C87">
              <w:rPr>
                <w:rStyle w:val="Hyperlnk"/>
                <w:rFonts w:eastAsiaTheme="majorEastAsia"/>
              </w:rPr>
              <w:t>5.2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Värdepappersbolagsförordningen</w:t>
            </w:r>
            <w:r w:rsidR="00815690">
              <w:rPr>
                <w:webHidden/>
              </w:rPr>
              <w:tab/>
            </w:r>
            <w:r w:rsidR="00815690">
              <w:rPr>
                <w:webHidden/>
              </w:rPr>
              <w:fldChar w:fldCharType="begin"/>
            </w:r>
            <w:r w:rsidR="00815690">
              <w:rPr>
                <w:webHidden/>
              </w:rPr>
              <w:instrText xml:space="preserve"> PAGEREF _Toc68700446 \h </w:instrText>
            </w:r>
            <w:r w:rsidR="00815690">
              <w:rPr>
                <w:webHidden/>
              </w:rPr>
            </w:r>
            <w:r w:rsidR="00815690">
              <w:rPr>
                <w:webHidden/>
              </w:rPr>
              <w:fldChar w:fldCharType="separate"/>
            </w:r>
            <w:r w:rsidR="00654BE3">
              <w:rPr>
                <w:webHidden/>
              </w:rPr>
              <w:t>124</w:t>
            </w:r>
            <w:r w:rsidR="00815690">
              <w:rPr>
                <w:webHidden/>
              </w:rPr>
              <w:fldChar w:fldCharType="end"/>
            </w:r>
          </w:hyperlink>
        </w:p>
        <w:p w14:paraId="1E5473FE" w14:textId="7D7C8B67"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47" w:history="1">
            <w:r w:rsidR="00815690" w:rsidRPr="00383C87">
              <w:rPr>
                <w:rStyle w:val="Hyperlnk"/>
                <w:rFonts w:eastAsiaTheme="majorEastAsia"/>
              </w:rPr>
              <w:t>5.2.1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Inledning</w:t>
            </w:r>
            <w:r w:rsidR="00815690">
              <w:rPr>
                <w:webHidden/>
              </w:rPr>
              <w:tab/>
            </w:r>
            <w:r w:rsidR="00815690">
              <w:rPr>
                <w:webHidden/>
              </w:rPr>
              <w:fldChar w:fldCharType="begin"/>
            </w:r>
            <w:r w:rsidR="00815690">
              <w:rPr>
                <w:webHidden/>
              </w:rPr>
              <w:instrText xml:space="preserve"> PAGEREF _Toc68700447 \h </w:instrText>
            </w:r>
            <w:r w:rsidR="00815690">
              <w:rPr>
                <w:webHidden/>
              </w:rPr>
            </w:r>
            <w:r w:rsidR="00815690">
              <w:rPr>
                <w:webHidden/>
              </w:rPr>
              <w:fldChar w:fldCharType="separate"/>
            </w:r>
            <w:r w:rsidR="00654BE3">
              <w:rPr>
                <w:webHidden/>
              </w:rPr>
              <w:t>124</w:t>
            </w:r>
            <w:r w:rsidR="00815690">
              <w:rPr>
                <w:webHidden/>
              </w:rPr>
              <w:fldChar w:fldCharType="end"/>
            </w:r>
          </w:hyperlink>
        </w:p>
        <w:p w14:paraId="28F2971D" w14:textId="572E10FD"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48" w:history="1">
            <w:r w:rsidR="00815690" w:rsidRPr="00383C87">
              <w:rPr>
                <w:rStyle w:val="Hyperlnk"/>
                <w:rFonts w:eastAsiaTheme="majorEastAsia"/>
              </w:rPr>
              <w:t>5.2.2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Ett nytt sätt att beräkna kapitalkraven</w:t>
            </w:r>
            <w:r w:rsidR="00815690">
              <w:rPr>
                <w:webHidden/>
              </w:rPr>
              <w:tab/>
            </w:r>
            <w:r w:rsidR="00815690">
              <w:rPr>
                <w:webHidden/>
              </w:rPr>
              <w:fldChar w:fldCharType="begin"/>
            </w:r>
            <w:r w:rsidR="00815690">
              <w:rPr>
                <w:webHidden/>
              </w:rPr>
              <w:instrText xml:space="preserve"> PAGEREF _Toc68700448 \h </w:instrText>
            </w:r>
            <w:r w:rsidR="00815690">
              <w:rPr>
                <w:webHidden/>
              </w:rPr>
            </w:r>
            <w:r w:rsidR="00815690">
              <w:rPr>
                <w:webHidden/>
              </w:rPr>
              <w:fldChar w:fldCharType="separate"/>
            </w:r>
            <w:r w:rsidR="00654BE3">
              <w:rPr>
                <w:webHidden/>
              </w:rPr>
              <w:t>124</w:t>
            </w:r>
            <w:r w:rsidR="00815690">
              <w:rPr>
                <w:webHidden/>
              </w:rPr>
              <w:fldChar w:fldCharType="end"/>
            </w:r>
          </w:hyperlink>
        </w:p>
        <w:p w14:paraId="7D9C0414" w14:textId="0CAAB9A2"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49" w:history="1">
            <w:r w:rsidR="00815690" w:rsidRPr="00383C87">
              <w:rPr>
                <w:rStyle w:val="Hyperlnk"/>
                <w:rFonts w:eastAsiaTheme="majorEastAsia"/>
              </w:rPr>
              <w:t>5.2.3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Inga krav på kapitalbuffertar och bruttosoliditet</w:t>
            </w:r>
            <w:r w:rsidR="00815690">
              <w:rPr>
                <w:webHidden/>
              </w:rPr>
              <w:tab/>
            </w:r>
            <w:r w:rsidR="00815690">
              <w:rPr>
                <w:webHidden/>
              </w:rPr>
              <w:fldChar w:fldCharType="begin"/>
            </w:r>
            <w:r w:rsidR="00815690">
              <w:rPr>
                <w:webHidden/>
              </w:rPr>
              <w:instrText xml:space="preserve"> PAGEREF _Toc68700449 \h </w:instrText>
            </w:r>
            <w:r w:rsidR="00815690">
              <w:rPr>
                <w:webHidden/>
              </w:rPr>
            </w:r>
            <w:r w:rsidR="00815690">
              <w:rPr>
                <w:webHidden/>
              </w:rPr>
              <w:fldChar w:fldCharType="separate"/>
            </w:r>
            <w:r w:rsidR="00654BE3">
              <w:rPr>
                <w:webHidden/>
              </w:rPr>
              <w:t>125</w:t>
            </w:r>
            <w:r w:rsidR="00815690">
              <w:rPr>
                <w:webHidden/>
              </w:rPr>
              <w:fldChar w:fldCharType="end"/>
            </w:r>
          </w:hyperlink>
        </w:p>
        <w:p w14:paraId="65557D95" w14:textId="1B1455AF"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50" w:history="1">
            <w:r w:rsidR="00815690" w:rsidRPr="00383C87">
              <w:rPr>
                <w:rStyle w:val="Hyperlnk"/>
                <w:rFonts w:eastAsiaTheme="majorEastAsia"/>
              </w:rPr>
              <w:t>5.2.4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En enklare likviditetsreglering</w:t>
            </w:r>
            <w:r w:rsidR="00815690">
              <w:rPr>
                <w:webHidden/>
              </w:rPr>
              <w:tab/>
            </w:r>
            <w:r w:rsidR="00815690">
              <w:rPr>
                <w:webHidden/>
              </w:rPr>
              <w:fldChar w:fldCharType="begin"/>
            </w:r>
            <w:r w:rsidR="00815690">
              <w:rPr>
                <w:webHidden/>
              </w:rPr>
              <w:instrText xml:space="preserve"> PAGEREF _Toc68700450 \h </w:instrText>
            </w:r>
            <w:r w:rsidR="00815690">
              <w:rPr>
                <w:webHidden/>
              </w:rPr>
            </w:r>
            <w:r w:rsidR="00815690">
              <w:rPr>
                <w:webHidden/>
              </w:rPr>
              <w:fldChar w:fldCharType="separate"/>
            </w:r>
            <w:r w:rsidR="00654BE3">
              <w:rPr>
                <w:webHidden/>
              </w:rPr>
              <w:t>125</w:t>
            </w:r>
            <w:r w:rsidR="00815690">
              <w:rPr>
                <w:webHidden/>
              </w:rPr>
              <w:fldChar w:fldCharType="end"/>
            </w:r>
          </w:hyperlink>
        </w:p>
        <w:p w14:paraId="1BBFA2F6" w14:textId="4338B64E"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51" w:history="1">
            <w:r w:rsidR="00815690" w:rsidRPr="00383C87">
              <w:rPr>
                <w:rStyle w:val="Hyperlnk"/>
                <w:rFonts w:eastAsiaTheme="majorEastAsia"/>
              </w:rPr>
              <w:t>5.2.5</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Lättnader vid tillräckligt enkla gruppstrukturer</w:t>
            </w:r>
            <w:r w:rsidR="00815690">
              <w:rPr>
                <w:webHidden/>
              </w:rPr>
              <w:tab/>
            </w:r>
            <w:r w:rsidR="00815690">
              <w:rPr>
                <w:webHidden/>
              </w:rPr>
              <w:fldChar w:fldCharType="begin"/>
            </w:r>
            <w:r w:rsidR="00815690">
              <w:rPr>
                <w:webHidden/>
              </w:rPr>
              <w:instrText xml:space="preserve"> PAGEREF _Toc68700451 \h </w:instrText>
            </w:r>
            <w:r w:rsidR="00815690">
              <w:rPr>
                <w:webHidden/>
              </w:rPr>
            </w:r>
            <w:r w:rsidR="00815690">
              <w:rPr>
                <w:webHidden/>
              </w:rPr>
              <w:fldChar w:fldCharType="separate"/>
            </w:r>
            <w:r w:rsidR="00654BE3">
              <w:rPr>
                <w:webHidden/>
              </w:rPr>
              <w:t>125</w:t>
            </w:r>
            <w:r w:rsidR="00815690">
              <w:rPr>
                <w:webHidden/>
              </w:rPr>
              <w:fldChar w:fldCharType="end"/>
            </w:r>
          </w:hyperlink>
        </w:p>
        <w:p w14:paraId="21DB6513" w14:textId="5EE09E2A"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52" w:history="1">
            <w:r w:rsidR="00815690" w:rsidRPr="00383C87">
              <w:rPr>
                <w:rStyle w:val="Hyperlnk"/>
                <w:rFonts w:eastAsiaTheme="majorEastAsia"/>
              </w:rPr>
              <w:t>5.2.6</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Offentliggörande av information</w:t>
            </w:r>
            <w:r w:rsidR="00815690">
              <w:rPr>
                <w:webHidden/>
              </w:rPr>
              <w:tab/>
            </w:r>
            <w:r w:rsidR="00815690">
              <w:rPr>
                <w:webHidden/>
              </w:rPr>
              <w:fldChar w:fldCharType="begin"/>
            </w:r>
            <w:r w:rsidR="00815690">
              <w:rPr>
                <w:webHidden/>
              </w:rPr>
              <w:instrText xml:space="preserve"> PAGEREF _Toc68700452 \h </w:instrText>
            </w:r>
            <w:r w:rsidR="00815690">
              <w:rPr>
                <w:webHidden/>
              </w:rPr>
            </w:r>
            <w:r w:rsidR="00815690">
              <w:rPr>
                <w:webHidden/>
              </w:rPr>
              <w:fldChar w:fldCharType="separate"/>
            </w:r>
            <w:r w:rsidR="00654BE3">
              <w:rPr>
                <w:webHidden/>
              </w:rPr>
              <w:t>126</w:t>
            </w:r>
            <w:r w:rsidR="00815690">
              <w:rPr>
                <w:webHidden/>
              </w:rPr>
              <w:fldChar w:fldCharType="end"/>
            </w:r>
          </w:hyperlink>
        </w:p>
        <w:p w14:paraId="78C15C18" w14:textId="1791D331"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53" w:history="1">
            <w:r w:rsidR="00815690" w:rsidRPr="00383C87">
              <w:rPr>
                <w:rStyle w:val="Hyperlnk"/>
                <w:rFonts w:eastAsiaTheme="majorEastAsia"/>
              </w:rPr>
              <w:t>5.2.7</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Vissa värdepappersföretag ska följa det nuvarande kapitaltäckningsregelverket</w:t>
            </w:r>
            <w:r w:rsidR="00815690">
              <w:rPr>
                <w:webHidden/>
              </w:rPr>
              <w:tab/>
            </w:r>
            <w:r w:rsidR="00815690">
              <w:rPr>
                <w:webHidden/>
              </w:rPr>
              <w:fldChar w:fldCharType="begin"/>
            </w:r>
            <w:r w:rsidR="00815690">
              <w:rPr>
                <w:webHidden/>
              </w:rPr>
              <w:instrText xml:space="preserve"> PAGEREF _Toc68700453 \h </w:instrText>
            </w:r>
            <w:r w:rsidR="00815690">
              <w:rPr>
                <w:webHidden/>
              </w:rPr>
            </w:r>
            <w:r w:rsidR="00815690">
              <w:rPr>
                <w:webHidden/>
              </w:rPr>
              <w:fldChar w:fldCharType="separate"/>
            </w:r>
            <w:r w:rsidR="00654BE3">
              <w:rPr>
                <w:webHidden/>
              </w:rPr>
              <w:t>126</w:t>
            </w:r>
            <w:r w:rsidR="00815690">
              <w:rPr>
                <w:webHidden/>
              </w:rPr>
              <w:fldChar w:fldCharType="end"/>
            </w:r>
          </w:hyperlink>
        </w:p>
        <w:p w14:paraId="2CF70EE3" w14:textId="4260BE0A" w:rsidR="00815690" w:rsidRDefault="0034082C">
          <w:pPr>
            <w:pStyle w:val="Innehll2"/>
            <w:rPr>
              <w:rFonts w:asciiTheme="minorHAnsi" w:eastAsiaTheme="minorEastAsia" w:hAnsiTheme="minorHAnsi" w:cstheme="minorBidi"/>
              <w:sz w:val="22"/>
              <w:szCs w:val="22"/>
              <w:lang w:eastAsia="sv-SE"/>
            </w:rPr>
          </w:pPr>
          <w:hyperlink w:anchor="_Toc68700454" w:history="1">
            <w:r w:rsidR="00815690" w:rsidRPr="00383C87">
              <w:rPr>
                <w:rStyle w:val="Hyperlnk"/>
                <w:rFonts w:eastAsiaTheme="majorEastAsia"/>
              </w:rPr>
              <w:t>5.3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Värdepappersbolagsdirektivet</w:t>
            </w:r>
            <w:r w:rsidR="00815690">
              <w:rPr>
                <w:webHidden/>
              </w:rPr>
              <w:tab/>
            </w:r>
            <w:r w:rsidR="00815690">
              <w:rPr>
                <w:webHidden/>
              </w:rPr>
              <w:fldChar w:fldCharType="begin"/>
            </w:r>
            <w:r w:rsidR="00815690">
              <w:rPr>
                <w:webHidden/>
              </w:rPr>
              <w:instrText xml:space="preserve"> PAGEREF _Toc68700454 \h </w:instrText>
            </w:r>
            <w:r w:rsidR="00815690">
              <w:rPr>
                <w:webHidden/>
              </w:rPr>
            </w:r>
            <w:r w:rsidR="00815690">
              <w:rPr>
                <w:webHidden/>
              </w:rPr>
              <w:fldChar w:fldCharType="separate"/>
            </w:r>
            <w:r w:rsidR="00654BE3">
              <w:rPr>
                <w:webHidden/>
              </w:rPr>
              <w:t>126</w:t>
            </w:r>
            <w:r w:rsidR="00815690">
              <w:rPr>
                <w:webHidden/>
              </w:rPr>
              <w:fldChar w:fldCharType="end"/>
            </w:r>
          </w:hyperlink>
        </w:p>
        <w:p w14:paraId="1D02F235" w14:textId="7B490F18"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55" w:history="1">
            <w:r w:rsidR="00815690" w:rsidRPr="00383C87">
              <w:rPr>
                <w:rStyle w:val="Hyperlnk"/>
                <w:rFonts w:eastAsiaTheme="majorEastAsia"/>
              </w:rPr>
              <w:t>5.3.1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Startkapital</w:t>
            </w:r>
            <w:r w:rsidR="00815690">
              <w:rPr>
                <w:webHidden/>
              </w:rPr>
              <w:tab/>
            </w:r>
            <w:r w:rsidR="00815690">
              <w:rPr>
                <w:webHidden/>
              </w:rPr>
              <w:fldChar w:fldCharType="begin"/>
            </w:r>
            <w:r w:rsidR="00815690">
              <w:rPr>
                <w:webHidden/>
              </w:rPr>
              <w:instrText xml:space="preserve"> PAGEREF _Toc68700455 \h </w:instrText>
            </w:r>
            <w:r w:rsidR="00815690">
              <w:rPr>
                <w:webHidden/>
              </w:rPr>
            </w:r>
            <w:r w:rsidR="00815690">
              <w:rPr>
                <w:webHidden/>
              </w:rPr>
              <w:fldChar w:fldCharType="separate"/>
            </w:r>
            <w:r w:rsidR="00654BE3">
              <w:rPr>
                <w:webHidden/>
              </w:rPr>
              <w:t>126</w:t>
            </w:r>
            <w:r w:rsidR="00815690">
              <w:rPr>
                <w:webHidden/>
              </w:rPr>
              <w:fldChar w:fldCharType="end"/>
            </w:r>
          </w:hyperlink>
        </w:p>
        <w:p w14:paraId="1512A9A2" w14:textId="0B3FF964"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56" w:history="1">
            <w:r w:rsidR="00815690" w:rsidRPr="00383C87">
              <w:rPr>
                <w:rStyle w:val="Hyperlnk"/>
                <w:rFonts w:eastAsiaTheme="majorEastAsia"/>
              </w:rPr>
              <w:t>5.3.2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Bolagsstyrning och riskhantering</w:t>
            </w:r>
            <w:r w:rsidR="00815690">
              <w:rPr>
                <w:webHidden/>
              </w:rPr>
              <w:tab/>
            </w:r>
            <w:r w:rsidR="00815690">
              <w:rPr>
                <w:webHidden/>
              </w:rPr>
              <w:fldChar w:fldCharType="begin"/>
            </w:r>
            <w:r w:rsidR="00815690">
              <w:rPr>
                <w:webHidden/>
              </w:rPr>
              <w:instrText xml:space="preserve"> PAGEREF _Toc68700456 \h </w:instrText>
            </w:r>
            <w:r w:rsidR="00815690">
              <w:rPr>
                <w:webHidden/>
              </w:rPr>
            </w:r>
            <w:r w:rsidR="00815690">
              <w:rPr>
                <w:webHidden/>
              </w:rPr>
              <w:fldChar w:fldCharType="separate"/>
            </w:r>
            <w:r w:rsidR="00654BE3">
              <w:rPr>
                <w:webHidden/>
              </w:rPr>
              <w:t>127</w:t>
            </w:r>
            <w:r w:rsidR="00815690">
              <w:rPr>
                <w:webHidden/>
              </w:rPr>
              <w:fldChar w:fldCharType="end"/>
            </w:r>
          </w:hyperlink>
        </w:p>
        <w:p w14:paraId="08025F2E" w14:textId="7C58714E"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57" w:history="1">
            <w:r w:rsidR="00815690" w:rsidRPr="00383C87">
              <w:rPr>
                <w:rStyle w:val="Hyperlnk"/>
                <w:rFonts w:eastAsiaTheme="majorEastAsia"/>
              </w:rPr>
              <w:t>5.3.3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Ersättningsregler</w:t>
            </w:r>
            <w:r w:rsidR="00815690">
              <w:rPr>
                <w:webHidden/>
              </w:rPr>
              <w:tab/>
            </w:r>
            <w:r w:rsidR="00815690">
              <w:rPr>
                <w:webHidden/>
              </w:rPr>
              <w:fldChar w:fldCharType="begin"/>
            </w:r>
            <w:r w:rsidR="00815690">
              <w:rPr>
                <w:webHidden/>
              </w:rPr>
              <w:instrText xml:space="preserve"> PAGEREF _Toc68700457 \h </w:instrText>
            </w:r>
            <w:r w:rsidR="00815690">
              <w:rPr>
                <w:webHidden/>
              </w:rPr>
            </w:r>
            <w:r w:rsidR="00815690">
              <w:rPr>
                <w:webHidden/>
              </w:rPr>
              <w:fldChar w:fldCharType="separate"/>
            </w:r>
            <w:r w:rsidR="00654BE3">
              <w:rPr>
                <w:webHidden/>
              </w:rPr>
              <w:t>127</w:t>
            </w:r>
            <w:r w:rsidR="00815690">
              <w:rPr>
                <w:webHidden/>
              </w:rPr>
              <w:fldChar w:fldCharType="end"/>
            </w:r>
          </w:hyperlink>
        </w:p>
        <w:p w14:paraId="5E0A2B72" w14:textId="1F98E69F"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58" w:history="1">
            <w:r w:rsidR="00815690" w:rsidRPr="00383C87">
              <w:rPr>
                <w:rStyle w:val="Hyperlnk"/>
                <w:rFonts w:eastAsiaTheme="majorEastAsia"/>
              </w:rPr>
              <w:t>5.3.4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Tillsyn</w:t>
            </w:r>
            <w:r w:rsidR="00815690">
              <w:rPr>
                <w:webHidden/>
              </w:rPr>
              <w:tab/>
            </w:r>
            <w:r w:rsidR="00815690">
              <w:rPr>
                <w:webHidden/>
              </w:rPr>
              <w:fldChar w:fldCharType="begin"/>
            </w:r>
            <w:r w:rsidR="00815690">
              <w:rPr>
                <w:webHidden/>
              </w:rPr>
              <w:instrText xml:space="preserve"> PAGEREF _Toc68700458 \h </w:instrText>
            </w:r>
            <w:r w:rsidR="00815690">
              <w:rPr>
                <w:webHidden/>
              </w:rPr>
            </w:r>
            <w:r w:rsidR="00815690">
              <w:rPr>
                <w:webHidden/>
              </w:rPr>
              <w:fldChar w:fldCharType="separate"/>
            </w:r>
            <w:r w:rsidR="00654BE3">
              <w:rPr>
                <w:webHidden/>
              </w:rPr>
              <w:t>127</w:t>
            </w:r>
            <w:r w:rsidR="00815690">
              <w:rPr>
                <w:webHidden/>
              </w:rPr>
              <w:fldChar w:fldCharType="end"/>
            </w:r>
          </w:hyperlink>
        </w:p>
        <w:p w14:paraId="4731960C" w14:textId="274A65AD"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59" w:history="1">
            <w:r w:rsidR="00815690" w:rsidRPr="00383C87">
              <w:rPr>
                <w:rStyle w:val="Hyperlnk"/>
                <w:rFonts w:eastAsiaTheme="majorEastAsia"/>
              </w:rPr>
              <w:t>5.3.5</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Samarbete och informationsutbyte</w:t>
            </w:r>
            <w:r w:rsidR="00815690">
              <w:rPr>
                <w:webHidden/>
              </w:rPr>
              <w:tab/>
            </w:r>
            <w:r w:rsidR="00815690">
              <w:rPr>
                <w:webHidden/>
              </w:rPr>
              <w:fldChar w:fldCharType="begin"/>
            </w:r>
            <w:r w:rsidR="00815690">
              <w:rPr>
                <w:webHidden/>
              </w:rPr>
              <w:instrText xml:space="preserve"> PAGEREF _Toc68700459 \h </w:instrText>
            </w:r>
            <w:r w:rsidR="00815690">
              <w:rPr>
                <w:webHidden/>
              </w:rPr>
            </w:r>
            <w:r w:rsidR="00815690">
              <w:rPr>
                <w:webHidden/>
              </w:rPr>
              <w:fldChar w:fldCharType="separate"/>
            </w:r>
            <w:r w:rsidR="00654BE3">
              <w:rPr>
                <w:webHidden/>
              </w:rPr>
              <w:t>127</w:t>
            </w:r>
            <w:r w:rsidR="00815690">
              <w:rPr>
                <w:webHidden/>
              </w:rPr>
              <w:fldChar w:fldCharType="end"/>
            </w:r>
          </w:hyperlink>
        </w:p>
        <w:p w14:paraId="545617D6" w14:textId="5CC1079D"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60" w:history="1">
            <w:r w:rsidR="00815690" w:rsidRPr="00383C87">
              <w:rPr>
                <w:rStyle w:val="Hyperlnk"/>
                <w:rFonts w:eastAsiaTheme="majorEastAsia"/>
              </w:rPr>
              <w:t>5.3.6</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Sanktioner</w:t>
            </w:r>
            <w:r w:rsidR="00815690">
              <w:rPr>
                <w:webHidden/>
              </w:rPr>
              <w:tab/>
            </w:r>
            <w:r w:rsidR="00815690">
              <w:rPr>
                <w:webHidden/>
              </w:rPr>
              <w:fldChar w:fldCharType="begin"/>
            </w:r>
            <w:r w:rsidR="00815690">
              <w:rPr>
                <w:webHidden/>
              </w:rPr>
              <w:instrText xml:space="preserve"> PAGEREF _Toc68700460 \h </w:instrText>
            </w:r>
            <w:r w:rsidR="00815690">
              <w:rPr>
                <w:webHidden/>
              </w:rPr>
            </w:r>
            <w:r w:rsidR="00815690">
              <w:rPr>
                <w:webHidden/>
              </w:rPr>
              <w:fldChar w:fldCharType="separate"/>
            </w:r>
            <w:r w:rsidR="00654BE3">
              <w:rPr>
                <w:webHidden/>
              </w:rPr>
              <w:t>128</w:t>
            </w:r>
            <w:r w:rsidR="00815690">
              <w:rPr>
                <w:webHidden/>
              </w:rPr>
              <w:fldChar w:fldCharType="end"/>
            </w:r>
          </w:hyperlink>
        </w:p>
        <w:p w14:paraId="05DD3F8B" w14:textId="4879E20B" w:rsidR="00815690" w:rsidRDefault="0034082C">
          <w:pPr>
            <w:pStyle w:val="Innehll1"/>
            <w:rPr>
              <w:rFonts w:asciiTheme="minorHAnsi" w:eastAsiaTheme="minorEastAsia" w:hAnsiTheme="minorHAnsi"/>
              <w:sz w:val="22"/>
              <w:lang w:eastAsia="sv-SE"/>
            </w:rPr>
          </w:pPr>
          <w:hyperlink w:anchor="_Toc68700461" w:history="1">
            <w:r w:rsidR="00815690" w:rsidRPr="00383C87">
              <w:rPr>
                <w:rStyle w:val="Hyperlnk"/>
              </w:rPr>
              <w:t>6</w:t>
            </w:r>
            <w:r w:rsidR="00815690">
              <w:rPr>
                <w:rFonts w:asciiTheme="minorHAnsi" w:eastAsiaTheme="minorEastAsia" w:hAnsiTheme="minorHAnsi"/>
                <w:sz w:val="22"/>
                <w:lang w:eastAsia="sv-SE"/>
              </w:rPr>
              <w:tab/>
            </w:r>
            <w:r w:rsidR="00815690" w:rsidRPr="00383C87">
              <w:rPr>
                <w:rStyle w:val="Hyperlnk"/>
              </w:rPr>
              <w:t>Allmänna utgångspunkter</w:t>
            </w:r>
            <w:r w:rsidR="00815690">
              <w:rPr>
                <w:webHidden/>
              </w:rPr>
              <w:tab/>
            </w:r>
            <w:r w:rsidR="00815690">
              <w:rPr>
                <w:webHidden/>
              </w:rPr>
              <w:fldChar w:fldCharType="begin"/>
            </w:r>
            <w:r w:rsidR="00815690">
              <w:rPr>
                <w:webHidden/>
              </w:rPr>
              <w:instrText xml:space="preserve"> PAGEREF _Toc68700461 \h </w:instrText>
            </w:r>
            <w:r w:rsidR="00815690">
              <w:rPr>
                <w:webHidden/>
              </w:rPr>
            </w:r>
            <w:r w:rsidR="00815690">
              <w:rPr>
                <w:webHidden/>
              </w:rPr>
              <w:fldChar w:fldCharType="separate"/>
            </w:r>
            <w:r w:rsidR="00654BE3">
              <w:rPr>
                <w:webHidden/>
              </w:rPr>
              <w:t>128</w:t>
            </w:r>
            <w:r w:rsidR="00815690">
              <w:rPr>
                <w:webHidden/>
              </w:rPr>
              <w:fldChar w:fldCharType="end"/>
            </w:r>
          </w:hyperlink>
        </w:p>
        <w:p w14:paraId="13DB5FF6" w14:textId="7D1AC396" w:rsidR="00815690" w:rsidRDefault="0034082C">
          <w:pPr>
            <w:pStyle w:val="Innehll2"/>
            <w:rPr>
              <w:rFonts w:asciiTheme="minorHAnsi" w:eastAsiaTheme="minorEastAsia" w:hAnsiTheme="minorHAnsi" w:cstheme="minorBidi"/>
              <w:sz w:val="22"/>
              <w:szCs w:val="22"/>
              <w:lang w:eastAsia="sv-SE"/>
            </w:rPr>
          </w:pPr>
          <w:hyperlink w:anchor="_Toc68700462" w:history="1">
            <w:r w:rsidR="00815690" w:rsidRPr="00383C87">
              <w:rPr>
                <w:rStyle w:val="Hyperlnk"/>
                <w:rFonts w:eastAsiaTheme="majorEastAsia"/>
              </w:rPr>
              <w:t>6.1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Inledning</w:t>
            </w:r>
            <w:r w:rsidR="00815690">
              <w:rPr>
                <w:webHidden/>
              </w:rPr>
              <w:tab/>
            </w:r>
            <w:r w:rsidR="00815690">
              <w:rPr>
                <w:webHidden/>
              </w:rPr>
              <w:fldChar w:fldCharType="begin"/>
            </w:r>
            <w:r w:rsidR="00815690">
              <w:rPr>
                <w:webHidden/>
              </w:rPr>
              <w:instrText xml:space="preserve"> PAGEREF _Toc68700462 \h </w:instrText>
            </w:r>
            <w:r w:rsidR="00815690">
              <w:rPr>
                <w:webHidden/>
              </w:rPr>
            </w:r>
            <w:r w:rsidR="00815690">
              <w:rPr>
                <w:webHidden/>
              </w:rPr>
              <w:fldChar w:fldCharType="separate"/>
            </w:r>
            <w:r w:rsidR="00654BE3">
              <w:rPr>
                <w:webHidden/>
              </w:rPr>
              <w:t>128</w:t>
            </w:r>
            <w:r w:rsidR="00815690">
              <w:rPr>
                <w:webHidden/>
              </w:rPr>
              <w:fldChar w:fldCharType="end"/>
            </w:r>
          </w:hyperlink>
        </w:p>
        <w:p w14:paraId="61FD1723" w14:textId="4D006503" w:rsidR="00815690" w:rsidRDefault="0034082C">
          <w:pPr>
            <w:pStyle w:val="Innehll2"/>
            <w:rPr>
              <w:rFonts w:asciiTheme="minorHAnsi" w:eastAsiaTheme="minorEastAsia" w:hAnsiTheme="minorHAnsi" w:cstheme="minorBidi"/>
              <w:sz w:val="22"/>
              <w:szCs w:val="22"/>
              <w:lang w:eastAsia="sv-SE"/>
            </w:rPr>
          </w:pPr>
          <w:hyperlink w:anchor="_Toc68700463" w:history="1">
            <w:r w:rsidR="00815690" w:rsidRPr="00383C87">
              <w:rPr>
                <w:rStyle w:val="Hyperlnk"/>
                <w:rFonts w:eastAsiaTheme="majorEastAsia"/>
              </w:rPr>
              <w:t>6.2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Värdepappersbolagsdirektivet bör som utgångspunkt genomföras genom bestämmelser i lag</w:t>
            </w:r>
            <w:r w:rsidR="00815690">
              <w:rPr>
                <w:webHidden/>
              </w:rPr>
              <w:tab/>
            </w:r>
            <w:r w:rsidR="00815690">
              <w:rPr>
                <w:webHidden/>
              </w:rPr>
              <w:fldChar w:fldCharType="begin"/>
            </w:r>
            <w:r w:rsidR="00815690">
              <w:rPr>
                <w:webHidden/>
              </w:rPr>
              <w:instrText xml:space="preserve"> PAGEREF _Toc68700463 \h </w:instrText>
            </w:r>
            <w:r w:rsidR="00815690">
              <w:rPr>
                <w:webHidden/>
              </w:rPr>
            </w:r>
            <w:r w:rsidR="00815690">
              <w:rPr>
                <w:webHidden/>
              </w:rPr>
              <w:fldChar w:fldCharType="separate"/>
            </w:r>
            <w:r w:rsidR="00654BE3">
              <w:rPr>
                <w:webHidden/>
              </w:rPr>
              <w:t>128</w:t>
            </w:r>
            <w:r w:rsidR="00815690">
              <w:rPr>
                <w:webHidden/>
              </w:rPr>
              <w:fldChar w:fldCharType="end"/>
            </w:r>
          </w:hyperlink>
        </w:p>
        <w:p w14:paraId="456D9173" w14:textId="3CB34CA5" w:rsidR="00815690" w:rsidRDefault="0034082C">
          <w:pPr>
            <w:pStyle w:val="Innehll2"/>
            <w:rPr>
              <w:rFonts w:asciiTheme="minorHAnsi" w:eastAsiaTheme="minorEastAsia" w:hAnsiTheme="minorHAnsi" w:cstheme="minorBidi"/>
              <w:sz w:val="22"/>
              <w:szCs w:val="22"/>
              <w:lang w:eastAsia="sv-SE"/>
            </w:rPr>
          </w:pPr>
          <w:hyperlink w:anchor="_Toc68700464" w:history="1">
            <w:r w:rsidR="00815690" w:rsidRPr="00383C87">
              <w:rPr>
                <w:rStyle w:val="Hyperlnk"/>
                <w:rFonts w:eastAsiaTheme="majorEastAsia"/>
              </w:rPr>
              <w:t>6.3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Termer och uttryck</w:t>
            </w:r>
            <w:r w:rsidR="00815690">
              <w:rPr>
                <w:webHidden/>
              </w:rPr>
              <w:tab/>
            </w:r>
            <w:r w:rsidR="00815690">
              <w:rPr>
                <w:webHidden/>
              </w:rPr>
              <w:fldChar w:fldCharType="begin"/>
            </w:r>
            <w:r w:rsidR="00815690">
              <w:rPr>
                <w:webHidden/>
              </w:rPr>
              <w:instrText xml:space="preserve"> PAGEREF _Toc68700464 \h </w:instrText>
            </w:r>
            <w:r w:rsidR="00815690">
              <w:rPr>
                <w:webHidden/>
              </w:rPr>
            </w:r>
            <w:r w:rsidR="00815690">
              <w:rPr>
                <w:webHidden/>
              </w:rPr>
              <w:fldChar w:fldCharType="separate"/>
            </w:r>
            <w:r w:rsidR="00654BE3">
              <w:rPr>
                <w:webHidden/>
              </w:rPr>
              <w:t>130</w:t>
            </w:r>
            <w:r w:rsidR="00815690">
              <w:rPr>
                <w:webHidden/>
              </w:rPr>
              <w:fldChar w:fldCharType="end"/>
            </w:r>
          </w:hyperlink>
        </w:p>
        <w:p w14:paraId="1771CCA9" w14:textId="72E92DB0" w:rsidR="00815690" w:rsidRDefault="0034082C">
          <w:pPr>
            <w:pStyle w:val="Innehll2"/>
            <w:rPr>
              <w:rFonts w:asciiTheme="minorHAnsi" w:eastAsiaTheme="minorEastAsia" w:hAnsiTheme="minorHAnsi" w:cstheme="minorBidi"/>
              <w:sz w:val="22"/>
              <w:szCs w:val="22"/>
              <w:lang w:eastAsia="sv-SE"/>
            </w:rPr>
          </w:pPr>
          <w:hyperlink w:anchor="_Toc68700465" w:history="1">
            <w:r w:rsidR="00815690" w:rsidRPr="00383C87">
              <w:rPr>
                <w:rStyle w:val="Hyperlnk"/>
                <w:rFonts w:eastAsiaTheme="majorEastAsia"/>
                <w:lang w:eastAsia="sv-SE"/>
              </w:rPr>
              <w:t>6.4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Hänvisningsteknik</w:t>
            </w:r>
            <w:r w:rsidR="00815690">
              <w:rPr>
                <w:webHidden/>
              </w:rPr>
              <w:tab/>
            </w:r>
            <w:r w:rsidR="00815690">
              <w:rPr>
                <w:webHidden/>
              </w:rPr>
              <w:fldChar w:fldCharType="begin"/>
            </w:r>
            <w:r w:rsidR="00815690">
              <w:rPr>
                <w:webHidden/>
              </w:rPr>
              <w:instrText xml:space="preserve"> PAGEREF _Toc68700465 \h </w:instrText>
            </w:r>
            <w:r w:rsidR="00815690">
              <w:rPr>
                <w:webHidden/>
              </w:rPr>
            </w:r>
            <w:r w:rsidR="00815690">
              <w:rPr>
                <w:webHidden/>
              </w:rPr>
              <w:fldChar w:fldCharType="separate"/>
            </w:r>
            <w:r w:rsidR="00654BE3">
              <w:rPr>
                <w:webHidden/>
              </w:rPr>
              <w:t>132</w:t>
            </w:r>
            <w:r w:rsidR="00815690">
              <w:rPr>
                <w:webHidden/>
              </w:rPr>
              <w:fldChar w:fldCharType="end"/>
            </w:r>
          </w:hyperlink>
        </w:p>
        <w:p w14:paraId="03C527BF" w14:textId="7687D41E" w:rsidR="00815690" w:rsidRDefault="0034082C">
          <w:pPr>
            <w:pStyle w:val="Innehll2"/>
            <w:rPr>
              <w:rFonts w:asciiTheme="minorHAnsi" w:eastAsiaTheme="minorEastAsia" w:hAnsiTheme="minorHAnsi" w:cstheme="minorBidi"/>
              <w:sz w:val="22"/>
              <w:szCs w:val="22"/>
              <w:lang w:eastAsia="sv-SE"/>
            </w:rPr>
          </w:pPr>
          <w:hyperlink w:anchor="_Toc68700466" w:history="1">
            <w:r w:rsidR="00815690" w:rsidRPr="00383C87">
              <w:rPr>
                <w:rStyle w:val="Hyperlnk"/>
                <w:rFonts w:eastAsiaTheme="majorEastAsia"/>
              </w:rPr>
              <w:t>6.5</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Behörig myndighet</w:t>
            </w:r>
            <w:r w:rsidR="00815690">
              <w:rPr>
                <w:webHidden/>
              </w:rPr>
              <w:tab/>
            </w:r>
            <w:r w:rsidR="00815690">
              <w:rPr>
                <w:webHidden/>
              </w:rPr>
              <w:fldChar w:fldCharType="begin"/>
            </w:r>
            <w:r w:rsidR="00815690">
              <w:rPr>
                <w:webHidden/>
              </w:rPr>
              <w:instrText xml:space="preserve"> PAGEREF _Toc68700466 \h </w:instrText>
            </w:r>
            <w:r w:rsidR="00815690">
              <w:rPr>
                <w:webHidden/>
              </w:rPr>
            </w:r>
            <w:r w:rsidR="00815690">
              <w:rPr>
                <w:webHidden/>
              </w:rPr>
              <w:fldChar w:fldCharType="separate"/>
            </w:r>
            <w:r w:rsidR="00654BE3">
              <w:rPr>
                <w:webHidden/>
              </w:rPr>
              <w:t>133</w:t>
            </w:r>
            <w:r w:rsidR="00815690">
              <w:rPr>
                <w:webHidden/>
              </w:rPr>
              <w:fldChar w:fldCharType="end"/>
            </w:r>
          </w:hyperlink>
        </w:p>
        <w:p w14:paraId="3D926E47" w14:textId="0683C7B2" w:rsidR="00815690" w:rsidRDefault="0034082C">
          <w:pPr>
            <w:pStyle w:val="Innehll1"/>
            <w:rPr>
              <w:rFonts w:asciiTheme="minorHAnsi" w:eastAsiaTheme="minorEastAsia" w:hAnsiTheme="minorHAnsi"/>
              <w:sz w:val="22"/>
              <w:lang w:eastAsia="sv-SE"/>
            </w:rPr>
          </w:pPr>
          <w:hyperlink w:anchor="_Toc68700467" w:history="1">
            <w:r w:rsidR="00815690" w:rsidRPr="00383C87">
              <w:rPr>
                <w:rStyle w:val="Hyperlnk"/>
              </w:rPr>
              <w:t>7</w:t>
            </w:r>
            <w:r w:rsidR="00815690">
              <w:rPr>
                <w:rFonts w:asciiTheme="minorHAnsi" w:eastAsiaTheme="minorEastAsia" w:hAnsiTheme="minorHAnsi"/>
                <w:sz w:val="22"/>
                <w:lang w:eastAsia="sv-SE"/>
              </w:rPr>
              <w:tab/>
            </w:r>
            <w:r w:rsidR="00815690" w:rsidRPr="00383C87">
              <w:rPr>
                <w:rStyle w:val="Hyperlnk"/>
              </w:rPr>
              <w:t>Tillämpningsområdet för det nya regelverket</w:t>
            </w:r>
            <w:r w:rsidR="00815690">
              <w:rPr>
                <w:webHidden/>
              </w:rPr>
              <w:tab/>
            </w:r>
            <w:r w:rsidR="00815690">
              <w:rPr>
                <w:webHidden/>
              </w:rPr>
              <w:fldChar w:fldCharType="begin"/>
            </w:r>
            <w:r w:rsidR="00815690">
              <w:rPr>
                <w:webHidden/>
              </w:rPr>
              <w:instrText xml:space="preserve"> PAGEREF _Toc68700467 \h </w:instrText>
            </w:r>
            <w:r w:rsidR="00815690">
              <w:rPr>
                <w:webHidden/>
              </w:rPr>
            </w:r>
            <w:r w:rsidR="00815690">
              <w:rPr>
                <w:webHidden/>
              </w:rPr>
              <w:fldChar w:fldCharType="separate"/>
            </w:r>
            <w:r w:rsidR="00654BE3">
              <w:rPr>
                <w:webHidden/>
              </w:rPr>
              <w:t>134</w:t>
            </w:r>
            <w:r w:rsidR="00815690">
              <w:rPr>
                <w:webHidden/>
              </w:rPr>
              <w:fldChar w:fldCharType="end"/>
            </w:r>
          </w:hyperlink>
        </w:p>
        <w:p w14:paraId="359D73DC" w14:textId="5746FB7B" w:rsidR="00815690" w:rsidRDefault="0034082C">
          <w:pPr>
            <w:pStyle w:val="Innehll2"/>
            <w:rPr>
              <w:rFonts w:asciiTheme="minorHAnsi" w:eastAsiaTheme="minorEastAsia" w:hAnsiTheme="minorHAnsi" w:cstheme="minorBidi"/>
              <w:sz w:val="22"/>
              <w:szCs w:val="22"/>
              <w:lang w:eastAsia="sv-SE"/>
            </w:rPr>
          </w:pPr>
          <w:hyperlink w:anchor="_Toc68700468" w:history="1">
            <w:r w:rsidR="00815690" w:rsidRPr="00383C87">
              <w:rPr>
                <w:rStyle w:val="Hyperlnk"/>
                <w:rFonts w:eastAsiaTheme="majorEastAsia"/>
              </w:rPr>
              <w:t>7.1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Inledning</w:t>
            </w:r>
            <w:r w:rsidR="00815690">
              <w:rPr>
                <w:webHidden/>
              </w:rPr>
              <w:tab/>
            </w:r>
            <w:r w:rsidR="00815690">
              <w:rPr>
                <w:webHidden/>
              </w:rPr>
              <w:fldChar w:fldCharType="begin"/>
            </w:r>
            <w:r w:rsidR="00815690">
              <w:rPr>
                <w:webHidden/>
              </w:rPr>
              <w:instrText xml:space="preserve"> PAGEREF _Toc68700468 \h </w:instrText>
            </w:r>
            <w:r w:rsidR="00815690">
              <w:rPr>
                <w:webHidden/>
              </w:rPr>
            </w:r>
            <w:r w:rsidR="00815690">
              <w:rPr>
                <w:webHidden/>
              </w:rPr>
              <w:fldChar w:fldCharType="separate"/>
            </w:r>
            <w:r w:rsidR="00654BE3">
              <w:rPr>
                <w:webHidden/>
              </w:rPr>
              <w:t>134</w:t>
            </w:r>
            <w:r w:rsidR="00815690">
              <w:rPr>
                <w:webHidden/>
              </w:rPr>
              <w:fldChar w:fldCharType="end"/>
            </w:r>
          </w:hyperlink>
        </w:p>
        <w:p w14:paraId="74727F22" w14:textId="31D666C6" w:rsidR="00815690" w:rsidRDefault="0034082C">
          <w:pPr>
            <w:pStyle w:val="Innehll2"/>
            <w:rPr>
              <w:rFonts w:asciiTheme="minorHAnsi" w:eastAsiaTheme="minorEastAsia" w:hAnsiTheme="minorHAnsi" w:cstheme="minorBidi"/>
              <w:sz w:val="22"/>
              <w:szCs w:val="22"/>
              <w:lang w:eastAsia="sv-SE"/>
            </w:rPr>
          </w:pPr>
          <w:hyperlink w:anchor="_Toc68700469" w:history="1">
            <w:r w:rsidR="00815690" w:rsidRPr="00383C87">
              <w:rPr>
                <w:rStyle w:val="Hyperlnk"/>
                <w:rFonts w:eastAsiaTheme="majorEastAsia"/>
              </w:rPr>
              <w:t>7.2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Värdepappersbolag</w:t>
            </w:r>
            <w:r w:rsidR="00815690">
              <w:rPr>
                <w:webHidden/>
              </w:rPr>
              <w:tab/>
            </w:r>
            <w:r w:rsidR="00815690">
              <w:rPr>
                <w:webHidden/>
              </w:rPr>
              <w:fldChar w:fldCharType="begin"/>
            </w:r>
            <w:r w:rsidR="00815690">
              <w:rPr>
                <w:webHidden/>
              </w:rPr>
              <w:instrText xml:space="preserve"> PAGEREF _Toc68700469 \h </w:instrText>
            </w:r>
            <w:r w:rsidR="00815690">
              <w:rPr>
                <w:webHidden/>
              </w:rPr>
            </w:r>
            <w:r w:rsidR="00815690">
              <w:rPr>
                <w:webHidden/>
              </w:rPr>
              <w:fldChar w:fldCharType="separate"/>
            </w:r>
            <w:r w:rsidR="00654BE3">
              <w:rPr>
                <w:webHidden/>
              </w:rPr>
              <w:t>134</w:t>
            </w:r>
            <w:r w:rsidR="00815690">
              <w:rPr>
                <w:webHidden/>
              </w:rPr>
              <w:fldChar w:fldCharType="end"/>
            </w:r>
          </w:hyperlink>
        </w:p>
        <w:p w14:paraId="67842EBD" w14:textId="4F1E28DA" w:rsidR="00815690" w:rsidRDefault="0034082C">
          <w:pPr>
            <w:pStyle w:val="Innehll2"/>
            <w:rPr>
              <w:rFonts w:asciiTheme="minorHAnsi" w:eastAsiaTheme="minorEastAsia" w:hAnsiTheme="minorHAnsi" w:cstheme="minorBidi"/>
              <w:sz w:val="22"/>
              <w:szCs w:val="22"/>
              <w:lang w:eastAsia="sv-SE"/>
            </w:rPr>
          </w:pPr>
          <w:hyperlink w:anchor="_Toc68700470" w:history="1">
            <w:r w:rsidR="00815690" w:rsidRPr="00383C87">
              <w:rPr>
                <w:rStyle w:val="Hyperlnk"/>
                <w:rFonts w:eastAsiaTheme="majorEastAsia"/>
              </w:rPr>
              <w:t>7.3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Värdepappersbolag med tillstånd att ta emot kunders medel på konto för att underlätta värdepappersrörelsen</w:t>
            </w:r>
            <w:r w:rsidR="00815690">
              <w:rPr>
                <w:webHidden/>
              </w:rPr>
              <w:tab/>
            </w:r>
            <w:r w:rsidR="00815690">
              <w:rPr>
                <w:webHidden/>
              </w:rPr>
              <w:fldChar w:fldCharType="begin"/>
            </w:r>
            <w:r w:rsidR="00815690">
              <w:rPr>
                <w:webHidden/>
              </w:rPr>
              <w:instrText xml:space="preserve"> PAGEREF _Toc68700470 \h </w:instrText>
            </w:r>
            <w:r w:rsidR="00815690">
              <w:rPr>
                <w:webHidden/>
              </w:rPr>
            </w:r>
            <w:r w:rsidR="00815690">
              <w:rPr>
                <w:webHidden/>
              </w:rPr>
              <w:fldChar w:fldCharType="separate"/>
            </w:r>
            <w:r w:rsidR="00654BE3">
              <w:rPr>
                <w:webHidden/>
              </w:rPr>
              <w:t>137</w:t>
            </w:r>
            <w:r w:rsidR="00815690">
              <w:rPr>
                <w:webHidden/>
              </w:rPr>
              <w:fldChar w:fldCharType="end"/>
            </w:r>
          </w:hyperlink>
        </w:p>
        <w:p w14:paraId="5501FE5F" w14:textId="729E6374" w:rsidR="00815690" w:rsidRDefault="0034082C">
          <w:pPr>
            <w:pStyle w:val="Innehll2"/>
            <w:rPr>
              <w:rFonts w:asciiTheme="minorHAnsi" w:eastAsiaTheme="minorEastAsia" w:hAnsiTheme="minorHAnsi" w:cstheme="minorBidi"/>
              <w:sz w:val="22"/>
              <w:szCs w:val="22"/>
              <w:lang w:eastAsia="sv-SE"/>
            </w:rPr>
          </w:pPr>
          <w:hyperlink w:anchor="_Toc68700471" w:history="1">
            <w:r w:rsidR="00815690" w:rsidRPr="00383C87">
              <w:rPr>
                <w:rStyle w:val="Hyperlnk"/>
                <w:rFonts w:eastAsiaTheme="majorEastAsia"/>
              </w:rPr>
              <w:t>7.4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Fondbolag och AIF-förvaltare</w:t>
            </w:r>
            <w:r w:rsidR="00815690">
              <w:rPr>
                <w:webHidden/>
              </w:rPr>
              <w:tab/>
            </w:r>
            <w:r w:rsidR="00815690">
              <w:rPr>
                <w:webHidden/>
              </w:rPr>
              <w:fldChar w:fldCharType="begin"/>
            </w:r>
            <w:r w:rsidR="00815690">
              <w:rPr>
                <w:webHidden/>
              </w:rPr>
              <w:instrText xml:space="preserve"> PAGEREF _Toc68700471 \h </w:instrText>
            </w:r>
            <w:r w:rsidR="00815690">
              <w:rPr>
                <w:webHidden/>
              </w:rPr>
            </w:r>
            <w:r w:rsidR="00815690">
              <w:rPr>
                <w:webHidden/>
              </w:rPr>
              <w:fldChar w:fldCharType="separate"/>
            </w:r>
            <w:r w:rsidR="00654BE3">
              <w:rPr>
                <w:webHidden/>
              </w:rPr>
              <w:t>142</w:t>
            </w:r>
            <w:r w:rsidR="00815690">
              <w:rPr>
                <w:webHidden/>
              </w:rPr>
              <w:fldChar w:fldCharType="end"/>
            </w:r>
          </w:hyperlink>
        </w:p>
        <w:p w14:paraId="48886A10" w14:textId="20B30D28" w:rsidR="00815690" w:rsidRDefault="0034082C">
          <w:pPr>
            <w:pStyle w:val="Innehll1"/>
            <w:rPr>
              <w:rFonts w:asciiTheme="minorHAnsi" w:eastAsiaTheme="minorEastAsia" w:hAnsiTheme="minorHAnsi"/>
              <w:sz w:val="22"/>
              <w:lang w:eastAsia="sv-SE"/>
            </w:rPr>
          </w:pPr>
          <w:hyperlink w:anchor="_Toc68700472" w:history="1">
            <w:r w:rsidR="00815690" w:rsidRPr="00383C87">
              <w:rPr>
                <w:rStyle w:val="Hyperlnk"/>
              </w:rPr>
              <w:t>8</w:t>
            </w:r>
            <w:r w:rsidR="00815690">
              <w:rPr>
                <w:rFonts w:asciiTheme="minorHAnsi" w:eastAsiaTheme="minorEastAsia" w:hAnsiTheme="minorHAnsi"/>
                <w:sz w:val="22"/>
                <w:lang w:eastAsia="sv-SE"/>
              </w:rPr>
              <w:tab/>
            </w:r>
            <w:r w:rsidR="00815690" w:rsidRPr="00383C87">
              <w:rPr>
                <w:rStyle w:val="Hyperlnk"/>
              </w:rPr>
              <w:t>Startkapital och kapitalkrav under pågående verksamhet</w:t>
            </w:r>
            <w:r w:rsidR="00815690">
              <w:rPr>
                <w:webHidden/>
              </w:rPr>
              <w:tab/>
            </w:r>
            <w:r w:rsidR="00815690">
              <w:rPr>
                <w:webHidden/>
              </w:rPr>
              <w:fldChar w:fldCharType="begin"/>
            </w:r>
            <w:r w:rsidR="00815690">
              <w:rPr>
                <w:webHidden/>
              </w:rPr>
              <w:instrText xml:space="preserve"> PAGEREF _Toc68700472 \h </w:instrText>
            </w:r>
            <w:r w:rsidR="00815690">
              <w:rPr>
                <w:webHidden/>
              </w:rPr>
            </w:r>
            <w:r w:rsidR="00815690">
              <w:rPr>
                <w:webHidden/>
              </w:rPr>
              <w:fldChar w:fldCharType="separate"/>
            </w:r>
            <w:r w:rsidR="00654BE3">
              <w:rPr>
                <w:webHidden/>
              </w:rPr>
              <w:t>144</w:t>
            </w:r>
            <w:r w:rsidR="00815690">
              <w:rPr>
                <w:webHidden/>
              </w:rPr>
              <w:fldChar w:fldCharType="end"/>
            </w:r>
          </w:hyperlink>
        </w:p>
        <w:p w14:paraId="3459C2B4" w14:textId="04D3B9FB" w:rsidR="00815690" w:rsidRDefault="0034082C">
          <w:pPr>
            <w:pStyle w:val="Innehll1"/>
            <w:rPr>
              <w:rFonts w:asciiTheme="minorHAnsi" w:eastAsiaTheme="minorEastAsia" w:hAnsiTheme="minorHAnsi"/>
              <w:sz w:val="22"/>
              <w:lang w:eastAsia="sv-SE"/>
            </w:rPr>
          </w:pPr>
          <w:hyperlink w:anchor="_Toc68700473" w:history="1">
            <w:r w:rsidR="00815690" w:rsidRPr="00383C87">
              <w:rPr>
                <w:rStyle w:val="Hyperlnk"/>
              </w:rPr>
              <w:t>9</w:t>
            </w:r>
            <w:r w:rsidR="00815690">
              <w:rPr>
                <w:rFonts w:asciiTheme="minorHAnsi" w:eastAsiaTheme="minorEastAsia" w:hAnsiTheme="minorHAnsi"/>
                <w:sz w:val="22"/>
                <w:lang w:eastAsia="sv-SE"/>
              </w:rPr>
              <w:tab/>
            </w:r>
            <w:r w:rsidR="00815690" w:rsidRPr="00383C87">
              <w:rPr>
                <w:rStyle w:val="Hyperlnk"/>
              </w:rPr>
              <w:t>Bolagsstyrning och riskhantering</w:t>
            </w:r>
            <w:r w:rsidR="00815690">
              <w:rPr>
                <w:webHidden/>
              </w:rPr>
              <w:tab/>
            </w:r>
            <w:r w:rsidR="00815690">
              <w:rPr>
                <w:webHidden/>
              </w:rPr>
              <w:fldChar w:fldCharType="begin"/>
            </w:r>
            <w:r w:rsidR="00815690">
              <w:rPr>
                <w:webHidden/>
              </w:rPr>
              <w:instrText xml:space="preserve"> PAGEREF _Toc68700473 \h </w:instrText>
            </w:r>
            <w:r w:rsidR="00815690">
              <w:rPr>
                <w:webHidden/>
              </w:rPr>
            </w:r>
            <w:r w:rsidR="00815690">
              <w:rPr>
                <w:webHidden/>
              </w:rPr>
              <w:fldChar w:fldCharType="separate"/>
            </w:r>
            <w:r w:rsidR="00654BE3">
              <w:rPr>
                <w:webHidden/>
              </w:rPr>
              <w:t>148</w:t>
            </w:r>
            <w:r w:rsidR="00815690">
              <w:rPr>
                <w:webHidden/>
              </w:rPr>
              <w:fldChar w:fldCharType="end"/>
            </w:r>
          </w:hyperlink>
        </w:p>
        <w:p w14:paraId="728F3387" w14:textId="38C58F2E" w:rsidR="00815690" w:rsidRDefault="0034082C">
          <w:pPr>
            <w:pStyle w:val="Innehll2"/>
            <w:rPr>
              <w:rFonts w:asciiTheme="minorHAnsi" w:eastAsiaTheme="minorEastAsia" w:hAnsiTheme="minorHAnsi" w:cstheme="minorBidi"/>
              <w:sz w:val="22"/>
              <w:szCs w:val="22"/>
              <w:lang w:eastAsia="sv-SE"/>
            </w:rPr>
          </w:pPr>
          <w:hyperlink w:anchor="_Toc68700474" w:history="1">
            <w:r w:rsidR="00815690" w:rsidRPr="00383C87">
              <w:rPr>
                <w:rStyle w:val="Hyperlnk"/>
                <w:rFonts w:eastAsiaTheme="majorEastAsia"/>
              </w:rPr>
              <w:t>9.1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Inledning</w:t>
            </w:r>
            <w:r w:rsidR="00815690">
              <w:rPr>
                <w:webHidden/>
              </w:rPr>
              <w:tab/>
            </w:r>
            <w:r w:rsidR="00815690">
              <w:rPr>
                <w:webHidden/>
              </w:rPr>
              <w:fldChar w:fldCharType="begin"/>
            </w:r>
            <w:r w:rsidR="00815690">
              <w:rPr>
                <w:webHidden/>
              </w:rPr>
              <w:instrText xml:space="preserve"> PAGEREF _Toc68700474 \h </w:instrText>
            </w:r>
            <w:r w:rsidR="00815690">
              <w:rPr>
                <w:webHidden/>
              </w:rPr>
            </w:r>
            <w:r w:rsidR="00815690">
              <w:rPr>
                <w:webHidden/>
              </w:rPr>
              <w:fldChar w:fldCharType="separate"/>
            </w:r>
            <w:r w:rsidR="00654BE3">
              <w:rPr>
                <w:webHidden/>
              </w:rPr>
              <w:t>148</w:t>
            </w:r>
            <w:r w:rsidR="00815690">
              <w:rPr>
                <w:webHidden/>
              </w:rPr>
              <w:fldChar w:fldCharType="end"/>
            </w:r>
          </w:hyperlink>
        </w:p>
        <w:p w14:paraId="7AB8AE76" w14:textId="33FAA293" w:rsidR="00815690" w:rsidRDefault="0034082C">
          <w:pPr>
            <w:pStyle w:val="Innehll2"/>
            <w:rPr>
              <w:rFonts w:asciiTheme="minorHAnsi" w:eastAsiaTheme="minorEastAsia" w:hAnsiTheme="minorHAnsi" w:cstheme="minorBidi"/>
              <w:sz w:val="22"/>
              <w:szCs w:val="22"/>
              <w:lang w:eastAsia="sv-SE"/>
            </w:rPr>
          </w:pPr>
          <w:hyperlink w:anchor="_Toc68700475" w:history="1">
            <w:r w:rsidR="00815690" w:rsidRPr="00383C87">
              <w:rPr>
                <w:rStyle w:val="Hyperlnk"/>
                <w:rFonts w:eastAsiaTheme="majorEastAsia"/>
                <w:lang w:eastAsia="sv-SE"/>
              </w:rPr>
              <w:t>9.2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lang w:eastAsia="sv-SE"/>
              </w:rPr>
              <w:t>Kraven på individuell nivå</w:t>
            </w:r>
            <w:r w:rsidR="00815690">
              <w:rPr>
                <w:webHidden/>
              </w:rPr>
              <w:tab/>
            </w:r>
            <w:r w:rsidR="00815690">
              <w:rPr>
                <w:webHidden/>
              </w:rPr>
              <w:fldChar w:fldCharType="begin"/>
            </w:r>
            <w:r w:rsidR="00815690">
              <w:rPr>
                <w:webHidden/>
              </w:rPr>
              <w:instrText xml:space="preserve"> PAGEREF _Toc68700475 \h </w:instrText>
            </w:r>
            <w:r w:rsidR="00815690">
              <w:rPr>
                <w:webHidden/>
              </w:rPr>
            </w:r>
            <w:r w:rsidR="00815690">
              <w:rPr>
                <w:webHidden/>
              </w:rPr>
              <w:fldChar w:fldCharType="separate"/>
            </w:r>
            <w:r w:rsidR="00654BE3">
              <w:rPr>
                <w:webHidden/>
              </w:rPr>
              <w:t>148</w:t>
            </w:r>
            <w:r w:rsidR="00815690">
              <w:rPr>
                <w:webHidden/>
              </w:rPr>
              <w:fldChar w:fldCharType="end"/>
            </w:r>
          </w:hyperlink>
        </w:p>
        <w:p w14:paraId="1A09DEC7" w14:textId="3B781C65" w:rsidR="00815690" w:rsidRDefault="0034082C">
          <w:pPr>
            <w:pStyle w:val="Innehll2"/>
            <w:rPr>
              <w:rFonts w:asciiTheme="minorHAnsi" w:eastAsiaTheme="minorEastAsia" w:hAnsiTheme="minorHAnsi" w:cstheme="minorBidi"/>
              <w:sz w:val="22"/>
              <w:szCs w:val="22"/>
              <w:lang w:eastAsia="sv-SE"/>
            </w:rPr>
          </w:pPr>
          <w:hyperlink w:anchor="_Toc68700476" w:history="1">
            <w:r w:rsidR="00815690" w:rsidRPr="00383C87">
              <w:rPr>
                <w:rStyle w:val="Hyperlnk"/>
                <w:rFonts w:eastAsiaTheme="majorEastAsia"/>
              </w:rPr>
              <w:t>9.3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Kraven på koncernnivå</w:t>
            </w:r>
            <w:r w:rsidR="00815690">
              <w:rPr>
                <w:webHidden/>
              </w:rPr>
              <w:tab/>
            </w:r>
            <w:r w:rsidR="00815690">
              <w:rPr>
                <w:webHidden/>
              </w:rPr>
              <w:fldChar w:fldCharType="begin"/>
            </w:r>
            <w:r w:rsidR="00815690">
              <w:rPr>
                <w:webHidden/>
              </w:rPr>
              <w:instrText xml:space="preserve"> PAGEREF _Toc68700476 \h </w:instrText>
            </w:r>
            <w:r w:rsidR="00815690">
              <w:rPr>
                <w:webHidden/>
              </w:rPr>
            </w:r>
            <w:r w:rsidR="00815690">
              <w:rPr>
                <w:webHidden/>
              </w:rPr>
              <w:fldChar w:fldCharType="separate"/>
            </w:r>
            <w:r w:rsidR="00654BE3">
              <w:rPr>
                <w:webHidden/>
              </w:rPr>
              <w:t>153</w:t>
            </w:r>
            <w:r w:rsidR="00815690">
              <w:rPr>
                <w:webHidden/>
              </w:rPr>
              <w:fldChar w:fldCharType="end"/>
            </w:r>
          </w:hyperlink>
        </w:p>
        <w:p w14:paraId="07B44027" w14:textId="5D5A4FD2" w:rsidR="00815690" w:rsidRDefault="0034082C">
          <w:pPr>
            <w:pStyle w:val="Innehll1"/>
            <w:rPr>
              <w:rFonts w:asciiTheme="minorHAnsi" w:eastAsiaTheme="minorEastAsia" w:hAnsiTheme="minorHAnsi"/>
              <w:sz w:val="22"/>
              <w:lang w:eastAsia="sv-SE"/>
            </w:rPr>
          </w:pPr>
          <w:hyperlink w:anchor="_Toc68700477" w:history="1">
            <w:r w:rsidR="00815690" w:rsidRPr="00383C87">
              <w:rPr>
                <w:rStyle w:val="Hyperlnk"/>
              </w:rPr>
              <w:t>10</w:t>
            </w:r>
            <w:r w:rsidR="00815690">
              <w:rPr>
                <w:rFonts w:asciiTheme="minorHAnsi" w:eastAsiaTheme="minorEastAsia" w:hAnsiTheme="minorHAnsi"/>
                <w:sz w:val="22"/>
                <w:lang w:eastAsia="sv-SE"/>
              </w:rPr>
              <w:tab/>
            </w:r>
            <w:r w:rsidR="00815690" w:rsidRPr="00383C87">
              <w:rPr>
                <w:rStyle w:val="Hyperlnk"/>
              </w:rPr>
              <w:t>Ersättningar till vissa personalkategorier</w:t>
            </w:r>
            <w:r w:rsidR="00815690">
              <w:rPr>
                <w:webHidden/>
              </w:rPr>
              <w:tab/>
            </w:r>
            <w:r w:rsidR="00815690">
              <w:rPr>
                <w:webHidden/>
              </w:rPr>
              <w:fldChar w:fldCharType="begin"/>
            </w:r>
            <w:r w:rsidR="00815690">
              <w:rPr>
                <w:webHidden/>
              </w:rPr>
              <w:instrText xml:space="preserve"> PAGEREF _Toc68700477 \h </w:instrText>
            </w:r>
            <w:r w:rsidR="00815690">
              <w:rPr>
                <w:webHidden/>
              </w:rPr>
            </w:r>
            <w:r w:rsidR="00815690">
              <w:rPr>
                <w:webHidden/>
              </w:rPr>
              <w:fldChar w:fldCharType="separate"/>
            </w:r>
            <w:r w:rsidR="00654BE3">
              <w:rPr>
                <w:webHidden/>
              </w:rPr>
              <w:t>156</w:t>
            </w:r>
            <w:r w:rsidR="00815690">
              <w:rPr>
                <w:webHidden/>
              </w:rPr>
              <w:fldChar w:fldCharType="end"/>
            </w:r>
          </w:hyperlink>
        </w:p>
        <w:p w14:paraId="290DD310" w14:textId="547D0CC3"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78" w:history="1">
            <w:r w:rsidR="00815690" w:rsidRPr="00383C87">
              <w:rPr>
                <w:rStyle w:val="Hyperlnk"/>
                <w:rFonts w:eastAsiaTheme="majorEastAsia"/>
              </w:rPr>
              <w:t>10.1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På vilken föreskriftsnivå bör reglerna i värdepappersbolagsdirektivet genomföras?</w:t>
            </w:r>
            <w:r w:rsidR="00815690">
              <w:rPr>
                <w:webHidden/>
              </w:rPr>
              <w:tab/>
            </w:r>
            <w:r w:rsidR="00815690">
              <w:rPr>
                <w:webHidden/>
              </w:rPr>
              <w:fldChar w:fldCharType="begin"/>
            </w:r>
            <w:r w:rsidR="00815690">
              <w:rPr>
                <w:webHidden/>
              </w:rPr>
              <w:instrText xml:space="preserve"> PAGEREF _Toc68700478 \h </w:instrText>
            </w:r>
            <w:r w:rsidR="00815690">
              <w:rPr>
                <w:webHidden/>
              </w:rPr>
            </w:r>
            <w:r w:rsidR="00815690">
              <w:rPr>
                <w:webHidden/>
              </w:rPr>
              <w:fldChar w:fldCharType="separate"/>
            </w:r>
            <w:r w:rsidR="00654BE3">
              <w:rPr>
                <w:webHidden/>
              </w:rPr>
              <w:t>156</w:t>
            </w:r>
            <w:r w:rsidR="00815690">
              <w:rPr>
                <w:webHidden/>
              </w:rPr>
              <w:fldChar w:fldCharType="end"/>
            </w:r>
          </w:hyperlink>
        </w:p>
        <w:p w14:paraId="1266DDD0" w14:textId="0464910F"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79" w:history="1">
            <w:r w:rsidR="00815690" w:rsidRPr="00383C87">
              <w:rPr>
                <w:rStyle w:val="Hyperlnk"/>
                <w:rFonts w:eastAsiaTheme="majorEastAsia"/>
              </w:rPr>
              <w:t>10.2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Ersättningssystem</w:t>
            </w:r>
            <w:r w:rsidR="00815690">
              <w:rPr>
                <w:webHidden/>
              </w:rPr>
              <w:tab/>
            </w:r>
            <w:r w:rsidR="00815690">
              <w:rPr>
                <w:webHidden/>
              </w:rPr>
              <w:fldChar w:fldCharType="begin"/>
            </w:r>
            <w:r w:rsidR="00815690">
              <w:rPr>
                <w:webHidden/>
              </w:rPr>
              <w:instrText xml:space="preserve"> PAGEREF _Toc68700479 \h </w:instrText>
            </w:r>
            <w:r w:rsidR="00815690">
              <w:rPr>
                <w:webHidden/>
              </w:rPr>
            </w:r>
            <w:r w:rsidR="00815690">
              <w:rPr>
                <w:webHidden/>
              </w:rPr>
              <w:fldChar w:fldCharType="separate"/>
            </w:r>
            <w:r w:rsidR="00654BE3">
              <w:rPr>
                <w:webHidden/>
              </w:rPr>
              <w:t>156</w:t>
            </w:r>
            <w:r w:rsidR="00815690">
              <w:rPr>
                <w:webHidden/>
              </w:rPr>
              <w:fldChar w:fldCharType="end"/>
            </w:r>
          </w:hyperlink>
        </w:p>
        <w:p w14:paraId="0F58359B" w14:textId="00DA3FB8"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80" w:history="1">
            <w:r w:rsidR="00815690" w:rsidRPr="00383C87">
              <w:rPr>
                <w:rStyle w:val="Hyperlnk"/>
                <w:rFonts w:eastAsiaTheme="majorEastAsia"/>
              </w:rPr>
              <w:t>10.3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Begränsningar för företag som tar emot offentligt stöd</w:t>
            </w:r>
            <w:r w:rsidR="00815690">
              <w:rPr>
                <w:webHidden/>
              </w:rPr>
              <w:tab/>
            </w:r>
            <w:r w:rsidR="00815690">
              <w:rPr>
                <w:webHidden/>
              </w:rPr>
              <w:fldChar w:fldCharType="begin"/>
            </w:r>
            <w:r w:rsidR="00815690">
              <w:rPr>
                <w:webHidden/>
              </w:rPr>
              <w:instrText xml:space="preserve"> PAGEREF _Toc68700480 \h </w:instrText>
            </w:r>
            <w:r w:rsidR="00815690">
              <w:rPr>
                <w:webHidden/>
              </w:rPr>
            </w:r>
            <w:r w:rsidR="00815690">
              <w:rPr>
                <w:webHidden/>
              </w:rPr>
              <w:fldChar w:fldCharType="separate"/>
            </w:r>
            <w:r w:rsidR="00654BE3">
              <w:rPr>
                <w:webHidden/>
              </w:rPr>
              <w:t>160</w:t>
            </w:r>
            <w:r w:rsidR="00815690">
              <w:rPr>
                <w:webHidden/>
              </w:rPr>
              <w:fldChar w:fldCharType="end"/>
            </w:r>
          </w:hyperlink>
        </w:p>
        <w:p w14:paraId="460D21E6" w14:textId="7963D282"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81" w:history="1">
            <w:r w:rsidR="00815690" w:rsidRPr="00383C87">
              <w:rPr>
                <w:rStyle w:val="Hyperlnk"/>
                <w:rFonts w:eastAsiaTheme="majorEastAsia"/>
              </w:rPr>
              <w:t>10.4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Rörlig ersättning</w:t>
            </w:r>
            <w:r w:rsidR="00815690">
              <w:rPr>
                <w:webHidden/>
              </w:rPr>
              <w:tab/>
            </w:r>
            <w:r w:rsidR="00815690">
              <w:rPr>
                <w:webHidden/>
              </w:rPr>
              <w:fldChar w:fldCharType="begin"/>
            </w:r>
            <w:r w:rsidR="00815690">
              <w:rPr>
                <w:webHidden/>
              </w:rPr>
              <w:instrText xml:space="preserve"> PAGEREF _Toc68700481 \h </w:instrText>
            </w:r>
            <w:r w:rsidR="00815690">
              <w:rPr>
                <w:webHidden/>
              </w:rPr>
            </w:r>
            <w:r w:rsidR="00815690">
              <w:rPr>
                <w:webHidden/>
              </w:rPr>
              <w:fldChar w:fldCharType="separate"/>
            </w:r>
            <w:r w:rsidR="00654BE3">
              <w:rPr>
                <w:webHidden/>
              </w:rPr>
              <w:t>161</w:t>
            </w:r>
            <w:r w:rsidR="00815690">
              <w:rPr>
                <w:webHidden/>
              </w:rPr>
              <w:fldChar w:fldCharType="end"/>
            </w:r>
          </w:hyperlink>
        </w:p>
        <w:p w14:paraId="00DA3CF1" w14:textId="2CA2F0AA"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82" w:history="1">
            <w:r w:rsidR="00815690" w:rsidRPr="00383C87">
              <w:rPr>
                <w:rStyle w:val="Hyperlnk"/>
                <w:rFonts w:eastAsiaTheme="majorEastAsia"/>
              </w:rPr>
              <w:t>10.5</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Ersättningskommitté</w:t>
            </w:r>
            <w:r w:rsidR="00815690">
              <w:rPr>
                <w:webHidden/>
              </w:rPr>
              <w:tab/>
            </w:r>
            <w:r w:rsidR="00815690">
              <w:rPr>
                <w:webHidden/>
              </w:rPr>
              <w:fldChar w:fldCharType="begin"/>
            </w:r>
            <w:r w:rsidR="00815690">
              <w:rPr>
                <w:webHidden/>
              </w:rPr>
              <w:instrText xml:space="preserve"> PAGEREF _Toc68700482 \h </w:instrText>
            </w:r>
            <w:r w:rsidR="00815690">
              <w:rPr>
                <w:webHidden/>
              </w:rPr>
            </w:r>
            <w:r w:rsidR="00815690">
              <w:rPr>
                <w:webHidden/>
              </w:rPr>
              <w:fldChar w:fldCharType="separate"/>
            </w:r>
            <w:r w:rsidR="00654BE3">
              <w:rPr>
                <w:webHidden/>
              </w:rPr>
              <w:t>165</w:t>
            </w:r>
            <w:r w:rsidR="00815690">
              <w:rPr>
                <w:webHidden/>
              </w:rPr>
              <w:fldChar w:fldCharType="end"/>
            </w:r>
          </w:hyperlink>
        </w:p>
        <w:p w14:paraId="4F60887F" w14:textId="3C29988F" w:rsidR="00815690" w:rsidRDefault="0034082C">
          <w:pPr>
            <w:pStyle w:val="Innehll1"/>
            <w:rPr>
              <w:rFonts w:asciiTheme="minorHAnsi" w:eastAsiaTheme="minorEastAsia" w:hAnsiTheme="minorHAnsi"/>
              <w:sz w:val="22"/>
              <w:lang w:eastAsia="sv-SE"/>
            </w:rPr>
          </w:pPr>
          <w:hyperlink w:anchor="_Toc68700483" w:history="1">
            <w:r w:rsidR="00815690" w:rsidRPr="00383C87">
              <w:rPr>
                <w:rStyle w:val="Hyperlnk"/>
              </w:rPr>
              <w:t>11</w:t>
            </w:r>
            <w:r w:rsidR="00815690">
              <w:rPr>
                <w:rFonts w:asciiTheme="minorHAnsi" w:eastAsiaTheme="minorEastAsia" w:hAnsiTheme="minorHAnsi"/>
                <w:sz w:val="22"/>
                <w:lang w:eastAsia="sv-SE"/>
              </w:rPr>
              <w:tab/>
            </w:r>
            <w:r w:rsidR="00815690" w:rsidRPr="00383C87">
              <w:rPr>
                <w:rStyle w:val="Hyperlnk"/>
              </w:rPr>
              <w:t>Tillsyn</w:t>
            </w:r>
            <w:r w:rsidR="00815690">
              <w:rPr>
                <w:webHidden/>
              </w:rPr>
              <w:tab/>
            </w:r>
            <w:r w:rsidR="00815690">
              <w:rPr>
                <w:webHidden/>
              </w:rPr>
              <w:fldChar w:fldCharType="begin"/>
            </w:r>
            <w:r w:rsidR="00815690">
              <w:rPr>
                <w:webHidden/>
              </w:rPr>
              <w:instrText xml:space="preserve"> PAGEREF _Toc68700483 \h </w:instrText>
            </w:r>
            <w:r w:rsidR="00815690">
              <w:rPr>
                <w:webHidden/>
              </w:rPr>
            </w:r>
            <w:r w:rsidR="00815690">
              <w:rPr>
                <w:webHidden/>
              </w:rPr>
              <w:fldChar w:fldCharType="separate"/>
            </w:r>
            <w:r w:rsidR="00654BE3">
              <w:rPr>
                <w:webHidden/>
              </w:rPr>
              <w:t>166</w:t>
            </w:r>
            <w:r w:rsidR="00815690">
              <w:rPr>
                <w:webHidden/>
              </w:rPr>
              <w:fldChar w:fldCharType="end"/>
            </w:r>
          </w:hyperlink>
        </w:p>
        <w:p w14:paraId="45614AA7" w14:textId="2B206479"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84" w:history="1">
            <w:r w:rsidR="00815690" w:rsidRPr="00383C87">
              <w:rPr>
                <w:rStyle w:val="Hyperlnk"/>
                <w:rFonts w:eastAsiaTheme="majorEastAsia"/>
              </w:rPr>
              <w:t>11.1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Allmänt om de behöriga myndigheterna</w:t>
            </w:r>
            <w:r w:rsidR="00815690">
              <w:rPr>
                <w:webHidden/>
              </w:rPr>
              <w:tab/>
            </w:r>
            <w:r w:rsidR="00815690">
              <w:rPr>
                <w:webHidden/>
              </w:rPr>
              <w:fldChar w:fldCharType="begin"/>
            </w:r>
            <w:r w:rsidR="00815690">
              <w:rPr>
                <w:webHidden/>
              </w:rPr>
              <w:instrText xml:space="preserve"> PAGEREF _Toc68700484 \h </w:instrText>
            </w:r>
            <w:r w:rsidR="00815690">
              <w:rPr>
                <w:webHidden/>
              </w:rPr>
            </w:r>
            <w:r w:rsidR="00815690">
              <w:rPr>
                <w:webHidden/>
              </w:rPr>
              <w:fldChar w:fldCharType="separate"/>
            </w:r>
            <w:r w:rsidR="00654BE3">
              <w:rPr>
                <w:webHidden/>
              </w:rPr>
              <w:t>166</w:t>
            </w:r>
            <w:r w:rsidR="00815690">
              <w:rPr>
                <w:webHidden/>
              </w:rPr>
              <w:fldChar w:fldCharType="end"/>
            </w:r>
          </w:hyperlink>
        </w:p>
        <w:p w14:paraId="4079B7CB" w14:textId="54958DBE"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85" w:history="1">
            <w:r w:rsidR="00815690" w:rsidRPr="00383C87">
              <w:rPr>
                <w:rStyle w:val="Hyperlnk"/>
                <w:rFonts w:eastAsiaTheme="majorEastAsia"/>
              </w:rPr>
              <w:t>11.2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Administrativa förfaranden för kontroll av att reglerna följs</w:t>
            </w:r>
            <w:r w:rsidR="00815690">
              <w:rPr>
                <w:webHidden/>
              </w:rPr>
              <w:tab/>
            </w:r>
            <w:r w:rsidR="00815690">
              <w:rPr>
                <w:webHidden/>
              </w:rPr>
              <w:fldChar w:fldCharType="begin"/>
            </w:r>
            <w:r w:rsidR="00815690">
              <w:rPr>
                <w:webHidden/>
              </w:rPr>
              <w:instrText xml:space="preserve"> PAGEREF _Toc68700485 \h </w:instrText>
            </w:r>
            <w:r w:rsidR="00815690">
              <w:rPr>
                <w:webHidden/>
              </w:rPr>
            </w:r>
            <w:r w:rsidR="00815690">
              <w:rPr>
                <w:webHidden/>
              </w:rPr>
              <w:fldChar w:fldCharType="separate"/>
            </w:r>
            <w:r w:rsidR="00654BE3">
              <w:rPr>
                <w:webHidden/>
              </w:rPr>
              <w:t>168</w:t>
            </w:r>
            <w:r w:rsidR="00815690">
              <w:rPr>
                <w:webHidden/>
              </w:rPr>
              <w:fldChar w:fldCharType="end"/>
            </w:r>
          </w:hyperlink>
        </w:p>
        <w:p w14:paraId="188CB965" w14:textId="3FD581A8"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86" w:history="1">
            <w:r w:rsidR="00815690" w:rsidRPr="00383C87">
              <w:rPr>
                <w:rStyle w:val="Hyperlnk"/>
                <w:rFonts w:eastAsiaTheme="majorEastAsia"/>
              </w:rPr>
              <w:t>11.3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Befogenhet att kräva information och utföra platsundersökningar</w:t>
            </w:r>
            <w:r w:rsidR="00815690">
              <w:rPr>
                <w:webHidden/>
              </w:rPr>
              <w:tab/>
            </w:r>
            <w:r w:rsidR="00815690">
              <w:rPr>
                <w:webHidden/>
              </w:rPr>
              <w:fldChar w:fldCharType="begin"/>
            </w:r>
            <w:r w:rsidR="00815690">
              <w:rPr>
                <w:webHidden/>
              </w:rPr>
              <w:instrText xml:space="preserve"> PAGEREF _Toc68700486 \h </w:instrText>
            </w:r>
            <w:r w:rsidR="00815690">
              <w:rPr>
                <w:webHidden/>
              </w:rPr>
            </w:r>
            <w:r w:rsidR="00815690">
              <w:rPr>
                <w:webHidden/>
              </w:rPr>
              <w:fldChar w:fldCharType="separate"/>
            </w:r>
            <w:r w:rsidR="00654BE3">
              <w:rPr>
                <w:webHidden/>
              </w:rPr>
              <w:t>170</w:t>
            </w:r>
            <w:r w:rsidR="00815690">
              <w:rPr>
                <w:webHidden/>
              </w:rPr>
              <w:fldChar w:fldCharType="end"/>
            </w:r>
          </w:hyperlink>
        </w:p>
        <w:p w14:paraId="69B11894" w14:textId="57108D3D"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87" w:history="1">
            <w:r w:rsidR="00815690" w:rsidRPr="00383C87">
              <w:rPr>
                <w:rStyle w:val="Hyperlnk"/>
                <w:rFonts w:eastAsiaTheme="majorEastAsia"/>
              </w:rPr>
              <w:t>11.4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Hur tillsynen ska utövas</w:t>
            </w:r>
            <w:r w:rsidR="00815690">
              <w:rPr>
                <w:webHidden/>
              </w:rPr>
              <w:tab/>
            </w:r>
            <w:r w:rsidR="00815690">
              <w:rPr>
                <w:webHidden/>
              </w:rPr>
              <w:fldChar w:fldCharType="begin"/>
            </w:r>
            <w:r w:rsidR="00815690">
              <w:rPr>
                <w:webHidden/>
              </w:rPr>
              <w:instrText xml:space="preserve"> PAGEREF _Toc68700487 \h </w:instrText>
            </w:r>
            <w:r w:rsidR="00815690">
              <w:rPr>
                <w:webHidden/>
              </w:rPr>
            </w:r>
            <w:r w:rsidR="00815690">
              <w:rPr>
                <w:webHidden/>
              </w:rPr>
              <w:fldChar w:fldCharType="separate"/>
            </w:r>
            <w:r w:rsidR="00654BE3">
              <w:rPr>
                <w:webHidden/>
              </w:rPr>
              <w:t>173</w:t>
            </w:r>
            <w:r w:rsidR="00815690">
              <w:rPr>
                <w:webHidden/>
              </w:rPr>
              <w:fldChar w:fldCharType="end"/>
            </w:r>
          </w:hyperlink>
        </w:p>
        <w:p w14:paraId="4A08CB25" w14:textId="57BF1EAF"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88" w:history="1">
            <w:r w:rsidR="00815690" w:rsidRPr="00383C87">
              <w:rPr>
                <w:rStyle w:val="Hyperlnk"/>
                <w:rFonts w:eastAsiaTheme="majorEastAsia"/>
              </w:rPr>
              <w:t>11.5</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Tillsynsansvarig myndighet för värdepappersföretagskoncerner</w:t>
            </w:r>
            <w:r w:rsidR="00815690">
              <w:rPr>
                <w:webHidden/>
              </w:rPr>
              <w:tab/>
            </w:r>
            <w:r w:rsidR="00815690">
              <w:rPr>
                <w:webHidden/>
              </w:rPr>
              <w:fldChar w:fldCharType="begin"/>
            </w:r>
            <w:r w:rsidR="00815690">
              <w:rPr>
                <w:webHidden/>
              </w:rPr>
              <w:instrText xml:space="preserve"> PAGEREF _Toc68700488 \h </w:instrText>
            </w:r>
            <w:r w:rsidR="00815690">
              <w:rPr>
                <w:webHidden/>
              </w:rPr>
            </w:r>
            <w:r w:rsidR="00815690">
              <w:rPr>
                <w:webHidden/>
              </w:rPr>
              <w:fldChar w:fldCharType="separate"/>
            </w:r>
            <w:r w:rsidR="00654BE3">
              <w:rPr>
                <w:webHidden/>
              </w:rPr>
              <w:t>174</w:t>
            </w:r>
            <w:r w:rsidR="00815690">
              <w:rPr>
                <w:webHidden/>
              </w:rPr>
              <w:fldChar w:fldCharType="end"/>
            </w:r>
          </w:hyperlink>
        </w:p>
        <w:p w14:paraId="4E661B10" w14:textId="26EEE844"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89" w:history="1">
            <w:r w:rsidR="00815690" w:rsidRPr="00383C87">
              <w:rPr>
                <w:rStyle w:val="Hyperlnk"/>
                <w:rFonts w:eastAsiaTheme="majorEastAsia"/>
              </w:rPr>
              <w:t>11.6</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Tillsyn över ersättningspolicy</w:t>
            </w:r>
            <w:r w:rsidR="00815690">
              <w:rPr>
                <w:webHidden/>
              </w:rPr>
              <w:tab/>
            </w:r>
            <w:r w:rsidR="00815690">
              <w:rPr>
                <w:webHidden/>
              </w:rPr>
              <w:fldChar w:fldCharType="begin"/>
            </w:r>
            <w:r w:rsidR="00815690">
              <w:rPr>
                <w:webHidden/>
              </w:rPr>
              <w:instrText xml:space="preserve"> PAGEREF _Toc68700489 \h </w:instrText>
            </w:r>
            <w:r w:rsidR="00815690">
              <w:rPr>
                <w:webHidden/>
              </w:rPr>
            </w:r>
            <w:r w:rsidR="00815690">
              <w:rPr>
                <w:webHidden/>
              </w:rPr>
              <w:fldChar w:fldCharType="separate"/>
            </w:r>
            <w:r w:rsidR="00654BE3">
              <w:rPr>
                <w:webHidden/>
              </w:rPr>
              <w:t>179</w:t>
            </w:r>
            <w:r w:rsidR="00815690">
              <w:rPr>
                <w:webHidden/>
              </w:rPr>
              <w:fldChar w:fldCharType="end"/>
            </w:r>
          </w:hyperlink>
        </w:p>
        <w:p w14:paraId="3E291FBC" w14:textId="0673A507"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90" w:history="1">
            <w:r w:rsidR="00815690" w:rsidRPr="00383C87">
              <w:rPr>
                <w:rStyle w:val="Hyperlnk"/>
                <w:rFonts w:eastAsiaTheme="majorEastAsia"/>
              </w:rPr>
              <w:t>11.7</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Tillsynen över tillstånd att använda interna modeller</w:t>
            </w:r>
            <w:r w:rsidR="00815690">
              <w:rPr>
                <w:webHidden/>
              </w:rPr>
              <w:tab/>
            </w:r>
            <w:r w:rsidR="00815690">
              <w:rPr>
                <w:webHidden/>
              </w:rPr>
              <w:fldChar w:fldCharType="begin"/>
            </w:r>
            <w:r w:rsidR="00815690">
              <w:rPr>
                <w:webHidden/>
              </w:rPr>
              <w:instrText xml:space="preserve"> PAGEREF _Toc68700490 \h </w:instrText>
            </w:r>
            <w:r w:rsidR="00815690">
              <w:rPr>
                <w:webHidden/>
              </w:rPr>
            </w:r>
            <w:r w:rsidR="00815690">
              <w:rPr>
                <w:webHidden/>
              </w:rPr>
              <w:fldChar w:fldCharType="separate"/>
            </w:r>
            <w:r w:rsidR="00654BE3">
              <w:rPr>
                <w:webHidden/>
              </w:rPr>
              <w:t>180</w:t>
            </w:r>
            <w:r w:rsidR="00815690">
              <w:rPr>
                <w:webHidden/>
              </w:rPr>
              <w:fldChar w:fldCharType="end"/>
            </w:r>
          </w:hyperlink>
        </w:p>
        <w:p w14:paraId="4AB350DA" w14:textId="0F6857E9"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91" w:history="1">
            <w:r w:rsidR="00815690" w:rsidRPr="00383C87">
              <w:rPr>
                <w:rStyle w:val="Hyperlnk"/>
                <w:rFonts w:eastAsiaTheme="majorEastAsia"/>
              </w:rPr>
              <w:t>11.8</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Särskilda krav på offentliggörande</w:t>
            </w:r>
            <w:r w:rsidR="00815690">
              <w:rPr>
                <w:webHidden/>
              </w:rPr>
              <w:tab/>
            </w:r>
            <w:r w:rsidR="00815690">
              <w:rPr>
                <w:webHidden/>
              </w:rPr>
              <w:fldChar w:fldCharType="begin"/>
            </w:r>
            <w:r w:rsidR="00815690">
              <w:rPr>
                <w:webHidden/>
              </w:rPr>
              <w:instrText xml:space="preserve"> PAGEREF _Toc68700491 \h </w:instrText>
            </w:r>
            <w:r w:rsidR="00815690">
              <w:rPr>
                <w:webHidden/>
              </w:rPr>
            </w:r>
            <w:r w:rsidR="00815690">
              <w:rPr>
                <w:webHidden/>
              </w:rPr>
              <w:fldChar w:fldCharType="separate"/>
            </w:r>
            <w:r w:rsidR="00654BE3">
              <w:rPr>
                <w:webHidden/>
              </w:rPr>
              <w:t>182</w:t>
            </w:r>
            <w:r w:rsidR="00815690">
              <w:rPr>
                <w:webHidden/>
              </w:rPr>
              <w:fldChar w:fldCharType="end"/>
            </w:r>
          </w:hyperlink>
        </w:p>
        <w:p w14:paraId="5C31A811" w14:textId="38E485B7"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92" w:history="1">
            <w:r w:rsidR="00815690" w:rsidRPr="00383C87">
              <w:rPr>
                <w:rStyle w:val="Hyperlnk"/>
                <w:rFonts w:eastAsiaTheme="majorEastAsia"/>
              </w:rPr>
              <w:t>11.9</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Skyldighet för Finansinspektionen att underrätta Eba</w:t>
            </w:r>
            <w:r w:rsidR="00815690">
              <w:rPr>
                <w:webHidden/>
              </w:rPr>
              <w:tab/>
            </w:r>
            <w:r w:rsidR="00815690">
              <w:rPr>
                <w:webHidden/>
              </w:rPr>
              <w:fldChar w:fldCharType="begin"/>
            </w:r>
            <w:r w:rsidR="00815690">
              <w:rPr>
                <w:webHidden/>
              </w:rPr>
              <w:instrText xml:space="preserve"> PAGEREF _Toc68700492 \h </w:instrText>
            </w:r>
            <w:r w:rsidR="00815690">
              <w:rPr>
                <w:webHidden/>
              </w:rPr>
            </w:r>
            <w:r w:rsidR="00815690">
              <w:rPr>
                <w:webHidden/>
              </w:rPr>
              <w:fldChar w:fldCharType="separate"/>
            </w:r>
            <w:r w:rsidR="00654BE3">
              <w:rPr>
                <w:webHidden/>
              </w:rPr>
              <w:t>184</w:t>
            </w:r>
            <w:r w:rsidR="00815690">
              <w:rPr>
                <w:webHidden/>
              </w:rPr>
              <w:fldChar w:fldCharType="end"/>
            </w:r>
          </w:hyperlink>
        </w:p>
        <w:p w14:paraId="78096B17" w14:textId="604AF7B5"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93" w:history="1">
            <w:r w:rsidR="00815690" w:rsidRPr="00383C87">
              <w:rPr>
                <w:rStyle w:val="Hyperlnk"/>
                <w:rFonts w:eastAsiaTheme="majorEastAsia"/>
              </w:rPr>
              <w:t>11.10</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Avgifter till Finansinspektionen</w:t>
            </w:r>
            <w:r w:rsidR="00815690">
              <w:rPr>
                <w:webHidden/>
              </w:rPr>
              <w:tab/>
            </w:r>
            <w:r w:rsidR="00815690">
              <w:rPr>
                <w:webHidden/>
              </w:rPr>
              <w:fldChar w:fldCharType="begin"/>
            </w:r>
            <w:r w:rsidR="00815690">
              <w:rPr>
                <w:webHidden/>
              </w:rPr>
              <w:instrText xml:space="preserve"> PAGEREF _Toc68700493 \h </w:instrText>
            </w:r>
            <w:r w:rsidR="00815690">
              <w:rPr>
                <w:webHidden/>
              </w:rPr>
            </w:r>
            <w:r w:rsidR="00815690">
              <w:rPr>
                <w:webHidden/>
              </w:rPr>
              <w:fldChar w:fldCharType="separate"/>
            </w:r>
            <w:r w:rsidR="00654BE3">
              <w:rPr>
                <w:webHidden/>
              </w:rPr>
              <w:t>185</w:t>
            </w:r>
            <w:r w:rsidR="00815690">
              <w:rPr>
                <w:webHidden/>
              </w:rPr>
              <w:fldChar w:fldCharType="end"/>
            </w:r>
          </w:hyperlink>
        </w:p>
        <w:p w14:paraId="1C5E462C" w14:textId="70659273"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94" w:history="1">
            <w:r w:rsidR="00815690" w:rsidRPr="00383C87">
              <w:rPr>
                <w:rStyle w:val="Hyperlnk"/>
                <w:rFonts w:eastAsiaTheme="majorEastAsia"/>
              </w:rPr>
              <w:t>11.11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Rapporteringsplikt för revisorer</w:t>
            </w:r>
            <w:r w:rsidR="00815690">
              <w:rPr>
                <w:webHidden/>
              </w:rPr>
              <w:tab/>
            </w:r>
            <w:r w:rsidR="00815690">
              <w:rPr>
                <w:webHidden/>
              </w:rPr>
              <w:fldChar w:fldCharType="begin"/>
            </w:r>
            <w:r w:rsidR="00815690">
              <w:rPr>
                <w:webHidden/>
              </w:rPr>
              <w:instrText xml:space="preserve"> PAGEREF _Toc68700494 \h </w:instrText>
            </w:r>
            <w:r w:rsidR="00815690">
              <w:rPr>
                <w:webHidden/>
              </w:rPr>
            </w:r>
            <w:r w:rsidR="00815690">
              <w:rPr>
                <w:webHidden/>
              </w:rPr>
              <w:fldChar w:fldCharType="separate"/>
            </w:r>
            <w:r w:rsidR="00654BE3">
              <w:rPr>
                <w:webHidden/>
              </w:rPr>
              <w:t>186</w:t>
            </w:r>
            <w:r w:rsidR="00815690">
              <w:rPr>
                <w:webHidden/>
              </w:rPr>
              <w:fldChar w:fldCharType="end"/>
            </w:r>
          </w:hyperlink>
        </w:p>
        <w:p w14:paraId="67B6C05A" w14:textId="45995BBA"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95" w:history="1">
            <w:r w:rsidR="00815690" w:rsidRPr="00383C87">
              <w:rPr>
                <w:rStyle w:val="Hyperlnk"/>
                <w:rFonts w:eastAsiaTheme="majorEastAsia"/>
              </w:rPr>
              <w:t>11.12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System och skydd för visselblåsare</w:t>
            </w:r>
            <w:r w:rsidR="00815690">
              <w:rPr>
                <w:webHidden/>
              </w:rPr>
              <w:tab/>
            </w:r>
            <w:r w:rsidR="00815690">
              <w:rPr>
                <w:webHidden/>
              </w:rPr>
              <w:fldChar w:fldCharType="begin"/>
            </w:r>
            <w:r w:rsidR="00815690">
              <w:rPr>
                <w:webHidden/>
              </w:rPr>
              <w:instrText xml:space="preserve"> PAGEREF _Toc68700495 \h </w:instrText>
            </w:r>
            <w:r w:rsidR="00815690">
              <w:rPr>
                <w:webHidden/>
              </w:rPr>
            </w:r>
            <w:r w:rsidR="00815690">
              <w:rPr>
                <w:webHidden/>
              </w:rPr>
              <w:fldChar w:fldCharType="separate"/>
            </w:r>
            <w:r w:rsidR="00654BE3">
              <w:rPr>
                <w:webHidden/>
              </w:rPr>
              <w:t>186</w:t>
            </w:r>
            <w:r w:rsidR="00815690">
              <w:rPr>
                <w:webHidden/>
              </w:rPr>
              <w:fldChar w:fldCharType="end"/>
            </w:r>
          </w:hyperlink>
        </w:p>
        <w:p w14:paraId="68FE29A4" w14:textId="36C22D87" w:rsidR="00815690" w:rsidRDefault="0034082C">
          <w:pPr>
            <w:pStyle w:val="Innehll1"/>
            <w:rPr>
              <w:rFonts w:asciiTheme="minorHAnsi" w:eastAsiaTheme="minorEastAsia" w:hAnsiTheme="minorHAnsi"/>
              <w:sz w:val="22"/>
              <w:lang w:eastAsia="sv-SE"/>
            </w:rPr>
          </w:pPr>
          <w:hyperlink w:anchor="_Toc68700496" w:history="1">
            <w:r w:rsidR="00815690" w:rsidRPr="00383C87">
              <w:rPr>
                <w:rStyle w:val="Hyperlnk"/>
              </w:rPr>
              <w:t>12</w:t>
            </w:r>
            <w:r w:rsidR="00815690">
              <w:rPr>
                <w:rFonts w:asciiTheme="minorHAnsi" w:eastAsiaTheme="minorEastAsia" w:hAnsiTheme="minorHAnsi"/>
                <w:sz w:val="22"/>
                <w:lang w:eastAsia="sv-SE"/>
              </w:rPr>
              <w:tab/>
            </w:r>
            <w:r w:rsidR="00815690" w:rsidRPr="00383C87">
              <w:rPr>
                <w:rStyle w:val="Hyperlnk"/>
              </w:rPr>
              <w:t>Samarbete och informationsutbyte</w:t>
            </w:r>
            <w:r w:rsidR="00815690">
              <w:rPr>
                <w:webHidden/>
              </w:rPr>
              <w:tab/>
            </w:r>
            <w:r w:rsidR="00815690">
              <w:rPr>
                <w:webHidden/>
              </w:rPr>
              <w:fldChar w:fldCharType="begin"/>
            </w:r>
            <w:r w:rsidR="00815690">
              <w:rPr>
                <w:webHidden/>
              </w:rPr>
              <w:instrText xml:space="preserve"> PAGEREF _Toc68700496 \h </w:instrText>
            </w:r>
            <w:r w:rsidR="00815690">
              <w:rPr>
                <w:webHidden/>
              </w:rPr>
            </w:r>
            <w:r w:rsidR="00815690">
              <w:rPr>
                <w:webHidden/>
              </w:rPr>
              <w:fldChar w:fldCharType="separate"/>
            </w:r>
            <w:r w:rsidR="00654BE3">
              <w:rPr>
                <w:webHidden/>
              </w:rPr>
              <w:t>188</w:t>
            </w:r>
            <w:r w:rsidR="00815690">
              <w:rPr>
                <w:webHidden/>
              </w:rPr>
              <w:fldChar w:fldCharType="end"/>
            </w:r>
          </w:hyperlink>
        </w:p>
        <w:p w14:paraId="79905676" w14:textId="6801E65C"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497" w:history="1">
            <w:r w:rsidR="00815690" w:rsidRPr="00383C87">
              <w:rPr>
                <w:rStyle w:val="Hyperlnk"/>
                <w:rFonts w:eastAsiaTheme="majorEastAsia"/>
              </w:rPr>
              <w:t>12.1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Allmänt om samarbete</w:t>
            </w:r>
            <w:r w:rsidR="00815690">
              <w:rPr>
                <w:webHidden/>
              </w:rPr>
              <w:tab/>
            </w:r>
            <w:r w:rsidR="00815690">
              <w:rPr>
                <w:webHidden/>
              </w:rPr>
              <w:fldChar w:fldCharType="begin"/>
            </w:r>
            <w:r w:rsidR="00815690">
              <w:rPr>
                <w:webHidden/>
              </w:rPr>
              <w:instrText xml:space="preserve"> PAGEREF _Toc68700497 \h </w:instrText>
            </w:r>
            <w:r w:rsidR="00815690">
              <w:rPr>
                <w:webHidden/>
              </w:rPr>
            </w:r>
            <w:r w:rsidR="00815690">
              <w:rPr>
                <w:webHidden/>
              </w:rPr>
              <w:fldChar w:fldCharType="separate"/>
            </w:r>
            <w:r w:rsidR="00654BE3">
              <w:rPr>
                <w:webHidden/>
              </w:rPr>
              <w:t>188</w:t>
            </w:r>
            <w:r w:rsidR="00815690">
              <w:rPr>
                <w:webHidden/>
              </w:rPr>
              <w:fldChar w:fldCharType="end"/>
            </w:r>
          </w:hyperlink>
        </w:p>
        <w:p w14:paraId="3151DD90" w14:textId="481C41AE"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98" w:history="1">
            <w:r w:rsidR="00815690" w:rsidRPr="00383C87">
              <w:rPr>
                <w:rStyle w:val="Hyperlnk"/>
                <w:rFonts w:eastAsiaTheme="majorEastAsia"/>
              </w:rPr>
              <w:t>12.1.1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Samarbete mellan olika myndigheter inom en medlemsstat</w:t>
            </w:r>
            <w:r w:rsidR="00815690">
              <w:rPr>
                <w:webHidden/>
              </w:rPr>
              <w:tab/>
            </w:r>
            <w:r w:rsidR="00815690">
              <w:rPr>
                <w:webHidden/>
              </w:rPr>
              <w:fldChar w:fldCharType="begin"/>
            </w:r>
            <w:r w:rsidR="00815690">
              <w:rPr>
                <w:webHidden/>
              </w:rPr>
              <w:instrText xml:space="preserve"> PAGEREF _Toc68700498 \h </w:instrText>
            </w:r>
            <w:r w:rsidR="00815690">
              <w:rPr>
                <w:webHidden/>
              </w:rPr>
            </w:r>
            <w:r w:rsidR="00815690">
              <w:rPr>
                <w:webHidden/>
              </w:rPr>
              <w:fldChar w:fldCharType="separate"/>
            </w:r>
            <w:r w:rsidR="00654BE3">
              <w:rPr>
                <w:webHidden/>
              </w:rPr>
              <w:t>188</w:t>
            </w:r>
            <w:r w:rsidR="00815690">
              <w:rPr>
                <w:webHidden/>
              </w:rPr>
              <w:fldChar w:fldCharType="end"/>
            </w:r>
          </w:hyperlink>
        </w:p>
        <w:p w14:paraId="2CAD97FC" w14:textId="21EAE60E"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499" w:history="1">
            <w:r w:rsidR="00815690" w:rsidRPr="00383C87">
              <w:rPr>
                <w:rStyle w:val="Hyperlnk"/>
                <w:rFonts w:eastAsiaTheme="majorEastAsia"/>
              </w:rPr>
              <w:t>12.1.2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Samarbete inom det europeiska systemet för finansiell tillsyn</w:t>
            </w:r>
            <w:r w:rsidR="00815690">
              <w:rPr>
                <w:webHidden/>
              </w:rPr>
              <w:tab/>
            </w:r>
            <w:r w:rsidR="00815690">
              <w:rPr>
                <w:webHidden/>
              </w:rPr>
              <w:fldChar w:fldCharType="begin"/>
            </w:r>
            <w:r w:rsidR="00815690">
              <w:rPr>
                <w:webHidden/>
              </w:rPr>
              <w:instrText xml:space="preserve"> PAGEREF _Toc68700499 \h </w:instrText>
            </w:r>
            <w:r w:rsidR="00815690">
              <w:rPr>
                <w:webHidden/>
              </w:rPr>
            </w:r>
            <w:r w:rsidR="00815690">
              <w:rPr>
                <w:webHidden/>
              </w:rPr>
              <w:fldChar w:fldCharType="separate"/>
            </w:r>
            <w:r w:rsidR="00654BE3">
              <w:rPr>
                <w:webHidden/>
              </w:rPr>
              <w:t>189</w:t>
            </w:r>
            <w:r w:rsidR="00815690">
              <w:rPr>
                <w:webHidden/>
              </w:rPr>
              <w:fldChar w:fldCharType="end"/>
            </w:r>
          </w:hyperlink>
        </w:p>
        <w:p w14:paraId="1AAC5AA4" w14:textId="45B7562C"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00" w:history="1">
            <w:r w:rsidR="00815690" w:rsidRPr="00383C87">
              <w:rPr>
                <w:rStyle w:val="Hyperlnk"/>
                <w:rFonts w:eastAsiaTheme="majorEastAsia"/>
              </w:rPr>
              <w:t>12.1.3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Tillsynens unionsdimension</w:t>
            </w:r>
            <w:r w:rsidR="00815690">
              <w:rPr>
                <w:webHidden/>
              </w:rPr>
              <w:tab/>
            </w:r>
            <w:r w:rsidR="00815690">
              <w:rPr>
                <w:webHidden/>
              </w:rPr>
              <w:fldChar w:fldCharType="begin"/>
            </w:r>
            <w:r w:rsidR="00815690">
              <w:rPr>
                <w:webHidden/>
              </w:rPr>
              <w:instrText xml:space="preserve"> PAGEREF _Toc68700500 \h </w:instrText>
            </w:r>
            <w:r w:rsidR="00815690">
              <w:rPr>
                <w:webHidden/>
              </w:rPr>
            </w:r>
            <w:r w:rsidR="00815690">
              <w:rPr>
                <w:webHidden/>
              </w:rPr>
              <w:fldChar w:fldCharType="separate"/>
            </w:r>
            <w:r w:rsidR="00654BE3">
              <w:rPr>
                <w:webHidden/>
              </w:rPr>
              <w:t>190</w:t>
            </w:r>
            <w:r w:rsidR="00815690">
              <w:rPr>
                <w:webHidden/>
              </w:rPr>
              <w:fldChar w:fldCharType="end"/>
            </w:r>
          </w:hyperlink>
        </w:p>
        <w:p w14:paraId="611E12FA" w14:textId="1F561AAD"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01" w:history="1">
            <w:r w:rsidR="00815690" w:rsidRPr="00383C87">
              <w:rPr>
                <w:rStyle w:val="Hyperlnk"/>
                <w:rFonts w:eastAsiaTheme="majorEastAsia"/>
              </w:rPr>
              <w:t>12.2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Samarbete och informationsutbyte mellan behöriga</w:t>
            </w:r>
            <w:r w:rsidR="00815690" w:rsidRPr="00383C87">
              <w:rPr>
                <w:rStyle w:val="Hyperlnk"/>
                <w:rFonts w:ascii="Cambria" w:eastAsiaTheme="majorEastAsia" w:hAnsi="Cambria"/>
              </w:rPr>
              <w:t> </w:t>
            </w:r>
            <w:r w:rsidR="00815690" w:rsidRPr="00383C87">
              <w:rPr>
                <w:rStyle w:val="Hyperlnk"/>
                <w:rFonts w:eastAsiaTheme="majorEastAsia"/>
              </w:rPr>
              <w:t>myndigheter</w:t>
            </w:r>
            <w:r w:rsidR="00815690">
              <w:rPr>
                <w:webHidden/>
              </w:rPr>
              <w:tab/>
            </w:r>
            <w:r w:rsidR="00815690">
              <w:rPr>
                <w:webHidden/>
              </w:rPr>
              <w:fldChar w:fldCharType="begin"/>
            </w:r>
            <w:r w:rsidR="00815690">
              <w:rPr>
                <w:webHidden/>
              </w:rPr>
              <w:instrText xml:space="preserve"> PAGEREF _Toc68700501 \h </w:instrText>
            </w:r>
            <w:r w:rsidR="00815690">
              <w:rPr>
                <w:webHidden/>
              </w:rPr>
            </w:r>
            <w:r w:rsidR="00815690">
              <w:rPr>
                <w:webHidden/>
              </w:rPr>
              <w:fldChar w:fldCharType="separate"/>
            </w:r>
            <w:r w:rsidR="00654BE3">
              <w:rPr>
                <w:webHidden/>
              </w:rPr>
              <w:t>190</w:t>
            </w:r>
            <w:r w:rsidR="00815690">
              <w:rPr>
                <w:webHidden/>
              </w:rPr>
              <w:fldChar w:fldCharType="end"/>
            </w:r>
          </w:hyperlink>
        </w:p>
        <w:p w14:paraId="59CAF303" w14:textId="2908F4A2"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02" w:history="1">
            <w:r w:rsidR="00815690" w:rsidRPr="00383C87">
              <w:rPr>
                <w:rStyle w:val="Hyperlnk"/>
                <w:rFonts w:eastAsiaTheme="majorEastAsia"/>
              </w:rPr>
              <w:t>12.2.1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Hemmedlemsstaters och värdmedlemsstaters befogenheter och åligganden</w:t>
            </w:r>
            <w:r w:rsidR="00815690">
              <w:rPr>
                <w:webHidden/>
              </w:rPr>
              <w:tab/>
            </w:r>
            <w:r w:rsidR="00815690">
              <w:rPr>
                <w:webHidden/>
              </w:rPr>
              <w:fldChar w:fldCharType="begin"/>
            </w:r>
            <w:r w:rsidR="00815690">
              <w:rPr>
                <w:webHidden/>
              </w:rPr>
              <w:instrText xml:space="preserve"> PAGEREF _Toc68700502 \h </w:instrText>
            </w:r>
            <w:r w:rsidR="00815690">
              <w:rPr>
                <w:webHidden/>
              </w:rPr>
            </w:r>
            <w:r w:rsidR="00815690">
              <w:rPr>
                <w:webHidden/>
              </w:rPr>
              <w:fldChar w:fldCharType="separate"/>
            </w:r>
            <w:r w:rsidR="00654BE3">
              <w:rPr>
                <w:webHidden/>
              </w:rPr>
              <w:t>190</w:t>
            </w:r>
            <w:r w:rsidR="00815690">
              <w:rPr>
                <w:webHidden/>
              </w:rPr>
              <w:fldChar w:fldCharType="end"/>
            </w:r>
          </w:hyperlink>
        </w:p>
        <w:p w14:paraId="59D98D09" w14:textId="1CD2E7B1"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03" w:history="1">
            <w:r w:rsidR="00815690" w:rsidRPr="00383C87">
              <w:rPr>
                <w:rStyle w:val="Hyperlnk"/>
                <w:rFonts w:eastAsiaTheme="majorEastAsia"/>
              </w:rPr>
              <w:t>12.2.2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Tillsyn av värdepappersföretagskoncerner</w:t>
            </w:r>
            <w:r w:rsidR="00815690">
              <w:rPr>
                <w:webHidden/>
              </w:rPr>
              <w:tab/>
            </w:r>
            <w:r w:rsidR="00815690">
              <w:rPr>
                <w:webHidden/>
              </w:rPr>
              <w:fldChar w:fldCharType="begin"/>
            </w:r>
            <w:r w:rsidR="00815690">
              <w:rPr>
                <w:webHidden/>
              </w:rPr>
              <w:instrText xml:space="preserve"> PAGEREF _Toc68700503 \h </w:instrText>
            </w:r>
            <w:r w:rsidR="00815690">
              <w:rPr>
                <w:webHidden/>
              </w:rPr>
            </w:r>
            <w:r w:rsidR="00815690">
              <w:rPr>
                <w:webHidden/>
              </w:rPr>
              <w:fldChar w:fldCharType="separate"/>
            </w:r>
            <w:r w:rsidR="00654BE3">
              <w:rPr>
                <w:webHidden/>
              </w:rPr>
              <w:t>191</w:t>
            </w:r>
            <w:r w:rsidR="00815690">
              <w:rPr>
                <w:webHidden/>
              </w:rPr>
              <w:fldChar w:fldCharType="end"/>
            </w:r>
          </w:hyperlink>
        </w:p>
        <w:p w14:paraId="0A046F09" w14:textId="1DC83D4E"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04" w:history="1">
            <w:r w:rsidR="00815690" w:rsidRPr="00383C87">
              <w:rPr>
                <w:rStyle w:val="Hyperlnk"/>
                <w:rFonts w:eastAsiaTheme="majorEastAsia"/>
              </w:rPr>
              <w:t>12.2.3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Tystnadsplikt och utbyte av konfidentiell information</w:t>
            </w:r>
            <w:r w:rsidR="00815690">
              <w:rPr>
                <w:webHidden/>
              </w:rPr>
              <w:tab/>
            </w:r>
            <w:r w:rsidR="00815690">
              <w:rPr>
                <w:webHidden/>
              </w:rPr>
              <w:fldChar w:fldCharType="begin"/>
            </w:r>
            <w:r w:rsidR="00815690">
              <w:rPr>
                <w:webHidden/>
              </w:rPr>
              <w:instrText xml:space="preserve"> PAGEREF _Toc68700504 \h </w:instrText>
            </w:r>
            <w:r w:rsidR="00815690">
              <w:rPr>
                <w:webHidden/>
              </w:rPr>
            </w:r>
            <w:r w:rsidR="00815690">
              <w:rPr>
                <w:webHidden/>
              </w:rPr>
              <w:fldChar w:fldCharType="separate"/>
            </w:r>
            <w:r w:rsidR="00654BE3">
              <w:rPr>
                <w:webHidden/>
              </w:rPr>
              <w:t>193</w:t>
            </w:r>
            <w:r w:rsidR="00815690">
              <w:rPr>
                <w:webHidden/>
              </w:rPr>
              <w:fldChar w:fldCharType="end"/>
            </w:r>
          </w:hyperlink>
        </w:p>
        <w:p w14:paraId="67245ACC" w14:textId="7D5278FE"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05" w:history="1">
            <w:r w:rsidR="00815690" w:rsidRPr="00383C87">
              <w:rPr>
                <w:rStyle w:val="Hyperlnk"/>
                <w:rFonts w:eastAsiaTheme="majorEastAsia"/>
              </w:rPr>
              <w:t>12.3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Tillsyn av myndighet i tredjeland</w:t>
            </w:r>
            <w:r w:rsidR="00815690">
              <w:rPr>
                <w:webHidden/>
              </w:rPr>
              <w:tab/>
            </w:r>
            <w:r w:rsidR="00815690">
              <w:rPr>
                <w:webHidden/>
              </w:rPr>
              <w:fldChar w:fldCharType="begin"/>
            </w:r>
            <w:r w:rsidR="00815690">
              <w:rPr>
                <w:webHidden/>
              </w:rPr>
              <w:instrText xml:space="preserve"> PAGEREF _Toc68700505 \h </w:instrText>
            </w:r>
            <w:r w:rsidR="00815690">
              <w:rPr>
                <w:webHidden/>
              </w:rPr>
            </w:r>
            <w:r w:rsidR="00815690">
              <w:rPr>
                <w:webHidden/>
              </w:rPr>
              <w:fldChar w:fldCharType="separate"/>
            </w:r>
            <w:r w:rsidR="00654BE3">
              <w:rPr>
                <w:webHidden/>
              </w:rPr>
              <w:t>195</w:t>
            </w:r>
            <w:r w:rsidR="00815690">
              <w:rPr>
                <w:webHidden/>
              </w:rPr>
              <w:fldChar w:fldCharType="end"/>
            </w:r>
          </w:hyperlink>
        </w:p>
        <w:p w14:paraId="78BC3C97" w14:textId="5D2791AF"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06" w:history="1">
            <w:r w:rsidR="00815690" w:rsidRPr="00383C87">
              <w:rPr>
                <w:rStyle w:val="Hyperlnk"/>
                <w:rFonts w:eastAsiaTheme="majorEastAsia"/>
              </w:rPr>
              <w:t>12.4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Samarbetsarrangemang för utbyte av information med myndigheter i tredjeländer</w:t>
            </w:r>
            <w:r w:rsidR="00815690">
              <w:rPr>
                <w:webHidden/>
              </w:rPr>
              <w:tab/>
            </w:r>
            <w:r w:rsidR="00815690">
              <w:rPr>
                <w:webHidden/>
              </w:rPr>
              <w:fldChar w:fldCharType="begin"/>
            </w:r>
            <w:r w:rsidR="00815690">
              <w:rPr>
                <w:webHidden/>
              </w:rPr>
              <w:instrText xml:space="preserve"> PAGEREF _Toc68700506 \h </w:instrText>
            </w:r>
            <w:r w:rsidR="00815690">
              <w:rPr>
                <w:webHidden/>
              </w:rPr>
            </w:r>
            <w:r w:rsidR="00815690">
              <w:rPr>
                <w:webHidden/>
              </w:rPr>
              <w:fldChar w:fldCharType="separate"/>
            </w:r>
            <w:r w:rsidR="00654BE3">
              <w:rPr>
                <w:webHidden/>
              </w:rPr>
              <w:t>198</w:t>
            </w:r>
            <w:r w:rsidR="00815690">
              <w:rPr>
                <w:webHidden/>
              </w:rPr>
              <w:fldChar w:fldCharType="end"/>
            </w:r>
          </w:hyperlink>
        </w:p>
        <w:p w14:paraId="686D700E" w14:textId="0DEF5423"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07" w:history="1">
            <w:r w:rsidR="00815690" w:rsidRPr="00383C87">
              <w:rPr>
                <w:rStyle w:val="Hyperlnk"/>
                <w:rFonts w:eastAsiaTheme="majorEastAsia"/>
              </w:rPr>
              <w:t>12.5</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Samarbete med resolutionsmyndigheter</w:t>
            </w:r>
            <w:r w:rsidR="00815690">
              <w:rPr>
                <w:webHidden/>
              </w:rPr>
              <w:tab/>
            </w:r>
            <w:r w:rsidR="00815690">
              <w:rPr>
                <w:webHidden/>
              </w:rPr>
              <w:fldChar w:fldCharType="begin"/>
            </w:r>
            <w:r w:rsidR="00815690">
              <w:rPr>
                <w:webHidden/>
              </w:rPr>
              <w:instrText xml:space="preserve"> PAGEREF _Toc68700507 \h </w:instrText>
            </w:r>
            <w:r w:rsidR="00815690">
              <w:rPr>
                <w:webHidden/>
              </w:rPr>
            </w:r>
            <w:r w:rsidR="00815690">
              <w:rPr>
                <w:webHidden/>
              </w:rPr>
              <w:fldChar w:fldCharType="separate"/>
            </w:r>
            <w:r w:rsidR="00654BE3">
              <w:rPr>
                <w:webHidden/>
              </w:rPr>
              <w:t>199</w:t>
            </w:r>
            <w:r w:rsidR="00815690">
              <w:rPr>
                <w:webHidden/>
              </w:rPr>
              <w:fldChar w:fldCharType="end"/>
            </w:r>
          </w:hyperlink>
        </w:p>
        <w:p w14:paraId="4970A506" w14:textId="79B4A373"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08" w:history="1">
            <w:r w:rsidR="00815690" w:rsidRPr="00383C87">
              <w:rPr>
                <w:rStyle w:val="Hyperlnk"/>
                <w:rFonts w:eastAsiaTheme="majorEastAsia"/>
              </w:rPr>
              <w:t>12.6</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Tystnadsplikt samt skyldighet att lämna uppgifter till</w:t>
            </w:r>
            <w:r w:rsidR="00815690" w:rsidRPr="00383C87">
              <w:rPr>
                <w:rStyle w:val="Hyperlnk"/>
                <w:rFonts w:ascii="Cambria" w:eastAsiaTheme="majorEastAsia" w:hAnsi="Cambria"/>
              </w:rPr>
              <w:t> </w:t>
            </w:r>
            <w:r w:rsidR="00815690" w:rsidRPr="00383C87">
              <w:rPr>
                <w:rStyle w:val="Hyperlnk"/>
                <w:rFonts w:eastAsiaTheme="majorEastAsia"/>
              </w:rPr>
              <w:t>undersökningsledare eller åklagare</w:t>
            </w:r>
            <w:r w:rsidR="00815690">
              <w:rPr>
                <w:webHidden/>
              </w:rPr>
              <w:tab/>
            </w:r>
            <w:r w:rsidR="00815690">
              <w:rPr>
                <w:webHidden/>
              </w:rPr>
              <w:fldChar w:fldCharType="begin"/>
            </w:r>
            <w:r w:rsidR="00815690">
              <w:rPr>
                <w:webHidden/>
              </w:rPr>
              <w:instrText xml:space="preserve"> PAGEREF _Toc68700508 \h </w:instrText>
            </w:r>
            <w:r w:rsidR="00815690">
              <w:rPr>
                <w:webHidden/>
              </w:rPr>
            </w:r>
            <w:r w:rsidR="00815690">
              <w:rPr>
                <w:webHidden/>
              </w:rPr>
              <w:fldChar w:fldCharType="separate"/>
            </w:r>
            <w:r w:rsidR="00654BE3">
              <w:rPr>
                <w:webHidden/>
              </w:rPr>
              <w:t>200</w:t>
            </w:r>
            <w:r w:rsidR="00815690">
              <w:rPr>
                <w:webHidden/>
              </w:rPr>
              <w:fldChar w:fldCharType="end"/>
            </w:r>
          </w:hyperlink>
        </w:p>
        <w:p w14:paraId="0177AC27" w14:textId="3BCE3F52" w:rsidR="00815690" w:rsidRDefault="0034082C">
          <w:pPr>
            <w:pStyle w:val="Innehll1"/>
            <w:rPr>
              <w:rFonts w:asciiTheme="minorHAnsi" w:eastAsiaTheme="minorEastAsia" w:hAnsiTheme="minorHAnsi"/>
              <w:sz w:val="22"/>
              <w:lang w:eastAsia="sv-SE"/>
            </w:rPr>
          </w:pPr>
          <w:hyperlink w:anchor="_Toc68700509" w:history="1">
            <w:r w:rsidR="00815690" w:rsidRPr="00383C87">
              <w:rPr>
                <w:rStyle w:val="Hyperlnk"/>
              </w:rPr>
              <w:t>13</w:t>
            </w:r>
            <w:r w:rsidR="00815690">
              <w:rPr>
                <w:rFonts w:asciiTheme="minorHAnsi" w:eastAsiaTheme="minorEastAsia" w:hAnsiTheme="minorHAnsi"/>
                <w:sz w:val="22"/>
                <w:lang w:eastAsia="sv-SE"/>
              </w:rPr>
              <w:tab/>
            </w:r>
            <w:r w:rsidR="00815690" w:rsidRPr="00383C87">
              <w:rPr>
                <w:rStyle w:val="Hyperlnk"/>
              </w:rPr>
              <w:t>Sanktioner och andra ingripanden</w:t>
            </w:r>
            <w:r w:rsidR="00815690">
              <w:rPr>
                <w:webHidden/>
              </w:rPr>
              <w:tab/>
            </w:r>
            <w:r w:rsidR="00815690">
              <w:rPr>
                <w:webHidden/>
              </w:rPr>
              <w:fldChar w:fldCharType="begin"/>
            </w:r>
            <w:r w:rsidR="00815690">
              <w:rPr>
                <w:webHidden/>
              </w:rPr>
              <w:instrText xml:space="preserve"> PAGEREF _Toc68700509 \h </w:instrText>
            </w:r>
            <w:r w:rsidR="00815690">
              <w:rPr>
                <w:webHidden/>
              </w:rPr>
            </w:r>
            <w:r w:rsidR="00815690">
              <w:rPr>
                <w:webHidden/>
              </w:rPr>
              <w:fldChar w:fldCharType="separate"/>
            </w:r>
            <w:r w:rsidR="00654BE3">
              <w:rPr>
                <w:webHidden/>
              </w:rPr>
              <w:t>202</w:t>
            </w:r>
            <w:r w:rsidR="00815690">
              <w:rPr>
                <w:webHidden/>
              </w:rPr>
              <w:fldChar w:fldCharType="end"/>
            </w:r>
          </w:hyperlink>
        </w:p>
        <w:p w14:paraId="671406E4" w14:textId="7209C3AE"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10" w:history="1">
            <w:r w:rsidR="00815690" w:rsidRPr="00383C87">
              <w:rPr>
                <w:rStyle w:val="Hyperlnk"/>
                <w:rFonts w:eastAsiaTheme="majorEastAsia"/>
              </w:rPr>
              <w:t>13.1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Inledning</w:t>
            </w:r>
            <w:r w:rsidR="00815690">
              <w:rPr>
                <w:webHidden/>
              </w:rPr>
              <w:tab/>
            </w:r>
            <w:r w:rsidR="00815690">
              <w:rPr>
                <w:webHidden/>
              </w:rPr>
              <w:fldChar w:fldCharType="begin"/>
            </w:r>
            <w:r w:rsidR="00815690">
              <w:rPr>
                <w:webHidden/>
              </w:rPr>
              <w:instrText xml:space="preserve"> PAGEREF _Toc68700510 \h </w:instrText>
            </w:r>
            <w:r w:rsidR="00815690">
              <w:rPr>
                <w:webHidden/>
              </w:rPr>
            </w:r>
            <w:r w:rsidR="00815690">
              <w:rPr>
                <w:webHidden/>
              </w:rPr>
              <w:fldChar w:fldCharType="separate"/>
            </w:r>
            <w:r w:rsidR="00654BE3">
              <w:rPr>
                <w:webHidden/>
              </w:rPr>
              <w:t>202</w:t>
            </w:r>
            <w:r w:rsidR="00815690">
              <w:rPr>
                <w:webHidden/>
              </w:rPr>
              <w:fldChar w:fldCharType="end"/>
            </w:r>
          </w:hyperlink>
        </w:p>
        <w:p w14:paraId="065957E9" w14:textId="1B0028C5"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11" w:history="1">
            <w:r w:rsidR="00815690" w:rsidRPr="00383C87">
              <w:rPr>
                <w:rStyle w:val="Hyperlnk"/>
                <w:rFonts w:eastAsiaTheme="majorEastAsia"/>
              </w:rPr>
              <w:t>13.2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Värdepappersbolag och fysiska personer som ingår i ledningen</w:t>
            </w:r>
            <w:r w:rsidR="00815690">
              <w:rPr>
                <w:webHidden/>
              </w:rPr>
              <w:tab/>
            </w:r>
            <w:r w:rsidR="00815690">
              <w:rPr>
                <w:webHidden/>
              </w:rPr>
              <w:fldChar w:fldCharType="begin"/>
            </w:r>
            <w:r w:rsidR="00815690">
              <w:rPr>
                <w:webHidden/>
              </w:rPr>
              <w:instrText xml:space="preserve"> PAGEREF _Toc68700511 \h </w:instrText>
            </w:r>
            <w:r w:rsidR="00815690">
              <w:rPr>
                <w:webHidden/>
              </w:rPr>
            </w:r>
            <w:r w:rsidR="00815690">
              <w:rPr>
                <w:webHidden/>
              </w:rPr>
              <w:fldChar w:fldCharType="separate"/>
            </w:r>
            <w:r w:rsidR="00654BE3">
              <w:rPr>
                <w:webHidden/>
              </w:rPr>
              <w:t>202</w:t>
            </w:r>
            <w:r w:rsidR="00815690">
              <w:rPr>
                <w:webHidden/>
              </w:rPr>
              <w:fldChar w:fldCharType="end"/>
            </w:r>
          </w:hyperlink>
        </w:p>
        <w:p w14:paraId="2C8E46FC" w14:textId="12929AAD"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12" w:history="1">
            <w:r w:rsidR="00815690" w:rsidRPr="00383C87">
              <w:rPr>
                <w:rStyle w:val="Hyperlnk"/>
                <w:rFonts w:eastAsiaTheme="majorEastAsia"/>
              </w:rPr>
              <w:t>13.3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Ingripanden mot institut, andra företag och vissa holdingföretag</w:t>
            </w:r>
            <w:r w:rsidR="00815690">
              <w:rPr>
                <w:webHidden/>
              </w:rPr>
              <w:tab/>
            </w:r>
            <w:r w:rsidR="00815690">
              <w:rPr>
                <w:webHidden/>
              </w:rPr>
              <w:fldChar w:fldCharType="begin"/>
            </w:r>
            <w:r w:rsidR="00815690">
              <w:rPr>
                <w:webHidden/>
              </w:rPr>
              <w:instrText xml:space="preserve"> PAGEREF _Toc68700512 \h </w:instrText>
            </w:r>
            <w:r w:rsidR="00815690">
              <w:rPr>
                <w:webHidden/>
              </w:rPr>
            </w:r>
            <w:r w:rsidR="00815690">
              <w:rPr>
                <w:webHidden/>
              </w:rPr>
              <w:fldChar w:fldCharType="separate"/>
            </w:r>
            <w:r w:rsidR="00654BE3">
              <w:rPr>
                <w:webHidden/>
              </w:rPr>
              <w:t>206</w:t>
            </w:r>
            <w:r w:rsidR="00815690">
              <w:rPr>
                <w:webHidden/>
              </w:rPr>
              <w:fldChar w:fldCharType="end"/>
            </w:r>
          </w:hyperlink>
        </w:p>
        <w:p w14:paraId="6945F402" w14:textId="27C102A8"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13" w:history="1">
            <w:r w:rsidR="00815690" w:rsidRPr="00383C87">
              <w:rPr>
                <w:rStyle w:val="Hyperlnk"/>
                <w:rFonts w:eastAsiaTheme="majorEastAsia"/>
              </w:rPr>
              <w:t>13.4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 xml:space="preserve">Särskilt kapitalbaskrav, särskilt likviditetskrav och övriga </w:t>
            </w:r>
            <w:r w:rsidR="00815690" w:rsidRPr="00383C87">
              <w:rPr>
                <w:rStyle w:val="Hyperlnk"/>
                <w:rFonts w:ascii="Cambria" w:eastAsiaTheme="majorEastAsia" w:hAnsi="Cambria"/>
              </w:rPr>
              <w:t>tillsyns</w:t>
            </w:r>
            <w:r w:rsidR="00815690" w:rsidRPr="00383C87">
              <w:rPr>
                <w:rStyle w:val="Hyperlnk"/>
                <w:rFonts w:eastAsiaTheme="majorEastAsia"/>
              </w:rPr>
              <w:t>åtgärder</w:t>
            </w:r>
            <w:r w:rsidR="00815690">
              <w:rPr>
                <w:webHidden/>
              </w:rPr>
              <w:tab/>
            </w:r>
            <w:r w:rsidR="00815690">
              <w:rPr>
                <w:webHidden/>
              </w:rPr>
              <w:fldChar w:fldCharType="begin"/>
            </w:r>
            <w:r w:rsidR="00815690">
              <w:rPr>
                <w:webHidden/>
              </w:rPr>
              <w:instrText xml:space="preserve"> PAGEREF _Toc68700513 \h </w:instrText>
            </w:r>
            <w:r w:rsidR="00815690">
              <w:rPr>
                <w:webHidden/>
              </w:rPr>
            </w:r>
            <w:r w:rsidR="00815690">
              <w:rPr>
                <w:webHidden/>
              </w:rPr>
              <w:fldChar w:fldCharType="separate"/>
            </w:r>
            <w:r w:rsidR="00654BE3">
              <w:rPr>
                <w:webHidden/>
              </w:rPr>
              <w:t>207</w:t>
            </w:r>
            <w:r w:rsidR="00815690">
              <w:rPr>
                <w:webHidden/>
              </w:rPr>
              <w:fldChar w:fldCharType="end"/>
            </w:r>
          </w:hyperlink>
        </w:p>
        <w:p w14:paraId="3BAECEFD" w14:textId="36A933F5"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14" w:history="1">
            <w:r w:rsidR="00815690" w:rsidRPr="00383C87">
              <w:rPr>
                <w:rStyle w:val="Hyperlnk"/>
                <w:rFonts w:eastAsiaTheme="majorEastAsia"/>
              </w:rPr>
              <w:t>13.4.1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Särskilt kapitalbaskrav</w:t>
            </w:r>
            <w:r w:rsidR="00815690">
              <w:rPr>
                <w:webHidden/>
              </w:rPr>
              <w:tab/>
            </w:r>
            <w:r w:rsidR="00815690">
              <w:rPr>
                <w:webHidden/>
              </w:rPr>
              <w:fldChar w:fldCharType="begin"/>
            </w:r>
            <w:r w:rsidR="00815690">
              <w:rPr>
                <w:webHidden/>
              </w:rPr>
              <w:instrText xml:space="preserve"> PAGEREF _Toc68700514 \h </w:instrText>
            </w:r>
            <w:r w:rsidR="00815690">
              <w:rPr>
                <w:webHidden/>
              </w:rPr>
            </w:r>
            <w:r w:rsidR="00815690">
              <w:rPr>
                <w:webHidden/>
              </w:rPr>
              <w:fldChar w:fldCharType="separate"/>
            </w:r>
            <w:r w:rsidR="00654BE3">
              <w:rPr>
                <w:webHidden/>
              </w:rPr>
              <w:t>207</w:t>
            </w:r>
            <w:r w:rsidR="00815690">
              <w:rPr>
                <w:webHidden/>
              </w:rPr>
              <w:fldChar w:fldCharType="end"/>
            </w:r>
          </w:hyperlink>
        </w:p>
        <w:p w14:paraId="3C4786B8" w14:textId="27F5196B"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15" w:history="1">
            <w:r w:rsidR="00815690" w:rsidRPr="00383C87">
              <w:rPr>
                <w:rStyle w:val="Hyperlnk"/>
                <w:rFonts w:eastAsiaTheme="majorEastAsia"/>
              </w:rPr>
              <w:t>13.4.2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Riktlinje för ytterligare kapitalbas</w:t>
            </w:r>
            <w:r w:rsidR="00815690">
              <w:rPr>
                <w:webHidden/>
              </w:rPr>
              <w:tab/>
            </w:r>
            <w:r w:rsidR="00815690">
              <w:rPr>
                <w:webHidden/>
              </w:rPr>
              <w:fldChar w:fldCharType="begin"/>
            </w:r>
            <w:r w:rsidR="00815690">
              <w:rPr>
                <w:webHidden/>
              </w:rPr>
              <w:instrText xml:space="preserve"> PAGEREF _Toc68700515 \h </w:instrText>
            </w:r>
            <w:r w:rsidR="00815690">
              <w:rPr>
                <w:webHidden/>
              </w:rPr>
            </w:r>
            <w:r w:rsidR="00815690">
              <w:rPr>
                <w:webHidden/>
              </w:rPr>
              <w:fldChar w:fldCharType="separate"/>
            </w:r>
            <w:r w:rsidR="00654BE3">
              <w:rPr>
                <w:webHidden/>
              </w:rPr>
              <w:t>210</w:t>
            </w:r>
            <w:r w:rsidR="00815690">
              <w:rPr>
                <w:webHidden/>
              </w:rPr>
              <w:fldChar w:fldCharType="end"/>
            </w:r>
          </w:hyperlink>
        </w:p>
        <w:p w14:paraId="1F080D46" w14:textId="4E09DF7D"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16" w:history="1">
            <w:r w:rsidR="00815690" w:rsidRPr="00383C87">
              <w:rPr>
                <w:rStyle w:val="Hyperlnk"/>
                <w:rFonts w:eastAsiaTheme="majorEastAsia"/>
              </w:rPr>
              <w:t>13.4.3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Särskilt likviditetskrav</w:t>
            </w:r>
            <w:r w:rsidR="00815690">
              <w:rPr>
                <w:webHidden/>
              </w:rPr>
              <w:tab/>
            </w:r>
            <w:r w:rsidR="00815690">
              <w:rPr>
                <w:webHidden/>
              </w:rPr>
              <w:fldChar w:fldCharType="begin"/>
            </w:r>
            <w:r w:rsidR="00815690">
              <w:rPr>
                <w:webHidden/>
              </w:rPr>
              <w:instrText xml:space="preserve"> PAGEREF _Toc68700516 \h </w:instrText>
            </w:r>
            <w:r w:rsidR="00815690">
              <w:rPr>
                <w:webHidden/>
              </w:rPr>
            </w:r>
            <w:r w:rsidR="00815690">
              <w:rPr>
                <w:webHidden/>
              </w:rPr>
              <w:fldChar w:fldCharType="separate"/>
            </w:r>
            <w:r w:rsidR="00654BE3">
              <w:rPr>
                <w:webHidden/>
              </w:rPr>
              <w:t>211</w:t>
            </w:r>
            <w:r w:rsidR="00815690">
              <w:rPr>
                <w:webHidden/>
              </w:rPr>
              <w:fldChar w:fldCharType="end"/>
            </w:r>
          </w:hyperlink>
        </w:p>
        <w:p w14:paraId="12F1F466" w14:textId="347A9D17"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17" w:history="1">
            <w:r w:rsidR="00815690" w:rsidRPr="00383C87">
              <w:rPr>
                <w:rStyle w:val="Hyperlnk"/>
                <w:rFonts w:eastAsiaTheme="majorEastAsia"/>
              </w:rPr>
              <w:t>13.4.4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Övriga ingripandebefogenheter</w:t>
            </w:r>
            <w:r w:rsidR="00815690">
              <w:rPr>
                <w:webHidden/>
              </w:rPr>
              <w:tab/>
            </w:r>
            <w:r w:rsidR="00815690">
              <w:rPr>
                <w:webHidden/>
              </w:rPr>
              <w:fldChar w:fldCharType="begin"/>
            </w:r>
            <w:r w:rsidR="00815690">
              <w:rPr>
                <w:webHidden/>
              </w:rPr>
              <w:instrText xml:space="preserve"> PAGEREF _Toc68700517 \h </w:instrText>
            </w:r>
            <w:r w:rsidR="00815690">
              <w:rPr>
                <w:webHidden/>
              </w:rPr>
            </w:r>
            <w:r w:rsidR="00815690">
              <w:rPr>
                <w:webHidden/>
              </w:rPr>
              <w:fldChar w:fldCharType="separate"/>
            </w:r>
            <w:r w:rsidR="00654BE3">
              <w:rPr>
                <w:webHidden/>
              </w:rPr>
              <w:t>212</w:t>
            </w:r>
            <w:r w:rsidR="00815690">
              <w:rPr>
                <w:webHidden/>
              </w:rPr>
              <w:fldChar w:fldCharType="end"/>
            </w:r>
          </w:hyperlink>
        </w:p>
        <w:p w14:paraId="6739A8D8" w14:textId="0A70C2CB" w:rsidR="00815690" w:rsidRDefault="0034082C">
          <w:pPr>
            <w:pStyle w:val="Innehll1"/>
            <w:rPr>
              <w:rFonts w:asciiTheme="minorHAnsi" w:eastAsiaTheme="minorEastAsia" w:hAnsiTheme="minorHAnsi"/>
              <w:sz w:val="22"/>
              <w:lang w:eastAsia="sv-SE"/>
            </w:rPr>
          </w:pPr>
          <w:hyperlink w:anchor="_Toc68700518" w:history="1">
            <w:r w:rsidR="00815690" w:rsidRPr="00383C87">
              <w:rPr>
                <w:rStyle w:val="Hyperlnk"/>
              </w:rPr>
              <w:t>14</w:t>
            </w:r>
            <w:r w:rsidR="00815690">
              <w:rPr>
                <w:rFonts w:asciiTheme="minorHAnsi" w:eastAsiaTheme="minorEastAsia" w:hAnsiTheme="minorHAnsi"/>
                <w:sz w:val="22"/>
                <w:lang w:eastAsia="sv-SE"/>
              </w:rPr>
              <w:tab/>
            </w:r>
            <w:r w:rsidR="00815690" w:rsidRPr="00383C87">
              <w:rPr>
                <w:rStyle w:val="Hyperlnk"/>
              </w:rPr>
              <w:t>Övriga frågor</w:t>
            </w:r>
            <w:r w:rsidR="00815690">
              <w:rPr>
                <w:webHidden/>
              </w:rPr>
              <w:tab/>
            </w:r>
            <w:r w:rsidR="00815690">
              <w:rPr>
                <w:webHidden/>
              </w:rPr>
              <w:fldChar w:fldCharType="begin"/>
            </w:r>
            <w:r w:rsidR="00815690">
              <w:rPr>
                <w:webHidden/>
              </w:rPr>
              <w:instrText xml:space="preserve"> PAGEREF _Toc68700518 \h </w:instrText>
            </w:r>
            <w:r w:rsidR="00815690">
              <w:rPr>
                <w:webHidden/>
              </w:rPr>
            </w:r>
            <w:r w:rsidR="00815690">
              <w:rPr>
                <w:webHidden/>
              </w:rPr>
              <w:fldChar w:fldCharType="separate"/>
            </w:r>
            <w:r w:rsidR="00654BE3">
              <w:rPr>
                <w:webHidden/>
              </w:rPr>
              <w:t>213</w:t>
            </w:r>
            <w:r w:rsidR="00815690">
              <w:rPr>
                <w:webHidden/>
              </w:rPr>
              <w:fldChar w:fldCharType="end"/>
            </w:r>
          </w:hyperlink>
        </w:p>
        <w:p w14:paraId="2A0F64B9" w14:textId="6FBAF8F0"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19" w:history="1">
            <w:r w:rsidR="00815690" w:rsidRPr="00383C87">
              <w:rPr>
                <w:rStyle w:val="Hyperlnk"/>
                <w:rFonts w:eastAsiaTheme="majorEastAsia"/>
              </w:rPr>
              <w:t>14.1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Ändringar i MiFID II</w:t>
            </w:r>
            <w:r w:rsidR="00815690">
              <w:rPr>
                <w:webHidden/>
              </w:rPr>
              <w:tab/>
            </w:r>
            <w:r w:rsidR="00815690">
              <w:rPr>
                <w:webHidden/>
              </w:rPr>
              <w:fldChar w:fldCharType="begin"/>
            </w:r>
            <w:r w:rsidR="00815690">
              <w:rPr>
                <w:webHidden/>
              </w:rPr>
              <w:instrText xml:space="preserve"> PAGEREF _Toc68700519 \h </w:instrText>
            </w:r>
            <w:r w:rsidR="00815690">
              <w:rPr>
                <w:webHidden/>
              </w:rPr>
            </w:r>
            <w:r w:rsidR="00815690">
              <w:rPr>
                <w:webHidden/>
              </w:rPr>
              <w:fldChar w:fldCharType="separate"/>
            </w:r>
            <w:r w:rsidR="00654BE3">
              <w:rPr>
                <w:webHidden/>
              </w:rPr>
              <w:t>213</w:t>
            </w:r>
            <w:r w:rsidR="00815690">
              <w:rPr>
                <w:webHidden/>
              </w:rPr>
              <w:fldChar w:fldCharType="end"/>
            </w:r>
          </w:hyperlink>
        </w:p>
        <w:p w14:paraId="2B97E985" w14:textId="68CB87F8"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20" w:history="1">
            <w:r w:rsidR="00815690" w:rsidRPr="00383C87">
              <w:rPr>
                <w:rStyle w:val="Hyperlnk"/>
                <w:rFonts w:eastAsiaTheme="majorEastAsia"/>
              </w:rPr>
              <w:t>14.1.1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Inledning</w:t>
            </w:r>
            <w:r w:rsidR="00815690">
              <w:rPr>
                <w:webHidden/>
              </w:rPr>
              <w:tab/>
            </w:r>
            <w:r w:rsidR="00815690">
              <w:rPr>
                <w:webHidden/>
              </w:rPr>
              <w:fldChar w:fldCharType="begin"/>
            </w:r>
            <w:r w:rsidR="00815690">
              <w:rPr>
                <w:webHidden/>
              </w:rPr>
              <w:instrText xml:space="preserve"> PAGEREF _Toc68700520 \h </w:instrText>
            </w:r>
            <w:r w:rsidR="00815690">
              <w:rPr>
                <w:webHidden/>
              </w:rPr>
            </w:r>
            <w:r w:rsidR="00815690">
              <w:rPr>
                <w:webHidden/>
              </w:rPr>
              <w:fldChar w:fldCharType="separate"/>
            </w:r>
            <w:r w:rsidR="00654BE3">
              <w:rPr>
                <w:webHidden/>
              </w:rPr>
              <w:t>213</w:t>
            </w:r>
            <w:r w:rsidR="00815690">
              <w:rPr>
                <w:webHidden/>
              </w:rPr>
              <w:fldChar w:fldCharType="end"/>
            </w:r>
          </w:hyperlink>
        </w:p>
        <w:p w14:paraId="7DE664C3" w14:textId="6982C3E6"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21" w:history="1">
            <w:r w:rsidR="00815690" w:rsidRPr="00383C87">
              <w:rPr>
                <w:rStyle w:val="Hyperlnk"/>
                <w:rFonts w:eastAsiaTheme="majorEastAsia"/>
              </w:rPr>
              <w:t>14.1.2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Företag från tredjeland</w:t>
            </w:r>
            <w:r w:rsidR="00815690">
              <w:rPr>
                <w:webHidden/>
              </w:rPr>
              <w:tab/>
            </w:r>
            <w:r w:rsidR="00815690">
              <w:rPr>
                <w:webHidden/>
              </w:rPr>
              <w:fldChar w:fldCharType="begin"/>
            </w:r>
            <w:r w:rsidR="00815690">
              <w:rPr>
                <w:webHidden/>
              </w:rPr>
              <w:instrText xml:space="preserve"> PAGEREF _Toc68700521 \h </w:instrText>
            </w:r>
            <w:r w:rsidR="00815690">
              <w:rPr>
                <w:webHidden/>
              </w:rPr>
            </w:r>
            <w:r w:rsidR="00815690">
              <w:rPr>
                <w:webHidden/>
              </w:rPr>
              <w:fldChar w:fldCharType="separate"/>
            </w:r>
            <w:r w:rsidR="00654BE3">
              <w:rPr>
                <w:webHidden/>
              </w:rPr>
              <w:t>214</w:t>
            </w:r>
            <w:r w:rsidR="00815690">
              <w:rPr>
                <w:webHidden/>
              </w:rPr>
              <w:fldChar w:fldCharType="end"/>
            </w:r>
          </w:hyperlink>
        </w:p>
        <w:p w14:paraId="0AB477B1" w14:textId="34F193F0"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22" w:history="1">
            <w:r w:rsidR="00815690" w:rsidRPr="00383C87">
              <w:rPr>
                <w:rStyle w:val="Hyperlnk"/>
                <w:rFonts w:eastAsiaTheme="majorEastAsia"/>
              </w:rPr>
              <w:t>14.1.3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Tick-size</w:t>
            </w:r>
            <w:r w:rsidR="00815690">
              <w:rPr>
                <w:webHidden/>
              </w:rPr>
              <w:tab/>
            </w:r>
            <w:r w:rsidR="00815690">
              <w:rPr>
                <w:webHidden/>
              </w:rPr>
              <w:fldChar w:fldCharType="begin"/>
            </w:r>
            <w:r w:rsidR="00815690">
              <w:rPr>
                <w:webHidden/>
              </w:rPr>
              <w:instrText xml:space="preserve"> PAGEREF _Toc68700522 \h </w:instrText>
            </w:r>
            <w:r w:rsidR="00815690">
              <w:rPr>
                <w:webHidden/>
              </w:rPr>
            </w:r>
            <w:r w:rsidR="00815690">
              <w:rPr>
                <w:webHidden/>
              </w:rPr>
              <w:fldChar w:fldCharType="separate"/>
            </w:r>
            <w:r w:rsidR="00654BE3">
              <w:rPr>
                <w:webHidden/>
              </w:rPr>
              <w:t>215</w:t>
            </w:r>
            <w:r w:rsidR="00815690">
              <w:rPr>
                <w:webHidden/>
              </w:rPr>
              <w:fldChar w:fldCharType="end"/>
            </w:r>
          </w:hyperlink>
        </w:p>
        <w:p w14:paraId="486075AD" w14:textId="143AFA12"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23" w:history="1">
            <w:r w:rsidR="00815690" w:rsidRPr="00383C87">
              <w:rPr>
                <w:rStyle w:val="Hyperlnk"/>
                <w:rFonts w:eastAsiaTheme="majorEastAsia"/>
                <w:lang w:eastAsia="sv-SE"/>
              </w:rPr>
              <w:t>14.1.4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lang w:eastAsia="sv-SE"/>
              </w:rPr>
              <w:t>Informationsutbyte mellan behöriga myndigheter</w:t>
            </w:r>
            <w:r w:rsidR="00815690">
              <w:rPr>
                <w:webHidden/>
              </w:rPr>
              <w:tab/>
            </w:r>
            <w:r w:rsidR="00815690">
              <w:rPr>
                <w:webHidden/>
              </w:rPr>
              <w:fldChar w:fldCharType="begin"/>
            </w:r>
            <w:r w:rsidR="00815690">
              <w:rPr>
                <w:webHidden/>
              </w:rPr>
              <w:instrText xml:space="preserve"> PAGEREF _Toc68700523 \h </w:instrText>
            </w:r>
            <w:r w:rsidR="00815690">
              <w:rPr>
                <w:webHidden/>
              </w:rPr>
            </w:r>
            <w:r w:rsidR="00815690">
              <w:rPr>
                <w:webHidden/>
              </w:rPr>
              <w:fldChar w:fldCharType="separate"/>
            </w:r>
            <w:r w:rsidR="00654BE3">
              <w:rPr>
                <w:webHidden/>
              </w:rPr>
              <w:t>217</w:t>
            </w:r>
            <w:r w:rsidR="00815690">
              <w:rPr>
                <w:webHidden/>
              </w:rPr>
              <w:fldChar w:fldCharType="end"/>
            </w:r>
          </w:hyperlink>
        </w:p>
        <w:p w14:paraId="378F466A" w14:textId="3289467C"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24" w:history="1">
            <w:r w:rsidR="00815690" w:rsidRPr="00383C87">
              <w:rPr>
                <w:rStyle w:val="Hyperlnk"/>
                <w:rFonts w:eastAsiaTheme="majorEastAsia"/>
              </w:rPr>
              <w:t>14.2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Ändringar i krishanteringsdirektivet</w:t>
            </w:r>
            <w:r w:rsidR="00815690">
              <w:rPr>
                <w:webHidden/>
              </w:rPr>
              <w:tab/>
            </w:r>
            <w:r w:rsidR="00815690">
              <w:rPr>
                <w:webHidden/>
              </w:rPr>
              <w:fldChar w:fldCharType="begin"/>
            </w:r>
            <w:r w:rsidR="00815690">
              <w:rPr>
                <w:webHidden/>
              </w:rPr>
              <w:instrText xml:space="preserve"> PAGEREF _Toc68700524 \h </w:instrText>
            </w:r>
            <w:r w:rsidR="00815690">
              <w:rPr>
                <w:webHidden/>
              </w:rPr>
            </w:r>
            <w:r w:rsidR="00815690">
              <w:rPr>
                <w:webHidden/>
              </w:rPr>
              <w:fldChar w:fldCharType="separate"/>
            </w:r>
            <w:r w:rsidR="00654BE3">
              <w:rPr>
                <w:webHidden/>
              </w:rPr>
              <w:t>217</w:t>
            </w:r>
            <w:r w:rsidR="00815690">
              <w:rPr>
                <w:webHidden/>
              </w:rPr>
              <w:fldChar w:fldCharType="end"/>
            </w:r>
          </w:hyperlink>
        </w:p>
        <w:p w14:paraId="0E8D1ED0" w14:textId="50BA6966"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25" w:history="1">
            <w:r w:rsidR="00815690" w:rsidRPr="00383C87">
              <w:rPr>
                <w:rStyle w:val="Hyperlnk"/>
                <w:rFonts w:eastAsiaTheme="majorEastAsia"/>
              </w:rPr>
              <w:t>14.3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Ändringar i buffertlagen</w:t>
            </w:r>
            <w:r w:rsidR="00815690">
              <w:rPr>
                <w:webHidden/>
              </w:rPr>
              <w:tab/>
            </w:r>
            <w:r w:rsidR="00815690">
              <w:rPr>
                <w:webHidden/>
              </w:rPr>
              <w:fldChar w:fldCharType="begin"/>
            </w:r>
            <w:r w:rsidR="00815690">
              <w:rPr>
                <w:webHidden/>
              </w:rPr>
              <w:instrText xml:space="preserve"> PAGEREF _Toc68700525 \h </w:instrText>
            </w:r>
            <w:r w:rsidR="00815690">
              <w:rPr>
                <w:webHidden/>
              </w:rPr>
            </w:r>
            <w:r w:rsidR="00815690">
              <w:rPr>
                <w:webHidden/>
              </w:rPr>
              <w:fldChar w:fldCharType="separate"/>
            </w:r>
            <w:r w:rsidR="00654BE3">
              <w:rPr>
                <w:webHidden/>
              </w:rPr>
              <w:t>220</w:t>
            </w:r>
            <w:r w:rsidR="00815690">
              <w:rPr>
                <w:webHidden/>
              </w:rPr>
              <w:fldChar w:fldCharType="end"/>
            </w:r>
          </w:hyperlink>
        </w:p>
        <w:p w14:paraId="56E3BDEB" w14:textId="5C81F01C"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26" w:history="1">
            <w:r w:rsidR="00815690" w:rsidRPr="00383C87">
              <w:rPr>
                <w:rStyle w:val="Hyperlnk"/>
                <w:rFonts w:eastAsiaTheme="majorEastAsia"/>
              </w:rPr>
              <w:t>14.4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Ändringar i kapitaltäckningsdirektivet</w:t>
            </w:r>
            <w:r w:rsidR="00815690">
              <w:rPr>
                <w:webHidden/>
              </w:rPr>
              <w:tab/>
            </w:r>
            <w:r w:rsidR="00815690">
              <w:rPr>
                <w:webHidden/>
              </w:rPr>
              <w:fldChar w:fldCharType="begin"/>
            </w:r>
            <w:r w:rsidR="00815690">
              <w:rPr>
                <w:webHidden/>
              </w:rPr>
              <w:instrText xml:space="preserve"> PAGEREF _Toc68700526 \h </w:instrText>
            </w:r>
            <w:r w:rsidR="00815690">
              <w:rPr>
                <w:webHidden/>
              </w:rPr>
            </w:r>
            <w:r w:rsidR="00815690">
              <w:rPr>
                <w:webHidden/>
              </w:rPr>
              <w:fldChar w:fldCharType="separate"/>
            </w:r>
            <w:r w:rsidR="00654BE3">
              <w:rPr>
                <w:webHidden/>
              </w:rPr>
              <w:t>221</w:t>
            </w:r>
            <w:r w:rsidR="00815690">
              <w:rPr>
                <w:webHidden/>
              </w:rPr>
              <w:fldChar w:fldCharType="end"/>
            </w:r>
          </w:hyperlink>
        </w:p>
        <w:p w14:paraId="79F9CE96" w14:textId="144F5444"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27" w:history="1">
            <w:r w:rsidR="00815690" w:rsidRPr="00383C87">
              <w:rPr>
                <w:rStyle w:val="Hyperlnk"/>
                <w:rFonts w:eastAsiaTheme="majorEastAsia"/>
              </w:rPr>
              <w:t>14.4.1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Utökad räckvidd av termen institut vid viss tillgångsberäkning för grupp från tredjeland</w:t>
            </w:r>
            <w:r w:rsidR="00815690">
              <w:rPr>
                <w:webHidden/>
              </w:rPr>
              <w:tab/>
            </w:r>
            <w:r w:rsidR="00815690">
              <w:rPr>
                <w:webHidden/>
              </w:rPr>
              <w:fldChar w:fldCharType="begin"/>
            </w:r>
            <w:r w:rsidR="00815690">
              <w:rPr>
                <w:webHidden/>
              </w:rPr>
              <w:instrText xml:space="preserve"> PAGEREF _Toc68700527 \h </w:instrText>
            </w:r>
            <w:r w:rsidR="00815690">
              <w:rPr>
                <w:webHidden/>
              </w:rPr>
            </w:r>
            <w:r w:rsidR="00815690">
              <w:rPr>
                <w:webHidden/>
              </w:rPr>
              <w:fldChar w:fldCharType="separate"/>
            </w:r>
            <w:r w:rsidR="00654BE3">
              <w:rPr>
                <w:webHidden/>
              </w:rPr>
              <w:t>221</w:t>
            </w:r>
            <w:r w:rsidR="00815690">
              <w:rPr>
                <w:webHidden/>
              </w:rPr>
              <w:fldChar w:fldCharType="end"/>
            </w:r>
          </w:hyperlink>
        </w:p>
        <w:p w14:paraId="7F77581C" w14:textId="40E16C19"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28" w:history="1">
            <w:r w:rsidR="00815690" w:rsidRPr="00383C87">
              <w:rPr>
                <w:rStyle w:val="Hyperlnk"/>
                <w:rFonts w:eastAsiaTheme="majorEastAsia"/>
              </w:rPr>
              <w:t>14.4.2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Vissa andra ändringar i kapitaltäckningsdirektivet</w:t>
            </w:r>
            <w:r w:rsidR="00815690">
              <w:rPr>
                <w:webHidden/>
              </w:rPr>
              <w:tab/>
            </w:r>
            <w:r w:rsidR="00815690">
              <w:rPr>
                <w:webHidden/>
              </w:rPr>
              <w:fldChar w:fldCharType="begin"/>
            </w:r>
            <w:r w:rsidR="00815690">
              <w:rPr>
                <w:webHidden/>
              </w:rPr>
              <w:instrText xml:space="preserve"> PAGEREF _Toc68700528 \h </w:instrText>
            </w:r>
            <w:r w:rsidR="00815690">
              <w:rPr>
                <w:webHidden/>
              </w:rPr>
            </w:r>
            <w:r w:rsidR="00815690">
              <w:rPr>
                <w:webHidden/>
              </w:rPr>
              <w:fldChar w:fldCharType="separate"/>
            </w:r>
            <w:r w:rsidR="00654BE3">
              <w:rPr>
                <w:webHidden/>
              </w:rPr>
              <w:t>222</w:t>
            </w:r>
            <w:r w:rsidR="00815690">
              <w:rPr>
                <w:webHidden/>
              </w:rPr>
              <w:fldChar w:fldCharType="end"/>
            </w:r>
          </w:hyperlink>
        </w:p>
        <w:p w14:paraId="207C21AF" w14:textId="386B32AC"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29" w:history="1">
            <w:r w:rsidR="00815690" w:rsidRPr="00383C87">
              <w:rPr>
                <w:rStyle w:val="Hyperlnk"/>
                <w:rFonts w:eastAsiaTheme="majorEastAsia"/>
              </w:rPr>
              <w:t>14.5</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Övriga lagändringar</w:t>
            </w:r>
            <w:r w:rsidR="00815690">
              <w:rPr>
                <w:webHidden/>
              </w:rPr>
              <w:tab/>
            </w:r>
            <w:r w:rsidR="00815690">
              <w:rPr>
                <w:webHidden/>
              </w:rPr>
              <w:fldChar w:fldCharType="begin"/>
            </w:r>
            <w:r w:rsidR="00815690">
              <w:rPr>
                <w:webHidden/>
              </w:rPr>
              <w:instrText xml:space="preserve"> PAGEREF _Toc68700529 \h </w:instrText>
            </w:r>
            <w:r w:rsidR="00815690">
              <w:rPr>
                <w:webHidden/>
              </w:rPr>
            </w:r>
            <w:r w:rsidR="00815690">
              <w:rPr>
                <w:webHidden/>
              </w:rPr>
              <w:fldChar w:fldCharType="separate"/>
            </w:r>
            <w:r w:rsidR="00654BE3">
              <w:rPr>
                <w:webHidden/>
              </w:rPr>
              <w:t>223</w:t>
            </w:r>
            <w:r w:rsidR="00815690">
              <w:rPr>
                <w:webHidden/>
              </w:rPr>
              <w:fldChar w:fldCharType="end"/>
            </w:r>
          </w:hyperlink>
        </w:p>
        <w:p w14:paraId="5525059F" w14:textId="1EFAC07F"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30" w:history="1">
            <w:r w:rsidR="00815690" w:rsidRPr="00383C87">
              <w:rPr>
                <w:rStyle w:val="Hyperlnk"/>
                <w:rFonts w:eastAsiaTheme="majorEastAsia"/>
              </w:rPr>
              <w:t>14.5.1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Ändrad titel på tillsynsförordningen och kapitaltäckningsdirektivet</w:t>
            </w:r>
            <w:r w:rsidR="00815690">
              <w:rPr>
                <w:webHidden/>
              </w:rPr>
              <w:tab/>
            </w:r>
            <w:r w:rsidR="00815690">
              <w:rPr>
                <w:webHidden/>
              </w:rPr>
              <w:fldChar w:fldCharType="begin"/>
            </w:r>
            <w:r w:rsidR="00815690">
              <w:rPr>
                <w:webHidden/>
              </w:rPr>
              <w:instrText xml:space="preserve"> PAGEREF _Toc68700530 \h </w:instrText>
            </w:r>
            <w:r w:rsidR="00815690">
              <w:rPr>
                <w:webHidden/>
              </w:rPr>
            </w:r>
            <w:r w:rsidR="00815690">
              <w:rPr>
                <w:webHidden/>
              </w:rPr>
              <w:fldChar w:fldCharType="separate"/>
            </w:r>
            <w:r w:rsidR="00654BE3">
              <w:rPr>
                <w:webHidden/>
              </w:rPr>
              <w:t>223</w:t>
            </w:r>
            <w:r w:rsidR="00815690">
              <w:rPr>
                <w:webHidden/>
              </w:rPr>
              <w:fldChar w:fldCharType="end"/>
            </w:r>
          </w:hyperlink>
        </w:p>
        <w:p w14:paraId="085596CE" w14:textId="44E95A28"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31" w:history="1">
            <w:r w:rsidR="00815690" w:rsidRPr="00383C87">
              <w:rPr>
                <w:rStyle w:val="Hyperlnk"/>
                <w:rFonts w:eastAsiaTheme="majorEastAsia"/>
              </w:rPr>
              <w:t>14.5.2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Bemyndiganden i tillsynslagen</w:t>
            </w:r>
            <w:r w:rsidR="00815690">
              <w:rPr>
                <w:webHidden/>
              </w:rPr>
              <w:tab/>
            </w:r>
            <w:r w:rsidR="00815690">
              <w:rPr>
                <w:webHidden/>
              </w:rPr>
              <w:fldChar w:fldCharType="begin"/>
            </w:r>
            <w:r w:rsidR="00815690">
              <w:rPr>
                <w:webHidden/>
              </w:rPr>
              <w:instrText xml:space="preserve"> PAGEREF _Toc68700531 \h </w:instrText>
            </w:r>
            <w:r w:rsidR="00815690">
              <w:rPr>
                <w:webHidden/>
              </w:rPr>
            </w:r>
            <w:r w:rsidR="00815690">
              <w:rPr>
                <w:webHidden/>
              </w:rPr>
              <w:fldChar w:fldCharType="separate"/>
            </w:r>
            <w:r w:rsidR="00654BE3">
              <w:rPr>
                <w:webHidden/>
              </w:rPr>
              <w:t>224</w:t>
            </w:r>
            <w:r w:rsidR="00815690">
              <w:rPr>
                <w:webHidden/>
              </w:rPr>
              <w:fldChar w:fldCharType="end"/>
            </w:r>
          </w:hyperlink>
        </w:p>
        <w:p w14:paraId="568721D8" w14:textId="451B0D6D"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32" w:history="1">
            <w:r w:rsidR="00815690" w:rsidRPr="00383C87">
              <w:rPr>
                <w:rStyle w:val="Hyperlnk"/>
                <w:rFonts w:eastAsiaTheme="majorEastAsia"/>
              </w:rPr>
              <w:t>14.5.3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Övriga följdändringar med anledning av det nya regelverket</w:t>
            </w:r>
            <w:r w:rsidR="00815690">
              <w:rPr>
                <w:webHidden/>
              </w:rPr>
              <w:tab/>
            </w:r>
            <w:r w:rsidR="00815690">
              <w:rPr>
                <w:webHidden/>
              </w:rPr>
              <w:fldChar w:fldCharType="begin"/>
            </w:r>
            <w:r w:rsidR="00815690">
              <w:rPr>
                <w:webHidden/>
              </w:rPr>
              <w:instrText xml:space="preserve"> PAGEREF _Toc68700532 \h </w:instrText>
            </w:r>
            <w:r w:rsidR="00815690">
              <w:rPr>
                <w:webHidden/>
              </w:rPr>
            </w:r>
            <w:r w:rsidR="00815690">
              <w:rPr>
                <w:webHidden/>
              </w:rPr>
              <w:fldChar w:fldCharType="separate"/>
            </w:r>
            <w:r w:rsidR="00654BE3">
              <w:rPr>
                <w:webHidden/>
              </w:rPr>
              <w:t>224</w:t>
            </w:r>
            <w:r w:rsidR="00815690">
              <w:rPr>
                <w:webHidden/>
              </w:rPr>
              <w:fldChar w:fldCharType="end"/>
            </w:r>
          </w:hyperlink>
        </w:p>
        <w:p w14:paraId="192A407A" w14:textId="4DA9AC87"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33" w:history="1">
            <w:r w:rsidR="00815690" w:rsidRPr="00383C87">
              <w:rPr>
                <w:rStyle w:val="Hyperlnk"/>
                <w:rFonts w:eastAsiaTheme="majorEastAsia"/>
              </w:rPr>
              <w:t>14.5.4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Offentliggörande av kapitaltäckningsinformation i årsredovisningen</w:t>
            </w:r>
            <w:r w:rsidR="00815690">
              <w:rPr>
                <w:webHidden/>
              </w:rPr>
              <w:tab/>
            </w:r>
            <w:r w:rsidR="00815690">
              <w:rPr>
                <w:webHidden/>
              </w:rPr>
              <w:fldChar w:fldCharType="begin"/>
            </w:r>
            <w:r w:rsidR="00815690">
              <w:rPr>
                <w:webHidden/>
              </w:rPr>
              <w:instrText xml:space="preserve"> PAGEREF _Toc68700533 \h </w:instrText>
            </w:r>
            <w:r w:rsidR="00815690">
              <w:rPr>
                <w:webHidden/>
              </w:rPr>
            </w:r>
            <w:r w:rsidR="00815690">
              <w:rPr>
                <w:webHidden/>
              </w:rPr>
              <w:fldChar w:fldCharType="separate"/>
            </w:r>
            <w:r w:rsidR="00654BE3">
              <w:rPr>
                <w:webHidden/>
              </w:rPr>
              <w:t>227</w:t>
            </w:r>
            <w:r w:rsidR="00815690">
              <w:rPr>
                <w:webHidden/>
              </w:rPr>
              <w:fldChar w:fldCharType="end"/>
            </w:r>
          </w:hyperlink>
        </w:p>
        <w:p w14:paraId="04F8361B" w14:textId="71F681DF" w:rsidR="00815690" w:rsidRDefault="0034082C">
          <w:pPr>
            <w:pStyle w:val="Innehll1"/>
            <w:rPr>
              <w:rFonts w:asciiTheme="minorHAnsi" w:eastAsiaTheme="minorEastAsia" w:hAnsiTheme="minorHAnsi"/>
              <w:sz w:val="22"/>
              <w:lang w:eastAsia="sv-SE"/>
            </w:rPr>
          </w:pPr>
          <w:hyperlink w:anchor="_Toc68700534" w:history="1">
            <w:r w:rsidR="00815690" w:rsidRPr="00383C87">
              <w:rPr>
                <w:rStyle w:val="Hyperlnk"/>
              </w:rPr>
              <w:t>15</w:t>
            </w:r>
            <w:r w:rsidR="00815690">
              <w:rPr>
                <w:rFonts w:asciiTheme="minorHAnsi" w:eastAsiaTheme="minorEastAsia" w:hAnsiTheme="minorHAnsi"/>
                <w:sz w:val="22"/>
                <w:lang w:eastAsia="sv-SE"/>
              </w:rPr>
              <w:tab/>
            </w:r>
            <w:r w:rsidR="00815690" w:rsidRPr="00383C87">
              <w:rPr>
                <w:rStyle w:val="Hyperlnk"/>
              </w:rPr>
              <w:t>Ikraftträdande- och övergångsbestämmelser</w:t>
            </w:r>
            <w:r w:rsidR="00815690">
              <w:rPr>
                <w:webHidden/>
              </w:rPr>
              <w:tab/>
            </w:r>
            <w:r w:rsidR="00815690">
              <w:rPr>
                <w:webHidden/>
              </w:rPr>
              <w:fldChar w:fldCharType="begin"/>
            </w:r>
            <w:r w:rsidR="00815690">
              <w:rPr>
                <w:webHidden/>
              </w:rPr>
              <w:instrText xml:space="preserve"> PAGEREF _Toc68700534 \h </w:instrText>
            </w:r>
            <w:r w:rsidR="00815690">
              <w:rPr>
                <w:webHidden/>
              </w:rPr>
            </w:r>
            <w:r w:rsidR="00815690">
              <w:rPr>
                <w:webHidden/>
              </w:rPr>
              <w:fldChar w:fldCharType="separate"/>
            </w:r>
            <w:r w:rsidR="00654BE3">
              <w:rPr>
                <w:webHidden/>
              </w:rPr>
              <w:t>228</w:t>
            </w:r>
            <w:r w:rsidR="00815690">
              <w:rPr>
                <w:webHidden/>
              </w:rPr>
              <w:fldChar w:fldCharType="end"/>
            </w:r>
          </w:hyperlink>
        </w:p>
        <w:p w14:paraId="41405C9C" w14:textId="605180C4"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35" w:history="1">
            <w:r w:rsidR="00815690" w:rsidRPr="00383C87">
              <w:rPr>
                <w:rStyle w:val="Hyperlnk"/>
                <w:rFonts w:eastAsiaTheme="majorEastAsia"/>
              </w:rPr>
              <w:t>15.1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Värdepappersbolagsförordningen</w:t>
            </w:r>
            <w:r w:rsidR="00815690">
              <w:rPr>
                <w:webHidden/>
              </w:rPr>
              <w:tab/>
            </w:r>
            <w:r w:rsidR="00815690">
              <w:rPr>
                <w:webHidden/>
              </w:rPr>
              <w:fldChar w:fldCharType="begin"/>
            </w:r>
            <w:r w:rsidR="00815690">
              <w:rPr>
                <w:webHidden/>
              </w:rPr>
              <w:instrText xml:space="preserve"> PAGEREF _Toc68700535 \h </w:instrText>
            </w:r>
            <w:r w:rsidR="00815690">
              <w:rPr>
                <w:webHidden/>
              </w:rPr>
            </w:r>
            <w:r w:rsidR="00815690">
              <w:rPr>
                <w:webHidden/>
              </w:rPr>
              <w:fldChar w:fldCharType="separate"/>
            </w:r>
            <w:r w:rsidR="00654BE3">
              <w:rPr>
                <w:webHidden/>
              </w:rPr>
              <w:t>228</w:t>
            </w:r>
            <w:r w:rsidR="00815690">
              <w:rPr>
                <w:webHidden/>
              </w:rPr>
              <w:fldChar w:fldCharType="end"/>
            </w:r>
          </w:hyperlink>
        </w:p>
        <w:p w14:paraId="5D2DAC5B" w14:textId="760385B5"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36" w:history="1">
            <w:r w:rsidR="00815690" w:rsidRPr="00383C87">
              <w:rPr>
                <w:rStyle w:val="Hyperlnk"/>
                <w:rFonts w:eastAsiaTheme="majorEastAsia"/>
              </w:rPr>
              <w:t>15.2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Värdepappersbolagsdirektivet</w:t>
            </w:r>
            <w:r w:rsidR="00815690">
              <w:rPr>
                <w:webHidden/>
              </w:rPr>
              <w:tab/>
            </w:r>
            <w:r w:rsidR="00815690">
              <w:rPr>
                <w:webHidden/>
              </w:rPr>
              <w:fldChar w:fldCharType="begin"/>
            </w:r>
            <w:r w:rsidR="00815690">
              <w:rPr>
                <w:webHidden/>
              </w:rPr>
              <w:instrText xml:space="preserve"> PAGEREF _Toc68700536 \h </w:instrText>
            </w:r>
            <w:r w:rsidR="00815690">
              <w:rPr>
                <w:webHidden/>
              </w:rPr>
            </w:r>
            <w:r w:rsidR="00815690">
              <w:rPr>
                <w:webHidden/>
              </w:rPr>
              <w:fldChar w:fldCharType="separate"/>
            </w:r>
            <w:r w:rsidR="00654BE3">
              <w:rPr>
                <w:webHidden/>
              </w:rPr>
              <w:t>228</w:t>
            </w:r>
            <w:r w:rsidR="00815690">
              <w:rPr>
                <w:webHidden/>
              </w:rPr>
              <w:fldChar w:fldCharType="end"/>
            </w:r>
          </w:hyperlink>
        </w:p>
        <w:p w14:paraId="3C39F72D" w14:textId="272D7A23"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37" w:history="1">
            <w:r w:rsidR="00815690" w:rsidRPr="00383C87">
              <w:rPr>
                <w:rStyle w:val="Hyperlnk"/>
                <w:rFonts w:eastAsiaTheme="majorEastAsia"/>
              </w:rPr>
              <w:t>15.2.1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Ikraftträdande</w:t>
            </w:r>
            <w:r w:rsidR="00815690">
              <w:rPr>
                <w:webHidden/>
              </w:rPr>
              <w:tab/>
            </w:r>
            <w:r w:rsidR="00815690">
              <w:rPr>
                <w:webHidden/>
              </w:rPr>
              <w:fldChar w:fldCharType="begin"/>
            </w:r>
            <w:r w:rsidR="00815690">
              <w:rPr>
                <w:webHidden/>
              </w:rPr>
              <w:instrText xml:space="preserve"> PAGEREF _Toc68700537 \h </w:instrText>
            </w:r>
            <w:r w:rsidR="00815690">
              <w:rPr>
                <w:webHidden/>
              </w:rPr>
            </w:r>
            <w:r w:rsidR="00815690">
              <w:rPr>
                <w:webHidden/>
              </w:rPr>
              <w:fldChar w:fldCharType="separate"/>
            </w:r>
            <w:r w:rsidR="00654BE3">
              <w:rPr>
                <w:webHidden/>
              </w:rPr>
              <w:t>228</w:t>
            </w:r>
            <w:r w:rsidR="00815690">
              <w:rPr>
                <w:webHidden/>
              </w:rPr>
              <w:fldChar w:fldCharType="end"/>
            </w:r>
          </w:hyperlink>
        </w:p>
        <w:p w14:paraId="16CC4434" w14:textId="123E95C3" w:rsidR="00815690" w:rsidRDefault="0034082C">
          <w:pPr>
            <w:pStyle w:val="Innehll3"/>
            <w:tabs>
              <w:tab w:val="left" w:pos="1985"/>
            </w:tabs>
            <w:rPr>
              <w:rFonts w:asciiTheme="minorHAnsi" w:eastAsiaTheme="minorEastAsia" w:hAnsiTheme="minorHAnsi" w:cstheme="minorBidi"/>
              <w:sz w:val="22"/>
              <w:szCs w:val="22"/>
              <w:lang w:eastAsia="sv-SE"/>
            </w:rPr>
          </w:pPr>
          <w:hyperlink w:anchor="_Toc68700538" w:history="1">
            <w:r w:rsidR="00815690" w:rsidRPr="00383C87">
              <w:rPr>
                <w:rStyle w:val="Hyperlnk"/>
                <w:rFonts w:eastAsiaTheme="majorEastAsia"/>
              </w:rPr>
              <w:t>15.2.2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Övergångsbestämmelser</w:t>
            </w:r>
            <w:r w:rsidR="00815690">
              <w:rPr>
                <w:webHidden/>
              </w:rPr>
              <w:tab/>
            </w:r>
            <w:r w:rsidR="00815690">
              <w:rPr>
                <w:webHidden/>
              </w:rPr>
              <w:fldChar w:fldCharType="begin"/>
            </w:r>
            <w:r w:rsidR="00815690">
              <w:rPr>
                <w:webHidden/>
              </w:rPr>
              <w:instrText xml:space="preserve"> PAGEREF _Toc68700538 \h </w:instrText>
            </w:r>
            <w:r w:rsidR="00815690">
              <w:rPr>
                <w:webHidden/>
              </w:rPr>
            </w:r>
            <w:r w:rsidR="00815690">
              <w:rPr>
                <w:webHidden/>
              </w:rPr>
              <w:fldChar w:fldCharType="separate"/>
            </w:r>
            <w:r w:rsidR="00654BE3">
              <w:rPr>
                <w:webHidden/>
              </w:rPr>
              <w:t>229</w:t>
            </w:r>
            <w:r w:rsidR="00815690">
              <w:rPr>
                <w:webHidden/>
              </w:rPr>
              <w:fldChar w:fldCharType="end"/>
            </w:r>
          </w:hyperlink>
        </w:p>
        <w:p w14:paraId="356143FA" w14:textId="53E2EA5A" w:rsidR="00815690" w:rsidRDefault="0034082C">
          <w:pPr>
            <w:pStyle w:val="Innehll1"/>
            <w:rPr>
              <w:rFonts w:asciiTheme="minorHAnsi" w:eastAsiaTheme="minorEastAsia" w:hAnsiTheme="minorHAnsi"/>
              <w:sz w:val="22"/>
              <w:lang w:eastAsia="sv-SE"/>
            </w:rPr>
          </w:pPr>
          <w:hyperlink w:anchor="_Toc68700539" w:history="1">
            <w:r w:rsidR="00815690" w:rsidRPr="00383C87">
              <w:rPr>
                <w:rStyle w:val="Hyperlnk"/>
              </w:rPr>
              <w:t>16</w:t>
            </w:r>
            <w:r w:rsidR="00815690">
              <w:rPr>
                <w:rFonts w:asciiTheme="minorHAnsi" w:eastAsiaTheme="minorEastAsia" w:hAnsiTheme="minorHAnsi"/>
                <w:sz w:val="22"/>
                <w:lang w:eastAsia="sv-SE"/>
              </w:rPr>
              <w:tab/>
            </w:r>
            <w:r w:rsidR="00815690" w:rsidRPr="00383C87">
              <w:rPr>
                <w:rStyle w:val="Hyperlnk"/>
              </w:rPr>
              <w:t>Förslagens konsekvenser</w:t>
            </w:r>
            <w:r w:rsidR="00815690">
              <w:rPr>
                <w:webHidden/>
              </w:rPr>
              <w:tab/>
            </w:r>
            <w:r w:rsidR="00815690">
              <w:rPr>
                <w:webHidden/>
              </w:rPr>
              <w:fldChar w:fldCharType="begin"/>
            </w:r>
            <w:r w:rsidR="00815690">
              <w:rPr>
                <w:webHidden/>
              </w:rPr>
              <w:instrText xml:space="preserve"> PAGEREF _Toc68700539 \h </w:instrText>
            </w:r>
            <w:r w:rsidR="00815690">
              <w:rPr>
                <w:webHidden/>
              </w:rPr>
            </w:r>
            <w:r w:rsidR="00815690">
              <w:rPr>
                <w:webHidden/>
              </w:rPr>
              <w:fldChar w:fldCharType="separate"/>
            </w:r>
            <w:r w:rsidR="00654BE3">
              <w:rPr>
                <w:webHidden/>
              </w:rPr>
              <w:t>230</w:t>
            </w:r>
            <w:r w:rsidR="00815690">
              <w:rPr>
                <w:webHidden/>
              </w:rPr>
              <w:fldChar w:fldCharType="end"/>
            </w:r>
          </w:hyperlink>
        </w:p>
        <w:p w14:paraId="6F79936D" w14:textId="1071DBC8" w:rsidR="00815690" w:rsidRDefault="0034082C">
          <w:pPr>
            <w:pStyle w:val="Innehll1"/>
            <w:rPr>
              <w:rFonts w:asciiTheme="minorHAnsi" w:eastAsiaTheme="minorEastAsia" w:hAnsiTheme="minorHAnsi"/>
              <w:sz w:val="22"/>
              <w:lang w:eastAsia="sv-SE"/>
            </w:rPr>
          </w:pPr>
          <w:hyperlink w:anchor="_Toc68700540" w:history="1">
            <w:r w:rsidR="00815690" w:rsidRPr="00383C87">
              <w:rPr>
                <w:rStyle w:val="Hyperlnk"/>
              </w:rPr>
              <w:t>17</w:t>
            </w:r>
            <w:r w:rsidR="00815690">
              <w:rPr>
                <w:rFonts w:asciiTheme="minorHAnsi" w:eastAsiaTheme="minorEastAsia" w:hAnsiTheme="minorHAnsi"/>
                <w:sz w:val="22"/>
                <w:lang w:eastAsia="sv-SE"/>
              </w:rPr>
              <w:tab/>
            </w:r>
            <w:r w:rsidR="00815690" w:rsidRPr="00383C87">
              <w:rPr>
                <w:rStyle w:val="Hyperlnk"/>
              </w:rPr>
              <w:t>Författningskommentar</w:t>
            </w:r>
            <w:r w:rsidR="00815690">
              <w:rPr>
                <w:webHidden/>
              </w:rPr>
              <w:tab/>
            </w:r>
            <w:r w:rsidR="00815690">
              <w:rPr>
                <w:webHidden/>
              </w:rPr>
              <w:fldChar w:fldCharType="begin"/>
            </w:r>
            <w:r w:rsidR="00815690">
              <w:rPr>
                <w:webHidden/>
              </w:rPr>
              <w:instrText xml:space="preserve"> PAGEREF _Toc68700540 \h </w:instrText>
            </w:r>
            <w:r w:rsidR="00815690">
              <w:rPr>
                <w:webHidden/>
              </w:rPr>
            </w:r>
            <w:r w:rsidR="00815690">
              <w:rPr>
                <w:webHidden/>
              </w:rPr>
              <w:fldChar w:fldCharType="separate"/>
            </w:r>
            <w:r w:rsidR="00654BE3">
              <w:rPr>
                <w:webHidden/>
              </w:rPr>
              <w:t>241</w:t>
            </w:r>
            <w:r w:rsidR="00815690">
              <w:rPr>
                <w:webHidden/>
              </w:rPr>
              <w:fldChar w:fldCharType="end"/>
            </w:r>
          </w:hyperlink>
        </w:p>
        <w:p w14:paraId="2619B2FC" w14:textId="14C1A72B"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41" w:history="1">
            <w:r w:rsidR="00815690" w:rsidRPr="00383C87">
              <w:rPr>
                <w:rStyle w:val="Hyperlnk"/>
                <w:rFonts w:eastAsiaTheme="majorEastAsia"/>
              </w:rPr>
              <w:t>17.1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(2007:528) om värdepappersmarknaden</w:t>
            </w:r>
            <w:r w:rsidR="00815690">
              <w:rPr>
                <w:webHidden/>
              </w:rPr>
              <w:tab/>
            </w:r>
            <w:r w:rsidR="00815690">
              <w:rPr>
                <w:webHidden/>
              </w:rPr>
              <w:fldChar w:fldCharType="begin"/>
            </w:r>
            <w:r w:rsidR="00815690">
              <w:rPr>
                <w:webHidden/>
              </w:rPr>
              <w:instrText xml:space="preserve"> PAGEREF _Toc68700541 \h </w:instrText>
            </w:r>
            <w:r w:rsidR="00815690">
              <w:rPr>
                <w:webHidden/>
              </w:rPr>
            </w:r>
            <w:r w:rsidR="00815690">
              <w:rPr>
                <w:webHidden/>
              </w:rPr>
              <w:fldChar w:fldCharType="separate"/>
            </w:r>
            <w:r w:rsidR="00654BE3">
              <w:rPr>
                <w:webHidden/>
              </w:rPr>
              <w:t>241</w:t>
            </w:r>
            <w:r w:rsidR="00815690">
              <w:rPr>
                <w:webHidden/>
              </w:rPr>
              <w:fldChar w:fldCharType="end"/>
            </w:r>
          </w:hyperlink>
        </w:p>
        <w:p w14:paraId="42F44716" w14:textId="31CB2570"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42" w:history="1">
            <w:r w:rsidR="00815690" w:rsidRPr="00383C87">
              <w:rPr>
                <w:rStyle w:val="Hyperlnk"/>
                <w:rFonts w:eastAsiaTheme="majorEastAsia"/>
              </w:rPr>
              <w:t>17.2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(2014:968) om särskild tillsyn över kreditinstitut och värdepappersbolag</w:t>
            </w:r>
            <w:r w:rsidR="00815690">
              <w:rPr>
                <w:webHidden/>
              </w:rPr>
              <w:tab/>
            </w:r>
            <w:r w:rsidR="00815690">
              <w:rPr>
                <w:webHidden/>
              </w:rPr>
              <w:fldChar w:fldCharType="begin"/>
            </w:r>
            <w:r w:rsidR="00815690">
              <w:rPr>
                <w:webHidden/>
              </w:rPr>
              <w:instrText xml:space="preserve"> PAGEREF _Toc68700542 \h </w:instrText>
            </w:r>
            <w:r w:rsidR="00815690">
              <w:rPr>
                <w:webHidden/>
              </w:rPr>
            </w:r>
            <w:r w:rsidR="00815690">
              <w:rPr>
                <w:webHidden/>
              </w:rPr>
              <w:fldChar w:fldCharType="separate"/>
            </w:r>
            <w:r w:rsidR="00654BE3">
              <w:rPr>
                <w:webHidden/>
              </w:rPr>
              <w:t>259</w:t>
            </w:r>
            <w:r w:rsidR="00815690">
              <w:rPr>
                <w:webHidden/>
              </w:rPr>
              <w:fldChar w:fldCharType="end"/>
            </w:r>
          </w:hyperlink>
        </w:p>
        <w:p w14:paraId="3057F328" w14:textId="74C4D76B"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43" w:history="1">
            <w:r w:rsidR="00815690" w:rsidRPr="00383C87">
              <w:rPr>
                <w:rStyle w:val="Hyperlnk"/>
                <w:rFonts w:eastAsiaTheme="majorEastAsia"/>
              </w:rPr>
              <w:t>17.3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(2014:966) om kapitalbuffertar</w:t>
            </w:r>
            <w:r w:rsidR="00815690">
              <w:rPr>
                <w:webHidden/>
              </w:rPr>
              <w:tab/>
            </w:r>
            <w:r w:rsidR="00815690">
              <w:rPr>
                <w:webHidden/>
              </w:rPr>
              <w:fldChar w:fldCharType="begin"/>
            </w:r>
            <w:r w:rsidR="00815690">
              <w:rPr>
                <w:webHidden/>
              </w:rPr>
              <w:instrText xml:space="preserve"> PAGEREF _Toc68700543 \h </w:instrText>
            </w:r>
            <w:r w:rsidR="00815690">
              <w:rPr>
                <w:webHidden/>
              </w:rPr>
            </w:r>
            <w:r w:rsidR="00815690">
              <w:rPr>
                <w:webHidden/>
              </w:rPr>
              <w:fldChar w:fldCharType="separate"/>
            </w:r>
            <w:r w:rsidR="00654BE3">
              <w:rPr>
                <w:webHidden/>
              </w:rPr>
              <w:t>288</w:t>
            </w:r>
            <w:r w:rsidR="00815690">
              <w:rPr>
                <w:webHidden/>
              </w:rPr>
              <w:fldChar w:fldCharType="end"/>
            </w:r>
          </w:hyperlink>
        </w:p>
        <w:p w14:paraId="3918090B" w14:textId="3F94968D"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44" w:history="1">
            <w:r w:rsidR="00815690" w:rsidRPr="00383C87">
              <w:rPr>
                <w:rStyle w:val="Hyperlnk"/>
                <w:rFonts w:eastAsiaTheme="majorEastAsia"/>
              </w:rPr>
              <w:t>17.4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kreditupplysningslagen (1973:1173)</w:t>
            </w:r>
            <w:r w:rsidR="00815690">
              <w:rPr>
                <w:webHidden/>
              </w:rPr>
              <w:tab/>
            </w:r>
            <w:r w:rsidR="00815690">
              <w:rPr>
                <w:webHidden/>
              </w:rPr>
              <w:fldChar w:fldCharType="begin"/>
            </w:r>
            <w:r w:rsidR="00815690">
              <w:rPr>
                <w:webHidden/>
              </w:rPr>
              <w:instrText xml:space="preserve"> PAGEREF _Toc68700544 \h </w:instrText>
            </w:r>
            <w:r w:rsidR="00815690">
              <w:rPr>
                <w:webHidden/>
              </w:rPr>
            </w:r>
            <w:r w:rsidR="00815690">
              <w:rPr>
                <w:webHidden/>
              </w:rPr>
              <w:fldChar w:fldCharType="separate"/>
            </w:r>
            <w:r w:rsidR="00654BE3">
              <w:rPr>
                <w:webHidden/>
              </w:rPr>
              <w:t>290</w:t>
            </w:r>
            <w:r w:rsidR="00815690">
              <w:rPr>
                <w:webHidden/>
              </w:rPr>
              <w:fldChar w:fldCharType="end"/>
            </w:r>
          </w:hyperlink>
        </w:p>
        <w:p w14:paraId="6A1FB7B8" w14:textId="093C4C37"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45" w:history="1">
            <w:r w:rsidR="00815690" w:rsidRPr="00383C87">
              <w:rPr>
                <w:rStyle w:val="Hyperlnk"/>
                <w:rFonts w:eastAsiaTheme="majorEastAsia"/>
              </w:rPr>
              <w:t>17.5</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(1980:1097) om den Svenska skeppshypotekskassan</w:t>
            </w:r>
            <w:r w:rsidR="00815690">
              <w:rPr>
                <w:webHidden/>
              </w:rPr>
              <w:tab/>
            </w:r>
            <w:r w:rsidR="00815690">
              <w:rPr>
                <w:webHidden/>
              </w:rPr>
              <w:fldChar w:fldCharType="begin"/>
            </w:r>
            <w:r w:rsidR="00815690">
              <w:rPr>
                <w:webHidden/>
              </w:rPr>
              <w:instrText xml:space="preserve"> PAGEREF _Toc68700545 \h </w:instrText>
            </w:r>
            <w:r w:rsidR="00815690">
              <w:rPr>
                <w:webHidden/>
              </w:rPr>
            </w:r>
            <w:r w:rsidR="00815690">
              <w:rPr>
                <w:webHidden/>
              </w:rPr>
              <w:fldChar w:fldCharType="separate"/>
            </w:r>
            <w:r w:rsidR="00654BE3">
              <w:rPr>
                <w:webHidden/>
              </w:rPr>
              <w:t>291</w:t>
            </w:r>
            <w:r w:rsidR="00815690">
              <w:rPr>
                <w:webHidden/>
              </w:rPr>
              <w:fldChar w:fldCharType="end"/>
            </w:r>
          </w:hyperlink>
        </w:p>
        <w:p w14:paraId="5DD80E0B" w14:textId="601EDA9B"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46" w:history="1">
            <w:r w:rsidR="00815690" w:rsidRPr="00383C87">
              <w:rPr>
                <w:rStyle w:val="Hyperlnk"/>
                <w:rFonts w:eastAsiaTheme="majorEastAsia"/>
              </w:rPr>
              <w:t>17.6</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sparbankslagen (1987:619)</w:t>
            </w:r>
            <w:r w:rsidR="00815690">
              <w:rPr>
                <w:webHidden/>
              </w:rPr>
              <w:tab/>
            </w:r>
            <w:r w:rsidR="00815690">
              <w:rPr>
                <w:webHidden/>
              </w:rPr>
              <w:fldChar w:fldCharType="begin"/>
            </w:r>
            <w:r w:rsidR="00815690">
              <w:rPr>
                <w:webHidden/>
              </w:rPr>
              <w:instrText xml:space="preserve"> PAGEREF _Toc68700546 \h </w:instrText>
            </w:r>
            <w:r w:rsidR="00815690">
              <w:rPr>
                <w:webHidden/>
              </w:rPr>
            </w:r>
            <w:r w:rsidR="00815690">
              <w:rPr>
                <w:webHidden/>
              </w:rPr>
              <w:fldChar w:fldCharType="separate"/>
            </w:r>
            <w:r w:rsidR="00654BE3">
              <w:rPr>
                <w:webHidden/>
              </w:rPr>
              <w:t>292</w:t>
            </w:r>
            <w:r w:rsidR="00815690">
              <w:rPr>
                <w:webHidden/>
              </w:rPr>
              <w:fldChar w:fldCharType="end"/>
            </w:r>
          </w:hyperlink>
        </w:p>
        <w:p w14:paraId="449FB408" w14:textId="1BB34CF7"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47" w:history="1">
            <w:r w:rsidR="00815690" w:rsidRPr="00383C87">
              <w:rPr>
                <w:rStyle w:val="Hyperlnk"/>
                <w:rFonts w:eastAsiaTheme="majorEastAsia"/>
              </w:rPr>
              <w:t>17.7</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(1988:1385) om</w:t>
            </w:r>
            <w:r w:rsidR="00815690" w:rsidRPr="00383C87">
              <w:rPr>
                <w:rStyle w:val="Hyperlnk"/>
                <w:rFonts w:ascii="Cambria" w:eastAsiaTheme="majorEastAsia" w:hAnsi="Cambria"/>
              </w:rPr>
              <w:t> </w:t>
            </w:r>
            <w:r w:rsidR="00815690" w:rsidRPr="00383C87">
              <w:rPr>
                <w:rStyle w:val="Hyperlnk"/>
                <w:rFonts w:eastAsiaTheme="majorEastAsia"/>
              </w:rPr>
              <w:t>Sveriges riksbank</w:t>
            </w:r>
            <w:r w:rsidR="00815690">
              <w:rPr>
                <w:webHidden/>
              </w:rPr>
              <w:tab/>
            </w:r>
            <w:r w:rsidR="00815690">
              <w:rPr>
                <w:webHidden/>
              </w:rPr>
              <w:fldChar w:fldCharType="begin"/>
            </w:r>
            <w:r w:rsidR="00815690">
              <w:rPr>
                <w:webHidden/>
              </w:rPr>
              <w:instrText xml:space="preserve"> PAGEREF _Toc68700547 \h </w:instrText>
            </w:r>
            <w:r w:rsidR="00815690">
              <w:rPr>
                <w:webHidden/>
              </w:rPr>
            </w:r>
            <w:r w:rsidR="00815690">
              <w:rPr>
                <w:webHidden/>
              </w:rPr>
              <w:fldChar w:fldCharType="separate"/>
            </w:r>
            <w:r w:rsidR="00654BE3">
              <w:rPr>
                <w:webHidden/>
              </w:rPr>
              <w:t>292</w:t>
            </w:r>
            <w:r w:rsidR="00815690">
              <w:rPr>
                <w:webHidden/>
              </w:rPr>
              <w:fldChar w:fldCharType="end"/>
            </w:r>
          </w:hyperlink>
        </w:p>
        <w:p w14:paraId="3DCA704C" w14:textId="10E9FCB1"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48" w:history="1">
            <w:r w:rsidR="00815690" w:rsidRPr="00383C87">
              <w:rPr>
                <w:rStyle w:val="Hyperlnk"/>
                <w:rFonts w:eastAsiaTheme="majorEastAsia"/>
              </w:rPr>
              <w:t>17.8</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(1991:980) om handel med finansiella instrument</w:t>
            </w:r>
            <w:r w:rsidR="00815690">
              <w:rPr>
                <w:webHidden/>
              </w:rPr>
              <w:tab/>
            </w:r>
            <w:r w:rsidR="00815690">
              <w:rPr>
                <w:webHidden/>
              </w:rPr>
              <w:fldChar w:fldCharType="begin"/>
            </w:r>
            <w:r w:rsidR="00815690">
              <w:rPr>
                <w:webHidden/>
              </w:rPr>
              <w:instrText xml:space="preserve"> PAGEREF _Toc68700548 \h </w:instrText>
            </w:r>
            <w:r w:rsidR="00815690">
              <w:rPr>
                <w:webHidden/>
              </w:rPr>
            </w:r>
            <w:r w:rsidR="00815690">
              <w:rPr>
                <w:webHidden/>
              </w:rPr>
              <w:fldChar w:fldCharType="separate"/>
            </w:r>
            <w:r w:rsidR="00654BE3">
              <w:rPr>
                <w:webHidden/>
              </w:rPr>
              <w:t>293</w:t>
            </w:r>
            <w:r w:rsidR="00815690">
              <w:rPr>
                <w:webHidden/>
              </w:rPr>
              <w:fldChar w:fldCharType="end"/>
            </w:r>
          </w:hyperlink>
        </w:p>
        <w:p w14:paraId="1A42E1D6" w14:textId="30404F17"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49" w:history="1">
            <w:r w:rsidR="00815690" w:rsidRPr="00383C87">
              <w:rPr>
                <w:rStyle w:val="Hyperlnk"/>
                <w:rFonts w:eastAsiaTheme="majorEastAsia"/>
              </w:rPr>
              <w:t>17.9</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(1995:1559) om årsredovisning i kreditinstitut och värdepappersbolag</w:t>
            </w:r>
            <w:r w:rsidR="00815690">
              <w:rPr>
                <w:webHidden/>
              </w:rPr>
              <w:tab/>
            </w:r>
            <w:r w:rsidR="00815690">
              <w:rPr>
                <w:webHidden/>
              </w:rPr>
              <w:fldChar w:fldCharType="begin"/>
            </w:r>
            <w:r w:rsidR="00815690">
              <w:rPr>
                <w:webHidden/>
              </w:rPr>
              <w:instrText xml:space="preserve"> PAGEREF _Toc68700549 \h </w:instrText>
            </w:r>
            <w:r w:rsidR="00815690">
              <w:rPr>
                <w:webHidden/>
              </w:rPr>
            </w:r>
            <w:r w:rsidR="00815690">
              <w:rPr>
                <w:webHidden/>
              </w:rPr>
              <w:fldChar w:fldCharType="separate"/>
            </w:r>
            <w:r w:rsidR="00654BE3">
              <w:rPr>
                <w:webHidden/>
              </w:rPr>
              <w:t>294</w:t>
            </w:r>
            <w:r w:rsidR="00815690">
              <w:rPr>
                <w:webHidden/>
              </w:rPr>
              <w:fldChar w:fldCharType="end"/>
            </w:r>
          </w:hyperlink>
        </w:p>
        <w:p w14:paraId="12DE9A7F" w14:textId="33C57DEC"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50" w:history="1">
            <w:r w:rsidR="00815690" w:rsidRPr="00383C87">
              <w:rPr>
                <w:rStyle w:val="Hyperlnk"/>
                <w:rFonts w:eastAsiaTheme="majorEastAsia"/>
              </w:rPr>
              <w:t>17.10</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inkomstskattelagen (1999:1229)</w:t>
            </w:r>
            <w:r w:rsidR="00815690">
              <w:rPr>
                <w:webHidden/>
              </w:rPr>
              <w:tab/>
            </w:r>
            <w:r w:rsidR="00815690">
              <w:rPr>
                <w:webHidden/>
              </w:rPr>
              <w:fldChar w:fldCharType="begin"/>
            </w:r>
            <w:r w:rsidR="00815690">
              <w:rPr>
                <w:webHidden/>
              </w:rPr>
              <w:instrText xml:space="preserve"> PAGEREF _Toc68700550 \h </w:instrText>
            </w:r>
            <w:r w:rsidR="00815690">
              <w:rPr>
                <w:webHidden/>
              </w:rPr>
            </w:r>
            <w:r w:rsidR="00815690">
              <w:rPr>
                <w:webHidden/>
              </w:rPr>
              <w:fldChar w:fldCharType="separate"/>
            </w:r>
            <w:r w:rsidR="00654BE3">
              <w:rPr>
                <w:webHidden/>
              </w:rPr>
              <w:t>294</w:t>
            </w:r>
            <w:r w:rsidR="00815690">
              <w:rPr>
                <w:webHidden/>
              </w:rPr>
              <w:fldChar w:fldCharType="end"/>
            </w:r>
          </w:hyperlink>
        </w:p>
        <w:p w14:paraId="00D9C61E" w14:textId="16FCE638"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51" w:history="1">
            <w:r w:rsidR="00815690" w:rsidRPr="00383C87">
              <w:rPr>
                <w:rStyle w:val="Hyperlnk"/>
                <w:rFonts w:eastAsiaTheme="majorEastAsia"/>
              </w:rPr>
              <w:t>17.11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(2000:192) om allmänna pensionsfonder (AP-fonder)</w:t>
            </w:r>
            <w:r w:rsidR="00815690">
              <w:rPr>
                <w:webHidden/>
              </w:rPr>
              <w:tab/>
            </w:r>
            <w:r w:rsidR="00815690">
              <w:rPr>
                <w:webHidden/>
              </w:rPr>
              <w:fldChar w:fldCharType="begin"/>
            </w:r>
            <w:r w:rsidR="00815690">
              <w:rPr>
                <w:webHidden/>
              </w:rPr>
              <w:instrText xml:space="preserve"> PAGEREF _Toc68700551 \h </w:instrText>
            </w:r>
            <w:r w:rsidR="00815690">
              <w:rPr>
                <w:webHidden/>
              </w:rPr>
            </w:r>
            <w:r w:rsidR="00815690">
              <w:rPr>
                <w:webHidden/>
              </w:rPr>
              <w:fldChar w:fldCharType="separate"/>
            </w:r>
            <w:r w:rsidR="00654BE3">
              <w:rPr>
                <w:webHidden/>
              </w:rPr>
              <w:t>296</w:t>
            </w:r>
            <w:r w:rsidR="00815690">
              <w:rPr>
                <w:webHidden/>
              </w:rPr>
              <w:fldChar w:fldCharType="end"/>
            </w:r>
          </w:hyperlink>
        </w:p>
        <w:p w14:paraId="3D92276B" w14:textId="515D867A"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52" w:history="1">
            <w:r w:rsidR="00815690" w:rsidRPr="00383C87">
              <w:rPr>
                <w:rStyle w:val="Hyperlnk"/>
                <w:rFonts w:eastAsiaTheme="majorEastAsia"/>
              </w:rPr>
              <w:t>17.12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(2004:46) om</w:t>
            </w:r>
            <w:r w:rsidR="00815690" w:rsidRPr="00383C87">
              <w:rPr>
                <w:rStyle w:val="Hyperlnk"/>
                <w:rFonts w:ascii="Cambria" w:eastAsiaTheme="majorEastAsia" w:hAnsi="Cambria"/>
              </w:rPr>
              <w:t> </w:t>
            </w:r>
            <w:r w:rsidR="00815690" w:rsidRPr="00383C87">
              <w:rPr>
                <w:rStyle w:val="Hyperlnk"/>
                <w:rFonts w:eastAsiaTheme="majorEastAsia"/>
              </w:rPr>
              <w:t>värdepappersfonder</w:t>
            </w:r>
            <w:r w:rsidR="00815690">
              <w:rPr>
                <w:webHidden/>
              </w:rPr>
              <w:tab/>
            </w:r>
            <w:r w:rsidR="00815690">
              <w:rPr>
                <w:webHidden/>
              </w:rPr>
              <w:fldChar w:fldCharType="begin"/>
            </w:r>
            <w:r w:rsidR="00815690">
              <w:rPr>
                <w:webHidden/>
              </w:rPr>
              <w:instrText xml:space="preserve"> PAGEREF _Toc68700552 \h </w:instrText>
            </w:r>
            <w:r w:rsidR="00815690">
              <w:rPr>
                <w:webHidden/>
              </w:rPr>
            </w:r>
            <w:r w:rsidR="00815690">
              <w:rPr>
                <w:webHidden/>
              </w:rPr>
              <w:fldChar w:fldCharType="separate"/>
            </w:r>
            <w:r w:rsidR="00654BE3">
              <w:rPr>
                <w:webHidden/>
              </w:rPr>
              <w:t>296</w:t>
            </w:r>
            <w:r w:rsidR="00815690">
              <w:rPr>
                <w:webHidden/>
              </w:rPr>
              <w:fldChar w:fldCharType="end"/>
            </w:r>
          </w:hyperlink>
        </w:p>
        <w:p w14:paraId="2AFF0865" w14:textId="0E65F2F1"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53" w:history="1">
            <w:r w:rsidR="00815690" w:rsidRPr="00383C87">
              <w:rPr>
                <w:rStyle w:val="Hyperlnk"/>
                <w:rFonts w:eastAsiaTheme="majorEastAsia"/>
              </w:rPr>
              <w:t>17.13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(2004:297) om bank- och finansieringsrörelse</w:t>
            </w:r>
            <w:r w:rsidR="00815690">
              <w:rPr>
                <w:webHidden/>
              </w:rPr>
              <w:tab/>
            </w:r>
            <w:r w:rsidR="00815690">
              <w:rPr>
                <w:webHidden/>
              </w:rPr>
              <w:fldChar w:fldCharType="begin"/>
            </w:r>
            <w:r w:rsidR="00815690">
              <w:rPr>
                <w:webHidden/>
              </w:rPr>
              <w:instrText xml:space="preserve"> PAGEREF _Toc68700553 \h </w:instrText>
            </w:r>
            <w:r w:rsidR="00815690">
              <w:rPr>
                <w:webHidden/>
              </w:rPr>
            </w:r>
            <w:r w:rsidR="00815690">
              <w:rPr>
                <w:webHidden/>
              </w:rPr>
              <w:fldChar w:fldCharType="separate"/>
            </w:r>
            <w:r w:rsidR="00654BE3">
              <w:rPr>
                <w:webHidden/>
              </w:rPr>
              <w:t>297</w:t>
            </w:r>
            <w:r w:rsidR="00815690">
              <w:rPr>
                <w:webHidden/>
              </w:rPr>
              <w:fldChar w:fldCharType="end"/>
            </w:r>
          </w:hyperlink>
        </w:p>
        <w:p w14:paraId="14F1C570" w14:textId="2F39199A"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54" w:history="1">
            <w:r w:rsidR="00815690" w:rsidRPr="00383C87">
              <w:rPr>
                <w:rStyle w:val="Hyperlnk"/>
                <w:rFonts w:eastAsiaTheme="majorEastAsia"/>
              </w:rPr>
              <w:t>17.14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(2006:531) om särskild tillsyn över finansiella konglomerat</w:t>
            </w:r>
            <w:r w:rsidR="00815690">
              <w:rPr>
                <w:webHidden/>
              </w:rPr>
              <w:tab/>
            </w:r>
            <w:r w:rsidR="00815690">
              <w:rPr>
                <w:webHidden/>
              </w:rPr>
              <w:fldChar w:fldCharType="begin"/>
            </w:r>
            <w:r w:rsidR="00815690">
              <w:rPr>
                <w:webHidden/>
              </w:rPr>
              <w:instrText xml:space="preserve"> PAGEREF _Toc68700554 \h </w:instrText>
            </w:r>
            <w:r w:rsidR="00815690">
              <w:rPr>
                <w:webHidden/>
              </w:rPr>
            </w:r>
            <w:r w:rsidR="00815690">
              <w:rPr>
                <w:webHidden/>
              </w:rPr>
              <w:fldChar w:fldCharType="separate"/>
            </w:r>
            <w:r w:rsidR="00654BE3">
              <w:rPr>
                <w:webHidden/>
              </w:rPr>
              <w:t>299</w:t>
            </w:r>
            <w:r w:rsidR="00815690">
              <w:rPr>
                <w:webHidden/>
              </w:rPr>
              <w:fldChar w:fldCharType="end"/>
            </w:r>
          </w:hyperlink>
        </w:p>
        <w:p w14:paraId="1A301CC0" w14:textId="226C5ABC"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55" w:history="1">
            <w:r w:rsidR="00815690" w:rsidRPr="00383C87">
              <w:rPr>
                <w:rStyle w:val="Hyperlnk"/>
                <w:rFonts w:eastAsiaTheme="majorEastAsia"/>
              </w:rPr>
              <w:t>17.15</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(2010:751) om betaltjänster</w:t>
            </w:r>
            <w:r w:rsidR="00815690">
              <w:rPr>
                <w:webHidden/>
              </w:rPr>
              <w:tab/>
            </w:r>
            <w:r w:rsidR="00815690">
              <w:rPr>
                <w:webHidden/>
              </w:rPr>
              <w:fldChar w:fldCharType="begin"/>
            </w:r>
            <w:r w:rsidR="00815690">
              <w:rPr>
                <w:webHidden/>
              </w:rPr>
              <w:instrText xml:space="preserve"> PAGEREF _Toc68700555 \h </w:instrText>
            </w:r>
            <w:r w:rsidR="00815690">
              <w:rPr>
                <w:webHidden/>
              </w:rPr>
            </w:r>
            <w:r w:rsidR="00815690">
              <w:rPr>
                <w:webHidden/>
              </w:rPr>
              <w:fldChar w:fldCharType="separate"/>
            </w:r>
            <w:r w:rsidR="00654BE3">
              <w:rPr>
                <w:webHidden/>
              </w:rPr>
              <w:t>301</w:t>
            </w:r>
            <w:r w:rsidR="00815690">
              <w:rPr>
                <w:webHidden/>
              </w:rPr>
              <w:fldChar w:fldCharType="end"/>
            </w:r>
          </w:hyperlink>
        </w:p>
        <w:p w14:paraId="42CBBB08" w14:textId="7567BF89"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56" w:history="1">
            <w:r w:rsidR="00815690" w:rsidRPr="00383C87">
              <w:rPr>
                <w:rStyle w:val="Hyperlnk"/>
                <w:rFonts w:eastAsiaTheme="majorEastAsia"/>
              </w:rPr>
              <w:t>17.16</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(2011:755) om elektroniska pengar</w:t>
            </w:r>
            <w:r w:rsidR="00815690">
              <w:rPr>
                <w:webHidden/>
              </w:rPr>
              <w:tab/>
            </w:r>
            <w:r w:rsidR="00815690">
              <w:rPr>
                <w:webHidden/>
              </w:rPr>
              <w:fldChar w:fldCharType="begin"/>
            </w:r>
            <w:r w:rsidR="00815690">
              <w:rPr>
                <w:webHidden/>
              </w:rPr>
              <w:instrText xml:space="preserve"> PAGEREF _Toc68700556 \h </w:instrText>
            </w:r>
            <w:r w:rsidR="00815690">
              <w:rPr>
                <w:webHidden/>
              </w:rPr>
            </w:r>
            <w:r w:rsidR="00815690">
              <w:rPr>
                <w:webHidden/>
              </w:rPr>
              <w:fldChar w:fldCharType="separate"/>
            </w:r>
            <w:r w:rsidR="00654BE3">
              <w:rPr>
                <w:webHidden/>
              </w:rPr>
              <w:t>304</w:t>
            </w:r>
            <w:r w:rsidR="00815690">
              <w:rPr>
                <w:webHidden/>
              </w:rPr>
              <w:fldChar w:fldCharType="end"/>
            </w:r>
          </w:hyperlink>
        </w:p>
        <w:p w14:paraId="1CD2EE1C" w14:textId="7E387340"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57" w:history="1">
            <w:r w:rsidR="00815690" w:rsidRPr="00383C87">
              <w:rPr>
                <w:rStyle w:val="Hyperlnk"/>
                <w:rFonts w:eastAsiaTheme="majorEastAsia"/>
              </w:rPr>
              <w:t>17.17</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(2013:561) om</w:t>
            </w:r>
            <w:r w:rsidR="00815690" w:rsidRPr="00383C87">
              <w:rPr>
                <w:rStyle w:val="Hyperlnk"/>
                <w:rFonts w:ascii="Cambria" w:eastAsiaTheme="majorEastAsia" w:hAnsi="Cambria"/>
              </w:rPr>
              <w:t> </w:t>
            </w:r>
            <w:r w:rsidR="00815690" w:rsidRPr="00383C87">
              <w:rPr>
                <w:rStyle w:val="Hyperlnk"/>
                <w:rFonts w:eastAsiaTheme="majorEastAsia"/>
              </w:rPr>
              <w:t>förvaltare av alternativa investeringsfonder</w:t>
            </w:r>
            <w:r w:rsidR="00815690">
              <w:rPr>
                <w:webHidden/>
              </w:rPr>
              <w:tab/>
            </w:r>
            <w:r w:rsidR="00815690">
              <w:rPr>
                <w:webHidden/>
              </w:rPr>
              <w:fldChar w:fldCharType="begin"/>
            </w:r>
            <w:r w:rsidR="00815690">
              <w:rPr>
                <w:webHidden/>
              </w:rPr>
              <w:instrText xml:space="preserve"> PAGEREF _Toc68700557 \h </w:instrText>
            </w:r>
            <w:r w:rsidR="00815690">
              <w:rPr>
                <w:webHidden/>
              </w:rPr>
            </w:r>
            <w:r w:rsidR="00815690">
              <w:rPr>
                <w:webHidden/>
              </w:rPr>
              <w:fldChar w:fldCharType="separate"/>
            </w:r>
            <w:r w:rsidR="00654BE3">
              <w:rPr>
                <w:webHidden/>
              </w:rPr>
              <w:t>304</w:t>
            </w:r>
            <w:r w:rsidR="00815690">
              <w:rPr>
                <w:webHidden/>
              </w:rPr>
              <w:fldChar w:fldCharType="end"/>
            </w:r>
          </w:hyperlink>
        </w:p>
        <w:p w14:paraId="63057798" w14:textId="6BD6203A"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58" w:history="1">
            <w:r w:rsidR="00815690" w:rsidRPr="00383C87">
              <w:rPr>
                <w:rStyle w:val="Hyperlnk"/>
                <w:rFonts w:eastAsiaTheme="majorEastAsia"/>
              </w:rPr>
              <w:t>17.18</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(2014:484) om</w:t>
            </w:r>
            <w:r w:rsidR="00815690" w:rsidRPr="00383C87">
              <w:rPr>
                <w:rStyle w:val="Hyperlnk"/>
                <w:rFonts w:ascii="Cambria" w:eastAsiaTheme="majorEastAsia" w:hAnsi="Cambria"/>
              </w:rPr>
              <w:t> </w:t>
            </w:r>
            <w:r w:rsidR="00815690" w:rsidRPr="00383C87">
              <w:rPr>
                <w:rStyle w:val="Hyperlnk"/>
                <w:rFonts w:eastAsiaTheme="majorEastAsia"/>
              </w:rPr>
              <w:t>en</w:t>
            </w:r>
            <w:r w:rsidR="00815690" w:rsidRPr="00383C87">
              <w:rPr>
                <w:rStyle w:val="Hyperlnk"/>
                <w:rFonts w:ascii="Cambria" w:eastAsiaTheme="majorEastAsia" w:hAnsi="Cambria"/>
              </w:rPr>
              <w:t> </w:t>
            </w:r>
            <w:r w:rsidR="00815690" w:rsidRPr="00383C87">
              <w:rPr>
                <w:rStyle w:val="Hyperlnk"/>
                <w:rFonts w:eastAsiaTheme="majorEastAsia"/>
              </w:rPr>
              <w:t>databas för övervakning av och tillsyn över finansmarknaderna</w:t>
            </w:r>
            <w:r w:rsidR="00815690">
              <w:rPr>
                <w:webHidden/>
              </w:rPr>
              <w:tab/>
            </w:r>
            <w:r w:rsidR="00815690">
              <w:rPr>
                <w:webHidden/>
              </w:rPr>
              <w:fldChar w:fldCharType="begin"/>
            </w:r>
            <w:r w:rsidR="00815690">
              <w:rPr>
                <w:webHidden/>
              </w:rPr>
              <w:instrText xml:space="preserve"> PAGEREF _Toc68700558 \h </w:instrText>
            </w:r>
            <w:r w:rsidR="00815690">
              <w:rPr>
                <w:webHidden/>
              </w:rPr>
            </w:r>
            <w:r w:rsidR="00815690">
              <w:rPr>
                <w:webHidden/>
              </w:rPr>
              <w:fldChar w:fldCharType="separate"/>
            </w:r>
            <w:r w:rsidR="00654BE3">
              <w:rPr>
                <w:webHidden/>
              </w:rPr>
              <w:t>307</w:t>
            </w:r>
            <w:r w:rsidR="00815690">
              <w:rPr>
                <w:webHidden/>
              </w:rPr>
              <w:fldChar w:fldCharType="end"/>
            </w:r>
          </w:hyperlink>
        </w:p>
        <w:p w14:paraId="63C9F0BC" w14:textId="2B248DB2"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59" w:history="1">
            <w:r w:rsidR="00815690" w:rsidRPr="00383C87">
              <w:rPr>
                <w:rStyle w:val="Hyperlnk"/>
                <w:rFonts w:eastAsiaTheme="majorEastAsia"/>
              </w:rPr>
              <w:t>17.19</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(2015:1016) om</w:t>
            </w:r>
            <w:r w:rsidR="00815690" w:rsidRPr="00383C87">
              <w:rPr>
                <w:rStyle w:val="Hyperlnk"/>
                <w:rFonts w:ascii="Cambria" w:eastAsiaTheme="majorEastAsia" w:hAnsi="Cambria"/>
              </w:rPr>
              <w:t> </w:t>
            </w:r>
            <w:r w:rsidR="00815690" w:rsidRPr="00383C87">
              <w:rPr>
                <w:rStyle w:val="Hyperlnk"/>
                <w:rFonts w:eastAsiaTheme="majorEastAsia"/>
              </w:rPr>
              <w:t>resolution</w:t>
            </w:r>
            <w:r w:rsidR="00815690">
              <w:rPr>
                <w:webHidden/>
              </w:rPr>
              <w:tab/>
            </w:r>
            <w:r w:rsidR="00815690">
              <w:rPr>
                <w:webHidden/>
              </w:rPr>
              <w:fldChar w:fldCharType="begin"/>
            </w:r>
            <w:r w:rsidR="00815690">
              <w:rPr>
                <w:webHidden/>
              </w:rPr>
              <w:instrText xml:space="preserve"> PAGEREF _Toc68700559 \h </w:instrText>
            </w:r>
            <w:r w:rsidR="00815690">
              <w:rPr>
                <w:webHidden/>
              </w:rPr>
            </w:r>
            <w:r w:rsidR="00815690">
              <w:rPr>
                <w:webHidden/>
              </w:rPr>
              <w:fldChar w:fldCharType="separate"/>
            </w:r>
            <w:r w:rsidR="00654BE3">
              <w:rPr>
                <w:webHidden/>
              </w:rPr>
              <w:t>308</w:t>
            </w:r>
            <w:r w:rsidR="00815690">
              <w:rPr>
                <w:webHidden/>
              </w:rPr>
              <w:fldChar w:fldCharType="end"/>
            </w:r>
          </w:hyperlink>
        </w:p>
        <w:p w14:paraId="5525596D" w14:textId="4AEAD01E"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60" w:history="1">
            <w:r w:rsidR="00815690" w:rsidRPr="00383C87">
              <w:rPr>
                <w:rStyle w:val="Hyperlnk"/>
                <w:rFonts w:eastAsiaTheme="majorEastAsia"/>
              </w:rPr>
              <w:t>17.20</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(2018:1219) om</w:t>
            </w:r>
            <w:r w:rsidR="00815690" w:rsidRPr="00383C87">
              <w:rPr>
                <w:rStyle w:val="Hyperlnk"/>
                <w:rFonts w:ascii="Cambria" w:eastAsiaTheme="majorEastAsia" w:hAnsi="Cambria"/>
              </w:rPr>
              <w:t> </w:t>
            </w:r>
            <w:r w:rsidR="00815690" w:rsidRPr="00383C87">
              <w:rPr>
                <w:rStyle w:val="Hyperlnk"/>
                <w:rFonts w:eastAsiaTheme="majorEastAsia"/>
              </w:rPr>
              <w:t>försäkringsdistribution</w:t>
            </w:r>
            <w:r w:rsidR="00815690">
              <w:rPr>
                <w:webHidden/>
              </w:rPr>
              <w:tab/>
            </w:r>
            <w:r w:rsidR="00815690">
              <w:rPr>
                <w:webHidden/>
              </w:rPr>
              <w:fldChar w:fldCharType="begin"/>
            </w:r>
            <w:r w:rsidR="00815690">
              <w:rPr>
                <w:webHidden/>
              </w:rPr>
              <w:instrText xml:space="preserve"> PAGEREF _Toc68700560 \h </w:instrText>
            </w:r>
            <w:r w:rsidR="00815690">
              <w:rPr>
                <w:webHidden/>
              </w:rPr>
            </w:r>
            <w:r w:rsidR="00815690">
              <w:rPr>
                <w:webHidden/>
              </w:rPr>
              <w:fldChar w:fldCharType="separate"/>
            </w:r>
            <w:r w:rsidR="00654BE3">
              <w:rPr>
                <w:webHidden/>
              </w:rPr>
              <w:t>312</w:t>
            </w:r>
            <w:r w:rsidR="00815690">
              <w:rPr>
                <w:webHidden/>
              </w:rPr>
              <w:fldChar w:fldCharType="end"/>
            </w:r>
          </w:hyperlink>
        </w:p>
        <w:p w14:paraId="14E4917A" w14:textId="61165F10"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61" w:history="1">
            <w:r w:rsidR="00815690" w:rsidRPr="00383C87">
              <w:rPr>
                <w:rStyle w:val="Hyperlnk"/>
                <w:rFonts w:eastAsiaTheme="majorEastAsia"/>
              </w:rPr>
              <w:t>17.21</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(2020:1157) om ändring i lagen (2007:528) om värdepappersmarknaden</w:t>
            </w:r>
            <w:r w:rsidR="00815690">
              <w:rPr>
                <w:webHidden/>
              </w:rPr>
              <w:tab/>
            </w:r>
            <w:r w:rsidR="00815690">
              <w:rPr>
                <w:webHidden/>
              </w:rPr>
              <w:fldChar w:fldCharType="begin"/>
            </w:r>
            <w:r w:rsidR="00815690">
              <w:rPr>
                <w:webHidden/>
              </w:rPr>
              <w:instrText xml:space="preserve"> PAGEREF _Toc68700561 \h </w:instrText>
            </w:r>
            <w:r w:rsidR="00815690">
              <w:rPr>
                <w:webHidden/>
              </w:rPr>
            </w:r>
            <w:r w:rsidR="00815690">
              <w:rPr>
                <w:webHidden/>
              </w:rPr>
              <w:fldChar w:fldCharType="separate"/>
            </w:r>
            <w:r w:rsidR="00654BE3">
              <w:rPr>
                <w:webHidden/>
              </w:rPr>
              <w:t>314</w:t>
            </w:r>
            <w:r w:rsidR="00815690">
              <w:rPr>
                <w:webHidden/>
              </w:rPr>
              <w:fldChar w:fldCharType="end"/>
            </w:r>
          </w:hyperlink>
        </w:p>
        <w:p w14:paraId="1FADB7DC" w14:textId="3D5F17F3"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62" w:history="1">
            <w:r w:rsidR="00815690" w:rsidRPr="00383C87">
              <w:rPr>
                <w:rStyle w:val="Hyperlnk"/>
                <w:rFonts w:eastAsiaTheme="majorEastAsia"/>
              </w:rPr>
              <w:t>17.22</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(2020:1208) om ändring i lagen (1995:1559) om årsredovisning i kreditinstitut och värdepappersbolag</w:t>
            </w:r>
            <w:r w:rsidR="00815690">
              <w:rPr>
                <w:webHidden/>
              </w:rPr>
              <w:tab/>
            </w:r>
            <w:r w:rsidR="00815690">
              <w:rPr>
                <w:webHidden/>
              </w:rPr>
              <w:fldChar w:fldCharType="begin"/>
            </w:r>
            <w:r w:rsidR="00815690">
              <w:rPr>
                <w:webHidden/>
              </w:rPr>
              <w:instrText xml:space="preserve"> PAGEREF _Toc68700562 \h </w:instrText>
            </w:r>
            <w:r w:rsidR="00815690">
              <w:rPr>
                <w:webHidden/>
              </w:rPr>
            </w:r>
            <w:r w:rsidR="00815690">
              <w:rPr>
                <w:webHidden/>
              </w:rPr>
              <w:fldChar w:fldCharType="separate"/>
            </w:r>
            <w:r w:rsidR="00654BE3">
              <w:rPr>
                <w:webHidden/>
              </w:rPr>
              <w:t>316</w:t>
            </w:r>
            <w:r w:rsidR="00815690">
              <w:rPr>
                <w:webHidden/>
              </w:rPr>
              <w:fldChar w:fldCharType="end"/>
            </w:r>
          </w:hyperlink>
        </w:p>
        <w:p w14:paraId="667331C9" w14:textId="4FAD7B10"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63" w:history="1">
            <w:r w:rsidR="00815690" w:rsidRPr="00383C87">
              <w:rPr>
                <w:rStyle w:val="Hyperlnk"/>
                <w:rFonts w:eastAsiaTheme="majorEastAsia"/>
              </w:rPr>
              <w:t>17.23</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(2020:1211) om ändring i lagen (2014:484) om en databas för övervakning av och tillsyn över finansmarknaderna</w:t>
            </w:r>
            <w:r w:rsidR="00815690">
              <w:rPr>
                <w:webHidden/>
              </w:rPr>
              <w:tab/>
            </w:r>
            <w:r w:rsidR="00815690">
              <w:rPr>
                <w:webHidden/>
              </w:rPr>
              <w:fldChar w:fldCharType="begin"/>
            </w:r>
            <w:r w:rsidR="00815690">
              <w:rPr>
                <w:webHidden/>
              </w:rPr>
              <w:instrText xml:space="preserve"> PAGEREF _Toc68700563 \h </w:instrText>
            </w:r>
            <w:r w:rsidR="00815690">
              <w:rPr>
                <w:webHidden/>
              </w:rPr>
            </w:r>
            <w:r w:rsidR="00815690">
              <w:rPr>
                <w:webHidden/>
              </w:rPr>
              <w:fldChar w:fldCharType="separate"/>
            </w:r>
            <w:r w:rsidR="00654BE3">
              <w:rPr>
                <w:webHidden/>
              </w:rPr>
              <w:t>316</w:t>
            </w:r>
            <w:r w:rsidR="00815690">
              <w:rPr>
                <w:webHidden/>
              </w:rPr>
              <w:fldChar w:fldCharType="end"/>
            </w:r>
          </w:hyperlink>
        </w:p>
        <w:p w14:paraId="6C49D511" w14:textId="653BEC28"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64" w:history="1">
            <w:r w:rsidR="00815690" w:rsidRPr="00383C87">
              <w:rPr>
                <w:rStyle w:val="Hyperlnk"/>
                <w:rFonts w:eastAsiaTheme="majorEastAsia"/>
              </w:rPr>
              <w:t>17.24</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(2021:000) om ändring i lagen (2007:528) om värdepappersmarknaden</w:t>
            </w:r>
            <w:r w:rsidR="00815690">
              <w:rPr>
                <w:webHidden/>
              </w:rPr>
              <w:tab/>
            </w:r>
            <w:r w:rsidR="00815690">
              <w:rPr>
                <w:webHidden/>
              </w:rPr>
              <w:fldChar w:fldCharType="begin"/>
            </w:r>
            <w:r w:rsidR="00815690">
              <w:rPr>
                <w:webHidden/>
              </w:rPr>
              <w:instrText xml:space="preserve"> PAGEREF _Toc68700564 \h </w:instrText>
            </w:r>
            <w:r w:rsidR="00815690">
              <w:rPr>
                <w:webHidden/>
              </w:rPr>
            </w:r>
            <w:r w:rsidR="00815690">
              <w:rPr>
                <w:webHidden/>
              </w:rPr>
              <w:fldChar w:fldCharType="separate"/>
            </w:r>
            <w:r w:rsidR="00654BE3">
              <w:rPr>
                <w:webHidden/>
              </w:rPr>
              <w:t>317</w:t>
            </w:r>
            <w:r w:rsidR="00815690">
              <w:rPr>
                <w:webHidden/>
              </w:rPr>
              <w:fldChar w:fldCharType="end"/>
            </w:r>
          </w:hyperlink>
        </w:p>
        <w:p w14:paraId="677FE057" w14:textId="781FC933" w:rsidR="00815690" w:rsidRDefault="0034082C">
          <w:pPr>
            <w:pStyle w:val="Innehll2"/>
            <w:tabs>
              <w:tab w:val="left" w:pos="1134"/>
            </w:tabs>
            <w:rPr>
              <w:rFonts w:asciiTheme="minorHAnsi" w:eastAsiaTheme="minorEastAsia" w:hAnsiTheme="minorHAnsi" w:cstheme="minorBidi"/>
              <w:sz w:val="22"/>
              <w:szCs w:val="22"/>
              <w:lang w:eastAsia="sv-SE"/>
            </w:rPr>
          </w:pPr>
          <w:hyperlink w:anchor="_Toc68700565" w:history="1">
            <w:r w:rsidR="00815690" w:rsidRPr="00383C87">
              <w:rPr>
                <w:rStyle w:val="Hyperlnk"/>
                <w:rFonts w:eastAsiaTheme="majorEastAsia"/>
              </w:rPr>
              <w:t>17.25</w:t>
            </w:r>
            <w:r w:rsidR="00815690">
              <w:rPr>
                <w:rFonts w:asciiTheme="minorHAnsi" w:eastAsiaTheme="minorEastAsia" w:hAnsiTheme="minorHAnsi" w:cstheme="minorBidi"/>
                <w:sz w:val="22"/>
                <w:szCs w:val="22"/>
                <w:lang w:eastAsia="sv-SE"/>
              </w:rPr>
              <w:tab/>
            </w:r>
            <w:r w:rsidR="00815690" w:rsidRPr="00383C87">
              <w:rPr>
                <w:rStyle w:val="Hyperlnk"/>
                <w:rFonts w:eastAsiaTheme="majorEastAsia"/>
              </w:rPr>
              <w:t>Förslaget till lag om ändring i lagen (2021:000) om ändring i lagen (2015:1016) om resolution</w:t>
            </w:r>
            <w:r w:rsidR="00815690">
              <w:rPr>
                <w:webHidden/>
              </w:rPr>
              <w:tab/>
            </w:r>
            <w:r w:rsidR="00815690">
              <w:rPr>
                <w:webHidden/>
              </w:rPr>
              <w:fldChar w:fldCharType="begin"/>
            </w:r>
            <w:r w:rsidR="00815690">
              <w:rPr>
                <w:webHidden/>
              </w:rPr>
              <w:instrText xml:space="preserve"> PAGEREF _Toc68700565 \h </w:instrText>
            </w:r>
            <w:r w:rsidR="00815690">
              <w:rPr>
                <w:webHidden/>
              </w:rPr>
            </w:r>
            <w:r w:rsidR="00815690">
              <w:rPr>
                <w:webHidden/>
              </w:rPr>
              <w:fldChar w:fldCharType="separate"/>
            </w:r>
            <w:r w:rsidR="00654BE3">
              <w:rPr>
                <w:webHidden/>
              </w:rPr>
              <w:t>319</w:t>
            </w:r>
            <w:r w:rsidR="00815690">
              <w:rPr>
                <w:webHidden/>
              </w:rPr>
              <w:fldChar w:fldCharType="end"/>
            </w:r>
          </w:hyperlink>
        </w:p>
        <w:p w14:paraId="2FCE4A7D" w14:textId="4407E043" w:rsidR="00815690" w:rsidRDefault="0034082C">
          <w:pPr>
            <w:pStyle w:val="Innehll4"/>
            <w:rPr>
              <w:rFonts w:asciiTheme="minorHAnsi" w:eastAsiaTheme="minorEastAsia" w:hAnsiTheme="minorHAnsi"/>
              <w:noProof/>
              <w:sz w:val="22"/>
              <w:lang w:eastAsia="sv-SE"/>
            </w:rPr>
          </w:pPr>
          <w:hyperlink w:anchor="_Toc68700566" w:history="1">
            <w:r w:rsidR="00815690" w:rsidRPr="00383C87">
              <w:rPr>
                <w:rStyle w:val="Hyperlnk"/>
                <w:noProof/>
              </w:rPr>
              <w:t>Europaparlamentets och rådets förordning (EU) 2019/2033 av den 27 november 2019 om tillsynskrav för värdepappersföretag och om ändring av förordningarna (EU) nr 1093/2010, (EU) nr 575/2013, (EU) nr 600/2014 och (EU) nr 806/2014</w:t>
            </w:r>
            <w:r w:rsidR="00815690">
              <w:rPr>
                <w:noProof/>
                <w:webHidden/>
              </w:rPr>
              <w:tab/>
            </w:r>
            <w:r w:rsidR="00815690">
              <w:rPr>
                <w:noProof/>
                <w:webHidden/>
              </w:rPr>
              <w:fldChar w:fldCharType="begin"/>
            </w:r>
            <w:r w:rsidR="00815690">
              <w:rPr>
                <w:noProof/>
                <w:webHidden/>
              </w:rPr>
              <w:instrText xml:space="preserve"> PAGEREF _Toc68700566 \h </w:instrText>
            </w:r>
            <w:r w:rsidR="00815690">
              <w:rPr>
                <w:noProof/>
                <w:webHidden/>
              </w:rPr>
            </w:r>
            <w:r w:rsidR="00815690">
              <w:rPr>
                <w:noProof/>
                <w:webHidden/>
              </w:rPr>
              <w:fldChar w:fldCharType="separate"/>
            </w:r>
            <w:r w:rsidR="00654BE3">
              <w:rPr>
                <w:noProof/>
                <w:webHidden/>
              </w:rPr>
              <w:t>324</w:t>
            </w:r>
            <w:r w:rsidR="00815690">
              <w:rPr>
                <w:noProof/>
                <w:webHidden/>
              </w:rPr>
              <w:fldChar w:fldCharType="end"/>
            </w:r>
          </w:hyperlink>
        </w:p>
        <w:p w14:paraId="180C71EF" w14:textId="132BD8FF" w:rsidR="00815690" w:rsidRDefault="0034082C">
          <w:pPr>
            <w:pStyle w:val="Innehll4"/>
            <w:rPr>
              <w:rFonts w:asciiTheme="minorHAnsi" w:eastAsiaTheme="minorEastAsia" w:hAnsiTheme="minorHAnsi"/>
              <w:noProof/>
              <w:sz w:val="22"/>
              <w:lang w:eastAsia="sv-SE"/>
            </w:rPr>
          </w:pPr>
          <w:hyperlink w:anchor="_Toc68700567" w:history="1">
            <w:r w:rsidR="00815690" w:rsidRPr="00383C87">
              <w:rPr>
                <w:rStyle w:val="Hyperlnk"/>
                <w:noProof/>
              </w:rPr>
              <w:t>Rättelse till Europaparlamentets och rådets förordning (EU) 2019/2033 av den 27 november 2019 om tillsynskrav för värdepappersföretag och om ändring av förordningarna (EU) nr 1093/2010, (EU) nr 575/2013, (EU) nr 600/2014 och (EU) nr 806/2014</w:t>
            </w:r>
            <w:r w:rsidR="00815690">
              <w:rPr>
                <w:noProof/>
                <w:webHidden/>
              </w:rPr>
              <w:tab/>
            </w:r>
            <w:r w:rsidR="00815690">
              <w:rPr>
                <w:noProof/>
                <w:webHidden/>
              </w:rPr>
              <w:fldChar w:fldCharType="begin"/>
            </w:r>
            <w:r w:rsidR="00815690">
              <w:rPr>
                <w:noProof/>
                <w:webHidden/>
              </w:rPr>
              <w:instrText xml:space="preserve"> PAGEREF _Toc68700567 \h </w:instrText>
            </w:r>
            <w:r w:rsidR="00815690">
              <w:rPr>
                <w:noProof/>
                <w:webHidden/>
              </w:rPr>
            </w:r>
            <w:r w:rsidR="00815690">
              <w:rPr>
                <w:noProof/>
                <w:webHidden/>
              </w:rPr>
              <w:fldChar w:fldCharType="separate"/>
            </w:r>
            <w:r w:rsidR="00654BE3">
              <w:rPr>
                <w:noProof/>
                <w:webHidden/>
              </w:rPr>
              <w:t>387</w:t>
            </w:r>
            <w:r w:rsidR="00815690">
              <w:rPr>
                <w:noProof/>
                <w:webHidden/>
              </w:rPr>
              <w:fldChar w:fldCharType="end"/>
            </w:r>
          </w:hyperlink>
        </w:p>
        <w:p w14:paraId="307B8D1B" w14:textId="072C970B" w:rsidR="00815690" w:rsidRDefault="0034082C">
          <w:pPr>
            <w:pStyle w:val="Innehll4"/>
            <w:rPr>
              <w:rFonts w:asciiTheme="minorHAnsi" w:eastAsiaTheme="minorEastAsia" w:hAnsiTheme="minorHAnsi"/>
              <w:noProof/>
              <w:sz w:val="22"/>
              <w:lang w:eastAsia="sv-SE"/>
            </w:rPr>
          </w:pPr>
          <w:hyperlink w:anchor="_Toc68700568" w:history="1">
            <w:r w:rsidR="00815690" w:rsidRPr="00383C87">
              <w:rPr>
                <w:rStyle w:val="Hyperlnk"/>
                <w:noProof/>
              </w:rPr>
              <w:t>Rättelse till Europaparlamentets och rådets förordning (EU) 2019/2033 av den 27 november 2019 om tillsynskrav för värdepappersföretag och om ändring av förordningarna (EU) nr 1093/2010, (EU) nr 575/2013, (EU) nr 600/2014 och (EU) nr 806/2014</w:t>
            </w:r>
            <w:r w:rsidR="00815690">
              <w:rPr>
                <w:noProof/>
                <w:webHidden/>
              </w:rPr>
              <w:tab/>
            </w:r>
            <w:r w:rsidR="00815690">
              <w:rPr>
                <w:noProof/>
                <w:webHidden/>
              </w:rPr>
              <w:fldChar w:fldCharType="begin"/>
            </w:r>
            <w:r w:rsidR="00815690">
              <w:rPr>
                <w:noProof/>
                <w:webHidden/>
              </w:rPr>
              <w:instrText xml:space="preserve"> PAGEREF _Toc68700568 \h </w:instrText>
            </w:r>
            <w:r w:rsidR="00815690">
              <w:rPr>
                <w:noProof/>
                <w:webHidden/>
              </w:rPr>
            </w:r>
            <w:r w:rsidR="00815690">
              <w:rPr>
                <w:noProof/>
                <w:webHidden/>
              </w:rPr>
              <w:fldChar w:fldCharType="separate"/>
            </w:r>
            <w:r w:rsidR="00654BE3">
              <w:rPr>
                <w:noProof/>
                <w:webHidden/>
              </w:rPr>
              <w:t>389</w:t>
            </w:r>
            <w:r w:rsidR="00815690">
              <w:rPr>
                <w:noProof/>
                <w:webHidden/>
              </w:rPr>
              <w:fldChar w:fldCharType="end"/>
            </w:r>
          </w:hyperlink>
        </w:p>
        <w:p w14:paraId="0EE10FE4" w14:textId="2B3A29CA" w:rsidR="00815690" w:rsidRDefault="0034082C">
          <w:pPr>
            <w:pStyle w:val="Innehll4"/>
            <w:rPr>
              <w:rFonts w:asciiTheme="minorHAnsi" w:eastAsiaTheme="minorEastAsia" w:hAnsiTheme="minorHAnsi"/>
              <w:noProof/>
              <w:sz w:val="22"/>
              <w:lang w:eastAsia="sv-SE"/>
            </w:rPr>
          </w:pPr>
          <w:hyperlink w:anchor="_Toc68700569" w:history="1">
            <w:r w:rsidR="00815690" w:rsidRPr="00383C87">
              <w:rPr>
                <w:rStyle w:val="Hyperlnk"/>
                <w:noProof/>
              </w:rPr>
              <w:t>Europaparlamentets och rådets direktiv (EU) 2019/2034 av den 27 november 2019 om tillsyn av värdepappersföretag och om ändring av direktiven 2002/87/EG, 2009/65/EG, 2011/61/EU, 2013/36/EU, 2014/59/EU och 2014/65/EU</w:t>
            </w:r>
            <w:r w:rsidR="00815690">
              <w:rPr>
                <w:noProof/>
                <w:webHidden/>
              </w:rPr>
              <w:tab/>
            </w:r>
            <w:r w:rsidR="00815690">
              <w:rPr>
                <w:noProof/>
                <w:webHidden/>
              </w:rPr>
              <w:fldChar w:fldCharType="begin"/>
            </w:r>
            <w:r w:rsidR="00815690">
              <w:rPr>
                <w:noProof/>
                <w:webHidden/>
              </w:rPr>
              <w:instrText xml:space="preserve"> PAGEREF _Toc68700569 \h </w:instrText>
            </w:r>
            <w:r w:rsidR="00815690">
              <w:rPr>
                <w:noProof/>
                <w:webHidden/>
              </w:rPr>
            </w:r>
            <w:r w:rsidR="00815690">
              <w:rPr>
                <w:noProof/>
                <w:webHidden/>
              </w:rPr>
              <w:fldChar w:fldCharType="separate"/>
            </w:r>
            <w:r w:rsidR="00654BE3">
              <w:rPr>
                <w:noProof/>
                <w:webHidden/>
              </w:rPr>
              <w:t>394</w:t>
            </w:r>
            <w:r w:rsidR="00815690">
              <w:rPr>
                <w:noProof/>
                <w:webHidden/>
              </w:rPr>
              <w:fldChar w:fldCharType="end"/>
            </w:r>
          </w:hyperlink>
        </w:p>
        <w:p w14:paraId="6B2B5174" w14:textId="64C27630" w:rsidR="00815690" w:rsidRDefault="0034082C">
          <w:pPr>
            <w:pStyle w:val="Innehll4"/>
            <w:rPr>
              <w:rFonts w:asciiTheme="minorHAnsi" w:eastAsiaTheme="minorEastAsia" w:hAnsiTheme="minorHAnsi"/>
              <w:noProof/>
              <w:sz w:val="22"/>
              <w:lang w:eastAsia="sv-SE"/>
            </w:rPr>
          </w:pPr>
          <w:hyperlink w:anchor="_Toc68700570" w:history="1">
            <w:r w:rsidR="00815690" w:rsidRPr="00383C87">
              <w:rPr>
                <w:rStyle w:val="Hyperlnk"/>
                <w:noProof/>
              </w:rPr>
              <w:t>Rättelse till Europaparlamentets och rådets direktiv (EU) 2019/2034 av den 27 november 2019 om tillsyn av värdepappersföretag och om ändring av direktiven 2002/87/EG, 2009/65/EG, 2011/61/EU, 2013/36/EU, 2014/59/EU och 2014/65/EU</w:t>
            </w:r>
            <w:r w:rsidR="00815690">
              <w:rPr>
                <w:noProof/>
                <w:webHidden/>
              </w:rPr>
              <w:tab/>
            </w:r>
            <w:r w:rsidR="00815690">
              <w:rPr>
                <w:noProof/>
                <w:webHidden/>
              </w:rPr>
              <w:fldChar w:fldCharType="begin"/>
            </w:r>
            <w:r w:rsidR="00815690">
              <w:rPr>
                <w:noProof/>
                <w:webHidden/>
              </w:rPr>
              <w:instrText xml:space="preserve"> PAGEREF _Toc68700570 \h </w:instrText>
            </w:r>
            <w:r w:rsidR="00815690">
              <w:rPr>
                <w:noProof/>
                <w:webHidden/>
              </w:rPr>
            </w:r>
            <w:r w:rsidR="00815690">
              <w:rPr>
                <w:noProof/>
                <w:webHidden/>
              </w:rPr>
              <w:fldChar w:fldCharType="separate"/>
            </w:r>
            <w:r w:rsidR="00654BE3">
              <w:rPr>
                <w:noProof/>
                <w:webHidden/>
              </w:rPr>
              <w:t>445</w:t>
            </w:r>
            <w:r w:rsidR="00815690">
              <w:rPr>
                <w:noProof/>
                <w:webHidden/>
              </w:rPr>
              <w:fldChar w:fldCharType="end"/>
            </w:r>
          </w:hyperlink>
        </w:p>
        <w:p w14:paraId="77E0AEBF" w14:textId="2C6E0CD4" w:rsidR="00815690" w:rsidRDefault="0034082C">
          <w:pPr>
            <w:pStyle w:val="Innehll4"/>
            <w:rPr>
              <w:rFonts w:asciiTheme="minorHAnsi" w:eastAsiaTheme="minorEastAsia" w:hAnsiTheme="minorHAnsi"/>
              <w:noProof/>
              <w:sz w:val="22"/>
              <w:lang w:eastAsia="sv-SE"/>
            </w:rPr>
          </w:pPr>
          <w:hyperlink w:anchor="_Toc68700571" w:history="1">
            <w:r w:rsidR="00815690" w:rsidRPr="00383C87">
              <w:rPr>
                <w:rStyle w:val="Hyperlnk"/>
                <w:noProof/>
              </w:rPr>
              <w:t>Sammanfattning av betänkandet</w:t>
            </w:r>
            <w:r w:rsidR="00815690">
              <w:rPr>
                <w:noProof/>
                <w:webHidden/>
              </w:rPr>
              <w:tab/>
            </w:r>
            <w:r w:rsidR="00815690">
              <w:rPr>
                <w:noProof/>
                <w:webHidden/>
              </w:rPr>
              <w:fldChar w:fldCharType="begin"/>
            </w:r>
            <w:r w:rsidR="00815690">
              <w:rPr>
                <w:noProof/>
                <w:webHidden/>
              </w:rPr>
              <w:instrText xml:space="preserve"> PAGEREF _Toc68700571 \h </w:instrText>
            </w:r>
            <w:r w:rsidR="00815690">
              <w:rPr>
                <w:noProof/>
                <w:webHidden/>
              </w:rPr>
            </w:r>
            <w:r w:rsidR="00815690">
              <w:rPr>
                <w:noProof/>
                <w:webHidden/>
              </w:rPr>
              <w:fldChar w:fldCharType="separate"/>
            </w:r>
            <w:r w:rsidR="00654BE3">
              <w:rPr>
                <w:noProof/>
                <w:webHidden/>
              </w:rPr>
              <w:t>446</w:t>
            </w:r>
            <w:r w:rsidR="00815690">
              <w:rPr>
                <w:noProof/>
                <w:webHidden/>
              </w:rPr>
              <w:fldChar w:fldCharType="end"/>
            </w:r>
          </w:hyperlink>
        </w:p>
        <w:p w14:paraId="019CCCE7" w14:textId="7A7DE9C6" w:rsidR="00815690" w:rsidRDefault="0034082C">
          <w:pPr>
            <w:pStyle w:val="Innehll4"/>
            <w:rPr>
              <w:rFonts w:asciiTheme="minorHAnsi" w:eastAsiaTheme="minorEastAsia" w:hAnsiTheme="minorHAnsi"/>
              <w:noProof/>
              <w:sz w:val="22"/>
              <w:lang w:eastAsia="sv-SE"/>
            </w:rPr>
          </w:pPr>
          <w:hyperlink w:anchor="_Toc68700572" w:history="1">
            <w:r w:rsidR="00815690" w:rsidRPr="00383C87">
              <w:rPr>
                <w:rStyle w:val="Hyperlnk"/>
                <w:noProof/>
              </w:rPr>
              <w:t>Betänkandets lagförslag</w:t>
            </w:r>
            <w:r w:rsidR="00815690">
              <w:rPr>
                <w:noProof/>
                <w:webHidden/>
              </w:rPr>
              <w:tab/>
            </w:r>
            <w:r w:rsidR="00815690">
              <w:rPr>
                <w:noProof/>
                <w:webHidden/>
              </w:rPr>
              <w:fldChar w:fldCharType="begin"/>
            </w:r>
            <w:r w:rsidR="00815690">
              <w:rPr>
                <w:noProof/>
                <w:webHidden/>
              </w:rPr>
              <w:instrText xml:space="preserve"> PAGEREF _Toc68700572 \h </w:instrText>
            </w:r>
            <w:r w:rsidR="00815690">
              <w:rPr>
                <w:noProof/>
                <w:webHidden/>
              </w:rPr>
            </w:r>
            <w:r w:rsidR="00815690">
              <w:rPr>
                <w:noProof/>
                <w:webHidden/>
              </w:rPr>
              <w:fldChar w:fldCharType="separate"/>
            </w:r>
            <w:r w:rsidR="00654BE3">
              <w:rPr>
                <w:noProof/>
                <w:webHidden/>
              </w:rPr>
              <w:t>450</w:t>
            </w:r>
            <w:r w:rsidR="00815690">
              <w:rPr>
                <w:noProof/>
                <w:webHidden/>
              </w:rPr>
              <w:fldChar w:fldCharType="end"/>
            </w:r>
          </w:hyperlink>
        </w:p>
        <w:p w14:paraId="776D629A" w14:textId="2A1DB51B" w:rsidR="00815690" w:rsidRDefault="0034082C">
          <w:pPr>
            <w:pStyle w:val="Innehll4"/>
            <w:rPr>
              <w:rFonts w:asciiTheme="minorHAnsi" w:eastAsiaTheme="minorEastAsia" w:hAnsiTheme="minorHAnsi"/>
              <w:noProof/>
              <w:sz w:val="22"/>
              <w:lang w:eastAsia="sv-SE"/>
            </w:rPr>
          </w:pPr>
          <w:hyperlink w:anchor="_Toc68700573" w:history="1">
            <w:r w:rsidR="00815690" w:rsidRPr="00383C87">
              <w:rPr>
                <w:rStyle w:val="Hyperlnk"/>
                <w:noProof/>
              </w:rPr>
              <w:t>Förteckning över remissinstanserna</w:t>
            </w:r>
            <w:r w:rsidR="00815690">
              <w:rPr>
                <w:noProof/>
                <w:webHidden/>
              </w:rPr>
              <w:tab/>
            </w:r>
            <w:r w:rsidR="00815690">
              <w:rPr>
                <w:noProof/>
                <w:webHidden/>
              </w:rPr>
              <w:fldChar w:fldCharType="begin"/>
            </w:r>
            <w:r w:rsidR="00815690">
              <w:rPr>
                <w:noProof/>
                <w:webHidden/>
              </w:rPr>
              <w:instrText xml:space="preserve"> PAGEREF _Toc68700573 \h </w:instrText>
            </w:r>
            <w:r w:rsidR="00815690">
              <w:rPr>
                <w:noProof/>
                <w:webHidden/>
              </w:rPr>
            </w:r>
            <w:r w:rsidR="00815690">
              <w:rPr>
                <w:noProof/>
                <w:webHidden/>
              </w:rPr>
              <w:fldChar w:fldCharType="separate"/>
            </w:r>
            <w:r w:rsidR="00654BE3">
              <w:rPr>
                <w:noProof/>
                <w:webHidden/>
              </w:rPr>
              <w:t>532</w:t>
            </w:r>
            <w:r w:rsidR="00815690">
              <w:rPr>
                <w:noProof/>
                <w:webHidden/>
              </w:rPr>
              <w:fldChar w:fldCharType="end"/>
            </w:r>
          </w:hyperlink>
        </w:p>
        <w:p w14:paraId="3A6C9FFD" w14:textId="4283242A" w:rsidR="00815690" w:rsidRDefault="0034082C">
          <w:pPr>
            <w:pStyle w:val="Innehll4"/>
            <w:rPr>
              <w:rFonts w:asciiTheme="minorHAnsi" w:eastAsiaTheme="minorEastAsia" w:hAnsiTheme="minorHAnsi"/>
              <w:noProof/>
              <w:sz w:val="22"/>
              <w:lang w:eastAsia="sv-SE"/>
            </w:rPr>
          </w:pPr>
          <w:hyperlink w:anchor="_Toc68700574" w:history="1">
            <w:r w:rsidR="00815690" w:rsidRPr="00383C87">
              <w:rPr>
                <w:rStyle w:val="Hyperlnk"/>
                <w:noProof/>
              </w:rPr>
              <w:t>Lagrådsremissens lagförslag</w:t>
            </w:r>
            <w:r w:rsidR="00815690">
              <w:rPr>
                <w:noProof/>
                <w:webHidden/>
              </w:rPr>
              <w:tab/>
            </w:r>
            <w:r w:rsidR="00815690">
              <w:rPr>
                <w:noProof/>
                <w:webHidden/>
              </w:rPr>
              <w:fldChar w:fldCharType="begin"/>
            </w:r>
            <w:r w:rsidR="00815690">
              <w:rPr>
                <w:noProof/>
                <w:webHidden/>
              </w:rPr>
              <w:instrText xml:space="preserve"> PAGEREF _Toc68700574 \h </w:instrText>
            </w:r>
            <w:r w:rsidR="00815690">
              <w:rPr>
                <w:noProof/>
                <w:webHidden/>
              </w:rPr>
            </w:r>
            <w:r w:rsidR="00815690">
              <w:rPr>
                <w:noProof/>
                <w:webHidden/>
              </w:rPr>
              <w:fldChar w:fldCharType="separate"/>
            </w:r>
            <w:r w:rsidR="00654BE3">
              <w:rPr>
                <w:noProof/>
                <w:webHidden/>
              </w:rPr>
              <w:t>533</w:t>
            </w:r>
            <w:r w:rsidR="00815690">
              <w:rPr>
                <w:noProof/>
                <w:webHidden/>
              </w:rPr>
              <w:fldChar w:fldCharType="end"/>
            </w:r>
          </w:hyperlink>
        </w:p>
        <w:p w14:paraId="74427D75" w14:textId="31B33833" w:rsidR="00815690" w:rsidRDefault="0034082C">
          <w:pPr>
            <w:pStyle w:val="Innehll4"/>
            <w:rPr>
              <w:rFonts w:asciiTheme="minorHAnsi" w:eastAsiaTheme="minorEastAsia" w:hAnsiTheme="minorHAnsi"/>
              <w:noProof/>
              <w:sz w:val="22"/>
              <w:lang w:eastAsia="sv-SE"/>
            </w:rPr>
          </w:pPr>
          <w:hyperlink w:anchor="_Toc68700575" w:history="1">
            <w:r w:rsidR="00815690" w:rsidRPr="00383C87">
              <w:rPr>
                <w:rStyle w:val="Hyperlnk"/>
                <w:noProof/>
              </w:rPr>
              <w:t>Lagrådets yttrande</w:t>
            </w:r>
            <w:r w:rsidR="00815690">
              <w:rPr>
                <w:noProof/>
                <w:webHidden/>
              </w:rPr>
              <w:tab/>
            </w:r>
            <w:r w:rsidR="00815690">
              <w:rPr>
                <w:noProof/>
                <w:webHidden/>
              </w:rPr>
              <w:fldChar w:fldCharType="begin"/>
            </w:r>
            <w:r w:rsidR="00815690">
              <w:rPr>
                <w:noProof/>
                <w:webHidden/>
              </w:rPr>
              <w:instrText xml:space="preserve"> PAGEREF _Toc68700575 \h </w:instrText>
            </w:r>
            <w:r w:rsidR="00815690">
              <w:rPr>
                <w:noProof/>
                <w:webHidden/>
              </w:rPr>
            </w:r>
            <w:r w:rsidR="00815690">
              <w:rPr>
                <w:noProof/>
                <w:webHidden/>
              </w:rPr>
              <w:fldChar w:fldCharType="separate"/>
            </w:r>
            <w:r w:rsidR="00654BE3">
              <w:rPr>
                <w:noProof/>
                <w:webHidden/>
              </w:rPr>
              <w:t>634</w:t>
            </w:r>
            <w:r w:rsidR="00815690">
              <w:rPr>
                <w:noProof/>
                <w:webHidden/>
              </w:rPr>
              <w:fldChar w:fldCharType="end"/>
            </w:r>
          </w:hyperlink>
        </w:p>
        <w:p w14:paraId="35D3D576" w14:textId="7EDD7E0F" w:rsidR="00815690" w:rsidRDefault="0034082C" w:rsidP="00D644C6">
          <w:pPr>
            <w:pStyle w:val="Innehll4"/>
            <w:keepNext/>
            <w:rPr>
              <w:rFonts w:asciiTheme="minorHAnsi" w:eastAsiaTheme="minorEastAsia" w:hAnsiTheme="minorHAnsi"/>
              <w:noProof/>
              <w:sz w:val="22"/>
              <w:lang w:eastAsia="sv-SE"/>
            </w:rPr>
          </w:pPr>
          <w:hyperlink w:anchor="_Toc68700576" w:history="1">
            <w:r w:rsidR="00815690" w:rsidRPr="00383C87">
              <w:rPr>
                <w:rStyle w:val="Hyperlnk"/>
                <w:noProof/>
              </w:rPr>
              <w:t>Parallelluppställning över genomförandet i svensk rätt av Europaparlamentets och rådets direktiv (EU) 2019/2034</w:t>
            </w:r>
            <w:r w:rsidR="00815690">
              <w:rPr>
                <w:noProof/>
                <w:webHidden/>
              </w:rPr>
              <w:tab/>
            </w:r>
            <w:r w:rsidR="00815690">
              <w:rPr>
                <w:noProof/>
                <w:webHidden/>
              </w:rPr>
              <w:fldChar w:fldCharType="begin"/>
            </w:r>
            <w:r w:rsidR="00815690">
              <w:rPr>
                <w:noProof/>
                <w:webHidden/>
              </w:rPr>
              <w:instrText xml:space="preserve"> PAGEREF _Toc68700576 \h </w:instrText>
            </w:r>
            <w:r w:rsidR="00815690">
              <w:rPr>
                <w:noProof/>
                <w:webHidden/>
              </w:rPr>
            </w:r>
            <w:r w:rsidR="00815690">
              <w:rPr>
                <w:noProof/>
                <w:webHidden/>
              </w:rPr>
              <w:fldChar w:fldCharType="separate"/>
            </w:r>
            <w:r w:rsidR="00654BE3">
              <w:rPr>
                <w:noProof/>
                <w:webHidden/>
              </w:rPr>
              <w:t>642</w:t>
            </w:r>
            <w:r w:rsidR="00815690">
              <w:rPr>
                <w:noProof/>
                <w:webHidden/>
              </w:rPr>
              <w:fldChar w:fldCharType="end"/>
            </w:r>
          </w:hyperlink>
        </w:p>
        <w:p w14:paraId="1AB0CF56" w14:textId="5685C3C6" w:rsidR="00815690" w:rsidRDefault="0034082C">
          <w:pPr>
            <w:pStyle w:val="Innehll5"/>
            <w:rPr>
              <w:rFonts w:asciiTheme="minorHAnsi" w:eastAsiaTheme="minorEastAsia" w:hAnsiTheme="minorHAnsi"/>
              <w:noProof/>
              <w:sz w:val="22"/>
              <w:lang w:eastAsia="sv-SE"/>
            </w:rPr>
          </w:pPr>
          <w:hyperlink w:anchor="_Toc68700577" w:history="1">
            <w:r w:rsidR="00815690" w:rsidRPr="00383C87">
              <w:rPr>
                <w:rStyle w:val="Hyperlnk"/>
                <w:noProof/>
              </w:rPr>
              <w:t xml:space="preserve">Utdrag ur protokoll vid </w:t>
            </w:r>
            <w:r w:rsidR="00815690" w:rsidRPr="00383C87">
              <w:rPr>
                <w:rStyle w:val="Hyperlnk"/>
                <w:noProof/>
              </w:rPr>
              <w:t>r</w:t>
            </w:r>
            <w:r w:rsidR="00815690" w:rsidRPr="00383C87">
              <w:rPr>
                <w:rStyle w:val="Hyperlnk"/>
                <w:noProof/>
              </w:rPr>
              <w:t>egeringssammanträde den 8 april 2021</w:t>
            </w:r>
            <w:r w:rsidR="00815690">
              <w:rPr>
                <w:noProof/>
                <w:webHidden/>
              </w:rPr>
              <w:tab/>
            </w:r>
            <w:r w:rsidR="00815690">
              <w:rPr>
                <w:noProof/>
                <w:webHidden/>
              </w:rPr>
              <w:fldChar w:fldCharType="begin"/>
            </w:r>
            <w:r w:rsidR="00815690">
              <w:rPr>
                <w:noProof/>
                <w:webHidden/>
              </w:rPr>
              <w:instrText xml:space="preserve"> PAGEREF _Toc68700577 \h </w:instrText>
            </w:r>
            <w:r w:rsidR="00815690">
              <w:rPr>
                <w:noProof/>
                <w:webHidden/>
              </w:rPr>
            </w:r>
            <w:r w:rsidR="00815690">
              <w:rPr>
                <w:noProof/>
                <w:webHidden/>
              </w:rPr>
              <w:fldChar w:fldCharType="separate"/>
            </w:r>
            <w:r w:rsidR="00654BE3">
              <w:rPr>
                <w:noProof/>
                <w:webHidden/>
              </w:rPr>
              <w:t>652</w:t>
            </w:r>
            <w:r w:rsidR="00815690">
              <w:rPr>
                <w:noProof/>
                <w:webHidden/>
              </w:rPr>
              <w:fldChar w:fldCharType="end"/>
            </w:r>
          </w:hyperlink>
        </w:p>
        <w:p w14:paraId="57286F16" w14:textId="390F9235" w:rsidR="00AF5189" w:rsidRPr="009A4FDE" w:rsidRDefault="00AF5189" w:rsidP="002E15E2">
          <w:pPr>
            <w:pStyle w:val="Innehll1"/>
            <w:spacing w:after="280"/>
            <w:rPr>
              <w:sz w:val="27"/>
              <w:szCs w:val="27"/>
            </w:rPr>
          </w:pPr>
          <w:r>
            <w:rPr>
              <w:b/>
              <w:sz w:val="25"/>
              <w:szCs w:val="25"/>
            </w:rPr>
            <w:fldChar w:fldCharType="end"/>
          </w:r>
        </w:p>
      </w:sdtContent>
    </w:sdt>
    <w:p w14:paraId="453A705D" w14:textId="77777777" w:rsidR="00AF5189" w:rsidRPr="005A72C8" w:rsidRDefault="00AF5189" w:rsidP="002E15E2">
      <w:pPr>
        <w:pStyle w:val="Rubrik1"/>
      </w:pPr>
      <w:r>
        <w:br w:type="page"/>
      </w:r>
      <w:bookmarkStart w:id="0" w:name="_Toc337112318"/>
      <w:bookmarkStart w:id="1" w:name="_Toc68700413"/>
      <w:r w:rsidRPr="005A72C8">
        <w:lastRenderedPageBreak/>
        <w:t>Förslag till riksdagsbeslut</w:t>
      </w:r>
      <w:bookmarkEnd w:id="0"/>
      <w:bookmarkEnd w:id="1"/>
    </w:p>
    <w:p w14:paraId="6DF583A9" w14:textId="606CF2AF" w:rsidR="00AF5189" w:rsidRDefault="00AF5189" w:rsidP="002E15E2">
      <w:pPr>
        <w:pStyle w:val="Brdtext"/>
      </w:pPr>
      <w:r w:rsidRPr="009831A0">
        <w:t>Regeringens förslag:</w:t>
      </w:r>
      <w:r>
        <w:t xml:space="preserve"> </w:t>
      </w:r>
    </w:p>
    <w:p w14:paraId="7EA1E55A" w14:textId="03C2006C" w:rsidR="00AF5189" w:rsidRDefault="00AF5189" w:rsidP="00AF5189">
      <w:pPr>
        <w:pStyle w:val="Numreradlista"/>
      </w:pPr>
      <w:r w:rsidRPr="00AF5189">
        <w:t xml:space="preserve">Riksdagen antar regeringens förslag till </w:t>
      </w:r>
      <w:r w:rsidRPr="007A0A09">
        <w:t>lag om ändring i lagen (2007:528) om värdepappersmarknaden</w:t>
      </w:r>
      <w:r w:rsidR="009E51BE">
        <w:t>.</w:t>
      </w:r>
    </w:p>
    <w:p w14:paraId="23E8B910" w14:textId="6B9850E2" w:rsidR="00AF5189" w:rsidRDefault="00AF5189" w:rsidP="00AF5189">
      <w:pPr>
        <w:pStyle w:val="Numreradlista"/>
      </w:pPr>
      <w:r w:rsidRPr="00AF5189">
        <w:t xml:space="preserve">Riksdagen antar regeringens förslag till </w:t>
      </w:r>
      <w:r w:rsidRPr="0087002D">
        <w:t>lag om ändring i lagen (2014:968) om särskild tillsyn över kreditinstitut och värdepappers</w:t>
      </w:r>
      <w:r w:rsidR="009E51BE">
        <w:softHyphen/>
      </w:r>
      <w:r w:rsidRPr="0087002D">
        <w:t>bolag</w:t>
      </w:r>
      <w:r w:rsidR="009E51BE">
        <w:t>.</w:t>
      </w:r>
    </w:p>
    <w:p w14:paraId="32106EF5" w14:textId="4D63D102" w:rsidR="00AF5189" w:rsidRDefault="00AF5189" w:rsidP="00AF5189">
      <w:pPr>
        <w:pStyle w:val="Numreradlista"/>
      </w:pPr>
      <w:r w:rsidRPr="00AF5189">
        <w:t xml:space="preserve">Riksdagen antar regeringens förslag till </w:t>
      </w:r>
      <w:r w:rsidRPr="0087002D">
        <w:t>lag om ändring i lagen (2014:966) om kapitalbuffertar</w:t>
      </w:r>
      <w:r w:rsidR="009E51BE">
        <w:t>.</w:t>
      </w:r>
    </w:p>
    <w:p w14:paraId="3B7D862B" w14:textId="09560A94" w:rsidR="00AF5189" w:rsidRDefault="00AF5189" w:rsidP="00AF5189">
      <w:pPr>
        <w:pStyle w:val="Numreradlista"/>
      </w:pPr>
      <w:r w:rsidRPr="00AF5189">
        <w:t xml:space="preserve">Riksdagen antar regeringens förslag till </w:t>
      </w:r>
      <w:r w:rsidRPr="0087002D">
        <w:t>lag om ändring i kreditupplys</w:t>
      </w:r>
      <w:r w:rsidR="009E51BE">
        <w:softHyphen/>
      </w:r>
      <w:r w:rsidRPr="0087002D">
        <w:t>ningslagen (1973:1173)</w:t>
      </w:r>
      <w:r w:rsidR="009E51BE">
        <w:t>.</w:t>
      </w:r>
    </w:p>
    <w:p w14:paraId="5990FF4E" w14:textId="44E082DE" w:rsidR="00AF5189" w:rsidRDefault="00AF5189" w:rsidP="00AF5189">
      <w:pPr>
        <w:pStyle w:val="Numreradlista"/>
      </w:pPr>
      <w:r w:rsidRPr="00AF5189">
        <w:t xml:space="preserve">Riksdagen antar regeringens förslag till </w:t>
      </w:r>
      <w:r w:rsidRPr="0087002D">
        <w:t>lag om ändring i lagen (1980:1097) om Svenska skeppshypoteks</w:t>
      </w:r>
      <w:r>
        <w:softHyphen/>
      </w:r>
      <w:r w:rsidRPr="0087002D">
        <w:t>kassan</w:t>
      </w:r>
      <w:r w:rsidR="009E51BE">
        <w:t>.</w:t>
      </w:r>
    </w:p>
    <w:p w14:paraId="2A9F2B74" w14:textId="740953D7" w:rsidR="00AF5189" w:rsidRDefault="00AF5189" w:rsidP="00AF5189">
      <w:pPr>
        <w:pStyle w:val="Numreradlista"/>
      </w:pPr>
      <w:r w:rsidRPr="00AF5189">
        <w:t xml:space="preserve">Riksdagen antar regeringens förslag till </w:t>
      </w:r>
      <w:r w:rsidRPr="0087002D">
        <w:t>lag om ändring i sparbanks</w:t>
      </w:r>
      <w:r w:rsidR="009E51BE">
        <w:softHyphen/>
      </w:r>
      <w:r w:rsidRPr="0087002D">
        <w:t>lagen (1987:619)</w:t>
      </w:r>
      <w:r w:rsidR="009E51BE">
        <w:t>.</w:t>
      </w:r>
    </w:p>
    <w:p w14:paraId="3752CBFF" w14:textId="24E24D1A" w:rsidR="00AF5189" w:rsidRPr="007A0A09" w:rsidRDefault="00AF5189" w:rsidP="00AF5189">
      <w:pPr>
        <w:pStyle w:val="Numreradlista"/>
      </w:pPr>
      <w:r w:rsidRPr="00AF5189">
        <w:t xml:space="preserve">Riksdagen antar regeringens förslag till </w:t>
      </w:r>
      <w:r w:rsidRPr="0087002D">
        <w:t>lag om ändring i lagen (1988:1385) om Sveriges riksbank</w:t>
      </w:r>
      <w:r w:rsidR="009E51BE">
        <w:t>.</w:t>
      </w:r>
    </w:p>
    <w:p w14:paraId="7E68BAB8" w14:textId="18B4AACD" w:rsidR="00AF5189" w:rsidRPr="007A0A09" w:rsidRDefault="00AF5189" w:rsidP="00AF5189">
      <w:pPr>
        <w:pStyle w:val="Numreradlista"/>
      </w:pPr>
      <w:r w:rsidRPr="00AF5189">
        <w:t xml:space="preserve">Riksdagen antar regeringens förslag till </w:t>
      </w:r>
      <w:r w:rsidRPr="0087002D">
        <w:t>lag om ändring i lagen (1991:980) om handel med finansiella instrument</w:t>
      </w:r>
      <w:r w:rsidR="009E51BE">
        <w:t>.</w:t>
      </w:r>
    </w:p>
    <w:p w14:paraId="12D010D2" w14:textId="66093178" w:rsidR="00AF5189" w:rsidRPr="007A0A09" w:rsidRDefault="00AF5189" w:rsidP="00AF5189">
      <w:pPr>
        <w:pStyle w:val="Numreradlista"/>
      </w:pPr>
      <w:r w:rsidRPr="00AF5189">
        <w:t xml:space="preserve">Riksdagen antar regeringens förslag till </w:t>
      </w:r>
      <w:r w:rsidRPr="0087002D">
        <w:t>lag om ändring i lagen (1995:1559) om årsredovisning i kreditinstitut och värdepappersbolag</w:t>
      </w:r>
      <w:r w:rsidR="009E51BE">
        <w:t>.</w:t>
      </w:r>
    </w:p>
    <w:p w14:paraId="5321F206" w14:textId="09BBAEE0" w:rsidR="00AF5189" w:rsidRDefault="00AF5189" w:rsidP="00AF5189">
      <w:pPr>
        <w:pStyle w:val="Numreradlista"/>
      </w:pPr>
      <w:r w:rsidRPr="00AF5189">
        <w:t xml:space="preserve">Riksdagen antar regeringens förslag till </w:t>
      </w:r>
      <w:r w:rsidRPr="004C1C68">
        <w:t>lag om ändring i inkomst</w:t>
      </w:r>
      <w:r w:rsidR="009E51BE">
        <w:softHyphen/>
      </w:r>
      <w:r w:rsidRPr="004C1C68">
        <w:t>skattelagen (1999:1229)</w:t>
      </w:r>
      <w:r w:rsidR="009E51BE">
        <w:t>.</w:t>
      </w:r>
    </w:p>
    <w:p w14:paraId="584EB0B0" w14:textId="00307888" w:rsidR="00AF5189" w:rsidRPr="007A0A09" w:rsidRDefault="00AF5189" w:rsidP="00AF5189">
      <w:pPr>
        <w:pStyle w:val="Numreradlista"/>
      </w:pPr>
      <w:r w:rsidRPr="00AF5189">
        <w:t xml:space="preserve">Riksdagen antar regeringens förslag till </w:t>
      </w:r>
      <w:r w:rsidRPr="004C1C68">
        <w:t>lag om ändring i lagen (2000:192) om allmänna pensionsfonder (AP-fonder)</w:t>
      </w:r>
      <w:r w:rsidR="009E51BE">
        <w:t>.</w:t>
      </w:r>
    </w:p>
    <w:p w14:paraId="5DDD27FA" w14:textId="5E8CB2E0" w:rsidR="00AF5189" w:rsidRPr="007A0A09" w:rsidRDefault="00AF5189" w:rsidP="00AF5189">
      <w:pPr>
        <w:pStyle w:val="Numreradlista"/>
      </w:pPr>
      <w:r w:rsidRPr="00AF5189">
        <w:t xml:space="preserve">Riksdagen antar regeringens förslag till </w:t>
      </w:r>
      <w:r w:rsidRPr="003B1822">
        <w:t>lag om ändring i lagen (2004:46) om värdepappersfonder</w:t>
      </w:r>
      <w:r w:rsidR="009E51BE">
        <w:t>.</w:t>
      </w:r>
    </w:p>
    <w:p w14:paraId="08538C13" w14:textId="56B7216E" w:rsidR="00AF5189" w:rsidRDefault="00AF5189" w:rsidP="00AF5189">
      <w:pPr>
        <w:pStyle w:val="Numreradlista"/>
        <w:rPr>
          <w:spacing w:val="-2"/>
        </w:rPr>
      </w:pPr>
      <w:r w:rsidRPr="00AF5189">
        <w:rPr>
          <w:spacing w:val="-2"/>
        </w:rPr>
        <w:t xml:space="preserve">Riksdagen antar regeringens förslag till </w:t>
      </w:r>
      <w:r>
        <w:rPr>
          <w:spacing w:val="-2"/>
        </w:rPr>
        <w:t xml:space="preserve">lag om </w:t>
      </w:r>
      <w:r>
        <w:t>ändring i lagen (2004:297) om bank- och finansieringsrörelse</w:t>
      </w:r>
      <w:r w:rsidR="009E51BE">
        <w:t>.</w:t>
      </w:r>
    </w:p>
    <w:p w14:paraId="083157BF" w14:textId="4A8A49F5" w:rsidR="00AF5189" w:rsidRPr="00A10841" w:rsidRDefault="00AF5189" w:rsidP="00AF5189">
      <w:pPr>
        <w:pStyle w:val="Numreradlista"/>
        <w:rPr>
          <w:spacing w:val="-2"/>
        </w:rPr>
      </w:pPr>
      <w:r w:rsidRPr="00AF5189">
        <w:rPr>
          <w:spacing w:val="-2"/>
        </w:rPr>
        <w:t xml:space="preserve">Riksdagen antar regeringens förslag till </w:t>
      </w:r>
      <w:r w:rsidRPr="00A10841">
        <w:rPr>
          <w:spacing w:val="-2"/>
        </w:rPr>
        <w:t>lag om ändring i lagen (2006:531) om särskild tillsyn över finansiella konglomerat</w:t>
      </w:r>
      <w:r w:rsidR="009E51BE">
        <w:rPr>
          <w:spacing w:val="-2"/>
        </w:rPr>
        <w:t>.</w:t>
      </w:r>
    </w:p>
    <w:p w14:paraId="67FFFF9E" w14:textId="36442368" w:rsidR="00AF5189" w:rsidRPr="007A0A09" w:rsidRDefault="00AF5189" w:rsidP="00AF5189">
      <w:pPr>
        <w:pStyle w:val="Numreradlista"/>
      </w:pPr>
      <w:r w:rsidRPr="00AF5189">
        <w:t xml:space="preserve">Riksdagen antar regeringens förslag till </w:t>
      </w:r>
      <w:r w:rsidRPr="0057043B">
        <w:t>lag om ändring i lagen (2010:751) om betaltjänster</w:t>
      </w:r>
      <w:r w:rsidR="009E51BE">
        <w:t>.</w:t>
      </w:r>
    </w:p>
    <w:p w14:paraId="62FE4A4E" w14:textId="6F0F19BB" w:rsidR="00AF5189" w:rsidRPr="007A0A09" w:rsidRDefault="00AF5189" w:rsidP="00AF5189">
      <w:pPr>
        <w:pStyle w:val="Numreradlista"/>
      </w:pPr>
      <w:r w:rsidRPr="00AF5189">
        <w:t xml:space="preserve">Riksdagen antar regeringens förslag till </w:t>
      </w:r>
      <w:r w:rsidRPr="0057043B">
        <w:t>lag om ändring i lagen (2011:755) om elektroniska pengar</w:t>
      </w:r>
      <w:r w:rsidR="009E51BE">
        <w:t>.</w:t>
      </w:r>
    </w:p>
    <w:p w14:paraId="5075807B" w14:textId="315B09AE" w:rsidR="00AF5189" w:rsidRPr="007A0A09" w:rsidRDefault="00AF5189" w:rsidP="00AF5189">
      <w:pPr>
        <w:pStyle w:val="Numreradlista"/>
      </w:pPr>
      <w:r w:rsidRPr="00AF5189">
        <w:t xml:space="preserve">Riksdagen antar regeringens förslag till </w:t>
      </w:r>
      <w:r w:rsidRPr="00515289">
        <w:t>lag om ändring i lagen (2013:561) om förvaltare av alternativa investeringsfonder</w:t>
      </w:r>
      <w:r w:rsidR="00F932D6">
        <w:t>.</w:t>
      </w:r>
    </w:p>
    <w:p w14:paraId="46CEC8F9" w14:textId="0C8F1DAC" w:rsidR="00AF5189" w:rsidRPr="007A0A09" w:rsidRDefault="00AF5189" w:rsidP="00AF5189">
      <w:pPr>
        <w:pStyle w:val="Numreradlista"/>
      </w:pPr>
      <w:r w:rsidRPr="00AF5189">
        <w:t xml:space="preserve">Riksdagen antar regeringens förslag till </w:t>
      </w:r>
      <w:r w:rsidRPr="00515289">
        <w:t>lag om ändring i lagen (2014:484) om en databas för övervakning av och tillsyn över finans</w:t>
      </w:r>
      <w:r w:rsidR="00F932D6">
        <w:softHyphen/>
      </w:r>
      <w:r w:rsidRPr="00515289">
        <w:t>marknaderna</w:t>
      </w:r>
      <w:r w:rsidR="00F932D6">
        <w:t>.</w:t>
      </w:r>
    </w:p>
    <w:p w14:paraId="0600CD94" w14:textId="69721192" w:rsidR="00AF5189" w:rsidRPr="007A0A09" w:rsidRDefault="00AF5189" w:rsidP="00AF5189">
      <w:pPr>
        <w:pStyle w:val="Numreradlista"/>
      </w:pPr>
      <w:r w:rsidRPr="00AF5189">
        <w:t xml:space="preserve">Riksdagen antar regeringens förslag till </w:t>
      </w:r>
      <w:r w:rsidRPr="00515289">
        <w:t>lag om ändring i lagen (2015:1016) om resolution</w:t>
      </w:r>
      <w:r w:rsidR="00F932D6">
        <w:t>.</w:t>
      </w:r>
    </w:p>
    <w:p w14:paraId="67DB676D" w14:textId="5818EFD2" w:rsidR="00AF5189" w:rsidRDefault="00AF5189" w:rsidP="00AF5189">
      <w:pPr>
        <w:pStyle w:val="Numreradlista"/>
      </w:pPr>
      <w:r w:rsidRPr="00AF5189">
        <w:t xml:space="preserve">Riksdagen antar regeringens förslag till </w:t>
      </w:r>
      <w:r w:rsidRPr="00515289">
        <w:t>lag om ändring i lagen (2018:1219) om försäkringsdistribution</w:t>
      </w:r>
      <w:r w:rsidR="00F932D6">
        <w:t>.</w:t>
      </w:r>
    </w:p>
    <w:p w14:paraId="671BB76F" w14:textId="739A91F1" w:rsidR="00AF5189" w:rsidRDefault="00AF5189" w:rsidP="00AF5189">
      <w:pPr>
        <w:pStyle w:val="Numreradlista"/>
      </w:pPr>
      <w:r w:rsidRPr="00AF5189">
        <w:t xml:space="preserve">Riksdagen antar regeringens förslag till </w:t>
      </w:r>
      <w:r>
        <w:t>lag om ändring i lagen (2020:1157) om ändring i lagen (2007:528) om värdepappers</w:t>
      </w:r>
      <w:r w:rsidR="00F932D6">
        <w:softHyphen/>
      </w:r>
      <w:r>
        <w:t>marknaden</w:t>
      </w:r>
      <w:r w:rsidR="00F932D6">
        <w:t>.</w:t>
      </w:r>
    </w:p>
    <w:p w14:paraId="2D58FA50" w14:textId="0BDDC07E" w:rsidR="00AF5189" w:rsidRDefault="00AF5189" w:rsidP="00AF5189">
      <w:pPr>
        <w:pStyle w:val="Numreradlista"/>
      </w:pPr>
      <w:r w:rsidRPr="00AF5189">
        <w:lastRenderedPageBreak/>
        <w:t xml:space="preserve">Riksdagen antar regeringens förslag till </w:t>
      </w:r>
      <w:r>
        <w:t>lag om ändring i lagen (2020:1208) om ändring i lagen (1995:1559) om årsredovisning i kreditinstitut och värdepappersbolag</w:t>
      </w:r>
      <w:r w:rsidR="00F932D6">
        <w:t>.</w:t>
      </w:r>
    </w:p>
    <w:p w14:paraId="640D16C8" w14:textId="2F5E07E2" w:rsidR="00AF5189" w:rsidRDefault="00AF5189" w:rsidP="00AF5189">
      <w:pPr>
        <w:pStyle w:val="Numreradlista"/>
      </w:pPr>
      <w:r w:rsidRPr="00AF5189">
        <w:t>Riksdagen antar regeringens förslag till lag om ändring i lagen (2020:1211) om ändring i lagen (2014:484) om en databas för över</w:t>
      </w:r>
      <w:r w:rsidR="00F932D6">
        <w:softHyphen/>
      </w:r>
      <w:r w:rsidRPr="00AF5189">
        <w:t>vakning av och tillsyn över finansmarknaderna</w:t>
      </w:r>
      <w:r w:rsidR="00064433">
        <w:t>.</w:t>
      </w:r>
    </w:p>
    <w:p w14:paraId="2C05591D" w14:textId="4349CF4D" w:rsidR="004F43C5" w:rsidRDefault="004F43C5" w:rsidP="004D4BF8">
      <w:pPr>
        <w:pStyle w:val="Numreradlista"/>
      </w:pPr>
      <w:r>
        <w:t>Riksdagen antar regeringens förslag till</w:t>
      </w:r>
      <w:r w:rsidRPr="004F43C5">
        <w:t xml:space="preserve"> </w:t>
      </w:r>
      <w:r w:rsidR="00B932CE">
        <w:t xml:space="preserve">lag om </w:t>
      </w:r>
      <w:r w:rsidRPr="004F43C5">
        <w:t xml:space="preserve">ändring i lagen </w:t>
      </w:r>
      <w:r w:rsidR="00B932CE">
        <w:t xml:space="preserve">(2021:000) </w:t>
      </w:r>
      <w:r w:rsidRPr="004F43C5">
        <w:t>om ändring i lagen (2007:528) om värdepappers</w:t>
      </w:r>
      <w:r w:rsidR="00B932CE">
        <w:softHyphen/>
      </w:r>
      <w:r w:rsidRPr="004F43C5">
        <w:t>marknaden</w:t>
      </w:r>
      <w:r>
        <w:t>.</w:t>
      </w:r>
    </w:p>
    <w:p w14:paraId="4EF3D005" w14:textId="6697C008" w:rsidR="004F43C5" w:rsidRDefault="004F43C5" w:rsidP="004D4BF8">
      <w:pPr>
        <w:pStyle w:val="Numreradlista"/>
      </w:pPr>
      <w:r>
        <w:t xml:space="preserve">Riksdagen antar regeringens förslag till </w:t>
      </w:r>
      <w:r w:rsidR="00B932CE">
        <w:t xml:space="preserve">lag om </w:t>
      </w:r>
      <w:r w:rsidRPr="004F43C5">
        <w:t xml:space="preserve">ändring i lagen </w:t>
      </w:r>
      <w:r w:rsidR="00B932CE">
        <w:t xml:space="preserve">(2021:000) </w:t>
      </w:r>
      <w:r w:rsidRPr="004F43C5">
        <w:t>om ändring i lagen (2015:1016) om resolution</w:t>
      </w:r>
      <w:r>
        <w:t>.</w:t>
      </w:r>
    </w:p>
    <w:p w14:paraId="7EC8EF77" w14:textId="25212BC0" w:rsidR="00AF5189" w:rsidRPr="00144361" w:rsidRDefault="00AF5189" w:rsidP="00AF5189">
      <w:pPr>
        <w:pStyle w:val="Brdtextmedindrag"/>
      </w:pPr>
    </w:p>
    <w:p w14:paraId="7D9798D8" w14:textId="77777777" w:rsidR="00AF5189" w:rsidRDefault="00AF5189" w:rsidP="002E15E2">
      <w:pPr>
        <w:rPr>
          <w:sz w:val="20"/>
        </w:rPr>
      </w:pPr>
      <w:r>
        <w:br w:type="page"/>
      </w:r>
    </w:p>
    <w:p w14:paraId="3ED097FC" w14:textId="60916AC9" w:rsidR="00064433" w:rsidRDefault="00064433" w:rsidP="00064433">
      <w:pPr>
        <w:pStyle w:val="Rubrik1"/>
      </w:pPr>
      <w:bookmarkStart w:id="2" w:name="_Toc68700414"/>
      <w:r>
        <w:lastRenderedPageBreak/>
        <w:t>Lagtext</w:t>
      </w:r>
      <w:bookmarkEnd w:id="2"/>
    </w:p>
    <w:p w14:paraId="1D3E4268" w14:textId="45BA9C94" w:rsidR="00920097" w:rsidRDefault="00064433" w:rsidP="00064433">
      <w:pPr>
        <w:pStyle w:val="Brdtext"/>
      </w:pPr>
      <w:r>
        <w:t>Regeringen har följande förslag till lagtext.</w:t>
      </w:r>
    </w:p>
    <w:p w14:paraId="2315A166" w14:textId="2CF14D7A" w:rsidR="00064433" w:rsidRDefault="00064433" w:rsidP="00064433">
      <w:pPr>
        <w:pStyle w:val="Rubrik2"/>
      </w:pPr>
      <w:bookmarkStart w:id="3" w:name="_Toc68700415"/>
      <w:r w:rsidRPr="00064433">
        <w:t>Förslag till lag om ändring i lagen (2007:528) om värdepappersmarknaden</w:t>
      </w:r>
      <w:bookmarkEnd w:id="3"/>
    </w:p>
    <w:p w14:paraId="0059FA7C" w14:textId="77777777" w:rsidR="00BD2F1A" w:rsidRPr="00D7365A" w:rsidRDefault="00BD2F1A" w:rsidP="00BD2F1A">
      <w:pPr>
        <w:pStyle w:val="Brdtext"/>
        <w:rPr>
          <w:spacing w:val="-2"/>
        </w:rPr>
      </w:pPr>
      <w:r w:rsidRPr="00D7365A">
        <w:rPr>
          <w:spacing w:val="-2"/>
        </w:rPr>
        <w:t>Härigenom föreskrivs</w:t>
      </w:r>
      <w:r w:rsidRPr="00D7365A">
        <w:rPr>
          <w:rStyle w:val="Fotnotsreferens"/>
          <w:spacing w:val="-2"/>
        </w:rPr>
        <w:footnoteReference w:id="2"/>
      </w:r>
      <w:r w:rsidRPr="00D7365A">
        <w:rPr>
          <w:spacing w:val="-2"/>
        </w:rPr>
        <w:t xml:space="preserve"> i fråga om lagen (2007:528) om värdepappers</w:t>
      </w:r>
      <w:r w:rsidRPr="00D7365A">
        <w:rPr>
          <w:spacing w:val="-2"/>
        </w:rPr>
        <w:softHyphen/>
        <w:t>mark</w:t>
      </w:r>
      <w:r>
        <w:rPr>
          <w:spacing w:val="-2"/>
        </w:rPr>
        <w:softHyphen/>
      </w:r>
      <w:r w:rsidRPr="00D7365A">
        <w:rPr>
          <w:spacing w:val="-2"/>
        </w:rPr>
        <w:t xml:space="preserve">naden </w:t>
      </w:r>
    </w:p>
    <w:p w14:paraId="16EB13A2" w14:textId="234A2E52" w:rsidR="00BD2F1A" w:rsidRDefault="00BD2F1A" w:rsidP="00BD2F1A">
      <w:pPr>
        <w:pStyle w:val="Brdtextmedindrag"/>
      </w:pPr>
      <w:r w:rsidRPr="002B341F">
        <w:rPr>
          <w:i/>
          <w:spacing w:val="-4"/>
        </w:rPr>
        <w:t>dels</w:t>
      </w:r>
      <w:r>
        <w:rPr>
          <w:i/>
          <w:spacing w:val="-4"/>
        </w:rPr>
        <w:t> </w:t>
      </w:r>
      <w:r w:rsidRPr="002B341F">
        <w:rPr>
          <w:spacing w:val="-4"/>
        </w:rPr>
        <w:t xml:space="preserve">att 1 kap. 4 a, 4 b och 5 §§, </w:t>
      </w:r>
      <w:r>
        <w:rPr>
          <w:spacing w:val="-4"/>
        </w:rPr>
        <w:t xml:space="preserve">3 kap. </w:t>
      </w:r>
      <w:r w:rsidRPr="002B341F">
        <w:rPr>
          <w:spacing w:val="-4"/>
        </w:rPr>
        <w:t>6 och 7 §§, 7 kap. 1 §, 8 kap.</w:t>
      </w:r>
      <w:r>
        <w:rPr>
          <w:spacing w:val="-4"/>
        </w:rPr>
        <w:t> </w:t>
      </w:r>
      <w:r w:rsidRPr="002B341F">
        <w:rPr>
          <w:spacing w:val="-4"/>
        </w:rPr>
        <w:t>4,</w:t>
      </w:r>
      <w:r>
        <w:t xml:space="preserve"> </w:t>
      </w:r>
      <w:r w:rsidRPr="000E3543">
        <w:rPr>
          <w:spacing w:val="-4"/>
        </w:rPr>
        <w:t xml:space="preserve">5 och 35 §§, 8 a kap. 9 §, 8 b kap. </w:t>
      </w:r>
      <w:r>
        <w:rPr>
          <w:spacing w:val="-4"/>
        </w:rPr>
        <w:t xml:space="preserve">2 och </w:t>
      </w:r>
      <w:r w:rsidRPr="000E3543">
        <w:rPr>
          <w:spacing w:val="-4"/>
        </w:rPr>
        <w:t>4 </w:t>
      </w:r>
      <w:r>
        <w:rPr>
          <w:spacing w:val="-4"/>
        </w:rPr>
        <w:t>§</w:t>
      </w:r>
      <w:r w:rsidRPr="000E3543">
        <w:rPr>
          <w:spacing w:val="-4"/>
        </w:rPr>
        <w:t>§, 12 kap. 7 §, 13 kap. 1 i §, 23 kap</w:t>
      </w:r>
      <w:r>
        <w:t xml:space="preserve">. 4 §, 25 kap. 1 d § och rubriken närmast före 3 kap. 7 § ska ha följande lydelse, </w:t>
      </w:r>
    </w:p>
    <w:p w14:paraId="535CE440" w14:textId="77777777" w:rsidR="00BD2F1A" w:rsidRDefault="00BD2F1A" w:rsidP="00BD2F1A">
      <w:pPr>
        <w:pStyle w:val="Brdtextmedindrag"/>
      </w:pPr>
      <w:r>
        <w:rPr>
          <w:i/>
        </w:rPr>
        <w:t>dels </w:t>
      </w:r>
      <w:r w:rsidRPr="0063589C">
        <w:t xml:space="preserve">att det ska införas </w:t>
      </w:r>
      <w:r>
        <w:t>fyra</w:t>
      </w:r>
      <w:r w:rsidRPr="009C34B1">
        <w:t xml:space="preserve"> nya paragrafer, 8 kap.</w:t>
      </w:r>
      <w:r w:rsidRPr="0063589C">
        <w:t xml:space="preserve"> 1 a</w:t>
      </w:r>
      <w:r>
        <w:t>–1 c och 4 c §</w:t>
      </w:r>
      <w:r w:rsidRPr="0063589C">
        <w:t>§</w:t>
      </w:r>
      <w:r>
        <w:t xml:space="preserve">, och närmast före </w:t>
      </w:r>
      <w:r w:rsidRPr="005E7AAF">
        <w:t>8</w:t>
      </w:r>
      <w:r>
        <w:t xml:space="preserve"> kap. 4 c § en </w:t>
      </w:r>
      <w:r w:rsidRPr="0005378A">
        <w:t>ny rubrik</w:t>
      </w:r>
      <w:r>
        <w:t xml:space="preserve"> av följande lydelse</w:t>
      </w:r>
      <w:r w:rsidRPr="0063589C">
        <w:t>.</w:t>
      </w:r>
    </w:p>
    <w:p w14:paraId="2DAD4E83" w14:textId="77777777" w:rsidR="00BD2F1A" w:rsidRDefault="00BD2F1A" w:rsidP="00BD2F1A">
      <w:pPr>
        <w:pStyle w:val="Brdtextmedindrag"/>
      </w:pPr>
    </w:p>
    <w:tbl>
      <w:tblPr>
        <w:tblW w:w="5000" w:type="pct"/>
        <w:tblLook w:val="0000" w:firstRow="0" w:lastRow="0" w:firstColumn="0" w:lastColumn="0" w:noHBand="0" w:noVBand="0"/>
      </w:tblPr>
      <w:tblGrid>
        <w:gridCol w:w="2948"/>
        <w:gridCol w:w="2949"/>
      </w:tblGrid>
      <w:tr w:rsidR="00BD2F1A" w:rsidRPr="0049408E" w14:paraId="38CC8D05" w14:textId="77777777" w:rsidTr="002E15E2">
        <w:tc>
          <w:tcPr>
            <w:tcW w:w="2500" w:type="pct"/>
            <w:shd w:val="clear" w:color="auto" w:fill="auto"/>
            <w:tcMar>
              <w:left w:w="0" w:type="dxa"/>
            </w:tcMar>
          </w:tcPr>
          <w:p w14:paraId="6CA9CCC8" w14:textId="77777777" w:rsidR="00BD2F1A" w:rsidRPr="0049408E" w:rsidRDefault="00BD2F1A" w:rsidP="002E15E2">
            <w:pPr>
              <w:pStyle w:val="Brdtext"/>
              <w:rPr>
                <w:i/>
              </w:rPr>
            </w:pPr>
            <w:r>
              <w:rPr>
                <w:i/>
              </w:rPr>
              <w:t>Nuvarande lydelse</w:t>
            </w:r>
          </w:p>
        </w:tc>
        <w:tc>
          <w:tcPr>
            <w:tcW w:w="2500" w:type="pct"/>
            <w:shd w:val="clear" w:color="auto" w:fill="auto"/>
            <w:tcMar>
              <w:right w:w="0" w:type="dxa"/>
            </w:tcMar>
          </w:tcPr>
          <w:p w14:paraId="492202A7" w14:textId="77777777" w:rsidR="00BD2F1A" w:rsidRPr="0049408E" w:rsidRDefault="00BD2F1A" w:rsidP="002E15E2">
            <w:pPr>
              <w:pStyle w:val="Brdtext"/>
              <w:rPr>
                <w:i/>
              </w:rPr>
            </w:pPr>
            <w:r w:rsidRPr="0049408E">
              <w:rPr>
                <w:i/>
              </w:rPr>
              <w:t>Föreslagen lydelse</w:t>
            </w:r>
          </w:p>
        </w:tc>
      </w:tr>
    </w:tbl>
    <w:p w14:paraId="1A4AD62E" w14:textId="77777777" w:rsidR="00BD2F1A" w:rsidRDefault="00BD2F1A" w:rsidP="00BD2F1A">
      <w:pPr>
        <w:pStyle w:val="Brdtext"/>
        <w:spacing w:before="270"/>
        <w:jc w:val="center"/>
        <w:rPr>
          <w:b/>
        </w:rPr>
      </w:pPr>
      <w:r>
        <w:rPr>
          <w:b/>
        </w:rPr>
        <w:t>1 kap.</w:t>
      </w:r>
    </w:p>
    <w:p w14:paraId="440762A0" w14:textId="77777777" w:rsidR="00BD2F1A" w:rsidRDefault="00BD2F1A" w:rsidP="00BD2F1A">
      <w:pPr>
        <w:pStyle w:val="Brdtext"/>
        <w:jc w:val="center"/>
      </w:pPr>
      <w:r>
        <w:t>4 a §</w:t>
      </w:r>
      <w:r>
        <w:rPr>
          <w:rStyle w:val="Fotnotsreferens"/>
        </w:rPr>
        <w:footnoteReference w:id="3"/>
      </w:r>
    </w:p>
    <w:p w14:paraId="6A5F6BA4" w14:textId="77777777" w:rsidR="00BD2F1A" w:rsidRDefault="00BD2F1A" w:rsidP="00BD2F1A">
      <w:pPr>
        <w:pStyle w:val="Brdtextmedindrag"/>
      </w:pPr>
      <w:r w:rsidRPr="00ED2BB3">
        <w:t xml:space="preserve">I denna lag betyder </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BD2F1A" w14:paraId="484AA323" w14:textId="77777777" w:rsidTr="002E15E2">
        <w:tc>
          <w:tcPr>
            <w:tcW w:w="2500" w:type="pct"/>
            <w:shd w:val="clear" w:color="auto" w:fill="auto"/>
            <w:tcMar>
              <w:left w:w="0" w:type="dxa"/>
            </w:tcMar>
          </w:tcPr>
          <w:p w14:paraId="69B15269" w14:textId="77777777" w:rsidR="00BD2F1A" w:rsidRDefault="00BD2F1A" w:rsidP="002E15E2">
            <w:pPr>
              <w:pStyle w:val="Brdtextmedindrag"/>
            </w:pPr>
            <w:r w:rsidRPr="007847D8">
              <w:rPr>
                <w:i/>
                <w:u w:val="single"/>
              </w:rPr>
              <w:t>direktivet om marknader för finansiella instrument</w:t>
            </w:r>
            <w:r w:rsidRPr="00ED2BB3">
              <w:t>: Europa</w:t>
            </w:r>
            <w:r>
              <w:softHyphen/>
            </w:r>
            <w:r w:rsidRPr="00ED2BB3">
              <w:t>parla</w:t>
            </w:r>
            <w:r>
              <w:softHyphen/>
            </w:r>
            <w:r>
              <w:softHyphen/>
            </w:r>
            <w:r w:rsidRPr="00ED2BB3">
              <w:t>mentets och rådets direktiv 2014/65/EU av den 15</w:t>
            </w:r>
            <w:r>
              <w:t> </w:t>
            </w:r>
            <w:r w:rsidRPr="00ED2BB3">
              <w:t>maj 2014 om marknader för finansiella instrument och om ändring av direktiv 2002/92/EG och av direktiv</w:t>
            </w:r>
            <w:r>
              <w:t> </w:t>
            </w:r>
            <w:r w:rsidRPr="00ED2BB3">
              <w:t>2011/61/EU, i lydelsen enligt Europa</w:t>
            </w:r>
            <w:r>
              <w:softHyphen/>
            </w:r>
            <w:r w:rsidRPr="00ED2BB3">
              <w:t xml:space="preserve">parlamentets och rådets direktiv (EU) </w:t>
            </w:r>
            <w:r w:rsidRPr="000B4AF7">
              <w:rPr>
                <w:i/>
                <w:iCs/>
              </w:rPr>
              <w:t>2016/1034</w:t>
            </w:r>
            <w:r w:rsidRPr="00ED2BB3">
              <w:t xml:space="preserve">, </w:t>
            </w:r>
          </w:p>
        </w:tc>
        <w:tc>
          <w:tcPr>
            <w:tcW w:w="2500" w:type="pct"/>
            <w:shd w:val="clear" w:color="auto" w:fill="auto"/>
            <w:tcMar>
              <w:right w:w="0" w:type="dxa"/>
            </w:tcMar>
          </w:tcPr>
          <w:p w14:paraId="52B36C32" w14:textId="77777777" w:rsidR="00BD2F1A" w:rsidRDefault="00BD2F1A" w:rsidP="002E15E2">
            <w:pPr>
              <w:pStyle w:val="Brdtextmedindrag"/>
            </w:pPr>
            <w:r w:rsidRPr="007847D8">
              <w:rPr>
                <w:i/>
                <w:u w:val="single"/>
              </w:rPr>
              <w:t>direktivet om marknader för finansiella instrument</w:t>
            </w:r>
            <w:r w:rsidRPr="00ED2BB3">
              <w:t>: Europa</w:t>
            </w:r>
            <w:r>
              <w:softHyphen/>
            </w:r>
            <w:r w:rsidRPr="00ED2BB3">
              <w:t>parla</w:t>
            </w:r>
            <w:r>
              <w:softHyphen/>
            </w:r>
            <w:r w:rsidRPr="00ED2BB3">
              <w:t>mentets och rådets direktiv 2014/65/EU av den 15</w:t>
            </w:r>
            <w:r>
              <w:t> </w:t>
            </w:r>
            <w:r w:rsidRPr="00ED2BB3">
              <w:t>maj 2014 om marknader för finansiella instrument och om ändring av direktiv 2002/92/EG och av direktiv</w:t>
            </w:r>
            <w:r>
              <w:t> </w:t>
            </w:r>
            <w:r w:rsidRPr="00ED2BB3">
              <w:t>2011/61/EU, i lydelsen enligt Europa</w:t>
            </w:r>
            <w:r>
              <w:softHyphen/>
            </w:r>
            <w:r w:rsidRPr="00ED2BB3">
              <w:t xml:space="preserve">parlamentets och rådets direktiv (EU) </w:t>
            </w:r>
            <w:r w:rsidRPr="000B4AF7">
              <w:rPr>
                <w:i/>
                <w:iCs/>
              </w:rPr>
              <w:t>2019/2034</w:t>
            </w:r>
            <w:r w:rsidRPr="00ED2BB3">
              <w:t>,</w:t>
            </w:r>
            <w:r>
              <w:t xml:space="preserve"> </w:t>
            </w:r>
          </w:p>
        </w:tc>
      </w:tr>
      <w:tr w:rsidR="00BD2F1A" w14:paraId="264D30A8" w14:textId="77777777" w:rsidTr="002E15E2">
        <w:tc>
          <w:tcPr>
            <w:tcW w:w="2500" w:type="pct"/>
            <w:shd w:val="clear" w:color="auto" w:fill="auto"/>
            <w:tcMar>
              <w:left w:w="0" w:type="dxa"/>
            </w:tcMar>
          </w:tcPr>
          <w:p w14:paraId="726161E9" w14:textId="77777777" w:rsidR="00BD2F1A" w:rsidRDefault="00BD2F1A" w:rsidP="002E15E2">
            <w:pPr>
              <w:pStyle w:val="Brdtextmedindrag"/>
            </w:pPr>
            <w:r w:rsidRPr="007847D8">
              <w:rPr>
                <w:i/>
                <w:iCs/>
                <w:u w:val="single"/>
              </w:rPr>
              <w:t>kapitaltäckningsdirektivet</w:t>
            </w:r>
            <w:r>
              <w:t xml:space="preserve">: </w:t>
            </w:r>
            <w:r w:rsidRPr="00F940F7">
              <w:t xml:space="preserve">Europaparlamentets och rådets direktiv 2013/36/EU av den 26 juni 2013 om behörighet att utöva verksamhet i kreditinstitut och om tillsyn av kreditinstitut </w:t>
            </w:r>
            <w:r w:rsidRPr="00165464">
              <w:rPr>
                <w:i/>
              </w:rPr>
              <w:t>och värdepappersföretag</w:t>
            </w:r>
            <w:r w:rsidRPr="00F940F7">
              <w:t xml:space="preserve">, om ändring av direktiv 2002/87/EG och om upphävande av </w:t>
            </w:r>
            <w:r w:rsidRPr="00165464">
              <w:rPr>
                <w:i/>
              </w:rPr>
              <w:t>direktiv</w:t>
            </w:r>
            <w:r w:rsidRPr="00F940F7">
              <w:t xml:space="preserve"> 2006/48/EG och 2006/49/EG, i </w:t>
            </w:r>
            <w:r w:rsidRPr="00F940F7">
              <w:lastRenderedPageBreak/>
              <w:t xml:space="preserve">lydelsen enligt Europaparlamentets och rådets direktiv (EU) </w:t>
            </w:r>
            <w:r w:rsidRPr="00285CB1">
              <w:rPr>
                <w:i/>
                <w:iCs/>
              </w:rPr>
              <w:t>2019/</w:t>
            </w:r>
            <w:r w:rsidRPr="000B4AF7">
              <w:rPr>
                <w:i/>
                <w:iCs/>
              </w:rPr>
              <w:t>878</w:t>
            </w:r>
            <w:r w:rsidRPr="00F940F7">
              <w:t>,</w:t>
            </w:r>
          </w:p>
        </w:tc>
        <w:tc>
          <w:tcPr>
            <w:tcW w:w="2500" w:type="pct"/>
            <w:shd w:val="clear" w:color="auto" w:fill="auto"/>
            <w:tcMar>
              <w:right w:w="0" w:type="dxa"/>
            </w:tcMar>
          </w:tcPr>
          <w:p w14:paraId="1CF60C93" w14:textId="77777777" w:rsidR="00BD2F1A" w:rsidRDefault="00BD2F1A" w:rsidP="002E15E2">
            <w:pPr>
              <w:pStyle w:val="Brdtextmedindrag"/>
            </w:pPr>
            <w:r w:rsidRPr="007847D8">
              <w:rPr>
                <w:i/>
                <w:iCs/>
                <w:u w:val="single"/>
              </w:rPr>
              <w:lastRenderedPageBreak/>
              <w:t>kapitaltäckningsdirektivet</w:t>
            </w:r>
            <w:r>
              <w:t xml:space="preserve">: </w:t>
            </w:r>
            <w:r w:rsidRPr="00F940F7">
              <w:t xml:space="preserve">Europaparlamentets och rådets direktiv 2013/36/EU av den 26 juni 2013 om behörighet att utöva verksamhet i kreditinstitut och om tillsyn av kreditinstitut, om ändring av direktiv 2002/87/EG och om upphävande av </w:t>
            </w:r>
            <w:r w:rsidRPr="00165464">
              <w:rPr>
                <w:i/>
              </w:rPr>
              <w:t>dire</w:t>
            </w:r>
            <w:r w:rsidRPr="00674844">
              <w:rPr>
                <w:i/>
                <w:iCs/>
              </w:rPr>
              <w:t>ktiven</w:t>
            </w:r>
            <w:r w:rsidRPr="00F940F7">
              <w:t xml:space="preserve"> 2006/48/EG och 2006/49/EG, i lydelsen enligt Europaparlamentets </w:t>
            </w:r>
            <w:r w:rsidRPr="00F940F7">
              <w:lastRenderedPageBreak/>
              <w:t xml:space="preserve">och rådets direktiv (EU) </w:t>
            </w:r>
            <w:r w:rsidRPr="00285CB1">
              <w:rPr>
                <w:i/>
                <w:iCs/>
              </w:rPr>
              <w:t>2019/</w:t>
            </w:r>
            <w:r w:rsidRPr="000B4AF7">
              <w:rPr>
                <w:i/>
                <w:iCs/>
              </w:rPr>
              <w:t>2034</w:t>
            </w:r>
            <w:r w:rsidRPr="00F940F7">
              <w:t>,</w:t>
            </w:r>
          </w:p>
        </w:tc>
      </w:tr>
      <w:tr w:rsidR="00BD2F1A" w14:paraId="77BCEAEB" w14:textId="77777777" w:rsidTr="002E15E2">
        <w:tc>
          <w:tcPr>
            <w:tcW w:w="5000" w:type="pct"/>
            <w:gridSpan w:val="2"/>
            <w:shd w:val="clear" w:color="auto" w:fill="auto"/>
            <w:tcMar>
              <w:left w:w="0" w:type="dxa"/>
            </w:tcMar>
          </w:tcPr>
          <w:p w14:paraId="7A505AEB" w14:textId="77777777" w:rsidR="00BD2F1A" w:rsidRPr="007847D8" w:rsidRDefault="00BD2F1A" w:rsidP="002E15E2">
            <w:pPr>
              <w:pStyle w:val="Brdtextmedindrag"/>
              <w:rPr>
                <w:i/>
                <w:iCs/>
                <w:u w:val="single"/>
              </w:rPr>
            </w:pPr>
            <w:r w:rsidRPr="00DF367E">
              <w:rPr>
                <w:i/>
              </w:rPr>
              <w:lastRenderedPageBreak/>
              <w:t>krishanteringsdirektivet</w:t>
            </w:r>
            <w:r w:rsidRPr="00CC3242">
              <w:t>:</w:t>
            </w:r>
            <w:r w:rsidRPr="00ED2BB3">
              <w:t xml:space="preserve"> Europaparlamentets och rådets direktiv 2014/59/EU av den 15</w:t>
            </w:r>
            <w:r>
              <w:t> </w:t>
            </w:r>
            <w:r w:rsidRPr="00ED2BB3">
              <w:t xml:space="preserve">maj 2014 om inrättande av en ram för </w:t>
            </w:r>
            <w:r w:rsidRPr="00E57846">
              <w:rPr>
                <w:spacing w:val="-4"/>
              </w:rPr>
              <w:t>åter</w:t>
            </w:r>
            <w:r>
              <w:rPr>
                <w:spacing w:val="-4"/>
              </w:rPr>
              <w:softHyphen/>
            </w:r>
            <w:r w:rsidRPr="00E57846">
              <w:rPr>
                <w:spacing w:val="-4"/>
              </w:rPr>
              <w:t>hämtning och resolu</w:t>
            </w:r>
            <w:r>
              <w:rPr>
                <w:spacing w:val="-4"/>
              </w:rPr>
              <w:softHyphen/>
            </w:r>
            <w:r w:rsidRPr="00E57846">
              <w:rPr>
                <w:spacing w:val="-4"/>
              </w:rPr>
              <w:t>tion av kreditinstitut och värdepappers</w:t>
            </w:r>
            <w:r>
              <w:rPr>
                <w:spacing w:val="-4"/>
              </w:rPr>
              <w:softHyphen/>
            </w:r>
            <w:r w:rsidRPr="00E57846">
              <w:rPr>
                <w:spacing w:val="-4"/>
              </w:rPr>
              <w:t>före</w:t>
            </w:r>
            <w:r>
              <w:rPr>
                <w:spacing w:val="-4"/>
              </w:rPr>
              <w:softHyphen/>
            </w:r>
            <w:r w:rsidRPr="00E57846">
              <w:rPr>
                <w:spacing w:val="-4"/>
              </w:rPr>
              <w:t xml:space="preserve">tag och </w:t>
            </w:r>
            <w:r w:rsidRPr="002B341F">
              <w:rPr>
                <w:spacing w:val="-5"/>
              </w:rPr>
              <w:t>om ändring av rådets direktiv 82/891/EEG och Europa</w:t>
            </w:r>
            <w:r>
              <w:rPr>
                <w:spacing w:val="-5"/>
              </w:rPr>
              <w:softHyphen/>
            </w:r>
            <w:r w:rsidRPr="002B341F">
              <w:rPr>
                <w:spacing w:val="-5"/>
              </w:rPr>
              <w:t>parlamentets och</w:t>
            </w:r>
            <w:r w:rsidRPr="002B341F">
              <w:rPr>
                <w:spacing w:val="-4"/>
              </w:rPr>
              <w:t xml:space="preserve"> rådets direktiv 2001/24/EG, 2002/47/EG, 2004/25/EG, 2005/56/EG,</w:t>
            </w:r>
            <w:r w:rsidRPr="00E57846">
              <w:rPr>
                <w:spacing w:val="-5"/>
              </w:rPr>
              <w:t xml:space="preserve"> </w:t>
            </w:r>
            <w:r w:rsidRPr="002B341F">
              <w:t>2007/36/EG, 2011/35/EU, 2012/30/EU och 2013/36/EU samt</w:t>
            </w:r>
            <w:r w:rsidRPr="002B341F">
              <w:rPr>
                <w:spacing w:val="-4"/>
              </w:rPr>
              <w:t xml:space="preserve"> Europaparlamen</w:t>
            </w:r>
            <w:r>
              <w:rPr>
                <w:spacing w:val="-4"/>
              </w:rPr>
              <w:softHyphen/>
            </w:r>
            <w:r w:rsidRPr="002B341F">
              <w:rPr>
                <w:spacing w:val="-4"/>
              </w:rPr>
              <w:t>tets</w:t>
            </w:r>
            <w:r w:rsidRPr="00ED2BB3">
              <w:t xml:space="preserve"> och rådets för</w:t>
            </w:r>
            <w:r>
              <w:softHyphen/>
            </w:r>
            <w:r w:rsidRPr="00ED2BB3">
              <w:t xml:space="preserve">ordningar (EU) nr 1093/2010 och (EU) nr 648/2012, i </w:t>
            </w:r>
            <w:r w:rsidRPr="00E95EC7">
              <w:t>den ursprung</w:t>
            </w:r>
            <w:r w:rsidRPr="00E95EC7">
              <w:softHyphen/>
              <w:t>liga</w:t>
            </w:r>
            <w:r w:rsidRPr="00ED2BB3">
              <w:t xml:space="preserve"> </w:t>
            </w:r>
            <w:r w:rsidRPr="00E95EC7">
              <w:t>lydelsen</w:t>
            </w:r>
            <w:r w:rsidRPr="00ED2BB3">
              <w:t>,</w:t>
            </w:r>
          </w:p>
        </w:tc>
      </w:tr>
    </w:tbl>
    <w:p w14:paraId="258D3BD3" w14:textId="77777777" w:rsidR="00BD2F1A" w:rsidRPr="00ED2BB3" w:rsidRDefault="00BD2F1A" w:rsidP="00BD2F1A">
      <w:pPr>
        <w:pStyle w:val="Brdtextmedindrag"/>
      </w:pPr>
      <w:r w:rsidRPr="00BB7A46">
        <w:rPr>
          <w:i/>
        </w:rPr>
        <w:t>marknadsmissbruksförordningen</w:t>
      </w:r>
      <w:r w:rsidRPr="00937DA4">
        <w:t>:</w:t>
      </w:r>
      <w:r w:rsidRPr="00ED2BB3">
        <w:t xml:space="preserve"> Europaparlamentets och rådets för</w:t>
      </w:r>
      <w:r>
        <w:softHyphen/>
      </w:r>
      <w:r w:rsidRPr="00ED2BB3">
        <w:t>ordning (EU) nr 596/2014 av den 16</w:t>
      </w:r>
      <w:r>
        <w:t> </w:t>
      </w:r>
      <w:r w:rsidRPr="00ED2BB3">
        <w:t>april 2014 om marknads</w:t>
      </w:r>
      <w:r>
        <w:softHyphen/>
      </w:r>
      <w:r w:rsidRPr="00ED2BB3">
        <w:t>missbruk (marknadsmissbruksförordning) och om upphävande av Europa</w:t>
      </w:r>
      <w:r>
        <w:softHyphen/>
      </w:r>
      <w:r w:rsidRPr="00ED2BB3">
        <w:t>parlamentets och rådets direktiv 2003/6/EG och kommis</w:t>
      </w:r>
      <w:r>
        <w:softHyphen/>
      </w:r>
      <w:r w:rsidRPr="00ED2BB3">
        <w:t>sionens direktiv 2003/124/EG, 2003/125/EG och 2004/72/EG,</w:t>
      </w:r>
    </w:p>
    <w:p w14:paraId="363CCA45" w14:textId="77777777" w:rsidR="00BD2F1A" w:rsidRDefault="00BD2F1A" w:rsidP="00BD2F1A">
      <w:pPr>
        <w:pStyle w:val="Brdtextmedindrag"/>
      </w:pPr>
      <w:r w:rsidRPr="00BB7A46">
        <w:rPr>
          <w:i/>
        </w:rPr>
        <w:t>prospektförordningen</w:t>
      </w:r>
      <w:r w:rsidRPr="00ED2BB3">
        <w:t>: Europaparlamentets och rådets förordning (EU) 2017/1129 av den 14</w:t>
      </w:r>
      <w:r>
        <w:t> </w:t>
      </w:r>
      <w:r w:rsidRPr="00ED2BB3">
        <w:t>juli 2017 om prospekt som ska offent</w:t>
      </w:r>
      <w:r>
        <w:softHyphen/>
      </w:r>
      <w:r w:rsidRPr="00ED2BB3">
        <w:t xml:space="preserve">liggöras när värdepapper erbjuds till allmänheten eller tas upp till handel på en reglerad marknad, och om upphävande av direktiv 2003/71/EG, </w:t>
      </w:r>
    </w:p>
    <w:tbl>
      <w:tblPr>
        <w:tblW w:w="5000" w:type="pct"/>
        <w:tblLayout w:type="fixed"/>
        <w:tblLook w:val="0000" w:firstRow="0" w:lastRow="0" w:firstColumn="0" w:lastColumn="0" w:noHBand="0" w:noVBand="0"/>
      </w:tblPr>
      <w:tblGrid>
        <w:gridCol w:w="2948"/>
        <w:gridCol w:w="2949"/>
      </w:tblGrid>
      <w:tr w:rsidR="00BD2F1A" w14:paraId="28D001FC" w14:textId="77777777" w:rsidTr="004D4BF8">
        <w:tc>
          <w:tcPr>
            <w:tcW w:w="2500" w:type="pct"/>
            <w:shd w:val="clear" w:color="auto" w:fill="auto"/>
            <w:tcMar>
              <w:left w:w="0" w:type="dxa"/>
            </w:tcMar>
          </w:tcPr>
          <w:p w14:paraId="552890E2" w14:textId="77777777" w:rsidR="00BD2F1A" w:rsidRDefault="00BD2F1A" w:rsidP="002E15E2">
            <w:pPr>
              <w:pStyle w:val="Brdtextmedindrag"/>
            </w:pPr>
            <w:r w:rsidRPr="00E7341E">
              <w:rPr>
                <w:i/>
                <w:u w:val="single"/>
              </w:rPr>
              <w:t>tillsynsförordningen</w:t>
            </w:r>
            <w:r w:rsidRPr="00E7341E">
              <w:t>: Europa</w:t>
            </w:r>
            <w:r>
              <w:softHyphen/>
            </w:r>
            <w:r w:rsidRPr="00E7341E">
              <w:t>parlamentets och rådets förord</w:t>
            </w:r>
            <w:r>
              <w:softHyphen/>
            </w:r>
            <w:r w:rsidRPr="00E7341E">
              <w:t>ning (EU) nr</w:t>
            </w:r>
            <w:r>
              <w:t> </w:t>
            </w:r>
            <w:r w:rsidRPr="00E7341E">
              <w:t>575/2013 av den 26</w:t>
            </w:r>
            <w:r>
              <w:t> </w:t>
            </w:r>
            <w:r w:rsidRPr="00E7341E">
              <w:t>juni 2013 om tillsynskrav för kredit</w:t>
            </w:r>
            <w:r>
              <w:softHyphen/>
            </w:r>
            <w:r w:rsidRPr="00E7341E">
              <w:t xml:space="preserve">institut </w:t>
            </w:r>
            <w:r w:rsidRPr="00850432">
              <w:rPr>
                <w:i/>
              </w:rPr>
              <w:t>och värdepappers</w:t>
            </w:r>
            <w:r>
              <w:rPr>
                <w:i/>
              </w:rPr>
              <w:softHyphen/>
            </w:r>
            <w:r w:rsidRPr="00850432">
              <w:rPr>
                <w:i/>
              </w:rPr>
              <w:t>företag</w:t>
            </w:r>
            <w:r w:rsidRPr="00E7341E">
              <w:t xml:space="preserve"> och om ändring av för</w:t>
            </w:r>
            <w:r>
              <w:softHyphen/>
            </w:r>
            <w:r w:rsidRPr="00E7341E">
              <w:t>ordning (EU) nr</w:t>
            </w:r>
            <w:r>
              <w:t> </w:t>
            </w:r>
            <w:r w:rsidRPr="00E7341E">
              <w:t>648/2012,</w:t>
            </w:r>
          </w:p>
        </w:tc>
        <w:tc>
          <w:tcPr>
            <w:tcW w:w="2500" w:type="pct"/>
            <w:shd w:val="clear" w:color="auto" w:fill="auto"/>
            <w:tcMar>
              <w:right w:w="0" w:type="dxa"/>
            </w:tcMar>
          </w:tcPr>
          <w:p w14:paraId="104B0373" w14:textId="77777777" w:rsidR="00BD2F1A" w:rsidRPr="00974201" w:rsidRDefault="00BD2F1A" w:rsidP="002E15E2">
            <w:pPr>
              <w:pStyle w:val="Brdtextmedindrag"/>
              <w:rPr>
                <w:i/>
              </w:rPr>
            </w:pPr>
            <w:r w:rsidRPr="008A7D67">
              <w:rPr>
                <w:i/>
                <w:u w:val="single"/>
              </w:rPr>
              <w:t>til</w:t>
            </w:r>
            <w:r w:rsidRPr="008A7D67">
              <w:rPr>
                <w:i/>
                <w:spacing w:val="-4"/>
                <w:u w:val="single"/>
              </w:rPr>
              <w:t>lsynsförordningen</w:t>
            </w:r>
            <w:r w:rsidRPr="008A7D67">
              <w:rPr>
                <w:spacing w:val="-4"/>
              </w:rPr>
              <w:t>: Europa</w:t>
            </w:r>
            <w:r w:rsidRPr="008A7D67">
              <w:rPr>
                <w:spacing w:val="-4"/>
              </w:rPr>
              <w:softHyphen/>
              <w:t>parlamentets</w:t>
            </w:r>
            <w:r w:rsidRPr="008A7D67">
              <w:t xml:space="preserve"> och rådets förord</w:t>
            </w:r>
            <w:r w:rsidRPr="008A7D67">
              <w:softHyphen/>
              <w:t>ning (EU) nr 575/2013 av den 26 juni 2013 om tillsynskrav för kredit</w:t>
            </w:r>
            <w:r>
              <w:softHyphen/>
            </w:r>
            <w:r w:rsidRPr="008A7D67">
              <w:t>institut och om ändring av förordning (EU) nr 648/2012,</w:t>
            </w:r>
            <w:r w:rsidDel="00565CB1">
              <w:t xml:space="preserve"> </w:t>
            </w:r>
          </w:p>
        </w:tc>
      </w:tr>
      <w:tr w:rsidR="0084668E" w14:paraId="3FFE32D2" w14:textId="77777777" w:rsidTr="004D4BF8">
        <w:tc>
          <w:tcPr>
            <w:tcW w:w="2500" w:type="pct"/>
            <w:shd w:val="clear" w:color="auto" w:fill="auto"/>
            <w:tcMar>
              <w:left w:w="0" w:type="dxa"/>
            </w:tcMar>
          </w:tcPr>
          <w:p w14:paraId="045B4533" w14:textId="77777777" w:rsidR="0084668E" w:rsidRPr="00E7341E" w:rsidRDefault="0084668E" w:rsidP="002E15E2">
            <w:pPr>
              <w:pStyle w:val="Brdtextmedindrag"/>
              <w:rPr>
                <w:i/>
                <w:u w:val="single"/>
              </w:rPr>
            </w:pPr>
          </w:p>
        </w:tc>
        <w:tc>
          <w:tcPr>
            <w:tcW w:w="2500" w:type="pct"/>
            <w:shd w:val="clear" w:color="auto" w:fill="auto"/>
            <w:tcMar>
              <w:right w:w="0" w:type="dxa"/>
            </w:tcMar>
          </w:tcPr>
          <w:p w14:paraId="3C7A6EEC" w14:textId="70507DDA" w:rsidR="0084668E" w:rsidRPr="008A7D67" w:rsidRDefault="0084668E" w:rsidP="002E15E2">
            <w:pPr>
              <w:pStyle w:val="Brdtextmedindrag"/>
              <w:rPr>
                <w:i/>
                <w:u w:val="single"/>
              </w:rPr>
            </w:pPr>
            <w:r>
              <w:rPr>
                <w:i/>
                <w:u w:val="single"/>
              </w:rPr>
              <w:t>värdepappersbolagsdirektivet</w:t>
            </w:r>
            <w:r w:rsidRPr="00E11E08">
              <w:rPr>
                <w:i/>
              </w:rPr>
              <w:t>:</w:t>
            </w:r>
            <w:r>
              <w:rPr>
                <w:iCs/>
              </w:rPr>
              <w:t xml:space="preserve"> </w:t>
            </w:r>
            <w:r w:rsidRPr="00B67FD2">
              <w:rPr>
                <w:i/>
                <w:iCs/>
              </w:rPr>
              <w:t>Europa</w:t>
            </w:r>
            <w:r>
              <w:rPr>
                <w:i/>
                <w:iCs/>
              </w:rPr>
              <w:softHyphen/>
            </w:r>
            <w:r w:rsidRPr="00B67FD2">
              <w:rPr>
                <w:i/>
                <w:iCs/>
              </w:rPr>
              <w:t>parla</w:t>
            </w:r>
            <w:r w:rsidRPr="00B67FD2">
              <w:rPr>
                <w:i/>
                <w:iCs/>
              </w:rPr>
              <w:softHyphen/>
              <w:t>men</w:t>
            </w:r>
            <w:r w:rsidRPr="00B67FD2">
              <w:rPr>
                <w:i/>
                <w:iCs/>
              </w:rPr>
              <w:softHyphen/>
            </w:r>
            <w:r w:rsidRPr="003A7273">
              <w:rPr>
                <w:i/>
                <w:iCs/>
              </w:rPr>
              <w:t xml:space="preserve">tets och rådets direktiv (EU) 2019/2034 av den 27 november </w:t>
            </w:r>
            <w:r w:rsidRPr="00B67FD2">
              <w:rPr>
                <w:i/>
                <w:iCs/>
              </w:rPr>
              <w:t>2019 om tillsyn av värdepappers</w:t>
            </w:r>
            <w:r w:rsidRPr="003A7273">
              <w:rPr>
                <w:i/>
                <w:iCs/>
              </w:rPr>
              <w:softHyphen/>
              <w:t>företag och om änd</w:t>
            </w:r>
            <w:r w:rsidRPr="003A7273">
              <w:rPr>
                <w:i/>
                <w:iCs/>
              </w:rPr>
              <w:softHyphen/>
            </w:r>
            <w:r w:rsidRPr="00A25FD2">
              <w:rPr>
                <w:i/>
                <w:iCs/>
              </w:rPr>
              <w:t>ring av direk</w:t>
            </w:r>
            <w:r w:rsidRPr="00A25FD2">
              <w:rPr>
                <w:i/>
                <w:iCs/>
              </w:rPr>
              <w:softHyphen/>
              <w:t xml:space="preserve">tiven 2002/87/EG, </w:t>
            </w:r>
            <w:r w:rsidRPr="00C700C7">
              <w:rPr>
                <w:i/>
                <w:iCs/>
              </w:rPr>
              <w:t>2009/65/EG, 20</w:t>
            </w:r>
            <w:r w:rsidRPr="00C700C7">
              <w:rPr>
                <w:i/>
                <w:iCs/>
                <w:spacing w:val="-4"/>
              </w:rPr>
              <w:t>11/61/EU, 2013/36/EU, 2014/</w:t>
            </w:r>
            <w:r w:rsidRPr="00BC2ACB">
              <w:rPr>
                <w:i/>
                <w:iCs/>
              </w:rPr>
              <w:t>59/EU och 2014/</w:t>
            </w:r>
            <w:r w:rsidRPr="00BC2ACB">
              <w:rPr>
                <w:i/>
                <w:iCs/>
                <w:spacing w:val="-4"/>
              </w:rPr>
              <w:t>65/EU</w:t>
            </w:r>
            <w:r>
              <w:rPr>
                <w:i/>
                <w:iCs/>
                <w:spacing w:val="-4"/>
              </w:rPr>
              <w:t>, i den ursprungliga lydelsen,</w:t>
            </w:r>
            <w:r>
              <w:rPr>
                <w:iCs/>
              </w:rPr>
              <w:t xml:space="preserve"> </w:t>
            </w:r>
          </w:p>
        </w:tc>
      </w:tr>
      <w:tr w:rsidR="00BD2F1A" w14:paraId="1EB54750" w14:textId="77777777" w:rsidTr="002E15E2">
        <w:tc>
          <w:tcPr>
            <w:tcW w:w="2500" w:type="pct"/>
            <w:shd w:val="clear" w:color="auto" w:fill="auto"/>
            <w:tcMar>
              <w:left w:w="0" w:type="dxa"/>
            </w:tcMar>
          </w:tcPr>
          <w:p w14:paraId="4EE8E4A8" w14:textId="77777777" w:rsidR="00BD2F1A" w:rsidRPr="00E7341E" w:rsidRDefault="00BD2F1A" w:rsidP="002E15E2">
            <w:pPr>
              <w:pStyle w:val="Brdtextmedindrag"/>
              <w:rPr>
                <w:i/>
                <w:u w:val="single"/>
              </w:rPr>
            </w:pPr>
          </w:p>
        </w:tc>
        <w:tc>
          <w:tcPr>
            <w:tcW w:w="2500" w:type="pct"/>
            <w:shd w:val="clear" w:color="auto" w:fill="auto"/>
            <w:tcMar>
              <w:right w:w="0" w:type="dxa"/>
            </w:tcMar>
          </w:tcPr>
          <w:p w14:paraId="5798DF24" w14:textId="77777777" w:rsidR="00BD2F1A" w:rsidRPr="008A7D67" w:rsidRDefault="00BD2F1A" w:rsidP="002E15E2">
            <w:pPr>
              <w:pStyle w:val="Brdtextmedindrag"/>
              <w:rPr>
                <w:i/>
                <w:u w:val="single"/>
              </w:rPr>
            </w:pPr>
            <w:r w:rsidRPr="00974201">
              <w:rPr>
                <w:i/>
                <w:u w:val="single"/>
              </w:rPr>
              <w:t>värdepappersbolagsförord</w:t>
            </w:r>
            <w:r>
              <w:rPr>
                <w:i/>
                <w:u w:val="single"/>
              </w:rPr>
              <w:softHyphen/>
            </w:r>
            <w:r w:rsidRPr="00974201">
              <w:rPr>
                <w:i/>
                <w:u w:val="single"/>
              </w:rPr>
              <w:t>nin</w:t>
            </w:r>
            <w:r>
              <w:rPr>
                <w:i/>
                <w:u w:val="single"/>
              </w:rPr>
              <w:t>g</w:t>
            </w:r>
            <w:r w:rsidRPr="00974201">
              <w:rPr>
                <w:i/>
                <w:u w:val="single"/>
              </w:rPr>
              <w:t>en</w:t>
            </w:r>
            <w:r w:rsidRPr="00435927">
              <w:rPr>
                <w:iCs/>
              </w:rPr>
              <w:t>:</w:t>
            </w:r>
            <w:r>
              <w:rPr>
                <w:i/>
              </w:rPr>
              <w:t xml:space="preserve"> </w:t>
            </w:r>
            <w:r w:rsidRPr="00974201">
              <w:rPr>
                <w:i/>
              </w:rPr>
              <w:t xml:space="preserve">Europaparlamentets och </w:t>
            </w:r>
            <w:r w:rsidRPr="00E57846">
              <w:rPr>
                <w:i/>
                <w:spacing w:val="-4"/>
              </w:rPr>
              <w:t>rådets förordning (EU) 2019/2033</w:t>
            </w:r>
            <w:r w:rsidRPr="00974201">
              <w:rPr>
                <w:i/>
              </w:rPr>
              <w:t xml:space="preserve"> av den </w:t>
            </w:r>
            <w:r>
              <w:rPr>
                <w:i/>
              </w:rPr>
              <w:t>27 </w:t>
            </w:r>
            <w:r w:rsidRPr="00974201">
              <w:rPr>
                <w:i/>
              </w:rPr>
              <w:t>november 2019 om tillsyns</w:t>
            </w:r>
            <w:r>
              <w:rPr>
                <w:i/>
              </w:rPr>
              <w:softHyphen/>
            </w:r>
            <w:r w:rsidRPr="00974201">
              <w:rPr>
                <w:i/>
              </w:rPr>
              <w:t>krav för värdepappersföre</w:t>
            </w:r>
            <w:r>
              <w:rPr>
                <w:i/>
              </w:rPr>
              <w:softHyphen/>
            </w:r>
            <w:r w:rsidRPr="00974201">
              <w:rPr>
                <w:i/>
              </w:rPr>
              <w:t>tag och om ändring av förord</w:t>
            </w:r>
            <w:r>
              <w:rPr>
                <w:i/>
              </w:rPr>
              <w:softHyphen/>
            </w:r>
            <w:r w:rsidRPr="00974201">
              <w:rPr>
                <w:i/>
              </w:rPr>
              <w:t>ningarna (EU) nr</w:t>
            </w:r>
            <w:r>
              <w:rPr>
                <w:i/>
              </w:rPr>
              <w:t> 1093/2010, (EU) nr </w:t>
            </w:r>
            <w:r w:rsidRPr="00974201">
              <w:rPr>
                <w:i/>
              </w:rPr>
              <w:t xml:space="preserve">575/2013, (EU) nr 600/2014 och (EU) nr </w:t>
            </w:r>
            <w:r>
              <w:rPr>
                <w:i/>
              </w:rPr>
              <w:t>806/2014</w:t>
            </w:r>
            <w:r w:rsidRPr="00974201">
              <w:rPr>
                <w:i/>
              </w:rPr>
              <w:t>,</w:t>
            </w:r>
          </w:p>
        </w:tc>
      </w:tr>
    </w:tbl>
    <w:p w14:paraId="2B7D9CBC" w14:textId="77777777" w:rsidR="00BD2F1A" w:rsidRPr="00ED2BB3" w:rsidRDefault="00BD2F1A" w:rsidP="00BD2F1A">
      <w:pPr>
        <w:pStyle w:val="Brdtextmedindrag"/>
      </w:pPr>
      <w:r w:rsidRPr="00937DA4">
        <w:rPr>
          <w:i/>
        </w:rPr>
        <w:t>öppenhetsdirektivet</w:t>
      </w:r>
      <w:r w:rsidRPr="00937DA4">
        <w:t>:</w:t>
      </w:r>
      <w:r w:rsidRPr="00ED2BB3">
        <w:t xml:space="preserve"> Europaparlamentets och rådets direktiv 20</w:t>
      </w:r>
      <w:r w:rsidRPr="00D7365A">
        <w:rPr>
          <w:spacing w:val="-4"/>
        </w:rPr>
        <w:t>04/109/EG av den 15 december 2004 om harmonisering av insyns</w:t>
      </w:r>
      <w:r w:rsidRPr="00D7365A">
        <w:rPr>
          <w:spacing w:val="-4"/>
        </w:rPr>
        <w:softHyphen/>
      </w:r>
      <w:r w:rsidRPr="00625611">
        <w:rPr>
          <w:spacing w:val="-4"/>
        </w:rPr>
        <w:t>kraven angående upplysningar om emittenter vars värdepapper är upp</w:t>
      </w:r>
      <w:r w:rsidRPr="00625611">
        <w:rPr>
          <w:spacing w:val="-4"/>
        </w:rPr>
        <w:softHyphen/>
        <w:t>tagna</w:t>
      </w:r>
      <w:r w:rsidRPr="00ED2BB3">
        <w:t xml:space="preserve"> till handel på en reglerad marknad och om ändring av direktiv 2001/34/EG, i lydelsen enligt Europaparlamentets och rådets direk</w:t>
      </w:r>
      <w:r>
        <w:softHyphen/>
      </w:r>
      <w:r w:rsidRPr="00ED2BB3">
        <w:t>tiv 2013/50/EU.</w:t>
      </w:r>
    </w:p>
    <w:p w14:paraId="0CF29584" w14:textId="77777777" w:rsidR="00BD2F1A" w:rsidRDefault="00BD2F1A" w:rsidP="00BD2F1A">
      <w:pPr>
        <w:pStyle w:val="Brdtext"/>
        <w:spacing w:before="270"/>
        <w:jc w:val="center"/>
      </w:pPr>
      <w:r>
        <w:lastRenderedPageBreak/>
        <w:t>4 b §</w:t>
      </w:r>
      <w:r>
        <w:rPr>
          <w:rStyle w:val="Fotnotsreferens"/>
        </w:rPr>
        <w:footnoteReference w:id="4"/>
      </w:r>
    </w:p>
    <w:p w14:paraId="515EABCA" w14:textId="77777777" w:rsidR="00BD2F1A" w:rsidRDefault="00BD2F1A" w:rsidP="00BD2F1A">
      <w:pPr>
        <w:pStyle w:val="Brdtextmedindrag"/>
      </w:pPr>
      <w:r>
        <w:t xml:space="preserve">I denna lag betyder </w:t>
      </w:r>
    </w:p>
    <w:p w14:paraId="37F13F1F" w14:textId="77777777" w:rsidR="00BD2F1A" w:rsidRDefault="00BD2F1A" w:rsidP="00BD2F1A">
      <w:pPr>
        <w:pStyle w:val="Brdtextmedindrag"/>
      </w:pPr>
      <w:r w:rsidRPr="00BB7A46">
        <w:rPr>
          <w:i/>
        </w:rPr>
        <w:t>anknutet ombud</w:t>
      </w:r>
      <w:r w:rsidRPr="00EC0AF1">
        <w:t>: en fysisk eller juridisk person som har träffat avtal med ett svenskt värdepappersinstitut eller ett utländskt värde</w:t>
      </w:r>
      <w:r>
        <w:softHyphen/>
      </w:r>
      <w:r w:rsidRPr="00EC0AF1">
        <w:t xml:space="preserve">pappersföretag som hör hemma inom EES om att för bara detta instituts eller företags räkning </w:t>
      </w:r>
    </w:p>
    <w:p w14:paraId="3D0F60D4" w14:textId="77777777" w:rsidR="00BD2F1A" w:rsidRDefault="00BD2F1A" w:rsidP="00BD2F1A">
      <w:pPr>
        <w:pStyle w:val="Brdtextmedindrag"/>
      </w:pPr>
      <w:r w:rsidRPr="00EC0AF1">
        <w:t>1.</w:t>
      </w:r>
      <w:r>
        <w:t> </w:t>
      </w:r>
      <w:r w:rsidRPr="00EC0AF1">
        <w:t xml:space="preserve">marknadsföra investerings- eller sidotjänster, </w:t>
      </w:r>
    </w:p>
    <w:p w14:paraId="12027352" w14:textId="77777777" w:rsidR="00BD2F1A" w:rsidRDefault="00BD2F1A" w:rsidP="00BD2F1A">
      <w:pPr>
        <w:pStyle w:val="Brdtextmedindrag"/>
      </w:pPr>
      <w:r w:rsidRPr="00EC0AF1">
        <w:t>2.</w:t>
      </w:r>
      <w:r>
        <w:t> </w:t>
      </w:r>
      <w:r w:rsidRPr="00EC0AF1">
        <w:t xml:space="preserve">ta emot eller vidarebefordra instruktioner eller order avseende investeringstjänster eller finansiella instrument, </w:t>
      </w:r>
    </w:p>
    <w:p w14:paraId="030EBD27" w14:textId="77777777" w:rsidR="00BD2F1A" w:rsidRDefault="00BD2F1A" w:rsidP="00BD2F1A">
      <w:pPr>
        <w:pStyle w:val="Brdtextmedindrag"/>
      </w:pPr>
      <w:r w:rsidRPr="00EC0AF1">
        <w:t>3.</w:t>
      </w:r>
      <w:r>
        <w:t> </w:t>
      </w:r>
      <w:r w:rsidRPr="00EC0AF1">
        <w:t xml:space="preserve">placera finansiella instrument, eller </w:t>
      </w:r>
    </w:p>
    <w:p w14:paraId="677B22A9" w14:textId="77777777" w:rsidR="00BD2F1A" w:rsidRDefault="00BD2F1A" w:rsidP="00BD2F1A">
      <w:pPr>
        <w:pStyle w:val="Brdtextmedindrag"/>
      </w:pPr>
      <w:r w:rsidRPr="00EC0AF1">
        <w:t>4.</w:t>
      </w:r>
      <w:r>
        <w:t> </w:t>
      </w:r>
      <w:r w:rsidRPr="00EC0AF1">
        <w:t>tillhandahålla investeringsrådgivning avseende dessa instru</w:t>
      </w:r>
      <w:r>
        <w:softHyphen/>
      </w:r>
      <w:r w:rsidRPr="00EC0AF1">
        <w:t>ment eller tjänster,</w:t>
      </w:r>
    </w:p>
    <w:p w14:paraId="79ED8EA7" w14:textId="77777777" w:rsidR="00BD2F1A" w:rsidRDefault="00BD2F1A" w:rsidP="00BD2F1A">
      <w:pPr>
        <w:pStyle w:val="Brdtextmedindrag"/>
      </w:pPr>
      <w:r w:rsidRPr="00BB7A46">
        <w:rPr>
          <w:i/>
        </w:rPr>
        <w:t>behörig myndighet</w:t>
      </w:r>
      <w:r w:rsidRPr="005773FA">
        <w:t>: i Sverige Finansinspektionen och i särskilt an</w:t>
      </w:r>
      <w:r>
        <w:softHyphen/>
      </w:r>
      <w:r w:rsidRPr="005773FA">
        <w:t>givna fall Bolagsverket och i övrigt en utländsk myndighet som har behörighet att utöva tillsyn över utländska värdepappersföretag och företag som driver en reglerad marknad eller annan motsvarande marknad eller som har behörighet att utöva tillsyn över emittenter vars överlåtbara värde</w:t>
      </w:r>
      <w:r>
        <w:softHyphen/>
      </w:r>
      <w:r w:rsidRPr="005773FA">
        <w:t>papper är upptagna till handel på en reglerad marknad,</w:t>
      </w:r>
    </w:p>
    <w:p w14:paraId="298684AC" w14:textId="77777777" w:rsidR="00BD2F1A" w:rsidRDefault="00BD2F1A" w:rsidP="00BD2F1A">
      <w:pPr>
        <w:pStyle w:val="Brdtextmedindrag"/>
      </w:pPr>
      <w:r w:rsidRPr="00BB7A46">
        <w:rPr>
          <w:i/>
        </w:rPr>
        <w:t>börs</w:t>
      </w:r>
      <w:r w:rsidRPr="005773FA">
        <w:t>: ett svenskt aktiebolag eller en svensk ekonomisk förening som har fått tillstånd enligt denna lag att driva en eller flera reglerade marknader,</w:t>
      </w:r>
    </w:p>
    <w:p w14:paraId="289C7275" w14:textId="77777777" w:rsidR="00BD2F1A" w:rsidRDefault="00BD2F1A" w:rsidP="00BD2F1A">
      <w:pPr>
        <w:pStyle w:val="Brdtextmedindrag"/>
      </w:pPr>
      <w:r w:rsidRPr="00BB7A46">
        <w:rPr>
          <w:i/>
        </w:rPr>
        <w:t>clearingdeltagare</w:t>
      </w:r>
      <w:r w:rsidRPr="005773FA">
        <w:t>: den som får delta i clearingverksamheten hos en clearingorganisation,</w:t>
      </w:r>
    </w:p>
    <w:p w14:paraId="14DFC048" w14:textId="77777777" w:rsidR="00BD2F1A" w:rsidRDefault="00BD2F1A" w:rsidP="00BD2F1A">
      <w:pPr>
        <w:pStyle w:val="Brdtextmedindrag"/>
      </w:pPr>
      <w:r w:rsidRPr="00E57846">
        <w:rPr>
          <w:i/>
          <w:spacing w:val="-4"/>
        </w:rPr>
        <w:t>clearingorganisation</w:t>
      </w:r>
      <w:r w:rsidRPr="00E57846">
        <w:rPr>
          <w:spacing w:val="-4"/>
        </w:rPr>
        <w:t>: ett företag som har fått tillstånd enligt 19 kap.</w:t>
      </w:r>
      <w:r w:rsidRPr="005773FA">
        <w:t xml:space="preserve"> eller Europaparlamentets och rådets förordning (EU) nr</w:t>
      </w:r>
      <w:r>
        <w:t> </w:t>
      </w:r>
      <w:r w:rsidRPr="005773FA">
        <w:t>648/2012,</w:t>
      </w:r>
    </w:p>
    <w:p w14:paraId="66E05276" w14:textId="77777777" w:rsidR="00BD2F1A" w:rsidRDefault="00BD2F1A" w:rsidP="00BD2F1A">
      <w:pPr>
        <w:pStyle w:val="Brdtextmedindrag"/>
      </w:pPr>
      <w:r w:rsidRPr="00BB7A46">
        <w:rPr>
          <w:i/>
        </w:rPr>
        <w:t>emittent</w:t>
      </w:r>
      <w:r w:rsidRPr="005773FA">
        <w:t>: i fråga om aktier aktiebolaget och i fråga om annat finansiellt instrument utgivaren eller utfärdaren av instrumentet,</w:t>
      </w:r>
    </w:p>
    <w:p w14:paraId="46C85D92" w14:textId="77777777" w:rsidR="00BD2F1A" w:rsidRDefault="00BD2F1A" w:rsidP="00BD2F1A">
      <w:pPr>
        <w:pStyle w:val="Brdtextmedindrag"/>
      </w:pPr>
      <w:r w:rsidRPr="00BB7A46">
        <w:rPr>
          <w:i/>
        </w:rPr>
        <w:t>godkänd rapporteringsmekanism (ARM-leverantör)</w:t>
      </w:r>
      <w:r w:rsidRPr="005773FA">
        <w:t>: en fysisk eller juridisk person som har tillstånd att för värdepappersinstituts räk</w:t>
      </w:r>
      <w:r>
        <w:softHyphen/>
      </w:r>
      <w:r w:rsidRPr="005773FA">
        <w:t>ning rapportera uppgifter om transaktioner till behöriga myn</w:t>
      </w:r>
      <w:r>
        <w:softHyphen/>
      </w:r>
      <w:r w:rsidRPr="005773FA">
        <w:t>dig</w:t>
      </w:r>
      <w:r>
        <w:softHyphen/>
      </w:r>
      <w:r w:rsidRPr="005773FA">
        <w:t>heter eller Europeiska värdepappers- och marknadsmyndigheten,</w:t>
      </w:r>
    </w:p>
    <w:p w14:paraId="0FBA88AD" w14:textId="77777777" w:rsidR="00BD2F1A" w:rsidRDefault="00BD2F1A" w:rsidP="00BD2F1A">
      <w:pPr>
        <w:pStyle w:val="Brdtextmedindrag"/>
      </w:pPr>
      <w:r w:rsidRPr="00E57846">
        <w:rPr>
          <w:i/>
          <w:spacing w:val="-4"/>
        </w:rPr>
        <w:t>godkänt publiceringsarrangemang (APA-leverantör)</w:t>
      </w:r>
      <w:r w:rsidRPr="00E57846">
        <w:rPr>
          <w:spacing w:val="-4"/>
        </w:rPr>
        <w:t>: en fysisk eller</w:t>
      </w:r>
      <w:r w:rsidRPr="005773FA">
        <w:t xml:space="preserve"> juridisk person som har tillstånd att för värdepappersinstituts räk</w:t>
      </w:r>
      <w:r>
        <w:softHyphen/>
      </w:r>
      <w:r w:rsidRPr="00E57846">
        <w:rPr>
          <w:spacing w:val="-4"/>
        </w:rPr>
        <w:t>ning publicera rapporter om värdepappershandeln enligt artiklarna 20</w:t>
      </w:r>
      <w:r w:rsidRPr="005773FA">
        <w:t xml:space="preserve"> och 21 i förordningen om marknader för finansiella instrument,</w:t>
      </w:r>
    </w:p>
    <w:p w14:paraId="021A1823" w14:textId="77777777" w:rsidR="00BD2F1A" w:rsidRDefault="00BD2F1A" w:rsidP="00BD2F1A">
      <w:pPr>
        <w:pStyle w:val="Brdtextmedindrag"/>
      </w:pPr>
      <w:r w:rsidRPr="002B341F">
        <w:rPr>
          <w:i/>
          <w:spacing w:val="-4"/>
        </w:rPr>
        <w:t>handelsplats</w:t>
      </w:r>
      <w:r w:rsidRPr="002B341F">
        <w:rPr>
          <w:spacing w:val="-4"/>
        </w:rPr>
        <w:t xml:space="preserve">: en reglerad marknad, en multilateral handelsplattform </w:t>
      </w:r>
      <w:r>
        <w:rPr>
          <w:spacing w:val="-4"/>
        </w:rPr>
        <w:br/>
      </w:r>
      <w:r w:rsidRPr="002B341F">
        <w:rPr>
          <w:spacing w:val="-4"/>
        </w:rPr>
        <w:t>(MTF-plattform) eller en organiserad handelsplattform (OTF-platt</w:t>
      </w:r>
      <w:r>
        <w:rPr>
          <w:spacing w:val="-4"/>
        </w:rPr>
        <w:softHyphen/>
      </w:r>
      <w:r w:rsidRPr="002B341F">
        <w:rPr>
          <w:spacing w:val="-4"/>
        </w:rPr>
        <w:t>form</w:t>
      </w:r>
      <w:r w:rsidRPr="005773FA">
        <w:t>),</w:t>
      </w:r>
    </w:p>
    <w:p w14:paraId="3E1CAE89" w14:textId="77777777" w:rsidR="00BD2F1A" w:rsidRPr="000E536E" w:rsidRDefault="00BD2F1A" w:rsidP="00BD2F1A">
      <w:pPr>
        <w:pStyle w:val="Brdtextmedindrag"/>
      </w:pPr>
      <w:r w:rsidRPr="00BB7A46">
        <w:rPr>
          <w:i/>
        </w:rPr>
        <w:t>handelsplattform</w:t>
      </w:r>
      <w:r w:rsidRPr="005773FA">
        <w:t>: en MTF-plattform eller en OTF-plattform,</w:t>
      </w:r>
    </w:p>
    <w:p w14:paraId="6D60A3F9" w14:textId="77777777" w:rsidR="00BD2F1A" w:rsidRPr="000E536E" w:rsidRDefault="00BD2F1A" w:rsidP="00BD2F1A">
      <w:pPr>
        <w:pStyle w:val="Brdtextmedindrag"/>
      </w:pPr>
      <w:r w:rsidRPr="00862B3E">
        <w:rPr>
          <w:i/>
        </w:rPr>
        <w:t>kreditinstitut</w:t>
      </w:r>
      <w:r w:rsidRPr="00862B3E">
        <w:t>:</w:t>
      </w:r>
      <w:r w:rsidRPr="007C55FB">
        <w:t xml:space="preserve"> en bank, ett kredit</w:t>
      </w:r>
      <w:r w:rsidRPr="008A229A">
        <w:softHyphen/>
        <w:t>marknadsföretag eller ett utländskt bank- eller kreditföre</w:t>
      </w:r>
      <w:r w:rsidRPr="007C55FB">
        <w:softHyphen/>
        <w:t xml:space="preserve">tag som driver bank- eller </w:t>
      </w:r>
      <w:r w:rsidRPr="007C55FB">
        <w:rPr>
          <w:spacing w:val="-4"/>
        </w:rPr>
        <w:t>finan</w:t>
      </w:r>
      <w:r w:rsidRPr="007C55FB">
        <w:rPr>
          <w:spacing w:val="-4"/>
        </w:rPr>
        <w:softHyphen/>
        <w:t>sieringsrörelse från filial i Sverige,</w:t>
      </w:r>
    </w:p>
    <w:p w14:paraId="2F7F6F02" w14:textId="77777777" w:rsidR="00BD2F1A" w:rsidRDefault="00BD2F1A" w:rsidP="00BD2F1A">
      <w:pPr>
        <w:pStyle w:val="Brdtextmedindrag"/>
      </w:pPr>
      <w:r w:rsidRPr="00BB7A46">
        <w:rPr>
          <w:i/>
        </w:rPr>
        <w:t>leverantör av datarapporteringstjänster</w:t>
      </w:r>
      <w:r w:rsidRPr="001E47D2">
        <w:t>: en godkänd rapporterings</w:t>
      </w:r>
      <w:r>
        <w:softHyphen/>
      </w:r>
      <w:r w:rsidRPr="001E47D2">
        <w:t>mekanism (ARM-leverantör), ett godkänt publiceringsarrangemang (APA-levera</w:t>
      </w:r>
      <w:r>
        <w:t>n</w:t>
      </w:r>
      <w:r w:rsidRPr="00CE7701">
        <w:t>tör) eller en tillhandahållare av konsoliderad handels</w:t>
      </w:r>
      <w:r>
        <w:softHyphen/>
      </w:r>
      <w:r w:rsidRPr="00CE7701">
        <w:t>information (CTP-leverantör),</w:t>
      </w:r>
    </w:p>
    <w:tbl>
      <w:tblPr>
        <w:tblW w:w="5000" w:type="pct"/>
        <w:tblCellMar>
          <w:left w:w="125" w:type="dxa"/>
          <w:right w:w="125" w:type="dxa"/>
        </w:tblCellMar>
        <w:tblLook w:val="0600" w:firstRow="0" w:lastRow="0" w:firstColumn="0" w:lastColumn="0" w:noHBand="1" w:noVBand="1"/>
      </w:tblPr>
      <w:tblGrid>
        <w:gridCol w:w="2948"/>
        <w:gridCol w:w="2949"/>
      </w:tblGrid>
      <w:tr w:rsidR="00BD2F1A" w14:paraId="416BAAF9" w14:textId="77777777" w:rsidTr="002E15E2">
        <w:tc>
          <w:tcPr>
            <w:tcW w:w="2500" w:type="pct"/>
            <w:shd w:val="clear" w:color="auto" w:fill="auto"/>
            <w:tcMar>
              <w:left w:w="0" w:type="dxa"/>
            </w:tcMar>
          </w:tcPr>
          <w:p w14:paraId="46D27AC4" w14:textId="77777777" w:rsidR="00BD2F1A" w:rsidRDefault="00BD2F1A" w:rsidP="002E15E2">
            <w:pPr>
              <w:pStyle w:val="Brdtextmedindrag"/>
            </w:pPr>
          </w:p>
        </w:tc>
        <w:tc>
          <w:tcPr>
            <w:tcW w:w="2500" w:type="pct"/>
            <w:shd w:val="clear" w:color="auto" w:fill="auto"/>
            <w:tcMar>
              <w:right w:w="0" w:type="dxa"/>
            </w:tcMar>
          </w:tcPr>
          <w:p w14:paraId="13BC7F48" w14:textId="7CD1A3B2" w:rsidR="00BD2F1A" w:rsidRDefault="00BD2F1A" w:rsidP="002E15E2">
            <w:pPr>
              <w:pStyle w:val="Brdtextmedindrag"/>
            </w:pPr>
            <w:r w:rsidRPr="00CA3954">
              <w:rPr>
                <w:i/>
                <w:u w:val="single"/>
              </w:rPr>
              <w:t xml:space="preserve">litet och </w:t>
            </w:r>
            <w:r>
              <w:rPr>
                <w:i/>
                <w:u w:val="single"/>
              </w:rPr>
              <w:t>icke-</w:t>
            </w:r>
            <w:r w:rsidRPr="00CA3954">
              <w:rPr>
                <w:i/>
                <w:u w:val="single"/>
              </w:rPr>
              <w:t>sammanlänkat värde</w:t>
            </w:r>
            <w:r>
              <w:rPr>
                <w:i/>
                <w:u w:val="single"/>
              </w:rPr>
              <w:softHyphen/>
            </w:r>
            <w:r w:rsidRPr="00CA3954">
              <w:rPr>
                <w:i/>
                <w:u w:val="single"/>
              </w:rPr>
              <w:t>pappersbolag</w:t>
            </w:r>
            <w:r w:rsidRPr="004F0AA9">
              <w:rPr>
                <w:i/>
              </w:rPr>
              <w:t>: ett värde</w:t>
            </w:r>
            <w:r>
              <w:rPr>
                <w:i/>
              </w:rPr>
              <w:softHyphen/>
            </w:r>
            <w:r w:rsidRPr="004F0AA9">
              <w:rPr>
                <w:i/>
              </w:rPr>
              <w:t>pap</w:t>
            </w:r>
            <w:r>
              <w:rPr>
                <w:i/>
              </w:rPr>
              <w:softHyphen/>
            </w:r>
            <w:r w:rsidRPr="004F0AA9">
              <w:rPr>
                <w:i/>
              </w:rPr>
              <w:t>pers</w:t>
            </w:r>
            <w:r>
              <w:rPr>
                <w:i/>
              </w:rPr>
              <w:softHyphen/>
            </w:r>
            <w:r w:rsidRPr="004F0AA9">
              <w:rPr>
                <w:i/>
              </w:rPr>
              <w:t>bolag som anses vara ett litet och icke-sammanlänkat värde</w:t>
            </w:r>
            <w:r>
              <w:rPr>
                <w:i/>
              </w:rPr>
              <w:softHyphen/>
            </w:r>
            <w:r w:rsidRPr="004F0AA9">
              <w:rPr>
                <w:i/>
              </w:rPr>
              <w:t>pap</w:t>
            </w:r>
            <w:r>
              <w:rPr>
                <w:i/>
              </w:rPr>
              <w:softHyphen/>
            </w:r>
            <w:r w:rsidRPr="004F0AA9">
              <w:rPr>
                <w:i/>
              </w:rPr>
              <w:lastRenderedPageBreak/>
              <w:t>pers</w:t>
            </w:r>
            <w:r>
              <w:rPr>
                <w:i/>
              </w:rPr>
              <w:softHyphen/>
            </w:r>
            <w:r w:rsidRPr="004F0AA9">
              <w:rPr>
                <w:i/>
              </w:rPr>
              <w:t xml:space="preserve">företag enligt </w:t>
            </w:r>
            <w:r w:rsidR="00747F7E" w:rsidRPr="004F0AA9">
              <w:rPr>
                <w:i/>
              </w:rPr>
              <w:t>artikel</w:t>
            </w:r>
            <w:r w:rsidR="00747F7E">
              <w:rPr>
                <w:i/>
              </w:rPr>
              <w:t> </w:t>
            </w:r>
            <w:r w:rsidRPr="004F0AA9">
              <w:rPr>
                <w:i/>
              </w:rPr>
              <w:t>12.1 i värdepappersbolags</w:t>
            </w:r>
            <w:r>
              <w:rPr>
                <w:i/>
              </w:rPr>
              <w:softHyphen/>
            </w:r>
            <w:r w:rsidRPr="004F0AA9">
              <w:rPr>
                <w:i/>
              </w:rPr>
              <w:t>för</w:t>
            </w:r>
            <w:r>
              <w:rPr>
                <w:i/>
              </w:rPr>
              <w:softHyphen/>
            </w:r>
            <w:r w:rsidRPr="004F0AA9">
              <w:rPr>
                <w:i/>
              </w:rPr>
              <w:t>ordningen</w:t>
            </w:r>
            <w:r>
              <w:rPr>
                <w:i/>
              </w:rPr>
              <w:t>,</w:t>
            </w:r>
          </w:p>
        </w:tc>
      </w:tr>
    </w:tbl>
    <w:p w14:paraId="5A8AE6AD" w14:textId="77777777" w:rsidR="00BD2F1A" w:rsidRDefault="00BD2F1A" w:rsidP="00BD2F1A">
      <w:pPr>
        <w:pStyle w:val="Brdtextmedindrag"/>
      </w:pPr>
      <w:r w:rsidRPr="00BB7A46">
        <w:rPr>
          <w:i/>
        </w:rPr>
        <w:lastRenderedPageBreak/>
        <w:t>marknadsgarant</w:t>
      </w:r>
      <w:r w:rsidRPr="00CE7701">
        <w:t>: en person som på fortlöpande basis åtagit sig att på finansiella marknader handla för egen räkning genom att köpa och sälja finansiella instrument med utnyttjande av egna tillgångar till priser som fastställts av denne,</w:t>
      </w:r>
    </w:p>
    <w:p w14:paraId="1DC05AFC" w14:textId="77777777" w:rsidR="00BD2F1A" w:rsidRDefault="00BD2F1A" w:rsidP="00BD2F1A">
      <w:pPr>
        <w:pStyle w:val="Brdtextmedindrag"/>
      </w:pPr>
      <w:r w:rsidRPr="002B341F">
        <w:rPr>
          <w:i/>
          <w:spacing w:val="-4"/>
        </w:rPr>
        <w:t>marknadsoperatör</w:t>
      </w:r>
      <w:r w:rsidRPr="002B341F">
        <w:rPr>
          <w:spacing w:val="-4"/>
        </w:rPr>
        <w:t>: en börs eller en eller flera juridiska personer i ett annat land inom EES som driver en eller flera reglerade marknader</w:t>
      </w:r>
      <w:r w:rsidRPr="00CE7701">
        <w:t>,</w:t>
      </w:r>
    </w:p>
    <w:p w14:paraId="776F2ABE" w14:textId="77777777" w:rsidR="00BD2F1A" w:rsidRDefault="00BD2F1A" w:rsidP="00BD2F1A">
      <w:pPr>
        <w:pStyle w:val="Brdtextmedindrag"/>
      </w:pPr>
      <w:r w:rsidRPr="00BB7A46">
        <w:rPr>
          <w:i/>
        </w:rPr>
        <w:t>MTF-plattform</w:t>
      </w:r>
      <w:r w:rsidRPr="00E013FE">
        <w:t>: ett multilateralt system inom EES som samman</w:t>
      </w:r>
      <w:r>
        <w:softHyphen/>
      </w:r>
      <w:r w:rsidRPr="00E013FE">
        <w:t>för flera tredjeparters köp- och säljintressen i finansiella instrument – inom systemet och i enlighet med icke skönsmässiga regler – så att det leder till ett kontrakt,</w:t>
      </w:r>
    </w:p>
    <w:p w14:paraId="7EC7B9E0" w14:textId="77777777" w:rsidR="00BD2F1A" w:rsidRDefault="00BD2F1A" w:rsidP="00BD2F1A">
      <w:pPr>
        <w:pStyle w:val="Brdtextmedindrag"/>
      </w:pPr>
      <w:r w:rsidRPr="00BB7A46">
        <w:rPr>
          <w:i/>
        </w:rPr>
        <w:t>OTF-plattform</w:t>
      </w:r>
      <w:r w:rsidRPr="00E013FE">
        <w:t xml:space="preserve">: ett multilateralt system inom EES som inte är en reglerad marknad eller en MTF-plattform, och inom vilket flera </w:t>
      </w:r>
      <w:r w:rsidRPr="00952734">
        <w:rPr>
          <w:spacing w:val="-3"/>
        </w:rPr>
        <w:t>tredje</w:t>
      </w:r>
      <w:r>
        <w:rPr>
          <w:spacing w:val="-3"/>
        </w:rPr>
        <w:softHyphen/>
      </w:r>
      <w:r w:rsidRPr="00952734">
        <w:rPr>
          <w:spacing w:val="-3"/>
        </w:rPr>
        <w:t>parters köp- och säljintressen i obligationer, strukturerade finan</w:t>
      </w:r>
      <w:r w:rsidRPr="00952734">
        <w:rPr>
          <w:spacing w:val="-3"/>
        </w:rPr>
        <w:softHyphen/>
      </w:r>
      <w:r w:rsidRPr="00952734">
        <w:rPr>
          <w:spacing w:val="-4"/>
        </w:rPr>
        <w:t>siella produkter, utsläppsrätter eller derivat kan interagera inom syste</w:t>
      </w:r>
      <w:r w:rsidRPr="00952734">
        <w:rPr>
          <w:spacing w:val="-4"/>
        </w:rPr>
        <w:softHyphen/>
        <w:t>met</w:t>
      </w:r>
      <w:r w:rsidRPr="00E013FE">
        <w:t xml:space="preserve"> så att det leder till ett kontrakt,</w:t>
      </w:r>
    </w:p>
    <w:p w14:paraId="4F32B425" w14:textId="77777777" w:rsidR="00BD2F1A" w:rsidRDefault="00BD2F1A" w:rsidP="00BD2F1A">
      <w:pPr>
        <w:pStyle w:val="Brdtextmedindrag"/>
      </w:pPr>
      <w:r w:rsidRPr="00BB7A46">
        <w:rPr>
          <w:i/>
        </w:rPr>
        <w:t>professionell kund</w:t>
      </w:r>
      <w:r w:rsidRPr="00E013FE">
        <w:t>: en sådan kund som avses i 9</w:t>
      </w:r>
      <w:r>
        <w:t> </w:t>
      </w:r>
      <w:r w:rsidRPr="00E013FE">
        <w:t>kap. 4 eller 5</w:t>
      </w:r>
      <w:r>
        <w:t> §</w:t>
      </w:r>
      <w:r w:rsidRPr="00E013FE">
        <w:t>,</w:t>
      </w:r>
    </w:p>
    <w:p w14:paraId="6735CD53" w14:textId="77777777" w:rsidR="00BD2F1A" w:rsidRDefault="00BD2F1A" w:rsidP="00BD2F1A">
      <w:pPr>
        <w:pStyle w:val="Brdtextmedindrag"/>
      </w:pPr>
      <w:r w:rsidRPr="00BB7A46">
        <w:rPr>
          <w:i/>
        </w:rPr>
        <w:t>reglerad marknad</w:t>
      </w:r>
      <w:r w:rsidRPr="00E013FE">
        <w:t>: ett multilateralt system inom EES som sam</w:t>
      </w:r>
      <w:r>
        <w:softHyphen/>
      </w:r>
      <w:r w:rsidRPr="00E013FE">
        <w:t xml:space="preserve">manför eller möjliggör sammanförande av ett flertal köp- och </w:t>
      </w:r>
      <w:r w:rsidRPr="00E57846">
        <w:rPr>
          <w:spacing w:val="-2"/>
        </w:rPr>
        <w:t>sälj</w:t>
      </w:r>
      <w:r>
        <w:rPr>
          <w:spacing w:val="-2"/>
        </w:rPr>
        <w:softHyphen/>
      </w:r>
      <w:r w:rsidRPr="00E57846">
        <w:rPr>
          <w:spacing w:val="-2"/>
        </w:rPr>
        <w:t>intressen i finansiella instrument från tredjepart – regelmässigt, inom</w:t>
      </w:r>
      <w:r w:rsidRPr="00E013FE">
        <w:t xml:space="preserve"> </w:t>
      </w:r>
      <w:r w:rsidRPr="002B341F">
        <w:rPr>
          <w:spacing w:val="-2"/>
        </w:rPr>
        <w:t>systemet och i enlighet med icke skönsmässiga regler – så att det leder</w:t>
      </w:r>
      <w:r w:rsidRPr="00E013FE">
        <w:t xml:space="preserve"> till ett kontrakt,</w:t>
      </w:r>
    </w:p>
    <w:p w14:paraId="1612D9D9" w14:textId="77777777" w:rsidR="00BD2F1A" w:rsidRDefault="00BD2F1A" w:rsidP="00BD2F1A">
      <w:pPr>
        <w:pStyle w:val="Brdtextmedindrag"/>
      </w:pPr>
      <w:r w:rsidRPr="00BB7A46">
        <w:rPr>
          <w:i/>
        </w:rPr>
        <w:t>statlig emittent</w:t>
      </w:r>
      <w:r w:rsidRPr="00E013FE">
        <w:t>: någon av följande som emitterar skuldinstrument:</w:t>
      </w:r>
    </w:p>
    <w:p w14:paraId="6C3C1480" w14:textId="77777777" w:rsidR="00BD2F1A" w:rsidRDefault="00BD2F1A" w:rsidP="00BD2F1A">
      <w:pPr>
        <w:pStyle w:val="Brdtextmedindrag"/>
      </w:pPr>
      <w:r w:rsidRPr="00E013FE">
        <w:t>1.</w:t>
      </w:r>
      <w:r>
        <w:t> </w:t>
      </w:r>
      <w:r w:rsidRPr="00E013FE">
        <w:t xml:space="preserve">Europeiska unionen, </w:t>
      </w:r>
    </w:p>
    <w:p w14:paraId="57EB54F4" w14:textId="77777777" w:rsidR="00BD2F1A" w:rsidRDefault="00BD2F1A" w:rsidP="00BD2F1A">
      <w:pPr>
        <w:pStyle w:val="Brdtextmedindrag"/>
      </w:pPr>
      <w:r w:rsidRPr="00E013FE">
        <w:t>2.</w:t>
      </w:r>
      <w:r>
        <w:t> </w:t>
      </w:r>
      <w:r w:rsidRPr="00E013FE">
        <w:t>en stat inom EES, inbegripet förvaltningar, organ eller en sär</w:t>
      </w:r>
      <w:r>
        <w:softHyphen/>
      </w:r>
      <w:r w:rsidRPr="00E013FE">
        <w:t xml:space="preserve">skild funktion i staten, </w:t>
      </w:r>
    </w:p>
    <w:p w14:paraId="7A27088D" w14:textId="77777777" w:rsidR="00BD2F1A" w:rsidRDefault="00BD2F1A" w:rsidP="00BD2F1A">
      <w:pPr>
        <w:pStyle w:val="Brdtextmedindrag"/>
      </w:pPr>
      <w:r w:rsidRPr="00E013FE">
        <w:t>3.</w:t>
      </w:r>
      <w:r>
        <w:t> </w:t>
      </w:r>
      <w:r w:rsidRPr="00E013FE">
        <w:t>när det gäller en federal stat inom EES, en delstat i fede</w:t>
      </w:r>
      <w:r>
        <w:softHyphen/>
      </w:r>
      <w:r w:rsidRPr="00E013FE">
        <w:t>ra</w:t>
      </w:r>
      <w:r>
        <w:softHyphen/>
      </w:r>
      <w:r w:rsidRPr="00E013FE">
        <w:t xml:space="preserve">tionen, </w:t>
      </w:r>
    </w:p>
    <w:p w14:paraId="4680095A" w14:textId="77777777" w:rsidR="00BD2F1A" w:rsidRDefault="00BD2F1A" w:rsidP="00BD2F1A">
      <w:pPr>
        <w:pStyle w:val="Brdtextmedindrag"/>
      </w:pPr>
      <w:r w:rsidRPr="00E013FE">
        <w:t>4.</w:t>
      </w:r>
      <w:r>
        <w:t> </w:t>
      </w:r>
      <w:r w:rsidRPr="00E013FE">
        <w:t xml:space="preserve">en särskild funktion för flera stater inom EES, </w:t>
      </w:r>
    </w:p>
    <w:p w14:paraId="38F38C8D" w14:textId="77777777" w:rsidR="00BD2F1A" w:rsidRDefault="00BD2F1A" w:rsidP="00BD2F1A">
      <w:pPr>
        <w:pStyle w:val="Brdtextmedindrag"/>
      </w:pPr>
      <w:r w:rsidRPr="00E013FE">
        <w:t>5.</w:t>
      </w:r>
      <w:r>
        <w:t> </w:t>
      </w:r>
      <w:r w:rsidRPr="00E013FE">
        <w:t>en internationell finansinstitution som etablerats av minst två stater inom EES och vars mål är att ordna finansiering och till</w:t>
      </w:r>
      <w:r>
        <w:softHyphen/>
      </w:r>
      <w:r w:rsidRPr="00E013FE">
        <w:t xml:space="preserve">handahålla finansiellt bistånd till de stater som har eller riskerar att få allvarliga finansieringsproblem, och </w:t>
      </w:r>
    </w:p>
    <w:p w14:paraId="7263C24E" w14:textId="77777777" w:rsidR="00BD2F1A" w:rsidRDefault="00BD2F1A" w:rsidP="00BD2F1A">
      <w:pPr>
        <w:pStyle w:val="Brdtextmedindrag"/>
      </w:pPr>
      <w:r w:rsidRPr="00E013FE">
        <w:t>6.</w:t>
      </w:r>
      <w:r>
        <w:t> </w:t>
      </w:r>
      <w:r w:rsidRPr="00E013FE">
        <w:t>Europeiska investeringsbanken,</w:t>
      </w:r>
    </w:p>
    <w:p w14:paraId="7822164E" w14:textId="77777777" w:rsidR="00BD2F1A" w:rsidRDefault="00BD2F1A" w:rsidP="00BD2F1A">
      <w:pPr>
        <w:pStyle w:val="Brdtextmedindrag"/>
      </w:pPr>
      <w:r w:rsidRPr="00952734">
        <w:rPr>
          <w:i/>
          <w:spacing w:val="-2"/>
        </w:rPr>
        <w:t>systematisk internhandlare</w:t>
      </w:r>
      <w:r w:rsidRPr="00952734">
        <w:rPr>
          <w:spacing w:val="-2"/>
        </w:rPr>
        <w:t>: ett värdepappersinstitut som i en orga</w:t>
      </w:r>
      <w:r w:rsidRPr="00952734">
        <w:rPr>
          <w:spacing w:val="-2"/>
        </w:rPr>
        <w:softHyphen/>
        <w:t>niserad</w:t>
      </w:r>
      <w:r w:rsidRPr="00E013FE">
        <w:t xml:space="preserve">, frekvent, systematisk och väsentlig omfattning handlar </w:t>
      </w:r>
      <w:r w:rsidRPr="00D7365A">
        <w:rPr>
          <w:spacing w:val="-4"/>
        </w:rPr>
        <w:t>för egen räkning när det utför kundorder utanför en reglerad marknad eller en handelsplattform utan att utnyttja ett multilateralt system</w:t>
      </w:r>
      <w:r w:rsidRPr="00B03509">
        <w:t>,</w:t>
      </w:r>
    </w:p>
    <w:p w14:paraId="4EBEA4CC" w14:textId="77777777" w:rsidR="00BD2F1A" w:rsidRDefault="00BD2F1A" w:rsidP="00BD2F1A">
      <w:pPr>
        <w:pStyle w:val="Brdtextmedindrag"/>
      </w:pPr>
      <w:r w:rsidRPr="00BB7A46">
        <w:rPr>
          <w:i/>
        </w:rPr>
        <w:t>tillhandahållare av konsoliderad handelsinformation (CTP-leve</w:t>
      </w:r>
      <w:r>
        <w:rPr>
          <w:i/>
        </w:rPr>
        <w:softHyphen/>
      </w:r>
      <w:r w:rsidRPr="00BB7A46">
        <w:rPr>
          <w:i/>
        </w:rPr>
        <w:t>rantör)</w:t>
      </w:r>
      <w:r w:rsidRPr="00E013FE">
        <w:t>: en fysisk eller juridisk person som har tillstånd för att samla in rapporter om handeln med de finansiella instrument som anges i artiklarna</w:t>
      </w:r>
      <w:r>
        <w:t> </w:t>
      </w:r>
      <w:r w:rsidRPr="00E013FE">
        <w:t>6, 7, 10, 12, 13, 20 och 21 i förordningen om marknader för finansiella instrument från handelsplatser och från en eller flera APA-leverantörer samt konsoli</w:t>
      </w:r>
      <w:r>
        <w:softHyphen/>
      </w:r>
      <w:r w:rsidRPr="00E013FE">
        <w:t>dera rapporterna till ett kontinuer</w:t>
      </w:r>
      <w:r>
        <w:softHyphen/>
      </w:r>
      <w:r w:rsidRPr="00E013FE">
        <w:t>ligt elektroniskt informationsflöde med uppgifter om priser och volymer per finansiellt instrument,</w:t>
      </w:r>
    </w:p>
    <w:p w14:paraId="02C506B2" w14:textId="77777777" w:rsidR="00BD2F1A" w:rsidRPr="00850432" w:rsidRDefault="00BD2F1A" w:rsidP="00BD2F1A">
      <w:pPr>
        <w:pStyle w:val="Brdtextmedindrag"/>
      </w:pPr>
      <w:r w:rsidRPr="00BB7A46">
        <w:rPr>
          <w:i/>
        </w:rPr>
        <w:t>tillväxtmarknad för små och medelstora företag</w:t>
      </w:r>
      <w:r w:rsidRPr="00E013FE">
        <w:t>: en MTF-plattform som är registrerad som en tillväxtmarknad för små och medelstora företag hos Finansinspektionen enligt 11</w:t>
      </w:r>
      <w:r>
        <w:t> </w:t>
      </w:r>
      <w:r w:rsidRPr="00E013FE">
        <w:t>kap. 13–15</w:t>
      </w:r>
      <w:r>
        <w:t> §</w:t>
      </w:r>
      <w:r w:rsidRPr="00E013FE">
        <w:t>§ eller hos en behörig myndighet i ett annat land inom EES,</w:t>
      </w:r>
    </w:p>
    <w:p w14:paraId="5B9E934F" w14:textId="77777777" w:rsidR="00BD2F1A" w:rsidRDefault="00BD2F1A" w:rsidP="00BD2F1A">
      <w:pPr>
        <w:pStyle w:val="Brdtextmedindrag"/>
      </w:pPr>
      <w:r w:rsidRPr="00BB7A46">
        <w:rPr>
          <w:i/>
        </w:rPr>
        <w:t>utländskt kreditinstitut</w:t>
      </w:r>
      <w:r w:rsidRPr="00E013FE">
        <w:t>: ett kreditinstitut enligt 1</w:t>
      </w:r>
      <w:r>
        <w:t> </w:t>
      </w:r>
      <w:r w:rsidRPr="00E013FE">
        <w:t>kap. 5</w:t>
      </w:r>
      <w:r>
        <w:t> §</w:t>
      </w:r>
      <w:r w:rsidRPr="00E013FE">
        <w:t xml:space="preserve"> första stycket</w:t>
      </w:r>
      <w:r>
        <w:t> </w:t>
      </w:r>
      <w:r w:rsidRPr="00E013FE">
        <w:t>21 lagen</w:t>
      </w:r>
      <w:r>
        <w:t> </w:t>
      </w:r>
      <w:r w:rsidRPr="00E013FE">
        <w:t>(2004:297) om bank- och finansieringsrörelse,</w:t>
      </w:r>
    </w:p>
    <w:p w14:paraId="6D8623D4" w14:textId="77777777" w:rsidR="00BD2F1A" w:rsidRDefault="00BD2F1A" w:rsidP="00BD2F1A">
      <w:pPr>
        <w:pStyle w:val="Brdtextmedindrag"/>
      </w:pPr>
      <w:r w:rsidRPr="00BB7A46">
        <w:rPr>
          <w:i/>
        </w:rPr>
        <w:lastRenderedPageBreak/>
        <w:t>utländskt värdepappersföretag</w:t>
      </w:r>
      <w:r w:rsidRPr="00E013FE">
        <w:t>: ett utländskt företag som i hem</w:t>
      </w:r>
      <w:r>
        <w:softHyphen/>
      </w:r>
      <w:r w:rsidRPr="00E013FE">
        <w:t>landet har tillstånd att driva värdepappersrörelse,</w:t>
      </w:r>
    </w:p>
    <w:p w14:paraId="4E195C99" w14:textId="77777777" w:rsidR="00BD2F1A" w:rsidRDefault="00BD2F1A" w:rsidP="00BD2F1A">
      <w:pPr>
        <w:pStyle w:val="Brdtextmedindrag"/>
      </w:pPr>
      <w:r w:rsidRPr="00B60124">
        <w:rPr>
          <w:i/>
          <w:iCs/>
        </w:rPr>
        <w:t>värdepappersbolag</w:t>
      </w:r>
      <w:r w:rsidRPr="00D071E7">
        <w:t>:</w:t>
      </w:r>
      <w:r>
        <w:rPr>
          <w:i/>
          <w:iCs/>
        </w:rPr>
        <w:t xml:space="preserve"> </w:t>
      </w:r>
      <w:r w:rsidRPr="00E013FE">
        <w:t xml:space="preserve">ett svenskt aktiebolag som har fått tillstånd </w:t>
      </w:r>
      <w:r w:rsidRPr="00952734">
        <w:rPr>
          <w:spacing w:val="-4"/>
        </w:rPr>
        <w:t>enligt denna lag att driva värde</w:t>
      </w:r>
      <w:r>
        <w:rPr>
          <w:spacing w:val="-4"/>
        </w:rPr>
        <w:softHyphen/>
      </w:r>
      <w:r w:rsidRPr="00952734">
        <w:rPr>
          <w:spacing w:val="-4"/>
        </w:rPr>
        <w:t xml:space="preserve">pappersrörelse och som inte är ett </w:t>
      </w:r>
      <w:r w:rsidRPr="00063065">
        <w:rPr>
          <w:spacing w:val="-4"/>
        </w:rPr>
        <w:t>bank</w:t>
      </w:r>
      <w:r w:rsidRPr="00063065">
        <w:rPr>
          <w:spacing w:val="-4"/>
        </w:rPr>
        <w:softHyphen/>
        <w:t>aktiebolag</w:t>
      </w:r>
      <w:r w:rsidRPr="00063065">
        <w:t xml:space="preserve"> eller ett kredit</w:t>
      </w:r>
      <w:r w:rsidRPr="00063065">
        <w:softHyphen/>
        <w:t>marknadsbolag</w:t>
      </w:r>
      <w:r w:rsidRPr="00E013FE">
        <w:t xml:space="preserve"> enligt lagen om bank- och finansierings</w:t>
      </w:r>
      <w:r>
        <w:softHyphen/>
      </w:r>
      <w:r w:rsidRPr="00E013FE">
        <w:t>rörelse</w:t>
      </w:r>
      <w:r>
        <w:t>,</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BD2F1A" w14:paraId="465A9D04" w14:textId="77777777" w:rsidTr="002E15E2">
        <w:tc>
          <w:tcPr>
            <w:tcW w:w="2500" w:type="pct"/>
            <w:shd w:val="clear" w:color="auto" w:fill="auto"/>
            <w:tcMar>
              <w:left w:w="0" w:type="dxa"/>
            </w:tcMar>
          </w:tcPr>
          <w:p w14:paraId="3E0238AB" w14:textId="77777777" w:rsidR="00BD2F1A" w:rsidRDefault="00BD2F1A" w:rsidP="002E15E2">
            <w:pPr>
              <w:pStyle w:val="Brdtextmedindrag"/>
            </w:pPr>
            <w:r w:rsidRPr="00D071E7">
              <w:rPr>
                <w:i/>
                <w:iCs/>
                <w:u w:val="single"/>
              </w:rPr>
              <w:t>värdepapperscentral</w:t>
            </w:r>
            <w:r w:rsidRPr="00E013FE">
              <w:t>: en värde</w:t>
            </w:r>
            <w:r>
              <w:softHyphen/>
            </w:r>
            <w:r w:rsidRPr="00E013FE">
              <w:t>papperscentral enligt definitionen i artikel</w:t>
            </w:r>
            <w:r>
              <w:t> </w:t>
            </w:r>
            <w:r w:rsidRPr="00E013FE">
              <w:t xml:space="preserve">2.1.1 i förordningen om värdepapperscentraler, </w:t>
            </w:r>
            <w:r w:rsidRPr="0040358B">
              <w:rPr>
                <w:i/>
                <w:iCs/>
              </w:rPr>
              <w:t>och</w:t>
            </w:r>
          </w:p>
        </w:tc>
        <w:tc>
          <w:tcPr>
            <w:tcW w:w="2500" w:type="pct"/>
            <w:shd w:val="clear" w:color="auto" w:fill="auto"/>
            <w:tcMar>
              <w:right w:w="0" w:type="dxa"/>
            </w:tcMar>
          </w:tcPr>
          <w:p w14:paraId="7644BEDA" w14:textId="77777777" w:rsidR="00BD2F1A" w:rsidRDefault="00BD2F1A" w:rsidP="002E15E2">
            <w:pPr>
              <w:pStyle w:val="Brdtextmedindrag"/>
            </w:pPr>
            <w:r w:rsidRPr="00D071E7">
              <w:rPr>
                <w:i/>
                <w:u w:val="single"/>
              </w:rPr>
              <w:t>värdepapperscentral</w:t>
            </w:r>
            <w:r w:rsidRPr="00E013FE">
              <w:t>: en värde</w:t>
            </w:r>
            <w:r>
              <w:softHyphen/>
            </w:r>
            <w:r w:rsidRPr="00E013FE">
              <w:t>papperscentral enligt definitionen i artikel</w:t>
            </w:r>
            <w:r>
              <w:t> </w:t>
            </w:r>
            <w:r w:rsidRPr="00E013FE">
              <w:t>2.1.1 i förordningen om värdepapperscentraler,</w:t>
            </w:r>
          </w:p>
        </w:tc>
      </w:tr>
      <w:tr w:rsidR="00BD2F1A" w14:paraId="7CCD9554" w14:textId="77777777" w:rsidTr="002E15E2">
        <w:tc>
          <w:tcPr>
            <w:tcW w:w="2500" w:type="pct"/>
            <w:shd w:val="clear" w:color="auto" w:fill="auto"/>
            <w:tcMar>
              <w:left w:w="0" w:type="dxa"/>
            </w:tcMar>
          </w:tcPr>
          <w:p w14:paraId="1D468AFB" w14:textId="77777777" w:rsidR="00BD2F1A" w:rsidRPr="0040358B" w:rsidRDefault="00BD2F1A" w:rsidP="002E15E2">
            <w:pPr>
              <w:pStyle w:val="Brdtextmedindrag"/>
              <w:rPr>
                <w:i/>
                <w:iCs/>
                <w:u w:val="single"/>
              </w:rPr>
            </w:pPr>
          </w:p>
        </w:tc>
        <w:tc>
          <w:tcPr>
            <w:tcW w:w="2500" w:type="pct"/>
            <w:shd w:val="clear" w:color="auto" w:fill="auto"/>
            <w:tcMar>
              <w:right w:w="0" w:type="dxa"/>
            </w:tcMar>
          </w:tcPr>
          <w:p w14:paraId="364E8192" w14:textId="3E4EE232" w:rsidR="00BD2F1A" w:rsidRPr="0040358B" w:rsidRDefault="00BD2F1A" w:rsidP="002E15E2">
            <w:pPr>
              <w:pStyle w:val="Brdtextmedindrag"/>
              <w:rPr>
                <w:i/>
                <w:iCs/>
              </w:rPr>
            </w:pPr>
            <w:r>
              <w:rPr>
                <w:i/>
                <w:iCs/>
                <w:u w:val="single"/>
              </w:rPr>
              <w:t>värdepappersinriktat holding</w:t>
            </w:r>
            <w:r>
              <w:rPr>
                <w:i/>
                <w:iCs/>
                <w:u w:val="single"/>
              </w:rPr>
              <w:softHyphen/>
              <w:t>före</w:t>
            </w:r>
            <w:r>
              <w:rPr>
                <w:i/>
                <w:iCs/>
                <w:u w:val="single"/>
              </w:rPr>
              <w:softHyphen/>
              <w:t>tag</w:t>
            </w:r>
            <w:r w:rsidRPr="0040358B">
              <w:rPr>
                <w:i/>
                <w:iCs/>
              </w:rPr>
              <w:t>:</w:t>
            </w:r>
            <w:r>
              <w:rPr>
                <w:i/>
                <w:iCs/>
              </w:rPr>
              <w:t xml:space="preserve"> ett värdepappers</w:t>
            </w:r>
            <w:r>
              <w:rPr>
                <w:i/>
                <w:iCs/>
              </w:rPr>
              <w:softHyphen/>
              <w:t>in</w:t>
            </w:r>
            <w:r>
              <w:rPr>
                <w:i/>
                <w:iCs/>
              </w:rPr>
              <w:softHyphen/>
              <w:t>riktat holdingföretag enligt definitionen i artikel 4.1.23 i värdepappers</w:t>
            </w:r>
            <w:r>
              <w:rPr>
                <w:i/>
                <w:iCs/>
              </w:rPr>
              <w:softHyphen/>
              <w:t>bolagsför</w:t>
            </w:r>
            <w:r>
              <w:rPr>
                <w:i/>
                <w:iCs/>
              </w:rPr>
              <w:softHyphen/>
              <w:t>ord</w:t>
            </w:r>
            <w:r>
              <w:rPr>
                <w:i/>
                <w:iCs/>
              </w:rPr>
              <w:softHyphen/>
              <w:t>ningen, och</w:t>
            </w:r>
          </w:p>
        </w:tc>
      </w:tr>
    </w:tbl>
    <w:p w14:paraId="75E6A8CE" w14:textId="77777777" w:rsidR="00BD2F1A" w:rsidRDefault="00BD2F1A" w:rsidP="00BD2F1A">
      <w:pPr>
        <w:pStyle w:val="Brdtextmedindrag"/>
      </w:pPr>
      <w:r w:rsidRPr="00BB7A46">
        <w:rPr>
          <w:i/>
        </w:rPr>
        <w:t>värdepappersinstitut</w:t>
      </w:r>
      <w:r w:rsidRPr="00E013FE">
        <w:t>: ett värdepappersbolag, ett svenskt kredit</w:t>
      </w:r>
      <w:r>
        <w:softHyphen/>
      </w:r>
      <w:r w:rsidRPr="00E013FE">
        <w:t>institut som har fått tillstånd enligt denna lag att driva värdepappers</w:t>
      </w:r>
      <w:r>
        <w:softHyphen/>
      </w:r>
      <w:r w:rsidRPr="00E013FE">
        <w:t>rörelse eller ett utländskt företag som driver värdepappersrörelse från filial i Sverige eller genom att använda anknutna ombud etable</w:t>
      </w:r>
      <w:r>
        <w:softHyphen/>
      </w:r>
      <w:r w:rsidRPr="00E013FE">
        <w:t>rade i Sverig</w:t>
      </w:r>
      <w:r w:rsidRPr="00956AFF">
        <w:t>e.</w:t>
      </w:r>
    </w:p>
    <w:p w14:paraId="2CE6D941" w14:textId="77777777" w:rsidR="00BD2F1A" w:rsidRDefault="00BD2F1A" w:rsidP="00BD2F1A">
      <w:pPr>
        <w:pStyle w:val="Brdtext"/>
        <w:spacing w:before="270"/>
        <w:jc w:val="center"/>
      </w:pPr>
      <w:r>
        <w:t>5 §</w:t>
      </w:r>
      <w:r>
        <w:rPr>
          <w:rStyle w:val="Fotnotsreferens"/>
        </w:rPr>
        <w:footnoteReference w:id="5"/>
      </w:r>
    </w:p>
    <w:p w14:paraId="2F29542D" w14:textId="77777777" w:rsidR="00BD2F1A" w:rsidRDefault="00BD2F1A" w:rsidP="00BD2F1A">
      <w:pPr>
        <w:pStyle w:val="Brdtextmedindrag"/>
      </w:pPr>
      <w:r w:rsidRPr="00B83E5A">
        <w:t xml:space="preserve">I denna lag betyder </w:t>
      </w:r>
    </w:p>
    <w:p w14:paraId="5F8F19B6" w14:textId="77777777" w:rsidR="00BD2F1A" w:rsidRPr="00B83E5A" w:rsidRDefault="00BD2F1A" w:rsidP="00BD2F1A">
      <w:pPr>
        <w:pStyle w:val="Brdtextmedindrag"/>
      </w:pPr>
      <w:r w:rsidRPr="002B341F">
        <w:rPr>
          <w:i/>
          <w:spacing w:val="-2"/>
        </w:rPr>
        <w:t>algoritmisk handel</w:t>
      </w:r>
      <w:r w:rsidRPr="002B341F">
        <w:rPr>
          <w:spacing w:val="-2"/>
        </w:rPr>
        <w:t>: handel med finansiella instrument där en dator</w:t>
      </w:r>
      <w:r w:rsidRPr="002B341F">
        <w:rPr>
          <w:spacing w:val="-2"/>
        </w:rPr>
        <w:softHyphen/>
        <w:t>algoritm automatiskt bestämmer enskilda orderparametrar med be</w:t>
      </w:r>
      <w:r>
        <w:rPr>
          <w:spacing w:val="-2"/>
        </w:rPr>
        <w:softHyphen/>
      </w:r>
      <w:r w:rsidRPr="002B341F">
        <w:rPr>
          <w:spacing w:val="-2"/>
        </w:rPr>
        <w:t>grän</w:t>
      </w:r>
      <w:r>
        <w:rPr>
          <w:spacing w:val="-2"/>
        </w:rPr>
        <w:softHyphen/>
      </w:r>
      <w:r w:rsidRPr="002B341F">
        <w:rPr>
          <w:spacing w:val="-2"/>
        </w:rPr>
        <w:t>sat</w:t>
      </w:r>
      <w:r w:rsidRPr="00B83E5A">
        <w:t xml:space="preserve"> eller inget mänskligt ingripande,</w:t>
      </w:r>
    </w:p>
    <w:tbl>
      <w:tblPr>
        <w:tblW w:w="5000" w:type="pct"/>
        <w:tblLook w:val="0000" w:firstRow="0" w:lastRow="0" w:firstColumn="0" w:lastColumn="0" w:noHBand="0" w:noVBand="0"/>
      </w:tblPr>
      <w:tblGrid>
        <w:gridCol w:w="2948"/>
        <w:gridCol w:w="2949"/>
      </w:tblGrid>
      <w:tr w:rsidR="00BD2F1A" w14:paraId="10B7F1D9" w14:textId="77777777" w:rsidTr="002E15E2">
        <w:tc>
          <w:tcPr>
            <w:tcW w:w="2500" w:type="pct"/>
            <w:shd w:val="clear" w:color="auto" w:fill="auto"/>
            <w:tcMar>
              <w:left w:w="0" w:type="dxa"/>
            </w:tcMar>
          </w:tcPr>
          <w:p w14:paraId="0FDA5361" w14:textId="77777777" w:rsidR="00BD2F1A" w:rsidRDefault="00BD2F1A" w:rsidP="002E15E2">
            <w:pPr>
              <w:pStyle w:val="Brdtextmedindrag"/>
            </w:pPr>
            <w:r w:rsidRPr="008930F2">
              <w:rPr>
                <w:i/>
                <w:u w:val="single"/>
              </w:rPr>
              <w:t>betydande filial</w:t>
            </w:r>
            <w:r w:rsidRPr="008930F2">
              <w:t>: en filial som är betydande enligt artikel</w:t>
            </w:r>
            <w:r>
              <w:t> </w:t>
            </w:r>
            <w:r w:rsidRPr="008930F2">
              <w:t>51.1 i Europa</w:t>
            </w:r>
            <w:r>
              <w:softHyphen/>
            </w:r>
            <w:r w:rsidRPr="008930F2">
              <w:t>parlamentets och rådets direktiv 2013/36/EU av den 26</w:t>
            </w:r>
            <w:r>
              <w:t> </w:t>
            </w:r>
            <w:r w:rsidRPr="008930F2">
              <w:t>juni 2013 om behörighet att utöva verk</w:t>
            </w:r>
            <w:r>
              <w:softHyphen/>
            </w:r>
            <w:r w:rsidRPr="008930F2">
              <w:t xml:space="preserve">samhet i kreditinstitut </w:t>
            </w:r>
            <w:r w:rsidRPr="002B341F">
              <w:rPr>
                <w:spacing w:val="-5"/>
              </w:rPr>
              <w:t>och om sär</w:t>
            </w:r>
            <w:r>
              <w:rPr>
                <w:spacing w:val="-5"/>
              </w:rPr>
              <w:softHyphen/>
            </w:r>
            <w:r w:rsidRPr="002B341F">
              <w:rPr>
                <w:spacing w:val="-5"/>
              </w:rPr>
              <w:t>skild tillsyn av kredit</w:t>
            </w:r>
            <w:r w:rsidRPr="002B341F">
              <w:rPr>
                <w:spacing w:val="-5"/>
              </w:rPr>
              <w:softHyphen/>
            </w:r>
            <w:r w:rsidRPr="002B341F">
              <w:rPr>
                <w:spacing w:val="-6"/>
              </w:rPr>
              <w:t>institut</w:t>
            </w:r>
            <w:r w:rsidRPr="002B341F">
              <w:rPr>
                <w:i/>
                <w:spacing w:val="-6"/>
              </w:rPr>
              <w:t xml:space="preserve"> och värdepappersföretag</w:t>
            </w:r>
            <w:r w:rsidRPr="002B341F">
              <w:rPr>
                <w:spacing w:val="-6"/>
              </w:rPr>
              <w:t>, om</w:t>
            </w:r>
            <w:r w:rsidRPr="002B341F">
              <w:rPr>
                <w:spacing w:val="-5"/>
              </w:rPr>
              <w:t xml:space="preserve"> ändring av direktiv 2002/87/EG och</w:t>
            </w:r>
            <w:r w:rsidRPr="00E57846">
              <w:rPr>
                <w:spacing w:val="-4"/>
              </w:rPr>
              <w:t xml:space="preserve"> om upp</w:t>
            </w:r>
            <w:r>
              <w:rPr>
                <w:spacing w:val="-4"/>
              </w:rPr>
              <w:softHyphen/>
            </w:r>
            <w:r w:rsidRPr="00E57846">
              <w:rPr>
                <w:spacing w:val="-4"/>
              </w:rPr>
              <w:t>hävande</w:t>
            </w:r>
            <w:r w:rsidRPr="008930F2">
              <w:t xml:space="preserve"> av </w:t>
            </w:r>
            <w:r w:rsidRPr="00AE42A1">
              <w:rPr>
                <w:i/>
              </w:rPr>
              <w:t>direktiv</w:t>
            </w:r>
            <w:r w:rsidRPr="008930F2">
              <w:t xml:space="preserve"> 2006/48/EG och 2006/49/EG, i </w:t>
            </w:r>
            <w:r w:rsidRPr="00AE42A1">
              <w:rPr>
                <w:i/>
              </w:rPr>
              <w:t>den ursprung</w:t>
            </w:r>
            <w:r>
              <w:rPr>
                <w:i/>
              </w:rPr>
              <w:softHyphen/>
            </w:r>
            <w:r w:rsidRPr="00AE42A1">
              <w:rPr>
                <w:i/>
              </w:rPr>
              <w:t>liga lydelsen</w:t>
            </w:r>
            <w:r w:rsidRPr="008930F2">
              <w:t>,</w:t>
            </w:r>
          </w:p>
        </w:tc>
        <w:tc>
          <w:tcPr>
            <w:tcW w:w="2500" w:type="pct"/>
            <w:shd w:val="clear" w:color="auto" w:fill="auto"/>
            <w:tcMar>
              <w:right w:w="0" w:type="dxa"/>
            </w:tcMar>
          </w:tcPr>
          <w:p w14:paraId="45BD782B" w14:textId="77777777" w:rsidR="00BD2F1A" w:rsidRDefault="00BD2F1A" w:rsidP="002E15E2">
            <w:pPr>
              <w:pStyle w:val="Brdtextmedindrag"/>
            </w:pPr>
            <w:r w:rsidRPr="008930F2">
              <w:rPr>
                <w:i/>
                <w:u w:val="single"/>
              </w:rPr>
              <w:t>betydande filial</w:t>
            </w:r>
            <w:r w:rsidRPr="008930F2">
              <w:t>: en filial som är betydande enligt artikel</w:t>
            </w:r>
            <w:r>
              <w:t> </w:t>
            </w:r>
            <w:r w:rsidRPr="008930F2">
              <w:t>51.1 i Europaparlamentets och rådets direktiv 2013/36/EU av den 26</w:t>
            </w:r>
            <w:r>
              <w:t> </w:t>
            </w:r>
            <w:r w:rsidRPr="008930F2">
              <w:t>juni 2013 om behörighet att utöva verk</w:t>
            </w:r>
            <w:r>
              <w:softHyphen/>
            </w:r>
            <w:r w:rsidRPr="008930F2">
              <w:t>samhet i kreditinstitut och om sär</w:t>
            </w:r>
            <w:r>
              <w:softHyphen/>
            </w:r>
            <w:r w:rsidRPr="008930F2">
              <w:t>skild tillsyn av kredit</w:t>
            </w:r>
            <w:r>
              <w:softHyphen/>
            </w:r>
            <w:r w:rsidRPr="008930F2">
              <w:t xml:space="preserve">institut, om ändring av direktiv </w:t>
            </w:r>
            <w:r w:rsidRPr="002B341F">
              <w:rPr>
                <w:spacing w:val="-4"/>
              </w:rPr>
              <w:t>2002/87/EG och om upphävande</w:t>
            </w:r>
            <w:r w:rsidRPr="008930F2">
              <w:t xml:space="preserve"> av </w:t>
            </w:r>
            <w:r w:rsidRPr="00AE42A1">
              <w:rPr>
                <w:i/>
              </w:rPr>
              <w:t>direktiv</w:t>
            </w:r>
            <w:r>
              <w:rPr>
                <w:i/>
              </w:rPr>
              <w:t>en</w:t>
            </w:r>
            <w:r w:rsidRPr="008930F2">
              <w:t xml:space="preserve"> 2006/48/EG och </w:t>
            </w:r>
            <w:r w:rsidRPr="002B341F">
              <w:t>2</w:t>
            </w:r>
            <w:r w:rsidRPr="008A7D67">
              <w:rPr>
                <w:spacing w:val="-4"/>
              </w:rPr>
              <w:t xml:space="preserve">006/49/EG, i </w:t>
            </w:r>
            <w:r w:rsidRPr="008A7D67">
              <w:rPr>
                <w:i/>
                <w:spacing w:val="-4"/>
              </w:rPr>
              <w:t>lyd</w:t>
            </w:r>
            <w:r>
              <w:rPr>
                <w:i/>
                <w:spacing w:val="-4"/>
              </w:rPr>
              <w:softHyphen/>
            </w:r>
            <w:r w:rsidRPr="008A7D67">
              <w:rPr>
                <w:i/>
                <w:spacing w:val="-4"/>
              </w:rPr>
              <w:t>elsen enligt Europaparlamentets</w:t>
            </w:r>
            <w:r>
              <w:rPr>
                <w:i/>
              </w:rPr>
              <w:t xml:space="preserve"> och rådets direk</w:t>
            </w:r>
            <w:r>
              <w:rPr>
                <w:i/>
              </w:rPr>
              <w:softHyphen/>
              <w:t>tiv (EU) 2019/2034</w:t>
            </w:r>
            <w:r w:rsidRPr="008930F2">
              <w:t>,</w:t>
            </w:r>
          </w:p>
        </w:tc>
      </w:tr>
      <w:tr w:rsidR="00BD2F1A" w14:paraId="4EF703E9" w14:textId="77777777" w:rsidTr="002E15E2">
        <w:tc>
          <w:tcPr>
            <w:tcW w:w="2500" w:type="pct"/>
            <w:shd w:val="clear" w:color="auto" w:fill="auto"/>
            <w:tcMar>
              <w:left w:w="0" w:type="dxa"/>
            </w:tcMar>
          </w:tcPr>
          <w:p w14:paraId="7BC5DEB5" w14:textId="77777777" w:rsidR="00BD2F1A" w:rsidRDefault="00BD2F1A" w:rsidP="002E15E2">
            <w:pPr>
              <w:pStyle w:val="Brdtextmedindrag"/>
            </w:pPr>
            <w:r w:rsidRPr="00012E91">
              <w:rPr>
                <w:i/>
                <w:u w:val="single"/>
              </w:rPr>
              <w:t>blandat finansiellt holding</w:t>
            </w:r>
            <w:r>
              <w:rPr>
                <w:i/>
                <w:u w:val="single"/>
              </w:rPr>
              <w:softHyphen/>
            </w:r>
            <w:r w:rsidRPr="00012E91">
              <w:rPr>
                <w:i/>
                <w:u w:val="single"/>
              </w:rPr>
              <w:t>före</w:t>
            </w:r>
            <w:r>
              <w:rPr>
                <w:i/>
                <w:u w:val="single"/>
              </w:rPr>
              <w:softHyphen/>
            </w:r>
            <w:r w:rsidRPr="00012E91">
              <w:rPr>
                <w:i/>
                <w:u w:val="single"/>
              </w:rPr>
              <w:t>tag</w:t>
            </w:r>
            <w:r w:rsidRPr="000E1F8F">
              <w:t xml:space="preserve">: ett holdingföretag enligt </w:t>
            </w:r>
            <w:r w:rsidRPr="0056000F">
              <w:rPr>
                <w:i/>
                <w:spacing w:val="-5"/>
              </w:rPr>
              <w:t>artikel</w:t>
            </w:r>
            <w:r w:rsidRPr="00D7365A">
              <w:rPr>
                <w:spacing w:val="-5"/>
              </w:rPr>
              <w:t> </w:t>
            </w:r>
            <w:r w:rsidRPr="00D7365A">
              <w:rPr>
                <w:i/>
                <w:spacing w:val="-5"/>
              </w:rPr>
              <w:t>4.1.21 i tillsynsförordningen</w:t>
            </w:r>
            <w:r w:rsidRPr="00D7365A">
              <w:rPr>
                <w:spacing w:val="-5"/>
              </w:rPr>
              <w:t>,</w:t>
            </w:r>
          </w:p>
        </w:tc>
        <w:tc>
          <w:tcPr>
            <w:tcW w:w="2500" w:type="pct"/>
            <w:shd w:val="clear" w:color="auto" w:fill="auto"/>
            <w:tcMar>
              <w:right w:w="0" w:type="dxa"/>
            </w:tcMar>
          </w:tcPr>
          <w:p w14:paraId="70FDAD87" w14:textId="77777777" w:rsidR="00BD2F1A" w:rsidRDefault="00BD2F1A" w:rsidP="002E15E2">
            <w:pPr>
              <w:pStyle w:val="Brdtextmedindrag"/>
            </w:pPr>
            <w:r w:rsidRPr="00012E91">
              <w:rPr>
                <w:i/>
                <w:u w:val="single"/>
              </w:rPr>
              <w:t>blandat finansiellt holding</w:t>
            </w:r>
            <w:r>
              <w:rPr>
                <w:i/>
                <w:u w:val="single"/>
              </w:rPr>
              <w:softHyphen/>
            </w:r>
            <w:r w:rsidRPr="00012E91">
              <w:rPr>
                <w:i/>
                <w:u w:val="single"/>
              </w:rPr>
              <w:t>före</w:t>
            </w:r>
            <w:r>
              <w:rPr>
                <w:i/>
                <w:u w:val="single"/>
              </w:rPr>
              <w:softHyphen/>
            </w:r>
            <w:r w:rsidRPr="00012E91">
              <w:rPr>
                <w:i/>
                <w:u w:val="single"/>
              </w:rPr>
              <w:t>tag</w:t>
            </w:r>
            <w:r w:rsidRPr="000E1F8F">
              <w:t xml:space="preserve">: ett holdingföretag enligt </w:t>
            </w:r>
            <w:r w:rsidRPr="0056000F">
              <w:rPr>
                <w:i/>
              </w:rPr>
              <w:t>ar</w:t>
            </w:r>
            <w:r w:rsidRPr="0056000F">
              <w:rPr>
                <w:i/>
                <w:spacing w:val="-4"/>
              </w:rPr>
              <w:t>tikel </w:t>
            </w:r>
            <w:r w:rsidRPr="00D7365A">
              <w:rPr>
                <w:i/>
                <w:spacing w:val="-4"/>
              </w:rPr>
              <w:t>4.1.40 i värdepappersbolags</w:t>
            </w:r>
            <w:r w:rsidRPr="00D7365A">
              <w:rPr>
                <w:i/>
                <w:spacing w:val="-4"/>
              </w:rPr>
              <w:softHyphen/>
              <w:t>förordningen</w:t>
            </w:r>
            <w:r w:rsidRPr="000E1F8F">
              <w:t>,</w:t>
            </w:r>
          </w:p>
        </w:tc>
      </w:tr>
    </w:tbl>
    <w:p w14:paraId="755DE2D3" w14:textId="77777777" w:rsidR="00BD2F1A" w:rsidRDefault="00BD2F1A" w:rsidP="00BD2F1A">
      <w:pPr>
        <w:pStyle w:val="Brdtextmedindrag"/>
      </w:pPr>
      <w:r w:rsidRPr="000A5577">
        <w:rPr>
          <w:i/>
        </w:rPr>
        <w:t>blandat finansiellt moderholdingföretag inom EES</w:t>
      </w:r>
      <w:r w:rsidRPr="000A5577">
        <w:t>: ett inom EES etablerat blandat finansiellt holdingföretag som inte självt är ett dotter</w:t>
      </w:r>
      <w:r>
        <w:softHyphen/>
      </w:r>
      <w:r w:rsidRPr="000A5577">
        <w:t xml:space="preserve">företag till ett </w:t>
      </w:r>
    </w:p>
    <w:p w14:paraId="2DD3A90C" w14:textId="77777777" w:rsidR="00BD2F1A" w:rsidRDefault="00BD2F1A" w:rsidP="00BD2F1A">
      <w:pPr>
        <w:pStyle w:val="Brdtextmedindrag"/>
      </w:pPr>
      <w:r w:rsidRPr="000A5577">
        <w:t>1.</w:t>
      </w:r>
      <w:r>
        <w:t> </w:t>
      </w:r>
      <w:r w:rsidRPr="000A5577">
        <w:t xml:space="preserve">kreditinstitut, värdepappersbolag eller EES-institut, eller </w:t>
      </w:r>
    </w:p>
    <w:p w14:paraId="2C08F685" w14:textId="77777777" w:rsidR="00BD2F1A" w:rsidRDefault="00BD2F1A" w:rsidP="00BD2F1A">
      <w:pPr>
        <w:pStyle w:val="Brdtextmedindrag"/>
      </w:pPr>
      <w:r w:rsidRPr="000A5577">
        <w:t>2.</w:t>
      </w:r>
      <w:r>
        <w:t> </w:t>
      </w:r>
      <w:r w:rsidRPr="000A5577">
        <w:t>annat blandat finansiellt holdingföretag eller ett finansiellt holding</w:t>
      </w:r>
      <w:r>
        <w:softHyphen/>
      </w:r>
      <w:r w:rsidRPr="000A5577">
        <w:t>företag som är etablerat i något annat land inom EES,</w:t>
      </w:r>
    </w:p>
    <w:p w14:paraId="6EE618E4" w14:textId="77777777" w:rsidR="00BD2F1A" w:rsidRDefault="00BD2F1A" w:rsidP="00BD2F1A">
      <w:pPr>
        <w:pStyle w:val="Brdtextmedindrag"/>
      </w:pPr>
      <w:r w:rsidRPr="000A5577">
        <w:rPr>
          <w:i/>
        </w:rPr>
        <w:lastRenderedPageBreak/>
        <w:t>börshandlad fond</w:t>
      </w:r>
      <w:r w:rsidRPr="000A5577">
        <w:t>: en fond där minst en andels- eller aktieklass handlas hela dagen på minst en handelsplats och med minst en mark</w:t>
      </w:r>
      <w:r>
        <w:softHyphen/>
      </w:r>
      <w:r w:rsidRPr="000A5577">
        <w:t>nadsgarant som vidtar åtgärder för att säkerställa att andels- eller aktiepriset på handelsplatsen inte i betydande grad skiljer sig från dess netto</w:t>
      </w:r>
      <w:r>
        <w:softHyphen/>
      </w:r>
      <w:r w:rsidRPr="000A5577">
        <w:t>tillgångs</w:t>
      </w:r>
      <w:r>
        <w:softHyphen/>
      </w:r>
      <w:r w:rsidRPr="000A5577">
        <w:t xml:space="preserve">värde och, i tillämpliga fall, från dess preliminära nettotillgångsvärde, </w:t>
      </w:r>
    </w:p>
    <w:p w14:paraId="0C55D519" w14:textId="77777777" w:rsidR="00BD2F1A" w:rsidRDefault="00BD2F1A" w:rsidP="00BD2F1A">
      <w:pPr>
        <w:pStyle w:val="Brdtextmedindrag"/>
      </w:pPr>
      <w:r w:rsidRPr="000A5577">
        <w:rPr>
          <w:i/>
        </w:rPr>
        <w:t>direkt elektroniskt tillträde</w:t>
      </w:r>
      <w:r w:rsidRPr="000A5577">
        <w:t>: ett handelsplatsarrangemang där en del</w:t>
      </w:r>
      <w:r>
        <w:softHyphen/>
      </w:r>
      <w:r w:rsidRPr="000A5577">
        <w:t>tagare på en handelsplats ger en person tillåtelse att använda del</w:t>
      </w:r>
      <w:r>
        <w:softHyphen/>
      </w:r>
      <w:r w:rsidRPr="000A5577">
        <w:t>tagarens handelskod så att personen elektroniskt kan vidarebefordra order avseende ett finansiellt instrument direkt till handelsplatsen,</w:t>
      </w:r>
    </w:p>
    <w:p w14:paraId="53DCD3B5" w14:textId="77777777" w:rsidR="00BD2F1A" w:rsidRDefault="00BD2F1A" w:rsidP="00BD2F1A">
      <w:pPr>
        <w:pStyle w:val="Brdtextmedindrag"/>
      </w:pPr>
      <w:r w:rsidRPr="00BD1989">
        <w:rPr>
          <w:i/>
        </w:rPr>
        <w:t>EES</w:t>
      </w:r>
      <w:r w:rsidRPr="00BD1989">
        <w:t xml:space="preserve">: Europeiska ekonomiska samarbetsområdet, </w:t>
      </w:r>
    </w:p>
    <w:p w14:paraId="59B2A65C" w14:textId="77777777" w:rsidR="00BD2F1A" w:rsidRDefault="00BD2F1A" w:rsidP="00BD2F1A">
      <w:pPr>
        <w:pStyle w:val="Brdtextmedindrag"/>
      </w:pPr>
      <w:r w:rsidRPr="00BD1989">
        <w:rPr>
          <w:i/>
        </w:rPr>
        <w:t>EES-institut</w:t>
      </w:r>
      <w:r w:rsidRPr="00BD1989">
        <w:t>: ett utländskt kreditinstitut eller ett utländskt värde</w:t>
      </w:r>
      <w:r>
        <w:softHyphen/>
      </w:r>
      <w:r w:rsidRPr="00BD1989">
        <w:t>pappers</w:t>
      </w:r>
      <w:r>
        <w:softHyphen/>
      </w:r>
      <w:r w:rsidRPr="00BD1989">
        <w:t xml:space="preserve">företag som är hemmahörande i något annat land inom EES än Sverige, </w:t>
      </w:r>
    </w:p>
    <w:p w14:paraId="35A50EEF" w14:textId="318258E0" w:rsidR="00BD2F1A" w:rsidRDefault="00BD2F1A" w:rsidP="00BD2F1A">
      <w:pPr>
        <w:pStyle w:val="Brdtextmedindrag"/>
      </w:pPr>
      <w:r w:rsidRPr="00BD1989">
        <w:rPr>
          <w:i/>
        </w:rPr>
        <w:t>filial</w:t>
      </w:r>
      <w:r w:rsidRPr="00BD1989">
        <w:t>: ett avdelningskontor med självständig förvaltning, varvid ä</w:t>
      </w:r>
      <w:r w:rsidRPr="0035583F">
        <w:rPr>
          <w:spacing w:val="-4"/>
        </w:rPr>
        <w:t>ven ett utländskt värdepappersföretags etablering av flera drift</w:t>
      </w:r>
      <w:r w:rsidRPr="0035583F">
        <w:rPr>
          <w:spacing w:val="-4"/>
        </w:rPr>
        <w:softHyphen/>
        <w:t>ställen</w:t>
      </w:r>
      <w:r w:rsidRPr="00BD1989">
        <w:t xml:space="preserve"> i Sverige ska anses som en enda filial</w:t>
      </w:r>
      <w:r>
        <w:t>,</w:t>
      </w:r>
    </w:p>
    <w:p w14:paraId="70984D55" w14:textId="66C9A800" w:rsidR="00F33614" w:rsidRDefault="00F33614" w:rsidP="004D4BF8">
      <w:pPr>
        <w:pStyle w:val="Brdtextmedindrag"/>
      </w:pPr>
      <w:r w:rsidRPr="00E11E08">
        <w:rPr>
          <w:i/>
        </w:rPr>
        <w:t>finansiellt holdingföretag</w:t>
      </w:r>
      <w:r w:rsidRPr="00E77F7C">
        <w:t xml:space="preserve">: ett </w:t>
      </w:r>
      <w:r w:rsidRPr="008A7D67">
        <w:rPr>
          <w:spacing w:val="-5"/>
        </w:rPr>
        <w:t xml:space="preserve">holdingföretag enligt </w:t>
      </w:r>
      <w:r w:rsidRPr="00E11E08">
        <w:rPr>
          <w:spacing w:val="-5"/>
        </w:rPr>
        <w:t>artikel</w:t>
      </w:r>
      <w:r w:rsidRPr="008A7D67">
        <w:rPr>
          <w:spacing w:val="-5"/>
        </w:rPr>
        <w:t> </w:t>
      </w:r>
      <w:r w:rsidRPr="00E11E08">
        <w:rPr>
          <w:spacing w:val="-5"/>
        </w:rPr>
        <w:t>4.1.20</w:t>
      </w:r>
      <w:r w:rsidRPr="00E11E08">
        <w:t xml:space="preserve"> i till</w:t>
      </w:r>
      <w:r w:rsidR="00717C7D" w:rsidRPr="00E11E08">
        <w:softHyphen/>
      </w:r>
      <w:r w:rsidRPr="00E11E08">
        <w:t>syns</w:t>
      </w:r>
      <w:r w:rsidR="00717C7D" w:rsidRPr="00E11E08">
        <w:softHyphen/>
      </w:r>
      <w:r w:rsidRPr="00E11E08">
        <w:t>förordningen</w:t>
      </w:r>
      <w:r w:rsidRPr="00E77F7C">
        <w:t>,</w:t>
      </w:r>
    </w:p>
    <w:tbl>
      <w:tblPr>
        <w:tblW w:w="5000" w:type="pct"/>
        <w:tblLook w:val="0000" w:firstRow="0" w:lastRow="0" w:firstColumn="0" w:lastColumn="0" w:noHBand="0" w:noVBand="0"/>
      </w:tblPr>
      <w:tblGrid>
        <w:gridCol w:w="2948"/>
        <w:gridCol w:w="2949"/>
      </w:tblGrid>
      <w:tr w:rsidR="00BD2F1A" w14:paraId="0CDD44F5" w14:textId="77777777" w:rsidTr="002E15E2">
        <w:tc>
          <w:tcPr>
            <w:tcW w:w="2500" w:type="pct"/>
            <w:shd w:val="clear" w:color="auto" w:fill="auto"/>
            <w:tcMar>
              <w:left w:w="0" w:type="dxa"/>
            </w:tcMar>
          </w:tcPr>
          <w:p w14:paraId="1BBC6186" w14:textId="77777777" w:rsidR="00BD2F1A" w:rsidRDefault="00BD2F1A" w:rsidP="002E15E2">
            <w:pPr>
              <w:pStyle w:val="Brdtextmedindrag"/>
            </w:pPr>
            <w:r w:rsidRPr="00012E91">
              <w:rPr>
                <w:i/>
                <w:u w:val="single"/>
              </w:rPr>
              <w:t>finansiellt institut</w:t>
            </w:r>
            <w:r w:rsidRPr="00B26839">
              <w:t>: ett finan</w:t>
            </w:r>
            <w:r>
              <w:softHyphen/>
            </w:r>
            <w:r w:rsidRPr="00B26839">
              <w:t xml:space="preserve">siellt institut enligt </w:t>
            </w:r>
            <w:r w:rsidRPr="0056000F">
              <w:rPr>
                <w:i/>
              </w:rPr>
              <w:t>artikel</w:t>
            </w:r>
            <w:r>
              <w:t> </w:t>
            </w:r>
            <w:r w:rsidRPr="00237F2A">
              <w:rPr>
                <w:i/>
              </w:rPr>
              <w:t>4.1.26 i till</w:t>
            </w:r>
            <w:r>
              <w:rPr>
                <w:i/>
              </w:rPr>
              <w:softHyphen/>
            </w:r>
            <w:r w:rsidRPr="00237F2A">
              <w:rPr>
                <w:i/>
              </w:rPr>
              <w:t>synsförordningen</w:t>
            </w:r>
            <w:r w:rsidRPr="00B26839">
              <w:t>,</w:t>
            </w:r>
          </w:p>
        </w:tc>
        <w:tc>
          <w:tcPr>
            <w:tcW w:w="2500" w:type="pct"/>
            <w:shd w:val="clear" w:color="auto" w:fill="auto"/>
            <w:tcMar>
              <w:right w:w="0" w:type="dxa"/>
            </w:tcMar>
          </w:tcPr>
          <w:p w14:paraId="24F602FC" w14:textId="07CA4A40" w:rsidR="00BD2F1A" w:rsidRDefault="00BD2F1A" w:rsidP="002E15E2">
            <w:pPr>
              <w:pStyle w:val="Brdtextmedindrag"/>
            </w:pPr>
            <w:r w:rsidRPr="00012E91">
              <w:rPr>
                <w:i/>
                <w:u w:val="single"/>
              </w:rPr>
              <w:t>finansiellt institut</w:t>
            </w:r>
            <w:r w:rsidRPr="00B26839">
              <w:t>: ett finan</w:t>
            </w:r>
            <w:r>
              <w:softHyphen/>
            </w:r>
            <w:r w:rsidRPr="00B26839">
              <w:t xml:space="preserve">siellt institut enligt </w:t>
            </w:r>
            <w:r w:rsidRPr="0056000F">
              <w:rPr>
                <w:i/>
              </w:rPr>
              <w:t>artikel</w:t>
            </w:r>
            <w:r>
              <w:t> </w:t>
            </w:r>
            <w:r w:rsidRPr="00237F2A">
              <w:rPr>
                <w:i/>
              </w:rPr>
              <w:t xml:space="preserve">4.1.14 </w:t>
            </w:r>
            <w:r w:rsidRPr="00D7365A">
              <w:rPr>
                <w:i/>
                <w:spacing w:val="-4"/>
              </w:rPr>
              <w:t>i värde</w:t>
            </w:r>
            <w:r w:rsidR="00DA6BE3">
              <w:rPr>
                <w:i/>
                <w:spacing w:val="-4"/>
              </w:rPr>
              <w:softHyphen/>
            </w:r>
            <w:r w:rsidRPr="00D7365A">
              <w:rPr>
                <w:i/>
                <w:spacing w:val="-4"/>
              </w:rPr>
              <w:t>pappersbolagsförordningen</w:t>
            </w:r>
            <w:r w:rsidRPr="00D7365A">
              <w:rPr>
                <w:spacing w:val="-4"/>
              </w:rPr>
              <w:t>,</w:t>
            </w:r>
          </w:p>
        </w:tc>
      </w:tr>
    </w:tbl>
    <w:p w14:paraId="1FAB2274" w14:textId="77777777" w:rsidR="00BD2F1A" w:rsidRDefault="00BD2F1A" w:rsidP="00BD2F1A">
      <w:pPr>
        <w:pStyle w:val="Brdtextmedindrag"/>
      </w:pPr>
      <w:r w:rsidRPr="00186148">
        <w:rPr>
          <w:i/>
        </w:rPr>
        <w:t>finansiellt moderholdingföretag inom EES</w:t>
      </w:r>
      <w:r w:rsidRPr="00186148">
        <w:t>: ett inom EES etablerat finansiellt holdingföretag som inte självt är ett dotterföretag till ett</w:t>
      </w:r>
    </w:p>
    <w:p w14:paraId="03557F81" w14:textId="77777777" w:rsidR="00BD2F1A" w:rsidRDefault="00BD2F1A" w:rsidP="00BD2F1A">
      <w:pPr>
        <w:pStyle w:val="Brdtextmedindrag"/>
      </w:pPr>
      <w:r w:rsidRPr="00186148">
        <w:t>1.</w:t>
      </w:r>
      <w:r>
        <w:t> </w:t>
      </w:r>
      <w:r w:rsidRPr="00186148">
        <w:t xml:space="preserve">kreditinstitut, värdepappersbolag eller EES-institut, eller </w:t>
      </w:r>
    </w:p>
    <w:p w14:paraId="020936A8" w14:textId="77777777" w:rsidR="00BD2F1A" w:rsidRDefault="00BD2F1A" w:rsidP="00BD2F1A">
      <w:pPr>
        <w:pStyle w:val="Brdtextmedindrag"/>
      </w:pPr>
      <w:r w:rsidRPr="00186148">
        <w:t>2.</w:t>
      </w:r>
      <w:r>
        <w:t> </w:t>
      </w:r>
      <w:r w:rsidRPr="00186148">
        <w:t>annat finansiellt holdingföretag eller ett blandat finansiellt holding</w:t>
      </w:r>
      <w:r>
        <w:softHyphen/>
      </w:r>
      <w:r w:rsidRPr="00186148">
        <w:t>företag som är etablerat i något land inom EES,</w:t>
      </w:r>
    </w:p>
    <w:p w14:paraId="368286C0" w14:textId="77777777" w:rsidR="00BD2F1A" w:rsidRDefault="00BD2F1A" w:rsidP="00BD2F1A">
      <w:pPr>
        <w:pStyle w:val="Brdtextmedindrag"/>
      </w:pPr>
      <w:r w:rsidRPr="00186148">
        <w:rPr>
          <w:i/>
        </w:rPr>
        <w:t>hemland</w:t>
      </w:r>
      <w:r w:rsidRPr="00186148">
        <w:t>: det land där ett företag har fått tillstånd att driva sådan verk</w:t>
      </w:r>
      <w:r>
        <w:softHyphen/>
      </w:r>
      <w:r w:rsidRPr="00186148">
        <w:t>samhet som avses i denna lag,</w:t>
      </w:r>
    </w:p>
    <w:p w14:paraId="487844AD" w14:textId="77777777" w:rsidR="00BD2F1A" w:rsidRDefault="00BD2F1A" w:rsidP="00BD2F1A">
      <w:pPr>
        <w:pStyle w:val="Brdtextmedindrag"/>
      </w:pPr>
      <w:r w:rsidRPr="00CE7A75">
        <w:rPr>
          <w:i/>
        </w:rPr>
        <w:t>holdingföretag med blandad verksamhet</w:t>
      </w:r>
      <w:r w:rsidRPr="00CE7A75">
        <w:t>: holdingföretag enligt artikel</w:t>
      </w:r>
      <w:r>
        <w:t> </w:t>
      </w:r>
      <w:r w:rsidRPr="00CE7A75">
        <w:t>4.1.22 i tillsynsförordningen,</w:t>
      </w:r>
    </w:p>
    <w:tbl>
      <w:tblPr>
        <w:tblW w:w="5000" w:type="pct"/>
        <w:tblLook w:val="0000" w:firstRow="0" w:lastRow="0" w:firstColumn="0" w:lastColumn="0" w:noHBand="0" w:noVBand="0"/>
      </w:tblPr>
      <w:tblGrid>
        <w:gridCol w:w="2948"/>
        <w:gridCol w:w="2949"/>
      </w:tblGrid>
      <w:tr w:rsidR="00BD2F1A" w14:paraId="2CB1DA4A" w14:textId="77777777" w:rsidTr="002E15E2">
        <w:tc>
          <w:tcPr>
            <w:tcW w:w="2500" w:type="pct"/>
            <w:shd w:val="clear" w:color="auto" w:fill="auto"/>
            <w:tcMar>
              <w:left w:w="0" w:type="dxa"/>
            </w:tcMar>
          </w:tcPr>
          <w:p w14:paraId="48EF71EB" w14:textId="77777777" w:rsidR="00BD2F1A" w:rsidRDefault="00BD2F1A" w:rsidP="002E15E2">
            <w:pPr>
              <w:pStyle w:val="Brdtextmedindrag"/>
            </w:pPr>
            <w:r w:rsidRPr="00FD7A88">
              <w:rPr>
                <w:i/>
                <w:u w:val="single"/>
              </w:rPr>
              <w:t>kapitalbas</w:t>
            </w:r>
            <w:r w:rsidRPr="00FD7A88">
              <w:t xml:space="preserve">: detsamma som i </w:t>
            </w:r>
            <w:r w:rsidRPr="00063262">
              <w:t>artikel</w:t>
            </w:r>
            <w:r>
              <w:t> </w:t>
            </w:r>
            <w:r w:rsidRPr="00012E91">
              <w:t>72 i tillsynsförordningen</w:t>
            </w:r>
            <w:r w:rsidRPr="00FD7A88">
              <w:t>,</w:t>
            </w:r>
          </w:p>
        </w:tc>
        <w:tc>
          <w:tcPr>
            <w:tcW w:w="2500" w:type="pct"/>
            <w:shd w:val="clear" w:color="auto" w:fill="auto"/>
            <w:tcMar>
              <w:right w:w="0" w:type="dxa"/>
            </w:tcMar>
          </w:tcPr>
          <w:p w14:paraId="24F232BE" w14:textId="77777777" w:rsidR="00BD2F1A" w:rsidRDefault="00BD2F1A" w:rsidP="002E15E2">
            <w:pPr>
              <w:pStyle w:val="Brdtextmedindrag"/>
            </w:pPr>
            <w:r w:rsidRPr="003B1E2E">
              <w:rPr>
                <w:i/>
                <w:u w:val="single"/>
              </w:rPr>
              <w:t>kapitalbas</w:t>
            </w:r>
            <w:r w:rsidRPr="003B1E2E">
              <w:t xml:space="preserve">: </w:t>
            </w:r>
          </w:p>
          <w:p w14:paraId="7A916BDA" w14:textId="77777777" w:rsidR="00BD2F1A" w:rsidRDefault="00BD2F1A" w:rsidP="002E15E2">
            <w:pPr>
              <w:pStyle w:val="Brdtextmedindrag"/>
              <w:rPr>
                <w:i/>
              </w:rPr>
            </w:pPr>
            <w:r>
              <w:rPr>
                <w:i/>
              </w:rPr>
              <w:t>1. </w:t>
            </w:r>
            <w:r w:rsidRPr="003B1E2E">
              <w:rPr>
                <w:i/>
              </w:rPr>
              <w:t>för andra värde</w:t>
            </w:r>
            <w:r w:rsidRPr="003B1E2E">
              <w:rPr>
                <w:i/>
              </w:rPr>
              <w:softHyphen/>
              <w:t xml:space="preserve">pappersbolag än </w:t>
            </w:r>
            <w:r>
              <w:rPr>
                <w:i/>
              </w:rPr>
              <w:t>så</w:t>
            </w:r>
            <w:r w:rsidRPr="003B1E2E">
              <w:rPr>
                <w:i/>
              </w:rPr>
              <w:t>d</w:t>
            </w:r>
            <w:r>
              <w:rPr>
                <w:i/>
              </w:rPr>
              <w:t>ana</w:t>
            </w:r>
            <w:r w:rsidRPr="003B1E2E">
              <w:rPr>
                <w:i/>
              </w:rPr>
              <w:t xml:space="preserve"> som avses i 1 kap. 2 § första </w:t>
            </w:r>
            <w:r w:rsidRPr="0011520F">
              <w:rPr>
                <w:i/>
              </w:rPr>
              <w:t>stycket 7 c</w:t>
            </w:r>
            <w:r w:rsidRPr="0011520F">
              <w:t>–</w:t>
            </w:r>
            <w:r w:rsidRPr="0011520F">
              <w:rPr>
                <w:i/>
                <w:iCs/>
              </w:rPr>
              <w:t>f</w:t>
            </w:r>
            <w:r w:rsidRPr="0011520F">
              <w:rPr>
                <w:i/>
              </w:rPr>
              <w:t xml:space="preserve"> lagen (2014:968) om särskild till</w:t>
            </w:r>
            <w:r w:rsidRPr="0011520F">
              <w:rPr>
                <w:i/>
              </w:rPr>
              <w:softHyphen/>
              <w:t>syn över kreditinstitut och värde</w:t>
            </w:r>
            <w:r w:rsidRPr="0011520F">
              <w:rPr>
                <w:i/>
              </w:rPr>
              <w:softHyphen/>
              <w:t>pappersbolag, detsamma som i artikel 9 i värdepappers</w:t>
            </w:r>
            <w:r w:rsidRPr="0011520F">
              <w:rPr>
                <w:i/>
              </w:rPr>
              <w:softHyphen/>
              <w:t>bolags</w:t>
            </w:r>
            <w:r w:rsidRPr="0011520F">
              <w:rPr>
                <w:i/>
              </w:rPr>
              <w:softHyphen/>
              <w:t>för</w:t>
            </w:r>
            <w:r w:rsidRPr="0011520F">
              <w:rPr>
                <w:i/>
              </w:rPr>
              <w:softHyphen/>
              <w:t>ordningen,</w:t>
            </w:r>
          </w:p>
          <w:p w14:paraId="37E37951" w14:textId="77777777" w:rsidR="00BD2F1A" w:rsidRDefault="00BD2F1A" w:rsidP="002E15E2">
            <w:pPr>
              <w:pStyle w:val="Brdtextmedindrag"/>
            </w:pPr>
            <w:r>
              <w:rPr>
                <w:i/>
              </w:rPr>
              <w:t xml:space="preserve">2. för övriga företag, </w:t>
            </w:r>
            <w:r w:rsidRPr="00426254">
              <w:t>detsamma som i artikel</w:t>
            </w:r>
            <w:r>
              <w:t> </w:t>
            </w:r>
            <w:r w:rsidRPr="00426254">
              <w:t>72 i tillsynsförord</w:t>
            </w:r>
            <w:r>
              <w:softHyphen/>
            </w:r>
            <w:r w:rsidRPr="00426254">
              <w:t>ningen</w:t>
            </w:r>
            <w:r w:rsidRPr="00FD7A88">
              <w:t>,</w:t>
            </w:r>
          </w:p>
        </w:tc>
      </w:tr>
    </w:tbl>
    <w:p w14:paraId="3E1015C2" w14:textId="77777777" w:rsidR="00BD2F1A" w:rsidRDefault="00BD2F1A" w:rsidP="00BD2F1A">
      <w:pPr>
        <w:pStyle w:val="Brdtextmedindrag"/>
      </w:pPr>
      <w:r w:rsidRPr="00063262">
        <w:rPr>
          <w:i/>
        </w:rPr>
        <w:t>koncern</w:t>
      </w:r>
      <w:r w:rsidRPr="00063262">
        <w:t xml:space="preserve">: </w:t>
      </w:r>
    </w:p>
    <w:p w14:paraId="0A1F9B42" w14:textId="77777777" w:rsidR="00BD2F1A" w:rsidRDefault="00BD2F1A" w:rsidP="00BD2F1A">
      <w:pPr>
        <w:pStyle w:val="Brdtextmedindrag"/>
      </w:pPr>
      <w:r w:rsidRPr="00063262">
        <w:t>1.</w:t>
      </w:r>
      <w:r>
        <w:t> </w:t>
      </w:r>
      <w:r w:rsidRPr="00063262">
        <w:t>i 8</w:t>
      </w:r>
      <w:r>
        <w:t> </w:t>
      </w:r>
      <w:r w:rsidRPr="00063262">
        <w:t>a, 8</w:t>
      </w:r>
      <w:r>
        <w:t> </w:t>
      </w:r>
      <w:r w:rsidRPr="00063262">
        <w:t>b och 25</w:t>
      </w:r>
      <w:r>
        <w:t> </w:t>
      </w:r>
      <w:r w:rsidRPr="00063262">
        <w:t>b</w:t>
      </w:r>
      <w:r>
        <w:t> </w:t>
      </w:r>
      <w:r w:rsidRPr="00063262">
        <w:t>kap., detsamma som i 2</w:t>
      </w:r>
      <w:r>
        <w:t> </w:t>
      </w:r>
      <w:r w:rsidRPr="00063262">
        <w:t>kap. 1</w:t>
      </w:r>
      <w:r>
        <w:t> §</w:t>
      </w:r>
      <w:r w:rsidRPr="00063262">
        <w:t xml:space="preserve"> lagen</w:t>
      </w:r>
      <w:r>
        <w:t xml:space="preserve"> </w:t>
      </w:r>
      <w:r w:rsidRPr="00063262">
        <w:t xml:space="preserve">(2015:1016) om resolution, </w:t>
      </w:r>
    </w:p>
    <w:p w14:paraId="7993D60A" w14:textId="77777777" w:rsidR="00BD2F1A" w:rsidRDefault="00BD2F1A" w:rsidP="00BD2F1A">
      <w:pPr>
        <w:pStyle w:val="Brdtextmedindrag"/>
      </w:pPr>
      <w:r w:rsidRPr="00063262">
        <w:t>2.</w:t>
      </w:r>
      <w:r>
        <w:t> </w:t>
      </w:r>
      <w:r w:rsidRPr="00063262">
        <w:t>i övriga kapitel, detsamma som i 1</w:t>
      </w:r>
      <w:r>
        <w:t> </w:t>
      </w:r>
      <w:r w:rsidRPr="00063262">
        <w:t>kap.</w:t>
      </w:r>
      <w:r>
        <w:t> </w:t>
      </w:r>
      <w:r w:rsidRPr="00063262">
        <w:t>11 och 12</w:t>
      </w:r>
      <w:r>
        <w:t> §</w:t>
      </w:r>
      <w:r w:rsidRPr="00063262">
        <w:t>§ aktie</w:t>
      </w:r>
      <w:r>
        <w:softHyphen/>
      </w:r>
      <w:r w:rsidRPr="00063262">
        <w:t>bolags</w:t>
      </w:r>
      <w:r>
        <w:softHyphen/>
      </w:r>
      <w:r w:rsidRPr="00063262">
        <w:t>lagen</w:t>
      </w:r>
      <w:r>
        <w:t> </w:t>
      </w:r>
      <w:r w:rsidRPr="00063262">
        <w:t>(2005:551), varvid det som sägs om moderbolag til</w:t>
      </w:r>
      <w:r>
        <w:t>l</w:t>
      </w:r>
      <w:r w:rsidRPr="00063262">
        <w:t>äm</w:t>
      </w:r>
      <w:r>
        <w:softHyphen/>
      </w:r>
      <w:r w:rsidRPr="00063262">
        <w:t>pas även på andra juridiska personer än aktiebolag,</w:t>
      </w:r>
    </w:p>
    <w:p w14:paraId="37873E23" w14:textId="77777777" w:rsidR="00BD2F1A" w:rsidRDefault="00BD2F1A" w:rsidP="00BD2F1A">
      <w:pPr>
        <w:pStyle w:val="Brdtextmedindrag"/>
      </w:pPr>
      <w:r w:rsidRPr="00063262">
        <w:rPr>
          <w:i/>
        </w:rPr>
        <w:t>koncernåterhämtningsplan</w:t>
      </w:r>
      <w:r w:rsidRPr="00063262">
        <w:t>: en plan som upprättats av ett moder</w:t>
      </w:r>
      <w:r>
        <w:softHyphen/>
      </w:r>
      <w:r w:rsidRPr="00063262">
        <w:t xml:space="preserve">företag inom EES i syfte att identifiera åtgärder som de företag i en grupp som omfattas av gruppbaserad tillsyn avser att vidta för att </w:t>
      </w:r>
      <w:r w:rsidRPr="0035583F">
        <w:rPr>
          <w:spacing w:val="-2"/>
        </w:rPr>
        <w:t>bevara eller återställa koncernens eller ett i koncernen ingående värde</w:t>
      </w:r>
      <w:r w:rsidRPr="0035583F">
        <w:rPr>
          <w:spacing w:val="-2"/>
        </w:rPr>
        <w:softHyphen/>
        <w:t>pappersbolags</w:t>
      </w:r>
      <w:r w:rsidRPr="00063262">
        <w:t xml:space="preserve"> eller </w:t>
      </w:r>
      <w:r w:rsidRPr="00063262">
        <w:lastRenderedPageBreak/>
        <w:t>utländskt värdepappersföretags finansiella ställ</w:t>
      </w:r>
      <w:r>
        <w:softHyphen/>
      </w:r>
      <w:r w:rsidRPr="00063262">
        <w:t>ning och livskraft efter en betydande försämring av den finan</w:t>
      </w:r>
      <w:r>
        <w:softHyphen/>
      </w:r>
      <w:r w:rsidRPr="00063262">
        <w:t>siella situationen,</w:t>
      </w:r>
    </w:p>
    <w:p w14:paraId="5A678BF8" w14:textId="77777777" w:rsidR="00BD2F1A" w:rsidRDefault="00BD2F1A" w:rsidP="00BD2F1A">
      <w:pPr>
        <w:pStyle w:val="Brdtextmedindrag"/>
      </w:pPr>
      <w:r w:rsidRPr="00C83A95">
        <w:rPr>
          <w:i/>
        </w:rPr>
        <w:t>kvalificerat innehav</w:t>
      </w:r>
      <w:r w:rsidRPr="00C83A95">
        <w:t>: ett direkt eller indirekt ägande i ett företag, om innehavet beräknat på det sätt som anges i 5</w:t>
      </w:r>
      <w:r>
        <w:t> </w:t>
      </w:r>
      <w:r w:rsidRPr="00C83A95">
        <w:t>a</w:t>
      </w:r>
      <w:r>
        <w:t> §</w:t>
      </w:r>
      <w:r w:rsidRPr="00C83A95">
        <w:t xml:space="preserve"> representerar tio</w:t>
      </w:r>
      <w:r>
        <w:t> </w:t>
      </w:r>
      <w:r w:rsidRPr="00C83A95">
        <w:t>procent eller mer av kapitalet eller av samtliga röster eller annars möjliggör ett väsentligt inflytande över ledningen av företaget,</w:t>
      </w:r>
    </w:p>
    <w:p w14:paraId="51719F54" w14:textId="77777777" w:rsidR="00BD2F1A" w:rsidRDefault="00BD2F1A" w:rsidP="00BD2F1A">
      <w:pPr>
        <w:pStyle w:val="Brdtextmedindrag"/>
      </w:pPr>
      <w:r w:rsidRPr="00C83A95">
        <w:rPr>
          <w:i/>
        </w:rPr>
        <w:t>likvid marknad</w:t>
      </w:r>
      <w:r w:rsidRPr="00C83A95">
        <w:t xml:space="preserve">: en marknad för ett finansiellt instrument eller en klass av finansiella instrument, där det ständigt finns beredda och villiga köpare och säljare, enligt en bedömning utifrån </w:t>
      </w:r>
    </w:p>
    <w:p w14:paraId="0EFA4B7C" w14:textId="77777777" w:rsidR="00BD2F1A" w:rsidRDefault="00BD2F1A" w:rsidP="00BD2F1A">
      <w:pPr>
        <w:pStyle w:val="Brdtextmedindrag"/>
      </w:pPr>
      <w:r w:rsidRPr="00C83A95">
        <w:t>1.</w:t>
      </w:r>
      <w:r>
        <w:t> </w:t>
      </w:r>
      <w:r w:rsidRPr="00C83A95">
        <w:t>den genomsnittliga transaktionsfrekvensen och transaktions</w:t>
      </w:r>
      <w:r>
        <w:softHyphen/>
      </w:r>
      <w:r w:rsidRPr="00C83A95">
        <w:t xml:space="preserve">volymen under ett antal marknadsvillkor, </w:t>
      </w:r>
    </w:p>
    <w:p w14:paraId="332E9217" w14:textId="77777777" w:rsidR="00BD2F1A" w:rsidRDefault="00BD2F1A" w:rsidP="00BD2F1A">
      <w:pPr>
        <w:pStyle w:val="Brdtextmedindrag"/>
      </w:pPr>
      <w:r w:rsidRPr="00C83A95">
        <w:t>2.</w:t>
      </w:r>
      <w:r>
        <w:t> </w:t>
      </w:r>
      <w:r w:rsidRPr="00C83A95">
        <w:t xml:space="preserve">antalet och typen av marknadsaktörer, och </w:t>
      </w:r>
    </w:p>
    <w:p w14:paraId="1CA73F1E" w14:textId="77777777" w:rsidR="00BD2F1A" w:rsidRDefault="00BD2F1A" w:rsidP="00BD2F1A">
      <w:pPr>
        <w:pStyle w:val="Brdtextmedindrag"/>
      </w:pPr>
      <w:r w:rsidRPr="00C83A95">
        <w:t>3.</w:t>
      </w:r>
      <w:r>
        <w:t> </w:t>
      </w:r>
      <w:r w:rsidRPr="00C83A95">
        <w:t>den genomsnittliga storleken på skillnader mellan köp- och säljkurser (spreadar),</w:t>
      </w:r>
    </w:p>
    <w:p w14:paraId="572D35AB" w14:textId="77777777" w:rsidR="00BD2F1A" w:rsidRDefault="00BD2F1A" w:rsidP="00BD2F1A">
      <w:pPr>
        <w:pStyle w:val="Brdtextmedindrag"/>
      </w:pPr>
      <w:bookmarkStart w:id="4" w:name="_Hlk66376977"/>
      <w:r w:rsidRPr="002341E6">
        <w:rPr>
          <w:i/>
        </w:rPr>
        <w:t>matchad principalhandel</w:t>
      </w:r>
      <w:r w:rsidRPr="002341E6">
        <w:t xml:space="preserve">: en transaktion </w:t>
      </w:r>
    </w:p>
    <w:p w14:paraId="7C70BDCE" w14:textId="77777777" w:rsidR="00BD2F1A" w:rsidRDefault="00BD2F1A" w:rsidP="00BD2F1A">
      <w:pPr>
        <w:pStyle w:val="Brdtextmedindrag"/>
      </w:pPr>
      <w:r w:rsidRPr="002341E6">
        <w:t>1.</w:t>
      </w:r>
      <w:r>
        <w:t> </w:t>
      </w:r>
      <w:r w:rsidRPr="002341E6">
        <w:t xml:space="preserve">där en mellanhand träder in mellan köpare och säljare på ett sådant sätt att mellanhanden under transaktionens utförande aldrig exponeras för marknadsrisk, </w:t>
      </w:r>
    </w:p>
    <w:bookmarkEnd w:id="4"/>
    <w:p w14:paraId="0C2E7C21" w14:textId="77777777" w:rsidR="00BD2F1A" w:rsidRDefault="00BD2F1A" w:rsidP="00BD2F1A">
      <w:pPr>
        <w:pStyle w:val="Brdtextmedindrag"/>
      </w:pPr>
      <w:r w:rsidRPr="002341E6">
        <w:t>2.</w:t>
      </w:r>
      <w:r>
        <w:t> </w:t>
      </w:r>
      <w:r w:rsidRPr="002341E6">
        <w:t xml:space="preserve">där båda sidor av transaktionen genomförs samtidigt, och </w:t>
      </w:r>
    </w:p>
    <w:p w14:paraId="6E5CADDD" w14:textId="77777777" w:rsidR="00BD2F1A" w:rsidRDefault="00BD2F1A" w:rsidP="00BD2F1A">
      <w:pPr>
        <w:pStyle w:val="Brdtextmedindrag"/>
      </w:pPr>
      <w:r w:rsidRPr="002341E6">
        <w:t>3.</w:t>
      </w:r>
      <w:r>
        <w:t> </w:t>
      </w:r>
      <w:r w:rsidRPr="002341E6">
        <w:t>som genomförs till ett pris som innebär att mellanhanden inte gör någon vinst eller förlust, förutom tidigare tillkännagivna arvoden eller avgifter för transaktionen,</w:t>
      </w:r>
    </w:p>
    <w:p w14:paraId="7486FA1B" w14:textId="77777777" w:rsidR="00BD2F1A" w:rsidRDefault="00BD2F1A" w:rsidP="00BD2F1A">
      <w:pPr>
        <w:pStyle w:val="Brdtextmedindrag"/>
      </w:pPr>
      <w:r w:rsidRPr="003C37F0">
        <w:rPr>
          <w:i/>
        </w:rPr>
        <w:t>moderföretag inom EES</w:t>
      </w:r>
      <w:r w:rsidRPr="003C37F0">
        <w:t>: ett moderinstitut inom EES, ett finan</w:t>
      </w:r>
      <w:r>
        <w:softHyphen/>
      </w:r>
      <w:r w:rsidRPr="003C37F0">
        <w:t>siellt moderholdingföretag inom EES eller ett blandat finansiellt moderholding</w:t>
      </w:r>
      <w:r>
        <w:softHyphen/>
      </w:r>
      <w:r w:rsidRPr="003C37F0">
        <w:t>företag inom EES,</w:t>
      </w:r>
    </w:p>
    <w:p w14:paraId="7935E3B4" w14:textId="77777777" w:rsidR="00BD2F1A" w:rsidRDefault="00BD2F1A" w:rsidP="00BD2F1A">
      <w:pPr>
        <w:pStyle w:val="Brdtextmedindrag"/>
      </w:pPr>
      <w:r w:rsidRPr="003C37F0">
        <w:rPr>
          <w:i/>
        </w:rPr>
        <w:t>moderinstitut inom EES</w:t>
      </w:r>
      <w:r w:rsidRPr="003C37F0">
        <w:t>: ett kreditinstitut, värdepappersbolag eller EES</w:t>
      </w:r>
      <w:r>
        <w:t>-</w:t>
      </w:r>
      <w:r w:rsidRPr="003C37F0">
        <w:t xml:space="preserve">institut som är ett moderföretag och som inte självt är ett dotterföretag till ett </w:t>
      </w:r>
    </w:p>
    <w:p w14:paraId="236D6103" w14:textId="77777777" w:rsidR="00BD2F1A" w:rsidRDefault="00BD2F1A" w:rsidP="00BD2F1A">
      <w:pPr>
        <w:pStyle w:val="Brdtextmedindrag"/>
      </w:pPr>
      <w:r w:rsidRPr="003C37F0">
        <w:t>1.</w:t>
      </w:r>
      <w:r>
        <w:t> </w:t>
      </w:r>
      <w:r w:rsidRPr="003C37F0">
        <w:t>annat kreditinstitut, värdepappersbolag eller EES-institut, eller</w:t>
      </w:r>
    </w:p>
    <w:p w14:paraId="362F63DE" w14:textId="77777777" w:rsidR="00BD2F1A" w:rsidRDefault="00BD2F1A" w:rsidP="00BD2F1A">
      <w:pPr>
        <w:pStyle w:val="Brdtextmedindrag"/>
      </w:pPr>
      <w:r w:rsidRPr="003C37F0">
        <w:t>2.</w:t>
      </w:r>
      <w:r>
        <w:t> </w:t>
      </w:r>
      <w:r w:rsidRPr="003C37F0">
        <w:t>finansiellt holdingföretag eller ett blandat finansiellt holding</w:t>
      </w:r>
      <w:r>
        <w:softHyphen/>
      </w:r>
      <w:r w:rsidRPr="003C37F0">
        <w:t>företag som är etablerat i något land inom EES,</w:t>
      </w:r>
    </w:p>
    <w:p w14:paraId="531702D4" w14:textId="77777777" w:rsidR="00BD2F1A" w:rsidRDefault="00BD2F1A" w:rsidP="00BD2F1A">
      <w:pPr>
        <w:pStyle w:val="Brdtextmedindrag"/>
      </w:pPr>
      <w:r w:rsidRPr="003C37F0">
        <w:rPr>
          <w:i/>
        </w:rPr>
        <w:t>multilateralt system</w:t>
      </w:r>
      <w:r w:rsidRPr="003C37F0">
        <w:t>: ett system där flera tredjeparters köp- och sälj</w:t>
      </w:r>
      <w:r>
        <w:softHyphen/>
      </w:r>
      <w:r w:rsidRPr="003C37F0">
        <w:t>intressen i finansiella instrument kan interagera inom systemet,</w:t>
      </w:r>
    </w:p>
    <w:p w14:paraId="34D46E49" w14:textId="77777777" w:rsidR="00BD2F1A" w:rsidRDefault="00BD2F1A" w:rsidP="00BD2F1A">
      <w:pPr>
        <w:pStyle w:val="Brdtextmedindrag"/>
      </w:pPr>
      <w:r w:rsidRPr="00436BCB">
        <w:rPr>
          <w:i/>
        </w:rPr>
        <w:t>samordnande tillsynsmyndighet</w:t>
      </w:r>
      <w:r w:rsidRPr="00436BCB">
        <w:t>: en behörig myndighet som an</w:t>
      </w:r>
      <w:r>
        <w:softHyphen/>
      </w:r>
      <w:r w:rsidRPr="00436BCB">
        <w:t>svarar för att utöva gruppbaserad tillsyn av moderinstitut inom EES och av värde</w:t>
      </w:r>
      <w:r>
        <w:softHyphen/>
      </w:r>
      <w:r w:rsidRPr="00436BCB">
        <w:t>pappersbolag och kreditinstitut som kontrolleras av finansiella moder</w:t>
      </w:r>
      <w:r>
        <w:softHyphen/>
      </w:r>
      <w:r w:rsidRPr="00436BCB">
        <w:t>holdingföretag inom EES eller blandade finan</w:t>
      </w:r>
      <w:r>
        <w:softHyphen/>
      </w:r>
      <w:r w:rsidRPr="00436BCB">
        <w:t>siella moder</w:t>
      </w:r>
      <w:r>
        <w:softHyphen/>
      </w:r>
      <w:r w:rsidRPr="00436BCB">
        <w:t>holdingföretag inom EES,</w:t>
      </w:r>
    </w:p>
    <w:p w14:paraId="5497B63E" w14:textId="77777777" w:rsidR="00BD2F1A" w:rsidRPr="003B1E2E" w:rsidRDefault="00BD2F1A" w:rsidP="00BD2F1A">
      <w:pPr>
        <w:pStyle w:val="Brdtextmedindrag"/>
      </w:pPr>
      <w:r w:rsidRPr="00B544F8">
        <w:rPr>
          <w:i/>
        </w:rPr>
        <w:t>små och medelstora företag</w:t>
      </w:r>
      <w:r w:rsidRPr="00B544F8">
        <w:t>: företag som har ett genomsnittligt börsvärde som understeg 200</w:t>
      </w:r>
      <w:r>
        <w:t> </w:t>
      </w:r>
      <w:r w:rsidRPr="00B544F8">
        <w:t>miljoner</w:t>
      </w:r>
      <w:r>
        <w:t> </w:t>
      </w:r>
      <w:r w:rsidRPr="003B1E2E">
        <w:t>euro beräknat på slutkurser för de tre föregående kalenderåren,</w:t>
      </w:r>
    </w:p>
    <w:tbl>
      <w:tblPr>
        <w:tblW w:w="5000" w:type="pct"/>
        <w:tblLayout w:type="fixed"/>
        <w:tblLook w:val="0000" w:firstRow="0" w:lastRow="0" w:firstColumn="0" w:lastColumn="0" w:noHBand="0" w:noVBand="0"/>
      </w:tblPr>
      <w:tblGrid>
        <w:gridCol w:w="2948"/>
        <w:gridCol w:w="2949"/>
      </w:tblGrid>
      <w:tr w:rsidR="00BD2F1A" w14:paraId="0BBA31AE" w14:textId="77777777" w:rsidTr="004D4BF8">
        <w:tc>
          <w:tcPr>
            <w:tcW w:w="2500" w:type="pct"/>
            <w:shd w:val="clear" w:color="auto" w:fill="auto"/>
            <w:tcMar>
              <w:left w:w="0" w:type="dxa"/>
            </w:tcMar>
          </w:tcPr>
          <w:p w14:paraId="5B374C8D" w14:textId="77777777" w:rsidR="00BD2F1A" w:rsidRPr="003B1E2E" w:rsidRDefault="00BD2F1A" w:rsidP="002E15E2">
            <w:pPr>
              <w:pStyle w:val="Brdtextmedindrag"/>
            </w:pPr>
            <w:r w:rsidRPr="003B1E2E">
              <w:rPr>
                <w:i/>
                <w:u w:val="single"/>
              </w:rPr>
              <w:t>startkapital</w:t>
            </w:r>
            <w:r w:rsidRPr="003B1E2E">
              <w:t xml:space="preserve">: det kapital </w:t>
            </w:r>
            <w:r w:rsidRPr="003B1E2E">
              <w:rPr>
                <w:iCs/>
              </w:rPr>
              <w:t>som</w:t>
            </w:r>
            <w:r w:rsidRPr="003B1E2E">
              <w:rPr>
                <w:i/>
              </w:rPr>
              <w:t xml:space="preserve"> för värdepappersföretag</w:t>
            </w:r>
            <w:r w:rsidRPr="003B1E2E">
              <w:t xml:space="preserve"> avses i </w:t>
            </w:r>
            <w:r w:rsidRPr="003B1E2E">
              <w:rPr>
                <w:spacing w:val="-4"/>
              </w:rPr>
              <w:t>artikel </w:t>
            </w:r>
            <w:r w:rsidRPr="003B1E2E">
              <w:rPr>
                <w:iCs/>
                <w:spacing w:val="-4"/>
              </w:rPr>
              <w:t>4.51 i tillsynsförordningen</w:t>
            </w:r>
            <w:r w:rsidRPr="003B1E2E">
              <w:rPr>
                <w:spacing w:val="-4"/>
              </w:rPr>
              <w:t>,</w:t>
            </w:r>
          </w:p>
        </w:tc>
        <w:tc>
          <w:tcPr>
            <w:tcW w:w="2500" w:type="pct"/>
            <w:shd w:val="clear" w:color="auto" w:fill="auto"/>
            <w:tcMar>
              <w:right w:w="0" w:type="dxa"/>
            </w:tcMar>
          </w:tcPr>
          <w:p w14:paraId="7380A9DE" w14:textId="77777777" w:rsidR="00BD2F1A" w:rsidRDefault="00BD2F1A" w:rsidP="002E15E2">
            <w:pPr>
              <w:pStyle w:val="Brdtextmedindrag"/>
            </w:pPr>
            <w:r w:rsidRPr="003B1E2E">
              <w:rPr>
                <w:i/>
                <w:u w:val="single"/>
              </w:rPr>
              <w:t>startkapital</w:t>
            </w:r>
            <w:r w:rsidRPr="003B1E2E">
              <w:t xml:space="preserve">: </w:t>
            </w:r>
          </w:p>
          <w:p w14:paraId="2A019206" w14:textId="5097880E" w:rsidR="00BD2F1A" w:rsidRDefault="00BD2F1A" w:rsidP="002E15E2">
            <w:pPr>
              <w:pStyle w:val="Brdtextmedindrag"/>
              <w:rPr>
                <w:i/>
              </w:rPr>
            </w:pPr>
            <w:r w:rsidRPr="00B33185">
              <w:rPr>
                <w:i/>
                <w:iCs/>
              </w:rPr>
              <w:t>1.</w:t>
            </w:r>
            <w:r>
              <w:t> </w:t>
            </w:r>
            <w:r w:rsidRPr="0011520F">
              <w:rPr>
                <w:i/>
              </w:rPr>
              <w:t>för andra värde</w:t>
            </w:r>
            <w:r w:rsidRPr="0011520F">
              <w:rPr>
                <w:i/>
              </w:rPr>
              <w:softHyphen/>
              <w:t xml:space="preserve">pappersbolag än sådana som avses i 1 kap. 2 § första stycket 7 c lagen om särskild tillsyn </w:t>
            </w:r>
            <w:r w:rsidRPr="0011520F">
              <w:rPr>
                <w:i/>
                <w:spacing w:val="-5"/>
              </w:rPr>
              <w:t>över kreditinstitut och värde</w:t>
            </w:r>
            <w:r w:rsidRPr="0011520F">
              <w:rPr>
                <w:i/>
                <w:spacing w:val="-5"/>
              </w:rPr>
              <w:softHyphen/>
              <w:t>pap</w:t>
            </w:r>
            <w:r w:rsidRPr="0011520F">
              <w:rPr>
                <w:i/>
                <w:spacing w:val="-5"/>
              </w:rPr>
              <w:softHyphen/>
              <w:t>persbolag, det kapital</w:t>
            </w:r>
            <w:r w:rsidRPr="0080747A">
              <w:rPr>
                <w:i/>
                <w:spacing w:val="-5"/>
              </w:rPr>
              <w:t xml:space="preserve"> som för värde</w:t>
            </w:r>
            <w:r w:rsidRPr="0080747A">
              <w:rPr>
                <w:i/>
                <w:spacing w:val="-5"/>
              </w:rPr>
              <w:softHyphen/>
              <w:t>pappers</w:t>
            </w:r>
            <w:r>
              <w:rPr>
                <w:i/>
                <w:spacing w:val="-5"/>
              </w:rPr>
              <w:softHyphen/>
            </w:r>
            <w:r w:rsidRPr="0080747A">
              <w:rPr>
                <w:i/>
                <w:spacing w:val="-5"/>
              </w:rPr>
              <w:t>företag</w:t>
            </w:r>
            <w:r w:rsidRPr="0080747A">
              <w:rPr>
                <w:i/>
              </w:rPr>
              <w:t xml:space="preserve"> avses i artikel </w:t>
            </w:r>
            <w:r w:rsidR="00AC1DE3">
              <w:rPr>
                <w:i/>
              </w:rPr>
              <w:t>3</w:t>
            </w:r>
            <w:r w:rsidRPr="0080747A">
              <w:rPr>
                <w:i/>
              </w:rPr>
              <w:t xml:space="preserve">.1.18 </w:t>
            </w:r>
            <w:r w:rsidRPr="0080747A">
              <w:rPr>
                <w:i/>
                <w:spacing w:val="-5"/>
              </w:rPr>
              <w:t>i värdepappersbolags</w:t>
            </w:r>
            <w:r>
              <w:rPr>
                <w:i/>
                <w:spacing w:val="-5"/>
              </w:rPr>
              <w:softHyphen/>
            </w:r>
            <w:r w:rsidR="00AC1DE3">
              <w:rPr>
                <w:i/>
                <w:spacing w:val="-5"/>
              </w:rPr>
              <w:t>direktivet</w:t>
            </w:r>
            <w:r w:rsidRPr="003B1E2E">
              <w:rPr>
                <w:i/>
              </w:rPr>
              <w:t xml:space="preserve">, </w:t>
            </w:r>
          </w:p>
          <w:p w14:paraId="194BCB12" w14:textId="77777777" w:rsidR="00BD2F1A" w:rsidRDefault="00BD2F1A" w:rsidP="002E15E2">
            <w:pPr>
              <w:pStyle w:val="Brdtextmedindrag"/>
            </w:pPr>
            <w:r>
              <w:rPr>
                <w:i/>
              </w:rPr>
              <w:lastRenderedPageBreak/>
              <w:t>2. för</w:t>
            </w:r>
            <w:r w:rsidRPr="003B1E2E">
              <w:rPr>
                <w:i/>
              </w:rPr>
              <w:t xml:space="preserve"> övrig</w:t>
            </w:r>
            <w:r>
              <w:rPr>
                <w:i/>
              </w:rPr>
              <w:t>a företag,</w:t>
            </w:r>
            <w:r w:rsidRPr="003B1E2E">
              <w:rPr>
                <w:i/>
              </w:rPr>
              <w:t xml:space="preserve"> </w:t>
            </w:r>
            <w:r w:rsidRPr="003B1E2E">
              <w:t xml:space="preserve">det kapital som </w:t>
            </w:r>
            <w:r w:rsidRPr="003B1E2E">
              <w:rPr>
                <w:spacing w:val="-4"/>
              </w:rPr>
              <w:t>avses i artikel 4.51 i tillsyns</w:t>
            </w:r>
            <w:r>
              <w:rPr>
                <w:spacing w:val="-4"/>
              </w:rPr>
              <w:softHyphen/>
            </w:r>
            <w:r w:rsidRPr="003B1E2E">
              <w:rPr>
                <w:spacing w:val="-4"/>
              </w:rPr>
              <w:t>förordningen,</w:t>
            </w:r>
          </w:p>
        </w:tc>
      </w:tr>
    </w:tbl>
    <w:p w14:paraId="0110A646" w14:textId="77777777" w:rsidR="00BD2F1A" w:rsidRDefault="00BD2F1A" w:rsidP="00BD2F1A">
      <w:pPr>
        <w:pStyle w:val="Brdtextmedindrag"/>
      </w:pPr>
      <w:r w:rsidRPr="00CC7DFE">
        <w:rPr>
          <w:i/>
        </w:rPr>
        <w:lastRenderedPageBreak/>
        <w:t>strukturerad insättning</w:t>
      </w:r>
      <w:r w:rsidRPr="00CC7DFE">
        <w:t>: en insättning enligt definitionen i 2</w:t>
      </w:r>
      <w:r>
        <w:t> §</w:t>
      </w:r>
      <w:r w:rsidRPr="00CC7DFE">
        <w:t xml:space="preserve"> lagen</w:t>
      </w:r>
      <w:r>
        <w:t> </w:t>
      </w:r>
      <w:r w:rsidRPr="00CC7DFE">
        <w:t>(1995:1571) om insättningsgaranti, som måste betalas helt på för</w:t>
      </w:r>
      <w:r>
        <w:softHyphen/>
      </w:r>
      <w:r w:rsidRPr="00CC7DFE">
        <w:t xml:space="preserve">fallodagen enligt villkor som innebär att eventuell ränta eller premie ska beräknas utifrån </w:t>
      </w:r>
    </w:p>
    <w:p w14:paraId="76C77889" w14:textId="77777777" w:rsidR="00BD2F1A" w:rsidRDefault="00BD2F1A" w:rsidP="00BD2F1A">
      <w:pPr>
        <w:pStyle w:val="Brdtextmedindrag"/>
      </w:pPr>
      <w:r w:rsidRPr="00CC7DFE">
        <w:t>1.</w:t>
      </w:r>
      <w:r>
        <w:t> </w:t>
      </w:r>
      <w:r w:rsidRPr="00CC7DFE">
        <w:t xml:space="preserve">ett index eller en kombination av index, med undantag för ränteindex, </w:t>
      </w:r>
    </w:p>
    <w:p w14:paraId="5D6806F2" w14:textId="77777777" w:rsidR="00BD2F1A" w:rsidRDefault="00BD2F1A" w:rsidP="00BD2F1A">
      <w:pPr>
        <w:pStyle w:val="Brdtextmedindrag"/>
      </w:pPr>
      <w:r w:rsidRPr="00CC7DFE">
        <w:t>2.</w:t>
      </w:r>
      <w:r>
        <w:t> </w:t>
      </w:r>
      <w:r w:rsidRPr="00CC7DFE">
        <w:t>ett finansiellt instrument eller en kombination av finansiella instru</w:t>
      </w:r>
      <w:r>
        <w:softHyphen/>
      </w:r>
      <w:r w:rsidRPr="00CC7DFE">
        <w:t xml:space="preserve">ment, </w:t>
      </w:r>
    </w:p>
    <w:p w14:paraId="7ADF5BEF" w14:textId="77777777" w:rsidR="00BD2F1A" w:rsidRDefault="00BD2F1A" w:rsidP="00BD2F1A">
      <w:pPr>
        <w:pStyle w:val="Brdtextmedindrag"/>
      </w:pPr>
      <w:r w:rsidRPr="00CC7DFE">
        <w:t>3.</w:t>
      </w:r>
      <w:r>
        <w:t> </w:t>
      </w:r>
      <w:r w:rsidRPr="00CC7DFE">
        <w:t xml:space="preserve">en råvara eller en kombination av råvaror eller andra icke-fungibla tillgångar, </w:t>
      </w:r>
    </w:p>
    <w:p w14:paraId="65D6E0D9" w14:textId="77777777" w:rsidR="00BD2F1A" w:rsidRDefault="00BD2F1A" w:rsidP="00BD2F1A">
      <w:pPr>
        <w:pStyle w:val="Brdtextmedindrag"/>
      </w:pPr>
      <w:r w:rsidRPr="00CC7DFE">
        <w:t>4.</w:t>
      </w:r>
      <w:r>
        <w:t> </w:t>
      </w:r>
      <w:r w:rsidRPr="00CC7DFE">
        <w:t xml:space="preserve">en valutakurs eller en kombination av valutakurser, eller </w:t>
      </w:r>
    </w:p>
    <w:p w14:paraId="7F7CDCF0" w14:textId="77777777" w:rsidR="00BD2F1A" w:rsidRDefault="00BD2F1A" w:rsidP="00BD2F1A">
      <w:pPr>
        <w:pStyle w:val="Brdtextmedindrag"/>
      </w:pPr>
      <w:r w:rsidRPr="00CC7DFE">
        <w:t>5.</w:t>
      </w:r>
      <w:r>
        <w:t> </w:t>
      </w:r>
      <w:r w:rsidRPr="00CC7DFE">
        <w:t>andra faktorer,</w:t>
      </w:r>
    </w:p>
    <w:p w14:paraId="7434E9E8" w14:textId="77777777" w:rsidR="00BD2F1A" w:rsidRDefault="00BD2F1A" w:rsidP="00BD2F1A">
      <w:pPr>
        <w:pStyle w:val="Brdtextmedindrag"/>
      </w:pPr>
      <w:r w:rsidRPr="002F754E">
        <w:rPr>
          <w:i/>
        </w:rPr>
        <w:t>strukturerade finansiella produkter</w:t>
      </w:r>
      <w:r w:rsidRPr="002F754E">
        <w:t>: detsamma som i artikel</w:t>
      </w:r>
      <w:r>
        <w:t> </w:t>
      </w:r>
      <w:r w:rsidRPr="002F754E">
        <w:t>2.1.28 i förordningen om marknader för finansiella instrument,</w:t>
      </w:r>
    </w:p>
    <w:p w14:paraId="2CFE59E6" w14:textId="77777777" w:rsidR="00BD2F1A" w:rsidRDefault="00BD2F1A" w:rsidP="00BD2F1A">
      <w:pPr>
        <w:pStyle w:val="Brdtextmedindrag"/>
      </w:pPr>
      <w:r w:rsidRPr="002F754E">
        <w:rPr>
          <w:i/>
        </w:rPr>
        <w:t>teknik för algoritmisk högfrekvenshandel</w:t>
      </w:r>
      <w:r w:rsidRPr="002F754E">
        <w:t xml:space="preserve">: en teknik för algoritmisk handel som kännetecknas av </w:t>
      </w:r>
    </w:p>
    <w:p w14:paraId="34CBA6B2" w14:textId="77777777" w:rsidR="00BD2F1A" w:rsidRDefault="00BD2F1A" w:rsidP="00BD2F1A">
      <w:pPr>
        <w:pStyle w:val="Brdtextmedindrag"/>
      </w:pPr>
      <w:r w:rsidRPr="002F754E">
        <w:t>1.</w:t>
      </w:r>
      <w:r>
        <w:t> </w:t>
      </w:r>
      <w:r w:rsidRPr="002F754E">
        <w:t>att infrastrukturen är avsedd att minimera fördröjning (latens) genom samlokalisering, närvärdskap eller elektroniskt höghastig</w:t>
      </w:r>
      <w:r>
        <w:softHyphen/>
      </w:r>
      <w:r w:rsidRPr="002F754E">
        <w:t xml:space="preserve">hetstillträde, </w:t>
      </w:r>
    </w:p>
    <w:p w14:paraId="03C6C1DA" w14:textId="77777777" w:rsidR="00BD2F1A" w:rsidRDefault="00BD2F1A" w:rsidP="00BD2F1A">
      <w:pPr>
        <w:pStyle w:val="Brdtextmedindrag"/>
      </w:pPr>
      <w:r w:rsidRPr="002F754E">
        <w:t>2.</w:t>
      </w:r>
      <w:r>
        <w:t> </w:t>
      </w:r>
      <w:r w:rsidRPr="002F754E">
        <w:t>att systemet beslutar när en order ska initieras, genereras, sty</w:t>
      </w:r>
      <w:r>
        <w:softHyphen/>
      </w:r>
      <w:r w:rsidRPr="002F754E">
        <w:t>ras eller utföras utan mänsklig medverkan för enskilda handelstrans</w:t>
      </w:r>
      <w:r>
        <w:softHyphen/>
      </w:r>
      <w:r w:rsidRPr="002F754E">
        <w:t xml:space="preserve">aktioner eller enskilda order, och </w:t>
      </w:r>
    </w:p>
    <w:p w14:paraId="7B076ABC" w14:textId="77777777" w:rsidR="00BD2F1A" w:rsidRDefault="00BD2F1A" w:rsidP="00BD2F1A">
      <w:pPr>
        <w:pStyle w:val="Brdtextmedindrag"/>
      </w:pPr>
      <w:r w:rsidRPr="002F754E">
        <w:t>3.</w:t>
      </w:r>
      <w:r>
        <w:t> </w:t>
      </w:r>
      <w:r w:rsidRPr="002F754E">
        <w:t>stor mängd intradagsmeddelanden som utgör order, bud eller annulle</w:t>
      </w:r>
      <w:r>
        <w:softHyphen/>
      </w:r>
      <w:r w:rsidRPr="002F754E">
        <w:t>ringar,</w:t>
      </w:r>
    </w:p>
    <w:p w14:paraId="6696A462" w14:textId="77777777" w:rsidR="00BD2F1A" w:rsidRDefault="00BD2F1A" w:rsidP="00BD2F1A">
      <w:pPr>
        <w:pStyle w:val="Brdtextmedindrag"/>
      </w:pPr>
      <w:r w:rsidRPr="002F754E">
        <w:rPr>
          <w:i/>
        </w:rPr>
        <w:t>varaktigt medium</w:t>
      </w:r>
      <w:r w:rsidRPr="002F754E">
        <w:t xml:space="preserve">: ett medel som </w:t>
      </w:r>
    </w:p>
    <w:p w14:paraId="3C2D27A2" w14:textId="77777777" w:rsidR="00BD2F1A" w:rsidRDefault="00BD2F1A" w:rsidP="00BD2F1A">
      <w:pPr>
        <w:pStyle w:val="Brdtextmedindrag"/>
      </w:pPr>
      <w:r w:rsidRPr="002F754E">
        <w:t>1.</w:t>
      </w:r>
      <w:r>
        <w:t> </w:t>
      </w:r>
      <w:r w:rsidRPr="002F754E">
        <w:t xml:space="preserve">gör det möjligt för kunden att bevara information som riktas till denne personligen på ett sätt som är tillgängligt för användning i framtiden och under en tid som är lämplig med hänsyn till vad som är avsikten med informationen, och </w:t>
      </w:r>
    </w:p>
    <w:p w14:paraId="2B563823" w14:textId="77777777" w:rsidR="00BD2F1A" w:rsidRDefault="00BD2F1A" w:rsidP="00BD2F1A">
      <w:pPr>
        <w:pStyle w:val="Brdtextmedindrag"/>
      </w:pPr>
      <w:r w:rsidRPr="002F754E">
        <w:t>2.</w:t>
      </w:r>
      <w:r>
        <w:t> </w:t>
      </w:r>
      <w:r w:rsidRPr="002F754E">
        <w:t>möjliggör oförändrad återgivning av den bevarade informa</w:t>
      </w:r>
      <w:r>
        <w:softHyphen/>
      </w:r>
      <w:r w:rsidRPr="002F754E">
        <w:t>tionen, och</w:t>
      </w:r>
    </w:p>
    <w:p w14:paraId="25B458BB" w14:textId="77777777" w:rsidR="00BD2F1A" w:rsidRDefault="00BD2F1A" w:rsidP="00BD2F1A">
      <w:pPr>
        <w:pStyle w:val="Brdtextmedindrag"/>
      </w:pPr>
      <w:r w:rsidRPr="002B341F">
        <w:rPr>
          <w:i/>
          <w:spacing w:val="-2"/>
        </w:rPr>
        <w:t>återhämtningsplan</w:t>
      </w:r>
      <w:r w:rsidRPr="002B341F">
        <w:rPr>
          <w:spacing w:val="-2"/>
        </w:rPr>
        <w:t>: en plan som upprättas av ett värdepappers</w:t>
      </w:r>
      <w:r w:rsidRPr="002B341F">
        <w:rPr>
          <w:spacing w:val="-2"/>
        </w:rPr>
        <w:softHyphen/>
        <w:t>bolag i syfte att vidta åtgärder som bolaget avser att vidta för att bevara</w:t>
      </w:r>
      <w:r w:rsidRPr="00632339">
        <w:t xml:space="preserve"> eller återställa sin finansiella ställning och livskraft efter en betydande försämring av den finansiella situationen.</w:t>
      </w:r>
    </w:p>
    <w:p w14:paraId="12BCB263" w14:textId="77777777" w:rsidR="00BD2F1A" w:rsidRDefault="00BD2F1A" w:rsidP="00BD2F1A">
      <w:pPr>
        <w:pStyle w:val="Brdtext"/>
        <w:spacing w:before="230"/>
        <w:jc w:val="center"/>
        <w:rPr>
          <w:b/>
        </w:rPr>
      </w:pPr>
      <w:r>
        <w:rPr>
          <w:b/>
        </w:rPr>
        <w:t>3 kap.</w:t>
      </w:r>
    </w:p>
    <w:p w14:paraId="6C143922" w14:textId="60D2A884" w:rsidR="00BD2F1A" w:rsidRDefault="00BD2F1A" w:rsidP="00BD2F1A">
      <w:pPr>
        <w:pStyle w:val="Brdtext"/>
        <w:jc w:val="center"/>
      </w:pPr>
      <w:r>
        <w:t>6 §</w:t>
      </w:r>
      <w:r>
        <w:rPr>
          <w:rStyle w:val="Fotnotsreferens"/>
        </w:rPr>
        <w:footnoteReference w:id="6"/>
      </w:r>
    </w:p>
    <w:tbl>
      <w:tblPr>
        <w:tblW w:w="5000" w:type="pct"/>
        <w:tblCellMar>
          <w:left w:w="125" w:type="dxa"/>
          <w:right w:w="125" w:type="dxa"/>
        </w:tblCellMar>
        <w:tblLook w:val="0600" w:firstRow="0" w:lastRow="0" w:firstColumn="0" w:lastColumn="0" w:noHBand="1" w:noVBand="1"/>
      </w:tblPr>
      <w:tblGrid>
        <w:gridCol w:w="2948"/>
        <w:gridCol w:w="2949"/>
      </w:tblGrid>
      <w:tr w:rsidR="00BD2F1A" w14:paraId="679313F5" w14:textId="77777777" w:rsidTr="002E15E2">
        <w:tc>
          <w:tcPr>
            <w:tcW w:w="2500" w:type="pct"/>
            <w:shd w:val="clear" w:color="auto" w:fill="auto"/>
            <w:tcMar>
              <w:left w:w="0" w:type="dxa"/>
            </w:tcMar>
          </w:tcPr>
          <w:p w14:paraId="5EE0BDE4" w14:textId="77777777" w:rsidR="00BD2F1A" w:rsidRDefault="00BD2F1A" w:rsidP="002E15E2">
            <w:pPr>
              <w:pStyle w:val="Brdtextmedindrag"/>
            </w:pPr>
            <w:r w:rsidRPr="00D90162">
              <w:t xml:space="preserve">Ett värdepappersbolag ska </w:t>
            </w:r>
            <w:r w:rsidRPr="002C7897">
              <w:rPr>
                <w:i/>
              </w:rPr>
              <w:t xml:space="preserve">när verksamheten påbörjas </w:t>
            </w:r>
            <w:r w:rsidRPr="00D90162">
              <w:t>ha ett start</w:t>
            </w:r>
            <w:r w:rsidRPr="00D90162">
              <w:softHyphen/>
              <w:t>kapital som vid tidpunkten för beslut om tillstånd motsvarar</w:t>
            </w:r>
          </w:p>
        </w:tc>
        <w:tc>
          <w:tcPr>
            <w:tcW w:w="2500" w:type="pct"/>
            <w:shd w:val="clear" w:color="auto" w:fill="auto"/>
            <w:tcMar>
              <w:right w:w="0" w:type="dxa"/>
            </w:tcMar>
          </w:tcPr>
          <w:p w14:paraId="6EE1CD6F" w14:textId="77777777" w:rsidR="00BD2F1A" w:rsidRDefault="00BD2F1A" w:rsidP="002E15E2">
            <w:pPr>
              <w:pStyle w:val="Brdtextmedindrag"/>
            </w:pPr>
            <w:r w:rsidRPr="00D90162">
              <w:t>Ett värdepappersbolag ska ha ett startkapital som vid tidpunkten för beslut om tillstånd motsvarar</w:t>
            </w:r>
          </w:p>
        </w:tc>
      </w:tr>
    </w:tbl>
    <w:p w14:paraId="107188EE" w14:textId="77777777" w:rsidR="00BD2F1A" w:rsidRPr="000E6E48" w:rsidRDefault="00BD2F1A" w:rsidP="00BD2F1A">
      <w:pPr>
        <w:pStyle w:val="Brdtextmedindrag"/>
      </w:pPr>
      <w:r w:rsidRPr="000E6E48">
        <w:t>1.</w:t>
      </w:r>
      <w:r>
        <w:t> </w:t>
      </w:r>
      <w:r w:rsidRPr="000E6E48">
        <w:t>minst 5</w:t>
      </w:r>
      <w:r>
        <w:t> </w:t>
      </w:r>
      <w:r w:rsidRPr="000E6E48">
        <w:t>000</w:t>
      </w:r>
      <w:r>
        <w:t> </w:t>
      </w:r>
      <w:r w:rsidRPr="000E6E48">
        <w:t>000</w:t>
      </w:r>
      <w:r>
        <w:t> </w:t>
      </w:r>
      <w:r w:rsidRPr="000E6E48">
        <w:t>euro om bolagets verksamhet ska innefatta mot</w:t>
      </w:r>
      <w:r>
        <w:softHyphen/>
      </w:r>
      <w:r w:rsidRPr="000E6E48">
        <w:t>tagande av medel på kon</w:t>
      </w:r>
      <w:r>
        <w:t>t</w:t>
      </w:r>
      <w:r w:rsidRPr="000E6E48">
        <w:t>o enligt 2</w:t>
      </w:r>
      <w:r>
        <w:t> </w:t>
      </w:r>
      <w:r w:rsidRPr="000E6E48">
        <w:t>kap. 2</w:t>
      </w:r>
      <w:r>
        <w:t> §</w:t>
      </w:r>
      <w:r w:rsidRPr="000E6E48">
        <w:t xml:space="preserve"> första stycket</w:t>
      </w:r>
      <w:r>
        <w:t> </w:t>
      </w:r>
      <w:r w:rsidRPr="000E6E48">
        <w:t>8,</w:t>
      </w:r>
    </w:p>
    <w:tbl>
      <w:tblPr>
        <w:tblW w:w="5000" w:type="pct"/>
        <w:tblLayout w:type="fixed"/>
        <w:tblLook w:val="0000" w:firstRow="0" w:lastRow="0" w:firstColumn="0" w:lastColumn="0" w:noHBand="0" w:noVBand="0"/>
      </w:tblPr>
      <w:tblGrid>
        <w:gridCol w:w="2948"/>
        <w:gridCol w:w="2949"/>
      </w:tblGrid>
      <w:tr w:rsidR="00BD2F1A" w14:paraId="633C2AA4" w14:textId="77777777" w:rsidTr="002E15E2">
        <w:tc>
          <w:tcPr>
            <w:tcW w:w="2500" w:type="pct"/>
            <w:shd w:val="clear" w:color="auto" w:fill="auto"/>
            <w:tcMar>
              <w:left w:w="0" w:type="dxa"/>
            </w:tcMar>
          </w:tcPr>
          <w:p w14:paraId="6E9ECDA7" w14:textId="77777777" w:rsidR="00BD2F1A" w:rsidRPr="000E6E48" w:rsidRDefault="00BD2F1A" w:rsidP="002E15E2">
            <w:pPr>
              <w:pStyle w:val="Brdtextmedindrag"/>
            </w:pPr>
            <w:r w:rsidRPr="000E6E48">
              <w:t>2.</w:t>
            </w:r>
            <w:r>
              <w:t> </w:t>
            </w:r>
            <w:r w:rsidRPr="000E6E48">
              <w:t xml:space="preserve">minst </w:t>
            </w:r>
            <w:r w:rsidRPr="002D183C">
              <w:rPr>
                <w:i/>
              </w:rPr>
              <w:t>730</w:t>
            </w:r>
            <w:r>
              <w:rPr>
                <w:i/>
              </w:rPr>
              <w:t> </w:t>
            </w:r>
            <w:r w:rsidRPr="002D183C">
              <w:rPr>
                <w:i/>
              </w:rPr>
              <w:t>000</w:t>
            </w:r>
            <w:r>
              <w:rPr>
                <w:i/>
              </w:rPr>
              <w:t> </w:t>
            </w:r>
            <w:r w:rsidRPr="000E6E48">
              <w:t>euro om bo</w:t>
            </w:r>
            <w:r>
              <w:softHyphen/>
            </w:r>
            <w:r w:rsidRPr="000E6E48">
              <w:t>laget ska driva verksamhet som avses i 2</w:t>
            </w:r>
            <w:r>
              <w:t> </w:t>
            </w:r>
            <w:r w:rsidRPr="000E6E48">
              <w:t>kap. 1</w:t>
            </w:r>
            <w:r>
              <w:t> § </w:t>
            </w:r>
            <w:r w:rsidRPr="000E6E48">
              <w:t>3</w:t>
            </w:r>
            <w:r w:rsidRPr="002D183C">
              <w:rPr>
                <w:i/>
              </w:rPr>
              <w:t>,</w:t>
            </w:r>
            <w:r w:rsidRPr="000E6E48">
              <w:t xml:space="preserve"> 6 </w:t>
            </w:r>
            <w:r w:rsidRPr="002D183C">
              <w:rPr>
                <w:i/>
              </w:rPr>
              <w:t>och 8</w:t>
            </w:r>
            <w:r w:rsidRPr="00516444">
              <w:rPr>
                <w:iCs/>
              </w:rPr>
              <w:t>,</w:t>
            </w:r>
          </w:p>
          <w:p w14:paraId="5D446C8A" w14:textId="77777777" w:rsidR="00BD2F1A" w:rsidRPr="000E6E48" w:rsidRDefault="00BD2F1A" w:rsidP="002E15E2">
            <w:pPr>
              <w:pStyle w:val="Brdtextmedindrag"/>
            </w:pPr>
            <w:r w:rsidRPr="000E6E48">
              <w:lastRenderedPageBreak/>
              <w:t>3.</w:t>
            </w:r>
            <w:r>
              <w:t> </w:t>
            </w:r>
            <w:r w:rsidRPr="000E6E48">
              <w:t xml:space="preserve">minst </w:t>
            </w:r>
            <w:r w:rsidRPr="002D183C">
              <w:rPr>
                <w:i/>
              </w:rPr>
              <w:t>125</w:t>
            </w:r>
            <w:r>
              <w:rPr>
                <w:i/>
              </w:rPr>
              <w:t> </w:t>
            </w:r>
            <w:r w:rsidRPr="002D183C">
              <w:rPr>
                <w:i/>
              </w:rPr>
              <w:t>000</w:t>
            </w:r>
            <w:r>
              <w:rPr>
                <w:i/>
              </w:rPr>
              <w:t> </w:t>
            </w:r>
            <w:r w:rsidRPr="000E6E48">
              <w:t>euro om inte högre belopp krävs enligt 1 eller 2, och</w:t>
            </w:r>
          </w:p>
          <w:p w14:paraId="2504C120" w14:textId="77777777" w:rsidR="00BD2F1A" w:rsidRDefault="00BD2F1A" w:rsidP="002E15E2">
            <w:pPr>
              <w:pStyle w:val="Brdtextmedindrag"/>
            </w:pPr>
            <w:r w:rsidRPr="000E6E48">
              <w:t>4.</w:t>
            </w:r>
            <w:r>
              <w:t> </w:t>
            </w:r>
            <w:r w:rsidRPr="000E6E48">
              <w:t xml:space="preserve">minst </w:t>
            </w:r>
            <w:r w:rsidRPr="00125CF5">
              <w:rPr>
                <w:i/>
              </w:rPr>
              <w:t>50</w:t>
            </w:r>
            <w:r>
              <w:rPr>
                <w:i/>
              </w:rPr>
              <w:t> </w:t>
            </w:r>
            <w:r w:rsidRPr="00125CF5">
              <w:rPr>
                <w:i/>
              </w:rPr>
              <w:t>000</w:t>
            </w:r>
            <w:r>
              <w:rPr>
                <w:i/>
              </w:rPr>
              <w:t> </w:t>
            </w:r>
            <w:r w:rsidRPr="000E6E48">
              <w:t>euro om bo</w:t>
            </w:r>
            <w:r>
              <w:softHyphen/>
            </w:r>
            <w:r w:rsidRPr="00E57846">
              <w:rPr>
                <w:spacing w:val="-4"/>
              </w:rPr>
              <w:t>laget ska driva enbart verksamhet</w:t>
            </w:r>
            <w:r w:rsidRPr="000E6E48">
              <w:t xml:space="preserve"> som avses i 2</w:t>
            </w:r>
            <w:r>
              <w:t> </w:t>
            </w:r>
            <w:r w:rsidRPr="000E6E48">
              <w:t>kap. 1</w:t>
            </w:r>
            <w:r>
              <w:t> § </w:t>
            </w:r>
            <w:r w:rsidRPr="000E6E48">
              <w:t>1 eller 5 och inte kommer att i</w:t>
            </w:r>
            <w:r w:rsidRPr="001913E4">
              <w:rPr>
                <w:spacing w:val="-2"/>
              </w:rPr>
              <w:t>nneha kunders medel eller värdepapper</w:t>
            </w:r>
            <w:r w:rsidRPr="000E6E48">
              <w:t>.</w:t>
            </w:r>
          </w:p>
          <w:p w14:paraId="4271BE0B" w14:textId="77777777" w:rsidR="00BD2F1A" w:rsidRPr="00250E32" w:rsidRDefault="00BD2F1A" w:rsidP="002E15E2">
            <w:pPr>
              <w:pStyle w:val="Brdtextmedindrag"/>
              <w:rPr>
                <w:i/>
              </w:rPr>
            </w:pPr>
            <w:r w:rsidRPr="00250E32">
              <w:rPr>
                <w:i/>
              </w:rPr>
              <w:t>Ett värdepappersbolag som av</w:t>
            </w:r>
            <w:r>
              <w:rPr>
                <w:i/>
              </w:rPr>
              <w:softHyphen/>
            </w:r>
            <w:r w:rsidRPr="00250E32">
              <w:rPr>
                <w:i/>
              </w:rPr>
              <w:t>ses i första stycket</w:t>
            </w:r>
            <w:r>
              <w:rPr>
                <w:i/>
              </w:rPr>
              <w:t> </w:t>
            </w:r>
            <w:r w:rsidRPr="00250E32">
              <w:rPr>
                <w:i/>
              </w:rPr>
              <w:t>4 får som ett alternativ till startkapital ha</w:t>
            </w:r>
          </w:p>
          <w:p w14:paraId="20948889" w14:textId="77777777" w:rsidR="00BD2F1A" w:rsidRPr="00250E32" w:rsidRDefault="00BD2F1A" w:rsidP="002E15E2">
            <w:pPr>
              <w:pStyle w:val="Brdtextmedindrag"/>
              <w:rPr>
                <w:i/>
              </w:rPr>
            </w:pPr>
            <w:r w:rsidRPr="00250E32">
              <w:rPr>
                <w:i/>
              </w:rPr>
              <w:t>1.</w:t>
            </w:r>
            <w:r>
              <w:rPr>
                <w:i/>
              </w:rPr>
              <w:t> </w:t>
            </w:r>
            <w:r w:rsidRPr="00250E32">
              <w:rPr>
                <w:i/>
              </w:rPr>
              <w:t>en ansvarsförsäkring med ett</w:t>
            </w:r>
            <w:r>
              <w:rPr>
                <w:i/>
              </w:rPr>
              <w:t> </w:t>
            </w:r>
            <w:r w:rsidRPr="00250E32">
              <w:rPr>
                <w:i/>
              </w:rPr>
              <w:t>försäkringsbelopp om mot</w:t>
            </w:r>
            <w:r>
              <w:rPr>
                <w:i/>
              </w:rPr>
              <w:softHyphen/>
            </w:r>
            <w:r w:rsidRPr="00250E32">
              <w:rPr>
                <w:i/>
              </w:rPr>
              <w:t>svarande minst 1</w:t>
            </w:r>
            <w:r>
              <w:rPr>
                <w:i/>
              </w:rPr>
              <w:t> </w:t>
            </w:r>
            <w:r w:rsidRPr="00250E32">
              <w:rPr>
                <w:i/>
              </w:rPr>
              <w:t>000</w:t>
            </w:r>
            <w:r>
              <w:rPr>
                <w:i/>
              </w:rPr>
              <w:t> </w:t>
            </w:r>
            <w:r w:rsidRPr="00250E32">
              <w:rPr>
                <w:i/>
              </w:rPr>
              <w:t>000</w:t>
            </w:r>
            <w:r>
              <w:rPr>
                <w:i/>
              </w:rPr>
              <w:t> </w:t>
            </w:r>
            <w:r w:rsidRPr="00250E32">
              <w:rPr>
                <w:i/>
              </w:rPr>
              <w:t>euro per</w:t>
            </w:r>
            <w:r>
              <w:rPr>
                <w:i/>
              </w:rPr>
              <w:t> </w:t>
            </w:r>
            <w:r w:rsidRPr="00250E32">
              <w:rPr>
                <w:i/>
              </w:rPr>
              <w:t>skadeståndskrav och minst 1</w:t>
            </w:r>
            <w:r>
              <w:rPr>
                <w:i/>
              </w:rPr>
              <w:t> </w:t>
            </w:r>
            <w:r w:rsidRPr="00250E32">
              <w:rPr>
                <w:i/>
              </w:rPr>
              <w:t>500</w:t>
            </w:r>
            <w:r>
              <w:rPr>
                <w:i/>
              </w:rPr>
              <w:t> </w:t>
            </w:r>
            <w:r w:rsidRPr="00250E32">
              <w:rPr>
                <w:i/>
              </w:rPr>
              <w:t>000</w:t>
            </w:r>
            <w:r>
              <w:rPr>
                <w:i/>
              </w:rPr>
              <w:t> </w:t>
            </w:r>
            <w:r w:rsidRPr="00250E32">
              <w:rPr>
                <w:i/>
              </w:rPr>
              <w:t>euro per år för samtliga skadeståndskrav,</w:t>
            </w:r>
          </w:p>
          <w:p w14:paraId="7D46AFC1" w14:textId="77777777" w:rsidR="00BD2F1A" w:rsidRPr="00250E32" w:rsidRDefault="00BD2F1A" w:rsidP="002E15E2">
            <w:pPr>
              <w:pStyle w:val="Brdtextmedindrag"/>
              <w:rPr>
                <w:i/>
              </w:rPr>
            </w:pPr>
            <w:r w:rsidRPr="00250E32">
              <w:rPr>
                <w:i/>
              </w:rPr>
              <w:t>2.</w:t>
            </w:r>
            <w:r>
              <w:rPr>
                <w:i/>
              </w:rPr>
              <w:t> </w:t>
            </w:r>
            <w:r w:rsidRPr="00250E32">
              <w:rPr>
                <w:i/>
              </w:rPr>
              <w:t>en garanti eller liknande ut</w:t>
            </w:r>
            <w:r>
              <w:rPr>
                <w:i/>
              </w:rPr>
              <w:softHyphen/>
            </w:r>
            <w:r w:rsidRPr="00250E32">
              <w:rPr>
                <w:i/>
              </w:rPr>
              <w:t>fästelse som ger ett motsvarande skydd, eller</w:t>
            </w:r>
          </w:p>
          <w:p w14:paraId="1BD183F7" w14:textId="77777777" w:rsidR="00BD2F1A" w:rsidRDefault="00BD2F1A" w:rsidP="002E15E2">
            <w:pPr>
              <w:pStyle w:val="Brdtextmedindrag"/>
              <w:rPr>
                <w:i/>
              </w:rPr>
            </w:pPr>
            <w:r w:rsidRPr="00250E32">
              <w:rPr>
                <w:i/>
              </w:rPr>
              <w:t>3.</w:t>
            </w:r>
            <w:r>
              <w:rPr>
                <w:i/>
              </w:rPr>
              <w:t> </w:t>
            </w:r>
            <w:r w:rsidRPr="00250E32">
              <w:rPr>
                <w:i/>
              </w:rPr>
              <w:t>en kombination av start</w:t>
            </w:r>
            <w:r>
              <w:rPr>
                <w:i/>
              </w:rPr>
              <w:softHyphen/>
            </w:r>
            <w:r w:rsidRPr="00250E32">
              <w:rPr>
                <w:i/>
              </w:rPr>
              <w:t>kapital och försäkring eller garanti eller liknande utfästelse som ger ett motsvarande skydd.</w:t>
            </w:r>
          </w:p>
          <w:p w14:paraId="4FC05027" w14:textId="77777777" w:rsidR="00BD2F1A" w:rsidRPr="00250E32" w:rsidRDefault="00BD2F1A" w:rsidP="002E15E2">
            <w:pPr>
              <w:pStyle w:val="Brdtextmedindrag"/>
              <w:rPr>
                <w:i/>
              </w:rPr>
            </w:pPr>
            <w:r w:rsidRPr="00250E32">
              <w:rPr>
                <w:i/>
              </w:rPr>
              <w:t>Om värdepappersbolaget är registrerat som försäkringsför</w:t>
            </w:r>
            <w:r>
              <w:rPr>
                <w:i/>
              </w:rPr>
              <w:softHyphen/>
            </w:r>
            <w:r w:rsidRPr="00250E32">
              <w:rPr>
                <w:i/>
              </w:rPr>
              <w:t>medlare enligt 2</w:t>
            </w:r>
            <w:r>
              <w:rPr>
                <w:i/>
              </w:rPr>
              <w:t> </w:t>
            </w:r>
            <w:r w:rsidRPr="00250E32">
              <w:rPr>
                <w:i/>
              </w:rPr>
              <w:t>kap. 3</w:t>
            </w:r>
            <w:r>
              <w:rPr>
                <w:i/>
              </w:rPr>
              <w:t> §</w:t>
            </w:r>
            <w:r w:rsidRPr="00250E32">
              <w:rPr>
                <w:i/>
              </w:rPr>
              <w:t xml:space="preserve"> lagen</w:t>
            </w:r>
            <w:r>
              <w:rPr>
                <w:i/>
              </w:rPr>
              <w:t xml:space="preserve"> </w:t>
            </w:r>
            <w:r w:rsidRPr="00250E32">
              <w:rPr>
                <w:i/>
              </w:rPr>
              <w:t>(2018:1219) om försäkringsdistri</w:t>
            </w:r>
            <w:r>
              <w:rPr>
                <w:i/>
              </w:rPr>
              <w:softHyphen/>
            </w:r>
            <w:r w:rsidRPr="00250E32">
              <w:rPr>
                <w:i/>
              </w:rPr>
              <w:t xml:space="preserve">bution, gäller dock </w:t>
            </w:r>
            <w:r>
              <w:rPr>
                <w:i/>
              </w:rPr>
              <w:t>i stället</w:t>
            </w:r>
            <w:r w:rsidRPr="00250E32">
              <w:rPr>
                <w:i/>
              </w:rPr>
              <w:t xml:space="preserve"> för första stycket</w:t>
            </w:r>
            <w:r>
              <w:rPr>
                <w:i/>
              </w:rPr>
              <w:t> </w:t>
            </w:r>
            <w:r w:rsidRPr="00250E32">
              <w:rPr>
                <w:i/>
              </w:rPr>
              <w:t>4 att bolaget ska ha e</w:t>
            </w:r>
            <w:r w:rsidRPr="00EF4CD3">
              <w:rPr>
                <w:i/>
                <w:spacing w:val="-4"/>
              </w:rPr>
              <w:t>tt startkapital som motsvarar minst</w:t>
            </w:r>
            <w:r w:rsidRPr="00250E32">
              <w:rPr>
                <w:i/>
              </w:rPr>
              <w:t xml:space="preserve"> 25</w:t>
            </w:r>
            <w:r>
              <w:rPr>
                <w:i/>
              </w:rPr>
              <w:t> </w:t>
            </w:r>
            <w:r w:rsidRPr="00250E32">
              <w:rPr>
                <w:i/>
              </w:rPr>
              <w:t>000</w:t>
            </w:r>
            <w:r>
              <w:rPr>
                <w:i/>
              </w:rPr>
              <w:t> </w:t>
            </w:r>
            <w:r w:rsidRPr="00250E32">
              <w:rPr>
                <w:i/>
              </w:rPr>
              <w:t>euro eller ha en ansvars</w:t>
            </w:r>
            <w:r>
              <w:rPr>
                <w:i/>
              </w:rPr>
              <w:softHyphen/>
            </w:r>
            <w:r w:rsidRPr="00250E32">
              <w:rPr>
                <w:i/>
              </w:rPr>
              <w:t>försäkring eller en garanti eller liknande utfästelse som täcker d</w:t>
            </w:r>
            <w:r w:rsidRPr="00E57846">
              <w:rPr>
                <w:i/>
                <w:spacing w:val="-4"/>
              </w:rPr>
              <w:t xml:space="preserve">en </w:t>
            </w:r>
            <w:r w:rsidRPr="000E3543">
              <w:rPr>
                <w:i/>
                <w:spacing w:val="-4"/>
              </w:rPr>
              <w:t>skadeståndsskyldighet som kan upp</w:t>
            </w:r>
            <w:r w:rsidRPr="000E3543">
              <w:rPr>
                <w:i/>
                <w:spacing w:val="-4"/>
              </w:rPr>
              <w:softHyphen/>
              <w:t>komma</w:t>
            </w:r>
            <w:r w:rsidRPr="00250E32">
              <w:rPr>
                <w:i/>
              </w:rPr>
              <w:t xml:space="preserve"> till följd av verksamheten. Antingen ska försäkringsbeloppet uppgå till motsvarande minst 500</w:t>
            </w:r>
            <w:r>
              <w:rPr>
                <w:i/>
              </w:rPr>
              <w:t> </w:t>
            </w:r>
            <w:r w:rsidRPr="00250E32">
              <w:rPr>
                <w:i/>
              </w:rPr>
              <w:t>000</w:t>
            </w:r>
            <w:r>
              <w:rPr>
                <w:i/>
              </w:rPr>
              <w:t> </w:t>
            </w:r>
            <w:r w:rsidRPr="00250E32">
              <w:rPr>
                <w:i/>
              </w:rPr>
              <w:t xml:space="preserve">euro per </w:t>
            </w:r>
            <w:r w:rsidRPr="00E57846">
              <w:rPr>
                <w:i/>
                <w:spacing w:val="-4"/>
              </w:rPr>
              <w:t>skadeståndskrav och minst 750 000 euro</w:t>
            </w:r>
            <w:r w:rsidRPr="00250E32">
              <w:rPr>
                <w:i/>
              </w:rPr>
              <w:t xml:space="preserve"> per år för samtliga skadeståndskrav eller ska </w:t>
            </w:r>
            <w:r w:rsidRPr="00625611">
              <w:rPr>
                <w:i/>
                <w:spacing w:val="-4"/>
              </w:rPr>
              <w:t>bolaget ha en kombination av start</w:t>
            </w:r>
            <w:r w:rsidRPr="00625611">
              <w:rPr>
                <w:i/>
                <w:spacing w:val="-4"/>
              </w:rPr>
              <w:softHyphen/>
              <w:t>kapital</w:t>
            </w:r>
            <w:r w:rsidRPr="00250E32">
              <w:rPr>
                <w:i/>
              </w:rPr>
              <w:t xml:space="preserve"> och försäkring eller garanti eller liknande utfästelse som ger ett motsvarande skydd.</w:t>
            </w:r>
          </w:p>
        </w:tc>
        <w:tc>
          <w:tcPr>
            <w:tcW w:w="2500" w:type="pct"/>
            <w:shd w:val="clear" w:color="auto" w:fill="auto"/>
            <w:tcMar>
              <w:right w:w="0" w:type="dxa"/>
            </w:tcMar>
          </w:tcPr>
          <w:p w14:paraId="1FCFD591" w14:textId="77777777" w:rsidR="00BD2F1A" w:rsidRDefault="00BD2F1A" w:rsidP="002E15E2">
            <w:pPr>
              <w:pStyle w:val="Brdtextmedindrag"/>
            </w:pPr>
            <w:r>
              <w:lastRenderedPageBreak/>
              <w:t>2. </w:t>
            </w:r>
            <w:r w:rsidRPr="002D183C">
              <w:t xml:space="preserve">minst </w:t>
            </w:r>
            <w:r w:rsidRPr="002D183C">
              <w:rPr>
                <w:i/>
              </w:rPr>
              <w:t>750</w:t>
            </w:r>
            <w:r>
              <w:rPr>
                <w:i/>
              </w:rPr>
              <w:t> </w:t>
            </w:r>
            <w:r w:rsidRPr="002D183C">
              <w:rPr>
                <w:i/>
              </w:rPr>
              <w:t>000</w:t>
            </w:r>
            <w:r>
              <w:rPr>
                <w:i/>
              </w:rPr>
              <w:t> </w:t>
            </w:r>
            <w:r w:rsidRPr="002D183C">
              <w:t>euro om bo</w:t>
            </w:r>
            <w:r>
              <w:softHyphen/>
            </w:r>
            <w:r w:rsidRPr="002D183C">
              <w:t>laget ska driva verk</w:t>
            </w:r>
            <w:r>
              <w:t xml:space="preserve">samhet som avses i 2 kap. 1 § 3 </w:t>
            </w:r>
            <w:r>
              <w:rPr>
                <w:i/>
              </w:rPr>
              <w:t xml:space="preserve">eller </w:t>
            </w:r>
            <w:r>
              <w:t>6</w:t>
            </w:r>
            <w:r w:rsidRPr="002D183C">
              <w:t>,</w:t>
            </w:r>
          </w:p>
          <w:p w14:paraId="0340D6A6" w14:textId="77777777" w:rsidR="00BD2F1A" w:rsidRDefault="00BD2F1A" w:rsidP="002E15E2">
            <w:pPr>
              <w:pStyle w:val="Brdtextmedindrag"/>
            </w:pPr>
            <w:r>
              <w:lastRenderedPageBreak/>
              <w:t xml:space="preserve">3. minst </w:t>
            </w:r>
            <w:r w:rsidRPr="002D183C">
              <w:rPr>
                <w:i/>
              </w:rPr>
              <w:t>150</w:t>
            </w:r>
            <w:r>
              <w:rPr>
                <w:i/>
              </w:rPr>
              <w:t> </w:t>
            </w:r>
            <w:r w:rsidRPr="002D183C">
              <w:rPr>
                <w:i/>
              </w:rPr>
              <w:t>000</w:t>
            </w:r>
            <w:r>
              <w:rPr>
                <w:i/>
              </w:rPr>
              <w:t> </w:t>
            </w:r>
            <w:r>
              <w:t>euro om inte högre belopp krävs enligt 1 eller 2, och</w:t>
            </w:r>
          </w:p>
          <w:p w14:paraId="69774FE8" w14:textId="77777777" w:rsidR="00BD2F1A" w:rsidRDefault="00BD2F1A" w:rsidP="002E15E2">
            <w:pPr>
              <w:pStyle w:val="Brdtextmedindrag"/>
            </w:pPr>
            <w:r>
              <w:t>4. minst</w:t>
            </w:r>
            <w:r w:rsidRPr="000E6E48">
              <w:t xml:space="preserve"> </w:t>
            </w:r>
            <w:r w:rsidRPr="00125CF5">
              <w:rPr>
                <w:i/>
              </w:rPr>
              <w:t>75</w:t>
            </w:r>
            <w:r>
              <w:rPr>
                <w:i/>
              </w:rPr>
              <w:t> </w:t>
            </w:r>
            <w:r w:rsidRPr="00125CF5">
              <w:rPr>
                <w:i/>
              </w:rPr>
              <w:t>000</w:t>
            </w:r>
            <w:r>
              <w:rPr>
                <w:i/>
              </w:rPr>
              <w:t> </w:t>
            </w:r>
            <w:r w:rsidRPr="000E6E48">
              <w:t>euro om bo</w:t>
            </w:r>
            <w:r>
              <w:softHyphen/>
            </w:r>
            <w:r w:rsidRPr="000E6E48">
              <w:t xml:space="preserve">laget ska driva enbart </w:t>
            </w:r>
            <w:r w:rsidRPr="00E57846">
              <w:rPr>
                <w:spacing w:val="-4"/>
              </w:rPr>
              <w:t>verksamhet som avses i 2 kap. 1 § 1</w:t>
            </w:r>
            <w:r w:rsidRPr="00E57846">
              <w:rPr>
                <w:i/>
                <w:spacing w:val="-4"/>
              </w:rPr>
              <w:t>, 2, 4,</w:t>
            </w:r>
            <w:r w:rsidRPr="00E57846">
              <w:rPr>
                <w:spacing w:val="-4"/>
              </w:rPr>
              <w:t xml:space="preserve"> 5 </w:t>
            </w:r>
            <w:r w:rsidRPr="00E57846">
              <w:rPr>
                <w:i/>
                <w:spacing w:val="-4"/>
              </w:rPr>
              <w:t xml:space="preserve">eller 7 </w:t>
            </w:r>
            <w:r w:rsidRPr="00E57846">
              <w:rPr>
                <w:spacing w:val="-4"/>
              </w:rPr>
              <w:t>och inte kommer att inneha kunders medel eller värdepapper.</w:t>
            </w:r>
          </w:p>
          <w:p w14:paraId="21415A91" w14:textId="77777777" w:rsidR="00BD2F1A" w:rsidRDefault="00BD2F1A" w:rsidP="002E15E2">
            <w:pPr>
              <w:pStyle w:val="Brdtextmedindrag"/>
            </w:pPr>
            <w:r w:rsidRPr="00ED2BB3">
              <w:rPr>
                <w:i/>
              </w:rPr>
              <w:t>Startkapitalet ska</w:t>
            </w:r>
            <w:r>
              <w:rPr>
                <w:i/>
              </w:rPr>
              <w:t xml:space="preserve"> </w:t>
            </w:r>
            <w:r w:rsidRPr="00D857E7">
              <w:rPr>
                <w:i/>
              </w:rPr>
              <w:t>för värde</w:t>
            </w:r>
            <w:r>
              <w:rPr>
                <w:i/>
              </w:rPr>
              <w:softHyphen/>
            </w:r>
            <w:r w:rsidRPr="00D857E7">
              <w:rPr>
                <w:i/>
              </w:rPr>
              <w:t>pappersbolag som avses i första stycket 1 vara sammansatt enligt artikel 72 i tillsynsförordningen</w:t>
            </w:r>
            <w:r>
              <w:rPr>
                <w:i/>
              </w:rPr>
              <w:t>. För övriga värde</w:t>
            </w:r>
            <w:r>
              <w:rPr>
                <w:i/>
              </w:rPr>
              <w:softHyphen/>
              <w:t xml:space="preserve">pappersbolag ska startkapitalet vara sammansatt enligt </w:t>
            </w:r>
            <w:r w:rsidRPr="00ED2BB3">
              <w:rPr>
                <w:i/>
              </w:rPr>
              <w:t>artikel</w:t>
            </w:r>
            <w:r>
              <w:rPr>
                <w:i/>
              </w:rPr>
              <w:t> </w:t>
            </w:r>
            <w:r w:rsidRPr="00ED2BB3">
              <w:rPr>
                <w:i/>
              </w:rPr>
              <w:t>9 i värde</w:t>
            </w:r>
            <w:r>
              <w:rPr>
                <w:i/>
              </w:rPr>
              <w:softHyphen/>
            </w:r>
            <w:r w:rsidRPr="00ED2BB3">
              <w:rPr>
                <w:i/>
              </w:rPr>
              <w:t>pappers</w:t>
            </w:r>
            <w:r>
              <w:rPr>
                <w:i/>
              </w:rPr>
              <w:softHyphen/>
            </w:r>
            <w:r w:rsidRPr="00ED2BB3">
              <w:rPr>
                <w:i/>
              </w:rPr>
              <w:t>bolags</w:t>
            </w:r>
            <w:r>
              <w:rPr>
                <w:i/>
              </w:rPr>
              <w:softHyphen/>
            </w:r>
            <w:r w:rsidRPr="00ED2BB3">
              <w:rPr>
                <w:i/>
              </w:rPr>
              <w:t>förordningen</w:t>
            </w:r>
            <w:r>
              <w:t>.</w:t>
            </w:r>
          </w:p>
        </w:tc>
      </w:tr>
    </w:tbl>
    <w:p w14:paraId="163CB7BD" w14:textId="2D1B8E8B" w:rsidR="00BD2F1A" w:rsidRDefault="00BD2F1A" w:rsidP="00BD2F1A">
      <w:pPr>
        <w:pStyle w:val="Brdtextmedindrag"/>
        <w:rPr>
          <w:b/>
        </w:rPr>
      </w:pPr>
    </w:p>
    <w:p w14:paraId="15383FFE" w14:textId="77777777" w:rsidR="002E0D97" w:rsidRDefault="002E0D97" w:rsidP="00BD2F1A">
      <w:pPr>
        <w:pStyle w:val="Brdtextmedindrag"/>
        <w:rPr>
          <w:b/>
        </w:rPr>
      </w:pPr>
    </w:p>
    <w:tbl>
      <w:tblPr>
        <w:tblW w:w="0" w:type="auto"/>
        <w:tblLayout w:type="fixed"/>
        <w:tblLook w:val="0000" w:firstRow="0" w:lastRow="0" w:firstColumn="0" w:lastColumn="0" w:noHBand="0" w:noVBand="0"/>
      </w:tblPr>
      <w:tblGrid>
        <w:gridCol w:w="2948"/>
        <w:gridCol w:w="2949"/>
      </w:tblGrid>
      <w:tr w:rsidR="00BD2F1A" w14:paraId="35B00733" w14:textId="77777777" w:rsidTr="002E15E2">
        <w:tc>
          <w:tcPr>
            <w:tcW w:w="2948" w:type="dxa"/>
            <w:shd w:val="clear" w:color="auto" w:fill="auto"/>
            <w:tcMar>
              <w:left w:w="0" w:type="dxa"/>
            </w:tcMar>
          </w:tcPr>
          <w:p w14:paraId="32617F30" w14:textId="77777777" w:rsidR="00BD2F1A" w:rsidRPr="006F6BC9" w:rsidRDefault="00BD2F1A" w:rsidP="002E15E2">
            <w:pPr>
              <w:pStyle w:val="Brdtext"/>
              <w:jc w:val="left"/>
              <w:rPr>
                <w:i/>
                <w:iCs/>
                <w:u w:val="single"/>
              </w:rPr>
            </w:pPr>
            <w:r w:rsidRPr="0040358B">
              <w:rPr>
                <w:i/>
                <w:iCs/>
                <w:u w:val="single"/>
              </w:rPr>
              <w:lastRenderedPageBreak/>
              <w:t>Kapitalkrav under pågående verksamhet</w:t>
            </w:r>
          </w:p>
        </w:tc>
        <w:tc>
          <w:tcPr>
            <w:tcW w:w="2949" w:type="dxa"/>
            <w:shd w:val="clear" w:color="auto" w:fill="auto"/>
            <w:tcMar>
              <w:right w:w="0" w:type="dxa"/>
            </w:tcMar>
          </w:tcPr>
          <w:p w14:paraId="615930BF" w14:textId="77777777" w:rsidR="00BD2F1A" w:rsidRPr="006F6BC9" w:rsidRDefault="00BD2F1A" w:rsidP="002E15E2">
            <w:pPr>
              <w:pStyle w:val="Brdtext"/>
              <w:jc w:val="left"/>
              <w:rPr>
                <w:i/>
                <w:iCs/>
                <w:u w:val="single"/>
              </w:rPr>
            </w:pPr>
            <w:r w:rsidRPr="0040358B">
              <w:rPr>
                <w:i/>
                <w:iCs/>
                <w:u w:val="single"/>
              </w:rPr>
              <w:t>Kapitaltäckning</w:t>
            </w:r>
            <w:r w:rsidRPr="009252FE">
              <w:rPr>
                <w:rStyle w:val="Fotnotsreferens"/>
              </w:rPr>
              <w:footnoteReference w:id="7"/>
            </w:r>
          </w:p>
        </w:tc>
      </w:tr>
    </w:tbl>
    <w:p w14:paraId="3D10F403" w14:textId="77777777" w:rsidR="00BD2F1A" w:rsidRDefault="00BD2F1A" w:rsidP="00BD2F1A">
      <w:pPr>
        <w:pStyle w:val="Brdtext"/>
        <w:tabs>
          <w:tab w:val="center" w:pos="2948"/>
        </w:tabs>
        <w:spacing w:before="270"/>
        <w:jc w:val="center"/>
      </w:pPr>
      <w:r w:rsidRPr="00A175F3">
        <w:t>7 §</w:t>
      </w:r>
      <w:r w:rsidRPr="00A175F3">
        <w:rPr>
          <w:rStyle w:val="Fotnotsreferens"/>
        </w:rPr>
        <w:footnoteReference w:id="8"/>
      </w:r>
    </w:p>
    <w:tbl>
      <w:tblPr>
        <w:tblW w:w="5000" w:type="pct"/>
        <w:tblLayout w:type="fixed"/>
        <w:tblLook w:val="0000" w:firstRow="0" w:lastRow="0" w:firstColumn="0" w:lastColumn="0" w:noHBand="0" w:noVBand="0"/>
      </w:tblPr>
      <w:tblGrid>
        <w:gridCol w:w="2948"/>
        <w:gridCol w:w="2949"/>
      </w:tblGrid>
      <w:tr w:rsidR="00BD2F1A" w14:paraId="4E12C13C" w14:textId="77777777" w:rsidTr="002E15E2">
        <w:tc>
          <w:tcPr>
            <w:tcW w:w="2500" w:type="pct"/>
            <w:shd w:val="clear" w:color="auto" w:fill="auto"/>
            <w:tcMar>
              <w:left w:w="0" w:type="dxa"/>
            </w:tcMar>
          </w:tcPr>
          <w:p w14:paraId="4E6DF1AD" w14:textId="77777777" w:rsidR="00BD2F1A" w:rsidRDefault="00BD2F1A" w:rsidP="002E15E2">
            <w:pPr>
              <w:pStyle w:val="Brdtextmedindrag"/>
            </w:pPr>
            <w:r w:rsidRPr="00E57846">
              <w:rPr>
                <w:spacing w:val="-4"/>
              </w:rPr>
              <w:t>Bestämmelser om kapital</w:t>
            </w:r>
            <w:r w:rsidRPr="00E57846">
              <w:rPr>
                <w:spacing w:val="-4"/>
              </w:rPr>
              <w:softHyphen/>
              <w:t>täck</w:t>
            </w:r>
            <w:r w:rsidRPr="00E57846">
              <w:rPr>
                <w:spacing w:val="-4"/>
              </w:rPr>
              <w:softHyphen/>
              <w:t>ning</w:t>
            </w:r>
            <w:r w:rsidRPr="00110419">
              <w:t xml:space="preserve"> </w:t>
            </w:r>
            <w:r w:rsidRPr="00C505DB">
              <w:rPr>
                <w:i/>
              </w:rPr>
              <w:t>och</w:t>
            </w:r>
            <w:r w:rsidRPr="00110419">
              <w:t xml:space="preserve"> </w:t>
            </w:r>
            <w:r w:rsidRPr="00D142D2">
              <w:rPr>
                <w:i/>
              </w:rPr>
              <w:t xml:space="preserve">stora exponeringar </w:t>
            </w:r>
            <w:r w:rsidRPr="00110419">
              <w:t xml:space="preserve">finns i </w:t>
            </w:r>
            <w:r w:rsidRPr="00C505DB">
              <w:rPr>
                <w:i/>
              </w:rPr>
              <w:t>förordning (EU) nr</w:t>
            </w:r>
            <w:r>
              <w:rPr>
                <w:i/>
              </w:rPr>
              <w:t> </w:t>
            </w:r>
            <w:r w:rsidRPr="00C505DB">
              <w:rPr>
                <w:i/>
              </w:rPr>
              <w:t>575/2013</w:t>
            </w:r>
            <w:r w:rsidRPr="00110419">
              <w:t>, lagen</w:t>
            </w:r>
            <w:r>
              <w:t> </w:t>
            </w:r>
            <w:r w:rsidRPr="00110419">
              <w:t xml:space="preserve">(2014:968) om särskild </w:t>
            </w:r>
            <w:r w:rsidRPr="00EF4CD3">
              <w:rPr>
                <w:spacing w:val="-4"/>
              </w:rPr>
              <w:t>till</w:t>
            </w:r>
            <w:r w:rsidRPr="00EF4CD3">
              <w:rPr>
                <w:spacing w:val="-4"/>
              </w:rPr>
              <w:softHyphen/>
              <w:t xml:space="preserve">syn över kreditinstitut och </w:t>
            </w:r>
            <w:r w:rsidRPr="00EF4CD3">
              <w:rPr>
                <w:spacing w:val="-6"/>
              </w:rPr>
              <w:t>värde</w:t>
            </w:r>
            <w:r w:rsidRPr="00EF4CD3">
              <w:rPr>
                <w:spacing w:val="-6"/>
              </w:rPr>
              <w:softHyphen/>
              <w:t>pappers</w:t>
            </w:r>
            <w:r>
              <w:rPr>
                <w:spacing w:val="-6"/>
              </w:rPr>
              <w:softHyphen/>
            </w:r>
            <w:r w:rsidRPr="00EF4CD3">
              <w:rPr>
                <w:spacing w:val="-6"/>
              </w:rPr>
              <w:t>bolag och lagen (2014:966</w:t>
            </w:r>
            <w:r w:rsidRPr="00110419">
              <w:t>) om kapitalbuffertar.</w:t>
            </w:r>
          </w:p>
        </w:tc>
        <w:tc>
          <w:tcPr>
            <w:tcW w:w="2500" w:type="pct"/>
            <w:shd w:val="clear" w:color="auto" w:fill="auto"/>
            <w:tcMar>
              <w:right w:w="0" w:type="dxa"/>
            </w:tcMar>
          </w:tcPr>
          <w:p w14:paraId="6ADD6AD6" w14:textId="77777777" w:rsidR="00BD2F1A" w:rsidRDefault="00BD2F1A" w:rsidP="002E15E2">
            <w:pPr>
              <w:pStyle w:val="Brdtextmedindrag"/>
            </w:pPr>
            <w:r w:rsidRPr="00E57846">
              <w:rPr>
                <w:spacing w:val="-4"/>
              </w:rPr>
              <w:t>Bestämmelser om kapitaltäck</w:t>
            </w:r>
            <w:r w:rsidRPr="00E57846">
              <w:rPr>
                <w:spacing w:val="-4"/>
              </w:rPr>
              <w:softHyphen/>
              <w:t>ning</w:t>
            </w:r>
            <w:r w:rsidRPr="00110419">
              <w:t xml:space="preserve"> finns i</w:t>
            </w:r>
            <w:r>
              <w:t xml:space="preserve"> </w:t>
            </w:r>
          </w:p>
          <w:p w14:paraId="4B5890A6" w14:textId="77777777" w:rsidR="00BD2F1A" w:rsidRDefault="00BD2F1A" w:rsidP="002E15E2">
            <w:pPr>
              <w:pStyle w:val="Brdtextmedindrag"/>
            </w:pPr>
            <w:r w:rsidRPr="005B1E2A">
              <w:rPr>
                <w:i/>
                <w:iCs/>
              </w:rPr>
              <w:t>–</w:t>
            </w:r>
            <w:r>
              <w:rPr>
                <w:i/>
                <w:spacing w:val="-2"/>
              </w:rPr>
              <w:t> </w:t>
            </w:r>
            <w:r w:rsidRPr="00E57846">
              <w:rPr>
                <w:i/>
                <w:spacing w:val="-2"/>
              </w:rPr>
              <w:t>värdepappersbolagsförord</w:t>
            </w:r>
            <w:r>
              <w:rPr>
                <w:i/>
                <w:spacing w:val="-2"/>
              </w:rPr>
              <w:softHyphen/>
            </w:r>
            <w:r w:rsidRPr="00E57846">
              <w:rPr>
                <w:i/>
                <w:spacing w:val="-2"/>
              </w:rPr>
              <w:t>ning</w:t>
            </w:r>
            <w:r>
              <w:rPr>
                <w:i/>
                <w:spacing w:val="-2"/>
              </w:rPr>
              <w:t>en,</w:t>
            </w:r>
          </w:p>
          <w:p w14:paraId="1FB2025A" w14:textId="77777777" w:rsidR="00BD2F1A" w:rsidRPr="00A907BA" w:rsidRDefault="00BD2F1A" w:rsidP="002E15E2">
            <w:pPr>
              <w:pStyle w:val="Brdtextmedindrag"/>
            </w:pPr>
            <w:r w:rsidRPr="005B1E2A">
              <w:rPr>
                <w:i/>
                <w:iCs/>
              </w:rPr>
              <w:t>–</w:t>
            </w:r>
            <w:r>
              <w:rPr>
                <w:i/>
                <w:iCs/>
              </w:rPr>
              <w:t> </w:t>
            </w:r>
            <w:r w:rsidRPr="00C505DB">
              <w:rPr>
                <w:i/>
              </w:rPr>
              <w:t>tillsynsförord</w:t>
            </w:r>
            <w:r w:rsidRPr="00E57846">
              <w:rPr>
                <w:i/>
                <w:spacing w:val="-2"/>
              </w:rPr>
              <w:t>ningen</w:t>
            </w:r>
            <w:r w:rsidRPr="00A907BA">
              <w:rPr>
                <w:iCs/>
                <w:spacing w:val="-2"/>
              </w:rPr>
              <w:t>,</w:t>
            </w:r>
          </w:p>
          <w:p w14:paraId="0B110C91" w14:textId="77777777" w:rsidR="00BD2F1A" w:rsidRPr="00A907BA" w:rsidRDefault="00BD2F1A" w:rsidP="002E15E2">
            <w:pPr>
              <w:pStyle w:val="Brdtextmedindrag"/>
            </w:pPr>
            <w:r w:rsidRPr="005B1E2A">
              <w:rPr>
                <w:i/>
                <w:iCs/>
              </w:rPr>
              <w:t>–</w:t>
            </w:r>
            <w:r w:rsidRPr="00A907BA">
              <w:rPr>
                <w:i/>
                <w:spacing w:val="-2"/>
              </w:rPr>
              <w:t> </w:t>
            </w:r>
            <w:r w:rsidRPr="00EF4CD3">
              <w:t>lagen (2014:968) om särskild till</w:t>
            </w:r>
            <w:r w:rsidRPr="00EF4CD3">
              <w:softHyphen/>
              <w:t xml:space="preserve">syn över kreditinstitut och </w:t>
            </w:r>
            <w:r w:rsidRPr="00EF4CD3">
              <w:rPr>
                <w:spacing w:val="-6"/>
              </w:rPr>
              <w:t>värde</w:t>
            </w:r>
            <w:r w:rsidRPr="00EF4CD3">
              <w:rPr>
                <w:spacing w:val="-6"/>
              </w:rPr>
              <w:softHyphen/>
              <w:t>pappers</w:t>
            </w:r>
            <w:r>
              <w:rPr>
                <w:spacing w:val="-6"/>
              </w:rPr>
              <w:softHyphen/>
            </w:r>
            <w:r w:rsidRPr="00EF4CD3">
              <w:rPr>
                <w:spacing w:val="-6"/>
              </w:rPr>
              <w:t>bolag</w:t>
            </w:r>
            <w:r w:rsidRPr="00A907BA">
              <w:rPr>
                <w:i/>
                <w:iCs/>
                <w:spacing w:val="-6"/>
              </w:rPr>
              <w:t>,</w:t>
            </w:r>
            <w:r w:rsidRPr="00EF4CD3">
              <w:rPr>
                <w:spacing w:val="-6"/>
              </w:rPr>
              <w:t xml:space="preserve"> och</w:t>
            </w:r>
          </w:p>
          <w:p w14:paraId="281BD04C" w14:textId="77777777" w:rsidR="00BD2F1A" w:rsidRDefault="00BD2F1A" w:rsidP="002E15E2">
            <w:pPr>
              <w:pStyle w:val="Brdtextmedindrag"/>
            </w:pPr>
            <w:r w:rsidRPr="005B1E2A">
              <w:rPr>
                <w:i/>
                <w:iCs/>
              </w:rPr>
              <w:t>–</w:t>
            </w:r>
            <w:r>
              <w:rPr>
                <w:i/>
                <w:iCs/>
                <w:spacing w:val="-6"/>
              </w:rPr>
              <w:t> </w:t>
            </w:r>
            <w:r w:rsidRPr="00EF4CD3">
              <w:rPr>
                <w:spacing w:val="-6"/>
              </w:rPr>
              <w:t>lagen (2014:966</w:t>
            </w:r>
            <w:r w:rsidRPr="00110419">
              <w:t>) om kapital</w:t>
            </w:r>
            <w:r>
              <w:softHyphen/>
            </w:r>
            <w:r w:rsidRPr="00110419">
              <w:t>buffertar.</w:t>
            </w:r>
          </w:p>
        </w:tc>
      </w:tr>
      <w:tr w:rsidR="00BD2F1A" w14:paraId="2D3F05CC" w14:textId="77777777" w:rsidTr="002E15E2">
        <w:tc>
          <w:tcPr>
            <w:tcW w:w="2500" w:type="pct"/>
            <w:shd w:val="clear" w:color="auto" w:fill="auto"/>
            <w:tcMar>
              <w:left w:w="0" w:type="dxa"/>
            </w:tcMar>
          </w:tcPr>
          <w:p w14:paraId="408BFB88" w14:textId="77777777" w:rsidR="00BD2F1A" w:rsidRDefault="00BD2F1A" w:rsidP="002E15E2">
            <w:pPr>
              <w:pStyle w:val="Brdtextmedindrag"/>
            </w:pPr>
            <w:r w:rsidRPr="000864DC">
              <w:rPr>
                <w:i/>
                <w:spacing w:val="-4"/>
              </w:rPr>
              <w:t>Kapitalbasen i ett värde</w:t>
            </w:r>
            <w:r w:rsidRPr="000864DC">
              <w:rPr>
                <w:i/>
                <w:spacing w:val="-4"/>
              </w:rPr>
              <w:softHyphen/>
              <w:t>pap</w:t>
            </w:r>
            <w:r w:rsidRPr="000864DC">
              <w:rPr>
                <w:i/>
                <w:spacing w:val="-4"/>
              </w:rPr>
              <w:softHyphen/>
              <w:t>pers</w:t>
            </w:r>
            <w:r w:rsidRPr="000864DC">
              <w:rPr>
                <w:i/>
                <w:spacing w:val="-4"/>
              </w:rPr>
              <w:softHyphen/>
              <w:t>bolag</w:t>
            </w:r>
            <w:r w:rsidRPr="000864DC">
              <w:rPr>
                <w:spacing w:val="-4"/>
              </w:rPr>
              <w:t xml:space="preserve"> </w:t>
            </w:r>
            <w:r w:rsidRPr="000864DC">
              <w:rPr>
                <w:i/>
                <w:spacing w:val="-4"/>
              </w:rPr>
              <w:t>som inte omfattas av bestäm</w:t>
            </w:r>
            <w:r w:rsidRPr="000864DC">
              <w:rPr>
                <w:i/>
                <w:spacing w:val="-4"/>
              </w:rPr>
              <w:softHyphen/>
              <w:t>melserna</w:t>
            </w:r>
            <w:r w:rsidRPr="00460637">
              <w:rPr>
                <w:i/>
              </w:rPr>
              <w:t xml:space="preserve"> om kapitaltäck</w:t>
            </w:r>
            <w:r>
              <w:rPr>
                <w:i/>
              </w:rPr>
              <w:softHyphen/>
            </w:r>
            <w:r w:rsidRPr="00460637">
              <w:rPr>
                <w:i/>
              </w:rPr>
              <w:t>ning och stora exponeringar enligt första stycket</w:t>
            </w:r>
            <w:r w:rsidRPr="00110419">
              <w:t xml:space="preserve"> </w:t>
            </w:r>
            <w:r w:rsidRPr="00C505DB">
              <w:rPr>
                <w:i/>
              </w:rPr>
              <w:t>får</w:t>
            </w:r>
            <w:r w:rsidRPr="00110419">
              <w:t xml:space="preserve"> </w:t>
            </w:r>
            <w:r w:rsidRPr="00D142D2">
              <w:rPr>
                <w:i/>
                <w:iCs/>
              </w:rPr>
              <w:t>inte understiga det belopp som enligt</w:t>
            </w:r>
            <w:r w:rsidRPr="00110419">
              <w:t xml:space="preserve"> 6</w:t>
            </w:r>
            <w:r>
              <w:t> §</w:t>
            </w:r>
            <w:r w:rsidRPr="00110419">
              <w:t xml:space="preserve"> </w:t>
            </w:r>
            <w:r w:rsidRPr="00C505DB">
              <w:rPr>
                <w:i/>
              </w:rPr>
              <w:t>krävdes när verksamheten påbörjades</w:t>
            </w:r>
            <w:r w:rsidRPr="00110419">
              <w:t xml:space="preserve">. </w:t>
            </w:r>
            <w:r w:rsidRPr="00D142D2">
              <w:rPr>
                <w:i/>
              </w:rPr>
              <w:t xml:space="preserve">Om ett </w:t>
            </w:r>
            <w:r w:rsidRPr="000F56C2">
              <w:rPr>
                <w:i/>
              </w:rPr>
              <w:t xml:space="preserve">sådant värdepappersbolag har bytt redovisningsvaluta, gäller </w:t>
            </w:r>
            <w:r>
              <w:rPr>
                <w:i/>
              </w:rPr>
              <w:t>i stället</w:t>
            </w:r>
            <w:r w:rsidRPr="000F56C2">
              <w:rPr>
                <w:i/>
              </w:rPr>
              <w:t xml:space="preserve"> att kapitalbasen inte får understiga det högsta av de belopp som avses i 6 och 7</w:t>
            </w:r>
            <w:r>
              <w:rPr>
                <w:i/>
              </w:rPr>
              <w:t> §</w:t>
            </w:r>
            <w:r w:rsidRPr="000F56C2">
              <w:rPr>
                <w:i/>
              </w:rPr>
              <w:t>§ lagen</w:t>
            </w:r>
            <w:r>
              <w:rPr>
                <w:i/>
              </w:rPr>
              <w:t xml:space="preserve"> </w:t>
            </w:r>
            <w:r w:rsidRPr="000F56C2">
              <w:rPr>
                <w:i/>
              </w:rPr>
              <w:t xml:space="preserve">(2000:35) om </w:t>
            </w:r>
            <w:r w:rsidRPr="000864DC">
              <w:rPr>
                <w:i/>
                <w:spacing w:val="-4"/>
              </w:rPr>
              <w:t>byte av</w:t>
            </w:r>
            <w:r w:rsidRPr="000864DC">
              <w:rPr>
                <w:spacing w:val="-4"/>
              </w:rPr>
              <w:t xml:space="preserve"> </w:t>
            </w:r>
            <w:r w:rsidRPr="000864DC">
              <w:rPr>
                <w:i/>
                <w:spacing w:val="-4"/>
              </w:rPr>
              <w:t>redovis</w:t>
            </w:r>
            <w:r w:rsidRPr="000864DC">
              <w:rPr>
                <w:i/>
                <w:spacing w:val="-4"/>
              </w:rPr>
              <w:softHyphen/>
              <w:t>ningsvaluta i finan</w:t>
            </w:r>
            <w:r w:rsidRPr="000864DC">
              <w:rPr>
                <w:i/>
                <w:spacing w:val="-4"/>
              </w:rPr>
              <w:softHyphen/>
              <w:t>siella företag</w:t>
            </w:r>
            <w:r w:rsidRPr="00110419">
              <w:t>.</w:t>
            </w:r>
          </w:p>
        </w:tc>
        <w:tc>
          <w:tcPr>
            <w:tcW w:w="2500" w:type="pct"/>
            <w:shd w:val="clear" w:color="auto" w:fill="auto"/>
            <w:tcMar>
              <w:right w:w="0" w:type="dxa"/>
            </w:tcMar>
          </w:tcPr>
          <w:p w14:paraId="553D56FD" w14:textId="77777777" w:rsidR="00BD2F1A" w:rsidRDefault="00BD2F1A" w:rsidP="002E15E2">
            <w:pPr>
              <w:pStyle w:val="Brdtextmedindrag"/>
            </w:pPr>
          </w:p>
        </w:tc>
      </w:tr>
      <w:tr w:rsidR="00BD2F1A" w14:paraId="151F2F4D" w14:textId="77777777" w:rsidTr="002E15E2">
        <w:tc>
          <w:tcPr>
            <w:tcW w:w="2500" w:type="pct"/>
            <w:shd w:val="clear" w:color="auto" w:fill="auto"/>
            <w:tcMar>
              <w:left w:w="0" w:type="dxa"/>
            </w:tcMar>
          </w:tcPr>
          <w:p w14:paraId="65CE2D70" w14:textId="77777777" w:rsidR="00BD2F1A" w:rsidRPr="00D66F22" w:rsidRDefault="00BD2F1A" w:rsidP="002E15E2">
            <w:pPr>
              <w:pStyle w:val="Brdtextmedindrag"/>
              <w:rPr>
                <w:i/>
              </w:rPr>
            </w:pPr>
            <w:r w:rsidRPr="00D66F22">
              <w:rPr>
                <w:i/>
              </w:rPr>
              <w:t>Ett sådant värdepappersbolags alternativ till startkapital enligt 6</w:t>
            </w:r>
            <w:r>
              <w:rPr>
                <w:i/>
              </w:rPr>
              <w:t> §</w:t>
            </w:r>
            <w:r w:rsidRPr="00D66F22">
              <w:rPr>
                <w:i/>
              </w:rPr>
              <w:t xml:space="preserve"> andra eller tredje stycket får inte i värde understiga vad som krävdes när verksamheten på</w:t>
            </w:r>
            <w:r>
              <w:rPr>
                <w:i/>
              </w:rPr>
              <w:softHyphen/>
            </w:r>
            <w:r w:rsidRPr="00D66F22">
              <w:rPr>
                <w:i/>
              </w:rPr>
              <w:t>börjades.</w:t>
            </w:r>
          </w:p>
        </w:tc>
        <w:tc>
          <w:tcPr>
            <w:tcW w:w="2500" w:type="pct"/>
            <w:shd w:val="clear" w:color="auto" w:fill="auto"/>
            <w:tcMar>
              <w:right w:w="0" w:type="dxa"/>
            </w:tcMar>
          </w:tcPr>
          <w:p w14:paraId="31B202B9" w14:textId="77777777" w:rsidR="00BD2F1A" w:rsidRDefault="00BD2F1A" w:rsidP="002E15E2">
            <w:pPr>
              <w:pStyle w:val="Brdtextmedindrag"/>
            </w:pPr>
          </w:p>
        </w:tc>
      </w:tr>
    </w:tbl>
    <w:p w14:paraId="68666A5F" w14:textId="77777777" w:rsidR="00BD2F1A" w:rsidRDefault="00BD2F1A" w:rsidP="00BD2F1A">
      <w:pPr>
        <w:pStyle w:val="Brdtext"/>
        <w:spacing w:before="270"/>
        <w:jc w:val="center"/>
        <w:rPr>
          <w:b/>
        </w:rPr>
      </w:pPr>
      <w:r>
        <w:rPr>
          <w:b/>
        </w:rPr>
        <w:t>7 kap.</w:t>
      </w:r>
    </w:p>
    <w:p w14:paraId="3C0BB0B4" w14:textId="77777777" w:rsidR="00BD2F1A" w:rsidRDefault="00BD2F1A" w:rsidP="00BD2F1A">
      <w:pPr>
        <w:pStyle w:val="Brdtext"/>
        <w:jc w:val="center"/>
      </w:pPr>
      <w:r>
        <w:t>1 §</w:t>
      </w:r>
      <w:r>
        <w:rPr>
          <w:rStyle w:val="Fotnotsreferens"/>
        </w:rPr>
        <w:footnoteReference w:id="9"/>
      </w:r>
    </w:p>
    <w:p w14:paraId="2786BC57" w14:textId="77777777" w:rsidR="00BD2F1A" w:rsidRDefault="00BD2F1A" w:rsidP="00BD2F1A">
      <w:pPr>
        <w:pStyle w:val="Brdtextmedindrag"/>
      </w:pPr>
      <w:r w:rsidRPr="00FE23E9">
        <w:t xml:space="preserve">Ett värdepappersbolag får inneha bara </w:t>
      </w:r>
    </w:p>
    <w:p w14:paraId="76F40C00" w14:textId="77777777" w:rsidR="00BD2F1A" w:rsidRDefault="00BD2F1A" w:rsidP="00BD2F1A">
      <w:pPr>
        <w:pStyle w:val="Brdtextmedindrag"/>
      </w:pPr>
      <w:r w:rsidRPr="00FE23E9">
        <w:t>1.</w:t>
      </w:r>
      <w:r>
        <w:t> </w:t>
      </w:r>
      <w:r w:rsidRPr="00FE23E9">
        <w:t xml:space="preserve">egendom som behövs för att </w:t>
      </w:r>
    </w:p>
    <w:p w14:paraId="0B7D5743" w14:textId="77777777" w:rsidR="00BD2F1A" w:rsidRDefault="00BD2F1A" w:rsidP="00BD2F1A">
      <w:pPr>
        <w:pStyle w:val="Brdtextmedindrag"/>
      </w:pPr>
      <w:r w:rsidRPr="00FE23E9">
        <w:t>a)</w:t>
      </w:r>
      <w:r>
        <w:t> </w:t>
      </w:r>
      <w:r w:rsidRPr="00FE23E9">
        <w:t xml:space="preserve">driva värdepappersrörelse, och </w:t>
      </w:r>
    </w:p>
    <w:p w14:paraId="6289512C" w14:textId="77777777" w:rsidR="00BD2F1A" w:rsidRDefault="00BD2F1A" w:rsidP="00BD2F1A">
      <w:pPr>
        <w:pStyle w:val="Brdtextmedindrag"/>
      </w:pPr>
      <w:r w:rsidRPr="00FE23E9">
        <w:t>b)</w:t>
      </w:r>
      <w:r>
        <w:t> </w:t>
      </w:r>
      <w:r w:rsidRPr="00FE23E9">
        <w:t xml:space="preserve">tillhandahålla sidotjänster eller driva sidoverksamhet, </w:t>
      </w:r>
    </w:p>
    <w:tbl>
      <w:tblPr>
        <w:tblW w:w="5000" w:type="pct"/>
        <w:tblLook w:val="0000" w:firstRow="0" w:lastRow="0" w:firstColumn="0" w:lastColumn="0" w:noHBand="0" w:noVBand="0"/>
      </w:tblPr>
      <w:tblGrid>
        <w:gridCol w:w="2948"/>
        <w:gridCol w:w="2949"/>
      </w:tblGrid>
      <w:tr w:rsidR="00BD2F1A" w14:paraId="401A4B00" w14:textId="77777777" w:rsidTr="002E15E2">
        <w:tc>
          <w:tcPr>
            <w:tcW w:w="2500" w:type="pct"/>
            <w:shd w:val="clear" w:color="auto" w:fill="auto"/>
            <w:tcMar>
              <w:left w:w="0" w:type="dxa"/>
            </w:tcMar>
          </w:tcPr>
          <w:p w14:paraId="48FBE8CA" w14:textId="77777777" w:rsidR="00BD2F1A" w:rsidRDefault="00BD2F1A" w:rsidP="002E15E2">
            <w:pPr>
              <w:pStyle w:val="Brdtextmedindrag"/>
            </w:pPr>
            <w:r w:rsidRPr="00FE23E9">
              <w:t>2.</w:t>
            </w:r>
            <w:r>
              <w:t> </w:t>
            </w:r>
            <w:r w:rsidRPr="00FE23E9">
              <w:t>aktier, andelar och andra finan</w:t>
            </w:r>
            <w:r>
              <w:softHyphen/>
            </w:r>
            <w:r w:rsidRPr="00FE23E9">
              <w:t xml:space="preserve">siella instrument med de </w:t>
            </w:r>
            <w:r w:rsidRPr="00E57846">
              <w:rPr>
                <w:spacing w:val="-4"/>
              </w:rPr>
              <w:t>begräns</w:t>
            </w:r>
            <w:r>
              <w:rPr>
                <w:spacing w:val="-4"/>
              </w:rPr>
              <w:softHyphen/>
            </w:r>
            <w:r w:rsidRPr="00E57846">
              <w:rPr>
                <w:spacing w:val="-4"/>
              </w:rPr>
              <w:t>ningar som anges i 2–6 §§</w:t>
            </w:r>
            <w:r w:rsidRPr="00FE23E9">
              <w:t xml:space="preserve"> </w:t>
            </w:r>
            <w:r w:rsidRPr="0040358B">
              <w:rPr>
                <w:i/>
                <w:iCs/>
              </w:rPr>
              <w:t>samt</w:t>
            </w:r>
            <w:r w:rsidRPr="00FE23E9">
              <w:t xml:space="preserve"> </w:t>
            </w:r>
            <w:r w:rsidRPr="0040358B">
              <w:rPr>
                <w:i/>
                <w:iCs/>
              </w:rPr>
              <w:t>i</w:t>
            </w:r>
            <w:r w:rsidRPr="00FE23E9">
              <w:t xml:space="preserve"> </w:t>
            </w:r>
            <w:r w:rsidRPr="00D66F22">
              <w:rPr>
                <w:i/>
              </w:rPr>
              <w:t>förordning (EU) nr 575/2013</w:t>
            </w:r>
            <w:r w:rsidRPr="00FE23E9">
              <w:t xml:space="preserve">, och </w:t>
            </w:r>
          </w:p>
        </w:tc>
        <w:tc>
          <w:tcPr>
            <w:tcW w:w="2500" w:type="pct"/>
            <w:shd w:val="clear" w:color="auto" w:fill="auto"/>
            <w:tcMar>
              <w:right w:w="0" w:type="dxa"/>
            </w:tcMar>
          </w:tcPr>
          <w:p w14:paraId="031E6521" w14:textId="77777777" w:rsidR="00BD2F1A" w:rsidRDefault="00BD2F1A" w:rsidP="002E15E2">
            <w:pPr>
              <w:pStyle w:val="Brdtextmedindrag"/>
            </w:pPr>
            <w:r w:rsidRPr="00FE23E9">
              <w:t>2.</w:t>
            </w:r>
            <w:r>
              <w:t> </w:t>
            </w:r>
            <w:r w:rsidRPr="00FE23E9">
              <w:t>aktier, andelar och andra finan</w:t>
            </w:r>
            <w:r>
              <w:softHyphen/>
            </w:r>
            <w:r w:rsidRPr="00FE23E9">
              <w:t xml:space="preserve">siella instrument med de </w:t>
            </w:r>
            <w:r w:rsidRPr="00E57846">
              <w:rPr>
                <w:spacing w:val="-4"/>
              </w:rPr>
              <w:t>begräns</w:t>
            </w:r>
            <w:r>
              <w:rPr>
                <w:spacing w:val="-4"/>
              </w:rPr>
              <w:softHyphen/>
            </w:r>
            <w:r w:rsidRPr="00E57846">
              <w:rPr>
                <w:spacing w:val="-4"/>
              </w:rPr>
              <w:t>ningar som anges i 2–6 §§</w:t>
            </w:r>
            <w:r w:rsidRPr="00FE23E9">
              <w:t xml:space="preserve">, och </w:t>
            </w:r>
          </w:p>
        </w:tc>
      </w:tr>
    </w:tbl>
    <w:p w14:paraId="4BBC18B1" w14:textId="77777777" w:rsidR="00BD2F1A" w:rsidRDefault="00BD2F1A" w:rsidP="00BD2F1A">
      <w:pPr>
        <w:pStyle w:val="Brdtextmedindrag"/>
      </w:pPr>
      <w:r w:rsidRPr="00FE23E9">
        <w:t>3.</w:t>
      </w:r>
      <w:r>
        <w:t> </w:t>
      </w:r>
      <w:r w:rsidRPr="00FE23E9">
        <w:t>egendom till skyddande av fordran enligt 10–12</w:t>
      </w:r>
      <w:r>
        <w:t> §</w:t>
      </w:r>
      <w:r w:rsidRPr="00FE23E9">
        <w:t>§.</w:t>
      </w:r>
    </w:p>
    <w:tbl>
      <w:tblPr>
        <w:tblW w:w="5000" w:type="pct"/>
        <w:tblCellMar>
          <w:left w:w="125" w:type="dxa"/>
          <w:right w:w="125" w:type="dxa"/>
        </w:tblCellMar>
        <w:tblLook w:val="0600" w:firstRow="0" w:lastRow="0" w:firstColumn="0" w:lastColumn="0" w:noHBand="1" w:noVBand="1"/>
      </w:tblPr>
      <w:tblGrid>
        <w:gridCol w:w="2948"/>
        <w:gridCol w:w="2949"/>
      </w:tblGrid>
      <w:tr w:rsidR="00BD2F1A" w14:paraId="094F0BD5" w14:textId="77777777" w:rsidTr="002E15E2">
        <w:tc>
          <w:tcPr>
            <w:tcW w:w="2500" w:type="pct"/>
            <w:shd w:val="clear" w:color="auto" w:fill="auto"/>
            <w:tcMar>
              <w:left w:w="0" w:type="dxa"/>
            </w:tcMar>
          </w:tcPr>
          <w:p w14:paraId="0A0C190B" w14:textId="77777777" w:rsidR="00BD2F1A" w:rsidRDefault="00BD2F1A" w:rsidP="002E15E2">
            <w:pPr>
              <w:pStyle w:val="Brdtextmedindrag"/>
            </w:pPr>
          </w:p>
        </w:tc>
        <w:tc>
          <w:tcPr>
            <w:tcW w:w="2500" w:type="pct"/>
            <w:shd w:val="clear" w:color="auto" w:fill="auto"/>
            <w:tcMar>
              <w:right w:w="0" w:type="dxa"/>
            </w:tcMar>
          </w:tcPr>
          <w:p w14:paraId="0D296D34" w14:textId="77777777" w:rsidR="00BD2F1A" w:rsidRDefault="00BD2F1A" w:rsidP="002E15E2">
            <w:pPr>
              <w:pStyle w:val="Brdtextmedindrag"/>
            </w:pPr>
            <w:r w:rsidRPr="0040358B">
              <w:rPr>
                <w:i/>
                <w:iCs/>
              </w:rPr>
              <w:t>I värdepappersbolagsförord</w:t>
            </w:r>
            <w:r>
              <w:rPr>
                <w:i/>
                <w:iCs/>
              </w:rPr>
              <w:softHyphen/>
            </w:r>
            <w:r w:rsidRPr="0040358B">
              <w:rPr>
                <w:i/>
                <w:iCs/>
              </w:rPr>
              <w:t xml:space="preserve">ningen </w:t>
            </w:r>
            <w:r>
              <w:rPr>
                <w:i/>
                <w:iCs/>
              </w:rPr>
              <w:t xml:space="preserve">och </w:t>
            </w:r>
            <w:r w:rsidRPr="0040358B">
              <w:rPr>
                <w:i/>
                <w:iCs/>
              </w:rPr>
              <w:t>tillsynsförordningen finns ytterligare bestämmelser om begränsningar av sådana innehav som avses i första stycket 2.</w:t>
            </w:r>
          </w:p>
        </w:tc>
      </w:tr>
    </w:tbl>
    <w:p w14:paraId="388596BD" w14:textId="77777777" w:rsidR="00BD2F1A" w:rsidRDefault="00BD2F1A" w:rsidP="00BD2F1A">
      <w:pPr>
        <w:pStyle w:val="Brdtext"/>
        <w:spacing w:before="270"/>
        <w:jc w:val="center"/>
        <w:rPr>
          <w:b/>
        </w:rPr>
      </w:pPr>
      <w:r>
        <w:rPr>
          <w:b/>
        </w:rPr>
        <w:t>8 kap.</w:t>
      </w:r>
    </w:p>
    <w:tbl>
      <w:tblPr>
        <w:tblW w:w="5000" w:type="pct"/>
        <w:tblBorders>
          <w:left w:val="single" w:sz="4" w:space="0" w:color="000000"/>
        </w:tblBorders>
        <w:tblLayout w:type="fixed"/>
        <w:tblLook w:val="0000" w:firstRow="0" w:lastRow="0" w:firstColumn="0" w:lastColumn="0" w:noHBand="0" w:noVBand="0"/>
      </w:tblPr>
      <w:tblGrid>
        <w:gridCol w:w="2948"/>
        <w:gridCol w:w="2949"/>
      </w:tblGrid>
      <w:tr w:rsidR="00BD2F1A" w14:paraId="1016FE21" w14:textId="77777777" w:rsidTr="004D4BF8">
        <w:tc>
          <w:tcPr>
            <w:tcW w:w="2500" w:type="pct"/>
            <w:tcBorders>
              <w:left w:val="nil"/>
            </w:tcBorders>
            <w:shd w:val="clear" w:color="auto" w:fill="auto"/>
            <w:tcMar>
              <w:left w:w="0" w:type="dxa"/>
            </w:tcMar>
          </w:tcPr>
          <w:p w14:paraId="77F49883" w14:textId="77777777" w:rsidR="00BD2F1A" w:rsidRDefault="00BD2F1A" w:rsidP="002E15E2">
            <w:pPr>
              <w:pStyle w:val="Brdtextmedindrag"/>
            </w:pPr>
          </w:p>
        </w:tc>
        <w:tc>
          <w:tcPr>
            <w:tcW w:w="2500" w:type="pct"/>
            <w:shd w:val="clear" w:color="auto" w:fill="auto"/>
            <w:tcMar>
              <w:right w:w="0" w:type="dxa"/>
            </w:tcMar>
          </w:tcPr>
          <w:p w14:paraId="7D8BE135" w14:textId="77777777" w:rsidR="00BD2F1A" w:rsidRDefault="00BD2F1A" w:rsidP="002E15E2">
            <w:pPr>
              <w:pStyle w:val="Brdtext"/>
              <w:rPr>
                <w:i/>
              </w:rPr>
            </w:pPr>
            <w:r w:rsidRPr="005E3B91">
              <w:rPr>
                <w:i/>
              </w:rPr>
              <w:t>1 a</w:t>
            </w:r>
            <w:r>
              <w:rPr>
                <w:i/>
              </w:rPr>
              <w:t> §</w:t>
            </w:r>
          </w:p>
          <w:p w14:paraId="3572CC5E" w14:textId="38FFC210" w:rsidR="00BD2F1A" w:rsidRPr="005E3B91" w:rsidRDefault="008D1455" w:rsidP="002E15E2">
            <w:pPr>
              <w:pStyle w:val="Brdtextmedindrag"/>
              <w:rPr>
                <w:i/>
              </w:rPr>
            </w:pPr>
            <w:r w:rsidRPr="008D1455">
              <w:rPr>
                <w:i/>
              </w:rPr>
              <w:t>För ett litet och icke-samman</w:t>
            </w:r>
            <w:r w:rsidR="00417232">
              <w:rPr>
                <w:i/>
              </w:rPr>
              <w:softHyphen/>
            </w:r>
            <w:r w:rsidRPr="008D1455">
              <w:rPr>
                <w:i/>
              </w:rPr>
              <w:t>länkat värdepappersbolag gäller inte 4</w:t>
            </w:r>
            <w:r>
              <w:rPr>
                <w:i/>
              </w:rPr>
              <w:t> </w:t>
            </w:r>
            <w:r w:rsidRPr="008D1455">
              <w:rPr>
                <w:i/>
              </w:rPr>
              <w:t>§ första eller tredje stycke</w:t>
            </w:r>
            <w:r w:rsidR="00417232">
              <w:rPr>
                <w:i/>
              </w:rPr>
              <w:t>t</w:t>
            </w:r>
            <w:r w:rsidRPr="008D1455">
              <w:rPr>
                <w:i/>
              </w:rPr>
              <w:t>, 4</w:t>
            </w:r>
            <w:r>
              <w:rPr>
                <w:i/>
              </w:rPr>
              <w:t> </w:t>
            </w:r>
            <w:r w:rsidRPr="008D1455">
              <w:rPr>
                <w:i/>
              </w:rPr>
              <w:t>c</w:t>
            </w:r>
            <w:r w:rsidR="007E273D">
              <w:rPr>
                <w:i/>
              </w:rPr>
              <w:t xml:space="preserve">, </w:t>
            </w:r>
            <w:r w:rsidRPr="008D1455">
              <w:rPr>
                <w:i/>
              </w:rPr>
              <w:t>5</w:t>
            </w:r>
            <w:r w:rsidR="007E273D">
              <w:rPr>
                <w:i/>
              </w:rPr>
              <w:t xml:space="preserve">, 6, 7 eller </w:t>
            </w:r>
            <w:r w:rsidRPr="008D1455">
              <w:rPr>
                <w:i/>
              </w:rPr>
              <w:t>8</w:t>
            </w:r>
            <w:r>
              <w:rPr>
                <w:i/>
              </w:rPr>
              <w:t> </w:t>
            </w:r>
            <w:r w:rsidRPr="008D1455">
              <w:rPr>
                <w:i/>
              </w:rPr>
              <w:t>§ eller de sär</w:t>
            </w:r>
            <w:r w:rsidR="008C4667">
              <w:rPr>
                <w:i/>
              </w:rPr>
              <w:softHyphen/>
            </w:r>
            <w:r w:rsidRPr="008D1455">
              <w:rPr>
                <w:i/>
              </w:rPr>
              <w:t>skilda krav på en fristående be</w:t>
            </w:r>
            <w:r>
              <w:rPr>
                <w:i/>
              </w:rPr>
              <w:softHyphen/>
            </w:r>
            <w:r w:rsidRPr="008D1455">
              <w:rPr>
                <w:i/>
              </w:rPr>
              <w:t>döm</w:t>
            </w:r>
            <w:r w:rsidR="008C4667">
              <w:rPr>
                <w:i/>
              </w:rPr>
              <w:softHyphen/>
            </w:r>
            <w:r w:rsidRPr="008D1455">
              <w:rPr>
                <w:i/>
              </w:rPr>
              <w:t>ning av soliditet och likviditet som följer av 3</w:t>
            </w:r>
            <w:r>
              <w:rPr>
                <w:i/>
              </w:rPr>
              <w:t> </w:t>
            </w:r>
            <w:r w:rsidRPr="008D1455">
              <w:rPr>
                <w:i/>
              </w:rPr>
              <w:t>§.</w:t>
            </w:r>
            <w:r w:rsidR="00BD2F1A">
              <w:rPr>
                <w:i/>
              </w:rPr>
              <w:t xml:space="preserve"> </w:t>
            </w:r>
          </w:p>
        </w:tc>
      </w:tr>
      <w:tr w:rsidR="00EB396B" w14:paraId="59AE6803" w14:textId="72668754" w:rsidTr="00C45204">
        <w:tc>
          <w:tcPr>
            <w:tcW w:w="2500" w:type="pct"/>
            <w:tcBorders>
              <w:left w:val="nil"/>
            </w:tcBorders>
            <w:shd w:val="clear" w:color="auto" w:fill="auto"/>
            <w:tcMar>
              <w:left w:w="0" w:type="dxa"/>
            </w:tcMar>
          </w:tcPr>
          <w:p w14:paraId="396D757E" w14:textId="77777777" w:rsidR="00EB396B" w:rsidRDefault="00EB396B" w:rsidP="002E15E2">
            <w:pPr>
              <w:pStyle w:val="Brdtextmedindrag"/>
            </w:pPr>
          </w:p>
        </w:tc>
        <w:tc>
          <w:tcPr>
            <w:tcW w:w="2500" w:type="pct"/>
            <w:shd w:val="clear" w:color="auto" w:fill="auto"/>
            <w:tcMar>
              <w:right w:w="0" w:type="dxa"/>
            </w:tcMar>
          </w:tcPr>
          <w:p w14:paraId="1E4F1C85" w14:textId="6591BABC" w:rsidR="00EB396B" w:rsidRDefault="00EB396B" w:rsidP="00EB396B">
            <w:pPr>
              <w:pStyle w:val="Brdtextmedindrag"/>
              <w:rPr>
                <w:i/>
                <w:spacing w:val="-2"/>
              </w:rPr>
            </w:pPr>
            <w:r w:rsidRPr="000E3543">
              <w:rPr>
                <w:i/>
                <w:spacing w:val="-4"/>
              </w:rPr>
              <w:t xml:space="preserve">Finansinspektionen </w:t>
            </w:r>
            <w:r>
              <w:rPr>
                <w:i/>
                <w:spacing w:val="-4"/>
              </w:rPr>
              <w:t xml:space="preserve">får dock </w:t>
            </w:r>
            <w:r w:rsidRPr="000E3543">
              <w:rPr>
                <w:i/>
                <w:spacing w:val="-4"/>
              </w:rPr>
              <w:t>be</w:t>
            </w:r>
            <w:r w:rsidRPr="000E3543">
              <w:rPr>
                <w:i/>
                <w:spacing w:val="-4"/>
              </w:rPr>
              <w:softHyphen/>
              <w:t>sluta</w:t>
            </w:r>
            <w:r w:rsidRPr="000E3543">
              <w:rPr>
                <w:i/>
              </w:rPr>
              <w:t xml:space="preserve"> att 3 § och 4 § tredje stycket ska tillämpas på ett litet och </w:t>
            </w:r>
            <w:r w:rsidRPr="000E3543">
              <w:rPr>
                <w:i/>
                <w:spacing w:val="-2"/>
              </w:rPr>
              <w:t>icke-sammanlänkat värdepappers</w:t>
            </w:r>
            <w:r>
              <w:rPr>
                <w:i/>
                <w:spacing w:val="-2"/>
              </w:rPr>
              <w:t>bolag.</w:t>
            </w:r>
          </w:p>
          <w:p w14:paraId="37412828" w14:textId="5C05DA15" w:rsidR="00EB396B" w:rsidRPr="00C45204" w:rsidRDefault="00EB396B" w:rsidP="00C45204">
            <w:pPr>
              <w:pStyle w:val="Brdtextmedindrag"/>
              <w:rPr>
                <w:i/>
                <w:iCs/>
              </w:rPr>
            </w:pPr>
            <w:r w:rsidRPr="00C45204">
              <w:rPr>
                <w:i/>
                <w:iCs/>
              </w:rPr>
              <w:t>Undantaget i första stycket ska börja tillämpas när värde</w:t>
            </w:r>
            <w:r w:rsidRPr="00C45204">
              <w:rPr>
                <w:i/>
                <w:iCs/>
              </w:rPr>
              <w:softHyphen/>
              <w:t>pappers</w:t>
            </w:r>
            <w:r w:rsidRPr="00C45204">
              <w:rPr>
                <w:i/>
                <w:iCs/>
              </w:rPr>
              <w:softHyphen/>
              <w:t>bolaget under en samman</w:t>
            </w:r>
            <w:r w:rsidRPr="00C45204">
              <w:rPr>
                <w:i/>
                <w:iCs/>
              </w:rPr>
              <w:softHyphen/>
              <w:t>hängande sexmånadersperiod har uppfyllt kriterierna för att anses vara ett litet och icke-sammanlänkat värde</w:t>
            </w:r>
            <w:r w:rsidRPr="00C45204">
              <w:rPr>
                <w:i/>
                <w:iCs/>
              </w:rPr>
              <w:softHyphen/>
              <w:t>pappersbolag.</w:t>
            </w:r>
          </w:p>
        </w:tc>
      </w:tr>
    </w:tbl>
    <w:p w14:paraId="5D1FF281" w14:textId="77777777" w:rsidR="00BD2F1A" w:rsidRDefault="00BD2F1A" w:rsidP="00BD2F1A">
      <w:pPr>
        <w:pStyle w:val="Brdtextmedindrag"/>
      </w:pP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BD2F1A" w14:paraId="408F8089" w14:textId="77777777" w:rsidTr="006C6F2B">
        <w:tc>
          <w:tcPr>
            <w:tcW w:w="2500" w:type="pct"/>
            <w:shd w:val="clear" w:color="auto" w:fill="auto"/>
            <w:tcMar>
              <w:left w:w="0" w:type="dxa"/>
            </w:tcMar>
          </w:tcPr>
          <w:p w14:paraId="2DA739BF" w14:textId="77777777" w:rsidR="00BD2F1A" w:rsidRDefault="00BD2F1A" w:rsidP="002E15E2">
            <w:pPr>
              <w:pStyle w:val="Brdtextmedindrag"/>
            </w:pPr>
          </w:p>
        </w:tc>
        <w:tc>
          <w:tcPr>
            <w:tcW w:w="2500" w:type="pct"/>
            <w:shd w:val="clear" w:color="auto" w:fill="auto"/>
            <w:tcMar>
              <w:right w:w="0" w:type="dxa"/>
            </w:tcMar>
          </w:tcPr>
          <w:p w14:paraId="035F2A09" w14:textId="77777777" w:rsidR="00BD2F1A" w:rsidRPr="00BD6F03" w:rsidRDefault="00BD2F1A" w:rsidP="002E15E2">
            <w:pPr>
              <w:pStyle w:val="Brdtext"/>
              <w:rPr>
                <w:i/>
              </w:rPr>
            </w:pPr>
            <w:r w:rsidRPr="00BD6F03">
              <w:rPr>
                <w:i/>
              </w:rPr>
              <w:t>1 b §</w:t>
            </w:r>
          </w:p>
          <w:p w14:paraId="74DC3FFB" w14:textId="24CEED38" w:rsidR="00BD2F1A" w:rsidRDefault="00BD2F1A" w:rsidP="002E15E2">
            <w:pPr>
              <w:pStyle w:val="Brdtextmedindrag"/>
            </w:pPr>
            <w:r>
              <w:rPr>
                <w:i/>
              </w:rPr>
              <w:t xml:space="preserve">Om ett värdepappersbolag inte längre uppfyller </w:t>
            </w:r>
            <w:r w:rsidRPr="002E3C4B">
              <w:rPr>
                <w:i/>
              </w:rPr>
              <w:t xml:space="preserve">kriterierna </w:t>
            </w:r>
            <w:r w:rsidRPr="00D071E7">
              <w:rPr>
                <w:i/>
              </w:rPr>
              <w:t xml:space="preserve">för att anses vara </w:t>
            </w:r>
            <w:r>
              <w:rPr>
                <w:i/>
              </w:rPr>
              <w:t xml:space="preserve">ett </w:t>
            </w:r>
            <w:r w:rsidRPr="00D071E7">
              <w:rPr>
                <w:i/>
              </w:rPr>
              <w:t>litet och icke-sam</w:t>
            </w:r>
            <w:r w:rsidR="004D2D0E">
              <w:rPr>
                <w:i/>
              </w:rPr>
              <w:softHyphen/>
            </w:r>
            <w:r w:rsidRPr="00D071E7">
              <w:rPr>
                <w:i/>
              </w:rPr>
              <w:t>man</w:t>
            </w:r>
            <w:r>
              <w:rPr>
                <w:i/>
              </w:rPr>
              <w:softHyphen/>
              <w:t>länkat värdepappersbolag</w:t>
            </w:r>
            <w:r>
              <w:rPr>
                <w:i/>
                <w:spacing w:val="-4"/>
              </w:rPr>
              <w:t>,</w:t>
            </w:r>
            <w:r w:rsidRPr="00E57846">
              <w:rPr>
                <w:i/>
                <w:spacing w:val="-4"/>
              </w:rPr>
              <w:t xml:space="preserve"> ska </w:t>
            </w:r>
            <w:r>
              <w:rPr>
                <w:i/>
                <w:spacing w:val="-4"/>
              </w:rPr>
              <w:t xml:space="preserve">bolaget snarast </w:t>
            </w:r>
            <w:r w:rsidRPr="00E57846">
              <w:rPr>
                <w:i/>
                <w:spacing w:val="-4"/>
              </w:rPr>
              <w:t>under</w:t>
            </w:r>
            <w:r>
              <w:rPr>
                <w:i/>
                <w:spacing w:val="-4"/>
              </w:rPr>
              <w:softHyphen/>
            </w:r>
            <w:r w:rsidRPr="00E57846">
              <w:rPr>
                <w:i/>
                <w:spacing w:val="-4"/>
              </w:rPr>
              <w:t>rätta Finans</w:t>
            </w:r>
            <w:r w:rsidRPr="00E57846">
              <w:rPr>
                <w:i/>
                <w:spacing w:val="-4"/>
              </w:rPr>
              <w:softHyphen/>
              <w:t>inspektionen och inom 12 månader börja tillämpa de bestämmelser</w:t>
            </w:r>
            <w:r>
              <w:rPr>
                <w:i/>
              </w:rPr>
              <w:t xml:space="preserve"> som anges i 1 a § första stycket.</w:t>
            </w:r>
          </w:p>
        </w:tc>
      </w:tr>
    </w:tbl>
    <w:p w14:paraId="5C42E774" w14:textId="77777777" w:rsidR="00BD2F1A" w:rsidRDefault="00BD2F1A" w:rsidP="00BD2F1A">
      <w:pPr>
        <w:pStyle w:val="Brdtextmedindrag"/>
      </w:pPr>
    </w:p>
    <w:tbl>
      <w:tblPr>
        <w:tblW w:w="5000" w:type="pct"/>
        <w:tblLayout w:type="fixed"/>
        <w:tblLook w:val="0000" w:firstRow="0" w:lastRow="0" w:firstColumn="0" w:lastColumn="0" w:noHBand="0" w:noVBand="0"/>
      </w:tblPr>
      <w:tblGrid>
        <w:gridCol w:w="2948"/>
        <w:gridCol w:w="2949"/>
      </w:tblGrid>
      <w:tr w:rsidR="00BD2F1A" w14:paraId="0C085C89" w14:textId="77777777" w:rsidTr="002E15E2">
        <w:tc>
          <w:tcPr>
            <w:tcW w:w="2500" w:type="pct"/>
            <w:shd w:val="clear" w:color="auto" w:fill="auto"/>
            <w:tcMar>
              <w:left w:w="0" w:type="dxa"/>
            </w:tcMar>
          </w:tcPr>
          <w:p w14:paraId="0DB62542" w14:textId="77777777" w:rsidR="00BD2F1A" w:rsidRDefault="00BD2F1A" w:rsidP="002E15E2">
            <w:pPr>
              <w:pStyle w:val="Brdtextmedindrag"/>
            </w:pPr>
          </w:p>
        </w:tc>
        <w:tc>
          <w:tcPr>
            <w:tcW w:w="2500" w:type="pct"/>
            <w:shd w:val="clear" w:color="auto" w:fill="auto"/>
            <w:tcMar>
              <w:right w:w="0" w:type="dxa"/>
            </w:tcMar>
          </w:tcPr>
          <w:p w14:paraId="1FC01FD5" w14:textId="77777777" w:rsidR="00BD2F1A" w:rsidRPr="00C4229A" w:rsidRDefault="00BD2F1A" w:rsidP="002E15E2">
            <w:pPr>
              <w:pStyle w:val="Brdtext"/>
              <w:rPr>
                <w:i/>
              </w:rPr>
            </w:pPr>
            <w:r>
              <w:rPr>
                <w:i/>
              </w:rPr>
              <w:t>1 c §</w:t>
            </w:r>
          </w:p>
          <w:p w14:paraId="2891F377" w14:textId="77777777" w:rsidR="00BD2F1A" w:rsidRPr="0011520F" w:rsidRDefault="00BD2F1A" w:rsidP="002E15E2">
            <w:pPr>
              <w:pStyle w:val="Brdtextmedindrag"/>
              <w:rPr>
                <w:i/>
              </w:rPr>
            </w:pPr>
            <w:r w:rsidRPr="00C00F77">
              <w:rPr>
                <w:i/>
              </w:rPr>
              <w:t xml:space="preserve">De </w:t>
            </w:r>
            <w:r>
              <w:rPr>
                <w:i/>
              </w:rPr>
              <w:t>värdepappers</w:t>
            </w:r>
            <w:r w:rsidRPr="00C00F77">
              <w:rPr>
                <w:i/>
              </w:rPr>
              <w:t xml:space="preserve">bolag som avses i 1 kap. 2 § </w:t>
            </w:r>
            <w:r w:rsidRPr="0011520F">
              <w:rPr>
                <w:i/>
              </w:rPr>
              <w:t>första stycket 7 c–f lagen (2014:968) om särskild till</w:t>
            </w:r>
            <w:r w:rsidRPr="0011520F">
              <w:rPr>
                <w:i/>
              </w:rPr>
              <w:softHyphen/>
              <w:t xml:space="preserve">syn över kreditinstitut och </w:t>
            </w:r>
            <w:r w:rsidRPr="0011520F">
              <w:rPr>
                <w:i/>
                <w:spacing w:val="-4"/>
              </w:rPr>
              <w:t>värde</w:t>
            </w:r>
            <w:r w:rsidRPr="0011520F">
              <w:rPr>
                <w:i/>
                <w:spacing w:val="-4"/>
              </w:rPr>
              <w:softHyphen/>
              <w:t>pappersbolag ska tillämpa 6 kap. </w:t>
            </w:r>
            <w:r w:rsidRPr="0011520F">
              <w:rPr>
                <w:i/>
                <w:spacing w:val="-4"/>
              </w:rPr>
              <w:br/>
              <w:t>1–3</w:t>
            </w:r>
            <w:r w:rsidRPr="0011520F">
              <w:rPr>
                <w:i/>
              </w:rPr>
              <w:t xml:space="preserve"> och 4–7 §§ lagen (2004:297) om bank- och finansieringsrörelse, i stället för 8 kap. 3–8 §§ denna lag. Det som i lagen om bank- och finan</w:t>
            </w:r>
            <w:r w:rsidRPr="0011520F">
              <w:rPr>
                <w:i/>
              </w:rPr>
              <w:softHyphen/>
              <w:t>sieringsrörelse sägs om kreditinsti</w:t>
            </w:r>
            <w:r w:rsidRPr="0011520F">
              <w:rPr>
                <w:i/>
              </w:rPr>
              <w:softHyphen/>
              <w:t>tut ska då avse värde</w:t>
            </w:r>
            <w:r w:rsidRPr="0011520F">
              <w:rPr>
                <w:i/>
              </w:rPr>
              <w:softHyphen/>
              <w:t>pappersbolag.</w:t>
            </w:r>
          </w:p>
          <w:p w14:paraId="0235E1D8" w14:textId="7CEC22D2" w:rsidR="00BD2F1A" w:rsidRPr="0011520F" w:rsidRDefault="00BD2F1A" w:rsidP="002E15E2">
            <w:pPr>
              <w:pStyle w:val="Brdtextmedindrag"/>
              <w:rPr>
                <w:i/>
              </w:rPr>
            </w:pPr>
            <w:r w:rsidRPr="0011520F">
              <w:rPr>
                <w:i/>
              </w:rPr>
              <w:lastRenderedPageBreak/>
              <w:t xml:space="preserve">För den som ingår i ett sådant värdepappersbolags styrelse eller </w:t>
            </w:r>
            <w:r w:rsidRPr="0011520F">
              <w:rPr>
                <w:i/>
                <w:spacing w:val="-4"/>
              </w:rPr>
              <w:t>är dess verkställande direktör, eller</w:t>
            </w:r>
            <w:r w:rsidRPr="0011520F">
              <w:rPr>
                <w:i/>
              </w:rPr>
              <w:t xml:space="preserve"> är ersättare för någon av dem, gäller </w:t>
            </w:r>
            <w:r w:rsidRPr="0011520F">
              <w:rPr>
                <w:i/>
                <w:spacing w:val="-6"/>
              </w:rPr>
              <w:t xml:space="preserve">även 15 kap. 1 a–1 c och </w:t>
            </w:r>
            <w:r w:rsidRPr="0011520F">
              <w:rPr>
                <w:i/>
                <w:spacing w:val="-6"/>
              </w:rPr>
              <w:br/>
              <w:t>8 a–9 d §§</w:t>
            </w:r>
            <w:r w:rsidRPr="0011520F">
              <w:rPr>
                <w:i/>
              </w:rPr>
              <w:t xml:space="preserve"> lagen om bank- och finan</w:t>
            </w:r>
            <w:r w:rsidRPr="0011520F">
              <w:rPr>
                <w:i/>
              </w:rPr>
              <w:softHyphen/>
              <w:t>sierings</w:t>
            </w:r>
            <w:r w:rsidRPr="0011520F">
              <w:rPr>
                <w:i/>
              </w:rPr>
              <w:softHyphen/>
              <w:t>rörelse.</w:t>
            </w:r>
          </w:p>
          <w:p w14:paraId="6825C520" w14:textId="3A933D16" w:rsidR="00BD2F1A" w:rsidRPr="00C4229A" w:rsidRDefault="00BD2F1A" w:rsidP="002E15E2">
            <w:pPr>
              <w:pStyle w:val="Brdtextmedindrag"/>
            </w:pPr>
            <w:r w:rsidRPr="0011520F">
              <w:rPr>
                <w:i/>
              </w:rPr>
              <w:t>Bolag som avses i 1 kap. 2 § första stycket 7 c lagen om sär</w:t>
            </w:r>
            <w:r w:rsidR="004D2D0E">
              <w:rPr>
                <w:i/>
              </w:rPr>
              <w:softHyphen/>
            </w:r>
            <w:r w:rsidRPr="0011520F">
              <w:rPr>
                <w:i/>
              </w:rPr>
              <w:t>skild tillsyn över kredit</w:t>
            </w:r>
            <w:r w:rsidRPr="0011520F">
              <w:rPr>
                <w:i/>
              </w:rPr>
              <w:softHyphen/>
              <w:t>institut</w:t>
            </w:r>
            <w:r w:rsidRPr="00CA66B0">
              <w:rPr>
                <w:i/>
              </w:rPr>
              <w:t xml:space="preserve"> och värdepappersbolag </w:t>
            </w:r>
            <w:r w:rsidRPr="00C4229A">
              <w:rPr>
                <w:i/>
              </w:rPr>
              <w:t>ska</w:t>
            </w:r>
            <w:r>
              <w:rPr>
                <w:i/>
              </w:rPr>
              <w:t xml:space="preserve"> </w:t>
            </w:r>
            <w:r w:rsidRPr="000E3543">
              <w:rPr>
                <w:i/>
              </w:rPr>
              <w:t>tilläm</w:t>
            </w:r>
            <w:r>
              <w:rPr>
                <w:i/>
              </w:rPr>
              <w:softHyphen/>
            </w:r>
            <w:r w:rsidRPr="000E3543">
              <w:rPr>
                <w:i/>
              </w:rPr>
              <w:t xml:space="preserve">pa tillsynsförordningen </w:t>
            </w:r>
            <w:r>
              <w:rPr>
                <w:i/>
              </w:rPr>
              <w:t xml:space="preserve">i stället </w:t>
            </w:r>
            <w:r w:rsidRPr="00610BC8">
              <w:rPr>
                <w:i/>
                <w:spacing w:val="-4"/>
              </w:rPr>
              <w:t>f</w:t>
            </w:r>
            <w:r w:rsidRPr="00610BC8">
              <w:rPr>
                <w:i/>
                <w:spacing w:val="-6"/>
              </w:rPr>
              <w:t>ör värdepappersbolagsför</w:t>
            </w:r>
            <w:r w:rsidRPr="00610BC8">
              <w:rPr>
                <w:i/>
                <w:spacing w:val="-6"/>
              </w:rPr>
              <w:softHyphen/>
              <w:t>ordningen</w:t>
            </w:r>
            <w:r>
              <w:rPr>
                <w:i/>
              </w:rPr>
              <w:t>. Det som i tillsynsförordningen sägs om kreditinstitut ska då avse värde</w:t>
            </w:r>
            <w:r>
              <w:rPr>
                <w:i/>
              </w:rPr>
              <w:softHyphen/>
              <w:t>pappersbolag.</w:t>
            </w:r>
          </w:p>
        </w:tc>
      </w:tr>
    </w:tbl>
    <w:p w14:paraId="37D29A35" w14:textId="77777777" w:rsidR="00BD2F1A" w:rsidRPr="00EF77B1" w:rsidRDefault="00BD2F1A" w:rsidP="00BD2F1A">
      <w:pPr>
        <w:pStyle w:val="Brdtextmedindrag"/>
        <w:spacing w:before="270"/>
        <w:jc w:val="center"/>
      </w:pPr>
      <w:r w:rsidRPr="000E3543">
        <w:lastRenderedPageBreak/>
        <w:t>4 §</w:t>
      </w:r>
      <w:r w:rsidRPr="000E3543">
        <w:rPr>
          <w:rStyle w:val="Fotnotsreferens"/>
        </w:rPr>
        <w:footnoteReference w:id="10"/>
      </w:r>
    </w:p>
    <w:tbl>
      <w:tblPr>
        <w:tblW w:w="5000" w:type="pct"/>
        <w:tblLayout w:type="fixed"/>
        <w:tblLook w:val="0000" w:firstRow="0" w:lastRow="0" w:firstColumn="0" w:lastColumn="0" w:noHBand="0" w:noVBand="0"/>
      </w:tblPr>
      <w:tblGrid>
        <w:gridCol w:w="2948"/>
        <w:gridCol w:w="2949"/>
      </w:tblGrid>
      <w:tr w:rsidR="00BD2F1A" w14:paraId="0F02348D" w14:textId="77777777" w:rsidTr="004D4BF8">
        <w:tc>
          <w:tcPr>
            <w:tcW w:w="2500" w:type="pct"/>
            <w:shd w:val="clear" w:color="auto" w:fill="auto"/>
            <w:tcMar>
              <w:left w:w="0" w:type="dxa"/>
            </w:tcMar>
          </w:tcPr>
          <w:p w14:paraId="2572C410" w14:textId="77777777" w:rsidR="00BD2F1A" w:rsidRDefault="00BD2F1A" w:rsidP="002E15E2">
            <w:pPr>
              <w:pStyle w:val="Brdtextmedindrag"/>
            </w:pPr>
            <w:r w:rsidRPr="00EF77B1">
              <w:t>Ett värdepappersbolag ska identi</w:t>
            </w:r>
            <w:r>
              <w:softHyphen/>
            </w:r>
            <w:r w:rsidRPr="00EF77B1">
              <w:t xml:space="preserve">fiera, mäta, styra, internt rapportera och ha kontroll över de risker som </w:t>
            </w:r>
            <w:r w:rsidRPr="00DA5F9F">
              <w:rPr>
                <w:i/>
              </w:rPr>
              <w:t>dess rörelse är för</w:t>
            </w:r>
            <w:r>
              <w:rPr>
                <w:i/>
              </w:rPr>
              <w:softHyphen/>
            </w:r>
            <w:r w:rsidRPr="00DA5F9F">
              <w:rPr>
                <w:i/>
              </w:rPr>
              <w:t>knippad med</w:t>
            </w:r>
            <w:r w:rsidRPr="00EF77B1">
              <w:t>. Bolaget ska se till att det har en tillfredsstäl</w:t>
            </w:r>
            <w:r>
              <w:softHyphen/>
            </w:r>
            <w:r w:rsidRPr="00EF77B1">
              <w:t>lande intern kontroll.</w:t>
            </w:r>
          </w:p>
        </w:tc>
        <w:tc>
          <w:tcPr>
            <w:tcW w:w="2500" w:type="pct"/>
            <w:shd w:val="clear" w:color="auto" w:fill="auto"/>
            <w:tcMar>
              <w:right w:w="0" w:type="dxa"/>
            </w:tcMar>
          </w:tcPr>
          <w:p w14:paraId="3ED8675D" w14:textId="21243650" w:rsidR="00BD2F1A" w:rsidRPr="00234311" w:rsidRDefault="00BD2F1A" w:rsidP="002E15E2">
            <w:pPr>
              <w:pStyle w:val="Brdtextmedindrag"/>
              <w:rPr>
                <w:i/>
              </w:rPr>
            </w:pPr>
            <w:r w:rsidRPr="00EF77B1">
              <w:t>Ett värdepappersbolag ska identi</w:t>
            </w:r>
            <w:r>
              <w:softHyphen/>
            </w:r>
            <w:r w:rsidRPr="00EF77B1">
              <w:t xml:space="preserve">fiera, mäta, styra, internt </w:t>
            </w:r>
            <w:r w:rsidRPr="000E3543">
              <w:t xml:space="preserve">rapportera och ha kontroll över de risker som </w:t>
            </w:r>
            <w:r w:rsidRPr="000E3543">
              <w:rPr>
                <w:i/>
              </w:rPr>
              <w:t xml:space="preserve">bolaget är eller kan bli exponerat för eller </w:t>
            </w:r>
            <w:r>
              <w:rPr>
                <w:i/>
              </w:rPr>
              <w:t>som bolaget</w:t>
            </w:r>
            <w:r w:rsidRPr="000E3543">
              <w:rPr>
                <w:i/>
              </w:rPr>
              <w:t xml:space="preserve"> </w:t>
            </w:r>
            <w:r w:rsidR="00081EC7">
              <w:rPr>
                <w:i/>
              </w:rPr>
              <w:t>utsätter</w:t>
            </w:r>
            <w:r w:rsidR="003207DE" w:rsidRPr="000E3543">
              <w:rPr>
                <w:i/>
              </w:rPr>
              <w:t xml:space="preserve"> </w:t>
            </w:r>
            <w:r w:rsidRPr="000E3543">
              <w:rPr>
                <w:i/>
              </w:rPr>
              <w:t xml:space="preserve">eller kan </w:t>
            </w:r>
            <w:r w:rsidR="005671BA">
              <w:rPr>
                <w:i/>
              </w:rPr>
              <w:t xml:space="preserve">utsätta </w:t>
            </w:r>
            <w:r w:rsidRPr="000E3543">
              <w:rPr>
                <w:i/>
              </w:rPr>
              <w:t>andra</w:t>
            </w:r>
            <w:r w:rsidR="00081EC7">
              <w:rPr>
                <w:i/>
              </w:rPr>
              <w:t xml:space="preserve"> för</w:t>
            </w:r>
            <w:r w:rsidRPr="000E3543">
              <w:t>. Bolaget ska se till att det</w:t>
            </w:r>
            <w:r w:rsidRPr="00EF77B1">
              <w:t xml:space="preserve"> har en tillfreds</w:t>
            </w:r>
            <w:r>
              <w:softHyphen/>
            </w:r>
            <w:r w:rsidRPr="00EF77B1">
              <w:t>ställande intern kontroll.</w:t>
            </w:r>
          </w:p>
        </w:tc>
      </w:tr>
    </w:tbl>
    <w:p w14:paraId="62A6CFED" w14:textId="77777777" w:rsidR="00BD2F1A" w:rsidRDefault="00BD2F1A" w:rsidP="00BD2F1A">
      <w:pPr>
        <w:pStyle w:val="Brdtextmedindrag"/>
      </w:pPr>
      <w:r w:rsidRPr="00DA5F9F">
        <w:t>Sådana värdepappersbolag som anges i 8</w:t>
      </w:r>
      <w:r>
        <w:t> </w:t>
      </w:r>
      <w:r w:rsidRPr="00DA5F9F">
        <w:t>a</w:t>
      </w:r>
      <w:r>
        <w:t> </w:t>
      </w:r>
      <w:r w:rsidRPr="00DA5F9F">
        <w:t>kap. 1</w:t>
      </w:r>
      <w:r>
        <w:t> §</w:t>
      </w:r>
      <w:r w:rsidRPr="00DA5F9F">
        <w:t xml:space="preserve"> ska också upp</w:t>
      </w:r>
      <w:r>
        <w:softHyphen/>
      </w:r>
      <w:r w:rsidRPr="00DA5F9F">
        <w:t>rätta en återhämtningsplan eller koncernåterhämtningsplan enligt samma kapitel.</w:t>
      </w:r>
    </w:p>
    <w:tbl>
      <w:tblPr>
        <w:tblW w:w="5000" w:type="pct"/>
        <w:tblLayout w:type="fixed"/>
        <w:tblLook w:val="0000" w:firstRow="0" w:lastRow="0" w:firstColumn="0" w:lastColumn="0" w:noHBand="0" w:noVBand="0"/>
      </w:tblPr>
      <w:tblGrid>
        <w:gridCol w:w="2948"/>
        <w:gridCol w:w="2949"/>
      </w:tblGrid>
      <w:tr w:rsidR="00BD2F1A" w14:paraId="21ACCDF5" w14:textId="77777777" w:rsidTr="004D4BF8">
        <w:tc>
          <w:tcPr>
            <w:tcW w:w="2500" w:type="pct"/>
            <w:shd w:val="clear" w:color="auto" w:fill="auto"/>
            <w:tcMar>
              <w:left w:w="0" w:type="dxa"/>
            </w:tcMar>
          </w:tcPr>
          <w:p w14:paraId="3483949C" w14:textId="77777777" w:rsidR="00BD2F1A" w:rsidRDefault="00BD2F1A" w:rsidP="002E15E2">
            <w:pPr>
              <w:pStyle w:val="Brdtextmedindrag"/>
            </w:pPr>
            <w:r w:rsidRPr="00610BC8">
              <w:rPr>
                <w:spacing w:val="-2"/>
              </w:rPr>
              <w:t>Ett värdepappersbolag ska sär</w:t>
            </w:r>
            <w:r w:rsidRPr="00610BC8">
              <w:rPr>
                <w:spacing w:val="-2"/>
              </w:rPr>
              <w:softHyphen/>
              <w:t>skilt</w:t>
            </w:r>
            <w:r w:rsidRPr="00DA5F9F">
              <w:t xml:space="preserve"> se till att dess </w:t>
            </w:r>
            <w:r w:rsidRPr="006C0EAF">
              <w:rPr>
                <w:i/>
              </w:rPr>
              <w:t xml:space="preserve">kreditrisker, </w:t>
            </w:r>
            <w:r w:rsidRPr="000C0208">
              <w:t>mark</w:t>
            </w:r>
            <w:r>
              <w:softHyphen/>
            </w:r>
            <w:r w:rsidRPr="000C0208">
              <w:t>nadsrisker</w:t>
            </w:r>
            <w:r w:rsidRPr="006C0EAF">
              <w:rPr>
                <w:i/>
              </w:rPr>
              <w:t>, operativa risker</w:t>
            </w:r>
            <w:r w:rsidRPr="00DA5F9F">
              <w:t xml:space="preserve"> och andra risker sammantagna inte medför att dess förmåga att fullgöra sina förpliktelser även</w:t>
            </w:r>
            <w:r>
              <w:softHyphen/>
            </w:r>
            <w:r w:rsidRPr="00DA5F9F">
              <w:t>tyras. För att uppfylla detta krav ska bolaget ha metoder som gör det möjligt att fortlöpande vär</w:t>
            </w:r>
            <w:r>
              <w:softHyphen/>
            </w:r>
            <w:r w:rsidRPr="00DA5F9F">
              <w:t>dera och upprätt</w:t>
            </w:r>
            <w:r>
              <w:softHyphen/>
            </w:r>
            <w:r w:rsidRPr="00DA5F9F">
              <w:t>hålla ett kapital som till belopp, slag och fördel</w:t>
            </w:r>
            <w:r>
              <w:softHyphen/>
            </w:r>
            <w:r w:rsidRPr="00DA5F9F">
              <w:t>ning är tillräckligt för att täcka arten och nivån på de risker som bolaget är eller kan komma att bli expo</w:t>
            </w:r>
            <w:r>
              <w:softHyphen/>
            </w:r>
            <w:r w:rsidRPr="00DA5F9F">
              <w:t>nerat för.</w:t>
            </w:r>
            <w:r>
              <w:t xml:space="preserve"> </w:t>
            </w:r>
            <w:r w:rsidRPr="00F940F7">
              <w:t>Bolaget ska utvärdera dessa metoder för att säkerställa att de är heltäckande</w:t>
            </w:r>
            <w:r>
              <w:t>.</w:t>
            </w:r>
          </w:p>
        </w:tc>
        <w:tc>
          <w:tcPr>
            <w:tcW w:w="2500" w:type="pct"/>
            <w:shd w:val="clear" w:color="auto" w:fill="auto"/>
            <w:tcMar>
              <w:right w:w="0" w:type="dxa"/>
            </w:tcMar>
          </w:tcPr>
          <w:p w14:paraId="36E8F286" w14:textId="0977A1DC" w:rsidR="00BD2F1A" w:rsidRPr="00EF77B1" w:rsidRDefault="00BD2F1A" w:rsidP="002E15E2">
            <w:pPr>
              <w:pStyle w:val="Brdtextmedindrag"/>
            </w:pPr>
            <w:r w:rsidRPr="00610BC8">
              <w:rPr>
                <w:spacing w:val="-2"/>
              </w:rPr>
              <w:t>Ett värdepappersbolag ska sär</w:t>
            </w:r>
            <w:r w:rsidRPr="00610BC8">
              <w:rPr>
                <w:spacing w:val="-2"/>
              </w:rPr>
              <w:softHyphen/>
              <w:t>skilt</w:t>
            </w:r>
            <w:r w:rsidRPr="00DA5F9F">
              <w:t xml:space="preserve"> se till att dess</w:t>
            </w:r>
            <w:r>
              <w:t xml:space="preserve"> </w:t>
            </w:r>
            <w:r>
              <w:rPr>
                <w:i/>
                <w:iCs/>
              </w:rPr>
              <w:t xml:space="preserve">företagsrisker, </w:t>
            </w:r>
            <w:r>
              <w:rPr>
                <w:i/>
              </w:rPr>
              <w:t xml:space="preserve">kundrisker, </w:t>
            </w:r>
            <w:r w:rsidRPr="001913E4">
              <w:rPr>
                <w:spacing w:val="-4"/>
              </w:rPr>
              <w:t>mark</w:t>
            </w:r>
            <w:r>
              <w:rPr>
                <w:spacing w:val="-4"/>
              </w:rPr>
              <w:softHyphen/>
            </w:r>
            <w:r w:rsidRPr="001913E4">
              <w:rPr>
                <w:spacing w:val="-4"/>
              </w:rPr>
              <w:t>nadsrisker och</w:t>
            </w:r>
            <w:r w:rsidRPr="00DA5F9F">
              <w:t xml:space="preserve"> andra risker sammantagna inte medför att dess förmåga att fullgöra sina förpliktelser även</w:t>
            </w:r>
            <w:r>
              <w:softHyphen/>
            </w:r>
            <w:r w:rsidRPr="00DA5F9F">
              <w:t>tyras. För att uppfylla detta krav ska bolaget ha metoder som gör det möjligt att fortlöpande vär</w:t>
            </w:r>
            <w:r>
              <w:softHyphen/>
            </w:r>
            <w:r w:rsidRPr="00DA5F9F">
              <w:t>dera och upprätt</w:t>
            </w:r>
            <w:r>
              <w:softHyphen/>
            </w:r>
            <w:r w:rsidRPr="00DA5F9F">
              <w:t>hålla ett kapital som till belopp, slag och för</w:t>
            </w:r>
            <w:r>
              <w:softHyphen/>
            </w:r>
            <w:r w:rsidRPr="00DA5F9F">
              <w:t>del</w:t>
            </w:r>
            <w:r>
              <w:softHyphen/>
            </w:r>
            <w:r w:rsidRPr="00DA5F9F">
              <w:t>ning är tillräckligt för att täcka arten och nivån på de risker som bolaget är eller kan komma att bli exponerat för</w:t>
            </w:r>
            <w:r>
              <w:t xml:space="preserve"> </w:t>
            </w:r>
            <w:r w:rsidRPr="00DA5F9F">
              <w:rPr>
                <w:i/>
              </w:rPr>
              <w:t xml:space="preserve">eller </w:t>
            </w:r>
            <w:r>
              <w:rPr>
                <w:i/>
              </w:rPr>
              <w:t xml:space="preserve">som bolaget </w:t>
            </w:r>
            <w:r w:rsidR="00847225">
              <w:rPr>
                <w:i/>
              </w:rPr>
              <w:t>utsätter</w:t>
            </w:r>
            <w:r w:rsidR="00982C5E">
              <w:rPr>
                <w:i/>
              </w:rPr>
              <w:t xml:space="preserve"> </w:t>
            </w:r>
            <w:r w:rsidRPr="00DA5F9F">
              <w:rPr>
                <w:i/>
              </w:rPr>
              <w:t xml:space="preserve">eller kan </w:t>
            </w:r>
            <w:r w:rsidR="00982C5E">
              <w:rPr>
                <w:i/>
              </w:rPr>
              <w:t>ut</w:t>
            </w:r>
            <w:r w:rsidR="00847225">
              <w:rPr>
                <w:i/>
              </w:rPr>
              <w:t>sätta</w:t>
            </w:r>
            <w:r w:rsidR="00982C5E">
              <w:rPr>
                <w:i/>
              </w:rPr>
              <w:t xml:space="preserve"> </w:t>
            </w:r>
            <w:r w:rsidRPr="00DA5F9F">
              <w:rPr>
                <w:i/>
              </w:rPr>
              <w:t>andra</w:t>
            </w:r>
            <w:r w:rsidR="005671BA">
              <w:rPr>
                <w:i/>
              </w:rPr>
              <w:t xml:space="preserve"> för</w:t>
            </w:r>
            <w:r>
              <w:t xml:space="preserve">. </w:t>
            </w:r>
            <w:r w:rsidRPr="00F940F7">
              <w:t>Bolaget ska utvärdera dessa metoder för att säkerställa att de är heltäckande</w:t>
            </w:r>
            <w:r>
              <w:t>.</w:t>
            </w:r>
          </w:p>
        </w:tc>
      </w:tr>
    </w:tbl>
    <w:p w14:paraId="7D65EA38" w14:textId="77777777" w:rsidR="00BD2F1A" w:rsidRDefault="00BD2F1A" w:rsidP="00BD2F1A">
      <w:pPr>
        <w:pStyle w:val="Brdtextmedindrag"/>
      </w:pPr>
      <w:r>
        <w:lastRenderedPageBreak/>
        <w:t>Ett värdepappersbolag ska på grundval av de metoder som avses i tredje stycket fastställa tillräckliga kapitalbasnivåer.</w:t>
      </w:r>
    </w:p>
    <w:p w14:paraId="49D76BB7" w14:textId="77777777" w:rsidR="00BD2F1A" w:rsidRDefault="00BD2F1A" w:rsidP="00BD2F1A">
      <w:pPr>
        <w:pStyle w:val="Brdtext"/>
      </w:pPr>
    </w:p>
    <w:tbl>
      <w:tblPr>
        <w:tblW w:w="5000" w:type="pct"/>
        <w:tblLook w:val="0000" w:firstRow="0" w:lastRow="0" w:firstColumn="0" w:lastColumn="0" w:noHBand="0" w:noVBand="0"/>
      </w:tblPr>
      <w:tblGrid>
        <w:gridCol w:w="2948"/>
        <w:gridCol w:w="2949"/>
      </w:tblGrid>
      <w:tr w:rsidR="00BD2F1A" w14:paraId="08753A54" w14:textId="77777777" w:rsidTr="002E15E2">
        <w:tc>
          <w:tcPr>
            <w:tcW w:w="2500" w:type="pct"/>
            <w:shd w:val="clear" w:color="auto" w:fill="auto"/>
            <w:tcMar>
              <w:left w:w="0" w:type="dxa"/>
            </w:tcMar>
          </w:tcPr>
          <w:p w14:paraId="684C319B" w14:textId="77777777" w:rsidR="00BD2F1A" w:rsidRDefault="00BD2F1A" w:rsidP="002E15E2">
            <w:pPr>
              <w:pStyle w:val="Brdtextmedindrag"/>
            </w:pPr>
          </w:p>
        </w:tc>
        <w:tc>
          <w:tcPr>
            <w:tcW w:w="2500" w:type="pct"/>
            <w:shd w:val="clear" w:color="auto" w:fill="auto"/>
            <w:tcMar>
              <w:right w:w="0" w:type="dxa"/>
            </w:tcMar>
          </w:tcPr>
          <w:p w14:paraId="4E17F740" w14:textId="77777777" w:rsidR="00BD2F1A" w:rsidRPr="00BE527F" w:rsidRDefault="00BD2F1A" w:rsidP="002E15E2">
            <w:pPr>
              <w:pStyle w:val="Brdtextmedindrag"/>
              <w:ind w:firstLine="0"/>
              <w:rPr>
                <w:i/>
                <w:u w:val="single"/>
              </w:rPr>
            </w:pPr>
            <w:r w:rsidRPr="00BE527F">
              <w:rPr>
                <w:i/>
                <w:u w:val="single"/>
              </w:rPr>
              <w:t>Ersättningssystem</w:t>
            </w:r>
          </w:p>
        </w:tc>
      </w:tr>
    </w:tbl>
    <w:p w14:paraId="144B6775" w14:textId="77777777" w:rsidR="00BD2F1A" w:rsidRDefault="00BD2F1A" w:rsidP="00BD2F1A">
      <w:pPr>
        <w:pStyle w:val="Brdtextmedindrag"/>
      </w:pPr>
    </w:p>
    <w:tbl>
      <w:tblPr>
        <w:tblW w:w="5000" w:type="pct"/>
        <w:tblLook w:val="0000" w:firstRow="0" w:lastRow="0" w:firstColumn="0" w:lastColumn="0" w:noHBand="0" w:noVBand="0"/>
      </w:tblPr>
      <w:tblGrid>
        <w:gridCol w:w="2948"/>
        <w:gridCol w:w="2949"/>
      </w:tblGrid>
      <w:tr w:rsidR="00BD2F1A" w14:paraId="48BE5285" w14:textId="77777777" w:rsidTr="002E15E2">
        <w:tc>
          <w:tcPr>
            <w:tcW w:w="2500" w:type="pct"/>
            <w:shd w:val="clear" w:color="auto" w:fill="auto"/>
            <w:tcMar>
              <w:left w:w="0" w:type="dxa"/>
            </w:tcMar>
          </w:tcPr>
          <w:p w14:paraId="2BCCBD29" w14:textId="77777777" w:rsidR="00BD2F1A" w:rsidRDefault="00BD2F1A" w:rsidP="002E15E2">
            <w:pPr>
              <w:pStyle w:val="Brdtextmedindrag"/>
            </w:pPr>
          </w:p>
        </w:tc>
        <w:tc>
          <w:tcPr>
            <w:tcW w:w="2500" w:type="pct"/>
            <w:shd w:val="clear" w:color="auto" w:fill="auto"/>
            <w:tcMar>
              <w:right w:w="0" w:type="dxa"/>
            </w:tcMar>
          </w:tcPr>
          <w:p w14:paraId="68819693" w14:textId="34A6BC66" w:rsidR="00BD2F1A" w:rsidRDefault="00BD2F1A" w:rsidP="002E15E2">
            <w:pPr>
              <w:pStyle w:val="Brdtext"/>
              <w:rPr>
                <w:i/>
              </w:rPr>
            </w:pPr>
            <w:r>
              <w:rPr>
                <w:i/>
              </w:rPr>
              <w:t>4 c §</w:t>
            </w:r>
          </w:p>
          <w:p w14:paraId="4E7A6695" w14:textId="77777777" w:rsidR="00BD2F1A" w:rsidRPr="00CC5EA8" w:rsidRDefault="00BD2F1A" w:rsidP="002E15E2">
            <w:pPr>
              <w:pStyle w:val="Brdtextmedindrag"/>
              <w:rPr>
                <w:i/>
              </w:rPr>
            </w:pPr>
            <w:r w:rsidRPr="00954C5B">
              <w:rPr>
                <w:i/>
              </w:rPr>
              <w:t xml:space="preserve">Ett </w:t>
            </w:r>
            <w:r>
              <w:rPr>
                <w:i/>
              </w:rPr>
              <w:t xml:space="preserve">värdepappersbolag </w:t>
            </w:r>
            <w:r w:rsidRPr="00954C5B">
              <w:rPr>
                <w:i/>
              </w:rPr>
              <w:t>ska ha ett ersättningssystem som främjar en sund och effektiv riskhantering.</w:t>
            </w:r>
          </w:p>
        </w:tc>
      </w:tr>
    </w:tbl>
    <w:p w14:paraId="4870A3D7" w14:textId="77777777" w:rsidR="00BD2F1A" w:rsidRPr="009547DC" w:rsidRDefault="00BD2F1A" w:rsidP="00BD2F1A">
      <w:pPr>
        <w:pStyle w:val="Brdtextmedindrag"/>
        <w:spacing w:before="270"/>
        <w:jc w:val="center"/>
      </w:pPr>
      <w:r>
        <w:t>5 §</w:t>
      </w:r>
    </w:p>
    <w:tbl>
      <w:tblPr>
        <w:tblW w:w="5000" w:type="pct"/>
        <w:tblLayout w:type="fixed"/>
        <w:tblLook w:val="0000" w:firstRow="0" w:lastRow="0" w:firstColumn="0" w:lastColumn="0" w:noHBand="0" w:noVBand="0"/>
      </w:tblPr>
      <w:tblGrid>
        <w:gridCol w:w="2948"/>
        <w:gridCol w:w="2949"/>
      </w:tblGrid>
      <w:tr w:rsidR="00BD2F1A" w14:paraId="13E1463D" w14:textId="77777777" w:rsidTr="002E15E2">
        <w:tc>
          <w:tcPr>
            <w:tcW w:w="2500" w:type="pct"/>
            <w:shd w:val="clear" w:color="auto" w:fill="auto"/>
            <w:tcMar>
              <w:left w:w="0" w:type="dxa"/>
            </w:tcMar>
          </w:tcPr>
          <w:p w14:paraId="244A3BAF" w14:textId="77777777" w:rsidR="00BD2F1A" w:rsidRDefault="00BD2F1A" w:rsidP="002E15E2">
            <w:pPr>
              <w:pStyle w:val="Brdtextmedindrag"/>
            </w:pPr>
            <w:r w:rsidRPr="001913E4">
              <w:rPr>
                <w:spacing w:val="-4"/>
              </w:rPr>
              <w:t>Ett värdepappersbolags rörelse</w:t>
            </w:r>
            <w:r w:rsidRPr="009547DC">
              <w:t xml:space="preserve"> </w:t>
            </w:r>
            <w:r w:rsidRPr="00C5263C">
              <w:rPr>
                <w:i/>
              </w:rPr>
              <w:t>skall</w:t>
            </w:r>
            <w:r w:rsidRPr="009547DC">
              <w:t xml:space="preserve"> organiseras och drivas på ett sådant sätt att bolagets struktur, förbindelser med andra företag och ställning kan överblickas.</w:t>
            </w:r>
          </w:p>
        </w:tc>
        <w:tc>
          <w:tcPr>
            <w:tcW w:w="2500" w:type="pct"/>
            <w:shd w:val="clear" w:color="auto" w:fill="auto"/>
            <w:tcMar>
              <w:right w:w="0" w:type="dxa"/>
            </w:tcMar>
          </w:tcPr>
          <w:p w14:paraId="4EE0747A" w14:textId="77777777" w:rsidR="00BD2F1A" w:rsidRPr="005E3B91" w:rsidRDefault="00BD2F1A" w:rsidP="002E15E2">
            <w:pPr>
              <w:pStyle w:val="Brdtextmedindrag"/>
              <w:rPr>
                <w:i/>
              </w:rPr>
            </w:pPr>
            <w:r w:rsidRPr="001913E4">
              <w:rPr>
                <w:spacing w:val="-4"/>
              </w:rPr>
              <w:t>Ett värdepappersbolags rörelse</w:t>
            </w:r>
            <w:r w:rsidRPr="009547DC">
              <w:t xml:space="preserve"> </w:t>
            </w:r>
            <w:r w:rsidRPr="00C5263C">
              <w:rPr>
                <w:i/>
              </w:rPr>
              <w:t>ska</w:t>
            </w:r>
            <w:r w:rsidRPr="009547DC">
              <w:t xml:space="preserve"> organiseras och drivas på ett sådant sätt att bolagets struktur, </w:t>
            </w:r>
            <w:r w:rsidRPr="009547DC">
              <w:rPr>
                <w:i/>
              </w:rPr>
              <w:t>ansvars</w:t>
            </w:r>
            <w:r>
              <w:rPr>
                <w:i/>
              </w:rPr>
              <w:softHyphen/>
            </w:r>
            <w:r w:rsidRPr="009547DC">
              <w:rPr>
                <w:i/>
              </w:rPr>
              <w:t>kedjor</w:t>
            </w:r>
            <w:r w:rsidRPr="00BE527F">
              <w:rPr>
                <w:i/>
                <w:iCs/>
              </w:rPr>
              <w:t>,</w:t>
            </w:r>
            <w:r>
              <w:t xml:space="preserve"> </w:t>
            </w:r>
            <w:r w:rsidRPr="009547DC">
              <w:t>förbindelser med andra företag och ställning kan över</w:t>
            </w:r>
            <w:r>
              <w:softHyphen/>
            </w:r>
            <w:r w:rsidRPr="009547DC">
              <w:t>blickas.</w:t>
            </w:r>
          </w:p>
        </w:tc>
      </w:tr>
    </w:tbl>
    <w:p w14:paraId="44504470" w14:textId="77777777" w:rsidR="00BD2F1A" w:rsidRDefault="00BD2F1A" w:rsidP="00BD2F1A">
      <w:pPr>
        <w:pStyle w:val="Brdtext"/>
        <w:spacing w:before="270"/>
        <w:jc w:val="center"/>
      </w:pPr>
      <w:r>
        <w:t>35 §</w:t>
      </w:r>
      <w:r>
        <w:rPr>
          <w:rStyle w:val="Fotnotsreferens"/>
        </w:rPr>
        <w:footnoteReference w:id="11"/>
      </w:r>
    </w:p>
    <w:p w14:paraId="565E51F4" w14:textId="77777777" w:rsidR="00BD2F1A" w:rsidRDefault="00BD2F1A" w:rsidP="00BD2F1A">
      <w:pPr>
        <w:pStyle w:val="Brdtextmedindrag"/>
      </w:pPr>
      <w:r w:rsidRPr="00134D4B">
        <w:t>Regeringen eller den myndighet som regeringen bestämmer får meddela föreskrifter om</w:t>
      </w:r>
      <w:r>
        <w:t xml:space="preserve"> </w:t>
      </w:r>
    </w:p>
    <w:tbl>
      <w:tblPr>
        <w:tblW w:w="5000" w:type="pct"/>
        <w:tblLook w:val="0000" w:firstRow="0" w:lastRow="0" w:firstColumn="0" w:lastColumn="0" w:noHBand="0" w:noVBand="0"/>
      </w:tblPr>
      <w:tblGrid>
        <w:gridCol w:w="2948"/>
        <w:gridCol w:w="2949"/>
      </w:tblGrid>
      <w:tr w:rsidR="00BD2F1A" w:rsidRPr="000E3543" w14:paraId="15B447DF" w14:textId="77777777" w:rsidTr="002E15E2">
        <w:tc>
          <w:tcPr>
            <w:tcW w:w="2500" w:type="pct"/>
            <w:shd w:val="clear" w:color="auto" w:fill="auto"/>
            <w:tcMar>
              <w:left w:w="0" w:type="dxa"/>
            </w:tcMar>
          </w:tcPr>
          <w:p w14:paraId="7B7AF29A" w14:textId="77777777" w:rsidR="00BD2F1A" w:rsidRPr="000E3543" w:rsidRDefault="00BD2F1A" w:rsidP="002E15E2">
            <w:pPr>
              <w:pStyle w:val="Brdtextmedindrag"/>
            </w:pPr>
            <w:r w:rsidRPr="000E3543">
              <w:t>1. vilka åtgärder ett värde</w:t>
            </w:r>
            <w:r w:rsidRPr="000E3543">
              <w:rPr>
                <w:spacing w:val="-4"/>
              </w:rPr>
              <w:t>pap</w:t>
            </w:r>
            <w:r>
              <w:rPr>
                <w:spacing w:val="-4"/>
              </w:rPr>
              <w:softHyphen/>
            </w:r>
            <w:r w:rsidRPr="000E3543">
              <w:rPr>
                <w:spacing w:val="-4"/>
              </w:rPr>
              <w:t>persbolag ska vidta för att uppfylla</w:t>
            </w:r>
            <w:r w:rsidRPr="000E3543">
              <w:t xml:space="preserve"> de krav på soliditet och </w:t>
            </w:r>
            <w:r w:rsidRPr="000E3543">
              <w:rPr>
                <w:spacing w:val="-4"/>
              </w:rPr>
              <w:t xml:space="preserve">likviditet, riskhantering </w:t>
            </w:r>
            <w:r w:rsidRPr="000E3543">
              <w:rPr>
                <w:iCs/>
                <w:spacing w:val="-4"/>
              </w:rPr>
              <w:t>och</w:t>
            </w:r>
            <w:r w:rsidRPr="000E3543">
              <w:rPr>
                <w:spacing w:val="-4"/>
              </w:rPr>
              <w:t xml:space="preserve"> genomlysning samt riktlinjer och</w:t>
            </w:r>
            <w:r w:rsidRPr="000E3543">
              <w:t xml:space="preserve"> instruktioner som avses i 3–8 §§,</w:t>
            </w:r>
          </w:p>
        </w:tc>
        <w:tc>
          <w:tcPr>
            <w:tcW w:w="2500" w:type="pct"/>
            <w:shd w:val="clear" w:color="auto" w:fill="auto"/>
            <w:tcMar>
              <w:right w:w="0" w:type="dxa"/>
            </w:tcMar>
          </w:tcPr>
          <w:p w14:paraId="36B9EC8A" w14:textId="77777777" w:rsidR="00BD2F1A" w:rsidRPr="000E3543" w:rsidRDefault="00BD2F1A" w:rsidP="002E15E2">
            <w:pPr>
              <w:pStyle w:val="Brdtextmedindrag"/>
            </w:pPr>
            <w:r w:rsidRPr="000E3543">
              <w:t xml:space="preserve">1. vilka åtgärder ett </w:t>
            </w:r>
            <w:r w:rsidRPr="000E3543">
              <w:rPr>
                <w:spacing w:val="-4"/>
              </w:rPr>
              <w:t>värdepap</w:t>
            </w:r>
            <w:r>
              <w:rPr>
                <w:spacing w:val="-4"/>
              </w:rPr>
              <w:softHyphen/>
            </w:r>
            <w:r w:rsidRPr="000E3543">
              <w:rPr>
                <w:spacing w:val="-4"/>
              </w:rPr>
              <w:t>persbolag ska vidta för att uppfylla de krav på soliditet och likviditet</w:t>
            </w:r>
            <w:r w:rsidRPr="000E3543">
              <w:t xml:space="preserve">, </w:t>
            </w:r>
            <w:r w:rsidRPr="00592369">
              <w:rPr>
                <w:spacing w:val="-6"/>
              </w:rPr>
              <w:t>riskhantering</w:t>
            </w:r>
            <w:r w:rsidRPr="00592369">
              <w:rPr>
                <w:i/>
                <w:spacing w:val="-6"/>
              </w:rPr>
              <w:t>,</w:t>
            </w:r>
            <w:r w:rsidRPr="00592369">
              <w:rPr>
                <w:spacing w:val="-6"/>
              </w:rPr>
              <w:t xml:space="preserve"> </w:t>
            </w:r>
            <w:r w:rsidRPr="00592369">
              <w:rPr>
                <w:i/>
                <w:spacing w:val="-6"/>
              </w:rPr>
              <w:t xml:space="preserve">ersättningssystem </w:t>
            </w:r>
            <w:r w:rsidRPr="00592369">
              <w:rPr>
                <w:iCs/>
                <w:spacing w:val="-6"/>
              </w:rPr>
              <w:t>och</w:t>
            </w:r>
            <w:r w:rsidRPr="000E3543">
              <w:rPr>
                <w:i/>
                <w:spacing w:val="-4"/>
              </w:rPr>
              <w:t xml:space="preserve"> </w:t>
            </w:r>
            <w:r w:rsidRPr="00592369">
              <w:rPr>
                <w:spacing w:val="2"/>
              </w:rPr>
              <w:t>genomlysning samt riktlinjer</w:t>
            </w:r>
            <w:r w:rsidRPr="000E3543">
              <w:t xml:space="preserve"> och</w:t>
            </w:r>
            <w:r>
              <w:t> </w:t>
            </w:r>
            <w:r w:rsidRPr="00592369">
              <w:t xml:space="preserve">instruktioner som avses i </w:t>
            </w:r>
            <w:r w:rsidRPr="00592369">
              <w:br/>
              <w:t>3–8</w:t>
            </w:r>
            <w:r w:rsidRPr="00592369">
              <w:rPr>
                <w:i/>
              </w:rPr>
              <w:t> </w:t>
            </w:r>
            <w:r w:rsidRPr="00592369">
              <w:rPr>
                <w:iCs/>
              </w:rPr>
              <w:t>§</w:t>
            </w:r>
            <w:r w:rsidRPr="00592369">
              <w:t>§,</w:t>
            </w:r>
          </w:p>
        </w:tc>
      </w:tr>
    </w:tbl>
    <w:p w14:paraId="4035F267" w14:textId="77777777" w:rsidR="00BD2F1A" w:rsidRDefault="00BD2F1A" w:rsidP="00BD2F1A">
      <w:pPr>
        <w:pStyle w:val="Brdtextmedindrag"/>
      </w:pPr>
      <w:r w:rsidRPr="000E3543">
        <w:t>2</w:t>
      </w:r>
      <w:r w:rsidRPr="00952734">
        <w:rPr>
          <w:spacing w:val="-4"/>
        </w:rPr>
        <w:t>. värdepappersbolags mångfaldspolicy vid tillsättandet av styrelse</w:t>
      </w:r>
      <w:r w:rsidRPr="00134D4B">
        <w:t xml:space="preserve"> samt resurser för introduktion och utbildning av styrelseledamöter,</w:t>
      </w:r>
    </w:p>
    <w:p w14:paraId="70A142B1" w14:textId="77777777" w:rsidR="00BD2F1A" w:rsidRDefault="00BD2F1A" w:rsidP="00BD2F1A">
      <w:pPr>
        <w:pStyle w:val="Brdtextmedindrag"/>
      </w:pPr>
      <w:r w:rsidRPr="00645BED">
        <w:t>3.</w:t>
      </w:r>
      <w:r>
        <w:t> </w:t>
      </w:r>
      <w:r w:rsidRPr="00645BED">
        <w:t>de riktlinjer, regler och rutiner ett värdepappersinstitut ska upprätta och tillämpa enligt 9</w:t>
      </w:r>
      <w:r>
        <w:t> §</w:t>
      </w:r>
      <w:r w:rsidRPr="00645BED">
        <w:t>,</w:t>
      </w:r>
    </w:p>
    <w:p w14:paraId="75886201" w14:textId="77777777" w:rsidR="00BD2F1A" w:rsidRDefault="00BD2F1A" w:rsidP="00BD2F1A">
      <w:pPr>
        <w:pStyle w:val="Brdtextmedindrag"/>
      </w:pPr>
      <w:r w:rsidRPr="00E719E4">
        <w:t>4.</w:t>
      </w:r>
      <w:r>
        <w:t> </w:t>
      </w:r>
      <w:r w:rsidRPr="00E719E4">
        <w:t>vilka system, resurser och rutiner ett värdepappersinstitut ska ha enligt 10</w:t>
      </w:r>
      <w:r>
        <w:t> §</w:t>
      </w:r>
      <w:r w:rsidRPr="00E719E4">
        <w:t>,</w:t>
      </w:r>
    </w:p>
    <w:p w14:paraId="0C24BB2D" w14:textId="77777777" w:rsidR="00BD2F1A" w:rsidRDefault="00BD2F1A" w:rsidP="00BD2F1A">
      <w:pPr>
        <w:pStyle w:val="Brdtextmedindrag"/>
      </w:pPr>
      <w:r w:rsidRPr="00E719E4">
        <w:t>5.</w:t>
      </w:r>
      <w:r>
        <w:t> </w:t>
      </w:r>
      <w:r w:rsidRPr="00E719E4">
        <w:t>vad ett värdepappersinstitut ska iaktta för att uppfylla skyl</w:t>
      </w:r>
      <w:r>
        <w:softHyphen/>
      </w:r>
      <w:r w:rsidRPr="00E719E4">
        <w:t>digheterna i 11</w:t>
      </w:r>
      <w:r>
        <w:t> §</w:t>
      </w:r>
      <w:r w:rsidRPr="00E719E4">
        <w:t>,</w:t>
      </w:r>
    </w:p>
    <w:p w14:paraId="782D55BB" w14:textId="77777777" w:rsidR="00BD2F1A" w:rsidRDefault="00BD2F1A" w:rsidP="00BD2F1A">
      <w:pPr>
        <w:pStyle w:val="Brdtextmedindrag"/>
      </w:pPr>
      <w:r w:rsidRPr="00E719E4">
        <w:t>6.</w:t>
      </w:r>
      <w:r>
        <w:t> </w:t>
      </w:r>
      <w:r w:rsidRPr="00E719E4">
        <w:t>de processer för produktgodkännande och översyn ett värde</w:t>
      </w:r>
      <w:r>
        <w:softHyphen/>
      </w:r>
      <w:r w:rsidRPr="00E719E4">
        <w:t>pappers</w:t>
      </w:r>
      <w:r>
        <w:softHyphen/>
      </w:r>
      <w:r w:rsidRPr="00E719E4">
        <w:t>institut ska ha enligt 13</w:t>
      </w:r>
      <w:r>
        <w:t> §</w:t>
      </w:r>
      <w:r w:rsidRPr="00E719E4">
        <w:t>,</w:t>
      </w:r>
    </w:p>
    <w:p w14:paraId="7E3EE376" w14:textId="77777777" w:rsidR="00BD2F1A" w:rsidRDefault="00BD2F1A" w:rsidP="00BD2F1A">
      <w:pPr>
        <w:pStyle w:val="Brdtextmedindrag"/>
      </w:pPr>
      <w:r w:rsidRPr="00E719E4">
        <w:t>7.</w:t>
      </w:r>
      <w:r>
        <w:t> </w:t>
      </w:r>
      <w:r w:rsidRPr="00E719E4">
        <w:t>den information ett värdepappersinstitut ska lämna enligt 14</w:t>
      </w:r>
      <w:r>
        <w:t> §</w:t>
      </w:r>
      <w:r w:rsidRPr="00E719E4">
        <w:t xml:space="preserve"> första stycket,</w:t>
      </w:r>
    </w:p>
    <w:p w14:paraId="4DA921DF" w14:textId="77777777" w:rsidR="00BD2F1A" w:rsidRDefault="00BD2F1A" w:rsidP="00BD2F1A">
      <w:pPr>
        <w:pStyle w:val="Brdtextmedindrag"/>
      </w:pPr>
      <w:r w:rsidRPr="00E719E4">
        <w:t>8.</w:t>
      </w:r>
      <w:r>
        <w:t> </w:t>
      </w:r>
      <w:r w:rsidRPr="00E719E4">
        <w:t>de arrangemang ett värdepappersinstitut ska ha för att få infor</w:t>
      </w:r>
      <w:r>
        <w:softHyphen/>
      </w:r>
      <w:r w:rsidRPr="00E719E4">
        <w:t>mation och för att förstå egenskaperna hos finansiella instrument och den fast</w:t>
      </w:r>
      <w:r>
        <w:softHyphen/>
      </w:r>
      <w:r w:rsidRPr="00E719E4">
        <w:t>ställda målgruppen för instrumenten enligt 14</w:t>
      </w:r>
      <w:r>
        <w:t> §</w:t>
      </w:r>
      <w:r w:rsidRPr="00E719E4">
        <w:t xml:space="preserve"> andra stycket,</w:t>
      </w:r>
    </w:p>
    <w:p w14:paraId="6C855987" w14:textId="77777777" w:rsidR="00BD2F1A" w:rsidRDefault="00BD2F1A" w:rsidP="00BD2F1A">
      <w:pPr>
        <w:pStyle w:val="Brdtextmedindrag"/>
      </w:pPr>
      <w:r w:rsidRPr="00E715A1">
        <w:rPr>
          <w:spacing w:val="-4"/>
        </w:rPr>
        <w:t>9. de arrangemang ett värdepappersinstitut som distribuerar finan</w:t>
      </w:r>
      <w:r>
        <w:rPr>
          <w:spacing w:val="-4"/>
        </w:rPr>
        <w:softHyphen/>
      </w:r>
      <w:r w:rsidRPr="00E715A1">
        <w:rPr>
          <w:spacing w:val="-4"/>
        </w:rPr>
        <w:t>siella</w:t>
      </w:r>
      <w:r w:rsidRPr="00E719E4">
        <w:t xml:space="preserve"> instrument ska ha för urvalet av finansiella instrument och tjänster som erbjuds eller rekommenderas till kunder,</w:t>
      </w:r>
    </w:p>
    <w:p w14:paraId="52C87100" w14:textId="77777777" w:rsidR="00BD2F1A" w:rsidRDefault="00BD2F1A" w:rsidP="00BD2F1A">
      <w:pPr>
        <w:pStyle w:val="Brdtextmedindrag"/>
      </w:pPr>
      <w:r w:rsidRPr="00495478">
        <w:t>10.</w:t>
      </w:r>
      <w:r>
        <w:t> </w:t>
      </w:r>
      <w:r w:rsidRPr="00495478">
        <w:t>kraven för bedömning av kunskap och kompetens enligt 15</w:t>
      </w:r>
      <w:r>
        <w:t> §</w:t>
      </w:r>
      <w:r w:rsidRPr="00495478">
        <w:t>,</w:t>
      </w:r>
    </w:p>
    <w:p w14:paraId="6EA3E8A3" w14:textId="77777777" w:rsidR="00BD2F1A" w:rsidRDefault="00BD2F1A" w:rsidP="00BD2F1A">
      <w:pPr>
        <w:pStyle w:val="Brdtextmedindrag"/>
      </w:pPr>
      <w:r w:rsidRPr="002D71CF">
        <w:lastRenderedPageBreak/>
        <w:t>11.</w:t>
      </w:r>
      <w:r>
        <w:t> </w:t>
      </w:r>
      <w:r w:rsidRPr="002D71CF">
        <w:t>dokumentation enligt 16</w:t>
      </w:r>
      <w:r>
        <w:t> §</w:t>
      </w:r>
      <w:r w:rsidRPr="002D71CF">
        <w:t xml:space="preserve"> och hur lång tid</w:t>
      </w:r>
      <w:r>
        <w:t xml:space="preserve"> </w:t>
      </w:r>
      <w:r w:rsidRPr="002D71CF">
        <w:t>dokumentation ska sparas enligt 20</w:t>
      </w:r>
      <w:r>
        <w:t> §</w:t>
      </w:r>
      <w:r w:rsidRPr="002D71CF">
        <w:t>, och</w:t>
      </w:r>
    </w:p>
    <w:p w14:paraId="212094AD" w14:textId="77777777" w:rsidR="00BD2F1A" w:rsidRDefault="00BD2F1A" w:rsidP="00BD2F1A">
      <w:pPr>
        <w:pStyle w:val="Brdtextmedindrag"/>
      </w:pPr>
      <w:r w:rsidRPr="002D71CF">
        <w:t>12.</w:t>
      </w:r>
      <w:r>
        <w:t> </w:t>
      </w:r>
      <w:r w:rsidRPr="002D71CF">
        <w:t>övervakning av handeln och kursbildningen enligt 21</w:t>
      </w:r>
      <w:r>
        <w:t> §</w:t>
      </w:r>
      <w:r w:rsidRPr="002D71CF">
        <w:t>.</w:t>
      </w:r>
    </w:p>
    <w:p w14:paraId="79F47434" w14:textId="77777777" w:rsidR="00BD2F1A" w:rsidRDefault="00BD2F1A" w:rsidP="00BD2F1A">
      <w:pPr>
        <w:pStyle w:val="Brdtext"/>
        <w:spacing w:before="270"/>
        <w:jc w:val="center"/>
        <w:rPr>
          <w:b/>
        </w:rPr>
      </w:pPr>
      <w:r>
        <w:rPr>
          <w:b/>
        </w:rPr>
        <w:t>8 a kap.</w:t>
      </w:r>
    </w:p>
    <w:p w14:paraId="321AFA69" w14:textId="77777777" w:rsidR="00BD2F1A" w:rsidRDefault="00BD2F1A" w:rsidP="00BD2F1A">
      <w:pPr>
        <w:pStyle w:val="Brdtext"/>
        <w:jc w:val="center"/>
      </w:pPr>
      <w:r>
        <w:t>9 §</w:t>
      </w:r>
      <w:r>
        <w:rPr>
          <w:rStyle w:val="Fotnotsreferens"/>
        </w:rPr>
        <w:footnoteReference w:id="12"/>
      </w:r>
    </w:p>
    <w:tbl>
      <w:tblPr>
        <w:tblW w:w="5000" w:type="pct"/>
        <w:tblLook w:val="0000" w:firstRow="0" w:lastRow="0" w:firstColumn="0" w:lastColumn="0" w:noHBand="0" w:noVBand="0"/>
      </w:tblPr>
      <w:tblGrid>
        <w:gridCol w:w="2948"/>
        <w:gridCol w:w="2949"/>
      </w:tblGrid>
      <w:tr w:rsidR="00BD2F1A" w14:paraId="5AD6C977" w14:textId="77777777" w:rsidTr="002E15E2">
        <w:tc>
          <w:tcPr>
            <w:tcW w:w="2500" w:type="pct"/>
            <w:shd w:val="clear" w:color="auto" w:fill="auto"/>
            <w:tcMar>
              <w:left w:w="0" w:type="dxa"/>
            </w:tcMar>
          </w:tcPr>
          <w:p w14:paraId="50054A03" w14:textId="77777777" w:rsidR="00BD2F1A" w:rsidRDefault="00BD2F1A" w:rsidP="002E15E2">
            <w:pPr>
              <w:pStyle w:val="Brdtextmedindrag"/>
            </w:pPr>
            <w:r w:rsidRPr="004C6243">
              <w:rPr>
                <w:spacing w:val="-4"/>
              </w:rPr>
              <w:t>När Finansinspektionen är den</w:t>
            </w:r>
            <w:r w:rsidRPr="006D361F">
              <w:t xml:space="preserve"> samordnande tillsynsmyn</w:t>
            </w:r>
            <w:r>
              <w:softHyphen/>
            </w:r>
            <w:r w:rsidRPr="006D361F">
              <w:t>dighe</w:t>
            </w:r>
            <w:r>
              <w:softHyphen/>
            </w:r>
            <w:r w:rsidRPr="006D361F">
              <w:t>ten, ska inspektionen se till att samråd sker med sådana behö</w:t>
            </w:r>
            <w:r>
              <w:softHyphen/>
            </w:r>
            <w:r w:rsidRPr="006D361F">
              <w:t>riga myndig</w:t>
            </w:r>
            <w:r>
              <w:softHyphen/>
            </w:r>
            <w:r w:rsidRPr="006D361F">
              <w:t xml:space="preserve">heter som avses i </w:t>
            </w:r>
            <w:r w:rsidRPr="004C6243">
              <w:rPr>
                <w:spacing w:val="-5"/>
              </w:rPr>
              <w:t>artikel </w:t>
            </w:r>
            <w:r w:rsidRPr="004C6243">
              <w:rPr>
                <w:iCs/>
                <w:spacing w:val="-5"/>
              </w:rPr>
              <w:t>116 i kapitaltäcknings</w:t>
            </w:r>
            <w:r w:rsidRPr="004C6243">
              <w:rPr>
                <w:iCs/>
                <w:spacing w:val="-5"/>
              </w:rPr>
              <w:softHyphen/>
              <w:t>direk</w:t>
            </w:r>
            <w:r w:rsidRPr="004C6243">
              <w:rPr>
                <w:iCs/>
                <w:spacing w:val="-5"/>
              </w:rPr>
              <w:softHyphen/>
              <w:t>tivet</w:t>
            </w:r>
            <w:r w:rsidRPr="004C6243">
              <w:rPr>
                <w:spacing w:val="-5"/>
              </w:rPr>
              <w:t xml:space="preserve"> och de myndigheter som ansvarar för betydande filialer</w:t>
            </w:r>
            <w:r w:rsidRPr="004C6243">
              <w:rPr>
                <w:spacing w:val="-4"/>
              </w:rPr>
              <w:t>.</w:t>
            </w:r>
          </w:p>
        </w:tc>
        <w:tc>
          <w:tcPr>
            <w:tcW w:w="2500" w:type="pct"/>
            <w:shd w:val="clear" w:color="auto" w:fill="auto"/>
            <w:tcMar>
              <w:right w:w="0" w:type="dxa"/>
            </w:tcMar>
          </w:tcPr>
          <w:p w14:paraId="75F533F2" w14:textId="77777777" w:rsidR="00BD2F1A" w:rsidRDefault="00BD2F1A" w:rsidP="002E15E2">
            <w:pPr>
              <w:pStyle w:val="Brdtextmedindrag"/>
            </w:pPr>
            <w:r w:rsidRPr="004C6243">
              <w:rPr>
                <w:spacing w:val="-4"/>
              </w:rPr>
              <w:t>När Finansinspektionen är den</w:t>
            </w:r>
            <w:r w:rsidRPr="006D361F">
              <w:t xml:space="preserve"> samordnande tillsynsmyn</w:t>
            </w:r>
            <w:r>
              <w:softHyphen/>
            </w:r>
            <w:r w:rsidRPr="006D361F">
              <w:t>dighe</w:t>
            </w:r>
            <w:r>
              <w:softHyphen/>
            </w:r>
            <w:r w:rsidRPr="006D361F">
              <w:t>ten, ska inspektionen se till att samråd sker med sådana behö</w:t>
            </w:r>
            <w:r>
              <w:softHyphen/>
            </w:r>
            <w:r w:rsidRPr="006D361F">
              <w:t>riga myndig</w:t>
            </w:r>
            <w:r>
              <w:softHyphen/>
            </w:r>
            <w:r w:rsidRPr="006D361F">
              <w:t xml:space="preserve">heter som avses i </w:t>
            </w:r>
            <w:r>
              <w:rPr>
                <w:i/>
                <w:iCs/>
              </w:rPr>
              <w:t>artikel </w:t>
            </w:r>
            <w:r w:rsidRPr="006D361F">
              <w:rPr>
                <w:i/>
              </w:rPr>
              <w:t>48</w:t>
            </w:r>
            <w:r>
              <w:t xml:space="preserve"> </w:t>
            </w:r>
            <w:r>
              <w:rPr>
                <w:i/>
              </w:rPr>
              <w:t>i värde</w:t>
            </w:r>
            <w:r>
              <w:rPr>
                <w:i/>
              </w:rPr>
              <w:softHyphen/>
              <w:t>pap</w:t>
            </w:r>
            <w:r>
              <w:rPr>
                <w:i/>
              </w:rPr>
              <w:softHyphen/>
              <w:t>persbolags</w:t>
            </w:r>
            <w:r>
              <w:rPr>
                <w:i/>
              </w:rPr>
              <w:softHyphen/>
              <w:t>direktivet</w:t>
            </w:r>
            <w:r w:rsidRPr="006D361F">
              <w:t xml:space="preserve"> </w:t>
            </w:r>
            <w:r>
              <w:rPr>
                <w:i/>
                <w:iCs/>
              </w:rPr>
              <w:t>eller</w:t>
            </w:r>
            <w:r w:rsidRPr="006D361F">
              <w:t xml:space="preserve"> a</w:t>
            </w:r>
            <w:r w:rsidRPr="004C6243">
              <w:rPr>
                <w:spacing w:val="-5"/>
              </w:rPr>
              <w:t>rtikel 116 i kapitaltäcknings</w:t>
            </w:r>
            <w:r w:rsidRPr="004C6243">
              <w:rPr>
                <w:spacing w:val="-5"/>
              </w:rPr>
              <w:softHyphen/>
              <w:t>direk</w:t>
            </w:r>
            <w:r>
              <w:rPr>
                <w:spacing w:val="-5"/>
              </w:rPr>
              <w:softHyphen/>
            </w:r>
            <w:r w:rsidRPr="004C6243">
              <w:rPr>
                <w:spacing w:val="-5"/>
              </w:rPr>
              <w:t>tivet</w:t>
            </w:r>
            <w:r>
              <w:t xml:space="preserve"> </w:t>
            </w:r>
            <w:r w:rsidRPr="006D361F">
              <w:t>och de myn</w:t>
            </w:r>
            <w:r>
              <w:softHyphen/>
            </w:r>
            <w:r w:rsidRPr="006D361F">
              <w:t>digheter som ansvarar för bety</w:t>
            </w:r>
            <w:r>
              <w:softHyphen/>
            </w:r>
            <w:r w:rsidRPr="006D361F">
              <w:t>dande filialer</w:t>
            </w:r>
            <w:r>
              <w:t>.</w:t>
            </w:r>
          </w:p>
        </w:tc>
      </w:tr>
    </w:tbl>
    <w:p w14:paraId="7CFBD27D" w14:textId="77777777" w:rsidR="00BD2F1A" w:rsidRDefault="00BD2F1A" w:rsidP="00BD2F1A">
      <w:pPr>
        <w:pStyle w:val="Brdtextmedindrag"/>
      </w:pPr>
      <w:r w:rsidRPr="009A63AC">
        <w:t>Inom fyra månader från det att Finansinspektionen eller en annan sam</w:t>
      </w:r>
      <w:r>
        <w:softHyphen/>
      </w:r>
      <w:r w:rsidRPr="009A63AC">
        <w:t>ordnande tillsynsmyndighet har överlämnat en koncernåter</w:t>
      </w:r>
      <w:r>
        <w:softHyphen/>
      </w:r>
      <w:r w:rsidRPr="009A63AC">
        <w:t>hämtningsplan till de myndigheter som anges i 3</w:t>
      </w:r>
      <w:r>
        <w:t> §</w:t>
      </w:r>
      <w:r w:rsidRPr="009A63AC">
        <w:t xml:space="preserve"> tredje stycket, ska inspektionen försöka komma överens med behöriga myndigheter som ingår i tillsynskollegiet för koncernen om</w:t>
      </w:r>
    </w:p>
    <w:p w14:paraId="63C6F3B4" w14:textId="77777777" w:rsidR="00BD2F1A" w:rsidRPr="000B706E" w:rsidRDefault="00BD2F1A" w:rsidP="00BD2F1A">
      <w:pPr>
        <w:pStyle w:val="Brdtextmedindrag"/>
        <w:rPr>
          <w:spacing w:val="-4"/>
        </w:rPr>
      </w:pPr>
      <w:r w:rsidRPr="000B706E">
        <w:rPr>
          <w:spacing w:val="-4"/>
        </w:rPr>
        <w:t>1. granskningen och bedömningen av koncernåterhämtnings</w:t>
      </w:r>
      <w:r w:rsidRPr="000B706E">
        <w:rPr>
          <w:spacing w:val="-4"/>
        </w:rPr>
        <w:softHyphen/>
        <w:t xml:space="preserve">planen, </w:t>
      </w:r>
    </w:p>
    <w:p w14:paraId="6280289D" w14:textId="77777777" w:rsidR="00BD2F1A" w:rsidRDefault="00BD2F1A" w:rsidP="00BD2F1A">
      <w:pPr>
        <w:pStyle w:val="Brdtextmedindrag"/>
      </w:pPr>
      <w:r w:rsidRPr="000B43DE">
        <w:t>2.</w:t>
      </w:r>
      <w:r w:rsidRPr="00921AEC">
        <w:rPr>
          <w:spacing w:val="-4"/>
        </w:rPr>
        <w:t> huruvida en återhämtningsplan ska upprättas för ett individuellt</w:t>
      </w:r>
      <w:r w:rsidRPr="000B43DE">
        <w:t xml:space="preserve"> värde</w:t>
      </w:r>
      <w:r>
        <w:softHyphen/>
      </w:r>
      <w:r w:rsidRPr="000B43DE">
        <w:t xml:space="preserve">pappersbolag eller ett utländskt värdepappersföretag som ingår i koncernen, och </w:t>
      </w:r>
    </w:p>
    <w:p w14:paraId="69A30246" w14:textId="77777777" w:rsidR="00BD2F1A" w:rsidRDefault="00BD2F1A" w:rsidP="00BD2F1A">
      <w:pPr>
        <w:pStyle w:val="Brdtextmedindrag"/>
      </w:pPr>
      <w:r w:rsidRPr="000B43DE">
        <w:t>3.</w:t>
      </w:r>
      <w:r>
        <w:t> </w:t>
      </w:r>
      <w:r w:rsidRPr="000B43DE">
        <w:t>tillämpningen av åtgärder som avses i artikel</w:t>
      </w:r>
      <w:r>
        <w:t> </w:t>
      </w:r>
      <w:r w:rsidRPr="000B43DE">
        <w:t>6.5 och 6.6 i kris</w:t>
      </w:r>
      <w:r>
        <w:softHyphen/>
      </w:r>
      <w:r w:rsidRPr="000B43DE">
        <w:t>hanteringsdirektivet för att komma till rätta med väsentliga brister i planen eller väsentliga hinder mot att genomföra den.</w:t>
      </w:r>
    </w:p>
    <w:p w14:paraId="2D9B1F35" w14:textId="77777777" w:rsidR="00BD2F1A" w:rsidRDefault="00BD2F1A" w:rsidP="00BD2F1A">
      <w:pPr>
        <w:pStyle w:val="Brdtextmedindrag"/>
      </w:pPr>
      <w:r w:rsidRPr="00437B1E">
        <w:t>Om myndigheterna kommer överens, ska Finansinspektionen i enlighet med överenskommelsen fatta de beslut som behövs.</w:t>
      </w:r>
    </w:p>
    <w:p w14:paraId="3308FDAF" w14:textId="77777777" w:rsidR="00BD2F1A" w:rsidRDefault="00BD2F1A" w:rsidP="00BD2F1A">
      <w:pPr>
        <w:pStyle w:val="Brdtext"/>
        <w:spacing w:before="270"/>
        <w:jc w:val="center"/>
        <w:rPr>
          <w:b/>
        </w:rPr>
      </w:pPr>
      <w:r>
        <w:rPr>
          <w:b/>
        </w:rPr>
        <w:t>8 b kap.</w:t>
      </w:r>
    </w:p>
    <w:p w14:paraId="7AF8FCB6" w14:textId="77777777" w:rsidR="00BD2F1A" w:rsidRDefault="00BD2F1A" w:rsidP="00BD2F1A">
      <w:pPr>
        <w:pStyle w:val="Brdtext"/>
        <w:jc w:val="center"/>
      </w:pPr>
      <w:r>
        <w:t>2 §</w:t>
      </w:r>
      <w:r>
        <w:rPr>
          <w:rStyle w:val="Fotnotsreferens"/>
        </w:rPr>
        <w:footnoteReference w:id="13"/>
      </w:r>
    </w:p>
    <w:tbl>
      <w:tblPr>
        <w:tblW w:w="5000" w:type="pct"/>
        <w:tblCellMar>
          <w:left w:w="125" w:type="dxa"/>
          <w:right w:w="125" w:type="dxa"/>
        </w:tblCellMar>
        <w:tblLook w:val="0600" w:firstRow="0" w:lastRow="0" w:firstColumn="0" w:lastColumn="0" w:noHBand="1" w:noVBand="1"/>
      </w:tblPr>
      <w:tblGrid>
        <w:gridCol w:w="2948"/>
        <w:gridCol w:w="2949"/>
      </w:tblGrid>
      <w:tr w:rsidR="00BD2F1A" w14:paraId="52D1FA39" w14:textId="77777777" w:rsidTr="002E15E2">
        <w:tc>
          <w:tcPr>
            <w:tcW w:w="2500" w:type="pct"/>
            <w:shd w:val="clear" w:color="auto" w:fill="auto"/>
            <w:tcMar>
              <w:left w:w="0" w:type="dxa"/>
            </w:tcMar>
          </w:tcPr>
          <w:p w14:paraId="3D03BFAA" w14:textId="77777777" w:rsidR="00BD2F1A" w:rsidRDefault="00BD2F1A" w:rsidP="002E15E2">
            <w:pPr>
              <w:pStyle w:val="Brdtextmedindrag"/>
            </w:pPr>
            <w:r w:rsidRPr="000A2354">
              <w:t>Ett avtal om koncerninternt finansiellt stöd får ingås mellan å</w:t>
            </w:r>
            <w:r>
              <w:t> </w:t>
            </w:r>
            <w:r w:rsidRPr="000A2354">
              <w:t>ena sidan ett moderinstitut i en medlems</w:t>
            </w:r>
            <w:r>
              <w:softHyphen/>
            </w:r>
            <w:r w:rsidRPr="000A2354">
              <w:t>stat, ett moderinstitut inom EES, ett finansiellt holding</w:t>
            </w:r>
            <w:r>
              <w:softHyphen/>
            </w:r>
            <w:r w:rsidRPr="000A2354">
              <w:t>företag, ett blandat finansiellt holding</w:t>
            </w:r>
            <w:r>
              <w:softHyphen/>
            </w:r>
            <w:r w:rsidRPr="000A2354">
              <w:t xml:space="preserve">företag </w:t>
            </w:r>
            <w:r w:rsidRPr="00C042DF">
              <w:rPr>
                <w:i/>
                <w:iCs/>
              </w:rPr>
              <w:t>eller</w:t>
            </w:r>
            <w:r w:rsidRPr="000A2354">
              <w:t xml:space="preserve"> ett holding</w:t>
            </w:r>
            <w:r>
              <w:softHyphen/>
            </w:r>
            <w:r w:rsidRPr="000A2354">
              <w:t>företag med blandad verksamhet som är etablerat inom EES, och å</w:t>
            </w:r>
            <w:r>
              <w:t> </w:t>
            </w:r>
            <w:r w:rsidRPr="000A2354">
              <w:t>andra sidan ett dotterföretag.</w:t>
            </w:r>
          </w:p>
        </w:tc>
        <w:tc>
          <w:tcPr>
            <w:tcW w:w="2500" w:type="pct"/>
            <w:shd w:val="clear" w:color="auto" w:fill="auto"/>
            <w:tcMar>
              <w:right w:w="0" w:type="dxa"/>
            </w:tcMar>
          </w:tcPr>
          <w:p w14:paraId="53DCA5D0" w14:textId="77777777" w:rsidR="00BD2F1A" w:rsidRDefault="00BD2F1A" w:rsidP="002E15E2">
            <w:pPr>
              <w:pStyle w:val="Brdtextmedindrag"/>
            </w:pPr>
            <w:r w:rsidRPr="000A2354">
              <w:t>Ett avtal om koncerninternt finansiellt stöd får ingås mellan å</w:t>
            </w:r>
            <w:r>
              <w:t> </w:t>
            </w:r>
            <w:r w:rsidRPr="000A2354">
              <w:t>ena sidan ett moderinstitut i en medlems</w:t>
            </w:r>
            <w:r>
              <w:softHyphen/>
            </w:r>
            <w:r w:rsidRPr="000A2354">
              <w:t>stat, ett moderinstitut inom EES, ett finansiellt holding</w:t>
            </w:r>
            <w:r>
              <w:softHyphen/>
            </w:r>
            <w:r w:rsidRPr="000A2354">
              <w:t>företag, ett blandat finansiellt holding</w:t>
            </w:r>
            <w:r>
              <w:softHyphen/>
            </w:r>
            <w:r w:rsidRPr="000A2354">
              <w:t>företag</w:t>
            </w:r>
            <w:r>
              <w:rPr>
                <w:i/>
                <w:iCs/>
              </w:rPr>
              <w:t xml:space="preserve">, </w:t>
            </w:r>
            <w:r w:rsidRPr="000A2354">
              <w:t>ett holdingföretag med blandad verksamhet som är etablerat inom EES</w:t>
            </w:r>
            <w:r>
              <w:t xml:space="preserve"> </w:t>
            </w:r>
            <w:r>
              <w:rPr>
                <w:i/>
                <w:iCs/>
              </w:rPr>
              <w:t>eller ett värde</w:t>
            </w:r>
            <w:r>
              <w:rPr>
                <w:i/>
                <w:iCs/>
              </w:rPr>
              <w:softHyphen/>
              <w:t>pappersinriktat holding</w:t>
            </w:r>
            <w:r>
              <w:rPr>
                <w:i/>
                <w:iCs/>
              </w:rPr>
              <w:softHyphen/>
              <w:t>företag</w:t>
            </w:r>
            <w:r w:rsidRPr="00150E9C">
              <w:t>,</w:t>
            </w:r>
            <w:r w:rsidRPr="00337D8C">
              <w:t xml:space="preserve"> </w:t>
            </w:r>
            <w:r w:rsidRPr="000A2354">
              <w:t>och å andra sidan ett dotterföretag.</w:t>
            </w:r>
          </w:p>
        </w:tc>
      </w:tr>
    </w:tbl>
    <w:p w14:paraId="5C79387E" w14:textId="77777777" w:rsidR="00BD2F1A" w:rsidRPr="00C57856" w:rsidRDefault="00BD2F1A" w:rsidP="00BD2F1A">
      <w:pPr>
        <w:pStyle w:val="Brdtextmedindrag"/>
      </w:pPr>
      <w:r w:rsidRPr="000A2354">
        <w:t>Ett företag som anges i första stycket och som uppfyller förutsätt</w:t>
      </w:r>
      <w:r>
        <w:softHyphen/>
      </w:r>
      <w:r w:rsidRPr="000A2354">
        <w:t>ningarna för ingripande enligt 25</w:t>
      </w:r>
      <w:r>
        <w:t> </w:t>
      </w:r>
      <w:r w:rsidRPr="000A2354">
        <w:t>kap. 2</w:t>
      </w:r>
      <w:r>
        <w:t> </w:t>
      </w:r>
      <w:r w:rsidRPr="000A2354">
        <w:t>b</w:t>
      </w:r>
      <w:r>
        <w:t> </w:t>
      </w:r>
      <w:r w:rsidRPr="000A2354">
        <w:t>§, får inte ingå ett avtal om koncerninternt finansiellt stöd.</w:t>
      </w:r>
    </w:p>
    <w:p w14:paraId="3179272C" w14:textId="77777777" w:rsidR="00BD2F1A" w:rsidRPr="00D477A5" w:rsidRDefault="00BD2F1A" w:rsidP="00BD2F1A">
      <w:pPr>
        <w:pStyle w:val="Brdtextmedindrag"/>
      </w:pPr>
    </w:p>
    <w:p w14:paraId="0FE07DF5" w14:textId="77777777" w:rsidR="00BD2F1A" w:rsidRDefault="00BD2F1A" w:rsidP="00BD2F1A">
      <w:pPr>
        <w:pStyle w:val="Brdtext"/>
        <w:jc w:val="center"/>
      </w:pPr>
      <w:r>
        <w:lastRenderedPageBreak/>
        <w:t>4 §</w:t>
      </w:r>
      <w:r>
        <w:rPr>
          <w:rStyle w:val="Fotnotsreferens"/>
        </w:rPr>
        <w:footnoteReference w:id="14"/>
      </w:r>
    </w:p>
    <w:p w14:paraId="324CD19C" w14:textId="77777777" w:rsidR="00BD2F1A" w:rsidRDefault="00BD2F1A" w:rsidP="00BD2F1A">
      <w:pPr>
        <w:pStyle w:val="Brdtextmedindrag"/>
      </w:pPr>
      <w:r w:rsidRPr="00912137">
        <w:t xml:space="preserve">Finansinspektionen ska godkänna ett avtal om koncerninternt finansiellt stöd, om stödet </w:t>
      </w:r>
    </w:p>
    <w:p w14:paraId="48120A97" w14:textId="77777777" w:rsidR="00BD2F1A" w:rsidRDefault="00BD2F1A" w:rsidP="00BD2F1A">
      <w:pPr>
        <w:pStyle w:val="Brdtextmedindrag"/>
      </w:pPr>
      <w:r w:rsidRPr="00912137">
        <w:t>1.</w:t>
      </w:r>
      <w:r>
        <w:t> </w:t>
      </w:r>
      <w:r w:rsidRPr="00912137">
        <w:t xml:space="preserve">i betydande grad avhjälper de finansiella svårigheterna i det företag som tar emot det, </w:t>
      </w:r>
    </w:p>
    <w:p w14:paraId="772D102E" w14:textId="77777777" w:rsidR="00BD2F1A" w:rsidRDefault="00BD2F1A" w:rsidP="00BD2F1A">
      <w:pPr>
        <w:pStyle w:val="Brdtextmedindrag"/>
      </w:pPr>
      <w:r w:rsidRPr="00912137">
        <w:t>2.</w:t>
      </w:r>
      <w:r>
        <w:t> </w:t>
      </w:r>
      <w:r w:rsidRPr="00912137">
        <w:t xml:space="preserve">syftar till att bevara eller återställa den finansiella stabiliteten i koncernen som helhet eller i något av företagen inom koncernen, och </w:t>
      </w:r>
    </w:p>
    <w:p w14:paraId="16D29FF0" w14:textId="77777777" w:rsidR="00BD2F1A" w:rsidRDefault="00BD2F1A" w:rsidP="00BD2F1A">
      <w:pPr>
        <w:pStyle w:val="Brdtextmedindrag"/>
      </w:pPr>
      <w:r w:rsidRPr="00912137">
        <w:t>3.</w:t>
      </w:r>
      <w:r>
        <w:t> </w:t>
      </w:r>
      <w:r w:rsidRPr="00912137">
        <w:t>inte äventyrar den finansiella stabiliteten i ett eller flera länder inom EES, i synnerhet i det land där det stödgivande företaget finns.</w:t>
      </w:r>
    </w:p>
    <w:p w14:paraId="294E6AF8" w14:textId="77777777" w:rsidR="00BD2F1A" w:rsidRDefault="00BD2F1A" w:rsidP="00BD2F1A">
      <w:pPr>
        <w:pStyle w:val="Brdtextmedindrag"/>
      </w:pPr>
      <w:r w:rsidRPr="00912137">
        <w:t>Dessutom ska följande krav vara uppfyllda med avseende på det stöd</w:t>
      </w:r>
      <w:r>
        <w:softHyphen/>
      </w:r>
      <w:r w:rsidRPr="00912137">
        <w:t xml:space="preserve">givande företaget: </w:t>
      </w:r>
    </w:p>
    <w:p w14:paraId="406A6916" w14:textId="77777777" w:rsidR="00BD2F1A" w:rsidRDefault="00BD2F1A" w:rsidP="00BD2F1A">
      <w:pPr>
        <w:pStyle w:val="Brdtextmedindrag"/>
      </w:pPr>
      <w:r w:rsidRPr="00912137">
        <w:t>1.</w:t>
      </w:r>
      <w:r>
        <w:t> </w:t>
      </w:r>
      <w:r w:rsidRPr="00912137">
        <w:t xml:space="preserve">Det kan antas att ersättningen för stödet kommer att betalas </w:t>
      </w:r>
      <w:r w:rsidRPr="00921AEC">
        <w:rPr>
          <w:spacing w:val="-2"/>
        </w:rPr>
        <w:t>och, om det avser ett lån, även kapitalbeloppet återbetalas. Om stödet</w:t>
      </w:r>
      <w:r w:rsidRPr="00912137">
        <w:t xml:space="preserve"> ges i form av en garanti eller annan slags säkerhet, tillämpas samma villkor på den skuld som uppkommer ifall garantin eller säkerheten utlöses. </w:t>
      </w:r>
    </w:p>
    <w:p w14:paraId="4D4E4549" w14:textId="77777777" w:rsidR="00BD2F1A" w:rsidRDefault="00BD2F1A" w:rsidP="00BD2F1A">
      <w:pPr>
        <w:pStyle w:val="Brdtextmedindrag"/>
      </w:pPr>
      <w:r w:rsidRPr="00912137">
        <w:t>2.</w:t>
      </w:r>
      <w:r>
        <w:t> </w:t>
      </w:r>
      <w:r w:rsidRPr="00912137">
        <w:t xml:space="preserve">Det finansiella stödet ges på sådana villkor att det stödgivande företagets intressen gynnas. </w:t>
      </w:r>
    </w:p>
    <w:p w14:paraId="4EC4E89F" w14:textId="77777777" w:rsidR="00BD2F1A" w:rsidRDefault="00BD2F1A" w:rsidP="00BD2F1A">
      <w:pPr>
        <w:pStyle w:val="Brdtextmedindrag"/>
      </w:pPr>
      <w:r w:rsidRPr="00912137">
        <w:t>3.</w:t>
      </w:r>
      <w:r>
        <w:t> </w:t>
      </w:r>
      <w:r w:rsidRPr="00912137">
        <w:t>Likviditeten eller solvensen i det stödgivande företaget även</w:t>
      </w:r>
      <w:r>
        <w:softHyphen/>
      </w:r>
      <w:r w:rsidRPr="00912137">
        <w:t>tyras inte till följd av tillhandahållandet av det finansiella stödet.</w:t>
      </w:r>
    </w:p>
    <w:tbl>
      <w:tblPr>
        <w:tblW w:w="5000" w:type="pct"/>
        <w:tblLayout w:type="fixed"/>
        <w:tblLook w:val="0000" w:firstRow="0" w:lastRow="0" w:firstColumn="0" w:lastColumn="0" w:noHBand="0" w:noVBand="0"/>
      </w:tblPr>
      <w:tblGrid>
        <w:gridCol w:w="2948"/>
        <w:gridCol w:w="2949"/>
      </w:tblGrid>
      <w:tr w:rsidR="00BD2F1A" w14:paraId="0FFCD871" w14:textId="77777777" w:rsidTr="002E15E2">
        <w:tc>
          <w:tcPr>
            <w:tcW w:w="2500" w:type="pct"/>
            <w:shd w:val="clear" w:color="auto" w:fill="auto"/>
            <w:tcMar>
              <w:left w:w="0" w:type="dxa"/>
            </w:tcMar>
          </w:tcPr>
          <w:p w14:paraId="731CF333" w14:textId="77777777" w:rsidR="00BD2F1A" w:rsidRDefault="00BD2F1A" w:rsidP="002E15E2">
            <w:pPr>
              <w:pStyle w:val="Brdtextmedindrag"/>
            </w:pPr>
            <w:r w:rsidRPr="004E537A">
              <w:t>4.</w:t>
            </w:r>
            <w:r>
              <w:t> </w:t>
            </w:r>
            <w:r w:rsidRPr="004E537A">
              <w:t>Det stödgivande företaget upp</w:t>
            </w:r>
            <w:r>
              <w:softHyphen/>
            </w:r>
            <w:r w:rsidRPr="004E537A">
              <w:t>fyller de krav som gäller av</w:t>
            </w:r>
            <w:r>
              <w:softHyphen/>
            </w:r>
            <w:r w:rsidRPr="004E537A">
              <w:t>seende kapitalbas och likviditet i kapital</w:t>
            </w:r>
            <w:r>
              <w:softHyphen/>
            </w:r>
            <w:r w:rsidRPr="004E537A">
              <w:t>täckningsdirektivet samt de övriga krav som gäller enligt artikel</w:t>
            </w:r>
            <w:r>
              <w:t> </w:t>
            </w:r>
            <w:r w:rsidRPr="004E537A">
              <w:t>104</w:t>
            </w:r>
            <w:r>
              <w:t>a</w:t>
            </w:r>
            <w:r w:rsidRPr="004E537A">
              <w:t xml:space="preserve"> i </w:t>
            </w:r>
            <w:r w:rsidRPr="001A0CB4">
              <w:rPr>
                <w:i/>
              </w:rPr>
              <w:t>samma direktiv</w:t>
            </w:r>
            <w:r w:rsidRPr="004E537A">
              <w:t xml:space="preserve"> vid tidpunkten för det finansiella stödet.</w:t>
            </w:r>
            <w:r w:rsidRPr="00912137">
              <w:t xml:space="preserve"> </w:t>
            </w:r>
          </w:p>
        </w:tc>
        <w:tc>
          <w:tcPr>
            <w:tcW w:w="2500" w:type="pct"/>
            <w:shd w:val="clear" w:color="auto" w:fill="auto"/>
            <w:tcMar>
              <w:right w:w="0" w:type="dxa"/>
            </w:tcMar>
          </w:tcPr>
          <w:p w14:paraId="38AAEAC2" w14:textId="3D9B4C82" w:rsidR="00BD2F1A" w:rsidRDefault="00BD2F1A" w:rsidP="002E15E2">
            <w:pPr>
              <w:pStyle w:val="Brdtextmedindrag"/>
            </w:pPr>
            <w:r w:rsidRPr="004E537A">
              <w:t>4.</w:t>
            </w:r>
            <w:r>
              <w:t> </w:t>
            </w:r>
            <w:r w:rsidRPr="004E537A">
              <w:t>Det stödgivande företaget</w:t>
            </w:r>
            <w:r w:rsidRPr="004E537A">
              <w:rPr>
                <w:i/>
              </w:rPr>
              <w:t xml:space="preserve"> </w:t>
            </w:r>
            <w:r w:rsidRPr="004E537A">
              <w:t>upp</w:t>
            </w:r>
            <w:r>
              <w:softHyphen/>
            </w:r>
            <w:r w:rsidRPr="004E537A">
              <w:t>fyller de krav som gäller av</w:t>
            </w:r>
            <w:r>
              <w:softHyphen/>
            </w:r>
            <w:r w:rsidRPr="004E537A">
              <w:t xml:space="preserve">seende kapitalbas och likviditet i </w:t>
            </w:r>
            <w:r w:rsidRPr="00921AEC">
              <w:rPr>
                <w:i/>
                <w:spacing w:val="-2"/>
              </w:rPr>
              <w:t>värde</w:t>
            </w:r>
            <w:r w:rsidRPr="00921AEC">
              <w:rPr>
                <w:i/>
                <w:spacing w:val="-2"/>
              </w:rPr>
              <w:softHyphen/>
              <w:t>pappersbolagsdirektivet</w:t>
            </w:r>
            <w:r w:rsidRPr="00921AEC">
              <w:t xml:space="preserve"> </w:t>
            </w:r>
            <w:r w:rsidRPr="00921AEC">
              <w:rPr>
                <w:i/>
              </w:rPr>
              <w:t>eller</w:t>
            </w:r>
            <w:r w:rsidRPr="00921AEC">
              <w:t xml:space="preserve"> kapital</w:t>
            </w:r>
            <w:r>
              <w:softHyphen/>
            </w:r>
            <w:r w:rsidRPr="00921AEC">
              <w:t>täckningsdirektivet</w:t>
            </w:r>
            <w:r w:rsidRPr="00921AEC">
              <w:rPr>
                <w:i/>
                <w:spacing w:val="-2"/>
              </w:rPr>
              <w:t xml:space="preserve"> </w:t>
            </w:r>
            <w:r w:rsidRPr="00921AEC">
              <w:rPr>
                <w:spacing w:val="-2"/>
              </w:rPr>
              <w:t>samt</w:t>
            </w:r>
            <w:r w:rsidRPr="004E537A">
              <w:t xml:space="preserve"> de övriga krav som gäller enligt </w:t>
            </w:r>
            <w:r w:rsidRPr="004E537A">
              <w:rPr>
                <w:i/>
              </w:rPr>
              <w:t>artikel</w:t>
            </w:r>
            <w:r>
              <w:rPr>
                <w:i/>
              </w:rPr>
              <w:t> </w:t>
            </w:r>
            <w:r w:rsidRPr="004E537A">
              <w:rPr>
                <w:i/>
              </w:rPr>
              <w:t xml:space="preserve">40 i </w:t>
            </w:r>
            <w:r>
              <w:rPr>
                <w:i/>
              </w:rPr>
              <w:t>värde</w:t>
            </w:r>
            <w:r>
              <w:rPr>
                <w:i/>
              </w:rPr>
              <w:softHyphen/>
              <w:t>p</w:t>
            </w:r>
            <w:r w:rsidRPr="00921AEC">
              <w:rPr>
                <w:i/>
              </w:rPr>
              <w:t>appersbolags</w:t>
            </w:r>
            <w:r>
              <w:rPr>
                <w:i/>
              </w:rPr>
              <w:softHyphen/>
            </w:r>
            <w:r w:rsidRPr="00921AEC">
              <w:rPr>
                <w:i/>
              </w:rPr>
              <w:t>direktivet</w:t>
            </w:r>
            <w:r w:rsidRPr="00921AEC">
              <w:t xml:space="preserve"> </w:t>
            </w:r>
            <w:r>
              <w:rPr>
                <w:i/>
              </w:rPr>
              <w:t>eller</w:t>
            </w:r>
            <w:r w:rsidRPr="004E537A">
              <w:t xml:space="preserve"> artikel</w:t>
            </w:r>
            <w:r>
              <w:t> </w:t>
            </w:r>
            <w:r w:rsidRPr="004E537A">
              <w:t>104</w:t>
            </w:r>
            <w:r>
              <w:t>a</w:t>
            </w:r>
            <w:r w:rsidRPr="004E537A">
              <w:t xml:space="preserve"> i </w:t>
            </w:r>
            <w:r w:rsidRPr="00EC4E05">
              <w:rPr>
                <w:i/>
              </w:rPr>
              <w:t>kapitaltäcknings</w:t>
            </w:r>
            <w:r>
              <w:rPr>
                <w:i/>
              </w:rPr>
              <w:softHyphen/>
            </w:r>
            <w:r w:rsidRPr="001A0CB4">
              <w:rPr>
                <w:i/>
              </w:rPr>
              <w:t>direktivet</w:t>
            </w:r>
            <w:r>
              <w:rPr>
                <w:i/>
              </w:rPr>
              <w:t xml:space="preserve"> </w:t>
            </w:r>
            <w:r w:rsidRPr="00921AEC">
              <w:t>vid tid</w:t>
            </w:r>
            <w:r w:rsidRPr="00921AEC">
              <w:softHyphen/>
              <w:t>punk</w:t>
            </w:r>
            <w:r w:rsidRPr="00921AEC">
              <w:softHyphen/>
              <w:t>ten</w:t>
            </w:r>
            <w:r w:rsidRPr="00BA7197">
              <w:rPr>
                <w:spacing w:val="-4"/>
              </w:rPr>
              <w:t xml:space="preserve"> för det finansiella stödet.</w:t>
            </w:r>
            <w:r w:rsidRPr="00912137">
              <w:t xml:space="preserve"> </w:t>
            </w:r>
          </w:p>
        </w:tc>
      </w:tr>
    </w:tbl>
    <w:p w14:paraId="720810DC" w14:textId="77777777" w:rsidR="00BD2F1A" w:rsidRDefault="00BD2F1A" w:rsidP="00BD2F1A">
      <w:pPr>
        <w:pStyle w:val="Brdtextmedindrag"/>
      </w:pPr>
      <w:r w:rsidRPr="00921AEC">
        <w:rPr>
          <w:spacing w:val="-2"/>
        </w:rPr>
        <w:t>5. Det stödgivande företaget uppfyller de krav som gäller för stora</w:t>
      </w:r>
      <w:r w:rsidRPr="00912137">
        <w:t xml:space="preserve"> exponeringar. </w:t>
      </w:r>
    </w:p>
    <w:p w14:paraId="3A7BAF66" w14:textId="77777777" w:rsidR="00BD2F1A" w:rsidRDefault="00BD2F1A" w:rsidP="00BD2F1A">
      <w:pPr>
        <w:pStyle w:val="Brdtextmedindrag"/>
      </w:pPr>
      <w:r w:rsidRPr="00912137">
        <w:t>6.</w:t>
      </w:r>
      <w:r>
        <w:t> </w:t>
      </w:r>
      <w:r w:rsidRPr="00912137">
        <w:t xml:space="preserve">Det finansiella stödet leder inte till att de krav som anges i 4 eller 5 inte uppfylls. </w:t>
      </w:r>
    </w:p>
    <w:p w14:paraId="3604B00D" w14:textId="77777777" w:rsidR="00BD2F1A" w:rsidRPr="001F006C" w:rsidRDefault="00BD2F1A" w:rsidP="00BD2F1A">
      <w:pPr>
        <w:pStyle w:val="Brdtextmedindrag"/>
      </w:pPr>
      <w:r w:rsidRPr="001F006C">
        <w:t>7. Möjligheten till resolution av det stödgivande företaget även</w:t>
      </w:r>
      <w:r w:rsidRPr="001F006C">
        <w:softHyphen/>
        <w:t xml:space="preserve">tyras inte till följd av det finansiella stödet. </w:t>
      </w:r>
    </w:p>
    <w:p w14:paraId="6CE2ADF3" w14:textId="77777777" w:rsidR="00BD2F1A" w:rsidRDefault="00BD2F1A" w:rsidP="00BD2F1A">
      <w:pPr>
        <w:pStyle w:val="Brdtextmedindrag"/>
      </w:pPr>
      <w:r w:rsidRPr="001F006C">
        <w:t>Finansinspektionen får bevilja undantag från kraven i andra stycket 4 och 5.</w:t>
      </w:r>
    </w:p>
    <w:p w14:paraId="4F382B34" w14:textId="77777777" w:rsidR="00BD2F1A" w:rsidRDefault="00BD2F1A" w:rsidP="00BD2F1A">
      <w:pPr>
        <w:pStyle w:val="Brdtext"/>
        <w:spacing w:before="270"/>
        <w:jc w:val="center"/>
        <w:rPr>
          <w:b/>
        </w:rPr>
      </w:pPr>
      <w:r>
        <w:rPr>
          <w:b/>
        </w:rPr>
        <w:t>12 kap.</w:t>
      </w:r>
    </w:p>
    <w:p w14:paraId="38DE4155" w14:textId="7B96581D" w:rsidR="00BD2F1A" w:rsidRDefault="00BD2F1A" w:rsidP="00BD2F1A">
      <w:pPr>
        <w:pStyle w:val="Brdtext"/>
        <w:jc w:val="center"/>
      </w:pPr>
      <w:r>
        <w:t>7 §</w:t>
      </w:r>
    </w:p>
    <w:tbl>
      <w:tblPr>
        <w:tblW w:w="5000" w:type="pct"/>
        <w:tblLook w:val="0000" w:firstRow="0" w:lastRow="0" w:firstColumn="0" w:lastColumn="0" w:noHBand="0" w:noVBand="0"/>
      </w:tblPr>
      <w:tblGrid>
        <w:gridCol w:w="2948"/>
        <w:gridCol w:w="2949"/>
      </w:tblGrid>
      <w:tr w:rsidR="00BD2F1A" w14:paraId="45059FC4" w14:textId="77777777" w:rsidTr="002E15E2">
        <w:tc>
          <w:tcPr>
            <w:tcW w:w="2500" w:type="pct"/>
            <w:shd w:val="clear" w:color="auto" w:fill="auto"/>
            <w:tcMar>
              <w:left w:w="0" w:type="dxa"/>
            </w:tcMar>
          </w:tcPr>
          <w:p w14:paraId="417D32BE" w14:textId="77777777" w:rsidR="00BD2F1A" w:rsidRDefault="00BD2F1A" w:rsidP="002E15E2">
            <w:pPr>
              <w:pStyle w:val="Brdtextmedindrag"/>
            </w:pPr>
            <w:r w:rsidRPr="00952734">
              <w:rPr>
                <w:spacing w:val="-4"/>
              </w:rPr>
              <w:t xml:space="preserve">En börs som är aktiebolag </w:t>
            </w:r>
            <w:r w:rsidRPr="00952734">
              <w:rPr>
                <w:i/>
                <w:iCs/>
                <w:spacing w:val="-4"/>
              </w:rPr>
              <w:t>skall</w:t>
            </w:r>
            <w:r>
              <w:t xml:space="preserve"> ha ett aktiekapital som med h</w:t>
            </w:r>
            <w:r w:rsidRPr="00921AEC">
              <w:rPr>
                <w:spacing w:val="-4"/>
              </w:rPr>
              <w:t>än</w:t>
            </w:r>
            <w:r>
              <w:rPr>
                <w:spacing w:val="-4"/>
              </w:rPr>
              <w:softHyphen/>
            </w:r>
            <w:r w:rsidRPr="00921AEC">
              <w:rPr>
                <w:spacing w:val="-4"/>
              </w:rPr>
              <w:t>syn till verksamhetens art och</w:t>
            </w:r>
            <w:r>
              <w:t xml:space="preserve"> omfattning är tillräckligt stort. Vid bedömningen av om aktie</w:t>
            </w:r>
            <w:r>
              <w:softHyphen/>
              <w:t>kapitalet är tillräckligt</w:t>
            </w:r>
            <w:r w:rsidRPr="001E72E8">
              <w:rPr>
                <w:i/>
                <w:iCs/>
              </w:rPr>
              <w:t xml:space="preserve"> skall</w:t>
            </w:r>
            <w:r>
              <w:t xml:space="preserve"> hän</w:t>
            </w:r>
            <w:r>
              <w:softHyphen/>
              <w:t>syn tas även till andra finan</w:t>
            </w:r>
            <w:r>
              <w:softHyphen/>
              <w:t xml:space="preserve">siella resurser som börsen har eller kan utnyttja. För en börs som </w:t>
            </w:r>
            <w:r>
              <w:lastRenderedPageBreak/>
              <w:t>är eko</w:t>
            </w:r>
            <w:r>
              <w:softHyphen/>
              <w:t xml:space="preserve">nomisk förening gäller det som </w:t>
            </w:r>
            <w:r w:rsidRPr="00625611">
              <w:rPr>
                <w:spacing w:val="-4"/>
              </w:rPr>
              <w:t>sägs om aktie</w:t>
            </w:r>
            <w:r w:rsidRPr="00625611">
              <w:rPr>
                <w:spacing w:val="-4"/>
              </w:rPr>
              <w:softHyphen/>
              <w:t xml:space="preserve">kapital </w:t>
            </w:r>
            <w:r>
              <w:rPr>
                <w:spacing w:val="-4"/>
              </w:rPr>
              <w:t>i stället</w:t>
            </w:r>
            <w:r w:rsidRPr="00625611">
              <w:rPr>
                <w:spacing w:val="-4"/>
              </w:rPr>
              <w:t xml:space="preserve"> sum</w:t>
            </w:r>
            <w:r w:rsidRPr="00625611">
              <w:rPr>
                <w:spacing w:val="-4"/>
              </w:rPr>
              <w:softHyphen/>
              <w:t>man</w:t>
            </w:r>
            <w:r>
              <w:t xml:space="preserve"> av gjorda medlems</w:t>
            </w:r>
            <w:r>
              <w:softHyphen/>
              <w:t>insatser och förlags</w:t>
            </w:r>
            <w:r>
              <w:softHyphen/>
              <w:t>insatser.</w:t>
            </w:r>
          </w:p>
        </w:tc>
        <w:tc>
          <w:tcPr>
            <w:tcW w:w="2500" w:type="pct"/>
            <w:shd w:val="clear" w:color="auto" w:fill="auto"/>
            <w:tcMar>
              <w:right w:w="0" w:type="dxa"/>
            </w:tcMar>
          </w:tcPr>
          <w:p w14:paraId="7B108D32" w14:textId="77777777" w:rsidR="00BD2F1A" w:rsidRDefault="00BD2F1A" w:rsidP="002E15E2">
            <w:pPr>
              <w:pStyle w:val="Brdtextmedindrag"/>
            </w:pPr>
            <w:r>
              <w:lastRenderedPageBreak/>
              <w:t xml:space="preserve">En börs som är aktiebolag </w:t>
            </w:r>
            <w:r>
              <w:rPr>
                <w:i/>
                <w:iCs/>
              </w:rPr>
              <w:t>ska</w:t>
            </w:r>
            <w:r>
              <w:t xml:space="preserve"> ha ett aktiekapital som med </w:t>
            </w:r>
            <w:r w:rsidRPr="00921AEC">
              <w:rPr>
                <w:spacing w:val="-4"/>
              </w:rPr>
              <w:t>hän</w:t>
            </w:r>
            <w:r>
              <w:rPr>
                <w:spacing w:val="-4"/>
              </w:rPr>
              <w:softHyphen/>
            </w:r>
            <w:r w:rsidRPr="00921AEC">
              <w:rPr>
                <w:spacing w:val="-4"/>
              </w:rPr>
              <w:t>syn till verksamhetens art och</w:t>
            </w:r>
            <w:r>
              <w:t xml:space="preserve"> omfattning är tillräckligt stort. Vid bedömningen av om aktie</w:t>
            </w:r>
            <w:r>
              <w:softHyphen/>
              <w:t xml:space="preserve">kapitalet är tillräckligt </w:t>
            </w:r>
            <w:r w:rsidRPr="001E72E8">
              <w:rPr>
                <w:i/>
                <w:iCs/>
              </w:rPr>
              <w:t>ska</w:t>
            </w:r>
            <w:r>
              <w:t xml:space="preserve"> hän</w:t>
            </w:r>
            <w:r>
              <w:softHyphen/>
              <w:t>syn tas även till andra finan</w:t>
            </w:r>
            <w:r>
              <w:softHyphen/>
              <w:t xml:space="preserve">siella resurser som börsen har eller kan utnyttja. För en börs som är </w:t>
            </w:r>
            <w:r>
              <w:lastRenderedPageBreak/>
              <w:t>eko</w:t>
            </w:r>
            <w:r>
              <w:softHyphen/>
              <w:t xml:space="preserve">nomisk förening gäller det som </w:t>
            </w:r>
            <w:r w:rsidRPr="00625611">
              <w:rPr>
                <w:spacing w:val="-4"/>
              </w:rPr>
              <w:t>sägs om aktie</w:t>
            </w:r>
            <w:r w:rsidRPr="00625611">
              <w:rPr>
                <w:spacing w:val="-4"/>
              </w:rPr>
              <w:softHyphen/>
              <w:t xml:space="preserve">kapital </w:t>
            </w:r>
            <w:r>
              <w:rPr>
                <w:spacing w:val="-4"/>
              </w:rPr>
              <w:t>i stället</w:t>
            </w:r>
            <w:r w:rsidRPr="00625611">
              <w:rPr>
                <w:spacing w:val="-4"/>
              </w:rPr>
              <w:t xml:space="preserve"> sum</w:t>
            </w:r>
            <w:r w:rsidRPr="00625611">
              <w:rPr>
                <w:spacing w:val="-4"/>
              </w:rPr>
              <w:softHyphen/>
              <w:t>man</w:t>
            </w:r>
            <w:r>
              <w:t xml:space="preserve"> av gjorda medlems</w:t>
            </w:r>
            <w:r>
              <w:softHyphen/>
              <w:t>insatser och förlags</w:t>
            </w:r>
            <w:r>
              <w:softHyphen/>
              <w:t>insatser.</w:t>
            </w:r>
          </w:p>
        </w:tc>
      </w:tr>
      <w:tr w:rsidR="00BD2F1A" w14:paraId="221E9091" w14:textId="77777777" w:rsidTr="002E15E2">
        <w:tc>
          <w:tcPr>
            <w:tcW w:w="2500" w:type="pct"/>
            <w:shd w:val="clear" w:color="auto" w:fill="auto"/>
            <w:tcMar>
              <w:left w:w="0" w:type="dxa"/>
            </w:tcMar>
          </w:tcPr>
          <w:p w14:paraId="03CEEB90" w14:textId="77777777" w:rsidR="00BD2F1A" w:rsidRPr="00250E32" w:rsidRDefault="00BD2F1A" w:rsidP="002E15E2">
            <w:pPr>
              <w:pStyle w:val="Brdtextmedindrag"/>
              <w:rPr>
                <w:i/>
              </w:rPr>
            </w:pPr>
            <w:r>
              <w:lastRenderedPageBreak/>
              <w:t>En börs som driver en han</w:t>
            </w:r>
            <w:r>
              <w:softHyphen/>
              <w:t>dels</w:t>
            </w:r>
            <w:r>
              <w:softHyphen/>
              <w:t xml:space="preserve">plattform </w:t>
            </w:r>
            <w:r w:rsidRPr="00510570">
              <w:rPr>
                <w:i/>
                <w:iCs/>
              </w:rPr>
              <w:t>skall</w:t>
            </w:r>
            <w:r>
              <w:t xml:space="preserve"> ha ett start</w:t>
            </w:r>
            <w:r>
              <w:softHyphen/>
              <w:t>kapital enligt 3 kap. 6 § första stycket </w:t>
            </w:r>
            <w:r w:rsidRPr="001117C2">
              <w:rPr>
                <w:i/>
              </w:rPr>
              <w:t>2</w:t>
            </w:r>
            <w:r>
              <w:t>.</w:t>
            </w:r>
          </w:p>
        </w:tc>
        <w:tc>
          <w:tcPr>
            <w:tcW w:w="2500" w:type="pct"/>
            <w:shd w:val="clear" w:color="auto" w:fill="auto"/>
            <w:tcMar>
              <w:right w:w="0" w:type="dxa"/>
            </w:tcMar>
          </w:tcPr>
          <w:p w14:paraId="342FA01F" w14:textId="77777777" w:rsidR="00BD2F1A" w:rsidRPr="00FB40CB" w:rsidRDefault="00BD2F1A" w:rsidP="002E15E2">
            <w:pPr>
              <w:pStyle w:val="Brdtextmedindrag"/>
              <w:rPr>
                <w:i/>
              </w:rPr>
            </w:pPr>
            <w:r w:rsidRPr="001117C2">
              <w:t>En börs som driver en han</w:t>
            </w:r>
            <w:r>
              <w:softHyphen/>
            </w:r>
            <w:r w:rsidRPr="001117C2">
              <w:t>dels</w:t>
            </w:r>
            <w:r>
              <w:softHyphen/>
            </w:r>
            <w:r w:rsidRPr="001117C2">
              <w:t xml:space="preserve">plattform </w:t>
            </w:r>
            <w:r w:rsidRPr="00510570">
              <w:rPr>
                <w:i/>
                <w:iCs/>
              </w:rPr>
              <w:t>ska</w:t>
            </w:r>
            <w:r w:rsidRPr="001117C2">
              <w:t xml:space="preserve"> ha ett start</w:t>
            </w:r>
            <w:r>
              <w:softHyphen/>
            </w:r>
            <w:r w:rsidRPr="001117C2">
              <w:t>kapital enligt 3</w:t>
            </w:r>
            <w:r>
              <w:t> </w:t>
            </w:r>
            <w:r w:rsidRPr="001117C2">
              <w:t>kap. 6</w:t>
            </w:r>
            <w:r>
              <w:t> §</w:t>
            </w:r>
            <w:r w:rsidRPr="001117C2">
              <w:t xml:space="preserve"> första stycket</w:t>
            </w:r>
            <w:r>
              <w:t> </w:t>
            </w:r>
            <w:r>
              <w:rPr>
                <w:i/>
              </w:rPr>
              <w:t>3</w:t>
            </w:r>
            <w:r w:rsidRPr="00FB40CB">
              <w:rPr>
                <w:i/>
              </w:rPr>
              <w:t>.</w:t>
            </w:r>
          </w:p>
        </w:tc>
      </w:tr>
    </w:tbl>
    <w:p w14:paraId="099CD336" w14:textId="77777777" w:rsidR="00BD2F1A" w:rsidRDefault="00BD2F1A" w:rsidP="00BD2F1A">
      <w:pPr>
        <w:pStyle w:val="Brdtext"/>
        <w:spacing w:before="270"/>
        <w:jc w:val="center"/>
        <w:rPr>
          <w:b/>
        </w:rPr>
      </w:pPr>
      <w:r>
        <w:rPr>
          <w:b/>
        </w:rPr>
        <w:t>13 kap.</w:t>
      </w:r>
    </w:p>
    <w:p w14:paraId="605F6B7F" w14:textId="77777777" w:rsidR="00BD2F1A" w:rsidRDefault="00BD2F1A" w:rsidP="00BD2F1A">
      <w:pPr>
        <w:pStyle w:val="Brdtext"/>
        <w:jc w:val="center"/>
      </w:pPr>
      <w:r>
        <w:t>1 i §</w:t>
      </w:r>
      <w:r>
        <w:rPr>
          <w:rStyle w:val="Fotnotsreferens"/>
        </w:rPr>
        <w:footnoteReference w:id="15"/>
      </w:r>
    </w:p>
    <w:p w14:paraId="47ABDFC5" w14:textId="77777777" w:rsidR="00BD2F1A" w:rsidRDefault="00BD2F1A" w:rsidP="00BD2F1A">
      <w:pPr>
        <w:pStyle w:val="Brdtextmedindrag"/>
      </w:pPr>
      <w:r>
        <w:t xml:space="preserve">En börs ska ha regler för minsta tillåtna prisändring för aktier, depåbevis, börshandlade fonder, certifikat </w:t>
      </w:r>
      <w:r w:rsidRPr="00FB40CB">
        <w:t>och</w:t>
      </w:r>
      <w:r>
        <w:t xml:space="preserve"> andra liknande finan</w:t>
      </w:r>
      <w:r>
        <w:softHyphen/>
        <w:t xml:space="preserve">siella instrument som handlas på en reglerad marknad som börsen driver. Reglerna ska </w:t>
      </w:r>
    </w:p>
    <w:p w14:paraId="27B47357" w14:textId="77777777" w:rsidR="00BD2F1A" w:rsidRDefault="00BD2F1A" w:rsidP="00BD2F1A">
      <w:pPr>
        <w:pStyle w:val="Brdtextmedindrag"/>
      </w:pPr>
      <w:r w:rsidRPr="00054D8A">
        <w:t>1</w:t>
      </w:r>
      <w:r>
        <w:t>. kalibreras så att de återspeglar det aktuella finansiella instru</w:t>
      </w:r>
      <w:r>
        <w:softHyphen/>
        <w:t>mentets likviditetsprofil och den genomsnittliga skillnaden mellan köp- och sälj</w:t>
      </w:r>
      <w:r>
        <w:softHyphen/>
        <w:t>kurs, med beaktande av möjligheten till rimligt stabila priser utan att i onödan hindra ännu mindre skillnader, och</w:t>
      </w:r>
    </w:p>
    <w:p w14:paraId="50B9A43A" w14:textId="77777777" w:rsidR="00BD2F1A" w:rsidRDefault="00BD2F1A" w:rsidP="00BD2F1A">
      <w:pPr>
        <w:pStyle w:val="Brdtextmedindrag"/>
      </w:pPr>
      <w:r w:rsidRPr="00054D8A">
        <w:t>2</w:t>
      </w:r>
      <w:r>
        <w:t>. på lämpligt sätt justera minsta tillåtna prisändring för varje finansiellt instrument.</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BD2F1A" w14:paraId="392E9F26" w14:textId="77777777" w:rsidTr="002E15E2">
        <w:tc>
          <w:tcPr>
            <w:tcW w:w="2500" w:type="pct"/>
            <w:shd w:val="clear" w:color="auto" w:fill="auto"/>
            <w:tcMar>
              <w:left w:w="0" w:type="dxa"/>
            </w:tcMar>
          </w:tcPr>
          <w:p w14:paraId="7CDE13D1" w14:textId="77777777" w:rsidR="00BD2F1A" w:rsidRDefault="00BD2F1A" w:rsidP="002E15E2">
            <w:pPr>
              <w:pStyle w:val="Brdtextmedindrag"/>
            </w:pPr>
          </w:p>
        </w:tc>
        <w:tc>
          <w:tcPr>
            <w:tcW w:w="2500" w:type="pct"/>
            <w:shd w:val="clear" w:color="auto" w:fill="auto"/>
            <w:tcMar>
              <w:right w:w="0" w:type="dxa"/>
            </w:tcMar>
          </w:tcPr>
          <w:p w14:paraId="6EAB3574" w14:textId="77777777" w:rsidR="00BD2F1A" w:rsidRPr="004E34BA" w:rsidRDefault="00BD2F1A" w:rsidP="002E15E2">
            <w:pPr>
              <w:pStyle w:val="Brdtextmedindrag"/>
              <w:rPr>
                <w:i/>
                <w:iCs/>
              </w:rPr>
            </w:pPr>
            <w:r>
              <w:rPr>
                <w:i/>
                <w:iCs/>
              </w:rPr>
              <w:t>Reglerna ska inte hindra match</w:t>
            </w:r>
            <w:r>
              <w:rPr>
                <w:i/>
                <w:iCs/>
              </w:rPr>
              <w:softHyphen/>
              <w:t>ning av order av stor omfattning på mittpunkten mellan aktuella köp- och säljbud.</w:t>
            </w:r>
          </w:p>
        </w:tc>
      </w:tr>
    </w:tbl>
    <w:p w14:paraId="4C9C3FF5" w14:textId="77777777" w:rsidR="00BD2F1A" w:rsidRDefault="00BD2F1A" w:rsidP="00BD2F1A">
      <w:pPr>
        <w:pStyle w:val="Brdtext"/>
        <w:spacing w:before="270"/>
        <w:jc w:val="center"/>
        <w:rPr>
          <w:b/>
        </w:rPr>
      </w:pPr>
      <w:r>
        <w:rPr>
          <w:b/>
        </w:rPr>
        <w:t>23 kap.</w:t>
      </w:r>
    </w:p>
    <w:p w14:paraId="214E7AF7" w14:textId="51BF402D" w:rsidR="00BD2F1A" w:rsidRDefault="00BD2F1A" w:rsidP="00BD2F1A">
      <w:pPr>
        <w:pStyle w:val="Brdtext"/>
        <w:jc w:val="center"/>
      </w:pPr>
      <w:r w:rsidRPr="0098398A">
        <w:t>4 §</w:t>
      </w:r>
      <w:r w:rsidRPr="0098398A">
        <w:rPr>
          <w:rStyle w:val="Fotnotsreferens"/>
        </w:rPr>
        <w:footnoteReference w:id="16"/>
      </w:r>
    </w:p>
    <w:p w14:paraId="5AD00ADA" w14:textId="77777777" w:rsidR="00BD2F1A" w:rsidRDefault="00BD2F1A" w:rsidP="00BD2F1A">
      <w:pPr>
        <w:pStyle w:val="Brdtextmedindrag"/>
      </w:pPr>
      <w:r w:rsidRPr="00FC0521">
        <w:t>Finansinspektionen får när det är nödvändigt genomföra en under</w:t>
      </w:r>
      <w:r>
        <w:softHyphen/>
      </w:r>
      <w:r w:rsidRPr="00FC0521">
        <w:t>sök</w:t>
      </w:r>
      <w:r>
        <w:softHyphen/>
      </w:r>
      <w:r w:rsidRPr="00FC0521">
        <w:t xml:space="preserve">ning hos </w:t>
      </w:r>
    </w:p>
    <w:p w14:paraId="7A3D4514" w14:textId="77777777" w:rsidR="00BD2F1A" w:rsidRDefault="00BD2F1A" w:rsidP="00BD2F1A">
      <w:pPr>
        <w:pStyle w:val="Brdtextmedindrag"/>
      </w:pPr>
      <w:r w:rsidRPr="00FC0521">
        <w:t>1.</w:t>
      </w:r>
      <w:r>
        <w:t> </w:t>
      </w:r>
      <w:r w:rsidRPr="00FC0521">
        <w:t xml:space="preserve">ett värdepappersinstitut, </w:t>
      </w:r>
    </w:p>
    <w:p w14:paraId="1B900216" w14:textId="77777777" w:rsidR="00BD2F1A" w:rsidRDefault="00BD2F1A" w:rsidP="00BD2F1A">
      <w:pPr>
        <w:pStyle w:val="Brdtextmedindrag"/>
      </w:pPr>
      <w:r w:rsidRPr="00FC0521">
        <w:t>2.</w:t>
      </w:r>
      <w:r>
        <w:t> </w:t>
      </w:r>
      <w:r w:rsidRPr="00FC0521">
        <w:t xml:space="preserve">en börs, </w:t>
      </w:r>
    </w:p>
    <w:p w14:paraId="7EACB62B" w14:textId="77777777" w:rsidR="00BD2F1A" w:rsidRDefault="00BD2F1A" w:rsidP="00BD2F1A">
      <w:pPr>
        <w:pStyle w:val="Brdtextmedindrag"/>
      </w:pPr>
      <w:r w:rsidRPr="00FC0521">
        <w:t>3.</w:t>
      </w:r>
      <w:r>
        <w:t> </w:t>
      </w:r>
      <w:r w:rsidRPr="00FC0521">
        <w:t xml:space="preserve">en svensk leverantör av datarapporteringstjänster, </w:t>
      </w:r>
    </w:p>
    <w:p w14:paraId="42D587F5" w14:textId="77777777" w:rsidR="00BD2F1A" w:rsidRDefault="00BD2F1A" w:rsidP="00BD2F1A">
      <w:pPr>
        <w:pStyle w:val="Brdtextmedindrag"/>
      </w:pPr>
      <w:r w:rsidRPr="00FC0521">
        <w:t>4.</w:t>
      </w:r>
      <w:r>
        <w:t> </w:t>
      </w:r>
      <w:r w:rsidRPr="00FC0521">
        <w:t xml:space="preserve">en clearingorganisation, </w:t>
      </w:r>
    </w:p>
    <w:p w14:paraId="14CD910E" w14:textId="77777777" w:rsidR="00BD2F1A" w:rsidRDefault="00BD2F1A" w:rsidP="00BD2F1A">
      <w:pPr>
        <w:pStyle w:val="Brdtextmedindrag"/>
      </w:pPr>
      <w:r w:rsidRPr="00FC0521">
        <w:t>5.</w:t>
      </w:r>
      <w:r>
        <w:t> </w:t>
      </w:r>
      <w:r w:rsidRPr="00FC0521">
        <w:t>ett sådant utländskt företag som har tillstånd att driva en regle</w:t>
      </w:r>
      <w:r>
        <w:softHyphen/>
      </w:r>
      <w:r w:rsidRPr="00FC0521">
        <w:t xml:space="preserve">rad marknad från filial i Sverige, och </w:t>
      </w:r>
    </w:p>
    <w:p w14:paraId="2D4291C4" w14:textId="77777777" w:rsidR="00BD2F1A" w:rsidRDefault="00BD2F1A" w:rsidP="00BD2F1A">
      <w:pPr>
        <w:pStyle w:val="Brdtextmedindrag"/>
      </w:pPr>
      <w:r w:rsidRPr="00FC0521">
        <w:t>6.</w:t>
      </w:r>
      <w:r>
        <w:t> </w:t>
      </w:r>
      <w:r w:rsidRPr="00FC0521">
        <w:t>en emittent som enligt 16</w:t>
      </w:r>
      <w:r>
        <w:t> </w:t>
      </w:r>
      <w:r w:rsidRPr="00FC0521">
        <w:t>kap. 1–3</w:t>
      </w:r>
      <w:r>
        <w:t> §</w:t>
      </w:r>
      <w:r w:rsidRPr="00FC0521">
        <w:t xml:space="preserve">§ omfattas av skyldigheten </w:t>
      </w:r>
      <w:r w:rsidRPr="0035583F">
        <w:rPr>
          <w:spacing w:val="-4"/>
        </w:rPr>
        <w:t>enligt samma kapitel att upprätta och offentliggöra regelbunden finan</w:t>
      </w:r>
      <w:r w:rsidRPr="0035583F">
        <w:rPr>
          <w:spacing w:val="-4"/>
        </w:rPr>
        <w:softHyphen/>
        <w:t>siell</w:t>
      </w:r>
      <w:r w:rsidRPr="00FC0521">
        <w:t xml:space="preserve"> informa</w:t>
      </w:r>
      <w:r>
        <w:softHyphen/>
      </w:r>
      <w:r w:rsidRPr="00FC0521">
        <w:t>tion.</w:t>
      </w:r>
    </w:p>
    <w:p w14:paraId="6DDED136" w14:textId="77777777" w:rsidR="00BD2F1A" w:rsidRPr="004F0B26" w:rsidRDefault="00BD2F1A" w:rsidP="00BD2F1A">
      <w:pPr>
        <w:pStyle w:val="Brdtextmedindrag"/>
      </w:pPr>
      <w:r w:rsidRPr="00FC0521">
        <w:t>Finansinspektionen får även genomföra en undersökning hos ett anknutet ombud eller hos ett företag som har fått i uppdrag av ett värde</w:t>
      </w:r>
      <w:r>
        <w:softHyphen/>
      </w:r>
      <w:r w:rsidRPr="00FC0521">
        <w:t>pappersinstitut att utföra visst arbete eller vissa funktioner, om det behövs för tillsynen av institutet.</w:t>
      </w:r>
    </w:p>
    <w:tbl>
      <w:tblPr>
        <w:tblW w:w="5000" w:type="pct"/>
        <w:tblLayout w:type="fixed"/>
        <w:tblLook w:val="0000" w:firstRow="0" w:lastRow="0" w:firstColumn="0" w:lastColumn="0" w:noHBand="0" w:noVBand="0"/>
      </w:tblPr>
      <w:tblGrid>
        <w:gridCol w:w="2948"/>
        <w:gridCol w:w="2949"/>
      </w:tblGrid>
      <w:tr w:rsidR="00BD2F1A" w14:paraId="29723973" w14:textId="77777777" w:rsidTr="002E15E2">
        <w:tc>
          <w:tcPr>
            <w:tcW w:w="2500" w:type="pct"/>
            <w:shd w:val="clear" w:color="auto" w:fill="auto"/>
            <w:tcMar>
              <w:left w:w="0" w:type="dxa"/>
            </w:tcMar>
          </w:tcPr>
          <w:p w14:paraId="180CE9A0" w14:textId="77777777" w:rsidR="00BD2F1A" w:rsidRDefault="00BD2F1A" w:rsidP="002E15E2">
            <w:pPr>
              <w:pStyle w:val="Brdtextmedindrag"/>
            </w:pPr>
          </w:p>
        </w:tc>
        <w:tc>
          <w:tcPr>
            <w:tcW w:w="2500" w:type="pct"/>
            <w:shd w:val="clear" w:color="auto" w:fill="auto"/>
            <w:tcMar>
              <w:right w:w="0" w:type="dxa"/>
            </w:tcMar>
          </w:tcPr>
          <w:p w14:paraId="426B4CE8" w14:textId="4A67FDFA" w:rsidR="00BD2F1A" w:rsidRPr="00CE0399" w:rsidRDefault="00BD2F1A" w:rsidP="002E15E2">
            <w:pPr>
              <w:pStyle w:val="Brdtextmedindrag"/>
              <w:rPr>
                <w:i/>
              </w:rPr>
            </w:pPr>
            <w:r w:rsidRPr="004D3F06">
              <w:rPr>
                <w:i/>
                <w:spacing w:val="-2"/>
              </w:rPr>
              <w:t xml:space="preserve">Innan en undersökning </w:t>
            </w:r>
            <w:r w:rsidRPr="00A970E8">
              <w:rPr>
                <w:i/>
                <w:spacing w:val="-4"/>
              </w:rPr>
              <w:t>genom</w:t>
            </w:r>
            <w:r w:rsidRPr="00A970E8">
              <w:rPr>
                <w:i/>
                <w:spacing w:val="-4"/>
              </w:rPr>
              <w:softHyphen/>
              <w:t>förs hos ett utländskt före</w:t>
            </w:r>
            <w:r>
              <w:rPr>
                <w:i/>
                <w:spacing w:val="-4"/>
              </w:rPr>
              <w:softHyphen/>
            </w:r>
            <w:r w:rsidRPr="00A970E8">
              <w:rPr>
                <w:i/>
                <w:spacing w:val="-4"/>
              </w:rPr>
              <w:t>tag</w:t>
            </w:r>
            <w:r w:rsidRPr="00DD6D73">
              <w:rPr>
                <w:i/>
              </w:rPr>
              <w:t xml:space="preserve"> som har inrättat filial </w:t>
            </w:r>
            <w:r w:rsidRPr="00A970E8">
              <w:rPr>
                <w:i/>
                <w:spacing w:val="-4"/>
              </w:rPr>
              <w:t>enligt 4 kap. 1 §</w:t>
            </w:r>
            <w:r>
              <w:rPr>
                <w:i/>
                <w:spacing w:val="-4"/>
              </w:rPr>
              <w:t xml:space="preserve"> första stycket 1</w:t>
            </w:r>
            <w:r w:rsidRPr="00A970E8">
              <w:rPr>
                <w:i/>
                <w:spacing w:val="-4"/>
              </w:rPr>
              <w:t>, ska Finansinspektionen</w:t>
            </w:r>
            <w:r w:rsidRPr="00CE0399">
              <w:rPr>
                <w:i/>
              </w:rPr>
              <w:t xml:space="preserve"> samråda med behörig myndighet i </w:t>
            </w:r>
            <w:r w:rsidRPr="00CE0399">
              <w:rPr>
                <w:i/>
              </w:rPr>
              <w:lastRenderedPageBreak/>
              <w:t>d</w:t>
            </w:r>
            <w:r w:rsidRPr="005F219E">
              <w:rPr>
                <w:i/>
                <w:spacing w:val="-4"/>
              </w:rPr>
              <w:t>et land inom EES som har aukto</w:t>
            </w:r>
            <w:r w:rsidRPr="005F219E">
              <w:rPr>
                <w:i/>
                <w:spacing w:val="-4"/>
              </w:rPr>
              <w:softHyphen/>
              <w:t>riserat</w:t>
            </w:r>
            <w:r w:rsidRPr="00CE0399">
              <w:rPr>
                <w:i/>
              </w:rPr>
              <w:t xml:space="preserve"> det utländska företaget.</w:t>
            </w:r>
          </w:p>
        </w:tc>
      </w:tr>
    </w:tbl>
    <w:p w14:paraId="1E12AA1A" w14:textId="77777777" w:rsidR="00BD2F1A" w:rsidRDefault="00BD2F1A" w:rsidP="00BD2F1A">
      <w:pPr>
        <w:pStyle w:val="Brdtext"/>
        <w:spacing w:before="270"/>
        <w:jc w:val="center"/>
        <w:rPr>
          <w:b/>
        </w:rPr>
      </w:pPr>
      <w:r>
        <w:rPr>
          <w:b/>
        </w:rPr>
        <w:lastRenderedPageBreak/>
        <w:t>25 kap.</w:t>
      </w:r>
    </w:p>
    <w:p w14:paraId="4D145932" w14:textId="310DF110" w:rsidR="00BD2F1A" w:rsidRDefault="00BD2F1A" w:rsidP="00BD2F1A">
      <w:pPr>
        <w:pStyle w:val="Brdtext"/>
        <w:jc w:val="center"/>
      </w:pPr>
      <w:r>
        <w:t>1 d §</w:t>
      </w:r>
      <w:r>
        <w:rPr>
          <w:rStyle w:val="Fotnotsreferens"/>
        </w:rPr>
        <w:footnoteReference w:id="17"/>
      </w:r>
    </w:p>
    <w:p w14:paraId="20AEC462" w14:textId="77777777" w:rsidR="00BD2F1A" w:rsidRDefault="00BD2F1A" w:rsidP="00BD2F1A">
      <w:pPr>
        <w:pStyle w:val="Brdtextmedindrag"/>
      </w:pPr>
      <w:r>
        <w:t>Finansinspektionen ska, utöver i de fall som anges i 1 a och 1 b §§, in</w:t>
      </w:r>
      <w:r>
        <w:softHyphen/>
        <w:t>gripa mot någon som ingår i ett värdepappersbolags styrelse eller är dess verkställande direktör, eller ersättare för någon av dem, om värdepappers</w:t>
      </w:r>
      <w:r>
        <w:softHyphen/>
        <w:t>bolaget</w:t>
      </w:r>
    </w:p>
    <w:p w14:paraId="6BB0A8AF" w14:textId="77777777" w:rsidR="00BD2F1A" w:rsidRPr="00982D31" w:rsidRDefault="00BD2F1A" w:rsidP="00BD2F1A">
      <w:pPr>
        <w:pStyle w:val="Brdtextmedindrag"/>
      </w:pPr>
      <w:r w:rsidRPr="00982D31">
        <w:t>1.</w:t>
      </w:r>
      <w:r>
        <w:t> </w:t>
      </w:r>
      <w:r w:rsidRPr="00982D31">
        <w:t>har fått tillstånd att driva värdepappersrörelse genom att lämna falska uppgifter eller på annat otillbörligt sätt,</w:t>
      </w:r>
    </w:p>
    <w:p w14:paraId="73442D8B" w14:textId="77777777" w:rsidR="00BD2F1A" w:rsidRPr="00982D31" w:rsidRDefault="00BD2F1A" w:rsidP="00BD2F1A">
      <w:pPr>
        <w:pStyle w:val="Brdtextmedindrag"/>
      </w:pPr>
      <w:r w:rsidRPr="00982D31">
        <w:t>2.</w:t>
      </w:r>
      <w:r>
        <w:t> </w:t>
      </w:r>
      <w:r w:rsidRPr="00982D31">
        <w:t>inte uppfyller kraven i 3</w:t>
      </w:r>
      <w:r>
        <w:t> </w:t>
      </w:r>
      <w:r w:rsidRPr="00982D31">
        <w:t>kap. 5</w:t>
      </w:r>
      <w:r>
        <w:t> §</w:t>
      </w:r>
      <w:r w:rsidRPr="00982D31">
        <w:t xml:space="preserve"> första stycket eller har tillåtit en styrelseledamot, verkställande direktören eller ersättare för någon av dem att åta sig ett sådant uppdrag i bolaget eller kvarstå i bolaget </w:t>
      </w:r>
      <w:r w:rsidRPr="00921AEC">
        <w:rPr>
          <w:spacing w:val="-4"/>
        </w:rPr>
        <w:t>trots att kraven i 3 kap. 1 § första stycket 5 eller 6 eller någon av 8 kap.</w:t>
      </w:r>
      <w:r w:rsidRPr="00982D31">
        <w:t xml:space="preserve"> 8</w:t>
      </w:r>
      <w:r>
        <w:t> </w:t>
      </w:r>
      <w:r w:rsidRPr="00982D31">
        <w:t>b</w:t>
      </w:r>
      <w:r>
        <w:t>–</w:t>
      </w:r>
      <w:r w:rsidRPr="00982D31">
        <w:t>8</w:t>
      </w:r>
      <w:r>
        <w:t> </w:t>
      </w:r>
      <w:r w:rsidRPr="00982D31">
        <w:t>d</w:t>
      </w:r>
      <w:r>
        <w:t> §</w:t>
      </w:r>
      <w:r w:rsidRPr="00982D31">
        <w:t>§ eller i föreskrifter som meddelats med stöd av 3</w:t>
      </w:r>
      <w:r>
        <w:t> </w:t>
      </w:r>
      <w:r w:rsidRPr="00982D31">
        <w:t>kap. 12</w:t>
      </w:r>
      <w:r>
        <w:t> § </w:t>
      </w:r>
      <w:r w:rsidRPr="00982D31">
        <w:t>2 inte är uppfyllda,</w:t>
      </w:r>
    </w:p>
    <w:p w14:paraId="199423F6" w14:textId="77777777" w:rsidR="00BD2F1A" w:rsidRDefault="00BD2F1A" w:rsidP="00BD2F1A">
      <w:pPr>
        <w:pStyle w:val="Brdtextmedindrag"/>
      </w:pPr>
      <w:r w:rsidRPr="00982D31">
        <w:t>3.</w:t>
      </w:r>
      <w:r>
        <w:t> </w:t>
      </w:r>
      <w:r w:rsidRPr="00982D31">
        <w:t>åsidosatt sina skyldigheter enligt 5</w:t>
      </w:r>
      <w:r>
        <w:t> </w:t>
      </w:r>
      <w:r w:rsidRPr="00982D31">
        <w:t>kap. 4</w:t>
      </w:r>
      <w:r>
        <w:t> §</w:t>
      </w:r>
      <w:r w:rsidRPr="00982D31">
        <w:t>,</w:t>
      </w:r>
    </w:p>
    <w:p w14:paraId="63344E96" w14:textId="644E9549" w:rsidR="00BD2F1A" w:rsidRPr="00982D31" w:rsidRDefault="00BD2F1A" w:rsidP="00BD2F1A">
      <w:pPr>
        <w:pStyle w:val="Brdtextmedindrag"/>
      </w:pPr>
      <w:r w:rsidRPr="00625611">
        <w:rPr>
          <w:spacing w:val="-4"/>
        </w:rPr>
        <w:t>4. inte uppfyller kraven i någon</w:t>
      </w:r>
      <w:r w:rsidRPr="00982D31">
        <w:t xml:space="preserve"> av 8</w:t>
      </w:r>
      <w:r>
        <w:t> </w:t>
      </w:r>
      <w:r w:rsidRPr="00982D31">
        <w:t>kap. 3–6</w:t>
      </w:r>
      <w:r w:rsidRPr="004D4BF8">
        <w:t>,</w:t>
      </w:r>
      <w:r w:rsidRPr="00982D31">
        <w:t xml:space="preserve"> 8 </w:t>
      </w:r>
      <w:r w:rsidRPr="004978B1">
        <w:t>eller 8</w:t>
      </w:r>
      <w:r w:rsidR="00B81A52">
        <w:t> </w:t>
      </w:r>
      <w:r w:rsidRPr="004978B1">
        <w:t>f </w:t>
      </w:r>
      <w:r w:rsidRPr="00E034F8">
        <w:t>§§ eller</w:t>
      </w:r>
      <w:r w:rsidRPr="00982D31">
        <w:t xml:space="preserve"> i före</w:t>
      </w:r>
      <w:r>
        <w:softHyphen/>
      </w:r>
      <w:r w:rsidRPr="00982D31">
        <w:t>skrifter som meddelats med stöd av 8</w:t>
      </w:r>
      <w:r>
        <w:t> </w:t>
      </w:r>
      <w:r w:rsidRPr="00982D31">
        <w:t>kap. 35</w:t>
      </w:r>
      <w:r>
        <w:t> § </w:t>
      </w:r>
      <w:r w:rsidRPr="00982D31">
        <w:t>1,</w:t>
      </w:r>
    </w:p>
    <w:p w14:paraId="68B7AF80" w14:textId="77777777" w:rsidR="00BD2F1A" w:rsidRPr="00982D31" w:rsidRDefault="00BD2F1A" w:rsidP="00BD2F1A">
      <w:pPr>
        <w:pStyle w:val="Brdtextmedindrag"/>
      </w:pPr>
      <w:r w:rsidRPr="00982D31">
        <w:t>5.</w:t>
      </w:r>
      <w:r>
        <w:t> </w:t>
      </w:r>
      <w:r w:rsidRPr="00982D31">
        <w:t>i strid med 8</w:t>
      </w:r>
      <w:r>
        <w:t> </w:t>
      </w:r>
      <w:r w:rsidRPr="00982D31">
        <w:t>a</w:t>
      </w:r>
      <w:r>
        <w:t> </w:t>
      </w:r>
      <w:r w:rsidRPr="00982D31">
        <w:t>kap. 2 eller 3</w:t>
      </w:r>
      <w:r>
        <w:t> §</w:t>
      </w:r>
      <w:r w:rsidRPr="00982D31">
        <w:t xml:space="preserve"> låter bli att upprätta eller lämna in en återhämtningsplan eller en koncernåterhämtningsplan,</w:t>
      </w:r>
    </w:p>
    <w:p w14:paraId="69D4A7A0" w14:textId="77777777" w:rsidR="00BD2F1A" w:rsidRPr="00982D31" w:rsidRDefault="00BD2F1A" w:rsidP="00BD2F1A">
      <w:pPr>
        <w:pStyle w:val="Brdtextmedindrag"/>
      </w:pPr>
      <w:r w:rsidRPr="00982D31">
        <w:t>6.</w:t>
      </w:r>
      <w:r>
        <w:t> </w:t>
      </w:r>
      <w:r w:rsidRPr="00982D31">
        <w:t>i strid med 8</w:t>
      </w:r>
      <w:r>
        <w:t> </w:t>
      </w:r>
      <w:r w:rsidRPr="00982D31">
        <w:t>b</w:t>
      </w:r>
      <w:r>
        <w:t> </w:t>
      </w:r>
      <w:r w:rsidRPr="00982D31">
        <w:t>kap. 11</w:t>
      </w:r>
      <w:r>
        <w:t> §</w:t>
      </w:r>
      <w:r w:rsidRPr="00982D31">
        <w:t xml:space="preserve"> låter bli att anmäla att koncerninternt finansiellt stöd ska lämnas,</w:t>
      </w:r>
    </w:p>
    <w:p w14:paraId="1E2F9512" w14:textId="77777777" w:rsidR="00BD2F1A" w:rsidRPr="00982D31" w:rsidRDefault="00BD2F1A" w:rsidP="00BD2F1A">
      <w:pPr>
        <w:pStyle w:val="Brdtextmedindrag"/>
      </w:pPr>
      <w:r w:rsidRPr="00982D31">
        <w:t>7.</w:t>
      </w:r>
      <w:r>
        <w:t> </w:t>
      </w:r>
      <w:r w:rsidRPr="00982D31">
        <w:t>i strid med 23</w:t>
      </w:r>
      <w:r>
        <w:t> </w:t>
      </w:r>
      <w:r w:rsidRPr="00982D31">
        <w:t>kap. 3</w:t>
      </w:r>
      <w:r>
        <w:t> </w:t>
      </w:r>
      <w:r w:rsidRPr="00982D31">
        <w:t>c</w:t>
      </w:r>
      <w:r>
        <w:t> §</w:t>
      </w:r>
      <w:r w:rsidRPr="00982D31">
        <w:t xml:space="preserve"> låter bli att underrätta Finansinspek</w:t>
      </w:r>
      <w:r>
        <w:softHyphen/>
      </w:r>
      <w:r w:rsidRPr="00982D31">
        <w:t>tionen om att värdepappersbolaget fallerar eller sannolikt kommer att fallera,</w:t>
      </w:r>
    </w:p>
    <w:p w14:paraId="22769541" w14:textId="77777777" w:rsidR="00BD2F1A" w:rsidRPr="00982D31" w:rsidRDefault="00BD2F1A" w:rsidP="00BD2F1A">
      <w:pPr>
        <w:pStyle w:val="Brdtextmedindrag"/>
      </w:pPr>
      <w:r w:rsidRPr="00982D31">
        <w:t>8.</w:t>
      </w:r>
      <w:r>
        <w:t> </w:t>
      </w:r>
      <w:r w:rsidRPr="00982D31">
        <w:t>i strid med 24</w:t>
      </w:r>
      <w:r>
        <w:t> </w:t>
      </w:r>
      <w:r w:rsidRPr="00982D31">
        <w:t>kap. 5</w:t>
      </w:r>
      <w:r>
        <w:t> §</w:t>
      </w:r>
      <w:r w:rsidRPr="00982D31">
        <w:t xml:space="preserve"> första stycket låter bli att till Finans</w:t>
      </w:r>
      <w:r>
        <w:softHyphen/>
      </w:r>
      <w:r w:rsidRPr="00982D31">
        <w:t>inspek</w:t>
      </w:r>
      <w:r>
        <w:softHyphen/>
      </w:r>
      <w:r w:rsidRPr="00982D31">
        <w:t>tionen anmäla sådana förvärv och avyttringar som avses där,</w:t>
      </w:r>
    </w:p>
    <w:p w14:paraId="3A489D8E" w14:textId="77777777" w:rsidR="00BD2F1A" w:rsidRPr="00982D31" w:rsidRDefault="00BD2F1A" w:rsidP="00BD2F1A">
      <w:pPr>
        <w:pStyle w:val="Brdtextmedindrag"/>
      </w:pPr>
      <w:r w:rsidRPr="00982D31">
        <w:t>9.</w:t>
      </w:r>
      <w:r>
        <w:t> </w:t>
      </w:r>
      <w:r w:rsidRPr="00982D31">
        <w:t>i strid med 24</w:t>
      </w:r>
      <w:r>
        <w:t> </w:t>
      </w:r>
      <w:r w:rsidRPr="00982D31">
        <w:t>kap. 5</w:t>
      </w:r>
      <w:r>
        <w:t> §</w:t>
      </w:r>
      <w:r w:rsidRPr="00982D31">
        <w:t xml:space="preserve"> tredje stycket låter bli att till Finans</w:t>
      </w:r>
      <w:r>
        <w:softHyphen/>
      </w:r>
      <w:r w:rsidRPr="00982D31">
        <w:t>inspek</w:t>
      </w:r>
      <w:r>
        <w:softHyphen/>
      </w:r>
      <w:r w:rsidRPr="00982D31">
        <w:t>tionen anmäla namnen på de ägare som har ett kvalificerat innehav av aktier i bolaget samt storleken på innehaven,</w:t>
      </w:r>
    </w:p>
    <w:tbl>
      <w:tblPr>
        <w:tblW w:w="5000" w:type="pct"/>
        <w:tblLayout w:type="fixed"/>
        <w:tblLook w:val="0000" w:firstRow="0" w:lastRow="0" w:firstColumn="0" w:lastColumn="0" w:noHBand="0" w:noVBand="0"/>
      </w:tblPr>
      <w:tblGrid>
        <w:gridCol w:w="2948"/>
        <w:gridCol w:w="2949"/>
      </w:tblGrid>
      <w:tr w:rsidR="00BD2F1A" w14:paraId="214AFD13" w14:textId="77777777" w:rsidTr="002E15E2">
        <w:tc>
          <w:tcPr>
            <w:tcW w:w="2500" w:type="pct"/>
            <w:shd w:val="clear" w:color="auto" w:fill="auto"/>
            <w:tcMar>
              <w:left w:w="0" w:type="dxa"/>
            </w:tcMar>
          </w:tcPr>
          <w:p w14:paraId="0ED11A3E" w14:textId="77777777" w:rsidR="00BD2F1A" w:rsidRPr="00556880" w:rsidRDefault="00BD2F1A" w:rsidP="002E15E2">
            <w:pPr>
              <w:pStyle w:val="Brdtextmedindrag"/>
            </w:pPr>
            <w:r>
              <w:t>10. gör betalningar till inne</w:t>
            </w:r>
            <w:r>
              <w:softHyphen/>
              <w:t xml:space="preserve">havare av instrument som ingår i bolagets kapitalbas i strid med </w:t>
            </w:r>
            <w:r w:rsidRPr="00556880">
              <w:rPr>
                <w:i/>
              </w:rPr>
              <w:t>8</w:t>
            </w:r>
            <w:r>
              <w:rPr>
                <w:i/>
              </w:rPr>
              <w:t> </w:t>
            </w:r>
            <w:r w:rsidRPr="00BA7197">
              <w:rPr>
                <w:i/>
                <w:spacing w:val="-4"/>
              </w:rPr>
              <w:t>kap. 3 och 4 §§ lagen (2014:966)</w:t>
            </w:r>
            <w:r w:rsidRPr="00556880">
              <w:rPr>
                <w:i/>
              </w:rPr>
              <w:t xml:space="preserve"> om kapitalbuffertar eller </w:t>
            </w:r>
            <w:r w:rsidRPr="007A036D">
              <w:rPr>
                <w:iCs/>
              </w:rPr>
              <w:t>arti</w:t>
            </w:r>
            <w:r w:rsidRPr="007A036D">
              <w:rPr>
                <w:iCs/>
              </w:rPr>
              <w:softHyphen/>
              <w:t>kel 28,</w:t>
            </w:r>
            <w:r w:rsidRPr="00556880">
              <w:rPr>
                <w:i/>
              </w:rPr>
              <w:t xml:space="preserve"> 51 </w:t>
            </w:r>
            <w:r w:rsidRPr="007A036D">
              <w:rPr>
                <w:iCs/>
              </w:rPr>
              <w:t>eller 63 i tillsynsförord</w:t>
            </w:r>
            <w:r w:rsidRPr="007A036D">
              <w:rPr>
                <w:iCs/>
              </w:rPr>
              <w:softHyphen/>
              <w:t>ningen</w:t>
            </w:r>
            <w:r>
              <w:t xml:space="preserve">, </w:t>
            </w:r>
            <w:r w:rsidRPr="00556880">
              <w:t xml:space="preserve">när dessa artiklar </w:t>
            </w:r>
            <w:r w:rsidRPr="00921AEC">
              <w:rPr>
                <w:spacing w:val="-4"/>
              </w:rPr>
              <w:t>för</w:t>
            </w:r>
            <w:r w:rsidRPr="00921AEC">
              <w:rPr>
                <w:spacing w:val="-4"/>
              </w:rPr>
              <w:softHyphen/>
              <w:t>bjuder sådana betalningar till inne</w:t>
            </w:r>
            <w:r w:rsidRPr="00921AEC">
              <w:rPr>
                <w:spacing w:val="-4"/>
              </w:rPr>
              <w:softHyphen/>
              <w:t>havare</w:t>
            </w:r>
            <w:r w:rsidRPr="00556880">
              <w:t xml:space="preserve"> av instru</w:t>
            </w:r>
            <w:r>
              <w:softHyphen/>
            </w:r>
            <w:r w:rsidRPr="00556880">
              <w:t>ment som ingår i kapital</w:t>
            </w:r>
            <w:r>
              <w:softHyphen/>
            </w:r>
            <w:r w:rsidRPr="00556880">
              <w:t>basen,</w:t>
            </w:r>
          </w:p>
        </w:tc>
        <w:tc>
          <w:tcPr>
            <w:tcW w:w="2500" w:type="pct"/>
            <w:shd w:val="clear" w:color="auto" w:fill="auto"/>
            <w:tcMar>
              <w:right w:w="0" w:type="dxa"/>
            </w:tcMar>
          </w:tcPr>
          <w:p w14:paraId="06E88535" w14:textId="77777777" w:rsidR="00BD2F1A" w:rsidRPr="00865372" w:rsidRDefault="00BD2F1A" w:rsidP="00CC6D4A">
            <w:pPr>
              <w:pStyle w:val="Brdtextmedindrag"/>
            </w:pPr>
            <w:r w:rsidRPr="00865372">
              <w:t>10. gör betalningar till inne</w:t>
            </w:r>
            <w:r w:rsidRPr="00865372">
              <w:softHyphen/>
              <w:t>havare av instrument som ingår i bolagets kapitalbas i strid med artikel 28,</w:t>
            </w:r>
            <w:r w:rsidRPr="00865372">
              <w:rPr>
                <w:i/>
              </w:rPr>
              <w:t xml:space="preserve"> 52 </w:t>
            </w:r>
            <w:r w:rsidRPr="00865372">
              <w:t>eller 63 i tillsyns</w:t>
            </w:r>
            <w:r w:rsidRPr="00865372">
              <w:softHyphen/>
              <w:t>förordningen, när dessa artiklar förbjuder sådana betalningar till innehavare</w:t>
            </w:r>
            <w:r w:rsidRPr="002A5DA9">
              <w:t xml:space="preserve"> av in</w:t>
            </w:r>
            <w:r w:rsidRPr="002A5DA9">
              <w:softHyphen/>
            </w:r>
            <w:r w:rsidRPr="00865372">
              <w:t>strument som ingår i kapital</w:t>
            </w:r>
            <w:r w:rsidRPr="00865372">
              <w:softHyphen/>
              <w:t>basen,</w:t>
            </w:r>
          </w:p>
        </w:tc>
      </w:tr>
    </w:tbl>
    <w:p w14:paraId="54DB8BEE" w14:textId="77777777" w:rsidR="00BD2F1A" w:rsidRDefault="00BD2F1A" w:rsidP="00BD2F1A">
      <w:pPr>
        <w:pStyle w:val="Brdtextmedindrag"/>
      </w:pPr>
      <w:r>
        <w:t xml:space="preserve">11. i strid med 28 kap. 1 § lagen (2015:1016) om resolution låter bli att lämna begärda upplysningar till Riksgäldskontoret, </w:t>
      </w:r>
    </w:p>
    <w:p w14:paraId="059414FD" w14:textId="77777777" w:rsidR="00BD2F1A" w:rsidRDefault="00BD2F1A" w:rsidP="00BD2F1A">
      <w:pPr>
        <w:pStyle w:val="Brdtextmedindrag"/>
      </w:pPr>
      <w:r>
        <w:t>12. har befunnits ansvarigt för en allvarlig, upprepad eller syste</w:t>
      </w:r>
      <w:r>
        <w:softHyphen/>
        <w:t>matisk överträdelse av lagen (2017:630) om åtgärder mot penning</w:t>
      </w:r>
      <w:r>
        <w:softHyphen/>
        <w:t>tvätt och finansiering av terrorism, eller föreskrifter som meddelats med stöd av den lagen,</w:t>
      </w:r>
    </w:p>
    <w:tbl>
      <w:tblPr>
        <w:tblW w:w="0" w:type="auto"/>
        <w:tblLayout w:type="fixed"/>
        <w:tblLook w:val="0000" w:firstRow="0" w:lastRow="0" w:firstColumn="0" w:lastColumn="0" w:noHBand="0" w:noVBand="0"/>
      </w:tblPr>
      <w:tblGrid>
        <w:gridCol w:w="2948"/>
        <w:gridCol w:w="2949"/>
      </w:tblGrid>
      <w:tr w:rsidR="00BD2F1A" w14:paraId="737663F4" w14:textId="77777777" w:rsidTr="002E15E2">
        <w:tc>
          <w:tcPr>
            <w:tcW w:w="2948" w:type="dxa"/>
            <w:shd w:val="clear" w:color="auto" w:fill="auto"/>
            <w:tcMar>
              <w:left w:w="0" w:type="dxa"/>
            </w:tcMar>
          </w:tcPr>
          <w:p w14:paraId="1CF5D420" w14:textId="77777777" w:rsidR="00BD2F1A" w:rsidRPr="00250E32" w:rsidRDefault="00BD2F1A" w:rsidP="002E15E2">
            <w:pPr>
              <w:pStyle w:val="Brdtextmedindrag"/>
              <w:rPr>
                <w:i/>
              </w:rPr>
            </w:pPr>
            <w:r>
              <w:t>13. låter bli att lämna infor</w:t>
            </w:r>
            <w:r>
              <w:softHyphen/>
              <w:t>mation till Finansinspektionen eller lämnar ofullständig eller fel</w:t>
            </w:r>
            <w:r>
              <w:softHyphen/>
              <w:t>aktig informa</w:t>
            </w:r>
            <w:r>
              <w:softHyphen/>
            </w:r>
            <w:r>
              <w:lastRenderedPageBreak/>
              <w:t>tion om efter</w:t>
            </w:r>
            <w:r>
              <w:softHyphen/>
            </w:r>
            <w:r w:rsidRPr="00BA7197">
              <w:rPr>
                <w:spacing w:val="-4"/>
              </w:rPr>
              <w:t>lev</w:t>
            </w:r>
            <w:r>
              <w:rPr>
                <w:spacing w:val="-4"/>
              </w:rPr>
              <w:softHyphen/>
            </w:r>
            <w:r w:rsidRPr="00BA7197">
              <w:rPr>
                <w:spacing w:val="-4"/>
              </w:rPr>
              <w:t>naden av skyldig</w:t>
            </w:r>
            <w:r>
              <w:rPr>
                <w:spacing w:val="-4"/>
              </w:rPr>
              <w:softHyphen/>
            </w:r>
            <w:r w:rsidRPr="00BA7197">
              <w:rPr>
                <w:spacing w:val="-4"/>
              </w:rPr>
              <w:t>heten att upp</w:t>
            </w:r>
            <w:r w:rsidRPr="00BA7197">
              <w:rPr>
                <w:spacing w:val="-4"/>
              </w:rPr>
              <w:softHyphen/>
              <w:t>fylla</w:t>
            </w:r>
            <w:r>
              <w:t xml:space="preserve"> kapital</w:t>
            </w:r>
            <w:r>
              <w:softHyphen/>
              <w:t xml:space="preserve">baskraven enligt </w:t>
            </w:r>
            <w:r w:rsidRPr="0056000F">
              <w:rPr>
                <w:i/>
              </w:rPr>
              <w:t>artikel</w:t>
            </w:r>
            <w:r>
              <w:t> </w:t>
            </w:r>
            <w:r w:rsidRPr="00BB2DEA">
              <w:rPr>
                <w:i/>
              </w:rPr>
              <w:t>92</w:t>
            </w:r>
            <w:r>
              <w:t xml:space="preserve"> i </w:t>
            </w:r>
            <w:r w:rsidRPr="00BB2DEA">
              <w:rPr>
                <w:i/>
              </w:rPr>
              <w:t>tillsynsför</w:t>
            </w:r>
            <w:r>
              <w:rPr>
                <w:i/>
              </w:rPr>
              <w:softHyphen/>
            </w:r>
            <w:r w:rsidRPr="00BB2DEA">
              <w:rPr>
                <w:i/>
              </w:rPr>
              <w:t>ord</w:t>
            </w:r>
            <w:r>
              <w:rPr>
                <w:i/>
              </w:rPr>
              <w:softHyphen/>
            </w:r>
            <w:r w:rsidRPr="00BB2DEA">
              <w:rPr>
                <w:i/>
              </w:rPr>
              <w:t>ningen</w:t>
            </w:r>
            <w:r>
              <w:t xml:space="preserve">, i strid med </w:t>
            </w:r>
            <w:r w:rsidRPr="0056000F">
              <w:rPr>
                <w:i/>
              </w:rPr>
              <w:t>artikel </w:t>
            </w:r>
            <w:r>
              <w:rPr>
                <w:i/>
              </w:rPr>
              <w:t>430.1</w:t>
            </w:r>
            <w:r>
              <w:t xml:space="preserve"> i den för</w:t>
            </w:r>
            <w:r>
              <w:softHyphen/>
              <w:t xml:space="preserve">ordningen, </w:t>
            </w:r>
          </w:p>
        </w:tc>
        <w:tc>
          <w:tcPr>
            <w:tcW w:w="2949" w:type="dxa"/>
            <w:shd w:val="clear" w:color="auto" w:fill="auto"/>
            <w:tcMar>
              <w:right w:w="0" w:type="dxa"/>
            </w:tcMar>
          </w:tcPr>
          <w:p w14:paraId="1DD79B88" w14:textId="77777777" w:rsidR="00BD2F1A" w:rsidRDefault="00BD2F1A" w:rsidP="002E15E2">
            <w:pPr>
              <w:pStyle w:val="Brdtextmedindrag"/>
            </w:pPr>
            <w:r w:rsidRPr="00982D31">
              <w:lastRenderedPageBreak/>
              <w:t>13.</w:t>
            </w:r>
            <w:r>
              <w:t> </w:t>
            </w:r>
            <w:r w:rsidRPr="00982D31">
              <w:t>låter bli att lämna infor</w:t>
            </w:r>
            <w:r>
              <w:softHyphen/>
            </w:r>
            <w:r w:rsidRPr="00982D31">
              <w:t>mation till Finansinspektionen eller lämnar ofullständig eller fel</w:t>
            </w:r>
            <w:r>
              <w:softHyphen/>
            </w:r>
            <w:r w:rsidRPr="00982D31">
              <w:t>aktig informa</w:t>
            </w:r>
            <w:r>
              <w:softHyphen/>
            </w:r>
            <w:r w:rsidRPr="00982D31">
              <w:lastRenderedPageBreak/>
              <w:t xml:space="preserve">tion om </w:t>
            </w:r>
            <w:r w:rsidRPr="00BA7197">
              <w:rPr>
                <w:spacing w:val="-4"/>
              </w:rPr>
              <w:t>efter</w:t>
            </w:r>
            <w:r w:rsidRPr="00BA7197">
              <w:rPr>
                <w:spacing w:val="-4"/>
              </w:rPr>
              <w:softHyphen/>
              <w:t>lev</w:t>
            </w:r>
            <w:r>
              <w:rPr>
                <w:spacing w:val="-4"/>
              </w:rPr>
              <w:softHyphen/>
            </w:r>
            <w:r w:rsidRPr="00BA7197">
              <w:rPr>
                <w:spacing w:val="-4"/>
              </w:rPr>
              <w:t>naden av skyldig</w:t>
            </w:r>
            <w:r>
              <w:rPr>
                <w:spacing w:val="-4"/>
              </w:rPr>
              <w:softHyphen/>
            </w:r>
            <w:r w:rsidRPr="00BA7197">
              <w:rPr>
                <w:spacing w:val="-4"/>
              </w:rPr>
              <w:t>heten att upp</w:t>
            </w:r>
            <w:r w:rsidRPr="00BA7197">
              <w:rPr>
                <w:spacing w:val="-4"/>
              </w:rPr>
              <w:softHyphen/>
              <w:t>fylla</w:t>
            </w:r>
            <w:r w:rsidRPr="00982D31">
              <w:t xml:space="preserve"> kapitalbas</w:t>
            </w:r>
            <w:r>
              <w:softHyphen/>
            </w:r>
            <w:r w:rsidRPr="00982D31">
              <w:t xml:space="preserve">kraven enligt </w:t>
            </w:r>
            <w:r w:rsidRPr="0056000F">
              <w:rPr>
                <w:i/>
                <w:spacing w:val="-4"/>
              </w:rPr>
              <w:t>arti</w:t>
            </w:r>
            <w:r w:rsidRPr="0056000F">
              <w:rPr>
                <w:i/>
                <w:spacing w:val="-4"/>
              </w:rPr>
              <w:softHyphen/>
              <w:t>kel</w:t>
            </w:r>
            <w:r w:rsidRPr="00A970E8">
              <w:rPr>
                <w:spacing w:val="-4"/>
              </w:rPr>
              <w:t> </w:t>
            </w:r>
            <w:r w:rsidRPr="00A970E8">
              <w:rPr>
                <w:i/>
                <w:spacing w:val="-4"/>
              </w:rPr>
              <w:t>11</w:t>
            </w:r>
            <w:r w:rsidRPr="00A970E8">
              <w:rPr>
                <w:spacing w:val="-4"/>
              </w:rPr>
              <w:t xml:space="preserve"> i </w:t>
            </w:r>
            <w:r w:rsidRPr="00A970E8">
              <w:rPr>
                <w:i/>
                <w:spacing w:val="-4"/>
              </w:rPr>
              <w:t>värdepap</w:t>
            </w:r>
            <w:r>
              <w:rPr>
                <w:i/>
                <w:spacing w:val="-4"/>
              </w:rPr>
              <w:softHyphen/>
            </w:r>
            <w:r w:rsidRPr="00A970E8">
              <w:rPr>
                <w:i/>
                <w:spacing w:val="-4"/>
              </w:rPr>
              <w:t>pers</w:t>
            </w:r>
            <w:r>
              <w:rPr>
                <w:i/>
                <w:spacing w:val="-4"/>
              </w:rPr>
              <w:softHyphen/>
            </w:r>
            <w:r w:rsidRPr="00A970E8">
              <w:rPr>
                <w:i/>
                <w:spacing w:val="-4"/>
              </w:rPr>
              <w:t>bolags</w:t>
            </w:r>
            <w:r w:rsidRPr="00A970E8">
              <w:rPr>
                <w:i/>
                <w:spacing w:val="-4"/>
              </w:rPr>
              <w:softHyphen/>
              <w:t>förord</w:t>
            </w:r>
            <w:r w:rsidRPr="00A970E8">
              <w:rPr>
                <w:i/>
                <w:spacing w:val="-4"/>
              </w:rPr>
              <w:softHyphen/>
              <w:t>ningen</w:t>
            </w:r>
            <w:r w:rsidRPr="00A970E8">
              <w:rPr>
                <w:spacing w:val="-4"/>
              </w:rPr>
              <w:t>, i strid med</w:t>
            </w:r>
            <w:r w:rsidRPr="0056000F">
              <w:rPr>
                <w:i/>
                <w:spacing w:val="-4"/>
              </w:rPr>
              <w:t xml:space="preserve"> arti</w:t>
            </w:r>
            <w:r w:rsidRPr="0056000F">
              <w:rPr>
                <w:i/>
                <w:spacing w:val="-4"/>
              </w:rPr>
              <w:softHyphen/>
              <w:t>kel </w:t>
            </w:r>
            <w:r w:rsidRPr="00A970E8">
              <w:rPr>
                <w:i/>
                <w:spacing w:val="-4"/>
              </w:rPr>
              <w:t>54.1</w:t>
            </w:r>
            <w:r>
              <w:rPr>
                <w:i/>
                <w:spacing w:val="-4"/>
              </w:rPr>
              <w:t> </w:t>
            </w:r>
            <w:r w:rsidRPr="00982D31">
              <w:rPr>
                <w:i/>
              </w:rPr>
              <w:t>b</w:t>
            </w:r>
            <w:r w:rsidRPr="00982D31">
              <w:t xml:space="preserve"> i den för</w:t>
            </w:r>
            <w:r>
              <w:softHyphen/>
            </w:r>
            <w:r w:rsidRPr="00982D31">
              <w:t>ordningen,</w:t>
            </w:r>
          </w:p>
        </w:tc>
      </w:tr>
      <w:tr w:rsidR="00BD2F1A" w14:paraId="041AEF17" w14:textId="77777777" w:rsidTr="002E15E2">
        <w:tc>
          <w:tcPr>
            <w:tcW w:w="2948" w:type="dxa"/>
            <w:shd w:val="clear" w:color="auto" w:fill="auto"/>
            <w:tcMar>
              <w:left w:w="0" w:type="dxa"/>
            </w:tcMar>
          </w:tcPr>
          <w:p w14:paraId="1FE586A5" w14:textId="77777777" w:rsidR="00BD2F1A" w:rsidRDefault="00BD2F1A" w:rsidP="002E15E2">
            <w:pPr>
              <w:pStyle w:val="Brdtextmedindrag"/>
            </w:pPr>
            <w:r>
              <w:lastRenderedPageBreak/>
              <w:t xml:space="preserve">14. låter bli att </w:t>
            </w:r>
            <w:r w:rsidRPr="00BB2DEA">
              <w:rPr>
                <w:i/>
              </w:rPr>
              <w:t>rapportera</w:t>
            </w:r>
            <w:r>
              <w:t xml:space="preserve"> eller lämnar ofullständig eller felaktig information </w:t>
            </w:r>
            <w:r w:rsidRPr="00BB2DEA">
              <w:rPr>
                <w:i/>
              </w:rPr>
              <w:t xml:space="preserve">till </w:t>
            </w:r>
            <w:r w:rsidRPr="001F006C">
              <w:rPr>
                <w:i/>
              </w:rPr>
              <w:t>Finansinspektio</w:t>
            </w:r>
            <w:r w:rsidRPr="001F006C">
              <w:rPr>
                <w:i/>
              </w:rPr>
              <w:softHyphen/>
              <w:t>nen</w:t>
            </w:r>
            <w:r w:rsidRPr="001F006C">
              <w:t xml:space="preserve"> </w:t>
            </w:r>
            <w:r w:rsidRPr="001F006C">
              <w:rPr>
                <w:i/>
                <w:iCs/>
              </w:rPr>
              <w:t>när det gäller data som avses i artikel </w:t>
            </w:r>
            <w:r>
              <w:rPr>
                <w:i/>
                <w:iCs/>
              </w:rPr>
              <w:t>430a</w:t>
            </w:r>
            <w:r w:rsidRPr="001F006C">
              <w:rPr>
                <w:i/>
                <w:iCs/>
              </w:rPr>
              <w:t xml:space="preserve"> i tillsynsförordningen</w:t>
            </w:r>
            <w:r w:rsidRPr="001F006C">
              <w:t>,</w:t>
            </w:r>
          </w:p>
        </w:tc>
        <w:tc>
          <w:tcPr>
            <w:tcW w:w="2949" w:type="dxa"/>
            <w:shd w:val="clear" w:color="auto" w:fill="auto"/>
            <w:tcMar>
              <w:right w:w="0" w:type="dxa"/>
            </w:tcMar>
          </w:tcPr>
          <w:p w14:paraId="436B3D49" w14:textId="77777777" w:rsidR="00BD2F1A" w:rsidRPr="00982D31" w:rsidRDefault="00BD2F1A" w:rsidP="002E15E2">
            <w:pPr>
              <w:pStyle w:val="Brdtextmedindrag"/>
            </w:pPr>
            <w:r w:rsidRPr="00BB2DEA">
              <w:t>14.</w:t>
            </w:r>
            <w:r>
              <w:t> </w:t>
            </w:r>
            <w:r w:rsidRPr="00BB2DEA">
              <w:t xml:space="preserve">låter bli att </w:t>
            </w:r>
            <w:r w:rsidRPr="00BB2DEA">
              <w:rPr>
                <w:i/>
              </w:rPr>
              <w:t>lämna infor</w:t>
            </w:r>
            <w:r>
              <w:rPr>
                <w:i/>
              </w:rPr>
              <w:softHyphen/>
            </w:r>
            <w:r w:rsidRPr="00BB2DEA">
              <w:rPr>
                <w:i/>
              </w:rPr>
              <w:t xml:space="preserve">mation till Finansinspektionen </w:t>
            </w:r>
            <w:r w:rsidRPr="00BB2DEA">
              <w:t>eller lämnar ofullständig eller fel</w:t>
            </w:r>
            <w:r>
              <w:softHyphen/>
            </w:r>
            <w:r w:rsidRPr="00BB2DEA">
              <w:t>aktig informa</w:t>
            </w:r>
            <w:r>
              <w:softHyphen/>
            </w:r>
            <w:r w:rsidRPr="00BB2DEA">
              <w:t xml:space="preserve">tion </w:t>
            </w:r>
            <w:r w:rsidRPr="00BB2DEA">
              <w:rPr>
                <w:i/>
              </w:rPr>
              <w:t>om koncent</w:t>
            </w:r>
            <w:r>
              <w:rPr>
                <w:i/>
              </w:rPr>
              <w:softHyphen/>
            </w:r>
            <w:r w:rsidRPr="00BB2DEA">
              <w:rPr>
                <w:i/>
              </w:rPr>
              <w:t>ra</w:t>
            </w:r>
            <w:r>
              <w:rPr>
                <w:i/>
              </w:rPr>
              <w:softHyphen/>
            </w:r>
            <w:r w:rsidRPr="00BB2DEA">
              <w:rPr>
                <w:i/>
              </w:rPr>
              <w:t>tions</w:t>
            </w:r>
            <w:r>
              <w:rPr>
                <w:i/>
              </w:rPr>
              <w:softHyphen/>
            </w:r>
            <w:r w:rsidRPr="00BB2DEA">
              <w:rPr>
                <w:i/>
              </w:rPr>
              <w:t>risker</w:t>
            </w:r>
            <w:r w:rsidRPr="0025521D">
              <w:rPr>
                <w:iCs/>
              </w:rPr>
              <w:t>,</w:t>
            </w:r>
            <w:r>
              <w:rPr>
                <w:iCs/>
              </w:rPr>
              <w:t xml:space="preserve"> i strid med </w:t>
            </w:r>
            <w:r w:rsidRPr="0056000F">
              <w:rPr>
                <w:i/>
              </w:rPr>
              <w:t>artikel 54 i värdepappers</w:t>
            </w:r>
            <w:r w:rsidRPr="0056000F">
              <w:rPr>
                <w:i/>
              </w:rPr>
              <w:softHyphen/>
              <w:t>bolags</w:t>
            </w:r>
            <w:r w:rsidRPr="0056000F">
              <w:rPr>
                <w:i/>
              </w:rPr>
              <w:softHyphen/>
              <w:t>förordningen</w:t>
            </w:r>
            <w:r>
              <w:rPr>
                <w:iCs/>
              </w:rPr>
              <w:t>,</w:t>
            </w:r>
          </w:p>
        </w:tc>
      </w:tr>
      <w:tr w:rsidR="00BD2F1A" w14:paraId="21AA00D7" w14:textId="77777777" w:rsidTr="002E15E2">
        <w:tc>
          <w:tcPr>
            <w:tcW w:w="2948" w:type="dxa"/>
            <w:shd w:val="clear" w:color="auto" w:fill="auto"/>
            <w:tcMar>
              <w:left w:w="0" w:type="dxa"/>
            </w:tcMar>
          </w:tcPr>
          <w:p w14:paraId="18530978" w14:textId="77777777" w:rsidR="00BD2F1A" w:rsidRDefault="00BD2F1A" w:rsidP="002E15E2">
            <w:pPr>
              <w:pStyle w:val="Brdtextmedindrag"/>
            </w:pPr>
            <w:r w:rsidRPr="0051692A">
              <w:rPr>
                <w:iCs/>
              </w:rPr>
              <w:t>15.</w:t>
            </w:r>
            <w:r>
              <w:rPr>
                <w:i/>
              </w:rPr>
              <w:t> </w:t>
            </w:r>
            <w:r w:rsidRPr="0009321D">
              <w:rPr>
                <w:i/>
              </w:rPr>
              <w:t>låter bli att lämna informa</w:t>
            </w:r>
            <w:r>
              <w:rPr>
                <w:i/>
              </w:rPr>
              <w:softHyphen/>
            </w:r>
            <w:r w:rsidRPr="0009321D">
              <w:rPr>
                <w:i/>
              </w:rPr>
              <w:t>tion till Finans</w:t>
            </w:r>
            <w:r>
              <w:rPr>
                <w:i/>
              </w:rPr>
              <w:softHyphen/>
            </w:r>
            <w:r w:rsidRPr="0009321D">
              <w:rPr>
                <w:i/>
              </w:rPr>
              <w:t>inspektionen eller lämnar ofullständig eller felaktig information om en stor exponer</w:t>
            </w:r>
            <w:r>
              <w:rPr>
                <w:i/>
              </w:rPr>
              <w:softHyphen/>
            </w:r>
            <w:r w:rsidRPr="0009321D">
              <w:rPr>
                <w:i/>
              </w:rPr>
              <w:t>ing i strid med artikel</w:t>
            </w:r>
            <w:r>
              <w:rPr>
                <w:i/>
              </w:rPr>
              <w:t> </w:t>
            </w:r>
            <w:r w:rsidRPr="0009321D">
              <w:rPr>
                <w:i/>
              </w:rPr>
              <w:t>394.1 i till</w:t>
            </w:r>
            <w:r>
              <w:rPr>
                <w:i/>
              </w:rPr>
              <w:softHyphen/>
            </w:r>
            <w:r w:rsidRPr="0009321D">
              <w:rPr>
                <w:i/>
              </w:rPr>
              <w:t>synsförordningen</w:t>
            </w:r>
            <w:r w:rsidRPr="00D660C9">
              <w:t>,</w:t>
            </w:r>
          </w:p>
        </w:tc>
        <w:tc>
          <w:tcPr>
            <w:tcW w:w="2949" w:type="dxa"/>
            <w:shd w:val="clear" w:color="auto" w:fill="auto"/>
            <w:tcMar>
              <w:right w:w="0" w:type="dxa"/>
            </w:tcMar>
          </w:tcPr>
          <w:p w14:paraId="449EF857" w14:textId="77777777" w:rsidR="00BD2F1A" w:rsidRDefault="00BD2F1A" w:rsidP="002E15E2">
            <w:pPr>
              <w:pStyle w:val="Brdtextmedindrag"/>
            </w:pPr>
            <w:r w:rsidRPr="0035583F">
              <w:rPr>
                <w:spacing w:val="-4"/>
              </w:rPr>
              <w:t>15. </w:t>
            </w:r>
            <w:r>
              <w:rPr>
                <w:i/>
                <w:spacing w:val="-4"/>
              </w:rPr>
              <w:t xml:space="preserve">utsätter sig för </w:t>
            </w:r>
            <w:r w:rsidRPr="0035583F">
              <w:rPr>
                <w:i/>
                <w:spacing w:val="-4"/>
              </w:rPr>
              <w:t>en koncentra</w:t>
            </w:r>
            <w:r w:rsidRPr="0035583F">
              <w:rPr>
                <w:i/>
                <w:spacing w:val="-4"/>
              </w:rPr>
              <w:softHyphen/>
              <w:t>tions</w:t>
            </w:r>
            <w:r w:rsidRPr="0035583F">
              <w:rPr>
                <w:i/>
                <w:spacing w:val="-4"/>
              </w:rPr>
              <w:softHyphen/>
              <w:t>risk</w:t>
            </w:r>
            <w:r w:rsidRPr="00BB2DEA">
              <w:rPr>
                <w:i/>
              </w:rPr>
              <w:t xml:space="preserve"> som överstiger gränserna i artikel</w:t>
            </w:r>
            <w:r>
              <w:rPr>
                <w:i/>
              </w:rPr>
              <w:t> </w:t>
            </w:r>
            <w:r w:rsidRPr="00BB2DEA">
              <w:rPr>
                <w:i/>
              </w:rPr>
              <w:t>37 i värdepappersbolags</w:t>
            </w:r>
            <w:r>
              <w:rPr>
                <w:i/>
              </w:rPr>
              <w:softHyphen/>
            </w:r>
            <w:r w:rsidRPr="00BB2DEA">
              <w:rPr>
                <w:i/>
              </w:rPr>
              <w:t>förordningen</w:t>
            </w:r>
            <w:r>
              <w:t>,</w:t>
            </w:r>
          </w:p>
        </w:tc>
      </w:tr>
      <w:tr w:rsidR="00BD2F1A" w14:paraId="4F5CC36D" w14:textId="77777777" w:rsidTr="002E15E2">
        <w:tc>
          <w:tcPr>
            <w:tcW w:w="2948" w:type="dxa"/>
            <w:shd w:val="clear" w:color="auto" w:fill="auto"/>
            <w:tcMar>
              <w:left w:w="0" w:type="dxa"/>
            </w:tcMar>
          </w:tcPr>
          <w:p w14:paraId="11EF0CC7" w14:textId="77777777" w:rsidR="00BD2F1A" w:rsidRDefault="00BD2F1A" w:rsidP="002E15E2">
            <w:pPr>
              <w:pStyle w:val="Brdtextmedindrag"/>
            </w:pPr>
            <w:r>
              <w:t>16. </w:t>
            </w:r>
            <w:r w:rsidRPr="00D660C9">
              <w:rPr>
                <w:i/>
              </w:rPr>
              <w:t>låter bli att lämna infor</w:t>
            </w:r>
            <w:r>
              <w:rPr>
                <w:i/>
              </w:rPr>
              <w:softHyphen/>
            </w:r>
            <w:r w:rsidRPr="00D660C9">
              <w:rPr>
                <w:i/>
              </w:rPr>
              <w:t>m</w:t>
            </w:r>
            <w:r w:rsidRPr="005F219E">
              <w:rPr>
                <w:i/>
                <w:spacing w:val="-5"/>
              </w:rPr>
              <w:t>ation till Finansinspektionen eller</w:t>
            </w:r>
            <w:r w:rsidRPr="00D660C9">
              <w:rPr>
                <w:i/>
              </w:rPr>
              <w:t xml:space="preserve"> lämnar ofullständig eller fel</w:t>
            </w:r>
            <w:r>
              <w:rPr>
                <w:i/>
              </w:rPr>
              <w:softHyphen/>
            </w:r>
            <w:r w:rsidRPr="00D660C9">
              <w:rPr>
                <w:i/>
              </w:rPr>
              <w:t>aktig information om likviditet i strid med artikel</w:t>
            </w:r>
            <w:r>
              <w:rPr>
                <w:i/>
              </w:rPr>
              <w:t> </w:t>
            </w:r>
            <w:r w:rsidRPr="00D660C9">
              <w:rPr>
                <w:i/>
              </w:rPr>
              <w:t>415.1 och 415.2 i till</w:t>
            </w:r>
            <w:r>
              <w:rPr>
                <w:i/>
              </w:rPr>
              <w:softHyphen/>
            </w:r>
            <w:r w:rsidRPr="00D660C9">
              <w:rPr>
                <w:i/>
              </w:rPr>
              <w:t>synsförordningen</w:t>
            </w:r>
            <w:r>
              <w:t>,</w:t>
            </w:r>
          </w:p>
        </w:tc>
        <w:tc>
          <w:tcPr>
            <w:tcW w:w="2949" w:type="dxa"/>
            <w:shd w:val="clear" w:color="auto" w:fill="auto"/>
            <w:tcMar>
              <w:right w:w="0" w:type="dxa"/>
            </w:tcMar>
          </w:tcPr>
          <w:p w14:paraId="1AC9EB83" w14:textId="77777777" w:rsidR="00BD2F1A" w:rsidRDefault="00BD2F1A" w:rsidP="002E15E2">
            <w:pPr>
              <w:pStyle w:val="Brdtextmedindrag"/>
            </w:pPr>
            <w:r w:rsidRPr="001F006C">
              <w:rPr>
                <w:spacing w:val="-4"/>
              </w:rPr>
              <w:t>16. </w:t>
            </w:r>
            <w:r w:rsidRPr="001F006C">
              <w:rPr>
                <w:i/>
                <w:spacing w:val="-4"/>
              </w:rPr>
              <w:t>vid upprepade tillfällen eller</w:t>
            </w:r>
            <w:r w:rsidRPr="00D660C9">
              <w:rPr>
                <w:i/>
              </w:rPr>
              <w:t xml:space="preserve"> systematiskt, i strid med </w:t>
            </w:r>
            <w:r w:rsidRPr="00A970E8">
              <w:rPr>
                <w:i/>
                <w:spacing w:val="-2"/>
              </w:rPr>
              <w:t>artikel 43 i värdepappersbolagsförordningen</w:t>
            </w:r>
            <w:r w:rsidRPr="00D660C9">
              <w:rPr>
                <w:i/>
              </w:rPr>
              <w:t xml:space="preserve">, </w:t>
            </w:r>
            <w:r>
              <w:rPr>
                <w:i/>
              </w:rPr>
              <w:t>låter bli</w:t>
            </w:r>
            <w:r w:rsidRPr="00D660C9">
              <w:rPr>
                <w:i/>
              </w:rPr>
              <w:t xml:space="preserve"> att hålla likvida till</w:t>
            </w:r>
            <w:r>
              <w:rPr>
                <w:i/>
              </w:rPr>
              <w:softHyphen/>
            </w:r>
            <w:r w:rsidRPr="00D660C9">
              <w:rPr>
                <w:i/>
              </w:rPr>
              <w:t>gångar</w:t>
            </w:r>
            <w:r>
              <w:t xml:space="preserve">, </w:t>
            </w:r>
            <w:r w:rsidRPr="00DF367E">
              <w:rPr>
                <w:i/>
                <w:iCs/>
              </w:rPr>
              <w:t>eller</w:t>
            </w:r>
            <w:r>
              <w:t xml:space="preserve"> </w:t>
            </w:r>
          </w:p>
        </w:tc>
      </w:tr>
      <w:tr w:rsidR="00BD2F1A" w14:paraId="29C94180" w14:textId="77777777" w:rsidTr="002E15E2">
        <w:tc>
          <w:tcPr>
            <w:tcW w:w="2948" w:type="dxa"/>
            <w:shd w:val="clear" w:color="auto" w:fill="auto"/>
            <w:tcMar>
              <w:left w:w="0" w:type="dxa"/>
            </w:tcMar>
          </w:tcPr>
          <w:p w14:paraId="34C20756" w14:textId="77777777" w:rsidR="00BD2F1A" w:rsidRDefault="00BD2F1A" w:rsidP="002E15E2">
            <w:pPr>
              <w:pStyle w:val="Brdtextmedindrag"/>
            </w:pPr>
            <w:r>
              <w:t>17. låter bli att lämna upp</w:t>
            </w:r>
            <w:r>
              <w:softHyphen/>
              <w:t>g</w:t>
            </w:r>
            <w:r w:rsidRPr="00921AEC">
              <w:rPr>
                <w:spacing w:val="-4"/>
              </w:rPr>
              <w:t>ifter till Finans</w:t>
            </w:r>
            <w:r w:rsidRPr="00921AEC">
              <w:rPr>
                <w:spacing w:val="-4"/>
              </w:rPr>
              <w:softHyphen/>
              <w:t>inspektionen eller</w:t>
            </w:r>
            <w:r>
              <w:t xml:space="preserve"> lämnar ofullständig eller felaktig informa</w:t>
            </w:r>
            <w:r>
              <w:softHyphen/>
              <w:t xml:space="preserve">tion </w:t>
            </w:r>
            <w:r w:rsidRPr="00D660C9">
              <w:rPr>
                <w:i/>
              </w:rPr>
              <w:t>om sin brutto</w:t>
            </w:r>
            <w:r>
              <w:rPr>
                <w:i/>
              </w:rPr>
              <w:softHyphen/>
            </w:r>
            <w:r w:rsidRPr="00D660C9">
              <w:rPr>
                <w:i/>
              </w:rPr>
              <w:t>soli</w:t>
            </w:r>
            <w:r>
              <w:rPr>
                <w:i/>
              </w:rPr>
              <w:softHyphen/>
            </w:r>
            <w:r w:rsidRPr="00D660C9">
              <w:rPr>
                <w:i/>
              </w:rPr>
              <w:t>di</w:t>
            </w:r>
            <w:r>
              <w:rPr>
                <w:i/>
              </w:rPr>
              <w:softHyphen/>
            </w:r>
            <w:r w:rsidRPr="00D660C9">
              <w:rPr>
                <w:i/>
              </w:rPr>
              <w:t>tet i strid med artikel</w:t>
            </w:r>
            <w:r>
              <w:rPr>
                <w:i/>
              </w:rPr>
              <w:t> </w:t>
            </w:r>
            <w:r w:rsidRPr="00D660C9">
              <w:rPr>
                <w:i/>
              </w:rPr>
              <w:t>430.1</w:t>
            </w:r>
            <w:r>
              <w:rPr>
                <w:i/>
              </w:rPr>
              <w:t xml:space="preserve"> och 430.2</w:t>
            </w:r>
            <w:r w:rsidRPr="00D660C9">
              <w:rPr>
                <w:i/>
              </w:rPr>
              <w:t xml:space="preserve"> i till</w:t>
            </w:r>
            <w:r>
              <w:rPr>
                <w:i/>
              </w:rPr>
              <w:softHyphen/>
            </w:r>
            <w:r w:rsidRPr="00D660C9">
              <w:rPr>
                <w:i/>
              </w:rPr>
              <w:t>syns</w:t>
            </w:r>
            <w:r>
              <w:rPr>
                <w:i/>
              </w:rPr>
              <w:softHyphen/>
            </w:r>
            <w:r w:rsidRPr="00D660C9">
              <w:rPr>
                <w:i/>
              </w:rPr>
              <w:t>för</w:t>
            </w:r>
            <w:r>
              <w:rPr>
                <w:i/>
              </w:rPr>
              <w:softHyphen/>
            </w:r>
            <w:r w:rsidRPr="00D660C9">
              <w:rPr>
                <w:i/>
              </w:rPr>
              <w:t>ordningen</w:t>
            </w:r>
            <w:r w:rsidRPr="0072270E">
              <w:rPr>
                <w:i/>
              </w:rPr>
              <w:t>,</w:t>
            </w:r>
          </w:p>
        </w:tc>
        <w:tc>
          <w:tcPr>
            <w:tcW w:w="2949" w:type="dxa"/>
            <w:shd w:val="clear" w:color="auto" w:fill="auto"/>
            <w:tcMar>
              <w:right w:w="0" w:type="dxa"/>
            </w:tcMar>
          </w:tcPr>
          <w:p w14:paraId="12A046CF" w14:textId="77777777" w:rsidR="00BD2F1A" w:rsidRDefault="00BD2F1A" w:rsidP="002E15E2">
            <w:pPr>
              <w:pStyle w:val="Brdtextmedindrag"/>
            </w:pPr>
            <w:r>
              <w:t xml:space="preserve">17. låter bli att lämna </w:t>
            </w:r>
            <w:r w:rsidRPr="00516444">
              <w:rPr>
                <w:i/>
                <w:spacing w:val="-4"/>
              </w:rPr>
              <w:t>informa</w:t>
            </w:r>
            <w:r w:rsidRPr="00516444">
              <w:rPr>
                <w:i/>
                <w:spacing w:val="-4"/>
              </w:rPr>
              <w:softHyphen/>
              <w:t>tion</w:t>
            </w:r>
            <w:r>
              <w:rPr>
                <w:spacing w:val="-4"/>
              </w:rPr>
              <w:t xml:space="preserve"> </w:t>
            </w:r>
            <w:r w:rsidRPr="00921AEC">
              <w:rPr>
                <w:spacing w:val="-4"/>
              </w:rPr>
              <w:t>eller</w:t>
            </w:r>
            <w:r>
              <w:t xml:space="preserve"> lämnar ofullständig eller felaktig informa</w:t>
            </w:r>
            <w:r>
              <w:softHyphen/>
              <w:t>tion</w:t>
            </w:r>
            <w:r w:rsidRPr="007A036D">
              <w:rPr>
                <w:i/>
              </w:rPr>
              <w:t>,</w:t>
            </w:r>
            <w:r w:rsidRPr="00CA3954">
              <w:rPr>
                <w:i/>
                <w:iCs/>
              </w:rPr>
              <w:t xml:space="preserve"> i strid med bestämmelserna i del 6 i värde</w:t>
            </w:r>
            <w:r>
              <w:rPr>
                <w:i/>
                <w:iCs/>
              </w:rPr>
              <w:softHyphen/>
            </w:r>
            <w:r w:rsidRPr="00CA3954">
              <w:rPr>
                <w:i/>
                <w:iCs/>
              </w:rPr>
              <w:t>pap</w:t>
            </w:r>
            <w:r>
              <w:rPr>
                <w:i/>
                <w:iCs/>
              </w:rPr>
              <w:softHyphen/>
            </w:r>
            <w:r w:rsidRPr="00CA3954">
              <w:rPr>
                <w:i/>
                <w:iCs/>
              </w:rPr>
              <w:t>persbolags</w:t>
            </w:r>
            <w:r w:rsidRPr="00CA3954">
              <w:rPr>
                <w:i/>
                <w:iCs/>
              </w:rPr>
              <w:softHyphen/>
              <w:t>förordningen</w:t>
            </w:r>
            <w:r>
              <w:t xml:space="preserve">. </w:t>
            </w:r>
          </w:p>
        </w:tc>
      </w:tr>
      <w:tr w:rsidR="00BD2F1A" w14:paraId="66A14D91" w14:textId="77777777" w:rsidTr="002E15E2">
        <w:tc>
          <w:tcPr>
            <w:tcW w:w="2948" w:type="dxa"/>
            <w:shd w:val="clear" w:color="auto" w:fill="auto"/>
            <w:tcMar>
              <w:left w:w="0" w:type="dxa"/>
            </w:tcMar>
          </w:tcPr>
          <w:p w14:paraId="28E29E39" w14:textId="77777777" w:rsidR="00BD2F1A" w:rsidRDefault="00BD2F1A" w:rsidP="002E15E2">
            <w:pPr>
              <w:pStyle w:val="Brdtextmedindrag"/>
            </w:pPr>
            <w:r w:rsidRPr="005F219E">
              <w:rPr>
                <w:i/>
                <w:spacing w:val="-4"/>
              </w:rPr>
              <w:t>18. vid upprepade tillfällen eller</w:t>
            </w:r>
            <w:r w:rsidRPr="00D660C9">
              <w:rPr>
                <w:i/>
              </w:rPr>
              <w:t xml:space="preserve"> systematiskt låter bli att hålla lik</w:t>
            </w:r>
            <w:r>
              <w:rPr>
                <w:i/>
              </w:rPr>
              <w:softHyphen/>
            </w:r>
            <w:r w:rsidRPr="00D660C9">
              <w:rPr>
                <w:i/>
              </w:rPr>
              <w:t>vida tillgångar i strid med</w:t>
            </w:r>
            <w:r>
              <w:rPr>
                <w:i/>
              </w:rPr>
              <w:t xml:space="preserve"> </w:t>
            </w:r>
            <w:r w:rsidRPr="00D660C9">
              <w:rPr>
                <w:i/>
              </w:rPr>
              <w:t>arti</w:t>
            </w:r>
            <w:r>
              <w:rPr>
                <w:i/>
              </w:rPr>
              <w:softHyphen/>
            </w:r>
            <w:r w:rsidRPr="00D660C9">
              <w:rPr>
                <w:i/>
              </w:rPr>
              <w:t>kel</w:t>
            </w:r>
            <w:r>
              <w:rPr>
                <w:i/>
              </w:rPr>
              <w:t> </w:t>
            </w:r>
            <w:r w:rsidRPr="00D660C9">
              <w:rPr>
                <w:i/>
              </w:rPr>
              <w:t>412 i tillsynsförordningen,</w:t>
            </w:r>
          </w:p>
        </w:tc>
        <w:tc>
          <w:tcPr>
            <w:tcW w:w="2949" w:type="dxa"/>
            <w:shd w:val="clear" w:color="auto" w:fill="auto"/>
            <w:tcMar>
              <w:right w:w="0" w:type="dxa"/>
            </w:tcMar>
          </w:tcPr>
          <w:p w14:paraId="18DCB891" w14:textId="77777777" w:rsidR="00BD2F1A" w:rsidRDefault="00BD2F1A" w:rsidP="002E15E2">
            <w:pPr>
              <w:pStyle w:val="Brdtextmedindrag"/>
            </w:pPr>
          </w:p>
        </w:tc>
      </w:tr>
      <w:tr w:rsidR="00BD2F1A" w14:paraId="42CA1670" w14:textId="77777777" w:rsidTr="002E15E2">
        <w:tc>
          <w:tcPr>
            <w:tcW w:w="2948" w:type="dxa"/>
            <w:shd w:val="clear" w:color="auto" w:fill="auto"/>
            <w:tcMar>
              <w:left w:w="0" w:type="dxa"/>
            </w:tcMar>
          </w:tcPr>
          <w:p w14:paraId="5529AB09" w14:textId="77777777" w:rsidR="00BD2F1A" w:rsidRDefault="00BD2F1A" w:rsidP="002E15E2">
            <w:pPr>
              <w:pStyle w:val="Brdtextmedindrag"/>
            </w:pPr>
            <w:r w:rsidRPr="00D660C9">
              <w:rPr>
                <w:i/>
              </w:rPr>
              <w:t>19.</w:t>
            </w:r>
            <w:r>
              <w:rPr>
                <w:i/>
              </w:rPr>
              <w:t> </w:t>
            </w:r>
            <w:r w:rsidRPr="00D660C9">
              <w:rPr>
                <w:i/>
              </w:rPr>
              <w:t>utsätter sig för en exponer</w:t>
            </w:r>
            <w:r>
              <w:rPr>
                <w:i/>
              </w:rPr>
              <w:softHyphen/>
            </w:r>
            <w:r w:rsidRPr="00D660C9">
              <w:rPr>
                <w:i/>
              </w:rPr>
              <w:t>ing som överskrider gränserna en</w:t>
            </w:r>
            <w:r>
              <w:rPr>
                <w:i/>
              </w:rPr>
              <w:softHyphen/>
            </w:r>
            <w:r w:rsidRPr="00D660C9">
              <w:rPr>
                <w:i/>
              </w:rPr>
              <w:t>ligt artikel</w:t>
            </w:r>
            <w:r>
              <w:rPr>
                <w:i/>
              </w:rPr>
              <w:t> </w:t>
            </w:r>
            <w:r w:rsidRPr="00D660C9">
              <w:rPr>
                <w:i/>
              </w:rPr>
              <w:t>395 i tillsynsförord</w:t>
            </w:r>
            <w:r>
              <w:rPr>
                <w:i/>
              </w:rPr>
              <w:softHyphen/>
            </w:r>
            <w:r w:rsidRPr="00D660C9">
              <w:rPr>
                <w:i/>
              </w:rPr>
              <w:t>ningen,</w:t>
            </w:r>
          </w:p>
        </w:tc>
        <w:tc>
          <w:tcPr>
            <w:tcW w:w="2949" w:type="dxa"/>
            <w:shd w:val="clear" w:color="auto" w:fill="auto"/>
            <w:tcMar>
              <w:right w:w="0" w:type="dxa"/>
            </w:tcMar>
          </w:tcPr>
          <w:p w14:paraId="3A935FAC" w14:textId="77777777" w:rsidR="00BD2F1A" w:rsidRDefault="00BD2F1A" w:rsidP="002E15E2">
            <w:pPr>
              <w:pStyle w:val="Brdtextmedindrag"/>
            </w:pPr>
          </w:p>
        </w:tc>
      </w:tr>
      <w:tr w:rsidR="00BD2F1A" w14:paraId="59DBE158" w14:textId="77777777" w:rsidTr="002E15E2">
        <w:tc>
          <w:tcPr>
            <w:tcW w:w="2948" w:type="dxa"/>
            <w:shd w:val="clear" w:color="auto" w:fill="auto"/>
            <w:tcMar>
              <w:left w:w="0" w:type="dxa"/>
            </w:tcMar>
          </w:tcPr>
          <w:p w14:paraId="5DCB8F11" w14:textId="77777777" w:rsidR="00BD2F1A" w:rsidRDefault="00BD2F1A" w:rsidP="002E15E2">
            <w:pPr>
              <w:pStyle w:val="Brdtextmedindrag"/>
            </w:pPr>
            <w:r w:rsidRPr="00592369">
              <w:rPr>
                <w:i/>
                <w:spacing w:val="-4"/>
              </w:rPr>
              <w:t>20. är exponerat för kreditrisken i</w:t>
            </w:r>
            <w:r w:rsidRPr="00D660C9">
              <w:rPr>
                <w:i/>
              </w:rPr>
              <w:t xml:space="preserve"> en värdepapperiseringsposition utan att uppfylla villkoren i </w:t>
            </w:r>
            <w:r w:rsidRPr="00592369">
              <w:rPr>
                <w:i/>
                <w:spacing w:val="-4"/>
              </w:rPr>
              <w:t>arti</w:t>
            </w:r>
            <w:r w:rsidRPr="00592369">
              <w:rPr>
                <w:i/>
                <w:spacing w:val="-4"/>
              </w:rPr>
              <w:softHyphen/>
              <w:t xml:space="preserve">kel 405 i tillsynsförordningen, </w:t>
            </w:r>
          </w:p>
        </w:tc>
        <w:tc>
          <w:tcPr>
            <w:tcW w:w="2949" w:type="dxa"/>
            <w:shd w:val="clear" w:color="auto" w:fill="auto"/>
            <w:tcMar>
              <w:right w:w="0" w:type="dxa"/>
            </w:tcMar>
          </w:tcPr>
          <w:p w14:paraId="653C6AD9" w14:textId="77777777" w:rsidR="00BD2F1A" w:rsidRDefault="00BD2F1A" w:rsidP="002E15E2">
            <w:pPr>
              <w:pStyle w:val="Brdtextmedindrag"/>
            </w:pPr>
          </w:p>
        </w:tc>
      </w:tr>
      <w:tr w:rsidR="00BD2F1A" w14:paraId="3A71D0C9" w14:textId="77777777" w:rsidTr="002E15E2">
        <w:tc>
          <w:tcPr>
            <w:tcW w:w="2948" w:type="dxa"/>
            <w:shd w:val="clear" w:color="auto" w:fill="auto"/>
            <w:tcMar>
              <w:left w:w="0" w:type="dxa"/>
            </w:tcMar>
          </w:tcPr>
          <w:p w14:paraId="6360D6FE" w14:textId="77777777" w:rsidR="00BD2F1A" w:rsidRDefault="00BD2F1A" w:rsidP="002E15E2">
            <w:pPr>
              <w:pStyle w:val="Brdtextmedindrag"/>
            </w:pPr>
            <w:r w:rsidRPr="00D660C9">
              <w:rPr>
                <w:i/>
              </w:rPr>
              <w:t>21.</w:t>
            </w:r>
            <w:r>
              <w:rPr>
                <w:i/>
              </w:rPr>
              <w:t> </w:t>
            </w:r>
            <w:r w:rsidRPr="00D660C9">
              <w:rPr>
                <w:i/>
              </w:rPr>
              <w:t>låter bli att lämna infor</w:t>
            </w:r>
            <w:r>
              <w:rPr>
                <w:i/>
              </w:rPr>
              <w:softHyphen/>
            </w:r>
            <w:r w:rsidRPr="00D660C9">
              <w:rPr>
                <w:i/>
              </w:rPr>
              <w:t>ma</w:t>
            </w:r>
            <w:r>
              <w:rPr>
                <w:i/>
              </w:rPr>
              <w:softHyphen/>
            </w:r>
            <w:r w:rsidRPr="00D660C9">
              <w:rPr>
                <w:i/>
              </w:rPr>
              <w:t>tion eller lämnar ofullständig eller felaktig information i strid med någon av artiklarna</w:t>
            </w:r>
            <w:r>
              <w:rPr>
                <w:i/>
              </w:rPr>
              <w:t> </w:t>
            </w:r>
            <w:r w:rsidRPr="00D660C9">
              <w:rPr>
                <w:i/>
              </w:rPr>
              <w:t>431.1–431.3 och 451.1 i tillsynsförord</w:t>
            </w:r>
            <w:r>
              <w:rPr>
                <w:i/>
              </w:rPr>
              <w:softHyphen/>
            </w:r>
            <w:r w:rsidRPr="00D660C9">
              <w:rPr>
                <w:i/>
              </w:rPr>
              <w:t>ningen</w:t>
            </w:r>
            <w:r>
              <w:rPr>
                <w:i/>
              </w:rPr>
              <w:t>, eller</w:t>
            </w:r>
          </w:p>
        </w:tc>
        <w:tc>
          <w:tcPr>
            <w:tcW w:w="2949" w:type="dxa"/>
            <w:shd w:val="clear" w:color="auto" w:fill="auto"/>
            <w:tcMar>
              <w:right w:w="0" w:type="dxa"/>
            </w:tcMar>
          </w:tcPr>
          <w:p w14:paraId="1524A8F1" w14:textId="77777777" w:rsidR="00BD2F1A" w:rsidRDefault="00BD2F1A" w:rsidP="002E15E2">
            <w:pPr>
              <w:pStyle w:val="Brdtextmedindrag"/>
            </w:pPr>
          </w:p>
        </w:tc>
      </w:tr>
      <w:tr w:rsidR="00BD2F1A" w14:paraId="35EE7A6F" w14:textId="77777777" w:rsidTr="002E15E2">
        <w:tc>
          <w:tcPr>
            <w:tcW w:w="2948" w:type="dxa"/>
            <w:shd w:val="clear" w:color="auto" w:fill="auto"/>
            <w:tcMar>
              <w:left w:w="0" w:type="dxa"/>
            </w:tcMar>
          </w:tcPr>
          <w:p w14:paraId="3B638171" w14:textId="77777777" w:rsidR="00BD2F1A" w:rsidRPr="00B62A3C" w:rsidRDefault="00BD2F1A" w:rsidP="002E15E2">
            <w:pPr>
              <w:pStyle w:val="Brdtextmedindrag"/>
              <w:rPr>
                <w:i/>
              </w:rPr>
            </w:pPr>
            <w:r w:rsidRPr="00B62A3C">
              <w:rPr>
                <w:i/>
              </w:rPr>
              <w:t>22</w:t>
            </w:r>
            <w:r w:rsidRPr="006C1532">
              <w:rPr>
                <w:i/>
              </w:rPr>
              <w:t>.</w:t>
            </w:r>
            <w:r w:rsidRPr="00B62A3C">
              <w:rPr>
                <w:i/>
              </w:rPr>
              <w:t> </w:t>
            </w:r>
            <w:r w:rsidRPr="006C1532">
              <w:rPr>
                <w:i/>
              </w:rPr>
              <w:t>är ett moderföretag enligt artikel 4.1.15 i tillsynsförordningen och inte uppfyller kraven i del tre, fyra, sex eller sju i den förordning</w:t>
            </w:r>
            <w:r w:rsidRPr="006C1532">
              <w:rPr>
                <w:i/>
              </w:rPr>
              <w:softHyphen/>
              <w:t xml:space="preserve">en eller kraven i 2 kap. 1 eller 2 § </w:t>
            </w:r>
            <w:r w:rsidRPr="006C1532">
              <w:rPr>
                <w:i/>
              </w:rPr>
              <w:lastRenderedPageBreak/>
              <w:t>lagen (2014:968) om särskild till</w:t>
            </w:r>
            <w:r w:rsidRPr="006C1532">
              <w:rPr>
                <w:i/>
              </w:rPr>
              <w:softHyphen/>
              <w:t>syn över kreditinstitut och värde</w:t>
            </w:r>
            <w:r w:rsidRPr="006C1532">
              <w:rPr>
                <w:i/>
              </w:rPr>
              <w:softHyphen/>
              <w:t>pappersbolag på gruppnivå eller undergruppsnivå.</w:t>
            </w:r>
          </w:p>
        </w:tc>
        <w:tc>
          <w:tcPr>
            <w:tcW w:w="2949" w:type="dxa"/>
            <w:shd w:val="clear" w:color="auto" w:fill="auto"/>
            <w:tcMar>
              <w:right w:w="0" w:type="dxa"/>
            </w:tcMar>
          </w:tcPr>
          <w:p w14:paraId="73699E65" w14:textId="77777777" w:rsidR="00BD2F1A" w:rsidRDefault="00BD2F1A" w:rsidP="002E15E2">
            <w:pPr>
              <w:pStyle w:val="Brdtextmedindrag"/>
            </w:pPr>
          </w:p>
        </w:tc>
      </w:tr>
    </w:tbl>
    <w:p w14:paraId="18DBC3FA" w14:textId="77777777" w:rsidR="00BD2F1A" w:rsidRDefault="00BD2F1A" w:rsidP="00BD2F1A">
      <w:pPr>
        <w:pStyle w:val="Brdtextmedindrag"/>
      </w:pPr>
      <w:r>
        <w:t>Om en sådan person som avses i första stycket omfattas av tillstånds- eller underrättelseskyldighet enligt 24 kap. 1 eller 4 § för förvärv eller avyttring av aktier eller andelar i bolaget, ska första stycket 8 och 9 inte gälla för den personen i fråga om dessa aktier eller andelar.</w:t>
      </w:r>
    </w:p>
    <w:p w14:paraId="41FA0485" w14:textId="77777777" w:rsidR="00BD2F1A" w:rsidRDefault="00BD2F1A" w:rsidP="00BD2F1A">
      <w:pPr>
        <w:pStyle w:val="Brdtextmedindrag"/>
      </w:pPr>
      <w:r>
        <w:t>Ett ingripande enligt första stycket får göras endast om bolagets överträdelse är allvarlig och personen i fråga uppsåtligen eller av grov oaktsamhet orsakat överträdelsen.</w:t>
      </w:r>
    </w:p>
    <w:p w14:paraId="2F8C2CB9" w14:textId="77777777" w:rsidR="00BD2F1A" w:rsidRDefault="00BD2F1A" w:rsidP="00BD2F1A">
      <w:pPr>
        <w:pStyle w:val="Brdtextmedindrag"/>
      </w:pPr>
      <w:r>
        <w:t>Ingripande görs genom</w:t>
      </w:r>
    </w:p>
    <w:p w14:paraId="2F9C76D8" w14:textId="77777777" w:rsidR="00BD2F1A" w:rsidRDefault="00BD2F1A" w:rsidP="00BD2F1A">
      <w:pPr>
        <w:pStyle w:val="Brdtextmedindrag"/>
      </w:pPr>
      <w:r w:rsidRPr="00054D8A">
        <w:t>1</w:t>
      </w:r>
      <w:r>
        <w:t>. beslut att personen i fråga under en viss tid, lägst tre och högst tio år, eller, för upprepade allvarliga överträdelser enligt första stycket 1, 2, 3, 8 eller 9, permanent inte får vara styrelseledamot eller verkställande direktör i ett värdepappersbolag, eller ersättare för någon av dem, eller</w:t>
      </w:r>
    </w:p>
    <w:p w14:paraId="20881ACE" w14:textId="77777777" w:rsidR="00BD2F1A" w:rsidRDefault="00BD2F1A" w:rsidP="00BD2F1A">
      <w:pPr>
        <w:pStyle w:val="Brdtextmedindrag"/>
      </w:pPr>
      <w:r w:rsidRPr="00054D8A">
        <w:t>2</w:t>
      </w:r>
      <w:r>
        <w:t>. beslut om sanktionsavgift.</w:t>
      </w:r>
    </w:p>
    <w:p w14:paraId="27432F50" w14:textId="1F8C1203" w:rsidR="00BD2F1A" w:rsidRDefault="00BD2F1A" w:rsidP="00BD2F1A">
      <w:pPr>
        <w:pStyle w:val="Slutstreck"/>
      </w:pPr>
      <w:r w:rsidRPr="00660EEA">
        <w:t>                      </w:t>
      </w:r>
    </w:p>
    <w:p w14:paraId="577AC855" w14:textId="77777777" w:rsidR="00BD2F1A" w:rsidRDefault="00BD2F1A" w:rsidP="00BD2F1A">
      <w:pPr>
        <w:pStyle w:val="Brdtextmedindrag"/>
      </w:pPr>
      <w:r>
        <w:t>1. Denna lag träder i kraft den 26 juni 2021.</w:t>
      </w:r>
    </w:p>
    <w:p w14:paraId="1C644E88" w14:textId="77777777" w:rsidR="00BD2F1A" w:rsidRDefault="00BD2F1A" w:rsidP="00BD2F1A">
      <w:pPr>
        <w:pStyle w:val="Brdtextmedindrag"/>
      </w:pPr>
      <w:bookmarkStart w:id="5" w:name="_Hlk64191279"/>
      <w:r>
        <w:t>2. </w:t>
      </w:r>
      <w:bookmarkStart w:id="6" w:name="_Hlk64547033"/>
      <w:r>
        <w:t>Bestämmelsen i 8 kap. 1 a § tredje stycket gäller inte värdepappers</w:t>
      </w:r>
      <w:r>
        <w:softHyphen/>
        <w:t>bolag som vid ikraftträdandet uppfyller kriterierna för att vara ett litet och icke-sammanlänkat värdepappersbolag.</w:t>
      </w:r>
      <w:bookmarkEnd w:id="5"/>
      <w:bookmarkEnd w:id="6"/>
    </w:p>
    <w:p w14:paraId="403615C4" w14:textId="75EDCEE0" w:rsidR="00064433" w:rsidRDefault="00064433" w:rsidP="00064433">
      <w:pPr>
        <w:pStyle w:val="Brdtext"/>
      </w:pPr>
    </w:p>
    <w:p w14:paraId="3F265CF0" w14:textId="3DC83CE1" w:rsidR="00064433" w:rsidRDefault="00064433" w:rsidP="00064433">
      <w:pPr>
        <w:pStyle w:val="Brdtextmedindrag"/>
      </w:pPr>
    </w:p>
    <w:p w14:paraId="4D88D26A" w14:textId="77777777" w:rsidR="00064433" w:rsidRDefault="00064433" w:rsidP="00064433">
      <w:pPr>
        <w:pStyle w:val="Brdtextmedindrag"/>
        <w:sectPr w:rsidR="00064433" w:rsidSect="00155500">
          <w:headerReference w:type="even" r:id="rId16"/>
          <w:headerReference w:type="default" r:id="rId17"/>
          <w:footerReference w:type="even" r:id="rId18"/>
          <w:footerReference w:type="default" r:id="rId19"/>
          <w:headerReference w:type="first" r:id="rId20"/>
          <w:footerReference w:type="first" r:id="rId21"/>
          <w:footnotePr>
            <w:numRestart w:val="eachSect"/>
          </w:footnotePr>
          <w:type w:val="continuous"/>
          <w:pgSz w:w="9356" w:h="13721" w:code="9"/>
          <w:pgMar w:top="794" w:right="2438" w:bottom="1191" w:left="1021" w:header="0" w:footer="709" w:gutter="0"/>
          <w:cols w:space="708"/>
          <w:titlePg/>
          <w:docGrid w:linePitch="360"/>
        </w:sectPr>
      </w:pPr>
    </w:p>
    <w:p w14:paraId="45D44779" w14:textId="0E45BDD5" w:rsidR="00064433" w:rsidRDefault="00064433" w:rsidP="00064433">
      <w:pPr>
        <w:pStyle w:val="Rubrik2"/>
        <w:spacing w:before="0"/>
      </w:pPr>
      <w:bookmarkStart w:id="7" w:name="_Toc68700416"/>
      <w:r w:rsidRPr="00064433">
        <w:lastRenderedPageBreak/>
        <w:t>Förslag till lag om ändring i lagen (2014:968) om särskild tillsyn över kreditinstitut och värdepappersbolag</w:t>
      </w:r>
      <w:bookmarkEnd w:id="7"/>
    </w:p>
    <w:p w14:paraId="0F467F8A" w14:textId="77777777" w:rsidR="001E1ED6" w:rsidRDefault="001E1ED6" w:rsidP="001E1ED6">
      <w:pPr>
        <w:pStyle w:val="Brdtext"/>
      </w:pPr>
      <w:r>
        <w:t>Härigenom föreskrivs</w:t>
      </w:r>
      <w:r>
        <w:rPr>
          <w:rStyle w:val="Fotnotsreferens"/>
        </w:rPr>
        <w:footnoteReference w:id="18"/>
      </w:r>
      <w:r>
        <w:t xml:space="preserve"> i fråga om lagen (2014:968) om särskild till</w:t>
      </w:r>
      <w:r>
        <w:softHyphen/>
        <w:t>syn över kreditinstitut och värdepappersbolag</w:t>
      </w:r>
    </w:p>
    <w:p w14:paraId="1E979C4A" w14:textId="77777777" w:rsidR="001E1ED6" w:rsidRPr="000515DC" w:rsidRDefault="001E1ED6" w:rsidP="001E1ED6">
      <w:pPr>
        <w:pStyle w:val="Brdtextmedindrag"/>
      </w:pPr>
      <w:r w:rsidRPr="000515DC">
        <w:rPr>
          <w:i/>
        </w:rPr>
        <w:t>dels </w:t>
      </w:r>
      <w:r w:rsidRPr="000515DC">
        <w:t>att 1 kap. 1, 2, 4, 8 och 9 §§, 2 kap. 1, 1 c, 1 e, 1 f, 2 och 3 §§, 3 kap. 1, 3 och 4 §§, 4 kap. 1–</w:t>
      </w:r>
      <w:r>
        <w:t xml:space="preserve">3 och </w:t>
      </w:r>
      <w:r w:rsidRPr="000515DC">
        <w:t xml:space="preserve">5 §§, 5 kap. 1–6 §§, 6 kap. 1, 2, 4, 5 och </w:t>
      </w:r>
      <w:r>
        <w:br/>
      </w:r>
      <w:r w:rsidRPr="000515DC">
        <w:t>7–11 §§, 7 kap. 1–4 §§, 8 kap. 1, 2 och 4 §§, 9 kap. 1 §</w:t>
      </w:r>
      <w:r>
        <w:t>,</w:t>
      </w:r>
      <w:r w:rsidRPr="000515DC">
        <w:t xml:space="preserve"> 10 kap. 1 och 2 §§, rubrike</w:t>
      </w:r>
      <w:r>
        <w:t>r</w:t>
      </w:r>
      <w:r w:rsidRPr="000515DC">
        <w:t>n</w:t>
      </w:r>
      <w:r>
        <w:t>a</w:t>
      </w:r>
      <w:r w:rsidRPr="000515DC">
        <w:t xml:space="preserve"> till 2</w:t>
      </w:r>
      <w:r w:rsidRPr="00513B4A">
        <w:t xml:space="preserve">, </w:t>
      </w:r>
      <w:r w:rsidRPr="000515DC">
        <w:t>5</w:t>
      </w:r>
      <w:r w:rsidRPr="00513B4A">
        <w:t xml:space="preserve"> och 7 </w:t>
      </w:r>
      <w:r w:rsidRPr="000515DC">
        <w:t>kap. och rubrike</w:t>
      </w:r>
      <w:r>
        <w:t>r</w:t>
      </w:r>
      <w:r w:rsidRPr="000515DC">
        <w:t>n</w:t>
      </w:r>
      <w:r>
        <w:t>a</w:t>
      </w:r>
      <w:r w:rsidRPr="000515DC">
        <w:t xml:space="preserve"> närmast före </w:t>
      </w:r>
      <w:r>
        <w:t xml:space="preserve">2 kap. 1 § och </w:t>
      </w:r>
      <w:r w:rsidRPr="000515DC">
        <w:t>6 kap. 9 § ska ha följande lydelse,</w:t>
      </w:r>
    </w:p>
    <w:p w14:paraId="39537D7A" w14:textId="77777777" w:rsidR="001E1ED6" w:rsidRDefault="001E1ED6" w:rsidP="001E1ED6">
      <w:pPr>
        <w:pStyle w:val="Brdtextmedindrag"/>
      </w:pPr>
      <w:r w:rsidRPr="000515DC">
        <w:rPr>
          <w:i/>
        </w:rPr>
        <w:t>dels </w:t>
      </w:r>
      <w:r w:rsidRPr="000515DC">
        <w:t>att det ska införas fem nya kapitel, 2 a, 3 a, 4 a, 5 a och 7 a kap.</w:t>
      </w:r>
      <w:r>
        <w:t>, och</w:t>
      </w:r>
      <w:r w:rsidRPr="000515DC">
        <w:t xml:space="preserve"> </w:t>
      </w:r>
      <w:r>
        <w:t>tre</w:t>
      </w:r>
      <w:r w:rsidRPr="000515DC">
        <w:t> nya paragrafer, 1 kap. 3 a </w:t>
      </w:r>
      <w:r>
        <w:t>och 3 b </w:t>
      </w:r>
      <w:r w:rsidRPr="000515DC">
        <w:t>§</w:t>
      </w:r>
      <w:r>
        <w:t>§</w:t>
      </w:r>
      <w:r w:rsidRPr="000515DC">
        <w:t xml:space="preserve"> och 10 kap. 1 a §, av följande lydelse.</w:t>
      </w:r>
    </w:p>
    <w:p w14:paraId="53018CCF" w14:textId="77777777" w:rsidR="001E1ED6" w:rsidRPr="0007315A" w:rsidRDefault="001E1ED6" w:rsidP="001E1ED6">
      <w:pPr>
        <w:pStyle w:val="Brdtextmedindrag"/>
      </w:pPr>
    </w:p>
    <w:tbl>
      <w:tblPr>
        <w:tblW w:w="5000" w:type="pct"/>
        <w:tblLook w:val="0000" w:firstRow="0" w:lastRow="0" w:firstColumn="0" w:lastColumn="0" w:noHBand="0" w:noVBand="0"/>
      </w:tblPr>
      <w:tblGrid>
        <w:gridCol w:w="2948"/>
        <w:gridCol w:w="2949"/>
      </w:tblGrid>
      <w:tr w:rsidR="001E1ED6" w:rsidRPr="0049408E" w14:paraId="1146DFF1" w14:textId="77777777" w:rsidTr="002E15E2">
        <w:tc>
          <w:tcPr>
            <w:tcW w:w="2500" w:type="pct"/>
            <w:shd w:val="clear" w:color="auto" w:fill="auto"/>
            <w:tcMar>
              <w:left w:w="0" w:type="dxa"/>
            </w:tcMar>
          </w:tcPr>
          <w:p w14:paraId="7D83B2B8" w14:textId="77777777" w:rsidR="001E1ED6" w:rsidRPr="0049408E" w:rsidRDefault="001E1ED6" w:rsidP="002E15E2">
            <w:pPr>
              <w:pStyle w:val="Brdtext"/>
              <w:rPr>
                <w:i/>
              </w:rPr>
            </w:pPr>
            <w:r>
              <w:rPr>
                <w:i/>
              </w:rPr>
              <w:t>Nuvarande lydelse</w:t>
            </w:r>
          </w:p>
        </w:tc>
        <w:tc>
          <w:tcPr>
            <w:tcW w:w="2500" w:type="pct"/>
            <w:shd w:val="clear" w:color="auto" w:fill="auto"/>
            <w:tcMar>
              <w:right w:w="0" w:type="dxa"/>
            </w:tcMar>
          </w:tcPr>
          <w:p w14:paraId="406C2EA9" w14:textId="77777777" w:rsidR="001E1ED6" w:rsidRPr="0049408E" w:rsidRDefault="001E1ED6" w:rsidP="002E15E2">
            <w:pPr>
              <w:pStyle w:val="Brdtext"/>
              <w:rPr>
                <w:i/>
              </w:rPr>
            </w:pPr>
            <w:r w:rsidRPr="0049408E">
              <w:rPr>
                <w:i/>
              </w:rPr>
              <w:t>Föreslagen lydelse</w:t>
            </w:r>
          </w:p>
        </w:tc>
      </w:tr>
    </w:tbl>
    <w:p w14:paraId="6709CC28" w14:textId="77777777" w:rsidR="001E1ED6" w:rsidRDefault="001E1ED6" w:rsidP="001E1ED6">
      <w:pPr>
        <w:pStyle w:val="Brdtext"/>
        <w:spacing w:before="270"/>
        <w:jc w:val="center"/>
        <w:rPr>
          <w:b/>
        </w:rPr>
      </w:pPr>
      <w:r>
        <w:rPr>
          <w:b/>
        </w:rPr>
        <w:t>1 kap.</w:t>
      </w:r>
    </w:p>
    <w:p w14:paraId="7DEA0FCA" w14:textId="77777777" w:rsidR="001E1ED6" w:rsidRDefault="001E1ED6" w:rsidP="001E1ED6">
      <w:pPr>
        <w:pStyle w:val="Brdtext"/>
        <w:jc w:val="center"/>
      </w:pPr>
      <w:r>
        <w:t>1 §</w:t>
      </w:r>
      <w:r>
        <w:rPr>
          <w:rStyle w:val="Fotnotsreferens"/>
        </w:rPr>
        <w:footnoteReference w:id="19"/>
      </w:r>
    </w:p>
    <w:tbl>
      <w:tblPr>
        <w:tblW w:w="5000" w:type="pct"/>
        <w:tblLayout w:type="fixed"/>
        <w:tblLook w:val="0000" w:firstRow="0" w:lastRow="0" w:firstColumn="0" w:lastColumn="0" w:noHBand="0" w:noVBand="0"/>
      </w:tblPr>
      <w:tblGrid>
        <w:gridCol w:w="2948"/>
        <w:gridCol w:w="2949"/>
      </w:tblGrid>
      <w:tr w:rsidR="001E1ED6" w14:paraId="782E9CB5" w14:textId="77777777" w:rsidTr="002E15E2">
        <w:tc>
          <w:tcPr>
            <w:tcW w:w="2500" w:type="pct"/>
            <w:shd w:val="clear" w:color="auto" w:fill="auto"/>
            <w:tcMar>
              <w:left w:w="0" w:type="dxa"/>
            </w:tcMar>
          </w:tcPr>
          <w:p w14:paraId="176CC2DA" w14:textId="77777777" w:rsidR="001E1ED6" w:rsidRDefault="001E1ED6" w:rsidP="002E15E2">
            <w:pPr>
              <w:pStyle w:val="Brdtextmedindrag"/>
            </w:pPr>
            <w:r w:rsidRPr="005B1E2A">
              <w:t>I denna lag finns bestämmelser</w:t>
            </w:r>
            <w:r w:rsidRPr="00F65B0D">
              <w:t xml:space="preserve"> som kompletterar Europaparla</w:t>
            </w:r>
            <w:r w:rsidRPr="00F65B0D">
              <w:softHyphen/>
              <w:t xml:space="preserve">mentets och rådets förordning (EU) nr 575/2013 av den 26 juni </w:t>
            </w:r>
            <w:r w:rsidRPr="003F66EF">
              <w:t>2013 om tillsynskrav för kredit</w:t>
            </w:r>
            <w:r w:rsidRPr="003F66EF">
              <w:softHyphen/>
              <w:t xml:space="preserve">institut </w:t>
            </w:r>
            <w:r w:rsidRPr="003F66EF">
              <w:rPr>
                <w:i/>
                <w:iCs/>
              </w:rPr>
              <w:t>och värdepappersföretag</w:t>
            </w:r>
            <w:r w:rsidRPr="005B1E2A">
              <w:t xml:space="preserve"> </w:t>
            </w:r>
            <w:r w:rsidRPr="00F65B0D">
              <w:t>och om ändring av förordning (EU) nr 648/2012 (tillsynsför</w:t>
            </w:r>
            <w:r w:rsidRPr="00F65B0D">
              <w:softHyphen/>
              <w:t>ordningen).</w:t>
            </w:r>
          </w:p>
        </w:tc>
        <w:tc>
          <w:tcPr>
            <w:tcW w:w="2500" w:type="pct"/>
            <w:shd w:val="clear" w:color="auto" w:fill="auto"/>
            <w:tcMar>
              <w:right w:w="0" w:type="dxa"/>
            </w:tcMar>
          </w:tcPr>
          <w:p w14:paraId="427BF272" w14:textId="77777777" w:rsidR="001E1ED6" w:rsidRDefault="001E1ED6" w:rsidP="002E15E2">
            <w:pPr>
              <w:pStyle w:val="Brdtextmedindrag"/>
            </w:pPr>
            <w:r w:rsidRPr="004D3F06">
              <w:rPr>
                <w:spacing w:val="-6"/>
              </w:rPr>
              <w:t>I denna lag finns bestämmelser</w:t>
            </w:r>
            <w:r>
              <w:t xml:space="preserve"> som kompletterar </w:t>
            </w:r>
          </w:p>
          <w:p w14:paraId="2810E3AB" w14:textId="77777777" w:rsidR="001E1ED6" w:rsidRDefault="001E1ED6" w:rsidP="002E15E2">
            <w:pPr>
              <w:pStyle w:val="Brdtextmedindrag"/>
              <w:rPr>
                <w:i/>
                <w:iCs/>
                <w:spacing w:val="-6"/>
              </w:rPr>
            </w:pPr>
            <w:r w:rsidRPr="005B1E2A">
              <w:rPr>
                <w:i/>
                <w:iCs/>
              </w:rPr>
              <w:t>–</w:t>
            </w:r>
            <w:r>
              <w:t> Europaparla</w:t>
            </w:r>
            <w:r>
              <w:softHyphen/>
              <w:t>mentets och rådets förordning (</w:t>
            </w:r>
            <w:r w:rsidRPr="001F006C">
              <w:t>EU) nr</w:t>
            </w:r>
            <w:r>
              <w:t> </w:t>
            </w:r>
            <w:r w:rsidRPr="001F006C">
              <w:t>575/2013 av den 26 juni 2013 om tillsynskrav för kredit</w:t>
            </w:r>
            <w:r w:rsidRPr="001F006C">
              <w:softHyphen/>
              <w:t>institut och om ändring av för</w:t>
            </w:r>
            <w:r w:rsidRPr="001F006C">
              <w:softHyphen/>
              <w:t>ordning (EU) nr</w:t>
            </w:r>
            <w:r>
              <w:t> </w:t>
            </w:r>
            <w:r w:rsidRPr="001F006C">
              <w:rPr>
                <w:spacing w:val="-4"/>
              </w:rPr>
              <w:t xml:space="preserve">648/2012 </w:t>
            </w:r>
            <w:r w:rsidRPr="001F006C">
              <w:rPr>
                <w:spacing w:val="-6"/>
              </w:rPr>
              <w:t>(till</w:t>
            </w:r>
            <w:r>
              <w:rPr>
                <w:spacing w:val="-6"/>
              </w:rPr>
              <w:softHyphen/>
            </w:r>
            <w:r w:rsidRPr="001F006C">
              <w:rPr>
                <w:spacing w:val="-6"/>
              </w:rPr>
              <w:t>synsförordningen)</w:t>
            </w:r>
            <w:r w:rsidRPr="005B1E2A">
              <w:rPr>
                <w:i/>
                <w:iCs/>
                <w:spacing w:val="-6"/>
              </w:rPr>
              <w:t>,</w:t>
            </w:r>
            <w:r w:rsidRPr="001F006C">
              <w:rPr>
                <w:spacing w:val="-6"/>
              </w:rPr>
              <w:t xml:space="preserve"> </w:t>
            </w:r>
            <w:r w:rsidRPr="001F006C">
              <w:rPr>
                <w:i/>
                <w:iCs/>
                <w:spacing w:val="-6"/>
              </w:rPr>
              <w:t xml:space="preserve">och </w:t>
            </w:r>
          </w:p>
          <w:p w14:paraId="2AFAF24F" w14:textId="77777777" w:rsidR="001E1ED6" w:rsidRDefault="001E1ED6" w:rsidP="002E15E2">
            <w:pPr>
              <w:pStyle w:val="Brdtextmedindrag"/>
            </w:pPr>
            <w:r w:rsidRPr="005B1E2A">
              <w:rPr>
                <w:i/>
                <w:iCs/>
              </w:rPr>
              <w:t>–</w:t>
            </w:r>
            <w:r>
              <w:t> </w:t>
            </w:r>
            <w:r w:rsidRPr="001F006C">
              <w:rPr>
                <w:i/>
                <w:iCs/>
                <w:spacing w:val="-6"/>
              </w:rPr>
              <w:t>Europa</w:t>
            </w:r>
            <w:r w:rsidRPr="001F006C">
              <w:rPr>
                <w:i/>
                <w:iCs/>
                <w:spacing w:val="-6"/>
              </w:rPr>
              <w:softHyphen/>
              <w:t>parlamentets</w:t>
            </w:r>
            <w:r w:rsidRPr="001F006C">
              <w:rPr>
                <w:i/>
                <w:iCs/>
                <w:spacing w:val="-2"/>
              </w:rPr>
              <w:t xml:space="preserve"> och </w:t>
            </w:r>
            <w:r w:rsidRPr="001F006C">
              <w:rPr>
                <w:i/>
                <w:iCs/>
                <w:spacing w:val="-5"/>
              </w:rPr>
              <w:t>rådets föror</w:t>
            </w:r>
            <w:r>
              <w:rPr>
                <w:i/>
                <w:iCs/>
                <w:spacing w:val="-5"/>
              </w:rPr>
              <w:t>d</w:t>
            </w:r>
            <w:r w:rsidRPr="001F006C">
              <w:rPr>
                <w:i/>
                <w:iCs/>
                <w:spacing w:val="-5"/>
              </w:rPr>
              <w:t>ning (EU) 2019/2033</w:t>
            </w:r>
            <w:r w:rsidRPr="001F006C">
              <w:rPr>
                <w:i/>
                <w:iCs/>
              </w:rPr>
              <w:t xml:space="preserve"> av den </w:t>
            </w:r>
            <w:r w:rsidRPr="005F219E">
              <w:rPr>
                <w:i/>
                <w:iCs/>
                <w:spacing w:val="-4"/>
              </w:rPr>
              <w:t>27 </w:t>
            </w:r>
            <w:r w:rsidRPr="008A7D67">
              <w:rPr>
                <w:i/>
                <w:iCs/>
                <w:spacing w:val="-4"/>
              </w:rPr>
              <w:t>november 2019 om tillsynskrav</w:t>
            </w:r>
            <w:r w:rsidRPr="008A7D67">
              <w:rPr>
                <w:i/>
                <w:iCs/>
              </w:rPr>
              <w:t xml:space="preserve"> för värdepappersföretag </w:t>
            </w:r>
            <w:r w:rsidRPr="008A7D67">
              <w:rPr>
                <w:i/>
                <w:iCs/>
                <w:spacing w:val="-4"/>
              </w:rPr>
              <w:t>och om ändring av förordningarna</w:t>
            </w:r>
            <w:r w:rsidRPr="008A7D67">
              <w:rPr>
                <w:i/>
                <w:iCs/>
              </w:rPr>
              <w:t xml:space="preserve"> (EU) </w:t>
            </w:r>
            <w:r w:rsidRPr="008A7D67">
              <w:rPr>
                <w:i/>
                <w:iCs/>
                <w:spacing w:val="-6"/>
              </w:rPr>
              <w:t>nr 1093/2010,</w:t>
            </w:r>
            <w:r w:rsidRPr="008A7D67">
              <w:rPr>
                <w:spacing w:val="-6"/>
              </w:rPr>
              <w:t xml:space="preserve"> </w:t>
            </w:r>
            <w:r w:rsidRPr="008A7D67">
              <w:rPr>
                <w:i/>
                <w:iCs/>
                <w:spacing w:val="-6"/>
              </w:rPr>
              <w:t>(EU) nr </w:t>
            </w:r>
            <w:r w:rsidRPr="00E9542D">
              <w:rPr>
                <w:i/>
                <w:spacing w:val="-6"/>
              </w:rPr>
              <w:t>575/2013</w:t>
            </w:r>
            <w:r w:rsidRPr="008A7D67">
              <w:rPr>
                <w:spacing w:val="-6"/>
              </w:rPr>
              <w:t>,</w:t>
            </w:r>
            <w:r w:rsidRPr="001F006C">
              <w:t xml:space="preserve"> </w:t>
            </w:r>
            <w:r w:rsidRPr="00E9542D">
              <w:rPr>
                <w:i/>
              </w:rPr>
              <w:t>(EU)</w:t>
            </w:r>
            <w:r w:rsidRPr="001F006C">
              <w:t xml:space="preserve"> </w:t>
            </w:r>
            <w:r w:rsidRPr="00E9542D">
              <w:rPr>
                <w:i/>
              </w:rPr>
              <w:t xml:space="preserve">nr 600/2014 och (EU) </w:t>
            </w:r>
            <w:r w:rsidRPr="00E9542D">
              <w:rPr>
                <w:i/>
                <w:spacing w:val="-4"/>
              </w:rPr>
              <w:t>nr 806/2014</w:t>
            </w:r>
            <w:r w:rsidRPr="008A7D67">
              <w:rPr>
                <w:spacing w:val="-6"/>
              </w:rPr>
              <w:t xml:space="preserve"> </w:t>
            </w:r>
            <w:r w:rsidRPr="008A7D67">
              <w:rPr>
                <w:i/>
                <w:iCs/>
                <w:spacing w:val="-6"/>
              </w:rPr>
              <w:t>(värdepappersbolags</w:t>
            </w:r>
            <w:r w:rsidRPr="008A7D67">
              <w:rPr>
                <w:i/>
                <w:iCs/>
                <w:spacing w:val="-6"/>
              </w:rPr>
              <w:softHyphen/>
              <w:t>förordningen</w:t>
            </w:r>
            <w:r w:rsidRPr="00A07285">
              <w:rPr>
                <w:i/>
                <w:iCs/>
              </w:rPr>
              <w:t>)</w:t>
            </w:r>
            <w:r w:rsidRPr="005B1E2A">
              <w:t>.</w:t>
            </w:r>
          </w:p>
        </w:tc>
      </w:tr>
      <w:tr w:rsidR="001E1ED6" w14:paraId="24AC4341" w14:textId="77777777" w:rsidTr="002E15E2">
        <w:tc>
          <w:tcPr>
            <w:tcW w:w="2500" w:type="pct"/>
            <w:shd w:val="clear" w:color="auto" w:fill="auto"/>
            <w:tcMar>
              <w:left w:w="0" w:type="dxa"/>
            </w:tcMar>
          </w:tcPr>
          <w:p w14:paraId="2F3ECE0E" w14:textId="77777777" w:rsidR="001E1ED6" w:rsidRPr="005B1E2A" w:rsidRDefault="001E1ED6" w:rsidP="002E15E2">
            <w:pPr>
              <w:pStyle w:val="Brdtextmedindrag"/>
            </w:pPr>
          </w:p>
        </w:tc>
        <w:tc>
          <w:tcPr>
            <w:tcW w:w="2500" w:type="pct"/>
            <w:shd w:val="clear" w:color="auto" w:fill="auto"/>
            <w:tcMar>
              <w:right w:w="0" w:type="dxa"/>
            </w:tcMar>
          </w:tcPr>
          <w:p w14:paraId="1773C422" w14:textId="77777777" w:rsidR="001E1ED6" w:rsidRPr="003A7273" w:rsidRDefault="001E1ED6" w:rsidP="002E15E2">
            <w:pPr>
              <w:pStyle w:val="Brdtextmedindrag"/>
              <w:rPr>
                <w:i/>
                <w:iCs/>
                <w:spacing w:val="-6"/>
              </w:rPr>
            </w:pPr>
            <w:r w:rsidRPr="003A7273">
              <w:rPr>
                <w:i/>
                <w:iCs/>
                <w:spacing w:val="-6"/>
              </w:rPr>
              <w:t>Bestämmelserna i denna lag genomför delvis</w:t>
            </w:r>
          </w:p>
          <w:p w14:paraId="4F38060C" w14:textId="70AF1BDB" w:rsidR="001E1ED6" w:rsidRPr="003A7273" w:rsidRDefault="001E1ED6" w:rsidP="002E15E2">
            <w:pPr>
              <w:pStyle w:val="Brdtextmedindrag"/>
              <w:rPr>
                <w:i/>
                <w:iCs/>
              </w:rPr>
            </w:pPr>
            <w:r w:rsidRPr="00B67FD2">
              <w:rPr>
                <w:i/>
                <w:iCs/>
              </w:rPr>
              <w:t>–</w:t>
            </w:r>
            <w:r w:rsidRPr="003A7273">
              <w:rPr>
                <w:i/>
                <w:iCs/>
              </w:rPr>
              <w:t> Europaparlamentets och rådets direktiv 2013/36/EU av den 26</w:t>
            </w:r>
            <w:r>
              <w:rPr>
                <w:i/>
                <w:iCs/>
              </w:rPr>
              <w:t> </w:t>
            </w:r>
            <w:r w:rsidRPr="003A7273">
              <w:rPr>
                <w:i/>
                <w:iCs/>
              </w:rPr>
              <w:t>juni 2013 om behörighet att utöva verksamhet i kreditinstitut och om tillsyn av kreditinstitut, om ändring av direktiv 2002/87/EG och om upp</w:t>
            </w:r>
            <w:r w:rsidRPr="003A7273">
              <w:rPr>
                <w:i/>
                <w:iCs/>
              </w:rPr>
              <w:softHyphen/>
              <w:t xml:space="preserve">hävande av </w:t>
            </w:r>
            <w:r w:rsidRPr="00B67FD2">
              <w:rPr>
                <w:i/>
                <w:iCs/>
              </w:rPr>
              <w:t>direktiven</w:t>
            </w:r>
            <w:r w:rsidRPr="003A7273">
              <w:rPr>
                <w:i/>
                <w:iCs/>
              </w:rPr>
              <w:t xml:space="preserve"> </w:t>
            </w:r>
            <w:r w:rsidRPr="003A7273">
              <w:rPr>
                <w:i/>
                <w:iCs/>
              </w:rPr>
              <w:lastRenderedPageBreak/>
              <w:t>2006/48/EG och 2006/49/EG</w:t>
            </w:r>
            <w:r>
              <w:rPr>
                <w:i/>
                <w:iCs/>
              </w:rPr>
              <w:t xml:space="preserve">, i lydelsen enligt </w:t>
            </w:r>
            <w:r w:rsidRPr="00051ACA">
              <w:rPr>
                <w:i/>
                <w:iCs/>
              </w:rPr>
              <w:t xml:space="preserve">Europaparlamentets och rådets direktiv (EU) 2019/2034 </w:t>
            </w:r>
            <w:r w:rsidRPr="003A7273">
              <w:rPr>
                <w:i/>
                <w:iCs/>
              </w:rPr>
              <w:t>(kapitaltäckningsdirektivet), och</w:t>
            </w:r>
          </w:p>
          <w:p w14:paraId="334CCEF4" w14:textId="77777777" w:rsidR="001E1ED6" w:rsidRPr="004D3F06" w:rsidRDefault="001E1ED6" w:rsidP="002E15E2">
            <w:pPr>
              <w:pStyle w:val="Brdtextmedindrag"/>
              <w:rPr>
                <w:spacing w:val="-6"/>
              </w:rPr>
            </w:pPr>
            <w:r w:rsidRPr="00B67FD2">
              <w:rPr>
                <w:i/>
                <w:iCs/>
              </w:rPr>
              <w:t>–</w:t>
            </w:r>
            <w:r w:rsidRPr="003A7273">
              <w:rPr>
                <w:i/>
                <w:iCs/>
              </w:rPr>
              <w:t> </w:t>
            </w:r>
            <w:r w:rsidRPr="00B67FD2">
              <w:rPr>
                <w:i/>
                <w:iCs/>
              </w:rPr>
              <w:t>Europaparla</w:t>
            </w:r>
            <w:r w:rsidRPr="00B67FD2">
              <w:rPr>
                <w:i/>
                <w:iCs/>
              </w:rPr>
              <w:softHyphen/>
              <w:t>men</w:t>
            </w:r>
            <w:r w:rsidRPr="00B67FD2">
              <w:rPr>
                <w:i/>
                <w:iCs/>
              </w:rPr>
              <w:softHyphen/>
            </w:r>
            <w:r w:rsidRPr="003A7273">
              <w:rPr>
                <w:i/>
                <w:iCs/>
              </w:rPr>
              <w:t xml:space="preserve">tets och rådets direktiv (EU) 2019/2034 av den 27 november </w:t>
            </w:r>
            <w:r w:rsidRPr="00B67FD2">
              <w:rPr>
                <w:i/>
                <w:iCs/>
              </w:rPr>
              <w:t>2019 om tillsyn av värdepappers</w:t>
            </w:r>
            <w:r w:rsidRPr="003A7273">
              <w:rPr>
                <w:i/>
                <w:iCs/>
              </w:rPr>
              <w:softHyphen/>
              <w:t>företag och om änd</w:t>
            </w:r>
            <w:r w:rsidRPr="003A7273">
              <w:rPr>
                <w:i/>
                <w:iCs/>
              </w:rPr>
              <w:softHyphen/>
            </w:r>
            <w:r w:rsidRPr="00A25FD2">
              <w:rPr>
                <w:i/>
                <w:iCs/>
              </w:rPr>
              <w:t>ring av direk</w:t>
            </w:r>
            <w:r w:rsidRPr="00A25FD2">
              <w:rPr>
                <w:i/>
                <w:iCs/>
              </w:rPr>
              <w:softHyphen/>
              <w:t xml:space="preserve">tiven 2002/87/EG, </w:t>
            </w:r>
            <w:r w:rsidRPr="00C700C7">
              <w:rPr>
                <w:i/>
                <w:iCs/>
              </w:rPr>
              <w:t>2009/65/EG, 20</w:t>
            </w:r>
            <w:r w:rsidRPr="00C700C7">
              <w:rPr>
                <w:i/>
                <w:iCs/>
                <w:spacing w:val="-4"/>
              </w:rPr>
              <w:t>11/61/EU, 2013/36/EU, 2014/</w:t>
            </w:r>
            <w:r w:rsidRPr="00BC2ACB">
              <w:rPr>
                <w:i/>
                <w:iCs/>
              </w:rPr>
              <w:t>59/EU och 2014/</w:t>
            </w:r>
            <w:r w:rsidRPr="00BC2ACB">
              <w:rPr>
                <w:i/>
                <w:iCs/>
                <w:spacing w:val="-4"/>
              </w:rPr>
              <w:t>65/EU</w:t>
            </w:r>
            <w:r>
              <w:rPr>
                <w:i/>
                <w:iCs/>
                <w:spacing w:val="-4"/>
              </w:rPr>
              <w:t>, i den ursprungliga lydelsen</w:t>
            </w:r>
            <w:r w:rsidRPr="00BC2ACB">
              <w:rPr>
                <w:i/>
                <w:iCs/>
                <w:spacing w:val="-4"/>
              </w:rPr>
              <w:t xml:space="preserve"> (värdepappers</w:t>
            </w:r>
            <w:r>
              <w:rPr>
                <w:i/>
                <w:iCs/>
                <w:spacing w:val="-4"/>
              </w:rPr>
              <w:softHyphen/>
            </w:r>
            <w:r w:rsidRPr="00B67FD2">
              <w:rPr>
                <w:i/>
                <w:iCs/>
                <w:spacing w:val="-4"/>
              </w:rPr>
              <w:t>bolags</w:t>
            </w:r>
            <w:r>
              <w:rPr>
                <w:i/>
                <w:iCs/>
                <w:spacing w:val="-4"/>
              </w:rPr>
              <w:softHyphen/>
            </w:r>
            <w:r w:rsidRPr="00B67FD2">
              <w:rPr>
                <w:i/>
                <w:iCs/>
                <w:spacing w:val="-4"/>
              </w:rPr>
              <w:t>direktivet).</w:t>
            </w:r>
          </w:p>
        </w:tc>
      </w:tr>
      <w:tr w:rsidR="00912E96" w14:paraId="65F56101" w14:textId="77777777" w:rsidTr="004D4BF8">
        <w:tc>
          <w:tcPr>
            <w:tcW w:w="2500" w:type="pct"/>
            <w:shd w:val="clear" w:color="auto" w:fill="auto"/>
            <w:tcMar>
              <w:left w:w="0" w:type="dxa"/>
            </w:tcMar>
          </w:tcPr>
          <w:p w14:paraId="2F4FAD5A" w14:textId="77777777" w:rsidR="00912E96" w:rsidRDefault="00912E96" w:rsidP="002E15E2">
            <w:pPr>
              <w:pStyle w:val="Brdtextmedindrag"/>
            </w:pPr>
          </w:p>
        </w:tc>
        <w:tc>
          <w:tcPr>
            <w:tcW w:w="2500" w:type="pct"/>
            <w:shd w:val="clear" w:color="auto" w:fill="auto"/>
            <w:tcMar>
              <w:right w:w="0" w:type="dxa"/>
            </w:tcMar>
          </w:tcPr>
          <w:p w14:paraId="060F6AC3" w14:textId="77777777" w:rsidR="00912E96" w:rsidRDefault="00912E96" w:rsidP="00912E96">
            <w:pPr>
              <w:pStyle w:val="Brdtextmedindrag"/>
              <w:rPr>
                <w:i/>
                <w:iCs/>
                <w:spacing w:val="-6"/>
              </w:rPr>
            </w:pPr>
            <w:r>
              <w:rPr>
                <w:i/>
                <w:iCs/>
                <w:spacing w:val="-6"/>
              </w:rPr>
              <w:t xml:space="preserve">Bestämmelser som kompletterar tillsynsförordningen och genomför kapitaltäckningsdirektivet finns i 2, 3, 4, 5 och 7 kap. </w:t>
            </w:r>
          </w:p>
          <w:p w14:paraId="1EBA23A0" w14:textId="0A4A01DB" w:rsidR="00912E96" w:rsidRDefault="00912E96" w:rsidP="00912E96">
            <w:pPr>
              <w:pStyle w:val="Brdtextmedindrag"/>
              <w:rPr>
                <w:i/>
                <w:iCs/>
                <w:spacing w:val="-6"/>
              </w:rPr>
            </w:pPr>
            <w:r>
              <w:rPr>
                <w:i/>
                <w:iCs/>
                <w:spacing w:val="-6"/>
              </w:rPr>
              <w:t>Bestämmelser som kompletterar värdepappersbolagsförordningen och genomför värdepappersbolags</w:t>
            </w:r>
            <w:r>
              <w:rPr>
                <w:i/>
                <w:iCs/>
                <w:spacing w:val="-6"/>
              </w:rPr>
              <w:softHyphen/>
              <w:t>direk</w:t>
            </w:r>
            <w:r>
              <w:rPr>
                <w:i/>
                <w:iCs/>
                <w:spacing w:val="-6"/>
              </w:rPr>
              <w:softHyphen/>
              <w:t>tivet finns i 2 a, 3 a, 4 a, 5 a och 7 a kap.</w:t>
            </w:r>
          </w:p>
        </w:tc>
      </w:tr>
      <w:tr w:rsidR="001E1ED6" w14:paraId="321C7A33" w14:textId="77777777" w:rsidTr="004D4BF8">
        <w:tc>
          <w:tcPr>
            <w:tcW w:w="2500" w:type="pct"/>
            <w:shd w:val="clear" w:color="auto" w:fill="auto"/>
            <w:tcMar>
              <w:left w:w="0" w:type="dxa"/>
            </w:tcMar>
          </w:tcPr>
          <w:p w14:paraId="7F9CDB91" w14:textId="77777777" w:rsidR="001E1ED6" w:rsidRDefault="001E1ED6" w:rsidP="002E15E2">
            <w:pPr>
              <w:pStyle w:val="Brdtextmedindrag"/>
            </w:pPr>
          </w:p>
        </w:tc>
        <w:tc>
          <w:tcPr>
            <w:tcW w:w="2500" w:type="pct"/>
            <w:shd w:val="clear" w:color="auto" w:fill="auto"/>
            <w:tcMar>
              <w:right w:w="0" w:type="dxa"/>
            </w:tcMar>
          </w:tcPr>
          <w:p w14:paraId="290B5083" w14:textId="656EAF4C" w:rsidR="001E1ED6" w:rsidRPr="00B67FD2" w:rsidRDefault="00CE7A77" w:rsidP="002E15E2">
            <w:pPr>
              <w:pStyle w:val="Brdtextmedindrag"/>
              <w:rPr>
                <w:i/>
                <w:iCs/>
                <w:spacing w:val="-6"/>
              </w:rPr>
            </w:pPr>
            <w:r w:rsidRPr="00CE7A77">
              <w:rPr>
                <w:i/>
                <w:iCs/>
                <w:spacing w:val="-6"/>
              </w:rPr>
              <w:t xml:space="preserve">I övriga kapitel finns bestämmelser som kompletterar </w:t>
            </w:r>
            <w:r w:rsidR="004A1D84">
              <w:rPr>
                <w:i/>
                <w:iCs/>
                <w:spacing w:val="-6"/>
              </w:rPr>
              <w:t xml:space="preserve">såväl </w:t>
            </w:r>
            <w:r w:rsidRPr="00CE7A77">
              <w:rPr>
                <w:i/>
                <w:iCs/>
                <w:spacing w:val="-6"/>
              </w:rPr>
              <w:t>tillsynsförord</w:t>
            </w:r>
            <w:r w:rsidR="00396AD0">
              <w:rPr>
                <w:i/>
                <w:iCs/>
                <w:spacing w:val="-6"/>
              </w:rPr>
              <w:softHyphen/>
            </w:r>
            <w:r w:rsidRPr="00CE7A77">
              <w:rPr>
                <w:i/>
                <w:iCs/>
                <w:spacing w:val="-6"/>
              </w:rPr>
              <w:t xml:space="preserve">ningen </w:t>
            </w:r>
            <w:r w:rsidR="00C26734">
              <w:rPr>
                <w:i/>
                <w:iCs/>
                <w:spacing w:val="-6"/>
              </w:rPr>
              <w:t>som</w:t>
            </w:r>
            <w:r w:rsidRPr="00CE7A77">
              <w:rPr>
                <w:i/>
                <w:iCs/>
                <w:spacing w:val="-6"/>
              </w:rPr>
              <w:t xml:space="preserve"> värdepappersbola</w:t>
            </w:r>
            <w:r>
              <w:rPr>
                <w:i/>
                <w:iCs/>
                <w:spacing w:val="-6"/>
              </w:rPr>
              <w:t>g</w:t>
            </w:r>
            <w:r w:rsidRPr="00CE7A77">
              <w:rPr>
                <w:i/>
                <w:iCs/>
                <w:spacing w:val="-6"/>
              </w:rPr>
              <w:t>s</w:t>
            </w:r>
            <w:r w:rsidR="00396AD0">
              <w:rPr>
                <w:i/>
                <w:iCs/>
                <w:spacing w:val="-6"/>
              </w:rPr>
              <w:softHyphen/>
            </w:r>
            <w:r w:rsidR="009B3A0A">
              <w:rPr>
                <w:i/>
                <w:iCs/>
                <w:spacing w:val="-6"/>
              </w:rPr>
              <w:t>förordningen</w:t>
            </w:r>
            <w:r w:rsidRPr="00CE7A77">
              <w:rPr>
                <w:i/>
                <w:iCs/>
                <w:spacing w:val="-6"/>
              </w:rPr>
              <w:t xml:space="preserve"> och </w:t>
            </w:r>
            <w:r w:rsidR="004A1D84">
              <w:rPr>
                <w:i/>
                <w:iCs/>
                <w:spacing w:val="-6"/>
              </w:rPr>
              <w:t>som</w:t>
            </w:r>
            <w:r w:rsidRPr="00CE7A77">
              <w:rPr>
                <w:i/>
                <w:iCs/>
                <w:spacing w:val="-6"/>
              </w:rPr>
              <w:t xml:space="preserve"> genomför </w:t>
            </w:r>
            <w:r w:rsidR="004A1D84">
              <w:rPr>
                <w:i/>
                <w:iCs/>
                <w:spacing w:val="-6"/>
              </w:rPr>
              <w:t>såväl</w:t>
            </w:r>
            <w:r w:rsidRPr="00CE7A77">
              <w:rPr>
                <w:i/>
                <w:iCs/>
                <w:spacing w:val="-6"/>
              </w:rPr>
              <w:t xml:space="preserve"> kapitaltäckningsdirek</w:t>
            </w:r>
            <w:r w:rsidR="006A344D">
              <w:rPr>
                <w:i/>
                <w:iCs/>
                <w:spacing w:val="-6"/>
              </w:rPr>
              <w:softHyphen/>
            </w:r>
            <w:r w:rsidRPr="00CE7A77">
              <w:rPr>
                <w:i/>
                <w:iCs/>
                <w:spacing w:val="-6"/>
              </w:rPr>
              <w:t>t</w:t>
            </w:r>
            <w:r w:rsidR="009B3A0A">
              <w:rPr>
                <w:i/>
                <w:iCs/>
                <w:spacing w:val="-6"/>
              </w:rPr>
              <w:t>i</w:t>
            </w:r>
            <w:r w:rsidRPr="00CE7A77">
              <w:rPr>
                <w:i/>
                <w:iCs/>
                <w:spacing w:val="-6"/>
              </w:rPr>
              <w:t xml:space="preserve">vet </w:t>
            </w:r>
            <w:r w:rsidR="004A1D84">
              <w:rPr>
                <w:i/>
                <w:iCs/>
                <w:spacing w:val="-6"/>
              </w:rPr>
              <w:t>som</w:t>
            </w:r>
            <w:r w:rsidRPr="00CE7A77">
              <w:rPr>
                <w:i/>
                <w:iCs/>
                <w:spacing w:val="-6"/>
              </w:rPr>
              <w:t xml:space="preserve"> </w:t>
            </w:r>
            <w:r w:rsidR="006C6F2B" w:rsidRPr="00CE7A77">
              <w:rPr>
                <w:i/>
                <w:iCs/>
                <w:spacing w:val="-6"/>
              </w:rPr>
              <w:t>värde</w:t>
            </w:r>
            <w:r w:rsidR="006C6F2B">
              <w:rPr>
                <w:i/>
                <w:iCs/>
                <w:spacing w:val="-6"/>
              </w:rPr>
              <w:softHyphen/>
            </w:r>
            <w:r w:rsidR="006C6F2B" w:rsidRPr="00CE7A77">
              <w:rPr>
                <w:i/>
                <w:iCs/>
                <w:spacing w:val="-6"/>
              </w:rPr>
              <w:t>pappersbolagsdirek</w:t>
            </w:r>
            <w:r w:rsidR="006C6F2B">
              <w:rPr>
                <w:i/>
                <w:iCs/>
                <w:spacing w:val="-6"/>
              </w:rPr>
              <w:softHyphen/>
            </w:r>
            <w:r w:rsidR="006C6F2B" w:rsidRPr="00CE7A77">
              <w:rPr>
                <w:i/>
                <w:iCs/>
                <w:spacing w:val="-6"/>
              </w:rPr>
              <w:t>tivet</w:t>
            </w:r>
            <w:r w:rsidR="006C6F2B">
              <w:rPr>
                <w:i/>
                <w:iCs/>
                <w:spacing w:val="-6"/>
              </w:rPr>
              <w:t>.</w:t>
            </w:r>
          </w:p>
        </w:tc>
      </w:tr>
    </w:tbl>
    <w:p w14:paraId="0988C162" w14:textId="77777777" w:rsidR="001E1ED6" w:rsidRDefault="001E1ED6" w:rsidP="001E1ED6">
      <w:pPr>
        <w:pStyle w:val="Brdtext"/>
        <w:spacing w:before="270"/>
        <w:jc w:val="center"/>
      </w:pPr>
      <w:r>
        <w:t>2 §</w:t>
      </w:r>
      <w:r>
        <w:rPr>
          <w:rStyle w:val="Fotnotsreferens"/>
        </w:rPr>
        <w:footnoteReference w:id="20"/>
      </w:r>
    </w:p>
    <w:p w14:paraId="5E6F91AF" w14:textId="77777777" w:rsidR="001E1ED6" w:rsidRDefault="001E1ED6" w:rsidP="001E1ED6">
      <w:pPr>
        <w:pStyle w:val="Brdtextmedindrag"/>
      </w:pPr>
      <w:r>
        <w:t xml:space="preserve">I denna lag betyder </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14:paraId="441E8268" w14:textId="77777777" w:rsidTr="002E15E2">
        <w:tc>
          <w:tcPr>
            <w:tcW w:w="2500" w:type="pct"/>
            <w:shd w:val="clear" w:color="auto" w:fill="auto"/>
            <w:tcMar>
              <w:left w:w="0" w:type="dxa"/>
            </w:tcMar>
          </w:tcPr>
          <w:p w14:paraId="7934D28B" w14:textId="77777777" w:rsidR="001E1ED6" w:rsidRDefault="001E1ED6" w:rsidP="002E15E2">
            <w:pPr>
              <w:pStyle w:val="Brdtextmedindrag"/>
            </w:pPr>
          </w:p>
        </w:tc>
        <w:tc>
          <w:tcPr>
            <w:tcW w:w="2500" w:type="pct"/>
            <w:shd w:val="clear" w:color="auto" w:fill="auto"/>
            <w:tcMar>
              <w:right w:w="0" w:type="dxa"/>
            </w:tcMar>
          </w:tcPr>
          <w:p w14:paraId="7A7E14E1" w14:textId="77777777" w:rsidR="001E1ED6" w:rsidRPr="0021367A" w:rsidRDefault="001E1ED6" w:rsidP="002E15E2">
            <w:pPr>
              <w:pStyle w:val="Brdtextmedindrag"/>
              <w:rPr>
                <w:i/>
                <w:iCs/>
              </w:rPr>
            </w:pPr>
            <w:r w:rsidRPr="0021367A">
              <w:rPr>
                <w:i/>
                <w:iCs/>
              </w:rPr>
              <w:t>1. </w:t>
            </w:r>
            <w:r w:rsidRPr="0060197C">
              <w:rPr>
                <w:i/>
                <w:iCs/>
                <w:u w:val="single"/>
              </w:rPr>
              <w:t>blandat</w:t>
            </w:r>
            <w:r w:rsidRPr="007E3A80">
              <w:rPr>
                <w:i/>
                <w:iCs/>
                <w:u w:val="single"/>
              </w:rPr>
              <w:t xml:space="preserve"> finansiellt moder</w:t>
            </w:r>
            <w:r w:rsidRPr="007E3A80">
              <w:rPr>
                <w:i/>
                <w:iCs/>
                <w:u w:val="single"/>
              </w:rPr>
              <w:softHyphen/>
              <w:t>holdingföretag inom EES</w:t>
            </w:r>
            <w:r w:rsidRPr="0021367A">
              <w:rPr>
                <w:i/>
                <w:iCs/>
              </w:rPr>
              <w:t xml:space="preserve">: </w:t>
            </w:r>
          </w:p>
          <w:p w14:paraId="51F3FBA4" w14:textId="77777777" w:rsidR="001E1ED6" w:rsidRPr="0021367A" w:rsidRDefault="001E1ED6" w:rsidP="002E15E2">
            <w:pPr>
              <w:pStyle w:val="Brdtextmedindrag"/>
              <w:rPr>
                <w:i/>
                <w:iCs/>
              </w:rPr>
            </w:pPr>
            <w:r w:rsidRPr="0021367A">
              <w:rPr>
                <w:i/>
                <w:iCs/>
              </w:rPr>
              <w:t>a</w:t>
            </w:r>
            <w:r w:rsidRPr="0060197C">
              <w:rPr>
                <w:i/>
                <w:iCs/>
              </w:rPr>
              <w:t>)</w:t>
            </w:r>
            <w:r w:rsidRPr="0021367A">
              <w:rPr>
                <w:i/>
                <w:iCs/>
              </w:rPr>
              <w:t xml:space="preserve"> i 4 a kap., </w:t>
            </w:r>
            <w:r>
              <w:rPr>
                <w:i/>
                <w:iCs/>
              </w:rPr>
              <w:t xml:space="preserve">ett </w:t>
            </w:r>
            <w:r w:rsidRPr="0021367A">
              <w:rPr>
                <w:i/>
                <w:iCs/>
              </w:rPr>
              <w:t>företag som avses i artikel 4.1.58 i värde</w:t>
            </w:r>
            <w:r>
              <w:rPr>
                <w:i/>
                <w:iCs/>
              </w:rPr>
              <w:softHyphen/>
            </w:r>
            <w:r w:rsidRPr="0021367A">
              <w:rPr>
                <w:i/>
                <w:iCs/>
              </w:rPr>
              <w:t>pappers</w:t>
            </w:r>
            <w:r w:rsidRPr="0060197C">
              <w:rPr>
                <w:i/>
                <w:iCs/>
              </w:rPr>
              <w:softHyphen/>
            </w:r>
            <w:r w:rsidRPr="0021367A">
              <w:rPr>
                <w:i/>
                <w:iCs/>
              </w:rPr>
              <w:t>bolagsförordningen,</w:t>
            </w:r>
          </w:p>
          <w:p w14:paraId="18099ED1" w14:textId="77777777" w:rsidR="001E1ED6" w:rsidRDefault="001E1ED6" w:rsidP="002E15E2">
            <w:pPr>
              <w:pStyle w:val="Brdtextmedindrag"/>
            </w:pPr>
            <w:r w:rsidRPr="0021367A">
              <w:rPr>
                <w:i/>
                <w:iCs/>
              </w:rPr>
              <w:t>b</w:t>
            </w:r>
            <w:r w:rsidRPr="0060197C">
              <w:rPr>
                <w:i/>
                <w:iCs/>
                <w:sz w:val="22"/>
                <w:szCs w:val="22"/>
              </w:rPr>
              <w:t>)</w:t>
            </w:r>
            <w:r w:rsidRPr="0021367A">
              <w:rPr>
                <w:i/>
                <w:iCs/>
              </w:rPr>
              <w:t xml:space="preserve"> i övrigt, </w:t>
            </w:r>
            <w:r>
              <w:rPr>
                <w:i/>
                <w:iCs/>
              </w:rPr>
              <w:t xml:space="preserve">ett </w:t>
            </w:r>
            <w:r w:rsidRPr="0021367A">
              <w:rPr>
                <w:i/>
                <w:iCs/>
              </w:rPr>
              <w:t xml:space="preserve">företag som avses i artikel 4.1.33 i </w:t>
            </w:r>
            <w:r w:rsidRPr="0021367A">
              <w:rPr>
                <w:i/>
                <w:iCs/>
                <w:spacing w:val="-4"/>
              </w:rPr>
              <w:t>tillsynsförord</w:t>
            </w:r>
            <w:r w:rsidRPr="0021367A">
              <w:rPr>
                <w:i/>
                <w:iCs/>
                <w:spacing w:val="-4"/>
              </w:rPr>
              <w:softHyphen/>
              <w:t>ningen,</w:t>
            </w:r>
          </w:p>
        </w:tc>
      </w:tr>
      <w:tr w:rsidR="001E1ED6" w14:paraId="0474A4BA" w14:textId="77777777" w:rsidTr="002E15E2">
        <w:tc>
          <w:tcPr>
            <w:tcW w:w="2500" w:type="pct"/>
            <w:shd w:val="clear" w:color="auto" w:fill="auto"/>
            <w:tcMar>
              <w:left w:w="0" w:type="dxa"/>
            </w:tcMar>
          </w:tcPr>
          <w:p w14:paraId="617D9863" w14:textId="77777777" w:rsidR="001E1ED6" w:rsidRDefault="001E1ED6" w:rsidP="002E15E2">
            <w:pPr>
              <w:pStyle w:val="Brdtextmedindrag"/>
            </w:pPr>
          </w:p>
        </w:tc>
        <w:tc>
          <w:tcPr>
            <w:tcW w:w="2500" w:type="pct"/>
            <w:shd w:val="clear" w:color="auto" w:fill="auto"/>
            <w:tcMar>
              <w:right w:w="0" w:type="dxa"/>
            </w:tcMar>
          </w:tcPr>
          <w:p w14:paraId="2A4BE82E" w14:textId="77777777" w:rsidR="001E1ED6" w:rsidRPr="0021367A" w:rsidRDefault="001E1ED6" w:rsidP="002E15E2">
            <w:pPr>
              <w:pStyle w:val="Brdtextmedindrag"/>
              <w:rPr>
                <w:i/>
                <w:iCs/>
              </w:rPr>
            </w:pPr>
            <w:r>
              <w:rPr>
                <w:i/>
                <w:iCs/>
              </w:rPr>
              <w:t>2</w:t>
            </w:r>
            <w:r w:rsidRPr="0021367A">
              <w:rPr>
                <w:i/>
                <w:iCs/>
              </w:rPr>
              <w:t>. </w:t>
            </w:r>
            <w:r w:rsidRPr="0021367A">
              <w:rPr>
                <w:i/>
                <w:iCs/>
                <w:u w:val="single"/>
              </w:rPr>
              <w:t>dotterföretag</w:t>
            </w:r>
            <w:r w:rsidRPr="0021367A">
              <w:rPr>
                <w:i/>
                <w:iCs/>
              </w:rPr>
              <w:t xml:space="preserve">: </w:t>
            </w:r>
          </w:p>
          <w:p w14:paraId="3D16FADD" w14:textId="77777777" w:rsidR="001E1ED6" w:rsidRPr="0021367A" w:rsidRDefault="001E1ED6" w:rsidP="002E15E2">
            <w:pPr>
              <w:pStyle w:val="Brdtextmedindrag"/>
              <w:rPr>
                <w:i/>
                <w:iCs/>
              </w:rPr>
            </w:pPr>
            <w:r w:rsidRPr="0021367A">
              <w:rPr>
                <w:i/>
                <w:iCs/>
              </w:rPr>
              <w:t>a</w:t>
            </w:r>
            <w:r>
              <w:rPr>
                <w:i/>
                <w:iCs/>
              </w:rPr>
              <w:t>)</w:t>
            </w:r>
            <w:r w:rsidRPr="0021367A">
              <w:rPr>
                <w:i/>
                <w:iCs/>
              </w:rPr>
              <w:t xml:space="preserve"> i 3 a och 4 a kap., </w:t>
            </w:r>
            <w:r>
              <w:rPr>
                <w:i/>
                <w:iCs/>
              </w:rPr>
              <w:t xml:space="preserve">ett </w:t>
            </w:r>
            <w:r w:rsidRPr="0021367A">
              <w:rPr>
                <w:i/>
                <w:iCs/>
              </w:rPr>
              <w:t>före</w:t>
            </w:r>
            <w:r w:rsidRPr="0021367A">
              <w:rPr>
                <w:i/>
                <w:iCs/>
              </w:rPr>
              <w:softHyphen/>
              <w:t>tag som avses i artikel 4.1.51 i värde</w:t>
            </w:r>
            <w:r>
              <w:rPr>
                <w:i/>
                <w:iCs/>
              </w:rPr>
              <w:softHyphen/>
            </w:r>
            <w:r w:rsidRPr="0021367A">
              <w:rPr>
                <w:i/>
                <w:iCs/>
              </w:rPr>
              <w:t>pappersbolagsförordningen,</w:t>
            </w:r>
          </w:p>
          <w:p w14:paraId="35A2B512" w14:textId="3C6F7447" w:rsidR="001E1ED6" w:rsidRPr="0021367A" w:rsidRDefault="001E1ED6" w:rsidP="002E15E2">
            <w:pPr>
              <w:pStyle w:val="Brdtextmedindrag"/>
              <w:rPr>
                <w:rFonts w:ascii="Arial" w:hAnsi="Arial" w:cs="Arial"/>
                <w:i/>
                <w:iCs/>
              </w:rPr>
            </w:pPr>
            <w:r w:rsidRPr="0021367A">
              <w:rPr>
                <w:i/>
                <w:iCs/>
              </w:rPr>
              <w:t>b</w:t>
            </w:r>
            <w:r>
              <w:rPr>
                <w:i/>
                <w:iCs/>
              </w:rPr>
              <w:t>)</w:t>
            </w:r>
            <w:r w:rsidRPr="0021367A">
              <w:rPr>
                <w:i/>
                <w:iCs/>
              </w:rPr>
              <w:t> i 6 kap. 1 §, i fråga om värde</w:t>
            </w:r>
            <w:r w:rsidRPr="0021367A">
              <w:rPr>
                <w:i/>
                <w:iCs/>
              </w:rPr>
              <w:softHyphen/>
              <w:t>pappersföretagskoncerner som av</w:t>
            </w:r>
            <w:r w:rsidRPr="0021367A">
              <w:rPr>
                <w:i/>
                <w:iCs/>
              </w:rPr>
              <w:softHyphen/>
              <w:t xml:space="preserve">ses i </w:t>
            </w:r>
            <w:r w:rsidR="00365E53" w:rsidRPr="0021367A">
              <w:rPr>
                <w:i/>
                <w:iCs/>
              </w:rPr>
              <w:t>artikel</w:t>
            </w:r>
            <w:r w:rsidR="00365E53">
              <w:rPr>
                <w:i/>
                <w:iCs/>
              </w:rPr>
              <w:t> </w:t>
            </w:r>
            <w:r w:rsidRPr="0021367A">
              <w:rPr>
                <w:i/>
                <w:iCs/>
              </w:rPr>
              <w:t>7 eller 8 i värde</w:t>
            </w:r>
            <w:r w:rsidRPr="0021367A">
              <w:rPr>
                <w:i/>
                <w:iCs/>
              </w:rPr>
              <w:softHyphen/>
            </w:r>
            <w:r w:rsidRPr="0021367A">
              <w:rPr>
                <w:i/>
                <w:iCs/>
              </w:rPr>
              <w:lastRenderedPageBreak/>
              <w:t>pappers</w:t>
            </w:r>
            <w:r w:rsidRPr="0021367A">
              <w:rPr>
                <w:i/>
                <w:iCs/>
              </w:rPr>
              <w:softHyphen/>
              <w:t xml:space="preserve">bolagsförordningen, </w:t>
            </w:r>
            <w:r>
              <w:rPr>
                <w:i/>
                <w:iCs/>
              </w:rPr>
              <w:t>ett</w:t>
            </w:r>
            <w:r w:rsidRPr="0021367A">
              <w:rPr>
                <w:i/>
                <w:iCs/>
              </w:rPr>
              <w:t xml:space="preserve"> före</w:t>
            </w:r>
            <w:r>
              <w:rPr>
                <w:i/>
                <w:iCs/>
              </w:rPr>
              <w:softHyphen/>
            </w:r>
            <w:r w:rsidRPr="0021367A">
              <w:rPr>
                <w:i/>
                <w:iCs/>
              </w:rPr>
              <w:t xml:space="preserve">tag som avses i </w:t>
            </w:r>
            <w:r>
              <w:rPr>
                <w:i/>
                <w:iCs/>
              </w:rPr>
              <w:t>a</w:t>
            </w:r>
            <w:r w:rsidRPr="0021367A">
              <w:rPr>
                <w:i/>
                <w:iCs/>
              </w:rPr>
              <w:t>,</w:t>
            </w:r>
          </w:p>
          <w:p w14:paraId="3E0943A3" w14:textId="77777777" w:rsidR="001E1ED6" w:rsidRDefault="001E1ED6" w:rsidP="002E15E2">
            <w:pPr>
              <w:pStyle w:val="Brdtextmedindrag"/>
            </w:pPr>
            <w:r w:rsidRPr="0021367A">
              <w:rPr>
                <w:i/>
                <w:iCs/>
              </w:rPr>
              <w:t>c</w:t>
            </w:r>
            <w:r>
              <w:rPr>
                <w:i/>
                <w:iCs/>
              </w:rPr>
              <w:t>)</w:t>
            </w:r>
            <w:r w:rsidRPr="0021367A">
              <w:rPr>
                <w:i/>
                <w:iCs/>
              </w:rPr>
              <w:t xml:space="preserve"> i övrigt, </w:t>
            </w:r>
            <w:r>
              <w:rPr>
                <w:i/>
                <w:iCs/>
              </w:rPr>
              <w:t>ett</w:t>
            </w:r>
            <w:r w:rsidRPr="0021367A">
              <w:rPr>
                <w:i/>
                <w:iCs/>
              </w:rPr>
              <w:t xml:space="preserve"> företag som av</w:t>
            </w:r>
            <w:r w:rsidRPr="0021367A">
              <w:rPr>
                <w:i/>
                <w:iCs/>
              </w:rPr>
              <w:softHyphen/>
              <w:t>ses i artikel 4.1.16 i till</w:t>
            </w:r>
            <w:r w:rsidRPr="0021367A">
              <w:rPr>
                <w:i/>
                <w:iCs/>
              </w:rPr>
              <w:softHyphen/>
              <w:t>syns</w:t>
            </w:r>
            <w:r w:rsidRPr="0021367A">
              <w:rPr>
                <w:i/>
                <w:iCs/>
              </w:rPr>
              <w:softHyphen/>
              <w:t>förord</w:t>
            </w:r>
            <w:r w:rsidRPr="0021367A">
              <w:rPr>
                <w:i/>
                <w:iCs/>
              </w:rPr>
              <w:softHyphen/>
              <w:t>ningen,</w:t>
            </w:r>
          </w:p>
        </w:tc>
      </w:tr>
      <w:tr w:rsidR="001E1ED6" w14:paraId="1B0123EC" w14:textId="77777777" w:rsidTr="002E15E2">
        <w:tc>
          <w:tcPr>
            <w:tcW w:w="2500" w:type="pct"/>
            <w:shd w:val="clear" w:color="auto" w:fill="auto"/>
            <w:tcMar>
              <w:left w:w="0" w:type="dxa"/>
            </w:tcMar>
          </w:tcPr>
          <w:p w14:paraId="09E02540" w14:textId="77777777" w:rsidR="001E1ED6" w:rsidRPr="0097733F" w:rsidRDefault="001E1ED6" w:rsidP="002E15E2">
            <w:pPr>
              <w:pStyle w:val="Brdtextmedindrag"/>
            </w:pPr>
            <w:r w:rsidRPr="0021367A">
              <w:rPr>
                <w:i/>
                <w:iCs/>
              </w:rPr>
              <w:lastRenderedPageBreak/>
              <w:t>1</w:t>
            </w:r>
            <w:r>
              <w:t>. </w:t>
            </w:r>
            <w:r w:rsidRPr="00516444">
              <w:rPr>
                <w:i/>
                <w:u w:val="single"/>
              </w:rPr>
              <w:t>EES</w:t>
            </w:r>
            <w:r w:rsidRPr="00CB089E">
              <w:t>:</w:t>
            </w:r>
            <w:r>
              <w:t xml:space="preserve"> Europeiska ekonomiska samarbetsområdet,</w:t>
            </w:r>
          </w:p>
        </w:tc>
        <w:tc>
          <w:tcPr>
            <w:tcW w:w="2500" w:type="pct"/>
            <w:shd w:val="clear" w:color="auto" w:fill="auto"/>
            <w:tcMar>
              <w:right w:w="0" w:type="dxa"/>
            </w:tcMar>
          </w:tcPr>
          <w:p w14:paraId="7701CC22" w14:textId="77777777" w:rsidR="001E1ED6" w:rsidRPr="004162CF" w:rsidRDefault="001E1ED6" w:rsidP="002E15E2">
            <w:pPr>
              <w:pStyle w:val="Brdtextmedindrag"/>
            </w:pPr>
            <w:r>
              <w:rPr>
                <w:i/>
                <w:iCs/>
              </w:rPr>
              <w:t>3</w:t>
            </w:r>
            <w:r>
              <w:t>. </w:t>
            </w:r>
            <w:r w:rsidRPr="00516444">
              <w:rPr>
                <w:i/>
                <w:u w:val="single"/>
              </w:rPr>
              <w:t>EES</w:t>
            </w:r>
            <w:r w:rsidRPr="00CB089E">
              <w:t>:</w:t>
            </w:r>
            <w:r>
              <w:t xml:space="preserve"> Europeiska ekonomiska samarbetsområdet,</w:t>
            </w:r>
          </w:p>
        </w:tc>
      </w:tr>
      <w:tr w:rsidR="00912E96" w14:paraId="24CE8425" w14:textId="77777777" w:rsidTr="00C7656A">
        <w:tc>
          <w:tcPr>
            <w:tcW w:w="2500" w:type="pct"/>
            <w:shd w:val="clear" w:color="auto" w:fill="auto"/>
            <w:tcMar>
              <w:left w:w="0" w:type="dxa"/>
            </w:tcMar>
          </w:tcPr>
          <w:p w14:paraId="019C6B21" w14:textId="77777777" w:rsidR="00912E96" w:rsidRPr="0021367A" w:rsidRDefault="00912E96" w:rsidP="002E15E2">
            <w:pPr>
              <w:pStyle w:val="Brdtextmedindrag"/>
              <w:rPr>
                <w:i/>
                <w:iCs/>
              </w:rPr>
            </w:pPr>
          </w:p>
        </w:tc>
        <w:tc>
          <w:tcPr>
            <w:tcW w:w="2500" w:type="pct"/>
            <w:shd w:val="clear" w:color="auto" w:fill="auto"/>
            <w:tcMar>
              <w:right w:w="0" w:type="dxa"/>
            </w:tcMar>
          </w:tcPr>
          <w:p w14:paraId="68C691A6" w14:textId="06BEE0A4" w:rsidR="00912E96" w:rsidRDefault="00912E96" w:rsidP="00912E96">
            <w:pPr>
              <w:pStyle w:val="Brdtextmedindrag"/>
              <w:rPr>
                <w:i/>
                <w:iCs/>
              </w:rPr>
            </w:pPr>
            <w:r>
              <w:rPr>
                <w:i/>
                <w:iCs/>
              </w:rPr>
              <w:t>4. </w:t>
            </w:r>
            <w:r w:rsidRPr="00516444">
              <w:rPr>
                <w:i/>
                <w:u w:val="single"/>
              </w:rPr>
              <w:t>holdingföretag med blandad verksamhet</w:t>
            </w:r>
            <w:r w:rsidRPr="003B69AF">
              <w:rPr>
                <w:i/>
              </w:rPr>
              <w:t xml:space="preserve">: </w:t>
            </w:r>
          </w:p>
        </w:tc>
      </w:tr>
      <w:tr w:rsidR="001E1ED6" w14:paraId="4488B69B" w14:textId="77777777" w:rsidTr="00C7656A">
        <w:tc>
          <w:tcPr>
            <w:tcW w:w="2500" w:type="pct"/>
            <w:shd w:val="clear" w:color="auto" w:fill="auto"/>
            <w:tcMar>
              <w:left w:w="0" w:type="dxa"/>
            </w:tcMar>
          </w:tcPr>
          <w:p w14:paraId="15CBDA0C" w14:textId="77777777" w:rsidR="001E1ED6" w:rsidRPr="0021367A" w:rsidRDefault="001E1ED6" w:rsidP="002E15E2">
            <w:pPr>
              <w:pStyle w:val="Brdtextmedindrag"/>
              <w:rPr>
                <w:i/>
                <w:iCs/>
              </w:rPr>
            </w:pPr>
          </w:p>
        </w:tc>
        <w:tc>
          <w:tcPr>
            <w:tcW w:w="2500" w:type="pct"/>
            <w:shd w:val="clear" w:color="auto" w:fill="auto"/>
            <w:tcMar>
              <w:right w:w="0" w:type="dxa"/>
            </w:tcMar>
          </w:tcPr>
          <w:p w14:paraId="1506E4EB" w14:textId="3424D137" w:rsidR="001E1ED6" w:rsidRDefault="001E1ED6" w:rsidP="002E15E2">
            <w:pPr>
              <w:pStyle w:val="Brdtextmedindrag"/>
              <w:rPr>
                <w:i/>
                <w:iCs/>
              </w:rPr>
            </w:pPr>
            <w:r w:rsidRPr="003B69AF">
              <w:rPr>
                <w:i/>
              </w:rPr>
              <w:t>a) i 6 kap. 1 och 8 §§ och 8 kap. 2 och 4 §§, i fråga om värde</w:t>
            </w:r>
            <w:r w:rsidRPr="003B69AF">
              <w:rPr>
                <w:i/>
              </w:rPr>
              <w:softHyphen/>
              <w:t>pappers</w:t>
            </w:r>
            <w:r w:rsidRPr="003B69AF">
              <w:rPr>
                <w:i/>
              </w:rPr>
              <w:softHyphen/>
              <w:t>företags</w:t>
            </w:r>
            <w:r w:rsidRPr="003B69AF">
              <w:rPr>
                <w:i/>
              </w:rPr>
              <w:softHyphen/>
              <w:t>koncerner som av</w:t>
            </w:r>
            <w:r w:rsidRPr="003B69AF">
              <w:rPr>
                <w:i/>
              </w:rPr>
              <w:softHyphen/>
              <w:t>ses i artikel 53 i värde</w:t>
            </w:r>
            <w:r w:rsidRPr="003B69AF">
              <w:rPr>
                <w:i/>
              </w:rPr>
              <w:softHyphen/>
              <w:t>pappers</w:t>
            </w:r>
            <w:r w:rsidRPr="003B69AF">
              <w:rPr>
                <w:i/>
              </w:rPr>
              <w:softHyphen/>
              <w:t>bolags</w:t>
            </w:r>
            <w:r w:rsidRPr="003B69AF">
              <w:rPr>
                <w:i/>
              </w:rPr>
              <w:softHyphen/>
              <w:t xml:space="preserve">direktivet, </w:t>
            </w:r>
            <w:r>
              <w:rPr>
                <w:i/>
                <w:iCs/>
              </w:rPr>
              <w:t>ett</w:t>
            </w:r>
            <w:r w:rsidRPr="003B69AF">
              <w:rPr>
                <w:i/>
              </w:rPr>
              <w:t xml:space="preserve"> före</w:t>
            </w:r>
            <w:r w:rsidRPr="003B69AF">
              <w:rPr>
                <w:i/>
              </w:rPr>
              <w:softHyphen/>
              <w:t xml:space="preserve">tag som avses i artikel 4.1.26 i </w:t>
            </w:r>
            <w:r w:rsidR="007A78EC">
              <w:rPr>
                <w:i/>
              </w:rPr>
              <w:t>samma direktiv</w:t>
            </w:r>
            <w:r w:rsidRPr="003B69AF">
              <w:rPr>
                <w:i/>
              </w:rPr>
              <w:t>,</w:t>
            </w:r>
          </w:p>
        </w:tc>
      </w:tr>
      <w:tr w:rsidR="00912E96" w14:paraId="56BD4BBF" w14:textId="77777777" w:rsidTr="002E15E2">
        <w:tc>
          <w:tcPr>
            <w:tcW w:w="2500" w:type="pct"/>
            <w:shd w:val="clear" w:color="auto" w:fill="auto"/>
            <w:tcMar>
              <w:left w:w="0" w:type="dxa"/>
            </w:tcMar>
          </w:tcPr>
          <w:p w14:paraId="6D0E9182" w14:textId="77777777" w:rsidR="00912E96" w:rsidRPr="0021367A" w:rsidRDefault="00912E96" w:rsidP="002E15E2">
            <w:pPr>
              <w:pStyle w:val="Brdtextmedindrag"/>
              <w:rPr>
                <w:i/>
                <w:iCs/>
              </w:rPr>
            </w:pPr>
          </w:p>
        </w:tc>
        <w:tc>
          <w:tcPr>
            <w:tcW w:w="2500" w:type="pct"/>
            <w:shd w:val="clear" w:color="auto" w:fill="auto"/>
            <w:tcMar>
              <w:right w:w="0" w:type="dxa"/>
            </w:tcMar>
          </w:tcPr>
          <w:p w14:paraId="62F11B9D" w14:textId="1B7C1779" w:rsidR="00912E96" w:rsidRDefault="00912E96" w:rsidP="002E15E2">
            <w:pPr>
              <w:pStyle w:val="Brdtextmedindrag"/>
              <w:rPr>
                <w:i/>
                <w:iCs/>
              </w:rPr>
            </w:pPr>
            <w:r w:rsidRPr="003B69AF">
              <w:rPr>
                <w:i/>
              </w:rPr>
              <w:t xml:space="preserve">b) i övrigt, </w:t>
            </w:r>
            <w:r>
              <w:rPr>
                <w:i/>
                <w:iCs/>
              </w:rPr>
              <w:t xml:space="preserve">ett </w:t>
            </w:r>
            <w:r w:rsidRPr="003B69AF">
              <w:rPr>
                <w:i/>
              </w:rPr>
              <w:t>företag som av</w:t>
            </w:r>
            <w:r w:rsidRPr="003B69AF">
              <w:rPr>
                <w:i/>
              </w:rPr>
              <w:softHyphen/>
              <w:t>ses i artikel 4.1.22 i till</w:t>
            </w:r>
            <w:r w:rsidRPr="003B69AF">
              <w:rPr>
                <w:i/>
              </w:rPr>
              <w:softHyphen/>
              <w:t>syns</w:t>
            </w:r>
            <w:r w:rsidRPr="003B69AF">
              <w:rPr>
                <w:i/>
              </w:rPr>
              <w:softHyphen/>
              <w:t>förord</w:t>
            </w:r>
            <w:r w:rsidRPr="003B69AF">
              <w:rPr>
                <w:i/>
              </w:rPr>
              <w:softHyphen/>
              <w:t>ningen,</w:t>
            </w:r>
          </w:p>
        </w:tc>
      </w:tr>
      <w:tr w:rsidR="001E1ED6" w14:paraId="1003078A" w14:textId="77777777" w:rsidTr="002E15E2">
        <w:tc>
          <w:tcPr>
            <w:tcW w:w="2500" w:type="pct"/>
            <w:shd w:val="clear" w:color="auto" w:fill="auto"/>
            <w:tcMar>
              <w:left w:w="0" w:type="dxa"/>
            </w:tcMar>
          </w:tcPr>
          <w:p w14:paraId="4BD22ABB" w14:textId="77777777" w:rsidR="001E1ED6" w:rsidRDefault="001E1ED6" w:rsidP="002E15E2">
            <w:pPr>
              <w:pStyle w:val="Brdtextmedindrag"/>
            </w:pPr>
            <w:r w:rsidRPr="0021367A">
              <w:rPr>
                <w:i/>
              </w:rPr>
              <w:t>2.</w:t>
            </w:r>
            <w:r w:rsidRPr="00960E17">
              <w:rPr>
                <w:i/>
                <w:iCs/>
              </w:rPr>
              <w:t> </w:t>
            </w:r>
            <w:r w:rsidRPr="00AD5EB7">
              <w:rPr>
                <w:i/>
                <w:iCs/>
                <w:u w:val="single"/>
              </w:rPr>
              <w:t>institut</w:t>
            </w:r>
            <w:r w:rsidRPr="00CB089E">
              <w:t>:</w:t>
            </w:r>
            <w:r w:rsidRPr="0097733F">
              <w:t xml:space="preserve"> </w:t>
            </w:r>
            <w:r w:rsidRPr="005B12BA">
              <w:rPr>
                <w:i/>
                <w:iCs/>
              </w:rPr>
              <w:t>kreditinstitut och värdepappersbolag</w:t>
            </w:r>
            <w:r w:rsidRPr="0097733F">
              <w:t>,</w:t>
            </w:r>
          </w:p>
        </w:tc>
        <w:tc>
          <w:tcPr>
            <w:tcW w:w="2500" w:type="pct"/>
            <w:shd w:val="clear" w:color="auto" w:fill="auto"/>
            <w:tcMar>
              <w:right w:w="0" w:type="dxa"/>
            </w:tcMar>
          </w:tcPr>
          <w:p w14:paraId="58BE1A47" w14:textId="77777777" w:rsidR="001E1ED6" w:rsidRPr="0097733F" w:rsidRDefault="001E1ED6" w:rsidP="002E15E2">
            <w:pPr>
              <w:pStyle w:val="Brdtextmedindrag"/>
              <w:rPr>
                <w:i/>
                <w:iCs/>
              </w:rPr>
            </w:pPr>
            <w:r>
              <w:rPr>
                <w:i/>
                <w:iCs/>
              </w:rPr>
              <w:t>5</w:t>
            </w:r>
            <w:r w:rsidRPr="004162CF">
              <w:t>.</w:t>
            </w:r>
            <w:r>
              <w:rPr>
                <w:i/>
                <w:iCs/>
              </w:rPr>
              <w:t> </w:t>
            </w:r>
            <w:r w:rsidRPr="00AD5EB7">
              <w:rPr>
                <w:i/>
                <w:iCs/>
                <w:u w:val="single"/>
              </w:rPr>
              <w:t>institut</w:t>
            </w:r>
            <w:r w:rsidRPr="00CB089E">
              <w:t>:</w:t>
            </w:r>
            <w:r w:rsidRPr="004162CF">
              <w:t xml:space="preserve"> </w:t>
            </w:r>
            <w:r>
              <w:rPr>
                <w:i/>
                <w:iCs/>
              </w:rPr>
              <w:t xml:space="preserve">detsamma </w:t>
            </w:r>
            <w:r w:rsidRPr="0097733F">
              <w:rPr>
                <w:i/>
                <w:iCs/>
              </w:rPr>
              <w:t>som i artikel 4.1.3 i tillsynsförordningen</w:t>
            </w:r>
            <w:r w:rsidRPr="004162CF">
              <w:t>,</w:t>
            </w:r>
          </w:p>
        </w:tc>
      </w:tr>
      <w:tr w:rsidR="001E1ED6" w14:paraId="28106A73" w14:textId="77777777" w:rsidTr="002E15E2">
        <w:tc>
          <w:tcPr>
            <w:tcW w:w="2500" w:type="pct"/>
            <w:shd w:val="clear" w:color="auto" w:fill="auto"/>
            <w:tcMar>
              <w:left w:w="0" w:type="dxa"/>
            </w:tcMar>
          </w:tcPr>
          <w:p w14:paraId="5F44E244" w14:textId="77777777" w:rsidR="001E1ED6" w:rsidRPr="003D6242" w:rsidRDefault="001E1ED6" w:rsidP="002E15E2">
            <w:pPr>
              <w:pStyle w:val="Brdtextmedindrag"/>
            </w:pPr>
            <w:r w:rsidRPr="003B69AF">
              <w:rPr>
                <w:i/>
              </w:rPr>
              <w:t>3.</w:t>
            </w:r>
            <w:r w:rsidRPr="003D6242">
              <w:t> </w:t>
            </w:r>
            <w:r w:rsidRPr="005B1E2A">
              <w:rPr>
                <w:i/>
                <w:iCs/>
                <w:u w:val="single"/>
              </w:rPr>
              <w:t>kapitaltäckningsdirektivet</w:t>
            </w:r>
            <w:r w:rsidRPr="0072270E">
              <w:rPr>
                <w:i/>
                <w:iCs/>
              </w:rPr>
              <w:t>:</w:t>
            </w:r>
            <w:r w:rsidRPr="003D6242">
              <w:t xml:space="preserve"> </w:t>
            </w:r>
            <w:r w:rsidRPr="003A7273">
              <w:rPr>
                <w:i/>
                <w:iCs/>
              </w:rPr>
              <w:t xml:space="preserve">Europaparlamentets och rådets direktiv 2013/36/EU av den 26 juni 2013 om behörighet att utöva verksamhet i kreditinstitut och om tillsyn av kreditinstitut </w:t>
            </w:r>
            <w:r w:rsidRPr="00B67FD2">
              <w:rPr>
                <w:i/>
                <w:iCs/>
              </w:rPr>
              <w:t>och värde</w:t>
            </w:r>
            <w:r w:rsidRPr="00B67FD2">
              <w:rPr>
                <w:i/>
                <w:iCs/>
              </w:rPr>
              <w:softHyphen/>
              <w:t>pappersföretag</w:t>
            </w:r>
            <w:r w:rsidRPr="003A7273">
              <w:rPr>
                <w:i/>
                <w:iCs/>
              </w:rPr>
              <w:t>, om ändring av direktiv 2002/87/EG och om upp</w:t>
            </w:r>
            <w:r w:rsidRPr="003A7273">
              <w:rPr>
                <w:i/>
                <w:iCs/>
              </w:rPr>
              <w:softHyphen/>
              <w:t xml:space="preserve">hävande av </w:t>
            </w:r>
            <w:r w:rsidRPr="00B67FD2">
              <w:rPr>
                <w:i/>
                <w:iCs/>
              </w:rPr>
              <w:t>direktiv</w:t>
            </w:r>
            <w:r w:rsidRPr="003A7273">
              <w:rPr>
                <w:i/>
                <w:iCs/>
              </w:rPr>
              <w:t xml:space="preserve"> 2006/48/EG och 2006/49/EG, i lydelsen enligt Europaparlamentets och rådets direktiv (EU) </w:t>
            </w:r>
            <w:r w:rsidRPr="00B67FD2">
              <w:rPr>
                <w:i/>
                <w:iCs/>
              </w:rPr>
              <w:t>2019/878</w:t>
            </w:r>
            <w:r w:rsidRPr="0072270E">
              <w:rPr>
                <w:i/>
                <w:iCs/>
              </w:rPr>
              <w:t>,</w:t>
            </w:r>
          </w:p>
        </w:tc>
        <w:tc>
          <w:tcPr>
            <w:tcW w:w="2500" w:type="pct"/>
            <w:shd w:val="clear" w:color="auto" w:fill="auto"/>
            <w:tcMar>
              <w:right w:w="0" w:type="dxa"/>
            </w:tcMar>
          </w:tcPr>
          <w:p w14:paraId="70A94030" w14:textId="77777777" w:rsidR="001E1ED6" w:rsidRPr="003D6242" w:rsidRDefault="001E1ED6" w:rsidP="002E15E2">
            <w:pPr>
              <w:pStyle w:val="Brdtextmedindrag"/>
            </w:pPr>
          </w:p>
        </w:tc>
      </w:tr>
      <w:tr w:rsidR="001E1ED6" w14:paraId="031BEA3B" w14:textId="77777777" w:rsidTr="002E15E2">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18D07EBE" w14:textId="77777777" w:rsidR="001E1ED6" w:rsidRPr="00960E17" w:rsidDel="00F22677" w:rsidRDefault="001E1ED6" w:rsidP="002E15E2">
            <w:pPr>
              <w:pStyle w:val="Brdtextmedindrag"/>
              <w:rPr>
                <w:i/>
                <w:iCs/>
              </w:rPr>
            </w:pPr>
          </w:p>
        </w:tc>
        <w:tc>
          <w:tcPr>
            <w:tcW w:w="2500" w:type="pct"/>
            <w:shd w:val="clear" w:color="auto" w:fill="auto"/>
            <w:tcMar>
              <w:right w:w="0" w:type="dxa"/>
            </w:tcMar>
          </w:tcPr>
          <w:p w14:paraId="119B0502" w14:textId="77777777" w:rsidR="001E1ED6" w:rsidRPr="00B44312" w:rsidRDefault="001E1ED6" w:rsidP="002E15E2">
            <w:pPr>
              <w:pStyle w:val="Brdtextmedindrag"/>
              <w:rPr>
                <w:i/>
                <w:iCs/>
              </w:rPr>
            </w:pPr>
            <w:r>
              <w:rPr>
                <w:i/>
                <w:iCs/>
              </w:rPr>
              <w:t>6</w:t>
            </w:r>
            <w:r w:rsidRPr="0097733F">
              <w:rPr>
                <w:i/>
                <w:iCs/>
              </w:rPr>
              <w:t>. </w:t>
            </w:r>
            <w:r w:rsidRPr="0097733F">
              <w:rPr>
                <w:i/>
                <w:iCs/>
                <w:u w:val="single"/>
              </w:rPr>
              <w:t>konsoliderad situation</w:t>
            </w:r>
            <w:r w:rsidRPr="0097733F">
              <w:rPr>
                <w:i/>
                <w:iCs/>
              </w:rPr>
              <w:t>: det</w:t>
            </w:r>
            <w:r w:rsidRPr="0097733F">
              <w:rPr>
                <w:i/>
                <w:iCs/>
              </w:rPr>
              <w:softHyphen/>
              <w:t>samma som i artikel 4.1.47 i tillsynsförordningen</w:t>
            </w:r>
            <w:r>
              <w:rPr>
                <w:i/>
                <w:iCs/>
              </w:rPr>
              <w:t>,</w:t>
            </w:r>
          </w:p>
        </w:tc>
      </w:tr>
      <w:tr w:rsidR="001E1ED6" w14:paraId="11CD9147" w14:textId="77777777" w:rsidTr="002E15E2">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60F59E5E" w14:textId="77777777" w:rsidR="001E1ED6" w:rsidRPr="00245087" w:rsidRDefault="001E1ED6" w:rsidP="002E15E2">
            <w:pPr>
              <w:pStyle w:val="Brdtextmedindrag"/>
            </w:pPr>
            <w:r w:rsidDel="00405457">
              <w:rPr>
                <w:i/>
              </w:rPr>
              <w:t>4</w:t>
            </w:r>
            <w:r w:rsidRPr="003B69AF">
              <w:rPr>
                <w:i/>
              </w:rPr>
              <w:t>.</w:t>
            </w:r>
            <w:r>
              <w:t> </w:t>
            </w:r>
            <w:r w:rsidRPr="00FE5A46">
              <w:rPr>
                <w:i/>
                <w:u w:val="single"/>
              </w:rPr>
              <w:t>kreditinstitut</w:t>
            </w:r>
            <w:r w:rsidRPr="00CB089E">
              <w:t>:</w:t>
            </w:r>
            <w:r w:rsidRPr="00245087">
              <w:t xml:space="preserve"> </w:t>
            </w:r>
            <w:r w:rsidRPr="00635458">
              <w:rPr>
                <w:i/>
              </w:rPr>
              <w:t xml:space="preserve">bank och </w:t>
            </w:r>
            <w:r w:rsidRPr="001F006C">
              <w:rPr>
                <w:i/>
                <w:spacing w:val="-2"/>
              </w:rPr>
              <w:t>kre</w:t>
            </w:r>
            <w:r>
              <w:rPr>
                <w:i/>
                <w:spacing w:val="-2"/>
              </w:rPr>
              <w:softHyphen/>
            </w:r>
            <w:r w:rsidRPr="001F006C">
              <w:rPr>
                <w:i/>
                <w:spacing w:val="-2"/>
              </w:rPr>
              <w:t>dit</w:t>
            </w:r>
            <w:r>
              <w:rPr>
                <w:i/>
                <w:spacing w:val="-2"/>
              </w:rPr>
              <w:softHyphen/>
            </w:r>
            <w:r w:rsidRPr="001F006C">
              <w:rPr>
                <w:i/>
                <w:spacing w:val="-2"/>
              </w:rPr>
              <w:t xml:space="preserve">marknadsföretag </w:t>
            </w:r>
            <w:r w:rsidRPr="005B1E2A">
              <w:rPr>
                <w:iCs/>
                <w:spacing w:val="-2"/>
              </w:rPr>
              <w:t>enligt lage</w:t>
            </w:r>
            <w:r w:rsidRPr="005B1E2A">
              <w:rPr>
                <w:iCs/>
              </w:rPr>
              <w:t xml:space="preserve">n (2004:297) om bank- och </w:t>
            </w:r>
            <w:r w:rsidRPr="005B1E2A">
              <w:rPr>
                <w:iCs/>
                <w:spacing w:val="-4"/>
              </w:rPr>
              <w:t>finan</w:t>
            </w:r>
            <w:r w:rsidRPr="005B1E2A">
              <w:rPr>
                <w:iCs/>
                <w:spacing w:val="-4"/>
              </w:rPr>
              <w:softHyphen/>
              <w:t>sieringsrörelse</w:t>
            </w:r>
            <w:r w:rsidRPr="001F006C">
              <w:rPr>
                <w:i/>
                <w:spacing w:val="-4"/>
              </w:rPr>
              <w:t xml:space="preserve"> samt </w:t>
            </w:r>
            <w:r w:rsidRPr="005B1E2A">
              <w:rPr>
                <w:iCs/>
                <w:spacing w:val="-4"/>
              </w:rPr>
              <w:t>Svenska skepps</w:t>
            </w:r>
            <w:r w:rsidRPr="005B1E2A">
              <w:rPr>
                <w:iCs/>
                <w:spacing w:val="-4"/>
              </w:rPr>
              <w:softHyphen/>
              <w:t>hypotekskassan</w:t>
            </w:r>
            <w:r w:rsidRPr="006D706D">
              <w:rPr>
                <w:iCs/>
              </w:rPr>
              <w:t>,</w:t>
            </w:r>
          </w:p>
        </w:tc>
        <w:tc>
          <w:tcPr>
            <w:tcW w:w="2500" w:type="pct"/>
            <w:shd w:val="clear" w:color="auto" w:fill="auto"/>
            <w:tcMar>
              <w:right w:w="0" w:type="dxa"/>
            </w:tcMar>
          </w:tcPr>
          <w:p w14:paraId="49C95A2F" w14:textId="77777777" w:rsidR="001E1ED6" w:rsidRPr="00067BD9" w:rsidRDefault="001E1ED6" w:rsidP="002E15E2">
            <w:pPr>
              <w:pStyle w:val="Brdtextmedindrag"/>
            </w:pPr>
            <w:r w:rsidRPr="00067BD9">
              <w:rPr>
                <w:i/>
                <w:iCs/>
              </w:rPr>
              <w:t>7</w:t>
            </w:r>
            <w:r w:rsidRPr="00067BD9">
              <w:t>. </w:t>
            </w:r>
            <w:r w:rsidRPr="00067BD9">
              <w:rPr>
                <w:i/>
                <w:u w:val="single"/>
              </w:rPr>
              <w:t>kreditinstitut</w:t>
            </w:r>
            <w:r w:rsidRPr="00067BD9">
              <w:t xml:space="preserve">: </w:t>
            </w:r>
          </w:p>
          <w:p w14:paraId="4C95AC58" w14:textId="77777777" w:rsidR="001E1ED6" w:rsidRPr="00067BD9" w:rsidRDefault="001E1ED6" w:rsidP="002E15E2">
            <w:pPr>
              <w:pStyle w:val="Brdtextmedindrag"/>
              <w:rPr>
                <w:i/>
                <w:iCs/>
              </w:rPr>
            </w:pPr>
            <w:r w:rsidRPr="00067BD9">
              <w:rPr>
                <w:i/>
                <w:iCs/>
              </w:rPr>
              <w:t xml:space="preserve">a) ett kreditinstitut </w:t>
            </w:r>
            <w:r w:rsidRPr="00067BD9">
              <w:t>enligt lagen (2004:297) om bank- och finan</w:t>
            </w:r>
            <w:r w:rsidRPr="00067BD9">
              <w:softHyphen/>
              <w:t>sieringsrörelse</w:t>
            </w:r>
            <w:r w:rsidRPr="00067BD9">
              <w:rPr>
                <w:i/>
                <w:iCs/>
              </w:rPr>
              <w:t>,</w:t>
            </w:r>
          </w:p>
          <w:p w14:paraId="25017BB2" w14:textId="77777777" w:rsidR="001E1ED6" w:rsidRPr="00067BD9" w:rsidRDefault="001E1ED6" w:rsidP="002E15E2">
            <w:pPr>
              <w:pStyle w:val="Brdtextmedindrag"/>
              <w:rPr>
                <w:i/>
              </w:rPr>
            </w:pPr>
            <w:r w:rsidRPr="00067BD9">
              <w:rPr>
                <w:i/>
              </w:rPr>
              <w:t>b) </w:t>
            </w:r>
            <w:r w:rsidRPr="00067BD9">
              <w:rPr>
                <w:iCs/>
              </w:rPr>
              <w:t>Svenska skepps</w:t>
            </w:r>
            <w:r w:rsidRPr="00067BD9">
              <w:rPr>
                <w:iCs/>
              </w:rPr>
              <w:softHyphen/>
              <w:t>hypoteks</w:t>
            </w:r>
            <w:r w:rsidRPr="00067BD9">
              <w:rPr>
                <w:iCs/>
              </w:rPr>
              <w:softHyphen/>
              <w:t>kassan</w:t>
            </w:r>
            <w:r w:rsidRPr="00067BD9">
              <w:rPr>
                <w:i/>
              </w:rPr>
              <w:t xml:space="preserve">, </w:t>
            </w:r>
          </w:p>
          <w:p w14:paraId="44F31954" w14:textId="77777777" w:rsidR="001E1ED6" w:rsidRPr="00067BD9" w:rsidRDefault="001E1ED6" w:rsidP="002E15E2">
            <w:pPr>
              <w:pStyle w:val="Brdtextmedindrag"/>
              <w:rPr>
                <w:i/>
                <w:iCs/>
              </w:rPr>
            </w:pPr>
            <w:r w:rsidRPr="00067BD9">
              <w:rPr>
                <w:i/>
                <w:iCs/>
              </w:rPr>
              <w:t>c) ett värdepappersbolag med till</w:t>
            </w:r>
            <w:r w:rsidRPr="00067BD9">
              <w:rPr>
                <w:i/>
                <w:iCs/>
              </w:rPr>
              <w:softHyphen/>
              <w:t>stånd att som sidotjänst ta emot kunders medel på konto för att under</w:t>
            </w:r>
            <w:r w:rsidRPr="00067BD9">
              <w:rPr>
                <w:i/>
                <w:iCs/>
              </w:rPr>
              <w:softHyphen/>
              <w:t xml:space="preserve">lätta värdepappersrörelsen enligt 2 kap. 2 § första stycket 8 </w:t>
            </w:r>
            <w:r w:rsidRPr="00067BD9">
              <w:rPr>
                <w:i/>
                <w:iCs/>
                <w:spacing w:val="-5"/>
              </w:rPr>
              <w:t>lagen (2007:528) om värdepappers</w:t>
            </w:r>
            <w:r w:rsidRPr="00067BD9">
              <w:rPr>
                <w:i/>
                <w:iCs/>
                <w:spacing w:val="-5"/>
              </w:rPr>
              <w:softHyphen/>
              <w:t>marknaden</w:t>
            </w:r>
            <w:r w:rsidRPr="00067BD9">
              <w:rPr>
                <w:i/>
                <w:iCs/>
              </w:rPr>
              <w:t xml:space="preserve">, </w:t>
            </w:r>
          </w:p>
          <w:p w14:paraId="3D1F982A" w14:textId="77777777" w:rsidR="001E1ED6" w:rsidRPr="00067BD9" w:rsidRDefault="001E1ED6" w:rsidP="002E15E2">
            <w:pPr>
              <w:pStyle w:val="Brdtextmedindrag"/>
              <w:rPr>
                <w:i/>
                <w:iCs/>
              </w:rPr>
            </w:pPr>
            <w:r w:rsidRPr="00067BD9">
              <w:rPr>
                <w:i/>
                <w:iCs/>
              </w:rPr>
              <w:t xml:space="preserve">d) ett svenskt aktiebolag som är ett sådant värdepappersföretag </w:t>
            </w:r>
            <w:r w:rsidRPr="00067BD9">
              <w:rPr>
                <w:i/>
                <w:iCs/>
              </w:rPr>
              <w:lastRenderedPageBreak/>
              <w:t>som avses i artikel 1.2 a eller b i värdepappersbolagsförordningen,</w:t>
            </w:r>
          </w:p>
          <w:p w14:paraId="001D4546" w14:textId="77777777" w:rsidR="001E1ED6" w:rsidRPr="00067BD9" w:rsidRDefault="001E1ED6" w:rsidP="002E15E2">
            <w:pPr>
              <w:pStyle w:val="Brdtextmedindrag"/>
              <w:rPr>
                <w:i/>
                <w:iCs/>
              </w:rPr>
            </w:pPr>
            <w:r w:rsidRPr="00067BD9">
              <w:rPr>
                <w:i/>
                <w:iCs/>
              </w:rPr>
              <w:t xml:space="preserve">e) ett </w:t>
            </w:r>
            <w:r>
              <w:rPr>
                <w:i/>
                <w:iCs/>
              </w:rPr>
              <w:t>värdepappersbolag</w:t>
            </w:r>
            <w:r w:rsidRPr="00067BD9">
              <w:rPr>
                <w:i/>
                <w:iCs/>
              </w:rPr>
              <w:t xml:space="preserve"> för vilket ett beslut av Finansinspek</w:t>
            </w:r>
            <w:r>
              <w:rPr>
                <w:i/>
                <w:iCs/>
              </w:rPr>
              <w:softHyphen/>
            </w:r>
            <w:r w:rsidRPr="00067BD9">
              <w:rPr>
                <w:i/>
                <w:iCs/>
              </w:rPr>
              <w:t xml:space="preserve">tionen enligt 3 a § gäller, och </w:t>
            </w:r>
          </w:p>
          <w:p w14:paraId="7DF742E0" w14:textId="77777777" w:rsidR="001E1ED6" w:rsidRPr="0011520F" w:rsidRDefault="001E1ED6" w:rsidP="002E15E2">
            <w:pPr>
              <w:pStyle w:val="Brdtextmedindrag"/>
            </w:pPr>
            <w:r w:rsidRPr="00067BD9">
              <w:rPr>
                <w:i/>
                <w:iCs/>
              </w:rPr>
              <w:t>f) ett svenskt aktiebolag som är ett sådant värdepappersföretag som avses i artikel 1.5 i värde</w:t>
            </w:r>
            <w:r w:rsidRPr="00FB73A3">
              <w:rPr>
                <w:i/>
                <w:iCs/>
              </w:rPr>
              <w:softHyphen/>
            </w:r>
            <w:r w:rsidRPr="000A41A9">
              <w:rPr>
                <w:i/>
                <w:iCs/>
              </w:rPr>
              <w:t>pappers</w:t>
            </w:r>
            <w:r w:rsidRPr="0011520F">
              <w:rPr>
                <w:i/>
                <w:iCs/>
              </w:rPr>
              <w:softHyphen/>
            </w:r>
            <w:r w:rsidRPr="0011520F">
              <w:rPr>
                <w:i/>
                <w:iCs/>
              </w:rPr>
              <w:softHyphen/>
              <w:t>bolagsförordningen,</w:t>
            </w:r>
          </w:p>
        </w:tc>
      </w:tr>
      <w:tr w:rsidR="001E1ED6" w14:paraId="5CF639CC" w14:textId="77777777" w:rsidTr="002E15E2">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164B0313" w14:textId="77777777" w:rsidR="001E1ED6" w:rsidRDefault="001E1ED6" w:rsidP="002E15E2">
            <w:pPr>
              <w:pStyle w:val="Brdtextmedindrag"/>
            </w:pPr>
          </w:p>
        </w:tc>
        <w:tc>
          <w:tcPr>
            <w:tcW w:w="2500" w:type="pct"/>
            <w:shd w:val="clear" w:color="auto" w:fill="auto"/>
            <w:tcMar>
              <w:right w:w="0" w:type="dxa"/>
            </w:tcMar>
          </w:tcPr>
          <w:p w14:paraId="56C19ECE" w14:textId="77777777" w:rsidR="001E1ED6" w:rsidRDefault="001E1ED6" w:rsidP="002E15E2">
            <w:pPr>
              <w:pStyle w:val="Brdtextmedindrag"/>
            </w:pPr>
            <w:r>
              <w:rPr>
                <w:i/>
                <w:iCs/>
              </w:rPr>
              <w:t>8. </w:t>
            </w:r>
            <w:r>
              <w:rPr>
                <w:i/>
                <w:iCs/>
                <w:u w:val="single"/>
              </w:rPr>
              <w:t>litet och icke-sammanlänkat värdepappersbolag</w:t>
            </w:r>
            <w:r>
              <w:rPr>
                <w:i/>
                <w:iCs/>
              </w:rPr>
              <w:t xml:space="preserve">: </w:t>
            </w:r>
            <w:r w:rsidRPr="007A3E28">
              <w:rPr>
                <w:i/>
                <w:iCs/>
              </w:rPr>
              <w:t>ett värde</w:t>
            </w:r>
            <w:r>
              <w:rPr>
                <w:i/>
                <w:iCs/>
              </w:rPr>
              <w:softHyphen/>
            </w:r>
            <w:r w:rsidRPr="007A3E28">
              <w:rPr>
                <w:i/>
                <w:iCs/>
              </w:rPr>
              <w:t>pap</w:t>
            </w:r>
            <w:r>
              <w:rPr>
                <w:i/>
                <w:iCs/>
              </w:rPr>
              <w:softHyphen/>
            </w:r>
            <w:r w:rsidRPr="007A3E28">
              <w:rPr>
                <w:i/>
                <w:iCs/>
              </w:rPr>
              <w:t>pers</w:t>
            </w:r>
            <w:r>
              <w:rPr>
                <w:i/>
                <w:iCs/>
              </w:rPr>
              <w:softHyphen/>
            </w:r>
            <w:r w:rsidRPr="007A3E28">
              <w:rPr>
                <w:i/>
                <w:iCs/>
              </w:rPr>
              <w:t>bolag som anses vara ett litet och icke-sammanlänkat värde</w:t>
            </w:r>
            <w:r>
              <w:rPr>
                <w:i/>
                <w:iCs/>
              </w:rPr>
              <w:softHyphen/>
            </w:r>
            <w:r w:rsidRPr="007A3E28">
              <w:rPr>
                <w:i/>
                <w:iCs/>
              </w:rPr>
              <w:t>pap</w:t>
            </w:r>
            <w:r>
              <w:rPr>
                <w:i/>
                <w:iCs/>
              </w:rPr>
              <w:softHyphen/>
            </w:r>
            <w:r w:rsidRPr="007A3E28">
              <w:rPr>
                <w:i/>
                <w:iCs/>
              </w:rPr>
              <w:t>pers</w:t>
            </w:r>
            <w:r>
              <w:rPr>
                <w:i/>
                <w:iCs/>
              </w:rPr>
              <w:softHyphen/>
            </w:r>
            <w:r w:rsidRPr="007A3E28">
              <w:rPr>
                <w:i/>
                <w:iCs/>
              </w:rPr>
              <w:t>företag enligt artikel</w:t>
            </w:r>
            <w:r>
              <w:rPr>
                <w:i/>
                <w:iCs/>
              </w:rPr>
              <w:t> </w:t>
            </w:r>
            <w:r w:rsidRPr="007A3E28">
              <w:rPr>
                <w:i/>
                <w:iCs/>
              </w:rPr>
              <w:t>12.1 i värde</w:t>
            </w:r>
            <w:r>
              <w:rPr>
                <w:i/>
                <w:iCs/>
              </w:rPr>
              <w:softHyphen/>
            </w:r>
            <w:r w:rsidRPr="007A3E28">
              <w:rPr>
                <w:i/>
                <w:iCs/>
              </w:rPr>
              <w:t>pap</w:t>
            </w:r>
            <w:r>
              <w:rPr>
                <w:i/>
                <w:iCs/>
              </w:rPr>
              <w:softHyphen/>
            </w:r>
            <w:r w:rsidRPr="007A3E28">
              <w:rPr>
                <w:i/>
                <w:iCs/>
              </w:rPr>
              <w:t>persbolagsförordningen</w:t>
            </w:r>
            <w:r>
              <w:rPr>
                <w:i/>
                <w:iCs/>
              </w:rPr>
              <w:t>,</w:t>
            </w:r>
          </w:p>
        </w:tc>
      </w:tr>
      <w:tr w:rsidR="001E1ED6" w14:paraId="13535F00" w14:textId="77777777" w:rsidTr="002E15E2">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6D1435B3" w14:textId="77777777" w:rsidR="001E1ED6" w:rsidRDefault="001E1ED6" w:rsidP="002E15E2">
            <w:pPr>
              <w:pStyle w:val="Brdtextmedindrag"/>
            </w:pPr>
          </w:p>
        </w:tc>
        <w:tc>
          <w:tcPr>
            <w:tcW w:w="2500" w:type="pct"/>
            <w:shd w:val="clear" w:color="auto" w:fill="auto"/>
            <w:tcMar>
              <w:right w:w="0" w:type="dxa"/>
            </w:tcMar>
          </w:tcPr>
          <w:p w14:paraId="3B5D1820" w14:textId="77777777" w:rsidR="001E1ED6" w:rsidRDefault="001E1ED6" w:rsidP="002E15E2">
            <w:pPr>
              <w:pStyle w:val="Brdtextmedindrag"/>
              <w:rPr>
                <w:i/>
                <w:iCs/>
              </w:rPr>
            </w:pPr>
            <w:r>
              <w:rPr>
                <w:i/>
                <w:iCs/>
              </w:rPr>
              <w:t xml:space="preserve">9. </w:t>
            </w:r>
            <w:r w:rsidRPr="0021367A">
              <w:rPr>
                <w:i/>
                <w:iCs/>
                <w:u w:val="single"/>
              </w:rPr>
              <w:t>moderföretag</w:t>
            </w:r>
            <w:r>
              <w:rPr>
                <w:i/>
                <w:iCs/>
              </w:rPr>
              <w:t xml:space="preserve">: </w:t>
            </w:r>
          </w:p>
          <w:p w14:paraId="7D736674" w14:textId="77777777" w:rsidR="001E1ED6" w:rsidRDefault="001E1ED6" w:rsidP="002E15E2">
            <w:pPr>
              <w:pStyle w:val="Brdtextmedindrag"/>
              <w:rPr>
                <w:i/>
                <w:iCs/>
              </w:rPr>
            </w:pPr>
            <w:r>
              <w:rPr>
                <w:i/>
                <w:iCs/>
              </w:rPr>
              <w:t>a) i 3 a och 4 a kap.</w:t>
            </w:r>
            <w:r w:rsidRPr="005A5D8F">
              <w:rPr>
                <w:i/>
                <w:iCs/>
              </w:rPr>
              <w:t>, 6</w:t>
            </w:r>
            <w:r>
              <w:rPr>
                <w:i/>
                <w:iCs/>
              </w:rPr>
              <w:t> </w:t>
            </w:r>
            <w:r w:rsidRPr="005A5D8F">
              <w:rPr>
                <w:i/>
                <w:iCs/>
              </w:rPr>
              <w:t>kap. 2</w:t>
            </w:r>
            <w:r>
              <w:rPr>
                <w:i/>
                <w:iCs/>
              </w:rPr>
              <w:t> </w:t>
            </w:r>
            <w:r w:rsidRPr="005A5D8F">
              <w:rPr>
                <w:i/>
                <w:iCs/>
              </w:rPr>
              <w:t>§ andra stycket och 7</w:t>
            </w:r>
            <w:r>
              <w:rPr>
                <w:i/>
                <w:iCs/>
              </w:rPr>
              <w:t> a </w:t>
            </w:r>
            <w:r w:rsidRPr="005A5D8F">
              <w:rPr>
                <w:i/>
                <w:iCs/>
              </w:rPr>
              <w:t xml:space="preserve">kap. </w:t>
            </w:r>
            <w:r>
              <w:rPr>
                <w:i/>
                <w:iCs/>
              </w:rPr>
              <w:t>1</w:t>
            </w:r>
            <w:r>
              <w:rPr>
                <w:rFonts w:asciiTheme="minorHAnsi" w:hAnsiTheme="minorHAnsi"/>
              </w:rPr>
              <w:t> </w:t>
            </w:r>
            <w:r w:rsidRPr="005A5D8F">
              <w:rPr>
                <w:i/>
                <w:iCs/>
              </w:rPr>
              <w:t>§</w:t>
            </w:r>
            <w:r>
              <w:rPr>
                <w:i/>
                <w:iCs/>
              </w:rPr>
              <w:t xml:space="preserve">, ett företag som avses i </w:t>
            </w:r>
            <w:r w:rsidRPr="005A5D8F">
              <w:rPr>
                <w:i/>
                <w:iCs/>
              </w:rPr>
              <w:t>4.1.42 i värde</w:t>
            </w:r>
            <w:r>
              <w:rPr>
                <w:i/>
                <w:iCs/>
              </w:rPr>
              <w:softHyphen/>
            </w:r>
            <w:r w:rsidRPr="005A5D8F">
              <w:rPr>
                <w:i/>
                <w:iCs/>
              </w:rPr>
              <w:t>pappersbolags</w:t>
            </w:r>
            <w:r>
              <w:rPr>
                <w:i/>
                <w:iCs/>
              </w:rPr>
              <w:softHyphen/>
            </w:r>
            <w:r w:rsidRPr="005A5D8F">
              <w:rPr>
                <w:i/>
                <w:iCs/>
              </w:rPr>
              <w:t>för</w:t>
            </w:r>
            <w:r>
              <w:rPr>
                <w:i/>
                <w:iCs/>
              </w:rPr>
              <w:softHyphen/>
            </w:r>
            <w:r w:rsidRPr="005A5D8F">
              <w:rPr>
                <w:i/>
                <w:iCs/>
              </w:rPr>
              <w:t>ordningen</w:t>
            </w:r>
            <w:r>
              <w:rPr>
                <w:i/>
                <w:iCs/>
              </w:rPr>
              <w:t>,</w:t>
            </w:r>
          </w:p>
          <w:p w14:paraId="4F2E6062" w14:textId="77777777" w:rsidR="001E1ED6" w:rsidRDefault="001E1ED6" w:rsidP="002E15E2">
            <w:pPr>
              <w:pStyle w:val="Brdtextmedindrag"/>
              <w:rPr>
                <w:i/>
                <w:iCs/>
              </w:rPr>
            </w:pPr>
            <w:r>
              <w:rPr>
                <w:i/>
                <w:iCs/>
              </w:rPr>
              <w:t>b) i 10 kap. 2 § 3, i fråga om moderföretag som avses i 6 kap. 2 § andra stycket, ett företag som avses i a,</w:t>
            </w:r>
          </w:p>
          <w:p w14:paraId="41346D56" w14:textId="77777777" w:rsidR="001E1ED6" w:rsidRDefault="001E1ED6" w:rsidP="002E15E2">
            <w:pPr>
              <w:pStyle w:val="Brdtextmedindrag"/>
              <w:rPr>
                <w:i/>
                <w:iCs/>
              </w:rPr>
            </w:pPr>
            <w:r>
              <w:rPr>
                <w:i/>
                <w:iCs/>
              </w:rPr>
              <w:t>c) i övrigt, ett företag som avses i artikel 4.1.15 i tillsynsför</w:t>
            </w:r>
            <w:r>
              <w:rPr>
                <w:i/>
                <w:iCs/>
              </w:rPr>
              <w:softHyphen/>
              <w:t>ordningen,</w:t>
            </w:r>
          </w:p>
        </w:tc>
      </w:tr>
      <w:tr w:rsidR="001E1ED6" w14:paraId="48E4315E" w14:textId="77777777" w:rsidTr="002E15E2">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007045EA" w14:textId="77777777" w:rsidR="001E1ED6" w:rsidRDefault="001E1ED6" w:rsidP="002E15E2">
            <w:pPr>
              <w:pStyle w:val="Brdtextmedindrag"/>
            </w:pPr>
          </w:p>
        </w:tc>
        <w:tc>
          <w:tcPr>
            <w:tcW w:w="2500" w:type="pct"/>
            <w:shd w:val="clear" w:color="auto" w:fill="auto"/>
            <w:tcMar>
              <w:right w:w="0" w:type="dxa"/>
            </w:tcMar>
          </w:tcPr>
          <w:p w14:paraId="6E36DD59" w14:textId="77777777" w:rsidR="001E1ED6" w:rsidRDefault="001E1ED6" w:rsidP="002E15E2">
            <w:pPr>
              <w:pStyle w:val="Brdtextmedindrag"/>
              <w:rPr>
                <w:i/>
                <w:iCs/>
              </w:rPr>
            </w:pPr>
            <w:r>
              <w:rPr>
                <w:i/>
                <w:iCs/>
              </w:rPr>
              <w:t>10. </w:t>
            </w:r>
            <w:r w:rsidRPr="00516444">
              <w:rPr>
                <w:i/>
                <w:u w:val="single"/>
              </w:rPr>
              <w:t xml:space="preserve">på </w:t>
            </w:r>
            <w:r w:rsidRPr="0097733F">
              <w:rPr>
                <w:i/>
                <w:iCs/>
                <w:u w:val="single"/>
              </w:rPr>
              <w:t>gruppnivå</w:t>
            </w:r>
            <w:r>
              <w:rPr>
                <w:i/>
                <w:iCs/>
              </w:rPr>
              <w:t>: detsamma som i artikel 4.1.48 i tillsynsförord</w:t>
            </w:r>
            <w:r>
              <w:rPr>
                <w:i/>
                <w:iCs/>
              </w:rPr>
              <w:softHyphen/>
              <w:t xml:space="preserve">ningen, </w:t>
            </w:r>
          </w:p>
          <w:p w14:paraId="49D69A24" w14:textId="77777777" w:rsidR="001E1ED6" w:rsidRDefault="001E1ED6" w:rsidP="002E15E2">
            <w:pPr>
              <w:pStyle w:val="Brdtextmedindrag"/>
              <w:rPr>
                <w:i/>
                <w:iCs/>
              </w:rPr>
            </w:pPr>
            <w:r w:rsidDel="00C56F27">
              <w:rPr>
                <w:i/>
                <w:iCs/>
              </w:rPr>
              <w:t>11</w:t>
            </w:r>
            <w:r>
              <w:rPr>
                <w:i/>
                <w:iCs/>
              </w:rPr>
              <w:t>. </w:t>
            </w:r>
            <w:r w:rsidRPr="00516444">
              <w:rPr>
                <w:i/>
                <w:u w:val="single"/>
              </w:rPr>
              <w:t>på </w:t>
            </w:r>
            <w:r w:rsidRPr="000515DC">
              <w:rPr>
                <w:i/>
                <w:iCs/>
                <w:u w:val="single"/>
              </w:rPr>
              <w:t>undergruppsnivå</w:t>
            </w:r>
            <w:r w:rsidRPr="00590A9C">
              <w:rPr>
                <w:i/>
                <w:iCs/>
              </w:rPr>
              <w:t>:</w:t>
            </w:r>
            <w:r>
              <w:rPr>
                <w:i/>
                <w:iCs/>
              </w:rPr>
              <w:t xml:space="preserve"> det</w:t>
            </w:r>
            <w:r>
              <w:rPr>
                <w:i/>
                <w:iCs/>
              </w:rPr>
              <w:softHyphen/>
              <w:t>samma</w:t>
            </w:r>
            <w:r w:rsidRPr="00590A9C">
              <w:rPr>
                <w:i/>
                <w:iCs/>
              </w:rPr>
              <w:t xml:space="preserve"> </w:t>
            </w:r>
            <w:r>
              <w:rPr>
                <w:i/>
                <w:iCs/>
              </w:rPr>
              <w:t>som i artikel 4.1.49 i tillsynsförord</w:t>
            </w:r>
            <w:r>
              <w:rPr>
                <w:i/>
                <w:iCs/>
              </w:rPr>
              <w:softHyphen/>
              <w:t xml:space="preserve">ningen, </w:t>
            </w:r>
          </w:p>
        </w:tc>
      </w:tr>
      <w:tr w:rsidR="001E1ED6" w14:paraId="7254A97B" w14:textId="77777777" w:rsidTr="002E15E2">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7546B844" w14:textId="77777777" w:rsidR="001E1ED6" w:rsidRDefault="001E1ED6" w:rsidP="002E15E2">
            <w:pPr>
              <w:pStyle w:val="Brdtextmedindrag"/>
            </w:pPr>
          </w:p>
        </w:tc>
        <w:tc>
          <w:tcPr>
            <w:tcW w:w="2500" w:type="pct"/>
            <w:shd w:val="clear" w:color="auto" w:fill="auto"/>
            <w:tcMar>
              <w:right w:w="0" w:type="dxa"/>
            </w:tcMar>
          </w:tcPr>
          <w:p w14:paraId="3517EFBB" w14:textId="77777777" w:rsidR="001E1ED6" w:rsidRDefault="001E1ED6" w:rsidP="002E15E2">
            <w:pPr>
              <w:pStyle w:val="Brdtextmedindrag"/>
              <w:rPr>
                <w:i/>
                <w:iCs/>
              </w:rPr>
            </w:pPr>
            <w:r>
              <w:rPr>
                <w:i/>
              </w:rPr>
              <w:t>12</w:t>
            </w:r>
            <w:r w:rsidRPr="001C012D">
              <w:rPr>
                <w:i/>
              </w:rPr>
              <w:t>.</w:t>
            </w:r>
            <w:r>
              <w:rPr>
                <w:i/>
              </w:rPr>
              <w:t> </w:t>
            </w:r>
            <w:r w:rsidRPr="005B3FFF">
              <w:rPr>
                <w:i/>
                <w:iCs/>
                <w:u w:val="single"/>
              </w:rPr>
              <w:t>systemrisk</w:t>
            </w:r>
            <w:r w:rsidRPr="001C012D">
              <w:rPr>
                <w:i/>
              </w:rPr>
              <w:t>: detsamma som i 1</w:t>
            </w:r>
            <w:r>
              <w:rPr>
                <w:i/>
              </w:rPr>
              <w:t> </w:t>
            </w:r>
            <w:r w:rsidRPr="001C012D">
              <w:rPr>
                <w:i/>
              </w:rPr>
              <w:t xml:space="preserve">kap. </w:t>
            </w:r>
            <w:r>
              <w:rPr>
                <w:i/>
              </w:rPr>
              <w:t>2 § 12</w:t>
            </w:r>
            <w:r w:rsidRPr="001C012D">
              <w:rPr>
                <w:i/>
              </w:rPr>
              <w:t xml:space="preserve"> lagen</w:t>
            </w:r>
            <w:r>
              <w:rPr>
                <w:i/>
              </w:rPr>
              <w:t> </w:t>
            </w:r>
            <w:r w:rsidRPr="001C012D">
              <w:rPr>
                <w:i/>
              </w:rPr>
              <w:t>(2014:966) om kapitalbuffertar</w:t>
            </w:r>
            <w:r>
              <w:rPr>
                <w:i/>
              </w:rPr>
              <w:t>,</w:t>
            </w:r>
          </w:p>
        </w:tc>
      </w:tr>
      <w:tr w:rsidR="001E1ED6" w:rsidRPr="00067BD9" w14:paraId="45C05011" w14:textId="77777777" w:rsidTr="002E15E2">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34F6B7A4" w14:textId="77777777" w:rsidR="001E1ED6" w:rsidRPr="00245087" w:rsidDel="00606C58" w:rsidRDefault="001E1ED6" w:rsidP="002E15E2">
            <w:pPr>
              <w:pStyle w:val="Brdtextmedindrag"/>
            </w:pPr>
            <w:r w:rsidRPr="00807438">
              <w:rPr>
                <w:i/>
              </w:rPr>
              <w:t>5</w:t>
            </w:r>
            <w:r w:rsidRPr="00682376">
              <w:rPr>
                <w:spacing w:val="-4"/>
              </w:rPr>
              <w:t>. </w:t>
            </w:r>
            <w:r w:rsidRPr="00FE5A46">
              <w:rPr>
                <w:i/>
                <w:spacing w:val="-4"/>
                <w:u w:val="single"/>
              </w:rPr>
              <w:t>värdepappersbolag</w:t>
            </w:r>
            <w:r w:rsidRPr="00CB089E">
              <w:rPr>
                <w:spacing w:val="-4"/>
              </w:rPr>
              <w:t>:</w:t>
            </w:r>
            <w:r w:rsidRPr="00682376">
              <w:rPr>
                <w:spacing w:val="-4"/>
              </w:rPr>
              <w:t xml:space="preserve"> </w:t>
            </w:r>
            <w:r w:rsidRPr="00E963F7">
              <w:rPr>
                <w:spacing w:val="-4"/>
              </w:rPr>
              <w:t>ett</w:t>
            </w:r>
            <w:r w:rsidRPr="00682376">
              <w:rPr>
                <w:i/>
                <w:spacing w:val="-4"/>
              </w:rPr>
              <w:t xml:space="preserve"> värde</w:t>
            </w:r>
            <w:r w:rsidRPr="00682376">
              <w:rPr>
                <w:i/>
                <w:spacing w:val="-4"/>
              </w:rPr>
              <w:softHyphen/>
              <w:t>pappersföretag</w:t>
            </w:r>
            <w:r w:rsidRPr="00635458">
              <w:rPr>
                <w:i/>
              </w:rPr>
              <w:t xml:space="preserve"> som avses i arti</w:t>
            </w:r>
            <w:r>
              <w:rPr>
                <w:i/>
              </w:rPr>
              <w:softHyphen/>
            </w:r>
            <w:r w:rsidRPr="00957BBB">
              <w:rPr>
                <w:i/>
                <w:spacing w:val="-4"/>
              </w:rPr>
              <w:t>kel 4.1.2 i tillsynsförordningen när</w:t>
            </w:r>
            <w:r w:rsidRPr="00635458">
              <w:rPr>
                <w:i/>
              </w:rPr>
              <w:t xml:space="preserve"> det är ett svenskt aktiebolag.</w:t>
            </w:r>
            <w:r w:rsidRPr="00245087">
              <w:t xml:space="preserve"> </w:t>
            </w:r>
          </w:p>
        </w:tc>
        <w:tc>
          <w:tcPr>
            <w:tcW w:w="2500" w:type="pct"/>
            <w:shd w:val="clear" w:color="auto" w:fill="auto"/>
            <w:tcMar>
              <w:right w:w="0" w:type="dxa"/>
            </w:tcMar>
          </w:tcPr>
          <w:p w14:paraId="77EFCE0A" w14:textId="77777777" w:rsidR="001E1ED6" w:rsidRPr="00067BD9" w:rsidDel="00606C58" w:rsidRDefault="001E1ED6" w:rsidP="002E15E2">
            <w:pPr>
              <w:pStyle w:val="Brdtextmedindrag"/>
            </w:pPr>
            <w:r w:rsidRPr="00067BD9">
              <w:rPr>
                <w:i/>
                <w:spacing w:val="-6"/>
              </w:rPr>
              <w:t>13.</w:t>
            </w:r>
            <w:r w:rsidRPr="00067BD9">
              <w:rPr>
                <w:spacing w:val="-6"/>
              </w:rPr>
              <w:t> </w:t>
            </w:r>
            <w:r w:rsidRPr="00067BD9">
              <w:rPr>
                <w:i/>
                <w:spacing w:val="-6"/>
                <w:u w:val="single"/>
              </w:rPr>
              <w:t>värdepappersbolag</w:t>
            </w:r>
            <w:r w:rsidRPr="00067BD9">
              <w:rPr>
                <w:spacing w:val="-6"/>
              </w:rPr>
              <w:t xml:space="preserve">: ett </w:t>
            </w:r>
            <w:r w:rsidRPr="00067BD9">
              <w:rPr>
                <w:i/>
                <w:iCs/>
                <w:spacing w:val="-6"/>
              </w:rPr>
              <w:t>värde</w:t>
            </w:r>
            <w:r w:rsidRPr="00067BD9">
              <w:rPr>
                <w:i/>
                <w:iCs/>
                <w:spacing w:val="-6"/>
              </w:rPr>
              <w:softHyphen/>
              <w:t xml:space="preserve">pappersbolag som avses </w:t>
            </w:r>
            <w:r w:rsidRPr="00067BD9">
              <w:rPr>
                <w:i/>
                <w:spacing w:val="-4"/>
              </w:rPr>
              <w:t>i 1 kap. 4 b § lagen om</w:t>
            </w:r>
            <w:r w:rsidRPr="00067BD9">
              <w:rPr>
                <w:i/>
              </w:rPr>
              <w:t xml:space="preserve"> värde</w:t>
            </w:r>
            <w:r w:rsidRPr="00067BD9">
              <w:rPr>
                <w:i/>
              </w:rPr>
              <w:softHyphen/>
              <w:t>pappersmark</w:t>
            </w:r>
            <w:r w:rsidRPr="00067BD9">
              <w:rPr>
                <w:i/>
              </w:rPr>
              <w:softHyphen/>
              <w:t xml:space="preserve">naden, utom sådana </w:t>
            </w:r>
            <w:r w:rsidRPr="00067BD9">
              <w:rPr>
                <w:i/>
                <w:iCs/>
              </w:rPr>
              <w:t>värde</w:t>
            </w:r>
            <w:r w:rsidRPr="00067BD9">
              <w:rPr>
                <w:i/>
                <w:iCs/>
              </w:rPr>
              <w:softHyphen/>
              <w:t>pappers</w:t>
            </w:r>
            <w:r w:rsidRPr="00067BD9">
              <w:rPr>
                <w:i/>
                <w:iCs/>
              </w:rPr>
              <w:softHyphen/>
              <w:t>bolag som avses i 7 </w:t>
            </w:r>
            <w:r w:rsidRPr="00067BD9">
              <w:rPr>
                <w:i/>
              </w:rPr>
              <w:t>c</w:t>
            </w:r>
            <w:r w:rsidRPr="00067BD9">
              <w:t>–</w:t>
            </w:r>
            <w:r w:rsidRPr="00067BD9">
              <w:rPr>
                <w:i/>
              </w:rPr>
              <w:t>f,</w:t>
            </w:r>
          </w:p>
        </w:tc>
      </w:tr>
      <w:tr w:rsidR="001E1ED6" w14:paraId="1BF8CD1A" w14:textId="77777777" w:rsidTr="002E15E2">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7DCC6E85" w14:textId="77777777" w:rsidR="001E1ED6" w:rsidRPr="00F1594C" w:rsidRDefault="001E1ED6" w:rsidP="002E15E2">
            <w:pPr>
              <w:pStyle w:val="Brdtextmedindrag"/>
            </w:pPr>
          </w:p>
        </w:tc>
        <w:tc>
          <w:tcPr>
            <w:tcW w:w="2500" w:type="pct"/>
            <w:shd w:val="clear" w:color="auto" w:fill="auto"/>
            <w:tcMar>
              <w:right w:w="0" w:type="dxa"/>
            </w:tcMar>
          </w:tcPr>
          <w:p w14:paraId="26B8D60F" w14:textId="77777777" w:rsidR="001E1ED6" w:rsidRDefault="001E1ED6" w:rsidP="002E15E2">
            <w:pPr>
              <w:pStyle w:val="Brdtextmedindrag"/>
              <w:rPr>
                <w:i/>
              </w:rPr>
            </w:pPr>
            <w:r>
              <w:rPr>
                <w:i/>
              </w:rPr>
              <w:t>14. </w:t>
            </w:r>
            <w:r w:rsidRPr="000C3509">
              <w:rPr>
                <w:i/>
                <w:iCs/>
                <w:u w:val="single"/>
              </w:rPr>
              <w:t>värdepappersföretags</w:t>
            </w:r>
            <w:r w:rsidRPr="000C3509">
              <w:rPr>
                <w:i/>
                <w:iCs/>
                <w:u w:val="single"/>
              </w:rPr>
              <w:softHyphen/>
              <w:t>kon</w:t>
            </w:r>
            <w:r>
              <w:rPr>
                <w:i/>
                <w:iCs/>
                <w:u w:val="single"/>
              </w:rPr>
              <w:softHyphen/>
            </w:r>
            <w:r w:rsidRPr="000C3509">
              <w:rPr>
                <w:i/>
                <w:iCs/>
                <w:u w:val="single"/>
              </w:rPr>
              <w:t>cern</w:t>
            </w:r>
            <w:r>
              <w:rPr>
                <w:i/>
                <w:iCs/>
              </w:rPr>
              <w:t xml:space="preserve">: </w:t>
            </w:r>
            <w:r w:rsidRPr="000C3509">
              <w:rPr>
                <w:i/>
              </w:rPr>
              <w:t>detsamma som i arti</w:t>
            </w:r>
            <w:r w:rsidRPr="000C3509">
              <w:rPr>
                <w:i/>
              </w:rPr>
              <w:softHyphen/>
              <w:t>kel 4.1.25 i värdepappers</w:t>
            </w:r>
            <w:r w:rsidRPr="000C3509">
              <w:rPr>
                <w:i/>
              </w:rPr>
              <w:softHyphen/>
              <w:t>bolags</w:t>
            </w:r>
            <w:r w:rsidRPr="000C3509">
              <w:rPr>
                <w:i/>
              </w:rPr>
              <w:softHyphen/>
            </w:r>
            <w:r w:rsidRPr="000C3509">
              <w:rPr>
                <w:i/>
              </w:rPr>
              <w:softHyphen/>
              <w:t>förordningen</w:t>
            </w:r>
            <w:r>
              <w:rPr>
                <w:i/>
              </w:rPr>
              <w:t>,</w:t>
            </w:r>
            <w:r w:rsidDel="00996DA4">
              <w:rPr>
                <w:i/>
                <w:u w:val="single"/>
              </w:rPr>
              <w:t xml:space="preserve"> </w:t>
            </w:r>
          </w:p>
        </w:tc>
      </w:tr>
      <w:tr w:rsidR="001E1ED6" w14:paraId="73AEA477" w14:textId="77777777" w:rsidTr="002E15E2">
        <w:tc>
          <w:tcPr>
            <w:tcW w:w="2500" w:type="pct"/>
            <w:shd w:val="clear" w:color="auto" w:fill="auto"/>
            <w:tcMar>
              <w:left w:w="0" w:type="dxa"/>
            </w:tcMar>
          </w:tcPr>
          <w:p w14:paraId="32E11525" w14:textId="77777777" w:rsidR="001E1ED6" w:rsidRPr="00F1594C" w:rsidRDefault="001E1ED6" w:rsidP="002E15E2">
            <w:pPr>
              <w:pStyle w:val="Brdtextmedindrag"/>
            </w:pPr>
          </w:p>
        </w:tc>
        <w:tc>
          <w:tcPr>
            <w:tcW w:w="2500" w:type="pct"/>
            <w:shd w:val="clear" w:color="auto" w:fill="auto"/>
            <w:tcMar>
              <w:right w:w="0" w:type="dxa"/>
            </w:tcMar>
          </w:tcPr>
          <w:p w14:paraId="7FF4F6D7" w14:textId="77777777" w:rsidR="001E1ED6" w:rsidRPr="006C39C5" w:rsidRDefault="001E1ED6" w:rsidP="002E15E2">
            <w:pPr>
              <w:pStyle w:val="Brdtextmedindrag"/>
            </w:pPr>
            <w:r>
              <w:rPr>
                <w:i/>
                <w:iCs/>
              </w:rPr>
              <w:t>15. </w:t>
            </w:r>
            <w:r>
              <w:rPr>
                <w:i/>
                <w:u w:val="single"/>
              </w:rPr>
              <w:t>värdepappersinriktat holdingföretag</w:t>
            </w:r>
            <w:r w:rsidRPr="000C3509">
              <w:rPr>
                <w:i/>
              </w:rPr>
              <w:t>:</w:t>
            </w:r>
            <w:r>
              <w:rPr>
                <w:i/>
              </w:rPr>
              <w:t xml:space="preserve"> ett</w:t>
            </w:r>
            <w:r w:rsidRPr="000C3509">
              <w:rPr>
                <w:i/>
              </w:rPr>
              <w:t xml:space="preserve"> </w:t>
            </w:r>
            <w:r>
              <w:rPr>
                <w:i/>
              </w:rPr>
              <w:t xml:space="preserve">företag som avses </w:t>
            </w:r>
            <w:r w:rsidRPr="000C3509">
              <w:rPr>
                <w:i/>
              </w:rPr>
              <w:t>i artikel 4.1.23 i värde</w:t>
            </w:r>
            <w:r>
              <w:rPr>
                <w:i/>
              </w:rPr>
              <w:softHyphen/>
            </w:r>
            <w:r w:rsidRPr="000C3509">
              <w:rPr>
                <w:i/>
              </w:rPr>
              <w:t>pappers</w:t>
            </w:r>
            <w:r w:rsidRPr="000C3509">
              <w:rPr>
                <w:i/>
              </w:rPr>
              <w:softHyphen/>
            </w:r>
            <w:r>
              <w:rPr>
                <w:i/>
              </w:rPr>
              <w:softHyphen/>
            </w:r>
            <w:r w:rsidRPr="000C3509">
              <w:rPr>
                <w:i/>
              </w:rPr>
              <w:t>bolagsförordningen</w:t>
            </w:r>
            <w:r>
              <w:rPr>
                <w:i/>
              </w:rPr>
              <w:t>,</w:t>
            </w:r>
          </w:p>
        </w:tc>
      </w:tr>
      <w:tr w:rsidR="001E1ED6" w14:paraId="047AF957" w14:textId="77777777" w:rsidTr="002E15E2">
        <w:tc>
          <w:tcPr>
            <w:tcW w:w="2500" w:type="pct"/>
            <w:shd w:val="clear" w:color="auto" w:fill="auto"/>
            <w:tcMar>
              <w:left w:w="0" w:type="dxa"/>
            </w:tcMar>
          </w:tcPr>
          <w:p w14:paraId="0DE86DEF" w14:textId="77777777" w:rsidR="001E1ED6" w:rsidRPr="00F1594C" w:rsidRDefault="001E1ED6" w:rsidP="002E15E2">
            <w:pPr>
              <w:pStyle w:val="Brdtextmedindrag"/>
            </w:pPr>
          </w:p>
        </w:tc>
        <w:tc>
          <w:tcPr>
            <w:tcW w:w="2500" w:type="pct"/>
            <w:shd w:val="clear" w:color="auto" w:fill="auto"/>
            <w:tcMar>
              <w:right w:w="0" w:type="dxa"/>
            </w:tcMar>
          </w:tcPr>
          <w:p w14:paraId="28CE1150" w14:textId="77777777" w:rsidR="001E1ED6" w:rsidRDefault="001E1ED6" w:rsidP="002E15E2">
            <w:pPr>
              <w:pStyle w:val="Brdtextmedindrag"/>
              <w:rPr>
                <w:i/>
                <w:iCs/>
              </w:rPr>
            </w:pPr>
            <w:r>
              <w:rPr>
                <w:i/>
                <w:iCs/>
              </w:rPr>
              <w:t>16. </w:t>
            </w:r>
            <w:r w:rsidRPr="0021367A">
              <w:rPr>
                <w:i/>
                <w:iCs/>
                <w:u w:val="single"/>
              </w:rPr>
              <w:t>värdepappersinriktat moder</w:t>
            </w:r>
            <w:r>
              <w:rPr>
                <w:i/>
                <w:iCs/>
                <w:u w:val="single"/>
              </w:rPr>
              <w:softHyphen/>
            </w:r>
            <w:r w:rsidRPr="0021367A">
              <w:rPr>
                <w:i/>
                <w:iCs/>
                <w:u w:val="single"/>
              </w:rPr>
              <w:t>holdingföretag inom EES</w:t>
            </w:r>
            <w:r>
              <w:rPr>
                <w:i/>
                <w:iCs/>
              </w:rPr>
              <w:t>: ett före</w:t>
            </w:r>
            <w:r>
              <w:rPr>
                <w:i/>
                <w:iCs/>
              </w:rPr>
              <w:softHyphen/>
            </w:r>
            <w:r>
              <w:rPr>
                <w:i/>
                <w:iCs/>
              </w:rPr>
              <w:lastRenderedPageBreak/>
              <w:t xml:space="preserve">tag som avses i </w:t>
            </w:r>
            <w:r w:rsidRPr="000C3509">
              <w:rPr>
                <w:i/>
              </w:rPr>
              <w:t>artikel 4.1.</w:t>
            </w:r>
            <w:r>
              <w:rPr>
                <w:i/>
              </w:rPr>
              <w:t>57</w:t>
            </w:r>
            <w:r w:rsidRPr="000C3509">
              <w:rPr>
                <w:i/>
              </w:rPr>
              <w:t xml:space="preserve"> i värdepappers</w:t>
            </w:r>
            <w:r w:rsidRPr="000C3509">
              <w:rPr>
                <w:i/>
              </w:rPr>
              <w:softHyphen/>
              <w:t>bolagsförordningen</w:t>
            </w:r>
            <w:r>
              <w:rPr>
                <w:i/>
              </w:rPr>
              <w:t>.</w:t>
            </w:r>
          </w:p>
        </w:tc>
      </w:tr>
    </w:tbl>
    <w:p w14:paraId="7CBC38D2" w14:textId="77777777" w:rsidR="001E1ED6" w:rsidRDefault="001E1ED6" w:rsidP="001E1ED6">
      <w:pPr>
        <w:pStyle w:val="Brdtextmedindrag"/>
      </w:pPr>
      <w:r w:rsidRPr="00F1594C">
        <w:lastRenderedPageBreak/>
        <w:t>Termer och uttryck i övrigt i denna lag har samma betydelse som i tillsynsförordningen</w:t>
      </w:r>
      <w:r>
        <w:t>.</w:t>
      </w:r>
    </w:p>
    <w:p w14:paraId="5BDCD5A9" w14:textId="0E4E4D84" w:rsidR="001E1ED6" w:rsidRDefault="001E1ED6" w:rsidP="001E1ED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C4D21" w14:paraId="2567B26F" w14:textId="77777777" w:rsidTr="007F2D20">
        <w:tc>
          <w:tcPr>
            <w:tcW w:w="2500" w:type="pct"/>
            <w:shd w:val="clear" w:color="auto" w:fill="auto"/>
            <w:tcMar>
              <w:left w:w="0" w:type="dxa"/>
            </w:tcMar>
          </w:tcPr>
          <w:p w14:paraId="66C2BC6C" w14:textId="77777777" w:rsidR="009C4D21" w:rsidRDefault="009C4D21" w:rsidP="007F2D20">
            <w:pPr>
              <w:pStyle w:val="Brdtextmedindrag"/>
            </w:pPr>
          </w:p>
        </w:tc>
        <w:tc>
          <w:tcPr>
            <w:tcW w:w="2500" w:type="pct"/>
            <w:shd w:val="clear" w:color="auto" w:fill="auto"/>
            <w:tcMar>
              <w:right w:w="0" w:type="dxa"/>
            </w:tcMar>
          </w:tcPr>
          <w:p w14:paraId="57C36E66" w14:textId="77777777" w:rsidR="009C4D21" w:rsidRPr="00C6027B" w:rsidRDefault="009C4D21" w:rsidP="007F2D20">
            <w:pPr>
              <w:pStyle w:val="Brdtextmedindrag"/>
              <w:ind w:firstLine="0"/>
              <w:rPr>
                <w:i/>
              </w:rPr>
            </w:pPr>
            <w:r>
              <w:rPr>
                <w:i/>
              </w:rPr>
              <w:t>3</w:t>
            </w:r>
            <w:r w:rsidRPr="00C6027B">
              <w:rPr>
                <w:i/>
              </w:rPr>
              <w:t xml:space="preserve"> </w:t>
            </w:r>
            <w:r>
              <w:rPr>
                <w:i/>
              </w:rPr>
              <w:t>a §</w:t>
            </w:r>
          </w:p>
          <w:p w14:paraId="7F6F1FDC" w14:textId="77777777" w:rsidR="009C4D21" w:rsidRDefault="009C4D21" w:rsidP="007F2D20">
            <w:pPr>
              <w:pStyle w:val="Brdtextmedindrag"/>
              <w:rPr>
                <w:i/>
              </w:rPr>
            </w:pPr>
            <w:r w:rsidRPr="00C6027B">
              <w:rPr>
                <w:i/>
              </w:rPr>
              <w:t xml:space="preserve">Finansinspektionen får besluta att tillsynsförordningen </w:t>
            </w:r>
            <w:r>
              <w:rPr>
                <w:i/>
              </w:rPr>
              <w:t>ska tilläm</w:t>
            </w:r>
            <w:r>
              <w:rPr>
                <w:i/>
              </w:rPr>
              <w:softHyphen/>
              <w:t xml:space="preserve">pas i fråga om </w:t>
            </w:r>
            <w:r w:rsidRPr="00C6027B">
              <w:rPr>
                <w:i/>
              </w:rPr>
              <w:t>ett värde</w:t>
            </w:r>
            <w:r>
              <w:rPr>
                <w:i/>
              </w:rPr>
              <w:softHyphen/>
            </w:r>
            <w:r w:rsidRPr="00C6027B">
              <w:rPr>
                <w:i/>
              </w:rPr>
              <w:t>pappers</w:t>
            </w:r>
            <w:r>
              <w:rPr>
                <w:i/>
              </w:rPr>
              <w:softHyphen/>
            </w:r>
            <w:r w:rsidRPr="00C6027B">
              <w:rPr>
                <w:i/>
              </w:rPr>
              <w:t>bolag</w:t>
            </w:r>
          </w:p>
          <w:p w14:paraId="65262ED6" w14:textId="77777777" w:rsidR="009C4D21" w:rsidRDefault="009C4D21" w:rsidP="007F2D20">
            <w:pPr>
              <w:pStyle w:val="Brdtextmedindrag"/>
              <w:rPr>
                <w:i/>
              </w:rPr>
            </w:pPr>
            <w:r>
              <w:rPr>
                <w:i/>
              </w:rPr>
              <w:t>1. </w:t>
            </w:r>
            <w:r w:rsidRPr="003F486B">
              <w:rPr>
                <w:i/>
                <w:spacing w:val="-4"/>
              </w:rPr>
              <w:t>vars konsoliderade tillgångar</w:t>
            </w:r>
            <w:r w:rsidRPr="00661084">
              <w:rPr>
                <w:i/>
                <w:spacing w:val="-4"/>
              </w:rPr>
              <w:t>, beräkna</w:t>
            </w:r>
            <w:r>
              <w:rPr>
                <w:i/>
                <w:spacing w:val="-4"/>
              </w:rPr>
              <w:t>de</w:t>
            </w:r>
            <w:r w:rsidRPr="00C6027B">
              <w:rPr>
                <w:i/>
              </w:rPr>
              <w:t xml:space="preserve"> som ett genomsnitt </w:t>
            </w:r>
            <w:r>
              <w:rPr>
                <w:i/>
              </w:rPr>
              <w:t>för</w:t>
            </w:r>
            <w:r w:rsidRPr="00C6027B">
              <w:rPr>
                <w:i/>
              </w:rPr>
              <w:t xml:space="preserve"> d</w:t>
            </w:r>
            <w:r w:rsidRPr="00661084">
              <w:rPr>
                <w:i/>
                <w:spacing w:val="-4"/>
              </w:rPr>
              <w:t xml:space="preserve">en senaste sammanhängande </w:t>
            </w:r>
            <w:r w:rsidRPr="00661084">
              <w:rPr>
                <w:i/>
                <w:spacing w:val="-5"/>
              </w:rPr>
              <w:t>tolv</w:t>
            </w:r>
            <w:r w:rsidRPr="00661084">
              <w:rPr>
                <w:i/>
                <w:spacing w:val="-5"/>
              </w:rPr>
              <w:softHyphen/>
              <w:t xml:space="preserve">månadersperioden, </w:t>
            </w:r>
            <w:r>
              <w:rPr>
                <w:i/>
                <w:spacing w:val="-5"/>
              </w:rPr>
              <w:t>motsvarar</w:t>
            </w:r>
            <w:r w:rsidRPr="00661084">
              <w:rPr>
                <w:i/>
                <w:spacing w:val="-5"/>
              </w:rPr>
              <w:t xml:space="preserve"> minst</w:t>
            </w:r>
            <w:r w:rsidRPr="00C6027B">
              <w:rPr>
                <w:i/>
              </w:rPr>
              <w:t xml:space="preserve"> fem</w:t>
            </w:r>
            <w:r>
              <w:rPr>
                <w:i/>
              </w:rPr>
              <w:t> </w:t>
            </w:r>
            <w:r w:rsidRPr="00C6027B">
              <w:rPr>
                <w:i/>
              </w:rPr>
              <w:t>miljarder</w:t>
            </w:r>
            <w:r>
              <w:rPr>
                <w:i/>
              </w:rPr>
              <w:t> </w:t>
            </w:r>
            <w:r w:rsidRPr="00C6027B">
              <w:rPr>
                <w:i/>
              </w:rPr>
              <w:t xml:space="preserve">euro, och </w:t>
            </w:r>
          </w:p>
          <w:p w14:paraId="04DFA196" w14:textId="77777777" w:rsidR="009C4D21" w:rsidRDefault="009C4D21" w:rsidP="007F2D20">
            <w:pPr>
              <w:pStyle w:val="Brdtextmedindrag"/>
              <w:rPr>
                <w:i/>
              </w:rPr>
            </w:pPr>
            <w:r>
              <w:rPr>
                <w:i/>
              </w:rPr>
              <w:t>2. </w:t>
            </w:r>
            <w:r w:rsidRPr="00C6027B">
              <w:rPr>
                <w:i/>
              </w:rPr>
              <w:t xml:space="preserve">som </w:t>
            </w:r>
            <w:r>
              <w:rPr>
                <w:i/>
              </w:rPr>
              <w:t>driver</w:t>
            </w:r>
            <w:r w:rsidRPr="00C6027B">
              <w:rPr>
                <w:i/>
              </w:rPr>
              <w:t xml:space="preserve"> </w:t>
            </w:r>
            <w:r>
              <w:rPr>
                <w:i/>
              </w:rPr>
              <w:t xml:space="preserve">verksamhet som omfattar investeringstjänster eller investeringsverksamhet </w:t>
            </w:r>
            <w:r w:rsidRPr="00C6027B">
              <w:rPr>
                <w:i/>
              </w:rPr>
              <w:t>som avses i 2</w:t>
            </w:r>
            <w:r>
              <w:rPr>
                <w:i/>
              </w:rPr>
              <w:t> </w:t>
            </w:r>
            <w:r w:rsidRPr="00C6027B">
              <w:rPr>
                <w:i/>
              </w:rPr>
              <w:t>kap. 1</w:t>
            </w:r>
            <w:r>
              <w:rPr>
                <w:i/>
              </w:rPr>
              <w:t> § </w:t>
            </w:r>
            <w:r w:rsidRPr="00C6027B">
              <w:rPr>
                <w:i/>
              </w:rPr>
              <w:t xml:space="preserve">3 eller 6 </w:t>
            </w:r>
            <w:r w:rsidRPr="00682376">
              <w:rPr>
                <w:i/>
                <w:spacing w:val="-5"/>
              </w:rPr>
              <w:t>lagen (2007:528) om värdepappersmarknaden</w:t>
            </w:r>
            <w:r>
              <w:rPr>
                <w:i/>
              </w:rPr>
              <w:t xml:space="preserve"> men</w:t>
            </w:r>
            <w:r>
              <w:t xml:space="preserve"> </w:t>
            </w:r>
            <w:r w:rsidRPr="008B146A">
              <w:rPr>
                <w:i/>
              </w:rPr>
              <w:t>som inte är råvaruhandlare eller utsläppsrättshandlare</w:t>
            </w:r>
            <w:r>
              <w:rPr>
                <w:i/>
              </w:rPr>
              <w:t>.</w:t>
            </w:r>
          </w:p>
          <w:p w14:paraId="1246A2CE" w14:textId="77777777" w:rsidR="009C4D21" w:rsidRPr="00C6027B" w:rsidRDefault="009C4D21" w:rsidP="007F2D20">
            <w:pPr>
              <w:pStyle w:val="Brdtextmedindrag"/>
              <w:rPr>
                <w:i/>
              </w:rPr>
            </w:pPr>
            <w:r>
              <w:rPr>
                <w:i/>
              </w:rPr>
              <w:t>Första stycket gäller</w:t>
            </w:r>
            <w:r w:rsidRPr="008B146A">
              <w:rPr>
                <w:i/>
              </w:rPr>
              <w:t xml:space="preserve"> </w:t>
            </w:r>
            <w:r w:rsidRPr="00C6027B">
              <w:rPr>
                <w:i/>
              </w:rPr>
              <w:t>om</w:t>
            </w:r>
          </w:p>
          <w:p w14:paraId="3AE06BDD" w14:textId="77777777" w:rsidR="009C4D21" w:rsidRPr="00C6027B" w:rsidRDefault="009C4D21" w:rsidP="007F2D20">
            <w:pPr>
              <w:pStyle w:val="Brdtextmedindrag"/>
              <w:rPr>
                <w:i/>
              </w:rPr>
            </w:pPr>
            <w:r w:rsidRPr="00C6027B">
              <w:rPr>
                <w:i/>
              </w:rPr>
              <w:t>1.</w:t>
            </w:r>
            <w:r>
              <w:rPr>
                <w:i/>
              </w:rPr>
              <w:t> </w:t>
            </w:r>
            <w:r w:rsidRPr="00C6027B">
              <w:rPr>
                <w:i/>
              </w:rPr>
              <w:t>värdepappersbolaget</w:t>
            </w:r>
            <w:r>
              <w:rPr>
                <w:i/>
              </w:rPr>
              <w:t>s verk</w:t>
            </w:r>
            <w:r>
              <w:rPr>
                <w:i/>
              </w:rPr>
              <w:softHyphen/>
              <w:t xml:space="preserve">samhet har </w:t>
            </w:r>
            <w:r w:rsidRPr="00C6027B">
              <w:rPr>
                <w:i/>
              </w:rPr>
              <w:t>en sådan omfatt</w:t>
            </w:r>
            <w:r>
              <w:rPr>
                <w:i/>
              </w:rPr>
              <w:softHyphen/>
            </w:r>
            <w:r w:rsidRPr="00C6027B">
              <w:rPr>
                <w:i/>
              </w:rPr>
              <w:t xml:space="preserve">ning att en systemrisk skulle kunna uppstå om bolaget fallerar </w:t>
            </w:r>
            <w:r w:rsidRPr="003B69AF">
              <w:rPr>
                <w:i/>
              </w:rPr>
              <w:t>eller hamnar i kris</w:t>
            </w:r>
            <w:r w:rsidRPr="00C6027B">
              <w:rPr>
                <w:i/>
              </w:rPr>
              <w:t>,</w:t>
            </w:r>
          </w:p>
          <w:p w14:paraId="4E96CB82" w14:textId="77777777" w:rsidR="009C4D21" w:rsidRPr="00C6027B" w:rsidRDefault="009C4D21" w:rsidP="007F2D20">
            <w:pPr>
              <w:pStyle w:val="Brdtextmedindrag"/>
              <w:rPr>
                <w:i/>
              </w:rPr>
            </w:pPr>
            <w:r w:rsidRPr="00C6027B">
              <w:rPr>
                <w:i/>
              </w:rPr>
              <w:t>2.</w:t>
            </w:r>
            <w:r>
              <w:rPr>
                <w:i/>
              </w:rPr>
              <w:t> </w:t>
            </w:r>
            <w:r w:rsidRPr="00C6027B">
              <w:rPr>
                <w:i/>
              </w:rPr>
              <w:t>värdepappersbolaget är clea</w:t>
            </w:r>
            <w:r>
              <w:rPr>
                <w:i/>
              </w:rPr>
              <w:softHyphen/>
            </w:r>
            <w:r w:rsidRPr="00C6027B">
              <w:rPr>
                <w:i/>
              </w:rPr>
              <w:t>ringmedlem, eller</w:t>
            </w:r>
          </w:p>
          <w:p w14:paraId="0A0A2C59" w14:textId="77777777" w:rsidR="009C4D21" w:rsidRPr="00151A96" w:rsidRDefault="009C4D21" w:rsidP="007F2D20">
            <w:pPr>
              <w:pStyle w:val="Brdtextmedindrag"/>
              <w:rPr>
                <w:i/>
              </w:rPr>
            </w:pPr>
            <w:r w:rsidRPr="001F006C">
              <w:rPr>
                <w:i/>
                <w:spacing w:val="-4"/>
              </w:rPr>
              <w:t>3. Finansinspektionen anser att</w:t>
            </w:r>
            <w:r w:rsidRPr="00151A96">
              <w:rPr>
                <w:i/>
              </w:rPr>
              <w:t xml:space="preserve"> det är motiverat mot bakgrund av värdepappersbolagets verksamhet och </w:t>
            </w:r>
            <w:r>
              <w:rPr>
                <w:i/>
              </w:rPr>
              <w:t>dess</w:t>
            </w:r>
            <w:r w:rsidRPr="00151A96">
              <w:rPr>
                <w:i/>
              </w:rPr>
              <w:t xml:space="preserve"> storlek, art</w:t>
            </w:r>
            <w:r>
              <w:rPr>
                <w:i/>
              </w:rPr>
              <w:t>,</w:t>
            </w:r>
            <w:r w:rsidRPr="00151A96">
              <w:rPr>
                <w:i/>
              </w:rPr>
              <w:t xml:space="preserve"> omfattning</w:t>
            </w:r>
            <w:r>
              <w:rPr>
                <w:i/>
              </w:rPr>
              <w:t xml:space="preserve"> och komplexitet</w:t>
            </w:r>
            <w:r w:rsidRPr="00151A96">
              <w:rPr>
                <w:i/>
              </w:rPr>
              <w:t xml:space="preserve"> med beaktande av</w:t>
            </w:r>
          </w:p>
          <w:p w14:paraId="4353F7F2" w14:textId="77777777" w:rsidR="009C4D21" w:rsidRPr="00151A96" w:rsidRDefault="009C4D21" w:rsidP="007F2D20">
            <w:pPr>
              <w:pStyle w:val="Brdtextmedindrag"/>
              <w:rPr>
                <w:i/>
              </w:rPr>
            </w:pPr>
            <w:r w:rsidRPr="00151A96">
              <w:rPr>
                <w:i/>
              </w:rPr>
              <w:t>a</w:t>
            </w:r>
            <w:r>
              <w:rPr>
                <w:i/>
              </w:rPr>
              <w:t>) </w:t>
            </w:r>
            <w:r w:rsidRPr="00151A96">
              <w:rPr>
                <w:i/>
              </w:rPr>
              <w:t xml:space="preserve">betydelsen för </w:t>
            </w:r>
            <w:r>
              <w:rPr>
                <w:i/>
              </w:rPr>
              <w:t>EES</w:t>
            </w:r>
            <w:r w:rsidRPr="00151A96">
              <w:rPr>
                <w:i/>
              </w:rPr>
              <w:t xml:space="preserve"> eller Sveriges ekonomi,</w:t>
            </w:r>
          </w:p>
          <w:p w14:paraId="075BDFCD" w14:textId="77777777" w:rsidR="009C4D21" w:rsidRPr="00E90D5B" w:rsidRDefault="009C4D21" w:rsidP="007F2D20">
            <w:pPr>
              <w:pStyle w:val="Brdtextmedindrag"/>
              <w:rPr>
                <w:i/>
              </w:rPr>
            </w:pPr>
            <w:r w:rsidRPr="00151A96">
              <w:rPr>
                <w:i/>
              </w:rPr>
              <w:t>b</w:t>
            </w:r>
            <w:r>
              <w:rPr>
                <w:i/>
              </w:rPr>
              <w:t>) </w:t>
            </w:r>
            <w:r w:rsidRPr="00151A96">
              <w:rPr>
                <w:i/>
              </w:rPr>
              <w:t>betydelsen av bolagets gräns</w:t>
            </w:r>
            <w:r>
              <w:rPr>
                <w:i/>
              </w:rPr>
              <w:softHyphen/>
            </w:r>
            <w:r w:rsidRPr="00151A96">
              <w:rPr>
                <w:i/>
              </w:rPr>
              <w:t>överskridande verksamhet</w:t>
            </w:r>
            <w:r>
              <w:rPr>
                <w:i/>
              </w:rPr>
              <w:t>, eller</w:t>
            </w:r>
          </w:p>
          <w:p w14:paraId="66D21B21" w14:textId="1634FFF4" w:rsidR="009C4D21" w:rsidRDefault="009C4D21" w:rsidP="009C4D21">
            <w:pPr>
              <w:pStyle w:val="Brdtextmedindrag"/>
            </w:pPr>
            <w:r w:rsidRPr="001A0DBF">
              <w:rPr>
                <w:i/>
                <w:spacing w:val="-6"/>
              </w:rPr>
              <w:t>c) bolagets sammanlänkning med</w:t>
            </w:r>
            <w:r w:rsidRPr="001A0DBF">
              <w:rPr>
                <w:i/>
              </w:rPr>
              <w:t xml:space="preserve"> det finansiella systemet.</w:t>
            </w:r>
          </w:p>
        </w:tc>
      </w:tr>
    </w:tbl>
    <w:p w14:paraId="6D0066CA" w14:textId="188E6CD9" w:rsidR="009C4D21" w:rsidRDefault="009C4D21" w:rsidP="001E1ED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1E1ED6" w14:paraId="75BAE12A" w14:textId="77777777" w:rsidTr="004D4BF8">
        <w:tc>
          <w:tcPr>
            <w:tcW w:w="2500" w:type="pct"/>
            <w:shd w:val="clear" w:color="auto" w:fill="auto"/>
            <w:tcMar>
              <w:left w:w="0" w:type="dxa"/>
            </w:tcMar>
          </w:tcPr>
          <w:p w14:paraId="5C0E1143" w14:textId="77777777" w:rsidR="001E1ED6" w:rsidRDefault="001E1ED6" w:rsidP="002E15E2">
            <w:pPr>
              <w:pStyle w:val="Brdtextmedindrag"/>
            </w:pPr>
          </w:p>
        </w:tc>
        <w:tc>
          <w:tcPr>
            <w:tcW w:w="2500" w:type="pct"/>
            <w:shd w:val="clear" w:color="auto" w:fill="auto"/>
            <w:tcMar>
              <w:right w:w="0" w:type="dxa"/>
            </w:tcMar>
          </w:tcPr>
          <w:p w14:paraId="22B928B5" w14:textId="77777777" w:rsidR="001E1ED6" w:rsidRDefault="001E1ED6" w:rsidP="00A63D68">
            <w:pPr>
              <w:pStyle w:val="Brdtextmedindrag"/>
              <w:ind w:firstLine="0"/>
              <w:rPr>
                <w:i/>
                <w:iCs/>
              </w:rPr>
            </w:pPr>
            <w:r>
              <w:rPr>
                <w:i/>
                <w:iCs/>
              </w:rPr>
              <w:t>3 b §</w:t>
            </w:r>
          </w:p>
          <w:p w14:paraId="345B7AC7" w14:textId="50004188" w:rsidR="001E1ED6" w:rsidRPr="00E90D5B" w:rsidRDefault="001E1ED6" w:rsidP="002E15E2">
            <w:pPr>
              <w:pStyle w:val="Brdtextmedindrag"/>
              <w:rPr>
                <w:i/>
              </w:rPr>
            </w:pPr>
            <w:r w:rsidRPr="00E90D5B">
              <w:rPr>
                <w:i/>
              </w:rPr>
              <w:t xml:space="preserve">Finansinspektionen </w:t>
            </w:r>
            <w:r w:rsidRPr="003B69AF">
              <w:rPr>
                <w:i/>
              </w:rPr>
              <w:t xml:space="preserve">får upphäva ett beslut enligt </w:t>
            </w:r>
            <w:r>
              <w:rPr>
                <w:i/>
              </w:rPr>
              <w:t xml:space="preserve">3 a § </w:t>
            </w:r>
            <w:r w:rsidRPr="003B69AF">
              <w:rPr>
                <w:i/>
              </w:rPr>
              <w:t>och</w:t>
            </w:r>
            <w:r>
              <w:rPr>
                <w:i/>
              </w:rPr>
              <w:t xml:space="preserve"> </w:t>
            </w:r>
            <w:r w:rsidRPr="00E90D5B">
              <w:rPr>
                <w:i/>
              </w:rPr>
              <w:t xml:space="preserve">ska </w:t>
            </w:r>
            <w:r>
              <w:rPr>
                <w:i/>
              </w:rPr>
              <w:t xml:space="preserve">i så fall </w:t>
            </w:r>
            <w:r w:rsidRPr="00E90D5B">
              <w:rPr>
                <w:i/>
              </w:rPr>
              <w:t xml:space="preserve">utan dröjsmål </w:t>
            </w:r>
            <w:r>
              <w:rPr>
                <w:i/>
              </w:rPr>
              <w:t>under</w:t>
            </w:r>
            <w:r>
              <w:rPr>
                <w:i/>
              </w:rPr>
              <w:softHyphen/>
              <w:t>rätta</w:t>
            </w:r>
            <w:r w:rsidRPr="00E90D5B">
              <w:rPr>
                <w:i/>
              </w:rPr>
              <w:t xml:space="preserve"> värde</w:t>
            </w:r>
            <w:r>
              <w:rPr>
                <w:i/>
              </w:rPr>
              <w:softHyphen/>
            </w:r>
            <w:r w:rsidRPr="00E90D5B">
              <w:rPr>
                <w:i/>
              </w:rPr>
              <w:t>pappersbolaget om</w:t>
            </w:r>
            <w:r>
              <w:rPr>
                <w:i/>
              </w:rPr>
              <w:t xml:space="preserve"> detta.</w:t>
            </w:r>
          </w:p>
          <w:p w14:paraId="3481E1A9" w14:textId="3BA48D4B" w:rsidR="001E1ED6" w:rsidRPr="00DF367E" w:rsidRDefault="001E1ED6" w:rsidP="002E15E2">
            <w:pPr>
              <w:pStyle w:val="Brdtextmedindrag"/>
              <w:rPr>
                <w:i/>
                <w:iCs/>
              </w:rPr>
            </w:pPr>
            <w:r>
              <w:rPr>
                <w:i/>
              </w:rPr>
              <w:t>Ett beslut enligt 3 a § upphör att gälla om värde</w:t>
            </w:r>
            <w:r>
              <w:rPr>
                <w:i/>
              </w:rPr>
              <w:softHyphen/>
              <w:t>pappersbolagets konsolide</w:t>
            </w:r>
            <w:r>
              <w:rPr>
                <w:i/>
              </w:rPr>
              <w:softHyphen/>
              <w:t>rade till</w:t>
            </w:r>
            <w:r>
              <w:rPr>
                <w:i/>
              </w:rPr>
              <w:softHyphen/>
              <w:t>gångar under</w:t>
            </w:r>
            <w:r w:rsidR="00AF27E8">
              <w:rPr>
                <w:i/>
              </w:rPr>
              <w:softHyphen/>
            </w:r>
            <w:r>
              <w:rPr>
                <w:i/>
              </w:rPr>
              <w:t>stiger det belopp som anges där</w:t>
            </w:r>
            <w:r w:rsidRPr="00E90D5B">
              <w:rPr>
                <w:i/>
              </w:rPr>
              <w:t xml:space="preserve">, </w:t>
            </w:r>
            <w:r w:rsidRPr="00E90D5B">
              <w:rPr>
                <w:i/>
              </w:rPr>
              <w:lastRenderedPageBreak/>
              <w:t>beräknat s</w:t>
            </w:r>
            <w:r w:rsidRPr="001F006C">
              <w:rPr>
                <w:i/>
                <w:spacing w:val="-4"/>
              </w:rPr>
              <w:t>om ett genom</w:t>
            </w:r>
            <w:r>
              <w:rPr>
                <w:i/>
                <w:spacing w:val="-4"/>
              </w:rPr>
              <w:softHyphen/>
            </w:r>
            <w:r w:rsidRPr="001F006C">
              <w:rPr>
                <w:i/>
                <w:spacing w:val="-4"/>
              </w:rPr>
              <w:t xml:space="preserve">snitt </w:t>
            </w:r>
            <w:r>
              <w:rPr>
                <w:i/>
                <w:spacing w:val="-4"/>
              </w:rPr>
              <w:t>för</w:t>
            </w:r>
            <w:r w:rsidRPr="001F006C">
              <w:rPr>
                <w:i/>
                <w:spacing w:val="-4"/>
              </w:rPr>
              <w:t xml:space="preserve"> den senaste</w:t>
            </w:r>
            <w:r w:rsidRPr="00661084">
              <w:rPr>
                <w:i/>
                <w:spacing w:val="-4"/>
              </w:rPr>
              <w:t xml:space="preserve"> samman</w:t>
            </w:r>
            <w:r>
              <w:rPr>
                <w:i/>
                <w:spacing w:val="-4"/>
              </w:rPr>
              <w:softHyphen/>
            </w:r>
            <w:r w:rsidRPr="00661084">
              <w:rPr>
                <w:i/>
                <w:spacing w:val="-4"/>
              </w:rPr>
              <w:t>hängande tolv</w:t>
            </w:r>
            <w:r w:rsidR="00AF27E8">
              <w:rPr>
                <w:i/>
                <w:spacing w:val="-4"/>
              </w:rPr>
              <w:softHyphen/>
            </w:r>
            <w:r w:rsidRPr="00661084">
              <w:rPr>
                <w:i/>
                <w:spacing w:val="-4"/>
              </w:rPr>
              <w:t>månaders</w:t>
            </w:r>
            <w:r>
              <w:rPr>
                <w:i/>
                <w:spacing w:val="-4"/>
              </w:rPr>
              <w:softHyphen/>
            </w:r>
            <w:r w:rsidRPr="00661084">
              <w:rPr>
                <w:i/>
                <w:spacing w:val="-4"/>
              </w:rPr>
              <w:t>perioden</w:t>
            </w:r>
            <w:r w:rsidRPr="00B77A0E">
              <w:rPr>
                <w:i/>
              </w:rPr>
              <w:t>.</w:t>
            </w:r>
          </w:p>
        </w:tc>
      </w:tr>
    </w:tbl>
    <w:p w14:paraId="1D5D011F" w14:textId="77777777" w:rsidR="001E1ED6" w:rsidRPr="00185C55" w:rsidRDefault="001E1ED6" w:rsidP="001E1ED6">
      <w:pPr>
        <w:pStyle w:val="Brdtext"/>
        <w:spacing w:before="230"/>
        <w:jc w:val="center"/>
        <w:rPr>
          <w:b/>
        </w:rPr>
      </w:pPr>
      <w:r>
        <w:lastRenderedPageBreak/>
        <w:t>4 §</w:t>
      </w:r>
      <w:r>
        <w:rPr>
          <w:rStyle w:val="Fotnotsreferens"/>
        </w:rPr>
        <w:footnoteReference w:id="21"/>
      </w:r>
    </w:p>
    <w:tbl>
      <w:tblPr>
        <w:tblW w:w="5000" w:type="pct"/>
        <w:tblCellMar>
          <w:left w:w="125" w:type="dxa"/>
          <w:right w:w="125" w:type="dxa"/>
        </w:tblCellMar>
        <w:tblLook w:val="0000" w:firstRow="0" w:lastRow="0" w:firstColumn="0" w:lastColumn="0" w:noHBand="0" w:noVBand="0"/>
      </w:tblPr>
      <w:tblGrid>
        <w:gridCol w:w="2948"/>
        <w:gridCol w:w="2949"/>
      </w:tblGrid>
      <w:tr w:rsidR="001E1ED6" w:rsidRPr="0011520F" w14:paraId="43EC4BED" w14:textId="77777777" w:rsidTr="002E15E2">
        <w:tc>
          <w:tcPr>
            <w:tcW w:w="2500" w:type="pct"/>
            <w:shd w:val="clear" w:color="auto" w:fill="auto"/>
            <w:tcMar>
              <w:left w:w="0" w:type="dxa"/>
            </w:tcMar>
          </w:tcPr>
          <w:p w14:paraId="1400B54A" w14:textId="71EC3431" w:rsidR="001E1ED6" w:rsidRPr="00067BD9" w:rsidRDefault="001E1ED6" w:rsidP="002E15E2">
            <w:pPr>
              <w:pStyle w:val="Brdtextmedindrag"/>
            </w:pPr>
            <w:r w:rsidRPr="00067BD9">
              <w:t>Finansinspektionen är behörig myndighet enligt tillsynsförord</w:t>
            </w:r>
            <w:r w:rsidRPr="00067BD9">
              <w:softHyphen/>
              <w:t xml:space="preserve">ningen och utövar tillsyn över att </w:t>
            </w:r>
            <w:r w:rsidRPr="00067BD9">
              <w:rPr>
                <w:i/>
                <w:iCs/>
              </w:rPr>
              <w:t>förordningen</w:t>
            </w:r>
            <w:r w:rsidRPr="00067BD9">
              <w:t xml:space="preserve"> och denna lag följs</w:t>
            </w:r>
            <w:r w:rsidR="004F4E0C">
              <w:t>.</w:t>
            </w:r>
          </w:p>
        </w:tc>
        <w:tc>
          <w:tcPr>
            <w:tcW w:w="2500" w:type="pct"/>
            <w:shd w:val="clear" w:color="auto" w:fill="auto"/>
            <w:tcMar>
              <w:right w:w="0" w:type="dxa"/>
            </w:tcMar>
          </w:tcPr>
          <w:p w14:paraId="7A37A61B" w14:textId="77777777" w:rsidR="001E1ED6" w:rsidRPr="00067BD9" w:rsidRDefault="001E1ED6" w:rsidP="002E15E2">
            <w:pPr>
              <w:pStyle w:val="Brdtextmedindrag"/>
            </w:pPr>
            <w:r w:rsidRPr="00FB73A3">
              <w:t>Finansinspektionen är behörig myndighet enligt tillsynsförord</w:t>
            </w:r>
            <w:r w:rsidRPr="000A41A9">
              <w:softHyphen/>
              <w:t xml:space="preserve">ningen </w:t>
            </w:r>
            <w:r w:rsidRPr="0011520F">
              <w:rPr>
                <w:i/>
                <w:iCs/>
              </w:rPr>
              <w:t>och värdepappersbolags</w:t>
            </w:r>
            <w:r w:rsidRPr="0011520F">
              <w:rPr>
                <w:i/>
                <w:iCs/>
              </w:rPr>
              <w:softHyphen/>
              <w:t>förordningen</w:t>
            </w:r>
            <w:r w:rsidRPr="0011520F">
              <w:t xml:space="preserve"> och utövar tillsyn över att </w:t>
            </w:r>
            <w:r w:rsidRPr="0011520F">
              <w:rPr>
                <w:i/>
                <w:iCs/>
              </w:rPr>
              <w:t>förordningarna</w:t>
            </w:r>
            <w:r w:rsidRPr="0011520F">
              <w:t xml:space="preserve"> och denna lag följs.</w:t>
            </w:r>
          </w:p>
        </w:tc>
      </w:tr>
    </w:tbl>
    <w:p w14:paraId="5B298F26" w14:textId="77777777" w:rsidR="001E1ED6" w:rsidRPr="0011520F" w:rsidRDefault="001E1ED6" w:rsidP="001E1ED6">
      <w:pPr>
        <w:pStyle w:val="Brdtextmedindrag"/>
      </w:pPr>
      <w:r w:rsidRPr="0011520F">
        <w:t>Finansinspektionen är ansvarig myndighet enligt artiklarna 124, 164 och 458 i tillsynsförordningen.</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rsidRPr="0011520F" w14:paraId="5B8F26FA" w14:textId="77777777" w:rsidTr="002E15E2">
        <w:tc>
          <w:tcPr>
            <w:tcW w:w="2500" w:type="pct"/>
            <w:shd w:val="clear" w:color="auto" w:fill="auto"/>
            <w:tcMar>
              <w:left w:w="0" w:type="dxa"/>
            </w:tcMar>
          </w:tcPr>
          <w:p w14:paraId="64658CA7" w14:textId="77777777" w:rsidR="001E1ED6" w:rsidRPr="0011520F" w:rsidRDefault="001E1ED6" w:rsidP="002E15E2">
            <w:pPr>
              <w:pStyle w:val="Brdtextmedindrag"/>
            </w:pPr>
            <w:r w:rsidRPr="0011520F">
              <w:t xml:space="preserve">I fråga om tillsynen och möjlighet att ingripa mot </w:t>
            </w:r>
            <w:r w:rsidRPr="0011520F">
              <w:rPr>
                <w:i/>
                <w:iCs/>
              </w:rPr>
              <w:t>institut</w:t>
            </w:r>
            <w:r w:rsidRPr="0011520F">
              <w:t xml:space="preserve"> gäller bestämmelserna i de lagar som reglerar </w:t>
            </w:r>
            <w:r w:rsidRPr="0011520F">
              <w:rPr>
                <w:i/>
                <w:iCs/>
              </w:rPr>
              <w:t>institutens</w:t>
            </w:r>
            <w:r w:rsidRPr="0011520F">
              <w:t xml:space="preserve"> verk</w:t>
            </w:r>
            <w:r>
              <w:softHyphen/>
            </w:r>
            <w:r w:rsidRPr="0011520F">
              <w:t>samhet, om inte annat följer av denna lag.</w:t>
            </w:r>
          </w:p>
        </w:tc>
        <w:tc>
          <w:tcPr>
            <w:tcW w:w="2500" w:type="pct"/>
            <w:shd w:val="clear" w:color="auto" w:fill="auto"/>
            <w:tcMar>
              <w:right w:w="0" w:type="dxa"/>
            </w:tcMar>
          </w:tcPr>
          <w:p w14:paraId="26D1D96E" w14:textId="77777777" w:rsidR="001E1ED6" w:rsidRPr="00067BD9" w:rsidRDefault="001E1ED6" w:rsidP="002E15E2">
            <w:pPr>
              <w:pStyle w:val="Brdtextmedindrag"/>
            </w:pPr>
            <w:r w:rsidRPr="00067BD9">
              <w:t xml:space="preserve">I fråga om tillsynen och möjlighet att ingripa mot </w:t>
            </w:r>
            <w:r w:rsidRPr="00067BD9">
              <w:rPr>
                <w:i/>
                <w:iCs/>
              </w:rPr>
              <w:t>kredit</w:t>
            </w:r>
            <w:r>
              <w:rPr>
                <w:i/>
                <w:iCs/>
              </w:rPr>
              <w:softHyphen/>
            </w:r>
            <w:r w:rsidRPr="00067BD9">
              <w:rPr>
                <w:i/>
                <w:iCs/>
              </w:rPr>
              <w:t>institut och värdepappers</w:t>
            </w:r>
            <w:r w:rsidRPr="00067BD9">
              <w:rPr>
                <w:i/>
                <w:iCs/>
              </w:rPr>
              <w:softHyphen/>
              <w:t>bolag</w:t>
            </w:r>
            <w:r w:rsidRPr="00067BD9">
              <w:t xml:space="preserve"> gäller bestämmelserna i de lagar som reglerar </w:t>
            </w:r>
            <w:r w:rsidRPr="00067BD9">
              <w:rPr>
                <w:i/>
                <w:iCs/>
              </w:rPr>
              <w:t>företagens</w:t>
            </w:r>
            <w:r w:rsidRPr="00067BD9">
              <w:t xml:space="preserve"> verk</w:t>
            </w:r>
            <w:r>
              <w:softHyphen/>
            </w:r>
            <w:r w:rsidRPr="00067BD9">
              <w:t>samhet, om inte annat följer av denna lag.</w:t>
            </w:r>
          </w:p>
        </w:tc>
      </w:tr>
    </w:tbl>
    <w:p w14:paraId="1DD732BE" w14:textId="77777777" w:rsidR="001E1ED6" w:rsidRPr="00067BD9" w:rsidRDefault="001E1ED6" w:rsidP="001E1ED6">
      <w:pPr>
        <w:pStyle w:val="Brdtext"/>
        <w:tabs>
          <w:tab w:val="center" w:pos="2948"/>
        </w:tabs>
        <w:spacing w:before="270"/>
        <w:jc w:val="center"/>
        <w:rPr>
          <w:bCs/>
        </w:rPr>
      </w:pPr>
      <w:r w:rsidRPr="0011520F">
        <w:rPr>
          <w:bCs/>
        </w:rPr>
        <w:t>8 §</w:t>
      </w:r>
      <w:r w:rsidRPr="00067BD9">
        <w:rPr>
          <w:rStyle w:val="Fotnotsreferens"/>
          <w:bCs/>
        </w:rPr>
        <w:footnoteReference w:id="22"/>
      </w:r>
    </w:p>
    <w:p w14:paraId="63C26868" w14:textId="77777777" w:rsidR="001E1ED6" w:rsidRPr="00067BD9" w:rsidRDefault="001E1ED6" w:rsidP="001E1ED6">
      <w:pPr>
        <w:pStyle w:val="Brdtextmedindrag"/>
      </w:pPr>
      <w:r w:rsidRPr="00067BD9">
        <w:t>Finansinspektionen ska bevilja godkännande, om</w:t>
      </w:r>
    </w:p>
    <w:p w14:paraId="342C3F44" w14:textId="77777777" w:rsidR="001E1ED6" w:rsidRPr="0011520F" w:rsidRDefault="001E1ED6" w:rsidP="001E1ED6">
      <w:pPr>
        <w:pStyle w:val="Brdtextmedindrag"/>
      </w:pPr>
      <w:r w:rsidRPr="00FB73A3">
        <w:t>1. arbetsfördelningen inom gruppen är sådan att kraven i tillsyns</w:t>
      </w:r>
      <w:r w:rsidRPr="000A41A9">
        <w:softHyphen/>
      </w:r>
      <w:r w:rsidRPr="0011520F">
        <w:t>förordningen, denna lag och lagen (2014:966) om kapitalbuffertar kan uppfyllas på grupp- eller undergruppsnivå,</w:t>
      </w:r>
    </w:p>
    <w:p w14:paraId="2083D33F" w14:textId="77777777" w:rsidR="001E1ED6" w:rsidRPr="00067BD9" w:rsidRDefault="001E1ED6" w:rsidP="001E1ED6">
      <w:pPr>
        <w:pStyle w:val="Brdtextmedindrag"/>
      </w:pPr>
      <w:r w:rsidRPr="00067BD9">
        <w:t xml:space="preserve">2. organisationsstrukturen inte hindrar en effektiv tillsyn över att instituten inom gruppen uppfyller de krav som avses i 1 på individuell nivå och grupp- och undergruppsnivå, </w:t>
      </w:r>
    </w:p>
    <w:p w14:paraId="7C4BCC8F" w14:textId="77777777" w:rsidR="001E1ED6" w:rsidRPr="00FB73A3" w:rsidRDefault="001E1ED6" w:rsidP="001E1ED6">
      <w:pPr>
        <w:pStyle w:val="Brdtextmedindrag"/>
      </w:pPr>
      <w:r w:rsidRPr="00067BD9">
        <w:t xml:space="preserve">3. den som ska ingå i ledningen för holdingföretaget har tillräcklig insikt och erfarenhet för att delta i ledningen av företaget och även i övrigt är lämplig </w:t>
      </w:r>
      <w:r w:rsidRPr="00FB73A3">
        <w:t>för uppgiften, och</w:t>
      </w:r>
    </w:p>
    <w:tbl>
      <w:tblPr>
        <w:tblW w:w="5000" w:type="pct"/>
        <w:tblCellMar>
          <w:left w:w="125" w:type="dxa"/>
          <w:right w:w="125" w:type="dxa"/>
        </w:tblCellMar>
        <w:tblLook w:val="0600" w:firstRow="0" w:lastRow="0" w:firstColumn="0" w:lastColumn="0" w:noHBand="1" w:noVBand="1"/>
      </w:tblPr>
      <w:tblGrid>
        <w:gridCol w:w="2948"/>
        <w:gridCol w:w="2949"/>
      </w:tblGrid>
      <w:tr w:rsidR="001E1ED6" w:rsidRPr="0011520F" w14:paraId="28FA9F68" w14:textId="77777777" w:rsidTr="002E15E2">
        <w:tc>
          <w:tcPr>
            <w:tcW w:w="2500" w:type="pct"/>
            <w:shd w:val="clear" w:color="auto" w:fill="auto"/>
            <w:tcMar>
              <w:left w:w="0" w:type="dxa"/>
            </w:tcMar>
          </w:tcPr>
          <w:p w14:paraId="02F37E64" w14:textId="77777777" w:rsidR="001E1ED6" w:rsidRPr="0011520F" w:rsidRDefault="001E1ED6" w:rsidP="002E15E2">
            <w:pPr>
              <w:pStyle w:val="Brdtextmedindrag"/>
            </w:pPr>
            <w:r w:rsidRPr="000A41A9">
              <w:t>4. när holdingföretaget har ett eller flera kreditinstitut</w:t>
            </w:r>
            <w:r w:rsidRPr="0011520F">
              <w:t xml:space="preserve"> som dotter</w:t>
            </w:r>
            <w:r w:rsidRPr="0011520F">
              <w:softHyphen/>
              <w:t>företag,</w:t>
            </w:r>
          </w:p>
        </w:tc>
        <w:tc>
          <w:tcPr>
            <w:tcW w:w="2500" w:type="pct"/>
            <w:shd w:val="clear" w:color="auto" w:fill="auto"/>
            <w:tcMar>
              <w:right w:w="0" w:type="dxa"/>
            </w:tcMar>
          </w:tcPr>
          <w:p w14:paraId="5244804B" w14:textId="77777777" w:rsidR="001E1ED6" w:rsidRPr="00067BD9" w:rsidRDefault="001E1ED6" w:rsidP="002E15E2">
            <w:pPr>
              <w:pStyle w:val="Brdtextmedindrag"/>
            </w:pPr>
            <w:r w:rsidRPr="00067BD9">
              <w:t xml:space="preserve">4. när holdingföretaget har ett eller flera kreditinstitut </w:t>
            </w:r>
            <w:r w:rsidRPr="00067BD9">
              <w:rPr>
                <w:i/>
                <w:iCs/>
              </w:rPr>
              <w:t>som avses i 2 § första stycket 7 a eller mot</w:t>
            </w:r>
            <w:r w:rsidRPr="00067BD9">
              <w:rPr>
                <w:i/>
                <w:iCs/>
              </w:rPr>
              <w:softHyphen/>
              <w:t>svarande utländska företag</w:t>
            </w:r>
            <w:r w:rsidRPr="00067BD9">
              <w:t xml:space="preserve"> </w:t>
            </w:r>
            <w:r w:rsidRPr="00067BD9">
              <w:rPr>
                <w:i/>
                <w:iCs/>
              </w:rPr>
              <w:t>inom EES</w:t>
            </w:r>
            <w:r w:rsidRPr="00067BD9">
              <w:t xml:space="preserve"> som dotter</w:t>
            </w:r>
            <w:r w:rsidRPr="00067BD9">
              <w:softHyphen/>
              <w:t>företag,</w:t>
            </w:r>
          </w:p>
        </w:tc>
      </w:tr>
    </w:tbl>
    <w:p w14:paraId="31C22150" w14:textId="77777777" w:rsidR="001E1ED6" w:rsidRPr="0011520F" w:rsidRDefault="001E1ED6" w:rsidP="001E1ED6">
      <w:pPr>
        <w:pStyle w:val="Brdtextmedindrag"/>
      </w:pPr>
      <w:r w:rsidRPr="0011520F">
        <w:t xml:space="preserve">a) information lämnas om större ägare i institutet, </w:t>
      </w:r>
    </w:p>
    <w:p w14:paraId="7F84CD4E" w14:textId="77777777" w:rsidR="001E1ED6" w:rsidRDefault="001E1ED6" w:rsidP="001E1ED6">
      <w:pPr>
        <w:pStyle w:val="Brdtextmedindrag"/>
      </w:pPr>
      <w:r w:rsidRPr="0011520F">
        <w:t>b) den som har eller kan förväntas komma att få ett kvalificerat innehav i institutet bedöms lämplig att utöva ett väsentligt inflytande</w:t>
      </w:r>
      <w:r>
        <w:t xml:space="preserve"> över ledningen av institutet, och </w:t>
      </w:r>
    </w:p>
    <w:p w14:paraId="24C521F9" w14:textId="77777777" w:rsidR="001E1ED6" w:rsidRDefault="001E1ED6" w:rsidP="001E1ED6">
      <w:pPr>
        <w:pStyle w:val="Brdtextmedindrag"/>
      </w:pPr>
      <w:r>
        <w:t>c) </w:t>
      </w:r>
      <w:r w:rsidRPr="00E17571">
        <w:t>institutets nära förbindelser med andra företag inte hindrar en effektiv tillsyn av institutet.</w:t>
      </w:r>
      <w:r>
        <w:t xml:space="preserve"> </w:t>
      </w:r>
    </w:p>
    <w:p w14:paraId="27AF995F" w14:textId="471B9B29" w:rsidR="00C118E5" w:rsidRDefault="00C118E5" w:rsidP="001E1ED6">
      <w:pPr>
        <w:pStyle w:val="Brdtextmedindrag"/>
      </w:pPr>
    </w:p>
    <w:p w14:paraId="6EDAA05E" w14:textId="77777777" w:rsidR="00817F3E" w:rsidRDefault="00817F3E">
      <w:pPr>
        <w:spacing w:line="2" w:lineRule="auto"/>
        <w:rPr>
          <w:rFonts w:ascii="Times New Roman" w:hAnsi="Times New Roman"/>
          <w:sz w:val="20"/>
        </w:rPr>
      </w:pPr>
      <w:r>
        <w:br w:type="page"/>
      </w:r>
    </w:p>
    <w:p w14:paraId="72810502" w14:textId="3CDC69FB" w:rsidR="001E1ED6" w:rsidRDefault="001E1ED6" w:rsidP="001E1ED6">
      <w:pPr>
        <w:pStyle w:val="Brdtextmedindrag"/>
        <w:jc w:val="center"/>
      </w:pPr>
      <w:r>
        <w:lastRenderedPageBreak/>
        <w:t>9 §</w:t>
      </w:r>
      <w:r>
        <w:rPr>
          <w:rStyle w:val="Fotnotsreferens"/>
        </w:rPr>
        <w:footnoteReference w:id="23"/>
      </w:r>
    </w:p>
    <w:p w14:paraId="5AAA0A99" w14:textId="77777777" w:rsidR="001E1ED6" w:rsidRDefault="001E1ED6" w:rsidP="001E1ED6">
      <w:pPr>
        <w:pStyle w:val="Brdtextmedindrag"/>
      </w:pPr>
      <w:r>
        <w:t>Finansinspektionen ska medge undantag från kravet på godkännande, om</w:t>
      </w:r>
    </w:p>
    <w:p w14:paraId="48656693" w14:textId="77777777" w:rsidR="001E1ED6" w:rsidRDefault="001E1ED6" w:rsidP="001E1ED6">
      <w:pPr>
        <w:pStyle w:val="Brdtextmedindrag"/>
      </w:pPr>
      <w:r>
        <w:t>1. den huvudsakliga verksamheten är att</w:t>
      </w:r>
    </w:p>
    <w:p w14:paraId="751CEAD1" w14:textId="77777777" w:rsidR="001E1ED6" w:rsidRDefault="001E1ED6" w:rsidP="001E1ED6">
      <w:pPr>
        <w:pStyle w:val="Brdtextmedindrag"/>
      </w:pPr>
      <w:r>
        <w:t>a) </w:t>
      </w:r>
      <w:r w:rsidRPr="003A338D">
        <w:t>förvärva eller inneha aktier eller andelar i dotterföretag, när det gäller ett finansiellt holdingföretag, eller</w:t>
      </w:r>
    </w:p>
    <w:p w14:paraId="716956D3" w14:textId="77777777" w:rsidR="001E1ED6" w:rsidRDefault="001E1ED6" w:rsidP="001E1ED6">
      <w:pPr>
        <w:pStyle w:val="Brdtextmedindrag"/>
      </w:pPr>
      <w:r>
        <w:t>b) </w:t>
      </w:r>
      <w:r w:rsidRPr="003A338D">
        <w:t xml:space="preserve">förvärva eller inneha aktier eller andelar i dotterföretag som är </w:t>
      </w:r>
      <w:r>
        <w:t>i</w:t>
      </w:r>
      <w:r w:rsidRPr="003A338D">
        <w:t xml:space="preserve">nstitut eller finansiella </w:t>
      </w:r>
      <w:r w:rsidRPr="00F62944">
        <w:t>institut</w:t>
      </w:r>
      <w:r w:rsidRPr="003A338D">
        <w:t>, när det gäller ett blandat finansiellt holding</w:t>
      </w:r>
      <w:r>
        <w:softHyphen/>
      </w:r>
      <w:r w:rsidRPr="003A338D">
        <w:t>företag</w:t>
      </w:r>
      <w:r>
        <w:t>,</w:t>
      </w:r>
    </w:p>
    <w:p w14:paraId="7134C314" w14:textId="77777777" w:rsidR="001E1ED6" w:rsidRPr="00C57856" w:rsidRDefault="001E1ED6" w:rsidP="001E1ED6">
      <w:pPr>
        <w:pStyle w:val="Brdtextmedindrag"/>
      </w:pPr>
      <w:r>
        <w:t>2. </w:t>
      </w:r>
      <w:r w:rsidRPr="003A338D">
        <w:t>holdingföretaget inte har utsetts till resolutionsenhet i någon av gruppens resolutionsgrupper,</w:t>
      </w:r>
    </w:p>
    <w:tbl>
      <w:tblPr>
        <w:tblW w:w="5000" w:type="pct"/>
        <w:tblCellMar>
          <w:left w:w="125" w:type="dxa"/>
          <w:right w:w="125" w:type="dxa"/>
        </w:tblCellMar>
        <w:tblLook w:val="0600" w:firstRow="0" w:lastRow="0" w:firstColumn="0" w:lastColumn="0" w:noHBand="1" w:noVBand="1"/>
      </w:tblPr>
      <w:tblGrid>
        <w:gridCol w:w="2948"/>
        <w:gridCol w:w="2949"/>
      </w:tblGrid>
      <w:tr w:rsidR="001E1ED6" w:rsidRPr="00067BD9" w14:paraId="24FF27E4" w14:textId="77777777" w:rsidTr="002E15E2">
        <w:tc>
          <w:tcPr>
            <w:tcW w:w="2500" w:type="pct"/>
            <w:shd w:val="clear" w:color="auto" w:fill="auto"/>
            <w:tcMar>
              <w:left w:w="0" w:type="dxa"/>
            </w:tcMar>
          </w:tcPr>
          <w:p w14:paraId="102CBBCC" w14:textId="3B1212E7" w:rsidR="001E1ED6" w:rsidRPr="00067BD9" w:rsidRDefault="001E1ED6" w:rsidP="002E15E2">
            <w:pPr>
              <w:pStyle w:val="Brdtextmedindrag"/>
            </w:pPr>
            <w:r w:rsidRPr="00067BD9">
              <w:t>3. ett dotterföretag som är ett kreditinstitut ansvarar för att säkerställa att kraven i 3 kap. 2 § uppfylls,</w:t>
            </w:r>
          </w:p>
        </w:tc>
        <w:tc>
          <w:tcPr>
            <w:tcW w:w="2500" w:type="pct"/>
            <w:shd w:val="clear" w:color="auto" w:fill="auto"/>
            <w:tcMar>
              <w:right w:w="0" w:type="dxa"/>
            </w:tcMar>
          </w:tcPr>
          <w:p w14:paraId="1F2D3962" w14:textId="3F6BEA74" w:rsidR="001E1ED6" w:rsidRPr="00067BD9" w:rsidRDefault="001E1ED6" w:rsidP="002E15E2">
            <w:pPr>
              <w:pStyle w:val="Brdtextmedindrag"/>
            </w:pPr>
            <w:r w:rsidRPr="00067BD9">
              <w:t xml:space="preserve">3. ett dotterföretag som är ett kreditinstitut </w:t>
            </w:r>
            <w:r w:rsidRPr="00067BD9">
              <w:rPr>
                <w:i/>
                <w:iCs/>
              </w:rPr>
              <w:t xml:space="preserve">eller ett motsvarande utländskt företag inom EES </w:t>
            </w:r>
            <w:r w:rsidRPr="00067BD9">
              <w:t>ansvarar för att säkerställa att kraven i 3 kap. 2 § uppfylls,</w:t>
            </w:r>
          </w:p>
        </w:tc>
      </w:tr>
    </w:tbl>
    <w:p w14:paraId="6BAA0DA6" w14:textId="77777777" w:rsidR="001E1ED6" w:rsidRPr="00067BD9" w:rsidRDefault="001E1ED6" w:rsidP="001E1ED6">
      <w:pPr>
        <w:pStyle w:val="Brdtextmedindrag"/>
      </w:pPr>
      <w:r w:rsidRPr="00067BD9">
        <w:t>4. holdingföretaget inte med</w:t>
      </w:r>
      <w:r w:rsidRPr="00067BD9">
        <w:softHyphen/>
        <w:t>verkar till att påverka driften av gruppen eller dotterföretag som är institut eller finansiella institut, och</w:t>
      </w:r>
    </w:p>
    <w:p w14:paraId="75DA7F81" w14:textId="77777777" w:rsidR="001E1ED6" w:rsidRPr="00067BD9" w:rsidRDefault="001E1ED6" w:rsidP="001E1ED6">
      <w:pPr>
        <w:pStyle w:val="Brdtextmedindrag"/>
      </w:pPr>
      <w:r w:rsidRPr="00067BD9">
        <w:t>5. det inte finns något som hindrar en effektiv tillsyn på gruppnivå.</w:t>
      </w:r>
    </w:p>
    <w:p w14:paraId="5A5A6EC6" w14:textId="77777777" w:rsidR="001E1ED6" w:rsidRPr="00067BD9" w:rsidRDefault="001E1ED6" w:rsidP="001E1ED6">
      <w:pPr>
        <w:pStyle w:val="Brdtextmedindrag"/>
      </w:pP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rsidRPr="00067BD9" w14:paraId="5F116CAE" w14:textId="77777777" w:rsidTr="002E15E2">
        <w:tc>
          <w:tcPr>
            <w:tcW w:w="2500" w:type="pct"/>
            <w:shd w:val="clear" w:color="auto" w:fill="auto"/>
            <w:tcMar>
              <w:left w:w="0" w:type="dxa"/>
            </w:tcMar>
          </w:tcPr>
          <w:p w14:paraId="5A5885F5" w14:textId="77777777" w:rsidR="001E1ED6" w:rsidRPr="00067BD9" w:rsidRDefault="001E1ED6" w:rsidP="002E15E2">
            <w:pPr>
              <w:pStyle w:val="Brdtext"/>
              <w:tabs>
                <w:tab w:val="center" w:pos="2948"/>
              </w:tabs>
              <w:spacing w:before="270"/>
              <w:jc w:val="left"/>
              <w:rPr>
                <w:b/>
                <w:bCs/>
              </w:rPr>
            </w:pPr>
            <w:r w:rsidRPr="00067BD9">
              <w:rPr>
                <w:b/>
              </w:rPr>
              <w:t xml:space="preserve">2 kap. </w:t>
            </w:r>
            <w:r w:rsidRPr="00067BD9">
              <w:rPr>
                <w:b/>
                <w:bCs/>
              </w:rPr>
              <w:t>Särskilda kapitalbas- och likviditetskrav</w:t>
            </w:r>
          </w:p>
        </w:tc>
        <w:tc>
          <w:tcPr>
            <w:tcW w:w="2500" w:type="pct"/>
            <w:shd w:val="clear" w:color="auto" w:fill="auto"/>
            <w:tcMar>
              <w:right w:w="0" w:type="dxa"/>
            </w:tcMar>
          </w:tcPr>
          <w:p w14:paraId="1117F4A7" w14:textId="51700E43" w:rsidR="001E1ED6" w:rsidRPr="00067BD9" w:rsidRDefault="001E1ED6" w:rsidP="002E15E2">
            <w:pPr>
              <w:pStyle w:val="Brdtext"/>
              <w:tabs>
                <w:tab w:val="center" w:pos="2948"/>
              </w:tabs>
              <w:spacing w:before="270"/>
              <w:jc w:val="left"/>
            </w:pPr>
            <w:r w:rsidRPr="00067BD9">
              <w:rPr>
                <w:b/>
              </w:rPr>
              <w:t xml:space="preserve">2 kap. </w:t>
            </w:r>
            <w:r w:rsidRPr="00067BD9">
              <w:rPr>
                <w:b/>
                <w:bCs/>
              </w:rPr>
              <w:t xml:space="preserve">Särskilda kapitalbas- och likviditetskrav </w:t>
            </w:r>
            <w:r w:rsidRPr="00067BD9">
              <w:rPr>
                <w:b/>
                <w:bCs/>
                <w:i/>
                <w:iCs/>
              </w:rPr>
              <w:t>för kreditinstitut</w:t>
            </w:r>
          </w:p>
        </w:tc>
      </w:tr>
    </w:tbl>
    <w:p w14:paraId="3A832A06" w14:textId="77777777" w:rsidR="001E1ED6" w:rsidRPr="00067BD9" w:rsidRDefault="001E1ED6" w:rsidP="001E1ED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1E1ED6" w:rsidRPr="00067BD9" w14:paraId="0F66437E" w14:textId="77777777" w:rsidTr="002E15E2">
        <w:tc>
          <w:tcPr>
            <w:tcW w:w="2500" w:type="pct"/>
            <w:shd w:val="clear" w:color="auto" w:fill="auto"/>
            <w:tcMar>
              <w:left w:w="0" w:type="dxa"/>
            </w:tcMar>
          </w:tcPr>
          <w:p w14:paraId="54F007B6" w14:textId="77777777" w:rsidR="001E1ED6" w:rsidRPr="00067BD9" w:rsidRDefault="001E1ED6" w:rsidP="002E15E2">
            <w:pPr>
              <w:pStyle w:val="Brdtext"/>
              <w:rPr>
                <w:b/>
              </w:rPr>
            </w:pPr>
            <w:r w:rsidRPr="00067BD9">
              <w:rPr>
                <w:b/>
                <w:i/>
              </w:rPr>
              <w:t>Särskilt</w:t>
            </w:r>
            <w:r w:rsidRPr="00067BD9">
              <w:rPr>
                <w:b/>
              </w:rPr>
              <w:t xml:space="preserve"> kapitalbaskrav</w:t>
            </w:r>
          </w:p>
        </w:tc>
        <w:tc>
          <w:tcPr>
            <w:tcW w:w="2500" w:type="pct"/>
            <w:shd w:val="clear" w:color="auto" w:fill="auto"/>
            <w:tcMar>
              <w:right w:w="0" w:type="dxa"/>
            </w:tcMar>
          </w:tcPr>
          <w:p w14:paraId="1764C1AA" w14:textId="77777777" w:rsidR="001E1ED6" w:rsidRPr="00067BD9" w:rsidRDefault="001E1ED6" w:rsidP="002E15E2">
            <w:pPr>
              <w:pStyle w:val="Brdtext"/>
              <w:rPr>
                <w:b/>
              </w:rPr>
            </w:pPr>
            <w:r w:rsidRPr="00067BD9">
              <w:rPr>
                <w:b/>
                <w:i/>
              </w:rPr>
              <w:t>Särskilda</w:t>
            </w:r>
            <w:r w:rsidRPr="00067BD9">
              <w:rPr>
                <w:b/>
              </w:rPr>
              <w:t xml:space="preserve"> kapitalbaskrav</w:t>
            </w:r>
          </w:p>
        </w:tc>
      </w:tr>
    </w:tbl>
    <w:p w14:paraId="6137FD1B" w14:textId="77777777" w:rsidR="001E1ED6" w:rsidRDefault="001E1ED6" w:rsidP="001E1ED6">
      <w:pPr>
        <w:pStyle w:val="Brdtext"/>
        <w:jc w:val="center"/>
      </w:pPr>
    </w:p>
    <w:p w14:paraId="3BF5E7D3" w14:textId="77777777" w:rsidR="001E1ED6" w:rsidRPr="00067BD9" w:rsidRDefault="001E1ED6" w:rsidP="001E1ED6">
      <w:pPr>
        <w:pStyle w:val="Brdtext"/>
        <w:jc w:val="center"/>
      </w:pPr>
      <w:r w:rsidRPr="00067BD9">
        <w:t>1 §</w:t>
      </w:r>
      <w:r w:rsidRPr="00067BD9">
        <w:rPr>
          <w:rStyle w:val="Fotnotsreferens"/>
        </w:rPr>
        <w:footnoteReference w:id="24"/>
      </w:r>
    </w:p>
    <w:tbl>
      <w:tblPr>
        <w:tblW w:w="5000" w:type="pct"/>
        <w:tblLook w:val="0000" w:firstRow="0" w:lastRow="0" w:firstColumn="0" w:lastColumn="0" w:noHBand="0" w:noVBand="0"/>
      </w:tblPr>
      <w:tblGrid>
        <w:gridCol w:w="2948"/>
        <w:gridCol w:w="2949"/>
      </w:tblGrid>
      <w:tr w:rsidR="001E1ED6" w:rsidRPr="00067BD9" w14:paraId="7A6738F8" w14:textId="77777777" w:rsidTr="002E15E2">
        <w:tc>
          <w:tcPr>
            <w:tcW w:w="2500" w:type="pct"/>
            <w:shd w:val="clear" w:color="auto" w:fill="auto"/>
            <w:tcMar>
              <w:left w:w="0" w:type="dxa"/>
            </w:tcMar>
          </w:tcPr>
          <w:p w14:paraId="63CB5C85" w14:textId="77777777" w:rsidR="001E1ED6" w:rsidRPr="00067BD9" w:rsidRDefault="001E1ED6" w:rsidP="002E15E2">
            <w:pPr>
              <w:pStyle w:val="Brdtextmedindrag"/>
              <w:rPr>
                <w:iCs/>
                <w:spacing w:val="-5"/>
              </w:rPr>
            </w:pPr>
            <w:r w:rsidRPr="00067BD9">
              <w:rPr>
                <w:spacing w:val="-5"/>
              </w:rPr>
              <w:t>Finans</w:t>
            </w:r>
            <w:r w:rsidRPr="00067BD9">
              <w:rPr>
                <w:spacing w:val="-5"/>
              </w:rPr>
              <w:softHyphen/>
              <w:t xml:space="preserve">inspektionen ska besluta att ett </w:t>
            </w:r>
            <w:r w:rsidRPr="00067BD9">
              <w:rPr>
                <w:i/>
                <w:iCs/>
                <w:spacing w:val="-5"/>
              </w:rPr>
              <w:t>institut</w:t>
            </w:r>
            <w:r w:rsidRPr="00067BD9">
              <w:rPr>
                <w:spacing w:val="-5"/>
              </w:rPr>
              <w:t xml:space="preserve"> utöver den kapitalbas som krävs enligt tillsynsförordningen ska uppfylla</w:t>
            </w:r>
          </w:p>
        </w:tc>
        <w:tc>
          <w:tcPr>
            <w:tcW w:w="2500" w:type="pct"/>
            <w:shd w:val="clear" w:color="auto" w:fill="auto"/>
            <w:tcMar>
              <w:right w:w="0" w:type="dxa"/>
            </w:tcMar>
          </w:tcPr>
          <w:p w14:paraId="0BA9567A" w14:textId="77777777" w:rsidR="001E1ED6" w:rsidRPr="00067BD9" w:rsidRDefault="001E1ED6" w:rsidP="002E15E2">
            <w:pPr>
              <w:pStyle w:val="Brdtextmedindrag"/>
              <w:rPr>
                <w:iCs/>
              </w:rPr>
            </w:pPr>
            <w:r w:rsidRPr="00067BD9">
              <w:rPr>
                <w:spacing w:val="-5"/>
              </w:rPr>
              <w:t>Finans</w:t>
            </w:r>
            <w:r w:rsidRPr="00067BD9">
              <w:rPr>
                <w:spacing w:val="-5"/>
              </w:rPr>
              <w:softHyphen/>
              <w:t xml:space="preserve">inspektionen ska besluta att ett </w:t>
            </w:r>
            <w:r w:rsidRPr="00067BD9">
              <w:rPr>
                <w:i/>
                <w:iCs/>
                <w:spacing w:val="-5"/>
              </w:rPr>
              <w:t>kreditinsti</w:t>
            </w:r>
            <w:r w:rsidRPr="00067BD9">
              <w:rPr>
                <w:i/>
                <w:iCs/>
                <w:spacing w:val="-5"/>
              </w:rPr>
              <w:softHyphen/>
              <w:t>tut</w:t>
            </w:r>
            <w:r w:rsidRPr="00067BD9">
              <w:rPr>
                <w:spacing w:val="-5"/>
              </w:rPr>
              <w:t xml:space="preserve"> utöver den kapitalbas som krävs enligt tillsynsförordningen ska upp</w:t>
            </w:r>
            <w:r w:rsidRPr="00067BD9">
              <w:rPr>
                <w:spacing w:val="-5"/>
              </w:rPr>
              <w:softHyphen/>
              <w:t>fylla</w:t>
            </w:r>
          </w:p>
        </w:tc>
      </w:tr>
    </w:tbl>
    <w:p w14:paraId="65017A34" w14:textId="77777777" w:rsidR="001E1ED6" w:rsidRPr="00067BD9" w:rsidRDefault="001E1ED6" w:rsidP="001E1ED6">
      <w:pPr>
        <w:pStyle w:val="Brdtextmedindrag"/>
        <w:rPr>
          <w:spacing w:val="-5"/>
        </w:rPr>
      </w:pPr>
      <w:r w:rsidRPr="00067BD9">
        <w:rPr>
          <w:spacing w:val="-5"/>
        </w:rPr>
        <w:t>1. ett särskilt kapitalbaskrav för risken för alltför låg bruttosoliditet, och</w:t>
      </w:r>
    </w:p>
    <w:p w14:paraId="04B9FD54" w14:textId="77777777" w:rsidR="001E1ED6" w:rsidRPr="00067BD9" w:rsidRDefault="001E1ED6" w:rsidP="001E1ED6">
      <w:pPr>
        <w:pStyle w:val="Brdtextmedindrag"/>
        <w:rPr>
          <w:spacing w:val="-5"/>
        </w:rPr>
      </w:pPr>
      <w:r w:rsidRPr="00067BD9">
        <w:rPr>
          <w:spacing w:val="-5"/>
        </w:rPr>
        <w:t>2. ett särskilt kapitalbaskrav för andra risker.</w:t>
      </w:r>
    </w:p>
    <w:p w14:paraId="6E382A39" w14:textId="77777777" w:rsidR="001E1ED6" w:rsidRPr="00067BD9" w:rsidRDefault="001E1ED6" w:rsidP="001E1ED6">
      <w:pPr>
        <w:pStyle w:val="Brdtextmedindrag"/>
      </w:pPr>
      <w:r w:rsidRPr="00067BD9">
        <w:rPr>
          <w:iCs/>
        </w:rPr>
        <w:t>Första stycket gäller om</w:t>
      </w:r>
    </w:p>
    <w:tbl>
      <w:tblPr>
        <w:tblW w:w="5000" w:type="pct"/>
        <w:tblCellMar>
          <w:left w:w="125" w:type="dxa"/>
          <w:right w:w="125" w:type="dxa"/>
        </w:tblCellMar>
        <w:tblLook w:val="0600" w:firstRow="0" w:lastRow="0" w:firstColumn="0" w:lastColumn="0" w:noHBand="1" w:noVBand="1"/>
      </w:tblPr>
      <w:tblGrid>
        <w:gridCol w:w="2948"/>
        <w:gridCol w:w="2949"/>
      </w:tblGrid>
      <w:tr w:rsidR="001E1ED6" w14:paraId="5298E2C8" w14:textId="77777777" w:rsidTr="002E15E2">
        <w:tc>
          <w:tcPr>
            <w:tcW w:w="2500" w:type="pct"/>
            <w:shd w:val="clear" w:color="auto" w:fill="auto"/>
            <w:tcMar>
              <w:left w:w="0" w:type="dxa"/>
            </w:tcMar>
          </w:tcPr>
          <w:p w14:paraId="7BB8BB13" w14:textId="77777777" w:rsidR="001E1ED6" w:rsidRPr="00067BD9" w:rsidRDefault="001E1ED6" w:rsidP="002E15E2">
            <w:pPr>
              <w:pStyle w:val="Brdtextmedindrag"/>
            </w:pPr>
            <w:r w:rsidRPr="00067BD9">
              <w:rPr>
                <w:spacing w:val="-4"/>
              </w:rPr>
              <w:t>1. något av kraven i 6 kap. 1–3,</w:t>
            </w:r>
            <w:r w:rsidRPr="00067BD9">
              <w:t xml:space="preserve"> 4 a, 4 b och 5 §§ lagen (2004:297) om bank- och finansierings</w:t>
            </w:r>
            <w:r w:rsidRPr="00067BD9">
              <w:softHyphen/>
              <w:t xml:space="preserve">rörelse </w:t>
            </w:r>
            <w:r w:rsidRPr="00067BD9">
              <w:rPr>
                <w:i/>
              </w:rPr>
              <w:t>eller 8 kap. 3–8 §§ lagen (2</w:t>
            </w:r>
            <w:r w:rsidRPr="00067BD9">
              <w:rPr>
                <w:i/>
                <w:spacing w:val="-4"/>
              </w:rPr>
              <w:t>007:528) om värdepappers</w:t>
            </w:r>
            <w:r w:rsidRPr="00067BD9">
              <w:rPr>
                <w:i/>
                <w:spacing w:val="-4"/>
              </w:rPr>
              <w:softHyphen/>
              <w:t>mark</w:t>
            </w:r>
            <w:r w:rsidRPr="00067BD9">
              <w:rPr>
                <w:i/>
                <w:spacing w:val="-4"/>
              </w:rPr>
              <w:softHyphen/>
              <w:t>naden</w:t>
            </w:r>
            <w:r w:rsidRPr="00067BD9">
              <w:rPr>
                <w:spacing w:val="-4"/>
              </w:rPr>
              <w:t xml:space="preserve"> inte är uppfyllt</w:t>
            </w:r>
            <w:r w:rsidRPr="00067BD9">
              <w:t xml:space="preserve"> </w:t>
            </w:r>
            <w:r w:rsidRPr="00067BD9">
              <w:rPr>
                <w:spacing w:val="-4"/>
              </w:rPr>
              <w:t>och det inte är sannolikt att någon annan åtgärd är tillräcklig för att komma till rätta med bristen inom rimlig tid,</w:t>
            </w:r>
          </w:p>
        </w:tc>
        <w:tc>
          <w:tcPr>
            <w:tcW w:w="2500" w:type="pct"/>
            <w:shd w:val="clear" w:color="auto" w:fill="auto"/>
            <w:tcMar>
              <w:right w:w="0" w:type="dxa"/>
            </w:tcMar>
          </w:tcPr>
          <w:p w14:paraId="78EDB72B" w14:textId="77777777" w:rsidR="001E1ED6" w:rsidRDefault="001E1ED6" w:rsidP="002E15E2">
            <w:pPr>
              <w:pStyle w:val="Brdtextmedindrag"/>
            </w:pPr>
            <w:r w:rsidRPr="00067BD9">
              <w:rPr>
                <w:spacing w:val="-4"/>
              </w:rPr>
              <w:t>1. något av kraven i 6 kap. 1–3,</w:t>
            </w:r>
            <w:r w:rsidRPr="00067BD9">
              <w:t xml:space="preserve"> 4 a, 4 b och 5 §§ lagen (2004:297) om bank- och finansierings</w:t>
            </w:r>
            <w:r w:rsidRPr="00067BD9">
              <w:softHyphen/>
              <w:t xml:space="preserve">rörelse </w:t>
            </w:r>
            <w:r w:rsidRPr="00067BD9">
              <w:rPr>
                <w:spacing w:val="-4"/>
              </w:rPr>
              <w:t>inte är uppfyllt</w:t>
            </w:r>
            <w:r w:rsidRPr="00067BD9">
              <w:t xml:space="preserve"> </w:t>
            </w:r>
            <w:r w:rsidRPr="00067BD9">
              <w:rPr>
                <w:spacing w:val="-4"/>
              </w:rPr>
              <w:t>och det inte är sanno</w:t>
            </w:r>
            <w:r w:rsidRPr="00067BD9">
              <w:rPr>
                <w:spacing w:val="-4"/>
              </w:rPr>
              <w:softHyphen/>
              <w:t>likt att någon annan åtgärd är tillräcklig för att komma till rätta med bristen inom rimlig tid,</w:t>
            </w:r>
          </w:p>
        </w:tc>
      </w:tr>
    </w:tbl>
    <w:p w14:paraId="4E40FDBA" w14:textId="77777777" w:rsidR="001E1ED6" w:rsidRDefault="001E1ED6" w:rsidP="001E1ED6">
      <w:pPr>
        <w:pStyle w:val="Brdtextmedindrag"/>
      </w:pPr>
      <w:r>
        <w:t>2. ett särskilt kapitalbaskrav är nödvändigt för att täcka risker som institutet är eller kan bli exponerat för,</w:t>
      </w:r>
    </w:p>
    <w:p w14:paraId="2E52B811" w14:textId="77777777" w:rsidR="001E1ED6" w:rsidRDefault="001E1ED6" w:rsidP="001E1ED6">
      <w:pPr>
        <w:pStyle w:val="Brdtextmedindrag"/>
      </w:pPr>
      <w:r>
        <w:t>3. det är sannolikt att institutet inom tolv månader inte längre kommer att uppfylla sina skyldigheter enligt 1,</w:t>
      </w:r>
    </w:p>
    <w:p w14:paraId="366C2271" w14:textId="77777777" w:rsidR="001E1ED6" w:rsidRDefault="001E1ED6" w:rsidP="001E1ED6">
      <w:pPr>
        <w:pStyle w:val="Brdtextmedindrag"/>
      </w:pPr>
      <w:r>
        <w:lastRenderedPageBreak/>
        <w:t>4. institutet vid upprepade tillfällen låtit bli att följa en underrättelse enligt 1 c §, eller</w:t>
      </w:r>
    </w:p>
    <w:p w14:paraId="6D7220B7" w14:textId="77777777" w:rsidR="001E1ED6" w:rsidRDefault="001E1ED6" w:rsidP="001E1ED6">
      <w:pPr>
        <w:pStyle w:val="Brdtextmedindrag"/>
      </w:pPr>
      <w:r>
        <w:t>5. det i övrigt har framkommit omständigheter som inger betänkligheter från tillsynssynpunkt.</w:t>
      </w:r>
    </w:p>
    <w:p w14:paraId="4E5DFA40" w14:textId="77777777" w:rsidR="001E1ED6" w:rsidRDefault="001E1ED6" w:rsidP="001E1ED6">
      <w:pPr>
        <w:pStyle w:val="Brdtextmedindrag"/>
      </w:pPr>
      <w:r>
        <w:t>Beslutet ska vara skriftligt och fattas på grundval av en översyn och utvärdering av institutet.</w:t>
      </w:r>
    </w:p>
    <w:p w14:paraId="06564724" w14:textId="77777777" w:rsidR="001E1ED6" w:rsidRDefault="001E1ED6" w:rsidP="001E1ED6">
      <w:pPr>
        <w:pStyle w:val="Brdtextmedindrag"/>
      </w:pPr>
    </w:p>
    <w:p w14:paraId="36F3D40B" w14:textId="77777777" w:rsidR="001E1ED6" w:rsidRDefault="001E1ED6" w:rsidP="001E1ED6">
      <w:pPr>
        <w:pStyle w:val="Brdtext"/>
        <w:jc w:val="center"/>
      </w:pPr>
      <w:r>
        <w:t>1 c §</w:t>
      </w:r>
      <w:r>
        <w:rPr>
          <w:rStyle w:val="Fotnotsreferens"/>
        </w:rPr>
        <w:footnoteReference w:id="25"/>
      </w:r>
    </w:p>
    <w:tbl>
      <w:tblPr>
        <w:tblW w:w="5000" w:type="pct"/>
        <w:tblCellMar>
          <w:left w:w="125" w:type="dxa"/>
          <w:right w:w="125" w:type="dxa"/>
        </w:tblCellMar>
        <w:tblLook w:val="0000" w:firstRow="0" w:lastRow="0" w:firstColumn="0" w:lastColumn="0" w:noHBand="0" w:noVBand="0"/>
      </w:tblPr>
      <w:tblGrid>
        <w:gridCol w:w="2948"/>
        <w:gridCol w:w="2949"/>
      </w:tblGrid>
      <w:tr w:rsidR="001E1ED6" w14:paraId="7E0CC366" w14:textId="77777777" w:rsidTr="002E15E2">
        <w:tc>
          <w:tcPr>
            <w:tcW w:w="2500" w:type="pct"/>
            <w:shd w:val="clear" w:color="auto" w:fill="auto"/>
            <w:tcMar>
              <w:left w:w="0" w:type="dxa"/>
            </w:tcMar>
          </w:tcPr>
          <w:p w14:paraId="431A8B07" w14:textId="77777777" w:rsidR="001E1ED6" w:rsidRDefault="001E1ED6" w:rsidP="002E15E2">
            <w:pPr>
              <w:pStyle w:val="Brdtextmedindrag"/>
            </w:pPr>
            <w:r w:rsidRPr="00CC09C5">
              <w:t xml:space="preserve">I samband med en översyn och utvärdering av ett </w:t>
            </w:r>
            <w:r w:rsidRPr="002B347C">
              <w:rPr>
                <w:i/>
                <w:iCs/>
              </w:rPr>
              <w:t>institut</w:t>
            </w:r>
            <w:r w:rsidRPr="00CC09C5">
              <w:t xml:space="preserve"> ska Finansinspektionen bestämma lämpliga kapitalbasnivåer för </w:t>
            </w:r>
            <w:r w:rsidRPr="00EB3371">
              <w:t>insti</w:t>
            </w:r>
            <w:r w:rsidRPr="00EB3371">
              <w:softHyphen/>
              <w:t>tutet</w:t>
            </w:r>
            <w:r w:rsidRPr="00AD7444">
              <w:t xml:space="preserve">. Inspektionen ska underrätta </w:t>
            </w:r>
            <w:r w:rsidRPr="00EB3371">
              <w:t>institutet</w:t>
            </w:r>
            <w:r w:rsidRPr="00AD7444">
              <w:t xml:space="preserve"> om skillnaden mellan</w:t>
            </w:r>
            <w:r w:rsidRPr="00CC09C5">
              <w:t xml:space="preserve"> dessa nivåer och kapitalbaskraven enligt tillsynsförordningen, denna lag och lagen (2014:966) om kapitalbuffertar.</w:t>
            </w:r>
          </w:p>
        </w:tc>
        <w:tc>
          <w:tcPr>
            <w:tcW w:w="2500" w:type="pct"/>
            <w:shd w:val="clear" w:color="auto" w:fill="auto"/>
            <w:tcMar>
              <w:right w:w="0" w:type="dxa"/>
            </w:tcMar>
          </w:tcPr>
          <w:p w14:paraId="6C546DFF" w14:textId="77777777" w:rsidR="001E1ED6" w:rsidRDefault="001E1ED6" w:rsidP="002E15E2">
            <w:pPr>
              <w:pStyle w:val="Brdtextmedindrag"/>
            </w:pPr>
            <w:r w:rsidRPr="00CC09C5">
              <w:t xml:space="preserve">I samband med en översyn och utvärdering av ett </w:t>
            </w:r>
            <w:r w:rsidRPr="002B347C">
              <w:rPr>
                <w:i/>
                <w:iCs/>
              </w:rPr>
              <w:t>kreditinstitut</w:t>
            </w:r>
            <w:r w:rsidRPr="00CC09C5">
              <w:t xml:space="preserve"> ska Finansinspektionen bestämma </w:t>
            </w:r>
            <w:r w:rsidRPr="00AD7444">
              <w:t xml:space="preserve">lämpliga kapitalbasnivåer för </w:t>
            </w:r>
            <w:r w:rsidRPr="00EB3371">
              <w:t>insti</w:t>
            </w:r>
            <w:r w:rsidRPr="00EB3371">
              <w:softHyphen/>
              <w:t>tutet</w:t>
            </w:r>
            <w:r w:rsidRPr="00AD7444">
              <w:t>. Inspektionen ska under</w:t>
            </w:r>
            <w:r w:rsidRPr="00AD7444">
              <w:softHyphen/>
              <w:t xml:space="preserve">rätta </w:t>
            </w:r>
            <w:r w:rsidRPr="00EB3371">
              <w:t>institutet</w:t>
            </w:r>
            <w:r w:rsidRPr="00CC09C5">
              <w:t xml:space="preserve"> om skillnaden mellan dessa nivåer och kapitalbas</w:t>
            </w:r>
            <w:r>
              <w:softHyphen/>
            </w:r>
            <w:r w:rsidRPr="00CC09C5">
              <w:t>kraven enligt tillsynsförordningen, denna lag och lagen (2014:966) om kapitalbuffertar.</w:t>
            </w:r>
          </w:p>
        </w:tc>
      </w:tr>
    </w:tbl>
    <w:p w14:paraId="4AB11252" w14:textId="77777777" w:rsidR="001E1ED6" w:rsidRDefault="001E1ED6" w:rsidP="001E1ED6">
      <w:pPr>
        <w:pStyle w:val="Brdtextmedindrag"/>
      </w:pPr>
    </w:p>
    <w:p w14:paraId="0618ADC8" w14:textId="77777777" w:rsidR="001E1ED6" w:rsidRDefault="001E1ED6" w:rsidP="001E1ED6">
      <w:pPr>
        <w:pStyle w:val="Brdtext"/>
        <w:jc w:val="center"/>
      </w:pPr>
      <w:r>
        <w:t>1 e §</w:t>
      </w:r>
      <w:r>
        <w:rPr>
          <w:rStyle w:val="Fotnotsreferens"/>
        </w:rPr>
        <w:footnoteReference w:id="26"/>
      </w:r>
    </w:p>
    <w:tbl>
      <w:tblPr>
        <w:tblW w:w="5000" w:type="pct"/>
        <w:tblCellMar>
          <w:left w:w="125" w:type="dxa"/>
          <w:right w:w="125" w:type="dxa"/>
        </w:tblCellMar>
        <w:tblLook w:val="0000" w:firstRow="0" w:lastRow="0" w:firstColumn="0" w:lastColumn="0" w:noHBand="0" w:noVBand="0"/>
      </w:tblPr>
      <w:tblGrid>
        <w:gridCol w:w="2948"/>
        <w:gridCol w:w="2949"/>
      </w:tblGrid>
      <w:tr w:rsidR="001E1ED6" w14:paraId="6A9A0839" w14:textId="77777777" w:rsidTr="002E15E2">
        <w:tc>
          <w:tcPr>
            <w:tcW w:w="2500" w:type="pct"/>
            <w:shd w:val="clear" w:color="auto" w:fill="auto"/>
            <w:tcMar>
              <w:left w:w="0" w:type="dxa"/>
            </w:tcMar>
          </w:tcPr>
          <w:p w14:paraId="7BCF8AE6" w14:textId="77777777" w:rsidR="001E1ED6" w:rsidRDefault="001E1ED6" w:rsidP="002E15E2">
            <w:pPr>
              <w:pStyle w:val="Brdtextmedindrag"/>
            </w:pPr>
            <w:r>
              <w:t>Finansinspektionen får avstå från att besluta om ett särskilt kapital</w:t>
            </w:r>
            <w:r>
              <w:softHyphen/>
              <w:t xml:space="preserve">baskrav om en överträdelse är ringa eller ursäktlig, om </w:t>
            </w:r>
            <w:r w:rsidRPr="002B347C">
              <w:rPr>
                <w:i/>
                <w:iCs/>
              </w:rPr>
              <w:t>institutet</w:t>
            </w:r>
            <w:r>
              <w:t xml:space="preserve"> gör rät</w:t>
            </w:r>
            <w:r>
              <w:softHyphen/>
              <w:t>telse eller om någon annan myndig</w:t>
            </w:r>
            <w:r>
              <w:softHyphen/>
              <w:t xml:space="preserve">het har vidtagit åtgärder mot </w:t>
            </w:r>
            <w:r w:rsidRPr="00AD7444">
              <w:t>institutet</w:t>
            </w:r>
            <w:r>
              <w:t xml:space="preserve"> och dessa åtgärder bedöms tillräckliga.</w:t>
            </w:r>
          </w:p>
        </w:tc>
        <w:tc>
          <w:tcPr>
            <w:tcW w:w="2500" w:type="pct"/>
            <w:shd w:val="clear" w:color="auto" w:fill="auto"/>
            <w:tcMar>
              <w:right w:w="0" w:type="dxa"/>
            </w:tcMar>
          </w:tcPr>
          <w:p w14:paraId="64109110" w14:textId="77777777" w:rsidR="001E1ED6" w:rsidRDefault="001E1ED6" w:rsidP="002E15E2">
            <w:pPr>
              <w:pStyle w:val="Brdtextmedindrag"/>
            </w:pPr>
            <w:r>
              <w:t>Finansinspektionen får avstå från att besluta om ett särskilt kapital</w:t>
            </w:r>
            <w:r>
              <w:softHyphen/>
              <w:t xml:space="preserve">baskrav om en överträdelse är ringa eller ursäktlig, om </w:t>
            </w:r>
            <w:r w:rsidRPr="002B347C">
              <w:rPr>
                <w:i/>
                <w:iCs/>
              </w:rPr>
              <w:t>kreditinstitutet</w:t>
            </w:r>
            <w:r>
              <w:t xml:space="preserve"> gör rät</w:t>
            </w:r>
            <w:r>
              <w:softHyphen/>
              <w:t>telse eller om någon annan myndig</w:t>
            </w:r>
            <w:r>
              <w:softHyphen/>
              <w:t xml:space="preserve">het har vidtagit åtgärder mot </w:t>
            </w:r>
            <w:r w:rsidRPr="00EB3371">
              <w:t>institutet</w:t>
            </w:r>
            <w:r>
              <w:t xml:space="preserve"> och dessa åtgärder bedöms tillräckliga.</w:t>
            </w:r>
          </w:p>
        </w:tc>
      </w:tr>
    </w:tbl>
    <w:p w14:paraId="323A64C0" w14:textId="77777777" w:rsidR="001E1ED6" w:rsidRDefault="001E1ED6" w:rsidP="001E1ED6">
      <w:pPr>
        <w:pStyle w:val="Brdtextmedindrag"/>
      </w:pPr>
      <w:r>
        <w:t>Bestämmelserna i 1 § gäller inte om överträdelsen är så allvarlig att verksamhetstillståndet i stället ska återkallas.</w:t>
      </w:r>
    </w:p>
    <w:p w14:paraId="0537DEC3" w14:textId="77777777" w:rsidR="001E1ED6" w:rsidRDefault="001E1ED6" w:rsidP="001E1ED6">
      <w:pPr>
        <w:pStyle w:val="Brdtextmedindrag"/>
      </w:pPr>
    </w:p>
    <w:p w14:paraId="4B699D7B" w14:textId="77777777" w:rsidR="001E1ED6" w:rsidRDefault="001E1ED6" w:rsidP="001E1ED6">
      <w:pPr>
        <w:pStyle w:val="Brdtextmedindrag"/>
        <w:jc w:val="center"/>
      </w:pPr>
      <w:r>
        <w:t>1 f §</w:t>
      </w:r>
      <w:r>
        <w:rPr>
          <w:rStyle w:val="Fotnotsreferens"/>
        </w:rPr>
        <w:footnoteReference w:id="27"/>
      </w:r>
    </w:p>
    <w:tbl>
      <w:tblPr>
        <w:tblW w:w="5000" w:type="pct"/>
        <w:tblCellMar>
          <w:left w:w="125" w:type="dxa"/>
          <w:right w:w="125" w:type="dxa"/>
        </w:tblCellMar>
        <w:tblLook w:val="0600" w:firstRow="0" w:lastRow="0" w:firstColumn="0" w:lastColumn="0" w:noHBand="1" w:noVBand="1"/>
      </w:tblPr>
      <w:tblGrid>
        <w:gridCol w:w="2948"/>
        <w:gridCol w:w="2949"/>
      </w:tblGrid>
      <w:tr w:rsidR="001E1ED6" w14:paraId="6B28DD2E" w14:textId="77777777" w:rsidTr="002E15E2">
        <w:tc>
          <w:tcPr>
            <w:tcW w:w="5000" w:type="pct"/>
            <w:gridSpan w:val="2"/>
            <w:shd w:val="clear" w:color="auto" w:fill="auto"/>
            <w:tcMar>
              <w:left w:w="0" w:type="dxa"/>
            </w:tcMar>
          </w:tcPr>
          <w:p w14:paraId="2DCB4BD4" w14:textId="77777777" w:rsidR="001E1ED6" w:rsidRPr="007720E2" w:rsidRDefault="001E1ED6" w:rsidP="002E15E2">
            <w:pPr>
              <w:pStyle w:val="Brdtextmedindrag"/>
              <w:rPr>
                <w:i/>
                <w:iCs/>
              </w:rPr>
            </w:pPr>
            <w:r w:rsidRPr="007720E2">
              <w:t>Finansinspektionen ska informe</w:t>
            </w:r>
            <w:r>
              <w:softHyphen/>
            </w:r>
            <w:r w:rsidRPr="007720E2">
              <w:t>ra Riksgäldskontoret och berörda</w:t>
            </w:r>
            <w:r>
              <w:t xml:space="preserve"> </w:t>
            </w:r>
            <w:r w:rsidRPr="007720E2">
              <w:t>utländska resolutionsmyndigheter om</w:t>
            </w:r>
          </w:p>
        </w:tc>
      </w:tr>
      <w:tr w:rsidR="001E1ED6" w:rsidRPr="00F34915" w14:paraId="5D21B6EC" w14:textId="77777777" w:rsidTr="002E15E2">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19BA0D66" w14:textId="77777777" w:rsidR="001E1ED6" w:rsidRPr="00D30FAD" w:rsidRDefault="001E1ED6" w:rsidP="002E15E2">
            <w:pPr>
              <w:pStyle w:val="Brdtextmedindrag"/>
            </w:pPr>
            <w:r w:rsidRPr="007720E2">
              <w:t>1.</w:t>
            </w:r>
            <w:r>
              <w:t> </w:t>
            </w:r>
            <w:r w:rsidRPr="007720E2">
              <w:t>beslut om särskilda kapital</w:t>
            </w:r>
            <w:r>
              <w:softHyphen/>
            </w:r>
            <w:r w:rsidRPr="007720E2">
              <w:t>bas</w:t>
            </w:r>
            <w:r>
              <w:softHyphen/>
            </w:r>
            <w:r w:rsidRPr="007720E2">
              <w:t>krav,</w:t>
            </w:r>
            <w:r>
              <w:t xml:space="preserve"> </w:t>
            </w:r>
            <w:r w:rsidRPr="007720E2">
              <w:t>och</w:t>
            </w:r>
          </w:p>
        </w:tc>
        <w:tc>
          <w:tcPr>
            <w:tcW w:w="2500" w:type="pct"/>
            <w:shd w:val="clear" w:color="auto" w:fill="auto"/>
            <w:tcMar>
              <w:right w:w="0" w:type="dxa"/>
            </w:tcMar>
          </w:tcPr>
          <w:p w14:paraId="11A0B3E3" w14:textId="77777777" w:rsidR="001E1ED6" w:rsidRPr="00FA5C2D" w:rsidRDefault="001E1ED6" w:rsidP="002E15E2">
            <w:pPr>
              <w:pStyle w:val="Brdtextmedindrag"/>
            </w:pPr>
            <w:r w:rsidRPr="007720E2">
              <w:t>1.</w:t>
            </w:r>
            <w:r>
              <w:t> </w:t>
            </w:r>
            <w:r w:rsidRPr="007720E2">
              <w:t>beslut om särskilda kapital</w:t>
            </w:r>
            <w:r>
              <w:softHyphen/>
            </w:r>
            <w:r w:rsidRPr="007720E2">
              <w:t>bas</w:t>
            </w:r>
            <w:r>
              <w:softHyphen/>
            </w:r>
            <w:r w:rsidRPr="007720E2">
              <w:t>krav</w:t>
            </w:r>
            <w:r>
              <w:t xml:space="preserve"> </w:t>
            </w:r>
            <w:r>
              <w:rPr>
                <w:i/>
                <w:iCs/>
              </w:rPr>
              <w:t>enligt 1 §</w:t>
            </w:r>
            <w:r w:rsidRPr="007720E2">
              <w:t>,</w:t>
            </w:r>
            <w:r>
              <w:t xml:space="preserve"> </w:t>
            </w:r>
            <w:r w:rsidRPr="007720E2">
              <w:t>och</w:t>
            </w:r>
          </w:p>
        </w:tc>
      </w:tr>
      <w:tr w:rsidR="001E1ED6" w:rsidRPr="00F34915" w14:paraId="72AC22CB" w14:textId="77777777" w:rsidTr="002E15E2">
        <w:tblPrEx>
          <w:tblCellMar>
            <w:left w:w="108" w:type="dxa"/>
            <w:right w:w="108" w:type="dxa"/>
          </w:tblCellMar>
          <w:tblLook w:val="0000" w:firstRow="0" w:lastRow="0" w:firstColumn="0" w:lastColumn="0" w:noHBand="0" w:noVBand="0"/>
        </w:tblPrEx>
        <w:tc>
          <w:tcPr>
            <w:tcW w:w="5000" w:type="pct"/>
            <w:gridSpan w:val="2"/>
            <w:shd w:val="clear" w:color="auto" w:fill="auto"/>
            <w:tcMar>
              <w:left w:w="0" w:type="dxa"/>
            </w:tcMar>
          </w:tcPr>
          <w:p w14:paraId="7173630F" w14:textId="77777777" w:rsidR="001E1ED6" w:rsidRPr="007720E2" w:rsidRDefault="001E1ED6" w:rsidP="002E15E2">
            <w:pPr>
              <w:pStyle w:val="Brdtextmedindrag"/>
            </w:pPr>
            <w:r w:rsidRPr="007720E2">
              <w:t>2.</w:t>
            </w:r>
            <w:r>
              <w:t> </w:t>
            </w:r>
            <w:r w:rsidRPr="007720E2">
              <w:t>underrättelser enligt 1</w:t>
            </w:r>
            <w:r>
              <w:t> </w:t>
            </w:r>
            <w:r w:rsidRPr="00FA5C2D">
              <w:t>c</w:t>
            </w:r>
            <w:r>
              <w:t> </w:t>
            </w:r>
            <w:r w:rsidRPr="00FA5C2D">
              <w:t>§.</w:t>
            </w:r>
          </w:p>
        </w:tc>
      </w:tr>
    </w:tbl>
    <w:p w14:paraId="50BFB8C3" w14:textId="77777777" w:rsidR="001E1ED6" w:rsidRDefault="001E1ED6" w:rsidP="001E1ED6">
      <w:pPr>
        <w:pStyle w:val="Brdtextmedindrag"/>
      </w:pPr>
    </w:p>
    <w:p w14:paraId="661FE3C9" w14:textId="77777777" w:rsidR="001E1ED6" w:rsidRDefault="001E1ED6" w:rsidP="001E1ED6">
      <w:pPr>
        <w:pStyle w:val="Brdtext"/>
        <w:jc w:val="center"/>
      </w:pPr>
      <w:r>
        <w:t>2 §</w:t>
      </w:r>
      <w:r>
        <w:rPr>
          <w:rStyle w:val="Fotnotsreferens"/>
        </w:rPr>
        <w:footnoteReference w:id="28"/>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14:paraId="2A21EE6C" w14:textId="77777777" w:rsidTr="002E15E2">
        <w:tc>
          <w:tcPr>
            <w:tcW w:w="2500" w:type="pct"/>
            <w:shd w:val="clear" w:color="auto" w:fill="auto"/>
            <w:tcMar>
              <w:left w:w="0" w:type="dxa"/>
            </w:tcMar>
          </w:tcPr>
          <w:p w14:paraId="707272C7" w14:textId="77777777" w:rsidR="001E1ED6" w:rsidRDefault="001E1ED6" w:rsidP="002E15E2">
            <w:pPr>
              <w:pStyle w:val="Brdtextmedindrag"/>
            </w:pPr>
            <w:r w:rsidRPr="00167662">
              <w:t>Finansinspektionen</w:t>
            </w:r>
            <w:r>
              <w:t xml:space="preserve"> ska besluta att ett </w:t>
            </w:r>
            <w:r w:rsidRPr="006322AB">
              <w:rPr>
                <w:i/>
                <w:iCs/>
              </w:rPr>
              <w:t>institut</w:t>
            </w:r>
            <w:r>
              <w:t xml:space="preserve"> ska uppfylla ett särskilt likviditetskrav, om det är nödvändigt för att täcka de likviditetsrisker som </w:t>
            </w:r>
            <w:r w:rsidRPr="006322AB">
              <w:rPr>
                <w:i/>
                <w:iCs/>
              </w:rPr>
              <w:t>ett institut</w:t>
            </w:r>
            <w:r>
              <w:t xml:space="preserve"> är eller kan bli exponerat för.</w:t>
            </w:r>
          </w:p>
        </w:tc>
        <w:tc>
          <w:tcPr>
            <w:tcW w:w="2500" w:type="pct"/>
            <w:shd w:val="clear" w:color="auto" w:fill="auto"/>
            <w:tcMar>
              <w:right w:w="0" w:type="dxa"/>
            </w:tcMar>
          </w:tcPr>
          <w:p w14:paraId="71AA378C" w14:textId="77777777" w:rsidR="001E1ED6" w:rsidRDefault="001E1ED6" w:rsidP="002E15E2">
            <w:pPr>
              <w:pStyle w:val="Brdtextmedindrag"/>
            </w:pPr>
            <w:r w:rsidRPr="00AE1166">
              <w:t xml:space="preserve">Finansinspektionen ska besluta att ett </w:t>
            </w:r>
            <w:r w:rsidRPr="006322AB">
              <w:rPr>
                <w:i/>
                <w:iCs/>
              </w:rPr>
              <w:t>kreditinstitut</w:t>
            </w:r>
            <w:r w:rsidRPr="00AE1166">
              <w:rPr>
                <w:i/>
                <w:iCs/>
              </w:rPr>
              <w:t xml:space="preserve"> </w:t>
            </w:r>
            <w:r w:rsidRPr="00AE1166">
              <w:t xml:space="preserve">ska uppfylla ett särskilt likviditetskrav, om det är nödvändigt för att täcka de likviditetsrisker som </w:t>
            </w:r>
            <w:r w:rsidRPr="00146137">
              <w:rPr>
                <w:i/>
                <w:iCs/>
              </w:rPr>
              <w:t>institutet</w:t>
            </w:r>
            <w:r w:rsidRPr="00AE1166">
              <w:t xml:space="preserve"> är eller kan bli exponerat för</w:t>
            </w:r>
            <w:r>
              <w:rPr>
                <w:i/>
                <w:iCs/>
              </w:rPr>
              <w:t>.</w:t>
            </w:r>
          </w:p>
        </w:tc>
      </w:tr>
    </w:tbl>
    <w:p w14:paraId="72C462BF" w14:textId="77777777" w:rsidR="001E1ED6" w:rsidRDefault="001E1ED6" w:rsidP="001E1ED6">
      <w:pPr>
        <w:pStyle w:val="Brdtext"/>
        <w:spacing w:before="270"/>
        <w:jc w:val="center"/>
      </w:pPr>
      <w:r>
        <w:lastRenderedPageBreak/>
        <w:t>3 §</w:t>
      </w:r>
      <w:r>
        <w:rPr>
          <w:rStyle w:val="Fotnotsreferens"/>
        </w:rPr>
        <w:footnoteReference w:id="29"/>
      </w:r>
    </w:p>
    <w:tbl>
      <w:tblPr>
        <w:tblW w:w="5000" w:type="pct"/>
        <w:tblLook w:val="0000" w:firstRow="0" w:lastRow="0" w:firstColumn="0" w:lastColumn="0" w:noHBand="0" w:noVBand="0"/>
      </w:tblPr>
      <w:tblGrid>
        <w:gridCol w:w="2948"/>
        <w:gridCol w:w="2949"/>
      </w:tblGrid>
      <w:tr w:rsidR="001E1ED6" w14:paraId="59452266" w14:textId="77777777" w:rsidTr="002E15E2">
        <w:tc>
          <w:tcPr>
            <w:tcW w:w="2500" w:type="pct"/>
            <w:shd w:val="clear" w:color="auto" w:fill="auto"/>
            <w:tcMar>
              <w:left w:w="0" w:type="dxa"/>
            </w:tcMar>
          </w:tcPr>
          <w:p w14:paraId="730D3E75" w14:textId="77777777" w:rsidR="001E1ED6" w:rsidRPr="00931F3A" w:rsidRDefault="001E1ED6" w:rsidP="002E15E2">
            <w:pPr>
              <w:pStyle w:val="Brdtextmedindrag"/>
            </w:pPr>
            <w:r w:rsidRPr="00931F3A">
              <w:t>Finansinspektionen får till</w:t>
            </w:r>
            <w:r>
              <w:softHyphen/>
            </w:r>
            <w:r w:rsidRPr="00931F3A">
              <w:t>ämpa bestämmelserna om in</w:t>
            </w:r>
            <w:r>
              <w:softHyphen/>
            </w:r>
            <w:r w:rsidRPr="00931F3A">
              <w:t xml:space="preserve">gripande i de lagar som reglerar </w:t>
            </w:r>
            <w:r w:rsidRPr="005D553C">
              <w:rPr>
                <w:i/>
              </w:rPr>
              <w:t>institutets</w:t>
            </w:r>
            <w:r w:rsidRPr="00931F3A">
              <w:t xml:space="preserve"> verk</w:t>
            </w:r>
            <w:r>
              <w:softHyphen/>
            </w:r>
            <w:r w:rsidRPr="00931F3A">
              <w:t xml:space="preserve">samhet, om </w:t>
            </w:r>
            <w:r w:rsidRPr="005D553C">
              <w:rPr>
                <w:i/>
              </w:rPr>
              <w:t>ett institut</w:t>
            </w:r>
            <w:r w:rsidRPr="00931F3A">
              <w:t xml:space="preserve"> inte upp</w:t>
            </w:r>
            <w:r>
              <w:softHyphen/>
            </w:r>
            <w:r w:rsidRPr="00931F3A">
              <w:t xml:space="preserve">fyller ett särskilt kapitalbaskrav </w:t>
            </w:r>
            <w:r w:rsidRPr="00D61D72">
              <w:t>som beslutats</w:t>
            </w:r>
            <w:r w:rsidRPr="00931F3A">
              <w:t xml:space="preserve"> en</w:t>
            </w:r>
            <w:r>
              <w:softHyphen/>
            </w:r>
            <w:r w:rsidRPr="00931F3A">
              <w:t>ligt 1</w:t>
            </w:r>
            <w:r>
              <w:t> §</w:t>
            </w:r>
            <w:r w:rsidRPr="00931F3A">
              <w:t xml:space="preserve"> eller ett särskilt likvidi</w:t>
            </w:r>
            <w:r>
              <w:softHyphen/>
            </w:r>
            <w:r w:rsidRPr="00931F3A">
              <w:t xml:space="preserve">tetskrav </w:t>
            </w:r>
            <w:r w:rsidRPr="00D61D72">
              <w:t xml:space="preserve">som beslutats </w:t>
            </w:r>
            <w:r w:rsidRPr="00931F3A">
              <w:t>enligt 2</w:t>
            </w:r>
            <w:r>
              <w:t> §</w:t>
            </w:r>
            <w:r w:rsidRPr="00931F3A">
              <w:t>.</w:t>
            </w:r>
          </w:p>
        </w:tc>
        <w:tc>
          <w:tcPr>
            <w:tcW w:w="2500" w:type="pct"/>
            <w:shd w:val="clear" w:color="auto" w:fill="auto"/>
            <w:tcMar>
              <w:right w:w="0" w:type="dxa"/>
            </w:tcMar>
          </w:tcPr>
          <w:p w14:paraId="5E21FF1F" w14:textId="77777777" w:rsidR="001E1ED6" w:rsidRPr="00931F3A" w:rsidRDefault="001E1ED6" w:rsidP="002E15E2">
            <w:pPr>
              <w:pStyle w:val="Brdtextmedindrag"/>
            </w:pPr>
            <w:r w:rsidRPr="00931F3A">
              <w:t>Finansinspektionen får till</w:t>
            </w:r>
            <w:r>
              <w:softHyphen/>
            </w:r>
            <w:r w:rsidRPr="00931F3A">
              <w:t>ämpa bestämmelserna om in</w:t>
            </w:r>
            <w:r>
              <w:softHyphen/>
            </w:r>
            <w:r w:rsidRPr="00931F3A">
              <w:t xml:space="preserve">gripande i de lagar som reglerar </w:t>
            </w:r>
            <w:r w:rsidRPr="005D553C">
              <w:rPr>
                <w:i/>
                <w:iCs/>
              </w:rPr>
              <w:t xml:space="preserve">kreditinstitutets </w:t>
            </w:r>
            <w:r w:rsidRPr="00931F3A">
              <w:t>verk</w:t>
            </w:r>
            <w:r>
              <w:softHyphen/>
            </w:r>
            <w:r w:rsidRPr="00931F3A">
              <w:t xml:space="preserve">samhet, om </w:t>
            </w:r>
            <w:r>
              <w:rPr>
                <w:i/>
                <w:iCs/>
              </w:rPr>
              <w:t xml:space="preserve">institutet </w:t>
            </w:r>
            <w:r w:rsidRPr="00931F3A">
              <w:t>inte upp</w:t>
            </w:r>
            <w:r>
              <w:softHyphen/>
            </w:r>
            <w:r w:rsidRPr="00931F3A">
              <w:t>fyller ett särskilt kapitalbaskrav som beslutats en</w:t>
            </w:r>
            <w:r>
              <w:softHyphen/>
            </w:r>
            <w:r w:rsidRPr="00931F3A">
              <w:t>ligt 1</w:t>
            </w:r>
            <w:r>
              <w:t> </w:t>
            </w:r>
            <w:r w:rsidRPr="00AF57BB">
              <w:rPr>
                <w:iCs/>
              </w:rPr>
              <w:t>§</w:t>
            </w:r>
            <w:r>
              <w:t xml:space="preserve"> </w:t>
            </w:r>
            <w:r w:rsidRPr="00931F3A">
              <w:t xml:space="preserve">eller ett </w:t>
            </w:r>
            <w:r w:rsidRPr="00AB7AB4">
              <w:rPr>
                <w:spacing w:val="-4"/>
              </w:rPr>
              <w:t>särskilt likviditetskrav som beslutats</w:t>
            </w:r>
            <w:r w:rsidRPr="00931F3A">
              <w:t xml:space="preserve"> en</w:t>
            </w:r>
            <w:r>
              <w:softHyphen/>
            </w:r>
            <w:r w:rsidRPr="00931F3A">
              <w:t>ligt 2</w:t>
            </w:r>
            <w:r>
              <w:t> §</w:t>
            </w:r>
            <w:r w:rsidRPr="00931F3A">
              <w:t>.</w:t>
            </w:r>
          </w:p>
        </w:tc>
      </w:tr>
      <w:tr w:rsidR="001E1ED6" w14:paraId="77CA76EA" w14:textId="77777777" w:rsidTr="002E15E2">
        <w:tc>
          <w:tcPr>
            <w:tcW w:w="2500" w:type="pct"/>
            <w:shd w:val="clear" w:color="auto" w:fill="auto"/>
            <w:tcMar>
              <w:left w:w="0" w:type="dxa"/>
            </w:tcMar>
          </w:tcPr>
          <w:p w14:paraId="4C459099" w14:textId="4F5543A0" w:rsidR="001E1ED6" w:rsidRDefault="001E1ED6" w:rsidP="002E15E2">
            <w:pPr>
              <w:pStyle w:val="Brdtextmedindrag"/>
            </w:pPr>
            <w:r w:rsidRPr="0057033F">
              <w:t xml:space="preserve">Om ett </w:t>
            </w:r>
            <w:r w:rsidRPr="00AF57BB">
              <w:rPr>
                <w:i/>
                <w:iCs/>
              </w:rPr>
              <w:t>institut</w:t>
            </w:r>
            <w:r w:rsidRPr="0057033F">
              <w:t xml:space="preserve"> uppfyller kapital</w:t>
            </w:r>
            <w:r>
              <w:softHyphen/>
            </w:r>
            <w:r w:rsidRPr="0057033F">
              <w:t>bas</w:t>
            </w:r>
            <w:r>
              <w:softHyphen/>
            </w:r>
            <w:r w:rsidRPr="0057033F">
              <w:t>kravet enligt tillsyns</w:t>
            </w:r>
            <w:r>
              <w:softHyphen/>
            </w:r>
            <w:r w:rsidRPr="0057033F">
              <w:t>förord</w:t>
            </w:r>
            <w:r>
              <w:softHyphen/>
            </w:r>
            <w:r w:rsidRPr="0057033F">
              <w:t>ningen och de särskilda kapital</w:t>
            </w:r>
            <w:r w:rsidR="00E13E7E">
              <w:softHyphen/>
            </w:r>
            <w:r w:rsidRPr="0057033F">
              <w:t>bas</w:t>
            </w:r>
            <w:r w:rsidR="00AE594A">
              <w:softHyphen/>
            </w:r>
            <w:r w:rsidRPr="0057033F">
              <w:t>krav som följer av beslut enligt 1</w:t>
            </w:r>
            <w:r>
              <w:t> </w:t>
            </w:r>
            <w:r w:rsidRPr="0057033F">
              <w:t>§, men inte kravet på en brutto</w:t>
            </w:r>
            <w:r w:rsidR="00AE594A">
              <w:softHyphen/>
            </w:r>
            <w:r w:rsidRPr="0057033F">
              <w:t>soliditetsbuffert i artikel</w:t>
            </w:r>
            <w:r w:rsidR="00AE594A">
              <w:t> </w:t>
            </w:r>
            <w:r w:rsidRPr="0057033F">
              <w:t>92.1a i tillsynsförordningen eller kraven enligt lagen (2014:966) om kapital</w:t>
            </w:r>
            <w:r w:rsidR="00AE594A">
              <w:softHyphen/>
            </w:r>
            <w:r w:rsidRPr="0057033F">
              <w:t>buffertar, ska bestämmel</w:t>
            </w:r>
            <w:r>
              <w:softHyphen/>
            </w:r>
            <w:r w:rsidRPr="0057033F">
              <w:t>serna om ingripande i 8</w:t>
            </w:r>
            <w:r>
              <w:t> </w:t>
            </w:r>
            <w:r w:rsidRPr="0057033F">
              <w:t>kap. lagen om kapitalbuffertar tillämpas.</w:t>
            </w:r>
          </w:p>
        </w:tc>
        <w:tc>
          <w:tcPr>
            <w:tcW w:w="2500" w:type="pct"/>
            <w:shd w:val="clear" w:color="auto" w:fill="auto"/>
            <w:tcMar>
              <w:right w:w="0" w:type="dxa"/>
            </w:tcMar>
          </w:tcPr>
          <w:p w14:paraId="23C92CDA" w14:textId="15103DEC" w:rsidR="001E1ED6" w:rsidRDefault="001E1ED6" w:rsidP="002E15E2">
            <w:pPr>
              <w:pStyle w:val="Brdtextmedindrag"/>
            </w:pPr>
            <w:r w:rsidRPr="0057033F">
              <w:t xml:space="preserve">Om ett </w:t>
            </w:r>
            <w:r>
              <w:rPr>
                <w:i/>
                <w:iCs/>
              </w:rPr>
              <w:t>kredi</w:t>
            </w:r>
            <w:r w:rsidRPr="0057033F">
              <w:rPr>
                <w:i/>
                <w:iCs/>
              </w:rPr>
              <w:t>t</w:t>
            </w:r>
            <w:r w:rsidRPr="00AF57BB">
              <w:rPr>
                <w:i/>
                <w:iCs/>
              </w:rPr>
              <w:t>institut</w:t>
            </w:r>
            <w:r w:rsidRPr="0057033F">
              <w:t xml:space="preserve"> uppfyller kapital</w:t>
            </w:r>
            <w:r>
              <w:softHyphen/>
            </w:r>
            <w:r w:rsidRPr="0057033F">
              <w:t>bas</w:t>
            </w:r>
            <w:r>
              <w:softHyphen/>
            </w:r>
            <w:r w:rsidRPr="0057033F">
              <w:t>kravet enligt tillsyns</w:t>
            </w:r>
            <w:r>
              <w:softHyphen/>
            </w:r>
            <w:r w:rsidRPr="0057033F">
              <w:t>för</w:t>
            </w:r>
            <w:r w:rsidR="00AE594A">
              <w:softHyphen/>
            </w:r>
            <w:r w:rsidRPr="0057033F">
              <w:t>ord</w:t>
            </w:r>
            <w:r>
              <w:softHyphen/>
            </w:r>
            <w:r w:rsidRPr="0057033F">
              <w:t>ningen och de särskilda kapital</w:t>
            </w:r>
            <w:r w:rsidR="00AE594A">
              <w:softHyphen/>
            </w:r>
            <w:r w:rsidRPr="0057033F">
              <w:t>baskrav som följer av beslut enligt 1</w:t>
            </w:r>
            <w:r>
              <w:t> </w:t>
            </w:r>
            <w:r w:rsidRPr="0057033F">
              <w:t>§, men inte kravet på en brutto</w:t>
            </w:r>
            <w:r w:rsidR="00AE594A">
              <w:softHyphen/>
            </w:r>
            <w:r w:rsidRPr="0057033F">
              <w:t>soliditetsbuffert i artikel</w:t>
            </w:r>
            <w:r w:rsidR="00AE594A">
              <w:t> </w:t>
            </w:r>
            <w:r w:rsidRPr="0057033F">
              <w:t>92.1a i tillsynsförordningen eller kraven enligt lagen (2014:966) om kapital</w:t>
            </w:r>
            <w:r w:rsidR="00AE594A">
              <w:softHyphen/>
            </w:r>
            <w:r w:rsidRPr="0057033F">
              <w:t>buffertar, ska bestämmel</w:t>
            </w:r>
            <w:r>
              <w:softHyphen/>
            </w:r>
            <w:r w:rsidRPr="0057033F">
              <w:t>serna om ingripande i 8</w:t>
            </w:r>
            <w:r>
              <w:t> </w:t>
            </w:r>
            <w:r w:rsidRPr="0057033F">
              <w:t>kap. lagen om kapitalbuffertar tillämpas.</w:t>
            </w:r>
          </w:p>
        </w:tc>
      </w:tr>
    </w:tbl>
    <w:p w14:paraId="2D40F967" w14:textId="77777777" w:rsidR="001E1ED6" w:rsidRDefault="001E1ED6" w:rsidP="001E1ED6">
      <w:pPr>
        <w:pStyle w:val="Brdtext"/>
        <w:jc w:val="center"/>
      </w:pPr>
    </w:p>
    <w:tbl>
      <w:tblPr>
        <w:tblW w:w="5000" w:type="pct"/>
        <w:tblCellMar>
          <w:left w:w="125" w:type="dxa"/>
          <w:right w:w="125" w:type="dxa"/>
        </w:tblCellMar>
        <w:tblLook w:val="0600" w:firstRow="0" w:lastRow="0" w:firstColumn="0" w:lastColumn="0" w:noHBand="1" w:noVBand="1"/>
      </w:tblPr>
      <w:tblGrid>
        <w:gridCol w:w="2948"/>
        <w:gridCol w:w="2949"/>
      </w:tblGrid>
      <w:tr w:rsidR="001E1ED6" w14:paraId="4D150E3F" w14:textId="77777777" w:rsidTr="002E15E2">
        <w:tc>
          <w:tcPr>
            <w:tcW w:w="2500" w:type="pct"/>
            <w:shd w:val="clear" w:color="auto" w:fill="auto"/>
            <w:tcMar>
              <w:left w:w="0" w:type="dxa"/>
            </w:tcMar>
          </w:tcPr>
          <w:p w14:paraId="30ACAAC7" w14:textId="77777777" w:rsidR="001E1ED6" w:rsidRDefault="001E1ED6" w:rsidP="002E15E2">
            <w:pPr>
              <w:pStyle w:val="Brdtextmedindrag"/>
            </w:pPr>
          </w:p>
        </w:tc>
        <w:tc>
          <w:tcPr>
            <w:tcW w:w="2500" w:type="pct"/>
            <w:shd w:val="clear" w:color="auto" w:fill="auto"/>
            <w:tcMar>
              <w:right w:w="0" w:type="dxa"/>
            </w:tcMar>
          </w:tcPr>
          <w:p w14:paraId="6B205D45" w14:textId="42D808F5" w:rsidR="001E1ED6" w:rsidRDefault="001E1ED6" w:rsidP="002E15E2">
            <w:pPr>
              <w:pStyle w:val="Brdtext"/>
              <w:spacing w:before="230"/>
              <w:jc w:val="left"/>
              <w:rPr>
                <w:b/>
                <w:bCs/>
                <w:i/>
                <w:iCs/>
              </w:rPr>
            </w:pPr>
            <w:r w:rsidRPr="003A613B">
              <w:rPr>
                <w:b/>
                <w:i/>
                <w:iCs/>
              </w:rPr>
              <w:t>2 a</w:t>
            </w:r>
            <w:r>
              <w:rPr>
                <w:b/>
                <w:i/>
                <w:iCs/>
              </w:rPr>
              <w:t> </w:t>
            </w:r>
            <w:r w:rsidRPr="00966111">
              <w:rPr>
                <w:b/>
                <w:i/>
                <w:iCs/>
              </w:rPr>
              <w:t xml:space="preserve">kap. </w:t>
            </w:r>
            <w:r>
              <w:rPr>
                <w:b/>
                <w:bCs/>
                <w:i/>
                <w:iCs/>
              </w:rPr>
              <w:t>Särskilda kapitalbas- och likviditetskrav för värdepappersbolag</w:t>
            </w:r>
          </w:p>
          <w:p w14:paraId="53A71D1F" w14:textId="77777777" w:rsidR="001E1ED6" w:rsidRPr="00FD1FD6" w:rsidRDefault="001E1ED6" w:rsidP="002E15E2">
            <w:pPr>
              <w:pStyle w:val="Brdtextmedindrag"/>
              <w:ind w:firstLine="0"/>
              <w:jc w:val="left"/>
              <w:rPr>
                <w:b/>
                <w:bCs/>
                <w:i/>
                <w:iCs/>
              </w:rPr>
            </w:pPr>
          </w:p>
        </w:tc>
      </w:tr>
      <w:tr w:rsidR="001E1ED6" w14:paraId="39CA64BC" w14:textId="77777777" w:rsidTr="002E15E2">
        <w:tc>
          <w:tcPr>
            <w:tcW w:w="2500" w:type="pct"/>
            <w:shd w:val="clear" w:color="auto" w:fill="auto"/>
            <w:tcMar>
              <w:left w:w="0" w:type="dxa"/>
            </w:tcMar>
          </w:tcPr>
          <w:p w14:paraId="3BD05483" w14:textId="77777777" w:rsidR="001E1ED6" w:rsidRDefault="001E1ED6" w:rsidP="002E15E2">
            <w:pPr>
              <w:pStyle w:val="Brdtextmedindrag"/>
            </w:pPr>
          </w:p>
        </w:tc>
        <w:tc>
          <w:tcPr>
            <w:tcW w:w="2500" w:type="pct"/>
            <w:shd w:val="clear" w:color="auto" w:fill="auto"/>
            <w:tcMar>
              <w:right w:w="0" w:type="dxa"/>
            </w:tcMar>
          </w:tcPr>
          <w:p w14:paraId="42470653" w14:textId="77777777" w:rsidR="001E1ED6" w:rsidRPr="00FD1FD6" w:rsidRDefault="001E1ED6" w:rsidP="002E15E2">
            <w:pPr>
              <w:pStyle w:val="Brdtextmedindrag"/>
              <w:ind w:firstLine="0"/>
              <w:jc w:val="left"/>
              <w:rPr>
                <w:b/>
                <w:bCs/>
                <w:i/>
                <w:iCs/>
              </w:rPr>
            </w:pPr>
            <w:r w:rsidRPr="00FD1FD6">
              <w:rPr>
                <w:b/>
                <w:bCs/>
                <w:i/>
                <w:iCs/>
              </w:rPr>
              <w:t>Särskilt kapitalbaskrav</w:t>
            </w:r>
          </w:p>
        </w:tc>
      </w:tr>
    </w:tbl>
    <w:p w14:paraId="24875E2F" w14:textId="77777777" w:rsidR="001E1ED6" w:rsidRDefault="001E1ED6" w:rsidP="001E1ED6">
      <w:pPr>
        <w:pStyle w:val="Brdtextmedindrag"/>
        <w:ind w:firstLine="0"/>
      </w:pPr>
    </w:p>
    <w:tbl>
      <w:tblPr>
        <w:tblW w:w="5000" w:type="pct"/>
        <w:tblLayout w:type="fixed"/>
        <w:tblLook w:val="0000" w:firstRow="0" w:lastRow="0" w:firstColumn="0" w:lastColumn="0" w:noHBand="0" w:noVBand="0"/>
      </w:tblPr>
      <w:tblGrid>
        <w:gridCol w:w="2948"/>
        <w:gridCol w:w="2949"/>
      </w:tblGrid>
      <w:tr w:rsidR="00912E96" w14:paraId="53C224D7" w14:textId="77777777" w:rsidTr="004D4BF8">
        <w:tc>
          <w:tcPr>
            <w:tcW w:w="2500" w:type="pct"/>
            <w:shd w:val="clear" w:color="auto" w:fill="auto"/>
            <w:tcMar>
              <w:left w:w="0" w:type="dxa"/>
            </w:tcMar>
          </w:tcPr>
          <w:p w14:paraId="60085DC9" w14:textId="77777777" w:rsidR="00912E96" w:rsidRDefault="00912E96" w:rsidP="002E15E2">
            <w:pPr>
              <w:pStyle w:val="Brdtextmedindrag"/>
            </w:pPr>
          </w:p>
        </w:tc>
        <w:tc>
          <w:tcPr>
            <w:tcW w:w="2500" w:type="pct"/>
            <w:shd w:val="clear" w:color="auto" w:fill="auto"/>
            <w:tcMar>
              <w:right w:w="0" w:type="dxa"/>
            </w:tcMar>
          </w:tcPr>
          <w:p w14:paraId="0F168373" w14:textId="77777777" w:rsidR="00912E96" w:rsidRPr="00F94AD6" w:rsidRDefault="00912E96" w:rsidP="00912E96">
            <w:pPr>
              <w:pStyle w:val="Brdtextmedindrag"/>
              <w:ind w:firstLine="0"/>
              <w:rPr>
                <w:i/>
              </w:rPr>
            </w:pPr>
            <w:r w:rsidRPr="00F94AD6">
              <w:rPr>
                <w:i/>
              </w:rPr>
              <w:t>1</w:t>
            </w:r>
            <w:r w:rsidDel="000E7EF9">
              <w:rPr>
                <w:i/>
              </w:rPr>
              <w:t> </w:t>
            </w:r>
            <w:r>
              <w:rPr>
                <w:i/>
              </w:rPr>
              <w:t>§</w:t>
            </w:r>
          </w:p>
          <w:p w14:paraId="6DBD9F20" w14:textId="77777777" w:rsidR="00912E96" w:rsidRDefault="00912E96" w:rsidP="00912E96">
            <w:pPr>
              <w:pStyle w:val="Brdtextmedindrag"/>
              <w:rPr>
                <w:i/>
              </w:rPr>
            </w:pPr>
            <w:r w:rsidRPr="00F94AD6">
              <w:rPr>
                <w:i/>
              </w:rPr>
              <w:t>Finansinspektionen ska besluta att ett värdepappersbolag ska upp</w:t>
            </w:r>
            <w:r>
              <w:rPr>
                <w:i/>
              </w:rPr>
              <w:softHyphen/>
            </w:r>
            <w:r w:rsidRPr="00F94AD6">
              <w:rPr>
                <w:i/>
              </w:rPr>
              <w:t>fylla ett särskilt kapitalbaskrav utöver den kapitalbas som krävs enligt värdepappersbolagsförord</w:t>
            </w:r>
            <w:r>
              <w:rPr>
                <w:i/>
              </w:rPr>
              <w:softHyphen/>
            </w:r>
            <w:r w:rsidRPr="00F94AD6">
              <w:rPr>
                <w:i/>
              </w:rPr>
              <w:t>ningen</w:t>
            </w:r>
            <w:r>
              <w:rPr>
                <w:i/>
              </w:rPr>
              <w:t>, om</w:t>
            </w:r>
          </w:p>
          <w:p w14:paraId="1E8E925A" w14:textId="77777777" w:rsidR="00912E96" w:rsidRPr="00F94AD6" w:rsidRDefault="00912E96" w:rsidP="00912E96">
            <w:pPr>
              <w:pStyle w:val="Brdtextmedindrag"/>
              <w:rPr>
                <w:i/>
              </w:rPr>
            </w:pPr>
            <w:r w:rsidRPr="00F94AD6">
              <w:rPr>
                <w:i/>
              </w:rPr>
              <w:t>1.</w:t>
            </w:r>
            <w:r>
              <w:rPr>
                <w:i/>
              </w:rPr>
              <w:t> </w:t>
            </w:r>
            <w:r w:rsidRPr="00F94AD6">
              <w:rPr>
                <w:i/>
              </w:rPr>
              <w:t>något av kraven i 8</w:t>
            </w:r>
            <w:r>
              <w:rPr>
                <w:i/>
              </w:rPr>
              <w:t> </w:t>
            </w:r>
            <w:r w:rsidRPr="00F94AD6">
              <w:rPr>
                <w:i/>
              </w:rPr>
              <w:t>kap. 3</w:t>
            </w:r>
            <w:r>
              <w:rPr>
                <w:i/>
              </w:rPr>
              <w:t> §, 4 § första eller tredje stycket, 4 c och 5–8 §§</w:t>
            </w:r>
            <w:r w:rsidRPr="00F94AD6">
              <w:rPr>
                <w:i/>
              </w:rPr>
              <w:t xml:space="preserve"> lagen</w:t>
            </w:r>
            <w:r>
              <w:rPr>
                <w:i/>
              </w:rPr>
              <w:t xml:space="preserve"> </w:t>
            </w:r>
            <w:r w:rsidRPr="00F94AD6">
              <w:rPr>
                <w:i/>
              </w:rPr>
              <w:t>(2007:528) om värdepappersmarknaden inte är uppfyllt</w:t>
            </w:r>
            <w:r>
              <w:rPr>
                <w:i/>
              </w:rPr>
              <w:t xml:space="preserve"> och det </w:t>
            </w:r>
            <w:r w:rsidDel="00393B7C">
              <w:rPr>
                <w:i/>
              </w:rPr>
              <w:t xml:space="preserve">inte </w:t>
            </w:r>
            <w:r>
              <w:rPr>
                <w:i/>
              </w:rPr>
              <w:t xml:space="preserve">är sannolikt att någon annan åtgärd är tillräcklig för att få </w:t>
            </w:r>
            <w:r w:rsidRPr="001F006C">
              <w:rPr>
                <w:i/>
                <w:spacing w:val="-4"/>
              </w:rPr>
              <w:t>bolaget att rätta till bris</w:t>
            </w:r>
            <w:r>
              <w:rPr>
                <w:i/>
                <w:spacing w:val="-4"/>
              </w:rPr>
              <w:softHyphen/>
            </w:r>
            <w:r w:rsidRPr="001F006C">
              <w:rPr>
                <w:i/>
                <w:spacing w:val="-4"/>
              </w:rPr>
              <w:t>terna inom rimlig tid,</w:t>
            </w:r>
          </w:p>
          <w:p w14:paraId="5E9146C2" w14:textId="77777777" w:rsidR="00912E96" w:rsidRPr="00F94AD6" w:rsidRDefault="00912E96" w:rsidP="00912E96">
            <w:pPr>
              <w:pStyle w:val="Brdtextmedindrag"/>
              <w:rPr>
                <w:i/>
              </w:rPr>
            </w:pPr>
            <w:r w:rsidRPr="00F94AD6">
              <w:rPr>
                <w:i/>
              </w:rPr>
              <w:t>2.</w:t>
            </w:r>
            <w:r>
              <w:rPr>
                <w:i/>
              </w:rPr>
              <w:t xml:space="preserve"> ett särskilt kapitalbaskrav är </w:t>
            </w:r>
            <w:r w:rsidRPr="00F94AD6">
              <w:rPr>
                <w:i/>
              </w:rPr>
              <w:t xml:space="preserve">nödvändigt för att täcka </w:t>
            </w:r>
            <w:r>
              <w:rPr>
                <w:i/>
              </w:rPr>
              <w:t>väsent</w:t>
            </w:r>
            <w:r>
              <w:rPr>
                <w:i/>
              </w:rPr>
              <w:softHyphen/>
              <w:t xml:space="preserve">liga </w:t>
            </w:r>
            <w:r w:rsidRPr="00F94AD6">
              <w:rPr>
                <w:i/>
              </w:rPr>
              <w:t xml:space="preserve">risker som bolaget är eller kan bli exponerat för och </w:t>
            </w:r>
            <w:r>
              <w:rPr>
                <w:i/>
              </w:rPr>
              <w:t xml:space="preserve">väsentliga </w:t>
            </w:r>
            <w:r w:rsidRPr="00F94AD6">
              <w:rPr>
                <w:i/>
              </w:rPr>
              <w:t xml:space="preserve">risker </w:t>
            </w:r>
            <w:r w:rsidRPr="00F94AD6">
              <w:rPr>
                <w:i/>
              </w:rPr>
              <w:lastRenderedPageBreak/>
              <w:t xml:space="preserve">som </w:t>
            </w:r>
            <w:r>
              <w:rPr>
                <w:i/>
              </w:rPr>
              <w:t>bolaget</w:t>
            </w:r>
            <w:r w:rsidRPr="00F94AD6">
              <w:rPr>
                <w:i/>
              </w:rPr>
              <w:t xml:space="preserve"> utsätter det finan</w:t>
            </w:r>
            <w:r>
              <w:rPr>
                <w:i/>
              </w:rPr>
              <w:softHyphen/>
            </w:r>
            <w:r w:rsidRPr="00F94AD6">
              <w:rPr>
                <w:i/>
              </w:rPr>
              <w:t xml:space="preserve">siella systemet för, </w:t>
            </w:r>
          </w:p>
          <w:p w14:paraId="065465EF" w14:textId="77777777" w:rsidR="00912E96" w:rsidRPr="00F94AD6" w:rsidRDefault="00912E96" w:rsidP="00912E96">
            <w:pPr>
              <w:pStyle w:val="Brdtextmedindrag"/>
              <w:rPr>
                <w:i/>
              </w:rPr>
            </w:pPr>
            <w:r w:rsidRPr="00C84D16">
              <w:rPr>
                <w:i/>
                <w:spacing w:val="-6"/>
              </w:rPr>
              <w:t>3. bolaget, under normala mark</w:t>
            </w:r>
            <w:r w:rsidRPr="00C84D16">
              <w:rPr>
                <w:i/>
                <w:spacing w:val="-6"/>
              </w:rPr>
              <w:softHyphen/>
              <w:t>nadsfö</w:t>
            </w:r>
            <w:r w:rsidRPr="00C84D16">
              <w:rPr>
                <w:i/>
                <w:spacing w:val="-4"/>
              </w:rPr>
              <w:t xml:space="preserve">rhållanden, inte skulle kunna </w:t>
            </w:r>
            <w:r w:rsidRPr="001F006C">
              <w:rPr>
                <w:i/>
              </w:rPr>
              <w:t>avveckla positioner i han</w:t>
            </w:r>
            <w:r>
              <w:rPr>
                <w:i/>
              </w:rPr>
              <w:softHyphen/>
            </w:r>
            <w:r w:rsidRPr="001F006C">
              <w:rPr>
                <w:i/>
              </w:rPr>
              <w:t xml:space="preserve">delslagret under kort tid utan att </w:t>
            </w:r>
            <w:r>
              <w:rPr>
                <w:i/>
              </w:rPr>
              <w:t>göra</w:t>
            </w:r>
            <w:r w:rsidRPr="001F006C">
              <w:rPr>
                <w:i/>
              </w:rPr>
              <w:t xml:space="preserve"> betydande förluster,</w:t>
            </w:r>
          </w:p>
          <w:p w14:paraId="3C02D56A" w14:textId="45C10E22" w:rsidR="00912E96" w:rsidRPr="00F94AD6" w:rsidRDefault="00912E96" w:rsidP="00C45204">
            <w:pPr>
              <w:pStyle w:val="Brdtextmedindrag"/>
              <w:rPr>
                <w:i/>
              </w:rPr>
            </w:pPr>
            <w:r>
              <w:rPr>
                <w:i/>
              </w:rPr>
              <w:t>4</w:t>
            </w:r>
            <w:r w:rsidRPr="00F94AD6">
              <w:rPr>
                <w:i/>
              </w:rPr>
              <w:t>.</w:t>
            </w:r>
            <w:r>
              <w:rPr>
                <w:i/>
              </w:rPr>
              <w:t> </w:t>
            </w:r>
            <w:r w:rsidRPr="00F94AD6">
              <w:rPr>
                <w:i/>
              </w:rPr>
              <w:t xml:space="preserve">granskningen av de interna </w:t>
            </w:r>
            <w:r>
              <w:rPr>
                <w:i/>
              </w:rPr>
              <w:t>modellerna</w:t>
            </w:r>
            <w:r w:rsidRPr="00F94AD6">
              <w:rPr>
                <w:i/>
              </w:rPr>
              <w:t xml:space="preserve"> enligt 5</w:t>
            </w:r>
            <w:r>
              <w:rPr>
                <w:i/>
              </w:rPr>
              <w:t> a </w:t>
            </w:r>
            <w:r w:rsidRPr="00F94AD6">
              <w:rPr>
                <w:i/>
              </w:rPr>
              <w:t xml:space="preserve">kap. visar att bolagets brister avseende kraven för att tillämpa de interna </w:t>
            </w:r>
            <w:r>
              <w:rPr>
                <w:i/>
              </w:rPr>
              <w:t>modellerna</w:t>
            </w:r>
            <w:r w:rsidRPr="00F94AD6">
              <w:rPr>
                <w:i/>
              </w:rPr>
              <w:t xml:space="preserve"> sannolikt kommer att leda till otillräckliga kapital</w:t>
            </w:r>
            <w:r>
              <w:rPr>
                <w:i/>
              </w:rPr>
              <w:t>nivåer</w:t>
            </w:r>
            <w:r w:rsidRPr="00F94AD6">
              <w:rPr>
                <w:i/>
              </w:rPr>
              <w:t xml:space="preserve">, eller </w:t>
            </w:r>
          </w:p>
        </w:tc>
      </w:tr>
      <w:tr w:rsidR="00912E96" w14:paraId="5F8A9904" w14:textId="77777777" w:rsidTr="004D4BF8">
        <w:tc>
          <w:tcPr>
            <w:tcW w:w="2500" w:type="pct"/>
            <w:shd w:val="clear" w:color="auto" w:fill="auto"/>
            <w:tcMar>
              <w:left w:w="0" w:type="dxa"/>
            </w:tcMar>
          </w:tcPr>
          <w:p w14:paraId="490E9F0B" w14:textId="77777777" w:rsidR="00912E96" w:rsidRDefault="00912E96" w:rsidP="002E15E2">
            <w:pPr>
              <w:pStyle w:val="Brdtextmedindrag"/>
            </w:pPr>
          </w:p>
        </w:tc>
        <w:tc>
          <w:tcPr>
            <w:tcW w:w="2500" w:type="pct"/>
            <w:shd w:val="clear" w:color="auto" w:fill="auto"/>
            <w:tcMar>
              <w:right w:w="0" w:type="dxa"/>
            </w:tcMar>
          </w:tcPr>
          <w:p w14:paraId="50F84562" w14:textId="26BC488C" w:rsidR="00912E96" w:rsidRPr="00F94AD6" w:rsidRDefault="00912E96" w:rsidP="00C45204">
            <w:pPr>
              <w:pStyle w:val="Brdtextmedindrag"/>
              <w:rPr>
                <w:i/>
              </w:rPr>
            </w:pPr>
            <w:r>
              <w:rPr>
                <w:i/>
              </w:rPr>
              <w:t>5</w:t>
            </w:r>
            <w:r w:rsidRPr="00F94AD6">
              <w:rPr>
                <w:i/>
              </w:rPr>
              <w:t>.</w:t>
            </w:r>
            <w:r w:rsidRPr="00033453">
              <w:rPr>
                <w:i/>
                <w:spacing w:val="-4"/>
              </w:rPr>
              <w:t> bolaget vid upp</w:t>
            </w:r>
            <w:r w:rsidRPr="00033453">
              <w:rPr>
                <w:i/>
                <w:spacing w:val="-4"/>
              </w:rPr>
              <w:softHyphen/>
              <w:t>repade</w:t>
            </w:r>
            <w:r w:rsidRPr="00F94AD6">
              <w:rPr>
                <w:i/>
              </w:rPr>
              <w:t xml:space="preserve"> tillfällen</w:t>
            </w:r>
            <w:r>
              <w:rPr>
                <w:i/>
              </w:rPr>
              <w:t xml:space="preserve"> låter bli</w:t>
            </w:r>
            <w:r w:rsidRPr="00F94AD6">
              <w:rPr>
                <w:i/>
              </w:rPr>
              <w:t xml:space="preserve"> att skaffa eller bibehålla </w:t>
            </w:r>
            <w:r w:rsidRPr="00D2290B">
              <w:rPr>
                <w:i/>
              </w:rPr>
              <w:t xml:space="preserve">tillräckliga nivåer av ytterligare kapital enligt </w:t>
            </w:r>
            <w:r>
              <w:rPr>
                <w:i/>
              </w:rPr>
              <w:t>3</w:t>
            </w:r>
            <w:r w:rsidRPr="00D2290B">
              <w:rPr>
                <w:i/>
              </w:rPr>
              <w:t> §.</w:t>
            </w:r>
          </w:p>
        </w:tc>
      </w:tr>
      <w:tr w:rsidR="001E1ED6" w14:paraId="75B8CA4F" w14:textId="77777777" w:rsidTr="002E15E2">
        <w:tc>
          <w:tcPr>
            <w:tcW w:w="2500" w:type="pct"/>
            <w:shd w:val="clear" w:color="auto" w:fill="auto"/>
            <w:tcMar>
              <w:left w:w="0" w:type="dxa"/>
            </w:tcMar>
          </w:tcPr>
          <w:p w14:paraId="7834FB66" w14:textId="77777777" w:rsidR="001E1ED6" w:rsidRDefault="001E1ED6" w:rsidP="002E15E2">
            <w:pPr>
              <w:pStyle w:val="Brdtextmedindrag"/>
            </w:pPr>
          </w:p>
        </w:tc>
        <w:tc>
          <w:tcPr>
            <w:tcW w:w="2500" w:type="pct"/>
            <w:shd w:val="clear" w:color="auto" w:fill="auto"/>
            <w:tcMar>
              <w:right w:w="0" w:type="dxa"/>
            </w:tcMar>
          </w:tcPr>
          <w:p w14:paraId="071CB3D7" w14:textId="210F4DBA" w:rsidR="001E1ED6" w:rsidRDefault="001E1ED6" w:rsidP="002E15E2">
            <w:pPr>
              <w:pStyle w:val="Brdtextmedindrag"/>
              <w:rPr>
                <w:i/>
              </w:rPr>
            </w:pPr>
            <w:r w:rsidRPr="0093150E">
              <w:rPr>
                <w:i/>
              </w:rPr>
              <w:t>Ett beslut enligt första stycket ska vara skriftligt och grunda sig på översyn och utvärdering</w:t>
            </w:r>
            <w:r w:rsidRPr="003F12F9">
              <w:rPr>
                <w:i/>
              </w:rPr>
              <w:t xml:space="preserve"> av värde</w:t>
            </w:r>
            <w:r w:rsidRPr="003F12F9">
              <w:rPr>
                <w:i/>
              </w:rPr>
              <w:softHyphen/>
              <w:t>pappersbolaget.</w:t>
            </w:r>
          </w:p>
          <w:p w14:paraId="732BE338" w14:textId="7525FFBE" w:rsidR="001E1ED6" w:rsidRPr="008A7D67" w:rsidRDefault="001E1ED6" w:rsidP="002E15E2">
            <w:pPr>
              <w:pStyle w:val="Brdtextmedindrag"/>
            </w:pPr>
            <w:r w:rsidRPr="008A7D67">
              <w:rPr>
                <w:i/>
              </w:rPr>
              <w:t xml:space="preserve">Finansinspektionen får fatta beslut enligt denna paragraf </w:t>
            </w:r>
            <w:r>
              <w:rPr>
                <w:i/>
              </w:rPr>
              <w:t>även i</w:t>
            </w:r>
            <w:r w:rsidR="00C679A7">
              <w:rPr>
                <w:i/>
              </w:rPr>
              <w:t> </w:t>
            </w:r>
            <w:r>
              <w:rPr>
                <w:i/>
              </w:rPr>
              <w:t xml:space="preserve">fråga om </w:t>
            </w:r>
            <w:r w:rsidRPr="00CF7790">
              <w:rPr>
                <w:i/>
              </w:rPr>
              <w:t xml:space="preserve">ett </w:t>
            </w:r>
            <w:r>
              <w:rPr>
                <w:i/>
              </w:rPr>
              <w:t>litet och icke-sammanlänkat</w:t>
            </w:r>
            <w:r w:rsidRPr="00CF7790">
              <w:rPr>
                <w:i/>
              </w:rPr>
              <w:t xml:space="preserve"> värdepappersbolag</w:t>
            </w:r>
            <w:r w:rsidRPr="00CF7790">
              <w:rPr>
                <w:i/>
                <w:spacing w:val="-6"/>
              </w:rPr>
              <w:t xml:space="preserve">, om inspektionen anser </w:t>
            </w:r>
            <w:r w:rsidRPr="008A7D67">
              <w:rPr>
                <w:i/>
              </w:rPr>
              <w:t>att det är motiverat.</w:t>
            </w:r>
          </w:p>
        </w:tc>
      </w:tr>
    </w:tbl>
    <w:p w14:paraId="4D36395A" w14:textId="780300CB" w:rsidR="001E1ED6" w:rsidRDefault="001E1ED6" w:rsidP="001E1ED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3A10B5" w14:paraId="69693D56" w14:textId="77777777" w:rsidTr="004D4BF8">
        <w:tc>
          <w:tcPr>
            <w:tcW w:w="2500" w:type="pct"/>
            <w:shd w:val="clear" w:color="auto" w:fill="auto"/>
            <w:tcMar>
              <w:left w:w="0" w:type="dxa"/>
            </w:tcMar>
          </w:tcPr>
          <w:p w14:paraId="520B976C" w14:textId="77777777" w:rsidR="003A10B5" w:rsidRDefault="003A10B5" w:rsidP="00C63D1B">
            <w:pPr>
              <w:pStyle w:val="Brdtextmedindrag"/>
            </w:pPr>
          </w:p>
        </w:tc>
        <w:tc>
          <w:tcPr>
            <w:tcW w:w="2500" w:type="pct"/>
            <w:shd w:val="clear" w:color="auto" w:fill="auto"/>
            <w:tcMar>
              <w:right w:w="0" w:type="dxa"/>
            </w:tcMar>
          </w:tcPr>
          <w:p w14:paraId="77AD971D" w14:textId="65758845" w:rsidR="003A10B5" w:rsidRPr="00A63D68" w:rsidRDefault="003A10B5" w:rsidP="003A10B5">
            <w:pPr>
              <w:pStyle w:val="Brdtext"/>
              <w:rPr>
                <w:i/>
                <w:iCs/>
              </w:rPr>
            </w:pPr>
            <w:r w:rsidRPr="00A63D68">
              <w:rPr>
                <w:i/>
                <w:iCs/>
              </w:rPr>
              <w:t>2 §</w:t>
            </w:r>
          </w:p>
          <w:p w14:paraId="67446F47" w14:textId="4E090D99" w:rsidR="003A10B5" w:rsidRPr="006308F4" w:rsidRDefault="003A10B5" w:rsidP="003A10B5">
            <w:pPr>
              <w:pStyle w:val="Brdtextmedindrag"/>
              <w:rPr>
                <w:i/>
                <w:iCs/>
              </w:rPr>
            </w:pPr>
            <w:r w:rsidRPr="00A63D68">
              <w:rPr>
                <w:i/>
                <w:iCs/>
              </w:rPr>
              <w:t>Finansinspektionen får avstå från att besluta om ett särskilt kapitalbaskrav</w:t>
            </w:r>
            <w:r w:rsidR="002B3331">
              <w:rPr>
                <w:i/>
                <w:iCs/>
              </w:rPr>
              <w:t xml:space="preserve"> enligt 1 §</w:t>
            </w:r>
            <w:r w:rsidRPr="006308F4">
              <w:rPr>
                <w:i/>
                <w:iCs/>
              </w:rPr>
              <w:t xml:space="preserve"> om en överträdelse är ringa eller ursäktlig, om värdepappersbolaget gör rättelse eller om någon annan myndighet har vidtagit åtgärder mot bolaget och dessa åtgärder bedöms tillräckliga.</w:t>
            </w:r>
          </w:p>
          <w:p w14:paraId="21BCF755" w14:textId="0DDD5EF8" w:rsidR="003A10B5" w:rsidRPr="006308F4" w:rsidRDefault="00F81E44" w:rsidP="003A10B5">
            <w:pPr>
              <w:pStyle w:val="Brdtextmedindrag"/>
              <w:rPr>
                <w:i/>
                <w:iCs/>
              </w:rPr>
            </w:pPr>
            <w:r>
              <w:rPr>
                <w:i/>
                <w:iCs/>
              </w:rPr>
              <w:t xml:space="preserve">Bestämmelserna i </w:t>
            </w:r>
            <w:r w:rsidR="003A10B5" w:rsidRPr="006308F4">
              <w:rPr>
                <w:i/>
                <w:iCs/>
              </w:rPr>
              <w:t>1 § gäller inte om överträdelsen är så allvarlig att verksamhetstillståndet i stället ska återkallas.</w:t>
            </w:r>
          </w:p>
        </w:tc>
      </w:tr>
    </w:tbl>
    <w:p w14:paraId="26426AFA" w14:textId="77777777" w:rsidR="003A10B5" w:rsidRDefault="003A10B5" w:rsidP="006308F4">
      <w:pPr>
        <w:pStyle w:val="Brdtextmedindrag"/>
        <w:ind w:firstLine="0"/>
      </w:pPr>
    </w:p>
    <w:tbl>
      <w:tblPr>
        <w:tblW w:w="5000" w:type="pct"/>
        <w:tblLayout w:type="fixed"/>
        <w:tblLook w:val="0000" w:firstRow="0" w:lastRow="0" w:firstColumn="0" w:lastColumn="0" w:noHBand="0" w:noVBand="0"/>
      </w:tblPr>
      <w:tblGrid>
        <w:gridCol w:w="2948"/>
        <w:gridCol w:w="2949"/>
      </w:tblGrid>
      <w:tr w:rsidR="00912E96" w14:paraId="548E74A3" w14:textId="77777777" w:rsidTr="004D4BF8">
        <w:tc>
          <w:tcPr>
            <w:tcW w:w="2500" w:type="pct"/>
            <w:shd w:val="clear" w:color="auto" w:fill="auto"/>
            <w:tcMar>
              <w:left w:w="0" w:type="dxa"/>
            </w:tcMar>
          </w:tcPr>
          <w:p w14:paraId="36E209D6" w14:textId="77777777" w:rsidR="00912E96" w:rsidRDefault="00912E96" w:rsidP="002E15E2">
            <w:pPr>
              <w:pStyle w:val="Brdtextmedindrag"/>
            </w:pPr>
          </w:p>
        </w:tc>
        <w:tc>
          <w:tcPr>
            <w:tcW w:w="2500" w:type="pct"/>
            <w:shd w:val="clear" w:color="auto" w:fill="auto"/>
            <w:tcMar>
              <w:right w:w="0" w:type="dxa"/>
            </w:tcMar>
          </w:tcPr>
          <w:p w14:paraId="18A03142" w14:textId="515C59CC" w:rsidR="00912E96" w:rsidRDefault="00912E96" w:rsidP="00912E96">
            <w:pPr>
              <w:pStyle w:val="Brdtextmedindrag"/>
              <w:ind w:firstLine="0"/>
              <w:rPr>
                <w:i/>
              </w:rPr>
            </w:pPr>
            <w:r>
              <w:rPr>
                <w:i/>
              </w:rPr>
              <w:t>3 §</w:t>
            </w:r>
          </w:p>
        </w:tc>
      </w:tr>
      <w:tr w:rsidR="001E1ED6" w14:paraId="1345CA62" w14:textId="77777777" w:rsidTr="002E15E2">
        <w:tc>
          <w:tcPr>
            <w:tcW w:w="2500" w:type="pct"/>
            <w:shd w:val="clear" w:color="auto" w:fill="auto"/>
            <w:tcMar>
              <w:left w:w="0" w:type="dxa"/>
            </w:tcMar>
          </w:tcPr>
          <w:p w14:paraId="344306E4" w14:textId="77777777" w:rsidR="001E1ED6" w:rsidRDefault="001E1ED6" w:rsidP="002E15E2">
            <w:pPr>
              <w:pStyle w:val="Brdtextmedindrag"/>
            </w:pPr>
          </w:p>
        </w:tc>
        <w:tc>
          <w:tcPr>
            <w:tcW w:w="2500" w:type="pct"/>
            <w:shd w:val="clear" w:color="auto" w:fill="auto"/>
            <w:tcMar>
              <w:right w:w="0" w:type="dxa"/>
            </w:tcMar>
          </w:tcPr>
          <w:p w14:paraId="71261B37" w14:textId="77777777" w:rsidR="001E1ED6" w:rsidRDefault="001E1ED6" w:rsidP="002E15E2">
            <w:pPr>
              <w:pStyle w:val="Brdtextmedindrag"/>
              <w:rPr>
                <w:i/>
              </w:rPr>
            </w:pPr>
            <w:r w:rsidRPr="007F51FE">
              <w:rPr>
                <w:i/>
              </w:rPr>
              <w:t>Finansinspektionen får besluta att ett värdepappersbolag ska ha en kapitalbasnivå som med tillräck</w:t>
            </w:r>
            <w:r w:rsidRPr="007F51FE">
              <w:rPr>
                <w:i/>
              </w:rPr>
              <w:softHyphen/>
              <w:t>lig marginal överstiger kraven enligt värdepappersbolagsförord</w:t>
            </w:r>
            <w:r w:rsidRPr="007F51FE">
              <w:rPr>
                <w:i/>
              </w:rPr>
              <w:softHyphen/>
              <w:t>ningen, för att</w:t>
            </w:r>
            <w:r>
              <w:rPr>
                <w:i/>
              </w:rPr>
              <w:t xml:space="preserve"> säkerställa att kon</w:t>
            </w:r>
            <w:r>
              <w:rPr>
                <w:i/>
              </w:rPr>
              <w:softHyphen/>
              <w:t>junktur</w:t>
            </w:r>
            <w:r>
              <w:rPr>
                <w:i/>
              </w:rPr>
              <w:softHyphen/>
            </w:r>
            <w:r>
              <w:rPr>
                <w:i/>
              </w:rPr>
              <w:lastRenderedPageBreak/>
              <w:t xml:space="preserve">svängningar inte leder till </w:t>
            </w:r>
            <w:r w:rsidRPr="0002463A">
              <w:rPr>
                <w:i/>
                <w:spacing w:val="-4"/>
              </w:rPr>
              <w:t>över</w:t>
            </w:r>
            <w:r>
              <w:rPr>
                <w:i/>
                <w:spacing w:val="-4"/>
              </w:rPr>
              <w:softHyphen/>
            </w:r>
            <w:r w:rsidRPr="0002463A">
              <w:rPr>
                <w:i/>
                <w:spacing w:val="-4"/>
              </w:rPr>
              <w:t>trädelser av kapitalkraven eller</w:t>
            </w:r>
            <w:r>
              <w:rPr>
                <w:i/>
              </w:rPr>
              <w:t xml:space="preserve"> hotar bolagets förmåga att av</w:t>
            </w:r>
            <w:r>
              <w:rPr>
                <w:i/>
              </w:rPr>
              <w:softHyphen/>
              <w:t>veckla verksam</w:t>
            </w:r>
            <w:r>
              <w:rPr>
                <w:i/>
              </w:rPr>
              <w:softHyphen/>
              <w:t>heten på ett ordnat sätt.</w:t>
            </w:r>
          </w:p>
          <w:p w14:paraId="5DEF10B4" w14:textId="77777777" w:rsidR="001E1ED6" w:rsidRDefault="001E1ED6" w:rsidP="002E15E2">
            <w:pPr>
              <w:pStyle w:val="Brdtextmedindrag"/>
              <w:rPr>
                <w:i/>
              </w:rPr>
            </w:pPr>
            <w:r>
              <w:rPr>
                <w:i/>
              </w:rPr>
              <w:t xml:space="preserve">Finansinspektionen ska granska den nivå som värdepappersbolaget har fastställt efter ett beslut enligt första stycket och meddela bolaget om nivån är tillräcklig eller behöver justeras. Om nivån behöver justeras, ska inspektionen meddela bolaget den </w:t>
            </w:r>
            <w:r w:rsidRPr="0002463A">
              <w:rPr>
                <w:i/>
                <w:spacing w:val="-4"/>
              </w:rPr>
              <w:t>sista dag då justeringen ska ha gjorts.</w:t>
            </w:r>
          </w:p>
          <w:p w14:paraId="3760AFD2" w14:textId="77777777" w:rsidR="001E1ED6" w:rsidRPr="00C97C0D" w:rsidRDefault="001E1ED6" w:rsidP="002E15E2">
            <w:pPr>
              <w:pStyle w:val="Brdtextmedindrag"/>
              <w:rPr>
                <w:i/>
              </w:rPr>
            </w:pPr>
            <w:r>
              <w:rPr>
                <w:i/>
              </w:rPr>
              <w:t>Första och andra styckena gäller inte ett litet och icke-sammanlänkat värdepappersbolag</w:t>
            </w:r>
            <w:r w:rsidRPr="00DF362D">
              <w:rPr>
                <w:i/>
                <w:szCs w:val="22"/>
              </w:rPr>
              <w:t>.</w:t>
            </w:r>
            <w:r>
              <w:rPr>
                <w:i/>
              </w:rPr>
              <w:t xml:space="preserve"> </w:t>
            </w:r>
          </w:p>
        </w:tc>
      </w:tr>
    </w:tbl>
    <w:p w14:paraId="7771C2D4" w14:textId="77777777" w:rsidR="001E1ED6" w:rsidRDefault="001E1ED6" w:rsidP="001E1ED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12E96" w14:paraId="5AA47459" w14:textId="77777777" w:rsidTr="004D4BF8">
        <w:tc>
          <w:tcPr>
            <w:tcW w:w="2500" w:type="pct"/>
            <w:shd w:val="clear" w:color="auto" w:fill="auto"/>
            <w:tcMar>
              <w:left w:w="0" w:type="dxa"/>
            </w:tcMar>
          </w:tcPr>
          <w:p w14:paraId="65A9A552" w14:textId="77777777" w:rsidR="00912E96" w:rsidRDefault="00912E96" w:rsidP="002E15E2">
            <w:pPr>
              <w:pStyle w:val="Brdtextmedindrag"/>
            </w:pPr>
          </w:p>
        </w:tc>
        <w:tc>
          <w:tcPr>
            <w:tcW w:w="2500" w:type="pct"/>
            <w:shd w:val="clear" w:color="auto" w:fill="auto"/>
            <w:tcMar>
              <w:right w:w="0" w:type="dxa"/>
            </w:tcMar>
          </w:tcPr>
          <w:p w14:paraId="383815AE" w14:textId="03543BBA" w:rsidR="00912E96" w:rsidRDefault="00912E96" w:rsidP="00912E96">
            <w:pPr>
              <w:pStyle w:val="Brdtextmedindrag"/>
              <w:ind w:firstLine="0"/>
              <w:rPr>
                <w:i/>
                <w:iCs/>
              </w:rPr>
            </w:pPr>
            <w:r>
              <w:rPr>
                <w:i/>
                <w:iCs/>
              </w:rPr>
              <w:t>4</w:t>
            </w:r>
            <w:r w:rsidRPr="002710E7">
              <w:rPr>
                <w:i/>
                <w:iCs/>
              </w:rPr>
              <w:t> §</w:t>
            </w:r>
          </w:p>
        </w:tc>
      </w:tr>
      <w:tr w:rsidR="001E1ED6" w14:paraId="2D050291" w14:textId="77777777" w:rsidTr="004D4BF8">
        <w:tc>
          <w:tcPr>
            <w:tcW w:w="2500" w:type="pct"/>
            <w:shd w:val="clear" w:color="auto" w:fill="auto"/>
            <w:tcMar>
              <w:left w:w="0" w:type="dxa"/>
            </w:tcMar>
          </w:tcPr>
          <w:p w14:paraId="624C25D1" w14:textId="77777777" w:rsidR="001E1ED6" w:rsidRDefault="001E1ED6" w:rsidP="002E15E2">
            <w:pPr>
              <w:pStyle w:val="Brdtextmedindrag"/>
            </w:pPr>
          </w:p>
        </w:tc>
        <w:tc>
          <w:tcPr>
            <w:tcW w:w="2500" w:type="pct"/>
            <w:shd w:val="clear" w:color="auto" w:fill="auto"/>
            <w:tcMar>
              <w:right w:w="0" w:type="dxa"/>
            </w:tcMar>
          </w:tcPr>
          <w:p w14:paraId="09E84EE9" w14:textId="772709B1" w:rsidR="001E1ED6" w:rsidRPr="00D2290B" w:rsidRDefault="001E1ED6" w:rsidP="002E15E2">
            <w:pPr>
              <w:pStyle w:val="Brdtextmedindrag"/>
              <w:rPr>
                <w:i/>
                <w:iCs/>
              </w:rPr>
            </w:pPr>
            <w:r w:rsidRPr="006322AB">
              <w:rPr>
                <w:i/>
                <w:iCs/>
              </w:rPr>
              <w:t>När det gäller sådana värde</w:t>
            </w:r>
            <w:r>
              <w:rPr>
                <w:i/>
                <w:iCs/>
              </w:rPr>
              <w:softHyphen/>
            </w:r>
            <w:r w:rsidRPr="006322AB">
              <w:rPr>
                <w:i/>
                <w:iCs/>
              </w:rPr>
              <w:t>pappersbolag som avses i 2</w:t>
            </w:r>
            <w:r>
              <w:rPr>
                <w:i/>
                <w:iCs/>
              </w:rPr>
              <w:t> </w:t>
            </w:r>
            <w:r w:rsidRPr="006322AB">
              <w:rPr>
                <w:i/>
                <w:iCs/>
              </w:rPr>
              <w:t>kap. 1</w:t>
            </w:r>
            <w:r>
              <w:rPr>
                <w:i/>
                <w:iCs/>
              </w:rPr>
              <w:t> </w:t>
            </w:r>
            <w:r w:rsidRPr="006322AB">
              <w:rPr>
                <w:i/>
                <w:iCs/>
              </w:rPr>
              <w:t>§ lagen (2015:1016) om resolu</w:t>
            </w:r>
            <w:r>
              <w:rPr>
                <w:i/>
                <w:iCs/>
              </w:rPr>
              <w:softHyphen/>
            </w:r>
            <w:r w:rsidRPr="006322AB">
              <w:rPr>
                <w:i/>
                <w:iCs/>
              </w:rPr>
              <w:t>tion ska Finansinspektionen</w:t>
            </w:r>
            <w:r>
              <w:rPr>
                <w:i/>
                <w:iCs/>
              </w:rPr>
              <w:t xml:space="preserve"> under</w:t>
            </w:r>
            <w:r w:rsidR="000D6BCA">
              <w:rPr>
                <w:i/>
                <w:iCs/>
              </w:rPr>
              <w:softHyphen/>
            </w:r>
            <w:r>
              <w:rPr>
                <w:i/>
                <w:iCs/>
              </w:rPr>
              <w:t xml:space="preserve">rätta </w:t>
            </w:r>
            <w:r w:rsidRPr="002710E7">
              <w:rPr>
                <w:i/>
                <w:iCs/>
              </w:rPr>
              <w:t xml:space="preserve">Riksgäldskontoret och </w:t>
            </w:r>
            <w:r w:rsidRPr="00D2290B">
              <w:rPr>
                <w:i/>
                <w:iCs/>
              </w:rPr>
              <w:t>berörda utländska resolutions</w:t>
            </w:r>
            <w:r w:rsidRPr="00D2290B">
              <w:rPr>
                <w:i/>
                <w:iCs/>
              </w:rPr>
              <w:softHyphen/>
              <w:t>myndigheter om</w:t>
            </w:r>
          </w:p>
          <w:p w14:paraId="0A064155" w14:textId="38F853CE" w:rsidR="001E1ED6" w:rsidRPr="006322AB" w:rsidRDefault="001E1ED6" w:rsidP="00C45204">
            <w:pPr>
              <w:pStyle w:val="Brdtextmedindrag"/>
              <w:rPr>
                <w:i/>
                <w:iCs/>
              </w:rPr>
            </w:pPr>
            <w:r w:rsidRPr="00D2290B">
              <w:rPr>
                <w:i/>
                <w:iCs/>
              </w:rPr>
              <w:t>1. beslut om särskilt kapitalbas</w:t>
            </w:r>
            <w:r w:rsidRPr="00D2290B">
              <w:rPr>
                <w:i/>
                <w:iCs/>
              </w:rPr>
              <w:softHyphen/>
              <w:t xml:space="preserve">krav enligt </w:t>
            </w:r>
            <w:r w:rsidRPr="00D2290B" w:rsidDel="000E7EF9">
              <w:rPr>
                <w:i/>
              </w:rPr>
              <w:t>1 </w:t>
            </w:r>
            <w:r w:rsidRPr="00D2290B">
              <w:rPr>
                <w:i/>
              </w:rPr>
              <w:t>§</w:t>
            </w:r>
            <w:r w:rsidRPr="00D2290B">
              <w:rPr>
                <w:i/>
                <w:iCs/>
              </w:rPr>
              <w:t xml:space="preserve">, och </w:t>
            </w:r>
          </w:p>
        </w:tc>
      </w:tr>
      <w:tr w:rsidR="00912E96" w14:paraId="3ABE33FF" w14:textId="77777777" w:rsidTr="004D4BF8">
        <w:tc>
          <w:tcPr>
            <w:tcW w:w="2500" w:type="pct"/>
            <w:shd w:val="clear" w:color="auto" w:fill="auto"/>
            <w:tcMar>
              <w:left w:w="0" w:type="dxa"/>
            </w:tcMar>
          </w:tcPr>
          <w:p w14:paraId="3D7BB285" w14:textId="77777777" w:rsidR="00912E96" w:rsidRDefault="00912E96" w:rsidP="002E15E2">
            <w:pPr>
              <w:pStyle w:val="Brdtextmedindrag"/>
            </w:pPr>
          </w:p>
        </w:tc>
        <w:tc>
          <w:tcPr>
            <w:tcW w:w="2500" w:type="pct"/>
            <w:shd w:val="clear" w:color="auto" w:fill="auto"/>
            <w:tcMar>
              <w:right w:w="0" w:type="dxa"/>
            </w:tcMar>
          </w:tcPr>
          <w:p w14:paraId="4D7C75C0" w14:textId="422B88EF" w:rsidR="00912E96" w:rsidRPr="00C45204" w:rsidRDefault="00912E96" w:rsidP="00C45204">
            <w:pPr>
              <w:pStyle w:val="Brdtextmedindrag"/>
              <w:rPr>
                <w:i/>
                <w:iCs/>
              </w:rPr>
            </w:pPr>
            <w:r w:rsidRPr="00C45204">
              <w:rPr>
                <w:i/>
                <w:iCs/>
              </w:rPr>
              <w:t>2. krav på justeringar enligt 3 § andra stycket.</w:t>
            </w:r>
          </w:p>
        </w:tc>
      </w:tr>
    </w:tbl>
    <w:p w14:paraId="3440405B" w14:textId="77777777" w:rsidR="001E1ED6" w:rsidRPr="002710E7" w:rsidRDefault="001E1ED6" w:rsidP="001E1ED6">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1E1ED6" w14:paraId="103AADDC" w14:textId="77777777" w:rsidTr="002E15E2">
        <w:tc>
          <w:tcPr>
            <w:tcW w:w="2500" w:type="pct"/>
            <w:shd w:val="clear" w:color="auto" w:fill="auto"/>
            <w:tcMar>
              <w:left w:w="0" w:type="dxa"/>
            </w:tcMar>
          </w:tcPr>
          <w:p w14:paraId="1FF1A812" w14:textId="77777777" w:rsidR="001E1ED6" w:rsidRDefault="001E1ED6" w:rsidP="002E15E2">
            <w:pPr>
              <w:pStyle w:val="Brdtextmedindrag"/>
            </w:pPr>
          </w:p>
        </w:tc>
        <w:tc>
          <w:tcPr>
            <w:tcW w:w="2500" w:type="pct"/>
            <w:shd w:val="clear" w:color="auto" w:fill="auto"/>
            <w:tcMar>
              <w:right w:w="0" w:type="dxa"/>
            </w:tcMar>
          </w:tcPr>
          <w:p w14:paraId="14C9792F" w14:textId="77777777" w:rsidR="001E1ED6" w:rsidRDefault="001E1ED6" w:rsidP="002E15E2">
            <w:pPr>
              <w:pStyle w:val="Brdtextmedindrag"/>
              <w:ind w:firstLine="0"/>
            </w:pPr>
            <w:r w:rsidRPr="00FD1FD6">
              <w:rPr>
                <w:b/>
                <w:bCs/>
                <w:i/>
                <w:iCs/>
              </w:rPr>
              <w:t>Särskilt</w:t>
            </w:r>
            <w:r>
              <w:rPr>
                <w:b/>
                <w:bCs/>
                <w:i/>
                <w:iCs/>
              </w:rPr>
              <w:t xml:space="preserve"> likviditetskrav</w:t>
            </w:r>
          </w:p>
        </w:tc>
      </w:tr>
    </w:tbl>
    <w:p w14:paraId="362C83B9" w14:textId="77777777" w:rsidR="001E1ED6" w:rsidRDefault="001E1ED6" w:rsidP="001E1ED6">
      <w:pPr>
        <w:pStyle w:val="Brdtext"/>
        <w:jc w:val="center"/>
      </w:pP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F03380" w14:paraId="6071A9AE" w14:textId="77777777" w:rsidTr="00FD4BEF">
        <w:tc>
          <w:tcPr>
            <w:tcW w:w="2500" w:type="pct"/>
            <w:shd w:val="clear" w:color="auto" w:fill="auto"/>
            <w:tcMar>
              <w:left w:w="0" w:type="dxa"/>
            </w:tcMar>
          </w:tcPr>
          <w:p w14:paraId="1D2D4B7A" w14:textId="77777777" w:rsidR="00F03380" w:rsidRDefault="00F03380" w:rsidP="002E15E2">
            <w:pPr>
              <w:pStyle w:val="Brdtextmedindrag"/>
            </w:pPr>
          </w:p>
        </w:tc>
        <w:tc>
          <w:tcPr>
            <w:tcW w:w="2500" w:type="pct"/>
            <w:shd w:val="clear" w:color="auto" w:fill="auto"/>
            <w:tcMar>
              <w:right w:w="0" w:type="dxa"/>
            </w:tcMar>
          </w:tcPr>
          <w:p w14:paraId="6DB55458" w14:textId="56703AF2" w:rsidR="00F03380" w:rsidRDefault="00F03380" w:rsidP="00F03380">
            <w:pPr>
              <w:pStyle w:val="Brdtextmedindrag"/>
              <w:ind w:firstLine="0"/>
              <w:rPr>
                <w:i/>
                <w:iCs/>
              </w:rPr>
            </w:pPr>
            <w:r>
              <w:rPr>
                <w:i/>
                <w:iCs/>
              </w:rPr>
              <w:t>5</w:t>
            </w:r>
            <w:r w:rsidRPr="003A613B">
              <w:rPr>
                <w:i/>
                <w:iCs/>
              </w:rPr>
              <w:t> §</w:t>
            </w:r>
          </w:p>
        </w:tc>
      </w:tr>
      <w:tr w:rsidR="001E1ED6" w14:paraId="5809DDA6" w14:textId="77777777" w:rsidTr="002E15E2">
        <w:tc>
          <w:tcPr>
            <w:tcW w:w="2500" w:type="pct"/>
            <w:shd w:val="clear" w:color="auto" w:fill="auto"/>
            <w:tcMar>
              <w:left w:w="0" w:type="dxa"/>
            </w:tcMar>
          </w:tcPr>
          <w:p w14:paraId="64C62FE3" w14:textId="77777777" w:rsidR="001E1ED6" w:rsidRDefault="001E1ED6" w:rsidP="002E15E2">
            <w:pPr>
              <w:pStyle w:val="Brdtextmedindrag"/>
            </w:pPr>
          </w:p>
        </w:tc>
        <w:tc>
          <w:tcPr>
            <w:tcW w:w="2500" w:type="pct"/>
            <w:shd w:val="clear" w:color="auto" w:fill="auto"/>
            <w:tcMar>
              <w:right w:w="0" w:type="dxa"/>
            </w:tcMar>
          </w:tcPr>
          <w:p w14:paraId="76DEAFC4" w14:textId="365996C4" w:rsidR="001E1ED6" w:rsidRPr="003A613B" w:rsidRDefault="001E1ED6" w:rsidP="002E15E2">
            <w:pPr>
              <w:pStyle w:val="Brdtextmedindrag"/>
              <w:rPr>
                <w:i/>
                <w:iCs/>
              </w:rPr>
            </w:pPr>
            <w:r w:rsidRPr="003A613B">
              <w:rPr>
                <w:i/>
                <w:iCs/>
              </w:rPr>
              <w:t xml:space="preserve">Finansinspektionen ska besluta att </w:t>
            </w:r>
            <w:r w:rsidRPr="003A613B" w:rsidDel="00BB3826">
              <w:rPr>
                <w:i/>
                <w:iCs/>
              </w:rPr>
              <w:t xml:space="preserve">ett </w:t>
            </w:r>
            <w:r w:rsidRPr="000515DC">
              <w:rPr>
                <w:i/>
                <w:iCs/>
              </w:rPr>
              <w:t>värdepappersbolag</w:t>
            </w:r>
            <w:r w:rsidRPr="003A613B">
              <w:rPr>
                <w:i/>
                <w:iCs/>
              </w:rPr>
              <w:t xml:space="preserve"> ska upp</w:t>
            </w:r>
            <w:r w:rsidR="00793C38">
              <w:rPr>
                <w:i/>
                <w:iCs/>
              </w:rPr>
              <w:softHyphen/>
            </w:r>
            <w:r w:rsidRPr="003A613B">
              <w:rPr>
                <w:i/>
                <w:iCs/>
              </w:rPr>
              <w:t xml:space="preserve">fylla ett särskilt likviditetskrav, om det är nödvändigt för att täcka de likviditetsrisker som </w:t>
            </w:r>
            <w:r>
              <w:rPr>
                <w:i/>
                <w:iCs/>
              </w:rPr>
              <w:t>bolaget</w:t>
            </w:r>
            <w:r w:rsidRPr="003A613B">
              <w:rPr>
                <w:i/>
                <w:iCs/>
              </w:rPr>
              <w:t xml:space="preserve"> är eller kan bli exponerat för</w:t>
            </w:r>
            <w:r w:rsidRPr="002B79A9">
              <w:rPr>
                <w:i/>
                <w:iCs/>
              </w:rPr>
              <w:t>.</w:t>
            </w:r>
          </w:p>
        </w:tc>
      </w:tr>
      <w:tr w:rsidR="001E1ED6" w14:paraId="4A72433F" w14:textId="77777777" w:rsidTr="002E15E2">
        <w:tblPrEx>
          <w:tblLook w:val="0000" w:firstRow="0" w:lastRow="0" w:firstColumn="0" w:lastColumn="0" w:noHBand="0" w:noVBand="0"/>
        </w:tblPrEx>
        <w:tc>
          <w:tcPr>
            <w:tcW w:w="2500" w:type="pct"/>
            <w:shd w:val="clear" w:color="auto" w:fill="auto"/>
            <w:tcMar>
              <w:left w:w="0" w:type="dxa"/>
            </w:tcMar>
          </w:tcPr>
          <w:p w14:paraId="0D89156E" w14:textId="77777777" w:rsidR="001E1ED6" w:rsidRDefault="001E1ED6" w:rsidP="002E15E2">
            <w:pPr>
              <w:pStyle w:val="Brdtextmedindrag"/>
            </w:pPr>
          </w:p>
        </w:tc>
        <w:tc>
          <w:tcPr>
            <w:tcW w:w="2500" w:type="pct"/>
            <w:shd w:val="clear" w:color="auto" w:fill="auto"/>
            <w:tcMar>
              <w:right w:w="0" w:type="dxa"/>
            </w:tcMar>
          </w:tcPr>
          <w:p w14:paraId="5F07D48E" w14:textId="308FCF2C" w:rsidR="001E1ED6" w:rsidRPr="003A613B" w:rsidRDefault="001E1ED6" w:rsidP="002E15E2">
            <w:pPr>
              <w:pStyle w:val="Brdtextmedindrag"/>
              <w:rPr>
                <w:i/>
                <w:iCs/>
              </w:rPr>
            </w:pPr>
            <w:r w:rsidRPr="002B79A9">
              <w:rPr>
                <w:i/>
                <w:iCs/>
              </w:rPr>
              <w:t xml:space="preserve">Första stycket </w:t>
            </w:r>
            <w:r w:rsidRPr="000515DC">
              <w:rPr>
                <w:i/>
                <w:iCs/>
              </w:rPr>
              <w:t>gäller inte för ett litet och icke-sam</w:t>
            </w:r>
            <w:r w:rsidRPr="000515DC">
              <w:rPr>
                <w:i/>
                <w:iCs/>
              </w:rPr>
              <w:softHyphen/>
              <w:t>m</w:t>
            </w:r>
            <w:r w:rsidRPr="000515DC">
              <w:rPr>
                <w:i/>
                <w:iCs/>
                <w:spacing w:val="-4"/>
              </w:rPr>
              <w:t>anlänkat värde</w:t>
            </w:r>
            <w:r w:rsidRPr="000515DC">
              <w:rPr>
                <w:i/>
                <w:iCs/>
                <w:spacing w:val="-4"/>
              </w:rPr>
              <w:softHyphen/>
              <w:t>pappersbolag som omfattas av ett beslut om undantag</w:t>
            </w:r>
            <w:r w:rsidRPr="000515DC" w:rsidDel="005C0861">
              <w:rPr>
                <w:i/>
              </w:rPr>
              <w:t xml:space="preserve"> </w:t>
            </w:r>
            <w:r w:rsidRPr="000515DC">
              <w:rPr>
                <w:i/>
                <w:iCs/>
              </w:rPr>
              <w:t>enligt artikel</w:t>
            </w:r>
            <w:r w:rsidR="000D6BCA">
              <w:rPr>
                <w:i/>
                <w:iCs/>
              </w:rPr>
              <w:t> </w:t>
            </w:r>
            <w:r w:rsidRPr="000515DC">
              <w:rPr>
                <w:i/>
                <w:iCs/>
              </w:rPr>
              <w:t>43.1 andra stycket i värdepappers</w:t>
            </w:r>
            <w:r w:rsidRPr="000515DC">
              <w:rPr>
                <w:i/>
                <w:iCs/>
              </w:rPr>
              <w:softHyphen/>
              <w:t>bolagsförord</w:t>
            </w:r>
            <w:r w:rsidRPr="000515DC">
              <w:rPr>
                <w:i/>
                <w:iCs/>
              </w:rPr>
              <w:softHyphen/>
              <w:t>ningen.</w:t>
            </w:r>
          </w:p>
        </w:tc>
      </w:tr>
    </w:tbl>
    <w:p w14:paraId="1C8AA4CD" w14:textId="77777777" w:rsidR="001E1ED6" w:rsidRPr="003A613B" w:rsidRDefault="001E1ED6" w:rsidP="001E1ED6">
      <w:pPr>
        <w:pStyle w:val="Brdtextmedindrag"/>
      </w:pPr>
    </w:p>
    <w:tbl>
      <w:tblPr>
        <w:tblW w:w="5000" w:type="pct"/>
        <w:tblLook w:val="0000" w:firstRow="0" w:lastRow="0" w:firstColumn="0" w:lastColumn="0" w:noHBand="0" w:noVBand="0"/>
      </w:tblPr>
      <w:tblGrid>
        <w:gridCol w:w="2948"/>
        <w:gridCol w:w="2949"/>
      </w:tblGrid>
      <w:tr w:rsidR="001E1ED6" w14:paraId="4896ABAE" w14:textId="77777777" w:rsidTr="004D4BF8">
        <w:tc>
          <w:tcPr>
            <w:tcW w:w="2500" w:type="pct"/>
            <w:shd w:val="clear" w:color="auto" w:fill="auto"/>
            <w:tcMar>
              <w:left w:w="0" w:type="dxa"/>
            </w:tcMar>
          </w:tcPr>
          <w:p w14:paraId="0DE108F1" w14:textId="77777777" w:rsidR="001E1ED6" w:rsidRPr="00931F3A" w:rsidRDefault="001E1ED6" w:rsidP="002E15E2">
            <w:pPr>
              <w:pStyle w:val="Brdtextmedindrag"/>
            </w:pPr>
          </w:p>
        </w:tc>
        <w:tc>
          <w:tcPr>
            <w:tcW w:w="2500" w:type="pct"/>
            <w:shd w:val="clear" w:color="auto" w:fill="auto"/>
            <w:tcMar>
              <w:right w:w="0" w:type="dxa"/>
            </w:tcMar>
          </w:tcPr>
          <w:p w14:paraId="0D20CF6F" w14:textId="77777777" w:rsidR="001E1ED6" w:rsidRDefault="001E1ED6" w:rsidP="002E15E2">
            <w:pPr>
              <w:pStyle w:val="Brdtextmedindrag"/>
              <w:ind w:firstLine="0"/>
              <w:rPr>
                <w:b/>
                <w:bCs/>
                <w:i/>
                <w:iCs/>
              </w:rPr>
            </w:pPr>
            <w:r>
              <w:rPr>
                <w:b/>
                <w:bCs/>
                <w:i/>
                <w:iCs/>
              </w:rPr>
              <w:t>Ingripande</w:t>
            </w:r>
          </w:p>
          <w:p w14:paraId="3EC28C8C" w14:textId="77777777" w:rsidR="001E1ED6" w:rsidRDefault="001E1ED6" w:rsidP="002E15E2">
            <w:pPr>
              <w:pStyle w:val="Brdtextmedindrag"/>
              <w:ind w:firstLine="0"/>
            </w:pPr>
          </w:p>
        </w:tc>
      </w:tr>
      <w:tr w:rsidR="001E1ED6" w:rsidRPr="009A69D2" w14:paraId="003A381E" w14:textId="77777777" w:rsidTr="004D4BF8">
        <w:tc>
          <w:tcPr>
            <w:tcW w:w="2500" w:type="pct"/>
            <w:shd w:val="clear" w:color="auto" w:fill="auto"/>
            <w:tcMar>
              <w:left w:w="0" w:type="dxa"/>
            </w:tcMar>
          </w:tcPr>
          <w:p w14:paraId="5744FD5D" w14:textId="77777777" w:rsidR="001E1ED6" w:rsidRPr="00931F3A" w:rsidRDefault="001E1ED6" w:rsidP="002E15E2">
            <w:pPr>
              <w:pStyle w:val="Brdtextmedindrag"/>
            </w:pPr>
          </w:p>
        </w:tc>
        <w:tc>
          <w:tcPr>
            <w:tcW w:w="2500" w:type="pct"/>
            <w:shd w:val="clear" w:color="auto" w:fill="auto"/>
            <w:tcMar>
              <w:right w:w="0" w:type="dxa"/>
            </w:tcMar>
          </w:tcPr>
          <w:p w14:paraId="0CB8B9BF" w14:textId="15FC2B09" w:rsidR="001E1ED6" w:rsidRPr="0093150E" w:rsidRDefault="003A10B5" w:rsidP="002E15E2">
            <w:pPr>
              <w:pStyle w:val="Brdtextmedindrag"/>
              <w:ind w:firstLine="0"/>
              <w:rPr>
                <w:i/>
                <w:iCs/>
              </w:rPr>
            </w:pPr>
            <w:r>
              <w:rPr>
                <w:i/>
                <w:iCs/>
              </w:rPr>
              <w:t>6</w:t>
            </w:r>
            <w:r w:rsidR="001E1ED6" w:rsidRPr="0093150E">
              <w:rPr>
                <w:i/>
                <w:iCs/>
              </w:rPr>
              <w:t> §</w:t>
            </w:r>
          </w:p>
          <w:p w14:paraId="25BA8983" w14:textId="060BB63D" w:rsidR="001E1ED6" w:rsidRPr="0093150E" w:rsidRDefault="001E1ED6" w:rsidP="002E15E2">
            <w:pPr>
              <w:pStyle w:val="Brdtextmedindrag"/>
            </w:pPr>
            <w:r w:rsidRPr="0093150E">
              <w:rPr>
                <w:i/>
                <w:iCs/>
              </w:rPr>
              <w:t>Finansinspektionen får till</w:t>
            </w:r>
            <w:r w:rsidRPr="0093150E">
              <w:rPr>
                <w:i/>
                <w:iCs/>
              </w:rPr>
              <w:softHyphen/>
              <w:t>ämpa bestämmelserna om in</w:t>
            </w:r>
            <w:r w:rsidRPr="0093150E">
              <w:rPr>
                <w:i/>
                <w:iCs/>
              </w:rPr>
              <w:softHyphen/>
              <w:t xml:space="preserve">gripande i de </w:t>
            </w:r>
            <w:r w:rsidRPr="0093150E">
              <w:rPr>
                <w:i/>
                <w:iCs/>
              </w:rPr>
              <w:lastRenderedPageBreak/>
              <w:t>lagar som reglerar värdepappers</w:t>
            </w:r>
            <w:r w:rsidRPr="0093150E">
              <w:rPr>
                <w:i/>
                <w:iCs/>
              </w:rPr>
              <w:softHyphen/>
              <w:t>bolagets verk</w:t>
            </w:r>
            <w:r w:rsidRPr="0093150E">
              <w:rPr>
                <w:i/>
                <w:iCs/>
              </w:rPr>
              <w:softHyphen/>
              <w:t xml:space="preserve">samhet, om </w:t>
            </w:r>
            <w:r>
              <w:rPr>
                <w:i/>
                <w:iCs/>
              </w:rPr>
              <w:t xml:space="preserve">bolaget </w:t>
            </w:r>
            <w:r w:rsidRPr="0093150E">
              <w:rPr>
                <w:i/>
                <w:iCs/>
              </w:rPr>
              <w:t>inte upp</w:t>
            </w:r>
            <w:r w:rsidRPr="0093150E">
              <w:rPr>
                <w:i/>
                <w:iCs/>
              </w:rPr>
              <w:softHyphen/>
              <w:t>fyller ett särskilt kapital</w:t>
            </w:r>
            <w:r>
              <w:rPr>
                <w:i/>
                <w:iCs/>
              </w:rPr>
              <w:softHyphen/>
            </w:r>
            <w:r w:rsidRPr="0093150E">
              <w:rPr>
                <w:i/>
                <w:iCs/>
              </w:rPr>
              <w:t>baskrav som beslutats en</w:t>
            </w:r>
            <w:r w:rsidRPr="0093150E">
              <w:rPr>
                <w:i/>
                <w:iCs/>
              </w:rPr>
              <w:softHyphen/>
              <w:t>ligt 1</w:t>
            </w:r>
            <w:r w:rsidRPr="0093150E">
              <w:rPr>
                <w:i/>
              </w:rPr>
              <w:t> </w:t>
            </w:r>
            <w:r w:rsidRPr="0093150E">
              <w:rPr>
                <w:i/>
                <w:iCs/>
              </w:rPr>
              <w:t xml:space="preserve">§ eller ett </w:t>
            </w:r>
            <w:r w:rsidRPr="0093150E">
              <w:rPr>
                <w:i/>
                <w:iCs/>
                <w:spacing w:val="-4"/>
              </w:rPr>
              <w:t>särskilt likviditetskrav som beslutats</w:t>
            </w:r>
            <w:r w:rsidRPr="0093150E">
              <w:rPr>
                <w:i/>
                <w:iCs/>
              </w:rPr>
              <w:t xml:space="preserve"> en</w:t>
            </w:r>
            <w:r w:rsidRPr="0093150E">
              <w:rPr>
                <w:i/>
                <w:iCs/>
              </w:rPr>
              <w:softHyphen/>
              <w:t xml:space="preserve">ligt </w:t>
            </w:r>
            <w:r w:rsidR="003A10B5">
              <w:rPr>
                <w:i/>
                <w:iCs/>
              </w:rPr>
              <w:t>5</w:t>
            </w:r>
            <w:r w:rsidRPr="0093150E">
              <w:rPr>
                <w:i/>
              </w:rPr>
              <w:t> §</w:t>
            </w:r>
            <w:r w:rsidRPr="0093150E">
              <w:rPr>
                <w:i/>
                <w:iCs/>
              </w:rPr>
              <w:t>.</w:t>
            </w:r>
          </w:p>
        </w:tc>
      </w:tr>
    </w:tbl>
    <w:p w14:paraId="2E39B5A1" w14:textId="77777777" w:rsidR="001E1ED6" w:rsidRDefault="001E1ED6" w:rsidP="001E1ED6">
      <w:pPr>
        <w:pStyle w:val="Brdtext"/>
        <w:spacing w:before="270"/>
        <w:jc w:val="center"/>
      </w:pPr>
      <w:r w:rsidRPr="009A69D2">
        <w:rPr>
          <w:b/>
        </w:rPr>
        <w:lastRenderedPageBreak/>
        <w:t>3 kap.</w:t>
      </w:r>
      <w:r w:rsidRPr="00B76667">
        <w:t xml:space="preserve"> </w:t>
      </w:r>
    </w:p>
    <w:p w14:paraId="76F9AFC9" w14:textId="77777777" w:rsidR="001E1ED6" w:rsidRDefault="001E1ED6" w:rsidP="001E1ED6">
      <w:pPr>
        <w:pStyle w:val="Brdtext"/>
        <w:jc w:val="center"/>
      </w:pPr>
      <w:r>
        <w:t>1 §</w:t>
      </w:r>
      <w:r>
        <w:rPr>
          <w:rStyle w:val="Fotnotsreferens"/>
        </w:rPr>
        <w:footnoteReference w:id="30"/>
      </w:r>
    </w:p>
    <w:p w14:paraId="63D9AB1A" w14:textId="77777777" w:rsidR="001E1ED6" w:rsidRDefault="001E1ED6" w:rsidP="001E1ED6">
      <w:pPr>
        <w:pStyle w:val="Brdtextmedindrag"/>
      </w:pPr>
      <w:r>
        <w:t>För varje konsoliderad situation ska det finnas ett ansvarigt företag.</w:t>
      </w:r>
    </w:p>
    <w:p w14:paraId="3085F2AB" w14:textId="77777777" w:rsidR="001E1ED6" w:rsidRDefault="001E1ED6" w:rsidP="001E1ED6">
      <w:pPr>
        <w:pStyle w:val="Brdtextmedindrag"/>
      </w:pPr>
      <w:r>
        <w:t>Ett ansvarigt företag ska vara</w:t>
      </w:r>
    </w:p>
    <w:p w14:paraId="1DBB4504" w14:textId="77777777" w:rsidR="001E1ED6" w:rsidRDefault="001E1ED6" w:rsidP="001E1ED6">
      <w:pPr>
        <w:pStyle w:val="Brdtextmedindrag"/>
      </w:pPr>
      <w:r>
        <w:t xml:space="preserve">1. ett moderinstitut inom EES, </w:t>
      </w:r>
    </w:p>
    <w:p w14:paraId="34537B74" w14:textId="77777777" w:rsidR="001E1ED6" w:rsidRDefault="001E1ED6" w:rsidP="001E1ED6">
      <w:pPr>
        <w:pStyle w:val="Brdtextmedindrag"/>
      </w:pPr>
      <w:r>
        <w:t>2. ett finansiellt holdingföretag eller blandat finansiellt holding</w:t>
      </w:r>
      <w:r>
        <w:softHyphen/>
        <w:t>företag som har godkänts enligt 1 kap. 8 §,</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rsidRPr="009A69D2" w14:paraId="23CD7125" w14:textId="77777777" w:rsidTr="002E15E2">
        <w:tc>
          <w:tcPr>
            <w:tcW w:w="2500" w:type="pct"/>
            <w:shd w:val="clear" w:color="auto" w:fill="auto"/>
            <w:tcMar>
              <w:left w:w="0" w:type="dxa"/>
            </w:tcMar>
          </w:tcPr>
          <w:p w14:paraId="01B3D22F" w14:textId="77777777" w:rsidR="001E1ED6" w:rsidRPr="00D2290B" w:rsidRDefault="001E1ED6" w:rsidP="002E15E2">
            <w:pPr>
              <w:pStyle w:val="Brdtextmedindrag"/>
            </w:pPr>
            <w:r w:rsidRPr="00D2290B">
              <w:t xml:space="preserve">3. ett </w:t>
            </w:r>
            <w:r w:rsidRPr="00D2290B">
              <w:rPr>
                <w:i/>
                <w:iCs/>
              </w:rPr>
              <w:t>institut</w:t>
            </w:r>
            <w:r w:rsidRPr="00D2290B">
              <w:t xml:space="preserve"> som</w:t>
            </w:r>
          </w:p>
        </w:tc>
        <w:tc>
          <w:tcPr>
            <w:tcW w:w="2500" w:type="pct"/>
            <w:shd w:val="clear" w:color="auto" w:fill="auto"/>
            <w:tcMar>
              <w:right w:w="0" w:type="dxa"/>
            </w:tcMar>
          </w:tcPr>
          <w:p w14:paraId="6A92FBA9" w14:textId="68F9A87D" w:rsidR="001E1ED6" w:rsidRPr="00D2290B" w:rsidRDefault="001E1ED6" w:rsidP="0024620E">
            <w:pPr>
              <w:pStyle w:val="Brdtextmedindrag"/>
            </w:pPr>
            <w:r w:rsidRPr="00D2290B">
              <w:t xml:space="preserve">3. ett </w:t>
            </w:r>
            <w:r w:rsidRPr="0024620E">
              <w:rPr>
                <w:i/>
                <w:iCs/>
              </w:rPr>
              <w:t>kreditinstitut eller ett mot</w:t>
            </w:r>
            <w:r w:rsidRPr="0024620E">
              <w:rPr>
                <w:i/>
                <w:iCs/>
              </w:rPr>
              <w:softHyphen/>
              <w:t>svarande utländskt företag inom EES</w:t>
            </w:r>
            <w:r w:rsidRPr="00D2290B">
              <w:t xml:space="preserve"> som</w:t>
            </w:r>
          </w:p>
        </w:tc>
      </w:tr>
    </w:tbl>
    <w:p w14:paraId="1B7A4E64" w14:textId="77777777" w:rsidR="001E1ED6" w:rsidRPr="00C57856" w:rsidRDefault="001E1ED6" w:rsidP="001E1ED6">
      <w:pPr>
        <w:pStyle w:val="Brdtextmedindrag"/>
      </w:pPr>
      <w:r w:rsidRPr="009A69D2">
        <w:t>a) är ett dotterföretag till ett finansiellt moderholdingföretag</w:t>
      </w:r>
      <w:r>
        <w:t xml:space="preserve"> inom EES eller ett blandat finansiellt moderholdingföretag inom EES och som har medgetts undantag från kravet på godkännande enligt 1 kap. 9 §, och</w:t>
      </w:r>
    </w:p>
    <w:p w14:paraId="3E1E23C7" w14:textId="77777777" w:rsidR="001E1ED6" w:rsidRPr="00201931" w:rsidRDefault="001E1ED6" w:rsidP="001E1ED6">
      <w:pPr>
        <w:pStyle w:val="Brdtextmedindrag"/>
      </w:pPr>
      <w:r>
        <w:t>b) avses i 1 kap. 9 § första stycket 3, eller</w:t>
      </w:r>
    </w:p>
    <w:tbl>
      <w:tblPr>
        <w:tblW w:w="5000" w:type="pct"/>
        <w:tblLook w:val="0000" w:firstRow="0" w:lastRow="0" w:firstColumn="0" w:lastColumn="0" w:noHBand="0" w:noVBand="0"/>
      </w:tblPr>
      <w:tblGrid>
        <w:gridCol w:w="2948"/>
        <w:gridCol w:w="2949"/>
      </w:tblGrid>
      <w:tr w:rsidR="001E1ED6" w:rsidRPr="009A69D2" w14:paraId="195399BC" w14:textId="77777777" w:rsidTr="002E15E2">
        <w:tc>
          <w:tcPr>
            <w:tcW w:w="2500" w:type="pct"/>
            <w:shd w:val="clear" w:color="auto" w:fill="auto"/>
            <w:tcMar>
              <w:left w:w="0" w:type="dxa"/>
            </w:tcMar>
          </w:tcPr>
          <w:p w14:paraId="254F4DC8" w14:textId="77777777" w:rsidR="001E1ED6" w:rsidRPr="009A69D2" w:rsidRDefault="001E1ED6" w:rsidP="002E15E2">
            <w:pPr>
              <w:pStyle w:val="Brdtextmedindrag"/>
            </w:pPr>
            <w:r w:rsidRPr="0093150E">
              <w:t xml:space="preserve">4. ett </w:t>
            </w:r>
            <w:r w:rsidRPr="0093150E">
              <w:rPr>
                <w:i/>
                <w:iCs/>
              </w:rPr>
              <w:t>institut</w:t>
            </w:r>
            <w:r w:rsidRPr="0093150E">
              <w:t>, ett finansiellt holdi</w:t>
            </w:r>
            <w:r w:rsidRPr="009A69D2">
              <w:t>ngföretag eller blandat finan</w:t>
            </w:r>
            <w:r w:rsidRPr="009A69D2">
              <w:softHyphen/>
              <w:t>siellt holdingföretag som avses i 8 kap. 2 a § första stycket 2 c.</w:t>
            </w:r>
          </w:p>
        </w:tc>
        <w:tc>
          <w:tcPr>
            <w:tcW w:w="2500" w:type="pct"/>
          </w:tcPr>
          <w:p w14:paraId="6E67A5E1" w14:textId="0510ED65" w:rsidR="001E1ED6" w:rsidRPr="0093150E" w:rsidRDefault="001E1ED6" w:rsidP="002E15E2">
            <w:pPr>
              <w:pStyle w:val="Brdtextmedindrag"/>
            </w:pPr>
            <w:r w:rsidRPr="0093150E">
              <w:t>4. ett</w:t>
            </w:r>
            <w:r w:rsidRPr="0093150E" w:rsidDel="00146137">
              <w:t xml:space="preserve"> </w:t>
            </w:r>
            <w:r w:rsidRPr="0093150E">
              <w:rPr>
                <w:i/>
              </w:rPr>
              <w:t>kreditinstitut eller ett mot</w:t>
            </w:r>
            <w:r w:rsidRPr="0093150E">
              <w:rPr>
                <w:i/>
              </w:rPr>
              <w:softHyphen/>
              <w:t>svarande utländskt företag inom EES</w:t>
            </w:r>
            <w:r w:rsidRPr="0093150E">
              <w:t>, ett finan</w:t>
            </w:r>
            <w:r w:rsidRPr="0093150E">
              <w:softHyphen/>
              <w:t>siellt holding</w:t>
            </w:r>
            <w:r w:rsidRPr="0093150E">
              <w:softHyphen/>
              <w:t>företag eller blandat finan</w:t>
            </w:r>
            <w:r w:rsidRPr="0093150E">
              <w:softHyphen/>
              <w:t>siellt holding</w:t>
            </w:r>
            <w:r w:rsidRPr="0093150E">
              <w:softHyphen/>
              <w:t>företag som avses i 8 kap. 2 a § första stycket 2 c.</w:t>
            </w:r>
          </w:p>
        </w:tc>
      </w:tr>
    </w:tbl>
    <w:p w14:paraId="373D717A" w14:textId="77777777" w:rsidR="001E1ED6" w:rsidRPr="0093150E" w:rsidRDefault="001E1ED6" w:rsidP="001E1ED6">
      <w:pPr>
        <w:pStyle w:val="Brdtext"/>
        <w:spacing w:before="270"/>
        <w:jc w:val="center"/>
      </w:pPr>
      <w:r w:rsidRPr="009A69D2">
        <w:t>3 §</w:t>
      </w:r>
      <w:r w:rsidRPr="0093150E">
        <w:rPr>
          <w:rStyle w:val="Fotnotsreferens"/>
        </w:rPr>
        <w:footnoteReference w:id="31"/>
      </w:r>
    </w:p>
    <w:tbl>
      <w:tblPr>
        <w:tblW w:w="5000" w:type="pct"/>
        <w:tblLayout w:type="fixed"/>
        <w:tblLook w:val="0000" w:firstRow="0" w:lastRow="0" w:firstColumn="0" w:lastColumn="0" w:noHBand="0" w:noVBand="0"/>
      </w:tblPr>
      <w:tblGrid>
        <w:gridCol w:w="2948"/>
        <w:gridCol w:w="2949"/>
      </w:tblGrid>
      <w:tr w:rsidR="001E1ED6" w:rsidRPr="009A69D2" w14:paraId="63AF6A8B" w14:textId="77777777" w:rsidTr="002E15E2">
        <w:tc>
          <w:tcPr>
            <w:tcW w:w="2500" w:type="pct"/>
            <w:shd w:val="clear" w:color="auto" w:fill="auto"/>
            <w:tcMar>
              <w:left w:w="0" w:type="dxa"/>
            </w:tcMar>
          </w:tcPr>
          <w:p w14:paraId="4B37274B" w14:textId="77777777" w:rsidR="001E1ED6" w:rsidRPr="009A69D2" w:rsidRDefault="001E1ED6" w:rsidP="002E15E2">
            <w:pPr>
              <w:pStyle w:val="Brdtextmedindrag"/>
            </w:pPr>
            <w:r w:rsidRPr="0093150E">
              <w:t xml:space="preserve">Även om ett </w:t>
            </w:r>
            <w:r w:rsidRPr="0093150E">
              <w:rPr>
                <w:i/>
              </w:rPr>
              <w:t>institut</w:t>
            </w:r>
            <w:r w:rsidRPr="0093150E">
              <w:t xml:space="preserve">, ett finansiellt holdingföretag eller ett blandat finansiellt holdingföretag inte är </w:t>
            </w:r>
            <w:r w:rsidRPr="009A69D2">
              <w:t>ansvarigt företag enligt 1 §, ska det se till att kraven i 2 § tillämpas på undergruppsnivå, om</w:t>
            </w:r>
          </w:p>
        </w:tc>
        <w:tc>
          <w:tcPr>
            <w:tcW w:w="2500" w:type="pct"/>
            <w:shd w:val="clear" w:color="auto" w:fill="auto"/>
            <w:tcMar>
              <w:right w:w="0" w:type="dxa"/>
            </w:tcMar>
          </w:tcPr>
          <w:p w14:paraId="1DEB3726" w14:textId="77777777" w:rsidR="001E1ED6" w:rsidRPr="009A69D2" w:rsidRDefault="001E1ED6" w:rsidP="002E15E2">
            <w:pPr>
              <w:pStyle w:val="Brdtextmedindrag"/>
            </w:pPr>
            <w:r w:rsidRPr="009A69D2">
              <w:t xml:space="preserve">Även om ett </w:t>
            </w:r>
            <w:r w:rsidRPr="009A69D2">
              <w:rPr>
                <w:i/>
                <w:iCs/>
              </w:rPr>
              <w:t>kreditinstitut</w:t>
            </w:r>
            <w:r w:rsidRPr="009A69D2">
              <w:t>, ett finansiellt holdingföretag eller ett blandat finansiellt holdingföretag inte är ansvarigt företag enligt 1 §, ska det se till att kraven i 2 § tillämpas på undergruppsnivå, om</w:t>
            </w:r>
          </w:p>
        </w:tc>
      </w:tr>
      <w:tr w:rsidR="001E1ED6" w:rsidRPr="009A69D2" w14:paraId="4B0148C9" w14:textId="77777777" w:rsidTr="002E15E2">
        <w:tc>
          <w:tcPr>
            <w:tcW w:w="2500" w:type="pct"/>
            <w:shd w:val="clear" w:color="auto" w:fill="auto"/>
            <w:tcMar>
              <w:left w:w="0" w:type="dxa"/>
            </w:tcMar>
          </w:tcPr>
          <w:p w14:paraId="5B974A1C" w14:textId="77777777" w:rsidR="001E1ED6" w:rsidRPr="009A69D2" w:rsidRDefault="001E1ED6" w:rsidP="002E15E2">
            <w:pPr>
              <w:pStyle w:val="Brdtextmedindrag"/>
            </w:pPr>
            <w:r w:rsidRPr="009A69D2">
              <w:t>1. </w:t>
            </w:r>
            <w:r w:rsidRPr="009A69D2">
              <w:rPr>
                <w:i/>
                <w:iCs/>
              </w:rPr>
              <w:t>institutet</w:t>
            </w:r>
            <w:r w:rsidRPr="009A69D2">
              <w:t>,</w:t>
            </w:r>
            <w:r w:rsidRPr="009A69D2">
              <w:rPr>
                <w:i/>
                <w:iCs/>
              </w:rPr>
              <w:t xml:space="preserve"> </w:t>
            </w:r>
            <w:r w:rsidRPr="009A69D2">
              <w:t>det finansiella holdingföretaget, det blandade finansiella holdingföretaget eller dess moderföretag, när moderföre</w:t>
            </w:r>
            <w:r w:rsidRPr="009A69D2">
              <w:softHyphen/>
              <w:t>taget är ett finansiellt holding</w:t>
            </w:r>
            <w:r w:rsidRPr="009A69D2">
              <w:softHyphen/>
              <w:t>företag eller ett blandat finansiellt holdingföretag, har ett dotterföretag eller har ägarintresse i ett dotter</w:t>
            </w:r>
            <w:r w:rsidRPr="009A69D2">
              <w:softHyphen/>
              <w:t>företag, och</w:t>
            </w:r>
          </w:p>
        </w:tc>
        <w:tc>
          <w:tcPr>
            <w:tcW w:w="2500" w:type="pct"/>
            <w:shd w:val="clear" w:color="auto" w:fill="auto"/>
            <w:tcMar>
              <w:right w:w="0" w:type="dxa"/>
            </w:tcMar>
          </w:tcPr>
          <w:p w14:paraId="5602F86D" w14:textId="77777777" w:rsidR="001E1ED6" w:rsidRPr="009A69D2" w:rsidRDefault="001E1ED6" w:rsidP="002E15E2">
            <w:pPr>
              <w:pStyle w:val="Brdtextmedindrag"/>
            </w:pPr>
            <w:r w:rsidRPr="009A69D2">
              <w:t>1. </w:t>
            </w:r>
            <w:r w:rsidRPr="009A69D2">
              <w:rPr>
                <w:i/>
              </w:rPr>
              <w:t>kreditinstitutet</w:t>
            </w:r>
            <w:r w:rsidRPr="009A69D2">
              <w:rPr>
                <w:iCs/>
              </w:rPr>
              <w:t xml:space="preserve">, </w:t>
            </w:r>
            <w:r w:rsidRPr="009A69D2">
              <w:t>det finansiella holdingföretaget, det blandade finansiella holdingföretaget eller dess moderföretag, när moderföre</w:t>
            </w:r>
            <w:r w:rsidRPr="009A69D2">
              <w:softHyphen/>
              <w:t>taget är ett finansiellt holding</w:t>
            </w:r>
            <w:r w:rsidRPr="009A69D2">
              <w:softHyphen/>
              <w:t>företag eller ett blandat finansiellt holdingföretag, har ett dotterföretag eller har ägarintresse i ett dotter</w:t>
            </w:r>
            <w:r w:rsidRPr="009A69D2">
              <w:softHyphen/>
              <w:t>företag, och</w:t>
            </w:r>
          </w:p>
        </w:tc>
      </w:tr>
      <w:tr w:rsidR="001E1ED6" w14:paraId="0DA384F7" w14:textId="77777777" w:rsidTr="002E15E2">
        <w:tc>
          <w:tcPr>
            <w:tcW w:w="2500" w:type="pct"/>
            <w:shd w:val="clear" w:color="auto" w:fill="auto"/>
            <w:tcMar>
              <w:left w:w="0" w:type="dxa"/>
            </w:tcMar>
          </w:tcPr>
          <w:p w14:paraId="0B522309" w14:textId="77777777" w:rsidR="001E1ED6" w:rsidRPr="009A69D2" w:rsidRDefault="001E1ED6" w:rsidP="002E15E2">
            <w:pPr>
              <w:pStyle w:val="Brdtextmedindrag"/>
            </w:pPr>
            <w:r w:rsidRPr="009A69D2">
              <w:t>2. dotterföretaget är ett ut</w:t>
            </w:r>
            <w:r w:rsidRPr="009A69D2">
              <w:softHyphen/>
              <w:t xml:space="preserve">ländskt </w:t>
            </w:r>
            <w:r w:rsidRPr="009A69D2">
              <w:rPr>
                <w:i/>
              </w:rPr>
              <w:t>institut</w:t>
            </w:r>
            <w:r w:rsidRPr="009A69D2">
              <w:t xml:space="preserve">, ett finansiellt institut eller </w:t>
            </w:r>
            <w:r w:rsidRPr="009A69D2">
              <w:lastRenderedPageBreak/>
              <w:t>ett förvaltnings</w:t>
            </w:r>
            <w:r w:rsidRPr="009A69D2">
              <w:softHyphen/>
              <w:t>bolag som är etablerat i ett land utanför EES.</w:t>
            </w:r>
          </w:p>
        </w:tc>
        <w:tc>
          <w:tcPr>
            <w:tcW w:w="2500" w:type="pct"/>
            <w:shd w:val="clear" w:color="auto" w:fill="auto"/>
            <w:tcMar>
              <w:right w:w="0" w:type="dxa"/>
            </w:tcMar>
          </w:tcPr>
          <w:p w14:paraId="6916C5D7" w14:textId="77777777" w:rsidR="001E1ED6" w:rsidRPr="00DF367E" w:rsidRDefault="001E1ED6" w:rsidP="002E15E2">
            <w:pPr>
              <w:pStyle w:val="Brdtextmedindrag"/>
              <w:rPr>
                <w:i/>
              </w:rPr>
            </w:pPr>
            <w:r w:rsidRPr="0093150E">
              <w:lastRenderedPageBreak/>
              <w:t xml:space="preserve">2. dotterföretaget är </w:t>
            </w:r>
            <w:r w:rsidRPr="00DF367E">
              <w:rPr>
                <w:i/>
              </w:rPr>
              <w:t>etable</w:t>
            </w:r>
            <w:r w:rsidRPr="00DF367E">
              <w:rPr>
                <w:i/>
              </w:rPr>
              <w:softHyphen/>
              <w:t xml:space="preserve">rat i ett land utanför EES, och är </w:t>
            </w:r>
          </w:p>
          <w:p w14:paraId="29B0C470" w14:textId="77777777" w:rsidR="001E1ED6" w:rsidRDefault="001E1ED6" w:rsidP="002E15E2">
            <w:pPr>
              <w:pStyle w:val="Brdtextmedindrag"/>
            </w:pPr>
            <w:r w:rsidRPr="00DF367E">
              <w:rPr>
                <w:i/>
              </w:rPr>
              <w:lastRenderedPageBreak/>
              <w:t>a)</w:t>
            </w:r>
            <w:r>
              <w:t> </w:t>
            </w:r>
            <w:r w:rsidRPr="0093150E">
              <w:t xml:space="preserve">ett </w:t>
            </w:r>
            <w:r w:rsidRPr="00DF367E">
              <w:rPr>
                <w:i/>
              </w:rPr>
              <w:t>företag som motsvarar ett</w:t>
            </w:r>
            <w:r w:rsidRPr="0093150E">
              <w:t xml:space="preserve"> </w:t>
            </w:r>
            <w:r w:rsidRPr="0093150E">
              <w:rPr>
                <w:i/>
              </w:rPr>
              <w:t>kredit</w:t>
            </w:r>
            <w:r w:rsidRPr="0093150E">
              <w:rPr>
                <w:i/>
              </w:rPr>
              <w:softHyphen/>
              <w:t>institut</w:t>
            </w:r>
            <w:r w:rsidRPr="0093150E">
              <w:t xml:space="preserve">, </w:t>
            </w:r>
          </w:p>
          <w:p w14:paraId="7D6CD5C6" w14:textId="77777777" w:rsidR="001E1ED6" w:rsidRDefault="001E1ED6" w:rsidP="002E15E2">
            <w:pPr>
              <w:pStyle w:val="Brdtextmedindrag"/>
            </w:pPr>
            <w:r w:rsidRPr="00DF367E">
              <w:rPr>
                <w:i/>
              </w:rPr>
              <w:t>b)</w:t>
            </w:r>
            <w:r>
              <w:t xml:space="preserve"> ett </w:t>
            </w:r>
            <w:r w:rsidRPr="00DF367E">
              <w:rPr>
                <w:i/>
              </w:rPr>
              <w:t>företag som motsvarar</w:t>
            </w:r>
            <w:r>
              <w:t xml:space="preserve"> </w:t>
            </w:r>
            <w:r w:rsidRPr="00DF367E">
              <w:rPr>
                <w:i/>
              </w:rPr>
              <w:t>ett</w:t>
            </w:r>
            <w:r w:rsidRPr="0093150E">
              <w:t xml:space="preserve"> finan</w:t>
            </w:r>
            <w:r w:rsidRPr="0093150E">
              <w:softHyphen/>
              <w:t>siellt institut</w:t>
            </w:r>
            <w:r w:rsidRPr="00DF367E">
              <w:rPr>
                <w:i/>
                <w:iCs/>
              </w:rPr>
              <w:t>,</w:t>
            </w:r>
            <w:r w:rsidRPr="0093150E">
              <w:t xml:space="preserve"> eller</w:t>
            </w:r>
          </w:p>
          <w:p w14:paraId="53520C02" w14:textId="77777777" w:rsidR="001E1ED6" w:rsidRDefault="001E1ED6" w:rsidP="002E15E2">
            <w:pPr>
              <w:pStyle w:val="Brdtextmedindrag"/>
            </w:pPr>
            <w:r w:rsidRPr="00DF367E">
              <w:rPr>
                <w:i/>
                <w:iCs/>
              </w:rPr>
              <w:t>c)</w:t>
            </w:r>
            <w:r>
              <w:t> </w:t>
            </w:r>
            <w:r w:rsidRPr="0093150E">
              <w:t>ett förvalt</w:t>
            </w:r>
            <w:r w:rsidRPr="0093150E">
              <w:softHyphen/>
              <w:t>ningsbolag.</w:t>
            </w:r>
          </w:p>
        </w:tc>
      </w:tr>
    </w:tbl>
    <w:p w14:paraId="5530C235" w14:textId="77777777" w:rsidR="001E1ED6" w:rsidRDefault="001E1ED6" w:rsidP="001E1ED6">
      <w:pPr>
        <w:pStyle w:val="Brdtextmedindrag"/>
      </w:pPr>
      <w:r>
        <w:lastRenderedPageBreak/>
        <w:t>Med förvaltningsbolag avses ett utländskt företag som i sitt hem</w:t>
      </w:r>
      <w:r>
        <w:softHyphen/>
        <w:t>land har tillstånd att förvalta fondföretag.</w:t>
      </w:r>
    </w:p>
    <w:p w14:paraId="4A975A39" w14:textId="1F5F371D" w:rsidR="001E1ED6" w:rsidDel="003C1740" w:rsidRDefault="001E1ED6" w:rsidP="001E1ED6">
      <w:pPr>
        <w:pStyle w:val="Brdtext"/>
        <w:spacing w:before="270"/>
        <w:jc w:val="center"/>
      </w:pPr>
      <w:r w:rsidDel="003C1740">
        <w:t>4 §</w:t>
      </w:r>
      <w:r w:rsidDel="003C1740">
        <w:rPr>
          <w:rStyle w:val="Fotnotsreferens"/>
        </w:rPr>
        <w:footnoteReference w:id="32"/>
      </w:r>
    </w:p>
    <w:tbl>
      <w:tblPr>
        <w:tblW w:w="5000" w:type="pct"/>
        <w:tblLayout w:type="fixed"/>
        <w:tblLook w:val="0000" w:firstRow="0" w:lastRow="0" w:firstColumn="0" w:lastColumn="0" w:noHBand="0" w:noVBand="0"/>
      </w:tblPr>
      <w:tblGrid>
        <w:gridCol w:w="2948"/>
        <w:gridCol w:w="2949"/>
      </w:tblGrid>
      <w:tr w:rsidR="001E1ED6" w:rsidDel="003C1740" w14:paraId="2DF4AE40" w14:textId="77777777" w:rsidTr="002E15E2">
        <w:tc>
          <w:tcPr>
            <w:tcW w:w="2500" w:type="pct"/>
            <w:shd w:val="clear" w:color="auto" w:fill="auto"/>
            <w:tcMar>
              <w:left w:w="0" w:type="dxa"/>
            </w:tcMar>
          </w:tcPr>
          <w:p w14:paraId="2B6D16EC" w14:textId="77777777" w:rsidR="001E1ED6" w:rsidDel="003C1740" w:rsidRDefault="001E1ED6" w:rsidP="002E15E2">
            <w:pPr>
              <w:pStyle w:val="Brdtextmedindrag"/>
            </w:pPr>
            <w:r w:rsidDel="003C1740">
              <w:t>Ett moder- eller dotter</w:t>
            </w:r>
            <w:r w:rsidDel="003C1740">
              <w:softHyphen/>
              <w:t>före</w:t>
            </w:r>
            <w:r w:rsidDel="003C1740">
              <w:softHyphen/>
              <w:t>tag som står under tillsyn enligt denna lag ska på grupp- eller under</w:t>
            </w:r>
            <w:r w:rsidDel="003C1740">
              <w:softHyphen/>
              <w:t xml:space="preserve">gruppsnivå uppfylla kraven i 6 kap. 2 § första stycket och 3 § lagen (2004:297) om bank- och finansieringsrörelse </w:t>
            </w:r>
            <w:r w:rsidRPr="00897B5E" w:rsidDel="003C1740">
              <w:rPr>
                <w:i/>
              </w:rPr>
              <w:t>samt 8</w:t>
            </w:r>
            <w:r w:rsidDel="003C1740">
              <w:rPr>
                <w:i/>
              </w:rPr>
              <w:t> </w:t>
            </w:r>
            <w:r w:rsidRPr="00897B5E" w:rsidDel="003C1740">
              <w:rPr>
                <w:i/>
              </w:rPr>
              <w:t>kap. 4</w:t>
            </w:r>
            <w:r w:rsidDel="003C1740">
              <w:rPr>
                <w:i/>
              </w:rPr>
              <w:t> §</w:t>
            </w:r>
            <w:r w:rsidRPr="00897B5E" w:rsidDel="003C1740">
              <w:rPr>
                <w:i/>
              </w:rPr>
              <w:t xml:space="preserve"> första stycket och 5</w:t>
            </w:r>
            <w:r w:rsidDel="003C1740">
              <w:rPr>
                <w:i/>
              </w:rPr>
              <w:t> §</w:t>
            </w:r>
            <w:r w:rsidRPr="00897B5E" w:rsidDel="003C1740">
              <w:rPr>
                <w:i/>
              </w:rPr>
              <w:t xml:space="preserve"> lagen</w:t>
            </w:r>
            <w:r w:rsidDel="003C1740">
              <w:rPr>
                <w:i/>
              </w:rPr>
              <w:t xml:space="preserve"> </w:t>
            </w:r>
            <w:r w:rsidRPr="00897B5E" w:rsidDel="003C1740">
              <w:rPr>
                <w:i/>
              </w:rPr>
              <w:t>(</w:t>
            </w:r>
            <w:r w:rsidRPr="008816B0" w:rsidDel="003C1740">
              <w:rPr>
                <w:i/>
                <w:spacing w:val="-4"/>
              </w:rPr>
              <w:t>2007:528) om värdepappers</w:t>
            </w:r>
            <w:r w:rsidRPr="008816B0" w:rsidDel="003C1740">
              <w:rPr>
                <w:i/>
                <w:spacing w:val="-4"/>
              </w:rPr>
              <w:softHyphen/>
              <w:t>mark</w:t>
            </w:r>
            <w:r w:rsidRPr="008816B0" w:rsidDel="003C1740">
              <w:rPr>
                <w:i/>
                <w:spacing w:val="-4"/>
              </w:rPr>
              <w:softHyphen/>
              <w:t>naden</w:t>
            </w:r>
            <w:r w:rsidRPr="008816B0" w:rsidDel="003C1740">
              <w:rPr>
                <w:spacing w:val="-2"/>
              </w:rPr>
              <w:t xml:space="preserve"> om riskhantering och ge</w:t>
            </w:r>
            <w:r w:rsidRPr="008816B0" w:rsidDel="003C1740">
              <w:rPr>
                <w:spacing w:val="-2"/>
              </w:rPr>
              <w:softHyphen/>
              <w:t>nom</w:t>
            </w:r>
            <w:r w:rsidRPr="008816B0" w:rsidDel="003C1740">
              <w:rPr>
                <w:spacing w:val="-2"/>
              </w:rPr>
              <w:softHyphen/>
              <w:t>lysning.</w:t>
            </w:r>
          </w:p>
        </w:tc>
        <w:tc>
          <w:tcPr>
            <w:tcW w:w="2500" w:type="pct"/>
            <w:shd w:val="clear" w:color="auto" w:fill="auto"/>
            <w:tcMar>
              <w:right w:w="0" w:type="dxa"/>
            </w:tcMar>
          </w:tcPr>
          <w:p w14:paraId="131529E3" w14:textId="77777777" w:rsidR="001E1ED6" w:rsidDel="003C1740" w:rsidRDefault="001E1ED6" w:rsidP="002E15E2">
            <w:pPr>
              <w:pStyle w:val="Brdtextmedindrag"/>
            </w:pPr>
            <w:r w:rsidRPr="0021089A" w:rsidDel="003C1740">
              <w:t>Ett moder- eller dotterföre</w:t>
            </w:r>
            <w:r w:rsidDel="003C1740">
              <w:softHyphen/>
            </w:r>
            <w:r w:rsidRPr="0021089A" w:rsidDel="003C1740">
              <w:t>tag som står under tillsyn enligt denna lag ska på grupp- eller under</w:t>
            </w:r>
            <w:r w:rsidDel="003C1740">
              <w:softHyphen/>
            </w:r>
            <w:r w:rsidRPr="0021089A" w:rsidDel="003C1740">
              <w:t>gruppsnivå uppfylla kraven i 6</w:t>
            </w:r>
            <w:r w:rsidDel="003C1740">
              <w:t> </w:t>
            </w:r>
            <w:r w:rsidRPr="0021089A" w:rsidDel="003C1740">
              <w:t>kap. 2</w:t>
            </w:r>
            <w:r w:rsidDel="003C1740">
              <w:t> §</w:t>
            </w:r>
            <w:r w:rsidRPr="0021089A" w:rsidDel="003C1740">
              <w:t xml:space="preserve"> första stycket och 3</w:t>
            </w:r>
            <w:r w:rsidDel="003C1740">
              <w:t> §</w:t>
            </w:r>
            <w:r w:rsidRPr="0021089A" w:rsidDel="003C1740">
              <w:t xml:space="preserve"> lagen</w:t>
            </w:r>
            <w:r w:rsidDel="003C1740">
              <w:t> </w:t>
            </w:r>
            <w:r w:rsidRPr="0021089A" w:rsidDel="003C1740">
              <w:t>(2004:297) om bank- och finansieringsrörelse om riskhan</w:t>
            </w:r>
            <w:r w:rsidDel="003C1740">
              <w:softHyphen/>
            </w:r>
            <w:r w:rsidRPr="0021089A" w:rsidDel="003C1740">
              <w:t>tering och genomlysning.</w:t>
            </w:r>
          </w:p>
        </w:tc>
      </w:tr>
    </w:tbl>
    <w:p w14:paraId="1ECD9D5A" w14:textId="77777777" w:rsidR="001E1ED6" w:rsidDel="003C1740" w:rsidRDefault="001E1ED6" w:rsidP="001E1ED6">
      <w:pPr>
        <w:pStyle w:val="Brdtextmedindrag"/>
      </w:pPr>
      <w:r w:rsidRPr="000C4F1B" w:rsidDel="003C1740">
        <w:t>Ett sådant företag ska också införa styrformer, processer och rutiner enligt första stycket i sina dotterföretag som inte står under tillsyn enligt denna lag. Sådana dotterföretag ska uppfylla de krav som avses i första stycket på individuell nivå</w:t>
      </w:r>
      <w:r w:rsidDel="003C1740">
        <w:t>.</w:t>
      </w:r>
    </w:p>
    <w:p w14:paraId="511A3FD7" w14:textId="77777777" w:rsidR="001E1ED6" w:rsidRDefault="001E1ED6" w:rsidP="001E1ED6">
      <w:pPr>
        <w:pStyle w:val="Brdtextmedindrag"/>
      </w:pPr>
      <w:r w:rsidDel="003C1740">
        <w:t xml:space="preserve">Finansinspektionen ska, efter </w:t>
      </w:r>
      <w:r w:rsidRPr="000C4F1B" w:rsidDel="003C1740">
        <w:t>ansökan av ett ansvarigt företag enligt 1</w:t>
      </w:r>
      <w:r w:rsidDel="003C1740">
        <w:t> </w:t>
      </w:r>
      <w:r w:rsidRPr="000C4F1B" w:rsidDel="003C1740">
        <w:t>§ andra stycket, besluta om undantag från kravet i andra stycket, om före</w:t>
      </w:r>
      <w:r w:rsidDel="003C1740">
        <w:softHyphen/>
      </w:r>
      <w:r w:rsidRPr="000C4F1B" w:rsidDel="003C1740">
        <w:t>taget kan visa att ett sådant införande strider mot lagen i det land där dotter</w:t>
      </w:r>
      <w:r w:rsidDel="003C1740">
        <w:softHyphen/>
      </w:r>
      <w:r w:rsidRPr="000C4F1B" w:rsidDel="003C1740">
        <w:t>företaget är etablerat</w:t>
      </w:r>
      <w:r w:rsidDel="003C1740">
        <w:t>.</w:t>
      </w:r>
    </w:p>
    <w:tbl>
      <w:tblPr>
        <w:tblW w:w="5000" w:type="pct"/>
        <w:tblCellMar>
          <w:left w:w="125" w:type="dxa"/>
          <w:right w:w="125" w:type="dxa"/>
        </w:tblCellMar>
        <w:tblLook w:val="0000" w:firstRow="0" w:lastRow="0" w:firstColumn="0" w:lastColumn="0" w:noHBand="0" w:noVBand="0"/>
      </w:tblPr>
      <w:tblGrid>
        <w:gridCol w:w="2948"/>
        <w:gridCol w:w="2949"/>
      </w:tblGrid>
      <w:tr w:rsidR="001E1ED6" w14:paraId="0D2E4F35" w14:textId="77777777" w:rsidTr="002E15E2">
        <w:tc>
          <w:tcPr>
            <w:tcW w:w="2500" w:type="pct"/>
            <w:shd w:val="clear" w:color="auto" w:fill="auto"/>
            <w:tcMar>
              <w:left w:w="0" w:type="dxa"/>
            </w:tcMar>
          </w:tcPr>
          <w:p w14:paraId="770FF325" w14:textId="77777777" w:rsidR="001E1ED6" w:rsidRDefault="001E1ED6" w:rsidP="002E15E2">
            <w:pPr>
              <w:pStyle w:val="Brdtextmedindrag"/>
            </w:pPr>
          </w:p>
        </w:tc>
        <w:tc>
          <w:tcPr>
            <w:tcW w:w="2500" w:type="pct"/>
            <w:shd w:val="clear" w:color="auto" w:fill="auto"/>
            <w:tcMar>
              <w:right w:w="0" w:type="dxa"/>
            </w:tcMar>
          </w:tcPr>
          <w:p w14:paraId="39EFBCB1" w14:textId="77777777" w:rsidR="001E1ED6" w:rsidRPr="00CE1A41" w:rsidRDefault="001E1ED6" w:rsidP="002E15E2">
            <w:pPr>
              <w:pStyle w:val="Brdtext"/>
              <w:spacing w:before="270"/>
              <w:jc w:val="left"/>
              <w:rPr>
                <w:i/>
              </w:rPr>
            </w:pPr>
            <w:r w:rsidRPr="00966111">
              <w:rPr>
                <w:b/>
                <w:bCs/>
                <w:i/>
                <w:iCs/>
              </w:rPr>
              <w:t>3 a kap.</w:t>
            </w:r>
            <w:r w:rsidRPr="00966111">
              <w:rPr>
                <w:b/>
                <w:bCs/>
              </w:rPr>
              <w:t xml:space="preserve"> </w:t>
            </w:r>
            <w:r w:rsidRPr="00966111">
              <w:rPr>
                <w:b/>
                <w:i/>
                <w:spacing w:val="-4"/>
              </w:rPr>
              <w:t>Krav på värdepappersföretagskoncerner</w:t>
            </w:r>
          </w:p>
          <w:p w14:paraId="3D269BA8" w14:textId="77777777" w:rsidR="001E1ED6" w:rsidRDefault="001E1ED6" w:rsidP="002E15E2">
            <w:pPr>
              <w:pStyle w:val="Brdtextmedindrag"/>
            </w:pPr>
          </w:p>
        </w:tc>
      </w:tr>
      <w:tr w:rsidR="001E1ED6" w14:paraId="60703EE8" w14:textId="77777777" w:rsidTr="002E15E2">
        <w:tc>
          <w:tcPr>
            <w:tcW w:w="2500" w:type="pct"/>
            <w:shd w:val="clear" w:color="auto" w:fill="auto"/>
            <w:tcMar>
              <w:left w:w="0" w:type="dxa"/>
            </w:tcMar>
          </w:tcPr>
          <w:p w14:paraId="44A14932" w14:textId="77777777" w:rsidR="001E1ED6" w:rsidRDefault="001E1ED6" w:rsidP="002E15E2">
            <w:pPr>
              <w:pStyle w:val="Brdtextmedindrag"/>
            </w:pPr>
          </w:p>
        </w:tc>
        <w:tc>
          <w:tcPr>
            <w:tcW w:w="2500" w:type="pct"/>
            <w:shd w:val="clear" w:color="auto" w:fill="auto"/>
            <w:tcMar>
              <w:right w:w="0" w:type="dxa"/>
            </w:tcMar>
          </w:tcPr>
          <w:p w14:paraId="7A81CBB1" w14:textId="77777777" w:rsidR="001E1ED6" w:rsidRPr="00F33853" w:rsidRDefault="001E1ED6" w:rsidP="002E15E2">
            <w:pPr>
              <w:pStyle w:val="Rubrik4utannumrering"/>
              <w:spacing w:before="0" w:after="0"/>
              <w:rPr>
                <w:bCs/>
                <w:i/>
                <w:iCs/>
              </w:rPr>
            </w:pPr>
            <w:r>
              <w:rPr>
                <w:i/>
                <w:iCs/>
                <w:spacing w:val="-4"/>
              </w:rPr>
              <w:t>Krav på moder- och dotterföretag</w:t>
            </w:r>
          </w:p>
        </w:tc>
      </w:tr>
    </w:tbl>
    <w:p w14:paraId="4D2A42FE" w14:textId="77777777" w:rsidR="001E1ED6" w:rsidRDefault="001E1ED6" w:rsidP="001E1ED6">
      <w:pPr>
        <w:pStyle w:val="Brdtextmedindrag"/>
      </w:pPr>
    </w:p>
    <w:tbl>
      <w:tblPr>
        <w:tblW w:w="5000" w:type="pct"/>
        <w:tblLayout w:type="fixed"/>
        <w:tblLook w:val="0000" w:firstRow="0" w:lastRow="0" w:firstColumn="0" w:lastColumn="0" w:noHBand="0" w:noVBand="0"/>
      </w:tblPr>
      <w:tblGrid>
        <w:gridCol w:w="2948"/>
        <w:gridCol w:w="2949"/>
      </w:tblGrid>
      <w:tr w:rsidR="001E1ED6" w14:paraId="308BD729" w14:textId="77777777" w:rsidTr="002E15E2">
        <w:tc>
          <w:tcPr>
            <w:tcW w:w="2500" w:type="pct"/>
            <w:shd w:val="clear" w:color="auto" w:fill="auto"/>
            <w:tcMar>
              <w:left w:w="0" w:type="dxa"/>
            </w:tcMar>
          </w:tcPr>
          <w:p w14:paraId="6958D5A6" w14:textId="77777777" w:rsidR="001E1ED6" w:rsidRPr="0041722C" w:rsidRDefault="001E1ED6" w:rsidP="002E15E2">
            <w:pPr>
              <w:pStyle w:val="Brdtextmedindrag"/>
              <w:rPr>
                <w:i/>
              </w:rPr>
            </w:pPr>
          </w:p>
        </w:tc>
        <w:tc>
          <w:tcPr>
            <w:tcW w:w="2500" w:type="pct"/>
            <w:shd w:val="clear" w:color="auto" w:fill="auto"/>
            <w:tcMar>
              <w:right w:w="0" w:type="dxa"/>
            </w:tcMar>
          </w:tcPr>
          <w:p w14:paraId="1009372C" w14:textId="77777777" w:rsidR="001E1ED6" w:rsidRPr="003F58A8" w:rsidRDefault="001E1ED6" w:rsidP="002E15E2">
            <w:pPr>
              <w:pStyle w:val="Brdtext"/>
              <w:rPr>
                <w:i/>
                <w:iCs/>
              </w:rPr>
            </w:pPr>
            <w:r>
              <w:rPr>
                <w:i/>
                <w:iCs/>
              </w:rPr>
              <w:t xml:space="preserve">1 </w:t>
            </w:r>
            <w:r w:rsidRPr="003F58A8">
              <w:rPr>
                <w:i/>
                <w:iCs/>
              </w:rPr>
              <w:t>§</w:t>
            </w:r>
          </w:p>
          <w:p w14:paraId="4C963BBF" w14:textId="77777777" w:rsidR="001E1ED6" w:rsidRPr="009A69D2" w:rsidRDefault="001E1ED6" w:rsidP="002E15E2">
            <w:pPr>
              <w:pStyle w:val="Brdtextmedindrag"/>
              <w:rPr>
                <w:i/>
              </w:rPr>
            </w:pPr>
            <w:r w:rsidRPr="0041722C">
              <w:rPr>
                <w:i/>
              </w:rPr>
              <w:t>När artikel</w:t>
            </w:r>
            <w:r>
              <w:rPr>
                <w:i/>
              </w:rPr>
              <w:t> </w:t>
            </w:r>
            <w:r w:rsidRPr="0041722C">
              <w:rPr>
                <w:i/>
              </w:rPr>
              <w:t>7 i värdepappers</w:t>
            </w:r>
            <w:r>
              <w:rPr>
                <w:i/>
              </w:rPr>
              <w:softHyphen/>
            </w:r>
            <w:r w:rsidRPr="0041722C">
              <w:rPr>
                <w:i/>
              </w:rPr>
              <w:t>bolags</w:t>
            </w:r>
            <w:r>
              <w:rPr>
                <w:i/>
              </w:rPr>
              <w:softHyphen/>
            </w:r>
            <w:r w:rsidRPr="0041722C">
              <w:rPr>
                <w:i/>
              </w:rPr>
              <w:t>förordningen är tillämplig ska 8</w:t>
            </w:r>
            <w:r>
              <w:rPr>
                <w:i/>
              </w:rPr>
              <w:t> </w:t>
            </w:r>
            <w:r w:rsidRPr="0041722C">
              <w:rPr>
                <w:i/>
              </w:rPr>
              <w:t xml:space="preserve">kap. </w:t>
            </w:r>
            <w:r>
              <w:rPr>
                <w:i/>
              </w:rPr>
              <w:t xml:space="preserve">3 §, </w:t>
            </w:r>
            <w:r w:rsidRPr="0041722C">
              <w:rPr>
                <w:i/>
              </w:rPr>
              <w:t>4</w:t>
            </w:r>
            <w:r>
              <w:rPr>
                <w:i/>
              </w:rPr>
              <w:t xml:space="preserve"> § första och tredje styckena, 4 c och 5–8 §§ </w:t>
            </w:r>
            <w:r w:rsidRPr="0041722C">
              <w:rPr>
                <w:i/>
              </w:rPr>
              <w:t>lagen</w:t>
            </w:r>
            <w:r>
              <w:rPr>
                <w:i/>
              </w:rPr>
              <w:t xml:space="preserve"> </w:t>
            </w:r>
            <w:r w:rsidRPr="008816B0">
              <w:rPr>
                <w:i/>
                <w:spacing w:val="-4"/>
              </w:rPr>
              <w:t>(2007:528) om värde</w:t>
            </w:r>
            <w:r w:rsidRPr="008816B0">
              <w:rPr>
                <w:i/>
                <w:spacing w:val="-4"/>
              </w:rPr>
              <w:softHyphen/>
              <w:t>pappers</w:t>
            </w:r>
            <w:r w:rsidRPr="008816B0">
              <w:rPr>
                <w:i/>
                <w:spacing w:val="-4"/>
              </w:rPr>
              <w:softHyphen/>
              <w:t>mark</w:t>
            </w:r>
            <w:r w:rsidRPr="008816B0">
              <w:rPr>
                <w:i/>
                <w:spacing w:val="-4"/>
              </w:rPr>
              <w:softHyphen/>
              <w:t>naden</w:t>
            </w:r>
            <w:r w:rsidRPr="0041722C">
              <w:rPr>
                <w:i/>
              </w:rPr>
              <w:t xml:space="preserve"> tillämpas på en </w:t>
            </w:r>
            <w:r w:rsidRPr="0093150E">
              <w:rPr>
                <w:i/>
              </w:rPr>
              <w:t>värde</w:t>
            </w:r>
            <w:r w:rsidRPr="0093150E">
              <w:rPr>
                <w:i/>
              </w:rPr>
              <w:softHyphen/>
              <w:t>pap</w:t>
            </w:r>
            <w:r w:rsidRPr="0093150E">
              <w:rPr>
                <w:i/>
              </w:rPr>
              <w:softHyphen/>
            </w:r>
            <w:r w:rsidRPr="009A69D2">
              <w:rPr>
                <w:i/>
              </w:rPr>
              <w:t xml:space="preserve">persföretagskoncern </w:t>
            </w:r>
            <w:r>
              <w:rPr>
                <w:i/>
              </w:rPr>
              <w:t>om</w:t>
            </w:r>
            <w:r w:rsidRPr="009A69D2">
              <w:rPr>
                <w:i/>
              </w:rPr>
              <w:t xml:space="preserve"> inte annat följer av beslut enligt artikel 8 i samma förordning.</w:t>
            </w:r>
          </w:p>
          <w:p w14:paraId="3A7EE109" w14:textId="77777777" w:rsidR="001E1ED6" w:rsidRDefault="001E1ED6" w:rsidP="002E15E2">
            <w:pPr>
              <w:pStyle w:val="Brdtextmedindrag"/>
            </w:pPr>
            <w:r w:rsidRPr="0093150E">
              <w:rPr>
                <w:i/>
              </w:rPr>
              <w:t>Finansinspektionen ska, efter ansökan av ett moderföretag som avses i artikel 7 i värdepappers</w:t>
            </w:r>
            <w:r w:rsidRPr="0093150E">
              <w:rPr>
                <w:i/>
              </w:rPr>
              <w:softHyphen/>
              <w:t xml:space="preserve">bolagsförordningen, besluta om </w:t>
            </w:r>
            <w:r w:rsidRPr="0093150E">
              <w:rPr>
                <w:i/>
              </w:rPr>
              <w:lastRenderedPageBreak/>
              <w:t>undantag från kravet</w:t>
            </w:r>
            <w:r w:rsidRPr="0041722C">
              <w:rPr>
                <w:i/>
              </w:rPr>
              <w:t xml:space="preserve"> i första stycket, om företaget kan visa att </w:t>
            </w:r>
            <w:r>
              <w:rPr>
                <w:i/>
              </w:rPr>
              <w:t xml:space="preserve">en sådan tillämpning </w:t>
            </w:r>
            <w:r w:rsidRPr="0041722C">
              <w:rPr>
                <w:i/>
              </w:rPr>
              <w:t>strider mot lagen i det land där dotterföretaget är etablerat.</w:t>
            </w:r>
          </w:p>
        </w:tc>
      </w:tr>
    </w:tbl>
    <w:p w14:paraId="7FC9FEE8" w14:textId="77777777" w:rsidR="001E1ED6" w:rsidRDefault="001E1ED6" w:rsidP="001E1ED6">
      <w:pPr>
        <w:pStyle w:val="Brdtextmedindrag"/>
      </w:pPr>
    </w:p>
    <w:tbl>
      <w:tblPr>
        <w:tblW w:w="5000" w:type="pct"/>
        <w:tblLayout w:type="fixed"/>
        <w:tblLook w:val="0000" w:firstRow="0" w:lastRow="0" w:firstColumn="0" w:lastColumn="0" w:noHBand="0" w:noVBand="0"/>
      </w:tblPr>
      <w:tblGrid>
        <w:gridCol w:w="2948"/>
        <w:gridCol w:w="2949"/>
      </w:tblGrid>
      <w:tr w:rsidR="001E1ED6" w14:paraId="227673B0" w14:textId="77777777" w:rsidTr="002E15E2">
        <w:tc>
          <w:tcPr>
            <w:tcW w:w="2500" w:type="pct"/>
            <w:shd w:val="clear" w:color="auto" w:fill="auto"/>
            <w:tcMar>
              <w:left w:w="0" w:type="dxa"/>
            </w:tcMar>
          </w:tcPr>
          <w:p w14:paraId="03450145" w14:textId="77777777" w:rsidR="001E1ED6" w:rsidRPr="00CF0540" w:rsidRDefault="001E1ED6" w:rsidP="002E15E2">
            <w:pPr>
              <w:pStyle w:val="Rubrik4utannumrering"/>
              <w:spacing w:before="0" w:after="0"/>
            </w:pPr>
          </w:p>
        </w:tc>
        <w:tc>
          <w:tcPr>
            <w:tcW w:w="2500" w:type="pct"/>
            <w:shd w:val="clear" w:color="auto" w:fill="auto"/>
            <w:tcMar>
              <w:right w:w="0" w:type="dxa"/>
            </w:tcMar>
          </w:tcPr>
          <w:p w14:paraId="094E78A1" w14:textId="77777777" w:rsidR="001E1ED6" w:rsidRPr="006F5DC6" w:rsidRDefault="001E1ED6" w:rsidP="002E15E2">
            <w:pPr>
              <w:pStyle w:val="Rubrik4utannumrering"/>
              <w:spacing w:before="0" w:after="0"/>
              <w:rPr>
                <w:i/>
                <w:iCs/>
              </w:rPr>
            </w:pPr>
            <w:r w:rsidRPr="006F5DC6">
              <w:rPr>
                <w:i/>
                <w:iCs/>
              </w:rPr>
              <w:t xml:space="preserve">Ledningen för ett </w:t>
            </w:r>
            <w:r w:rsidRPr="00C65F02">
              <w:rPr>
                <w:i/>
                <w:iCs/>
              </w:rPr>
              <w:t xml:space="preserve">värdepappersinriktat </w:t>
            </w:r>
            <w:r w:rsidRPr="006F5DC6">
              <w:rPr>
                <w:i/>
                <w:iCs/>
              </w:rPr>
              <w:t>holdingföretag</w:t>
            </w:r>
          </w:p>
        </w:tc>
      </w:tr>
    </w:tbl>
    <w:p w14:paraId="3540DE14" w14:textId="77777777" w:rsidR="001E1ED6" w:rsidRDefault="001E1ED6" w:rsidP="001E1ED6">
      <w:pPr>
        <w:pStyle w:val="Brdtext"/>
        <w:tabs>
          <w:tab w:val="clear" w:pos="2268"/>
          <w:tab w:val="left" w:pos="3802"/>
        </w:tabs>
      </w:pPr>
    </w:p>
    <w:tbl>
      <w:tblPr>
        <w:tblW w:w="5000" w:type="pct"/>
        <w:tblLook w:val="0000" w:firstRow="0" w:lastRow="0" w:firstColumn="0" w:lastColumn="0" w:noHBand="0" w:noVBand="0"/>
      </w:tblPr>
      <w:tblGrid>
        <w:gridCol w:w="2948"/>
        <w:gridCol w:w="2949"/>
      </w:tblGrid>
      <w:tr w:rsidR="001E1ED6" w14:paraId="58C5ED6C" w14:textId="77777777" w:rsidTr="002E15E2">
        <w:tc>
          <w:tcPr>
            <w:tcW w:w="2500" w:type="pct"/>
            <w:shd w:val="clear" w:color="auto" w:fill="auto"/>
            <w:tcMar>
              <w:left w:w="0" w:type="dxa"/>
            </w:tcMar>
          </w:tcPr>
          <w:p w14:paraId="149463DF" w14:textId="77777777" w:rsidR="001E1ED6" w:rsidRDefault="001E1ED6" w:rsidP="002E15E2">
            <w:pPr>
              <w:pStyle w:val="Brdtextmedindrag"/>
              <w:ind w:firstLine="0"/>
            </w:pPr>
          </w:p>
        </w:tc>
        <w:tc>
          <w:tcPr>
            <w:tcW w:w="2500" w:type="pct"/>
            <w:shd w:val="clear" w:color="auto" w:fill="auto"/>
            <w:tcMar>
              <w:right w:w="0" w:type="dxa"/>
            </w:tcMar>
          </w:tcPr>
          <w:p w14:paraId="1BC81F7E" w14:textId="77777777" w:rsidR="001E1ED6" w:rsidRDefault="001E1ED6" w:rsidP="002E15E2">
            <w:pPr>
              <w:pStyle w:val="Brdtextmedindrag"/>
              <w:ind w:firstLine="0"/>
              <w:rPr>
                <w:i/>
              </w:rPr>
            </w:pPr>
            <w:r>
              <w:rPr>
                <w:i/>
              </w:rPr>
              <w:t>2 §</w:t>
            </w:r>
          </w:p>
          <w:p w14:paraId="676CECD1" w14:textId="0C05FF62" w:rsidR="001E1ED6" w:rsidRPr="00D82813" w:rsidRDefault="001E1ED6" w:rsidP="002E15E2">
            <w:pPr>
              <w:pStyle w:val="Brdtextmedindrag"/>
              <w:rPr>
                <w:i/>
              </w:rPr>
            </w:pPr>
            <w:r w:rsidRPr="006F5DC6">
              <w:rPr>
                <w:i/>
              </w:rPr>
              <w:t xml:space="preserve">Den som ingår i ledningen för </w:t>
            </w:r>
            <w:r w:rsidRPr="00D82813">
              <w:rPr>
                <w:i/>
              </w:rPr>
              <w:t>ett vär</w:t>
            </w:r>
            <w:r w:rsidRPr="00D82813">
              <w:rPr>
                <w:i/>
              </w:rPr>
              <w:softHyphen/>
              <w:t>de</w:t>
            </w:r>
            <w:r w:rsidRPr="00D82813">
              <w:rPr>
                <w:i/>
              </w:rPr>
              <w:softHyphen/>
              <w:t>pappersinriktat holding</w:t>
            </w:r>
            <w:r w:rsidRPr="00D82813">
              <w:rPr>
                <w:i/>
              </w:rPr>
              <w:softHyphen/>
              <w:t>före</w:t>
            </w:r>
            <w:r w:rsidRPr="00D82813">
              <w:rPr>
                <w:i/>
              </w:rPr>
              <w:softHyphen/>
              <w:t xml:space="preserve">tag </w:t>
            </w:r>
            <w:r>
              <w:rPr>
                <w:i/>
              </w:rPr>
              <w:t xml:space="preserve">eller blandat finansiellt holdingföretag i en koncern som avses i 1 § </w:t>
            </w:r>
            <w:r w:rsidRPr="006F5DC6">
              <w:rPr>
                <w:i/>
                <w:spacing w:val="-4"/>
              </w:rPr>
              <w:t>ska ha tillräcklig in</w:t>
            </w:r>
            <w:r w:rsidRPr="006F5DC6">
              <w:rPr>
                <w:i/>
                <w:spacing w:val="-4"/>
              </w:rPr>
              <w:softHyphen/>
              <w:t>sikt</w:t>
            </w:r>
            <w:r w:rsidRPr="006F5DC6">
              <w:rPr>
                <w:i/>
              </w:rPr>
              <w:t xml:space="preserve"> och erfarenhet för att delta i led</w:t>
            </w:r>
            <w:r w:rsidRPr="006F5DC6">
              <w:rPr>
                <w:i/>
              </w:rPr>
              <w:softHyphen/>
              <w:t>ningen av företaget och även i övrigt vara lämplig för en sådan uppgift.</w:t>
            </w:r>
          </w:p>
        </w:tc>
      </w:tr>
    </w:tbl>
    <w:p w14:paraId="3C322226" w14:textId="77777777" w:rsidR="001E1ED6" w:rsidRDefault="001E1ED6" w:rsidP="001E1ED6">
      <w:pPr>
        <w:pStyle w:val="Brdtext"/>
        <w:keepNext/>
        <w:tabs>
          <w:tab w:val="center" w:pos="2948"/>
        </w:tabs>
        <w:spacing w:before="270"/>
        <w:jc w:val="center"/>
        <w:rPr>
          <w:b/>
        </w:rPr>
      </w:pPr>
      <w:r>
        <w:rPr>
          <w:b/>
        </w:rPr>
        <w:t>4 kap.</w:t>
      </w:r>
    </w:p>
    <w:p w14:paraId="6A54E471" w14:textId="77777777" w:rsidR="001E1ED6" w:rsidRDefault="001E1ED6" w:rsidP="001E1ED6">
      <w:pPr>
        <w:pStyle w:val="Brdtext"/>
        <w:jc w:val="center"/>
      </w:pPr>
      <w:r>
        <w:t>1 §</w:t>
      </w:r>
      <w:r>
        <w:rPr>
          <w:rStyle w:val="Fotnotsreferens"/>
        </w:rPr>
        <w:footnoteReference w:id="33"/>
      </w:r>
    </w:p>
    <w:p w14:paraId="55CCBEAE" w14:textId="77777777" w:rsidR="001E1ED6" w:rsidRPr="00930120" w:rsidRDefault="001E1ED6" w:rsidP="001E1ED6">
      <w:pPr>
        <w:pStyle w:val="Brdtextmedindrag"/>
      </w:pPr>
      <w:r>
        <w:t>Finansinspektionen ska utöva tillsyn över att de gruppbaserade kraven är uppfyllda, om</w:t>
      </w:r>
    </w:p>
    <w:p w14:paraId="2ABC0E2D" w14:textId="77777777" w:rsidR="001E1ED6" w:rsidRPr="00B7272F" w:rsidRDefault="001E1ED6" w:rsidP="001E1ED6">
      <w:pPr>
        <w:pStyle w:val="Brdtextmedindrag"/>
      </w:pPr>
      <w:r w:rsidRPr="00B7272F">
        <w:t xml:space="preserve">1. moderföretaget är ett kreditinstitut, </w:t>
      </w:r>
    </w:p>
    <w:p w14:paraId="0B789C95" w14:textId="77777777" w:rsidR="001E1ED6" w:rsidRPr="00B7272F" w:rsidRDefault="001E1ED6" w:rsidP="001E1ED6">
      <w:pPr>
        <w:pStyle w:val="Brdtextmedindrag"/>
      </w:pPr>
      <w:r w:rsidRPr="00B7272F">
        <w:t>2. moderföretaget är ett värdepappersbolag och inget av dess dotter</w:t>
      </w:r>
      <w:r w:rsidRPr="00B7272F">
        <w:softHyphen/>
        <w:t xml:space="preserve">företag är ett kreditinstitut, </w:t>
      </w:r>
    </w:p>
    <w:p w14:paraId="2D1BB781" w14:textId="77777777" w:rsidR="001E1ED6" w:rsidRPr="00B7272F" w:rsidRDefault="001E1ED6" w:rsidP="001E1ED6">
      <w:pPr>
        <w:pStyle w:val="Brdtextmedindrag"/>
      </w:pPr>
      <w:r w:rsidRPr="00B7272F">
        <w:t>3. ett utländskt värdepappersföretag inom EES är moderföretag till ett kreditinstitut och det i den konsoliderade situationen inte finns något mot</w:t>
      </w:r>
      <w:r w:rsidRPr="00B7272F">
        <w:softHyphen/>
        <w:t>svarande utländskt företag inom EES med en större total balans</w:t>
      </w:r>
      <w:r w:rsidRPr="00B7272F">
        <w:softHyphen/>
        <w:t xml:space="preserve">omslutning, </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rsidRPr="00B7272F" w14:paraId="544A202C" w14:textId="77777777" w:rsidTr="002E15E2">
        <w:tc>
          <w:tcPr>
            <w:tcW w:w="2500" w:type="pct"/>
            <w:shd w:val="clear" w:color="auto" w:fill="auto"/>
            <w:tcMar>
              <w:left w:w="0" w:type="dxa"/>
            </w:tcMar>
          </w:tcPr>
          <w:p w14:paraId="1B5B8C42" w14:textId="77777777" w:rsidR="001E1ED6" w:rsidRPr="00B7272F" w:rsidRDefault="001E1ED6" w:rsidP="002E15E2">
            <w:pPr>
              <w:pStyle w:val="Brdtextmedindrag"/>
            </w:pPr>
            <w:r w:rsidRPr="00E77324">
              <w:t>4</w:t>
            </w:r>
            <w:r w:rsidRPr="00B7272F">
              <w:t xml:space="preserve">. ett finansiellt holdingföretag </w:t>
            </w:r>
            <w:r w:rsidRPr="00F83D57">
              <w:t>eller</w:t>
            </w:r>
            <w:r w:rsidRPr="00B7272F">
              <w:t xml:space="preserve"> ett blandat finansiellt holding</w:t>
            </w:r>
            <w:r w:rsidRPr="00B7272F">
              <w:softHyphen/>
              <w:t xml:space="preserve">företag </w:t>
            </w:r>
            <w:r w:rsidRPr="00F83D57">
              <w:t>inom EES</w:t>
            </w:r>
            <w:r w:rsidRPr="00B7272F">
              <w:t xml:space="preserve"> är moderföretag till ett </w:t>
            </w:r>
            <w:r w:rsidRPr="00F83D57">
              <w:rPr>
                <w:i/>
                <w:iCs/>
              </w:rPr>
              <w:t>institut</w:t>
            </w:r>
            <w:r>
              <w:t>,</w:t>
            </w:r>
          </w:p>
        </w:tc>
        <w:tc>
          <w:tcPr>
            <w:tcW w:w="2500" w:type="pct"/>
            <w:shd w:val="clear" w:color="auto" w:fill="auto"/>
            <w:tcMar>
              <w:right w:w="0" w:type="dxa"/>
            </w:tcMar>
          </w:tcPr>
          <w:p w14:paraId="222082E4" w14:textId="07E3AAF9" w:rsidR="001E1ED6" w:rsidRPr="00B7272F" w:rsidRDefault="001E1ED6" w:rsidP="002E15E2">
            <w:pPr>
              <w:pStyle w:val="Brdtextmedindrag"/>
            </w:pPr>
            <w:r w:rsidRPr="00B7272F">
              <w:t>4. ett finansiellt holdingföretag</w:t>
            </w:r>
            <w:r>
              <w:t xml:space="preserve"> eller</w:t>
            </w:r>
            <w:r w:rsidRPr="00B7272F">
              <w:t xml:space="preserve"> ett blandat finansiellt holding</w:t>
            </w:r>
            <w:r>
              <w:softHyphen/>
              <w:t>f</w:t>
            </w:r>
            <w:r w:rsidRPr="00B7272F">
              <w:t>öre</w:t>
            </w:r>
            <w:r w:rsidRPr="00B7272F">
              <w:softHyphen/>
              <w:t>tag</w:t>
            </w:r>
            <w:r>
              <w:t xml:space="preserve"> inom EES är moderföretag till ett </w:t>
            </w:r>
            <w:r w:rsidRPr="00F83D57">
              <w:rPr>
                <w:i/>
                <w:iCs/>
              </w:rPr>
              <w:t>kreditinstitut</w:t>
            </w:r>
            <w:r>
              <w:t xml:space="preserve"> </w:t>
            </w:r>
            <w:r w:rsidRPr="00F83D57">
              <w:rPr>
                <w:i/>
                <w:iCs/>
              </w:rPr>
              <w:t xml:space="preserve">eller </w:t>
            </w:r>
            <w:r>
              <w:rPr>
                <w:i/>
                <w:iCs/>
              </w:rPr>
              <w:t xml:space="preserve">ett </w:t>
            </w:r>
            <w:r w:rsidRPr="00F83D57">
              <w:rPr>
                <w:i/>
                <w:iCs/>
              </w:rPr>
              <w:t>värde</w:t>
            </w:r>
            <w:r>
              <w:rPr>
                <w:i/>
                <w:iCs/>
              </w:rPr>
              <w:softHyphen/>
            </w:r>
            <w:r w:rsidRPr="00F83D57">
              <w:rPr>
                <w:i/>
                <w:iCs/>
              </w:rPr>
              <w:t>pappersbolag</w:t>
            </w:r>
            <w:r w:rsidRPr="006637E7">
              <w:t>,</w:t>
            </w:r>
          </w:p>
        </w:tc>
      </w:tr>
      <w:tr w:rsidR="001E1ED6" w14:paraId="69338A69" w14:textId="77777777" w:rsidTr="002E15E2">
        <w:tc>
          <w:tcPr>
            <w:tcW w:w="2500" w:type="pct"/>
            <w:shd w:val="clear" w:color="auto" w:fill="auto"/>
            <w:tcMar>
              <w:left w:w="0" w:type="dxa"/>
            </w:tcMar>
          </w:tcPr>
          <w:p w14:paraId="3AC10C6E" w14:textId="77777777" w:rsidR="001E1ED6" w:rsidRDefault="001E1ED6" w:rsidP="002E15E2">
            <w:pPr>
              <w:pStyle w:val="Brdtextmedindrag"/>
            </w:pPr>
            <w:r w:rsidRPr="00CC4C73">
              <w:t>5</w:t>
            </w:r>
            <w:r w:rsidRPr="00B7272F">
              <w:t>. ett finansiellt holdingföretag eller ett blandat finansiellt holding</w:t>
            </w:r>
            <w:r w:rsidRPr="00B7272F">
              <w:softHyphen/>
              <w:t xml:space="preserve">företag inom EES är moderföretag till två eller flera </w:t>
            </w:r>
            <w:r w:rsidRPr="00F83D57">
              <w:rPr>
                <w:i/>
                <w:iCs/>
              </w:rPr>
              <w:t>institut</w:t>
            </w:r>
            <w:r w:rsidRPr="006637E7">
              <w:t>,</w:t>
            </w:r>
            <w:r w:rsidRPr="00B7272F">
              <w:t xml:space="preserve"> och</w:t>
            </w:r>
          </w:p>
        </w:tc>
        <w:tc>
          <w:tcPr>
            <w:tcW w:w="2500" w:type="pct"/>
            <w:shd w:val="clear" w:color="auto" w:fill="auto"/>
            <w:tcMar>
              <w:right w:w="0" w:type="dxa"/>
            </w:tcMar>
          </w:tcPr>
          <w:p w14:paraId="1B06A6A3" w14:textId="77777777" w:rsidR="001E1ED6" w:rsidRDefault="001E1ED6" w:rsidP="002E15E2">
            <w:pPr>
              <w:pStyle w:val="Brdtextmedindrag"/>
            </w:pPr>
            <w:r w:rsidRPr="000B5C72">
              <w:t>5.</w:t>
            </w:r>
            <w:r>
              <w:t> </w:t>
            </w:r>
            <w:r w:rsidRPr="000B5C72">
              <w:t>ett finansiellt holdingföretag eller ett blandat finansiellt holding</w:t>
            </w:r>
            <w:r>
              <w:softHyphen/>
            </w:r>
            <w:r w:rsidRPr="000B5C72">
              <w:t xml:space="preserve">företag inom EES är moderföretag till två eller flera </w:t>
            </w:r>
            <w:r w:rsidRPr="00F83D57">
              <w:rPr>
                <w:i/>
                <w:iCs/>
              </w:rPr>
              <w:t>kreditinstitut</w:t>
            </w:r>
            <w:r>
              <w:rPr>
                <w:i/>
                <w:iCs/>
              </w:rPr>
              <w:t>, värdepappersbolag eller motsva</w:t>
            </w:r>
            <w:r>
              <w:rPr>
                <w:i/>
                <w:iCs/>
              </w:rPr>
              <w:softHyphen/>
              <w:t>rande utländska företag</w:t>
            </w:r>
            <w:r w:rsidRPr="006F5DC6">
              <w:t>,</w:t>
            </w:r>
            <w:r>
              <w:rPr>
                <w:i/>
                <w:iCs/>
              </w:rPr>
              <w:t xml:space="preserve"> </w:t>
            </w:r>
            <w:r w:rsidRPr="00CC1DE2">
              <w:t>och</w:t>
            </w:r>
            <w:r>
              <w:t xml:space="preserve"> </w:t>
            </w:r>
          </w:p>
        </w:tc>
      </w:tr>
      <w:tr w:rsidR="001E1ED6" w14:paraId="5ED79827" w14:textId="77777777" w:rsidTr="002E15E2">
        <w:tc>
          <w:tcPr>
            <w:tcW w:w="2500" w:type="pct"/>
            <w:shd w:val="clear" w:color="auto" w:fill="auto"/>
            <w:tcMar>
              <w:left w:w="0" w:type="dxa"/>
            </w:tcMar>
          </w:tcPr>
          <w:p w14:paraId="7951DE1E" w14:textId="77777777" w:rsidR="001E1ED6" w:rsidRDefault="001E1ED6" w:rsidP="002E15E2">
            <w:pPr>
              <w:pStyle w:val="Brdtextmedindrag"/>
            </w:pPr>
            <w:r w:rsidRPr="00B7272F">
              <w:t xml:space="preserve">a) ett av </w:t>
            </w:r>
            <w:r w:rsidRPr="00F83D57">
              <w:rPr>
                <w:i/>
                <w:iCs/>
              </w:rPr>
              <w:t>instituten</w:t>
            </w:r>
            <w:r w:rsidRPr="00B7272F">
              <w:t xml:space="preserve"> är ett kredit</w:t>
            </w:r>
            <w:r>
              <w:softHyphen/>
            </w:r>
            <w:r w:rsidRPr="00B7272F">
              <w:t>institut och det i den konsoliderade situationen inte finns något mot</w:t>
            </w:r>
            <w:r>
              <w:softHyphen/>
            </w:r>
            <w:r w:rsidRPr="00B7272F">
              <w:t>svarande utländskt företag inom EES,</w:t>
            </w:r>
          </w:p>
        </w:tc>
        <w:tc>
          <w:tcPr>
            <w:tcW w:w="2500" w:type="pct"/>
            <w:shd w:val="clear" w:color="auto" w:fill="auto"/>
            <w:tcMar>
              <w:right w:w="0" w:type="dxa"/>
            </w:tcMar>
          </w:tcPr>
          <w:p w14:paraId="54C32E64" w14:textId="77777777" w:rsidR="001E1ED6" w:rsidRDefault="001E1ED6" w:rsidP="002E15E2">
            <w:pPr>
              <w:pStyle w:val="Brdtextmedindrag"/>
            </w:pPr>
            <w:r w:rsidRPr="00B7272F">
              <w:t>a) ett av</w:t>
            </w:r>
            <w:r w:rsidRPr="00B7272F" w:rsidDel="000B5C72">
              <w:t xml:space="preserve"> </w:t>
            </w:r>
            <w:r>
              <w:rPr>
                <w:i/>
                <w:iCs/>
              </w:rPr>
              <w:t>företagen</w:t>
            </w:r>
            <w:r w:rsidRPr="00B7272F">
              <w:t xml:space="preserve"> är ett kredit</w:t>
            </w:r>
            <w:r>
              <w:softHyphen/>
            </w:r>
            <w:r w:rsidRPr="00B7272F">
              <w:t>institut och det i den konsoliderade situationen inte finns något mot</w:t>
            </w:r>
            <w:r>
              <w:softHyphen/>
            </w:r>
            <w:r w:rsidRPr="00B7272F">
              <w:t>svarande utländskt företag inom EES,</w:t>
            </w:r>
            <w:r>
              <w:t xml:space="preserve"> </w:t>
            </w:r>
          </w:p>
        </w:tc>
      </w:tr>
      <w:tr w:rsidR="001E1ED6" w14:paraId="3107B0E2" w14:textId="77777777" w:rsidTr="002E15E2">
        <w:tc>
          <w:tcPr>
            <w:tcW w:w="2500" w:type="pct"/>
            <w:shd w:val="clear" w:color="auto" w:fill="auto"/>
            <w:tcMar>
              <w:left w:w="0" w:type="dxa"/>
            </w:tcMar>
          </w:tcPr>
          <w:p w14:paraId="0FF50A9B" w14:textId="77777777" w:rsidR="001E1ED6" w:rsidRDefault="001E1ED6" w:rsidP="002E15E2">
            <w:pPr>
              <w:pStyle w:val="Brdtextmedindrag"/>
            </w:pPr>
            <w:r w:rsidRPr="00D90D92">
              <w:lastRenderedPageBreak/>
              <w:t>b)</w:t>
            </w:r>
            <w:r>
              <w:t> </w:t>
            </w:r>
            <w:r w:rsidRPr="00D90D92">
              <w:t xml:space="preserve">ett av </w:t>
            </w:r>
            <w:r w:rsidRPr="00F83D57">
              <w:rPr>
                <w:i/>
                <w:iCs/>
              </w:rPr>
              <w:t>instituten</w:t>
            </w:r>
            <w:r w:rsidRPr="00D90D92">
              <w:t xml:space="preserve"> är ett kredit</w:t>
            </w:r>
            <w:r>
              <w:softHyphen/>
            </w:r>
            <w:r w:rsidRPr="00D90D92">
              <w:t>institut och det i den konsoliderade situationen inte finns något mot</w:t>
            </w:r>
            <w:r>
              <w:softHyphen/>
            </w:r>
            <w:r w:rsidRPr="00D90D92">
              <w:t>svarande utländskt företag inom EES med en större balansomslut</w:t>
            </w:r>
            <w:r>
              <w:softHyphen/>
            </w:r>
            <w:r w:rsidRPr="00D90D92">
              <w:t>ning</w:t>
            </w:r>
            <w:r>
              <w:t xml:space="preserve">, </w:t>
            </w:r>
            <w:r w:rsidRPr="006F5DC6">
              <w:t>eller</w:t>
            </w:r>
          </w:p>
        </w:tc>
        <w:tc>
          <w:tcPr>
            <w:tcW w:w="2500" w:type="pct"/>
            <w:shd w:val="clear" w:color="auto" w:fill="auto"/>
            <w:tcMar>
              <w:right w:w="0" w:type="dxa"/>
            </w:tcMar>
          </w:tcPr>
          <w:p w14:paraId="46A48824" w14:textId="77777777" w:rsidR="001E1ED6" w:rsidRDefault="001E1ED6" w:rsidP="002E15E2">
            <w:pPr>
              <w:pStyle w:val="Brdtextmedindrag"/>
            </w:pPr>
            <w:r w:rsidRPr="00D90D92">
              <w:t>b)</w:t>
            </w:r>
            <w:r>
              <w:t> </w:t>
            </w:r>
            <w:r w:rsidRPr="00D90D92">
              <w:t xml:space="preserve">ett av </w:t>
            </w:r>
            <w:r>
              <w:rPr>
                <w:i/>
                <w:iCs/>
              </w:rPr>
              <w:t>företagen</w:t>
            </w:r>
            <w:r w:rsidRPr="00D90D92">
              <w:t xml:space="preserve"> är ett kredit</w:t>
            </w:r>
            <w:r>
              <w:softHyphen/>
            </w:r>
            <w:r w:rsidRPr="00D90D92">
              <w:t>institut och det i den konsoliderade situationen inte finns något mot</w:t>
            </w:r>
            <w:r>
              <w:softHyphen/>
            </w:r>
            <w:r w:rsidRPr="00D90D92">
              <w:t>svarande utländskt företag inom EES med en större balansomslut</w:t>
            </w:r>
            <w:r>
              <w:softHyphen/>
            </w:r>
            <w:r w:rsidRPr="00D90D92">
              <w:t>ning</w:t>
            </w:r>
            <w:r>
              <w:t>, eller</w:t>
            </w:r>
          </w:p>
        </w:tc>
      </w:tr>
      <w:tr w:rsidR="001E1ED6" w14:paraId="1411C129" w14:textId="77777777" w:rsidTr="002E15E2">
        <w:tc>
          <w:tcPr>
            <w:tcW w:w="2500" w:type="pct"/>
            <w:shd w:val="clear" w:color="auto" w:fill="auto"/>
            <w:tcMar>
              <w:left w:w="0" w:type="dxa"/>
            </w:tcMar>
          </w:tcPr>
          <w:p w14:paraId="0F19A5D9" w14:textId="77777777" w:rsidR="001E1ED6" w:rsidRPr="006F5DC6" w:rsidRDefault="001E1ED6" w:rsidP="002E15E2">
            <w:pPr>
              <w:pStyle w:val="Brdtextmedindrag"/>
            </w:pPr>
            <w:r w:rsidRPr="006F5DC6">
              <w:t xml:space="preserve">c) ett av </w:t>
            </w:r>
            <w:r w:rsidRPr="006F5DC6">
              <w:rPr>
                <w:i/>
              </w:rPr>
              <w:t>instituten</w:t>
            </w:r>
            <w:r w:rsidRPr="006F5DC6">
              <w:t xml:space="preserve"> är ett värde</w:t>
            </w:r>
            <w:r>
              <w:softHyphen/>
            </w:r>
            <w:r w:rsidRPr="006F5DC6">
              <w:t>pappersbolag och det i den konsoli</w:t>
            </w:r>
            <w:r>
              <w:softHyphen/>
            </w:r>
            <w:r w:rsidRPr="006F5DC6">
              <w:t>derade situationen inte finns något</w:t>
            </w:r>
          </w:p>
        </w:tc>
        <w:tc>
          <w:tcPr>
            <w:tcW w:w="2500" w:type="pct"/>
            <w:shd w:val="clear" w:color="auto" w:fill="auto"/>
            <w:tcMar>
              <w:right w:w="0" w:type="dxa"/>
            </w:tcMar>
          </w:tcPr>
          <w:p w14:paraId="65FC1DD7" w14:textId="77777777" w:rsidR="001E1ED6" w:rsidRPr="006F5DC6" w:rsidRDefault="001E1ED6" w:rsidP="002E15E2">
            <w:pPr>
              <w:pStyle w:val="Brdtextmedindrag"/>
            </w:pPr>
            <w:r w:rsidRPr="001F772B">
              <w:t xml:space="preserve">c) ett av </w:t>
            </w:r>
            <w:r w:rsidRPr="001F772B">
              <w:rPr>
                <w:i/>
              </w:rPr>
              <w:t>företagen</w:t>
            </w:r>
            <w:r w:rsidRPr="001F772B">
              <w:t xml:space="preserve"> är ett </w:t>
            </w:r>
            <w:r w:rsidRPr="006F5DC6">
              <w:t>värde</w:t>
            </w:r>
            <w:r>
              <w:softHyphen/>
            </w:r>
            <w:r w:rsidRPr="006F5DC6">
              <w:t>pappersbolag och det i den konsoli</w:t>
            </w:r>
            <w:r>
              <w:softHyphen/>
            </w:r>
            <w:r w:rsidRPr="006F5DC6">
              <w:t>derade situationen inte finns något</w:t>
            </w:r>
          </w:p>
        </w:tc>
      </w:tr>
    </w:tbl>
    <w:p w14:paraId="082C05A2" w14:textId="77777777" w:rsidR="001E1ED6" w:rsidRPr="006F5DC6" w:rsidRDefault="001E1ED6" w:rsidP="001E1ED6">
      <w:pPr>
        <w:pStyle w:val="Brdtextmedindrag"/>
      </w:pPr>
      <w:r w:rsidRPr="006F5DC6">
        <w:t>– motsvarande utländskt företag inom EES med en större balans</w:t>
      </w:r>
      <w:r w:rsidRPr="006F5DC6">
        <w:softHyphen/>
        <w:t>omslutning, eller</w:t>
      </w:r>
    </w:p>
    <w:p w14:paraId="1BE0D31F" w14:textId="77777777" w:rsidR="001E1ED6" w:rsidRDefault="001E1ED6" w:rsidP="001E1ED6">
      <w:pPr>
        <w:pStyle w:val="Brdtextmedindrag"/>
      </w:pPr>
      <w:r w:rsidRPr="006F5DC6">
        <w:t>– kreditinstitut eller motsvarande utländskt företag inom EES,</w:t>
      </w:r>
      <w:r w:rsidRPr="006F5DC6">
        <w:rPr>
          <w:i/>
        </w:rPr>
        <w:t xml:space="preserve"> </w:t>
      </w:r>
      <w:r w:rsidRPr="006F5DC6" w:rsidDel="002B1113">
        <w:t>eller</w:t>
      </w:r>
    </w:p>
    <w:p w14:paraId="1B1019BD" w14:textId="6F83996A" w:rsidR="001E1ED6" w:rsidRPr="00B7272F" w:rsidRDefault="001E1ED6" w:rsidP="001E1ED6">
      <w:pPr>
        <w:pStyle w:val="Brdtextmedindrag"/>
      </w:pPr>
      <w:r w:rsidRPr="00B7272F">
        <w:t>6.</w:t>
      </w:r>
      <w:r>
        <w:t> </w:t>
      </w:r>
      <w:r w:rsidRPr="00B7272F">
        <w:t xml:space="preserve">konsolidering krävs enligt </w:t>
      </w:r>
      <w:r w:rsidR="001A4FD4" w:rsidRPr="00B7272F">
        <w:t>artikel</w:t>
      </w:r>
      <w:r w:rsidR="001A4FD4">
        <w:t> </w:t>
      </w:r>
      <w:r w:rsidRPr="00B7272F">
        <w:t>18.3 eller 18.6 i tillsyns</w:t>
      </w:r>
      <w:r>
        <w:softHyphen/>
      </w:r>
      <w:r w:rsidRPr="00B7272F">
        <w:t>förord</w:t>
      </w:r>
      <w:r w:rsidR="004D4BF8">
        <w:softHyphen/>
      </w:r>
      <w:r w:rsidRPr="00B7272F">
        <w:t xml:space="preserve">ningen och </w:t>
      </w:r>
    </w:p>
    <w:p w14:paraId="53B83A74" w14:textId="77777777" w:rsidR="001E1ED6" w:rsidRDefault="001E1ED6" w:rsidP="001E1ED6">
      <w:pPr>
        <w:pStyle w:val="Brdtextmedindrag"/>
      </w:pPr>
      <w:r w:rsidRPr="00B7272F">
        <w:t>a) ett kreditinstitut har den största balansomslutningen av motsvarande företag inom EES, eller</w:t>
      </w:r>
    </w:p>
    <w:p w14:paraId="5DA76954" w14:textId="77777777" w:rsidR="001E1ED6" w:rsidRDefault="001E1ED6" w:rsidP="001E1ED6">
      <w:pPr>
        <w:pStyle w:val="Brdtextmedindrag"/>
      </w:pPr>
      <w:r>
        <w:t>b) ett värdepappersbolag har den största balansomslutningen av mot</w:t>
      </w:r>
      <w:r>
        <w:softHyphen/>
        <w:t xml:space="preserve">svarande företag inom EES och det inte finns något kreditinstitut eller motsvarande utländskt företag inom EES. </w:t>
      </w:r>
    </w:p>
    <w:p w14:paraId="7A8098A6" w14:textId="77777777" w:rsidR="001E1ED6" w:rsidRDefault="001E1ED6" w:rsidP="001E1ED6">
      <w:pPr>
        <w:pStyle w:val="Brdtextmedindrag"/>
      </w:pPr>
      <w:r w:rsidRPr="000D5BCE">
        <w:t>Första stycket 3, 5</w:t>
      </w:r>
      <w:r>
        <w:t> </w:t>
      </w:r>
      <w:r w:rsidRPr="000D5BCE">
        <w:t>b, 5</w:t>
      </w:r>
      <w:r>
        <w:t> </w:t>
      </w:r>
      <w:r w:rsidRPr="000D5BCE">
        <w:t>c och 6 gäller dock inte om en annan behörig myndighet utövar tillsyn på individuell nivå över minst två utländska företag i den konsoliderade situationen och summan av de totala balans</w:t>
      </w:r>
      <w:r>
        <w:softHyphen/>
      </w:r>
      <w:r w:rsidRPr="000D5BCE">
        <w:t>omslutningarna för dessa är högre än för det svenska företaget</w:t>
      </w:r>
      <w:r>
        <w:t>.</w:t>
      </w:r>
    </w:p>
    <w:p w14:paraId="326D100B" w14:textId="77777777" w:rsidR="001E1ED6" w:rsidRDefault="001E1ED6" w:rsidP="001E1ED6">
      <w:pPr>
        <w:pStyle w:val="Brdtextmedindrag"/>
      </w:pPr>
      <w:r w:rsidRPr="000D5BCE">
        <w:t>Även om en annan behörig myndighet ska utöva tillsyn över att de gruppbaserade kraven uppfylls enligt artikel 111.1 tredje stycket, 111.3</w:t>
      </w:r>
      <w:r>
        <w:t> </w:t>
      </w:r>
      <w:r w:rsidRPr="000D5BCE">
        <w:t>b eller c eller 111.4 i kapitaltäckningsdirektivet, ska Finansinspektionen utöva sådan tillsyn om inspektionen på individuell nivå ska utöva tillsyn över minst två kreditinstitut respektive värdepappersbolag i den konsoliderade situationen och summan av de totala balansomslutningarna för dessa är högre än de för motsvarande utländska företag inom ett och samma land inom EES.</w:t>
      </w:r>
    </w:p>
    <w:p w14:paraId="1D0D33AA" w14:textId="77777777" w:rsidR="001E1ED6" w:rsidRDefault="001E1ED6" w:rsidP="001E1ED6">
      <w:pPr>
        <w:pStyle w:val="Brdtext"/>
        <w:tabs>
          <w:tab w:val="center" w:pos="2948"/>
        </w:tabs>
        <w:spacing w:before="270"/>
        <w:jc w:val="center"/>
      </w:pPr>
      <w:r w:rsidRPr="000455CB">
        <w:t>2 §</w:t>
      </w:r>
      <w:r>
        <w:rPr>
          <w:rStyle w:val="Fotnotsreferens"/>
        </w:rPr>
        <w:footnoteReference w:id="34"/>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14:paraId="4B1B2E8A" w14:textId="77777777" w:rsidTr="00FD4BEF">
        <w:tc>
          <w:tcPr>
            <w:tcW w:w="2500" w:type="pct"/>
            <w:shd w:val="clear" w:color="auto" w:fill="auto"/>
            <w:tcMar>
              <w:left w:w="0" w:type="dxa"/>
            </w:tcMar>
          </w:tcPr>
          <w:p w14:paraId="1E83C70B" w14:textId="77777777" w:rsidR="001E1ED6" w:rsidRDefault="001E1ED6" w:rsidP="002E15E2">
            <w:pPr>
              <w:pStyle w:val="Brdtextmedindrag"/>
            </w:pPr>
            <w:r w:rsidRPr="003C1256">
              <w:t xml:space="preserve">När Finansinspektionen ska utöva </w:t>
            </w:r>
            <w:r w:rsidRPr="006C6F2B">
              <w:rPr>
                <w:i/>
              </w:rPr>
              <w:t>tillsynen</w:t>
            </w:r>
            <w:r w:rsidRPr="003C1256">
              <w:t xml:space="preserve"> enligt 1 § första </w:t>
            </w:r>
            <w:r>
              <w:br/>
            </w:r>
            <w:r w:rsidRPr="003C1256">
              <w:t xml:space="preserve">stycket 1–3, 5 </w:t>
            </w:r>
            <w:r>
              <w:t>och</w:t>
            </w:r>
            <w:r w:rsidDel="003403E5">
              <w:t xml:space="preserve"> </w:t>
            </w:r>
            <w:r w:rsidRPr="003C1256">
              <w:t>6, får inspek</w:t>
            </w:r>
            <w:r w:rsidRPr="003C1256">
              <w:softHyphen/>
              <w:t>tionen komma överens med övriga berörda behöriga myn</w:t>
            </w:r>
            <w:r w:rsidRPr="003C1256">
              <w:softHyphen/>
              <w:t>digheter om att en annan behörig myndighet inom EES än inspek</w:t>
            </w:r>
            <w:r w:rsidRPr="003C1256">
              <w:softHyphen/>
              <w:t>tionen ska ansvara för tillsynen. Finans</w:t>
            </w:r>
            <w:r w:rsidRPr="003C1256">
              <w:softHyphen/>
              <w:t>inspek</w:t>
            </w:r>
            <w:r w:rsidRPr="00CB2867">
              <w:t>tionen får ingå en sådan överens</w:t>
            </w:r>
            <w:r w:rsidRPr="00BC302E">
              <w:t>kommelse, om det är olämp</w:t>
            </w:r>
            <w:r w:rsidRPr="00BC302E">
              <w:softHyphen/>
              <w:t>ligt att inspektionen ansvarar för tillsynen med hän</w:t>
            </w:r>
            <w:r w:rsidRPr="00BC302E">
              <w:softHyphen/>
              <w:t xml:space="preserve">syn till de </w:t>
            </w:r>
            <w:r w:rsidRPr="00A478CF">
              <w:rPr>
                <w:i/>
                <w:iCs/>
              </w:rPr>
              <w:t>institut</w:t>
            </w:r>
            <w:r w:rsidRPr="00BC302E">
              <w:t xml:space="preserve"> och mot</w:t>
            </w:r>
            <w:r w:rsidRPr="00BC302E">
              <w:softHyphen/>
              <w:t>svara</w:t>
            </w:r>
            <w:r w:rsidRPr="00E56034">
              <w:t>nde utländska företag det gäller</w:t>
            </w:r>
            <w:r>
              <w:t xml:space="preserve"> och</w:t>
            </w:r>
            <w:r w:rsidRPr="00E56034">
              <w:t xml:space="preserve"> den relativa betydelsen av deras verksam</w:t>
            </w:r>
            <w:r>
              <w:softHyphen/>
            </w:r>
            <w:r w:rsidRPr="00E56034">
              <w:t xml:space="preserve">heter i </w:t>
            </w:r>
            <w:r w:rsidRPr="00E56034">
              <w:lastRenderedPageBreak/>
              <w:t>de olika länderna eller behovet av att säkerställa kontinuitet i tillsynen på grupp</w:t>
            </w:r>
            <w:r w:rsidRPr="00E56034">
              <w:softHyphen/>
              <w:t>nivå.</w:t>
            </w:r>
          </w:p>
        </w:tc>
        <w:tc>
          <w:tcPr>
            <w:tcW w:w="2500" w:type="pct"/>
            <w:shd w:val="clear" w:color="auto" w:fill="auto"/>
            <w:tcMar>
              <w:right w:w="0" w:type="dxa"/>
            </w:tcMar>
          </w:tcPr>
          <w:p w14:paraId="4077B302" w14:textId="5B08CFBB" w:rsidR="001E1ED6" w:rsidRDefault="001E1ED6" w:rsidP="002E15E2">
            <w:pPr>
              <w:pStyle w:val="Brdtextmedindrag"/>
            </w:pPr>
            <w:r w:rsidRPr="003C1256">
              <w:lastRenderedPageBreak/>
              <w:t xml:space="preserve">När Finansinspektionen ska utöva </w:t>
            </w:r>
            <w:r w:rsidRPr="006C6F2B">
              <w:rPr>
                <w:i/>
              </w:rPr>
              <w:t>tillsyn</w:t>
            </w:r>
            <w:r w:rsidRPr="003C1256">
              <w:t xml:space="preserve"> enligt 1 § första </w:t>
            </w:r>
            <w:r>
              <w:br/>
            </w:r>
            <w:r w:rsidRPr="003C1256">
              <w:t xml:space="preserve">stycket 1–3, 5 </w:t>
            </w:r>
            <w:r>
              <w:t>och</w:t>
            </w:r>
            <w:r w:rsidRPr="003C1256">
              <w:t xml:space="preserve"> 6, får inspek</w:t>
            </w:r>
            <w:r w:rsidRPr="003C1256">
              <w:softHyphen/>
              <w:t>tionen komma överens med övriga berörda behöriga myn</w:t>
            </w:r>
            <w:r w:rsidRPr="003C1256">
              <w:softHyphen/>
              <w:t>digheter om att en annan behörig myndighet inom EES än inspek</w:t>
            </w:r>
            <w:r w:rsidRPr="003C1256">
              <w:softHyphen/>
              <w:t>tionen ska ansvara för tillsynen. Finans</w:t>
            </w:r>
            <w:r w:rsidRPr="003C1256">
              <w:softHyphen/>
              <w:t>inspek</w:t>
            </w:r>
            <w:r w:rsidRPr="00CB2867">
              <w:t>tionen får ingå en sådan överens</w:t>
            </w:r>
            <w:r w:rsidRPr="00BC302E">
              <w:t>kommelse, om det är olämp</w:t>
            </w:r>
            <w:r w:rsidRPr="00BC302E">
              <w:softHyphen/>
              <w:t>ligt att inspektionen ansvarar för tillsynen med hän</w:t>
            </w:r>
            <w:r w:rsidRPr="00BC302E">
              <w:softHyphen/>
              <w:t xml:space="preserve">syn till de </w:t>
            </w:r>
            <w:r>
              <w:rPr>
                <w:i/>
                <w:iCs/>
              </w:rPr>
              <w:t>kreditinstitut, värdepappers</w:t>
            </w:r>
            <w:r>
              <w:rPr>
                <w:i/>
                <w:iCs/>
              </w:rPr>
              <w:softHyphen/>
              <w:t>bolag</w:t>
            </w:r>
            <w:r w:rsidRPr="00BC302E">
              <w:t xml:space="preserve"> och mot</w:t>
            </w:r>
            <w:r w:rsidRPr="00BC302E">
              <w:softHyphen/>
              <w:t>svara</w:t>
            </w:r>
            <w:r w:rsidRPr="00E56034">
              <w:t xml:space="preserve">nde utländska företag det gäller </w:t>
            </w:r>
            <w:r>
              <w:t xml:space="preserve">och </w:t>
            </w:r>
            <w:r w:rsidRPr="00E56034">
              <w:t xml:space="preserve">den relativa </w:t>
            </w:r>
            <w:r w:rsidRPr="00E56034">
              <w:lastRenderedPageBreak/>
              <w:t>betydelsen av deras verksam</w:t>
            </w:r>
            <w:r>
              <w:softHyphen/>
            </w:r>
            <w:r w:rsidRPr="00E56034">
              <w:t>heter i de olika länderna eller behovet av att säkerställa kontinuitet i tillsynen på grupp</w:t>
            </w:r>
            <w:r w:rsidRPr="00E56034">
              <w:softHyphen/>
              <w:t>nivå.</w:t>
            </w:r>
          </w:p>
        </w:tc>
      </w:tr>
      <w:tr w:rsidR="001E1ED6" w14:paraId="0EB17A39" w14:textId="77777777" w:rsidTr="002E15E2">
        <w:tc>
          <w:tcPr>
            <w:tcW w:w="2500" w:type="pct"/>
            <w:shd w:val="clear" w:color="auto" w:fill="auto"/>
            <w:tcMar>
              <w:left w:w="0" w:type="dxa"/>
            </w:tcMar>
          </w:tcPr>
          <w:p w14:paraId="6CD543AA" w14:textId="77777777" w:rsidR="001E1ED6" w:rsidRDefault="001E1ED6" w:rsidP="002E15E2">
            <w:pPr>
              <w:pStyle w:val="Brdtextmedindrag"/>
            </w:pPr>
            <w:r w:rsidRPr="00C61926">
              <w:lastRenderedPageBreak/>
              <w:t xml:space="preserve">I </w:t>
            </w:r>
            <w:r w:rsidRPr="00966111">
              <w:t>ett</w:t>
            </w:r>
            <w:r w:rsidRPr="00C61926">
              <w:t xml:space="preserve"> </w:t>
            </w:r>
            <w:r w:rsidRPr="00966111">
              <w:t>sådant</w:t>
            </w:r>
            <w:r w:rsidRPr="00C61926">
              <w:t xml:space="preserve"> fall ska moder</w:t>
            </w:r>
            <w:r>
              <w:softHyphen/>
            </w:r>
            <w:r w:rsidRPr="00C61926">
              <w:t xml:space="preserve">institutet inom EES, det finansiella moderholdingföretaget inom EES, det blandade finansiella </w:t>
            </w:r>
            <w:r w:rsidRPr="00870BFB">
              <w:rPr>
                <w:i/>
              </w:rPr>
              <w:t>holding</w:t>
            </w:r>
            <w:r>
              <w:rPr>
                <w:i/>
              </w:rPr>
              <w:softHyphen/>
            </w:r>
            <w:r w:rsidRPr="00870BFB">
              <w:rPr>
                <w:i/>
              </w:rPr>
              <w:t>företaget</w:t>
            </w:r>
            <w:r w:rsidRPr="00C61926">
              <w:t xml:space="preserve"> eller det </w:t>
            </w:r>
            <w:r w:rsidRPr="005434DB">
              <w:rPr>
                <w:i/>
              </w:rPr>
              <w:t>institut</w:t>
            </w:r>
            <w:r w:rsidRPr="00C61926">
              <w:t xml:space="preserve"> eller motsvarande utländska företag som har den största balansomslut</w:t>
            </w:r>
            <w:r>
              <w:softHyphen/>
            </w:r>
            <w:r w:rsidRPr="00C61926">
              <w:t>ningen, beroende på vad som är tillämpligt, ges tillfälle att yttra sig innan Finansinspektionen och de övriga berörda behöriga myndig</w:t>
            </w:r>
            <w:r>
              <w:softHyphen/>
            </w:r>
            <w:r w:rsidRPr="00C61926">
              <w:t>heterna ingår överenskommelsen. Europeiska kommissionen och Europeiska bankmyndigheten ska underrättas om en sådan överens</w:t>
            </w:r>
            <w:r>
              <w:softHyphen/>
            </w:r>
            <w:r w:rsidRPr="00C61926">
              <w:t>kommelse.</w:t>
            </w:r>
          </w:p>
        </w:tc>
        <w:tc>
          <w:tcPr>
            <w:tcW w:w="2500" w:type="pct"/>
            <w:shd w:val="clear" w:color="auto" w:fill="auto"/>
            <w:tcMar>
              <w:right w:w="0" w:type="dxa"/>
            </w:tcMar>
          </w:tcPr>
          <w:p w14:paraId="4C91C14D" w14:textId="6C062D9C" w:rsidR="001E1ED6" w:rsidRDefault="001E1ED6" w:rsidP="002E15E2">
            <w:pPr>
              <w:pStyle w:val="Brdtextmedindrag"/>
            </w:pPr>
            <w:r w:rsidRPr="00C61926">
              <w:t xml:space="preserve">I </w:t>
            </w:r>
            <w:r w:rsidRPr="00F610EB">
              <w:rPr>
                <w:iCs/>
              </w:rPr>
              <w:t>ett sådant</w:t>
            </w:r>
            <w:r w:rsidRPr="00C61926">
              <w:t xml:space="preserve"> </w:t>
            </w:r>
            <w:r>
              <w:t xml:space="preserve">fall </w:t>
            </w:r>
            <w:r w:rsidRPr="00C61926">
              <w:t>ska moder</w:t>
            </w:r>
            <w:r>
              <w:softHyphen/>
            </w:r>
            <w:r w:rsidRPr="00C61926">
              <w:t xml:space="preserve">institutet inom EES, det finansiella moderholdingföretaget inom EES, det blandade finansiella </w:t>
            </w:r>
            <w:r w:rsidRPr="00870BFB">
              <w:rPr>
                <w:i/>
              </w:rPr>
              <w:t>moder</w:t>
            </w:r>
            <w:r>
              <w:rPr>
                <w:i/>
              </w:rPr>
              <w:softHyphen/>
            </w:r>
            <w:r w:rsidRPr="00870BFB">
              <w:rPr>
                <w:i/>
              </w:rPr>
              <w:t>holdingföretaget</w:t>
            </w:r>
            <w:r>
              <w:rPr>
                <w:i/>
                <w:iCs/>
              </w:rPr>
              <w:t xml:space="preserve"> inom EES</w:t>
            </w:r>
            <w:r w:rsidRPr="004D4BF8">
              <w:rPr>
                <w:i/>
              </w:rPr>
              <w:t>,</w:t>
            </w:r>
            <w:r w:rsidRPr="00C61926">
              <w:t xml:space="preserve"> eller det </w:t>
            </w:r>
            <w:r>
              <w:rPr>
                <w:i/>
                <w:iCs/>
              </w:rPr>
              <w:t>kreditinstitut, värde</w:t>
            </w:r>
            <w:r>
              <w:rPr>
                <w:i/>
                <w:iCs/>
              </w:rPr>
              <w:softHyphen/>
              <w:t>pappers</w:t>
            </w:r>
            <w:r>
              <w:rPr>
                <w:i/>
                <w:iCs/>
              </w:rPr>
              <w:softHyphen/>
              <w:t>bolag</w:t>
            </w:r>
            <w:r w:rsidRPr="00C61926">
              <w:t xml:space="preserve"> eller motsvarande utländska företag som har den största balans</w:t>
            </w:r>
            <w:r>
              <w:softHyphen/>
            </w:r>
            <w:r w:rsidRPr="00C61926">
              <w:t>omslutningen, bero</w:t>
            </w:r>
            <w:r>
              <w:softHyphen/>
            </w:r>
            <w:r w:rsidRPr="00C61926">
              <w:t>ende på vad som är tillämpligt, ges tillfälle att yttra sig innan Finans</w:t>
            </w:r>
            <w:r>
              <w:softHyphen/>
            </w:r>
            <w:r w:rsidRPr="00C61926">
              <w:t>inspek</w:t>
            </w:r>
            <w:r>
              <w:softHyphen/>
            </w:r>
            <w:r w:rsidRPr="00C61926">
              <w:t>tionen och de övriga berörda behö</w:t>
            </w:r>
            <w:r>
              <w:softHyphen/>
            </w:r>
            <w:r w:rsidRPr="00C61926">
              <w:t>riga myndigheterna ingår överens</w:t>
            </w:r>
            <w:r>
              <w:softHyphen/>
            </w:r>
            <w:r w:rsidRPr="00C61926">
              <w:t>kommelsen. Europeiska kommis</w:t>
            </w:r>
            <w:r>
              <w:softHyphen/>
            </w:r>
            <w:r w:rsidRPr="00C61926">
              <w:t>sionen och Europeiska bank</w:t>
            </w:r>
            <w:r>
              <w:softHyphen/>
            </w:r>
            <w:r w:rsidRPr="00C61926">
              <w:t>myndigheten ska underrättas om en sådan överenskommelse.</w:t>
            </w:r>
          </w:p>
        </w:tc>
      </w:tr>
    </w:tbl>
    <w:p w14:paraId="49AA889D" w14:textId="77777777" w:rsidR="001E1ED6" w:rsidRDefault="001E1ED6" w:rsidP="001E1ED6">
      <w:pPr>
        <w:pStyle w:val="Brdtext"/>
        <w:spacing w:before="270"/>
        <w:jc w:val="center"/>
      </w:pPr>
      <w:r>
        <w:t>3 §</w:t>
      </w:r>
      <w:r>
        <w:rPr>
          <w:rStyle w:val="Fotnotsreferens"/>
        </w:rPr>
        <w:footnoteReference w:id="35"/>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14:paraId="44C8200A" w14:textId="77777777" w:rsidTr="002E15E2">
        <w:tc>
          <w:tcPr>
            <w:tcW w:w="2500" w:type="pct"/>
            <w:shd w:val="clear" w:color="auto" w:fill="auto"/>
            <w:tcMar>
              <w:left w:w="0" w:type="dxa"/>
            </w:tcMar>
          </w:tcPr>
          <w:p w14:paraId="2E47D9CF" w14:textId="77777777" w:rsidR="001E1ED6" w:rsidRDefault="001E1ED6" w:rsidP="002E15E2">
            <w:pPr>
              <w:pStyle w:val="Brdtextmedindrag"/>
            </w:pPr>
            <w:r w:rsidRPr="00C07A01">
              <w:t xml:space="preserve">Om det skulle vara olämpligt med hänsyn till de </w:t>
            </w:r>
            <w:r w:rsidRPr="005568A8">
              <w:rPr>
                <w:i/>
                <w:iCs/>
              </w:rPr>
              <w:t>institut</w:t>
            </w:r>
            <w:r w:rsidRPr="00C07A01">
              <w:t xml:space="preserve"> eller motsvarande utländska företag det gäller, den relativa betydelsen av deras verksamheter i de olika länderna eller behovet av att säker</w:t>
            </w:r>
            <w:r>
              <w:softHyphen/>
            </w:r>
            <w:r w:rsidRPr="00C07A01">
              <w:t>ställa kontinuitet i tillsynen på gruppnivå att tillsynen utövas av den myndighet som enligt artikel 111.1, 111.3 eller 111.4 i kapital</w:t>
            </w:r>
            <w:r>
              <w:softHyphen/>
            </w:r>
            <w:r w:rsidRPr="00C07A01">
              <w:t>täckningsdirektivet ska utöva den gruppbaserade tillsynen, får Finansinspektionen komma över</w:t>
            </w:r>
            <w:r>
              <w:softHyphen/>
            </w:r>
            <w:r w:rsidRPr="00C07A01">
              <w:t>ens med de övriga berörda behöriga myndigheterna om att inspektionen eller någon annan behörig myn</w:t>
            </w:r>
            <w:r>
              <w:softHyphen/>
            </w:r>
            <w:r w:rsidRPr="00C07A01">
              <w:t>dighet ska ansvara för tillsynen.</w:t>
            </w:r>
          </w:p>
        </w:tc>
        <w:tc>
          <w:tcPr>
            <w:tcW w:w="2500" w:type="pct"/>
            <w:shd w:val="clear" w:color="auto" w:fill="auto"/>
            <w:tcMar>
              <w:right w:w="0" w:type="dxa"/>
            </w:tcMar>
          </w:tcPr>
          <w:p w14:paraId="157BADD2" w14:textId="77777777" w:rsidR="001E1ED6" w:rsidRDefault="001E1ED6" w:rsidP="002E15E2">
            <w:pPr>
              <w:pStyle w:val="Brdtextmedindrag"/>
            </w:pPr>
            <w:r w:rsidRPr="00C07A01">
              <w:t xml:space="preserve">Om det skulle vara olämpligt med hänsyn till de </w:t>
            </w:r>
            <w:r>
              <w:rPr>
                <w:i/>
                <w:iCs/>
              </w:rPr>
              <w:t>kreditinstitut, värdepappersbolag</w:t>
            </w:r>
            <w:r w:rsidRPr="00C07A01">
              <w:t xml:space="preserve"> eller motsvar</w:t>
            </w:r>
            <w:r>
              <w:softHyphen/>
            </w:r>
            <w:r w:rsidRPr="00C07A01">
              <w:t>ande utländska företag det gäller, den relativa betydelsen av deras verksamheter i de olika länderna eller behovet av att säker</w:t>
            </w:r>
            <w:r>
              <w:softHyphen/>
            </w:r>
            <w:r w:rsidRPr="00C07A01">
              <w:t>ställa kontinuitet i tillsynen på gruppnivå att tillsynen utövas av den myndighet som enligt artikel 111.1, 111.3 eller 111.4 i kapital</w:t>
            </w:r>
            <w:r>
              <w:softHyphen/>
            </w:r>
            <w:r w:rsidRPr="00C07A01">
              <w:t>täckningsdirektivet ska utöva den gruppbaserade tillsynen, får Finansinspektionen komma över</w:t>
            </w:r>
            <w:r>
              <w:softHyphen/>
            </w:r>
            <w:r w:rsidRPr="00C07A01">
              <w:t>ens med de övriga berörda behöriga myndigheterna om att inspektionen eller någon annan behörig myn</w:t>
            </w:r>
            <w:r>
              <w:softHyphen/>
            </w:r>
            <w:r w:rsidRPr="00C07A01">
              <w:t>dighet ska ansvara för tillsynen</w:t>
            </w:r>
            <w:r>
              <w:t>.</w:t>
            </w:r>
          </w:p>
        </w:tc>
      </w:tr>
      <w:tr w:rsidR="001E1ED6" w14:paraId="3FDC7D3C" w14:textId="77777777" w:rsidTr="002E15E2">
        <w:tc>
          <w:tcPr>
            <w:tcW w:w="2500" w:type="pct"/>
            <w:shd w:val="clear" w:color="auto" w:fill="auto"/>
            <w:tcMar>
              <w:left w:w="0" w:type="dxa"/>
            </w:tcMar>
          </w:tcPr>
          <w:p w14:paraId="4C81F5CD" w14:textId="77777777" w:rsidR="001E1ED6" w:rsidRDefault="001E1ED6" w:rsidP="002E15E2">
            <w:pPr>
              <w:pStyle w:val="Brdtextmedindrag"/>
            </w:pPr>
            <w:r w:rsidRPr="00910D60">
              <w:t xml:space="preserve">I </w:t>
            </w:r>
            <w:r w:rsidRPr="006F5DC6">
              <w:t>ett sådant</w:t>
            </w:r>
            <w:r w:rsidRPr="00910D60">
              <w:t xml:space="preserve"> fall ska moder</w:t>
            </w:r>
            <w:r>
              <w:softHyphen/>
            </w:r>
            <w:r w:rsidRPr="00910D60">
              <w:t xml:space="preserve">institutet inom EES, det finansiella moderholdingföretaget inom EES eller det </w:t>
            </w:r>
            <w:r w:rsidRPr="006F5DC6">
              <w:rPr>
                <w:i/>
              </w:rPr>
              <w:t xml:space="preserve">institut </w:t>
            </w:r>
            <w:r w:rsidRPr="00910D60">
              <w:t>eller motsvarande utländska företag som har den största balansomslutningen, bero</w:t>
            </w:r>
            <w:r>
              <w:softHyphen/>
            </w:r>
            <w:r w:rsidRPr="00910D60">
              <w:t xml:space="preserve">ende på vad som är tillämpligt, ges </w:t>
            </w:r>
            <w:r w:rsidRPr="00910D60">
              <w:lastRenderedPageBreak/>
              <w:t>tillfälle att yttra sig innan Finans</w:t>
            </w:r>
            <w:r>
              <w:softHyphen/>
            </w:r>
            <w:r w:rsidRPr="00910D60">
              <w:t>inspektionen och de övriga berörda behöriga myndigheterna ingår överenskommelsen. Europeiska kommissionen och Europeiska bankmyndigheten ska underrättas om en sådan överen</w:t>
            </w:r>
            <w:r>
              <w:t>s</w:t>
            </w:r>
            <w:r w:rsidRPr="00910D60">
              <w:t>kommelse.</w:t>
            </w:r>
          </w:p>
        </w:tc>
        <w:tc>
          <w:tcPr>
            <w:tcW w:w="2500" w:type="pct"/>
            <w:shd w:val="clear" w:color="auto" w:fill="auto"/>
            <w:tcMar>
              <w:right w:w="0" w:type="dxa"/>
            </w:tcMar>
          </w:tcPr>
          <w:p w14:paraId="30BF8EF8" w14:textId="1152B32F" w:rsidR="001E1ED6" w:rsidRDefault="001E1ED6" w:rsidP="002E15E2">
            <w:pPr>
              <w:pStyle w:val="Brdtextmedindrag"/>
            </w:pPr>
            <w:r w:rsidRPr="00910D60">
              <w:lastRenderedPageBreak/>
              <w:t xml:space="preserve">I </w:t>
            </w:r>
            <w:r>
              <w:t>ett sådant</w:t>
            </w:r>
            <w:r w:rsidRPr="00910D60">
              <w:t xml:space="preserve"> </w:t>
            </w:r>
            <w:r w:rsidRPr="005568A8">
              <w:rPr>
                <w:iCs/>
              </w:rPr>
              <w:t>fall</w:t>
            </w:r>
            <w:r>
              <w:rPr>
                <w:i/>
              </w:rPr>
              <w:t xml:space="preserve"> </w:t>
            </w:r>
            <w:r w:rsidRPr="00910D60">
              <w:t>ska moder</w:t>
            </w:r>
            <w:r>
              <w:softHyphen/>
            </w:r>
            <w:r w:rsidRPr="00910D60">
              <w:t>institutet inom EES, det finansiella moder</w:t>
            </w:r>
            <w:r>
              <w:softHyphen/>
            </w:r>
            <w:r w:rsidRPr="00910D60">
              <w:t>holdingföretaget inom EES</w:t>
            </w:r>
            <w:r w:rsidRPr="004D4BF8">
              <w:rPr>
                <w:i/>
              </w:rPr>
              <w:t>,</w:t>
            </w:r>
            <w:r w:rsidRPr="00910D60">
              <w:t xml:space="preserve"> </w:t>
            </w:r>
            <w:r w:rsidRPr="00870BFB">
              <w:rPr>
                <w:i/>
              </w:rPr>
              <w:t>det blandade finansiella moder</w:t>
            </w:r>
            <w:r>
              <w:rPr>
                <w:i/>
              </w:rPr>
              <w:softHyphen/>
            </w:r>
            <w:r w:rsidRPr="00870BFB">
              <w:rPr>
                <w:i/>
              </w:rPr>
              <w:t>holdingföretaget inom EES</w:t>
            </w:r>
            <w:r w:rsidRPr="004D4BF8">
              <w:rPr>
                <w:i/>
              </w:rPr>
              <w:t>,</w:t>
            </w:r>
            <w:r w:rsidRPr="00910D60">
              <w:t xml:space="preserve"> eller det </w:t>
            </w:r>
            <w:r>
              <w:rPr>
                <w:i/>
                <w:iCs/>
              </w:rPr>
              <w:t>kreditinstitut, värde</w:t>
            </w:r>
            <w:r>
              <w:rPr>
                <w:i/>
                <w:iCs/>
              </w:rPr>
              <w:softHyphen/>
              <w:t>pappers</w:t>
            </w:r>
            <w:r>
              <w:rPr>
                <w:i/>
                <w:iCs/>
              </w:rPr>
              <w:softHyphen/>
              <w:t>bolag</w:t>
            </w:r>
            <w:r w:rsidRPr="00910D60">
              <w:t xml:space="preserve"> eller mot</w:t>
            </w:r>
            <w:r>
              <w:t>s</w:t>
            </w:r>
            <w:r w:rsidRPr="00910D60">
              <w:t xml:space="preserve">varande utländska </w:t>
            </w:r>
            <w:r w:rsidRPr="00910D60">
              <w:lastRenderedPageBreak/>
              <w:t>företag som har den största balansomslutningen, bero</w:t>
            </w:r>
            <w:r>
              <w:softHyphen/>
            </w:r>
            <w:r w:rsidRPr="00910D60">
              <w:t>ende på vad som är tillämpligt, ges tillfälle att yttra sig innan Finansinspek</w:t>
            </w:r>
            <w:r>
              <w:softHyphen/>
            </w:r>
            <w:r w:rsidRPr="00910D60">
              <w:t>tionen och de övriga berörda behö</w:t>
            </w:r>
            <w:r>
              <w:softHyphen/>
            </w:r>
            <w:r w:rsidRPr="00910D60">
              <w:t>riga myndigheterna ingår överens</w:t>
            </w:r>
            <w:r>
              <w:softHyphen/>
            </w:r>
            <w:r w:rsidRPr="00910D60">
              <w:t xml:space="preserve">kommelsen. </w:t>
            </w:r>
            <w:r>
              <w:t>Europe</w:t>
            </w:r>
            <w:r>
              <w:softHyphen/>
            </w:r>
            <w:r w:rsidRPr="00910D60">
              <w:t>iska kommis</w:t>
            </w:r>
            <w:r>
              <w:softHyphen/>
            </w:r>
            <w:r w:rsidRPr="00910D60">
              <w:t>sionen och Europeiska bankmyn</w:t>
            </w:r>
            <w:r>
              <w:softHyphen/>
            </w:r>
            <w:r w:rsidRPr="00910D60">
              <w:t>digheten ska underrättas om en sådan överenskommelse.</w:t>
            </w:r>
          </w:p>
        </w:tc>
      </w:tr>
    </w:tbl>
    <w:p w14:paraId="08BD4908" w14:textId="77777777" w:rsidR="001E1ED6" w:rsidRDefault="001E1ED6" w:rsidP="001E1ED6">
      <w:pPr>
        <w:pStyle w:val="Brdtext"/>
        <w:tabs>
          <w:tab w:val="center" w:pos="2948"/>
        </w:tabs>
        <w:spacing w:before="270"/>
        <w:jc w:val="center"/>
        <w:rPr>
          <w:bCs/>
        </w:rPr>
      </w:pPr>
      <w:r>
        <w:rPr>
          <w:bCs/>
        </w:rPr>
        <w:lastRenderedPageBreak/>
        <w:t>5 §</w:t>
      </w:r>
      <w:r>
        <w:rPr>
          <w:rStyle w:val="Fotnotsreferens"/>
          <w:bCs/>
        </w:rPr>
        <w:footnoteReference w:id="36"/>
      </w:r>
    </w:p>
    <w:p w14:paraId="60A77067" w14:textId="77777777" w:rsidR="001E1ED6" w:rsidRDefault="001E1ED6" w:rsidP="001E1ED6">
      <w:pPr>
        <w:pStyle w:val="Brdtextmedindrag"/>
      </w:pPr>
      <w:r w:rsidRPr="0059150B">
        <w:t>Inom fyra månader från det att Finansinspektionen har lämnat en rapport enligt 4</w:t>
      </w:r>
      <w:r>
        <w:t> </w:t>
      </w:r>
      <w:r w:rsidRPr="0059150B">
        <w:t>§, ska inspektionen försöka komma överens med övriga berörda behöriga myndigheter om vilket beslut som bör fattas</w:t>
      </w:r>
    </w:p>
    <w:p w14:paraId="128FF79D" w14:textId="77777777" w:rsidR="001E1ED6" w:rsidRDefault="001E1ED6" w:rsidP="001E1ED6">
      <w:pPr>
        <w:pStyle w:val="Brdtextmedindrag"/>
      </w:pPr>
      <w:r>
        <w:t>1. </w:t>
      </w:r>
      <w:r w:rsidRPr="0059150B">
        <w:t>i enlighet med 2</w:t>
      </w:r>
      <w:r>
        <w:t> </w:t>
      </w:r>
      <w:r w:rsidRPr="0059150B">
        <w:t>kap. 2</w:t>
      </w:r>
      <w:r>
        <w:t> </w:t>
      </w:r>
      <w:r w:rsidRPr="0059150B">
        <w:t>§ med</w:t>
      </w:r>
      <w:r>
        <w:t xml:space="preserve"> </w:t>
      </w:r>
      <w:r w:rsidRPr="0059150B">
        <w:t>anledning av väsentliga resultat av likviditetstillsynen, och</w:t>
      </w:r>
    </w:p>
    <w:p w14:paraId="381AED7F" w14:textId="77777777" w:rsidR="001E1ED6" w:rsidRDefault="001E1ED6" w:rsidP="001E1ED6">
      <w:pPr>
        <w:pStyle w:val="Brdtextmedindrag"/>
      </w:pPr>
      <w:r>
        <w:t>2. </w:t>
      </w:r>
      <w:r w:rsidRPr="0059150B">
        <w:t>om huruvida kapitalbasen på gruppnivå är tillräcklig med hänsyn till den finansiella situationen och riskprofilen och om de kapitalbasnivåer som krävs för att tillämpa 2</w:t>
      </w:r>
      <w:r>
        <w:t> </w:t>
      </w:r>
      <w:r w:rsidRPr="0059150B">
        <w:t>kap. 1 och 1</w:t>
      </w:r>
      <w:r>
        <w:t> </w:t>
      </w:r>
      <w:r w:rsidRPr="0059150B">
        <w:t>c</w:t>
      </w:r>
      <w:r>
        <w:t> </w:t>
      </w:r>
      <w:r w:rsidRPr="0059150B">
        <w:t>§§ på individuell nivå eller gruppnivå.</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14:paraId="1C95D99D" w14:textId="77777777" w:rsidTr="004D4BF8">
        <w:tc>
          <w:tcPr>
            <w:tcW w:w="2500" w:type="pct"/>
            <w:shd w:val="clear" w:color="auto" w:fill="auto"/>
            <w:tcMar>
              <w:left w:w="0" w:type="dxa"/>
            </w:tcMar>
          </w:tcPr>
          <w:p w14:paraId="7C15E219" w14:textId="35AA81A0" w:rsidR="001E1ED6" w:rsidRDefault="001E1ED6" w:rsidP="002E15E2">
            <w:pPr>
              <w:pStyle w:val="Brdtextmedindrag"/>
            </w:pPr>
            <w:r w:rsidRPr="00F055EF">
              <w:rPr>
                <w:i/>
              </w:rPr>
              <w:t>Överenskommelsen</w:t>
            </w:r>
            <w:r w:rsidRPr="0059150B">
              <w:t xml:space="preserve"> enligt första stycket 1 ska ta hänsyn till de resultat som framkommit i fråga om </w:t>
            </w:r>
            <w:r w:rsidRPr="00E40CF5">
              <w:rPr>
                <w:i/>
                <w:iCs/>
              </w:rPr>
              <w:t>institutens</w:t>
            </w:r>
            <w:r w:rsidRPr="0059150B">
              <w:t xml:space="preserve"> organisation, risk</w:t>
            </w:r>
            <w:r>
              <w:softHyphen/>
            </w:r>
            <w:r w:rsidRPr="0059150B">
              <w:t>hantering och behovet av särskilda likviditetskrav för specifika institut</w:t>
            </w:r>
            <w:r w:rsidR="006651DF">
              <w:t>.</w:t>
            </w:r>
          </w:p>
        </w:tc>
        <w:tc>
          <w:tcPr>
            <w:tcW w:w="2500" w:type="pct"/>
            <w:shd w:val="clear" w:color="auto" w:fill="auto"/>
            <w:tcMar>
              <w:right w:w="0" w:type="dxa"/>
            </w:tcMar>
          </w:tcPr>
          <w:p w14:paraId="6E8FC56D" w14:textId="63736B91" w:rsidR="001E1ED6" w:rsidRDefault="000D6DB0" w:rsidP="002E15E2">
            <w:pPr>
              <w:pStyle w:val="Brdtextmedindrag"/>
            </w:pPr>
            <w:r w:rsidRPr="00F055EF">
              <w:rPr>
                <w:i/>
              </w:rPr>
              <w:t>En ö</w:t>
            </w:r>
            <w:r w:rsidR="001E1ED6" w:rsidRPr="00F055EF">
              <w:rPr>
                <w:i/>
              </w:rPr>
              <w:t>verenskommelse</w:t>
            </w:r>
            <w:r w:rsidR="001E1ED6" w:rsidRPr="0093150E">
              <w:t xml:space="preserve"> enligt första stycket 1 ska ta hänsyn till de resultat som framkommit i fråga om </w:t>
            </w:r>
            <w:r w:rsidR="001E1ED6" w:rsidRPr="0093150E">
              <w:rPr>
                <w:i/>
                <w:iCs/>
              </w:rPr>
              <w:t>kreditinstitutens och de mot</w:t>
            </w:r>
            <w:r w:rsidR="001E1ED6" w:rsidRPr="0093150E">
              <w:rPr>
                <w:i/>
                <w:iCs/>
              </w:rPr>
              <w:softHyphen/>
              <w:t xml:space="preserve">svarande utländska företagens </w:t>
            </w:r>
            <w:r w:rsidR="001E1ED6" w:rsidRPr="0093150E">
              <w:t>organisation, riskhantering och behovet av särskilda likviditetskrav för specifika institut.</w:t>
            </w:r>
          </w:p>
        </w:tc>
      </w:tr>
    </w:tbl>
    <w:p w14:paraId="3BCA2EFB" w14:textId="77777777" w:rsidR="001E1ED6" w:rsidRPr="00E12EB3" w:rsidRDefault="001E1ED6" w:rsidP="001E1ED6">
      <w:pPr>
        <w:pStyle w:val="Rubrik4utannumrering"/>
        <w:spacing w:before="0" w:after="0"/>
        <w:jc w:val="center"/>
      </w:pP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14:paraId="164A04A1" w14:textId="77777777" w:rsidTr="002E15E2">
        <w:tc>
          <w:tcPr>
            <w:tcW w:w="2500" w:type="pct"/>
            <w:shd w:val="clear" w:color="auto" w:fill="auto"/>
            <w:tcMar>
              <w:left w:w="0" w:type="dxa"/>
            </w:tcMar>
          </w:tcPr>
          <w:p w14:paraId="56792FF2" w14:textId="77777777" w:rsidR="001E1ED6" w:rsidRDefault="001E1ED6" w:rsidP="002E15E2">
            <w:pPr>
              <w:pStyle w:val="Brdtextmedindrag"/>
            </w:pPr>
          </w:p>
        </w:tc>
        <w:tc>
          <w:tcPr>
            <w:tcW w:w="2500" w:type="pct"/>
            <w:shd w:val="clear" w:color="auto" w:fill="auto"/>
            <w:tcMar>
              <w:right w:w="0" w:type="dxa"/>
            </w:tcMar>
          </w:tcPr>
          <w:p w14:paraId="02312BD0" w14:textId="77777777" w:rsidR="001E1ED6" w:rsidRDefault="001E1ED6" w:rsidP="002E15E2">
            <w:pPr>
              <w:pStyle w:val="Rubrik4utannumrering"/>
              <w:spacing w:after="0"/>
              <w:rPr>
                <w:i/>
                <w:iCs/>
              </w:rPr>
            </w:pPr>
            <w:r w:rsidRPr="001F772B">
              <w:rPr>
                <w:i/>
                <w:iCs/>
              </w:rPr>
              <w:t>4 a kap.</w:t>
            </w:r>
            <w:r>
              <w:t xml:space="preserve"> </w:t>
            </w:r>
            <w:r>
              <w:rPr>
                <w:i/>
                <w:iCs/>
              </w:rPr>
              <w:t>Tillsynsansvar för värdepappersföretagskoncerner</w:t>
            </w:r>
          </w:p>
          <w:p w14:paraId="336A7652" w14:textId="77777777" w:rsidR="001E1ED6" w:rsidRPr="009327B3" w:rsidRDefault="001E1ED6" w:rsidP="002E15E2">
            <w:pPr>
              <w:pStyle w:val="Brdtext"/>
              <w:jc w:val="left"/>
              <w:rPr>
                <w:rFonts w:eastAsiaTheme="minorHAnsi"/>
              </w:rPr>
            </w:pPr>
          </w:p>
        </w:tc>
      </w:tr>
      <w:tr w:rsidR="001E1ED6" w14:paraId="44A1636A" w14:textId="77777777" w:rsidTr="002E15E2">
        <w:tc>
          <w:tcPr>
            <w:tcW w:w="2500" w:type="pct"/>
            <w:shd w:val="clear" w:color="auto" w:fill="auto"/>
            <w:tcMar>
              <w:left w:w="0" w:type="dxa"/>
            </w:tcMar>
          </w:tcPr>
          <w:p w14:paraId="30A060FE" w14:textId="77777777" w:rsidR="001E1ED6" w:rsidRDefault="001E1ED6" w:rsidP="002E15E2">
            <w:pPr>
              <w:pStyle w:val="Brdtextmedindrag"/>
            </w:pPr>
          </w:p>
        </w:tc>
        <w:tc>
          <w:tcPr>
            <w:tcW w:w="2500" w:type="pct"/>
            <w:shd w:val="clear" w:color="auto" w:fill="auto"/>
            <w:tcMar>
              <w:right w:w="0" w:type="dxa"/>
            </w:tcMar>
          </w:tcPr>
          <w:p w14:paraId="13B5B536" w14:textId="77777777" w:rsidR="001E1ED6" w:rsidRPr="009327B3" w:rsidRDefault="001E1ED6" w:rsidP="002E15E2">
            <w:pPr>
              <w:pStyle w:val="Brdtextmedindrag"/>
              <w:ind w:firstLine="0"/>
              <w:rPr>
                <w:i/>
              </w:rPr>
            </w:pPr>
            <w:r w:rsidRPr="009327B3">
              <w:rPr>
                <w:i/>
              </w:rPr>
              <w:t>1 §</w:t>
            </w:r>
          </w:p>
          <w:p w14:paraId="3CF5904A" w14:textId="1D307910" w:rsidR="001E1ED6" w:rsidRPr="0058523C" w:rsidRDefault="001E1ED6" w:rsidP="002E15E2">
            <w:pPr>
              <w:pStyle w:val="Brdtextmedindrag"/>
              <w:rPr>
                <w:i/>
                <w:iCs/>
              </w:rPr>
            </w:pPr>
            <w:r w:rsidRPr="00D876B9">
              <w:rPr>
                <w:i/>
                <w:iCs/>
              </w:rPr>
              <w:t>Finansinspektionen</w:t>
            </w:r>
            <w:r>
              <w:rPr>
                <w:i/>
                <w:iCs/>
              </w:rPr>
              <w:t xml:space="preserve"> ska</w:t>
            </w:r>
            <w:r w:rsidRPr="0058523C">
              <w:rPr>
                <w:i/>
                <w:iCs/>
              </w:rPr>
              <w:t xml:space="preserve"> utöva tillsyn över att kraven </w:t>
            </w:r>
            <w:r>
              <w:rPr>
                <w:i/>
              </w:rPr>
              <w:t xml:space="preserve">i </w:t>
            </w:r>
            <w:r w:rsidRPr="009327B3">
              <w:rPr>
                <w:i/>
              </w:rPr>
              <w:t>artikel 7</w:t>
            </w:r>
            <w:r w:rsidRPr="0058523C">
              <w:rPr>
                <w:i/>
                <w:iCs/>
              </w:rPr>
              <w:t xml:space="preserve"> </w:t>
            </w:r>
            <w:r w:rsidRPr="009327B3">
              <w:rPr>
                <w:i/>
              </w:rPr>
              <w:t>eller</w:t>
            </w:r>
            <w:r w:rsidRPr="0058523C">
              <w:rPr>
                <w:i/>
                <w:iCs/>
              </w:rPr>
              <w:t>, i tillämpliga fall</w:t>
            </w:r>
            <w:r>
              <w:rPr>
                <w:i/>
                <w:iCs/>
              </w:rPr>
              <w:t>, villkoren</w:t>
            </w:r>
            <w:r w:rsidRPr="0058523C">
              <w:rPr>
                <w:i/>
                <w:iCs/>
              </w:rPr>
              <w:t xml:space="preserve"> </w:t>
            </w:r>
            <w:r>
              <w:rPr>
                <w:i/>
                <w:iCs/>
              </w:rPr>
              <w:t>i</w:t>
            </w:r>
            <w:r w:rsidRPr="0058523C">
              <w:rPr>
                <w:i/>
                <w:iCs/>
              </w:rPr>
              <w:t xml:space="preserve"> artikel</w:t>
            </w:r>
            <w:r w:rsidRPr="0042216F">
              <w:rPr>
                <w:i/>
                <w:iCs/>
              </w:rPr>
              <w:t> </w:t>
            </w:r>
            <w:r w:rsidRPr="00D876B9">
              <w:rPr>
                <w:i/>
                <w:iCs/>
              </w:rPr>
              <w:t xml:space="preserve">8 i </w:t>
            </w:r>
            <w:r w:rsidR="009B70E3">
              <w:rPr>
                <w:i/>
                <w:iCs/>
              </w:rPr>
              <w:t>värdepappersbolags</w:t>
            </w:r>
            <w:r w:rsidR="0014602E">
              <w:rPr>
                <w:i/>
                <w:iCs/>
              </w:rPr>
              <w:softHyphen/>
            </w:r>
            <w:r>
              <w:rPr>
                <w:i/>
                <w:iCs/>
              </w:rPr>
              <w:t>förordning</w:t>
            </w:r>
            <w:r w:rsidR="00371AC0">
              <w:rPr>
                <w:i/>
                <w:iCs/>
              </w:rPr>
              <w:t>en</w:t>
            </w:r>
            <w:r>
              <w:rPr>
                <w:i/>
                <w:iCs/>
              </w:rPr>
              <w:t xml:space="preserve"> </w:t>
            </w:r>
            <w:r w:rsidRPr="0058523C">
              <w:rPr>
                <w:i/>
                <w:iCs/>
              </w:rPr>
              <w:t>är uppfyllda</w:t>
            </w:r>
            <w:r w:rsidRPr="009327B3">
              <w:rPr>
                <w:i/>
              </w:rPr>
              <w:t>,</w:t>
            </w:r>
            <w:r w:rsidRPr="0058523C">
              <w:rPr>
                <w:i/>
                <w:iCs/>
              </w:rPr>
              <w:t xml:space="preserve"> om</w:t>
            </w:r>
            <w:r>
              <w:t xml:space="preserve"> </w:t>
            </w:r>
            <w:r w:rsidRPr="00097670">
              <w:rPr>
                <w:i/>
                <w:iCs/>
              </w:rPr>
              <w:t xml:space="preserve">det i </w:t>
            </w:r>
            <w:r>
              <w:rPr>
                <w:i/>
                <w:iCs/>
              </w:rPr>
              <w:t>koncernen</w:t>
            </w:r>
            <w:r w:rsidRPr="00097670">
              <w:rPr>
                <w:i/>
                <w:iCs/>
              </w:rPr>
              <w:t xml:space="preserve"> inte finns något </w:t>
            </w:r>
            <w:r w:rsidRPr="009327B3">
              <w:rPr>
                <w:i/>
                <w:iCs/>
              </w:rPr>
              <w:t>kredit</w:t>
            </w:r>
            <w:r w:rsidR="002F5819">
              <w:rPr>
                <w:i/>
                <w:iCs/>
              </w:rPr>
              <w:softHyphen/>
            </w:r>
            <w:r w:rsidRPr="009327B3">
              <w:rPr>
                <w:i/>
                <w:iCs/>
              </w:rPr>
              <w:t>institut</w:t>
            </w:r>
            <w:r w:rsidRPr="00097670">
              <w:rPr>
                <w:i/>
                <w:iCs/>
              </w:rPr>
              <w:t xml:space="preserve"> eller motsvarande utländskt företag inom EES</w:t>
            </w:r>
            <w:r>
              <w:rPr>
                <w:i/>
                <w:iCs/>
              </w:rPr>
              <w:t>, och</w:t>
            </w:r>
          </w:p>
          <w:p w14:paraId="0AED173E" w14:textId="15FF20A0" w:rsidR="001E1ED6" w:rsidRDefault="001E1ED6" w:rsidP="002E15E2">
            <w:pPr>
              <w:pStyle w:val="Brdtextmedindrag"/>
            </w:pPr>
            <w:r w:rsidRPr="0058523C">
              <w:rPr>
                <w:i/>
                <w:iCs/>
              </w:rPr>
              <w:t>1. ett värde</w:t>
            </w:r>
            <w:r>
              <w:rPr>
                <w:i/>
                <w:iCs/>
              </w:rPr>
              <w:softHyphen/>
            </w:r>
            <w:r w:rsidRPr="0058523C">
              <w:rPr>
                <w:i/>
                <w:iCs/>
              </w:rPr>
              <w:t>pappersbolag</w:t>
            </w:r>
            <w:r w:rsidR="009B70E3">
              <w:rPr>
                <w:i/>
                <w:iCs/>
              </w:rPr>
              <w:t xml:space="preserve"> är moderföretag</w:t>
            </w:r>
            <w:r w:rsidRPr="0058523C">
              <w:rPr>
                <w:i/>
                <w:iCs/>
              </w:rPr>
              <w:t xml:space="preserve">, </w:t>
            </w:r>
          </w:p>
        </w:tc>
      </w:tr>
      <w:tr w:rsidR="00801022" w14:paraId="53033F2E" w14:textId="77777777" w:rsidTr="002E15E2">
        <w:tc>
          <w:tcPr>
            <w:tcW w:w="2500" w:type="pct"/>
            <w:shd w:val="clear" w:color="auto" w:fill="auto"/>
            <w:tcMar>
              <w:left w:w="0" w:type="dxa"/>
            </w:tcMar>
          </w:tcPr>
          <w:p w14:paraId="0B323052" w14:textId="77777777" w:rsidR="00801022" w:rsidRDefault="00801022" w:rsidP="002E15E2">
            <w:pPr>
              <w:pStyle w:val="Brdtextmedindrag"/>
            </w:pPr>
          </w:p>
        </w:tc>
        <w:tc>
          <w:tcPr>
            <w:tcW w:w="2500" w:type="pct"/>
            <w:shd w:val="clear" w:color="auto" w:fill="auto"/>
            <w:tcMar>
              <w:right w:w="0" w:type="dxa"/>
            </w:tcMar>
          </w:tcPr>
          <w:p w14:paraId="2C52EC6F" w14:textId="16C61130" w:rsidR="00801022" w:rsidRPr="0058523C" w:rsidRDefault="00801022" w:rsidP="00801022">
            <w:pPr>
              <w:pStyle w:val="Brdtextmedindrag"/>
              <w:rPr>
                <w:i/>
                <w:iCs/>
              </w:rPr>
            </w:pPr>
            <w:r w:rsidRPr="0058523C">
              <w:rPr>
                <w:i/>
                <w:iCs/>
              </w:rPr>
              <w:t>2. ett värdepappersinriktat holding</w:t>
            </w:r>
            <w:r>
              <w:rPr>
                <w:i/>
                <w:iCs/>
              </w:rPr>
              <w:softHyphen/>
            </w:r>
            <w:r w:rsidRPr="0058523C">
              <w:rPr>
                <w:i/>
                <w:iCs/>
              </w:rPr>
              <w:t xml:space="preserve">företag eller ett blandat finansiellt holdingföretag inom </w:t>
            </w:r>
            <w:r w:rsidRPr="0058523C">
              <w:rPr>
                <w:i/>
                <w:iCs/>
              </w:rPr>
              <w:lastRenderedPageBreak/>
              <w:t>EES är moderföretag till ett värde</w:t>
            </w:r>
            <w:r>
              <w:rPr>
                <w:i/>
                <w:iCs/>
              </w:rPr>
              <w:softHyphen/>
            </w:r>
            <w:r w:rsidRPr="0058523C">
              <w:rPr>
                <w:i/>
                <w:iCs/>
              </w:rPr>
              <w:t xml:space="preserve">pappersbolag och det i </w:t>
            </w:r>
            <w:r>
              <w:rPr>
                <w:i/>
                <w:iCs/>
              </w:rPr>
              <w:t>koncernen</w:t>
            </w:r>
            <w:r w:rsidRPr="0058523C">
              <w:rPr>
                <w:i/>
                <w:highlight w:val="yellow"/>
              </w:rPr>
              <w:t xml:space="preserve"> </w:t>
            </w:r>
            <w:r w:rsidRPr="006637E7">
              <w:rPr>
                <w:i/>
                <w:iCs/>
              </w:rPr>
              <w:t>inte finns något motsvarande utländskt företag inom EES</w:t>
            </w:r>
            <w:r w:rsidRPr="0058523C">
              <w:rPr>
                <w:i/>
                <w:iCs/>
              </w:rPr>
              <w:t xml:space="preserve">, </w:t>
            </w:r>
          </w:p>
          <w:p w14:paraId="04451D0B" w14:textId="77777777" w:rsidR="00801022" w:rsidRPr="0058523C" w:rsidRDefault="00801022" w:rsidP="00801022">
            <w:pPr>
              <w:pStyle w:val="Brdtextmedindrag"/>
              <w:rPr>
                <w:i/>
                <w:iCs/>
              </w:rPr>
            </w:pPr>
            <w:r w:rsidRPr="0058523C">
              <w:rPr>
                <w:i/>
                <w:iCs/>
              </w:rPr>
              <w:t>3. ett svenskt värdepappers</w:t>
            </w:r>
            <w:r>
              <w:rPr>
                <w:i/>
                <w:iCs/>
              </w:rPr>
              <w:softHyphen/>
            </w:r>
            <w:r w:rsidRPr="0058523C">
              <w:rPr>
                <w:i/>
                <w:iCs/>
              </w:rPr>
              <w:t>inriktat holdingföretag eller ett svenskt blandat finansiellt holding</w:t>
            </w:r>
            <w:r>
              <w:rPr>
                <w:i/>
                <w:iCs/>
              </w:rPr>
              <w:softHyphen/>
            </w:r>
            <w:r w:rsidRPr="0058523C">
              <w:rPr>
                <w:i/>
                <w:iCs/>
              </w:rPr>
              <w:t xml:space="preserve">företag är moderföretag till ett värdepappersbolag och minst ett motsvarande utländskt företag inom EES, </w:t>
            </w:r>
          </w:p>
          <w:p w14:paraId="6A77E3BE" w14:textId="77777777" w:rsidR="00801022" w:rsidRPr="0058523C" w:rsidRDefault="00801022" w:rsidP="00801022">
            <w:pPr>
              <w:pStyle w:val="Brdtextmedindrag"/>
              <w:rPr>
                <w:i/>
                <w:iCs/>
              </w:rPr>
            </w:pPr>
            <w:r w:rsidRPr="0058523C">
              <w:rPr>
                <w:i/>
                <w:iCs/>
              </w:rPr>
              <w:t>4.</w:t>
            </w:r>
            <w:r w:rsidRPr="0042216F">
              <w:rPr>
                <w:i/>
                <w:iCs/>
              </w:rPr>
              <w:t> </w:t>
            </w:r>
            <w:r w:rsidRPr="00D876B9">
              <w:rPr>
                <w:i/>
                <w:iCs/>
              </w:rPr>
              <w:t>ett värdepappersinriktat hol</w:t>
            </w:r>
            <w:r>
              <w:rPr>
                <w:i/>
                <w:iCs/>
              </w:rPr>
              <w:softHyphen/>
            </w:r>
            <w:r w:rsidRPr="00D876B9">
              <w:rPr>
                <w:i/>
                <w:iCs/>
              </w:rPr>
              <w:t>dingföretag eller ett blandat finan</w:t>
            </w:r>
            <w:r>
              <w:rPr>
                <w:i/>
                <w:iCs/>
              </w:rPr>
              <w:softHyphen/>
            </w:r>
            <w:r w:rsidRPr="00D876B9">
              <w:rPr>
                <w:i/>
                <w:iCs/>
              </w:rPr>
              <w:t>siellt holdingföretag är moder</w:t>
            </w:r>
            <w:r>
              <w:rPr>
                <w:i/>
                <w:iCs/>
              </w:rPr>
              <w:softHyphen/>
            </w:r>
            <w:r w:rsidRPr="00D876B9">
              <w:rPr>
                <w:i/>
                <w:iCs/>
              </w:rPr>
              <w:t>företag till ett värdepappersbolag och minst ett motsvarande utländskt företag inom EES, och</w:t>
            </w:r>
          </w:p>
          <w:p w14:paraId="1468EB6F" w14:textId="77777777" w:rsidR="00801022" w:rsidRPr="0058523C" w:rsidRDefault="00801022" w:rsidP="00801022">
            <w:pPr>
              <w:pStyle w:val="Brdtextmedindrag"/>
              <w:rPr>
                <w:i/>
                <w:iCs/>
              </w:rPr>
            </w:pPr>
            <w:r w:rsidRPr="0058523C">
              <w:rPr>
                <w:i/>
                <w:iCs/>
              </w:rPr>
              <w:t>–</w:t>
            </w:r>
            <w:r w:rsidRPr="0042216F">
              <w:rPr>
                <w:i/>
                <w:iCs/>
              </w:rPr>
              <w:t> </w:t>
            </w:r>
            <w:r w:rsidRPr="00D876B9">
              <w:rPr>
                <w:i/>
                <w:iCs/>
              </w:rPr>
              <w:t xml:space="preserve">inget </w:t>
            </w:r>
            <w:r>
              <w:rPr>
                <w:i/>
                <w:iCs/>
              </w:rPr>
              <w:t xml:space="preserve">sådant </w:t>
            </w:r>
            <w:r w:rsidRPr="00D876B9">
              <w:rPr>
                <w:i/>
                <w:iCs/>
              </w:rPr>
              <w:t xml:space="preserve">dotterföretag </w:t>
            </w:r>
            <w:r w:rsidRPr="0058523C">
              <w:rPr>
                <w:i/>
                <w:iCs/>
              </w:rPr>
              <w:t>är auktoriserat i samma land inom EES som moderföretaget är etablerat i, och</w:t>
            </w:r>
          </w:p>
          <w:p w14:paraId="181CBB06" w14:textId="77777777" w:rsidR="00801022" w:rsidRPr="006637E7" w:rsidRDefault="00801022" w:rsidP="00801022">
            <w:pPr>
              <w:pStyle w:val="Brdtextmedindrag"/>
              <w:rPr>
                <w:i/>
                <w:iCs/>
              </w:rPr>
            </w:pPr>
            <w:r w:rsidRPr="0058523C">
              <w:rPr>
                <w:i/>
                <w:iCs/>
              </w:rPr>
              <w:t>–</w:t>
            </w:r>
            <w:r w:rsidRPr="0042216F">
              <w:rPr>
                <w:i/>
                <w:iCs/>
              </w:rPr>
              <w:t> </w:t>
            </w:r>
            <w:r w:rsidRPr="00D876B9">
              <w:rPr>
                <w:i/>
                <w:iCs/>
              </w:rPr>
              <w:t>värdepappersbolag</w:t>
            </w:r>
            <w:r>
              <w:rPr>
                <w:i/>
                <w:iCs/>
              </w:rPr>
              <w:t>et</w:t>
            </w:r>
            <w:r w:rsidRPr="00D876B9">
              <w:rPr>
                <w:i/>
                <w:iCs/>
              </w:rPr>
              <w:t xml:space="preserve"> har större balansomslutning än något av de motsvarande utländska före</w:t>
            </w:r>
            <w:r>
              <w:rPr>
                <w:i/>
                <w:iCs/>
              </w:rPr>
              <w:softHyphen/>
            </w:r>
            <w:r w:rsidRPr="00D876B9">
              <w:rPr>
                <w:i/>
                <w:iCs/>
              </w:rPr>
              <w:t>tagen inom EES, eller</w:t>
            </w:r>
          </w:p>
          <w:p w14:paraId="213F836A" w14:textId="77777777" w:rsidR="00801022" w:rsidRPr="006637E7" w:rsidRDefault="00801022" w:rsidP="00801022">
            <w:pPr>
              <w:pStyle w:val="Brdtextmedindrag"/>
              <w:rPr>
                <w:i/>
                <w:iCs/>
              </w:rPr>
            </w:pPr>
            <w:r w:rsidRPr="006637E7">
              <w:rPr>
                <w:i/>
                <w:iCs/>
              </w:rPr>
              <w:t xml:space="preserve">5. det i </w:t>
            </w:r>
            <w:r>
              <w:rPr>
                <w:i/>
                <w:iCs/>
              </w:rPr>
              <w:t xml:space="preserve">koncernen </w:t>
            </w:r>
            <w:r w:rsidRPr="006637E7">
              <w:rPr>
                <w:i/>
                <w:iCs/>
              </w:rPr>
              <w:t>finns två eller flera värdepappers</w:t>
            </w:r>
            <w:r>
              <w:rPr>
                <w:i/>
                <w:iCs/>
              </w:rPr>
              <w:softHyphen/>
            </w:r>
            <w:r w:rsidRPr="006637E7">
              <w:rPr>
                <w:i/>
                <w:iCs/>
              </w:rPr>
              <w:t>inriktade holdingföretag eller blandade finan</w:t>
            </w:r>
            <w:r>
              <w:rPr>
                <w:i/>
                <w:iCs/>
              </w:rPr>
              <w:softHyphen/>
            </w:r>
            <w:r w:rsidRPr="006637E7">
              <w:rPr>
                <w:i/>
                <w:iCs/>
              </w:rPr>
              <w:t>siella holdingföretag med huvud</w:t>
            </w:r>
            <w:r>
              <w:rPr>
                <w:i/>
                <w:iCs/>
              </w:rPr>
              <w:softHyphen/>
            </w:r>
            <w:r w:rsidRPr="006637E7">
              <w:rPr>
                <w:i/>
                <w:iCs/>
              </w:rPr>
              <w:t xml:space="preserve">kontor i olika länder inom EES som är moderföretag till </w:t>
            </w:r>
            <w:r>
              <w:rPr>
                <w:i/>
                <w:iCs/>
              </w:rPr>
              <w:t xml:space="preserve">ett </w:t>
            </w:r>
            <w:r w:rsidRPr="006637E7">
              <w:rPr>
                <w:i/>
                <w:iCs/>
              </w:rPr>
              <w:t>värdepappersbolag och minst ett motsvarande utländskt företag inom EES och</w:t>
            </w:r>
          </w:p>
          <w:p w14:paraId="1CA12FC2" w14:textId="77777777" w:rsidR="00801022" w:rsidRPr="006637E7" w:rsidRDefault="00801022" w:rsidP="00801022">
            <w:pPr>
              <w:pStyle w:val="Brdtextmedindrag"/>
              <w:rPr>
                <w:i/>
                <w:iCs/>
              </w:rPr>
            </w:pPr>
            <w:r w:rsidRPr="006637E7">
              <w:rPr>
                <w:i/>
                <w:iCs/>
              </w:rPr>
              <w:t>–</w:t>
            </w:r>
            <w:r w:rsidRPr="0042216F">
              <w:rPr>
                <w:i/>
                <w:iCs/>
              </w:rPr>
              <w:t> </w:t>
            </w:r>
            <w:r w:rsidRPr="00D876B9">
              <w:rPr>
                <w:i/>
                <w:iCs/>
              </w:rPr>
              <w:t xml:space="preserve">dotterföretagen är </w:t>
            </w:r>
            <w:r w:rsidRPr="00097670">
              <w:rPr>
                <w:i/>
                <w:iCs/>
              </w:rPr>
              <w:t>auktoris</w:t>
            </w:r>
            <w:r>
              <w:rPr>
                <w:i/>
                <w:iCs/>
              </w:rPr>
              <w:softHyphen/>
            </w:r>
            <w:r w:rsidRPr="00097670">
              <w:rPr>
                <w:i/>
                <w:iCs/>
              </w:rPr>
              <w:t>erade</w:t>
            </w:r>
            <w:r w:rsidRPr="006637E7">
              <w:rPr>
                <w:i/>
                <w:iCs/>
              </w:rPr>
              <w:t xml:space="preserve"> i de respektive länder inom EES som moderföretagen har huvudkontor i, och </w:t>
            </w:r>
          </w:p>
          <w:p w14:paraId="1F747D9A" w14:textId="6EB1EC6E" w:rsidR="00801022" w:rsidRPr="00825E5C" w:rsidRDefault="00801022" w:rsidP="00CC6D4A">
            <w:pPr>
              <w:pStyle w:val="Brdtextmedindrag"/>
              <w:rPr>
                <w:i/>
                <w:iCs/>
              </w:rPr>
            </w:pPr>
            <w:r w:rsidRPr="00865372">
              <w:rPr>
                <w:i/>
                <w:iCs/>
              </w:rPr>
              <w:t>– värdepappersbolaget</w:t>
            </w:r>
            <w:r w:rsidRPr="002A5DA9">
              <w:rPr>
                <w:i/>
                <w:iCs/>
              </w:rPr>
              <w:t xml:space="preserve"> har större balansomslutning än något av de motsvarande utländska före</w:t>
            </w:r>
            <w:r w:rsidRPr="00865372">
              <w:rPr>
                <w:i/>
                <w:iCs/>
              </w:rPr>
              <w:softHyphen/>
              <w:t>tagen inom EES.</w:t>
            </w:r>
          </w:p>
        </w:tc>
      </w:tr>
    </w:tbl>
    <w:p w14:paraId="7E6FB4B1" w14:textId="77777777" w:rsidR="001E1ED6" w:rsidRPr="00C57856" w:rsidRDefault="001E1ED6" w:rsidP="001E1ED6">
      <w:pPr>
        <w:pStyle w:val="Brdtextmedindrag"/>
      </w:pP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14:paraId="319DAE00" w14:textId="77777777" w:rsidTr="004D4BF8">
        <w:tc>
          <w:tcPr>
            <w:tcW w:w="2500" w:type="pct"/>
            <w:shd w:val="clear" w:color="auto" w:fill="auto"/>
            <w:tcMar>
              <w:left w:w="0" w:type="dxa"/>
            </w:tcMar>
          </w:tcPr>
          <w:p w14:paraId="1E73ECAE" w14:textId="77777777" w:rsidR="001E1ED6" w:rsidRDefault="001E1ED6" w:rsidP="002E15E2">
            <w:pPr>
              <w:pStyle w:val="Brdtextmedindrag"/>
            </w:pPr>
          </w:p>
        </w:tc>
        <w:tc>
          <w:tcPr>
            <w:tcW w:w="2500" w:type="pct"/>
            <w:shd w:val="clear" w:color="auto" w:fill="auto"/>
            <w:tcMar>
              <w:right w:w="0" w:type="dxa"/>
            </w:tcMar>
          </w:tcPr>
          <w:p w14:paraId="604B84C8" w14:textId="77777777" w:rsidR="001E1ED6" w:rsidRPr="009327B3" w:rsidRDefault="001E1ED6" w:rsidP="002E15E2">
            <w:pPr>
              <w:pStyle w:val="Brdtext"/>
              <w:rPr>
                <w:i/>
                <w:iCs/>
              </w:rPr>
            </w:pPr>
            <w:r w:rsidRPr="009327B3">
              <w:rPr>
                <w:i/>
                <w:iCs/>
              </w:rPr>
              <w:t xml:space="preserve">2 § </w:t>
            </w:r>
          </w:p>
          <w:p w14:paraId="4C31E7FD" w14:textId="1ACD3149" w:rsidR="001E1ED6" w:rsidRPr="009327B3" w:rsidRDefault="001E1ED6" w:rsidP="002E15E2">
            <w:pPr>
              <w:pStyle w:val="Brdtextmedindrag"/>
            </w:pPr>
            <w:r w:rsidRPr="009327B3">
              <w:rPr>
                <w:i/>
                <w:iCs/>
              </w:rPr>
              <w:t>När Finansinspektionen ska utöva tillsyn enligt 1</w:t>
            </w:r>
            <w:r>
              <w:rPr>
                <w:i/>
                <w:iCs/>
              </w:rPr>
              <w:t> </w:t>
            </w:r>
            <w:r w:rsidRPr="009327B3">
              <w:rPr>
                <w:i/>
                <w:iCs/>
              </w:rPr>
              <w:t>§ får inspek</w:t>
            </w:r>
            <w:r>
              <w:rPr>
                <w:i/>
                <w:iCs/>
              </w:rPr>
              <w:softHyphen/>
            </w:r>
            <w:r w:rsidRPr="009327B3">
              <w:rPr>
                <w:i/>
                <w:iCs/>
              </w:rPr>
              <w:t>tionen komma överens med övriga berörda behöriga myndig</w:t>
            </w:r>
            <w:r w:rsidR="00C01E88">
              <w:rPr>
                <w:i/>
                <w:iCs/>
              </w:rPr>
              <w:softHyphen/>
            </w:r>
            <w:r w:rsidRPr="009327B3">
              <w:rPr>
                <w:i/>
                <w:iCs/>
              </w:rPr>
              <w:t>heter om att en annan behörig myndighet inom EES än inspek</w:t>
            </w:r>
            <w:r w:rsidR="00C01E88">
              <w:rPr>
                <w:i/>
                <w:iCs/>
              </w:rPr>
              <w:softHyphen/>
            </w:r>
            <w:r w:rsidRPr="009327B3">
              <w:rPr>
                <w:i/>
                <w:iCs/>
              </w:rPr>
              <w:t>tionen ska ansvara för tillsynen. Finans</w:t>
            </w:r>
            <w:r w:rsidRPr="009327B3">
              <w:rPr>
                <w:i/>
                <w:iCs/>
              </w:rPr>
              <w:softHyphen/>
            </w:r>
            <w:r w:rsidRPr="009327B3">
              <w:rPr>
                <w:i/>
                <w:iCs/>
              </w:rPr>
              <w:lastRenderedPageBreak/>
              <w:t>inspek</w:t>
            </w:r>
            <w:r w:rsidRPr="009327B3">
              <w:rPr>
                <w:i/>
                <w:iCs/>
              </w:rPr>
              <w:softHyphen/>
              <w:t>tionen får ingå en sådan överenskommelse om det är olämpligt att inspek</w:t>
            </w:r>
            <w:r>
              <w:rPr>
                <w:i/>
                <w:iCs/>
              </w:rPr>
              <w:softHyphen/>
            </w:r>
            <w:r w:rsidRPr="009327B3">
              <w:rPr>
                <w:i/>
                <w:iCs/>
              </w:rPr>
              <w:t xml:space="preserve">tionen </w:t>
            </w:r>
            <w:r>
              <w:rPr>
                <w:i/>
                <w:iCs/>
              </w:rPr>
              <w:t>ansvarar för tillsynen</w:t>
            </w:r>
            <w:r w:rsidRPr="009327B3">
              <w:rPr>
                <w:i/>
                <w:iCs/>
              </w:rPr>
              <w:t xml:space="preserve"> med hänsyn till de berörda värde</w:t>
            </w:r>
            <w:r>
              <w:rPr>
                <w:i/>
                <w:iCs/>
              </w:rPr>
              <w:softHyphen/>
            </w:r>
            <w:r w:rsidRPr="009327B3">
              <w:rPr>
                <w:i/>
                <w:iCs/>
              </w:rPr>
              <w:t>pappers</w:t>
            </w:r>
            <w:r w:rsidR="004E51B2">
              <w:rPr>
                <w:i/>
                <w:iCs/>
              </w:rPr>
              <w:softHyphen/>
            </w:r>
            <w:r w:rsidRPr="009327B3">
              <w:rPr>
                <w:i/>
                <w:iCs/>
              </w:rPr>
              <w:t>bolagen och värdepappers</w:t>
            </w:r>
            <w:r>
              <w:rPr>
                <w:i/>
                <w:iCs/>
              </w:rPr>
              <w:softHyphen/>
            </w:r>
            <w:r w:rsidRPr="009327B3">
              <w:rPr>
                <w:i/>
                <w:iCs/>
              </w:rPr>
              <w:t>företagen och be</w:t>
            </w:r>
            <w:r w:rsidRPr="009327B3">
              <w:rPr>
                <w:i/>
                <w:iCs/>
              </w:rPr>
              <w:softHyphen/>
              <w:t>tydel</w:t>
            </w:r>
            <w:r w:rsidRPr="009327B3">
              <w:rPr>
                <w:i/>
                <w:iCs/>
              </w:rPr>
              <w:softHyphen/>
              <w:t>sen av deras verksamhet i de relevanta länderna inom EES.</w:t>
            </w:r>
          </w:p>
        </w:tc>
      </w:tr>
    </w:tbl>
    <w:p w14:paraId="0916CFC3" w14:textId="77777777" w:rsidR="001E1ED6" w:rsidRPr="00C57856" w:rsidRDefault="001E1ED6" w:rsidP="001E1ED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1E1ED6" w14:paraId="3AC6B132" w14:textId="77777777" w:rsidTr="004D4BF8">
        <w:tc>
          <w:tcPr>
            <w:tcW w:w="2500" w:type="pct"/>
            <w:shd w:val="clear" w:color="auto" w:fill="auto"/>
            <w:tcMar>
              <w:left w:w="0" w:type="dxa"/>
            </w:tcMar>
          </w:tcPr>
          <w:p w14:paraId="4B2D1FB1" w14:textId="77777777" w:rsidR="001E1ED6" w:rsidRDefault="001E1ED6" w:rsidP="002E15E2">
            <w:pPr>
              <w:pStyle w:val="Brdtextmedindrag"/>
            </w:pPr>
          </w:p>
        </w:tc>
        <w:tc>
          <w:tcPr>
            <w:tcW w:w="2500" w:type="pct"/>
            <w:shd w:val="clear" w:color="auto" w:fill="auto"/>
            <w:tcMar>
              <w:right w:w="0" w:type="dxa"/>
            </w:tcMar>
          </w:tcPr>
          <w:p w14:paraId="1D259774" w14:textId="77777777" w:rsidR="001E1ED6" w:rsidRDefault="001E1ED6" w:rsidP="002E15E2">
            <w:pPr>
              <w:pStyle w:val="Brdtextmedindrag"/>
              <w:ind w:firstLine="0"/>
              <w:rPr>
                <w:i/>
              </w:rPr>
            </w:pPr>
            <w:r>
              <w:rPr>
                <w:i/>
              </w:rPr>
              <w:t>3 §</w:t>
            </w:r>
          </w:p>
          <w:p w14:paraId="463001ED" w14:textId="50F76715" w:rsidR="001E1ED6" w:rsidRDefault="001E1ED6" w:rsidP="002E15E2">
            <w:pPr>
              <w:pStyle w:val="Brdtextmedindrag"/>
            </w:pPr>
            <w:r w:rsidRPr="00B857DF">
              <w:rPr>
                <w:i/>
              </w:rPr>
              <w:t>Om det skulle vara olämpligt med hänsyn till de värde</w:t>
            </w:r>
            <w:r w:rsidR="00C45204">
              <w:rPr>
                <w:i/>
              </w:rPr>
              <w:softHyphen/>
            </w:r>
            <w:r w:rsidRPr="00B857DF">
              <w:rPr>
                <w:i/>
              </w:rPr>
              <w:t>pappersbolag eller motsvarande utländska före</w:t>
            </w:r>
            <w:r>
              <w:rPr>
                <w:i/>
              </w:rPr>
              <w:softHyphen/>
            </w:r>
            <w:r w:rsidRPr="00B857DF">
              <w:rPr>
                <w:i/>
              </w:rPr>
              <w:t xml:space="preserve">tag </w:t>
            </w:r>
            <w:r w:rsidR="006D5788" w:rsidRPr="00B857DF">
              <w:rPr>
                <w:i/>
              </w:rPr>
              <w:t>det gäller</w:t>
            </w:r>
            <w:r w:rsidR="006D5788">
              <w:rPr>
                <w:i/>
              </w:rPr>
              <w:t xml:space="preserve"> </w:t>
            </w:r>
            <w:r w:rsidRPr="00B857DF">
              <w:rPr>
                <w:i/>
              </w:rPr>
              <w:t>i en värdepappers</w:t>
            </w:r>
            <w:r w:rsidR="00A52208">
              <w:rPr>
                <w:i/>
              </w:rPr>
              <w:softHyphen/>
            </w:r>
            <w:r>
              <w:rPr>
                <w:i/>
              </w:rPr>
              <w:t>företags</w:t>
            </w:r>
            <w:r>
              <w:rPr>
                <w:i/>
              </w:rPr>
              <w:softHyphen/>
            </w:r>
            <w:r w:rsidRPr="00B857DF">
              <w:rPr>
                <w:i/>
              </w:rPr>
              <w:t xml:space="preserve">koncern </w:t>
            </w:r>
            <w:r>
              <w:rPr>
                <w:i/>
              </w:rPr>
              <w:t>och</w:t>
            </w:r>
            <w:r>
              <w:t xml:space="preserve"> </w:t>
            </w:r>
            <w:r w:rsidRPr="00B857DF">
              <w:rPr>
                <w:i/>
              </w:rPr>
              <w:t>betydelsen av deras verksamhet i de</w:t>
            </w:r>
            <w:r>
              <w:rPr>
                <w:i/>
              </w:rPr>
              <w:t xml:space="preserve"> olika länderna inom EES </w:t>
            </w:r>
            <w:r w:rsidRPr="00B857DF">
              <w:rPr>
                <w:i/>
              </w:rPr>
              <w:t xml:space="preserve">att tillsynen </w:t>
            </w:r>
            <w:r w:rsidRPr="009327B3">
              <w:rPr>
                <w:i/>
              </w:rPr>
              <w:t>utövas av den myndighet som enligt artikel 46.3–46.5 i värdepappers</w:t>
            </w:r>
            <w:r w:rsidRPr="009327B3">
              <w:rPr>
                <w:i/>
              </w:rPr>
              <w:softHyphen/>
              <w:t xml:space="preserve">bolagsdirektivet ska utöva </w:t>
            </w:r>
            <w:r>
              <w:rPr>
                <w:i/>
              </w:rPr>
              <w:t xml:space="preserve">sådan </w:t>
            </w:r>
            <w:r>
              <w:rPr>
                <w:i/>
                <w:iCs/>
              </w:rPr>
              <w:t>tillsyn</w:t>
            </w:r>
            <w:r w:rsidRPr="009327B3">
              <w:rPr>
                <w:i/>
                <w:iCs/>
              </w:rPr>
              <w:t xml:space="preserve"> </w:t>
            </w:r>
            <w:r>
              <w:rPr>
                <w:i/>
                <w:iCs/>
              </w:rPr>
              <w:t>som avses</w:t>
            </w:r>
            <w:r>
              <w:rPr>
                <w:i/>
              </w:rPr>
              <w:t xml:space="preserve"> i </w:t>
            </w:r>
            <w:r w:rsidRPr="009327B3">
              <w:rPr>
                <w:i/>
                <w:iCs/>
              </w:rPr>
              <w:t>1 §</w:t>
            </w:r>
            <w:r>
              <w:rPr>
                <w:i/>
                <w:iCs/>
              </w:rPr>
              <w:t>,</w:t>
            </w:r>
            <w:r w:rsidRPr="009327B3">
              <w:rPr>
                <w:i/>
              </w:rPr>
              <w:t xml:space="preserve"> får Finans</w:t>
            </w:r>
            <w:r>
              <w:rPr>
                <w:i/>
              </w:rPr>
              <w:softHyphen/>
            </w:r>
            <w:r w:rsidRPr="009327B3">
              <w:rPr>
                <w:i/>
              </w:rPr>
              <w:t>inspektionen komma överens med</w:t>
            </w:r>
            <w:r w:rsidRPr="00B857DF">
              <w:rPr>
                <w:i/>
              </w:rPr>
              <w:t xml:space="preserve"> de övriga berörda behöriga myn</w:t>
            </w:r>
            <w:r>
              <w:rPr>
                <w:i/>
              </w:rPr>
              <w:softHyphen/>
            </w:r>
            <w:r w:rsidRPr="00B857DF">
              <w:rPr>
                <w:i/>
              </w:rPr>
              <w:t>digheterna om att inspektionen eller någon annan behörig myndig</w:t>
            </w:r>
            <w:r>
              <w:rPr>
                <w:i/>
              </w:rPr>
              <w:softHyphen/>
            </w:r>
            <w:r w:rsidRPr="00B857DF">
              <w:rPr>
                <w:i/>
              </w:rPr>
              <w:t>het ska ansvara för tillsynen</w:t>
            </w:r>
            <w:r>
              <w:rPr>
                <w:i/>
              </w:rPr>
              <w:t>.</w:t>
            </w:r>
          </w:p>
        </w:tc>
      </w:tr>
    </w:tbl>
    <w:p w14:paraId="0A1EFE8A" w14:textId="577C54D2" w:rsidR="001E1ED6" w:rsidRDefault="001E1ED6" w:rsidP="00A732E6">
      <w:pPr>
        <w:pStyle w:val="Brdtext"/>
        <w:tabs>
          <w:tab w:val="center" w:pos="2948"/>
        </w:tabs>
        <w:rPr>
          <w:b/>
        </w:rPr>
      </w:pP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7427B5" w14:paraId="16536C35" w14:textId="77777777" w:rsidTr="004D4BF8">
        <w:tc>
          <w:tcPr>
            <w:tcW w:w="2500" w:type="pct"/>
            <w:shd w:val="clear" w:color="auto" w:fill="auto"/>
            <w:tcMar>
              <w:left w:w="0" w:type="dxa"/>
            </w:tcMar>
          </w:tcPr>
          <w:p w14:paraId="02C54BC8" w14:textId="77777777" w:rsidR="007427B5" w:rsidRDefault="007427B5" w:rsidP="0012789C">
            <w:pPr>
              <w:pStyle w:val="Brdtextmedindrag"/>
            </w:pPr>
          </w:p>
        </w:tc>
        <w:tc>
          <w:tcPr>
            <w:tcW w:w="2500" w:type="pct"/>
            <w:shd w:val="clear" w:color="auto" w:fill="auto"/>
            <w:tcMar>
              <w:right w:w="0" w:type="dxa"/>
            </w:tcMar>
          </w:tcPr>
          <w:p w14:paraId="7EE03313" w14:textId="04B7DE3E" w:rsidR="007427B5" w:rsidRPr="009D7D51" w:rsidRDefault="0012789C" w:rsidP="009D7D51">
            <w:pPr>
              <w:pStyle w:val="Brdtextmedindrag"/>
              <w:ind w:firstLine="0"/>
              <w:rPr>
                <w:i/>
                <w:iCs/>
              </w:rPr>
            </w:pPr>
            <w:r w:rsidRPr="009D7D51">
              <w:rPr>
                <w:i/>
                <w:iCs/>
              </w:rPr>
              <w:t>4</w:t>
            </w:r>
            <w:r w:rsidR="007427B5" w:rsidRPr="009D7D51">
              <w:rPr>
                <w:i/>
                <w:iCs/>
              </w:rPr>
              <w:t> §</w:t>
            </w:r>
          </w:p>
          <w:p w14:paraId="2B67CCA8" w14:textId="37D75CD0" w:rsidR="00912B7F" w:rsidRDefault="00912B7F" w:rsidP="00912B7F">
            <w:pPr>
              <w:pStyle w:val="Brdtextmedindrag"/>
              <w:rPr>
                <w:i/>
                <w:iCs/>
              </w:rPr>
            </w:pPr>
            <w:bookmarkStart w:id="8" w:name="_Hlk65764400"/>
            <w:r w:rsidRPr="009D7D51">
              <w:rPr>
                <w:i/>
                <w:iCs/>
              </w:rPr>
              <w:t>Innan Finansinspektionen</w:t>
            </w:r>
            <w:r>
              <w:rPr>
                <w:i/>
                <w:iCs/>
              </w:rPr>
              <w:t xml:space="preserve"> </w:t>
            </w:r>
            <w:r w:rsidR="00C45204">
              <w:rPr>
                <w:i/>
                <w:iCs/>
              </w:rPr>
              <w:t>och de</w:t>
            </w:r>
            <w:r>
              <w:rPr>
                <w:i/>
                <w:iCs/>
              </w:rPr>
              <w:t xml:space="preserve"> övriga berörda behöriga myn</w:t>
            </w:r>
            <w:r w:rsidR="00C45204">
              <w:rPr>
                <w:i/>
                <w:iCs/>
              </w:rPr>
              <w:softHyphen/>
            </w:r>
            <w:r>
              <w:rPr>
                <w:i/>
                <w:iCs/>
              </w:rPr>
              <w:t>digheterna</w:t>
            </w:r>
            <w:r w:rsidRPr="009D7D51">
              <w:rPr>
                <w:i/>
                <w:iCs/>
              </w:rPr>
              <w:t xml:space="preserve"> ingår en överens</w:t>
            </w:r>
            <w:r>
              <w:rPr>
                <w:i/>
                <w:iCs/>
              </w:rPr>
              <w:softHyphen/>
            </w:r>
            <w:r w:rsidRPr="009D7D51">
              <w:rPr>
                <w:i/>
                <w:iCs/>
              </w:rPr>
              <w:t>kommelse enligt 2</w:t>
            </w:r>
            <w:r>
              <w:rPr>
                <w:i/>
                <w:iCs/>
              </w:rPr>
              <w:t xml:space="preserve"> </w:t>
            </w:r>
            <w:r w:rsidRPr="009D7D51">
              <w:rPr>
                <w:i/>
                <w:iCs/>
              </w:rPr>
              <w:t>eller 3 §</w:t>
            </w:r>
            <w:r>
              <w:t xml:space="preserve"> </w:t>
            </w:r>
            <w:r w:rsidRPr="009D7D51">
              <w:rPr>
                <w:i/>
              </w:rPr>
              <w:t>ska</w:t>
            </w:r>
            <w:r>
              <w:t xml:space="preserve"> </w:t>
            </w:r>
            <w:r w:rsidRPr="009327B3">
              <w:rPr>
                <w:i/>
                <w:iCs/>
              </w:rPr>
              <w:t>det blandade finansiella moder</w:t>
            </w:r>
            <w:r>
              <w:rPr>
                <w:i/>
                <w:iCs/>
              </w:rPr>
              <w:softHyphen/>
            </w:r>
            <w:r w:rsidRPr="009327B3">
              <w:rPr>
                <w:i/>
                <w:iCs/>
              </w:rPr>
              <w:t>holdingföretaget inom EES, det värdepappersinriktade moder</w:t>
            </w:r>
            <w:r>
              <w:rPr>
                <w:i/>
                <w:iCs/>
              </w:rPr>
              <w:softHyphen/>
            </w:r>
            <w:r w:rsidRPr="009327B3">
              <w:rPr>
                <w:i/>
                <w:iCs/>
              </w:rPr>
              <w:t>holdingföretaget inom EES eller det värdepappersbolag eller mot</w:t>
            </w:r>
            <w:r>
              <w:rPr>
                <w:i/>
                <w:iCs/>
              </w:rPr>
              <w:softHyphen/>
            </w:r>
            <w:r w:rsidRPr="009327B3">
              <w:rPr>
                <w:i/>
                <w:iCs/>
              </w:rPr>
              <w:t>svarande utländska företag som har den största balansomslut</w:t>
            </w:r>
            <w:r>
              <w:rPr>
                <w:i/>
                <w:iCs/>
              </w:rPr>
              <w:softHyphen/>
            </w:r>
            <w:r w:rsidRPr="009327B3">
              <w:rPr>
                <w:i/>
                <w:iCs/>
              </w:rPr>
              <w:t>ningen, beroende på vad som är tillämpligt, ges tillfälle att yttra sig</w:t>
            </w:r>
            <w:r>
              <w:rPr>
                <w:i/>
                <w:iCs/>
              </w:rPr>
              <w:t>.</w:t>
            </w:r>
          </w:p>
          <w:p w14:paraId="65F8D6C0" w14:textId="48230965" w:rsidR="007427B5" w:rsidRDefault="0012789C" w:rsidP="0012789C">
            <w:pPr>
              <w:pStyle w:val="Brdtextmedindrag"/>
            </w:pPr>
            <w:r w:rsidRPr="009327B3">
              <w:rPr>
                <w:i/>
                <w:iCs/>
              </w:rPr>
              <w:t>Europeiska kommissionen och Europeiska bankmyndigheten ska underrättas om överenskommelse</w:t>
            </w:r>
            <w:r w:rsidR="0027644B">
              <w:rPr>
                <w:i/>
                <w:iCs/>
              </w:rPr>
              <w:t>n</w:t>
            </w:r>
            <w:r w:rsidRPr="009327B3">
              <w:rPr>
                <w:i/>
                <w:iCs/>
              </w:rPr>
              <w:t>.</w:t>
            </w:r>
            <w:bookmarkEnd w:id="8"/>
          </w:p>
        </w:tc>
      </w:tr>
    </w:tbl>
    <w:p w14:paraId="271181CA" w14:textId="77777777" w:rsidR="007427B5" w:rsidRPr="009D7D51" w:rsidRDefault="007427B5" w:rsidP="009D7D51">
      <w:pPr>
        <w:pStyle w:val="Brdtextmedindrag"/>
      </w:pPr>
    </w:p>
    <w:p w14:paraId="6D4D9459" w14:textId="77777777" w:rsidR="00BD4EB5" w:rsidRDefault="00BD4EB5">
      <w:r>
        <w:rPr>
          <w:b/>
        </w:rPr>
        <w:br w:type="page"/>
      </w:r>
    </w:p>
    <w:tbl>
      <w:tblPr>
        <w:tblW w:w="5000" w:type="pct"/>
        <w:tblLook w:val="0000" w:firstRow="0" w:lastRow="0" w:firstColumn="0" w:lastColumn="0" w:noHBand="0" w:noVBand="0"/>
      </w:tblPr>
      <w:tblGrid>
        <w:gridCol w:w="2948"/>
        <w:gridCol w:w="2949"/>
      </w:tblGrid>
      <w:tr w:rsidR="001E1ED6" w14:paraId="50989A75" w14:textId="77777777" w:rsidTr="002E15E2">
        <w:tc>
          <w:tcPr>
            <w:tcW w:w="2500" w:type="pct"/>
            <w:shd w:val="clear" w:color="auto" w:fill="auto"/>
            <w:tcMar>
              <w:left w:w="0" w:type="dxa"/>
            </w:tcMar>
          </w:tcPr>
          <w:p w14:paraId="6217B53E" w14:textId="64856A58" w:rsidR="001E1ED6" w:rsidRPr="00115C5D" w:rsidRDefault="001E1ED6" w:rsidP="002E15E2">
            <w:pPr>
              <w:pStyle w:val="Rubrik4utannumrering"/>
              <w:spacing w:before="0" w:after="0"/>
            </w:pPr>
            <w:r>
              <w:lastRenderedPageBreak/>
              <w:t>5 kap. Tillsyn över interna metoder</w:t>
            </w:r>
          </w:p>
        </w:tc>
        <w:tc>
          <w:tcPr>
            <w:tcW w:w="2500" w:type="pct"/>
            <w:shd w:val="clear" w:color="auto" w:fill="auto"/>
            <w:tcMar>
              <w:right w:w="0" w:type="dxa"/>
            </w:tcMar>
          </w:tcPr>
          <w:p w14:paraId="429105CE" w14:textId="77777777" w:rsidR="001E1ED6" w:rsidRPr="00115C5D" w:rsidRDefault="001E1ED6" w:rsidP="002E15E2">
            <w:pPr>
              <w:pStyle w:val="Rubrik4utannumrering"/>
              <w:spacing w:before="0" w:after="0"/>
            </w:pPr>
            <w:r>
              <w:t xml:space="preserve">5 kap. </w:t>
            </w:r>
            <w:r w:rsidRPr="00115C5D">
              <w:t xml:space="preserve">Tillsyn över interna metoder </w:t>
            </w:r>
            <w:r w:rsidRPr="00115C5D">
              <w:rPr>
                <w:i/>
                <w:iCs/>
              </w:rPr>
              <w:t>för kreditinstitut</w:t>
            </w:r>
          </w:p>
        </w:tc>
      </w:tr>
    </w:tbl>
    <w:p w14:paraId="096A668E" w14:textId="77777777" w:rsidR="001E1ED6" w:rsidRDefault="001E1ED6" w:rsidP="001E1ED6">
      <w:pPr>
        <w:pStyle w:val="Brdtext"/>
        <w:spacing w:before="270"/>
        <w:jc w:val="center"/>
      </w:pPr>
      <w:r>
        <w:t>1 §</w:t>
      </w:r>
    </w:p>
    <w:tbl>
      <w:tblPr>
        <w:tblW w:w="5087" w:type="pct"/>
        <w:tblLook w:val="0000" w:firstRow="0" w:lastRow="0" w:firstColumn="0" w:lastColumn="0" w:noHBand="0" w:noVBand="0"/>
      </w:tblPr>
      <w:tblGrid>
        <w:gridCol w:w="3000"/>
        <w:gridCol w:w="3000"/>
      </w:tblGrid>
      <w:tr w:rsidR="001E1ED6" w14:paraId="5D1DC297" w14:textId="77777777" w:rsidTr="002E15E2">
        <w:tc>
          <w:tcPr>
            <w:tcW w:w="2500" w:type="pct"/>
            <w:shd w:val="clear" w:color="auto" w:fill="auto"/>
            <w:tcMar>
              <w:left w:w="0" w:type="dxa"/>
            </w:tcMar>
          </w:tcPr>
          <w:p w14:paraId="51ED0637" w14:textId="77777777" w:rsidR="001E1ED6" w:rsidRDefault="001E1ED6" w:rsidP="002E15E2">
            <w:pPr>
              <w:pStyle w:val="Brdtextmedindrag"/>
            </w:pPr>
            <w:r w:rsidRPr="00825F14">
              <w:t>Finansinspektionen ska löp</w:t>
            </w:r>
            <w:r w:rsidRPr="00825F14">
              <w:softHyphen/>
              <w:t>ande, åtminstone vart tredje år,</w:t>
            </w:r>
            <w:r>
              <w:t xml:space="preserve"> granska hur ett </w:t>
            </w:r>
            <w:r w:rsidRPr="00CB1D50">
              <w:rPr>
                <w:i/>
              </w:rPr>
              <w:t>institut</w:t>
            </w:r>
            <w:r>
              <w:t xml:space="preserve"> uppfyller </w:t>
            </w:r>
            <w:r w:rsidRPr="006908A0">
              <w:rPr>
                <w:i/>
                <w:iCs/>
              </w:rPr>
              <w:t>ställda krav</w:t>
            </w:r>
            <w:r>
              <w:t xml:space="preserve"> på sådana metoder som kräver till</w:t>
            </w:r>
            <w:r>
              <w:softHyphen/>
              <w:t>stånd från de behöriga myndig</w:t>
            </w:r>
            <w:r>
              <w:softHyphen/>
              <w:t>heterna innan de får användas för att be</w:t>
            </w:r>
            <w:r>
              <w:softHyphen/>
              <w:t>räkna kapitalbaskraven i enlig</w:t>
            </w:r>
            <w:r>
              <w:softHyphen/>
              <w:t xml:space="preserve">het med artiklarna 92–386 i </w:t>
            </w:r>
            <w:r w:rsidRPr="00B0127B">
              <w:rPr>
                <w:spacing w:val="-4"/>
              </w:rPr>
              <w:t>till</w:t>
            </w:r>
            <w:r>
              <w:rPr>
                <w:spacing w:val="-4"/>
              </w:rPr>
              <w:softHyphen/>
            </w:r>
            <w:r w:rsidRPr="00B0127B">
              <w:rPr>
                <w:spacing w:val="-4"/>
              </w:rPr>
              <w:t>syns</w:t>
            </w:r>
            <w:r>
              <w:rPr>
                <w:spacing w:val="-4"/>
              </w:rPr>
              <w:softHyphen/>
            </w:r>
            <w:r w:rsidRPr="00B0127B">
              <w:rPr>
                <w:spacing w:val="-4"/>
              </w:rPr>
              <w:t>för</w:t>
            </w:r>
            <w:r>
              <w:rPr>
                <w:spacing w:val="-4"/>
              </w:rPr>
              <w:softHyphen/>
            </w:r>
            <w:r w:rsidRPr="00B0127B">
              <w:rPr>
                <w:spacing w:val="-4"/>
              </w:rPr>
              <w:t>ord</w:t>
            </w:r>
            <w:r>
              <w:rPr>
                <w:spacing w:val="-4"/>
              </w:rPr>
              <w:softHyphen/>
            </w:r>
            <w:r w:rsidRPr="00B0127B">
              <w:rPr>
                <w:spacing w:val="-4"/>
              </w:rPr>
              <w:t>ningen. Vid bedöm</w:t>
            </w:r>
            <w:r w:rsidRPr="00B0127B">
              <w:rPr>
                <w:spacing w:val="-4"/>
              </w:rPr>
              <w:softHyphen/>
              <w:t>ningen</w:t>
            </w:r>
            <w:r>
              <w:t xml:space="preserve"> ska </w:t>
            </w:r>
            <w:r w:rsidRPr="006908A0">
              <w:rPr>
                <w:i/>
                <w:iCs/>
                <w:spacing w:val="-5"/>
              </w:rPr>
              <w:t>sär</w:t>
            </w:r>
            <w:r w:rsidRPr="006908A0">
              <w:rPr>
                <w:i/>
                <w:iCs/>
                <w:spacing w:val="-5"/>
              </w:rPr>
              <w:softHyphen/>
              <w:t>skilt upp</w:t>
            </w:r>
            <w:r w:rsidRPr="006908A0">
              <w:rPr>
                <w:i/>
                <w:iCs/>
                <w:spacing w:val="-5"/>
              </w:rPr>
              <w:softHyphen/>
              <w:t>märk</w:t>
            </w:r>
            <w:r w:rsidRPr="006908A0">
              <w:rPr>
                <w:i/>
                <w:iCs/>
                <w:spacing w:val="-5"/>
              </w:rPr>
              <w:softHyphen/>
              <w:t xml:space="preserve">sammas </w:t>
            </w:r>
            <w:r w:rsidRPr="00FD539B">
              <w:rPr>
                <w:spacing w:val="-5"/>
              </w:rPr>
              <w:t>för</w:t>
            </w:r>
            <w:r w:rsidRPr="00FD539B">
              <w:rPr>
                <w:spacing w:val="-5"/>
              </w:rPr>
              <w:softHyphen/>
              <w:t>änd</w:t>
            </w:r>
            <w:r w:rsidRPr="00FD539B">
              <w:rPr>
                <w:spacing w:val="-5"/>
              </w:rPr>
              <w:softHyphen/>
              <w:t>ringar</w:t>
            </w:r>
            <w:r>
              <w:t xml:space="preserve"> i </w:t>
            </w:r>
            <w:r w:rsidRPr="001F772B">
              <w:t>institutets</w:t>
            </w:r>
            <w:r w:rsidRPr="00B820DE">
              <w:rPr>
                <w:iCs/>
              </w:rPr>
              <w:t xml:space="preserve"> </w:t>
            </w:r>
            <w:r>
              <w:t>affärs</w:t>
            </w:r>
            <w:r>
              <w:softHyphen/>
              <w:t>verk</w:t>
            </w:r>
            <w:r>
              <w:softHyphen/>
              <w:t>sam</w:t>
            </w:r>
            <w:r>
              <w:softHyphen/>
              <w:t>het och hur interna metoder tillämpas på nya pro</w:t>
            </w:r>
            <w:r>
              <w:softHyphen/>
              <w:t>dukter.</w:t>
            </w:r>
          </w:p>
        </w:tc>
        <w:tc>
          <w:tcPr>
            <w:tcW w:w="2500" w:type="pct"/>
            <w:shd w:val="clear" w:color="auto" w:fill="auto"/>
            <w:tcMar>
              <w:right w:w="0" w:type="dxa"/>
            </w:tcMar>
          </w:tcPr>
          <w:p w14:paraId="0D144167" w14:textId="77777777" w:rsidR="001E1ED6" w:rsidRDefault="001E1ED6" w:rsidP="002E15E2">
            <w:pPr>
              <w:pStyle w:val="Brdtextmedindrag"/>
            </w:pPr>
            <w:r w:rsidRPr="00B0127B">
              <w:t>Finansinspektionen ska löp</w:t>
            </w:r>
            <w:r>
              <w:softHyphen/>
            </w:r>
            <w:r w:rsidRPr="00B0127B">
              <w:t>ande</w:t>
            </w:r>
            <w:r w:rsidRPr="00667EF3">
              <w:t xml:space="preserve">, åtminstone vart tredje år, granska hur ett </w:t>
            </w:r>
            <w:r>
              <w:rPr>
                <w:i/>
              </w:rPr>
              <w:t>kreditinstitut</w:t>
            </w:r>
            <w:r w:rsidRPr="00667EF3">
              <w:t xml:space="preserve"> uppfyller </w:t>
            </w:r>
            <w:r w:rsidRPr="006908A0">
              <w:rPr>
                <w:i/>
                <w:iCs/>
              </w:rPr>
              <w:t>kraven</w:t>
            </w:r>
            <w:r>
              <w:t xml:space="preserve"> </w:t>
            </w:r>
            <w:r w:rsidRPr="00667EF3">
              <w:t>på sådana metoder som kräver tillstånd från de behöriga myndig</w:t>
            </w:r>
            <w:r>
              <w:softHyphen/>
            </w:r>
            <w:r w:rsidRPr="00667EF3">
              <w:t>heterna innan de får an</w:t>
            </w:r>
            <w:r>
              <w:softHyphen/>
            </w:r>
            <w:r w:rsidRPr="00667EF3">
              <w:t xml:space="preserve">vändas för att </w:t>
            </w:r>
            <w:r w:rsidRPr="003A6052">
              <w:rPr>
                <w:spacing w:val="-5"/>
              </w:rPr>
              <w:t>be</w:t>
            </w:r>
            <w:r>
              <w:rPr>
                <w:spacing w:val="-5"/>
              </w:rPr>
              <w:softHyphen/>
            </w:r>
            <w:r w:rsidRPr="003A6052">
              <w:rPr>
                <w:spacing w:val="-5"/>
              </w:rPr>
              <w:t>räkna kapitalbas</w:t>
            </w:r>
            <w:r>
              <w:rPr>
                <w:spacing w:val="-5"/>
              </w:rPr>
              <w:softHyphen/>
            </w:r>
            <w:r w:rsidRPr="003A6052">
              <w:rPr>
                <w:spacing w:val="-5"/>
              </w:rPr>
              <w:t>kraven i enlig</w:t>
            </w:r>
            <w:r w:rsidRPr="003A6052">
              <w:rPr>
                <w:spacing w:val="-5"/>
              </w:rPr>
              <w:softHyphen/>
              <w:t>het</w:t>
            </w:r>
            <w:r w:rsidRPr="00667EF3">
              <w:t xml:space="preserve"> med artiklar</w:t>
            </w:r>
            <w:r>
              <w:t>-</w:t>
            </w:r>
            <w:r>
              <w:br/>
            </w:r>
            <w:r w:rsidRPr="00667EF3">
              <w:t>na</w:t>
            </w:r>
            <w:r>
              <w:t> </w:t>
            </w:r>
            <w:r w:rsidRPr="00667EF3">
              <w:t>92–386 i till</w:t>
            </w:r>
            <w:r>
              <w:softHyphen/>
            </w:r>
            <w:r w:rsidRPr="00667EF3">
              <w:t>sy</w:t>
            </w:r>
            <w:r w:rsidRPr="00B0127B">
              <w:rPr>
                <w:spacing w:val="-4"/>
              </w:rPr>
              <w:t>ns</w:t>
            </w:r>
            <w:r>
              <w:rPr>
                <w:spacing w:val="-4"/>
              </w:rPr>
              <w:softHyphen/>
            </w:r>
            <w:r w:rsidRPr="00B0127B">
              <w:rPr>
                <w:spacing w:val="-4"/>
              </w:rPr>
              <w:t>förord</w:t>
            </w:r>
            <w:r>
              <w:rPr>
                <w:spacing w:val="-4"/>
              </w:rPr>
              <w:softHyphen/>
            </w:r>
            <w:r w:rsidRPr="00B0127B">
              <w:rPr>
                <w:spacing w:val="-4"/>
              </w:rPr>
              <w:t>ningen. Vid be</w:t>
            </w:r>
            <w:r>
              <w:rPr>
                <w:spacing w:val="-4"/>
              </w:rPr>
              <w:softHyphen/>
            </w:r>
            <w:r w:rsidRPr="00B0127B">
              <w:rPr>
                <w:spacing w:val="-4"/>
              </w:rPr>
              <w:t>döm</w:t>
            </w:r>
            <w:r w:rsidRPr="00B0127B">
              <w:rPr>
                <w:spacing w:val="-4"/>
              </w:rPr>
              <w:softHyphen/>
              <w:t>ningen</w:t>
            </w:r>
            <w:r w:rsidRPr="00667EF3">
              <w:t xml:space="preserve"> ska </w:t>
            </w:r>
            <w:r w:rsidRPr="006908A0">
              <w:rPr>
                <w:i/>
                <w:iCs/>
              </w:rPr>
              <w:t xml:space="preserve">inspektionen särskilt beakta </w:t>
            </w:r>
            <w:r w:rsidRPr="00FD539B">
              <w:rPr>
                <w:spacing w:val="-5"/>
              </w:rPr>
              <w:t>för</w:t>
            </w:r>
            <w:r w:rsidRPr="00FD539B">
              <w:rPr>
                <w:spacing w:val="-5"/>
              </w:rPr>
              <w:softHyphen/>
              <w:t>änd</w:t>
            </w:r>
            <w:r w:rsidRPr="00FD539B">
              <w:rPr>
                <w:spacing w:val="-5"/>
              </w:rPr>
              <w:softHyphen/>
              <w:t>ringar</w:t>
            </w:r>
            <w:r w:rsidRPr="003A6052">
              <w:rPr>
                <w:spacing w:val="-4"/>
              </w:rPr>
              <w:t xml:space="preserve"> i </w:t>
            </w:r>
            <w:r w:rsidRPr="001F772B">
              <w:rPr>
                <w:iCs/>
                <w:spacing w:val="-4"/>
              </w:rPr>
              <w:t>institutet</w:t>
            </w:r>
            <w:r>
              <w:rPr>
                <w:iCs/>
                <w:spacing w:val="-4"/>
              </w:rPr>
              <w:t>s</w:t>
            </w:r>
            <w:r w:rsidRPr="003A6052">
              <w:rPr>
                <w:spacing w:val="-4"/>
              </w:rPr>
              <w:t xml:space="preserve"> affärs</w:t>
            </w:r>
            <w:r w:rsidRPr="003A6052">
              <w:rPr>
                <w:spacing w:val="-4"/>
              </w:rPr>
              <w:softHyphen/>
              <w:t>verk</w:t>
            </w:r>
            <w:r>
              <w:rPr>
                <w:spacing w:val="-4"/>
              </w:rPr>
              <w:softHyphen/>
            </w:r>
            <w:r w:rsidRPr="003A6052">
              <w:rPr>
                <w:spacing w:val="-4"/>
              </w:rPr>
              <w:t>samhet</w:t>
            </w:r>
            <w:r w:rsidRPr="00667EF3">
              <w:t xml:space="preserve"> och hur interna meto</w:t>
            </w:r>
            <w:r>
              <w:softHyphen/>
            </w:r>
            <w:r w:rsidRPr="00667EF3">
              <w:t>der tilläm</w:t>
            </w:r>
            <w:r>
              <w:softHyphen/>
            </w:r>
            <w:r w:rsidRPr="00667EF3">
              <w:t>pas på nya pro</w:t>
            </w:r>
            <w:r>
              <w:softHyphen/>
            </w:r>
            <w:r w:rsidRPr="00667EF3">
              <w:t>dukter.</w:t>
            </w:r>
          </w:p>
        </w:tc>
      </w:tr>
    </w:tbl>
    <w:p w14:paraId="59BF0135" w14:textId="77777777" w:rsidR="001E1ED6" w:rsidRDefault="001E1ED6" w:rsidP="001E1ED6">
      <w:pPr>
        <w:pStyle w:val="Brdtext"/>
        <w:spacing w:before="270"/>
        <w:jc w:val="center"/>
      </w:pPr>
      <w:r>
        <w:t>2 §</w:t>
      </w:r>
    </w:p>
    <w:tbl>
      <w:tblPr>
        <w:tblW w:w="5000" w:type="pct"/>
        <w:tblLook w:val="0000" w:firstRow="0" w:lastRow="0" w:firstColumn="0" w:lastColumn="0" w:noHBand="0" w:noVBand="0"/>
      </w:tblPr>
      <w:tblGrid>
        <w:gridCol w:w="2948"/>
        <w:gridCol w:w="2949"/>
      </w:tblGrid>
      <w:tr w:rsidR="001E1ED6" w14:paraId="739164F0" w14:textId="77777777" w:rsidTr="004D4BF8">
        <w:tc>
          <w:tcPr>
            <w:tcW w:w="2500" w:type="pct"/>
            <w:shd w:val="clear" w:color="auto" w:fill="auto"/>
            <w:tcMar>
              <w:left w:w="0" w:type="dxa"/>
            </w:tcMar>
          </w:tcPr>
          <w:p w14:paraId="0F9E2CBE" w14:textId="77777777" w:rsidR="001E1ED6" w:rsidRDefault="001E1ED6" w:rsidP="002E15E2">
            <w:pPr>
              <w:pStyle w:val="Brdtextmedindrag"/>
            </w:pPr>
            <w:r>
              <w:t xml:space="preserve">Om det framkommer att ett </w:t>
            </w:r>
            <w:r w:rsidRPr="00CB1D50">
              <w:rPr>
                <w:i/>
              </w:rPr>
              <w:t>instituts</w:t>
            </w:r>
            <w:r>
              <w:t xml:space="preserve"> interna metoder enligt 1 § </w:t>
            </w:r>
            <w:r w:rsidRPr="00C326EF">
              <w:rPr>
                <w:i/>
              </w:rPr>
              <w:t>innebär</w:t>
            </w:r>
            <w:r>
              <w:t xml:space="preserve"> väsentliga brister i fråga om </w:t>
            </w:r>
            <w:r w:rsidRPr="00CB3A6B">
              <w:rPr>
                <w:i/>
                <w:iCs/>
              </w:rPr>
              <w:t>förmågan</w:t>
            </w:r>
            <w:r>
              <w:t xml:space="preserve"> att identifiera risker, ska Finansinspektionen se till att </w:t>
            </w:r>
            <w:r w:rsidRPr="00B820DE">
              <w:t>institutet</w:t>
            </w:r>
            <w:r>
              <w:t xml:space="preserve"> åtgärdar </w:t>
            </w:r>
            <w:r w:rsidRPr="00C326EF">
              <w:rPr>
                <w:i/>
              </w:rPr>
              <w:t>meto</w:t>
            </w:r>
            <w:r w:rsidRPr="00C326EF">
              <w:rPr>
                <w:i/>
              </w:rPr>
              <w:softHyphen/>
              <w:t>derna</w:t>
            </w:r>
            <w:r>
              <w:t xml:space="preserve"> eller vidtar nödvändiga åt</w:t>
            </w:r>
            <w:r>
              <w:softHyphen/>
              <w:t>gärder för att minska följderna av dem.</w:t>
            </w:r>
          </w:p>
        </w:tc>
        <w:tc>
          <w:tcPr>
            <w:tcW w:w="2500" w:type="pct"/>
            <w:shd w:val="clear" w:color="auto" w:fill="auto"/>
            <w:tcMar>
              <w:right w:w="0" w:type="dxa"/>
            </w:tcMar>
          </w:tcPr>
          <w:p w14:paraId="42272A5F" w14:textId="6D1F7052" w:rsidR="001E1ED6" w:rsidRDefault="001E1ED6" w:rsidP="002E15E2">
            <w:pPr>
              <w:pStyle w:val="Brdtextmedindrag"/>
            </w:pPr>
            <w:r w:rsidRPr="006F2185">
              <w:t>Om det framkommer att ett</w:t>
            </w:r>
            <w:r>
              <w:t xml:space="preserve"> </w:t>
            </w:r>
            <w:r>
              <w:rPr>
                <w:i/>
              </w:rPr>
              <w:t xml:space="preserve">kreditinstituts </w:t>
            </w:r>
            <w:r w:rsidRPr="006F2185">
              <w:t>interna metoder enligt 1</w:t>
            </w:r>
            <w:r>
              <w:t> §</w:t>
            </w:r>
            <w:r w:rsidRPr="006F2185">
              <w:t xml:space="preserve"> </w:t>
            </w:r>
            <w:r w:rsidR="009D42CD" w:rsidRPr="00C326EF">
              <w:rPr>
                <w:i/>
              </w:rPr>
              <w:t>har</w:t>
            </w:r>
            <w:r w:rsidR="009D42CD" w:rsidRPr="006F2185">
              <w:t xml:space="preserve"> </w:t>
            </w:r>
            <w:r w:rsidRPr="006F2185">
              <w:t>väsentliga brister i</w:t>
            </w:r>
            <w:r w:rsidR="00C679A7">
              <w:t> </w:t>
            </w:r>
            <w:r w:rsidRPr="006F2185">
              <w:t>fråga om att identifiera risker, ska Finans</w:t>
            </w:r>
            <w:r>
              <w:softHyphen/>
            </w:r>
            <w:r w:rsidRPr="006F2185">
              <w:t xml:space="preserve">inspektionen se till att </w:t>
            </w:r>
            <w:r>
              <w:rPr>
                <w:iCs/>
              </w:rPr>
              <w:t>i</w:t>
            </w:r>
            <w:r w:rsidRPr="00B820DE">
              <w:rPr>
                <w:iCs/>
              </w:rPr>
              <w:t>nstitutet</w:t>
            </w:r>
            <w:r w:rsidRPr="006F2185">
              <w:t xml:space="preserve"> åtgärdar </w:t>
            </w:r>
            <w:r w:rsidR="009D42CD" w:rsidRPr="00C326EF">
              <w:rPr>
                <w:i/>
              </w:rPr>
              <w:t>bristerna</w:t>
            </w:r>
            <w:r w:rsidR="009D42CD" w:rsidRPr="006F2185">
              <w:t xml:space="preserve"> </w:t>
            </w:r>
            <w:r w:rsidRPr="006F2185">
              <w:t>eller vidtar nödvändiga åtgärder för att minska följderna av dem.</w:t>
            </w:r>
          </w:p>
        </w:tc>
      </w:tr>
    </w:tbl>
    <w:p w14:paraId="2BDA30A4" w14:textId="3FE6D231" w:rsidR="001E1ED6" w:rsidRDefault="001E1ED6" w:rsidP="001E1ED6">
      <w:pPr>
        <w:pStyle w:val="Brdtext"/>
        <w:spacing w:before="270"/>
        <w:jc w:val="center"/>
      </w:pPr>
      <w:r>
        <w:t>3 §</w:t>
      </w:r>
    </w:p>
    <w:tbl>
      <w:tblPr>
        <w:tblW w:w="5000" w:type="pct"/>
        <w:tblLayout w:type="fixed"/>
        <w:tblLook w:val="0000" w:firstRow="0" w:lastRow="0" w:firstColumn="0" w:lastColumn="0" w:noHBand="0" w:noVBand="0"/>
      </w:tblPr>
      <w:tblGrid>
        <w:gridCol w:w="2948"/>
        <w:gridCol w:w="2949"/>
      </w:tblGrid>
      <w:tr w:rsidR="001E1ED6" w14:paraId="52E3D019" w14:textId="77777777" w:rsidTr="004D4BF8">
        <w:tc>
          <w:tcPr>
            <w:tcW w:w="2500" w:type="pct"/>
            <w:shd w:val="clear" w:color="auto" w:fill="auto"/>
            <w:tcMar>
              <w:left w:w="0" w:type="dxa"/>
            </w:tcMar>
          </w:tcPr>
          <w:p w14:paraId="6C88DB51" w14:textId="77777777" w:rsidR="001E1ED6" w:rsidRDefault="001E1ED6" w:rsidP="002E15E2">
            <w:pPr>
              <w:pStyle w:val="Brdtextmedindrag"/>
            </w:pPr>
            <w:r>
              <w:t xml:space="preserve">Om ett </w:t>
            </w:r>
            <w:r w:rsidRPr="00CB1D50">
              <w:rPr>
                <w:i/>
              </w:rPr>
              <w:t>institut</w:t>
            </w:r>
            <w:r>
              <w:t xml:space="preserve"> som beviljats tillstånd att använda sig av en metod </w:t>
            </w:r>
            <w:r w:rsidRPr="00BE3B83">
              <w:t>som avses</w:t>
            </w:r>
            <w:r>
              <w:t xml:space="preserve"> i 1 § inte längre uppfyller kraven för användning av metoden, ska Finans</w:t>
            </w:r>
            <w:r>
              <w:softHyphen/>
              <w:t>inspek</w:t>
            </w:r>
            <w:r>
              <w:softHyphen/>
              <w:t xml:space="preserve">tionen kräva att </w:t>
            </w:r>
            <w:r w:rsidRPr="00023AEF">
              <w:rPr>
                <w:iCs/>
              </w:rPr>
              <w:t>institutet</w:t>
            </w:r>
          </w:p>
        </w:tc>
        <w:tc>
          <w:tcPr>
            <w:tcW w:w="2500" w:type="pct"/>
            <w:shd w:val="clear" w:color="auto" w:fill="auto"/>
            <w:tcMar>
              <w:right w:w="0" w:type="dxa"/>
            </w:tcMar>
          </w:tcPr>
          <w:p w14:paraId="5952A72A" w14:textId="77777777" w:rsidR="001E1ED6" w:rsidRPr="00F668C0" w:rsidRDefault="001E1ED6" w:rsidP="002E15E2">
            <w:pPr>
              <w:pStyle w:val="Brdtextmedindrag"/>
            </w:pPr>
            <w:r w:rsidRPr="00F668C0">
              <w:t xml:space="preserve">Om ett </w:t>
            </w:r>
            <w:r w:rsidRPr="00F668C0">
              <w:rPr>
                <w:i/>
              </w:rPr>
              <w:t>kreditinstitut</w:t>
            </w:r>
            <w:r w:rsidRPr="00F668C0">
              <w:t xml:space="preserve"> som be</w:t>
            </w:r>
            <w:r w:rsidRPr="00F668C0">
              <w:softHyphen/>
              <w:t xml:space="preserve">viljats tillstånd att använda sig av en metod </w:t>
            </w:r>
            <w:r w:rsidRPr="00BE3B83">
              <w:t>som avses i</w:t>
            </w:r>
            <w:r w:rsidRPr="00F668C0">
              <w:t xml:space="preserve"> 1 § inte läng</w:t>
            </w:r>
            <w:r w:rsidRPr="00F668C0">
              <w:rPr>
                <w:spacing w:val="-4"/>
              </w:rPr>
              <w:t>re up</w:t>
            </w:r>
            <w:r w:rsidRPr="006B15F5">
              <w:rPr>
                <w:spacing w:val="-4"/>
              </w:rPr>
              <w:t>pfyller kraven för an</w:t>
            </w:r>
            <w:r w:rsidRPr="006B15F5">
              <w:rPr>
                <w:spacing w:val="-4"/>
              </w:rPr>
              <w:softHyphen/>
              <w:t>vändning av</w:t>
            </w:r>
            <w:r w:rsidRPr="006B15F5">
              <w:t xml:space="preserve"> metoden, ska </w:t>
            </w:r>
            <w:r w:rsidRPr="006B15F5">
              <w:rPr>
                <w:spacing w:val="-5"/>
              </w:rPr>
              <w:t>Finans</w:t>
            </w:r>
            <w:r w:rsidRPr="006B15F5">
              <w:rPr>
                <w:spacing w:val="-5"/>
              </w:rPr>
              <w:softHyphen/>
              <w:t xml:space="preserve">inspektionen kräva att </w:t>
            </w:r>
            <w:r w:rsidRPr="006B15F5">
              <w:rPr>
                <w:iCs/>
                <w:spacing w:val="-5"/>
              </w:rPr>
              <w:t>institutet</w:t>
            </w:r>
          </w:p>
        </w:tc>
      </w:tr>
      <w:tr w:rsidR="00257EBB" w14:paraId="4D68A8E3" w14:textId="77777777" w:rsidTr="004D4BF8">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2C21266F" w14:textId="45D8E996" w:rsidR="00257EBB" w:rsidRDefault="00257EBB" w:rsidP="00610841">
            <w:pPr>
              <w:pStyle w:val="Brdtextmedindrag"/>
            </w:pPr>
            <w:r w:rsidRPr="00257EBB">
              <w:t>1.</w:t>
            </w:r>
            <w:r w:rsidR="00F9145C" w:rsidRPr="00FB1BB6">
              <w:rPr>
                <w:spacing w:val="-2"/>
              </w:rPr>
              <w:t> </w:t>
            </w:r>
            <w:r w:rsidRPr="00257EBB">
              <w:t xml:space="preserve">visar att följderna av att kraven inte uppfylls är </w:t>
            </w:r>
            <w:r w:rsidRPr="00484C41">
              <w:rPr>
                <w:i/>
              </w:rPr>
              <w:t>oväsentliga</w:t>
            </w:r>
            <w:r w:rsidRPr="00257EBB">
              <w:t>, eller</w:t>
            </w:r>
          </w:p>
        </w:tc>
        <w:tc>
          <w:tcPr>
            <w:tcW w:w="2500" w:type="pct"/>
            <w:shd w:val="clear" w:color="auto" w:fill="auto"/>
            <w:tcMar>
              <w:right w:w="0" w:type="dxa"/>
            </w:tcMar>
          </w:tcPr>
          <w:p w14:paraId="0ECC4466" w14:textId="5EFE249B" w:rsidR="00257EBB" w:rsidRDefault="00257EBB">
            <w:pPr>
              <w:pStyle w:val="Brdtextmedindrag"/>
            </w:pPr>
            <w:r w:rsidRPr="00FB1BB6">
              <w:rPr>
                <w:spacing w:val="-2"/>
              </w:rPr>
              <w:t xml:space="preserve">1. visar att följderna av att kraven inte uppfylls är </w:t>
            </w:r>
            <w:r>
              <w:rPr>
                <w:i/>
                <w:iCs/>
                <w:spacing w:val="-2"/>
              </w:rPr>
              <w:t>obetydliga</w:t>
            </w:r>
            <w:r w:rsidRPr="00FB1BB6">
              <w:rPr>
                <w:spacing w:val="-2"/>
              </w:rPr>
              <w:t>, eller</w:t>
            </w:r>
          </w:p>
        </w:tc>
      </w:tr>
    </w:tbl>
    <w:p w14:paraId="5AFC6580" w14:textId="77777777" w:rsidR="001E1ED6" w:rsidRDefault="001E1ED6" w:rsidP="001E1ED6">
      <w:pPr>
        <w:pStyle w:val="Brdtextmedindrag"/>
      </w:pPr>
      <w:r>
        <w:t>2. presenterar en åtgärdsplan för att i god tid åter uppfylla kraven och ange en tid inom vilken planen ska genomföras.</w:t>
      </w:r>
    </w:p>
    <w:p w14:paraId="1FCED417" w14:textId="77777777" w:rsidR="001E1ED6" w:rsidRDefault="001E1ED6" w:rsidP="001E1ED6">
      <w:pPr>
        <w:pStyle w:val="Brdtext"/>
        <w:spacing w:before="270"/>
        <w:jc w:val="center"/>
      </w:pPr>
      <w:r>
        <w:t>4 §</w:t>
      </w:r>
    </w:p>
    <w:tbl>
      <w:tblPr>
        <w:tblW w:w="5000" w:type="pct"/>
        <w:tblLayout w:type="fixed"/>
        <w:tblLook w:val="0000" w:firstRow="0" w:lastRow="0" w:firstColumn="0" w:lastColumn="0" w:noHBand="0" w:noVBand="0"/>
      </w:tblPr>
      <w:tblGrid>
        <w:gridCol w:w="2948"/>
        <w:gridCol w:w="2949"/>
      </w:tblGrid>
      <w:tr w:rsidR="001E1ED6" w14:paraId="6623AAAF" w14:textId="77777777" w:rsidTr="004D4BF8">
        <w:tc>
          <w:tcPr>
            <w:tcW w:w="2500" w:type="pct"/>
            <w:shd w:val="clear" w:color="auto" w:fill="auto"/>
            <w:tcMar>
              <w:left w:w="0" w:type="dxa"/>
            </w:tcMar>
          </w:tcPr>
          <w:p w14:paraId="5CAB421B" w14:textId="77777777" w:rsidR="001E1ED6" w:rsidRDefault="001E1ED6" w:rsidP="002E15E2">
            <w:pPr>
              <w:pStyle w:val="Brdtextmedindrag"/>
            </w:pPr>
            <w:r>
              <w:t>Om det bedöms osannolikt att den åtgärdsplan som presen</w:t>
            </w:r>
            <w:r>
              <w:softHyphen/>
              <w:t>teras leder till att kraven kommer att uppfyllas eller om tidsfristen för att genomföra den inte är till</w:t>
            </w:r>
            <w:r>
              <w:softHyphen/>
              <w:t>freds</w:t>
            </w:r>
            <w:r>
              <w:softHyphen/>
              <w:t>ställande, ska Finans</w:t>
            </w:r>
            <w:r>
              <w:softHyphen/>
              <w:t>inspek</w:t>
            </w:r>
            <w:r>
              <w:softHyphen/>
              <w:t xml:space="preserve">tionen kräva förbättringar av planen. Om det är osannolikt att </w:t>
            </w:r>
            <w:r w:rsidRPr="00CB1D50">
              <w:rPr>
                <w:i/>
              </w:rPr>
              <w:t>institutet</w:t>
            </w:r>
            <w:r>
              <w:t xml:space="preserve"> inom </w:t>
            </w:r>
            <w:r>
              <w:lastRenderedPageBreak/>
              <w:t>en lämplig tids</w:t>
            </w:r>
            <w:r>
              <w:softHyphen/>
              <w:t>frist åter kommer att upp</w:t>
            </w:r>
            <w:r>
              <w:softHyphen/>
              <w:t xml:space="preserve">fylla tillämpliga krav eller om </w:t>
            </w:r>
            <w:r w:rsidRPr="00B820DE">
              <w:t>insti</w:t>
            </w:r>
            <w:r w:rsidRPr="00B820DE">
              <w:softHyphen/>
              <w:t>tutet</w:t>
            </w:r>
            <w:r>
              <w:t xml:space="preserve"> inte på ett tillfreds</w:t>
            </w:r>
            <w:r>
              <w:softHyphen/>
              <w:t xml:space="preserve">ställande sätt </w:t>
            </w:r>
            <w:r w:rsidRPr="003760AF">
              <w:rPr>
                <w:i/>
                <w:iCs/>
              </w:rPr>
              <w:t>lyckas visa</w:t>
            </w:r>
            <w:r>
              <w:t xml:space="preserve"> att följderna av konstaterade brister är </w:t>
            </w:r>
            <w:r w:rsidRPr="00912B7F">
              <w:rPr>
                <w:i/>
              </w:rPr>
              <w:t>oväsent</w:t>
            </w:r>
            <w:r w:rsidRPr="00912B7F">
              <w:rPr>
                <w:i/>
              </w:rPr>
              <w:softHyphen/>
              <w:t>liga</w:t>
            </w:r>
            <w:r>
              <w:t>, ska tillståndet att använda sig av metoden antingen begrän</w:t>
            </w:r>
            <w:r>
              <w:softHyphen/>
              <w:t>sas till områden där kraven kan uppfyllas inom en lämplig tids</w:t>
            </w:r>
            <w:r>
              <w:softHyphen/>
              <w:t xml:space="preserve">frist </w:t>
            </w:r>
            <w:r w:rsidRPr="00C671FF">
              <w:rPr>
                <w:i/>
              </w:rPr>
              <w:t>eller återkallas</w:t>
            </w:r>
            <w:r>
              <w:t>.</w:t>
            </w:r>
          </w:p>
        </w:tc>
        <w:tc>
          <w:tcPr>
            <w:tcW w:w="2500" w:type="pct"/>
            <w:shd w:val="clear" w:color="auto" w:fill="auto"/>
            <w:tcMar>
              <w:right w:w="0" w:type="dxa"/>
            </w:tcMar>
          </w:tcPr>
          <w:p w14:paraId="3113F827" w14:textId="38794519" w:rsidR="001E1ED6" w:rsidRDefault="001E1ED6" w:rsidP="002E15E2">
            <w:pPr>
              <w:pStyle w:val="Brdtextmedindrag"/>
            </w:pPr>
            <w:r w:rsidRPr="007C6E1F">
              <w:lastRenderedPageBreak/>
              <w:t>Om det bedöms osannolikt att den åtgärdsplan som presen</w:t>
            </w:r>
            <w:r>
              <w:softHyphen/>
            </w:r>
            <w:r w:rsidRPr="007C6E1F">
              <w:t>teras leder till att kraven kommer att uppfyllas eller om tidsfristen för att genomföra den inte är till</w:t>
            </w:r>
            <w:r>
              <w:softHyphen/>
            </w:r>
            <w:r w:rsidRPr="007C6E1F">
              <w:t>freds</w:t>
            </w:r>
            <w:r>
              <w:softHyphen/>
            </w:r>
            <w:r w:rsidRPr="007C6E1F">
              <w:t>ställande, ska Finan</w:t>
            </w:r>
            <w:r>
              <w:softHyphen/>
            </w:r>
            <w:r w:rsidRPr="007C6E1F">
              <w:t>sinspek</w:t>
            </w:r>
            <w:r>
              <w:softHyphen/>
            </w:r>
            <w:r w:rsidRPr="007C6E1F">
              <w:t>tionen kräva förbätt</w:t>
            </w:r>
            <w:r>
              <w:softHyphen/>
            </w:r>
            <w:r w:rsidRPr="007C6E1F">
              <w:t xml:space="preserve">ringar av planen. Om det är osannolikt att </w:t>
            </w:r>
            <w:r>
              <w:rPr>
                <w:i/>
              </w:rPr>
              <w:t>kreditinstitutet</w:t>
            </w:r>
            <w:r w:rsidRPr="007C6E1F">
              <w:t xml:space="preserve"> </w:t>
            </w:r>
            <w:r w:rsidRPr="007C6E1F">
              <w:lastRenderedPageBreak/>
              <w:t>inom en lämplig tidsfrist åter kommer att upp</w:t>
            </w:r>
            <w:r>
              <w:softHyphen/>
            </w:r>
            <w:r w:rsidRPr="007C6E1F">
              <w:t xml:space="preserve">fylla tillämpliga krav eller om </w:t>
            </w:r>
            <w:r w:rsidRPr="00B820DE">
              <w:t>institutet</w:t>
            </w:r>
            <w:r w:rsidRPr="007C6E1F">
              <w:t xml:space="preserve"> inte på ett till</w:t>
            </w:r>
            <w:r>
              <w:softHyphen/>
            </w:r>
            <w:r w:rsidRPr="007C6E1F">
              <w:t xml:space="preserve">fredsställande sätt </w:t>
            </w:r>
            <w:r w:rsidRPr="003760AF">
              <w:rPr>
                <w:i/>
                <w:iCs/>
              </w:rPr>
              <w:t>visar</w:t>
            </w:r>
            <w:r w:rsidRPr="007C6E1F">
              <w:t xml:space="preserve"> att följderna av kon</w:t>
            </w:r>
            <w:r>
              <w:softHyphen/>
            </w:r>
            <w:r w:rsidRPr="007C6E1F">
              <w:t xml:space="preserve">staterade brister är </w:t>
            </w:r>
            <w:r w:rsidR="00257EBB" w:rsidRPr="00C45204">
              <w:rPr>
                <w:i/>
                <w:iCs/>
              </w:rPr>
              <w:t>obetydliga</w:t>
            </w:r>
            <w:r w:rsidRPr="007C6E1F">
              <w:t xml:space="preserve">, ska tillståndet att använda sig av metoden antingen </w:t>
            </w:r>
            <w:r w:rsidRPr="00C671FF">
              <w:rPr>
                <w:i/>
                <w:iCs/>
              </w:rPr>
              <w:t>återkallas eller</w:t>
            </w:r>
            <w:r w:rsidRPr="007C6E1F">
              <w:t xml:space="preserve"> begränsas till områden där kra</w:t>
            </w:r>
            <w:r>
              <w:softHyphen/>
            </w:r>
            <w:r w:rsidRPr="007C6E1F">
              <w:t>ven kan upp</w:t>
            </w:r>
            <w:r>
              <w:softHyphen/>
            </w:r>
            <w:r w:rsidRPr="007C6E1F">
              <w:t>fyllas inom en lämp</w:t>
            </w:r>
            <w:r>
              <w:softHyphen/>
            </w:r>
            <w:r w:rsidRPr="007C6E1F">
              <w:t>lig tidsfrist</w:t>
            </w:r>
            <w:r>
              <w:t>.</w:t>
            </w:r>
          </w:p>
        </w:tc>
      </w:tr>
    </w:tbl>
    <w:p w14:paraId="0157F676" w14:textId="77777777" w:rsidR="001E1ED6" w:rsidRDefault="001E1ED6" w:rsidP="001E1ED6">
      <w:pPr>
        <w:pStyle w:val="Brdtext"/>
        <w:spacing w:before="270"/>
        <w:jc w:val="center"/>
      </w:pPr>
      <w:r>
        <w:lastRenderedPageBreak/>
        <w:t>5 §</w:t>
      </w:r>
    </w:p>
    <w:tbl>
      <w:tblPr>
        <w:tblW w:w="5000" w:type="pct"/>
        <w:tblLook w:val="0000" w:firstRow="0" w:lastRow="0" w:firstColumn="0" w:lastColumn="0" w:noHBand="0" w:noVBand="0"/>
      </w:tblPr>
      <w:tblGrid>
        <w:gridCol w:w="2948"/>
        <w:gridCol w:w="2949"/>
      </w:tblGrid>
      <w:tr w:rsidR="001E1ED6" w14:paraId="08736B98" w14:textId="77777777" w:rsidTr="002E15E2">
        <w:tc>
          <w:tcPr>
            <w:tcW w:w="2500" w:type="pct"/>
            <w:shd w:val="clear" w:color="auto" w:fill="auto"/>
            <w:tcMar>
              <w:left w:w="0" w:type="dxa"/>
            </w:tcMar>
          </w:tcPr>
          <w:p w14:paraId="2696BC26" w14:textId="77777777" w:rsidR="001E1ED6" w:rsidRDefault="001E1ED6" w:rsidP="002E15E2">
            <w:pPr>
              <w:pStyle w:val="Brdtextmedindrag"/>
            </w:pPr>
            <w:r>
              <w:t>Om det för en intern mark</w:t>
            </w:r>
            <w:r>
              <w:softHyphen/>
              <w:t>n</w:t>
            </w:r>
            <w:r w:rsidRPr="00B0127B">
              <w:rPr>
                <w:spacing w:val="-4"/>
              </w:rPr>
              <w:t>ads</w:t>
            </w:r>
            <w:r>
              <w:rPr>
                <w:spacing w:val="-4"/>
              </w:rPr>
              <w:softHyphen/>
            </w:r>
            <w:r w:rsidRPr="00B0127B">
              <w:rPr>
                <w:spacing w:val="-4"/>
              </w:rPr>
              <w:t>riskmodell förekommer upp</w:t>
            </w:r>
            <w:r>
              <w:rPr>
                <w:spacing w:val="-4"/>
              </w:rPr>
              <w:softHyphen/>
            </w:r>
            <w:r w:rsidRPr="00B0127B">
              <w:rPr>
                <w:spacing w:val="-4"/>
              </w:rPr>
              <w:t>repade</w:t>
            </w:r>
            <w:r>
              <w:t xml:space="preserve"> överskridanden som avses i arti</w:t>
            </w:r>
            <w:r>
              <w:softHyphen/>
              <w:t xml:space="preserve">kel 366 i </w:t>
            </w:r>
            <w:r w:rsidRPr="00B0127B">
              <w:rPr>
                <w:spacing w:val="-4"/>
              </w:rPr>
              <w:t>tillsyns</w:t>
            </w:r>
            <w:r w:rsidRPr="00B0127B">
              <w:rPr>
                <w:spacing w:val="-4"/>
              </w:rPr>
              <w:softHyphen/>
              <w:t>förord</w:t>
            </w:r>
            <w:r w:rsidRPr="00B0127B">
              <w:rPr>
                <w:spacing w:val="-4"/>
              </w:rPr>
              <w:softHyphen/>
              <w:t>ningen och det tyder på att model</w:t>
            </w:r>
            <w:r w:rsidRPr="00B0127B">
              <w:rPr>
                <w:spacing w:val="-4"/>
              </w:rPr>
              <w:softHyphen/>
              <w:t>len inte är tillräck</w:t>
            </w:r>
            <w:r>
              <w:rPr>
                <w:spacing w:val="-4"/>
              </w:rPr>
              <w:softHyphen/>
            </w:r>
            <w:r w:rsidRPr="00B0127B">
              <w:rPr>
                <w:spacing w:val="-4"/>
              </w:rPr>
              <w:t>ligt exakt</w:t>
            </w:r>
            <w:r>
              <w:t>, ska Finansinspek</w:t>
            </w:r>
            <w:r>
              <w:softHyphen/>
              <w:t>tionen återkalla till</w:t>
            </w:r>
            <w:r>
              <w:softHyphen/>
              <w:t xml:space="preserve">ståndet för </w:t>
            </w:r>
            <w:r w:rsidRPr="00CB1D50">
              <w:rPr>
                <w:i/>
              </w:rPr>
              <w:t>institutet</w:t>
            </w:r>
            <w:r>
              <w:t xml:space="preserve"> att använda den modellen eller vidta lämpliga åtgärder för att säkerställa att </w:t>
            </w:r>
            <w:r w:rsidRPr="00B820DE">
              <w:rPr>
                <w:spacing w:val="-5"/>
              </w:rPr>
              <w:t>in</w:t>
            </w:r>
            <w:r w:rsidRPr="00B820DE">
              <w:rPr>
                <w:spacing w:val="-5"/>
              </w:rPr>
              <w:softHyphen/>
              <w:t>stitutet</w:t>
            </w:r>
            <w:r w:rsidRPr="000B706E">
              <w:rPr>
                <w:spacing w:val="-5"/>
              </w:rPr>
              <w:t xml:space="preserve"> snarast förbättrar modellen.</w:t>
            </w:r>
          </w:p>
        </w:tc>
        <w:tc>
          <w:tcPr>
            <w:tcW w:w="2500" w:type="pct"/>
            <w:shd w:val="clear" w:color="auto" w:fill="auto"/>
            <w:tcMar>
              <w:right w:w="0" w:type="dxa"/>
            </w:tcMar>
          </w:tcPr>
          <w:p w14:paraId="7FBCC8E1" w14:textId="77777777" w:rsidR="001E1ED6" w:rsidRDefault="001E1ED6" w:rsidP="002E15E2">
            <w:pPr>
              <w:pStyle w:val="Brdtextmedindrag"/>
            </w:pPr>
            <w:r w:rsidRPr="007C6E1F">
              <w:t>Om det för en intern mark</w:t>
            </w:r>
            <w:r>
              <w:softHyphen/>
            </w:r>
            <w:r w:rsidRPr="007C6E1F">
              <w:t>n</w:t>
            </w:r>
            <w:r w:rsidRPr="00B0127B">
              <w:rPr>
                <w:spacing w:val="-4"/>
              </w:rPr>
              <w:t>ads</w:t>
            </w:r>
            <w:r>
              <w:rPr>
                <w:spacing w:val="-4"/>
              </w:rPr>
              <w:softHyphen/>
            </w:r>
            <w:r w:rsidRPr="00B0127B">
              <w:rPr>
                <w:spacing w:val="-4"/>
              </w:rPr>
              <w:t>riskmodell förekommer upp</w:t>
            </w:r>
            <w:r w:rsidRPr="00B0127B">
              <w:rPr>
                <w:spacing w:val="-4"/>
              </w:rPr>
              <w:softHyphen/>
              <w:t>repade</w:t>
            </w:r>
            <w:r w:rsidRPr="007C6E1F">
              <w:t xml:space="preserve"> överskridanden som avses i arti</w:t>
            </w:r>
            <w:r>
              <w:softHyphen/>
            </w:r>
            <w:r w:rsidRPr="007C6E1F">
              <w:t>kel</w:t>
            </w:r>
            <w:r>
              <w:t> </w:t>
            </w:r>
            <w:r w:rsidRPr="007C6E1F">
              <w:t xml:space="preserve">366 i </w:t>
            </w:r>
            <w:r w:rsidRPr="00B0127B">
              <w:rPr>
                <w:spacing w:val="-4"/>
              </w:rPr>
              <w:t>tillsyns</w:t>
            </w:r>
            <w:r w:rsidRPr="00B0127B">
              <w:rPr>
                <w:spacing w:val="-4"/>
              </w:rPr>
              <w:softHyphen/>
              <w:t>förord</w:t>
            </w:r>
            <w:r w:rsidRPr="00B0127B">
              <w:rPr>
                <w:spacing w:val="-4"/>
              </w:rPr>
              <w:softHyphen/>
              <w:t>ningen och det tyder på att model</w:t>
            </w:r>
            <w:r w:rsidRPr="00B0127B">
              <w:rPr>
                <w:spacing w:val="-4"/>
              </w:rPr>
              <w:softHyphen/>
              <w:t>len inte är tillräck</w:t>
            </w:r>
            <w:r>
              <w:rPr>
                <w:spacing w:val="-4"/>
              </w:rPr>
              <w:softHyphen/>
            </w:r>
            <w:r w:rsidRPr="00B0127B">
              <w:rPr>
                <w:spacing w:val="-4"/>
              </w:rPr>
              <w:t>ligt exakt</w:t>
            </w:r>
            <w:r w:rsidRPr="007C6E1F">
              <w:t>, ska Finansinspek</w:t>
            </w:r>
            <w:r>
              <w:softHyphen/>
            </w:r>
            <w:r w:rsidRPr="007C6E1F">
              <w:t>tionen återkalla till</w:t>
            </w:r>
            <w:r>
              <w:softHyphen/>
            </w:r>
            <w:r w:rsidRPr="007C6E1F">
              <w:t xml:space="preserve">ståndet för </w:t>
            </w:r>
            <w:r>
              <w:rPr>
                <w:i/>
              </w:rPr>
              <w:t>kreditinsti</w:t>
            </w:r>
            <w:r>
              <w:rPr>
                <w:i/>
              </w:rPr>
              <w:softHyphen/>
              <w:t>tutet</w:t>
            </w:r>
            <w:r w:rsidRPr="007C6E1F">
              <w:t xml:space="preserve"> att använda den modellen eller vidta lämpliga åt</w:t>
            </w:r>
            <w:r>
              <w:softHyphen/>
            </w:r>
            <w:r w:rsidRPr="007C6E1F">
              <w:t>gärder för att säker</w:t>
            </w:r>
            <w:r>
              <w:softHyphen/>
            </w:r>
            <w:r w:rsidRPr="007C6E1F">
              <w:t xml:space="preserve">ställa att </w:t>
            </w:r>
            <w:r>
              <w:rPr>
                <w:iCs/>
              </w:rPr>
              <w:t>insti</w:t>
            </w:r>
            <w:r>
              <w:rPr>
                <w:iCs/>
              </w:rPr>
              <w:softHyphen/>
              <w:t>tutet</w:t>
            </w:r>
            <w:r w:rsidRPr="007C6E1F">
              <w:t xml:space="preserve"> snarast förbättrar modellen.</w:t>
            </w:r>
          </w:p>
        </w:tc>
      </w:tr>
    </w:tbl>
    <w:p w14:paraId="4EF36E39" w14:textId="77777777" w:rsidR="001E1ED6" w:rsidRDefault="001E1ED6" w:rsidP="001E1ED6">
      <w:pPr>
        <w:pStyle w:val="Brdtext"/>
        <w:spacing w:before="270"/>
        <w:jc w:val="center"/>
      </w:pPr>
      <w:r>
        <w:t>6 §</w:t>
      </w:r>
    </w:p>
    <w:tbl>
      <w:tblPr>
        <w:tblW w:w="5000" w:type="pct"/>
        <w:tblLook w:val="0000" w:firstRow="0" w:lastRow="0" w:firstColumn="0" w:lastColumn="0" w:noHBand="0" w:noVBand="0"/>
      </w:tblPr>
      <w:tblGrid>
        <w:gridCol w:w="2948"/>
        <w:gridCol w:w="2949"/>
      </w:tblGrid>
      <w:tr w:rsidR="001E1ED6" w14:paraId="4C64E3B6" w14:textId="77777777" w:rsidTr="002E15E2">
        <w:tc>
          <w:tcPr>
            <w:tcW w:w="2500" w:type="pct"/>
            <w:shd w:val="clear" w:color="auto" w:fill="auto"/>
            <w:tcMar>
              <w:left w:w="0" w:type="dxa"/>
            </w:tcMar>
          </w:tcPr>
          <w:p w14:paraId="6BD86FE6" w14:textId="77777777" w:rsidR="001E1ED6" w:rsidRDefault="001E1ED6" w:rsidP="002E15E2">
            <w:pPr>
              <w:pStyle w:val="Brdtextmedindrag"/>
            </w:pPr>
            <w:r>
              <w:t xml:space="preserve">Finansinspektionen får vidta korrigerande åtgärder för ett </w:t>
            </w:r>
            <w:r w:rsidRPr="00CB1D50">
              <w:rPr>
                <w:i/>
              </w:rPr>
              <w:t>insti</w:t>
            </w:r>
            <w:r>
              <w:rPr>
                <w:i/>
              </w:rPr>
              <w:softHyphen/>
            </w:r>
            <w:r w:rsidRPr="00CB1D50">
              <w:rPr>
                <w:i/>
              </w:rPr>
              <w:t>tuts</w:t>
            </w:r>
            <w:r>
              <w:t xml:space="preserve"> interna metoder, om det klart kan fastställas att </w:t>
            </w:r>
            <w:r w:rsidRPr="00B820DE">
              <w:t>institutets</w:t>
            </w:r>
            <w:r>
              <w:t xml:space="preserve"> metoder leder till en underskatt</w:t>
            </w:r>
            <w:r>
              <w:softHyphen/>
              <w:t>ning av kapitalbaskraven som inte kan tillskrivas skillnader i e</w:t>
            </w:r>
            <w:r w:rsidRPr="003A6052">
              <w:rPr>
                <w:spacing w:val="-4"/>
              </w:rPr>
              <w:t>xponeringar</w:t>
            </w:r>
            <w:r>
              <w:rPr>
                <w:spacing w:val="-4"/>
              </w:rPr>
              <w:softHyphen/>
            </w:r>
            <w:r w:rsidRPr="003A6052">
              <w:rPr>
                <w:spacing w:val="-4"/>
              </w:rPr>
              <w:t>nas eller positioner</w:t>
            </w:r>
            <w:r>
              <w:rPr>
                <w:spacing w:val="-4"/>
              </w:rPr>
              <w:softHyphen/>
            </w:r>
            <w:r w:rsidRPr="003A6052">
              <w:rPr>
                <w:spacing w:val="-4"/>
              </w:rPr>
              <w:t>nas</w:t>
            </w:r>
            <w:r>
              <w:t xml:space="preserve"> underliggan</w:t>
            </w:r>
            <w:r>
              <w:softHyphen/>
              <w:t>de risker.</w:t>
            </w:r>
          </w:p>
        </w:tc>
        <w:tc>
          <w:tcPr>
            <w:tcW w:w="2500" w:type="pct"/>
            <w:shd w:val="clear" w:color="auto" w:fill="auto"/>
            <w:tcMar>
              <w:right w:w="0" w:type="dxa"/>
            </w:tcMar>
          </w:tcPr>
          <w:p w14:paraId="6949B9AC" w14:textId="77777777" w:rsidR="001E1ED6" w:rsidRDefault="001E1ED6" w:rsidP="002E15E2">
            <w:pPr>
              <w:pStyle w:val="Brdtextmedindrag"/>
            </w:pPr>
            <w:r w:rsidRPr="007C6E1F">
              <w:t xml:space="preserve">Finansinspektionen får vidta korrigerande åtgärder för ett </w:t>
            </w:r>
            <w:r>
              <w:rPr>
                <w:i/>
              </w:rPr>
              <w:t>kredit</w:t>
            </w:r>
            <w:r>
              <w:rPr>
                <w:i/>
              </w:rPr>
              <w:softHyphen/>
              <w:t>instituts</w:t>
            </w:r>
            <w:r w:rsidRPr="007C6E1F">
              <w:t xml:space="preserve"> interna metoder, om det klart kan fastställas att </w:t>
            </w:r>
            <w:r w:rsidRPr="00B820DE">
              <w:t>institutet</w:t>
            </w:r>
            <w:r>
              <w:t>s</w:t>
            </w:r>
            <w:r w:rsidRPr="007C6E1F">
              <w:t xml:space="preserve"> metoder leder till en underskattning av kapital</w:t>
            </w:r>
            <w:r>
              <w:softHyphen/>
            </w:r>
            <w:r w:rsidRPr="007C6E1F">
              <w:t>bas</w:t>
            </w:r>
            <w:r>
              <w:softHyphen/>
            </w:r>
            <w:r w:rsidRPr="007C6E1F">
              <w:t>kraven som inte kan tillskri</w:t>
            </w:r>
            <w:r>
              <w:softHyphen/>
            </w:r>
            <w:r w:rsidRPr="007C6E1F">
              <w:t>vas skillnader i exponer</w:t>
            </w:r>
            <w:r w:rsidRPr="00B0127B">
              <w:rPr>
                <w:spacing w:val="-5"/>
              </w:rPr>
              <w:t>ing</w:t>
            </w:r>
            <w:r>
              <w:rPr>
                <w:spacing w:val="-5"/>
              </w:rPr>
              <w:softHyphen/>
            </w:r>
            <w:r w:rsidRPr="00B0127B">
              <w:rPr>
                <w:spacing w:val="-5"/>
              </w:rPr>
              <w:t>arnas eller positionernas underliggan</w:t>
            </w:r>
            <w:r>
              <w:rPr>
                <w:spacing w:val="-5"/>
              </w:rPr>
              <w:softHyphen/>
            </w:r>
            <w:r w:rsidRPr="00B0127B">
              <w:rPr>
                <w:spacing w:val="-5"/>
              </w:rPr>
              <w:t>de</w:t>
            </w:r>
            <w:r w:rsidRPr="007C6E1F">
              <w:t xml:space="preserve"> risker.</w:t>
            </w:r>
          </w:p>
        </w:tc>
      </w:tr>
    </w:tbl>
    <w:p w14:paraId="558089FE" w14:textId="77777777" w:rsidR="001E1ED6" w:rsidRDefault="001E1ED6" w:rsidP="001E1ED6">
      <w:pPr>
        <w:pStyle w:val="Brdtextmedindrag"/>
      </w:pPr>
      <w:r w:rsidRPr="007C6E1F">
        <w:t>De korrigerande åtgärderna ska syfta till att målen i en intern metod upprätthålls.</w:t>
      </w:r>
    </w:p>
    <w:tbl>
      <w:tblPr>
        <w:tblW w:w="5000" w:type="pct"/>
        <w:tblLayout w:type="fixed"/>
        <w:tblLook w:val="0000" w:firstRow="0" w:lastRow="0" w:firstColumn="0" w:lastColumn="0" w:noHBand="0" w:noVBand="0"/>
      </w:tblPr>
      <w:tblGrid>
        <w:gridCol w:w="2948"/>
        <w:gridCol w:w="2949"/>
      </w:tblGrid>
      <w:tr w:rsidR="001E1ED6" w14:paraId="017A94E3" w14:textId="77777777" w:rsidTr="002E15E2">
        <w:tc>
          <w:tcPr>
            <w:tcW w:w="2500" w:type="pct"/>
            <w:shd w:val="clear" w:color="auto" w:fill="auto"/>
            <w:tcMar>
              <w:left w:w="0" w:type="dxa"/>
            </w:tcMar>
          </w:tcPr>
          <w:p w14:paraId="3F3ABD0D" w14:textId="77777777" w:rsidR="001E1ED6" w:rsidRDefault="001E1ED6" w:rsidP="002E15E2">
            <w:pPr>
              <w:pStyle w:val="Brdtextmedindrag"/>
            </w:pPr>
          </w:p>
        </w:tc>
        <w:tc>
          <w:tcPr>
            <w:tcW w:w="2500" w:type="pct"/>
            <w:shd w:val="clear" w:color="auto" w:fill="auto"/>
            <w:tcMar>
              <w:right w:w="0" w:type="dxa"/>
            </w:tcMar>
          </w:tcPr>
          <w:p w14:paraId="4B736527" w14:textId="1EBB4BD1" w:rsidR="001E1ED6" w:rsidRPr="003A6052" w:rsidRDefault="001E1ED6" w:rsidP="002E15E2">
            <w:pPr>
              <w:pStyle w:val="Rubrik4utannumrering"/>
              <w:spacing w:after="0"/>
              <w:rPr>
                <w:i/>
                <w:iCs/>
              </w:rPr>
            </w:pPr>
            <w:r w:rsidRPr="00966111">
              <w:rPr>
                <w:i/>
                <w:iCs/>
              </w:rPr>
              <w:t xml:space="preserve">5 a kap. </w:t>
            </w:r>
            <w:r w:rsidRPr="003A6052">
              <w:rPr>
                <w:i/>
                <w:iCs/>
                <w:spacing w:val="-4"/>
              </w:rPr>
              <w:t>Tillsyn över interna</w:t>
            </w:r>
            <w:r w:rsidRPr="003A6052">
              <w:rPr>
                <w:i/>
                <w:iCs/>
              </w:rPr>
              <w:t xml:space="preserve"> modeller för</w:t>
            </w:r>
            <w:r>
              <w:rPr>
                <w:i/>
                <w:iCs/>
              </w:rPr>
              <w:t> </w:t>
            </w:r>
            <w:r w:rsidRPr="003A6052">
              <w:rPr>
                <w:i/>
                <w:iCs/>
              </w:rPr>
              <w:t>värdepappersbolag</w:t>
            </w:r>
          </w:p>
          <w:p w14:paraId="24FC634F" w14:textId="77777777" w:rsidR="001E1ED6" w:rsidRPr="00FF7A32" w:rsidRDefault="001E1ED6" w:rsidP="002E15E2">
            <w:pPr>
              <w:pStyle w:val="Brdtextmedindrag"/>
            </w:pPr>
          </w:p>
        </w:tc>
      </w:tr>
      <w:tr w:rsidR="001E1ED6" w14:paraId="6465EDB1" w14:textId="77777777" w:rsidTr="002E15E2">
        <w:tc>
          <w:tcPr>
            <w:tcW w:w="2500" w:type="pct"/>
            <w:shd w:val="clear" w:color="auto" w:fill="auto"/>
            <w:tcMar>
              <w:left w:w="0" w:type="dxa"/>
            </w:tcMar>
          </w:tcPr>
          <w:p w14:paraId="56AE6B01" w14:textId="77777777" w:rsidR="001E1ED6" w:rsidRDefault="001E1ED6" w:rsidP="002E15E2">
            <w:pPr>
              <w:pStyle w:val="Brdtextmedindrag"/>
            </w:pPr>
          </w:p>
        </w:tc>
        <w:tc>
          <w:tcPr>
            <w:tcW w:w="2500" w:type="pct"/>
            <w:shd w:val="clear" w:color="auto" w:fill="auto"/>
            <w:tcMar>
              <w:right w:w="0" w:type="dxa"/>
            </w:tcMar>
          </w:tcPr>
          <w:p w14:paraId="7C4BFB73" w14:textId="77777777" w:rsidR="001E1ED6" w:rsidRDefault="001E1ED6" w:rsidP="002E15E2">
            <w:pPr>
              <w:pStyle w:val="Brdtext"/>
              <w:rPr>
                <w:i/>
              </w:rPr>
            </w:pPr>
            <w:r>
              <w:rPr>
                <w:i/>
              </w:rPr>
              <w:t xml:space="preserve">1 § </w:t>
            </w:r>
          </w:p>
          <w:p w14:paraId="09FA5A46" w14:textId="77777777" w:rsidR="001E1ED6" w:rsidRPr="004E6BEF" w:rsidRDefault="001E1ED6" w:rsidP="002E15E2">
            <w:pPr>
              <w:pStyle w:val="Brdtextmedindrag"/>
              <w:rPr>
                <w:i/>
              </w:rPr>
            </w:pPr>
            <w:r w:rsidRPr="00B0127B">
              <w:rPr>
                <w:i/>
                <w:spacing w:val="-6"/>
              </w:rPr>
              <w:t>Finansinspektionen ska löpande</w:t>
            </w:r>
            <w:r w:rsidRPr="004E6BEF">
              <w:rPr>
                <w:i/>
              </w:rPr>
              <w:t>, åtminstone vart tredje år, granska hur ett värdepappersbolag upp</w:t>
            </w:r>
            <w:r>
              <w:rPr>
                <w:i/>
              </w:rPr>
              <w:softHyphen/>
            </w:r>
            <w:r w:rsidRPr="004E6BEF">
              <w:rPr>
                <w:i/>
              </w:rPr>
              <w:t>fyller krav</w:t>
            </w:r>
            <w:r>
              <w:rPr>
                <w:i/>
              </w:rPr>
              <w:t>en</w:t>
            </w:r>
            <w:r w:rsidRPr="004E6BEF">
              <w:rPr>
                <w:i/>
              </w:rPr>
              <w:t xml:space="preserve"> för att få till</w:t>
            </w:r>
            <w:r>
              <w:rPr>
                <w:i/>
              </w:rPr>
              <w:softHyphen/>
            </w:r>
            <w:r w:rsidRPr="004E6BEF">
              <w:rPr>
                <w:i/>
              </w:rPr>
              <w:t>stånd att använda de interna modeller som avses i artikel</w:t>
            </w:r>
            <w:r>
              <w:rPr>
                <w:i/>
              </w:rPr>
              <w:t> </w:t>
            </w:r>
            <w:r w:rsidRPr="004E6BEF">
              <w:rPr>
                <w:i/>
              </w:rPr>
              <w:t>22 i värde</w:t>
            </w:r>
            <w:r>
              <w:rPr>
                <w:i/>
              </w:rPr>
              <w:softHyphen/>
            </w:r>
            <w:r w:rsidRPr="004E6BEF">
              <w:rPr>
                <w:i/>
              </w:rPr>
              <w:t>pappers</w:t>
            </w:r>
            <w:r>
              <w:rPr>
                <w:i/>
              </w:rPr>
              <w:softHyphen/>
              <w:t>bolags</w:t>
            </w:r>
            <w:r w:rsidRPr="004E6BEF">
              <w:rPr>
                <w:i/>
              </w:rPr>
              <w:t>förordningen. Vid bedöm</w:t>
            </w:r>
            <w:r>
              <w:rPr>
                <w:i/>
              </w:rPr>
              <w:softHyphen/>
            </w:r>
            <w:r w:rsidRPr="004E6BEF">
              <w:rPr>
                <w:i/>
              </w:rPr>
              <w:t xml:space="preserve">ningen ska </w:t>
            </w:r>
            <w:r>
              <w:rPr>
                <w:i/>
              </w:rPr>
              <w:t>inspektionen</w:t>
            </w:r>
            <w:r w:rsidRPr="004E6BEF">
              <w:rPr>
                <w:i/>
              </w:rPr>
              <w:t xml:space="preserve"> särskil</w:t>
            </w:r>
            <w:r>
              <w:rPr>
                <w:i/>
              </w:rPr>
              <w:t>t</w:t>
            </w:r>
            <w:r w:rsidRPr="004E6BEF">
              <w:rPr>
                <w:i/>
              </w:rPr>
              <w:t xml:space="preserve"> </w:t>
            </w:r>
            <w:r>
              <w:rPr>
                <w:i/>
              </w:rPr>
              <w:t>beakta</w:t>
            </w:r>
            <w:r w:rsidRPr="004E6BEF">
              <w:rPr>
                <w:i/>
              </w:rPr>
              <w:t xml:space="preserve"> </w:t>
            </w:r>
            <w:r w:rsidRPr="00B0127B">
              <w:rPr>
                <w:i/>
                <w:spacing w:val="-4"/>
              </w:rPr>
              <w:t>förändringar i värde</w:t>
            </w:r>
            <w:r w:rsidRPr="00B0127B">
              <w:rPr>
                <w:i/>
                <w:spacing w:val="-4"/>
              </w:rPr>
              <w:softHyphen/>
              <w:t>p</w:t>
            </w:r>
            <w:r w:rsidRPr="00B0127B">
              <w:rPr>
                <w:i/>
              </w:rPr>
              <w:t>appers</w:t>
            </w:r>
            <w:r>
              <w:rPr>
                <w:i/>
              </w:rPr>
              <w:softHyphen/>
            </w:r>
            <w:r w:rsidRPr="00B0127B">
              <w:rPr>
                <w:i/>
              </w:rPr>
              <w:lastRenderedPageBreak/>
              <w:t>bolagets affärsverksamhet och</w:t>
            </w:r>
            <w:r w:rsidRPr="004E6BEF">
              <w:rPr>
                <w:i/>
              </w:rPr>
              <w:t xml:space="preserve"> hur interna modeller används på nya produkter.</w:t>
            </w:r>
          </w:p>
        </w:tc>
      </w:tr>
    </w:tbl>
    <w:p w14:paraId="0D4A1326" w14:textId="1D05A5A7" w:rsidR="00D07565" w:rsidRDefault="00D07565">
      <w:pPr>
        <w:spacing w:line="2" w:lineRule="auto"/>
        <w:rPr>
          <w:rFonts w:ascii="Times New Roman" w:hAnsi="Times New Roman"/>
          <w:sz w:val="20"/>
        </w:rPr>
      </w:pPr>
    </w:p>
    <w:tbl>
      <w:tblPr>
        <w:tblW w:w="5000" w:type="pct"/>
        <w:tblLayout w:type="fixed"/>
        <w:tblLook w:val="0000" w:firstRow="0" w:lastRow="0" w:firstColumn="0" w:lastColumn="0" w:noHBand="0" w:noVBand="0"/>
      </w:tblPr>
      <w:tblGrid>
        <w:gridCol w:w="2948"/>
        <w:gridCol w:w="2949"/>
      </w:tblGrid>
      <w:tr w:rsidR="001E1ED6" w:rsidRPr="00904F15" w14:paraId="7D87084F" w14:textId="77777777" w:rsidTr="004D4BF8">
        <w:tc>
          <w:tcPr>
            <w:tcW w:w="2500" w:type="pct"/>
            <w:shd w:val="clear" w:color="auto" w:fill="auto"/>
            <w:tcMar>
              <w:left w:w="0" w:type="dxa"/>
            </w:tcMar>
          </w:tcPr>
          <w:p w14:paraId="3D0C8D49" w14:textId="77777777" w:rsidR="001E1ED6" w:rsidRDefault="001E1ED6" w:rsidP="002E15E2">
            <w:pPr>
              <w:pStyle w:val="Brdtextmedindrag"/>
            </w:pPr>
          </w:p>
        </w:tc>
        <w:tc>
          <w:tcPr>
            <w:tcW w:w="2500" w:type="pct"/>
            <w:shd w:val="clear" w:color="auto" w:fill="auto"/>
            <w:tcMar>
              <w:right w:w="0" w:type="dxa"/>
            </w:tcMar>
          </w:tcPr>
          <w:p w14:paraId="25950755" w14:textId="77777777" w:rsidR="001E1ED6" w:rsidRPr="00904F15" w:rsidRDefault="001E1ED6" w:rsidP="002E15E2">
            <w:pPr>
              <w:pStyle w:val="Brdtext"/>
              <w:rPr>
                <w:i/>
              </w:rPr>
            </w:pPr>
            <w:r w:rsidRPr="00904F15">
              <w:rPr>
                <w:i/>
              </w:rPr>
              <w:t>2</w:t>
            </w:r>
            <w:r>
              <w:rPr>
                <w:i/>
              </w:rPr>
              <w:t> §</w:t>
            </w:r>
          </w:p>
          <w:p w14:paraId="61470B3D" w14:textId="2CDBC9CB" w:rsidR="001E1ED6" w:rsidRPr="00904F15" w:rsidRDefault="001E1ED6" w:rsidP="002E15E2">
            <w:pPr>
              <w:pStyle w:val="Brdtextmedindrag"/>
              <w:rPr>
                <w:i/>
              </w:rPr>
            </w:pPr>
            <w:r w:rsidRPr="00904F15">
              <w:rPr>
                <w:i/>
              </w:rPr>
              <w:t xml:space="preserve">Om det framkommer att ett </w:t>
            </w:r>
            <w:r w:rsidRPr="00825F14">
              <w:rPr>
                <w:i/>
                <w:spacing w:val="-4"/>
              </w:rPr>
              <w:t>värde</w:t>
            </w:r>
            <w:r>
              <w:rPr>
                <w:i/>
                <w:spacing w:val="-4"/>
              </w:rPr>
              <w:softHyphen/>
            </w:r>
            <w:r w:rsidRPr="00825F14">
              <w:rPr>
                <w:i/>
                <w:spacing w:val="-4"/>
              </w:rPr>
              <w:t>pappersbolags interna model</w:t>
            </w:r>
            <w:r w:rsidRPr="00825F14">
              <w:rPr>
                <w:i/>
                <w:spacing w:val="-4"/>
              </w:rPr>
              <w:softHyphen/>
              <w:t>ler</w:t>
            </w:r>
            <w:r w:rsidRPr="00904F15">
              <w:rPr>
                <w:i/>
              </w:rPr>
              <w:t xml:space="preserve"> </w:t>
            </w:r>
            <w:r>
              <w:rPr>
                <w:i/>
              </w:rPr>
              <w:t xml:space="preserve">som avses i </w:t>
            </w:r>
            <w:r w:rsidRPr="00904F15">
              <w:rPr>
                <w:i/>
              </w:rPr>
              <w:t>1</w:t>
            </w:r>
            <w:r>
              <w:rPr>
                <w:i/>
              </w:rPr>
              <w:t> §</w:t>
            </w:r>
            <w:r w:rsidRPr="00904F15">
              <w:rPr>
                <w:i/>
              </w:rPr>
              <w:t xml:space="preserve"> </w:t>
            </w:r>
            <w:r w:rsidR="009D42CD">
              <w:rPr>
                <w:i/>
              </w:rPr>
              <w:t>har</w:t>
            </w:r>
            <w:r w:rsidR="009D42CD" w:rsidRPr="00904F15">
              <w:rPr>
                <w:i/>
              </w:rPr>
              <w:t xml:space="preserve"> </w:t>
            </w:r>
            <w:r w:rsidRPr="00904F15">
              <w:rPr>
                <w:i/>
              </w:rPr>
              <w:t>väsentliga brister i</w:t>
            </w:r>
            <w:r w:rsidR="00C679A7">
              <w:rPr>
                <w:i/>
              </w:rPr>
              <w:t> </w:t>
            </w:r>
            <w:r w:rsidRPr="00904F15">
              <w:rPr>
                <w:i/>
              </w:rPr>
              <w:t>fråga om att identifiera risker, ska Finans</w:t>
            </w:r>
            <w:r>
              <w:rPr>
                <w:i/>
              </w:rPr>
              <w:softHyphen/>
            </w:r>
            <w:r w:rsidRPr="00904F15">
              <w:rPr>
                <w:i/>
              </w:rPr>
              <w:t>inspektionen se till att bolaget åt</w:t>
            </w:r>
            <w:r>
              <w:rPr>
                <w:i/>
              </w:rPr>
              <w:softHyphen/>
            </w:r>
            <w:r w:rsidRPr="00904F15">
              <w:rPr>
                <w:i/>
              </w:rPr>
              <w:t>gärdar bristerna eller vidtar nöd</w:t>
            </w:r>
            <w:r>
              <w:rPr>
                <w:i/>
              </w:rPr>
              <w:softHyphen/>
            </w:r>
            <w:r w:rsidRPr="00904F15">
              <w:rPr>
                <w:i/>
              </w:rPr>
              <w:t>vändiga åtgärder för att minska följderna av dem.</w:t>
            </w:r>
          </w:p>
        </w:tc>
      </w:tr>
    </w:tbl>
    <w:p w14:paraId="2C7E2A52" w14:textId="32E24F5E" w:rsidR="001E1ED6" w:rsidRDefault="001E1ED6" w:rsidP="001E1ED6">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801022" w14:paraId="5247C74E" w14:textId="77777777" w:rsidTr="004D4BF8">
        <w:tc>
          <w:tcPr>
            <w:tcW w:w="2500" w:type="pct"/>
            <w:shd w:val="clear" w:color="auto" w:fill="auto"/>
            <w:tcMar>
              <w:left w:w="0" w:type="dxa"/>
            </w:tcMar>
          </w:tcPr>
          <w:p w14:paraId="441B225E" w14:textId="77777777" w:rsidR="00801022" w:rsidRDefault="00801022" w:rsidP="006B07B9">
            <w:pPr>
              <w:pStyle w:val="Brdtextmedindrag"/>
            </w:pPr>
          </w:p>
        </w:tc>
        <w:tc>
          <w:tcPr>
            <w:tcW w:w="2500" w:type="pct"/>
            <w:shd w:val="clear" w:color="auto" w:fill="auto"/>
            <w:tcMar>
              <w:right w:w="0" w:type="dxa"/>
            </w:tcMar>
          </w:tcPr>
          <w:p w14:paraId="57C6BB42" w14:textId="77777777" w:rsidR="00801022" w:rsidRDefault="00801022" w:rsidP="00801022">
            <w:pPr>
              <w:pStyle w:val="Brdtext"/>
              <w:rPr>
                <w:i/>
              </w:rPr>
            </w:pPr>
            <w:r>
              <w:rPr>
                <w:i/>
              </w:rPr>
              <w:t>3 §</w:t>
            </w:r>
          </w:p>
          <w:p w14:paraId="7E0AB415" w14:textId="77777777" w:rsidR="00801022" w:rsidRDefault="00801022" w:rsidP="00801022">
            <w:pPr>
              <w:pStyle w:val="Brdtextmedindrag"/>
              <w:rPr>
                <w:i/>
              </w:rPr>
            </w:pPr>
            <w:r w:rsidRPr="00904F15">
              <w:rPr>
                <w:i/>
              </w:rPr>
              <w:t>Om ett värdepappersbolag som beviljats tillstånd att använda in</w:t>
            </w:r>
            <w:r>
              <w:rPr>
                <w:i/>
              </w:rPr>
              <w:softHyphen/>
            </w:r>
            <w:r w:rsidRPr="00904F15">
              <w:rPr>
                <w:i/>
              </w:rPr>
              <w:t xml:space="preserve">terna modeller som avses </w:t>
            </w:r>
            <w:r>
              <w:rPr>
                <w:i/>
              </w:rPr>
              <w:t>i</w:t>
            </w:r>
            <w:r>
              <w:t> </w:t>
            </w:r>
            <w:r w:rsidRPr="00904F15">
              <w:rPr>
                <w:i/>
              </w:rPr>
              <w:t>1</w:t>
            </w:r>
            <w:r>
              <w:rPr>
                <w:i/>
              </w:rPr>
              <w:t> §</w:t>
            </w:r>
            <w:r w:rsidRPr="00904F15">
              <w:rPr>
                <w:i/>
              </w:rPr>
              <w:t xml:space="preserve"> inte </w:t>
            </w:r>
            <w:r w:rsidRPr="00D55EC8">
              <w:rPr>
                <w:i/>
                <w:spacing w:val="-4"/>
              </w:rPr>
              <w:t>längre uppfyller kraven för använd</w:t>
            </w:r>
            <w:r w:rsidRPr="00D55EC8">
              <w:rPr>
                <w:i/>
                <w:spacing w:val="-4"/>
              </w:rPr>
              <w:softHyphen/>
              <w:t>ning</w:t>
            </w:r>
            <w:r w:rsidRPr="00904F15">
              <w:rPr>
                <w:i/>
              </w:rPr>
              <w:t xml:space="preserve"> av modellerna, ska </w:t>
            </w:r>
            <w:r w:rsidRPr="00450A5B">
              <w:rPr>
                <w:i/>
                <w:spacing w:val="-6"/>
              </w:rPr>
              <w:t>Finans</w:t>
            </w:r>
            <w:r>
              <w:rPr>
                <w:i/>
                <w:spacing w:val="-6"/>
              </w:rPr>
              <w:softHyphen/>
            </w:r>
            <w:r w:rsidRPr="00450A5B">
              <w:rPr>
                <w:i/>
                <w:spacing w:val="-6"/>
              </w:rPr>
              <w:t>inspektionen kräva att bolaget</w:t>
            </w:r>
          </w:p>
          <w:p w14:paraId="7BAB730D" w14:textId="77777777" w:rsidR="00801022" w:rsidRPr="00904F15" w:rsidRDefault="00801022" w:rsidP="00801022">
            <w:pPr>
              <w:pStyle w:val="Brdtextmedindrag"/>
              <w:rPr>
                <w:i/>
              </w:rPr>
            </w:pPr>
            <w:r w:rsidRPr="00904F15">
              <w:rPr>
                <w:i/>
              </w:rPr>
              <w:t>1.</w:t>
            </w:r>
            <w:r>
              <w:rPr>
                <w:i/>
              </w:rPr>
              <w:t> </w:t>
            </w:r>
            <w:r w:rsidRPr="00904F15">
              <w:rPr>
                <w:i/>
              </w:rPr>
              <w:t>visar att följderna av att kra</w:t>
            </w:r>
            <w:r>
              <w:rPr>
                <w:i/>
              </w:rPr>
              <w:softHyphen/>
            </w:r>
            <w:r w:rsidRPr="00904F15">
              <w:rPr>
                <w:i/>
              </w:rPr>
              <w:t xml:space="preserve">ven inte uppfylls är </w:t>
            </w:r>
            <w:r>
              <w:rPr>
                <w:i/>
              </w:rPr>
              <w:t>obetydliga</w:t>
            </w:r>
            <w:r w:rsidRPr="00904F15">
              <w:rPr>
                <w:i/>
              </w:rPr>
              <w:t>, eller</w:t>
            </w:r>
          </w:p>
          <w:p w14:paraId="60024617" w14:textId="7B69A970" w:rsidR="00801022" w:rsidRDefault="00801022" w:rsidP="00801022">
            <w:pPr>
              <w:pStyle w:val="Brdtextmedindrag"/>
            </w:pPr>
            <w:r w:rsidRPr="00811E80">
              <w:rPr>
                <w:i/>
                <w:spacing w:val="-4"/>
              </w:rPr>
              <w:t>2. presenterar en åtgärdsplan för</w:t>
            </w:r>
            <w:r w:rsidRPr="00904F15">
              <w:rPr>
                <w:i/>
              </w:rPr>
              <w:t xml:space="preserve"> att uppfylla kraven och anger en t</w:t>
            </w:r>
            <w:r w:rsidRPr="00811E80">
              <w:rPr>
                <w:i/>
                <w:spacing w:val="-4"/>
              </w:rPr>
              <w:t>id inom vilken planen ska genom</w:t>
            </w:r>
            <w:r w:rsidRPr="00811E80">
              <w:rPr>
                <w:i/>
                <w:spacing w:val="-4"/>
              </w:rPr>
              <w:softHyphen/>
              <w:t>föras.</w:t>
            </w:r>
          </w:p>
        </w:tc>
      </w:tr>
    </w:tbl>
    <w:p w14:paraId="26B5EB35" w14:textId="77777777" w:rsidR="00801022" w:rsidRPr="00C57856" w:rsidRDefault="00801022" w:rsidP="00C5785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801022" w14:paraId="7EDBE306" w14:textId="77777777" w:rsidTr="004D4BF8">
        <w:tc>
          <w:tcPr>
            <w:tcW w:w="2500" w:type="pct"/>
            <w:shd w:val="clear" w:color="auto" w:fill="auto"/>
            <w:tcMar>
              <w:left w:w="0" w:type="dxa"/>
            </w:tcMar>
          </w:tcPr>
          <w:p w14:paraId="26845BAA" w14:textId="77777777" w:rsidR="00801022" w:rsidRDefault="00801022" w:rsidP="006B07B9">
            <w:pPr>
              <w:pStyle w:val="Brdtextmedindrag"/>
            </w:pPr>
          </w:p>
        </w:tc>
        <w:tc>
          <w:tcPr>
            <w:tcW w:w="2500" w:type="pct"/>
            <w:shd w:val="clear" w:color="auto" w:fill="auto"/>
            <w:tcMar>
              <w:right w:w="0" w:type="dxa"/>
            </w:tcMar>
          </w:tcPr>
          <w:p w14:paraId="3AA241D1" w14:textId="77777777" w:rsidR="00801022" w:rsidRPr="00904F15" w:rsidRDefault="00801022" w:rsidP="00801022">
            <w:pPr>
              <w:pStyle w:val="Brdtext"/>
              <w:rPr>
                <w:i/>
              </w:rPr>
            </w:pPr>
            <w:r w:rsidRPr="00904F15">
              <w:rPr>
                <w:i/>
              </w:rPr>
              <w:t>4</w:t>
            </w:r>
            <w:r>
              <w:rPr>
                <w:i/>
              </w:rPr>
              <w:t> §</w:t>
            </w:r>
          </w:p>
          <w:p w14:paraId="3EBD4A65" w14:textId="0288475D" w:rsidR="00801022" w:rsidRDefault="00801022" w:rsidP="00801022">
            <w:pPr>
              <w:pStyle w:val="Brdtextmedindrag"/>
            </w:pPr>
            <w:r w:rsidRPr="00904F15">
              <w:rPr>
                <w:i/>
              </w:rPr>
              <w:t>Om det bedöms osannolikt att den åtgärdsplan som presenteras leder till att kraven kommer att uppfyllas eller om tidsfristen för att genom</w:t>
            </w:r>
            <w:r>
              <w:rPr>
                <w:i/>
              </w:rPr>
              <w:softHyphen/>
            </w:r>
            <w:r w:rsidRPr="00904F15">
              <w:rPr>
                <w:i/>
              </w:rPr>
              <w:t>föra den inte är tillfreds</w:t>
            </w:r>
            <w:r>
              <w:rPr>
                <w:i/>
              </w:rPr>
              <w:softHyphen/>
            </w:r>
            <w:r w:rsidRPr="00904F15">
              <w:rPr>
                <w:i/>
              </w:rPr>
              <w:t>ställande, ska Finans</w:t>
            </w:r>
            <w:r>
              <w:rPr>
                <w:i/>
              </w:rPr>
              <w:softHyphen/>
            </w:r>
            <w:r w:rsidRPr="00904F15">
              <w:rPr>
                <w:i/>
              </w:rPr>
              <w:t>inspektionen kräva förbättringar av planen. Om det är osannolikt att värde</w:t>
            </w:r>
            <w:r>
              <w:rPr>
                <w:i/>
              </w:rPr>
              <w:softHyphen/>
            </w:r>
            <w:r w:rsidRPr="00904F15">
              <w:rPr>
                <w:i/>
              </w:rPr>
              <w:t>pappers</w:t>
            </w:r>
            <w:r w:rsidR="00865372">
              <w:rPr>
                <w:i/>
              </w:rPr>
              <w:softHyphen/>
            </w:r>
            <w:r w:rsidRPr="00904F15">
              <w:rPr>
                <w:i/>
              </w:rPr>
              <w:t xml:space="preserve">bolaget inom </w:t>
            </w:r>
            <w:r>
              <w:rPr>
                <w:i/>
              </w:rPr>
              <w:t xml:space="preserve">en lämplig </w:t>
            </w:r>
            <w:r w:rsidRPr="00904F15">
              <w:rPr>
                <w:i/>
              </w:rPr>
              <w:t>tidsfrist kommer att uppfylla tillämpliga krav eller om bolaget inte på ett tillfreds</w:t>
            </w:r>
            <w:r>
              <w:rPr>
                <w:i/>
              </w:rPr>
              <w:softHyphen/>
            </w:r>
            <w:r w:rsidRPr="00904F15">
              <w:rPr>
                <w:i/>
              </w:rPr>
              <w:t>ställande sätt visa</w:t>
            </w:r>
            <w:r>
              <w:rPr>
                <w:i/>
              </w:rPr>
              <w:t>r</w:t>
            </w:r>
            <w:r w:rsidRPr="00904F15">
              <w:rPr>
                <w:i/>
              </w:rPr>
              <w:t xml:space="preserve"> att följ</w:t>
            </w:r>
            <w:r>
              <w:rPr>
                <w:i/>
              </w:rPr>
              <w:softHyphen/>
            </w:r>
            <w:r w:rsidRPr="00904F15">
              <w:rPr>
                <w:i/>
              </w:rPr>
              <w:t xml:space="preserve">derna av konstaterade brister är </w:t>
            </w:r>
            <w:r>
              <w:rPr>
                <w:i/>
              </w:rPr>
              <w:t>obetydliga</w:t>
            </w:r>
            <w:r w:rsidRPr="00904F15">
              <w:rPr>
                <w:i/>
              </w:rPr>
              <w:t>, ska tillståndet att an</w:t>
            </w:r>
            <w:r>
              <w:rPr>
                <w:i/>
              </w:rPr>
              <w:softHyphen/>
            </w:r>
            <w:r w:rsidRPr="00904F15">
              <w:rPr>
                <w:i/>
              </w:rPr>
              <w:t>vända sig av de interna model</w:t>
            </w:r>
            <w:r>
              <w:rPr>
                <w:i/>
              </w:rPr>
              <w:softHyphen/>
            </w:r>
            <w:r w:rsidRPr="00904F15">
              <w:rPr>
                <w:i/>
              </w:rPr>
              <w:t xml:space="preserve">lerna antingen </w:t>
            </w:r>
            <w:r>
              <w:rPr>
                <w:i/>
              </w:rPr>
              <w:t>åter</w:t>
            </w:r>
            <w:r>
              <w:rPr>
                <w:i/>
              </w:rPr>
              <w:softHyphen/>
              <w:t xml:space="preserve">kallas eller </w:t>
            </w:r>
            <w:r w:rsidRPr="00904F15">
              <w:rPr>
                <w:i/>
              </w:rPr>
              <w:t>begränsas till om</w:t>
            </w:r>
            <w:r>
              <w:rPr>
                <w:i/>
              </w:rPr>
              <w:softHyphen/>
            </w:r>
            <w:r w:rsidRPr="00904F15">
              <w:rPr>
                <w:i/>
              </w:rPr>
              <w:t>råden där kraven kan uppfyllas inom en lämplig tidsfrist.</w:t>
            </w:r>
          </w:p>
        </w:tc>
      </w:tr>
    </w:tbl>
    <w:p w14:paraId="39CD711A" w14:textId="0DEE1520" w:rsidR="00EA0AD9" w:rsidRDefault="00EA0AD9" w:rsidP="001E1ED6">
      <w:pPr>
        <w:pStyle w:val="Brdtextmedindrag"/>
        <w:ind w:firstLine="0"/>
      </w:pPr>
    </w:p>
    <w:p w14:paraId="01AD3682" w14:textId="77777777" w:rsidR="00EA0AD9" w:rsidRDefault="00EA0AD9">
      <w:pPr>
        <w:spacing w:line="2" w:lineRule="auto"/>
        <w:rPr>
          <w:rFonts w:ascii="Times New Roman" w:hAnsi="Times New Roman"/>
          <w:sz w:val="20"/>
        </w:rPr>
      </w:pPr>
      <w:r>
        <w:br w:type="page"/>
      </w:r>
    </w:p>
    <w:p w14:paraId="5EDAE0C7" w14:textId="77777777" w:rsidR="00801022" w:rsidRDefault="00801022" w:rsidP="001E1ED6">
      <w:pPr>
        <w:pStyle w:val="Brdtextmedindrag"/>
        <w:ind w:firstLine="0"/>
      </w:pPr>
    </w:p>
    <w:tbl>
      <w:tblPr>
        <w:tblW w:w="5000" w:type="pct"/>
        <w:tblLayout w:type="fixed"/>
        <w:tblLook w:val="0000" w:firstRow="0" w:lastRow="0" w:firstColumn="0" w:lastColumn="0" w:noHBand="0" w:noVBand="0"/>
      </w:tblPr>
      <w:tblGrid>
        <w:gridCol w:w="2948"/>
        <w:gridCol w:w="2949"/>
      </w:tblGrid>
      <w:tr w:rsidR="001E1ED6" w14:paraId="79F6C3C2" w14:textId="77777777" w:rsidTr="00801022">
        <w:tc>
          <w:tcPr>
            <w:tcW w:w="2500" w:type="pct"/>
            <w:shd w:val="clear" w:color="auto" w:fill="auto"/>
            <w:tcMar>
              <w:left w:w="0" w:type="dxa"/>
            </w:tcMar>
          </w:tcPr>
          <w:p w14:paraId="7F2A5B49" w14:textId="77777777" w:rsidR="001E1ED6" w:rsidRDefault="001E1ED6" w:rsidP="002E15E2">
            <w:pPr>
              <w:pStyle w:val="Brdtextmedindrag"/>
            </w:pPr>
          </w:p>
        </w:tc>
        <w:tc>
          <w:tcPr>
            <w:tcW w:w="2500" w:type="pct"/>
            <w:shd w:val="clear" w:color="auto" w:fill="auto"/>
            <w:tcMar>
              <w:right w:w="0" w:type="dxa"/>
            </w:tcMar>
          </w:tcPr>
          <w:p w14:paraId="16FCF503" w14:textId="77777777" w:rsidR="001E1ED6" w:rsidRPr="00CC1DE2" w:rsidRDefault="001E1ED6" w:rsidP="002E15E2">
            <w:pPr>
              <w:pStyle w:val="Brdtext"/>
              <w:rPr>
                <w:i/>
              </w:rPr>
            </w:pPr>
            <w:r w:rsidRPr="00CC1DE2">
              <w:rPr>
                <w:i/>
              </w:rPr>
              <w:t>5 §</w:t>
            </w:r>
          </w:p>
          <w:p w14:paraId="01502060" w14:textId="77777777" w:rsidR="001E1ED6" w:rsidRPr="00AF1448" w:rsidRDefault="001E1ED6" w:rsidP="002E15E2">
            <w:pPr>
              <w:pStyle w:val="Brdtextmedindrag"/>
              <w:rPr>
                <w:i/>
                <w:highlight w:val="yellow"/>
              </w:rPr>
            </w:pPr>
            <w:r w:rsidRPr="00CF7790">
              <w:rPr>
                <w:i/>
                <w:spacing w:val="-4"/>
              </w:rPr>
              <w:t xml:space="preserve">Om det </w:t>
            </w:r>
            <w:r>
              <w:rPr>
                <w:i/>
                <w:spacing w:val="-4"/>
              </w:rPr>
              <w:t>för</w:t>
            </w:r>
            <w:r w:rsidRPr="00CF7790">
              <w:rPr>
                <w:i/>
                <w:spacing w:val="-4"/>
              </w:rPr>
              <w:t xml:space="preserve"> </w:t>
            </w:r>
            <w:r>
              <w:rPr>
                <w:i/>
                <w:spacing w:val="-4"/>
              </w:rPr>
              <w:t>en</w:t>
            </w:r>
            <w:r w:rsidRPr="00301544">
              <w:rPr>
                <w:i/>
                <w:spacing w:val="-4"/>
              </w:rPr>
              <w:t xml:space="preserve"> intern </w:t>
            </w:r>
            <w:r>
              <w:rPr>
                <w:i/>
                <w:spacing w:val="-4"/>
              </w:rPr>
              <w:t>marknads</w:t>
            </w:r>
            <w:r>
              <w:rPr>
                <w:i/>
                <w:spacing w:val="-4"/>
              </w:rPr>
              <w:softHyphen/>
              <w:t>risk</w:t>
            </w:r>
            <w:r w:rsidRPr="00301544">
              <w:rPr>
                <w:i/>
                <w:spacing w:val="-4"/>
              </w:rPr>
              <w:t>modell</w:t>
            </w:r>
            <w:r w:rsidRPr="00CF7790">
              <w:rPr>
                <w:i/>
                <w:spacing w:val="-4"/>
              </w:rPr>
              <w:t xml:space="preserve"> före</w:t>
            </w:r>
            <w:r w:rsidRPr="00CF7790">
              <w:rPr>
                <w:i/>
                <w:spacing w:val="-4"/>
              </w:rPr>
              <w:softHyphen/>
              <w:t>kommer upp</w:t>
            </w:r>
            <w:r>
              <w:rPr>
                <w:i/>
                <w:spacing w:val="-4"/>
              </w:rPr>
              <w:softHyphen/>
            </w:r>
            <w:r w:rsidRPr="00CF7790">
              <w:rPr>
                <w:i/>
                <w:spacing w:val="-4"/>
              </w:rPr>
              <w:t>repade över</w:t>
            </w:r>
            <w:r w:rsidRPr="00CF7790">
              <w:rPr>
                <w:i/>
                <w:spacing w:val="-4"/>
              </w:rPr>
              <w:softHyphen/>
              <w:t>skri</w:t>
            </w:r>
            <w:r w:rsidRPr="00CF7790">
              <w:rPr>
                <w:i/>
                <w:spacing w:val="-4"/>
              </w:rPr>
              <w:softHyphen/>
              <w:t>dan</w:t>
            </w:r>
            <w:r w:rsidRPr="00904F15">
              <w:rPr>
                <w:i/>
              </w:rPr>
              <w:t>den som avses i artikel</w:t>
            </w:r>
            <w:r>
              <w:rPr>
                <w:i/>
              </w:rPr>
              <w:t> </w:t>
            </w:r>
            <w:r w:rsidRPr="00904F15">
              <w:rPr>
                <w:i/>
              </w:rPr>
              <w:t>366 i tillsyns</w:t>
            </w:r>
            <w:r>
              <w:rPr>
                <w:i/>
              </w:rPr>
              <w:softHyphen/>
            </w:r>
            <w:r w:rsidRPr="00904F15">
              <w:rPr>
                <w:i/>
              </w:rPr>
              <w:t>förordningen och det tyder på att modelle</w:t>
            </w:r>
            <w:r>
              <w:rPr>
                <w:i/>
              </w:rPr>
              <w:t>n</w:t>
            </w:r>
            <w:r w:rsidRPr="00904F15">
              <w:rPr>
                <w:i/>
              </w:rPr>
              <w:t xml:space="preserve"> inte är till</w:t>
            </w:r>
            <w:r>
              <w:rPr>
                <w:i/>
              </w:rPr>
              <w:softHyphen/>
            </w:r>
            <w:r w:rsidRPr="00904F15">
              <w:rPr>
                <w:i/>
              </w:rPr>
              <w:t>räck</w:t>
            </w:r>
            <w:r>
              <w:rPr>
                <w:i/>
              </w:rPr>
              <w:softHyphen/>
            </w:r>
            <w:r w:rsidRPr="00904F15">
              <w:rPr>
                <w:i/>
              </w:rPr>
              <w:t xml:space="preserve">ligt </w:t>
            </w:r>
            <w:r w:rsidRPr="00CF7790">
              <w:rPr>
                <w:i/>
              </w:rPr>
              <w:t>exakt, ska Finans</w:t>
            </w:r>
            <w:r w:rsidRPr="00CF7790">
              <w:rPr>
                <w:i/>
              </w:rPr>
              <w:softHyphen/>
              <w:t>inspek</w:t>
            </w:r>
            <w:r w:rsidRPr="00CF7790">
              <w:rPr>
                <w:i/>
              </w:rPr>
              <w:softHyphen/>
              <w:t>tio</w:t>
            </w:r>
            <w:r w:rsidRPr="00CF7790">
              <w:rPr>
                <w:i/>
              </w:rPr>
              <w:softHyphen/>
              <w:t>nen</w:t>
            </w:r>
            <w:r w:rsidRPr="00CF7790">
              <w:rPr>
                <w:i/>
                <w:spacing w:val="-4"/>
              </w:rPr>
              <w:t xml:space="preserve"> återkalla tillståndet för värde</w:t>
            </w:r>
            <w:r w:rsidRPr="00CF7790">
              <w:rPr>
                <w:i/>
                <w:spacing w:val="-4"/>
              </w:rPr>
              <w:softHyphen/>
              <w:t>pap</w:t>
            </w:r>
            <w:r>
              <w:rPr>
                <w:i/>
                <w:spacing w:val="-4"/>
              </w:rPr>
              <w:softHyphen/>
            </w:r>
            <w:r w:rsidRPr="00CF7790">
              <w:rPr>
                <w:i/>
                <w:spacing w:val="-4"/>
              </w:rPr>
              <w:t>persbolaget att använda model</w:t>
            </w:r>
            <w:r w:rsidRPr="00CF7790">
              <w:rPr>
                <w:i/>
                <w:spacing w:val="-4"/>
              </w:rPr>
              <w:softHyphen/>
              <w:t>le</w:t>
            </w:r>
            <w:r>
              <w:rPr>
                <w:i/>
                <w:spacing w:val="-4"/>
              </w:rPr>
              <w:t>n</w:t>
            </w:r>
            <w:r w:rsidRPr="00904F15">
              <w:rPr>
                <w:i/>
              </w:rPr>
              <w:t xml:space="preserve"> eller vidta lämpliga </w:t>
            </w:r>
            <w:r w:rsidRPr="00CF7790">
              <w:rPr>
                <w:i/>
                <w:spacing w:val="-4"/>
              </w:rPr>
              <w:t>åt</w:t>
            </w:r>
            <w:r w:rsidRPr="00CF7790">
              <w:rPr>
                <w:i/>
                <w:spacing w:val="-4"/>
              </w:rPr>
              <w:softHyphen/>
              <w:t>gärder för att säker</w:t>
            </w:r>
            <w:r w:rsidRPr="00CF7790">
              <w:rPr>
                <w:i/>
                <w:spacing w:val="-4"/>
              </w:rPr>
              <w:softHyphen/>
              <w:t>ställa att bolaget</w:t>
            </w:r>
            <w:r w:rsidRPr="00904F15">
              <w:rPr>
                <w:i/>
              </w:rPr>
              <w:t xml:space="preserve"> snarast inom en bestämd tidsram förbättrar modelle</w:t>
            </w:r>
            <w:r>
              <w:rPr>
                <w:i/>
              </w:rPr>
              <w:t>n</w:t>
            </w:r>
            <w:r w:rsidRPr="00904F15">
              <w:rPr>
                <w:i/>
              </w:rPr>
              <w:t>.</w:t>
            </w:r>
          </w:p>
        </w:tc>
      </w:tr>
    </w:tbl>
    <w:p w14:paraId="0AC0F539" w14:textId="77777777" w:rsidR="001E1ED6" w:rsidRDefault="001E1ED6" w:rsidP="001E1ED6">
      <w:pPr>
        <w:pStyle w:val="Brdtext"/>
        <w:spacing w:before="270"/>
        <w:jc w:val="center"/>
        <w:rPr>
          <w:b/>
        </w:rPr>
      </w:pPr>
      <w:r>
        <w:rPr>
          <w:b/>
        </w:rPr>
        <w:t>6 kap.</w:t>
      </w:r>
    </w:p>
    <w:p w14:paraId="278C4195" w14:textId="2F6C553E" w:rsidR="001E1ED6" w:rsidRDefault="001E1ED6" w:rsidP="001E1ED6">
      <w:pPr>
        <w:pStyle w:val="Brdtext"/>
        <w:jc w:val="center"/>
      </w:pPr>
      <w:r>
        <w:t>1 §</w:t>
      </w:r>
    </w:p>
    <w:p w14:paraId="4ABCBB9B" w14:textId="77777777" w:rsidR="001E1ED6" w:rsidRPr="000533F7" w:rsidRDefault="001E1ED6" w:rsidP="001E1ED6">
      <w:pPr>
        <w:pStyle w:val="Brdtextmedindrag"/>
      </w:pPr>
      <w:r w:rsidRPr="000533F7">
        <w:t>Följande företag ska till Finansinspektionen lämna de upplys</w:t>
      </w:r>
      <w:r>
        <w:softHyphen/>
      </w:r>
      <w:r w:rsidRPr="000533F7">
        <w:t>ningar om sin verksamhet och därmed sammanhängande omständig</w:t>
      </w:r>
      <w:r>
        <w:softHyphen/>
      </w:r>
      <w:r w:rsidRPr="000533F7">
        <w:t>heter som inspek</w:t>
      </w:r>
      <w:r>
        <w:softHyphen/>
      </w:r>
      <w:r w:rsidRPr="000533F7">
        <w:t>tionen begär för tillsynen:</w:t>
      </w:r>
    </w:p>
    <w:tbl>
      <w:tblPr>
        <w:tblW w:w="5000" w:type="pct"/>
        <w:tblLayout w:type="fixed"/>
        <w:tblLook w:val="0000" w:firstRow="0" w:lastRow="0" w:firstColumn="0" w:lastColumn="0" w:noHBand="0" w:noVBand="0"/>
      </w:tblPr>
      <w:tblGrid>
        <w:gridCol w:w="2948"/>
        <w:gridCol w:w="2949"/>
      </w:tblGrid>
      <w:tr w:rsidR="001E1ED6" w14:paraId="60667ACD" w14:textId="77777777" w:rsidTr="002E15E2">
        <w:tc>
          <w:tcPr>
            <w:tcW w:w="2500" w:type="pct"/>
            <w:shd w:val="clear" w:color="auto" w:fill="auto"/>
            <w:tcMar>
              <w:left w:w="0" w:type="dxa"/>
            </w:tcMar>
          </w:tcPr>
          <w:p w14:paraId="45761847" w14:textId="77777777" w:rsidR="001E1ED6" w:rsidRDefault="001E1ED6" w:rsidP="002E15E2">
            <w:pPr>
              <w:pStyle w:val="Brdtextmedindrag"/>
            </w:pPr>
            <w:r>
              <w:t>1. företag som står under till</w:t>
            </w:r>
            <w:r>
              <w:softHyphen/>
              <w:t>syn utifrån sin konsoliderade situation enligt denna lag eller e</w:t>
            </w:r>
            <w:r w:rsidRPr="00811E80">
              <w:rPr>
                <w:spacing w:val="-4"/>
              </w:rPr>
              <w:t>nligt en utländsk offentlig regler</w:t>
            </w:r>
            <w:r w:rsidRPr="00811E80">
              <w:rPr>
                <w:spacing w:val="-4"/>
              </w:rPr>
              <w:softHyphen/>
              <w:t>ing</w:t>
            </w:r>
            <w:r>
              <w:t xml:space="preserve"> som bygger på kapitaltäck</w:t>
            </w:r>
            <w:r>
              <w:softHyphen/>
              <w:t>nings</w:t>
            </w:r>
            <w:r>
              <w:softHyphen/>
              <w:t>direk</w:t>
            </w:r>
            <w:r>
              <w:softHyphen/>
              <w:t>tivet,</w:t>
            </w:r>
          </w:p>
        </w:tc>
        <w:tc>
          <w:tcPr>
            <w:tcW w:w="2500" w:type="pct"/>
            <w:shd w:val="clear" w:color="auto" w:fill="auto"/>
            <w:tcMar>
              <w:right w:w="0" w:type="dxa"/>
            </w:tcMar>
          </w:tcPr>
          <w:p w14:paraId="5E8E3601" w14:textId="77777777" w:rsidR="001E1ED6" w:rsidRDefault="001E1ED6" w:rsidP="002E15E2">
            <w:pPr>
              <w:pStyle w:val="Brdtextmedindrag"/>
            </w:pPr>
            <w:r w:rsidRPr="002D49E3">
              <w:t>1.</w:t>
            </w:r>
            <w:r>
              <w:t xml:space="preserve"> företag som </w:t>
            </w:r>
          </w:p>
          <w:p w14:paraId="10BAB8E1" w14:textId="77777777" w:rsidR="001E1ED6" w:rsidRDefault="001E1ED6" w:rsidP="002E15E2">
            <w:pPr>
              <w:pStyle w:val="Brdtextmedindrag"/>
            </w:pPr>
            <w:r w:rsidRPr="00735B68">
              <w:rPr>
                <w:i/>
                <w:iCs/>
              </w:rPr>
              <w:t>a)</w:t>
            </w:r>
            <w:r>
              <w:t xml:space="preserve"> står under tillsyn utifrån sin konsoliderade situation enligt denna lag eller enligt en utländsk offentlig reglering som bygger på kapitaltäckningsdirektivet, </w:t>
            </w:r>
          </w:p>
          <w:p w14:paraId="66535485" w14:textId="77777777" w:rsidR="001E1ED6" w:rsidRPr="00735B68" w:rsidRDefault="001E1ED6" w:rsidP="002E15E2">
            <w:pPr>
              <w:pStyle w:val="Brdtextmedindrag"/>
              <w:rPr>
                <w:i/>
                <w:iCs/>
              </w:rPr>
            </w:pPr>
            <w:r w:rsidRPr="00735B68">
              <w:rPr>
                <w:i/>
                <w:iCs/>
              </w:rPr>
              <w:t>b) står under till</w:t>
            </w:r>
            <w:r>
              <w:rPr>
                <w:i/>
                <w:iCs/>
              </w:rPr>
              <w:softHyphen/>
            </w:r>
            <w:r w:rsidRPr="00735B68">
              <w:rPr>
                <w:i/>
                <w:iCs/>
              </w:rPr>
              <w:t>syn enligt artikel 7 i värdepappers</w:t>
            </w:r>
            <w:r w:rsidRPr="00735B68">
              <w:rPr>
                <w:i/>
                <w:iCs/>
              </w:rPr>
              <w:softHyphen/>
              <w:t>bolags</w:t>
            </w:r>
            <w:r>
              <w:rPr>
                <w:i/>
                <w:iCs/>
              </w:rPr>
              <w:softHyphen/>
            </w:r>
            <w:r w:rsidRPr="00735B68">
              <w:rPr>
                <w:i/>
                <w:iCs/>
              </w:rPr>
              <w:t>för</w:t>
            </w:r>
            <w:r>
              <w:rPr>
                <w:i/>
                <w:iCs/>
              </w:rPr>
              <w:softHyphen/>
            </w:r>
            <w:r w:rsidRPr="00735B68">
              <w:rPr>
                <w:i/>
                <w:iCs/>
              </w:rPr>
              <w:t>ord</w:t>
            </w:r>
            <w:r>
              <w:rPr>
                <w:i/>
                <w:iCs/>
              </w:rPr>
              <w:softHyphen/>
            </w:r>
            <w:r w:rsidRPr="00735B68">
              <w:rPr>
                <w:i/>
                <w:iCs/>
              </w:rPr>
              <w:t xml:space="preserve">ningen, eller </w:t>
            </w:r>
          </w:p>
          <w:p w14:paraId="25DE68C8" w14:textId="77777777" w:rsidR="001E1ED6" w:rsidRDefault="001E1ED6" w:rsidP="002E15E2">
            <w:pPr>
              <w:pStyle w:val="Brdtextmedindrag"/>
            </w:pPr>
            <w:r w:rsidRPr="00735B68">
              <w:rPr>
                <w:i/>
                <w:iCs/>
              </w:rPr>
              <w:t>c) ingår i en värdepappers</w:t>
            </w:r>
            <w:r>
              <w:rPr>
                <w:i/>
                <w:iCs/>
              </w:rPr>
              <w:softHyphen/>
            </w:r>
            <w:r w:rsidRPr="00735B68">
              <w:rPr>
                <w:i/>
                <w:iCs/>
              </w:rPr>
              <w:t>före</w:t>
            </w:r>
            <w:r>
              <w:rPr>
                <w:i/>
                <w:iCs/>
              </w:rPr>
              <w:softHyphen/>
            </w:r>
            <w:r w:rsidRPr="00735B68">
              <w:rPr>
                <w:i/>
                <w:iCs/>
              </w:rPr>
              <w:t>tags</w:t>
            </w:r>
            <w:r w:rsidRPr="00735B68">
              <w:rPr>
                <w:i/>
                <w:iCs/>
              </w:rPr>
              <w:softHyphen/>
              <w:t>koncern som omfattas av ett beslut enligt artikel 8 i värde</w:t>
            </w:r>
            <w:r>
              <w:rPr>
                <w:i/>
                <w:iCs/>
              </w:rPr>
              <w:softHyphen/>
            </w:r>
            <w:r w:rsidRPr="00735B68">
              <w:rPr>
                <w:i/>
                <w:iCs/>
              </w:rPr>
              <w:t>pappers</w:t>
            </w:r>
            <w:r w:rsidRPr="00735B68">
              <w:rPr>
                <w:i/>
                <w:iCs/>
              </w:rPr>
              <w:softHyphen/>
              <w:t>bolagsförordningen,</w:t>
            </w:r>
          </w:p>
        </w:tc>
      </w:tr>
      <w:tr w:rsidR="001E1ED6" w14:paraId="3875F250" w14:textId="77777777" w:rsidTr="002E15E2">
        <w:tc>
          <w:tcPr>
            <w:tcW w:w="2500" w:type="pct"/>
            <w:shd w:val="clear" w:color="auto" w:fill="auto"/>
            <w:tcMar>
              <w:left w:w="0" w:type="dxa"/>
            </w:tcMar>
          </w:tcPr>
          <w:p w14:paraId="5681E283" w14:textId="77777777" w:rsidR="001E1ED6" w:rsidRDefault="001E1ED6" w:rsidP="002E15E2">
            <w:pPr>
              <w:pStyle w:val="Brdtextmedindrag"/>
            </w:pPr>
            <w:r w:rsidRPr="002D49E3">
              <w:t>2.</w:t>
            </w:r>
            <w:r>
              <w:t> </w:t>
            </w:r>
            <w:r w:rsidRPr="002D49E3">
              <w:t xml:space="preserve">andra dotterföretag till ett </w:t>
            </w:r>
            <w:r w:rsidRPr="00EA7E92">
              <w:rPr>
                <w:i/>
              </w:rPr>
              <w:t>institut</w:t>
            </w:r>
            <w:r w:rsidRPr="002D49E3">
              <w:t xml:space="preserve"> </w:t>
            </w:r>
            <w:r w:rsidRPr="00EA7E92">
              <w:rPr>
                <w:i/>
              </w:rPr>
              <w:t>eller</w:t>
            </w:r>
            <w:r w:rsidRPr="002D49E3">
              <w:t xml:space="preserve"> ett finansiellt hold</w:t>
            </w:r>
            <w:r>
              <w:softHyphen/>
            </w:r>
            <w:r w:rsidRPr="002D49E3">
              <w:t xml:space="preserve">ingföretag </w:t>
            </w:r>
            <w:r w:rsidRPr="00EC4BC0">
              <w:rPr>
                <w:i/>
              </w:rPr>
              <w:t>eller</w:t>
            </w:r>
            <w:r w:rsidRPr="002D49E3">
              <w:t xml:space="preserve"> ett blandat finan</w:t>
            </w:r>
            <w:r>
              <w:softHyphen/>
            </w:r>
            <w:r w:rsidRPr="002D49E3">
              <w:t>siellt holdingföretag än de som avses i 1,</w:t>
            </w:r>
          </w:p>
        </w:tc>
        <w:tc>
          <w:tcPr>
            <w:tcW w:w="2500" w:type="pct"/>
            <w:shd w:val="clear" w:color="auto" w:fill="auto"/>
            <w:tcMar>
              <w:right w:w="0" w:type="dxa"/>
            </w:tcMar>
          </w:tcPr>
          <w:p w14:paraId="4FDBA5D6" w14:textId="77777777" w:rsidR="001E1ED6" w:rsidRDefault="001E1ED6" w:rsidP="002E15E2">
            <w:pPr>
              <w:pStyle w:val="Brdtextmedindrag"/>
            </w:pPr>
            <w:r w:rsidRPr="002D49E3">
              <w:t>2.</w:t>
            </w:r>
            <w:r>
              <w:t> </w:t>
            </w:r>
            <w:r w:rsidRPr="002D49E3">
              <w:t xml:space="preserve">andra dotterföretag till ett </w:t>
            </w:r>
            <w:r w:rsidRPr="00EA7E92">
              <w:rPr>
                <w:i/>
                <w:iCs/>
              </w:rPr>
              <w:t>kreditinstitut</w:t>
            </w:r>
            <w:r>
              <w:rPr>
                <w:i/>
                <w:iCs/>
              </w:rPr>
              <w:t>, ett värdepappers</w:t>
            </w:r>
            <w:r>
              <w:rPr>
                <w:i/>
                <w:iCs/>
              </w:rPr>
              <w:softHyphen/>
              <w:t>bolag,</w:t>
            </w:r>
            <w:r w:rsidRPr="002D49E3">
              <w:t xml:space="preserve"> ett finansiellt </w:t>
            </w:r>
            <w:r w:rsidRPr="00CF7790">
              <w:t>hold</w:t>
            </w:r>
            <w:r w:rsidRPr="00CF7790">
              <w:softHyphen/>
              <w:t>ing</w:t>
            </w:r>
            <w:r>
              <w:softHyphen/>
            </w:r>
            <w:r w:rsidRPr="00CF7790">
              <w:t>företag</w:t>
            </w:r>
            <w:r w:rsidRPr="00CF7790">
              <w:rPr>
                <w:i/>
              </w:rPr>
              <w:t xml:space="preserve">, </w:t>
            </w:r>
            <w:r w:rsidRPr="00CF7790">
              <w:t xml:space="preserve">ett blandat finansiellt holdingföretag </w:t>
            </w:r>
            <w:r w:rsidRPr="00CF7790">
              <w:rPr>
                <w:i/>
              </w:rPr>
              <w:t>eller ett värde</w:t>
            </w:r>
            <w:r w:rsidRPr="00CF7790">
              <w:rPr>
                <w:i/>
              </w:rPr>
              <w:softHyphen/>
              <w:t>pap</w:t>
            </w:r>
            <w:r w:rsidRPr="00CF7790">
              <w:rPr>
                <w:i/>
              </w:rPr>
              <w:softHyphen/>
              <w:t xml:space="preserve">persinriktat holdingföretag </w:t>
            </w:r>
            <w:r w:rsidRPr="00CF7790">
              <w:t>än de som avses i 1,</w:t>
            </w:r>
          </w:p>
        </w:tc>
      </w:tr>
    </w:tbl>
    <w:p w14:paraId="1FDDAC4C" w14:textId="77777777" w:rsidR="001E1ED6" w:rsidRDefault="001E1ED6" w:rsidP="001E1ED6">
      <w:pPr>
        <w:pStyle w:val="Brdtextmedindrag"/>
      </w:pPr>
      <w:r>
        <w:t>3. holdingföretag med blandad verksamhet och dotterföretag till holdingföretag med blandad verksamhet,</w:t>
      </w:r>
    </w:p>
    <w:p w14:paraId="1627B328" w14:textId="77777777" w:rsidR="001E1ED6" w:rsidRDefault="001E1ED6" w:rsidP="001E1ED6">
      <w:pPr>
        <w:pStyle w:val="Brdtextmedindrag"/>
      </w:pPr>
      <w:r>
        <w:t xml:space="preserve">4. blandade finansiella holdingföretag, </w:t>
      </w:r>
      <w:r w:rsidRPr="00643F08">
        <w:t>och</w:t>
      </w:r>
    </w:p>
    <w:tbl>
      <w:tblPr>
        <w:tblW w:w="5000" w:type="pct"/>
        <w:tblLook w:val="0000" w:firstRow="0" w:lastRow="0" w:firstColumn="0" w:lastColumn="0" w:noHBand="0" w:noVBand="0"/>
      </w:tblPr>
      <w:tblGrid>
        <w:gridCol w:w="2948"/>
        <w:gridCol w:w="2949"/>
      </w:tblGrid>
      <w:tr w:rsidR="001E1ED6" w14:paraId="769461D0" w14:textId="77777777" w:rsidTr="002E15E2">
        <w:tc>
          <w:tcPr>
            <w:tcW w:w="2500" w:type="pct"/>
            <w:shd w:val="clear" w:color="auto" w:fill="auto"/>
            <w:tcMar>
              <w:left w:w="0" w:type="dxa"/>
            </w:tcMar>
          </w:tcPr>
          <w:p w14:paraId="0C10CD51" w14:textId="77777777" w:rsidR="001E1ED6" w:rsidRDefault="001E1ED6" w:rsidP="002E15E2">
            <w:pPr>
              <w:pStyle w:val="Brdtextmedindrag"/>
            </w:pPr>
            <w:r w:rsidRPr="00643F08">
              <w:t>5</w:t>
            </w:r>
            <w:r w:rsidRPr="00AE1D71">
              <w:t>.</w:t>
            </w:r>
            <w:r>
              <w:t xml:space="preserve"> företag som fått i uppdrag av ett </w:t>
            </w:r>
            <w:r w:rsidRPr="0077193D">
              <w:rPr>
                <w:i/>
              </w:rPr>
              <w:t>institut</w:t>
            </w:r>
            <w:r>
              <w:t xml:space="preserve"> </w:t>
            </w:r>
            <w:r w:rsidRPr="00EA7E92">
              <w:rPr>
                <w:i/>
              </w:rPr>
              <w:t>eller</w:t>
            </w:r>
            <w:r>
              <w:t xml:space="preserve"> ett finansiellt holdingföretag, holdingföretag med blandad verksamhet </w:t>
            </w:r>
            <w:r w:rsidRPr="000533F7">
              <w:rPr>
                <w:i/>
              </w:rPr>
              <w:t>eller</w:t>
            </w:r>
            <w:r>
              <w:t xml:space="preserve"> blandat finansiellt holding</w:t>
            </w:r>
            <w:r>
              <w:softHyphen/>
              <w:t>före</w:t>
            </w:r>
            <w:r>
              <w:softHyphen/>
              <w:t>tag att utföra ett visst arbete eller vissa funktioner.</w:t>
            </w:r>
          </w:p>
        </w:tc>
        <w:tc>
          <w:tcPr>
            <w:tcW w:w="2500" w:type="pct"/>
            <w:shd w:val="clear" w:color="auto" w:fill="auto"/>
            <w:tcMar>
              <w:right w:w="0" w:type="dxa"/>
            </w:tcMar>
          </w:tcPr>
          <w:p w14:paraId="7BA15059" w14:textId="77777777" w:rsidR="001E1ED6" w:rsidRDefault="001E1ED6" w:rsidP="002E15E2">
            <w:pPr>
              <w:pStyle w:val="Brdtextmedindrag"/>
            </w:pPr>
            <w:r w:rsidRPr="00643F08">
              <w:t>5</w:t>
            </w:r>
            <w:r>
              <w:t>.</w:t>
            </w:r>
            <w:r>
              <w:rPr>
                <w:i/>
              </w:rPr>
              <w:t> </w:t>
            </w:r>
            <w:r w:rsidRPr="000533F7">
              <w:t xml:space="preserve">företag som fått i uppdrag av ett </w:t>
            </w:r>
            <w:r w:rsidRPr="0077193D">
              <w:rPr>
                <w:i/>
              </w:rPr>
              <w:t>kreditinstitut,</w:t>
            </w:r>
            <w:r>
              <w:t xml:space="preserve"> </w:t>
            </w:r>
            <w:r w:rsidRPr="0077193D">
              <w:rPr>
                <w:i/>
              </w:rPr>
              <w:t>ett värdepappers</w:t>
            </w:r>
            <w:r>
              <w:rPr>
                <w:i/>
              </w:rPr>
              <w:softHyphen/>
            </w:r>
            <w:r w:rsidRPr="0077193D">
              <w:rPr>
                <w:i/>
              </w:rPr>
              <w:t>bolag</w:t>
            </w:r>
            <w:r w:rsidRPr="009A69D2">
              <w:rPr>
                <w:i/>
                <w:iCs/>
              </w:rPr>
              <w:t>,</w:t>
            </w:r>
            <w:r w:rsidRPr="000533F7">
              <w:t xml:space="preserve"> ett finansiellt holding</w:t>
            </w:r>
            <w:r>
              <w:softHyphen/>
            </w:r>
            <w:r w:rsidRPr="000533F7">
              <w:t>företag, holdingföretag med blandad verksamhet</w:t>
            </w:r>
            <w:r w:rsidRPr="0077193D">
              <w:t>,</w:t>
            </w:r>
            <w:r w:rsidRPr="000533F7">
              <w:t xml:space="preserve"> blan</w:t>
            </w:r>
            <w:r>
              <w:softHyphen/>
            </w:r>
            <w:r w:rsidRPr="00825F14">
              <w:rPr>
                <w:spacing w:val="-4"/>
              </w:rPr>
              <w:t>dat finan</w:t>
            </w:r>
            <w:r>
              <w:rPr>
                <w:spacing w:val="-4"/>
              </w:rPr>
              <w:softHyphen/>
            </w:r>
            <w:r w:rsidRPr="00825F14">
              <w:rPr>
                <w:spacing w:val="-4"/>
              </w:rPr>
              <w:t>siellt holdingföre</w:t>
            </w:r>
            <w:r w:rsidRPr="00825F14">
              <w:rPr>
                <w:spacing w:val="-4"/>
              </w:rPr>
              <w:softHyphen/>
              <w:t xml:space="preserve">tag </w:t>
            </w:r>
            <w:r w:rsidRPr="00825F14">
              <w:rPr>
                <w:i/>
                <w:spacing w:val="-4"/>
              </w:rPr>
              <w:t>eller</w:t>
            </w:r>
            <w:r w:rsidRPr="00811E80">
              <w:rPr>
                <w:i/>
                <w:spacing w:val="-4"/>
              </w:rPr>
              <w:t xml:space="preserve"> värde</w:t>
            </w:r>
            <w:r>
              <w:rPr>
                <w:i/>
                <w:spacing w:val="-4"/>
              </w:rPr>
              <w:softHyphen/>
            </w:r>
            <w:r w:rsidRPr="00811E80">
              <w:rPr>
                <w:i/>
                <w:spacing w:val="-4"/>
              </w:rPr>
              <w:t>pappersinriktat holding</w:t>
            </w:r>
            <w:r w:rsidRPr="00811E80">
              <w:rPr>
                <w:i/>
                <w:spacing w:val="-4"/>
              </w:rPr>
              <w:softHyphen/>
              <w:t>företag</w:t>
            </w:r>
            <w:r w:rsidRPr="00E54E53">
              <w:rPr>
                <w:i/>
              </w:rPr>
              <w:t xml:space="preserve"> </w:t>
            </w:r>
            <w:r w:rsidRPr="000533F7">
              <w:t xml:space="preserve">att </w:t>
            </w:r>
            <w:r w:rsidRPr="000533F7">
              <w:lastRenderedPageBreak/>
              <w:t>utföra ett visst arbete eller vissa funktioner</w:t>
            </w:r>
            <w:r>
              <w:t>.</w:t>
            </w:r>
          </w:p>
        </w:tc>
      </w:tr>
    </w:tbl>
    <w:p w14:paraId="35794F97" w14:textId="77777777" w:rsidR="001E1ED6" w:rsidRDefault="001E1ED6" w:rsidP="001E1ED6">
      <w:pPr>
        <w:pStyle w:val="Brdtextmedindrag"/>
      </w:pPr>
      <w:r w:rsidRPr="00E672AA">
        <w:lastRenderedPageBreak/>
        <w:t>Om företaget inte lämnar upplysningarna till Finansinspek</w:t>
      </w:r>
      <w:r>
        <w:softHyphen/>
      </w:r>
      <w:r w:rsidRPr="00E672AA">
        <w:t>tionen, får inspektionen förelägga företaget att göra det.</w:t>
      </w:r>
      <w:r>
        <w:t xml:space="preserve"> </w:t>
      </w:r>
    </w:p>
    <w:p w14:paraId="09EF2468" w14:textId="77777777" w:rsidR="001E1ED6" w:rsidRDefault="001E1ED6" w:rsidP="001E1ED6">
      <w:pPr>
        <w:pStyle w:val="Brdtextmedindrag"/>
      </w:pPr>
    </w:p>
    <w:p w14:paraId="36546760" w14:textId="77777777" w:rsidR="001E1ED6" w:rsidRDefault="001E1ED6" w:rsidP="001E1ED6">
      <w:pPr>
        <w:pStyle w:val="Brdtext"/>
        <w:jc w:val="center"/>
      </w:pPr>
      <w:r>
        <w:t>2 §</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14:paraId="64CB9265" w14:textId="77777777" w:rsidTr="002E15E2">
        <w:tc>
          <w:tcPr>
            <w:tcW w:w="2500" w:type="pct"/>
            <w:shd w:val="clear" w:color="auto" w:fill="auto"/>
            <w:tcMar>
              <w:left w:w="0" w:type="dxa"/>
            </w:tcMar>
          </w:tcPr>
          <w:p w14:paraId="5F0E8D30" w14:textId="77777777" w:rsidR="001E1ED6" w:rsidRDefault="001E1ED6" w:rsidP="002E15E2">
            <w:pPr>
              <w:pStyle w:val="Brdtextmedindrag"/>
            </w:pPr>
            <w:r w:rsidRPr="00125F9A">
              <w:t xml:space="preserve">Moderföretag ska offentliggöra information som rör </w:t>
            </w:r>
            <w:r w:rsidRPr="00EA7E92">
              <w:rPr>
                <w:i/>
                <w:iCs/>
              </w:rPr>
              <w:t>företags</w:t>
            </w:r>
            <w:r>
              <w:rPr>
                <w:i/>
                <w:iCs/>
              </w:rPr>
              <w:softHyphen/>
            </w:r>
            <w:r w:rsidRPr="00EA7E92">
              <w:rPr>
                <w:i/>
                <w:iCs/>
              </w:rPr>
              <w:t>gruppens</w:t>
            </w:r>
            <w:r w:rsidRPr="00125F9A">
              <w:t xml:space="preserve"> </w:t>
            </w:r>
            <w:r w:rsidRPr="00EA7E92">
              <w:rPr>
                <w:i/>
                <w:iCs/>
              </w:rPr>
              <w:t>rättsliga</w:t>
            </w:r>
            <w:r w:rsidRPr="00125F9A">
              <w:t xml:space="preserve"> struktur, styr</w:t>
            </w:r>
            <w:r>
              <w:softHyphen/>
            </w:r>
            <w:r w:rsidRPr="00125F9A">
              <w:t>ning och organisationsstruktur</w:t>
            </w:r>
            <w:r>
              <w:t>.</w:t>
            </w:r>
          </w:p>
        </w:tc>
        <w:tc>
          <w:tcPr>
            <w:tcW w:w="2500" w:type="pct"/>
            <w:shd w:val="clear" w:color="auto" w:fill="auto"/>
            <w:tcMar>
              <w:right w:w="0" w:type="dxa"/>
            </w:tcMar>
          </w:tcPr>
          <w:p w14:paraId="4C4B56EF" w14:textId="77777777" w:rsidR="001E1ED6" w:rsidRDefault="001E1ED6" w:rsidP="002E15E2">
            <w:pPr>
              <w:pStyle w:val="Brdtextmedindrag"/>
            </w:pPr>
            <w:r w:rsidRPr="009A69D2">
              <w:t>Moderföretag ska</w:t>
            </w:r>
            <w:r w:rsidRPr="009A69D2">
              <w:rPr>
                <w:i/>
                <w:iCs/>
              </w:rPr>
              <w:t xml:space="preserve"> i fråga om den </w:t>
            </w:r>
            <w:r w:rsidRPr="009A69D2">
              <w:rPr>
                <w:i/>
              </w:rPr>
              <w:t>konsoliderade situationen</w:t>
            </w:r>
            <w:r w:rsidRPr="00125F9A">
              <w:t xml:space="preserve"> offent</w:t>
            </w:r>
            <w:r>
              <w:softHyphen/>
            </w:r>
            <w:r w:rsidRPr="00125F9A">
              <w:t xml:space="preserve">liggöra information som rör </w:t>
            </w:r>
            <w:r w:rsidRPr="009A69D2">
              <w:rPr>
                <w:i/>
              </w:rPr>
              <w:t>rättslig</w:t>
            </w:r>
            <w:r w:rsidRPr="00125F9A">
              <w:t xml:space="preserve"> struktur, styrning och organisa</w:t>
            </w:r>
            <w:r>
              <w:softHyphen/>
            </w:r>
            <w:r w:rsidRPr="00125F9A">
              <w:t>tionsstruktur</w:t>
            </w:r>
            <w:r>
              <w:t xml:space="preserve">. </w:t>
            </w:r>
          </w:p>
          <w:p w14:paraId="0152E944" w14:textId="77777777" w:rsidR="001E1ED6" w:rsidRDefault="001E1ED6" w:rsidP="002E15E2">
            <w:pPr>
              <w:pStyle w:val="Brdtextmedindrag"/>
            </w:pPr>
            <w:r w:rsidRPr="00845F13">
              <w:rPr>
                <w:i/>
                <w:iCs/>
              </w:rPr>
              <w:t>Moderföretag som avses i artik</w:t>
            </w:r>
            <w:r>
              <w:rPr>
                <w:i/>
                <w:iCs/>
              </w:rPr>
              <w:softHyphen/>
            </w:r>
            <w:r w:rsidRPr="00845F13">
              <w:rPr>
                <w:i/>
                <w:iCs/>
              </w:rPr>
              <w:t>larna 7 och 8 i värdepappers</w:t>
            </w:r>
            <w:r>
              <w:rPr>
                <w:i/>
                <w:iCs/>
              </w:rPr>
              <w:softHyphen/>
            </w:r>
            <w:r w:rsidRPr="00845F13">
              <w:rPr>
                <w:i/>
                <w:iCs/>
              </w:rPr>
              <w:t>bolagsförordningen ska offentlig</w:t>
            </w:r>
            <w:r>
              <w:rPr>
                <w:i/>
                <w:iCs/>
              </w:rPr>
              <w:softHyphen/>
            </w:r>
            <w:r w:rsidRPr="00845F13">
              <w:rPr>
                <w:i/>
                <w:iCs/>
              </w:rPr>
              <w:t>göra sådan information om en värdepappersföretagskoncern</w:t>
            </w:r>
            <w:r w:rsidRPr="00845F13">
              <w:t>.</w:t>
            </w:r>
          </w:p>
        </w:tc>
      </w:tr>
    </w:tbl>
    <w:p w14:paraId="70BC0B79" w14:textId="77777777" w:rsidR="001E1ED6" w:rsidRDefault="001E1ED6" w:rsidP="001E1ED6">
      <w:pPr>
        <w:pStyle w:val="Brdtext"/>
        <w:spacing w:before="270"/>
        <w:jc w:val="center"/>
      </w:pPr>
      <w:r>
        <w:t>4 §</w:t>
      </w:r>
    </w:p>
    <w:tbl>
      <w:tblPr>
        <w:tblW w:w="5000" w:type="pct"/>
        <w:tblLook w:val="0000" w:firstRow="0" w:lastRow="0" w:firstColumn="0" w:lastColumn="0" w:noHBand="0" w:noVBand="0"/>
      </w:tblPr>
      <w:tblGrid>
        <w:gridCol w:w="2948"/>
        <w:gridCol w:w="2949"/>
      </w:tblGrid>
      <w:tr w:rsidR="001E1ED6" w14:paraId="72D072DA" w14:textId="77777777" w:rsidTr="002E15E2">
        <w:tc>
          <w:tcPr>
            <w:tcW w:w="2500" w:type="pct"/>
            <w:shd w:val="clear" w:color="auto" w:fill="auto"/>
            <w:tcMar>
              <w:left w:w="0" w:type="dxa"/>
            </w:tcMar>
          </w:tcPr>
          <w:p w14:paraId="79112401" w14:textId="77777777" w:rsidR="001E1ED6" w:rsidRDefault="001E1ED6" w:rsidP="002E15E2">
            <w:pPr>
              <w:pStyle w:val="Brdtextmedindrag"/>
            </w:pPr>
            <w:r>
              <w:t>Finansinspektionen får hän</w:t>
            </w:r>
            <w:r>
              <w:softHyphen/>
              <w:t>skjuta frågor som rör ett för</w:t>
            </w:r>
            <w:r>
              <w:softHyphen/>
              <w:t>farande av en annan behörig myndighet inom EES till Euro</w:t>
            </w:r>
            <w:r>
              <w:softHyphen/>
            </w:r>
            <w:r w:rsidRPr="00CF7790">
              <w:rPr>
                <w:spacing w:val="-4"/>
              </w:rPr>
              <w:t>peiska bankmyndig</w:t>
            </w:r>
            <w:r>
              <w:rPr>
                <w:spacing w:val="-4"/>
              </w:rPr>
              <w:softHyphen/>
            </w:r>
            <w:r w:rsidRPr="00CF7790">
              <w:rPr>
                <w:spacing w:val="-4"/>
              </w:rPr>
              <w:t>heten för tvist</w:t>
            </w:r>
            <w:r>
              <w:rPr>
                <w:spacing w:val="-4"/>
              </w:rPr>
              <w:softHyphen/>
            </w:r>
            <w:r w:rsidRPr="00CF7790">
              <w:rPr>
                <w:spacing w:val="-4"/>
              </w:rPr>
              <w:t>lösning</w:t>
            </w:r>
            <w:r>
              <w:t xml:space="preserve"> i de fall som framgår av artiklarna 112.2, 116 och 133 i kapitaltäcknings</w:t>
            </w:r>
            <w:r>
              <w:softHyphen/>
              <w:t>direktivet.</w:t>
            </w:r>
          </w:p>
        </w:tc>
        <w:tc>
          <w:tcPr>
            <w:tcW w:w="2500" w:type="pct"/>
            <w:shd w:val="clear" w:color="auto" w:fill="auto"/>
            <w:tcMar>
              <w:right w:w="0" w:type="dxa"/>
            </w:tcMar>
          </w:tcPr>
          <w:p w14:paraId="219F2EBB" w14:textId="77777777" w:rsidR="001E1ED6" w:rsidRDefault="001E1ED6" w:rsidP="002E15E2">
            <w:pPr>
              <w:pStyle w:val="Brdtextmedindrag"/>
            </w:pPr>
            <w:r w:rsidRPr="00847227">
              <w:t>Finansinspektionen får hän</w:t>
            </w:r>
            <w:r>
              <w:softHyphen/>
            </w:r>
            <w:r w:rsidRPr="00847227">
              <w:t>skjuta frågor som rör ett för</w:t>
            </w:r>
            <w:r>
              <w:softHyphen/>
            </w:r>
            <w:r w:rsidRPr="00847227">
              <w:t>farande av en annan behörig myndighet inom EES till Euro</w:t>
            </w:r>
            <w:r>
              <w:softHyphen/>
            </w:r>
            <w:r w:rsidRPr="00CF7790">
              <w:rPr>
                <w:spacing w:val="-4"/>
              </w:rPr>
              <w:t>peiska bankmyndig</w:t>
            </w:r>
            <w:r>
              <w:rPr>
                <w:spacing w:val="-4"/>
              </w:rPr>
              <w:softHyphen/>
            </w:r>
            <w:r w:rsidRPr="00CF7790">
              <w:rPr>
                <w:spacing w:val="-4"/>
              </w:rPr>
              <w:t>heten för tvist</w:t>
            </w:r>
            <w:r w:rsidRPr="00CF7790">
              <w:rPr>
                <w:spacing w:val="-4"/>
              </w:rPr>
              <w:softHyphen/>
              <w:t>lösning</w:t>
            </w:r>
            <w:r w:rsidRPr="00DB650D">
              <w:t xml:space="preserve"> i de fall som framgår av</w:t>
            </w:r>
            <w:r>
              <w:t xml:space="preserve"> </w:t>
            </w:r>
            <w:r w:rsidRPr="00DB650D">
              <w:t xml:space="preserve">artiklarna 112.2, 116 och 133 </w:t>
            </w:r>
            <w:r w:rsidRPr="00CF7790">
              <w:t>i</w:t>
            </w:r>
            <w:r>
              <w:t xml:space="preserve"> </w:t>
            </w:r>
            <w:r w:rsidRPr="00CF7790">
              <w:t>kapitaltäcknings</w:t>
            </w:r>
            <w:r>
              <w:softHyphen/>
            </w:r>
            <w:r w:rsidRPr="00CF7790">
              <w:t xml:space="preserve">direktivet </w:t>
            </w:r>
            <w:r w:rsidRPr="00CF7790">
              <w:rPr>
                <w:i/>
              </w:rPr>
              <w:t>och arti</w:t>
            </w:r>
            <w:r w:rsidRPr="00CF7790">
              <w:rPr>
                <w:i/>
              </w:rPr>
              <w:softHyphen/>
              <w:t>kel 48 i värdepappers</w:t>
            </w:r>
            <w:r>
              <w:rPr>
                <w:i/>
              </w:rPr>
              <w:softHyphen/>
            </w:r>
            <w:r w:rsidRPr="00CF7790">
              <w:rPr>
                <w:i/>
              </w:rPr>
              <w:t>bolags</w:t>
            </w:r>
            <w:r w:rsidRPr="00CF7790">
              <w:rPr>
                <w:i/>
              </w:rPr>
              <w:softHyphen/>
              <w:t>direktivet</w:t>
            </w:r>
            <w:r w:rsidRPr="00CF7790">
              <w:t>.</w:t>
            </w:r>
          </w:p>
        </w:tc>
      </w:tr>
    </w:tbl>
    <w:p w14:paraId="41D31ADE" w14:textId="77777777" w:rsidR="001E1ED6" w:rsidRDefault="001E1ED6" w:rsidP="001E1ED6">
      <w:pPr>
        <w:pStyle w:val="Brdtext"/>
        <w:spacing w:before="270"/>
        <w:jc w:val="center"/>
      </w:pPr>
      <w:r>
        <w:t>5 §</w:t>
      </w:r>
    </w:p>
    <w:tbl>
      <w:tblPr>
        <w:tblW w:w="5000" w:type="pct"/>
        <w:tblLook w:val="0000" w:firstRow="0" w:lastRow="0" w:firstColumn="0" w:lastColumn="0" w:noHBand="0" w:noVBand="0"/>
      </w:tblPr>
      <w:tblGrid>
        <w:gridCol w:w="2948"/>
        <w:gridCol w:w="2949"/>
      </w:tblGrid>
      <w:tr w:rsidR="001E1ED6" w14:paraId="63D93564" w14:textId="77777777" w:rsidTr="002E15E2">
        <w:tc>
          <w:tcPr>
            <w:tcW w:w="2500" w:type="pct"/>
            <w:shd w:val="clear" w:color="auto" w:fill="auto"/>
            <w:tcMar>
              <w:left w:w="0" w:type="dxa"/>
            </w:tcMar>
          </w:tcPr>
          <w:p w14:paraId="5ABA9249" w14:textId="77777777" w:rsidR="001E1ED6" w:rsidRPr="005F5837" w:rsidRDefault="001E1ED6" w:rsidP="002E15E2">
            <w:pPr>
              <w:pStyle w:val="Brdtextmedindrag"/>
              <w:rPr>
                <w:highlight w:val="yellow"/>
              </w:rPr>
            </w:pPr>
            <w:r w:rsidRPr="00DB650D">
              <w:t>Finansinspektionen får även hän</w:t>
            </w:r>
            <w:r>
              <w:softHyphen/>
            </w:r>
            <w:r w:rsidRPr="00DB650D">
              <w:t>skjuta sådana frågor som av</w:t>
            </w:r>
            <w:r w:rsidRPr="00DB650D">
              <w:softHyphen/>
              <w:t>ses i 4 § till Europeiska bank</w:t>
            </w:r>
            <w:r w:rsidRPr="00DB650D">
              <w:softHyphen/>
              <w:t xml:space="preserve">myndigheten för tvistlösning i </w:t>
            </w:r>
            <w:r w:rsidRPr="00DB650D">
              <w:rPr>
                <w:spacing w:val="-4"/>
              </w:rPr>
              <w:t>enlighet med artik</w:t>
            </w:r>
            <w:r>
              <w:rPr>
                <w:spacing w:val="-4"/>
              </w:rPr>
              <w:softHyphen/>
            </w:r>
            <w:r w:rsidRPr="00DB650D">
              <w:rPr>
                <w:spacing w:val="-4"/>
              </w:rPr>
              <w:t xml:space="preserve">larna 41.2, 43.5, </w:t>
            </w:r>
            <w:r w:rsidRPr="00DB650D">
              <w:t>50.4 och 51.2 i kapitaltäcknings</w:t>
            </w:r>
            <w:r w:rsidRPr="00DB650D">
              <w:softHyphen/>
              <w:t>direktivet.</w:t>
            </w:r>
          </w:p>
        </w:tc>
        <w:tc>
          <w:tcPr>
            <w:tcW w:w="2500" w:type="pct"/>
            <w:shd w:val="clear" w:color="auto" w:fill="auto"/>
            <w:tcMar>
              <w:right w:w="0" w:type="dxa"/>
            </w:tcMar>
          </w:tcPr>
          <w:p w14:paraId="428AD9FA" w14:textId="77777777" w:rsidR="001E1ED6" w:rsidRDefault="001E1ED6" w:rsidP="002E15E2">
            <w:pPr>
              <w:pStyle w:val="Brdtextmedindrag"/>
            </w:pPr>
            <w:r w:rsidRPr="003043E8">
              <w:t>Finansinspektionen får även hän</w:t>
            </w:r>
            <w:r>
              <w:softHyphen/>
            </w:r>
            <w:r w:rsidRPr="003043E8">
              <w:t>skjuta sådana frågor som av</w:t>
            </w:r>
            <w:r>
              <w:softHyphen/>
            </w:r>
            <w:r w:rsidRPr="003043E8">
              <w:t>ses i 4</w:t>
            </w:r>
            <w:r>
              <w:t> §</w:t>
            </w:r>
            <w:r w:rsidRPr="003043E8">
              <w:t xml:space="preserve"> till Europeiska bank</w:t>
            </w:r>
            <w:r>
              <w:softHyphen/>
            </w:r>
            <w:r w:rsidRPr="003043E8">
              <w:t xml:space="preserve">myndigheten för tvistlösning i </w:t>
            </w:r>
            <w:r w:rsidRPr="00811E80">
              <w:rPr>
                <w:spacing w:val="-4"/>
              </w:rPr>
              <w:t>enlighet med artik</w:t>
            </w:r>
            <w:r>
              <w:rPr>
                <w:spacing w:val="-4"/>
              </w:rPr>
              <w:softHyphen/>
            </w:r>
            <w:r w:rsidRPr="00811E80">
              <w:rPr>
                <w:spacing w:val="-4"/>
              </w:rPr>
              <w:t>larna 41.2, 43.5,</w:t>
            </w:r>
            <w:r w:rsidRPr="003043E8">
              <w:t xml:space="preserve"> 50.4 och 51.2 i kapitaltäck</w:t>
            </w:r>
            <w:r>
              <w:softHyphen/>
            </w:r>
            <w:r w:rsidRPr="003043E8">
              <w:t>nings</w:t>
            </w:r>
            <w:r>
              <w:softHyphen/>
            </w:r>
            <w:r w:rsidRPr="003043E8">
              <w:t>dir</w:t>
            </w:r>
            <w:r w:rsidRPr="00825F14">
              <w:rPr>
                <w:spacing w:val="-4"/>
              </w:rPr>
              <w:t xml:space="preserve">ektivet </w:t>
            </w:r>
            <w:r w:rsidRPr="00825F14">
              <w:rPr>
                <w:i/>
                <w:spacing w:val="-4"/>
              </w:rPr>
              <w:t>och artikel 13.5 i värde</w:t>
            </w:r>
            <w:r w:rsidRPr="00825F14">
              <w:rPr>
                <w:i/>
                <w:spacing w:val="-4"/>
              </w:rPr>
              <w:softHyphen/>
              <w:t>pappersbolags</w:t>
            </w:r>
            <w:r>
              <w:rPr>
                <w:i/>
                <w:spacing w:val="-4"/>
              </w:rPr>
              <w:softHyphen/>
            </w:r>
            <w:r w:rsidRPr="00825F14">
              <w:rPr>
                <w:i/>
                <w:spacing w:val="-4"/>
              </w:rPr>
              <w:t>direktivet</w:t>
            </w:r>
            <w:r w:rsidRPr="003043E8">
              <w:t>.</w:t>
            </w:r>
          </w:p>
        </w:tc>
      </w:tr>
    </w:tbl>
    <w:p w14:paraId="1EE23AE9" w14:textId="77777777" w:rsidR="001E1ED6" w:rsidRDefault="001E1ED6" w:rsidP="001E1ED6">
      <w:pPr>
        <w:pStyle w:val="Brdtextmedindrag"/>
        <w:jc w:val="center"/>
      </w:pPr>
    </w:p>
    <w:p w14:paraId="67FAC09A" w14:textId="77777777" w:rsidR="001E1ED6" w:rsidRDefault="001E1ED6" w:rsidP="001E1ED6">
      <w:pPr>
        <w:pStyle w:val="Brdtext"/>
        <w:jc w:val="center"/>
      </w:pPr>
      <w:r>
        <w:t>7 §</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rsidRPr="009A69D2" w14:paraId="2ACCD0D1" w14:textId="77777777" w:rsidTr="002E15E2">
        <w:tc>
          <w:tcPr>
            <w:tcW w:w="2500" w:type="pct"/>
            <w:shd w:val="clear" w:color="auto" w:fill="auto"/>
            <w:tcMar>
              <w:left w:w="0" w:type="dxa"/>
            </w:tcMar>
          </w:tcPr>
          <w:p w14:paraId="19BBCA7C" w14:textId="77777777" w:rsidR="001E1ED6" w:rsidRDefault="001E1ED6" w:rsidP="002E15E2">
            <w:pPr>
              <w:pStyle w:val="Brdtextmedindrag"/>
            </w:pPr>
            <w:r w:rsidRPr="00152411">
              <w:t>Företag som enligt tillsyns</w:t>
            </w:r>
            <w:r>
              <w:softHyphen/>
            </w:r>
            <w:r w:rsidRPr="00152411">
              <w:t xml:space="preserve">förordningen står under tillsyn utifrån sin konsoliderade situation och dotterföretag till ett </w:t>
            </w:r>
            <w:r w:rsidRPr="0077193D">
              <w:rPr>
                <w:i/>
                <w:iCs/>
              </w:rPr>
              <w:t>institut</w:t>
            </w:r>
            <w:r w:rsidRPr="00152411">
              <w:t xml:space="preserve"> </w:t>
            </w:r>
            <w:r w:rsidRPr="0077193D">
              <w:rPr>
                <w:i/>
                <w:iCs/>
              </w:rPr>
              <w:t>eller</w:t>
            </w:r>
            <w:r w:rsidRPr="00152411">
              <w:t xml:space="preserve"> ett finansiellt holdingföretag eller ett blandat finansiellt holdingföretag som inte omfattas av bestämmelserna om grupp</w:t>
            </w:r>
            <w:r>
              <w:softHyphen/>
            </w:r>
            <w:r w:rsidRPr="00152411">
              <w:t>baserad tillsyn, ska lämna de uppgifter som krävs för tillsyns</w:t>
            </w:r>
            <w:r>
              <w:softHyphen/>
            </w:r>
            <w:r w:rsidRPr="00152411">
              <w:t xml:space="preserve">redovisningen till det företag som </w:t>
            </w:r>
            <w:r w:rsidRPr="00152411">
              <w:lastRenderedPageBreak/>
              <w:t>enligt tillsynsförordningen ska upprätta gruppbaserad redovisning eller samlad information</w:t>
            </w:r>
            <w:r>
              <w:t>.</w:t>
            </w:r>
          </w:p>
        </w:tc>
        <w:tc>
          <w:tcPr>
            <w:tcW w:w="2500" w:type="pct"/>
            <w:shd w:val="clear" w:color="auto" w:fill="auto"/>
            <w:tcMar>
              <w:right w:w="0" w:type="dxa"/>
            </w:tcMar>
          </w:tcPr>
          <w:p w14:paraId="5453B829" w14:textId="77777777" w:rsidR="001E1ED6" w:rsidRPr="009A69D2" w:rsidRDefault="001E1ED6" w:rsidP="002E15E2">
            <w:pPr>
              <w:pStyle w:val="Brdtextmedindrag"/>
            </w:pPr>
            <w:r w:rsidRPr="009A69D2">
              <w:lastRenderedPageBreak/>
              <w:t>Företag som enligt tillsyns</w:t>
            </w:r>
            <w:r w:rsidRPr="009A69D2">
              <w:softHyphen/>
              <w:t xml:space="preserve">förordningen står under tillsyn utifrån sin konsoliderade situation och dotterföretag till ett </w:t>
            </w:r>
            <w:r w:rsidRPr="009A69D2">
              <w:rPr>
                <w:i/>
                <w:iCs/>
              </w:rPr>
              <w:t>kredit</w:t>
            </w:r>
            <w:r w:rsidRPr="009A69D2">
              <w:rPr>
                <w:i/>
                <w:iCs/>
              </w:rPr>
              <w:softHyphen/>
              <w:t>institut eller ett motsvarande utländskt företag inom EES,</w:t>
            </w:r>
            <w:r w:rsidRPr="009A69D2">
              <w:t xml:space="preserve"> ett finansiellt holdingföretag eller ett blandat finansiellt holdingföretag som inte omfattas av bestämmel</w:t>
            </w:r>
            <w:r w:rsidRPr="009A69D2">
              <w:softHyphen/>
              <w:t xml:space="preserve">serna om gruppbaserad tillsyn, ska lämna de uppgifter som krävs för </w:t>
            </w:r>
            <w:r w:rsidRPr="009A69D2">
              <w:lastRenderedPageBreak/>
              <w:t>tillsynsredovisningen till det före</w:t>
            </w:r>
            <w:r w:rsidRPr="009A69D2">
              <w:softHyphen/>
              <w:t>tag som enligt tillsynsförordningen ska upprätta gruppbaserad redovis</w:t>
            </w:r>
            <w:r w:rsidRPr="009A69D2">
              <w:softHyphen/>
              <w:t>ning eller samlad information.</w:t>
            </w:r>
          </w:p>
        </w:tc>
      </w:tr>
    </w:tbl>
    <w:p w14:paraId="0E73A630" w14:textId="77777777" w:rsidR="001E1ED6" w:rsidRPr="00152411" w:rsidRDefault="001E1ED6" w:rsidP="001E1ED6">
      <w:pPr>
        <w:pStyle w:val="Brdtextmedindrag"/>
      </w:pPr>
      <w:r>
        <w:lastRenderedPageBreak/>
        <w:t>F</w:t>
      </w:r>
      <w:r w:rsidRPr="00152411">
        <w:t>örsta stycket gäller även ett svenskt företag i förhållande till ett utländskt företag inom EES som ska upprätta och ge in en rapport enligt tillsynsförordningen.</w:t>
      </w:r>
    </w:p>
    <w:p w14:paraId="05BB4520" w14:textId="77777777" w:rsidR="001E1ED6" w:rsidRDefault="001E1ED6" w:rsidP="001E1ED6">
      <w:pPr>
        <w:pStyle w:val="Brdtext"/>
        <w:spacing w:before="270"/>
        <w:jc w:val="center"/>
      </w:pPr>
      <w:r>
        <w:t>8 §</w:t>
      </w:r>
      <w:r>
        <w:rPr>
          <w:rStyle w:val="Fotnotsreferens"/>
        </w:rPr>
        <w:footnoteReference w:id="37"/>
      </w:r>
    </w:p>
    <w:p w14:paraId="7C578D40" w14:textId="77777777" w:rsidR="001E1ED6" w:rsidRPr="00F0356C" w:rsidRDefault="001E1ED6" w:rsidP="001E1ED6">
      <w:pPr>
        <w:pStyle w:val="Brdtextmedindrag"/>
      </w:pPr>
      <w:r w:rsidRPr="00552DEA">
        <w:t>Finansinspektionen får, när inspektionen anser att det behövs för till</w:t>
      </w:r>
      <w:r>
        <w:softHyphen/>
      </w:r>
      <w:r w:rsidRPr="00552DEA">
        <w:t>synen, göra undersökningar hos</w:t>
      </w:r>
    </w:p>
    <w:tbl>
      <w:tblPr>
        <w:tblW w:w="5000" w:type="pct"/>
        <w:tblLayout w:type="fixed"/>
        <w:tblLook w:val="0000" w:firstRow="0" w:lastRow="0" w:firstColumn="0" w:lastColumn="0" w:noHBand="0" w:noVBand="0"/>
      </w:tblPr>
      <w:tblGrid>
        <w:gridCol w:w="2948"/>
        <w:gridCol w:w="2949"/>
      </w:tblGrid>
      <w:tr w:rsidR="001E1ED6" w14:paraId="2C917468" w14:textId="77777777" w:rsidTr="002E15E2">
        <w:tc>
          <w:tcPr>
            <w:tcW w:w="2500" w:type="pct"/>
            <w:shd w:val="clear" w:color="auto" w:fill="auto"/>
            <w:tcMar>
              <w:left w:w="0" w:type="dxa"/>
            </w:tcMar>
          </w:tcPr>
          <w:p w14:paraId="45D2CC08" w14:textId="77777777" w:rsidR="001E1ED6" w:rsidRDefault="001E1ED6" w:rsidP="002E15E2">
            <w:pPr>
              <w:pStyle w:val="Brdtextmedindrag"/>
            </w:pPr>
            <w:r>
              <w:t>1. företag som enligt 7 § ska lämna uppgifter samt hos finan</w:t>
            </w:r>
            <w:r>
              <w:softHyphen/>
              <w:t>siella holdingföretag, holding</w:t>
            </w:r>
            <w:r>
              <w:softHyphen/>
              <w:t xml:space="preserve">företag med blandad verksamhet </w:t>
            </w:r>
            <w:r w:rsidRPr="00522F92">
              <w:rPr>
                <w:i/>
              </w:rPr>
              <w:t>och</w:t>
            </w:r>
            <w:r>
              <w:t xml:space="preserve"> blandade finansiella holding</w:t>
            </w:r>
            <w:r>
              <w:softHyphen/>
              <w:t>företag för att kontrollera den g</w:t>
            </w:r>
            <w:r w:rsidRPr="00811E80">
              <w:rPr>
                <w:spacing w:val="-4"/>
              </w:rPr>
              <w:t>ruppbaserade redovisningen eller</w:t>
            </w:r>
            <w:r>
              <w:t xml:space="preserve"> sa</w:t>
            </w:r>
            <w:r w:rsidRPr="00811E80">
              <w:rPr>
                <w:spacing w:val="-2"/>
              </w:rPr>
              <w:t>mlade informationen som före</w:t>
            </w:r>
            <w:r w:rsidRPr="00811E80">
              <w:rPr>
                <w:spacing w:val="-2"/>
              </w:rPr>
              <w:softHyphen/>
              <w:t>tagen</w:t>
            </w:r>
            <w:r>
              <w:t xml:space="preserve"> är skyldiga att lämna,</w:t>
            </w:r>
          </w:p>
        </w:tc>
        <w:tc>
          <w:tcPr>
            <w:tcW w:w="2500" w:type="pct"/>
            <w:shd w:val="clear" w:color="auto" w:fill="auto"/>
            <w:tcMar>
              <w:right w:w="0" w:type="dxa"/>
            </w:tcMar>
          </w:tcPr>
          <w:p w14:paraId="42EA2B71" w14:textId="77777777" w:rsidR="001E1ED6" w:rsidRDefault="001E1ED6" w:rsidP="002E15E2">
            <w:pPr>
              <w:pStyle w:val="Brdtextmedindrag"/>
            </w:pPr>
            <w:r w:rsidRPr="00552DEA">
              <w:t>1.</w:t>
            </w:r>
            <w:r>
              <w:t> </w:t>
            </w:r>
            <w:r w:rsidRPr="00552DEA">
              <w:t>företag som enligt 7</w:t>
            </w:r>
            <w:r>
              <w:t> §</w:t>
            </w:r>
            <w:r w:rsidRPr="00552DEA">
              <w:t xml:space="preserve"> ska lämna uppgifter samt hos finan</w:t>
            </w:r>
            <w:r>
              <w:softHyphen/>
            </w:r>
            <w:r w:rsidRPr="00552DEA">
              <w:t>siella holdingföretag, holding</w:t>
            </w:r>
            <w:r>
              <w:softHyphen/>
            </w:r>
            <w:r w:rsidRPr="00811E80">
              <w:rPr>
                <w:spacing w:val="-4"/>
              </w:rPr>
              <w:t>företag med blandad verksamhet</w:t>
            </w:r>
            <w:r w:rsidRPr="00F35B7D">
              <w:rPr>
                <w:i/>
                <w:iCs/>
              </w:rPr>
              <w:t>,</w:t>
            </w:r>
            <w:r w:rsidRPr="00552DEA">
              <w:t xml:space="preserve"> blandade finansiella </w:t>
            </w:r>
            <w:r w:rsidRPr="00811E80">
              <w:rPr>
                <w:spacing w:val="-4"/>
              </w:rPr>
              <w:t>holding</w:t>
            </w:r>
            <w:r w:rsidRPr="00811E80">
              <w:rPr>
                <w:spacing w:val="-4"/>
              </w:rPr>
              <w:softHyphen/>
              <w:t xml:space="preserve">företag </w:t>
            </w:r>
            <w:r w:rsidRPr="00811E80">
              <w:rPr>
                <w:i/>
                <w:spacing w:val="-4"/>
              </w:rPr>
              <w:t>och värdepappersinriktade</w:t>
            </w:r>
            <w:r w:rsidRPr="00947D36">
              <w:rPr>
                <w:i/>
              </w:rPr>
              <w:t xml:space="preserve"> holding</w:t>
            </w:r>
            <w:r>
              <w:rPr>
                <w:i/>
              </w:rPr>
              <w:softHyphen/>
            </w:r>
            <w:r w:rsidRPr="00947D36">
              <w:rPr>
                <w:i/>
              </w:rPr>
              <w:t xml:space="preserve">företag </w:t>
            </w:r>
            <w:r w:rsidRPr="00552DEA">
              <w:t>för att kontrollera d</w:t>
            </w:r>
            <w:r w:rsidRPr="00811E80">
              <w:rPr>
                <w:spacing w:val="-4"/>
              </w:rPr>
              <w:t>en gruppbaserade redovisningen</w:t>
            </w:r>
            <w:r w:rsidRPr="00552DEA">
              <w:t xml:space="preserve"> eller samlade informationen som före</w:t>
            </w:r>
            <w:r>
              <w:softHyphen/>
            </w:r>
            <w:r w:rsidRPr="00552DEA">
              <w:t>tagen är skyldiga att lämna,</w:t>
            </w:r>
          </w:p>
        </w:tc>
      </w:tr>
      <w:tr w:rsidR="001E1ED6" w14:paraId="45E2B4EA" w14:textId="77777777" w:rsidTr="002E15E2">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632B71E7" w14:textId="77777777" w:rsidR="001E1ED6" w:rsidRDefault="001E1ED6" w:rsidP="002E15E2">
            <w:pPr>
              <w:pStyle w:val="Brdtextmedindrag"/>
            </w:pPr>
            <w:r>
              <w:t xml:space="preserve">2. företag som har fått i uppdrag av ett </w:t>
            </w:r>
            <w:r w:rsidRPr="002D436F">
              <w:rPr>
                <w:i/>
                <w:iCs/>
              </w:rPr>
              <w:t>institut</w:t>
            </w:r>
            <w:r>
              <w:t xml:space="preserve"> eller ett hold</w:t>
            </w:r>
            <w:r>
              <w:softHyphen/>
              <w:t>ing</w:t>
            </w:r>
            <w:r>
              <w:softHyphen/>
              <w:t>företag som avses i 1 att utföra ett visst arbete eller vissa funk</w:t>
            </w:r>
            <w:r>
              <w:softHyphen/>
              <w:t>tioner, och</w:t>
            </w:r>
          </w:p>
        </w:tc>
        <w:tc>
          <w:tcPr>
            <w:tcW w:w="2500" w:type="pct"/>
            <w:shd w:val="clear" w:color="auto" w:fill="auto"/>
            <w:tcMar>
              <w:right w:w="0" w:type="dxa"/>
            </w:tcMar>
          </w:tcPr>
          <w:p w14:paraId="14BD86A2" w14:textId="77777777" w:rsidR="001E1ED6" w:rsidRDefault="001E1ED6" w:rsidP="002E15E2">
            <w:pPr>
              <w:pStyle w:val="Brdtextmedindrag"/>
            </w:pPr>
            <w:r w:rsidRPr="00152411">
              <w:t>2.</w:t>
            </w:r>
            <w:r>
              <w:t> </w:t>
            </w:r>
            <w:r w:rsidRPr="00152411">
              <w:t xml:space="preserve">företag som har fått i uppdrag av ett </w:t>
            </w:r>
            <w:r w:rsidRPr="002D436F">
              <w:rPr>
                <w:i/>
                <w:iCs/>
              </w:rPr>
              <w:t>kreditinstitut, ett värde</w:t>
            </w:r>
            <w:r>
              <w:rPr>
                <w:i/>
                <w:iCs/>
              </w:rPr>
              <w:softHyphen/>
            </w:r>
            <w:r w:rsidRPr="002D436F">
              <w:rPr>
                <w:i/>
                <w:iCs/>
              </w:rPr>
              <w:t>pappersbolag</w:t>
            </w:r>
            <w:r w:rsidRPr="00152411">
              <w:t xml:space="preserve"> eller ett holding</w:t>
            </w:r>
            <w:r>
              <w:softHyphen/>
            </w:r>
            <w:r w:rsidRPr="00152411">
              <w:t>företag som avses i 1 att utföra ett visst arbete eller vissa funktioner, och</w:t>
            </w:r>
          </w:p>
        </w:tc>
      </w:tr>
      <w:tr w:rsidR="001E1ED6" w14:paraId="1E6CC74F" w14:textId="77777777" w:rsidTr="002E15E2">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25435A76" w14:textId="77777777" w:rsidR="001E1ED6" w:rsidRDefault="001E1ED6" w:rsidP="002E15E2">
            <w:pPr>
              <w:pStyle w:val="Brdtextmedindrag"/>
            </w:pPr>
            <w:r>
              <w:t>3. företag som Finansinspek</w:t>
            </w:r>
            <w:r>
              <w:softHyphen/>
              <w:t>tionen enligt 4 kap. 1 §</w:t>
            </w:r>
            <w:r w:rsidDel="00CC135E">
              <w:t xml:space="preserve"> </w:t>
            </w:r>
            <w:r>
              <w:t>ska utöva tillsyn över.</w:t>
            </w:r>
          </w:p>
        </w:tc>
        <w:tc>
          <w:tcPr>
            <w:tcW w:w="2500" w:type="pct"/>
            <w:shd w:val="clear" w:color="auto" w:fill="auto"/>
            <w:tcMar>
              <w:right w:w="0" w:type="dxa"/>
            </w:tcMar>
          </w:tcPr>
          <w:p w14:paraId="23F23876" w14:textId="77777777" w:rsidR="001E1ED6" w:rsidRDefault="001E1ED6" w:rsidP="002E15E2">
            <w:pPr>
              <w:pStyle w:val="Brdtextmedindrag"/>
            </w:pPr>
            <w:r>
              <w:t>3. </w:t>
            </w:r>
            <w:r w:rsidRPr="00CC135E">
              <w:t>företag som Finansinspek</w:t>
            </w:r>
            <w:r>
              <w:softHyphen/>
            </w:r>
            <w:r w:rsidRPr="00CC135E">
              <w:t>tionen enligt 4</w:t>
            </w:r>
            <w:r>
              <w:t> </w:t>
            </w:r>
            <w:r w:rsidRPr="00CC135E">
              <w:t>kap. 1</w:t>
            </w:r>
            <w:r>
              <w:t> </w:t>
            </w:r>
            <w:r w:rsidRPr="00CC135E">
              <w:t xml:space="preserve">§ </w:t>
            </w:r>
            <w:r w:rsidRPr="002A69A8">
              <w:rPr>
                <w:i/>
                <w:iCs/>
              </w:rPr>
              <w:t>och 4</w:t>
            </w:r>
            <w:r>
              <w:rPr>
                <w:i/>
                <w:iCs/>
              </w:rPr>
              <w:t> </w:t>
            </w:r>
            <w:r w:rsidRPr="002A69A8">
              <w:rPr>
                <w:i/>
                <w:iCs/>
              </w:rPr>
              <w:t>a</w:t>
            </w:r>
            <w:r>
              <w:rPr>
                <w:i/>
                <w:iCs/>
              </w:rPr>
              <w:t> </w:t>
            </w:r>
            <w:r w:rsidRPr="002A69A8">
              <w:rPr>
                <w:i/>
                <w:iCs/>
              </w:rPr>
              <w:t>kap. 1</w:t>
            </w:r>
            <w:r>
              <w:rPr>
                <w:i/>
                <w:iCs/>
              </w:rPr>
              <w:t> </w:t>
            </w:r>
            <w:r w:rsidRPr="002A69A8">
              <w:rPr>
                <w:i/>
                <w:iCs/>
              </w:rPr>
              <w:t>§</w:t>
            </w:r>
            <w:r w:rsidRPr="00CC135E">
              <w:t xml:space="preserve"> ska utöva tillsyn över.</w:t>
            </w:r>
          </w:p>
        </w:tc>
      </w:tr>
    </w:tbl>
    <w:p w14:paraId="4E26DD44" w14:textId="77777777" w:rsidR="001E1ED6" w:rsidRDefault="001E1ED6" w:rsidP="001E1ED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1E1ED6" w14:paraId="67C36360" w14:textId="77777777" w:rsidTr="002E15E2">
        <w:tc>
          <w:tcPr>
            <w:tcW w:w="2500" w:type="pct"/>
            <w:shd w:val="clear" w:color="auto" w:fill="auto"/>
            <w:tcMar>
              <w:left w:w="0" w:type="dxa"/>
            </w:tcMar>
          </w:tcPr>
          <w:p w14:paraId="4403630D" w14:textId="04EFFEAF" w:rsidR="001E1ED6" w:rsidRPr="002D436F" w:rsidRDefault="001E1ED6" w:rsidP="002E15E2">
            <w:pPr>
              <w:pStyle w:val="Brdtextmedindrag"/>
              <w:ind w:firstLine="0"/>
              <w:jc w:val="left"/>
              <w:rPr>
                <w:b/>
                <w:bCs/>
              </w:rPr>
            </w:pPr>
            <w:r w:rsidRPr="002D436F">
              <w:rPr>
                <w:b/>
                <w:bCs/>
              </w:rPr>
              <w:t xml:space="preserve">Informationsskyldighet för </w:t>
            </w:r>
            <w:r w:rsidRPr="002D436F">
              <w:rPr>
                <w:b/>
                <w:bCs/>
                <w:i/>
                <w:iCs/>
              </w:rPr>
              <w:t>institut</w:t>
            </w:r>
            <w:r w:rsidRPr="002D436F">
              <w:rPr>
                <w:b/>
                <w:bCs/>
              </w:rPr>
              <w:t xml:space="preserve"> som är undantaget från gruppbaserad tillsyn</w:t>
            </w:r>
          </w:p>
        </w:tc>
        <w:tc>
          <w:tcPr>
            <w:tcW w:w="2500" w:type="pct"/>
            <w:shd w:val="clear" w:color="auto" w:fill="auto"/>
            <w:tcMar>
              <w:right w:w="0" w:type="dxa"/>
            </w:tcMar>
          </w:tcPr>
          <w:p w14:paraId="50FBD266" w14:textId="77777777" w:rsidR="001E1ED6" w:rsidRDefault="001E1ED6" w:rsidP="002E15E2">
            <w:pPr>
              <w:pStyle w:val="Brdtextmedindrag"/>
              <w:ind w:firstLine="0"/>
              <w:jc w:val="left"/>
            </w:pPr>
            <w:r w:rsidRPr="000F2CF8">
              <w:rPr>
                <w:b/>
                <w:bCs/>
              </w:rPr>
              <w:t xml:space="preserve">Informationsskyldighet för </w:t>
            </w:r>
            <w:r w:rsidRPr="004D4BF8">
              <w:rPr>
                <w:b/>
                <w:bCs/>
                <w:i/>
                <w:iCs/>
              </w:rPr>
              <w:t>ett</w:t>
            </w:r>
            <w:r w:rsidRPr="000F2CF8">
              <w:rPr>
                <w:b/>
                <w:bCs/>
              </w:rPr>
              <w:t xml:space="preserve"> </w:t>
            </w:r>
            <w:r w:rsidRPr="002D436F">
              <w:rPr>
                <w:b/>
                <w:bCs/>
                <w:i/>
                <w:iCs/>
              </w:rPr>
              <w:t>kredit</w:t>
            </w:r>
            <w:r w:rsidRPr="0064735C">
              <w:rPr>
                <w:b/>
                <w:bCs/>
                <w:i/>
                <w:iCs/>
              </w:rPr>
              <w:t>institut</w:t>
            </w:r>
            <w:r w:rsidRPr="000F2CF8">
              <w:rPr>
                <w:b/>
                <w:bCs/>
              </w:rPr>
              <w:t xml:space="preserve"> som är undantaget från gruppbaserad tillsyn</w:t>
            </w:r>
          </w:p>
        </w:tc>
      </w:tr>
    </w:tbl>
    <w:p w14:paraId="4DC84F4A" w14:textId="77777777" w:rsidR="001E1ED6" w:rsidRPr="00C57856" w:rsidRDefault="001E1ED6" w:rsidP="001E1ED6">
      <w:pPr>
        <w:pStyle w:val="Brdtextmedindrag"/>
      </w:pPr>
    </w:p>
    <w:p w14:paraId="18969590" w14:textId="77777777" w:rsidR="001E1ED6" w:rsidRDefault="001E1ED6" w:rsidP="001E1ED6">
      <w:pPr>
        <w:pStyle w:val="Brdtext"/>
        <w:jc w:val="center"/>
      </w:pPr>
      <w:r>
        <w:t>9 §</w:t>
      </w:r>
    </w:p>
    <w:tbl>
      <w:tblPr>
        <w:tblW w:w="5000" w:type="pct"/>
        <w:tblCellMar>
          <w:left w:w="125" w:type="dxa"/>
          <w:right w:w="125" w:type="dxa"/>
        </w:tblCellMar>
        <w:tblLook w:val="0600" w:firstRow="0" w:lastRow="0" w:firstColumn="0" w:lastColumn="0" w:noHBand="1" w:noVBand="1"/>
      </w:tblPr>
      <w:tblGrid>
        <w:gridCol w:w="2948"/>
        <w:gridCol w:w="2949"/>
      </w:tblGrid>
      <w:tr w:rsidR="001E1ED6" w14:paraId="2F2ABFE4" w14:textId="77777777" w:rsidTr="002E15E2">
        <w:tc>
          <w:tcPr>
            <w:tcW w:w="2500" w:type="pct"/>
            <w:shd w:val="clear" w:color="auto" w:fill="auto"/>
            <w:tcMar>
              <w:left w:w="0" w:type="dxa"/>
            </w:tcMar>
          </w:tcPr>
          <w:p w14:paraId="63F47A52" w14:textId="77777777" w:rsidR="001E1ED6" w:rsidRDefault="001E1ED6" w:rsidP="002E15E2">
            <w:pPr>
              <w:pStyle w:val="Brdtextmedindrag"/>
            </w:pPr>
            <w:r w:rsidRPr="0064735C">
              <w:t xml:space="preserve">Om ett dotterföretag som är ett </w:t>
            </w:r>
            <w:r w:rsidRPr="002D436F">
              <w:rPr>
                <w:i/>
                <w:iCs/>
              </w:rPr>
              <w:t>institut</w:t>
            </w:r>
            <w:r w:rsidRPr="0064735C">
              <w:t xml:space="preserve"> är undantaget från tillämp</w:t>
            </w:r>
            <w:r>
              <w:softHyphen/>
            </w:r>
            <w:r w:rsidRPr="0064735C">
              <w:t>ningsområdet för konsoli</w:t>
            </w:r>
            <w:r>
              <w:softHyphen/>
            </w:r>
            <w:r w:rsidRPr="0064735C">
              <w:t>derad till</w:t>
            </w:r>
            <w:r>
              <w:softHyphen/>
            </w:r>
            <w:r w:rsidRPr="0064735C">
              <w:t>syn med stöd av artikel 19 i tillsyns</w:t>
            </w:r>
            <w:r>
              <w:softHyphen/>
            </w:r>
            <w:r w:rsidRPr="0064735C">
              <w:t>förordningen, ska moder</w:t>
            </w:r>
            <w:r>
              <w:softHyphen/>
            </w:r>
            <w:r w:rsidRPr="0064735C">
              <w:t xml:space="preserve">företaget till Finansinspektionen lämna de upplysningar som inspektionen anser att den behöver för sin tillsyn över </w:t>
            </w:r>
            <w:r w:rsidRPr="00686637">
              <w:t>institutet</w:t>
            </w:r>
            <w:r w:rsidRPr="008D47E0">
              <w:t>.</w:t>
            </w:r>
          </w:p>
        </w:tc>
        <w:tc>
          <w:tcPr>
            <w:tcW w:w="2500" w:type="pct"/>
            <w:shd w:val="clear" w:color="auto" w:fill="auto"/>
            <w:tcMar>
              <w:right w:w="0" w:type="dxa"/>
            </w:tcMar>
          </w:tcPr>
          <w:p w14:paraId="350580CB" w14:textId="77777777" w:rsidR="001E1ED6" w:rsidRDefault="001E1ED6" w:rsidP="002E15E2">
            <w:pPr>
              <w:pStyle w:val="Brdtextmedindrag"/>
            </w:pPr>
            <w:r w:rsidRPr="0064735C">
              <w:t xml:space="preserve">Om ett dotterföretag som är ett </w:t>
            </w:r>
            <w:r>
              <w:rPr>
                <w:i/>
                <w:iCs/>
              </w:rPr>
              <w:t>kreditinstitut</w:t>
            </w:r>
            <w:r w:rsidRPr="0064735C">
              <w:t xml:space="preserve"> är undantaget från tillämpningsområdet för konsoli</w:t>
            </w:r>
            <w:r>
              <w:softHyphen/>
            </w:r>
            <w:r w:rsidRPr="0064735C">
              <w:t>derad tillsyn med stöd av artikel 19 i tillsynsförordningen, ska moder</w:t>
            </w:r>
            <w:r>
              <w:softHyphen/>
            </w:r>
            <w:r w:rsidRPr="0064735C">
              <w:t xml:space="preserve">företaget till Finansinspektionen lämna de upplysningar som inspektionen anser att den behöver för sin tillsyn över </w:t>
            </w:r>
            <w:r w:rsidRPr="00A30F24">
              <w:t>institutet</w:t>
            </w:r>
            <w:r w:rsidRPr="0064735C">
              <w:t>.</w:t>
            </w:r>
          </w:p>
        </w:tc>
      </w:tr>
    </w:tbl>
    <w:p w14:paraId="1E5F376C" w14:textId="77777777" w:rsidR="00EA0AD9" w:rsidRDefault="00EA0AD9" w:rsidP="001E1ED6">
      <w:pPr>
        <w:pStyle w:val="Brdtext"/>
        <w:spacing w:before="270"/>
        <w:jc w:val="center"/>
      </w:pPr>
    </w:p>
    <w:p w14:paraId="6D94C982" w14:textId="77777777" w:rsidR="00EA0AD9" w:rsidRDefault="00EA0AD9" w:rsidP="00EA0AD9">
      <w:pPr>
        <w:pStyle w:val="Brdtextmedindrag"/>
      </w:pPr>
      <w:r>
        <w:br w:type="page"/>
      </w:r>
    </w:p>
    <w:p w14:paraId="161066FF" w14:textId="45DDEB32" w:rsidR="001E1ED6" w:rsidRDefault="001E1ED6" w:rsidP="001E1ED6">
      <w:pPr>
        <w:pStyle w:val="Brdtext"/>
        <w:spacing w:before="270"/>
        <w:jc w:val="center"/>
      </w:pPr>
      <w:r>
        <w:lastRenderedPageBreak/>
        <w:t>10 §</w:t>
      </w:r>
    </w:p>
    <w:tbl>
      <w:tblPr>
        <w:tblW w:w="5000" w:type="pct"/>
        <w:tblLook w:val="0000" w:firstRow="0" w:lastRow="0" w:firstColumn="0" w:lastColumn="0" w:noHBand="0" w:noVBand="0"/>
      </w:tblPr>
      <w:tblGrid>
        <w:gridCol w:w="2948"/>
        <w:gridCol w:w="2949"/>
      </w:tblGrid>
      <w:tr w:rsidR="001E1ED6" w14:paraId="6DBF081D" w14:textId="77777777" w:rsidTr="002E15E2">
        <w:tc>
          <w:tcPr>
            <w:tcW w:w="2500" w:type="pct"/>
            <w:shd w:val="clear" w:color="auto" w:fill="auto"/>
            <w:tcMar>
              <w:left w:w="0" w:type="dxa"/>
            </w:tcMar>
          </w:tcPr>
          <w:p w14:paraId="0E4BFDF6" w14:textId="77777777" w:rsidR="001E1ED6" w:rsidRDefault="001E1ED6" w:rsidP="002E15E2">
            <w:pPr>
              <w:pStyle w:val="Brdtextmedindrag"/>
            </w:pPr>
            <w:r>
              <w:t>En styrelseledamot eller be</w:t>
            </w:r>
            <w:r>
              <w:softHyphen/>
              <w:t>fatt</w:t>
            </w:r>
            <w:r>
              <w:softHyphen/>
              <w:t>ningshavare hos ett finan</w:t>
            </w:r>
            <w:r>
              <w:softHyphen/>
              <w:t xml:space="preserve">siellt holdingföretag </w:t>
            </w:r>
            <w:r w:rsidRPr="005B503F">
              <w:rPr>
                <w:i/>
              </w:rPr>
              <w:t>eller</w:t>
            </w:r>
            <w:r>
              <w:t xml:space="preserve"> ett blandat finansiellt holdingföre</w:t>
            </w:r>
            <w:r>
              <w:softHyphen/>
              <w:t>tag som i den egenskapen får kunskap om affärs</w:t>
            </w:r>
            <w:r>
              <w:softHyphen/>
              <w:t>förhållanden i ett företag som enligt 7 § ska lämna uppgifter, får inte obehö</w:t>
            </w:r>
            <w:r>
              <w:softHyphen/>
              <w:t>rigen röja vad han eller hon fått veta och inte heller utnyttja kun</w:t>
            </w:r>
            <w:r>
              <w:softHyphen/>
              <w:t>skapen i strid med det upp</w:t>
            </w:r>
            <w:r>
              <w:softHyphen/>
              <w:t>gifts</w:t>
            </w:r>
            <w:r>
              <w:softHyphen/>
              <w:t>lämnande företagets intresse.</w:t>
            </w:r>
          </w:p>
        </w:tc>
        <w:tc>
          <w:tcPr>
            <w:tcW w:w="2500" w:type="pct"/>
            <w:shd w:val="clear" w:color="auto" w:fill="auto"/>
            <w:tcMar>
              <w:right w:w="0" w:type="dxa"/>
            </w:tcMar>
          </w:tcPr>
          <w:p w14:paraId="145A781F" w14:textId="77777777" w:rsidR="001E1ED6" w:rsidRDefault="001E1ED6" w:rsidP="002E15E2">
            <w:pPr>
              <w:pStyle w:val="Brdtextmedindrag"/>
            </w:pPr>
            <w:r>
              <w:t>En styrelseledamot eller be</w:t>
            </w:r>
            <w:r>
              <w:softHyphen/>
              <w:t>fatt</w:t>
            </w:r>
            <w:r>
              <w:softHyphen/>
              <w:t>ningshavare hos ett finan</w:t>
            </w:r>
            <w:r>
              <w:softHyphen/>
              <w:t>siellt holdingföretag</w:t>
            </w:r>
            <w:r>
              <w:rPr>
                <w:i/>
              </w:rPr>
              <w:t>,</w:t>
            </w:r>
            <w:r>
              <w:t xml:space="preserve"> ett blandat finansiellt holdingföretag </w:t>
            </w:r>
            <w:r>
              <w:rPr>
                <w:i/>
              </w:rPr>
              <w:t>eller ett värdepappersinriktat holdingföre</w:t>
            </w:r>
            <w:r>
              <w:rPr>
                <w:i/>
              </w:rPr>
              <w:softHyphen/>
              <w:t xml:space="preserve">tag </w:t>
            </w:r>
            <w:r>
              <w:t xml:space="preserve">som i den egenskapen får kunskap om affärsförhållanden i ett företag som enligt 7 § </w:t>
            </w:r>
            <w:r>
              <w:rPr>
                <w:i/>
              </w:rPr>
              <w:t>eller artikel 7.1 i värdepappersbolags</w:t>
            </w:r>
            <w:r>
              <w:rPr>
                <w:i/>
              </w:rPr>
              <w:softHyphen/>
              <w:t xml:space="preserve">förordningen </w:t>
            </w:r>
            <w:r>
              <w:t>ska lämna uppgif</w:t>
            </w:r>
            <w:r>
              <w:softHyphen/>
              <w:t>ter, får inte obehörigen röja vad han eller hon fått veta och inte heller utnyttja kunskapen i strid med det uppgiftslämnande före</w:t>
            </w:r>
            <w:r>
              <w:softHyphen/>
              <w:t>tagets intresse.</w:t>
            </w:r>
          </w:p>
        </w:tc>
      </w:tr>
    </w:tbl>
    <w:p w14:paraId="54A72BFB" w14:textId="77777777" w:rsidR="001E1ED6" w:rsidRDefault="001E1ED6" w:rsidP="001E1ED6">
      <w:pPr>
        <w:pStyle w:val="Brdtext"/>
        <w:spacing w:before="270"/>
        <w:jc w:val="center"/>
      </w:pPr>
      <w:r>
        <w:t>11 §</w:t>
      </w:r>
      <w:r>
        <w:rPr>
          <w:rStyle w:val="Fotnotsreferens"/>
        </w:rPr>
        <w:footnoteReference w:id="38"/>
      </w:r>
    </w:p>
    <w:tbl>
      <w:tblPr>
        <w:tblW w:w="5000" w:type="pct"/>
        <w:tblLook w:val="0000" w:firstRow="0" w:lastRow="0" w:firstColumn="0" w:lastColumn="0" w:noHBand="0" w:noVBand="0"/>
      </w:tblPr>
      <w:tblGrid>
        <w:gridCol w:w="2948"/>
        <w:gridCol w:w="2949"/>
      </w:tblGrid>
      <w:tr w:rsidR="001E1ED6" w14:paraId="2AC632E8" w14:textId="77777777" w:rsidTr="002E15E2">
        <w:tc>
          <w:tcPr>
            <w:tcW w:w="2500" w:type="pct"/>
            <w:shd w:val="clear" w:color="auto" w:fill="auto"/>
            <w:tcMar>
              <w:left w:w="0" w:type="dxa"/>
            </w:tcMar>
          </w:tcPr>
          <w:p w14:paraId="2C4F284F" w14:textId="77777777" w:rsidR="001E1ED6" w:rsidRDefault="001E1ED6" w:rsidP="002E15E2">
            <w:pPr>
              <w:pStyle w:val="Brdtextmedindrag"/>
            </w:pPr>
            <w:r w:rsidRPr="006050FA">
              <w:t xml:space="preserve">Ett finansiellt holdingföretag </w:t>
            </w:r>
            <w:r w:rsidRPr="00CC0562">
              <w:rPr>
                <w:i/>
              </w:rPr>
              <w:t>och</w:t>
            </w:r>
            <w:r w:rsidRPr="006050FA">
              <w:t xml:space="preserve"> ett blandat finansiellt hold</w:t>
            </w:r>
            <w:r>
              <w:softHyphen/>
            </w:r>
            <w:r w:rsidRPr="006050FA">
              <w:t>ing</w:t>
            </w:r>
            <w:r>
              <w:softHyphen/>
            </w:r>
            <w:r w:rsidRPr="006050FA">
              <w:t>företag är skyldiga att lämna ut uppgifter om enskildas för</w:t>
            </w:r>
            <w:r>
              <w:softHyphen/>
            </w:r>
            <w:r w:rsidRPr="006050FA">
              <w:t xml:space="preserve">hållanden till företaget, om det </w:t>
            </w:r>
            <w:r w:rsidRPr="00811E80">
              <w:rPr>
                <w:spacing w:val="-4"/>
              </w:rPr>
              <w:t>under en utredning enligt bestäm</w:t>
            </w:r>
            <w:r w:rsidRPr="00811E80">
              <w:rPr>
                <w:spacing w:val="-4"/>
              </w:rPr>
              <w:softHyphen/>
              <w:t>melserna</w:t>
            </w:r>
            <w:r w:rsidRPr="006050FA">
              <w:t xml:space="preserve"> om förunder</w:t>
            </w:r>
            <w:r>
              <w:softHyphen/>
            </w:r>
            <w:r w:rsidRPr="006050FA">
              <w:t>sökning i brottmål begärs av undersök</w:t>
            </w:r>
            <w:r>
              <w:softHyphen/>
            </w:r>
            <w:r w:rsidRPr="006050FA">
              <w:t>nings</w:t>
            </w:r>
            <w:r>
              <w:softHyphen/>
            </w:r>
            <w:r w:rsidRPr="006050FA">
              <w:t>ledaren eller om det begärs av åklagare i ett ärende om rätts</w:t>
            </w:r>
            <w:r>
              <w:softHyphen/>
            </w:r>
            <w:r w:rsidRPr="006050FA">
              <w:t>lig hjälp i brottmål, på fram</w:t>
            </w:r>
            <w:r>
              <w:softHyphen/>
            </w:r>
            <w:r w:rsidRPr="006050FA">
              <w:t>ställning av en annan stat eller en mellanfolklig domstol, eller i ett ärende om erkännande och verk</w:t>
            </w:r>
            <w:r>
              <w:softHyphen/>
            </w:r>
            <w:r w:rsidRPr="006050FA">
              <w:t>ställighet av en europeisk utred</w:t>
            </w:r>
            <w:r>
              <w:softHyphen/>
            </w:r>
            <w:r w:rsidRPr="006050FA">
              <w:t>n</w:t>
            </w:r>
            <w:r w:rsidRPr="00811E80">
              <w:rPr>
                <w:spacing w:val="-4"/>
              </w:rPr>
              <w:t>ingsorder. Uppgift</w:t>
            </w:r>
            <w:r>
              <w:rPr>
                <w:spacing w:val="-4"/>
              </w:rPr>
              <w:softHyphen/>
            </w:r>
            <w:r w:rsidRPr="00811E80">
              <w:rPr>
                <w:spacing w:val="-4"/>
              </w:rPr>
              <w:t>erna ska läm</w:t>
            </w:r>
            <w:r w:rsidRPr="00811E80">
              <w:rPr>
                <w:spacing w:val="-4"/>
              </w:rPr>
              <w:softHyphen/>
              <w:t>nas</w:t>
            </w:r>
            <w:r w:rsidRPr="006050FA">
              <w:t xml:space="preserve"> ut utan dröjsmål och i elek</w:t>
            </w:r>
            <w:r>
              <w:softHyphen/>
            </w:r>
            <w:r w:rsidRPr="006050FA">
              <w:t>tronisk form.</w:t>
            </w:r>
          </w:p>
        </w:tc>
        <w:tc>
          <w:tcPr>
            <w:tcW w:w="2500" w:type="pct"/>
            <w:shd w:val="clear" w:color="auto" w:fill="auto"/>
            <w:tcMar>
              <w:right w:w="0" w:type="dxa"/>
            </w:tcMar>
          </w:tcPr>
          <w:p w14:paraId="73CA164B" w14:textId="77777777" w:rsidR="001E1ED6" w:rsidRDefault="001E1ED6" w:rsidP="002E15E2">
            <w:pPr>
              <w:pStyle w:val="Brdtextmedindrag"/>
            </w:pPr>
            <w:r w:rsidRPr="00CD07EF">
              <w:t>Ett finansiellt holdingföretag</w:t>
            </w:r>
            <w:r>
              <w:rPr>
                <w:i/>
              </w:rPr>
              <w:t>,</w:t>
            </w:r>
            <w:r w:rsidRPr="00CD07EF">
              <w:t xml:space="preserve"> ett blandat finansiellt holding</w:t>
            </w:r>
            <w:r>
              <w:softHyphen/>
            </w:r>
            <w:r w:rsidRPr="00CD07EF">
              <w:t xml:space="preserve">företag </w:t>
            </w:r>
            <w:r>
              <w:rPr>
                <w:i/>
              </w:rPr>
              <w:t>och ett värdepappers</w:t>
            </w:r>
            <w:r>
              <w:rPr>
                <w:i/>
              </w:rPr>
              <w:softHyphen/>
              <w:t>inrik</w:t>
            </w:r>
            <w:r>
              <w:rPr>
                <w:i/>
              </w:rPr>
              <w:softHyphen/>
              <w:t xml:space="preserve">tat holdingföretag </w:t>
            </w:r>
            <w:r w:rsidRPr="00CD07EF">
              <w:t>är skyldiga att lämna ut uppgifter om enskildas förhållanden till företaget, om det under en utredning enligt bestäm</w:t>
            </w:r>
            <w:r>
              <w:softHyphen/>
            </w:r>
            <w:r w:rsidRPr="00CD07EF">
              <w:t>melserna om förunder</w:t>
            </w:r>
            <w:r>
              <w:softHyphen/>
            </w:r>
            <w:r w:rsidRPr="00CD07EF">
              <w:t>sökning i brottmål begärs av undersöknings</w:t>
            </w:r>
            <w:r>
              <w:softHyphen/>
            </w:r>
            <w:r w:rsidRPr="00CD07EF">
              <w:t xml:space="preserve">ledaren eller om det begärs av åklagare i ett ärende om rättslig hjälp i brottmål, på framställning av en annan stat eller en mellanfolklig domstol, eller i ett ärende om erkännande och verkställighet av en </w:t>
            </w:r>
            <w:r w:rsidRPr="00FD539B">
              <w:t>euro</w:t>
            </w:r>
            <w:r w:rsidRPr="00FD539B">
              <w:softHyphen/>
              <w:t>peisk utredningsorder. Uppgif</w:t>
            </w:r>
            <w:r w:rsidRPr="00FD539B">
              <w:softHyphen/>
              <w:t>terna</w:t>
            </w:r>
            <w:r w:rsidRPr="00CD07EF">
              <w:t xml:space="preserve"> ska lämnas ut utan dröjs</w:t>
            </w:r>
            <w:r>
              <w:softHyphen/>
            </w:r>
            <w:r w:rsidRPr="00CD07EF">
              <w:t>mål och i elektronisk form.</w:t>
            </w:r>
          </w:p>
        </w:tc>
      </w:tr>
    </w:tbl>
    <w:p w14:paraId="109BCB45" w14:textId="77777777" w:rsidR="001E1ED6" w:rsidRDefault="001E1ED6" w:rsidP="001E1ED6">
      <w:pPr>
        <w:pStyle w:val="Brdtext"/>
        <w:keepNext/>
        <w:jc w:val="center"/>
      </w:pPr>
    </w:p>
    <w:tbl>
      <w:tblPr>
        <w:tblW w:w="5000" w:type="pct"/>
        <w:tblCellMar>
          <w:left w:w="125" w:type="dxa"/>
          <w:right w:w="125" w:type="dxa"/>
        </w:tblCellMar>
        <w:tblLook w:val="0600" w:firstRow="0" w:lastRow="0" w:firstColumn="0" w:lastColumn="0" w:noHBand="1" w:noVBand="1"/>
      </w:tblPr>
      <w:tblGrid>
        <w:gridCol w:w="2948"/>
        <w:gridCol w:w="2949"/>
      </w:tblGrid>
      <w:tr w:rsidR="001E1ED6" w:rsidRPr="00D44E48" w14:paraId="4DA284B9" w14:textId="77777777" w:rsidTr="002E15E2">
        <w:tc>
          <w:tcPr>
            <w:tcW w:w="2500" w:type="pct"/>
            <w:shd w:val="clear" w:color="auto" w:fill="auto"/>
            <w:tcMar>
              <w:left w:w="0" w:type="dxa"/>
            </w:tcMar>
          </w:tcPr>
          <w:p w14:paraId="43D1D981" w14:textId="77777777" w:rsidR="001E1ED6" w:rsidRPr="00D44E48" w:rsidRDefault="001E1ED6" w:rsidP="002E15E2">
            <w:pPr>
              <w:pStyle w:val="Brdtext"/>
              <w:spacing w:before="230"/>
              <w:jc w:val="left"/>
              <w:rPr>
                <w:b/>
              </w:rPr>
            </w:pPr>
            <w:r>
              <w:rPr>
                <w:b/>
              </w:rPr>
              <w:t>7 kap. Moderföretag utanför EES</w:t>
            </w:r>
          </w:p>
        </w:tc>
        <w:tc>
          <w:tcPr>
            <w:tcW w:w="2500" w:type="pct"/>
            <w:shd w:val="clear" w:color="auto" w:fill="auto"/>
            <w:tcMar>
              <w:right w:w="0" w:type="dxa"/>
            </w:tcMar>
          </w:tcPr>
          <w:p w14:paraId="6491EF9F" w14:textId="77777777" w:rsidR="001E1ED6" w:rsidRPr="00D44E48" w:rsidRDefault="001E1ED6" w:rsidP="002E15E2">
            <w:pPr>
              <w:pStyle w:val="Brdtext"/>
              <w:spacing w:before="230"/>
              <w:jc w:val="left"/>
              <w:rPr>
                <w:i/>
              </w:rPr>
            </w:pPr>
            <w:r>
              <w:rPr>
                <w:b/>
              </w:rPr>
              <w:t xml:space="preserve">7 kap. </w:t>
            </w:r>
            <w:r>
              <w:rPr>
                <w:b/>
                <w:bCs/>
              </w:rPr>
              <w:t xml:space="preserve">Moderföretag utanför EES </w:t>
            </w:r>
            <w:r w:rsidRPr="00B151EC">
              <w:rPr>
                <w:b/>
                <w:bCs/>
                <w:i/>
                <w:iCs/>
              </w:rPr>
              <w:t>i fråga om</w:t>
            </w:r>
            <w:r>
              <w:rPr>
                <w:b/>
                <w:bCs/>
              </w:rPr>
              <w:t xml:space="preserve"> </w:t>
            </w:r>
            <w:r w:rsidRPr="00966111">
              <w:rPr>
                <w:b/>
                <w:bCs/>
                <w:i/>
                <w:iCs/>
              </w:rPr>
              <w:t>gruppbaserad tillsyn</w:t>
            </w:r>
            <w:r>
              <w:rPr>
                <w:b/>
                <w:bCs/>
                <w:i/>
                <w:iCs/>
              </w:rPr>
              <w:t xml:space="preserve"> och intermediära holdingföretag</w:t>
            </w:r>
          </w:p>
        </w:tc>
      </w:tr>
    </w:tbl>
    <w:p w14:paraId="6ECA7E80" w14:textId="77777777" w:rsidR="001E1ED6" w:rsidRPr="00434EC7" w:rsidRDefault="001E1ED6" w:rsidP="001E1ED6">
      <w:pPr>
        <w:pStyle w:val="Brdtextmedindrag"/>
      </w:pPr>
    </w:p>
    <w:p w14:paraId="6963F7C6" w14:textId="77777777" w:rsidR="001E1ED6" w:rsidRDefault="001E1ED6" w:rsidP="001E1ED6">
      <w:pPr>
        <w:pStyle w:val="Brdtext"/>
        <w:keepNext/>
        <w:jc w:val="center"/>
      </w:pPr>
      <w:r>
        <w:t>1 §</w:t>
      </w:r>
      <w:r>
        <w:rPr>
          <w:rStyle w:val="Fotnotsreferens"/>
        </w:rPr>
        <w:footnoteReference w:id="39"/>
      </w:r>
    </w:p>
    <w:tbl>
      <w:tblPr>
        <w:tblW w:w="5000" w:type="pct"/>
        <w:tblLook w:val="0000" w:firstRow="0" w:lastRow="0" w:firstColumn="0" w:lastColumn="0" w:noHBand="0" w:noVBand="0"/>
      </w:tblPr>
      <w:tblGrid>
        <w:gridCol w:w="2948"/>
        <w:gridCol w:w="2949"/>
      </w:tblGrid>
      <w:tr w:rsidR="001E1ED6" w14:paraId="23E27B6E" w14:textId="77777777" w:rsidTr="002E15E2">
        <w:tc>
          <w:tcPr>
            <w:tcW w:w="2500" w:type="pct"/>
            <w:shd w:val="clear" w:color="auto" w:fill="auto"/>
            <w:tcMar>
              <w:left w:w="0" w:type="dxa"/>
            </w:tcMar>
          </w:tcPr>
          <w:p w14:paraId="3B2549C3" w14:textId="77777777" w:rsidR="001E1ED6" w:rsidRDefault="001E1ED6" w:rsidP="002E15E2">
            <w:pPr>
              <w:pStyle w:val="Brdtextmedindrag"/>
            </w:pPr>
            <w:r>
              <w:t xml:space="preserve">Om ett </w:t>
            </w:r>
            <w:r w:rsidRPr="00C5263C">
              <w:rPr>
                <w:i/>
              </w:rPr>
              <w:t>institut</w:t>
            </w:r>
            <w:r>
              <w:t xml:space="preserve"> inte står under gruppbaserad tillsyn enligt arti</w:t>
            </w:r>
            <w:r>
              <w:softHyphen/>
              <w:t>kel 111 i kapitaltäckningsdirek</w:t>
            </w:r>
            <w:r>
              <w:softHyphen/>
              <w:t xml:space="preserve">tivet </w:t>
            </w:r>
            <w:r>
              <w:lastRenderedPageBreak/>
              <w:t xml:space="preserve">och dess moderföretag är ett utländskt </w:t>
            </w:r>
            <w:r w:rsidRPr="00D44E48">
              <w:rPr>
                <w:i/>
              </w:rPr>
              <w:t>institut</w:t>
            </w:r>
            <w:r>
              <w:t xml:space="preserve"> </w:t>
            </w:r>
            <w:r w:rsidRPr="00D44E48">
              <w:rPr>
                <w:i/>
              </w:rPr>
              <w:t>eller</w:t>
            </w:r>
            <w:r>
              <w:t xml:space="preserve"> ett </w:t>
            </w:r>
            <w:r w:rsidRPr="00D44E48">
              <w:rPr>
                <w:i/>
              </w:rPr>
              <w:t>sådant</w:t>
            </w:r>
            <w:r>
              <w:t xml:space="preserve"> finansiellt holdingföretag eller blandat finansiellt holding</w:t>
            </w:r>
            <w:r>
              <w:softHyphen/>
              <w:t>företag som har sitt huvud</w:t>
            </w:r>
            <w:r>
              <w:softHyphen/>
              <w:t>kontor utanför EES, gäller 2 och 3 §§ för det fall Finansinspek</w:t>
            </w:r>
            <w:r>
              <w:softHyphen/>
              <w:t xml:space="preserve">tionen enligt 4 kap. </w:t>
            </w:r>
            <w:r>
              <w:br/>
            </w:r>
            <w:r w:rsidRPr="00E523A7">
              <w:rPr>
                <w:i/>
              </w:rPr>
              <w:t>2–4</w:t>
            </w:r>
            <w:r>
              <w:rPr>
                <w:i/>
              </w:rPr>
              <w:t> </w:t>
            </w:r>
            <w:r w:rsidRPr="002D1E52">
              <w:rPr>
                <w:iCs/>
              </w:rPr>
              <w:t>§</w:t>
            </w:r>
            <w:r w:rsidRPr="002D1E52">
              <w:t>§</w:t>
            </w:r>
            <w:r>
              <w:t xml:space="preserve"> skulle ha utövat tillsynen över den konsoliderade situationen</w:t>
            </w:r>
            <w:r w:rsidRPr="00C5263C">
              <w:t xml:space="preserve"> </w:t>
            </w:r>
            <w:r w:rsidRPr="00EC284E">
              <w:rPr>
                <w:spacing w:val="-2"/>
              </w:rPr>
              <w:t>om</w:t>
            </w:r>
            <w:r>
              <w:t xml:space="preserve"> </w:t>
            </w:r>
            <w:r w:rsidRPr="00EC284E">
              <w:rPr>
                <w:spacing w:val="-2"/>
              </w:rPr>
              <w:t>de bestämmelserna hade gällt.</w:t>
            </w:r>
          </w:p>
        </w:tc>
        <w:tc>
          <w:tcPr>
            <w:tcW w:w="2500" w:type="pct"/>
            <w:shd w:val="clear" w:color="auto" w:fill="auto"/>
            <w:tcMar>
              <w:right w:w="0" w:type="dxa"/>
            </w:tcMar>
          </w:tcPr>
          <w:p w14:paraId="208B87B9" w14:textId="375D1E65" w:rsidR="001E1ED6" w:rsidRDefault="001E1ED6" w:rsidP="002E15E2">
            <w:pPr>
              <w:pStyle w:val="Brdtextmedindrag"/>
            </w:pPr>
            <w:r w:rsidRPr="007D3C4E">
              <w:lastRenderedPageBreak/>
              <w:t xml:space="preserve">Om ett </w:t>
            </w:r>
            <w:r w:rsidRPr="007D3C4E">
              <w:rPr>
                <w:i/>
              </w:rPr>
              <w:t>kreditinstitut</w:t>
            </w:r>
            <w:r w:rsidRPr="007D3C4E">
              <w:t xml:space="preserve"> </w:t>
            </w:r>
            <w:r w:rsidRPr="007D3C4E">
              <w:rPr>
                <w:i/>
                <w:iCs/>
              </w:rPr>
              <w:t xml:space="preserve">eller ett motsvarande utländskt företag inom EES </w:t>
            </w:r>
            <w:r w:rsidRPr="004763A6">
              <w:t>i</w:t>
            </w:r>
            <w:r w:rsidRPr="007D3C4E">
              <w:t>nte står under grupp</w:t>
            </w:r>
            <w:r w:rsidRPr="007D3C4E">
              <w:softHyphen/>
            </w:r>
            <w:r w:rsidRPr="007D3C4E">
              <w:lastRenderedPageBreak/>
              <w:t>baserad tillsyn enligt artikel 111 i kapital</w:t>
            </w:r>
            <w:r w:rsidRPr="007D3C4E">
              <w:softHyphen/>
              <w:t>täck</w:t>
            </w:r>
            <w:r w:rsidRPr="007D3C4E">
              <w:softHyphen/>
              <w:t>nings</w:t>
            </w:r>
            <w:r w:rsidRPr="007D3C4E">
              <w:softHyphen/>
            </w:r>
            <w:r w:rsidRPr="007D3C4E">
              <w:softHyphen/>
              <w:t>direktivet och dess moder</w:t>
            </w:r>
            <w:r w:rsidRPr="007D3C4E">
              <w:softHyphen/>
              <w:t>företag är ett utländskt</w:t>
            </w:r>
            <w:r w:rsidRPr="007D3C4E">
              <w:rPr>
                <w:i/>
                <w:iCs/>
              </w:rPr>
              <w:t xml:space="preserve"> före</w:t>
            </w:r>
            <w:r w:rsidRPr="007D3C4E">
              <w:rPr>
                <w:i/>
                <w:iCs/>
              </w:rPr>
              <w:softHyphen/>
              <w:t>tag som motsvarar ett</w:t>
            </w:r>
            <w:r w:rsidRPr="007D3C4E">
              <w:t xml:space="preserve"> </w:t>
            </w:r>
            <w:r w:rsidRPr="007D3C4E">
              <w:rPr>
                <w:i/>
                <w:iCs/>
              </w:rPr>
              <w:t>kredit</w:t>
            </w:r>
            <w:r w:rsidRPr="007D3C4E">
              <w:rPr>
                <w:i/>
                <w:iCs/>
              </w:rPr>
              <w:softHyphen/>
              <w:t>institut,</w:t>
            </w:r>
            <w:r w:rsidRPr="007D3C4E">
              <w:t xml:space="preserve"> finansiellt holding</w:t>
            </w:r>
            <w:r w:rsidRPr="007D3C4E">
              <w:softHyphen/>
              <w:t>företag eller blandat finansiellt holding</w:t>
            </w:r>
            <w:r w:rsidRPr="007D3C4E">
              <w:softHyphen/>
              <w:t>företag som har sitt huvud</w:t>
            </w:r>
            <w:r w:rsidRPr="007D3C4E">
              <w:softHyphen/>
              <w:t>kontor utanför EES, gäller 2 och 3 §§ för det fall Finansinspek</w:t>
            </w:r>
            <w:r w:rsidRPr="007D3C4E">
              <w:softHyphen/>
              <w:t xml:space="preserve">tionen enligt 4 kap. </w:t>
            </w:r>
            <w:r w:rsidRPr="007D3C4E">
              <w:br/>
            </w:r>
            <w:r w:rsidRPr="007D3C4E">
              <w:rPr>
                <w:i/>
              </w:rPr>
              <w:t>1–3 </w:t>
            </w:r>
            <w:r w:rsidRPr="007D3C4E">
              <w:rPr>
                <w:iCs/>
              </w:rPr>
              <w:t>§</w:t>
            </w:r>
            <w:r w:rsidRPr="007D3C4E">
              <w:t>§ skulle ha ut</w:t>
            </w:r>
            <w:r w:rsidRPr="007D3C4E">
              <w:softHyphen/>
              <w:t>övat tillsynen över den konsoli</w:t>
            </w:r>
            <w:r w:rsidRPr="007D3C4E">
              <w:softHyphen/>
              <w:t>derade</w:t>
            </w:r>
            <w:r>
              <w:t xml:space="preserve"> situationen</w:t>
            </w:r>
            <w:r w:rsidRPr="00C5263C">
              <w:t xml:space="preserve"> </w:t>
            </w:r>
            <w:r w:rsidRPr="00EC284E">
              <w:rPr>
                <w:spacing w:val="-2"/>
              </w:rPr>
              <w:t>om de bestäm</w:t>
            </w:r>
            <w:r>
              <w:rPr>
                <w:spacing w:val="-2"/>
              </w:rPr>
              <w:softHyphen/>
            </w:r>
            <w:r w:rsidRPr="00EC284E">
              <w:rPr>
                <w:spacing w:val="-2"/>
              </w:rPr>
              <w:t>melserna hade gällt.</w:t>
            </w:r>
          </w:p>
        </w:tc>
      </w:tr>
    </w:tbl>
    <w:p w14:paraId="42A5FFC8" w14:textId="77777777" w:rsidR="001E1ED6" w:rsidRPr="00B028BC" w:rsidRDefault="001E1ED6" w:rsidP="001E1ED6">
      <w:pPr>
        <w:pStyle w:val="Brdtextmedindrag"/>
      </w:pPr>
    </w:p>
    <w:p w14:paraId="755266CE" w14:textId="6A0EEF2E" w:rsidR="001E1ED6" w:rsidRDefault="001E1ED6" w:rsidP="001E1ED6">
      <w:pPr>
        <w:pStyle w:val="Brdtext"/>
        <w:jc w:val="center"/>
      </w:pPr>
      <w:r>
        <w:t>2 §</w:t>
      </w:r>
      <w:r>
        <w:rPr>
          <w:rStyle w:val="Fotnotsreferens"/>
        </w:rPr>
        <w:footnoteReference w:id="40"/>
      </w:r>
    </w:p>
    <w:p w14:paraId="753EF427" w14:textId="77777777" w:rsidR="001E1ED6" w:rsidRPr="008476E0" w:rsidRDefault="001E1ED6" w:rsidP="001E1ED6">
      <w:pPr>
        <w:pStyle w:val="Brdtextmedindrag"/>
      </w:pPr>
      <w:r w:rsidRPr="008476E0">
        <w:t>Finansinspektionen ska kontrollera om den gruppbaserade tillsyn som utövas av tillsynsmyndigheten i landet utanför EES är likvärdig med den gruppbaserade tillsyn som anges i artiklarna 11</w:t>
      </w:r>
      <w:r w:rsidRPr="00F2363D">
        <w:t>–</w:t>
      </w:r>
      <w:r w:rsidRPr="008476E0">
        <w:t>24 i tillsynsförordningen och 4</w:t>
      </w:r>
      <w:r>
        <w:t> </w:t>
      </w:r>
      <w:r w:rsidRPr="008476E0">
        <w:t>kap. denna lag.</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14:paraId="36B723B6" w14:textId="77777777" w:rsidTr="002E15E2">
        <w:tc>
          <w:tcPr>
            <w:tcW w:w="2500" w:type="pct"/>
            <w:shd w:val="clear" w:color="auto" w:fill="auto"/>
            <w:tcMar>
              <w:left w:w="0" w:type="dxa"/>
            </w:tcMar>
          </w:tcPr>
          <w:p w14:paraId="0B297E2C" w14:textId="0F05515A" w:rsidR="001E1ED6" w:rsidRDefault="001E1ED6" w:rsidP="002E15E2">
            <w:pPr>
              <w:pStyle w:val="Brdtextmedindrag"/>
            </w:pPr>
            <w:r w:rsidRPr="008476E0">
              <w:t>Finansinspektionen ska utföra kontrollen på begäran av moder</w:t>
            </w:r>
            <w:r>
              <w:softHyphen/>
            </w:r>
            <w:r w:rsidRPr="008476E0">
              <w:t xml:space="preserve">företaget eller av ett inom EES auktoriserat </w:t>
            </w:r>
            <w:r w:rsidRPr="00D4627A">
              <w:rPr>
                <w:i/>
                <w:iCs/>
              </w:rPr>
              <w:t>institut,</w:t>
            </w:r>
            <w:r w:rsidRPr="008476E0">
              <w:t xml:space="preserve"> institut för elektroniska pengar </w:t>
            </w:r>
            <w:r w:rsidRPr="00D4627A">
              <w:rPr>
                <w:i/>
                <w:iCs/>
              </w:rPr>
              <w:t>eller motsva</w:t>
            </w:r>
            <w:r w:rsidR="002E0951">
              <w:rPr>
                <w:i/>
                <w:iCs/>
              </w:rPr>
              <w:softHyphen/>
            </w:r>
            <w:r w:rsidRPr="00D4627A">
              <w:rPr>
                <w:i/>
                <w:iCs/>
              </w:rPr>
              <w:t>rande utländskt företag</w:t>
            </w:r>
            <w:r w:rsidRPr="008476E0">
              <w:t xml:space="preserve"> i den konsoliderade situationen. Innan Finansinspektionen tar ställ</w:t>
            </w:r>
            <w:r>
              <w:softHyphen/>
            </w:r>
            <w:r w:rsidRPr="008476E0">
              <w:t>ning till om tillsynen är likvärdig, ska inspektionen höra övriga berörda behöriga myndigheter inom EES. Inspektionen ska också före ställningstagandet ha rådfrågat Europeiska bankmyndigheten.</w:t>
            </w:r>
          </w:p>
        </w:tc>
        <w:tc>
          <w:tcPr>
            <w:tcW w:w="2500" w:type="pct"/>
            <w:shd w:val="clear" w:color="auto" w:fill="auto"/>
            <w:tcMar>
              <w:right w:w="0" w:type="dxa"/>
            </w:tcMar>
          </w:tcPr>
          <w:p w14:paraId="51DA1727" w14:textId="77777777" w:rsidR="001E1ED6" w:rsidRDefault="001E1ED6" w:rsidP="002E15E2">
            <w:pPr>
              <w:pStyle w:val="Brdtextmedindrag"/>
            </w:pPr>
            <w:r w:rsidRPr="008476E0">
              <w:t>Finansinspektionen ska utföra kontrollen på begäran av moder</w:t>
            </w:r>
            <w:r>
              <w:softHyphen/>
            </w:r>
            <w:r w:rsidRPr="008476E0">
              <w:t xml:space="preserve">företaget eller av ett inom EES auktoriserat </w:t>
            </w:r>
            <w:r>
              <w:rPr>
                <w:i/>
                <w:iCs/>
              </w:rPr>
              <w:t>kreditinstitut eller</w:t>
            </w:r>
            <w:r w:rsidRPr="008476E0">
              <w:t xml:space="preserve"> institut för elektroniska pengar i den konsoliderade situationen. Innan Finansinspektionen tar ställ</w:t>
            </w:r>
            <w:r>
              <w:softHyphen/>
            </w:r>
            <w:r w:rsidRPr="008476E0">
              <w:t>ning till om tillsynen är likvärdig, ska inspektionen höra övriga berörda behöriga myndigheter inom EES. Inspektionen ska också före ställningstagandet ha rådfrågat Europeiska bankmyndigheten.</w:t>
            </w:r>
          </w:p>
        </w:tc>
      </w:tr>
    </w:tbl>
    <w:p w14:paraId="2AE1D037" w14:textId="77777777" w:rsidR="001E1ED6" w:rsidRDefault="001E1ED6" w:rsidP="001E1ED6">
      <w:pPr>
        <w:pStyle w:val="Brdtextmedindrag"/>
        <w:ind w:firstLine="0"/>
      </w:pPr>
    </w:p>
    <w:p w14:paraId="33FD9251" w14:textId="77777777" w:rsidR="001E1ED6" w:rsidRDefault="001E1ED6" w:rsidP="001E1ED6">
      <w:pPr>
        <w:pStyle w:val="Brdtext"/>
        <w:jc w:val="center"/>
      </w:pPr>
      <w:r>
        <w:t>3 §</w:t>
      </w:r>
      <w:r>
        <w:rPr>
          <w:rStyle w:val="Fotnotsreferens"/>
        </w:rPr>
        <w:footnoteReference w:id="41"/>
      </w:r>
    </w:p>
    <w:p w14:paraId="21E2FA14" w14:textId="102B7462" w:rsidR="001E1ED6" w:rsidRDefault="001E1ED6" w:rsidP="001E1ED6">
      <w:pPr>
        <w:pStyle w:val="Brdtextmedindrag"/>
      </w:pPr>
      <w:r w:rsidRPr="00F2363D">
        <w:t xml:space="preserve">Om tillsynen inte bedöms likvärdig, ska Finansinspektionen tillämpa bestämmelserna om gruppbaserad tillsyn i </w:t>
      </w:r>
      <w:r w:rsidR="002E0951" w:rsidRPr="00F2363D">
        <w:t>artiklarna</w:t>
      </w:r>
      <w:r w:rsidR="002E0951">
        <w:t> </w:t>
      </w:r>
      <w:r w:rsidRPr="00F2363D">
        <w:t>11–24 i tillsyns</w:t>
      </w:r>
      <w:r>
        <w:softHyphen/>
      </w:r>
      <w:r w:rsidRPr="00F2363D">
        <w:t>förordningen och 4</w:t>
      </w:r>
      <w:r>
        <w:t> </w:t>
      </w:r>
      <w:r w:rsidRPr="00F2363D">
        <w:t>kap. denna lag som om moderföretaget haft sitt huvud</w:t>
      </w:r>
      <w:r>
        <w:softHyphen/>
      </w:r>
      <w:r w:rsidRPr="00F2363D">
        <w:t>kontor inom EES.</w:t>
      </w:r>
    </w:p>
    <w:tbl>
      <w:tblPr>
        <w:tblW w:w="5000" w:type="pct"/>
        <w:tblCellMar>
          <w:left w:w="125" w:type="dxa"/>
          <w:right w:w="125" w:type="dxa"/>
        </w:tblCellMar>
        <w:tblLook w:val="0600" w:firstRow="0" w:lastRow="0" w:firstColumn="0" w:lastColumn="0" w:noHBand="1" w:noVBand="1"/>
      </w:tblPr>
      <w:tblGrid>
        <w:gridCol w:w="2948"/>
        <w:gridCol w:w="2949"/>
      </w:tblGrid>
      <w:tr w:rsidR="001E1ED6" w14:paraId="45DE5C3E" w14:textId="77777777" w:rsidTr="004D4BF8">
        <w:tc>
          <w:tcPr>
            <w:tcW w:w="2500" w:type="pct"/>
            <w:shd w:val="clear" w:color="auto" w:fill="auto"/>
            <w:tcMar>
              <w:left w:w="0" w:type="dxa"/>
            </w:tcMar>
          </w:tcPr>
          <w:p w14:paraId="1BA0A424" w14:textId="7D2B5461" w:rsidR="001E1ED6" w:rsidRDefault="001E1ED6" w:rsidP="002E15E2">
            <w:pPr>
              <w:pStyle w:val="Brdtextmedindrag"/>
            </w:pPr>
            <w:r w:rsidRPr="00F2363D">
              <w:t>Efter att ha hört övriga berörda behöriga myndigheter får Finans</w:t>
            </w:r>
            <w:r>
              <w:softHyphen/>
            </w:r>
            <w:r w:rsidRPr="00F2363D">
              <w:t>inspektionen i stället besluta att använda sig av andra tillsyns</w:t>
            </w:r>
            <w:r>
              <w:softHyphen/>
            </w:r>
            <w:r w:rsidRPr="00F2363D">
              <w:t>meto</w:t>
            </w:r>
            <w:r w:rsidR="002E0951">
              <w:softHyphen/>
            </w:r>
            <w:r w:rsidRPr="00F2363D">
              <w:t xml:space="preserve">der som säkerställer att </w:t>
            </w:r>
            <w:r w:rsidRPr="00D44E48">
              <w:rPr>
                <w:i/>
              </w:rPr>
              <w:t>instituten</w:t>
            </w:r>
            <w:r w:rsidRPr="00F2363D">
              <w:t xml:space="preserve"> i den konsoliderade situationen är föremål för tillräcklig tillsyn. Inspektionen får då före</w:t>
            </w:r>
            <w:r>
              <w:softHyphen/>
            </w:r>
            <w:r w:rsidRPr="00F2363D">
              <w:t xml:space="preserve">lägga en ägare till </w:t>
            </w:r>
            <w:r w:rsidRPr="00D44E48">
              <w:rPr>
                <w:i/>
              </w:rPr>
              <w:t>institutet</w:t>
            </w:r>
            <w:r w:rsidRPr="00F2363D">
              <w:t xml:space="preserve"> att inrätta ett </w:t>
            </w:r>
            <w:r w:rsidRPr="00F2363D">
              <w:lastRenderedPageBreak/>
              <w:t>finansiellt holdingföretag eller ett blandat finansiellt holding</w:t>
            </w:r>
            <w:r>
              <w:softHyphen/>
            </w:r>
            <w:r w:rsidRPr="00F2363D">
              <w:t xml:space="preserve">företag med huvudkontor inom EES och tillämpa bestämmelserna i denna lag på </w:t>
            </w:r>
            <w:r w:rsidRPr="002A69A8">
              <w:rPr>
                <w:i/>
                <w:iCs/>
              </w:rPr>
              <w:t>instituten</w:t>
            </w:r>
            <w:r w:rsidRPr="00F2363D">
              <w:t xml:space="preserve"> i den konsoliderade situationen, som leds av detta holdingföretag.</w:t>
            </w:r>
          </w:p>
        </w:tc>
        <w:tc>
          <w:tcPr>
            <w:tcW w:w="2500" w:type="pct"/>
            <w:shd w:val="clear" w:color="auto" w:fill="auto"/>
            <w:tcMar>
              <w:right w:w="0" w:type="dxa"/>
            </w:tcMar>
          </w:tcPr>
          <w:p w14:paraId="7CC5A881" w14:textId="451877F9" w:rsidR="001E1ED6" w:rsidRDefault="001E1ED6" w:rsidP="002E15E2">
            <w:pPr>
              <w:pStyle w:val="Brdtextmedindrag"/>
            </w:pPr>
            <w:r w:rsidRPr="00F2363D">
              <w:lastRenderedPageBreak/>
              <w:t>Efter att ha hört övriga berörda behöriga myndigheter får Finans</w:t>
            </w:r>
            <w:r>
              <w:softHyphen/>
            </w:r>
            <w:r w:rsidRPr="00F2363D">
              <w:t xml:space="preserve">inspektionen i stället besluta att </w:t>
            </w:r>
            <w:r w:rsidRPr="007D65E5">
              <w:t>använda sig av andra tillsyns</w:t>
            </w:r>
            <w:r w:rsidRPr="007D65E5">
              <w:softHyphen/>
              <w:t>meto</w:t>
            </w:r>
            <w:r w:rsidR="002E0951">
              <w:softHyphen/>
            </w:r>
            <w:r w:rsidRPr="007D65E5">
              <w:t xml:space="preserve">der som säkerställer att </w:t>
            </w:r>
            <w:r w:rsidR="006C6F2B" w:rsidRPr="006C6F2B">
              <w:rPr>
                <w:i/>
                <w:iCs/>
              </w:rPr>
              <w:t>kredit</w:t>
            </w:r>
            <w:r w:rsidR="002E0951">
              <w:rPr>
                <w:i/>
                <w:iCs/>
              </w:rPr>
              <w:softHyphen/>
            </w:r>
            <w:r w:rsidR="006C6F2B" w:rsidRPr="006C6F2B">
              <w:rPr>
                <w:i/>
                <w:iCs/>
              </w:rPr>
              <w:t xml:space="preserve">institut och </w:t>
            </w:r>
            <w:r w:rsidRPr="007D65E5">
              <w:rPr>
                <w:i/>
                <w:iCs/>
              </w:rPr>
              <w:t xml:space="preserve">utländska företag som motsvarar </w:t>
            </w:r>
            <w:r w:rsidRPr="007D65E5">
              <w:rPr>
                <w:i/>
              </w:rPr>
              <w:t>kredit</w:t>
            </w:r>
            <w:r w:rsidRPr="007D65E5">
              <w:rPr>
                <w:i/>
              </w:rPr>
              <w:softHyphen/>
              <w:t>institut</w:t>
            </w:r>
            <w:r w:rsidRPr="007D65E5">
              <w:t xml:space="preserve"> i den konsoli</w:t>
            </w:r>
            <w:r w:rsidRPr="007D65E5">
              <w:softHyphen/>
              <w:t>derade situationen är före</w:t>
            </w:r>
            <w:r w:rsidR="000D06D0">
              <w:softHyphen/>
            </w:r>
            <w:r w:rsidRPr="007D65E5">
              <w:t>mål för tillräcklig tillsyn. Inspek</w:t>
            </w:r>
            <w:r w:rsidR="000D06D0">
              <w:softHyphen/>
            </w:r>
            <w:r w:rsidRPr="007D65E5">
              <w:lastRenderedPageBreak/>
              <w:t>tionen får då före</w:t>
            </w:r>
            <w:r w:rsidRPr="007D65E5">
              <w:softHyphen/>
              <w:t xml:space="preserve">lägga en ägare till </w:t>
            </w:r>
            <w:r w:rsidR="003A5BE9">
              <w:rPr>
                <w:i/>
                <w:iCs/>
              </w:rPr>
              <w:t xml:space="preserve">ett </w:t>
            </w:r>
            <w:r w:rsidRPr="007D65E5">
              <w:rPr>
                <w:i/>
                <w:iCs/>
              </w:rPr>
              <w:t>kredit</w:t>
            </w:r>
            <w:r w:rsidRPr="007D65E5">
              <w:rPr>
                <w:i/>
                <w:iCs/>
              </w:rPr>
              <w:softHyphen/>
            </w:r>
            <w:r w:rsidRPr="007D65E5">
              <w:rPr>
                <w:i/>
              </w:rPr>
              <w:t>institut</w:t>
            </w:r>
            <w:r w:rsidRPr="007D65E5">
              <w:t xml:space="preserve"> att inrätta ett finansiellt holding</w:t>
            </w:r>
            <w:r w:rsidRPr="007D65E5">
              <w:softHyphen/>
              <w:t>företag eller ett blandat finansiellt holdingföretag med huvudkontor inom EES och tilläm</w:t>
            </w:r>
            <w:r w:rsidRPr="007D65E5">
              <w:softHyphen/>
              <w:t>pa bestämmel</w:t>
            </w:r>
            <w:r w:rsidRPr="007D65E5">
              <w:softHyphen/>
              <w:t xml:space="preserve">serna i denna lag på </w:t>
            </w:r>
            <w:r w:rsidR="003A5BE9">
              <w:rPr>
                <w:i/>
                <w:iCs/>
              </w:rPr>
              <w:t xml:space="preserve">kreditinstitut och </w:t>
            </w:r>
            <w:r w:rsidRPr="007D65E5">
              <w:rPr>
                <w:i/>
                <w:iCs/>
              </w:rPr>
              <w:t>utländs</w:t>
            </w:r>
            <w:r w:rsidRPr="007D65E5">
              <w:rPr>
                <w:i/>
                <w:iCs/>
              </w:rPr>
              <w:softHyphen/>
              <w:t>ka företag som motsvarar</w:t>
            </w:r>
            <w:r w:rsidRPr="007D65E5">
              <w:t xml:space="preserve"> </w:t>
            </w:r>
            <w:r w:rsidRPr="007D65E5">
              <w:rPr>
                <w:i/>
              </w:rPr>
              <w:t>kredit</w:t>
            </w:r>
            <w:r>
              <w:rPr>
                <w:i/>
              </w:rPr>
              <w:softHyphen/>
            </w:r>
            <w:r w:rsidRPr="007D65E5">
              <w:rPr>
                <w:i/>
              </w:rPr>
              <w:t>institut</w:t>
            </w:r>
            <w:r w:rsidRPr="007D65E5">
              <w:t xml:space="preserve"> i den kon</w:t>
            </w:r>
            <w:r w:rsidRPr="007D65E5">
              <w:softHyphen/>
              <w:t>soli</w:t>
            </w:r>
            <w:r w:rsidRPr="007D65E5">
              <w:softHyphen/>
              <w:t>derade situa</w:t>
            </w:r>
            <w:r w:rsidRPr="007D65E5">
              <w:softHyphen/>
              <w:t>tionen, som</w:t>
            </w:r>
            <w:r w:rsidRPr="00F2363D">
              <w:t xml:space="preserve"> leds av detta holding</w:t>
            </w:r>
            <w:r>
              <w:softHyphen/>
            </w:r>
            <w:r w:rsidRPr="00F2363D">
              <w:t>företag.</w:t>
            </w:r>
          </w:p>
        </w:tc>
      </w:tr>
    </w:tbl>
    <w:p w14:paraId="7E858844" w14:textId="77777777" w:rsidR="001E1ED6" w:rsidRPr="00F2363D" w:rsidRDefault="001E1ED6" w:rsidP="001E1ED6">
      <w:pPr>
        <w:pStyle w:val="Brdtextmedindrag"/>
      </w:pPr>
      <w:r w:rsidRPr="00F2363D">
        <w:lastRenderedPageBreak/>
        <w:t>Finansinspektionen ska underrätta de berörda behöriga myndigheterna, Europeiska kommissionen och Europeiska bankmyndigheten när sådana andra tillsynsmetoder som anges i andra stycket används</w:t>
      </w:r>
      <w:r>
        <w:t>.</w:t>
      </w:r>
    </w:p>
    <w:p w14:paraId="63C99F6C" w14:textId="77777777" w:rsidR="001E1ED6" w:rsidRDefault="001E1ED6" w:rsidP="001E1ED6">
      <w:pPr>
        <w:pStyle w:val="Brdtext"/>
        <w:tabs>
          <w:tab w:val="center" w:pos="2948"/>
        </w:tabs>
        <w:spacing w:before="270"/>
        <w:jc w:val="center"/>
        <w:rPr>
          <w:bCs/>
        </w:rPr>
      </w:pPr>
      <w:r>
        <w:rPr>
          <w:bCs/>
        </w:rPr>
        <w:t>4 §</w:t>
      </w:r>
      <w:r>
        <w:rPr>
          <w:rStyle w:val="Fotnotsreferens"/>
          <w:bCs/>
        </w:rPr>
        <w:footnoteReference w:id="42"/>
      </w:r>
    </w:p>
    <w:p w14:paraId="48F5E2DA" w14:textId="77777777" w:rsidR="001E1ED6" w:rsidRDefault="001E1ED6" w:rsidP="001E1ED6">
      <w:pPr>
        <w:pStyle w:val="Brdtextmedindrag"/>
      </w:pPr>
      <w:r>
        <w:t>En grupp ska etablera ett intermediärt moderföretag inom EES, om</w:t>
      </w:r>
    </w:p>
    <w:p w14:paraId="1C0C9F43" w14:textId="77777777" w:rsidR="001E1ED6" w:rsidRDefault="001E1ED6" w:rsidP="001E1ED6">
      <w:pPr>
        <w:pStyle w:val="Brdtextmedindrag"/>
      </w:pPr>
      <w:r>
        <w:t>1. moderföretaget i gruppen är etablerat i ett land utanför EES,</w:t>
      </w:r>
    </w:p>
    <w:tbl>
      <w:tblPr>
        <w:tblW w:w="5000" w:type="pct"/>
        <w:tblCellMar>
          <w:left w:w="125" w:type="dxa"/>
          <w:right w:w="125" w:type="dxa"/>
        </w:tblCellMar>
        <w:tblLook w:val="0600" w:firstRow="0" w:lastRow="0" w:firstColumn="0" w:lastColumn="0" w:noHBand="1" w:noVBand="1"/>
      </w:tblPr>
      <w:tblGrid>
        <w:gridCol w:w="2948"/>
        <w:gridCol w:w="2949"/>
      </w:tblGrid>
      <w:tr w:rsidR="001E1ED6" w14:paraId="48FB4F62" w14:textId="77777777" w:rsidTr="002E15E2">
        <w:tc>
          <w:tcPr>
            <w:tcW w:w="2500" w:type="pct"/>
            <w:shd w:val="clear" w:color="auto" w:fill="auto"/>
            <w:tcMar>
              <w:left w:w="0" w:type="dxa"/>
            </w:tcMar>
          </w:tcPr>
          <w:p w14:paraId="2B468D8E" w14:textId="77777777" w:rsidR="001E1ED6" w:rsidRDefault="001E1ED6" w:rsidP="002E15E2">
            <w:pPr>
              <w:pStyle w:val="Brdtextmedindrag"/>
            </w:pPr>
            <w:r>
              <w:t>2. </w:t>
            </w:r>
            <w:r w:rsidRPr="00BC3815">
              <w:t xml:space="preserve">det i gruppen finns minst två </w:t>
            </w:r>
            <w:r w:rsidRPr="00F6268A">
              <w:rPr>
                <w:i/>
                <w:iCs/>
              </w:rPr>
              <w:t>institut</w:t>
            </w:r>
            <w:r w:rsidRPr="00BC3815">
              <w:t xml:space="preserve"> inom EES, varav åtmin</w:t>
            </w:r>
            <w:r>
              <w:softHyphen/>
            </w:r>
            <w:r w:rsidRPr="00BC3815">
              <w:t>stone ett i Sverige, och</w:t>
            </w:r>
          </w:p>
        </w:tc>
        <w:tc>
          <w:tcPr>
            <w:tcW w:w="2500" w:type="pct"/>
            <w:shd w:val="clear" w:color="auto" w:fill="auto"/>
            <w:tcMar>
              <w:right w:w="0" w:type="dxa"/>
            </w:tcMar>
          </w:tcPr>
          <w:p w14:paraId="4CB14D9D" w14:textId="77777777" w:rsidR="001E1ED6" w:rsidRDefault="001E1ED6" w:rsidP="002E15E2">
            <w:pPr>
              <w:pStyle w:val="Brdtextmedindrag"/>
            </w:pPr>
            <w:r>
              <w:t>2. </w:t>
            </w:r>
            <w:r w:rsidRPr="00BC3815">
              <w:t xml:space="preserve">det i gruppen finns minst två </w:t>
            </w:r>
            <w:r w:rsidRPr="007D3C4E">
              <w:rPr>
                <w:i/>
                <w:iCs/>
              </w:rPr>
              <w:t>kreditinstitut eller värdepappers</w:t>
            </w:r>
            <w:r w:rsidRPr="007D3C4E">
              <w:rPr>
                <w:i/>
                <w:iCs/>
              </w:rPr>
              <w:softHyphen/>
              <w:t>bolag</w:t>
            </w:r>
            <w:r w:rsidRPr="007D3C4E">
              <w:t xml:space="preserve"> </w:t>
            </w:r>
            <w:r w:rsidRPr="007D3C4E">
              <w:rPr>
                <w:i/>
                <w:iCs/>
              </w:rPr>
              <w:t>eller motsvarande utländska företag</w:t>
            </w:r>
            <w:r w:rsidRPr="007D3C4E">
              <w:t xml:space="preserve"> inom EES, varav åtminsto</w:t>
            </w:r>
            <w:r w:rsidRPr="007D3C4E">
              <w:softHyphen/>
              <w:t>ne ett i Sverige</w:t>
            </w:r>
            <w:r w:rsidRPr="00BC3815">
              <w:t>, och</w:t>
            </w:r>
          </w:p>
        </w:tc>
      </w:tr>
    </w:tbl>
    <w:p w14:paraId="6C214A26" w14:textId="77777777" w:rsidR="001E1ED6" w:rsidRDefault="001E1ED6" w:rsidP="001E1ED6">
      <w:pPr>
        <w:pStyle w:val="Brdtextmedindrag"/>
      </w:pPr>
      <w:r>
        <w:t>3. </w:t>
      </w:r>
      <w:r w:rsidRPr="00BC3815">
        <w:t>det totala värdet på gruppens tillgångar inom EES uppgår till mot</w:t>
      </w:r>
      <w:r>
        <w:softHyphen/>
      </w:r>
      <w:r w:rsidRPr="00BC3815">
        <w:t>svarande minst 40 miljarder euro.</w:t>
      </w:r>
    </w:p>
    <w:p w14:paraId="5426950E" w14:textId="77777777" w:rsidR="001E1ED6" w:rsidRDefault="001E1ED6" w:rsidP="001E1ED6">
      <w:pPr>
        <w:pStyle w:val="Brdtextmedindrag"/>
      </w:pPr>
      <w:r w:rsidRPr="00DD6232">
        <w:t>Med det totala värdet på gruppens tillgångar inom EES avses summan av</w:t>
      </w:r>
    </w:p>
    <w:tbl>
      <w:tblPr>
        <w:tblW w:w="5000" w:type="pct"/>
        <w:tblCellMar>
          <w:left w:w="125" w:type="dxa"/>
          <w:right w:w="125" w:type="dxa"/>
        </w:tblCellMar>
        <w:tblLook w:val="0600" w:firstRow="0" w:lastRow="0" w:firstColumn="0" w:lastColumn="0" w:noHBand="1" w:noVBand="1"/>
      </w:tblPr>
      <w:tblGrid>
        <w:gridCol w:w="2948"/>
        <w:gridCol w:w="2949"/>
      </w:tblGrid>
      <w:tr w:rsidR="001E1ED6" w14:paraId="50A87C5E" w14:textId="77777777" w:rsidTr="002E15E2">
        <w:tc>
          <w:tcPr>
            <w:tcW w:w="2500" w:type="pct"/>
            <w:shd w:val="clear" w:color="auto" w:fill="auto"/>
            <w:tcMar>
              <w:left w:w="0" w:type="dxa"/>
            </w:tcMar>
          </w:tcPr>
          <w:p w14:paraId="673120A9" w14:textId="77777777" w:rsidR="001E1ED6" w:rsidRDefault="001E1ED6" w:rsidP="002E15E2">
            <w:pPr>
              <w:pStyle w:val="Brdtextmedindrag"/>
            </w:pPr>
            <w:r>
              <w:t>1. </w:t>
            </w:r>
            <w:r w:rsidRPr="00F6268A">
              <w:rPr>
                <w:i/>
                <w:iCs/>
              </w:rPr>
              <w:t>institutens</w:t>
            </w:r>
            <w:r w:rsidRPr="00DD6232">
              <w:t xml:space="preserve"> tillgångar enligt en konsoliderad balansräkning eller, om en sådan inte finns, de indi</w:t>
            </w:r>
            <w:r>
              <w:softHyphen/>
            </w:r>
            <w:r w:rsidRPr="00DD6232">
              <w:t>viduella balansräkningarna, och</w:t>
            </w:r>
          </w:p>
        </w:tc>
        <w:tc>
          <w:tcPr>
            <w:tcW w:w="2500" w:type="pct"/>
            <w:shd w:val="clear" w:color="auto" w:fill="auto"/>
            <w:tcMar>
              <w:right w:w="0" w:type="dxa"/>
            </w:tcMar>
          </w:tcPr>
          <w:p w14:paraId="62BEE6C8" w14:textId="77777777" w:rsidR="001E1ED6" w:rsidRDefault="001E1ED6" w:rsidP="002E15E2">
            <w:pPr>
              <w:pStyle w:val="Brdtextmedindrag"/>
            </w:pPr>
            <w:r>
              <w:t>1. </w:t>
            </w:r>
            <w:r>
              <w:rPr>
                <w:i/>
                <w:iCs/>
              </w:rPr>
              <w:t>företagens</w:t>
            </w:r>
            <w:r w:rsidRPr="00DD6232">
              <w:t xml:space="preserve"> tillgångar enligt en konsoliderad balansräkning eller, om en sådan inte finns, de indi</w:t>
            </w:r>
            <w:r>
              <w:softHyphen/>
            </w:r>
            <w:r w:rsidRPr="00DD6232">
              <w:t>viduella balansräkningarna, och</w:t>
            </w:r>
          </w:p>
        </w:tc>
      </w:tr>
    </w:tbl>
    <w:p w14:paraId="6AB809B2" w14:textId="77777777" w:rsidR="001E1ED6" w:rsidRPr="00C57856" w:rsidRDefault="001E1ED6" w:rsidP="001E1ED6">
      <w:pPr>
        <w:pStyle w:val="Brdtextmedindrag"/>
      </w:pPr>
      <w:r>
        <w:t xml:space="preserve">2. filialernas tillgångar. </w:t>
      </w:r>
    </w:p>
    <w:tbl>
      <w:tblPr>
        <w:tblW w:w="5000" w:type="pct"/>
        <w:tblCellMar>
          <w:left w:w="125" w:type="dxa"/>
          <w:right w:w="125" w:type="dxa"/>
        </w:tblCellMar>
        <w:tblLook w:val="0000" w:firstRow="0" w:lastRow="0" w:firstColumn="0" w:lastColumn="0" w:noHBand="0" w:noVBand="0"/>
      </w:tblPr>
      <w:tblGrid>
        <w:gridCol w:w="2948"/>
        <w:gridCol w:w="2949"/>
      </w:tblGrid>
      <w:tr w:rsidR="001E1ED6" w14:paraId="11B724A7" w14:textId="77777777" w:rsidTr="002E15E2">
        <w:tc>
          <w:tcPr>
            <w:tcW w:w="2500" w:type="pct"/>
            <w:shd w:val="clear" w:color="auto" w:fill="auto"/>
            <w:tcMar>
              <w:left w:w="0" w:type="dxa"/>
            </w:tcMar>
          </w:tcPr>
          <w:p w14:paraId="3158F2EB" w14:textId="77777777" w:rsidR="001E1ED6" w:rsidRDefault="001E1ED6" w:rsidP="002E15E2">
            <w:pPr>
              <w:pStyle w:val="Brdtextmedindrag"/>
              <w:ind w:firstLine="0"/>
            </w:pPr>
          </w:p>
        </w:tc>
        <w:tc>
          <w:tcPr>
            <w:tcW w:w="2500" w:type="pct"/>
            <w:shd w:val="clear" w:color="auto" w:fill="auto"/>
            <w:tcMar>
              <w:right w:w="0" w:type="dxa"/>
            </w:tcMar>
          </w:tcPr>
          <w:p w14:paraId="3C6BE183" w14:textId="77777777" w:rsidR="001E1ED6" w:rsidRPr="00CE1A41" w:rsidRDefault="001E1ED6" w:rsidP="002E15E2">
            <w:pPr>
              <w:pStyle w:val="Brdtext"/>
              <w:spacing w:before="230"/>
              <w:jc w:val="left"/>
              <w:rPr>
                <w:i/>
              </w:rPr>
            </w:pPr>
            <w:r>
              <w:rPr>
                <w:b/>
                <w:i/>
                <w:iCs/>
              </w:rPr>
              <w:t>7 a kap. Moderföretag utanför EES i fråga om värdepappersföretagskoncerner</w:t>
            </w:r>
          </w:p>
        </w:tc>
      </w:tr>
    </w:tbl>
    <w:p w14:paraId="3A05C7C7" w14:textId="77777777" w:rsidR="001E1ED6" w:rsidRDefault="001E1ED6" w:rsidP="001E1ED6">
      <w:pPr>
        <w:pStyle w:val="Brdtextmedindrag"/>
      </w:pPr>
    </w:p>
    <w:tbl>
      <w:tblPr>
        <w:tblW w:w="5000" w:type="pct"/>
        <w:tblBorders>
          <w:left w:val="single" w:sz="4" w:space="0" w:color="000000"/>
        </w:tblBorders>
        <w:tblLayout w:type="fixed"/>
        <w:tblLook w:val="0000" w:firstRow="0" w:lastRow="0" w:firstColumn="0" w:lastColumn="0" w:noHBand="0" w:noVBand="0"/>
      </w:tblPr>
      <w:tblGrid>
        <w:gridCol w:w="2948"/>
        <w:gridCol w:w="2949"/>
      </w:tblGrid>
      <w:tr w:rsidR="001E1ED6" w14:paraId="70BAFB8A" w14:textId="77777777" w:rsidTr="004D4BF8">
        <w:tc>
          <w:tcPr>
            <w:tcW w:w="2500" w:type="pct"/>
            <w:tcBorders>
              <w:left w:val="nil"/>
              <w:bottom w:val="nil"/>
            </w:tcBorders>
            <w:shd w:val="clear" w:color="auto" w:fill="auto"/>
            <w:tcMar>
              <w:left w:w="0" w:type="dxa"/>
            </w:tcMar>
          </w:tcPr>
          <w:p w14:paraId="0ACDDE1C" w14:textId="77777777" w:rsidR="001E1ED6" w:rsidRDefault="001E1ED6" w:rsidP="002E15E2">
            <w:pPr>
              <w:pStyle w:val="Brdtextmedindrag"/>
            </w:pPr>
          </w:p>
        </w:tc>
        <w:tc>
          <w:tcPr>
            <w:tcW w:w="2500" w:type="pct"/>
            <w:shd w:val="clear" w:color="auto" w:fill="auto"/>
            <w:tcMar>
              <w:right w:w="0" w:type="dxa"/>
            </w:tcMar>
          </w:tcPr>
          <w:p w14:paraId="16CE9039" w14:textId="59FAB8BC" w:rsidR="001E1ED6" w:rsidRDefault="001E1ED6" w:rsidP="002E15E2">
            <w:pPr>
              <w:pStyle w:val="Brdtext"/>
              <w:rPr>
                <w:i/>
              </w:rPr>
            </w:pPr>
            <w:r>
              <w:rPr>
                <w:i/>
              </w:rPr>
              <w:t>1 §</w:t>
            </w:r>
          </w:p>
          <w:p w14:paraId="0D7F8917" w14:textId="4D4FDE6E" w:rsidR="001E1ED6" w:rsidRPr="00CC5EA8" w:rsidRDefault="001E1ED6" w:rsidP="002E15E2">
            <w:pPr>
              <w:pStyle w:val="Brdtextmedindrag"/>
              <w:rPr>
                <w:i/>
              </w:rPr>
            </w:pPr>
            <w:r w:rsidRPr="00FA684E">
              <w:rPr>
                <w:i/>
                <w:spacing w:val="-4"/>
              </w:rPr>
              <w:t>Om ett värdepappersbolag, som</w:t>
            </w:r>
            <w:r>
              <w:rPr>
                <w:i/>
              </w:rPr>
              <w:t xml:space="preserve"> inte står under effektiv tillsyn enligt artikel 46 i värdepappersbolags</w:t>
            </w:r>
            <w:r>
              <w:rPr>
                <w:i/>
              </w:rPr>
              <w:softHyphen/>
              <w:t xml:space="preserve">direktivet, ingår i en </w:t>
            </w:r>
            <w:r w:rsidR="003F6D2B">
              <w:rPr>
                <w:i/>
              </w:rPr>
              <w:t xml:space="preserve">koncern </w:t>
            </w:r>
            <w:r>
              <w:rPr>
                <w:i/>
              </w:rPr>
              <w:t xml:space="preserve">med minst ett </w:t>
            </w:r>
            <w:r w:rsidRPr="00827E3C">
              <w:rPr>
                <w:i/>
              </w:rPr>
              <w:t>annat värdepappersbolag eller ett motsvarande utländskt företag inom EES</w:t>
            </w:r>
            <w:r w:rsidRPr="00827E3C" w:rsidDel="00827E3C">
              <w:rPr>
                <w:i/>
              </w:rPr>
              <w:t xml:space="preserve"> </w:t>
            </w:r>
            <w:r w:rsidRPr="00FA684E">
              <w:rPr>
                <w:i/>
                <w:spacing w:val="-4"/>
              </w:rPr>
              <w:t>och de</w:t>
            </w:r>
            <w:r w:rsidR="00392B19">
              <w:rPr>
                <w:i/>
                <w:spacing w:val="-4"/>
              </w:rPr>
              <w:t>ras</w:t>
            </w:r>
            <w:r w:rsidRPr="00FA684E">
              <w:rPr>
                <w:i/>
                <w:spacing w:val="-4"/>
              </w:rPr>
              <w:t xml:space="preserve"> gemen</w:t>
            </w:r>
            <w:r>
              <w:rPr>
                <w:i/>
                <w:spacing w:val="-4"/>
              </w:rPr>
              <w:softHyphen/>
            </w:r>
            <w:r w:rsidRPr="00FA684E">
              <w:rPr>
                <w:i/>
                <w:spacing w:val="-4"/>
              </w:rPr>
              <w:t>samma moder</w:t>
            </w:r>
            <w:r w:rsidRPr="00FA684E">
              <w:rPr>
                <w:i/>
                <w:spacing w:val="-4"/>
              </w:rPr>
              <w:softHyphen/>
              <w:t>före</w:t>
            </w:r>
            <w:r>
              <w:rPr>
                <w:i/>
                <w:spacing w:val="-4"/>
              </w:rPr>
              <w:softHyphen/>
            </w:r>
            <w:r w:rsidRPr="00FA684E">
              <w:rPr>
                <w:i/>
                <w:spacing w:val="-4"/>
              </w:rPr>
              <w:t>tag har sitt huvud</w:t>
            </w:r>
            <w:r w:rsidRPr="00FA684E">
              <w:rPr>
                <w:i/>
                <w:spacing w:val="-4"/>
              </w:rPr>
              <w:softHyphen/>
              <w:t>kon</w:t>
            </w:r>
            <w:r w:rsidRPr="00FA684E">
              <w:rPr>
                <w:i/>
                <w:spacing w:val="-4"/>
              </w:rPr>
              <w:softHyphen/>
              <w:t>tor utan</w:t>
            </w:r>
            <w:r>
              <w:rPr>
                <w:i/>
                <w:spacing w:val="-4"/>
              </w:rPr>
              <w:softHyphen/>
            </w:r>
            <w:r w:rsidRPr="00FA684E">
              <w:rPr>
                <w:i/>
                <w:spacing w:val="-4"/>
              </w:rPr>
              <w:t>för EES, ska Finans</w:t>
            </w:r>
            <w:r w:rsidRPr="00FA684E">
              <w:rPr>
                <w:i/>
                <w:spacing w:val="-4"/>
              </w:rPr>
              <w:softHyphen/>
              <w:t>in</w:t>
            </w:r>
            <w:r w:rsidRPr="00FA684E">
              <w:rPr>
                <w:i/>
                <w:spacing w:val="-4"/>
              </w:rPr>
              <w:softHyphen/>
              <w:t>spektionen be</w:t>
            </w:r>
            <w:r>
              <w:rPr>
                <w:i/>
                <w:spacing w:val="-4"/>
              </w:rPr>
              <w:softHyphen/>
            </w:r>
            <w:r w:rsidRPr="00FA684E">
              <w:rPr>
                <w:i/>
                <w:spacing w:val="-4"/>
              </w:rPr>
              <w:t xml:space="preserve">döma </w:t>
            </w:r>
            <w:r>
              <w:rPr>
                <w:i/>
                <w:spacing w:val="-4"/>
              </w:rPr>
              <w:t xml:space="preserve">om den tillsyn </w:t>
            </w:r>
            <w:r>
              <w:rPr>
                <w:i/>
                <w:spacing w:val="-4"/>
              </w:rPr>
              <w:lastRenderedPageBreak/>
              <w:t xml:space="preserve">som tillsynsmyndigheten i landet utanför EES har över </w:t>
            </w:r>
            <w:r w:rsidRPr="00FA684E">
              <w:rPr>
                <w:i/>
                <w:spacing w:val="-4"/>
              </w:rPr>
              <w:t>värde</w:t>
            </w:r>
            <w:r w:rsidRPr="00FA684E">
              <w:rPr>
                <w:i/>
                <w:spacing w:val="-4"/>
              </w:rPr>
              <w:softHyphen/>
              <w:t>pappers</w:t>
            </w:r>
            <w:r>
              <w:rPr>
                <w:i/>
                <w:spacing w:val="-4"/>
              </w:rPr>
              <w:softHyphen/>
            </w:r>
            <w:r w:rsidRPr="00FA684E">
              <w:rPr>
                <w:i/>
                <w:spacing w:val="-4"/>
              </w:rPr>
              <w:t>före</w:t>
            </w:r>
            <w:r>
              <w:rPr>
                <w:i/>
                <w:spacing w:val="-4"/>
              </w:rPr>
              <w:softHyphen/>
            </w:r>
            <w:r w:rsidRPr="00FA684E">
              <w:rPr>
                <w:i/>
                <w:spacing w:val="-4"/>
              </w:rPr>
              <w:t>tagen</w:t>
            </w:r>
            <w:r>
              <w:rPr>
                <w:i/>
              </w:rPr>
              <w:t xml:space="preserve"> är lik</w:t>
            </w:r>
            <w:r>
              <w:rPr>
                <w:i/>
              </w:rPr>
              <w:softHyphen/>
              <w:t>värdig med den tillsyn som anges i artik</w:t>
            </w:r>
            <w:r>
              <w:rPr>
                <w:i/>
              </w:rPr>
              <w:softHyphen/>
              <w:t>larna 1–8 i värde</w:t>
            </w:r>
            <w:r>
              <w:rPr>
                <w:i/>
              </w:rPr>
              <w:softHyphen/>
              <w:t>pappers</w:t>
            </w:r>
            <w:r>
              <w:rPr>
                <w:i/>
              </w:rPr>
              <w:softHyphen/>
              <w:t>bo</w:t>
            </w:r>
            <w:r>
              <w:rPr>
                <w:i/>
              </w:rPr>
              <w:softHyphen/>
              <w:t>lags</w:t>
            </w:r>
            <w:r>
              <w:rPr>
                <w:i/>
              </w:rPr>
              <w:softHyphen/>
              <w:t>förordningen och i denna lag.</w:t>
            </w:r>
          </w:p>
        </w:tc>
      </w:tr>
      <w:tr w:rsidR="00865372" w14:paraId="43605FDB" w14:textId="77777777" w:rsidTr="004D4BF8">
        <w:tc>
          <w:tcPr>
            <w:tcW w:w="2500" w:type="pct"/>
            <w:tcBorders>
              <w:left w:val="nil"/>
            </w:tcBorders>
            <w:shd w:val="clear" w:color="auto" w:fill="auto"/>
            <w:tcMar>
              <w:left w:w="0" w:type="dxa"/>
            </w:tcMar>
          </w:tcPr>
          <w:p w14:paraId="502274B3" w14:textId="77777777" w:rsidR="00865372" w:rsidRDefault="00865372" w:rsidP="002E15E2">
            <w:pPr>
              <w:pStyle w:val="Brdtextmedindrag"/>
            </w:pPr>
          </w:p>
        </w:tc>
        <w:tc>
          <w:tcPr>
            <w:tcW w:w="2500" w:type="pct"/>
            <w:shd w:val="clear" w:color="auto" w:fill="auto"/>
            <w:tcMar>
              <w:right w:w="0" w:type="dxa"/>
            </w:tcMar>
          </w:tcPr>
          <w:p w14:paraId="54E3D49D" w14:textId="77777777" w:rsidR="00865372" w:rsidRDefault="00865372" w:rsidP="002E15E2">
            <w:pPr>
              <w:pStyle w:val="Brdtext"/>
              <w:rPr>
                <w:i/>
              </w:rPr>
            </w:pPr>
          </w:p>
        </w:tc>
      </w:tr>
      <w:tr w:rsidR="001E1ED6" w14:paraId="68917A87" w14:textId="77777777" w:rsidTr="002E15E2">
        <w:tblPrEx>
          <w:tblBorders>
            <w:left w:val="none" w:sz="0" w:space="0" w:color="auto"/>
          </w:tblBorders>
        </w:tblPrEx>
        <w:tc>
          <w:tcPr>
            <w:tcW w:w="2500" w:type="pct"/>
            <w:shd w:val="clear" w:color="auto" w:fill="auto"/>
            <w:tcMar>
              <w:left w:w="0" w:type="dxa"/>
            </w:tcMar>
          </w:tcPr>
          <w:p w14:paraId="45376CCE" w14:textId="06F3B679" w:rsidR="001E1ED6" w:rsidRDefault="001E1ED6" w:rsidP="002E15E2">
            <w:pPr>
              <w:pStyle w:val="Brdtextmedindrag"/>
            </w:pPr>
          </w:p>
        </w:tc>
        <w:tc>
          <w:tcPr>
            <w:tcW w:w="2500" w:type="pct"/>
            <w:shd w:val="clear" w:color="auto" w:fill="auto"/>
            <w:tcMar>
              <w:right w:w="0" w:type="dxa"/>
            </w:tcMar>
          </w:tcPr>
          <w:p w14:paraId="7A55F6D8" w14:textId="77777777" w:rsidR="001E1ED6" w:rsidRDefault="001E1ED6" w:rsidP="002E15E2">
            <w:pPr>
              <w:pStyle w:val="Brdtext"/>
              <w:rPr>
                <w:i/>
              </w:rPr>
            </w:pPr>
            <w:r>
              <w:rPr>
                <w:i/>
              </w:rPr>
              <w:t>2 §</w:t>
            </w:r>
          </w:p>
          <w:p w14:paraId="074120BC" w14:textId="73A6FA7B" w:rsidR="00DE5308" w:rsidRPr="00CC5EA8" w:rsidRDefault="001E1ED6" w:rsidP="00E32E21">
            <w:pPr>
              <w:pStyle w:val="Brdtextmedindrag"/>
              <w:rPr>
                <w:i/>
              </w:rPr>
            </w:pPr>
            <w:r>
              <w:rPr>
                <w:i/>
              </w:rPr>
              <w:t xml:space="preserve">Om tillsynen inte bedöms likvärdig, ska Finansinspektionen, för det fall den enligt 4 a kap. </w:t>
            </w:r>
            <w:r>
              <w:rPr>
                <w:i/>
              </w:rPr>
              <w:br/>
              <w:t>1–3 §§ skulle ha utövat tillsynen över värdepappersföretags</w:t>
            </w:r>
            <w:r>
              <w:rPr>
                <w:i/>
              </w:rPr>
              <w:softHyphen/>
              <w:t>kon</w:t>
            </w:r>
            <w:r w:rsidR="00E44BA7">
              <w:rPr>
                <w:i/>
              </w:rPr>
              <w:softHyphen/>
            </w:r>
            <w:r>
              <w:rPr>
                <w:i/>
              </w:rPr>
              <w:t xml:space="preserve">cernen om de bestämmelserna hade gällt, besluta </w:t>
            </w:r>
            <w:r w:rsidRPr="00DB650D">
              <w:rPr>
                <w:i/>
              </w:rPr>
              <w:t>om lämpliga tillsyns</w:t>
            </w:r>
            <w:r w:rsidR="00E44BA7">
              <w:rPr>
                <w:i/>
              </w:rPr>
              <w:softHyphen/>
            </w:r>
            <w:r w:rsidRPr="00DB650D">
              <w:rPr>
                <w:i/>
              </w:rPr>
              <w:t>meto</w:t>
            </w:r>
            <w:r w:rsidRPr="00DB650D">
              <w:rPr>
                <w:i/>
              </w:rPr>
              <w:softHyphen/>
              <w:t xml:space="preserve">der som uppnår tillsynsmålen enligt artikel 7 eller 8 i </w:t>
            </w:r>
            <w:r w:rsidRPr="000052F0">
              <w:rPr>
                <w:i/>
                <w:spacing w:val="-4"/>
              </w:rPr>
              <w:t>värdepap</w:t>
            </w:r>
            <w:r w:rsidRPr="000052F0">
              <w:rPr>
                <w:i/>
                <w:spacing w:val="-4"/>
              </w:rPr>
              <w:softHyphen/>
              <w:t>pers</w:t>
            </w:r>
            <w:r>
              <w:rPr>
                <w:i/>
                <w:spacing w:val="-4"/>
              </w:rPr>
              <w:softHyphen/>
            </w:r>
            <w:r w:rsidRPr="000052F0">
              <w:rPr>
                <w:i/>
                <w:spacing w:val="-4"/>
              </w:rPr>
              <w:t xml:space="preserve">bolagsförordningen. </w:t>
            </w:r>
            <w:r w:rsidRPr="000052F0">
              <w:rPr>
                <w:i/>
                <w:iCs/>
                <w:spacing w:val="-4"/>
              </w:rPr>
              <w:t>Finans</w:t>
            </w:r>
            <w:r w:rsidRPr="000052F0">
              <w:rPr>
                <w:i/>
                <w:iCs/>
                <w:spacing w:val="-4"/>
              </w:rPr>
              <w:softHyphen/>
              <w:t>in</w:t>
            </w:r>
            <w:r w:rsidRPr="000052F0">
              <w:rPr>
                <w:i/>
                <w:iCs/>
                <w:spacing w:val="-4"/>
              </w:rPr>
              <w:softHyphen/>
              <w:t>spek</w:t>
            </w:r>
            <w:r w:rsidRPr="000052F0">
              <w:rPr>
                <w:i/>
                <w:iCs/>
                <w:spacing w:val="-4"/>
              </w:rPr>
              <w:softHyphen/>
              <w:t>tionen</w:t>
            </w:r>
            <w:r w:rsidRPr="00DB650D">
              <w:rPr>
                <w:i/>
                <w:iCs/>
              </w:rPr>
              <w:t xml:space="preserve"> får kräva </w:t>
            </w:r>
            <w:r>
              <w:rPr>
                <w:i/>
                <w:iCs/>
              </w:rPr>
              <w:t xml:space="preserve">att koncernen etablerar </w:t>
            </w:r>
            <w:r w:rsidRPr="00DB650D">
              <w:rPr>
                <w:i/>
                <w:iCs/>
              </w:rPr>
              <w:t>ett värde</w:t>
            </w:r>
            <w:r>
              <w:rPr>
                <w:i/>
                <w:iCs/>
              </w:rPr>
              <w:softHyphen/>
            </w:r>
            <w:r w:rsidRPr="00DB650D">
              <w:rPr>
                <w:i/>
                <w:iCs/>
              </w:rPr>
              <w:t>pappersinriktat hold</w:t>
            </w:r>
            <w:r w:rsidRPr="00DB650D">
              <w:rPr>
                <w:i/>
                <w:iCs/>
              </w:rPr>
              <w:softHyphen/>
              <w:t>ing</w:t>
            </w:r>
            <w:r>
              <w:rPr>
                <w:i/>
                <w:iCs/>
              </w:rPr>
              <w:softHyphen/>
            </w:r>
            <w:r w:rsidRPr="00DB650D">
              <w:rPr>
                <w:i/>
                <w:iCs/>
              </w:rPr>
              <w:t>före</w:t>
            </w:r>
            <w:r>
              <w:rPr>
                <w:i/>
                <w:iCs/>
              </w:rPr>
              <w:softHyphen/>
            </w:r>
            <w:r w:rsidRPr="00DB650D">
              <w:rPr>
                <w:i/>
                <w:iCs/>
              </w:rPr>
              <w:t>tag eller ett blandat finan</w:t>
            </w:r>
            <w:r w:rsidRPr="00DB650D">
              <w:rPr>
                <w:i/>
                <w:iCs/>
              </w:rPr>
              <w:softHyphen/>
              <w:t>siellt holding</w:t>
            </w:r>
            <w:r>
              <w:rPr>
                <w:i/>
                <w:iCs/>
              </w:rPr>
              <w:softHyphen/>
            </w:r>
            <w:r w:rsidRPr="00DB650D">
              <w:rPr>
                <w:i/>
                <w:iCs/>
              </w:rPr>
              <w:t>företag inom EES</w:t>
            </w:r>
            <w:r>
              <w:rPr>
                <w:i/>
                <w:iCs/>
              </w:rPr>
              <w:t>. Inspektionen får då</w:t>
            </w:r>
            <w:r w:rsidRPr="00DB650D">
              <w:rPr>
                <w:i/>
                <w:iCs/>
              </w:rPr>
              <w:t xml:space="preserve"> tillämpa artikel 7 eller 8 i värde</w:t>
            </w:r>
            <w:r>
              <w:rPr>
                <w:i/>
                <w:iCs/>
              </w:rPr>
              <w:softHyphen/>
            </w:r>
            <w:r w:rsidRPr="000052F0">
              <w:rPr>
                <w:i/>
                <w:iCs/>
                <w:spacing w:val="-4"/>
              </w:rPr>
              <w:t>pappers</w:t>
            </w:r>
            <w:r>
              <w:rPr>
                <w:i/>
                <w:iCs/>
                <w:spacing w:val="-4"/>
              </w:rPr>
              <w:softHyphen/>
            </w:r>
            <w:r w:rsidRPr="000052F0">
              <w:rPr>
                <w:i/>
                <w:iCs/>
                <w:spacing w:val="-4"/>
              </w:rPr>
              <w:t>bolags</w:t>
            </w:r>
            <w:r>
              <w:rPr>
                <w:i/>
                <w:iCs/>
                <w:spacing w:val="-4"/>
              </w:rPr>
              <w:softHyphen/>
            </w:r>
            <w:r w:rsidRPr="000052F0">
              <w:rPr>
                <w:i/>
                <w:iCs/>
                <w:spacing w:val="-4"/>
              </w:rPr>
              <w:t>förordningen på detta</w:t>
            </w:r>
            <w:r w:rsidRPr="00DB650D">
              <w:rPr>
                <w:i/>
                <w:iCs/>
              </w:rPr>
              <w:t xml:space="preserve"> företag.</w:t>
            </w:r>
          </w:p>
        </w:tc>
      </w:tr>
    </w:tbl>
    <w:p w14:paraId="1070879A" w14:textId="77777777" w:rsidR="00B020C8" w:rsidRDefault="00B020C8" w:rsidP="00B020C8">
      <w:pPr>
        <w:pStyle w:val="Brdtextmedindrag"/>
      </w:pP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B020C8" w:rsidRPr="00E7314D" w14:paraId="021EC6DF" w14:textId="77777777" w:rsidTr="00785462">
        <w:tc>
          <w:tcPr>
            <w:tcW w:w="2500" w:type="pct"/>
            <w:shd w:val="clear" w:color="auto" w:fill="auto"/>
            <w:tcMar>
              <w:left w:w="0" w:type="dxa"/>
            </w:tcMar>
          </w:tcPr>
          <w:p w14:paraId="233B03A6" w14:textId="24DCA0CE" w:rsidR="00B020C8" w:rsidRDefault="00B020C8" w:rsidP="00B020C8">
            <w:pPr>
              <w:pStyle w:val="Brdtextmedindrag"/>
            </w:pPr>
          </w:p>
        </w:tc>
        <w:tc>
          <w:tcPr>
            <w:tcW w:w="2500" w:type="pct"/>
            <w:shd w:val="clear" w:color="auto" w:fill="auto"/>
            <w:tcMar>
              <w:right w:w="0" w:type="dxa"/>
            </w:tcMar>
          </w:tcPr>
          <w:p w14:paraId="4B47FF65" w14:textId="77777777" w:rsidR="00477792" w:rsidRPr="00E7314D" w:rsidRDefault="00477792" w:rsidP="00477792">
            <w:pPr>
              <w:pStyle w:val="Brdtext"/>
              <w:rPr>
                <w:i/>
                <w:iCs/>
              </w:rPr>
            </w:pPr>
            <w:r w:rsidRPr="00E7314D">
              <w:rPr>
                <w:i/>
                <w:iCs/>
              </w:rPr>
              <w:t>3 §</w:t>
            </w:r>
          </w:p>
          <w:p w14:paraId="241D903F" w14:textId="2ED01881" w:rsidR="00477792" w:rsidRPr="00E7314D" w:rsidRDefault="00477792" w:rsidP="00477792">
            <w:pPr>
              <w:pStyle w:val="Brdtextmedindrag"/>
              <w:rPr>
                <w:i/>
                <w:iCs/>
              </w:rPr>
            </w:pPr>
            <w:r w:rsidRPr="00E7314D">
              <w:rPr>
                <w:i/>
                <w:iCs/>
              </w:rPr>
              <w:t>Innan Finansinspektionen fattar beslut enligt 2</w:t>
            </w:r>
            <w:r w:rsidRPr="00E45816">
              <w:rPr>
                <w:i/>
              </w:rPr>
              <w:t> </w:t>
            </w:r>
            <w:r w:rsidRPr="00E7314D">
              <w:rPr>
                <w:i/>
                <w:iCs/>
              </w:rPr>
              <w:t>§ ska inspektionen samråda med övriga berörda behöriga myndigheter.</w:t>
            </w:r>
          </w:p>
          <w:p w14:paraId="05D61CE2" w14:textId="1D339077" w:rsidR="00B020C8" w:rsidRPr="00E7314D" w:rsidRDefault="00B020C8" w:rsidP="00803554">
            <w:pPr>
              <w:pStyle w:val="Brdtextmedindrag"/>
              <w:rPr>
                <w:i/>
                <w:iCs/>
              </w:rPr>
            </w:pPr>
            <w:r w:rsidRPr="00E7314D">
              <w:rPr>
                <w:i/>
                <w:iCs/>
              </w:rPr>
              <w:t xml:space="preserve">Finansinspektionen ska </w:t>
            </w:r>
            <w:r w:rsidR="00477792" w:rsidRPr="00E7314D">
              <w:rPr>
                <w:i/>
                <w:iCs/>
              </w:rPr>
              <w:t>under</w:t>
            </w:r>
            <w:r w:rsidR="00477792">
              <w:rPr>
                <w:i/>
                <w:iCs/>
              </w:rPr>
              <w:softHyphen/>
            </w:r>
            <w:r w:rsidR="00477792" w:rsidRPr="00E7314D">
              <w:rPr>
                <w:i/>
                <w:iCs/>
              </w:rPr>
              <w:t>rätta</w:t>
            </w:r>
            <w:r w:rsidRPr="00E7314D">
              <w:rPr>
                <w:i/>
                <w:iCs/>
              </w:rPr>
              <w:t xml:space="preserve"> de berörda behöriga myndig</w:t>
            </w:r>
            <w:r>
              <w:rPr>
                <w:i/>
                <w:iCs/>
              </w:rPr>
              <w:softHyphen/>
            </w:r>
            <w:r w:rsidRPr="005F0B93">
              <w:rPr>
                <w:i/>
                <w:iCs/>
              </w:rPr>
              <w:t>heterna, Europeiska kommissionen och Europeiska bankmyndigheten om åtgärder</w:t>
            </w:r>
            <w:r w:rsidRPr="00E7314D">
              <w:rPr>
                <w:i/>
                <w:iCs/>
              </w:rPr>
              <w:t xml:space="preserve"> som den vidtar </w:t>
            </w:r>
            <w:r w:rsidR="00477792">
              <w:rPr>
                <w:i/>
                <w:iCs/>
              </w:rPr>
              <w:t xml:space="preserve">med stöd av </w:t>
            </w:r>
            <w:r>
              <w:rPr>
                <w:i/>
                <w:iCs/>
              </w:rPr>
              <w:t>2 §</w:t>
            </w:r>
            <w:r w:rsidRPr="00E7314D">
              <w:rPr>
                <w:i/>
                <w:iCs/>
              </w:rPr>
              <w:t>.</w:t>
            </w:r>
          </w:p>
        </w:tc>
      </w:tr>
    </w:tbl>
    <w:p w14:paraId="301669A8" w14:textId="1B1CE747" w:rsidR="001E1ED6" w:rsidRDefault="001E1ED6" w:rsidP="001E1ED6">
      <w:pPr>
        <w:pStyle w:val="Brdtext"/>
        <w:tabs>
          <w:tab w:val="center" w:pos="2948"/>
        </w:tabs>
        <w:spacing w:before="270"/>
        <w:jc w:val="center"/>
        <w:rPr>
          <w:b/>
        </w:rPr>
      </w:pPr>
      <w:r>
        <w:rPr>
          <w:b/>
        </w:rPr>
        <w:t>8 kap.</w:t>
      </w:r>
    </w:p>
    <w:p w14:paraId="66E018FC" w14:textId="77777777" w:rsidR="001E1ED6" w:rsidRDefault="001E1ED6" w:rsidP="001E1ED6">
      <w:pPr>
        <w:pStyle w:val="Brdtext"/>
        <w:jc w:val="center"/>
      </w:pPr>
      <w:r>
        <w:t>1 §</w:t>
      </w:r>
    </w:p>
    <w:tbl>
      <w:tblPr>
        <w:tblW w:w="5000" w:type="pct"/>
        <w:tblLook w:val="0000" w:firstRow="0" w:lastRow="0" w:firstColumn="0" w:lastColumn="0" w:noHBand="0" w:noVBand="0"/>
      </w:tblPr>
      <w:tblGrid>
        <w:gridCol w:w="2948"/>
        <w:gridCol w:w="2949"/>
      </w:tblGrid>
      <w:tr w:rsidR="001E1ED6" w14:paraId="58825BDB" w14:textId="77777777" w:rsidTr="002E15E2">
        <w:tc>
          <w:tcPr>
            <w:tcW w:w="2500" w:type="pct"/>
            <w:shd w:val="clear" w:color="auto" w:fill="auto"/>
            <w:tcMar>
              <w:left w:w="0" w:type="dxa"/>
            </w:tcMar>
          </w:tcPr>
          <w:p w14:paraId="3E2B7C46" w14:textId="0DAD56BA" w:rsidR="001E1ED6" w:rsidRDefault="001E1ED6" w:rsidP="002E15E2">
            <w:pPr>
              <w:pStyle w:val="Brdtextmedindrag"/>
            </w:pPr>
            <w:r>
              <w:t xml:space="preserve">Om ett </w:t>
            </w:r>
            <w:r w:rsidRPr="00F6268A">
              <w:rPr>
                <w:i/>
              </w:rPr>
              <w:t>institut eller</w:t>
            </w:r>
            <w:r>
              <w:t xml:space="preserve"> ett </w:t>
            </w:r>
            <w:r w:rsidRPr="00392591">
              <w:rPr>
                <w:spacing w:val="-4"/>
              </w:rPr>
              <w:t>företag inte uppfyller kraven i till</w:t>
            </w:r>
            <w:r w:rsidRPr="00392591">
              <w:rPr>
                <w:spacing w:val="-4"/>
              </w:rPr>
              <w:softHyphen/>
              <w:t>synsförord</w:t>
            </w:r>
            <w:r>
              <w:rPr>
                <w:spacing w:val="-4"/>
              </w:rPr>
              <w:softHyphen/>
            </w:r>
            <w:r w:rsidRPr="00392591">
              <w:rPr>
                <w:spacing w:val="-4"/>
              </w:rPr>
              <w:t>ningen</w:t>
            </w:r>
            <w:r>
              <w:t>, denna lag eller föreskrifter som meddelats med stöd av lagen, ska Finans</w:t>
            </w:r>
            <w:r>
              <w:softHyphen/>
              <w:t>inspek</w:t>
            </w:r>
            <w:r>
              <w:softHyphen/>
              <w:t xml:space="preserve">tionen förelägga </w:t>
            </w:r>
            <w:r w:rsidRPr="0072270E">
              <w:rPr>
                <w:i/>
              </w:rPr>
              <w:t>institutet eller</w:t>
            </w:r>
            <w:r>
              <w:t xml:space="preserve"> företaget att inom en viss tid begränsa rörelsen i något avse</w:t>
            </w:r>
            <w:r>
              <w:softHyphen/>
              <w:t xml:space="preserve">ende, minska riskerna i den eller vidta någon annan åtgärd för att </w:t>
            </w:r>
            <w:r w:rsidRPr="00392591">
              <w:rPr>
                <w:spacing w:val="-4"/>
              </w:rPr>
              <w:t>komma till rätta med situationen.</w:t>
            </w:r>
          </w:p>
        </w:tc>
        <w:tc>
          <w:tcPr>
            <w:tcW w:w="2500" w:type="pct"/>
            <w:shd w:val="clear" w:color="auto" w:fill="auto"/>
            <w:tcMar>
              <w:right w:w="0" w:type="dxa"/>
            </w:tcMar>
          </w:tcPr>
          <w:p w14:paraId="254B6585" w14:textId="77777777" w:rsidR="001E1ED6" w:rsidRDefault="001E1ED6" w:rsidP="002E15E2">
            <w:pPr>
              <w:pStyle w:val="Brdtextmedindrag"/>
            </w:pPr>
            <w:r>
              <w:t xml:space="preserve">Om ett </w:t>
            </w:r>
            <w:r w:rsidRPr="00CF7790">
              <w:rPr>
                <w:spacing w:val="-4"/>
              </w:rPr>
              <w:t>företag inte uppfyller kraven i till</w:t>
            </w:r>
            <w:r w:rsidRPr="00CF7790">
              <w:rPr>
                <w:spacing w:val="-4"/>
              </w:rPr>
              <w:softHyphen/>
              <w:t>synsförord</w:t>
            </w:r>
            <w:r>
              <w:rPr>
                <w:spacing w:val="-4"/>
              </w:rPr>
              <w:softHyphen/>
            </w:r>
            <w:r w:rsidRPr="00CF7790">
              <w:rPr>
                <w:spacing w:val="-4"/>
              </w:rPr>
              <w:t xml:space="preserve">ningen, </w:t>
            </w:r>
            <w:r w:rsidRPr="00CF7790">
              <w:rPr>
                <w:i/>
                <w:spacing w:val="-4"/>
              </w:rPr>
              <w:t>värde</w:t>
            </w:r>
            <w:r w:rsidRPr="00CF7790">
              <w:rPr>
                <w:i/>
                <w:spacing w:val="-4"/>
              </w:rPr>
              <w:softHyphen/>
              <w:t>pap</w:t>
            </w:r>
            <w:r w:rsidRPr="00CF7790">
              <w:rPr>
                <w:i/>
                <w:spacing w:val="-4"/>
              </w:rPr>
              <w:softHyphen/>
              <w:t>pers</w:t>
            </w:r>
            <w:r w:rsidRPr="00CF7790">
              <w:rPr>
                <w:i/>
                <w:spacing w:val="-4"/>
              </w:rPr>
              <w:softHyphen/>
            </w:r>
            <w:r w:rsidRPr="00392591">
              <w:rPr>
                <w:i/>
                <w:spacing w:val="-4"/>
              </w:rPr>
              <w:t>bolagsförord</w:t>
            </w:r>
            <w:r>
              <w:rPr>
                <w:i/>
                <w:spacing w:val="-4"/>
              </w:rPr>
              <w:softHyphen/>
            </w:r>
            <w:r w:rsidRPr="00392591">
              <w:rPr>
                <w:i/>
                <w:spacing w:val="-4"/>
              </w:rPr>
              <w:t>ningen,</w:t>
            </w:r>
            <w:r w:rsidRPr="00392591">
              <w:rPr>
                <w:spacing w:val="-4"/>
              </w:rPr>
              <w:t xml:space="preserve"> denna lag eller</w:t>
            </w:r>
            <w:r>
              <w:t xml:space="preserve"> föreskrifter som meddelats med stöd av lagen, ska Finans</w:t>
            </w:r>
            <w:r>
              <w:softHyphen/>
              <w:t>inspek</w:t>
            </w:r>
            <w:r>
              <w:softHyphen/>
              <w:t>tionen förelägga företaget att inom en viss tid begränsa rörelsen i något av</w:t>
            </w:r>
            <w:r>
              <w:softHyphen/>
              <w:t>se</w:t>
            </w:r>
            <w:r>
              <w:softHyphen/>
              <w:t xml:space="preserve">ende, minska riskerna i den eller vidta någon annan åtgärd </w:t>
            </w:r>
            <w:r>
              <w:lastRenderedPageBreak/>
              <w:t xml:space="preserve">för att </w:t>
            </w:r>
            <w:r w:rsidRPr="00392591">
              <w:rPr>
                <w:spacing w:val="-4"/>
              </w:rPr>
              <w:t>komma till rätta med situationen.</w:t>
            </w:r>
          </w:p>
        </w:tc>
      </w:tr>
      <w:tr w:rsidR="001E1ED6" w14:paraId="31CA5A1A" w14:textId="77777777" w:rsidTr="002E15E2">
        <w:tc>
          <w:tcPr>
            <w:tcW w:w="2500" w:type="pct"/>
            <w:shd w:val="clear" w:color="auto" w:fill="auto"/>
            <w:tcMar>
              <w:left w:w="0" w:type="dxa"/>
            </w:tcMar>
          </w:tcPr>
          <w:p w14:paraId="1C0AD7C6" w14:textId="77777777" w:rsidR="001E1ED6" w:rsidRDefault="001E1ED6" w:rsidP="002E15E2">
            <w:pPr>
              <w:pStyle w:val="Brdtextmedindrag"/>
            </w:pPr>
            <w:r>
              <w:lastRenderedPageBreak/>
              <w:t xml:space="preserve">Om ett </w:t>
            </w:r>
            <w:r w:rsidRPr="00F6268A">
              <w:rPr>
                <w:i/>
              </w:rPr>
              <w:t>institut</w:t>
            </w:r>
            <w:r>
              <w:t xml:space="preserve"> bryter mot tillsynsförordningen, denna lag eller föreskrifter som meddelats med stöd av lagen, gäller dess</w:t>
            </w:r>
            <w:r>
              <w:softHyphen/>
              <w:t>utom bestämmelserna om in</w:t>
            </w:r>
            <w:r>
              <w:softHyphen/>
              <w:t xml:space="preserve">gripande i de lagar som reglerar </w:t>
            </w:r>
            <w:r w:rsidRPr="00966111">
              <w:rPr>
                <w:i/>
              </w:rPr>
              <w:t>institutens</w:t>
            </w:r>
            <w:r>
              <w:t xml:space="preserve"> verk</w:t>
            </w:r>
            <w:r>
              <w:softHyphen/>
              <w:t>samhet.</w:t>
            </w:r>
          </w:p>
        </w:tc>
        <w:tc>
          <w:tcPr>
            <w:tcW w:w="2500" w:type="pct"/>
            <w:shd w:val="clear" w:color="auto" w:fill="auto"/>
            <w:tcMar>
              <w:right w:w="0" w:type="dxa"/>
            </w:tcMar>
          </w:tcPr>
          <w:p w14:paraId="67047A07" w14:textId="77777777" w:rsidR="001E1ED6" w:rsidRDefault="001E1ED6" w:rsidP="002E15E2">
            <w:pPr>
              <w:pStyle w:val="Brdtextmedindrag"/>
            </w:pPr>
            <w:r>
              <w:t xml:space="preserve">Om ett </w:t>
            </w:r>
            <w:r>
              <w:rPr>
                <w:i/>
                <w:iCs/>
              </w:rPr>
              <w:t>kredit</w:t>
            </w:r>
            <w:r w:rsidRPr="00F6268A">
              <w:rPr>
                <w:i/>
                <w:iCs/>
              </w:rPr>
              <w:t>institut</w:t>
            </w:r>
            <w:r>
              <w:rPr>
                <w:i/>
                <w:iCs/>
              </w:rPr>
              <w:t xml:space="preserve"> eller ett värdepappersbolag</w:t>
            </w:r>
            <w:r>
              <w:t xml:space="preserve"> bryter mot tillsynsförordningen, </w:t>
            </w:r>
            <w:r w:rsidRPr="00ED2BB3">
              <w:rPr>
                <w:i/>
              </w:rPr>
              <w:t>värde</w:t>
            </w:r>
            <w:r>
              <w:rPr>
                <w:i/>
              </w:rPr>
              <w:softHyphen/>
            </w:r>
            <w:r w:rsidRPr="00ED2BB3">
              <w:rPr>
                <w:i/>
              </w:rPr>
              <w:t>pap</w:t>
            </w:r>
            <w:r>
              <w:rPr>
                <w:i/>
              </w:rPr>
              <w:softHyphen/>
            </w:r>
            <w:r w:rsidRPr="00ED2BB3">
              <w:rPr>
                <w:i/>
              </w:rPr>
              <w:t>persbolagsförordningen,</w:t>
            </w:r>
            <w:r>
              <w:t xml:space="preserve"> denna lag eller föreskrifter som med</w:t>
            </w:r>
            <w:r>
              <w:softHyphen/>
              <w:t>delats med stöd av lagen, gäller dess</w:t>
            </w:r>
            <w:r>
              <w:softHyphen/>
              <w:t>utom bestämmelserna om in</w:t>
            </w:r>
            <w:r>
              <w:softHyphen/>
              <w:t xml:space="preserve">gripande i de lagar som reglerar </w:t>
            </w:r>
            <w:r>
              <w:rPr>
                <w:i/>
                <w:iCs/>
              </w:rPr>
              <w:t>företagens</w:t>
            </w:r>
            <w:r>
              <w:t xml:space="preserve"> verk</w:t>
            </w:r>
            <w:r>
              <w:softHyphen/>
              <w:t>samhet.</w:t>
            </w:r>
          </w:p>
        </w:tc>
      </w:tr>
    </w:tbl>
    <w:p w14:paraId="3AEF5F14" w14:textId="77777777" w:rsidR="001E1ED6" w:rsidRDefault="001E1ED6" w:rsidP="001E1ED6">
      <w:pPr>
        <w:pStyle w:val="Brdtext"/>
        <w:spacing w:before="270"/>
        <w:jc w:val="center"/>
      </w:pPr>
      <w:r>
        <w:t>2 §</w:t>
      </w:r>
    </w:p>
    <w:tbl>
      <w:tblPr>
        <w:tblW w:w="5000" w:type="pct"/>
        <w:tblLook w:val="0000" w:firstRow="0" w:lastRow="0" w:firstColumn="0" w:lastColumn="0" w:noHBand="0" w:noVBand="0"/>
      </w:tblPr>
      <w:tblGrid>
        <w:gridCol w:w="2948"/>
        <w:gridCol w:w="2949"/>
      </w:tblGrid>
      <w:tr w:rsidR="001E1ED6" w14:paraId="371658C1" w14:textId="77777777" w:rsidTr="002E15E2">
        <w:tc>
          <w:tcPr>
            <w:tcW w:w="2500" w:type="pct"/>
            <w:shd w:val="clear" w:color="auto" w:fill="auto"/>
            <w:tcMar>
              <w:left w:w="0" w:type="dxa"/>
            </w:tcMar>
          </w:tcPr>
          <w:p w14:paraId="0C1F4E9F" w14:textId="77777777" w:rsidR="001E1ED6" w:rsidRDefault="001E1ED6" w:rsidP="002E15E2">
            <w:pPr>
              <w:pStyle w:val="Brdtextmedindrag"/>
            </w:pPr>
            <w:r>
              <w:t>Finansinspektionen ska före</w:t>
            </w:r>
            <w:r>
              <w:softHyphen/>
              <w:t>lägga ett finansiellt holdingföre</w:t>
            </w:r>
            <w:r>
              <w:softHyphen/>
              <w:t>tag, ett blandat finansiellt hold</w:t>
            </w:r>
            <w:r>
              <w:softHyphen/>
              <w:t xml:space="preserve">ingföretag </w:t>
            </w:r>
            <w:r w:rsidRPr="0032048A">
              <w:rPr>
                <w:i/>
              </w:rPr>
              <w:t>eller</w:t>
            </w:r>
            <w:r>
              <w:t xml:space="preserve"> ett holding</w:t>
            </w:r>
            <w:r>
              <w:softHyphen/>
              <w:t>företag med blan</w:t>
            </w:r>
            <w:r>
              <w:softHyphen/>
              <w:t>dad verksamhet att vidta åtgärder för att göra rättelse, om holding</w:t>
            </w:r>
            <w:r>
              <w:softHyphen/>
              <w:t>företaget inte uppfyller de krav som ställs på det enligt tillsynsförord</w:t>
            </w:r>
            <w:r>
              <w:softHyphen/>
              <w:t>ningen, denna lag eller före</w:t>
            </w:r>
            <w:r>
              <w:softHyphen/>
              <w:t>skrifter som meddelats med stöd av lagen. Ett sådant föreläggande ska också riktas mot ett finan</w:t>
            </w:r>
            <w:r>
              <w:softHyphen/>
              <w:t>siellt hol</w:t>
            </w:r>
            <w:r>
              <w:softHyphen/>
              <w:t>ding</w:t>
            </w:r>
            <w:r>
              <w:softHyphen/>
              <w:t xml:space="preserve">företag </w:t>
            </w:r>
            <w:r w:rsidRPr="0032048A">
              <w:rPr>
                <w:i/>
              </w:rPr>
              <w:t>eller</w:t>
            </w:r>
            <w:r>
              <w:t xml:space="preserve"> ett blandat finansiellt holding</w:t>
            </w:r>
            <w:r>
              <w:softHyphen/>
              <w:t>före</w:t>
            </w:r>
            <w:r>
              <w:softHyphen/>
              <w:t>tag, vars ledning inte upp</w:t>
            </w:r>
            <w:r>
              <w:softHyphen/>
              <w:t>fyller kraven i denna lag.</w:t>
            </w:r>
          </w:p>
        </w:tc>
        <w:tc>
          <w:tcPr>
            <w:tcW w:w="2500" w:type="pct"/>
            <w:shd w:val="clear" w:color="auto" w:fill="auto"/>
            <w:tcMar>
              <w:right w:w="0" w:type="dxa"/>
            </w:tcMar>
          </w:tcPr>
          <w:p w14:paraId="2817E0C3" w14:textId="77777777" w:rsidR="001E1ED6" w:rsidRDefault="001E1ED6" w:rsidP="002E15E2">
            <w:pPr>
              <w:pStyle w:val="Brdtextmedindrag"/>
            </w:pPr>
            <w:r>
              <w:t>Finansinspektionen ska före</w:t>
            </w:r>
            <w:r>
              <w:softHyphen/>
              <w:t>lägga ett finansiellt holdingföre</w:t>
            </w:r>
            <w:r>
              <w:softHyphen/>
              <w:t>tag, ett blandat finansiellt hold</w:t>
            </w:r>
            <w:r>
              <w:softHyphen/>
              <w:t>ingföretag</w:t>
            </w:r>
            <w:r w:rsidRPr="00F23024">
              <w:rPr>
                <w:i/>
                <w:iCs/>
              </w:rPr>
              <w:t>,</w:t>
            </w:r>
            <w:r>
              <w:t xml:space="preserve"> ett holdingföretag med blandad verksamhet </w:t>
            </w:r>
            <w:r w:rsidRPr="0032048A">
              <w:rPr>
                <w:i/>
              </w:rPr>
              <w:t>eller ett värdepappers</w:t>
            </w:r>
            <w:r>
              <w:rPr>
                <w:i/>
              </w:rPr>
              <w:softHyphen/>
            </w:r>
            <w:r w:rsidRPr="0032048A">
              <w:rPr>
                <w:i/>
              </w:rPr>
              <w:t>inriktat holdingföre</w:t>
            </w:r>
            <w:r>
              <w:rPr>
                <w:i/>
              </w:rPr>
              <w:softHyphen/>
            </w:r>
            <w:r w:rsidRPr="0032048A">
              <w:rPr>
                <w:i/>
              </w:rPr>
              <w:t>tag</w:t>
            </w:r>
            <w:r>
              <w:t xml:space="preserve"> att vidta åtgärder för att göra rättelse, om holding</w:t>
            </w:r>
            <w:r>
              <w:softHyphen/>
              <w:t xml:space="preserve">företaget inte uppfyller de krav som ställs på det enligt </w:t>
            </w:r>
            <w:r w:rsidRPr="00450A5B">
              <w:rPr>
                <w:spacing w:val="-4"/>
              </w:rPr>
              <w:t>tillsyns</w:t>
            </w:r>
            <w:r w:rsidRPr="00450A5B">
              <w:rPr>
                <w:spacing w:val="-4"/>
              </w:rPr>
              <w:softHyphen/>
              <w:t>förord</w:t>
            </w:r>
            <w:r w:rsidRPr="00450A5B">
              <w:rPr>
                <w:spacing w:val="-4"/>
              </w:rPr>
              <w:softHyphen/>
              <w:t xml:space="preserve">ningen, </w:t>
            </w:r>
            <w:r w:rsidRPr="00450A5B">
              <w:rPr>
                <w:i/>
                <w:spacing w:val="-4"/>
              </w:rPr>
              <w:t>värde</w:t>
            </w:r>
            <w:r w:rsidRPr="00450A5B">
              <w:rPr>
                <w:i/>
                <w:spacing w:val="-4"/>
              </w:rPr>
              <w:softHyphen/>
              <w:t>pappers</w:t>
            </w:r>
            <w:r w:rsidRPr="00450A5B">
              <w:rPr>
                <w:i/>
                <w:spacing w:val="-4"/>
              </w:rPr>
              <w:softHyphen/>
              <w:t>bolags</w:t>
            </w:r>
            <w:r>
              <w:rPr>
                <w:i/>
                <w:spacing w:val="-4"/>
              </w:rPr>
              <w:softHyphen/>
            </w:r>
            <w:r w:rsidRPr="00450A5B">
              <w:rPr>
                <w:i/>
                <w:spacing w:val="-4"/>
              </w:rPr>
              <w:t>förord</w:t>
            </w:r>
            <w:r w:rsidRPr="00450A5B">
              <w:rPr>
                <w:i/>
                <w:spacing w:val="-4"/>
              </w:rPr>
              <w:softHyphen/>
              <w:t>ningen</w:t>
            </w:r>
            <w:r w:rsidRPr="00D91732">
              <w:rPr>
                <w:i/>
                <w:iCs/>
              </w:rPr>
              <w:t>,</w:t>
            </w:r>
            <w:r>
              <w:t xml:space="preserve"> denna lag eller före</w:t>
            </w:r>
            <w:r>
              <w:softHyphen/>
              <w:t>skrifter som meddelats med stöd av lagen. Ett sådant föreläggande ska också riktas mot ett finan</w:t>
            </w:r>
            <w:r>
              <w:softHyphen/>
            </w:r>
            <w:r w:rsidRPr="002D1E52">
              <w:t>siellt holding</w:t>
            </w:r>
            <w:r w:rsidRPr="002D1E52">
              <w:softHyphen/>
              <w:t>före</w:t>
            </w:r>
            <w:r w:rsidRPr="002D1E52">
              <w:softHyphen/>
              <w:t>tag</w:t>
            </w:r>
            <w:r w:rsidRPr="002D1E52">
              <w:rPr>
                <w:i/>
                <w:iCs/>
              </w:rPr>
              <w:t>,</w:t>
            </w:r>
            <w:r w:rsidRPr="002D1E52">
              <w:t xml:space="preserve"> ett blandat</w:t>
            </w:r>
            <w:r>
              <w:t xml:space="preserve"> finan</w:t>
            </w:r>
            <w:r>
              <w:softHyphen/>
              <w:t>siellt holding</w:t>
            </w:r>
            <w:r>
              <w:softHyphen/>
              <w:t xml:space="preserve">företag </w:t>
            </w:r>
            <w:r w:rsidRPr="0032048A">
              <w:rPr>
                <w:i/>
              </w:rPr>
              <w:t>eller ett värde</w:t>
            </w:r>
            <w:r>
              <w:rPr>
                <w:i/>
              </w:rPr>
              <w:softHyphen/>
            </w:r>
            <w:r w:rsidRPr="00A72DD9">
              <w:rPr>
                <w:i/>
                <w:spacing w:val="-4"/>
              </w:rPr>
              <w:t>pappers</w:t>
            </w:r>
            <w:r>
              <w:rPr>
                <w:i/>
                <w:spacing w:val="-4"/>
              </w:rPr>
              <w:softHyphen/>
            </w:r>
            <w:r w:rsidRPr="00A72DD9">
              <w:rPr>
                <w:i/>
                <w:spacing w:val="-4"/>
              </w:rPr>
              <w:t>inriktat holding</w:t>
            </w:r>
            <w:r w:rsidRPr="00A72DD9">
              <w:rPr>
                <w:i/>
                <w:spacing w:val="-4"/>
              </w:rPr>
              <w:softHyphen/>
              <w:t>före</w:t>
            </w:r>
            <w:r>
              <w:rPr>
                <w:i/>
                <w:spacing w:val="-4"/>
              </w:rPr>
              <w:softHyphen/>
            </w:r>
            <w:r w:rsidRPr="00A72DD9">
              <w:rPr>
                <w:i/>
                <w:spacing w:val="-4"/>
              </w:rPr>
              <w:t>tag</w:t>
            </w:r>
            <w:r>
              <w:rPr>
                <w:i/>
                <w:spacing w:val="-4"/>
              </w:rPr>
              <w:t>,</w:t>
            </w:r>
            <w:r w:rsidRPr="00A72DD9">
              <w:rPr>
                <w:spacing w:val="-4"/>
              </w:rPr>
              <w:t xml:space="preserve"> vars</w:t>
            </w:r>
            <w:r>
              <w:t xml:space="preserve"> ledning inte uppfyller kraven i denna lag.</w:t>
            </w:r>
          </w:p>
        </w:tc>
      </w:tr>
    </w:tbl>
    <w:p w14:paraId="6F57BBA1" w14:textId="77777777" w:rsidR="001E1ED6" w:rsidRDefault="001E1ED6" w:rsidP="001E1ED6">
      <w:pPr>
        <w:pStyle w:val="Brdtext"/>
        <w:tabs>
          <w:tab w:val="center" w:pos="2948"/>
        </w:tabs>
        <w:spacing w:before="270"/>
        <w:jc w:val="center"/>
      </w:pPr>
      <w:r>
        <w:t>4 §</w:t>
      </w:r>
    </w:p>
    <w:tbl>
      <w:tblPr>
        <w:tblW w:w="5000" w:type="pct"/>
        <w:tblLook w:val="0000" w:firstRow="0" w:lastRow="0" w:firstColumn="0" w:lastColumn="0" w:noHBand="0" w:noVBand="0"/>
      </w:tblPr>
      <w:tblGrid>
        <w:gridCol w:w="2948"/>
        <w:gridCol w:w="2949"/>
      </w:tblGrid>
      <w:tr w:rsidR="001E1ED6" w14:paraId="292BBAF4" w14:textId="77777777" w:rsidTr="002E15E2">
        <w:tc>
          <w:tcPr>
            <w:tcW w:w="2500" w:type="pct"/>
            <w:shd w:val="clear" w:color="auto" w:fill="auto"/>
            <w:tcMar>
              <w:left w:w="0" w:type="dxa"/>
            </w:tcMar>
          </w:tcPr>
          <w:p w14:paraId="13C5EF53" w14:textId="77777777" w:rsidR="001E1ED6" w:rsidRDefault="001E1ED6" w:rsidP="002E15E2">
            <w:pPr>
              <w:pStyle w:val="Brdtextmedindrag"/>
            </w:pPr>
            <w:r w:rsidRPr="00FA684E">
              <w:t xml:space="preserve">Om ett </w:t>
            </w:r>
            <w:r w:rsidRPr="007F3C67">
              <w:rPr>
                <w:i/>
              </w:rPr>
              <w:t>institut</w:t>
            </w:r>
            <w:r w:rsidRPr="00FA684E">
              <w:t xml:space="preserve">, ett finansiellt </w:t>
            </w:r>
            <w:r w:rsidRPr="00FA684E">
              <w:rPr>
                <w:spacing w:val="-4"/>
              </w:rPr>
              <w:t>hol</w:t>
            </w:r>
            <w:r>
              <w:rPr>
                <w:spacing w:val="-4"/>
              </w:rPr>
              <w:softHyphen/>
            </w:r>
            <w:r w:rsidRPr="00FA684E">
              <w:rPr>
                <w:spacing w:val="-4"/>
              </w:rPr>
              <w:t>dingföretag, ett blandat finan</w:t>
            </w:r>
            <w:r w:rsidRPr="00FA684E">
              <w:rPr>
                <w:spacing w:val="-4"/>
              </w:rPr>
              <w:softHyphen/>
              <w:t>siellt</w:t>
            </w:r>
            <w:r w:rsidRPr="00FA684E">
              <w:t xml:space="preserve"> holdingföretag </w:t>
            </w:r>
            <w:r w:rsidRPr="00FA684E">
              <w:rPr>
                <w:i/>
              </w:rPr>
              <w:t>eller</w:t>
            </w:r>
            <w:r w:rsidRPr="00FA684E">
              <w:t xml:space="preserve"> ett hold</w:t>
            </w:r>
            <w:r w:rsidRPr="00FA684E">
              <w:softHyphen/>
              <w:t>ing</w:t>
            </w:r>
            <w:r>
              <w:softHyphen/>
            </w:r>
            <w:r w:rsidRPr="00FA684E">
              <w:t>företag med blandad verk</w:t>
            </w:r>
            <w:r w:rsidRPr="00FA684E">
              <w:softHyphen/>
              <w:t>samhet med huvudkontor i Sverige inte i tid lämnar upp</w:t>
            </w:r>
            <w:r w:rsidRPr="00FD539B">
              <w:rPr>
                <w:spacing w:val="-6"/>
              </w:rPr>
              <w:t>lys</w:t>
            </w:r>
            <w:r w:rsidRPr="00FD539B">
              <w:rPr>
                <w:spacing w:val="-6"/>
              </w:rPr>
              <w:softHyphen/>
              <w:t>ningar enligt före</w:t>
            </w:r>
            <w:r>
              <w:rPr>
                <w:spacing w:val="-6"/>
              </w:rPr>
              <w:softHyphen/>
            </w:r>
            <w:r w:rsidRPr="00FD539B">
              <w:rPr>
                <w:spacing w:val="-6"/>
              </w:rPr>
              <w:t>skrifter med</w:t>
            </w:r>
            <w:r w:rsidRPr="00FD539B">
              <w:rPr>
                <w:spacing w:val="-6"/>
              </w:rPr>
              <w:softHyphen/>
              <w:t>delade</w:t>
            </w:r>
            <w:r w:rsidRPr="00FA684E">
              <w:t xml:space="preserve"> med stöd av till</w:t>
            </w:r>
            <w:r>
              <w:softHyphen/>
            </w:r>
            <w:r w:rsidRPr="00FA684E">
              <w:t>syns</w:t>
            </w:r>
            <w:r>
              <w:softHyphen/>
            </w:r>
            <w:r w:rsidRPr="00FA684E">
              <w:t>för</w:t>
            </w:r>
            <w:r w:rsidRPr="00FA684E">
              <w:softHyphen/>
              <w:t>ordningen, får Finans</w:t>
            </w:r>
            <w:r>
              <w:softHyphen/>
            </w:r>
            <w:r w:rsidRPr="00FA684E">
              <w:t>inspek</w:t>
            </w:r>
            <w:r>
              <w:softHyphen/>
            </w:r>
            <w:r w:rsidRPr="00FA684E">
              <w:t>tionen besluta att företaget ska betala en förseningsavgift med högst 100 000 kronor.</w:t>
            </w:r>
          </w:p>
        </w:tc>
        <w:tc>
          <w:tcPr>
            <w:tcW w:w="2500" w:type="pct"/>
            <w:shd w:val="clear" w:color="auto" w:fill="auto"/>
            <w:tcMar>
              <w:right w:w="0" w:type="dxa"/>
            </w:tcMar>
          </w:tcPr>
          <w:p w14:paraId="2B7B02EB" w14:textId="77777777" w:rsidR="001E1ED6" w:rsidRPr="00FA684E" w:rsidRDefault="001E1ED6" w:rsidP="002E15E2">
            <w:pPr>
              <w:pStyle w:val="Brdtextmedindrag"/>
            </w:pPr>
            <w:r w:rsidRPr="00FA684E">
              <w:t xml:space="preserve">Om ett </w:t>
            </w:r>
            <w:r w:rsidRPr="007F3C67">
              <w:rPr>
                <w:i/>
                <w:iCs/>
              </w:rPr>
              <w:t>kreditinstitut</w:t>
            </w:r>
            <w:r w:rsidRPr="00FC7277">
              <w:t>,</w:t>
            </w:r>
            <w:r>
              <w:t xml:space="preserve"> </w:t>
            </w:r>
            <w:r w:rsidRPr="007F3C67">
              <w:rPr>
                <w:i/>
                <w:iCs/>
              </w:rPr>
              <w:t>ett värde</w:t>
            </w:r>
            <w:r>
              <w:rPr>
                <w:i/>
                <w:iCs/>
              </w:rPr>
              <w:softHyphen/>
            </w:r>
            <w:r w:rsidRPr="007F3C67">
              <w:rPr>
                <w:i/>
                <w:iCs/>
              </w:rPr>
              <w:t>pappersbolag</w:t>
            </w:r>
            <w:r>
              <w:rPr>
                <w:i/>
                <w:iCs/>
              </w:rPr>
              <w:t>,</w:t>
            </w:r>
            <w:r w:rsidRPr="00FA684E">
              <w:t xml:space="preserve"> ett finansiellt </w:t>
            </w:r>
            <w:r w:rsidRPr="00FA684E">
              <w:rPr>
                <w:spacing w:val="-4"/>
              </w:rPr>
              <w:t>hol</w:t>
            </w:r>
            <w:r>
              <w:rPr>
                <w:spacing w:val="-4"/>
              </w:rPr>
              <w:softHyphen/>
            </w:r>
            <w:r w:rsidRPr="00FA684E">
              <w:rPr>
                <w:spacing w:val="-4"/>
              </w:rPr>
              <w:t>dingföretag, ett blandat finan</w:t>
            </w:r>
            <w:r w:rsidRPr="00FA684E">
              <w:rPr>
                <w:spacing w:val="-4"/>
              </w:rPr>
              <w:softHyphen/>
              <w:t>siellt</w:t>
            </w:r>
            <w:r w:rsidRPr="00FA684E">
              <w:t xml:space="preserve"> holdingföretag</w:t>
            </w:r>
            <w:r w:rsidRPr="007F3C67">
              <w:rPr>
                <w:i/>
                <w:iCs/>
              </w:rPr>
              <w:t xml:space="preserve">, </w:t>
            </w:r>
            <w:r w:rsidRPr="00FA684E">
              <w:t>ett hold</w:t>
            </w:r>
            <w:r w:rsidRPr="00FA684E">
              <w:softHyphen/>
              <w:t>ing</w:t>
            </w:r>
            <w:r>
              <w:softHyphen/>
            </w:r>
            <w:r w:rsidRPr="00FA684E">
              <w:t>företag med blandad verk</w:t>
            </w:r>
            <w:r w:rsidRPr="00FA684E">
              <w:softHyphen/>
              <w:t xml:space="preserve">samhet </w:t>
            </w:r>
            <w:r>
              <w:rPr>
                <w:i/>
                <w:iCs/>
              </w:rPr>
              <w:t>eller ett värdepappersinriktat holding</w:t>
            </w:r>
            <w:r>
              <w:rPr>
                <w:i/>
                <w:iCs/>
              </w:rPr>
              <w:softHyphen/>
              <w:t>före</w:t>
            </w:r>
            <w:r>
              <w:rPr>
                <w:i/>
                <w:iCs/>
              </w:rPr>
              <w:softHyphen/>
              <w:t xml:space="preserve">tag </w:t>
            </w:r>
            <w:r w:rsidRPr="00FA684E">
              <w:t>med huvudkontor i Sverige inte i tid lämnar upp</w:t>
            </w:r>
            <w:r w:rsidRPr="00FD539B">
              <w:rPr>
                <w:spacing w:val="-6"/>
              </w:rPr>
              <w:t>lys</w:t>
            </w:r>
            <w:r w:rsidRPr="00FD539B">
              <w:rPr>
                <w:spacing w:val="-6"/>
              </w:rPr>
              <w:softHyphen/>
              <w:t>ningar enligt före</w:t>
            </w:r>
            <w:r>
              <w:rPr>
                <w:spacing w:val="-6"/>
              </w:rPr>
              <w:softHyphen/>
            </w:r>
            <w:r w:rsidRPr="00FD539B">
              <w:rPr>
                <w:spacing w:val="-6"/>
              </w:rPr>
              <w:t>skrifter med</w:t>
            </w:r>
            <w:r w:rsidRPr="00FD539B">
              <w:rPr>
                <w:spacing w:val="-6"/>
              </w:rPr>
              <w:softHyphen/>
              <w:t>delade</w:t>
            </w:r>
            <w:r w:rsidRPr="00FA684E">
              <w:t xml:space="preserve"> med stöd av till</w:t>
            </w:r>
            <w:r>
              <w:softHyphen/>
            </w:r>
            <w:r w:rsidRPr="00FA684E">
              <w:t>syns</w:t>
            </w:r>
            <w:r>
              <w:softHyphen/>
            </w:r>
            <w:r w:rsidRPr="00FA684E">
              <w:t>för</w:t>
            </w:r>
            <w:r w:rsidRPr="00FA684E">
              <w:softHyphen/>
              <w:t>ordningen</w:t>
            </w:r>
            <w:r>
              <w:t xml:space="preserve"> </w:t>
            </w:r>
            <w:r>
              <w:rPr>
                <w:i/>
                <w:iCs/>
              </w:rPr>
              <w:t>eller värde</w:t>
            </w:r>
            <w:r>
              <w:rPr>
                <w:i/>
                <w:iCs/>
              </w:rPr>
              <w:softHyphen/>
              <w:t>pappersbolagsförordningen</w:t>
            </w:r>
            <w:r w:rsidRPr="00FA684E">
              <w:t>, får Finans</w:t>
            </w:r>
            <w:r>
              <w:softHyphen/>
            </w:r>
            <w:r w:rsidRPr="00FA684E">
              <w:t>inspek</w:t>
            </w:r>
            <w:r>
              <w:softHyphen/>
            </w:r>
            <w:r w:rsidRPr="00FA684E">
              <w:t>tionen besluta att företaget ska betala en försenings</w:t>
            </w:r>
            <w:r>
              <w:softHyphen/>
            </w:r>
            <w:r w:rsidRPr="00FA684E">
              <w:t>avgift med högst 100 000 kronor.</w:t>
            </w:r>
          </w:p>
        </w:tc>
      </w:tr>
    </w:tbl>
    <w:p w14:paraId="0DAFE45B" w14:textId="05C4A00D" w:rsidR="001E1ED6" w:rsidRDefault="001E1ED6" w:rsidP="001E1ED6">
      <w:pPr>
        <w:pStyle w:val="Brdtextmedindrag"/>
      </w:pPr>
      <w:r>
        <w:t>Avgiften tillfaller staten.</w:t>
      </w:r>
    </w:p>
    <w:p w14:paraId="3875615F" w14:textId="77777777" w:rsidR="00EA0AD9" w:rsidRDefault="00EA0AD9">
      <w:pPr>
        <w:spacing w:line="2" w:lineRule="auto"/>
        <w:rPr>
          <w:rFonts w:ascii="Times New Roman" w:hAnsi="Times New Roman"/>
          <w:b/>
          <w:sz w:val="20"/>
        </w:rPr>
      </w:pPr>
      <w:r>
        <w:rPr>
          <w:b/>
        </w:rPr>
        <w:br w:type="page"/>
      </w:r>
    </w:p>
    <w:p w14:paraId="149C67A8" w14:textId="3984D893" w:rsidR="001E1ED6" w:rsidRDefault="001E1ED6" w:rsidP="001E1ED6">
      <w:pPr>
        <w:pStyle w:val="Brdtext"/>
        <w:spacing w:before="270"/>
        <w:jc w:val="center"/>
        <w:rPr>
          <w:b/>
        </w:rPr>
      </w:pPr>
      <w:r>
        <w:rPr>
          <w:b/>
        </w:rPr>
        <w:lastRenderedPageBreak/>
        <w:t>9 kap.</w:t>
      </w:r>
    </w:p>
    <w:p w14:paraId="4F4160B6" w14:textId="77777777" w:rsidR="001E1ED6" w:rsidRDefault="001E1ED6" w:rsidP="001E1ED6">
      <w:pPr>
        <w:pStyle w:val="Brdtext"/>
        <w:jc w:val="center"/>
      </w:pPr>
      <w:r>
        <w:t>1 §</w:t>
      </w:r>
    </w:p>
    <w:tbl>
      <w:tblPr>
        <w:tblW w:w="5000" w:type="pct"/>
        <w:tblLayout w:type="fixed"/>
        <w:tblLook w:val="0000" w:firstRow="0" w:lastRow="0" w:firstColumn="0" w:lastColumn="0" w:noHBand="0" w:noVBand="0"/>
      </w:tblPr>
      <w:tblGrid>
        <w:gridCol w:w="2948"/>
        <w:gridCol w:w="2949"/>
      </w:tblGrid>
      <w:tr w:rsidR="001E1ED6" w14:paraId="5EF3EE85" w14:textId="77777777" w:rsidTr="002E15E2">
        <w:tc>
          <w:tcPr>
            <w:tcW w:w="2500" w:type="pct"/>
            <w:shd w:val="clear" w:color="auto" w:fill="auto"/>
            <w:tcMar>
              <w:left w:w="0" w:type="dxa"/>
            </w:tcMar>
          </w:tcPr>
          <w:p w14:paraId="1A28074D" w14:textId="77777777" w:rsidR="001E1ED6" w:rsidRDefault="001E1ED6" w:rsidP="002E15E2">
            <w:pPr>
              <w:pStyle w:val="Brdtextmedindrag"/>
            </w:pPr>
            <w:r w:rsidRPr="00C671FF">
              <w:rPr>
                <w:i/>
              </w:rPr>
              <w:t>Institut</w:t>
            </w:r>
            <w:r>
              <w:t xml:space="preserve"> som står under tillsyn enligt tillsynsförordningen och denna lag ska med årliga avgifter be</w:t>
            </w:r>
            <w:r w:rsidRPr="007F51FE">
              <w:rPr>
                <w:spacing w:val="-6"/>
              </w:rPr>
              <w:t>kosta Finansinspektionens verk</w:t>
            </w:r>
            <w:r w:rsidRPr="007F51FE">
              <w:rPr>
                <w:spacing w:val="-6"/>
              </w:rPr>
              <w:softHyphen/>
              <w:t>samhet</w:t>
            </w:r>
            <w:r>
              <w:t xml:space="preserve"> samt Statistiska cen</w:t>
            </w:r>
            <w:r>
              <w:softHyphen/>
              <w:t>tral</w:t>
            </w:r>
            <w:r>
              <w:softHyphen/>
              <w:t>byråns verksamhet enligt lagen (2014:484) om en databas för över</w:t>
            </w:r>
            <w:r>
              <w:softHyphen/>
              <w:t>vakning av och tillsyn över finans</w:t>
            </w:r>
            <w:r>
              <w:softHyphen/>
              <w:t>marknaderna.</w:t>
            </w:r>
          </w:p>
        </w:tc>
        <w:tc>
          <w:tcPr>
            <w:tcW w:w="2500" w:type="pct"/>
            <w:shd w:val="clear" w:color="auto" w:fill="auto"/>
            <w:tcMar>
              <w:right w:w="0" w:type="dxa"/>
            </w:tcMar>
          </w:tcPr>
          <w:p w14:paraId="0CACDF01" w14:textId="77777777" w:rsidR="001E1ED6" w:rsidRPr="00A72DD9" w:rsidRDefault="001E1ED6" w:rsidP="002E15E2">
            <w:pPr>
              <w:pStyle w:val="Brdtextmedindrag"/>
              <w:rPr>
                <w:spacing w:val="-5"/>
              </w:rPr>
            </w:pPr>
            <w:r w:rsidRPr="00992330">
              <w:rPr>
                <w:i/>
                <w:iCs/>
              </w:rPr>
              <w:t xml:space="preserve">Kreditinstitut </w:t>
            </w:r>
            <w:r>
              <w:rPr>
                <w:i/>
                <w:iCs/>
              </w:rPr>
              <w:t>och</w:t>
            </w:r>
            <w:r w:rsidRPr="00992330">
              <w:rPr>
                <w:i/>
                <w:iCs/>
              </w:rPr>
              <w:t xml:space="preserve"> värdepappers</w:t>
            </w:r>
            <w:r>
              <w:rPr>
                <w:i/>
                <w:iCs/>
              </w:rPr>
              <w:softHyphen/>
            </w:r>
            <w:r w:rsidRPr="00992330">
              <w:rPr>
                <w:i/>
                <w:iCs/>
              </w:rPr>
              <w:t>bolag</w:t>
            </w:r>
            <w:r>
              <w:t xml:space="preserve"> som står under tillsyn enligt tillsynsförordningen </w:t>
            </w:r>
            <w:r>
              <w:rPr>
                <w:i/>
              </w:rPr>
              <w:t xml:space="preserve">eller </w:t>
            </w:r>
            <w:r w:rsidRPr="007F51FE">
              <w:rPr>
                <w:i/>
                <w:spacing w:val="2"/>
              </w:rPr>
              <w:t>värde</w:t>
            </w:r>
            <w:r>
              <w:rPr>
                <w:i/>
                <w:spacing w:val="2"/>
              </w:rPr>
              <w:softHyphen/>
            </w:r>
            <w:r w:rsidRPr="007F51FE">
              <w:rPr>
                <w:i/>
                <w:spacing w:val="2"/>
              </w:rPr>
              <w:t>pappersbolagsförordningen</w:t>
            </w:r>
            <w:r>
              <w:rPr>
                <w:i/>
              </w:rPr>
              <w:t xml:space="preserve"> </w:t>
            </w:r>
            <w:r>
              <w:t>och denna lag ska med årliga av</w:t>
            </w:r>
            <w:r>
              <w:softHyphen/>
              <w:t>gifter bekosta Finans</w:t>
            </w:r>
            <w:r>
              <w:softHyphen/>
              <w:t>inspek</w:t>
            </w:r>
            <w:r>
              <w:softHyphen/>
              <w:t>tionens verk</w:t>
            </w:r>
            <w:r>
              <w:softHyphen/>
              <w:t>samhet samt Sta</w:t>
            </w:r>
            <w:r>
              <w:softHyphen/>
              <w:t>tistiska central</w:t>
            </w:r>
            <w:r>
              <w:softHyphen/>
              <w:t xml:space="preserve">byråns </w:t>
            </w:r>
            <w:r w:rsidRPr="00A72DD9">
              <w:rPr>
                <w:spacing w:val="-4"/>
              </w:rPr>
              <w:t>verk</w:t>
            </w:r>
            <w:r w:rsidRPr="00A72DD9">
              <w:rPr>
                <w:spacing w:val="-4"/>
              </w:rPr>
              <w:softHyphen/>
              <w:t>sam</w:t>
            </w:r>
            <w:r w:rsidRPr="00A72DD9">
              <w:rPr>
                <w:spacing w:val="-4"/>
              </w:rPr>
              <w:softHyphen/>
              <w:t>het enligt lagen</w:t>
            </w:r>
            <w:r>
              <w:rPr>
                <w:spacing w:val="-4"/>
              </w:rPr>
              <w:t xml:space="preserve"> </w:t>
            </w:r>
            <w:r w:rsidRPr="00A72DD9">
              <w:rPr>
                <w:spacing w:val="-4"/>
              </w:rPr>
              <w:t>(2014:484) om en databas för över</w:t>
            </w:r>
            <w:r>
              <w:rPr>
                <w:spacing w:val="-4"/>
              </w:rPr>
              <w:softHyphen/>
            </w:r>
            <w:r w:rsidRPr="00A72DD9">
              <w:rPr>
                <w:spacing w:val="-4"/>
              </w:rPr>
              <w:t>vakning av och</w:t>
            </w:r>
            <w:r>
              <w:t xml:space="preserve"> tillsyn över finans</w:t>
            </w:r>
            <w:r>
              <w:softHyphen/>
              <w:t>marknaderna.</w:t>
            </w:r>
          </w:p>
        </w:tc>
      </w:tr>
      <w:tr w:rsidR="001E1ED6" w14:paraId="590773A7" w14:textId="77777777" w:rsidTr="002E15E2">
        <w:tc>
          <w:tcPr>
            <w:tcW w:w="2500" w:type="pct"/>
            <w:shd w:val="clear" w:color="auto" w:fill="auto"/>
            <w:tcMar>
              <w:left w:w="0" w:type="dxa"/>
            </w:tcMar>
          </w:tcPr>
          <w:p w14:paraId="4F125741" w14:textId="77777777" w:rsidR="001E1ED6" w:rsidRDefault="001E1ED6" w:rsidP="002E15E2">
            <w:pPr>
              <w:pStyle w:val="Brdtextmedindrag"/>
            </w:pPr>
            <w:r>
              <w:t>Finansinspektionen får ta ut av</w:t>
            </w:r>
            <w:r>
              <w:softHyphen/>
              <w:t>gifter för prövning av ansök</w:t>
            </w:r>
            <w:r>
              <w:softHyphen/>
              <w:t xml:space="preserve">ningar och anmälningar enligt </w:t>
            </w:r>
            <w:r w:rsidRPr="00A72DD9">
              <w:t>till</w:t>
            </w:r>
            <w:r>
              <w:softHyphen/>
            </w:r>
            <w:r w:rsidRPr="00A72DD9">
              <w:t>syns</w:t>
            </w:r>
            <w:r>
              <w:softHyphen/>
            </w:r>
            <w:r w:rsidRPr="00A72DD9">
              <w:t>förordningen och denna lag.</w:t>
            </w:r>
          </w:p>
        </w:tc>
        <w:tc>
          <w:tcPr>
            <w:tcW w:w="2500" w:type="pct"/>
            <w:shd w:val="clear" w:color="auto" w:fill="auto"/>
            <w:tcMar>
              <w:right w:w="0" w:type="dxa"/>
            </w:tcMar>
          </w:tcPr>
          <w:p w14:paraId="0DAA4AE2" w14:textId="77777777" w:rsidR="001E1ED6" w:rsidRDefault="001E1ED6" w:rsidP="002E15E2">
            <w:pPr>
              <w:pStyle w:val="Brdtextmedindrag"/>
            </w:pPr>
            <w:r w:rsidRPr="00A72DD9">
              <w:t>Finansinspektionen får ta ut av</w:t>
            </w:r>
            <w:r>
              <w:softHyphen/>
            </w:r>
            <w:r w:rsidRPr="00A72DD9">
              <w:t>gifter för prövning av ansök</w:t>
            </w:r>
            <w:r w:rsidRPr="00A72DD9">
              <w:softHyphen/>
              <w:t>ningar</w:t>
            </w:r>
            <w:r w:rsidRPr="00A72DD9">
              <w:rPr>
                <w:spacing w:val="-5"/>
              </w:rPr>
              <w:t xml:space="preserve"> och anmälningar enligt till</w:t>
            </w:r>
            <w:r>
              <w:rPr>
                <w:spacing w:val="-5"/>
              </w:rPr>
              <w:softHyphen/>
            </w:r>
            <w:r w:rsidRPr="00A72DD9">
              <w:rPr>
                <w:spacing w:val="-5"/>
              </w:rPr>
              <w:t>syns</w:t>
            </w:r>
            <w:r>
              <w:rPr>
                <w:spacing w:val="-5"/>
              </w:rPr>
              <w:softHyphen/>
            </w:r>
            <w:r w:rsidRPr="00A72DD9">
              <w:rPr>
                <w:spacing w:val="-5"/>
              </w:rPr>
              <w:t>förordningen</w:t>
            </w:r>
            <w:r w:rsidRPr="002D1E52">
              <w:rPr>
                <w:i/>
                <w:iCs/>
                <w:spacing w:val="-5"/>
              </w:rPr>
              <w:t>,</w:t>
            </w:r>
            <w:r w:rsidRPr="00A72DD9">
              <w:rPr>
                <w:spacing w:val="-5"/>
              </w:rPr>
              <w:t xml:space="preserve"> </w:t>
            </w:r>
            <w:r w:rsidRPr="00A72DD9">
              <w:rPr>
                <w:i/>
                <w:spacing w:val="-5"/>
              </w:rPr>
              <w:t>värdepappers</w:t>
            </w:r>
            <w:r w:rsidRPr="00A72DD9">
              <w:rPr>
                <w:i/>
                <w:spacing w:val="-5"/>
              </w:rPr>
              <w:softHyphen/>
              <w:t>bolags</w:t>
            </w:r>
            <w:r>
              <w:rPr>
                <w:i/>
                <w:spacing w:val="-5"/>
              </w:rPr>
              <w:softHyphen/>
            </w:r>
            <w:r w:rsidRPr="00A72DD9">
              <w:rPr>
                <w:i/>
                <w:spacing w:val="-5"/>
              </w:rPr>
              <w:t>förordningen</w:t>
            </w:r>
            <w:r w:rsidRPr="00A72DD9">
              <w:rPr>
                <w:spacing w:val="-5"/>
              </w:rPr>
              <w:t xml:space="preserve"> och denna lag.</w:t>
            </w:r>
          </w:p>
        </w:tc>
      </w:tr>
      <w:tr w:rsidR="001E1ED6" w14:paraId="1BE66DB2" w14:textId="77777777" w:rsidTr="002E15E2">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0DECA650" w14:textId="77777777" w:rsidR="001E1ED6" w:rsidRDefault="001E1ED6" w:rsidP="002E15E2">
            <w:pPr>
              <w:pStyle w:val="Brdtextmedindrag"/>
            </w:pPr>
            <w:r w:rsidRPr="001F7C3E">
              <w:t xml:space="preserve">Om Finansinspektionen behöver anlita någon med särskild </w:t>
            </w:r>
            <w:r w:rsidRPr="00FA684E">
              <w:rPr>
                <w:spacing w:val="-4"/>
              </w:rPr>
              <w:t>fack</w:t>
            </w:r>
            <w:r w:rsidRPr="00FA684E">
              <w:rPr>
                <w:spacing w:val="-4"/>
              </w:rPr>
              <w:softHyphen/>
              <w:t xml:space="preserve">kunskap för bedömning av en viss fråga vid tillsynen enligt denna lag, ska kostnaden för detta betalas av det </w:t>
            </w:r>
            <w:r w:rsidRPr="00992330">
              <w:rPr>
                <w:i/>
                <w:iCs/>
                <w:spacing w:val="-4"/>
              </w:rPr>
              <w:t>institut</w:t>
            </w:r>
            <w:r w:rsidRPr="00FA684E">
              <w:rPr>
                <w:spacing w:val="-4"/>
              </w:rPr>
              <w:t xml:space="preserve"> som tillsynen avser.</w:t>
            </w:r>
          </w:p>
        </w:tc>
        <w:tc>
          <w:tcPr>
            <w:tcW w:w="2500" w:type="pct"/>
            <w:shd w:val="clear" w:color="auto" w:fill="auto"/>
            <w:tcMar>
              <w:right w:w="0" w:type="dxa"/>
            </w:tcMar>
          </w:tcPr>
          <w:p w14:paraId="4AB4F9F8" w14:textId="77777777" w:rsidR="001E1ED6" w:rsidRDefault="001E1ED6" w:rsidP="002E15E2">
            <w:pPr>
              <w:pStyle w:val="Brdtextmedindrag"/>
            </w:pPr>
            <w:r w:rsidRPr="001F7C3E">
              <w:t xml:space="preserve">Om Finansinspektionen behöver anlita någon med särskild </w:t>
            </w:r>
            <w:r w:rsidRPr="00FA684E">
              <w:rPr>
                <w:spacing w:val="-4"/>
              </w:rPr>
              <w:t>fack</w:t>
            </w:r>
            <w:r w:rsidRPr="00FA684E">
              <w:rPr>
                <w:spacing w:val="-4"/>
              </w:rPr>
              <w:softHyphen/>
              <w:t xml:space="preserve">kunskap för bedömning av en viss fråga vid tillsynen enligt denna lag, ska kostnaden för detta betalas av det </w:t>
            </w:r>
            <w:r w:rsidRPr="00992330">
              <w:rPr>
                <w:i/>
                <w:iCs/>
                <w:spacing w:val="-4"/>
              </w:rPr>
              <w:t>kreditinstitut eller värdepappers</w:t>
            </w:r>
            <w:r>
              <w:rPr>
                <w:i/>
                <w:iCs/>
                <w:spacing w:val="-4"/>
              </w:rPr>
              <w:softHyphen/>
            </w:r>
            <w:r w:rsidRPr="00992330">
              <w:rPr>
                <w:i/>
                <w:iCs/>
                <w:spacing w:val="-4"/>
              </w:rPr>
              <w:t>bolag</w:t>
            </w:r>
            <w:r>
              <w:rPr>
                <w:spacing w:val="-4"/>
              </w:rPr>
              <w:t xml:space="preserve"> </w:t>
            </w:r>
            <w:r w:rsidRPr="00FA684E">
              <w:rPr>
                <w:spacing w:val="-4"/>
              </w:rPr>
              <w:t>som tillsynen avser</w:t>
            </w:r>
            <w:r>
              <w:rPr>
                <w:spacing w:val="-4"/>
              </w:rPr>
              <w:t>.</w:t>
            </w:r>
          </w:p>
        </w:tc>
      </w:tr>
    </w:tbl>
    <w:p w14:paraId="720B0DE4" w14:textId="77777777" w:rsidR="001E1ED6" w:rsidRDefault="001E1ED6" w:rsidP="001E1ED6">
      <w:pPr>
        <w:pStyle w:val="Brdtext"/>
        <w:spacing w:before="230"/>
        <w:jc w:val="center"/>
        <w:rPr>
          <w:b/>
        </w:rPr>
      </w:pPr>
      <w:r>
        <w:rPr>
          <w:b/>
        </w:rPr>
        <w:t>10 kap.</w:t>
      </w:r>
    </w:p>
    <w:p w14:paraId="2D20E7EE" w14:textId="77777777" w:rsidR="001E1ED6" w:rsidRDefault="001E1ED6" w:rsidP="001E1ED6">
      <w:pPr>
        <w:pStyle w:val="Brdtext"/>
        <w:jc w:val="center"/>
      </w:pPr>
      <w:r>
        <w:t>1 §</w:t>
      </w:r>
      <w:r>
        <w:rPr>
          <w:rStyle w:val="Fotnotsreferens"/>
        </w:rPr>
        <w:footnoteReference w:id="43"/>
      </w:r>
    </w:p>
    <w:p w14:paraId="626E51ED" w14:textId="77777777" w:rsidR="001E1ED6" w:rsidRDefault="001E1ED6" w:rsidP="001E1ED6">
      <w:pPr>
        <w:pStyle w:val="Brdtextmedindrag"/>
      </w:pPr>
      <w:r>
        <w:t>Regeringen eller den myndighet som regeringen bestämmer får meddela föreskrifter som kompletterar tillsynsförordningens bestämmelser om</w:t>
      </w:r>
    </w:p>
    <w:p w14:paraId="3D49E157" w14:textId="77777777" w:rsidR="001E1ED6" w:rsidRDefault="001E1ED6" w:rsidP="001E1ED6">
      <w:pPr>
        <w:pStyle w:val="Brdtextmedindrag"/>
      </w:pPr>
      <w:r>
        <w:t>1. offentliggörande av information och tillsynsrapportering,</w:t>
      </w:r>
    </w:p>
    <w:p w14:paraId="5656A431" w14:textId="77777777" w:rsidR="001E1ED6" w:rsidRDefault="001E1ED6" w:rsidP="001E1ED6">
      <w:pPr>
        <w:pStyle w:val="Brdtextmedindrag"/>
      </w:pPr>
      <w:r>
        <w:t>2. beräkningen av kapitalbaskravet samt kapitalbasen,</w:t>
      </w:r>
    </w:p>
    <w:p w14:paraId="54E5C09E" w14:textId="77777777" w:rsidR="001E1ED6" w:rsidRDefault="001E1ED6" w:rsidP="001E1ED6">
      <w:pPr>
        <w:pStyle w:val="Brdtextmedindrag"/>
      </w:pPr>
      <w:r>
        <w:t>3. stora exponeringar,</w:t>
      </w:r>
    </w:p>
    <w:p w14:paraId="0D1B5EEB" w14:textId="77777777" w:rsidR="001E1ED6" w:rsidRDefault="001E1ED6" w:rsidP="001E1ED6">
      <w:pPr>
        <w:pStyle w:val="Brdtextmedindrag"/>
      </w:pPr>
      <w:r>
        <w:t>4. exponeringar i fastigheter,</w:t>
      </w:r>
    </w:p>
    <w:p w14:paraId="6E1517F6" w14:textId="77777777" w:rsidR="001E1ED6" w:rsidRDefault="001E1ED6" w:rsidP="001E1ED6">
      <w:pPr>
        <w:pStyle w:val="Brdtextmedindrag"/>
      </w:pPr>
      <w:r>
        <w:t>5. säkerställda obligationer,</w:t>
      </w:r>
    </w:p>
    <w:p w14:paraId="3A453A38" w14:textId="77777777" w:rsidR="001E1ED6" w:rsidRDefault="001E1ED6" w:rsidP="001E1ED6">
      <w:pPr>
        <w:pStyle w:val="Brdtextmedindrag"/>
      </w:pPr>
      <w:r>
        <w:t>6. likviditetskrav,</w:t>
      </w:r>
    </w:p>
    <w:p w14:paraId="0CD747F2" w14:textId="77777777" w:rsidR="001E1ED6" w:rsidRDefault="001E1ED6" w:rsidP="001E1ED6">
      <w:pPr>
        <w:pStyle w:val="Brdtextmedindrag"/>
      </w:pPr>
      <w:r>
        <w:t>7. interna modeller för marknadsrisker,</w:t>
      </w:r>
    </w:p>
    <w:p w14:paraId="39EFBAF9" w14:textId="77777777" w:rsidR="001E1ED6" w:rsidRDefault="001E1ED6" w:rsidP="001E1ED6">
      <w:pPr>
        <w:pStyle w:val="Brdtextmedindrag"/>
      </w:pPr>
      <w:r>
        <w:t>8. schablonmetoden för marknadsrisker,</w:t>
      </w:r>
    </w:p>
    <w:p w14:paraId="3CE4B4CE" w14:textId="77777777" w:rsidR="001E1ED6" w:rsidRDefault="001E1ED6" w:rsidP="001E1ED6">
      <w:pPr>
        <w:pStyle w:val="Brdtextmedindrag"/>
      </w:pPr>
      <w:r>
        <w:t>9. schablonmetoden för kreditrisker,</w:t>
      </w:r>
    </w:p>
    <w:p w14:paraId="2CF90E37" w14:textId="77777777" w:rsidR="001E1ED6" w:rsidRDefault="001E1ED6" w:rsidP="001E1ED6">
      <w:pPr>
        <w:pStyle w:val="Brdtextmedindrag"/>
      </w:pPr>
      <w:r>
        <w:t>10. IRK-metoden för kreditrisker,</w:t>
      </w:r>
    </w:p>
    <w:p w14:paraId="69A3237A" w14:textId="77777777" w:rsidR="001E1ED6" w:rsidRDefault="001E1ED6" w:rsidP="001E1ED6">
      <w:pPr>
        <w:pStyle w:val="Brdtextmedindrag"/>
      </w:pPr>
      <w:r>
        <w:t>11. motpartsrisker,</w:t>
      </w:r>
    </w:p>
    <w:p w14:paraId="3294F4CF" w14:textId="77777777" w:rsidR="001E1ED6" w:rsidRDefault="001E1ED6" w:rsidP="001E1ED6">
      <w:pPr>
        <w:pStyle w:val="Brdtextmedindrag"/>
      </w:pPr>
      <w:r>
        <w:t>12. värdepapperisering,</w:t>
      </w:r>
    </w:p>
    <w:p w14:paraId="17807BD9" w14:textId="77777777" w:rsidR="001E1ED6" w:rsidRDefault="001E1ED6" w:rsidP="001E1ED6">
      <w:pPr>
        <w:pStyle w:val="Brdtextmedindrag"/>
      </w:pPr>
      <w:r>
        <w:t>13. bruttosoliditet,</w:t>
      </w:r>
    </w:p>
    <w:p w14:paraId="371BF4B9" w14:textId="77777777" w:rsidR="001E1ED6" w:rsidRDefault="001E1ED6" w:rsidP="001E1ED6">
      <w:pPr>
        <w:pStyle w:val="Brdtextmedindrag"/>
      </w:pPr>
      <w:r>
        <w:t>14. konsolidering av de gruppbaserade kraven,</w:t>
      </w:r>
    </w:p>
    <w:p w14:paraId="46881C39" w14:textId="77777777" w:rsidR="001E1ED6" w:rsidRDefault="001E1ED6" w:rsidP="001E1ED6">
      <w:pPr>
        <w:pStyle w:val="Brdtextmedindrag"/>
      </w:pPr>
      <w:r>
        <w:t>15. omklassificering av positioner, och</w:t>
      </w:r>
    </w:p>
    <w:tbl>
      <w:tblPr>
        <w:tblW w:w="5000" w:type="pct"/>
        <w:tblCellMar>
          <w:left w:w="125" w:type="dxa"/>
          <w:right w:w="125" w:type="dxa"/>
        </w:tblCellMar>
        <w:tblLook w:val="0600" w:firstRow="0" w:lastRow="0" w:firstColumn="0" w:lastColumn="0" w:noHBand="1" w:noVBand="1"/>
      </w:tblPr>
      <w:tblGrid>
        <w:gridCol w:w="2948"/>
        <w:gridCol w:w="2949"/>
      </w:tblGrid>
      <w:tr w:rsidR="001E1ED6" w14:paraId="74038651" w14:textId="77777777" w:rsidTr="002E15E2">
        <w:tc>
          <w:tcPr>
            <w:tcW w:w="2500" w:type="pct"/>
            <w:shd w:val="clear" w:color="auto" w:fill="auto"/>
            <w:tcMar>
              <w:left w:w="0" w:type="dxa"/>
            </w:tcMar>
          </w:tcPr>
          <w:p w14:paraId="6EAF8754" w14:textId="77777777" w:rsidR="001E1ED6" w:rsidRDefault="001E1ED6" w:rsidP="002E15E2">
            <w:pPr>
              <w:pStyle w:val="Brdtextmedindrag"/>
            </w:pPr>
            <w:r>
              <w:t>16. </w:t>
            </w:r>
            <w:r w:rsidRPr="0063411D">
              <w:t>klassificering av</w:t>
            </w:r>
            <w:r>
              <w:t xml:space="preserve"> </w:t>
            </w:r>
            <w:r w:rsidRPr="008E7D02">
              <w:rPr>
                <w:i/>
                <w:iCs/>
              </w:rPr>
              <w:t>institut</w:t>
            </w:r>
            <w:r>
              <w:rPr>
                <w:i/>
                <w:iCs/>
              </w:rPr>
              <w:t>.</w:t>
            </w:r>
          </w:p>
        </w:tc>
        <w:tc>
          <w:tcPr>
            <w:tcW w:w="2500" w:type="pct"/>
            <w:shd w:val="clear" w:color="auto" w:fill="auto"/>
            <w:tcMar>
              <w:right w:w="0" w:type="dxa"/>
            </w:tcMar>
          </w:tcPr>
          <w:p w14:paraId="5EE78C70" w14:textId="77777777" w:rsidR="001E1ED6" w:rsidRDefault="001E1ED6" w:rsidP="002E15E2">
            <w:pPr>
              <w:pStyle w:val="Brdtextmedindrag"/>
            </w:pPr>
            <w:r>
              <w:t>16. </w:t>
            </w:r>
            <w:r w:rsidRPr="0063411D">
              <w:t xml:space="preserve">klassificering av </w:t>
            </w:r>
            <w:r w:rsidRPr="008E7D02">
              <w:rPr>
                <w:i/>
                <w:iCs/>
              </w:rPr>
              <w:t>kreditinsti</w:t>
            </w:r>
            <w:r>
              <w:rPr>
                <w:i/>
                <w:iCs/>
              </w:rPr>
              <w:softHyphen/>
            </w:r>
            <w:r w:rsidRPr="008E7D02">
              <w:rPr>
                <w:i/>
                <w:iCs/>
              </w:rPr>
              <w:t>tut.</w:t>
            </w:r>
          </w:p>
        </w:tc>
      </w:tr>
    </w:tbl>
    <w:p w14:paraId="4644C544" w14:textId="77777777" w:rsidR="001E1ED6" w:rsidRPr="008E7D02" w:rsidRDefault="001E1ED6" w:rsidP="001E1ED6">
      <w:pPr>
        <w:pStyle w:val="Brdtext"/>
        <w:tabs>
          <w:tab w:val="center" w:pos="2948"/>
        </w:tabs>
        <w:jc w:val="left"/>
      </w:pPr>
    </w:p>
    <w:tbl>
      <w:tblPr>
        <w:tblW w:w="5000" w:type="pct"/>
        <w:tblLayout w:type="fixed"/>
        <w:tblLook w:val="0000" w:firstRow="0" w:lastRow="0" w:firstColumn="0" w:lastColumn="0" w:noHBand="0" w:noVBand="0"/>
      </w:tblPr>
      <w:tblGrid>
        <w:gridCol w:w="2948"/>
        <w:gridCol w:w="2949"/>
      </w:tblGrid>
      <w:tr w:rsidR="001E1ED6" w14:paraId="63EFFD4B" w14:textId="77777777" w:rsidTr="002E15E2">
        <w:tc>
          <w:tcPr>
            <w:tcW w:w="2500" w:type="pct"/>
            <w:shd w:val="clear" w:color="auto" w:fill="auto"/>
            <w:tcMar>
              <w:left w:w="0" w:type="dxa"/>
            </w:tcMar>
          </w:tcPr>
          <w:p w14:paraId="575094A6" w14:textId="77777777" w:rsidR="001E1ED6" w:rsidRDefault="001E1ED6" w:rsidP="002E15E2">
            <w:pPr>
              <w:pStyle w:val="Brdtextmedindrag"/>
            </w:pPr>
          </w:p>
        </w:tc>
        <w:tc>
          <w:tcPr>
            <w:tcW w:w="2500" w:type="pct"/>
            <w:shd w:val="clear" w:color="auto" w:fill="auto"/>
            <w:tcMar>
              <w:right w:w="0" w:type="dxa"/>
            </w:tcMar>
          </w:tcPr>
          <w:p w14:paraId="49638111" w14:textId="77777777" w:rsidR="001E1ED6" w:rsidRPr="004C6243" w:rsidRDefault="001E1ED6" w:rsidP="002E15E2">
            <w:pPr>
              <w:pStyle w:val="Brdtext"/>
              <w:rPr>
                <w:i/>
                <w:iCs/>
              </w:rPr>
            </w:pPr>
            <w:r w:rsidRPr="004C6243">
              <w:rPr>
                <w:i/>
                <w:iCs/>
              </w:rPr>
              <w:t>1</w:t>
            </w:r>
            <w:r>
              <w:rPr>
                <w:i/>
                <w:iCs/>
              </w:rPr>
              <w:t> </w:t>
            </w:r>
            <w:r w:rsidRPr="004C6243">
              <w:rPr>
                <w:i/>
                <w:iCs/>
              </w:rPr>
              <w:t>a §</w:t>
            </w:r>
          </w:p>
          <w:p w14:paraId="095B3E13" w14:textId="77777777" w:rsidR="001E1ED6" w:rsidRDefault="001E1ED6" w:rsidP="002E15E2">
            <w:pPr>
              <w:pStyle w:val="Brdtextmedindrag"/>
              <w:rPr>
                <w:i/>
              </w:rPr>
            </w:pPr>
            <w:r w:rsidRPr="00455A79">
              <w:rPr>
                <w:rStyle w:val="BrdtextChar"/>
                <w:i/>
              </w:rPr>
              <w:t>Regeringen</w:t>
            </w:r>
            <w:r w:rsidRPr="00455A79">
              <w:rPr>
                <w:i/>
              </w:rPr>
              <w:t xml:space="preserve"> eller den myndig</w:t>
            </w:r>
            <w:r>
              <w:rPr>
                <w:i/>
              </w:rPr>
              <w:softHyphen/>
            </w:r>
            <w:r w:rsidRPr="00455A79">
              <w:rPr>
                <w:i/>
              </w:rPr>
              <w:t>het som regeringen bestämmer får meddela föreskrifter som kom</w:t>
            </w:r>
            <w:r>
              <w:rPr>
                <w:i/>
              </w:rPr>
              <w:softHyphen/>
            </w:r>
            <w:r w:rsidRPr="00A72DD9">
              <w:rPr>
                <w:i/>
                <w:spacing w:val="-4"/>
              </w:rPr>
              <w:t>pletterar värdepappers</w:t>
            </w:r>
            <w:r>
              <w:rPr>
                <w:i/>
                <w:spacing w:val="-4"/>
              </w:rPr>
              <w:softHyphen/>
            </w:r>
            <w:r w:rsidRPr="00A72DD9">
              <w:rPr>
                <w:i/>
                <w:spacing w:val="-4"/>
              </w:rPr>
              <w:t>bolagsför</w:t>
            </w:r>
            <w:r w:rsidRPr="00A72DD9">
              <w:rPr>
                <w:i/>
                <w:spacing w:val="-4"/>
              </w:rPr>
              <w:softHyphen/>
              <w:t>ord</w:t>
            </w:r>
            <w:r w:rsidRPr="00A72DD9">
              <w:rPr>
                <w:i/>
                <w:spacing w:val="-4"/>
              </w:rPr>
              <w:softHyphen/>
              <w:t>ningens</w:t>
            </w:r>
            <w:r w:rsidRPr="00455A79">
              <w:rPr>
                <w:i/>
              </w:rPr>
              <w:t xml:space="preserve"> bestämmelser om </w:t>
            </w:r>
          </w:p>
          <w:p w14:paraId="0C690AAA" w14:textId="77777777" w:rsidR="001E1ED6" w:rsidRDefault="001E1ED6" w:rsidP="002E15E2">
            <w:pPr>
              <w:pStyle w:val="Brdtextmedindrag"/>
              <w:rPr>
                <w:i/>
              </w:rPr>
            </w:pPr>
            <w:r>
              <w:rPr>
                <w:i/>
              </w:rPr>
              <w:t>1. </w:t>
            </w:r>
            <w:r w:rsidRPr="00455A79">
              <w:rPr>
                <w:i/>
              </w:rPr>
              <w:t>beräk</w:t>
            </w:r>
            <w:r>
              <w:rPr>
                <w:i/>
              </w:rPr>
              <w:softHyphen/>
            </w:r>
            <w:r w:rsidRPr="00455A79">
              <w:rPr>
                <w:i/>
              </w:rPr>
              <w:t>ningen av kapitalbas</w:t>
            </w:r>
            <w:r>
              <w:rPr>
                <w:i/>
              </w:rPr>
              <w:softHyphen/>
            </w:r>
            <w:r w:rsidRPr="00455A79">
              <w:rPr>
                <w:i/>
              </w:rPr>
              <w:t xml:space="preserve">kraven </w:t>
            </w:r>
            <w:r>
              <w:rPr>
                <w:i/>
              </w:rPr>
              <w:t>(artikel 30.1 tredje stycket), och</w:t>
            </w:r>
          </w:p>
          <w:p w14:paraId="34CAD23B" w14:textId="77777777" w:rsidR="001E1ED6" w:rsidRPr="00455A79" w:rsidRDefault="001E1ED6" w:rsidP="002E15E2">
            <w:pPr>
              <w:pStyle w:val="Brdtextmedindrag"/>
              <w:rPr>
                <w:i/>
              </w:rPr>
            </w:pPr>
            <w:r>
              <w:rPr>
                <w:i/>
              </w:rPr>
              <w:t>2. </w:t>
            </w:r>
            <w:r w:rsidRPr="00455A79">
              <w:rPr>
                <w:i/>
              </w:rPr>
              <w:t>koncentrationsrisker</w:t>
            </w:r>
            <w:r>
              <w:rPr>
                <w:i/>
              </w:rPr>
              <w:t xml:space="preserve"> (artikel 41.2)</w:t>
            </w:r>
            <w:r w:rsidRPr="00455A79">
              <w:rPr>
                <w:i/>
              </w:rPr>
              <w:t>.</w:t>
            </w:r>
          </w:p>
        </w:tc>
      </w:tr>
    </w:tbl>
    <w:p w14:paraId="08D51A9D" w14:textId="77777777" w:rsidR="001E1ED6" w:rsidRDefault="001E1ED6" w:rsidP="001E1ED6">
      <w:pPr>
        <w:pStyle w:val="Brdtext"/>
        <w:spacing w:before="270"/>
        <w:jc w:val="center"/>
      </w:pPr>
      <w:r>
        <w:t>2 §</w:t>
      </w:r>
      <w:r>
        <w:rPr>
          <w:rStyle w:val="Fotnotsreferens"/>
        </w:rPr>
        <w:footnoteReference w:id="44"/>
      </w:r>
    </w:p>
    <w:p w14:paraId="726AAFE1" w14:textId="77777777" w:rsidR="001E1ED6" w:rsidRPr="00CB1D50" w:rsidRDefault="001E1ED6" w:rsidP="001E1ED6">
      <w:pPr>
        <w:pStyle w:val="Brdtextmedindrag"/>
      </w:pPr>
      <w:r w:rsidRPr="00CB1D50">
        <w:t>Regeringen eller den myndighet som regeringen bestämmer får meddela föreskrifter om</w:t>
      </w:r>
    </w:p>
    <w:tbl>
      <w:tblPr>
        <w:tblW w:w="5000" w:type="pct"/>
        <w:tblLayout w:type="fixed"/>
        <w:tblLook w:val="0000" w:firstRow="0" w:lastRow="0" w:firstColumn="0" w:lastColumn="0" w:noHBand="0" w:noVBand="0"/>
      </w:tblPr>
      <w:tblGrid>
        <w:gridCol w:w="2948"/>
        <w:gridCol w:w="2949"/>
      </w:tblGrid>
      <w:tr w:rsidR="001E1ED6" w14:paraId="65906992" w14:textId="77777777" w:rsidTr="002E15E2">
        <w:tc>
          <w:tcPr>
            <w:tcW w:w="2500" w:type="pct"/>
            <w:shd w:val="clear" w:color="auto" w:fill="auto"/>
            <w:tcMar>
              <w:left w:w="0" w:type="dxa"/>
            </w:tcMar>
          </w:tcPr>
          <w:p w14:paraId="01EA4972" w14:textId="77777777" w:rsidR="001E1ED6" w:rsidRDefault="001E1ED6" w:rsidP="002E15E2">
            <w:pPr>
              <w:pStyle w:val="Brdtextmedindrag"/>
            </w:pPr>
            <w:r w:rsidRPr="005D463B">
              <w:t>1.</w:t>
            </w:r>
            <w:r>
              <w:t> </w:t>
            </w:r>
            <w:r w:rsidRPr="005D463B">
              <w:t xml:space="preserve">vilka krav som </w:t>
            </w:r>
            <w:r w:rsidRPr="00E56355">
              <w:rPr>
                <w:i/>
              </w:rPr>
              <w:t>enligt 3 kap. 5</w:t>
            </w:r>
            <w:r w:rsidRPr="00471A05">
              <w:rPr>
                <w:i/>
                <w:iCs/>
              </w:rPr>
              <w:t> </w:t>
            </w:r>
            <w:r w:rsidRPr="00E56355">
              <w:rPr>
                <w:i/>
              </w:rPr>
              <w:t>§</w:t>
            </w:r>
            <w:r w:rsidRPr="005D463B">
              <w:t xml:space="preserve"> ska ställas på </w:t>
            </w:r>
            <w:r w:rsidRPr="00AF2E67">
              <w:t>den</w:t>
            </w:r>
            <w:r w:rsidRPr="005D463B">
              <w:t xml:space="preserve"> som ska ingå i ledningen i ett </w:t>
            </w:r>
            <w:r w:rsidRPr="00AF2E67">
              <w:t>finansiellt</w:t>
            </w:r>
            <w:r w:rsidRPr="005D463B">
              <w:t xml:space="preserve"> holding</w:t>
            </w:r>
            <w:r>
              <w:softHyphen/>
            </w:r>
            <w:r w:rsidRPr="005D463B">
              <w:t xml:space="preserve">företag </w:t>
            </w:r>
            <w:r w:rsidRPr="00E56355">
              <w:t>eller</w:t>
            </w:r>
            <w:r w:rsidRPr="005D463B">
              <w:t xml:space="preserve"> ett blandat finansiellt holdingföretag,</w:t>
            </w:r>
          </w:p>
        </w:tc>
        <w:tc>
          <w:tcPr>
            <w:tcW w:w="2500" w:type="pct"/>
            <w:shd w:val="clear" w:color="auto" w:fill="auto"/>
            <w:tcMar>
              <w:right w:w="0" w:type="dxa"/>
            </w:tcMar>
          </w:tcPr>
          <w:p w14:paraId="141053E3" w14:textId="77777777" w:rsidR="001E1ED6" w:rsidRDefault="001E1ED6" w:rsidP="002E15E2">
            <w:pPr>
              <w:pStyle w:val="Brdtextmedindrag"/>
            </w:pPr>
            <w:r w:rsidRPr="00CB1D50">
              <w:t>1.</w:t>
            </w:r>
            <w:r>
              <w:t> </w:t>
            </w:r>
            <w:r w:rsidRPr="00CB1D50">
              <w:t xml:space="preserve">vilka krav som ska ställas på den som ska ingå i ledningen </w:t>
            </w:r>
            <w:r>
              <w:t xml:space="preserve">i </w:t>
            </w:r>
          </w:p>
          <w:p w14:paraId="516EEB28" w14:textId="77777777" w:rsidR="001E1ED6" w:rsidRDefault="001E1ED6" w:rsidP="002E15E2">
            <w:pPr>
              <w:pStyle w:val="Brdtextmedindrag"/>
              <w:rPr>
                <w:i/>
                <w:iCs/>
                <w:spacing w:val="-4"/>
              </w:rPr>
            </w:pPr>
            <w:r w:rsidRPr="00E56355">
              <w:rPr>
                <w:i/>
              </w:rPr>
              <w:t>a)</w:t>
            </w:r>
            <w:r>
              <w:t xml:space="preserve"> ett </w:t>
            </w:r>
            <w:r w:rsidRPr="00CB1D50">
              <w:t>finansiellt holding</w:t>
            </w:r>
            <w:r>
              <w:softHyphen/>
            </w:r>
            <w:r w:rsidRPr="00CB1D50">
              <w:t>företag</w:t>
            </w:r>
            <w:r>
              <w:t xml:space="preserve"> </w:t>
            </w:r>
            <w:r>
              <w:rPr>
                <w:i/>
                <w:iCs/>
              </w:rPr>
              <w:t>eller</w:t>
            </w:r>
            <w:r w:rsidDel="0037256F">
              <w:rPr>
                <w:i/>
              </w:rPr>
              <w:t xml:space="preserve"> </w:t>
            </w:r>
            <w:r>
              <w:rPr>
                <w:spacing w:val="-4"/>
              </w:rPr>
              <w:t xml:space="preserve">ett </w:t>
            </w:r>
            <w:r w:rsidRPr="00FA684E">
              <w:rPr>
                <w:spacing w:val="-4"/>
              </w:rPr>
              <w:t>blan</w:t>
            </w:r>
            <w:r w:rsidRPr="00FA684E">
              <w:rPr>
                <w:spacing w:val="-4"/>
              </w:rPr>
              <w:softHyphen/>
              <w:t>dat finansiellt holding</w:t>
            </w:r>
            <w:r>
              <w:rPr>
                <w:spacing w:val="-4"/>
              </w:rPr>
              <w:softHyphen/>
            </w:r>
            <w:r w:rsidRPr="00FA684E">
              <w:rPr>
                <w:spacing w:val="-4"/>
              </w:rPr>
              <w:t>företag</w:t>
            </w:r>
            <w:r>
              <w:rPr>
                <w:spacing w:val="-4"/>
              </w:rPr>
              <w:t xml:space="preserve"> </w:t>
            </w:r>
            <w:r>
              <w:rPr>
                <w:i/>
                <w:iCs/>
                <w:spacing w:val="-4"/>
              </w:rPr>
              <w:t xml:space="preserve">enligt </w:t>
            </w:r>
            <w:r w:rsidRPr="00E56355">
              <w:rPr>
                <w:i/>
              </w:rPr>
              <w:t>3 kap. 5</w:t>
            </w:r>
            <w:r w:rsidRPr="00471A05">
              <w:rPr>
                <w:i/>
                <w:iCs/>
              </w:rPr>
              <w:t> </w:t>
            </w:r>
            <w:r w:rsidRPr="00E56355">
              <w:rPr>
                <w:i/>
              </w:rPr>
              <w:t>§</w:t>
            </w:r>
            <w:r>
              <w:rPr>
                <w:i/>
                <w:iCs/>
              </w:rPr>
              <w:t>,</w:t>
            </w:r>
            <w:r w:rsidRPr="00CB1D50">
              <w:t xml:space="preserve"> </w:t>
            </w:r>
            <w:r>
              <w:rPr>
                <w:i/>
                <w:iCs/>
                <w:spacing w:val="-4"/>
              </w:rPr>
              <w:t>eller</w:t>
            </w:r>
          </w:p>
          <w:p w14:paraId="27403726" w14:textId="77777777" w:rsidR="001E1ED6" w:rsidRDefault="001E1ED6" w:rsidP="002E15E2">
            <w:pPr>
              <w:pStyle w:val="Brdtextmedindrag"/>
            </w:pPr>
            <w:r>
              <w:rPr>
                <w:i/>
                <w:iCs/>
                <w:spacing w:val="-4"/>
              </w:rPr>
              <w:t xml:space="preserve">b) ett </w:t>
            </w:r>
            <w:r w:rsidRPr="00FA684E">
              <w:rPr>
                <w:i/>
              </w:rPr>
              <w:t>värde</w:t>
            </w:r>
            <w:r>
              <w:rPr>
                <w:i/>
              </w:rPr>
              <w:softHyphen/>
            </w:r>
            <w:r w:rsidRPr="00FA684E">
              <w:rPr>
                <w:i/>
              </w:rPr>
              <w:t>pappers</w:t>
            </w:r>
            <w:r w:rsidRPr="00FA684E">
              <w:rPr>
                <w:i/>
              </w:rPr>
              <w:softHyphen/>
              <w:t>inriktat hol</w:t>
            </w:r>
            <w:r>
              <w:rPr>
                <w:i/>
              </w:rPr>
              <w:softHyphen/>
            </w:r>
            <w:r w:rsidRPr="00FA684E">
              <w:rPr>
                <w:i/>
              </w:rPr>
              <w:t>ding</w:t>
            </w:r>
            <w:r>
              <w:rPr>
                <w:i/>
              </w:rPr>
              <w:softHyphen/>
            </w:r>
            <w:r w:rsidRPr="00FA684E">
              <w:rPr>
                <w:i/>
              </w:rPr>
              <w:t>företag</w:t>
            </w:r>
            <w:r>
              <w:rPr>
                <w:i/>
              </w:rPr>
              <w:t xml:space="preserve"> eller ett blandat finansiellt holdingföretag enligt 3 a kap. 2</w:t>
            </w:r>
            <w:r>
              <w:rPr>
                <w:i/>
                <w:iCs/>
              </w:rPr>
              <w:t> §</w:t>
            </w:r>
            <w:r w:rsidRPr="00B314C3">
              <w:rPr>
                <w:iCs/>
              </w:rPr>
              <w:t>,</w:t>
            </w:r>
          </w:p>
        </w:tc>
      </w:tr>
      <w:tr w:rsidR="001E1ED6" w14:paraId="2378C9F4" w14:textId="77777777" w:rsidTr="002E15E2">
        <w:tc>
          <w:tcPr>
            <w:tcW w:w="2500" w:type="pct"/>
            <w:shd w:val="clear" w:color="auto" w:fill="auto"/>
            <w:tcMar>
              <w:left w:w="0" w:type="dxa"/>
            </w:tcMar>
          </w:tcPr>
          <w:p w14:paraId="702EEBCA" w14:textId="77777777" w:rsidR="001E1ED6" w:rsidRPr="005D463B" w:rsidRDefault="001E1ED6" w:rsidP="002E15E2">
            <w:pPr>
              <w:pStyle w:val="Brdtextmedindrag"/>
            </w:pPr>
            <w:r w:rsidRPr="00392591">
              <w:rPr>
                <w:spacing w:val="-4"/>
              </w:rPr>
              <w:t>2. vid vilken tidpunkt, på vilken</w:t>
            </w:r>
            <w:r w:rsidRPr="005D463B">
              <w:t xml:space="preserve"> plats och med vilka inter</w:t>
            </w:r>
            <w:r>
              <w:softHyphen/>
            </w:r>
            <w:r w:rsidRPr="005D463B">
              <w:t>vall</w:t>
            </w:r>
            <w:r>
              <w:t xml:space="preserve"> </w:t>
            </w:r>
            <w:r w:rsidRPr="008E7D02">
              <w:rPr>
                <w:i/>
              </w:rPr>
              <w:t>institut</w:t>
            </w:r>
            <w:r w:rsidRPr="005D463B">
              <w:t xml:space="preserve"> ska offentliggöra sådan information som anges i artiklarna</w:t>
            </w:r>
            <w:r>
              <w:t> </w:t>
            </w:r>
            <w:r w:rsidRPr="005D463B">
              <w:t>431–455 i tillsyns</w:t>
            </w:r>
            <w:r>
              <w:softHyphen/>
            </w:r>
            <w:r w:rsidRPr="005D463B">
              <w:t>för</w:t>
            </w:r>
            <w:r>
              <w:softHyphen/>
            </w:r>
            <w:r w:rsidRPr="005D463B">
              <w:t>ordningen,</w:t>
            </w:r>
          </w:p>
        </w:tc>
        <w:tc>
          <w:tcPr>
            <w:tcW w:w="2500" w:type="pct"/>
            <w:shd w:val="clear" w:color="auto" w:fill="auto"/>
            <w:tcMar>
              <w:right w:w="0" w:type="dxa"/>
            </w:tcMar>
          </w:tcPr>
          <w:p w14:paraId="531897D9" w14:textId="77777777" w:rsidR="001E1ED6" w:rsidRDefault="001E1ED6" w:rsidP="002E15E2">
            <w:pPr>
              <w:pStyle w:val="Brdtextmedindrag"/>
            </w:pPr>
            <w:r w:rsidRPr="00CB1D50">
              <w:t>2.</w:t>
            </w:r>
            <w:r>
              <w:t> </w:t>
            </w:r>
            <w:r w:rsidRPr="00CB1D50">
              <w:t>vid vilken tidpunkt, på vilken plats och med vilka inter</w:t>
            </w:r>
            <w:r>
              <w:softHyphen/>
            </w:r>
            <w:r w:rsidRPr="00CB1D50">
              <w:t>vall</w:t>
            </w:r>
          </w:p>
          <w:p w14:paraId="71863639" w14:textId="77777777" w:rsidR="001E1ED6" w:rsidRDefault="001E1ED6" w:rsidP="002E15E2">
            <w:pPr>
              <w:pStyle w:val="Brdtextmedindrag"/>
              <w:rPr>
                <w:i/>
              </w:rPr>
            </w:pPr>
            <w:r w:rsidRPr="00EF2E27">
              <w:rPr>
                <w:i/>
                <w:iCs/>
              </w:rPr>
              <w:t>a) </w:t>
            </w:r>
            <w:r w:rsidRPr="008E7D02">
              <w:rPr>
                <w:i/>
                <w:iCs/>
              </w:rPr>
              <w:t>kreditinstitut</w:t>
            </w:r>
            <w:r w:rsidRPr="00CB1D50">
              <w:t xml:space="preserve"> ska offentliggöra sådan information som anges i artiklarna</w:t>
            </w:r>
            <w:r>
              <w:t> </w:t>
            </w:r>
            <w:r w:rsidRPr="00CB1D50">
              <w:t xml:space="preserve">431–455 i </w:t>
            </w:r>
            <w:r w:rsidRPr="00EF2E27">
              <w:rPr>
                <w:iCs/>
              </w:rPr>
              <w:t>tillsynsför</w:t>
            </w:r>
            <w:r w:rsidRPr="00EF2E27">
              <w:rPr>
                <w:iCs/>
              </w:rPr>
              <w:softHyphen/>
              <w:t>ordningen</w:t>
            </w:r>
            <w:r>
              <w:rPr>
                <w:i/>
              </w:rPr>
              <w:t>, och</w:t>
            </w:r>
          </w:p>
          <w:p w14:paraId="44DB131B" w14:textId="77777777" w:rsidR="001E1ED6" w:rsidRPr="00CB1D50" w:rsidRDefault="001E1ED6" w:rsidP="002E15E2">
            <w:pPr>
              <w:pStyle w:val="Brdtextmedindrag"/>
            </w:pPr>
            <w:r>
              <w:rPr>
                <w:i/>
              </w:rPr>
              <w:t>b) värdepappersbolag ska offent</w:t>
            </w:r>
            <w:r>
              <w:rPr>
                <w:i/>
              </w:rPr>
              <w:softHyphen/>
              <w:t>liggöra sådan information som anges i arti</w:t>
            </w:r>
            <w:r>
              <w:rPr>
                <w:i/>
              </w:rPr>
              <w:softHyphen/>
              <w:t>kel 46 i värde</w:t>
            </w:r>
            <w:r>
              <w:rPr>
                <w:i/>
              </w:rPr>
              <w:softHyphen/>
              <w:t>pappers</w:t>
            </w:r>
            <w:r>
              <w:rPr>
                <w:i/>
              </w:rPr>
              <w:softHyphen/>
              <w:t>bolagsför</w:t>
            </w:r>
            <w:r>
              <w:rPr>
                <w:i/>
              </w:rPr>
              <w:softHyphen/>
              <w:t>ordningen</w:t>
            </w:r>
            <w:r w:rsidRPr="00CB1D50">
              <w:t>,</w:t>
            </w:r>
          </w:p>
        </w:tc>
      </w:tr>
    </w:tbl>
    <w:p w14:paraId="6BE852A1" w14:textId="77777777" w:rsidR="001E1ED6" w:rsidRPr="00392591" w:rsidRDefault="001E1ED6" w:rsidP="001E1ED6">
      <w:pPr>
        <w:pStyle w:val="Brdtextmedindrag"/>
        <w:rPr>
          <w:spacing w:val="-2"/>
        </w:rPr>
      </w:pPr>
      <w:r w:rsidRPr="00392591">
        <w:rPr>
          <w:spacing w:val="-2"/>
        </w:rPr>
        <w:t xml:space="preserve">3. vilken information moderföretag ska offentliggöra enligt 6 kap. 2 §, </w:t>
      </w:r>
    </w:p>
    <w:p w14:paraId="4AB6E525" w14:textId="77777777" w:rsidR="001E1ED6" w:rsidRPr="00505E91" w:rsidRDefault="001E1ED6" w:rsidP="001E1ED6">
      <w:pPr>
        <w:pStyle w:val="Brdtextmedindrag"/>
      </w:pPr>
      <w:r w:rsidRPr="00505E91">
        <w:t>4. </w:t>
      </w:r>
      <w:r w:rsidRPr="00AE05A4">
        <w:t>när kapitalbaskraven i till</w:t>
      </w:r>
      <w:r w:rsidRPr="00AE05A4">
        <w:softHyphen/>
        <w:t>synsförordningen eller Europa</w:t>
      </w:r>
      <w:r w:rsidRPr="00AE05A4">
        <w:softHyphen/>
        <w:t>parlamentets och rådets förordning (EU) 2017/2402 av den 12 decem</w:t>
      </w:r>
      <w:r w:rsidRPr="00AE05A4">
        <w:softHyphen/>
        <w:t>ber 2017 om ett allmänt ramverk för värdepapperisering och om in</w:t>
      </w:r>
      <w:r w:rsidRPr="00AE05A4">
        <w:softHyphen/>
        <w:t>rättande av ett särskilt ramverk för enkel, transparent och standardise</w:t>
      </w:r>
      <w:r w:rsidRPr="00AE05A4">
        <w:softHyphen/>
        <w:t>rad värdepapperisering samt om ändring av direktiven 2009/65/EG, 2009/138/EG och 2011/61/EU och förordningarna (EG) nr 1060/2009 och (EU) nr 648/2012 inte ska anses täcka en risk och hur nivån på ett särskilt kapital</w:t>
      </w:r>
      <w:r w:rsidRPr="00AE05A4">
        <w:softHyphen/>
        <w:t>baskrav enligt 2 kap. för att täcka en sådan risk ska fast</w:t>
      </w:r>
      <w:r w:rsidRPr="00AE05A4">
        <w:softHyphen/>
        <w:t>ställas</w:t>
      </w:r>
      <w:r w:rsidRPr="00505E91">
        <w:t xml:space="preserve">, </w:t>
      </w:r>
    </w:p>
    <w:tbl>
      <w:tblPr>
        <w:tblW w:w="5000" w:type="pct"/>
        <w:tblCellMar>
          <w:left w:w="125" w:type="dxa"/>
          <w:right w:w="125" w:type="dxa"/>
        </w:tblCellMar>
        <w:tblLook w:val="0600" w:firstRow="0" w:lastRow="0" w:firstColumn="0" w:lastColumn="0" w:noHBand="1" w:noVBand="1"/>
      </w:tblPr>
      <w:tblGrid>
        <w:gridCol w:w="2948"/>
        <w:gridCol w:w="2949"/>
      </w:tblGrid>
      <w:tr w:rsidR="001E1ED6" w14:paraId="693453F1" w14:textId="77777777" w:rsidTr="002E15E2">
        <w:tc>
          <w:tcPr>
            <w:tcW w:w="2500" w:type="pct"/>
            <w:shd w:val="clear" w:color="auto" w:fill="auto"/>
            <w:tcMar>
              <w:left w:w="0" w:type="dxa"/>
            </w:tcMar>
          </w:tcPr>
          <w:p w14:paraId="6581A39E" w14:textId="77777777" w:rsidR="001E1ED6" w:rsidRDefault="001E1ED6" w:rsidP="002E15E2">
            <w:pPr>
              <w:pStyle w:val="Brdtextmedindrag"/>
            </w:pPr>
            <w:r>
              <w:t xml:space="preserve">5. de omständigheter som ska beaktas, dels vid prövningen enligt 2 kap. 2 § av om ett </w:t>
            </w:r>
            <w:r w:rsidRPr="00C15CE3">
              <w:rPr>
                <w:i/>
                <w:iCs/>
              </w:rPr>
              <w:t>institut</w:t>
            </w:r>
            <w:r>
              <w:t xml:space="preserve"> ska uppfylla ett särskilt likviditetskrav, dels vid fast</w:t>
            </w:r>
            <w:r>
              <w:softHyphen/>
              <w:t xml:space="preserve">ställandet av en lämplig </w:t>
            </w:r>
            <w:r>
              <w:lastRenderedPageBreak/>
              <w:t>nivå för ett sådant särskilt lik</w:t>
            </w:r>
            <w:r>
              <w:softHyphen/>
              <w:t>viditetskrav i sam</w:t>
            </w:r>
            <w:r>
              <w:softHyphen/>
              <w:t xml:space="preserve">band med en översyn och utvärdering av </w:t>
            </w:r>
            <w:r w:rsidRPr="00C15CE3">
              <w:rPr>
                <w:i/>
                <w:iCs/>
              </w:rPr>
              <w:t>ett institut</w:t>
            </w:r>
            <w:r>
              <w:t xml:space="preserve">, och </w:t>
            </w:r>
          </w:p>
        </w:tc>
        <w:tc>
          <w:tcPr>
            <w:tcW w:w="2500" w:type="pct"/>
            <w:shd w:val="clear" w:color="auto" w:fill="auto"/>
            <w:tcMar>
              <w:right w:w="0" w:type="dxa"/>
            </w:tcMar>
          </w:tcPr>
          <w:p w14:paraId="396EC2CF" w14:textId="77777777" w:rsidR="001E1ED6" w:rsidRDefault="001E1ED6" w:rsidP="002E15E2">
            <w:pPr>
              <w:pStyle w:val="Brdtextmedindrag"/>
            </w:pPr>
            <w:r>
              <w:lastRenderedPageBreak/>
              <w:t xml:space="preserve">5. de omständigheter som ska beaktas, dels vid prövningen enligt 2 kap. 2 § av om ett </w:t>
            </w:r>
            <w:r w:rsidRPr="00C15CE3">
              <w:rPr>
                <w:i/>
                <w:iCs/>
              </w:rPr>
              <w:t>kreditinstitut eller ett värdepappersbolag</w:t>
            </w:r>
            <w:r>
              <w:t xml:space="preserve"> ska uppfylla ett särskilt likviditetskrav, </w:t>
            </w:r>
            <w:r>
              <w:lastRenderedPageBreak/>
              <w:t>dels vid fast</w:t>
            </w:r>
            <w:r>
              <w:softHyphen/>
              <w:t>ställandet av en lämplig nivå för ett sådant särskilt lik</w:t>
            </w:r>
            <w:r>
              <w:softHyphen/>
              <w:t>viditetskrav i sam</w:t>
            </w:r>
            <w:r>
              <w:softHyphen/>
              <w:t xml:space="preserve">band med en översyn och utvärdering av </w:t>
            </w:r>
            <w:r>
              <w:rPr>
                <w:i/>
                <w:iCs/>
              </w:rPr>
              <w:t>före</w:t>
            </w:r>
            <w:r>
              <w:rPr>
                <w:i/>
                <w:iCs/>
              </w:rPr>
              <w:softHyphen/>
              <w:t>taget</w:t>
            </w:r>
            <w:r>
              <w:t>, och</w:t>
            </w:r>
          </w:p>
        </w:tc>
      </w:tr>
    </w:tbl>
    <w:p w14:paraId="17852F1A" w14:textId="77777777" w:rsidR="001E1ED6" w:rsidRDefault="001E1ED6" w:rsidP="001E1ED6">
      <w:pPr>
        <w:pStyle w:val="Brdtextmedindrag"/>
      </w:pPr>
      <w:r>
        <w:lastRenderedPageBreak/>
        <w:t>6. hur uppgifter enligt 6 kap. 11 § ska lämnas.</w:t>
      </w:r>
    </w:p>
    <w:p w14:paraId="6B6CB728" w14:textId="77777777" w:rsidR="001E1ED6" w:rsidRDefault="001E1ED6" w:rsidP="001E1ED6">
      <w:pPr>
        <w:pStyle w:val="Slutstreck"/>
      </w:pPr>
      <w:r w:rsidRPr="00660EEA">
        <w:t>                      </w:t>
      </w:r>
    </w:p>
    <w:p w14:paraId="44BB7B02" w14:textId="77777777" w:rsidR="001E1ED6" w:rsidRDefault="001E1ED6" w:rsidP="001E1ED6">
      <w:pPr>
        <w:pStyle w:val="Brdtextmedindrag"/>
      </w:pPr>
      <w:r>
        <w:t>Denna lag träder i kraft den 26 juni 2021.</w:t>
      </w:r>
    </w:p>
    <w:p w14:paraId="249041F0" w14:textId="4D3E5872" w:rsidR="00064433" w:rsidRDefault="00064433" w:rsidP="00064433">
      <w:pPr>
        <w:pStyle w:val="Brdtext"/>
      </w:pPr>
    </w:p>
    <w:p w14:paraId="6BD3F975" w14:textId="3E15FADC" w:rsidR="00064433" w:rsidRDefault="00064433" w:rsidP="00064433">
      <w:pPr>
        <w:pStyle w:val="Brdtextmedindrag"/>
      </w:pPr>
    </w:p>
    <w:p w14:paraId="43F21A52" w14:textId="77777777" w:rsidR="00064433" w:rsidRDefault="00064433" w:rsidP="00064433">
      <w:pPr>
        <w:pStyle w:val="Brdtextmedindrag"/>
        <w:sectPr w:rsidR="00064433" w:rsidSect="00064433">
          <w:headerReference w:type="even" r:id="rId22"/>
          <w:headerReference w:type="default" r:id="rId23"/>
          <w:footerReference w:type="even" r:id="rId24"/>
          <w:footerReference w:type="default" r:id="rId25"/>
          <w:footerReference w:type="first" r:id="rId26"/>
          <w:footnotePr>
            <w:numRestart w:val="eachSect"/>
          </w:footnotePr>
          <w:pgSz w:w="9356" w:h="13721" w:code="9"/>
          <w:pgMar w:top="794" w:right="2438" w:bottom="1191" w:left="1021" w:header="0" w:footer="709" w:gutter="0"/>
          <w:cols w:space="708"/>
          <w:docGrid w:linePitch="360"/>
        </w:sectPr>
      </w:pPr>
    </w:p>
    <w:p w14:paraId="6C459F6A" w14:textId="66F30A9E" w:rsidR="00064433" w:rsidRDefault="00064433" w:rsidP="00090E36">
      <w:pPr>
        <w:pStyle w:val="Rubrik2"/>
        <w:spacing w:before="0"/>
      </w:pPr>
      <w:bookmarkStart w:id="9" w:name="_Toc68700417"/>
      <w:r w:rsidRPr="00064433">
        <w:lastRenderedPageBreak/>
        <w:t>Förslag till lag om ändring i lagen (2014:966) om kapitalbuffertar</w:t>
      </w:r>
      <w:bookmarkEnd w:id="9"/>
    </w:p>
    <w:p w14:paraId="5EF92ACF" w14:textId="77777777" w:rsidR="001E1ED6" w:rsidRDefault="001E1ED6" w:rsidP="001E1ED6">
      <w:pPr>
        <w:pStyle w:val="Brdtext"/>
      </w:pPr>
      <w:r>
        <w:t>Härigenom föreskrivs i fråga om lagen (2014:966) om kapital</w:t>
      </w:r>
      <w:r>
        <w:softHyphen/>
        <w:t>buffertar</w:t>
      </w:r>
      <w:r>
        <w:rPr>
          <w:rStyle w:val="Fotnotsreferens"/>
        </w:rPr>
        <w:footnoteReference w:id="45"/>
      </w:r>
    </w:p>
    <w:p w14:paraId="17EC1DAB" w14:textId="77777777" w:rsidR="001E1ED6" w:rsidRDefault="001E1ED6" w:rsidP="001E1ED6">
      <w:pPr>
        <w:pStyle w:val="Brdtextmedindrag"/>
      </w:pPr>
      <w:r>
        <w:rPr>
          <w:i/>
          <w:iCs/>
        </w:rPr>
        <w:t xml:space="preserve">dels </w:t>
      </w:r>
      <w:r w:rsidRPr="004B5426">
        <w:t>att 3 kap. 3 § och 6 kap. </w:t>
      </w:r>
      <w:r>
        <w:t>3</w:t>
      </w:r>
      <w:r w:rsidRPr="004B5426">
        <w:t> § ska upphöra att gälla,</w:t>
      </w:r>
    </w:p>
    <w:p w14:paraId="583AF420" w14:textId="77777777" w:rsidR="001E1ED6" w:rsidRPr="004B5426" w:rsidRDefault="001E1ED6" w:rsidP="001E1ED6">
      <w:pPr>
        <w:pStyle w:val="Brdtextmedindrag"/>
      </w:pPr>
      <w:r>
        <w:rPr>
          <w:i/>
          <w:iCs/>
        </w:rPr>
        <w:t xml:space="preserve">dels </w:t>
      </w:r>
      <w:r>
        <w:t>att rubriken närmast före 6 kap. 3 § ska utgå,</w:t>
      </w:r>
    </w:p>
    <w:p w14:paraId="68B442A5" w14:textId="77777777" w:rsidR="001E1ED6" w:rsidRDefault="001E1ED6" w:rsidP="001E1ED6">
      <w:pPr>
        <w:pStyle w:val="Brdtextmedindrag"/>
      </w:pPr>
      <w:r>
        <w:rPr>
          <w:i/>
          <w:iCs/>
        </w:rPr>
        <w:t>dels </w:t>
      </w:r>
      <w:r w:rsidRPr="00620322">
        <w:t>att 1</w:t>
      </w:r>
      <w:r>
        <w:t> </w:t>
      </w:r>
      <w:r w:rsidRPr="00620322">
        <w:t>kap. 2</w:t>
      </w:r>
      <w:r w:rsidDel="0019756F">
        <w:t> §</w:t>
      </w:r>
      <w:r>
        <w:t xml:space="preserve">, 6 kap. 7 §, 8 kap. 1 § och 10 kap. 1 § </w:t>
      </w:r>
      <w:r w:rsidRPr="00620322">
        <w:t>ska ha följande lydelse.</w:t>
      </w:r>
    </w:p>
    <w:p w14:paraId="666D97AB" w14:textId="77777777" w:rsidR="001E1ED6" w:rsidRDefault="001E1ED6" w:rsidP="001E1ED6">
      <w:pPr>
        <w:pStyle w:val="Brdtextmedindrag"/>
      </w:pPr>
    </w:p>
    <w:tbl>
      <w:tblPr>
        <w:tblW w:w="5000" w:type="pct"/>
        <w:tblLook w:val="0000" w:firstRow="0" w:lastRow="0" w:firstColumn="0" w:lastColumn="0" w:noHBand="0" w:noVBand="0"/>
      </w:tblPr>
      <w:tblGrid>
        <w:gridCol w:w="2948"/>
        <w:gridCol w:w="2949"/>
      </w:tblGrid>
      <w:tr w:rsidR="001E1ED6" w:rsidRPr="0049408E" w14:paraId="5C469B45" w14:textId="77777777" w:rsidTr="002E15E2">
        <w:tc>
          <w:tcPr>
            <w:tcW w:w="2500" w:type="pct"/>
            <w:shd w:val="clear" w:color="auto" w:fill="auto"/>
            <w:tcMar>
              <w:left w:w="0" w:type="dxa"/>
            </w:tcMar>
          </w:tcPr>
          <w:p w14:paraId="15607243" w14:textId="77777777" w:rsidR="001E1ED6" w:rsidRPr="0049408E" w:rsidRDefault="001E1ED6" w:rsidP="002E15E2">
            <w:pPr>
              <w:pStyle w:val="Brdtext"/>
              <w:rPr>
                <w:i/>
              </w:rPr>
            </w:pPr>
            <w:r>
              <w:rPr>
                <w:i/>
              </w:rPr>
              <w:t>Nuvarande lydelse</w:t>
            </w:r>
          </w:p>
        </w:tc>
        <w:tc>
          <w:tcPr>
            <w:tcW w:w="2500" w:type="pct"/>
            <w:shd w:val="clear" w:color="auto" w:fill="auto"/>
            <w:tcMar>
              <w:right w:w="0" w:type="dxa"/>
            </w:tcMar>
          </w:tcPr>
          <w:p w14:paraId="300C2079" w14:textId="77777777" w:rsidR="001E1ED6" w:rsidRPr="0049408E" w:rsidRDefault="001E1ED6" w:rsidP="002E15E2">
            <w:pPr>
              <w:pStyle w:val="Brdtext"/>
              <w:rPr>
                <w:i/>
              </w:rPr>
            </w:pPr>
            <w:r w:rsidRPr="0049408E">
              <w:rPr>
                <w:i/>
              </w:rPr>
              <w:t>Föreslagen lydelse</w:t>
            </w:r>
          </w:p>
        </w:tc>
      </w:tr>
    </w:tbl>
    <w:p w14:paraId="1BBF93B0" w14:textId="77777777" w:rsidR="001E1ED6" w:rsidRDefault="001E1ED6" w:rsidP="001E1ED6">
      <w:pPr>
        <w:pStyle w:val="Brdtext"/>
        <w:spacing w:before="270"/>
        <w:jc w:val="center"/>
        <w:rPr>
          <w:b/>
        </w:rPr>
      </w:pPr>
      <w:r>
        <w:rPr>
          <w:b/>
        </w:rPr>
        <w:t>1 kap.</w:t>
      </w:r>
    </w:p>
    <w:p w14:paraId="1F9196D0" w14:textId="77777777" w:rsidR="001E1ED6" w:rsidRDefault="001E1ED6" w:rsidP="001E1ED6">
      <w:pPr>
        <w:pStyle w:val="Brdtext"/>
        <w:jc w:val="center"/>
      </w:pPr>
      <w:r>
        <w:t>2 §</w:t>
      </w:r>
      <w:r>
        <w:rPr>
          <w:rStyle w:val="Fotnotsreferens"/>
        </w:rPr>
        <w:footnoteReference w:id="46"/>
      </w:r>
    </w:p>
    <w:p w14:paraId="2F53752B" w14:textId="77777777" w:rsidR="001E1ED6" w:rsidRDefault="001E1ED6" w:rsidP="001E1ED6">
      <w:pPr>
        <w:pStyle w:val="Brdtextmedindrag"/>
      </w:pPr>
      <w:r>
        <w:t xml:space="preserve">I denna lag betyder </w:t>
      </w:r>
    </w:p>
    <w:tbl>
      <w:tblPr>
        <w:tblW w:w="5000" w:type="pct"/>
        <w:tblLook w:val="0000" w:firstRow="0" w:lastRow="0" w:firstColumn="0" w:lastColumn="0" w:noHBand="0" w:noVBand="0"/>
      </w:tblPr>
      <w:tblGrid>
        <w:gridCol w:w="2948"/>
        <w:gridCol w:w="2949"/>
      </w:tblGrid>
      <w:tr w:rsidR="001E1ED6" w14:paraId="30B8BE16" w14:textId="77777777" w:rsidTr="002E15E2">
        <w:tc>
          <w:tcPr>
            <w:tcW w:w="2500" w:type="pct"/>
            <w:shd w:val="clear" w:color="auto" w:fill="auto"/>
            <w:tcMar>
              <w:left w:w="0" w:type="dxa"/>
            </w:tcMar>
          </w:tcPr>
          <w:p w14:paraId="2FC2B0AA" w14:textId="77777777" w:rsidR="001E1ED6" w:rsidRDefault="001E1ED6" w:rsidP="002E15E2">
            <w:pPr>
              <w:pStyle w:val="Brdtextmedindrag"/>
            </w:pPr>
            <w:r>
              <w:t>1. </w:t>
            </w:r>
            <w:r w:rsidRPr="0060042D">
              <w:rPr>
                <w:i/>
                <w:u w:val="single"/>
              </w:rPr>
              <w:t>blandade finansiella moder</w:t>
            </w:r>
            <w:r>
              <w:rPr>
                <w:i/>
                <w:u w:val="single"/>
              </w:rPr>
              <w:softHyphen/>
            </w:r>
            <w:r w:rsidRPr="0060042D">
              <w:rPr>
                <w:i/>
                <w:u w:val="single"/>
              </w:rPr>
              <w:t>holdingföretag inom EES</w:t>
            </w:r>
            <w:r w:rsidRPr="0060042D">
              <w:t>: företag som avses i artikel</w:t>
            </w:r>
            <w:r>
              <w:t> </w:t>
            </w:r>
            <w:r w:rsidRPr="0060042D">
              <w:t>4.1.33 i Europa</w:t>
            </w:r>
            <w:r>
              <w:softHyphen/>
            </w:r>
            <w:r w:rsidRPr="0060042D">
              <w:t>parlamentets och rådets förordning (EU) nr 575/2013 av den 26</w:t>
            </w:r>
            <w:r>
              <w:t> </w:t>
            </w:r>
            <w:r w:rsidRPr="0060042D">
              <w:t>juni 2013 om tillsynskrav för kredit</w:t>
            </w:r>
            <w:r>
              <w:softHyphen/>
            </w:r>
            <w:r w:rsidRPr="0060042D">
              <w:t xml:space="preserve">institut </w:t>
            </w:r>
            <w:r w:rsidRPr="0060042D">
              <w:rPr>
                <w:i/>
              </w:rPr>
              <w:t>och värde</w:t>
            </w:r>
            <w:r>
              <w:rPr>
                <w:i/>
              </w:rPr>
              <w:softHyphen/>
            </w:r>
            <w:r w:rsidRPr="0060042D">
              <w:rPr>
                <w:i/>
              </w:rPr>
              <w:t>pap</w:t>
            </w:r>
            <w:r>
              <w:rPr>
                <w:i/>
              </w:rPr>
              <w:softHyphen/>
            </w:r>
            <w:r w:rsidRPr="0060042D">
              <w:rPr>
                <w:i/>
              </w:rPr>
              <w:t xml:space="preserve">persföretag </w:t>
            </w:r>
            <w:r w:rsidRPr="0060042D">
              <w:t>och om ändring av förordning (EU) nr</w:t>
            </w:r>
            <w:r>
              <w:t> </w:t>
            </w:r>
            <w:r w:rsidRPr="0060042D">
              <w:t>648/2012 (tillsynsförordningen),</w:t>
            </w:r>
          </w:p>
        </w:tc>
        <w:tc>
          <w:tcPr>
            <w:tcW w:w="2500" w:type="pct"/>
            <w:shd w:val="clear" w:color="auto" w:fill="auto"/>
            <w:tcMar>
              <w:right w:w="0" w:type="dxa"/>
            </w:tcMar>
          </w:tcPr>
          <w:p w14:paraId="5B002C85" w14:textId="77777777" w:rsidR="001E1ED6" w:rsidRDefault="001E1ED6" w:rsidP="002E15E2">
            <w:pPr>
              <w:pStyle w:val="Brdtextmedindrag"/>
            </w:pPr>
            <w:r>
              <w:t>1. </w:t>
            </w:r>
            <w:r w:rsidRPr="0060042D">
              <w:rPr>
                <w:i/>
                <w:u w:val="single"/>
              </w:rPr>
              <w:t>blandade finansiella moder</w:t>
            </w:r>
            <w:r>
              <w:rPr>
                <w:i/>
                <w:u w:val="single"/>
              </w:rPr>
              <w:softHyphen/>
            </w:r>
            <w:r w:rsidRPr="0060042D">
              <w:rPr>
                <w:i/>
                <w:u w:val="single"/>
              </w:rPr>
              <w:t>holdingföretag inom EES</w:t>
            </w:r>
            <w:r w:rsidRPr="0060042D">
              <w:t>: företag som avses i artikel</w:t>
            </w:r>
            <w:r>
              <w:t> </w:t>
            </w:r>
            <w:r w:rsidRPr="0060042D">
              <w:t>4.1.33 i Europa</w:t>
            </w:r>
            <w:r>
              <w:softHyphen/>
            </w:r>
            <w:r w:rsidRPr="0060042D">
              <w:t>parlamentets och rådets förordning (EU) nr 575/2013 av den 26</w:t>
            </w:r>
            <w:r>
              <w:t> </w:t>
            </w:r>
            <w:r w:rsidRPr="0060042D">
              <w:t xml:space="preserve">juni 2013 om tillsynskrav </w:t>
            </w:r>
            <w:r w:rsidRPr="00FA684E">
              <w:rPr>
                <w:spacing w:val="-4"/>
              </w:rPr>
              <w:t>för kredit</w:t>
            </w:r>
            <w:r>
              <w:rPr>
                <w:spacing w:val="-4"/>
              </w:rPr>
              <w:softHyphen/>
            </w:r>
            <w:r w:rsidRPr="00FA684E">
              <w:rPr>
                <w:spacing w:val="-4"/>
              </w:rPr>
              <w:t>institut och om änd</w:t>
            </w:r>
            <w:r w:rsidRPr="00FA684E">
              <w:rPr>
                <w:spacing w:val="-4"/>
              </w:rPr>
              <w:softHyphen/>
              <w:t>ring av förordning (EU) nr 648/2012</w:t>
            </w:r>
            <w:r w:rsidRPr="00EC284E">
              <w:rPr>
                <w:spacing w:val="-4"/>
              </w:rPr>
              <w:t xml:space="preserve"> (tillsynsförord</w:t>
            </w:r>
            <w:r>
              <w:rPr>
                <w:spacing w:val="-4"/>
              </w:rPr>
              <w:softHyphen/>
            </w:r>
            <w:r w:rsidRPr="00EC284E">
              <w:rPr>
                <w:spacing w:val="-4"/>
              </w:rPr>
              <w:t>ningen),</w:t>
            </w:r>
          </w:p>
        </w:tc>
      </w:tr>
    </w:tbl>
    <w:p w14:paraId="3A612EAE" w14:textId="77777777" w:rsidR="001E1ED6" w:rsidRDefault="001E1ED6" w:rsidP="001E1ED6">
      <w:pPr>
        <w:pStyle w:val="Brdtextmedindrag"/>
      </w:pPr>
      <w:r>
        <w:t>2. </w:t>
      </w:r>
      <w:r w:rsidRPr="00850432">
        <w:rPr>
          <w:i/>
        </w:rPr>
        <w:t>dotterföretag</w:t>
      </w:r>
      <w:r>
        <w:t>: sådant företag som avses i artikel 4.1.16 i till</w:t>
      </w:r>
      <w:r>
        <w:softHyphen/>
        <w:t>syns</w:t>
      </w:r>
      <w:r>
        <w:softHyphen/>
        <w:t xml:space="preserve">förordningen, </w:t>
      </w:r>
    </w:p>
    <w:p w14:paraId="3D489723" w14:textId="77777777" w:rsidR="001E1ED6" w:rsidRDefault="001E1ED6" w:rsidP="001E1ED6">
      <w:pPr>
        <w:pStyle w:val="Brdtextmedindrag"/>
      </w:pPr>
      <w:r>
        <w:t>3. </w:t>
      </w:r>
      <w:r w:rsidRPr="00850432">
        <w:rPr>
          <w:i/>
        </w:rPr>
        <w:t>EES</w:t>
      </w:r>
      <w:r>
        <w:t xml:space="preserve">: Europeiska ekonomiska samarbetsområdet, </w:t>
      </w:r>
    </w:p>
    <w:p w14:paraId="24DAEFF6" w14:textId="77777777" w:rsidR="001E1ED6" w:rsidRDefault="001E1ED6" w:rsidP="001E1ED6">
      <w:pPr>
        <w:pStyle w:val="Brdtextmedindrag"/>
      </w:pPr>
      <w:r w:rsidRPr="00A72DD9">
        <w:t>4. </w:t>
      </w:r>
      <w:r w:rsidRPr="00A72DD9">
        <w:rPr>
          <w:i/>
        </w:rPr>
        <w:t>ESRB</w:t>
      </w:r>
      <w:r w:rsidRPr="00A72DD9">
        <w:t>: Europeiska systemrisknämnden enligt Europaparla</w:t>
      </w:r>
      <w:r w:rsidRPr="00A72DD9">
        <w:softHyphen/>
        <w:t>mentets</w:t>
      </w:r>
      <w:r w:rsidRPr="00A72DD9">
        <w:rPr>
          <w:spacing w:val="-4"/>
        </w:rPr>
        <w:t xml:space="preserve"> och rådets förordning (EU) nr 1092/2010 av den 24 november</w:t>
      </w:r>
      <w:r>
        <w:t xml:space="preserve"> 2010 om makro</w:t>
      </w:r>
      <w:r>
        <w:softHyphen/>
        <w:t xml:space="preserve">tillsyn av det finansiella systemet på EU-nivå och om inrättande av en europeisk systemrisknämnd, </w:t>
      </w:r>
    </w:p>
    <w:p w14:paraId="7E346676" w14:textId="77777777" w:rsidR="001E1ED6" w:rsidRDefault="001E1ED6" w:rsidP="001E1ED6">
      <w:pPr>
        <w:pStyle w:val="Brdtextmedindrag"/>
      </w:pPr>
      <w:r>
        <w:t>5. </w:t>
      </w:r>
      <w:r w:rsidRPr="00850432">
        <w:rPr>
          <w:i/>
        </w:rPr>
        <w:t>finansiella moderholdingföretag inom EES</w:t>
      </w:r>
      <w:r>
        <w:t xml:space="preserve">: företag som avses i artikel 4.1.31 i tillsynsförordningen, </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1E1ED6" w14:paraId="19ADC5CA" w14:textId="77777777" w:rsidTr="002E15E2">
        <w:tc>
          <w:tcPr>
            <w:tcW w:w="2500" w:type="pct"/>
            <w:shd w:val="clear" w:color="auto" w:fill="auto"/>
            <w:tcMar>
              <w:left w:w="0" w:type="dxa"/>
            </w:tcMar>
          </w:tcPr>
          <w:p w14:paraId="3B4BC29D" w14:textId="77777777" w:rsidR="001E1ED6" w:rsidRDefault="001E1ED6" w:rsidP="002E15E2">
            <w:pPr>
              <w:pStyle w:val="Brdtextmedindrag"/>
            </w:pPr>
            <w:r w:rsidRPr="00BE5902">
              <w:t>6.</w:t>
            </w:r>
            <w:r>
              <w:t> </w:t>
            </w:r>
            <w:r w:rsidRPr="00D27A96">
              <w:rPr>
                <w:i/>
                <w:u w:val="single"/>
              </w:rPr>
              <w:t>institut</w:t>
            </w:r>
            <w:r w:rsidRPr="00BE5902">
              <w:t xml:space="preserve">: kreditinstitut enligt </w:t>
            </w:r>
            <w:r w:rsidRPr="00703D01">
              <w:rPr>
                <w:i/>
              </w:rPr>
              <w:t xml:space="preserve">lagen (2004:297) om bank- och </w:t>
            </w:r>
            <w:r w:rsidRPr="00703D01">
              <w:rPr>
                <w:i/>
                <w:spacing w:val="-4"/>
              </w:rPr>
              <w:t>finansieringsrörelse, Svenska skepps</w:t>
            </w:r>
            <w:r w:rsidRPr="00703D01">
              <w:rPr>
                <w:i/>
                <w:spacing w:val="-4"/>
              </w:rPr>
              <w:softHyphen/>
              <w:t>hypoteks</w:t>
            </w:r>
            <w:r w:rsidRPr="00703D01">
              <w:rPr>
                <w:i/>
                <w:spacing w:val="-4"/>
              </w:rPr>
              <w:softHyphen/>
              <w:t>kassan och värde</w:t>
            </w:r>
            <w:r w:rsidRPr="00703D01">
              <w:rPr>
                <w:i/>
                <w:spacing w:val="-4"/>
              </w:rPr>
              <w:softHyphen/>
              <w:t>pappersbolag</w:t>
            </w:r>
            <w:r w:rsidRPr="00CF1EA4">
              <w:rPr>
                <w:spacing w:val="-4"/>
              </w:rPr>
              <w:t>,</w:t>
            </w:r>
          </w:p>
        </w:tc>
        <w:tc>
          <w:tcPr>
            <w:tcW w:w="2500" w:type="pct"/>
            <w:shd w:val="clear" w:color="auto" w:fill="auto"/>
            <w:tcMar>
              <w:right w:w="0" w:type="dxa"/>
            </w:tcMar>
          </w:tcPr>
          <w:p w14:paraId="6475E3B7" w14:textId="77777777" w:rsidR="001E1ED6" w:rsidRPr="004C48ED" w:rsidRDefault="001E1ED6" w:rsidP="002E15E2">
            <w:pPr>
              <w:pStyle w:val="Brdtextmedindrag"/>
              <w:rPr>
                <w:iCs/>
              </w:rPr>
            </w:pPr>
            <w:r w:rsidRPr="00BE5902">
              <w:t>6.</w:t>
            </w:r>
            <w:r>
              <w:t> </w:t>
            </w:r>
            <w:r w:rsidRPr="00D27A96">
              <w:rPr>
                <w:i/>
                <w:u w:val="single"/>
              </w:rPr>
              <w:t>institut</w:t>
            </w:r>
            <w:r w:rsidRPr="00BE5902">
              <w:t xml:space="preserve">: kreditinstitut enligt </w:t>
            </w:r>
            <w:r w:rsidRPr="00B17457">
              <w:rPr>
                <w:i/>
              </w:rPr>
              <w:t>lagen (2014:968) om sär</w:t>
            </w:r>
            <w:r w:rsidRPr="00B17457">
              <w:rPr>
                <w:i/>
              </w:rPr>
              <w:softHyphen/>
              <w:t>skild</w:t>
            </w:r>
            <w:r w:rsidRPr="00BA4F29">
              <w:rPr>
                <w:i/>
              </w:rPr>
              <w:t xml:space="preserve"> till</w:t>
            </w:r>
            <w:r>
              <w:rPr>
                <w:i/>
              </w:rPr>
              <w:softHyphen/>
            </w:r>
            <w:r w:rsidRPr="00BA4F29">
              <w:rPr>
                <w:i/>
              </w:rPr>
              <w:t>syn över kredit</w:t>
            </w:r>
            <w:r>
              <w:rPr>
                <w:i/>
              </w:rPr>
              <w:softHyphen/>
            </w:r>
            <w:r w:rsidRPr="00BA4F29">
              <w:rPr>
                <w:i/>
              </w:rPr>
              <w:t>institut och värde</w:t>
            </w:r>
            <w:r>
              <w:rPr>
                <w:i/>
              </w:rPr>
              <w:softHyphen/>
            </w:r>
            <w:r w:rsidRPr="00BA4F29">
              <w:rPr>
                <w:i/>
              </w:rPr>
              <w:t>pappers</w:t>
            </w:r>
            <w:r>
              <w:rPr>
                <w:i/>
              </w:rPr>
              <w:softHyphen/>
            </w:r>
            <w:r w:rsidRPr="00BA4F29">
              <w:rPr>
                <w:i/>
              </w:rPr>
              <w:t>bolag</w:t>
            </w:r>
            <w:r>
              <w:rPr>
                <w:iCs/>
              </w:rPr>
              <w:t>,</w:t>
            </w:r>
          </w:p>
        </w:tc>
      </w:tr>
      <w:tr w:rsidR="001E1ED6" w14:paraId="69BF651D" w14:textId="77777777" w:rsidTr="002E15E2">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3A8995D9" w14:textId="77777777" w:rsidR="001E1ED6" w:rsidRDefault="001E1ED6" w:rsidP="002E15E2">
            <w:pPr>
              <w:pStyle w:val="Brdtextmedindrag"/>
            </w:pPr>
            <w:r w:rsidRPr="0060042D">
              <w:t>7</w:t>
            </w:r>
            <w:r>
              <w:t>. </w:t>
            </w:r>
            <w:r w:rsidRPr="0060042D">
              <w:rPr>
                <w:i/>
                <w:u w:val="single"/>
              </w:rPr>
              <w:t>kapitaltäckningsdirektivet</w:t>
            </w:r>
            <w:r>
              <w:t xml:space="preserve">: </w:t>
            </w:r>
            <w:r w:rsidRPr="0000409B">
              <w:t>Europaparlamentets och rådets direktiv 2013/36/EU av den 26 juni 2013 om behörighet att utöva verk</w:t>
            </w:r>
            <w:r>
              <w:softHyphen/>
            </w:r>
            <w:r w:rsidRPr="0000409B">
              <w:t>samhet i kreditinstitut och om till</w:t>
            </w:r>
            <w:r>
              <w:softHyphen/>
            </w:r>
            <w:r w:rsidRPr="0000409B">
              <w:t xml:space="preserve">syn av kreditinstitut </w:t>
            </w:r>
            <w:r w:rsidRPr="00DE3428">
              <w:rPr>
                <w:i/>
                <w:iCs/>
              </w:rPr>
              <w:t>och värde</w:t>
            </w:r>
            <w:r w:rsidRPr="00DE3428">
              <w:rPr>
                <w:i/>
                <w:iCs/>
              </w:rPr>
              <w:softHyphen/>
              <w:t>pappersföretag</w:t>
            </w:r>
            <w:r w:rsidRPr="0000409B">
              <w:t>, om ändring av direktiv 2002/87/EG och om upp</w:t>
            </w:r>
            <w:r>
              <w:softHyphen/>
            </w:r>
            <w:r w:rsidRPr="0000409B">
              <w:lastRenderedPageBreak/>
              <w:t xml:space="preserve">hävande av </w:t>
            </w:r>
            <w:r w:rsidRPr="003B260C">
              <w:rPr>
                <w:i/>
                <w:iCs/>
              </w:rPr>
              <w:t>direktiv</w:t>
            </w:r>
            <w:r w:rsidRPr="0000409B">
              <w:t xml:space="preserve"> 2006/48/EG och 2006/49/EG, i lydelsen enligt Europ</w:t>
            </w:r>
            <w:r>
              <w:t>a</w:t>
            </w:r>
            <w:r w:rsidRPr="0000409B">
              <w:t xml:space="preserve">parlamentets och rådets direktiv (EU) </w:t>
            </w:r>
            <w:r w:rsidRPr="00CD20C0">
              <w:rPr>
                <w:i/>
              </w:rPr>
              <w:t>2019/</w:t>
            </w:r>
            <w:r w:rsidRPr="007C236C">
              <w:rPr>
                <w:i/>
              </w:rPr>
              <w:t>878</w:t>
            </w:r>
            <w:r>
              <w:t>,</w:t>
            </w:r>
          </w:p>
        </w:tc>
        <w:tc>
          <w:tcPr>
            <w:tcW w:w="2500" w:type="pct"/>
            <w:shd w:val="clear" w:color="auto" w:fill="auto"/>
            <w:tcMar>
              <w:right w:w="0" w:type="dxa"/>
            </w:tcMar>
          </w:tcPr>
          <w:p w14:paraId="4B4679E7" w14:textId="77777777" w:rsidR="001E1ED6" w:rsidRDefault="001E1ED6" w:rsidP="002E15E2">
            <w:pPr>
              <w:pStyle w:val="Brdtextmedindrag"/>
            </w:pPr>
            <w:r w:rsidRPr="0060042D">
              <w:lastRenderedPageBreak/>
              <w:t>7</w:t>
            </w:r>
            <w:r>
              <w:t>. </w:t>
            </w:r>
            <w:r w:rsidRPr="0060042D">
              <w:rPr>
                <w:i/>
                <w:u w:val="single"/>
              </w:rPr>
              <w:t>kapitaltäckningsdirektivet</w:t>
            </w:r>
            <w:r>
              <w:t>: Europaparlamentets och rådets direktiv 2013/36/EU av den 26 juni 2013 om behörighet att utöva verk</w:t>
            </w:r>
            <w:r>
              <w:softHyphen/>
              <w:t>samhet i kreditinstitut och om till</w:t>
            </w:r>
            <w:r>
              <w:softHyphen/>
              <w:t xml:space="preserve">syn av kreditinstitut, </w:t>
            </w:r>
            <w:r w:rsidRPr="00A72DD9">
              <w:rPr>
                <w:spacing w:val="-4"/>
              </w:rPr>
              <w:t>om ändring av direktiv 2002/87/EG och om upp</w:t>
            </w:r>
            <w:r>
              <w:rPr>
                <w:spacing w:val="-4"/>
              </w:rPr>
              <w:softHyphen/>
            </w:r>
            <w:r w:rsidRPr="00A72DD9">
              <w:rPr>
                <w:spacing w:val="-4"/>
              </w:rPr>
              <w:t xml:space="preserve">hävande av </w:t>
            </w:r>
            <w:r w:rsidRPr="00A72DD9">
              <w:rPr>
                <w:i/>
                <w:spacing w:val="-4"/>
              </w:rPr>
              <w:t>direktiven</w:t>
            </w:r>
            <w:r w:rsidRPr="00A72DD9">
              <w:rPr>
                <w:spacing w:val="-4"/>
              </w:rPr>
              <w:t xml:space="preserve"> 2006/48/EG </w:t>
            </w:r>
            <w:r w:rsidRPr="00A72DD9">
              <w:rPr>
                <w:spacing w:val="-4"/>
              </w:rPr>
              <w:lastRenderedPageBreak/>
              <w:t>och 2006/49/EG</w:t>
            </w:r>
            <w:r>
              <w:t xml:space="preserve">, </w:t>
            </w:r>
            <w:r w:rsidRPr="0000409B">
              <w:t xml:space="preserve">i lydelsen enligt Europaparlamentets och rådets direktiv (EU) </w:t>
            </w:r>
            <w:r w:rsidRPr="00CD20C0">
              <w:rPr>
                <w:i/>
              </w:rPr>
              <w:t>2019/</w:t>
            </w:r>
            <w:r>
              <w:rPr>
                <w:i/>
                <w:iCs/>
              </w:rPr>
              <w:t>2034</w:t>
            </w:r>
            <w:r>
              <w:t>,</w:t>
            </w:r>
          </w:p>
        </w:tc>
      </w:tr>
    </w:tbl>
    <w:p w14:paraId="6E96ED56" w14:textId="77777777" w:rsidR="001E1ED6" w:rsidRDefault="001E1ED6" w:rsidP="001E1ED6">
      <w:pPr>
        <w:pStyle w:val="Brdtextmedindrag"/>
      </w:pPr>
      <w:r>
        <w:lastRenderedPageBreak/>
        <w:t>8. </w:t>
      </w:r>
      <w:r w:rsidRPr="00850432">
        <w:rPr>
          <w:i/>
        </w:rPr>
        <w:t>kärnprimärkapital</w:t>
      </w:r>
      <w:r>
        <w:t>: kapital som avses i artikel 50 i tillsyns</w:t>
      </w:r>
      <w:r>
        <w:softHyphen/>
        <w:t>för</w:t>
      </w:r>
      <w:r>
        <w:softHyphen/>
        <w:t xml:space="preserve">ordningen, </w:t>
      </w:r>
    </w:p>
    <w:p w14:paraId="2F1BFA59" w14:textId="77777777" w:rsidR="001E1ED6" w:rsidRDefault="001E1ED6" w:rsidP="001E1ED6">
      <w:pPr>
        <w:pStyle w:val="Brdtextmedindrag"/>
      </w:pPr>
      <w:r>
        <w:t>9. </w:t>
      </w:r>
      <w:r w:rsidRPr="00850432">
        <w:rPr>
          <w:i/>
        </w:rPr>
        <w:t>moderinstitut inom EES</w:t>
      </w:r>
      <w:r>
        <w:t>: företag som avses i artikel 4.1.29 i tillsyns</w:t>
      </w:r>
      <w:r>
        <w:softHyphen/>
        <w:t xml:space="preserve">förordningen, </w:t>
      </w:r>
    </w:p>
    <w:p w14:paraId="5F5FF6C8" w14:textId="77777777" w:rsidR="001E1ED6" w:rsidRDefault="001E1ED6" w:rsidP="001E1ED6">
      <w:pPr>
        <w:pStyle w:val="Brdtextmedindrag"/>
      </w:pPr>
      <w:r>
        <w:t>10.</w:t>
      </w:r>
      <w:r>
        <w:rPr>
          <w:i/>
          <w:iCs/>
        </w:rPr>
        <w:t> primärkapital</w:t>
      </w:r>
      <w:r>
        <w:t xml:space="preserve">: </w:t>
      </w:r>
      <w:r w:rsidRPr="0000409B">
        <w:t>primärkapital som avses i artikel 4.1.101 i tillsyns</w:t>
      </w:r>
      <w:r>
        <w:softHyphen/>
      </w:r>
      <w:r w:rsidRPr="0000409B">
        <w:t>förordningen,</w:t>
      </w:r>
    </w:p>
    <w:p w14:paraId="7F8B374F" w14:textId="77777777" w:rsidR="001E1ED6" w:rsidRDefault="001E1ED6" w:rsidP="001E1ED6">
      <w:pPr>
        <w:pStyle w:val="Brdtextmedindrag"/>
      </w:pPr>
      <w:r>
        <w:t>11. </w:t>
      </w:r>
      <w:r w:rsidRPr="00850432">
        <w:rPr>
          <w:i/>
        </w:rPr>
        <w:t>på grupp- eller undergruppsnivå</w:t>
      </w:r>
      <w:r>
        <w:t>: det sätt som institut i enlighet med bestämmelser om tillsyn på gruppnivå i artiklarna 6–24 i till</w:t>
      </w:r>
      <w:r>
        <w:softHyphen/>
        <w:t>syns</w:t>
      </w:r>
      <w:r>
        <w:softHyphen/>
        <w:t>förord</w:t>
      </w:r>
      <w:r>
        <w:softHyphen/>
        <w:t xml:space="preserve">ningen ska uppfylla ställda krav, </w:t>
      </w:r>
    </w:p>
    <w:p w14:paraId="1AD5DE0B" w14:textId="77777777" w:rsidR="001E1ED6" w:rsidRDefault="001E1ED6" w:rsidP="001E1ED6">
      <w:pPr>
        <w:pStyle w:val="Brdtextmedindrag"/>
      </w:pPr>
      <w:r>
        <w:t>12. </w:t>
      </w:r>
      <w:r w:rsidRPr="007B372E">
        <w:rPr>
          <w:i/>
        </w:rPr>
        <w:t>systemrisk</w:t>
      </w:r>
      <w:r>
        <w:t>: risk för en störning i det finansiella systemet som kan få allvarliga negativa konsekvenser för det finansiella systemet och samhälls</w:t>
      </w:r>
      <w:r>
        <w:softHyphen/>
        <w:t xml:space="preserve">ekonomin, </w:t>
      </w:r>
    </w:p>
    <w:p w14:paraId="19B407B7" w14:textId="77777777" w:rsidR="001E1ED6" w:rsidRDefault="001E1ED6" w:rsidP="001E1ED6">
      <w:pPr>
        <w:pStyle w:val="Brdtextmedindrag"/>
      </w:pPr>
      <w:r w:rsidRPr="00337FAB">
        <w:t>1</w:t>
      </w:r>
      <w:r>
        <w:t>3</w:t>
      </w:r>
      <w:r w:rsidRPr="00337FAB">
        <w:t>.</w:t>
      </w:r>
      <w:r>
        <w:t> </w:t>
      </w:r>
      <w:r w:rsidRPr="001969E1">
        <w:rPr>
          <w:i/>
        </w:rPr>
        <w:t>systemviktigt institut</w:t>
      </w:r>
      <w:r w:rsidRPr="00337FAB">
        <w:t>: ett institut vars fallissemang eller bris</w:t>
      </w:r>
      <w:r>
        <w:softHyphen/>
      </w:r>
      <w:r w:rsidRPr="00337FAB">
        <w:t>tande funktion kan leda till systemrisk,</w:t>
      </w:r>
    </w:p>
    <w:tbl>
      <w:tblPr>
        <w:tblW w:w="5000" w:type="pct"/>
        <w:tblLook w:val="0000" w:firstRow="0" w:lastRow="0" w:firstColumn="0" w:lastColumn="0" w:noHBand="0" w:noVBand="0"/>
      </w:tblPr>
      <w:tblGrid>
        <w:gridCol w:w="2948"/>
        <w:gridCol w:w="2949"/>
      </w:tblGrid>
      <w:tr w:rsidR="001E1ED6" w14:paraId="1DCD3745" w14:textId="77777777" w:rsidTr="002E15E2">
        <w:tc>
          <w:tcPr>
            <w:tcW w:w="2500" w:type="pct"/>
            <w:shd w:val="clear" w:color="auto" w:fill="auto"/>
            <w:tcMar>
              <w:left w:w="0" w:type="dxa"/>
            </w:tcMar>
          </w:tcPr>
          <w:p w14:paraId="2A98C868" w14:textId="77777777" w:rsidR="001E1ED6" w:rsidRDefault="001E1ED6" w:rsidP="002E15E2">
            <w:pPr>
              <w:pStyle w:val="Brdtextmedindrag"/>
            </w:pPr>
            <w:r>
              <w:t>14. </w:t>
            </w:r>
            <w:r w:rsidRPr="00C71458">
              <w:rPr>
                <w:i/>
                <w:u w:val="single"/>
              </w:rPr>
              <w:t>tillsynsförordningen</w:t>
            </w:r>
            <w:r w:rsidRPr="00C71458">
              <w:t>: Europa</w:t>
            </w:r>
            <w:r>
              <w:softHyphen/>
            </w:r>
            <w:r w:rsidRPr="00C71458">
              <w:t>parlamentets och rådets förordning (EU) nr 575/2013 av den 26</w:t>
            </w:r>
            <w:r>
              <w:t> </w:t>
            </w:r>
            <w:r w:rsidRPr="00C71458">
              <w:t xml:space="preserve">juni 2013 om tillsynskrav </w:t>
            </w:r>
            <w:r w:rsidRPr="00D2428D">
              <w:rPr>
                <w:spacing w:val="-4"/>
              </w:rPr>
              <w:t>för kredit</w:t>
            </w:r>
            <w:r>
              <w:rPr>
                <w:spacing w:val="-4"/>
              </w:rPr>
              <w:softHyphen/>
            </w:r>
            <w:r w:rsidRPr="00D2428D">
              <w:rPr>
                <w:spacing w:val="-4"/>
              </w:rPr>
              <w:t xml:space="preserve">institut </w:t>
            </w:r>
            <w:r w:rsidRPr="00D2428D">
              <w:rPr>
                <w:i/>
                <w:spacing w:val="-4"/>
              </w:rPr>
              <w:t>och värde</w:t>
            </w:r>
            <w:r>
              <w:rPr>
                <w:i/>
                <w:spacing w:val="-4"/>
              </w:rPr>
              <w:softHyphen/>
            </w:r>
            <w:r w:rsidRPr="00D2428D">
              <w:rPr>
                <w:i/>
                <w:spacing w:val="-4"/>
              </w:rPr>
              <w:t>pap</w:t>
            </w:r>
            <w:r>
              <w:rPr>
                <w:i/>
                <w:spacing w:val="-4"/>
              </w:rPr>
              <w:softHyphen/>
            </w:r>
            <w:r w:rsidRPr="00D2428D">
              <w:rPr>
                <w:i/>
                <w:spacing w:val="-4"/>
              </w:rPr>
              <w:t xml:space="preserve">persföretag </w:t>
            </w:r>
            <w:r w:rsidRPr="00D2428D">
              <w:rPr>
                <w:spacing w:val="-4"/>
              </w:rPr>
              <w:t>och</w:t>
            </w:r>
            <w:r w:rsidRPr="00C71458">
              <w:t xml:space="preserve"> om ändring av för</w:t>
            </w:r>
            <w:r>
              <w:softHyphen/>
            </w:r>
            <w:r w:rsidRPr="00C71458">
              <w:t>ordning (EU) nr 648/2012,</w:t>
            </w:r>
          </w:p>
        </w:tc>
        <w:tc>
          <w:tcPr>
            <w:tcW w:w="2500" w:type="pct"/>
            <w:shd w:val="clear" w:color="auto" w:fill="auto"/>
            <w:tcMar>
              <w:right w:w="0" w:type="dxa"/>
            </w:tcMar>
          </w:tcPr>
          <w:p w14:paraId="424CF7DA" w14:textId="77777777" w:rsidR="001E1ED6" w:rsidRDefault="001E1ED6" w:rsidP="002E15E2">
            <w:pPr>
              <w:pStyle w:val="Brdtextmedindrag"/>
            </w:pPr>
            <w:r>
              <w:t>14. </w:t>
            </w:r>
            <w:r w:rsidRPr="00C71458">
              <w:rPr>
                <w:i/>
                <w:u w:val="single"/>
              </w:rPr>
              <w:t>tillsynsförordningen</w:t>
            </w:r>
            <w:r w:rsidRPr="00C71458">
              <w:t>: Europa</w:t>
            </w:r>
            <w:r>
              <w:softHyphen/>
            </w:r>
            <w:r w:rsidRPr="00C71458">
              <w:t>parlamentets och rådets förordning (EU) nr 575/2013 av den 26</w:t>
            </w:r>
            <w:r>
              <w:t> </w:t>
            </w:r>
            <w:r w:rsidRPr="00C71458">
              <w:t xml:space="preserve">juni 2013 om tillsynskrav </w:t>
            </w:r>
            <w:r w:rsidRPr="00CF1EA4">
              <w:rPr>
                <w:spacing w:val="-4"/>
              </w:rPr>
              <w:t>för kredit</w:t>
            </w:r>
            <w:r>
              <w:rPr>
                <w:spacing w:val="-4"/>
              </w:rPr>
              <w:softHyphen/>
            </w:r>
            <w:r w:rsidRPr="00CF1EA4">
              <w:rPr>
                <w:spacing w:val="-4"/>
              </w:rPr>
              <w:t>institut och om änd</w:t>
            </w:r>
            <w:r w:rsidRPr="00CF1EA4">
              <w:rPr>
                <w:spacing w:val="-4"/>
              </w:rPr>
              <w:softHyphen/>
              <w:t>ring</w:t>
            </w:r>
            <w:r w:rsidRPr="00C71458">
              <w:t xml:space="preserve"> av förordning (EU) nr</w:t>
            </w:r>
            <w:r>
              <w:t> </w:t>
            </w:r>
            <w:r w:rsidRPr="00C71458">
              <w:t>648/2012,</w:t>
            </w:r>
          </w:p>
        </w:tc>
      </w:tr>
      <w:tr w:rsidR="001E1ED6" w14:paraId="76C0DC0D" w14:textId="77777777" w:rsidTr="002E15E2">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64CE1A12" w14:textId="77777777" w:rsidR="001E1ED6" w:rsidRDefault="001E1ED6" w:rsidP="002E15E2">
            <w:pPr>
              <w:pStyle w:val="Brdtextmedindrag"/>
            </w:pPr>
            <w:r w:rsidRPr="009700A4">
              <w:t>1</w:t>
            </w:r>
            <w:r>
              <w:t>5</w:t>
            </w:r>
            <w:r w:rsidRPr="009700A4">
              <w:t>.</w:t>
            </w:r>
            <w:r>
              <w:t> </w:t>
            </w:r>
            <w:r w:rsidRPr="00D27A96">
              <w:rPr>
                <w:i/>
                <w:u w:val="single"/>
              </w:rPr>
              <w:t>totalt riskvägt expone</w:t>
            </w:r>
            <w:r>
              <w:rPr>
                <w:i/>
                <w:u w:val="single"/>
              </w:rPr>
              <w:softHyphen/>
            </w:r>
            <w:r w:rsidRPr="00D27A96">
              <w:rPr>
                <w:i/>
                <w:u w:val="single"/>
              </w:rPr>
              <w:t>rings</w:t>
            </w:r>
            <w:r>
              <w:rPr>
                <w:i/>
                <w:u w:val="single"/>
              </w:rPr>
              <w:softHyphen/>
            </w:r>
            <w:r w:rsidRPr="00D27A96">
              <w:rPr>
                <w:i/>
                <w:u w:val="single"/>
              </w:rPr>
              <w:t>belopp</w:t>
            </w:r>
            <w:r w:rsidRPr="009700A4">
              <w:t>: det belopp som avses i artikel</w:t>
            </w:r>
            <w:r>
              <w:t> </w:t>
            </w:r>
            <w:r w:rsidRPr="009700A4">
              <w:t>92 i tillsynsförordningen,</w:t>
            </w:r>
          </w:p>
        </w:tc>
        <w:tc>
          <w:tcPr>
            <w:tcW w:w="2500" w:type="pct"/>
            <w:shd w:val="clear" w:color="auto" w:fill="auto"/>
            <w:tcMar>
              <w:right w:w="0" w:type="dxa"/>
            </w:tcMar>
          </w:tcPr>
          <w:p w14:paraId="51CB13BB" w14:textId="0DEC06B8" w:rsidR="001E1ED6" w:rsidRDefault="001E1ED6" w:rsidP="002E15E2">
            <w:pPr>
              <w:pStyle w:val="Brdtextmedindrag"/>
            </w:pPr>
            <w:r w:rsidRPr="007D4DA7">
              <w:t>15.</w:t>
            </w:r>
            <w:r>
              <w:t> </w:t>
            </w:r>
            <w:r w:rsidRPr="00D27A96">
              <w:rPr>
                <w:i/>
                <w:iCs/>
                <w:u w:val="single"/>
              </w:rPr>
              <w:t>totalt riskvägt expone</w:t>
            </w:r>
            <w:r>
              <w:rPr>
                <w:i/>
                <w:iCs/>
                <w:u w:val="single"/>
              </w:rPr>
              <w:softHyphen/>
            </w:r>
            <w:r w:rsidRPr="00D27A96">
              <w:rPr>
                <w:i/>
                <w:iCs/>
                <w:u w:val="single"/>
              </w:rPr>
              <w:t>rings</w:t>
            </w:r>
            <w:r>
              <w:rPr>
                <w:i/>
                <w:iCs/>
                <w:u w:val="single"/>
              </w:rPr>
              <w:softHyphen/>
            </w:r>
            <w:r w:rsidRPr="00D27A96">
              <w:rPr>
                <w:i/>
                <w:iCs/>
                <w:u w:val="single"/>
              </w:rPr>
              <w:t>belopp</w:t>
            </w:r>
            <w:r w:rsidRPr="007D4DA7">
              <w:t xml:space="preserve">: det belopp som avses i </w:t>
            </w:r>
            <w:r w:rsidR="002C515D" w:rsidRPr="007D4DA7">
              <w:t>artikel</w:t>
            </w:r>
            <w:r w:rsidR="002C515D">
              <w:t> </w:t>
            </w:r>
            <w:r w:rsidRPr="007D4DA7">
              <w:t>92 i tillsynsförordningen,</w:t>
            </w:r>
            <w:r>
              <w:t xml:space="preserve"> </w:t>
            </w:r>
            <w:r>
              <w:rPr>
                <w:i/>
                <w:iCs/>
              </w:rPr>
              <w:t>och</w:t>
            </w:r>
          </w:p>
        </w:tc>
      </w:tr>
      <w:tr w:rsidR="001E1ED6" w14:paraId="091C86CC" w14:textId="77777777" w:rsidTr="002E15E2">
        <w:tc>
          <w:tcPr>
            <w:tcW w:w="2500" w:type="pct"/>
            <w:shd w:val="clear" w:color="auto" w:fill="auto"/>
            <w:tcMar>
              <w:left w:w="0" w:type="dxa"/>
            </w:tcMar>
          </w:tcPr>
          <w:p w14:paraId="5FC6C6DF" w14:textId="77777777" w:rsidR="001E1ED6" w:rsidRPr="00D27A96" w:rsidRDefault="001E1ED6" w:rsidP="002E15E2">
            <w:pPr>
              <w:pStyle w:val="Brdtextmedindrag"/>
              <w:rPr>
                <w:i/>
                <w:iCs/>
              </w:rPr>
            </w:pPr>
            <w:r>
              <w:rPr>
                <w:i/>
                <w:iCs/>
              </w:rPr>
              <w:t>16. </w:t>
            </w:r>
            <w:r w:rsidRPr="00D27A96">
              <w:rPr>
                <w:i/>
                <w:iCs/>
                <w:u w:val="single"/>
              </w:rPr>
              <w:t>värdepappersbolag</w:t>
            </w:r>
            <w:r w:rsidRPr="00D27A96">
              <w:rPr>
                <w:i/>
                <w:iCs/>
              </w:rPr>
              <w:t>: ett värde</w:t>
            </w:r>
            <w:r>
              <w:rPr>
                <w:i/>
                <w:iCs/>
              </w:rPr>
              <w:softHyphen/>
            </w:r>
            <w:r w:rsidRPr="00D27A96">
              <w:rPr>
                <w:i/>
                <w:iCs/>
              </w:rPr>
              <w:t>pappersföretag som avses i artikel 4.1.2 i tillsynsförordningen när det är ett svenskt aktiebolag, och</w:t>
            </w:r>
            <w:r>
              <w:t xml:space="preserve"> </w:t>
            </w:r>
          </w:p>
        </w:tc>
        <w:tc>
          <w:tcPr>
            <w:tcW w:w="2500" w:type="pct"/>
            <w:shd w:val="clear" w:color="auto" w:fill="auto"/>
            <w:tcMar>
              <w:right w:w="0" w:type="dxa"/>
            </w:tcMar>
          </w:tcPr>
          <w:p w14:paraId="67C8456E" w14:textId="77777777" w:rsidR="001E1ED6" w:rsidRDefault="001E1ED6" w:rsidP="002E15E2">
            <w:pPr>
              <w:pStyle w:val="Brdtextmedindrag"/>
            </w:pPr>
          </w:p>
        </w:tc>
      </w:tr>
      <w:tr w:rsidR="001E1ED6" w14:paraId="0B4C2C30" w14:textId="77777777" w:rsidTr="002E15E2">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266C00ED" w14:textId="77777777" w:rsidR="001E1ED6" w:rsidRPr="00D27A96" w:rsidRDefault="001E1ED6" w:rsidP="002E15E2">
            <w:pPr>
              <w:pStyle w:val="Brdtextmedindrag"/>
              <w:rPr>
                <w:i/>
                <w:iCs/>
              </w:rPr>
            </w:pPr>
            <w:bookmarkStart w:id="10" w:name="_Hlk67932045"/>
            <w:r w:rsidRPr="00D27A96">
              <w:rPr>
                <w:i/>
                <w:iCs/>
              </w:rPr>
              <w:t>17. </w:t>
            </w:r>
            <w:r w:rsidRPr="00D27A96">
              <w:rPr>
                <w:i/>
                <w:iCs/>
                <w:u w:val="single"/>
              </w:rPr>
              <w:t>värdeöverföringar kopplade till kärnprimärkapitalet</w:t>
            </w:r>
            <w:r w:rsidRPr="00D27A96">
              <w:rPr>
                <w:i/>
                <w:iCs/>
              </w:rPr>
              <w:t>:</w:t>
            </w:r>
            <w:bookmarkEnd w:id="10"/>
          </w:p>
        </w:tc>
        <w:tc>
          <w:tcPr>
            <w:tcW w:w="2500" w:type="pct"/>
            <w:shd w:val="clear" w:color="auto" w:fill="auto"/>
            <w:tcMar>
              <w:right w:w="0" w:type="dxa"/>
            </w:tcMar>
          </w:tcPr>
          <w:p w14:paraId="186C3C26" w14:textId="77777777" w:rsidR="001E1ED6" w:rsidRPr="00D27A96" w:rsidRDefault="001E1ED6" w:rsidP="002E15E2">
            <w:pPr>
              <w:pStyle w:val="Brdtextmedindrag"/>
              <w:rPr>
                <w:i/>
                <w:iCs/>
              </w:rPr>
            </w:pPr>
            <w:r w:rsidRPr="00C16B8A">
              <w:rPr>
                <w:i/>
                <w:iCs/>
              </w:rPr>
              <w:t>16</w:t>
            </w:r>
            <w:r w:rsidRPr="00D27A96">
              <w:rPr>
                <w:i/>
                <w:iCs/>
              </w:rPr>
              <w:t>. </w:t>
            </w:r>
            <w:r w:rsidRPr="00D27A96">
              <w:rPr>
                <w:i/>
                <w:iCs/>
                <w:u w:val="single"/>
              </w:rPr>
              <w:t>värdeöverföringar kopplade till kärnprimärkapitalet</w:t>
            </w:r>
            <w:r w:rsidRPr="00D27A96">
              <w:rPr>
                <w:i/>
                <w:iCs/>
              </w:rPr>
              <w:t>:</w:t>
            </w:r>
          </w:p>
        </w:tc>
      </w:tr>
    </w:tbl>
    <w:p w14:paraId="0447F1A0" w14:textId="77777777" w:rsidR="001E1ED6" w:rsidRDefault="001E1ED6" w:rsidP="001E1ED6">
      <w:pPr>
        <w:pStyle w:val="Brdtextmedindrag"/>
      </w:pPr>
      <w:r>
        <w:t xml:space="preserve">a) utbetalning i form av en kontant utdelning, </w:t>
      </w:r>
    </w:p>
    <w:p w14:paraId="570D45D7" w14:textId="77777777" w:rsidR="001E1ED6" w:rsidRDefault="001E1ED6" w:rsidP="001E1ED6">
      <w:pPr>
        <w:pStyle w:val="Brdtextmedindrag"/>
      </w:pPr>
      <w:r>
        <w:t>b) fondemission eller partiell fondemission eller överföring eller utdel</w:t>
      </w:r>
      <w:r>
        <w:softHyphen/>
        <w:t>ning av helt eller delvis betalda fondaktier eller andra kapital</w:t>
      </w:r>
      <w:r>
        <w:softHyphen/>
        <w:t xml:space="preserve">instrument som anges i artikel 26.1 a i tillsynsförordningen, </w:t>
      </w:r>
    </w:p>
    <w:p w14:paraId="333D2438" w14:textId="77777777" w:rsidR="001E1ED6" w:rsidRDefault="001E1ED6" w:rsidP="001E1ED6">
      <w:pPr>
        <w:pStyle w:val="Brdtextmedindrag"/>
      </w:pPr>
      <w:r>
        <w:t>c) inlösen eller uppköp av egna aktier eller andelar eller andra kapital</w:t>
      </w:r>
      <w:r>
        <w:softHyphen/>
        <w:t xml:space="preserve">instrument som anges i artikel 26.1 a i tillsynsförordningen, </w:t>
      </w:r>
    </w:p>
    <w:p w14:paraId="4BA34D63" w14:textId="77777777" w:rsidR="001E1ED6" w:rsidRDefault="001E1ED6" w:rsidP="001E1ED6">
      <w:pPr>
        <w:pStyle w:val="Brdtextmedindrag"/>
      </w:pPr>
      <w:r>
        <w:t>d) återbetalning av belopp som utbetalas med anknytning till kapital</w:t>
      </w:r>
      <w:r>
        <w:softHyphen/>
        <w:t xml:space="preserve">instrument som anges i artikel 26.1 a i tillsynsförordningen, </w:t>
      </w:r>
    </w:p>
    <w:p w14:paraId="52DCAF06" w14:textId="77777777" w:rsidR="001E1ED6" w:rsidRDefault="001E1ED6" w:rsidP="001E1ED6">
      <w:pPr>
        <w:pStyle w:val="Brdtextmedindrag"/>
      </w:pPr>
      <w:r>
        <w:t xml:space="preserve">e) en överföring eller utdelning av poster som avses i </w:t>
      </w:r>
      <w:r w:rsidRPr="00DB650D">
        <w:t>arti</w:t>
      </w:r>
      <w:r>
        <w:softHyphen/>
      </w:r>
      <w:r w:rsidRPr="00DB650D">
        <w:t>kel 26.1 b–e i tillsynsförordningen.</w:t>
      </w:r>
    </w:p>
    <w:p w14:paraId="77334DC5" w14:textId="77777777" w:rsidR="001E1ED6" w:rsidRDefault="001E1ED6" w:rsidP="001E1ED6">
      <w:pPr>
        <w:spacing w:line="2" w:lineRule="auto"/>
        <w:rPr>
          <w:rFonts w:ascii="Times New Roman" w:hAnsi="Times New Roman"/>
          <w:b/>
          <w:sz w:val="20"/>
        </w:rPr>
      </w:pPr>
      <w:r>
        <w:rPr>
          <w:b/>
        </w:rPr>
        <w:br w:type="page"/>
      </w:r>
    </w:p>
    <w:p w14:paraId="063B818B" w14:textId="77777777" w:rsidR="001E1ED6" w:rsidRDefault="001E1ED6" w:rsidP="001E1ED6">
      <w:pPr>
        <w:pStyle w:val="Brdtext"/>
        <w:spacing w:before="230"/>
        <w:jc w:val="center"/>
        <w:rPr>
          <w:b/>
        </w:rPr>
      </w:pPr>
      <w:r>
        <w:rPr>
          <w:b/>
        </w:rPr>
        <w:lastRenderedPageBreak/>
        <w:t>6 kap.</w:t>
      </w:r>
    </w:p>
    <w:p w14:paraId="33E57874" w14:textId="77777777" w:rsidR="001E1ED6" w:rsidRDefault="001E1ED6" w:rsidP="001E1ED6">
      <w:pPr>
        <w:pStyle w:val="Brdtext"/>
        <w:jc w:val="center"/>
      </w:pPr>
      <w:r>
        <w:t>7 §</w:t>
      </w:r>
      <w:r>
        <w:rPr>
          <w:rStyle w:val="Fotnotsreferens"/>
        </w:rPr>
        <w:footnoteReference w:id="47"/>
      </w:r>
    </w:p>
    <w:tbl>
      <w:tblPr>
        <w:tblW w:w="5000" w:type="pct"/>
        <w:tblCellMar>
          <w:left w:w="125" w:type="dxa"/>
          <w:right w:w="125" w:type="dxa"/>
        </w:tblCellMar>
        <w:tblLook w:val="0000" w:firstRow="0" w:lastRow="0" w:firstColumn="0" w:lastColumn="0" w:noHBand="0" w:noVBand="0"/>
      </w:tblPr>
      <w:tblGrid>
        <w:gridCol w:w="2948"/>
        <w:gridCol w:w="2949"/>
      </w:tblGrid>
      <w:tr w:rsidR="001E1ED6" w14:paraId="4F47312F" w14:textId="77777777" w:rsidTr="002E15E2">
        <w:tc>
          <w:tcPr>
            <w:tcW w:w="2500" w:type="pct"/>
            <w:shd w:val="clear" w:color="auto" w:fill="auto"/>
            <w:tcMar>
              <w:left w:w="0" w:type="dxa"/>
            </w:tcMar>
          </w:tcPr>
          <w:p w14:paraId="054AD482" w14:textId="77777777" w:rsidR="001E1ED6" w:rsidRDefault="001E1ED6" w:rsidP="002E15E2">
            <w:pPr>
              <w:pStyle w:val="Brdtextmedindrag"/>
            </w:pPr>
            <w:r w:rsidRPr="008113CF">
              <w:t>Ett institut ska ha metoder som gör det möjligt att i enlighet med föreskrifter som meddelats med stöd av 10</w:t>
            </w:r>
            <w:r>
              <w:t> </w:t>
            </w:r>
            <w:r w:rsidRPr="008113CF">
              <w:t>kap. 1</w:t>
            </w:r>
            <w:r>
              <w:t> </w:t>
            </w:r>
            <w:r w:rsidRPr="008113CF">
              <w:t>§</w:t>
            </w:r>
            <w:r>
              <w:t> </w:t>
            </w:r>
            <w:r w:rsidRPr="008113CF">
              <w:rPr>
                <w:i/>
                <w:iCs/>
              </w:rPr>
              <w:t>11</w:t>
            </w:r>
            <w:r w:rsidRPr="008113CF">
              <w:t xml:space="preserve"> fort</w:t>
            </w:r>
            <w:r w:rsidRPr="008113CF">
              <w:softHyphen/>
              <w:t>löpande beräkna institutets högsta förfogande</w:t>
            </w:r>
            <w:r w:rsidRPr="008113CF">
              <w:softHyphen/>
              <w:t>belopp.</w:t>
            </w:r>
          </w:p>
        </w:tc>
        <w:tc>
          <w:tcPr>
            <w:tcW w:w="2500" w:type="pct"/>
            <w:shd w:val="clear" w:color="auto" w:fill="auto"/>
            <w:tcMar>
              <w:right w:w="0" w:type="dxa"/>
            </w:tcMar>
          </w:tcPr>
          <w:p w14:paraId="22C734F4" w14:textId="77777777" w:rsidR="001E1ED6" w:rsidRDefault="001E1ED6" w:rsidP="002E15E2">
            <w:pPr>
              <w:pStyle w:val="Brdtextmedindrag"/>
            </w:pPr>
            <w:r w:rsidRPr="00BE130C">
              <w:t>Ett institut ska ha metoder som gör det möjligt att i enlighet med föreskrifter som meddelats med stöd av 10</w:t>
            </w:r>
            <w:r>
              <w:t> </w:t>
            </w:r>
            <w:r w:rsidRPr="00BE130C">
              <w:t>kap. 1</w:t>
            </w:r>
            <w:r>
              <w:t> </w:t>
            </w:r>
            <w:r w:rsidRPr="00BE130C">
              <w:t>§</w:t>
            </w:r>
            <w:r>
              <w:t> </w:t>
            </w:r>
            <w:r w:rsidRPr="008113CF">
              <w:rPr>
                <w:i/>
                <w:iCs/>
              </w:rPr>
              <w:t>9</w:t>
            </w:r>
            <w:r w:rsidRPr="00BE130C">
              <w:t xml:space="preserve"> fort</w:t>
            </w:r>
            <w:r w:rsidRPr="00BE130C">
              <w:softHyphen/>
              <w:t>löpande beräkna institutets högsta förfogande</w:t>
            </w:r>
            <w:r w:rsidRPr="00BE130C">
              <w:softHyphen/>
              <w:t>belopp.</w:t>
            </w:r>
          </w:p>
        </w:tc>
      </w:tr>
    </w:tbl>
    <w:p w14:paraId="7936A8EB" w14:textId="77777777" w:rsidR="001E1ED6" w:rsidRDefault="001E1ED6" w:rsidP="001E1ED6">
      <w:pPr>
        <w:pStyle w:val="Brdtext"/>
        <w:spacing w:before="230"/>
        <w:jc w:val="center"/>
        <w:rPr>
          <w:b/>
        </w:rPr>
      </w:pPr>
      <w:r>
        <w:rPr>
          <w:b/>
        </w:rPr>
        <w:t>8 kap.</w:t>
      </w:r>
    </w:p>
    <w:p w14:paraId="40FB3F33" w14:textId="77777777" w:rsidR="001E1ED6" w:rsidRDefault="001E1ED6" w:rsidP="001E1ED6">
      <w:pPr>
        <w:pStyle w:val="Brdtext"/>
        <w:jc w:val="center"/>
      </w:pPr>
      <w:r>
        <w:t>1 §</w:t>
      </w:r>
      <w:r>
        <w:rPr>
          <w:rStyle w:val="Fotnotsreferens"/>
        </w:rPr>
        <w:footnoteReference w:id="48"/>
      </w:r>
    </w:p>
    <w:p w14:paraId="01B45CE0" w14:textId="77777777" w:rsidR="001E1ED6" w:rsidRPr="00C26766" w:rsidRDefault="001E1ED6" w:rsidP="001E1ED6">
      <w:pPr>
        <w:pStyle w:val="Brdtextmedindrag"/>
      </w:pPr>
      <w:r>
        <w:t>Ett institut som inte uppfyller det kombinerade buffertkravet enligt 2 kap. 2 § eller kravet på bruttosoliditetsbuffert enligt artikel 92.1a i tillsynsförordningen ska till Finansinspektionen</w:t>
      </w:r>
    </w:p>
    <w:tbl>
      <w:tblPr>
        <w:tblW w:w="5000" w:type="pct"/>
        <w:tblCellMar>
          <w:left w:w="125" w:type="dxa"/>
          <w:right w:w="125" w:type="dxa"/>
        </w:tblCellMar>
        <w:tblLook w:val="0000" w:firstRow="0" w:lastRow="0" w:firstColumn="0" w:lastColumn="0" w:noHBand="0" w:noVBand="0"/>
      </w:tblPr>
      <w:tblGrid>
        <w:gridCol w:w="2948"/>
        <w:gridCol w:w="2949"/>
      </w:tblGrid>
      <w:tr w:rsidR="001E1ED6" w14:paraId="2D5BDD46" w14:textId="77777777" w:rsidTr="002E15E2">
        <w:tc>
          <w:tcPr>
            <w:tcW w:w="2500" w:type="pct"/>
            <w:shd w:val="clear" w:color="auto" w:fill="auto"/>
            <w:tcMar>
              <w:left w:w="0" w:type="dxa"/>
            </w:tcMar>
          </w:tcPr>
          <w:p w14:paraId="7F5BAC94" w14:textId="77777777" w:rsidR="001E1ED6" w:rsidRDefault="001E1ED6" w:rsidP="002E15E2">
            <w:pPr>
              <w:pStyle w:val="Brdtextmedindrag"/>
            </w:pPr>
            <w:r>
              <w:t>1. i enlighet med föreskrifter som meddelats med stöd av 10 kap. 1 § </w:t>
            </w:r>
            <w:r w:rsidRPr="00C26766">
              <w:rPr>
                <w:i/>
                <w:iCs/>
              </w:rPr>
              <w:t>11</w:t>
            </w:r>
            <w:r>
              <w:t xml:space="preserve"> rapportera högsta för</w:t>
            </w:r>
            <w:r>
              <w:softHyphen/>
              <w:t>fogandebelopp, och</w:t>
            </w:r>
          </w:p>
        </w:tc>
        <w:tc>
          <w:tcPr>
            <w:tcW w:w="2500" w:type="pct"/>
            <w:shd w:val="clear" w:color="auto" w:fill="auto"/>
            <w:tcMar>
              <w:right w:w="0" w:type="dxa"/>
            </w:tcMar>
          </w:tcPr>
          <w:p w14:paraId="7AF8943D" w14:textId="77777777" w:rsidR="001E1ED6" w:rsidRDefault="001E1ED6" w:rsidP="002E15E2">
            <w:pPr>
              <w:pStyle w:val="Brdtextmedindrag"/>
            </w:pPr>
            <w:r>
              <w:t>1. i enlighet med föreskrifter som meddelats med stöd av 10 kap. 1 § </w:t>
            </w:r>
            <w:r w:rsidRPr="00C26766">
              <w:rPr>
                <w:i/>
                <w:iCs/>
              </w:rPr>
              <w:t>9</w:t>
            </w:r>
            <w:r>
              <w:t xml:space="preserve"> rapportera högsta för</w:t>
            </w:r>
            <w:r>
              <w:softHyphen/>
              <w:t>fogandebelopp, och</w:t>
            </w:r>
          </w:p>
        </w:tc>
      </w:tr>
    </w:tbl>
    <w:p w14:paraId="38449CAC" w14:textId="77777777" w:rsidR="001E1ED6" w:rsidRPr="00D26858" w:rsidRDefault="001E1ED6" w:rsidP="001E1ED6">
      <w:pPr>
        <w:pStyle w:val="Brdtextmedindrag"/>
      </w:pPr>
      <w:r w:rsidRPr="0012034D">
        <w:t>2. inom fem arbetsdagar från den dag då det konstaterades att buffert</w:t>
      </w:r>
      <w:r w:rsidRPr="00885DE5">
        <w:softHyphen/>
      </w:r>
      <w:r w:rsidRPr="00D26858">
        <w:t xml:space="preserve">kravet inte är uppfyllt lämna in en kapitalkonserveringsplan som visar hur institutet inom rimlig tid åter ska uppnå kravet. </w:t>
      </w:r>
    </w:p>
    <w:p w14:paraId="3B3B4EF2" w14:textId="77777777" w:rsidR="001E1ED6" w:rsidRDefault="001E1ED6" w:rsidP="001E1ED6">
      <w:pPr>
        <w:pStyle w:val="Brdtextmedindrag"/>
      </w:pPr>
      <w:r>
        <w:t>Om det med beaktande av arten och omfattningen av institutets verk</w:t>
      </w:r>
      <w:r>
        <w:softHyphen/>
        <w:t>samhet finns skäl för det, får Finansinspektionen medge att kapital</w:t>
      </w:r>
      <w:r>
        <w:softHyphen/>
        <w:t>konserveringsplanen ges in till inspektionen inom högst tio arbetsdagar.</w:t>
      </w:r>
    </w:p>
    <w:p w14:paraId="6D50794C" w14:textId="77777777" w:rsidR="001E1ED6" w:rsidRDefault="001E1ED6" w:rsidP="001E1ED6">
      <w:pPr>
        <w:pStyle w:val="Brdtext"/>
        <w:spacing w:before="230"/>
        <w:jc w:val="center"/>
        <w:rPr>
          <w:b/>
        </w:rPr>
      </w:pPr>
      <w:r>
        <w:rPr>
          <w:b/>
        </w:rPr>
        <w:t>10 kap.</w:t>
      </w:r>
    </w:p>
    <w:p w14:paraId="434A3B37" w14:textId="77777777" w:rsidR="001E1ED6" w:rsidRDefault="001E1ED6" w:rsidP="001E1ED6">
      <w:pPr>
        <w:pStyle w:val="Brdtext"/>
        <w:jc w:val="center"/>
      </w:pPr>
      <w:r>
        <w:t>1 §</w:t>
      </w:r>
      <w:r>
        <w:rPr>
          <w:rStyle w:val="Fotnotsreferens"/>
        </w:rPr>
        <w:footnoteReference w:id="49"/>
      </w:r>
    </w:p>
    <w:p w14:paraId="11CE8852" w14:textId="77777777" w:rsidR="001E1ED6" w:rsidRDefault="001E1ED6" w:rsidP="001E1ED6">
      <w:pPr>
        <w:pStyle w:val="Brdtextmedindrag"/>
      </w:pPr>
      <w:r>
        <w:t xml:space="preserve">Regeringen eller den myndighet som regeringen bestämmer får meddela föreskrifter om </w:t>
      </w:r>
    </w:p>
    <w:tbl>
      <w:tblPr>
        <w:tblW w:w="5000" w:type="pct"/>
        <w:tblCellMar>
          <w:left w:w="125" w:type="dxa"/>
          <w:right w:w="125" w:type="dxa"/>
        </w:tblCellMar>
        <w:tblLook w:val="0600" w:firstRow="0" w:lastRow="0" w:firstColumn="0" w:lastColumn="0" w:noHBand="1" w:noVBand="1"/>
      </w:tblPr>
      <w:tblGrid>
        <w:gridCol w:w="2948"/>
        <w:gridCol w:w="2949"/>
      </w:tblGrid>
      <w:tr w:rsidR="001E1ED6" w14:paraId="419631C2" w14:textId="77777777" w:rsidTr="002E15E2">
        <w:tc>
          <w:tcPr>
            <w:tcW w:w="2500" w:type="pct"/>
            <w:shd w:val="clear" w:color="auto" w:fill="auto"/>
            <w:tcMar>
              <w:left w:w="0" w:type="dxa"/>
            </w:tcMar>
          </w:tcPr>
          <w:p w14:paraId="3B507560" w14:textId="77777777" w:rsidR="001E1ED6" w:rsidRDefault="001E1ED6" w:rsidP="002E15E2">
            <w:pPr>
              <w:pStyle w:val="Brdtextmedindrag"/>
            </w:pPr>
            <w:r w:rsidRPr="004B29FE">
              <w:rPr>
                <w:i/>
                <w:iCs/>
              </w:rPr>
              <w:t>1.</w:t>
            </w:r>
            <w:r>
              <w:rPr>
                <w:i/>
                <w:iCs/>
              </w:rPr>
              <w:t> </w:t>
            </w:r>
            <w:r w:rsidRPr="004B29FE">
              <w:rPr>
                <w:i/>
                <w:iCs/>
              </w:rPr>
              <w:t>kriterier för vilka värde</w:t>
            </w:r>
            <w:r>
              <w:rPr>
                <w:i/>
                <w:iCs/>
              </w:rPr>
              <w:softHyphen/>
            </w:r>
            <w:r w:rsidRPr="004B29FE">
              <w:rPr>
                <w:i/>
                <w:iCs/>
              </w:rPr>
              <w:t>pappersbolag som enligt 3</w:t>
            </w:r>
            <w:r>
              <w:rPr>
                <w:i/>
                <w:iCs/>
              </w:rPr>
              <w:t> </w:t>
            </w:r>
            <w:r w:rsidRPr="004B29FE">
              <w:rPr>
                <w:i/>
                <w:iCs/>
              </w:rPr>
              <w:t>kap. 3</w:t>
            </w:r>
            <w:r>
              <w:rPr>
                <w:i/>
                <w:iCs/>
              </w:rPr>
              <w:t> </w:t>
            </w:r>
            <w:r w:rsidRPr="004B29FE">
              <w:rPr>
                <w:i/>
                <w:iCs/>
              </w:rPr>
              <w:t>§ får undantas från kravet att upp</w:t>
            </w:r>
            <w:r>
              <w:rPr>
                <w:i/>
                <w:iCs/>
              </w:rPr>
              <w:softHyphen/>
            </w:r>
            <w:r w:rsidRPr="004B29FE">
              <w:rPr>
                <w:i/>
                <w:iCs/>
              </w:rPr>
              <w:t>rätthålla en kapital</w:t>
            </w:r>
            <w:r>
              <w:rPr>
                <w:i/>
                <w:iCs/>
              </w:rPr>
              <w:softHyphen/>
            </w:r>
            <w:r w:rsidRPr="004B29FE">
              <w:rPr>
                <w:i/>
                <w:iCs/>
              </w:rPr>
              <w:t>konserverings</w:t>
            </w:r>
            <w:r>
              <w:rPr>
                <w:i/>
                <w:iCs/>
              </w:rPr>
              <w:softHyphen/>
            </w:r>
            <w:r w:rsidRPr="004B29FE">
              <w:rPr>
                <w:i/>
                <w:iCs/>
              </w:rPr>
              <w:t>buffert,</w:t>
            </w:r>
          </w:p>
        </w:tc>
        <w:tc>
          <w:tcPr>
            <w:tcW w:w="2500" w:type="pct"/>
            <w:shd w:val="clear" w:color="auto" w:fill="auto"/>
            <w:tcMar>
              <w:right w:w="0" w:type="dxa"/>
            </w:tcMar>
          </w:tcPr>
          <w:p w14:paraId="18B3B793" w14:textId="77777777" w:rsidR="001E1ED6" w:rsidRDefault="001E1ED6" w:rsidP="002E15E2">
            <w:pPr>
              <w:pStyle w:val="Brdtextmedindrag"/>
            </w:pPr>
          </w:p>
        </w:tc>
      </w:tr>
      <w:tr w:rsidR="001E1ED6" w14:paraId="3741D5D8" w14:textId="77777777" w:rsidTr="002E15E2">
        <w:tc>
          <w:tcPr>
            <w:tcW w:w="2500" w:type="pct"/>
            <w:shd w:val="clear" w:color="auto" w:fill="auto"/>
            <w:tcMar>
              <w:left w:w="0" w:type="dxa"/>
            </w:tcMar>
          </w:tcPr>
          <w:p w14:paraId="39FFB186" w14:textId="77777777" w:rsidR="001E1ED6" w:rsidRDefault="001E1ED6" w:rsidP="002E15E2">
            <w:pPr>
              <w:pStyle w:val="Brdtextmedindrag"/>
            </w:pPr>
            <w:r w:rsidRPr="004B29FE">
              <w:rPr>
                <w:i/>
                <w:iCs/>
              </w:rPr>
              <w:t>2</w:t>
            </w:r>
            <w:r>
              <w:t>. de principer som ska beaktas vid fastställandet och graderingen av systemriskbufferten enligt 4 kap. 1 §,</w:t>
            </w:r>
          </w:p>
        </w:tc>
        <w:tc>
          <w:tcPr>
            <w:tcW w:w="2500" w:type="pct"/>
            <w:shd w:val="clear" w:color="auto" w:fill="auto"/>
            <w:tcMar>
              <w:right w:w="0" w:type="dxa"/>
            </w:tcMar>
          </w:tcPr>
          <w:p w14:paraId="214A378D" w14:textId="77777777" w:rsidR="001E1ED6" w:rsidRDefault="001E1ED6" w:rsidP="002E15E2">
            <w:pPr>
              <w:pStyle w:val="Brdtextmedindrag"/>
            </w:pPr>
            <w:r w:rsidRPr="004B29FE">
              <w:rPr>
                <w:i/>
                <w:iCs/>
              </w:rPr>
              <w:t>1</w:t>
            </w:r>
            <w:r>
              <w:t>. de principer som ska beaktas vid fastställandet och grader</w:t>
            </w:r>
            <w:r>
              <w:softHyphen/>
              <w:t>ingen av systemriskbufferten enligt 4 kap. 1 §,</w:t>
            </w:r>
          </w:p>
        </w:tc>
      </w:tr>
      <w:tr w:rsidR="001E1ED6" w14:paraId="77B4D2CC" w14:textId="77777777" w:rsidTr="002E15E2">
        <w:tc>
          <w:tcPr>
            <w:tcW w:w="2500" w:type="pct"/>
            <w:shd w:val="clear" w:color="auto" w:fill="auto"/>
            <w:tcMar>
              <w:left w:w="0" w:type="dxa"/>
            </w:tcMar>
          </w:tcPr>
          <w:p w14:paraId="73B58D17" w14:textId="77777777" w:rsidR="001E1ED6" w:rsidRDefault="001E1ED6" w:rsidP="002E15E2">
            <w:pPr>
              <w:pStyle w:val="Brdtextmedindrag"/>
            </w:pPr>
            <w:r w:rsidRPr="004B29FE">
              <w:rPr>
                <w:i/>
                <w:iCs/>
              </w:rPr>
              <w:t>3</w:t>
            </w:r>
            <w:r>
              <w:t>. fastställandet av geografisk tillhörighet hos exponeringar av</w:t>
            </w:r>
            <w:r>
              <w:softHyphen/>
              <w:t>seende systemriskbufferten samt hur de geografiska systemrisk</w:t>
            </w:r>
            <w:r>
              <w:softHyphen/>
              <w:t>buffertkraven ska sammanvägas,</w:t>
            </w:r>
          </w:p>
        </w:tc>
        <w:tc>
          <w:tcPr>
            <w:tcW w:w="2500" w:type="pct"/>
            <w:shd w:val="clear" w:color="auto" w:fill="auto"/>
            <w:tcMar>
              <w:right w:w="0" w:type="dxa"/>
            </w:tcMar>
          </w:tcPr>
          <w:p w14:paraId="16F2B274" w14:textId="77777777" w:rsidR="001E1ED6" w:rsidRDefault="001E1ED6" w:rsidP="002E15E2">
            <w:pPr>
              <w:pStyle w:val="Brdtextmedindrag"/>
            </w:pPr>
            <w:r w:rsidRPr="008E7D02">
              <w:rPr>
                <w:i/>
                <w:iCs/>
              </w:rPr>
              <w:t>2</w:t>
            </w:r>
            <w:r>
              <w:t>. fastställandet av geografisk tillhörighet hos exponeringar av</w:t>
            </w:r>
            <w:r>
              <w:softHyphen/>
              <w:t>seende systemriskbufferten samt hur de geografiska systemrisk</w:t>
            </w:r>
            <w:r>
              <w:softHyphen/>
              <w:t>buffertkraven ska sammanvägas,</w:t>
            </w:r>
          </w:p>
        </w:tc>
      </w:tr>
      <w:tr w:rsidR="001E1ED6" w14:paraId="05F85D6A" w14:textId="77777777" w:rsidTr="002E15E2">
        <w:tc>
          <w:tcPr>
            <w:tcW w:w="2500" w:type="pct"/>
            <w:shd w:val="clear" w:color="auto" w:fill="auto"/>
            <w:tcMar>
              <w:left w:w="0" w:type="dxa"/>
            </w:tcMar>
          </w:tcPr>
          <w:p w14:paraId="6F07C0F6" w14:textId="77777777" w:rsidR="001E1ED6" w:rsidRDefault="001E1ED6" w:rsidP="002E15E2">
            <w:pPr>
              <w:pStyle w:val="Brdtextmedindrag"/>
            </w:pPr>
            <w:r w:rsidRPr="004B29FE">
              <w:rPr>
                <w:i/>
                <w:iCs/>
              </w:rPr>
              <w:t>4</w:t>
            </w:r>
            <w:r>
              <w:t>. hur systemriskbufferten ska beräknas enligt 4 kap. 2 § och vilka exponeringar bufferten får gälla,</w:t>
            </w:r>
          </w:p>
        </w:tc>
        <w:tc>
          <w:tcPr>
            <w:tcW w:w="2500" w:type="pct"/>
            <w:shd w:val="clear" w:color="auto" w:fill="auto"/>
            <w:tcMar>
              <w:right w:w="0" w:type="dxa"/>
            </w:tcMar>
          </w:tcPr>
          <w:p w14:paraId="17828A17" w14:textId="77777777" w:rsidR="001E1ED6" w:rsidRDefault="001E1ED6" w:rsidP="002E15E2">
            <w:pPr>
              <w:pStyle w:val="Brdtextmedindrag"/>
            </w:pPr>
            <w:r w:rsidRPr="004B29FE">
              <w:rPr>
                <w:i/>
                <w:iCs/>
              </w:rPr>
              <w:t>3</w:t>
            </w:r>
            <w:r>
              <w:t>. hur systemriskbufferten ska beräknas enligt 4 kap. 2 § och vilka exponeringar bufferten får gälla,</w:t>
            </w:r>
          </w:p>
        </w:tc>
      </w:tr>
      <w:tr w:rsidR="001E1ED6" w14:paraId="528E4528" w14:textId="77777777" w:rsidTr="002E15E2">
        <w:tc>
          <w:tcPr>
            <w:tcW w:w="2500" w:type="pct"/>
            <w:shd w:val="clear" w:color="auto" w:fill="auto"/>
            <w:tcMar>
              <w:left w:w="0" w:type="dxa"/>
            </w:tcMar>
          </w:tcPr>
          <w:p w14:paraId="242462CF" w14:textId="77777777" w:rsidR="001E1ED6" w:rsidRDefault="001E1ED6" w:rsidP="002E15E2">
            <w:pPr>
              <w:pStyle w:val="Brdtextmedindrag"/>
            </w:pPr>
            <w:r w:rsidRPr="004B29FE">
              <w:rPr>
                <w:i/>
                <w:iCs/>
              </w:rPr>
              <w:lastRenderedPageBreak/>
              <w:t>5</w:t>
            </w:r>
            <w:r>
              <w:t>. bedömningsgrunder för när ett institut ska utses till globalt system</w:t>
            </w:r>
            <w:r>
              <w:softHyphen/>
              <w:t>viktigt eller ska flyttas till en högre kategori av globalt system</w:t>
            </w:r>
            <w:r>
              <w:softHyphen/>
              <w:t xml:space="preserve">viktiga institut, </w:t>
            </w:r>
          </w:p>
        </w:tc>
        <w:tc>
          <w:tcPr>
            <w:tcW w:w="2500" w:type="pct"/>
            <w:shd w:val="clear" w:color="auto" w:fill="auto"/>
            <w:tcMar>
              <w:right w:w="0" w:type="dxa"/>
            </w:tcMar>
          </w:tcPr>
          <w:p w14:paraId="22EF54A0" w14:textId="77777777" w:rsidR="001E1ED6" w:rsidRDefault="001E1ED6" w:rsidP="002E15E2">
            <w:pPr>
              <w:pStyle w:val="Brdtextmedindrag"/>
            </w:pPr>
            <w:r w:rsidRPr="004B29FE">
              <w:rPr>
                <w:i/>
                <w:iCs/>
              </w:rPr>
              <w:t>4</w:t>
            </w:r>
            <w:r>
              <w:t>. bedömningsgrunder för när ett institut ska utses till globalt system</w:t>
            </w:r>
            <w:r>
              <w:softHyphen/>
              <w:t>viktigt eller ska flyttas till en högre kategori av globalt systemviktiga institut,</w:t>
            </w:r>
          </w:p>
        </w:tc>
      </w:tr>
      <w:tr w:rsidR="001E1ED6" w14:paraId="00704889" w14:textId="77777777" w:rsidTr="002E15E2">
        <w:tc>
          <w:tcPr>
            <w:tcW w:w="2500" w:type="pct"/>
            <w:shd w:val="clear" w:color="auto" w:fill="auto"/>
            <w:tcMar>
              <w:left w:w="0" w:type="dxa"/>
            </w:tcMar>
          </w:tcPr>
          <w:p w14:paraId="36FFF0DD" w14:textId="77777777" w:rsidR="001E1ED6" w:rsidRDefault="001E1ED6" w:rsidP="002E15E2">
            <w:pPr>
              <w:pStyle w:val="Brdtextmedindrag"/>
            </w:pPr>
            <w:r w:rsidRPr="004B29FE">
              <w:rPr>
                <w:i/>
                <w:iCs/>
              </w:rPr>
              <w:t>6</w:t>
            </w:r>
            <w:r>
              <w:t>. hur övriga systemviktiga insti</w:t>
            </w:r>
            <w:r>
              <w:softHyphen/>
              <w:t>tut ska identifieras och hur bedöm</w:t>
            </w:r>
            <w:r>
              <w:softHyphen/>
              <w:t>ning av tillhörande kapitalbuffert</w:t>
            </w:r>
            <w:r>
              <w:softHyphen/>
              <w:t>krav ska ske enligt 5 kap. 3 och 4 §§,</w:t>
            </w:r>
          </w:p>
        </w:tc>
        <w:tc>
          <w:tcPr>
            <w:tcW w:w="2500" w:type="pct"/>
            <w:shd w:val="clear" w:color="auto" w:fill="auto"/>
            <w:tcMar>
              <w:right w:w="0" w:type="dxa"/>
            </w:tcMar>
          </w:tcPr>
          <w:p w14:paraId="13C82641" w14:textId="77777777" w:rsidR="001E1ED6" w:rsidRDefault="001E1ED6" w:rsidP="002E15E2">
            <w:pPr>
              <w:pStyle w:val="Brdtextmedindrag"/>
            </w:pPr>
            <w:r w:rsidRPr="004B29FE">
              <w:rPr>
                <w:i/>
                <w:iCs/>
              </w:rPr>
              <w:t>5</w:t>
            </w:r>
            <w:r>
              <w:t>. hur övriga systemviktiga insti</w:t>
            </w:r>
            <w:r>
              <w:softHyphen/>
              <w:t>tut ska identifieras och hur bedöm</w:t>
            </w:r>
            <w:r>
              <w:softHyphen/>
              <w:t>ning av tillhörande kapitalbuffert</w:t>
            </w:r>
            <w:r>
              <w:softHyphen/>
              <w:t>krav ska ske enligt 5 kap. 3 och 4 §§,</w:t>
            </w:r>
          </w:p>
        </w:tc>
      </w:tr>
      <w:tr w:rsidR="001E1ED6" w14:paraId="3D2CF436" w14:textId="77777777" w:rsidTr="002E15E2">
        <w:tc>
          <w:tcPr>
            <w:tcW w:w="2500" w:type="pct"/>
            <w:shd w:val="clear" w:color="auto" w:fill="auto"/>
            <w:tcMar>
              <w:left w:w="0" w:type="dxa"/>
            </w:tcMar>
          </w:tcPr>
          <w:p w14:paraId="6E9B56BB" w14:textId="77777777" w:rsidR="001E1ED6" w:rsidRDefault="001E1ED6" w:rsidP="002E15E2">
            <w:pPr>
              <w:pStyle w:val="Brdtextmedindrag"/>
            </w:pPr>
            <w:r w:rsidRPr="004B29FE">
              <w:rPr>
                <w:i/>
                <w:iCs/>
              </w:rPr>
              <w:t>7</w:t>
            </w:r>
            <w:r>
              <w:t>. vilka kreditexponeringar som i enlighet med 6 kap. 1 § ska beaktas vid beräkningen av den kontra</w:t>
            </w:r>
            <w:r>
              <w:softHyphen/>
              <w:t>cykliska kapitalbufferten,</w:t>
            </w:r>
          </w:p>
        </w:tc>
        <w:tc>
          <w:tcPr>
            <w:tcW w:w="2500" w:type="pct"/>
            <w:shd w:val="clear" w:color="auto" w:fill="auto"/>
            <w:tcMar>
              <w:right w:w="0" w:type="dxa"/>
            </w:tcMar>
          </w:tcPr>
          <w:p w14:paraId="585B2F28" w14:textId="77777777" w:rsidR="001E1ED6" w:rsidRDefault="001E1ED6" w:rsidP="002E15E2">
            <w:pPr>
              <w:pStyle w:val="Brdtextmedindrag"/>
            </w:pPr>
            <w:r w:rsidRPr="004B29FE">
              <w:rPr>
                <w:i/>
                <w:iCs/>
              </w:rPr>
              <w:t>6</w:t>
            </w:r>
            <w:r>
              <w:t>. vilka kreditexponeringar som i enlighet med 6 kap. 1 § ska beaktas vid beräkningen av den kontra</w:t>
            </w:r>
            <w:r>
              <w:softHyphen/>
              <w:t>cykliska kapitalbufferten,</w:t>
            </w:r>
          </w:p>
        </w:tc>
      </w:tr>
      <w:tr w:rsidR="001E1ED6" w14:paraId="186A0463" w14:textId="77777777" w:rsidTr="002E15E2">
        <w:tc>
          <w:tcPr>
            <w:tcW w:w="2500" w:type="pct"/>
            <w:shd w:val="clear" w:color="auto" w:fill="auto"/>
            <w:tcMar>
              <w:left w:w="0" w:type="dxa"/>
            </w:tcMar>
          </w:tcPr>
          <w:p w14:paraId="00A19DED" w14:textId="77777777" w:rsidR="001E1ED6" w:rsidRPr="00E217E6" w:rsidRDefault="001E1ED6" w:rsidP="002E15E2">
            <w:pPr>
              <w:pStyle w:val="Brdtextmedindrag"/>
            </w:pPr>
            <w:r w:rsidRPr="00E217E6">
              <w:rPr>
                <w:i/>
                <w:iCs/>
              </w:rPr>
              <w:t>8</w:t>
            </w:r>
            <w:r w:rsidRPr="008E7D02">
              <w:rPr>
                <w:i/>
                <w:iCs/>
              </w:rPr>
              <w:t>.</w:t>
            </w:r>
            <w:r w:rsidRPr="00E217E6">
              <w:t> beräkningen av det viktade genomsnittet av de kontracykliska buffertvärdena enligt 6 kap. 1 §,</w:t>
            </w:r>
          </w:p>
        </w:tc>
        <w:tc>
          <w:tcPr>
            <w:tcW w:w="2500" w:type="pct"/>
            <w:shd w:val="clear" w:color="auto" w:fill="auto"/>
            <w:tcMar>
              <w:right w:w="0" w:type="dxa"/>
            </w:tcMar>
          </w:tcPr>
          <w:p w14:paraId="53344C90" w14:textId="77777777" w:rsidR="001E1ED6" w:rsidRPr="00E217E6" w:rsidRDefault="001E1ED6" w:rsidP="002E15E2">
            <w:pPr>
              <w:pStyle w:val="Brdtextmedindrag"/>
            </w:pPr>
            <w:r>
              <w:rPr>
                <w:i/>
                <w:iCs/>
              </w:rPr>
              <w:t>7</w:t>
            </w:r>
            <w:r w:rsidRPr="00E217E6">
              <w:rPr>
                <w:i/>
                <w:iCs/>
              </w:rPr>
              <w:t>.</w:t>
            </w:r>
            <w:r w:rsidRPr="008E7D02">
              <w:t> beräkningen av det viktade genomsnittet av de kontracykliska buffertvärdena enligt 6 kap. 1 §,</w:t>
            </w:r>
          </w:p>
        </w:tc>
      </w:tr>
      <w:tr w:rsidR="001E1ED6" w14:paraId="44741005" w14:textId="77777777" w:rsidTr="002E15E2">
        <w:tc>
          <w:tcPr>
            <w:tcW w:w="2500" w:type="pct"/>
            <w:shd w:val="clear" w:color="auto" w:fill="auto"/>
            <w:tcMar>
              <w:left w:w="0" w:type="dxa"/>
            </w:tcMar>
          </w:tcPr>
          <w:p w14:paraId="36370143" w14:textId="77777777" w:rsidR="001E1ED6" w:rsidRPr="004C48ED" w:rsidRDefault="001E1ED6" w:rsidP="002E15E2">
            <w:pPr>
              <w:pStyle w:val="Brdtextmedindrag"/>
              <w:rPr>
                <w:i/>
                <w:iCs/>
              </w:rPr>
            </w:pPr>
            <w:r w:rsidRPr="004B29FE">
              <w:rPr>
                <w:i/>
                <w:iCs/>
              </w:rPr>
              <w:t>9</w:t>
            </w:r>
            <w:r w:rsidRPr="008E7D02">
              <w:rPr>
                <w:i/>
              </w:rPr>
              <w:t>. kriterier för vilka värde</w:t>
            </w:r>
            <w:r w:rsidRPr="008E7D02">
              <w:rPr>
                <w:i/>
              </w:rPr>
              <w:softHyphen/>
              <w:t>pappersbolag som enligt 6 kap. 3 § får undantas från kravet att upp</w:t>
            </w:r>
            <w:r w:rsidRPr="008E7D02">
              <w:rPr>
                <w:i/>
              </w:rPr>
              <w:softHyphen/>
              <w:t>rätthålla en kontracyklisk kapital</w:t>
            </w:r>
            <w:r w:rsidRPr="008E7D02">
              <w:rPr>
                <w:i/>
              </w:rPr>
              <w:softHyphen/>
              <w:t>buffert,</w:t>
            </w:r>
          </w:p>
        </w:tc>
        <w:tc>
          <w:tcPr>
            <w:tcW w:w="2500" w:type="pct"/>
            <w:shd w:val="clear" w:color="auto" w:fill="auto"/>
            <w:tcMar>
              <w:right w:w="0" w:type="dxa"/>
            </w:tcMar>
          </w:tcPr>
          <w:p w14:paraId="77384320" w14:textId="77777777" w:rsidR="001E1ED6" w:rsidRDefault="001E1ED6" w:rsidP="002E15E2">
            <w:pPr>
              <w:pStyle w:val="Brdtextmedindrag"/>
            </w:pPr>
          </w:p>
        </w:tc>
      </w:tr>
      <w:tr w:rsidR="001E1ED6" w14:paraId="5090E6D9" w14:textId="77777777" w:rsidTr="002E15E2">
        <w:tc>
          <w:tcPr>
            <w:tcW w:w="2500" w:type="pct"/>
            <w:shd w:val="clear" w:color="auto" w:fill="auto"/>
            <w:tcMar>
              <w:left w:w="0" w:type="dxa"/>
            </w:tcMar>
          </w:tcPr>
          <w:p w14:paraId="33977126" w14:textId="77777777" w:rsidR="001E1ED6" w:rsidRDefault="001E1ED6" w:rsidP="002E15E2">
            <w:pPr>
              <w:pStyle w:val="Brdtextmedindrag"/>
            </w:pPr>
            <w:r w:rsidRPr="004B29FE">
              <w:rPr>
                <w:i/>
                <w:iCs/>
              </w:rPr>
              <w:t>10</w:t>
            </w:r>
            <w:r>
              <w:t>. skyldighet för instituten att ange sina kreditexponeringars geo</w:t>
            </w:r>
            <w:r>
              <w:softHyphen/>
              <w:t>grafiska område,</w:t>
            </w:r>
          </w:p>
        </w:tc>
        <w:tc>
          <w:tcPr>
            <w:tcW w:w="2500" w:type="pct"/>
            <w:shd w:val="clear" w:color="auto" w:fill="auto"/>
            <w:tcMar>
              <w:right w:w="0" w:type="dxa"/>
            </w:tcMar>
          </w:tcPr>
          <w:p w14:paraId="53DC96C5" w14:textId="77777777" w:rsidR="001E1ED6" w:rsidRDefault="001E1ED6" w:rsidP="002E15E2">
            <w:pPr>
              <w:pStyle w:val="Brdtextmedindrag"/>
            </w:pPr>
            <w:r w:rsidRPr="004B29FE">
              <w:rPr>
                <w:i/>
                <w:iCs/>
              </w:rPr>
              <w:t>8</w:t>
            </w:r>
            <w:r>
              <w:t>. skyldighet för instituten att ange sina kreditexponeringars geo</w:t>
            </w:r>
            <w:r>
              <w:softHyphen/>
              <w:t>grafiska område,</w:t>
            </w:r>
          </w:p>
        </w:tc>
      </w:tr>
      <w:tr w:rsidR="001E1ED6" w14:paraId="1242482F" w14:textId="77777777" w:rsidTr="002E15E2">
        <w:tc>
          <w:tcPr>
            <w:tcW w:w="2500" w:type="pct"/>
            <w:shd w:val="clear" w:color="auto" w:fill="auto"/>
            <w:tcMar>
              <w:left w:w="0" w:type="dxa"/>
            </w:tcMar>
          </w:tcPr>
          <w:p w14:paraId="61F4E028" w14:textId="77777777" w:rsidR="001E1ED6" w:rsidRDefault="001E1ED6" w:rsidP="002E15E2">
            <w:pPr>
              <w:pStyle w:val="Brdtextmedindrag"/>
            </w:pPr>
            <w:r w:rsidRPr="004B29FE">
              <w:rPr>
                <w:i/>
                <w:iCs/>
              </w:rPr>
              <w:t>11</w:t>
            </w:r>
            <w:r>
              <w:t>. hur högsta förfogandebelopp enligt 8 kap. 1 § ska beräknas och rapporteras,</w:t>
            </w:r>
          </w:p>
        </w:tc>
        <w:tc>
          <w:tcPr>
            <w:tcW w:w="2500" w:type="pct"/>
            <w:shd w:val="clear" w:color="auto" w:fill="auto"/>
            <w:tcMar>
              <w:right w:w="0" w:type="dxa"/>
            </w:tcMar>
          </w:tcPr>
          <w:p w14:paraId="0A4849C2" w14:textId="77777777" w:rsidR="001E1ED6" w:rsidRDefault="001E1ED6" w:rsidP="002E15E2">
            <w:pPr>
              <w:pStyle w:val="Brdtextmedindrag"/>
            </w:pPr>
            <w:r w:rsidRPr="004B29FE">
              <w:rPr>
                <w:i/>
                <w:iCs/>
              </w:rPr>
              <w:t>9</w:t>
            </w:r>
            <w:r>
              <w:t>. hur högsta förfogandebelopp enligt 8 kap. 1 § ska beräknas och rapporteras,</w:t>
            </w:r>
          </w:p>
        </w:tc>
      </w:tr>
      <w:tr w:rsidR="001E1ED6" w14:paraId="391BBADD" w14:textId="77777777" w:rsidTr="002E15E2">
        <w:tc>
          <w:tcPr>
            <w:tcW w:w="2500" w:type="pct"/>
            <w:shd w:val="clear" w:color="auto" w:fill="auto"/>
            <w:tcMar>
              <w:left w:w="0" w:type="dxa"/>
            </w:tcMar>
          </w:tcPr>
          <w:p w14:paraId="13D7E91A" w14:textId="77777777" w:rsidR="001E1ED6" w:rsidRDefault="001E1ED6" w:rsidP="002E15E2">
            <w:pPr>
              <w:pStyle w:val="Brdtextmedindrag"/>
            </w:pPr>
            <w:r w:rsidRPr="004B29FE">
              <w:rPr>
                <w:i/>
                <w:iCs/>
              </w:rPr>
              <w:t>12</w:t>
            </w:r>
            <w:r>
              <w:t>. de krav som en kapital</w:t>
            </w:r>
            <w:r>
              <w:softHyphen/>
              <w:t>konserveringsplan enligt 8 kap. 1 § ska uppfylla, och</w:t>
            </w:r>
          </w:p>
        </w:tc>
        <w:tc>
          <w:tcPr>
            <w:tcW w:w="2500" w:type="pct"/>
            <w:shd w:val="clear" w:color="auto" w:fill="auto"/>
            <w:tcMar>
              <w:right w:w="0" w:type="dxa"/>
            </w:tcMar>
          </w:tcPr>
          <w:p w14:paraId="5D163C7F" w14:textId="77777777" w:rsidR="001E1ED6" w:rsidRDefault="001E1ED6" w:rsidP="002E15E2">
            <w:pPr>
              <w:pStyle w:val="Brdtextmedindrag"/>
            </w:pPr>
            <w:r w:rsidRPr="004B29FE">
              <w:rPr>
                <w:i/>
                <w:iCs/>
              </w:rPr>
              <w:t>10</w:t>
            </w:r>
            <w:r>
              <w:t>. de krav som en kapital</w:t>
            </w:r>
            <w:r>
              <w:softHyphen/>
              <w:t>konserveringsplan enligt 8 kap. 1 § ska uppfylla, och</w:t>
            </w:r>
          </w:p>
        </w:tc>
      </w:tr>
      <w:tr w:rsidR="001E1ED6" w14:paraId="67F6D46E" w14:textId="77777777" w:rsidTr="002E15E2">
        <w:tc>
          <w:tcPr>
            <w:tcW w:w="2500" w:type="pct"/>
            <w:shd w:val="clear" w:color="auto" w:fill="auto"/>
            <w:tcMar>
              <w:left w:w="0" w:type="dxa"/>
            </w:tcMar>
          </w:tcPr>
          <w:p w14:paraId="77DC8B3F" w14:textId="77777777" w:rsidR="001E1ED6" w:rsidRDefault="001E1ED6" w:rsidP="002E15E2">
            <w:pPr>
              <w:pStyle w:val="Brdtextmedindrag"/>
            </w:pPr>
            <w:r w:rsidRPr="004B29FE">
              <w:rPr>
                <w:i/>
                <w:iCs/>
              </w:rPr>
              <w:t>13</w:t>
            </w:r>
            <w:r>
              <w:t>. underrättelseskyldigheten enligt 8 kap. 5 §.</w:t>
            </w:r>
          </w:p>
        </w:tc>
        <w:tc>
          <w:tcPr>
            <w:tcW w:w="2500" w:type="pct"/>
            <w:shd w:val="clear" w:color="auto" w:fill="auto"/>
            <w:tcMar>
              <w:right w:w="0" w:type="dxa"/>
            </w:tcMar>
          </w:tcPr>
          <w:p w14:paraId="62D6DD5B" w14:textId="77777777" w:rsidR="001E1ED6" w:rsidRDefault="001E1ED6" w:rsidP="002E15E2">
            <w:pPr>
              <w:pStyle w:val="Brdtextmedindrag"/>
            </w:pPr>
            <w:r w:rsidRPr="004B29FE">
              <w:rPr>
                <w:i/>
                <w:iCs/>
              </w:rPr>
              <w:t>11</w:t>
            </w:r>
            <w:r>
              <w:t>. underrättelseskyldigheten enligt 8 kap. 5 §.</w:t>
            </w:r>
          </w:p>
        </w:tc>
      </w:tr>
    </w:tbl>
    <w:p w14:paraId="03408124" w14:textId="77777777" w:rsidR="001E1ED6" w:rsidRDefault="001E1ED6" w:rsidP="001E1ED6">
      <w:pPr>
        <w:pStyle w:val="Slutstreck"/>
      </w:pPr>
      <w:r w:rsidRPr="00660EEA">
        <w:t>                      </w:t>
      </w:r>
    </w:p>
    <w:p w14:paraId="5CA6FB3F" w14:textId="77777777" w:rsidR="001E1ED6" w:rsidRDefault="001E1ED6" w:rsidP="001E1ED6">
      <w:pPr>
        <w:pStyle w:val="Brdtextmedindrag"/>
      </w:pPr>
      <w:r>
        <w:t>Denna lag träder i kraft den 26 juni 2021.</w:t>
      </w:r>
    </w:p>
    <w:p w14:paraId="0D01906F" w14:textId="77777777" w:rsidR="001E1ED6" w:rsidRDefault="001E1ED6" w:rsidP="001E1ED6">
      <w:pPr>
        <w:pStyle w:val="Brdtextmedindrag"/>
      </w:pPr>
    </w:p>
    <w:p w14:paraId="14EB3E98" w14:textId="649E329B" w:rsidR="00064433" w:rsidRDefault="00064433" w:rsidP="00064433">
      <w:pPr>
        <w:pStyle w:val="Brdtext"/>
      </w:pPr>
    </w:p>
    <w:p w14:paraId="24084797" w14:textId="77777777" w:rsidR="00064433" w:rsidRPr="00064433" w:rsidRDefault="00064433" w:rsidP="00064433">
      <w:pPr>
        <w:pStyle w:val="Brdtextmedindrag"/>
      </w:pPr>
    </w:p>
    <w:p w14:paraId="19D0D99C" w14:textId="7C38FB94" w:rsidR="00064433" w:rsidRDefault="00064433" w:rsidP="00064433">
      <w:pPr>
        <w:pStyle w:val="Brdtextmedindrag"/>
      </w:pPr>
    </w:p>
    <w:p w14:paraId="16E7E57F" w14:textId="77777777" w:rsidR="00064433" w:rsidRDefault="00064433" w:rsidP="00064433">
      <w:pPr>
        <w:pStyle w:val="Brdtextmedindrag"/>
        <w:sectPr w:rsidR="00064433" w:rsidSect="00064433">
          <w:headerReference w:type="even" r:id="rId27"/>
          <w:headerReference w:type="default" r:id="rId28"/>
          <w:footerReference w:type="even" r:id="rId29"/>
          <w:footerReference w:type="default" r:id="rId30"/>
          <w:footerReference w:type="first" r:id="rId31"/>
          <w:footnotePr>
            <w:numRestart w:val="eachSect"/>
          </w:footnotePr>
          <w:pgSz w:w="9356" w:h="13721" w:code="9"/>
          <w:pgMar w:top="794" w:right="2438" w:bottom="1191" w:left="1021" w:header="0" w:footer="709" w:gutter="0"/>
          <w:cols w:space="708"/>
          <w:docGrid w:linePitch="360"/>
        </w:sectPr>
      </w:pPr>
    </w:p>
    <w:p w14:paraId="311848AA" w14:textId="0E984AAB" w:rsidR="00064433" w:rsidRDefault="00A72AE0" w:rsidP="00090E36">
      <w:pPr>
        <w:pStyle w:val="Rubrik2"/>
        <w:spacing w:before="0"/>
      </w:pPr>
      <w:bookmarkStart w:id="11" w:name="_Toc68700418"/>
      <w:r w:rsidRPr="00A72AE0">
        <w:lastRenderedPageBreak/>
        <w:t>Förslag till lag om ändring i kreditupplysningslagen (1973:1173)</w:t>
      </w:r>
      <w:bookmarkEnd w:id="11"/>
    </w:p>
    <w:p w14:paraId="12B906C2" w14:textId="77777777" w:rsidR="00D47794" w:rsidRDefault="00D47794" w:rsidP="00D47794">
      <w:pPr>
        <w:pStyle w:val="Brdtext"/>
      </w:pPr>
      <w:r w:rsidRPr="00DB650D">
        <w:rPr>
          <w:spacing w:val="-4"/>
        </w:rPr>
        <w:t xml:space="preserve">Härigenom föreskrivs </w:t>
      </w:r>
      <w:r w:rsidRPr="00DB650D">
        <w:t>att 11</w:t>
      </w:r>
      <w:r>
        <w:t> §</w:t>
      </w:r>
      <w:r w:rsidRPr="00DB650D">
        <w:rPr>
          <w:spacing w:val="-4"/>
        </w:rPr>
        <w:t xml:space="preserve"> kreditupplysningslagen (1973:1173)</w:t>
      </w:r>
      <w:r>
        <w:rPr>
          <w:rStyle w:val="Fotnotsreferens"/>
          <w:spacing w:val="-4"/>
        </w:rPr>
        <w:footnoteReference w:id="50"/>
      </w:r>
      <w:r w:rsidRPr="00DB650D">
        <w:t xml:space="preserve"> </w:t>
      </w:r>
      <w:r>
        <w:t>ska ha följande lydelse.</w:t>
      </w:r>
    </w:p>
    <w:p w14:paraId="5F45003E" w14:textId="77777777" w:rsidR="00D47794" w:rsidRPr="00B03509" w:rsidRDefault="00D47794" w:rsidP="00D47794">
      <w:pPr>
        <w:pStyle w:val="Brdtext"/>
      </w:pPr>
    </w:p>
    <w:tbl>
      <w:tblPr>
        <w:tblW w:w="5000" w:type="pct"/>
        <w:tblLook w:val="0000" w:firstRow="0" w:lastRow="0" w:firstColumn="0" w:lastColumn="0" w:noHBand="0" w:noVBand="0"/>
      </w:tblPr>
      <w:tblGrid>
        <w:gridCol w:w="2948"/>
        <w:gridCol w:w="2949"/>
      </w:tblGrid>
      <w:tr w:rsidR="00D47794" w:rsidRPr="0049408E" w14:paraId="6E8CFD0D" w14:textId="77777777" w:rsidTr="002E15E2">
        <w:tc>
          <w:tcPr>
            <w:tcW w:w="2500" w:type="pct"/>
            <w:shd w:val="clear" w:color="auto" w:fill="auto"/>
            <w:tcMar>
              <w:left w:w="0" w:type="dxa"/>
            </w:tcMar>
          </w:tcPr>
          <w:p w14:paraId="75272B1A" w14:textId="77777777" w:rsidR="00D47794" w:rsidRPr="0049408E" w:rsidRDefault="00D47794" w:rsidP="002E15E2">
            <w:pPr>
              <w:pStyle w:val="Brdtext"/>
              <w:rPr>
                <w:i/>
              </w:rPr>
            </w:pPr>
            <w:r w:rsidRPr="0049408E">
              <w:rPr>
                <w:i/>
              </w:rPr>
              <w:t>Nuvarande lydelse</w:t>
            </w:r>
          </w:p>
        </w:tc>
        <w:tc>
          <w:tcPr>
            <w:tcW w:w="2500" w:type="pct"/>
            <w:shd w:val="clear" w:color="auto" w:fill="auto"/>
            <w:tcMar>
              <w:right w:w="0" w:type="dxa"/>
            </w:tcMar>
          </w:tcPr>
          <w:p w14:paraId="7AAD89D0" w14:textId="77777777" w:rsidR="00D47794" w:rsidRPr="0049408E" w:rsidRDefault="00D47794" w:rsidP="002E15E2">
            <w:pPr>
              <w:pStyle w:val="Brdtext"/>
              <w:rPr>
                <w:i/>
              </w:rPr>
            </w:pPr>
            <w:r w:rsidRPr="0049408E">
              <w:rPr>
                <w:i/>
              </w:rPr>
              <w:t>Föreslagen lydelse</w:t>
            </w:r>
          </w:p>
        </w:tc>
      </w:tr>
    </w:tbl>
    <w:p w14:paraId="31D4CBBE" w14:textId="77777777" w:rsidR="00D47794" w:rsidRDefault="00D47794" w:rsidP="00D47794">
      <w:pPr>
        <w:pStyle w:val="Brdtext"/>
        <w:spacing w:before="270"/>
        <w:jc w:val="center"/>
      </w:pPr>
      <w:r>
        <w:t>11 §</w:t>
      </w:r>
      <w:r>
        <w:rPr>
          <w:rStyle w:val="Fotnotsreferens"/>
        </w:rPr>
        <w:footnoteReference w:id="51"/>
      </w:r>
    </w:p>
    <w:p w14:paraId="4B9900C7" w14:textId="77777777" w:rsidR="00D47794" w:rsidRDefault="00D47794" w:rsidP="00D47794">
      <w:pPr>
        <w:pStyle w:val="Brdtextmedindrag"/>
      </w:pPr>
      <w:r w:rsidRPr="009C4D54">
        <w:t xml:space="preserve">När en kreditupplysning om en fysisk person lämnas ut, ska till den som avses med upplysningen samtidigt och kostnadsfritt sändas ett skriftligt meddelande om </w:t>
      </w:r>
    </w:p>
    <w:p w14:paraId="47BFBA71" w14:textId="77777777" w:rsidR="00D47794" w:rsidRDefault="00D47794" w:rsidP="00D47794">
      <w:pPr>
        <w:pStyle w:val="Brdtextmedindrag"/>
      </w:pPr>
      <w:r w:rsidRPr="009C4D54">
        <w:t>1.</w:t>
      </w:r>
      <w:r>
        <w:t> </w:t>
      </w:r>
      <w:r w:rsidRPr="00CF1EA4">
        <w:rPr>
          <w:spacing w:val="-4"/>
        </w:rPr>
        <w:t>vem som bedriver kreditupplysningsverksamheten och kontakt</w:t>
      </w:r>
      <w:r w:rsidRPr="00CF1EA4">
        <w:rPr>
          <w:spacing w:val="-4"/>
        </w:rPr>
        <w:softHyphen/>
        <w:t>uppgifter</w:t>
      </w:r>
      <w:r w:rsidRPr="009C4D54">
        <w:t xml:space="preserve"> till dataskyddsombudet, om ett sådant ombud krävs enligt artikel</w:t>
      </w:r>
      <w:r>
        <w:t> </w:t>
      </w:r>
      <w:r w:rsidRPr="009C4D54">
        <w:t>37 i EU:s</w:t>
      </w:r>
      <w:r>
        <w:t> </w:t>
      </w:r>
      <w:r w:rsidRPr="009C4D54">
        <w:t xml:space="preserve">dataskyddsförordning, </w:t>
      </w:r>
    </w:p>
    <w:p w14:paraId="21606D53" w14:textId="77777777" w:rsidR="00D47794" w:rsidRDefault="00D47794" w:rsidP="00D47794">
      <w:pPr>
        <w:pStyle w:val="Brdtextmedindrag"/>
      </w:pPr>
      <w:r w:rsidRPr="009C4D54">
        <w:t>2.</w:t>
      </w:r>
      <w:r>
        <w:t> </w:t>
      </w:r>
      <w:r w:rsidRPr="009C4D54">
        <w:t xml:space="preserve">ändamålen med och den rättsliga grunden för behandlingen, </w:t>
      </w:r>
    </w:p>
    <w:p w14:paraId="0B4ECEB0" w14:textId="77777777" w:rsidR="00D47794" w:rsidRDefault="00D47794" w:rsidP="00D47794">
      <w:pPr>
        <w:pStyle w:val="Brdtextmedindrag"/>
      </w:pPr>
      <w:r w:rsidRPr="009C4D54">
        <w:t>3.</w:t>
      </w:r>
      <w:r>
        <w:t> </w:t>
      </w:r>
      <w:r w:rsidRPr="009C4D54">
        <w:t>vilka kategorier av personuppgifter som behandlas, varifrån upp</w:t>
      </w:r>
      <w:r>
        <w:softHyphen/>
      </w:r>
      <w:r w:rsidRPr="009C4D54">
        <w:t xml:space="preserve">gifterna hämtats och hur länge uppgifterna kommer att lagras, </w:t>
      </w:r>
    </w:p>
    <w:p w14:paraId="695BFEFE" w14:textId="77777777" w:rsidR="00D47794" w:rsidRDefault="00D47794" w:rsidP="00D47794">
      <w:pPr>
        <w:pStyle w:val="Brdtextmedindrag"/>
      </w:pPr>
      <w:r w:rsidRPr="009C4D54">
        <w:t>4.</w:t>
      </w:r>
      <w:r>
        <w:t> </w:t>
      </w:r>
      <w:r w:rsidRPr="009C4D54">
        <w:t xml:space="preserve">de uppgifter, omdömen och råd som upplysningen innehåller om honom eller henne, </w:t>
      </w:r>
    </w:p>
    <w:p w14:paraId="095233F0" w14:textId="77777777" w:rsidR="00D47794" w:rsidRPr="00B02CDC" w:rsidRDefault="00D47794" w:rsidP="00D47794">
      <w:pPr>
        <w:pStyle w:val="Brdtextmedindrag"/>
      </w:pPr>
      <w:r w:rsidRPr="009C4D54">
        <w:t>5.</w:t>
      </w:r>
      <w:r>
        <w:t> </w:t>
      </w:r>
      <w:r w:rsidRPr="009C4D54">
        <w:t xml:space="preserve">möjligheten att få tillgång till och rättelse av de </w:t>
      </w:r>
      <w:r w:rsidRPr="00B02CDC">
        <w:t xml:space="preserve">uppgifter som rör honom eller henne, </w:t>
      </w:r>
    </w:p>
    <w:p w14:paraId="319F339D" w14:textId="77777777" w:rsidR="00D47794" w:rsidRPr="00B02CDC" w:rsidRDefault="00D47794" w:rsidP="00D47794">
      <w:pPr>
        <w:pStyle w:val="Brdtextmedindrag"/>
      </w:pPr>
      <w:r w:rsidRPr="00B02CDC">
        <w:t>6. vilka kategorier av mottagare som kan ta del av personupp</w:t>
      </w:r>
      <w:r w:rsidRPr="00B02CDC">
        <w:softHyphen/>
        <w:t xml:space="preserve">gifterna och vem som har begärt upplysningen, och </w:t>
      </w:r>
    </w:p>
    <w:p w14:paraId="438BD511" w14:textId="77777777" w:rsidR="00D47794" w:rsidRPr="00B02CDC" w:rsidRDefault="00D47794" w:rsidP="00D47794">
      <w:pPr>
        <w:pStyle w:val="Brdtextmedindrag"/>
      </w:pPr>
      <w:r w:rsidRPr="00B02CDC">
        <w:t>7. möjligheten att framställa klagomål till Integritetsskydds</w:t>
      </w:r>
      <w:r w:rsidRPr="00B02CDC">
        <w:softHyphen/>
        <w:t>myndigheten.</w:t>
      </w:r>
    </w:p>
    <w:tbl>
      <w:tblPr>
        <w:tblW w:w="5000" w:type="pct"/>
        <w:tblLayout w:type="fixed"/>
        <w:tblLook w:val="0000" w:firstRow="0" w:lastRow="0" w:firstColumn="0" w:lastColumn="0" w:noHBand="0" w:noVBand="0"/>
      </w:tblPr>
      <w:tblGrid>
        <w:gridCol w:w="2948"/>
        <w:gridCol w:w="2949"/>
      </w:tblGrid>
      <w:tr w:rsidR="00D47794" w14:paraId="56DD2014" w14:textId="77777777" w:rsidTr="002E15E2">
        <w:tc>
          <w:tcPr>
            <w:tcW w:w="2500" w:type="pct"/>
            <w:shd w:val="clear" w:color="auto" w:fill="auto"/>
            <w:tcMar>
              <w:left w:w="0" w:type="dxa"/>
            </w:tcMar>
          </w:tcPr>
          <w:p w14:paraId="6679CE81" w14:textId="77777777" w:rsidR="00D47794" w:rsidRPr="00B02CDC" w:rsidRDefault="00D47794" w:rsidP="002E15E2">
            <w:pPr>
              <w:pStyle w:val="Brdtextmedindrag"/>
            </w:pPr>
            <w:r w:rsidRPr="00B02CDC">
              <w:t>Om kreditupplysningen läm</w:t>
            </w:r>
            <w:r w:rsidRPr="00B02CDC">
              <w:softHyphen/>
              <w:t>nas ut till ett svenskt kredit</w:t>
            </w:r>
            <w:r w:rsidRPr="00B02CDC">
              <w:softHyphen/>
              <w:t xml:space="preserve">institut eller </w:t>
            </w:r>
            <w:r w:rsidRPr="00DF367E">
              <w:rPr>
                <w:i/>
                <w:iCs/>
              </w:rPr>
              <w:t>värdepappersbolag</w:t>
            </w:r>
            <w:r w:rsidRPr="00B02CDC">
              <w:t>, eller till ett motsvarande ut</w:t>
            </w:r>
            <w:r w:rsidRPr="00B02CDC">
              <w:softHyphen/>
              <w:t>ländskt företag, för att användas endast som underlag för beräk</w:t>
            </w:r>
            <w:r w:rsidRPr="00B02CDC">
              <w:softHyphen/>
              <w:t>ning av kapitalkravet för kredit</w:t>
            </w:r>
            <w:r w:rsidRPr="00B02CDC">
              <w:softHyphen/>
              <w:t>risker med en sådan metod som avses i artikel 143.1 i Europa</w:t>
            </w:r>
            <w:r w:rsidRPr="00B02CDC">
              <w:softHyphen/>
              <w:t>parlamentets och rådets förord</w:t>
            </w:r>
            <w:r w:rsidRPr="00B02CDC">
              <w:softHyphen/>
              <w:t>ning (EU) nr 575/2013 av den 26 juni 2013 om tillsynskrav för kredit</w:t>
            </w:r>
            <w:r w:rsidRPr="00B02CDC">
              <w:softHyphen/>
              <w:t xml:space="preserve">institut </w:t>
            </w:r>
            <w:r w:rsidRPr="00B02CDC">
              <w:rPr>
                <w:i/>
              </w:rPr>
              <w:t>och värde</w:t>
            </w:r>
            <w:r w:rsidRPr="00B02CDC">
              <w:rPr>
                <w:i/>
              </w:rPr>
              <w:softHyphen/>
              <w:t>pappers</w:t>
            </w:r>
            <w:r w:rsidRPr="00B02CDC">
              <w:rPr>
                <w:i/>
              </w:rPr>
              <w:softHyphen/>
              <w:t>företag</w:t>
            </w:r>
            <w:r w:rsidRPr="00B02CDC">
              <w:t xml:space="preserve"> och om ändring av för</w:t>
            </w:r>
            <w:r w:rsidRPr="00B02CDC">
              <w:softHyphen/>
              <w:t>ordning (EU) nr 648/2012, får meddelandet sändas senare men utan onödigt dröjsmål och be</w:t>
            </w:r>
            <w:r w:rsidRPr="00B02CDC">
              <w:softHyphen/>
              <w:t>gränsas till information enligt första stycket 1, 2 och 6. Om den som avses med upplysningen begär det, ska även information enligt 3, 4, 5 och 7 sändas till honom eller henne.</w:t>
            </w:r>
          </w:p>
        </w:tc>
        <w:tc>
          <w:tcPr>
            <w:tcW w:w="2500" w:type="pct"/>
            <w:shd w:val="clear" w:color="auto" w:fill="auto"/>
            <w:tcMar>
              <w:right w:w="0" w:type="dxa"/>
            </w:tcMar>
          </w:tcPr>
          <w:p w14:paraId="69F42931" w14:textId="77777777" w:rsidR="00D47794" w:rsidRDefault="00D47794" w:rsidP="002E15E2">
            <w:pPr>
              <w:pStyle w:val="Brdtextmedindrag"/>
            </w:pPr>
            <w:r w:rsidRPr="00B02CDC">
              <w:t>Om kreditupplysningen läm</w:t>
            </w:r>
            <w:r w:rsidRPr="00B02CDC">
              <w:softHyphen/>
              <w:t>nas ut till ett svenskt kredit</w:t>
            </w:r>
            <w:r w:rsidRPr="00B02CDC">
              <w:softHyphen/>
              <w:t xml:space="preserve">institut eller </w:t>
            </w:r>
            <w:r w:rsidRPr="00B02CDC">
              <w:rPr>
                <w:i/>
                <w:iCs/>
              </w:rPr>
              <w:t>ett</w:t>
            </w:r>
            <w:r w:rsidRPr="00B02CDC">
              <w:t xml:space="preserve"> </w:t>
            </w:r>
            <w:r w:rsidRPr="00B02CDC">
              <w:rPr>
                <w:i/>
                <w:iCs/>
              </w:rPr>
              <w:t>bolag som avses i 1 kap. 2 § första stycket</w:t>
            </w:r>
            <w:r w:rsidRPr="00B02CDC">
              <w:rPr>
                <w:i/>
              </w:rPr>
              <w:t> 7 c–f lagen (2014:968) om särskild till</w:t>
            </w:r>
            <w:r w:rsidRPr="00B02CDC">
              <w:rPr>
                <w:i/>
              </w:rPr>
              <w:softHyphen/>
              <w:t xml:space="preserve">syn över kreditinstitut och </w:t>
            </w:r>
            <w:r w:rsidRPr="004A369F">
              <w:rPr>
                <w:i/>
                <w:spacing w:val="-4"/>
              </w:rPr>
              <w:t>värde</w:t>
            </w:r>
            <w:r w:rsidRPr="004A369F">
              <w:rPr>
                <w:i/>
                <w:spacing w:val="-4"/>
              </w:rPr>
              <w:softHyphen/>
              <w:t>pappersbolag</w:t>
            </w:r>
            <w:r w:rsidRPr="00B02CDC">
              <w:t>, eller till ett mot</w:t>
            </w:r>
            <w:r w:rsidRPr="00B02CDC">
              <w:softHyphen/>
              <w:t>svarande utländskt företag, för att an</w:t>
            </w:r>
            <w:r w:rsidRPr="00B02CDC">
              <w:softHyphen/>
              <w:t>vändas endast som under</w:t>
            </w:r>
            <w:r w:rsidRPr="00B02CDC">
              <w:softHyphen/>
              <w:t>lag för beräkning av kapital</w:t>
            </w:r>
            <w:r w:rsidRPr="00B02CDC">
              <w:softHyphen/>
              <w:t>kravet för kreditrisker med en sådan metod so</w:t>
            </w:r>
            <w:r w:rsidRPr="00B02CDC">
              <w:rPr>
                <w:spacing w:val="-4"/>
              </w:rPr>
              <w:t>m avses i arti</w:t>
            </w:r>
            <w:r w:rsidRPr="00B02CDC">
              <w:rPr>
                <w:spacing w:val="-4"/>
              </w:rPr>
              <w:softHyphen/>
              <w:t>kel 143.1 i Europa</w:t>
            </w:r>
            <w:r w:rsidRPr="00B02CDC">
              <w:rPr>
                <w:spacing w:val="-4"/>
              </w:rPr>
              <w:softHyphen/>
              <w:t>parlamentets</w:t>
            </w:r>
            <w:r w:rsidRPr="00B02CDC">
              <w:t xml:space="preserve"> och rådets förord</w:t>
            </w:r>
            <w:r w:rsidRPr="00B02CDC">
              <w:softHyphen/>
              <w:t>ning (EU) nr 575/2013 av den 26 juni 2013 om tillsynskrav för kredit</w:t>
            </w:r>
            <w:r w:rsidRPr="00B02CDC">
              <w:softHyphen/>
              <w:t>institut och om änd</w:t>
            </w:r>
            <w:r w:rsidRPr="00B02CDC">
              <w:softHyphen/>
              <w:t>ring av förordning (EU) nr 648/2012, får med</w:t>
            </w:r>
            <w:r w:rsidRPr="00B02CDC">
              <w:softHyphen/>
              <w:t>delandet sändas senare men utan onödigt dröjsmål och begränsas till infor</w:t>
            </w:r>
            <w:r w:rsidRPr="00B02CDC">
              <w:softHyphen/>
              <w:t xml:space="preserve">mation enligt första stycket 1, 2 och 6. Om den </w:t>
            </w:r>
            <w:r w:rsidRPr="00B02CDC">
              <w:lastRenderedPageBreak/>
              <w:t>som avses med upplysningen begär det, ska även information enligt 3, 4, 5 och 7 sändas till honom eller henne.</w:t>
            </w:r>
          </w:p>
        </w:tc>
      </w:tr>
    </w:tbl>
    <w:p w14:paraId="7C2492F4" w14:textId="77777777" w:rsidR="00D47794" w:rsidRDefault="00D47794" w:rsidP="00D47794">
      <w:pPr>
        <w:pStyle w:val="Brdtextmedindrag"/>
      </w:pPr>
      <w:r w:rsidRPr="00D41FAF">
        <w:lastRenderedPageBreak/>
        <w:t>Första och andra styckena gäller också när en kreditupplysning lämnas om ett handelsbolag eller kommanditbolag.</w:t>
      </w:r>
    </w:p>
    <w:p w14:paraId="222685DD" w14:textId="77777777" w:rsidR="00D47794" w:rsidRDefault="00D47794" w:rsidP="00D47794">
      <w:pPr>
        <w:pStyle w:val="Brdtextmedindrag"/>
      </w:pPr>
      <w:r w:rsidRPr="00D41FAF">
        <w:t xml:space="preserve">Första–tredje styckena gäller inte kreditupplysningar som lämnas genom offentliggörande på ett sådant sätt som avses i </w:t>
      </w:r>
      <w:r w:rsidRPr="00392591">
        <w:t>tryckfrihets</w:t>
      </w:r>
      <w:r w:rsidRPr="00392591">
        <w:softHyphen/>
        <w:t>förordningen eller yttrandefrihetsgrundlagen, utom när upplys</w:t>
      </w:r>
      <w:r w:rsidRPr="00392591">
        <w:softHyphen/>
        <w:t>ningarna</w:t>
      </w:r>
      <w:r w:rsidRPr="000B706E">
        <w:rPr>
          <w:spacing w:val="-2"/>
        </w:rPr>
        <w:t xml:space="preserve"> tillhandahålls ur en databas enligt 1 kap. 4 § yttrandefri</w:t>
      </w:r>
      <w:r w:rsidRPr="000B706E">
        <w:rPr>
          <w:spacing w:val="-2"/>
        </w:rPr>
        <w:softHyphen/>
        <w:t>hets</w:t>
      </w:r>
      <w:r w:rsidRPr="000B706E">
        <w:rPr>
          <w:spacing w:val="-2"/>
        </w:rPr>
        <w:softHyphen/>
        <w:t>grundlagen</w:t>
      </w:r>
      <w:r w:rsidRPr="00D2428D">
        <w:rPr>
          <w:spacing w:val="-4"/>
        </w:rPr>
        <w:t xml:space="preserve"> på sätt som avses i den paragrafens första stycke 2 a–c.</w:t>
      </w:r>
    </w:p>
    <w:p w14:paraId="3AEA466D" w14:textId="77777777" w:rsidR="00D47794" w:rsidRDefault="00D47794" w:rsidP="00D47794">
      <w:pPr>
        <w:pStyle w:val="Slutstreck"/>
      </w:pPr>
      <w:r w:rsidRPr="00660EEA">
        <w:t>                      </w:t>
      </w:r>
    </w:p>
    <w:p w14:paraId="489CA6F4" w14:textId="77777777" w:rsidR="00D47794" w:rsidRDefault="00D47794" w:rsidP="00D47794">
      <w:pPr>
        <w:pStyle w:val="Brdtextmedindrag"/>
      </w:pPr>
      <w:r>
        <w:t>Denna lag träder i kraft den 26 juni 2021.</w:t>
      </w:r>
    </w:p>
    <w:p w14:paraId="03752BEF" w14:textId="4BFDF727" w:rsidR="00A72AE0" w:rsidRDefault="00A72AE0" w:rsidP="00A72AE0">
      <w:pPr>
        <w:pStyle w:val="Brdtext"/>
      </w:pPr>
    </w:p>
    <w:p w14:paraId="68FF7D0A" w14:textId="77777777" w:rsidR="00A72AE0" w:rsidRPr="00A72AE0" w:rsidRDefault="00A72AE0" w:rsidP="00A72AE0">
      <w:pPr>
        <w:pStyle w:val="Brdtextmedindrag"/>
      </w:pPr>
    </w:p>
    <w:p w14:paraId="7E193B1B" w14:textId="28FD656F" w:rsidR="00A72AE0" w:rsidRDefault="00A72AE0" w:rsidP="00A72AE0">
      <w:pPr>
        <w:pStyle w:val="Brdtextmedindrag"/>
      </w:pPr>
    </w:p>
    <w:p w14:paraId="6B202A26" w14:textId="77777777" w:rsidR="00A72AE0" w:rsidRDefault="00A72AE0" w:rsidP="00A72AE0">
      <w:pPr>
        <w:pStyle w:val="Brdtextmedindrag"/>
        <w:sectPr w:rsidR="00A72AE0" w:rsidSect="00064433">
          <w:headerReference w:type="even" r:id="rId32"/>
          <w:headerReference w:type="default" r:id="rId33"/>
          <w:footerReference w:type="even" r:id="rId34"/>
          <w:footerReference w:type="default" r:id="rId35"/>
          <w:footerReference w:type="first" r:id="rId36"/>
          <w:footnotePr>
            <w:numRestart w:val="eachSect"/>
          </w:footnotePr>
          <w:pgSz w:w="9356" w:h="13721" w:code="9"/>
          <w:pgMar w:top="794" w:right="2438" w:bottom="1191" w:left="1021" w:header="0" w:footer="709" w:gutter="0"/>
          <w:cols w:space="708"/>
          <w:docGrid w:linePitch="360"/>
        </w:sectPr>
      </w:pPr>
    </w:p>
    <w:p w14:paraId="1C291916" w14:textId="017CE65E" w:rsidR="00A72AE0" w:rsidRDefault="00304EF9" w:rsidP="00090E36">
      <w:pPr>
        <w:pStyle w:val="Rubrik2"/>
        <w:spacing w:before="0"/>
      </w:pPr>
      <w:bookmarkStart w:id="12" w:name="_Toc68700419"/>
      <w:r w:rsidRPr="00304EF9">
        <w:lastRenderedPageBreak/>
        <w:t>Förslag till lag om ändring i lagen (1980:1097) om Svenska skeppshypotekskassan</w:t>
      </w:r>
      <w:bookmarkEnd w:id="12"/>
    </w:p>
    <w:p w14:paraId="71FB5016" w14:textId="77777777" w:rsidR="005F7CAD" w:rsidRDefault="005F7CAD" w:rsidP="005F7CAD">
      <w:pPr>
        <w:pStyle w:val="Brdtext"/>
      </w:pPr>
      <w:r>
        <w:t>Härigenom föreskrivs att 3 a § lagen (1980:1097) om Svenska skepps</w:t>
      </w:r>
      <w:r>
        <w:softHyphen/>
        <w:t>hypotekskassan ska ha följande lydelse.</w:t>
      </w:r>
    </w:p>
    <w:p w14:paraId="513C43B1" w14:textId="77777777" w:rsidR="005F7CAD" w:rsidRPr="007D7E0F" w:rsidRDefault="005F7CAD" w:rsidP="005F7CAD">
      <w:pPr>
        <w:pStyle w:val="Brdtextmedindrag"/>
      </w:pPr>
    </w:p>
    <w:tbl>
      <w:tblPr>
        <w:tblW w:w="5000" w:type="pct"/>
        <w:tblLook w:val="0000" w:firstRow="0" w:lastRow="0" w:firstColumn="0" w:lastColumn="0" w:noHBand="0" w:noVBand="0"/>
      </w:tblPr>
      <w:tblGrid>
        <w:gridCol w:w="2948"/>
        <w:gridCol w:w="2949"/>
      </w:tblGrid>
      <w:tr w:rsidR="005F7CAD" w:rsidRPr="0049408E" w14:paraId="331DA646" w14:textId="77777777" w:rsidTr="002E15E2">
        <w:tc>
          <w:tcPr>
            <w:tcW w:w="2500" w:type="pct"/>
            <w:shd w:val="clear" w:color="auto" w:fill="auto"/>
            <w:tcMar>
              <w:left w:w="0" w:type="dxa"/>
            </w:tcMar>
          </w:tcPr>
          <w:p w14:paraId="0FFDC621" w14:textId="77777777" w:rsidR="005F7CAD" w:rsidRPr="0049408E" w:rsidRDefault="005F7CAD" w:rsidP="002E15E2">
            <w:pPr>
              <w:pStyle w:val="Brdtext"/>
              <w:rPr>
                <w:i/>
              </w:rPr>
            </w:pPr>
            <w:r w:rsidRPr="0049408E">
              <w:rPr>
                <w:i/>
              </w:rPr>
              <w:t>Nuvarande lydelse</w:t>
            </w:r>
          </w:p>
        </w:tc>
        <w:tc>
          <w:tcPr>
            <w:tcW w:w="2500" w:type="pct"/>
            <w:shd w:val="clear" w:color="auto" w:fill="auto"/>
            <w:tcMar>
              <w:right w:w="0" w:type="dxa"/>
            </w:tcMar>
          </w:tcPr>
          <w:p w14:paraId="15A697E3" w14:textId="77777777" w:rsidR="005F7CAD" w:rsidRPr="0049408E" w:rsidRDefault="005F7CAD" w:rsidP="002E15E2">
            <w:pPr>
              <w:pStyle w:val="Brdtext"/>
              <w:rPr>
                <w:i/>
              </w:rPr>
            </w:pPr>
            <w:r w:rsidRPr="0049408E">
              <w:rPr>
                <w:i/>
              </w:rPr>
              <w:t>Föreslagen lydelse</w:t>
            </w:r>
          </w:p>
        </w:tc>
      </w:tr>
    </w:tbl>
    <w:p w14:paraId="138097DC" w14:textId="77777777" w:rsidR="005F7CAD" w:rsidRDefault="005F7CAD" w:rsidP="005F7CAD">
      <w:pPr>
        <w:pStyle w:val="Brdtext"/>
        <w:spacing w:before="270"/>
        <w:jc w:val="center"/>
      </w:pPr>
      <w:r>
        <w:t>3 a §</w:t>
      </w:r>
      <w:r>
        <w:rPr>
          <w:rStyle w:val="Fotnotsreferens"/>
        </w:rPr>
        <w:footnoteReference w:id="52"/>
      </w:r>
    </w:p>
    <w:tbl>
      <w:tblPr>
        <w:tblW w:w="5000" w:type="pct"/>
        <w:tblLook w:val="0000" w:firstRow="0" w:lastRow="0" w:firstColumn="0" w:lastColumn="0" w:noHBand="0" w:noVBand="0"/>
      </w:tblPr>
      <w:tblGrid>
        <w:gridCol w:w="2948"/>
        <w:gridCol w:w="2949"/>
      </w:tblGrid>
      <w:tr w:rsidR="005F7CAD" w14:paraId="5E5149A7" w14:textId="77777777" w:rsidTr="002E15E2">
        <w:tc>
          <w:tcPr>
            <w:tcW w:w="2500" w:type="pct"/>
            <w:shd w:val="clear" w:color="auto" w:fill="auto"/>
            <w:tcMar>
              <w:left w:w="0" w:type="dxa"/>
            </w:tcMar>
          </w:tcPr>
          <w:p w14:paraId="474E90E3" w14:textId="77777777" w:rsidR="005F7CAD" w:rsidRDefault="005F7CAD" w:rsidP="002E15E2">
            <w:pPr>
              <w:pStyle w:val="Brdtextmedindrag"/>
            </w:pPr>
            <w:r w:rsidRPr="00244768">
              <w:t>Av lagen</w:t>
            </w:r>
            <w:r>
              <w:t> </w:t>
            </w:r>
            <w:r w:rsidRPr="00244768">
              <w:t>(2014:968) om sär</w:t>
            </w:r>
            <w:r>
              <w:softHyphen/>
            </w:r>
            <w:r w:rsidRPr="00244768">
              <w:t>skild tillsyn över kreditinstitut och värde</w:t>
            </w:r>
            <w:r>
              <w:softHyphen/>
            </w:r>
            <w:r w:rsidRPr="00244768">
              <w:t>pappersbolag och lagen</w:t>
            </w:r>
            <w:r>
              <w:t xml:space="preserve"> </w:t>
            </w:r>
            <w:r w:rsidRPr="00244768">
              <w:t>(2014:966) om kapitalbuffertar framgår att lagarna och bestäm</w:t>
            </w:r>
            <w:r>
              <w:softHyphen/>
            </w:r>
            <w:r w:rsidRPr="00244768">
              <w:t>melser i Europa</w:t>
            </w:r>
            <w:r>
              <w:softHyphen/>
            </w:r>
            <w:r w:rsidRPr="00244768">
              <w:t>parlamentets och rådets förordning (EU) nr</w:t>
            </w:r>
            <w:r>
              <w:t> </w:t>
            </w:r>
            <w:r w:rsidRPr="00244768">
              <w:t>575/2013 av den 26</w:t>
            </w:r>
            <w:r>
              <w:t> </w:t>
            </w:r>
            <w:r w:rsidRPr="00244768">
              <w:t>juni 2013 om tillsynskrav för kredit</w:t>
            </w:r>
            <w:r>
              <w:softHyphen/>
            </w:r>
            <w:r w:rsidRPr="00244768">
              <w:t xml:space="preserve">institut </w:t>
            </w:r>
            <w:r w:rsidRPr="00244768">
              <w:rPr>
                <w:i/>
              </w:rPr>
              <w:t>och</w:t>
            </w:r>
            <w:r>
              <w:rPr>
                <w:i/>
              </w:rPr>
              <w:t xml:space="preserve"> </w:t>
            </w:r>
            <w:r w:rsidRPr="00244768">
              <w:rPr>
                <w:i/>
              </w:rPr>
              <w:t>värdepappersföretag</w:t>
            </w:r>
            <w:r w:rsidRPr="00244768">
              <w:t xml:space="preserve"> och om ändring av förordning (EU) nr</w:t>
            </w:r>
            <w:r>
              <w:t> </w:t>
            </w:r>
            <w:r w:rsidRPr="00244768">
              <w:t>648/2012 ska tillämpas för Svenska skeppshypotekskassan.</w:t>
            </w:r>
          </w:p>
        </w:tc>
        <w:tc>
          <w:tcPr>
            <w:tcW w:w="2500" w:type="pct"/>
            <w:shd w:val="clear" w:color="auto" w:fill="auto"/>
            <w:tcMar>
              <w:right w:w="0" w:type="dxa"/>
            </w:tcMar>
          </w:tcPr>
          <w:p w14:paraId="2C19369F" w14:textId="77777777" w:rsidR="005F7CAD" w:rsidRDefault="005F7CAD" w:rsidP="002E15E2">
            <w:pPr>
              <w:pStyle w:val="Brdtextmedindrag"/>
            </w:pPr>
            <w:r w:rsidRPr="00244768">
              <w:t>Av lagen</w:t>
            </w:r>
            <w:r>
              <w:t> </w:t>
            </w:r>
            <w:r w:rsidRPr="00244768">
              <w:t>(2014:968) om sär</w:t>
            </w:r>
            <w:r>
              <w:softHyphen/>
            </w:r>
            <w:r w:rsidRPr="00244768">
              <w:t>skild tillsyn över kreditinstitut och värde</w:t>
            </w:r>
            <w:r>
              <w:softHyphen/>
            </w:r>
            <w:r w:rsidRPr="00244768">
              <w:t>pappersbolag och lagen</w:t>
            </w:r>
            <w:r>
              <w:t xml:space="preserve"> </w:t>
            </w:r>
            <w:r w:rsidRPr="00244768">
              <w:t>(2014:966) om kapitalbuffertar framgår att lagarna och bestäm</w:t>
            </w:r>
            <w:r>
              <w:softHyphen/>
            </w:r>
            <w:r w:rsidRPr="00244768">
              <w:t>melser i Europa</w:t>
            </w:r>
            <w:r>
              <w:softHyphen/>
            </w:r>
            <w:r w:rsidRPr="00244768">
              <w:t xml:space="preserve">parlamentets och </w:t>
            </w:r>
            <w:r w:rsidRPr="00CF1EA4">
              <w:rPr>
                <w:spacing w:val="-6"/>
              </w:rPr>
              <w:t>rådets förordning (EU) nr 575/2013</w:t>
            </w:r>
            <w:r w:rsidRPr="00244768">
              <w:t xml:space="preserve"> av den 26</w:t>
            </w:r>
            <w:r>
              <w:t> </w:t>
            </w:r>
            <w:r w:rsidRPr="00244768">
              <w:t xml:space="preserve">juni 2013 om </w:t>
            </w:r>
            <w:r w:rsidRPr="00CF1EA4">
              <w:rPr>
                <w:spacing w:val="-4"/>
              </w:rPr>
              <w:t>tillsynskrav för kredit</w:t>
            </w:r>
            <w:r>
              <w:rPr>
                <w:spacing w:val="-4"/>
              </w:rPr>
              <w:softHyphen/>
            </w:r>
            <w:r w:rsidRPr="00CF1EA4">
              <w:rPr>
                <w:spacing w:val="-4"/>
              </w:rPr>
              <w:t>institut och</w:t>
            </w:r>
            <w:r w:rsidRPr="00244768">
              <w:t xml:space="preserve"> om ändring av förordning (EU) nr</w:t>
            </w:r>
            <w:r>
              <w:t> </w:t>
            </w:r>
            <w:r w:rsidRPr="00244768">
              <w:t>648/2012 ska tillämpas för Svenska skeppshypo</w:t>
            </w:r>
            <w:r>
              <w:softHyphen/>
            </w:r>
            <w:r w:rsidRPr="00244768">
              <w:t>tekskassan.</w:t>
            </w:r>
          </w:p>
        </w:tc>
      </w:tr>
    </w:tbl>
    <w:p w14:paraId="6F8367FA" w14:textId="77777777" w:rsidR="005F7CAD" w:rsidRDefault="005F7CAD" w:rsidP="005F7CAD">
      <w:pPr>
        <w:pStyle w:val="Slutstreck"/>
      </w:pPr>
      <w:r w:rsidRPr="00660EEA">
        <w:t>                      </w:t>
      </w:r>
    </w:p>
    <w:p w14:paraId="1F38D9A2" w14:textId="77777777" w:rsidR="005F7CAD" w:rsidRDefault="005F7CAD" w:rsidP="005F7CAD">
      <w:pPr>
        <w:pStyle w:val="Brdtextmedindrag"/>
      </w:pPr>
      <w:r>
        <w:t>Denna lag träder i kraft den 26 juni 2021.</w:t>
      </w:r>
    </w:p>
    <w:p w14:paraId="2F9E4891" w14:textId="4F101346" w:rsidR="00304EF9" w:rsidRDefault="00304EF9" w:rsidP="00304EF9">
      <w:pPr>
        <w:pStyle w:val="Brdtext"/>
      </w:pPr>
    </w:p>
    <w:p w14:paraId="36C04C5B" w14:textId="0A3E166E" w:rsidR="00304EF9" w:rsidRDefault="00304EF9" w:rsidP="00304EF9">
      <w:pPr>
        <w:pStyle w:val="Brdtextmedindrag"/>
      </w:pPr>
    </w:p>
    <w:p w14:paraId="0AEF257F" w14:textId="4743E8BF" w:rsidR="00304EF9" w:rsidRDefault="00304EF9" w:rsidP="00304EF9">
      <w:pPr>
        <w:pStyle w:val="Brdtextmedindrag"/>
      </w:pPr>
    </w:p>
    <w:p w14:paraId="7101DDCB" w14:textId="77777777" w:rsidR="00304EF9" w:rsidRDefault="00304EF9" w:rsidP="00304EF9">
      <w:pPr>
        <w:pStyle w:val="Brdtextmedindrag"/>
        <w:sectPr w:rsidR="00304EF9" w:rsidSect="00064433">
          <w:headerReference w:type="even" r:id="rId37"/>
          <w:headerReference w:type="default" r:id="rId38"/>
          <w:footerReference w:type="even" r:id="rId39"/>
          <w:footerReference w:type="default" r:id="rId40"/>
          <w:footerReference w:type="first" r:id="rId41"/>
          <w:footnotePr>
            <w:numRestart w:val="eachSect"/>
          </w:footnotePr>
          <w:pgSz w:w="9356" w:h="13721" w:code="9"/>
          <w:pgMar w:top="794" w:right="2438" w:bottom="1191" w:left="1021" w:header="0" w:footer="709" w:gutter="0"/>
          <w:cols w:space="708"/>
          <w:docGrid w:linePitch="360"/>
        </w:sectPr>
      </w:pPr>
    </w:p>
    <w:p w14:paraId="1344C593" w14:textId="4ED5B4A7" w:rsidR="00304EF9" w:rsidRDefault="00304EF9" w:rsidP="00090E36">
      <w:pPr>
        <w:pStyle w:val="Rubrik2"/>
        <w:spacing w:before="0"/>
      </w:pPr>
      <w:bookmarkStart w:id="13" w:name="_Toc68700420"/>
      <w:r w:rsidRPr="00304EF9">
        <w:lastRenderedPageBreak/>
        <w:t>Förslag till lag om ändring i sparbankslagen (1987:619)</w:t>
      </w:r>
      <w:bookmarkEnd w:id="13"/>
    </w:p>
    <w:p w14:paraId="5D2CAF37" w14:textId="77777777" w:rsidR="002D6DD5" w:rsidRDefault="002D6DD5" w:rsidP="002D6DD5">
      <w:pPr>
        <w:pStyle w:val="Brdtext"/>
      </w:pPr>
      <w:r>
        <w:t>Härigenom föreskrivs att 9 kap. 1 § sparbankslagen (1987:619)</w:t>
      </w:r>
      <w:r>
        <w:rPr>
          <w:rStyle w:val="Fotnotsreferens"/>
        </w:rPr>
        <w:footnoteReference w:id="53"/>
      </w:r>
      <w:r>
        <w:t xml:space="preserve"> ska ha följande lydelse.</w:t>
      </w:r>
    </w:p>
    <w:p w14:paraId="164ABD8E" w14:textId="77777777" w:rsidR="002D6DD5" w:rsidRPr="00D5336C" w:rsidRDefault="002D6DD5" w:rsidP="002D6DD5">
      <w:pPr>
        <w:pStyle w:val="Brdtextmedindrag"/>
      </w:pPr>
    </w:p>
    <w:tbl>
      <w:tblPr>
        <w:tblW w:w="5000" w:type="pct"/>
        <w:tblLook w:val="0000" w:firstRow="0" w:lastRow="0" w:firstColumn="0" w:lastColumn="0" w:noHBand="0" w:noVBand="0"/>
      </w:tblPr>
      <w:tblGrid>
        <w:gridCol w:w="2948"/>
        <w:gridCol w:w="2949"/>
      </w:tblGrid>
      <w:tr w:rsidR="002D6DD5" w:rsidRPr="0049408E" w14:paraId="76B2F464" w14:textId="77777777" w:rsidTr="002E15E2">
        <w:tc>
          <w:tcPr>
            <w:tcW w:w="2500" w:type="pct"/>
            <w:shd w:val="clear" w:color="auto" w:fill="auto"/>
            <w:tcMar>
              <w:left w:w="0" w:type="dxa"/>
            </w:tcMar>
          </w:tcPr>
          <w:p w14:paraId="4C56ABA1" w14:textId="77777777" w:rsidR="002D6DD5" w:rsidRPr="0049408E" w:rsidRDefault="002D6DD5" w:rsidP="002E15E2">
            <w:pPr>
              <w:pStyle w:val="Brdtext"/>
              <w:rPr>
                <w:i/>
              </w:rPr>
            </w:pPr>
            <w:r w:rsidRPr="0049408E">
              <w:rPr>
                <w:i/>
              </w:rPr>
              <w:t>Nuvarande lydelse</w:t>
            </w:r>
          </w:p>
        </w:tc>
        <w:tc>
          <w:tcPr>
            <w:tcW w:w="2500" w:type="pct"/>
            <w:shd w:val="clear" w:color="auto" w:fill="auto"/>
            <w:tcMar>
              <w:right w:w="0" w:type="dxa"/>
            </w:tcMar>
          </w:tcPr>
          <w:p w14:paraId="34031E6C" w14:textId="77777777" w:rsidR="002D6DD5" w:rsidRPr="0049408E" w:rsidRDefault="002D6DD5" w:rsidP="002E15E2">
            <w:pPr>
              <w:pStyle w:val="Brdtext"/>
              <w:rPr>
                <w:i/>
              </w:rPr>
            </w:pPr>
            <w:r w:rsidRPr="0049408E">
              <w:rPr>
                <w:i/>
              </w:rPr>
              <w:t>Föreslagen lydelse</w:t>
            </w:r>
          </w:p>
        </w:tc>
      </w:tr>
    </w:tbl>
    <w:p w14:paraId="4A569464" w14:textId="77777777" w:rsidR="002D6DD5" w:rsidRDefault="002D6DD5" w:rsidP="002D6DD5">
      <w:pPr>
        <w:pStyle w:val="Brdtext"/>
        <w:spacing w:before="270"/>
        <w:jc w:val="center"/>
        <w:rPr>
          <w:b/>
        </w:rPr>
      </w:pPr>
      <w:r>
        <w:rPr>
          <w:b/>
        </w:rPr>
        <w:t>9 kap.</w:t>
      </w:r>
    </w:p>
    <w:p w14:paraId="7687A81A" w14:textId="77777777" w:rsidR="002D6DD5" w:rsidRDefault="002D6DD5" w:rsidP="002D6DD5">
      <w:pPr>
        <w:pStyle w:val="Brdtext"/>
        <w:jc w:val="center"/>
      </w:pPr>
      <w:r>
        <w:t>1 §</w:t>
      </w:r>
      <w:r>
        <w:rPr>
          <w:rStyle w:val="Fotnotsreferens"/>
        </w:rPr>
        <w:footnoteReference w:id="54"/>
      </w:r>
    </w:p>
    <w:tbl>
      <w:tblPr>
        <w:tblW w:w="5000" w:type="pct"/>
        <w:tblLook w:val="0000" w:firstRow="0" w:lastRow="0" w:firstColumn="0" w:lastColumn="0" w:noHBand="0" w:noVBand="0"/>
      </w:tblPr>
      <w:tblGrid>
        <w:gridCol w:w="2948"/>
        <w:gridCol w:w="2949"/>
      </w:tblGrid>
      <w:tr w:rsidR="002D6DD5" w14:paraId="12281C28" w14:textId="77777777" w:rsidTr="002E15E2">
        <w:tc>
          <w:tcPr>
            <w:tcW w:w="2500" w:type="pct"/>
            <w:shd w:val="clear" w:color="auto" w:fill="auto"/>
            <w:tcMar>
              <w:left w:w="0" w:type="dxa"/>
            </w:tcMar>
          </w:tcPr>
          <w:p w14:paraId="4D48DD3D" w14:textId="77777777" w:rsidR="002D6DD5" w:rsidRDefault="002D6DD5" w:rsidP="002E15E2">
            <w:pPr>
              <w:pStyle w:val="Brdtextmedindrag"/>
            </w:pPr>
            <w:r w:rsidRPr="00D5336C">
              <w:t>En stiftare, huvudman, sty</w:t>
            </w:r>
            <w:r>
              <w:softHyphen/>
            </w:r>
            <w:r w:rsidRPr="00D5336C">
              <w:t>relse</w:t>
            </w:r>
            <w:r>
              <w:softHyphen/>
            </w:r>
            <w:r w:rsidRPr="00D5336C">
              <w:t>ledamot eller delegat, som när han eller hon fullgör sitt upp</w:t>
            </w:r>
            <w:r>
              <w:softHyphen/>
            </w:r>
            <w:r w:rsidRPr="00D5336C">
              <w:t>drag uppsåtligen eller av oakt</w:t>
            </w:r>
            <w:r>
              <w:softHyphen/>
            </w:r>
            <w:r w:rsidRPr="00D5336C">
              <w:t>samhet skadar en sparbank, ska ersätta skadan. Detsamma gäller när skadan tillfogas någon annan genom överträdelse av denna lag, Europaparlamentets och rådets förordning (EU) nr</w:t>
            </w:r>
            <w:r>
              <w:t> </w:t>
            </w:r>
            <w:r w:rsidRPr="00D5336C">
              <w:t>575/2013</w:t>
            </w:r>
            <w:r>
              <w:t xml:space="preserve"> </w:t>
            </w:r>
            <w:r w:rsidRPr="00D5336C">
              <w:t>av</w:t>
            </w:r>
            <w:r>
              <w:t> </w:t>
            </w:r>
            <w:r w:rsidRPr="00D5336C">
              <w:t>den 26</w:t>
            </w:r>
            <w:r>
              <w:t> </w:t>
            </w:r>
            <w:r w:rsidRPr="00D5336C">
              <w:t>juni 2013 om tillsyns</w:t>
            </w:r>
            <w:r>
              <w:softHyphen/>
            </w:r>
            <w:r w:rsidRPr="00D5336C">
              <w:t xml:space="preserve">krav för kreditinstitut </w:t>
            </w:r>
            <w:r w:rsidRPr="00A2137B">
              <w:rPr>
                <w:i/>
              </w:rPr>
              <w:t>och värde</w:t>
            </w:r>
            <w:r>
              <w:rPr>
                <w:i/>
              </w:rPr>
              <w:softHyphen/>
            </w:r>
            <w:r w:rsidRPr="00A2137B">
              <w:rPr>
                <w:i/>
              </w:rPr>
              <w:t>pappersföretag</w:t>
            </w:r>
            <w:r w:rsidRPr="00D5336C">
              <w:t xml:space="preserve"> och om änd</w:t>
            </w:r>
            <w:r>
              <w:softHyphen/>
            </w:r>
            <w:r w:rsidRPr="00D5336C">
              <w:t>ring av förordning (EU) nr</w:t>
            </w:r>
            <w:r>
              <w:t> </w:t>
            </w:r>
            <w:r w:rsidRPr="00D5336C">
              <w:t>648/2012, lagen</w:t>
            </w:r>
            <w:r>
              <w:t> </w:t>
            </w:r>
            <w:r w:rsidRPr="00D5336C">
              <w:t xml:space="preserve">(2014:968) om särskild </w:t>
            </w:r>
            <w:r w:rsidRPr="00E202C4">
              <w:rPr>
                <w:spacing w:val="-5"/>
              </w:rPr>
              <w:t>till</w:t>
            </w:r>
            <w:r w:rsidRPr="00E202C4">
              <w:rPr>
                <w:spacing w:val="-5"/>
              </w:rPr>
              <w:softHyphen/>
              <w:t>syn över kredit</w:t>
            </w:r>
            <w:r w:rsidRPr="00E202C4">
              <w:rPr>
                <w:spacing w:val="-5"/>
              </w:rPr>
              <w:softHyphen/>
              <w:t xml:space="preserve">institut och </w:t>
            </w:r>
            <w:r w:rsidRPr="00E202C4">
              <w:rPr>
                <w:spacing w:val="-6"/>
              </w:rPr>
              <w:t>värde</w:t>
            </w:r>
            <w:r w:rsidRPr="00E202C4">
              <w:rPr>
                <w:spacing w:val="-6"/>
              </w:rPr>
              <w:softHyphen/>
            </w:r>
            <w:r w:rsidRPr="00E202C4">
              <w:rPr>
                <w:spacing w:val="-6"/>
              </w:rPr>
              <w:softHyphen/>
              <w:t>pappers</w:t>
            </w:r>
            <w:r>
              <w:rPr>
                <w:spacing w:val="-6"/>
              </w:rPr>
              <w:softHyphen/>
            </w:r>
            <w:r w:rsidRPr="00E202C4">
              <w:rPr>
                <w:spacing w:val="-6"/>
              </w:rPr>
              <w:t xml:space="preserve">bolag, lagen (2014:966) om </w:t>
            </w:r>
            <w:r w:rsidRPr="00E202C4">
              <w:rPr>
                <w:spacing w:val="-4"/>
              </w:rPr>
              <w:t>kapital</w:t>
            </w:r>
            <w:r w:rsidRPr="00E202C4">
              <w:rPr>
                <w:spacing w:val="-4"/>
              </w:rPr>
              <w:softHyphen/>
              <w:t>buffertar</w:t>
            </w:r>
            <w:r w:rsidRPr="00E202C4">
              <w:rPr>
                <w:spacing w:val="-6"/>
              </w:rPr>
              <w:t xml:space="preserve">, </w:t>
            </w:r>
            <w:r w:rsidRPr="00E202C4">
              <w:rPr>
                <w:spacing w:val="-4"/>
              </w:rPr>
              <w:t>tillämplig lag om</w:t>
            </w:r>
            <w:r w:rsidRPr="00E202C4">
              <w:rPr>
                <w:spacing w:val="-5"/>
              </w:rPr>
              <w:t xml:space="preserve"> </w:t>
            </w:r>
            <w:r w:rsidRPr="00E202C4">
              <w:t>års</w:t>
            </w:r>
            <w:r w:rsidRPr="00E202C4">
              <w:softHyphen/>
              <w:t>redovisning, lagen (2004:297</w:t>
            </w:r>
            <w:r w:rsidRPr="00E202C4">
              <w:rPr>
                <w:spacing w:val="-5"/>
              </w:rPr>
              <w:t xml:space="preserve">) </w:t>
            </w:r>
            <w:r w:rsidRPr="00E202C4">
              <w:t>om bank- och finansierings</w:t>
            </w:r>
            <w:r w:rsidRPr="00E202C4">
              <w:softHyphen/>
              <w:t>rörelse eller bankens reglemente.</w:t>
            </w:r>
          </w:p>
        </w:tc>
        <w:tc>
          <w:tcPr>
            <w:tcW w:w="2500" w:type="pct"/>
            <w:shd w:val="clear" w:color="auto" w:fill="auto"/>
            <w:tcMar>
              <w:right w:w="0" w:type="dxa"/>
            </w:tcMar>
          </w:tcPr>
          <w:p w14:paraId="7F5C474C" w14:textId="2210837B" w:rsidR="002D6DD5" w:rsidRDefault="002D6DD5" w:rsidP="002E15E2">
            <w:pPr>
              <w:pStyle w:val="Brdtextmedindrag"/>
            </w:pPr>
            <w:r w:rsidRPr="00D5336C">
              <w:t>En stiftare, huvudman, sty</w:t>
            </w:r>
            <w:r>
              <w:softHyphen/>
            </w:r>
            <w:r w:rsidRPr="00D5336C">
              <w:t>relse</w:t>
            </w:r>
            <w:r>
              <w:softHyphen/>
            </w:r>
            <w:r w:rsidRPr="00D5336C">
              <w:t>ledamot eller delegat, som när han eller hon fullgör sitt upp</w:t>
            </w:r>
            <w:r>
              <w:softHyphen/>
            </w:r>
            <w:r w:rsidRPr="00D5336C">
              <w:t>drag uppsåtligen eller av oakt</w:t>
            </w:r>
            <w:r>
              <w:softHyphen/>
            </w:r>
            <w:r w:rsidRPr="00D5336C">
              <w:t>samhet skadar en sparbank, ska ersätta skadan. Detsamma gäller när skadan tillfogas någon annan genom överträdelse av denna lag, Europaparlamentets och rådets förordning (EU) nr</w:t>
            </w:r>
            <w:r>
              <w:t> </w:t>
            </w:r>
            <w:r w:rsidRPr="00D5336C">
              <w:t>575/2013 av</w:t>
            </w:r>
            <w:r>
              <w:t> </w:t>
            </w:r>
            <w:r w:rsidRPr="00D5336C">
              <w:t>den 26</w:t>
            </w:r>
            <w:r>
              <w:t> </w:t>
            </w:r>
            <w:r w:rsidRPr="00D5336C">
              <w:t>juni 2013 om tillsyns</w:t>
            </w:r>
            <w:r>
              <w:softHyphen/>
            </w:r>
            <w:r w:rsidRPr="00D5336C">
              <w:t>krav för kreditinstitut och om ändring av förordning (EU) nr</w:t>
            </w:r>
            <w:r>
              <w:t> </w:t>
            </w:r>
            <w:r w:rsidRPr="00D5336C">
              <w:t>648/2012, lagen</w:t>
            </w:r>
            <w:r>
              <w:t xml:space="preserve"> </w:t>
            </w:r>
            <w:r w:rsidRPr="00D5336C">
              <w:t>(2014:968) om särskild tillsyn över kredit</w:t>
            </w:r>
            <w:r>
              <w:softHyphen/>
            </w:r>
            <w:r w:rsidRPr="00D5336C">
              <w:t>institut och värde</w:t>
            </w:r>
            <w:r>
              <w:softHyphen/>
            </w:r>
            <w:r w:rsidRPr="00D5336C">
              <w:t>pappers</w:t>
            </w:r>
            <w:r>
              <w:softHyphen/>
            </w:r>
            <w:r w:rsidRPr="00D5336C">
              <w:t>bolag, lagen</w:t>
            </w:r>
            <w:r>
              <w:t> </w:t>
            </w:r>
            <w:r w:rsidRPr="00D5336C">
              <w:t>(2014:966) om kapital</w:t>
            </w:r>
            <w:r>
              <w:softHyphen/>
            </w:r>
            <w:r w:rsidRPr="00D5336C">
              <w:t>buf</w:t>
            </w:r>
            <w:r>
              <w:softHyphen/>
            </w:r>
            <w:r w:rsidRPr="00D5336C">
              <w:t>fer</w:t>
            </w:r>
            <w:r>
              <w:softHyphen/>
            </w:r>
            <w:r w:rsidRPr="00D5336C">
              <w:t>tar, tillämplig lag om års</w:t>
            </w:r>
            <w:r>
              <w:softHyphen/>
            </w:r>
            <w:r w:rsidRPr="00D5336C">
              <w:t>re</w:t>
            </w:r>
            <w:r w:rsidRPr="00E202C4">
              <w:rPr>
                <w:spacing w:val="-4"/>
              </w:rPr>
              <w:t>dovisning, lagen (2004:297) om</w:t>
            </w:r>
            <w:r w:rsidRPr="00D5336C">
              <w:t xml:space="preserve"> bank- och finan</w:t>
            </w:r>
            <w:r>
              <w:softHyphen/>
            </w:r>
            <w:r w:rsidRPr="00D5336C">
              <w:t>sieringsrörelse eller bankens reglemente.</w:t>
            </w:r>
          </w:p>
        </w:tc>
      </w:tr>
    </w:tbl>
    <w:p w14:paraId="27CCF397" w14:textId="77777777" w:rsidR="002D6DD5" w:rsidRDefault="002D6DD5" w:rsidP="002D6DD5">
      <w:pPr>
        <w:pStyle w:val="Slutstreck"/>
      </w:pPr>
      <w:r w:rsidRPr="00660EEA">
        <w:t>                     </w:t>
      </w:r>
    </w:p>
    <w:p w14:paraId="7CA99F26" w14:textId="77777777" w:rsidR="002D6DD5" w:rsidRDefault="002D6DD5" w:rsidP="002D6DD5">
      <w:pPr>
        <w:pStyle w:val="Brdtextmedindrag"/>
      </w:pPr>
      <w:r>
        <w:t>Denna lag träder i kraft den 26 juni 2021.</w:t>
      </w:r>
    </w:p>
    <w:p w14:paraId="77804ED8" w14:textId="60B282C2" w:rsidR="00304EF9" w:rsidRDefault="00304EF9" w:rsidP="00304EF9">
      <w:pPr>
        <w:pStyle w:val="Brdtext"/>
      </w:pPr>
    </w:p>
    <w:p w14:paraId="3B4F2AD0" w14:textId="672A3B56" w:rsidR="00304EF9" w:rsidRDefault="00304EF9" w:rsidP="00304EF9">
      <w:pPr>
        <w:pStyle w:val="Brdtextmedindrag"/>
      </w:pPr>
    </w:p>
    <w:p w14:paraId="5A3340E9" w14:textId="55A86242" w:rsidR="00304EF9" w:rsidRDefault="00304EF9" w:rsidP="00304EF9">
      <w:pPr>
        <w:pStyle w:val="Brdtextmedindrag"/>
      </w:pPr>
    </w:p>
    <w:p w14:paraId="50C299EF" w14:textId="77777777" w:rsidR="00304EF9" w:rsidRDefault="00304EF9" w:rsidP="00304EF9">
      <w:pPr>
        <w:pStyle w:val="Brdtextmedindrag"/>
        <w:sectPr w:rsidR="00304EF9" w:rsidSect="00064433">
          <w:headerReference w:type="even" r:id="rId42"/>
          <w:headerReference w:type="default" r:id="rId43"/>
          <w:footerReference w:type="even" r:id="rId44"/>
          <w:footerReference w:type="default" r:id="rId45"/>
          <w:footerReference w:type="first" r:id="rId46"/>
          <w:footnotePr>
            <w:numRestart w:val="eachSect"/>
          </w:footnotePr>
          <w:pgSz w:w="9356" w:h="13721" w:code="9"/>
          <w:pgMar w:top="794" w:right="2438" w:bottom="1191" w:left="1021" w:header="0" w:footer="709" w:gutter="0"/>
          <w:cols w:space="708"/>
          <w:docGrid w:linePitch="360"/>
        </w:sectPr>
      </w:pPr>
    </w:p>
    <w:p w14:paraId="37CE5DE3" w14:textId="2ECE163B" w:rsidR="00304EF9" w:rsidRDefault="00304EF9" w:rsidP="00090E36">
      <w:pPr>
        <w:pStyle w:val="Rubrik2"/>
        <w:spacing w:before="0"/>
      </w:pPr>
      <w:bookmarkStart w:id="14" w:name="_Toc68700421"/>
      <w:r w:rsidRPr="00304EF9">
        <w:lastRenderedPageBreak/>
        <w:t>Förslag till lag om ändring i lagen (1988:1385) om Sveriges riksbank</w:t>
      </w:r>
      <w:bookmarkEnd w:id="14"/>
    </w:p>
    <w:p w14:paraId="2E23E66E" w14:textId="77777777" w:rsidR="00A07073" w:rsidRDefault="00A07073" w:rsidP="00A07073">
      <w:pPr>
        <w:pStyle w:val="Brdtext"/>
      </w:pPr>
      <w:r w:rsidRPr="00303BD4">
        <w:rPr>
          <w:spacing w:val="-4"/>
        </w:rPr>
        <w:t xml:space="preserve">Härigenom föreskrivs </w:t>
      </w:r>
      <w:r>
        <w:t xml:space="preserve">att </w:t>
      </w:r>
      <w:r w:rsidRPr="009E32F3">
        <w:rPr>
          <w:spacing w:val="-4"/>
        </w:rPr>
        <w:t>4 kap. 4 a §</w:t>
      </w:r>
      <w:r w:rsidRPr="00303BD4">
        <w:rPr>
          <w:spacing w:val="-4"/>
        </w:rPr>
        <w:t xml:space="preserve"> lagen (1988:1385) om Sveriges riks</w:t>
      </w:r>
      <w:r w:rsidRPr="00303BD4">
        <w:rPr>
          <w:spacing w:val="-4"/>
        </w:rPr>
        <w:softHyphen/>
        <w:t>bank</w:t>
      </w:r>
      <w:r>
        <w:rPr>
          <w:rStyle w:val="Fotnotsreferens"/>
          <w:spacing w:val="-4"/>
        </w:rPr>
        <w:footnoteReference w:id="55"/>
      </w:r>
      <w:r>
        <w:t xml:space="preserve"> ska ha följande lydelse.</w:t>
      </w:r>
    </w:p>
    <w:p w14:paraId="324BD80A" w14:textId="77777777" w:rsidR="00A07073" w:rsidRPr="006D5821" w:rsidRDefault="00A07073" w:rsidP="00A07073">
      <w:pPr>
        <w:pStyle w:val="Brdtextmedindrag"/>
      </w:pPr>
    </w:p>
    <w:tbl>
      <w:tblPr>
        <w:tblW w:w="5000" w:type="pct"/>
        <w:tblLook w:val="0000" w:firstRow="0" w:lastRow="0" w:firstColumn="0" w:lastColumn="0" w:noHBand="0" w:noVBand="0"/>
      </w:tblPr>
      <w:tblGrid>
        <w:gridCol w:w="2948"/>
        <w:gridCol w:w="2949"/>
      </w:tblGrid>
      <w:tr w:rsidR="00A07073" w:rsidRPr="0049408E" w14:paraId="73CAA6C4" w14:textId="77777777" w:rsidTr="002E15E2">
        <w:tc>
          <w:tcPr>
            <w:tcW w:w="2500" w:type="pct"/>
            <w:shd w:val="clear" w:color="auto" w:fill="auto"/>
            <w:tcMar>
              <w:left w:w="0" w:type="dxa"/>
            </w:tcMar>
          </w:tcPr>
          <w:p w14:paraId="22ABB573" w14:textId="77777777" w:rsidR="00A07073" w:rsidRPr="0049408E" w:rsidRDefault="00A07073" w:rsidP="002E15E2">
            <w:pPr>
              <w:pStyle w:val="Brdtext"/>
              <w:rPr>
                <w:i/>
              </w:rPr>
            </w:pPr>
            <w:r w:rsidRPr="0049408E">
              <w:rPr>
                <w:i/>
              </w:rPr>
              <w:t>Nuvarande lydelse</w:t>
            </w:r>
          </w:p>
        </w:tc>
        <w:tc>
          <w:tcPr>
            <w:tcW w:w="2500" w:type="pct"/>
            <w:shd w:val="clear" w:color="auto" w:fill="auto"/>
            <w:tcMar>
              <w:right w:w="0" w:type="dxa"/>
            </w:tcMar>
          </w:tcPr>
          <w:p w14:paraId="305CD0FF" w14:textId="77777777" w:rsidR="00A07073" w:rsidRPr="0049408E" w:rsidRDefault="00A07073" w:rsidP="002E15E2">
            <w:pPr>
              <w:pStyle w:val="Brdtext"/>
              <w:rPr>
                <w:i/>
              </w:rPr>
            </w:pPr>
            <w:r w:rsidRPr="0049408E">
              <w:rPr>
                <w:i/>
              </w:rPr>
              <w:t>Föreslagen lydelse</w:t>
            </w:r>
          </w:p>
        </w:tc>
      </w:tr>
    </w:tbl>
    <w:p w14:paraId="406CAF21" w14:textId="77777777" w:rsidR="00A07073" w:rsidRDefault="00A07073" w:rsidP="00A07073">
      <w:pPr>
        <w:pStyle w:val="Brdtext"/>
        <w:spacing w:before="270"/>
        <w:jc w:val="center"/>
        <w:rPr>
          <w:b/>
        </w:rPr>
      </w:pPr>
      <w:r>
        <w:rPr>
          <w:b/>
        </w:rPr>
        <w:t>4 kap.</w:t>
      </w:r>
    </w:p>
    <w:p w14:paraId="24875DA1" w14:textId="77777777" w:rsidR="00A07073" w:rsidRDefault="00A07073" w:rsidP="00A07073">
      <w:pPr>
        <w:pStyle w:val="Brdtext"/>
        <w:jc w:val="center"/>
      </w:pPr>
      <w:r>
        <w:t>4 a §</w:t>
      </w:r>
      <w:r>
        <w:rPr>
          <w:rStyle w:val="Fotnotsreferens"/>
        </w:rPr>
        <w:footnoteReference w:id="56"/>
      </w:r>
    </w:p>
    <w:tbl>
      <w:tblPr>
        <w:tblW w:w="5000" w:type="pct"/>
        <w:tblLayout w:type="fixed"/>
        <w:tblLook w:val="0000" w:firstRow="0" w:lastRow="0" w:firstColumn="0" w:lastColumn="0" w:noHBand="0" w:noVBand="0"/>
      </w:tblPr>
      <w:tblGrid>
        <w:gridCol w:w="2948"/>
        <w:gridCol w:w="2949"/>
      </w:tblGrid>
      <w:tr w:rsidR="00A07073" w14:paraId="484F8A87" w14:textId="77777777" w:rsidTr="002E15E2">
        <w:tc>
          <w:tcPr>
            <w:tcW w:w="2500" w:type="pct"/>
            <w:shd w:val="clear" w:color="auto" w:fill="auto"/>
            <w:tcMar>
              <w:left w:w="0" w:type="dxa"/>
            </w:tcMar>
          </w:tcPr>
          <w:p w14:paraId="781FBEC1" w14:textId="77777777" w:rsidR="00A07073" w:rsidRDefault="00A07073" w:rsidP="002E15E2">
            <w:pPr>
              <w:pStyle w:val="Brdtextmedindrag"/>
              <w:spacing w:line="250" w:lineRule="exact"/>
            </w:pPr>
            <w:r w:rsidRPr="00CA34D8">
              <w:t>Om Riksbanken får känne</w:t>
            </w:r>
            <w:r>
              <w:softHyphen/>
            </w:r>
            <w:r w:rsidRPr="00CA34D8">
              <w:t>dom om en sådan kritisk situa</w:t>
            </w:r>
            <w:r>
              <w:softHyphen/>
            </w:r>
            <w:r w:rsidRPr="00CA34D8">
              <w:t>tion som avses i 6</w:t>
            </w:r>
            <w:r>
              <w:t> </w:t>
            </w:r>
            <w:r w:rsidRPr="00CA34D8">
              <w:t>kap. 3</w:t>
            </w:r>
            <w:r>
              <w:t> §</w:t>
            </w:r>
            <w:r w:rsidRPr="00CA34D8">
              <w:t xml:space="preserve"> andra stycket lagen</w:t>
            </w:r>
            <w:r>
              <w:t> </w:t>
            </w:r>
            <w:r w:rsidRPr="00CA34D8">
              <w:t>(2014:968) om sär</w:t>
            </w:r>
            <w:r>
              <w:softHyphen/>
            </w:r>
            <w:r w:rsidRPr="00CA34D8">
              <w:t>skild tillsyn över kredit</w:t>
            </w:r>
            <w:r>
              <w:softHyphen/>
            </w:r>
            <w:r w:rsidRPr="00CA34D8">
              <w:t>institut och värde</w:t>
            </w:r>
            <w:r>
              <w:softHyphen/>
            </w:r>
            <w:r w:rsidRPr="00CA34D8">
              <w:t xml:space="preserve">pappersbolag, </w:t>
            </w:r>
            <w:r w:rsidRPr="00D2428D">
              <w:rPr>
                <w:spacing w:val="-4"/>
              </w:rPr>
              <w:t>ska Riks</w:t>
            </w:r>
            <w:r>
              <w:rPr>
                <w:spacing w:val="-4"/>
              </w:rPr>
              <w:softHyphen/>
            </w:r>
            <w:r w:rsidRPr="00D2428D">
              <w:rPr>
                <w:spacing w:val="-4"/>
              </w:rPr>
              <w:t>banken omgående under</w:t>
            </w:r>
            <w:r w:rsidRPr="00D2428D">
              <w:rPr>
                <w:spacing w:val="-4"/>
              </w:rPr>
              <w:softHyphen/>
              <w:t>rätta</w:t>
            </w:r>
            <w:r w:rsidRPr="00CA34D8">
              <w:t xml:space="preserve"> be</w:t>
            </w:r>
            <w:r>
              <w:softHyphen/>
            </w:r>
            <w:r w:rsidRPr="00CA34D8">
              <w:t>rörda myn</w:t>
            </w:r>
            <w:r>
              <w:softHyphen/>
            </w:r>
            <w:r w:rsidRPr="00CA34D8">
              <w:t>digheter inom EES med ansvar för grupp</w:t>
            </w:r>
            <w:r>
              <w:softHyphen/>
            </w:r>
            <w:r w:rsidRPr="00CA34D8">
              <w:t xml:space="preserve">baserad </w:t>
            </w:r>
            <w:r w:rsidRPr="008C7F31">
              <w:rPr>
                <w:spacing w:val="-4"/>
              </w:rPr>
              <w:t>tillsyn enligt arti</w:t>
            </w:r>
            <w:r>
              <w:rPr>
                <w:spacing w:val="-4"/>
              </w:rPr>
              <w:softHyphen/>
            </w:r>
            <w:r w:rsidRPr="008C7F31">
              <w:rPr>
                <w:spacing w:val="-4"/>
              </w:rPr>
              <w:t>kel 111 i Europa</w:t>
            </w:r>
            <w:r>
              <w:rPr>
                <w:spacing w:val="-4"/>
              </w:rPr>
              <w:softHyphen/>
            </w:r>
            <w:r w:rsidRPr="008C7F31">
              <w:rPr>
                <w:spacing w:val="-4"/>
              </w:rPr>
              <w:t>parlamentets</w:t>
            </w:r>
            <w:r w:rsidRPr="00CA34D8">
              <w:t xml:space="preserve"> och rådets direktiv 2013/36/EU av den 26</w:t>
            </w:r>
            <w:r>
              <w:t> </w:t>
            </w:r>
            <w:r w:rsidRPr="00CA34D8">
              <w:t>juni 2013 om behörighet att utöva verk</w:t>
            </w:r>
            <w:r>
              <w:softHyphen/>
            </w:r>
            <w:r w:rsidRPr="00CA34D8">
              <w:t xml:space="preserve">samhet i kreditinstitut och om </w:t>
            </w:r>
            <w:r w:rsidRPr="00DB650D">
              <w:rPr>
                <w:spacing w:val="-4"/>
              </w:rPr>
              <w:t xml:space="preserve">tillsyn av kreditinstitut </w:t>
            </w:r>
            <w:r w:rsidRPr="00DB650D">
              <w:rPr>
                <w:i/>
                <w:spacing w:val="-4"/>
              </w:rPr>
              <w:t>och värde</w:t>
            </w:r>
            <w:r w:rsidRPr="00DB650D">
              <w:rPr>
                <w:i/>
                <w:spacing w:val="-4"/>
              </w:rPr>
              <w:softHyphen/>
              <w:t>pappersföretag</w:t>
            </w:r>
            <w:r w:rsidRPr="00DB650D">
              <w:t xml:space="preserve">, om ändring av </w:t>
            </w:r>
            <w:r w:rsidRPr="00DB650D">
              <w:rPr>
                <w:iCs/>
                <w:spacing w:val="-4"/>
              </w:rPr>
              <w:t>direktiv</w:t>
            </w:r>
            <w:r w:rsidRPr="00DB650D">
              <w:rPr>
                <w:spacing w:val="-4"/>
              </w:rPr>
              <w:t xml:space="preserve"> 2002/87/EG och om upp</w:t>
            </w:r>
            <w:r w:rsidRPr="00DB650D">
              <w:rPr>
                <w:spacing w:val="-4"/>
              </w:rPr>
              <w:softHyphen/>
              <w:t>hävande</w:t>
            </w:r>
            <w:r w:rsidRPr="00DB650D">
              <w:t xml:space="preserve"> av </w:t>
            </w:r>
            <w:r w:rsidRPr="00DB650D">
              <w:rPr>
                <w:i/>
                <w:iCs/>
              </w:rPr>
              <w:t>direktiv</w:t>
            </w:r>
            <w:r w:rsidRPr="00DB650D">
              <w:t xml:space="preserve"> 2006/48/EG och 2006/49/EG.</w:t>
            </w:r>
            <w:r>
              <w:rPr>
                <w:i/>
              </w:rPr>
              <w:t xml:space="preserve"> </w:t>
            </w:r>
          </w:p>
        </w:tc>
        <w:tc>
          <w:tcPr>
            <w:tcW w:w="2500" w:type="pct"/>
            <w:shd w:val="clear" w:color="auto" w:fill="auto"/>
            <w:tcMar>
              <w:right w:w="0" w:type="dxa"/>
            </w:tcMar>
          </w:tcPr>
          <w:p w14:paraId="74E5E713" w14:textId="77777777" w:rsidR="00A07073" w:rsidRPr="003B260C" w:rsidRDefault="00A07073" w:rsidP="002E15E2">
            <w:pPr>
              <w:pStyle w:val="Brdtextmedindrag"/>
              <w:spacing w:line="250" w:lineRule="exact"/>
              <w:rPr>
                <w:spacing w:val="-4"/>
              </w:rPr>
            </w:pPr>
            <w:r w:rsidRPr="003B260C">
              <w:t>Om Riksbanken får känne</w:t>
            </w:r>
            <w:r w:rsidRPr="003B260C">
              <w:softHyphen/>
              <w:t>dom om en sådan kritisk situa</w:t>
            </w:r>
            <w:r w:rsidRPr="003B260C">
              <w:softHyphen/>
              <w:t>tion som avses i 6 kap. 3 § andra stycket lagen (2014:968) om sär</w:t>
            </w:r>
            <w:r w:rsidRPr="003B260C">
              <w:softHyphen/>
              <w:t>skild tillsyn över kreditinstitut och värde</w:t>
            </w:r>
            <w:r>
              <w:softHyphen/>
            </w:r>
            <w:r w:rsidRPr="003B260C">
              <w:t xml:space="preserve">pappersbolag, </w:t>
            </w:r>
            <w:r w:rsidRPr="003B260C">
              <w:rPr>
                <w:spacing w:val="-4"/>
              </w:rPr>
              <w:t>ska Riks</w:t>
            </w:r>
            <w:r w:rsidRPr="003B260C">
              <w:rPr>
                <w:spacing w:val="-4"/>
              </w:rPr>
              <w:softHyphen/>
              <w:t>banken omgående underrätta be</w:t>
            </w:r>
            <w:r w:rsidRPr="003B260C">
              <w:rPr>
                <w:spacing w:val="-4"/>
              </w:rPr>
              <w:softHyphen/>
              <w:t>rörda</w:t>
            </w:r>
            <w:r w:rsidRPr="003B260C">
              <w:t xml:space="preserve"> myn</w:t>
            </w:r>
            <w:r>
              <w:softHyphen/>
            </w:r>
            <w:r w:rsidRPr="003B260C">
              <w:t xml:space="preserve">digheter inom EES med ansvar för gruppbaserad </w:t>
            </w:r>
            <w:r w:rsidRPr="003B260C">
              <w:rPr>
                <w:spacing w:val="-4"/>
              </w:rPr>
              <w:t>tillsyn enligt</w:t>
            </w:r>
          </w:p>
          <w:p w14:paraId="32DEB293" w14:textId="77777777" w:rsidR="00A07073" w:rsidRPr="003B260C" w:rsidRDefault="00A07073" w:rsidP="002E15E2">
            <w:pPr>
              <w:pStyle w:val="Brdtextmedindrag"/>
              <w:spacing w:line="250" w:lineRule="exact"/>
              <w:rPr>
                <w:i/>
              </w:rPr>
            </w:pPr>
            <w:r w:rsidRPr="003B260C">
              <w:rPr>
                <w:i/>
                <w:iCs/>
                <w:spacing w:val="-4"/>
              </w:rPr>
              <w:t>1. </w:t>
            </w:r>
            <w:r w:rsidRPr="003B260C">
              <w:rPr>
                <w:spacing w:val="-4"/>
              </w:rPr>
              <w:t>artikel 111 i Europa</w:t>
            </w:r>
            <w:r w:rsidRPr="003B260C">
              <w:rPr>
                <w:spacing w:val="-4"/>
              </w:rPr>
              <w:softHyphen/>
              <w:t>parlamentets</w:t>
            </w:r>
            <w:r w:rsidRPr="003B260C">
              <w:t xml:space="preserve"> och rådets direktiv 2013/36/EU av den 26 juni 2013 om behörighet att utöva verk</w:t>
            </w:r>
            <w:r w:rsidRPr="003B260C">
              <w:softHyphen/>
              <w:t>samhet i kreditinstitut och om tillsyn av kreditinstitut, om änd</w:t>
            </w:r>
            <w:r w:rsidRPr="003B260C">
              <w:softHyphen/>
              <w:t xml:space="preserve">ring av </w:t>
            </w:r>
            <w:r w:rsidRPr="003B260C">
              <w:rPr>
                <w:iCs/>
              </w:rPr>
              <w:t>direktiv</w:t>
            </w:r>
            <w:r w:rsidRPr="003B260C">
              <w:t xml:space="preserve"> 2002/87/EG och om upphävande av </w:t>
            </w:r>
            <w:r w:rsidRPr="003B260C">
              <w:rPr>
                <w:i/>
                <w:iCs/>
              </w:rPr>
              <w:t>direktiven</w:t>
            </w:r>
            <w:r w:rsidRPr="003B260C">
              <w:t xml:space="preserve"> 2006/48/EG och 2006/49/EG, </w:t>
            </w:r>
            <w:r w:rsidRPr="003B260C">
              <w:rPr>
                <w:i/>
                <w:iCs/>
              </w:rPr>
              <w:t xml:space="preserve">i lydelsen enligt Europaparlamentets och rådets direktiv (EU) 2019/2034, </w:t>
            </w:r>
            <w:r w:rsidRPr="003B260C">
              <w:rPr>
                <w:i/>
              </w:rPr>
              <w:t>eller</w:t>
            </w:r>
          </w:p>
          <w:p w14:paraId="24756FD2" w14:textId="77777777" w:rsidR="00A07073" w:rsidRPr="00CA34D8" w:rsidRDefault="00A07073" w:rsidP="002E15E2">
            <w:pPr>
              <w:pStyle w:val="Brdtextmedindrag"/>
              <w:spacing w:line="250" w:lineRule="exact"/>
            </w:pPr>
            <w:r w:rsidRPr="003B260C">
              <w:rPr>
                <w:i/>
              </w:rPr>
              <w:t>2. artikel 46 i Europaparla</w:t>
            </w:r>
            <w:r w:rsidRPr="003B260C">
              <w:rPr>
                <w:i/>
              </w:rPr>
              <w:softHyphen/>
              <w:t>men</w:t>
            </w:r>
            <w:r w:rsidRPr="003B260C">
              <w:rPr>
                <w:i/>
              </w:rPr>
              <w:softHyphen/>
              <w:t>tets och rådets direktiv (EU) 2019/2034 av den 27 november 2019 om tillsyn av värdepappers</w:t>
            </w:r>
            <w:r w:rsidRPr="003B260C">
              <w:rPr>
                <w:i/>
              </w:rPr>
              <w:softHyphen/>
              <w:t>företag och om ändring av direk</w:t>
            </w:r>
            <w:r w:rsidRPr="003B260C">
              <w:rPr>
                <w:i/>
              </w:rPr>
              <w:softHyphen/>
              <w:t>ti</w:t>
            </w:r>
            <w:r w:rsidRPr="003B260C">
              <w:rPr>
                <w:i/>
              </w:rPr>
              <w:softHyphen/>
              <w:t xml:space="preserve">ven 2002/87/EG, 2009/65/EG, </w:t>
            </w:r>
            <w:r w:rsidRPr="003B260C">
              <w:rPr>
                <w:i/>
                <w:spacing w:val="-4"/>
              </w:rPr>
              <w:t xml:space="preserve">2011/61/EU, 2013/36/EU, </w:t>
            </w:r>
            <w:r w:rsidRPr="003B260C">
              <w:rPr>
                <w:i/>
                <w:spacing w:val="-4"/>
              </w:rPr>
              <w:br/>
              <w:t>2014/</w:t>
            </w:r>
            <w:r w:rsidRPr="003B260C">
              <w:rPr>
                <w:i/>
              </w:rPr>
              <w:t>59/EU och 2014/65/EU, i den ursprungliga lydelsen</w:t>
            </w:r>
            <w:r w:rsidRPr="003B260C">
              <w:rPr>
                <w:iCs/>
              </w:rPr>
              <w:t>.</w:t>
            </w:r>
            <w:r>
              <w:rPr>
                <w:i/>
              </w:rPr>
              <w:t xml:space="preserve"> </w:t>
            </w:r>
          </w:p>
        </w:tc>
      </w:tr>
    </w:tbl>
    <w:p w14:paraId="2E824292" w14:textId="77777777" w:rsidR="00A07073" w:rsidRDefault="00A07073" w:rsidP="00A07073">
      <w:pPr>
        <w:pStyle w:val="Slutstreck"/>
      </w:pPr>
      <w:r w:rsidRPr="00660EEA">
        <w:t>                      </w:t>
      </w:r>
    </w:p>
    <w:p w14:paraId="5640B999" w14:textId="77777777" w:rsidR="00A07073" w:rsidRDefault="00A07073" w:rsidP="00A07073">
      <w:pPr>
        <w:pStyle w:val="Brdtextmedindrag"/>
      </w:pPr>
      <w:r>
        <w:t>Denna lag träder i kraft den 26 juni 2021.</w:t>
      </w:r>
    </w:p>
    <w:p w14:paraId="33379905" w14:textId="0ADABEE8" w:rsidR="00304EF9" w:rsidRDefault="00304EF9" w:rsidP="00304EF9">
      <w:pPr>
        <w:pStyle w:val="Brdtext"/>
      </w:pPr>
    </w:p>
    <w:p w14:paraId="7C12CEA2" w14:textId="313A8D76" w:rsidR="00304EF9" w:rsidRDefault="00304EF9" w:rsidP="00304EF9">
      <w:pPr>
        <w:pStyle w:val="Brdtextmedindrag"/>
      </w:pPr>
    </w:p>
    <w:p w14:paraId="37ADC0D0" w14:textId="77777777" w:rsidR="00304EF9" w:rsidRDefault="00304EF9" w:rsidP="00304EF9">
      <w:pPr>
        <w:pStyle w:val="Brdtextmedindrag"/>
        <w:sectPr w:rsidR="00304EF9" w:rsidSect="00064433">
          <w:headerReference w:type="even" r:id="rId47"/>
          <w:headerReference w:type="default" r:id="rId48"/>
          <w:footerReference w:type="even" r:id="rId49"/>
          <w:footerReference w:type="default" r:id="rId50"/>
          <w:footerReference w:type="first" r:id="rId51"/>
          <w:footnotePr>
            <w:numRestart w:val="eachSect"/>
          </w:footnotePr>
          <w:pgSz w:w="9356" w:h="13721" w:code="9"/>
          <w:pgMar w:top="794" w:right="2438" w:bottom="1191" w:left="1021" w:header="0" w:footer="709" w:gutter="0"/>
          <w:cols w:space="708"/>
          <w:docGrid w:linePitch="360"/>
        </w:sectPr>
      </w:pPr>
    </w:p>
    <w:p w14:paraId="2E51C096" w14:textId="7FF8D2EB" w:rsidR="00304EF9" w:rsidRDefault="00304EF9" w:rsidP="00090E36">
      <w:pPr>
        <w:pStyle w:val="Rubrik2"/>
        <w:spacing w:before="0"/>
      </w:pPr>
      <w:bookmarkStart w:id="15" w:name="_Toc68700422"/>
      <w:r w:rsidRPr="00304EF9">
        <w:lastRenderedPageBreak/>
        <w:t>Förslag till lag om ändring i lagen (1991:980) om handel med finansiella instrument</w:t>
      </w:r>
      <w:bookmarkEnd w:id="15"/>
    </w:p>
    <w:p w14:paraId="2A0A0670" w14:textId="77777777" w:rsidR="000F2F01" w:rsidRDefault="000F2F01" w:rsidP="000F2F01">
      <w:pPr>
        <w:pStyle w:val="Brdtext"/>
      </w:pPr>
      <w:r>
        <w:t>Härigenom föreskrivs att 3 kap. 1 § lagen (1991:980) om handel med finansiella instrument</w:t>
      </w:r>
      <w:r>
        <w:rPr>
          <w:rStyle w:val="Fotnotsreferens"/>
        </w:rPr>
        <w:footnoteReference w:id="57"/>
      </w:r>
      <w:r>
        <w:t xml:space="preserve"> ska ha följande lydelse.</w:t>
      </w:r>
    </w:p>
    <w:p w14:paraId="5DA5B6C0" w14:textId="77777777" w:rsidR="000F2F01" w:rsidRPr="009862F3" w:rsidRDefault="000F2F01" w:rsidP="000F2F01">
      <w:pPr>
        <w:pStyle w:val="Brdtextmedindrag"/>
      </w:pPr>
    </w:p>
    <w:tbl>
      <w:tblPr>
        <w:tblW w:w="5000" w:type="pct"/>
        <w:tblLook w:val="0000" w:firstRow="0" w:lastRow="0" w:firstColumn="0" w:lastColumn="0" w:noHBand="0" w:noVBand="0"/>
      </w:tblPr>
      <w:tblGrid>
        <w:gridCol w:w="2948"/>
        <w:gridCol w:w="2949"/>
      </w:tblGrid>
      <w:tr w:rsidR="000F2F01" w:rsidRPr="0049408E" w14:paraId="7A0D007B" w14:textId="77777777" w:rsidTr="002E15E2">
        <w:tc>
          <w:tcPr>
            <w:tcW w:w="2500" w:type="pct"/>
            <w:shd w:val="clear" w:color="auto" w:fill="auto"/>
            <w:tcMar>
              <w:left w:w="0" w:type="dxa"/>
            </w:tcMar>
          </w:tcPr>
          <w:p w14:paraId="3960C934" w14:textId="77777777" w:rsidR="000F2F01" w:rsidRPr="0049408E" w:rsidRDefault="000F2F01" w:rsidP="002E15E2">
            <w:pPr>
              <w:pStyle w:val="Brdtext"/>
              <w:rPr>
                <w:i/>
              </w:rPr>
            </w:pPr>
            <w:r w:rsidRPr="0049408E">
              <w:rPr>
                <w:i/>
              </w:rPr>
              <w:t>Nuvarande lydelse</w:t>
            </w:r>
          </w:p>
        </w:tc>
        <w:tc>
          <w:tcPr>
            <w:tcW w:w="2500" w:type="pct"/>
            <w:shd w:val="clear" w:color="auto" w:fill="auto"/>
            <w:tcMar>
              <w:right w:w="0" w:type="dxa"/>
            </w:tcMar>
          </w:tcPr>
          <w:p w14:paraId="5113A77B" w14:textId="77777777" w:rsidR="000F2F01" w:rsidRPr="0049408E" w:rsidRDefault="000F2F01" w:rsidP="002E15E2">
            <w:pPr>
              <w:pStyle w:val="Brdtext"/>
              <w:rPr>
                <w:i/>
              </w:rPr>
            </w:pPr>
            <w:r w:rsidRPr="0049408E">
              <w:rPr>
                <w:i/>
              </w:rPr>
              <w:t>Föreslagen lydelse</w:t>
            </w:r>
          </w:p>
        </w:tc>
      </w:tr>
    </w:tbl>
    <w:p w14:paraId="5FD876FA" w14:textId="77777777" w:rsidR="000F2F01" w:rsidRDefault="000F2F01" w:rsidP="000F2F01">
      <w:pPr>
        <w:pStyle w:val="Brdtext"/>
        <w:spacing w:before="270"/>
        <w:jc w:val="center"/>
        <w:rPr>
          <w:b/>
        </w:rPr>
      </w:pPr>
      <w:r>
        <w:rPr>
          <w:b/>
        </w:rPr>
        <w:t>3 kap.</w:t>
      </w:r>
    </w:p>
    <w:p w14:paraId="0E593E3F" w14:textId="77777777" w:rsidR="000F2F01" w:rsidRDefault="000F2F01" w:rsidP="000F2F01">
      <w:pPr>
        <w:pStyle w:val="Brdtext"/>
        <w:jc w:val="center"/>
      </w:pPr>
      <w:r>
        <w:t>1 §</w:t>
      </w:r>
      <w:r>
        <w:rPr>
          <w:rStyle w:val="Fotnotsreferens"/>
        </w:rPr>
        <w:footnoteReference w:id="58"/>
      </w:r>
    </w:p>
    <w:p w14:paraId="10B5C02B" w14:textId="77777777" w:rsidR="000F2F01" w:rsidRDefault="000F2F01" w:rsidP="000F2F01">
      <w:pPr>
        <w:pStyle w:val="Brdtextmedindrag"/>
      </w:pPr>
      <w:r w:rsidRPr="009862F3">
        <w:t>Om ett företag som står under tillsyn av Finansinspektionen vill ingå avtal med ägaren till ett finansiellt instrument om att företaget ska ha rätt att förfoga över det finansiella instrumentet för egen räkning, ska avtalet slutas skriftligen i en för ändamålet särskilt upprättad handling som i någon läsbar och varaktig form är tillgäng</w:t>
      </w:r>
      <w:r>
        <w:softHyphen/>
      </w:r>
      <w:r w:rsidRPr="009862F3">
        <w:t>lig för parterna. Detsamma gäller om företaget medverkar till ett sådant avtal mellan andra parter. Det för</w:t>
      </w:r>
      <w:r>
        <w:softHyphen/>
      </w:r>
      <w:r w:rsidRPr="009862F3">
        <w:t>fogande som avses ska anges noggrant.</w:t>
      </w:r>
    </w:p>
    <w:p w14:paraId="2799FDD3" w14:textId="77777777" w:rsidR="000F2F01" w:rsidRDefault="000F2F01" w:rsidP="000F2F01">
      <w:pPr>
        <w:pStyle w:val="Brdtextmedindrag"/>
      </w:pPr>
      <w:r w:rsidRPr="009862F3">
        <w:t xml:space="preserve">Första stycket gäller inte om företagets motpart eller parterna i ett avtal som företaget medverkar till är </w:t>
      </w:r>
    </w:p>
    <w:p w14:paraId="59AB5713" w14:textId="77777777" w:rsidR="000F2F01" w:rsidRDefault="000F2F01" w:rsidP="000F2F01">
      <w:pPr>
        <w:pStyle w:val="Brdtextmedindrag"/>
      </w:pPr>
      <w:r w:rsidRPr="009862F3">
        <w:t>1.</w:t>
      </w:r>
      <w:r>
        <w:t> </w:t>
      </w:r>
      <w:r w:rsidRPr="009862F3">
        <w:t>ett annat företag som står under tillsyn av Finansinspektionen eller ett utländskt företag inom EES som i sitt hemland får driva jämförbar verk</w:t>
      </w:r>
      <w:r>
        <w:softHyphen/>
      </w:r>
      <w:r w:rsidRPr="009862F3">
        <w:t xml:space="preserve">samhet och som står under betryggande tillsyn av myndighet eller annat behörigt organ, </w:t>
      </w:r>
    </w:p>
    <w:p w14:paraId="1D38626D" w14:textId="77777777" w:rsidR="000F2F01" w:rsidRDefault="000F2F01" w:rsidP="000F2F01">
      <w:pPr>
        <w:pStyle w:val="Brdtextmedindrag"/>
      </w:pPr>
      <w:r w:rsidRPr="009862F3">
        <w:t>2.</w:t>
      </w:r>
      <w:r>
        <w:t> </w:t>
      </w:r>
      <w:r w:rsidRPr="009862F3">
        <w:t xml:space="preserve">Riksgäldskontoret eller ett utländskt offentligt organ inom EES som är ansvarigt för eller deltar i förvaltningen av statsskulden eller är behörigt att föra konton för kunders räkning, </w:t>
      </w:r>
    </w:p>
    <w:p w14:paraId="1724A001" w14:textId="77777777" w:rsidR="000F2F01" w:rsidRDefault="000F2F01" w:rsidP="000F2F01">
      <w:pPr>
        <w:pStyle w:val="Brdtextmedindrag"/>
      </w:pPr>
      <w:r w:rsidRPr="009862F3">
        <w:t>3.</w:t>
      </w:r>
      <w:r>
        <w:t> </w:t>
      </w:r>
      <w:r w:rsidRPr="009862F3">
        <w:t xml:space="preserve">Riksbanken eller en utländsk centralbank inom EES, inklusive Europeiska centralbanken, </w:t>
      </w:r>
    </w:p>
    <w:p w14:paraId="731B06E0" w14:textId="77777777" w:rsidR="000F2F01" w:rsidRPr="009862F3" w:rsidRDefault="000F2F01" w:rsidP="000F2F01">
      <w:pPr>
        <w:pStyle w:val="Brdtextmedindrag"/>
      </w:pPr>
      <w:r w:rsidRPr="009862F3">
        <w:t>4.</w:t>
      </w:r>
      <w:r>
        <w:t> </w:t>
      </w:r>
      <w:r w:rsidRPr="009862F3">
        <w:t>en multilateral utvecklingsbank, Banken för internationell betalnings</w:t>
      </w:r>
      <w:r>
        <w:softHyphen/>
      </w:r>
      <w:r w:rsidRPr="009862F3">
        <w:t>utjämning, Internationella valutafonden eller Europeiska investerings</w:t>
      </w:r>
      <w:r>
        <w:softHyphen/>
      </w:r>
      <w:r w:rsidRPr="009862F3">
        <w:t>banken, eller</w:t>
      </w:r>
    </w:p>
    <w:tbl>
      <w:tblPr>
        <w:tblW w:w="5000" w:type="pct"/>
        <w:tblLayout w:type="fixed"/>
        <w:tblLook w:val="0000" w:firstRow="0" w:lastRow="0" w:firstColumn="0" w:lastColumn="0" w:noHBand="0" w:noVBand="0"/>
      </w:tblPr>
      <w:tblGrid>
        <w:gridCol w:w="2948"/>
        <w:gridCol w:w="2949"/>
      </w:tblGrid>
      <w:tr w:rsidR="000F2F01" w14:paraId="66F79827" w14:textId="77777777" w:rsidTr="002E15E2">
        <w:tc>
          <w:tcPr>
            <w:tcW w:w="2500" w:type="pct"/>
            <w:shd w:val="clear" w:color="auto" w:fill="auto"/>
            <w:tcMar>
              <w:left w:w="0" w:type="dxa"/>
            </w:tcMar>
          </w:tcPr>
          <w:p w14:paraId="6EE3A846" w14:textId="77777777" w:rsidR="000F2F01" w:rsidRDefault="000F2F01" w:rsidP="002E15E2">
            <w:pPr>
              <w:pStyle w:val="Brdtextmedindrag"/>
            </w:pPr>
            <w:r w:rsidRPr="00303BD4">
              <w:rPr>
                <w:spacing w:val="-4"/>
              </w:rPr>
              <w:t>5. ett sådant kreditinstitut som</w:t>
            </w:r>
            <w:r w:rsidRPr="001A2E2F">
              <w:t xml:space="preserve"> </w:t>
            </w:r>
            <w:r w:rsidRPr="00303BD4">
              <w:rPr>
                <w:spacing w:val="-4"/>
              </w:rPr>
              <w:t>anges i förteckningen i artikel 2.5</w:t>
            </w:r>
            <w:r w:rsidRPr="001A2E2F">
              <w:t xml:space="preserve"> i</w:t>
            </w:r>
            <w:r>
              <w:t> </w:t>
            </w:r>
            <w:r w:rsidRPr="001A2E2F">
              <w:t>Europaparlamentets och rådets direktiv 2013/36/EU av den 26</w:t>
            </w:r>
            <w:r>
              <w:t> </w:t>
            </w:r>
            <w:r w:rsidRPr="001A2E2F">
              <w:t>juni 2013 om behörighet att utöva verk</w:t>
            </w:r>
            <w:r>
              <w:softHyphen/>
            </w:r>
            <w:r w:rsidRPr="001A2E2F">
              <w:t xml:space="preserve">samhet i kreditinstitut och om tillsyn av kreditinstitut </w:t>
            </w:r>
            <w:r w:rsidRPr="000976EE">
              <w:rPr>
                <w:i/>
              </w:rPr>
              <w:t>och värdepappersföretag</w:t>
            </w:r>
            <w:r w:rsidRPr="001A2E2F">
              <w:t xml:space="preserve">, </w:t>
            </w:r>
            <w:r w:rsidRPr="008C7F31">
              <w:t>om änd</w:t>
            </w:r>
            <w:r>
              <w:softHyphen/>
            </w:r>
            <w:r w:rsidRPr="008C7F31">
              <w:t>ring av direktiv</w:t>
            </w:r>
            <w:r w:rsidRPr="008C7F31">
              <w:rPr>
                <w:spacing w:val="-5"/>
              </w:rPr>
              <w:t xml:space="preserve"> 2002/87/EG</w:t>
            </w:r>
            <w:r w:rsidRPr="001A2E2F">
              <w:t xml:space="preserve"> och om upphävande av </w:t>
            </w:r>
            <w:r w:rsidRPr="00D87391">
              <w:rPr>
                <w:i/>
              </w:rPr>
              <w:t>direktiv</w:t>
            </w:r>
            <w:r w:rsidRPr="001A2E2F">
              <w:t xml:space="preserve"> 2006/48/EG och 2006/49/EG</w:t>
            </w:r>
            <w:r>
              <w:t>.</w:t>
            </w:r>
          </w:p>
        </w:tc>
        <w:tc>
          <w:tcPr>
            <w:tcW w:w="2500" w:type="pct"/>
            <w:shd w:val="clear" w:color="auto" w:fill="auto"/>
            <w:tcMar>
              <w:right w:w="0" w:type="dxa"/>
            </w:tcMar>
          </w:tcPr>
          <w:p w14:paraId="2EBB6AA9" w14:textId="77777777" w:rsidR="000F2F01" w:rsidRDefault="000F2F01" w:rsidP="002E15E2">
            <w:pPr>
              <w:pStyle w:val="Brdtextmedindrag"/>
            </w:pPr>
            <w:r w:rsidRPr="00303BD4">
              <w:rPr>
                <w:spacing w:val="-4"/>
              </w:rPr>
              <w:t>5. ett sådant kreditinstitut som</w:t>
            </w:r>
            <w:r w:rsidRPr="001A2E2F">
              <w:t xml:space="preserve"> </w:t>
            </w:r>
            <w:r w:rsidRPr="00303BD4">
              <w:rPr>
                <w:spacing w:val="-4"/>
              </w:rPr>
              <w:t>anges i förteckningen i artikel 2.5</w:t>
            </w:r>
            <w:r w:rsidRPr="001A2E2F">
              <w:t xml:space="preserve"> i</w:t>
            </w:r>
            <w:r>
              <w:t> </w:t>
            </w:r>
            <w:r w:rsidRPr="001A2E2F">
              <w:t>Europaparlamentets och rådets direktiv 2013/36/EU av den 26</w:t>
            </w:r>
            <w:r>
              <w:t> </w:t>
            </w:r>
            <w:r w:rsidRPr="001A2E2F">
              <w:t>juni 2013 om behörighet att utöva verk</w:t>
            </w:r>
            <w:r>
              <w:softHyphen/>
            </w:r>
            <w:r w:rsidRPr="001A2E2F">
              <w:t xml:space="preserve">samhet i kreditinstitut och om tillsyn av kreditinstitut, om ändring av direktiv </w:t>
            </w:r>
            <w:r w:rsidRPr="008C7F31">
              <w:rPr>
                <w:spacing w:val="-4"/>
              </w:rPr>
              <w:t>2002/87/EG och om upphävande</w:t>
            </w:r>
            <w:r w:rsidRPr="001A2E2F">
              <w:t xml:space="preserve"> av </w:t>
            </w:r>
            <w:r w:rsidRPr="00D87391">
              <w:rPr>
                <w:i/>
              </w:rPr>
              <w:t>direktiven</w:t>
            </w:r>
            <w:r w:rsidRPr="001A2E2F">
              <w:t xml:space="preserve"> 2006/48/EG och 2006/49/EG</w:t>
            </w:r>
            <w:r>
              <w:rPr>
                <w:i/>
                <w:iCs/>
              </w:rPr>
              <w:t>, i lydelsen enligt Europaparlamentets och rådets direktiv (EU) 2019/2034</w:t>
            </w:r>
            <w:r w:rsidRPr="004A369F">
              <w:t>.</w:t>
            </w:r>
          </w:p>
        </w:tc>
      </w:tr>
    </w:tbl>
    <w:p w14:paraId="43950A4D" w14:textId="77777777" w:rsidR="000F2F01" w:rsidRDefault="000F2F01" w:rsidP="000F2F01">
      <w:pPr>
        <w:pStyle w:val="Brdtextmedindrag"/>
      </w:pPr>
      <w:r w:rsidRPr="00E73F5F">
        <w:t xml:space="preserve">Första stycket gäller inte heller om företaget är en sådan central </w:t>
      </w:r>
      <w:r w:rsidRPr="008C7F31">
        <w:rPr>
          <w:spacing w:val="-4"/>
        </w:rPr>
        <w:t>motpart som avses i Europaparlamentets och rådets förordning (EU)</w:t>
      </w:r>
      <w:r w:rsidRPr="00E73F5F">
        <w:t xml:space="preserve"> nr</w:t>
      </w:r>
      <w:r>
        <w:t> </w:t>
      </w:r>
      <w:r w:rsidRPr="00E73F5F">
        <w:t xml:space="preserve">648/2012 av </w:t>
      </w:r>
      <w:r w:rsidRPr="00E73F5F">
        <w:lastRenderedPageBreak/>
        <w:t>den 4</w:t>
      </w:r>
      <w:r>
        <w:t> </w:t>
      </w:r>
      <w:r w:rsidRPr="00E73F5F">
        <w:t>juli 2012 om OTC-derivat, centrala motparter och transaktions</w:t>
      </w:r>
      <w:r>
        <w:softHyphen/>
      </w:r>
      <w:r w:rsidRPr="00E73F5F">
        <w:t>register</w:t>
      </w:r>
      <w:r>
        <w:t>.</w:t>
      </w:r>
    </w:p>
    <w:p w14:paraId="47B908A9" w14:textId="77777777" w:rsidR="000F2F01" w:rsidRDefault="000F2F01" w:rsidP="000F2F01">
      <w:pPr>
        <w:pStyle w:val="Slutstreck"/>
      </w:pPr>
      <w:r w:rsidRPr="00660EEA">
        <w:t>                      </w:t>
      </w:r>
    </w:p>
    <w:p w14:paraId="208E0952" w14:textId="77777777" w:rsidR="000F2F01" w:rsidRDefault="000F2F01" w:rsidP="000F2F01">
      <w:pPr>
        <w:pStyle w:val="Brdtextmedindrag"/>
      </w:pPr>
      <w:r>
        <w:t>Denna lag träder i kraft den 26 juni 2021.</w:t>
      </w:r>
    </w:p>
    <w:p w14:paraId="07C08B2B" w14:textId="636D4D42" w:rsidR="00304EF9" w:rsidRDefault="00304EF9" w:rsidP="00304EF9">
      <w:pPr>
        <w:pStyle w:val="Brdtext"/>
      </w:pPr>
    </w:p>
    <w:p w14:paraId="7339C69F" w14:textId="0A85C650" w:rsidR="00304EF9" w:rsidRDefault="00304EF9" w:rsidP="00304EF9">
      <w:pPr>
        <w:pStyle w:val="Brdtextmedindrag"/>
      </w:pPr>
    </w:p>
    <w:p w14:paraId="4915AAFA" w14:textId="5710436D" w:rsidR="00304EF9" w:rsidRDefault="00304EF9" w:rsidP="00304EF9">
      <w:pPr>
        <w:pStyle w:val="Brdtextmedindrag"/>
      </w:pPr>
    </w:p>
    <w:p w14:paraId="18C13B4F" w14:textId="77777777" w:rsidR="00AD018D" w:rsidRDefault="00AD018D" w:rsidP="00304EF9">
      <w:pPr>
        <w:pStyle w:val="Brdtextmedindrag"/>
        <w:sectPr w:rsidR="00AD018D" w:rsidSect="00064433">
          <w:headerReference w:type="even" r:id="rId52"/>
          <w:headerReference w:type="default" r:id="rId53"/>
          <w:footerReference w:type="even" r:id="rId54"/>
          <w:footerReference w:type="default" r:id="rId55"/>
          <w:footerReference w:type="first" r:id="rId56"/>
          <w:footnotePr>
            <w:numRestart w:val="eachSect"/>
          </w:footnotePr>
          <w:pgSz w:w="9356" w:h="13721" w:code="9"/>
          <w:pgMar w:top="794" w:right="2438" w:bottom="1191" w:left="1021" w:header="0" w:footer="709" w:gutter="0"/>
          <w:cols w:space="708"/>
          <w:docGrid w:linePitch="360"/>
        </w:sectPr>
      </w:pPr>
    </w:p>
    <w:p w14:paraId="25F79B6B" w14:textId="310EFF8A" w:rsidR="00304EF9" w:rsidRDefault="00AD018D" w:rsidP="00090E36">
      <w:pPr>
        <w:pStyle w:val="Rubrik2"/>
        <w:spacing w:before="0"/>
      </w:pPr>
      <w:bookmarkStart w:id="16" w:name="_Toc68700423"/>
      <w:r w:rsidRPr="00AD018D">
        <w:lastRenderedPageBreak/>
        <w:t>Förslag till lag om ändring i lagen (1995:1559) om årsredovisning i kreditinstitut och värdepappersbolag</w:t>
      </w:r>
      <w:bookmarkEnd w:id="16"/>
    </w:p>
    <w:p w14:paraId="663A7F8E" w14:textId="77777777" w:rsidR="006B4AA7" w:rsidRDefault="006B4AA7" w:rsidP="006B4AA7">
      <w:pPr>
        <w:pStyle w:val="Brdtext"/>
      </w:pPr>
      <w:r>
        <w:t>Härigenom föreskrivs att 5 kap. 7 § och 6 kap. 3 § lagen (1995:1559) om årsredo</w:t>
      </w:r>
      <w:r>
        <w:softHyphen/>
        <w:t>vis</w:t>
      </w:r>
      <w:r>
        <w:softHyphen/>
        <w:t>ning i kreditinstitut och värdepappersbolag ska ha följande lydelse.</w:t>
      </w:r>
    </w:p>
    <w:p w14:paraId="6D3C5475" w14:textId="77777777" w:rsidR="006B4AA7" w:rsidRPr="004D6A9B" w:rsidRDefault="006B4AA7" w:rsidP="006B4AA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B4AA7" w:rsidRPr="005B0E77" w14:paraId="5171C51F" w14:textId="77777777" w:rsidTr="002E15E2">
        <w:tc>
          <w:tcPr>
            <w:tcW w:w="2500" w:type="pct"/>
            <w:shd w:val="clear" w:color="auto" w:fill="auto"/>
            <w:tcMar>
              <w:left w:w="0" w:type="dxa"/>
            </w:tcMar>
          </w:tcPr>
          <w:p w14:paraId="3E80FF98" w14:textId="77777777" w:rsidR="006B4AA7" w:rsidRPr="005B0E77" w:rsidRDefault="006B4AA7" w:rsidP="002E15E2">
            <w:pPr>
              <w:pStyle w:val="Brdtext"/>
              <w:rPr>
                <w:i/>
              </w:rPr>
            </w:pPr>
            <w:r w:rsidRPr="005B0E77">
              <w:rPr>
                <w:i/>
              </w:rPr>
              <w:t>Nuvarande lydelse</w:t>
            </w:r>
          </w:p>
        </w:tc>
        <w:tc>
          <w:tcPr>
            <w:tcW w:w="2500" w:type="pct"/>
            <w:shd w:val="clear" w:color="auto" w:fill="auto"/>
            <w:tcMar>
              <w:right w:w="0" w:type="dxa"/>
            </w:tcMar>
          </w:tcPr>
          <w:p w14:paraId="75DA440E" w14:textId="77777777" w:rsidR="006B4AA7" w:rsidRPr="005B0E77" w:rsidRDefault="006B4AA7" w:rsidP="002E15E2">
            <w:pPr>
              <w:pStyle w:val="Brdtext"/>
              <w:rPr>
                <w:i/>
              </w:rPr>
            </w:pPr>
            <w:r w:rsidRPr="005B0E77">
              <w:rPr>
                <w:i/>
              </w:rPr>
              <w:t>Föreslagen lydelse</w:t>
            </w:r>
          </w:p>
        </w:tc>
      </w:tr>
    </w:tbl>
    <w:p w14:paraId="14A40FCE" w14:textId="77777777" w:rsidR="006B4AA7" w:rsidRDefault="006B4AA7" w:rsidP="006B4AA7">
      <w:pPr>
        <w:pStyle w:val="Brdtext"/>
        <w:tabs>
          <w:tab w:val="center" w:pos="2948"/>
          <w:tab w:val="right" w:pos="5897"/>
        </w:tabs>
        <w:spacing w:before="240"/>
        <w:jc w:val="center"/>
        <w:rPr>
          <w:b/>
        </w:rPr>
      </w:pPr>
      <w:r>
        <w:rPr>
          <w:b/>
        </w:rPr>
        <w:t>5 kap.</w:t>
      </w:r>
    </w:p>
    <w:p w14:paraId="74FF07A2" w14:textId="77777777" w:rsidR="006B4AA7" w:rsidRDefault="006B4AA7" w:rsidP="006B4AA7">
      <w:pPr>
        <w:pStyle w:val="Brdtext"/>
        <w:jc w:val="center"/>
      </w:pPr>
      <w:r>
        <w:t>7 §</w:t>
      </w:r>
      <w:r>
        <w:rPr>
          <w:rStyle w:val="Fotnotsreferens"/>
        </w:rPr>
        <w:footnoteReference w:id="59"/>
      </w:r>
    </w:p>
    <w:tbl>
      <w:tblPr>
        <w:tblW w:w="5000" w:type="pct"/>
        <w:tblLayout w:type="fixed"/>
        <w:tblLook w:val="0000" w:firstRow="0" w:lastRow="0" w:firstColumn="0" w:lastColumn="0" w:noHBand="0" w:noVBand="0"/>
      </w:tblPr>
      <w:tblGrid>
        <w:gridCol w:w="2948"/>
        <w:gridCol w:w="2949"/>
      </w:tblGrid>
      <w:tr w:rsidR="006B4AA7" w14:paraId="627F6C64" w14:textId="77777777" w:rsidTr="002E15E2">
        <w:tc>
          <w:tcPr>
            <w:tcW w:w="2500" w:type="pct"/>
            <w:shd w:val="clear" w:color="auto" w:fill="auto"/>
            <w:tcMar>
              <w:left w:w="0" w:type="dxa"/>
            </w:tcMar>
          </w:tcPr>
          <w:p w14:paraId="76D4BBB9" w14:textId="77777777" w:rsidR="006B4AA7" w:rsidRDefault="006B4AA7" w:rsidP="002E15E2">
            <w:pPr>
              <w:pStyle w:val="Brdtextmedindrag"/>
              <w:spacing w:line="220" w:lineRule="exact"/>
            </w:pPr>
            <w:r w:rsidRPr="00674CBC">
              <w:t>Vid tillämpningen av denna lag ska artikel</w:t>
            </w:r>
            <w:r>
              <w:t> </w:t>
            </w:r>
            <w:r w:rsidRPr="00674CBC">
              <w:t>434.</w:t>
            </w:r>
            <w:r>
              <w:t>2</w:t>
            </w:r>
            <w:r w:rsidRPr="00674CBC">
              <w:t xml:space="preserve"> i Europa</w:t>
            </w:r>
            <w:r>
              <w:softHyphen/>
            </w:r>
            <w:r w:rsidRPr="00674CBC">
              <w:t>parla</w:t>
            </w:r>
            <w:r>
              <w:softHyphen/>
            </w:r>
            <w:r w:rsidRPr="00674CBC">
              <w:t>mentets och rådets förord</w:t>
            </w:r>
            <w:r>
              <w:softHyphen/>
            </w:r>
            <w:r w:rsidRPr="00674CBC">
              <w:t>ning (EU) nr</w:t>
            </w:r>
            <w:r>
              <w:t> </w:t>
            </w:r>
            <w:r w:rsidRPr="00674CBC">
              <w:t>575/2013 av den 26</w:t>
            </w:r>
            <w:r>
              <w:t> </w:t>
            </w:r>
            <w:r w:rsidRPr="00674CBC">
              <w:t>juni 2013 om tillsynskrav för kredit</w:t>
            </w:r>
            <w:r>
              <w:softHyphen/>
            </w:r>
            <w:r w:rsidRPr="00674CBC">
              <w:t xml:space="preserve">institut </w:t>
            </w:r>
            <w:r w:rsidRPr="001E1DDD">
              <w:rPr>
                <w:i/>
              </w:rPr>
              <w:t>och värdepappers</w:t>
            </w:r>
            <w:r>
              <w:rPr>
                <w:i/>
              </w:rPr>
              <w:softHyphen/>
            </w:r>
            <w:r w:rsidRPr="001E1DDD">
              <w:rPr>
                <w:i/>
              </w:rPr>
              <w:t xml:space="preserve">företag </w:t>
            </w:r>
            <w:r w:rsidRPr="00674CBC">
              <w:t xml:space="preserve">och om ändring av </w:t>
            </w:r>
            <w:r w:rsidRPr="008C7F31">
              <w:t>för</w:t>
            </w:r>
            <w:r w:rsidRPr="008C7F31">
              <w:softHyphen/>
              <w:t>ordning (EU) nr</w:t>
            </w:r>
            <w:r>
              <w:t> </w:t>
            </w:r>
            <w:r w:rsidRPr="008C7F31">
              <w:t>648/2012</w:t>
            </w:r>
            <w:r>
              <w:t xml:space="preserve"> </w:t>
            </w:r>
            <w:r w:rsidRPr="008C7F31">
              <w:t>be</w:t>
            </w:r>
            <w:r>
              <w:softHyphen/>
            </w:r>
            <w:r w:rsidRPr="008C7F31">
              <w:t>aktas.</w:t>
            </w:r>
          </w:p>
        </w:tc>
        <w:tc>
          <w:tcPr>
            <w:tcW w:w="2500" w:type="pct"/>
            <w:shd w:val="clear" w:color="auto" w:fill="auto"/>
            <w:tcMar>
              <w:right w:w="0" w:type="dxa"/>
            </w:tcMar>
          </w:tcPr>
          <w:p w14:paraId="5A329B5F" w14:textId="77777777" w:rsidR="006B4AA7" w:rsidRDefault="006B4AA7" w:rsidP="002E15E2">
            <w:pPr>
              <w:pStyle w:val="Brdtextmedindrag"/>
              <w:spacing w:line="220" w:lineRule="exact"/>
            </w:pPr>
            <w:r w:rsidRPr="00674CBC">
              <w:t>Vid tillämpningen av denna lag ska artikel</w:t>
            </w:r>
            <w:r>
              <w:t> </w:t>
            </w:r>
            <w:r w:rsidRPr="00674CBC">
              <w:t>434.</w:t>
            </w:r>
            <w:r>
              <w:t>2</w:t>
            </w:r>
            <w:r w:rsidRPr="00674CBC">
              <w:t xml:space="preserve"> i Europa</w:t>
            </w:r>
            <w:r>
              <w:softHyphen/>
            </w:r>
            <w:r w:rsidRPr="00674CBC">
              <w:t>parla</w:t>
            </w:r>
            <w:r>
              <w:softHyphen/>
            </w:r>
            <w:r w:rsidRPr="00674CBC">
              <w:t>mentets och rådets förord</w:t>
            </w:r>
            <w:r>
              <w:softHyphen/>
            </w:r>
            <w:r w:rsidRPr="00674CBC">
              <w:t>ning (EU) nr</w:t>
            </w:r>
            <w:r>
              <w:t> </w:t>
            </w:r>
            <w:r w:rsidRPr="00674CBC">
              <w:t>575/2013 av den 26</w:t>
            </w:r>
            <w:r>
              <w:t> </w:t>
            </w:r>
            <w:r w:rsidRPr="00674CBC">
              <w:t>juni 2013 om tillsynskrav för kredit</w:t>
            </w:r>
            <w:r>
              <w:softHyphen/>
            </w:r>
            <w:r w:rsidRPr="00674CBC">
              <w:t>institut och om ändring av förordning (EU) nr</w:t>
            </w:r>
            <w:r>
              <w:t> </w:t>
            </w:r>
            <w:r w:rsidRPr="00674CBC">
              <w:t>648/2012 be</w:t>
            </w:r>
            <w:r>
              <w:softHyphen/>
            </w:r>
            <w:r w:rsidRPr="00674CBC">
              <w:t>aktas.</w:t>
            </w:r>
          </w:p>
        </w:tc>
      </w:tr>
    </w:tbl>
    <w:p w14:paraId="4D6E3336" w14:textId="77777777" w:rsidR="006B4AA7" w:rsidRDefault="006B4AA7" w:rsidP="006B4AA7">
      <w:pPr>
        <w:pStyle w:val="Brdtext"/>
        <w:spacing w:before="240"/>
        <w:jc w:val="center"/>
        <w:rPr>
          <w:b/>
        </w:rPr>
      </w:pPr>
      <w:r>
        <w:rPr>
          <w:b/>
        </w:rPr>
        <w:t>6 kap.</w:t>
      </w:r>
    </w:p>
    <w:p w14:paraId="17AF7443" w14:textId="77777777" w:rsidR="006B4AA7" w:rsidRDefault="006B4AA7" w:rsidP="006B4AA7">
      <w:pPr>
        <w:pStyle w:val="Brdtext"/>
        <w:jc w:val="center"/>
      </w:pPr>
      <w:r>
        <w:t>3 §</w:t>
      </w:r>
      <w:r>
        <w:rPr>
          <w:rStyle w:val="Fotnotsreferens"/>
        </w:rPr>
        <w:footnoteReference w:id="60"/>
      </w:r>
    </w:p>
    <w:tbl>
      <w:tblPr>
        <w:tblW w:w="5000" w:type="pct"/>
        <w:tblLook w:val="0000" w:firstRow="0" w:lastRow="0" w:firstColumn="0" w:lastColumn="0" w:noHBand="0" w:noVBand="0"/>
      </w:tblPr>
      <w:tblGrid>
        <w:gridCol w:w="2948"/>
        <w:gridCol w:w="2949"/>
      </w:tblGrid>
      <w:tr w:rsidR="006B4AA7" w14:paraId="656BC2A2" w14:textId="77777777" w:rsidTr="002E15E2">
        <w:tc>
          <w:tcPr>
            <w:tcW w:w="2500" w:type="pct"/>
            <w:shd w:val="clear" w:color="auto" w:fill="auto"/>
            <w:tcMar>
              <w:left w:w="0" w:type="dxa"/>
            </w:tcMar>
          </w:tcPr>
          <w:p w14:paraId="410BF96B" w14:textId="77777777" w:rsidR="006B4AA7" w:rsidRDefault="006B4AA7" w:rsidP="002E15E2">
            <w:pPr>
              <w:pStyle w:val="Brdtextmedindrag"/>
              <w:spacing w:line="220" w:lineRule="exact"/>
            </w:pPr>
            <w:r w:rsidRPr="008C7F31">
              <w:rPr>
                <w:spacing w:val="-4"/>
              </w:rPr>
              <w:t>I kapitaltäckningsanalysen ska</w:t>
            </w:r>
            <w:r w:rsidRPr="00321E1F">
              <w:t xml:space="preserve"> uppgifter lämnas om kapital</w:t>
            </w:r>
            <w:r>
              <w:softHyphen/>
            </w:r>
            <w:r w:rsidRPr="00321E1F">
              <w:t>basen och kapitalbaskraven i en</w:t>
            </w:r>
            <w:r>
              <w:softHyphen/>
            </w:r>
            <w:r w:rsidRPr="00321E1F">
              <w:t xml:space="preserve">lighet med </w:t>
            </w:r>
            <w:r w:rsidRPr="00DF367E">
              <w:rPr>
                <w:i/>
              </w:rPr>
              <w:t>vad</w:t>
            </w:r>
            <w:r w:rsidRPr="00321E1F">
              <w:t xml:space="preserve"> som följer av för</w:t>
            </w:r>
            <w:r>
              <w:softHyphen/>
            </w:r>
            <w:r w:rsidRPr="00321E1F">
              <w:t>ordning (EU) nr 575/2013.</w:t>
            </w:r>
          </w:p>
        </w:tc>
        <w:tc>
          <w:tcPr>
            <w:tcW w:w="2500" w:type="pct"/>
            <w:shd w:val="clear" w:color="auto" w:fill="auto"/>
            <w:tcMar>
              <w:right w:w="0" w:type="dxa"/>
            </w:tcMar>
          </w:tcPr>
          <w:p w14:paraId="036C57DD" w14:textId="77777777" w:rsidR="006B4AA7" w:rsidRDefault="006B4AA7" w:rsidP="002E15E2">
            <w:pPr>
              <w:pStyle w:val="Brdtextmedindrag"/>
              <w:spacing w:line="220" w:lineRule="exact"/>
            </w:pPr>
            <w:r w:rsidRPr="008C7F31">
              <w:rPr>
                <w:spacing w:val="-4"/>
              </w:rPr>
              <w:t>I kapitaltäckningsanalysen ska</w:t>
            </w:r>
            <w:r w:rsidRPr="00321E1F">
              <w:t xml:space="preserve"> uppgifter lämnas om kapital</w:t>
            </w:r>
            <w:r>
              <w:softHyphen/>
            </w:r>
            <w:r w:rsidRPr="00321E1F">
              <w:t>basen och kapitalbaskraven i en</w:t>
            </w:r>
            <w:r>
              <w:softHyphen/>
            </w:r>
            <w:r w:rsidRPr="00321E1F">
              <w:t xml:space="preserve">lighet med </w:t>
            </w:r>
            <w:r>
              <w:rPr>
                <w:i/>
                <w:iCs/>
              </w:rPr>
              <w:t xml:space="preserve">det </w:t>
            </w:r>
            <w:r w:rsidRPr="00321E1F">
              <w:t xml:space="preserve">som följer av </w:t>
            </w:r>
          </w:p>
          <w:p w14:paraId="6E737287" w14:textId="77777777" w:rsidR="006B4AA7" w:rsidRDefault="006B4AA7" w:rsidP="002E15E2">
            <w:pPr>
              <w:pStyle w:val="Brdtextmedindrag"/>
              <w:spacing w:line="220" w:lineRule="exact"/>
              <w:rPr>
                <w:i/>
                <w:spacing w:val="-4"/>
              </w:rPr>
            </w:pPr>
            <w:r>
              <w:rPr>
                <w:i/>
                <w:iCs/>
              </w:rPr>
              <w:t xml:space="preserve">1. Europaparlamentets och rådets </w:t>
            </w:r>
            <w:r w:rsidRPr="00321E1F">
              <w:t>för</w:t>
            </w:r>
            <w:r>
              <w:softHyphen/>
            </w:r>
            <w:r w:rsidRPr="00321E1F">
              <w:t>ordning (EU) nr</w:t>
            </w:r>
            <w:r>
              <w:t> </w:t>
            </w:r>
            <w:r w:rsidRPr="00321E1F">
              <w:t>575/2013</w:t>
            </w:r>
            <w:r w:rsidRPr="0072270E">
              <w:rPr>
                <w:i/>
                <w:iCs/>
              </w:rPr>
              <w:t>,</w:t>
            </w:r>
            <w:r>
              <w:t xml:space="preserve"> </w:t>
            </w:r>
            <w:r w:rsidRPr="00BE1392">
              <w:rPr>
                <w:i/>
                <w:spacing w:val="-4"/>
              </w:rPr>
              <w:t xml:space="preserve">eller </w:t>
            </w:r>
          </w:p>
          <w:p w14:paraId="5DFD9C8D" w14:textId="77777777" w:rsidR="006B4AA7" w:rsidRPr="00DF367E" w:rsidRDefault="006B4AA7" w:rsidP="002E15E2">
            <w:pPr>
              <w:pStyle w:val="Brdtextmedindrag"/>
              <w:spacing w:line="220" w:lineRule="exact"/>
              <w:rPr>
                <w:i/>
              </w:rPr>
            </w:pPr>
            <w:r>
              <w:rPr>
                <w:i/>
                <w:spacing w:val="-4"/>
              </w:rPr>
              <w:t>2. </w:t>
            </w:r>
            <w:r w:rsidRPr="00BE1392">
              <w:rPr>
                <w:i/>
                <w:spacing w:val="-4"/>
              </w:rPr>
              <w:t>Europaparla</w:t>
            </w:r>
            <w:r>
              <w:rPr>
                <w:i/>
                <w:spacing w:val="-4"/>
              </w:rPr>
              <w:softHyphen/>
            </w:r>
            <w:r w:rsidRPr="00BE1392">
              <w:rPr>
                <w:i/>
                <w:spacing w:val="-4"/>
              </w:rPr>
              <w:t>mentets och rådets</w:t>
            </w:r>
            <w:r>
              <w:rPr>
                <w:i/>
              </w:rPr>
              <w:t xml:space="preserve"> för</w:t>
            </w:r>
            <w:r>
              <w:rPr>
                <w:i/>
              </w:rPr>
              <w:softHyphen/>
              <w:t xml:space="preserve">ordning (EU) 2019/2033 av </w:t>
            </w:r>
            <w:r w:rsidRPr="00393B61">
              <w:rPr>
                <w:i/>
                <w:spacing w:val="-4"/>
              </w:rPr>
              <w:t xml:space="preserve">den 27 november 2019 om </w:t>
            </w:r>
            <w:r w:rsidRPr="00393B61">
              <w:rPr>
                <w:i/>
                <w:spacing w:val="-5"/>
              </w:rPr>
              <w:t>till</w:t>
            </w:r>
            <w:r w:rsidRPr="00393B61">
              <w:rPr>
                <w:i/>
                <w:spacing w:val="-5"/>
              </w:rPr>
              <w:softHyphen/>
              <w:t>syns</w:t>
            </w:r>
            <w:r w:rsidRPr="00393B61">
              <w:rPr>
                <w:i/>
                <w:spacing w:val="-5"/>
              </w:rPr>
              <w:softHyphen/>
              <w:t>krav för värde</w:t>
            </w:r>
            <w:r>
              <w:rPr>
                <w:i/>
                <w:spacing w:val="-5"/>
              </w:rPr>
              <w:softHyphen/>
            </w:r>
            <w:r w:rsidRPr="00393B61">
              <w:rPr>
                <w:i/>
                <w:spacing w:val="-5"/>
              </w:rPr>
              <w:t>pappersföretag och om ändring av förord</w:t>
            </w:r>
            <w:r w:rsidRPr="00393B61">
              <w:rPr>
                <w:i/>
                <w:spacing w:val="-5"/>
              </w:rPr>
              <w:softHyphen/>
              <w:t>ningarna (EU)</w:t>
            </w:r>
            <w:r w:rsidRPr="00393B61">
              <w:rPr>
                <w:i/>
                <w:spacing w:val="-4"/>
              </w:rPr>
              <w:t xml:space="preserve"> </w:t>
            </w:r>
            <w:r w:rsidRPr="00393B61">
              <w:rPr>
                <w:i/>
                <w:spacing w:val="-6"/>
              </w:rPr>
              <w:t>nr 1093/2010, (EU) nr 575/2013,</w:t>
            </w:r>
            <w:r>
              <w:rPr>
                <w:i/>
              </w:rPr>
              <w:t xml:space="preserve"> (EU) nr 600/2014 och (EU) nr 806/2014</w:t>
            </w:r>
            <w:r w:rsidRPr="00321E1F">
              <w:t>.</w:t>
            </w:r>
          </w:p>
        </w:tc>
      </w:tr>
      <w:tr w:rsidR="006B4AA7" w14:paraId="1BAF499C" w14:textId="77777777" w:rsidTr="002E15E2">
        <w:tc>
          <w:tcPr>
            <w:tcW w:w="2500" w:type="pct"/>
            <w:shd w:val="clear" w:color="auto" w:fill="auto"/>
            <w:tcMar>
              <w:left w:w="0" w:type="dxa"/>
            </w:tcMar>
          </w:tcPr>
          <w:p w14:paraId="7216B2E4" w14:textId="77777777" w:rsidR="006B4AA7" w:rsidRDefault="006B4AA7" w:rsidP="002E15E2">
            <w:pPr>
              <w:pStyle w:val="Brdtextmedindrag"/>
              <w:spacing w:line="220" w:lineRule="exact"/>
            </w:pPr>
            <w:r w:rsidRPr="000E5C98">
              <w:t xml:space="preserve">Moderföretag som enligt </w:t>
            </w:r>
            <w:r w:rsidRPr="000E5C98">
              <w:rPr>
                <w:i/>
                <w:iCs/>
              </w:rPr>
              <w:t>samma</w:t>
            </w:r>
            <w:r w:rsidRPr="002D1E52">
              <w:rPr>
                <w:i/>
                <w:iCs/>
              </w:rPr>
              <w:t xml:space="preserve"> förordning</w:t>
            </w:r>
            <w:r w:rsidRPr="00321E1F">
              <w:t xml:space="preserve"> ska uppfylla kraven i förordningen på grund</w:t>
            </w:r>
            <w:r>
              <w:softHyphen/>
            </w:r>
            <w:r w:rsidRPr="00321E1F">
              <w:t>val av en grupps konsoliderade situation, ska lämna de uppgifter som anges i första stycket beträf</w:t>
            </w:r>
            <w:r>
              <w:softHyphen/>
            </w:r>
            <w:r w:rsidRPr="00321E1F">
              <w:t>fande gruppen.</w:t>
            </w:r>
          </w:p>
        </w:tc>
        <w:tc>
          <w:tcPr>
            <w:tcW w:w="2500" w:type="pct"/>
            <w:shd w:val="clear" w:color="auto" w:fill="auto"/>
            <w:tcMar>
              <w:right w:w="0" w:type="dxa"/>
            </w:tcMar>
          </w:tcPr>
          <w:p w14:paraId="6BD9C033" w14:textId="77777777" w:rsidR="006B4AA7" w:rsidRDefault="006B4AA7" w:rsidP="002E15E2">
            <w:pPr>
              <w:pStyle w:val="Brdtextmedindrag"/>
              <w:spacing w:line="220" w:lineRule="exact"/>
            </w:pPr>
            <w:r w:rsidRPr="00321E1F">
              <w:t xml:space="preserve">Moderföretag som enligt </w:t>
            </w:r>
            <w:r w:rsidRPr="00B03509">
              <w:rPr>
                <w:i/>
                <w:spacing w:val="-4"/>
              </w:rPr>
              <w:t xml:space="preserve">någon av </w:t>
            </w:r>
            <w:r>
              <w:rPr>
                <w:i/>
              </w:rPr>
              <w:t>förordningarna</w:t>
            </w:r>
            <w:r w:rsidRPr="00321E1F">
              <w:t xml:space="preserve"> ska uppfylla kra</w:t>
            </w:r>
            <w:r>
              <w:softHyphen/>
            </w:r>
            <w:r w:rsidRPr="00321E1F">
              <w:t>ven i förordningen på grund</w:t>
            </w:r>
            <w:r>
              <w:softHyphen/>
            </w:r>
            <w:r w:rsidRPr="00321E1F">
              <w:t xml:space="preserve">val </w:t>
            </w:r>
            <w:r w:rsidRPr="00393B61">
              <w:rPr>
                <w:spacing w:val="-4"/>
              </w:rPr>
              <w:t>av en grupps konsoliderade situa</w:t>
            </w:r>
            <w:r w:rsidRPr="00393B61">
              <w:rPr>
                <w:spacing w:val="-4"/>
              </w:rPr>
              <w:softHyphen/>
              <w:t>tion</w:t>
            </w:r>
            <w:r w:rsidRPr="00321E1F">
              <w:t>, ska lämna de uppgifter som anges i första stycket beträf</w:t>
            </w:r>
            <w:r>
              <w:softHyphen/>
            </w:r>
            <w:r w:rsidRPr="00321E1F">
              <w:t>fande gruppen.</w:t>
            </w:r>
          </w:p>
        </w:tc>
      </w:tr>
    </w:tbl>
    <w:p w14:paraId="2EA79A7F" w14:textId="77777777" w:rsidR="006B4AA7" w:rsidRDefault="006B4AA7" w:rsidP="006B4AA7">
      <w:pPr>
        <w:pStyle w:val="Slutstreck"/>
      </w:pPr>
      <w:r w:rsidRPr="00660EEA">
        <w:t>                      </w:t>
      </w:r>
    </w:p>
    <w:p w14:paraId="276E21AF" w14:textId="31834148" w:rsidR="00AD018D" w:rsidRDefault="006B4AA7" w:rsidP="00477792">
      <w:pPr>
        <w:pStyle w:val="Brdtextmedindrag"/>
      </w:pPr>
      <w:r>
        <w:t>Denna lag träder i kraft den 26 juni 2021.</w:t>
      </w:r>
    </w:p>
    <w:p w14:paraId="3DF85BAA" w14:textId="40E09DA2" w:rsidR="00AD018D" w:rsidRDefault="00AD018D" w:rsidP="00AD018D">
      <w:pPr>
        <w:pStyle w:val="Brdtextmedindrag"/>
      </w:pPr>
    </w:p>
    <w:p w14:paraId="019EE742" w14:textId="77777777" w:rsidR="00AD018D" w:rsidRDefault="00AD018D" w:rsidP="00AD018D">
      <w:pPr>
        <w:pStyle w:val="Brdtextmedindrag"/>
        <w:sectPr w:rsidR="00AD018D" w:rsidSect="00064433">
          <w:headerReference w:type="even" r:id="rId57"/>
          <w:headerReference w:type="default" r:id="rId58"/>
          <w:footerReference w:type="even" r:id="rId59"/>
          <w:footerReference w:type="default" r:id="rId60"/>
          <w:footerReference w:type="first" r:id="rId61"/>
          <w:footnotePr>
            <w:numRestart w:val="eachSect"/>
          </w:footnotePr>
          <w:pgSz w:w="9356" w:h="13721" w:code="9"/>
          <w:pgMar w:top="794" w:right="2438" w:bottom="1191" w:left="1021" w:header="0" w:footer="709" w:gutter="0"/>
          <w:cols w:space="708"/>
          <w:docGrid w:linePitch="360"/>
        </w:sectPr>
      </w:pPr>
    </w:p>
    <w:p w14:paraId="040C1DB5" w14:textId="7D759B01" w:rsidR="00AD018D" w:rsidRDefault="00351A00" w:rsidP="00090E36">
      <w:pPr>
        <w:pStyle w:val="Rubrik2"/>
        <w:spacing w:before="0"/>
      </w:pPr>
      <w:bookmarkStart w:id="17" w:name="_Toc68700424"/>
      <w:r w:rsidRPr="00351A00">
        <w:lastRenderedPageBreak/>
        <w:t>Förslag till lag om ändring i inkomstskattelagen (1999:1229)</w:t>
      </w:r>
      <w:bookmarkEnd w:id="17"/>
    </w:p>
    <w:p w14:paraId="65C022FE" w14:textId="77777777" w:rsidR="00AD68D8" w:rsidRDefault="00AD68D8" w:rsidP="00AD68D8">
      <w:pPr>
        <w:pStyle w:val="Brdtext"/>
      </w:pPr>
      <w:r>
        <w:t>Härigenom föreskrivs att 24 kap. 9 § inkomstskattelagen (1999:1229)</w:t>
      </w:r>
      <w:r>
        <w:rPr>
          <w:rStyle w:val="Fotnotsreferens"/>
        </w:rPr>
        <w:footnoteReference w:id="61"/>
      </w:r>
      <w:r>
        <w:t xml:space="preserve"> ska ha följande lydelse.</w:t>
      </w:r>
    </w:p>
    <w:p w14:paraId="170B5EDD" w14:textId="77777777" w:rsidR="00AD68D8" w:rsidRPr="00427D36" w:rsidRDefault="00AD68D8" w:rsidP="00AD68D8">
      <w:pPr>
        <w:pStyle w:val="Brdtextmedindrag"/>
      </w:pPr>
    </w:p>
    <w:tbl>
      <w:tblPr>
        <w:tblW w:w="5000" w:type="pct"/>
        <w:tblLook w:val="0000" w:firstRow="0" w:lastRow="0" w:firstColumn="0" w:lastColumn="0" w:noHBand="0" w:noVBand="0"/>
      </w:tblPr>
      <w:tblGrid>
        <w:gridCol w:w="2948"/>
        <w:gridCol w:w="2949"/>
      </w:tblGrid>
      <w:tr w:rsidR="00AD68D8" w:rsidRPr="0049408E" w14:paraId="2FEF108E" w14:textId="77777777" w:rsidTr="002E15E2">
        <w:tc>
          <w:tcPr>
            <w:tcW w:w="2500" w:type="pct"/>
            <w:shd w:val="clear" w:color="auto" w:fill="auto"/>
            <w:tcMar>
              <w:left w:w="0" w:type="dxa"/>
            </w:tcMar>
          </w:tcPr>
          <w:p w14:paraId="2A43100A" w14:textId="77777777" w:rsidR="00AD68D8" w:rsidRPr="0049408E" w:rsidRDefault="00AD68D8" w:rsidP="002E15E2">
            <w:pPr>
              <w:pStyle w:val="Brdtext"/>
              <w:rPr>
                <w:i/>
              </w:rPr>
            </w:pPr>
            <w:r w:rsidRPr="0049408E">
              <w:rPr>
                <w:i/>
              </w:rPr>
              <w:t>Nuvarande lydelse</w:t>
            </w:r>
          </w:p>
        </w:tc>
        <w:tc>
          <w:tcPr>
            <w:tcW w:w="2500" w:type="pct"/>
            <w:shd w:val="clear" w:color="auto" w:fill="auto"/>
            <w:tcMar>
              <w:right w:w="0" w:type="dxa"/>
            </w:tcMar>
          </w:tcPr>
          <w:p w14:paraId="69CB1B9C" w14:textId="77777777" w:rsidR="00AD68D8" w:rsidRPr="0049408E" w:rsidRDefault="00AD68D8" w:rsidP="002E15E2">
            <w:pPr>
              <w:pStyle w:val="Brdtext"/>
              <w:rPr>
                <w:i/>
              </w:rPr>
            </w:pPr>
            <w:r w:rsidRPr="0049408E">
              <w:rPr>
                <w:i/>
              </w:rPr>
              <w:t>Föreslagen lydelse</w:t>
            </w:r>
          </w:p>
        </w:tc>
      </w:tr>
    </w:tbl>
    <w:p w14:paraId="015AEC1C" w14:textId="77777777" w:rsidR="00AD68D8" w:rsidRDefault="00AD68D8" w:rsidP="00AD68D8">
      <w:pPr>
        <w:pStyle w:val="Brdtext"/>
        <w:spacing w:before="270"/>
        <w:jc w:val="center"/>
        <w:rPr>
          <w:b/>
        </w:rPr>
      </w:pPr>
      <w:r>
        <w:rPr>
          <w:b/>
        </w:rPr>
        <w:t>24 kap.</w:t>
      </w:r>
    </w:p>
    <w:p w14:paraId="18209D74" w14:textId="77777777" w:rsidR="00AD68D8" w:rsidRDefault="00AD68D8" w:rsidP="00AD68D8">
      <w:pPr>
        <w:pStyle w:val="Brdtext"/>
        <w:jc w:val="center"/>
      </w:pPr>
      <w:r>
        <w:t>9 §</w:t>
      </w:r>
      <w:r>
        <w:rPr>
          <w:rStyle w:val="Fotnotsreferens"/>
        </w:rPr>
        <w:footnoteReference w:id="62"/>
      </w:r>
    </w:p>
    <w:tbl>
      <w:tblPr>
        <w:tblW w:w="5000" w:type="pct"/>
        <w:tblLayout w:type="fixed"/>
        <w:tblLook w:val="0000" w:firstRow="0" w:lastRow="0" w:firstColumn="0" w:lastColumn="0" w:noHBand="0" w:noVBand="0"/>
      </w:tblPr>
      <w:tblGrid>
        <w:gridCol w:w="2948"/>
        <w:gridCol w:w="2949"/>
      </w:tblGrid>
      <w:tr w:rsidR="00AD68D8" w14:paraId="4A222CFE" w14:textId="77777777" w:rsidTr="002E15E2">
        <w:tc>
          <w:tcPr>
            <w:tcW w:w="2500" w:type="pct"/>
            <w:shd w:val="clear" w:color="auto" w:fill="auto"/>
            <w:tcMar>
              <w:left w:w="0" w:type="dxa"/>
            </w:tcMar>
          </w:tcPr>
          <w:p w14:paraId="36453639" w14:textId="77777777" w:rsidR="00AD68D8" w:rsidRDefault="00AD68D8" w:rsidP="002E15E2">
            <w:pPr>
              <w:pStyle w:val="Brdtextmedindrag"/>
            </w:pPr>
            <w:r w:rsidRPr="00EA2377">
              <w:t>Ett företag som omfattas av Europaparlamentets och rådets förordning (EU) nr 575/2013 av</w:t>
            </w:r>
            <w:r>
              <w:t> </w:t>
            </w:r>
            <w:r w:rsidRPr="00EA2377">
              <w:t>den 26</w:t>
            </w:r>
            <w:r>
              <w:t> </w:t>
            </w:r>
            <w:r w:rsidRPr="00EA2377">
              <w:t>juni 2013 om tillsyns</w:t>
            </w:r>
            <w:r>
              <w:softHyphen/>
            </w:r>
            <w:r w:rsidRPr="00EA2377">
              <w:t xml:space="preserve">krav för kreditinstitut </w:t>
            </w:r>
            <w:r w:rsidRPr="00591621">
              <w:rPr>
                <w:i/>
              </w:rPr>
              <w:t>och värde</w:t>
            </w:r>
            <w:r>
              <w:rPr>
                <w:i/>
              </w:rPr>
              <w:softHyphen/>
            </w:r>
            <w:r w:rsidRPr="00591621">
              <w:rPr>
                <w:i/>
              </w:rPr>
              <w:t>pappers</w:t>
            </w:r>
            <w:r>
              <w:rPr>
                <w:i/>
              </w:rPr>
              <w:softHyphen/>
            </w:r>
            <w:r w:rsidRPr="00591621">
              <w:rPr>
                <w:i/>
              </w:rPr>
              <w:t>företag</w:t>
            </w:r>
            <w:r w:rsidRPr="00EA2377">
              <w:t xml:space="preserve"> och om ändring av förord</w:t>
            </w:r>
            <w:r>
              <w:softHyphen/>
            </w:r>
            <w:r w:rsidRPr="00EA2377">
              <w:t>ning (EU) nr</w:t>
            </w:r>
            <w:r>
              <w:t> </w:t>
            </w:r>
            <w:r w:rsidRPr="00EA2377">
              <w:t xml:space="preserve">648/2012, </w:t>
            </w:r>
            <w:r w:rsidRPr="00154509">
              <w:rPr>
                <w:i/>
              </w:rPr>
              <w:t>får inte dra av ränteutgifter på efterställda skulder som får ingå i kapitalbasen vid tillämpning av</w:t>
            </w:r>
            <w:r w:rsidRPr="00EA2377">
              <w:t xml:space="preserve"> </w:t>
            </w:r>
            <w:r w:rsidRPr="00BE24A9">
              <w:rPr>
                <w:i/>
              </w:rPr>
              <w:t>den</w:t>
            </w:r>
            <w:r w:rsidRPr="00EA2377">
              <w:t xml:space="preserve"> </w:t>
            </w:r>
            <w:r w:rsidRPr="009D03A1">
              <w:rPr>
                <w:i/>
              </w:rPr>
              <w:t>förord</w:t>
            </w:r>
            <w:r>
              <w:rPr>
                <w:i/>
              </w:rPr>
              <w:softHyphen/>
            </w:r>
            <w:r w:rsidRPr="009D03A1">
              <w:rPr>
                <w:i/>
              </w:rPr>
              <w:t>ningen</w:t>
            </w:r>
            <w:r w:rsidRPr="00EA2377">
              <w:t>.</w:t>
            </w:r>
          </w:p>
        </w:tc>
        <w:tc>
          <w:tcPr>
            <w:tcW w:w="2500" w:type="pct"/>
            <w:shd w:val="clear" w:color="auto" w:fill="auto"/>
            <w:tcMar>
              <w:right w:w="0" w:type="dxa"/>
            </w:tcMar>
          </w:tcPr>
          <w:p w14:paraId="183DE7D6" w14:textId="77777777" w:rsidR="00AD68D8" w:rsidRDefault="00AD68D8" w:rsidP="002E15E2">
            <w:pPr>
              <w:pStyle w:val="Brdtextmedindrag"/>
            </w:pPr>
            <w:r w:rsidRPr="00EA2377">
              <w:t xml:space="preserve">Ett företag som omfattas av </w:t>
            </w:r>
            <w:r w:rsidRPr="00703D01">
              <w:rPr>
                <w:i/>
                <w:iCs/>
              </w:rPr>
              <w:t>någon av följande EU-förordningar får inte dra av ränteutgifter på efterställda skulder som får ingå i kapitalbasen vid tillämpning av respektive förordning. Detta gäller företag som omfattas av</w:t>
            </w:r>
          </w:p>
          <w:p w14:paraId="19F3C4AD" w14:textId="77777777" w:rsidR="00AD68D8" w:rsidRDefault="00AD68D8" w:rsidP="002E15E2">
            <w:pPr>
              <w:pStyle w:val="Brdtextmedindrag"/>
              <w:rPr>
                <w:i/>
              </w:rPr>
            </w:pPr>
            <w:r w:rsidRPr="00154509">
              <w:rPr>
                <w:i/>
              </w:rPr>
              <w:t>1.</w:t>
            </w:r>
            <w:r>
              <w:t> </w:t>
            </w:r>
            <w:r w:rsidRPr="00EA2377">
              <w:t>Europaparlamentets och rådets förordning (EU) nr</w:t>
            </w:r>
            <w:r>
              <w:t> </w:t>
            </w:r>
            <w:r w:rsidRPr="00EA2377">
              <w:t>575/2013 av</w:t>
            </w:r>
            <w:r>
              <w:t> </w:t>
            </w:r>
            <w:r w:rsidRPr="00EA2377">
              <w:t>den 26</w:t>
            </w:r>
            <w:r>
              <w:t> </w:t>
            </w:r>
            <w:r w:rsidRPr="00EA2377">
              <w:t>juni 2013 om tillsyns</w:t>
            </w:r>
            <w:r>
              <w:softHyphen/>
            </w:r>
            <w:r w:rsidRPr="00EA2377">
              <w:t>krav för kreditinstitut och om ändring av förordning (EU) nr</w:t>
            </w:r>
            <w:r>
              <w:t> </w:t>
            </w:r>
            <w:r w:rsidRPr="00EA2377">
              <w:t>648/2012</w:t>
            </w:r>
            <w:r>
              <w:t xml:space="preserve">, </w:t>
            </w:r>
            <w:r>
              <w:rPr>
                <w:i/>
              </w:rPr>
              <w:t>eller</w:t>
            </w:r>
          </w:p>
          <w:p w14:paraId="37CCE2B6" w14:textId="77777777" w:rsidR="00AD68D8" w:rsidRDefault="00AD68D8" w:rsidP="002E15E2">
            <w:pPr>
              <w:pStyle w:val="Brdtextmedindrag"/>
            </w:pPr>
            <w:r>
              <w:rPr>
                <w:i/>
              </w:rPr>
              <w:t>2. </w:t>
            </w:r>
            <w:r w:rsidRPr="008C7F31">
              <w:rPr>
                <w:i/>
                <w:spacing w:val="-4"/>
              </w:rPr>
              <w:t>Europaparla</w:t>
            </w:r>
            <w:r w:rsidRPr="008C7F31">
              <w:rPr>
                <w:i/>
                <w:spacing w:val="-4"/>
              </w:rPr>
              <w:softHyphen/>
              <w:t>mentets och rådets förordning (EU)</w:t>
            </w:r>
            <w:r>
              <w:rPr>
                <w:i/>
              </w:rPr>
              <w:t xml:space="preserve"> 2019/2033 av den 27 november 2019 om tillsynskrav för värde</w:t>
            </w:r>
            <w:r>
              <w:rPr>
                <w:i/>
              </w:rPr>
              <w:softHyphen/>
              <w:t>pappersföretag och om ändring av förordningarna (EU) nr 1093/2010, (EU) nr 575/2013, (EU) nr 600/2014 och (EU) nr 806/2014</w:t>
            </w:r>
            <w:r>
              <w:t>.</w:t>
            </w:r>
          </w:p>
        </w:tc>
      </w:tr>
    </w:tbl>
    <w:p w14:paraId="1C24F40D" w14:textId="77777777" w:rsidR="00AD68D8" w:rsidRDefault="00AD68D8" w:rsidP="00AD68D8">
      <w:pPr>
        <w:pStyle w:val="Brdtextmedindrag"/>
      </w:pPr>
      <w:r w:rsidRPr="00B03509">
        <w:t>Ett svenskt försäkringsföretag som omfattas av 7 kap. försäk</w:t>
      </w:r>
      <w:r w:rsidRPr="00B03509">
        <w:softHyphen/>
        <w:t>rings</w:t>
      </w:r>
      <w:r>
        <w:softHyphen/>
      </w:r>
      <w:r w:rsidRPr="00B03509">
        <w:t>rörelselagen (2010:2043) eller av lagen (2019:742) om tjänste</w:t>
      </w:r>
      <w:r w:rsidRPr="00B03509">
        <w:softHyphen/>
        <w:t>pensions</w:t>
      </w:r>
      <w:r>
        <w:softHyphen/>
      </w:r>
      <w:r w:rsidRPr="00B03509">
        <w:t>företag får inte dra av ränteutgifter på efterställda skulder som får ingå i kapitalbasen vid tillämpning av dessa lagar.</w:t>
      </w:r>
    </w:p>
    <w:p w14:paraId="50B36027" w14:textId="77777777" w:rsidR="00AD68D8" w:rsidRPr="00B03509" w:rsidRDefault="00AD68D8" w:rsidP="00AD68D8">
      <w:pPr>
        <w:pStyle w:val="Brdtextmedindrag"/>
      </w:pPr>
      <w:r w:rsidRPr="00591621">
        <w:t>Ett utländskt försäkringsföretag som hör hemma i en stat inom Europeiska ekonomiska samarbetsområdet och som omfattas av Europa</w:t>
      </w:r>
      <w:r>
        <w:softHyphen/>
      </w:r>
      <w:r w:rsidRPr="00591621">
        <w:t>parlamentets och rådets direktiv</w:t>
      </w:r>
      <w:r>
        <w:t> </w:t>
      </w:r>
      <w:r w:rsidRPr="00591621">
        <w:t>2009/138/EG av den 25</w:t>
      </w:r>
      <w:r>
        <w:t> </w:t>
      </w:r>
      <w:r w:rsidRPr="00591621">
        <w:t>november 2009 om upptagande och utövande av försäkrings- och återförsäkrings</w:t>
      </w:r>
      <w:r>
        <w:softHyphen/>
      </w:r>
      <w:r w:rsidRPr="00591621">
        <w:t>verksamhet (Solvens</w:t>
      </w:r>
      <w:r>
        <w:t> </w:t>
      </w:r>
      <w:r w:rsidRPr="00591621">
        <w:t xml:space="preserve">II), får inte dra av ränteutgifter på efterställda skulder som får ingå i kapitalbasen vid tillämpning av </w:t>
      </w:r>
      <w:r w:rsidRPr="00B03509">
        <w:t>nationell lagstiftning som genomför det direktivet.</w:t>
      </w:r>
    </w:p>
    <w:p w14:paraId="0C7C924F" w14:textId="77777777" w:rsidR="00AD68D8" w:rsidRDefault="00AD68D8" w:rsidP="00AD68D8">
      <w:pPr>
        <w:pStyle w:val="Brdtextmedindrag"/>
      </w:pPr>
      <w:r w:rsidRPr="00B03509">
        <w:t>Ett utländskt tjänstepensionsinstitut får inte dra av ränteutgifter på efterställda skulder som får ingå i kapitalbasen vid tillämpning av nationell lagstiftning som genomför Europaparlamentets och rådets direktiv (EU) 2016/2341 av den 14 december 2016 om verksamhet i och tillsyn över tjänstepensionsinstitut. Vad som avses med ett utländskt tjänstepensions</w:t>
      </w:r>
      <w:r>
        <w:softHyphen/>
      </w:r>
      <w:r w:rsidRPr="00B03509">
        <w:t>institut framgår av 39 kap. 13 a §.</w:t>
      </w:r>
    </w:p>
    <w:p w14:paraId="2205A7E2" w14:textId="77777777" w:rsidR="00AD68D8" w:rsidRDefault="00AD68D8" w:rsidP="00AD68D8">
      <w:pPr>
        <w:pStyle w:val="Slutstreck"/>
      </w:pPr>
      <w:r w:rsidRPr="00660EEA">
        <w:lastRenderedPageBreak/>
        <w:t>                      </w:t>
      </w:r>
    </w:p>
    <w:p w14:paraId="4E065202" w14:textId="77777777" w:rsidR="00AD68D8" w:rsidRDefault="00AD68D8" w:rsidP="00AD68D8">
      <w:pPr>
        <w:pStyle w:val="Brdtextmedindrag"/>
      </w:pPr>
      <w:r>
        <w:t>1. Denna lag träder i kraft den 26 juni 2021.</w:t>
      </w:r>
    </w:p>
    <w:p w14:paraId="23C876FE" w14:textId="601EFA33" w:rsidR="00351A00" w:rsidRDefault="00AD68D8" w:rsidP="00477792">
      <w:pPr>
        <w:pStyle w:val="Brdtextmedindrag"/>
      </w:pPr>
      <w:r>
        <w:t>2. Lagen tillämpas första gången på ränte</w:t>
      </w:r>
      <w:r>
        <w:softHyphen/>
        <w:t>utgifter som belöper sig på tiden efter den 25 juni 2021.</w:t>
      </w:r>
    </w:p>
    <w:p w14:paraId="15723D7F" w14:textId="5AADEE34" w:rsidR="00351A00" w:rsidRDefault="00351A00" w:rsidP="00351A00">
      <w:pPr>
        <w:pStyle w:val="Brdtextmedindrag"/>
      </w:pPr>
    </w:p>
    <w:p w14:paraId="5D981C27" w14:textId="3C7EFF59" w:rsidR="00351A00" w:rsidRDefault="00351A00" w:rsidP="00351A00">
      <w:pPr>
        <w:pStyle w:val="Brdtextmedindrag"/>
      </w:pPr>
    </w:p>
    <w:p w14:paraId="50EAC35F" w14:textId="77777777" w:rsidR="00351A00" w:rsidRDefault="00351A00" w:rsidP="00351A00">
      <w:pPr>
        <w:pStyle w:val="Brdtextmedindrag"/>
        <w:sectPr w:rsidR="00351A00" w:rsidSect="00064433">
          <w:headerReference w:type="even" r:id="rId62"/>
          <w:headerReference w:type="default" r:id="rId63"/>
          <w:footerReference w:type="even" r:id="rId64"/>
          <w:footerReference w:type="default" r:id="rId65"/>
          <w:footerReference w:type="first" r:id="rId66"/>
          <w:footnotePr>
            <w:numRestart w:val="eachSect"/>
          </w:footnotePr>
          <w:pgSz w:w="9356" w:h="13721" w:code="9"/>
          <w:pgMar w:top="794" w:right="2438" w:bottom="1191" w:left="1021" w:header="0" w:footer="709" w:gutter="0"/>
          <w:cols w:space="708"/>
          <w:docGrid w:linePitch="360"/>
        </w:sectPr>
      </w:pPr>
    </w:p>
    <w:p w14:paraId="6F16D784" w14:textId="6136A7A6" w:rsidR="00351A00" w:rsidRDefault="00351A00" w:rsidP="00090E36">
      <w:pPr>
        <w:pStyle w:val="Rubrik2"/>
        <w:spacing w:before="0"/>
      </w:pPr>
      <w:bookmarkStart w:id="18" w:name="_Toc68700425"/>
      <w:r w:rsidRPr="00351A00">
        <w:lastRenderedPageBreak/>
        <w:t>Förslag till lag om ändring i lagen (2000:192) om allmänna pensionsfonder (AP-fonder)</w:t>
      </w:r>
      <w:bookmarkEnd w:id="18"/>
    </w:p>
    <w:p w14:paraId="59BBCA19" w14:textId="77777777" w:rsidR="00AD68D8" w:rsidRDefault="00AD68D8" w:rsidP="00AD68D8">
      <w:pPr>
        <w:pStyle w:val="Brdtext"/>
      </w:pPr>
      <w:r>
        <w:t>Härigenom föreskrivs att 4 kap. 11 § lagen (2000:192) om allmänna pensionsfonder (AP-fonder) ska ha följande lydelse.</w:t>
      </w:r>
    </w:p>
    <w:p w14:paraId="14450018" w14:textId="77777777" w:rsidR="00AD68D8" w:rsidRPr="004972D7" w:rsidRDefault="00AD68D8" w:rsidP="00AD68D8">
      <w:pPr>
        <w:pStyle w:val="Brdtextmedindrag"/>
      </w:pPr>
    </w:p>
    <w:tbl>
      <w:tblPr>
        <w:tblW w:w="5000" w:type="pct"/>
        <w:tblLook w:val="0000" w:firstRow="0" w:lastRow="0" w:firstColumn="0" w:lastColumn="0" w:noHBand="0" w:noVBand="0"/>
      </w:tblPr>
      <w:tblGrid>
        <w:gridCol w:w="2948"/>
        <w:gridCol w:w="2949"/>
      </w:tblGrid>
      <w:tr w:rsidR="00AD68D8" w:rsidRPr="0049408E" w14:paraId="63A42033" w14:textId="77777777" w:rsidTr="002E15E2">
        <w:tc>
          <w:tcPr>
            <w:tcW w:w="2500" w:type="pct"/>
            <w:shd w:val="clear" w:color="auto" w:fill="auto"/>
            <w:tcMar>
              <w:left w:w="0" w:type="dxa"/>
            </w:tcMar>
          </w:tcPr>
          <w:p w14:paraId="3621587C" w14:textId="77777777" w:rsidR="00AD68D8" w:rsidRPr="0049408E" w:rsidRDefault="00AD68D8" w:rsidP="002E15E2">
            <w:pPr>
              <w:pStyle w:val="Brdtext"/>
              <w:rPr>
                <w:i/>
              </w:rPr>
            </w:pPr>
            <w:r w:rsidRPr="0049408E">
              <w:rPr>
                <w:i/>
              </w:rPr>
              <w:t>Nuvarande lydelse</w:t>
            </w:r>
          </w:p>
        </w:tc>
        <w:tc>
          <w:tcPr>
            <w:tcW w:w="2500" w:type="pct"/>
            <w:shd w:val="clear" w:color="auto" w:fill="auto"/>
            <w:tcMar>
              <w:right w:w="0" w:type="dxa"/>
            </w:tcMar>
          </w:tcPr>
          <w:p w14:paraId="384C56A1" w14:textId="77777777" w:rsidR="00AD68D8" w:rsidRPr="0049408E" w:rsidRDefault="00AD68D8" w:rsidP="002E15E2">
            <w:pPr>
              <w:pStyle w:val="Brdtext"/>
              <w:rPr>
                <w:i/>
              </w:rPr>
            </w:pPr>
            <w:r w:rsidRPr="0049408E">
              <w:rPr>
                <w:i/>
              </w:rPr>
              <w:t>Föreslagen lydelse</w:t>
            </w:r>
          </w:p>
        </w:tc>
      </w:tr>
    </w:tbl>
    <w:p w14:paraId="2A7429D5" w14:textId="77777777" w:rsidR="00AD68D8" w:rsidRDefault="00AD68D8" w:rsidP="00AD68D8">
      <w:pPr>
        <w:pStyle w:val="Brdtext"/>
        <w:spacing w:before="270"/>
        <w:jc w:val="center"/>
        <w:rPr>
          <w:b/>
        </w:rPr>
      </w:pPr>
      <w:r>
        <w:rPr>
          <w:b/>
        </w:rPr>
        <w:t>4 kap.</w:t>
      </w:r>
    </w:p>
    <w:p w14:paraId="45759A09" w14:textId="77777777" w:rsidR="00AD68D8" w:rsidRDefault="00AD68D8" w:rsidP="00AD68D8">
      <w:pPr>
        <w:pStyle w:val="Brdtext"/>
        <w:jc w:val="center"/>
      </w:pPr>
      <w:r>
        <w:t>11 §</w:t>
      </w:r>
      <w:r>
        <w:rPr>
          <w:rStyle w:val="Fotnotsreferens"/>
        </w:rPr>
        <w:footnoteReference w:id="63"/>
      </w:r>
    </w:p>
    <w:p w14:paraId="4BA313F3" w14:textId="77777777" w:rsidR="00AD68D8" w:rsidRDefault="00AD68D8" w:rsidP="00AD68D8">
      <w:pPr>
        <w:pStyle w:val="Brdtextmedindrag"/>
      </w:pPr>
      <w:r w:rsidRPr="0063231B">
        <w:t>Av var och en av Första–Fjärde AP-fondernas tillgångar, värde</w:t>
      </w:r>
      <w:r>
        <w:softHyphen/>
      </w:r>
      <w:r w:rsidRPr="0063231B">
        <w:t>rade till marknadsvärdet, får högst tio procent utgöras av fondpapper eller andra finansiella instrument utfärdade av en emittent eller av en grupp av emittenter med inbördes anknytning. Denna begränsning gäller inte</w:t>
      </w:r>
    </w:p>
    <w:p w14:paraId="4A413276" w14:textId="77777777" w:rsidR="00AD68D8" w:rsidRPr="0063231B" w:rsidRDefault="00AD68D8" w:rsidP="00AD68D8">
      <w:pPr>
        <w:pStyle w:val="Brdtextmedindrag"/>
      </w:pPr>
      <w:r w:rsidRPr="0063231B">
        <w:t>1.</w:t>
      </w:r>
      <w:r>
        <w:t> </w:t>
      </w:r>
      <w:r w:rsidRPr="0063231B">
        <w:t>svenska staten, en svensk kommun eller därmed jämförlig sam</w:t>
      </w:r>
      <w:r>
        <w:softHyphen/>
      </w:r>
      <w:r w:rsidRPr="0063231B">
        <w:t>fällighet, och</w:t>
      </w:r>
    </w:p>
    <w:tbl>
      <w:tblPr>
        <w:tblW w:w="5000" w:type="pct"/>
        <w:tblLook w:val="0000" w:firstRow="0" w:lastRow="0" w:firstColumn="0" w:lastColumn="0" w:noHBand="0" w:noVBand="0"/>
      </w:tblPr>
      <w:tblGrid>
        <w:gridCol w:w="2948"/>
        <w:gridCol w:w="2949"/>
      </w:tblGrid>
      <w:tr w:rsidR="00AD68D8" w14:paraId="6813370E" w14:textId="77777777" w:rsidTr="002E15E2">
        <w:tc>
          <w:tcPr>
            <w:tcW w:w="2500" w:type="pct"/>
            <w:shd w:val="clear" w:color="auto" w:fill="auto"/>
            <w:tcMar>
              <w:left w:w="0" w:type="dxa"/>
            </w:tcMar>
          </w:tcPr>
          <w:p w14:paraId="4239A2E6" w14:textId="77777777" w:rsidR="00AD68D8" w:rsidRDefault="00AD68D8" w:rsidP="002E15E2">
            <w:pPr>
              <w:pStyle w:val="Brdtextmedindrag"/>
            </w:pPr>
            <w:r w:rsidRPr="0063231B">
              <w:t>2.</w:t>
            </w:r>
            <w:r>
              <w:t> </w:t>
            </w:r>
            <w:r w:rsidRPr="0063231B">
              <w:t xml:space="preserve">utländska stater, </w:t>
            </w:r>
            <w:r w:rsidRPr="008C7F31">
              <w:rPr>
                <w:spacing w:val="-4"/>
              </w:rPr>
              <w:t>central</w:t>
            </w:r>
            <w:r w:rsidRPr="008C7F31">
              <w:rPr>
                <w:spacing w:val="-4"/>
              </w:rPr>
              <w:softHyphen/>
              <w:t>banker, utländska kommuner eller</w:t>
            </w:r>
            <w:r w:rsidRPr="0063231B">
              <w:t xml:space="preserve"> därmed jämförliga samfällighe</w:t>
            </w:r>
            <w:r>
              <w:softHyphen/>
            </w:r>
            <w:r w:rsidRPr="0063231B">
              <w:t>ter, och andra emittenter, som får noll pro</w:t>
            </w:r>
            <w:r>
              <w:softHyphen/>
            </w:r>
            <w:r w:rsidRPr="0063231B">
              <w:t>cent riskvikt med stöd av schablon</w:t>
            </w:r>
            <w:r>
              <w:softHyphen/>
            </w:r>
            <w:r w:rsidRPr="0063231B">
              <w:t>metoden som enligt artikel</w:t>
            </w:r>
            <w:r>
              <w:t> </w:t>
            </w:r>
            <w:r w:rsidRPr="0063231B">
              <w:t>107 i Europaparla</w:t>
            </w:r>
            <w:r>
              <w:softHyphen/>
            </w:r>
            <w:r w:rsidRPr="0063231B">
              <w:t>mentets och rådets förordning (EU) nr</w:t>
            </w:r>
            <w:r>
              <w:t> </w:t>
            </w:r>
            <w:r w:rsidRPr="0063231B">
              <w:t>575/2013 av den 26</w:t>
            </w:r>
            <w:r>
              <w:t> </w:t>
            </w:r>
            <w:r w:rsidRPr="0063231B">
              <w:t>juni 2013 om tillsynskrav för kredit</w:t>
            </w:r>
            <w:r>
              <w:softHyphen/>
            </w:r>
            <w:r w:rsidRPr="0063231B">
              <w:t xml:space="preserve">institut </w:t>
            </w:r>
            <w:r w:rsidRPr="0063231B">
              <w:rPr>
                <w:i/>
              </w:rPr>
              <w:t>och värdepappers</w:t>
            </w:r>
            <w:r>
              <w:rPr>
                <w:i/>
              </w:rPr>
              <w:softHyphen/>
            </w:r>
            <w:r w:rsidRPr="0063231B">
              <w:rPr>
                <w:i/>
              </w:rPr>
              <w:t>företag</w:t>
            </w:r>
            <w:r w:rsidRPr="0063231B">
              <w:t xml:space="preserve"> och om ändring av förord</w:t>
            </w:r>
            <w:r>
              <w:softHyphen/>
            </w:r>
            <w:r w:rsidRPr="0063231B">
              <w:t>ning (EU) nr</w:t>
            </w:r>
            <w:r>
              <w:t> </w:t>
            </w:r>
            <w:r w:rsidRPr="0063231B">
              <w:t>648/2012 ska tilläm</w:t>
            </w:r>
            <w:r>
              <w:softHyphen/>
            </w:r>
            <w:r w:rsidRPr="0063231B">
              <w:t>pas för att beräkna kapitalkravet för kreditrisker.</w:t>
            </w:r>
          </w:p>
        </w:tc>
        <w:tc>
          <w:tcPr>
            <w:tcW w:w="2500" w:type="pct"/>
            <w:shd w:val="clear" w:color="auto" w:fill="auto"/>
            <w:tcMar>
              <w:right w:w="0" w:type="dxa"/>
            </w:tcMar>
          </w:tcPr>
          <w:p w14:paraId="382B16B7" w14:textId="77777777" w:rsidR="00AD68D8" w:rsidRDefault="00AD68D8" w:rsidP="002E15E2">
            <w:pPr>
              <w:pStyle w:val="Brdtextmedindrag"/>
            </w:pPr>
            <w:r w:rsidRPr="0063231B">
              <w:t>2.</w:t>
            </w:r>
            <w:r>
              <w:t> </w:t>
            </w:r>
            <w:r w:rsidRPr="0063231B">
              <w:t xml:space="preserve">utländska stater, </w:t>
            </w:r>
            <w:r w:rsidRPr="008C7F31">
              <w:rPr>
                <w:spacing w:val="-4"/>
              </w:rPr>
              <w:t>central</w:t>
            </w:r>
            <w:r w:rsidRPr="008C7F31">
              <w:rPr>
                <w:spacing w:val="-4"/>
              </w:rPr>
              <w:softHyphen/>
              <w:t>banker, utländska kommuner eller</w:t>
            </w:r>
            <w:r w:rsidRPr="0063231B">
              <w:t xml:space="preserve"> därmed jämförliga samfällighe</w:t>
            </w:r>
            <w:r>
              <w:softHyphen/>
            </w:r>
            <w:r w:rsidRPr="0063231B">
              <w:t>ter, och andra emittenter, som får noll pro</w:t>
            </w:r>
            <w:r>
              <w:softHyphen/>
            </w:r>
            <w:r w:rsidRPr="0063231B">
              <w:t>cent riskvikt med stöd av schablon</w:t>
            </w:r>
            <w:r>
              <w:softHyphen/>
            </w:r>
            <w:r w:rsidRPr="0063231B">
              <w:t>metoden som enligt artikel</w:t>
            </w:r>
            <w:r>
              <w:t> </w:t>
            </w:r>
            <w:r w:rsidRPr="0063231B">
              <w:t>107 i Europaparla</w:t>
            </w:r>
            <w:r>
              <w:softHyphen/>
            </w:r>
            <w:r w:rsidRPr="0063231B">
              <w:t>mentets och rådets förordning (EU) nr</w:t>
            </w:r>
            <w:r>
              <w:t> </w:t>
            </w:r>
            <w:r w:rsidRPr="0063231B">
              <w:t>575/2013 av den 26</w:t>
            </w:r>
            <w:r>
              <w:t> </w:t>
            </w:r>
            <w:r w:rsidRPr="0063231B">
              <w:t>juni 2013 om tillsynskrav för kredit</w:t>
            </w:r>
            <w:r>
              <w:softHyphen/>
            </w:r>
            <w:r w:rsidRPr="0063231B">
              <w:t>institut och om ändring av för</w:t>
            </w:r>
            <w:r>
              <w:softHyphen/>
            </w:r>
            <w:r w:rsidRPr="0063231B">
              <w:t>ordning (EU) nr</w:t>
            </w:r>
            <w:r>
              <w:t> </w:t>
            </w:r>
            <w:r w:rsidRPr="0063231B">
              <w:t>648/2012 ska tillämpas för att beräkna kapital</w:t>
            </w:r>
            <w:r>
              <w:softHyphen/>
            </w:r>
            <w:r w:rsidRPr="0063231B">
              <w:t>kravet för kreditrisker.</w:t>
            </w:r>
          </w:p>
        </w:tc>
      </w:tr>
    </w:tbl>
    <w:p w14:paraId="4434065A" w14:textId="77777777" w:rsidR="00AD68D8" w:rsidRDefault="00AD68D8" w:rsidP="00AD68D8">
      <w:pPr>
        <w:pStyle w:val="Brdtextmedindrag"/>
      </w:pPr>
      <w:r w:rsidRPr="0063231B">
        <w:t>Med grupp av emittenter med inbördes anknytning avses två eller flera fysiska eller juridiska personer som utgör en helhet från risk</w:t>
      </w:r>
      <w:r>
        <w:softHyphen/>
      </w:r>
      <w:r w:rsidRPr="0063231B">
        <w:t xml:space="preserve">synpunkt därför att </w:t>
      </w:r>
    </w:p>
    <w:p w14:paraId="1AE4849D" w14:textId="77777777" w:rsidR="00AD68D8" w:rsidRDefault="00AD68D8" w:rsidP="00AD68D8">
      <w:pPr>
        <w:pStyle w:val="Brdtextmedindrag"/>
      </w:pPr>
      <w:r w:rsidRPr="0063231B">
        <w:t>1.</w:t>
      </w:r>
      <w:r>
        <w:t> </w:t>
      </w:r>
      <w:r w:rsidRPr="0063231B">
        <w:t xml:space="preserve">någon av dem har direkt eller indirekt ägarinflytande över en eller flera av de övriga i gruppen, eller </w:t>
      </w:r>
    </w:p>
    <w:p w14:paraId="4BC02D50" w14:textId="77777777" w:rsidR="00AD68D8" w:rsidRDefault="00AD68D8" w:rsidP="00AD68D8">
      <w:pPr>
        <w:pStyle w:val="Brdtextmedindrag"/>
      </w:pPr>
      <w:r w:rsidRPr="0063231B">
        <w:t>2.</w:t>
      </w:r>
      <w:r>
        <w:t> </w:t>
      </w:r>
      <w:r w:rsidRPr="0063231B">
        <w:t>de utan att stå i sådant förhållande som avses i 1 har sådan in</w:t>
      </w:r>
      <w:r>
        <w:softHyphen/>
      </w:r>
      <w:r w:rsidRPr="0063231B">
        <w:t>bördes anknytning att någon eller samtliga av de övriga kan befaras råka i betal</w:t>
      </w:r>
      <w:r>
        <w:softHyphen/>
      </w:r>
      <w:r w:rsidRPr="0063231B">
        <w:t>ningssvårigheter om en av dem drabbas av finansiella problem.</w:t>
      </w:r>
    </w:p>
    <w:p w14:paraId="26972B55" w14:textId="77777777" w:rsidR="00AD68D8" w:rsidRDefault="00AD68D8" w:rsidP="00AD68D8">
      <w:pPr>
        <w:pStyle w:val="Slutstreck"/>
      </w:pPr>
      <w:r w:rsidRPr="00660EEA">
        <w:t>                      </w:t>
      </w:r>
    </w:p>
    <w:p w14:paraId="08CA81C5" w14:textId="3BE60FEB" w:rsidR="00351A00" w:rsidRDefault="00AD68D8" w:rsidP="00477792">
      <w:pPr>
        <w:pStyle w:val="Brdtextmedindrag"/>
      </w:pPr>
      <w:r>
        <w:t>Denna lag träder i kraft den 26 juni 2021.</w:t>
      </w:r>
    </w:p>
    <w:p w14:paraId="2E722C15" w14:textId="6D11E613" w:rsidR="00351A00" w:rsidRDefault="00351A00" w:rsidP="00351A00">
      <w:pPr>
        <w:pStyle w:val="Brdtextmedindrag"/>
      </w:pPr>
    </w:p>
    <w:p w14:paraId="62B45130" w14:textId="751789DA" w:rsidR="00351A00" w:rsidRDefault="00351A00" w:rsidP="00351A00">
      <w:pPr>
        <w:pStyle w:val="Brdtextmedindrag"/>
      </w:pPr>
    </w:p>
    <w:p w14:paraId="16B6EB33" w14:textId="77777777" w:rsidR="00351A00" w:rsidRDefault="00351A00" w:rsidP="00351A00">
      <w:pPr>
        <w:pStyle w:val="Brdtextmedindrag"/>
        <w:sectPr w:rsidR="00351A00" w:rsidSect="00064433">
          <w:headerReference w:type="even" r:id="rId67"/>
          <w:headerReference w:type="default" r:id="rId68"/>
          <w:footerReference w:type="even" r:id="rId69"/>
          <w:footerReference w:type="default" r:id="rId70"/>
          <w:footerReference w:type="first" r:id="rId71"/>
          <w:footnotePr>
            <w:numRestart w:val="eachSect"/>
          </w:footnotePr>
          <w:pgSz w:w="9356" w:h="13721" w:code="9"/>
          <w:pgMar w:top="794" w:right="2438" w:bottom="1191" w:left="1021" w:header="0" w:footer="709" w:gutter="0"/>
          <w:cols w:space="708"/>
          <w:docGrid w:linePitch="360"/>
        </w:sectPr>
      </w:pPr>
    </w:p>
    <w:p w14:paraId="23106CE1" w14:textId="57D921FE" w:rsidR="00351A00" w:rsidRDefault="00351A00" w:rsidP="00090E36">
      <w:pPr>
        <w:pStyle w:val="Rubrik2"/>
        <w:spacing w:before="0"/>
      </w:pPr>
      <w:bookmarkStart w:id="19" w:name="_Toc68700426"/>
      <w:r w:rsidRPr="00351A00">
        <w:lastRenderedPageBreak/>
        <w:t>Förslag till lag om ändring i lagen (2004:46) om värdepappersfonder</w:t>
      </w:r>
      <w:bookmarkEnd w:id="19"/>
    </w:p>
    <w:p w14:paraId="316B8AEB" w14:textId="77777777" w:rsidR="007541D2" w:rsidRDefault="007541D2" w:rsidP="007541D2">
      <w:pPr>
        <w:pStyle w:val="Brdtext"/>
      </w:pPr>
      <w:r>
        <w:t>Härigenom föreskrivs</w:t>
      </w:r>
      <w:r>
        <w:rPr>
          <w:rStyle w:val="Fotnotsreferens"/>
        </w:rPr>
        <w:footnoteReference w:id="64"/>
      </w:r>
      <w:r>
        <w:t xml:space="preserve"> </w:t>
      </w:r>
      <w:r w:rsidRPr="00CA0F4B">
        <w:t>att 2 kap. 10</w:t>
      </w:r>
      <w:r>
        <w:t xml:space="preserve"> </w:t>
      </w:r>
      <w:r w:rsidRPr="00CA0F4B">
        <w:t>och 11 §§</w:t>
      </w:r>
      <w:r>
        <w:t xml:space="preserve"> lagen (2004:46) om värde</w:t>
      </w:r>
      <w:r>
        <w:softHyphen/>
        <w:t>pappers</w:t>
      </w:r>
      <w:r>
        <w:softHyphen/>
        <w:t>fonder</w:t>
      </w:r>
      <w:r>
        <w:rPr>
          <w:rStyle w:val="Fotnotsreferens"/>
        </w:rPr>
        <w:footnoteReference w:id="65"/>
      </w:r>
      <w:r>
        <w:t xml:space="preserve"> ska ha följande lydelse.</w:t>
      </w:r>
    </w:p>
    <w:p w14:paraId="05BD1564" w14:textId="77777777" w:rsidR="007541D2" w:rsidRPr="00E416C4" w:rsidRDefault="007541D2" w:rsidP="007541D2">
      <w:pPr>
        <w:pStyle w:val="Brdtextmedindrag"/>
      </w:pPr>
    </w:p>
    <w:tbl>
      <w:tblPr>
        <w:tblW w:w="5000" w:type="pct"/>
        <w:tblLook w:val="0000" w:firstRow="0" w:lastRow="0" w:firstColumn="0" w:lastColumn="0" w:noHBand="0" w:noVBand="0"/>
      </w:tblPr>
      <w:tblGrid>
        <w:gridCol w:w="2948"/>
        <w:gridCol w:w="2949"/>
      </w:tblGrid>
      <w:tr w:rsidR="007541D2" w:rsidRPr="0049408E" w14:paraId="5FBEBAF4" w14:textId="77777777" w:rsidTr="002E15E2">
        <w:tc>
          <w:tcPr>
            <w:tcW w:w="2500" w:type="pct"/>
            <w:shd w:val="clear" w:color="auto" w:fill="auto"/>
            <w:tcMar>
              <w:left w:w="0" w:type="dxa"/>
            </w:tcMar>
          </w:tcPr>
          <w:p w14:paraId="41EA63C3" w14:textId="77777777" w:rsidR="007541D2" w:rsidRPr="0049408E" w:rsidRDefault="007541D2" w:rsidP="002E15E2">
            <w:pPr>
              <w:pStyle w:val="Brdtext"/>
              <w:rPr>
                <w:i/>
              </w:rPr>
            </w:pPr>
            <w:r w:rsidRPr="0049408E">
              <w:rPr>
                <w:i/>
              </w:rPr>
              <w:t>Nuvarande lydelse</w:t>
            </w:r>
          </w:p>
        </w:tc>
        <w:tc>
          <w:tcPr>
            <w:tcW w:w="2500" w:type="pct"/>
            <w:shd w:val="clear" w:color="auto" w:fill="auto"/>
            <w:tcMar>
              <w:right w:w="0" w:type="dxa"/>
            </w:tcMar>
          </w:tcPr>
          <w:p w14:paraId="5801FFCA" w14:textId="77777777" w:rsidR="007541D2" w:rsidRPr="0049408E" w:rsidRDefault="007541D2" w:rsidP="002E15E2">
            <w:pPr>
              <w:pStyle w:val="Brdtext"/>
              <w:rPr>
                <w:i/>
              </w:rPr>
            </w:pPr>
            <w:r w:rsidRPr="0049408E">
              <w:rPr>
                <w:i/>
              </w:rPr>
              <w:t>Föreslagen lydelse</w:t>
            </w:r>
          </w:p>
        </w:tc>
      </w:tr>
    </w:tbl>
    <w:p w14:paraId="331702ED" w14:textId="77777777" w:rsidR="007541D2" w:rsidRDefault="007541D2" w:rsidP="007541D2">
      <w:pPr>
        <w:pStyle w:val="Brdtext"/>
        <w:spacing w:before="270"/>
        <w:jc w:val="center"/>
        <w:rPr>
          <w:b/>
        </w:rPr>
      </w:pPr>
      <w:r>
        <w:rPr>
          <w:b/>
        </w:rPr>
        <w:t>2 kap.</w:t>
      </w:r>
    </w:p>
    <w:p w14:paraId="14D8013D" w14:textId="77777777" w:rsidR="007541D2" w:rsidRDefault="007541D2" w:rsidP="007541D2">
      <w:pPr>
        <w:pStyle w:val="Brdtext"/>
        <w:jc w:val="center"/>
      </w:pPr>
      <w:r>
        <w:t>10 §</w:t>
      </w:r>
      <w:r>
        <w:rPr>
          <w:rStyle w:val="Fotnotsreferens"/>
        </w:rPr>
        <w:footnoteReference w:id="66"/>
      </w:r>
    </w:p>
    <w:tbl>
      <w:tblPr>
        <w:tblW w:w="5000" w:type="pct"/>
        <w:tblLayout w:type="fixed"/>
        <w:tblLook w:val="0000" w:firstRow="0" w:lastRow="0" w:firstColumn="0" w:lastColumn="0" w:noHBand="0" w:noVBand="0"/>
      </w:tblPr>
      <w:tblGrid>
        <w:gridCol w:w="2948"/>
        <w:gridCol w:w="2949"/>
      </w:tblGrid>
      <w:tr w:rsidR="007541D2" w14:paraId="249645DA" w14:textId="77777777" w:rsidTr="002E15E2">
        <w:tc>
          <w:tcPr>
            <w:tcW w:w="2500" w:type="pct"/>
            <w:shd w:val="clear" w:color="auto" w:fill="auto"/>
            <w:tcMar>
              <w:left w:w="0" w:type="dxa"/>
            </w:tcMar>
          </w:tcPr>
          <w:p w14:paraId="3DB42B0C" w14:textId="77777777" w:rsidR="007541D2" w:rsidRDefault="007541D2" w:rsidP="002E15E2">
            <w:pPr>
              <w:pStyle w:val="Brdtextmedindrag"/>
            </w:pPr>
            <w:r w:rsidRPr="006B362D">
              <w:t xml:space="preserve">Ett fondbolags egna medel får, trots </w:t>
            </w:r>
            <w:r w:rsidRPr="00342A80">
              <w:rPr>
                <w:i/>
                <w:iCs/>
              </w:rPr>
              <w:t>vad</w:t>
            </w:r>
            <w:r w:rsidRPr="006B362D">
              <w:t xml:space="preserve"> som anges i 8 och 9</w:t>
            </w:r>
            <w:r>
              <w:t> §</w:t>
            </w:r>
            <w:r w:rsidRPr="006B362D">
              <w:t xml:space="preserve">§, inte understiga </w:t>
            </w:r>
            <w:r w:rsidRPr="004F4BF2">
              <w:rPr>
                <w:i/>
              </w:rPr>
              <w:t>ett</w:t>
            </w:r>
            <w:r w:rsidRPr="006B362D">
              <w:t xml:space="preserve"> belopp som </w:t>
            </w:r>
            <w:r w:rsidRPr="004F4BF2">
              <w:rPr>
                <w:i/>
              </w:rPr>
              <w:t>mot</w:t>
            </w:r>
            <w:r>
              <w:rPr>
                <w:i/>
              </w:rPr>
              <w:softHyphen/>
            </w:r>
            <w:r w:rsidRPr="004F4BF2">
              <w:rPr>
                <w:i/>
              </w:rPr>
              <w:t>svarar 25</w:t>
            </w:r>
            <w:r>
              <w:rPr>
                <w:i/>
              </w:rPr>
              <w:t> </w:t>
            </w:r>
            <w:r w:rsidRPr="004F4BF2">
              <w:rPr>
                <w:i/>
              </w:rPr>
              <w:t>procent av bolagets fasta omkostnader för det före</w:t>
            </w:r>
            <w:r>
              <w:rPr>
                <w:i/>
              </w:rPr>
              <w:softHyphen/>
            </w:r>
            <w:r w:rsidRPr="004F4BF2">
              <w:rPr>
                <w:i/>
              </w:rPr>
              <w:t>gående året eller, om bolagets verksamhet pågått i mindre än ett år, 25</w:t>
            </w:r>
            <w:r>
              <w:rPr>
                <w:i/>
              </w:rPr>
              <w:t> </w:t>
            </w:r>
            <w:r w:rsidRPr="004F4BF2">
              <w:rPr>
                <w:i/>
              </w:rPr>
              <w:t>pro</w:t>
            </w:r>
            <w:r>
              <w:rPr>
                <w:i/>
              </w:rPr>
              <w:softHyphen/>
            </w:r>
            <w:r w:rsidRPr="004F4BF2">
              <w:rPr>
                <w:i/>
              </w:rPr>
              <w:t>cent av de fasta omkost</w:t>
            </w:r>
            <w:r>
              <w:rPr>
                <w:i/>
              </w:rPr>
              <w:softHyphen/>
            </w:r>
            <w:r w:rsidRPr="004F4BF2">
              <w:rPr>
                <w:i/>
              </w:rPr>
              <w:t>nader som angetts i bolagets verk</w:t>
            </w:r>
            <w:r>
              <w:rPr>
                <w:i/>
              </w:rPr>
              <w:softHyphen/>
            </w:r>
            <w:r w:rsidRPr="004F4BF2">
              <w:rPr>
                <w:i/>
              </w:rPr>
              <w:t>samhetsplan</w:t>
            </w:r>
            <w:r w:rsidRPr="00166FE8">
              <w:rPr>
                <w:iCs/>
              </w:rPr>
              <w:t>.</w:t>
            </w:r>
          </w:p>
        </w:tc>
        <w:tc>
          <w:tcPr>
            <w:tcW w:w="2500" w:type="pct"/>
            <w:shd w:val="clear" w:color="auto" w:fill="auto"/>
            <w:tcMar>
              <w:right w:w="0" w:type="dxa"/>
            </w:tcMar>
          </w:tcPr>
          <w:p w14:paraId="43E43371" w14:textId="77777777" w:rsidR="007541D2" w:rsidRDefault="007541D2" w:rsidP="002E15E2">
            <w:pPr>
              <w:pStyle w:val="Brdtextmedindrag"/>
            </w:pPr>
            <w:r w:rsidRPr="006B362D">
              <w:t xml:space="preserve">Ett fondbolags egna medel får, trots </w:t>
            </w:r>
            <w:r w:rsidRPr="00342A80">
              <w:rPr>
                <w:i/>
                <w:iCs/>
              </w:rPr>
              <w:t>det</w:t>
            </w:r>
            <w:r w:rsidRPr="006B362D">
              <w:t xml:space="preserve"> som anges i 8 och 9</w:t>
            </w:r>
            <w:r>
              <w:t> §</w:t>
            </w:r>
            <w:r w:rsidRPr="006B362D">
              <w:t xml:space="preserve">§, inte understiga </w:t>
            </w:r>
            <w:r w:rsidRPr="004F4BF2">
              <w:rPr>
                <w:i/>
              </w:rPr>
              <w:t>det</w:t>
            </w:r>
            <w:r>
              <w:t xml:space="preserve"> </w:t>
            </w:r>
            <w:r w:rsidRPr="006B362D">
              <w:t xml:space="preserve">belopp som </w:t>
            </w:r>
            <w:r>
              <w:rPr>
                <w:i/>
                <w:iCs/>
              </w:rPr>
              <w:t>framgår av</w:t>
            </w:r>
            <w:r w:rsidRPr="0036057F">
              <w:rPr>
                <w:i/>
                <w:iCs/>
              </w:rPr>
              <w:t xml:space="preserve"> artikel 13 i</w:t>
            </w:r>
            <w:r>
              <w:t xml:space="preserve"> </w:t>
            </w:r>
            <w:r>
              <w:rPr>
                <w:i/>
              </w:rPr>
              <w:t>Europa</w:t>
            </w:r>
            <w:r>
              <w:rPr>
                <w:i/>
              </w:rPr>
              <w:softHyphen/>
              <w:t>parla</w:t>
            </w:r>
            <w:r>
              <w:rPr>
                <w:i/>
              </w:rPr>
              <w:softHyphen/>
              <w:t>mentets och rådets förordning (EU) 2019/2033 av den 27 november 2019 om till</w:t>
            </w:r>
            <w:r>
              <w:rPr>
                <w:i/>
              </w:rPr>
              <w:softHyphen/>
              <w:t>synskrav för värde</w:t>
            </w:r>
            <w:r>
              <w:rPr>
                <w:i/>
              </w:rPr>
              <w:softHyphen/>
              <w:t xml:space="preserve">pappersföretag </w:t>
            </w:r>
            <w:r w:rsidRPr="008C7F31">
              <w:rPr>
                <w:i/>
                <w:spacing w:val="-4"/>
              </w:rPr>
              <w:t>och om ändring av förord</w:t>
            </w:r>
            <w:r w:rsidRPr="008C7F31">
              <w:rPr>
                <w:i/>
                <w:spacing w:val="-4"/>
              </w:rPr>
              <w:softHyphen/>
              <w:t>ningarna</w:t>
            </w:r>
            <w:r>
              <w:rPr>
                <w:i/>
              </w:rPr>
              <w:t xml:space="preserve"> (EU) nr 1093/2010, (EU) nr 575/2013, (EU) nr 600/2014 och (EU) nr 806/2014</w:t>
            </w:r>
            <w:r w:rsidRPr="00166FE8">
              <w:rPr>
                <w:iCs/>
              </w:rPr>
              <w:t>.</w:t>
            </w:r>
            <w:r>
              <w:rPr>
                <w:i/>
              </w:rPr>
              <w:t xml:space="preserve"> </w:t>
            </w:r>
            <w:r w:rsidRPr="00AC21EE">
              <w:rPr>
                <w:i/>
                <w:iCs/>
              </w:rPr>
              <w:t>Vid tillämpningen av den artikeln ska det som anges där om värde</w:t>
            </w:r>
            <w:r>
              <w:rPr>
                <w:i/>
                <w:iCs/>
              </w:rPr>
              <w:softHyphen/>
            </w:r>
            <w:r w:rsidRPr="00AC21EE">
              <w:rPr>
                <w:i/>
                <w:iCs/>
              </w:rPr>
              <w:t>pappersföretag gälla för fondbolag</w:t>
            </w:r>
            <w:r>
              <w:rPr>
                <w:i/>
                <w:iCs/>
              </w:rPr>
              <w:t>.</w:t>
            </w:r>
          </w:p>
        </w:tc>
      </w:tr>
      <w:tr w:rsidR="007541D2" w14:paraId="4A80EFE2" w14:textId="77777777" w:rsidTr="002E15E2">
        <w:tc>
          <w:tcPr>
            <w:tcW w:w="2500" w:type="pct"/>
            <w:shd w:val="clear" w:color="auto" w:fill="auto"/>
            <w:tcMar>
              <w:left w:w="0" w:type="dxa"/>
            </w:tcMar>
          </w:tcPr>
          <w:p w14:paraId="340280D5" w14:textId="77777777" w:rsidR="007541D2" w:rsidRPr="006B362D" w:rsidRDefault="007541D2" w:rsidP="002E15E2">
            <w:pPr>
              <w:pStyle w:val="Brdtextmedindrag"/>
            </w:pPr>
            <w:r w:rsidRPr="00E8163E">
              <w:rPr>
                <w:i/>
              </w:rPr>
              <w:t>Om omfattningen av fond</w:t>
            </w:r>
            <w:r>
              <w:rPr>
                <w:i/>
              </w:rPr>
              <w:softHyphen/>
            </w:r>
            <w:r w:rsidRPr="00E8163E">
              <w:rPr>
                <w:i/>
              </w:rPr>
              <w:t>b</w:t>
            </w:r>
            <w:r w:rsidRPr="008C7F31">
              <w:rPr>
                <w:i/>
                <w:spacing w:val="-4"/>
              </w:rPr>
              <w:t>olagets verksamhet ändrats väsent</w:t>
            </w:r>
            <w:r w:rsidRPr="008C7F31">
              <w:rPr>
                <w:i/>
                <w:spacing w:val="-4"/>
              </w:rPr>
              <w:softHyphen/>
              <w:t>ligt</w:t>
            </w:r>
            <w:r w:rsidRPr="00E8163E">
              <w:rPr>
                <w:i/>
              </w:rPr>
              <w:t xml:space="preserve"> sedan det föregående året eller om Finansinspektionen finner att verk</w:t>
            </w:r>
            <w:r>
              <w:rPr>
                <w:i/>
              </w:rPr>
              <w:softHyphen/>
            </w:r>
            <w:r w:rsidRPr="00E8163E">
              <w:rPr>
                <w:i/>
              </w:rPr>
              <w:t>samhetsplanen behöver korri</w:t>
            </w:r>
            <w:r>
              <w:rPr>
                <w:i/>
              </w:rPr>
              <w:softHyphen/>
            </w:r>
            <w:r w:rsidRPr="00E8163E">
              <w:rPr>
                <w:i/>
              </w:rPr>
              <w:t>geras, får inspek</w:t>
            </w:r>
            <w:r>
              <w:rPr>
                <w:i/>
              </w:rPr>
              <w:softHyphen/>
            </w:r>
            <w:r w:rsidRPr="00E8163E">
              <w:rPr>
                <w:i/>
              </w:rPr>
              <w:t>tionen besluta om änd</w:t>
            </w:r>
            <w:r>
              <w:rPr>
                <w:i/>
              </w:rPr>
              <w:softHyphen/>
            </w:r>
            <w:r w:rsidRPr="00E8163E">
              <w:rPr>
                <w:i/>
              </w:rPr>
              <w:t>ring av kapitalkravet enligt första stycket.</w:t>
            </w:r>
          </w:p>
        </w:tc>
        <w:tc>
          <w:tcPr>
            <w:tcW w:w="2500" w:type="pct"/>
            <w:shd w:val="clear" w:color="auto" w:fill="auto"/>
            <w:tcMar>
              <w:right w:w="0" w:type="dxa"/>
            </w:tcMar>
          </w:tcPr>
          <w:p w14:paraId="5F152D8A" w14:textId="77777777" w:rsidR="007541D2" w:rsidRDefault="007541D2" w:rsidP="002E15E2">
            <w:pPr>
              <w:pStyle w:val="Brdtextmedindrag"/>
            </w:pPr>
          </w:p>
        </w:tc>
      </w:tr>
    </w:tbl>
    <w:p w14:paraId="4F7F8864" w14:textId="77777777" w:rsidR="007541D2" w:rsidRDefault="007541D2" w:rsidP="007541D2">
      <w:pPr>
        <w:pStyle w:val="Brdtext"/>
        <w:spacing w:before="270"/>
        <w:jc w:val="center"/>
      </w:pPr>
      <w:r>
        <w:t>11 §</w:t>
      </w:r>
      <w:r>
        <w:rPr>
          <w:rStyle w:val="Fotnotsreferens"/>
        </w:rPr>
        <w:footnoteReference w:id="67"/>
      </w:r>
    </w:p>
    <w:tbl>
      <w:tblPr>
        <w:tblW w:w="5000" w:type="pct"/>
        <w:tblLook w:val="0000" w:firstRow="0" w:lastRow="0" w:firstColumn="0" w:lastColumn="0" w:noHBand="0" w:noVBand="0"/>
      </w:tblPr>
      <w:tblGrid>
        <w:gridCol w:w="2948"/>
        <w:gridCol w:w="2949"/>
      </w:tblGrid>
      <w:tr w:rsidR="007541D2" w14:paraId="54B1FACA" w14:textId="77777777" w:rsidTr="002E15E2">
        <w:tc>
          <w:tcPr>
            <w:tcW w:w="2500" w:type="pct"/>
            <w:shd w:val="clear" w:color="auto" w:fill="auto"/>
            <w:tcMar>
              <w:left w:w="0" w:type="dxa"/>
            </w:tcMar>
          </w:tcPr>
          <w:p w14:paraId="6AA0559E" w14:textId="77777777" w:rsidR="007541D2" w:rsidRDefault="007541D2" w:rsidP="002E15E2">
            <w:pPr>
              <w:pStyle w:val="Brdtextmedindrag"/>
            </w:pPr>
            <w:r w:rsidRPr="00865A51">
              <w:t xml:space="preserve">Bestämmelser om tillsyn på </w:t>
            </w:r>
            <w:r w:rsidRPr="00393B61">
              <w:rPr>
                <w:spacing w:val="-4"/>
              </w:rPr>
              <w:t>gruppnivå finns i artiklarna 11–24 i Europaparlamentets och rådets för</w:t>
            </w:r>
            <w:r>
              <w:rPr>
                <w:spacing w:val="-4"/>
              </w:rPr>
              <w:softHyphen/>
            </w:r>
            <w:r w:rsidRPr="00393B61">
              <w:rPr>
                <w:spacing w:val="-4"/>
              </w:rPr>
              <w:t>ordning (EU) nr</w:t>
            </w:r>
            <w:r>
              <w:rPr>
                <w:spacing w:val="-4"/>
              </w:rPr>
              <w:t> </w:t>
            </w:r>
            <w:r w:rsidRPr="00393B61">
              <w:rPr>
                <w:spacing w:val="-4"/>
              </w:rPr>
              <w:t>575/20</w:t>
            </w:r>
            <w:r w:rsidRPr="00865A51">
              <w:t>13 av</w:t>
            </w:r>
            <w:r>
              <w:t xml:space="preserve"> </w:t>
            </w:r>
            <w:r w:rsidRPr="00865A51">
              <w:t>den 26</w:t>
            </w:r>
            <w:r>
              <w:t> </w:t>
            </w:r>
            <w:r w:rsidRPr="00865A51">
              <w:t xml:space="preserve">juni 2013 om tillsynskrav för kreditinstitut </w:t>
            </w:r>
            <w:r w:rsidRPr="00865A51">
              <w:rPr>
                <w:i/>
              </w:rPr>
              <w:t>och värde</w:t>
            </w:r>
            <w:r>
              <w:rPr>
                <w:i/>
              </w:rPr>
              <w:softHyphen/>
            </w:r>
            <w:r w:rsidRPr="00865A51">
              <w:rPr>
                <w:i/>
              </w:rPr>
              <w:t>pappers</w:t>
            </w:r>
            <w:r>
              <w:rPr>
                <w:i/>
              </w:rPr>
              <w:softHyphen/>
            </w:r>
            <w:r w:rsidRPr="00865A51">
              <w:rPr>
                <w:i/>
              </w:rPr>
              <w:t>företag</w:t>
            </w:r>
            <w:r w:rsidRPr="00865A51">
              <w:t xml:space="preserve"> och om ändring av förord</w:t>
            </w:r>
            <w:r>
              <w:softHyphen/>
            </w:r>
            <w:r w:rsidRPr="00865A51">
              <w:t>ning (EU) nr</w:t>
            </w:r>
            <w:r>
              <w:t> </w:t>
            </w:r>
            <w:r w:rsidRPr="00865A51">
              <w:t xml:space="preserve">648/2012, </w:t>
            </w:r>
            <w:r w:rsidRPr="006B3D58">
              <w:rPr>
                <w:i/>
                <w:iCs/>
              </w:rPr>
              <w:t>i</w:t>
            </w:r>
            <w:r>
              <w:rPr>
                <w:i/>
                <w:iCs/>
              </w:rPr>
              <w:br/>
            </w:r>
            <w:r>
              <w:rPr>
                <w:i/>
                <w:iCs/>
              </w:rPr>
              <w:br/>
            </w:r>
            <w:r w:rsidRPr="00865A51">
              <w:lastRenderedPageBreak/>
              <w:t>lagen</w:t>
            </w:r>
            <w:r>
              <w:t> </w:t>
            </w:r>
            <w:r w:rsidRPr="00865A51">
              <w:t>(2006:531) om särskild till</w:t>
            </w:r>
            <w:r>
              <w:softHyphen/>
            </w:r>
            <w:r w:rsidRPr="00865A51">
              <w:t xml:space="preserve">syn över finansiella konglomerat </w:t>
            </w:r>
            <w:r w:rsidRPr="006B3D58">
              <w:rPr>
                <w:i/>
                <w:iCs/>
              </w:rPr>
              <w:t>samt i</w:t>
            </w:r>
            <w:r w:rsidRPr="00865A51">
              <w:t xml:space="preserve"> lagen</w:t>
            </w:r>
            <w:r>
              <w:t xml:space="preserve"> </w:t>
            </w:r>
            <w:r w:rsidRPr="00865A51">
              <w:t>(2014:968) om sär</w:t>
            </w:r>
            <w:r>
              <w:softHyphen/>
            </w:r>
            <w:r w:rsidRPr="00865A51">
              <w:t>skild till</w:t>
            </w:r>
            <w:r>
              <w:softHyphen/>
            </w:r>
            <w:r w:rsidRPr="00865A51">
              <w:t>syn över kreditinstitut och värde</w:t>
            </w:r>
            <w:r>
              <w:softHyphen/>
            </w:r>
            <w:r w:rsidRPr="00865A51">
              <w:t>pappersbolag.</w:t>
            </w:r>
          </w:p>
        </w:tc>
        <w:tc>
          <w:tcPr>
            <w:tcW w:w="2500" w:type="pct"/>
            <w:shd w:val="clear" w:color="auto" w:fill="auto"/>
            <w:tcMar>
              <w:right w:w="0" w:type="dxa"/>
            </w:tcMar>
          </w:tcPr>
          <w:p w14:paraId="240180D1" w14:textId="77777777" w:rsidR="007541D2" w:rsidRDefault="007541D2" w:rsidP="002E15E2">
            <w:pPr>
              <w:pStyle w:val="Brdtextmedindrag"/>
              <w:rPr>
                <w:spacing w:val="-4"/>
              </w:rPr>
            </w:pPr>
            <w:r w:rsidRPr="00865A51">
              <w:lastRenderedPageBreak/>
              <w:t xml:space="preserve">Bestämmelser om tillsyn på </w:t>
            </w:r>
            <w:r w:rsidRPr="00393B61">
              <w:rPr>
                <w:spacing w:val="-4"/>
              </w:rPr>
              <w:t xml:space="preserve">gruppnivå finns i </w:t>
            </w:r>
          </w:p>
          <w:p w14:paraId="68B79369" w14:textId="77777777" w:rsidR="007541D2" w:rsidRDefault="007541D2" w:rsidP="002E15E2">
            <w:pPr>
              <w:pStyle w:val="Brdtextmedindrag"/>
            </w:pPr>
            <w:r w:rsidRPr="00A20819">
              <w:rPr>
                <w:i/>
                <w:iCs/>
              </w:rPr>
              <w:t>–</w:t>
            </w:r>
            <w:r>
              <w:rPr>
                <w:spacing w:val="-4"/>
              </w:rPr>
              <w:t> </w:t>
            </w:r>
            <w:r w:rsidRPr="00393B61">
              <w:rPr>
                <w:spacing w:val="-4"/>
              </w:rPr>
              <w:t>artiklarna 11–24 i Europaparla</w:t>
            </w:r>
            <w:r>
              <w:rPr>
                <w:spacing w:val="-4"/>
              </w:rPr>
              <w:softHyphen/>
            </w:r>
            <w:r w:rsidRPr="00393B61">
              <w:rPr>
                <w:spacing w:val="-4"/>
              </w:rPr>
              <w:t>mentets och rådets för</w:t>
            </w:r>
            <w:r>
              <w:rPr>
                <w:spacing w:val="-4"/>
              </w:rPr>
              <w:softHyphen/>
            </w:r>
            <w:r w:rsidRPr="00393B61">
              <w:rPr>
                <w:spacing w:val="-4"/>
              </w:rPr>
              <w:t>ordning (EU) nr</w:t>
            </w:r>
            <w:r>
              <w:rPr>
                <w:spacing w:val="-4"/>
              </w:rPr>
              <w:t> </w:t>
            </w:r>
            <w:r w:rsidRPr="00393B61">
              <w:rPr>
                <w:spacing w:val="-4"/>
              </w:rPr>
              <w:t>575/2013</w:t>
            </w:r>
            <w:r w:rsidRPr="00865A51">
              <w:t xml:space="preserve"> av</w:t>
            </w:r>
            <w:r>
              <w:t xml:space="preserve"> </w:t>
            </w:r>
            <w:r w:rsidRPr="00865A51">
              <w:t>den 26</w:t>
            </w:r>
            <w:r>
              <w:t> </w:t>
            </w:r>
            <w:r w:rsidRPr="00865A51">
              <w:t>juni 2013 om tillsynskrav för kreditinstitut och om ändring av förordning (EU) nr</w:t>
            </w:r>
            <w:r>
              <w:t> </w:t>
            </w:r>
            <w:r w:rsidRPr="00865A51">
              <w:t>648/2012,</w:t>
            </w:r>
          </w:p>
          <w:p w14:paraId="659F19E7" w14:textId="77777777" w:rsidR="007541D2" w:rsidRDefault="007541D2" w:rsidP="002E15E2">
            <w:pPr>
              <w:pStyle w:val="Brdtextmedindrag"/>
            </w:pPr>
            <w:r w:rsidRPr="00A20819">
              <w:rPr>
                <w:i/>
                <w:iCs/>
              </w:rPr>
              <w:lastRenderedPageBreak/>
              <w:t>–</w:t>
            </w:r>
            <w:r>
              <w:rPr>
                <w:i/>
              </w:rPr>
              <w:t> </w:t>
            </w:r>
            <w:r w:rsidRPr="007026DC">
              <w:rPr>
                <w:i/>
                <w:spacing w:val="-4"/>
              </w:rPr>
              <w:t>artikel 7 i Europaparlamentets och</w:t>
            </w:r>
            <w:r>
              <w:rPr>
                <w:i/>
              </w:rPr>
              <w:t xml:space="preserve"> </w:t>
            </w:r>
            <w:r w:rsidRPr="007026DC">
              <w:rPr>
                <w:i/>
                <w:spacing w:val="-4"/>
              </w:rPr>
              <w:t>rådets för</w:t>
            </w:r>
            <w:r>
              <w:rPr>
                <w:i/>
                <w:spacing w:val="-4"/>
              </w:rPr>
              <w:softHyphen/>
            </w:r>
            <w:r w:rsidRPr="007026DC">
              <w:rPr>
                <w:i/>
                <w:spacing w:val="-4"/>
              </w:rPr>
              <w:t>ordning (EU) 2019/2033</w:t>
            </w:r>
            <w:r>
              <w:rPr>
                <w:i/>
                <w:spacing w:val="-4"/>
              </w:rPr>
              <w:t>,</w:t>
            </w:r>
          </w:p>
          <w:p w14:paraId="23B1AF4D" w14:textId="77777777" w:rsidR="007541D2" w:rsidRPr="00DF367E" w:rsidRDefault="007541D2" w:rsidP="002E15E2">
            <w:pPr>
              <w:pStyle w:val="Brdtextmedindrag"/>
              <w:rPr>
                <w:i/>
              </w:rPr>
            </w:pPr>
            <w:r w:rsidRPr="00A20819">
              <w:rPr>
                <w:i/>
                <w:iCs/>
              </w:rPr>
              <w:t>–</w:t>
            </w:r>
            <w:r>
              <w:t> </w:t>
            </w:r>
            <w:r w:rsidRPr="00865A51">
              <w:t>lagen</w:t>
            </w:r>
            <w:r>
              <w:t xml:space="preserve"> </w:t>
            </w:r>
            <w:r w:rsidRPr="00865A51">
              <w:t>(2006:531) om särskild till</w:t>
            </w:r>
            <w:r>
              <w:softHyphen/>
            </w:r>
            <w:r w:rsidRPr="00865A51">
              <w:t>syn över finan</w:t>
            </w:r>
            <w:r>
              <w:softHyphen/>
            </w:r>
            <w:r w:rsidRPr="00865A51">
              <w:t>siella konglome</w:t>
            </w:r>
            <w:r>
              <w:softHyphen/>
            </w:r>
            <w:r w:rsidRPr="00865A51">
              <w:t>rat</w:t>
            </w:r>
            <w:r w:rsidRPr="00DF367E">
              <w:rPr>
                <w:i/>
                <w:iCs/>
              </w:rPr>
              <w:t xml:space="preserve">, </w:t>
            </w:r>
            <w:r>
              <w:rPr>
                <w:i/>
                <w:iCs/>
              </w:rPr>
              <w:t>och</w:t>
            </w:r>
          </w:p>
          <w:p w14:paraId="729EE487" w14:textId="77777777" w:rsidR="007541D2" w:rsidRDefault="007541D2" w:rsidP="002E15E2">
            <w:pPr>
              <w:pStyle w:val="Brdtextmedindrag"/>
            </w:pPr>
            <w:r w:rsidRPr="00A20819">
              <w:rPr>
                <w:i/>
                <w:iCs/>
              </w:rPr>
              <w:t>–</w:t>
            </w:r>
            <w:r>
              <w:t> </w:t>
            </w:r>
            <w:r w:rsidRPr="00865A51">
              <w:t>lagen</w:t>
            </w:r>
            <w:r>
              <w:t xml:space="preserve"> </w:t>
            </w:r>
            <w:r w:rsidRPr="00865A51">
              <w:t>(2014:968) om särskild tillsyn över kreditinstitut och värde</w:t>
            </w:r>
            <w:r>
              <w:softHyphen/>
            </w:r>
            <w:r w:rsidRPr="00865A51">
              <w:t>pappersbolag</w:t>
            </w:r>
            <w:r>
              <w:rPr>
                <w:i/>
              </w:rPr>
              <w:t>.</w:t>
            </w:r>
          </w:p>
        </w:tc>
      </w:tr>
    </w:tbl>
    <w:p w14:paraId="4AEEF904" w14:textId="77777777" w:rsidR="007541D2" w:rsidRDefault="007541D2" w:rsidP="007541D2">
      <w:pPr>
        <w:pStyle w:val="Slutstreck"/>
      </w:pPr>
      <w:r w:rsidRPr="00660EEA">
        <w:lastRenderedPageBreak/>
        <w:t>                      </w:t>
      </w:r>
    </w:p>
    <w:p w14:paraId="4CD3DBEE" w14:textId="77777777" w:rsidR="007541D2" w:rsidRDefault="007541D2" w:rsidP="007541D2">
      <w:pPr>
        <w:pStyle w:val="Brdtextmedindrag"/>
      </w:pPr>
      <w:r>
        <w:t>Denna lag träder i kraft den 26 juni 2021.</w:t>
      </w:r>
    </w:p>
    <w:p w14:paraId="3FF9F713" w14:textId="581E71EC" w:rsidR="00351A00" w:rsidRDefault="00351A00" w:rsidP="00351A00">
      <w:pPr>
        <w:pStyle w:val="Brdtext"/>
      </w:pPr>
    </w:p>
    <w:p w14:paraId="23054D44" w14:textId="1D71FE13" w:rsidR="00351A00" w:rsidRDefault="00351A00" w:rsidP="00351A00">
      <w:pPr>
        <w:pStyle w:val="Brdtextmedindrag"/>
      </w:pPr>
    </w:p>
    <w:p w14:paraId="392CE69C" w14:textId="787CF2FA" w:rsidR="00351A00" w:rsidRDefault="00351A00" w:rsidP="00351A00">
      <w:pPr>
        <w:pStyle w:val="Brdtextmedindrag"/>
      </w:pPr>
    </w:p>
    <w:p w14:paraId="2111E722" w14:textId="77777777" w:rsidR="007F00B9" w:rsidRDefault="007F00B9" w:rsidP="00351A00">
      <w:pPr>
        <w:pStyle w:val="Brdtextmedindrag"/>
        <w:sectPr w:rsidR="007F00B9" w:rsidSect="00064433">
          <w:headerReference w:type="even" r:id="rId72"/>
          <w:headerReference w:type="default" r:id="rId73"/>
          <w:footerReference w:type="even" r:id="rId74"/>
          <w:footerReference w:type="default" r:id="rId75"/>
          <w:footerReference w:type="first" r:id="rId76"/>
          <w:footnotePr>
            <w:numRestart w:val="eachSect"/>
          </w:footnotePr>
          <w:pgSz w:w="9356" w:h="13721" w:code="9"/>
          <w:pgMar w:top="794" w:right="2438" w:bottom="1191" w:left="1021" w:header="0" w:footer="709" w:gutter="0"/>
          <w:cols w:space="708"/>
          <w:docGrid w:linePitch="360"/>
        </w:sectPr>
      </w:pPr>
    </w:p>
    <w:p w14:paraId="6C824C6A" w14:textId="340CBEDE" w:rsidR="00351A00" w:rsidRDefault="007F00B9" w:rsidP="00090E36">
      <w:pPr>
        <w:pStyle w:val="Rubrik2"/>
        <w:spacing w:before="0"/>
      </w:pPr>
      <w:bookmarkStart w:id="20" w:name="_Toc68700427"/>
      <w:r w:rsidRPr="007F00B9">
        <w:lastRenderedPageBreak/>
        <w:t>Förslag till lag om ändring i lagen (2004:297) om bank- och finansieringsrörelse</w:t>
      </w:r>
      <w:bookmarkEnd w:id="20"/>
    </w:p>
    <w:p w14:paraId="3E7CEFE6" w14:textId="77777777" w:rsidR="00662E6F" w:rsidRPr="0007642C" w:rsidRDefault="00662E6F" w:rsidP="00662E6F">
      <w:pPr>
        <w:pStyle w:val="Brdtext"/>
      </w:pPr>
      <w:r w:rsidRPr="0007642C">
        <w:t>Härigenom föreskrivs</w:t>
      </w:r>
      <w:r w:rsidRPr="0007642C">
        <w:rPr>
          <w:rStyle w:val="Fotnotsreferens"/>
        </w:rPr>
        <w:footnoteReference w:id="68"/>
      </w:r>
      <w:r w:rsidRPr="0007642C">
        <w:t xml:space="preserve"> </w:t>
      </w:r>
      <w:r>
        <w:t xml:space="preserve">att 1 kap. 5 § lagen </w:t>
      </w:r>
      <w:r w:rsidRPr="0007642C">
        <w:t>(2004:297) om bank- och finansieringsrörelse</w:t>
      </w:r>
      <w:r>
        <w:t xml:space="preserve"> ska ha följande lydelse. </w:t>
      </w:r>
    </w:p>
    <w:p w14:paraId="5A0C2C7C" w14:textId="77777777" w:rsidR="00662E6F" w:rsidRPr="0007642C" w:rsidRDefault="00662E6F" w:rsidP="00662E6F">
      <w:pPr>
        <w:pStyle w:val="Brdtextmedindrag"/>
      </w:pPr>
    </w:p>
    <w:tbl>
      <w:tblPr>
        <w:tblW w:w="5000" w:type="pct"/>
        <w:tblLook w:val="0000" w:firstRow="0" w:lastRow="0" w:firstColumn="0" w:lastColumn="0" w:noHBand="0" w:noVBand="0"/>
      </w:tblPr>
      <w:tblGrid>
        <w:gridCol w:w="2948"/>
        <w:gridCol w:w="2949"/>
      </w:tblGrid>
      <w:tr w:rsidR="00662E6F" w14:paraId="3449AF79" w14:textId="77777777" w:rsidTr="002E15E2">
        <w:tc>
          <w:tcPr>
            <w:tcW w:w="2500" w:type="pct"/>
            <w:shd w:val="clear" w:color="auto" w:fill="auto"/>
            <w:tcMar>
              <w:left w:w="0" w:type="dxa"/>
            </w:tcMar>
          </w:tcPr>
          <w:p w14:paraId="20137A66" w14:textId="77777777" w:rsidR="00662E6F" w:rsidRPr="0007642C" w:rsidRDefault="00662E6F" w:rsidP="002E15E2">
            <w:pPr>
              <w:pStyle w:val="Brdtext"/>
              <w:rPr>
                <w:i/>
              </w:rPr>
            </w:pPr>
            <w:r>
              <w:rPr>
                <w:i/>
              </w:rPr>
              <w:t>Nuvarande lydelse</w:t>
            </w:r>
          </w:p>
        </w:tc>
        <w:tc>
          <w:tcPr>
            <w:tcW w:w="2500" w:type="pct"/>
            <w:shd w:val="clear" w:color="auto" w:fill="auto"/>
            <w:tcMar>
              <w:right w:w="0" w:type="dxa"/>
            </w:tcMar>
          </w:tcPr>
          <w:p w14:paraId="264B5D5E" w14:textId="77777777" w:rsidR="00662E6F" w:rsidRPr="0007642C" w:rsidRDefault="00662E6F" w:rsidP="002E15E2">
            <w:pPr>
              <w:pStyle w:val="Brdtext"/>
              <w:rPr>
                <w:i/>
              </w:rPr>
            </w:pPr>
            <w:r w:rsidRPr="0007642C">
              <w:rPr>
                <w:i/>
              </w:rPr>
              <w:t>Föreslagen lydelse</w:t>
            </w:r>
          </w:p>
        </w:tc>
      </w:tr>
    </w:tbl>
    <w:p w14:paraId="09DD8403" w14:textId="77777777" w:rsidR="00662E6F" w:rsidRPr="0007642C" w:rsidRDefault="00662E6F" w:rsidP="00662E6F">
      <w:pPr>
        <w:pStyle w:val="Brdtext"/>
        <w:spacing w:before="270"/>
        <w:jc w:val="center"/>
        <w:rPr>
          <w:b/>
        </w:rPr>
      </w:pPr>
      <w:r w:rsidRPr="0007642C">
        <w:rPr>
          <w:b/>
        </w:rPr>
        <w:t>1 kap.</w:t>
      </w:r>
    </w:p>
    <w:p w14:paraId="121E0C68" w14:textId="77777777" w:rsidR="00662E6F" w:rsidRPr="0007642C" w:rsidRDefault="00662E6F" w:rsidP="00662E6F">
      <w:pPr>
        <w:pStyle w:val="Brdtext"/>
        <w:jc w:val="center"/>
      </w:pPr>
      <w:r w:rsidRPr="0007642C">
        <w:t>5 §</w:t>
      </w:r>
      <w:r>
        <w:rPr>
          <w:rStyle w:val="Fotnotsreferens"/>
        </w:rPr>
        <w:footnoteReference w:id="69"/>
      </w:r>
    </w:p>
    <w:p w14:paraId="25CEB6CB" w14:textId="77777777" w:rsidR="00662E6F" w:rsidRPr="0007642C" w:rsidRDefault="00662E6F" w:rsidP="00662E6F">
      <w:pPr>
        <w:pStyle w:val="Brdtextmedindrag"/>
      </w:pPr>
      <w:r w:rsidRPr="0007642C">
        <w:t>I denna lag betyder</w:t>
      </w:r>
    </w:p>
    <w:p w14:paraId="06474864" w14:textId="77777777" w:rsidR="00662E6F" w:rsidRPr="0007642C" w:rsidRDefault="00662E6F" w:rsidP="00662E6F">
      <w:pPr>
        <w:pStyle w:val="Brdtextmedindrag"/>
        <w:rPr>
          <w:spacing w:val="-2"/>
        </w:rPr>
      </w:pPr>
      <w:r w:rsidRPr="0007642C">
        <w:rPr>
          <w:spacing w:val="-2"/>
        </w:rPr>
        <w:t>1. </w:t>
      </w:r>
      <w:r w:rsidRPr="0007642C">
        <w:rPr>
          <w:i/>
          <w:spacing w:val="-2"/>
        </w:rPr>
        <w:t>anknutet företag</w:t>
      </w:r>
      <w:r w:rsidRPr="0007642C">
        <w:rPr>
          <w:spacing w:val="-2"/>
        </w:rPr>
        <w:t>: ett svenskt eller utländskt företag vars huvudsakliga verksamhet består i att äga eller förvalta fast egendom, tillhandahålla datatjänster eller driva annan liknande verksamhet som har samband med den huvudsakliga verksamheten i ett eller flera kreditinstitut, värdepappers</w:t>
      </w:r>
      <w:r>
        <w:rPr>
          <w:spacing w:val="-2"/>
        </w:rPr>
        <w:softHyphen/>
      </w:r>
      <w:r w:rsidRPr="0007642C">
        <w:rPr>
          <w:spacing w:val="-2"/>
        </w:rPr>
        <w:t>bolag eller motsvarande utländska företag,</w:t>
      </w:r>
    </w:p>
    <w:p w14:paraId="77B0D21B" w14:textId="77777777" w:rsidR="00662E6F" w:rsidRPr="0007642C" w:rsidRDefault="00662E6F" w:rsidP="00662E6F">
      <w:pPr>
        <w:pStyle w:val="Brdtextmedindrag"/>
      </w:pPr>
      <w:r w:rsidRPr="0007642C">
        <w:t>2. </w:t>
      </w:r>
      <w:r w:rsidRPr="0007642C">
        <w:rPr>
          <w:i/>
        </w:rPr>
        <w:t>bank</w:t>
      </w:r>
      <w:r w:rsidRPr="0007642C">
        <w:t>: bankaktiebolag, sparbank och medlemsbank,</w:t>
      </w:r>
    </w:p>
    <w:p w14:paraId="55795556" w14:textId="77777777" w:rsidR="00662E6F" w:rsidRPr="0007642C" w:rsidRDefault="00662E6F" w:rsidP="00662E6F">
      <w:pPr>
        <w:pStyle w:val="Brdtextmedindrag"/>
      </w:pPr>
      <w:r w:rsidRPr="0007642C">
        <w:t>3. </w:t>
      </w:r>
      <w:r w:rsidRPr="0007642C">
        <w:rPr>
          <w:i/>
        </w:rPr>
        <w:t>bankaktiebolag</w:t>
      </w:r>
      <w:r w:rsidRPr="0007642C">
        <w:t>: ett aktiebolag som har fått tillstånd att driva bank</w:t>
      </w:r>
      <w:r>
        <w:softHyphen/>
      </w:r>
      <w:r w:rsidRPr="0007642C">
        <w:t>rörelse,</w:t>
      </w:r>
    </w:p>
    <w:p w14:paraId="2ACBA414" w14:textId="77777777" w:rsidR="00662E6F" w:rsidRPr="0007642C" w:rsidRDefault="00662E6F" w:rsidP="00662E6F">
      <w:pPr>
        <w:pStyle w:val="Brdtextmedindrag"/>
      </w:pPr>
      <w:r w:rsidRPr="0007642C">
        <w:t>4. </w:t>
      </w:r>
      <w:r w:rsidRPr="0007642C">
        <w:rPr>
          <w:i/>
        </w:rPr>
        <w:t>behörig myndighet</w:t>
      </w:r>
      <w:r w:rsidRPr="0007642C">
        <w:t>: en utländsk myndighet som har behörighet att utöva tillsyn över utländska kreditinstitut,</w:t>
      </w:r>
    </w:p>
    <w:p w14:paraId="616252F4" w14:textId="77777777" w:rsidR="00662E6F" w:rsidRPr="0007642C" w:rsidRDefault="00662E6F" w:rsidP="00662E6F">
      <w:pPr>
        <w:pStyle w:val="Brdtextmedindrag"/>
      </w:pPr>
      <w:r w:rsidRPr="0007642C">
        <w:t>5. </w:t>
      </w:r>
      <w:r w:rsidRPr="0007642C">
        <w:rPr>
          <w:i/>
        </w:rPr>
        <w:t>EES</w:t>
      </w:r>
      <w:r w:rsidRPr="0007642C">
        <w:t>: Europeiska ekonomiska samarbetsområdet,</w:t>
      </w:r>
    </w:p>
    <w:p w14:paraId="1415439E" w14:textId="77777777" w:rsidR="00662E6F" w:rsidRPr="0007642C" w:rsidRDefault="00662E6F" w:rsidP="00662E6F">
      <w:pPr>
        <w:pStyle w:val="Brdtextmedindrag"/>
      </w:pPr>
      <w:r w:rsidRPr="0007642C">
        <w:t>6. </w:t>
      </w:r>
      <w:r w:rsidRPr="0007642C">
        <w:rPr>
          <w:i/>
        </w:rPr>
        <w:t>filial</w:t>
      </w:r>
      <w:r w:rsidRPr="0007642C">
        <w:t>: ett avdelningskontor med självständig förvaltning, varvid även ett utländskt kreditinstituts etablering av flera driftställen ska anses som en enda filial,</w:t>
      </w:r>
    </w:p>
    <w:p w14:paraId="0ECFCA3C" w14:textId="77777777" w:rsidR="00662E6F" w:rsidRPr="0007642C" w:rsidRDefault="00662E6F" w:rsidP="00662E6F">
      <w:pPr>
        <w:pStyle w:val="Brdtextmedindrag"/>
      </w:pPr>
      <w:r w:rsidRPr="0007642C">
        <w:t>7. </w:t>
      </w:r>
      <w:r w:rsidRPr="003C758B">
        <w:rPr>
          <w:i/>
        </w:rPr>
        <w:t>finansiellt institut</w:t>
      </w:r>
      <w:r w:rsidRPr="0007642C">
        <w:t xml:space="preserve">: ett </w:t>
      </w:r>
      <w:r w:rsidRPr="003C758B">
        <w:t>finansi</w:t>
      </w:r>
      <w:r w:rsidRPr="003C758B">
        <w:softHyphen/>
        <w:t>ellt</w:t>
      </w:r>
      <w:r>
        <w:t xml:space="preserve"> </w:t>
      </w:r>
      <w:r w:rsidRPr="003C758B">
        <w:t xml:space="preserve">institut enligt artikel 4.1.26 i </w:t>
      </w:r>
      <w:r w:rsidRPr="0007642C">
        <w:rPr>
          <w:i/>
        </w:rPr>
        <w:t>tillsyns</w:t>
      </w:r>
      <w:r>
        <w:rPr>
          <w:i/>
        </w:rPr>
        <w:softHyphen/>
      </w:r>
      <w:r w:rsidRPr="0007642C">
        <w:rPr>
          <w:i/>
        </w:rPr>
        <w:t>förord</w:t>
      </w:r>
      <w:r>
        <w:rPr>
          <w:i/>
        </w:rPr>
        <w:softHyphen/>
      </w:r>
      <w:r w:rsidRPr="0007642C">
        <w:rPr>
          <w:i/>
        </w:rPr>
        <w:t>ningen</w:t>
      </w:r>
      <w:r w:rsidRPr="0007642C">
        <w:t>,</w:t>
      </w:r>
    </w:p>
    <w:p w14:paraId="548E1E5C" w14:textId="77777777" w:rsidR="00662E6F" w:rsidRPr="0007642C" w:rsidRDefault="00662E6F" w:rsidP="00662E6F">
      <w:pPr>
        <w:pStyle w:val="Brdtextmedindrag"/>
      </w:pPr>
      <w:r w:rsidRPr="0007642C">
        <w:t>8. </w:t>
      </w:r>
      <w:r w:rsidRPr="0007642C">
        <w:rPr>
          <w:i/>
        </w:rPr>
        <w:t>hemland</w:t>
      </w:r>
      <w:r w:rsidRPr="0007642C">
        <w:t>: det land där ett företag har fått tillstånd till rörelse som avses i denna lag,</w:t>
      </w:r>
    </w:p>
    <w:p w14:paraId="6B2FA2F6" w14:textId="77777777" w:rsidR="00662E6F" w:rsidRDefault="00662E6F" w:rsidP="00662E6F">
      <w:pPr>
        <w:pStyle w:val="Brdtextmedindrag"/>
      </w:pPr>
      <w:r w:rsidRPr="0007642C">
        <w:t>9. </w:t>
      </w:r>
      <w:r w:rsidRPr="0007642C">
        <w:rPr>
          <w:i/>
        </w:rPr>
        <w:t>kapitalbas</w:t>
      </w:r>
      <w:r w:rsidRPr="0007642C">
        <w:t>: detsamma som i artikel 72 i tillsynsförordningen,</w:t>
      </w:r>
    </w:p>
    <w:p w14:paraId="1D8B94A8" w14:textId="77777777" w:rsidR="00662E6F" w:rsidRDefault="00662E6F" w:rsidP="00662E6F">
      <w:pPr>
        <w:pStyle w:val="Brdtextmedindrag"/>
      </w:pPr>
      <w:r>
        <w:t>10. </w:t>
      </w:r>
      <w:r w:rsidRPr="002A68A0">
        <w:rPr>
          <w:i/>
        </w:rPr>
        <w:t>kreditinstitut</w:t>
      </w:r>
      <w:r w:rsidRPr="00703D01">
        <w:t>:</w:t>
      </w:r>
      <w:r>
        <w:rPr>
          <w:i/>
          <w:iCs/>
        </w:rPr>
        <w:t xml:space="preserve"> </w:t>
      </w:r>
      <w:r>
        <w:t>bank och kredit</w:t>
      </w:r>
      <w:r>
        <w:softHyphen/>
        <w:t>marknadsföretag,</w:t>
      </w:r>
    </w:p>
    <w:tbl>
      <w:tblPr>
        <w:tblW w:w="5000" w:type="pct"/>
        <w:tblLook w:val="0000" w:firstRow="0" w:lastRow="0" w:firstColumn="0" w:lastColumn="0" w:noHBand="0" w:noVBand="0"/>
      </w:tblPr>
      <w:tblGrid>
        <w:gridCol w:w="2948"/>
        <w:gridCol w:w="2949"/>
      </w:tblGrid>
      <w:tr w:rsidR="00662E6F" w14:paraId="24044CDB" w14:textId="77777777" w:rsidTr="002E15E2">
        <w:tc>
          <w:tcPr>
            <w:tcW w:w="2500" w:type="pct"/>
            <w:shd w:val="clear" w:color="auto" w:fill="auto"/>
            <w:tcMar>
              <w:left w:w="0" w:type="dxa"/>
            </w:tcMar>
          </w:tcPr>
          <w:p w14:paraId="0ED2AA0E" w14:textId="77777777" w:rsidR="00662E6F" w:rsidRPr="0007642C" w:rsidRDefault="00662E6F" w:rsidP="002E15E2">
            <w:pPr>
              <w:pStyle w:val="Brdtextmedindrag"/>
            </w:pPr>
            <w:r w:rsidRPr="0007642C">
              <w:t>11. </w:t>
            </w:r>
            <w:r w:rsidRPr="0007642C">
              <w:rPr>
                <w:i/>
                <w:u w:val="single"/>
              </w:rPr>
              <w:t>kapitaltäckningsdirektivet</w:t>
            </w:r>
            <w:r w:rsidRPr="0007642C">
              <w:t>: Europaparlamentets och rådets direk</w:t>
            </w:r>
            <w:r>
              <w:softHyphen/>
            </w:r>
            <w:r w:rsidRPr="0007642C">
              <w:t xml:space="preserve">tiv 2013/36/EU av den 26 juni 2013 om behörighet att utöva verksamhet i kreditinstitut och om tillsyn av kreditinstitut </w:t>
            </w:r>
            <w:r w:rsidRPr="0085044C">
              <w:rPr>
                <w:i/>
              </w:rPr>
              <w:t>och värde</w:t>
            </w:r>
            <w:r w:rsidRPr="0085044C">
              <w:rPr>
                <w:i/>
              </w:rPr>
              <w:softHyphen/>
              <w:t>pappersföretag</w:t>
            </w:r>
            <w:r w:rsidRPr="0007642C">
              <w:t>, om ändring av direktiv 2002/87/EG och om upp</w:t>
            </w:r>
            <w:r>
              <w:softHyphen/>
            </w:r>
            <w:r w:rsidRPr="0007642C">
              <w:t xml:space="preserve">hävande av </w:t>
            </w:r>
            <w:r w:rsidRPr="003C758B">
              <w:rPr>
                <w:i/>
                <w:iCs/>
              </w:rPr>
              <w:t>direktiv</w:t>
            </w:r>
            <w:r w:rsidRPr="0007642C">
              <w:t xml:space="preserve"> 2006/48/EG och 2006/49/EG, i lydelsen enligt </w:t>
            </w:r>
            <w:r w:rsidRPr="00E937AA">
              <w:t>Europa</w:t>
            </w:r>
            <w:r w:rsidRPr="00E937AA">
              <w:softHyphen/>
              <w:t>parla</w:t>
            </w:r>
            <w:r w:rsidRPr="00E937AA">
              <w:softHyphen/>
              <w:t>men</w:t>
            </w:r>
            <w:r w:rsidRPr="00E937AA">
              <w:softHyphen/>
              <w:t>tets och rådets direktiv</w:t>
            </w:r>
            <w:r w:rsidRPr="00CE1055">
              <w:t xml:space="preserve"> </w:t>
            </w:r>
            <w:r>
              <w:t xml:space="preserve">(EU) </w:t>
            </w:r>
            <w:r w:rsidRPr="003C758B">
              <w:rPr>
                <w:i/>
              </w:rPr>
              <w:t>2019/</w:t>
            </w:r>
            <w:r>
              <w:rPr>
                <w:i/>
              </w:rPr>
              <w:t>878</w:t>
            </w:r>
            <w:r w:rsidRPr="0007642C">
              <w:t>,</w:t>
            </w:r>
          </w:p>
        </w:tc>
        <w:tc>
          <w:tcPr>
            <w:tcW w:w="2500" w:type="pct"/>
            <w:shd w:val="clear" w:color="auto" w:fill="auto"/>
            <w:tcMar>
              <w:right w:w="0" w:type="dxa"/>
            </w:tcMar>
          </w:tcPr>
          <w:p w14:paraId="42D29754" w14:textId="77777777" w:rsidR="00662E6F" w:rsidRPr="0007642C" w:rsidRDefault="00662E6F" w:rsidP="002E15E2">
            <w:pPr>
              <w:pStyle w:val="Brdtextmedindrag"/>
            </w:pPr>
            <w:r w:rsidRPr="0007642C">
              <w:t>11. </w:t>
            </w:r>
            <w:r w:rsidRPr="0007642C">
              <w:rPr>
                <w:i/>
                <w:u w:val="single"/>
              </w:rPr>
              <w:t>kapitaltäckningsdirektivet</w:t>
            </w:r>
            <w:r w:rsidRPr="0007642C">
              <w:t>: Europaparlamentets och rådets direktiv 2013/36/EU av den 26 juni 2013 om behörighet att utöva verksamhet i kreditinstitut och om tillsyn av kreditinstitut, om ändring av direk</w:t>
            </w:r>
            <w:r>
              <w:softHyphen/>
            </w:r>
            <w:r w:rsidRPr="0007642C">
              <w:t>tiv 2002/87/EG och om upp</w:t>
            </w:r>
            <w:r>
              <w:softHyphen/>
            </w:r>
            <w:r w:rsidRPr="0007642C">
              <w:t xml:space="preserve">hävande av </w:t>
            </w:r>
            <w:r w:rsidRPr="003C758B">
              <w:rPr>
                <w:i/>
                <w:iCs/>
              </w:rPr>
              <w:t>direktiven</w:t>
            </w:r>
            <w:r w:rsidRPr="0007642C">
              <w:t xml:space="preserve"> 2006/48/EG och 2006/49/EG, i lydelsen enligt </w:t>
            </w:r>
            <w:r w:rsidRPr="00E937AA">
              <w:t>Europaparla</w:t>
            </w:r>
            <w:r w:rsidRPr="00E937AA">
              <w:softHyphen/>
              <w:t>men</w:t>
            </w:r>
            <w:r w:rsidRPr="00E937AA">
              <w:softHyphen/>
              <w:t>tets och rådets direktiv</w:t>
            </w:r>
            <w:r w:rsidRPr="0007642C">
              <w:t xml:space="preserve"> </w:t>
            </w:r>
            <w:r w:rsidRPr="003C758B">
              <w:rPr>
                <w:iCs/>
              </w:rPr>
              <w:t>(EU)</w:t>
            </w:r>
            <w:r w:rsidRPr="0007642C">
              <w:rPr>
                <w:i/>
              </w:rPr>
              <w:t xml:space="preserve"> </w:t>
            </w:r>
            <w:r w:rsidRPr="00CD20C0">
              <w:rPr>
                <w:i/>
              </w:rPr>
              <w:t>2019/</w:t>
            </w:r>
            <w:r>
              <w:rPr>
                <w:i/>
              </w:rPr>
              <w:t>2034</w:t>
            </w:r>
            <w:r w:rsidRPr="0007642C">
              <w:t>,</w:t>
            </w:r>
          </w:p>
        </w:tc>
      </w:tr>
    </w:tbl>
    <w:p w14:paraId="54053125" w14:textId="77777777" w:rsidR="00662E6F" w:rsidRPr="0007642C" w:rsidRDefault="00662E6F" w:rsidP="00662E6F">
      <w:pPr>
        <w:pStyle w:val="Brdtextmedindrag"/>
      </w:pPr>
      <w:r w:rsidRPr="0007642C">
        <w:lastRenderedPageBreak/>
        <w:t>12. </w:t>
      </w:r>
      <w:r w:rsidRPr="0007642C">
        <w:rPr>
          <w:i/>
        </w:rPr>
        <w:t>kreditmarknadsbolag</w:t>
      </w:r>
      <w:r w:rsidRPr="0007642C">
        <w:t>: ett aktiebolag som har fått tillstånd att driva finansieringsrörelse,</w:t>
      </w:r>
    </w:p>
    <w:p w14:paraId="663B2C22" w14:textId="77777777" w:rsidR="00662E6F" w:rsidRPr="0007642C" w:rsidRDefault="00662E6F" w:rsidP="00662E6F">
      <w:pPr>
        <w:pStyle w:val="Brdtextmedindrag"/>
      </w:pPr>
      <w:r w:rsidRPr="0007642C">
        <w:t>13. </w:t>
      </w:r>
      <w:r w:rsidRPr="0007642C">
        <w:rPr>
          <w:i/>
        </w:rPr>
        <w:t>kreditmarknadsförening</w:t>
      </w:r>
      <w:r w:rsidRPr="0007642C">
        <w:t>: en ekonomisk förening som har fått till</w:t>
      </w:r>
      <w:r>
        <w:softHyphen/>
      </w:r>
      <w:r w:rsidRPr="0007642C">
        <w:t>stånd att driva finansieringsrörelse,</w:t>
      </w:r>
    </w:p>
    <w:p w14:paraId="07191070" w14:textId="77777777" w:rsidR="00662E6F" w:rsidRPr="0007642C" w:rsidRDefault="00662E6F" w:rsidP="00662E6F">
      <w:pPr>
        <w:pStyle w:val="Brdtextmedindrag"/>
      </w:pPr>
      <w:r w:rsidRPr="0007642C">
        <w:t>14. </w:t>
      </w:r>
      <w:r w:rsidRPr="0007642C">
        <w:rPr>
          <w:i/>
        </w:rPr>
        <w:t>kreditmarknadsföretag</w:t>
      </w:r>
      <w:r w:rsidRPr="0007642C">
        <w:t>: kreditmarknadsbolag och kredit</w:t>
      </w:r>
      <w:r w:rsidRPr="0007642C">
        <w:softHyphen/>
        <w:t>marknads</w:t>
      </w:r>
      <w:r>
        <w:softHyphen/>
      </w:r>
      <w:r w:rsidRPr="0007642C">
        <w:t>förening,</w:t>
      </w:r>
    </w:p>
    <w:p w14:paraId="6798445E" w14:textId="77777777" w:rsidR="00662E6F" w:rsidRPr="0007642C" w:rsidRDefault="00662E6F" w:rsidP="00662E6F">
      <w:pPr>
        <w:pStyle w:val="Brdtextmedindrag"/>
      </w:pPr>
      <w:r w:rsidRPr="0007642C">
        <w:t>15. </w:t>
      </w:r>
      <w:r w:rsidRPr="0007642C">
        <w:rPr>
          <w:i/>
        </w:rPr>
        <w:t>kvalificerat innehav</w:t>
      </w:r>
      <w:r w:rsidRPr="0007642C">
        <w:t>: ett direkt eller indirekt ägande i ett före</w:t>
      </w:r>
      <w:r w:rsidRPr="0007642C">
        <w:softHyphen/>
        <w:t xml:space="preserve">tag, om innehavet beräknat på det sätt som anges i 5 a § representerar </w:t>
      </w:r>
      <w:r>
        <w:t>10 </w:t>
      </w:r>
      <w:r w:rsidRPr="0007642C">
        <w:t>procent eller mer av kapitalet eller av samtliga röster eller annars möjliggör ett väsentligt inflytande över ledningen av företaget,</w:t>
      </w:r>
    </w:p>
    <w:p w14:paraId="5783C661" w14:textId="77777777" w:rsidR="00662E6F" w:rsidRPr="0007642C" w:rsidRDefault="00662E6F" w:rsidP="00662E6F">
      <w:pPr>
        <w:pStyle w:val="Brdtextmedindrag"/>
      </w:pPr>
      <w:r w:rsidRPr="0007642C">
        <w:t>16. </w:t>
      </w:r>
      <w:r w:rsidRPr="0007642C">
        <w:rPr>
          <w:i/>
        </w:rPr>
        <w:t>medlemsbank</w:t>
      </w:r>
      <w:r w:rsidRPr="0007642C">
        <w:t>:</w:t>
      </w:r>
      <w:r>
        <w:t xml:space="preserve"> </w:t>
      </w:r>
      <w:r w:rsidRPr="0007642C">
        <w:t xml:space="preserve">en ekonomisk förening som </w:t>
      </w:r>
      <w:r>
        <w:t>har fått tillstånd att driva bankrörelse</w:t>
      </w:r>
      <w:r w:rsidRPr="0007642C">
        <w:t>,</w:t>
      </w:r>
    </w:p>
    <w:p w14:paraId="755E5738" w14:textId="77777777" w:rsidR="00662E6F" w:rsidRPr="0007642C" w:rsidRDefault="00662E6F" w:rsidP="00662E6F">
      <w:pPr>
        <w:pStyle w:val="Brdtextmedindrag"/>
      </w:pPr>
      <w:r w:rsidRPr="0007642C">
        <w:t>17. </w:t>
      </w:r>
      <w:r w:rsidRPr="0007642C">
        <w:rPr>
          <w:i/>
        </w:rPr>
        <w:t>sparbank</w:t>
      </w:r>
      <w:r w:rsidRPr="0007642C">
        <w:t>: ett företag som avses i sparbankslagen (1987:619),</w:t>
      </w:r>
    </w:p>
    <w:p w14:paraId="3F44F355" w14:textId="77777777" w:rsidR="00662E6F" w:rsidRPr="0007642C" w:rsidRDefault="00662E6F" w:rsidP="00662E6F">
      <w:pPr>
        <w:pStyle w:val="Brdtextmedindrag"/>
      </w:pPr>
      <w:r w:rsidRPr="0007642C">
        <w:t>18. </w:t>
      </w:r>
      <w:r w:rsidRPr="0007642C">
        <w:rPr>
          <w:i/>
        </w:rPr>
        <w:t>startkapital</w:t>
      </w:r>
      <w:r w:rsidRPr="0007642C">
        <w:t>: det kapital som för kreditinstitut avses i arti</w:t>
      </w:r>
      <w:r w:rsidRPr="0007642C">
        <w:softHyphen/>
        <w:t>kel 4.51 i tillsynsförordningen,</w:t>
      </w:r>
    </w:p>
    <w:p w14:paraId="5337E49C" w14:textId="77777777" w:rsidR="00662E6F" w:rsidRPr="0007642C" w:rsidRDefault="00662E6F" w:rsidP="00662E6F">
      <w:pPr>
        <w:pStyle w:val="Brdtextmedindrag"/>
      </w:pPr>
      <w:r w:rsidRPr="0007642C">
        <w:t>19. </w:t>
      </w:r>
      <w:r w:rsidRPr="0007642C">
        <w:rPr>
          <w:i/>
        </w:rPr>
        <w:t>utländskt bankföretag</w:t>
      </w:r>
      <w:r w:rsidRPr="0007642C">
        <w:t>: ett utländskt företag som i hemlandet har tillstånd att driva bankrörelse,</w:t>
      </w:r>
    </w:p>
    <w:p w14:paraId="224A219F" w14:textId="77777777" w:rsidR="00662E6F" w:rsidRPr="0007642C" w:rsidRDefault="00662E6F" w:rsidP="00662E6F">
      <w:pPr>
        <w:pStyle w:val="Brdtextmedindrag"/>
      </w:pPr>
      <w:r w:rsidRPr="0007642C">
        <w:t>20. </w:t>
      </w:r>
      <w:r w:rsidRPr="0007642C">
        <w:rPr>
          <w:i/>
        </w:rPr>
        <w:t>utländskt kreditföretag</w:t>
      </w:r>
      <w:r w:rsidRPr="0007642C">
        <w:t>: ett utländskt företag som i hemlandet har tillstånd att driva finansieringsrörelse,</w:t>
      </w:r>
    </w:p>
    <w:p w14:paraId="10F88849" w14:textId="77777777" w:rsidR="00662E6F" w:rsidRPr="0007642C" w:rsidRDefault="00662E6F" w:rsidP="00662E6F">
      <w:pPr>
        <w:pStyle w:val="Brdtextmedindrag"/>
      </w:pPr>
      <w:r w:rsidRPr="0007642C">
        <w:t>21. </w:t>
      </w:r>
      <w:r w:rsidRPr="0007642C">
        <w:rPr>
          <w:i/>
        </w:rPr>
        <w:t>utländskt kreditinstitut</w:t>
      </w:r>
      <w:r w:rsidRPr="0007642C">
        <w:t>: ett utländskt bankföretag och ett utländskt kreditföretag,</w:t>
      </w:r>
    </w:p>
    <w:p w14:paraId="299122DA" w14:textId="77777777" w:rsidR="00662E6F" w:rsidRPr="0007642C" w:rsidRDefault="00662E6F" w:rsidP="00662E6F">
      <w:pPr>
        <w:pStyle w:val="Brdtextmedindrag"/>
      </w:pPr>
      <w:r w:rsidRPr="0007642C">
        <w:t>22. </w:t>
      </w:r>
      <w:r w:rsidRPr="0007642C">
        <w:rPr>
          <w:i/>
        </w:rPr>
        <w:t>betydande filial</w:t>
      </w:r>
      <w:r w:rsidRPr="0007642C">
        <w:t>: en filial som är betydande enligt artikel 51.1 i kapitaltäckningsdirektivet,</w:t>
      </w:r>
    </w:p>
    <w:p w14:paraId="3FF2BFDD" w14:textId="77777777" w:rsidR="00662E6F" w:rsidRPr="0007642C" w:rsidRDefault="00662E6F" w:rsidP="00662E6F">
      <w:pPr>
        <w:pStyle w:val="Brdtextmedindrag"/>
      </w:pPr>
      <w:r w:rsidRPr="0007642C">
        <w:t>23. </w:t>
      </w:r>
      <w:r w:rsidRPr="0007642C">
        <w:rPr>
          <w:i/>
        </w:rPr>
        <w:t>blandat finansiellt holdingföretag</w:t>
      </w:r>
      <w:r w:rsidRPr="0007642C">
        <w:t>: ett holdingföretag enligt artikel 4.1.21 i tillsynsförordningen,</w:t>
      </w:r>
    </w:p>
    <w:p w14:paraId="5EB763BD" w14:textId="77777777" w:rsidR="00662E6F" w:rsidRPr="0007642C" w:rsidRDefault="00662E6F" w:rsidP="00662E6F">
      <w:pPr>
        <w:pStyle w:val="Brdtextmedindrag"/>
      </w:pPr>
      <w:r w:rsidRPr="0007642C">
        <w:t>24. </w:t>
      </w:r>
      <w:r w:rsidRPr="0007642C">
        <w:rPr>
          <w:i/>
        </w:rPr>
        <w:t>blandat finansiellt moderholdingföretag inom EES</w:t>
      </w:r>
      <w:r w:rsidRPr="0007642C">
        <w:t>: ett inom EES etablerat blandat finansiellt holdingföretag som inte självt är ett dotter</w:t>
      </w:r>
      <w:r>
        <w:softHyphen/>
      </w:r>
      <w:r w:rsidRPr="0007642C">
        <w:t>företag till ett</w:t>
      </w:r>
    </w:p>
    <w:p w14:paraId="3C7A3D6D" w14:textId="77777777" w:rsidR="00662E6F" w:rsidRPr="0007642C" w:rsidRDefault="00662E6F" w:rsidP="00662E6F">
      <w:pPr>
        <w:pStyle w:val="Brdtextmedindrag"/>
      </w:pPr>
      <w:r w:rsidRPr="0007642C">
        <w:t>a) kreditinstitut, värdepappersbolag eller EES-institut, eller</w:t>
      </w:r>
    </w:p>
    <w:p w14:paraId="38934A6D" w14:textId="77777777" w:rsidR="00662E6F" w:rsidRPr="0007642C" w:rsidRDefault="00662E6F" w:rsidP="00662E6F">
      <w:pPr>
        <w:pStyle w:val="Brdtextmedindrag"/>
      </w:pPr>
      <w:r w:rsidRPr="0007642C">
        <w:t>b) annat blandat finansiellt holdingföretag eller ett finansiellt holding</w:t>
      </w:r>
      <w:r>
        <w:softHyphen/>
      </w:r>
      <w:r w:rsidRPr="0007642C">
        <w:t>företag som är etablerat i något land inom EES,</w:t>
      </w:r>
    </w:p>
    <w:p w14:paraId="059B0A8C" w14:textId="77777777" w:rsidR="00662E6F" w:rsidRPr="0007642C" w:rsidRDefault="00662E6F" w:rsidP="00662E6F">
      <w:pPr>
        <w:pStyle w:val="Brdtextmedindrag"/>
      </w:pPr>
      <w:r w:rsidRPr="0007642C">
        <w:t>25. </w:t>
      </w:r>
      <w:r w:rsidRPr="0007642C">
        <w:rPr>
          <w:i/>
        </w:rPr>
        <w:t>EES-institut</w:t>
      </w:r>
      <w:r w:rsidRPr="0007642C">
        <w:t>: ett utländskt kreditinstitut eller ett utländskt</w:t>
      </w:r>
      <w:r>
        <w:t xml:space="preserve"> </w:t>
      </w:r>
      <w:r w:rsidRPr="0007642C">
        <w:t>värde</w:t>
      </w:r>
      <w:r>
        <w:softHyphen/>
      </w:r>
      <w:r w:rsidRPr="0007642C">
        <w:t>pappersföretag som är hemmahörande i något annat land inom EES än Sverige,</w:t>
      </w:r>
    </w:p>
    <w:p w14:paraId="27F05342" w14:textId="77777777" w:rsidR="00662E6F" w:rsidRPr="0007642C" w:rsidRDefault="00662E6F" w:rsidP="00662E6F">
      <w:pPr>
        <w:pStyle w:val="Brdtextmedindrag"/>
        <w:rPr>
          <w:spacing w:val="-2"/>
        </w:rPr>
      </w:pPr>
      <w:r w:rsidRPr="0007642C">
        <w:rPr>
          <w:spacing w:val="-2"/>
        </w:rPr>
        <w:t>26. </w:t>
      </w:r>
      <w:r w:rsidRPr="0007642C">
        <w:rPr>
          <w:i/>
          <w:spacing w:val="-2"/>
        </w:rPr>
        <w:t>finansiellt holdingföretag</w:t>
      </w:r>
      <w:r w:rsidRPr="0007642C">
        <w:rPr>
          <w:spacing w:val="-2"/>
        </w:rPr>
        <w:t>: ett holdingföretag enligt artikel 4.1.20 i tillsynsförordningen,</w:t>
      </w:r>
    </w:p>
    <w:p w14:paraId="49B6DFDF" w14:textId="77777777" w:rsidR="00662E6F" w:rsidRPr="0007642C" w:rsidRDefault="00662E6F" w:rsidP="00662E6F">
      <w:pPr>
        <w:pStyle w:val="Brdtextmedindrag"/>
      </w:pPr>
      <w:r w:rsidRPr="0007642C">
        <w:t>27. </w:t>
      </w:r>
      <w:r w:rsidRPr="0007642C">
        <w:rPr>
          <w:i/>
        </w:rPr>
        <w:t>finansiellt moderholdingföretag inom EES</w:t>
      </w:r>
      <w:r w:rsidRPr="0007642C">
        <w:t>: ett inom EES etablerat finansiellt holdingföretag som inte självt är ett dotter</w:t>
      </w:r>
      <w:r w:rsidRPr="0007642C">
        <w:softHyphen/>
        <w:t>företag till ett</w:t>
      </w:r>
    </w:p>
    <w:p w14:paraId="07B74023" w14:textId="77777777" w:rsidR="00662E6F" w:rsidRPr="0007642C" w:rsidRDefault="00662E6F" w:rsidP="00662E6F">
      <w:pPr>
        <w:pStyle w:val="Brdtextmedindrag"/>
      </w:pPr>
      <w:r w:rsidRPr="0007642C">
        <w:t>a) kreditinstitut, värdepappersbolag eller EES-institut, eller</w:t>
      </w:r>
    </w:p>
    <w:p w14:paraId="1C243531" w14:textId="77777777" w:rsidR="00662E6F" w:rsidRPr="0007642C" w:rsidRDefault="00662E6F" w:rsidP="00662E6F">
      <w:pPr>
        <w:pStyle w:val="Brdtextmedindrag"/>
      </w:pPr>
      <w:r w:rsidRPr="0007642C">
        <w:t>b) annat finansiellt holdingföretag eller ett blandat finansiellt holding</w:t>
      </w:r>
      <w:r>
        <w:softHyphen/>
      </w:r>
      <w:r w:rsidRPr="0007642C">
        <w:t>företag som är etablerat i något land inom EES,</w:t>
      </w:r>
    </w:p>
    <w:p w14:paraId="34194E4D" w14:textId="77777777" w:rsidR="00662E6F" w:rsidRPr="0007642C" w:rsidRDefault="00662E6F" w:rsidP="00662E6F">
      <w:pPr>
        <w:pStyle w:val="Brdtextmedindrag"/>
      </w:pPr>
      <w:r w:rsidRPr="0007642C">
        <w:t>28. </w:t>
      </w:r>
      <w:r w:rsidRPr="0007642C">
        <w:rPr>
          <w:i/>
        </w:rPr>
        <w:t>holdingföretag med blandad verksamhet</w:t>
      </w:r>
      <w:r w:rsidRPr="0007642C">
        <w:t>: holdingföretag enligt artikel 4.1.22 i tillsynsförordningen,</w:t>
      </w:r>
    </w:p>
    <w:p w14:paraId="49DDADF9" w14:textId="77777777" w:rsidR="00662E6F" w:rsidRPr="0007642C" w:rsidRDefault="00662E6F" w:rsidP="00662E6F">
      <w:pPr>
        <w:pStyle w:val="Brdtextmedindrag"/>
      </w:pPr>
      <w:r w:rsidRPr="0007642C">
        <w:t>29. </w:t>
      </w:r>
      <w:r w:rsidRPr="0007642C">
        <w:rPr>
          <w:i/>
        </w:rPr>
        <w:t>koncern</w:t>
      </w:r>
      <w:r w:rsidRPr="0007642C">
        <w:t>:</w:t>
      </w:r>
    </w:p>
    <w:p w14:paraId="586806AB" w14:textId="77777777" w:rsidR="00662E6F" w:rsidRPr="0007642C" w:rsidRDefault="00662E6F" w:rsidP="00662E6F">
      <w:pPr>
        <w:pStyle w:val="Brdtextmedindrag"/>
      </w:pPr>
      <w:r w:rsidRPr="0007642C">
        <w:t>a) i 6 a, 6 b och 15 b kap., detsamma som i 2 kap. 1 § lagen (2015:1016) om resolution,</w:t>
      </w:r>
    </w:p>
    <w:p w14:paraId="29D4A677" w14:textId="77777777" w:rsidR="00662E6F" w:rsidRPr="0007642C" w:rsidRDefault="00662E6F" w:rsidP="00662E6F">
      <w:pPr>
        <w:pStyle w:val="Brdtextmedindrag"/>
      </w:pPr>
      <w:r w:rsidRPr="0007642C">
        <w:t>b) i övriga kapitel, detsamma som i 1 kap. 11 och 12 §§ aktie</w:t>
      </w:r>
      <w:r w:rsidRPr="0007642C">
        <w:softHyphen/>
        <w:t>bolagslagen (2005:551), varvid det som sägs om moderbolag tillämpas även på andra juridiska personer än aktiebolag,</w:t>
      </w:r>
    </w:p>
    <w:p w14:paraId="5E02DCA0" w14:textId="77777777" w:rsidR="00662E6F" w:rsidRDefault="00662E6F" w:rsidP="00662E6F">
      <w:pPr>
        <w:pStyle w:val="Brdtextmedindrag"/>
        <w:rPr>
          <w:spacing w:val="-2"/>
        </w:rPr>
      </w:pPr>
      <w:r w:rsidRPr="0007642C">
        <w:rPr>
          <w:spacing w:val="-2"/>
        </w:rPr>
        <w:t>30. </w:t>
      </w:r>
      <w:r w:rsidRPr="0007642C">
        <w:rPr>
          <w:i/>
          <w:spacing w:val="-2"/>
        </w:rPr>
        <w:t>koncernåterhämtningsplan</w:t>
      </w:r>
      <w:r w:rsidRPr="0007642C">
        <w:rPr>
          <w:spacing w:val="-2"/>
        </w:rPr>
        <w:t xml:space="preserve">: en plan som upprättas av ett moderföretag inom EES i syfte att identifiera åtgärder som de företag i en koncern som </w:t>
      </w:r>
      <w:r w:rsidRPr="0007642C">
        <w:rPr>
          <w:spacing w:val="-2"/>
        </w:rPr>
        <w:lastRenderedPageBreak/>
        <w:t>omfattas av gruppbaserad tillsyn avser att vidta för att bevara eller återställa koncernens eller ett i koncernen ingående kreditinstituts eller utländskt kreditinstituts finansiella ställning och livskraft efter en betydande för</w:t>
      </w:r>
      <w:r>
        <w:rPr>
          <w:spacing w:val="-2"/>
        </w:rPr>
        <w:softHyphen/>
      </w:r>
      <w:r w:rsidRPr="0007642C">
        <w:rPr>
          <w:spacing w:val="-2"/>
        </w:rPr>
        <w:t>sämring av den finansiella situationen,</w:t>
      </w:r>
    </w:p>
    <w:p w14:paraId="2ED6C536" w14:textId="77777777" w:rsidR="00662E6F" w:rsidRPr="0007642C" w:rsidRDefault="00662E6F" w:rsidP="00662E6F">
      <w:pPr>
        <w:pStyle w:val="Brdtextmedindrag"/>
        <w:rPr>
          <w:spacing w:val="-2"/>
        </w:rPr>
      </w:pPr>
      <w:r w:rsidRPr="0007642C">
        <w:rPr>
          <w:spacing w:val="-2"/>
        </w:rPr>
        <w:t>31. </w:t>
      </w:r>
      <w:r w:rsidRPr="00DF367E">
        <w:rPr>
          <w:i/>
          <w:spacing w:val="-2"/>
        </w:rPr>
        <w:t>krishanteringsdirektivet</w:t>
      </w:r>
      <w:r w:rsidRPr="0007642C">
        <w:rPr>
          <w:spacing w:val="-2"/>
        </w:rPr>
        <w:t>: Europaparlamentets och rådets direktiv 2014/59/EU av den 15 maj 2014 om inrättande av en ram för återhämtning och resolution av kreditinstitut och värde</w:t>
      </w:r>
      <w:r>
        <w:rPr>
          <w:spacing w:val="-2"/>
        </w:rPr>
        <w:softHyphen/>
      </w:r>
      <w:r w:rsidRPr="0007642C">
        <w:rPr>
          <w:spacing w:val="-2"/>
        </w:rPr>
        <w:t>pappers</w:t>
      </w:r>
      <w:r>
        <w:rPr>
          <w:spacing w:val="-2"/>
        </w:rPr>
        <w:softHyphen/>
      </w:r>
      <w:r w:rsidRPr="0007642C">
        <w:rPr>
          <w:spacing w:val="-2"/>
        </w:rPr>
        <w:t>företag och om ändring av rådets direktiv 82/891/EEG och Europaparlamentets och rådets direk</w:t>
      </w:r>
      <w:r>
        <w:rPr>
          <w:spacing w:val="-2"/>
        </w:rPr>
        <w:softHyphen/>
      </w:r>
      <w:r w:rsidRPr="0007642C">
        <w:rPr>
          <w:spacing w:val="-2"/>
        </w:rPr>
        <w:t xml:space="preserve">tiv 2001/24/EG, 2002/47/EG, 2004/25/EG, 2005/56/EG, 2007/36/EG, 2011/35/EU, 2012/30/EU och 2013/36/EU samt Europaparlamentets och rådets förordningar (EU) nr 1093/2010 och (EU) nr 648/2012, </w:t>
      </w:r>
      <w:r w:rsidRPr="003C758B">
        <w:rPr>
          <w:spacing w:val="-2"/>
        </w:rPr>
        <w:t>i</w:t>
      </w:r>
      <w:r w:rsidRPr="0085044C">
        <w:rPr>
          <w:i/>
          <w:spacing w:val="-2"/>
        </w:rPr>
        <w:t xml:space="preserve"> </w:t>
      </w:r>
      <w:r w:rsidRPr="00437794">
        <w:rPr>
          <w:spacing w:val="-2"/>
        </w:rPr>
        <w:t>den ursprungliga lydelsen</w:t>
      </w:r>
      <w:r w:rsidRPr="0007642C">
        <w:rPr>
          <w:spacing w:val="-2"/>
        </w:rPr>
        <w:t>,</w:t>
      </w:r>
    </w:p>
    <w:p w14:paraId="00586F5B" w14:textId="77777777" w:rsidR="00662E6F" w:rsidRPr="0007642C" w:rsidRDefault="00662E6F" w:rsidP="00662E6F">
      <w:pPr>
        <w:pStyle w:val="Brdtextmedindrag"/>
      </w:pPr>
      <w:r w:rsidRPr="0007642C">
        <w:t>32. </w:t>
      </w:r>
      <w:r w:rsidRPr="0007642C">
        <w:rPr>
          <w:i/>
        </w:rPr>
        <w:t>moderföretag inom EES</w:t>
      </w:r>
      <w:r w:rsidRPr="0007642C">
        <w:t>: ett moderinstitut inom EES, ett finansiellt moderholdingföretag inom EES eller ett blandat finan</w:t>
      </w:r>
      <w:r w:rsidRPr="0007642C">
        <w:softHyphen/>
        <w:t>siellt moderholding</w:t>
      </w:r>
      <w:r>
        <w:softHyphen/>
      </w:r>
      <w:r w:rsidRPr="0007642C">
        <w:t>företag inom EES,</w:t>
      </w:r>
    </w:p>
    <w:p w14:paraId="5BB49527" w14:textId="77777777" w:rsidR="00662E6F" w:rsidRPr="0007642C" w:rsidRDefault="00662E6F" w:rsidP="00662E6F">
      <w:pPr>
        <w:pStyle w:val="Brdtextmedindrag"/>
      </w:pPr>
      <w:r w:rsidRPr="0007642C">
        <w:t>33. </w:t>
      </w:r>
      <w:r w:rsidRPr="0007642C">
        <w:rPr>
          <w:i/>
        </w:rPr>
        <w:t>moderinstitut inom EES</w:t>
      </w:r>
      <w:r w:rsidRPr="0007642C">
        <w:t>: ett kreditinstitut, värdepappersbolag eller EES-institut som är ett moderföretag och som inte självt är ett dotter</w:t>
      </w:r>
      <w:r>
        <w:softHyphen/>
      </w:r>
      <w:r w:rsidRPr="0007642C">
        <w:t>företag till ett</w:t>
      </w:r>
    </w:p>
    <w:p w14:paraId="39CAE19F" w14:textId="77777777" w:rsidR="00662E6F" w:rsidRPr="0007642C" w:rsidRDefault="00662E6F" w:rsidP="00662E6F">
      <w:pPr>
        <w:pStyle w:val="Brdtextmedindrag"/>
      </w:pPr>
      <w:r w:rsidRPr="0007642C">
        <w:t>a) annat kreditinstitut, värdepappersbolag eller EES-institut, eller</w:t>
      </w:r>
    </w:p>
    <w:p w14:paraId="373E5A91" w14:textId="77777777" w:rsidR="00662E6F" w:rsidRPr="0007642C" w:rsidRDefault="00662E6F" w:rsidP="00662E6F">
      <w:pPr>
        <w:pStyle w:val="Brdtextmedindrag"/>
      </w:pPr>
      <w:r w:rsidRPr="0007642C">
        <w:t>b) finansiellt holdingföretag eller ett blandat finansiellt holding</w:t>
      </w:r>
      <w:r w:rsidRPr="0007642C">
        <w:softHyphen/>
        <w:t>företag som är etablerat i något land inom EES,</w:t>
      </w:r>
    </w:p>
    <w:p w14:paraId="6E25434A" w14:textId="77777777" w:rsidR="00662E6F" w:rsidRPr="0007642C" w:rsidRDefault="00662E6F" w:rsidP="00662E6F">
      <w:pPr>
        <w:pStyle w:val="Brdtextmedindrag"/>
      </w:pPr>
      <w:r w:rsidRPr="0007642C">
        <w:t>34. </w:t>
      </w:r>
      <w:r w:rsidRPr="0007642C">
        <w:rPr>
          <w:i/>
        </w:rPr>
        <w:t>samordnande tillsynsmyndighet</w:t>
      </w:r>
      <w:r w:rsidRPr="0007642C">
        <w:t>: en behörig myndighet som an</w:t>
      </w:r>
      <w:r>
        <w:softHyphen/>
      </w:r>
      <w:r w:rsidRPr="0007642C">
        <w:t>svarar för att utöva gruppbaserad tillsyn av moderinstitut inom EES och av institut som kontrolleras av finansiella moderholding</w:t>
      </w:r>
      <w:r w:rsidRPr="0007642C">
        <w:softHyphen/>
        <w:t>företag inom EES eller blandade finansiella moderholdingföretag inom EES,</w:t>
      </w:r>
    </w:p>
    <w:tbl>
      <w:tblPr>
        <w:tblW w:w="0" w:type="auto"/>
        <w:tblLayout w:type="fixed"/>
        <w:tblCellMar>
          <w:left w:w="125" w:type="dxa"/>
          <w:right w:w="125" w:type="dxa"/>
        </w:tblCellMar>
        <w:tblLook w:val="0600" w:firstRow="0" w:lastRow="0" w:firstColumn="0" w:lastColumn="0" w:noHBand="1" w:noVBand="1"/>
      </w:tblPr>
      <w:tblGrid>
        <w:gridCol w:w="2948"/>
        <w:gridCol w:w="2949"/>
      </w:tblGrid>
      <w:tr w:rsidR="00662E6F" w14:paraId="5CFC2354" w14:textId="77777777" w:rsidTr="002E15E2">
        <w:tc>
          <w:tcPr>
            <w:tcW w:w="2948" w:type="dxa"/>
            <w:shd w:val="clear" w:color="auto" w:fill="auto"/>
            <w:tcMar>
              <w:left w:w="0" w:type="dxa"/>
            </w:tcMar>
          </w:tcPr>
          <w:p w14:paraId="26936D30" w14:textId="77777777" w:rsidR="00662E6F" w:rsidRDefault="00662E6F" w:rsidP="002E15E2">
            <w:pPr>
              <w:pStyle w:val="Brdtextmedindrag"/>
            </w:pPr>
            <w:r w:rsidRPr="0007642C">
              <w:rPr>
                <w:spacing w:val="-2"/>
              </w:rPr>
              <w:t>35. </w:t>
            </w:r>
            <w:r w:rsidRPr="00AA6F38">
              <w:rPr>
                <w:i/>
                <w:spacing w:val="-2"/>
                <w:u w:val="single"/>
              </w:rPr>
              <w:t>tillsynsförordningen</w:t>
            </w:r>
            <w:r w:rsidRPr="0007642C">
              <w:rPr>
                <w:spacing w:val="-2"/>
              </w:rPr>
              <w:t>: Europaparlamentets och rådets förord</w:t>
            </w:r>
            <w:r w:rsidRPr="0007642C">
              <w:rPr>
                <w:spacing w:val="-2"/>
              </w:rPr>
              <w:softHyphen/>
              <w:t>ning (EU) nr 575/2013 av den 26 juni 2013 om tillsynskrav för kredit</w:t>
            </w:r>
            <w:r w:rsidRPr="0007642C">
              <w:rPr>
                <w:spacing w:val="-2"/>
              </w:rPr>
              <w:softHyphen/>
              <w:t xml:space="preserve">institut </w:t>
            </w:r>
            <w:r w:rsidRPr="00425C29">
              <w:rPr>
                <w:i/>
                <w:iCs/>
                <w:spacing w:val="-2"/>
              </w:rPr>
              <w:t>och värdepappers</w:t>
            </w:r>
            <w:r w:rsidRPr="00425C29">
              <w:rPr>
                <w:i/>
                <w:iCs/>
                <w:spacing w:val="-2"/>
              </w:rPr>
              <w:softHyphen/>
              <w:t>företag</w:t>
            </w:r>
            <w:r w:rsidRPr="0007642C">
              <w:rPr>
                <w:spacing w:val="-2"/>
              </w:rPr>
              <w:t xml:space="preserve"> och om ändring av förord</w:t>
            </w:r>
            <w:r w:rsidRPr="0007642C">
              <w:rPr>
                <w:spacing w:val="-2"/>
              </w:rPr>
              <w:softHyphen/>
              <w:t>ning (EU) nr 648/2012,</w:t>
            </w:r>
          </w:p>
        </w:tc>
        <w:tc>
          <w:tcPr>
            <w:tcW w:w="2949" w:type="dxa"/>
            <w:shd w:val="clear" w:color="auto" w:fill="auto"/>
            <w:tcMar>
              <w:right w:w="0" w:type="dxa"/>
            </w:tcMar>
          </w:tcPr>
          <w:p w14:paraId="00D0954C" w14:textId="77777777" w:rsidR="00662E6F" w:rsidRDefault="00662E6F" w:rsidP="002E15E2">
            <w:pPr>
              <w:pStyle w:val="Brdtextmedindrag"/>
            </w:pPr>
            <w:r w:rsidRPr="00F06386">
              <w:t>35.</w:t>
            </w:r>
            <w:r>
              <w:t> </w:t>
            </w:r>
            <w:r w:rsidRPr="00D04964">
              <w:rPr>
                <w:i/>
                <w:u w:val="single"/>
              </w:rPr>
              <w:t>tillsynsförordningen</w:t>
            </w:r>
            <w:r w:rsidRPr="00F06386">
              <w:t>: Europa</w:t>
            </w:r>
            <w:r>
              <w:softHyphen/>
            </w:r>
            <w:r w:rsidRPr="00F06386">
              <w:t>parlamentets och rådets förordning (EU) nr</w:t>
            </w:r>
            <w:r>
              <w:t> </w:t>
            </w:r>
            <w:r w:rsidRPr="00F06386">
              <w:t>575/2013 av den 26</w:t>
            </w:r>
            <w:r>
              <w:t> </w:t>
            </w:r>
            <w:r w:rsidRPr="00F06386">
              <w:t xml:space="preserve">juni 2013 om tillsynskrav </w:t>
            </w:r>
            <w:r w:rsidRPr="00393B61">
              <w:rPr>
                <w:spacing w:val="-4"/>
              </w:rPr>
              <w:t>för kreditinstitut och om ändring</w:t>
            </w:r>
            <w:r w:rsidRPr="00F06386">
              <w:t xml:space="preserve"> av förordning (EU) nr</w:t>
            </w:r>
            <w:r>
              <w:t> </w:t>
            </w:r>
            <w:r w:rsidRPr="00F06386">
              <w:t>648/2012,</w:t>
            </w:r>
          </w:p>
        </w:tc>
      </w:tr>
      <w:tr w:rsidR="00662E6F" w14:paraId="017E4BE7" w14:textId="77777777" w:rsidTr="002E15E2">
        <w:tc>
          <w:tcPr>
            <w:tcW w:w="5897" w:type="dxa"/>
            <w:gridSpan w:val="2"/>
            <w:shd w:val="clear" w:color="auto" w:fill="auto"/>
            <w:tcMar>
              <w:left w:w="0" w:type="dxa"/>
            </w:tcMar>
          </w:tcPr>
          <w:p w14:paraId="4FE4397D" w14:textId="77777777" w:rsidR="00662E6F" w:rsidRPr="00F06386" w:rsidRDefault="00662E6F" w:rsidP="002E15E2">
            <w:pPr>
              <w:pStyle w:val="Brdtextmedindrag"/>
            </w:pPr>
            <w:r w:rsidRPr="0007642C">
              <w:t>36. </w:t>
            </w:r>
            <w:r w:rsidRPr="00CD20C0">
              <w:rPr>
                <w:i/>
              </w:rPr>
              <w:t>utländskt</w:t>
            </w:r>
            <w:r w:rsidRPr="002614FB">
              <w:rPr>
                <w:i/>
              </w:rPr>
              <w:t xml:space="preserve"> </w:t>
            </w:r>
            <w:r w:rsidRPr="00CD20C0">
              <w:rPr>
                <w:i/>
              </w:rPr>
              <w:t>värdepappers</w:t>
            </w:r>
            <w:r w:rsidRPr="00CD20C0">
              <w:rPr>
                <w:i/>
              </w:rPr>
              <w:softHyphen/>
              <w:t>företag</w:t>
            </w:r>
            <w:r w:rsidRPr="0007642C">
              <w:t>: ett utländskt företag som i hem</w:t>
            </w:r>
            <w:r w:rsidRPr="0007642C">
              <w:softHyphen/>
              <w:t>landet har tillstånd att driva värde</w:t>
            </w:r>
            <w:r>
              <w:softHyphen/>
            </w:r>
            <w:r w:rsidRPr="0007642C">
              <w:t xml:space="preserve">pappersrörelse, </w:t>
            </w:r>
            <w:r w:rsidRPr="001B3ED7">
              <w:t>och</w:t>
            </w:r>
          </w:p>
        </w:tc>
      </w:tr>
      <w:tr w:rsidR="00662E6F" w14:paraId="5E9B32B8" w14:textId="77777777" w:rsidTr="002E15E2">
        <w:tc>
          <w:tcPr>
            <w:tcW w:w="5897" w:type="dxa"/>
            <w:gridSpan w:val="2"/>
            <w:shd w:val="clear" w:color="auto" w:fill="auto"/>
            <w:tcMar>
              <w:left w:w="0" w:type="dxa"/>
            </w:tcMar>
          </w:tcPr>
          <w:p w14:paraId="65328813" w14:textId="77777777" w:rsidR="00662E6F" w:rsidRPr="00AC6653" w:rsidRDefault="00662E6F" w:rsidP="002E15E2">
            <w:pPr>
              <w:pStyle w:val="Brdtextmedindrag"/>
              <w:rPr>
                <w:i/>
                <w:iCs/>
              </w:rPr>
            </w:pPr>
            <w:r>
              <w:rPr>
                <w:i/>
                <w:iCs/>
              </w:rPr>
              <w:t>37</w:t>
            </w:r>
            <w:r w:rsidRPr="0007642C">
              <w:t>. </w:t>
            </w:r>
            <w:r w:rsidRPr="00CD20C0">
              <w:rPr>
                <w:i/>
              </w:rPr>
              <w:t>återhämtningsplan</w:t>
            </w:r>
            <w:r w:rsidRPr="0007642C">
              <w:t>: en plan som upprättas av ett kreditinstitut i syfte att identifiera åtgärder som institutet avser att vidta för att bevara eller åter</w:t>
            </w:r>
            <w:r>
              <w:softHyphen/>
            </w:r>
            <w:r w:rsidRPr="0007642C">
              <w:t>ställa sin finan</w:t>
            </w:r>
            <w:r>
              <w:softHyphen/>
            </w:r>
            <w:r w:rsidRPr="0007642C">
              <w:t>siella ställning och livskraft efter en betydande försämring av den finan</w:t>
            </w:r>
            <w:r>
              <w:softHyphen/>
            </w:r>
            <w:r w:rsidRPr="0007642C">
              <w:t>siella situationen.</w:t>
            </w:r>
          </w:p>
        </w:tc>
      </w:tr>
    </w:tbl>
    <w:p w14:paraId="02F59EC7" w14:textId="77777777" w:rsidR="00662E6F" w:rsidRDefault="00662E6F" w:rsidP="00662E6F">
      <w:pPr>
        <w:pStyle w:val="Slutstreck"/>
      </w:pPr>
      <w:r w:rsidRPr="00660EEA">
        <w:t>                      </w:t>
      </w:r>
    </w:p>
    <w:p w14:paraId="680314AD" w14:textId="2F4C5EED" w:rsidR="007F00B9" w:rsidRDefault="00662E6F" w:rsidP="00477792">
      <w:pPr>
        <w:pStyle w:val="Brdtextmedindrag"/>
      </w:pPr>
      <w:r>
        <w:t>Denna lag träder i kraft den 26 juni 2021.</w:t>
      </w:r>
    </w:p>
    <w:p w14:paraId="5E21E0E4" w14:textId="54BD6378" w:rsidR="007F00B9" w:rsidRDefault="007F00B9" w:rsidP="007F00B9">
      <w:pPr>
        <w:pStyle w:val="Brdtextmedindrag"/>
      </w:pPr>
    </w:p>
    <w:p w14:paraId="009DC7DE" w14:textId="1BBD13BF" w:rsidR="007F00B9" w:rsidRDefault="007F00B9" w:rsidP="007F00B9">
      <w:pPr>
        <w:pStyle w:val="Brdtextmedindrag"/>
      </w:pPr>
    </w:p>
    <w:p w14:paraId="718CAAC5" w14:textId="77777777" w:rsidR="007F00B9" w:rsidRDefault="007F00B9" w:rsidP="007F00B9">
      <w:pPr>
        <w:pStyle w:val="Brdtextmedindrag"/>
        <w:sectPr w:rsidR="007F00B9" w:rsidSect="00064433">
          <w:headerReference w:type="even" r:id="rId77"/>
          <w:headerReference w:type="default" r:id="rId78"/>
          <w:footerReference w:type="even" r:id="rId79"/>
          <w:footerReference w:type="default" r:id="rId80"/>
          <w:footerReference w:type="first" r:id="rId81"/>
          <w:footnotePr>
            <w:numRestart w:val="eachSect"/>
          </w:footnotePr>
          <w:pgSz w:w="9356" w:h="13721" w:code="9"/>
          <w:pgMar w:top="794" w:right="2438" w:bottom="1191" w:left="1021" w:header="0" w:footer="709" w:gutter="0"/>
          <w:cols w:space="708"/>
          <w:docGrid w:linePitch="360"/>
        </w:sectPr>
      </w:pPr>
    </w:p>
    <w:p w14:paraId="3FAB54B0" w14:textId="7324C8BC" w:rsidR="007F00B9" w:rsidRDefault="007F00B9" w:rsidP="00090E36">
      <w:pPr>
        <w:pStyle w:val="Rubrik2"/>
        <w:spacing w:before="0"/>
      </w:pPr>
      <w:bookmarkStart w:id="21" w:name="_Toc68700428"/>
      <w:r w:rsidRPr="007F00B9">
        <w:lastRenderedPageBreak/>
        <w:t>Förslag till lag om ändring i lagen (2006:531) om särskild tillsyn över finansiella konglomerat</w:t>
      </w:r>
      <w:bookmarkEnd w:id="21"/>
    </w:p>
    <w:p w14:paraId="563CC8CF" w14:textId="77777777" w:rsidR="005822A6" w:rsidRDefault="005822A6" w:rsidP="005822A6">
      <w:pPr>
        <w:pStyle w:val="Brdtext"/>
      </w:pPr>
      <w:r>
        <w:t>Härigenom föreskrivs</w:t>
      </w:r>
      <w:r>
        <w:rPr>
          <w:rStyle w:val="Fotnotsreferens"/>
        </w:rPr>
        <w:footnoteReference w:id="70"/>
      </w:r>
      <w:r>
        <w:t xml:space="preserve"> att 1 kap. 3 § och 5 kap. 8 § lagen (2006:531) om särskild tillsyn över finansiella konglomerat ska ha följande lydelse. </w:t>
      </w:r>
    </w:p>
    <w:p w14:paraId="74F0804B" w14:textId="77777777" w:rsidR="005822A6" w:rsidRDefault="005822A6" w:rsidP="005822A6">
      <w:pPr>
        <w:pStyle w:val="Brdtextmedindrag"/>
      </w:pPr>
    </w:p>
    <w:tbl>
      <w:tblPr>
        <w:tblW w:w="5000" w:type="pct"/>
        <w:tblCellMar>
          <w:left w:w="125" w:type="dxa"/>
          <w:right w:w="125" w:type="dxa"/>
        </w:tblCellMar>
        <w:tblLook w:val="0000" w:firstRow="0" w:lastRow="0" w:firstColumn="0" w:lastColumn="0" w:noHBand="0" w:noVBand="0"/>
      </w:tblPr>
      <w:tblGrid>
        <w:gridCol w:w="2946"/>
        <w:gridCol w:w="2951"/>
      </w:tblGrid>
      <w:tr w:rsidR="005822A6" w:rsidRPr="005B0E77" w14:paraId="24C97C8C" w14:textId="77777777" w:rsidTr="002E15E2">
        <w:tc>
          <w:tcPr>
            <w:tcW w:w="2498" w:type="pct"/>
            <w:shd w:val="clear" w:color="auto" w:fill="auto"/>
            <w:tcMar>
              <w:left w:w="0" w:type="dxa"/>
            </w:tcMar>
          </w:tcPr>
          <w:p w14:paraId="4976A7F2" w14:textId="77777777" w:rsidR="005822A6" w:rsidRPr="005B0E77" w:rsidRDefault="005822A6" w:rsidP="002E15E2">
            <w:pPr>
              <w:pStyle w:val="Brdtext"/>
              <w:rPr>
                <w:i/>
              </w:rPr>
            </w:pPr>
            <w:r w:rsidRPr="005B0E77">
              <w:rPr>
                <w:i/>
              </w:rPr>
              <w:t>Nuvarande lydelse</w:t>
            </w:r>
          </w:p>
        </w:tc>
        <w:tc>
          <w:tcPr>
            <w:tcW w:w="2502" w:type="pct"/>
            <w:shd w:val="clear" w:color="auto" w:fill="auto"/>
            <w:tcMar>
              <w:right w:w="0" w:type="dxa"/>
            </w:tcMar>
          </w:tcPr>
          <w:p w14:paraId="6815BB90" w14:textId="77777777" w:rsidR="005822A6" w:rsidRPr="005B0E77" w:rsidRDefault="005822A6" w:rsidP="002E15E2">
            <w:pPr>
              <w:pStyle w:val="Brdtext"/>
              <w:rPr>
                <w:i/>
              </w:rPr>
            </w:pPr>
            <w:r w:rsidRPr="005B0E77">
              <w:rPr>
                <w:i/>
              </w:rPr>
              <w:t>Föreslagen lydelse</w:t>
            </w:r>
          </w:p>
        </w:tc>
      </w:tr>
    </w:tbl>
    <w:p w14:paraId="60BBDCA7" w14:textId="77777777" w:rsidR="005822A6" w:rsidRDefault="005822A6" w:rsidP="005822A6">
      <w:pPr>
        <w:pStyle w:val="Brdtext"/>
        <w:spacing w:before="230"/>
        <w:jc w:val="center"/>
        <w:rPr>
          <w:b/>
        </w:rPr>
      </w:pPr>
      <w:r>
        <w:rPr>
          <w:b/>
        </w:rPr>
        <w:t>1 kap.</w:t>
      </w:r>
    </w:p>
    <w:p w14:paraId="220CCBAF" w14:textId="77777777" w:rsidR="005822A6" w:rsidRDefault="005822A6" w:rsidP="005822A6">
      <w:pPr>
        <w:pStyle w:val="Brdtext"/>
        <w:jc w:val="center"/>
      </w:pPr>
      <w:r>
        <w:t>3 §</w:t>
      </w:r>
      <w:r>
        <w:rPr>
          <w:rStyle w:val="Fotnotsreferens"/>
        </w:rPr>
        <w:footnoteReference w:id="71"/>
      </w:r>
    </w:p>
    <w:p w14:paraId="5FEECA52" w14:textId="77777777" w:rsidR="005822A6" w:rsidRDefault="005822A6" w:rsidP="005822A6">
      <w:pPr>
        <w:pStyle w:val="Brdtextmedindrag"/>
      </w:pPr>
      <w:r>
        <w:t>I denna lag betyder</w:t>
      </w:r>
    </w:p>
    <w:p w14:paraId="66D48C25" w14:textId="77777777" w:rsidR="005822A6" w:rsidRDefault="005822A6" w:rsidP="005822A6">
      <w:pPr>
        <w:pStyle w:val="Brdtextmedindrag"/>
      </w:pPr>
      <w:r>
        <w:t>1. </w:t>
      </w:r>
      <w:r w:rsidRPr="00F75A25">
        <w:rPr>
          <w:i/>
          <w:iCs/>
        </w:rPr>
        <w:t>AIF-förvaltare</w:t>
      </w:r>
      <w:r w:rsidRPr="00082D7A">
        <w:t>:</w:t>
      </w:r>
      <w:r>
        <w:t> </w:t>
      </w:r>
      <w:r w:rsidRPr="00082D7A">
        <w:t>en svensk förvaltare av alternativa investe</w:t>
      </w:r>
      <w:r>
        <w:softHyphen/>
      </w:r>
      <w:r w:rsidRPr="00082D7A">
        <w:t>rings</w:t>
      </w:r>
      <w:r>
        <w:softHyphen/>
      </w:r>
      <w:r w:rsidRPr="00082D7A">
        <w:t>fonder</w:t>
      </w:r>
      <w:r>
        <w:t xml:space="preserve"> </w:t>
      </w:r>
      <w:r w:rsidRPr="00082D7A">
        <w:t>enligt</w:t>
      </w:r>
      <w:r>
        <w:t xml:space="preserve"> </w:t>
      </w:r>
      <w:r w:rsidRPr="00082D7A">
        <w:t>1</w:t>
      </w:r>
      <w:r>
        <w:t> </w:t>
      </w:r>
      <w:r w:rsidRPr="00082D7A">
        <w:t>kap.</w:t>
      </w:r>
      <w:r>
        <w:t xml:space="preserve"> </w:t>
      </w:r>
      <w:r w:rsidRPr="00082D7A">
        <w:t>3</w:t>
      </w:r>
      <w:r>
        <w:t> </w:t>
      </w:r>
      <w:r w:rsidRPr="00082D7A">
        <w:t>§</w:t>
      </w:r>
      <w:r>
        <w:t xml:space="preserve"> </w:t>
      </w:r>
      <w:r w:rsidRPr="00082D7A">
        <w:t>lagen (2013:561) om förvaltare av alternativa investe</w:t>
      </w:r>
      <w:r>
        <w:softHyphen/>
      </w:r>
      <w:r w:rsidRPr="00082D7A">
        <w:t>ringsfonder,</w:t>
      </w:r>
    </w:p>
    <w:p w14:paraId="031157EA" w14:textId="77777777" w:rsidR="005822A6" w:rsidRDefault="005822A6" w:rsidP="005822A6">
      <w:pPr>
        <w:pStyle w:val="Brdtextmedindrag"/>
      </w:pPr>
      <w:r>
        <w:t>2. </w:t>
      </w:r>
      <w:r w:rsidRPr="001E0510">
        <w:rPr>
          <w:i/>
          <w:iCs/>
        </w:rPr>
        <w:t>anknutet</w:t>
      </w:r>
      <w:r w:rsidRPr="00F75A25">
        <w:rPr>
          <w:i/>
          <w:iCs/>
        </w:rPr>
        <w:t xml:space="preserve"> företag</w:t>
      </w:r>
      <w:r w:rsidRPr="00082D7A">
        <w:t>: ett svenskt eller utländskt företag vars huvud</w:t>
      </w:r>
      <w:r>
        <w:softHyphen/>
      </w:r>
      <w:r w:rsidRPr="00082D7A">
        <w:t>sakliga verksamhet är att äga eller förvalta fast egendom, tillhandahålla data</w:t>
      </w:r>
      <w:r>
        <w:softHyphen/>
      </w:r>
      <w:r w:rsidRPr="00082D7A">
        <w:t>tjänster eller driva annan liknande verksamhet som har samband med den huvudsakliga verksamheten i ett eller flera kreditinstitut, värde</w:t>
      </w:r>
      <w:r>
        <w:softHyphen/>
      </w:r>
      <w:r w:rsidRPr="00082D7A">
        <w:t>pappers</w:t>
      </w:r>
      <w:r>
        <w:softHyphen/>
      </w:r>
      <w:r w:rsidRPr="00082D7A">
        <w:t>bolag eller motsvarande utländska företag,</w:t>
      </w:r>
    </w:p>
    <w:p w14:paraId="4B6651C5" w14:textId="77777777" w:rsidR="005822A6" w:rsidRDefault="005822A6" w:rsidP="005822A6">
      <w:pPr>
        <w:pStyle w:val="Brdtextmedindrag"/>
      </w:pPr>
      <w:r>
        <w:t>3. </w:t>
      </w:r>
      <w:r w:rsidRPr="00F75A25">
        <w:rPr>
          <w:i/>
          <w:iCs/>
        </w:rPr>
        <w:t>behörig</w:t>
      </w:r>
      <w:r>
        <w:rPr>
          <w:i/>
          <w:iCs/>
        </w:rPr>
        <w:t> </w:t>
      </w:r>
      <w:r w:rsidRPr="00F75A25">
        <w:rPr>
          <w:i/>
          <w:iCs/>
        </w:rPr>
        <w:t>myndighet</w:t>
      </w:r>
      <w:r w:rsidRPr="00082D7A">
        <w:t>: Finansinspektionen eller någon annan myndig</w:t>
      </w:r>
      <w:r>
        <w:softHyphen/>
      </w:r>
      <w:r w:rsidRPr="00082D7A">
        <w:t>het inom EES som utövar tillsyn, individuellt eller på gruppnivå, över ett regle</w:t>
      </w:r>
      <w:r>
        <w:softHyphen/>
      </w:r>
      <w:r w:rsidRPr="00082D7A">
        <w:t>rat företag med huvudkontor inom EES,</w:t>
      </w:r>
    </w:p>
    <w:p w14:paraId="2F5BE164" w14:textId="77777777" w:rsidR="005822A6" w:rsidRDefault="005822A6" w:rsidP="005822A6">
      <w:pPr>
        <w:pStyle w:val="Brdtextmedindrag"/>
      </w:pPr>
      <w:r>
        <w:t>4. </w:t>
      </w:r>
      <w:r w:rsidRPr="001E0510">
        <w:rPr>
          <w:i/>
          <w:iCs/>
        </w:rPr>
        <w:t>blandat</w:t>
      </w:r>
      <w:r w:rsidRPr="00F75A25">
        <w:rPr>
          <w:i/>
          <w:iCs/>
        </w:rPr>
        <w:t xml:space="preserve"> finansiellt holdingföretag</w:t>
      </w:r>
      <w:r w:rsidRPr="00082D7A">
        <w:t>:</w:t>
      </w:r>
      <w:r>
        <w:t> </w:t>
      </w:r>
      <w:r w:rsidRPr="00082D7A">
        <w:t>ett moderföretag som inte är ett reglerat företag och som tillsammans med sina dotterföretag, varav minst ett är ett reglerat företag med huvudkontor inom EES, och andra företag utgör ett finansiellt konglomerat</w:t>
      </w:r>
      <w:r>
        <w:t>,</w:t>
      </w:r>
    </w:p>
    <w:p w14:paraId="72E2763E" w14:textId="77777777" w:rsidR="005822A6" w:rsidRDefault="005822A6" w:rsidP="005822A6">
      <w:pPr>
        <w:pStyle w:val="Brdtextmedindrag"/>
      </w:pPr>
      <w:r>
        <w:t>5. </w:t>
      </w:r>
      <w:r w:rsidRPr="00F75A25">
        <w:rPr>
          <w:i/>
          <w:iCs/>
        </w:rPr>
        <w:t>EES</w:t>
      </w:r>
      <w:r w:rsidRPr="00082D7A">
        <w:t>:</w:t>
      </w:r>
      <w:r>
        <w:t> </w:t>
      </w:r>
      <w:r w:rsidRPr="00082D7A">
        <w:t>Europeiska ekonomiska samarbetsområdet,</w:t>
      </w:r>
    </w:p>
    <w:p w14:paraId="74DF1C36" w14:textId="77777777" w:rsidR="005822A6" w:rsidRDefault="005822A6" w:rsidP="005822A6">
      <w:pPr>
        <w:pStyle w:val="Brdtextmedindrag"/>
      </w:pPr>
      <w:r>
        <w:t>6. </w:t>
      </w:r>
      <w:r w:rsidRPr="001E0510">
        <w:rPr>
          <w:i/>
          <w:iCs/>
        </w:rPr>
        <w:t>finansiellt</w:t>
      </w:r>
      <w:r w:rsidRPr="001D387D">
        <w:rPr>
          <w:i/>
          <w:iCs/>
        </w:rPr>
        <w:t xml:space="preserve"> i</w:t>
      </w:r>
      <w:r w:rsidRPr="00F75A25">
        <w:rPr>
          <w:i/>
          <w:iCs/>
        </w:rPr>
        <w:t>nstitut</w:t>
      </w:r>
      <w:r w:rsidRPr="00082D7A">
        <w:t>:</w:t>
      </w:r>
      <w:r>
        <w:t> </w:t>
      </w:r>
      <w:r w:rsidRPr="00082D7A">
        <w:t>ett företag som inte är ett kreditinstitut, värde</w:t>
      </w:r>
      <w:r>
        <w:softHyphen/>
      </w:r>
      <w:r w:rsidRPr="00082D7A">
        <w:t>pappersbolag, fondbolag, eller AIF-förvaltare eller motsvarande utländskt företag och vars huvudsakliga verksamhet är att</w:t>
      </w:r>
      <w:r>
        <w:t xml:space="preserve"> </w:t>
      </w:r>
    </w:p>
    <w:p w14:paraId="2E4A2ED7" w14:textId="77777777" w:rsidR="005822A6" w:rsidRDefault="005822A6" w:rsidP="005822A6">
      <w:pPr>
        <w:pStyle w:val="Brdtextmedindrag"/>
      </w:pPr>
      <w:r>
        <w:t xml:space="preserve">a) förvärva </w:t>
      </w:r>
      <w:r w:rsidRPr="001E0510">
        <w:t>aktier</w:t>
      </w:r>
      <w:r>
        <w:t xml:space="preserve"> eller andelar, </w:t>
      </w:r>
    </w:p>
    <w:p w14:paraId="6EF3C53F" w14:textId="77777777" w:rsidR="005822A6" w:rsidRDefault="005822A6" w:rsidP="005822A6">
      <w:pPr>
        <w:pStyle w:val="Brdtextmedindrag"/>
      </w:pPr>
      <w:r>
        <w:t>b) </w:t>
      </w:r>
      <w:r w:rsidRPr="00082D7A">
        <w:t>driva en eller flera av de verksamheter som anges i 7</w:t>
      </w:r>
      <w:r>
        <w:t> </w:t>
      </w:r>
      <w:r w:rsidRPr="00082D7A">
        <w:t>kap.</w:t>
      </w:r>
      <w:r>
        <w:t> </w:t>
      </w:r>
      <w:r w:rsidRPr="00082D7A">
        <w:t>1</w:t>
      </w:r>
      <w:r>
        <w:t> </w:t>
      </w:r>
      <w:r w:rsidRPr="00082D7A">
        <w:t>§</w:t>
      </w:r>
      <w:r>
        <w:t> </w:t>
      </w:r>
      <w:r w:rsidRPr="00082D7A">
        <w:t>andra</w:t>
      </w:r>
      <w:r>
        <w:t> </w:t>
      </w:r>
      <w:r w:rsidRPr="00082D7A">
        <w:t>stycket</w:t>
      </w:r>
      <w:r>
        <w:t> </w:t>
      </w:r>
      <w:r w:rsidRPr="00082D7A">
        <w:t>2–10,</w:t>
      </w:r>
      <w:r>
        <w:t> </w:t>
      </w:r>
      <w:r w:rsidRPr="00082D7A">
        <w:t>12 och</w:t>
      </w:r>
      <w:r>
        <w:t> </w:t>
      </w:r>
      <w:r w:rsidRPr="00082D7A">
        <w:t>15 lagen (2004:297) om bank- och finansieringsrörelse utan att vara tillståndspliktigt enligt 2</w:t>
      </w:r>
      <w:r>
        <w:t> </w:t>
      </w:r>
      <w:r w:rsidRPr="00082D7A">
        <w:t>kap.</w:t>
      </w:r>
      <w:r>
        <w:t> </w:t>
      </w:r>
      <w:r w:rsidRPr="00082D7A">
        <w:t>1</w:t>
      </w:r>
      <w:r>
        <w:t> </w:t>
      </w:r>
      <w:r w:rsidRPr="00082D7A">
        <w:t>§ samma lag, eller</w:t>
      </w:r>
    </w:p>
    <w:p w14:paraId="18E2E53F" w14:textId="77777777" w:rsidR="005822A6" w:rsidRDefault="005822A6" w:rsidP="005822A6">
      <w:pPr>
        <w:pStyle w:val="Brdtextmedindrag"/>
      </w:pPr>
      <w:r>
        <w:t>c) </w:t>
      </w:r>
      <w:r w:rsidRPr="00AC14B5">
        <w:t xml:space="preserve">driva </w:t>
      </w:r>
      <w:r w:rsidRPr="001E0510">
        <w:t>vär</w:t>
      </w:r>
      <w:r w:rsidRPr="001D387D">
        <w:t>depappersrörelse</w:t>
      </w:r>
      <w:r w:rsidRPr="00AC14B5">
        <w:t xml:space="preserve"> utan att vara tillståndspliktigt enligt 2</w:t>
      </w:r>
      <w:r>
        <w:t> </w:t>
      </w:r>
      <w:r w:rsidRPr="00AC14B5">
        <w:t>kap.</w:t>
      </w:r>
      <w:r>
        <w:t> </w:t>
      </w:r>
      <w:r w:rsidRPr="00AC14B5">
        <w:t>1</w:t>
      </w:r>
      <w:r>
        <w:t> </w:t>
      </w:r>
      <w:r w:rsidRPr="00AC14B5">
        <w:t>§</w:t>
      </w:r>
      <w:r>
        <w:t> </w:t>
      </w:r>
      <w:r w:rsidRPr="00AC14B5">
        <w:t>lagen (2007:528) om värdepappersmarknaden,</w:t>
      </w:r>
    </w:p>
    <w:p w14:paraId="53814FF7" w14:textId="77777777" w:rsidR="005822A6" w:rsidRDefault="005822A6" w:rsidP="005822A6">
      <w:pPr>
        <w:pStyle w:val="Brdtextmedindrag"/>
      </w:pPr>
      <w:r>
        <w:t>7. </w:t>
      </w:r>
      <w:r w:rsidRPr="001E0510">
        <w:rPr>
          <w:i/>
          <w:iCs/>
        </w:rPr>
        <w:t>finansiell</w:t>
      </w:r>
      <w:r w:rsidRPr="001D387D">
        <w:rPr>
          <w:i/>
          <w:iCs/>
        </w:rPr>
        <w:t xml:space="preserve"> </w:t>
      </w:r>
      <w:r w:rsidRPr="00F75A25">
        <w:rPr>
          <w:i/>
          <w:iCs/>
        </w:rPr>
        <w:t>sektor</w:t>
      </w:r>
      <w:r w:rsidRPr="00AC14B5">
        <w:t>:</w:t>
      </w:r>
      <w:r>
        <w:t> </w:t>
      </w:r>
      <w:r w:rsidRPr="00AC14B5">
        <w:t>ett eller flera av följande företag</w:t>
      </w:r>
    </w:p>
    <w:p w14:paraId="22E5ABC5" w14:textId="77777777" w:rsidR="005822A6" w:rsidRDefault="005822A6" w:rsidP="005822A6">
      <w:pPr>
        <w:pStyle w:val="Brdtextmedindrag"/>
      </w:pPr>
      <w:r>
        <w:t>a) </w:t>
      </w:r>
      <w:r w:rsidRPr="001E0510">
        <w:t>kreditinstitut</w:t>
      </w:r>
      <w:r w:rsidRPr="00AC14B5">
        <w:t>,</w:t>
      </w:r>
      <w:r>
        <w:t xml:space="preserve"> </w:t>
      </w:r>
      <w:r w:rsidRPr="00AC14B5">
        <w:t>värdepappersbolag, fondbolag, AIF-förvaltare eller motsvarande utländska företag samt finansiella institut och anknutna före</w:t>
      </w:r>
      <w:r>
        <w:softHyphen/>
      </w:r>
      <w:r w:rsidRPr="00AC14B5">
        <w:t>tag (bank- och värdepapperssektorn),</w:t>
      </w:r>
    </w:p>
    <w:p w14:paraId="5FFB73C4" w14:textId="77777777" w:rsidR="005822A6" w:rsidRDefault="005822A6" w:rsidP="005822A6">
      <w:pPr>
        <w:pStyle w:val="Brdtextmedindrag"/>
      </w:pPr>
      <w:r>
        <w:lastRenderedPageBreak/>
        <w:t>b) </w:t>
      </w:r>
      <w:r w:rsidRPr="001E0510">
        <w:t>försäkringsföretag</w:t>
      </w:r>
      <w:r w:rsidRPr="00AC14B5">
        <w:t xml:space="preserve"> eller motsvarande utländska företag, försäk</w:t>
      </w:r>
      <w:r>
        <w:softHyphen/>
      </w:r>
      <w:r w:rsidRPr="00AC14B5">
        <w:t>rings</w:t>
      </w:r>
      <w:r>
        <w:softHyphen/>
      </w:r>
      <w:r w:rsidRPr="00AC14B5">
        <w:t>holdingföretag, specialföretag och tjänstepensionsföretag (försäk</w:t>
      </w:r>
      <w:r>
        <w:softHyphen/>
      </w:r>
      <w:r w:rsidRPr="00AC14B5">
        <w:t>rings</w:t>
      </w:r>
      <w:r>
        <w:softHyphen/>
      </w:r>
      <w:r w:rsidRPr="00AC14B5">
        <w:t>sektorn), och</w:t>
      </w:r>
    </w:p>
    <w:p w14:paraId="4C94FFD1" w14:textId="77777777" w:rsidR="005822A6" w:rsidRDefault="005822A6" w:rsidP="005822A6">
      <w:pPr>
        <w:pStyle w:val="Brdtextmedindrag"/>
      </w:pPr>
      <w:r>
        <w:t>c) </w:t>
      </w:r>
      <w:r w:rsidRPr="001E0510">
        <w:t>blandade</w:t>
      </w:r>
      <w:r>
        <w:t> </w:t>
      </w:r>
      <w:r w:rsidRPr="00AC14B5">
        <w:t>finansiella holdingföretag,</w:t>
      </w:r>
    </w:p>
    <w:p w14:paraId="0B26D80F" w14:textId="77777777" w:rsidR="005822A6" w:rsidRDefault="005822A6" w:rsidP="005822A6">
      <w:pPr>
        <w:pStyle w:val="Brdtextmedindrag"/>
      </w:pPr>
      <w:r>
        <w:t>8. </w:t>
      </w:r>
      <w:r w:rsidRPr="00F75A25">
        <w:rPr>
          <w:i/>
          <w:iCs/>
        </w:rPr>
        <w:t>fondbolag</w:t>
      </w:r>
      <w:r w:rsidRPr="00AC14B5">
        <w:t>:</w:t>
      </w:r>
      <w:r>
        <w:t> </w:t>
      </w:r>
      <w:r w:rsidRPr="00AC14B5">
        <w:t>ett svenskt aktiebolag som har fått tillstånd att driva fond</w:t>
      </w:r>
      <w:r>
        <w:softHyphen/>
      </w:r>
      <w:r w:rsidRPr="00AC14B5">
        <w:t>verksamhet enligt lagen (2004:46) om värdepappersfonder,</w:t>
      </w:r>
    </w:p>
    <w:p w14:paraId="6C3B76D6" w14:textId="77777777" w:rsidR="005822A6" w:rsidRDefault="005822A6" w:rsidP="005822A6">
      <w:pPr>
        <w:pStyle w:val="Brdtextmedindrag"/>
      </w:pPr>
      <w:r>
        <w:t>9. </w:t>
      </w:r>
      <w:r w:rsidRPr="00F75A25">
        <w:rPr>
          <w:i/>
          <w:iCs/>
        </w:rPr>
        <w:t>försäkringsföretag</w:t>
      </w:r>
      <w:r w:rsidRPr="00AC14B5">
        <w:t>:</w:t>
      </w:r>
      <w:r>
        <w:t> </w:t>
      </w:r>
      <w:r w:rsidRPr="00AC14B5">
        <w:t xml:space="preserve">ett </w:t>
      </w:r>
      <w:r w:rsidRPr="001E0510">
        <w:t>försäkringsaktiebolag</w:t>
      </w:r>
      <w:r w:rsidRPr="00AC14B5">
        <w:t>, ömsesidigt försäk</w:t>
      </w:r>
      <w:r>
        <w:softHyphen/>
      </w:r>
      <w:r w:rsidRPr="00AC14B5">
        <w:t>rings</w:t>
      </w:r>
      <w:r>
        <w:softHyphen/>
      </w:r>
      <w:r w:rsidRPr="00AC14B5">
        <w:t>bolag eller en försäkringsförening enligt försäkringsrörelselagen (2010:2043)</w:t>
      </w:r>
      <w:r>
        <w:t>,</w:t>
      </w:r>
    </w:p>
    <w:p w14:paraId="404AE335" w14:textId="77777777" w:rsidR="005822A6" w:rsidRDefault="005822A6" w:rsidP="005822A6">
      <w:pPr>
        <w:pStyle w:val="Brdtextmedindrag"/>
      </w:pPr>
      <w:r>
        <w:t>10. </w:t>
      </w:r>
      <w:r w:rsidRPr="00F75A25">
        <w:rPr>
          <w:i/>
          <w:iCs/>
        </w:rPr>
        <w:t>försäkringsholdingföretag</w:t>
      </w:r>
      <w:r w:rsidRPr="00AC14B5">
        <w:t>:</w:t>
      </w:r>
      <w:r>
        <w:t> </w:t>
      </w:r>
      <w:r w:rsidRPr="00AC14B5">
        <w:t xml:space="preserve">ett </w:t>
      </w:r>
      <w:r w:rsidRPr="001E0510">
        <w:t>moderföretag</w:t>
      </w:r>
      <w:r w:rsidRPr="00AC14B5">
        <w:t xml:space="preserve"> som inte är ett försäk</w:t>
      </w:r>
      <w:r>
        <w:softHyphen/>
      </w:r>
      <w:r w:rsidRPr="00AC14B5">
        <w:t>rings</w:t>
      </w:r>
      <w:r>
        <w:softHyphen/>
      </w:r>
      <w:r w:rsidRPr="00AC14B5">
        <w:t>företag eller ett motsvarande utländskt företag eller ett blandat finan</w:t>
      </w:r>
      <w:r>
        <w:softHyphen/>
      </w:r>
      <w:r w:rsidRPr="00AC14B5">
        <w:t>siellt holdingföretag och vars huvudsakliga verksamhet är att för</w:t>
      </w:r>
      <w:r>
        <w:softHyphen/>
      </w:r>
      <w:r w:rsidRPr="00AC14B5">
        <w:t>värva och förvalta andelar i dotterföretag som uteslutande eller huvud</w:t>
      </w:r>
      <w:r>
        <w:softHyphen/>
      </w:r>
      <w:r w:rsidRPr="00AC14B5">
        <w:t>sak</w:t>
      </w:r>
      <w:r>
        <w:softHyphen/>
      </w:r>
      <w:r w:rsidRPr="00AC14B5">
        <w:t>ligen är försäkringsföretag eller motsvarande utländska företag eller special</w:t>
      </w:r>
      <w:r>
        <w:softHyphen/>
      </w:r>
      <w:r w:rsidRPr="00AC14B5">
        <w:t>företag,</w:t>
      </w:r>
    </w:p>
    <w:p w14:paraId="13FB3EA6" w14:textId="77777777" w:rsidR="005822A6" w:rsidRDefault="005822A6" w:rsidP="005822A6">
      <w:pPr>
        <w:pStyle w:val="Brdtextmedindrag"/>
      </w:pPr>
      <w:r>
        <w:t>11. </w:t>
      </w:r>
      <w:r w:rsidRPr="00F75A25">
        <w:rPr>
          <w:i/>
          <w:iCs/>
        </w:rPr>
        <w:t>institut</w:t>
      </w:r>
      <w:r w:rsidRPr="00AC14B5">
        <w:t>:</w:t>
      </w:r>
      <w:r>
        <w:t> </w:t>
      </w:r>
      <w:r w:rsidRPr="00AC14B5">
        <w:t xml:space="preserve">kreditinstitut, </w:t>
      </w:r>
      <w:r w:rsidRPr="001E0510">
        <w:t>värde</w:t>
      </w:r>
      <w:r w:rsidRPr="001D387D">
        <w:t>pappersbolag</w:t>
      </w:r>
      <w:r w:rsidRPr="00AC14B5">
        <w:t>, fondbolag och AIF-för</w:t>
      </w:r>
      <w:r>
        <w:softHyphen/>
      </w:r>
      <w:r w:rsidRPr="00AC14B5">
        <w:t>valtare,</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5822A6" w14:paraId="07C9DCBF" w14:textId="77777777" w:rsidTr="002E15E2">
        <w:tc>
          <w:tcPr>
            <w:tcW w:w="2500" w:type="pct"/>
            <w:shd w:val="clear" w:color="auto" w:fill="auto"/>
            <w:tcMar>
              <w:left w:w="0" w:type="dxa"/>
            </w:tcMar>
          </w:tcPr>
          <w:p w14:paraId="289F2A57" w14:textId="77777777" w:rsidR="005822A6" w:rsidRDefault="005822A6" w:rsidP="002E15E2">
            <w:pPr>
              <w:pStyle w:val="Brdtextmedindrag"/>
            </w:pPr>
            <w:r>
              <w:t>12. </w:t>
            </w:r>
            <w:r w:rsidRPr="0002290B">
              <w:rPr>
                <w:i/>
                <w:u w:val="single"/>
              </w:rPr>
              <w:t>konglomeratdirektivet</w:t>
            </w:r>
            <w:r w:rsidRPr="00AC14B5">
              <w:t>:</w:t>
            </w:r>
            <w:r>
              <w:t> </w:t>
            </w:r>
            <w:r>
              <w:br/>
            </w:r>
            <w:r w:rsidRPr="001E0510">
              <w:t>Europa</w:t>
            </w:r>
            <w:r>
              <w:softHyphen/>
            </w:r>
            <w:r>
              <w:softHyphen/>
            </w:r>
            <w:r w:rsidRPr="001E0510">
              <w:t>parlamentets</w:t>
            </w:r>
            <w:r w:rsidRPr="00AC14B5">
              <w:t xml:space="preserve"> och rådets direktiv 2002/87/EG av den 16</w:t>
            </w:r>
            <w:r>
              <w:t> </w:t>
            </w:r>
            <w:r w:rsidRPr="00AC14B5">
              <w:t>december</w:t>
            </w:r>
            <w:r>
              <w:t> </w:t>
            </w:r>
            <w:r w:rsidRPr="00AC14B5">
              <w:t>2002 om extra tillsyn över kreditinstitut, försäkrings</w:t>
            </w:r>
            <w:r>
              <w:softHyphen/>
            </w:r>
            <w:r w:rsidRPr="00AC14B5">
              <w:t>före</w:t>
            </w:r>
            <w:r>
              <w:softHyphen/>
            </w:r>
            <w:r w:rsidRPr="00AC14B5">
              <w:t>tag och värdepappersföretag i ett finansiellt</w:t>
            </w:r>
            <w:r>
              <w:t xml:space="preserve"> </w:t>
            </w:r>
            <w:r w:rsidRPr="00AC14B5">
              <w:t>konglomerat och om ändring av rådets direktiv 73/239/EEG, 79/267/EEG, 92/49/EEG, 92/96/EEG, 93/6/EEG och 93/22/EEG samt Europaparla</w:t>
            </w:r>
            <w:r>
              <w:softHyphen/>
            </w:r>
            <w:r w:rsidRPr="00AC14B5">
              <w:t>mentets och rådets direktiv 98/78/EG och 2000/12/EG, i lydelsen enligt Europa</w:t>
            </w:r>
            <w:r>
              <w:softHyphen/>
            </w:r>
            <w:r w:rsidRPr="00AC14B5">
              <w:t xml:space="preserve">parlamentets och rådets direktiv </w:t>
            </w:r>
            <w:r w:rsidRPr="0002290B">
              <w:rPr>
                <w:i/>
              </w:rPr>
              <w:t>2013/36/EU</w:t>
            </w:r>
            <w:r w:rsidRPr="00AC14B5">
              <w:t>,</w:t>
            </w:r>
            <w:r w:rsidDel="00FC74E4">
              <w:t xml:space="preserve"> </w:t>
            </w:r>
          </w:p>
        </w:tc>
        <w:tc>
          <w:tcPr>
            <w:tcW w:w="2500" w:type="pct"/>
            <w:shd w:val="clear" w:color="auto" w:fill="auto"/>
            <w:tcMar>
              <w:right w:w="0" w:type="dxa"/>
            </w:tcMar>
          </w:tcPr>
          <w:p w14:paraId="7D2822BE" w14:textId="77777777" w:rsidR="005822A6" w:rsidRDefault="005822A6" w:rsidP="002E15E2">
            <w:pPr>
              <w:pStyle w:val="Brdtextmedindrag"/>
            </w:pPr>
            <w:r>
              <w:t>12. </w:t>
            </w:r>
            <w:r w:rsidRPr="0002290B">
              <w:rPr>
                <w:i/>
                <w:u w:val="single"/>
              </w:rPr>
              <w:t>konglomeratdirektivet</w:t>
            </w:r>
            <w:r w:rsidRPr="00AC14B5">
              <w:t>:</w:t>
            </w:r>
            <w:r>
              <w:t> </w:t>
            </w:r>
            <w:r>
              <w:br/>
            </w:r>
            <w:r w:rsidRPr="001E0510">
              <w:t>Europa</w:t>
            </w:r>
            <w:r>
              <w:softHyphen/>
            </w:r>
            <w:r w:rsidRPr="001E0510">
              <w:t>parlamentets</w:t>
            </w:r>
            <w:r w:rsidRPr="00AC14B5">
              <w:t xml:space="preserve"> och rådets direktiv 2002/87/EG av den 16</w:t>
            </w:r>
            <w:r>
              <w:t> </w:t>
            </w:r>
            <w:r w:rsidRPr="00AC14B5">
              <w:t>december</w:t>
            </w:r>
            <w:r>
              <w:t> </w:t>
            </w:r>
            <w:r w:rsidRPr="00AC14B5">
              <w:t>2002 om extra tillsyn över kreditinstitut, försäkringsföre</w:t>
            </w:r>
            <w:r>
              <w:softHyphen/>
            </w:r>
            <w:r w:rsidRPr="00AC14B5">
              <w:t>tag och värdepappersföretag i ett finansiellt</w:t>
            </w:r>
            <w:r>
              <w:t xml:space="preserve"> </w:t>
            </w:r>
            <w:r w:rsidRPr="00AC14B5">
              <w:t>konglomerat och om ändring av rådets direktiv 73/239/EEG, 79/267/EEG, 92/49/EEG, 92/96/EEG, 93/6/EEG och 93/22/EEG samt Europaparla</w:t>
            </w:r>
            <w:r>
              <w:softHyphen/>
            </w:r>
            <w:r w:rsidRPr="00AC14B5">
              <w:t>mentets och rådets direktiv 98/78/EG och 2000/12/EG, i lydelsen enligt Europa</w:t>
            </w:r>
            <w:r>
              <w:softHyphen/>
            </w:r>
            <w:r w:rsidRPr="00AC14B5">
              <w:t xml:space="preserve">parlamentets och rådets direktiv </w:t>
            </w:r>
            <w:r w:rsidRPr="00DD36EF">
              <w:rPr>
                <w:i/>
                <w:iCs/>
              </w:rPr>
              <w:t>(EU)</w:t>
            </w:r>
            <w:r>
              <w:t xml:space="preserve"> </w:t>
            </w:r>
            <w:r>
              <w:rPr>
                <w:i/>
                <w:iCs/>
              </w:rPr>
              <w:t>2019/2034</w:t>
            </w:r>
            <w:r w:rsidRPr="00AC14B5">
              <w:t>,</w:t>
            </w:r>
          </w:p>
        </w:tc>
      </w:tr>
    </w:tbl>
    <w:p w14:paraId="66263977" w14:textId="77777777" w:rsidR="005822A6" w:rsidRDefault="005822A6" w:rsidP="005822A6">
      <w:pPr>
        <w:pStyle w:val="Brdtextmedindrag"/>
      </w:pPr>
      <w:r>
        <w:t>13. </w:t>
      </w:r>
      <w:r w:rsidRPr="00DD36EF">
        <w:rPr>
          <w:i/>
          <w:iCs/>
        </w:rPr>
        <w:t>kreditinstitut</w:t>
      </w:r>
      <w:r w:rsidRPr="001279AF">
        <w:t xml:space="preserve">: en </w:t>
      </w:r>
      <w:r w:rsidRPr="001E0510">
        <w:t>bank</w:t>
      </w:r>
      <w:r w:rsidRPr="001279AF">
        <w:t xml:space="preserve"> </w:t>
      </w:r>
      <w:r w:rsidRPr="0002290B">
        <w:t>eller e</w:t>
      </w:r>
      <w:r w:rsidRPr="001279AF">
        <w:t>tt kreditmarknadsföretag enligt lagen om bank- och finansierings</w:t>
      </w:r>
      <w:r>
        <w:softHyphen/>
      </w:r>
      <w:r w:rsidRPr="001279AF">
        <w:t>rörelse,</w:t>
      </w:r>
      <w:r>
        <w:t xml:space="preserve"> </w:t>
      </w:r>
    </w:p>
    <w:p w14:paraId="63777F44" w14:textId="77777777" w:rsidR="005822A6" w:rsidRDefault="005822A6" w:rsidP="005822A6">
      <w:pPr>
        <w:pStyle w:val="Brdtextmedindrag"/>
      </w:pPr>
      <w:r w:rsidRPr="001E0510">
        <w:t>14</w:t>
      </w:r>
      <w:r>
        <w:t>. </w:t>
      </w:r>
      <w:r w:rsidRPr="00A40188">
        <w:rPr>
          <w:i/>
        </w:rPr>
        <w:t>reglerat företag</w:t>
      </w:r>
      <w:r>
        <w:t>:</w:t>
      </w:r>
    </w:p>
    <w:p w14:paraId="7A5A4943" w14:textId="77777777" w:rsidR="005822A6" w:rsidRDefault="005822A6" w:rsidP="005822A6">
      <w:pPr>
        <w:pStyle w:val="Brdtextmedindrag"/>
      </w:pPr>
      <w:r>
        <w:t>a) </w:t>
      </w:r>
      <w:r w:rsidRPr="001E0510">
        <w:t>ett</w:t>
      </w:r>
      <w:r w:rsidRPr="00D956B9">
        <w:t xml:space="preserve"> institut eller ett motsvarande utländskt företag, eller</w:t>
      </w:r>
    </w:p>
    <w:p w14:paraId="74B98F51" w14:textId="77777777" w:rsidR="005822A6" w:rsidRDefault="005822A6" w:rsidP="005822A6">
      <w:pPr>
        <w:pStyle w:val="Brdtextmedindrag"/>
      </w:pPr>
      <w:r>
        <w:t>b) </w:t>
      </w:r>
      <w:r w:rsidRPr="00D956B9">
        <w:t xml:space="preserve">ett </w:t>
      </w:r>
      <w:r w:rsidRPr="001E0510">
        <w:t>försäkringsföretag</w:t>
      </w:r>
      <w:r w:rsidRPr="00D956B9">
        <w:t xml:space="preserve"> eller ett motsvarande utländskt företag, ett specialföretag eller ett tjänstepensionsföretag</w:t>
      </w:r>
      <w:r>
        <w:t>,</w:t>
      </w:r>
    </w:p>
    <w:p w14:paraId="0DBBF98F" w14:textId="77777777" w:rsidR="005822A6" w:rsidRDefault="005822A6" w:rsidP="005822A6">
      <w:pPr>
        <w:pStyle w:val="Brdtextmedindrag"/>
      </w:pPr>
      <w:r w:rsidRPr="001E0510">
        <w:t>15</w:t>
      </w:r>
      <w:r>
        <w:t>. </w:t>
      </w:r>
      <w:r w:rsidRPr="00A40188">
        <w:rPr>
          <w:i/>
        </w:rPr>
        <w:t>relevant behörig myndighet</w:t>
      </w:r>
      <w:r>
        <w:t>:</w:t>
      </w:r>
    </w:p>
    <w:p w14:paraId="7F61A269" w14:textId="77777777" w:rsidR="005822A6" w:rsidRDefault="005822A6" w:rsidP="005822A6">
      <w:pPr>
        <w:pStyle w:val="Brdtextmedindrag"/>
      </w:pPr>
      <w:r>
        <w:t>a) </w:t>
      </w:r>
      <w:r w:rsidRPr="00D956B9">
        <w:t>en behörig myndighet som ansvarar för tillsynen över en finansiell före</w:t>
      </w:r>
      <w:r>
        <w:softHyphen/>
      </w:r>
      <w:r w:rsidRPr="00D956B9">
        <w:t>tags</w:t>
      </w:r>
      <w:r>
        <w:softHyphen/>
      </w:r>
      <w:r w:rsidRPr="00D956B9">
        <w:t>grupp, försäkringsgrupp eller en motsvarande utländsk grupp som ingår i ett finansiellt konglomerat, särskilt över det företag som är det överordnade moderföretaget i bank- och värdepapperssektorn respek</w:t>
      </w:r>
      <w:r>
        <w:softHyphen/>
      </w:r>
      <w:r w:rsidRPr="00D956B9">
        <w:t>tive försäkringssektorn,</w:t>
      </w:r>
    </w:p>
    <w:p w14:paraId="5FA09093" w14:textId="77777777" w:rsidR="005822A6" w:rsidRDefault="005822A6" w:rsidP="005822A6">
      <w:pPr>
        <w:pStyle w:val="Brdtextmedindrag"/>
      </w:pPr>
      <w:r>
        <w:t>b) </w:t>
      </w:r>
      <w:r w:rsidRPr="001E0510">
        <w:t>någon</w:t>
      </w:r>
      <w:r w:rsidRPr="00D956B9">
        <w:t xml:space="preserve"> annan behörig myndighet än som avses i a som utsetts till samordnare för ett finansiellt konglomerat, elle</w:t>
      </w:r>
      <w:r>
        <w:t>r</w:t>
      </w:r>
    </w:p>
    <w:p w14:paraId="2DD7501D" w14:textId="77777777" w:rsidR="005822A6" w:rsidRDefault="005822A6" w:rsidP="005822A6">
      <w:pPr>
        <w:pStyle w:val="Brdtextmedindrag"/>
      </w:pPr>
      <w:r>
        <w:t>c) </w:t>
      </w:r>
      <w:r w:rsidRPr="00D956B9">
        <w:t>någon annan behörig myndighet som de myndigheter som avses i a och b kommer överens om är relevant,</w:t>
      </w:r>
    </w:p>
    <w:p w14:paraId="382933EA" w14:textId="77777777" w:rsidR="005822A6" w:rsidRDefault="005822A6" w:rsidP="005822A6">
      <w:pPr>
        <w:pStyle w:val="Brdtextmedindrag"/>
      </w:pPr>
      <w:r>
        <w:t>16. </w:t>
      </w:r>
      <w:r>
        <w:rPr>
          <w:i/>
          <w:iCs/>
        </w:rPr>
        <w:t>samordnare: </w:t>
      </w:r>
      <w:r w:rsidRPr="00F75A25">
        <w:t xml:space="preserve">den </w:t>
      </w:r>
      <w:r w:rsidRPr="001E0510">
        <w:t>behöriga</w:t>
      </w:r>
      <w:r w:rsidRPr="00F75A25">
        <w:t xml:space="preserve"> myndighet som enligt 4</w:t>
      </w:r>
      <w:r>
        <w:t> </w:t>
      </w:r>
      <w:r w:rsidRPr="00F75A25">
        <w:t>kap. ansvarar för tillsynen över ett finansiellt konglomerat</w:t>
      </w:r>
      <w:r w:rsidRPr="00D956B9">
        <w:rPr>
          <w:i/>
          <w:iCs/>
        </w:rPr>
        <w:t>,</w:t>
      </w:r>
    </w:p>
    <w:p w14:paraId="1FB96782" w14:textId="77777777" w:rsidR="005822A6" w:rsidRDefault="005822A6" w:rsidP="005822A6">
      <w:pPr>
        <w:pStyle w:val="Brdtextmedindrag"/>
      </w:pPr>
      <w:r>
        <w:lastRenderedPageBreak/>
        <w:t>17. </w:t>
      </w:r>
      <w:r w:rsidRPr="00F75A25">
        <w:rPr>
          <w:i/>
          <w:iCs/>
        </w:rPr>
        <w:t>sektorsbestämmelser</w:t>
      </w:r>
      <w:r w:rsidRPr="00D956B9">
        <w:t>:</w:t>
      </w:r>
      <w:r>
        <w:t> </w:t>
      </w:r>
      <w:r w:rsidRPr="00D956B9">
        <w:t xml:space="preserve">de </w:t>
      </w:r>
      <w:r w:rsidRPr="001E0510">
        <w:t>bestämmelser</w:t>
      </w:r>
      <w:r w:rsidRPr="00D956B9">
        <w:t xml:space="preserve"> i lag och andra för</w:t>
      </w:r>
      <w:r>
        <w:softHyphen/>
      </w:r>
      <w:r w:rsidRPr="00D956B9">
        <w:t>fatt</w:t>
      </w:r>
      <w:r>
        <w:softHyphen/>
      </w:r>
      <w:r w:rsidRPr="00D956B9">
        <w:t>ningar som gäller för den rörelse som drivs av institut, försäkringsföretag och tjänstepensionsföretag</w:t>
      </w:r>
      <w:r>
        <w:t xml:space="preserve">, </w:t>
      </w:r>
    </w:p>
    <w:p w14:paraId="26C4B55A" w14:textId="77777777" w:rsidR="005822A6" w:rsidRDefault="005822A6" w:rsidP="005822A6">
      <w:pPr>
        <w:pStyle w:val="Brdtextmedindrag"/>
      </w:pPr>
      <w:r>
        <w:t>18. </w:t>
      </w:r>
      <w:r>
        <w:rPr>
          <w:i/>
          <w:iCs/>
        </w:rPr>
        <w:t>tjänstepensionsföretag</w:t>
      </w:r>
      <w:r w:rsidRPr="00120485">
        <w:t>:</w:t>
      </w:r>
      <w:r>
        <w:t> </w:t>
      </w:r>
      <w:r w:rsidRPr="00120485">
        <w:t xml:space="preserve">ett </w:t>
      </w:r>
      <w:r w:rsidRPr="001E0510">
        <w:t>tjänste</w:t>
      </w:r>
      <w:r w:rsidRPr="00120485">
        <w:t>pensionsaktiebolag, ett ömsesidigt tjänstepensionsbolag eller en tjänstepensionsförening enligt lagen (2019:742) om tjänstepensionsföretag, och</w:t>
      </w:r>
      <w:r>
        <w:t xml:space="preserve"> </w:t>
      </w:r>
    </w:p>
    <w:p w14:paraId="636E1057" w14:textId="77777777" w:rsidR="005822A6" w:rsidRDefault="005822A6" w:rsidP="005822A6">
      <w:pPr>
        <w:pStyle w:val="Brdtextmedindrag"/>
      </w:pPr>
      <w:r>
        <w:t>19. </w:t>
      </w:r>
      <w:r w:rsidRPr="00F75A25">
        <w:rPr>
          <w:i/>
          <w:iCs/>
        </w:rPr>
        <w:t>värdepappersbolag</w:t>
      </w:r>
      <w:r w:rsidRPr="001B5A50">
        <w:t>: ett svenskt aktiebolag som har fått tillstånd att driva värdepappersrörelse enligt lagen om värdepappersmarknaden</w:t>
      </w:r>
      <w:r>
        <w:t>.</w:t>
      </w:r>
    </w:p>
    <w:p w14:paraId="1075C0DC" w14:textId="77777777" w:rsidR="005822A6" w:rsidRDefault="005822A6" w:rsidP="005822A6">
      <w:pPr>
        <w:pStyle w:val="Brdtext"/>
        <w:tabs>
          <w:tab w:val="left" w:pos="180"/>
          <w:tab w:val="center" w:pos="2948"/>
        </w:tabs>
        <w:spacing w:before="270"/>
        <w:jc w:val="center"/>
        <w:rPr>
          <w:b/>
        </w:rPr>
      </w:pPr>
      <w:r>
        <w:rPr>
          <w:b/>
        </w:rPr>
        <w:t>5 kap.</w:t>
      </w:r>
    </w:p>
    <w:p w14:paraId="107476F1" w14:textId="77777777" w:rsidR="005822A6" w:rsidRDefault="005822A6" w:rsidP="005822A6">
      <w:pPr>
        <w:pStyle w:val="Brdtext"/>
        <w:jc w:val="center"/>
      </w:pPr>
      <w:r>
        <w:t>8 §</w:t>
      </w:r>
      <w:r>
        <w:rPr>
          <w:rStyle w:val="Fotnotsreferens"/>
        </w:rPr>
        <w:footnoteReference w:id="72"/>
      </w:r>
    </w:p>
    <w:tbl>
      <w:tblPr>
        <w:tblW w:w="5000" w:type="pct"/>
        <w:tblLook w:val="0000" w:firstRow="0" w:lastRow="0" w:firstColumn="0" w:lastColumn="0" w:noHBand="0" w:noVBand="0"/>
      </w:tblPr>
      <w:tblGrid>
        <w:gridCol w:w="2948"/>
        <w:gridCol w:w="2949"/>
      </w:tblGrid>
      <w:tr w:rsidR="005822A6" w14:paraId="655543D1" w14:textId="77777777" w:rsidTr="002E15E2">
        <w:tc>
          <w:tcPr>
            <w:tcW w:w="2500" w:type="pct"/>
            <w:shd w:val="clear" w:color="auto" w:fill="auto"/>
            <w:tcMar>
              <w:left w:w="0" w:type="dxa"/>
            </w:tcMar>
          </w:tcPr>
          <w:p w14:paraId="5F03A5CF" w14:textId="610537FB" w:rsidR="005822A6" w:rsidRDefault="005822A6" w:rsidP="002E15E2">
            <w:pPr>
              <w:pStyle w:val="Brdtextmedindrag"/>
            </w:pPr>
            <w:r w:rsidRPr="0085443C">
              <w:t xml:space="preserve">Om ett blandat finansiellt holdingföretag finns i toppen av ett finansiellt konglomerat, vars </w:t>
            </w:r>
            <w:r w:rsidRPr="007026DC">
              <w:rPr>
                <w:spacing w:val="-4"/>
              </w:rPr>
              <w:t>största sektor är bank- och värde</w:t>
            </w:r>
            <w:r w:rsidRPr="007026DC">
              <w:rPr>
                <w:spacing w:val="-4"/>
              </w:rPr>
              <w:softHyphen/>
              <w:t>pappers</w:t>
            </w:r>
            <w:r>
              <w:rPr>
                <w:spacing w:val="-4"/>
              </w:rPr>
              <w:softHyphen/>
            </w:r>
            <w:r w:rsidRPr="007026DC">
              <w:rPr>
                <w:spacing w:val="-4"/>
              </w:rPr>
              <w:t>sektorn, gäller bestäm</w:t>
            </w:r>
            <w:r>
              <w:rPr>
                <w:spacing w:val="-4"/>
              </w:rPr>
              <w:softHyphen/>
            </w:r>
            <w:r w:rsidRPr="007026DC">
              <w:rPr>
                <w:spacing w:val="-4"/>
              </w:rPr>
              <w:t>mel</w:t>
            </w:r>
            <w:r>
              <w:rPr>
                <w:spacing w:val="-4"/>
              </w:rPr>
              <w:softHyphen/>
            </w:r>
            <w:r w:rsidRPr="007026DC">
              <w:rPr>
                <w:spacing w:val="-4"/>
              </w:rPr>
              <w:t>serna</w:t>
            </w:r>
            <w:r w:rsidRPr="0085443C">
              <w:t xml:space="preserve"> om stora exponeringar i Europa</w:t>
            </w:r>
            <w:r>
              <w:softHyphen/>
            </w:r>
            <w:r w:rsidRPr="0085443C">
              <w:t>parlamentets och rådets förordning (EU) nr</w:t>
            </w:r>
            <w:r>
              <w:t> </w:t>
            </w:r>
            <w:r w:rsidRPr="0085443C">
              <w:t>575/2013 av den 26</w:t>
            </w:r>
            <w:r>
              <w:t> </w:t>
            </w:r>
            <w:r w:rsidRPr="0085443C">
              <w:t>juni 2013 om tillsynskrav för kredit</w:t>
            </w:r>
            <w:r>
              <w:softHyphen/>
            </w:r>
            <w:r w:rsidRPr="0085443C">
              <w:t xml:space="preserve">institut </w:t>
            </w:r>
            <w:r w:rsidRPr="0085443C">
              <w:rPr>
                <w:i/>
              </w:rPr>
              <w:t>och värde</w:t>
            </w:r>
            <w:r>
              <w:rPr>
                <w:i/>
              </w:rPr>
              <w:softHyphen/>
            </w:r>
            <w:r w:rsidRPr="0085443C">
              <w:rPr>
                <w:i/>
              </w:rPr>
              <w:t>pappersföretag</w:t>
            </w:r>
            <w:r w:rsidRPr="0085443C">
              <w:t xml:space="preserve"> och om ändring av förordning (EU) nr</w:t>
            </w:r>
            <w:r>
              <w:t> </w:t>
            </w:r>
            <w:r w:rsidRPr="0085443C">
              <w:t>648/2012 för samtliga företag som tillhör den sektorn och för det blandade finansiella holding</w:t>
            </w:r>
            <w:r>
              <w:softHyphen/>
            </w:r>
            <w:r w:rsidRPr="0085443C">
              <w:t>företaget.</w:t>
            </w:r>
          </w:p>
        </w:tc>
        <w:tc>
          <w:tcPr>
            <w:tcW w:w="2500" w:type="pct"/>
            <w:shd w:val="clear" w:color="auto" w:fill="auto"/>
            <w:tcMar>
              <w:right w:w="0" w:type="dxa"/>
            </w:tcMar>
          </w:tcPr>
          <w:p w14:paraId="29FCE120" w14:textId="77777777" w:rsidR="005822A6" w:rsidRDefault="005822A6" w:rsidP="002E15E2">
            <w:pPr>
              <w:pStyle w:val="Brdtextmedindrag"/>
            </w:pPr>
            <w:r w:rsidRPr="0085443C">
              <w:t xml:space="preserve">Om ett blandat finansiellt holdingföretag finns i toppen av ett finansiellt konglomerat, vars </w:t>
            </w:r>
            <w:r w:rsidRPr="007026DC">
              <w:rPr>
                <w:spacing w:val="-4"/>
              </w:rPr>
              <w:t>största sektor är bank- och värde</w:t>
            </w:r>
            <w:r w:rsidRPr="007026DC">
              <w:rPr>
                <w:spacing w:val="-4"/>
              </w:rPr>
              <w:softHyphen/>
              <w:t>pappers</w:t>
            </w:r>
            <w:r>
              <w:rPr>
                <w:spacing w:val="-4"/>
              </w:rPr>
              <w:softHyphen/>
            </w:r>
            <w:r w:rsidRPr="007026DC">
              <w:rPr>
                <w:spacing w:val="-4"/>
              </w:rPr>
              <w:t>sektorn, gäller bestäm</w:t>
            </w:r>
            <w:r>
              <w:rPr>
                <w:spacing w:val="-4"/>
              </w:rPr>
              <w:softHyphen/>
            </w:r>
            <w:r w:rsidRPr="007026DC">
              <w:rPr>
                <w:spacing w:val="-4"/>
              </w:rPr>
              <w:t>mel</w:t>
            </w:r>
            <w:r>
              <w:rPr>
                <w:spacing w:val="-4"/>
              </w:rPr>
              <w:softHyphen/>
            </w:r>
            <w:r w:rsidRPr="007026DC">
              <w:rPr>
                <w:spacing w:val="-4"/>
              </w:rPr>
              <w:t>serna om stora exponeringar</w:t>
            </w:r>
            <w:r w:rsidRPr="0085443C">
              <w:t xml:space="preserve"> i Europa</w:t>
            </w:r>
            <w:r>
              <w:softHyphen/>
            </w:r>
            <w:r w:rsidRPr="0085443C">
              <w:t>parlamentets och rådets förordning (EU) nr</w:t>
            </w:r>
            <w:r>
              <w:t> </w:t>
            </w:r>
            <w:r w:rsidRPr="0085443C">
              <w:t>575/2013 av den 26</w:t>
            </w:r>
            <w:r>
              <w:t> </w:t>
            </w:r>
            <w:r w:rsidRPr="0085443C">
              <w:t>juni 2013 om tillsynskrav f</w:t>
            </w:r>
            <w:r w:rsidRPr="00393B61">
              <w:rPr>
                <w:spacing w:val="-4"/>
              </w:rPr>
              <w:t>ör kredit</w:t>
            </w:r>
            <w:r>
              <w:rPr>
                <w:spacing w:val="-4"/>
              </w:rPr>
              <w:softHyphen/>
            </w:r>
            <w:r w:rsidRPr="00393B61">
              <w:rPr>
                <w:spacing w:val="-4"/>
              </w:rPr>
              <w:t>institut och om änd</w:t>
            </w:r>
            <w:r w:rsidRPr="00393B61">
              <w:rPr>
                <w:spacing w:val="-4"/>
              </w:rPr>
              <w:softHyphen/>
              <w:t>ring</w:t>
            </w:r>
            <w:r w:rsidRPr="0085443C">
              <w:t xml:space="preserve"> </w:t>
            </w:r>
            <w:r w:rsidRPr="00393B61">
              <w:rPr>
                <w:spacing w:val="-4"/>
              </w:rPr>
              <w:t>av förordning (EU) nr 648/2012</w:t>
            </w:r>
            <w:r w:rsidRPr="0085443C">
              <w:t xml:space="preserve"> för samtliga före</w:t>
            </w:r>
            <w:r>
              <w:softHyphen/>
            </w:r>
            <w:r w:rsidRPr="0085443C">
              <w:t>tag som tillhör den sektorn och för det blandade finansiella holding</w:t>
            </w:r>
            <w:r>
              <w:softHyphen/>
            </w:r>
            <w:r w:rsidRPr="0085443C">
              <w:t>företaget.</w:t>
            </w:r>
          </w:p>
        </w:tc>
      </w:tr>
    </w:tbl>
    <w:p w14:paraId="131795CD" w14:textId="77777777" w:rsidR="005822A6" w:rsidRDefault="005822A6" w:rsidP="005822A6">
      <w:pPr>
        <w:pStyle w:val="Slutstreck"/>
      </w:pPr>
      <w:r w:rsidRPr="00660EEA">
        <w:t>                     </w:t>
      </w:r>
    </w:p>
    <w:p w14:paraId="0ADA8A08" w14:textId="77777777" w:rsidR="005822A6" w:rsidRDefault="005822A6" w:rsidP="005822A6">
      <w:pPr>
        <w:pStyle w:val="Brdtextmedindrag"/>
      </w:pPr>
      <w:r>
        <w:t>Denna lag träder i kraft den 26 juni 2021.</w:t>
      </w:r>
    </w:p>
    <w:p w14:paraId="6535D984" w14:textId="6D3C229F" w:rsidR="007F00B9" w:rsidRDefault="007F00B9" w:rsidP="007F00B9">
      <w:pPr>
        <w:pStyle w:val="Brdtext"/>
      </w:pPr>
    </w:p>
    <w:p w14:paraId="37092712" w14:textId="752CBA5F" w:rsidR="007F00B9" w:rsidRDefault="007F00B9" w:rsidP="007F00B9">
      <w:pPr>
        <w:pStyle w:val="Brdtextmedindrag"/>
      </w:pPr>
    </w:p>
    <w:p w14:paraId="4FF6D0BD" w14:textId="66EB7640" w:rsidR="007F00B9" w:rsidRDefault="007F00B9" w:rsidP="007F00B9">
      <w:pPr>
        <w:pStyle w:val="Brdtextmedindrag"/>
      </w:pPr>
    </w:p>
    <w:p w14:paraId="3B5F3EA9" w14:textId="77777777" w:rsidR="007F00B9" w:rsidRDefault="007F00B9" w:rsidP="007F00B9">
      <w:pPr>
        <w:pStyle w:val="Brdtextmedindrag"/>
        <w:sectPr w:rsidR="007F00B9" w:rsidSect="00064433">
          <w:headerReference w:type="even" r:id="rId82"/>
          <w:headerReference w:type="default" r:id="rId83"/>
          <w:footerReference w:type="even" r:id="rId84"/>
          <w:footerReference w:type="default" r:id="rId85"/>
          <w:footerReference w:type="first" r:id="rId86"/>
          <w:footnotePr>
            <w:numRestart w:val="eachSect"/>
          </w:footnotePr>
          <w:pgSz w:w="9356" w:h="13721" w:code="9"/>
          <w:pgMar w:top="794" w:right="2438" w:bottom="1191" w:left="1021" w:header="0" w:footer="709" w:gutter="0"/>
          <w:cols w:space="708"/>
          <w:docGrid w:linePitch="360"/>
        </w:sectPr>
      </w:pPr>
    </w:p>
    <w:p w14:paraId="72245FA5" w14:textId="3FF2B3E3" w:rsidR="007F00B9" w:rsidRDefault="007F00B9" w:rsidP="00090E36">
      <w:pPr>
        <w:pStyle w:val="Rubrik2"/>
        <w:spacing w:before="0"/>
      </w:pPr>
      <w:bookmarkStart w:id="22" w:name="_Toc68700429"/>
      <w:r w:rsidRPr="007F00B9">
        <w:lastRenderedPageBreak/>
        <w:t>Förslag till lag om ändring i lagen (2010:751) om betaltjänster</w:t>
      </w:r>
      <w:bookmarkEnd w:id="22"/>
    </w:p>
    <w:p w14:paraId="72D4DED2" w14:textId="77777777" w:rsidR="00071A48" w:rsidRDefault="00071A48" w:rsidP="00071A48">
      <w:pPr>
        <w:pStyle w:val="Brdtext"/>
      </w:pPr>
      <w:r>
        <w:t xml:space="preserve">Härigenom föreskrivs </w:t>
      </w:r>
      <w:r w:rsidRPr="00C47915">
        <w:t>att 1 kap. 4 §</w:t>
      </w:r>
      <w:r>
        <w:t xml:space="preserve"> lagen </w:t>
      </w:r>
      <w:r w:rsidRPr="00B03509">
        <w:t>(2010:751) om betaltjänster ska ha följande lydelse.</w:t>
      </w:r>
    </w:p>
    <w:p w14:paraId="6B7525D5" w14:textId="77777777" w:rsidR="00071A48" w:rsidRPr="00145DCF" w:rsidRDefault="00071A48" w:rsidP="00071A48">
      <w:pPr>
        <w:pStyle w:val="Brdtextmedindrag"/>
      </w:pPr>
    </w:p>
    <w:tbl>
      <w:tblPr>
        <w:tblW w:w="5000" w:type="pct"/>
        <w:tblLook w:val="0000" w:firstRow="0" w:lastRow="0" w:firstColumn="0" w:lastColumn="0" w:noHBand="0" w:noVBand="0"/>
      </w:tblPr>
      <w:tblGrid>
        <w:gridCol w:w="2948"/>
        <w:gridCol w:w="2949"/>
      </w:tblGrid>
      <w:tr w:rsidR="00071A48" w:rsidRPr="0049408E" w14:paraId="2AA341B2" w14:textId="77777777" w:rsidTr="002E15E2">
        <w:tc>
          <w:tcPr>
            <w:tcW w:w="2500" w:type="pct"/>
            <w:shd w:val="clear" w:color="auto" w:fill="auto"/>
            <w:tcMar>
              <w:left w:w="0" w:type="dxa"/>
            </w:tcMar>
          </w:tcPr>
          <w:p w14:paraId="08394CDA" w14:textId="77777777" w:rsidR="00071A48" w:rsidRPr="0049408E" w:rsidRDefault="00071A48" w:rsidP="002E15E2">
            <w:pPr>
              <w:pStyle w:val="Brdtext"/>
              <w:rPr>
                <w:i/>
              </w:rPr>
            </w:pPr>
            <w:r w:rsidRPr="0049408E">
              <w:rPr>
                <w:i/>
              </w:rPr>
              <w:t>Nuvarande lydelse</w:t>
            </w:r>
          </w:p>
        </w:tc>
        <w:tc>
          <w:tcPr>
            <w:tcW w:w="2500" w:type="pct"/>
            <w:shd w:val="clear" w:color="auto" w:fill="auto"/>
            <w:tcMar>
              <w:right w:w="0" w:type="dxa"/>
            </w:tcMar>
          </w:tcPr>
          <w:p w14:paraId="1945ED09" w14:textId="77777777" w:rsidR="00071A48" w:rsidRPr="0049408E" w:rsidRDefault="00071A48" w:rsidP="002E15E2">
            <w:pPr>
              <w:pStyle w:val="Brdtext"/>
              <w:rPr>
                <w:i/>
              </w:rPr>
            </w:pPr>
            <w:r w:rsidRPr="0049408E">
              <w:rPr>
                <w:i/>
              </w:rPr>
              <w:t>Föreslagen lydelse</w:t>
            </w:r>
          </w:p>
        </w:tc>
      </w:tr>
    </w:tbl>
    <w:p w14:paraId="541C11D2" w14:textId="77777777" w:rsidR="00071A48" w:rsidRDefault="00071A48" w:rsidP="00071A48">
      <w:pPr>
        <w:pStyle w:val="Brdtext"/>
        <w:spacing w:before="270"/>
        <w:jc w:val="center"/>
        <w:rPr>
          <w:b/>
        </w:rPr>
      </w:pPr>
      <w:r>
        <w:rPr>
          <w:b/>
        </w:rPr>
        <w:t>1 kap.</w:t>
      </w:r>
    </w:p>
    <w:p w14:paraId="53E47C0E" w14:textId="77777777" w:rsidR="00071A48" w:rsidRDefault="00071A48" w:rsidP="00071A48">
      <w:pPr>
        <w:pStyle w:val="Brdtext"/>
        <w:jc w:val="center"/>
      </w:pPr>
      <w:r>
        <w:t>4 §</w:t>
      </w:r>
      <w:r>
        <w:rPr>
          <w:rStyle w:val="Fotnotsreferens"/>
        </w:rPr>
        <w:footnoteReference w:id="73"/>
      </w:r>
    </w:p>
    <w:p w14:paraId="7F780BF5" w14:textId="77777777" w:rsidR="00071A48" w:rsidRDefault="00071A48" w:rsidP="00071A48">
      <w:pPr>
        <w:pStyle w:val="Brdtextmedindrag"/>
      </w:pPr>
      <w:r w:rsidRPr="00145DCF">
        <w:t xml:space="preserve">I denna lag betyder </w:t>
      </w:r>
    </w:p>
    <w:p w14:paraId="3B6FC544" w14:textId="77777777" w:rsidR="00071A48" w:rsidRDefault="00071A48" w:rsidP="00071A48">
      <w:pPr>
        <w:pStyle w:val="Brdtextmedindrag"/>
      </w:pPr>
      <w:r w:rsidRPr="003333E3">
        <w:rPr>
          <w:i/>
        </w:rPr>
        <w:t>autentisering</w:t>
      </w:r>
      <w:r w:rsidRPr="00145DCF">
        <w:t>: ett förfarande där en betaltjänstanvändares person</w:t>
      </w:r>
      <w:r>
        <w:softHyphen/>
      </w:r>
      <w:r w:rsidRPr="00145DCF">
        <w:t>liga behörighetsfunktioner används och genom vilket en betaltjänst</w:t>
      </w:r>
      <w:r>
        <w:softHyphen/>
      </w:r>
      <w:r w:rsidRPr="00145DCF">
        <w:t>leverantör kan kontrollera betaltjänstanvändarens identitet eller ett betalnings</w:t>
      </w:r>
      <w:r>
        <w:softHyphen/>
      </w:r>
      <w:r w:rsidRPr="00145DCF">
        <w:t xml:space="preserve">instruments giltighet, </w:t>
      </w:r>
    </w:p>
    <w:p w14:paraId="49EFA6EE" w14:textId="77777777" w:rsidR="00071A48" w:rsidRDefault="00071A48" w:rsidP="00071A48">
      <w:pPr>
        <w:pStyle w:val="Brdtextmedindrag"/>
      </w:pPr>
      <w:r w:rsidRPr="003333E3">
        <w:rPr>
          <w:i/>
        </w:rPr>
        <w:t>autogiro</w:t>
      </w:r>
      <w:r w:rsidRPr="00145DCF">
        <w:t>: en betaltjänst för debitering av en betalares betalkonto, där initiativet till en betalningstransaktion tas av betalnings</w:t>
      </w:r>
      <w:r>
        <w:softHyphen/>
      </w:r>
      <w:r w:rsidRPr="00145DCF">
        <w:t>mot</w:t>
      </w:r>
      <w:r>
        <w:softHyphen/>
      </w:r>
      <w:r w:rsidRPr="00145DCF">
        <w:t>ta</w:t>
      </w:r>
      <w:r>
        <w:softHyphen/>
      </w:r>
      <w:r w:rsidRPr="00145DCF">
        <w:t>garen på grundval av betalarens samtycke till mottagaren, mot</w:t>
      </w:r>
      <w:r>
        <w:softHyphen/>
      </w:r>
      <w:r w:rsidRPr="00145DCF">
        <w:t>ta</w:t>
      </w:r>
      <w:r>
        <w:softHyphen/>
      </w:r>
      <w:r w:rsidRPr="007026DC">
        <w:rPr>
          <w:spacing w:val="-4"/>
        </w:rPr>
        <w:t>garens betaltjänst</w:t>
      </w:r>
      <w:r>
        <w:rPr>
          <w:spacing w:val="-4"/>
        </w:rPr>
        <w:softHyphen/>
      </w:r>
      <w:r w:rsidRPr="007026DC">
        <w:rPr>
          <w:spacing w:val="-4"/>
        </w:rPr>
        <w:t>leverantör eller betalarens egen betaltjänst</w:t>
      </w:r>
      <w:r w:rsidRPr="007026DC">
        <w:rPr>
          <w:spacing w:val="-4"/>
        </w:rPr>
        <w:softHyphen/>
        <w:t>leverantör,</w:t>
      </w:r>
      <w:r w:rsidRPr="00145DCF">
        <w:t xml:space="preserve"> </w:t>
      </w:r>
    </w:p>
    <w:p w14:paraId="09E3E184" w14:textId="77777777" w:rsidR="00071A48" w:rsidRDefault="00071A48" w:rsidP="00071A48">
      <w:pPr>
        <w:pStyle w:val="Brdtextmedindrag"/>
      </w:pPr>
      <w:r w:rsidRPr="003333E3">
        <w:rPr>
          <w:i/>
        </w:rPr>
        <w:t>bankdag</w:t>
      </w:r>
      <w:r w:rsidRPr="00145DCF">
        <w:t>: en dag på vilken en betaltjänstleverantör har öppet för verk</w:t>
      </w:r>
      <w:r>
        <w:softHyphen/>
      </w:r>
      <w:r w:rsidRPr="00145DCF">
        <w:t>samhet i den utsträckning som krävs för genomförande av en betalnings</w:t>
      </w:r>
      <w:r>
        <w:softHyphen/>
      </w:r>
      <w:r w:rsidRPr="00145DCF">
        <w:t>transaktion,</w:t>
      </w:r>
    </w:p>
    <w:p w14:paraId="064F2B65" w14:textId="77777777" w:rsidR="00071A48" w:rsidRDefault="00071A48" w:rsidP="00071A48">
      <w:pPr>
        <w:pStyle w:val="Brdtextmedindrag"/>
      </w:pPr>
      <w:r w:rsidRPr="00B03509">
        <w:rPr>
          <w:i/>
        </w:rPr>
        <w:t>betalare</w:t>
      </w:r>
      <w:r w:rsidRPr="00B03509">
        <w:t>: en fysisk eller juridisk person som är antingen betal</w:t>
      </w:r>
      <w:r w:rsidRPr="00B03509">
        <w:softHyphen/>
        <w:t>konto</w:t>
      </w:r>
      <w:r>
        <w:softHyphen/>
      </w:r>
      <w:r w:rsidRPr="00B03509">
        <w:t>innehavare och som godkänner en betalningsorder från detta betalkonto, eller en fysisk eller juridisk person som lämnar en betal</w:t>
      </w:r>
      <w:r>
        <w:softHyphen/>
      </w:r>
      <w:r w:rsidRPr="00B03509">
        <w:t>ningsorder,</w:t>
      </w:r>
    </w:p>
    <w:p w14:paraId="26407C23" w14:textId="77777777" w:rsidR="00071A48" w:rsidRDefault="00071A48" w:rsidP="00071A48">
      <w:pPr>
        <w:pStyle w:val="Brdtextmedindrag"/>
      </w:pPr>
      <w:r w:rsidRPr="003333E3">
        <w:rPr>
          <w:i/>
        </w:rPr>
        <w:t>betalkonto</w:t>
      </w:r>
      <w:r w:rsidRPr="003333E3">
        <w:t>: ett konto som innehas i en eller flera betaltjänst</w:t>
      </w:r>
      <w:r>
        <w:softHyphen/>
      </w:r>
      <w:r w:rsidRPr="003333E3">
        <w:t>använ</w:t>
      </w:r>
      <w:r>
        <w:softHyphen/>
      </w:r>
      <w:r w:rsidRPr="003333E3">
        <w:t>dares namn och som är avsett för genomförandet av betalnings</w:t>
      </w:r>
      <w:r>
        <w:softHyphen/>
      </w:r>
      <w:r w:rsidRPr="003333E3">
        <w:t xml:space="preserve">transaktioner, </w:t>
      </w:r>
    </w:p>
    <w:p w14:paraId="12E71845" w14:textId="77777777" w:rsidR="00071A48" w:rsidRDefault="00071A48" w:rsidP="00071A48">
      <w:pPr>
        <w:pStyle w:val="Brdtextmedindrag"/>
      </w:pPr>
      <w:r w:rsidRPr="003333E3">
        <w:rPr>
          <w:i/>
        </w:rPr>
        <w:t>betalkontodirektivet</w:t>
      </w:r>
      <w:r w:rsidRPr="003333E3">
        <w:t>: Europaparlamentets och rådets direktiv 2014/92/EU av den 23</w:t>
      </w:r>
      <w:r>
        <w:t> </w:t>
      </w:r>
      <w:r w:rsidRPr="003333E3">
        <w:t>juli 2014 om jämförbarhet för avgifter som avser betalkonto, byte av betalkonto och tillgång till betalkonto med grund</w:t>
      </w:r>
      <w:r>
        <w:softHyphen/>
      </w:r>
      <w:r w:rsidRPr="003333E3">
        <w:t>läggande funktioner, i den ursprungliga lydelsen,</w:t>
      </w:r>
    </w:p>
    <w:p w14:paraId="469AC278" w14:textId="77777777" w:rsidR="00071A48" w:rsidRDefault="00071A48" w:rsidP="00071A48">
      <w:pPr>
        <w:pStyle w:val="Brdtextmedindrag"/>
      </w:pPr>
      <w:r w:rsidRPr="0048333C">
        <w:rPr>
          <w:i/>
        </w:rPr>
        <w:t>betalningsinstitut</w:t>
      </w:r>
      <w:r w:rsidRPr="003333E3">
        <w:t>: ett aktiebolag eller en ekonomisk förening som har fått tillstånd att tillhandahålla betaltjänster enligt 2</w:t>
      </w:r>
      <w:r>
        <w:t> </w:t>
      </w:r>
      <w:r w:rsidRPr="003333E3">
        <w:t>kap.,</w:t>
      </w:r>
    </w:p>
    <w:p w14:paraId="3A23404C" w14:textId="77777777" w:rsidR="00071A48" w:rsidRDefault="00071A48" w:rsidP="00071A48">
      <w:pPr>
        <w:pStyle w:val="Brdtextmedindrag"/>
      </w:pPr>
      <w:r w:rsidRPr="0048333C">
        <w:rPr>
          <w:i/>
        </w:rPr>
        <w:t>betalningsinitieringstjänst</w:t>
      </w:r>
      <w:r w:rsidRPr="003333E3">
        <w:t>: en tjänst för att på begäran av betal</w:t>
      </w:r>
      <w:r>
        <w:softHyphen/>
      </w:r>
      <w:r w:rsidRPr="003333E3">
        <w:t>tjänst</w:t>
      </w:r>
      <w:r>
        <w:softHyphen/>
      </w:r>
      <w:r w:rsidRPr="003333E3">
        <w:t xml:space="preserve">användaren initiera en betalningsorder från ett betalkonto hos en annan betaltjänstleverantör, </w:t>
      </w:r>
    </w:p>
    <w:p w14:paraId="7566811E" w14:textId="77777777" w:rsidR="00071A48" w:rsidRDefault="00071A48" w:rsidP="00071A48">
      <w:pPr>
        <w:pStyle w:val="Brdtextmedindrag"/>
      </w:pPr>
      <w:r w:rsidRPr="0048333C">
        <w:rPr>
          <w:i/>
        </w:rPr>
        <w:t>betalningsinstrument</w:t>
      </w:r>
      <w:r w:rsidRPr="003333E3">
        <w:t>: ett kontokort eller något annat personligt instrument eller en personlig rutin som enligt avtal används för att initiera en betalningsorder</w:t>
      </w:r>
      <w:r>
        <w:t>,</w:t>
      </w:r>
    </w:p>
    <w:p w14:paraId="7874501C" w14:textId="77777777" w:rsidR="00071A48" w:rsidRDefault="00071A48" w:rsidP="00071A48">
      <w:pPr>
        <w:pStyle w:val="Brdtextmedindrag"/>
      </w:pPr>
      <w:r w:rsidRPr="0048333C">
        <w:rPr>
          <w:i/>
        </w:rPr>
        <w:t>betalningsmottagare</w:t>
      </w:r>
      <w:r w:rsidRPr="003333E3">
        <w:t>: en fysisk eller juridisk person som är den avsedda mottagaren av medel vid en betalningstransaktion,</w:t>
      </w:r>
    </w:p>
    <w:p w14:paraId="213237E3" w14:textId="77777777" w:rsidR="00071A48" w:rsidRDefault="00071A48" w:rsidP="00071A48">
      <w:pPr>
        <w:pStyle w:val="Brdtextmedindrag"/>
      </w:pPr>
      <w:r w:rsidRPr="0048333C">
        <w:rPr>
          <w:i/>
        </w:rPr>
        <w:t>betalningsorder</w:t>
      </w:r>
      <w:r w:rsidRPr="003333E3">
        <w:t>: varje instruktion som en betalare eller betalnings</w:t>
      </w:r>
      <w:r>
        <w:softHyphen/>
      </w:r>
      <w:r w:rsidRPr="003333E3">
        <w:t>mottagare ger sin betaltjänstleverantör om att en betalnings</w:t>
      </w:r>
      <w:r>
        <w:softHyphen/>
      </w:r>
      <w:r w:rsidRPr="003333E3">
        <w:t>trans</w:t>
      </w:r>
      <w:r>
        <w:softHyphen/>
      </w:r>
      <w:r w:rsidRPr="003333E3">
        <w:t xml:space="preserve">aktion ska genomföras, </w:t>
      </w:r>
    </w:p>
    <w:p w14:paraId="1E96C0BB" w14:textId="77777777" w:rsidR="00071A48" w:rsidRDefault="00071A48" w:rsidP="00071A48">
      <w:pPr>
        <w:pStyle w:val="Brdtextmedindrag"/>
      </w:pPr>
      <w:r w:rsidRPr="0048333C">
        <w:rPr>
          <w:i/>
        </w:rPr>
        <w:t>betalningssystem</w:t>
      </w:r>
      <w:r w:rsidRPr="003333E3">
        <w:t>: ett generellt betalsystem enligt 1</w:t>
      </w:r>
      <w:r>
        <w:t> </w:t>
      </w:r>
      <w:r w:rsidRPr="003333E3">
        <w:t>kap. 3</w:t>
      </w:r>
      <w:r>
        <w:t> §</w:t>
      </w:r>
      <w:r w:rsidRPr="003333E3">
        <w:t xml:space="preserve"> andra stycket lagen</w:t>
      </w:r>
      <w:r>
        <w:t> </w:t>
      </w:r>
      <w:r w:rsidRPr="003333E3">
        <w:t>(2004:297) om bank- och finansieringsrörelse,</w:t>
      </w:r>
    </w:p>
    <w:p w14:paraId="186C816E" w14:textId="77777777" w:rsidR="00071A48" w:rsidRDefault="00071A48" w:rsidP="00071A48">
      <w:pPr>
        <w:pStyle w:val="Brdtextmedindrag"/>
      </w:pPr>
      <w:r w:rsidRPr="0048333C">
        <w:rPr>
          <w:i/>
        </w:rPr>
        <w:lastRenderedPageBreak/>
        <w:t>betalningstransaktion</w:t>
      </w:r>
      <w:r w:rsidRPr="003333E3">
        <w:t>: insättning, uttag eller överföring av medel som initieras av betalaren eller betalningsmottagaren, oberoende av eventuella underliggande förpliktelser mellan betalaren och betal</w:t>
      </w:r>
      <w:r>
        <w:softHyphen/>
      </w:r>
      <w:r w:rsidRPr="003333E3">
        <w:t xml:space="preserve">ningsmottagaren, </w:t>
      </w:r>
    </w:p>
    <w:p w14:paraId="15AE14FB" w14:textId="77777777" w:rsidR="00071A48" w:rsidRDefault="00071A48" w:rsidP="00071A48">
      <w:pPr>
        <w:pStyle w:val="Brdtextmedindrag"/>
      </w:pPr>
      <w:r w:rsidRPr="0048333C">
        <w:rPr>
          <w:i/>
        </w:rPr>
        <w:t>betaltjänstanvändare</w:t>
      </w:r>
      <w:r w:rsidRPr="003333E3">
        <w:t xml:space="preserve">: en fysisk eller juridisk person som utnyttjar en betaltjänst, </w:t>
      </w:r>
    </w:p>
    <w:p w14:paraId="5267A79E" w14:textId="77777777" w:rsidR="00071A48" w:rsidRDefault="00071A48" w:rsidP="00071A48">
      <w:pPr>
        <w:pStyle w:val="Brdtextmedindrag"/>
      </w:pPr>
      <w:r w:rsidRPr="00303BD4">
        <w:rPr>
          <w:i/>
          <w:spacing w:val="-4"/>
        </w:rPr>
        <w:t>betaltjänstdirektivet</w:t>
      </w:r>
      <w:r w:rsidRPr="00303BD4">
        <w:rPr>
          <w:spacing w:val="-4"/>
        </w:rPr>
        <w:t>: Europaparlamentets och rådets direktiv (EU)</w:t>
      </w:r>
      <w:r w:rsidRPr="003333E3">
        <w:t xml:space="preserve"> 2015/2366 av den 25</w:t>
      </w:r>
      <w:r>
        <w:t> </w:t>
      </w:r>
      <w:r w:rsidRPr="003333E3">
        <w:t xml:space="preserve">november 2015 om betaltjänster på den </w:t>
      </w:r>
      <w:r w:rsidRPr="007026DC">
        <w:rPr>
          <w:spacing w:val="-4"/>
        </w:rPr>
        <w:t>inre mark</w:t>
      </w:r>
      <w:r>
        <w:rPr>
          <w:spacing w:val="-4"/>
        </w:rPr>
        <w:softHyphen/>
      </w:r>
      <w:r w:rsidRPr="007026DC">
        <w:rPr>
          <w:spacing w:val="-4"/>
        </w:rPr>
        <w:t>naden, om ändring av direktiven 2002/65/EG, 2009/110/EG</w:t>
      </w:r>
      <w:r w:rsidRPr="003333E3">
        <w:t xml:space="preserve"> och 2013/36/EU samt förordning (EU) nr</w:t>
      </w:r>
      <w:r>
        <w:t> </w:t>
      </w:r>
      <w:r w:rsidRPr="003333E3">
        <w:t>1093/2010 och om upp</w:t>
      </w:r>
      <w:r>
        <w:softHyphen/>
      </w:r>
      <w:r w:rsidRPr="003333E3">
        <w:t>hävande av direktiv 2007/64/EG, i den ursprungliga lydelsen,</w:t>
      </w:r>
    </w:p>
    <w:p w14:paraId="6D962858" w14:textId="77777777" w:rsidR="00071A48" w:rsidRDefault="00071A48" w:rsidP="00071A48">
      <w:pPr>
        <w:pStyle w:val="Brdtextmedindrag"/>
      </w:pPr>
      <w:r w:rsidRPr="0048333C">
        <w:rPr>
          <w:i/>
        </w:rPr>
        <w:t>debitera</w:t>
      </w:r>
      <w:r w:rsidRPr="003333E3">
        <w:t xml:space="preserve">: att medel dras från ett konto, </w:t>
      </w:r>
    </w:p>
    <w:p w14:paraId="3496B0E7" w14:textId="77777777" w:rsidR="00071A48" w:rsidRDefault="00071A48" w:rsidP="00071A48">
      <w:pPr>
        <w:pStyle w:val="Brdtextmedindrag"/>
      </w:pPr>
      <w:r w:rsidRPr="0048333C">
        <w:rPr>
          <w:i/>
        </w:rPr>
        <w:t>elektroniskt kommunikationsnät</w:t>
      </w:r>
      <w:r w:rsidRPr="003333E3">
        <w:t>: detsamma som i 1</w:t>
      </w:r>
      <w:r>
        <w:t> </w:t>
      </w:r>
      <w:r w:rsidRPr="003333E3">
        <w:t>kap. 7</w:t>
      </w:r>
      <w:r>
        <w:t> §</w:t>
      </w:r>
      <w:r w:rsidRPr="003333E3">
        <w:t xml:space="preserve"> lagen (2003:389) om elektronisk kommunikation,</w:t>
      </w:r>
    </w:p>
    <w:p w14:paraId="140D6E5B" w14:textId="77777777" w:rsidR="00071A48" w:rsidRDefault="00071A48" w:rsidP="00071A48">
      <w:pPr>
        <w:pStyle w:val="Brdtextmedindrag"/>
      </w:pPr>
      <w:r w:rsidRPr="007965F3">
        <w:rPr>
          <w:i/>
          <w:spacing w:val="-4"/>
        </w:rPr>
        <w:t>elektronisk kommunikationstjänst</w:t>
      </w:r>
      <w:r w:rsidRPr="007965F3">
        <w:rPr>
          <w:spacing w:val="-4"/>
        </w:rPr>
        <w:t>: detsamma som i 1 kap. 7 § lagen</w:t>
      </w:r>
      <w:r w:rsidRPr="00583E09">
        <w:t xml:space="preserve"> om elektronisk kommunikation, </w:t>
      </w:r>
    </w:p>
    <w:p w14:paraId="624F43C4" w14:textId="77777777" w:rsidR="00071A48" w:rsidRDefault="00071A48" w:rsidP="00071A48">
      <w:pPr>
        <w:pStyle w:val="Brdtextmedindrag"/>
      </w:pPr>
      <w:r w:rsidRPr="00AA4A82">
        <w:rPr>
          <w:i/>
        </w:rPr>
        <w:t>filial</w:t>
      </w:r>
      <w:r w:rsidRPr="00583E09">
        <w:t>: ett avdelningskontor med självständig förvaltning, varvid även ett utländskt betalningsinstituts etablering av flera driftställen ska anses som en enda filial,</w:t>
      </w:r>
    </w:p>
    <w:p w14:paraId="15E7A493" w14:textId="77777777" w:rsidR="00071A48" w:rsidRDefault="00071A48" w:rsidP="00071A48">
      <w:pPr>
        <w:pStyle w:val="Brdtextmedindrag"/>
      </w:pPr>
      <w:r w:rsidRPr="0048333C">
        <w:rPr>
          <w:i/>
        </w:rPr>
        <w:t>grupp</w:t>
      </w:r>
      <w:r w:rsidRPr="00516470">
        <w:t>: en grupp av företag som är knutna till varandra genom ett sådant förhållande som avses i 1</w:t>
      </w:r>
      <w:r>
        <w:t> </w:t>
      </w:r>
      <w:r w:rsidRPr="00516470">
        <w:t>kap.</w:t>
      </w:r>
      <w:r>
        <w:t> </w:t>
      </w:r>
      <w:r w:rsidRPr="00516470">
        <w:t>4, 5 eller 5</w:t>
      </w:r>
      <w:r>
        <w:t> </w:t>
      </w:r>
      <w:r w:rsidRPr="00516470">
        <w:t>a</w:t>
      </w:r>
      <w:r>
        <w:t> §</w:t>
      </w:r>
      <w:r w:rsidRPr="00516470">
        <w:t xml:space="preserve"> årsredovis</w:t>
      </w:r>
      <w:r>
        <w:softHyphen/>
      </w:r>
      <w:r w:rsidRPr="00516470">
        <w:t>nings</w:t>
      </w:r>
      <w:r>
        <w:softHyphen/>
      </w:r>
      <w:r w:rsidRPr="00516470">
        <w:t>lagen</w:t>
      </w:r>
      <w:r>
        <w:t> </w:t>
      </w:r>
      <w:r w:rsidRPr="00516470">
        <w:t>(1995:1554) eller en grupp av företag som avses i artik</w:t>
      </w:r>
      <w:r>
        <w:softHyphen/>
      </w:r>
      <w:r w:rsidRPr="00516470">
        <w:t>larna</w:t>
      </w:r>
      <w:r>
        <w:t> </w:t>
      </w:r>
      <w:r w:rsidRPr="00516470">
        <w:t>4–7 i kommissionens delegerade förordning (EU) nr</w:t>
      </w:r>
      <w:r>
        <w:t> </w:t>
      </w:r>
      <w:r w:rsidRPr="00516470">
        <w:t>241/2014 av den 7</w:t>
      </w:r>
      <w:r>
        <w:t> </w:t>
      </w:r>
      <w:r w:rsidRPr="00516470">
        <w:t>januari 2014 om komplettering av Europaparlamentets och rådets förordning (EU) nr</w:t>
      </w:r>
      <w:r>
        <w:t> </w:t>
      </w:r>
      <w:r w:rsidRPr="00516470">
        <w:t>575/2013 med avseende på tekniska till</w:t>
      </w:r>
      <w:r>
        <w:softHyphen/>
      </w:r>
      <w:r w:rsidRPr="00516470">
        <w:t>synsstandarder för kapitalbas</w:t>
      </w:r>
      <w:r>
        <w:softHyphen/>
      </w:r>
      <w:r w:rsidRPr="00516470">
        <w:t>krav på institut och som är knutna till varandra genom ett sådant för</w:t>
      </w:r>
      <w:r>
        <w:softHyphen/>
      </w:r>
      <w:r w:rsidRPr="00516470">
        <w:t>hållande som avses i artikel</w:t>
      </w:r>
      <w:r>
        <w:t> </w:t>
      </w:r>
      <w:r w:rsidRPr="00516470">
        <w:t>10.1 eller artikel</w:t>
      </w:r>
      <w:r>
        <w:t> </w:t>
      </w:r>
      <w:r w:rsidRPr="00516470">
        <w:t>113.6 eller 113.7 i tillsyns</w:t>
      </w:r>
      <w:r>
        <w:softHyphen/>
      </w:r>
      <w:r w:rsidRPr="00516470">
        <w:t>förordningen,</w:t>
      </w:r>
    </w:p>
    <w:p w14:paraId="72A1643B" w14:textId="77777777" w:rsidR="00071A48" w:rsidRDefault="00071A48" w:rsidP="00071A48">
      <w:pPr>
        <w:pStyle w:val="Brdtextmedindrag"/>
      </w:pPr>
      <w:r w:rsidRPr="0048333C">
        <w:rPr>
          <w:i/>
        </w:rPr>
        <w:t>hemland</w:t>
      </w:r>
      <w:r w:rsidRPr="00BE5682">
        <w:t>: det land där ett företag har fått tillstånd att driva sådan verk</w:t>
      </w:r>
      <w:r>
        <w:softHyphen/>
      </w:r>
      <w:r w:rsidRPr="00BE5682">
        <w:t xml:space="preserve">samhet som avses i denna lag, </w:t>
      </w:r>
    </w:p>
    <w:p w14:paraId="348F1A8E" w14:textId="77777777" w:rsidR="00071A48" w:rsidRDefault="00071A48" w:rsidP="00071A48">
      <w:pPr>
        <w:pStyle w:val="Brdtextmedindrag"/>
      </w:pPr>
      <w:r w:rsidRPr="0048333C">
        <w:rPr>
          <w:i/>
        </w:rPr>
        <w:t>inlösen av transaktionsbelopp</w:t>
      </w:r>
      <w:r w:rsidRPr="00BE5682">
        <w:t>: en betaltjänst där en betaltjänst</w:t>
      </w:r>
      <w:r>
        <w:softHyphen/>
      </w:r>
      <w:r w:rsidRPr="00BE5682">
        <w:t>leverantör accepterar och behandlar betalningsmottagarens betal</w:t>
      </w:r>
      <w:r>
        <w:softHyphen/>
      </w:r>
      <w:r w:rsidRPr="00BE5682">
        <w:t>ningstransaktioner för att sedan överföra medel till betalningsmot</w:t>
      </w:r>
      <w:r>
        <w:softHyphen/>
      </w:r>
      <w:r w:rsidRPr="00BE5682">
        <w:t xml:space="preserve">tagaren, </w:t>
      </w:r>
    </w:p>
    <w:p w14:paraId="70FA7B72" w14:textId="77777777" w:rsidR="00071A48" w:rsidRDefault="00071A48" w:rsidP="00071A48">
      <w:pPr>
        <w:pStyle w:val="Brdtextmedindrag"/>
      </w:pPr>
      <w:r w:rsidRPr="0048333C">
        <w:rPr>
          <w:i/>
        </w:rPr>
        <w:t>kapitalbas</w:t>
      </w:r>
      <w:r w:rsidRPr="00BE5682">
        <w:t>: detsamma som i 1</w:t>
      </w:r>
      <w:r>
        <w:t> </w:t>
      </w:r>
      <w:r w:rsidRPr="00BE5682">
        <w:t>kap. 5</w:t>
      </w:r>
      <w:r>
        <w:t> § </w:t>
      </w:r>
      <w:r w:rsidRPr="00BE5682">
        <w:t>9 lagen om bank- och finan</w:t>
      </w:r>
      <w:r>
        <w:softHyphen/>
      </w:r>
      <w:r w:rsidRPr="00BE5682">
        <w:t>sieringsrörelse,</w:t>
      </w:r>
    </w:p>
    <w:p w14:paraId="545EB7A7" w14:textId="77777777" w:rsidR="00071A48" w:rsidRDefault="00071A48" w:rsidP="00071A48">
      <w:pPr>
        <w:pStyle w:val="Brdtextmedindrag"/>
      </w:pPr>
      <w:r w:rsidRPr="0048333C">
        <w:rPr>
          <w:i/>
        </w:rPr>
        <w:t>kontobaserad betalning</w:t>
      </w:r>
      <w:r w:rsidRPr="00BE5682">
        <w:t>: en betaltjänst för kreditering av en betal</w:t>
      </w:r>
      <w:r>
        <w:softHyphen/>
      </w:r>
      <w:r w:rsidRPr="00BE5682">
        <w:t>nings</w:t>
      </w:r>
      <w:r>
        <w:softHyphen/>
      </w:r>
      <w:r w:rsidRPr="00BE5682">
        <w:t xml:space="preserve">mottagares betalkonto med en betalningstransaktion från en betalares betalkonto, som utförs av en betaltjänstleverantör som har tillgång till betalarens betalkonto, på grundval av en instruktion som lämnats av betalaren, </w:t>
      </w:r>
    </w:p>
    <w:p w14:paraId="50B86998" w14:textId="77777777" w:rsidR="00071A48" w:rsidRDefault="00071A48" w:rsidP="00071A48">
      <w:pPr>
        <w:pStyle w:val="Brdtextmedindrag"/>
      </w:pPr>
      <w:r w:rsidRPr="000E5C98">
        <w:rPr>
          <w:i/>
          <w:spacing w:val="-2"/>
        </w:rPr>
        <w:t>kontoförvaltande betaltjänstleverantör</w:t>
      </w:r>
      <w:r w:rsidRPr="000E5C98">
        <w:rPr>
          <w:spacing w:val="-2"/>
        </w:rPr>
        <w:t>: en betaltjänstleverantör som</w:t>
      </w:r>
      <w:r w:rsidRPr="00BE5682">
        <w:t xml:space="preserve"> tillhandahåller och förvaltar ett betalkonto,</w:t>
      </w:r>
    </w:p>
    <w:p w14:paraId="4DB7C396" w14:textId="77777777" w:rsidR="00071A48" w:rsidRDefault="00071A48" w:rsidP="00071A48">
      <w:pPr>
        <w:pStyle w:val="Brdtextmedindrag"/>
      </w:pPr>
      <w:r w:rsidRPr="0048333C">
        <w:rPr>
          <w:i/>
        </w:rPr>
        <w:t>kontoinformationstjänst</w:t>
      </w:r>
      <w:r w:rsidRPr="00BE5682">
        <w:t>: en onlinetjänst för att tillhandahålla sam</w:t>
      </w:r>
      <w:r>
        <w:softHyphen/>
      </w:r>
      <w:r w:rsidRPr="00BE5682">
        <w:t>manställd information om ett eller flera betalkonton som betal</w:t>
      </w:r>
      <w:r>
        <w:softHyphen/>
      </w:r>
      <w:r w:rsidRPr="00BE5682">
        <w:t>tjänst</w:t>
      </w:r>
      <w:r>
        <w:softHyphen/>
      </w:r>
      <w:r w:rsidRPr="00BE5682">
        <w:t>användaren har hos en eller flera andra betaltjänstleverantörer,</w:t>
      </w:r>
    </w:p>
    <w:p w14:paraId="1DD72364" w14:textId="77777777" w:rsidR="00071A48" w:rsidRDefault="00071A48" w:rsidP="00071A48">
      <w:pPr>
        <w:pStyle w:val="Brdtextmedindrag"/>
      </w:pPr>
      <w:r w:rsidRPr="0048333C">
        <w:rPr>
          <w:i/>
        </w:rPr>
        <w:t>konsument</w:t>
      </w:r>
      <w:r w:rsidRPr="00BE5682">
        <w:t>: en fysisk person som handlar huvudsakligen för ända</w:t>
      </w:r>
      <w:r>
        <w:softHyphen/>
      </w:r>
      <w:r w:rsidRPr="00BE5682">
        <w:t xml:space="preserve">mål som faller utanför näringsverksamhet, </w:t>
      </w:r>
    </w:p>
    <w:p w14:paraId="61757B42" w14:textId="77777777" w:rsidR="00071A48" w:rsidRDefault="00071A48" w:rsidP="00071A48">
      <w:pPr>
        <w:pStyle w:val="Brdtextmedindrag"/>
      </w:pPr>
      <w:r w:rsidRPr="0048333C">
        <w:rPr>
          <w:i/>
        </w:rPr>
        <w:t>kreditera</w:t>
      </w:r>
      <w:r w:rsidRPr="00BE5682">
        <w:t xml:space="preserve">: att medel tillförs ett konto, </w:t>
      </w:r>
    </w:p>
    <w:p w14:paraId="73067B33" w14:textId="77777777" w:rsidR="00071A48" w:rsidRDefault="00071A48" w:rsidP="00071A48">
      <w:pPr>
        <w:pStyle w:val="Brdtextmedindrag"/>
      </w:pPr>
      <w:r w:rsidRPr="0048333C">
        <w:rPr>
          <w:i/>
        </w:rPr>
        <w:t>kreditinstitut</w:t>
      </w:r>
      <w:r w:rsidRPr="00BE5682">
        <w:t>: detsamma som i 1</w:t>
      </w:r>
      <w:r>
        <w:t> </w:t>
      </w:r>
      <w:r w:rsidRPr="00BE5682">
        <w:t>kap. 5</w:t>
      </w:r>
      <w:r>
        <w:t> § </w:t>
      </w:r>
      <w:r w:rsidRPr="00BE5682">
        <w:t>10 lagen om bank- och finansieringsrörelse,</w:t>
      </w:r>
    </w:p>
    <w:p w14:paraId="5AB146C4" w14:textId="77777777" w:rsidR="00071A48" w:rsidRDefault="00071A48" w:rsidP="00071A48">
      <w:pPr>
        <w:pStyle w:val="Brdtextmedindrag"/>
      </w:pPr>
      <w:r w:rsidRPr="00A15680">
        <w:rPr>
          <w:i/>
        </w:rPr>
        <w:t>kvalificerat innehav</w:t>
      </w:r>
      <w:r w:rsidRPr="008B4BBA">
        <w:t>: detsamma som i 1</w:t>
      </w:r>
      <w:r>
        <w:t> </w:t>
      </w:r>
      <w:r w:rsidRPr="008B4BBA">
        <w:t>kap. 5</w:t>
      </w:r>
      <w:r>
        <w:t> § </w:t>
      </w:r>
      <w:r w:rsidRPr="008B4BBA">
        <w:t xml:space="preserve">15 lagen om bank- och finansieringsrörelse, </w:t>
      </w:r>
    </w:p>
    <w:p w14:paraId="5DF4B521" w14:textId="77777777" w:rsidR="00071A48" w:rsidRDefault="00071A48" w:rsidP="00071A48">
      <w:pPr>
        <w:pStyle w:val="Brdtextmedindrag"/>
      </w:pPr>
      <w:r w:rsidRPr="00A15680">
        <w:rPr>
          <w:i/>
        </w:rPr>
        <w:lastRenderedPageBreak/>
        <w:t>känslig betalningsuppgift</w:t>
      </w:r>
      <w:r w:rsidRPr="008B4BBA">
        <w:t>: en personlig behörighetsfunktion eller annan uppgift som kan användas för svikliga förfaranden, dock inte konto</w:t>
      </w:r>
      <w:r>
        <w:softHyphen/>
      </w:r>
      <w:r w:rsidRPr="008B4BBA">
        <w:t>innehavarens namn och kontonummer i sådan verksamhet som drivs av en leverantör av betalningsinitieringstjänster eller en leverantör av konto</w:t>
      </w:r>
      <w:r>
        <w:softHyphen/>
      </w:r>
      <w:r w:rsidRPr="008B4BBA">
        <w:t xml:space="preserve">informationstjänster, </w:t>
      </w:r>
    </w:p>
    <w:p w14:paraId="0FD58A5C" w14:textId="77777777" w:rsidR="00071A48" w:rsidRDefault="00071A48" w:rsidP="00071A48">
      <w:pPr>
        <w:pStyle w:val="Brdtextmedindrag"/>
      </w:pPr>
      <w:r w:rsidRPr="00A15680">
        <w:rPr>
          <w:i/>
        </w:rPr>
        <w:t>lagligen bosatt inom EES</w:t>
      </w:r>
      <w:r w:rsidRPr="008B4BBA">
        <w:t xml:space="preserve">: en fysisk person som har rätt att bosätta sig inom EES i enlighet med unionsrätten eller nationell rätt, </w:t>
      </w:r>
      <w:r w:rsidRPr="007965F3">
        <w:rPr>
          <w:spacing w:val="-4"/>
        </w:rPr>
        <w:t>in</w:t>
      </w:r>
      <w:r>
        <w:rPr>
          <w:spacing w:val="-4"/>
        </w:rPr>
        <w:softHyphen/>
      </w:r>
      <w:r w:rsidRPr="007965F3">
        <w:rPr>
          <w:spacing w:val="-4"/>
        </w:rPr>
        <w:t>begripet personer utan fast adress och personer som söker asyl inom</w:t>
      </w:r>
      <w:r w:rsidRPr="008B4BBA">
        <w:t xml:space="preserve"> ramen för Genèvekonventionen av den 28</w:t>
      </w:r>
      <w:r>
        <w:t> </w:t>
      </w:r>
      <w:r w:rsidRPr="008B4BBA">
        <w:t>juli 1951 angående flyk</w:t>
      </w:r>
      <w:r>
        <w:softHyphen/>
      </w:r>
      <w:r w:rsidRPr="007965F3">
        <w:rPr>
          <w:spacing w:val="-2"/>
        </w:rPr>
        <w:t>tingars rättsliga ställning, protokollet till denna av den 31 januari 1967</w:t>
      </w:r>
      <w:r w:rsidRPr="008B4BBA">
        <w:t xml:space="preserve"> och andra relevanta internationella fördrag,</w:t>
      </w:r>
    </w:p>
    <w:p w14:paraId="0E2996F5" w14:textId="77777777" w:rsidR="00071A48" w:rsidRDefault="00071A48" w:rsidP="00071A48">
      <w:pPr>
        <w:pStyle w:val="Brdtextmedindrag"/>
      </w:pPr>
      <w:r w:rsidRPr="007026DC">
        <w:rPr>
          <w:i/>
          <w:spacing w:val="-2"/>
        </w:rPr>
        <w:t>medel</w:t>
      </w:r>
      <w:r w:rsidRPr="007026DC">
        <w:rPr>
          <w:spacing w:val="-2"/>
        </w:rPr>
        <w:t>: sedlar och mynt, kontotillgodohavanden samt elektroniska</w:t>
      </w:r>
      <w:r w:rsidRPr="008B4BBA">
        <w:t xml:space="preserve"> pengar enligt lagen</w:t>
      </w:r>
      <w:r>
        <w:t> </w:t>
      </w:r>
      <w:r w:rsidRPr="008B4BBA">
        <w:t>(2011:755) om elektroniska pengar,</w:t>
      </w:r>
    </w:p>
    <w:p w14:paraId="6C90FCEF" w14:textId="77777777" w:rsidR="00071A48" w:rsidRDefault="00071A48" w:rsidP="00071A48">
      <w:pPr>
        <w:pStyle w:val="Brdtextmedindrag"/>
      </w:pPr>
      <w:r w:rsidRPr="00A15680">
        <w:rPr>
          <w:i/>
        </w:rPr>
        <w:t>obehörig transaktion</w:t>
      </w:r>
      <w:r w:rsidRPr="008B4BBA">
        <w:t>: en transaktion som genomförs utan sam</w:t>
      </w:r>
      <w:r>
        <w:softHyphen/>
      </w:r>
      <w:r w:rsidRPr="008B4BBA">
        <w:t>tycke från kontohavaren eller någon annan som enligt kontoavtalet är behörig att använda kontot,</w:t>
      </w:r>
    </w:p>
    <w:p w14:paraId="1144450D" w14:textId="77777777" w:rsidR="00071A48" w:rsidRDefault="00071A48" w:rsidP="00071A48">
      <w:pPr>
        <w:pStyle w:val="Brdtextmedindrag"/>
      </w:pPr>
      <w:r w:rsidRPr="00A15680">
        <w:rPr>
          <w:i/>
        </w:rPr>
        <w:t>penningöverföring</w:t>
      </w:r>
      <w:r>
        <w:t>: en betaltjänst där medel tas emot från en beta</w:t>
      </w:r>
      <w:r>
        <w:softHyphen/>
        <w:t xml:space="preserve">lare, utan att något betalkonto öppnas i betalarens eller </w:t>
      </w:r>
      <w:r w:rsidRPr="000E5C98">
        <w:rPr>
          <w:spacing w:val="-3"/>
        </w:rPr>
        <w:t>betalnings</w:t>
      </w:r>
      <w:r w:rsidRPr="000E5C98">
        <w:rPr>
          <w:spacing w:val="-3"/>
        </w:rPr>
        <w:softHyphen/>
      </w:r>
      <w:r w:rsidRPr="000E5C98">
        <w:rPr>
          <w:spacing w:val="-4"/>
        </w:rPr>
        <w:t>mottagarens namn, uteslutande i syfte att överföra motsvarande belopp</w:t>
      </w:r>
      <w:r w:rsidRPr="000E5C98">
        <w:rPr>
          <w:spacing w:val="-3"/>
        </w:rPr>
        <w:t xml:space="preserve"> till en mottagare eller en annan betaltjänstleverantör som agerar</w:t>
      </w:r>
      <w:r>
        <w:t xml:space="preserve"> på mottagarens vägnar, eller där dessa medel tas emot på mot</w:t>
      </w:r>
      <w:r>
        <w:softHyphen/>
        <w:t>tagarens vägnar och ställs till mottagarens förfogande,</w:t>
      </w:r>
    </w:p>
    <w:p w14:paraId="0319D0AE" w14:textId="77777777" w:rsidR="00071A48" w:rsidRDefault="00071A48" w:rsidP="00071A48">
      <w:pPr>
        <w:pStyle w:val="Brdtextmedindrag"/>
      </w:pPr>
      <w:r w:rsidRPr="002071B3">
        <w:rPr>
          <w:i/>
          <w:spacing w:val="-2"/>
        </w:rPr>
        <w:t>personlig behörighetsfunktion</w:t>
      </w:r>
      <w:r w:rsidRPr="002071B3">
        <w:rPr>
          <w:spacing w:val="-2"/>
        </w:rPr>
        <w:t>: en personligt anpassad funktion som</w:t>
      </w:r>
      <w:r w:rsidRPr="0048333C">
        <w:t xml:space="preserve"> </w:t>
      </w:r>
      <w:r w:rsidRPr="002071B3">
        <w:rPr>
          <w:spacing w:val="-4"/>
        </w:rPr>
        <w:t>betal</w:t>
      </w:r>
      <w:r>
        <w:rPr>
          <w:spacing w:val="-4"/>
        </w:rPr>
        <w:softHyphen/>
      </w:r>
      <w:r w:rsidRPr="002071B3">
        <w:rPr>
          <w:spacing w:val="-4"/>
        </w:rPr>
        <w:t>tjänstleverantören tillhandahåller betaltjänstanvändaren för auten</w:t>
      </w:r>
      <w:r w:rsidRPr="002071B3">
        <w:rPr>
          <w:spacing w:val="-4"/>
        </w:rPr>
        <w:softHyphen/>
        <w:t>tiserings</w:t>
      </w:r>
      <w:r>
        <w:rPr>
          <w:spacing w:val="-4"/>
        </w:rPr>
        <w:softHyphen/>
      </w:r>
      <w:r w:rsidRPr="002071B3">
        <w:rPr>
          <w:spacing w:val="-4"/>
        </w:rPr>
        <w:t>ändamål</w:t>
      </w:r>
      <w:r w:rsidRPr="0048333C">
        <w:t xml:space="preserve">, </w:t>
      </w:r>
    </w:p>
    <w:p w14:paraId="1067453B" w14:textId="77777777" w:rsidR="00071A48" w:rsidRDefault="00071A48" w:rsidP="00071A48">
      <w:pPr>
        <w:pStyle w:val="Brdtextmedindrag"/>
      </w:pPr>
      <w:r w:rsidRPr="00A15680">
        <w:rPr>
          <w:i/>
        </w:rPr>
        <w:t>ramavtal</w:t>
      </w:r>
      <w:r w:rsidRPr="0048333C">
        <w:t>: ett avtal om betaltjänster som reglerar genomförandet av kommande enskilda och successiva betalningstransaktioner och som kan innehålla skyldigheter och villkor för att öppna ett betal</w:t>
      </w:r>
      <w:r>
        <w:softHyphen/>
      </w:r>
      <w:r w:rsidRPr="0048333C">
        <w:t xml:space="preserve">konto, </w:t>
      </w:r>
    </w:p>
    <w:p w14:paraId="64D7ADBE" w14:textId="77777777" w:rsidR="00071A48" w:rsidRDefault="00071A48" w:rsidP="00071A48">
      <w:pPr>
        <w:pStyle w:val="Brdtextmedindrag"/>
      </w:pPr>
      <w:r w:rsidRPr="00A15680">
        <w:rPr>
          <w:i/>
        </w:rPr>
        <w:t>referensväxelkurs</w:t>
      </w:r>
      <w:r w:rsidRPr="0048333C">
        <w:t>: den växelkurs som ligger till grund för beräk</w:t>
      </w:r>
      <w:r>
        <w:softHyphen/>
      </w:r>
      <w:r w:rsidRPr="0048333C">
        <w:t>ningen av eventuell valutaväxling och görs tillgänglig av betaltjänst</w:t>
      </w:r>
      <w:r>
        <w:softHyphen/>
      </w:r>
      <w:r w:rsidRPr="0048333C">
        <w:t>leverantören eller härrör från en offentligt tillgänglig källa,</w:t>
      </w:r>
    </w:p>
    <w:p w14:paraId="4131438A" w14:textId="77777777" w:rsidR="00071A48" w:rsidRDefault="00071A48" w:rsidP="00071A48">
      <w:pPr>
        <w:pStyle w:val="Brdtextmedindrag"/>
      </w:pPr>
      <w:r w:rsidRPr="00A15680">
        <w:rPr>
          <w:i/>
        </w:rPr>
        <w:t>referensräntesats</w:t>
      </w:r>
      <w:r w:rsidRPr="0048333C">
        <w:t>: den räntesats som ligger till grund för beräk</w:t>
      </w:r>
      <w:r>
        <w:softHyphen/>
      </w:r>
      <w:r w:rsidRPr="0048333C">
        <w:t xml:space="preserve">ningen av eventuell tillämplig ränta och som härrör från en offentligt tillgänglig källa som kan kontrolleras av båda parterna i ett avtal om betaltjänster, </w:t>
      </w:r>
    </w:p>
    <w:p w14:paraId="19F8E618" w14:textId="77777777" w:rsidR="00071A48" w:rsidRDefault="00071A48" w:rsidP="00071A48">
      <w:pPr>
        <w:pStyle w:val="Brdtextmedindrag"/>
      </w:pPr>
      <w:r w:rsidRPr="00A15680">
        <w:rPr>
          <w:i/>
        </w:rPr>
        <w:t>r</w:t>
      </w:r>
      <w:r w:rsidRPr="002071B3">
        <w:rPr>
          <w:i/>
          <w:spacing w:val="-4"/>
        </w:rPr>
        <w:t>egistrerad betaltjänstleverantör</w:t>
      </w:r>
      <w:r w:rsidRPr="002071B3">
        <w:rPr>
          <w:spacing w:val="-4"/>
        </w:rPr>
        <w:t>: en betaltjänstleverantör som undan</w:t>
      </w:r>
      <w:r w:rsidRPr="002071B3">
        <w:rPr>
          <w:spacing w:val="-4"/>
        </w:rPr>
        <w:softHyphen/>
        <w:t>tagits</w:t>
      </w:r>
      <w:r w:rsidRPr="0048333C">
        <w:t xml:space="preserve"> från krav på tillstånd enligt 2</w:t>
      </w:r>
      <w:r>
        <w:t> </w:t>
      </w:r>
      <w:r w:rsidRPr="0048333C">
        <w:t>kap. 3</w:t>
      </w:r>
      <w:r>
        <w:t> §</w:t>
      </w:r>
      <w:r w:rsidRPr="0048333C">
        <w:t xml:space="preserve">, </w:t>
      </w:r>
    </w:p>
    <w:p w14:paraId="7C9FDBD7" w14:textId="77777777" w:rsidR="00071A48" w:rsidRDefault="00071A48" w:rsidP="00071A48">
      <w:pPr>
        <w:pStyle w:val="Brdtextmedindrag"/>
      </w:pPr>
      <w:r w:rsidRPr="00A15680">
        <w:rPr>
          <w:i/>
        </w:rPr>
        <w:t>stark kundautentisering</w:t>
      </w:r>
      <w:r w:rsidRPr="0048333C">
        <w:t>: en autentisering som grundas på använd</w:t>
      </w:r>
      <w:r>
        <w:softHyphen/>
      </w:r>
      <w:r w:rsidRPr="0048333C">
        <w:t>ning av två eller flera komponenter, kategoriserade som kunskap (något som bara användaren vet), innehav (något som bara använ</w:t>
      </w:r>
      <w:r>
        <w:softHyphen/>
      </w:r>
      <w:r w:rsidRPr="0048333C">
        <w:t>daren har) och unik egenskap (något som användaren är), som är fristående från varandra så att det förhållandet att någon har kommit över en av komponenterna inte äventyrar de andra kom</w:t>
      </w:r>
      <w:r>
        <w:softHyphen/>
      </w:r>
      <w:r w:rsidRPr="0048333C">
        <w:t>ponenternas tillförlitlighet, och som är utformad för att skydda autentiserings</w:t>
      </w:r>
      <w:r>
        <w:softHyphen/>
      </w:r>
      <w:r w:rsidRPr="0048333C">
        <w:t>uppgifterna mot obehörig åtkomst,</w:t>
      </w:r>
    </w:p>
    <w:p w14:paraId="1BC1BEFE" w14:textId="77777777" w:rsidR="00071A48" w:rsidRDefault="00071A48" w:rsidP="00071A48">
      <w:pPr>
        <w:pStyle w:val="Brdtextmedindrag"/>
      </w:pPr>
      <w:r w:rsidRPr="00AD2972">
        <w:rPr>
          <w:i/>
        </w:rPr>
        <w:t>startkapital</w:t>
      </w:r>
      <w:r w:rsidRPr="0048333C">
        <w:t>: detsamma som i 1</w:t>
      </w:r>
      <w:r>
        <w:t> </w:t>
      </w:r>
      <w:r w:rsidRPr="0048333C">
        <w:t>kap. 5</w:t>
      </w:r>
      <w:r>
        <w:t> § </w:t>
      </w:r>
      <w:r w:rsidRPr="0048333C">
        <w:t xml:space="preserve">18 lagen om bank- och finansieringsrörelse, </w:t>
      </w:r>
    </w:p>
    <w:p w14:paraId="72C8E1B9" w14:textId="77777777" w:rsidR="00071A48" w:rsidRDefault="00071A48" w:rsidP="00071A48">
      <w:pPr>
        <w:pStyle w:val="Brdtextmedindrag"/>
      </w:pPr>
      <w:r w:rsidRPr="00AD2972">
        <w:rPr>
          <w:i/>
        </w:rPr>
        <w:t>säker kommunikation</w:t>
      </w:r>
      <w:r w:rsidRPr="0048333C">
        <w:t>: sådan kommunikation som uppfyller kra</w:t>
      </w:r>
      <w:r>
        <w:softHyphen/>
      </w:r>
      <w:r w:rsidRPr="0048333C">
        <w:t>ven i de tekniska standarder som antagits av Europeiska kommis</w:t>
      </w:r>
      <w:r>
        <w:softHyphen/>
      </w:r>
      <w:r w:rsidRPr="0048333C">
        <w:t>sionen i enlighet med artikel 98 i betaltjänstdirektivet</w:t>
      </w:r>
      <w:r>
        <w:t>,</w:t>
      </w:r>
    </w:p>
    <w:tbl>
      <w:tblPr>
        <w:tblW w:w="5000" w:type="pct"/>
        <w:tblLook w:val="0000" w:firstRow="0" w:lastRow="0" w:firstColumn="0" w:lastColumn="0" w:noHBand="0" w:noVBand="0"/>
      </w:tblPr>
      <w:tblGrid>
        <w:gridCol w:w="2948"/>
        <w:gridCol w:w="2949"/>
      </w:tblGrid>
      <w:tr w:rsidR="00071A48" w14:paraId="5A612CFA" w14:textId="77777777" w:rsidTr="002E15E2">
        <w:tc>
          <w:tcPr>
            <w:tcW w:w="2500" w:type="pct"/>
            <w:shd w:val="clear" w:color="auto" w:fill="auto"/>
            <w:tcMar>
              <w:left w:w="0" w:type="dxa"/>
            </w:tcMar>
          </w:tcPr>
          <w:p w14:paraId="1F88730A" w14:textId="77777777" w:rsidR="00071A48" w:rsidRDefault="00071A48" w:rsidP="002E15E2">
            <w:pPr>
              <w:pStyle w:val="Brdtextmedindrag"/>
            </w:pPr>
            <w:r w:rsidRPr="00AD2972">
              <w:rPr>
                <w:i/>
                <w:u w:val="single"/>
              </w:rPr>
              <w:t>tillsynsförordningen</w:t>
            </w:r>
            <w:r w:rsidRPr="00AD2972">
              <w:t>: Europa</w:t>
            </w:r>
            <w:r>
              <w:softHyphen/>
            </w:r>
            <w:r w:rsidRPr="00AD2972">
              <w:t>parlamentets och rådets förord</w:t>
            </w:r>
            <w:r>
              <w:softHyphen/>
            </w:r>
            <w:r w:rsidRPr="00AD2972">
              <w:t>ning (EU) nr</w:t>
            </w:r>
            <w:r>
              <w:t> </w:t>
            </w:r>
            <w:r w:rsidRPr="00AD2972">
              <w:t>575/2013 av den 26</w:t>
            </w:r>
            <w:r>
              <w:t> </w:t>
            </w:r>
            <w:r w:rsidRPr="00AD2972">
              <w:t xml:space="preserve">juni </w:t>
            </w:r>
            <w:r w:rsidRPr="00AD2972">
              <w:lastRenderedPageBreak/>
              <w:t>2013 om tillsynskrav för kredit</w:t>
            </w:r>
            <w:r>
              <w:softHyphen/>
            </w:r>
            <w:r w:rsidRPr="00AD2972">
              <w:t xml:space="preserve">institut </w:t>
            </w:r>
            <w:r w:rsidRPr="00AD2972">
              <w:rPr>
                <w:i/>
              </w:rPr>
              <w:t>och värdepappers</w:t>
            </w:r>
            <w:r>
              <w:rPr>
                <w:i/>
              </w:rPr>
              <w:softHyphen/>
            </w:r>
            <w:r w:rsidRPr="00AD2972">
              <w:rPr>
                <w:i/>
              </w:rPr>
              <w:t>företag</w:t>
            </w:r>
            <w:r w:rsidRPr="00AD2972">
              <w:t xml:space="preserve"> och om ändring av för</w:t>
            </w:r>
            <w:r>
              <w:softHyphen/>
            </w:r>
            <w:r w:rsidRPr="00AD2972">
              <w:t>ordning (EU) nr</w:t>
            </w:r>
            <w:r>
              <w:t> </w:t>
            </w:r>
            <w:r w:rsidRPr="00AD2972">
              <w:t>648/2012,</w:t>
            </w:r>
          </w:p>
        </w:tc>
        <w:tc>
          <w:tcPr>
            <w:tcW w:w="2500" w:type="pct"/>
            <w:shd w:val="clear" w:color="auto" w:fill="auto"/>
            <w:tcMar>
              <w:right w:w="0" w:type="dxa"/>
            </w:tcMar>
          </w:tcPr>
          <w:p w14:paraId="50B211C9" w14:textId="77777777" w:rsidR="00071A48" w:rsidRDefault="00071A48" w:rsidP="002E15E2">
            <w:pPr>
              <w:pStyle w:val="Brdtextmedindrag"/>
            </w:pPr>
            <w:r w:rsidRPr="00AD2972">
              <w:rPr>
                <w:i/>
                <w:u w:val="single"/>
              </w:rPr>
              <w:lastRenderedPageBreak/>
              <w:t>tillsynsförordningen</w:t>
            </w:r>
            <w:r w:rsidRPr="00AD2972">
              <w:t>: Europa</w:t>
            </w:r>
            <w:r>
              <w:softHyphen/>
            </w:r>
            <w:r w:rsidRPr="00AD2972">
              <w:t>parlamentets och rådets förord</w:t>
            </w:r>
            <w:r>
              <w:softHyphen/>
            </w:r>
            <w:r w:rsidRPr="00AD2972">
              <w:t>ning (EU) nr</w:t>
            </w:r>
            <w:r>
              <w:t> </w:t>
            </w:r>
            <w:r w:rsidRPr="00AD2972">
              <w:t>575/2013 av den 26</w:t>
            </w:r>
            <w:r>
              <w:t> </w:t>
            </w:r>
            <w:r w:rsidRPr="00AD2972">
              <w:t xml:space="preserve">juni </w:t>
            </w:r>
            <w:r w:rsidRPr="00AD2972">
              <w:lastRenderedPageBreak/>
              <w:t>2013 om tillsynskrav för kredit</w:t>
            </w:r>
            <w:r>
              <w:softHyphen/>
            </w:r>
            <w:r w:rsidRPr="00AD2972">
              <w:t>institut och om ändring av förordning (EU) nr</w:t>
            </w:r>
            <w:r>
              <w:t> </w:t>
            </w:r>
            <w:r w:rsidRPr="00AD2972">
              <w:t>648/2012,</w:t>
            </w:r>
          </w:p>
        </w:tc>
      </w:tr>
    </w:tbl>
    <w:p w14:paraId="5D074E4E" w14:textId="77777777" w:rsidR="00071A48" w:rsidRDefault="00071A48" w:rsidP="00071A48">
      <w:pPr>
        <w:pStyle w:val="Brdtextmedindrag"/>
      </w:pPr>
      <w:r w:rsidRPr="00A3470B">
        <w:rPr>
          <w:i/>
        </w:rPr>
        <w:lastRenderedPageBreak/>
        <w:t>unik identifikationskod</w:t>
      </w:r>
      <w:r w:rsidRPr="00F81E88">
        <w:t>: en kombination av bokstäver, siffror eller sym</w:t>
      </w:r>
      <w:r>
        <w:softHyphen/>
      </w:r>
      <w:r w:rsidRPr="00F81E88">
        <w:t>boler som tillhandahållits av en betaltjänstleverantör, och som en betal</w:t>
      </w:r>
      <w:r>
        <w:softHyphen/>
      </w:r>
      <w:r w:rsidRPr="00F81E88">
        <w:t>tjänstanvändare ska uppge för att otvetydigt identifiera en annan betal</w:t>
      </w:r>
      <w:r>
        <w:softHyphen/>
      </w:r>
      <w:r w:rsidRPr="00F81E88">
        <w:t xml:space="preserve">tjänstanvändare eller dennes betalkonto, </w:t>
      </w:r>
    </w:p>
    <w:p w14:paraId="7C53FE38" w14:textId="77777777" w:rsidR="00071A48" w:rsidRDefault="00071A48" w:rsidP="00071A48">
      <w:pPr>
        <w:pStyle w:val="Brdtextmedindrag"/>
      </w:pPr>
      <w:r w:rsidRPr="00A3470B">
        <w:rPr>
          <w:i/>
        </w:rPr>
        <w:t>utgivning av betalningsinstrument</w:t>
      </w:r>
      <w:r w:rsidRPr="00F81E88">
        <w:t>: en betaltjänst hos en betal</w:t>
      </w:r>
      <w:r>
        <w:softHyphen/>
      </w:r>
      <w:r w:rsidRPr="00F81E88">
        <w:t>tjänst</w:t>
      </w:r>
      <w:r>
        <w:softHyphen/>
      </w:r>
      <w:r w:rsidRPr="00F81E88">
        <w:t xml:space="preserve">leverantör om att tillhandahålla betalaren ett </w:t>
      </w:r>
      <w:r w:rsidRPr="008E56E3">
        <w:rPr>
          <w:spacing w:val="-2"/>
        </w:rPr>
        <w:t>betalningsinstru</w:t>
      </w:r>
      <w:r w:rsidRPr="008E56E3">
        <w:rPr>
          <w:spacing w:val="-2"/>
        </w:rPr>
        <w:softHyphen/>
        <w:t>ment för att initiera och behandla betalarens betalningstransaktioner,</w:t>
      </w:r>
      <w:r w:rsidRPr="00F81E88">
        <w:t xml:space="preserve"> </w:t>
      </w:r>
    </w:p>
    <w:p w14:paraId="3D4C9C29" w14:textId="77777777" w:rsidR="00071A48" w:rsidRDefault="00071A48" w:rsidP="00071A48">
      <w:pPr>
        <w:pStyle w:val="Brdtextmedindrag"/>
      </w:pPr>
      <w:r w:rsidRPr="00A3470B">
        <w:rPr>
          <w:i/>
        </w:rPr>
        <w:t>utländskt kreditinstitut</w:t>
      </w:r>
      <w:r w:rsidRPr="00F81E88">
        <w:t>: detsamma som i 1</w:t>
      </w:r>
      <w:r>
        <w:t> </w:t>
      </w:r>
      <w:r w:rsidRPr="00F81E88">
        <w:t>kap. 5</w:t>
      </w:r>
      <w:r>
        <w:t> § </w:t>
      </w:r>
      <w:r w:rsidRPr="00F81E88">
        <w:t>21 lagen om bank- och finansieringsrörelse,</w:t>
      </w:r>
    </w:p>
    <w:p w14:paraId="3F0FA770" w14:textId="77777777" w:rsidR="00071A48" w:rsidRDefault="00071A48" w:rsidP="00071A48">
      <w:pPr>
        <w:pStyle w:val="Brdtextmedindrag"/>
      </w:pPr>
      <w:r w:rsidRPr="00AA4A82">
        <w:rPr>
          <w:i/>
        </w:rPr>
        <w:t>valuteringsdag</w:t>
      </w:r>
      <w:r w:rsidRPr="00AA4A82">
        <w:t>: den referenstidpunkt som används av en betal</w:t>
      </w:r>
      <w:r>
        <w:softHyphen/>
      </w:r>
      <w:r w:rsidRPr="00AA4A82">
        <w:t>tjänst</w:t>
      </w:r>
      <w:r>
        <w:softHyphen/>
      </w:r>
      <w:r w:rsidRPr="00AA4A82">
        <w:t>leverantör för att beräkna räntan på de medel som debiterats eller krediterats ett betalkonto</w:t>
      </w:r>
      <w:r>
        <w:t>.</w:t>
      </w:r>
    </w:p>
    <w:p w14:paraId="569745A8" w14:textId="77777777" w:rsidR="00071A48" w:rsidRDefault="00071A48" w:rsidP="00071A48">
      <w:pPr>
        <w:pStyle w:val="Slutstreck"/>
      </w:pPr>
      <w:r w:rsidRPr="00660EEA">
        <w:t>                      </w:t>
      </w:r>
    </w:p>
    <w:p w14:paraId="0458334C" w14:textId="77777777" w:rsidR="00071A48" w:rsidRDefault="00071A48" w:rsidP="00071A48">
      <w:pPr>
        <w:pStyle w:val="Brdtextmedindrag"/>
      </w:pPr>
      <w:r>
        <w:t>Denna lag träder i kraft den 26 juni 2021.</w:t>
      </w:r>
    </w:p>
    <w:p w14:paraId="5CEBDF9C" w14:textId="7F95F9A1" w:rsidR="007F00B9" w:rsidRDefault="007F00B9" w:rsidP="007F00B9">
      <w:pPr>
        <w:pStyle w:val="Brdtext"/>
      </w:pPr>
    </w:p>
    <w:p w14:paraId="37968D00" w14:textId="25AC080D" w:rsidR="007F00B9" w:rsidRDefault="007F00B9" w:rsidP="007F00B9">
      <w:pPr>
        <w:pStyle w:val="Brdtextmedindrag"/>
      </w:pPr>
    </w:p>
    <w:p w14:paraId="53BDA666" w14:textId="6BB77844" w:rsidR="007F00B9" w:rsidRDefault="007F00B9" w:rsidP="007F00B9">
      <w:pPr>
        <w:pStyle w:val="Brdtextmedindrag"/>
      </w:pPr>
    </w:p>
    <w:p w14:paraId="1053057E" w14:textId="77777777" w:rsidR="007F00B9" w:rsidRDefault="007F00B9" w:rsidP="007F00B9">
      <w:pPr>
        <w:pStyle w:val="Brdtextmedindrag"/>
        <w:sectPr w:rsidR="007F00B9" w:rsidSect="00064433">
          <w:headerReference w:type="even" r:id="rId87"/>
          <w:headerReference w:type="default" r:id="rId88"/>
          <w:footerReference w:type="even" r:id="rId89"/>
          <w:footerReference w:type="default" r:id="rId90"/>
          <w:footerReference w:type="first" r:id="rId91"/>
          <w:footnotePr>
            <w:numRestart w:val="eachSect"/>
          </w:footnotePr>
          <w:pgSz w:w="9356" w:h="13721" w:code="9"/>
          <w:pgMar w:top="794" w:right="2438" w:bottom="1191" w:left="1021" w:header="0" w:footer="709" w:gutter="0"/>
          <w:cols w:space="708"/>
          <w:docGrid w:linePitch="360"/>
        </w:sectPr>
      </w:pPr>
    </w:p>
    <w:p w14:paraId="788DC0F6" w14:textId="4308CB73" w:rsidR="007F00B9" w:rsidRDefault="007F00B9" w:rsidP="00090E36">
      <w:pPr>
        <w:pStyle w:val="Rubrik2"/>
        <w:spacing w:before="0"/>
      </w:pPr>
      <w:bookmarkStart w:id="23" w:name="_Toc68700430"/>
      <w:r w:rsidRPr="007F00B9">
        <w:lastRenderedPageBreak/>
        <w:t>Förslag till lag om ändring i lagen (2011:755) om elektroniska pengar</w:t>
      </w:r>
      <w:bookmarkEnd w:id="23"/>
    </w:p>
    <w:p w14:paraId="43826776" w14:textId="77777777" w:rsidR="003A6E28" w:rsidRDefault="003A6E28" w:rsidP="003A6E28">
      <w:pPr>
        <w:pStyle w:val="Brdtext"/>
      </w:pPr>
      <w:r>
        <w:t>Härigenom föreskrivs att 3 kap. 2 § lagen (2011:755) om elektroniska pengar ska ha följande lydelse.</w:t>
      </w:r>
    </w:p>
    <w:p w14:paraId="7CC7FBA5" w14:textId="77777777" w:rsidR="003A6E28" w:rsidRPr="009E627F" w:rsidRDefault="003A6E28" w:rsidP="003A6E28">
      <w:pPr>
        <w:pStyle w:val="Brdtextmedindrag"/>
      </w:pPr>
    </w:p>
    <w:tbl>
      <w:tblPr>
        <w:tblW w:w="5000" w:type="pct"/>
        <w:tblLook w:val="0000" w:firstRow="0" w:lastRow="0" w:firstColumn="0" w:lastColumn="0" w:noHBand="0" w:noVBand="0"/>
      </w:tblPr>
      <w:tblGrid>
        <w:gridCol w:w="2948"/>
        <w:gridCol w:w="2949"/>
      </w:tblGrid>
      <w:tr w:rsidR="003A6E28" w:rsidRPr="0049408E" w14:paraId="34429BA1" w14:textId="77777777" w:rsidTr="002E15E2">
        <w:tc>
          <w:tcPr>
            <w:tcW w:w="2500" w:type="pct"/>
            <w:shd w:val="clear" w:color="auto" w:fill="auto"/>
            <w:tcMar>
              <w:left w:w="0" w:type="dxa"/>
            </w:tcMar>
          </w:tcPr>
          <w:p w14:paraId="1F0DEAB8" w14:textId="77777777" w:rsidR="003A6E28" w:rsidRPr="0049408E" w:rsidRDefault="003A6E28" w:rsidP="002E15E2">
            <w:pPr>
              <w:pStyle w:val="Brdtext"/>
              <w:rPr>
                <w:i/>
              </w:rPr>
            </w:pPr>
            <w:r w:rsidRPr="0049408E">
              <w:rPr>
                <w:i/>
              </w:rPr>
              <w:t>Nuvarande lydelse</w:t>
            </w:r>
          </w:p>
        </w:tc>
        <w:tc>
          <w:tcPr>
            <w:tcW w:w="2500" w:type="pct"/>
            <w:shd w:val="clear" w:color="auto" w:fill="auto"/>
            <w:tcMar>
              <w:right w:w="0" w:type="dxa"/>
            </w:tcMar>
          </w:tcPr>
          <w:p w14:paraId="73F25F65" w14:textId="77777777" w:rsidR="003A6E28" w:rsidRPr="0049408E" w:rsidRDefault="003A6E28" w:rsidP="002E15E2">
            <w:pPr>
              <w:pStyle w:val="Brdtext"/>
              <w:rPr>
                <w:i/>
              </w:rPr>
            </w:pPr>
            <w:r w:rsidRPr="0049408E">
              <w:rPr>
                <w:i/>
              </w:rPr>
              <w:t>Föreslagen lydelse</w:t>
            </w:r>
          </w:p>
        </w:tc>
      </w:tr>
    </w:tbl>
    <w:p w14:paraId="7A5945BA" w14:textId="77777777" w:rsidR="003A6E28" w:rsidRDefault="003A6E28" w:rsidP="003A6E28">
      <w:pPr>
        <w:pStyle w:val="Brdtext"/>
        <w:spacing w:before="270"/>
        <w:jc w:val="center"/>
        <w:rPr>
          <w:b/>
        </w:rPr>
      </w:pPr>
      <w:r>
        <w:rPr>
          <w:b/>
        </w:rPr>
        <w:t>3 kap.</w:t>
      </w:r>
    </w:p>
    <w:p w14:paraId="4DD4F365" w14:textId="77777777" w:rsidR="003A6E28" w:rsidRDefault="003A6E28" w:rsidP="003A6E28">
      <w:pPr>
        <w:pStyle w:val="Brdtext"/>
        <w:jc w:val="center"/>
      </w:pPr>
      <w:r>
        <w:t>2 §</w:t>
      </w:r>
      <w:r>
        <w:rPr>
          <w:rStyle w:val="Fotnotsreferens"/>
        </w:rPr>
        <w:footnoteReference w:id="74"/>
      </w:r>
    </w:p>
    <w:p w14:paraId="7D8A4939" w14:textId="77777777" w:rsidR="003A6E28" w:rsidRPr="00B909FE" w:rsidRDefault="003A6E28" w:rsidP="003A6E28">
      <w:pPr>
        <w:pStyle w:val="Brdtextmedindrag"/>
      </w:pPr>
      <w:r w:rsidRPr="00B909FE">
        <w:t>Ett institut för elektroniska pengar ska vid varje tidpunkt ha en kapital</w:t>
      </w:r>
      <w:r>
        <w:softHyphen/>
      </w:r>
      <w:r w:rsidRPr="00B909FE">
        <w:t>bas som lägst motsvarar startkapitalet enligt 1</w:t>
      </w:r>
      <w:r>
        <w:t> §</w:t>
      </w:r>
      <w:r w:rsidRPr="00B909FE">
        <w:t xml:space="preserve"> eller ett kapitalkrav beräknat enligt 3</w:t>
      </w:r>
      <w:r>
        <w:t> §</w:t>
      </w:r>
      <w:r w:rsidRPr="00B909FE">
        <w:t>. Institutets kapitalbas får inte under</w:t>
      </w:r>
      <w:r>
        <w:softHyphen/>
      </w:r>
      <w:r w:rsidRPr="00B909FE">
        <w:t>skrida det högsta av dessa belopp.</w:t>
      </w:r>
    </w:p>
    <w:tbl>
      <w:tblPr>
        <w:tblW w:w="5000" w:type="pct"/>
        <w:tblLook w:val="0000" w:firstRow="0" w:lastRow="0" w:firstColumn="0" w:lastColumn="0" w:noHBand="0" w:noVBand="0"/>
      </w:tblPr>
      <w:tblGrid>
        <w:gridCol w:w="2948"/>
        <w:gridCol w:w="2949"/>
      </w:tblGrid>
      <w:tr w:rsidR="003A6E28" w14:paraId="52685C68" w14:textId="77777777" w:rsidTr="002E15E2">
        <w:tc>
          <w:tcPr>
            <w:tcW w:w="2500" w:type="pct"/>
            <w:shd w:val="clear" w:color="auto" w:fill="auto"/>
            <w:tcMar>
              <w:left w:w="0" w:type="dxa"/>
            </w:tcMar>
          </w:tcPr>
          <w:p w14:paraId="3D280040" w14:textId="77777777" w:rsidR="003A6E28" w:rsidRDefault="003A6E28" w:rsidP="002E15E2">
            <w:pPr>
              <w:pStyle w:val="Brdtextmedindrag"/>
            </w:pPr>
            <w:r w:rsidRPr="00B909FE">
              <w:t>Vid beräkningen av kapital</w:t>
            </w:r>
            <w:r>
              <w:softHyphen/>
            </w:r>
            <w:r w:rsidRPr="00B909FE">
              <w:t xml:space="preserve">basen och dess sammansättning </w:t>
            </w:r>
            <w:r w:rsidRPr="008E56E3">
              <w:rPr>
                <w:spacing w:val="-6"/>
              </w:rPr>
              <w:t>ska Europaparlamentets och rådets</w:t>
            </w:r>
            <w:r w:rsidRPr="00B909FE">
              <w:t xml:space="preserve"> förordning (EU) nr</w:t>
            </w:r>
            <w:r>
              <w:t> </w:t>
            </w:r>
            <w:r w:rsidRPr="00B909FE">
              <w:t>575/2013 av den 26</w:t>
            </w:r>
            <w:r>
              <w:t> </w:t>
            </w:r>
            <w:r w:rsidRPr="00B909FE">
              <w:t xml:space="preserve">juni 2013 om tillsynskrav för kreditinstitut </w:t>
            </w:r>
            <w:r w:rsidRPr="00B909FE">
              <w:rPr>
                <w:i/>
              </w:rPr>
              <w:t>och värdepap</w:t>
            </w:r>
            <w:r>
              <w:rPr>
                <w:i/>
              </w:rPr>
              <w:softHyphen/>
            </w:r>
            <w:r w:rsidRPr="00B909FE">
              <w:rPr>
                <w:i/>
              </w:rPr>
              <w:t>persföretag</w:t>
            </w:r>
            <w:r w:rsidRPr="00B909FE">
              <w:t xml:space="preserve"> och om ändring av f</w:t>
            </w:r>
            <w:r w:rsidRPr="002071B3">
              <w:rPr>
                <w:spacing w:val="-4"/>
              </w:rPr>
              <w:t>örordning (EU) nr 648/2012 till</w:t>
            </w:r>
            <w:r>
              <w:rPr>
                <w:spacing w:val="-4"/>
              </w:rPr>
              <w:softHyphen/>
              <w:t>l</w:t>
            </w:r>
            <w:r w:rsidRPr="002071B3">
              <w:rPr>
                <w:spacing w:val="-4"/>
              </w:rPr>
              <w:t>ämpas</w:t>
            </w:r>
            <w:r w:rsidRPr="00B909FE">
              <w:t>. Därutöver gäller följande vid beräkningen:</w:t>
            </w:r>
          </w:p>
        </w:tc>
        <w:tc>
          <w:tcPr>
            <w:tcW w:w="2500" w:type="pct"/>
            <w:shd w:val="clear" w:color="auto" w:fill="auto"/>
            <w:tcMar>
              <w:right w:w="0" w:type="dxa"/>
            </w:tcMar>
          </w:tcPr>
          <w:p w14:paraId="429E6A7F" w14:textId="77777777" w:rsidR="003A6E28" w:rsidRDefault="003A6E28" w:rsidP="002E15E2">
            <w:pPr>
              <w:pStyle w:val="Brdtextmedindrag"/>
            </w:pPr>
            <w:r w:rsidRPr="00B909FE">
              <w:t>Vid beräkningen av kapital</w:t>
            </w:r>
            <w:r>
              <w:softHyphen/>
            </w:r>
            <w:r w:rsidRPr="00B909FE">
              <w:t>basen och dess sammansättning s</w:t>
            </w:r>
            <w:r w:rsidRPr="008E56E3">
              <w:rPr>
                <w:spacing w:val="-6"/>
              </w:rPr>
              <w:t>ka Europaparlamentets och rådets</w:t>
            </w:r>
            <w:r w:rsidRPr="00B909FE">
              <w:t xml:space="preserve"> förordning (EU) nr</w:t>
            </w:r>
            <w:r>
              <w:t> </w:t>
            </w:r>
            <w:r w:rsidRPr="00B909FE">
              <w:t>575/2013 av den 26</w:t>
            </w:r>
            <w:r>
              <w:t> </w:t>
            </w:r>
            <w:r w:rsidRPr="00B909FE">
              <w:t>juni 2013 om t</w:t>
            </w:r>
            <w:r w:rsidRPr="008E56E3">
              <w:rPr>
                <w:spacing w:val="-4"/>
              </w:rPr>
              <w:t>illsynskrav för kreditinstitut och om ändring av förordning (EU) nr</w:t>
            </w:r>
            <w:r>
              <w:rPr>
                <w:spacing w:val="-4"/>
              </w:rPr>
              <w:t> </w:t>
            </w:r>
            <w:r w:rsidRPr="008E56E3">
              <w:rPr>
                <w:spacing w:val="-4"/>
              </w:rPr>
              <w:t>648/2012</w:t>
            </w:r>
            <w:r>
              <w:t xml:space="preserve"> </w:t>
            </w:r>
            <w:r w:rsidRPr="00B909FE">
              <w:t>tillämpas. Därutöver gäller föl</w:t>
            </w:r>
            <w:r>
              <w:softHyphen/>
            </w:r>
            <w:r w:rsidRPr="00B909FE">
              <w:t>jande vid beräkningen:</w:t>
            </w:r>
          </w:p>
        </w:tc>
      </w:tr>
    </w:tbl>
    <w:p w14:paraId="08ADEC8F" w14:textId="77777777" w:rsidR="003A6E28" w:rsidRDefault="003A6E28" w:rsidP="003A6E28">
      <w:pPr>
        <w:pStyle w:val="Brdtextmedindrag"/>
      </w:pPr>
      <w:r w:rsidRPr="00B03509">
        <w:t>1.</w:t>
      </w:r>
      <w:r>
        <w:t> </w:t>
      </w:r>
      <w:r w:rsidRPr="00B03509">
        <w:t>Ett institut för elektroniska pengar som tillhör samma grupp som ett annat institut för elektroniska pengar, eller ett betalnings</w:t>
      </w:r>
      <w:r w:rsidRPr="00B03509">
        <w:softHyphen/>
        <w:t>institut, ett kreditinstitut, ett värdepappersföretag, ett fondbolag, en AIF-förvaltare som förvaltar specialfonder, ett försäkringsföretag eller ett tjänste</w:t>
      </w:r>
      <w:r>
        <w:softHyphen/>
      </w:r>
      <w:r w:rsidRPr="00B03509">
        <w:t>pensionsföretag får vid beräkning av kapitalbasen inte ta med sådana poster som ingår i beräkningen av något av dessa företags kapitalbas.</w:t>
      </w:r>
    </w:p>
    <w:p w14:paraId="1358D735" w14:textId="77777777" w:rsidR="003A6E28" w:rsidRDefault="003A6E28" w:rsidP="003A6E28">
      <w:pPr>
        <w:pStyle w:val="Brdtextmedindrag"/>
      </w:pPr>
      <w:r w:rsidRPr="00BD23B4">
        <w:t>2.</w:t>
      </w:r>
      <w:r>
        <w:t> </w:t>
      </w:r>
      <w:r w:rsidRPr="00BD23B4">
        <w:t>Ett institut för elektroniska pengar som bedriver annan verk</w:t>
      </w:r>
      <w:r>
        <w:softHyphen/>
      </w:r>
      <w:r w:rsidRPr="00BD23B4">
        <w:t>samhet i enlighet med 5</w:t>
      </w:r>
      <w:r>
        <w:t> §</w:t>
      </w:r>
      <w:r w:rsidRPr="00BD23B4">
        <w:t xml:space="preserve"> får vid beräkningen av kapitalbasen inte ta med sådana poster som ingår i beräkningen av kapitalbasen i den andra verksamheten. </w:t>
      </w:r>
    </w:p>
    <w:p w14:paraId="5244DB01" w14:textId="77777777" w:rsidR="003A6E28" w:rsidRDefault="003A6E28" w:rsidP="003A6E28">
      <w:pPr>
        <w:pStyle w:val="Brdtextmedindrag"/>
      </w:pPr>
      <w:r w:rsidRPr="00BD23B4">
        <w:t>3.</w:t>
      </w:r>
      <w:r>
        <w:t> </w:t>
      </w:r>
      <w:r w:rsidRPr="00BD23B4">
        <w:t>För ett institut för elektroniska pengar som har bytt redovis</w:t>
      </w:r>
      <w:r>
        <w:softHyphen/>
      </w:r>
      <w:r w:rsidRPr="00BD23B4">
        <w:t>nings</w:t>
      </w:r>
      <w:r>
        <w:softHyphen/>
      </w:r>
      <w:r w:rsidRPr="00BD23B4">
        <w:t>valuta får kapitalbasen inte understiga det högsta av de belopp som följer av 6 och 7</w:t>
      </w:r>
      <w:r>
        <w:t> §</w:t>
      </w:r>
      <w:r w:rsidRPr="00BD23B4">
        <w:t>§ lagen</w:t>
      </w:r>
      <w:r>
        <w:t> </w:t>
      </w:r>
      <w:r w:rsidRPr="00BD23B4">
        <w:t>(2000:35) om byte av redovisnings</w:t>
      </w:r>
      <w:r>
        <w:softHyphen/>
      </w:r>
      <w:r w:rsidRPr="00BD23B4">
        <w:t>valuta i finansiella företag.</w:t>
      </w:r>
    </w:p>
    <w:p w14:paraId="36928B88" w14:textId="77777777" w:rsidR="003A6E28" w:rsidRDefault="003A6E28" w:rsidP="003A6E28">
      <w:pPr>
        <w:pStyle w:val="Slutstreck"/>
      </w:pPr>
      <w:r w:rsidRPr="00660EEA">
        <w:t>                      </w:t>
      </w:r>
    </w:p>
    <w:p w14:paraId="2EFFB5E7" w14:textId="77777777" w:rsidR="003A6E28" w:rsidRDefault="003A6E28" w:rsidP="003A6E28">
      <w:pPr>
        <w:pStyle w:val="Brdtextmedindrag"/>
      </w:pPr>
      <w:r>
        <w:t>Denna lag träder i kraft den 26 juni 2021.</w:t>
      </w:r>
    </w:p>
    <w:p w14:paraId="4371CFF9" w14:textId="4406324F" w:rsidR="007F00B9" w:rsidRDefault="007F00B9" w:rsidP="007F00B9">
      <w:pPr>
        <w:pStyle w:val="Brdtext"/>
      </w:pPr>
    </w:p>
    <w:p w14:paraId="3CC4CFF9" w14:textId="656B640A" w:rsidR="007F00B9" w:rsidRDefault="007F00B9" w:rsidP="007F00B9">
      <w:pPr>
        <w:pStyle w:val="Brdtextmedindrag"/>
      </w:pPr>
    </w:p>
    <w:p w14:paraId="63E9B2A4" w14:textId="7EF75A87" w:rsidR="007F00B9" w:rsidRDefault="007F00B9" w:rsidP="007F00B9">
      <w:pPr>
        <w:pStyle w:val="Brdtextmedindrag"/>
      </w:pPr>
    </w:p>
    <w:p w14:paraId="09DDDA3A" w14:textId="77777777" w:rsidR="007F00B9" w:rsidRDefault="007F00B9" w:rsidP="007F00B9">
      <w:pPr>
        <w:pStyle w:val="Brdtextmedindrag"/>
        <w:sectPr w:rsidR="007F00B9" w:rsidSect="00064433">
          <w:headerReference w:type="even" r:id="rId92"/>
          <w:headerReference w:type="default" r:id="rId93"/>
          <w:footerReference w:type="even" r:id="rId94"/>
          <w:footerReference w:type="default" r:id="rId95"/>
          <w:footerReference w:type="first" r:id="rId96"/>
          <w:footnotePr>
            <w:numRestart w:val="eachSect"/>
          </w:footnotePr>
          <w:pgSz w:w="9356" w:h="13721" w:code="9"/>
          <w:pgMar w:top="794" w:right="2438" w:bottom="1191" w:left="1021" w:header="0" w:footer="709" w:gutter="0"/>
          <w:cols w:space="708"/>
          <w:docGrid w:linePitch="360"/>
        </w:sectPr>
      </w:pPr>
    </w:p>
    <w:p w14:paraId="7258EA2C" w14:textId="712A7611" w:rsidR="007F00B9" w:rsidRDefault="007F00B9" w:rsidP="00090E36">
      <w:pPr>
        <w:pStyle w:val="Rubrik2"/>
        <w:spacing w:before="0"/>
      </w:pPr>
      <w:bookmarkStart w:id="24" w:name="_Toc68700431"/>
      <w:r w:rsidRPr="007F00B9">
        <w:lastRenderedPageBreak/>
        <w:t>Förslag till lag om ändring i lagen (2013:561) om förvaltare av alternativa investeringsfonder</w:t>
      </w:r>
      <w:bookmarkEnd w:id="24"/>
    </w:p>
    <w:p w14:paraId="6F6E4C89" w14:textId="77777777" w:rsidR="008552F3" w:rsidRDefault="008552F3" w:rsidP="008552F3">
      <w:pPr>
        <w:pStyle w:val="Brdtext"/>
      </w:pPr>
      <w:r>
        <w:t>Härigenom föreskrivs</w:t>
      </w:r>
      <w:r>
        <w:rPr>
          <w:rStyle w:val="Fotnotsreferens"/>
        </w:rPr>
        <w:footnoteReference w:id="75"/>
      </w:r>
      <w:r>
        <w:t xml:space="preserve"> </w:t>
      </w:r>
      <w:r w:rsidRPr="00CB420A">
        <w:t>att 1 kap. 10 §, 7 kap. 4 och 6 §§ och 9 kap. 4 §</w:t>
      </w:r>
      <w:r>
        <w:t xml:space="preserve"> lagen (2013:561) om förvaltare av alternativa investeringsfonder ska ha följande lydelse.</w:t>
      </w:r>
    </w:p>
    <w:p w14:paraId="757B0BEB" w14:textId="77777777" w:rsidR="008552F3" w:rsidRPr="00EF0E04" w:rsidRDefault="008552F3" w:rsidP="008552F3">
      <w:pPr>
        <w:pStyle w:val="Brdtextmedindrag"/>
      </w:pPr>
    </w:p>
    <w:tbl>
      <w:tblPr>
        <w:tblW w:w="5000" w:type="pct"/>
        <w:tblLook w:val="0000" w:firstRow="0" w:lastRow="0" w:firstColumn="0" w:lastColumn="0" w:noHBand="0" w:noVBand="0"/>
      </w:tblPr>
      <w:tblGrid>
        <w:gridCol w:w="2948"/>
        <w:gridCol w:w="2949"/>
      </w:tblGrid>
      <w:tr w:rsidR="008552F3" w:rsidRPr="0049408E" w14:paraId="61C99A07" w14:textId="77777777" w:rsidTr="002E15E2">
        <w:tc>
          <w:tcPr>
            <w:tcW w:w="2500" w:type="pct"/>
            <w:shd w:val="clear" w:color="auto" w:fill="auto"/>
            <w:tcMar>
              <w:left w:w="0" w:type="dxa"/>
            </w:tcMar>
          </w:tcPr>
          <w:p w14:paraId="0C8522CC" w14:textId="77777777" w:rsidR="008552F3" w:rsidRPr="0049408E" w:rsidRDefault="008552F3" w:rsidP="002E15E2">
            <w:pPr>
              <w:pStyle w:val="Brdtext"/>
              <w:rPr>
                <w:i/>
              </w:rPr>
            </w:pPr>
            <w:r w:rsidRPr="0049408E">
              <w:rPr>
                <w:i/>
              </w:rPr>
              <w:t>Nuvarande lydelse</w:t>
            </w:r>
          </w:p>
        </w:tc>
        <w:tc>
          <w:tcPr>
            <w:tcW w:w="2500" w:type="pct"/>
            <w:shd w:val="clear" w:color="auto" w:fill="auto"/>
            <w:tcMar>
              <w:right w:w="0" w:type="dxa"/>
            </w:tcMar>
          </w:tcPr>
          <w:p w14:paraId="6A94994A" w14:textId="77777777" w:rsidR="008552F3" w:rsidRPr="0049408E" w:rsidRDefault="008552F3" w:rsidP="002E15E2">
            <w:pPr>
              <w:pStyle w:val="Brdtext"/>
              <w:rPr>
                <w:i/>
              </w:rPr>
            </w:pPr>
            <w:r w:rsidRPr="0049408E">
              <w:rPr>
                <w:i/>
              </w:rPr>
              <w:t>Föreslagen lydelse</w:t>
            </w:r>
          </w:p>
        </w:tc>
      </w:tr>
    </w:tbl>
    <w:p w14:paraId="0E26D8D6" w14:textId="77777777" w:rsidR="008552F3" w:rsidRDefault="008552F3" w:rsidP="008552F3">
      <w:pPr>
        <w:pStyle w:val="Brdtext"/>
        <w:spacing w:before="270"/>
        <w:jc w:val="center"/>
        <w:rPr>
          <w:b/>
        </w:rPr>
      </w:pPr>
      <w:r>
        <w:rPr>
          <w:b/>
        </w:rPr>
        <w:t>1 kap.</w:t>
      </w:r>
    </w:p>
    <w:p w14:paraId="03593880" w14:textId="77777777" w:rsidR="008552F3" w:rsidRDefault="008552F3" w:rsidP="008552F3">
      <w:pPr>
        <w:pStyle w:val="Brdtext"/>
        <w:jc w:val="center"/>
      </w:pPr>
      <w:r>
        <w:t>10 §</w:t>
      </w:r>
      <w:r>
        <w:rPr>
          <w:rStyle w:val="Fotnotsreferens"/>
        </w:rPr>
        <w:footnoteReference w:id="76"/>
      </w:r>
    </w:p>
    <w:p w14:paraId="10D9472B" w14:textId="77777777" w:rsidR="008552F3" w:rsidRPr="00EF0E04" w:rsidRDefault="008552F3" w:rsidP="008552F3">
      <w:pPr>
        <w:pStyle w:val="Brdtextmedindrag"/>
      </w:pPr>
      <w:r w:rsidRPr="00EF0E04">
        <w:t xml:space="preserve">Med ett </w:t>
      </w:r>
      <w:r w:rsidRPr="00E66EE2">
        <w:rPr>
          <w:i/>
        </w:rPr>
        <w:t>förvaringsinstituts behöriga myndigheter</w:t>
      </w:r>
      <w:r w:rsidRPr="00EF0E04">
        <w:t xml:space="preserve"> avses följande. Om förvaringsinstitutet</w:t>
      </w:r>
    </w:p>
    <w:tbl>
      <w:tblPr>
        <w:tblW w:w="5000" w:type="pct"/>
        <w:tblLook w:val="0000" w:firstRow="0" w:lastRow="0" w:firstColumn="0" w:lastColumn="0" w:noHBand="0" w:noVBand="0"/>
      </w:tblPr>
      <w:tblGrid>
        <w:gridCol w:w="2948"/>
        <w:gridCol w:w="2949"/>
      </w:tblGrid>
      <w:tr w:rsidR="008552F3" w14:paraId="253BD13F" w14:textId="77777777" w:rsidTr="002E15E2">
        <w:tc>
          <w:tcPr>
            <w:tcW w:w="2500" w:type="pct"/>
            <w:shd w:val="clear" w:color="auto" w:fill="auto"/>
            <w:tcMar>
              <w:left w:w="0" w:type="dxa"/>
            </w:tcMar>
          </w:tcPr>
          <w:p w14:paraId="7A8BE6BA" w14:textId="77777777" w:rsidR="008552F3" w:rsidRDefault="008552F3" w:rsidP="002E15E2">
            <w:pPr>
              <w:pStyle w:val="Brdtextmedindrag"/>
            </w:pPr>
            <w:r w:rsidRPr="00EF0E04">
              <w:t>1.</w:t>
            </w:r>
            <w:r>
              <w:t> </w:t>
            </w:r>
            <w:r w:rsidRPr="00EF0E04">
              <w:t xml:space="preserve">är ett kreditinstitut med </w:t>
            </w:r>
            <w:r w:rsidRPr="008E56E3">
              <w:rPr>
                <w:spacing w:val="-4"/>
              </w:rPr>
              <w:t>till</w:t>
            </w:r>
            <w:r>
              <w:rPr>
                <w:spacing w:val="-4"/>
              </w:rPr>
              <w:softHyphen/>
            </w:r>
            <w:r w:rsidRPr="008E56E3">
              <w:rPr>
                <w:spacing w:val="-4"/>
              </w:rPr>
              <w:t>stånd som avses enligt Europa</w:t>
            </w:r>
            <w:r w:rsidRPr="008E56E3">
              <w:rPr>
                <w:spacing w:val="-4"/>
              </w:rPr>
              <w:softHyphen/>
              <w:t>parlamentets och rådets direktiv</w:t>
            </w:r>
            <w:r w:rsidRPr="00EF0E04">
              <w:t xml:space="preserve"> 2013/36/EU av den 26</w:t>
            </w:r>
            <w:r>
              <w:t> </w:t>
            </w:r>
            <w:r w:rsidRPr="00EF0E04">
              <w:t>juni 2013 om behörighet att utöva verk</w:t>
            </w:r>
            <w:r>
              <w:softHyphen/>
            </w:r>
            <w:r w:rsidRPr="00EF0E04">
              <w:t xml:space="preserve">samhet i kreditinstitut och om </w:t>
            </w:r>
            <w:r w:rsidRPr="008E56E3">
              <w:rPr>
                <w:spacing w:val="-4"/>
              </w:rPr>
              <w:t xml:space="preserve">tillsyn av kreditinstitut </w:t>
            </w:r>
            <w:r w:rsidRPr="008E56E3">
              <w:rPr>
                <w:i/>
                <w:spacing w:val="-4"/>
              </w:rPr>
              <w:t>och värde</w:t>
            </w:r>
            <w:r w:rsidRPr="008E56E3">
              <w:rPr>
                <w:i/>
                <w:spacing w:val="-4"/>
              </w:rPr>
              <w:softHyphen/>
              <w:t>pappers</w:t>
            </w:r>
            <w:r>
              <w:rPr>
                <w:i/>
                <w:spacing w:val="-4"/>
              </w:rPr>
              <w:softHyphen/>
            </w:r>
            <w:r w:rsidRPr="008E56E3">
              <w:rPr>
                <w:i/>
                <w:spacing w:val="-4"/>
              </w:rPr>
              <w:t>företag</w:t>
            </w:r>
            <w:r w:rsidRPr="008E56E3">
              <w:rPr>
                <w:spacing w:val="-4"/>
              </w:rPr>
              <w:t>, om ändring av</w:t>
            </w:r>
            <w:r w:rsidRPr="00EF0E04">
              <w:t xml:space="preserve"> </w:t>
            </w:r>
            <w:r w:rsidRPr="008E56E3">
              <w:rPr>
                <w:spacing w:val="-5"/>
              </w:rPr>
              <w:t>direktiv</w:t>
            </w:r>
            <w:r>
              <w:rPr>
                <w:spacing w:val="-5"/>
              </w:rPr>
              <w:t> </w:t>
            </w:r>
            <w:r w:rsidRPr="008E56E3">
              <w:rPr>
                <w:spacing w:val="-5"/>
              </w:rPr>
              <w:t>2002/87/EG och om upp</w:t>
            </w:r>
            <w:r>
              <w:rPr>
                <w:spacing w:val="-5"/>
              </w:rPr>
              <w:softHyphen/>
            </w:r>
            <w:r w:rsidRPr="008E56E3">
              <w:rPr>
                <w:spacing w:val="-5"/>
              </w:rPr>
              <w:t xml:space="preserve">hävande av </w:t>
            </w:r>
            <w:r w:rsidRPr="008E56E3">
              <w:rPr>
                <w:i/>
                <w:spacing w:val="-5"/>
              </w:rPr>
              <w:t>direktiv</w:t>
            </w:r>
            <w:r>
              <w:rPr>
                <w:spacing w:val="-5"/>
              </w:rPr>
              <w:t> </w:t>
            </w:r>
            <w:r w:rsidRPr="008E56E3">
              <w:rPr>
                <w:spacing w:val="-5"/>
              </w:rPr>
              <w:t>2006/48/EG</w:t>
            </w:r>
            <w:r w:rsidRPr="00EF0E04">
              <w:t xml:space="preserve"> och 2006/49/EG: den myndig</w:t>
            </w:r>
            <w:r>
              <w:softHyphen/>
            </w:r>
            <w:r w:rsidRPr="00EF0E04">
              <w:t>het som anges i 1</w:t>
            </w:r>
            <w:r>
              <w:t> </w:t>
            </w:r>
            <w:r w:rsidRPr="00EF0E04">
              <w:t xml:space="preserve">kap. </w:t>
            </w:r>
            <w:r w:rsidRPr="00DF367E">
              <w:rPr>
                <w:i/>
                <w:iCs/>
              </w:rPr>
              <w:t>6</w:t>
            </w:r>
            <w:r>
              <w:t> §</w:t>
            </w:r>
            <w:r w:rsidRPr="00EF0E04">
              <w:t xml:space="preserve"> lagen</w:t>
            </w:r>
            <w:r>
              <w:t xml:space="preserve"> </w:t>
            </w:r>
            <w:r w:rsidRPr="00EF0E04">
              <w:t>(</w:t>
            </w:r>
            <w:r w:rsidRPr="000B706E">
              <w:rPr>
                <w:spacing w:val="-5"/>
              </w:rPr>
              <w:t>2014:968) om särskild tillsyn över</w:t>
            </w:r>
            <w:r w:rsidRPr="00EF0E04">
              <w:t xml:space="preserve"> kreditinstitut och värde</w:t>
            </w:r>
            <w:r>
              <w:softHyphen/>
            </w:r>
            <w:r w:rsidRPr="00EF0E04">
              <w:t>pap</w:t>
            </w:r>
            <w:r>
              <w:softHyphen/>
            </w:r>
            <w:r w:rsidRPr="00EF0E04">
              <w:t>pers</w:t>
            </w:r>
            <w:r>
              <w:softHyphen/>
            </w:r>
            <w:r w:rsidRPr="00EF0E04">
              <w:t>bolag eller en annan myn</w:t>
            </w:r>
            <w:r>
              <w:softHyphen/>
            </w:r>
            <w:r w:rsidRPr="00EF0E04">
              <w:t>dighet i ett annat land inom EES som utövar tillsyn över institut, in</w:t>
            </w:r>
            <w:r>
              <w:softHyphen/>
            </w:r>
            <w:r w:rsidRPr="00EF0E04">
              <w:t>sti</w:t>
            </w:r>
            <w:r>
              <w:softHyphen/>
            </w:r>
            <w:r w:rsidRPr="00EF0E04">
              <w:t>tut för elektroniska pengar eller motsvarande utländska företag,</w:t>
            </w:r>
          </w:p>
        </w:tc>
        <w:tc>
          <w:tcPr>
            <w:tcW w:w="2500" w:type="pct"/>
            <w:shd w:val="clear" w:color="auto" w:fill="auto"/>
            <w:tcMar>
              <w:right w:w="0" w:type="dxa"/>
            </w:tcMar>
          </w:tcPr>
          <w:p w14:paraId="641F70EB" w14:textId="77777777" w:rsidR="008552F3" w:rsidRDefault="008552F3" w:rsidP="002E15E2">
            <w:pPr>
              <w:pStyle w:val="Brdtextmedindrag"/>
            </w:pPr>
            <w:r w:rsidRPr="00EF0E04">
              <w:t>1.</w:t>
            </w:r>
            <w:r>
              <w:t> </w:t>
            </w:r>
            <w:r w:rsidRPr="00EF0E04">
              <w:t xml:space="preserve">är ett kreditinstitut med </w:t>
            </w:r>
            <w:r w:rsidRPr="008E56E3">
              <w:rPr>
                <w:spacing w:val="-4"/>
              </w:rPr>
              <w:t>till</w:t>
            </w:r>
            <w:r>
              <w:rPr>
                <w:spacing w:val="-4"/>
              </w:rPr>
              <w:softHyphen/>
            </w:r>
            <w:r w:rsidRPr="008E56E3">
              <w:rPr>
                <w:spacing w:val="-4"/>
              </w:rPr>
              <w:t>stånd som avses enligt Europa</w:t>
            </w:r>
            <w:r>
              <w:rPr>
                <w:spacing w:val="-4"/>
              </w:rPr>
              <w:softHyphen/>
            </w:r>
            <w:r w:rsidRPr="008E56E3">
              <w:rPr>
                <w:spacing w:val="-4"/>
              </w:rPr>
              <w:t>parlamentets och rådets direktiv</w:t>
            </w:r>
            <w:r w:rsidRPr="00EF0E04">
              <w:t xml:space="preserve"> 2013/36/EU av den 26</w:t>
            </w:r>
            <w:r>
              <w:t> </w:t>
            </w:r>
            <w:r w:rsidRPr="00EF0E04">
              <w:t>juni 2013 om behörighet att utöva verk</w:t>
            </w:r>
            <w:r>
              <w:softHyphen/>
            </w:r>
            <w:r w:rsidRPr="00EF0E04">
              <w:t>samhet i kreditinstitut och om tillsyn av kreditinstitut, om änd</w:t>
            </w:r>
            <w:r>
              <w:softHyphen/>
            </w:r>
            <w:r w:rsidRPr="00EF0E04">
              <w:t>ring av direktiv</w:t>
            </w:r>
            <w:r>
              <w:t> </w:t>
            </w:r>
            <w:r w:rsidRPr="00EF0E04">
              <w:t>2002/87/EG och om upp</w:t>
            </w:r>
            <w:r>
              <w:softHyphen/>
            </w:r>
            <w:r w:rsidRPr="00EF0E04">
              <w:t xml:space="preserve">hävande av </w:t>
            </w:r>
            <w:r w:rsidRPr="008E56E3">
              <w:rPr>
                <w:i/>
                <w:spacing w:val="-4"/>
              </w:rPr>
              <w:t>direk</w:t>
            </w:r>
            <w:r w:rsidRPr="008E56E3">
              <w:rPr>
                <w:i/>
                <w:spacing w:val="-4"/>
              </w:rPr>
              <w:softHyphen/>
              <w:t xml:space="preserve">tiven </w:t>
            </w:r>
            <w:r w:rsidRPr="008E56E3">
              <w:rPr>
                <w:spacing w:val="-4"/>
              </w:rPr>
              <w:t>2006/48/EG och 2006/49/EG</w:t>
            </w:r>
            <w:r>
              <w:rPr>
                <w:i/>
              </w:rPr>
              <w:t>, i lydelsen enligt Europa</w:t>
            </w:r>
            <w:r>
              <w:rPr>
                <w:i/>
              </w:rPr>
              <w:softHyphen/>
              <w:t>parla</w:t>
            </w:r>
            <w:r>
              <w:rPr>
                <w:i/>
              </w:rPr>
              <w:softHyphen/>
              <w:t>men</w:t>
            </w:r>
            <w:r>
              <w:rPr>
                <w:i/>
              </w:rPr>
              <w:softHyphen/>
              <w:t>tets och rådets direktiv (EU) 2019/2034</w:t>
            </w:r>
            <w:r w:rsidRPr="00EF0E04">
              <w:t xml:space="preserve">: den myndighet som </w:t>
            </w:r>
            <w:r w:rsidRPr="000B706E">
              <w:rPr>
                <w:spacing w:val="-4"/>
              </w:rPr>
              <w:t xml:space="preserve">anges i 1 kap. </w:t>
            </w:r>
            <w:r>
              <w:rPr>
                <w:i/>
                <w:iCs/>
                <w:spacing w:val="-4"/>
              </w:rPr>
              <w:t>4</w:t>
            </w:r>
            <w:r w:rsidRPr="000B706E">
              <w:rPr>
                <w:spacing w:val="-4"/>
              </w:rPr>
              <w:t> § lagen (2014:968)</w:t>
            </w:r>
            <w:r w:rsidRPr="00EF0E04">
              <w:t xml:space="preserve"> om särskild tillsyn över kredit</w:t>
            </w:r>
            <w:r>
              <w:softHyphen/>
            </w:r>
            <w:r w:rsidRPr="00EF0E04">
              <w:t>institut och värde</w:t>
            </w:r>
            <w:r>
              <w:softHyphen/>
            </w:r>
            <w:r w:rsidRPr="00EF0E04">
              <w:t>pappersbolag eller en annan myndighet i ett annat land inom EES som utövar tillsyn över institut, institut för elektroniska pengar eller mot</w:t>
            </w:r>
            <w:r>
              <w:softHyphen/>
            </w:r>
            <w:r w:rsidRPr="00EF0E04">
              <w:t>svarande utländska företag,</w:t>
            </w:r>
          </w:p>
        </w:tc>
      </w:tr>
      <w:tr w:rsidR="008552F3" w14:paraId="48973D0D" w14:textId="77777777" w:rsidTr="002E15E2">
        <w:tc>
          <w:tcPr>
            <w:tcW w:w="2500" w:type="pct"/>
            <w:shd w:val="clear" w:color="auto" w:fill="auto"/>
            <w:tcMar>
              <w:left w:w="0" w:type="dxa"/>
            </w:tcMar>
          </w:tcPr>
          <w:p w14:paraId="02D72A9E" w14:textId="77777777" w:rsidR="008552F3" w:rsidRPr="000B7469" w:rsidRDefault="008552F3" w:rsidP="002E15E2">
            <w:pPr>
              <w:pStyle w:val="Brdtextmedindrag"/>
            </w:pPr>
            <w:r w:rsidRPr="000B7469">
              <w:t>2. är ett värdepappersföretag med tillstånd som avses enligt Europa</w:t>
            </w:r>
            <w:r w:rsidRPr="000B7469">
              <w:softHyphen/>
              <w:t>parlamentets och rådets direktiv 2014/65/EU av den 15 maj 2014 om marknader för finansiella instrument och om ändring av direk</w:t>
            </w:r>
            <w:r w:rsidRPr="000B7469">
              <w:softHyphen/>
              <w:t>tiv 2002/92/EG och av direk</w:t>
            </w:r>
            <w:r w:rsidRPr="000B7469">
              <w:softHyphen/>
              <w:t>tiv 2011/61/EU, i lydelsen enligt Europa</w:t>
            </w:r>
            <w:r w:rsidRPr="000B7469">
              <w:softHyphen/>
              <w:t xml:space="preserve">parlamentets och rådets direktiv (EU) </w:t>
            </w:r>
            <w:r w:rsidRPr="000C015F">
              <w:rPr>
                <w:i/>
                <w:iCs/>
              </w:rPr>
              <w:t>2016/1034</w:t>
            </w:r>
            <w:r w:rsidRPr="000B7469">
              <w:t>: de myn</w:t>
            </w:r>
            <w:r w:rsidRPr="000B7469">
              <w:softHyphen/>
            </w:r>
            <w:r w:rsidRPr="000B7469">
              <w:lastRenderedPageBreak/>
              <w:t>digheter som anges i 1 kap. 4 b § lagen (2007:528) om värdepappers</w:t>
            </w:r>
            <w:r w:rsidRPr="000B7469">
              <w:softHyphen/>
              <w:t xml:space="preserve">marknaden, </w:t>
            </w:r>
          </w:p>
        </w:tc>
        <w:tc>
          <w:tcPr>
            <w:tcW w:w="2500" w:type="pct"/>
            <w:shd w:val="clear" w:color="auto" w:fill="auto"/>
            <w:tcMar>
              <w:right w:w="0" w:type="dxa"/>
            </w:tcMar>
          </w:tcPr>
          <w:p w14:paraId="138AA2E1" w14:textId="77777777" w:rsidR="008552F3" w:rsidRPr="000B7469" w:rsidRDefault="008552F3" w:rsidP="002E15E2">
            <w:pPr>
              <w:pStyle w:val="Brdtextmedindrag"/>
            </w:pPr>
            <w:r w:rsidRPr="000B7469">
              <w:lastRenderedPageBreak/>
              <w:t>2. är ett värdepappersföretag med tillstånd som avses enligt Europa</w:t>
            </w:r>
            <w:r w:rsidRPr="000B7469">
              <w:softHyphen/>
              <w:t>parlamentets och rådets direktiv 2014/65/EU av den 15 maj 2014 om marknader för finansiella instrument och om ändring av direk</w:t>
            </w:r>
            <w:r w:rsidRPr="000B7469">
              <w:softHyphen/>
              <w:t>tiv 2002/92/EG och av direk</w:t>
            </w:r>
            <w:r w:rsidRPr="000B7469">
              <w:softHyphen/>
              <w:t>tiv 2011/61/EU, i lydelsen enligt Europa</w:t>
            </w:r>
            <w:r w:rsidRPr="000B7469">
              <w:softHyphen/>
              <w:t xml:space="preserve">parlamentets och rådets direktiv (EU) </w:t>
            </w:r>
            <w:r w:rsidRPr="000B7469">
              <w:rPr>
                <w:i/>
                <w:iCs/>
              </w:rPr>
              <w:t>2019/2034</w:t>
            </w:r>
            <w:r w:rsidRPr="000B7469">
              <w:t>: de myn</w:t>
            </w:r>
            <w:r w:rsidRPr="000B7469">
              <w:softHyphen/>
            </w:r>
            <w:r w:rsidRPr="000B7469">
              <w:lastRenderedPageBreak/>
              <w:t>digheter som anges i 1 kap. 4 b § lagen (2007:528) om värdepappers</w:t>
            </w:r>
            <w:r w:rsidRPr="000B7469">
              <w:softHyphen/>
              <w:t xml:space="preserve">marknaden, </w:t>
            </w:r>
          </w:p>
        </w:tc>
      </w:tr>
    </w:tbl>
    <w:p w14:paraId="6D0DE5C0" w14:textId="77777777" w:rsidR="008552F3" w:rsidRDefault="008552F3" w:rsidP="008552F3">
      <w:pPr>
        <w:pStyle w:val="Brdtextmedindrag"/>
      </w:pPr>
      <w:r w:rsidRPr="004A25A9">
        <w:lastRenderedPageBreak/>
        <w:t>3.</w:t>
      </w:r>
      <w:r>
        <w:t> </w:t>
      </w:r>
      <w:r w:rsidRPr="004A25A9">
        <w:t>är ett sådant institut som avses i 9</w:t>
      </w:r>
      <w:r>
        <w:t> </w:t>
      </w:r>
      <w:r w:rsidRPr="004A25A9">
        <w:t>kap. 4</w:t>
      </w:r>
      <w:r>
        <w:t> §</w:t>
      </w:r>
      <w:r w:rsidRPr="004A25A9">
        <w:t xml:space="preserve"> första stycket</w:t>
      </w:r>
      <w:r>
        <w:t> </w:t>
      </w:r>
      <w:r w:rsidRPr="004A25A9">
        <w:t xml:space="preserve">3: de </w:t>
      </w:r>
      <w:r w:rsidRPr="000E5C98">
        <w:rPr>
          <w:spacing w:val="-4"/>
        </w:rPr>
        <w:t>myndig</w:t>
      </w:r>
      <w:r>
        <w:rPr>
          <w:spacing w:val="-4"/>
        </w:rPr>
        <w:softHyphen/>
      </w:r>
      <w:r w:rsidRPr="000E5C98">
        <w:rPr>
          <w:spacing w:val="-4"/>
        </w:rPr>
        <w:t>heter i institutets hemland som enligt nationell lag eller annan</w:t>
      </w:r>
      <w:r w:rsidRPr="004A25A9">
        <w:t xml:space="preserve"> författning har behörighet att utöva tillsyn över sådana institut, </w:t>
      </w:r>
    </w:p>
    <w:p w14:paraId="4933E246" w14:textId="77777777" w:rsidR="008552F3" w:rsidRDefault="008552F3" w:rsidP="008552F3">
      <w:pPr>
        <w:pStyle w:val="Brdtextmedindrag"/>
      </w:pPr>
      <w:r w:rsidRPr="004A25A9">
        <w:t>4.</w:t>
      </w:r>
      <w:r>
        <w:t> </w:t>
      </w:r>
      <w:r w:rsidRPr="004A25A9">
        <w:t>är någon som avses i 9</w:t>
      </w:r>
      <w:r>
        <w:t> </w:t>
      </w:r>
      <w:r w:rsidRPr="004A25A9">
        <w:t>kap. 7</w:t>
      </w:r>
      <w:r>
        <w:t> §</w:t>
      </w:r>
      <w:r w:rsidRPr="004A25A9">
        <w:t>: de myndigheter i det land inom EES där denne är etablerad och vilka, enligt nationell lag eller annan förfat</w:t>
      </w:r>
      <w:r>
        <w:softHyphen/>
      </w:r>
      <w:r w:rsidRPr="004A25A9">
        <w:t>tning, har behörighet att utöva tillsyn över denne, alternativt det officiella organ som har behörighet att registrera eller utöva till</w:t>
      </w:r>
      <w:r>
        <w:softHyphen/>
      </w:r>
      <w:r w:rsidRPr="004A25A9">
        <w:t>syn över denne i enlighet med yrkesetiska regler, eller</w:t>
      </w:r>
    </w:p>
    <w:p w14:paraId="667C6414" w14:textId="77777777" w:rsidR="008552F3" w:rsidRDefault="008552F3" w:rsidP="008552F3">
      <w:pPr>
        <w:pStyle w:val="Brdtextmedindrag"/>
      </w:pPr>
      <w:r w:rsidRPr="004A25A9">
        <w:t>5.</w:t>
      </w:r>
      <w:r>
        <w:t> </w:t>
      </w:r>
      <w:r w:rsidRPr="004A25A9">
        <w:t>är utsett som förvaringsinstitut för en icke EES-baserad</w:t>
      </w:r>
      <w:r>
        <w:t xml:space="preserve"> </w:t>
      </w:r>
      <w:r w:rsidRPr="007965F3">
        <w:rPr>
          <w:spacing w:val="-4"/>
        </w:rPr>
        <w:t>alter</w:t>
      </w:r>
      <w:r>
        <w:rPr>
          <w:spacing w:val="-4"/>
        </w:rPr>
        <w:softHyphen/>
      </w:r>
      <w:r w:rsidRPr="007965F3">
        <w:rPr>
          <w:spacing w:val="-4"/>
        </w:rPr>
        <w:t>nativ investeringsfond enligt 9 kap. 5 § och inte omfattas av 1–4</w:t>
      </w:r>
      <w:r w:rsidRPr="004A25A9">
        <w:t>: de berörda nationella myndigheterna i det land där förvaringsinstitutet har sitt stadge</w:t>
      </w:r>
      <w:r>
        <w:softHyphen/>
      </w:r>
      <w:r w:rsidRPr="004A25A9">
        <w:t>enliga säte.</w:t>
      </w:r>
    </w:p>
    <w:p w14:paraId="4D184C80" w14:textId="77777777" w:rsidR="008552F3" w:rsidRDefault="008552F3" w:rsidP="008552F3">
      <w:pPr>
        <w:pStyle w:val="Brdtext"/>
        <w:spacing w:before="270"/>
        <w:jc w:val="center"/>
        <w:rPr>
          <w:b/>
        </w:rPr>
      </w:pPr>
      <w:r>
        <w:rPr>
          <w:b/>
        </w:rPr>
        <w:t>7 kap.</w:t>
      </w:r>
    </w:p>
    <w:p w14:paraId="383BA04B" w14:textId="77777777" w:rsidR="008552F3" w:rsidRDefault="008552F3" w:rsidP="008552F3">
      <w:pPr>
        <w:pStyle w:val="Brdtext"/>
        <w:jc w:val="center"/>
      </w:pPr>
      <w:r>
        <w:t>4 §</w:t>
      </w:r>
      <w:r>
        <w:rPr>
          <w:rStyle w:val="Fotnotsreferens"/>
        </w:rPr>
        <w:footnoteReference w:id="77"/>
      </w:r>
    </w:p>
    <w:tbl>
      <w:tblPr>
        <w:tblW w:w="5000" w:type="pct"/>
        <w:tblLayout w:type="fixed"/>
        <w:tblLook w:val="0000" w:firstRow="0" w:lastRow="0" w:firstColumn="0" w:lastColumn="0" w:noHBand="0" w:noVBand="0"/>
      </w:tblPr>
      <w:tblGrid>
        <w:gridCol w:w="2948"/>
        <w:gridCol w:w="2949"/>
      </w:tblGrid>
      <w:tr w:rsidR="008552F3" w14:paraId="5D577E59" w14:textId="77777777" w:rsidTr="002E15E2">
        <w:tc>
          <w:tcPr>
            <w:tcW w:w="2500" w:type="pct"/>
            <w:shd w:val="clear" w:color="auto" w:fill="auto"/>
            <w:tcMar>
              <w:left w:w="0" w:type="dxa"/>
            </w:tcMar>
          </w:tcPr>
          <w:p w14:paraId="62813642" w14:textId="77777777" w:rsidR="008552F3" w:rsidRDefault="008552F3" w:rsidP="002E15E2">
            <w:pPr>
              <w:pStyle w:val="Brdtextmedindrag"/>
            </w:pPr>
            <w:r w:rsidRPr="00B25E13">
              <w:t>En AIF-förvaltares kapitalbas får, trots det som anges i 2 och 3</w:t>
            </w:r>
            <w:r>
              <w:t> §</w:t>
            </w:r>
            <w:r w:rsidRPr="00B25E13">
              <w:t xml:space="preserve">§, inte understiga </w:t>
            </w:r>
            <w:r w:rsidRPr="00DC7101">
              <w:rPr>
                <w:i/>
              </w:rPr>
              <w:t>ett</w:t>
            </w:r>
            <w:r w:rsidRPr="00B25E13">
              <w:t xml:space="preserve"> belopp som </w:t>
            </w:r>
            <w:r w:rsidRPr="00DC7101">
              <w:rPr>
                <w:i/>
              </w:rPr>
              <w:t>mot</w:t>
            </w:r>
            <w:r>
              <w:rPr>
                <w:i/>
              </w:rPr>
              <w:softHyphen/>
            </w:r>
            <w:r w:rsidRPr="00DC7101">
              <w:rPr>
                <w:i/>
              </w:rPr>
              <w:t>svarar 25</w:t>
            </w:r>
            <w:r>
              <w:rPr>
                <w:i/>
              </w:rPr>
              <w:t> </w:t>
            </w:r>
            <w:r w:rsidRPr="00DC7101">
              <w:rPr>
                <w:i/>
              </w:rPr>
              <w:t>procent av dess fasta omkostnader för det före</w:t>
            </w:r>
            <w:r>
              <w:rPr>
                <w:i/>
              </w:rPr>
              <w:softHyphen/>
            </w:r>
            <w:r w:rsidRPr="00DC7101">
              <w:rPr>
                <w:i/>
              </w:rPr>
              <w:t>gående året eller, om AIF-förval</w:t>
            </w:r>
            <w:r>
              <w:rPr>
                <w:i/>
              </w:rPr>
              <w:softHyphen/>
            </w:r>
            <w:r w:rsidRPr="00DC7101">
              <w:rPr>
                <w:i/>
              </w:rPr>
              <w:t>tarens verksamhet har pågått kor</w:t>
            </w:r>
            <w:r>
              <w:rPr>
                <w:i/>
              </w:rPr>
              <w:softHyphen/>
            </w:r>
            <w:r w:rsidRPr="00DC7101">
              <w:rPr>
                <w:i/>
              </w:rPr>
              <w:t>tare tid än ett år, 25</w:t>
            </w:r>
            <w:r>
              <w:rPr>
                <w:i/>
              </w:rPr>
              <w:t> </w:t>
            </w:r>
            <w:r w:rsidRPr="00DC7101">
              <w:rPr>
                <w:i/>
              </w:rPr>
              <w:t xml:space="preserve">procent av de fasta omkostnader som angetts i </w:t>
            </w:r>
            <w:r w:rsidRPr="00C17F01">
              <w:rPr>
                <w:i/>
                <w:spacing w:val="-2"/>
              </w:rPr>
              <w:t>AIF-förvaltarens verksamhetsplan</w:t>
            </w:r>
            <w:r w:rsidRPr="000C015F">
              <w:rPr>
                <w:iCs/>
                <w:spacing w:val="-2"/>
              </w:rPr>
              <w:t>.</w:t>
            </w:r>
          </w:p>
        </w:tc>
        <w:tc>
          <w:tcPr>
            <w:tcW w:w="2500" w:type="pct"/>
            <w:shd w:val="clear" w:color="auto" w:fill="auto"/>
            <w:tcMar>
              <w:right w:w="0" w:type="dxa"/>
            </w:tcMar>
          </w:tcPr>
          <w:p w14:paraId="120B7A17" w14:textId="77777777" w:rsidR="008552F3" w:rsidRDefault="008552F3" w:rsidP="002E15E2">
            <w:pPr>
              <w:pStyle w:val="Brdtextmedindrag"/>
            </w:pPr>
            <w:r w:rsidRPr="00B25E13">
              <w:t>En AIF-förvaltares kapitalbas får, trots det som anges i 2 och 3</w:t>
            </w:r>
            <w:r>
              <w:t> §</w:t>
            </w:r>
            <w:r w:rsidRPr="00B25E13">
              <w:t xml:space="preserve">§, inte understiga </w:t>
            </w:r>
            <w:r w:rsidRPr="00DC7101">
              <w:rPr>
                <w:i/>
              </w:rPr>
              <w:t>det</w:t>
            </w:r>
            <w:r w:rsidRPr="00B25E13">
              <w:t xml:space="preserve"> belopp </w:t>
            </w:r>
            <w:r w:rsidRPr="00B03509">
              <w:t xml:space="preserve">som </w:t>
            </w:r>
            <w:r>
              <w:rPr>
                <w:i/>
                <w:iCs/>
              </w:rPr>
              <w:t>framgår av</w:t>
            </w:r>
            <w:r w:rsidRPr="00B03509">
              <w:t xml:space="preserve"> </w:t>
            </w:r>
            <w:r w:rsidRPr="00B03509">
              <w:rPr>
                <w:i/>
              </w:rPr>
              <w:t>artikel 13 i Europa</w:t>
            </w:r>
            <w:r>
              <w:rPr>
                <w:i/>
              </w:rPr>
              <w:softHyphen/>
            </w:r>
            <w:r w:rsidRPr="00B03509">
              <w:rPr>
                <w:i/>
              </w:rPr>
              <w:t>parlamentets</w:t>
            </w:r>
            <w:r>
              <w:rPr>
                <w:i/>
              </w:rPr>
              <w:t xml:space="preserve"> och rådets förordning (EU) 2019/2033 av den 27 novem</w:t>
            </w:r>
            <w:r>
              <w:rPr>
                <w:i/>
              </w:rPr>
              <w:softHyphen/>
              <w:t>ber 2019 om till</w:t>
            </w:r>
            <w:r>
              <w:rPr>
                <w:i/>
              </w:rPr>
              <w:softHyphen/>
              <w:t>synskrav för värde</w:t>
            </w:r>
            <w:r>
              <w:rPr>
                <w:i/>
              </w:rPr>
              <w:softHyphen/>
              <w:t>pappersföretag och om ändring av förord</w:t>
            </w:r>
            <w:r>
              <w:rPr>
                <w:i/>
              </w:rPr>
              <w:softHyphen/>
              <w:t>ningarna (EU) nr 1093/2010, (EU) nr 575/2013, (EU) nr 600/2014 och (EU) nr 806/2014</w:t>
            </w:r>
            <w:r w:rsidRPr="000C015F">
              <w:rPr>
                <w:iCs/>
              </w:rPr>
              <w:t>.</w:t>
            </w:r>
            <w:r w:rsidRPr="000C015F">
              <w:rPr>
                <w:i/>
                <w:iCs/>
              </w:rPr>
              <w:t xml:space="preserve"> Vid tillämpningen av den artikeln ska det som anges där om värde</w:t>
            </w:r>
            <w:r>
              <w:rPr>
                <w:i/>
                <w:iCs/>
              </w:rPr>
              <w:softHyphen/>
            </w:r>
            <w:r w:rsidRPr="000C015F">
              <w:rPr>
                <w:i/>
                <w:iCs/>
              </w:rPr>
              <w:t>pappersföretag gälla för AIF-för</w:t>
            </w:r>
            <w:r>
              <w:rPr>
                <w:i/>
                <w:iCs/>
              </w:rPr>
              <w:softHyphen/>
            </w:r>
            <w:r w:rsidRPr="000C015F">
              <w:rPr>
                <w:i/>
                <w:iCs/>
              </w:rPr>
              <w:t>valtare.</w:t>
            </w:r>
          </w:p>
        </w:tc>
      </w:tr>
      <w:tr w:rsidR="008552F3" w14:paraId="5DFF3C67" w14:textId="77777777" w:rsidTr="002E15E2">
        <w:tc>
          <w:tcPr>
            <w:tcW w:w="2500" w:type="pct"/>
            <w:shd w:val="clear" w:color="auto" w:fill="auto"/>
            <w:tcMar>
              <w:left w:w="0" w:type="dxa"/>
            </w:tcMar>
          </w:tcPr>
          <w:p w14:paraId="00970CCE" w14:textId="77777777" w:rsidR="008552F3" w:rsidRPr="00DC7101" w:rsidRDefault="008552F3" w:rsidP="002E15E2">
            <w:pPr>
              <w:pStyle w:val="Brdtextmedindrag"/>
              <w:rPr>
                <w:i/>
              </w:rPr>
            </w:pPr>
            <w:r w:rsidRPr="00604A26">
              <w:rPr>
                <w:i/>
                <w:spacing w:val="-4"/>
              </w:rPr>
              <w:t>Om omfattningen av AIF-för</w:t>
            </w:r>
            <w:r>
              <w:rPr>
                <w:i/>
                <w:spacing w:val="-4"/>
              </w:rPr>
              <w:softHyphen/>
            </w:r>
            <w:r w:rsidRPr="00604A26">
              <w:rPr>
                <w:i/>
                <w:spacing w:val="-4"/>
              </w:rPr>
              <w:t>valtarens verksamhet har ändrats</w:t>
            </w:r>
            <w:r w:rsidRPr="00DC7101">
              <w:rPr>
                <w:i/>
              </w:rPr>
              <w:t xml:space="preserve"> väsentligt sedan det föregående året eller om Finansinspektionen finner att verksamhetsplanen be</w:t>
            </w:r>
            <w:r>
              <w:rPr>
                <w:i/>
              </w:rPr>
              <w:softHyphen/>
            </w:r>
            <w:r w:rsidRPr="00DC7101">
              <w:rPr>
                <w:i/>
              </w:rPr>
              <w:t xml:space="preserve">höver korrigeras, får inspektionen besluta om ändring </w:t>
            </w:r>
            <w:r w:rsidRPr="00C17F01">
              <w:rPr>
                <w:i/>
                <w:spacing w:val="-5"/>
              </w:rPr>
              <w:t>av kapital</w:t>
            </w:r>
            <w:r>
              <w:rPr>
                <w:i/>
                <w:spacing w:val="-5"/>
              </w:rPr>
              <w:softHyphen/>
            </w:r>
            <w:r w:rsidRPr="00C17F01">
              <w:rPr>
                <w:i/>
                <w:spacing w:val="-5"/>
              </w:rPr>
              <w:t>kravet enligt första stycket.</w:t>
            </w:r>
          </w:p>
        </w:tc>
        <w:tc>
          <w:tcPr>
            <w:tcW w:w="2500" w:type="pct"/>
            <w:shd w:val="clear" w:color="auto" w:fill="auto"/>
            <w:tcMar>
              <w:right w:w="0" w:type="dxa"/>
            </w:tcMar>
          </w:tcPr>
          <w:p w14:paraId="3DD2E09A" w14:textId="77777777" w:rsidR="008552F3" w:rsidRPr="000C015F" w:rsidRDefault="008552F3" w:rsidP="002E15E2">
            <w:pPr>
              <w:pStyle w:val="Brdtextmedindrag"/>
              <w:rPr>
                <w:i/>
                <w:iCs/>
              </w:rPr>
            </w:pPr>
          </w:p>
        </w:tc>
      </w:tr>
    </w:tbl>
    <w:p w14:paraId="23BD1329" w14:textId="77777777" w:rsidR="008552F3" w:rsidRDefault="008552F3" w:rsidP="008552F3">
      <w:pPr>
        <w:pStyle w:val="Brdtextmedindrag"/>
      </w:pPr>
      <w:r w:rsidRPr="00B25E13">
        <w:t>Ett belopp motsvarande kapitalbasen ska investeras i likvida till</w:t>
      </w:r>
      <w:r>
        <w:softHyphen/>
      </w:r>
      <w:r w:rsidRPr="00B25E13">
        <w:t>gångar och får inte innehålla spekulativa positioner.</w:t>
      </w:r>
    </w:p>
    <w:p w14:paraId="2794DA45" w14:textId="77777777" w:rsidR="008552F3" w:rsidRDefault="008552F3" w:rsidP="008552F3">
      <w:pPr>
        <w:pStyle w:val="Brdtext"/>
        <w:spacing w:before="270"/>
        <w:jc w:val="center"/>
      </w:pPr>
      <w:r>
        <w:t>6 §</w:t>
      </w:r>
      <w:r>
        <w:rPr>
          <w:rStyle w:val="Fotnotsreferens"/>
        </w:rPr>
        <w:footnoteReference w:id="78"/>
      </w:r>
    </w:p>
    <w:tbl>
      <w:tblPr>
        <w:tblW w:w="5000" w:type="pct"/>
        <w:tblLayout w:type="fixed"/>
        <w:tblLook w:val="0000" w:firstRow="0" w:lastRow="0" w:firstColumn="0" w:lastColumn="0" w:noHBand="0" w:noVBand="0"/>
      </w:tblPr>
      <w:tblGrid>
        <w:gridCol w:w="2948"/>
        <w:gridCol w:w="2949"/>
      </w:tblGrid>
      <w:tr w:rsidR="008552F3" w14:paraId="681EAD19" w14:textId="77777777" w:rsidTr="002E15E2">
        <w:tc>
          <w:tcPr>
            <w:tcW w:w="2500" w:type="pct"/>
            <w:shd w:val="clear" w:color="auto" w:fill="auto"/>
            <w:tcMar>
              <w:left w:w="0" w:type="dxa"/>
            </w:tcMar>
          </w:tcPr>
          <w:p w14:paraId="148662C2" w14:textId="77777777" w:rsidR="008552F3" w:rsidRDefault="008552F3" w:rsidP="002E15E2">
            <w:pPr>
              <w:pStyle w:val="Brdtextmedindrag"/>
            </w:pPr>
            <w:r w:rsidRPr="002071B3">
              <w:rPr>
                <w:spacing w:val="-4"/>
              </w:rPr>
              <w:t>Bestämmelser om tillsyn på grupp</w:t>
            </w:r>
            <w:r>
              <w:rPr>
                <w:spacing w:val="-4"/>
              </w:rPr>
              <w:softHyphen/>
            </w:r>
            <w:r w:rsidRPr="002071B3">
              <w:rPr>
                <w:spacing w:val="-4"/>
              </w:rPr>
              <w:t>nivå finns i artiklarna 11–24</w:t>
            </w:r>
            <w:r w:rsidRPr="00964716">
              <w:t xml:space="preserve"> i </w:t>
            </w:r>
            <w:r w:rsidRPr="00964716">
              <w:lastRenderedPageBreak/>
              <w:t>Europaparlamentets och rådets förordning (EU) nr</w:t>
            </w:r>
            <w:r>
              <w:t> </w:t>
            </w:r>
            <w:r w:rsidRPr="00964716">
              <w:t xml:space="preserve">575/2013, </w:t>
            </w:r>
            <w:r w:rsidRPr="00152EE1">
              <w:rPr>
                <w:i/>
                <w:iCs/>
              </w:rPr>
              <w:t xml:space="preserve">i </w:t>
            </w:r>
            <w:r w:rsidRPr="00964716">
              <w:t>lagen</w:t>
            </w:r>
            <w:r>
              <w:t> </w:t>
            </w:r>
            <w:r w:rsidRPr="00964716">
              <w:t>(2006:531) om särskild tillsyn över finansiella konglo</w:t>
            </w:r>
            <w:r>
              <w:softHyphen/>
            </w:r>
            <w:r w:rsidRPr="00964716">
              <w:t xml:space="preserve">merat </w:t>
            </w:r>
            <w:r w:rsidRPr="00152EE1">
              <w:rPr>
                <w:i/>
                <w:iCs/>
              </w:rPr>
              <w:t>samt i</w:t>
            </w:r>
            <w:r w:rsidRPr="00964716">
              <w:t xml:space="preserve"> lagen</w:t>
            </w:r>
            <w:r>
              <w:t xml:space="preserve"> </w:t>
            </w:r>
            <w:r w:rsidRPr="00964716">
              <w:t>(2014:968) om särskild tillsyn över kredit</w:t>
            </w:r>
            <w:r>
              <w:softHyphen/>
            </w:r>
            <w:r w:rsidRPr="00964716">
              <w:t>institut och värde</w:t>
            </w:r>
            <w:r>
              <w:softHyphen/>
            </w:r>
            <w:r w:rsidRPr="00964716">
              <w:t>pappersbolag.</w:t>
            </w:r>
          </w:p>
        </w:tc>
        <w:tc>
          <w:tcPr>
            <w:tcW w:w="2500" w:type="pct"/>
            <w:shd w:val="clear" w:color="auto" w:fill="auto"/>
            <w:tcMar>
              <w:right w:w="0" w:type="dxa"/>
            </w:tcMar>
          </w:tcPr>
          <w:p w14:paraId="02877037" w14:textId="77777777" w:rsidR="008552F3" w:rsidRDefault="008552F3" w:rsidP="002E15E2">
            <w:pPr>
              <w:pStyle w:val="Brdtextmedindrag"/>
              <w:rPr>
                <w:spacing w:val="-4"/>
              </w:rPr>
            </w:pPr>
            <w:r w:rsidRPr="002071B3">
              <w:rPr>
                <w:spacing w:val="-4"/>
              </w:rPr>
              <w:lastRenderedPageBreak/>
              <w:t>Bestämmelser om tillsyn på grupp</w:t>
            </w:r>
            <w:r>
              <w:rPr>
                <w:spacing w:val="-4"/>
              </w:rPr>
              <w:softHyphen/>
            </w:r>
            <w:r w:rsidRPr="002071B3">
              <w:rPr>
                <w:spacing w:val="-4"/>
              </w:rPr>
              <w:t xml:space="preserve">nivå finns i </w:t>
            </w:r>
          </w:p>
          <w:p w14:paraId="20E8A940" w14:textId="77777777" w:rsidR="008552F3" w:rsidRDefault="008552F3" w:rsidP="002E15E2">
            <w:pPr>
              <w:pStyle w:val="Brdtextmedindrag"/>
            </w:pPr>
            <w:r w:rsidRPr="007521B6">
              <w:rPr>
                <w:i/>
                <w:iCs/>
              </w:rPr>
              <w:lastRenderedPageBreak/>
              <w:t>–</w:t>
            </w:r>
            <w:r>
              <w:rPr>
                <w:spacing w:val="-4"/>
              </w:rPr>
              <w:t> </w:t>
            </w:r>
            <w:r w:rsidRPr="002071B3">
              <w:rPr>
                <w:spacing w:val="-4"/>
              </w:rPr>
              <w:t>artiklarna 11–24 i</w:t>
            </w:r>
            <w:r w:rsidRPr="00964716">
              <w:t xml:space="preserve"> Europaparla</w:t>
            </w:r>
            <w:r>
              <w:softHyphen/>
            </w:r>
            <w:r w:rsidRPr="00964716">
              <w:t>mentets och rådets förordning (EU) nr</w:t>
            </w:r>
            <w:r>
              <w:t> </w:t>
            </w:r>
            <w:r w:rsidRPr="00964716">
              <w:t xml:space="preserve">575/2013, </w:t>
            </w:r>
          </w:p>
          <w:p w14:paraId="18B1C9BB" w14:textId="77777777" w:rsidR="008552F3" w:rsidRPr="00DD36EF" w:rsidRDefault="008552F3" w:rsidP="002E15E2">
            <w:pPr>
              <w:pStyle w:val="Brdtextmedindrag"/>
              <w:rPr>
                <w:i/>
              </w:rPr>
            </w:pPr>
            <w:r w:rsidRPr="007521B6">
              <w:rPr>
                <w:i/>
                <w:iCs/>
              </w:rPr>
              <w:t>–</w:t>
            </w:r>
            <w:r>
              <w:rPr>
                <w:i/>
                <w:spacing w:val="-4"/>
              </w:rPr>
              <w:t> </w:t>
            </w:r>
            <w:r w:rsidRPr="002071B3">
              <w:rPr>
                <w:i/>
                <w:spacing w:val="-4"/>
              </w:rPr>
              <w:t>artikel 7 i Europaparla</w:t>
            </w:r>
            <w:r w:rsidRPr="002071B3">
              <w:rPr>
                <w:i/>
                <w:spacing w:val="-4"/>
              </w:rPr>
              <w:softHyphen/>
              <w:t>mentets och rådets förordning (EU)</w:t>
            </w:r>
            <w:r>
              <w:rPr>
                <w:i/>
              </w:rPr>
              <w:t xml:space="preserve"> 2019/2033,</w:t>
            </w:r>
          </w:p>
          <w:p w14:paraId="7794CE5E" w14:textId="77777777" w:rsidR="008552F3" w:rsidRDefault="008552F3" w:rsidP="002E15E2">
            <w:pPr>
              <w:pStyle w:val="Brdtextmedindrag"/>
              <w:jc w:val="left"/>
            </w:pPr>
            <w:r w:rsidRPr="007521B6">
              <w:rPr>
                <w:i/>
                <w:iCs/>
              </w:rPr>
              <w:t>–</w:t>
            </w:r>
            <w:r>
              <w:t> </w:t>
            </w:r>
            <w:r w:rsidRPr="00964716">
              <w:t>lagen</w:t>
            </w:r>
            <w:r>
              <w:t> </w:t>
            </w:r>
            <w:r w:rsidRPr="00964716">
              <w:t>(2006:531) om särskild tillsyn över finansiella konglo</w:t>
            </w:r>
            <w:r>
              <w:softHyphen/>
            </w:r>
            <w:r w:rsidRPr="00964716">
              <w:t>me</w:t>
            </w:r>
            <w:r>
              <w:softHyphen/>
            </w:r>
            <w:r w:rsidRPr="00964716">
              <w:t>rat</w:t>
            </w:r>
            <w:r w:rsidRPr="00DD36EF">
              <w:rPr>
                <w:i/>
              </w:rPr>
              <w:t>,</w:t>
            </w:r>
            <w:r>
              <w:t xml:space="preserve"> </w:t>
            </w:r>
            <w:r>
              <w:rPr>
                <w:i/>
                <w:iCs/>
              </w:rPr>
              <w:t>och</w:t>
            </w:r>
          </w:p>
          <w:p w14:paraId="22BDD846" w14:textId="77777777" w:rsidR="008552F3" w:rsidRDefault="008552F3" w:rsidP="002E15E2">
            <w:pPr>
              <w:pStyle w:val="Brdtextmedindrag"/>
            </w:pPr>
            <w:r w:rsidRPr="007521B6">
              <w:rPr>
                <w:i/>
                <w:iCs/>
              </w:rPr>
              <w:t>–</w:t>
            </w:r>
            <w:r>
              <w:t> </w:t>
            </w:r>
            <w:r w:rsidRPr="00964716">
              <w:t>lagen</w:t>
            </w:r>
            <w:r>
              <w:t xml:space="preserve"> </w:t>
            </w:r>
            <w:r w:rsidRPr="00964716">
              <w:t>(2014:968) om särskild tillsyn över kredit</w:t>
            </w:r>
            <w:r>
              <w:softHyphen/>
            </w:r>
            <w:r w:rsidRPr="00964716">
              <w:t>institut och värde</w:t>
            </w:r>
            <w:r>
              <w:softHyphen/>
            </w:r>
            <w:r w:rsidRPr="00964716">
              <w:t>pappersbolag</w:t>
            </w:r>
            <w:r w:rsidRPr="002752B8">
              <w:rPr>
                <w:iCs/>
              </w:rPr>
              <w:t>.</w:t>
            </w:r>
          </w:p>
        </w:tc>
      </w:tr>
    </w:tbl>
    <w:p w14:paraId="7BE396B5" w14:textId="77777777" w:rsidR="008552F3" w:rsidRDefault="008552F3" w:rsidP="008552F3">
      <w:pPr>
        <w:pStyle w:val="Brdtext"/>
        <w:spacing w:before="270"/>
        <w:jc w:val="center"/>
        <w:rPr>
          <w:b/>
        </w:rPr>
      </w:pPr>
      <w:r>
        <w:rPr>
          <w:b/>
        </w:rPr>
        <w:lastRenderedPageBreak/>
        <w:t>9 kap.</w:t>
      </w:r>
    </w:p>
    <w:p w14:paraId="65199CE8" w14:textId="77777777" w:rsidR="008552F3" w:rsidRDefault="008552F3" w:rsidP="008552F3">
      <w:pPr>
        <w:pStyle w:val="Brdtext"/>
        <w:jc w:val="center"/>
      </w:pPr>
      <w:r>
        <w:t>4 §</w:t>
      </w:r>
      <w:r>
        <w:rPr>
          <w:rStyle w:val="Fotnotsreferens"/>
        </w:rPr>
        <w:footnoteReference w:id="79"/>
      </w:r>
    </w:p>
    <w:p w14:paraId="22A55390" w14:textId="77777777" w:rsidR="008552F3" w:rsidRDefault="008552F3" w:rsidP="008552F3">
      <w:pPr>
        <w:pStyle w:val="Brdtextmedindrag"/>
      </w:pPr>
      <w:r w:rsidRPr="00952173">
        <w:t>Ett förvaringsinstitut för en EES-baserad alternativ investerings</w:t>
      </w:r>
      <w:r>
        <w:softHyphen/>
      </w:r>
      <w:r w:rsidRPr="00952173">
        <w:t>fond ska vara</w:t>
      </w:r>
    </w:p>
    <w:p w14:paraId="3B8388A4" w14:textId="77777777" w:rsidR="008552F3" w:rsidRDefault="008552F3" w:rsidP="008552F3">
      <w:pPr>
        <w:pStyle w:val="Brdtextmedindrag"/>
      </w:pPr>
      <w:r w:rsidRPr="001A41D2">
        <w:t>1.</w:t>
      </w:r>
      <w:r>
        <w:t> </w:t>
      </w:r>
      <w:r w:rsidRPr="001A41D2">
        <w:t xml:space="preserve">ett kreditinstitut som </w:t>
      </w:r>
    </w:p>
    <w:p w14:paraId="401DC070" w14:textId="77777777" w:rsidR="008552F3" w:rsidRDefault="008552F3" w:rsidP="008552F3">
      <w:pPr>
        <w:pStyle w:val="Brdtextmedindrag"/>
      </w:pPr>
      <w:r w:rsidRPr="001A41D2">
        <w:t>a)</w:t>
      </w:r>
      <w:r>
        <w:t> </w:t>
      </w:r>
      <w:r w:rsidRPr="001A41D2">
        <w:t xml:space="preserve">har stadgeenligt säte inom EES, och </w:t>
      </w:r>
    </w:p>
    <w:p w14:paraId="506C5FC1" w14:textId="77777777" w:rsidR="008552F3" w:rsidRDefault="008552F3" w:rsidP="008552F3">
      <w:pPr>
        <w:pStyle w:val="Brdtextmedindrag"/>
      </w:pPr>
      <w:r w:rsidRPr="001A41D2">
        <w:t>b)</w:t>
      </w:r>
      <w:r>
        <w:t> </w:t>
      </w:r>
      <w:r w:rsidRPr="001A41D2">
        <w:t>har tillstånd som avses i Europaparlamentets och rådets direk</w:t>
      </w:r>
      <w:r>
        <w:softHyphen/>
      </w:r>
      <w:r w:rsidRPr="001A41D2">
        <w:t>tiv 2013/36/EU,</w:t>
      </w:r>
    </w:p>
    <w:p w14:paraId="68A24B7F" w14:textId="77777777" w:rsidR="008552F3" w:rsidRDefault="008552F3" w:rsidP="008552F3">
      <w:pPr>
        <w:pStyle w:val="Brdtextmedindrag"/>
      </w:pPr>
      <w:r w:rsidRPr="001A41D2">
        <w:t>2.</w:t>
      </w:r>
      <w:r>
        <w:t> </w:t>
      </w:r>
      <w:r w:rsidRPr="001A41D2">
        <w:t xml:space="preserve">ett värdepappersföretag som </w:t>
      </w:r>
    </w:p>
    <w:p w14:paraId="353745EB" w14:textId="77777777" w:rsidR="008552F3" w:rsidRPr="00952173" w:rsidRDefault="008552F3" w:rsidP="008552F3">
      <w:pPr>
        <w:pStyle w:val="Brdtextmedindrag"/>
      </w:pPr>
      <w:r w:rsidRPr="001A41D2">
        <w:t>a)</w:t>
      </w:r>
      <w:r>
        <w:t> </w:t>
      </w:r>
      <w:r w:rsidRPr="001A41D2">
        <w:t>har stadgeenligt säte inom EES,</w:t>
      </w:r>
    </w:p>
    <w:tbl>
      <w:tblPr>
        <w:tblW w:w="5000" w:type="pct"/>
        <w:tblLayout w:type="fixed"/>
        <w:tblLook w:val="0000" w:firstRow="0" w:lastRow="0" w:firstColumn="0" w:lastColumn="0" w:noHBand="0" w:noVBand="0"/>
      </w:tblPr>
      <w:tblGrid>
        <w:gridCol w:w="2948"/>
        <w:gridCol w:w="2949"/>
      </w:tblGrid>
      <w:tr w:rsidR="008552F3" w14:paraId="6E77ED53" w14:textId="77777777" w:rsidTr="002E15E2">
        <w:tc>
          <w:tcPr>
            <w:tcW w:w="2500" w:type="pct"/>
            <w:shd w:val="clear" w:color="auto" w:fill="auto"/>
            <w:tcMar>
              <w:left w:w="0" w:type="dxa"/>
            </w:tcMar>
          </w:tcPr>
          <w:p w14:paraId="248208BD" w14:textId="77777777" w:rsidR="008552F3" w:rsidRDefault="008552F3" w:rsidP="002E15E2">
            <w:pPr>
              <w:pStyle w:val="Brdtextmedindrag"/>
            </w:pPr>
            <w:r w:rsidRPr="001A41D2">
              <w:t>b)</w:t>
            </w:r>
            <w:r>
              <w:t> </w:t>
            </w:r>
            <w:r w:rsidRPr="001A41D2">
              <w:t xml:space="preserve">omfattas av kapitalkraven i enlighet med </w:t>
            </w:r>
            <w:r w:rsidRPr="003A3273">
              <w:rPr>
                <w:iCs/>
              </w:rPr>
              <w:t>artikel 92</w:t>
            </w:r>
            <w:r w:rsidRPr="00CE3A87">
              <w:rPr>
                <w:i/>
              </w:rPr>
              <w:t xml:space="preserve"> </w:t>
            </w:r>
            <w:r w:rsidRPr="003A3273">
              <w:rPr>
                <w:iCs/>
              </w:rPr>
              <w:t>i förord</w:t>
            </w:r>
            <w:r w:rsidRPr="003A3273">
              <w:rPr>
                <w:iCs/>
              </w:rPr>
              <w:softHyphen/>
              <w:t>ning (EU) nr 575/2013, och</w:t>
            </w:r>
          </w:p>
        </w:tc>
        <w:tc>
          <w:tcPr>
            <w:tcW w:w="2500" w:type="pct"/>
            <w:shd w:val="clear" w:color="auto" w:fill="auto"/>
            <w:tcMar>
              <w:right w:w="0" w:type="dxa"/>
            </w:tcMar>
          </w:tcPr>
          <w:p w14:paraId="2B95EF43" w14:textId="77777777" w:rsidR="008552F3" w:rsidRDefault="008552F3" w:rsidP="002E15E2">
            <w:pPr>
              <w:pStyle w:val="Brdtextmedindrag"/>
            </w:pPr>
            <w:r w:rsidRPr="001A41D2">
              <w:t>b)</w:t>
            </w:r>
            <w:r>
              <w:t> </w:t>
            </w:r>
            <w:r w:rsidRPr="001A41D2">
              <w:t xml:space="preserve">omfattas av kapitalkraven i enlighet med </w:t>
            </w:r>
          </w:p>
          <w:p w14:paraId="3208A473" w14:textId="77777777" w:rsidR="008552F3" w:rsidRPr="003A3273" w:rsidRDefault="008552F3" w:rsidP="002E15E2">
            <w:pPr>
              <w:pStyle w:val="Brdtextmedindrag"/>
              <w:rPr>
                <w:i/>
                <w:iCs/>
              </w:rPr>
            </w:pPr>
            <w:r w:rsidRPr="00DF367E">
              <w:rPr>
                <w:i/>
              </w:rPr>
              <w:t>–</w:t>
            </w:r>
            <w:r>
              <w:t xml:space="preserve"> artikel 92 i </w:t>
            </w:r>
            <w:r w:rsidRPr="003A3273">
              <w:rPr>
                <w:i/>
                <w:iCs/>
              </w:rPr>
              <w:t>Europaparla</w:t>
            </w:r>
            <w:r>
              <w:rPr>
                <w:i/>
                <w:iCs/>
              </w:rPr>
              <w:softHyphen/>
            </w:r>
            <w:r w:rsidRPr="003A3273">
              <w:rPr>
                <w:i/>
                <w:iCs/>
              </w:rPr>
              <w:t>men</w:t>
            </w:r>
            <w:r>
              <w:rPr>
                <w:i/>
                <w:iCs/>
              </w:rPr>
              <w:softHyphen/>
            </w:r>
            <w:r w:rsidRPr="003A3273">
              <w:rPr>
                <w:i/>
                <w:iCs/>
              </w:rPr>
              <w:t>tets och rådets</w:t>
            </w:r>
            <w:r>
              <w:t xml:space="preserve"> förordning (EU) nr 575/2013</w:t>
            </w:r>
            <w:r w:rsidRPr="00DF367E">
              <w:rPr>
                <w:i/>
                <w:iCs/>
              </w:rPr>
              <w:t>,</w:t>
            </w:r>
            <w:r>
              <w:t xml:space="preserve"> </w:t>
            </w:r>
            <w:r>
              <w:rPr>
                <w:i/>
                <w:iCs/>
              </w:rPr>
              <w:t>eller</w:t>
            </w:r>
            <w:r w:rsidRPr="003A3273">
              <w:rPr>
                <w:i/>
                <w:iCs/>
              </w:rPr>
              <w:t xml:space="preserve"> </w:t>
            </w:r>
          </w:p>
          <w:p w14:paraId="109991B8" w14:textId="77777777" w:rsidR="008552F3" w:rsidRDefault="008552F3" w:rsidP="002E15E2">
            <w:pPr>
              <w:pStyle w:val="Brdtextmedindrag"/>
            </w:pPr>
            <w:r w:rsidRPr="003A3273">
              <w:rPr>
                <w:i/>
              </w:rPr>
              <w:t>–</w:t>
            </w:r>
            <w:r>
              <w:rPr>
                <w:i/>
              </w:rPr>
              <w:t> </w:t>
            </w:r>
            <w:r w:rsidRPr="002614FB">
              <w:rPr>
                <w:i/>
              </w:rPr>
              <w:t>artikel</w:t>
            </w:r>
            <w:r>
              <w:t> </w:t>
            </w:r>
            <w:r w:rsidRPr="00CE3A87">
              <w:rPr>
                <w:i/>
              </w:rPr>
              <w:t>11</w:t>
            </w:r>
            <w:r>
              <w:t xml:space="preserve"> </w:t>
            </w:r>
            <w:r w:rsidRPr="00CE3A87">
              <w:rPr>
                <w:i/>
              </w:rPr>
              <w:t xml:space="preserve">i </w:t>
            </w:r>
            <w:r>
              <w:rPr>
                <w:i/>
              </w:rPr>
              <w:t>Europa</w:t>
            </w:r>
            <w:r>
              <w:rPr>
                <w:i/>
              </w:rPr>
              <w:softHyphen/>
              <w:t>parlamen</w:t>
            </w:r>
            <w:r>
              <w:rPr>
                <w:i/>
              </w:rPr>
              <w:softHyphen/>
              <w:t xml:space="preserve">tets och rådets </w:t>
            </w:r>
            <w:r w:rsidRPr="00CE3A87">
              <w:rPr>
                <w:i/>
              </w:rPr>
              <w:t>förord</w:t>
            </w:r>
            <w:r>
              <w:rPr>
                <w:i/>
              </w:rPr>
              <w:softHyphen/>
            </w:r>
            <w:r w:rsidRPr="00CE3A87">
              <w:rPr>
                <w:i/>
              </w:rPr>
              <w:t>ning (EU)</w:t>
            </w:r>
            <w:r>
              <w:rPr>
                <w:i/>
              </w:rPr>
              <w:t xml:space="preserve"> 2019/2033</w:t>
            </w:r>
            <w:r w:rsidRPr="001A41D2">
              <w:t>, och</w:t>
            </w:r>
          </w:p>
        </w:tc>
      </w:tr>
      <w:tr w:rsidR="008552F3" w14:paraId="115FBBBA" w14:textId="77777777" w:rsidTr="002E15E2">
        <w:tc>
          <w:tcPr>
            <w:tcW w:w="2500" w:type="pct"/>
            <w:shd w:val="clear" w:color="auto" w:fill="auto"/>
            <w:tcMar>
              <w:left w:w="0" w:type="dxa"/>
            </w:tcMar>
          </w:tcPr>
          <w:p w14:paraId="09D86CD0" w14:textId="77777777" w:rsidR="008552F3" w:rsidRDefault="008552F3" w:rsidP="002E15E2">
            <w:pPr>
              <w:pStyle w:val="Brdtextmedindrag"/>
            </w:pPr>
            <w:r w:rsidRPr="001A41D2">
              <w:t>c)</w:t>
            </w:r>
            <w:r>
              <w:t> </w:t>
            </w:r>
            <w:r w:rsidRPr="001A41D2">
              <w:t xml:space="preserve">har tillstånd som avses i Europaparlamentets och rådets direktiv 2014/65/EU, inbegripet för att tillhandahålla sidotjänster avseende förvaring och </w:t>
            </w:r>
            <w:r w:rsidRPr="00F15DF1">
              <w:rPr>
                <w:spacing w:val="-4"/>
              </w:rPr>
              <w:t>hand</w:t>
            </w:r>
            <w:r w:rsidRPr="00F15DF1">
              <w:rPr>
                <w:spacing w:val="-4"/>
              </w:rPr>
              <w:softHyphen/>
              <w:t>havande av finansiella instrument</w:t>
            </w:r>
            <w:r w:rsidRPr="001A41D2">
              <w:t xml:space="preserve"> för kunders räkning som avses i punkt</w:t>
            </w:r>
            <w:r>
              <w:t> </w:t>
            </w:r>
            <w:r w:rsidRPr="001A41D2">
              <w:t>1 i avsnitt</w:t>
            </w:r>
            <w:r>
              <w:t> </w:t>
            </w:r>
            <w:r w:rsidRPr="001A41D2">
              <w:t>B i bilaga</w:t>
            </w:r>
            <w:r>
              <w:t> </w:t>
            </w:r>
            <w:r w:rsidRPr="001A41D2">
              <w:t>I till direktivet, och som har egna medel motsvarande det start</w:t>
            </w:r>
            <w:r>
              <w:softHyphen/>
            </w:r>
            <w:r w:rsidRPr="001A41D2">
              <w:t xml:space="preserve">kapital </w:t>
            </w:r>
            <w:r w:rsidRPr="005E400C">
              <w:t xml:space="preserve">som anges i </w:t>
            </w:r>
            <w:r w:rsidRPr="002614FB">
              <w:rPr>
                <w:i/>
              </w:rPr>
              <w:t>artikel</w:t>
            </w:r>
            <w:r>
              <w:t> </w:t>
            </w:r>
            <w:r w:rsidRPr="005E400C">
              <w:rPr>
                <w:i/>
              </w:rPr>
              <w:t>28.2 i direktiv 2013/36/EU</w:t>
            </w:r>
            <w:r w:rsidRPr="001A41D2">
              <w:t>, eller</w:t>
            </w:r>
          </w:p>
        </w:tc>
        <w:tc>
          <w:tcPr>
            <w:tcW w:w="2500" w:type="pct"/>
            <w:shd w:val="clear" w:color="auto" w:fill="auto"/>
            <w:tcMar>
              <w:right w:w="0" w:type="dxa"/>
            </w:tcMar>
          </w:tcPr>
          <w:p w14:paraId="4ED30B27" w14:textId="77777777" w:rsidR="008552F3" w:rsidRDefault="008552F3" w:rsidP="002E15E2">
            <w:pPr>
              <w:pStyle w:val="Brdtextmedindrag"/>
            </w:pPr>
            <w:r w:rsidRPr="001A41D2">
              <w:t>c)</w:t>
            </w:r>
            <w:r>
              <w:t> </w:t>
            </w:r>
            <w:r w:rsidRPr="001A41D2">
              <w:t xml:space="preserve">har tillstånd som avses i Europaparlamentets och rådets direktiv 2014/65/EU, inbegripet för att tillhandahålla sidotjänster avseende förvaring och </w:t>
            </w:r>
            <w:r w:rsidRPr="00F15DF1">
              <w:rPr>
                <w:spacing w:val="-4"/>
              </w:rPr>
              <w:t>hand</w:t>
            </w:r>
            <w:r w:rsidRPr="00F15DF1">
              <w:rPr>
                <w:spacing w:val="-4"/>
              </w:rPr>
              <w:softHyphen/>
              <w:t>havande av finansiella instrument</w:t>
            </w:r>
            <w:r w:rsidRPr="001A41D2">
              <w:t xml:space="preserve"> för kunders räkning som avses i punkt</w:t>
            </w:r>
            <w:r>
              <w:t> </w:t>
            </w:r>
            <w:r w:rsidRPr="001A41D2">
              <w:t>1 i avsnitt</w:t>
            </w:r>
            <w:r>
              <w:t> </w:t>
            </w:r>
            <w:r w:rsidRPr="001A41D2">
              <w:t>B i bilaga</w:t>
            </w:r>
            <w:r>
              <w:t> </w:t>
            </w:r>
            <w:r w:rsidRPr="001A41D2">
              <w:t>I till direktivet, och som har egna medel motsvarande det start</w:t>
            </w:r>
            <w:r>
              <w:softHyphen/>
            </w:r>
            <w:r w:rsidRPr="001A41D2">
              <w:t xml:space="preserve">kapital som anges i </w:t>
            </w:r>
            <w:r w:rsidRPr="002614FB">
              <w:rPr>
                <w:i/>
                <w:spacing w:val="-4"/>
              </w:rPr>
              <w:t>artikel</w:t>
            </w:r>
            <w:r w:rsidRPr="00604A26">
              <w:rPr>
                <w:spacing w:val="-4"/>
              </w:rPr>
              <w:t> </w:t>
            </w:r>
            <w:r w:rsidRPr="00604A26">
              <w:rPr>
                <w:i/>
                <w:spacing w:val="-4"/>
              </w:rPr>
              <w:t xml:space="preserve">9.1 i </w:t>
            </w:r>
            <w:r>
              <w:rPr>
                <w:i/>
                <w:spacing w:val="-4"/>
              </w:rPr>
              <w:t>Europaparla</w:t>
            </w:r>
            <w:r>
              <w:rPr>
                <w:i/>
                <w:spacing w:val="-4"/>
              </w:rPr>
              <w:softHyphen/>
              <w:t xml:space="preserve">mentets och rådets </w:t>
            </w:r>
            <w:r w:rsidRPr="00604A26">
              <w:rPr>
                <w:i/>
                <w:spacing w:val="-4"/>
              </w:rPr>
              <w:t>direktiv (EU) 2019/2034</w:t>
            </w:r>
            <w:r>
              <w:rPr>
                <w:i/>
                <w:spacing w:val="-4"/>
              </w:rPr>
              <w:t xml:space="preserve"> </w:t>
            </w:r>
            <w:r w:rsidRPr="004A6CC5">
              <w:rPr>
                <w:i/>
                <w:spacing w:val="-4"/>
              </w:rPr>
              <w:t>av den 27 november 2019 om tillsyn av värdepappersföretag och om ändring av direk</w:t>
            </w:r>
            <w:r>
              <w:rPr>
                <w:i/>
                <w:spacing w:val="-4"/>
              </w:rPr>
              <w:softHyphen/>
            </w:r>
            <w:r w:rsidRPr="004A6CC5">
              <w:rPr>
                <w:i/>
                <w:spacing w:val="-4"/>
              </w:rPr>
              <w:t xml:space="preserve">tiven 2002/87/EG, 2009/65/EG, 2011/61/EU, 2013/36/EU, </w:t>
            </w:r>
            <w:r w:rsidRPr="004A6CC5">
              <w:rPr>
                <w:i/>
                <w:spacing w:val="-4"/>
              </w:rPr>
              <w:lastRenderedPageBreak/>
              <w:t>2014/59/EU och 2014/65/EU</w:t>
            </w:r>
            <w:r w:rsidRPr="00E33527">
              <w:t xml:space="preserve">, </w:t>
            </w:r>
            <w:r>
              <w:rPr>
                <w:i/>
                <w:iCs/>
              </w:rPr>
              <w:t>i den ursprungliga lydelsen</w:t>
            </w:r>
            <w:r>
              <w:t>,</w:t>
            </w:r>
            <w:r>
              <w:rPr>
                <w:i/>
                <w:iCs/>
              </w:rPr>
              <w:t xml:space="preserve"> </w:t>
            </w:r>
            <w:r w:rsidRPr="00E33527">
              <w:t>eller</w:t>
            </w:r>
          </w:p>
        </w:tc>
      </w:tr>
    </w:tbl>
    <w:p w14:paraId="20B178E8" w14:textId="77777777" w:rsidR="008552F3" w:rsidRDefault="008552F3" w:rsidP="008552F3">
      <w:pPr>
        <w:pStyle w:val="Brdtextmedindrag"/>
      </w:pPr>
      <w:r w:rsidRPr="001A41D2">
        <w:lastRenderedPageBreak/>
        <w:t>3.</w:t>
      </w:r>
      <w:r>
        <w:t> </w:t>
      </w:r>
      <w:r w:rsidRPr="001A41D2">
        <w:t>ett annat institut som står under fortlöpande tillsyn och som den 21</w:t>
      </w:r>
      <w:r>
        <w:t> </w:t>
      </w:r>
      <w:r w:rsidRPr="001A41D2">
        <w:t>juli 2011 hör till de kategorier som har godtagits såsom förvarings</w:t>
      </w:r>
      <w:r>
        <w:softHyphen/>
      </w:r>
      <w:r w:rsidRPr="001A41D2">
        <w:t>institut enligt Europaparlamentets och rådets direktiv 2009/65/EG.</w:t>
      </w:r>
    </w:p>
    <w:p w14:paraId="537827CF" w14:textId="77777777" w:rsidR="008552F3" w:rsidRDefault="008552F3" w:rsidP="008552F3">
      <w:pPr>
        <w:pStyle w:val="Brdtextmedindrag"/>
      </w:pPr>
      <w:r w:rsidRPr="001A41D2">
        <w:t>Förvaringsinstitutet ska vara etablerat i den alternativa invester</w:t>
      </w:r>
      <w:r>
        <w:softHyphen/>
      </w:r>
      <w:r w:rsidRPr="001A41D2">
        <w:t>ings</w:t>
      </w:r>
      <w:r>
        <w:softHyphen/>
      </w:r>
      <w:r w:rsidRPr="001A41D2">
        <w:t>fondens hemland</w:t>
      </w:r>
      <w:r>
        <w:t>.</w:t>
      </w:r>
    </w:p>
    <w:p w14:paraId="439C0DA3" w14:textId="77777777" w:rsidR="008552F3" w:rsidRDefault="008552F3" w:rsidP="008552F3">
      <w:pPr>
        <w:pStyle w:val="Slutstreck"/>
      </w:pPr>
      <w:r w:rsidRPr="00660EEA">
        <w:t>                      </w:t>
      </w:r>
    </w:p>
    <w:p w14:paraId="050054A7" w14:textId="4A8658E9" w:rsidR="007F00B9" w:rsidRDefault="008552F3" w:rsidP="00477792">
      <w:pPr>
        <w:pStyle w:val="Brdtextmedindrag"/>
      </w:pPr>
      <w:r>
        <w:t>Denna lag träder i kraft den 26 juni 2021.</w:t>
      </w:r>
    </w:p>
    <w:p w14:paraId="6C22E0D4" w14:textId="111825BF" w:rsidR="007F00B9" w:rsidRDefault="007F00B9" w:rsidP="007F00B9">
      <w:pPr>
        <w:pStyle w:val="Brdtextmedindrag"/>
      </w:pPr>
    </w:p>
    <w:p w14:paraId="666CC642" w14:textId="3A539ACA" w:rsidR="007F00B9" w:rsidRDefault="007F00B9" w:rsidP="007F00B9">
      <w:pPr>
        <w:pStyle w:val="Brdtextmedindrag"/>
      </w:pPr>
    </w:p>
    <w:p w14:paraId="6B23CF27" w14:textId="77777777" w:rsidR="007F00B9" w:rsidRDefault="007F00B9" w:rsidP="007F00B9">
      <w:pPr>
        <w:pStyle w:val="Brdtextmedindrag"/>
        <w:sectPr w:rsidR="007F00B9" w:rsidSect="00064433">
          <w:headerReference w:type="even" r:id="rId97"/>
          <w:headerReference w:type="default" r:id="rId98"/>
          <w:footerReference w:type="even" r:id="rId99"/>
          <w:footerReference w:type="default" r:id="rId100"/>
          <w:footerReference w:type="first" r:id="rId101"/>
          <w:footnotePr>
            <w:numRestart w:val="eachSect"/>
          </w:footnotePr>
          <w:pgSz w:w="9356" w:h="13721" w:code="9"/>
          <w:pgMar w:top="794" w:right="2438" w:bottom="1191" w:left="1021" w:header="0" w:footer="709" w:gutter="0"/>
          <w:cols w:space="708"/>
          <w:docGrid w:linePitch="360"/>
        </w:sectPr>
      </w:pPr>
    </w:p>
    <w:p w14:paraId="34661B1D" w14:textId="5A166658" w:rsidR="007F00B9" w:rsidRDefault="007F00B9" w:rsidP="00090E36">
      <w:pPr>
        <w:pStyle w:val="Rubrik2"/>
        <w:spacing w:before="0"/>
      </w:pPr>
      <w:bookmarkStart w:id="25" w:name="_Toc68700432"/>
      <w:r w:rsidRPr="007F00B9">
        <w:lastRenderedPageBreak/>
        <w:t>Förslag till lag om ändring i lagen (2014:484) om en databas för övervakning av och tillsyn över finansmarknaderna</w:t>
      </w:r>
      <w:bookmarkEnd w:id="25"/>
    </w:p>
    <w:p w14:paraId="0CC1B207" w14:textId="77777777" w:rsidR="00124791" w:rsidRDefault="00124791" w:rsidP="00124791">
      <w:pPr>
        <w:pStyle w:val="Brdtext"/>
      </w:pPr>
      <w:r>
        <w:t>Härigenom föreskrivs att 3 § lagen (2014:484) om en databas för övervak</w:t>
      </w:r>
      <w:r>
        <w:softHyphen/>
        <w:t>ning av och tillsyn över finansmarknaderna ska ha följande lydelse.</w:t>
      </w:r>
    </w:p>
    <w:p w14:paraId="7DD77C13" w14:textId="77777777" w:rsidR="00124791" w:rsidRPr="007D2A11" w:rsidRDefault="00124791" w:rsidP="00124791">
      <w:pPr>
        <w:pStyle w:val="Brdtextmedindrag"/>
      </w:pPr>
    </w:p>
    <w:tbl>
      <w:tblPr>
        <w:tblW w:w="5000" w:type="pct"/>
        <w:tblLook w:val="0000" w:firstRow="0" w:lastRow="0" w:firstColumn="0" w:lastColumn="0" w:noHBand="0" w:noVBand="0"/>
      </w:tblPr>
      <w:tblGrid>
        <w:gridCol w:w="2948"/>
        <w:gridCol w:w="2949"/>
      </w:tblGrid>
      <w:tr w:rsidR="00124791" w:rsidRPr="0049408E" w14:paraId="4F2F966F" w14:textId="77777777" w:rsidTr="002E15E2">
        <w:tc>
          <w:tcPr>
            <w:tcW w:w="2500" w:type="pct"/>
            <w:shd w:val="clear" w:color="auto" w:fill="auto"/>
            <w:tcMar>
              <w:left w:w="0" w:type="dxa"/>
            </w:tcMar>
          </w:tcPr>
          <w:p w14:paraId="4EBFD452" w14:textId="77777777" w:rsidR="00124791" w:rsidRPr="0049408E" w:rsidRDefault="00124791" w:rsidP="002E15E2">
            <w:pPr>
              <w:pStyle w:val="Brdtext"/>
              <w:rPr>
                <w:i/>
              </w:rPr>
            </w:pPr>
            <w:r>
              <w:rPr>
                <w:i/>
              </w:rPr>
              <w:t>Nuvarande lydelse</w:t>
            </w:r>
          </w:p>
        </w:tc>
        <w:tc>
          <w:tcPr>
            <w:tcW w:w="2500" w:type="pct"/>
            <w:shd w:val="clear" w:color="auto" w:fill="auto"/>
            <w:tcMar>
              <w:right w:w="0" w:type="dxa"/>
            </w:tcMar>
          </w:tcPr>
          <w:p w14:paraId="30412B87" w14:textId="77777777" w:rsidR="00124791" w:rsidRPr="0049408E" w:rsidRDefault="00124791" w:rsidP="002E15E2">
            <w:pPr>
              <w:pStyle w:val="Brdtext"/>
              <w:rPr>
                <w:i/>
              </w:rPr>
            </w:pPr>
            <w:r w:rsidRPr="0049408E">
              <w:rPr>
                <w:i/>
              </w:rPr>
              <w:t>Föreslagen lydelse</w:t>
            </w:r>
          </w:p>
        </w:tc>
      </w:tr>
    </w:tbl>
    <w:p w14:paraId="6FAB0999" w14:textId="77777777" w:rsidR="00124791" w:rsidRDefault="00124791" w:rsidP="00124791">
      <w:pPr>
        <w:pStyle w:val="Brdtext"/>
        <w:jc w:val="center"/>
      </w:pPr>
    </w:p>
    <w:p w14:paraId="0F9C144B" w14:textId="77777777" w:rsidR="00124791" w:rsidRDefault="00124791" w:rsidP="00124791">
      <w:pPr>
        <w:pStyle w:val="Brdtext"/>
        <w:jc w:val="center"/>
      </w:pPr>
      <w:r>
        <w:t>3 §</w:t>
      </w:r>
      <w:r>
        <w:rPr>
          <w:rStyle w:val="Fotnotsreferens"/>
        </w:rPr>
        <w:footnoteReference w:id="80"/>
      </w:r>
    </w:p>
    <w:p w14:paraId="71C32F53" w14:textId="77777777" w:rsidR="00124791" w:rsidRDefault="00124791" w:rsidP="00124791">
      <w:pPr>
        <w:pStyle w:val="Brdtextmedindrag"/>
      </w:pPr>
      <w:r w:rsidRPr="00B94D9A">
        <w:t>I databasen får sådana uppgifter behandlas som har samlats in med stöd av</w:t>
      </w:r>
    </w:p>
    <w:p w14:paraId="67FB7830" w14:textId="77777777" w:rsidR="00124791" w:rsidRDefault="00124791" w:rsidP="00124791">
      <w:pPr>
        <w:pStyle w:val="Brdtextmedindrag"/>
      </w:pPr>
      <w:r w:rsidRPr="00EB51A3">
        <w:t>1.</w:t>
      </w:r>
      <w:r>
        <w:t> </w:t>
      </w:r>
      <w:r w:rsidRPr="00EB51A3">
        <w:t>6</w:t>
      </w:r>
      <w:r>
        <w:t> </w:t>
      </w:r>
      <w:r w:rsidRPr="00EB51A3">
        <w:t>kap. 9</w:t>
      </w:r>
      <w:r>
        <w:t> §</w:t>
      </w:r>
      <w:r w:rsidRPr="00EB51A3">
        <w:t xml:space="preserve"> första och andra styckena lagen</w:t>
      </w:r>
      <w:r>
        <w:t> </w:t>
      </w:r>
      <w:r w:rsidRPr="00EB51A3">
        <w:t xml:space="preserve">(1988:1385) om Sveriges riksbank, </w:t>
      </w:r>
    </w:p>
    <w:p w14:paraId="353EBF27" w14:textId="77777777" w:rsidR="00124791" w:rsidRDefault="00124791" w:rsidP="00124791">
      <w:pPr>
        <w:pStyle w:val="Brdtextmedindrag"/>
      </w:pPr>
      <w:r w:rsidRPr="00EB51A3">
        <w:t>2.</w:t>
      </w:r>
      <w:r>
        <w:t> </w:t>
      </w:r>
      <w:r w:rsidRPr="00EB51A3">
        <w:t>9</w:t>
      </w:r>
      <w:r>
        <w:t> </w:t>
      </w:r>
      <w:r w:rsidRPr="00EB51A3">
        <w:t>kap. 3</w:t>
      </w:r>
      <w:r>
        <w:t> §</w:t>
      </w:r>
      <w:r w:rsidRPr="00EB51A3">
        <w:t xml:space="preserve"> första stycket lage</w:t>
      </w:r>
      <w:r>
        <w:t>n </w:t>
      </w:r>
      <w:r w:rsidRPr="00EB51A3">
        <w:t>(1998:1479) om värdepappers</w:t>
      </w:r>
      <w:r>
        <w:softHyphen/>
      </w:r>
      <w:r w:rsidRPr="00EB51A3">
        <w:t>centraler och kontoföring av finansiella instrument,</w:t>
      </w:r>
    </w:p>
    <w:p w14:paraId="4337FC5B" w14:textId="77777777" w:rsidR="00124791" w:rsidRDefault="00124791" w:rsidP="00124791">
      <w:pPr>
        <w:pStyle w:val="Brdtextmedindrag"/>
      </w:pPr>
      <w:r w:rsidRPr="00EB51A3">
        <w:t>3.</w:t>
      </w:r>
      <w:r>
        <w:t> </w:t>
      </w:r>
      <w:r w:rsidRPr="00EB51A3">
        <w:t>10</w:t>
      </w:r>
      <w:r>
        <w:t> </w:t>
      </w:r>
      <w:r w:rsidRPr="00EB51A3">
        <w:t>kap. 2</w:t>
      </w:r>
      <w:r>
        <w:t> §</w:t>
      </w:r>
      <w:r w:rsidRPr="00EB51A3">
        <w:t xml:space="preserve"> första stycket lagen</w:t>
      </w:r>
      <w:r>
        <w:t> </w:t>
      </w:r>
      <w:r w:rsidRPr="00EB51A3">
        <w:t>(2004:46) om värdepappers</w:t>
      </w:r>
      <w:r>
        <w:softHyphen/>
      </w:r>
      <w:r w:rsidRPr="00EB51A3">
        <w:t xml:space="preserve">fonder, </w:t>
      </w:r>
    </w:p>
    <w:p w14:paraId="55D909F2" w14:textId="77777777" w:rsidR="00124791" w:rsidRPr="00F15DF1" w:rsidRDefault="00124791" w:rsidP="00124791">
      <w:pPr>
        <w:pStyle w:val="Brdtextmedindrag"/>
        <w:rPr>
          <w:spacing w:val="-4"/>
        </w:rPr>
      </w:pPr>
      <w:r w:rsidRPr="00F15DF1">
        <w:rPr>
          <w:spacing w:val="-4"/>
        </w:rPr>
        <w:t>4. 13 kap. 3 § lagen (2004:297) om bank- och finansieringsrörelse,</w:t>
      </w:r>
    </w:p>
    <w:p w14:paraId="025F6F6C" w14:textId="77777777" w:rsidR="00124791" w:rsidRDefault="00124791" w:rsidP="00124791">
      <w:pPr>
        <w:pStyle w:val="Brdtextmedindrag"/>
      </w:pPr>
      <w:r w:rsidRPr="00EB51A3">
        <w:t>5.</w:t>
      </w:r>
      <w:r>
        <w:t> </w:t>
      </w:r>
      <w:r w:rsidRPr="00EB51A3">
        <w:t>8</w:t>
      </w:r>
      <w:r>
        <w:t> </w:t>
      </w:r>
      <w:r w:rsidRPr="00EB51A3">
        <w:t>kap. 5</w:t>
      </w:r>
      <w:r>
        <w:t> §</w:t>
      </w:r>
      <w:r w:rsidRPr="00EB51A3">
        <w:t xml:space="preserve"> första stycket lage</w:t>
      </w:r>
      <w:r>
        <w:t>n </w:t>
      </w:r>
      <w:r w:rsidRPr="00EB51A3">
        <w:t>(2018:1219) om försäkrings</w:t>
      </w:r>
      <w:r>
        <w:softHyphen/>
      </w:r>
      <w:r w:rsidRPr="00EB51A3">
        <w:t xml:space="preserve">distribution, </w:t>
      </w:r>
    </w:p>
    <w:p w14:paraId="224221EE" w14:textId="77777777" w:rsidR="00124791" w:rsidRDefault="00124791" w:rsidP="00124791">
      <w:pPr>
        <w:pStyle w:val="Brdtextmedindrag"/>
      </w:pPr>
      <w:r w:rsidRPr="00EB51A3">
        <w:t>6.</w:t>
      </w:r>
      <w:r>
        <w:t> </w:t>
      </w:r>
      <w:r w:rsidRPr="00EB51A3">
        <w:t>5</w:t>
      </w:r>
      <w:r>
        <w:t> </w:t>
      </w:r>
      <w:r w:rsidRPr="00EB51A3">
        <w:t>kap. 10 och 11</w:t>
      </w:r>
      <w:r>
        <w:t> §</w:t>
      </w:r>
      <w:r w:rsidRPr="00EB51A3">
        <w:t>§ lagen</w:t>
      </w:r>
      <w:r>
        <w:t> </w:t>
      </w:r>
      <w:r w:rsidRPr="00EB51A3">
        <w:t>(2006:531) om särskild tillsyn över finansiella konglomerat,</w:t>
      </w:r>
    </w:p>
    <w:p w14:paraId="5E1C7AEF" w14:textId="77777777" w:rsidR="00124791" w:rsidRDefault="00124791" w:rsidP="00124791">
      <w:pPr>
        <w:pStyle w:val="Brdtextmedindrag"/>
      </w:pPr>
      <w:r w:rsidRPr="00EB51A3">
        <w:t>7.</w:t>
      </w:r>
      <w:r>
        <w:t> </w:t>
      </w:r>
      <w:r w:rsidRPr="00EB51A3">
        <w:t>23</w:t>
      </w:r>
      <w:r>
        <w:t> </w:t>
      </w:r>
      <w:r w:rsidRPr="00EB51A3">
        <w:t>kap. 2</w:t>
      </w:r>
      <w:r>
        <w:t> §</w:t>
      </w:r>
      <w:r w:rsidRPr="00EB51A3">
        <w:t xml:space="preserve"> första stycket lagen</w:t>
      </w:r>
      <w:r>
        <w:t> </w:t>
      </w:r>
      <w:r w:rsidRPr="00EB51A3">
        <w:t>(2007:528) om värdepappers</w:t>
      </w:r>
      <w:r>
        <w:softHyphen/>
      </w:r>
      <w:r w:rsidRPr="00EB51A3">
        <w:t xml:space="preserve">marknaden, </w:t>
      </w:r>
    </w:p>
    <w:p w14:paraId="05A4FAA5" w14:textId="77777777" w:rsidR="00124791" w:rsidRDefault="00124791" w:rsidP="00124791">
      <w:pPr>
        <w:pStyle w:val="Brdtextmedindrag"/>
      </w:pPr>
      <w:r w:rsidRPr="00EB51A3">
        <w:t>8.</w:t>
      </w:r>
      <w:r>
        <w:t> </w:t>
      </w:r>
      <w:r w:rsidRPr="00EB51A3">
        <w:t>8</w:t>
      </w:r>
      <w:r>
        <w:t> </w:t>
      </w:r>
      <w:r w:rsidRPr="00EB51A3">
        <w:t>kap. 2</w:t>
      </w:r>
      <w:r>
        <w:t> §</w:t>
      </w:r>
      <w:r w:rsidRPr="00EB51A3">
        <w:t xml:space="preserve"> lagen</w:t>
      </w:r>
      <w:r>
        <w:t> </w:t>
      </w:r>
      <w:r w:rsidRPr="00EB51A3">
        <w:t xml:space="preserve">(2010:751) om betaltjänster, </w:t>
      </w:r>
    </w:p>
    <w:p w14:paraId="25303AEC" w14:textId="77777777" w:rsidR="00124791" w:rsidRDefault="00124791" w:rsidP="00124791">
      <w:pPr>
        <w:pStyle w:val="Brdtextmedindrag"/>
      </w:pPr>
      <w:r w:rsidRPr="00EB51A3">
        <w:t>9.</w:t>
      </w:r>
      <w:r>
        <w:t> </w:t>
      </w:r>
      <w:r w:rsidRPr="00EB51A3">
        <w:t>17</w:t>
      </w:r>
      <w:r>
        <w:t> </w:t>
      </w:r>
      <w:r w:rsidRPr="00EB51A3">
        <w:t>kap. 5</w:t>
      </w:r>
      <w:r>
        <w:t> §</w:t>
      </w:r>
      <w:r w:rsidRPr="00EB51A3">
        <w:t xml:space="preserve"> försäkringsrörelselagen</w:t>
      </w:r>
      <w:r>
        <w:t> </w:t>
      </w:r>
      <w:r w:rsidRPr="00EB51A3">
        <w:t xml:space="preserve">(2010:2043), </w:t>
      </w:r>
    </w:p>
    <w:p w14:paraId="4651454D" w14:textId="77777777" w:rsidR="00124791" w:rsidRDefault="00124791" w:rsidP="00124791">
      <w:pPr>
        <w:pStyle w:val="Brdtextmedindrag"/>
      </w:pPr>
      <w:r w:rsidRPr="00EB51A3">
        <w:t>10.</w:t>
      </w:r>
      <w:r>
        <w:t> </w:t>
      </w:r>
      <w:r w:rsidRPr="00EB51A3">
        <w:t>5</w:t>
      </w:r>
      <w:r>
        <w:t> </w:t>
      </w:r>
      <w:r w:rsidRPr="00EB51A3">
        <w:t>kap. 2</w:t>
      </w:r>
      <w:r>
        <w:t> §</w:t>
      </w:r>
      <w:r w:rsidRPr="00EB51A3">
        <w:t xml:space="preserve"> lagen</w:t>
      </w:r>
      <w:r>
        <w:t> </w:t>
      </w:r>
      <w:r w:rsidRPr="00EB51A3">
        <w:t xml:space="preserve">(2011:755) om elektroniska pengar, </w:t>
      </w:r>
    </w:p>
    <w:p w14:paraId="36DC8572" w14:textId="77777777" w:rsidR="00124791" w:rsidRDefault="00124791" w:rsidP="00124791">
      <w:pPr>
        <w:pStyle w:val="Brdtextmedindrag"/>
      </w:pPr>
      <w:r w:rsidRPr="00EB51A3">
        <w:t>11.</w:t>
      </w:r>
      <w:r>
        <w:t> </w:t>
      </w:r>
      <w:r w:rsidRPr="00EB51A3">
        <w:t>13</w:t>
      </w:r>
      <w:r>
        <w:t> </w:t>
      </w:r>
      <w:r w:rsidRPr="00EB51A3">
        <w:t>kap. 6</w:t>
      </w:r>
      <w:r>
        <w:t> §</w:t>
      </w:r>
      <w:r w:rsidRPr="00EB51A3">
        <w:t xml:space="preserve"> första stycket lagen</w:t>
      </w:r>
      <w:r>
        <w:t> </w:t>
      </w:r>
      <w:r w:rsidRPr="00EB51A3">
        <w:t>(2013:561) om förvaltare av alternativa investeringsfonder,</w:t>
      </w:r>
    </w:p>
    <w:p w14:paraId="44F84486" w14:textId="77777777" w:rsidR="00124791" w:rsidRPr="007A37EE" w:rsidRDefault="00124791" w:rsidP="00124791">
      <w:pPr>
        <w:pStyle w:val="Brdtextmedindrag"/>
      </w:pPr>
      <w:r w:rsidRPr="00311972">
        <w:t>12.</w:t>
      </w:r>
      <w:r>
        <w:t> </w:t>
      </w:r>
      <w:r w:rsidRPr="00311972">
        <w:t>6</w:t>
      </w:r>
      <w:r>
        <w:t> </w:t>
      </w:r>
      <w:r w:rsidRPr="00311972">
        <w:t>kap. 1</w:t>
      </w:r>
      <w:r>
        <w:t> §</w:t>
      </w:r>
      <w:r w:rsidRPr="00311972">
        <w:t xml:space="preserve"> lagen</w:t>
      </w:r>
      <w:r>
        <w:t> </w:t>
      </w:r>
      <w:r w:rsidRPr="00311972">
        <w:t xml:space="preserve">(2014:968) om särskild tillsyn över </w:t>
      </w:r>
      <w:r w:rsidRPr="007A37EE">
        <w:t>kredit</w:t>
      </w:r>
      <w:r w:rsidRPr="007A37EE">
        <w:softHyphen/>
        <w:t xml:space="preserve">institut och värdepappersbolag, </w:t>
      </w:r>
    </w:p>
    <w:p w14:paraId="0369A7EB" w14:textId="77777777" w:rsidR="00124791" w:rsidRPr="007A37EE" w:rsidRDefault="00124791" w:rsidP="00124791">
      <w:pPr>
        <w:pStyle w:val="Brdtextmedindrag"/>
      </w:pPr>
      <w:r w:rsidRPr="007A37EE">
        <w:rPr>
          <w:spacing w:val="-4"/>
        </w:rPr>
        <w:t>13. 6 kap. 2 § lagen (2017:230) om Pensionsmyndighetens</w:t>
      </w:r>
      <w:r w:rsidRPr="007A37EE">
        <w:t xml:space="preserve"> förs</w:t>
      </w:r>
      <w:r w:rsidRPr="007A37EE">
        <w:rPr>
          <w:spacing w:val="-2"/>
        </w:rPr>
        <w:t>äk</w:t>
      </w:r>
      <w:r w:rsidRPr="007A37EE">
        <w:rPr>
          <w:spacing w:val="-2"/>
        </w:rPr>
        <w:softHyphen/>
        <w:t>rings</w:t>
      </w:r>
      <w:r>
        <w:rPr>
          <w:spacing w:val="-2"/>
        </w:rPr>
        <w:softHyphen/>
      </w:r>
      <w:r w:rsidRPr="007A37EE">
        <w:rPr>
          <w:spacing w:val="-2"/>
        </w:rPr>
        <w:t>verksamhet i premiepensionssystemet</w:t>
      </w:r>
      <w:r w:rsidRPr="007A37EE">
        <w:t xml:space="preserve">, </w:t>
      </w:r>
    </w:p>
    <w:tbl>
      <w:tblPr>
        <w:tblW w:w="5000" w:type="pct"/>
        <w:tblLook w:val="0000" w:firstRow="0" w:lastRow="0" w:firstColumn="0" w:lastColumn="0" w:noHBand="0" w:noVBand="0"/>
      </w:tblPr>
      <w:tblGrid>
        <w:gridCol w:w="2948"/>
        <w:gridCol w:w="2949"/>
      </w:tblGrid>
      <w:tr w:rsidR="00124791" w:rsidRPr="002F2F49" w14:paraId="0B4ADECD" w14:textId="77777777" w:rsidTr="002E15E2">
        <w:tc>
          <w:tcPr>
            <w:tcW w:w="2500" w:type="pct"/>
            <w:shd w:val="clear" w:color="auto" w:fill="auto"/>
            <w:tcMar>
              <w:left w:w="0" w:type="dxa"/>
            </w:tcMar>
          </w:tcPr>
          <w:p w14:paraId="075B90AE" w14:textId="77777777" w:rsidR="00124791" w:rsidRPr="007A37EE" w:rsidRDefault="00124791" w:rsidP="002E15E2">
            <w:pPr>
              <w:pStyle w:val="Brdtextmedindrag"/>
              <w:rPr>
                <w:spacing w:val="-4"/>
              </w:rPr>
            </w:pPr>
            <w:r w:rsidRPr="007A37EE">
              <w:rPr>
                <w:spacing w:val="-5"/>
              </w:rPr>
              <w:t>14. 14 kap. 5 § lagen (2019:742)</w:t>
            </w:r>
            <w:r w:rsidRPr="007A37EE">
              <w:rPr>
                <w:spacing w:val="-4"/>
              </w:rPr>
              <w:t xml:space="preserve"> om tjänstepensionsföretag, </w:t>
            </w:r>
            <w:r w:rsidRPr="007A37EE">
              <w:rPr>
                <w:i/>
                <w:iCs/>
                <w:spacing w:val="-4"/>
              </w:rPr>
              <w:t>och</w:t>
            </w:r>
          </w:p>
        </w:tc>
        <w:tc>
          <w:tcPr>
            <w:tcW w:w="2500" w:type="pct"/>
            <w:shd w:val="clear" w:color="auto" w:fill="auto"/>
            <w:tcMar>
              <w:right w:w="0" w:type="dxa"/>
            </w:tcMar>
          </w:tcPr>
          <w:p w14:paraId="5ECA206D" w14:textId="77777777" w:rsidR="00124791" w:rsidRPr="007A37EE" w:rsidRDefault="00124791" w:rsidP="002E15E2">
            <w:pPr>
              <w:pStyle w:val="Brdtextmedindrag"/>
              <w:rPr>
                <w:spacing w:val="-5"/>
              </w:rPr>
            </w:pPr>
            <w:r w:rsidRPr="007A37EE">
              <w:rPr>
                <w:spacing w:val="-5"/>
              </w:rPr>
              <w:t xml:space="preserve">14. 14 kap. 5 § lagen (2019:742) om tjänstepensionsföretag, </w:t>
            </w:r>
          </w:p>
        </w:tc>
      </w:tr>
      <w:tr w:rsidR="00124791" w:rsidRPr="002F2F49" w14:paraId="5E1F025A" w14:textId="77777777" w:rsidTr="002E15E2">
        <w:tc>
          <w:tcPr>
            <w:tcW w:w="2500" w:type="pct"/>
            <w:shd w:val="clear" w:color="auto" w:fill="auto"/>
            <w:tcMar>
              <w:left w:w="0" w:type="dxa"/>
            </w:tcMar>
          </w:tcPr>
          <w:p w14:paraId="525212D9" w14:textId="77777777" w:rsidR="00124791" w:rsidRPr="007A37EE" w:rsidRDefault="00124791" w:rsidP="002E15E2">
            <w:pPr>
              <w:pStyle w:val="Brdtextmedindrag"/>
            </w:pPr>
            <w:r w:rsidRPr="007A37EE">
              <w:rPr>
                <w:spacing w:val="-4"/>
              </w:rPr>
              <w:t>15. artiklarna </w:t>
            </w:r>
            <w:r>
              <w:rPr>
                <w:spacing w:val="-4"/>
              </w:rPr>
              <w:t>99</w:t>
            </w:r>
            <w:r>
              <w:t>–</w:t>
            </w:r>
            <w:r>
              <w:rPr>
                <w:spacing w:val="-4"/>
              </w:rPr>
              <w:t xml:space="preserve">101, </w:t>
            </w:r>
            <w:r w:rsidRPr="007A37EE">
              <w:rPr>
                <w:spacing w:val="-4"/>
              </w:rPr>
              <w:t>394, 415,</w:t>
            </w:r>
            <w:r w:rsidRPr="007A37EE">
              <w:t xml:space="preserve"> 416, 430 och 451 i Europaparla</w:t>
            </w:r>
            <w:r w:rsidRPr="007A37EE">
              <w:softHyphen/>
              <w:t>mentets och rådets förordning (EU) nr 575/2013 av den 26 juni 2013 om tillsynskrav för kredit</w:t>
            </w:r>
            <w:r w:rsidRPr="007A37EE">
              <w:softHyphen/>
              <w:t xml:space="preserve">institut </w:t>
            </w:r>
            <w:r w:rsidRPr="007A37EE">
              <w:rPr>
                <w:i/>
              </w:rPr>
              <w:t xml:space="preserve">och värdepappersföretag </w:t>
            </w:r>
            <w:r w:rsidRPr="007A37EE">
              <w:t>och om ändring av förordning (EU) nr</w:t>
            </w:r>
            <w:r>
              <w:t> </w:t>
            </w:r>
            <w:r w:rsidRPr="007A37EE">
              <w:t>648/2012</w:t>
            </w:r>
            <w:r w:rsidRPr="007A37EE">
              <w:rPr>
                <w:i/>
              </w:rPr>
              <w:t>.</w:t>
            </w:r>
          </w:p>
        </w:tc>
        <w:tc>
          <w:tcPr>
            <w:tcW w:w="2500" w:type="pct"/>
            <w:shd w:val="clear" w:color="auto" w:fill="auto"/>
            <w:tcMar>
              <w:right w:w="0" w:type="dxa"/>
            </w:tcMar>
          </w:tcPr>
          <w:p w14:paraId="31A9E766" w14:textId="77777777" w:rsidR="00124791" w:rsidRPr="007A37EE" w:rsidRDefault="00124791" w:rsidP="002E15E2">
            <w:pPr>
              <w:pStyle w:val="Brdtextmedindrag"/>
            </w:pPr>
            <w:r w:rsidRPr="007A37EE">
              <w:rPr>
                <w:spacing w:val="-4"/>
              </w:rPr>
              <w:t>15. artiklarna </w:t>
            </w:r>
            <w:r>
              <w:rPr>
                <w:spacing w:val="-4"/>
              </w:rPr>
              <w:t>99</w:t>
            </w:r>
            <w:r>
              <w:t>–</w:t>
            </w:r>
            <w:r>
              <w:rPr>
                <w:spacing w:val="-4"/>
              </w:rPr>
              <w:t xml:space="preserve">101, </w:t>
            </w:r>
            <w:r w:rsidRPr="007A37EE">
              <w:rPr>
                <w:spacing w:val="-4"/>
              </w:rPr>
              <w:t>394, 415,</w:t>
            </w:r>
            <w:r w:rsidRPr="007A37EE">
              <w:t xml:space="preserve"> 416, 430 och 451 i Europaparla</w:t>
            </w:r>
            <w:r w:rsidRPr="007A37EE">
              <w:softHyphen/>
              <w:t>mentets och rådets förordning (EU) nr 575/2013 av den 26 juni 2013 om tillsynskrav för kredit</w:t>
            </w:r>
            <w:r w:rsidRPr="007A37EE">
              <w:softHyphen/>
              <w:t>institut och om ändring av för</w:t>
            </w:r>
            <w:r w:rsidRPr="007A37EE">
              <w:softHyphen/>
              <w:t>ordning (EU) nr</w:t>
            </w:r>
            <w:r>
              <w:t> </w:t>
            </w:r>
            <w:r w:rsidRPr="007A37EE">
              <w:t>648/2012</w:t>
            </w:r>
            <w:r w:rsidRPr="007A37EE">
              <w:rPr>
                <w:i/>
              </w:rPr>
              <w:t>, och</w:t>
            </w:r>
          </w:p>
        </w:tc>
      </w:tr>
      <w:tr w:rsidR="00124791" w14:paraId="237A29D9" w14:textId="77777777" w:rsidTr="002E15E2">
        <w:tc>
          <w:tcPr>
            <w:tcW w:w="2500" w:type="pct"/>
            <w:shd w:val="clear" w:color="auto" w:fill="auto"/>
            <w:tcMar>
              <w:left w:w="0" w:type="dxa"/>
            </w:tcMar>
          </w:tcPr>
          <w:p w14:paraId="66AA2FC7" w14:textId="77777777" w:rsidR="00124791" w:rsidRPr="007A37EE" w:rsidRDefault="00124791" w:rsidP="002E15E2">
            <w:pPr>
              <w:pStyle w:val="Brdtextmedindrag"/>
            </w:pPr>
          </w:p>
        </w:tc>
        <w:tc>
          <w:tcPr>
            <w:tcW w:w="2500" w:type="pct"/>
            <w:shd w:val="clear" w:color="auto" w:fill="auto"/>
            <w:tcMar>
              <w:right w:w="0" w:type="dxa"/>
            </w:tcMar>
          </w:tcPr>
          <w:p w14:paraId="29F7D384" w14:textId="77777777" w:rsidR="00124791" w:rsidRPr="007A37EE" w:rsidRDefault="00124791" w:rsidP="002E15E2">
            <w:pPr>
              <w:pStyle w:val="Brdtextmedindrag"/>
            </w:pPr>
            <w:r w:rsidRPr="007A37EE">
              <w:rPr>
                <w:i/>
              </w:rPr>
              <w:t>16. artiklarna 54 och 55 i Europaparlamentets och rådets förordning (EU) 2019/2033 av den 27 november 2019 om till</w:t>
            </w:r>
            <w:r w:rsidRPr="007A37EE">
              <w:rPr>
                <w:i/>
              </w:rPr>
              <w:softHyphen/>
              <w:t xml:space="preserve">synskrav </w:t>
            </w:r>
            <w:r w:rsidRPr="007A37EE">
              <w:rPr>
                <w:i/>
              </w:rPr>
              <w:lastRenderedPageBreak/>
              <w:t xml:space="preserve">för värdepappersföretag </w:t>
            </w:r>
            <w:r w:rsidRPr="007A37EE">
              <w:rPr>
                <w:i/>
                <w:spacing w:val="-4"/>
              </w:rPr>
              <w:t>och om ändring av förordningarna</w:t>
            </w:r>
            <w:r w:rsidRPr="007A37EE">
              <w:rPr>
                <w:i/>
              </w:rPr>
              <w:t xml:space="preserve"> (EU) nr 1093/2010, (EU) nr</w:t>
            </w:r>
            <w:r>
              <w:rPr>
                <w:i/>
              </w:rPr>
              <w:t xml:space="preserve"> </w:t>
            </w:r>
            <w:r w:rsidRPr="007A37EE">
              <w:rPr>
                <w:i/>
              </w:rPr>
              <w:t>575/2013, (EU) nr 600/2014 och (EU) nr 806/2014.</w:t>
            </w:r>
          </w:p>
        </w:tc>
      </w:tr>
    </w:tbl>
    <w:p w14:paraId="20A43AD5" w14:textId="77777777" w:rsidR="00124791" w:rsidRDefault="00124791" w:rsidP="00124791">
      <w:pPr>
        <w:pStyle w:val="Slutstreck"/>
      </w:pPr>
      <w:r w:rsidRPr="00660EEA">
        <w:lastRenderedPageBreak/>
        <w:t>                      </w:t>
      </w:r>
    </w:p>
    <w:p w14:paraId="5771BE6A" w14:textId="77777777" w:rsidR="00124791" w:rsidRDefault="00124791" w:rsidP="00124791">
      <w:pPr>
        <w:pStyle w:val="Brdtextmedindrag"/>
      </w:pPr>
      <w:r>
        <w:t>Denna lag träder i kraft den 26 juni 2021.</w:t>
      </w:r>
    </w:p>
    <w:p w14:paraId="28612333" w14:textId="6CE90A1D" w:rsidR="007F00B9" w:rsidRDefault="007F00B9" w:rsidP="007F00B9">
      <w:pPr>
        <w:pStyle w:val="Brdtext"/>
      </w:pPr>
    </w:p>
    <w:p w14:paraId="4335E04A" w14:textId="04EA4423" w:rsidR="007F00B9" w:rsidRDefault="007F00B9" w:rsidP="007F00B9">
      <w:pPr>
        <w:pStyle w:val="Brdtextmedindrag"/>
      </w:pPr>
    </w:p>
    <w:p w14:paraId="2A44B09B" w14:textId="16CA52CB" w:rsidR="007F00B9" w:rsidRDefault="007F00B9" w:rsidP="007F00B9">
      <w:pPr>
        <w:pStyle w:val="Brdtextmedindrag"/>
      </w:pPr>
    </w:p>
    <w:p w14:paraId="733EDF33" w14:textId="77777777" w:rsidR="007F00B9" w:rsidRDefault="007F00B9" w:rsidP="007F00B9">
      <w:pPr>
        <w:pStyle w:val="Brdtextmedindrag"/>
        <w:sectPr w:rsidR="007F00B9" w:rsidSect="00064433">
          <w:headerReference w:type="even" r:id="rId102"/>
          <w:headerReference w:type="default" r:id="rId103"/>
          <w:footerReference w:type="even" r:id="rId104"/>
          <w:footerReference w:type="default" r:id="rId105"/>
          <w:footerReference w:type="first" r:id="rId106"/>
          <w:footnotePr>
            <w:numRestart w:val="eachSect"/>
          </w:footnotePr>
          <w:pgSz w:w="9356" w:h="13721" w:code="9"/>
          <w:pgMar w:top="794" w:right="2438" w:bottom="1191" w:left="1021" w:header="0" w:footer="709" w:gutter="0"/>
          <w:cols w:space="708"/>
          <w:docGrid w:linePitch="360"/>
        </w:sectPr>
      </w:pPr>
    </w:p>
    <w:p w14:paraId="6AD6F030" w14:textId="0B0343F2" w:rsidR="007F00B9" w:rsidRDefault="007F00B9" w:rsidP="00090E36">
      <w:pPr>
        <w:pStyle w:val="Rubrik2"/>
        <w:spacing w:before="0"/>
      </w:pPr>
      <w:bookmarkStart w:id="26" w:name="_Toc68700433"/>
      <w:r w:rsidRPr="007F00B9">
        <w:lastRenderedPageBreak/>
        <w:t>Förslag till lag om ändring i lagen (2015:1016) om resolution</w:t>
      </w:r>
      <w:bookmarkEnd w:id="26"/>
    </w:p>
    <w:p w14:paraId="47DA1214" w14:textId="29E71568" w:rsidR="00F8090B" w:rsidRDefault="00F8090B" w:rsidP="00F8090B">
      <w:pPr>
        <w:pStyle w:val="Brdtext"/>
      </w:pPr>
      <w:r>
        <w:t>Härigenom föreskrivs</w:t>
      </w:r>
      <w:r>
        <w:rPr>
          <w:rStyle w:val="Fotnotsreferens"/>
        </w:rPr>
        <w:footnoteReference w:id="81"/>
      </w:r>
      <w:r>
        <w:t xml:space="preserve"> </w:t>
      </w:r>
      <w:r w:rsidRPr="00DF1D74">
        <w:t>att 2 kap. 1 § och 27 kap. 13 och 14 §§</w:t>
      </w:r>
      <w:r>
        <w:t xml:space="preserve"> lagen (2015:1016) om resolution ska ha följande lydelse.</w:t>
      </w:r>
    </w:p>
    <w:p w14:paraId="13F4752A" w14:textId="77777777" w:rsidR="00F8090B" w:rsidRPr="00751C4F" w:rsidRDefault="00F8090B" w:rsidP="00F8090B">
      <w:pPr>
        <w:pStyle w:val="Brdtextmedindrag"/>
      </w:pPr>
    </w:p>
    <w:tbl>
      <w:tblPr>
        <w:tblW w:w="5000" w:type="pct"/>
        <w:tblLook w:val="0000" w:firstRow="0" w:lastRow="0" w:firstColumn="0" w:lastColumn="0" w:noHBand="0" w:noVBand="0"/>
      </w:tblPr>
      <w:tblGrid>
        <w:gridCol w:w="2948"/>
        <w:gridCol w:w="2949"/>
      </w:tblGrid>
      <w:tr w:rsidR="00F8090B" w:rsidRPr="0049408E" w14:paraId="3578C3FF" w14:textId="77777777" w:rsidTr="002E15E2">
        <w:tc>
          <w:tcPr>
            <w:tcW w:w="2500" w:type="pct"/>
            <w:shd w:val="clear" w:color="auto" w:fill="auto"/>
            <w:tcMar>
              <w:left w:w="0" w:type="dxa"/>
            </w:tcMar>
          </w:tcPr>
          <w:p w14:paraId="243F9551" w14:textId="77777777" w:rsidR="00F8090B" w:rsidRPr="0049408E" w:rsidRDefault="00F8090B" w:rsidP="002E15E2">
            <w:pPr>
              <w:pStyle w:val="Brdtext"/>
              <w:rPr>
                <w:i/>
              </w:rPr>
            </w:pPr>
            <w:r>
              <w:rPr>
                <w:i/>
              </w:rPr>
              <w:t>Nuvarande lydelse</w:t>
            </w:r>
          </w:p>
        </w:tc>
        <w:tc>
          <w:tcPr>
            <w:tcW w:w="2500" w:type="pct"/>
            <w:shd w:val="clear" w:color="auto" w:fill="auto"/>
            <w:tcMar>
              <w:right w:w="0" w:type="dxa"/>
            </w:tcMar>
          </w:tcPr>
          <w:p w14:paraId="364FFBB9" w14:textId="77777777" w:rsidR="00F8090B" w:rsidRPr="0049408E" w:rsidRDefault="00F8090B" w:rsidP="002E15E2">
            <w:pPr>
              <w:pStyle w:val="Brdtext"/>
              <w:rPr>
                <w:i/>
              </w:rPr>
            </w:pPr>
            <w:r w:rsidRPr="0049408E">
              <w:rPr>
                <w:i/>
              </w:rPr>
              <w:t>Föreslagen lydelse</w:t>
            </w:r>
          </w:p>
        </w:tc>
      </w:tr>
    </w:tbl>
    <w:p w14:paraId="7503D4AA" w14:textId="77777777" w:rsidR="00F8090B" w:rsidRDefault="00F8090B" w:rsidP="00F8090B">
      <w:pPr>
        <w:pStyle w:val="Brdtext"/>
        <w:spacing w:before="270"/>
        <w:jc w:val="center"/>
        <w:rPr>
          <w:b/>
        </w:rPr>
      </w:pPr>
      <w:r>
        <w:rPr>
          <w:b/>
        </w:rPr>
        <w:t>2 kap.</w:t>
      </w:r>
    </w:p>
    <w:p w14:paraId="2F028574" w14:textId="77777777" w:rsidR="00F8090B" w:rsidRDefault="00F8090B" w:rsidP="00F8090B">
      <w:pPr>
        <w:pStyle w:val="Brdtext"/>
        <w:jc w:val="center"/>
      </w:pPr>
      <w:r>
        <w:t>1 §</w:t>
      </w:r>
      <w:r>
        <w:rPr>
          <w:rStyle w:val="Fotnotsreferens"/>
        </w:rPr>
        <w:footnoteReference w:id="82"/>
      </w:r>
    </w:p>
    <w:p w14:paraId="0EC68B2F" w14:textId="77777777" w:rsidR="00F8090B" w:rsidRDefault="00F8090B" w:rsidP="00F8090B">
      <w:pPr>
        <w:pStyle w:val="Brdtextmedindrag"/>
      </w:pPr>
      <w:r w:rsidRPr="00751C4F">
        <w:t xml:space="preserve">I denna lag avses med </w:t>
      </w:r>
    </w:p>
    <w:p w14:paraId="71D64DF5" w14:textId="77777777" w:rsidR="00F8090B" w:rsidRDefault="00F8090B" w:rsidP="00F8090B">
      <w:pPr>
        <w:pStyle w:val="Brdtextmedindrag"/>
      </w:pPr>
      <w:r w:rsidRPr="00751C4F">
        <w:rPr>
          <w:i/>
        </w:rPr>
        <w:t>anmält avvecklingssystem</w:t>
      </w:r>
      <w:r w:rsidRPr="00751C4F">
        <w:t>: ett anmält avvecklingssystem enligt 2</w:t>
      </w:r>
      <w:r>
        <w:t> §</w:t>
      </w:r>
      <w:r w:rsidRPr="00751C4F">
        <w:t xml:space="preserve"> lagen</w:t>
      </w:r>
      <w:r>
        <w:t xml:space="preserve"> </w:t>
      </w:r>
      <w:r w:rsidRPr="00751C4F">
        <w:t>(1999:1309) om system för avveckling av förpliktelser på finans</w:t>
      </w:r>
      <w:r>
        <w:softHyphen/>
      </w:r>
      <w:r w:rsidRPr="00751C4F">
        <w:t xml:space="preserve">marknaden, </w:t>
      </w:r>
    </w:p>
    <w:p w14:paraId="45799F92" w14:textId="77777777" w:rsidR="00F8090B" w:rsidRDefault="00F8090B" w:rsidP="00F8090B">
      <w:pPr>
        <w:pStyle w:val="Brdtextmedindrag"/>
      </w:pPr>
      <w:r w:rsidRPr="00751C4F">
        <w:rPr>
          <w:i/>
        </w:rPr>
        <w:t>bankdag</w:t>
      </w:r>
      <w:r w:rsidRPr="00751C4F">
        <w:t>: en dag som inte är en lördag, en söndag, midsommar</w:t>
      </w:r>
      <w:r>
        <w:softHyphen/>
      </w:r>
      <w:r w:rsidRPr="00751C4F">
        <w:t>afton, julafton eller nyårsafton eller en allmän helgdag,</w:t>
      </w:r>
    </w:p>
    <w:p w14:paraId="65EB8FB6" w14:textId="77777777" w:rsidR="00F8090B" w:rsidRDefault="00F8090B" w:rsidP="00F8090B">
      <w:pPr>
        <w:pStyle w:val="Brdtextmedindrag"/>
      </w:pPr>
      <w:r w:rsidRPr="00710202">
        <w:rPr>
          <w:i/>
        </w:rPr>
        <w:t>behörig myndighet</w:t>
      </w:r>
      <w:r w:rsidRPr="00751C4F">
        <w:t>: i Sverige Finansinspektionen och i fråga om övriga länder inom EES en behörig myndighet enligt definitionen i artikel</w:t>
      </w:r>
      <w:r>
        <w:t> </w:t>
      </w:r>
      <w:r w:rsidRPr="00751C4F">
        <w:t>4.1.40 i tillsynsförordningen, inbegripet Europeiska central</w:t>
      </w:r>
      <w:r>
        <w:softHyphen/>
      </w:r>
      <w:r w:rsidRPr="00751C4F">
        <w:t xml:space="preserve">banken när det gäller de särskilda uppgifter som den tilldelas genom </w:t>
      </w:r>
      <w:r w:rsidRPr="00F15DF1">
        <w:rPr>
          <w:spacing w:val="-4"/>
        </w:rPr>
        <w:t>rådets förordning (EU) nr 1024/2013 av den 15 oktober 2013 om till</w:t>
      </w:r>
      <w:r w:rsidRPr="00F15DF1">
        <w:rPr>
          <w:spacing w:val="-4"/>
        </w:rPr>
        <w:softHyphen/>
        <w:t>delning</w:t>
      </w:r>
      <w:r w:rsidRPr="00751C4F">
        <w:t xml:space="preserve"> av särskilda uppgifter till Europeiska centralbanken i fråga </w:t>
      </w:r>
      <w:r w:rsidRPr="007965F3">
        <w:rPr>
          <w:spacing w:val="-4"/>
        </w:rPr>
        <w:t>om politiken för tillsyn över kredit</w:t>
      </w:r>
      <w:r>
        <w:rPr>
          <w:spacing w:val="-4"/>
        </w:rPr>
        <w:softHyphen/>
      </w:r>
      <w:r w:rsidRPr="007965F3">
        <w:rPr>
          <w:spacing w:val="-4"/>
        </w:rPr>
        <w:t>institut, i den ursprungliga lydelsen,</w:t>
      </w:r>
    </w:p>
    <w:p w14:paraId="18F513A2" w14:textId="77777777" w:rsidR="00F8090B" w:rsidRDefault="00F8090B" w:rsidP="00F8090B">
      <w:pPr>
        <w:pStyle w:val="Brdtextmedindrag"/>
      </w:pPr>
      <w:r w:rsidRPr="00710202">
        <w:rPr>
          <w:i/>
        </w:rPr>
        <w:t>berörd myndighet</w:t>
      </w:r>
      <w:r w:rsidRPr="00710202">
        <w:t>: i Sverige Finansinspektionen och i fråga om övriga länder inom EES, den myndighet som länderna identifierat enligt artikel</w:t>
      </w:r>
      <w:r>
        <w:t> </w:t>
      </w:r>
      <w:r w:rsidRPr="00710202">
        <w:t xml:space="preserve">61.2 i krishanteringsdirektivet, </w:t>
      </w:r>
    </w:p>
    <w:p w14:paraId="0CFEF184" w14:textId="77777777" w:rsidR="00F8090B" w:rsidRDefault="00F8090B" w:rsidP="00F8090B">
      <w:pPr>
        <w:pStyle w:val="Brdtextmedindrag"/>
      </w:pPr>
      <w:r w:rsidRPr="00710202">
        <w:rPr>
          <w:i/>
        </w:rPr>
        <w:t>betydande filial</w:t>
      </w:r>
      <w:r w:rsidRPr="00710202">
        <w:t>: en filial som är betydande enligt artikel</w:t>
      </w:r>
      <w:r>
        <w:t> </w:t>
      </w:r>
      <w:r w:rsidRPr="00710202">
        <w:t>51.1 i kapital</w:t>
      </w:r>
      <w:r>
        <w:softHyphen/>
      </w:r>
      <w:r w:rsidRPr="00710202">
        <w:t>täckningsdirektivet,</w:t>
      </w:r>
    </w:p>
    <w:p w14:paraId="2B840941" w14:textId="77777777" w:rsidR="00F8090B" w:rsidRDefault="00F8090B" w:rsidP="00F8090B">
      <w:pPr>
        <w:pStyle w:val="Brdtextmedindrag"/>
      </w:pPr>
      <w:r w:rsidRPr="00710202">
        <w:rPr>
          <w:i/>
        </w:rPr>
        <w:t>blandat finansiellt holdingföretag</w:t>
      </w:r>
      <w:r w:rsidRPr="00710202">
        <w:t>: ett holdingföretag enligt arti</w:t>
      </w:r>
      <w:r>
        <w:softHyphen/>
      </w:r>
      <w:r w:rsidRPr="00710202">
        <w:t>kel</w:t>
      </w:r>
      <w:r>
        <w:t> </w:t>
      </w:r>
      <w:r w:rsidRPr="00710202">
        <w:t>4.1.21 i tillsynsförordningen,</w:t>
      </w:r>
    </w:p>
    <w:p w14:paraId="0363D437" w14:textId="77777777" w:rsidR="00F8090B" w:rsidRDefault="00F8090B" w:rsidP="00F8090B">
      <w:pPr>
        <w:pStyle w:val="Brdtextmedindrag"/>
      </w:pPr>
      <w:r w:rsidRPr="006313EF">
        <w:rPr>
          <w:i/>
        </w:rPr>
        <w:t>blandat finansiellt moderholdingföretag inom EES</w:t>
      </w:r>
      <w:r w:rsidRPr="00710202">
        <w:t>: ett inom EES etablerat blandat finansiellt holdingföretag som inte självt är ett dotter</w:t>
      </w:r>
      <w:r>
        <w:softHyphen/>
      </w:r>
      <w:r w:rsidRPr="00710202">
        <w:t xml:space="preserve">företag till ett </w:t>
      </w:r>
    </w:p>
    <w:p w14:paraId="27D0EE0A" w14:textId="77777777" w:rsidR="00F8090B" w:rsidRDefault="00F8090B" w:rsidP="00F8090B">
      <w:pPr>
        <w:pStyle w:val="Brdtextmedindrag"/>
      </w:pPr>
      <w:r w:rsidRPr="00710202">
        <w:t>a)</w:t>
      </w:r>
      <w:r>
        <w:t> </w:t>
      </w:r>
      <w:r w:rsidRPr="00710202">
        <w:t xml:space="preserve">institut eller ett EES-institut som auktoriserats i något land inom EES, eller </w:t>
      </w:r>
    </w:p>
    <w:p w14:paraId="1548C7FB" w14:textId="77777777" w:rsidR="00F8090B" w:rsidRDefault="00F8090B" w:rsidP="00F8090B">
      <w:pPr>
        <w:pStyle w:val="Brdtextmedindrag"/>
      </w:pPr>
      <w:r w:rsidRPr="00710202">
        <w:t>b)</w:t>
      </w:r>
      <w:r>
        <w:t> </w:t>
      </w:r>
      <w:r w:rsidRPr="00710202">
        <w:t>annat blandat finansiellt holdingföretag eller ett finansiellt holding</w:t>
      </w:r>
      <w:r>
        <w:softHyphen/>
      </w:r>
      <w:r w:rsidRPr="00710202">
        <w:t>företag som är etablerat i något land inom EES,</w:t>
      </w:r>
    </w:p>
    <w:p w14:paraId="242CB390" w14:textId="77777777" w:rsidR="00F8090B" w:rsidRDefault="00F8090B" w:rsidP="00F8090B">
      <w:pPr>
        <w:pStyle w:val="Brdtextmedindrag"/>
      </w:pPr>
      <w:r w:rsidRPr="00D844A3">
        <w:rPr>
          <w:i/>
        </w:rPr>
        <w:t>dotterföretag</w:t>
      </w:r>
      <w:r w:rsidRPr="00D844A3">
        <w:t>: ett dotterföretag enligt artikel</w:t>
      </w:r>
      <w:r>
        <w:t> </w:t>
      </w:r>
      <w:r w:rsidRPr="00D844A3">
        <w:t>4.1.16 i tillsynsför</w:t>
      </w:r>
      <w:r>
        <w:softHyphen/>
      </w:r>
      <w:r w:rsidRPr="00D844A3">
        <w:t>ord</w:t>
      </w:r>
      <w:r>
        <w:softHyphen/>
      </w:r>
      <w:r w:rsidRPr="00D844A3">
        <w:t xml:space="preserve">ningen, </w:t>
      </w:r>
    </w:p>
    <w:p w14:paraId="61F16ACF" w14:textId="77777777" w:rsidR="00F8090B" w:rsidRDefault="00F8090B" w:rsidP="00F8090B">
      <w:pPr>
        <w:pStyle w:val="Brdtextmedindrag"/>
      </w:pPr>
      <w:r w:rsidRPr="00D844A3">
        <w:rPr>
          <w:i/>
        </w:rPr>
        <w:t>EES</w:t>
      </w:r>
      <w:r w:rsidRPr="00D844A3">
        <w:t xml:space="preserve">: Europeiska ekonomiska samarbetsområdet, </w:t>
      </w:r>
    </w:p>
    <w:p w14:paraId="059B7CB1" w14:textId="77777777" w:rsidR="00F8090B" w:rsidRDefault="00F8090B" w:rsidP="00F8090B">
      <w:pPr>
        <w:pStyle w:val="Brdtextmedindrag"/>
      </w:pPr>
      <w:r w:rsidRPr="00D844A3">
        <w:rPr>
          <w:i/>
        </w:rPr>
        <w:t>EES-filial</w:t>
      </w:r>
      <w:r w:rsidRPr="00D844A3">
        <w:t>: en filial till ett tredjelandsinstitut som är etablerad i ett land inom EES,</w:t>
      </w:r>
    </w:p>
    <w:p w14:paraId="390B3E96" w14:textId="77777777" w:rsidR="00F8090B" w:rsidRDefault="00F8090B" w:rsidP="00F8090B">
      <w:pPr>
        <w:pStyle w:val="Brdtextmedindrag"/>
      </w:pPr>
      <w:r w:rsidRPr="00D844A3">
        <w:rPr>
          <w:i/>
        </w:rPr>
        <w:lastRenderedPageBreak/>
        <w:t>EES-institut</w:t>
      </w:r>
      <w:r w:rsidRPr="00D844A3">
        <w:t>: ett institut enligt artikel</w:t>
      </w:r>
      <w:r>
        <w:t> </w:t>
      </w:r>
      <w:r w:rsidRPr="00D844A3">
        <w:t xml:space="preserve">4.1.3 i tillsynsförordningen som är hemmahörande i ett annat land inom EES än Sverige, </w:t>
      </w:r>
    </w:p>
    <w:p w14:paraId="7F6CC160" w14:textId="77777777" w:rsidR="00F8090B" w:rsidRDefault="00F8090B" w:rsidP="00F8090B">
      <w:pPr>
        <w:pStyle w:val="Brdtextmedindrag"/>
      </w:pPr>
      <w:r w:rsidRPr="00D844A3">
        <w:rPr>
          <w:i/>
        </w:rPr>
        <w:t>filial</w:t>
      </w:r>
      <w:r w:rsidRPr="00D844A3">
        <w:t>: en filial enligt artikel</w:t>
      </w:r>
      <w:r>
        <w:t> </w:t>
      </w:r>
      <w:r w:rsidRPr="00D844A3">
        <w:t>4.1.17 i tillsynsförordningen</w:t>
      </w:r>
      <w:r>
        <w:t>,</w:t>
      </w:r>
    </w:p>
    <w:p w14:paraId="0A438B9F" w14:textId="77777777" w:rsidR="00F8090B" w:rsidRDefault="00F8090B" w:rsidP="00F8090B">
      <w:pPr>
        <w:pStyle w:val="Brdtextmedindrag"/>
      </w:pPr>
      <w:r w:rsidRPr="00D844A3">
        <w:rPr>
          <w:i/>
        </w:rPr>
        <w:t>finansiellt holdingföretag</w:t>
      </w:r>
      <w:r w:rsidRPr="00D844A3">
        <w:t>: ett holdingföretag enligt artikel</w:t>
      </w:r>
      <w:r>
        <w:t> </w:t>
      </w:r>
      <w:r w:rsidRPr="00D844A3">
        <w:t xml:space="preserve">4.1.20 i tillsynsförordningen, </w:t>
      </w:r>
    </w:p>
    <w:p w14:paraId="5C4FFD18" w14:textId="77777777" w:rsidR="00F8090B" w:rsidRDefault="00F8090B" w:rsidP="00F8090B">
      <w:pPr>
        <w:pStyle w:val="Brdtextmedindrag"/>
      </w:pPr>
      <w:r w:rsidRPr="00D844A3">
        <w:rPr>
          <w:i/>
        </w:rPr>
        <w:t>finansiellt institut</w:t>
      </w:r>
      <w:r w:rsidRPr="00D844A3">
        <w:t>: ett företag enligt artikel</w:t>
      </w:r>
      <w:r>
        <w:t> </w:t>
      </w:r>
      <w:r w:rsidRPr="00D844A3">
        <w:t>4.1.26 i tillsynsförord</w:t>
      </w:r>
      <w:r>
        <w:softHyphen/>
      </w:r>
      <w:r w:rsidRPr="00D844A3">
        <w:t xml:space="preserve">ningen, </w:t>
      </w:r>
    </w:p>
    <w:p w14:paraId="03AD739D" w14:textId="77777777" w:rsidR="00F8090B" w:rsidRDefault="00F8090B" w:rsidP="00F8090B">
      <w:pPr>
        <w:pStyle w:val="Brdtextmedindrag"/>
      </w:pPr>
      <w:r w:rsidRPr="00D844A3">
        <w:rPr>
          <w:i/>
        </w:rPr>
        <w:t>finansieringsplan</w:t>
      </w:r>
      <w:r w:rsidRPr="00D844A3">
        <w:t>: en plan enligt artikel</w:t>
      </w:r>
      <w:r>
        <w:t> </w:t>
      </w:r>
      <w:r w:rsidRPr="00D844A3">
        <w:t>107 i krishanterings</w:t>
      </w:r>
      <w:r>
        <w:softHyphen/>
      </w:r>
      <w:r w:rsidRPr="00D844A3">
        <w:t>direktivet,</w:t>
      </w:r>
    </w:p>
    <w:p w14:paraId="3039051C" w14:textId="77777777" w:rsidR="00F8090B" w:rsidRDefault="00F8090B" w:rsidP="00F8090B">
      <w:pPr>
        <w:pStyle w:val="Brdtextmedindrag"/>
      </w:pPr>
      <w:r w:rsidRPr="00B904FF">
        <w:rPr>
          <w:i/>
        </w:rPr>
        <w:t>finansiellt moderholdingföretag inom EES</w:t>
      </w:r>
      <w:r w:rsidRPr="00B904FF">
        <w:t>: ett inom EES etablerat finansiellt holdingföretag som inte självt är ett dotterföretag till ett</w:t>
      </w:r>
    </w:p>
    <w:p w14:paraId="1685CA0F" w14:textId="77777777" w:rsidR="00F8090B" w:rsidRDefault="00F8090B" w:rsidP="00F8090B">
      <w:pPr>
        <w:pStyle w:val="Brdtextmedindrag"/>
      </w:pPr>
      <w:r w:rsidRPr="00B904FF">
        <w:t>a)</w:t>
      </w:r>
      <w:r>
        <w:t> </w:t>
      </w:r>
      <w:r w:rsidRPr="00B904FF">
        <w:t xml:space="preserve">institut eller ett EES-institut som auktoriserats i något land inom EES, eller </w:t>
      </w:r>
    </w:p>
    <w:p w14:paraId="25A54E7C" w14:textId="77777777" w:rsidR="00F8090B" w:rsidRDefault="00F8090B" w:rsidP="00F8090B">
      <w:pPr>
        <w:pStyle w:val="Brdtextmedindrag"/>
      </w:pPr>
      <w:r w:rsidRPr="00B904FF">
        <w:t>b)</w:t>
      </w:r>
      <w:r>
        <w:t> </w:t>
      </w:r>
      <w:r w:rsidRPr="00B904FF">
        <w:t>annat finansiellt holdingföretag eller ett blandat finansiellt holding</w:t>
      </w:r>
      <w:r>
        <w:softHyphen/>
      </w:r>
      <w:r w:rsidRPr="00B904FF">
        <w:t>företag som är etablerat i något land inom EES,</w:t>
      </w:r>
    </w:p>
    <w:p w14:paraId="51C0A4E4" w14:textId="77777777" w:rsidR="00F8090B" w:rsidRDefault="00F8090B" w:rsidP="00F8090B">
      <w:pPr>
        <w:pStyle w:val="Brdtextmedindrag"/>
      </w:pPr>
      <w:r w:rsidRPr="007965F3">
        <w:rPr>
          <w:i/>
          <w:spacing w:val="-4"/>
        </w:rPr>
        <w:t>finansieringsarrangemang</w:t>
      </w:r>
      <w:r w:rsidRPr="007965F3">
        <w:rPr>
          <w:spacing w:val="-4"/>
        </w:rPr>
        <w:t>: ett arrangemang för finansiering av kost</w:t>
      </w:r>
      <w:r w:rsidRPr="007965F3">
        <w:rPr>
          <w:spacing w:val="-4"/>
        </w:rPr>
        <w:softHyphen/>
        <w:t>nader</w:t>
      </w:r>
      <w:r w:rsidRPr="00906CBE">
        <w:t xml:space="preserve"> för resolution som upprättats av ett land inom EES enligt artikel</w:t>
      </w:r>
      <w:r>
        <w:t> </w:t>
      </w:r>
      <w:r w:rsidRPr="00906CBE">
        <w:t>100 i krishanteringsdirektivet,</w:t>
      </w:r>
    </w:p>
    <w:p w14:paraId="6682A15B" w14:textId="77777777" w:rsidR="00F8090B" w:rsidRDefault="00F8090B" w:rsidP="00F8090B">
      <w:pPr>
        <w:pStyle w:val="Brdtextmedindrag"/>
      </w:pPr>
      <w:r w:rsidRPr="00906CBE">
        <w:rPr>
          <w:i/>
        </w:rPr>
        <w:t>förordningen om resolutionsavgifter</w:t>
      </w:r>
      <w:r w:rsidRPr="00906CBE">
        <w:t>: kommissionens delegerade förordning</w:t>
      </w:r>
      <w:r>
        <w:t> </w:t>
      </w:r>
      <w:r w:rsidRPr="00906CBE">
        <w:t>(EU) 2015/63 om komplettering av Europaparlamentets och rådets direktiv</w:t>
      </w:r>
      <w:r>
        <w:t> </w:t>
      </w:r>
      <w:r w:rsidRPr="00906CBE">
        <w:t>2014/59/EU av den 21</w:t>
      </w:r>
      <w:r>
        <w:t> </w:t>
      </w:r>
      <w:r w:rsidRPr="00906CBE">
        <w:t>oktober 2014 avseende förhands</w:t>
      </w:r>
      <w:r>
        <w:softHyphen/>
      </w:r>
      <w:r w:rsidRPr="00906CBE">
        <w:t>bidrag till finansieringsarrangemang för resolution,</w:t>
      </w:r>
    </w:p>
    <w:p w14:paraId="3C751ACB" w14:textId="77777777" w:rsidR="00F8090B" w:rsidRDefault="00F8090B" w:rsidP="00F8090B">
      <w:pPr>
        <w:pStyle w:val="Brdtextmedindrag"/>
      </w:pPr>
      <w:r w:rsidRPr="00906CBE">
        <w:rPr>
          <w:i/>
        </w:rPr>
        <w:t>garanterad insättning</w:t>
      </w:r>
      <w:r w:rsidRPr="00906CBE">
        <w:t>: en insättning som omfattas av insättnings</w:t>
      </w:r>
      <w:r>
        <w:softHyphen/>
      </w:r>
      <w:r w:rsidRPr="00906CBE">
        <w:t>garantin enligt 4 och 4</w:t>
      </w:r>
      <w:r>
        <w:t> </w:t>
      </w:r>
      <w:r w:rsidRPr="00906CBE">
        <w:t>c</w:t>
      </w:r>
      <w:r>
        <w:t> §</w:t>
      </w:r>
      <w:r w:rsidRPr="00906CBE">
        <w:t>§ lagen</w:t>
      </w:r>
      <w:r>
        <w:t> </w:t>
      </w:r>
      <w:r w:rsidRPr="00906CBE">
        <w:t>(1995:1571) om insättningsgaranti,</w:t>
      </w:r>
    </w:p>
    <w:tbl>
      <w:tblPr>
        <w:tblW w:w="5000" w:type="pct"/>
        <w:tblLook w:val="0000" w:firstRow="0" w:lastRow="0" w:firstColumn="0" w:lastColumn="0" w:noHBand="0" w:noVBand="0"/>
      </w:tblPr>
      <w:tblGrid>
        <w:gridCol w:w="2948"/>
        <w:gridCol w:w="2949"/>
      </w:tblGrid>
      <w:tr w:rsidR="00F8090B" w14:paraId="5021561B" w14:textId="77777777" w:rsidTr="002E15E2">
        <w:tc>
          <w:tcPr>
            <w:tcW w:w="2500" w:type="pct"/>
            <w:shd w:val="clear" w:color="auto" w:fill="auto"/>
            <w:tcMar>
              <w:left w:w="0" w:type="dxa"/>
            </w:tcMar>
          </w:tcPr>
          <w:p w14:paraId="7391A573" w14:textId="77777777" w:rsidR="00F8090B" w:rsidRDefault="00F8090B" w:rsidP="002E15E2">
            <w:pPr>
              <w:pStyle w:val="Brdtextmedindrag"/>
            </w:pPr>
            <w:r w:rsidRPr="00E23DAF">
              <w:rPr>
                <w:i/>
                <w:u w:val="single"/>
              </w:rPr>
              <w:t>gruppbaserad</w:t>
            </w:r>
            <w:r w:rsidRPr="00AC1B2D">
              <w:t>: som är gjord på grundval av den konsoliderade situationen enligt artikel</w:t>
            </w:r>
            <w:r>
              <w:t> </w:t>
            </w:r>
            <w:r w:rsidRPr="00AC1B2D">
              <w:t>4.1.47 i tillsynsförordningen,</w:t>
            </w:r>
          </w:p>
        </w:tc>
        <w:tc>
          <w:tcPr>
            <w:tcW w:w="2500" w:type="pct"/>
            <w:shd w:val="clear" w:color="auto" w:fill="auto"/>
            <w:tcMar>
              <w:right w:w="0" w:type="dxa"/>
            </w:tcMar>
          </w:tcPr>
          <w:p w14:paraId="35852676" w14:textId="77777777" w:rsidR="00F8090B" w:rsidRDefault="00F8090B" w:rsidP="002E15E2">
            <w:pPr>
              <w:pStyle w:val="Brdtextmedindrag"/>
            </w:pPr>
            <w:r w:rsidRPr="00E23DAF">
              <w:rPr>
                <w:i/>
                <w:u w:val="single"/>
              </w:rPr>
              <w:t>gruppbaserad</w:t>
            </w:r>
            <w:r w:rsidRPr="00E23DAF">
              <w:t>: som är gjord på grundval av den konsoliderade situationen enligt artikel</w:t>
            </w:r>
            <w:r>
              <w:t> </w:t>
            </w:r>
            <w:r w:rsidRPr="00E23DAF">
              <w:t>4.1.47 i tillsynsförordningen</w:t>
            </w:r>
            <w:r>
              <w:t xml:space="preserve"> </w:t>
            </w:r>
            <w:r>
              <w:rPr>
                <w:i/>
              </w:rPr>
              <w:t xml:space="preserve">eller </w:t>
            </w:r>
            <w:r w:rsidRPr="007965F3">
              <w:rPr>
                <w:i/>
                <w:spacing w:val="-4"/>
              </w:rPr>
              <w:t>arti</w:t>
            </w:r>
            <w:r w:rsidRPr="007965F3">
              <w:rPr>
                <w:i/>
                <w:spacing w:val="-4"/>
              </w:rPr>
              <w:softHyphen/>
              <w:t>kel 4.1.11 i värdepappersbolagsför</w:t>
            </w:r>
            <w:r w:rsidRPr="007965F3">
              <w:rPr>
                <w:i/>
                <w:spacing w:val="-4"/>
              </w:rPr>
              <w:softHyphen/>
              <w:t>ordningen</w:t>
            </w:r>
            <w:r w:rsidRPr="00E23DAF">
              <w:t>,</w:t>
            </w:r>
          </w:p>
        </w:tc>
      </w:tr>
    </w:tbl>
    <w:p w14:paraId="29F13076" w14:textId="77777777" w:rsidR="00F8090B" w:rsidRDefault="00F8090B" w:rsidP="00F8090B">
      <w:pPr>
        <w:pStyle w:val="Brdtextmedindrag"/>
      </w:pPr>
      <w:r w:rsidRPr="00B4628C">
        <w:rPr>
          <w:i/>
        </w:rPr>
        <w:t>gränsöverskridande koncern</w:t>
      </w:r>
      <w:r w:rsidRPr="00B4628C">
        <w:t>: en koncern med moder- och dotter</w:t>
      </w:r>
      <w:r>
        <w:softHyphen/>
      </w:r>
      <w:r w:rsidRPr="00B4628C">
        <w:t xml:space="preserve">företag i flera länder inom EES, </w:t>
      </w:r>
    </w:p>
    <w:p w14:paraId="24DCF2DD" w14:textId="77777777" w:rsidR="00F8090B" w:rsidRDefault="00F8090B" w:rsidP="00F8090B">
      <w:pPr>
        <w:pStyle w:val="Brdtextmedindrag"/>
      </w:pPr>
      <w:r w:rsidRPr="00B4628C">
        <w:rPr>
          <w:i/>
        </w:rPr>
        <w:t>holdingföretag med blandad verksamhet</w:t>
      </w:r>
      <w:r w:rsidRPr="00B4628C">
        <w:t>: ett holdingföretag enligt artikel</w:t>
      </w:r>
      <w:r>
        <w:t> </w:t>
      </w:r>
      <w:r w:rsidRPr="00B4628C">
        <w:t>4.1.22 i tillsynsförordningen,</w:t>
      </w:r>
    </w:p>
    <w:p w14:paraId="4B5DD383" w14:textId="77777777" w:rsidR="00F8090B" w:rsidRPr="00751C4F" w:rsidRDefault="00F8090B" w:rsidP="00F8090B">
      <w:pPr>
        <w:pStyle w:val="Brdtextmedindrag"/>
      </w:pPr>
      <w:r w:rsidRPr="00B4628C">
        <w:rPr>
          <w:i/>
        </w:rPr>
        <w:t>institut</w:t>
      </w:r>
      <w:r w:rsidRPr="00B4628C">
        <w:t>: kreditinstitut och värdepappersbolag,</w:t>
      </w:r>
    </w:p>
    <w:tbl>
      <w:tblPr>
        <w:tblW w:w="5000" w:type="pct"/>
        <w:tblLayout w:type="fixed"/>
        <w:tblLook w:val="0000" w:firstRow="0" w:lastRow="0" w:firstColumn="0" w:lastColumn="0" w:noHBand="0" w:noVBand="0"/>
      </w:tblPr>
      <w:tblGrid>
        <w:gridCol w:w="2948"/>
        <w:gridCol w:w="2949"/>
      </w:tblGrid>
      <w:tr w:rsidR="00F8090B" w14:paraId="4130D5E0" w14:textId="77777777" w:rsidTr="002E15E2">
        <w:tc>
          <w:tcPr>
            <w:tcW w:w="2500" w:type="pct"/>
            <w:shd w:val="clear" w:color="auto" w:fill="auto"/>
            <w:tcMar>
              <w:left w:w="0" w:type="dxa"/>
            </w:tcMar>
          </w:tcPr>
          <w:p w14:paraId="69883083" w14:textId="77777777" w:rsidR="00F8090B" w:rsidRDefault="00F8090B" w:rsidP="002E15E2">
            <w:pPr>
              <w:pStyle w:val="Brdtextmedindrag"/>
            </w:pPr>
            <w:r w:rsidRPr="00CC3FD6">
              <w:rPr>
                <w:i/>
                <w:u w:val="single"/>
              </w:rPr>
              <w:t>kapitalbas</w:t>
            </w:r>
            <w:r w:rsidRPr="00782ACF">
              <w:t>: detsamma som av</w:t>
            </w:r>
            <w:r>
              <w:softHyphen/>
            </w:r>
            <w:r w:rsidRPr="00782ACF">
              <w:t>ses i artikel</w:t>
            </w:r>
            <w:r>
              <w:t> </w:t>
            </w:r>
            <w:r w:rsidRPr="00782ACF">
              <w:t>72 i tillsynsförord</w:t>
            </w:r>
            <w:r>
              <w:softHyphen/>
            </w:r>
            <w:r w:rsidRPr="00782ACF">
              <w:t>ningen,</w:t>
            </w:r>
          </w:p>
        </w:tc>
        <w:tc>
          <w:tcPr>
            <w:tcW w:w="2500" w:type="pct"/>
            <w:shd w:val="clear" w:color="auto" w:fill="auto"/>
            <w:tcMar>
              <w:right w:w="0" w:type="dxa"/>
            </w:tcMar>
          </w:tcPr>
          <w:p w14:paraId="28BA0F52" w14:textId="77777777" w:rsidR="00F8090B" w:rsidRDefault="00F8090B" w:rsidP="002E15E2">
            <w:pPr>
              <w:pStyle w:val="Brdtextmedindrag"/>
              <w:rPr>
                <w:spacing w:val="-4"/>
              </w:rPr>
            </w:pPr>
            <w:r w:rsidRPr="007965F3">
              <w:rPr>
                <w:i/>
                <w:spacing w:val="-4"/>
                <w:u w:val="single"/>
              </w:rPr>
              <w:t>kapitalbas</w:t>
            </w:r>
            <w:r w:rsidRPr="007965F3">
              <w:rPr>
                <w:spacing w:val="-4"/>
              </w:rPr>
              <w:t xml:space="preserve">: </w:t>
            </w:r>
          </w:p>
          <w:p w14:paraId="04EA8EB1" w14:textId="77777777" w:rsidR="00F8090B" w:rsidRDefault="00F8090B" w:rsidP="002E15E2">
            <w:pPr>
              <w:pStyle w:val="Brdtextmedindrag"/>
              <w:rPr>
                <w:i/>
                <w:spacing w:val="-5"/>
              </w:rPr>
            </w:pPr>
            <w:r>
              <w:rPr>
                <w:i/>
                <w:spacing w:val="-4"/>
              </w:rPr>
              <w:t>1. </w:t>
            </w:r>
            <w:r w:rsidRPr="007965F3">
              <w:rPr>
                <w:i/>
                <w:spacing w:val="-4"/>
              </w:rPr>
              <w:t>för kreditinstitut</w:t>
            </w:r>
            <w:r>
              <w:rPr>
                <w:i/>
                <w:spacing w:val="-4"/>
              </w:rPr>
              <w:t>,</w:t>
            </w:r>
            <w:r w:rsidRPr="007965F3">
              <w:rPr>
                <w:i/>
                <w:spacing w:val="-4"/>
              </w:rPr>
              <w:t xml:space="preserve"> </w:t>
            </w:r>
            <w:r w:rsidRPr="007965F3">
              <w:rPr>
                <w:spacing w:val="-4"/>
              </w:rPr>
              <w:t>det</w:t>
            </w:r>
            <w:r w:rsidRPr="007965F3">
              <w:rPr>
                <w:spacing w:val="-4"/>
              </w:rPr>
              <w:softHyphen/>
              <w:t>samma</w:t>
            </w:r>
            <w:r w:rsidRPr="00782ACF">
              <w:t xml:space="preserve"> som avses i artikel</w:t>
            </w:r>
            <w:r>
              <w:t> </w:t>
            </w:r>
            <w:r w:rsidRPr="00782ACF">
              <w:t xml:space="preserve">72 i </w:t>
            </w:r>
            <w:r w:rsidRPr="00604A26">
              <w:rPr>
                <w:spacing w:val="-5"/>
              </w:rPr>
              <w:t>tillsynsförord</w:t>
            </w:r>
            <w:r>
              <w:rPr>
                <w:spacing w:val="-5"/>
              </w:rPr>
              <w:softHyphen/>
            </w:r>
            <w:r w:rsidRPr="00604A26">
              <w:rPr>
                <w:spacing w:val="-5"/>
              </w:rPr>
              <w:t xml:space="preserve">ningen </w:t>
            </w:r>
            <w:r w:rsidRPr="00604A26">
              <w:rPr>
                <w:i/>
                <w:spacing w:val="-5"/>
              </w:rPr>
              <w:t xml:space="preserve">och </w:t>
            </w:r>
          </w:p>
          <w:p w14:paraId="3570BDDF" w14:textId="77777777" w:rsidR="00F8090B" w:rsidRDefault="00F8090B" w:rsidP="002E15E2">
            <w:pPr>
              <w:pStyle w:val="Brdtextmedindrag"/>
            </w:pPr>
            <w:r>
              <w:rPr>
                <w:i/>
                <w:spacing w:val="-5"/>
              </w:rPr>
              <w:t>2. </w:t>
            </w:r>
            <w:r w:rsidRPr="00604A26">
              <w:rPr>
                <w:i/>
                <w:spacing w:val="-5"/>
              </w:rPr>
              <w:t>för värde</w:t>
            </w:r>
            <w:r w:rsidRPr="00604A26">
              <w:rPr>
                <w:i/>
                <w:spacing w:val="-5"/>
              </w:rPr>
              <w:softHyphen/>
              <w:t>pappersbolag</w:t>
            </w:r>
            <w:r>
              <w:rPr>
                <w:i/>
                <w:spacing w:val="-5"/>
              </w:rPr>
              <w:t>,</w:t>
            </w:r>
            <w:r>
              <w:rPr>
                <w:i/>
              </w:rPr>
              <w:t xml:space="preserve"> det</w:t>
            </w:r>
            <w:r>
              <w:rPr>
                <w:i/>
              </w:rPr>
              <w:softHyphen/>
              <w:t>samma som avses i artikel 9 i värdepappersbolagsför</w:t>
            </w:r>
            <w:r>
              <w:rPr>
                <w:i/>
              </w:rPr>
              <w:softHyphen/>
              <w:t>ordningen</w:t>
            </w:r>
            <w:r w:rsidRPr="00782ACF">
              <w:t>,</w:t>
            </w:r>
          </w:p>
        </w:tc>
      </w:tr>
      <w:tr w:rsidR="00F8090B" w14:paraId="793DEFF8" w14:textId="77777777" w:rsidTr="002E15E2">
        <w:tc>
          <w:tcPr>
            <w:tcW w:w="2500" w:type="pct"/>
            <w:shd w:val="clear" w:color="auto" w:fill="auto"/>
            <w:tcMar>
              <w:left w:w="0" w:type="dxa"/>
            </w:tcMar>
          </w:tcPr>
          <w:p w14:paraId="0989BF41" w14:textId="77777777" w:rsidR="00F8090B" w:rsidRDefault="00F8090B" w:rsidP="002E15E2">
            <w:pPr>
              <w:pStyle w:val="Brdtextmedindrag"/>
            </w:pPr>
            <w:r w:rsidRPr="00902B9D">
              <w:rPr>
                <w:i/>
                <w:u w:val="single"/>
              </w:rPr>
              <w:t>kapitaltäckningsdirektivet</w:t>
            </w:r>
            <w:r w:rsidRPr="00902B9D">
              <w:t>: Europaparlamentets och rådets direktiv 2013/36/EU av den 26</w:t>
            </w:r>
            <w:r>
              <w:t> </w:t>
            </w:r>
            <w:r w:rsidRPr="00902B9D">
              <w:t xml:space="preserve">juni 2013 om behörighet att utöva verksamhet i kreditinstitut och om tillsyn av kreditinstitut </w:t>
            </w:r>
            <w:r w:rsidRPr="00902B9D">
              <w:rPr>
                <w:i/>
              </w:rPr>
              <w:t>och värdepappersföretag</w:t>
            </w:r>
            <w:r w:rsidRPr="00902B9D">
              <w:t>, om änd</w:t>
            </w:r>
            <w:r>
              <w:softHyphen/>
            </w:r>
            <w:r w:rsidRPr="00902B9D">
              <w:t>ring av direktiv</w:t>
            </w:r>
            <w:r>
              <w:t> </w:t>
            </w:r>
            <w:r w:rsidRPr="00902B9D">
              <w:t xml:space="preserve">2002/87/EG och om upphävande av </w:t>
            </w:r>
            <w:r w:rsidRPr="00902B9D">
              <w:rPr>
                <w:i/>
              </w:rPr>
              <w:t>direktiv</w:t>
            </w:r>
            <w:r w:rsidRPr="00902B9D">
              <w:t xml:space="preserve"> 2006/48/EG och 2006/49/EG, i </w:t>
            </w:r>
            <w:r w:rsidRPr="00604A26">
              <w:rPr>
                <w:spacing w:val="-5"/>
              </w:rPr>
              <w:lastRenderedPageBreak/>
              <w:t>lydelsen enligt Europaparla</w:t>
            </w:r>
            <w:r w:rsidRPr="00604A26">
              <w:rPr>
                <w:spacing w:val="-5"/>
              </w:rPr>
              <w:softHyphen/>
              <w:t>mentets</w:t>
            </w:r>
            <w:r w:rsidRPr="00902B9D">
              <w:t xml:space="preserve"> och rådets direktiv </w:t>
            </w:r>
            <w:r>
              <w:t xml:space="preserve">(EU) </w:t>
            </w:r>
            <w:r>
              <w:rPr>
                <w:i/>
              </w:rPr>
              <w:t>2019/878</w:t>
            </w:r>
            <w:r w:rsidRPr="00902B9D">
              <w:t>,</w:t>
            </w:r>
          </w:p>
        </w:tc>
        <w:tc>
          <w:tcPr>
            <w:tcW w:w="2500" w:type="pct"/>
            <w:shd w:val="clear" w:color="auto" w:fill="auto"/>
            <w:tcMar>
              <w:right w:w="0" w:type="dxa"/>
            </w:tcMar>
          </w:tcPr>
          <w:p w14:paraId="047AE208" w14:textId="77777777" w:rsidR="00F8090B" w:rsidRDefault="00F8090B" w:rsidP="002E15E2">
            <w:pPr>
              <w:pStyle w:val="Brdtextmedindrag"/>
            </w:pPr>
            <w:r w:rsidRPr="00902B9D">
              <w:rPr>
                <w:i/>
                <w:u w:val="single"/>
              </w:rPr>
              <w:lastRenderedPageBreak/>
              <w:t>kapitaltäckningsdirektivet</w:t>
            </w:r>
            <w:r w:rsidRPr="00902B9D">
              <w:t>: Europaparlamentets och rådets direktiv 2013/36/EU av den 26</w:t>
            </w:r>
            <w:r>
              <w:t> </w:t>
            </w:r>
            <w:r w:rsidRPr="00902B9D">
              <w:t xml:space="preserve">juni 2013 om behörighet att utöva verksamhet i kreditinstitut och om tillsyn av kreditinstitut, </w:t>
            </w:r>
            <w:r w:rsidRPr="00604A26">
              <w:t>om ändring av direktiv</w:t>
            </w:r>
            <w:r w:rsidRPr="00604A26">
              <w:rPr>
                <w:spacing w:val="-5"/>
              </w:rPr>
              <w:t xml:space="preserve"> 2002/87/EG</w:t>
            </w:r>
            <w:r w:rsidRPr="00902B9D">
              <w:t xml:space="preserve"> och om upphävande av </w:t>
            </w:r>
            <w:r w:rsidRPr="00902B9D">
              <w:rPr>
                <w:i/>
              </w:rPr>
              <w:t>direktiven</w:t>
            </w:r>
            <w:r w:rsidRPr="00902B9D">
              <w:t xml:space="preserve"> 2006/48/EG och 2006/49/EG, i lydelsen enligt Europaparlamentets </w:t>
            </w:r>
            <w:r w:rsidRPr="00902B9D">
              <w:lastRenderedPageBreak/>
              <w:t xml:space="preserve">och rådets direktiv </w:t>
            </w:r>
            <w:r w:rsidRPr="00A425A0">
              <w:rPr>
                <w:iCs/>
              </w:rPr>
              <w:t>(EU)</w:t>
            </w:r>
            <w:r>
              <w:rPr>
                <w:i/>
              </w:rPr>
              <w:t xml:space="preserve"> 2019/2034</w:t>
            </w:r>
            <w:r w:rsidRPr="00902B9D">
              <w:t>,</w:t>
            </w:r>
          </w:p>
        </w:tc>
      </w:tr>
    </w:tbl>
    <w:p w14:paraId="582BFD98" w14:textId="77777777" w:rsidR="00F8090B" w:rsidRDefault="00F8090B" w:rsidP="00F8090B">
      <w:pPr>
        <w:pStyle w:val="Brdtextmedindrag"/>
      </w:pPr>
      <w:r>
        <w:rPr>
          <w:i/>
        </w:rPr>
        <w:lastRenderedPageBreak/>
        <w:t>ko</w:t>
      </w:r>
      <w:r w:rsidRPr="00DD7EA1">
        <w:rPr>
          <w:i/>
        </w:rPr>
        <w:t>ncern</w:t>
      </w:r>
      <w:r w:rsidRPr="006D5F4C">
        <w:t>: ett moderföretag och dess dotterföretag,</w:t>
      </w:r>
    </w:p>
    <w:p w14:paraId="2AAC9DD7" w14:textId="77777777" w:rsidR="00F8090B" w:rsidRDefault="00F8090B" w:rsidP="00F8090B">
      <w:pPr>
        <w:pStyle w:val="Brdtextmedindrag"/>
      </w:pPr>
      <w:r w:rsidRPr="00DD7EA1">
        <w:rPr>
          <w:i/>
        </w:rPr>
        <w:t>koncernresolutionsordning</w:t>
      </w:r>
      <w:r w:rsidRPr="006D5F4C">
        <w:t>: en plan enligt artikel</w:t>
      </w:r>
      <w:r>
        <w:t> </w:t>
      </w:r>
      <w:r w:rsidRPr="006D5F4C">
        <w:t>91.6 i krishanter</w:t>
      </w:r>
      <w:r>
        <w:softHyphen/>
      </w:r>
      <w:r w:rsidRPr="006D5F4C">
        <w:t>ings</w:t>
      </w:r>
      <w:r>
        <w:softHyphen/>
      </w:r>
      <w:r w:rsidRPr="006D5F4C">
        <w:t>direktivet,</w:t>
      </w:r>
    </w:p>
    <w:tbl>
      <w:tblPr>
        <w:tblW w:w="5000" w:type="pct"/>
        <w:tblLayout w:type="fixed"/>
        <w:tblLook w:val="0000" w:firstRow="0" w:lastRow="0" w:firstColumn="0" w:lastColumn="0" w:noHBand="0" w:noVBand="0"/>
      </w:tblPr>
      <w:tblGrid>
        <w:gridCol w:w="2948"/>
        <w:gridCol w:w="2949"/>
      </w:tblGrid>
      <w:tr w:rsidR="00F8090B" w14:paraId="5C775B6C" w14:textId="77777777" w:rsidTr="002E15E2">
        <w:tc>
          <w:tcPr>
            <w:tcW w:w="2500" w:type="pct"/>
            <w:shd w:val="clear" w:color="auto" w:fill="auto"/>
            <w:tcMar>
              <w:left w:w="0" w:type="dxa"/>
            </w:tcMar>
          </w:tcPr>
          <w:p w14:paraId="3B3010FB" w14:textId="77777777" w:rsidR="00F8090B" w:rsidRDefault="00F8090B" w:rsidP="002E15E2">
            <w:pPr>
              <w:pStyle w:val="Brdtextmedindrag"/>
            </w:pPr>
            <w:r w:rsidRPr="00604A26">
              <w:rPr>
                <w:i/>
                <w:spacing w:val="-5"/>
                <w:u w:val="single"/>
              </w:rPr>
              <w:t>kreditinstitut</w:t>
            </w:r>
            <w:r w:rsidRPr="00604A26">
              <w:rPr>
                <w:spacing w:val="-5"/>
              </w:rPr>
              <w:t xml:space="preserve">: </w:t>
            </w:r>
            <w:r w:rsidRPr="002C7073">
              <w:rPr>
                <w:i/>
                <w:spacing w:val="-5"/>
              </w:rPr>
              <w:t>banker och kre</w:t>
            </w:r>
            <w:r w:rsidRPr="002C7073">
              <w:rPr>
                <w:i/>
                <w:spacing w:val="-5"/>
              </w:rPr>
              <w:softHyphen/>
              <w:t>dit</w:t>
            </w:r>
            <w:r w:rsidRPr="002C7073">
              <w:rPr>
                <w:i/>
                <w:spacing w:val="-5"/>
              </w:rPr>
              <w:softHyphen/>
              <w:t>marknadsföretag</w:t>
            </w:r>
            <w:r w:rsidRPr="00604A26">
              <w:rPr>
                <w:spacing w:val="-5"/>
              </w:rPr>
              <w:t xml:space="preserve"> enligt lagen</w:t>
            </w:r>
            <w:r>
              <w:t xml:space="preserve"> </w:t>
            </w:r>
            <w:r w:rsidRPr="008C77CD">
              <w:t>(2004:297) om bank- och finan</w:t>
            </w:r>
            <w:r>
              <w:softHyphen/>
            </w:r>
            <w:r w:rsidRPr="008C77CD">
              <w:t>sieringsrörelse,</w:t>
            </w:r>
          </w:p>
        </w:tc>
        <w:tc>
          <w:tcPr>
            <w:tcW w:w="2500" w:type="pct"/>
            <w:shd w:val="clear" w:color="auto" w:fill="auto"/>
            <w:tcMar>
              <w:right w:w="0" w:type="dxa"/>
            </w:tcMar>
          </w:tcPr>
          <w:p w14:paraId="3E0838C9" w14:textId="77777777" w:rsidR="00F8090B" w:rsidRDefault="00F8090B" w:rsidP="002E15E2">
            <w:pPr>
              <w:pStyle w:val="Brdtextmedindrag"/>
            </w:pPr>
            <w:r w:rsidRPr="004C6288">
              <w:rPr>
                <w:i/>
                <w:u w:val="single"/>
              </w:rPr>
              <w:t>kreditinstitut</w:t>
            </w:r>
            <w:r w:rsidRPr="008C77CD">
              <w:t xml:space="preserve">: </w:t>
            </w:r>
            <w:r>
              <w:rPr>
                <w:i/>
                <w:iCs/>
              </w:rPr>
              <w:t xml:space="preserve">ett </w:t>
            </w:r>
            <w:r w:rsidRPr="002C7073">
              <w:rPr>
                <w:i/>
              </w:rPr>
              <w:t>kreditinstitut</w:t>
            </w:r>
            <w:r>
              <w:t xml:space="preserve"> </w:t>
            </w:r>
            <w:r w:rsidRPr="008C77CD">
              <w:t>enligt lagen</w:t>
            </w:r>
            <w:r>
              <w:t xml:space="preserve"> </w:t>
            </w:r>
            <w:r w:rsidRPr="008C77CD">
              <w:t>(2004:297) om bank- och finan</w:t>
            </w:r>
            <w:r>
              <w:softHyphen/>
            </w:r>
            <w:r w:rsidRPr="008C77CD">
              <w:t>sie</w:t>
            </w:r>
            <w:r>
              <w:softHyphen/>
            </w:r>
            <w:r w:rsidRPr="008C77CD">
              <w:t>r</w:t>
            </w:r>
            <w:r w:rsidRPr="009C5602">
              <w:t xml:space="preserve">ingsrörelse </w:t>
            </w:r>
            <w:r>
              <w:rPr>
                <w:i/>
              </w:rPr>
              <w:t>och</w:t>
            </w:r>
            <w:r w:rsidRPr="009C5602">
              <w:rPr>
                <w:i/>
              </w:rPr>
              <w:t xml:space="preserve"> </w:t>
            </w:r>
            <w:r>
              <w:rPr>
                <w:i/>
              </w:rPr>
              <w:t xml:space="preserve">ett </w:t>
            </w:r>
            <w:r w:rsidRPr="00BE38A8">
              <w:rPr>
                <w:i/>
              </w:rPr>
              <w:t>sådant värde</w:t>
            </w:r>
            <w:r w:rsidRPr="00BE38A8">
              <w:rPr>
                <w:i/>
              </w:rPr>
              <w:softHyphen/>
              <w:t>pappersbolag som avses i 1 kap. 2 § första stycket 7 c lagen (2014:968) om särskild tillsyn över kredit</w:t>
            </w:r>
            <w:r w:rsidRPr="00BE38A8">
              <w:rPr>
                <w:i/>
              </w:rPr>
              <w:softHyphen/>
              <w:t>insti</w:t>
            </w:r>
            <w:r w:rsidRPr="00BE38A8">
              <w:rPr>
                <w:i/>
              </w:rPr>
              <w:softHyphen/>
              <w:t>tut och värde</w:t>
            </w:r>
            <w:r w:rsidRPr="00BE38A8">
              <w:rPr>
                <w:i/>
              </w:rPr>
              <w:softHyphen/>
              <w:t>pappers</w:t>
            </w:r>
            <w:r w:rsidRPr="00BE38A8">
              <w:rPr>
                <w:i/>
              </w:rPr>
              <w:softHyphen/>
              <w:t>bolag</w:t>
            </w:r>
            <w:r w:rsidRPr="007A37EE">
              <w:t>,</w:t>
            </w:r>
          </w:p>
        </w:tc>
      </w:tr>
    </w:tbl>
    <w:p w14:paraId="69FB275B" w14:textId="77777777" w:rsidR="00F8090B" w:rsidRDefault="00F8090B" w:rsidP="00F8090B">
      <w:pPr>
        <w:pStyle w:val="Brdtextmedindrag"/>
      </w:pPr>
      <w:r w:rsidRPr="008C77CD">
        <w:rPr>
          <w:i/>
        </w:rPr>
        <w:t>krisavvärjande åtgärd</w:t>
      </w:r>
      <w:r w:rsidRPr="008C77CD">
        <w:t xml:space="preserve">: </w:t>
      </w:r>
    </w:p>
    <w:p w14:paraId="6321C831" w14:textId="77777777" w:rsidR="00F8090B" w:rsidRDefault="00F8090B" w:rsidP="00F8090B">
      <w:pPr>
        <w:pStyle w:val="Brdtextmedindrag"/>
      </w:pPr>
      <w:r w:rsidRPr="008C77CD">
        <w:t>a)</w:t>
      </w:r>
      <w:r>
        <w:t> </w:t>
      </w:r>
      <w:r w:rsidRPr="008C77CD">
        <w:t>en åtgärd för att undanröja väsentliga brister eller väsentliga hinder för återhämtning enligt 6</w:t>
      </w:r>
      <w:r>
        <w:t> </w:t>
      </w:r>
      <w:r w:rsidRPr="008C77CD">
        <w:t>a</w:t>
      </w:r>
      <w:r>
        <w:t> </w:t>
      </w:r>
      <w:r w:rsidRPr="008C77CD">
        <w:t>kap.</w:t>
      </w:r>
      <w:r>
        <w:t> </w:t>
      </w:r>
      <w:r w:rsidRPr="008C77CD">
        <w:t>6 och 7</w:t>
      </w:r>
      <w:r>
        <w:t> §</w:t>
      </w:r>
      <w:r w:rsidRPr="008C77CD">
        <w:t>§ lagen om bank- och finansieringsrörelse och 8</w:t>
      </w:r>
      <w:r>
        <w:t> </w:t>
      </w:r>
      <w:r w:rsidRPr="008C77CD">
        <w:t>a</w:t>
      </w:r>
      <w:r>
        <w:t> </w:t>
      </w:r>
      <w:r w:rsidRPr="008C77CD">
        <w:t>kap.</w:t>
      </w:r>
      <w:r>
        <w:t> </w:t>
      </w:r>
      <w:r w:rsidRPr="008C77CD">
        <w:t>7 och 8</w:t>
      </w:r>
      <w:r>
        <w:t> §</w:t>
      </w:r>
      <w:r w:rsidRPr="008C77CD">
        <w:t>§ lagen</w:t>
      </w:r>
      <w:r>
        <w:t> </w:t>
      </w:r>
      <w:r w:rsidRPr="008C77CD">
        <w:t>(2007:528) om värde</w:t>
      </w:r>
      <w:r>
        <w:softHyphen/>
      </w:r>
      <w:r w:rsidRPr="008C77CD">
        <w:t xml:space="preserve">pappersmarknaden, </w:t>
      </w:r>
    </w:p>
    <w:p w14:paraId="2209DC7D" w14:textId="77777777" w:rsidR="00F8090B" w:rsidRDefault="00F8090B" w:rsidP="00F8090B">
      <w:pPr>
        <w:pStyle w:val="Brdtextmedindrag"/>
      </w:pPr>
      <w:r w:rsidRPr="008C77CD">
        <w:t>b)</w:t>
      </w:r>
      <w:r>
        <w:t> </w:t>
      </w:r>
      <w:r w:rsidRPr="008C77CD">
        <w:t>en åtgärd för att undanröja eller minska väsentliga hinder för rekonstruktion eller avveckling enligt 3</w:t>
      </w:r>
      <w:r>
        <w:t> </w:t>
      </w:r>
      <w:r w:rsidRPr="008C77CD">
        <w:t>kap.</w:t>
      </w:r>
      <w:r>
        <w:t> </w:t>
      </w:r>
      <w:r w:rsidRPr="008C77CD">
        <w:t>3–5 och 12–24</w:t>
      </w:r>
      <w:r>
        <w:t> §</w:t>
      </w:r>
      <w:r w:rsidRPr="008C77CD">
        <w:t xml:space="preserve">§, </w:t>
      </w:r>
    </w:p>
    <w:p w14:paraId="6F5C7555" w14:textId="77777777" w:rsidR="00F8090B" w:rsidRDefault="00F8090B" w:rsidP="00F8090B">
      <w:pPr>
        <w:pStyle w:val="Brdtextmedindrag"/>
      </w:pPr>
      <w:r w:rsidRPr="008C77CD">
        <w:t>c)</w:t>
      </w:r>
      <w:r>
        <w:t> </w:t>
      </w:r>
      <w:r w:rsidRPr="008C77CD">
        <w:t>en åtgärd som enligt beslut av Finansinspektionen är en kris</w:t>
      </w:r>
      <w:r>
        <w:softHyphen/>
      </w:r>
      <w:r w:rsidRPr="008C77CD">
        <w:t>avvärjande åtgärd enligt 15</w:t>
      </w:r>
      <w:r>
        <w:t> </w:t>
      </w:r>
      <w:r w:rsidRPr="008C77CD">
        <w:t>kap. 2</w:t>
      </w:r>
      <w:r>
        <w:t> </w:t>
      </w:r>
      <w:r w:rsidRPr="008C77CD">
        <w:t>c</w:t>
      </w:r>
      <w:r>
        <w:t> §</w:t>
      </w:r>
      <w:r w:rsidRPr="008C77CD">
        <w:t xml:space="preserve"> lagen om bank- och finansier</w:t>
      </w:r>
      <w:r>
        <w:softHyphen/>
      </w:r>
      <w:r w:rsidRPr="008C77CD">
        <w:t>ings</w:t>
      </w:r>
      <w:r>
        <w:softHyphen/>
      </w:r>
      <w:r w:rsidRPr="008C77CD">
        <w:t>rörelse eller 25</w:t>
      </w:r>
      <w:r>
        <w:t> </w:t>
      </w:r>
      <w:r w:rsidRPr="008C77CD">
        <w:t>kap. 2</w:t>
      </w:r>
      <w:r>
        <w:t> </w:t>
      </w:r>
      <w:r w:rsidRPr="008C77CD">
        <w:t>c</w:t>
      </w:r>
      <w:r>
        <w:t> §</w:t>
      </w:r>
      <w:r w:rsidRPr="008C77CD">
        <w:t xml:space="preserve"> lagen om värdepappersmarknaden, </w:t>
      </w:r>
    </w:p>
    <w:p w14:paraId="490E3A7C" w14:textId="77777777" w:rsidR="00F8090B" w:rsidRDefault="00F8090B" w:rsidP="00F8090B">
      <w:pPr>
        <w:pStyle w:val="Brdtextmedindrag"/>
      </w:pPr>
      <w:r w:rsidRPr="008C77CD">
        <w:t>d)</w:t>
      </w:r>
      <w:r>
        <w:t> </w:t>
      </w:r>
      <w:r w:rsidRPr="008C77CD">
        <w:t>ett beslut av Finansinspektionen om att tillsätta en tillfällig förvaltare enligt 15</w:t>
      </w:r>
      <w:r>
        <w:t> </w:t>
      </w:r>
      <w:r w:rsidRPr="008C77CD">
        <w:t>a</w:t>
      </w:r>
      <w:r>
        <w:t> </w:t>
      </w:r>
      <w:r w:rsidRPr="008C77CD">
        <w:t>kap. lagen om bank- och finansieringsrörelse eller 25</w:t>
      </w:r>
      <w:r>
        <w:t> </w:t>
      </w:r>
      <w:r w:rsidRPr="008C77CD">
        <w:t>a</w:t>
      </w:r>
      <w:r>
        <w:t> </w:t>
      </w:r>
      <w:r w:rsidRPr="008C77CD">
        <w:t xml:space="preserve">kap. lagen om värdepappersmarknaden, eller </w:t>
      </w:r>
    </w:p>
    <w:p w14:paraId="41E68395" w14:textId="77777777" w:rsidR="00F8090B" w:rsidRDefault="00F8090B" w:rsidP="00F8090B">
      <w:pPr>
        <w:pStyle w:val="Brdtextmedindrag"/>
      </w:pPr>
      <w:r w:rsidRPr="008C77CD">
        <w:t>e)</w:t>
      </w:r>
      <w:r>
        <w:t> </w:t>
      </w:r>
      <w:r w:rsidRPr="008C77CD">
        <w:t>nedskrivning eller konvertering av relevanta kapitalinstrument enligt 6</w:t>
      </w:r>
      <w:r>
        <w:t> </w:t>
      </w:r>
      <w:r w:rsidRPr="008C77CD">
        <w:t>kap.,</w:t>
      </w:r>
    </w:p>
    <w:p w14:paraId="4352D17B" w14:textId="77777777" w:rsidR="00F8090B" w:rsidRDefault="00F8090B" w:rsidP="00F8090B">
      <w:pPr>
        <w:pStyle w:val="Brdtextmedindrag"/>
      </w:pPr>
      <w:r w:rsidRPr="00DF367E">
        <w:rPr>
          <w:i/>
        </w:rPr>
        <w:t>krishanteringsdirektivet</w:t>
      </w:r>
      <w:r w:rsidRPr="00C030D8">
        <w:t>: Europaparlamentets och rådets direktiv 2014/59/EU av den 15</w:t>
      </w:r>
      <w:r>
        <w:t> </w:t>
      </w:r>
      <w:r w:rsidRPr="00C030D8">
        <w:t>maj 2014 om inrättande av en ram för åter</w:t>
      </w:r>
      <w:r>
        <w:softHyphen/>
      </w:r>
      <w:r w:rsidRPr="00C030D8">
        <w:t>hämtning och resolution av kreditinstitut och värdepappers</w:t>
      </w:r>
      <w:r>
        <w:softHyphen/>
      </w:r>
      <w:r w:rsidRPr="00C030D8">
        <w:t xml:space="preserve">företag och om ändring av rådets direktiv 82/891/EEG och </w:t>
      </w:r>
      <w:r w:rsidRPr="00604A26">
        <w:rPr>
          <w:spacing w:val="-4"/>
        </w:rPr>
        <w:t>Europa</w:t>
      </w:r>
      <w:r>
        <w:rPr>
          <w:spacing w:val="-4"/>
        </w:rPr>
        <w:softHyphen/>
      </w:r>
      <w:r w:rsidRPr="00604A26">
        <w:rPr>
          <w:spacing w:val="-4"/>
        </w:rPr>
        <w:t>parla</w:t>
      </w:r>
      <w:r w:rsidRPr="00604A26">
        <w:rPr>
          <w:spacing w:val="-4"/>
        </w:rPr>
        <w:softHyphen/>
        <w:t>mentets och rådets direktiv</w:t>
      </w:r>
      <w:r>
        <w:rPr>
          <w:spacing w:val="-4"/>
        </w:rPr>
        <w:t> </w:t>
      </w:r>
      <w:r w:rsidRPr="00604A26">
        <w:rPr>
          <w:spacing w:val="-4"/>
        </w:rPr>
        <w:t>2001/24/EG, 2002/47/EG, 2004/25/EG</w:t>
      </w:r>
      <w:r w:rsidRPr="00C030D8">
        <w:t xml:space="preserve">, </w:t>
      </w:r>
      <w:r w:rsidRPr="007965F3">
        <w:rPr>
          <w:spacing w:val="-5"/>
        </w:rPr>
        <w:t>2005/56/EG, 2007/36/EG, 2011/35/EU, 2012/30/EU och 2013/36/EU</w:t>
      </w:r>
      <w:r w:rsidRPr="00C030D8">
        <w:t xml:space="preserve"> </w:t>
      </w:r>
      <w:r w:rsidRPr="007965F3">
        <w:rPr>
          <w:spacing w:val="-5"/>
        </w:rPr>
        <w:t>samt Europaparlamentets och rådets förordningar (EU) nr</w:t>
      </w:r>
      <w:r>
        <w:rPr>
          <w:spacing w:val="-5"/>
        </w:rPr>
        <w:t> </w:t>
      </w:r>
      <w:r w:rsidRPr="007965F3">
        <w:rPr>
          <w:spacing w:val="-5"/>
        </w:rPr>
        <w:t>1093/2010</w:t>
      </w:r>
      <w:r w:rsidRPr="00604A26">
        <w:rPr>
          <w:spacing w:val="-4"/>
        </w:rPr>
        <w:t xml:space="preserve"> och (EU) nr</w:t>
      </w:r>
      <w:r>
        <w:rPr>
          <w:spacing w:val="-4"/>
        </w:rPr>
        <w:t> </w:t>
      </w:r>
      <w:r w:rsidRPr="00604A26">
        <w:rPr>
          <w:spacing w:val="-4"/>
        </w:rPr>
        <w:t xml:space="preserve">648/2012, i </w:t>
      </w:r>
      <w:r w:rsidRPr="002339F3">
        <w:rPr>
          <w:spacing w:val="-4"/>
        </w:rPr>
        <w:t>den ursprungliga lydelsen</w:t>
      </w:r>
      <w:r w:rsidRPr="00604A26">
        <w:rPr>
          <w:spacing w:val="-4"/>
        </w:rPr>
        <w:t>,</w:t>
      </w:r>
    </w:p>
    <w:p w14:paraId="5B3B3A2B" w14:textId="77777777" w:rsidR="00F8090B" w:rsidRDefault="00F8090B" w:rsidP="00F8090B">
      <w:pPr>
        <w:pStyle w:val="Brdtextmedindrag"/>
      </w:pPr>
      <w:r w:rsidRPr="00604A26">
        <w:rPr>
          <w:i/>
          <w:spacing w:val="-2"/>
        </w:rPr>
        <w:t>kritisk verksamhet</w:t>
      </w:r>
      <w:r w:rsidRPr="00604A26">
        <w:rPr>
          <w:spacing w:val="-2"/>
        </w:rPr>
        <w:t>: en tjänst eller en transaktion som, om den upp</w:t>
      </w:r>
      <w:r w:rsidRPr="00604A26">
        <w:rPr>
          <w:spacing w:val="-2"/>
        </w:rPr>
        <w:softHyphen/>
        <w:t>hörde, sannolikt skulle leda till en allvarlig störning i det finansiella systemet</w:t>
      </w:r>
      <w:r w:rsidRPr="00C030D8">
        <w:t xml:space="preserve">, </w:t>
      </w:r>
    </w:p>
    <w:p w14:paraId="0A335F56" w14:textId="77777777" w:rsidR="00F8090B" w:rsidRDefault="00F8090B" w:rsidP="00F8090B">
      <w:pPr>
        <w:pStyle w:val="Brdtextmedindrag"/>
      </w:pPr>
      <w:r w:rsidRPr="008B3D8F">
        <w:rPr>
          <w:i/>
        </w:rPr>
        <w:t>kvalificerad insättning</w:t>
      </w:r>
      <w:r w:rsidRPr="00C030D8">
        <w:t>: en insättning enligt lagen om insättnings</w:t>
      </w:r>
      <w:r>
        <w:softHyphen/>
      </w:r>
      <w:r w:rsidRPr="00C030D8">
        <w:t>garanti som inte är undantagen enligt 4</w:t>
      </w:r>
      <w:r>
        <w:t> </w:t>
      </w:r>
      <w:r w:rsidRPr="00C030D8">
        <w:t>b eller 5</w:t>
      </w:r>
      <w:r>
        <w:t> §</w:t>
      </w:r>
      <w:r w:rsidRPr="00C030D8">
        <w:t xml:space="preserve"> den lagen,</w:t>
      </w:r>
    </w:p>
    <w:p w14:paraId="6FDD264E" w14:textId="77777777" w:rsidR="00F8090B" w:rsidRDefault="00F8090B" w:rsidP="00F8090B">
      <w:pPr>
        <w:pStyle w:val="Brdtextmedindrag"/>
      </w:pPr>
      <w:r w:rsidRPr="0018712E">
        <w:rPr>
          <w:i/>
          <w:spacing w:val="-4"/>
        </w:rPr>
        <w:t>kärnprimärkapitalinstrument</w:t>
      </w:r>
      <w:r w:rsidRPr="0018712E">
        <w:rPr>
          <w:spacing w:val="-4"/>
        </w:rPr>
        <w:t>: kapitalinstrument som uppfyller vill</w:t>
      </w:r>
      <w:r>
        <w:rPr>
          <w:spacing w:val="-4"/>
        </w:rPr>
        <w:softHyphen/>
      </w:r>
      <w:r w:rsidRPr="0018712E">
        <w:rPr>
          <w:spacing w:val="-4"/>
        </w:rPr>
        <w:t>koren</w:t>
      </w:r>
      <w:r w:rsidRPr="008B3D8F">
        <w:t xml:space="preserve"> i artikel</w:t>
      </w:r>
      <w:r>
        <w:t> </w:t>
      </w:r>
      <w:r w:rsidRPr="008B3D8F">
        <w:t>28.1–28.4, 29.1–29.5 eller 31.1 i tillsynsförordningen</w:t>
      </w:r>
      <w:r>
        <w:t>,</w:t>
      </w:r>
    </w:p>
    <w:p w14:paraId="121363CB" w14:textId="77777777" w:rsidR="00F8090B" w:rsidRDefault="00F8090B" w:rsidP="00F8090B">
      <w:pPr>
        <w:pStyle w:val="Brdtextmedindrag"/>
      </w:pPr>
      <w:r w:rsidRPr="00A9062C">
        <w:rPr>
          <w:i/>
        </w:rPr>
        <w:t>moderföretag</w:t>
      </w:r>
      <w:r w:rsidRPr="00A9062C">
        <w:t>: ett moderföretag enligt artikel</w:t>
      </w:r>
      <w:r>
        <w:t> </w:t>
      </w:r>
      <w:r w:rsidRPr="00A9062C">
        <w:t>4.1.15</w:t>
      </w:r>
      <w:r>
        <w:t> </w:t>
      </w:r>
      <w:r w:rsidRPr="00A9062C">
        <w:t>a i tillsyns</w:t>
      </w:r>
      <w:r>
        <w:softHyphen/>
      </w:r>
      <w:r w:rsidRPr="00A9062C">
        <w:t xml:space="preserve">förordningen, </w:t>
      </w:r>
    </w:p>
    <w:p w14:paraId="0CE81421" w14:textId="77777777" w:rsidR="00F8090B" w:rsidRDefault="00F8090B" w:rsidP="00F8090B">
      <w:pPr>
        <w:pStyle w:val="Brdtextmedindrag"/>
      </w:pPr>
      <w:r w:rsidRPr="00A9062C">
        <w:rPr>
          <w:i/>
        </w:rPr>
        <w:t>moderföretag inom EES</w:t>
      </w:r>
      <w:r w:rsidRPr="00A9062C">
        <w:t>: ett moderinstitut inom EES, ett finan</w:t>
      </w:r>
      <w:r>
        <w:softHyphen/>
      </w:r>
      <w:r w:rsidRPr="00A9062C">
        <w:t>siellt moderholdingföretag inom EES eller ett blandat finansiellt moderholding</w:t>
      </w:r>
      <w:r>
        <w:softHyphen/>
      </w:r>
      <w:r w:rsidRPr="00A9062C">
        <w:t xml:space="preserve">företag inom EES, </w:t>
      </w:r>
    </w:p>
    <w:p w14:paraId="3E58DE00" w14:textId="77777777" w:rsidR="00F8090B" w:rsidRDefault="00F8090B" w:rsidP="00F8090B">
      <w:pPr>
        <w:pStyle w:val="Brdtextmedindrag"/>
      </w:pPr>
      <w:r w:rsidRPr="00A9062C">
        <w:rPr>
          <w:i/>
        </w:rPr>
        <w:t>moderföretag i tredjeland</w:t>
      </w:r>
      <w:r w:rsidRPr="00A9062C">
        <w:t>: ett moderinstitut, ett finansiellt moder</w:t>
      </w:r>
      <w:r>
        <w:softHyphen/>
      </w:r>
      <w:r w:rsidRPr="00A9062C">
        <w:t>holdingföretag eller ett blandat finansiellt moderholdingföretag som är hemmahörande i ett land utanför EES,</w:t>
      </w:r>
    </w:p>
    <w:p w14:paraId="72497FB0" w14:textId="77777777" w:rsidR="00F8090B" w:rsidRDefault="00F8090B" w:rsidP="00F8090B">
      <w:pPr>
        <w:pStyle w:val="Brdtextmedindrag"/>
      </w:pPr>
      <w:r w:rsidRPr="0090030D">
        <w:rPr>
          <w:i/>
        </w:rPr>
        <w:lastRenderedPageBreak/>
        <w:t>moderinstitut inom EES</w:t>
      </w:r>
      <w:r w:rsidRPr="0090030D">
        <w:t xml:space="preserve">: ett institut eller ett EES-institut som är ett moderföretag och som inte självt är ett dotterföretag till ett </w:t>
      </w:r>
    </w:p>
    <w:p w14:paraId="08B46D0A" w14:textId="77777777" w:rsidR="00F8090B" w:rsidRDefault="00F8090B" w:rsidP="00F8090B">
      <w:pPr>
        <w:pStyle w:val="Brdtextmedindrag"/>
      </w:pPr>
      <w:r w:rsidRPr="0090030D">
        <w:t>a)</w:t>
      </w:r>
      <w:r>
        <w:t> </w:t>
      </w:r>
      <w:r w:rsidRPr="0090030D">
        <w:t xml:space="preserve">annat institut eller ett EES-institut, eller </w:t>
      </w:r>
    </w:p>
    <w:p w14:paraId="0CC7D3E8" w14:textId="77777777" w:rsidR="00F8090B" w:rsidRDefault="00F8090B" w:rsidP="00F8090B">
      <w:pPr>
        <w:pStyle w:val="Brdtextmedindrag"/>
      </w:pPr>
      <w:r w:rsidRPr="0090030D">
        <w:t>b)</w:t>
      </w:r>
      <w:r>
        <w:t> </w:t>
      </w:r>
      <w:r w:rsidRPr="0090030D">
        <w:t>finansiellt holdingföretag eller ett blandat finansiellt holding</w:t>
      </w:r>
      <w:r>
        <w:softHyphen/>
      </w:r>
      <w:r w:rsidRPr="0090030D">
        <w:t>företag som är etablerat i något land inom EES,</w:t>
      </w:r>
    </w:p>
    <w:p w14:paraId="69191264" w14:textId="77777777" w:rsidR="00F8090B" w:rsidRDefault="00F8090B" w:rsidP="00F8090B">
      <w:pPr>
        <w:pStyle w:val="Brdtextmedindrag"/>
      </w:pPr>
      <w:r w:rsidRPr="00037C06">
        <w:rPr>
          <w:i/>
        </w:rPr>
        <w:t>relevanta kapitalinstrument</w:t>
      </w:r>
      <w:r w:rsidRPr="00F747AF">
        <w:t xml:space="preserve">: övriga primärkapitalinstrument och supplementärkapitalinstrument, </w:t>
      </w:r>
    </w:p>
    <w:p w14:paraId="01E37F7E" w14:textId="77777777" w:rsidR="00F8090B" w:rsidRDefault="00F8090B" w:rsidP="00F8090B">
      <w:pPr>
        <w:pStyle w:val="Brdtextmedindrag"/>
      </w:pPr>
      <w:r w:rsidRPr="00037C06">
        <w:rPr>
          <w:i/>
        </w:rPr>
        <w:t>resolutionsförfarande i tredjeland</w:t>
      </w:r>
      <w:r w:rsidRPr="00F747AF">
        <w:t>: en åtgärd som enligt rätten i ett land utanför EES syftar till att hantera en kris i ett tredjelandsinstitut eller i ett moderföretag i tredjeland, om åtgärden är jämförbar med sådana resolutionsåtgärder som får vidtas enligt denna lag i fråga om ändamål och förväntat resultat,</w:t>
      </w:r>
    </w:p>
    <w:p w14:paraId="0F9EAD3D" w14:textId="77777777" w:rsidR="00F8090B" w:rsidRDefault="00F8090B" w:rsidP="00F8090B">
      <w:pPr>
        <w:pStyle w:val="Brdtextmedindrag"/>
      </w:pPr>
      <w:r w:rsidRPr="00037C06">
        <w:rPr>
          <w:i/>
        </w:rPr>
        <w:t>resolutionskollegium</w:t>
      </w:r>
      <w:r w:rsidRPr="00037C06">
        <w:t>: ett resolutionskollegium enligt artikel</w:t>
      </w:r>
      <w:r>
        <w:t> </w:t>
      </w:r>
      <w:r w:rsidRPr="00037C06">
        <w:t xml:space="preserve">88 i krishanteringsdirektivet, </w:t>
      </w:r>
    </w:p>
    <w:p w14:paraId="5568B3EF" w14:textId="77777777" w:rsidR="00F8090B" w:rsidRDefault="00F8090B" w:rsidP="00F8090B">
      <w:pPr>
        <w:pStyle w:val="Brdtextmedindrag"/>
      </w:pPr>
      <w:r w:rsidRPr="00037C06">
        <w:rPr>
          <w:i/>
        </w:rPr>
        <w:t>resolutionsåtgärd</w:t>
      </w:r>
      <w:r w:rsidRPr="00037C06">
        <w:t>: någon av de åtgärder som anges i 12</w:t>
      </w:r>
      <w:r>
        <w:t> </w:t>
      </w:r>
      <w:r w:rsidRPr="00037C06">
        <w:t>kap. 1</w:t>
      </w:r>
      <w:r>
        <w:t> §,</w:t>
      </w:r>
    </w:p>
    <w:p w14:paraId="2CCBC033" w14:textId="77777777" w:rsidR="00F8090B" w:rsidRDefault="00F8090B" w:rsidP="00F8090B">
      <w:pPr>
        <w:pStyle w:val="Brdtextmedindrag"/>
      </w:pPr>
      <w:r w:rsidRPr="004D7210">
        <w:rPr>
          <w:i/>
          <w:spacing w:val="-5"/>
        </w:rPr>
        <w:t>samordnande berörd myndighet</w:t>
      </w:r>
      <w:r w:rsidRPr="004D7210">
        <w:rPr>
          <w:spacing w:val="-5"/>
        </w:rPr>
        <w:t>: den berörda myndigheten i samma</w:t>
      </w:r>
      <w:r w:rsidRPr="00EE563F">
        <w:t xml:space="preserve"> land inom EES som den samordnande tillsynsmyndigheten,</w:t>
      </w:r>
    </w:p>
    <w:p w14:paraId="1F993F58" w14:textId="77777777" w:rsidR="00F8090B" w:rsidRDefault="00F8090B" w:rsidP="00F8090B">
      <w:pPr>
        <w:pStyle w:val="Brdtextmedindrag"/>
      </w:pPr>
      <w:r w:rsidRPr="004D7210">
        <w:rPr>
          <w:i/>
          <w:spacing w:val="-5"/>
        </w:rPr>
        <w:t>samordnande resolutionsmyndighet</w:t>
      </w:r>
      <w:r w:rsidRPr="004D7210">
        <w:rPr>
          <w:spacing w:val="-5"/>
        </w:rPr>
        <w:t>: resolutionsmyndigheten i samma</w:t>
      </w:r>
      <w:r w:rsidRPr="00EE563F">
        <w:t xml:space="preserve"> land inom EES som den samordnande tillsynsmyndigheten,</w:t>
      </w:r>
    </w:p>
    <w:p w14:paraId="551FCC23" w14:textId="77777777" w:rsidR="00F8090B" w:rsidRDefault="00F8090B" w:rsidP="00F8090B">
      <w:pPr>
        <w:pStyle w:val="Brdtextmedindrag"/>
      </w:pPr>
      <w:r w:rsidRPr="00604A26">
        <w:rPr>
          <w:i/>
          <w:spacing w:val="-4"/>
        </w:rPr>
        <w:t>samordnande tillsynsmyndighet</w:t>
      </w:r>
      <w:r w:rsidRPr="00604A26">
        <w:rPr>
          <w:spacing w:val="-4"/>
        </w:rPr>
        <w:t>: en behörig myndighet som ansvarar</w:t>
      </w:r>
      <w:r w:rsidRPr="00EE563F">
        <w:t xml:space="preserve"> för att utöva gruppbaserad tillsyn av moderinstitut inom EES och av institut som kontrolleras av finansiella moderholdingföretag inom EES eller blandade finansiella moderholdingföretag inom EES,</w:t>
      </w:r>
    </w:p>
    <w:p w14:paraId="3FE74B42" w14:textId="77777777" w:rsidR="00F8090B" w:rsidRDefault="00F8090B" w:rsidP="00F8090B">
      <w:pPr>
        <w:pStyle w:val="Brdtextmedindrag"/>
      </w:pPr>
      <w:r w:rsidRPr="00EE563F">
        <w:rPr>
          <w:i/>
        </w:rPr>
        <w:t>supplementärkapitalinstrument</w:t>
      </w:r>
      <w:r w:rsidRPr="00EE563F">
        <w:t>: kapitalinstrument och efterställda lån som uppfyller villkoren i artikel</w:t>
      </w:r>
      <w:r>
        <w:t> </w:t>
      </w:r>
      <w:r w:rsidRPr="00EE563F">
        <w:t>63 i tillsynsförordningen</w:t>
      </w:r>
      <w:r>
        <w:t>,</w:t>
      </w:r>
    </w:p>
    <w:tbl>
      <w:tblPr>
        <w:tblW w:w="5000" w:type="pct"/>
        <w:tblLook w:val="0000" w:firstRow="0" w:lastRow="0" w:firstColumn="0" w:lastColumn="0" w:noHBand="0" w:noVBand="0"/>
      </w:tblPr>
      <w:tblGrid>
        <w:gridCol w:w="2948"/>
        <w:gridCol w:w="2949"/>
      </w:tblGrid>
      <w:tr w:rsidR="00F8090B" w14:paraId="171D1FD1" w14:textId="77777777" w:rsidTr="002E15E2">
        <w:tc>
          <w:tcPr>
            <w:tcW w:w="2500" w:type="pct"/>
            <w:shd w:val="clear" w:color="auto" w:fill="auto"/>
            <w:tcMar>
              <w:left w:w="0" w:type="dxa"/>
            </w:tcMar>
          </w:tcPr>
          <w:p w14:paraId="273EF613" w14:textId="77777777" w:rsidR="00F8090B" w:rsidRDefault="00F8090B" w:rsidP="002E15E2">
            <w:pPr>
              <w:pStyle w:val="Brdtextmedindrag"/>
            </w:pPr>
            <w:r w:rsidRPr="00EE563F">
              <w:rPr>
                <w:i/>
                <w:u w:val="single"/>
              </w:rPr>
              <w:t>tillsynsförordningen</w:t>
            </w:r>
            <w:r w:rsidRPr="00EE563F">
              <w:t>: Europa</w:t>
            </w:r>
            <w:r>
              <w:softHyphen/>
            </w:r>
            <w:r w:rsidRPr="00EE563F">
              <w:t>parlamentets och rådets förord</w:t>
            </w:r>
            <w:r>
              <w:softHyphen/>
            </w:r>
            <w:r w:rsidRPr="00EE563F">
              <w:t>ning (EU) nr</w:t>
            </w:r>
            <w:r>
              <w:t> </w:t>
            </w:r>
            <w:r w:rsidRPr="00EE563F">
              <w:t>575/2013 av den 26</w:t>
            </w:r>
            <w:r>
              <w:t> </w:t>
            </w:r>
            <w:r w:rsidRPr="00EE563F">
              <w:t>juni 2013 om tillsynskrav för kredit</w:t>
            </w:r>
            <w:r>
              <w:softHyphen/>
            </w:r>
            <w:r w:rsidRPr="00EE563F">
              <w:t xml:space="preserve">institut </w:t>
            </w:r>
            <w:r w:rsidRPr="00042ACF">
              <w:rPr>
                <w:i/>
              </w:rPr>
              <w:t>och värdepappers</w:t>
            </w:r>
            <w:r>
              <w:rPr>
                <w:i/>
              </w:rPr>
              <w:softHyphen/>
            </w:r>
            <w:r w:rsidRPr="00042ACF">
              <w:rPr>
                <w:i/>
              </w:rPr>
              <w:t>företag</w:t>
            </w:r>
            <w:r w:rsidRPr="00EE563F">
              <w:t xml:space="preserve"> och om ändring av för</w:t>
            </w:r>
            <w:r>
              <w:softHyphen/>
            </w:r>
            <w:r w:rsidRPr="00EE563F">
              <w:t>ordning (EU) nr</w:t>
            </w:r>
            <w:r>
              <w:t> </w:t>
            </w:r>
            <w:r w:rsidRPr="00EE563F">
              <w:t>648/2012,</w:t>
            </w:r>
          </w:p>
        </w:tc>
        <w:tc>
          <w:tcPr>
            <w:tcW w:w="2500" w:type="pct"/>
            <w:shd w:val="clear" w:color="auto" w:fill="auto"/>
            <w:tcMar>
              <w:right w:w="0" w:type="dxa"/>
            </w:tcMar>
          </w:tcPr>
          <w:p w14:paraId="3572FB3D" w14:textId="77777777" w:rsidR="00F8090B" w:rsidRDefault="00F8090B" w:rsidP="002E15E2">
            <w:pPr>
              <w:pStyle w:val="Brdtextmedindrag"/>
            </w:pPr>
            <w:r w:rsidRPr="00EE563F">
              <w:rPr>
                <w:i/>
                <w:u w:val="single"/>
              </w:rPr>
              <w:t>tillsynsförordningen</w:t>
            </w:r>
            <w:r w:rsidRPr="00EE563F">
              <w:t>: Europa</w:t>
            </w:r>
            <w:r>
              <w:softHyphen/>
            </w:r>
            <w:r w:rsidRPr="00EE563F">
              <w:t>parlamentets och rådets förord</w:t>
            </w:r>
            <w:r>
              <w:softHyphen/>
            </w:r>
            <w:r w:rsidRPr="00EE563F">
              <w:t>ning (EU) nr</w:t>
            </w:r>
            <w:r>
              <w:t> </w:t>
            </w:r>
            <w:r w:rsidRPr="00EE563F">
              <w:t>575/2013 av den 26</w:t>
            </w:r>
            <w:r>
              <w:t> </w:t>
            </w:r>
            <w:r w:rsidRPr="00EE563F">
              <w:t>juni 2013 om tillsynskrav för kredit</w:t>
            </w:r>
            <w:r>
              <w:softHyphen/>
            </w:r>
            <w:r w:rsidRPr="00EE563F">
              <w:t>institut</w:t>
            </w:r>
            <w:r>
              <w:t xml:space="preserve"> </w:t>
            </w:r>
            <w:r w:rsidRPr="00EE563F">
              <w:t>och om ändring av förordning (EU) nr</w:t>
            </w:r>
            <w:r>
              <w:t> </w:t>
            </w:r>
            <w:r w:rsidRPr="00EE563F">
              <w:t>648/2012,</w:t>
            </w:r>
          </w:p>
        </w:tc>
      </w:tr>
      <w:tr w:rsidR="00F8090B" w14:paraId="676FF8E9" w14:textId="77777777" w:rsidTr="002E15E2">
        <w:tc>
          <w:tcPr>
            <w:tcW w:w="2500" w:type="pct"/>
            <w:shd w:val="clear" w:color="auto" w:fill="auto"/>
            <w:tcMar>
              <w:left w:w="0" w:type="dxa"/>
            </w:tcMar>
          </w:tcPr>
          <w:p w14:paraId="535A416F" w14:textId="77777777" w:rsidR="00F8090B" w:rsidRDefault="00F8090B" w:rsidP="002E15E2">
            <w:pPr>
              <w:pStyle w:val="Brdtextmedindrag"/>
            </w:pPr>
            <w:r w:rsidRPr="00E96EAA">
              <w:rPr>
                <w:i/>
                <w:u w:val="single"/>
              </w:rPr>
              <w:t>tillsynskollegium</w:t>
            </w:r>
            <w:r w:rsidRPr="0073154A">
              <w:t>: ett tillsyns</w:t>
            </w:r>
            <w:r>
              <w:softHyphen/>
            </w:r>
            <w:r w:rsidRPr="0073154A">
              <w:t>kollegium enligt artikel</w:t>
            </w:r>
            <w:r>
              <w:t> </w:t>
            </w:r>
            <w:r w:rsidRPr="0073154A">
              <w:t>116 i kapitaltäckningsdirektivet,</w:t>
            </w:r>
          </w:p>
        </w:tc>
        <w:tc>
          <w:tcPr>
            <w:tcW w:w="2500" w:type="pct"/>
            <w:shd w:val="clear" w:color="auto" w:fill="auto"/>
            <w:tcMar>
              <w:right w:w="0" w:type="dxa"/>
            </w:tcMar>
          </w:tcPr>
          <w:p w14:paraId="488D151E" w14:textId="77777777" w:rsidR="00F8090B" w:rsidRDefault="00F8090B" w:rsidP="002E15E2">
            <w:pPr>
              <w:pStyle w:val="Brdtextmedindrag"/>
            </w:pPr>
            <w:r w:rsidRPr="00E96EAA">
              <w:rPr>
                <w:i/>
                <w:u w:val="single"/>
              </w:rPr>
              <w:t>tillsynskollegium</w:t>
            </w:r>
            <w:r w:rsidRPr="00E96EAA">
              <w:t>: ett tillsyns</w:t>
            </w:r>
            <w:r>
              <w:softHyphen/>
            </w:r>
            <w:r w:rsidRPr="00E96EAA">
              <w:t>kollegium enligt artikel</w:t>
            </w:r>
            <w:r>
              <w:t> </w:t>
            </w:r>
            <w:r w:rsidRPr="00E96EAA">
              <w:t>116 i kapitaltäckningsdirektivet</w:t>
            </w:r>
            <w:r>
              <w:t xml:space="preserve"> </w:t>
            </w:r>
            <w:r>
              <w:rPr>
                <w:i/>
              </w:rPr>
              <w:t xml:space="preserve">eller artikel 48 i </w:t>
            </w:r>
            <w:r w:rsidRPr="00BF743B">
              <w:rPr>
                <w:i/>
              </w:rPr>
              <w:t>Europaparlamentets och rådets direktiv (EU) 2019/2034 av den 27 november 2019 om tillsyn av värdepappersföretag och om änd</w:t>
            </w:r>
            <w:r>
              <w:rPr>
                <w:i/>
              </w:rPr>
              <w:softHyphen/>
            </w:r>
            <w:r w:rsidRPr="00BF743B">
              <w:rPr>
                <w:i/>
              </w:rPr>
              <w:t xml:space="preserve">ring </w:t>
            </w:r>
            <w:r w:rsidRPr="00BF743B">
              <w:rPr>
                <w:i/>
                <w:spacing w:val="-4"/>
              </w:rPr>
              <w:t>av direktiven 2002/87/EG, 2009/65/EG, 2011/61/EU, 2013/36/EU</w:t>
            </w:r>
            <w:r w:rsidRPr="00BF743B">
              <w:rPr>
                <w:i/>
              </w:rPr>
              <w:t>, 2014/59/EU och 2014/65/EU, i den ursprungliga lydelsen</w:t>
            </w:r>
            <w:r w:rsidRPr="00E96EAA">
              <w:t>,</w:t>
            </w:r>
          </w:p>
        </w:tc>
      </w:tr>
    </w:tbl>
    <w:p w14:paraId="4DACFAC1" w14:textId="77777777" w:rsidR="00F8090B" w:rsidRDefault="00F8090B" w:rsidP="00F8090B">
      <w:pPr>
        <w:pStyle w:val="Brdtextmedindrag"/>
      </w:pPr>
      <w:r w:rsidRPr="007F5AF8">
        <w:rPr>
          <w:i/>
        </w:rPr>
        <w:t>tredjelandsinstitut</w:t>
      </w:r>
      <w:r w:rsidRPr="007F5AF8">
        <w:t>: ett företag som har sitt huvudkontor i ett land utanför EES och som skulle vara ett institut om det var hemma</w:t>
      </w:r>
      <w:r>
        <w:softHyphen/>
      </w:r>
      <w:r w:rsidRPr="007F5AF8">
        <w:t>hörande inom EES,</w:t>
      </w:r>
    </w:p>
    <w:tbl>
      <w:tblPr>
        <w:tblW w:w="5000" w:type="pct"/>
        <w:tblLayout w:type="fixed"/>
        <w:tblLook w:val="0000" w:firstRow="0" w:lastRow="0" w:firstColumn="0" w:lastColumn="0" w:noHBand="0" w:noVBand="0"/>
      </w:tblPr>
      <w:tblGrid>
        <w:gridCol w:w="2948"/>
        <w:gridCol w:w="2949"/>
      </w:tblGrid>
      <w:tr w:rsidR="00F8090B" w14:paraId="02D3F9EB" w14:textId="77777777" w:rsidTr="002E15E2">
        <w:tc>
          <w:tcPr>
            <w:tcW w:w="2500" w:type="pct"/>
            <w:shd w:val="clear" w:color="auto" w:fill="auto"/>
            <w:tcMar>
              <w:left w:w="0" w:type="dxa"/>
            </w:tcMar>
          </w:tcPr>
          <w:p w14:paraId="001C9E7A" w14:textId="77777777" w:rsidR="00F8090B" w:rsidRPr="00BF743B" w:rsidRDefault="00F8090B" w:rsidP="002E15E2">
            <w:pPr>
              <w:pStyle w:val="Brdtextmedindrag"/>
              <w:rPr>
                <w:i/>
                <w:spacing w:val="-4"/>
              </w:rPr>
            </w:pPr>
            <w:r w:rsidRPr="00BF743B">
              <w:rPr>
                <w:i/>
                <w:spacing w:val="-4"/>
                <w:u w:val="single"/>
              </w:rPr>
              <w:t>värdepappersbolag</w:t>
            </w:r>
            <w:r w:rsidRPr="007521B6">
              <w:rPr>
                <w:iCs/>
                <w:spacing w:val="-4"/>
              </w:rPr>
              <w:t>:</w:t>
            </w:r>
            <w:r w:rsidRPr="00BF743B">
              <w:rPr>
                <w:i/>
                <w:spacing w:val="-4"/>
              </w:rPr>
              <w:t xml:space="preserve"> </w:t>
            </w:r>
            <w:r w:rsidRPr="00B56E51">
              <w:rPr>
                <w:spacing w:val="-4"/>
              </w:rPr>
              <w:t>ett</w:t>
            </w:r>
            <w:r w:rsidRPr="00BF743B">
              <w:rPr>
                <w:i/>
                <w:spacing w:val="-4"/>
              </w:rPr>
              <w:t xml:space="preserve"> </w:t>
            </w:r>
            <w:r w:rsidRPr="009022C4">
              <w:rPr>
                <w:spacing w:val="-4"/>
              </w:rPr>
              <w:t xml:space="preserve">svenskt </w:t>
            </w:r>
            <w:r w:rsidRPr="009022C4">
              <w:t>aktiebolag</w:t>
            </w:r>
            <w:r w:rsidRPr="00FD539B">
              <w:rPr>
                <w:i/>
              </w:rPr>
              <w:t xml:space="preserve"> </w:t>
            </w:r>
            <w:r w:rsidRPr="00B56E51">
              <w:t>som har tillstånd att driva värdepappersrörelse</w:t>
            </w:r>
            <w:r w:rsidRPr="00FD539B">
              <w:rPr>
                <w:i/>
              </w:rPr>
              <w:t xml:space="preserve"> </w:t>
            </w:r>
            <w:r w:rsidRPr="00B56E51">
              <w:t>enligt</w:t>
            </w:r>
            <w:r w:rsidRPr="00FD539B">
              <w:rPr>
                <w:i/>
              </w:rPr>
              <w:t xml:space="preserve"> </w:t>
            </w:r>
            <w:r w:rsidRPr="004923B1">
              <w:rPr>
                <w:iCs/>
              </w:rPr>
              <w:t>lage</w:t>
            </w:r>
            <w:r w:rsidRPr="004923B1">
              <w:rPr>
                <w:iCs/>
                <w:spacing w:val="-4"/>
              </w:rPr>
              <w:t>n om värdepappersmarknaden</w:t>
            </w:r>
            <w:r w:rsidRPr="00BF743B">
              <w:rPr>
                <w:i/>
                <w:spacing w:val="-4"/>
              </w:rPr>
              <w:t xml:space="preserve">, </w:t>
            </w:r>
            <w:r w:rsidRPr="00B56E51">
              <w:rPr>
                <w:spacing w:val="-4"/>
              </w:rPr>
              <w:t>om det har tillstånd</w:t>
            </w:r>
          </w:p>
          <w:p w14:paraId="64F8520F" w14:textId="77777777" w:rsidR="00F8090B" w:rsidRPr="00BF743B" w:rsidRDefault="00F8090B" w:rsidP="002E15E2">
            <w:pPr>
              <w:pStyle w:val="Brdtextmedindrag"/>
              <w:rPr>
                <w:i/>
              </w:rPr>
            </w:pPr>
            <w:r w:rsidRPr="00BF743B">
              <w:rPr>
                <w:i/>
              </w:rPr>
              <w:lastRenderedPageBreak/>
              <w:t>a) </w:t>
            </w:r>
            <w:r w:rsidRPr="00B56E51">
              <w:t>för någon av de tjänster som anges i 2 kap. 1 § 3</w:t>
            </w:r>
            <w:r w:rsidRPr="00BF743B">
              <w:rPr>
                <w:i/>
              </w:rPr>
              <w:t xml:space="preserve">, </w:t>
            </w:r>
            <w:r w:rsidRPr="00B56E51">
              <w:t>6</w:t>
            </w:r>
            <w:r w:rsidRPr="00BF743B">
              <w:rPr>
                <w:i/>
              </w:rPr>
              <w:t xml:space="preserve">, 7, 8 och 9 </w:t>
            </w:r>
            <w:r w:rsidRPr="00B56E51">
              <w:t>den lagen</w:t>
            </w:r>
            <w:r w:rsidRPr="007521B6">
              <w:rPr>
                <w:iCs/>
              </w:rPr>
              <w:t>,</w:t>
            </w:r>
            <w:r w:rsidRPr="00BF743B">
              <w:rPr>
                <w:i/>
              </w:rPr>
              <w:t xml:space="preserve"> </w:t>
            </w:r>
          </w:p>
          <w:p w14:paraId="2570FBF1" w14:textId="77777777" w:rsidR="00F8090B" w:rsidRPr="00BF743B" w:rsidRDefault="00F8090B" w:rsidP="002E15E2">
            <w:pPr>
              <w:pStyle w:val="Brdtextmedindrag"/>
              <w:rPr>
                <w:i/>
              </w:rPr>
            </w:pPr>
            <w:r w:rsidRPr="00BF743B">
              <w:rPr>
                <w:i/>
              </w:rPr>
              <w:t>b) att som sidotjänst förvara finansiella instrument för kunders räkning och ta emot medel m</w:t>
            </w:r>
            <w:r w:rsidRPr="00BF743B">
              <w:rPr>
                <w:i/>
                <w:spacing w:val="-5"/>
              </w:rPr>
              <w:t>ed redovisningsskyldighet enligt</w:t>
            </w:r>
            <w:r w:rsidRPr="00BF743B">
              <w:rPr>
                <w:i/>
              </w:rPr>
              <w:t xml:space="preserve"> 2 kap. 2 § första stycket 1 den lagen, eller </w:t>
            </w:r>
          </w:p>
          <w:p w14:paraId="7A7E2364" w14:textId="77777777" w:rsidR="00F8090B" w:rsidRPr="00E92E46" w:rsidRDefault="00F8090B" w:rsidP="002E15E2">
            <w:pPr>
              <w:pStyle w:val="Brdtextmedindrag"/>
              <w:rPr>
                <w:highlight w:val="yellow"/>
              </w:rPr>
            </w:pPr>
            <w:r w:rsidRPr="00BF743B">
              <w:rPr>
                <w:i/>
              </w:rPr>
              <w:t>c) att som sidotjänst ta emot kunders medel på konto för att underlätta värdepappersrörelsen enligt 2 kap. 2 § första stycket 8 den lagen</w:t>
            </w:r>
            <w:r w:rsidRPr="007521B6">
              <w:rPr>
                <w:i/>
              </w:rPr>
              <w:t>,</w:t>
            </w:r>
            <w:r w:rsidRPr="00BF743B">
              <w:rPr>
                <w:i/>
              </w:rPr>
              <w:t xml:space="preserve"> och</w:t>
            </w:r>
          </w:p>
        </w:tc>
        <w:tc>
          <w:tcPr>
            <w:tcW w:w="2500" w:type="pct"/>
            <w:shd w:val="clear" w:color="auto" w:fill="auto"/>
            <w:tcMar>
              <w:right w:w="0" w:type="dxa"/>
            </w:tcMar>
          </w:tcPr>
          <w:p w14:paraId="5420A12C" w14:textId="77777777" w:rsidR="00F8090B" w:rsidRPr="00BF743B" w:rsidRDefault="00F8090B" w:rsidP="002E15E2">
            <w:pPr>
              <w:pStyle w:val="Brdtextmedindrag"/>
              <w:rPr>
                <w:i/>
                <w:u w:val="single"/>
              </w:rPr>
            </w:pPr>
            <w:r w:rsidRPr="00BF743B">
              <w:rPr>
                <w:i/>
                <w:u w:val="single"/>
              </w:rPr>
              <w:lastRenderedPageBreak/>
              <w:t>värdepappersbolag</w:t>
            </w:r>
            <w:r w:rsidRPr="007521B6">
              <w:t>:</w:t>
            </w:r>
            <w:r w:rsidRPr="00BF743B">
              <w:t xml:space="preserve"> </w:t>
            </w:r>
            <w:r w:rsidRPr="00114D09">
              <w:t>ett</w:t>
            </w:r>
            <w:r>
              <w:t xml:space="preserve"> svenskt aktiebolag</w:t>
            </w:r>
            <w:r w:rsidRPr="00C02841">
              <w:t xml:space="preserve"> som har tillstånd att driva värdepappers</w:t>
            </w:r>
            <w:r>
              <w:softHyphen/>
            </w:r>
            <w:r w:rsidRPr="00C02841">
              <w:t>rörelse enligt lagen om värdepap</w:t>
            </w:r>
            <w:r>
              <w:softHyphen/>
            </w:r>
            <w:r w:rsidRPr="00C02841">
              <w:t>persmarknaden</w:t>
            </w:r>
            <w:r>
              <w:t>,</w:t>
            </w:r>
            <w:r w:rsidRPr="00C02841">
              <w:t xml:space="preserve"> om det har tillstånd </w:t>
            </w:r>
            <w:r w:rsidRPr="00336996">
              <w:t xml:space="preserve">för någon av de </w:t>
            </w:r>
            <w:r w:rsidRPr="00336996">
              <w:lastRenderedPageBreak/>
              <w:t>tjänster som anges i 2 kap. 1 §</w:t>
            </w:r>
            <w:r w:rsidRPr="00B56E51">
              <w:t> </w:t>
            </w:r>
            <w:r w:rsidRPr="00336996">
              <w:t>3</w:t>
            </w:r>
            <w:r w:rsidRPr="00B56E51">
              <w:rPr>
                <w:i/>
              </w:rPr>
              <w:t xml:space="preserve"> eller </w:t>
            </w:r>
            <w:r w:rsidRPr="00336996">
              <w:t>6 den lagen</w:t>
            </w:r>
            <w:r w:rsidRPr="00BF743B">
              <w:t xml:space="preserve">, </w:t>
            </w:r>
          </w:p>
        </w:tc>
      </w:tr>
      <w:tr w:rsidR="00F8090B" w14:paraId="1AED32BC" w14:textId="77777777" w:rsidTr="002E15E2">
        <w:tc>
          <w:tcPr>
            <w:tcW w:w="2500" w:type="pct"/>
            <w:shd w:val="clear" w:color="auto" w:fill="auto"/>
            <w:tcMar>
              <w:left w:w="0" w:type="dxa"/>
            </w:tcMar>
          </w:tcPr>
          <w:p w14:paraId="19275330" w14:textId="77777777" w:rsidR="00F8090B" w:rsidRPr="00E92E46" w:rsidRDefault="00F8090B" w:rsidP="002E15E2">
            <w:pPr>
              <w:pStyle w:val="Brdtextmedindrag"/>
              <w:rPr>
                <w:highlight w:val="yellow"/>
              </w:rPr>
            </w:pPr>
          </w:p>
        </w:tc>
        <w:tc>
          <w:tcPr>
            <w:tcW w:w="2500" w:type="pct"/>
            <w:shd w:val="clear" w:color="auto" w:fill="auto"/>
            <w:tcMar>
              <w:right w:w="0" w:type="dxa"/>
            </w:tcMar>
          </w:tcPr>
          <w:p w14:paraId="14AF0F5E" w14:textId="77777777" w:rsidR="00F8090B" w:rsidRPr="004D7210" w:rsidRDefault="00F8090B" w:rsidP="002E15E2">
            <w:pPr>
              <w:pStyle w:val="Brdtextmedindrag"/>
              <w:rPr>
                <w:i/>
              </w:rPr>
            </w:pPr>
            <w:r>
              <w:rPr>
                <w:i/>
                <w:u w:val="single"/>
              </w:rPr>
              <w:t>v</w:t>
            </w:r>
            <w:r w:rsidRPr="004D7210">
              <w:rPr>
                <w:i/>
                <w:u w:val="single"/>
              </w:rPr>
              <w:t>ärdepappersbolagsförord</w:t>
            </w:r>
            <w:r w:rsidRPr="004D7210">
              <w:rPr>
                <w:i/>
                <w:u w:val="single"/>
              </w:rPr>
              <w:softHyphen/>
              <w:t>ningen</w:t>
            </w:r>
            <w:r w:rsidRPr="002339F3">
              <w:rPr>
                <w:i/>
                <w:iCs/>
              </w:rPr>
              <w:t>:</w:t>
            </w:r>
            <w:r>
              <w:t xml:space="preserve"> </w:t>
            </w:r>
            <w:r w:rsidRPr="004D7210">
              <w:rPr>
                <w:i/>
              </w:rPr>
              <w:t xml:space="preserve">Europaparlamentets och </w:t>
            </w:r>
            <w:r w:rsidRPr="004D7210">
              <w:rPr>
                <w:i/>
                <w:spacing w:val="-4"/>
              </w:rPr>
              <w:t>rådets förordning (EU) 2019/2033</w:t>
            </w:r>
            <w:r w:rsidRPr="004D7210">
              <w:rPr>
                <w:i/>
              </w:rPr>
              <w:t xml:space="preserve"> av </w:t>
            </w:r>
            <w:r w:rsidRPr="004D7210">
              <w:rPr>
                <w:i/>
                <w:spacing w:val="-4"/>
              </w:rPr>
              <w:t>den 27 november 2019 om till</w:t>
            </w:r>
            <w:r>
              <w:rPr>
                <w:i/>
                <w:spacing w:val="-4"/>
              </w:rPr>
              <w:softHyphen/>
            </w:r>
            <w:r w:rsidRPr="004D7210">
              <w:rPr>
                <w:i/>
                <w:spacing w:val="-4"/>
              </w:rPr>
              <w:t>synskrav</w:t>
            </w:r>
            <w:r w:rsidRPr="004D7210">
              <w:rPr>
                <w:i/>
              </w:rPr>
              <w:t xml:space="preserve"> för värdepappersföretag </w:t>
            </w:r>
            <w:r w:rsidRPr="004D7210">
              <w:rPr>
                <w:i/>
                <w:spacing w:val="-4"/>
              </w:rPr>
              <w:t>och om ändring av förordningarna</w:t>
            </w:r>
            <w:r w:rsidRPr="004D7210">
              <w:rPr>
                <w:i/>
              </w:rPr>
              <w:t xml:space="preserve"> (EU) nr 1093/2010, (EU) nr 575/2013, (EU) nr 600/2014 och (EU) nr 806/2014</w:t>
            </w:r>
            <w:r w:rsidRPr="004923B1">
              <w:rPr>
                <w:i/>
                <w:iCs/>
              </w:rPr>
              <w:t xml:space="preserve">, </w:t>
            </w:r>
            <w:r>
              <w:rPr>
                <w:i/>
                <w:iCs/>
              </w:rPr>
              <w:t>och</w:t>
            </w:r>
          </w:p>
        </w:tc>
      </w:tr>
    </w:tbl>
    <w:p w14:paraId="18C028DF" w14:textId="77777777" w:rsidR="00F8090B" w:rsidRDefault="00F8090B" w:rsidP="00F8090B">
      <w:pPr>
        <w:pStyle w:val="Brdtextmedindrag"/>
      </w:pPr>
      <w:r w:rsidRPr="00C66FE3">
        <w:rPr>
          <w:i/>
        </w:rPr>
        <w:t>övriga primärkapitalinstrument</w:t>
      </w:r>
      <w:r w:rsidRPr="00C66FE3">
        <w:t>: kapitalinstrument som uppfyller vill</w:t>
      </w:r>
      <w:r>
        <w:softHyphen/>
      </w:r>
      <w:r w:rsidRPr="00C66FE3">
        <w:t>koren i artikel</w:t>
      </w:r>
      <w:r>
        <w:t> </w:t>
      </w:r>
      <w:r w:rsidRPr="00C66FE3">
        <w:t>52.1 i tillsynsförordningen.</w:t>
      </w:r>
    </w:p>
    <w:p w14:paraId="1EECACEF" w14:textId="77777777" w:rsidR="00F8090B" w:rsidRDefault="00F8090B" w:rsidP="00F8090B">
      <w:pPr>
        <w:pStyle w:val="Brdtext"/>
        <w:spacing w:before="270"/>
        <w:jc w:val="center"/>
        <w:rPr>
          <w:b/>
        </w:rPr>
      </w:pPr>
      <w:r>
        <w:rPr>
          <w:b/>
        </w:rPr>
        <w:t>27 kap.</w:t>
      </w:r>
    </w:p>
    <w:p w14:paraId="78B30FF5" w14:textId="77777777" w:rsidR="00F8090B" w:rsidRDefault="00F8090B" w:rsidP="00F8090B">
      <w:pPr>
        <w:pStyle w:val="Brdtext"/>
        <w:jc w:val="center"/>
      </w:pPr>
      <w:r>
        <w:t>13 §</w:t>
      </w:r>
      <w:r>
        <w:rPr>
          <w:rStyle w:val="Fotnotsreferens"/>
        </w:rPr>
        <w:footnoteReference w:id="83"/>
      </w:r>
    </w:p>
    <w:p w14:paraId="0878209E" w14:textId="77777777" w:rsidR="00F8090B" w:rsidRDefault="00F8090B" w:rsidP="00F8090B">
      <w:pPr>
        <w:pStyle w:val="Brdtextmedindrag"/>
      </w:pPr>
      <w:r w:rsidRPr="0048664E">
        <w:t>Avgiftsskyldiga ska betala årliga resolutionsavgifter. De samman</w:t>
      </w:r>
      <w:r>
        <w:softHyphen/>
      </w:r>
      <w:r w:rsidRPr="0048664E">
        <w:t>lagda resolutionsavgifterna för ett år ska uppgå till 0,05</w:t>
      </w:r>
      <w:r>
        <w:t> </w:t>
      </w:r>
      <w:r w:rsidRPr="0048664E">
        <w:t>procent av det totala underlag för samtliga avgiftsskyldiga som beräknas enligt 14</w:t>
      </w:r>
      <w:r>
        <w:t> §</w:t>
      </w:r>
      <w:r w:rsidRPr="0048664E">
        <w:t xml:space="preserve"> (avgiftsunderlaget). </w:t>
      </w:r>
    </w:p>
    <w:p w14:paraId="0388158F" w14:textId="77777777" w:rsidR="00F8090B" w:rsidRPr="0048664E" w:rsidRDefault="00F8090B" w:rsidP="00F8090B">
      <w:pPr>
        <w:pStyle w:val="Brdtextmedindrag"/>
      </w:pPr>
      <w:r w:rsidRPr="0048664E">
        <w:t>Om inte annat följer av tredje stycket fastställs den resolutions</w:t>
      </w:r>
      <w:r>
        <w:softHyphen/>
      </w:r>
      <w:r w:rsidRPr="0048664E">
        <w:t>avgift som en avgiftsskyldig ska betala i enlighet med förordningen om resolutions</w:t>
      </w:r>
      <w:r>
        <w:softHyphen/>
      </w:r>
      <w:r w:rsidRPr="0048664E">
        <w:t>avgifter.</w:t>
      </w:r>
    </w:p>
    <w:tbl>
      <w:tblPr>
        <w:tblW w:w="5000" w:type="pct"/>
        <w:tblLook w:val="0000" w:firstRow="0" w:lastRow="0" w:firstColumn="0" w:lastColumn="0" w:noHBand="0" w:noVBand="0"/>
      </w:tblPr>
      <w:tblGrid>
        <w:gridCol w:w="2948"/>
        <w:gridCol w:w="2949"/>
      </w:tblGrid>
      <w:tr w:rsidR="00F8090B" w14:paraId="6F6AB7F0" w14:textId="77777777" w:rsidTr="002E15E2">
        <w:tc>
          <w:tcPr>
            <w:tcW w:w="2500" w:type="pct"/>
            <w:shd w:val="clear" w:color="auto" w:fill="auto"/>
            <w:tcMar>
              <w:left w:w="0" w:type="dxa"/>
            </w:tcMar>
          </w:tcPr>
          <w:p w14:paraId="16AFBF5B" w14:textId="77777777" w:rsidR="00F8090B" w:rsidRDefault="00F8090B" w:rsidP="002E15E2">
            <w:pPr>
              <w:pStyle w:val="Brdtextmedindrag"/>
            </w:pPr>
            <w:r w:rsidRPr="008425C9">
              <w:t>Det som i artiklarna</w:t>
            </w:r>
            <w:r>
              <w:t> </w:t>
            </w:r>
            <w:r w:rsidRPr="008425C9">
              <w:t>4.1, 6–9, 12.1, 14.2, 14.3, 14.6 och 17.2 i förordningen om resolutions</w:t>
            </w:r>
            <w:r>
              <w:softHyphen/>
            </w:r>
            <w:r w:rsidRPr="008425C9">
              <w:t>avgifter anges om metoden för risk</w:t>
            </w:r>
            <w:r>
              <w:softHyphen/>
            </w:r>
            <w:r w:rsidRPr="008425C9">
              <w:t xml:space="preserve">justering av resolutionsavgift och om uppgiftsskyldighet, ska inte tillämpas för EES-filialer </w:t>
            </w:r>
            <w:r w:rsidRPr="008425C9">
              <w:rPr>
                <w:i/>
              </w:rPr>
              <w:t>och värdepappersbolag som omfattas av definitionen i artikel</w:t>
            </w:r>
            <w:r>
              <w:rPr>
                <w:i/>
              </w:rPr>
              <w:t> </w:t>
            </w:r>
            <w:r w:rsidRPr="008425C9">
              <w:rPr>
                <w:i/>
              </w:rPr>
              <w:t>96.1</w:t>
            </w:r>
            <w:r>
              <w:rPr>
                <w:i/>
              </w:rPr>
              <w:t> </w:t>
            </w:r>
            <w:r w:rsidRPr="008425C9">
              <w:rPr>
                <w:i/>
              </w:rPr>
              <w:t>a eller</w:t>
            </w:r>
            <w:r>
              <w:rPr>
                <w:i/>
              </w:rPr>
              <w:t> </w:t>
            </w:r>
            <w:r w:rsidRPr="008425C9">
              <w:rPr>
                <w:i/>
              </w:rPr>
              <w:t>b i tillsynsförordningen eller som bedriver verksamhet nr</w:t>
            </w:r>
            <w:r>
              <w:rPr>
                <w:i/>
              </w:rPr>
              <w:t> </w:t>
            </w:r>
            <w:r w:rsidRPr="008425C9">
              <w:rPr>
                <w:i/>
              </w:rPr>
              <w:t>8 i av</w:t>
            </w:r>
            <w:r>
              <w:rPr>
                <w:i/>
              </w:rPr>
              <w:softHyphen/>
            </w:r>
            <w:r w:rsidRPr="008425C9">
              <w:rPr>
                <w:i/>
              </w:rPr>
              <w:t>snitt</w:t>
            </w:r>
            <w:r>
              <w:rPr>
                <w:i/>
              </w:rPr>
              <w:t> </w:t>
            </w:r>
            <w:r w:rsidRPr="008425C9">
              <w:rPr>
                <w:i/>
              </w:rPr>
              <w:t>A i bilaga</w:t>
            </w:r>
            <w:r>
              <w:rPr>
                <w:i/>
              </w:rPr>
              <w:t> </w:t>
            </w:r>
            <w:r w:rsidRPr="008425C9">
              <w:rPr>
                <w:i/>
              </w:rPr>
              <w:t>I till Europa</w:t>
            </w:r>
            <w:r>
              <w:rPr>
                <w:i/>
              </w:rPr>
              <w:softHyphen/>
            </w:r>
            <w:r w:rsidRPr="008425C9">
              <w:rPr>
                <w:i/>
              </w:rPr>
              <w:t>parlamentets och rådets direktiv 2</w:t>
            </w:r>
            <w:r w:rsidRPr="00622FAE">
              <w:rPr>
                <w:i/>
                <w:spacing w:val="-4"/>
              </w:rPr>
              <w:t>004/39/EG, men som inte bedri</w:t>
            </w:r>
            <w:r w:rsidRPr="00622FAE">
              <w:rPr>
                <w:i/>
                <w:spacing w:val="-4"/>
              </w:rPr>
              <w:softHyphen/>
              <w:t>ver</w:t>
            </w:r>
            <w:r w:rsidRPr="008425C9">
              <w:rPr>
                <w:i/>
              </w:rPr>
              <w:t xml:space="preserve"> </w:t>
            </w:r>
            <w:r w:rsidRPr="008425C9">
              <w:rPr>
                <w:i/>
              </w:rPr>
              <w:lastRenderedPageBreak/>
              <w:t>verksam</w:t>
            </w:r>
            <w:r>
              <w:rPr>
                <w:i/>
              </w:rPr>
              <w:softHyphen/>
            </w:r>
            <w:r w:rsidRPr="008425C9">
              <w:rPr>
                <w:i/>
              </w:rPr>
              <w:t>heterna nr</w:t>
            </w:r>
            <w:r>
              <w:rPr>
                <w:i/>
              </w:rPr>
              <w:t> </w:t>
            </w:r>
            <w:r w:rsidRPr="008425C9">
              <w:rPr>
                <w:i/>
              </w:rPr>
              <w:t>3 eller 6 i samma avsnitt i den bilagan</w:t>
            </w:r>
            <w:r w:rsidRPr="004923B1">
              <w:rPr>
                <w:iCs/>
              </w:rPr>
              <w:t>.</w:t>
            </w:r>
            <w:r w:rsidRPr="008425C9">
              <w:t xml:space="preserve"> För </w:t>
            </w:r>
            <w:r w:rsidRPr="008425C9">
              <w:rPr>
                <w:i/>
              </w:rPr>
              <w:t>en sådan avgifts</w:t>
            </w:r>
            <w:r>
              <w:rPr>
                <w:i/>
              </w:rPr>
              <w:softHyphen/>
            </w:r>
            <w:r w:rsidRPr="008425C9">
              <w:rPr>
                <w:i/>
              </w:rPr>
              <w:t>skyldig</w:t>
            </w:r>
            <w:r w:rsidRPr="008425C9">
              <w:t xml:space="preserve"> ska risk</w:t>
            </w:r>
            <w:r>
              <w:softHyphen/>
            </w:r>
            <w:r w:rsidRPr="008425C9">
              <w:t>justering av resolu</w:t>
            </w:r>
            <w:r>
              <w:softHyphen/>
            </w:r>
            <w:r w:rsidRPr="008425C9">
              <w:t>tionsavgift ske i enlighet med de kriterier som anges i artikel</w:t>
            </w:r>
            <w:r>
              <w:t> </w:t>
            </w:r>
            <w:r w:rsidRPr="008425C9">
              <w:t>103.7 i krishan</w:t>
            </w:r>
            <w:r>
              <w:softHyphen/>
            </w:r>
            <w:r w:rsidRPr="008425C9">
              <w:t>terings</w:t>
            </w:r>
            <w:r>
              <w:softHyphen/>
            </w:r>
            <w:r w:rsidRPr="008425C9">
              <w:t>direktivet och före</w:t>
            </w:r>
            <w:r>
              <w:softHyphen/>
            </w:r>
            <w:r w:rsidRPr="008425C9">
              <w:t>skrifter som har meddelats med stöd av 29</w:t>
            </w:r>
            <w:r>
              <w:t> </w:t>
            </w:r>
            <w:r w:rsidRPr="008425C9">
              <w:t>kap. 1</w:t>
            </w:r>
            <w:r>
              <w:t> § </w:t>
            </w:r>
            <w:r w:rsidRPr="008425C9">
              <w:t>8.</w:t>
            </w:r>
          </w:p>
        </w:tc>
        <w:tc>
          <w:tcPr>
            <w:tcW w:w="2500" w:type="pct"/>
            <w:shd w:val="clear" w:color="auto" w:fill="auto"/>
            <w:tcMar>
              <w:right w:w="0" w:type="dxa"/>
            </w:tcMar>
          </w:tcPr>
          <w:p w14:paraId="6F4CC692" w14:textId="119CACC8" w:rsidR="00F8090B" w:rsidRDefault="00F8090B" w:rsidP="002E15E2">
            <w:pPr>
              <w:pStyle w:val="Brdtextmedindrag"/>
            </w:pPr>
            <w:r w:rsidRPr="008425C9">
              <w:lastRenderedPageBreak/>
              <w:t>Det som i artiklarna</w:t>
            </w:r>
            <w:r>
              <w:t> </w:t>
            </w:r>
            <w:r w:rsidRPr="008425C9">
              <w:t>4.1, 6–9, 12.1, 14.2, 14.3, 14.6 och 17.2 i förordningen om resolutions</w:t>
            </w:r>
            <w:r>
              <w:softHyphen/>
            </w:r>
            <w:r w:rsidRPr="008425C9">
              <w:t>avgifter anges om metoden för risk</w:t>
            </w:r>
            <w:r>
              <w:softHyphen/>
            </w:r>
            <w:r w:rsidRPr="008425C9">
              <w:t xml:space="preserve">justering av resolutionsavgift och om uppgiftsskyldighet, ska inte tillämpas för EES-filialer. För </w:t>
            </w:r>
            <w:r>
              <w:rPr>
                <w:i/>
              </w:rPr>
              <w:t>EES-filialer</w:t>
            </w:r>
            <w:r w:rsidRPr="008425C9">
              <w:t xml:space="preserve"> ska riskjustering av resolu</w:t>
            </w:r>
            <w:r>
              <w:softHyphen/>
            </w:r>
            <w:r w:rsidRPr="008425C9">
              <w:t>tionsavgift ske i enlig</w:t>
            </w:r>
            <w:r>
              <w:softHyphen/>
            </w:r>
            <w:r w:rsidRPr="008425C9">
              <w:t>het med de kriterier som anges i a</w:t>
            </w:r>
            <w:r w:rsidRPr="004D7210">
              <w:rPr>
                <w:spacing w:val="-5"/>
              </w:rPr>
              <w:t>rtikel 103.7 i krishanteringsdirek</w:t>
            </w:r>
            <w:r w:rsidRPr="004D7210">
              <w:rPr>
                <w:spacing w:val="-5"/>
              </w:rPr>
              <w:softHyphen/>
              <w:t>tiv</w:t>
            </w:r>
            <w:r w:rsidRPr="004D7210">
              <w:t>et och före</w:t>
            </w:r>
            <w:r>
              <w:softHyphen/>
            </w:r>
            <w:r w:rsidRPr="004D7210">
              <w:t>skrifter som har meddelats</w:t>
            </w:r>
            <w:r w:rsidRPr="00F15DF1">
              <w:rPr>
                <w:spacing w:val="-4"/>
              </w:rPr>
              <w:t xml:space="preserve"> med stöd av 29 kap.</w:t>
            </w:r>
            <w:r w:rsidRPr="008425C9">
              <w:t xml:space="preserve"> 1</w:t>
            </w:r>
            <w:r>
              <w:t> § </w:t>
            </w:r>
            <w:r w:rsidRPr="008425C9">
              <w:t>8.</w:t>
            </w:r>
          </w:p>
        </w:tc>
      </w:tr>
    </w:tbl>
    <w:p w14:paraId="6C1F576A" w14:textId="77777777" w:rsidR="00F8090B" w:rsidRDefault="00F8090B" w:rsidP="00F8090B">
      <w:pPr>
        <w:pStyle w:val="Brdtextmedindrag"/>
      </w:pPr>
      <w:r w:rsidRPr="0048664E">
        <w:t>Resolutionsavgift ska betalas så länge som behållningen i resolu</w:t>
      </w:r>
      <w:r>
        <w:softHyphen/>
      </w:r>
      <w:r w:rsidRPr="0048664E">
        <w:t>tions</w:t>
      </w:r>
      <w:r>
        <w:softHyphen/>
      </w:r>
      <w:r w:rsidRPr="0048664E">
        <w:t>reserven vid utgången av det år avgiften avser understiger tre procent av de garanterade insättningarna.</w:t>
      </w:r>
    </w:p>
    <w:p w14:paraId="096966A3" w14:textId="77777777" w:rsidR="00F8090B" w:rsidRDefault="00F8090B" w:rsidP="00F8090B">
      <w:pPr>
        <w:pStyle w:val="Brdtext"/>
      </w:pPr>
    </w:p>
    <w:p w14:paraId="2B9328B3" w14:textId="77777777" w:rsidR="00F8090B" w:rsidRDefault="00F8090B" w:rsidP="00F8090B">
      <w:pPr>
        <w:pStyle w:val="Brdtext"/>
        <w:jc w:val="center"/>
      </w:pPr>
      <w:r>
        <w:t>14 §</w:t>
      </w:r>
    </w:p>
    <w:tbl>
      <w:tblPr>
        <w:tblW w:w="5000" w:type="pct"/>
        <w:tblLook w:val="0000" w:firstRow="0" w:lastRow="0" w:firstColumn="0" w:lastColumn="0" w:noHBand="0" w:noVBand="0"/>
      </w:tblPr>
      <w:tblGrid>
        <w:gridCol w:w="2948"/>
        <w:gridCol w:w="2949"/>
      </w:tblGrid>
      <w:tr w:rsidR="00F8090B" w14:paraId="6C915CD5" w14:textId="77777777" w:rsidTr="002E15E2">
        <w:tc>
          <w:tcPr>
            <w:tcW w:w="2500" w:type="pct"/>
            <w:shd w:val="clear" w:color="auto" w:fill="auto"/>
            <w:tcMar>
              <w:left w:w="0" w:type="dxa"/>
            </w:tcMar>
          </w:tcPr>
          <w:p w14:paraId="478D1852" w14:textId="77777777" w:rsidR="00F8090B" w:rsidRDefault="00F8090B" w:rsidP="002E15E2">
            <w:pPr>
              <w:pStyle w:val="Brdtextmedindrag"/>
            </w:pPr>
            <w:r w:rsidRPr="00191645">
              <w:t>Avgiftsunderlaget är summan av den avgiftsskyldiges skulder med avdrag för garanterade in</w:t>
            </w:r>
            <w:r>
              <w:softHyphen/>
            </w:r>
            <w:r w:rsidRPr="00191645">
              <w:t>sättningar, skulder som anges i artikel</w:t>
            </w:r>
            <w:r>
              <w:t> </w:t>
            </w:r>
            <w:r w:rsidRPr="00191645">
              <w:t>5.1 i för</w:t>
            </w:r>
            <w:r>
              <w:softHyphen/>
            </w:r>
            <w:r w:rsidRPr="00191645">
              <w:t>ordningen om resolutionsavgifter och de skul</w:t>
            </w:r>
            <w:r>
              <w:softHyphen/>
            </w:r>
            <w:r w:rsidRPr="00191645">
              <w:t>der som får ingå i den avgifts</w:t>
            </w:r>
            <w:r>
              <w:softHyphen/>
            </w:r>
            <w:r w:rsidRPr="00191645">
              <w:t>skyldiges kapitalbas enligt till</w:t>
            </w:r>
            <w:r>
              <w:softHyphen/>
            </w:r>
            <w:r w:rsidRPr="00191645">
              <w:t>synsförordningen.</w:t>
            </w:r>
          </w:p>
        </w:tc>
        <w:tc>
          <w:tcPr>
            <w:tcW w:w="2500" w:type="pct"/>
            <w:shd w:val="clear" w:color="auto" w:fill="auto"/>
            <w:tcMar>
              <w:right w:w="0" w:type="dxa"/>
            </w:tcMar>
          </w:tcPr>
          <w:p w14:paraId="0AEACB99" w14:textId="77777777" w:rsidR="00F8090B" w:rsidRDefault="00F8090B" w:rsidP="002E15E2">
            <w:pPr>
              <w:pStyle w:val="Brdtextmedindrag"/>
            </w:pPr>
            <w:r w:rsidRPr="00191645">
              <w:t>Avgiftsunderlaget är summan av den avgiftsskyldiges skulder med avdrag för garanterade in</w:t>
            </w:r>
            <w:r>
              <w:softHyphen/>
            </w:r>
            <w:r w:rsidRPr="00191645">
              <w:t>sättningar, skulder som anges i artikel</w:t>
            </w:r>
            <w:r>
              <w:t> </w:t>
            </w:r>
            <w:r w:rsidRPr="00191645">
              <w:t>5.1 i för</w:t>
            </w:r>
            <w:r>
              <w:softHyphen/>
            </w:r>
            <w:r w:rsidRPr="00191645">
              <w:t>ordningen om resolutionsavgifter och de skul</w:t>
            </w:r>
            <w:r>
              <w:softHyphen/>
            </w:r>
            <w:r w:rsidRPr="00191645">
              <w:t>der som får ingå i den avgifts</w:t>
            </w:r>
            <w:r>
              <w:softHyphen/>
            </w:r>
            <w:r w:rsidRPr="004D7210">
              <w:rPr>
                <w:spacing w:val="-5"/>
              </w:rPr>
              <w:t>skyldiges kapitalbas enligt tillsyns</w:t>
            </w:r>
            <w:r w:rsidRPr="004D7210">
              <w:rPr>
                <w:spacing w:val="-5"/>
              </w:rPr>
              <w:softHyphen/>
              <w:t>förordningen</w:t>
            </w:r>
            <w:r>
              <w:t xml:space="preserve"> </w:t>
            </w:r>
            <w:r>
              <w:rPr>
                <w:i/>
              </w:rPr>
              <w:t>eller värde</w:t>
            </w:r>
            <w:r>
              <w:rPr>
                <w:i/>
              </w:rPr>
              <w:softHyphen/>
              <w:t>pappers</w:t>
            </w:r>
            <w:r>
              <w:rPr>
                <w:i/>
              </w:rPr>
              <w:softHyphen/>
              <w:t>bolagsförordningen</w:t>
            </w:r>
            <w:r w:rsidRPr="00191645">
              <w:t>.</w:t>
            </w:r>
          </w:p>
        </w:tc>
      </w:tr>
    </w:tbl>
    <w:p w14:paraId="1FA356AF" w14:textId="77777777" w:rsidR="00F8090B" w:rsidRDefault="00F8090B" w:rsidP="00F8090B">
      <w:pPr>
        <w:pStyle w:val="Brdtextmedindrag"/>
      </w:pPr>
      <w:r w:rsidRPr="00191645">
        <w:t>Om inte annat följer av artikel</w:t>
      </w:r>
      <w:r>
        <w:t> </w:t>
      </w:r>
      <w:r w:rsidRPr="00191645">
        <w:t>5.2–5.4 i förordningen om resolu</w:t>
      </w:r>
      <w:r>
        <w:softHyphen/>
      </w:r>
      <w:r w:rsidRPr="00191645">
        <w:t>tions</w:t>
      </w:r>
      <w:r>
        <w:softHyphen/>
      </w:r>
      <w:r w:rsidRPr="00191645">
        <w:t>avgifter, ska skulderna beräknas på det sätt som gäller för upp</w:t>
      </w:r>
      <w:r>
        <w:softHyphen/>
      </w:r>
      <w:r w:rsidRPr="00191645">
        <w:t>tagande av skulder i balansräkning enligt lagen</w:t>
      </w:r>
      <w:r>
        <w:t> </w:t>
      </w:r>
      <w:r w:rsidRPr="00191645">
        <w:t>(1995:1559) om års</w:t>
      </w:r>
      <w:r>
        <w:softHyphen/>
      </w:r>
      <w:r w:rsidRPr="00191645">
        <w:t>redovisning i kreditinstitut och värdepappersbolag.</w:t>
      </w:r>
    </w:p>
    <w:p w14:paraId="5841426D" w14:textId="77777777" w:rsidR="00F8090B" w:rsidRDefault="00F8090B" w:rsidP="00F8090B">
      <w:pPr>
        <w:pStyle w:val="Slutstreck"/>
      </w:pPr>
      <w:r w:rsidRPr="00660EEA">
        <w:t>                      </w:t>
      </w:r>
    </w:p>
    <w:p w14:paraId="5A9E3B0B" w14:textId="77777777" w:rsidR="00F8090B" w:rsidRDefault="00F8090B" w:rsidP="00F8090B">
      <w:pPr>
        <w:pStyle w:val="Brdtextmedindrag"/>
      </w:pPr>
      <w:r>
        <w:t>Denna lag träder i kraft den 26 juni 2021.</w:t>
      </w:r>
    </w:p>
    <w:p w14:paraId="17525E0D" w14:textId="4663089C" w:rsidR="007F00B9" w:rsidRDefault="007F00B9" w:rsidP="007F00B9">
      <w:pPr>
        <w:pStyle w:val="Brdtext"/>
      </w:pPr>
    </w:p>
    <w:p w14:paraId="604E2C8D" w14:textId="320FFBEF" w:rsidR="007F00B9" w:rsidRDefault="007F00B9" w:rsidP="007F00B9">
      <w:pPr>
        <w:pStyle w:val="Brdtextmedindrag"/>
      </w:pPr>
    </w:p>
    <w:p w14:paraId="2A40CA14" w14:textId="13D4F483" w:rsidR="007F00B9" w:rsidRDefault="007F00B9" w:rsidP="007F00B9">
      <w:pPr>
        <w:pStyle w:val="Brdtextmedindrag"/>
      </w:pPr>
    </w:p>
    <w:p w14:paraId="4C456D88" w14:textId="77777777" w:rsidR="007F00B9" w:rsidRDefault="007F00B9" w:rsidP="007F00B9">
      <w:pPr>
        <w:pStyle w:val="Brdtextmedindrag"/>
        <w:sectPr w:rsidR="007F00B9" w:rsidSect="00064433">
          <w:headerReference w:type="even" r:id="rId107"/>
          <w:headerReference w:type="default" r:id="rId108"/>
          <w:footerReference w:type="even" r:id="rId109"/>
          <w:footerReference w:type="default" r:id="rId110"/>
          <w:footerReference w:type="first" r:id="rId111"/>
          <w:footnotePr>
            <w:numRestart w:val="eachSect"/>
          </w:footnotePr>
          <w:pgSz w:w="9356" w:h="13721" w:code="9"/>
          <w:pgMar w:top="794" w:right="2438" w:bottom="1191" w:left="1021" w:header="0" w:footer="709" w:gutter="0"/>
          <w:cols w:space="708"/>
          <w:docGrid w:linePitch="360"/>
        </w:sectPr>
      </w:pPr>
    </w:p>
    <w:p w14:paraId="6BB4F218" w14:textId="25D47D25" w:rsidR="007F00B9" w:rsidRDefault="007F00B9" w:rsidP="00090E36">
      <w:pPr>
        <w:pStyle w:val="Rubrik2"/>
        <w:spacing w:before="0"/>
      </w:pPr>
      <w:bookmarkStart w:id="27" w:name="_Toc68700434"/>
      <w:r w:rsidRPr="007F00B9">
        <w:lastRenderedPageBreak/>
        <w:t>Förslag till lag om ändring i lagen (2018:1219) om försäkringsdistribution</w:t>
      </w:r>
      <w:bookmarkEnd w:id="27"/>
    </w:p>
    <w:p w14:paraId="37D83B73" w14:textId="77777777" w:rsidR="00D23988" w:rsidRDefault="00D23988" w:rsidP="00D23988">
      <w:pPr>
        <w:pStyle w:val="Brdtext"/>
      </w:pPr>
      <w:r>
        <w:t xml:space="preserve">Härigenom föreskrivs </w:t>
      </w:r>
      <w:r w:rsidRPr="00744CAA">
        <w:t>att 1 kap. 9 §</w:t>
      </w:r>
      <w:r>
        <w:t xml:space="preserve"> lagen (2018:1219) om försäkrings</w:t>
      </w:r>
      <w:r>
        <w:softHyphen/>
        <w:t>distribution ska ha följande lydelse.</w:t>
      </w:r>
    </w:p>
    <w:p w14:paraId="7D6D8C08" w14:textId="77777777" w:rsidR="00D23988" w:rsidRDefault="00D23988" w:rsidP="00D23988">
      <w:pPr>
        <w:pStyle w:val="Brdtextmedindrag"/>
      </w:pPr>
    </w:p>
    <w:tbl>
      <w:tblPr>
        <w:tblW w:w="5000" w:type="pct"/>
        <w:tblLook w:val="0000" w:firstRow="0" w:lastRow="0" w:firstColumn="0" w:lastColumn="0" w:noHBand="0" w:noVBand="0"/>
      </w:tblPr>
      <w:tblGrid>
        <w:gridCol w:w="2948"/>
        <w:gridCol w:w="2949"/>
      </w:tblGrid>
      <w:tr w:rsidR="00D23988" w:rsidRPr="0049408E" w14:paraId="55AC26B4" w14:textId="77777777" w:rsidTr="002E15E2">
        <w:tc>
          <w:tcPr>
            <w:tcW w:w="2500" w:type="pct"/>
            <w:shd w:val="clear" w:color="auto" w:fill="auto"/>
            <w:tcMar>
              <w:left w:w="0" w:type="dxa"/>
            </w:tcMar>
          </w:tcPr>
          <w:p w14:paraId="6EA20644" w14:textId="77777777" w:rsidR="00D23988" w:rsidRPr="0049408E" w:rsidRDefault="00D23988" w:rsidP="002E15E2">
            <w:pPr>
              <w:pStyle w:val="Brdtext"/>
              <w:rPr>
                <w:i/>
              </w:rPr>
            </w:pPr>
            <w:r w:rsidRPr="0049408E">
              <w:rPr>
                <w:i/>
              </w:rPr>
              <w:t>Nuvarande lydelse</w:t>
            </w:r>
          </w:p>
        </w:tc>
        <w:tc>
          <w:tcPr>
            <w:tcW w:w="2500" w:type="pct"/>
            <w:shd w:val="clear" w:color="auto" w:fill="auto"/>
            <w:tcMar>
              <w:right w:w="0" w:type="dxa"/>
            </w:tcMar>
          </w:tcPr>
          <w:p w14:paraId="58D7462E" w14:textId="77777777" w:rsidR="00D23988" w:rsidRPr="0049408E" w:rsidRDefault="00D23988" w:rsidP="002E15E2">
            <w:pPr>
              <w:pStyle w:val="Brdtext"/>
              <w:rPr>
                <w:i/>
              </w:rPr>
            </w:pPr>
            <w:r w:rsidRPr="0049408E">
              <w:rPr>
                <w:i/>
              </w:rPr>
              <w:t>Föreslagen lydelse</w:t>
            </w:r>
          </w:p>
        </w:tc>
      </w:tr>
    </w:tbl>
    <w:p w14:paraId="4855B8FB" w14:textId="77777777" w:rsidR="00D23988" w:rsidRDefault="00D23988" w:rsidP="00D23988">
      <w:pPr>
        <w:pStyle w:val="Brdtext"/>
        <w:spacing w:before="270"/>
        <w:jc w:val="center"/>
        <w:rPr>
          <w:b/>
        </w:rPr>
      </w:pPr>
      <w:r>
        <w:rPr>
          <w:b/>
        </w:rPr>
        <w:t>1 kap.</w:t>
      </w:r>
    </w:p>
    <w:p w14:paraId="1BA65D1D" w14:textId="77777777" w:rsidR="00D23988" w:rsidRDefault="00D23988" w:rsidP="00D23988">
      <w:pPr>
        <w:pStyle w:val="Brdtext"/>
        <w:jc w:val="center"/>
      </w:pPr>
      <w:r>
        <w:t>9 §</w:t>
      </w:r>
    </w:p>
    <w:p w14:paraId="584ED289" w14:textId="77777777" w:rsidR="00D23988" w:rsidRDefault="00D23988" w:rsidP="00D23988">
      <w:pPr>
        <w:pStyle w:val="Brdtextmedindrag"/>
      </w:pPr>
      <w:r>
        <w:t>I denna lag betyder</w:t>
      </w:r>
    </w:p>
    <w:p w14:paraId="62EFCA07" w14:textId="77777777" w:rsidR="00D23988" w:rsidRDefault="00D23988" w:rsidP="00D23988">
      <w:pPr>
        <w:pStyle w:val="Brdtextmedindrag"/>
      </w:pPr>
      <w:r>
        <w:t>1. </w:t>
      </w:r>
      <w:r w:rsidRPr="0042503B">
        <w:rPr>
          <w:i/>
        </w:rPr>
        <w:t>anknuten försäkringsförmedlare</w:t>
      </w:r>
      <w:r>
        <w:t>: en försäkringsförmedlare som har träffat avtal med ett eller flera försäkringsföretag om att distri</w:t>
      </w:r>
      <w:r>
        <w:softHyphen/>
        <w:t>buera försäkringsprodukter, om dessa produkter inte konkurrerar med varandra och avtalet innebär att försäkringsföretaget är ansva</w:t>
      </w:r>
      <w:r>
        <w:softHyphen/>
        <w:t>rigt för ren förmögenhetsskada enligt 4 kap. 16 §,</w:t>
      </w:r>
    </w:p>
    <w:p w14:paraId="24265CD7" w14:textId="77777777" w:rsidR="00D23988" w:rsidRDefault="00D23988" w:rsidP="00D23988">
      <w:pPr>
        <w:pStyle w:val="Brdtextmedindrag"/>
      </w:pPr>
      <w:r>
        <w:t>2. </w:t>
      </w:r>
      <w:r w:rsidRPr="007757BD">
        <w:rPr>
          <w:i/>
        </w:rPr>
        <w:t>anknuten sidoverksam försäkringsförmedlare</w:t>
      </w:r>
      <w:r>
        <w:t>: en sidoverksam försäkringsförmedlare som har träffat avtal med ett eller flera för</w:t>
      </w:r>
      <w:r>
        <w:softHyphen/>
      </w:r>
      <w:r w:rsidRPr="00622FAE">
        <w:rPr>
          <w:spacing w:val="-4"/>
        </w:rPr>
        <w:t>säkringsföretag eller försäkringsförmedlare om att distribuera sådana</w:t>
      </w:r>
      <w:r>
        <w:t xml:space="preserve"> försäkringsprodukter som anges i 20 b och c, om avtalet innebär att försäkringsföretaget eller försäkringsförmedlaren är ansvarig för ren förmögenhetsskada enligt 4 kap. 16 §,</w:t>
      </w:r>
    </w:p>
    <w:p w14:paraId="6EC465F7" w14:textId="77777777" w:rsidR="00D23988" w:rsidRDefault="00D23988" w:rsidP="00D23988">
      <w:pPr>
        <w:pStyle w:val="Brdtextmedindrag"/>
      </w:pPr>
      <w:r>
        <w:t>3. </w:t>
      </w:r>
      <w:r w:rsidRPr="007757BD">
        <w:rPr>
          <w:i/>
        </w:rPr>
        <w:t>behörig myndighet</w:t>
      </w:r>
      <w:r>
        <w:t>: en utländsk myndighet eller annat utländskt organ som har behörighet att besluta om tillstånd för eller registrer</w:t>
      </w:r>
      <w:r>
        <w:softHyphen/>
        <w:t>ing av försäkringsförmedlare eller att utöva tillsyn över försäkrings</w:t>
      </w:r>
      <w:r>
        <w:softHyphen/>
        <w:t>förmedlare,</w:t>
      </w:r>
    </w:p>
    <w:p w14:paraId="7F88A7F7" w14:textId="77777777" w:rsidR="00D23988" w:rsidRDefault="00D23988" w:rsidP="00D23988">
      <w:pPr>
        <w:pStyle w:val="Brdtextmedindrag"/>
      </w:pPr>
      <w:r>
        <w:t>4. </w:t>
      </w:r>
      <w:r w:rsidRPr="007757BD">
        <w:rPr>
          <w:i/>
        </w:rPr>
        <w:t>EES</w:t>
      </w:r>
      <w:r>
        <w:t xml:space="preserve">: Europeiska ekonomiska samarbetsområdet, </w:t>
      </w:r>
    </w:p>
    <w:p w14:paraId="38A0BD05" w14:textId="77777777" w:rsidR="00D23988" w:rsidRDefault="00D23988" w:rsidP="00D23988">
      <w:pPr>
        <w:pStyle w:val="Brdtextmedindrag"/>
      </w:pPr>
      <w:r>
        <w:t>5. </w:t>
      </w:r>
      <w:r w:rsidRPr="007757BD">
        <w:rPr>
          <w:i/>
        </w:rPr>
        <w:t>EES-försäkringsförmedlare</w:t>
      </w:r>
      <w:r>
        <w:t>: en utländsk försäkringsförmedlare vars hemland är ett annat land inom EES och som omfattas av för</w:t>
      </w:r>
      <w:r>
        <w:softHyphen/>
        <w:t>säkrings</w:t>
      </w:r>
      <w:r>
        <w:softHyphen/>
        <w:t>distributionsdirektivet,</w:t>
      </w:r>
    </w:p>
    <w:p w14:paraId="09804043" w14:textId="77777777" w:rsidR="00D23988" w:rsidRDefault="00D23988" w:rsidP="00D23988">
      <w:pPr>
        <w:pStyle w:val="Brdtextmedindrag"/>
      </w:pPr>
      <w:r>
        <w:t>6. </w:t>
      </w:r>
      <w:r w:rsidRPr="000D306B">
        <w:rPr>
          <w:i/>
        </w:rPr>
        <w:t>ersättning</w:t>
      </w:r>
      <w:r>
        <w:t>: en provision, avgift eller annan betalning, inbegripet en ekonomisk ersättning av något slag eller eventuell annan finansiell eller icke-finansiell förmån eller ett incitament, som erbjuds eller betalas ut med avseende på försäkringsdistribution,</w:t>
      </w:r>
    </w:p>
    <w:p w14:paraId="182DFCD8" w14:textId="77777777" w:rsidR="00D23988" w:rsidRDefault="00D23988" w:rsidP="00D23988">
      <w:pPr>
        <w:pStyle w:val="Brdtextmedindrag"/>
      </w:pPr>
      <w:r w:rsidRPr="000D306B">
        <w:t>7.</w:t>
      </w:r>
      <w:r>
        <w:t> </w:t>
      </w:r>
      <w:r w:rsidRPr="000D306B">
        <w:rPr>
          <w:i/>
        </w:rPr>
        <w:t>filial</w:t>
      </w:r>
      <w:r w:rsidRPr="000D306B">
        <w:t>: en försäkringsförmedlares agentur eller filial som ligger i ett annat land inom EES än hemlandet,</w:t>
      </w:r>
    </w:p>
    <w:p w14:paraId="3749AE48" w14:textId="77777777" w:rsidR="00D23988" w:rsidRDefault="00D23988" w:rsidP="00D23988">
      <w:pPr>
        <w:pStyle w:val="Brdtextmedindrag"/>
      </w:pPr>
      <w:r>
        <w:t>8. </w:t>
      </w:r>
      <w:r w:rsidRPr="000D306B">
        <w:rPr>
          <w:i/>
        </w:rPr>
        <w:t>försäkringsbaserad investeringsprodukt</w:t>
      </w:r>
      <w:r>
        <w:t>: en försäkring med ett förfallo- eller återköpsvärde som helt eller delvis är direkt eller in</w:t>
      </w:r>
      <w:r>
        <w:softHyphen/>
        <w:t>direkt exponerat mot marknadsvolatilitet, med undantag för</w:t>
      </w:r>
    </w:p>
    <w:p w14:paraId="20AFC265" w14:textId="77777777" w:rsidR="00D23988" w:rsidRDefault="00D23988" w:rsidP="00D23988">
      <w:pPr>
        <w:pStyle w:val="Brdtextmedindrag"/>
      </w:pPr>
      <w:r>
        <w:t xml:space="preserve">a) skadeförsäkring, </w:t>
      </w:r>
    </w:p>
    <w:p w14:paraId="11C1660D" w14:textId="77777777" w:rsidR="00D23988" w:rsidRDefault="00D23988" w:rsidP="00D23988">
      <w:pPr>
        <w:pStyle w:val="Brdtextmedindrag"/>
      </w:pPr>
      <w:r>
        <w:t>b) livförsäkring där ersättning enligt avtalet endast betalas ut vid dödsfall eller vid invaliditet till följd av skada, sjukdom eller funk</w:t>
      </w:r>
      <w:r>
        <w:softHyphen/>
        <w:t>tions</w:t>
      </w:r>
      <w:r>
        <w:softHyphen/>
        <w:t xml:space="preserve">nedsättning, och </w:t>
      </w:r>
    </w:p>
    <w:p w14:paraId="4374AD88" w14:textId="77777777" w:rsidR="00D23988" w:rsidRDefault="00D23988" w:rsidP="00D23988">
      <w:pPr>
        <w:pStyle w:val="Brdtextmedindrag"/>
      </w:pPr>
      <w:r>
        <w:t>c) pensionsförsäkring,</w:t>
      </w:r>
    </w:p>
    <w:p w14:paraId="6E3205B5" w14:textId="77777777" w:rsidR="00D23988" w:rsidRDefault="00D23988" w:rsidP="00D23988">
      <w:pPr>
        <w:pStyle w:val="Brdtextmedindrag"/>
      </w:pPr>
      <w:r>
        <w:t>9. </w:t>
      </w:r>
      <w:r w:rsidRPr="00E57846">
        <w:rPr>
          <w:i/>
          <w:spacing w:val="-4"/>
        </w:rPr>
        <w:t>försäkringsdistributionsdirektivet</w:t>
      </w:r>
      <w:r w:rsidRPr="00E57846">
        <w:rPr>
          <w:spacing w:val="-4"/>
        </w:rPr>
        <w:t>: Europaparlamentets och rådets</w:t>
      </w:r>
      <w:r>
        <w:t xml:space="preserve"> direktiv (EU) 2016/97 av den 20 januari 2016 om försäkringsdistri</w:t>
      </w:r>
      <w:r>
        <w:softHyphen/>
        <w:t>bution, i lydelsen enligt Europaparlamentets och rådets direktiv (EU) 2018/411,</w:t>
      </w:r>
    </w:p>
    <w:p w14:paraId="1011DFA7" w14:textId="77777777" w:rsidR="00D23988" w:rsidRDefault="00D23988" w:rsidP="00D23988">
      <w:pPr>
        <w:pStyle w:val="Brdtextmedindrag"/>
      </w:pPr>
      <w:r>
        <w:t>10. </w:t>
      </w:r>
      <w:r w:rsidRPr="000D306B">
        <w:rPr>
          <w:i/>
        </w:rPr>
        <w:t>försäkringsdistributör</w:t>
      </w:r>
      <w:r>
        <w:t>: en försäkringsförmedlare eller ett för</w:t>
      </w:r>
      <w:r>
        <w:softHyphen/>
        <w:t>säkringsföretag,</w:t>
      </w:r>
    </w:p>
    <w:p w14:paraId="18BDB68E" w14:textId="77777777" w:rsidR="00D23988" w:rsidRDefault="00D23988" w:rsidP="00D23988">
      <w:pPr>
        <w:pStyle w:val="Brdtextmedindrag"/>
      </w:pPr>
      <w:r w:rsidRPr="00F15DF1">
        <w:rPr>
          <w:spacing w:val="-4"/>
        </w:rPr>
        <w:lastRenderedPageBreak/>
        <w:t>11. </w:t>
      </w:r>
      <w:r w:rsidRPr="00F15DF1">
        <w:rPr>
          <w:i/>
          <w:spacing w:val="-4"/>
        </w:rPr>
        <w:t>försäkringsförmedlare</w:t>
      </w:r>
      <w:r w:rsidRPr="00F15DF1">
        <w:rPr>
          <w:spacing w:val="-4"/>
        </w:rPr>
        <w:t>: en fysisk eller juridisk person, med undan</w:t>
      </w:r>
      <w:r w:rsidRPr="00F15DF1">
        <w:rPr>
          <w:spacing w:val="-4"/>
        </w:rPr>
        <w:softHyphen/>
        <w:t>tag</w:t>
      </w:r>
      <w:r w:rsidRPr="00622FAE">
        <w:rPr>
          <w:spacing w:val="-2"/>
        </w:rPr>
        <w:t xml:space="preserve"> för försäkringsföretag eller deras anställda, som mot ersättning</w:t>
      </w:r>
      <w:r>
        <w:t xml:space="preserve"> bedriver försäkringsdistribution,</w:t>
      </w:r>
    </w:p>
    <w:p w14:paraId="4111117F" w14:textId="77777777" w:rsidR="00D23988" w:rsidRDefault="00D23988" w:rsidP="00D23988">
      <w:pPr>
        <w:pStyle w:val="Brdtextmedindrag"/>
      </w:pPr>
      <w:r w:rsidRPr="007965F3">
        <w:rPr>
          <w:spacing w:val="-4"/>
        </w:rPr>
        <w:t>12. </w:t>
      </w:r>
      <w:r w:rsidRPr="007965F3">
        <w:rPr>
          <w:i/>
          <w:spacing w:val="-4"/>
        </w:rPr>
        <w:t>försäkringsförmedlare från tredjeland</w:t>
      </w:r>
      <w:r w:rsidRPr="007965F3">
        <w:rPr>
          <w:spacing w:val="-4"/>
        </w:rPr>
        <w:t>: en försäkringsförmedlare</w:t>
      </w:r>
      <w:r w:rsidRPr="000D306B">
        <w:t xml:space="preserve"> vars hemland inte omfattas av försäkringsdistributionsdirektivet,</w:t>
      </w:r>
    </w:p>
    <w:p w14:paraId="46D8F98C" w14:textId="77777777" w:rsidR="00D23988" w:rsidRDefault="00D23988" w:rsidP="00D23988">
      <w:pPr>
        <w:pStyle w:val="Brdtextmedindrag"/>
      </w:pPr>
      <w:r>
        <w:t xml:space="preserve">13. </w:t>
      </w:r>
      <w:r w:rsidRPr="00A16373">
        <w:rPr>
          <w:i/>
        </w:rPr>
        <w:t>hemland</w:t>
      </w:r>
      <w:r>
        <w:t>:</w:t>
      </w:r>
    </w:p>
    <w:p w14:paraId="0CEA437C" w14:textId="77777777" w:rsidR="00D23988" w:rsidRDefault="00D23988" w:rsidP="00D23988">
      <w:pPr>
        <w:pStyle w:val="Brdtextmedindrag"/>
      </w:pPr>
      <w:r>
        <w:t>a) om försäkringsförmedlaren är en fysisk person, det land där förmed</w:t>
      </w:r>
      <w:r>
        <w:softHyphen/>
        <w:t xml:space="preserve">laren har sin hemvist, </w:t>
      </w:r>
    </w:p>
    <w:p w14:paraId="122B9470" w14:textId="77777777" w:rsidR="00D23988" w:rsidRDefault="00D23988" w:rsidP="00D23988">
      <w:pPr>
        <w:pStyle w:val="Brdtextmedindrag"/>
      </w:pPr>
      <w:r>
        <w:t>b) om försäkringsförmedlaren är en juridisk person, det land där förmed</w:t>
      </w:r>
      <w:r>
        <w:softHyphen/>
        <w:t>larens säte ligger, eller, om förmedlaren enligt nationell rätt inte har något säte, det land där förmedlarens huvudkontor ligger,</w:t>
      </w:r>
    </w:p>
    <w:p w14:paraId="2CEA3C7E" w14:textId="77777777" w:rsidR="00D23988" w:rsidRDefault="00D23988" w:rsidP="00D23988">
      <w:pPr>
        <w:pStyle w:val="Brdtextmedindrag"/>
      </w:pPr>
      <w:r>
        <w:t>14. </w:t>
      </w:r>
      <w:r w:rsidRPr="003E7EF0">
        <w:rPr>
          <w:i/>
        </w:rPr>
        <w:t>kvalificerat innehav</w:t>
      </w:r>
      <w:r>
        <w:t>: ett direkt eller indirekt ägande i ett före</w:t>
      </w:r>
      <w:r>
        <w:softHyphen/>
        <w:t>tag, om innehavet representerar tio procent eller mer av kapitalet eller av samtliga röster eller annars möjliggör ett väsentligt infly</w:t>
      </w:r>
      <w:r>
        <w:softHyphen/>
        <w:t>tande över ledningen av företaget,</w:t>
      </w:r>
    </w:p>
    <w:p w14:paraId="311F8345" w14:textId="77777777" w:rsidR="00D23988" w:rsidRDefault="00D23988" w:rsidP="00D23988">
      <w:pPr>
        <w:pStyle w:val="Brdtextmedindrag"/>
      </w:pPr>
      <w:r>
        <w:t>15. </w:t>
      </w:r>
      <w:r w:rsidRPr="00075E70">
        <w:rPr>
          <w:i/>
        </w:rPr>
        <w:t>nära förbindelser</w:t>
      </w:r>
      <w:r w:rsidRPr="003E7EF0">
        <w:t>: det som avses i 1</w:t>
      </w:r>
      <w:r>
        <w:t> </w:t>
      </w:r>
      <w:r w:rsidRPr="003E7EF0">
        <w:t>kap. 14</w:t>
      </w:r>
      <w:r>
        <w:t> §</w:t>
      </w:r>
      <w:r w:rsidRPr="003E7EF0">
        <w:t xml:space="preserve"> försäkrings</w:t>
      </w:r>
      <w:r>
        <w:softHyphen/>
      </w:r>
      <w:r w:rsidRPr="003E7EF0">
        <w:t>rörelse</w:t>
      </w:r>
      <w:r>
        <w:softHyphen/>
      </w:r>
      <w:r w:rsidRPr="003E7EF0">
        <w:t xml:space="preserve">lagen (2010:2043), med den skillnaden att det som anges där om försäkringsföretag </w:t>
      </w:r>
      <w:r>
        <w:t>i stället</w:t>
      </w:r>
      <w:r w:rsidRPr="003E7EF0">
        <w:t xml:space="preserve"> ska avse försäkringsförmedlare,</w:t>
      </w:r>
    </w:p>
    <w:p w14:paraId="20FBAB36" w14:textId="77777777" w:rsidR="00D23988" w:rsidRDefault="00D23988" w:rsidP="00D23988">
      <w:pPr>
        <w:pStyle w:val="Brdtextmedindrag"/>
      </w:pPr>
      <w:r w:rsidRPr="007965F3">
        <w:rPr>
          <w:spacing w:val="-4"/>
        </w:rPr>
        <w:t>16. </w:t>
      </w:r>
      <w:r w:rsidRPr="007965F3">
        <w:rPr>
          <w:i/>
          <w:spacing w:val="-4"/>
        </w:rPr>
        <w:t>pensionsförsäkring</w:t>
      </w:r>
      <w:r w:rsidRPr="007965F3">
        <w:rPr>
          <w:spacing w:val="-4"/>
        </w:rPr>
        <w:t>: försäkringsavtal som har som främsta syfte</w:t>
      </w:r>
      <w:r w:rsidRPr="00075E70">
        <w:t xml:space="preserve"> att ge inkomst vid pensionering och som berättigar den försäkrade till vissa ersättningar, </w:t>
      </w:r>
    </w:p>
    <w:p w14:paraId="71E3F27B" w14:textId="77777777" w:rsidR="00D23988" w:rsidRDefault="00D23988" w:rsidP="00D23988">
      <w:pPr>
        <w:pStyle w:val="Brdtextmedindrag"/>
      </w:pPr>
      <w:r w:rsidRPr="00075E70">
        <w:t>17.</w:t>
      </w:r>
      <w:r>
        <w:t> </w:t>
      </w:r>
      <w:r w:rsidRPr="00075E70">
        <w:rPr>
          <w:i/>
        </w:rPr>
        <w:t>professionell kund</w:t>
      </w:r>
      <w:r w:rsidRPr="00075E70">
        <w:t>: en kund som avses i 1</w:t>
      </w:r>
      <w:r>
        <w:t> </w:t>
      </w:r>
      <w:r w:rsidRPr="00075E70">
        <w:t>kap. 4</w:t>
      </w:r>
      <w:r>
        <w:t> </w:t>
      </w:r>
      <w:r w:rsidRPr="00075E70">
        <w:t>b</w:t>
      </w:r>
      <w:r>
        <w:t> §</w:t>
      </w:r>
      <w:r w:rsidRPr="00075E70">
        <w:t xml:space="preserve"> lagen</w:t>
      </w:r>
      <w:r>
        <w:t xml:space="preserve"> </w:t>
      </w:r>
      <w:r w:rsidRPr="00075E70">
        <w:t>(2007:528) om värdepappersmarknaden,</w:t>
      </w:r>
    </w:p>
    <w:p w14:paraId="50DA5DE8" w14:textId="77777777" w:rsidR="00D23988" w:rsidRDefault="00D23988" w:rsidP="00D23988">
      <w:pPr>
        <w:pStyle w:val="Brdtextmedindrag"/>
      </w:pPr>
      <w:r w:rsidRPr="00726FCA">
        <w:t>18.</w:t>
      </w:r>
      <w:r>
        <w:t> </w:t>
      </w:r>
      <w:r w:rsidRPr="00726FCA">
        <w:rPr>
          <w:i/>
        </w:rPr>
        <w:t>rådgivning grundad på en opartisk och personlig analys</w:t>
      </w:r>
      <w:r w:rsidRPr="00726FCA">
        <w:t>: sådan rådgivning som avses i 4</w:t>
      </w:r>
      <w:r>
        <w:t> </w:t>
      </w:r>
      <w:r w:rsidRPr="00726FCA">
        <w:t>kap. 2</w:t>
      </w:r>
      <w:r>
        <w:t> §</w:t>
      </w:r>
      <w:r w:rsidRPr="00726FCA">
        <w:t>,</w:t>
      </w:r>
    </w:p>
    <w:p w14:paraId="6451659F" w14:textId="77777777" w:rsidR="00D23988" w:rsidRPr="0042503B" w:rsidRDefault="00D23988" w:rsidP="00D23988">
      <w:pPr>
        <w:pStyle w:val="Brdtextmedindrag"/>
      </w:pPr>
      <w:r w:rsidRPr="004D7210">
        <w:rPr>
          <w:spacing w:val="-4"/>
        </w:rPr>
        <w:t>19. </w:t>
      </w:r>
      <w:r w:rsidRPr="004D7210">
        <w:rPr>
          <w:i/>
          <w:spacing w:val="-4"/>
        </w:rPr>
        <w:t>rådgivning</w:t>
      </w:r>
      <w:r w:rsidRPr="004D7210">
        <w:rPr>
          <w:spacing w:val="-4"/>
        </w:rPr>
        <w:t>: tillhandahållande av en personlig rekommen</w:t>
      </w:r>
      <w:r w:rsidRPr="004D7210">
        <w:rPr>
          <w:spacing w:val="-4"/>
        </w:rPr>
        <w:softHyphen/>
        <w:t>da</w:t>
      </w:r>
      <w:r w:rsidRPr="004D7210">
        <w:rPr>
          <w:spacing w:val="-4"/>
        </w:rPr>
        <w:softHyphen/>
        <w:t>tion</w:t>
      </w:r>
      <w:r>
        <w:t xml:space="preserve"> till en kund, antingen på kundens begäran eller på initiativ av för</w:t>
      </w:r>
      <w:r>
        <w:softHyphen/>
        <w:t>säkrings</w:t>
      </w:r>
      <w:r>
        <w:softHyphen/>
        <w:t>distributören, i fråga om ett eller flera försäkringsavtal,</w:t>
      </w:r>
    </w:p>
    <w:tbl>
      <w:tblPr>
        <w:tblW w:w="5000" w:type="pct"/>
        <w:tblLook w:val="0000" w:firstRow="0" w:lastRow="0" w:firstColumn="0" w:lastColumn="0" w:noHBand="0" w:noVBand="0"/>
      </w:tblPr>
      <w:tblGrid>
        <w:gridCol w:w="2948"/>
        <w:gridCol w:w="2949"/>
      </w:tblGrid>
      <w:tr w:rsidR="00D23988" w14:paraId="14EB3327" w14:textId="77777777" w:rsidTr="002E15E2">
        <w:tc>
          <w:tcPr>
            <w:tcW w:w="2500" w:type="pct"/>
            <w:shd w:val="clear" w:color="auto" w:fill="auto"/>
            <w:tcMar>
              <w:left w:w="0" w:type="dxa"/>
            </w:tcMar>
          </w:tcPr>
          <w:p w14:paraId="21B46486" w14:textId="77777777" w:rsidR="00D23988" w:rsidRDefault="00D23988" w:rsidP="002E15E2">
            <w:pPr>
              <w:pStyle w:val="Brdtextmedindrag"/>
            </w:pPr>
            <w:r>
              <w:t>20. </w:t>
            </w:r>
            <w:r w:rsidRPr="009D77E7">
              <w:rPr>
                <w:i/>
                <w:u w:val="single"/>
              </w:rPr>
              <w:t xml:space="preserve">sidoverksam </w:t>
            </w:r>
            <w:r w:rsidRPr="009D77E7">
              <w:rPr>
                <w:i/>
                <w:spacing w:val="-4"/>
                <w:u w:val="single"/>
              </w:rPr>
              <w:t>försäkringsför</w:t>
            </w:r>
            <w:r>
              <w:rPr>
                <w:i/>
                <w:spacing w:val="-4"/>
                <w:u w:val="single"/>
              </w:rPr>
              <w:softHyphen/>
            </w:r>
            <w:r w:rsidRPr="009D77E7">
              <w:rPr>
                <w:i/>
                <w:spacing w:val="-4"/>
                <w:u w:val="single"/>
              </w:rPr>
              <w:t>medlare</w:t>
            </w:r>
            <w:r w:rsidRPr="00622FAE">
              <w:rPr>
                <w:spacing w:val="-4"/>
              </w:rPr>
              <w:t>: en försäkringsförmedlare</w:t>
            </w:r>
            <w:r>
              <w:t xml:space="preserve"> – utom kreditinstitut och värde</w:t>
            </w:r>
            <w:r>
              <w:softHyphen/>
              <w:t>pappersföretag enligt definitio</w:t>
            </w:r>
            <w:r>
              <w:softHyphen/>
              <w:t>nen i artikel 4.1.1 och 4.1.2 i Europa</w:t>
            </w:r>
            <w:r>
              <w:softHyphen/>
              <w:t>parlamentets och rådets förordning (EU) nr 575/2013 av den 26 juni 2013 om tillsynskrav för kredit</w:t>
            </w:r>
            <w:r>
              <w:softHyphen/>
              <w:t xml:space="preserve">institut </w:t>
            </w:r>
            <w:r w:rsidRPr="003462DE">
              <w:rPr>
                <w:i/>
                <w:iCs/>
              </w:rPr>
              <w:t>och</w:t>
            </w:r>
            <w:r>
              <w:t xml:space="preserve"> </w:t>
            </w:r>
            <w:r w:rsidRPr="003462DE">
              <w:rPr>
                <w:i/>
                <w:iCs/>
              </w:rPr>
              <w:t>värde</w:t>
            </w:r>
            <w:r w:rsidRPr="003462DE">
              <w:rPr>
                <w:i/>
                <w:iCs/>
              </w:rPr>
              <w:softHyphen/>
              <w:t xml:space="preserve">pappersföretag </w:t>
            </w:r>
            <w:r w:rsidRPr="0099623F">
              <w:t>och</w:t>
            </w:r>
            <w:r>
              <w:t xml:space="preserve"> om ändring av förordning (EU) nr 648/2012 </w:t>
            </w:r>
            <w:r w:rsidRPr="00F15DF1">
              <w:t>– som bedriver försäkring</w:t>
            </w:r>
            <w:r w:rsidRPr="00F15DF1">
              <w:rPr>
                <w:spacing w:val="-6"/>
              </w:rPr>
              <w:t>sdistri</w:t>
            </w:r>
            <w:r w:rsidRPr="00F15DF1">
              <w:rPr>
                <w:spacing w:val="-6"/>
              </w:rPr>
              <w:softHyphen/>
              <w:t>bution som sidoverk</w:t>
            </w:r>
            <w:r>
              <w:rPr>
                <w:spacing w:val="-6"/>
              </w:rPr>
              <w:softHyphen/>
            </w:r>
            <w:r w:rsidRPr="00F15DF1">
              <w:rPr>
                <w:spacing w:val="-6"/>
              </w:rPr>
              <w:t>samhet, under</w:t>
            </w:r>
            <w:r>
              <w:t xml:space="preserve"> förutsättning att samt</w:t>
            </w:r>
            <w:r>
              <w:softHyphen/>
              <w:t>liga föl</w:t>
            </w:r>
            <w:r>
              <w:softHyphen/>
              <w:t>jande villkor är uppfyllda:</w:t>
            </w:r>
          </w:p>
        </w:tc>
        <w:tc>
          <w:tcPr>
            <w:tcW w:w="2500" w:type="pct"/>
            <w:shd w:val="clear" w:color="auto" w:fill="auto"/>
            <w:tcMar>
              <w:right w:w="0" w:type="dxa"/>
            </w:tcMar>
          </w:tcPr>
          <w:p w14:paraId="20812167" w14:textId="77777777" w:rsidR="00D23988" w:rsidRDefault="00D23988" w:rsidP="002E15E2">
            <w:pPr>
              <w:pStyle w:val="Brdtextmedindrag"/>
            </w:pPr>
            <w:r w:rsidRPr="00F15DF1">
              <w:rPr>
                <w:spacing w:val="-4"/>
              </w:rPr>
              <w:t>20. </w:t>
            </w:r>
            <w:r w:rsidRPr="00F15DF1">
              <w:rPr>
                <w:i/>
                <w:spacing w:val="-4"/>
                <w:u w:val="single"/>
              </w:rPr>
              <w:t>sidoverksam försäkringsför</w:t>
            </w:r>
            <w:r w:rsidRPr="00F15DF1">
              <w:rPr>
                <w:i/>
                <w:spacing w:val="-4"/>
                <w:u w:val="single"/>
              </w:rPr>
              <w:softHyphen/>
              <w:t>medlare</w:t>
            </w:r>
            <w:r w:rsidRPr="00622FAE">
              <w:rPr>
                <w:spacing w:val="-4"/>
              </w:rPr>
              <w:t>: en försäkringsförmedlare</w:t>
            </w:r>
            <w:r>
              <w:t xml:space="preserve"> – utom kreditinstitut och värde</w:t>
            </w:r>
            <w:r>
              <w:softHyphen/>
              <w:t>pappersföretag enligt definitio</w:t>
            </w:r>
            <w:r>
              <w:softHyphen/>
              <w:t>nen i artikel 4.1.1 och 4.1.2 i Europa</w:t>
            </w:r>
            <w:r>
              <w:softHyphen/>
              <w:t>parlamentets och rådets förordning (EU) nr 575/2013 av den 26 juni 2013 om tillsynskrav för kredit</w:t>
            </w:r>
            <w:r>
              <w:softHyphen/>
              <w:t>institut och om ändring av förordning (EU) nr 648/2012 – som bedriver försäkringsdistribution som sidoverksamhet, under för</w:t>
            </w:r>
            <w:r>
              <w:softHyphen/>
              <w:t>utsättning att samtliga följande villkor är uppfyllda:</w:t>
            </w:r>
          </w:p>
        </w:tc>
      </w:tr>
    </w:tbl>
    <w:p w14:paraId="1E1624A1" w14:textId="77777777" w:rsidR="00D23988" w:rsidRDefault="00D23988" w:rsidP="00D23988">
      <w:pPr>
        <w:pStyle w:val="Brdtextmedindrag"/>
      </w:pPr>
      <w:r>
        <w:t>a) den har inte försäkringsdistribution som huvudsaklig yrkes</w:t>
      </w:r>
      <w:r>
        <w:softHyphen/>
        <w:t>verksamhet,</w:t>
      </w:r>
    </w:p>
    <w:p w14:paraId="5287F693" w14:textId="77777777" w:rsidR="00D23988" w:rsidRDefault="00D23988" w:rsidP="00D23988">
      <w:pPr>
        <w:pStyle w:val="Brdtextmedindrag"/>
      </w:pPr>
      <w:r>
        <w:t>b) den distribuerar bara vissa försäkringsprodukter som kom</w:t>
      </w:r>
      <w:r>
        <w:softHyphen/>
        <w:t xml:space="preserve">pletterar en vara eller en tjänst, och </w:t>
      </w:r>
    </w:p>
    <w:p w14:paraId="450B472F" w14:textId="77777777" w:rsidR="00D23988" w:rsidRDefault="00D23988" w:rsidP="00D23988">
      <w:pPr>
        <w:pStyle w:val="Brdtextmedindrag"/>
      </w:pPr>
      <w:r>
        <w:t>c) de berörda försäkringsprodukterna omfattar inte livförsäkring eller ansvarsförsäkring, utom när sådant skydd kompletterar den vara eller tjänst som förmedlaren bedriver som huvudsaklig yrkes</w:t>
      </w:r>
      <w:r>
        <w:softHyphen/>
        <w:t xml:space="preserve">verksamhet, </w:t>
      </w:r>
    </w:p>
    <w:p w14:paraId="5CB6B17C" w14:textId="77777777" w:rsidR="00D23988" w:rsidRDefault="00D23988" w:rsidP="00D23988">
      <w:pPr>
        <w:pStyle w:val="Brdtextmedindrag"/>
      </w:pPr>
      <w:r>
        <w:t>21. </w:t>
      </w:r>
      <w:r w:rsidRPr="00843001">
        <w:rPr>
          <w:i/>
        </w:rPr>
        <w:t>skadeförsäkring</w:t>
      </w:r>
      <w:r>
        <w:t xml:space="preserve">: en försäkring som är hänförlig till någon av </w:t>
      </w:r>
      <w:r w:rsidRPr="00622FAE">
        <w:rPr>
          <w:spacing w:val="-4"/>
        </w:rPr>
        <w:t>de försäkringsklasser som anges i 2 kap. 11 § försäkringsrörelselagen</w:t>
      </w:r>
      <w:r>
        <w:t>,</w:t>
      </w:r>
    </w:p>
    <w:p w14:paraId="67C3D2F6" w14:textId="77777777" w:rsidR="00D23988" w:rsidRDefault="00D23988" w:rsidP="00D23988">
      <w:pPr>
        <w:pStyle w:val="Brdtextmedindrag"/>
      </w:pPr>
      <w:r w:rsidRPr="00504A8E">
        <w:lastRenderedPageBreak/>
        <w:t>22.</w:t>
      </w:r>
      <w:r>
        <w:t> </w:t>
      </w:r>
      <w:r w:rsidRPr="008A4A0C">
        <w:rPr>
          <w:i/>
        </w:rPr>
        <w:t>stora risker</w:t>
      </w:r>
      <w:r w:rsidRPr="00504A8E">
        <w:t>: det som avses i 3</w:t>
      </w:r>
      <w:r>
        <w:t> </w:t>
      </w:r>
      <w:r w:rsidRPr="00504A8E">
        <w:t>kap. 16</w:t>
      </w:r>
      <w:r>
        <w:t> §</w:t>
      </w:r>
      <w:r w:rsidRPr="00504A8E">
        <w:t xml:space="preserve"> andra och tredje styckena försäkringsrörelselagen,</w:t>
      </w:r>
    </w:p>
    <w:p w14:paraId="5E811D4E" w14:textId="77777777" w:rsidR="00D23988" w:rsidRDefault="00D23988" w:rsidP="00D23988">
      <w:pPr>
        <w:pStyle w:val="Brdtextmedindrag"/>
      </w:pPr>
      <w:r>
        <w:t>23. </w:t>
      </w:r>
      <w:r w:rsidRPr="008A4A0C">
        <w:rPr>
          <w:i/>
        </w:rPr>
        <w:t>tjänstepensionsförsäkring</w:t>
      </w:r>
      <w:r>
        <w:t>: en livförsäkring som har samband med yrkesutövning och där utbetalning av försäkringsbelopp (en</w:t>
      </w:r>
      <w:r>
        <w:softHyphen/>
        <w:t>gångsbelopp eller periodiska utbetalningar) beror av att en eller flera personer uppnår eller förväntas uppnå en viss ålder samt försäkringar som meddelas som tillägg till sådana försäkringar,</w:t>
      </w:r>
    </w:p>
    <w:p w14:paraId="1A4E0F6E" w14:textId="77777777" w:rsidR="00D23988" w:rsidRDefault="00D23988" w:rsidP="00D23988">
      <w:pPr>
        <w:pStyle w:val="Brdtextmedindrag"/>
      </w:pPr>
      <w:r w:rsidRPr="002963F2">
        <w:t>24.</w:t>
      </w:r>
      <w:r>
        <w:t> </w:t>
      </w:r>
      <w:r w:rsidRPr="002963F2">
        <w:rPr>
          <w:i/>
        </w:rPr>
        <w:t xml:space="preserve">svensk fysisk person </w:t>
      </w:r>
      <w:r w:rsidRPr="00437794">
        <w:rPr>
          <w:iCs/>
        </w:rPr>
        <w:t>och</w:t>
      </w:r>
      <w:r w:rsidRPr="002963F2">
        <w:rPr>
          <w:i/>
        </w:rPr>
        <w:t xml:space="preserve"> svensk juridisk person</w:t>
      </w:r>
      <w:r w:rsidRPr="002963F2">
        <w:t>: en fysisk eller juridisk person vars hemland är Sverige,</w:t>
      </w:r>
    </w:p>
    <w:p w14:paraId="3FB2BD7C" w14:textId="77777777" w:rsidR="00D23988" w:rsidRDefault="00D23988" w:rsidP="00D23988">
      <w:pPr>
        <w:pStyle w:val="Brdtextmedindrag"/>
      </w:pPr>
      <w:r w:rsidRPr="002963F2">
        <w:t>25.</w:t>
      </w:r>
      <w:r>
        <w:t> </w:t>
      </w:r>
      <w:r w:rsidRPr="002963F2">
        <w:rPr>
          <w:i/>
        </w:rPr>
        <w:t>varaktigt medium</w:t>
      </w:r>
      <w:r w:rsidRPr="002963F2">
        <w:t xml:space="preserve">: ett medel som </w:t>
      </w:r>
    </w:p>
    <w:p w14:paraId="471C25AC" w14:textId="77777777" w:rsidR="00D23988" w:rsidRDefault="00D23988" w:rsidP="00D23988">
      <w:pPr>
        <w:pStyle w:val="Brdtextmedindrag"/>
      </w:pPr>
      <w:r w:rsidRPr="002963F2">
        <w:t>a)</w:t>
      </w:r>
      <w:r>
        <w:t> </w:t>
      </w:r>
      <w:r w:rsidRPr="002963F2">
        <w:t>gör det möjligt för kunden att bevara information som riktas till kunden personligen, på ett sätt som är tillgängligt för användning i fram</w:t>
      </w:r>
      <w:r>
        <w:softHyphen/>
      </w:r>
      <w:r w:rsidRPr="002963F2">
        <w:t xml:space="preserve">tiden under en tid som är lämplig med hänsyn till vad som är avsikten med informationen, och </w:t>
      </w:r>
    </w:p>
    <w:p w14:paraId="1DDE1958" w14:textId="77777777" w:rsidR="00D23988" w:rsidRDefault="00D23988" w:rsidP="00D23988">
      <w:pPr>
        <w:pStyle w:val="Brdtextmedindrag"/>
      </w:pPr>
      <w:r w:rsidRPr="002963F2">
        <w:t>b)</w:t>
      </w:r>
      <w:r>
        <w:t> </w:t>
      </w:r>
      <w:r w:rsidRPr="002963F2">
        <w:t>tillåter oförändrad återgivning av den bevarade informationen, och</w:t>
      </w:r>
    </w:p>
    <w:p w14:paraId="6C7F00FC" w14:textId="77777777" w:rsidR="00D23988" w:rsidRDefault="00D23988" w:rsidP="00D23988">
      <w:pPr>
        <w:pStyle w:val="Brdtextmedindrag"/>
      </w:pPr>
      <w:r w:rsidRPr="002963F2">
        <w:t>26.</w:t>
      </w:r>
      <w:r>
        <w:t> </w:t>
      </w:r>
      <w:r w:rsidRPr="002963F2">
        <w:rPr>
          <w:i/>
        </w:rPr>
        <w:t>värdland</w:t>
      </w:r>
      <w:r w:rsidRPr="002963F2">
        <w:t>: det land inom EES där en försäkringsförmedlare har en permanent närvaro eller ett etableringsställe eller tillhandahåller tjänster, och som inte är förmedlarens hemland.</w:t>
      </w:r>
    </w:p>
    <w:p w14:paraId="5F55B057" w14:textId="77777777" w:rsidR="00D23988" w:rsidRDefault="00D23988" w:rsidP="00D23988">
      <w:pPr>
        <w:pStyle w:val="Slutstreck"/>
      </w:pPr>
      <w:r w:rsidRPr="00660EEA">
        <w:t>                      </w:t>
      </w:r>
    </w:p>
    <w:p w14:paraId="755AEFEA" w14:textId="77777777" w:rsidR="00D23988" w:rsidRDefault="00D23988" w:rsidP="00D23988">
      <w:pPr>
        <w:pStyle w:val="Brdtextmedindrag"/>
      </w:pPr>
      <w:r>
        <w:t>Denna lag träder i kraft den 26 juni 2021.</w:t>
      </w:r>
    </w:p>
    <w:p w14:paraId="63D1C2E4" w14:textId="0D764A0F" w:rsidR="007F00B9" w:rsidRDefault="007F00B9" w:rsidP="007F00B9">
      <w:pPr>
        <w:pStyle w:val="Brdtext"/>
      </w:pPr>
    </w:p>
    <w:p w14:paraId="0E03D6F4" w14:textId="4459F647" w:rsidR="007F00B9" w:rsidRDefault="007F00B9" w:rsidP="007F00B9">
      <w:pPr>
        <w:pStyle w:val="Brdtextmedindrag"/>
      </w:pPr>
    </w:p>
    <w:p w14:paraId="4A49DF01" w14:textId="6D239957" w:rsidR="007F00B9" w:rsidRDefault="007F00B9" w:rsidP="007F00B9">
      <w:pPr>
        <w:pStyle w:val="Brdtextmedindrag"/>
      </w:pPr>
    </w:p>
    <w:p w14:paraId="146A7C11" w14:textId="77777777" w:rsidR="007F00B9" w:rsidRDefault="007F00B9" w:rsidP="007F00B9">
      <w:pPr>
        <w:pStyle w:val="Brdtextmedindrag"/>
        <w:sectPr w:rsidR="007F00B9" w:rsidSect="00064433">
          <w:headerReference w:type="even" r:id="rId112"/>
          <w:headerReference w:type="default" r:id="rId113"/>
          <w:footerReference w:type="even" r:id="rId114"/>
          <w:footerReference w:type="default" r:id="rId115"/>
          <w:footerReference w:type="first" r:id="rId116"/>
          <w:footnotePr>
            <w:numRestart w:val="eachSect"/>
          </w:footnotePr>
          <w:pgSz w:w="9356" w:h="13721" w:code="9"/>
          <w:pgMar w:top="794" w:right="2438" w:bottom="1191" w:left="1021" w:header="0" w:footer="709" w:gutter="0"/>
          <w:cols w:space="708"/>
          <w:docGrid w:linePitch="360"/>
        </w:sectPr>
      </w:pPr>
    </w:p>
    <w:p w14:paraId="09BE8FC0" w14:textId="47DCBE59" w:rsidR="007F00B9" w:rsidRDefault="007F00B9" w:rsidP="00090E36">
      <w:pPr>
        <w:pStyle w:val="Rubrik2"/>
        <w:spacing w:before="0"/>
      </w:pPr>
      <w:bookmarkStart w:id="28" w:name="_Toc68700435"/>
      <w:r w:rsidRPr="007F00B9">
        <w:lastRenderedPageBreak/>
        <w:t>Förslag till lag om ändring i lagen (2020:1157) om ändring i lagen (2007:528) om värdepappersmarknaden</w:t>
      </w:r>
      <w:bookmarkEnd w:id="28"/>
    </w:p>
    <w:p w14:paraId="6E4865C7" w14:textId="77777777" w:rsidR="0059466F" w:rsidRPr="0007642C" w:rsidRDefault="0059466F" w:rsidP="0059466F">
      <w:pPr>
        <w:pStyle w:val="Brdtext"/>
      </w:pPr>
      <w:r w:rsidRPr="0007642C">
        <w:t xml:space="preserve">Härigenom föreskrivs </w:t>
      </w:r>
      <w:r>
        <w:t xml:space="preserve">att 1 kap. 4 b § och 23 kap. 4 § lagen </w:t>
      </w:r>
      <w:r w:rsidRPr="0007642C">
        <w:t>(</w:t>
      </w:r>
      <w:r>
        <w:t>2007:528</w:t>
      </w:r>
      <w:r w:rsidRPr="0007642C">
        <w:t xml:space="preserve">) om </w:t>
      </w:r>
      <w:r>
        <w:t xml:space="preserve">värdepappersmarknaden i stället för lydelsen enligt lagen (2020:1157) om ändring i den lagen ska ha följande lydelse. </w:t>
      </w:r>
    </w:p>
    <w:p w14:paraId="6A756D9D" w14:textId="77777777" w:rsidR="0059466F" w:rsidRPr="0007642C" w:rsidRDefault="0059466F" w:rsidP="0059466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59466F" w:rsidRPr="005B0E77" w14:paraId="3A1BF3C4" w14:textId="77777777" w:rsidTr="002E15E2">
        <w:tc>
          <w:tcPr>
            <w:tcW w:w="2500" w:type="pct"/>
            <w:shd w:val="clear" w:color="auto" w:fill="auto"/>
            <w:tcMar>
              <w:left w:w="0" w:type="dxa"/>
            </w:tcMar>
          </w:tcPr>
          <w:p w14:paraId="35FB16A6" w14:textId="77777777" w:rsidR="0059466F" w:rsidRPr="005B0E77" w:rsidRDefault="0059466F" w:rsidP="002E15E2">
            <w:pPr>
              <w:pStyle w:val="Brdtext"/>
              <w:rPr>
                <w:i/>
              </w:rPr>
            </w:pPr>
            <w:r>
              <w:rPr>
                <w:i/>
              </w:rPr>
              <w:t>L</w:t>
            </w:r>
            <w:r w:rsidRPr="00AB753C">
              <w:rPr>
                <w:i/>
              </w:rPr>
              <w:t xml:space="preserve">ydelse enligt </w:t>
            </w:r>
            <w:r>
              <w:rPr>
                <w:i/>
              </w:rPr>
              <w:t xml:space="preserve">SFS </w:t>
            </w:r>
            <w:r w:rsidRPr="00AB23E1">
              <w:rPr>
                <w:i/>
              </w:rPr>
              <w:t>2020:1157</w:t>
            </w:r>
          </w:p>
        </w:tc>
        <w:tc>
          <w:tcPr>
            <w:tcW w:w="2500" w:type="pct"/>
            <w:shd w:val="clear" w:color="auto" w:fill="auto"/>
            <w:tcMar>
              <w:right w:w="0" w:type="dxa"/>
            </w:tcMar>
          </w:tcPr>
          <w:p w14:paraId="7CA0A662" w14:textId="77777777" w:rsidR="0059466F" w:rsidRPr="005B0E77" w:rsidRDefault="0059466F" w:rsidP="002E15E2">
            <w:pPr>
              <w:pStyle w:val="Brdtext"/>
              <w:rPr>
                <w:i/>
              </w:rPr>
            </w:pPr>
            <w:r w:rsidRPr="005B0E77">
              <w:rPr>
                <w:i/>
              </w:rPr>
              <w:t>Föreslagen lydelse</w:t>
            </w:r>
          </w:p>
        </w:tc>
      </w:tr>
    </w:tbl>
    <w:p w14:paraId="5D636AE9" w14:textId="77777777" w:rsidR="0059466F" w:rsidRDefault="0059466F" w:rsidP="0059466F">
      <w:pPr>
        <w:pStyle w:val="Brdtext"/>
        <w:spacing w:before="230"/>
        <w:jc w:val="center"/>
        <w:rPr>
          <w:b/>
        </w:rPr>
      </w:pPr>
      <w:r>
        <w:rPr>
          <w:b/>
        </w:rPr>
        <w:t>1 kap.</w:t>
      </w:r>
    </w:p>
    <w:p w14:paraId="4A095C23" w14:textId="77777777" w:rsidR="0059466F" w:rsidRDefault="0059466F" w:rsidP="0059466F">
      <w:pPr>
        <w:pStyle w:val="Brdtext"/>
        <w:jc w:val="center"/>
      </w:pPr>
      <w:r>
        <w:t>4 b §</w:t>
      </w:r>
    </w:p>
    <w:p w14:paraId="64208F57" w14:textId="77777777" w:rsidR="0059466F" w:rsidRDefault="0059466F" w:rsidP="0059466F">
      <w:pPr>
        <w:pStyle w:val="Brdtextmedindrag"/>
      </w:pPr>
      <w:r w:rsidRPr="0018000D">
        <w:t xml:space="preserve">I denna lag betyder </w:t>
      </w:r>
    </w:p>
    <w:p w14:paraId="5027FAA2" w14:textId="77777777" w:rsidR="0059466F" w:rsidRDefault="0059466F" w:rsidP="0059466F">
      <w:pPr>
        <w:pStyle w:val="Brdtextmedindrag"/>
      </w:pPr>
      <w:r w:rsidRPr="003462DE">
        <w:rPr>
          <w:i/>
          <w:iCs/>
        </w:rPr>
        <w:t>anknutet ombud</w:t>
      </w:r>
      <w:r w:rsidRPr="0018000D">
        <w:t xml:space="preserve">: en fysisk eller juridisk person som har träffat avtal med ett svenskt värdepappersinstitut eller ett utländskt värdepappersföretag som hör hemma inom EES om att för bara detta instituts eller företags räkning </w:t>
      </w:r>
    </w:p>
    <w:p w14:paraId="28C706A0" w14:textId="77777777" w:rsidR="0059466F" w:rsidRDefault="0059466F" w:rsidP="0059466F">
      <w:pPr>
        <w:pStyle w:val="Brdtextmedindrag"/>
      </w:pPr>
      <w:r w:rsidRPr="0018000D">
        <w:t>1.</w:t>
      </w:r>
      <w:r>
        <w:t> </w:t>
      </w:r>
      <w:r w:rsidRPr="0018000D">
        <w:t xml:space="preserve">marknadsföra investerings- eller sidotjänster, </w:t>
      </w:r>
    </w:p>
    <w:p w14:paraId="7655DF92" w14:textId="77777777" w:rsidR="0059466F" w:rsidRDefault="0059466F" w:rsidP="0059466F">
      <w:pPr>
        <w:pStyle w:val="Brdtextmedindrag"/>
      </w:pPr>
      <w:r w:rsidRPr="0018000D">
        <w:t>2.</w:t>
      </w:r>
      <w:r>
        <w:t> </w:t>
      </w:r>
      <w:r w:rsidRPr="0018000D">
        <w:t>ta emot eller vidarebefordra instruktioner eller order avseende inves</w:t>
      </w:r>
      <w:r>
        <w:softHyphen/>
      </w:r>
      <w:r w:rsidRPr="0018000D">
        <w:t>t</w:t>
      </w:r>
      <w:r>
        <w:softHyphen/>
      </w:r>
      <w:r w:rsidRPr="0018000D">
        <w:t>erings</w:t>
      </w:r>
      <w:r>
        <w:softHyphen/>
      </w:r>
      <w:r w:rsidRPr="0018000D">
        <w:t xml:space="preserve">tjänster eller finansiella instrument, </w:t>
      </w:r>
    </w:p>
    <w:p w14:paraId="576ECDC3" w14:textId="77777777" w:rsidR="0059466F" w:rsidRDefault="0059466F" w:rsidP="0059466F">
      <w:pPr>
        <w:pStyle w:val="Brdtextmedindrag"/>
      </w:pPr>
      <w:r w:rsidRPr="0018000D">
        <w:t>3.</w:t>
      </w:r>
      <w:r>
        <w:t> </w:t>
      </w:r>
      <w:r w:rsidRPr="0018000D">
        <w:t xml:space="preserve">placera finansiella instrument, eller </w:t>
      </w:r>
    </w:p>
    <w:p w14:paraId="50D89711" w14:textId="77777777" w:rsidR="0059466F" w:rsidRDefault="0059466F" w:rsidP="0059466F">
      <w:pPr>
        <w:pStyle w:val="Brdtextmedindrag"/>
      </w:pPr>
      <w:r w:rsidRPr="0018000D">
        <w:t>4.</w:t>
      </w:r>
      <w:r>
        <w:t> </w:t>
      </w:r>
      <w:r w:rsidRPr="0018000D">
        <w:t>tillhandahålla investerings</w:t>
      </w:r>
      <w:r>
        <w:softHyphen/>
      </w:r>
      <w:r w:rsidRPr="0018000D">
        <w:t>råd</w:t>
      </w:r>
      <w:r>
        <w:softHyphen/>
      </w:r>
      <w:r w:rsidRPr="0018000D">
        <w:t xml:space="preserve">givning avseende dessa instrument eller tjänster, </w:t>
      </w:r>
    </w:p>
    <w:p w14:paraId="2028503A" w14:textId="77777777" w:rsidR="0059466F" w:rsidRDefault="0059466F" w:rsidP="0059466F">
      <w:pPr>
        <w:pStyle w:val="Brdtextmedindrag"/>
      </w:pPr>
      <w:r w:rsidRPr="003462DE">
        <w:rPr>
          <w:i/>
          <w:iCs/>
        </w:rPr>
        <w:t>behörig myndighet</w:t>
      </w:r>
      <w:r w:rsidRPr="0018000D">
        <w:t>: i Sverige Finansinspektionen och i särskilt angivna fall Bolagsverket och i övrigt en utländsk myndighet som har behörighet</w:t>
      </w:r>
      <w:r>
        <w:t xml:space="preserve"> </w:t>
      </w:r>
      <w:r w:rsidRPr="0018000D">
        <w:t xml:space="preserve">att utöva tillsyn över utländska värdepappersföretag och företag som driver en reglerad marknad eller annan motsvarande marknad eller som har behörighet att utöva tillsyn över emittenter vars överlåtbara värdepapper är upptagna till handel på en reglerad marknad, </w:t>
      </w:r>
    </w:p>
    <w:p w14:paraId="459A8DDF" w14:textId="77777777" w:rsidR="0059466F" w:rsidRDefault="0059466F" w:rsidP="0059466F">
      <w:pPr>
        <w:pStyle w:val="Brdtextmedindrag"/>
      </w:pPr>
      <w:r w:rsidRPr="003462DE">
        <w:rPr>
          <w:i/>
          <w:iCs/>
        </w:rPr>
        <w:t>börs</w:t>
      </w:r>
      <w:r w:rsidRPr="0018000D">
        <w:t xml:space="preserve">: ett svenskt aktiebolag eller en svensk ekonomisk förening som har fått tillstånd enligt denna lag att driva en eller flera reglerade marknader, </w:t>
      </w:r>
    </w:p>
    <w:p w14:paraId="554184D1" w14:textId="77777777" w:rsidR="0059466F" w:rsidRDefault="0059466F" w:rsidP="0059466F">
      <w:pPr>
        <w:pStyle w:val="Brdtextmedindrag"/>
      </w:pPr>
      <w:r w:rsidRPr="003462DE">
        <w:rPr>
          <w:i/>
          <w:iCs/>
        </w:rPr>
        <w:t>clearingdeltagare</w:t>
      </w:r>
      <w:r w:rsidRPr="0018000D">
        <w:t xml:space="preserve">: den som får delta i clearingverksamheten hos en clearingorganisation, </w:t>
      </w:r>
    </w:p>
    <w:p w14:paraId="4D9139D7" w14:textId="77777777" w:rsidR="0059466F" w:rsidRDefault="0059466F" w:rsidP="0059466F">
      <w:pPr>
        <w:pStyle w:val="Brdtextmedindrag"/>
      </w:pPr>
      <w:r w:rsidRPr="003462DE">
        <w:rPr>
          <w:i/>
          <w:iCs/>
        </w:rPr>
        <w:t>clearingorganisation</w:t>
      </w:r>
      <w:r w:rsidRPr="0018000D">
        <w:t>: ett företag som har fått tillstånd enligt 19</w:t>
      </w:r>
      <w:r>
        <w:t> </w:t>
      </w:r>
      <w:r w:rsidRPr="0018000D">
        <w:t xml:space="preserve">kap. eller Europaparlamentets och rådets förordning (EU) nr 648/2012, </w:t>
      </w:r>
    </w:p>
    <w:p w14:paraId="5764C6DE" w14:textId="77777777" w:rsidR="0059466F" w:rsidRDefault="0059466F" w:rsidP="0059466F">
      <w:pPr>
        <w:pStyle w:val="Brdtextmedindrag"/>
      </w:pPr>
      <w:r w:rsidRPr="003462DE">
        <w:rPr>
          <w:i/>
          <w:iCs/>
        </w:rPr>
        <w:t>emittent</w:t>
      </w:r>
      <w:r w:rsidRPr="0018000D">
        <w:t>: i fråga om aktier aktiebolaget och i fråga om annat finansiellt instrument utgivaren eller utfärdaren av instrumentet,</w:t>
      </w:r>
    </w:p>
    <w:p w14:paraId="502E23B7" w14:textId="77777777" w:rsidR="0059466F" w:rsidRPr="00A14971" w:rsidRDefault="0059466F" w:rsidP="0059466F">
      <w:pPr>
        <w:pStyle w:val="Brdtextmedindrag"/>
      </w:pPr>
      <w:r w:rsidRPr="00AD4B54">
        <w:rPr>
          <w:i/>
        </w:rPr>
        <w:t>handelsplats</w:t>
      </w:r>
      <w:r w:rsidRPr="00A14971">
        <w:t>: en reglerad marknad, en multilateral handelsplattform (MTF-plattform) eller en organiserad handelsplattform (OTF-plattform),</w:t>
      </w:r>
    </w:p>
    <w:p w14:paraId="151D00FE" w14:textId="77777777" w:rsidR="0059466F" w:rsidRPr="00A14971" w:rsidRDefault="0059466F" w:rsidP="0059466F">
      <w:pPr>
        <w:pStyle w:val="Brdtextmedindrag"/>
      </w:pPr>
      <w:r w:rsidRPr="003462DE">
        <w:rPr>
          <w:i/>
          <w:iCs/>
        </w:rPr>
        <w:t>handelsplattform</w:t>
      </w:r>
      <w:r w:rsidRPr="00A14971">
        <w:t>: en MTF-plattform eller en OTF-plattform,</w:t>
      </w:r>
    </w:p>
    <w:p w14:paraId="14BBDE20" w14:textId="77777777" w:rsidR="0059466F" w:rsidRDefault="0059466F" w:rsidP="0059466F">
      <w:pPr>
        <w:pStyle w:val="Brdtextmedindrag"/>
      </w:pPr>
      <w:r w:rsidRPr="003462DE" w:rsidDel="007F5BA5">
        <w:rPr>
          <w:i/>
          <w:iCs/>
        </w:rPr>
        <w:t>kreditinstitut</w:t>
      </w:r>
      <w:r w:rsidRPr="00A14971" w:rsidDel="007F5BA5">
        <w:t>: en bank, ett kreditmarknadsföretag eller ett utländskt bank- eller kreditföretag som driver bank- eller finansieringsrörelse från filial i Sverige,</w:t>
      </w:r>
    </w:p>
    <w:p w14:paraId="064540E7" w14:textId="77777777" w:rsidR="0059466F" w:rsidRPr="00A14971" w:rsidDel="007F5BA5" w:rsidRDefault="0059466F" w:rsidP="0059466F">
      <w:pPr>
        <w:pStyle w:val="Brdtextmedindrag"/>
      </w:pPr>
      <w:r w:rsidRPr="00AD4B54">
        <w:rPr>
          <w:i/>
        </w:rPr>
        <w:t>leverantör av datarapporterings</w:t>
      </w:r>
      <w:r w:rsidRPr="00AD4B54">
        <w:rPr>
          <w:i/>
        </w:rPr>
        <w:softHyphen/>
        <w:t>tjänster</w:t>
      </w:r>
      <w:r w:rsidRPr="00A14971">
        <w:t>: detsamma som i artikel</w:t>
      </w:r>
      <w:r>
        <w:t> </w:t>
      </w:r>
      <w:r w:rsidRPr="00A14971">
        <w:t>2.1.36a i förordningen om marknader för finansiella instrument,</w:t>
      </w:r>
    </w:p>
    <w:tbl>
      <w:tblPr>
        <w:tblW w:w="5000" w:type="pct"/>
        <w:tblCellMar>
          <w:left w:w="125" w:type="dxa"/>
          <w:right w:w="125" w:type="dxa"/>
        </w:tblCellMar>
        <w:tblLook w:val="0600" w:firstRow="0" w:lastRow="0" w:firstColumn="0" w:lastColumn="0" w:noHBand="1" w:noVBand="1"/>
      </w:tblPr>
      <w:tblGrid>
        <w:gridCol w:w="2948"/>
        <w:gridCol w:w="2949"/>
      </w:tblGrid>
      <w:tr w:rsidR="0059466F" w14:paraId="0E898056" w14:textId="77777777" w:rsidTr="002E15E2">
        <w:tc>
          <w:tcPr>
            <w:tcW w:w="2500" w:type="pct"/>
            <w:shd w:val="clear" w:color="auto" w:fill="auto"/>
            <w:tcMar>
              <w:left w:w="0" w:type="dxa"/>
            </w:tcMar>
          </w:tcPr>
          <w:p w14:paraId="29D79824" w14:textId="77777777" w:rsidR="0059466F" w:rsidRDefault="0059466F" w:rsidP="002E15E2">
            <w:pPr>
              <w:pStyle w:val="Brdtextmedindrag"/>
            </w:pPr>
          </w:p>
        </w:tc>
        <w:tc>
          <w:tcPr>
            <w:tcW w:w="2500" w:type="pct"/>
            <w:shd w:val="clear" w:color="auto" w:fill="auto"/>
            <w:tcMar>
              <w:right w:w="0" w:type="dxa"/>
            </w:tcMar>
          </w:tcPr>
          <w:p w14:paraId="4EF455B9" w14:textId="77777777" w:rsidR="0059466F" w:rsidRDefault="0059466F" w:rsidP="002E15E2">
            <w:pPr>
              <w:pStyle w:val="Brdtextmedindrag"/>
            </w:pPr>
            <w:r w:rsidRPr="00CA3954">
              <w:rPr>
                <w:i/>
                <w:u w:val="single"/>
              </w:rPr>
              <w:t xml:space="preserve">litet och </w:t>
            </w:r>
            <w:r>
              <w:rPr>
                <w:i/>
                <w:u w:val="single"/>
              </w:rPr>
              <w:t>icke-</w:t>
            </w:r>
            <w:r w:rsidRPr="00CA3954">
              <w:rPr>
                <w:i/>
                <w:u w:val="single"/>
              </w:rPr>
              <w:t>sammanlänkat värde</w:t>
            </w:r>
            <w:r>
              <w:rPr>
                <w:i/>
                <w:u w:val="single"/>
              </w:rPr>
              <w:softHyphen/>
            </w:r>
            <w:r w:rsidRPr="00CA3954">
              <w:rPr>
                <w:i/>
                <w:u w:val="single"/>
              </w:rPr>
              <w:t>pappersbolag</w:t>
            </w:r>
            <w:r w:rsidRPr="004F0AA9">
              <w:rPr>
                <w:i/>
              </w:rPr>
              <w:t>: ett värde</w:t>
            </w:r>
            <w:r>
              <w:rPr>
                <w:i/>
              </w:rPr>
              <w:softHyphen/>
            </w:r>
            <w:r w:rsidRPr="004F0AA9">
              <w:rPr>
                <w:i/>
              </w:rPr>
              <w:t>pap</w:t>
            </w:r>
            <w:r>
              <w:rPr>
                <w:i/>
              </w:rPr>
              <w:softHyphen/>
            </w:r>
            <w:r w:rsidRPr="004F0AA9">
              <w:rPr>
                <w:i/>
              </w:rPr>
              <w:t>pers</w:t>
            </w:r>
            <w:r>
              <w:rPr>
                <w:i/>
              </w:rPr>
              <w:softHyphen/>
            </w:r>
            <w:r w:rsidRPr="004F0AA9">
              <w:rPr>
                <w:i/>
              </w:rPr>
              <w:t>bolag som anses vara ett litet och icke-sammanlänkat värde</w:t>
            </w:r>
            <w:r>
              <w:rPr>
                <w:i/>
              </w:rPr>
              <w:softHyphen/>
            </w:r>
            <w:r w:rsidRPr="004F0AA9">
              <w:rPr>
                <w:i/>
              </w:rPr>
              <w:t>pap</w:t>
            </w:r>
            <w:r>
              <w:rPr>
                <w:i/>
              </w:rPr>
              <w:softHyphen/>
            </w:r>
            <w:r w:rsidRPr="004F0AA9">
              <w:rPr>
                <w:i/>
              </w:rPr>
              <w:lastRenderedPageBreak/>
              <w:t>pers</w:t>
            </w:r>
            <w:r>
              <w:rPr>
                <w:i/>
              </w:rPr>
              <w:softHyphen/>
            </w:r>
            <w:r w:rsidRPr="004F0AA9">
              <w:rPr>
                <w:i/>
              </w:rPr>
              <w:t>företag enligt artikel</w:t>
            </w:r>
            <w:r>
              <w:rPr>
                <w:i/>
              </w:rPr>
              <w:t> </w:t>
            </w:r>
            <w:r w:rsidRPr="004F0AA9">
              <w:rPr>
                <w:i/>
              </w:rPr>
              <w:t>12.1 i värdepappersbolags</w:t>
            </w:r>
            <w:r>
              <w:rPr>
                <w:i/>
              </w:rPr>
              <w:softHyphen/>
            </w:r>
            <w:r w:rsidRPr="004F0AA9">
              <w:rPr>
                <w:i/>
              </w:rPr>
              <w:t>för</w:t>
            </w:r>
            <w:r>
              <w:rPr>
                <w:i/>
              </w:rPr>
              <w:softHyphen/>
            </w:r>
            <w:r w:rsidRPr="004F0AA9">
              <w:rPr>
                <w:i/>
              </w:rPr>
              <w:t>ordningen</w:t>
            </w:r>
            <w:r>
              <w:rPr>
                <w:i/>
              </w:rPr>
              <w:t>,</w:t>
            </w:r>
          </w:p>
        </w:tc>
      </w:tr>
    </w:tbl>
    <w:p w14:paraId="4C0D2CD2" w14:textId="77777777" w:rsidR="0059466F" w:rsidRPr="00A14971" w:rsidRDefault="0059466F" w:rsidP="0059466F">
      <w:pPr>
        <w:pStyle w:val="Brdtextmedindrag"/>
      </w:pPr>
      <w:r w:rsidRPr="003462DE">
        <w:rPr>
          <w:i/>
          <w:iCs/>
        </w:rPr>
        <w:lastRenderedPageBreak/>
        <w:t>marknadsgarant</w:t>
      </w:r>
      <w:r w:rsidRPr="00A14971">
        <w:t>: en person som på fortlöpande basis åtagit sig att på finansiella marknader handla för egen räkning genom att köpa och sälja finansiella instrument med utnyttjande av egna tillgångar till priser som fastställts av denne,</w:t>
      </w:r>
    </w:p>
    <w:p w14:paraId="307D5C5E" w14:textId="77777777" w:rsidR="0059466F" w:rsidRPr="00A14971" w:rsidRDefault="0059466F" w:rsidP="0059466F">
      <w:pPr>
        <w:pStyle w:val="Brdtextmedindrag"/>
      </w:pPr>
      <w:r w:rsidRPr="003462DE">
        <w:rPr>
          <w:i/>
          <w:iCs/>
        </w:rPr>
        <w:t>marknadsoperatör</w:t>
      </w:r>
      <w:r w:rsidRPr="00A14971">
        <w:t>: en börs eller en eller flera juridiska personer i ett annat land inom EES som driver en eller flera reglerade marknader,</w:t>
      </w:r>
    </w:p>
    <w:p w14:paraId="544D4116" w14:textId="77777777" w:rsidR="0059466F" w:rsidRPr="00A14971" w:rsidRDefault="0059466F" w:rsidP="0059466F">
      <w:pPr>
        <w:pStyle w:val="Brdtextmedindrag"/>
      </w:pPr>
      <w:r w:rsidRPr="003462DE">
        <w:rPr>
          <w:i/>
          <w:iCs/>
        </w:rPr>
        <w:t>MTF-plattform</w:t>
      </w:r>
      <w:r w:rsidRPr="00A14971">
        <w:t>: ett multilateralt system inom EES som sammanför flera tredjeparters köp- och säljintressen i finansiella instrument – inom systemet och i enlighet med icke skönsmässiga regler – så att det leder till ett kontrakt,</w:t>
      </w:r>
    </w:p>
    <w:p w14:paraId="32C6D903" w14:textId="77777777" w:rsidR="0059466F" w:rsidRPr="00A14971" w:rsidRDefault="0059466F" w:rsidP="0059466F">
      <w:pPr>
        <w:pStyle w:val="Brdtextmedindrag"/>
      </w:pPr>
      <w:r w:rsidRPr="003462DE">
        <w:rPr>
          <w:i/>
          <w:iCs/>
        </w:rPr>
        <w:t>OTF-plattform</w:t>
      </w:r>
      <w:r w:rsidRPr="00A14971">
        <w:t>: ett multilateralt system inom EES som inte är en reglerad marknad eller en MTF-plattform, och inom vilket flera tredjeparters köp- och säljintressen i obligationer, strukturerade finansiella produkter, utsläppsrätter eller derivat kan interagera inom systemet så att det leder till ett kontrakt,</w:t>
      </w:r>
    </w:p>
    <w:p w14:paraId="118010C6" w14:textId="77777777" w:rsidR="0059466F" w:rsidRPr="00A14971" w:rsidRDefault="0059466F" w:rsidP="0059466F">
      <w:pPr>
        <w:pStyle w:val="Brdtextmedindrag"/>
      </w:pPr>
      <w:r w:rsidRPr="003462DE">
        <w:rPr>
          <w:i/>
          <w:iCs/>
        </w:rPr>
        <w:t>professionell kund</w:t>
      </w:r>
      <w:r w:rsidRPr="00A14971">
        <w:t>: en sådan kund som avses i 9 kap. 4 eller 5 §,</w:t>
      </w:r>
    </w:p>
    <w:p w14:paraId="791036BF" w14:textId="77777777" w:rsidR="0059466F" w:rsidRPr="00A14971" w:rsidRDefault="0059466F" w:rsidP="0059466F">
      <w:pPr>
        <w:pStyle w:val="Brdtextmedindrag"/>
      </w:pPr>
      <w:r w:rsidRPr="003462DE">
        <w:rPr>
          <w:i/>
          <w:iCs/>
        </w:rPr>
        <w:t>reglerad marknad</w:t>
      </w:r>
      <w:r w:rsidRPr="00A14971">
        <w:t>: ett multilateralt system inom EES som sammanför eller möjliggör sammanförande av ett flertal köp- och säljintressen i finansiella instrument från tredjepart – regelmässigt, inom systemet och i enlighet med icke skönsmässiga regler – så att det leder till ett kontrakt,</w:t>
      </w:r>
    </w:p>
    <w:p w14:paraId="7E112DC7" w14:textId="77777777" w:rsidR="0059466F" w:rsidRPr="00A14971" w:rsidRDefault="0059466F" w:rsidP="0059466F">
      <w:pPr>
        <w:pStyle w:val="Brdtextmedindrag"/>
      </w:pPr>
      <w:r w:rsidRPr="003462DE">
        <w:rPr>
          <w:i/>
          <w:iCs/>
        </w:rPr>
        <w:t>statlig emittent</w:t>
      </w:r>
      <w:r w:rsidRPr="00A14971">
        <w:t>: någon av följande som emitterar skuldinstrument:</w:t>
      </w:r>
    </w:p>
    <w:p w14:paraId="741616D0" w14:textId="77777777" w:rsidR="0059466F" w:rsidRPr="00A14971" w:rsidRDefault="0059466F" w:rsidP="0059466F">
      <w:pPr>
        <w:pStyle w:val="Brdtextmedindrag"/>
      </w:pPr>
      <w:r w:rsidRPr="00A14971">
        <w:t>1. Europeiska unionen,</w:t>
      </w:r>
    </w:p>
    <w:p w14:paraId="0E761C95" w14:textId="77777777" w:rsidR="0059466F" w:rsidRPr="00A14971" w:rsidRDefault="0059466F" w:rsidP="0059466F">
      <w:pPr>
        <w:pStyle w:val="Brdtextmedindrag"/>
      </w:pPr>
      <w:r w:rsidRPr="00A14971">
        <w:t>2. en stat inom EES, inbegripet förvaltningar, organ eller en särskild</w:t>
      </w:r>
    </w:p>
    <w:p w14:paraId="64332CB6" w14:textId="77777777" w:rsidR="0059466F" w:rsidRPr="00A14971" w:rsidRDefault="0059466F" w:rsidP="0059466F">
      <w:pPr>
        <w:pStyle w:val="Brdtextmedindrag"/>
      </w:pPr>
      <w:r w:rsidRPr="00A14971">
        <w:t>funktion i staten,</w:t>
      </w:r>
    </w:p>
    <w:p w14:paraId="1A471EE2" w14:textId="77777777" w:rsidR="0059466F" w:rsidRPr="00A14971" w:rsidRDefault="0059466F" w:rsidP="0059466F">
      <w:pPr>
        <w:pStyle w:val="Brdtextmedindrag"/>
      </w:pPr>
      <w:r w:rsidRPr="00A14971">
        <w:t>3. när det gäller en federal stat inom EES, en delstat i federationen,</w:t>
      </w:r>
    </w:p>
    <w:p w14:paraId="357872A2" w14:textId="77777777" w:rsidR="0059466F" w:rsidRPr="00A14971" w:rsidRDefault="0059466F" w:rsidP="0059466F">
      <w:pPr>
        <w:pStyle w:val="Brdtextmedindrag"/>
      </w:pPr>
      <w:r w:rsidRPr="00A14971">
        <w:t>4. en särskild funktion för flera stater inom EES,</w:t>
      </w:r>
    </w:p>
    <w:p w14:paraId="68D282F9" w14:textId="77777777" w:rsidR="0059466F" w:rsidRPr="00A14971" w:rsidRDefault="0059466F" w:rsidP="0059466F">
      <w:pPr>
        <w:pStyle w:val="Brdtextmedindrag"/>
      </w:pPr>
      <w:r w:rsidRPr="00A14971">
        <w:t>5. en internationell finansinstitution som etablerats av minst två stater inom EES och vars mål är att ordna finansiering och tillhandahålla finansiellt bistånd till de stater som har eller riskerar att få allvarliga finansieringsproblem, och</w:t>
      </w:r>
    </w:p>
    <w:p w14:paraId="6EF7674A" w14:textId="77777777" w:rsidR="0059466F" w:rsidRPr="00A14971" w:rsidRDefault="0059466F" w:rsidP="0059466F">
      <w:pPr>
        <w:pStyle w:val="Brdtextmedindrag"/>
      </w:pPr>
      <w:r w:rsidRPr="00A14971">
        <w:t>6. Europeiska investeringsbanken,</w:t>
      </w:r>
    </w:p>
    <w:p w14:paraId="2442841C" w14:textId="77777777" w:rsidR="0059466F" w:rsidRDefault="0059466F" w:rsidP="0059466F">
      <w:pPr>
        <w:pStyle w:val="Brdtextmedindrag"/>
      </w:pPr>
      <w:r w:rsidRPr="00487787">
        <w:rPr>
          <w:i/>
          <w:iCs/>
        </w:rPr>
        <w:t>systematisk internhandlare</w:t>
      </w:r>
      <w:r w:rsidRPr="00A14971">
        <w:t>: ett värdepappersinstitut som i en organiserad, frekvent, systematisk och väsentlig omfattning handlar för egen räkning när det utför kundorder utanför en reglerad marknad eller en handelsplattform utan att utnyttja ett multilateralt system,</w:t>
      </w:r>
    </w:p>
    <w:p w14:paraId="26D2F453" w14:textId="77777777" w:rsidR="0059466F" w:rsidRPr="00A14971" w:rsidRDefault="0059466F" w:rsidP="0059466F">
      <w:pPr>
        <w:pStyle w:val="Brdtextmedindrag"/>
      </w:pPr>
      <w:r w:rsidRPr="00487787">
        <w:rPr>
          <w:i/>
          <w:iCs/>
        </w:rPr>
        <w:t>tillväxtmarknad för små och medelstora företag</w:t>
      </w:r>
      <w:r w:rsidRPr="00A14971">
        <w:t>: en MTF-plattform som är registrerad som en tillväxtmarknad för små och medelstora företag hos Finansinspektionen enligt 11 kap. 13–15 §§ eller hos en behörig myndighet i ett annat land inom EES,</w:t>
      </w:r>
    </w:p>
    <w:p w14:paraId="05F3D8F1" w14:textId="77777777" w:rsidR="0059466F" w:rsidRPr="00A14971" w:rsidRDefault="0059466F" w:rsidP="0059466F">
      <w:pPr>
        <w:pStyle w:val="Brdtextmedindrag"/>
      </w:pPr>
      <w:r w:rsidRPr="00487787">
        <w:rPr>
          <w:i/>
          <w:iCs/>
        </w:rPr>
        <w:t>utländskt kreditinstitut</w:t>
      </w:r>
      <w:r w:rsidRPr="00A14971">
        <w:t>: ett kreditinstitut enligt 1 kap. 5 § första stycket</w:t>
      </w:r>
      <w:r>
        <w:t> </w:t>
      </w:r>
      <w:r w:rsidRPr="00A14971">
        <w:t>21 lagen (2004:297) om bank- och finansieringsrörelse,</w:t>
      </w:r>
    </w:p>
    <w:p w14:paraId="76D63F48" w14:textId="77777777" w:rsidR="0059466F" w:rsidRPr="00A14971" w:rsidRDefault="0059466F" w:rsidP="0059466F">
      <w:pPr>
        <w:pStyle w:val="Brdtextmedindrag"/>
      </w:pPr>
      <w:r w:rsidRPr="00487787">
        <w:rPr>
          <w:i/>
          <w:iCs/>
        </w:rPr>
        <w:t>utländskt värdepappersföretag</w:t>
      </w:r>
      <w:r w:rsidRPr="00A14971">
        <w:t>: ett utländskt företag som i hemlandet har tillstånd att driva värdepappersrörelse,</w:t>
      </w:r>
    </w:p>
    <w:p w14:paraId="1446B408" w14:textId="77777777" w:rsidR="0059466F" w:rsidRPr="00A14971" w:rsidRDefault="0059466F" w:rsidP="0059466F">
      <w:pPr>
        <w:pStyle w:val="Brdtextmedindrag"/>
      </w:pPr>
      <w:r w:rsidRPr="00B60124">
        <w:rPr>
          <w:i/>
          <w:iCs/>
        </w:rPr>
        <w:t>värdepappersbolag</w:t>
      </w:r>
      <w:r w:rsidRPr="0095745C">
        <w:t>:</w:t>
      </w:r>
      <w:r>
        <w:rPr>
          <w:i/>
          <w:iCs/>
        </w:rPr>
        <w:t xml:space="preserve"> </w:t>
      </w:r>
      <w:r w:rsidRPr="00E013FE">
        <w:t xml:space="preserve">ett svenskt aktiebolag som har fått tillstånd </w:t>
      </w:r>
      <w:r w:rsidRPr="00952734">
        <w:rPr>
          <w:spacing w:val="-4"/>
        </w:rPr>
        <w:t>enligt denna lag att driva värde</w:t>
      </w:r>
      <w:r>
        <w:rPr>
          <w:spacing w:val="-4"/>
        </w:rPr>
        <w:softHyphen/>
      </w:r>
      <w:r w:rsidRPr="00952734">
        <w:rPr>
          <w:spacing w:val="-4"/>
        </w:rPr>
        <w:t xml:space="preserve">pappersrörelse och som inte är ett </w:t>
      </w:r>
      <w:r w:rsidRPr="00063065">
        <w:rPr>
          <w:spacing w:val="-4"/>
        </w:rPr>
        <w:t>bank</w:t>
      </w:r>
      <w:r w:rsidRPr="00063065">
        <w:rPr>
          <w:spacing w:val="-4"/>
        </w:rPr>
        <w:softHyphen/>
        <w:t>aktiebolag</w:t>
      </w:r>
      <w:r w:rsidRPr="00063065">
        <w:t xml:space="preserve"> eller ett kredit</w:t>
      </w:r>
      <w:r w:rsidRPr="00063065">
        <w:softHyphen/>
        <w:t>marknadsbolag enligt lag</w:t>
      </w:r>
      <w:r w:rsidRPr="00E013FE">
        <w:t>en om bank- och finansierings</w:t>
      </w:r>
      <w:r>
        <w:softHyphen/>
      </w:r>
      <w:r w:rsidRPr="00E013FE">
        <w:t>rörelse</w:t>
      </w:r>
      <w:r>
        <w:t>,</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59466F" w14:paraId="4B5A6098" w14:textId="77777777" w:rsidTr="002E15E2">
        <w:tc>
          <w:tcPr>
            <w:tcW w:w="2500" w:type="pct"/>
            <w:shd w:val="clear" w:color="auto" w:fill="auto"/>
            <w:tcMar>
              <w:left w:w="0" w:type="dxa"/>
            </w:tcMar>
          </w:tcPr>
          <w:p w14:paraId="77754895" w14:textId="77777777" w:rsidR="0059466F" w:rsidRDefault="0059466F" w:rsidP="002E15E2">
            <w:pPr>
              <w:pStyle w:val="Brdtextmedindrag"/>
            </w:pPr>
            <w:r w:rsidRPr="00487787">
              <w:rPr>
                <w:i/>
                <w:iCs/>
                <w:u w:val="single"/>
              </w:rPr>
              <w:t>värdepapperscentral</w:t>
            </w:r>
            <w:r w:rsidRPr="00E013FE">
              <w:t>: en värde</w:t>
            </w:r>
            <w:r>
              <w:softHyphen/>
            </w:r>
            <w:r w:rsidRPr="00E013FE">
              <w:t xml:space="preserve">papperscentral enligt definitionen i </w:t>
            </w:r>
            <w:r w:rsidRPr="00E013FE">
              <w:lastRenderedPageBreak/>
              <w:t>artikel</w:t>
            </w:r>
            <w:r>
              <w:t> </w:t>
            </w:r>
            <w:r w:rsidRPr="00E013FE">
              <w:t xml:space="preserve">2.1.1 i förordningen om värdepapperscentraler, </w:t>
            </w:r>
            <w:r w:rsidRPr="0040358B">
              <w:rPr>
                <w:i/>
                <w:iCs/>
              </w:rPr>
              <w:t>och</w:t>
            </w:r>
          </w:p>
        </w:tc>
        <w:tc>
          <w:tcPr>
            <w:tcW w:w="2500" w:type="pct"/>
            <w:shd w:val="clear" w:color="auto" w:fill="auto"/>
            <w:tcMar>
              <w:right w:w="0" w:type="dxa"/>
            </w:tcMar>
          </w:tcPr>
          <w:p w14:paraId="696E6660" w14:textId="77777777" w:rsidR="0059466F" w:rsidRPr="003B1E2E" w:rsidRDefault="0059466F" w:rsidP="002E15E2">
            <w:pPr>
              <w:pStyle w:val="Brdtextmedindrag"/>
              <w:rPr>
                <w:i/>
                <w:u w:val="single"/>
              </w:rPr>
            </w:pPr>
            <w:r w:rsidRPr="00487787">
              <w:rPr>
                <w:i/>
                <w:u w:val="single"/>
              </w:rPr>
              <w:lastRenderedPageBreak/>
              <w:t>värdepapperscentral</w:t>
            </w:r>
            <w:r w:rsidRPr="00E013FE">
              <w:t>: en värde</w:t>
            </w:r>
            <w:r>
              <w:softHyphen/>
            </w:r>
            <w:r w:rsidRPr="00E013FE">
              <w:t xml:space="preserve">papperscentral enligt definitionen i </w:t>
            </w:r>
            <w:r w:rsidRPr="00E013FE">
              <w:lastRenderedPageBreak/>
              <w:t>artikel</w:t>
            </w:r>
            <w:r>
              <w:t> </w:t>
            </w:r>
            <w:r w:rsidRPr="00E013FE">
              <w:t>2.1.1 i förordningen om värdepapperscentraler,</w:t>
            </w:r>
            <w:r>
              <w:t xml:space="preserve"> </w:t>
            </w:r>
          </w:p>
        </w:tc>
      </w:tr>
      <w:tr w:rsidR="0059466F" w14:paraId="45302462" w14:textId="77777777" w:rsidTr="002E15E2">
        <w:tc>
          <w:tcPr>
            <w:tcW w:w="2500" w:type="pct"/>
            <w:shd w:val="clear" w:color="auto" w:fill="auto"/>
            <w:tcMar>
              <w:left w:w="0" w:type="dxa"/>
            </w:tcMar>
          </w:tcPr>
          <w:p w14:paraId="65387A63" w14:textId="77777777" w:rsidR="0059466F" w:rsidRDefault="0059466F" w:rsidP="002E15E2">
            <w:pPr>
              <w:pStyle w:val="Brdtextmedindrag"/>
            </w:pPr>
          </w:p>
        </w:tc>
        <w:tc>
          <w:tcPr>
            <w:tcW w:w="2500" w:type="pct"/>
            <w:shd w:val="clear" w:color="auto" w:fill="auto"/>
            <w:tcMar>
              <w:right w:w="0" w:type="dxa"/>
            </w:tcMar>
          </w:tcPr>
          <w:p w14:paraId="42BC19A2" w14:textId="77777777" w:rsidR="0059466F" w:rsidRPr="003B1E2E" w:rsidRDefault="0059466F" w:rsidP="002E15E2">
            <w:pPr>
              <w:pStyle w:val="Brdtextmedindrag"/>
              <w:rPr>
                <w:i/>
                <w:u w:val="single"/>
              </w:rPr>
            </w:pPr>
            <w:r>
              <w:rPr>
                <w:i/>
                <w:iCs/>
                <w:u w:val="single"/>
              </w:rPr>
              <w:t>värdepappersinriktat holding</w:t>
            </w:r>
            <w:r>
              <w:rPr>
                <w:i/>
                <w:iCs/>
                <w:u w:val="single"/>
              </w:rPr>
              <w:softHyphen/>
              <w:t>före</w:t>
            </w:r>
            <w:r>
              <w:rPr>
                <w:i/>
                <w:iCs/>
                <w:u w:val="single"/>
              </w:rPr>
              <w:softHyphen/>
              <w:t>tag</w:t>
            </w:r>
            <w:r w:rsidRPr="0040358B">
              <w:rPr>
                <w:i/>
                <w:iCs/>
              </w:rPr>
              <w:t>:</w:t>
            </w:r>
            <w:r>
              <w:rPr>
                <w:i/>
                <w:iCs/>
              </w:rPr>
              <w:t xml:space="preserve"> ett värdepappers</w:t>
            </w:r>
            <w:r>
              <w:rPr>
                <w:i/>
                <w:iCs/>
              </w:rPr>
              <w:softHyphen/>
              <w:t>in</w:t>
            </w:r>
            <w:r>
              <w:rPr>
                <w:i/>
                <w:iCs/>
              </w:rPr>
              <w:softHyphen/>
              <w:t>riktat holdingföretag enligt definitionen i artikel 4.1.23 i värdepappers</w:t>
            </w:r>
            <w:r>
              <w:rPr>
                <w:i/>
                <w:iCs/>
              </w:rPr>
              <w:softHyphen/>
              <w:t>bolagsför</w:t>
            </w:r>
            <w:r>
              <w:rPr>
                <w:i/>
                <w:iCs/>
              </w:rPr>
              <w:softHyphen/>
              <w:t>ord</w:t>
            </w:r>
            <w:r>
              <w:rPr>
                <w:i/>
                <w:iCs/>
              </w:rPr>
              <w:softHyphen/>
              <w:t>ningen, och</w:t>
            </w:r>
          </w:p>
        </w:tc>
      </w:tr>
      <w:tr w:rsidR="0059466F" w14:paraId="42D7D51A" w14:textId="77777777" w:rsidTr="002E15E2">
        <w:tc>
          <w:tcPr>
            <w:tcW w:w="5000" w:type="pct"/>
            <w:gridSpan w:val="2"/>
            <w:shd w:val="clear" w:color="auto" w:fill="auto"/>
            <w:tcMar>
              <w:left w:w="0" w:type="dxa"/>
            </w:tcMar>
          </w:tcPr>
          <w:p w14:paraId="62F096D8" w14:textId="77777777" w:rsidR="0059466F" w:rsidRPr="003B1E2E" w:rsidRDefault="0059466F" w:rsidP="002E15E2">
            <w:pPr>
              <w:pStyle w:val="Brdtextmedindrag"/>
              <w:rPr>
                <w:i/>
                <w:iCs/>
                <w:u w:val="single"/>
              </w:rPr>
            </w:pPr>
            <w:r w:rsidRPr="00BB7A46">
              <w:rPr>
                <w:i/>
              </w:rPr>
              <w:t>värdepappersinstitut</w:t>
            </w:r>
            <w:r w:rsidRPr="00E013FE">
              <w:t>: ett värdepappersbolag, ett svenskt kreditinstitut som har fått tillstånd enligt denna lag att driva värdepappersrörelse eller ett utländskt företag som driver värdepappersrörelse från filial i Sverige eller genom att använda anknutna ombud etablerade i Sverig</w:t>
            </w:r>
            <w:r w:rsidRPr="00956AFF">
              <w:t>e</w:t>
            </w:r>
            <w:r>
              <w:t>.</w:t>
            </w:r>
          </w:p>
        </w:tc>
      </w:tr>
    </w:tbl>
    <w:p w14:paraId="6D173137" w14:textId="77777777" w:rsidR="0059466F" w:rsidRDefault="0059466F" w:rsidP="0059466F">
      <w:pPr>
        <w:pStyle w:val="Brdtext"/>
        <w:spacing w:before="230"/>
        <w:jc w:val="center"/>
        <w:rPr>
          <w:b/>
        </w:rPr>
      </w:pPr>
      <w:r>
        <w:rPr>
          <w:b/>
        </w:rPr>
        <w:t>23 kap.</w:t>
      </w:r>
    </w:p>
    <w:p w14:paraId="2DC804F7" w14:textId="77777777" w:rsidR="0059466F" w:rsidRDefault="0059466F" w:rsidP="0059466F">
      <w:pPr>
        <w:pStyle w:val="Brdtext"/>
        <w:jc w:val="center"/>
      </w:pPr>
      <w:r>
        <w:t>4 §</w:t>
      </w:r>
    </w:p>
    <w:p w14:paraId="6D73467A" w14:textId="77777777" w:rsidR="0059466F" w:rsidRDefault="0059466F" w:rsidP="0059466F">
      <w:pPr>
        <w:pStyle w:val="Brdtextmedindrag"/>
      </w:pPr>
      <w:r w:rsidRPr="00FC0521">
        <w:t>Finansinspektionen får när det är nödvändigt genomföra en under</w:t>
      </w:r>
      <w:r>
        <w:softHyphen/>
      </w:r>
      <w:r w:rsidRPr="00FC0521">
        <w:t>sök</w:t>
      </w:r>
      <w:r>
        <w:softHyphen/>
      </w:r>
      <w:r w:rsidRPr="00FC0521">
        <w:t xml:space="preserve">ning hos </w:t>
      </w:r>
    </w:p>
    <w:p w14:paraId="7A63B2D9" w14:textId="77777777" w:rsidR="0059466F" w:rsidRDefault="0059466F" w:rsidP="0059466F">
      <w:pPr>
        <w:pStyle w:val="Brdtextmedindrag"/>
      </w:pPr>
      <w:r w:rsidRPr="00FC0521">
        <w:t>1.</w:t>
      </w:r>
      <w:r>
        <w:t> </w:t>
      </w:r>
      <w:r w:rsidRPr="00FC0521">
        <w:t xml:space="preserve">ett värdepappersinstitut, </w:t>
      </w:r>
    </w:p>
    <w:p w14:paraId="5DD12AD6" w14:textId="77777777" w:rsidR="0059466F" w:rsidRDefault="0059466F" w:rsidP="0059466F">
      <w:pPr>
        <w:pStyle w:val="Brdtextmedindrag"/>
      </w:pPr>
      <w:r w:rsidRPr="00FC0521">
        <w:t>2.</w:t>
      </w:r>
      <w:r>
        <w:t> </w:t>
      </w:r>
      <w:r w:rsidRPr="00FC0521">
        <w:t xml:space="preserve">en börs, </w:t>
      </w:r>
    </w:p>
    <w:p w14:paraId="3C654542" w14:textId="77777777" w:rsidR="0059466F" w:rsidRDefault="0059466F" w:rsidP="0059466F">
      <w:pPr>
        <w:pStyle w:val="Brdtextmedindrag"/>
      </w:pPr>
      <w:r w:rsidRPr="003F44EE">
        <w:t>3. en leverantör av datarappor</w:t>
      </w:r>
      <w:r>
        <w:softHyphen/>
      </w:r>
      <w:r w:rsidRPr="003F44EE">
        <w:t>teringstjänster som Finans</w:t>
      </w:r>
      <w:r>
        <w:softHyphen/>
      </w:r>
      <w:r w:rsidRPr="003F44EE">
        <w:t>inspektionen har tillsyn över,</w:t>
      </w:r>
    </w:p>
    <w:p w14:paraId="141ED5F0" w14:textId="77777777" w:rsidR="0059466F" w:rsidRDefault="0059466F" w:rsidP="0059466F">
      <w:pPr>
        <w:pStyle w:val="Brdtextmedindrag"/>
      </w:pPr>
      <w:r w:rsidRPr="00FC0521">
        <w:t>4.</w:t>
      </w:r>
      <w:r>
        <w:t> </w:t>
      </w:r>
      <w:r w:rsidRPr="00FC0521">
        <w:t xml:space="preserve">en clearingorganisation, </w:t>
      </w:r>
    </w:p>
    <w:p w14:paraId="7E020D4F" w14:textId="77777777" w:rsidR="0059466F" w:rsidRDefault="0059466F" w:rsidP="0059466F">
      <w:pPr>
        <w:pStyle w:val="Brdtextmedindrag"/>
      </w:pPr>
      <w:r w:rsidRPr="00FC0521">
        <w:t>5.</w:t>
      </w:r>
      <w:r>
        <w:t> </w:t>
      </w:r>
      <w:r w:rsidRPr="00FC0521">
        <w:t>ett sådant utländskt företag som har tillstånd att driva en regle</w:t>
      </w:r>
      <w:r>
        <w:softHyphen/>
      </w:r>
      <w:r w:rsidRPr="00FC0521">
        <w:t xml:space="preserve">rad marknad från filial i Sverige, och </w:t>
      </w:r>
    </w:p>
    <w:p w14:paraId="2FC58796" w14:textId="77777777" w:rsidR="0059466F" w:rsidRDefault="0059466F" w:rsidP="0059466F">
      <w:pPr>
        <w:pStyle w:val="Brdtextmedindrag"/>
      </w:pPr>
      <w:r w:rsidRPr="00FC0521">
        <w:t>6.</w:t>
      </w:r>
      <w:r>
        <w:t> </w:t>
      </w:r>
      <w:r w:rsidRPr="00FC0521">
        <w:t>en emittent som enligt 16</w:t>
      </w:r>
      <w:r>
        <w:t> </w:t>
      </w:r>
      <w:r w:rsidRPr="00FC0521">
        <w:t>kap. 1–3</w:t>
      </w:r>
      <w:r>
        <w:t> §</w:t>
      </w:r>
      <w:r w:rsidRPr="00FC0521">
        <w:t xml:space="preserve">§ omfattas av skyldigheten </w:t>
      </w:r>
      <w:r w:rsidRPr="0035583F">
        <w:rPr>
          <w:spacing w:val="-4"/>
        </w:rPr>
        <w:t>enligt samma kapitel att upprätta och offentliggöra regelbunden finan</w:t>
      </w:r>
      <w:r w:rsidRPr="0035583F">
        <w:rPr>
          <w:spacing w:val="-4"/>
        </w:rPr>
        <w:softHyphen/>
        <w:t>siell</w:t>
      </w:r>
      <w:r w:rsidRPr="00FC0521">
        <w:t xml:space="preserve"> informa</w:t>
      </w:r>
      <w:r>
        <w:softHyphen/>
      </w:r>
      <w:r w:rsidRPr="00FC0521">
        <w:t>tion.</w:t>
      </w:r>
    </w:p>
    <w:p w14:paraId="47EF50F2" w14:textId="77777777" w:rsidR="0059466F" w:rsidRDefault="0059466F" w:rsidP="0059466F">
      <w:pPr>
        <w:pStyle w:val="Brdtextmedindrag"/>
      </w:pPr>
      <w:r w:rsidRPr="00FC0521">
        <w:t>Finansinspektionen får även genomföra en undersökning hos ett anknutet ombud eller hos ett företag som har fått i uppdrag av ett värde</w:t>
      </w:r>
      <w:r>
        <w:softHyphen/>
      </w:r>
      <w:r w:rsidRPr="00FC0521">
        <w:t>pappersinstitut att utföra visst arbete eller vissa funktioner, om det behövs för tillsynen av institutet.</w:t>
      </w:r>
    </w:p>
    <w:tbl>
      <w:tblPr>
        <w:tblW w:w="5000" w:type="pct"/>
        <w:tblCellMar>
          <w:left w:w="125" w:type="dxa"/>
          <w:right w:w="125" w:type="dxa"/>
        </w:tblCellMar>
        <w:tblLook w:val="0600" w:firstRow="0" w:lastRow="0" w:firstColumn="0" w:lastColumn="0" w:noHBand="1" w:noVBand="1"/>
      </w:tblPr>
      <w:tblGrid>
        <w:gridCol w:w="2948"/>
        <w:gridCol w:w="2949"/>
      </w:tblGrid>
      <w:tr w:rsidR="0059466F" w14:paraId="56275954" w14:textId="77777777" w:rsidTr="002E15E2">
        <w:tc>
          <w:tcPr>
            <w:tcW w:w="2500" w:type="pct"/>
            <w:shd w:val="clear" w:color="auto" w:fill="auto"/>
            <w:tcMar>
              <w:left w:w="0" w:type="dxa"/>
            </w:tcMar>
          </w:tcPr>
          <w:p w14:paraId="43012A62" w14:textId="77777777" w:rsidR="0059466F" w:rsidRDefault="0059466F" w:rsidP="002E15E2">
            <w:pPr>
              <w:pStyle w:val="Brdtextmedindrag"/>
            </w:pPr>
          </w:p>
        </w:tc>
        <w:tc>
          <w:tcPr>
            <w:tcW w:w="2500" w:type="pct"/>
            <w:shd w:val="clear" w:color="auto" w:fill="auto"/>
            <w:tcMar>
              <w:right w:w="0" w:type="dxa"/>
            </w:tcMar>
          </w:tcPr>
          <w:p w14:paraId="1EC3BC9B" w14:textId="77777777" w:rsidR="0059466F" w:rsidRPr="0070642E" w:rsidRDefault="0059466F" w:rsidP="002E15E2">
            <w:pPr>
              <w:pStyle w:val="Brdtextmedindrag"/>
              <w:rPr>
                <w:i/>
              </w:rPr>
            </w:pPr>
            <w:r w:rsidRPr="004D3F06">
              <w:rPr>
                <w:i/>
                <w:spacing w:val="-2"/>
              </w:rPr>
              <w:t xml:space="preserve">Innan en undersökning </w:t>
            </w:r>
            <w:r w:rsidRPr="00A970E8">
              <w:rPr>
                <w:i/>
                <w:spacing w:val="-4"/>
              </w:rPr>
              <w:t>genom</w:t>
            </w:r>
            <w:r w:rsidRPr="00A970E8">
              <w:rPr>
                <w:i/>
                <w:spacing w:val="-4"/>
              </w:rPr>
              <w:softHyphen/>
              <w:t>förs hos ett utländskt före</w:t>
            </w:r>
            <w:r>
              <w:rPr>
                <w:i/>
                <w:spacing w:val="-4"/>
              </w:rPr>
              <w:softHyphen/>
            </w:r>
            <w:r w:rsidRPr="00A970E8">
              <w:rPr>
                <w:i/>
                <w:spacing w:val="-4"/>
              </w:rPr>
              <w:t>tag</w:t>
            </w:r>
            <w:r w:rsidRPr="00DD6D73">
              <w:rPr>
                <w:i/>
              </w:rPr>
              <w:t xml:space="preserve"> som har inrättat filial </w:t>
            </w:r>
            <w:r w:rsidRPr="00A970E8">
              <w:rPr>
                <w:i/>
                <w:spacing w:val="-4"/>
              </w:rPr>
              <w:t>enligt 4 kap. 1 §</w:t>
            </w:r>
            <w:r>
              <w:rPr>
                <w:i/>
                <w:spacing w:val="-4"/>
              </w:rPr>
              <w:t xml:space="preserve"> första stycket 1</w:t>
            </w:r>
            <w:r w:rsidRPr="00A970E8">
              <w:rPr>
                <w:i/>
                <w:spacing w:val="-4"/>
              </w:rPr>
              <w:t>, ska Finansinspektionen</w:t>
            </w:r>
            <w:r w:rsidRPr="00CE0399">
              <w:rPr>
                <w:i/>
              </w:rPr>
              <w:t xml:space="preserve"> samråda med behörig myndighet i d</w:t>
            </w:r>
            <w:r w:rsidRPr="005F219E">
              <w:rPr>
                <w:i/>
                <w:spacing w:val="-4"/>
              </w:rPr>
              <w:t>et land inom EES som har aukto</w:t>
            </w:r>
            <w:r w:rsidRPr="005F219E">
              <w:rPr>
                <w:i/>
                <w:spacing w:val="-4"/>
              </w:rPr>
              <w:softHyphen/>
              <w:t>riserat</w:t>
            </w:r>
            <w:r w:rsidRPr="00CE0399">
              <w:rPr>
                <w:i/>
              </w:rPr>
              <w:t xml:space="preserve"> det utländska </w:t>
            </w:r>
            <w:r>
              <w:rPr>
                <w:i/>
              </w:rPr>
              <w:softHyphen/>
            </w:r>
            <w:r w:rsidRPr="00CE0399">
              <w:rPr>
                <w:i/>
              </w:rPr>
              <w:t>företaget.</w:t>
            </w:r>
          </w:p>
        </w:tc>
      </w:tr>
    </w:tbl>
    <w:p w14:paraId="7A7F48D3" w14:textId="5A6BDFCB" w:rsidR="007F00B9" w:rsidRDefault="007F00B9" w:rsidP="007F00B9">
      <w:pPr>
        <w:pStyle w:val="Brdtext"/>
      </w:pPr>
    </w:p>
    <w:p w14:paraId="777564E8" w14:textId="6DAD0347" w:rsidR="007F00B9" w:rsidRDefault="007F00B9" w:rsidP="007F00B9">
      <w:pPr>
        <w:pStyle w:val="Brdtextmedindrag"/>
      </w:pPr>
    </w:p>
    <w:p w14:paraId="2163A352" w14:textId="1AD8435D" w:rsidR="007F00B9" w:rsidRDefault="007F00B9" w:rsidP="007F00B9">
      <w:pPr>
        <w:pStyle w:val="Brdtextmedindrag"/>
      </w:pPr>
    </w:p>
    <w:p w14:paraId="24460182" w14:textId="77777777" w:rsidR="00090E36" w:rsidRDefault="00090E36" w:rsidP="007F00B9">
      <w:pPr>
        <w:pStyle w:val="Brdtextmedindrag"/>
        <w:sectPr w:rsidR="00090E36" w:rsidSect="00064433">
          <w:headerReference w:type="even" r:id="rId117"/>
          <w:headerReference w:type="default" r:id="rId118"/>
          <w:footerReference w:type="even" r:id="rId119"/>
          <w:footerReference w:type="default" r:id="rId120"/>
          <w:footerReference w:type="first" r:id="rId121"/>
          <w:footnotePr>
            <w:numRestart w:val="eachSect"/>
          </w:footnotePr>
          <w:pgSz w:w="9356" w:h="13721" w:code="9"/>
          <w:pgMar w:top="794" w:right="2438" w:bottom="1191" w:left="1021" w:header="0" w:footer="709" w:gutter="0"/>
          <w:cols w:space="708"/>
          <w:docGrid w:linePitch="360"/>
        </w:sectPr>
      </w:pPr>
    </w:p>
    <w:p w14:paraId="759D0F76" w14:textId="6B292E82" w:rsidR="007F00B9" w:rsidRDefault="00090E36" w:rsidP="00090E36">
      <w:pPr>
        <w:pStyle w:val="Rubrik2"/>
        <w:spacing w:before="0"/>
      </w:pPr>
      <w:bookmarkStart w:id="29" w:name="_Toc68700436"/>
      <w:r w:rsidRPr="00090E36">
        <w:lastRenderedPageBreak/>
        <w:t>Förslag till lag om ändring i lagen (2020:1208) om ändring i lagen (1995:1559) om årsredovisning i kreditinstitut och värdepappersbolag</w:t>
      </w:r>
      <w:bookmarkEnd w:id="29"/>
    </w:p>
    <w:p w14:paraId="07770B3D" w14:textId="77777777" w:rsidR="00B65ADD" w:rsidRDefault="00B65ADD" w:rsidP="00B65ADD">
      <w:pPr>
        <w:pStyle w:val="Brdtext"/>
      </w:pPr>
      <w:r>
        <w:t>Härigenom föreskrivs att 5 kap. 7 § lagen (1995:1559) om årsredo</w:t>
      </w:r>
      <w:r>
        <w:softHyphen/>
        <w:t>vis</w:t>
      </w:r>
      <w:r>
        <w:softHyphen/>
        <w:t>ning i kreditinstitut och värdepappersbolag i stället för lydelsen enligt lagen (2020:1208) om ändring i den lagen ska ha följande lydelse.</w:t>
      </w:r>
      <w:r w:rsidRPr="008324CB">
        <w:t xml:space="preserve"> </w:t>
      </w:r>
    </w:p>
    <w:p w14:paraId="7CF6CBD8" w14:textId="77777777" w:rsidR="00B65ADD" w:rsidRDefault="00B65ADD" w:rsidP="00B65ADD">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B65ADD" w:rsidRPr="000E6F0B" w14:paraId="50206753" w14:textId="77777777" w:rsidTr="002E15E2">
        <w:tc>
          <w:tcPr>
            <w:tcW w:w="2500" w:type="pct"/>
            <w:shd w:val="clear" w:color="auto" w:fill="auto"/>
            <w:tcMar>
              <w:left w:w="0" w:type="dxa"/>
            </w:tcMar>
          </w:tcPr>
          <w:p w14:paraId="22F70F83" w14:textId="77777777" w:rsidR="00B65ADD" w:rsidRPr="000E6F0B" w:rsidRDefault="00B65ADD" w:rsidP="002E15E2">
            <w:pPr>
              <w:pStyle w:val="Brdtext"/>
              <w:rPr>
                <w:i/>
              </w:rPr>
            </w:pPr>
            <w:r w:rsidDel="00E03ED2">
              <w:rPr>
                <w:i/>
              </w:rPr>
              <w:t>L</w:t>
            </w:r>
            <w:r w:rsidRPr="000E6F0B" w:rsidDel="00E03ED2">
              <w:rPr>
                <w:i/>
              </w:rPr>
              <w:t>ydelse</w:t>
            </w:r>
            <w:r w:rsidDel="00E03ED2">
              <w:rPr>
                <w:i/>
              </w:rPr>
              <w:t xml:space="preserve"> enligt SFS 2020:</w:t>
            </w:r>
            <w:r>
              <w:rPr>
                <w:i/>
              </w:rPr>
              <w:t>1208</w:t>
            </w:r>
          </w:p>
        </w:tc>
        <w:tc>
          <w:tcPr>
            <w:tcW w:w="2500" w:type="pct"/>
            <w:shd w:val="clear" w:color="auto" w:fill="auto"/>
            <w:tcMar>
              <w:right w:w="0" w:type="dxa"/>
            </w:tcMar>
          </w:tcPr>
          <w:p w14:paraId="7B1AD9BF" w14:textId="77777777" w:rsidR="00B65ADD" w:rsidRPr="000E6F0B" w:rsidRDefault="00B65ADD" w:rsidP="002E15E2">
            <w:pPr>
              <w:pStyle w:val="Brdtext"/>
              <w:rPr>
                <w:i/>
              </w:rPr>
            </w:pPr>
            <w:r w:rsidRPr="000E6F0B">
              <w:rPr>
                <w:i/>
              </w:rPr>
              <w:t>Föreslagen lydelse</w:t>
            </w:r>
          </w:p>
        </w:tc>
      </w:tr>
    </w:tbl>
    <w:p w14:paraId="0628CD92" w14:textId="77777777" w:rsidR="00B65ADD" w:rsidRDefault="00B65ADD" w:rsidP="00B65ADD">
      <w:pPr>
        <w:pStyle w:val="Brdtext"/>
        <w:tabs>
          <w:tab w:val="center" w:pos="2948"/>
          <w:tab w:val="right" w:pos="5897"/>
        </w:tabs>
        <w:spacing w:before="240"/>
        <w:jc w:val="center"/>
        <w:rPr>
          <w:b/>
        </w:rPr>
      </w:pPr>
      <w:r>
        <w:rPr>
          <w:b/>
        </w:rPr>
        <w:t>5 kap.</w:t>
      </w:r>
    </w:p>
    <w:p w14:paraId="66631B86" w14:textId="77777777" w:rsidR="00B65ADD" w:rsidRDefault="00B65ADD" w:rsidP="00B65ADD">
      <w:pPr>
        <w:pStyle w:val="Brdtext"/>
        <w:jc w:val="center"/>
      </w:pPr>
      <w:r>
        <w:t>7 §</w:t>
      </w:r>
    </w:p>
    <w:tbl>
      <w:tblPr>
        <w:tblW w:w="5000" w:type="pct"/>
        <w:tblLayout w:type="fixed"/>
        <w:tblLook w:val="0000" w:firstRow="0" w:lastRow="0" w:firstColumn="0" w:lastColumn="0" w:noHBand="0" w:noVBand="0"/>
      </w:tblPr>
      <w:tblGrid>
        <w:gridCol w:w="2948"/>
        <w:gridCol w:w="2949"/>
      </w:tblGrid>
      <w:tr w:rsidR="00B65ADD" w14:paraId="75363518" w14:textId="77777777" w:rsidTr="002E15E2">
        <w:tc>
          <w:tcPr>
            <w:tcW w:w="2500" w:type="pct"/>
            <w:shd w:val="clear" w:color="auto" w:fill="auto"/>
            <w:tcMar>
              <w:left w:w="0" w:type="dxa"/>
            </w:tcMar>
          </w:tcPr>
          <w:p w14:paraId="0323DA72" w14:textId="77777777" w:rsidR="00B65ADD" w:rsidRDefault="00B65ADD" w:rsidP="002E15E2">
            <w:pPr>
              <w:pStyle w:val="Brdtextmedindrag"/>
              <w:spacing w:line="220" w:lineRule="exact"/>
            </w:pPr>
            <w:r w:rsidRPr="00674CBC">
              <w:t>Vid tillämpningen av denna lag ska artikel</w:t>
            </w:r>
            <w:r>
              <w:t> </w:t>
            </w:r>
            <w:r w:rsidRPr="00D0605B">
              <w:t>434.</w:t>
            </w:r>
            <w:r w:rsidRPr="00D26177">
              <w:t>1</w:t>
            </w:r>
            <w:r w:rsidRPr="00674CBC">
              <w:t xml:space="preserve"> i Europa</w:t>
            </w:r>
            <w:r>
              <w:softHyphen/>
            </w:r>
            <w:r w:rsidRPr="00674CBC">
              <w:t>parla</w:t>
            </w:r>
            <w:r>
              <w:softHyphen/>
            </w:r>
            <w:r w:rsidRPr="00674CBC">
              <w:t>mentets och rådets förord</w:t>
            </w:r>
            <w:r>
              <w:softHyphen/>
            </w:r>
            <w:r w:rsidRPr="00674CBC">
              <w:t>ning (EU) nr</w:t>
            </w:r>
            <w:r>
              <w:t> </w:t>
            </w:r>
            <w:r w:rsidRPr="00674CBC">
              <w:t>575/2013 av den 26</w:t>
            </w:r>
            <w:r>
              <w:t> </w:t>
            </w:r>
            <w:r w:rsidRPr="00674CBC">
              <w:t>juni 2013 om tillsynskrav för kredit</w:t>
            </w:r>
            <w:r>
              <w:softHyphen/>
            </w:r>
            <w:r w:rsidRPr="00674CBC">
              <w:t xml:space="preserve">institut </w:t>
            </w:r>
            <w:r w:rsidRPr="001E1DDD">
              <w:rPr>
                <w:i/>
              </w:rPr>
              <w:t>och värdepappers</w:t>
            </w:r>
            <w:r>
              <w:rPr>
                <w:i/>
              </w:rPr>
              <w:softHyphen/>
            </w:r>
            <w:r w:rsidRPr="001E1DDD">
              <w:rPr>
                <w:i/>
              </w:rPr>
              <w:t xml:space="preserve">företag </w:t>
            </w:r>
            <w:r w:rsidRPr="00674CBC">
              <w:t xml:space="preserve">och om ändring av </w:t>
            </w:r>
            <w:r w:rsidRPr="008C7F31">
              <w:t>för</w:t>
            </w:r>
            <w:r w:rsidRPr="008C7F31">
              <w:softHyphen/>
              <w:t>ordning (EU) nr</w:t>
            </w:r>
            <w:r>
              <w:t> </w:t>
            </w:r>
            <w:r w:rsidRPr="008C7F31">
              <w:t>648/2012</w:t>
            </w:r>
            <w:r>
              <w:t xml:space="preserve"> </w:t>
            </w:r>
            <w:r w:rsidRPr="008C7F31">
              <w:t>be</w:t>
            </w:r>
            <w:r>
              <w:softHyphen/>
            </w:r>
            <w:r w:rsidRPr="008C7F31">
              <w:t>aktas.</w:t>
            </w:r>
          </w:p>
        </w:tc>
        <w:tc>
          <w:tcPr>
            <w:tcW w:w="2500" w:type="pct"/>
            <w:shd w:val="clear" w:color="auto" w:fill="auto"/>
            <w:tcMar>
              <w:right w:w="0" w:type="dxa"/>
            </w:tcMar>
          </w:tcPr>
          <w:p w14:paraId="117FF712" w14:textId="77777777" w:rsidR="00B65ADD" w:rsidRDefault="00B65ADD" w:rsidP="002E15E2">
            <w:pPr>
              <w:pStyle w:val="Brdtextmedindrag"/>
              <w:spacing w:line="220" w:lineRule="exact"/>
            </w:pPr>
            <w:r w:rsidRPr="00674CBC">
              <w:t>Vid tillämpningen av denna lag ska artikel</w:t>
            </w:r>
            <w:r>
              <w:t> </w:t>
            </w:r>
            <w:r w:rsidRPr="00D0605B">
              <w:t>434.</w:t>
            </w:r>
            <w:r w:rsidDel="00E03ED2">
              <w:t>1</w:t>
            </w:r>
            <w:r w:rsidRPr="00D0605B" w:rsidDel="00E03ED2">
              <w:t xml:space="preserve"> </w:t>
            </w:r>
            <w:r w:rsidRPr="00674CBC">
              <w:t>i Europa</w:t>
            </w:r>
            <w:r>
              <w:softHyphen/>
            </w:r>
            <w:r w:rsidRPr="00674CBC">
              <w:t>parla</w:t>
            </w:r>
            <w:r>
              <w:softHyphen/>
            </w:r>
            <w:r w:rsidRPr="00674CBC">
              <w:t>mentets och rådets förord</w:t>
            </w:r>
            <w:r>
              <w:softHyphen/>
            </w:r>
            <w:r w:rsidRPr="00674CBC">
              <w:t>ning (EU) nr</w:t>
            </w:r>
            <w:r>
              <w:t> </w:t>
            </w:r>
            <w:r w:rsidRPr="00674CBC">
              <w:t>575/2013 av den 26</w:t>
            </w:r>
            <w:r>
              <w:t> </w:t>
            </w:r>
            <w:r w:rsidRPr="00674CBC">
              <w:t>juni 2013 om tillsynskrav för kredit</w:t>
            </w:r>
            <w:r>
              <w:softHyphen/>
            </w:r>
            <w:r w:rsidRPr="00674CBC">
              <w:t>institut och om ändring av förordning (EU) nr</w:t>
            </w:r>
            <w:r>
              <w:t> </w:t>
            </w:r>
            <w:r w:rsidRPr="00674CBC">
              <w:t>648/2012 be</w:t>
            </w:r>
            <w:r>
              <w:softHyphen/>
            </w:r>
            <w:r w:rsidRPr="00674CBC">
              <w:t>aktas.</w:t>
            </w:r>
          </w:p>
        </w:tc>
      </w:tr>
    </w:tbl>
    <w:p w14:paraId="3B9FDC78" w14:textId="77777777" w:rsidR="00B65ADD" w:rsidRDefault="00B65ADD" w:rsidP="00B65ADD">
      <w:pPr>
        <w:pStyle w:val="Brdtextmedindrag"/>
      </w:pPr>
    </w:p>
    <w:p w14:paraId="25EA1D5A" w14:textId="46969684" w:rsidR="00090E36" w:rsidRDefault="00090E36" w:rsidP="00090E36">
      <w:pPr>
        <w:pStyle w:val="Brdtext"/>
      </w:pPr>
    </w:p>
    <w:p w14:paraId="1A1925F0" w14:textId="51D135D0" w:rsidR="00090E36" w:rsidRDefault="00090E36" w:rsidP="00090E36">
      <w:pPr>
        <w:pStyle w:val="Brdtextmedindrag"/>
      </w:pPr>
    </w:p>
    <w:p w14:paraId="620A4D4B" w14:textId="786F121A" w:rsidR="00090E36" w:rsidRDefault="00090E36" w:rsidP="00090E36">
      <w:pPr>
        <w:pStyle w:val="Brdtextmedindrag"/>
      </w:pPr>
    </w:p>
    <w:p w14:paraId="61C26C6D" w14:textId="77777777" w:rsidR="00090E36" w:rsidRDefault="00090E36" w:rsidP="00090E36">
      <w:pPr>
        <w:pStyle w:val="Brdtextmedindrag"/>
        <w:sectPr w:rsidR="00090E36" w:rsidSect="00064433">
          <w:headerReference w:type="even" r:id="rId122"/>
          <w:headerReference w:type="default" r:id="rId123"/>
          <w:footerReference w:type="even" r:id="rId124"/>
          <w:footerReference w:type="default" r:id="rId125"/>
          <w:footerReference w:type="first" r:id="rId126"/>
          <w:footnotePr>
            <w:numRestart w:val="eachSect"/>
          </w:footnotePr>
          <w:pgSz w:w="9356" w:h="13721" w:code="9"/>
          <w:pgMar w:top="794" w:right="2438" w:bottom="1191" w:left="1021" w:header="0" w:footer="709" w:gutter="0"/>
          <w:cols w:space="708"/>
          <w:docGrid w:linePitch="360"/>
        </w:sectPr>
      </w:pPr>
    </w:p>
    <w:p w14:paraId="581666E1" w14:textId="56F96600" w:rsidR="00090E36" w:rsidRDefault="00090E36" w:rsidP="00090E36">
      <w:pPr>
        <w:pStyle w:val="Rubrik2"/>
        <w:spacing w:before="0"/>
      </w:pPr>
      <w:bookmarkStart w:id="30" w:name="_Toc68700437"/>
      <w:r w:rsidRPr="00090E36">
        <w:lastRenderedPageBreak/>
        <w:t>Förslag till lag om ändring i lagen (2020:1211) om ändring i lagen (2014:484) om en databas för övervakning av och tillsyn över finansmarknaderna</w:t>
      </w:r>
      <w:bookmarkEnd w:id="30"/>
    </w:p>
    <w:p w14:paraId="77C02FE1" w14:textId="77777777" w:rsidR="0038135C" w:rsidRDefault="0038135C" w:rsidP="0038135C">
      <w:pPr>
        <w:pStyle w:val="Brdtext"/>
      </w:pPr>
      <w:r>
        <w:t>Härigenom föreskrivs att 3 § lagen (2014:484) om en databas för övervakning av och tillsyn över finansmarknaderna stället för lydelsen enligt lagen (2020:1211) om ändring i den lagen ska ha följande lydelse.</w:t>
      </w:r>
      <w:r w:rsidRPr="008324CB">
        <w:t xml:space="preserve"> </w:t>
      </w:r>
    </w:p>
    <w:p w14:paraId="22F9BAC2" w14:textId="77777777" w:rsidR="0038135C" w:rsidRDefault="0038135C" w:rsidP="0038135C">
      <w:pPr>
        <w:pStyle w:val="Brdtext"/>
      </w:pPr>
    </w:p>
    <w:tbl>
      <w:tblPr>
        <w:tblW w:w="5000" w:type="pct"/>
        <w:tblLook w:val="0000" w:firstRow="0" w:lastRow="0" w:firstColumn="0" w:lastColumn="0" w:noHBand="0" w:noVBand="0"/>
      </w:tblPr>
      <w:tblGrid>
        <w:gridCol w:w="2948"/>
        <w:gridCol w:w="2949"/>
      </w:tblGrid>
      <w:tr w:rsidR="0038135C" w:rsidRPr="0049408E" w14:paraId="09208CF5" w14:textId="77777777" w:rsidTr="002E15E2">
        <w:tc>
          <w:tcPr>
            <w:tcW w:w="2500" w:type="pct"/>
            <w:shd w:val="clear" w:color="auto" w:fill="auto"/>
            <w:tcMar>
              <w:left w:w="0" w:type="dxa"/>
            </w:tcMar>
          </w:tcPr>
          <w:p w14:paraId="4A315895" w14:textId="77777777" w:rsidR="0038135C" w:rsidRPr="0049408E" w:rsidRDefault="0038135C" w:rsidP="002E15E2">
            <w:pPr>
              <w:pStyle w:val="Brdtext"/>
              <w:rPr>
                <w:i/>
              </w:rPr>
            </w:pPr>
            <w:r>
              <w:rPr>
                <w:i/>
              </w:rPr>
              <w:t>Lydelse enligt SFS 2020:1211</w:t>
            </w:r>
          </w:p>
        </w:tc>
        <w:tc>
          <w:tcPr>
            <w:tcW w:w="2500" w:type="pct"/>
            <w:shd w:val="clear" w:color="auto" w:fill="auto"/>
            <w:tcMar>
              <w:right w:w="0" w:type="dxa"/>
            </w:tcMar>
          </w:tcPr>
          <w:p w14:paraId="62203866" w14:textId="77777777" w:rsidR="0038135C" w:rsidRPr="0049408E" w:rsidRDefault="0038135C" w:rsidP="002E15E2">
            <w:pPr>
              <w:pStyle w:val="Brdtext"/>
              <w:rPr>
                <w:i/>
              </w:rPr>
            </w:pPr>
            <w:r w:rsidRPr="0049408E">
              <w:rPr>
                <w:i/>
              </w:rPr>
              <w:t>Föreslagen lydelse</w:t>
            </w:r>
          </w:p>
        </w:tc>
      </w:tr>
    </w:tbl>
    <w:p w14:paraId="40CC35B2" w14:textId="77777777" w:rsidR="0038135C" w:rsidRDefault="0038135C" w:rsidP="0038135C">
      <w:pPr>
        <w:pStyle w:val="Brdtext"/>
        <w:jc w:val="center"/>
      </w:pPr>
    </w:p>
    <w:p w14:paraId="7534CB52" w14:textId="77777777" w:rsidR="0038135C" w:rsidRDefault="0038135C" w:rsidP="0038135C">
      <w:pPr>
        <w:pStyle w:val="Brdtext"/>
        <w:jc w:val="center"/>
      </w:pPr>
      <w:r>
        <w:t>3 §</w:t>
      </w:r>
    </w:p>
    <w:p w14:paraId="05690AF2" w14:textId="77777777" w:rsidR="0038135C" w:rsidRDefault="0038135C" w:rsidP="0038135C">
      <w:pPr>
        <w:pStyle w:val="Brdtextmedindrag"/>
      </w:pPr>
      <w:r w:rsidRPr="00B94D9A">
        <w:t>I databasen får sådana uppgifter behandlas som har samlats in med stöd av</w:t>
      </w:r>
    </w:p>
    <w:p w14:paraId="29D586A9" w14:textId="77777777" w:rsidR="0038135C" w:rsidRDefault="0038135C" w:rsidP="0038135C">
      <w:pPr>
        <w:pStyle w:val="Brdtextmedindrag"/>
      </w:pPr>
      <w:r w:rsidRPr="00EB51A3">
        <w:t>1.</w:t>
      </w:r>
      <w:r>
        <w:t> </w:t>
      </w:r>
      <w:r w:rsidRPr="00EB51A3">
        <w:t>6</w:t>
      </w:r>
      <w:r>
        <w:t> </w:t>
      </w:r>
      <w:r w:rsidRPr="00EB51A3">
        <w:t>kap. 9</w:t>
      </w:r>
      <w:r>
        <w:t> §</w:t>
      </w:r>
      <w:r w:rsidRPr="00EB51A3">
        <w:t xml:space="preserve"> första och andra styckena lagen</w:t>
      </w:r>
      <w:r>
        <w:t> </w:t>
      </w:r>
      <w:r w:rsidRPr="00EB51A3">
        <w:t xml:space="preserve">(1988:1385) om Sveriges riksbank, </w:t>
      </w:r>
    </w:p>
    <w:p w14:paraId="7F9BC354" w14:textId="77777777" w:rsidR="0038135C" w:rsidRDefault="0038135C" w:rsidP="0038135C">
      <w:pPr>
        <w:pStyle w:val="Brdtextmedindrag"/>
      </w:pPr>
      <w:r w:rsidRPr="00EB51A3">
        <w:t>2.</w:t>
      </w:r>
      <w:r>
        <w:t> </w:t>
      </w:r>
      <w:r w:rsidRPr="00EB51A3">
        <w:t>9</w:t>
      </w:r>
      <w:r>
        <w:t> </w:t>
      </w:r>
      <w:r w:rsidRPr="00EB51A3">
        <w:t>kap. 3</w:t>
      </w:r>
      <w:r>
        <w:t> §</w:t>
      </w:r>
      <w:r w:rsidRPr="00EB51A3">
        <w:t xml:space="preserve"> första stycket lage</w:t>
      </w:r>
      <w:r>
        <w:t>n </w:t>
      </w:r>
      <w:r w:rsidRPr="00EB51A3">
        <w:t>(1998:1479) om värdepappers</w:t>
      </w:r>
      <w:r>
        <w:softHyphen/>
      </w:r>
      <w:r w:rsidRPr="00EB51A3">
        <w:t>centraler och kontoföring av finansiella instrument,</w:t>
      </w:r>
    </w:p>
    <w:p w14:paraId="15A167BA" w14:textId="77777777" w:rsidR="0038135C" w:rsidRDefault="0038135C" w:rsidP="0038135C">
      <w:pPr>
        <w:pStyle w:val="Brdtextmedindrag"/>
      </w:pPr>
      <w:r w:rsidRPr="00EB51A3">
        <w:t>3.</w:t>
      </w:r>
      <w:r>
        <w:t> </w:t>
      </w:r>
      <w:r w:rsidRPr="00EB51A3">
        <w:t>10</w:t>
      </w:r>
      <w:r>
        <w:t> </w:t>
      </w:r>
      <w:r w:rsidRPr="00EB51A3">
        <w:t>kap. 2</w:t>
      </w:r>
      <w:r>
        <w:t> §</w:t>
      </w:r>
      <w:r w:rsidRPr="00EB51A3">
        <w:t xml:space="preserve"> första stycket lagen</w:t>
      </w:r>
      <w:r>
        <w:t> </w:t>
      </w:r>
      <w:r w:rsidRPr="00EB51A3">
        <w:t>(2004:46) om värdepappers</w:t>
      </w:r>
      <w:r>
        <w:softHyphen/>
      </w:r>
      <w:r w:rsidRPr="00EB51A3">
        <w:t xml:space="preserve">fonder, </w:t>
      </w:r>
    </w:p>
    <w:p w14:paraId="6C1507EF" w14:textId="77777777" w:rsidR="0038135C" w:rsidRPr="00F15DF1" w:rsidRDefault="0038135C" w:rsidP="0038135C">
      <w:pPr>
        <w:pStyle w:val="Brdtextmedindrag"/>
        <w:rPr>
          <w:spacing w:val="-4"/>
        </w:rPr>
      </w:pPr>
      <w:r w:rsidRPr="00F15DF1">
        <w:rPr>
          <w:spacing w:val="-4"/>
        </w:rPr>
        <w:t>4. 13 kap. 3 § lagen (2004:297) om bank- och finansieringsrörelse,</w:t>
      </w:r>
    </w:p>
    <w:p w14:paraId="7DDE52F5" w14:textId="77777777" w:rsidR="0038135C" w:rsidRDefault="0038135C" w:rsidP="0038135C">
      <w:pPr>
        <w:pStyle w:val="Brdtextmedindrag"/>
      </w:pPr>
      <w:r w:rsidRPr="00EB51A3">
        <w:t>5.</w:t>
      </w:r>
      <w:r>
        <w:t> </w:t>
      </w:r>
      <w:r w:rsidRPr="00EB51A3">
        <w:t>8</w:t>
      </w:r>
      <w:r>
        <w:t> </w:t>
      </w:r>
      <w:r w:rsidRPr="00EB51A3">
        <w:t>kap. 5</w:t>
      </w:r>
      <w:r>
        <w:t> §</w:t>
      </w:r>
      <w:r w:rsidRPr="00EB51A3">
        <w:t xml:space="preserve"> första stycket lage</w:t>
      </w:r>
      <w:r>
        <w:t>n </w:t>
      </w:r>
      <w:r w:rsidRPr="00EB51A3">
        <w:t>(2018:1219) om försäkrings</w:t>
      </w:r>
      <w:r>
        <w:softHyphen/>
      </w:r>
      <w:r w:rsidRPr="00EB51A3">
        <w:t xml:space="preserve">distribution, </w:t>
      </w:r>
    </w:p>
    <w:p w14:paraId="55217A03" w14:textId="77777777" w:rsidR="0038135C" w:rsidRDefault="0038135C" w:rsidP="0038135C">
      <w:pPr>
        <w:pStyle w:val="Brdtextmedindrag"/>
      </w:pPr>
      <w:r w:rsidRPr="00EB51A3">
        <w:t>6.</w:t>
      </w:r>
      <w:r>
        <w:t> </w:t>
      </w:r>
      <w:r w:rsidRPr="00EB51A3">
        <w:t>5</w:t>
      </w:r>
      <w:r>
        <w:t> </w:t>
      </w:r>
      <w:r w:rsidRPr="00EB51A3">
        <w:t>kap. 10 och 11</w:t>
      </w:r>
      <w:r>
        <w:t> §</w:t>
      </w:r>
      <w:r w:rsidRPr="00EB51A3">
        <w:t>§ lagen</w:t>
      </w:r>
      <w:r>
        <w:t> </w:t>
      </w:r>
      <w:r w:rsidRPr="00EB51A3">
        <w:t>(2006:531) om särskild tillsyn över finansiella konglomerat,</w:t>
      </w:r>
    </w:p>
    <w:p w14:paraId="0052AC6C" w14:textId="77777777" w:rsidR="0038135C" w:rsidRDefault="0038135C" w:rsidP="0038135C">
      <w:pPr>
        <w:pStyle w:val="Brdtextmedindrag"/>
      </w:pPr>
      <w:r w:rsidRPr="00EB51A3">
        <w:t>7.</w:t>
      </w:r>
      <w:r>
        <w:t> </w:t>
      </w:r>
      <w:r w:rsidRPr="00EB51A3">
        <w:t>23</w:t>
      </w:r>
      <w:r>
        <w:t> </w:t>
      </w:r>
      <w:r w:rsidRPr="00EB51A3">
        <w:t>kap. 2</w:t>
      </w:r>
      <w:r>
        <w:t> §</w:t>
      </w:r>
      <w:r w:rsidRPr="00EB51A3">
        <w:t xml:space="preserve"> första stycket lagen</w:t>
      </w:r>
      <w:r>
        <w:t> </w:t>
      </w:r>
      <w:r w:rsidRPr="00EB51A3">
        <w:t>(2007:528) om värdepappers</w:t>
      </w:r>
      <w:r>
        <w:softHyphen/>
      </w:r>
      <w:r w:rsidRPr="00EB51A3">
        <w:t xml:space="preserve">marknaden, </w:t>
      </w:r>
    </w:p>
    <w:p w14:paraId="7EAD4ADA" w14:textId="77777777" w:rsidR="0038135C" w:rsidRDefault="0038135C" w:rsidP="0038135C">
      <w:pPr>
        <w:pStyle w:val="Brdtextmedindrag"/>
      </w:pPr>
      <w:r w:rsidRPr="00EB51A3">
        <w:t>8.</w:t>
      </w:r>
      <w:r>
        <w:t> </w:t>
      </w:r>
      <w:r w:rsidRPr="00EB51A3">
        <w:t>8</w:t>
      </w:r>
      <w:r>
        <w:t> </w:t>
      </w:r>
      <w:r w:rsidRPr="00EB51A3">
        <w:t>kap. 2</w:t>
      </w:r>
      <w:r>
        <w:t> §</w:t>
      </w:r>
      <w:r w:rsidRPr="00EB51A3">
        <w:t xml:space="preserve"> lagen</w:t>
      </w:r>
      <w:r>
        <w:t> </w:t>
      </w:r>
      <w:r w:rsidRPr="00EB51A3">
        <w:t xml:space="preserve">(2010:751) om betaltjänster, </w:t>
      </w:r>
    </w:p>
    <w:p w14:paraId="591D8010" w14:textId="77777777" w:rsidR="0038135C" w:rsidRDefault="0038135C" w:rsidP="0038135C">
      <w:pPr>
        <w:pStyle w:val="Brdtextmedindrag"/>
      </w:pPr>
      <w:r w:rsidRPr="00EB51A3">
        <w:t>9.</w:t>
      </w:r>
      <w:r>
        <w:t> </w:t>
      </w:r>
      <w:r w:rsidRPr="00EB51A3">
        <w:t>17</w:t>
      </w:r>
      <w:r>
        <w:t> </w:t>
      </w:r>
      <w:r w:rsidRPr="00EB51A3">
        <w:t>kap. 5</w:t>
      </w:r>
      <w:r>
        <w:t> §</w:t>
      </w:r>
      <w:r w:rsidRPr="00EB51A3">
        <w:t xml:space="preserve"> försäkringsrörelselagen</w:t>
      </w:r>
      <w:r>
        <w:t> </w:t>
      </w:r>
      <w:r w:rsidRPr="00EB51A3">
        <w:t xml:space="preserve">(2010:2043), </w:t>
      </w:r>
    </w:p>
    <w:p w14:paraId="5BC6B935" w14:textId="77777777" w:rsidR="0038135C" w:rsidRDefault="0038135C" w:rsidP="0038135C">
      <w:pPr>
        <w:pStyle w:val="Brdtextmedindrag"/>
      </w:pPr>
      <w:r w:rsidRPr="00EB51A3">
        <w:t>10.</w:t>
      </w:r>
      <w:r>
        <w:t> </w:t>
      </w:r>
      <w:r w:rsidRPr="00EB51A3">
        <w:t>5</w:t>
      </w:r>
      <w:r>
        <w:t> </w:t>
      </w:r>
      <w:r w:rsidRPr="00EB51A3">
        <w:t>kap. 2</w:t>
      </w:r>
      <w:r>
        <w:t> §</w:t>
      </w:r>
      <w:r w:rsidRPr="00EB51A3">
        <w:t xml:space="preserve"> lagen</w:t>
      </w:r>
      <w:r>
        <w:t> </w:t>
      </w:r>
      <w:r w:rsidRPr="00EB51A3">
        <w:t xml:space="preserve">(2011:755) om elektroniska pengar, </w:t>
      </w:r>
    </w:p>
    <w:p w14:paraId="71BC0676" w14:textId="77777777" w:rsidR="0038135C" w:rsidRDefault="0038135C" w:rsidP="0038135C">
      <w:pPr>
        <w:pStyle w:val="Brdtextmedindrag"/>
      </w:pPr>
      <w:r w:rsidRPr="00EB51A3">
        <w:t>11.</w:t>
      </w:r>
      <w:r>
        <w:t> </w:t>
      </w:r>
      <w:r w:rsidRPr="00EB51A3">
        <w:t>13</w:t>
      </w:r>
      <w:r>
        <w:t> </w:t>
      </w:r>
      <w:r w:rsidRPr="00EB51A3">
        <w:t>kap. 6</w:t>
      </w:r>
      <w:r>
        <w:t> §</w:t>
      </w:r>
      <w:r w:rsidRPr="00EB51A3">
        <w:t xml:space="preserve"> första stycket lagen</w:t>
      </w:r>
      <w:r>
        <w:t> </w:t>
      </w:r>
      <w:r w:rsidRPr="00EB51A3">
        <w:t>(2013:561) om förvaltare av alternativa investeringsfonder,</w:t>
      </w:r>
    </w:p>
    <w:p w14:paraId="5550BF66" w14:textId="77777777" w:rsidR="0038135C" w:rsidRPr="007A37EE" w:rsidRDefault="0038135C" w:rsidP="0038135C">
      <w:pPr>
        <w:pStyle w:val="Brdtextmedindrag"/>
      </w:pPr>
      <w:r w:rsidRPr="00311972">
        <w:t>12.</w:t>
      </w:r>
      <w:r>
        <w:t> </w:t>
      </w:r>
      <w:r w:rsidRPr="00311972">
        <w:t>6</w:t>
      </w:r>
      <w:r>
        <w:t> </w:t>
      </w:r>
      <w:r w:rsidRPr="00311972">
        <w:t>kap. 1</w:t>
      </w:r>
      <w:r>
        <w:t> §</w:t>
      </w:r>
      <w:r w:rsidRPr="00311972">
        <w:t xml:space="preserve"> lagen</w:t>
      </w:r>
      <w:r>
        <w:t> </w:t>
      </w:r>
      <w:r w:rsidRPr="00311972">
        <w:t xml:space="preserve">(2014:968) om särskild tillsyn över </w:t>
      </w:r>
      <w:r w:rsidRPr="007A37EE">
        <w:t>kredit</w:t>
      </w:r>
      <w:r w:rsidRPr="007A37EE">
        <w:softHyphen/>
        <w:t xml:space="preserve">institut och värdepappersbolag, </w:t>
      </w:r>
    </w:p>
    <w:p w14:paraId="15CB8080" w14:textId="77777777" w:rsidR="0038135C" w:rsidRPr="007A37EE" w:rsidRDefault="0038135C" w:rsidP="0038135C">
      <w:pPr>
        <w:pStyle w:val="Brdtextmedindrag"/>
      </w:pPr>
      <w:r w:rsidRPr="007A37EE">
        <w:rPr>
          <w:spacing w:val="-4"/>
        </w:rPr>
        <w:t>13. 6 kap. 2 § lagen (2017:230) om Pensionsmyndighetens</w:t>
      </w:r>
      <w:r w:rsidRPr="007A37EE">
        <w:t xml:space="preserve"> förs</w:t>
      </w:r>
      <w:r w:rsidRPr="007A37EE">
        <w:rPr>
          <w:spacing w:val="-2"/>
        </w:rPr>
        <w:t>äk</w:t>
      </w:r>
      <w:r w:rsidRPr="007A37EE">
        <w:rPr>
          <w:spacing w:val="-2"/>
        </w:rPr>
        <w:softHyphen/>
        <w:t>rings</w:t>
      </w:r>
      <w:r>
        <w:rPr>
          <w:spacing w:val="-2"/>
        </w:rPr>
        <w:softHyphen/>
      </w:r>
      <w:r w:rsidRPr="007A37EE">
        <w:rPr>
          <w:spacing w:val="-2"/>
        </w:rPr>
        <w:t>verksamhet i premiepensionssystemet</w:t>
      </w:r>
      <w:r w:rsidRPr="007A37EE">
        <w:t xml:space="preserve">, </w:t>
      </w:r>
    </w:p>
    <w:tbl>
      <w:tblPr>
        <w:tblW w:w="5000" w:type="pct"/>
        <w:tblLook w:val="0000" w:firstRow="0" w:lastRow="0" w:firstColumn="0" w:lastColumn="0" w:noHBand="0" w:noVBand="0"/>
      </w:tblPr>
      <w:tblGrid>
        <w:gridCol w:w="2948"/>
        <w:gridCol w:w="2949"/>
      </w:tblGrid>
      <w:tr w:rsidR="0038135C" w:rsidRPr="002F2F49" w14:paraId="6E0A3279" w14:textId="77777777" w:rsidTr="002E15E2">
        <w:tc>
          <w:tcPr>
            <w:tcW w:w="2500" w:type="pct"/>
            <w:shd w:val="clear" w:color="auto" w:fill="auto"/>
            <w:tcMar>
              <w:left w:w="0" w:type="dxa"/>
            </w:tcMar>
          </w:tcPr>
          <w:p w14:paraId="3B0D7D2D" w14:textId="77777777" w:rsidR="0038135C" w:rsidRPr="007A37EE" w:rsidRDefault="0038135C" w:rsidP="002E15E2">
            <w:pPr>
              <w:pStyle w:val="Brdtextmedindrag"/>
              <w:rPr>
                <w:spacing w:val="-4"/>
              </w:rPr>
            </w:pPr>
            <w:r w:rsidRPr="007A37EE">
              <w:rPr>
                <w:spacing w:val="-5"/>
              </w:rPr>
              <w:t>14. 14 kap. 5 § lagen (2019:742)</w:t>
            </w:r>
            <w:r w:rsidRPr="007A37EE">
              <w:rPr>
                <w:spacing w:val="-4"/>
              </w:rPr>
              <w:t xml:space="preserve"> om tjänstepensionsföretag, </w:t>
            </w:r>
            <w:r w:rsidRPr="007A37EE">
              <w:rPr>
                <w:i/>
                <w:iCs/>
                <w:spacing w:val="-4"/>
              </w:rPr>
              <w:t>och</w:t>
            </w:r>
          </w:p>
        </w:tc>
        <w:tc>
          <w:tcPr>
            <w:tcW w:w="2500" w:type="pct"/>
            <w:shd w:val="clear" w:color="auto" w:fill="auto"/>
            <w:tcMar>
              <w:right w:w="0" w:type="dxa"/>
            </w:tcMar>
          </w:tcPr>
          <w:p w14:paraId="0F87F68D" w14:textId="77777777" w:rsidR="0038135C" w:rsidRPr="007A37EE" w:rsidRDefault="0038135C" w:rsidP="002E15E2">
            <w:pPr>
              <w:pStyle w:val="Brdtextmedindrag"/>
              <w:rPr>
                <w:spacing w:val="-5"/>
              </w:rPr>
            </w:pPr>
            <w:r w:rsidRPr="007A37EE">
              <w:rPr>
                <w:spacing w:val="-5"/>
              </w:rPr>
              <w:t xml:space="preserve">14. 14 kap. 5 § lagen (2019:742) om tjänstepensionsföretag, </w:t>
            </w:r>
          </w:p>
        </w:tc>
      </w:tr>
      <w:tr w:rsidR="0038135C" w:rsidRPr="002F2F49" w14:paraId="17A3005D" w14:textId="77777777" w:rsidTr="002E15E2">
        <w:tc>
          <w:tcPr>
            <w:tcW w:w="2500" w:type="pct"/>
            <w:shd w:val="clear" w:color="auto" w:fill="auto"/>
            <w:tcMar>
              <w:left w:w="0" w:type="dxa"/>
            </w:tcMar>
          </w:tcPr>
          <w:p w14:paraId="183F2F17" w14:textId="77777777" w:rsidR="0038135C" w:rsidRPr="007A37EE" w:rsidRDefault="0038135C" w:rsidP="002E15E2">
            <w:pPr>
              <w:pStyle w:val="Brdtextmedindrag"/>
            </w:pPr>
            <w:r w:rsidRPr="007A37EE">
              <w:rPr>
                <w:spacing w:val="-4"/>
              </w:rPr>
              <w:t>15. artiklarna 394, 415,</w:t>
            </w:r>
            <w:r w:rsidRPr="007A37EE">
              <w:t xml:space="preserve"> 416, </w:t>
            </w:r>
            <w:r>
              <w:br/>
            </w:r>
            <w:r w:rsidRPr="007A37EE">
              <w:t>430</w:t>
            </w:r>
            <w:r>
              <w:t>–430b</w:t>
            </w:r>
            <w:r w:rsidRPr="007A37EE">
              <w:t xml:space="preserve"> och 451 i Europaparla</w:t>
            </w:r>
            <w:r w:rsidRPr="007A37EE">
              <w:softHyphen/>
              <w:t>mentets och rådets förordning (EU) nr 575/2013 av den 26 juni 2013 om tillsynskrav för kredit</w:t>
            </w:r>
            <w:r w:rsidRPr="007A37EE">
              <w:softHyphen/>
              <w:t xml:space="preserve">institut </w:t>
            </w:r>
            <w:r w:rsidRPr="007A37EE">
              <w:rPr>
                <w:i/>
              </w:rPr>
              <w:t xml:space="preserve">och värdepappersföretag </w:t>
            </w:r>
            <w:r w:rsidRPr="007A37EE">
              <w:t>och om ändring av förordning (EU) nr</w:t>
            </w:r>
            <w:r>
              <w:t> </w:t>
            </w:r>
            <w:r w:rsidRPr="007A37EE">
              <w:t>648/2012</w:t>
            </w:r>
            <w:r w:rsidRPr="007A37EE">
              <w:rPr>
                <w:i/>
              </w:rPr>
              <w:t>.</w:t>
            </w:r>
          </w:p>
        </w:tc>
        <w:tc>
          <w:tcPr>
            <w:tcW w:w="2500" w:type="pct"/>
            <w:shd w:val="clear" w:color="auto" w:fill="auto"/>
            <w:tcMar>
              <w:right w:w="0" w:type="dxa"/>
            </w:tcMar>
          </w:tcPr>
          <w:p w14:paraId="4AFE44D2" w14:textId="77777777" w:rsidR="0038135C" w:rsidRPr="007A37EE" w:rsidRDefault="0038135C" w:rsidP="002E15E2">
            <w:pPr>
              <w:pStyle w:val="Brdtextmedindrag"/>
            </w:pPr>
            <w:r w:rsidRPr="007A37EE">
              <w:rPr>
                <w:spacing w:val="-4"/>
              </w:rPr>
              <w:t>15. artiklarna 394, 415,</w:t>
            </w:r>
            <w:r w:rsidRPr="007A37EE">
              <w:t xml:space="preserve"> 416, </w:t>
            </w:r>
            <w:r>
              <w:br/>
            </w:r>
            <w:r w:rsidRPr="007A37EE">
              <w:t>430</w:t>
            </w:r>
            <w:r>
              <w:t>–430b</w:t>
            </w:r>
            <w:r w:rsidRPr="007A37EE">
              <w:t xml:space="preserve"> och 451 i Europaparla</w:t>
            </w:r>
            <w:r w:rsidRPr="007A37EE">
              <w:softHyphen/>
              <w:t>mentets och rådets förordning (EU) nr 575/2013 av den 26 juni 2013 om tillsynskrav för kredit</w:t>
            </w:r>
            <w:r w:rsidRPr="007A37EE">
              <w:softHyphen/>
              <w:t>institut och om ändring av för</w:t>
            </w:r>
            <w:r w:rsidRPr="007A37EE">
              <w:softHyphen/>
              <w:t>ordning (EU) nr</w:t>
            </w:r>
            <w:r>
              <w:t> </w:t>
            </w:r>
            <w:r w:rsidRPr="007A37EE">
              <w:t>648/2012</w:t>
            </w:r>
            <w:r w:rsidRPr="007A37EE">
              <w:rPr>
                <w:i/>
              </w:rPr>
              <w:t>, och</w:t>
            </w:r>
          </w:p>
        </w:tc>
      </w:tr>
      <w:tr w:rsidR="0038135C" w14:paraId="446502A2" w14:textId="77777777" w:rsidTr="002E15E2">
        <w:tc>
          <w:tcPr>
            <w:tcW w:w="2500" w:type="pct"/>
            <w:shd w:val="clear" w:color="auto" w:fill="auto"/>
            <w:tcMar>
              <w:left w:w="0" w:type="dxa"/>
            </w:tcMar>
          </w:tcPr>
          <w:p w14:paraId="63519B9E" w14:textId="77777777" w:rsidR="0038135C" w:rsidRPr="007A37EE" w:rsidRDefault="0038135C" w:rsidP="002E15E2">
            <w:pPr>
              <w:pStyle w:val="Brdtextmedindrag"/>
            </w:pPr>
          </w:p>
        </w:tc>
        <w:tc>
          <w:tcPr>
            <w:tcW w:w="2500" w:type="pct"/>
            <w:shd w:val="clear" w:color="auto" w:fill="auto"/>
            <w:tcMar>
              <w:right w:w="0" w:type="dxa"/>
            </w:tcMar>
          </w:tcPr>
          <w:p w14:paraId="4CCBE034" w14:textId="77777777" w:rsidR="0038135C" w:rsidRPr="007A37EE" w:rsidRDefault="0038135C" w:rsidP="002E15E2">
            <w:pPr>
              <w:pStyle w:val="Brdtextmedindrag"/>
            </w:pPr>
            <w:r w:rsidRPr="007A37EE">
              <w:rPr>
                <w:i/>
              </w:rPr>
              <w:t>16. artiklarna 54 och 55 i Europaparlamentets och rådets förordning (EU) 2019/2033 av den 27 november 2019 om till</w:t>
            </w:r>
            <w:r w:rsidRPr="007A37EE">
              <w:rPr>
                <w:i/>
              </w:rPr>
              <w:softHyphen/>
              <w:t xml:space="preserve">synskrav för värdepappersföretag </w:t>
            </w:r>
            <w:r w:rsidRPr="007A37EE">
              <w:rPr>
                <w:i/>
                <w:spacing w:val="-4"/>
              </w:rPr>
              <w:t xml:space="preserve">och om </w:t>
            </w:r>
            <w:r w:rsidRPr="007A37EE">
              <w:rPr>
                <w:i/>
                <w:spacing w:val="-4"/>
              </w:rPr>
              <w:lastRenderedPageBreak/>
              <w:t>ändring av förordningarna</w:t>
            </w:r>
            <w:r w:rsidRPr="007A37EE">
              <w:rPr>
                <w:i/>
              </w:rPr>
              <w:t xml:space="preserve"> (EU) nr 1093/2010, (EU) nr</w:t>
            </w:r>
            <w:r>
              <w:rPr>
                <w:i/>
              </w:rPr>
              <w:t xml:space="preserve"> </w:t>
            </w:r>
            <w:r w:rsidRPr="007A37EE">
              <w:rPr>
                <w:i/>
              </w:rPr>
              <w:t>575/2013, (EU) nr 600/2014 och (EU) nr 806/2014.</w:t>
            </w:r>
          </w:p>
        </w:tc>
      </w:tr>
    </w:tbl>
    <w:p w14:paraId="7222CF39" w14:textId="77777777" w:rsidR="0038135C" w:rsidRDefault="0038135C" w:rsidP="0038135C">
      <w:pPr>
        <w:pStyle w:val="Brdtext"/>
      </w:pPr>
    </w:p>
    <w:p w14:paraId="49EE2087" w14:textId="4F0A7F1C" w:rsidR="00FA183E" w:rsidRPr="00FA183E" w:rsidRDefault="00FA183E" w:rsidP="00484C41">
      <w:pPr>
        <w:tabs>
          <w:tab w:val="center" w:pos="2948"/>
        </w:tabs>
        <w:sectPr w:rsidR="00FA183E" w:rsidRPr="00FA183E" w:rsidSect="00064433">
          <w:headerReference w:type="even" r:id="rId127"/>
          <w:headerReference w:type="default" r:id="rId128"/>
          <w:footerReference w:type="even" r:id="rId129"/>
          <w:footerReference w:type="default" r:id="rId130"/>
          <w:footerReference w:type="first" r:id="rId131"/>
          <w:footnotePr>
            <w:numRestart w:val="eachSect"/>
          </w:footnotePr>
          <w:pgSz w:w="9356" w:h="13721" w:code="9"/>
          <w:pgMar w:top="794" w:right="2438" w:bottom="1191" w:left="1021" w:header="0" w:footer="709" w:gutter="0"/>
          <w:cols w:space="708"/>
          <w:docGrid w:linePitch="360"/>
        </w:sectPr>
      </w:pPr>
    </w:p>
    <w:p w14:paraId="322B8019" w14:textId="68EE578A" w:rsidR="00090E36" w:rsidRDefault="000249E5" w:rsidP="00801022">
      <w:pPr>
        <w:pStyle w:val="Rubrik2"/>
        <w:spacing w:before="0"/>
      </w:pPr>
      <w:bookmarkStart w:id="31" w:name="_Toc68700438"/>
      <w:r>
        <w:lastRenderedPageBreak/>
        <w:t xml:space="preserve">Förslag till lag om ändring i lagen </w:t>
      </w:r>
      <w:r w:rsidR="001D5AED">
        <w:t xml:space="preserve">(2021:000) </w:t>
      </w:r>
      <w:r>
        <w:t>om ändring</w:t>
      </w:r>
      <w:r w:rsidR="00480D62">
        <w:t xml:space="preserve"> i lagen (2007:528) om värdepappersmarknaden</w:t>
      </w:r>
      <w:bookmarkEnd w:id="31"/>
    </w:p>
    <w:p w14:paraId="4B1E26E4" w14:textId="4E218040" w:rsidR="000249E5" w:rsidRDefault="000249E5" w:rsidP="00785462">
      <w:pPr>
        <w:pStyle w:val="Brdtext"/>
      </w:pPr>
      <w:r w:rsidRPr="0007642C">
        <w:t xml:space="preserve">Härigenom föreskrivs </w:t>
      </w:r>
      <w:r>
        <w:t xml:space="preserve">att 25 kap. 1 d § lagen </w:t>
      </w:r>
      <w:r w:rsidRPr="0007642C">
        <w:t>(</w:t>
      </w:r>
      <w:r>
        <w:t>2007:528</w:t>
      </w:r>
      <w:r w:rsidRPr="0007642C">
        <w:t xml:space="preserve">) om </w:t>
      </w:r>
      <w:r>
        <w:t>värde</w:t>
      </w:r>
      <w:r w:rsidR="001D5AED">
        <w:softHyphen/>
      </w:r>
      <w:r>
        <w:t>pappersmarknaden i stället för lydelsen enligt lagen (</w:t>
      </w:r>
      <w:r w:rsidR="001D5AED">
        <w:t>2021:000</w:t>
      </w:r>
      <w:r>
        <w:t xml:space="preserve">) om ändring i den lagen ska ha följande lydelse. </w:t>
      </w:r>
    </w:p>
    <w:p w14:paraId="7640381A" w14:textId="6B3C1AD4" w:rsidR="001D5AED" w:rsidRPr="001D5AED" w:rsidRDefault="001D5AED" w:rsidP="00785462">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970EA8" w:rsidRPr="000E6F0B" w14:paraId="51261194" w14:textId="77777777" w:rsidTr="002603EF">
        <w:tc>
          <w:tcPr>
            <w:tcW w:w="2500" w:type="pct"/>
            <w:shd w:val="clear" w:color="auto" w:fill="auto"/>
            <w:tcMar>
              <w:left w:w="0" w:type="dxa"/>
            </w:tcMar>
          </w:tcPr>
          <w:p w14:paraId="33CF7D53" w14:textId="06EA8D46" w:rsidR="00970EA8" w:rsidRPr="000E6F0B" w:rsidRDefault="00970EA8" w:rsidP="004E709A">
            <w:pPr>
              <w:pStyle w:val="Brdtext"/>
              <w:rPr>
                <w:i/>
              </w:rPr>
            </w:pPr>
            <w:r>
              <w:rPr>
                <w:i/>
              </w:rPr>
              <w:t>L</w:t>
            </w:r>
            <w:r w:rsidRPr="000E6F0B">
              <w:rPr>
                <w:i/>
              </w:rPr>
              <w:t>ydelse</w:t>
            </w:r>
            <w:r>
              <w:rPr>
                <w:i/>
              </w:rPr>
              <w:t xml:space="preserve"> enligt prop. 2020/21:155</w:t>
            </w:r>
          </w:p>
        </w:tc>
        <w:tc>
          <w:tcPr>
            <w:tcW w:w="2500" w:type="pct"/>
            <w:shd w:val="clear" w:color="auto" w:fill="auto"/>
            <w:tcMar>
              <w:right w:w="0" w:type="dxa"/>
            </w:tcMar>
          </w:tcPr>
          <w:p w14:paraId="3A079D30" w14:textId="77777777" w:rsidR="00970EA8" w:rsidRPr="000E6F0B" w:rsidRDefault="00970EA8" w:rsidP="004E709A">
            <w:pPr>
              <w:pStyle w:val="Brdtext"/>
              <w:rPr>
                <w:i/>
              </w:rPr>
            </w:pPr>
            <w:r w:rsidRPr="000E6F0B">
              <w:rPr>
                <w:i/>
              </w:rPr>
              <w:t>Föreslagen lydelse</w:t>
            </w:r>
          </w:p>
        </w:tc>
      </w:tr>
    </w:tbl>
    <w:p w14:paraId="565A4DC3" w14:textId="733C4CD5" w:rsidR="001D5AED" w:rsidRDefault="001D5AED" w:rsidP="00785462">
      <w:pPr>
        <w:pStyle w:val="Brdtext"/>
        <w:spacing w:before="230"/>
        <w:jc w:val="center"/>
        <w:rPr>
          <w:b/>
        </w:rPr>
      </w:pPr>
      <w:r>
        <w:rPr>
          <w:b/>
        </w:rPr>
        <w:t>25 kap.</w:t>
      </w:r>
    </w:p>
    <w:p w14:paraId="3E37F8E9" w14:textId="21469940" w:rsidR="000249E5" w:rsidRDefault="000249E5" w:rsidP="00785462">
      <w:pPr>
        <w:pStyle w:val="Brdtext"/>
        <w:jc w:val="center"/>
      </w:pPr>
      <w:r>
        <w:t>1 d §</w:t>
      </w:r>
    </w:p>
    <w:p w14:paraId="0454CC01" w14:textId="77777777" w:rsidR="000249E5" w:rsidRDefault="000249E5" w:rsidP="00785462">
      <w:pPr>
        <w:pStyle w:val="Brdtextmedindrag"/>
      </w:pPr>
      <w:r>
        <w:t>Finansinspektionen ska, utöver i de fall som anges i 1 a och 1 b §§, in</w:t>
      </w:r>
      <w:r>
        <w:softHyphen/>
        <w:t>gripa mot någon som ingår i ett värdepappersbolags styrelse eller är dess verkställande direktör, eller ersättare för någon av dem, om värdepappers</w:t>
      </w:r>
      <w:r>
        <w:softHyphen/>
        <w:t>bolaget</w:t>
      </w:r>
    </w:p>
    <w:p w14:paraId="4422EF2C" w14:textId="77777777" w:rsidR="000249E5" w:rsidRPr="00982D31" w:rsidRDefault="000249E5" w:rsidP="00785462">
      <w:pPr>
        <w:pStyle w:val="Brdtextmedindrag"/>
      </w:pPr>
      <w:r w:rsidRPr="00982D31">
        <w:t>1.</w:t>
      </w:r>
      <w:r>
        <w:t> </w:t>
      </w:r>
      <w:r w:rsidRPr="00982D31">
        <w:t>har fått tillstånd att driva värdepappersrörelse genom att lämna falska uppgifter eller på annat otillbörligt sätt,</w:t>
      </w:r>
    </w:p>
    <w:p w14:paraId="0B3E364A" w14:textId="77777777" w:rsidR="000249E5" w:rsidRPr="00982D31" w:rsidRDefault="000249E5" w:rsidP="00785462">
      <w:pPr>
        <w:pStyle w:val="Brdtextmedindrag"/>
      </w:pPr>
      <w:r w:rsidRPr="00982D31">
        <w:t>2.</w:t>
      </w:r>
      <w:r>
        <w:t> </w:t>
      </w:r>
      <w:r w:rsidRPr="00982D31">
        <w:t>inte uppfyller kraven i 3</w:t>
      </w:r>
      <w:r>
        <w:t> </w:t>
      </w:r>
      <w:r w:rsidRPr="00982D31">
        <w:t>kap. 5</w:t>
      </w:r>
      <w:r>
        <w:t> §</w:t>
      </w:r>
      <w:r w:rsidRPr="00982D31">
        <w:t xml:space="preserve"> första stycket eller har tillåtit en styrelseledamot, verkställande direktören eller ersättare för någon av dem att åta sig ett sådant uppdrag i bolaget eller kvarstå i bolaget </w:t>
      </w:r>
      <w:r w:rsidRPr="00921AEC">
        <w:rPr>
          <w:spacing w:val="-4"/>
        </w:rPr>
        <w:t>trots att kraven i 3 kap. 1 § första stycket 5 eller 6 eller någon av 8 kap.</w:t>
      </w:r>
      <w:r w:rsidRPr="00982D31">
        <w:t xml:space="preserve"> 8</w:t>
      </w:r>
      <w:r>
        <w:t> </w:t>
      </w:r>
      <w:r w:rsidRPr="00982D31">
        <w:t>b</w:t>
      </w:r>
      <w:r>
        <w:t>–</w:t>
      </w:r>
      <w:r w:rsidRPr="00982D31">
        <w:t>8</w:t>
      </w:r>
      <w:r>
        <w:t> </w:t>
      </w:r>
      <w:r w:rsidRPr="00982D31">
        <w:t>d</w:t>
      </w:r>
      <w:r>
        <w:t> §</w:t>
      </w:r>
      <w:r w:rsidRPr="00982D31">
        <w:t>§ eller i föreskrifter som meddelats med stöd av 3</w:t>
      </w:r>
      <w:r>
        <w:t> </w:t>
      </w:r>
      <w:r w:rsidRPr="00982D31">
        <w:t>kap. 12</w:t>
      </w:r>
      <w:r>
        <w:t> § </w:t>
      </w:r>
      <w:r w:rsidRPr="00982D31">
        <w:t>2 inte är uppfyllda,</w:t>
      </w:r>
    </w:p>
    <w:p w14:paraId="6CB57D69" w14:textId="77777777" w:rsidR="000249E5" w:rsidRDefault="000249E5" w:rsidP="00785462">
      <w:pPr>
        <w:pStyle w:val="Brdtextmedindrag"/>
      </w:pPr>
      <w:r w:rsidRPr="00982D31">
        <w:t>3.</w:t>
      </w:r>
      <w:r>
        <w:t> </w:t>
      </w:r>
      <w:r w:rsidRPr="00982D31">
        <w:t>åsidosatt sina skyldigheter enligt 5</w:t>
      </w:r>
      <w:r>
        <w:t> </w:t>
      </w:r>
      <w:r w:rsidRPr="00982D31">
        <w:t>kap. 4</w:t>
      </w:r>
      <w:r>
        <w:t> §</w:t>
      </w:r>
      <w:r w:rsidRPr="00982D31">
        <w:t>,</w:t>
      </w:r>
    </w:p>
    <w:p w14:paraId="09991EC2" w14:textId="47E8CF22" w:rsidR="000249E5" w:rsidRPr="00982D31" w:rsidRDefault="000249E5" w:rsidP="00785462">
      <w:pPr>
        <w:pStyle w:val="Brdtextmedindrag"/>
      </w:pPr>
      <w:r w:rsidRPr="00625611">
        <w:rPr>
          <w:spacing w:val="-4"/>
        </w:rPr>
        <w:t>4. inte uppfyller kraven i någon</w:t>
      </w:r>
      <w:r w:rsidRPr="00982D31">
        <w:t xml:space="preserve"> av 8</w:t>
      </w:r>
      <w:r>
        <w:t> </w:t>
      </w:r>
      <w:r w:rsidRPr="00982D31">
        <w:t>kap. 3–6</w:t>
      </w:r>
      <w:r w:rsidRPr="00785462">
        <w:t>,</w:t>
      </w:r>
      <w:r w:rsidRPr="00551915">
        <w:t xml:space="preserve"> </w:t>
      </w:r>
      <w:r w:rsidRPr="00982D31">
        <w:t xml:space="preserve">8 </w:t>
      </w:r>
      <w:r w:rsidRPr="004978B1">
        <w:t>eller 8 f </w:t>
      </w:r>
      <w:r w:rsidRPr="00E034F8">
        <w:t>§§ eller</w:t>
      </w:r>
      <w:r w:rsidRPr="00982D31">
        <w:t xml:space="preserve"> i före</w:t>
      </w:r>
      <w:r>
        <w:softHyphen/>
      </w:r>
      <w:r w:rsidRPr="00982D31">
        <w:t>skrifter som meddelats med stöd av 8</w:t>
      </w:r>
      <w:r>
        <w:t> </w:t>
      </w:r>
      <w:r w:rsidRPr="00982D31">
        <w:t>kap. 35</w:t>
      </w:r>
      <w:r>
        <w:t> § </w:t>
      </w:r>
      <w:r w:rsidRPr="00982D31">
        <w:t>1,</w:t>
      </w:r>
    </w:p>
    <w:p w14:paraId="523DA475" w14:textId="77777777" w:rsidR="000249E5" w:rsidRPr="00982D31" w:rsidRDefault="000249E5" w:rsidP="00785462">
      <w:pPr>
        <w:pStyle w:val="Brdtextmedindrag"/>
      </w:pPr>
      <w:r w:rsidRPr="00982D31">
        <w:t>5.</w:t>
      </w:r>
      <w:r>
        <w:t> </w:t>
      </w:r>
      <w:r w:rsidRPr="00982D31">
        <w:t>i strid med 8</w:t>
      </w:r>
      <w:r>
        <w:t> </w:t>
      </w:r>
      <w:r w:rsidRPr="00982D31">
        <w:t>a</w:t>
      </w:r>
      <w:r>
        <w:t> </w:t>
      </w:r>
      <w:r w:rsidRPr="00982D31">
        <w:t>kap. 2 eller 3</w:t>
      </w:r>
      <w:r>
        <w:t> §</w:t>
      </w:r>
      <w:r w:rsidRPr="00982D31">
        <w:t xml:space="preserve"> låter bli att upprätta eller lämna in en återhämtningsplan eller en koncernåterhämtningsplan,</w:t>
      </w:r>
    </w:p>
    <w:p w14:paraId="21DB0E3F" w14:textId="77777777" w:rsidR="000249E5" w:rsidRPr="00982D31" w:rsidRDefault="000249E5" w:rsidP="00785462">
      <w:pPr>
        <w:pStyle w:val="Brdtextmedindrag"/>
      </w:pPr>
      <w:r w:rsidRPr="00982D31">
        <w:t>6.</w:t>
      </w:r>
      <w:r>
        <w:t> </w:t>
      </w:r>
      <w:r w:rsidRPr="00982D31">
        <w:t>i strid med 8</w:t>
      </w:r>
      <w:r>
        <w:t> </w:t>
      </w:r>
      <w:r w:rsidRPr="00982D31">
        <w:t>b</w:t>
      </w:r>
      <w:r>
        <w:t> </w:t>
      </w:r>
      <w:r w:rsidRPr="00982D31">
        <w:t>kap. 11</w:t>
      </w:r>
      <w:r>
        <w:t> §</w:t>
      </w:r>
      <w:r w:rsidRPr="00982D31">
        <w:t xml:space="preserve"> låter bli att anmäla att koncerninternt finansiellt stöd ska lämnas,</w:t>
      </w:r>
    </w:p>
    <w:p w14:paraId="6BBE5662" w14:textId="77777777" w:rsidR="000249E5" w:rsidRPr="00982D31" w:rsidRDefault="000249E5" w:rsidP="00785462">
      <w:pPr>
        <w:pStyle w:val="Brdtextmedindrag"/>
      </w:pPr>
      <w:r w:rsidRPr="00982D31">
        <w:t>7.</w:t>
      </w:r>
      <w:r>
        <w:t> </w:t>
      </w:r>
      <w:r w:rsidRPr="00982D31">
        <w:t>i strid med 23</w:t>
      </w:r>
      <w:r>
        <w:t> </w:t>
      </w:r>
      <w:r w:rsidRPr="00982D31">
        <w:t>kap. 3</w:t>
      </w:r>
      <w:r>
        <w:t> </w:t>
      </w:r>
      <w:r w:rsidRPr="00982D31">
        <w:t>c</w:t>
      </w:r>
      <w:r>
        <w:t> §</w:t>
      </w:r>
      <w:r w:rsidRPr="00982D31">
        <w:t xml:space="preserve"> låter bli att underrätta Finansinspek</w:t>
      </w:r>
      <w:r>
        <w:softHyphen/>
      </w:r>
      <w:r w:rsidRPr="00982D31">
        <w:t>tionen om att värdepappersbolaget fallerar eller sannolikt kommer att fallera,</w:t>
      </w:r>
    </w:p>
    <w:p w14:paraId="0004E318" w14:textId="77777777" w:rsidR="000249E5" w:rsidRPr="00982D31" w:rsidRDefault="000249E5" w:rsidP="00785462">
      <w:pPr>
        <w:pStyle w:val="Brdtextmedindrag"/>
      </w:pPr>
      <w:r w:rsidRPr="00982D31">
        <w:t>8.</w:t>
      </w:r>
      <w:r>
        <w:t> </w:t>
      </w:r>
      <w:r w:rsidRPr="00982D31">
        <w:t>i strid med 24</w:t>
      </w:r>
      <w:r>
        <w:t> </w:t>
      </w:r>
      <w:r w:rsidRPr="00982D31">
        <w:t>kap. 5</w:t>
      </w:r>
      <w:r>
        <w:t> §</w:t>
      </w:r>
      <w:r w:rsidRPr="00982D31">
        <w:t xml:space="preserve"> första stycket låter bli att till Finans</w:t>
      </w:r>
      <w:r>
        <w:softHyphen/>
      </w:r>
      <w:r w:rsidRPr="00982D31">
        <w:t>inspek</w:t>
      </w:r>
      <w:r>
        <w:softHyphen/>
      </w:r>
      <w:r w:rsidRPr="00982D31">
        <w:t>tionen anmäla sådana förvärv och avyttringar som avses där,</w:t>
      </w:r>
    </w:p>
    <w:p w14:paraId="5688BC00" w14:textId="77777777" w:rsidR="000249E5" w:rsidRPr="00982D31" w:rsidRDefault="000249E5" w:rsidP="00785462">
      <w:pPr>
        <w:pStyle w:val="Brdtextmedindrag"/>
      </w:pPr>
      <w:r w:rsidRPr="00982D31">
        <w:t>9.</w:t>
      </w:r>
      <w:r>
        <w:t> </w:t>
      </w:r>
      <w:r w:rsidRPr="00982D31">
        <w:t>i strid med 24</w:t>
      </w:r>
      <w:r>
        <w:t> </w:t>
      </w:r>
      <w:r w:rsidRPr="00982D31">
        <w:t>kap. 5</w:t>
      </w:r>
      <w:r>
        <w:t> §</w:t>
      </w:r>
      <w:r w:rsidRPr="00982D31">
        <w:t xml:space="preserve"> tredje stycket låter bli att till Finans</w:t>
      </w:r>
      <w:r>
        <w:softHyphen/>
      </w:r>
      <w:r w:rsidRPr="00982D31">
        <w:t>inspek</w:t>
      </w:r>
      <w:r>
        <w:softHyphen/>
      </w:r>
      <w:r w:rsidRPr="00982D31">
        <w:t>tionen anmäla namnen på de ägare som har ett kvalificerat innehav av aktier i bolaget samt storleken på innehaven,</w:t>
      </w:r>
    </w:p>
    <w:tbl>
      <w:tblPr>
        <w:tblW w:w="5000" w:type="pct"/>
        <w:tblLayout w:type="fixed"/>
        <w:tblLook w:val="0000" w:firstRow="0" w:lastRow="0" w:firstColumn="0" w:lastColumn="0" w:noHBand="0" w:noVBand="0"/>
      </w:tblPr>
      <w:tblGrid>
        <w:gridCol w:w="2948"/>
        <w:gridCol w:w="2949"/>
      </w:tblGrid>
      <w:tr w:rsidR="000249E5" w14:paraId="5F03D02F" w14:textId="77777777" w:rsidTr="00785462">
        <w:tc>
          <w:tcPr>
            <w:tcW w:w="2500" w:type="pct"/>
            <w:shd w:val="clear" w:color="auto" w:fill="auto"/>
            <w:tcMar>
              <w:left w:w="0" w:type="dxa"/>
            </w:tcMar>
          </w:tcPr>
          <w:p w14:paraId="56A13340" w14:textId="77777777" w:rsidR="000249E5" w:rsidRPr="00556880" w:rsidRDefault="000249E5" w:rsidP="00785462">
            <w:pPr>
              <w:pStyle w:val="Brdtextmedindrag"/>
            </w:pPr>
            <w:r>
              <w:t>10. gör betalningar till inne</w:t>
            </w:r>
            <w:r>
              <w:softHyphen/>
              <w:t xml:space="preserve">havare av instrument som ingår i bolagets kapitalbas i strid med </w:t>
            </w:r>
            <w:r w:rsidRPr="00556880">
              <w:rPr>
                <w:i/>
              </w:rPr>
              <w:t>8</w:t>
            </w:r>
            <w:r>
              <w:rPr>
                <w:i/>
              </w:rPr>
              <w:t> </w:t>
            </w:r>
            <w:r w:rsidRPr="00BA7197">
              <w:rPr>
                <w:i/>
                <w:spacing w:val="-4"/>
              </w:rPr>
              <w:t>kap. 3 och 4 §§ lagen (2014:966)</w:t>
            </w:r>
            <w:r w:rsidRPr="00556880">
              <w:rPr>
                <w:i/>
              </w:rPr>
              <w:t xml:space="preserve"> om kapitalbuffertar eller </w:t>
            </w:r>
            <w:r w:rsidRPr="007A036D">
              <w:rPr>
                <w:iCs/>
              </w:rPr>
              <w:t>arti</w:t>
            </w:r>
            <w:r w:rsidRPr="007A036D">
              <w:rPr>
                <w:iCs/>
              </w:rPr>
              <w:softHyphen/>
              <w:t>kel 28,</w:t>
            </w:r>
            <w:r w:rsidRPr="00556880">
              <w:rPr>
                <w:i/>
              </w:rPr>
              <w:t xml:space="preserve"> 51 </w:t>
            </w:r>
            <w:r w:rsidRPr="007A036D">
              <w:rPr>
                <w:iCs/>
              </w:rPr>
              <w:t>eller 63 i tillsynsförord</w:t>
            </w:r>
            <w:r w:rsidRPr="007A036D">
              <w:rPr>
                <w:iCs/>
              </w:rPr>
              <w:softHyphen/>
              <w:t>ningen</w:t>
            </w:r>
            <w:r>
              <w:t xml:space="preserve">, </w:t>
            </w:r>
            <w:r w:rsidRPr="00556880">
              <w:t xml:space="preserve">när dessa artiklar </w:t>
            </w:r>
            <w:r w:rsidRPr="00921AEC">
              <w:rPr>
                <w:spacing w:val="-4"/>
              </w:rPr>
              <w:t>för</w:t>
            </w:r>
            <w:r w:rsidRPr="00921AEC">
              <w:rPr>
                <w:spacing w:val="-4"/>
              </w:rPr>
              <w:softHyphen/>
              <w:t>bjuder sådana betalningar till inne</w:t>
            </w:r>
            <w:r w:rsidRPr="00921AEC">
              <w:rPr>
                <w:spacing w:val="-4"/>
              </w:rPr>
              <w:softHyphen/>
              <w:t>havare</w:t>
            </w:r>
            <w:r w:rsidRPr="00556880">
              <w:t xml:space="preserve"> av instru</w:t>
            </w:r>
            <w:r>
              <w:softHyphen/>
            </w:r>
            <w:r w:rsidRPr="00556880">
              <w:t>ment som ingår i kapital</w:t>
            </w:r>
            <w:r>
              <w:softHyphen/>
            </w:r>
            <w:r w:rsidRPr="00556880">
              <w:t>basen,</w:t>
            </w:r>
          </w:p>
        </w:tc>
        <w:tc>
          <w:tcPr>
            <w:tcW w:w="2500" w:type="pct"/>
            <w:shd w:val="clear" w:color="auto" w:fill="auto"/>
            <w:tcMar>
              <w:right w:w="0" w:type="dxa"/>
            </w:tcMar>
          </w:tcPr>
          <w:p w14:paraId="0138117E" w14:textId="77777777" w:rsidR="000249E5" w:rsidRPr="002A5DA9" w:rsidRDefault="000249E5" w:rsidP="00CE52A2">
            <w:pPr>
              <w:pStyle w:val="Brdtextmedindrag"/>
            </w:pPr>
            <w:r w:rsidRPr="002A5DA9">
              <w:t>10. gör betalningar till inne</w:t>
            </w:r>
            <w:r w:rsidRPr="002A5DA9">
              <w:softHyphen/>
              <w:t>havare av instrument som ingår i bolagets kapitalbas i strid med artikel 28,</w:t>
            </w:r>
            <w:r w:rsidRPr="002A5DA9">
              <w:rPr>
                <w:i/>
              </w:rPr>
              <w:t xml:space="preserve"> 52 </w:t>
            </w:r>
            <w:r w:rsidRPr="002A5DA9">
              <w:t>eller 63 i tillsyns</w:t>
            </w:r>
            <w:r w:rsidRPr="002A5DA9">
              <w:softHyphen/>
            </w:r>
            <w:r w:rsidRPr="00825E5C">
              <w:t>förordningen</w:t>
            </w:r>
            <w:r w:rsidRPr="002A5DA9">
              <w:t>, när dessa artiklar förbjuder sådana betalningar till innehavare av in</w:t>
            </w:r>
            <w:r w:rsidRPr="002A5DA9">
              <w:softHyphen/>
              <w:t>strument som ingår i kapital</w:t>
            </w:r>
            <w:r w:rsidRPr="002A5DA9">
              <w:softHyphen/>
              <w:t>basen,</w:t>
            </w:r>
          </w:p>
        </w:tc>
      </w:tr>
    </w:tbl>
    <w:p w14:paraId="30568ADF" w14:textId="427681ED" w:rsidR="000249E5" w:rsidRDefault="000249E5" w:rsidP="00785462">
      <w:pPr>
        <w:pStyle w:val="Brdtextmedindrag"/>
      </w:pPr>
      <w:r>
        <w:t xml:space="preserve">11. inte uppfyller kravet på kapitalbas och kvalificerade skulder enligt 4 kap. lagen (2015:1016) om resolution eller i strid med 28 kap. 1 § samma lag låter bli att lämna begärda upplysningar till Riksgäldskontoret, </w:t>
      </w:r>
    </w:p>
    <w:p w14:paraId="031A4C41" w14:textId="77777777" w:rsidR="000249E5" w:rsidRDefault="000249E5" w:rsidP="00785462">
      <w:pPr>
        <w:pStyle w:val="Brdtextmedindrag"/>
      </w:pPr>
      <w:r>
        <w:lastRenderedPageBreak/>
        <w:t>12. har befunnits ansvarigt för en allvarlig, upprepad eller syste</w:t>
      </w:r>
      <w:r>
        <w:softHyphen/>
        <w:t>matisk överträdelse av lagen (2017:630) om åtgärder mot penning</w:t>
      </w:r>
      <w:r>
        <w:softHyphen/>
        <w:t>tvätt och finansiering av terrorism, eller föreskrifter som meddelats med stöd av den lagen,</w:t>
      </w:r>
    </w:p>
    <w:tbl>
      <w:tblPr>
        <w:tblW w:w="0" w:type="auto"/>
        <w:tblBorders>
          <w:left w:val="single" w:sz="4" w:space="0" w:color="000000"/>
        </w:tblBorders>
        <w:tblLayout w:type="fixed"/>
        <w:tblLook w:val="0000" w:firstRow="0" w:lastRow="0" w:firstColumn="0" w:lastColumn="0" w:noHBand="0" w:noVBand="0"/>
      </w:tblPr>
      <w:tblGrid>
        <w:gridCol w:w="2948"/>
        <w:gridCol w:w="2949"/>
      </w:tblGrid>
      <w:tr w:rsidR="000249E5" w14:paraId="70E66CE0" w14:textId="77777777" w:rsidTr="00785462">
        <w:tc>
          <w:tcPr>
            <w:tcW w:w="2948" w:type="dxa"/>
            <w:tcBorders>
              <w:left w:val="nil"/>
            </w:tcBorders>
            <w:shd w:val="clear" w:color="auto" w:fill="auto"/>
            <w:tcMar>
              <w:left w:w="0" w:type="dxa"/>
            </w:tcMar>
          </w:tcPr>
          <w:p w14:paraId="22EC18C8" w14:textId="77777777" w:rsidR="000249E5" w:rsidRPr="00250E32" w:rsidRDefault="000249E5" w:rsidP="00801022">
            <w:pPr>
              <w:pStyle w:val="Brdtextmedindrag"/>
              <w:rPr>
                <w:i/>
              </w:rPr>
            </w:pPr>
            <w:r>
              <w:t>13. låter bli att lämna infor</w:t>
            </w:r>
            <w:r>
              <w:softHyphen/>
              <w:t>mation till Finansinspektionen eller lämnar ofullständig eller fel</w:t>
            </w:r>
            <w:r>
              <w:softHyphen/>
              <w:t>aktig informa</w:t>
            </w:r>
            <w:r>
              <w:softHyphen/>
              <w:t>tion om efter</w:t>
            </w:r>
            <w:r>
              <w:softHyphen/>
            </w:r>
            <w:r w:rsidRPr="00BA7197">
              <w:rPr>
                <w:spacing w:val="-4"/>
              </w:rPr>
              <w:t>lev</w:t>
            </w:r>
            <w:r>
              <w:rPr>
                <w:spacing w:val="-4"/>
              </w:rPr>
              <w:softHyphen/>
            </w:r>
            <w:r w:rsidRPr="00BA7197">
              <w:rPr>
                <w:spacing w:val="-4"/>
              </w:rPr>
              <w:t>naden av skyldig</w:t>
            </w:r>
            <w:r>
              <w:rPr>
                <w:spacing w:val="-4"/>
              </w:rPr>
              <w:softHyphen/>
            </w:r>
            <w:r w:rsidRPr="00BA7197">
              <w:rPr>
                <w:spacing w:val="-4"/>
              </w:rPr>
              <w:t>heten att upp</w:t>
            </w:r>
            <w:r w:rsidRPr="00BA7197">
              <w:rPr>
                <w:spacing w:val="-4"/>
              </w:rPr>
              <w:softHyphen/>
              <w:t>fylla</w:t>
            </w:r>
            <w:r>
              <w:t xml:space="preserve"> kapital</w:t>
            </w:r>
            <w:r>
              <w:softHyphen/>
              <w:t xml:space="preserve">baskraven enligt </w:t>
            </w:r>
            <w:r w:rsidRPr="0056000F">
              <w:rPr>
                <w:i/>
              </w:rPr>
              <w:t>artikel</w:t>
            </w:r>
            <w:r>
              <w:t> </w:t>
            </w:r>
            <w:r w:rsidRPr="00BB2DEA">
              <w:rPr>
                <w:i/>
              </w:rPr>
              <w:t>92</w:t>
            </w:r>
            <w:r>
              <w:t xml:space="preserve"> i </w:t>
            </w:r>
            <w:r w:rsidRPr="00BB2DEA">
              <w:rPr>
                <w:i/>
              </w:rPr>
              <w:t>tillsynsför</w:t>
            </w:r>
            <w:r>
              <w:rPr>
                <w:i/>
              </w:rPr>
              <w:softHyphen/>
            </w:r>
            <w:r w:rsidRPr="00BB2DEA">
              <w:rPr>
                <w:i/>
              </w:rPr>
              <w:t>ord</w:t>
            </w:r>
            <w:r>
              <w:rPr>
                <w:i/>
              </w:rPr>
              <w:softHyphen/>
            </w:r>
            <w:r w:rsidRPr="00BB2DEA">
              <w:rPr>
                <w:i/>
              </w:rPr>
              <w:t>ningen</w:t>
            </w:r>
            <w:r>
              <w:t xml:space="preserve">, i strid med </w:t>
            </w:r>
            <w:r w:rsidRPr="0056000F">
              <w:rPr>
                <w:i/>
              </w:rPr>
              <w:t>artikel </w:t>
            </w:r>
            <w:r>
              <w:rPr>
                <w:i/>
              </w:rPr>
              <w:t>430.1</w:t>
            </w:r>
            <w:r>
              <w:t xml:space="preserve"> i den för</w:t>
            </w:r>
            <w:r>
              <w:softHyphen/>
              <w:t xml:space="preserve">ordningen, </w:t>
            </w:r>
          </w:p>
        </w:tc>
        <w:tc>
          <w:tcPr>
            <w:tcW w:w="2949" w:type="dxa"/>
            <w:shd w:val="clear" w:color="auto" w:fill="auto"/>
            <w:tcMar>
              <w:right w:w="0" w:type="dxa"/>
            </w:tcMar>
          </w:tcPr>
          <w:p w14:paraId="567F68DB" w14:textId="77777777" w:rsidR="000249E5" w:rsidRDefault="000249E5" w:rsidP="00801022">
            <w:pPr>
              <w:pStyle w:val="Brdtextmedindrag"/>
            </w:pPr>
            <w:r w:rsidRPr="00982D31">
              <w:t>13.</w:t>
            </w:r>
            <w:r>
              <w:t> </w:t>
            </w:r>
            <w:r w:rsidRPr="00982D31">
              <w:t>låter bli att lämna infor</w:t>
            </w:r>
            <w:r>
              <w:softHyphen/>
            </w:r>
            <w:r w:rsidRPr="00982D31">
              <w:t>mation till Finansinspektionen eller lämnar ofullständig eller fel</w:t>
            </w:r>
            <w:r>
              <w:softHyphen/>
            </w:r>
            <w:r w:rsidRPr="00982D31">
              <w:t>aktig informa</w:t>
            </w:r>
            <w:r>
              <w:softHyphen/>
            </w:r>
            <w:r w:rsidRPr="00982D31">
              <w:t xml:space="preserve">tion om </w:t>
            </w:r>
            <w:r w:rsidRPr="00BA7197">
              <w:rPr>
                <w:spacing w:val="-4"/>
              </w:rPr>
              <w:t>efter</w:t>
            </w:r>
            <w:r w:rsidRPr="00BA7197">
              <w:rPr>
                <w:spacing w:val="-4"/>
              </w:rPr>
              <w:softHyphen/>
              <w:t>lev</w:t>
            </w:r>
            <w:r>
              <w:rPr>
                <w:spacing w:val="-4"/>
              </w:rPr>
              <w:softHyphen/>
            </w:r>
            <w:r w:rsidRPr="00BA7197">
              <w:rPr>
                <w:spacing w:val="-4"/>
              </w:rPr>
              <w:t>naden av skyldig</w:t>
            </w:r>
            <w:r>
              <w:rPr>
                <w:spacing w:val="-4"/>
              </w:rPr>
              <w:softHyphen/>
            </w:r>
            <w:r w:rsidRPr="00BA7197">
              <w:rPr>
                <w:spacing w:val="-4"/>
              </w:rPr>
              <w:t>heten att upp</w:t>
            </w:r>
            <w:r w:rsidRPr="00BA7197">
              <w:rPr>
                <w:spacing w:val="-4"/>
              </w:rPr>
              <w:softHyphen/>
              <w:t>fylla</w:t>
            </w:r>
            <w:r w:rsidRPr="00982D31">
              <w:t xml:space="preserve"> kapitalbas</w:t>
            </w:r>
            <w:r>
              <w:softHyphen/>
            </w:r>
            <w:r w:rsidRPr="00982D31">
              <w:t xml:space="preserve">kraven enligt </w:t>
            </w:r>
            <w:r w:rsidRPr="0056000F">
              <w:rPr>
                <w:i/>
                <w:spacing w:val="-4"/>
              </w:rPr>
              <w:t>arti</w:t>
            </w:r>
            <w:r w:rsidRPr="0056000F">
              <w:rPr>
                <w:i/>
                <w:spacing w:val="-4"/>
              </w:rPr>
              <w:softHyphen/>
              <w:t>kel</w:t>
            </w:r>
            <w:r w:rsidRPr="00A970E8">
              <w:rPr>
                <w:spacing w:val="-4"/>
              </w:rPr>
              <w:t> </w:t>
            </w:r>
            <w:r w:rsidRPr="00A970E8">
              <w:rPr>
                <w:i/>
                <w:spacing w:val="-4"/>
              </w:rPr>
              <w:t>11</w:t>
            </w:r>
            <w:r w:rsidRPr="00A970E8">
              <w:rPr>
                <w:spacing w:val="-4"/>
              </w:rPr>
              <w:t xml:space="preserve"> i </w:t>
            </w:r>
            <w:r w:rsidRPr="00A970E8">
              <w:rPr>
                <w:i/>
                <w:spacing w:val="-4"/>
              </w:rPr>
              <w:t>värdepap</w:t>
            </w:r>
            <w:r>
              <w:rPr>
                <w:i/>
                <w:spacing w:val="-4"/>
              </w:rPr>
              <w:softHyphen/>
            </w:r>
            <w:r w:rsidRPr="00A970E8">
              <w:rPr>
                <w:i/>
                <w:spacing w:val="-4"/>
              </w:rPr>
              <w:t>pers</w:t>
            </w:r>
            <w:r>
              <w:rPr>
                <w:i/>
                <w:spacing w:val="-4"/>
              </w:rPr>
              <w:softHyphen/>
            </w:r>
            <w:r w:rsidRPr="00A970E8">
              <w:rPr>
                <w:i/>
                <w:spacing w:val="-4"/>
              </w:rPr>
              <w:t>bolags</w:t>
            </w:r>
            <w:r w:rsidRPr="00A970E8">
              <w:rPr>
                <w:i/>
                <w:spacing w:val="-4"/>
              </w:rPr>
              <w:softHyphen/>
              <w:t>förord</w:t>
            </w:r>
            <w:r w:rsidRPr="00A970E8">
              <w:rPr>
                <w:i/>
                <w:spacing w:val="-4"/>
              </w:rPr>
              <w:softHyphen/>
              <w:t>ningen</w:t>
            </w:r>
            <w:r w:rsidRPr="00A970E8">
              <w:rPr>
                <w:spacing w:val="-4"/>
              </w:rPr>
              <w:t>, i strid med</w:t>
            </w:r>
            <w:r w:rsidRPr="0056000F">
              <w:rPr>
                <w:i/>
                <w:spacing w:val="-4"/>
              </w:rPr>
              <w:t xml:space="preserve"> arti</w:t>
            </w:r>
            <w:r w:rsidRPr="0056000F">
              <w:rPr>
                <w:i/>
                <w:spacing w:val="-4"/>
              </w:rPr>
              <w:softHyphen/>
              <w:t>kel </w:t>
            </w:r>
            <w:r w:rsidRPr="00A970E8">
              <w:rPr>
                <w:i/>
                <w:spacing w:val="-4"/>
              </w:rPr>
              <w:t>54.1</w:t>
            </w:r>
            <w:r>
              <w:rPr>
                <w:i/>
                <w:spacing w:val="-4"/>
              </w:rPr>
              <w:t> </w:t>
            </w:r>
            <w:r w:rsidRPr="00982D31">
              <w:rPr>
                <w:i/>
              </w:rPr>
              <w:t>b</w:t>
            </w:r>
            <w:r w:rsidRPr="00982D31">
              <w:t xml:space="preserve"> i den för</w:t>
            </w:r>
            <w:r>
              <w:softHyphen/>
            </w:r>
            <w:r w:rsidRPr="00982D31">
              <w:t>ordningen,</w:t>
            </w:r>
          </w:p>
        </w:tc>
      </w:tr>
      <w:tr w:rsidR="000249E5" w14:paraId="5AFACAD2" w14:textId="77777777" w:rsidTr="00785462">
        <w:tc>
          <w:tcPr>
            <w:tcW w:w="2948" w:type="dxa"/>
            <w:tcBorders>
              <w:left w:val="nil"/>
            </w:tcBorders>
            <w:shd w:val="clear" w:color="auto" w:fill="auto"/>
            <w:tcMar>
              <w:left w:w="0" w:type="dxa"/>
            </w:tcMar>
          </w:tcPr>
          <w:p w14:paraId="52EBCCFA" w14:textId="77777777" w:rsidR="000249E5" w:rsidRDefault="000249E5" w:rsidP="00801022">
            <w:pPr>
              <w:pStyle w:val="Brdtextmedindrag"/>
            </w:pPr>
            <w:r>
              <w:t xml:space="preserve">14. låter bli att </w:t>
            </w:r>
            <w:r w:rsidRPr="00BB2DEA">
              <w:rPr>
                <w:i/>
              </w:rPr>
              <w:t>rapportera</w:t>
            </w:r>
            <w:r>
              <w:t xml:space="preserve"> eller lämnar ofullständig eller felaktig information </w:t>
            </w:r>
            <w:r w:rsidRPr="00BB2DEA">
              <w:rPr>
                <w:i/>
              </w:rPr>
              <w:t xml:space="preserve">till </w:t>
            </w:r>
            <w:r w:rsidRPr="001F006C">
              <w:rPr>
                <w:i/>
              </w:rPr>
              <w:t>Finansinspektio</w:t>
            </w:r>
            <w:r w:rsidRPr="001F006C">
              <w:rPr>
                <w:i/>
              </w:rPr>
              <w:softHyphen/>
              <w:t>nen</w:t>
            </w:r>
            <w:r w:rsidRPr="001F006C">
              <w:t xml:space="preserve"> </w:t>
            </w:r>
            <w:r w:rsidRPr="001F006C">
              <w:rPr>
                <w:i/>
                <w:iCs/>
              </w:rPr>
              <w:t>när det gäller data som avses i artikel </w:t>
            </w:r>
            <w:r>
              <w:rPr>
                <w:i/>
                <w:iCs/>
              </w:rPr>
              <w:t>430a</w:t>
            </w:r>
            <w:r w:rsidRPr="001F006C">
              <w:rPr>
                <w:i/>
                <w:iCs/>
              </w:rPr>
              <w:t xml:space="preserve"> i tillsynsförordningen</w:t>
            </w:r>
            <w:r w:rsidRPr="001F006C">
              <w:t>,</w:t>
            </w:r>
          </w:p>
        </w:tc>
        <w:tc>
          <w:tcPr>
            <w:tcW w:w="2949" w:type="dxa"/>
            <w:shd w:val="clear" w:color="auto" w:fill="auto"/>
            <w:tcMar>
              <w:right w:w="0" w:type="dxa"/>
            </w:tcMar>
          </w:tcPr>
          <w:p w14:paraId="3B23798C" w14:textId="77777777" w:rsidR="000249E5" w:rsidRPr="00982D31" w:rsidRDefault="000249E5" w:rsidP="00801022">
            <w:pPr>
              <w:pStyle w:val="Brdtextmedindrag"/>
            </w:pPr>
            <w:r w:rsidRPr="00BB2DEA">
              <w:t>14.</w:t>
            </w:r>
            <w:r>
              <w:t> </w:t>
            </w:r>
            <w:r w:rsidRPr="00BB2DEA">
              <w:t xml:space="preserve">låter bli att </w:t>
            </w:r>
            <w:r w:rsidRPr="00BB2DEA">
              <w:rPr>
                <w:i/>
              </w:rPr>
              <w:t>lämna infor</w:t>
            </w:r>
            <w:r>
              <w:rPr>
                <w:i/>
              </w:rPr>
              <w:softHyphen/>
            </w:r>
            <w:r w:rsidRPr="00BB2DEA">
              <w:rPr>
                <w:i/>
              </w:rPr>
              <w:t xml:space="preserve">mation till Finansinspektionen </w:t>
            </w:r>
            <w:r w:rsidRPr="00BB2DEA">
              <w:t>eller lämnar ofullständig eller fel</w:t>
            </w:r>
            <w:r>
              <w:softHyphen/>
            </w:r>
            <w:r w:rsidRPr="00BB2DEA">
              <w:t>aktig informa</w:t>
            </w:r>
            <w:r>
              <w:softHyphen/>
            </w:r>
            <w:r w:rsidRPr="00BB2DEA">
              <w:t xml:space="preserve">tion </w:t>
            </w:r>
            <w:r w:rsidRPr="00BB2DEA">
              <w:rPr>
                <w:i/>
              </w:rPr>
              <w:t>om koncent</w:t>
            </w:r>
            <w:r>
              <w:rPr>
                <w:i/>
              </w:rPr>
              <w:softHyphen/>
            </w:r>
            <w:r w:rsidRPr="00BB2DEA">
              <w:rPr>
                <w:i/>
              </w:rPr>
              <w:t>ra</w:t>
            </w:r>
            <w:r>
              <w:rPr>
                <w:i/>
              </w:rPr>
              <w:softHyphen/>
            </w:r>
            <w:r w:rsidRPr="00BB2DEA">
              <w:rPr>
                <w:i/>
              </w:rPr>
              <w:t>tions</w:t>
            </w:r>
            <w:r>
              <w:rPr>
                <w:i/>
              </w:rPr>
              <w:softHyphen/>
            </w:r>
            <w:r w:rsidRPr="00BB2DEA">
              <w:rPr>
                <w:i/>
              </w:rPr>
              <w:t>risker</w:t>
            </w:r>
            <w:r w:rsidRPr="0025521D">
              <w:rPr>
                <w:iCs/>
              </w:rPr>
              <w:t>,</w:t>
            </w:r>
            <w:r>
              <w:rPr>
                <w:iCs/>
              </w:rPr>
              <w:t xml:space="preserve"> </w:t>
            </w:r>
            <w:r w:rsidRPr="00C45204">
              <w:rPr>
                <w:i/>
              </w:rPr>
              <w:t xml:space="preserve">i strid med </w:t>
            </w:r>
            <w:r w:rsidRPr="0056000F">
              <w:rPr>
                <w:i/>
              </w:rPr>
              <w:t>artikel 54 i värdepappers</w:t>
            </w:r>
            <w:r w:rsidRPr="0056000F">
              <w:rPr>
                <w:i/>
              </w:rPr>
              <w:softHyphen/>
              <w:t>bolags</w:t>
            </w:r>
            <w:r w:rsidRPr="0056000F">
              <w:rPr>
                <w:i/>
              </w:rPr>
              <w:softHyphen/>
              <w:t>förordningen</w:t>
            </w:r>
            <w:r>
              <w:rPr>
                <w:iCs/>
              </w:rPr>
              <w:t>,</w:t>
            </w:r>
          </w:p>
        </w:tc>
      </w:tr>
      <w:tr w:rsidR="000249E5" w14:paraId="5EA8B723" w14:textId="77777777" w:rsidTr="00785462">
        <w:tc>
          <w:tcPr>
            <w:tcW w:w="2948" w:type="dxa"/>
            <w:tcBorders>
              <w:left w:val="nil"/>
            </w:tcBorders>
            <w:shd w:val="clear" w:color="auto" w:fill="auto"/>
            <w:tcMar>
              <w:left w:w="0" w:type="dxa"/>
            </w:tcMar>
          </w:tcPr>
          <w:p w14:paraId="6243C7C2" w14:textId="77777777" w:rsidR="000249E5" w:rsidRDefault="000249E5" w:rsidP="00801022">
            <w:pPr>
              <w:pStyle w:val="Brdtextmedindrag"/>
            </w:pPr>
            <w:r w:rsidRPr="0051692A">
              <w:rPr>
                <w:iCs/>
              </w:rPr>
              <w:t>15.</w:t>
            </w:r>
            <w:r>
              <w:rPr>
                <w:i/>
              </w:rPr>
              <w:t> </w:t>
            </w:r>
            <w:r w:rsidRPr="0009321D">
              <w:rPr>
                <w:i/>
              </w:rPr>
              <w:t>låter bli att lämna informa</w:t>
            </w:r>
            <w:r>
              <w:rPr>
                <w:i/>
              </w:rPr>
              <w:softHyphen/>
            </w:r>
            <w:r w:rsidRPr="0009321D">
              <w:rPr>
                <w:i/>
              </w:rPr>
              <w:t>tion till Finans</w:t>
            </w:r>
            <w:r>
              <w:rPr>
                <w:i/>
              </w:rPr>
              <w:softHyphen/>
            </w:r>
            <w:r w:rsidRPr="0009321D">
              <w:rPr>
                <w:i/>
              </w:rPr>
              <w:t>inspektionen eller lämnar ofullständig eller felaktig information om en stor exponer</w:t>
            </w:r>
            <w:r>
              <w:rPr>
                <w:i/>
              </w:rPr>
              <w:softHyphen/>
            </w:r>
            <w:r w:rsidRPr="0009321D">
              <w:rPr>
                <w:i/>
              </w:rPr>
              <w:t>ing i strid med artikel</w:t>
            </w:r>
            <w:r>
              <w:rPr>
                <w:i/>
              </w:rPr>
              <w:t> </w:t>
            </w:r>
            <w:r w:rsidRPr="0009321D">
              <w:rPr>
                <w:i/>
              </w:rPr>
              <w:t>394.1 i till</w:t>
            </w:r>
            <w:r>
              <w:rPr>
                <w:i/>
              </w:rPr>
              <w:softHyphen/>
            </w:r>
            <w:r w:rsidRPr="0009321D">
              <w:rPr>
                <w:i/>
              </w:rPr>
              <w:t>synsförordningen</w:t>
            </w:r>
            <w:r w:rsidRPr="00D660C9">
              <w:t>,</w:t>
            </w:r>
          </w:p>
        </w:tc>
        <w:tc>
          <w:tcPr>
            <w:tcW w:w="2949" w:type="dxa"/>
            <w:shd w:val="clear" w:color="auto" w:fill="auto"/>
            <w:tcMar>
              <w:right w:w="0" w:type="dxa"/>
            </w:tcMar>
          </w:tcPr>
          <w:p w14:paraId="5D5345C6" w14:textId="77777777" w:rsidR="000249E5" w:rsidRDefault="000249E5" w:rsidP="00801022">
            <w:pPr>
              <w:pStyle w:val="Brdtextmedindrag"/>
            </w:pPr>
            <w:r w:rsidRPr="0035583F">
              <w:rPr>
                <w:spacing w:val="-4"/>
              </w:rPr>
              <w:t>15. </w:t>
            </w:r>
            <w:r>
              <w:rPr>
                <w:i/>
                <w:spacing w:val="-4"/>
              </w:rPr>
              <w:t xml:space="preserve">utsätter sig för </w:t>
            </w:r>
            <w:r w:rsidRPr="0035583F">
              <w:rPr>
                <w:i/>
                <w:spacing w:val="-4"/>
              </w:rPr>
              <w:t>en koncentra</w:t>
            </w:r>
            <w:r w:rsidRPr="0035583F">
              <w:rPr>
                <w:i/>
                <w:spacing w:val="-4"/>
              </w:rPr>
              <w:softHyphen/>
              <w:t>tions</w:t>
            </w:r>
            <w:r w:rsidRPr="0035583F">
              <w:rPr>
                <w:i/>
                <w:spacing w:val="-4"/>
              </w:rPr>
              <w:softHyphen/>
              <w:t>risk</w:t>
            </w:r>
            <w:r w:rsidRPr="00BB2DEA">
              <w:rPr>
                <w:i/>
              </w:rPr>
              <w:t xml:space="preserve"> som överstiger gränserna i artikel</w:t>
            </w:r>
            <w:r>
              <w:rPr>
                <w:i/>
              </w:rPr>
              <w:t> </w:t>
            </w:r>
            <w:r w:rsidRPr="00BB2DEA">
              <w:rPr>
                <w:i/>
              </w:rPr>
              <w:t>37 i värdepappersbolags</w:t>
            </w:r>
            <w:r>
              <w:rPr>
                <w:i/>
              </w:rPr>
              <w:softHyphen/>
            </w:r>
            <w:r w:rsidRPr="00BB2DEA">
              <w:rPr>
                <w:i/>
              </w:rPr>
              <w:t>förordningen</w:t>
            </w:r>
            <w:r>
              <w:t>,</w:t>
            </w:r>
          </w:p>
        </w:tc>
      </w:tr>
      <w:tr w:rsidR="000249E5" w14:paraId="76686D0A" w14:textId="77777777" w:rsidTr="00785462">
        <w:tc>
          <w:tcPr>
            <w:tcW w:w="2948" w:type="dxa"/>
            <w:tcBorders>
              <w:left w:val="nil"/>
              <w:bottom w:val="nil"/>
            </w:tcBorders>
            <w:shd w:val="clear" w:color="auto" w:fill="auto"/>
            <w:tcMar>
              <w:left w:w="0" w:type="dxa"/>
            </w:tcMar>
          </w:tcPr>
          <w:p w14:paraId="09869D60" w14:textId="77777777" w:rsidR="000249E5" w:rsidRDefault="000249E5" w:rsidP="00801022">
            <w:pPr>
              <w:pStyle w:val="Brdtextmedindrag"/>
            </w:pPr>
            <w:r>
              <w:t>16. </w:t>
            </w:r>
            <w:r w:rsidRPr="00D660C9">
              <w:rPr>
                <w:i/>
              </w:rPr>
              <w:t>låter bli att lämna infor</w:t>
            </w:r>
            <w:r>
              <w:rPr>
                <w:i/>
              </w:rPr>
              <w:softHyphen/>
            </w:r>
            <w:r w:rsidRPr="00D660C9">
              <w:rPr>
                <w:i/>
              </w:rPr>
              <w:t>m</w:t>
            </w:r>
            <w:r w:rsidRPr="005F219E">
              <w:rPr>
                <w:i/>
                <w:spacing w:val="-5"/>
              </w:rPr>
              <w:t>ation till Finansinspektionen eller</w:t>
            </w:r>
            <w:r w:rsidRPr="00D660C9">
              <w:rPr>
                <w:i/>
              </w:rPr>
              <w:t xml:space="preserve"> lämnar ofullständig eller fel</w:t>
            </w:r>
            <w:r>
              <w:rPr>
                <w:i/>
              </w:rPr>
              <w:softHyphen/>
            </w:r>
            <w:r w:rsidRPr="00D660C9">
              <w:rPr>
                <w:i/>
              </w:rPr>
              <w:t>aktig information om likviditet i strid med artikel</w:t>
            </w:r>
            <w:r>
              <w:rPr>
                <w:i/>
              </w:rPr>
              <w:t> </w:t>
            </w:r>
            <w:r w:rsidRPr="00D660C9">
              <w:rPr>
                <w:i/>
              </w:rPr>
              <w:t>415.1 och 415.2 i till</w:t>
            </w:r>
            <w:r>
              <w:rPr>
                <w:i/>
              </w:rPr>
              <w:softHyphen/>
            </w:r>
            <w:r w:rsidRPr="00D660C9">
              <w:rPr>
                <w:i/>
              </w:rPr>
              <w:t>synsförordningen</w:t>
            </w:r>
            <w:r>
              <w:t>,</w:t>
            </w:r>
          </w:p>
        </w:tc>
        <w:tc>
          <w:tcPr>
            <w:tcW w:w="2949" w:type="dxa"/>
            <w:tcBorders>
              <w:bottom w:val="nil"/>
            </w:tcBorders>
            <w:shd w:val="clear" w:color="auto" w:fill="auto"/>
            <w:tcMar>
              <w:right w:w="0" w:type="dxa"/>
            </w:tcMar>
          </w:tcPr>
          <w:p w14:paraId="0C500F52" w14:textId="77777777" w:rsidR="000249E5" w:rsidRDefault="000249E5" w:rsidP="00801022">
            <w:pPr>
              <w:pStyle w:val="Brdtextmedindrag"/>
            </w:pPr>
            <w:r w:rsidRPr="001F006C">
              <w:rPr>
                <w:spacing w:val="-4"/>
              </w:rPr>
              <w:t>16. </w:t>
            </w:r>
            <w:r w:rsidRPr="001F006C">
              <w:rPr>
                <w:i/>
                <w:spacing w:val="-4"/>
              </w:rPr>
              <w:t>vid upprepade tillfällen eller</w:t>
            </w:r>
            <w:r w:rsidRPr="00D660C9">
              <w:rPr>
                <w:i/>
              </w:rPr>
              <w:t xml:space="preserve"> systematiskt, i strid med </w:t>
            </w:r>
            <w:r w:rsidRPr="00A970E8">
              <w:rPr>
                <w:i/>
                <w:spacing w:val="-2"/>
              </w:rPr>
              <w:t>artikel 43 i värdepappersbolagsförordningen</w:t>
            </w:r>
            <w:r w:rsidRPr="00D660C9">
              <w:rPr>
                <w:i/>
              </w:rPr>
              <w:t xml:space="preserve">, </w:t>
            </w:r>
            <w:r>
              <w:rPr>
                <w:i/>
              </w:rPr>
              <w:t>låter bli</w:t>
            </w:r>
            <w:r w:rsidRPr="00D660C9">
              <w:rPr>
                <w:i/>
              </w:rPr>
              <w:t xml:space="preserve"> att hålla likvida till</w:t>
            </w:r>
            <w:r>
              <w:rPr>
                <w:i/>
              </w:rPr>
              <w:softHyphen/>
            </w:r>
            <w:r w:rsidRPr="00D660C9">
              <w:rPr>
                <w:i/>
              </w:rPr>
              <w:t>gångar</w:t>
            </w:r>
            <w:r>
              <w:t xml:space="preserve">, </w:t>
            </w:r>
            <w:r w:rsidRPr="00DF367E">
              <w:rPr>
                <w:i/>
                <w:iCs/>
              </w:rPr>
              <w:t>eller</w:t>
            </w:r>
            <w:r>
              <w:t xml:space="preserve"> </w:t>
            </w:r>
          </w:p>
        </w:tc>
      </w:tr>
      <w:tr w:rsidR="000249E5" w14:paraId="6829F414" w14:textId="77777777" w:rsidTr="00785462">
        <w:tc>
          <w:tcPr>
            <w:tcW w:w="2948" w:type="dxa"/>
            <w:tcBorders>
              <w:left w:val="nil"/>
            </w:tcBorders>
            <w:shd w:val="clear" w:color="auto" w:fill="auto"/>
            <w:tcMar>
              <w:left w:w="0" w:type="dxa"/>
            </w:tcMar>
          </w:tcPr>
          <w:p w14:paraId="1F2C17F0" w14:textId="77777777" w:rsidR="000249E5" w:rsidRDefault="000249E5" w:rsidP="00801022">
            <w:pPr>
              <w:pStyle w:val="Brdtextmedindrag"/>
            </w:pPr>
            <w:r>
              <w:t xml:space="preserve">17. låter bli att lämna </w:t>
            </w:r>
            <w:r w:rsidRPr="00C45204">
              <w:rPr>
                <w:i/>
                <w:iCs/>
              </w:rPr>
              <w:t>upp</w:t>
            </w:r>
            <w:r w:rsidRPr="00C45204">
              <w:rPr>
                <w:i/>
                <w:iCs/>
              </w:rPr>
              <w:softHyphen/>
              <w:t>g</w:t>
            </w:r>
            <w:r w:rsidRPr="00C45204">
              <w:rPr>
                <w:i/>
                <w:iCs/>
                <w:spacing w:val="-4"/>
              </w:rPr>
              <w:t>ifter till Finans</w:t>
            </w:r>
            <w:r w:rsidRPr="00C45204">
              <w:rPr>
                <w:i/>
                <w:iCs/>
                <w:spacing w:val="-4"/>
              </w:rPr>
              <w:softHyphen/>
              <w:t>inspektionen</w:t>
            </w:r>
            <w:r w:rsidRPr="00921AEC">
              <w:rPr>
                <w:spacing w:val="-4"/>
              </w:rPr>
              <w:t xml:space="preserve"> eller</w:t>
            </w:r>
            <w:r>
              <w:t xml:space="preserve"> lämnar ofullständig eller felaktig informa</w:t>
            </w:r>
            <w:r>
              <w:softHyphen/>
              <w:t xml:space="preserve">tion </w:t>
            </w:r>
            <w:r w:rsidRPr="00D660C9">
              <w:rPr>
                <w:i/>
              </w:rPr>
              <w:t>om sin brutto</w:t>
            </w:r>
            <w:r>
              <w:rPr>
                <w:i/>
              </w:rPr>
              <w:softHyphen/>
            </w:r>
            <w:r w:rsidRPr="00D660C9">
              <w:rPr>
                <w:i/>
              </w:rPr>
              <w:t>soli</w:t>
            </w:r>
            <w:r>
              <w:rPr>
                <w:i/>
              </w:rPr>
              <w:softHyphen/>
            </w:r>
            <w:r w:rsidRPr="00D660C9">
              <w:rPr>
                <w:i/>
              </w:rPr>
              <w:t>di</w:t>
            </w:r>
            <w:r>
              <w:rPr>
                <w:i/>
              </w:rPr>
              <w:softHyphen/>
            </w:r>
            <w:r w:rsidRPr="00D660C9">
              <w:rPr>
                <w:i/>
              </w:rPr>
              <w:t>tet i strid med artikel</w:t>
            </w:r>
            <w:r>
              <w:rPr>
                <w:i/>
              </w:rPr>
              <w:t> </w:t>
            </w:r>
            <w:r w:rsidRPr="00D660C9">
              <w:rPr>
                <w:i/>
              </w:rPr>
              <w:t>430.1</w:t>
            </w:r>
            <w:r>
              <w:rPr>
                <w:i/>
              </w:rPr>
              <w:t xml:space="preserve"> och 430.2</w:t>
            </w:r>
            <w:r w:rsidRPr="00D660C9">
              <w:rPr>
                <w:i/>
              </w:rPr>
              <w:t xml:space="preserve"> i till</w:t>
            </w:r>
            <w:r>
              <w:rPr>
                <w:i/>
              </w:rPr>
              <w:softHyphen/>
            </w:r>
            <w:r w:rsidRPr="00D660C9">
              <w:rPr>
                <w:i/>
              </w:rPr>
              <w:t>syns</w:t>
            </w:r>
            <w:r>
              <w:rPr>
                <w:i/>
              </w:rPr>
              <w:softHyphen/>
            </w:r>
            <w:r w:rsidRPr="00D660C9">
              <w:rPr>
                <w:i/>
              </w:rPr>
              <w:t>för</w:t>
            </w:r>
            <w:r>
              <w:rPr>
                <w:i/>
              </w:rPr>
              <w:softHyphen/>
            </w:r>
            <w:r w:rsidRPr="00D660C9">
              <w:rPr>
                <w:i/>
              </w:rPr>
              <w:t>ordningen</w:t>
            </w:r>
            <w:r w:rsidRPr="0072270E">
              <w:rPr>
                <w:i/>
              </w:rPr>
              <w:t>,</w:t>
            </w:r>
          </w:p>
        </w:tc>
        <w:tc>
          <w:tcPr>
            <w:tcW w:w="2949" w:type="dxa"/>
            <w:shd w:val="clear" w:color="auto" w:fill="auto"/>
            <w:tcMar>
              <w:right w:w="0" w:type="dxa"/>
            </w:tcMar>
          </w:tcPr>
          <w:p w14:paraId="799F1D0A" w14:textId="77777777" w:rsidR="000249E5" w:rsidRDefault="000249E5" w:rsidP="00801022">
            <w:pPr>
              <w:pStyle w:val="Brdtextmedindrag"/>
            </w:pPr>
            <w:r>
              <w:t xml:space="preserve">17. låter bli att lämna </w:t>
            </w:r>
            <w:r w:rsidRPr="00516444">
              <w:rPr>
                <w:i/>
                <w:spacing w:val="-4"/>
              </w:rPr>
              <w:t>informa</w:t>
            </w:r>
            <w:r w:rsidRPr="00516444">
              <w:rPr>
                <w:i/>
                <w:spacing w:val="-4"/>
              </w:rPr>
              <w:softHyphen/>
              <w:t>tion</w:t>
            </w:r>
            <w:r>
              <w:rPr>
                <w:spacing w:val="-4"/>
              </w:rPr>
              <w:t xml:space="preserve"> </w:t>
            </w:r>
            <w:r w:rsidRPr="00921AEC">
              <w:rPr>
                <w:spacing w:val="-4"/>
              </w:rPr>
              <w:t>eller</w:t>
            </w:r>
            <w:r>
              <w:t xml:space="preserve"> lämnar ofullständig eller felaktig informa</w:t>
            </w:r>
            <w:r>
              <w:softHyphen/>
              <w:t>tion</w:t>
            </w:r>
            <w:r w:rsidRPr="007A036D">
              <w:rPr>
                <w:i/>
              </w:rPr>
              <w:t>,</w:t>
            </w:r>
            <w:r w:rsidRPr="00CA3954">
              <w:rPr>
                <w:i/>
                <w:iCs/>
              </w:rPr>
              <w:t xml:space="preserve"> i strid med bestämmelserna i del 6 i värde</w:t>
            </w:r>
            <w:r>
              <w:rPr>
                <w:i/>
                <w:iCs/>
              </w:rPr>
              <w:softHyphen/>
            </w:r>
            <w:r w:rsidRPr="00CA3954">
              <w:rPr>
                <w:i/>
                <w:iCs/>
              </w:rPr>
              <w:t>pap</w:t>
            </w:r>
            <w:r>
              <w:rPr>
                <w:i/>
                <w:iCs/>
              </w:rPr>
              <w:softHyphen/>
            </w:r>
            <w:r w:rsidRPr="00CA3954">
              <w:rPr>
                <w:i/>
                <w:iCs/>
              </w:rPr>
              <w:t>persbolags</w:t>
            </w:r>
            <w:r w:rsidRPr="00CA3954">
              <w:rPr>
                <w:i/>
                <w:iCs/>
              </w:rPr>
              <w:softHyphen/>
              <w:t>förordningen</w:t>
            </w:r>
            <w:r>
              <w:t xml:space="preserve">. </w:t>
            </w:r>
          </w:p>
        </w:tc>
      </w:tr>
      <w:tr w:rsidR="000249E5" w14:paraId="5142A365" w14:textId="77777777" w:rsidTr="00785462">
        <w:tc>
          <w:tcPr>
            <w:tcW w:w="2948" w:type="dxa"/>
            <w:tcBorders>
              <w:left w:val="nil"/>
            </w:tcBorders>
            <w:shd w:val="clear" w:color="auto" w:fill="auto"/>
            <w:tcMar>
              <w:left w:w="0" w:type="dxa"/>
            </w:tcMar>
          </w:tcPr>
          <w:p w14:paraId="2C858F63" w14:textId="77777777" w:rsidR="000249E5" w:rsidRDefault="000249E5" w:rsidP="00801022">
            <w:pPr>
              <w:pStyle w:val="Brdtextmedindrag"/>
            </w:pPr>
            <w:r w:rsidRPr="005F219E">
              <w:rPr>
                <w:i/>
                <w:spacing w:val="-4"/>
              </w:rPr>
              <w:t>18. vid upprepade tillfällen eller</w:t>
            </w:r>
            <w:r w:rsidRPr="00D660C9">
              <w:rPr>
                <w:i/>
              </w:rPr>
              <w:t xml:space="preserve"> systematiskt låter bli att hålla lik</w:t>
            </w:r>
            <w:r>
              <w:rPr>
                <w:i/>
              </w:rPr>
              <w:softHyphen/>
            </w:r>
            <w:r w:rsidRPr="00D660C9">
              <w:rPr>
                <w:i/>
              </w:rPr>
              <w:t>vida tillgångar i strid med</w:t>
            </w:r>
            <w:r>
              <w:rPr>
                <w:i/>
              </w:rPr>
              <w:t xml:space="preserve"> </w:t>
            </w:r>
            <w:r w:rsidRPr="00D660C9">
              <w:rPr>
                <w:i/>
              </w:rPr>
              <w:t>arti</w:t>
            </w:r>
            <w:r>
              <w:rPr>
                <w:i/>
              </w:rPr>
              <w:softHyphen/>
            </w:r>
            <w:r w:rsidRPr="00D660C9">
              <w:rPr>
                <w:i/>
              </w:rPr>
              <w:t>kel</w:t>
            </w:r>
            <w:r>
              <w:rPr>
                <w:i/>
              </w:rPr>
              <w:t> </w:t>
            </w:r>
            <w:r w:rsidRPr="00D660C9">
              <w:rPr>
                <w:i/>
              </w:rPr>
              <w:t>412 i tillsynsförordningen,</w:t>
            </w:r>
          </w:p>
        </w:tc>
        <w:tc>
          <w:tcPr>
            <w:tcW w:w="2949" w:type="dxa"/>
            <w:shd w:val="clear" w:color="auto" w:fill="auto"/>
            <w:tcMar>
              <w:right w:w="0" w:type="dxa"/>
            </w:tcMar>
          </w:tcPr>
          <w:p w14:paraId="1ADAA6ED" w14:textId="77777777" w:rsidR="000249E5" w:rsidRDefault="000249E5" w:rsidP="00801022">
            <w:pPr>
              <w:pStyle w:val="Brdtextmedindrag"/>
            </w:pPr>
          </w:p>
        </w:tc>
      </w:tr>
      <w:tr w:rsidR="000249E5" w14:paraId="01A2602D" w14:textId="77777777" w:rsidTr="00785462">
        <w:tc>
          <w:tcPr>
            <w:tcW w:w="2948" w:type="dxa"/>
            <w:tcBorders>
              <w:left w:val="nil"/>
            </w:tcBorders>
            <w:shd w:val="clear" w:color="auto" w:fill="auto"/>
            <w:tcMar>
              <w:left w:w="0" w:type="dxa"/>
            </w:tcMar>
          </w:tcPr>
          <w:p w14:paraId="0483369B" w14:textId="77777777" w:rsidR="000249E5" w:rsidRDefault="000249E5" w:rsidP="00801022">
            <w:pPr>
              <w:pStyle w:val="Brdtextmedindrag"/>
            </w:pPr>
            <w:r w:rsidRPr="00D660C9">
              <w:rPr>
                <w:i/>
              </w:rPr>
              <w:t>19.</w:t>
            </w:r>
            <w:r>
              <w:rPr>
                <w:i/>
              </w:rPr>
              <w:t> </w:t>
            </w:r>
            <w:r w:rsidRPr="00D660C9">
              <w:rPr>
                <w:i/>
              </w:rPr>
              <w:t>utsätter sig för en exponer</w:t>
            </w:r>
            <w:r>
              <w:rPr>
                <w:i/>
              </w:rPr>
              <w:softHyphen/>
            </w:r>
            <w:r w:rsidRPr="00D660C9">
              <w:rPr>
                <w:i/>
              </w:rPr>
              <w:t>ing som överskrider gränserna en</w:t>
            </w:r>
            <w:r>
              <w:rPr>
                <w:i/>
              </w:rPr>
              <w:softHyphen/>
            </w:r>
            <w:r w:rsidRPr="00D660C9">
              <w:rPr>
                <w:i/>
              </w:rPr>
              <w:t>ligt artikel</w:t>
            </w:r>
            <w:r>
              <w:rPr>
                <w:i/>
              </w:rPr>
              <w:t> </w:t>
            </w:r>
            <w:r w:rsidRPr="00D660C9">
              <w:rPr>
                <w:i/>
              </w:rPr>
              <w:t>395 i tillsynsförord</w:t>
            </w:r>
            <w:r>
              <w:rPr>
                <w:i/>
              </w:rPr>
              <w:softHyphen/>
            </w:r>
            <w:r w:rsidRPr="00D660C9">
              <w:rPr>
                <w:i/>
              </w:rPr>
              <w:t>ningen,</w:t>
            </w:r>
          </w:p>
        </w:tc>
        <w:tc>
          <w:tcPr>
            <w:tcW w:w="2949" w:type="dxa"/>
            <w:shd w:val="clear" w:color="auto" w:fill="auto"/>
            <w:tcMar>
              <w:right w:w="0" w:type="dxa"/>
            </w:tcMar>
          </w:tcPr>
          <w:p w14:paraId="38D294C7" w14:textId="77777777" w:rsidR="000249E5" w:rsidRDefault="000249E5" w:rsidP="00801022">
            <w:pPr>
              <w:pStyle w:val="Brdtextmedindrag"/>
            </w:pPr>
          </w:p>
        </w:tc>
      </w:tr>
      <w:tr w:rsidR="000249E5" w14:paraId="0B7B4C8B" w14:textId="77777777" w:rsidTr="00785462">
        <w:tc>
          <w:tcPr>
            <w:tcW w:w="2948" w:type="dxa"/>
            <w:tcBorders>
              <w:left w:val="nil"/>
            </w:tcBorders>
            <w:shd w:val="clear" w:color="auto" w:fill="auto"/>
            <w:tcMar>
              <w:left w:w="0" w:type="dxa"/>
            </w:tcMar>
          </w:tcPr>
          <w:p w14:paraId="4D505592" w14:textId="77777777" w:rsidR="000249E5" w:rsidRDefault="000249E5" w:rsidP="00801022">
            <w:pPr>
              <w:pStyle w:val="Brdtextmedindrag"/>
            </w:pPr>
            <w:r w:rsidRPr="00592369">
              <w:rPr>
                <w:i/>
                <w:spacing w:val="-4"/>
              </w:rPr>
              <w:t>20. är exponerat för kreditrisken i</w:t>
            </w:r>
            <w:r w:rsidRPr="00D660C9">
              <w:rPr>
                <w:i/>
              </w:rPr>
              <w:t xml:space="preserve"> en värdepapperiseringsposition utan att uppfylla villkoren i </w:t>
            </w:r>
            <w:r w:rsidRPr="00592369">
              <w:rPr>
                <w:i/>
                <w:spacing w:val="-4"/>
              </w:rPr>
              <w:t>arti</w:t>
            </w:r>
            <w:r w:rsidRPr="00592369">
              <w:rPr>
                <w:i/>
                <w:spacing w:val="-4"/>
              </w:rPr>
              <w:softHyphen/>
              <w:t xml:space="preserve">kel 405 i tillsynsförordningen, </w:t>
            </w:r>
          </w:p>
        </w:tc>
        <w:tc>
          <w:tcPr>
            <w:tcW w:w="2949" w:type="dxa"/>
            <w:shd w:val="clear" w:color="auto" w:fill="auto"/>
            <w:tcMar>
              <w:right w:w="0" w:type="dxa"/>
            </w:tcMar>
          </w:tcPr>
          <w:p w14:paraId="1DEF96DD" w14:textId="77777777" w:rsidR="000249E5" w:rsidRDefault="000249E5" w:rsidP="00801022">
            <w:pPr>
              <w:pStyle w:val="Brdtextmedindrag"/>
            </w:pPr>
          </w:p>
        </w:tc>
      </w:tr>
      <w:tr w:rsidR="000249E5" w14:paraId="39CDA9B1" w14:textId="77777777" w:rsidTr="00785462">
        <w:tc>
          <w:tcPr>
            <w:tcW w:w="2948" w:type="dxa"/>
            <w:tcBorders>
              <w:left w:val="nil"/>
            </w:tcBorders>
            <w:shd w:val="clear" w:color="auto" w:fill="auto"/>
            <w:tcMar>
              <w:left w:w="0" w:type="dxa"/>
            </w:tcMar>
          </w:tcPr>
          <w:p w14:paraId="14342313" w14:textId="77777777" w:rsidR="000249E5" w:rsidRDefault="000249E5" w:rsidP="00801022">
            <w:pPr>
              <w:pStyle w:val="Brdtextmedindrag"/>
            </w:pPr>
            <w:r w:rsidRPr="00D660C9">
              <w:rPr>
                <w:i/>
              </w:rPr>
              <w:t>21.</w:t>
            </w:r>
            <w:r>
              <w:rPr>
                <w:i/>
              </w:rPr>
              <w:t> </w:t>
            </w:r>
            <w:r w:rsidRPr="00D660C9">
              <w:rPr>
                <w:i/>
              </w:rPr>
              <w:t>låter bli att lämna infor</w:t>
            </w:r>
            <w:r>
              <w:rPr>
                <w:i/>
              </w:rPr>
              <w:softHyphen/>
            </w:r>
            <w:r w:rsidRPr="00D660C9">
              <w:rPr>
                <w:i/>
              </w:rPr>
              <w:t>ma</w:t>
            </w:r>
            <w:r>
              <w:rPr>
                <w:i/>
              </w:rPr>
              <w:softHyphen/>
            </w:r>
            <w:r w:rsidRPr="00D660C9">
              <w:rPr>
                <w:i/>
              </w:rPr>
              <w:t>tion eller lämnar ofullständig eller felaktig information i strid med någon av artiklarna</w:t>
            </w:r>
            <w:r>
              <w:rPr>
                <w:i/>
              </w:rPr>
              <w:t> </w:t>
            </w:r>
            <w:r w:rsidRPr="00D660C9">
              <w:rPr>
                <w:i/>
              </w:rPr>
              <w:t xml:space="preserve">431.1–431.3 </w:t>
            </w:r>
            <w:r w:rsidRPr="00D660C9">
              <w:rPr>
                <w:i/>
              </w:rPr>
              <w:lastRenderedPageBreak/>
              <w:t>och 451.1 i tillsynsförord</w:t>
            </w:r>
            <w:r>
              <w:rPr>
                <w:i/>
              </w:rPr>
              <w:softHyphen/>
            </w:r>
            <w:r w:rsidRPr="00D660C9">
              <w:rPr>
                <w:i/>
              </w:rPr>
              <w:t>ningen</w:t>
            </w:r>
            <w:r>
              <w:rPr>
                <w:i/>
              </w:rPr>
              <w:t>, eller</w:t>
            </w:r>
          </w:p>
        </w:tc>
        <w:tc>
          <w:tcPr>
            <w:tcW w:w="2949" w:type="dxa"/>
            <w:shd w:val="clear" w:color="auto" w:fill="auto"/>
            <w:tcMar>
              <w:right w:w="0" w:type="dxa"/>
            </w:tcMar>
          </w:tcPr>
          <w:p w14:paraId="2F325AAF" w14:textId="77777777" w:rsidR="000249E5" w:rsidRDefault="000249E5" w:rsidP="00801022">
            <w:pPr>
              <w:pStyle w:val="Brdtextmedindrag"/>
            </w:pPr>
          </w:p>
        </w:tc>
      </w:tr>
      <w:tr w:rsidR="000249E5" w14:paraId="237EFBA6" w14:textId="77777777" w:rsidTr="00785462">
        <w:tc>
          <w:tcPr>
            <w:tcW w:w="2948" w:type="dxa"/>
            <w:tcBorders>
              <w:left w:val="nil"/>
            </w:tcBorders>
            <w:shd w:val="clear" w:color="auto" w:fill="auto"/>
            <w:tcMar>
              <w:left w:w="0" w:type="dxa"/>
            </w:tcMar>
          </w:tcPr>
          <w:p w14:paraId="21F3B508" w14:textId="77777777" w:rsidR="000249E5" w:rsidRPr="00B62A3C" w:rsidRDefault="000249E5" w:rsidP="00801022">
            <w:pPr>
              <w:pStyle w:val="Brdtextmedindrag"/>
              <w:rPr>
                <w:i/>
              </w:rPr>
            </w:pPr>
            <w:r w:rsidRPr="00B62A3C">
              <w:rPr>
                <w:i/>
              </w:rPr>
              <w:t>22</w:t>
            </w:r>
            <w:r w:rsidRPr="006C1532">
              <w:rPr>
                <w:i/>
              </w:rPr>
              <w:t>.</w:t>
            </w:r>
            <w:r w:rsidRPr="00B62A3C">
              <w:rPr>
                <w:i/>
              </w:rPr>
              <w:t> </w:t>
            </w:r>
            <w:r w:rsidRPr="006C1532">
              <w:rPr>
                <w:i/>
              </w:rPr>
              <w:t>är ett moderföretag enligt artikel 4.1.15 i tillsynsförordningen och inte uppfyller kraven i del tre, fyra, sex eller sju i den förordning</w:t>
            </w:r>
            <w:r w:rsidRPr="006C1532">
              <w:rPr>
                <w:i/>
              </w:rPr>
              <w:softHyphen/>
              <w:t>en eller kraven i 2 kap. 1 eller 2 § lagen (2014:968) om särskild till</w:t>
            </w:r>
            <w:r w:rsidRPr="006C1532">
              <w:rPr>
                <w:i/>
              </w:rPr>
              <w:softHyphen/>
              <w:t>syn över kreditinstitut och värde</w:t>
            </w:r>
            <w:r w:rsidRPr="006C1532">
              <w:rPr>
                <w:i/>
              </w:rPr>
              <w:softHyphen/>
              <w:t>pappersbolag på gruppnivå eller undergruppsnivå.</w:t>
            </w:r>
          </w:p>
        </w:tc>
        <w:tc>
          <w:tcPr>
            <w:tcW w:w="2949" w:type="dxa"/>
            <w:shd w:val="clear" w:color="auto" w:fill="auto"/>
            <w:tcMar>
              <w:right w:w="0" w:type="dxa"/>
            </w:tcMar>
          </w:tcPr>
          <w:p w14:paraId="1D74C38F" w14:textId="77777777" w:rsidR="000249E5" w:rsidRDefault="000249E5" w:rsidP="00801022">
            <w:pPr>
              <w:pStyle w:val="Brdtextmedindrag"/>
            </w:pPr>
          </w:p>
        </w:tc>
      </w:tr>
    </w:tbl>
    <w:p w14:paraId="5988D9B5" w14:textId="77777777" w:rsidR="000249E5" w:rsidRDefault="000249E5" w:rsidP="00785462">
      <w:pPr>
        <w:pStyle w:val="Brdtextmedindrag"/>
      </w:pPr>
      <w:r>
        <w:t>Om en sådan person som avses i första stycket omfattas av tillstånds- eller underrättelseskyldighet enligt 24 kap. 1 eller 4 § för förvärv eller avyttring av aktier eller andelar i bolaget, ska första stycket 8 och 9 inte gälla för den personen i fråga om dessa aktier eller andelar.</w:t>
      </w:r>
    </w:p>
    <w:p w14:paraId="7214DCC0" w14:textId="77777777" w:rsidR="000249E5" w:rsidRDefault="000249E5" w:rsidP="00785462">
      <w:pPr>
        <w:pStyle w:val="Brdtextmedindrag"/>
      </w:pPr>
      <w:r>
        <w:t>Ett ingripande enligt första stycket får göras endast om bolagets överträdelse är allvarlig och personen i fråga uppsåtligen eller av grov oaktsamhet orsakat överträdelsen.</w:t>
      </w:r>
    </w:p>
    <w:p w14:paraId="2565B673" w14:textId="77777777" w:rsidR="000249E5" w:rsidRDefault="000249E5" w:rsidP="00785462">
      <w:pPr>
        <w:pStyle w:val="Brdtextmedindrag"/>
      </w:pPr>
      <w:r>
        <w:t>Ingripande görs genom</w:t>
      </w:r>
    </w:p>
    <w:p w14:paraId="4A1527A1" w14:textId="77777777" w:rsidR="000249E5" w:rsidRDefault="000249E5" w:rsidP="00785462">
      <w:pPr>
        <w:pStyle w:val="Brdtextmedindrag"/>
      </w:pPr>
      <w:r w:rsidRPr="00054D8A">
        <w:t>1</w:t>
      </w:r>
      <w:r>
        <w:t>. beslut att personen i fråga under en viss tid, lägst tre och högst tio år, eller, för upprepade allvarliga överträdelser enligt första stycket 1, 2, 3, 8 eller 9, permanent inte får vara styrelseledamot eller verkställande direktör i ett värdepappersbolag, eller ersättare för någon av dem, eller</w:t>
      </w:r>
    </w:p>
    <w:p w14:paraId="289E1AC4" w14:textId="77777777" w:rsidR="000249E5" w:rsidRDefault="000249E5" w:rsidP="00785462">
      <w:pPr>
        <w:pStyle w:val="Brdtextmedindrag"/>
      </w:pPr>
      <w:r w:rsidRPr="00054D8A">
        <w:t>2</w:t>
      </w:r>
      <w:r>
        <w:t>. beslut om sanktionsavgift.</w:t>
      </w:r>
    </w:p>
    <w:p w14:paraId="5BE587CE" w14:textId="1111B801" w:rsidR="001D5AED" w:rsidRDefault="001D5AED" w:rsidP="000249E5">
      <w:pPr>
        <w:pStyle w:val="Slutstreck"/>
        <w:sectPr w:rsidR="001D5AED" w:rsidSect="00064433">
          <w:headerReference w:type="even" r:id="rId132"/>
          <w:headerReference w:type="default" r:id="rId133"/>
          <w:footerReference w:type="even" r:id="rId134"/>
          <w:footerReference w:type="default" r:id="rId135"/>
          <w:footerReference w:type="first" r:id="rId136"/>
          <w:footnotePr>
            <w:numRestart w:val="eachSect"/>
          </w:footnotePr>
          <w:pgSz w:w="9356" w:h="13721" w:code="9"/>
          <w:pgMar w:top="794" w:right="2438" w:bottom="1191" w:left="1021" w:header="0" w:footer="709" w:gutter="0"/>
          <w:cols w:space="708"/>
          <w:docGrid w:linePitch="360"/>
        </w:sectPr>
      </w:pPr>
    </w:p>
    <w:p w14:paraId="47B9CE9B" w14:textId="40851586" w:rsidR="000249E5" w:rsidRDefault="000249E5" w:rsidP="00484C41">
      <w:pPr>
        <w:pStyle w:val="Rubrik2"/>
        <w:spacing w:before="0"/>
      </w:pPr>
      <w:bookmarkStart w:id="32" w:name="_Toc68700439"/>
      <w:r>
        <w:lastRenderedPageBreak/>
        <w:t xml:space="preserve">Förslag till lag om ändring i lagen </w:t>
      </w:r>
      <w:r w:rsidR="001D5AED">
        <w:t xml:space="preserve">(2021:000) </w:t>
      </w:r>
      <w:r>
        <w:t>om ändring</w:t>
      </w:r>
      <w:r w:rsidR="00480D62">
        <w:t xml:space="preserve"> i lagen (2015:1016) om resolution</w:t>
      </w:r>
      <w:bookmarkEnd w:id="32"/>
    </w:p>
    <w:p w14:paraId="07A2BC68" w14:textId="02528CEC" w:rsidR="00B80E95" w:rsidRPr="0007642C" w:rsidRDefault="00B80E95" w:rsidP="00785462">
      <w:pPr>
        <w:pStyle w:val="Brdtext"/>
      </w:pPr>
      <w:r w:rsidRPr="0007642C">
        <w:t xml:space="preserve">Härigenom föreskrivs </w:t>
      </w:r>
      <w:r>
        <w:t xml:space="preserve">att </w:t>
      </w:r>
      <w:r w:rsidRPr="00DF1D74">
        <w:t>2 kap. 1 § och 27 kap. 13</w:t>
      </w:r>
      <w:r>
        <w:t> §</w:t>
      </w:r>
      <w:r w:rsidRPr="00DF1D74">
        <w:t xml:space="preserve"> </w:t>
      </w:r>
      <w:r>
        <w:t xml:space="preserve">lagen </w:t>
      </w:r>
      <w:r w:rsidRPr="0007642C">
        <w:t>(</w:t>
      </w:r>
      <w:r>
        <w:t>2015:1016</w:t>
      </w:r>
      <w:r w:rsidRPr="0007642C">
        <w:t xml:space="preserve">) om </w:t>
      </w:r>
      <w:r>
        <w:t>resolution i stället för lydelsen enligt lagen (</w:t>
      </w:r>
      <w:r w:rsidR="001D5AED">
        <w:t>2021:000</w:t>
      </w:r>
      <w:r>
        <w:t xml:space="preserve">) om ändring i den lagen ska ha följande lydelse. </w:t>
      </w:r>
    </w:p>
    <w:p w14:paraId="6DE1B9D3" w14:textId="49D6D218" w:rsidR="00B80E95" w:rsidRDefault="00B80E95" w:rsidP="00785462">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1D5AED" w:rsidRPr="000E6F0B" w14:paraId="2CCA3045" w14:textId="77777777" w:rsidTr="002603EF">
        <w:tc>
          <w:tcPr>
            <w:tcW w:w="2500" w:type="pct"/>
            <w:shd w:val="clear" w:color="auto" w:fill="auto"/>
            <w:tcMar>
              <w:left w:w="0" w:type="dxa"/>
            </w:tcMar>
          </w:tcPr>
          <w:p w14:paraId="6436803F" w14:textId="6A4458B9" w:rsidR="001D5AED" w:rsidRPr="000E6F0B" w:rsidRDefault="001D5AED" w:rsidP="00C45204">
            <w:pPr>
              <w:pStyle w:val="Brdtext"/>
              <w:pBdr>
                <w:left w:val="single" w:sz="4" w:space="4" w:color="000000"/>
              </w:pBdr>
              <w:rPr>
                <w:i/>
              </w:rPr>
            </w:pPr>
            <w:r>
              <w:rPr>
                <w:i/>
              </w:rPr>
              <w:t>Lydelse enligt prop. 2020/21:155</w:t>
            </w:r>
          </w:p>
        </w:tc>
        <w:tc>
          <w:tcPr>
            <w:tcW w:w="2500" w:type="pct"/>
            <w:shd w:val="clear" w:color="auto" w:fill="auto"/>
            <w:tcMar>
              <w:right w:w="0" w:type="dxa"/>
            </w:tcMar>
          </w:tcPr>
          <w:p w14:paraId="19E2CC74" w14:textId="37731601" w:rsidR="001D5AED" w:rsidRPr="000E6F0B" w:rsidRDefault="001D5AED" w:rsidP="001C049F">
            <w:pPr>
              <w:pStyle w:val="Brdtext"/>
              <w:rPr>
                <w:i/>
              </w:rPr>
            </w:pPr>
            <w:r w:rsidRPr="000E6F0B">
              <w:rPr>
                <w:i/>
              </w:rPr>
              <w:t>Föreslagen lydelse</w:t>
            </w:r>
          </w:p>
        </w:tc>
      </w:tr>
    </w:tbl>
    <w:p w14:paraId="3FE5F65A" w14:textId="77777777" w:rsidR="00B80E95" w:rsidRDefault="00B80E95" w:rsidP="00785462">
      <w:pPr>
        <w:pStyle w:val="Brdtext"/>
        <w:spacing w:before="270"/>
        <w:jc w:val="center"/>
        <w:rPr>
          <w:b/>
        </w:rPr>
      </w:pPr>
      <w:r>
        <w:rPr>
          <w:b/>
        </w:rPr>
        <w:t>2 kap.</w:t>
      </w:r>
    </w:p>
    <w:p w14:paraId="7428A9D1" w14:textId="140CCCCF" w:rsidR="00B80E95" w:rsidRDefault="00B80E95" w:rsidP="00785462">
      <w:pPr>
        <w:pStyle w:val="Brdtext"/>
        <w:jc w:val="center"/>
      </w:pPr>
      <w:r>
        <w:t>1 §</w:t>
      </w:r>
    </w:p>
    <w:p w14:paraId="5707AFEF" w14:textId="77777777" w:rsidR="00B80E95" w:rsidRDefault="00B80E95" w:rsidP="00785462">
      <w:pPr>
        <w:pStyle w:val="Brdtextmedindrag"/>
      </w:pPr>
      <w:r w:rsidRPr="00751C4F">
        <w:t xml:space="preserve">I denna lag avses med </w:t>
      </w:r>
    </w:p>
    <w:p w14:paraId="5CF54B26" w14:textId="77777777" w:rsidR="00B80E95" w:rsidRDefault="00B80E95" w:rsidP="00785462">
      <w:pPr>
        <w:pStyle w:val="Brdtextmedindrag"/>
      </w:pPr>
      <w:r w:rsidRPr="00751C4F">
        <w:rPr>
          <w:i/>
        </w:rPr>
        <w:t>anmält avvecklingssystem</w:t>
      </w:r>
      <w:r w:rsidRPr="00751C4F">
        <w:t>: ett anmält avvecklingssystem enligt 2</w:t>
      </w:r>
      <w:r>
        <w:t> §</w:t>
      </w:r>
      <w:r w:rsidRPr="00751C4F">
        <w:t xml:space="preserve"> lagen</w:t>
      </w:r>
      <w:r>
        <w:t xml:space="preserve"> </w:t>
      </w:r>
      <w:r w:rsidRPr="00751C4F">
        <w:t>(1999:1309) om system för avveckling av förpliktelser på finans</w:t>
      </w:r>
      <w:r>
        <w:softHyphen/>
      </w:r>
      <w:r w:rsidRPr="00751C4F">
        <w:t xml:space="preserve">marknaden, </w:t>
      </w:r>
    </w:p>
    <w:p w14:paraId="4950DD27" w14:textId="77777777" w:rsidR="00B80E95" w:rsidRDefault="00B80E95" w:rsidP="00785462">
      <w:pPr>
        <w:pStyle w:val="Brdtextmedindrag"/>
      </w:pPr>
      <w:r w:rsidRPr="00751C4F">
        <w:rPr>
          <w:i/>
        </w:rPr>
        <w:t>bankdag</w:t>
      </w:r>
      <w:r w:rsidRPr="00751C4F">
        <w:t>: en dag som inte är en lördag, en söndag, midsommar</w:t>
      </w:r>
      <w:r>
        <w:softHyphen/>
      </w:r>
      <w:r w:rsidRPr="00751C4F">
        <w:t>afton, julafton eller nyårsafton eller en allmän helgdag,</w:t>
      </w:r>
    </w:p>
    <w:p w14:paraId="3E40EDAC" w14:textId="77777777" w:rsidR="00B80E95" w:rsidRDefault="00B80E95" w:rsidP="00785462">
      <w:pPr>
        <w:pStyle w:val="Brdtextmedindrag"/>
      </w:pPr>
      <w:r w:rsidRPr="00710202">
        <w:rPr>
          <w:i/>
        </w:rPr>
        <w:t>behörig myndighet</w:t>
      </w:r>
      <w:r w:rsidRPr="00751C4F">
        <w:t>: i Sverige Finansinspektionen och i fråga om övriga länder inom EES en behörig myndighet enligt definitionen i artikel</w:t>
      </w:r>
      <w:r>
        <w:t> </w:t>
      </w:r>
      <w:r w:rsidRPr="00751C4F">
        <w:t>4.1.40 i tillsynsförordningen, inbegripet Europeiska central</w:t>
      </w:r>
      <w:r>
        <w:softHyphen/>
      </w:r>
      <w:r w:rsidRPr="00751C4F">
        <w:t xml:space="preserve">banken när det gäller de särskilda uppgifter som den tilldelas genom </w:t>
      </w:r>
      <w:r w:rsidRPr="00F15DF1">
        <w:rPr>
          <w:spacing w:val="-4"/>
        </w:rPr>
        <w:t>rådets förordning (EU) nr 1024/2013 av den 15 oktober 2013 om till</w:t>
      </w:r>
      <w:r w:rsidRPr="00F15DF1">
        <w:rPr>
          <w:spacing w:val="-4"/>
        </w:rPr>
        <w:softHyphen/>
        <w:t>delning</w:t>
      </w:r>
      <w:r w:rsidRPr="00751C4F">
        <w:t xml:space="preserve"> av särskilda uppgifter till Europeiska centralbanken i fråga </w:t>
      </w:r>
      <w:r w:rsidRPr="007965F3">
        <w:rPr>
          <w:spacing w:val="-4"/>
        </w:rPr>
        <w:t>om politiken för tillsyn över kredit</w:t>
      </w:r>
      <w:r>
        <w:rPr>
          <w:spacing w:val="-4"/>
        </w:rPr>
        <w:softHyphen/>
      </w:r>
      <w:r w:rsidRPr="007965F3">
        <w:rPr>
          <w:spacing w:val="-4"/>
        </w:rPr>
        <w:t>institut, i den ursprungliga lydelsen,</w:t>
      </w:r>
    </w:p>
    <w:p w14:paraId="5BEAA46B" w14:textId="77777777" w:rsidR="00B80E95" w:rsidRDefault="00B80E95" w:rsidP="00785462">
      <w:pPr>
        <w:pStyle w:val="Brdtextmedindrag"/>
      </w:pPr>
      <w:r w:rsidRPr="00710202">
        <w:rPr>
          <w:i/>
        </w:rPr>
        <w:t>berörd myndighet</w:t>
      </w:r>
      <w:r w:rsidRPr="00710202">
        <w:t>: i Sverige Finansinspektionen och i fråga om övriga länder inom EES, den myndighet som länderna identifierat enligt artikel</w:t>
      </w:r>
      <w:r>
        <w:t> </w:t>
      </w:r>
      <w:r w:rsidRPr="00710202">
        <w:t xml:space="preserve">61.2 i krishanteringsdirektivet, </w:t>
      </w:r>
    </w:p>
    <w:p w14:paraId="53B27AE8" w14:textId="77777777" w:rsidR="00B80E95" w:rsidRDefault="00B80E95" w:rsidP="00785462">
      <w:pPr>
        <w:pStyle w:val="Brdtextmedindrag"/>
      </w:pPr>
      <w:r w:rsidRPr="00710202">
        <w:rPr>
          <w:i/>
        </w:rPr>
        <w:t>betydande filial</w:t>
      </w:r>
      <w:r w:rsidRPr="00710202">
        <w:t>: en filial som är betydande enligt artikel</w:t>
      </w:r>
      <w:r>
        <w:t> </w:t>
      </w:r>
      <w:r w:rsidRPr="00710202">
        <w:t>51.1 i kapital</w:t>
      </w:r>
      <w:r>
        <w:softHyphen/>
      </w:r>
      <w:r w:rsidRPr="00710202">
        <w:t>täckningsdirektivet,</w:t>
      </w:r>
    </w:p>
    <w:p w14:paraId="0121EE8D" w14:textId="77777777" w:rsidR="00B80E95" w:rsidRDefault="00B80E95" w:rsidP="00785462">
      <w:pPr>
        <w:pStyle w:val="Brdtextmedindrag"/>
      </w:pPr>
      <w:r w:rsidRPr="00710202">
        <w:rPr>
          <w:i/>
        </w:rPr>
        <w:t>blandat finansiellt holdingföretag</w:t>
      </w:r>
      <w:r w:rsidRPr="00710202">
        <w:t>: ett holdingföretag enligt arti</w:t>
      </w:r>
      <w:r>
        <w:softHyphen/>
      </w:r>
      <w:r w:rsidRPr="00710202">
        <w:t>kel</w:t>
      </w:r>
      <w:r>
        <w:t> </w:t>
      </w:r>
      <w:r w:rsidRPr="00710202">
        <w:t>4.1.21 i tillsynsförordningen,</w:t>
      </w:r>
    </w:p>
    <w:p w14:paraId="0DC949A7" w14:textId="77777777" w:rsidR="00B80E95" w:rsidRDefault="00B80E95" w:rsidP="00785462">
      <w:pPr>
        <w:pStyle w:val="Brdtextmedindrag"/>
      </w:pPr>
      <w:r w:rsidRPr="006313EF">
        <w:rPr>
          <w:i/>
        </w:rPr>
        <w:t>blandat finansiellt moderholdingföretag inom EES</w:t>
      </w:r>
      <w:r w:rsidRPr="00710202">
        <w:t>: ett inom EES etablerat blandat finansiellt holdingföretag som inte självt är ett dotter</w:t>
      </w:r>
      <w:r>
        <w:softHyphen/>
      </w:r>
      <w:r w:rsidRPr="00710202">
        <w:t xml:space="preserve">företag till ett </w:t>
      </w:r>
    </w:p>
    <w:p w14:paraId="7E1B4882" w14:textId="77777777" w:rsidR="00B80E95" w:rsidRDefault="00B80E95" w:rsidP="00785462">
      <w:pPr>
        <w:pStyle w:val="Brdtextmedindrag"/>
      </w:pPr>
      <w:r w:rsidRPr="00710202">
        <w:t>a)</w:t>
      </w:r>
      <w:r>
        <w:t> </w:t>
      </w:r>
      <w:r w:rsidRPr="00710202">
        <w:t xml:space="preserve">institut eller ett EES-institut som auktoriserats i något land inom EES, eller </w:t>
      </w:r>
    </w:p>
    <w:p w14:paraId="77B99B72" w14:textId="77777777" w:rsidR="00B80E95" w:rsidRDefault="00B80E95" w:rsidP="00785462">
      <w:pPr>
        <w:pStyle w:val="Brdtextmedindrag"/>
      </w:pPr>
      <w:r w:rsidRPr="00710202">
        <w:t>b)</w:t>
      </w:r>
      <w:r>
        <w:t> </w:t>
      </w:r>
      <w:r w:rsidRPr="00710202">
        <w:t>annat blandat finansiellt holdingföretag eller ett finansiellt holding</w:t>
      </w:r>
      <w:r>
        <w:softHyphen/>
      </w:r>
      <w:r w:rsidRPr="00710202">
        <w:t>företag som är etablerat i något land inom EES,</w:t>
      </w:r>
    </w:p>
    <w:p w14:paraId="6CDA2447" w14:textId="165B14D9" w:rsidR="004E4C0F" w:rsidRDefault="004E4C0F" w:rsidP="00785462">
      <w:pPr>
        <w:pStyle w:val="Brdtextmedindrag"/>
        <w:rPr>
          <w:i/>
        </w:rPr>
      </w:pPr>
      <w:r>
        <w:rPr>
          <w:i/>
        </w:rPr>
        <w:t>central motpart</w:t>
      </w:r>
      <w:r w:rsidRPr="00F939C9">
        <w:rPr>
          <w:iCs/>
        </w:rPr>
        <w:t>:</w:t>
      </w:r>
      <w:r>
        <w:rPr>
          <w:iCs/>
        </w:rPr>
        <w:t xml:space="preserve"> </w:t>
      </w:r>
      <w:r w:rsidR="00F939C9" w:rsidRPr="00484C41">
        <w:t>en central mot</w:t>
      </w:r>
      <w:r w:rsidR="00F939C9" w:rsidRPr="00484C41">
        <w:softHyphen/>
        <w:t>part enligt artikel 2.1 i Europa</w:t>
      </w:r>
      <w:r w:rsidR="00F939C9" w:rsidRPr="00484C41">
        <w:softHyphen/>
        <w:t>parlamentets och rådets förordning (EU) nr 648/2012 av den 4 juli 2012 om OTC-derivat, centrala motparter och transak</w:t>
      </w:r>
      <w:r w:rsidR="00F939C9" w:rsidRPr="00484C41">
        <w:softHyphen/>
        <w:t>tionsregister som har auktoriserats enligt arti</w:t>
      </w:r>
      <w:r w:rsidR="00F939C9" w:rsidRPr="00484C41">
        <w:softHyphen/>
        <w:t>kel 14 eller godkänts enligt arti</w:t>
      </w:r>
      <w:r w:rsidR="00F939C9" w:rsidRPr="00484C41">
        <w:softHyphen/>
        <w:t>kel 25 i samma förord</w:t>
      </w:r>
      <w:r w:rsidR="00F939C9" w:rsidRPr="00484C41">
        <w:softHyphen/>
        <w:t>ning,</w:t>
      </w:r>
    </w:p>
    <w:p w14:paraId="54D0CB39" w14:textId="737585C2" w:rsidR="004E4C0F" w:rsidRDefault="004E4C0F" w:rsidP="00785462">
      <w:pPr>
        <w:pStyle w:val="Brdtextmedindrag"/>
        <w:rPr>
          <w:i/>
        </w:rPr>
      </w:pPr>
      <w:r>
        <w:rPr>
          <w:i/>
        </w:rPr>
        <w:t>det kombinerade buffertkravet</w:t>
      </w:r>
      <w:r w:rsidRPr="00F939C9">
        <w:rPr>
          <w:iCs/>
        </w:rPr>
        <w:t xml:space="preserve">: </w:t>
      </w:r>
      <w:r w:rsidR="00F939C9" w:rsidRPr="00484C41">
        <w:t>det kombinerade buffertkravet enligt 2 kap. 2 § lagen (2014:966) om kapitalbuffertar,</w:t>
      </w:r>
    </w:p>
    <w:p w14:paraId="268D6285" w14:textId="0E079AF8" w:rsidR="00B80E95" w:rsidRDefault="00B80E95" w:rsidP="00785462">
      <w:pPr>
        <w:pStyle w:val="Brdtextmedindrag"/>
      </w:pPr>
      <w:r w:rsidRPr="00D844A3">
        <w:rPr>
          <w:i/>
        </w:rPr>
        <w:t>dotterföretag</w:t>
      </w:r>
      <w:r w:rsidRPr="00D844A3">
        <w:t>: ett dotterföretag enligt artikel</w:t>
      </w:r>
      <w:r>
        <w:t> </w:t>
      </w:r>
      <w:r w:rsidRPr="00D844A3">
        <w:t>4.1.16 i tillsynsför</w:t>
      </w:r>
      <w:r>
        <w:softHyphen/>
      </w:r>
      <w:r w:rsidRPr="00D844A3">
        <w:t>ord</w:t>
      </w:r>
      <w:r>
        <w:softHyphen/>
      </w:r>
      <w:r w:rsidRPr="00D844A3">
        <w:t xml:space="preserve">ningen, </w:t>
      </w:r>
    </w:p>
    <w:p w14:paraId="190956C5" w14:textId="77777777" w:rsidR="00B80E95" w:rsidRDefault="00B80E95" w:rsidP="00785462">
      <w:pPr>
        <w:pStyle w:val="Brdtextmedindrag"/>
      </w:pPr>
      <w:r w:rsidRPr="00D844A3">
        <w:rPr>
          <w:i/>
        </w:rPr>
        <w:t>EES</w:t>
      </w:r>
      <w:r w:rsidRPr="00D844A3">
        <w:t xml:space="preserve">: Europeiska ekonomiska samarbetsområdet, </w:t>
      </w:r>
    </w:p>
    <w:p w14:paraId="16527DDD" w14:textId="77777777" w:rsidR="00B80E95" w:rsidRDefault="00B80E95" w:rsidP="00785462">
      <w:pPr>
        <w:pStyle w:val="Brdtextmedindrag"/>
      </w:pPr>
      <w:r w:rsidRPr="00D844A3">
        <w:rPr>
          <w:i/>
        </w:rPr>
        <w:t>EES-filial</w:t>
      </w:r>
      <w:r w:rsidRPr="00D844A3">
        <w:t>: en filial till ett tredjelandsinstitut som är etablerad i ett land inom EES,</w:t>
      </w:r>
    </w:p>
    <w:p w14:paraId="75B346E5" w14:textId="77777777" w:rsidR="00B80E95" w:rsidRDefault="00B80E95" w:rsidP="00785462">
      <w:pPr>
        <w:pStyle w:val="Brdtextmedindrag"/>
      </w:pPr>
      <w:r w:rsidRPr="00D844A3">
        <w:rPr>
          <w:i/>
        </w:rPr>
        <w:lastRenderedPageBreak/>
        <w:t>EES-institut</w:t>
      </w:r>
      <w:r w:rsidRPr="00D844A3">
        <w:t>: ett institut enligt artikel</w:t>
      </w:r>
      <w:r>
        <w:t> </w:t>
      </w:r>
      <w:r w:rsidRPr="00D844A3">
        <w:t xml:space="preserve">4.1.3 i tillsynsförordningen som är hemmahörande i ett annat land inom EES än Sverige, </w:t>
      </w:r>
    </w:p>
    <w:p w14:paraId="10D58EFF" w14:textId="25F20372" w:rsidR="004E4C0F" w:rsidRDefault="004E4C0F" w:rsidP="00785462">
      <w:pPr>
        <w:pStyle w:val="Brdtextmedindrag"/>
        <w:rPr>
          <w:i/>
        </w:rPr>
      </w:pPr>
      <w:r>
        <w:rPr>
          <w:i/>
        </w:rPr>
        <w:t>europeiskt systemviktig resolutionsenhet</w:t>
      </w:r>
      <w:r>
        <w:rPr>
          <w:iCs/>
        </w:rPr>
        <w:t xml:space="preserve">: </w:t>
      </w:r>
      <w:r w:rsidR="00F939C9" w:rsidRPr="00F939C9">
        <w:rPr>
          <w:iCs/>
        </w:rPr>
        <w:t>en resolutionsenhet som inte omfattas av artikel</w:t>
      </w:r>
      <w:r w:rsidR="00F939C9">
        <w:rPr>
          <w:iCs/>
        </w:rPr>
        <w:t> </w:t>
      </w:r>
      <w:r w:rsidR="00F939C9" w:rsidRPr="00F939C9">
        <w:rPr>
          <w:iCs/>
        </w:rPr>
        <w:t>92a i tillsynsförordningen och som har tillgångar som överstiger 100</w:t>
      </w:r>
      <w:r w:rsidR="00F939C9">
        <w:rPr>
          <w:iCs/>
        </w:rPr>
        <w:t> </w:t>
      </w:r>
      <w:r w:rsidR="00F939C9" w:rsidRPr="00F939C9">
        <w:rPr>
          <w:iCs/>
        </w:rPr>
        <w:t>miljarder euro eller ingår i en resolutionsgrupp som har tillgångar som överstiger 100</w:t>
      </w:r>
      <w:r w:rsidR="00F939C9">
        <w:rPr>
          <w:iCs/>
        </w:rPr>
        <w:t> </w:t>
      </w:r>
      <w:r w:rsidR="00F939C9" w:rsidRPr="00F939C9">
        <w:rPr>
          <w:iCs/>
        </w:rPr>
        <w:t>miljarder euro,</w:t>
      </w:r>
    </w:p>
    <w:p w14:paraId="79B3C78F" w14:textId="611229AC" w:rsidR="00B80E95" w:rsidRDefault="00B80E95" w:rsidP="00785462">
      <w:pPr>
        <w:pStyle w:val="Brdtextmedindrag"/>
      </w:pPr>
      <w:r w:rsidRPr="00D844A3">
        <w:rPr>
          <w:i/>
        </w:rPr>
        <w:t>filial</w:t>
      </w:r>
      <w:r w:rsidRPr="00D844A3">
        <w:t>: en filial enligt artikel</w:t>
      </w:r>
      <w:r>
        <w:t> </w:t>
      </w:r>
      <w:r w:rsidRPr="00D844A3">
        <w:t>4.1.17 i tillsynsförordningen</w:t>
      </w:r>
      <w:r>
        <w:t>,</w:t>
      </w:r>
    </w:p>
    <w:p w14:paraId="00FBA945" w14:textId="77777777" w:rsidR="00B80E95" w:rsidRDefault="00B80E95" w:rsidP="00785462">
      <w:pPr>
        <w:pStyle w:val="Brdtextmedindrag"/>
      </w:pPr>
      <w:r w:rsidRPr="00D844A3">
        <w:rPr>
          <w:i/>
        </w:rPr>
        <w:t>finansiellt holdingföretag</w:t>
      </w:r>
      <w:r w:rsidRPr="00D844A3">
        <w:t>: ett holdingföretag enligt artikel</w:t>
      </w:r>
      <w:r>
        <w:t> </w:t>
      </w:r>
      <w:r w:rsidRPr="00D844A3">
        <w:t xml:space="preserve">4.1.20 i tillsynsförordningen, </w:t>
      </w:r>
    </w:p>
    <w:p w14:paraId="51997A55" w14:textId="77777777" w:rsidR="00B80E95" w:rsidRDefault="00B80E95" w:rsidP="00785462">
      <w:pPr>
        <w:pStyle w:val="Brdtextmedindrag"/>
      </w:pPr>
      <w:r w:rsidRPr="00D844A3">
        <w:rPr>
          <w:i/>
        </w:rPr>
        <w:t>finansiellt institut</w:t>
      </w:r>
      <w:r w:rsidRPr="00D844A3">
        <w:t>: ett företag enligt artikel</w:t>
      </w:r>
      <w:r>
        <w:t> </w:t>
      </w:r>
      <w:r w:rsidRPr="00D844A3">
        <w:t>4.1.26 i tillsynsförord</w:t>
      </w:r>
      <w:r>
        <w:softHyphen/>
      </w:r>
      <w:r w:rsidRPr="00D844A3">
        <w:t xml:space="preserve">ningen, </w:t>
      </w:r>
    </w:p>
    <w:p w14:paraId="07F6E68D" w14:textId="77777777" w:rsidR="00B80E95" w:rsidRDefault="00B80E95" w:rsidP="00785462">
      <w:pPr>
        <w:pStyle w:val="Brdtextmedindrag"/>
      </w:pPr>
      <w:r w:rsidRPr="00D844A3">
        <w:rPr>
          <w:i/>
        </w:rPr>
        <w:t>finansieringsplan</w:t>
      </w:r>
      <w:r w:rsidRPr="00D844A3">
        <w:t>: en plan enligt artikel</w:t>
      </w:r>
      <w:r>
        <w:t> </w:t>
      </w:r>
      <w:r w:rsidRPr="00D844A3">
        <w:t>107 i krishanterings</w:t>
      </w:r>
      <w:r>
        <w:softHyphen/>
      </w:r>
      <w:r w:rsidRPr="00D844A3">
        <w:t>direktivet,</w:t>
      </w:r>
    </w:p>
    <w:p w14:paraId="25F75BBB" w14:textId="77777777" w:rsidR="00B80E95" w:rsidRDefault="00B80E95" w:rsidP="00785462">
      <w:pPr>
        <w:pStyle w:val="Brdtextmedindrag"/>
      </w:pPr>
      <w:r w:rsidRPr="00B904FF">
        <w:rPr>
          <w:i/>
        </w:rPr>
        <w:t>finansiellt moderholdingföretag inom EES</w:t>
      </w:r>
      <w:r w:rsidRPr="00B904FF">
        <w:t>: ett inom EES etablerat finansiellt holdingföretag som inte självt är ett dotterföretag till ett</w:t>
      </w:r>
    </w:p>
    <w:p w14:paraId="1D86EABB" w14:textId="77777777" w:rsidR="00B80E95" w:rsidRDefault="00B80E95" w:rsidP="00785462">
      <w:pPr>
        <w:pStyle w:val="Brdtextmedindrag"/>
      </w:pPr>
      <w:r w:rsidRPr="00B904FF">
        <w:t>a)</w:t>
      </w:r>
      <w:r>
        <w:t> </w:t>
      </w:r>
      <w:r w:rsidRPr="00B904FF">
        <w:t xml:space="preserve">institut eller ett EES-institut som auktoriserats i något land inom EES, eller </w:t>
      </w:r>
    </w:p>
    <w:p w14:paraId="5BE7BA95" w14:textId="77777777" w:rsidR="00B80E95" w:rsidRDefault="00B80E95" w:rsidP="00785462">
      <w:pPr>
        <w:pStyle w:val="Brdtextmedindrag"/>
      </w:pPr>
      <w:r w:rsidRPr="00B904FF">
        <w:t>b)</w:t>
      </w:r>
      <w:r>
        <w:t> </w:t>
      </w:r>
      <w:r w:rsidRPr="00B904FF">
        <w:t>annat finansiellt holdingföretag eller ett blandat finansiellt holding</w:t>
      </w:r>
      <w:r>
        <w:softHyphen/>
      </w:r>
      <w:r w:rsidRPr="00B904FF">
        <w:t>företag som är etablerat i något land inom EES,</w:t>
      </w:r>
    </w:p>
    <w:p w14:paraId="63EDDE3D" w14:textId="77777777" w:rsidR="00B80E95" w:rsidRDefault="00B80E95" w:rsidP="00785462">
      <w:pPr>
        <w:pStyle w:val="Brdtextmedindrag"/>
      </w:pPr>
      <w:r w:rsidRPr="007965F3">
        <w:rPr>
          <w:i/>
          <w:spacing w:val="-4"/>
        </w:rPr>
        <w:t>finansieringsarrangemang</w:t>
      </w:r>
      <w:r w:rsidRPr="007965F3">
        <w:rPr>
          <w:spacing w:val="-4"/>
        </w:rPr>
        <w:t>: ett arrangemang för finansiering av kost</w:t>
      </w:r>
      <w:r w:rsidRPr="007965F3">
        <w:rPr>
          <w:spacing w:val="-4"/>
        </w:rPr>
        <w:softHyphen/>
        <w:t>nader</w:t>
      </w:r>
      <w:r w:rsidRPr="00906CBE">
        <w:t xml:space="preserve"> för resolution som upprättats av ett land inom EES enligt artikel</w:t>
      </w:r>
      <w:r>
        <w:t> </w:t>
      </w:r>
      <w:r w:rsidRPr="00906CBE">
        <w:t>100 i krishanteringsdirektivet,</w:t>
      </w:r>
    </w:p>
    <w:p w14:paraId="3773AA85" w14:textId="77777777" w:rsidR="00B80E95" w:rsidRDefault="00B80E95" w:rsidP="00785462">
      <w:pPr>
        <w:pStyle w:val="Brdtextmedindrag"/>
      </w:pPr>
      <w:r w:rsidRPr="00906CBE">
        <w:rPr>
          <w:i/>
        </w:rPr>
        <w:t>förordningen om resolutionsavgifter</w:t>
      </w:r>
      <w:r w:rsidRPr="00906CBE">
        <w:t>: kommissionens delegerade förordning</w:t>
      </w:r>
      <w:r>
        <w:t> </w:t>
      </w:r>
      <w:r w:rsidRPr="00906CBE">
        <w:t>(EU) 2015/63 om komplettering av Europaparlamentets och rådets direktiv</w:t>
      </w:r>
      <w:r>
        <w:t> </w:t>
      </w:r>
      <w:r w:rsidRPr="00906CBE">
        <w:t>2014/59/EU av den 21</w:t>
      </w:r>
      <w:r>
        <w:t> </w:t>
      </w:r>
      <w:r w:rsidRPr="00906CBE">
        <w:t>oktober 2014 avseende förhands</w:t>
      </w:r>
      <w:r>
        <w:softHyphen/>
      </w:r>
      <w:r w:rsidRPr="00906CBE">
        <w:t>bidrag till finansieringsarrangemang för resolution,</w:t>
      </w:r>
    </w:p>
    <w:p w14:paraId="6B617A6B" w14:textId="6C084E2E" w:rsidR="00B80E95" w:rsidRDefault="00B80E95" w:rsidP="00785462">
      <w:pPr>
        <w:pStyle w:val="Brdtextmedindrag"/>
      </w:pPr>
      <w:r w:rsidRPr="00906CBE">
        <w:rPr>
          <w:i/>
        </w:rPr>
        <w:t>garanterad insättning</w:t>
      </w:r>
      <w:r w:rsidRPr="00906CBE">
        <w:t>: en insättning som omfattas av insättnings</w:t>
      </w:r>
      <w:r>
        <w:softHyphen/>
      </w:r>
      <w:r w:rsidRPr="00906CBE">
        <w:t>garantin enligt 4 och 4</w:t>
      </w:r>
      <w:r>
        <w:t> </w:t>
      </w:r>
      <w:r w:rsidRPr="00906CBE">
        <w:t>c</w:t>
      </w:r>
      <w:r>
        <w:t> §</w:t>
      </w:r>
      <w:r w:rsidRPr="00906CBE">
        <w:t>§ lagen</w:t>
      </w:r>
      <w:r>
        <w:t> </w:t>
      </w:r>
      <w:r w:rsidRPr="00906CBE">
        <w:t>(1995:1571) om insättningsgaranti,</w:t>
      </w:r>
    </w:p>
    <w:p w14:paraId="15AC1D78" w14:textId="0092B042" w:rsidR="004E4C0F" w:rsidRDefault="004E4C0F" w:rsidP="00785462">
      <w:pPr>
        <w:pStyle w:val="Brdtextmedindrag"/>
        <w:rPr>
          <w:i/>
          <w:iCs/>
        </w:rPr>
      </w:pPr>
      <w:r>
        <w:rPr>
          <w:i/>
          <w:iCs/>
        </w:rPr>
        <w:t>globalt systemviktigt institut</w:t>
      </w:r>
      <w:r w:rsidRPr="00484C41">
        <w:t xml:space="preserve">: </w:t>
      </w:r>
      <w:r w:rsidR="00F939C9" w:rsidRPr="00484C41">
        <w:t>ett globalt systemviktigt institut enligt artikel 4.1.133 i tillsynsförordningen,</w:t>
      </w:r>
    </w:p>
    <w:p w14:paraId="3E1D12D2" w14:textId="39FF7512" w:rsidR="004E4C0F" w:rsidRDefault="004E4C0F" w:rsidP="00785462">
      <w:pPr>
        <w:pStyle w:val="Brdtextmedindrag"/>
      </w:pPr>
      <w:r>
        <w:rPr>
          <w:i/>
          <w:iCs/>
        </w:rPr>
        <w:t>globalt systemviktigt institut hemmahörande utanför EES</w:t>
      </w:r>
      <w:r>
        <w:t xml:space="preserve">: </w:t>
      </w:r>
      <w:r w:rsidR="00F939C9" w:rsidRPr="00484C41">
        <w:t>ett globalt system</w:t>
      </w:r>
      <w:r w:rsidR="00F939C9" w:rsidRPr="00484C41">
        <w:softHyphen/>
        <w:t>viktigt institut hem</w:t>
      </w:r>
      <w:r w:rsidR="00F939C9" w:rsidRPr="00484C41">
        <w:softHyphen/>
        <w:t>ma</w:t>
      </w:r>
      <w:r w:rsidR="00F939C9" w:rsidRPr="00484C41">
        <w:softHyphen/>
        <w:t>hörande utanför EES enligt artikel 4.1.134 i tillsynsförordning</w:t>
      </w:r>
      <w:r w:rsidR="00F939C9" w:rsidRPr="00484C41">
        <w:softHyphen/>
        <w:t>en,</w:t>
      </w:r>
    </w:p>
    <w:p w14:paraId="3CCE81EF" w14:textId="5538A309" w:rsidR="004E4C0F" w:rsidRDefault="004E4C0F" w:rsidP="00785462">
      <w:pPr>
        <w:pStyle w:val="Brdtextmedindrag"/>
      </w:pPr>
      <w:r>
        <w:rPr>
          <w:i/>
          <w:iCs/>
        </w:rPr>
        <w:t>globalt systemviktig resolutionsenhet</w:t>
      </w:r>
      <w:r>
        <w:t>: en resolutionsenhet som är ett globalt systemviktigt institut eller del av ett sådant,</w:t>
      </w:r>
    </w:p>
    <w:tbl>
      <w:tblPr>
        <w:tblW w:w="5000" w:type="pct"/>
        <w:tblLook w:val="0000" w:firstRow="0" w:lastRow="0" w:firstColumn="0" w:lastColumn="0" w:noHBand="0" w:noVBand="0"/>
      </w:tblPr>
      <w:tblGrid>
        <w:gridCol w:w="2948"/>
        <w:gridCol w:w="2949"/>
      </w:tblGrid>
      <w:tr w:rsidR="00B80E95" w14:paraId="2D6263CD" w14:textId="77777777" w:rsidTr="00785462">
        <w:tc>
          <w:tcPr>
            <w:tcW w:w="2500" w:type="pct"/>
            <w:shd w:val="clear" w:color="auto" w:fill="auto"/>
            <w:tcMar>
              <w:left w:w="0" w:type="dxa"/>
            </w:tcMar>
          </w:tcPr>
          <w:p w14:paraId="15A24D5D" w14:textId="77777777" w:rsidR="00B80E95" w:rsidRDefault="00B80E95" w:rsidP="00DA4B6B">
            <w:pPr>
              <w:pStyle w:val="Brdtextmedindrag"/>
            </w:pPr>
            <w:r w:rsidRPr="00E23DAF">
              <w:rPr>
                <w:i/>
                <w:u w:val="single"/>
              </w:rPr>
              <w:t>gruppbaserad</w:t>
            </w:r>
            <w:r w:rsidRPr="00AC1B2D">
              <w:t>: som är gjord på grundval av den konsoliderade situationen enligt artikel</w:t>
            </w:r>
            <w:r>
              <w:t> </w:t>
            </w:r>
            <w:r w:rsidRPr="00AC1B2D">
              <w:t>4.1.47 i tillsynsförordningen,</w:t>
            </w:r>
          </w:p>
        </w:tc>
        <w:tc>
          <w:tcPr>
            <w:tcW w:w="2500" w:type="pct"/>
            <w:shd w:val="clear" w:color="auto" w:fill="auto"/>
            <w:tcMar>
              <w:right w:w="0" w:type="dxa"/>
            </w:tcMar>
          </w:tcPr>
          <w:p w14:paraId="0E7EB13F" w14:textId="77777777" w:rsidR="00B80E95" w:rsidRDefault="00B80E95" w:rsidP="00DA4B6B">
            <w:pPr>
              <w:pStyle w:val="Brdtextmedindrag"/>
            </w:pPr>
            <w:r w:rsidRPr="00E23DAF">
              <w:rPr>
                <w:i/>
                <w:u w:val="single"/>
              </w:rPr>
              <w:t>gruppbaserad</w:t>
            </w:r>
            <w:r w:rsidRPr="00E23DAF">
              <w:t>: som är gjord på grundval av den konsoliderade situationen enligt artikel</w:t>
            </w:r>
            <w:r>
              <w:t> </w:t>
            </w:r>
            <w:r w:rsidRPr="00E23DAF">
              <w:t>4.1.47 i tillsynsförordningen</w:t>
            </w:r>
            <w:r>
              <w:t xml:space="preserve"> </w:t>
            </w:r>
            <w:r>
              <w:rPr>
                <w:i/>
              </w:rPr>
              <w:t xml:space="preserve">eller </w:t>
            </w:r>
            <w:r w:rsidRPr="007965F3">
              <w:rPr>
                <w:i/>
                <w:spacing w:val="-4"/>
              </w:rPr>
              <w:t>arti</w:t>
            </w:r>
            <w:r w:rsidRPr="007965F3">
              <w:rPr>
                <w:i/>
                <w:spacing w:val="-4"/>
              </w:rPr>
              <w:softHyphen/>
              <w:t>kel 4.1.11 i värdepappersbolagsför</w:t>
            </w:r>
            <w:r w:rsidRPr="007965F3">
              <w:rPr>
                <w:i/>
                <w:spacing w:val="-4"/>
              </w:rPr>
              <w:softHyphen/>
              <w:t>ordningen</w:t>
            </w:r>
            <w:r w:rsidRPr="00E23DAF">
              <w:t>,</w:t>
            </w:r>
          </w:p>
        </w:tc>
      </w:tr>
    </w:tbl>
    <w:p w14:paraId="329B85DE" w14:textId="77777777" w:rsidR="00B80E95" w:rsidRDefault="00B80E95" w:rsidP="00785462">
      <w:pPr>
        <w:pStyle w:val="Brdtextmedindrag"/>
      </w:pPr>
      <w:r w:rsidRPr="00B4628C">
        <w:rPr>
          <w:i/>
        </w:rPr>
        <w:t>gränsöverskridande koncern</w:t>
      </w:r>
      <w:r w:rsidRPr="00B4628C">
        <w:t>: en koncern med moder- och dotter</w:t>
      </w:r>
      <w:r>
        <w:softHyphen/>
      </w:r>
      <w:r w:rsidRPr="00B4628C">
        <w:t xml:space="preserve">företag i flera länder inom EES, </w:t>
      </w:r>
    </w:p>
    <w:p w14:paraId="136B59B0" w14:textId="77777777" w:rsidR="00B80E95" w:rsidRDefault="00B80E95" w:rsidP="00785462">
      <w:pPr>
        <w:pStyle w:val="Brdtextmedindrag"/>
      </w:pPr>
      <w:r w:rsidRPr="00B4628C">
        <w:rPr>
          <w:i/>
        </w:rPr>
        <w:t>holdingföretag med blandad verksamhet</w:t>
      </w:r>
      <w:r w:rsidRPr="00B4628C">
        <w:t>: ett holdingföretag enligt artikel</w:t>
      </w:r>
      <w:r>
        <w:t> </w:t>
      </w:r>
      <w:r w:rsidRPr="00B4628C">
        <w:t>4.1.22 i tillsynsförordningen,</w:t>
      </w:r>
    </w:p>
    <w:p w14:paraId="185C65B8" w14:textId="77777777" w:rsidR="00B80E95" w:rsidRPr="00751C4F" w:rsidRDefault="00B80E95" w:rsidP="00785462">
      <w:pPr>
        <w:pStyle w:val="Brdtextmedindrag"/>
      </w:pPr>
      <w:r w:rsidRPr="00B4628C">
        <w:rPr>
          <w:i/>
        </w:rPr>
        <w:t>institut</w:t>
      </w:r>
      <w:r w:rsidRPr="00B4628C">
        <w:t>: kreditinstitut och värdepappersbolag,</w:t>
      </w:r>
    </w:p>
    <w:tbl>
      <w:tblPr>
        <w:tblW w:w="5000" w:type="pct"/>
        <w:tblLayout w:type="fixed"/>
        <w:tblLook w:val="0000" w:firstRow="0" w:lastRow="0" w:firstColumn="0" w:lastColumn="0" w:noHBand="0" w:noVBand="0"/>
      </w:tblPr>
      <w:tblGrid>
        <w:gridCol w:w="2948"/>
        <w:gridCol w:w="2949"/>
      </w:tblGrid>
      <w:tr w:rsidR="00B80E95" w14:paraId="7B410E81" w14:textId="77777777" w:rsidTr="00785462">
        <w:tc>
          <w:tcPr>
            <w:tcW w:w="2500" w:type="pct"/>
            <w:shd w:val="clear" w:color="auto" w:fill="auto"/>
            <w:tcMar>
              <w:left w:w="0" w:type="dxa"/>
            </w:tcMar>
          </w:tcPr>
          <w:p w14:paraId="2BB700D6" w14:textId="77777777" w:rsidR="00B80E95" w:rsidRDefault="00B80E95" w:rsidP="00DA4B6B">
            <w:pPr>
              <w:pStyle w:val="Brdtextmedindrag"/>
            </w:pPr>
            <w:r w:rsidRPr="00CC3FD6">
              <w:rPr>
                <w:i/>
                <w:u w:val="single"/>
              </w:rPr>
              <w:t>kapitalbas</w:t>
            </w:r>
            <w:r w:rsidRPr="00782ACF">
              <w:t>: detsamma som av</w:t>
            </w:r>
            <w:r>
              <w:softHyphen/>
            </w:r>
            <w:r w:rsidRPr="00782ACF">
              <w:t>ses i artikel</w:t>
            </w:r>
            <w:r>
              <w:t> </w:t>
            </w:r>
            <w:r w:rsidRPr="00782ACF">
              <w:t>72 i tillsynsförord</w:t>
            </w:r>
            <w:r>
              <w:softHyphen/>
            </w:r>
            <w:r w:rsidRPr="00782ACF">
              <w:t>ningen,</w:t>
            </w:r>
          </w:p>
        </w:tc>
        <w:tc>
          <w:tcPr>
            <w:tcW w:w="2500" w:type="pct"/>
            <w:shd w:val="clear" w:color="auto" w:fill="auto"/>
            <w:tcMar>
              <w:right w:w="0" w:type="dxa"/>
            </w:tcMar>
          </w:tcPr>
          <w:p w14:paraId="26A7E60A" w14:textId="77777777" w:rsidR="00B80E95" w:rsidRDefault="00B80E95" w:rsidP="00DA4B6B">
            <w:pPr>
              <w:pStyle w:val="Brdtextmedindrag"/>
              <w:rPr>
                <w:spacing w:val="-4"/>
              </w:rPr>
            </w:pPr>
            <w:r w:rsidRPr="007965F3">
              <w:rPr>
                <w:i/>
                <w:spacing w:val="-4"/>
                <w:u w:val="single"/>
              </w:rPr>
              <w:t>kapitalbas</w:t>
            </w:r>
            <w:r w:rsidRPr="007965F3">
              <w:rPr>
                <w:spacing w:val="-4"/>
              </w:rPr>
              <w:t xml:space="preserve">: </w:t>
            </w:r>
          </w:p>
          <w:p w14:paraId="1230CE60" w14:textId="77777777" w:rsidR="00B80E95" w:rsidRDefault="00B80E95" w:rsidP="00DA4B6B">
            <w:pPr>
              <w:pStyle w:val="Brdtextmedindrag"/>
              <w:rPr>
                <w:i/>
                <w:spacing w:val="-5"/>
              </w:rPr>
            </w:pPr>
            <w:r>
              <w:rPr>
                <w:i/>
                <w:spacing w:val="-4"/>
              </w:rPr>
              <w:t>1. </w:t>
            </w:r>
            <w:r w:rsidRPr="007965F3">
              <w:rPr>
                <w:i/>
                <w:spacing w:val="-4"/>
              </w:rPr>
              <w:t>för kreditinstitut</w:t>
            </w:r>
            <w:r>
              <w:rPr>
                <w:i/>
                <w:spacing w:val="-4"/>
              </w:rPr>
              <w:t>,</w:t>
            </w:r>
            <w:r w:rsidRPr="007965F3">
              <w:rPr>
                <w:i/>
                <w:spacing w:val="-4"/>
              </w:rPr>
              <w:t xml:space="preserve"> </w:t>
            </w:r>
            <w:r w:rsidRPr="007965F3">
              <w:rPr>
                <w:spacing w:val="-4"/>
              </w:rPr>
              <w:t>det</w:t>
            </w:r>
            <w:r w:rsidRPr="007965F3">
              <w:rPr>
                <w:spacing w:val="-4"/>
              </w:rPr>
              <w:softHyphen/>
              <w:t>samma</w:t>
            </w:r>
            <w:r w:rsidRPr="00782ACF">
              <w:t xml:space="preserve"> som avses i artikel</w:t>
            </w:r>
            <w:r>
              <w:t> </w:t>
            </w:r>
            <w:r w:rsidRPr="00782ACF">
              <w:t xml:space="preserve">72 i </w:t>
            </w:r>
            <w:r w:rsidRPr="00604A26">
              <w:rPr>
                <w:spacing w:val="-5"/>
              </w:rPr>
              <w:t>tillsynsförord</w:t>
            </w:r>
            <w:r>
              <w:rPr>
                <w:spacing w:val="-5"/>
              </w:rPr>
              <w:softHyphen/>
            </w:r>
            <w:r w:rsidRPr="00604A26">
              <w:rPr>
                <w:spacing w:val="-5"/>
              </w:rPr>
              <w:t xml:space="preserve">ningen </w:t>
            </w:r>
            <w:r w:rsidRPr="00604A26">
              <w:rPr>
                <w:i/>
                <w:spacing w:val="-5"/>
              </w:rPr>
              <w:t xml:space="preserve">och </w:t>
            </w:r>
          </w:p>
          <w:p w14:paraId="7569E9F3" w14:textId="77777777" w:rsidR="00B80E95" w:rsidRDefault="00B80E95" w:rsidP="00DA4B6B">
            <w:pPr>
              <w:pStyle w:val="Brdtextmedindrag"/>
            </w:pPr>
            <w:r>
              <w:rPr>
                <w:i/>
                <w:spacing w:val="-5"/>
              </w:rPr>
              <w:t>2. </w:t>
            </w:r>
            <w:r w:rsidRPr="00604A26">
              <w:rPr>
                <w:i/>
                <w:spacing w:val="-5"/>
              </w:rPr>
              <w:t>för värde</w:t>
            </w:r>
            <w:r w:rsidRPr="00604A26">
              <w:rPr>
                <w:i/>
                <w:spacing w:val="-5"/>
              </w:rPr>
              <w:softHyphen/>
              <w:t>pappersbolag</w:t>
            </w:r>
            <w:r>
              <w:rPr>
                <w:i/>
                <w:spacing w:val="-5"/>
              </w:rPr>
              <w:t>,</w:t>
            </w:r>
            <w:r>
              <w:rPr>
                <w:i/>
              </w:rPr>
              <w:t xml:space="preserve"> det</w:t>
            </w:r>
            <w:r>
              <w:rPr>
                <w:i/>
              </w:rPr>
              <w:softHyphen/>
              <w:t>samma som avses i artikel 9 i värdepappersbolagsför</w:t>
            </w:r>
            <w:r>
              <w:rPr>
                <w:i/>
              </w:rPr>
              <w:softHyphen/>
              <w:t>ordningen</w:t>
            </w:r>
            <w:r w:rsidRPr="00782ACF">
              <w:t>,</w:t>
            </w:r>
          </w:p>
        </w:tc>
      </w:tr>
      <w:tr w:rsidR="00B80E95" w14:paraId="4A9B4205" w14:textId="77777777" w:rsidTr="00785462">
        <w:tc>
          <w:tcPr>
            <w:tcW w:w="2500" w:type="pct"/>
            <w:shd w:val="clear" w:color="auto" w:fill="auto"/>
            <w:tcMar>
              <w:left w:w="0" w:type="dxa"/>
            </w:tcMar>
          </w:tcPr>
          <w:p w14:paraId="09D65531" w14:textId="77777777" w:rsidR="00B80E95" w:rsidRDefault="00B80E95" w:rsidP="00DA4B6B">
            <w:pPr>
              <w:pStyle w:val="Brdtextmedindrag"/>
            </w:pPr>
            <w:r w:rsidRPr="00902B9D">
              <w:rPr>
                <w:i/>
                <w:u w:val="single"/>
              </w:rPr>
              <w:lastRenderedPageBreak/>
              <w:t>kapitaltäckningsdirektivet</w:t>
            </w:r>
            <w:r w:rsidRPr="00902B9D">
              <w:t>: Europaparlamentets och rådets direktiv 2013/36/EU av den 26</w:t>
            </w:r>
            <w:r>
              <w:t> </w:t>
            </w:r>
            <w:r w:rsidRPr="00902B9D">
              <w:t xml:space="preserve">juni 2013 om behörighet att utöva verksamhet i kreditinstitut och om tillsyn av kreditinstitut </w:t>
            </w:r>
            <w:r w:rsidRPr="00902B9D">
              <w:rPr>
                <w:i/>
              </w:rPr>
              <w:t>och värdepappersföretag</w:t>
            </w:r>
            <w:r w:rsidRPr="00902B9D">
              <w:t>, om änd</w:t>
            </w:r>
            <w:r>
              <w:softHyphen/>
            </w:r>
            <w:r w:rsidRPr="00902B9D">
              <w:t>ring av direktiv</w:t>
            </w:r>
            <w:r>
              <w:t> </w:t>
            </w:r>
            <w:r w:rsidRPr="00902B9D">
              <w:t xml:space="preserve">2002/87/EG och om upphävande av </w:t>
            </w:r>
            <w:r w:rsidRPr="00902B9D">
              <w:rPr>
                <w:i/>
              </w:rPr>
              <w:t>direktiv</w:t>
            </w:r>
            <w:r w:rsidRPr="00902B9D">
              <w:t xml:space="preserve"> 2006/48/EG och 2006/49/EG, i </w:t>
            </w:r>
            <w:r w:rsidRPr="00604A26">
              <w:rPr>
                <w:spacing w:val="-5"/>
              </w:rPr>
              <w:t>lydelsen enligt Europaparla</w:t>
            </w:r>
            <w:r w:rsidRPr="00604A26">
              <w:rPr>
                <w:spacing w:val="-5"/>
              </w:rPr>
              <w:softHyphen/>
              <w:t>mentets</w:t>
            </w:r>
            <w:r w:rsidRPr="00902B9D">
              <w:t xml:space="preserve"> och rådets direktiv </w:t>
            </w:r>
            <w:r>
              <w:t xml:space="preserve">(EU) </w:t>
            </w:r>
            <w:r>
              <w:rPr>
                <w:i/>
              </w:rPr>
              <w:t>2019/878</w:t>
            </w:r>
            <w:r w:rsidRPr="00902B9D">
              <w:t>,</w:t>
            </w:r>
          </w:p>
        </w:tc>
        <w:tc>
          <w:tcPr>
            <w:tcW w:w="2500" w:type="pct"/>
            <w:shd w:val="clear" w:color="auto" w:fill="auto"/>
            <w:tcMar>
              <w:right w:w="0" w:type="dxa"/>
            </w:tcMar>
          </w:tcPr>
          <w:p w14:paraId="7E8EE2AF" w14:textId="77777777" w:rsidR="00B80E95" w:rsidRDefault="00B80E95" w:rsidP="00DA4B6B">
            <w:pPr>
              <w:pStyle w:val="Brdtextmedindrag"/>
            </w:pPr>
            <w:r w:rsidRPr="00902B9D">
              <w:rPr>
                <w:i/>
                <w:u w:val="single"/>
              </w:rPr>
              <w:t>kapitaltäckningsdirektivet</w:t>
            </w:r>
            <w:r w:rsidRPr="00902B9D">
              <w:t>: Europaparlamentets och rådets direktiv 2013/36/EU av den 26</w:t>
            </w:r>
            <w:r>
              <w:t> </w:t>
            </w:r>
            <w:r w:rsidRPr="00902B9D">
              <w:t xml:space="preserve">juni 2013 om behörighet att utöva verksamhet i kreditinstitut och om tillsyn av kreditinstitut, </w:t>
            </w:r>
            <w:r w:rsidRPr="00604A26">
              <w:t>om ändring av direktiv</w:t>
            </w:r>
            <w:r w:rsidRPr="00604A26">
              <w:rPr>
                <w:spacing w:val="-5"/>
              </w:rPr>
              <w:t xml:space="preserve"> 2002/87/EG</w:t>
            </w:r>
            <w:r w:rsidRPr="00902B9D">
              <w:t xml:space="preserve"> och om upphävande av </w:t>
            </w:r>
            <w:r w:rsidRPr="00902B9D">
              <w:rPr>
                <w:i/>
              </w:rPr>
              <w:t>direktiven</w:t>
            </w:r>
            <w:r w:rsidRPr="00902B9D">
              <w:t xml:space="preserve"> 2006/48/EG och 2006/49/EG, i lydelsen enligt Europaparlamentets och rådets direktiv </w:t>
            </w:r>
            <w:r w:rsidRPr="00A425A0">
              <w:rPr>
                <w:iCs/>
              </w:rPr>
              <w:t>(EU)</w:t>
            </w:r>
            <w:r>
              <w:rPr>
                <w:i/>
              </w:rPr>
              <w:t xml:space="preserve"> 2019/2034</w:t>
            </w:r>
            <w:r w:rsidRPr="00902B9D">
              <w:t>,</w:t>
            </w:r>
          </w:p>
        </w:tc>
      </w:tr>
    </w:tbl>
    <w:p w14:paraId="414089C4" w14:textId="77777777" w:rsidR="00B80E95" w:rsidRDefault="00B80E95" w:rsidP="00785462">
      <w:pPr>
        <w:pStyle w:val="Brdtextmedindrag"/>
      </w:pPr>
      <w:r>
        <w:rPr>
          <w:i/>
        </w:rPr>
        <w:t>ko</w:t>
      </w:r>
      <w:r w:rsidRPr="00DD7EA1">
        <w:rPr>
          <w:i/>
        </w:rPr>
        <w:t>ncern</w:t>
      </w:r>
      <w:r w:rsidRPr="006D5F4C">
        <w:t>: ett moderföretag och dess dotterföretag,</w:t>
      </w:r>
    </w:p>
    <w:p w14:paraId="63F1F6C6" w14:textId="77777777" w:rsidR="00B80E95" w:rsidRDefault="00B80E95" w:rsidP="00785462">
      <w:pPr>
        <w:pStyle w:val="Brdtextmedindrag"/>
      </w:pPr>
      <w:r w:rsidRPr="00DD7EA1">
        <w:rPr>
          <w:i/>
        </w:rPr>
        <w:t>koncernresolutionsordning</w:t>
      </w:r>
      <w:r w:rsidRPr="006D5F4C">
        <w:t>: en plan enligt artikel</w:t>
      </w:r>
      <w:r>
        <w:t> </w:t>
      </w:r>
      <w:r w:rsidRPr="006D5F4C">
        <w:t>91.6 i krishanter</w:t>
      </w:r>
      <w:r>
        <w:softHyphen/>
      </w:r>
      <w:r w:rsidRPr="006D5F4C">
        <w:t>ings</w:t>
      </w:r>
      <w:r>
        <w:softHyphen/>
      </w:r>
      <w:r w:rsidRPr="006D5F4C">
        <w:t>direktivet,</w:t>
      </w:r>
    </w:p>
    <w:tbl>
      <w:tblPr>
        <w:tblW w:w="5000" w:type="pct"/>
        <w:tblLayout w:type="fixed"/>
        <w:tblLook w:val="0000" w:firstRow="0" w:lastRow="0" w:firstColumn="0" w:lastColumn="0" w:noHBand="0" w:noVBand="0"/>
      </w:tblPr>
      <w:tblGrid>
        <w:gridCol w:w="2948"/>
        <w:gridCol w:w="2949"/>
      </w:tblGrid>
      <w:tr w:rsidR="00B80E95" w14:paraId="7F866625" w14:textId="77777777" w:rsidTr="00785462">
        <w:tc>
          <w:tcPr>
            <w:tcW w:w="2500" w:type="pct"/>
            <w:shd w:val="clear" w:color="auto" w:fill="auto"/>
            <w:tcMar>
              <w:left w:w="0" w:type="dxa"/>
            </w:tcMar>
          </w:tcPr>
          <w:p w14:paraId="5494EA36" w14:textId="77777777" w:rsidR="00B80E95" w:rsidRDefault="00B80E95" w:rsidP="00DA4B6B">
            <w:pPr>
              <w:pStyle w:val="Brdtextmedindrag"/>
            </w:pPr>
            <w:r w:rsidRPr="00604A26">
              <w:rPr>
                <w:i/>
                <w:spacing w:val="-5"/>
                <w:u w:val="single"/>
              </w:rPr>
              <w:t>kreditinstitut</w:t>
            </w:r>
            <w:r w:rsidRPr="00604A26">
              <w:rPr>
                <w:spacing w:val="-5"/>
              </w:rPr>
              <w:t xml:space="preserve">: </w:t>
            </w:r>
            <w:r w:rsidRPr="002C7073">
              <w:rPr>
                <w:i/>
                <w:spacing w:val="-5"/>
              </w:rPr>
              <w:t>banker och kre</w:t>
            </w:r>
            <w:r w:rsidRPr="002C7073">
              <w:rPr>
                <w:i/>
                <w:spacing w:val="-5"/>
              </w:rPr>
              <w:softHyphen/>
              <w:t>dit</w:t>
            </w:r>
            <w:r w:rsidRPr="002C7073">
              <w:rPr>
                <w:i/>
                <w:spacing w:val="-5"/>
              </w:rPr>
              <w:softHyphen/>
              <w:t>marknadsföretag</w:t>
            </w:r>
            <w:r w:rsidRPr="00604A26">
              <w:rPr>
                <w:spacing w:val="-5"/>
              </w:rPr>
              <w:t xml:space="preserve"> enligt lagen</w:t>
            </w:r>
            <w:r>
              <w:t xml:space="preserve"> </w:t>
            </w:r>
            <w:r w:rsidRPr="008C77CD">
              <w:t>(2004:297) om bank- och finan</w:t>
            </w:r>
            <w:r>
              <w:softHyphen/>
            </w:r>
            <w:r w:rsidRPr="008C77CD">
              <w:t>sieringsrörelse,</w:t>
            </w:r>
          </w:p>
        </w:tc>
        <w:tc>
          <w:tcPr>
            <w:tcW w:w="2500" w:type="pct"/>
            <w:shd w:val="clear" w:color="auto" w:fill="auto"/>
            <w:tcMar>
              <w:right w:w="0" w:type="dxa"/>
            </w:tcMar>
          </w:tcPr>
          <w:p w14:paraId="6FEA031D" w14:textId="77777777" w:rsidR="00B80E95" w:rsidRDefault="00B80E95" w:rsidP="00DA4B6B">
            <w:pPr>
              <w:pStyle w:val="Brdtextmedindrag"/>
            </w:pPr>
            <w:r w:rsidRPr="004C6288">
              <w:rPr>
                <w:i/>
                <w:u w:val="single"/>
              </w:rPr>
              <w:t>kreditinstitut</w:t>
            </w:r>
            <w:r w:rsidRPr="008C77CD">
              <w:t xml:space="preserve">: </w:t>
            </w:r>
            <w:r>
              <w:rPr>
                <w:i/>
                <w:iCs/>
              </w:rPr>
              <w:t xml:space="preserve">ett </w:t>
            </w:r>
            <w:r w:rsidRPr="002C7073">
              <w:rPr>
                <w:i/>
              </w:rPr>
              <w:t>kreditinstitut</w:t>
            </w:r>
            <w:r>
              <w:t xml:space="preserve"> </w:t>
            </w:r>
            <w:r w:rsidRPr="008C77CD">
              <w:t>enligt lagen</w:t>
            </w:r>
            <w:r>
              <w:t xml:space="preserve"> </w:t>
            </w:r>
            <w:r w:rsidRPr="008C77CD">
              <w:t>(2004:297) om bank- och finan</w:t>
            </w:r>
            <w:r>
              <w:softHyphen/>
            </w:r>
            <w:r w:rsidRPr="008C77CD">
              <w:t>sie</w:t>
            </w:r>
            <w:r>
              <w:softHyphen/>
            </w:r>
            <w:r w:rsidRPr="008C77CD">
              <w:t>r</w:t>
            </w:r>
            <w:r w:rsidRPr="009C5602">
              <w:t xml:space="preserve">ingsrörelse </w:t>
            </w:r>
            <w:r>
              <w:rPr>
                <w:i/>
              </w:rPr>
              <w:t>och</w:t>
            </w:r>
            <w:r w:rsidRPr="009C5602">
              <w:rPr>
                <w:i/>
              </w:rPr>
              <w:t xml:space="preserve"> </w:t>
            </w:r>
            <w:r>
              <w:rPr>
                <w:i/>
              </w:rPr>
              <w:t xml:space="preserve">ett </w:t>
            </w:r>
            <w:r w:rsidRPr="00BE38A8">
              <w:rPr>
                <w:i/>
              </w:rPr>
              <w:t>sådant värde</w:t>
            </w:r>
            <w:r w:rsidRPr="00BE38A8">
              <w:rPr>
                <w:i/>
              </w:rPr>
              <w:softHyphen/>
              <w:t>pappersbolag som avses i 1 kap. 2 § första stycket 7 c lagen (2014:968) om särskild tillsyn över kredit</w:t>
            </w:r>
            <w:r w:rsidRPr="00BE38A8">
              <w:rPr>
                <w:i/>
              </w:rPr>
              <w:softHyphen/>
              <w:t>insti</w:t>
            </w:r>
            <w:r w:rsidRPr="00BE38A8">
              <w:rPr>
                <w:i/>
              </w:rPr>
              <w:softHyphen/>
              <w:t>tut och värde</w:t>
            </w:r>
            <w:r w:rsidRPr="00BE38A8">
              <w:rPr>
                <w:i/>
              </w:rPr>
              <w:softHyphen/>
              <w:t>pappers</w:t>
            </w:r>
            <w:r w:rsidRPr="00BE38A8">
              <w:rPr>
                <w:i/>
              </w:rPr>
              <w:softHyphen/>
              <w:t>bolag</w:t>
            </w:r>
            <w:r w:rsidRPr="007A37EE">
              <w:t>,</w:t>
            </w:r>
          </w:p>
        </w:tc>
      </w:tr>
    </w:tbl>
    <w:p w14:paraId="620987F5" w14:textId="77777777" w:rsidR="00B80E95" w:rsidRDefault="00B80E95" w:rsidP="00785462">
      <w:pPr>
        <w:pStyle w:val="Brdtextmedindrag"/>
      </w:pPr>
      <w:r w:rsidRPr="008C77CD">
        <w:rPr>
          <w:i/>
        </w:rPr>
        <w:t>krisavvärjande åtgärd</w:t>
      </w:r>
      <w:r w:rsidRPr="008C77CD">
        <w:t xml:space="preserve">: </w:t>
      </w:r>
    </w:p>
    <w:p w14:paraId="22B1BF36" w14:textId="77777777" w:rsidR="00B80E95" w:rsidRDefault="00B80E95" w:rsidP="00785462">
      <w:pPr>
        <w:pStyle w:val="Brdtextmedindrag"/>
      </w:pPr>
      <w:r w:rsidRPr="008C77CD">
        <w:t>a)</w:t>
      </w:r>
      <w:r>
        <w:t> </w:t>
      </w:r>
      <w:r w:rsidRPr="008C77CD">
        <w:t>en åtgärd för att undanröja väsentliga brister eller väsentliga hinder för återhämtning enligt 6</w:t>
      </w:r>
      <w:r>
        <w:t> </w:t>
      </w:r>
      <w:r w:rsidRPr="008C77CD">
        <w:t>a</w:t>
      </w:r>
      <w:r>
        <w:t> </w:t>
      </w:r>
      <w:r w:rsidRPr="008C77CD">
        <w:t>kap.</w:t>
      </w:r>
      <w:r>
        <w:t> </w:t>
      </w:r>
      <w:r w:rsidRPr="008C77CD">
        <w:t>6 och 7</w:t>
      </w:r>
      <w:r>
        <w:t> §</w:t>
      </w:r>
      <w:r w:rsidRPr="008C77CD">
        <w:t>§ lagen om bank- och finansieringsrörelse och 8</w:t>
      </w:r>
      <w:r>
        <w:t> </w:t>
      </w:r>
      <w:r w:rsidRPr="008C77CD">
        <w:t>a</w:t>
      </w:r>
      <w:r>
        <w:t> </w:t>
      </w:r>
      <w:r w:rsidRPr="008C77CD">
        <w:t>kap.</w:t>
      </w:r>
      <w:r>
        <w:t> </w:t>
      </w:r>
      <w:r w:rsidRPr="008C77CD">
        <w:t>7 och 8</w:t>
      </w:r>
      <w:r>
        <w:t> §</w:t>
      </w:r>
      <w:r w:rsidRPr="008C77CD">
        <w:t>§ lagen</w:t>
      </w:r>
      <w:r>
        <w:t> </w:t>
      </w:r>
      <w:r w:rsidRPr="008C77CD">
        <w:t>(2007:528) om värde</w:t>
      </w:r>
      <w:r>
        <w:softHyphen/>
      </w:r>
      <w:r w:rsidRPr="008C77CD">
        <w:t xml:space="preserve">pappersmarknaden, </w:t>
      </w:r>
    </w:p>
    <w:p w14:paraId="1801421A" w14:textId="77777777" w:rsidR="00B80E95" w:rsidRDefault="00B80E95" w:rsidP="00785462">
      <w:pPr>
        <w:pStyle w:val="Brdtextmedindrag"/>
      </w:pPr>
      <w:r w:rsidRPr="008C77CD">
        <w:t>b)</w:t>
      </w:r>
      <w:r>
        <w:t> </w:t>
      </w:r>
      <w:r w:rsidRPr="008C77CD">
        <w:t>en åtgärd för att undanröja eller minska väsentliga hinder för rekonstruktion eller avveckling enligt 3</w:t>
      </w:r>
      <w:r>
        <w:t> </w:t>
      </w:r>
      <w:r w:rsidRPr="008C77CD">
        <w:t>kap.</w:t>
      </w:r>
      <w:r>
        <w:t> </w:t>
      </w:r>
      <w:r w:rsidRPr="008C77CD">
        <w:t>3–5 och 12–24</w:t>
      </w:r>
      <w:r>
        <w:t> §</w:t>
      </w:r>
      <w:r w:rsidRPr="008C77CD">
        <w:t xml:space="preserve">§, </w:t>
      </w:r>
    </w:p>
    <w:p w14:paraId="03519DDD" w14:textId="77777777" w:rsidR="00B80E95" w:rsidRDefault="00B80E95" w:rsidP="00785462">
      <w:pPr>
        <w:pStyle w:val="Brdtextmedindrag"/>
      </w:pPr>
      <w:r w:rsidRPr="008C77CD">
        <w:t>c)</w:t>
      </w:r>
      <w:r>
        <w:t> </w:t>
      </w:r>
      <w:r w:rsidRPr="008C77CD">
        <w:t>en åtgärd som enligt beslut av Finansinspektionen är en kris</w:t>
      </w:r>
      <w:r>
        <w:softHyphen/>
      </w:r>
      <w:r w:rsidRPr="008C77CD">
        <w:t>avvärjande åtgärd enligt 15</w:t>
      </w:r>
      <w:r>
        <w:t> </w:t>
      </w:r>
      <w:r w:rsidRPr="008C77CD">
        <w:t>kap. 2</w:t>
      </w:r>
      <w:r>
        <w:t> </w:t>
      </w:r>
      <w:r w:rsidRPr="008C77CD">
        <w:t>c</w:t>
      </w:r>
      <w:r>
        <w:t> §</w:t>
      </w:r>
      <w:r w:rsidRPr="008C77CD">
        <w:t xml:space="preserve"> lagen om bank- och finansier</w:t>
      </w:r>
      <w:r>
        <w:softHyphen/>
      </w:r>
      <w:r w:rsidRPr="008C77CD">
        <w:t>ings</w:t>
      </w:r>
      <w:r>
        <w:softHyphen/>
      </w:r>
      <w:r w:rsidRPr="008C77CD">
        <w:t>rörelse eller 25</w:t>
      </w:r>
      <w:r>
        <w:t> </w:t>
      </w:r>
      <w:r w:rsidRPr="008C77CD">
        <w:t>kap. 2</w:t>
      </w:r>
      <w:r>
        <w:t> </w:t>
      </w:r>
      <w:r w:rsidRPr="008C77CD">
        <w:t>c</w:t>
      </w:r>
      <w:r>
        <w:t> §</w:t>
      </w:r>
      <w:r w:rsidRPr="008C77CD">
        <w:t xml:space="preserve"> lagen om värdepappersmarknaden, </w:t>
      </w:r>
    </w:p>
    <w:p w14:paraId="6D21E686" w14:textId="77777777" w:rsidR="00B80E95" w:rsidRDefault="00B80E95" w:rsidP="00785462">
      <w:pPr>
        <w:pStyle w:val="Brdtextmedindrag"/>
      </w:pPr>
      <w:r w:rsidRPr="008C77CD">
        <w:t>d)</w:t>
      </w:r>
      <w:r>
        <w:t> </w:t>
      </w:r>
      <w:r w:rsidRPr="008C77CD">
        <w:t>ett beslut av Finansinspektionen om att tillsätta en tillfällig förvaltare enligt 15</w:t>
      </w:r>
      <w:r>
        <w:t> </w:t>
      </w:r>
      <w:r w:rsidRPr="008C77CD">
        <w:t>a</w:t>
      </w:r>
      <w:r>
        <w:t> </w:t>
      </w:r>
      <w:r w:rsidRPr="008C77CD">
        <w:t>kap. lagen om bank- och finansieringsrörelse eller 25</w:t>
      </w:r>
      <w:r>
        <w:t> </w:t>
      </w:r>
      <w:r w:rsidRPr="008C77CD">
        <w:t>a</w:t>
      </w:r>
      <w:r>
        <w:t> </w:t>
      </w:r>
      <w:r w:rsidRPr="008C77CD">
        <w:t xml:space="preserve">kap. lagen om värdepappersmarknaden, eller </w:t>
      </w:r>
    </w:p>
    <w:p w14:paraId="48958836" w14:textId="77777777" w:rsidR="00B80E95" w:rsidRDefault="00B80E95" w:rsidP="00785462">
      <w:pPr>
        <w:pStyle w:val="Brdtextmedindrag"/>
      </w:pPr>
      <w:r w:rsidRPr="008C77CD">
        <w:t>e)</w:t>
      </w:r>
      <w:r>
        <w:t> </w:t>
      </w:r>
      <w:r w:rsidRPr="008C77CD">
        <w:t>nedskrivning eller konvertering av relevanta kapitalinstrument enligt 6</w:t>
      </w:r>
      <w:r>
        <w:t> </w:t>
      </w:r>
      <w:r w:rsidRPr="008C77CD">
        <w:t>kap.,</w:t>
      </w:r>
    </w:p>
    <w:p w14:paraId="2B974ED1" w14:textId="4AAF0627" w:rsidR="00B80E95" w:rsidRDefault="00B80E95" w:rsidP="00785462">
      <w:pPr>
        <w:pStyle w:val="Brdtextmedindrag"/>
      </w:pPr>
      <w:r w:rsidRPr="00DF367E">
        <w:rPr>
          <w:i/>
        </w:rPr>
        <w:t>krishanteringsdirektivet</w:t>
      </w:r>
      <w:r w:rsidRPr="00C030D8">
        <w:t>: Europaparlamentets och rådets direktiv 2014/59/EU av den 15</w:t>
      </w:r>
      <w:r>
        <w:t> </w:t>
      </w:r>
      <w:r w:rsidRPr="00C030D8">
        <w:t>maj 2014 om inrättande av en ram för åter</w:t>
      </w:r>
      <w:r>
        <w:softHyphen/>
      </w:r>
      <w:r w:rsidRPr="00C030D8">
        <w:t>hämtning och resolution av kreditinstitut och värdepappers</w:t>
      </w:r>
      <w:r>
        <w:softHyphen/>
      </w:r>
      <w:r w:rsidRPr="00C030D8">
        <w:t xml:space="preserve">företag och om ändring av rådets direktiv 82/891/EEG och </w:t>
      </w:r>
      <w:r w:rsidRPr="00604A26">
        <w:rPr>
          <w:spacing w:val="-4"/>
        </w:rPr>
        <w:t>Europa</w:t>
      </w:r>
      <w:r>
        <w:rPr>
          <w:spacing w:val="-4"/>
        </w:rPr>
        <w:softHyphen/>
      </w:r>
      <w:r w:rsidRPr="00604A26">
        <w:rPr>
          <w:spacing w:val="-4"/>
        </w:rPr>
        <w:t>parla</w:t>
      </w:r>
      <w:r w:rsidRPr="00604A26">
        <w:rPr>
          <w:spacing w:val="-4"/>
        </w:rPr>
        <w:softHyphen/>
        <w:t>mentets och rådets direktiv</w:t>
      </w:r>
      <w:r>
        <w:rPr>
          <w:spacing w:val="-4"/>
        </w:rPr>
        <w:t> </w:t>
      </w:r>
      <w:r w:rsidRPr="00604A26">
        <w:rPr>
          <w:spacing w:val="-4"/>
        </w:rPr>
        <w:t>2001/24/EG, 2002/47/EG, 2004/25/EG</w:t>
      </w:r>
      <w:r w:rsidRPr="00C030D8">
        <w:t xml:space="preserve">, </w:t>
      </w:r>
      <w:r w:rsidRPr="007965F3">
        <w:rPr>
          <w:spacing w:val="-5"/>
        </w:rPr>
        <w:t>2005/56/EG, 2007/36/EG, 2011/35/EU, 2012/30/EU och 2013/36/EU</w:t>
      </w:r>
      <w:r w:rsidRPr="00C030D8">
        <w:t xml:space="preserve"> </w:t>
      </w:r>
      <w:r w:rsidRPr="007965F3">
        <w:rPr>
          <w:spacing w:val="-5"/>
        </w:rPr>
        <w:t>samt Europaparlamentets och rådets förordningar (EU) nr</w:t>
      </w:r>
      <w:r>
        <w:rPr>
          <w:spacing w:val="-5"/>
        </w:rPr>
        <w:t> </w:t>
      </w:r>
      <w:r w:rsidRPr="007965F3">
        <w:rPr>
          <w:spacing w:val="-5"/>
        </w:rPr>
        <w:t>1093/2010</w:t>
      </w:r>
      <w:r w:rsidRPr="00604A26">
        <w:rPr>
          <w:spacing w:val="-4"/>
        </w:rPr>
        <w:t xml:space="preserve"> och (EU) nr</w:t>
      </w:r>
      <w:r>
        <w:rPr>
          <w:spacing w:val="-4"/>
        </w:rPr>
        <w:t> </w:t>
      </w:r>
      <w:r w:rsidRPr="00604A26">
        <w:rPr>
          <w:spacing w:val="-4"/>
        </w:rPr>
        <w:t xml:space="preserve">648/2012, </w:t>
      </w:r>
      <w:r w:rsidR="004E4C0F">
        <w:rPr>
          <w:spacing w:val="-4"/>
        </w:rPr>
        <w:t>i lydelsen enligt Europaparlamentets och rådets direktiv (EU) 2019/2034</w:t>
      </w:r>
      <w:r w:rsidRPr="00604A26">
        <w:rPr>
          <w:spacing w:val="-4"/>
        </w:rPr>
        <w:t>,</w:t>
      </w:r>
    </w:p>
    <w:p w14:paraId="66B7818A" w14:textId="77777777" w:rsidR="00B80E95" w:rsidRDefault="00B80E95" w:rsidP="00785462">
      <w:pPr>
        <w:pStyle w:val="Brdtextmedindrag"/>
      </w:pPr>
      <w:r w:rsidRPr="00604A26">
        <w:rPr>
          <w:i/>
          <w:spacing w:val="-2"/>
        </w:rPr>
        <w:t>kritisk verksamhet</w:t>
      </w:r>
      <w:r w:rsidRPr="00604A26">
        <w:rPr>
          <w:spacing w:val="-2"/>
        </w:rPr>
        <w:t>: en tjänst eller en transaktion som, om den upp</w:t>
      </w:r>
      <w:r w:rsidRPr="00604A26">
        <w:rPr>
          <w:spacing w:val="-2"/>
        </w:rPr>
        <w:softHyphen/>
        <w:t>hörde, sannolikt skulle leda till en allvarlig störning i det finansiella systemet</w:t>
      </w:r>
      <w:r w:rsidRPr="00C030D8">
        <w:t xml:space="preserve">, </w:t>
      </w:r>
    </w:p>
    <w:p w14:paraId="28F16E44" w14:textId="77777777" w:rsidR="00B80E95" w:rsidRDefault="00B80E95" w:rsidP="00785462">
      <w:pPr>
        <w:pStyle w:val="Brdtextmedindrag"/>
      </w:pPr>
      <w:r w:rsidRPr="008B3D8F">
        <w:rPr>
          <w:i/>
        </w:rPr>
        <w:t>kvalificerad insättning</w:t>
      </w:r>
      <w:r w:rsidRPr="00C030D8">
        <w:t>: en insättning enligt lagen om insättnings</w:t>
      </w:r>
      <w:r>
        <w:softHyphen/>
      </w:r>
      <w:r w:rsidRPr="00C030D8">
        <w:t>garanti som inte är undantagen enligt 4</w:t>
      </w:r>
      <w:r>
        <w:t> </w:t>
      </w:r>
      <w:r w:rsidRPr="00C030D8">
        <w:t>b eller 5</w:t>
      </w:r>
      <w:r>
        <w:t> §</w:t>
      </w:r>
      <w:r w:rsidRPr="00C030D8">
        <w:t xml:space="preserve"> den lagen,</w:t>
      </w:r>
    </w:p>
    <w:p w14:paraId="0B9F0418" w14:textId="1DF25972" w:rsidR="004E4C0F" w:rsidRDefault="004E4C0F" w:rsidP="00785462">
      <w:pPr>
        <w:pStyle w:val="Brdtextmedindrag"/>
        <w:rPr>
          <w:i/>
          <w:spacing w:val="-4"/>
        </w:rPr>
      </w:pPr>
      <w:r>
        <w:rPr>
          <w:i/>
          <w:spacing w:val="-4"/>
        </w:rPr>
        <w:t>kärnprimärkapital</w:t>
      </w:r>
      <w:r>
        <w:rPr>
          <w:iCs/>
          <w:spacing w:val="-4"/>
        </w:rPr>
        <w:t>: kapital som avses i artikel</w:t>
      </w:r>
      <w:r w:rsidR="00F939C9">
        <w:rPr>
          <w:iCs/>
          <w:spacing w:val="-4"/>
        </w:rPr>
        <w:t> </w:t>
      </w:r>
      <w:r>
        <w:rPr>
          <w:iCs/>
          <w:spacing w:val="-4"/>
        </w:rPr>
        <w:t>50 i tillsynsförordningen,</w:t>
      </w:r>
    </w:p>
    <w:p w14:paraId="511FE617" w14:textId="378BDCB6" w:rsidR="00B80E95" w:rsidRDefault="00B80E95" w:rsidP="00785462">
      <w:pPr>
        <w:pStyle w:val="Brdtextmedindrag"/>
      </w:pPr>
      <w:r w:rsidRPr="0018712E">
        <w:rPr>
          <w:i/>
          <w:spacing w:val="-4"/>
        </w:rPr>
        <w:lastRenderedPageBreak/>
        <w:t>kärnprimärkapitalinstrument</w:t>
      </w:r>
      <w:r w:rsidRPr="0018712E">
        <w:rPr>
          <w:spacing w:val="-4"/>
        </w:rPr>
        <w:t>: kapitalinstrument som uppfyller vill</w:t>
      </w:r>
      <w:r>
        <w:rPr>
          <w:spacing w:val="-4"/>
        </w:rPr>
        <w:softHyphen/>
      </w:r>
      <w:r w:rsidRPr="0018712E">
        <w:rPr>
          <w:spacing w:val="-4"/>
        </w:rPr>
        <w:t>koren</w:t>
      </w:r>
      <w:r w:rsidRPr="008B3D8F">
        <w:t xml:space="preserve"> i artikel</w:t>
      </w:r>
      <w:r>
        <w:t> </w:t>
      </w:r>
      <w:r w:rsidRPr="008B3D8F">
        <w:t>28.1–28.4, 29.1–29.5 eller 31.1 i tillsynsförordningen</w:t>
      </w:r>
      <w:r>
        <w:t>,</w:t>
      </w:r>
    </w:p>
    <w:p w14:paraId="4FCAF3D2" w14:textId="77777777" w:rsidR="00B80E95" w:rsidRDefault="00B80E95" w:rsidP="00785462">
      <w:pPr>
        <w:pStyle w:val="Brdtextmedindrag"/>
      </w:pPr>
      <w:r w:rsidRPr="00A9062C">
        <w:rPr>
          <w:i/>
        </w:rPr>
        <w:t>moderföretag</w:t>
      </w:r>
      <w:r w:rsidRPr="00A9062C">
        <w:t>: ett moderföretag enligt artikel</w:t>
      </w:r>
      <w:r>
        <w:t> </w:t>
      </w:r>
      <w:r w:rsidRPr="00A9062C">
        <w:t>4.1.15</w:t>
      </w:r>
      <w:r>
        <w:t> </w:t>
      </w:r>
      <w:r w:rsidRPr="00A9062C">
        <w:t>a i tillsyns</w:t>
      </w:r>
      <w:r>
        <w:softHyphen/>
      </w:r>
      <w:r w:rsidRPr="00A9062C">
        <w:t xml:space="preserve">förordningen, </w:t>
      </w:r>
    </w:p>
    <w:p w14:paraId="37F8959B" w14:textId="77777777" w:rsidR="00B80E95" w:rsidRDefault="00B80E95" w:rsidP="00785462">
      <w:pPr>
        <w:pStyle w:val="Brdtextmedindrag"/>
      </w:pPr>
      <w:r w:rsidRPr="00A9062C">
        <w:rPr>
          <w:i/>
        </w:rPr>
        <w:t>moderföretag inom EES</w:t>
      </w:r>
      <w:r w:rsidRPr="00A9062C">
        <w:t>: ett moderinstitut inom EES, ett finan</w:t>
      </w:r>
      <w:r>
        <w:softHyphen/>
      </w:r>
      <w:r w:rsidRPr="00A9062C">
        <w:t>siellt moderholdingföretag inom EES eller ett blandat finansiellt moderholding</w:t>
      </w:r>
      <w:r>
        <w:softHyphen/>
      </w:r>
      <w:r w:rsidRPr="00A9062C">
        <w:t xml:space="preserve">företag inom EES, </w:t>
      </w:r>
    </w:p>
    <w:p w14:paraId="56903EBD" w14:textId="77777777" w:rsidR="00B80E95" w:rsidRDefault="00B80E95" w:rsidP="00785462">
      <w:pPr>
        <w:pStyle w:val="Brdtextmedindrag"/>
      </w:pPr>
      <w:r w:rsidRPr="00A9062C">
        <w:rPr>
          <w:i/>
        </w:rPr>
        <w:t>moderföretag i tredjeland</w:t>
      </w:r>
      <w:r w:rsidRPr="00A9062C">
        <w:t>: ett moderinstitut, ett finansiellt moder</w:t>
      </w:r>
      <w:r>
        <w:softHyphen/>
      </w:r>
      <w:r w:rsidRPr="00A9062C">
        <w:t>holdingföretag eller ett blandat finansiellt moderholdingföretag som är hemmahörande i ett land utanför EES,</w:t>
      </w:r>
    </w:p>
    <w:p w14:paraId="76C3B3EB" w14:textId="77777777" w:rsidR="00B80E95" w:rsidRDefault="00B80E95" w:rsidP="00785462">
      <w:pPr>
        <w:pStyle w:val="Brdtextmedindrag"/>
      </w:pPr>
      <w:r w:rsidRPr="0090030D">
        <w:rPr>
          <w:i/>
        </w:rPr>
        <w:t>moderinstitut inom EES</w:t>
      </w:r>
      <w:r w:rsidRPr="0090030D">
        <w:t xml:space="preserve">: ett institut eller ett EES-institut som är ett moderföretag och som inte självt är ett dotterföretag till ett </w:t>
      </w:r>
    </w:p>
    <w:p w14:paraId="4CDA47B7" w14:textId="77777777" w:rsidR="00B80E95" w:rsidRDefault="00B80E95" w:rsidP="00785462">
      <w:pPr>
        <w:pStyle w:val="Brdtextmedindrag"/>
      </w:pPr>
      <w:r w:rsidRPr="0090030D">
        <w:t>a)</w:t>
      </w:r>
      <w:r>
        <w:t> </w:t>
      </w:r>
      <w:r w:rsidRPr="0090030D">
        <w:t xml:space="preserve">annat institut eller ett EES-institut, eller </w:t>
      </w:r>
    </w:p>
    <w:p w14:paraId="6CFE0F5E" w14:textId="77777777" w:rsidR="00B80E95" w:rsidRDefault="00B80E95" w:rsidP="00785462">
      <w:pPr>
        <w:pStyle w:val="Brdtextmedindrag"/>
      </w:pPr>
      <w:r w:rsidRPr="0090030D">
        <w:t>b)</w:t>
      </w:r>
      <w:r>
        <w:t> </w:t>
      </w:r>
      <w:r w:rsidRPr="0090030D">
        <w:t>finansiellt holdingföretag eller ett blandat finansiellt holding</w:t>
      </w:r>
      <w:r>
        <w:softHyphen/>
      </w:r>
      <w:r w:rsidRPr="0090030D">
        <w:t>företag som är etablerat i något land inom EES,</w:t>
      </w:r>
    </w:p>
    <w:p w14:paraId="1F4B8308" w14:textId="4E4C8409" w:rsidR="004E4C0F" w:rsidRDefault="004E4C0F" w:rsidP="00785462">
      <w:pPr>
        <w:pStyle w:val="Brdtextmedindrag"/>
        <w:rPr>
          <w:i/>
        </w:rPr>
      </w:pPr>
      <w:r>
        <w:rPr>
          <w:i/>
        </w:rPr>
        <w:t>nationellt systemviktig resolutionsenhet</w:t>
      </w:r>
      <w:r>
        <w:rPr>
          <w:iCs/>
        </w:rPr>
        <w:t xml:space="preserve">: </w:t>
      </w:r>
      <w:r w:rsidR="00F939C9" w:rsidRPr="00484C41">
        <w:rPr>
          <w:spacing w:val="-4"/>
        </w:rPr>
        <w:t>en resolutionsenhet som inte är en globalt systemviktig resolutionsenhet eller en europeiskt systemviktig reso</w:t>
      </w:r>
      <w:r w:rsidR="00F939C9" w:rsidRPr="00484C41">
        <w:rPr>
          <w:spacing w:val="-4"/>
        </w:rPr>
        <w:softHyphen/>
        <w:t>lutionsenhet men som Riksgäldskontoret bedömer vara en sannolik systemrisk i händelse av fallissemang,</w:t>
      </w:r>
    </w:p>
    <w:p w14:paraId="69A08BD2" w14:textId="644E7D6E" w:rsidR="00B80E95" w:rsidRDefault="00B80E95" w:rsidP="00785462">
      <w:pPr>
        <w:pStyle w:val="Brdtextmedindrag"/>
      </w:pPr>
      <w:r w:rsidRPr="00037C06">
        <w:rPr>
          <w:i/>
        </w:rPr>
        <w:t>relevanta kapitalinstrument</w:t>
      </w:r>
      <w:r w:rsidRPr="00F747AF">
        <w:t xml:space="preserve">: övriga primärkapitalinstrument och supplementärkapitalinstrument, </w:t>
      </w:r>
    </w:p>
    <w:p w14:paraId="322ED701" w14:textId="1A383C25" w:rsidR="004E4C0F" w:rsidRDefault="004E4C0F" w:rsidP="00785462">
      <w:pPr>
        <w:pStyle w:val="Brdtextmedindrag"/>
      </w:pPr>
      <w:r>
        <w:rPr>
          <w:i/>
          <w:iCs/>
        </w:rPr>
        <w:t>resolutionsenhet</w:t>
      </w:r>
      <w:r>
        <w:t xml:space="preserve">: en juridisk person inom EES som enligt en resolutionsplan ska vara föremål för resolutionsåtgärder, </w:t>
      </w:r>
    </w:p>
    <w:p w14:paraId="4F20EF19" w14:textId="7A6812C8" w:rsidR="00B80E95" w:rsidRDefault="00B80E95" w:rsidP="00785462">
      <w:pPr>
        <w:pStyle w:val="Brdtextmedindrag"/>
      </w:pPr>
      <w:r w:rsidRPr="00037C06">
        <w:rPr>
          <w:i/>
        </w:rPr>
        <w:t>resolutionsförfarande i tredjeland</w:t>
      </w:r>
      <w:r w:rsidRPr="00F747AF">
        <w:t>: en åtgärd som enligt rätten i ett land utanför EES syftar till att hantera en kris i ett tredjelandsinstitut eller i ett moderföretag i tredjeland, om åtgärden är jämförbar med sådana resolutionsåtgärder som får vidtas enligt denna lag i fråga om ändamål och förväntat resultat,</w:t>
      </w:r>
    </w:p>
    <w:p w14:paraId="05A57D78" w14:textId="1D29E9B5" w:rsidR="004E4C0F" w:rsidRDefault="004E4C0F" w:rsidP="00785462">
      <w:pPr>
        <w:pStyle w:val="Brdtextmedindrag"/>
      </w:pPr>
      <w:r>
        <w:rPr>
          <w:i/>
          <w:iCs/>
        </w:rPr>
        <w:t>resolutionsgrupp</w:t>
      </w:r>
      <w:r>
        <w:t>: en resolutionsenhet och dess dotterföretag som inte är</w:t>
      </w:r>
    </w:p>
    <w:p w14:paraId="6BF77C59" w14:textId="001A6A59" w:rsidR="004E4C0F" w:rsidRDefault="004E4C0F" w:rsidP="00785462">
      <w:pPr>
        <w:pStyle w:val="Brdtextmedindrag"/>
      </w:pPr>
      <w:r>
        <w:t>a) en resolutionsenhet,</w:t>
      </w:r>
    </w:p>
    <w:p w14:paraId="106E8C56" w14:textId="68A626F2" w:rsidR="004E4C0F" w:rsidRDefault="004E4C0F" w:rsidP="00785462">
      <w:pPr>
        <w:pStyle w:val="Brdtextmedindrag"/>
      </w:pPr>
      <w:r>
        <w:t>b) ett dotterföretag till en annan resolutionsenhet, eller</w:t>
      </w:r>
    </w:p>
    <w:p w14:paraId="4930F378" w14:textId="3021E831" w:rsidR="004E4C0F" w:rsidRDefault="004E4C0F" w:rsidP="00785462">
      <w:pPr>
        <w:pStyle w:val="Brdtextmedindrag"/>
      </w:pPr>
      <w:r>
        <w:t xml:space="preserve">c) ett dotterföretag i ett tredjeland som enligt resolutionsplanen inte ingår i resolutionsgruppen och dess dotterföretag, </w:t>
      </w:r>
    </w:p>
    <w:p w14:paraId="3D817CEE" w14:textId="77777777" w:rsidR="00B80E95" w:rsidRDefault="00B80E95" w:rsidP="00785462">
      <w:pPr>
        <w:pStyle w:val="Brdtextmedindrag"/>
      </w:pPr>
      <w:r w:rsidRPr="00037C06">
        <w:rPr>
          <w:i/>
        </w:rPr>
        <w:t>resolutionskollegium</w:t>
      </w:r>
      <w:r w:rsidRPr="00037C06">
        <w:t>: ett resolutionskollegium enligt artikel</w:t>
      </w:r>
      <w:r>
        <w:t> </w:t>
      </w:r>
      <w:r w:rsidRPr="00037C06">
        <w:t xml:space="preserve">88 i krishanteringsdirektivet, </w:t>
      </w:r>
    </w:p>
    <w:p w14:paraId="2BA2910D" w14:textId="77777777" w:rsidR="00B80E95" w:rsidRDefault="00B80E95" w:rsidP="00785462">
      <w:pPr>
        <w:pStyle w:val="Brdtextmedindrag"/>
      </w:pPr>
      <w:r w:rsidRPr="00037C06">
        <w:rPr>
          <w:i/>
        </w:rPr>
        <w:t>resolutionsåtgärd</w:t>
      </w:r>
      <w:r w:rsidRPr="00037C06">
        <w:t>: någon av de åtgärder som anges i 12</w:t>
      </w:r>
      <w:r>
        <w:t> </w:t>
      </w:r>
      <w:r w:rsidRPr="00037C06">
        <w:t>kap. 1</w:t>
      </w:r>
      <w:r>
        <w:t> §,</w:t>
      </w:r>
    </w:p>
    <w:p w14:paraId="16A36A5B" w14:textId="77777777" w:rsidR="00B80E95" w:rsidRDefault="00B80E95" w:rsidP="00785462">
      <w:pPr>
        <w:pStyle w:val="Brdtextmedindrag"/>
      </w:pPr>
      <w:r w:rsidRPr="004D7210">
        <w:rPr>
          <w:i/>
          <w:spacing w:val="-5"/>
        </w:rPr>
        <w:t>samordnande berörd myndighet</w:t>
      </w:r>
      <w:r w:rsidRPr="004D7210">
        <w:rPr>
          <w:spacing w:val="-5"/>
        </w:rPr>
        <w:t>: den berörda myndigheten i samma</w:t>
      </w:r>
      <w:r w:rsidRPr="00EE563F">
        <w:t xml:space="preserve"> land inom EES som den samordnande tillsynsmyndigheten,</w:t>
      </w:r>
    </w:p>
    <w:p w14:paraId="1633D53E" w14:textId="77777777" w:rsidR="00B80E95" w:rsidRDefault="00B80E95" w:rsidP="00785462">
      <w:pPr>
        <w:pStyle w:val="Brdtextmedindrag"/>
      </w:pPr>
      <w:r w:rsidRPr="004D7210">
        <w:rPr>
          <w:i/>
          <w:spacing w:val="-5"/>
        </w:rPr>
        <w:t>samordnande resolutionsmyndighet</w:t>
      </w:r>
      <w:r w:rsidRPr="004D7210">
        <w:rPr>
          <w:spacing w:val="-5"/>
        </w:rPr>
        <w:t>: resolutionsmyndigheten i samma</w:t>
      </w:r>
      <w:r w:rsidRPr="00EE563F">
        <w:t xml:space="preserve"> land inom EES som den samordnande tillsynsmyndigheten,</w:t>
      </w:r>
    </w:p>
    <w:p w14:paraId="5D885721" w14:textId="77777777" w:rsidR="00B80E95" w:rsidRDefault="00B80E95" w:rsidP="00785462">
      <w:pPr>
        <w:pStyle w:val="Brdtextmedindrag"/>
      </w:pPr>
      <w:r w:rsidRPr="00604A26">
        <w:rPr>
          <w:i/>
          <w:spacing w:val="-4"/>
        </w:rPr>
        <w:t>samordnande tillsynsmyndighet</w:t>
      </w:r>
      <w:r w:rsidRPr="00604A26">
        <w:rPr>
          <w:spacing w:val="-4"/>
        </w:rPr>
        <w:t>: en behörig myndighet som ansvarar</w:t>
      </w:r>
      <w:r w:rsidRPr="00EE563F">
        <w:t xml:space="preserve"> för att utöva gruppbaserad tillsyn av moderinstitut inom EES och av institut som kontrolleras av finansiella moderholdingföretag inom EES eller blandade finansiella moderholdingföretag inom EES,</w:t>
      </w:r>
    </w:p>
    <w:p w14:paraId="5AB9C4FC" w14:textId="771B2845" w:rsidR="004E4C0F" w:rsidRDefault="004E4C0F" w:rsidP="00785462">
      <w:pPr>
        <w:pStyle w:val="Brdtextmedindrag"/>
        <w:rPr>
          <w:i/>
        </w:rPr>
      </w:pPr>
      <w:r>
        <w:rPr>
          <w:i/>
        </w:rPr>
        <w:t>större dotterföretag</w:t>
      </w:r>
      <w:r>
        <w:rPr>
          <w:iCs/>
        </w:rPr>
        <w:t>: ett större dotterföretag enligt artikel</w:t>
      </w:r>
      <w:r w:rsidR="00F939C9">
        <w:rPr>
          <w:iCs/>
        </w:rPr>
        <w:t> </w:t>
      </w:r>
      <w:r>
        <w:rPr>
          <w:iCs/>
        </w:rPr>
        <w:t>4.1.135 i till</w:t>
      </w:r>
      <w:r w:rsidR="00F939C9">
        <w:rPr>
          <w:iCs/>
        </w:rPr>
        <w:softHyphen/>
      </w:r>
      <w:r>
        <w:rPr>
          <w:iCs/>
        </w:rPr>
        <w:t>syns</w:t>
      </w:r>
      <w:r w:rsidR="00F939C9">
        <w:rPr>
          <w:iCs/>
        </w:rPr>
        <w:softHyphen/>
      </w:r>
      <w:r>
        <w:rPr>
          <w:iCs/>
        </w:rPr>
        <w:t>förordningen,</w:t>
      </w:r>
    </w:p>
    <w:p w14:paraId="52838240" w14:textId="1FD5736C" w:rsidR="00B80E95" w:rsidRDefault="00B80E95" w:rsidP="00785462">
      <w:pPr>
        <w:pStyle w:val="Brdtextmedindrag"/>
      </w:pPr>
      <w:r w:rsidRPr="00EE563F">
        <w:rPr>
          <w:i/>
        </w:rPr>
        <w:t>supplementärkapitalinstrument</w:t>
      </w:r>
      <w:r w:rsidRPr="00EE563F">
        <w:t>: kapitalinstrument och efterställda lån som uppfyller villkoren i artikel</w:t>
      </w:r>
      <w:r>
        <w:t> </w:t>
      </w:r>
      <w:r w:rsidRPr="00EE563F">
        <w:t>63 i tillsynsförordningen</w:t>
      </w:r>
      <w:r>
        <w:t>,</w:t>
      </w:r>
    </w:p>
    <w:tbl>
      <w:tblPr>
        <w:tblW w:w="5000" w:type="pct"/>
        <w:tblLook w:val="0000" w:firstRow="0" w:lastRow="0" w:firstColumn="0" w:lastColumn="0" w:noHBand="0" w:noVBand="0"/>
      </w:tblPr>
      <w:tblGrid>
        <w:gridCol w:w="2948"/>
        <w:gridCol w:w="2949"/>
      </w:tblGrid>
      <w:tr w:rsidR="00B80E95" w14:paraId="02EA87F5" w14:textId="77777777" w:rsidTr="00785462">
        <w:tc>
          <w:tcPr>
            <w:tcW w:w="2500" w:type="pct"/>
            <w:shd w:val="clear" w:color="auto" w:fill="auto"/>
            <w:tcMar>
              <w:left w:w="0" w:type="dxa"/>
            </w:tcMar>
          </w:tcPr>
          <w:p w14:paraId="1A28B55B" w14:textId="77777777" w:rsidR="00B80E95" w:rsidRDefault="00B80E95" w:rsidP="00DA4B6B">
            <w:pPr>
              <w:pStyle w:val="Brdtextmedindrag"/>
            </w:pPr>
            <w:r w:rsidRPr="00EE563F">
              <w:rPr>
                <w:i/>
                <w:u w:val="single"/>
              </w:rPr>
              <w:t>tillsynsförordningen</w:t>
            </w:r>
            <w:r w:rsidRPr="00EE563F">
              <w:t>: Europa</w:t>
            </w:r>
            <w:r>
              <w:softHyphen/>
            </w:r>
            <w:r w:rsidRPr="00EE563F">
              <w:t>parlamentets och rådets förord</w:t>
            </w:r>
            <w:r>
              <w:softHyphen/>
            </w:r>
            <w:r w:rsidRPr="00EE563F">
              <w:t>ning (EU) nr</w:t>
            </w:r>
            <w:r>
              <w:t> </w:t>
            </w:r>
            <w:r w:rsidRPr="00EE563F">
              <w:t>575/2013 av den 26</w:t>
            </w:r>
            <w:r>
              <w:t> </w:t>
            </w:r>
            <w:r w:rsidRPr="00EE563F">
              <w:t xml:space="preserve">juni </w:t>
            </w:r>
            <w:r w:rsidRPr="00EE563F">
              <w:lastRenderedPageBreak/>
              <w:t>2013 om tillsynskrav för kredit</w:t>
            </w:r>
            <w:r>
              <w:softHyphen/>
            </w:r>
            <w:r w:rsidRPr="00EE563F">
              <w:t xml:space="preserve">institut </w:t>
            </w:r>
            <w:r w:rsidRPr="00042ACF">
              <w:rPr>
                <w:i/>
              </w:rPr>
              <w:t>och värdepappers</w:t>
            </w:r>
            <w:r>
              <w:rPr>
                <w:i/>
              </w:rPr>
              <w:softHyphen/>
            </w:r>
            <w:r w:rsidRPr="00042ACF">
              <w:rPr>
                <w:i/>
              </w:rPr>
              <w:t>företag</w:t>
            </w:r>
            <w:r w:rsidRPr="00EE563F">
              <w:t xml:space="preserve"> och om ändring av för</w:t>
            </w:r>
            <w:r>
              <w:softHyphen/>
            </w:r>
            <w:r w:rsidRPr="00EE563F">
              <w:t>ordning (EU) nr</w:t>
            </w:r>
            <w:r>
              <w:t> </w:t>
            </w:r>
            <w:r w:rsidRPr="00EE563F">
              <w:t>648/2012,</w:t>
            </w:r>
          </w:p>
        </w:tc>
        <w:tc>
          <w:tcPr>
            <w:tcW w:w="2500" w:type="pct"/>
            <w:shd w:val="clear" w:color="auto" w:fill="auto"/>
            <w:tcMar>
              <w:right w:w="0" w:type="dxa"/>
            </w:tcMar>
          </w:tcPr>
          <w:p w14:paraId="26C23150" w14:textId="77777777" w:rsidR="00B80E95" w:rsidRDefault="00B80E95" w:rsidP="00DA4B6B">
            <w:pPr>
              <w:pStyle w:val="Brdtextmedindrag"/>
            </w:pPr>
            <w:r w:rsidRPr="00EE563F">
              <w:rPr>
                <w:i/>
                <w:u w:val="single"/>
              </w:rPr>
              <w:lastRenderedPageBreak/>
              <w:t>tillsynsförordningen</w:t>
            </w:r>
            <w:r w:rsidRPr="00EE563F">
              <w:t>: Europa</w:t>
            </w:r>
            <w:r>
              <w:softHyphen/>
            </w:r>
            <w:r w:rsidRPr="00EE563F">
              <w:t>parlamentets och rådets förord</w:t>
            </w:r>
            <w:r>
              <w:softHyphen/>
            </w:r>
            <w:r w:rsidRPr="00EE563F">
              <w:t>ning (EU) nr</w:t>
            </w:r>
            <w:r>
              <w:t> </w:t>
            </w:r>
            <w:r w:rsidRPr="00EE563F">
              <w:t>575/2013 av den 26</w:t>
            </w:r>
            <w:r>
              <w:t> </w:t>
            </w:r>
            <w:r w:rsidRPr="00EE563F">
              <w:t xml:space="preserve">juni </w:t>
            </w:r>
            <w:r w:rsidRPr="00EE563F">
              <w:lastRenderedPageBreak/>
              <w:t>2013 om tillsynskrav för kredit</w:t>
            </w:r>
            <w:r>
              <w:softHyphen/>
            </w:r>
            <w:r w:rsidRPr="00EE563F">
              <w:t>institut</w:t>
            </w:r>
            <w:r>
              <w:t xml:space="preserve"> </w:t>
            </w:r>
            <w:r w:rsidRPr="00EE563F">
              <w:t>och om ändring av förordning (EU) nr</w:t>
            </w:r>
            <w:r>
              <w:t> </w:t>
            </w:r>
            <w:r w:rsidRPr="00EE563F">
              <w:t>648/2012,</w:t>
            </w:r>
          </w:p>
        </w:tc>
      </w:tr>
      <w:tr w:rsidR="00B80E95" w14:paraId="5203228F" w14:textId="77777777" w:rsidTr="00785462">
        <w:tc>
          <w:tcPr>
            <w:tcW w:w="2500" w:type="pct"/>
            <w:shd w:val="clear" w:color="auto" w:fill="auto"/>
            <w:tcMar>
              <w:left w:w="0" w:type="dxa"/>
            </w:tcMar>
          </w:tcPr>
          <w:p w14:paraId="7A6E76D3" w14:textId="77777777" w:rsidR="00B80E95" w:rsidRDefault="00B80E95" w:rsidP="00DA4B6B">
            <w:pPr>
              <w:pStyle w:val="Brdtextmedindrag"/>
            </w:pPr>
            <w:r w:rsidRPr="00E96EAA">
              <w:rPr>
                <w:i/>
                <w:u w:val="single"/>
              </w:rPr>
              <w:lastRenderedPageBreak/>
              <w:t>tillsynskollegium</w:t>
            </w:r>
            <w:r w:rsidRPr="0073154A">
              <w:t>: ett tillsyns</w:t>
            </w:r>
            <w:r>
              <w:softHyphen/>
            </w:r>
            <w:r w:rsidRPr="0073154A">
              <w:t>kollegium enligt artikel</w:t>
            </w:r>
            <w:r>
              <w:t> </w:t>
            </w:r>
            <w:r w:rsidRPr="0073154A">
              <w:t>116 i kapitaltäckningsdirektivet,</w:t>
            </w:r>
          </w:p>
        </w:tc>
        <w:tc>
          <w:tcPr>
            <w:tcW w:w="2500" w:type="pct"/>
            <w:shd w:val="clear" w:color="auto" w:fill="auto"/>
            <w:tcMar>
              <w:right w:w="0" w:type="dxa"/>
            </w:tcMar>
          </w:tcPr>
          <w:p w14:paraId="7AD17F07" w14:textId="4D592EF5" w:rsidR="00B80E95" w:rsidRDefault="0070587F" w:rsidP="00DA4B6B">
            <w:pPr>
              <w:pStyle w:val="Brdtextmedindrag"/>
            </w:pPr>
            <w:r w:rsidRPr="00E96EAA">
              <w:rPr>
                <w:i/>
                <w:u w:val="single"/>
              </w:rPr>
              <w:t>tillsynskollegium</w:t>
            </w:r>
            <w:r w:rsidRPr="00E96EAA">
              <w:t>: ett tillsyns</w:t>
            </w:r>
            <w:r>
              <w:softHyphen/>
            </w:r>
            <w:r w:rsidRPr="00E96EAA">
              <w:t>kollegium enligt artikel</w:t>
            </w:r>
            <w:r>
              <w:t> </w:t>
            </w:r>
            <w:r w:rsidRPr="00E96EAA">
              <w:t>116 i kapitaltäckningsdirektivet</w:t>
            </w:r>
            <w:r>
              <w:t xml:space="preserve"> </w:t>
            </w:r>
            <w:r>
              <w:rPr>
                <w:i/>
              </w:rPr>
              <w:t>eller artikel 48 i värdepappersbolags</w:t>
            </w:r>
            <w:r>
              <w:rPr>
                <w:i/>
              </w:rPr>
              <w:softHyphen/>
            </w:r>
            <w:r w:rsidRPr="00BF743B">
              <w:rPr>
                <w:i/>
              </w:rPr>
              <w:t>direktiv</w:t>
            </w:r>
            <w:r>
              <w:rPr>
                <w:i/>
              </w:rPr>
              <w:t>et</w:t>
            </w:r>
            <w:r w:rsidRPr="00E96EAA">
              <w:t>,</w:t>
            </w:r>
          </w:p>
        </w:tc>
      </w:tr>
    </w:tbl>
    <w:p w14:paraId="5D519AE5" w14:textId="77777777" w:rsidR="00B80E95" w:rsidRDefault="00B80E95" w:rsidP="00785462">
      <w:pPr>
        <w:pStyle w:val="Brdtextmedindrag"/>
      </w:pPr>
      <w:r w:rsidRPr="007F5AF8">
        <w:rPr>
          <w:i/>
        </w:rPr>
        <w:t>tredjelandsinstitut</w:t>
      </w:r>
      <w:r w:rsidRPr="007F5AF8">
        <w:t>: ett företag som har sitt huvudkontor i ett land utanför EES och som skulle vara ett institut om det var hemma</w:t>
      </w:r>
      <w:r>
        <w:softHyphen/>
      </w:r>
      <w:r w:rsidRPr="007F5AF8">
        <w:t>hörande inom EES,</w:t>
      </w:r>
    </w:p>
    <w:tbl>
      <w:tblPr>
        <w:tblW w:w="5000" w:type="pct"/>
        <w:tblLayout w:type="fixed"/>
        <w:tblLook w:val="0000" w:firstRow="0" w:lastRow="0" w:firstColumn="0" w:lastColumn="0" w:noHBand="0" w:noVBand="0"/>
      </w:tblPr>
      <w:tblGrid>
        <w:gridCol w:w="2948"/>
        <w:gridCol w:w="2949"/>
      </w:tblGrid>
      <w:tr w:rsidR="00CF1DF2" w14:paraId="60DFD843" w14:textId="5168C9B8" w:rsidTr="00FD4BEF">
        <w:tc>
          <w:tcPr>
            <w:tcW w:w="2500" w:type="pct"/>
            <w:shd w:val="clear" w:color="auto" w:fill="auto"/>
            <w:tcMar>
              <w:left w:w="0" w:type="dxa"/>
            </w:tcMar>
          </w:tcPr>
          <w:p w14:paraId="77EFC586" w14:textId="77777777" w:rsidR="00CF1DF2" w:rsidRPr="00BF743B" w:rsidRDefault="00CF1DF2" w:rsidP="00CF1DF2">
            <w:pPr>
              <w:pStyle w:val="Brdtextmedindrag"/>
              <w:rPr>
                <w:i/>
                <w:spacing w:val="-4"/>
              </w:rPr>
            </w:pPr>
            <w:r w:rsidRPr="00BF743B">
              <w:rPr>
                <w:i/>
                <w:spacing w:val="-4"/>
                <w:u w:val="single"/>
              </w:rPr>
              <w:t>värdepappersbolag</w:t>
            </w:r>
            <w:r w:rsidRPr="007521B6">
              <w:rPr>
                <w:iCs/>
                <w:spacing w:val="-4"/>
              </w:rPr>
              <w:t>:</w:t>
            </w:r>
            <w:r w:rsidRPr="00BF743B">
              <w:rPr>
                <w:i/>
                <w:spacing w:val="-4"/>
              </w:rPr>
              <w:t xml:space="preserve"> </w:t>
            </w:r>
            <w:r w:rsidRPr="00B56E51">
              <w:rPr>
                <w:spacing w:val="-4"/>
              </w:rPr>
              <w:t>ett</w:t>
            </w:r>
            <w:r w:rsidRPr="00BF743B">
              <w:rPr>
                <w:i/>
                <w:spacing w:val="-4"/>
              </w:rPr>
              <w:t xml:space="preserve"> </w:t>
            </w:r>
            <w:r w:rsidRPr="009022C4">
              <w:rPr>
                <w:spacing w:val="-4"/>
              </w:rPr>
              <w:t xml:space="preserve">svenskt </w:t>
            </w:r>
            <w:r w:rsidRPr="009022C4">
              <w:t>aktiebolag</w:t>
            </w:r>
            <w:r w:rsidRPr="00FD539B">
              <w:rPr>
                <w:i/>
              </w:rPr>
              <w:t xml:space="preserve"> </w:t>
            </w:r>
            <w:r w:rsidRPr="00B56E51">
              <w:t>som har tillstånd att driva värdepappersrörelse</w:t>
            </w:r>
            <w:r w:rsidRPr="00FD539B">
              <w:rPr>
                <w:i/>
              </w:rPr>
              <w:t xml:space="preserve"> </w:t>
            </w:r>
            <w:r w:rsidRPr="00B56E51">
              <w:t>enligt</w:t>
            </w:r>
            <w:r w:rsidRPr="00FD539B">
              <w:rPr>
                <w:i/>
              </w:rPr>
              <w:t xml:space="preserve"> </w:t>
            </w:r>
            <w:r w:rsidRPr="004923B1">
              <w:rPr>
                <w:iCs/>
              </w:rPr>
              <w:t>lage</w:t>
            </w:r>
            <w:r w:rsidRPr="004923B1">
              <w:rPr>
                <w:iCs/>
                <w:spacing w:val="-4"/>
              </w:rPr>
              <w:t>n om värdepappersmarknaden</w:t>
            </w:r>
            <w:r w:rsidRPr="00BF743B">
              <w:rPr>
                <w:i/>
                <w:spacing w:val="-4"/>
              </w:rPr>
              <w:t xml:space="preserve">, </w:t>
            </w:r>
            <w:r w:rsidRPr="00B56E51">
              <w:rPr>
                <w:spacing w:val="-4"/>
              </w:rPr>
              <w:t>om det har tillstånd</w:t>
            </w:r>
          </w:p>
          <w:p w14:paraId="44799925" w14:textId="77777777" w:rsidR="00CF1DF2" w:rsidRPr="00BF743B" w:rsidRDefault="00CF1DF2" w:rsidP="00CF1DF2">
            <w:pPr>
              <w:pStyle w:val="Brdtextmedindrag"/>
              <w:rPr>
                <w:i/>
              </w:rPr>
            </w:pPr>
            <w:r w:rsidRPr="00BF743B">
              <w:rPr>
                <w:i/>
              </w:rPr>
              <w:t>a) </w:t>
            </w:r>
            <w:r w:rsidRPr="00B56E51">
              <w:t>för någon av de tjänster som anges i 2 kap. 1 § 3</w:t>
            </w:r>
            <w:r w:rsidRPr="00BF743B">
              <w:rPr>
                <w:i/>
              </w:rPr>
              <w:t xml:space="preserve">, </w:t>
            </w:r>
            <w:r w:rsidRPr="00B56E51">
              <w:t>6</w:t>
            </w:r>
            <w:r w:rsidRPr="00BF743B">
              <w:rPr>
                <w:i/>
              </w:rPr>
              <w:t xml:space="preserve">, 7, 8 och 9 </w:t>
            </w:r>
            <w:r w:rsidRPr="00B56E51">
              <w:t>den lagen</w:t>
            </w:r>
            <w:r w:rsidRPr="007521B6">
              <w:rPr>
                <w:iCs/>
              </w:rPr>
              <w:t>,</w:t>
            </w:r>
            <w:r w:rsidRPr="00BF743B">
              <w:rPr>
                <w:i/>
              </w:rPr>
              <w:t xml:space="preserve"> </w:t>
            </w:r>
          </w:p>
          <w:p w14:paraId="07F4F6D6" w14:textId="77777777" w:rsidR="00CF1DF2" w:rsidRPr="00BF743B" w:rsidRDefault="00CF1DF2" w:rsidP="00CF1DF2">
            <w:pPr>
              <w:pStyle w:val="Brdtextmedindrag"/>
              <w:rPr>
                <w:i/>
              </w:rPr>
            </w:pPr>
            <w:r w:rsidRPr="00BF743B">
              <w:rPr>
                <w:i/>
              </w:rPr>
              <w:t>b) att som sidotjänst förvara finansiella instrument för kunders räkning och ta emot medel m</w:t>
            </w:r>
            <w:r w:rsidRPr="00BF743B">
              <w:rPr>
                <w:i/>
                <w:spacing w:val="-5"/>
              </w:rPr>
              <w:t>ed redovisningsskyldighet enligt</w:t>
            </w:r>
            <w:r w:rsidRPr="00BF743B">
              <w:rPr>
                <w:i/>
              </w:rPr>
              <w:t xml:space="preserve"> 2 kap. 2 § första stycket 1 den lagen, eller </w:t>
            </w:r>
          </w:p>
          <w:p w14:paraId="4C046D3F" w14:textId="331855DB" w:rsidR="00CF1DF2" w:rsidRDefault="00CF1DF2" w:rsidP="00CF1DF2">
            <w:pPr>
              <w:pStyle w:val="Brdtextmedindrag"/>
              <w:rPr>
                <w:i/>
              </w:rPr>
            </w:pPr>
            <w:r w:rsidRPr="00BF743B">
              <w:rPr>
                <w:i/>
              </w:rPr>
              <w:t>c) att som sidotjänst ta emot kunders medel på konto för att underlätta värdepappersrörelsen enligt 2 kap. 2 § första stycket 8 den lagen</w:t>
            </w:r>
            <w:r w:rsidRPr="007521B6">
              <w:rPr>
                <w:i/>
              </w:rPr>
              <w:t>,</w:t>
            </w:r>
            <w:r w:rsidRPr="00BF743B">
              <w:rPr>
                <w:i/>
              </w:rPr>
              <w:t xml:space="preserve"> </w:t>
            </w:r>
          </w:p>
        </w:tc>
        <w:tc>
          <w:tcPr>
            <w:tcW w:w="2500" w:type="pct"/>
            <w:shd w:val="clear" w:color="auto" w:fill="auto"/>
          </w:tcPr>
          <w:p w14:paraId="3C0F6A7D" w14:textId="60680893" w:rsidR="00CF1DF2" w:rsidRDefault="00CF1DF2">
            <w:pPr>
              <w:pStyle w:val="Brdtextmedindrag"/>
              <w:rPr>
                <w:i/>
              </w:rPr>
            </w:pPr>
            <w:r w:rsidRPr="00BF743B">
              <w:rPr>
                <w:i/>
                <w:u w:val="single"/>
              </w:rPr>
              <w:t>värdepappersbolag</w:t>
            </w:r>
            <w:r w:rsidRPr="007521B6">
              <w:t>:</w:t>
            </w:r>
            <w:r w:rsidRPr="00BF743B">
              <w:t xml:space="preserve"> </w:t>
            </w:r>
            <w:r w:rsidRPr="00114D09">
              <w:t>ett</w:t>
            </w:r>
            <w:r>
              <w:t xml:space="preserve"> svenskt aktiebolag</w:t>
            </w:r>
            <w:r w:rsidRPr="00C02841">
              <w:t xml:space="preserve"> som har tillstånd att driva värdepappers</w:t>
            </w:r>
            <w:r>
              <w:softHyphen/>
            </w:r>
            <w:r w:rsidRPr="00C02841">
              <w:t>rörelse enligt lagen om värdepap</w:t>
            </w:r>
            <w:r>
              <w:softHyphen/>
            </w:r>
            <w:r w:rsidRPr="00C02841">
              <w:t>pers</w:t>
            </w:r>
            <w:r>
              <w:softHyphen/>
            </w:r>
            <w:r w:rsidRPr="00C02841">
              <w:t>mark</w:t>
            </w:r>
            <w:r>
              <w:softHyphen/>
            </w:r>
            <w:r w:rsidRPr="00C02841">
              <w:t>naden</w:t>
            </w:r>
            <w:r>
              <w:t>,</w:t>
            </w:r>
            <w:r w:rsidRPr="00C02841">
              <w:t xml:space="preserve"> om det har tillstånd </w:t>
            </w:r>
            <w:r w:rsidRPr="00336996">
              <w:t>för någon av de tjänster som anges i 2 kap. 1 §</w:t>
            </w:r>
            <w:r w:rsidRPr="00B56E51">
              <w:t> </w:t>
            </w:r>
            <w:r w:rsidRPr="00336996">
              <w:t>3</w:t>
            </w:r>
            <w:r w:rsidRPr="00B56E51">
              <w:rPr>
                <w:i/>
              </w:rPr>
              <w:t xml:space="preserve"> eller </w:t>
            </w:r>
            <w:r w:rsidRPr="00336996">
              <w:t>6 den lagen</w:t>
            </w:r>
            <w:r w:rsidRPr="00BF743B">
              <w:t>,</w:t>
            </w:r>
          </w:p>
        </w:tc>
      </w:tr>
    </w:tbl>
    <w:p w14:paraId="145FB7F5" w14:textId="445905C3" w:rsidR="00801022" w:rsidRDefault="00801022" w:rsidP="00785462">
      <w:pPr>
        <w:pStyle w:val="Brdtextmedindrag"/>
        <w:rPr>
          <w:i/>
        </w:rPr>
      </w:pPr>
      <w:r w:rsidRPr="00484C41">
        <w:rPr>
          <w:i/>
        </w:rPr>
        <w:t>värdepappersbolagsdirektivet</w:t>
      </w:r>
      <w:r w:rsidRPr="00482BB7">
        <w:rPr>
          <w:i/>
        </w:rPr>
        <w:t>:</w:t>
      </w:r>
      <w:r>
        <w:t xml:space="preserve"> </w:t>
      </w:r>
      <w:r w:rsidRPr="00484C41">
        <w:t>Europaparlamentets och rådets direktiv (EU) 2019/2034 av den 27 november 2019 om tillsyn av värdepappersföretag och om ändring av direktiven 2002/87/EG, 2009/65/EG, 2011/61/EU, 2013/36/EU, 2014/59/EU och 2014/65/EU, i den ursprungliga lydelsen,</w:t>
      </w:r>
    </w:p>
    <w:p w14:paraId="6C58BD32" w14:textId="584BA17F" w:rsidR="00801022" w:rsidRDefault="00801022" w:rsidP="00785462">
      <w:pPr>
        <w:pStyle w:val="Brdtextmedindrag"/>
        <w:rPr>
          <w:i/>
        </w:rPr>
      </w:pPr>
      <w:r w:rsidRPr="00484C41">
        <w:rPr>
          <w:i/>
        </w:rPr>
        <w:t>värdepappersbolagsförord</w:t>
      </w:r>
      <w:r w:rsidRPr="00484C41">
        <w:rPr>
          <w:i/>
        </w:rPr>
        <w:softHyphen/>
        <w:t>ningen</w:t>
      </w:r>
      <w:r w:rsidRPr="002339F3">
        <w:rPr>
          <w:i/>
          <w:iCs/>
        </w:rPr>
        <w:t>:</w:t>
      </w:r>
      <w:r>
        <w:t xml:space="preserve"> </w:t>
      </w:r>
      <w:r w:rsidRPr="00484C41">
        <w:t xml:space="preserve">Europaparlamentets och </w:t>
      </w:r>
      <w:r w:rsidRPr="00484C41">
        <w:rPr>
          <w:spacing w:val="-4"/>
        </w:rPr>
        <w:t>rådets förordning (EU) 2019/2033</w:t>
      </w:r>
      <w:r w:rsidRPr="00484C41">
        <w:t xml:space="preserve"> av </w:t>
      </w:r>
      <w:r w:rsidRPr="00484C41">
        <w:rPr>
          <w:spacing w:val="-4"/>
        </w:rPr>
        <w:t>den 27 november 2019 om till</w:t>
      </w:r>
      <w:r w:rsidRPr="00484C41">
        <w:rPr>
          <w:spacing w:val="-4"/>
        </w:rPr>
        <w:softHyphen/>
        <w:t>synskrav</w:t>
      </w:r>
      <w:r w:rsidRPr="00484C41">
        <w:t xml:space="preserve"> för värdepappersföretag </w:t>
      </w:r>
      <w:r w:rsidRPr="00484C41">
        <w:rPr>
          <w:spacing w:val="-4"/>
        </w:rPr>
        <w:t>och om ändring av förordningarna</w:t>
      </w:r>
      <w:r w:rsidRPr="00484C41">
        <w:t xml:space="preserve"> (EU) nr 1093/2010, (EU) nr 575/2013, (EU) nr 600/2014 och (EU) nr 806/2014, och</w:t>
      </w:r>
    </w:p>
    <w:p w14:paraId="4B7B93CC" w14:textId="2D1A7DCC" w:rsidR="00A62592" w:rsidRDefault="00B80E95" w:rsidP="00785462">
      <w:pPr>
        <w:pStyle w:val="Brdtextmedindrag"/>
      </w:pPr>
      <w:r w:rsidRPr="00C66FE3">
        <w:rPr>
          <w:i/>
        </w:rPr>
        <w:t>övriga primärkapitalinstrument</w:t>
      </w:r>
      <w:r w:rsidRPr="00C66FE3">
        <w:t>: kapitalinstrument som uppfyller vill</w:t>
      </w:r>
      <w:r>
        <w:softHyphen/>
      </w:r>
      <w:r w:rsidRPr="00C66FE3">
        <w:t>koren i artikel</w:t>
      </w:r>
      <w:r>
        <w:t> </w:t>
      </w:r>
      <w:r w:rsidRPr="00C66FE3">
        <w:t>52.1 i tillsynsförordningen.</w:t>
      </w:r>
    </w:p>
    <w:p w14:paraId="12A4119A" w14:textId="77777777" w:rsidR="00B80E95" w:rsidRDefault="00B80E95" w:rsidP="00785462">
      <w:pPr>
        <w:pStyle w:val="Brdtext"/>
        <w:spacing w:before="270"/>
        <w:jc w:val="center"/>
        <w:rPr>
          <w:b/>
        </w:rPr>
      </w:pPr>
      <w:r>
        <w:rPr>
          <w:b/>
        </w:rPr>
        <w:t>27 kap.</w:t>
      </w:r>
    </w:p>
    <w:p w14:paraId="3B43EDAE" w14:textId="176B0059" w:rsidR="00B80E95" w:rsidRDefault="00B80E95" w:rsidP="00785462">
      <w:pPr>
        <w:pStyle w:val="Brdtext"/>
        <w:jc w:val="center"/>
      </w:pPr>
      <w:r>
        <w:t>13 §</w:t>
      </w:r>
    </w:p>
    <w:p w14:paraId="3802078D" w14:textId="77777777" w:rsidR="00B80E95" w:rsidRDefault="00B80E95" w:rsidP="00785462">
      <w:pPr>
        <w:pStyle w:val="Brdtextmedindrag"/>
      </w:pPr>
      <w:r w:rsidRPr="0048664E">
        <w:t>Avgiftsskyldiga ska betala årliga resolutionsavgifter. De samman</w:t>
      </w:r>
      <w:r>
        <w:softHyphen/>
      </w:r>
      <w:r w:rsidRPr="0048664E">
        <w:t>lagda resolutionsavgifterna för ett år ska uppgå till 0,05</w:t>
      </w:r>
      <w:r>
        <w:t> </w:t>
      </w:r>
      <w:r w:rsidRPr="0048664E">
        <w:t>procent av det totala underlag för samtliga avgiftsskyldiga som beräknas enligt 14</w:t>
      </w:r>
      <w:r>
        <w:t> §</w:t>
      </w:r>
      <w:r w:rsidRPr="0048664E">
        <w:t xml:space="preserve"> (avgiftsunderlaget). </w:t>
      </w:r>
    </w:p>
    <w:p w14:paraId="40E86FCF" w14:textId="77777777" w:rsidR="00B80E95" w:rsidRPr="0048664E" w:rsidRDefault="00B80E95" w:rsidP="00785462">
      <w:pPr>
        <w:pStyle w:val="Brdtextmedindrag"/>
      </w:pPr>
      <w:r w:rsidRPr="0048664E">
        <w:t>Om inte annat följer av tredje stycket fastställs den resolutions</w:t>
      </w:r>
      <w:r>
        <w:softHyphen/>
      </w:r>
      <w:r w:rsidRPr="0048664E">
        <w:t>avgift som en avgiftsskyldig ska betala i enlighet med förordningen om resolutions</w:t>
      </w:r>
      <w:r>
        <w:softHyphen/>
      </w:r>
      <w:r w:rsidRPr="0048664E">
        <w:t>avgifter.</w:t>
      </w:r>
    </w:p>
    <w:tbl>
      <w:tblPr>
        <w:tblW w:w="5000" w:type="pct"/>
        <w:tblLook w:val="0000" w:firstRow="0" w:lastRow="0" w:firstColumn="0" w:lastColumn="0" w:noHBand="0" w:noVBand="0"/>
      </w:tblPr>
      <w:tblGrid>
        <w:gridCol w:w="2948"/>
        <w:gridCol w:w="2949"/>
      </w:tblGrid>
      <w:tr w:rsidR="00B80E95" w14:paraId="2F1B4DB1" w14:textId="77777777" w:rsidTr="00785462">
        <w:tc>
          <w:tcPr>
            <w:tcW w:w="2500" w:type="pct"/>
            <w:shd w:val="clear" w:color="auto" w:fill="auto"/>
            <w:tcMar>
              <w:left w:w="0" w:type="dxa"/>
            </w:tcMar>
          </w:tcPr>
          <w:p w14:paraId="30162BE5" w14:textId="21C4701B" w:rsidR="00B80E95" w:rsidRDefault="00B80E95" w:rsidP="00CE52A2">
            <w:pPr>
              <w:pStyle w:val="Brdtextmedindrag"/>
            </w:pPr>
            <w:r w:rsidRPr="008425C9">
              <w:lastRenderedPageBreak/>
              <w:t>Det som i artiklarna</w:t>
            </w:r>
            <w:r>
              <w:t> </w:t>
            </w:r>
            <w:r w:rsidRPr="008425C9">
              <w:t>4.1, 6–9, 12.1, 14.2, 14.3, 14.6 och 17.2 i förordningen om resolutions</w:t>
            </w:r>
            <w:r>
              <w:softHyphen/>
            </w:r>
            <w:r w:rsidRPr="008425C9">
              <w:t xml:space="preserve">avgifter anges om metoden för </w:t>
            </w:r>
            <w:r w:rsidR="00384C1C">
              <w:t>riskjustering</w:t>
            </w:r>
            <w:r w:rsidRPr="008425C9">
              <w:t xml:space="preserve"> av resolutionsavgift och om uppgiftsskyldighet, ska inte tillämpas för EES-filialer </w:t>
            </w:r>
            <w:r w:rsidRPr="0070587F">
              <w:rPr>
                <w:i/>
              </w:rPr>
              <w:t>och värdepappersbolag som omfattas av definitionen i artikel</w:t>
            </w:r>
            <w:r w:rsidR="00384C1C" w:rsidRPr="0070587F">
              <w:rPr>
                <w:i/>
              </w:rPr>
              <w:t xml:space="preserve"> </w:t>
            </w:r>
            <w:r w:rsidRPr="0070587F">
              <w:rPr>
                <w:i/>
              </w:rPr>
              <w:t>96.1</w:t>
            </w:r>
            <w:r w:rsidR="00384C1C" w:rsidRPr="0070587F">
              <w:rPr>
                <w:i/>
              </w:rPr>
              <w:t xml:space="preserve"> </w:t>
            </w:r>
            <w:r w:rsidRPr="0070587F">
              <w:rPr>
                <w:i/>
              </w:rPr>
              <w:t>a eller</w:t>
            </w:r>
            <w:r w:rsidR="00384C1C" w:rsidRPr="0070587F">
              <w:rPr>
                <w:i/>
              </w:rPr>
              <w:t xml:space="preserve"> </w:t>
            </w:r>
            <w:r w:rsidRPr="0070587F">
              <w:rPr>
                <w:i/>
              </w:rPr>
              <w:t>b i tillsynsförordningen eller som bedriver verksamhet nr</w:t>
            </w:r>
            <w:r w:rsidR="00384C1C" w:rsidRPr="0070587F">
              <w:rPr>
                <w:i/>
              </w:rPr>
              <w:t xml:space="preserve"> </w:t>
            </w:r>
            <w:r w:rsidRPr="0070587F">
              <w:rPr>
                <w:i/>
              </w:rPr>
              <w:t xml:space="preserve">8 i </w:t>
            </w:r>
            <w:r w:rsidR="00384C1C" w:rsidRPr="0070587F">
              <w:rPr>
                <w:i/>
              </w:rPr>
              <w:t xml:space="preserve">avsnitt </w:t>
            </w:r>
            <w:r w:rsidRPr="0070587F">
              <w:rPr>
                <w:i/>
              </w:rPr>
              <w:t>A i bilaga</w:t>
            </w:r>
            <w:r w:rsidR="00384C1C" w:rsidRPr="0070587F">
              <w:rPr>
                <w:i/>
              </w:rPr>
              <w:t xml:space="preserve"> </w:t>
            </w:r>
            <w:r w:rsidRPr="0070587F">
              <w:rPr>
                <w:i/>
              </w:rPr>
              <w:t xml:space="preserve">I till </w:t>
            </w:r>
            <w:r w:rsidR="00384C1C" w:rsidRPr="0070587F">
              <w:rPr>
                <w:i/>
              </w:rPr>
              <w:t>Europaparlamentets</w:t>
            </w:r>
            <w:r w:rsidRPr="0070587F">
              <w:rPr>
                <w:i/>
              </w:rPr>
              <w:t xml:space="preserve"> och rådets direktiv 2004/39/EG, men som inte </w:t>
            </w:r>
            <w:r w:rsidR="00384C1C" w:rsidRPr="0070587F">
              <w:rPr>
                <w:i/>
              </w:rPr>
              <w:t>bedriver</w:t>
            </w:r>
            <w:r w:rsidRPr="0070587F">
              <w:rPr>
                <w:i/>
              </w:rPr>
              <w:t xml:space="preserve"> verksam</w:t>
            </w:r>
            <w:r w:rsidRPr="0070587F">
              <w:rPr>
                <w:i/>
              </w:rPr>
              <w:softHyphen/>
              <w:t>heterna nr</w:t>
            </w:r>
            <w:r w:rsidR="00384C1C" w:rsidRPr="0070587F">
              <w:rPr>
                <w:i/>
              </w:rPr>
              <w:t xml:space="preserve"> </w:t>
            </w:r>
            <w:r w:rsidRPr="0070587F">
              <w:rPr>
                <w:i/>
              </w:rPr>
              <w:t>3 eller 6 i samma avsnitt i den bilagan</w:t>
            </w:r>
            <w:r w:rsidRPr="004923B1">
              <w:rPr>
                <w:iCs/>
              </w:rPr>
              <w:t>.</w:t>
            </w:r>
            <w:r w:rsidRPr="008425C9">
              <w:t xml:space="preserve"> För </w:t>
            </w:r>
            <w:r w:rsidRPr="0070587F">
              <w:rPr>
                <w:i/>
              </w:rPr>
              <w:t xml:space="preserve">en sådan </w:t>
            </w:r>
            <w:r w:rsidR="00384C1C" w:rsidRPr="0070587F">
              <w:rPr>
                <w:i/>
              </w:rPr>
              <w:t>avgiftsskyldig</w:t>
            </w:r>
            <w:r w:rsidRPr="008425C9">
              <w:t xml:space="preserve"> ska </w:t>
            </w:r>
            <w:r w:rsidR="00384C1C">
              <w:t>riskjustering</w:t>
            </w:r>
            <w:r w:rsidRPr="008425C9">
              <w:t xml:space="preserve"> av </w:t>
            </w:r>
            <w:r w:rsidR="00384C1C">
              <w:t>resolutionsavgift</w:t>
            </w:r>
            <w:r w:rsidRPr="008425C9">
              <w:t xml:space="preserve"> ske i enlighet med de kriterier som anges i </w:t>
            </w:r>
            <w:r w:rsidR="00384C1C">
              <w:t>arti</w:t>
            </w:r>
            <w:r w:rsidR="00384C1C">
              <w:softHyphen/>
              <w:t>kel</w:t>
            </w:r>
            <w:r>
              <w:t> </w:t>
            </w:r>
            <w:r w:rsidRPr="008425C9">
              <w:t xml:space="preserve">103.7 i </w:t>
            </w:r>
            <w:r w:rsidR="00384C1C">
              <w:t>kris</w:t>
            </w:r>
            <w:r w:rsidR="00384C1C">
              <w:softHyphen/>
              <w:t>hanteringsdirektivet</w:t>
            </w:r>
            <w:r w:rsidRPr="008425C9">
              <w:t xml:space="preserve"> och före</w:t>
            </w:r>
            <w:r>
              <w:softHyphen/>
            </w:r>
            <w:r w:rsidRPr="008425C9">
              <w:t>skrifter som har meddelats med stöd av 29</w:t>
            </w:r>
            <w:r>
              <w:t> </w:t>
            </w:r>
            <w:r w:rsidRPr="008425C9">
              <w:t>kap. 1</w:t>
            </w:r>
            <w:r>
              <w:t> §</w:t>
            </w:r>
            <w:r w:rsidR="00384C1C">
              <w:t xml:space="preserve"> </w:t>
            </w:r>
            <w:r w:rsidR="00384C1C" w:rsidRPr="00484C41">
              <w:t>11</w:t>
            </w:r>
            <w:r w:rsidRPr="008425C9">
              <w:t>.</w:t>
            </w:r>
          </w:p>
        </w:tc>
        <w:tc>
          <w:tcPr>
            <w:tcW w:w="2500" w:type="pct"/>
            <w:shd w:val="clear" w:color="auto" w:fill="auto"/>
            <w:tcMar>
              <w:right w:w="0" w:type="dxa"/>
            </w:tcMar>
          </w:tcPr>
          <w:p w14:paraId="5D9EC5E8" w14:textId="65FF571D" w:rsidR="00B80E95" w:rsidRDefault="00B80E95" w:rsidP="00CE52A2">
            <w:pPr>
              <w:pStyle w:val="Brdtextmedindrag"/>
            </w:pPr>
            <w:r w:rsidRPr="008425C9">
              <w:t>Det som i artiklarna</w:t>
            </w:r>
            <w:r>
              <w:t> </w:t>
            </w:r>
            <w:r w:rsidRPr="008425C9">
              <w:t>4.1, 6–9, 12.1, 14.2, 14.3, 14.6 och 17.2 i förordningen om resolutions</w:t>
            </w:r>
            <w:r>
              <w:softHyphen/>
            </w:r>
            <w:r w:rsidRPr="008425C9">
              <w:t>avgifter anges om metoden för risk</w:t>
            </w:r>
            <w:r>
              <w:softHyphen/>
            </w:r>
            <w:r w:rsidRPr="008425C9">
              <w:t xml:space="preserve">justering av resolutionsavgift och om uppgiftsskyldighet, ska inte tillämpas för EES-filialer. För </w:t>
            </w:r>
            <w:r>
              <w:rPr>
                <w:i/>
              </w:rPr>
              <w:t>EES-filialer</w:t>
            </w:r>
            <w:r w:rsidRPr="008425C9">
              <w:t xml:space="preserve"> ska riskjustering av resolu</w:t>
            </w:r>
            <w:r>
              <w:softHyphen/>
            </w:r>
            <w:r w:rsidRPr="008425C9">
              <w:t>tionsavgift ske i enlig</w:t>
            </w:r>
            <w:r>
              <w:softHyphen/>
            </w:r>
            <w:r w:rsidRPr="008425C9">
              <w:t>het med de kriterier som anges i a</w:t>
            </w:r>
            <w:r w:rsidRPr="004D7210">
              <w:rPr>
                <w:spacing w:val="-5"/>
              </w:rPr>
              <w:t>rtikel 103.7 i krishanteringsdirek</w:t>
            </w:r>
            <w:r w:rsidRPr="004D7210">
              <w:rPr>
                <w:spacing w:val="-5"/>
              </w:rPr>
              <w:softHyphen/>
              <w:t>tiv</w:t>
            </w:r>
            <w:r w:rsidRPr="004D7210">
              <w:t>et och före</w:t>
            </w:r>
            <w:r>
              <w:softHyphen/>
            </w:r>
            <w:r w:rsidRPr="004D7210">
              <w:t>skrifter som har meddelats</w:t>
            </w:r>
            <w:r w:rsidRPr="00F15DF1">
              <w:rPr>
                <w:spacing w:val="-4"/>
              </w:rPr>
              <w:t xml:space="preserve"> med stöd av 29 kap.</w:t>
            </w:r>
            <w:r w:rsidRPr="008425C9">
              <w:t xml:space="preserve"> 1</w:t>
            </w:r>
            <w:r>
              <w:t> § </w:t>
            </w:r>
            <w:r w:rsidR="00384C1C">
              <w:t>11</w:t>
            </w:r>
            <w:r w:rsidRPr="008425C9">
              <w:t>.</w:t>
            </w:r>
          </w:p>
        </w:tc>
      </w:tr>
    </w:tbl>
    <w:p w14:paraId="6750329A" w14:textId="383356B7" w:rsidR="00B80E95" w:rsidRDefault="00B80E95" w:rsidP="00785462">
      <w:pPr>
        <w:pStyle w:val="Brdtextmedindrag"/>
      </w:pPr>
      <w:r w:rsidRPr="0048664E">
        <w:t>Resolutionsavgift ska betalas så länge som behållningen i resolu</w:t>
      </w:r>
      <w:r>
        <w:softHyphen/>
      </w:r>
      <w:r w:rsidRPr="0048664E">
        <w:t>tions</w:t>
      </w:r>
      <w:r>
        <w:softHyphen/>
      </w:r>
      <w:r w:rsidRPr="0048664E">
        <w:t>reserven vid utgången av det år avgiften avser understiger tre procent av de garanterade insättningarna.</w:t>
      </w:r>
    </w:p>
    <w:p w14:paraId="0DF660A3" w14:textId="77777777" w:rsidR="00B80E95" w:rsidRPr="00B80E95" w:rsidRDefault="00B80E95" w:rsidP="00CE52A2">
      <w:pPr>
        <w:pStyle w:val="Brdtextmedindrag"/>
      </w:pPr>
    </w:p>
    <w:p w14:paraId="65FC4399" w14:textId="6BAF6686" w:rsidR="00090E36" w:rsidRDefault="00090E36" w:rsidP="00090E36">
      <w:pPr>
        <w:pStyle w:val="Brdtextmedindrag"/>
      </w:pPr>
    </w:p>
    <w:p w14:paraId="1299D021" w14:textId="77777777" w:rsidR="00090E36" w:rsidRDefault="00090E36" w:rsidP="00090E36">
      <w:pPr>
        <w:pStyle w:val="Brdtextmedindrag"/>
        <w:sectPr w:rsidR="00090E36" w:rsidSect="00064433">
          <w:headerReference w:type="even" r:id="rId137"/>
          <w:headerReference w:type="default" r:id="rId138"/>
          <w:footerReference w:type="even" r:id="rId139"/>
          <w:footerReference w:type="default" r:id="rId140"/>
          <w:footerReference w:type="first" r:id="rId141"/>
          <w:footnotePr>
            <w:numRestart w:val="eachSect"/>
          </w:footnotePr>
          <w:pgSz w:w="9356" w:h="13721" w:code="9"/>
          <w:pgMar w:top="794" w:right="2438" w:bottom="1191" w:left="1021" w:header="0" w:footer="709" w:gutter="0"/>
          <w:cols w:space="708"/>
          <w:docGrid w:linePitch="360"/>
        </w:sectPr>
      </w:pPr>
    </w:p>
    <w:p w14:paraId="42FD08CF" w14:textId="03ED8AD5" w:rsidR="00090E36" w:rsidRDefault="00090E36" w:rsidP="00090E36">
      <w:pPr>
        <w:pStyle w:val="Rubrik1"/>
        <w:spacing w:before="0"/>
      </w:pPr>
      <w:bookmarkStart w:id="33" w:name="_Toc68700440"/>
      <w:r w:rsidRPr="00090E36">
        <w:lastRenderedPageBreak/>
        <w:t>Ärendet och dess beredning</w:t>
      </w:r>
      <w:bookmarkEnd w:id="33"/>
    </w:p>
    <w:p w14:paraId="236630E9" w14:textId="77777777" w:rsidR="00FE6737" w:rsidRPr="00CC7F87" w:rsidRDefault="00FE6737" w:rsidP="00FE6737">
      <w:pPr>
        <w:pStyle w:val="Brdtextmedindrag"/>
        <w:ind w:firstLine="0"/>
      </w:pPr>
      <w:bookmarkStart w:id="34" w:name="_Hlk37157658"/>
      <w:r w:rsidRPr="00CC7F87">
        <w:t>Europaparlamentet och rådet har antagit förordning (EU) 2019/2033 av den 27 november 2019 om tillsynskrav för värdepappersföretag och om ändring av förordningarna (EU) nr 1093/2010, (EU) nr 575/2013, (EU) nr 600/2014 och (EU) nr 806/2014, i det följande benämnd värdepappers</w:t>
      </w:r>
      <w:r w:rsidRPr="00CC7F87">
        <w:softHyphen/>
        <w:t xml:space="preserve">bolagsförordningen, se </w:t>
      </w:r>
      <w:r w:rsidRPr="00CC7F87">
        <w:rPr>
          <w:i/>
          <w:iCs/>
        </w:rPr>
        <w:t>bilaga 1</w:t>
      </w:r>
      <w:r w:rsidRPr="00CC7F87">
        <w:t>. Rättelser av värdepappersbolags</w:t>
      </w:r>
      <w:r w:rsidRPr="00CC7F87">
        <w:softHyphen/>
        <w:t>förord</w:t>
      </w:r>
      <w:r w:rsidRPr="00CC7F87">
        <w:softHyphen/>
        <w:t xml:space="preserve">ningen publicerades i Europeiska unionens officiella tidning den 24 januari och den 2 december 2020, se </w:t>
      </w:r>
      <w:r w:rsidRPr="00CC7F87">
        <w:rPr>
          <w:i/>
          <w:iCs/>
        </w:rPr>
        <w:t>bilagorna 2 </w:t>
      </w:r>
      <w:r w:rsidRPr="00CC7F87">
        <w:t>och</w:t>
      </w:r>
      <w:r w:rsidRPr="00CC7F87">
        <w:rPr>
          <w:i/>
          <w:iCs/>
        </w:rPr>
        <w:t xml:space="preserve"> 3</w:t>
      </w:r>
      <w:r w:rsidRPr="00CC7F87">
        <w:t>. Europaparla</w:t>
      </w:r>
      <w:r w:rsidRPr="00CC7F87">
        <w:softHyphen/>
        <w:t>mentet och rådet har också antagit direktiv (EU) 2019/2034 av den 27 november 2019 om tillsyn av värdepappersföretag och ändring av direktiven 2002/87/EG, 2009/65/EG, 2011/61/EU, 2013/36/EU, 2014/59/EU och 2014/65/EU, i det följande benämnt värdepappers</w:t>
      </w:r>
      <w:r w:rsidRPr="00CC7F87">
        <w:softHyphen/>
        <w:t>bolags</w:t>
      </w:r>
      <w:r w:rsidRPr="00CC7F87">
        <w:softHyphen/>
        <w:t>direktivet,</w:t>
      </w:r>
      <w:r w:rsidRPr="00CC7F87">
        <w:rPr>
          <w:i/>
          <w:iCs/>
        </w:rPr>
        <w:t xml:space="preserve"> </w:t>
      </w:r>
      <w:r w:rsidRPr="00CC7F87">
        <w:t>se</w:t>
      </w:r>
      <w:r w:rsidRPr="00CC7F87">
        <w:rPr>
          <w:i/>
          <w:iCs/>
        </w:rPr>
        <w:t xml:space="preserve"> bilaga 4</w:t>
      </w:r>
      <w:r w:rsidRPr="00CC7F87">
        <w:t>. En rättelse av värdepappersbolags</w:t>
      </w:r>
      <w:r w:rsidRPr="00CC7F87">
        <w:softHyphen/>
        <w:t>direktivet publi</w:t>
      </w:r>
      <w:r w:rsidRPr="00CC7F87">
        <w:softHyphen/>
        <w:t>ce</w:t>
      </w:r>
      <w:r w:rsidRPr="00CC7F87">
        <w:softHyphen/>
        <w:t xml:space="preserve">rades i Europeiska unionens officiella tidning den 2 december 2020, se </w:t>
      </w:r>
      <w:r w:rsidRPr="00CC7F87">
        <w:rPr>
          <w:i/>
          <w:iCs/>
        </w:rPr>
        <w:t xml:space="preserve">bilaga 5. </w:t>
      </w:r>
      <w:r w:rsidRPr="00CC7F87">
        <w:t>Värdepappersbolags</w:t>
      </w:r>
      <w:r w:rsidRPr="00CC7F87">
        <w:softHyphen/>
        <w:t>förordningen och värdepappers</w:t>
      </w:r>
      <w:r w:rsidRPr="00CC7F87">
        <w:softHyphen/>
        <w:t>bolagsdirek</w:t>
      </w:r>
      <w:r w:rsidRPr="00CC7F87">
        <w:softHyphen/>
        <w:t>tivet utgör ett nytt regelverk om kapitaltäckning för värde</w:t>
      </w:r>
      <w:r w:rsidRPr="00CC7F87">
        <w:softHyphen/>
        <w:t>pappers</w:t>
      </w:r>
      <w:r w:rsidRPr="00CC7F87">
        <w:softHyphen/>
        <w:t>bolag.</w:t>
      </w:r>
    </w:p>
    <w:p w14:paraId="226F2BDE" w14:textId="77777777" w:rsidR="00FE6737" w:rsidRPr="00CC7F87" w:rsidRDefault="00FE6737" w:rsidP="00FE6737">
      <w:pPr>
        <w:pStyle w:val="Brdtextmedindrag"/>
      </w:pPr>
      <w:r w:rsidRPr="00CC7F87">
        <w:t>Under förhandlingarna av förordningen och direktivet har en fakta</w:t>
      </w:r>
      <w:r w:rsidRPr="00CC7F87">
        <w:softHyphen/>
        <w:t>pro</w:t>
      </w:r>
      <w:r w:rsidRPr="00CC7F87">
        <w:softHyphen/>
        <w:t xml:space="preserve">memoria upprättats och överlämnats till riksdagen (2017/18:FPM43). </w:t>
      </w:r>
    </w:p>
    <w:p w14:paraId="1DF2B998" w14:textId="77777777" w:rsidR="00FE6737" w:rsidRPr="00CC7F87" w:rsidRDefault="00FE6737" w:rsidP="00FE6737">
      <w:pPr>
        <w:pStyle w:val="Brdtextmedindrag"/>
      </w:pPr>
      <w:r w:rsidRPr="00CC7F87">
        <w:t>Regeringen gav den 16 maj 2019 en särskild utredare i uppdrag att lämna förslag till de lagändringar som krävs för att bl.a. anpassa och komp</w:t>
      </w:r>
      <w:r w:rsidRPr="00CC7F87">
        <w:softHyphen/>
        <w:t>lettera svensk rätt till de</w:t>
      </w:r>
      <w:r>
        <w:t>t</w:t>
      </w:r>
      <w:r w:rsidRPr="00CC7F87">
        <w:t xml:space="preserve"> nya EU-rättsliga regelverket om kapital</w:t>
      </w:r>
      <w:r w:rsidRPr="00CC7F87">
        <w:softHyphen/>
        <w:t>täckning för värdepappersbolag (dir. 2019:22). Utredningen antog namnet Utred</w:t>
      </w:r>
      <w:r w:rsidRPr="00CC7F87">
        <w:softHyphen/>
        <w:t>ningen om nya kapitaltäckningsregler för värde</w:t>
      </w:r>
      <w:r w:rsidRPr="00CC7F87">
        <w:softHyphen/>
        <w:t>pappers</w:t>
      </w:r>
      <w:r w:rsidRPr="00CC7F87">
        <w:softHyphen/>
        <w:t xml:space="preserve">bolag. </w:t>
      </w:r>
    </w:p>
    <w:p w14:paraId="03C6BCD0" w14:textId="77777777" w:rsidR="00FE6737" w:rsidRPr="00CC7F87" w:rsidRDefault="00FE6737" w:rsidP="00FE6737">
      <w:pPr>
        <w:pStyle w:val="Brdtextmedindrag"/>
      </w:pPr>
      <w:r w:rsidRPr="00CC7F87">
        <w:t>Utredningen har redovisat sitt uppdrag i betänkandet Nya kapitaltäck</w:t>
      </w:r>
      <w:r w:rsidRPr="00CC7F87">
        <w:softHyphen/>
        <w:t>ningsregler för värdepappersbolag (SOU 2020:12). I det lämnas de författ</w:t>
      </w:r>
      <w:r w:rsidRPr="00CC7F87">
        <w:softHyphen/>
        <w:t>nings</w:t>
      </w:r>
      <w:r w:rsidRPr="00CC7F87">
        <w:softHyphen/>
        <w:t>förslag som krävs för att anpassa svensk rätt till värdepappersbolags</w:t>
      </w:r>
      <w:r w:rsidRPr="00CC7F87">
        <w:softHyphen/>
        <w:t>förordningen och genomföra värdepappersbolagsdirektivet i svensk rätt.</w:t>
      </w:r>
    </w:p>
    <w:p w14:paraId="7A461AB3" w14:textId="77777777" w:rsidR="00FE6737" w:rsidRPr="00CC7F87" w:rsidRDefault="00FE6737" w:rsidP="00FE6737">
      <w:pPr>
        <w:pStyle w:val="Brdtextmedindrag"/>
      </w:pPr>
      <w:r w:rsidRPr="00CC7F87">
        <w:t xml:space="preserve">En sammanfattning av betänkandet och utredningens lagförslag finns i </w:t>
      </w:r>
      <w:r w:rsidRPr="00CC7F87">
        <w:rPr>
          <w:i/>
          <w:iCs/>
        </w:rPr>
        <w:t xml:space="preserve">bilagorna 6 </w:t>
      </w:r>
      <w:r w:rsidRPr="00CC7F87">
        <w:t>och</w:t>
      </w:r>
      <w:r w:rsidRPr="00CC7F87">
        <w:rPr>
          <w:i/>
          <w:iCs/>
        </w:rPr>
        <w:t xml:space="preserve"> 7</w:t>
      </w:r>
      <w:r w:rsidRPr="00CC7F87">
        <w:t>.</w:t>
      </w:r>
    </w:p>
    <w:p w14:paraId="6E7B4C7F" w14:textId="77777777" w:rsidR="00FE6737" w:rsidRPr="00CC7F87" w:rsidRDefault="00FE6737" w:rsidP="00FE6737">
      <w:pPr>
        <w:pStyle w:val="Brdtextmedindrag"/>
      </w:pPr>
      <w:r w:rsidRPr="00CC7F87">
        <w:t>Betänkandet har remissbehandlats. En förteckning över remissinstan</w:t>
      </w:r>
      <w:r w:rsidRPr="00CC7F87">
        <w:softHyphen/>
        <w:t>serna finns i</w:t>
      </w:r>
      <w:r w:rsidRPr="00CC7F87">
        <w:rPr>
          <w:i/>
          <w:iCs/>
        </w:rPr>
        <w:t xml:space="preserve"> bilaga 8</w:t>
      </w:r>
      <w:r w:rsidRPr="00CC7F87">
        <w:t>. Remissvaren finns tillgängliga på regeringens webb</w:t>
      </w:r>
      <w:r w:rsidRPr="00CC7F87">
        <w:softHyphen/>
        <w:t xml:space="preserve">plats (www.regeringen.se) och i Finansdepartementet (Fi2020/00993). </w:t>
      </w:r>
    </w:p>
    <w:p w14:paraId="0B328D90" w14:textId="279DC08E" w:rsidR="00FE6737" w:rsidRPr="00CC7F87" w:rsidRDefault="00FE6737" w:rsidP="00FE6737">
      <w:pPr>
        <w:pStyle w:val="Brdtextmedindrag"/>
      </w:pPr>
      <w:r w:rsidRPr="00CC7F87">
        <w:t xml:space="preserve">I </w:t>
      </w:r>
      <w:r w:rsidRPr="00CC7F87">
        <w:rPr>
          <w:i/>
          <w:iCs/>
        </w:rPr>
        <w:t>bilaga </w:t>
      </w:r>
      <w:r w:rsidR="0088420A">
        <w:rPr>
          <w:i/>
          <w:iCs/>
        </w:rPr>
        <w:t>11</w:t>
      </w:r>
      <w:r w:rsidRPr="00CC7F87">
        <w:t xml:space="preserve"> finns en uppställning som visar vilka bestämmelser som genom</w:t>
      </w:r>
      <w:r w:rsidRPr="00CC7F87">
        <w:softHyphen/>
        <w:t xml:space="preserve">för värdepappersbolagsdirektivet i svensk rätt. </w:t>
      </w:r>
      <w:bookmarkEnd w:id="34"/>
    </w:p>
    <w:p w14:paraId="2D6D96AB" w14:textId="447DCF6E" w:rsidR="00FE6737" w:rsidRDefault="00FE6737" w:rsidP="00FE6737">
      <w:pPr>
        <w:pStyle w:val="Brdtextmedindrag"/>
      </w:pPr>
      <w:r w:rsidRPr="00CC7F87">
        <w:t xml:space="preserve">I </w:t>
      </w:r>
      <w:r w:rsidR="0088420A">
        <w:t>propositionen</w:t>
      </w:r>
      <w:r w:rsidRPr="00CC7F87">
        <w:t xml:space="preserve"> behandlas utredningens förslag</w:t>
      </w:r>
      <w:r>
        <w:t>, med undantag av</w:t>
      </w:r>
      <w:r w:rsidRPr="00CC7F87">
        <w:t xml:space="preserve"> </w:t>
      </w:r>
      <w:r>
        <w:t>u</w:t>
      </w:r>
      <w:r w:rsidRPr="00CC7F87">
        <w:t xml:space="preserve">tredningens förslag om att vissa mycket stora värdepappersbolag ska </w:t>
      </w:r>
      <w:r>
        <w:t>an</w:t>
      </w:r>
      <w:r w:rsidRPr="00CC7F87">
        <w:t xml:space="preserve">söka </w:t>
      </w:r>
      <w:r>
        <w:t xml:space="preserve">om </w:t>
      </w:r>
      <w:r w:rsidRPr="00CC7F87">
        <w:t>tillstånd som kreditinstitut</w:t>
      </w:r>
      <w:r>
        <w:t>, som</w:t>
      </w:r>
      <w:r w:rsidRPr="00CC7F87">
        <w:t xml:space="preserve"> kommer </w:t>
      </w:r>
      <w:r>
        <w:t>att</w:t>
      </w:r>
      <w:r w:rsidRPr="00CC7F87">
        <w:t xml:space="preserve"> behandlas i ett annat sammanhang</w:t>
      </w:r>
      <w:r>
        <w:t xml:space="preserve">. Även en ändring i </w:t>
      </w:r>
      <w:r w:rsidRPr="00372987">
        <w:t>Europaparlamentets och rådets direktiv 2014/59/EU av den 15 maj 2014 om inrättande av en ram för återhämtning och resolution av kreditinstitut och värdepappers</w:t>
      </w:r>
      <w:r>
        <w:softHyphen/>
      </w:r>
      <w:r w:rsidRPr="00372987">
        <w:t>företag och om ändring av rådets direktiv 82/891/EEG och Europaparl</w:t>
      </w:r>
      <w:r>
        <w:t>a</w:t>
      </w:r>
      <w:r>
        <w:softHyphen/>
      </w:r>
      <w:r w:rsidRPr="00372987">
        <w:t>mentets och rådets direktiv 2001/24/EG, 2002/47/EG, 2004/25/EG, 2005/56/EG, 2007/36/EG, 2011/35/EU, 2012/30/EU och 2013/36/EU samt Europa</w:t>
      </w:r>
      <w:r>
        <w:softHyphen/>
      </w:r>
      <w:r w:rsidRPr="00372987">
        <w:t>parlamentets och rådets förordningar</w:t>
      </w:r>
      <w:r>
        <w:t xml:space="preserve"> </w:t>
      </w:r>
      <w:r w:rsidRPr="00BE38A8">
        <w:rPr>
          <w:sz w:val="19"/>
          <w:szCs w:val="19"/>
          <w:shd w:val="clear" w:color="auto" w:fill="FFFFFF"/>
        </w:rPr>
        <w:t>(EU) nr 1093/2010 och (EU) nr 648/2012</w:t>
      </w:r>
      <w:r>
        <w:t xml:space="preserve"> som har gjorts genom värdepappersbolagsdirektivet (artikel 63.2) behandlas i </w:t>
      </w:r>
      <w:r w:rsidR="0088420A">
        <w:t>propositionen</w:t>
      </w:r>
      <w:r>
        <w:t xml:space="preserve"> </w:t>
      </w:r>
      <w:r w:rsidR="0088420A">
        <w:t>Ä</w:t>
      </w:r>
      <w:r w:rsidRPr="003A0D80">
        <w:t>ndringar i regelverket om hantering av finansiella företag i kris</w:t>
      </w:r>
      <w:r>
        <w:t xml:space="preserve"> (</w:t>
      </w:r>
      <w:r w:rsidR="0088420A">
        <w:t>prop. 2020/21:155</w:t>
      </w:r>
      <w:r>
        <w:t>).</w:t>
      </w:r>
    </w:p>
    <w:p w14:paraId="55ED3CE8" w14:textId="3AA35BBC" w:rsidR="00B36566" w:rsidRDefault="00B36566" w:rsidP="00785462">
      <w:pPr>
        <w:pStyle w:val="Rubrik5utannumrering"/>
      </w:pPr>
      <w:r>
        <w:lastRenderedPageBreak/>
        <w:t>Lagrådet</w:t>
      </w:r>
    </w:p>
    <w:p w14:paraId="4BDAA415" w14:textId="77777777" w:rsidR="00EA1B39" w:rsidRDefault="00B36566" w:rsidP="00785462">
      <w:pPr>
        <w:pStyle w:val="Brdtext"/>
      </w:pPr>
      <w:r>
        <w:t xml:space="preserve">Regeringen beslutade den 25 februari 2021 att inhämta Lagrådets yttrande över de lagförslag som finns i </w:t>
      </w:r>
      <w:r w:rsidRPr="00D83C3B">
        <w:rPr>
          <w:i/>
          <w:iCs/>
        </w:rPr>
        <w:t>bilaga</w:t>
      </w:r>
      <w:r>
        <w:rPr>
          <w:i/>
          <w:iCs/>
        </w:rPr>
        <w:t> </w:t>
      </w:r>
      <w:r w:rsidR="0088420A">
        <w:rPr>
          <w:i/>
          <w:iCs/>
        </w:rPr>
        <w:t>9</w:t>
      </w:r>
      <w:r>
        <w:t xml:space="preserve">. Lagrådets yttrande finns i </w:t>
      </w:r>
      <w:r w:rsidRPr="00D83C3B">
        <w:rPr>
          <w:i/>
          <w:iCs/>
        </w:rPr>
        <w:t>bilaga</w:t>
      </w:r>
      <w:r>
        <w:rPr>
          <w:i/>
          <w:iCs/>
        </w:rPr>
        <w:t> </w:t>
      </w:r>
      <w:r w:rsidR="0088420A">
        <w:rPr>
          <w:i/>
          <w:iCs/>
        </w:rPr>
        <w:t>10</w:t>
      </w:r>
      <w:r>
        <w:t xml:space="preserve">. </w:t>
      </w:r>
    </w:p>
    <w:p w14:paraId="2D2166DB" w14:textId="3525AC16" w:rsidR="00227F44" w:rsidRDefault="00B36566" w:rsidP="00785462">
      <w:pPr>
        <w:pStyle w:val="Brdtextmedindrag"/>
      </w:pPr>
      <w:r w:rsidRPr="00ED6F83">
        <w:t>Regeringen har följt Lagrådets förslag</w:t>
      </w:r>
      <w:r>
        <w:t xml:space="preserve"> och syn</w:t>
      </w:r>
      <w:r w:rsidR="00EA1B39">
        <w:softHyphen/>
      </w:r>
      <w:r>
        <w:t>punkter, som behandlas i avsnitten</w:t>
      </w:r>
      <w:r w:rsidR="000460CE">
        <w:t> 6.3 och 9.2</w:t>
      </w:r>
      <w:r w:rsidDel="000460CE">
        <w:t xml:space="preserve"> </w:t>
      </w:r>
      <w:r>
        <w:t>och i författnings</w:t>
      </w:r>
      <w:r w:rsidR="00EA1B39">
        <w:softHyphen/>
      </w:r>
      <w:r>
        <w:t>kommen</w:t>
      </w:r>
      <w:r w:rsidR="00EA1B39">
        <w:softHyphen/>
      </w:r>
      <w:r>
        <w:t>taren (avsnitten</w:t>
      </w:r>
      <w:r w:rsidR="000460CE">
        <w:t> </w:t>
      </w:r>
      <w:r w:rsidRPr="006D78FB">
        <w:t>17</w:t>
      </w:r>
      <w:r>
        <w:t>.</w:t>
      </w:r>
      <w:r w:rsidRPr="006D78FB">
        <w:t>1</w:t>
      </w:r>
      <w:r>
        <w:t xml:space="preserve"> och</w:t>
      </w:r>
      <w:r w:rsidR="000460CE">
        <w:t> </w:t>
      </w:r>
      <w:r w:rsidRPr="006D78FB">
        <w:t>17</w:t>
      </w:r>
      <w:r>
        <w:t>.</w:t>
      </w:r>
      <w:r w:rsidRPr="006D78FB">
        <w:t>2</w:t>
      </w:r>
      <w:r>
        <w:t>).</w:t>
      </w:r>
      <w:r w:rsidR="0066367F">
        <w:t xml:space="preserve"> </w:t>
      </w:r>
      <w:r w:rsidRPr="00B36566">
        <w:t xml:space="preserve">I förhållande till lagrådsremissen har det i propositionen </w:t>
      </w:r>
      <w:r>
        <w:t>dess</w:t>
      </w:r>
      <w:r w:rsidR="00E44BA7">
        <w:softHyphen/>
      </w:r>
      <w:r>
        <w:t xml:space="preserve">utom </w:t>
      </w:r>
      <w:r w:rsidRPr="00B36566">
        <w:t>gjorts några språkliga och redaktionella änd</w:t>
      </w:r>
      <w:r w:rsidR="00EA1B39">
        <w:softHyphen/>
      </w:r>
      <w:r w:rsidRPr="00B36566">
        <w:t>ringar</w:t>
      </w:r>
      <w:r>
        <w:t>.</w:t>
      </w:r>
    </w:p>
    <w:p w14:paraId="1246D979" w14:textId="7E4F65E5" w:rsidR="0066367F" w:rsidRPr="006D78FB" w:rsidRDefault="0066367F" w:rsidP="00785462">
      <w:pPr>
        <w:pStyle w:val="Brdtextmedindrag"/>
      </w:pPr>
      <w:r>
        <w:t xml:space="preserve">I fråga om </w:t>
      </w:r>
      <w:r w:rsidR="006D78FB" w:rsidRPr="006D78FB">
        <w:t xml:space="preserve">25 kap. 1 d § </w:t>
      </w:r>
      <w:r>
        <w:t>lagen (2007:528) om värdepappers</w:t>
      </w:r>
      <w:r w:rsidR="00114C88">
        <w:softHyphen/>
      </w:r>
      <w:r>
        <w:t xml:space="preserve">marknaden och </w:t>
      </w:r>
      <w:r w:rsidR="006D78FB" w:rsidRPr="006D78FB">
        <w:t xml:space="preserve">2 kap. 1 § och 27 kap. 13 § </w:t>
      </w:r>
      <w:r>
        <w:t xml:space="preserve">lagen (2015:1016) om resolution </w:t>
      </w:r>
      <w:r w:rsidR="006D78FB">
        <w:t>tas det i propositionen in två ytterligare förslag till ändringar (avsnitten 2.24 och 2.25) med anledning av de ändringar i dessa paragrafer som föreslås i propositionen Ändringar i regelverket om hantering av finansiella företag i kris (prop. 2020/21:155).</w:t>
      </w:r>
      <w:r>
        <w:t xml:space="preserve"> Dessa ändringar är författningstekniskt och även i övrigt av sådan beskaffenhet att Lagrådets hörande skulle sakna betydelse. Lagrådets yttrande har därför inte hämtats in beträffande dessa förslag.</w:t>
      </w:r>
    </w:p>
    <w:p w14:paraId="79AC4F39" w14:textId="08D0FB22" w:rsidR="00090E36" w:rsidRDefault="00090E36" w:rsidP="00090E36">
      <w:pPr>
        <w:pStyle w:val="Rubrik1"/>
      </w:pPr>
      <w:bookmarkStart w:id="35" w:name="_Toc68700441"/>
      <w:r w:rsidRPr="00090E36">
        <w:t>Bakgrunden till nuvarande regelverk</w:t>
      </w:r>
      <w:bookmarkEnd w:id="35"/>
    </w:p>
    <w:p w14:paraId="7D106E13" w14:textId="77777777" w:rsidR="00AA5F97" w:rsidRDefault="00AA5F97" w:rsidP="00AA5F97">
      <w:pPr>
        <w:pStyle w:val="Rubrik2"/>
        <w:spacing w:before="0"/>
      </w:pPr>
      <w:bookmarkStart w:id="36" w:name="_Toc65160225"/>
      <w:bookmarkStart w:id="37" w:name="_Toc68700442"/>
      <w:r>
        <w:t xml:space="preserve">Nuvarande </w:t>
      </w:r>
      <w:r w:rsidRPr="00F82B79">
        <w:t>kapitaltäckningsreg</w:t>
      </w:r>
      <w:r>
        <w:t>elverk</w:t>
      </w:r>
      <w:bookmarkEnd w:id="36"/>
      <w:bookmarkEnd w:id="37"/>
    </w:p>
    <w:p w14:paraId="7A5BC97B" w14:textId="77777777" w:rsidR="00AA5F97" w:rsidRDefault="00AA5F97" w:rsidP="00AA5F97">
      <w:pPr>
        <w:pStyle w:val="Brdtext"/>
      </w:pPr>
      <w:r>
        <w:t>Värdepappersföretag, som i svensk rätt benämns värdepappersbolag, om</w:t>
      </w:r>
      <w:r>
        <w:softHyphen/>
        <w:t>fattas i dag på EU-nivå av samma regel</w:t>
      </w:r>
      <w:r>
        <w:softHyphen/>
      </w:r>
      <w:r w:rsidRPr="00637590">
        <w:rPr>
          <w:spacing w:val="-4"/>
        </w:rPr>
        <w:t>verk om kapitaltäckning som kredit</w:t>
      </w:r>
      <w:r>
        <w:rPr>
          <w:spacing w:val="-4"/>
        </w:rPr>
        <w:softHyphen/>
      </w:r>
      <w:r w:rsidRPr="00637590">
        <w:rPr>
          <w:spacing w:val="-4"/>
        </w:rPr>
        <w:t>institut, dvs. Europaparlamentets</w:t>
      </w:r>
      <w:r>
        <w:t xml:space="preserve"> och rådets förordning (EU) nr 575/2013 av den 26 juni 2013 om till</w:t>
      </w:r>
      <w:r>
        <w:softHyphen/>
        <w:t>synskrav för kreditinstitut och värdepappers</w:t>
      </w:r>
      <w:r>
        <w:softHyphen/>
        <w:t xml:space="preserve">företag, i det följande benämnd </w:t>
      </w:r>
      <w:r w:rsidRPr="00637590">
        <w:rPr>
          <w:spacing w:val="-4"/>
        </w:rPr>
        <w:t>tillsyns</w:t>
      </w:r>
      <w:r w:rsidRPr="00637590">
        <w:rPr>
          <w:spacing w:val="-4"/>
        </w:rPr>
        <w:softHyphen/>
        <w:t>för</w:t>
      </w:r>
      <w:r w:rsidRPr="00637590">
        <w:rPr>
          <w:spacing w:val="-4"/>
        </w:rPr>
        <w:softHyphen/>
        <w:t>ord</w:t>
      </w:r>
      <w:r>
        <w:rPr>
          <w:spacing w:val="-4"/>
        </w:rPr>
        <w:softHyphen/>
      </w:r>
      <w:r w:rsidRPr="00637590">
        <w:rPr>
          <w:spacing w:val="-4"/>
        </w:rPr>
        <w:t>ningen</w:t>
      </w:r>
      <w:r>
        <w:rPr>
          <w:spacing w:val="-4"/>
        </w:rPr>
        <w:t>,</w:t>
      </w:r>
      <w:r w:rsidRPr="00637590">
        <w:rPr>
          <w:spacing w:val="-4"/>
        </w:rPr>
        <w:t xml:space="preserve"> och Europa</w:t>
      </w:r>
      <w:r>
        <w:rPr>
          <w:spacing w:val="-4"/>
        </w:rPr>
        <w:softHyphen/>
      </w:r>
      <w:r w:rsidRPr="00637590">
        <w:rPr>
          <w:spacing w:val="-4"/>
        </w:rPr>
        <w:t>parla</w:t>
      </w:r>
      <w:r>
        <w:rPr>
          <w:spacing w:val="-4"/>
        </w:rPr>
        <w:softHyphen/>
      </w:r>
      <w:r w:rsidRPr="00637590">
        <w:rPr>
          <w:spacing w:val="-4"/>
        </w:rPr>
        <w:t>mentets och rådets direktiv 2013/36/EU</w:t>
      </w:r>
      <w:r>
        <w:t xml:space="preserve"> av den 26 juni 2013 om be</w:t>
      </w:r>
      <w:r>
        <w:softHyphen/>
        <w:t>hörighet att utöva verksamhet i kredit</w:t>
      </w:r>
      <w:r>
        <w:softHyphen/>
        <w:t>institut och om tillsyn av kredit</w:t>
      </w:r>
      <w:r>
        <w:softHyphen/>
        <w:t>institut och värdepappersföretag, i det följande benämnt kapital</w:t>
      </w:r>
      <w:r>
        <w:softHyphen/>
        <w:t>täck</w:t>
      </w:r>
      <w:r>
        <w:softHyphen/>
        <w:t>nings</w:t>
      </w:r>
      <w:r>
        <w:softHyphen/>
        <w:t xml:space="preserve">direktivet. </w:t>
      </w:r>
    </w:p>
    <w:p w14:paraId="2E4D7A2E" w14:textId="77777777" w:rsidR="00AA5F97" w:rsidRDefault="00AA5F97" w:rsidP="00AA5F97">
      <w:pPr>
        <w:pStyle w:val="Brdtextmedindrag"/>
      </w:pPr>
      <w:r>
        <w:t>Ändringar i kapitaltäckningsdirektivet har gjorts genom Europaparla</w:t>
      </w:r>
      <w:r>
        <w:softHyphen/>
        <w:t>mentets och rådets direktiv (EU) 2019/878 av den 20 maj 2019 om ändring av direktiv 2013/36/EU vad gäller undantagna enheter, finansiella hol</w:t>
      </w:r>
      <w:r>
        <w:softHyphen/>
        <w:t>ding</w:t>
      </w:r>
      <w:r>
        <w:softHyphen/>
        <w:t>företag, blandade finansiella holdingföretag, ersättning, tillsyns</w:t>
      </w:r>
      <w:r>
        <w:softHyphen/>
        <w:t>åtgär</w:t>
      </w:r>
      <w:r>
        <w:softHyphen/>
        <w:t>der och tillsynsbefogenheter och kapitalbevarande åtgärder, i det följande be</w:t>
      </w:r>
      <w:r>
        <w:softHyphen/>
        <w:t>nämnt ändringsdirektivet.</w:t>
      </w:r>
      <w:r w:rsidRPr="00C40BD2">
        <w:t xml:space="preserve"> </w:t>
      </w:r>
      <w:r>
        <w:t>Enligt ändringsdirektivet ska de bestämmel</w:t>
      </w:r>
      <w:r>
        <w:softHyphen/>
        <w:t>ser som medlemsstaterna inför för att följa det direktivet i huvudsak börja tilläm</w:t>
      </w:r>
      <w:r>
        <w:softHyphen/>
        <w:t>pas den 29 december 2020.</w:t>
      </w:r>
    </w:p>
    <w:p w14:paraId="6D551259" w14:textId="77777777" w:rsidR="00AA5F97" w:rsidRPr="00A471BF" w:rsidRDefault="00AA5F97" w:rsidP="00AA5F97">
      <w:pPr>
        <w:pStyle w:val="Brdtextmedindrag"/>
      </w:pPr>
      <w:r>
        <w:t xml:space="preserve">Ändringar i tillsynsförordningen har gjorts genom Europaparlamentets och rådets </w:t>
      </w:r>
      <w:r w:rsidRPr="002105B2">
        <w:t>förordning (EU) 2019/876 av den 20 maj 2019 om ändring av förordning (EU) nr 575/2013 vad gäller bruttosoliditetsgrad, stabil netto</w:t>
      </w:r>
      <w:r>
        <w:softHyphen/>
      </w:r>
      <w:r w:rsidRPr="002105B2">
        <w:t>finansieringskvot, krav för kapitalbas och kvalificerade skulder, motparts</w:t>
      </w:r>
      <w:r>
        <w:softHyphen/>
      </w:r>
      <w:r w:rsidRPr="002105B2">
        <w:t>risk, marknadsrisk, exponeringar mot centrala motparter, exponeringar mot företag för kollektiva investeringar, stora exponeringar, rapporterings</w:t>
      </w:r>
      <w:r>
        <w:softHyphen/>
      </w:r>
      <w:r w:rsidRPr="002105B2">
        <w:t>krav och krav på offentliggörande av information, samt av förordning (EU) nr 648/2012</w:t>
      </w:r>
      <w:r>
        <w:t>, i det följande benämnd ändringsförordningen. Ändringsförordningen ska med vissa undantag börja tillämpas den 28 juni 2021.</w:t>
      </w:r>
    </w:p>
    <w:p w14:paraId="73ADBFCA" w14:textId="77777777" w:rsidR="00AA5F97" w:rsidRDefault="00AA5F97" w:rsidP="00AA5F97">
      <w:pPr>
        <w:pStyle w:val="Brdtextmedindrag"/>
      </w:pPr>
      <w:r>
        <w:lastRenderedPageBreak/>
        <w:t xml:space="preserve">Kapitaltäckningsdirektivet har i huvudsak genomförts i svensk rätt genom lagen (2014:968) om särskild tillsyn över kreditinstitut </w:t>
      </w:r>
      <w:r w:rsidRPr="00414AAC">
        <w:rPr>
          <w:spacing w:val="-4"/>
        </w:rPr>
        <w:t>och värde</w:t>
      </w:r>
      <w:r>
        <w:rPr>
          <w:spacing w:val="-4"/>
        </w:rPr>
        <w:softHyphen/>
      </w:r>
      <w:r w:rsidRPr="00414AAC">
        <w:rPr>
          <w:spacing w:val="-4"/>
        </w:rPr>
        <w:t>pappersbolag</w:t>
      </w:r>
      <w:r>
        <w:rPr>
          <w:spacing w:val="-4"/>
        </w:rPr>
        <w:t xml:space="preserve">, i det följande benämnd </w:t>
      </w:r>
      <w:r w:rsidRPr="00414AAC">
        <w:rPr>
          <w:spacing w:val="-4"/>
        </w:rPr>
        <w:t>tillsynslagen, lagen (2014:966) om kapital</w:t>
      </w:r>
      <w:r w:rsidRPr="00414AAC">
        <w:rPr>
          <w:spacing w:val="-4"/>
        </w:rPr>
        <w:softHyphen/>
        <w:t>buffertar</w:t>
      </w:r>
      <w:r>
        <w:t xml:space="preserve">, i det följande benämnd buffertlagen, lagen (2004:297) om bank- och finansieringsrörelse och </w:t>
      </w:r>
      <w:r w:rsidRPr="00BF2D68">
        <w:rPr>
          <w:spacing w:val="-2"/>
        </w:rPr>
        <w:t>lagen (2007:528) om värdepappers</w:t>
      </w:r>
      <w:r>
        <w:rPr>
          <w:spacing w:val="-2"/>
        </w:rPr>
        <w:softHyphen/>
      </w:r>
      <w:r w:rsidRPr="00BF2D68">
        <w:rPr>
          <w:spacing w:val="-2"/>
        </w:rPr>
        <w:t>mark</w:t>
      </w:r>
      <w:r>
        <w:rPr>
          <w:spacing w:val="-2"/>
        </w:rPr>
        <w:softHyphen/>
      </w:r>
      <w:r w:rsidRPr="00BF2D68">
        <w:rPr>
          <w:spacing w:val="-2"/>
        </w:rPr>
        <w:t>naden. Tillsynslagen kom</w:t>
      </w:r>
      <w:r w:rsidRPr="00BF2D68">
        <w:rPr>
          <w:spacing w:val="-2"/>
        </w:rPr>
        <w:softHyphen/>
        <w:t>plet</w:t>
      </w:r>
      <w:r w:rsidRPr="00BF2D68">
        <w:rPr>
          <w:spacing w:val="-2"/>
        </w:rPr>
        <w:softHyphen/>
        <w:t>terar</w:t>
      </w:r>
      <w:r>
        <w:t xml:space="preserve"> även tillsyns</w:t>
      </w:r>
      <w:r>
        <w:softHyphen/>
        <w:t>förord</w:t>
      </w:r>
      <w:r>
        <w:softHyphen/>
        <w:t xml:space="preserve">ningen. </w:t>
      </w:r>
    </w:p>
    <w:p w14:paraId="6BA3921B" w14:textId="77777777" w:rsidR="00AA5F97" w:rsidRPr="000E6BBF" w:rsidRDefault="00AA5F97" w:rsidP="00AA5F97">
      <w:pPr>
        <w:pStyle w:val="Brdtextmedindrag"/>
      </w:pPr>
      <w:r>
        <w:t>Änd</w:t>
      </w:r>
      <w:r>
        <w:softHyphen/>
        <w:t xml:space="preserve">ringsdirektivet har genomförts i svensk rätt (prop. 2020/21:36, </w:t>
      </w:r>
      <w:r w:rsidRPr="00B17A7F">
        <w:t>bet. 2020/21:FiU37, rskr. 2020/21:116</w:t>
      </w:r>
      <w:r>
        <w:t>).</w:t>
      </w:r>
    </w:p>
    <w:p w14:paraId="7D28FB09" w14:textId="77777777" w:rsidR="00AA5F97" w:rsidRDefault="00AA5F97" w:rsidP="00AA5F97">
      <w:pPr>
        <w:pStyle w:val="Rubrik2"/>
      </w:pPr>
      <w:bookmarkStart w:id="38" w:name="_Toc65160226"/>
      <w:bookmarkStart w:id="39" w:name="_Toc68700443"/>
      <w:r>
        <w:t>Ett nytt kapitaltäckningsregelverk för värdepappersbolag</w:t>
      </w:r>
      <w:bookmarkEnd w:id="38"/>
      <w:bookmarkEnd w:id="39"/>
    </w:p>
    <w:p w14:paraId="28337165" w14:textId="77777777" w:rsidR="00AA5F97" w:rsidRDefault="00AA5F97" w:rsidP="00AA5F97">
      <w:pPr>
        <w:pStyle w:val="Brdtext"/>
      </w:pPr>
      <w:r>
        <w:t>Europeiska kommissionen har i samråd med Europeiska bankmyn</w:t>
      </w:r>
      <w:r>
        <w:softHyphen/>
        <w:t>digheten (Eba) och Europeiska värdepappers- och marknadsmyn</w:t>
      </w:r>
      <w:r>
        <w:softHyphen/>
        <w:t>digheten (Esma) analyserat om det nuvarande regelverket har en lämplig utform</w:t>
      </w:r>
      <w:r>
        <w:softHyphen/>
        <w:t>ning för värdepappersföretag. Analysen har utmynnat i slutsatsen att regel</w:t>
      </w:r>
      <w:r>
        <w:softHyphen/>
        <w:t>verket om kapitaltäckning behöver anpassas till värdepappers</w:t>
      </w:r>
      <w:r>
        <w:softHyphen/>
        <w:t>företagens egenart och göras mer proportionerligt i för</w:t>
      </w:r>
      <w:r>
        <w:softHyphen/>
        <w:t>hållande till värdepappers</w:t>
      </w:r>
      <w:r>
        <w:softHyphen/>
        <w:t>före</w:t>
      </w:r>
      <w:r>
        <w:softHyphen/>
        <w:t>tagens storlek, tjänster och grad av kom</w:t>
      </w:r>
      <w:r>
        <w:softHyphen/>
        <w:t xml:space="preserve">plexitet. </w:t>
      </w:r>
    </w:p>
    <w:p w14:paraId="58920389" w14:textId="77777777" w:rsidR="00AA5F97" w:rsidRDefault="00AA5F97" w:rsidP="00AA5F97">
      <w:pPr>
        <w:pStyle w:val="Brdtextmedindrag"/>
      </w:pPr>
      <w:r>
        <w:t>Av det skälet har ett nytt EU-regelverk om kapitaltäckning för värde</w:t>
      </w:r>
      <w:r>
        <w:softHyphen/>
        <w:t>pappers</w:t>
      </w:r>
      <w:r>
        <w:softHyphen/>
        <w:t xml:space="preserve">företag tagits fram. Regelverket består av Europaparlamentets och rådets förordning </w:t>
      </w:r>
      <w:r w:rsidRPr="00414AAC">
        <w:rPr>
          <w:spacing w:val="-4"/>
        </w:rPr>
        <w:t>(EU) 2019/2033 av den 27</w:t>
      </w:r>
      <w:r w:rsidRPr="00637590">
        <w:t> november 2019 om tillsyns</w:t>
      </w:r>
      <w:r>
        <w:softHyphen/>
      </w:r>
      <w:r w:rsidRPr="00637590">
        <w:t xml:space="preserve">krav för </w:t>
      </w:r>
      <w:r w:rsidRPr="00414AAC">
        <w:rPr>
          <w:spacing w:val="-4"/>
        </w:rPr>
        <w:t>värde</w:t>
      </w:r>
      <w:r w:rsidRPr="00637590">
        <w:softHyphen/>
        <w:t>pappers</w:t>
      </w:r>
      <w:r>
        <w:softHyphen/>
      </w:r>
      <w:r w:rsidRPr="00637590">
        <w:t>företag</w:t>
      </w:r>
      <w:r w:rsidRPr="00414AAC">
        <w:rPr>
          <w:spacing w:val="-4"/>
        </w:rPr>
        <w:t xml:space="preserve"> och om ändring av förordningarna (EU) nr 1093/2010,</w:t>
      </w:r>
      <w:r>
        <w:t xml:space="preserve"> (</w:t>
      </w:r>
      <w:r w:rsidRPr="00637590">
        <w:rPr>
          <w:spacing w:val="-4"/>
        </w:rPr>
        <w:t>EU) nr 575/2013, (EU) nr 600/2014 och (EU) nr 806/2014</w:t>
      </w:r>
      <w:r>
        <w:rPr>
          <w:spacing w:val="-4"/>
        </w:rPr>
        <w:t xml:space="preserve">, i det följande benämnd </w:t>
      </w:r>
      <w:r w:rsidRPr="00637590">
        <w:rPr>
          <w:spacing w:val="-4"/>
        </w:rPr>
        <w:t>värde</w:t>
      </w:r>
      <w:r>
        <w:rPr>
          <w:spacing w:val="-4"/>
        </w:rPr>
        <w:softHyphen/>
      </w:r>
      <w:r w:rsidRPr="00637590">
        <w:rPr>
          <w:spacing w:val="-4"/>
        </w:rPr>
        <w:t>pappersbolags</w:t>
      </w:r>
      <w:r>
        <w:rPr>
          <w:spacing w:val="-4"/>
        </w:rPr>
        <w:softHyphen/>
      </w:r>
      <w:r w:rsidRPr="00637590">
        <w:rPr>
          <w:spacing w:val="-4"/>
        </w:rPr>
        <w:t>förord</w:t>
      </w:r>
      <w:r>
        <w:rPr>
          <w:spacing w:val="-4"/>
        </w:rPr>
        <w:softHyphen/>
      </w:r>
      <w:r w:rsidRPr="00637590">
        <w:rPr>
          <w:spacing w:val="-4"/>
        </w:rPr>
        <w:t>ningen</w:t>
      </w:r>
      <w:r>
        <w:t>, och Europaparla</w:t>
      </w:r>
      <w:r>
        <w:softHyphen/>
        <w:t xml:space="preserve">mentets </w:t>
      </w:r>
      <w:r w:rsidRPr="00BF2D68">
        <w:rPr>
          <w:spacing w:val="-4"/>
        </w:rPr>
        <w:t>och rådets direktiv (EU) 2019/2034 av den 27 november 2019 om till</w:t>
      </w:r>
      <w:r w:rsidRPr="00BF2D68">
        <w:rPr>
          <w:spacing w:val="-4"/>
        </w:rPr>
        <w:softHyphen/>
        <w:t>syn av värdepappersföretag och om ändring av direktiven 2002/87/EG</w:t>
      </w:r>
      <w:r>
        <w:t xml:space="preserve">, </w:t>
      </w:r>
      <w:r w:rsidRPr="00BF2D68">
        <w:rPr>
          <w:spacing w:val="-5"/>
        </w:rPr>
        <w:t>2009/65/EG, 2011/61/EU, 2013/36/EU, 2014/59/EU och 2014/65/EU</w:t>
      </w:r>
      <w:r>
        <w:rPr>
          <w:spacing w:val="-5"/>
        </w:rPr>
        <w:t>, i det följande benämnt</w:t>
      </w:r>
      <w:r>
        <w:t xml:space="preserve"> värdepappersbolags</w:t>
      </w:r>
      <w:r>
        <w:softHyphen/>
        <w:t>direk</w:t>
      </w:r>
      <w:r>
        <w:softHyphen/>
        <w:t xml:space="preserve">tivet. </w:t>
      </w:r>
    </w:p>
    <w:p w14:paraId="0FAED6D4" w14:textId="7D7987A4" w:rsidR="00090E36" w:rsidRDefault="00AA5F97" w:rsidP="00090E36">
      <w:pPr>
        <w:pStyle w:val="Brdtextmedindrag"/>
      </w:pPr>
      <w:r w:rsidRPr="00637590">
        <w:rPr>
          <w:spacing w:val="-5"/>
        </w:rPr>
        <w:t>Det nya regelverket om kapitaltäckning för värdepappers</w:t>
      </w:r>
      <w:r>
        <w:rPr>
          <w:spacing w:val="-5"/>
        </w:rPr>
        <w:t xml:space="preserve">företag </w:t>
      </w:r>
      <w:r w:rsidRPr="00637590">
        <w:rPr>
          <w:spacing w:val="-5"/>
        </w:rPr>
        <w:t xml:space="preserve">täcker samma </w:t>
      </w:r>
      <w:r w:rsidRPr="00637590">
        <w:t>områden som tillsynsförordningen och kapital</w:t>
      </w:r>
      <w:r w:rsidRPr="00637590">
        <w:softHyphen/>
        <w:t>täck</w:t>
      </w:r>
      <w:r w:rsidRPr="00637590">
        <w:softHyphen/>
        <w:t>nings</w:t>
      </w:r>
      <w:r>
        <w:softHyphen/>
      </w:r>
      <w:r w:rsidRPr="00637590">
        <w:t>direktivet, men innebär en rad förändringar för värde</w:t>
      </w:r>
      <w:r w:rsidRPr="00637590">
        <w:softHyphen/>
        <w:t>pappers</w:t>
      </w:r>
      <w:r w:rsidRPr="00637590">
        <w:softHyphen/>
      </w:r>
      <w:r>
        <w:t>företagens</w:t>
      </w:r>
      <w:r w:rsidRPr="00637590">
        <w:t xml:space="preserve"> del</w:t>
      </w:r>
      <w:r>
        <w:t>. Vissa stora och systemviktiga värdepappersföretag ska inte tillämpa det nya regelverket utan i stället fortsätta att tillämpa tillsynsförordningen och de nationella reg</w:t>
      </w:r>
      <w:r>
        <w:softHyphen/>
        <w:t>ler som genomför kapitaltäckningsdirektivet.</w:t>
      </w:r>
    </w:p>
    <w:p w14:paraId="23E23FDC" w14:textId="4DB0C32D" w:rsidR="00090E36" w:rsidRDefault="00090E36" w:rsidP="00090E36">
      <w:pPr>
        <w:pStyle w:val="Rubrik1"/>
      </w:pPr>
      <w:bookmarkStart w:id="40" w:name="_Toc68700444"/>
      <w:r w:rsidRPr="00090E36">
        <w:t>Värdepappersbolagsförordningen och värdepappersbolagsdirektivet</w:t>
      </w:r>
      <w:bookmarkEnd w:id="40"/>
    </w:p>
    <w:p w14:paraId="7BCA2C17" w14:textId="77777777" w:rsidR="00B110CF" w:rsidRDefault="00B110CF" w:rsidP="00B110CF">
      <w:pPr>
        <w:pStyle w:val="Rubrik2"/>
        <w:spacing w:before="0"/>
      </w:pPr>
      <w:bookmarkStart w:id="41" w:name="_Toc33087163"/>
      <w:bookmarkStart w:id="42" w:name="_Toc65160228"/>
      <w:bookmarkStart w:id="43" w:name="_Toc68700445"/>
      <w:r>
        <w:t>Inledning</w:t>
      </w:r>
      <w:bookmarkEnd w:id="41"/>
      <w:bookmarkEnd w:id="42"/>
      <w:bookmarkEnd w:id="43"/>
    </w:p>
    <w:p w14:paraId="160A6139" w14:textId="77777777" w:rsidR="00B110CF" w:rsidRDefault="00B110CF" w:rsidP="00B110CF">
      <w:pPr>
        <w:pStyle w:val="Brdtextmedindrag"/>
        <w:ind w:firstLine="0"/>
      </w:pPr>
      <w:r>
        <w:t>Europaparlamentets och rådets förordning (EU) 2019/2033 av den 27 november 2019 om tillsynskrav för värdepappersföretag och om änd</w:t>
      </w:r>
      <w:r>
        <w:softHyphen/>
        <w:t>ring av förordningarna (EU) nr 1093/2010, (EU) nr 575/2013, (EU) nr 600/2014 och (EU) nr 806/2014, härefter benämnd värdepappers</w:t>
      </w:r>
      <w:r>
        <w:softHyphen/>
        <w:t>bo</w:t>
      </w:r>
      <w:r>
        <w:softHyphen/>
        <w:t>lags</w:t>
      </w:r>
      <w:r>
        <w:softHyphen/>
        <w:t xml:space="preserve">förordningen, innehåller bestämmelser om kapitalbaskrav som avser </w:t>
      </w:r>
      <w:r>
        <w:lastRenderedPageBreak/>
        <w:t>mätbara, enhet</w:t>
      </w:r>
      <w:r>
        <w:softHyphen/>
        <w:t>liga och standardiserade delar av företagsrisk, kund</w:t>
      </w:r>
      <w:r>
        <w:softHyphen/>
        <w:t>risk och mark</w:t>
      </w:r>
      <w:r>
        <w:softHyphen/>
        <w:t>nadsrisk, krav som begränsar koncentrationsrisken, likvidi</w:t>
      </w:r>
      <w:r>
        <w:softHyphen/>
        <w:t>tetskrav, rappor</w:t>
      </w:r>
      <w:r>
        <w:softHyphen/>
        <w:t>terings</w:t>
      </w:r>
      <w:r>
        <w:softHyphen/>
        <w:t>krav och krav på offentliggörande av information. Europa</w:t>
      </w:r>
      <w:r>
        <w:softHyphen/>
        <w:t>parlamentets och rådets direktiv (EU) 2019/2034 av den 27 november 2019 om tillsyn av värdepappersföretag och om ändring av dir</w:t>
      </w:r>
      <w:r>
        <w:softHyphen/>
        <w:t>ek</w:t>
      </w:r>
      <w:r>
        <w:softHyphen/>
        <w:t>tiven 2002/87/EG, 2009/65/EG, 2011/61/EU, 2013/36/EU, 2014/59/EU och 2014/65/EU, härefter benämnt värdepappersbolags</w:t>
      </w:r>
      <w:r>
        <w:softHyphen/>
        <w:t>direk</w:t>
      </w:r>
      <w:r>
        <w:softHyphen/>
        <w:t>tivet, innehåller regler om värdepappersföretags startkapital, behö</w:t>
      </w:r>
      <w:r>
        <w:softHyphen/>
        <w:t>riga myndigheters befogenheter och verktyg i tillsynen av värde</w:t>
      </w:r>
      <w:r>
        <w:softHyphen/>
        <w:t>pappers</w:t>
      </w:r>
      <w:r>
        <w:softHyphen/>
        <w:t>före</w:t>
      </w:r>
      <w:r>
        <w:softHyphen/>
        <w:t>tag, och offent</w:t>
      </w:r>
      <w:r>
        <w:softHyphen/>
        <w:t>liggörandekrav för behöriga myndigheter när det gäller reg</w:t>
      </w:r>
      <w:r>
        <w:softHyphen/>
        <w:t>lering och till</w:t>
      </w:r>
      <w:r>
        <w:softHyphen/>
        <w:t>syn av värdepappersföretag.</w:t>
      </w:r>
    </w:p>
    <w:p w14:paraId="27408CB8" w14:textId="77777777" w:rsidR="00B110CF" w:rsidRPr="001F2824" w:rsidRDefault="00B110CF" w:rsidP="00B110CF">
      <w:pPr>
        <w:pStyle w:val="Brdtextmedindrag"/>
      </w:pPr>
      <w:r>
        <w:t>Värdepappersbolagsförordningen ska, med några få undantag, börja tillämpas den 26 juni 2021. Medlems</w:t>
      </w:r>
      <w:r>
        <w:softHyphen/>
        <w:t>staterna ska senast den dagen även ha antagit och offentliggjort de bestäm</w:t>
      </w:r>
      <w:r>
        <w:softHyphen/>
        <w:t>mel</w:t>
      </w:r>
      <w:r>
        <w:softHyphen/>
        <w:t>ser som är nödvändiga för att följa värde</w:t>
      </w:r>
      <w:r>
        <w:softHyphen/>
        <w:t>pappersbolagsdirek</w:t>
      </w:r>
      <w:r>
        <w:softHyphen/>
        <w:t>tivet. Med</w:t>
      </w:r>
      <w:r>
        <w:softHyphen/>
        <w:t>lemsstaterna ska även, med något undantag, tillämpa bestäm</w:t>
      </w:r>
      <w:r>
        <w:softHyphen/>
        <w:t>melserna från den dagen.</w:t>
      </w:r>
    </w:p>
    <w:p w14:paraId="72632D7B" w14:textId="77777777" w:rsidR="00B110CF" w:rsidRDefault="00B110CF" w:rsidP="00B110CF">
      <w:pPr>
        <w:pStyle w:val="Rubrik2"/>
      </w:pPr>
      <w:bookmarkStart w:id="44" w:name="_Toc33087224"/>
      <w:bookmarkStart w:id="45" w:name="_Toc65160229"/>
      <w:bookmarkStart w:id="46" w:name="_Toc68700446"/>
      <w:r>
        <w:t>Värdepappersbolagsförordningen</w:t>
      </w:r>
      <w:bookmarkEnd w:id="44"/>
      <w:bookmarkEnd w:id="45"/>
      <w:bookmarkEnd w:id="46"/>
    </w:p>
    <w:p w14:paraId="61D4C231" w14:textId="77777777" w:rsidR="00B110CF" w:rsidRDefault="00B110CF" w:rsidP="00B110CF">
      <w:pPr>
        <w:pStyle w:val="Rubrik3"/>
        <w:spacing w:before="0"/>
      </w:pPr>
      <w:bookmarkStart w:id="47" w:name="_Toc65160230"/>
      <w:bookmarkStart w:id="48" w:name="_Toc68700447"/>
      <w:r>
        <w:t>Inledning</w:t>
      </w:r>
      <w:bookmarkEnd w:id="47"/>
      <w:bookmarkEnd w:id="48"/>
    </w:p>
    <w:p w14:paraId="3A2AAB0B" w14:textId="77777777" w:rsidR="00B110CF" w:rsidRDefault="00B110CF" w:rsidP="00B110CF">
      <w:pPr>
        <w:pStyle w:val="Brdtext"/>
      </w:pPr>
      <w:r>
        <w:t>Värdepappersbolagsförordningen innehåller bestämmelser om bl.a. kapi</w:t>
      </w:r>
      <w:r>
        <w:softHyphen/>
        <w:t>talkrav, likviditetskrav, offentliggörande av information och rapporte</w:t>
      </w:r>
      <w:r>
        <w:softHyphen/>
        <w:t>ringskrav. Särskilt bestämmelserna om kapitaltäckning innebär föränd</w:t>
      </w:r>
      <w:r>
        <w:softHyphen/>
        <w:t>ringar i förhållande till det som i dag gäller för värdepappersföretag och det nya regelverket är särskilt anpassat för verksamheten i värdepappers</w:t>
      </w:r>
      <w:r>
        <w:softHyphen/>
        <w:t>företag.</w:t>
      </w:r>
    </w:p>
    <w:p w14:paraId="11F0854A" w14:textId="77777777" w:rsidR="00B110CF" w:rsidRDefault="00B110CF" w:rsidP="00B110CF">
      <w:pPr>
        <w:pStyle w:val="Rubrik3"/>
      </w:pPr>
      <w:bookmarkStart w:id="49" w:name="_Toc65160231"/>
      <w:bookmarkStart w:id="50" w:name="_Toc68700448"/>
      <w:r>
        <w:t>Ett nytt sätt att beräkna kapitalkraven</w:t>
      </w:r>
      <w:bookmarkEnd w:id="49"/>
      <w:bookmarkEnd w:id="50"/>
    </w:p>
    <w:p w14:paraId="53361583" w14:textId="2DC8F9BE" w:rsidR="00B110CF" w:rsidRDefault="00B110CF" w:rsidP="00B110CF">
      <w:pPr>
        <w:pStyle w:val="Brdtext"/>
      </w:pPr>
      <w:r>
        <w:t xml:space="preserve">Det EU-rättsliga kapitaltäckningsregelverk som värdepappersföretagen omfattas av i dag </w:t>
      </w:r>
      <w:r w:rsidRPr="00096A92">
        <w:t>utgår</w:t>
      </w:r>
      <w:r>
        <w:t xml:space="preserve"> från kredit</w:t>
      </w:r>
      <w:r>
        <w:softHyphen/>
      </w:r>
      <w:r w:rsidRPr="00414AAC">
        <w:rPr>
          <w:spacing w:val="-4"/>
        </w:rPr>
        <w:t>institutens verksamhet. Kapital</w:t>
      </w:r>
      <w:r>
        <w:rPr>
          <w:spacing w:val="-4"/>
        </w:rPr>
        <w:softHyphen/>
      </w:r>
      <w:r w:rsidRPr="00414AAC">
        <w:rPr>
          <w:spacing w:val="-4"/>
        </w:rPr>
        <w:t>kraven anger minimikrav på hur mycket</w:t>
      </w:r>
      <w:r>
        <w:t xml:space="preserve"> kapital av olika slag som institut måste hålla vid varje tidpunkt för att täcka risker i sina tillgångar. Det är risker för förlust i samband med utlåning (kreditrisk) men även marknadsrisker och operativa risker. En viktig komponent för att komma fram till vad som är tillräckligt kapital är värderingen av tillgångarna och riskerna i dem. Stora delar av regelverket utgörs därför av regler om värdering av olika tillgångsslag och riskerna i dem. De riskvägda till</w:t>
      </w:r>
      <w:r>
        <w:softHyphen/>
        <w:t>gångarna ska sedan täckas av kapital i viss omfattning. I</w:t>
      </w:r>
      <w:r w:rsidRPr="00DC7881">
        <w:t xml:space="preserve"> nu gällande regelverk </w:t>
      </w:r>
      <w:r>
        <w:t xml:space="preserve">utgörs ett </w:t>
      </w:r>
      <w:r w:rsidRPr="00DC7881">
        <w:t>värdepappersbolags tillgångar till stor del av ford</w:t>
      </w:r>
      <w:r>
        <w:softHyphen/>
      </w:r>
      <w:r w:rsidRPr="00DC7881">
        <w:t xml:space="preserve">ringar av olika slag, </w:t>
      </w:r>
      <w:r>
        <w:t>på</w:t>
      </w:r>
      <w:r w:rsidRPr="00DC7881">
        <w:t xml:space="preserve"> olika motparter och med olika löptider, dvs. tillgångar som normalt</w:t>
      </w:r>
      <w:r w:rsidRPr="00DC7881" w:rsidDel="000B237D">
        <w:t xml:space="preserve"> </w:t>
      </w:r>
      <w:r w:rsidR="000B237D">
        <w:t>sett</w:t>
      </w:r>
      <w:r w:rsidR="000B237D" w:rsidRPr="00DC7881">
        <w:t xml:space="preserve"> </w:t>
      </w:r>
      <w:r w:rsidRPr="00DC7881">
        <w:t>utgör en stor del av ett kreditinstituts exponeringar.</w:t>
      </w:r>
      <w:r>
        <w:t xml:space="preserve"> Visserligen finns en del proportio</w:t>
      </w:r>
      <w:r>
        <w:softHyphen/>
        <w:t>nalitets</w:t>
      </w:r>
      <w:r>
        <w:softHyphen/>
        <w:t>regler och lättnader för värdepappers</w:t>
      </w:r>
      <w:r>
        <w:softHyphen/>
        <w:t>företagen men själva ut</w:t>
      </w:r>
      <w:r>
        <w:softHyphen/>
        <w:t>gångspunkten – relationen mellan kapital och riskvägda till</w:t>
      </w:r>
      <w:r>
        <w:softHyphen/>
        <w:t xml:space="preserve">gångar, främst i form av krediter – är i flera delar inte särskilt relevant för värdepappersföretag, i synnerhet inte för företag som varken sysslar med kreditgivning eller handel för egen räkning med finansiella instrument. </w:t>
      </w:r>
    </w:p>
    <w:p w14:paraId="5CE4342E" w14:textId="77777777" w:rsidR="00B110CF" w:rsidRDefault="00B110CF" w:rsidP="00B110CF">
      <w:pPr>
        <w:pStyle w:val="Brdtextmedindrag"/>
      </w:pPr>
      <w:r>
        <w:lastRenderedPageBreak/>
        <w:t>Det nya kapitaltäckningsregelverket för värdepappersföretag har därför en helt annan utgångspunkt. Det är fortfarande fråga om att företaget ska ha tillräckligt kapital, men inte i förhållande till riskvägda tillgångar, utan i förhållande till de risker (bl.a. kundrisker) som är för</w:t>
      </w:r>
      <w:r>
        <w:softHyphen/>
        <w:t>knippade med den verksamhet som är typisk för värdepappersföretag, t.ex. kapital</w:t>
      </w:r>
      <w:r>
        <w:softHyphen/>
        <w:t>förvaltning, hantering av kunders order, handel för egen räk</w:t>
      </w:r>
      <w:r>
        <w:softHyphen/>
        <w:t>ning och förvaring av kunders medel och finansiella instrument. I värde</w:t>
      </w:r>
      <w:r>
        <w:softHyphen/>
        <w:t>pappers</w:t>
      </w:r>
      <w:r>
        <w:softHyphen/>
      </w:r>
      <w:r>
        <w:softHyphen/>
        <w:t>bolags</w:t>
      </w:r>
      <w:r>
        <w:softHyphen/>
        <w:t>förord</w:t>
      </w:r>
      <w:r>
        <w:softHyphen/>
        <w:t>ningen finns regler för hur man beräknar omfatt</w:t>
      </w:r>
      <w:r>
        <w:softHyphen/>
        <w:t>ningen av de olika verk</w:t>
      </w:r>
      <w:r>
        <w:softHyphen/>
        <w:t>samheterna, som kallas K-faktorer i förordningen, och rela</w:t>
      </w:r>
      <w:r>
        <w:softHyphen/>
        <w:t xml:space="preserve">tionen till värdepappersföretagets kapitalbas. </w:t>
      </w:r>
    </w:p>
    <w:p w14:paraId="39B2B0A3" w14:textId="77777777" w:rsidR="00B110CF" w:rsidRPr="00955251" w:rsidRDefault="00B110CF" w:rsidP="00B110CF">
      <w:pPr>
        <w:pStyle w:val="Brdtextmedindrag"/>
      </w:pPr>
      <w:r>
        <w:t>Medan reglerna om vad värdepappersföretagets kapital ska vara till</w:t>
      </w:r>
      <w:r>
        <w:softHyphen/>
        <w:t>räck</w:t>
      </w:r>
      <w:r>
        <w:softHyphen/>
        <w:t>ligt i förhållande till är helt andra än reglerna för kreditinstitut, är reglerna om kapitalets kvalitet i många avseenden desamma. Det är i båda fallen fråga om att kapitalet ska ha en viss kvalitet och kapitalbasen ska bestå av kärnprimärkapital, övrigt primärkapital för kapitaltäcknings</w:t>
      </w:r>
      <w:r>
        <w:softHyphen/>
        <w:t>ändamål och supplementärkapital. Dessa delar av kapitalet definieras på samma sätt i till</w:t>
      </w:r>
      <w:r>
        <w:softHyphen/>
        <w:t>synsförordningen och i värde</w:t>
      </w:r>
      <w:r>
        <w:softHyphen/>
        <w:t>pappersbolagsförordningen, med vissa avvikelser och undantag i värdepappersbolagsförordningen.</w:t>
      </w:r>
    </w:p>
    <w:p w14:paraId="172F3496" w14:textId="77777777" w:rsidR="00B110CF" w:rsidRDefault="00B110CF" w:rsidP="00B110CF">
      <w:pPr>
        <w:pStyle w:val="Rubrik3"/>
      </w:pPr>
      <w:bookmarkStart w:id="51" w:name="_Toc65160232"/>
      <w:bookmarkStart w:id="52" w:name="_Toc68700449"/>
      <w:r>
        <w:t>Inga krav på kapitalbuffertar och bruttosoliditet</w:t>
      </w:r>
      <w:bookmarkEnd w:id="51"/>
      <w:bookmarkEnd w:id="52"/>
    </w:p>
    <w:p w14:paraId="09010A07" w14:textId="77777777" w:rsidR="00B110CF" w:rsidRDefault="00B110CF" w:rsidP="00B110CF">
      <w:pPr>
        <w:pStyle w:val="Brdtext"/>
      </w:pPr>
      <w:r>
        <w:t>I det nuvarande kapitaltäckningsregelverket ställs krav på att institut, dvs. kreditinstitut och värdepappersföretag, ska ha extra kapitalbuffertar bestå</w:t>
      </w:r>
      <w:r>
        <w:softHyphen/>
        <w:t>ende av kärnprimärkapital för att stärka det finansiella systemets mot</w:t>
      </w:r>
      <w:r>
        <w:softHyphen/>
        <w:t>ståndskraft mot systemrisker. Det är fråga om kapitalkonserverings</w:t>
      </w:r>
      <w:r>
        <w:softHyphen/>
        <w:t>buffert, kontracyklisk kapital</w:t>
      </w:r>
      <w:r>
        <w:softHyphen/>
        <w:t>buffert, systemrisk</w:t>
      </w:r>
      <w:r>
        <w:softHyphen/>
        <w:t>buffert och kapitalbuffer</w:t>
      </w:r>
      <w:r>
        <w:softHyphen/>
        <w:t>tar för system</w:t>
      </w:r>
      <w:r>
        <w:softHyphen/>
        <w:t>viktiga ins</w:t>
      </w:r>
      <w:r w:rsidRPr="00637590">
        <w:rPr>
          <w:spacing w:val="-4"/>
        </w:rPr>
        <w:t>titut. Genom det nya</w:t>
      </w:r>
      <w:r>
        <w:rPr>
          <w:spacing w:val="-4"/>
        </w:rPr>
        <w:t xml:space="preserve"> </w:t>
      </w:r>
      <w:r w:rsidRPr="00637590">
        <w:rPr>
          <w:spacing w:val="-4"/>
        </w:rPr>
        <w:t>kapitaltäcknings</w:t>
      </w:r>
      <w:r>
        <w:rPr>
          <w:spacing w:val="-4"/>
        </w:rPr>
        <w:softHyphen/>
      </w:r>
      <w:r w:rsidRPr="00637590">
        <w:rPr>
          <w:spacing w:val="-4"/>
        </w:rPr>
        <w:t>regel</w:t>
      </w:r>
      <w:r>
        <w:rPr>
          <w:spacing w:val="-4"/>
        </w:rPr>
        <w:softHyphen/>
      </w:r>
      <w:r w:rsidRPr="00637590">
        <w:rPr>
          <w:spacing w:val="-4"/>
        </w:rPr>
        <w:t>verket för värde</w:t>
      </w:r>
      <w:r>
        <w:rPr>
          <w:spacing w:val="-4"/>
        </w:rPr>
        <w:softHyphen/>
      </w:r>
      <w:r w:rsidRPr="00637590">
        <w:rPr>
          <w:spacing w:val="-4"/>
        </w:rPr>
        <w:t>pappers</w:t>
      </w:r>
      <w:r w:rsidRPr="00637590">
        <w:rPr>
          <w:spacing w:val="-4"/>
        </w:rPr>
        <w:softHyphen/>
      </w:r>
      <w:r>
        <w:rPr>
          <w:spacing w:val="-4"/>
        </w:rPr>
        <w:t>företag</w:t>
      </w:r>
      <w:r>
        <w:t xml:space="preserve"> kommer buffert</w:t>
      </w:r>
      <w:r>
        <w:softHyphen/>
        <w:t>kraven inte längre att gälla för dessa.</w:t>
      </w:r>
      <w:r w:rsidRPr="00CD1920">
        <w:t xml:space="preserve"> </w:t>
      </w:r>
    </w:p>
    <w:p w14:paraId="07EA767A" w14:textId="77777777" w:rsidR="00B110CF" w:rsidRDefault="00B110CF" w:rsidP="00B110CF">
      <w:pPr>
        <w:pStyle w:val="Brdtextmedindrag"/>
      </w:pPr>
      <w:r>
        <w:t xml:space="preserve">Det nuvarande regelverket ställer också krav på att instituten ska ha en viss bruttosoliditet. Detta mått anger institutens egna kapital i förhållande till deras totala tillgångar, inklusive åtaganden utanför balansräkningen och oavsett risk. Tanken med detta mått är att </w:t>
      </w:r>
      <w:r w:rsidRPr="00BF2D68">
        <w:rPr>
          <w:spacing w:val="-4"/>
        </w:rPr>
        <w:t>ut</w:t>
      </w:r>
      <w:r w:rsidRPr="00BF2D68">
        <w:rPr>
          <w:spacing w:val="-4"/>
        </w:rPr>
        <w:softHyphen/>
        <w:t>göra en säkerhetsspärr till de riskviktade kapitaltäckningskraven. Något</w:t>
      </w:r>
      <w:r>
        <w:t xml:space="preserve"> krav på bruttosoliditet ställs dock inte på värdepappersföretag enligt de nya reglerna. </w:t>
      </w:r>
    </w:p>
    <w:p w14:paraId="48CFE82F" w14:textId="77777777" w:rsidR="00B110CF" w:rsidRDefault="00B110CF" w:rsidP="00B110CF">
      <w:pPr>
        <w:pStyle w:val="Rubrik3"/>
      </w:pPr>
      <w:bookmarkStart w:id="53" w:name="_Toc65160233"/>
      <w:bookmarkStart w:id="54" w:name="_Toc68700450"/>
      <w:r>
        <w:t>En enklare likviditetsreglering</w:t>
      </w:r>
      <w:bookmarkEnd w:id="53"/>
      <w:bookmarkEnd w:id="54"/>
    </w:p>
    <w:p w14:paraId="6B0B1FF3" w14:textId="77777777" w:rsidR="00B110CF" w:rsidRDefault="00B110CF" w:rsidP="00B110CF">
      <w:pPr>
        <w:pStyle w:val="Brdtext"/>
      </w:pPr>
      <w:r>
        <w:t>Liksom tillsynsförordningen innehåller värdepappersbolagsförord</w:t>
      </w:r>
      <w:r>
        <w:softHyphen/>
        <w:t>ningen krav på bolagens likviditet. De nya reglerna innebär dock en förenkling i förhållande till de nuvarande reglerna. Ett värdepappers</w:t>
      </w:r>
      <w:r>
        <w:softHyphen/>
        <w:t>företag ska ha lik</w:t>
      </w:r>
      <w:r>
        <w:softHyphen/>
        <w:t>vida tillgångar motsvarande en tredjedel av kravet baserat på fasta omkost</w:t>
      </w:r>
      <w:r>
        <w:softHyphen/>
        <w:t xml:space="preserve">nader. Ett värdepappersföretag kan tillfälligt, efter godkännande av den behöriga myndigheten, minska mängden likvida tillgångar. </w:t>
      </w:r>
    </w:p>
    <w:p w14:paraId="24D5950E" w14:textId="77777777" w:rsidR="00B110CF" w:rsidRDefault="00B110CF" w:rsidP="00B110CF">
      <w:pPr>
        <w:pStyle w:val="Rubrik3"/>
      </w:pPr>
      <w:bookmarkStart w:id="55" w:name="_Toc65160234"/>
      <w:bookmarkStart w:id="56" w:name="_Toc68700451"/>
      <w:r>
        <w:t>Lättnader vid tillräckligt enkla gruppstrukturer</w:t>
      </w:r>
      <w:bookmarkEnd w:id="55"/>
      <w:bookmarkEnd w:id="56"/>
    </w:p>
    <w:p w14:paraId="30C40398" w14:textId="77777777" w:rsidR="00B110CF" w:rsidRPr="007750E9" w:rsidRDefault="00B110CF" w:rsidP="00B110CF">
      <w:pPr>
        <w:pStyle w:val="Brdtext"/>
      </w:pPr>
      <w:r w:rsidRPr="00637590">
        <w:rPr>
          <w:spacing w:val="-2"/>
        </w:rPr>
        <w:t>Liksom i dagens kapitaltäckningsregler ska kraven enligt kapitaltäck</w:t>
      </w:r>
      <w:r w:rsidRPr="00637590">
        <w:rPr>
          <w:spacing w:val="-2"/>
        </w:rPr>
        <w:softHyphen/>
        <w:t>nings</w:t>
      </w:r>
      <w:r>
        <w:rPr>
          <w:spacing w:val="-2"/>
        </w:rPr>
        <w:softHyphen/>
      </w:r>
      <w:r w:rsidRPr="00637590">
        <w:rPr>
          <w:spacing w:val="-2"/>
        </w:rPr>
        <w:t>reglerna</w:t>
      </w:r>
      <w:r>
        <w:t xml:space="preserve"> för värdepappersföretag tillämpas på gruppnivå, om ett värde</w:t>
      </w:r>
      <w:r>
        <w:softHyphen/>
        <w:t>pappersföretag ingår i en koncern. Enligt värdepappers</w:t>
      </w:r>
      <w:r>
        <w:softHyphen/>
        <w:t>bolagsförord</w:t>
      </w:r>
      <w:r>
        <w:softHyphen/>
        <w:t xml:space="preserve">ningen </w:t>
      </w:r>
      <w:r>
        <w:lastRenderedPageBreak/>
        <w:t>kan dock den behöriga myndigheten besluta att tillämpa vissa för</w:t>
      </w:r>
      <w:r>
        <w:softHyphen/>
        <w:t>enklingar och lättnader i kraven på tillräckligt enkla gruppstrukturer där det inte föreligger några väsentliga risker för kunder eller för marknaden som motiverar gruppbaserad tillsyn.</w:t>
      </w:r>
    </w:p>
    <w:p w14:paraId="6ACA98F6" w14:textId="77777777" w:rsidR="00B110CF" w:rsidRDefault="00B110CF" w:rsidP="00B110CF">
      <w:pPr>
        <w:pStyle w:val="Rubrik3"/>
      </w:pPr>
      <w:bookmarkStart w:id="57" w:name="_Toc65160235"/>
      <w:bookmarkStart w:id="58" w:name="_Toc68700452"/>
      <w:r>
        <w:t>Offentliggörande av information</w:t>
      </w:r>
      <w:bookmarkEnd w:id="57"/>
      <w:bookmarkEnd w:id="58"/>
      <w:r>
        <w:t xml:space="preserve"> </w:t>
      </w:r>
    </w:p>
    <w:p w14:paraId="795AFECA" w14:textId="77777777" w:rsidR="00B110CF" w:rsidRDefault="00B110CF" w:rsidP="00B110CF">
      <w:pPr>
        <w:pStyle w:val="Brdtext"/>
      </w:pPr>
      <w:r>
        <w:t>För att hantera kraven på tillräckligt kapital finns i dagens kapital</w:t>
      </w:r>
      <w:r>
        <w:softHyphen/>
        <w:t>täck</w:t>
      </w:r>
      <w:r>
        <w:softHyphen/>
        <w:t>nings</w:t>
      </w:r>
      <w:r>
        <w:softHyphen/>
        <w:t>regelverk en rad regler om offentliggörande av information om bolagets kapitalbas och metoder för att uppfylla kapitalkraven, hur till</w:t>
      </w:r>
      <w:r>
        <w:softHyphen/>
        <w:t>synen ska bedrivas både nationellt och i fråga om gränsöver</w:t>
      </w:r>
      <w:r>
        <w:softHyphen/>
        <w:t>skridande före</w:t>
      </w:r>
      <w:r>
        <w:softHyphen/>
        <w:t>tags</w:t>
      </w:r>
      <w:r>
        <w:softHyphen/>
        <w:t>grupper och lämpliga sanktioner vid överträdel</w:t>
      </w:r>
      <w:r>
        <w:softHyphen/>
        <w:t>ser. Motsvarande regler finns även i kapitaltäckningsregelverket för värdepappersföretag men anpas</w:t>
      </w:r>
      <w:r>
        <w:softHyphen/>
        <w:t>sade efter det sätt på vilket de företagen ska beräkna kapitalkraven. Exem</w:t>
      </w:r>
      <w:r>
        <w:softHyphen/>
        <w:t>pelvis behöver små och icke-sam</w:t>
      </w:r>
      <w:r>
        <w:softHyphen/>
      </w:r>
      <w:r w:rsidRPr="00BF2D68">
        <w:rPr>
          <w:spacing w:val="-2"/>
        </w:rPr>
        <w:t>manlänkade värdepapper</w:t>
      </w:r>
      <w:r>
        <w:rPr>
          <w:spacing w:val="-2"/>
        </w:rPr>
        <w:t>sföretag</w:t>
      </w:r>
      <w:r w:rsidRPr="00BF2D68">
        <w:rPr>
          <w:spacing w:val="-2"/>
        </w:rPr>
        <w:t xml:space="preserve"> inte tillämpa kapitalkraven beräknade</w:t>
      </w:r>
      <w:r>
        <w:t xml:space="preserve"> p</w:t>
      </w:r>
      <w:r w:rsidRPr="00BF2D68">
        <w:rPr>
          <w:spacing w:val="-2"/>
        </w:rPr>
        <w:t xml:space="preserve">å K-faktorer. </w:t>
      </w:r>
    </w:p>
    <w:p w14:paraId="32ED7B1A" w14:textId="77777777" w:rsidR="00B110CF" w:rsidRDefault="00B110CF" w:rsidP="00B110CF">
      <w:pPr>
        <w:pStyle w:val="Rubrik3"/>
      </w:pPr>
      <w:bookmarkStart w:id="59" w:name="_Toc65160236"/>
      <w:bookmarkStart w:id="60" w:name="_Toc68700453"/>
      <w:r>
        <w:t>Vissa v</w:t>
      </w:r>
      <w:r w:rsidRPr="00F949B9">
        <w:t>ärdepappersföretag</w:t>
      </w:r>
      <w:r>
        <w:t xml:space="preserve"> ska följa det nuvarande kapitaltäckningsregelverket</w:t>
      </w:r>
      <w:bookmarkEnd w:id="59"/>
      <w:bookmarkEnd w:id="60"/>
    </w:p>
    <w:p w14:paraId="5B9867B0" w14:textId="77777777" w:rsidR="00B110CF" w:rsidRDefault="00B110CF" w:rsidP="00B110CF">
      <w:pPr>
        <w:pStyle w:val="Brdtext"/>
      </w:pPr>
      <w:r>
        <w:t>Enligt värdepappersbolagsförordningen ska vissa värdepappers</w:t>
      </w:r>
      <w:r>
        <w:softHyphen/>
        <w:t>företag följa det nuvarande kapitaltäckningsregelverket i stället för det nya. Det rör sig enbart om värdepappersföretag med tillstånd till handel för egen räkning eller för garantiverksamhet för finansiella instrument eller place</w:t>
      </w:r>
      <w:r>
        <w:softHyphen/>
        <w:t>ring av finansiella instrument på grundval av ett fast åtagande. Dessutom måste vissa andra förutsättningar vara uppfyllda i fråga om storlek på till</w:t>
      </w:r>
      <w:r>
        <w:softHyphen/>
        <w:t>gångar eller systemviktighet. I vissa fall kan även den behö</w:t>
      </w:r>
      <w:r>
        <w:softHyphen/>
        <w:t>riga myndig</w:t>
      </w:r>
      <w:r>
        <w:softHyphen/>
        <w:t>heten (i Sverige Finansinspektionen) tillåta att ett värde</w:t>
      </w:r>
      <w:r>
        <w:softHyphen/>
        <w:t>pappersföretag med något av de nämnda tillstånden tillämpar det nuva</w:t>
      </w:r>
      <w:r>
        <w:softHyphen/>
        <w:t>ran</w:t>
      </w:r>
      <w:r>
        <w:softHyphen/>
        <w:t>de kapital</w:t>
      </w:r>
      <w:r>
        <w:softHyphen/>
        <w:t>täck</w:t>
      </w:r>
      <w:r>
        <w:softHyphen/>
        <w:t>ningsregelverket om det är ett dotterföretag som omfattas av den grupp</w:t>
      </w:r>
      <w:r>
        <w:softHyphen/>
        <w:t>baserade tillsynen av ett kredit</w:t>
      </w:r>
      <w:r>
        <w:softHyphen/>
        <w:t>institut, ett finansiellt holding</w:t>
      </w:r>
      <w:r>
        <w:softHyphen/>
        <w:t>företag eller ett blandat finansiellt holding</w:t>
      </w:r>
      <w:r>
        <w:softHyphen/>
        <w:t xml:space="preserve">företag. </w:t>
      </w:r>
    </w:p>
    <w:p w14:paraId="00CEC394" w14:textId="77777777" w:rsidR="00B110CF" w:rsidRPr="00F949B9" w:rsidRDefault="00B110CF" w:rsidP="00B110CF">
      <w:pPr>
        <w:pStyle w:val="Brdtextmedindrag"/>
      </w:pPr>
      <w:r>
        <w:t>Genom värdepappersbolagsförordningen har det även gjorts en ändring i tillsynsförordningen som innebär att värdepappersföretag som har något av de nämnda tillstånden och även mycket stora tillgångar i stället ska utgöra kredit</w:t>
      </w:r>
      <w:r>
        <w:softHyphen/>
        <w:t>institut, vilket innebär att de ska tillämpa det nuvarande kapitaltäck</w:t>
      </w:r>
      <w:r>
        <w:softHyphen/>
        <w:t xml:space="preserve">ningsregelverket. De anpassningar av svensk rätt som behöver göras för dessa värdepappersföretag kommer att behandlas i ett annat sammanhang (se avsnitt 3). </w:t>
      </w:r>
    </w:p>
    <w:p w14:paraId="1731A2D1" w14:textId="77777777" w:rsidR="00B110CF" w:rsidRDefault="00B110CF" w:rsidP="00B110CF">
      <w:pPr>
        <w:pStyle w:val="Rubrik2"/>
      </w:pPr>
      <w:bookmarkStart w:id="61" w:name="_Toc65160237"/>
      <w:bookmarkStart w:id="62" w:name="_Toc68700454"/>
      <w:r>
        <w:t>Värdepappersbolagsdirektivet</w:t>
      </w:r>
      <w:bookmarkEnd w:id="61"/>
      <w:bookmarkEnd w:id="62"/>
    </w:p>
    <w:p w14:paraId="663FD92E" w14:textId="77777777" w:rsidR="00B110CF" w:rsidRDefault="00B110CF" w:rsidP="00B110CF">
      <w:pPr>
        <w:pStyle w:val="Rubrik3"/>
        <w:spacing w:before="0"/>
      </w:pPr>
      <w:bookmarkStart w:id="63" w:name="_Toc65160238"/>
      <w:bookmarkStart w:id="64" w:name="_Toc68700455"/>
      <w:r>
        <w:t>Startkapital</w:t>
      </w:r>
      <w:bookmarkEnd w:id="63"/>
      <w:bookmarkEnd w:id="64"/>
    </w:p>
    <w:p w14:paraId="3A7BBA53" w14:textId="77777777" w:rsidR="00B110CF" w:rsidRPr="005B4F87" w:rsidRDefault="00B110CF" w:rsidP="00B110CF">
      <w:pPr>
        <w:pStyle w:val="Brdtext"/>
      </w:pPr>
      <w:r w:rsidRPr="00FA717D">
        <w:rPr>
          <w:spacing w:val="-2"/>
        </w:rPr>
        <w:t>Värdepappersbolagsdirektivet innehåller nya regler om</w:t>
      </w:r>
      <w:r w:rsidRPr="00FA717D">
        <w:t xml:space="preserve"> värde</w:t>
      </w:r>
      <w:r w:rsidRPr="00FA717D">
        <w:softHyphen/>
        <w:t>pappers</w:t>
      </w:r>
      <w:r w:rsidRPr="00FA717D">
        <w:softHyphen/>
      </w:r>
      <w:r>
        <w:t>före</w:t>
      </w:r>
      <w:r>
        <w:softHyphen/>
        <w:t>tag</w:t>
      </w:r>
      <w:r w:rsidRPr="00FA717D">
        <w:t>ens startkapital. Reglerna är utfor</w:t>
      </w:r>
      <w:r w:rsidRPr="00FA717D">
        <w:softHyphen/>
        <w:t>made så att det ställs olika krav på startkapitalets storlek bero</w:t>
      </w:r>
      <w:r w:rsidRPr="00FA717D">
        <w:softHyphen/>
        <w:t>ende på värdepappers</w:t>
      </w:r>
      <w:r w:rsidRPr="00FA717D">
        <w:softHyphen/>
        <w:t>företagets verksamhet. Ett värde</w:t>
      </w:r>
      <w:r w:rsidRPr="00FA717D">
        <w:softHyphen/>
        <w:t>pappers</w:t>
      </w:r>
      <w:r w:rsidRPr="00FA717D">
        <w:softHyphen/>
        <w:t>företags</w:t>
      </w:r>
      <w:r>
        <w:t xml:space="preserve"> start</w:t>
      </w:r>
      <w:r>
        <w:softHyphen/>
        <w:t xml:space="preserve">kapital ska enligt direktivet bestå av </w:t>
      </w:r>
      <w:r w:rsidRPr="00EC7070">
        <w:rPr>
          <w:spacing w:val="-4"/>
        </w:rPr>
        <w:t>kärnprimär</w:t>
      </w:r>
      <w:r>
        <w:rPr>
          <w:spacing w:val="-4"/>
        </w:rPr>
        <w:softHyphen/>
      </w:r>
      <w:r w:rsidRPr="00EC7070">
        <w:rPr>
          <w:spacing w:val="-4"/>
        </w:rPr>
        <w:lastRenderedPageBreak/>
        <w:t>kapital, övrigt</w:t>
      </w:r>
      <w:r>
        <w:t xml:space="preserve"> pri</w:t>
      </w:r>
      <w:r>
        <w:softHyphen/>
        <w:t>märkapital för kapital</w:t>
      </w:r>
      <w:r>
        <w:softHyphen/>
        <w:t>täcknings</w:t>
      </w:r>
      <w:r>
        <w:softHyphen/>
        <w:t>ända</w:t>
      </w:r>
      <w:r>
        <w:softHyphen/>
        <w:t>mål och supple</w:t>
      </w:r>
      <w:r>
        <w:softHyphen/>
        <w:t>men</w:t>
      </w:r>
      <w:r>
        <w:softHyphen/>
        <w:t>tärkapital.</w:t>
      </w:r>
    </w:p>
    <w:p w14:paraId="37A7E702" w14:textId="77777777" w:rsidR="00B110CF" w:rsidRDefault="00B110CF" w:rsidP="00B110CF">
      <w:pPr>
        <w:pStyle w:val="Rubrik3"/>
      </w:pPr>
      <w:bookmarkStart w:id="65" w:name="_Toc65160239"/>
      <w:bookmarkStart w:id="66" w:name="_Toc68700456"/>
      <w:r>
        <w:t>Bolagsstyrning och riskhantering</w:t>
      </w:r>
      <w:bookmarkEnd w:id="65"/>
      <w:bookmarkEnd w:id="66"/>
    </w:p>
    <w:p w14:paraId="3F55FDEF" w14:textId="77777777" w:rsidR="00B110CF" w:rsidRDefault="00B110CF" w:rsidP="00B110CF">
      <w:pPr>
        <w:pStyle w:val="Brdtext"/>
      </w:pPr>
      <w:r>
        <w:t>I värdepappersbolagsdirektivet finns regler om intern styrning, insyn och riskhantering. De innebär i huvudsak att värdepappersföretag ska ha infört sunda, effektiva och hel</w:t>
      </w:r>
      <w:r>
        <w:softHyphen/>
        <w:t xml:space="preserve">täckande arrangemang, strategier och processer för att fortlöpande värdera och upprätta hålla internt kapital och likvida tillgångar som är tillräckliga för att täcka de risker som företaget kan innebära för andra eller som företaget självt är eller kan bli exponerat för. Dessa regler gäller inte för </w:t>
      </w:r>
      <w:r w:rsidRPr="007906BA">
        <w:t>små och icke-sammanlänkade</w:t>
      </w:r>
      <w:r>
        <w:t xml:space="preserve"> värde</w:t>
      </w:r>
      <w:r w:rsidRPr="004A176F">
        <w:rPr>
          <w:spacing w:val="-2"/>
        </w:rPr>
        <w:t>pappers</w:t>
      </w:r>
      <w:r>
        <w:rPr>
          <w:spacing w:val="-2"/>
        </w:rPr>
        <w:softHyphen/>
      </w:r>
      <w:r w:rsidRPr="004A176F">
        <w:rPr>
          <w:spacing w:val="-2"/>
        </w:rPr>
        <w:t>företag</w:t>
      </w:r>
      <w:r>
        <w:t>. Enligt direktivet får dock den behöriga myndigheten besluta att även sådana företag ska tillämpa vissa av de reglerna.</w:t>
      </w:r>
    </w:p>
    <w:p w14:paraId="60FB9B3B" w14:textId="77777777" w:rsidR="00B110CF" w:rsidRDefault="00B110CF" w:rsidP="00B110CF">
      <w:pPr>
        <w:pStyle w:val="Rubrik3"/>
      </w:pPr>
      <w:bookmarkStart w:id="67" w:name="_Toc65160240"/>
      <w:bookmarkStart w:id="68" w:name="_Toc68700457"/>
      <w:r>
        <w:t>Ersättningsregler</w:t>
      </w:r>
      <w:bookmarkEnd w:id="67"/>
      <w:bookmarkEnd w:id="68"/>
    </w:p>
    <w:p w14:paraId="2F7F055E" w14:textId="77777777" w:rsidR="00B110CF" w:rsidRDefault="00B110CF" w:rsidP="00B110CF">
      <w:pPr>
        <w:pStyle w:val="Brdtextmedindrag"/>
        <w:ind w:firstLine="0"/>
      </w:pPr>
      <w:r w:rsidRPr="00621D15">
        <w:t xml:space="preserve">I värdepappersbolagsdirektivet </w:t>
      </w:r>
      <w:r>
        <w:t>finns det regler om ersättning till personer i ledande befattning och vissa andra personalkategorier i avsnittet om intern styrning, insyn, riskhantering och ersättning</w:t>
      </w:r>
      <w:r w:rsidRPr="009F2EAE">
        <w:rPr>
          <w:spacing w:val="-4"/>
        </w:rPr>
        <w:t xml:space="preserve">. </w:t>
      </w:r>
      <w:r>
        <w:rPr>
          <w:spacing w:val="-4"/>
        </w:rPr>
        <w:t>De reglerna</w:t>
      </w:r>
      <w:r w:rsidRPr="009F2EAE">
        <w:rPr>
          <w:spacing w:val="-4"/>
        </w:rPr>
        <w:t xml:space="preserve"> är inte tillämplig</w:t>
      </w:r>
      <w:r>
        <w:rPr>
          <w:spacing w:val="-4"/>
        </w:rPr>
        <w:t>a</w:t>
      </w:r>
      <w:r w:rsidRPr="009F2EAE">
        <w:rPr>
          <w:spacing w:val="-4"/>
        </w:rPr>
        <w:t xml:space="preserve"> på </w:t>
      </w:r>
      <w:r w:rsidRPr="007906BA">
        <w:t>små och icke-sammanlänkade</w:t>
      </w:r>
      <w:r>
        <w:t xml:space="preserve"> värdepappers</w:t>
      </w:r>
      <w:r>
        <w:softHyphen/>
        <w:t>företag.</w:t>
      </w:r>
    </w:p>
    <w:p w14:paraId="36FDC64F" w14:textId="77777777" w:rsidR="00B110CF" w:rsidRPr="005B4F87" w:rsidRDefault="00B110CF" w:rsidP="00B110CF">
      <w:pPr>
        <w:pStyle w:val="Brdtextmedindrag"/>
      </w:pPr>
      <w:r>
        <w:rPr>
          <w:spacing w:val="-2"/>
        </w:rPr>
        <w:t>Det är fråga om krav på ersättningspolicy, vad som ska gälla i fråga om ersättning för företag som tar emot extraordinärt offentligt stöd, krav på att vissa värdepappersföretag ska upprätta en ersättningskommitté samt detalje</w:t>
      </w:r>
      <w:r>
        <w:rPr>
          <w:spacing w:val="-2"/>
        </w:rPr>
        <w:softHyphen/>
        <w:t>rade regler om rörlig ersättning.</w:t>
      </w:r>
    </w:p>
    <w:p w14:paraId="40AD9266" w14:textId="77777777" w:rsidR="00B110CF" w:rsidRDefault="00B110CF" w:rsidP="00B110CF">
      <w:pPr>
        <w:pStyle w:val="Rubrik3"/>
      </w:pPr>
      <w:bookmarkStart w:id="69" w:name="_Toc65160241"/>
      <w:bookmarkStart w:id="70" w:name="_Toc68700458"/>
      <w:r>
        <w:t>Tillsyn</w:t>
      </w:r>
      <w:bookmarkEnd w:id="69"/>
      <w:bookmarkEnd w:id="70"/>
    </w:p>
    <w:p w14:paraId="5DD63AC1" w14:textId="77777777" w:rsidR="00B110CF" w:rsidRPr="008A4373" w:rsidRDefault="00B110CF" w:rsidP="00B110CF">
      <w:pPr>
        <w:pStyle w:val="Brdtextmedindrag"/>
        <w:ind w:firstLine="0"/>
      </w:pPr>
      <w:r>
        <w:t xml:space="preserve">I värdepappersbolagsdirektivet finns regler om </w:t>
      </w:r>
      <w:r w:rsidRPr="008939B0">
        <w:rPr>
          <w:spacing w:val="4"/>
        </w:rPr>
        <w:t>utse</w:t>
      </w:r>
      <w:r>
        <w:rPr>
          <w:spacing w:val="4"/>
        </w:rPr>
        <w:softHyphen/>
      </w:r>
      <w:r w:rsidRPr="008939B0">
        <w:rPr>
          <w:spacing w:val="4"/>
        </w:rPr>
        <w:t>en</w:t>
      </w:r>
      <w:r>
        <w:rPr>
          <w:spacing w:val="4"/>
        </w:rPr>
        <w:softHyphen/>
      </w:r>
      <w:r w:rsidRPr="008939B0">
        <w:rPr>
          <w:spacing w:val="4"/>
        </w:rPr>
        <w:t>de av behöriga myndigheter och om deras befogenheter.</w:t>
      </w:r>
      <w:r>
        <w:t xml:space="preserve"> Medlems</w:t>
      </w:r>
      <w:r>
        <w:softHyphen/>
        <w:t>staterna ska utse en eller flera behöriga myndigheter som ska utföra de uppgifter som framgår av direktivet och värdepappersbolags</w:t>
      </w:r>
      <w:r>
        <w:softHyphen/>
        <w:t>förordningen. Medlems</w:t>
      </w:r>
      <w:r>
        <w:softHyphen/>
        <w:t>staterna ska bl.a. se till att myndigheterna har alla nödvändiga befogen</w:t>
      </w:r>
      <w:r>
        <w:softHyphen/>
        <w:t>heter för att säkerställa att värdepappersföretagen uppfyller kraven enligt regelverket och att företagen förser myndigheterna med den information som behövs för att bedöma detta. I direktivet finns även regler om tillsyn av värde</w:t>
      </w:r>
      <w:r>
        <w:softHyphen/>
        <w:t>pappersföretagskoncerner.</w:t>
      </w:r>
    </w:p>
    <w:p w14:paraId="7E98E6EF" w14:textId="77777777" w:rsidR="00B110CF" w:rsidRDefault="00B110CF" w:rsidP="00B110CF">
      <w:pPr>
        <w:pStyle w:val="Rubrik3"/>
      </w:pPr>
      <w:bookmarkStart w:id="71" w:name="_Toc65160242"/>
      <w:bookmarkStart w:id="72" w:name="_Toc68700459"/>
      <w:r>
        <w:t>Samarbete och informationsutbyte</w:t>
      </w:r>
      <w:bookmarkEnd w:id="71"/>
      <w:bookmarkEnd w:id="72"/>
    </w:p>
    <w:p w14:paraId="4AE06372" w14:textId="77777777" w:rsidR="00B110CF" w:rsidRPr="00413A28" w:rsidRDefault="00B110CF" w:rsidP="00B110CF">
      <w:pPr>
        <w:pStyle w:val="Brdtext"/>
      </w:pPr>
      <w:r>
        <w:t>Värdepappersbolagsdirektivet innehåller även regler om gräns</w:t>
      </w:r>
      <w:r>
        <w:softHyphen/>
        <w:t>över</w:t>
      </w:r>
      <w:r>
        <w:softHyphen/>
        <w:t>skridande samarbete som i huvudsak innebär att de behöriga myndig</w:t>
      </w:r>
      <w:r>
        <w:softHyphen/>
        <w:t>heterna ska samarbeta, utbyta information och delta i den verksamhet som bedrivs av Europeiska bankmyndigheten (Eba) och inom tillsynskollegier.</w:t>
      </w:r>
    </w:p>
    <w:p w14:paraId="1D53F9BD" w14:textId="77777777" w:rsidR="00B110CF" w:rsidRPr="00807F54" w:rsidRDefault="00B110CF" w:rsidP="00B110CF">
      <w:pPr>
        <w:pStyle w:val="Rubrik3"/>
      </w:pPr>
      <w:bookmarkStart w:id="73" w:name="_Toc65160243"/>
      <w:bookmarkStart w:id="74" w:name="_Toc68700460"/>
      <w:r>
        <w:lastRenderedPageBreak/>
        <w:t>Sanktioner</w:t>
      </w:r>
      <w:bookmarkEnd w:id="73"/>
      <w:bookmarkEnd w:id="74"/>
    </w:p>
    <w:p w14:paraId="0A88DBD8" w14:textId="76833AE8" w:rsidR="00090E36" w:rsidRDefault="00B110CF" w:rsidP="00B110CF">
      <w:pPr>
        <w:pStyle w:val="Brdtext"/>
      </w:pPr>
      <w:r>
        <w:t>I</w:t>
      </w:r>
      <w:r w:rsidRPr="005F048C">
        <w:t xml:space="preserve"> </w:t>
      </w:r>
      <w:r>
        <w:t>v</w:t>
      </w:r>
      <w:r w:rsidRPr="007E2397">
        <w:t>ärdepappersbolags</w:t>
      </w:r>
      <w:r w:rsidRPr="005F048C">
        <w:t xml:space="preserve">direktivet </w:t>
      </w:r>
      <w:r>
        <w:t>finns</w:t>
      </w:r>
      <w:r w:rsidRPr="005F048C">
        <w:t xml:space="preserve"> en rad nya </w:t>
      </w:r>
      <w:r>
        <w:t>regler</w:t>
      </w:r>
      <w:r w:rsidRPr="005F048C">
        <w:t xml:space="preserve"> som syftar till att säker</w:t>
      </w:r>
      <w:r>
        <w:softHyphen/>
      </w:r>
      <w:r w:rsidRPr="005F048C">
        <w:t>ställa effektiva</w:t>
      </w:r>
      <w:r>
        <w:t xml:space="preserve">, </w:t>
      </w:r>
      <w:r w:rsidRPr="005F048C">
        <w:t xml:space="preserve">proportionella </w:t>
      </w:r>
      <w:r>
        <w:t xml:space="preserve">och avskräckande administrativa </w:t>
      </w:r>
      <w:r w:rsidRPr="005F048C">
        <w:t>sanktioner</w:t>
      </w:r>
      <w:r>
        <w:t xml:space="preserve"> och andra administrativa åtgärder</w:t>
      </w:r>
      <w:r w:rsidRPr="005F048C">
        <w:t>. Direktivet innehåller, förutom en minimi</w:t>
      </w:r>
      <w:r>
        <w:softHyphen/>
      </w:r>
      <w:r w:rsidRPr="005F048C">
        <w:t xml:space="preserve">lista på vilka sanktioner </w:t>
      </w:r>
      <w:r>
        <w:t xml:space="preserve">och åtgärder </w:t>
      </w:r>
      <w:r w:rsidRPr="005F048C">
        <w:t>som ska finnas tillgängliga för de behöriga myndigheterna, även regler om vilka som omfattas av sanktionerna</w:t>
      </w:r>
      <w:r>
        <w:t xml:space="preserve"> och åtgärderna och </w:t>
      </w:r>
      <w:r w:rsidRPr="005F048C">
        <w:t xml:space="preserve">vilka kriterier som bör beaktas </w:t>
      </w:r>
      <w:r>
        <w:t>vid beslut om sanktioner och åtgärder.</w:t>
      </w:r>
    </w:p>
    <w:p w14:paraId="60642822" w14:textId="1166F150" w:rsidR="00090E36" w:rsidRDefault="00090E36" w:rsidP="00090E36">
      <w:pPr>
        <w:pStyle w:val="Rubrik1"/>
      </w:pPr>
      <w:bookmarkStart w:id="75" w:name="_Toc68700461"/>
      <w:r w:rsidRPr="00090E36">
        <w:t>Allmänna utgångspunkter</w:t>
      </w:r>
      <w:bookmarkEnd w:id="75"/>
    </w:p>
    <w:p w14:paraId="0775B714" w14:textId="77777777" w:rsidR="005603A9" w:rsidRPr="004A0B8D" w:rsidRDefault="005603A9" w:rsidP="005603A9">
      <w:pPr>
        <w:pStyle w:val="Rubrik2"/>
        <w:spacing w:before="0"/>
      </w:pPr>
      <w:bookmarkStart w:id="76" w:name="_Toc65160245"/>
      <w:bookmarkStart w:id="77" w:name="_Toc68700462"/>
      <w:bookmarkStart w:id="78" w:name="_Toc33087174"/>
      <w:r w:rsidRPr="004A0B8D">
        <w:t>Inledning</w:t>
      </w:r>
      <w:bookmarkEnd w:id="76"/>
      <w:bookmarkEnd w:id="77"/>
    </w:p>
    <w:p w14:paraId="49FD2D71" w14:textId="77777777" w:rsidR="005603A9" w:rsidRPr="004A0B8D" w:rsidRDefault="005603A9" w:rsidP="005603A9">
      <w:pPr>
        <w:pStyle w:val="Brdtextmedindrag"/>
        <w:ind w:firstLine="0"/>
      </w:pPr>
      <w:r w:rsidRPr="004A0B8D">
        <w:t>Värdepappersbolagsförordningen är som EU-förordning direkt tillämplig i varje medlemsstat. En sådan rättsakt varken ska eller får genomföras i eller omvandlas till nationell rätt. Däremot måste nationell rätt anpassas för att säkerställa att den inte innehåller bestämmelser som innebär en dubbelreglering eller hamnar i konflikt med förordningen. Skulle en kon</w:t>
      </w:r>
      <w:r w:rsidRPr="004A0B8D">
        <w:softHyphen/>
        <w:t>flikt ändå inträffa, har unions</w:t>
      </w:r>
      <w:r w:rsidRPr="004A0B8D">
        <w:softHyphen/>
        <w:t>rätten företräde. De bestämmelser i lagar, förordningar och myndighetsföreskrifter som reglerar sådant som även regleras i värde</w:t>
      </w:r>
      <w:r w:rsidRPr="004A0B8D">
        <w:softHyphen/>
        <w:t>pappersbolagsförordningen blir obsoleta och måste därmed upphävas. Förordningen förutsätter dock att medlemsstaterna vidtar vissa nationella åtgärder, som t.ex. att utse behörig myndighet, och i vissa fall behöver förordningen kompletteras genom nationella föreskrifter.</w:t>
      </w:r>
    </w:p>
    <w:p w14:paraId="10C52437" w14:textId="77777777" w:rsidR="005603A9" w:rsidRDefault="005603A9" w:rsidP="005603A9">
      <w:pPr>
        <w:pStyle w:val="Brdtextmedindrag"/>
      </w:pPr>
      <w:r w:rsidRPr="004A0B8D">
        <w:t>I den utsträckning reglerna i värdepappersbolagsdirektivet inte tillgodo</w:t>
      </w:r>
      <w:r w:rsidRPr="004A0B8D">
        <w:softHyphen/>
        <w:t>ses genom gällande rätt måste dessa regler genomföras genom nya lagar, förordningar eller myndighetsföreskrifter eller genom justeringar i befint</w:t>
      </w:r>
      <w:r w:rsidRPr="004A0B8D">
        <w:softHyphen/>
        <w:t xml:space="preserve">ligt regelverk. </w:t>
      </w:r>
    </w:p>
    <w:p w14:paraId="760B157D" w14:textId="77777777" w:rsidR="005603A9" w:rsidRPr="004A0B8D" w:rsidRDefault="005603A9" w:rsidP="005603A9">
      <w:pPr>
        <w:pStyle w:val="Rubrik2"/>
      </w:pPr>
      <w:bookmarkStart w:id="79" w:name="_Toc65160246"/>
      <w:bookmarkStart w:id="80" w:name="_Toc68700463"/>
      <w:bookmarkStart w:id="81" w:name="_Hlk57048551"/>
      <w:bookmarkEnd w:id="78"/>
      <w:r w:rsidRPr="00176A47">
        <w:t xml:space="preserve">Värdepappersbolagsdirektivet </w:t>
      </w:r>
      <w:r w:rsidRPr="004A0B8D">
        <w:t xml:space="preserve">bör </w:t>
      </w:r>
      <w:r>
        <w:t xml:space="preserve">som utgångspunkt </w:t>
      </w:r>
      <w:r w:rsidRPr="004A0B8D">
        <w:t>genomföras genom bestämmelser i lag</w:t>
      </w:r>
      <w:bookmarkEnd w:id="79"/>
      <w:bookmarkEnd w:id="80"/>
    </w:p>
    <w:bookmarkEnd w:id="81"/>
    <w:p w14:paraId="22444F81" w14:textId="77777777" w:rsidR="005603A9" w:rsidRPr="004A0B8D" w:rsidRDefault="005603A9" w:rsidP="005603A9">
      <w:pPr>
        <w:pStyle w:val="Brdtextram"/>
        <w:rPr>
          <w:rStyle w:val="BrdtextmedindragChar"/>
        </w:rPr>
      </w:pPr>
      <w:r w:rsidRPr="004A0B8D">
        <w:rPr>
          <w:b/>
        </w:rPr>
        <w:t xml:space="preserve">Regeringens </w:t>
      </w:r>
      <w:r>
        <w:rPr>
          <w:b/>
        </w:rPr>
        <w:t>bedömning</w:t>
      </w:r>
      <w:r w:rsidRPr="004A0B8D">
        <w:rPr>
          <w:b/>
        </w:rPr>
        <w:t>:</w:t>
      </w:r>
      <w:r w:rsidRPr="004A0B8D">
        <w:t xml:space="preserve"> </w:t>
      </w:r>
      <w:r w:rsidRPr="004A0B8D">
        <w:rPr>
          <w:rStyle w:val="BrdtextmedindragChar"/>
        </w:rPr>
        <w:t xml:space="preserve">Värdepappersbolagsdirektivet </w:t>
      </w:r>
      <w:r>
        <w:rPr>
          <w:rStyle w:val="BrdtextmedindragChar"/>
          <w:spacing w:val="-4"/>
        </w:rPr>
        <w:t xml:space="preserve">bör </w:t>
      </w:r>
      <w:r w:rsidRPr="004A0B8D">
        <w:rPr>
          <w:rStyle w:val="BrdtextmedindragChar"/>
          <w:spacing w:val="-4"/>
        </w:rPr>
        <w:t>genom</w:t>
      </w:r>
      <w:r>
        <w:rPr>
          <w:rStyle w:val="BrdtextmedindragChar"/>
          <w:spacing w:val="-4"/>
        </w:rPr>
        <w:softHyphen/>
      </w:r>
      <w:r w:rsidRPr="004A0B8D">
        <w:rPr>
          <w:rStyle w:val="BrdtextmedindragChar"/>
          <w:spacing w:val="-4"/>
        </w:rPr>
        <w:t>föras genom bestämmelser i lag, utom i de fall ett sådant</w:t>
      </w:r>
      <w:r w:rsidRPr="004A0B8D">
        <w:rPr>
          <w:rStyle w:val="BrdtextmedindragChar"/>
        </w:rPr>
        <w:t xml:space="preserve"> genomförande inte stämmer överens med den nuvarande lagstiftningsstrukturen.</w:t>
      </w:r>
    </w:p>
    <w:p w14:paraId="31AABB57" w14:textId="77777777" w:rsidR="005603A9" w:rsidRPr="004A0B8D" w:rsidRDefault="005603A9" w:rsidP="005603A9">
      <w:pPr>
        <w:pStyle w:val="Brdtextmedindragram"/>
      </w:pPr>
      <w:r w:rsidRPr="004A0B8D">
        <w:rPr>
          <w:rStyle w:val="BrdtextmedindragChar"/>
        </w:rPr>
        <w:t>De a</w:t>
      </w:r>
      <w:r w:rsidRPr="004A0B8D">
        <w:t>npassningar till värdepappersbolags</w:t>
      </w:r>
      <w:r w:rsidRPr="004A0B8D">
        <w:rPr>
          <w:spacing w:val="-4"/>
        </w:rPr>
        <w:t>direktivet och värdepappers</w:t>
      </w:r>
      <w:r w:rsidRPr="004A0B8D">
        <w:rPr>
          <w:spacing w:val="-4"/>
        </w:rPr>
        <w:softHyphen/>
        <w:t xml:space="preserve">bolagsförordningen </w:t>
      </w:r>
      <w:r w:rsidRPr="004A0B8D">
        <w:t xml:space="preserve">som </w:t>
      </w:r>
      <w:r>
        <w:t>bör</w:t>
      </w:r>
      <w:r w:rsidRPr="004A0B8D">
        <w:t xml:space="preserve"> göras genom bestämmelser i lag </w:t>
      </w:r>
      <w:r>
        <w:rPr>
          <w:spacing w:val="-4"/>
        </w:rPr>
        <w:t>bör</w:t>
      </w:r>
      <w:r w:rsidRPr="004A0B8D">
        <w:rPr>
          <w:spacing w:val="-4"/>
        </w:rPr>
        <w:t xml:space="preserve"> göras genom ändringar i befintlig lagstiftning.</w:t>
      </w:r>
      <w:r w:rsidRPr="004A0B8D">
        <w:rPr>
          <w:rStyle w:val="BrdtextmedindragChar"/>
        </w:rPr>
        <w:t xml:space="preserve"> </w:t>
      </w:r>
    </w:p>
    <w:p w14:paraId="7DE1CA46" w14:textId="77777777" w:rsidR="005603A9" w:rsidRPr="004A0B8D" w:rsidRDefault="005603A9" w:rsidP="005603A9">
      <w:pPr>
        <w:pStyle w:val="Brdtextmedindrag"/>
        <w:rPr>
          <w:b/>
          <w:bCs/>
          <w:sz w:val="8"/>
          <w:szCs w:val="8"/>
          <w:lang w:eastAsia="sv-SE"/>
        </w:rPr>
      </w:pPr>
    </w:p>
    <w:p w14:paraId="5A19DF2E" w14:textId="77777777" w:rsidR="005603A9" w:rsidRPr="004A0B8D" w:rsidRDefault="005603A9" w:rsidP="005603A9">
      <w:pPr>
        <w:pStyle w:val="Brdtextmedindrag"/>
      </w:pPr>
      <w:r w:rsidRPr="004A0B8D">
        <w:rPr>
          <w:b/>
          <w:bCs/>
          <w:lang w:eastAsia="sv-SE"/>
        </w:rPr>
        <w:t>Utredningens</w:t>
      </w:r>
      <w:r w:rsidRPr="004A0B8D">
        <w:rPr>
          <w:b/>
          <w:bCs/>
        </w:rPr>
        <w:t xml:space="preserve"> förslag </w:t>
      </w:r>
      <w:r w:rsidRPr="004A0B8D">
        <w:t xml:space="preserve">överensstämmer med regeringens </w:t>
      </w:r>
      <w:r>
        <w:t>bedömning</w:t>
      </w:r>
      <w:r w:rsidRPr="004A0B8D">
        <w:t xml:space="preserve">. </w:t>
      </w:r>
    </w:p>
    <w:p w14:paraId="2D93DC60" w14:textId="77777777" w:rsidR="005603A9" w:rsidRPr="004A0B8D" w:rsidRDefault="005603A9" w:rsidP="005603A9">
      <w:pPr>
        <w:pStyle w:val="Brdtextmedindrag"/>
      </w:pPr>
      <w:r w:rsidRPr="004A0B8D">
        <w:rPr>
          <w:b/>
          <w:bCs/>
        </w:rPr>
        <w:t xml:space="preserve">Remissinstanserna </w:t>
      </w:r>
      <w:r w:rsidRPr="004A0B8D">
        <w:rPr>
          <w:lang w:eastAsia="sv-SE"/>
        </w:rPr>
        <w:t>tillstyrker förslaget eller har inget att invända mot det.</w:t>
      </w:r>
    </w:p>
    <w:p w14:paraId="1C7A2199" w14:textId="77777777" w:rsidR="005603A9" w:rsidRDefault="005603A9" w:rsidP="005603A9">
      <w:pPr>
        <w:pStyle w:val="Brdtextmedindrag"/>
      </w:pPr>
      <w:r w:rsidRPr="004A0B8D">
        <w:rPr>
          <w:b/>
          <w:bCs/>
        </w:rPr>
        <w:t xml:space="preserve">Skälen för regeringens </w:t>
      </w:r>
      <w:r>
        <w:rPr>
          <w:b/>
          <w:bCs/>
        </w:rPr>
        <w:t>bedömning</w:t>
      </w:r>
      <w:r w:rsidRPr="004A0B8D">
        <w:rPr>
          <w:b/>
          <w:bCs/>
        </w:rPr>
        <w:t>:</w:t>
      </w:r>
      <w:r w:rsidRPr="004A0B8D">
        <w:t xml:space="preserve"> En utgångspunkt bör vara att regl</w:t>
      </w:r>
      <w:r w:rsidRPr="004A0B8D">
        <w:rPr>
          <w:szCs w:val="22"/>
        </w:rPr>
        <w:t>er</w:t>
      </w:r>
      <w:r w:rsidRPr="004A0B8D">
        <w:t xml:space="preserve"> i </w:t>
      </w:r>
      <w:r w:rsidRPr="004A0B8D">
        <w:rPr>
          <w:szCs w:val="22"/>
        </w:rPr>
        <w:t>värdepappersbolags</w:t>
      </w:r>
      <w:r w:rsidRPr="004A0B8D">
        <w:t>direktiv</w:t>
      </w:r>
      <w:r w:rsidRPr="004A0B8D">
        <w:rPr>
          <w:szCs w:val="22"/>
        </w:rPr>
        <w:t>et</w:t>
      </w:r>
      <w:r w:rsidRPr="004A0B8D">
        <w:t xml:space="preserve"> ska genom</w:t>
      </w:r>
      <w:r w:rsidRPr="004A0B8D">
        <w:softHyphen/>
        <w:t>föras genom bestämmel</w:t>
      </w:r>
      <w:r>
        <w:softHyphen/>
      </w:r>
      <w:r w:rsidRPr="004A0B8D">
        <w:t>ser i lag. Vissa artiklar i direktivet är emeller</w:t>
      </w:r>
      <w:r w:rsidRPr="004A0B8D">
        <w:softHyphen/>
        <w:t>tid mycket detalj</w:t>
      </w:r>
      <w:r w:rsidRPr="004A0B8D">
        <w:softHyphen/>
        <w:t xml:space="preserve">rika. Det </w:t>
      </w:r>
      <w:r w:rsidRPr="004A0B8D">
        <w:lastRenderedPageBreak/>
        <w:t>gäller exempelvis dem om värde</w:t>
      </w:r>
      <w:r w:rsidRPr="004A0B8D">
        <w:softHyphen/>
        <w:t>pappers</w:t>
      </w:r>
      <w:r w:rsidRPr="004A0B8D">
        <w:softHyphen/>
        <w:t>bolagens ersättningspolicy och metod</w:t>
      </w:r>
      <w:r w:rsidRPr="004A0B8D">
        <w:softHyphen/>
        <w:t>erna för den behöriga myndighetens tillsyn. I svensk rätt brukar regler på en sådan detal</w:t>
      </w:r>
      <w:r w:rsidRPr="004A0B8D">
        <w:softHyphen/>
        <w:t>jnivå inte förekomma i lagtext, utan i stället i före</w:t>
      </w:r>
      <w:r w:rsidRPr="004A0B8D">
        <w:softHyphen/>
        <w:t>skrifter som regeringen eller myndig</w:t>
      </w:r>
      <w:r w:rsidRPr="004A0B8D">
        <w:softHyphen/>
        <w:t>heter meddelar. En lösning med en gene</w:t>
      </w:r>
      <w:r w:rsidRPr="004A0B8D">
        <w:softHyphen/>
        <w:t>rellt utformad bestämmelse i lag stämmer bra överens med svensk lagstift</w:t>
      </w:r>
      <w:r>
        <w:softHyphen/>
      </w:r>
      <w:r w:rsidRPr="004A0B8D">
        <w:t>ningstradition men har nackdelen att regle</w:t>
      </w:r>
      <w:r w:rsidRPr="004A0B8D">
        <w:softHyphen/>
        <w:t>ringen kommer att finnas uppdelad på flera olika nivåer: den svenska lagen, kommissionens dele</w:t>
      </w:r>
      <w:r>
        <w:softHyphen/>
      </w:r>
      <w:r w:rsidRPr="004A0B8D">
        <w:t>gerade akter och genomförandeakter och svenska myndighets</w:t>
      </w:r>
      <w:r w:rsidRPr="004A0B8D">
        <w:softHyphen/>
        <w:t>före</w:t>
      </w:r>
      <w:r w:rsidRPr="004A0B8D">
        <w:softHyphen/>
        <w:t>skrifter. Regelverk om ersättningssystem i finansiella före</w:t>
      </w:r>
      <w:r w:rsidRPr="004A0B8D">
        <w:softHyphen/>
        <w:t>tag har i tidigare lagstift</w:t>
      </w:r>
      <w:r>
        <w:softHyphen/>
      </w:r>
      <w:r w:rsidRPr="004A0B8D">
        <w:t>nings</w:t>
      </w:r>
      <w:r w:rsidRPr="004A0B8D">
        <w:softHyphen/>
        <w:t>ärenden ansetts lämpa sig mindre väl för en reglering i lag (se prop. 2012/13:155 s. 260 f., prop. 2013/14:228 s. 182 och prop. 2015/16:170 s. 40 f.). I stället har Finansinspektionen bemyn</w:t>
      </w:r>
      <w:r w:rsidRPr="004A0B8D">
        <w:softHyphen/>
        <w:t>di</w:t>
      </w:r>
      <w:r w:rsidRPr="004A0B8D">
        <w:softHyphen/>
        <w:t>gats att meddela före</w:t>
      </w:r>
      <w:r>
        <w:softHyphen/>
      </w:r>
      <w:r w:rsidRPr="004A0B8D">
        <w:t>skrifter om de åtgärder som berörda företag behöver vidta. Det är också den modell som har valts för de ersättningsregler och bestäm</w:t>
      </w:r>
      <w:r w:rsidRPr="004A0B8D">
        <w:softHyphen/>
        <w:t>melser om metoder för tillsyn som i dag härrör från kapital</w:t>
      </w:r>
      <w:r w:rsidRPr="004A0B8D">
        <w:softHyphen/>
        <w:t>täck</w:t>
      </w:r>
      <w:r w:rsidRPr="004A0B8D">
        <w:softHyphen/>
        <w:t>nings</w:t>
      </w:r>
      <w:r w:rsidRPr="004A0B8D">
        <w:softHyphen/>
        <w:t>regelverket (se prop. 2013/14:228 s. 182 och 202 f.). För att åstad</w:t>
      </w:r>
      <w:r w:rsidRPr="004A0B8D">
        <w:softHyphen/>
        <w:t>komma en samman</w:t>
      </w:r>
      <w:r>
        <w:softHyphen/>
      </w:r>
      <w:r w:rsidRPr="004A0B8D">
        <w:t>hållen svensk reglering när det gäller ersättningar och metoder för tillsyn bör samma lösning väljas för värde</w:t>
      </w:r>
      <w:r w:rsidRPr="004A0B8D">
        <w:softHyphen/>
        <w:t>pappers</w:t>
      </w:r>
      <w:r w:rsidRPr="004A0B8D">
        <w:softHyphen/>
        <w:t>bolagen (se vidare avsnitten 10 och 11).</w:t>
      </w:r>
    </w:p>
    <w:p w14:paraId="1467B271" w14:textId="77777777" w:rsidR="005603A9" w:rsidRPr="004A0B8D" w:rsidRDefault="005603A9" w:rsidP="005603A9">
      <w:pPr>
        <w:pStyle w:val="Brdtextmedindrag"/>
        <w:rPr>
          <w:szCs w:val="22"/>
        </w:rPr>
      </w:pPr>
      <w:r w:rsidRPr="004A0B8D">
        <w:t xml:space="preserve">Det </w:t>
      </w:r>
      <w:r w:rsidRPr="004A0B8D">
        <w:rPr>
          <w:spacing w:val="-4"/>
          <w:szCs w:val="22"/>
        </w:rPr>
        <w:t>nuvarande</w:t>
      </w:r>
      <w:r w:rsidRPr="004A0B8D">
        <w:t xml:space="preserve"> </w:t>
      </w:r>
      <w:r w:rsidRPr="004A0B8D">
        <w:rPr>
          <w:spacing w:val="-4"/>
          <w:szCs w:val="22"/>
        </w:rPr>
        <w:t>kapitaltäckningsregelverket</w:t>
      </w:r>
      <w:r w:rsidRPr="004A0B8D">
        <w:t xml:space="preserve"> har för värdepappers</w:t>
      </w:r>
      <w:r w:rsidRPr="004A0B8D">
        <w:softHyphen/>
        <w:t>bolagens del genomförts i svensk rätt i huvudsak genom tillsynslagen, buffertlagen och lagen om värdepappersmarknaden. I korthet kan sägas att bestämmel</w:t>
      </w:r>
      <w:r>
        <w:softHyphen/>
      </w:r>
      <w:r w:rsidRPr="004A0B8D">
        <w:t>ser som fokuserar på kapitaltäckning och tillsyn på det om</w:t>
      </w:r>
      <w:r w:rsidRPr="004A0B8D">
        <w:softHyphen/>
        <w:t>rådet finns i tillsynslagen medan bestämmelser om startkapital, bolagsstyrning och sanktioner finns i lagen om värdepappersmarkna</w:t>
      </w:r>
      <w:r w:rsidRPr="004A0B8D">
        <w:softHyphen/>
        <w:t xml:space="preserve">den. </w:t>
      </w:r>
      <w:r>
        <w:t>K</w:t>
      </w:r>
      <w:r w:rsidRPr="004A0B8D">
        <w:t>apitaltäcknings</w:t>
      </w:r>
      <w:r>
        <w:softHyphen/>
      </w:r>
      <w:r w:rsidRPr="004A0B8D">
        <w:t>direk</w:t>
      </w:r>
      <w:r>
        <w:softHyphen/>
      </w:r>
      <w:r w:rsidRPr="004A0B8D">
        <w:t>ti</w:t>
      </w:r>
      <w:r w:rsidRPr="004A0B8D">
        <w:softHyphen/>
        <w:t>vets särskilda regler om olika kapitalbuffertar som inte har några motsvarig</w:t>
      </w:r>
      <w:r w:rsidRPr="004A0B8D">
        <w:softHyphen/>
        <w:t>heter i värdepappersbolags</w:t>
      </w:r>
      <w:r w:rsidRPr="004A0B8D">
        <w:softHyphen/>
        <w:t>direktivet</w:t>
      </w:r>
      <w:r>
        <w:t xml:space="preserve"> har dock genomförts i buffertlagen</w:t>
      </w:r>
      <w:r w:rsidRPr="004A0B8D">
        <w:t>.</w:t>
      </w:r>
    </w:p>
    <w:p w14:paraId="693553F1" w14:textId="32FB3306" w:rsidR="005603A9" w:rsidRDefault="005603A9" w:rsidP="005603A9">
      <w:pPr>
        <w:pStyle w:val="Brdtextmedindrag"/>
        <w:rPr>
          <w:szCs w:val="22"/>
        </w:rPr>
      </w:pPr>
      <w:r w:rsidRPr="004A0B8D">
        <w:rPr>
          <w:spacing w:val="-4"/>
          <w:szCs w:val="22"/>
        </w:rPr>
        <w:t>Det nya regelverket gäller specifikt för värdepappersbolag och berör inte kredit</w:t>
      </w:r>
      <w:r w:rsidRPr="004A0B8D">
        <w:rPr>
          <w:spacing w:val="-4"/>
          <w:szCs w:val="22"/>
        </w:rPr>
        <w:softHyphen/>
        <w:t>institut</w:t>
      </w:r>
      <w:r w:rsidRPr="004A0B8D">
        <w:rPr>
          <w:szCs w:val="22"/>
        </w:rPr>
        <w:t xml:space="preserve">. För att skapa en </w:t>
      </w:r>
      <w:r>
        <w:rPr>
          <w:szCs w:val="22"/>
        </w:rPr>
        <w:t>sammanhållen</w:t>
      </w:r>
      <w:r w:rsidRPr="004A0B8D">
        <w:rPr>
          <w:szCs w:val="22"/>
        </w:rPr>
        <w:t xml:space="preserve"> reglering för olika företags</w:t>
      </w:r>
      <w:r>
        <w:rPr>
          <w:szCs w:val="22"/>
        </w:rPr>
        <w:softHyphen/>
      </w:r>
      <w:r w:rsidRPr="004A0B8D">
        <w:rPr>
          <w:szCs w:val="22"/>
        </w:rPr>
        <w:t>typer bör de nya reglerna genomföras inom ramen för den befintliga lag</w:t>
      </w:r>
      <w:r w:rsidRPr="004A0B8D">
        <w:rPr>
          <w:szCs w:val="22"/>
        </w:rPr>
        <w:softHyphen/>
        <w:t>strukturen. Det innebär i fråga om regler som fokuserar på kapitaltäckning och tillsyn genom ändringar i till</w:t>
      </w:r>
      <w:r w:rsidRPr="004A0B8D">
        <w:rPr>
          <w:szCs w:val="22"/>
        </w:rPr>
        <w:softHyphen/>
        <w:t xml:space="preserve">synslagen och i fråga om regler </w:t>
      </w:r>
      <w:r w:rsidRPr="004A0B8D">
        <w:rPr>
          <w:spacing w:val="-2"/>
          <w:szCs w:val="22"/>
        </w:rPr>
        <w:t>rörande startkapital, bolags</w:t>
      </w:r>
      <w:r w:rsidRPr="004A0B8D">
        <w:rPr>
          <w:spacing w:val="-2"/>
          <w:szCs w:val="22"/>
        </w:rPr>
        <w:softHyphen/>
        <w:t xml:space="preserve">styrning och sanktioner genom ändringar </w:t>
      </w:r>
      <w:r w:rsidRPr="004A0B8D">
        <w:rPr>
          <w:spacing w:val="-4"/>
          <w:szCs w:val="22"/>
        </w:rPr>
        <w:t>i lagen om värdepappersmark</w:t>
      </w:r>
      <w:r w:rsidRPr="004A0B8D">
        <w:rPr>
          <w:spacing w:val="-4"/>
          <w:szCs w:val="22"/>
        </w:rPr>
        <w:softHyphen/>
        <w:t>naden.</w:t>
      </w:r>
      <w:r w:rsidRPr="004A0B8D">
        <w:rPr>
          <w:spacing w:val="-4"/>
        </w:rPr>
        <w:t xml:space="preserve"> När det gäller buffertlagen</w:t>
      </w:r>
      <w:r w:rsidRPr="004A0B8D">
        <w:rPr>
          <w:szCs w:val="22"/>
        </w:rPr>
        <w:t xml:space="preserve"> ska flertalet värde</w:t>
      </w:r>
      <w:r>
        <w:rPr>
          <w:szCs w:val="22"/>
        </w:rPr>
        <w:softHyphen/>
      </w:r>
      <w:r w:rsidRPr="004A0B8D">
        <w:rPr>
          <w:szCs w:val="22"/>
        </w:rPr>
        <w:t>pappers</w:t>
      </w:r>
      <w:r w:rsidRPr="004A0B8D">
        <w:rPr>
          <w:szCs w:val="22"/>
        </w:rPr>
        <w:softHyphen/>
        <w:t>bolag inte längre omfattas av den lagen, se avsnitt 14.3 om de värde</w:t>
      </w:r>
      <w:r w:rsidRPr="004A0B8D">
        <w:rPr>
          <w:szCs w:val="22"/>
        </w:rPr>
        <w:softHyphen/>
        <w:t>pappersbolag som ska omfattas av den lagen även i fortsättningen.</w:t>
      </w:r>
      <w:r w:rsidRPr="004A0B8D" w:rsidDel="009540EA">
        <w:rPr>
          <w:szCs w:val="22"/>
        </w:rPr>
        <w:t xml:space="preserve"> </w:t>
      </w:r>
    </w:p>
    <w:p w14:paraId="69E1357C" w14:textId="77777777" w:rsidR="00D07565" w:rsidRDefault="00D07565">
      <w:pPr>
        <w:spacing w:line="2" w:lineRule="auto"/>
        <w:rPr>
          <w:rFonts w:ascii="Times New Roman" w:hAnsi="Times New Roman"/>
          <w:sz w:val="20"/>
          <w:szCs w:val="22"/>
        </w:rPr>
      </w:pPr>
      <w:r>
        <w:rPr>
          <w:szCs w:val="22"/>
        </w:rPr>
        <w:br w:type="page"/>
      </w:r>
    </w:p>
    <w:p w14:paraId="3DE23BE9" w14:textId="70BF952E" w:rsidR="005603A9" w:rsidRPr="004A0B8D" w:rsidRDefault="005603A9" w:rsidP="005603A9">
      <w:pPr>
        <w:pStyle w:val="Rubrik2"/>
      </w:pPr>
      <w:bookmarkStart w:id="82" w:name="_Toc65160247"/>
      <w:bookmarkStart w:id="83" w:name="_Toc68700464"/>
      <w:r w:rsidRPr="004A0B8D">
        <w:lastRenderedPageBreak/>
        <w:t>Termer och uttryck</w:t>
      </w:r>
      <w:bookmarkEnd w:id="82"/>
      <w:bookmarkEnd w:id="83"/>
    </w:p>
    <w:p w14:paraId="2B21410C" w14:textId="35CD0A5F" w:rsidR="005603A9" w:rsidRDefault="005603A9" w:rsidP="005603A9">
      <w:pPr>
        <w:pStyle w:val="Brdtextmedindragram"/>
        <w:ind w:firstLine="0"/>
        <w:rPr>
          <w:rStyle w:val="BrdtextmedindragChar"/>
        </w:rPr>
      </w:pPr>
      <w:r w:rsidRPr="004A0B8D">
        <w:rPr>
          <w:rStyle w:val="BrdtextmedindragChar"/>
          <w:b/>
          <w:bCs/>
        </w:rPr>
        <w:t xml:space="preserve">Regeringens </w:t>
      </w:r>
      <w:r>
        <w:rPr>
          <w:rStyle w:val="BrdtextmedindragChar"/>
          <w:b/>
          <w:bCs/>
        </w:rPr>
        <w:t>förslag: </w:t>
      </w:r>
      <w:r w:rsidRPr="00387BFC">
        <w:rPr>
          <w:rStyle w:val="BrdtextmedindragChar"/>
        </w:rPr>
        <w:t xml:space="preserve">Termen institut </w:t>
      </w:r>
      <w:r>
        <w:rPr>
          <w:rStyle w:val="BrdtextmedindragChar"/>
        </w:rPr>
        <w:t>i tillsynslagen ska</w:t>
      </w:r>
      <w:r w:rsidRPr="00387BFC">
        <w:rPr>
          <w:rStyle w:val="BrdtextmedindragChar"/>
        </w:rPr>
        <w:t xml:space="preserve"> </w:t>
      </w:r>
      <w:r>
        <w:rPr>
          <w:rStyle w:val="BrdtextmedindragChar"/>
        </w:rPr>
        <w:t>anpassas till tillsyns</w:t>
      </w:r>
      <w:r>
        <w:rPr>
          <w:rStyle w:val="BrdtextmedindragChar"/>
        </w:rPr>
        <w:softHyphen/>
        <w:t>förordningen</w:t>
      </w:r>
      <w:r w:rsidRPr="00000D3F">
        <w:rPr>
          <w:rStyle w:val="BrdtextmedindragChar"/>
        </w:rPr>
        <w:t>.</w:t>
      </w:r>
      <w:r>
        <w:rPr>
          <w:rStyle w:val="BrdtextmedindragChar"/>
        </w:rPr>
        <w:t xml:space="preserve"> </w:t>
      </w:r>
    </w:p>
    <w:p w14:paraId="1613C02E" w14:textId="05501641" w:rsidR="00471C2E" w:rsidRDefault="000C1FEB" w:rsidP="00CC1740">
      <w:pPr>
        <w:pStyle w:val="Brdtextmedindragram"/>
        <w:rPr>
          <w:rStyle w:val="BrdtextmedindragChar"/>
          <w:b/>
          <w:bCs/>
        </w:rPr>
      </w:pPr>
      <w:r>
        <w:rPr>
          <w:rStyle w:val="BrdtextmedindragChar"/>
        </w:rPr>
        <w:t xml:space="preserve">Kortformerna </w:t>
      </w:r>
      <w:r w:rsidR="00471C2E">
        <w:rPr>
          <w:rStyle w:val="BrdtextmedindragChar"/>
        </w:rPr>
        <w:t>värdepappersbolagsförordningen och värdepappers</w:t>
      </w:r>
      <w:r w:rsidR="00471C2E">
        <w:rPr>
          <w:rStyle w:val="BrdtextmedindragChar"/>
        </w:rPr>
        <w:softHyphen/>
        <w:t>bolags</w:t>
      </w:r>
      <w:r w:rsidR="00471C2E">
        <w:rPr>
          <w:rStyle w:val="BrdtextmedindragChar"/>
        </w:rPr>
        <w:softHyphen/>
        <w:t xml:space="preserve">direktivet </w:t>
      </w:r>
      <w:r>
        <w:rPr>
          <w:rStyle w:val="BrdtextmedindragChar"/>
        </w:rPr>
        <w:t xml:space="preserve">ska införas </w:t>
      </w:r>
      <w:r w:rsidR="00471C2E">
        <w:rPr>
          <w:rStyle w:val="BrdtextmedindragChar"/>
        </w:rPr>
        <w:t xml:space="preserve">i lagen om värdepappersmarknaden och tillsynslagen. </w:t>
      </w:r>
      <w:r>
        <w:rPr>
          <w:rStyle w:val="BrdtextmedindragChar"/>
        </w:rPr>
        <w:t>Kortformen</w:t>
      </w:r>
      <w:r w:rsidR="00471C2E">
        <w:rPr>
          <w:rStyle w:val="BrdtextmedindragChar"/>
        </w:rPr>
        <w:t xml:space="preserve"> värdepappersbolagsförordningen </w:t>
      </w:r>
      <w:r w:rsidR="005510B8">
        <w:rPr>
          <w:rStyle w:val="BrdtextmedindragChar"/>
        </w:rPr>
        <w:t>ska</w:t>
      </w:r>
      <w:r w:rsidR="00471C2E">
        <w:rPr>
          <w:rStyle w:val="BrdtextmedindragChar"/>
        </w:rPr>
        <w:t xml:space="preserve"> införas också i lagen om resolution.</w:t>
      </w:r>
    </w:p>
    <w:p w14:paraId="35C93650" w14:textId="77777777" w:rsidR="005603A9" w:rsidRDefault="005603A9" w:rsidP="005603A9">
      <w:pPr>
        <w:pStyle w:val="Brdtextmedindragram"/>
        <w:rPr>
          <w:rStyle w:val="BrdtextmedindragChar"/>
        </w:rPr>
      </w:pPr>
      <w:r w:rsidRPr="004A0B8D">
        <w:rPr>
          <w:rStyle w:val="BrdtextmedindragChar"/>
          <w:b/>
          <w:bCs/>
        </w:rPr>
        <w:t>Regeringens bedömning:</w:t>
      </w:r>
      <w:r w:rsidRPr="004A0B8D">
        <w:rPr>
          <w:rStyle w:val="BrdtextmedindragChar"/>
        </w:rPr>
        <w:t xml:space="preserve"> </w:t>
      </w:r>
      <w:bookmarkStart w:id="84" w:name="_Hlk51174512"/>
      <w:r>
        <w:rPr>
          <w:rStyle w:val="BrdtextmedindragChar"/>
        </w:rPr>
        <w:t>Det bör inte göras någon ändring av bestämmelsen i tillsynslagen om att termer och uttryck, som inte definieras särskilt där, ska ha samma betydelse som i tillsyns</w:t>
      </w:r>
      <w:r>
        <w:rPr>
          <w:rStyle w:val="BrdtextmedindragChar"/>
        </w:rPr>
        <w:softHyphen/>
        <w:t>förordningen.</w:t>
      </w:r>
    </w:p>
    <w:p w14:paraId="03356373" w14:textId="77777777" w:rsidR="005603A9" w:rsidRPr="004A0B8D" w:rsidRDefault="005603A9" w:rsidP="005603A9">
      <w:pPr>
        <w:pStyle w:val="Brdtextmedindragram"/>
        <w:rPr>
          <w:rStyle w:val="BrdtextmedindragChar"/>
          <w:b/>
        </w:rPr>
      </w:pPr>
      <w:r w:rsidRPr="004A0B8D">
        <w:rPr>
          <w:rStyle w:val="BrdtextmedindragChar"/>
        </w:rPr>
        <w:t xml:space="preserve">Termer och uttryck i de bestämmelser </w:t>
      </w:r>
      <w:r>
        <w:rPr>
          <w:rStyle w:val="BrdtextmedindragChar"/>
        </w:rPr>
        <w:t xml:space="preserve">som föreslås </w:t>
      </w:r>
      <w:r w:rsidRPr="004A0B8D">
        <w:rPr>
          <w:rStyle w:val="BrdtextmedindragChar"/>
        </w:rPr>
        <w:t xml:space="preserve">bör så nära som möjligt ansluta sig till de termer och uttryck som används i värdepappersbolagsförordningen och </w:t>
      </w:r>
      <w:r w:rsidRPr="001C5A6B">
        <w:rPr>
          <w:rStyle w:val="BrdtextmedindragChar"/>
        </w:rPr>
        <w:t>värdepappers</w:t>
      </w:r>
      <w:r>
        <w:rPr>
          <w:rStyle w:val="BrdtextmedindragChar"/>
        </w:rPr>
        <w:softHyphen/>
      </w:r>
      <w:r w:rsidRPr="001C5A6B">
        <w:rPr>
          <w:rStyle w:val="BrdtextmedindragChar"/>
        </w:rPr>
        <w:t xml:space="preserve">bolagsdirektivet, om det inte finns </w:t>
      </w:r>
      <w:r>
        <w:rPr>
          <w:rStyle w:val="BrdtextmedindragChar"/>
        </w:rPr>
        <w:t xml:space="preserve">skäl för att använda andra </w:t>
      </w:r>
      <w:r w:rsidRPr="001C5A6B">
        <w:rPr>
          <w:rStyle w:val="BrdtextmedindragChar"/>
        </w:rPr>
        <w:t xml:space="preserve">termer och uttryck </w:t>
      </w:r>
      <w:r>
        <w:rPr>
          <w:rStyle w:val="BrdtextmedindragChar"/>
        </w:rPr>
        <w:t xml:space="preserve">med hänsyn till att samma termer och uttryck med en annan innebörd används i </w:t>
      </w:r>
      <w:r w:rsidRPr="001C5A6B">
        <w:rPr>
          <w:rStyle w:val="BrdtextmedindragChar"/>
        </w:rPr>
        <w:t xml:space="preserve">bestämmelser som </w:t>
      </w:r>
      <w:r>
        <w:rPr>
          <w:rStyle w:val="BrdtextmedindragChar"/>
        </w:rPr>
        <w:t>kompletterar tillsyns</w:t>
      </w:r>
      <w:r>
        <w:rPr>
          <w:rStyle w:val="BrdtextmedindragChar"/>
        </w:rPr>
        <w:softHyphen/>
        <w:t>förord</w:t>
      </w:r>
      <w:r>
        <w:rPr>
          <w:rStyle w:val="BrdtextmedindragChar"/>
        </w:rPr>
        <w:softHyphen/>
        <w:t xml:space="preserve">ningen eller </w:t>
      </w:r>
      <w:r w:rsidRPr="001C5A6B">
        <w:rPr>
          <w:rStyle w:val="BrdtextmedindragChar"/>
        </w:rPr>
        <w:t>genomför kapitaltäckningsdirektivet.</w:t>
      </w:r>
    </w:p>
    <w:bookmarkEnd w:id="84"/>
    <w:p w14:paraId="3234D1B9" w14:textId="77777777" w:rsidR="005603A9" w:rsidRPr="004A0B8D" w:rsidRDefault="005603A9" w:rsidP="005603A9">
      <w:pPr>
        <w:pStyle w:val="Brdtextmedindrag"/>
        <w:rPr>
          <w:sz w:val="8"/>
          <w:szCs w:val="8"/>
        </w:rPr>
      </w:pPr>
    </w:p>
    <w:p w14:paraId="2F5E80B9" w14:textId="77777777" w:rsidR="005603A9" w:rsidRPr="004A0B8D" w:rsidRDefault="005603A9" w:rsidP="005603A9">
      <w:pPr>
        <w:pStyle w:val="Brdtextmedindrag"/>
      </w:pPr>
      <w:r w:rsidRPr="004A0B8D">
        <w:rPr>
          <w:b/>
          <w:bCs/>
          <w:lang w:eastAsia="sv-SE"/>
        </w:rPr>
        <w:t>Utredningens</w:t>
      </w:r>
      <w:r w:rsidRPr="004A0B8D">
        <w:rPr>
          <w:b/>
          <w:bCs/>
        </w:rPr>
        <w:t xml:space="preserve"> bedömning </w:t>
      </w:r>
      <w:r w:rsidRPr="004A0B8D">
        <w:t xml:space="preserve">överensstämmer </w:t>
      </w:r>
      <w:r>
        <w:t xml:space="preserve">delvis </w:t>
      </w:r>
      <w:r w:rsidRPr="004A0B8D">
        <w:t xml:space="preserve">med regeringens </w:t>
      </w:r>
      <w:r>
        <w:t>för</w:t>
      </w:r>
      <w:r>
        <w:softHyphen/>
        <w:t>slag och bedömning</w:t>
      </w:r>
      <w:r w:rsidRPr="004A0B8D">
        <w:t xml:space="preserve">. </w:t>
      </w:r>
      <w:r>
        <w:t xml:space="preserve">Utredningen föreslår inte någon anpassning av termen </w:t>
      </w:r>
      <w:r w:rsidRPr="00387BFC">
        <w:rPr>
          <w:rStyle w:val="BrdtextmedindragChar"/>
        </w:rPr>
        <w:t>institut till tillsynsförordningen</w:t>
      </w:r>
      <w:r>
        <w:rPr>
          <w:rStyle w:val="BrdtextmedindragChar"/>
        </w:rPr>
        <w:t xml:space="preserve">. Utredningen föreslår att </w:t>
      </w:r>
      <w:r w:rsidRPr="009949BE">
        <w:rPr>
          <w:rStyle w:val="BrdtextmedindragChar"/>
        </w:rPr>
        <w:t xml:space="preserve">termer och uttryck i tillsynslagen, </w:t>
      </w:r>
      <w:r>
        <w:rPr>
          <w:rStyle w:val="BrdtextmedindragChar"/>
        </w:rPr>
        <w:t>som</w:t>
      </w:r>
      <w:r w:rsidRPr="009949BE">
        <w:rPr>
          <w:rStyle w:val="BrdtextmedindragChar"/>
        </w:rPr>
        <w:t xml:space="preserve"> inte definieras särskilt i den lagen, ska ha samma betydelse som i tillsynsförordningen</w:t>
      </w:r>
      <w:r>
        <w:rPr>
          <w:rStyle w:val="BrdtextmedindragChar"/>
        </w:rPr>
        <w:t xml:space="preserve"> och värdepappers</w:t>
      </w:r>
      <w:r>
        <w:rPr>
          <w:rStyle w:val="BrdtextmedindragChar"/>
        </w:rPr>
        <w:softHyphen/>
        <w:t>bolags</w:t>
      </w:r>
      <w:r>
        <w:rPr>
          <w:rStyle w:val="BrdtextmedindragChar"/>
        </w:rPr>
        <w:softHyphen/>
        <w:t xml:space="preserve">förordningen. </w:t>
      </w:r>
    </w:p>
    <w:p w14:paraId="577D13DF" w14:textId="77777777" w:rsidR="005603A9" w:rsidRPr="004A0B8D" w:rsidRDefault="005603A9" w:rsidP="005603A9">
      <w:pPr>
        <w:pStyle w:val="Brdtextmedindrag"/>
      </w:pPr>
      <w:r w:rsidRPr="004A0B8D">
        <w:rPr>
          <w:b/>
          <w:bCs/>
        </w:rPr>
        <w:t xml:space="preserve">Remissinstanserna </w:t>
      </w:r>
      <w:r w:rsidRPr="004A0B8D">
        <w:rPr>
          <w:lang w:eastAsia="sv-SE"/>
        </w:rPr>
        <w:t>tillstyrker bedömningen eller har inget att invända mot den.</w:t>
      </w:r>
    </w:p>
    <w:p w14:paraId="7470239B" w14:textId="77777777" w:rsidR="005603A9" w:rsidRPr="004A0B8D" w:rsidRDefault="005603A9" w:rsidP="005603A9">
      <w:pPr>
        <w:pStyle w:val="Brdtextmedindrag"/>
      </w:pPr>
      <w:r w:rsidRPr="004A0B8D">
        <w:rPr>
          <w:b/>
          <w:bCs/>
        </w:rPr>
        <w:t xml:space="preserve">Skälen för regeringens </w:t>
      </w:r>
      <w:r>
        <w:rPr>
          <w:b/>
          <w:bCs/>
        </w:rPr>
        <w:t>förslag och</w:t>
      </w:r>
      <w:r w:rsidRPr="004A0B8D">
        <w:rPr>
          <w:b/>
          <w:bCs/>
        </w:rPr>
        <w:t xml:space="preserve"> bedömning: </w:t>
      </w:r>
      <w:r w:rsidRPr="004A0B8D">
        <w:t>EU:s nya kapitaltäck</w:t>
      </w:r>
      <w:r w:rsidRPr="004A0B8D">
        <w:softHyphen/>
        <w:t>nings</w:t>
      </w:r>
      <w:r w:rsidRPr="004A0B8D">
        <w:softHyphen/>
        <w:t>regel</w:t>
      </w:r>
      <w:r w:rsidRPr="004A0B8D">
        <w:softHyphen/>
        <w:t>verk för värdepappersbolag består av ett direktiv och en förordning som kommer att kompletteras med delegerade akter och genom</w:t>
      </w:r>
      <w:r w:rsidRPr="004A0B8D">
        <w:softHyphen/>
        <w:t>förande</w:t>
      </w:r>
      <w:r w:rsidRPr="004A0B8D">
        <w:softHyphen/>
        <w:t>akter som antas av kommissionen. Det regelverket inne</w:t>
      </w:r>
      <w:r w:rsidRPr="004A0B8D">
        <w:softHyphen/>
        <w:t>håller och hänvisar till gemensamma termer och uttryck. Det skulle medföra problem för tolkningen och tillämpningen av regelverket om svensk lagstiftning skulle avvika alltför mycket från direk</w:t>
      </w:r>
      <w:r w:rsidRPr="004A0B8D">
        <w:softHyphen/>
        <w:t>tivet och förordningen. Utform</w:t>
      </w:r>
      <w:r w:rsidRPr="004A0B8D">
        <w:softHyphen/>
        <w:t>ningen av de svenska bestämmelserna bör därför överens</w:t>
      </w:r>
      <w:r w:rsidRPr="004A0B8D">
        <w:softHyphen/>
        <w:t>stämma med direktivet så långt som det är möjligt.</w:t>
      </w:r>
    </w:p>
    <w:p w14:paraId="0D12EA19" w14:textId="77777777" w:rsidR="005603A9" w:rsidRPr="004A0B8D" w:rsidRDefault="005603A9" w:rsidP="005603A9">
      <w:pPr>
        <w:pStyle w:val="Brdtextmedindrag"/>
      </w:pPr>
      <w:r w:rsidRPr="004A0B8D">
        <w:t>I detta sammanhang finns det anledning att ta upp termen värde</w:t>
      </w:r>
      <w:r w:rsidRPr="004A0B8D">
        <w:softHyphen/>
        <w:t>pappers</w:t>
      </w:r>
      <w:r w:rsidRPr="004A0B8D">
        <w:softHyphen/>
        <w:t>bolag. Det är enligt svensk rätt benämningen på ett svenskt bolag som motsvarar det som inom EU-rätten kallas värdepappersföretag. Termen värde</w:t>
      </w:r>
      <w:r w:rsidRPr="004A0B8D">
        <w:softHyphen/>
        <w:t>pappersbolag innebär således en avvikelse från den termino</w:t>
      </w:r>
      <w:r w:rsidRPr="004A0B8D">
        <w:softHyphen/>
        <w:t>logi som används i värdepappersbolagsförordningen, värde</w:t>
      </w:r>
      <w:r w:rsidRPr="004A0B8D">
        <w:softHyphen/>
        <w:t>papperbolags</w:t>
      </w:r>
      <w:r w:rsidRPr="004A0B8D">
        <w:softHyphen/>
        <w:t>direk</w:t>
      </w:r>
      <w:r w:rsidRPr="004A0B8D">
        <w:softHyphen/>
        <w:t>tivet, lik</w:t>
      </w:r>
      <w:r w:rsidRPr="004A0B8D">
        <w:softHyphen/>
        <w:t>som i andra EU-rättsakter som Europaparlamentets och rådets direktiv 2014/65/EU av den 15 maj 2014 om marknader för finansiella instrument och om ändring av direktiv 2002/92/EG och av direktiv 2011/61/EU (förkortat MiFID II), tillsyns</w:t>
      </w:r>
      <w:r w:rsidRPr="004A0B8D">
        <w:softHyphen/>
        <w:t>för</w:t>
      </w:r>
      <w:r w:rsidRPr="004A0B8D">
        <w:softHyphen/>
        <w:t>ord</w:t>
      </w:r>
      <w:r w:rsidRPr="004A0B8D">
        <w:softHyphen/>
        <w:t>ningen och kapital</w:t>
      </w:r>
      <w:r w:rsidRPr="004A0B8D">
        <w:softHyphen/>
        <w:t>täckningsdirektivet. Regeringen anser dock att för</w:t>
      </w:r>
      <w:r w:rsidRPr="004A0B8D">
        <w:softHyphen/>
        <w:t>delarna med att behålla termerna värde</w:t>
      </w:r>
      <w:r w:rsidRPr="004A0B8D">
        <w:softHyphen/>
        <w:t>pappersbolag överväger de eventuella nack</w:t>
      </w:r>
      <w:r w:rsidRPr="004A0B8D">
        <w:softHyphen/>
        <w:t>delar som en sådan avvikelse från den terminologi som används i EU-rätts</w:t>
      </w:r>
      <w:r w:rsidRPr="004A0B8D">
        <w:softHyphen/>
        <w:t>akter skulle kunna innebära. Det har inte framkommit att denna avvikelse mellan ter</w:t>
      </w:r>
      <w:r w:rsidRPr="004A0B8D">
        <w:softHyphen/>
        <w:t xml:space="preserve">minologin i svensk rätt och EU-rätten skulle ha inneburit några problem t.ex. vid tolkningen </w:t>
      </w:r>
      <w:r w:rsidRPr="004A0B8D">
        <w:lastRenderedPageBreak/>
        <w:t>eller tillämpningen av det som anges i svensk rätt i förhål</w:t>
      </w:r>
      <w:r w:rsidRPr="004A0B8D">
        <w:softHyphen/>
        <w:t>lande till det som anges i MiFID II (jfr prop. 2016/17:162 s. 244).</w:t>
      </w:r>
    </w:p>
    <w:p w14:paraId="29AB6D11" w14:textId="77777777" w:rsidR="005603A9" w:rsidRDefault="005603A9" w:rsidP="005603A9">
      <w:pPr>
        <w:pStyle w:val="Brdtextmedindrag"/>
      </w:pPr>
      <w:r>
        <w:t>Termen institut definieras i dag som både kreditinstitut och värde</w:t>
      </w:r>
      <w:r>
        <w:softHyphen/>
        <w:t>pappersföretag i tillsynsförordningen (artikel 4.1.3). Genom värde</w:t>
      </w:r>
      <w:r>
        <w:softHyphen/>
        <w:t>pappers</w:t>
      </w:r>
      <w:r>
        <w:softHyphen/>
        <w:t>bolagsförord</w:t>
      </w:r>
      <w:r>
        <w:softHyphen/>
        <w:t>ningen (artikel 62.3 c) har definitionen av institut i tillsyns</w:t>
      </w:r>
      <w:r>
        <w:softHyphen/>
        <w:t>förordningen ändrats till att bara omfatta kreditinstitut. Eftersom kapital</w:t>
      </w:r>
      <w:r>
        <w:softHyphen/>
        <w:t>täck</w:t>
      </w:r>
      <w:r>
        <w:softHyphen/>
        <w:t>ningsdirektivets defini</w:t>
      </w:r>
      <w:r>
        <w:softHyphen/>
        <w:t>tion av institut (artikel 3.1 3) hänvisar till till</w:t>
      </w:r>
      <w:r>
        <w:softHyphen/>
        <w:t>synsförordningens innebär det att definitionen i direktivet också har ändrats. Termen institut i tillsynslagen definieras i dag som kreditinstitut och värdepappersbolag (1 kap. 2 § första stycket 2). Definitionen av termen institut i lagen bör i stället motsvara definitionen av institut i tillsyns</w:t>
      </w:r>
      <w:r>
        <w:softHyphen/>
        <w:t>förordningen.</w:t>
      </w:r>
    </w:p>
    <w:p w14:paraId="00183144" w14:textId="04D0302A" w:rsidR="004E7105" w:rsidRDefault="004E7105" w:rsidP="00785462">
      <w:pPr>
        <w:pStyle w:val="Brdtextmedindrag"/>
        <w:rPr>
          <w:rStyle w:val="BrdtextmedindragChar"/>
        </w:rPr>
      </w:pPr>
      <w:r>
        <w:rPr>
          <w:rStyle w:val="BrdtextmedindragChar"/>
        </w:rPr>
        <w:t xml:space="preserve">En ny definition av institut som motsvarar definitionen av institut i tillsynsförordningen innebär att termen institut behöver tas </w:t>
      </w:r>
      <w:r w:rsidR="0013728D">
        <w:rPr>
          <w:rStyle w:val="BrdtextmedindragChar"/>
        </w:rPr>
        <w:t xml:space="preserve">bort </w:t>
      </w:r>
      <w:r>
        <w:rPr>
          <w:rStyle w:val="BrdtextmedindragChar"/>
        </w:rPr>
        <w:t xml:space="preserve">ur vissa bestämmelser i tillsynslagen och ersättas </w:t>
      </w:r>
      <w:r w:rsidR="0013728D">
        <w:rPr>
          <w:rStyle w:val="BrdtextmedindragChar"/>
        </w:rPr>
        <w:t>med</w:t>
      </w:r>
      <w:r>
        <w:rPr>
          <w:rStyle w:val="BrdtextmedindragChar"/>
        </w:rPr>
        <w:t xml:space="preserve"> </w:t>
      </w:r>
      <w:r w:rsidR="00081DBD">
        <w:rPr>
          <w:rStyle w:val="BrdtextmedindragChar"/>
        </w:rPr>
        <w:t>termen</w:t>
      </w:r>
      <w:r>
        <w:rPr>
          <w:rStyle w:val="BrdtextmedindragChar"/>
        </w:rPr>
        <w:t xml:space="preserve"> kreditinstitut eller </w:t>
      </w:r>
      <w:r w:rsidR="0013728D">
        <w:rPr>
          <w:rStyle w:val="BrdtextmedindragChar"/>
        </w:rPr>
        <w:t xml:space="preserve">uttrycket </w:t>
      </w:r>
      <w:r>
        <w:rPr>
          <w:rStyle w:val="BrdtextmedindragChar"/>
        </w:rPr>
        <w:t>kreditinstitut och värdepappersbolag, beroende på bestämmel</w:t>
      </w:r>
      <w:r w:rsidR="0013728D">
        <w:rPr>
          <w:rStyle w:val="BrdtextmedindragChar"/>
        </w:rPr>
        <w:softHyphen/>
      </w:r>
      <w:r>
        <w:rPr>
          <w:rStyle w:val="BrdtextmedindragChar"/>
        </w:rPr>
        <w:t xml:space="preserve">sens tillämpningsområde. </w:t>
      </w:r>
    </w:p>
    <w:p w14:paraId="512F7072" w14:textId="7CE0090E" w:rsidR="004E7105" w:rsidRDefault="004E7105" w:rsidP="00785462">
      <w:pPr>
        <w:pStyle w:val="Brdtextmedindrag"/>
        <w:rPr>
          <w:rStyle w:val="BrdtextmedindragChar"/>
        </w:rPr>
      </w:pPr>
      <w:r>
        <w:rPr>
          <w:rStyle w:val="BrdtextmedindragChar"/>
        </w:rPr>
        <w:t>Vissa bestämmelser i tillsynslagen som genomför kapitaltäcknings</w:t>
      </w:r>
      <w:r w:rsidR="00081DBD">
        <w:rPr>
          <w:rStyle w:val="BrdtextmedindragChar"/>
        </w:rPr>
        <w:softHyphen/>
      </w:r>
      <w:r>
        <w:rPr>
          <w:rStyle w:val="BrdtextmedindragChar"/>
        </w:rPr>
        <w:t xml:space="preserve">direktivet tar sikte på den konsoliderade situationen, dvs. </w:t>
      </w:r>
      <w:r w:rsidR="004874FC">
        <w:rPr>
          <w:rStyle w:val="BrdtextmedindragChar"/>
        </w:rPr>
        <w:t xml:space="preserve">kan </w:t>
      </w:r>
      <w:r>
        <w:rPr>
          <w:rStyle w:val="BrdtextmedindragChar"/>
        </w:rPr>
        <w:t xml:space="preserve">ta sikte på svenska och utländska företag. </w:t>
      </w:r>
      <w:r w:rsidR="004874FC">
        <w:rPr>
          <w:rStyle w:val="BrdtextmedindragChar"/>
        </w:rPr>
        <w:t xml:space="preserve">Det kommer emellertid inte till uttryck i </w:t>
      </w:r>
      <w:r w:rsidR="00B21C7D">
        <w:rPr>
          <w:rStyle w:val="BrdtextmedindragChar"/>
        </w:rPr>
        <w:t xml:space="preserve">lagtexten i vissa fall </w:t>
      </w:r>
      <w:r w:rsidR="009D794A">
        <w:rPr>
          <w:rStyle w:val="BrdtextmedindragChar"/>
        </w:rPr>
        <w:t>(1</w:t>
      </w:r>
      <w:r w:rsidR="00081DBD">
        <w:rPr>
          <w:rStyle w:val="BrdtextmedindragChar"/>
        </w:rPr>
        <w:t> </w:t>
      </w:r>
      <w:r w:rsidR="009D794A">
        <w:rPr>
          <w:rStyle w:val="BrdtextmedindragChar"/>
        </w:rPr>
        <w:t xml:space="preserve">kap. </w:t>
      </w:r>
      <w:r w:rsidR="00544E16">
        <w:rPr>
          <w:rStyle w:val="BrdtextmedindragChar"/>
        </w:rPr>
        <w:t xml:space="preserve">8 och </w:t>
      </w:r>
      <w:r w:rsidR="009D794A">
        <w:rPr>
          <w:rStyle w:val="BrdtextmedindragChar"/>
        </w:rPr>
        <w:t>9</w:t>
      </w:r>
      <w:r w:rsidR="00081DBD">
        <w:rPr>
          <w:rStyle w:val="BrdtextmedindragChar"/>
        </w:rPr>
        <w:t> </w:t>
      </w:r>
      <w:r w:rsidR="00544E16">
        <w:rPr>
          <w:rStyle w:val="BrdtextmedindragChar"/>
        </w:rPr>
        <w:t>§§,</w:t>
      </w:r>
      <w:r w:rsidR="009D794A">
        <w:rPr>
          <w:rStyle w:val="BrdtextmedindragChar"/>
        </w:rPr>
        <w:t xml:space="preserve"> 3</w:t>
      </w:r>
      <w:r w:rsidR="005510B8">
        <w:rPr>
          <w:rStyle w:val="BrdtextmedindragChar"/>
        </w:rPr>
        <w:t> </w:t>
      </w:r>
      <w:r w:rsidR="009D794A">
        <w:rPr>
          <w:rStyle w:val="BrdtextmedindragChar"/>
        </w:rPr>
        <w:t>kap. 1</w:t>
      </w:r>
      <w:r w:rsidR="005510B8">
        <w:rPr>
          <w:rStyle w:val="BrdtextmedindragChar"/>
        </w:rPr>
        <w:t> </w:t>
      </w:r>
      <w:r w:rsidR="009D794A">
        <w:rPr>
          <w:rStyle w:val="BrdtextmedindragChar"/>
        </w:rPr>
        <w:t xml:space="preserve">§, 4 kap. </w:t>
      </w:r>
      <w:r w:rsidR="00544E16">
        <w:rPr>
          <w:rStyle w:val="BrdtextmedindragChar"/>
        </w:rPr>
        <w:t xml:space="preserve">1 och </w:t>
      </w:r>
      <w:r w:rsidR="009D794A">
        <w:rPr>
          <w:rStyle w:val="BrdtextmedindragChar"/>
        </w:rPr>
        <w:t>5</w:t>
      </w:r>
      <w:r w:rsidR="005510B8">
        <w:rPr>
          <w:rStyle w:val="BrdtextmedindragChar"/>
        </w:rPr>
        <w:t> </w:t>
      </w:r>
      <w:r w:rsidR="009D794A">
        <w:rPr>
          <w:rStyle w:val="BrdtextmedindragChar"/>
        </w:rPr>
        <w:t>§</w:t>
      </w:r>
      <w:r w:rsidR="00544E16">
        <w:rPr>
          <w:rStyle w:val="BrdtextmedindragChar"/>
        </w:rPr>
        <w:t>§</w:t>
      </w:r>
      <w:r w:rsidR="009D794A">
        <w:rPr>
          <w:rStyle w:val="BrdtextmedindragChar"/>
        </w:rPr>
        <w:t>, 6</w:t>
      </w:r>
      <w:r w:rsidR="005510B8">
        <w:rPr>
          <w:rStyle w:val="BrdtextmedindragChar"/>
        </w:rPr>
        <w:t> </w:t>
      </w:r>
      <w:r w:rsidR="009D794A">
        <w:rPr>
          <w:rStyle w:val="BrdtextmedindragChar"/>
        </w:rPr>
        <w:t>kap. 7</w:t>
      </w:r>
      <w:r w:rsidR="005510B8">
        <w:rPr>
          <w:rStyle w:val="BrdtextmedindragChar"/>
        </w:rPr>
        <w:t> </w:t>
      </w:r>
      <w:r w:rsidR="009D794A">
        <w:rPr>
          <w:rStyle w:val="BrdtextmedindragChar"/>
        </w:rPr>
        <w:t>§ och 7</w:t>
      </w:r>
      <w:r w:rsidR="005510B8">
        <w:rPr>
          <w:rStyle w:val="BrdtextmedindragChar"/>
        </w:rPr>
        <w:t> </w:t>
      </w:r>
      <w:r w:rsidR="009D794A">
        <w:rPr>
          <w:rStyle w:val="BrdtextmedindragChar"/>
        </w:rPr>
        <w:t>kap. 1</w:t>
      </w:r>
      <w:r w:rsidR="005510B8">
        <w:rPr>
          <w:rStyle w:val="BrdtextmedindragChar"/>
        </w:rPr>
        <w:t> </w:t>
      </w:r>
      <w:r w:rsidR="00844A54">
        <w:rPr>
          <w:rStyle w:val="BrdtextmedindragChar"/>
        </w:rPr>
        <w:t>och 3</w:t>
      </w:r>
      <w:r w:rsidR="003D180D">
        <w:t> </w:t>
      </w:r>
      <w:r w:rsidR="00844A54">
        <w:rPr>
          <w:rStyle w:val="BrdtextmedindragChar"/>
        </w:rPr>
        <w:t>§</w:t>
      </w:r>
      <w:r w:rsidR="009D794A">
        <w:rPr>
          <w:rStyle w:val="BrdtextmedindragChar"/>
        </w:rPr>
        <w:t>§). Det bör rä</w:t>
      </w:r>
      <w:r>
        <w:rPr>
          <w:rStyle w:val="BrdtextmedindragChar"/>
        </w:rPr>
        <w:t xml:space="preserve">ttas till. </w:t>
      </w:r>
    </w:p>
    <w:p w14:paraId="3083F08E" w14:textId="77777777" w:rsidR="005603A9" w:rsidRDefault="005603A9" w:rsidP="005603A9">
      <w:pPr>
        <w:pStyle w:val="Brdtextmedindrag"/>
      </w:pPr>
      <w:r>
        <w:rPr>
          <w:rStyle w:val="BrdtextmedindragChar"/>
        </w:rPr>
        <w:t xml:space="preserve">Enligt tillsynslagen ska </w:t>
      </w:r>
      <w:r w:rsidRPr="009949BE">
        <w:rPr>
          <w:rStyle w:val="BrdtextmedindragChar"/>
        </w:rPr>
        <w:t xml:space="preserve">termer och uttryck </w:t>
      </w:r>
      <w:r>
        <w:rPr>
          <w:rStyle w:val="BrdtextmedindragChar"/>
        </w:rPr>
        <w:t>som</w:t>
      </w:r>
      <w:r w:rsidRPr="009949BE">
        <w:rPr>
          <w:rStyle w:val="BrdtextmedindragChar"/>
        </w:rPr>
        <w:t xml:space="preserve"> inte definieras särskilt </w:t>
      </w:r>
      <w:r>
        <w:rPr>
          <w:rStyle w:val="BrdtextmedindragChar"/>
        </w:rPr>
        <w:t>i den lagen</w:t>
      </w:r>
      <w:r w:rsidRPr="009949BE">
        <w:rPr>
          <w:rStyle w:val="BrdtextmedindragChar"/>
        </w:rPr>
        <w:t xml:space="preserve"> ha samma betydelse som i tillsynsförordningen</w:t>
      </w:r>
      <w:r>
        <w:rPr>
          <w:rStyle w:val="BrdtextmedindragChar"/>
        </w:rPr>
        <w:t>. Utredningen föreslår att termerna och uttrycken i sådana fall även ska ha samma betydelse som i värdepappersbolagsförordningen</w:t>
      </w:r>
      <w:r w:rsidRPr="009949BE">
        <w:rPr>
          <w:rStyle w:val="BrdtextmedindragChar"/>
        </w:rPr>
        <w:t>.</w:t>
      </w:r>
      <w:r>
        <w:rPr>
          <w:rStyle w:val="BrdtextmedindragChar"/>
        </w:rPr>
        <w:t xml:space="preserve"> Flera termer definieras dock på olika sätt i de två EU-förordningarna. Regeringen anser därför att det inte bör göras någon sådan ändring som utredningen föreslår.</w:t>
      </w:r>
    </w:p>
    <w:p w14:paraId="50B04716" w14:textId="0332EE1C" w:rsidR="005603A9" w:rsidRDefault="005603A9" w:rsidP="005603A9">
      <w:pPr>
        <w:pStyle w:val="Brdtextmedindrag"/>
      </w:pPr>
      <w:r w:rsidRPr="00FF6DE3">
        <w:t>Vissa termer och uttryck som gäller grupptillsyn, t.ex. grupp, på grupp</w:t>
      </w:r>
      <w:r>
        <w:softHyphen/>
      </w:r>
      <w:r w:rsidRPr="00FF6DE3">
        <w:t>nivå och konsoliderad situation, förekommer i både kapital</w:t>
      </w:r>
      <w:r w:rsidRPr="00FF6DE3">
        <w:softHyphen/>
        <w:t>täcknings</w:t>
      </w:r>
      <w:r>
        <w:softHyphen/>
      </w:r>
      <w:r w:rsidRPr="00FF6DE3">
        <w:t>direktivet och värdepappersbolagsdirektivet (se bl.a. artikel 111 i kapital</w:t>
      </w:r>
      <w:r>
        <w:softHyphen/>
      </w:r>
      <w:r w:rsidRPr="00FF6DE3">
        <w:t>täckningsdirektivet och artikel 46 i värdepappersbolagsdirektivet) och definieras på olika sätt i de båda direktiven. Termerna och uttrycken före</w:t>
      </w:r>
      <w:r>
        <w:softHyphen/>
      </w:r>
      <w:r w:rsidRPr="00FF6DE3">
        <w:t xml:space="preserve">kommer även i tillsynslagen och har enligt denna lag samma betydelse som i tillsynsförordningen (1 kap. 2 § andra stycket). Detta innebär i sin tur att de i den lagen har samma betydelse som i kapitaltäckningsdirektivet (se artikel 3). </w:t>
      </w:r>
      <w:bookmarkStart w:id="85" w:name="_Hlk64112996"/>
      <w:r w:rsidRPr="00FF6DE3">
        <w:t xml:space="preserve">För att underlätta tillämpningen av tillsynslagen bör andra termer och uttryck användas i de bestämmelser som föreslås i denna </w:t>
      </w:r>
      <w:r w:rsidR="007678D3">
        <w:t>proposition</w:t>
      </w:r>
      <w:r w:rsidRPr="00FF6DE3">
        <w:t xml:space="preserve"> för att genomföra värdepappers</w:t>
      </w:r>
      <w:r w:rsidRPr="00FF6DE3">
        <w:softHyphen/>
        <w:t>bolagsdirektivet</w:t>
      </w:r>
      <w:bookmarkEnd w:id="85"/>
      <w:r w:rsidRPr="00FF6DE3">
        <w:t>.</w:t>
      </w:r>
      <w:r>
        <w:t xml:space="preserve"> Sådana termer och uttryck behandlas i avsnitten 11.3 och 11.5. Termen grupp</w:t>
      </w:r>
      <w:r>
        <w:softHyphen/>
        <w:t>kapitaltest är dock central i värdepappersbolagsförordningen och värde</w:t>
      </w:r>
      <w:r>
        <w:softHyphen/>
        <w:t>pappersbolagsdirektivet men förekommer inte i tillsynsförordningen och kapitaltäckningsdirektivet. Den termen bör därför användas även i tillsyns</w:t>
      </w:r>
      <w:r>
        <w:softHyphen/>
        <w:t xml:space="preserve">lagen. </w:t>
      </w:r>
    </w:p>
    <w:p w14:paraId="15A3E61F" w14:textId="77777777" w:rsidR="005603A9" w:rsidRDefault="005603A9" w:rsidP="005603A9">
      <w:pPr>
        <w:pStyle w:val="Brdtextmedindrag"/>
      </w:pPr>
      <w:r>
        <w:t>Uttrycken blandat finansiellt moderholdingföretag inom EES, holding</w:t>
      </w:r>
      <w:r>
        <w:softHyphen/>
        <w:t>företag med blandad verksamhet, moderföretag och dotterföretag definieras på olika sätt i värdepappersbolagsdirektivet och kapital</w:t>
      </w:r>
      <w:r>
        <w:softHyphen/>
        <w:t>täckningsdirektivet. När dessa termer används i bestämmelser i tillsyns</w:t>
      </w:r>
      <w:r>
        <w:softHyphen/>
        <w:t>lagen som genomför värdepappersbolagsdirektivet bör det direktivets definitioner gälla.</w:t>
      </w:r>
    </w:p>
    <w:p w14:paraId="4BBFDF8B" w14:textId="347B588D" w:rsidR="005603A9" w:rsidRDefault="005603A9" w:rsidP="005603A9">
      <w:pPr>
        <w:pStyle w:val="Brdtextmedindrag"/>
      </w:pPr>
      <w:r>
        <w:lastRenderedPageBreak/>
        <w:t>Definitionen av finansiellt institut i lagen om värdepappersmarknaden hänvisar i dag till definitionen av det uttrycket i tillsynsförordningen (1 kap. 5 §). När det nya kapitaltäckningsregelverket för värdepappers</w:t>
      </w:r>
      <w:r>
        <w:softHyphen/>
        <w:t>bolag införs bör definitionen i lagen ändras så att den i stället hänvisar till motsvarande definition i värdepappersbolagsförordningen.</w:t>
      </w:r>
    </w:p>
    <w:p w14:paraId="7B00E26D" w14:textId="651C14A2" w:rsidR="00177114" w:rsidRPr="004A0B8D" w:rsidRDefault="000C1FEB" w:rsidP="00785462">
      <w:pPr>
        <w:pStyle w:val="Brdtextmedindrag"/>
      </w:pPr>
      <w:r>
        <w:t>Kortformerna</w:t>
      </w:r>
      <w:r w:rsidR="00177114">
        <w:t xml:space="preserve"> v</w:t>
      </w:r>
      <w:r w:rsidR="00177114" w:rsidRPr="00177114">
        <w:t>ärdepappersbolagsförordningen och</w:t>
      </w:r>
      <w:r w:rsidR="001F0E5E">
        <w:t xml:space="preserve">, </w:t>
      </w:r>
      <w:r w:rsidR="001F0E5E" w:rsidRPr="00814444">
        <w:t xml:space="preserve">som </w:t>
      </w:r>
      <w:r w:rsidR="001F0E5E" w:rsidRPr="00814444">
        <w:rPr>
          <w:i/>
        </w:rPr>
        <w:t>Lagrådet</w:t>
      </w:r>
      <w:r w:rsidR="001F0E5E" w:rsidRPr="006B1683">
        <w:t xml:space="preserve"> </w:t>
      </w:r>
      <w:r w:rsidR="006B1683" w:rsidRPr="006B1683">
        <w:t>för</w:t>
      </w:r>
      <w:r w:rsidR="006814ED">
        <w:softHyphen/>
      </w:r>
      <w:r w:rsidR="006B1683" w:rsidRPr="006B1683">
        <w:t>orda</w:t>
      </w:r>
      <w:r w:rsidR="006B1683" w:rsidRPr="00814444">
        <w:t>r</w:t>
      </w:r>
      <w:r w:rsidR="001F0E5E" w:rsidRPr="006B1683">
        <w:t>,</w:t>
      </w:r>
      <w:r w:rsidR="001F0E5E" w:rsidRPr="00814444">
        <w:t xml:space="preserve"> även</w:t>
      </w:r>
      <w:r w:rsidR="00177114" w:rsidRPr="00814444">
        <w:t xml:space="preserve"> värdepappers</w:t>
      </w:r>
      <w:r w:rsidR="00177114" w:rsidRPr="00814444">
        <w:softHyphen/>
        <w:t>bolagsdirektivet</w:t>
      </w:r>
      <w:r w:rsidR="00177114" w:rsidRPr="00177114">
        <w:t xml:space="preserve"> </w:t>
      </w:r>
      <w:r w:rsidR="00177114">
        <w:t>bör införas i de lagar där de</w:t>
      </w:r>
      <w:r w:rsidR="00FB2342">
        <w:t>t införs hänvisningar till de</w:t>
      </w:r>
      <w:r w:rsidR="00177114">
        <w:t xml:space="preserve"> rättsakterna, dvs. i </w:t>
      </w:r>
      <w:r w:rsidR="00177114" w:rsidRPr="00177114">
        <w:t>lagen om värdepappers</w:t>
      </w:r>
      <w:r w:rsidR="001649C1">
        <w:softHyphen/>
      </w:r>
      <w:r w:rsidR="00177114" w:rsidRPr="00177114">
        <w:t>marknaden och tillsynslagen</w:t>
      </w:r>
      <w:r w:rsidR="00177114">
        <w:t xml:space="preserve"> och, när det gäller </w:t>
      </w:r>
      <w:r w:rsidR="00177114" w:rsidRPr="00177114">
        <w:t>värdepappersbolags</w:t>
      </w:r>
      <w:r w:rsidR="001649C1">
        <w:softHyphen/>
      </w:r>
      <w:r w:rsidR="00177114" w:rsidRPr="00177114">
        <w:t>förordningen</w:t>
      </w:r>
      <w:r w:rsidR="00177114">
        <w:t xml:space="preserve">, även </w:t>
      </w:r>
      <w:r w:rsidR="00177114" w:rsidRPr="00177114">
        <w:t>i lagen om resolution.</w:t>
      </w:r>
    </w:p>
    <w:p w14:paraId="1AEFBEC0" w14:textId="77777777" w:rsidR="005603A9" w:rsidRPr="004A0B8D" w:rsidRDefault="005603A9" w:rsidP="005603A9">
      <w:pPr>
        <w:pStyle w:val="Rubrik2"/>
        <w:rPr>
          <w:lang w:eastAsia="sv-SE"/>
        </w:rPr>
      </w:pPr>
      <w:bookmarkStart w:id="86" w:name="_Toc65160248"/>
      <w:bookmarkStart w:id="87" w:name="_Toc68700465"/>
      <w:r w:rsidRPr="00EC4117">
        <w:t>Hänvisningsteknik</w:t>
      </w:r>
      <w:bookmarkEnd w:id="86"/>
      <w:bookmarkEnd w:id="87"/>
    </w:p>
    <w:p w14:paraId="7A758AC3" w14:textId="77777777" w:rsidR="005603A9" w:rsidRPr="004A0B8D" w:rsidRDefault="005603A9" w:rsidP="00785462">
      <w:pPr>
        <w:pStyle w:val="Brdtextram"/>
        <w:rPr>
          <w:lang w:eastAsia="sv-SE"/>
        </w:rPr>
      </w:pPr>
      <w:bookmarkStart w:id="88" w:name="_Hlk64144597"/>
      <w:r w:rsidRPr="004A0B8D">
        <w:rPr>
          <w:b/>
          <w:bCs/>
          <w:lang w:eastAsia="sv-SE"/>
        </w:rPr>
        <w:t>Regeringens förslag:</w:t>
      </w:r>
      <w:r w:rsidRPr="004A0B8D">
        <w:rPr>
          <w:lang w:eastAsia="sv-SE"/>
        </w:rPr>
        <w:t xml:space="preserve"> Hänvisningar till EU-förordningar i de bestäm</w:t>
      </w:r>
      <w:r w:rsidRPr="004A0B8D">
        <w:rPr>
          <w:lang w:eastAsia="sv-SE"/>
        </w:rPr>
        <w:softHyphen/>
        <w:t xml:space="preserve">melser som föreslås ska </w:t>
      </w:r>
      <w:r>
        <w:rPr>
          <w:lang w:eastAsia="sv-SE"/>
        </w:rPr>
        <w:t xml:space="preserve">vara dynamiska, dvs. </w:t>
      </w:r>
      <w:r w:rsidRPr="004A0B8D">
        <w:rPr>
          <w:lang w:eastAsia="sv-SE"/>
        </w:rPr>
        <w:t>avse förord</w:t>
      </w:r>
      <w:r w:rsidRPr="004A0B8D">
        <w:rPr>
          <w:lang w:eastAsia="sv-SE"/>
        </w:rPr>
        <w:softHyphen/>
        <w:t xml:space="preserve">ningen i den vid varje tidpunkt gällande lydelsen. Hänvisningar till EU-direktiv i de bestämmelser som föreslås ska </w:t>
      </w:r>
      <w:r>
        <w:rPr>
          <w:lang w:eastAsia="sv-SE"/>
        </w:rPr>
        <w:t xml:space="preserve">vara statiska, dvs. </w:t>
      </w:r>
      <w:r w:rsidRPr="004A0B8D">
        <w:rPr>
          <w:lang w:eastAsia="sv-SE"/>
        </w:rPr>
        <w:t>avse direktivet i en viss angiven lydelse</w:t>
      </w:r>
      <w:r>
        <w:rPr>
          <w:lang w:eastAsia="sv-SE"/>
        </w:rPr>
        <w:t>, om de ger lagtexten ett materiellt innehåll och i övrigt vara dynamiska</w:t>
      </w:r>
      <w:r w:rsidRPr="004A0B8D">
        <w:rPr>
          <w:lang w:eastAsia="sv-SE"/>
        </w:rPr>
        <w:t>.</w:t>
      </w:r>
    </w:p>
    <w:bookmarkEnd w:id="88"/>
    <w:p w14:paraId="0A5951D4" w14:textId="77777777" w:rsidR="005603A9" w:rsidRPr="004A0B8D" w:rsidRDefault="005603A9" w:rsidP="005603A9">
      <w:pPr>
        <w:pStyle w:val="Brdtextmedindrag"/>
        <w:rPr>
          <w:sz w:val="8"/>
          <w:szCs w:val="8"/>
        </w:rPr>
      </w:pPr>
    </w:p>
    <w:p w14:paraId="1FA4F694" w14:textId="77777777" w:rsidR="005603A9" w:rsidRPr="004A0B8D" w:rsidRDefault="005603A9" w:rsidP="005603A9">
      <w:pPr>
        <w:pStyle w:val="Brdtextmedindrag"/>
        <w:rPr>
          <w:lang w:eastAsia="sv-SE"/>
        </w:rPr>
      </w:pPr>
      <w:r w:rsidRPr="004A0B8D">
        <w:rPr>
          <w:b/>
          <w:bCs/>
          <w:lang w:eastAsia="sv-SE"/>
        </w:rPr>
        <w:t>Utredningens förslag</w:t>
      </w:r>
      <w:r w:rsidRPr="004A0B8D">
        <w:rPr>
          <w:lang w:eastAsia="sv-SE"/>
        </w:rPr>
        <w:t xml:space="preserve"> överensstämmer delvis med regeringens förslag. Enligt utredningens föreslag ska fler hänvisningar till EU-direktiv avse direktivet i den vid varje tidpunkt gällande lydelsen.</w:t>
      </w:r>
    </w:p>
    <w:p w14:paraId="169446F6" w14:textId="77777777" w:rsidR="005603A9" w:rsidRPr="004A0B8D" w:rsidRDefault="005603A9" w:rsidP="005603A9">
      <w:pPr>
        <w:pStyle w:val="Brdtextmedindrag"/>
        <w:rPr>
          <w:lang w:eastAsia="sv-SE"/>
        </w:rPr>
      </w:pPr>
      <w:r w:rsidRPr="004A0B8D">
        <w:rPr>
          <w:b/>
          <w:bCs/>
          <w:lang w:eastAsia="sv-SE"/>
        </w:rPr>
        <w:t>Remissinstanserna</w:t>
      </w:r>
      <w:r w:rsidRPr="004A0B8D">
        <w:rPr>
          <w:lang w:eastAsia="sv-SE"/>
        </w:rPr>
        <w:t xml:space="preserve"> tillstyrker förslaget eller har inget att invända mot det.</w:t>
      </w:r>
    </w:p>
    <w:p w14:paraId="517311E0" w14:textId="77777777" w:rsidR="005603A9" w:rsidRPr="004A0B8D" w:rsidRDefault="005603A9" w:rsidP="005603A9">
      <w:pPr>
        <w:pStyle w:val="Brdtextmedindrag"/>
        <w:rPr>
          <w:lang w:eastAsia="sv-SE"/>
        </w:rPr>
      </w:pPr>
      <w:r w:rsidRPr="004A0B8D">
        <w:rPr>
          <w:b/>
          <w:bCs/>
          <w:lang w:eastAsia="sv-SE"/>
        </w:rPr>
        <w:t>Skälen för regeringens förslag:</w:t>
      </w:r>
      <w:r w:rsidRPr="004A0B8D">
        <w:rPr>
          <w:lang w:eastAsia="sv-SE"/>
        </w:rPr>
        <w:t xml:space="preserve"> Hänvisningar till EU-rättsakter kan göras antingen statiska eller dynamiska. En statisk hänvisning innebär att hänvisningen avser EU-rättsakten i en viss angiven lydelse. En dynamisk hänvisning innebär att hänvisningen avser EU-rättsakten i den vid varje tidpunkt gällande lydelsen. </w:t>
      </w:r>
    </w:p>
    <w:p w14:paraId="4681954B" w14:textId="39F21BE2" w:rsidR="005603A9" w:rsidRPr="004A0B8D" w:rsidRDefault="005603A9" w:rsidP="005603A9">
      <w:pPr>
        <w:pStyle w:val="Brdtextmedindrag"/>
        <w:rPr>
          <w:lang w:eastAsia="sv-SE"/>
        </w:rPr>
      </w:pPr>
      <w:r w:rsidRPr="004A0B8D">
        <w:rPr>
          <w:lang w:eastAsia="sv-SE"/>
        </w:rPr>
        <w:t>Värdepappersbolagsförordningen innebär att det i svensk rätt måste införas bestämmelser om den behöriga myndig</w:t>
      </w:r>
      <w:r w:rsidRPr="004A0B8D">
        <w:rPr>
          <w:lang w:eastAsia="sv-SE"/>
        </w:rPr>
        <w:softHyphen/>
        <w:t>hetens utred</w:t>
      </w:r>
      <w:r w:rsidRPr="004A0B8D">
        <w:rPr>
          <w:lang w:eastAsia="sv-SE"/>
        </w:rPr>
        <w:softHyphen/>
        <w:t>ningsbefogen</w:t>
      </w:r>
      <w:r w:rsidRPr="004A0B8D">
        <w:rPr>
          <w:lang w:eastAsia="sv-SE"/>
        </w:rPr>
        <w:softHyphen/>
        <w:t>heter och om sanktioner vid överträdelser av för</w:t>
      </w:r>
      <w:r w:rsidRPr="004A0B8D">
        <w:rPr>
          <w:lang w:eastAsia="sv-SE"/>
        </w:rPr>
        <w:softHyphen/>
        <w:t>ordningen. I flera av de bestämmelserna krävs det hänvisningar till förord</w:t>
      </w:r>
      <w:r w:rsidRPr="004A0B8D">
        <w:rPr>
          <w:lang w:eastAsia="sv-SE"/>
        </w:rPr>
        <w:softHyphen/>
        <w:t>ningen. Vilka tillsyns- och utredningsbefogenheter den behöriga myndig</w:t>
      </w:r>
      <w:r w:rsidRPr="004A0B8D">
        <w:rPr>
          <w:lang w:eastAsia="sv-SE"/>
        </w:rPr>
        <w:softHyphen/>
        <w:t>heten ska ha, liksom vilken typ av ingripanden och storleken på de sank</w:t>
      </w:r>
      <w:r w:rsidRPr="004A0B8D">
        <w:rPr>
          <w:lang w:eastAsia="sv-SE"/>
        </w:rPr>
        <w:softHyphen/>
        <w:t>tionsavgifter som ska kunna beslutas vid överträdelser av förordningen, anges detaljerat i förord</w:t>
      </w:r>
      <w:r w:rsidRPr="004A0B8D">
        <w:rPr>
          <w:lang w:eastAsia="sv-SE"/>
        </w:rPr>
        <w:softHyphen/>
        <w:t>ningen. Handlingsutrymmet för medlemsstaterna när det gäller att införa bestämmelser i nationell rätt är därmed begränsat. Hän</w:t>
      </w:r>
      <w:r w:rsidRPr="004A0B8D">
        <w:rPr>
          <w:lang w:eastAsia="sv-SE"/>
        </w:rPr>
        <w:softHyphen/>
        <w:t>visningar till förordningen i sådana bestämmelser bör göras för att ange vid vilka över</w:t>
      </w:r>
      <w:r w:rsidRPr="004A0B8D">
        <w:rPr>
          <w:lang w:eastAsia="sv-SE"/>
        </w:rPr>
        <w:softHyphen/>
        <w:t>trädelser av förordningen som Finansinspektionen i egenskap av behörig myndighet enligt förordningen får an</w:t>
      </w:r>
      <w:r w:rsidRPr="004A0B8D">
        <w:rPr>
          <w:lang w:eastAsia="sv-SE"/>
        </w:rPr>
        <w:softHyphen/>
        <w:t xml:space="preserve">vända de befogenheter som inspektionen föreslås få (se avsnitten 6.5 och </w:t>
      </w:r>
      <w:r w:rsidRPr="00E215DD">
        <w:rPr>
          <w:lang w:eastAsia="sv-SE"/>
        </w:rPr>
        <w:t>13.2</w:t>
      </w:r>
      <w:r w:rsidRPr="004A0B8D">
        <w:rPr>
          <w:lang w:eastAsia="sv-SE"/>
        </w:rPr>
        <w:t>). För att ändringar i förord</w:t>
      </w:r>
      <w:r w:rsidRPr="004A0B8D">
        <w:rPr>
          <w:lang w:eastAsia="sv-SE"/>
        </w:rPr>
        <w:softHyphen/>
        <w:t>ningen ska få omedelbart genomslag i lagen är det lämpligt att hän</w:t>
      </w:r>
      <w:r w:rsidRPr="004A0B8D">
        <w:rPr>
          <w:lang w:eastAsia="sv-SE"/>
        </w:rPr>
        <w:softHyphen/>
        <w:t>vis</w:t>
      </w:r>
      <w:r w:rsidRPr="004A0B8D">
        <w:rPr>
          <w:lang w:eastAsia="sv-SE"/>
        </w:rPr>
        <w:softHyphen/>
        <w:t>ningar till förordningen görs dynamiska. För det fall att förordningens bestämmelser skulle ändras vore det inte lämpligt att det uppstår oklarheter när det gäller de befogenheter Finansinspektionen har för att utreda över</w:t>
      </w:r>
      <w:r w:rsidRPr="004A0B8D">
        <w:rPr>
          <w:lang w:eastAsia="sv-SE"/>
        </w:rPr>
        <w:softHyphen/>
        <w:t>trädelser av förordningen. Hänvisningar till förordningen bör därför vara dynamiska när det gäller bestämmelser om Finansinspektionens utred</w:t>
      </w:r>
      <w:r w:rsidRPr="004A0B8D">
        <w:rPr>
          <w:lang w:eastAsia="sv-SE"/>
        </w:rPr>
        <w:softHyphen/>
        <w:t>nings</w:t>
      </w:r>
      <w:r w:rsidRPr="004A0B8D">
        <w:rPr>
          <w:lang w:eastAsia="sv-SE"/>
        </w:rPr>
        <w:softHyphen/>
        <w:t>befogen</w:t>
      </w:r>
      <w:r w:rsidRPr="004A0B8D">
        <w:rPr>
          <w:lang w:eastAsia="sv-SE"/>
        </w:rPr>
        <w:softHyphen/>
        <w:t xml:space="preserve">heter och om administrativa sanktioner. Även i andra </w:t>
      </w:r>
      <w:r w:rsidRPr="004A0B8D">
        <w:rPr>
          <w:lang w:eastAsia="sv-SE"/>
        </w:rPr>
        <w:lastRenderedPageBreak/>
        <w:t xml:space="preserve">bestämmelser som föreslås i denna </w:t>
      </w:r>
      <w:r w:rsidR="007678D3">
        <w:rPr>
          <w:lang w:eastAsia="sv-SE"/>
        </w:rPr>
        <w:t>proposition</w:t>
      </w:r>
      <w:r w:rsidRPr="004A0B8D">
        <w:rPr>
          <w:lang w:eastAsia="sv-SE"/>
        </w:rPr>
        <w:t xml:space="preserve"> bör hänvisningarna till värdepappersbolags</w:t>
      </w:r>
      <w:r w:rsidRPr="004A0B8D">
        <w:rPr>
          <w:lang w:eastAsia="sv-SE"/>
        </w:rPr>
        <w:softHyphen/>
        <w:t>förordningen vara dynamiska. Det är också den hän</w:t>
      </w:r>
      <w:r w:rsidRPr="004A0B8D">
        <w:rPr>
          <w:lang w:eastAsia="sv-SE"/>
        </w:rPr>
        <w:softHyphen/>
        <w:t xml:space="preserve">visningsteknik som regeringen ofta har använt i senare propositioner (se t.ex. prop. 2016/17:22 s. 95–97 och prop. </w:t>
      </w:r>
      <w:r w:rsidRPr="004A0B8D">
        <w:t xml:space="preserve">2018/19:83 </w:t>
      </w:r>
      <w:r w:rsidRPr="004A0B8D">
        <w:rPr>
          <w:lang w:eastAsia="sv-SE"/>
        </w:rPr>
        <w:t>s. 54 f.). Mot</w:t>
      </w:r>
      <w:r w:rsidRPr="004A0B8D">
        <w:rPr>
          <w:lang w:eastAsia="sv-SE"/>
        </w:rPr>
        <w:softHyphen/>
        <w:t>sva</w:t>
      </w:r>
      <w:r w:rsidRPr="004A0B8D">
        <w:rPr>
          <w:lang w:eastAsia="sv-SE"/>
        </w:rPr>
        <w:softHyphen/>
        <w:t>rande bör även gälla för hänvisningar till andra EU-förordningar i de bestäm</w:t>
      </w:r>
      <w:r w:rsidRPr="004A0B8D">
        <w:rPr>
          <w:lang w:eastAsia="sv-SE"/>
        </w:rPr>
        <w:softHyphen/>
        <w:t xml:space="preserve">melser som föreslås i </w:t>
      </w:r>
      <w:r w:rsidR="007678D3">
        <w:rPr>
          <w:lang w:eastAsia="sv-SE"/>
        </w:rPr>
        <w:t>propositionen</w:t>
      </w:r>
      <w:r w:rsidRPr="004A0B8D">
        <w:rPr>
          <w:lang w:eastAsia="sv-SE"/>
        </w:rPr>
        <w:t xml:space="preserve">. </w:t>
      </w:r>
    </w:p>
    <w:p w14:paraId="74492CB1" w14:textId="12AED2CA" w:rsidR="005603A9" w:rsidRPr="004A0B8D" w:rsidRDefault="005603A9" w:rsidP="005603A9">
      <w:pPr>
        <w:pStyle w:val="Brdtextmedindrag"/>
        <w:rPr>
          <w:lang w:eastAsia="sv-SE"/>
        </w:rPr>
      </w:pPr>
      <w:bookmarkStart w:id="89" w:name="_Hlk64144738"/>
      <w:r w:rsidRPr="004A0B8D">
        <w:rPr>
          <w:lang w:eastAsia="sv-SE"/>
        </w:rPr>
        <w:t xml:space="preserve">När det gäller hänvisningar till EU-direktiv används däremot </w:t>
      </w:r>
      <w:r>
        <w:rPr>
          <w:lang w:eastAsia="sv-SE"/>
        </w:rPr>
        <w:t>alltid en</w:t>
      </w:r>
      <w:r w:rsidRPr="004A0B8D">
        <w:rPr>
          <w:lang w:eastAsia="sv-SE"/>
        </w:rPr>
        <w:t xml:space="preserve"> statisk hänvisningsteknik förutom i </w:t>
      </w:r>
      <w:r>
        <w:rPr>
          <w:lang w:eastAsia="sv-SE"/>
        </w:rPr>
        <w:t xml:space="preserve">sådana fall då hänvisningen inte ger den svenska författningstexten materiellt innehåll, såsom rena </w:t>
      </w:r>
      <w:r w:rsidRPr="004A0B8D">
        <w:rPr>
          <w:lang w:eastAsia="sv-SE"/>
        </w:rPr>
        <w:t>upplys</w:t>
      </w:r>
      <w:r>
        <w:rPr>
          <w:lang w:eastAsia="sv-SE"/>
        </w:rPr>
        <w:softHyphen/>
      </w:r>
      <w:r w:rsidRPr="004A0B8D">
        <w:rPr>
          <w:lang w:eastAsia="sv-SE"/>
        </w:rPr>
        <w:t>ningsbestämmelser där hän</w:t>
      </w:r>
      <w:r w:rsidRPr="004A0B8D">
        <w:rPr>
          <w:lang w:eastAsia="sv-SE"/>
        </w:rPr>
        <w:softHyphen/>
        <w:t xml:space="preserve">visningarna normalt är dynamiska. </w:t>
      </w:r>
      <w:bookmarkEnd w:id="89"/>
      <w:r w:rsidRPr="004A0B8D">
        <w:rPr>
          <w:lang w:eastAsia="sv-SE"/>
        </w:rPr>
        <w:t>Så är fallet t.ex. i fråga om vissa hänvisningar till kapi</w:t>
      </w:r>
      <w:r w:rsidRPr="004A0B8D">
        <w:rPr>
          <w:lang w:eastAsia="sv-SE"/>
        </w:rPr>
        <w:softHyphen/>
        <w:t>tal</w:t>
      </w:r>
      <w:r w:rsidRPr="004A0B8D">
        <w:rPr>
          <w:lang w:eastAsia="sv-SE"/>
        </w:rPr>
        <w:softHyphen/>
        <w:t>täck</w:t>
      </w:r>
      <w:r w:rsidRPr="004A0B8D">
        <w:rPr>
          <w:lang w:eastAsia="sv-SE"/>
        </w:rPr>
        <w:softHyphen/>
        <w:t>nings</w:t>
      </w:r>
      <w:r w:rsidRPr="004A0B8D">
        <w:rPr>
          <w:lang w:eastAsia="sv-SE"/>
        </w:rPr>
        <w:softHyphen/>
        <w:t>direktivet i lagen om värdepappers</w:t>
      </w:r>
      <w:r w:rsidRPr="004A0B8D">
        <w:rPr>
          <w:lang w:eastAsia="sv-SE"/>
        </w:rPr>
        <w:softHyphen/>
        <w:t>marknaden (1 kap. 4 b §) och till</w:t>
      </w:r>
      <w:r w:rsidRPr="004A0B8D">
        <w:rPr>
          <w:lang w:eastAsia="sv-SE"/>
        </w:rPr>
        <w:softHyphen/>
        <w:t>syns</w:t>
      </w:r>
      <w:r w:rsidRPr="004A0B8D">
        <w:rPr>
          <w:lang w:eastAsia="sv-SE"/>
        </w:rPr>
        <w:softHyphen/>
        <w:t>lagen (1 kap. 2 §). Det saknas mot denna bakgrund anledning att frångå denna praxis. Hänvis</w:t>
      </w:r>
      <w:r>
        <w:rPr>
          <w:lang w:eastAsia="sv-SE"/>
        </w:rPr>
        <w:softHyphen/>
      </w:r>
      <w:r w:rsidRPr="004A0B8D">
        <w:rPr>
          <w:lang w:eastAsia="sv-SE"/>
        </w:rPr>
        <w:t>ningar till värde</w:t>
      </w:r>
      <w:r w:rsidRPr="004A0B8D">
        <w:rPr>
          <w:lang w:eastAsia="sv-SE"/>
        </w:rPr>
        <w:softHyphen/>
        <w:t>pappers</w:t>
      </w:r>
      <w:r w:rsidRPr="004A0B8D">
        <w:rPr>
          <w:lang w:eastAsia="sv-SE"/>
        </w:rPr>
        <w:softHyphen/>
        <w:t xml:space="preserve">bolagsdirektivet och andra EU-direktiv i de bestämmelser som föreslås i denna </w:t>
      </w:r>
      <w:r w:rsidR="007678D3">
        <w:rPr>
          <w:lang w:eastAsia="sv-SE"/>
        </w:rPr>
        <w:t>proposition</w:t>
      </w:r>
      <w:r w:rsidRPr="004A0B8D">
        <w:rPr>
          <w:lang w:eastAsia="sv-SE"/>
        </w:rPr>
        <w:t xml:space="preserve"> bör därför som huvud</w:t>
      </w:r>
      <w:r>
        <w:rPr>
          <w:lang w:eastAsia="sv-SE"/>
        </w:rPr>
        <w:softHyphen/>
      </w:r>
      <w:r w:rsidRPr="004A0B8D">
        <w:rPr>
          <w:lang w:eastAsia="sv-SE"/>
        </w:rPr>
        <w:t>regel vara statiska.</w:t>
      </w:r>
    </w:p>
    <w:p w14:paraId="36448953" w14:textId="77777777" w:rsidR="005603A9" w:rsidRPr="004A0B8D" w:rsidRDefault="005603A9" w:rsidP="005603A9">
      <w:pPr>
        <w:pStyle w:val="Rubrik2"/>
      </w:pPr>
      <w:bookmarkStart w:id="90" w:name="_Toc65160249"/>
      <w:bookmarkStart w:id="91" w:name="_Toc68700466"/>
      <w:r w:rsidRPr="004A0B8D">
        <w:t>Behörig myndighet</w:t>
      </w:r>
      <w:bookmarkEnd w:id="90"/>
      <w:bookmarkEnd w:id="91"/>
    </w:p>
    <w:p w14:paraId="7E54F4EA" w14:textId="77777777" w:rsidR="005603A9" w:rsidRPr="004A0B8D" w:rsidRDefault="005603A9" w:rsidP="005603A9">
      <w:pPr>
        <w:pStyle w:val="Brdtextram"/>
        <w:rPr>
          <w:rStyle w:val="BrdtextmedindragChar"/>
        </w:rPr>
      </w:pPr>
      <w:r w:rsidRPr="004A0B8D">
        <w:rPr>
          <w:b/>
        </w:rPr>
        <w:t>Regeringens förslag:</w:t>
      </w:r>
      <w:r w:rsidRPr="004A0B8D">
        <w:t xml:space="preserve"> Finansinspektionen</w:t>
      </w:r>
      <w:r w:rsidRPr="004A0B8D">
        <w:rPr>
          <w:rStyle w:val="BrdtextmedindragChar"/>
        </w:rPr>
        <w:t xml:space="preserve"> ska vara behörig myndighet enligt värdepappersbolagsförordningen.</w:t>
      </w:r>
    </w:p>
    <w:p w14:paraId="1C44A4F4" w14:textId="77777777" w:rsidR="005603A9" w:rsidRPr="004A0B8D" w:rsidRDefault="005603A9" w:rsidP="005603A9">
      <w:pPr>
        <w:pStyle w:val="Brdtextmedindrag"/>
        <w:rPr>
          <w:sz w:val="8"/>
          <w:szCs w:val="8"/>
        </w:rPr>
      </w:pPr>
    </w:p>
    <w:p w14:paraId="1078E681" w14:textId="77777777" w:rsidR="005603A9" w:rsidRPr="004A0B8D" w:rsidRDefault="005603A9" w:rsidP="005603A9">
      <w:pPr>
        <w:pStyle w:val="Brdtextmedindrag"/>
      </w:pPr>
      <w:r w:rsidRPr="004A0B8D">
        <w:rPr>
          <w:b/>
          <w:bCs/>
        </w:rPr>
        <w:t xml:space="preserve">Utredningens förslag </w:t>
      </w:r>
      <w:r w:rsidRPr="004A0B8D">
        <w:t>överensstämmer med regeringens förslag.</w:t>
      </w:r>
    </w:p>
    <w:p w14:paraId="092FAFBE" w14:textId="77777777" w:rsidR="005603A9" w:rsidRPr="004A0B8D" w:rsidRDefault="005603A9" w:rsidP="005603A9">
      <w:pPr>
        <w:pStyle w:val="Brdtextmedindrag"/>
        <w:rPr>
          <w:b/>
          <w:bCs/>
          <w:lang w:eastAsia="sv-SE"/>
        </w:rPr>
      </w:pPr>
      <w:r w:rsidRPr="004A0B8D">
        <w:rPr>
          <w:b/>
          <w:bCs/>
        </w:rPr>
        <w:t>Remissinstanserna</w:t>
      </w:r>
      <w:r w:rsidRPr="004A0B8D">
        <w:t xml:space="preserve"> </w:t>
      </w:r>
      <w:r w:rsidRPr="004A0B8D">
        <w:rPr>
          <w:lang w:eastAsia="sv-SE"/>
        </w:rPr>
        <w:t xml:space="preserve">tillstyrker förslaget eller har inget att invända mot det. </w:t>
      </w:r>
      <w:bookmarkStart w:id="92" w:name="_Toc33087178"/>
    </w:p>
    <w:p w14:paraId="68E61455" w14:textId="4492D313" w:rsidR="00A73BE4" w:rsidRDefault="005603A9" w:rsidP="00A73BE4">
      <w:pPr>
        <w:pStyle w:val="Brdtextmedindrag"/>
        <w:rPr>
          <w:lang w:eastAsia="sv-SE"/>
        </w:rPr>
      </w:pPr>
      <w:r w:rsidRPr="004A0B8D">
        <w:rPr>
          <w:b/>
          <w:bCs/>
          <w:lang w:eastAsia="sv-SE"/>
        </w:rPr>
        <w:t xml:space="preserve">Skälen för regeringens förslag: </w:t>
      </w:r>
      <w:r w:rsidRPr="004A0B8D">
        <w:rPr>
          <w:lang w:eastAsia="sv-SE"/>
        </w:rPr>
        <w:t xml:space="preserve">Enligt värdepappersbolagsdirektivet (artikel 4.1) ska </w:t>
      </w:r>
      <w:r w:rsidRPr="004A0B8D">
        <w:t>medlemsstaterna utse en eller flera behöriga myndigheter som ska utföra de funktioner och åligganden som föreskrivs i direktivet och värdepappersbolagsförordningen. Medlemsstaterna ska även säker</w:t>
      </w:r>
      <w:r w:rsidRPr="004A0B8D">
        <w:softHyphen/>
        <w:t>ställa att de behöriga myndigheterna utövar tillsyn över verksamheten i värdepappersföretag och, i tillämpliga fall, värde</w:t>
      </w:r>
      <w:r w:rsidRPr="004A0B8D">
        <w:softHyphen/>
        <w:t>pappers</w:t>
      </w:r>
      <w:r w:rsidRPr="004A0B8D">
        <w:softHyphen/>
        <w:t>inriktade holding</w:t>
      </w:r>
      <w:r w:rsidRPr="004A0B8D">
        <w:softHyphen/>
        <w:t>företag och blandade finansiella holdingföretag för att bedöma efter</w:t>
      </w:r>
      <w:r w:rsidRPr="004A0B8D">
        <w:softHyphen/>
        <w:t>levnaden av kraven i direktivet och värdepappers</w:t>
      </w:r>
      <w:r w:rsidRPr="004A0B8D">
        <w:softHyphen/>
        <w:t>bolags</w:t>
      </w:r>
      <w:r w:rsidRPr="004A0B8D">
        <w:softHyphen/>
        <w:t xml:space="preserve">förordningen (artikel 4.2 i värdepappersbolagsdirektivet). </w:t>
      </w:r>
      <w:bookmarkEnd w:id="92"/>
      <w:r w:rsidRPr="004A0B8D">
        <w:rPr>
          <w:lang w:eastAsia="sv-SE"/>
        </w:rPr>
        <w:t>Finansinspektionen är i dag behörig myndighet enligt de nu</w:t>
      </w:r>
      <w:r w:rsidRPr="004A0B8D">
        <w:rPr>
          <w:lang w:eastAsia="sv-SE"/>
        </w:rPr>
        <w:softHyphen/>
        <w:t>varande kapitaltäckningsreglerna och har därmed tillsyn över värdepappersbolag, kreditinstitut och de övriga nämnda företagstyperna. Regeringens anser därför att Finans</w:t>
      </w:r>
      <w:r w:rsidRPr="004A0B8D">
        <w:rPr>
          <w:lang w:eastAsia="sv-SE"/>
        </w:rPr>
        <w:softHyphen/>
        <w:t>inspek</w:t>
      </w:r>
      <w:r w:rsidRPr="004A0B8D">
        <w:rPr>
          <w:lang w:eastAsia="sv-SE"/>
        </w:rPr>
        <w:softHyphen/>
        <w:t>tionen bör vara behörig myndighet även enligt värdepappers</w:t>
      </w:r>
      <w:r w:rsidRPr="004A0B8D">
        <w:rPr>
          <w:lang w:eastAsia="sv-SE"/>
        </w:rPr>
        <w:softHyphen/>
        <w:t>bolags</w:t>
      </w:r>
      <w:r w:rsidRPr="004A0B8D">
        <w:rPr>
          <w:lang w:eastAsia="sv-SE"/>
        </w:rPr>
        <w:softHyphen/>
        <w:t>förordningen</w:t>
      </w:r>
      <w:r>
        <w:rPr>
          <w:lang w:eastAsia="sv-SE"/>
        </w:rPr>
        <w:t>.</w:t>
      </w:r>
    </w:p>
    <w:p w14:paraId="4FB864D5" w14:textId="77777777" w:rsidR="00D07565" w:rsidRDefault="00D07565">
      <w:pPr>
        <w:spacing w:line="2" w:lineRule="auto"/>
        <w:rPr>
          <w:rFonts w:ascii="Times New Roman" w:hAnsi="Times New Roman"/>
          <w:sz w:val="20"/>
          <w:lang w:eastAsia="sv-SE"/>
        </w:rPr>
      </w:pPr>
      <w:r>
        <w:rPr>
          <w:lang w:eastAsia="sv-SE"/>
        </w:rPr>
        <w:br w:type="page"/>
      </w:r>
    </w:p>
    <w:p w14:paraId="69F2BF08" w14:textId="513E05F1" w:rsidR="00A73BE4" w:rsidRDefault="00A73BE4" w:rsidP="00A73BE4">
      <w:pPr>
        <w:pStyle w:val="Rubrik1"/>
      </w:pPr>
      <w:bookmarkStart w:id="93" w:name="_Toc68700467"/>
      <w:r w:rsidRPr="00A73BE4">
        <w:lastRenderedPageBreak/>
        <w:t>Tillämpningsområdet för det nya regelverket</w:t>
      </w:r>
      <w:bookmarkEnd w:id="93"/>
    </w:p>
    <w:p w14:paraId="00EB9BBA" w14:textId="77777777" w:rsidR="005A76CB" w:rsidRPr="00DD3551" w:rsidRDefault="005A76CB" w:rsidP="005A76CB">
      <w:pPr>
        <w:pStyle w:val="Rubrik2"/>
        <w:keepLines/>
        <w:suppressAutoHyphens/>
        <w:overflowPunct w:val="0"/>
        <w:autoSpaceDE w:val="0"/>
        <w:autoSpaceDN w:val="0"/>
        <w:adjustRightInd w:val="0"/>
        <w:spacing w:before="0" w:after="180" w:line="300" w:lineRule="exact"/>
        <w:textAlignment w:val="baseline"/>
      </w:pPr>
      <w:bookmarkStart w:id="94" w:name="_Toc33087182"/>
      <w:bookmarkStart w:id="95" w:name="_Toc65160251"/>
      <w:bookmarkStart w:id="96" w:name="_Toc68700468"/>
      <w:r w:rsidRPr="00DD3551">
        <w:t>Inledning</w:t>
      </w:r>
      <w:bookmarkEnd w:id="94"/>
      <w:bookmarkEnd w:id="95"/>
      <w:bookmarkEnd w:id="96"/>
    </w:p>
    <w:p w14:paraId="69C1EC75" w14:textId="77777777" w:rsidR="005A76CB" w:rsidRPr="00437794" w:rsidRDefault="005A76CB" w:rsidP="005A76CB">
      <w:pPr>
        <w:pStyle w:val="Brdtextmedindrag"/>
        <w:ind w:firstLine="0"/>
      </w:pPr>
      <w:r w:rsidRPr="00DD3551">
        <w:t>Genom värdepappersbolagsdirektivet och värdepappersbolags</w:t>
      </w:r>
      <w:r w:rsidRPr="00DD3551">
        <w:softHyphen/>
        <w:t>förord</w:t>
      </w:r>
      <w:r w:rsidRPr="00DD3551">
        <w:softHyphen/>
        <w:t>ningen införs ett nytt kapitaltäckningsregelverk för värdepappers</w:t>
      </w:r>
      <w:r w:rsidRPr="00DD3551">
        <w:softHyphen/>
        <w:t xml:space="preserve">bolag. Vissa </w:t>
      </w:r>
      <w:r w:rsidRPr="00437794">
        <w:t>värdepappersbolag ska dock tillämpa tillsyns</w:t>
      </w:r>
      <w:r w:rsidRPr="00437794">
        <w:softHyphen/>
        <w:t>förordningen och en del av de bestämmelser som genomför kapitaltäck</w:t>
      </w:r>
      <w:r w:rsidRPr="00437794">
        <w:softHyphen/>
        <w:t>ningsdirektivet. Detta gäller stora och systemviktiga värdepappersbolag och vissa värdepappers</w:t>
      </w:r>
      <w:r w:rsidRPr="00437794">
        <w:softHyphen/>
        <w:t>bolag som ingår i en konsoliderad situation och därmed omfattas av tillsynsförordningens och kapitaltäckningsdirektivets krav på gruppnivå.</w:t>
      </w:r>
      <w:r w:rsidRPr="00437794" w:rsidDel="00CE2716">
        <w:t xml:space="preserve"> </w:t>
      </w:r>
    </w:p>
    <w:p w14:paraId="4F99460E" w14:textId="77777777" w:rsidR="005A76CB" w:rsidRPr="00DD3551" w:rsidRDefault="005A76CB" w:rsidP="005A76CB">
      <w:pPr>
        <w:pStyle w:val="Brdtextmedindrag"/>
      </w:pPr>
      <w:r w:rsidRPr="00437794">
        <w:t>För närvarande kan svenska värdepappersbolag få tillstånd att ta emot kunders medel på konto. Detta är ett nationellt tillstånd som inte har någon mot</w:t>
      </w:r>
      <w:r w:rsidRPr="00437794">
        <w:softHyphen/>
        <w:t>svarighet i MiFID II, kapitaltäckningsdirektivet eller</w:t>
      </w:r>
      <w:r w:rsidRPr="00DD3551">
        <w:t xml:space="preserve"> tillsynsförord</w:t>
      </w:r>
      <w:r w:rsidRPr="00DD3551">
        <w:softHyphen/>
        <w:t>ningen. Inom EU-rätten är utgångspunkten i stället att tillstånd att ta emot medel på konto är förbehållet kreditinstitut. När värdepappersbolag och kredit</w:t>
      </w:r>
      <w:r w:rsidRPr="00DD3551">
        <w:softHyphen/>
        <w:t>institut nu kommer att regleras i två olika regelverk för kapital</w:t>
      </w:r>
      <w:r>
        <w:softHyphen/>
      </w:r>
      <w:r w:rsidRPr="00DD3551">
        <w:t>täckning uppkommer det särskilda frågeställningar för svenska bolag med detta tillstånd. Även fondbolag och AIF-förval</w:t>
      </w:r>
      <w:r w:rsidRPr="00DD3551">
        <w:softHyphen/>
        <w:t>tare omfattas till begränsad del av de nya reglerna.</w:t>
      </w:r>
    </w:p>
    <w:p w14:paraId="46216E90" w14:textId="77777777" w:rsidR="005A76CB" w:rsidRPr="00DD3551" w:rsidRDefault="005A76CB" w:rsidP="005A76CB">
      <w:pPr>
        <w:pStyle w:val="Brdtextmedindrag"/>
      </w:pPr>
      <w:r w:rsidRPr="00DD3551">
        <w:t>I avsnitt 7 behand</w:t>
      </w:r>
      <w:r w:rsidRPr="00DD3551">
        <w:softHyphen/>
        <w:t xml:space="preserve">las de lagändringar som behöver göras för att </w:t>
      </w:r>
      <w:r w:rsidRPr="00DD3551">
        <w:rPr>
          <w:spacing w:val="-4"/>
        </w:rPr>
        <w:t>genom</w:t>
      </w:r>
      <w:r w:rsidRPr="00DD3551">
        <w:rPr>
          <w:spacing w:val="-4"/>
        </w:rPr>
        <w:softHyphen/>
        <w:t xml:space="preserve">föra värdepappersbolagsdirektivet och </w:t>
      </w:r>
      <w:r w:rsidRPr="00DD3551">
        <w:t>anpassa svensk rätt till</w:t>
      </w:r>
      <w:r w:rsidRPr="00DD3551">
        <w:rPr>
          <w:spacing w:val="-4"/>
        </w:rPr>
        <w:t xml:space="preserve"> värde</w:t>
      </w:r>
      <w:r w:rsidRPr="00DD3551">
        <w:rPr>
          <w:spacing w:val="-4"/>
        </w:rPr>
        <w:softHyphen/>
        <w:t>pappers</w:t>
      </w:r>
      <w:r w:rsidRPr="00DD3551">
        <w:rPr>
          <w:spacing w:val="-4"/>
        </w:rPr>
        <w:softHyphen/>
        <w:t>bolagsförordningen</w:t>
      </w:r>
      <w:r w:rsidRPr="00DD3551">
        <w:t xml:space="preserve"> när det gäller tillämpningsområdet. I avsnitt 7.2 be</w:t>
      </w:r>
      <w:r w:rsidRPr="00DD3551">
        <w:softHyphen/>
        <w:t>handlas värdepappersbolag i allmänhet och i avsnitt 7.3 värdepappers</w:t>
      </w:r>
      <w:r w:rsidRPr="00DD3551">
        <w:softHyphen/>
        <w:t>bolag med tillstånd att ta emot kunders medel på konto för att underlätta värde</w:t>
      </w:r>
      <w:r w:rsidRPr="00DD3551">
        <w:softHyphen/>
        <w:t xml:space="preserve">pappersrörelsen. Fondbolag och AIF-förvaltare behandlas i avsnitt 7.4. </w:t>
      </w:r>
    </w:p>
    <w:p w14:paraId="0B9B5E3C" w14:textId="77777777" w:rsidR="005A76CB" w:rsidRPr="00DD3551" w:rsidRDefault="005A76CB" w:rsidP="005A76CB">
      <w:pPr>
        <w:pStyle w:val="Rubrik2"/>
        <w:keepLines/>
        <w:suppressAutoHyphens/>
        <w:overflowPunct w:val="0"/>
        <w:autoSpaceDE w:val="0"/>
        <w:autoSpaceDN w:val="0"/>
        <w:adjustRightInd w:val="0"/>
        <w:spacing w:before="520" w:after="180" w:line="300" w:lineRule="exact"/>
        <w:textAlignment w:val="baseline"/>
      </w:pPr>
      <w:bookmarkStart w:id="97" w:name="_Toc33087183"/>
      <w:bookmarkStart w:id="98" w:name="_Toc65160252"/>
      <w:bookmarkStart w:id="99" w:name="_Toc68700469"/>
      <w:r w:rsidRPr="00DD3551">
        <w:t>Värdepappersbolag</w:t>
      </w:r>
      <w:bookmarkEnd w:id="97"/>
      <w:bookmarkEnd w:id="98"/>
      <w:bookmarkEnd w:id="99"/>
    </w:p>
    <w:p w14:paraId="627AE80E" w14:textId="77777777" w:rsidR="005A76CB" w:rsidRPr="00BE38A8" w:rsidRDefault="005A76CB" w:rsidP="005A76CB">
      <w:pPr>
        <w:pStyle w:val="Brdtextram"/>
      </w:pPr>
      <w:bookmarkStart w:id="100" w:name="_Hlk49197414"/>
      <w:r w:rsidRPr="00DD3551">
        <w:rPr>
          <w:b/>
          <w:bCs/>
        </w:rPr>
        <w:t>Regeringens förslag:</w:t>
      </w:r>
      <w:r>
        <w:t xml:space="preserve"> </w:t>
      </w:r>
      <w:r w:rsidRPr="00EE0B4F">
        <w:t>De värdepappersbolag som ska tillämpa tillsyns</w:t>
      </w:r>
      <w:r w:rsidRPr="00EE0B4F">
        <w:softHyphen/>
        <w:t>förordningen ska i tillsynslagen definieras som kreditinstitut. Sådana värdepappersbolag ska tillämpa bestämmelserna om kapital</w:t>
      </w:r>
      <w:r w:rsidRPr="00EE0B4F">
        <w:softHyphen/>
        <w:t xml:space="preserve">täckning i lagen om bank- </w:t>
      </w:r>
      <w:r w:rsidRPr="00BE38A8">
        <w:t>och finansieringsrörelse i stället för bestämmelserna i lagen om värde</w:t>
      </w:r>
      <w:r w:rsidRPr="00BE38A8">
        <w:softHyphen/>
        <w:t>pappers</w:t>
      </w:r>
      <w:r w:rsidRPr="00BE38A8">
        <w:softHyphen/>
        <w:t>mark</w:t>
      </w:r>
      <w:r w:rsidRPr="00BE38A8">
        <w:softHyphen/>
        <w:t xml:space="preserve">naden. </w:t>
      </w:r>
    </w:p>
    <w:p w14:paraId="20254D23" w14:textId="77777777" w:rsidR="005A76CB" w:rsidRPr="00BE38A8" w:rsidRDefault="005A76CB" w:rsidP="005A76CB">
      <w:pPr>
        <w:pStyle w:val="Brdtextmedindragram"/>
      </w:pPr>
      <w:r w:rsidRPr="00BE38A8">
        <w:t xml:space="preserve">Finansinspektionen ska få besluta att </w:t>
      </w:r>
      <w:bookmarkStart w:id="101" w:name="_Hlk63861023"/>
      <w:r w:rsidRPr="00BE38A8">
        <w:t>tillsynsförordningen ska tillämpas för vissa värdepappersbolag</w:t>
      </w:r>
      <w:bookmarkEnd w:id="101"/>
      <w:r w:rsidRPr="00BE38A8">
        <w:t xml:space="preserve"> vars konsoliderade tillgångar, beräknade som ett genomsnitt för den senaste sammanhängande tolvmånadersperioden, motsvarar minst fem miljarder euro, om</w:t>
      </w:r>
    </w:p>
    <w:p w14:paraId="520CE858" w14:textId="77777777" w:rsidR="005A76CB" w:rsidRPr="00BE38A8" w:rsidRDefault="005A76CB" w:rsidP="005A76CB">
      <w:pPr>
        <w:pStyle w:val="Strecklistaram"/>
      </w:pPr>
      <w:r w:rsidRPr="00BE38A8">
        <w:t xml:space="preserve">värdepappersbolagets verksamhet har en sådan omfattning att en systemrisk skulle kunna uppstå om bolaget fallerar eller hamnar i kris, </w:t>
      </w:r>
    </w:p>
    <w:p w14:paraId="543A4D63" w14:textId="77777777" w:rsidR="005A76CB" w:rsidRPr="00BE38A8" w:rsidRDefault="005A76CB" w:rsidP="005A76CB">
      <w:pPr>
        <w:pStyle w:val="Strecklistaram"/>
      </w:pPr>
      <w:r w:rsidRPr="00BE38A8">
        <w:t>värdepappersbolaget är clearingmedlem, eller</w:t>
      </w:r>
    </w:p>
    <w:p w14:paraId="5BB7AB80" w14:textId="77777777" w:rsidR="005A76CB" w:rsidRPr="00BE38A8" w:rsidRDefault="005A76CB" w:rsidP="005A76CB">
      <w:pPr>
        <w:pStyle w:val="Strecklistaram"/>
      </w:pPr>
      <w:r w:rsidRPr="00BE38A8">
        <w:t xml:space="preserve">Finansinspektionen anser att det är motiverat mot bakgrund av värdepappersbolagets verksamhet och dess storlek, art, omfattning och komplexitet, med beaktande av betydelsen för EES eller </w:t>
      </w:r>
      <w:r w:rsidRPr="00BE38A8">
        <w:lastRenderedPageBreak/>
        <w:t>Sveriges ekonomi, betydelsen av bolagets gränsöverskridande verk</w:t>
      </w:r>
      <w:r w:rsidRPr="00BE38A8">
        <w:softHyphen/>
        <w:t>samhet eller dess sammanlänkning med det finansiella syste</w:t>
      </w:r>
      <w:r w:rsidRPr="00BE38A8">
        <w:softHyphen/>
        <w:t xml:space="preserve">met. </w:t>
      </w:r>
    </w:p>
    <w:p w14:paraId="303B33DA" w14:textId="77777777" w:rsidR="005A76CB" w:rsidRPr="00BE38A8" w:rsidRDefault="005A76CB" w:rsidP="005A76CB">
      <w:pPr>
        <w:pStyle w:val="Brdtextmedindragram"/>
      </w:pPr>
    </w:p>
    <w:p w14:paraId="6A4110AD" w14:textId="77777777" w:rsidR="005A76CB" w:rsidRPr="00BE38A8" w:rsidRDefault="005A76CB" w:rsidP="005A76CB">
      <w:pPr>
        <w:pStyle w:val="Brdtextram"/>
      </w:pPr>
      <w:r w:rsidRPr="00BE38A8">
        <w:t>Finansinspektionen ska få upphäva ett sådant beslut och, i så fall, utan dröjsmål underrätta värde</w:t>
      </w:r>
      <w:r w:rsidRPr="00BE38A8">
        <w:softHyphen/>
        <w:t>pappers</w:t>
      </w:r>
      <w:r w:rsidRPr="00BE38A8">
        <w:softHyphen/>
        <w:t>bolaget om detta. Ett beslut ska även upphöra att gälla om värdepappers</w:t>
      </w:r>
      <w:r w:rsidRPr="00BE38A8">
        <w:softHyphen/>
        <w:t>bolagets konso</w:t>
      </w:r>
      <w:r w:rsidRPr="00BE38A8">
        <w:softHyphen/>
        <w:t>liderade tillgångar sjunker till en nivå som under den senaste samman</w:t>
      </w:r>
      <w:r w:rsidRPr="00BE38A8">
        <w:softHyphen/>
        <w:t>hängande tolv</w:t>
      </w:r>
      <w:r w:rsidRPr="00BE38A8">
        <w:softHyphen/>
        <w:t>månadersperioden under</w:t>
      </w:r>
      <w:r w:rsidRPr="00BE38A8">
        <w:softHyphen/>
        <w:t>stiger motsvarande fem mil</w:t>
      </w:r>
      <w:r w:rsidRPr="00BE38A8">
        <w:softHyphen/>
        <w:t>jarder euro.</w:t>
      </w:r>
    </w:p>
    <w:p w14:paraId="5D29BEEC" w14:textId="77777777" w:rsidR="005A76CB" w:rsidRPr="00BE38A8" w:rsidRDefault="005A76CB" w:rsidP="005A76CB">
      <w:pPr>
        <w:pStyle w:val="Brdtextmedindragram"/>
      </w:pPr>
      <w:r w:rsidRPr="00BE38A8">
        <w:t>För värdepappersbolag som inte ska tillämpa tillsynsförordningen</w:t>
      </w:r>
      <w:r w:rsidRPr="00BE38A8" w:rsidDel="00794E46">
        <w:t xml:space="preserve"> </w:t>
      </w:r>
      <w:r w:rsidRPr="00BE38A8">
        <w:t>ska det med kapitalbas och startkapital i lagen om värde</w:t>
      </w:r>
      <w:r w:rsidRPr="00BE38A8">
        <w:softHyphen/>
        <w:t>pappersmarknaden avses detsamma som i värdepappersbolagsförordningen.</w:t>
      </w:r>
    </w:p>
    <w:bookmarkEnd w:id="100"/>
    <w:p w14:paraId="258E4A2A" w14:textId="77777777" w:rsidR="005A76CB" w:rsidRPr="00DD3551" w:rsidRDefault="005A76CB" w:rsidP="005A76CB">
      <w:pPr>
        <w:pStyle w:val="Brdtextmedindragram"/>
      </w:pPr>
      <w:r w:rsidRPr="00BE38A8">
        <w:rPr>
          <w:b/>
          <w:bCs/>
        </w:rPr>
        <w:t>Regeringens bedömning:</w:t>
      </w:r>
      <w:r w:rsidRPr="00BE38A8">
        <w:t xml:space="preserve"> Regeln i värdepappersbolagsdirektivet om att behöriga myndigheter utan dröjsmål ska informera</w:t>
      </w:r>
      <w:r w:rsidRPr="00EE0B4F">
        <w:t xml:space="preserve"> Europeiska bank</w:t>
      </w:r>
      <w:r w:rsidRPr="00EE0B4F">
        <w:softHyphen/>
        <w:t>myndigheten om beslut i fråga om tillsynsförordningens tillämpning på systemviktiga värde</w:t>
      </w:r>
      <w:r w:rsidRPr="00EE0B4F">
        <w:softHyphen/>
        <w:t>pappersbolag bör genomföras i föreskrifter på förordningsnivå.</w:t>
      </w:r>
    </w:p>
    <w:p w14:paraId="5EBFEC59" w14:textId="77777777" w:rsidR="005A76CB" w:rsidRPr="00DD3551" w:rsidRDefault="005A76CB" w:rsidP="005A76CB">
      <w:pPr>
        <w:pStyle w:val="Brdtextmedindrag"/>
        <w:rPr>
          <w:sz w:val="8"/>
          <w:szCs w:val="8"/>
          <w:lang w:eastAsia="sv-SE"/>
        </w:rPr>
      </w:pPr>
    </w:p>
    <w:p w14:paraId="03DAE9ED" w14:textId="77777777" w:rsidR="005A76CB" w:rsidRPr="00EB46E4" w:rsidRDefault="005A76CB" w:rsidP="005A76CB">
      <w:pPr>
        <w:pStyle w:val="Brdtextmedindrag"/>
      </w:pPr>
      <w:r w:rsidRPr="00DD3551">
        <w:rPr>
          <w:b/>
          <w:bCs/>
        </w:rPr>
        <w:t>Utredningens</w:t>
      </w:r>
      <w:r w:rsidRPr="00DD3551">
        <w:rPr>
          <w:rStyle w:val="BrdtextefternumreradlistaChar"/>
          <w:b/>
          <w:bCs/>
        </w:rPr>
        <w:t xml:space="preserve"> förslag</w:t>
      </w:r>
      <w:r w:rsidRPr="00DD3551">
        <w:t xml:space="preserve"> </w:t>
      </w:r>
      <w:r w:rsidRPr="00EB46E4">
        <w:t>överensstämmer med regeringens förslag och bedömning. Utredningens förslag har dock en annan lagteknisk utform</w:t>
      </w:r>
      <w:r>
        <w:softHyphen/>
      </w:r>
      <w:r w:rsidRPr="00EB46E4">
        <w:t>ning.</w:t>
      </w:r>
    </w:p>
    <w:p w14:paraId="004CE98A" w14:textId="77777777" w:rsidR="005A76CB" w:rsidRPr="00EB46E4" w:rsidRDefault="005A76CB" w:rsidP="005A76CB">
      <w:pPr>
        <w:pStyle w:val="Brdtextmedindrag"/>
      </w:pPr>
      <w:r w:rsidRPr="00EB46E4">
        <w:rPr>
          <w:b/>
          <w:bCs/>
        </w:rPr>
        <w:t>Remissinstanserna</w:t>
      </w:r>
      <w:r w:rsidRPr="00EB46E4">
        <w:t xml:space="preserve"> tillstyrker förslaget eller har inget att invända mot det. </w:t>
      </w:r>
    </w:p>
    <w:p w14:paraId="21A80EB4" w14:textId="77777777" w:rsidR="005A76CB" w:rsidRPr="00DD3551" w:rsidRDefault="005A76CB" w:rsidP="005A76CB">
      <w:pPr>
        <w:pStyle w:val="Rubrik4utannumrering"/>
      </w:pPr>
      <w:r w:rsidRPr="00EB46E4">
        <w:t>Skälen för regeringens förslag och bedömning</w:t>
      </w:r>
    </w:p>
    <w:p w14:paraId="4748D261" w14:textId="77777777" w:rsidR="005A76CB" w:rsidRPr="00DD3551" w:rsidRDefault="005A76CB" w:rsidP="005A76CB">
      <w:pPr>
        <w:pStyle w:val="Rubrik5utannumrering"/>
        <w:spacing w:before="0"/>
      </w:pPr>
      <w:r w:rsidRPr="00DD3551">
        <w:t>Värdepappersbolag som ska tillämpa tillsynsförordningen</w:t>
      </w:r>
    </w:p>
    <w:p w14:paraId="4FBBA3EF" w14:textId="77777777" w:rsidR="005A76CB" w:rsidRPr="00DD3551" w:rsidRDefault="005A76CB" w:rsidP="005A76CB">
      <w:pPr>
        <w:pStyle w:val="Brdtextmedindrag"/>
        <w:ind w:firstLine="0"/>
      </w:pPr>
      <w:r w:rsidRPr="00DD3551">
        <w:t>Värdepappersbolagsförordningen är som huvudregel tillämplig på samt</w:t>
      </w:r>
      <w:r w:rsidRPr="00DD3551">
        <w:softHyphen/>
        <w:t>liga värde</w:t>
      </w:r>
      <w:r w:rsidRPr="00DD3551">
        <w:softHyphen/>
        <w:t>pappers</w:t>
      </w:r>
      <w:r w:rsidRPr="00DD3551">
        <w:softHyphen/>
        <w:t>företag (artikel 1.1). Det finns dock några undantag. System</w:t>
      </w:r>
      <w:r w:rsidRPr="00DD3551">
        <w:softHyphen/>
        <w:t>viktiga värdepappersföretag ska i stället tillämpa tillsynsförord</w:t>
      </w:r>
      <w:r w:rsidRPr="00DD3551">
        <w:softHyphen/>
        <w:t>ningen och</w:t>
      </w:r>
      <w:r>
        <w:t xml:space="preserve"> de nationella bestämmelser som genomför</w:t>
      </w:r>
      <w:r w:rsidRPr="00DD3551">
        <w:t xml:space="preserve"> </w:t>
      </w:r>
      <w:r>
        <w:rPr>
          <w:spacing w:val="-2"/>
        </w:rPr>
        <w:t xml:space="preserve">artiklarna 49–144 i </w:t>
      </w:r>
      <w:r w:rsidRPr="00DD3551">
        <w:t>kapitaltäcknings</w:t>
      </w:r>
      <w:r w:rsidRPr="00DD3551">
        <w:softHyphen/>
        <w:t>direktivet</w:t>
      </w:r>
      <w:r>
        <w:t xml:space="preserve"> i stället för mot</w:t>
      </w:r>
      <w:r>
        <w:softHyphen/>
        <w:t>svarande artiklar i värdepappers</w:t>
      </w:r>
      <w:r>
        <w:softHyphen/>
        <w:t>bolagsdirektivet</w:t>
      </w:r>
      <w:r w:rsidRPr="00DD3551">
        <w:t xml:space="preserve"> (artikel</w:t>
      </w:r>
      <w:r>
        <w:t> </w:t>
      </w:r>
      <w:r w:rsidRPr="00DD3551">
        <w:t>1.2 i värde</w:t>
      </w:r>
      <w:r>
        <w:softHyphen/>
      </w:r>
      <w:r w:rsidRPr="00DD3551">
        <w:t>pappersbolagsförordningen</w:t>
      </w:r>
      <w:r>
        <w:t xml:space="preserve"> och artikel 2.2 i värdepappersbolagsdirek</w:t>
      </w:r>
      <w:r>
        <w:softHyphen/>
        <w:t>tivet</w:t>
      </w:r>
      <w:r w:rsidRPr="00DD3551">
        <w:t>, jfr skäl 9 i för</w:t>
      </w:r>
      <w:r w:rsidRPr="00DD3551">
        <w:softHyphen/>
        <w:t>ord</w:t>
      </w:r>
      <w:r w:rsidRPr="00DD3551">
        <w:softHyphen/>
        <w:t xml:space="preserve">ningen i fråga om termen systemviktig). </w:t>
      </w:r>
      <w:bookmarkStart w:id="102" w:name="_Hlk49351870"/>
      <w:r w:rsidRPr="00DD3551">
        <w:t>Ett värde</w:t>
      </w:r>
      <w:r w:rsidRPr="00DD3551">
        <w:softHyphen/>
        <w:t>pappers</w:t>
      </w:r>
      <w:r w:rsidRPr="00DD3551">
        <w:softHyphen/>
        <w:t>företag anses vara system</w:t>
      </w:r>
      <w:r w:rsidRPr="00DD3551">
        <w:softHyphen/>
        <w:t>vik</w:t>
      </w:r>
      <w:r w:rsidRPr="00DD3551">
        <w:softHyphen/>
        <w:t>tigt om det ägnar sig åt handel för egen räkning eller garanti</w:t>
      </w:r>
      <w:r w:rsidRPr="00DD3551">
        <w:softHyphen/>
        <w:t>giv</w:t>
      </w:r>
      <w:r w:rsidRPr="00DD3551">
        <w:softHyphen/>
        <w:t>ning för finansiella instrument (och inte är en s.k. råvaru- och utsläppsrätts</w:t>
      </w:r>
      <w:r>
        <w:softHyphen/>
      </w:r>
      <w:r w:rsidRPr="00DD3551">
        <w:t>handlare, ett företag för kollektiva investe</w:t>
      </w:r>
      <w:r w:rsidRPr="00DD3551">
        <w:softHyphen/>
        <w:t>ringar eller ett försäkrings</w:t>
      </w:r>
      <w:r>
        <w:softHyphen/>
      </w:r>
      <w:r w:rsidRPr="00DD3551">
        <w:t>företag) och har till</w:t>
      </w:r>
      <w:r w:rsidRPr="00DD3551">
        <w:softHyphen/>
        <w:t>gångar som uppgår till minst 15 miljarder euro, på bolags- eller koncern</w:t>
      </w:r>
      <w:r w:rsidRPr="00DD3551">
        <w:softHyphen/>
        <w:t xml:space="preserve">nivå </w:t>
      </w:r>
      <w:bookmarkEnd w:id="102"/>
      <w:r w:rsidRPr="00DD3551">
        <w:t>(artikel 1.2</w:t>
      </w:r>
      <w:r>
        <w:t xml:space="preserve"> första stycket</w:t>
      </w:r>
      <w:r w:rsidRPr="00DD3551">
        <w:t> a och b</w:t>
      </w:r>
      <w:r w:rsidRPr="00BC4073">
        <w:t xml:space="preserve"> i värdepappers</w:t>
      </w:r>
      <w:r>
        <w:softHyphen/>
      </w:r>
      <w:r w:rsidRPr="00BC4073">
        <w:t>bolags</w:t>
      </w:r>
      <w:r>
        <w:t>förordningen</w:t>
      </w:r>
      <w:r w:rsidRPr="00DD3551">
        <w:t>).</w:t>
      </w:r>
    </w:p>
    <w:p w14:paraId="6C8CF9B6" w14:textId="77777777" w:rsidR="005A76CB" w:rsidRPr="00DD3551" w:rsidRDefault="005A76CB" w:rsidP="005A76CB">
      <w:pPr>
        <w:pStyle w:val="Brdtextmedindrag"/>
      </w:pPr>
      <w:r w:rsidRPr="00DD3551">
        <w:t>Den behöriga myndigheten kan även</w:t>
      </w:r>
      <w:r w:rsidRPr="00DD3551" w:rsidDel="00A91A31">
        <w:t xml:space="preserve"> </w:t>
      </w:r>
      <w:r w:rsidRPr="00DD3551">
        <w:t>identifiera mindre värdepappers</w:t>
      </w:r>
      <w:r w:rsidRPr="00DD3551">
        <w:softHyphen/>
        <w:t>före</w:t>
      </w:r>
      <w:r w:rsidRPr="00DD3551">
        <w:softHyphen/>
        <w:t>tag som är system</w:t>
      </w:r>
      <w:r w:rsidRPr="00DD3551">
        <w:softHyphen/>
        <w:t>viktiga och besluta att också dessa ska tilläm</w:t>
      </w:r>
      <w:r w:rsidRPr="00DD3551">
        <w:softHyphen/>
        <w:t>pa det nuvarande kapitaltäckningsregelverket. Ett sådant beslut förutsätter att värde</w:t>
      </w:r>
      <w:r w:rsidRPr="00DD3551">
        <w:softHyphen/>
        <w:t>pappers</w:t>
      </w:r>
      <w:r w:rsidRPr="00DD3551">
        <w:softHyphen/>
        <w:t>före</w:t>
      </w:r>
      <w:r w:rsidRPr="00DD3551">
        <w:softHyphen/>
        <w:t>taget driver verksamhet som omfattar handel för egen räkning eller garantigivning för finansiella instrument, företagets konsoli</w:t>
      </w:r>
      <w:r w:rsidRPr="00DD3551">
        <w:softHyphen/>
        <w:t>de</w:t>
      </w:r>
      <w:r w:rsidRPr="00DD3551">
        <w:softHyphen/>
        <w:t>rade till</w:t>
      </w:r>
      <w:r w:rsidRPr="00DD3551">
        <w:softHyphen/>
        <w:t>gångar uppgår till minst fem miljarder euro och något av de särskilt an</w:t>
      </w:r>
      <w:r w:rsidRPr="00DD3551">
        <w:softHyphen/>
        <w:t>givna kriterierna i värdepappersbolagsdirektivet är uppfyllt, exempelvis att omfattningen av bolagets verksamhet är sådan att en systemrisk skulle upp</w:t>
      </w:r>
      <w:r w:rsidRPr="00DD3551">
        <w:softHyphen/>
        <w:t>stå om företaget fallerade eller hamnade i kris (artikel 1.2</w:t>
      </w:r>
      <w:r>
        <w:t xml:space="preserve"> första stycket</w:t>
      </w:r>
      <w:r w:rsidRPr="00DD3551">
        <w:t> c i värde</w:t>
      </w:r>
      <w:r w:rsidRPr="00DD3551">
        <w:softHyphen/>
        <w:t>pappersbolagsförordningen och artikel 5 i värde</w:t>
      </w:r>
      <w:r w:rsidRPr="00DD3551">
        <w:softHyphen/>
        <w:t>pappersbolags</w:t>
      </w:r>
      <w:r w:rsidRPr="00DD3551">
        <w:softHyphen/>
        <w:t>direk</w:t>
      </w:r>
      <w:r w:rsidRPr="00DD3551">
        <w:softHyphen/>
        <w:t xml:space="preserve">tivet). Beräkningen av företagets konsoliderade </w:t>
      </w:r>
      <w:r w:rsidRPr="00DD3551">
        <w:lastRenderedPageBreak/>
        <w:t>tillgångar görs som ett genom</w:t>
      </w:r>
      <w:r w:rsidRPr="00DD3551">
        <w:softHyphen/>
        <w:t xml:space="preserve">snitt </w:t>
      </w:r>
      <w:r>
        <w:t>för</w:t>
      </w:r>
      <w:r w:rsidRPr="00DD3551">
        <w:t xml:space="preserve"> den senaste sammanhängande tolvmånadersperioden. </w:t>
      </w:r>
    </w:p>
    <w:p w14:paraId="7754BEEA" w14:textId="77777777" w:rsidR="005A76CB" w:rsidRPr="00DD3551" w:rsidRDefault="005A76CB" w:rsidP="005A76CB">
      <w:pPr>
        <w:pStyle w:val="Brdtextmedindrag"/>
      </w:pPr>
      <w:r w:rsidRPr="00DD3551">
        <w:t xml:space="preserve">Vid sidan av systemviktiga värdepappersföretag har den behöriga myndigheten även möjlighet att </w:t>
      </w:r>
      <w:bookmarkStart w:id="103" w:name="_Hlk54017952"/>
      <w:r w:rsidRPr="00DD3551">
        <w:t xml:space="preserve">tillåta vissa </w:t>
      </w:r>
      <w:r w:rsidRPr="00DD3551">
        <w:rPr>
          <w:lang w:eastAsia="sv-SE"/>
        </w:rPr>
        <w:t>värdepappersföretag som ingår i en före</w:t>
      </w:r>
      <w:r w:rsidRPr="00DD3551">
        <w:rPr>
          <w:lang w:eastAsia="sv-SE"/>
        </w:rPr>
        <w:softHyphen/>
        <w:t>tags</w:t>
      </w:r>
      <w:r w:rsidRPr="00DD3551">
        <w:rPr>
          <w:lang w:eastAsia="sv-SE"/>
        </w:rPr>
        <w:softHyphen/>
        <w:t>grupp som står under gruppbaserad tillsyn enligt tillsyns</w:t>
      </w:r>
      <w:r w:rsidRPr="00DD3551">
        <w:rPr>
          <w:lang w:eastAsia="sv-SE"/>
        </w:rPr>
        <w:softHyphen/>
        <w:t>förord</w:t>
      </w:r>
      <w:r w:rsidRPr="00DD3551">
        <w:rPr>
          <w:lang w:eastAsia="sv-SE"/>
        </w:rPr>
        <w:softHyphen/>
        <w:t xml:space="preserve">ningen </w:t>
      </w:r>
      <w:r w:rsidRPr="00DD3551">
        <w:t>att tillämpa den förordningen och</w:t>
      </w:r>
      <w:r>
        <w:t xml:space="preserve"> de nationella bestäm</w:t>
      </w:r>
      <w:r>
        <w:softHyphen/>
        <w:t>melser som genomför</w:t>
      </w:r>
      <w:r w:rsidRPr="00DD3551">
        <w:t xml:space="preserve"> </w:t>
      </w:r>
      <w:r>
        <w:rPr>
          <w:spacing w:val="-2"/>
        </w:rPr>
        <w:t>artiklarna 49–144 i</w:t>
      </w:r>
      <w:r w:rsidRPr="00DD3551">
        <w:t xml:space="preserve"> </w:t>
      </w:r>
      <w:bookmarkEnd w:id="103"/>
      <w:r w:rsidRPr="00DD3551">
        <w:t>kapitaltäcknings</w:t>
      </w:r>
      <w:r>
        <w:softHyphen/>
      </w:r>
      <w:r w:rsidRPr="00DD3551">
        <w:t xml:space="preserve">direktivet </w:t>
      </w:r>
      <w:r w:rsidRPr="00DD3551">
        <w:rPr>
          <w:lang w:eastAsia="sv-SE"/>
        </w:rPr>
        <w:t>(skäl 12 och artikel 1.5 i värde</w:t>
      </w:r>
      <w:r w:rsidRPr="00DD3551">
        <w:rPr>
          <w:lang w:eastAsia="sv-SE"/>
        </w:rPr>
        <w:softHyphen/>
        <w:t>pappers</w:t>
      </w:r>
      <w:r w:rsidRPr="00DD3551">
        <w:rPr>
          <w:lang w:eastAsia="sv-SE"/>
        </w:rPr>
        <w:softHyphen/>
        <w:t>bolags</w:t>
      </w:r>
      <w:r w:rsidRPr="00DD3551">
        <w:rPr>
          <w:lang w:eastAsia="sv-SE"/>
        </w:rPr>
        <w:softHyphen/>
        <w:t>förordningen). Den behöriga myndigheten får slut</w:t>
      </w:r>
      <w:r w:rsidRPr="00DD3551">
        <w:rPr>
          <w:lang w:eastAsia="sv-SE"/>
        </w:rPr>
        <w:softHyphen/>
        <w:t>ligen också</w:t>
      </w:r>
      <w:r w:rsidRPr="00DD3551">
        <w:t xml:space="preserve"> be</w:t>
      </w:r>
      <w:r w:rsidRPr="00DD3551">
        <w:softHyphen/>
        <w:t>slu</w:t>
      </w:r>
      <w:r w:rsidRPr="00DD3551">
        <w:softHyphen/>
        <w:t>ta att små och icke-sammanlänkande värde</w:t>
      </w:r>
      <w:r w:rsidRPr="00DD3551">
        <w:softHyphen/>
        <w:t>pappers</w:t>
      </w:r>
      <w:r w:rsidRPr="00DD3551">
        <w:softHyphen/>
        <w:t>företag ska undantas från delar av värdepappersbolags</w:t>
      </w:r>
      <w:r w:rsidRPr="00DD3551">
        <w:softHyphen/>
        <w:t>förord</w:t>
      </w:r>
      <w:r w:rsidRPr="00DD3551">
        <w:softHyphen/>
        <w:t>ningen (artikel 6.1).</w:t>
      </w:r>
    </w:p>
    <w:p w14:paraId="092D0455" w14:textId="77777777" w:rsidR="005A76CB" w:rsidRPr="00EB46E4" w:rsidRDefault="005A76CB" w:rsidP="005A76CB">
      <w:pPr>
        <w:pStyle w:val="Brdtextmedindrag"/>
      </w:pPr>
      <w:r w:rsidRPr="00DD3551">
        <w:t>Det följer direkt av värdepappersbolagsförordningen att den ska tilläm</w:t>
      </w:r>
      <w:r w:rsidRPr="00DD3551">
        <w:softHyphen/>
        <w:t>pas på värdepappersföretag, med undantag för systemviktiga företag. Några lagstiftningsåtgärder i detta avseende behövs därför inte. Likaså föl</w:t>
      </w:r>
      <w:r w:rsidRPr="00DD3551">
        <w:softHyphen/>
        <w:t>jer det av förord</w:t>
      </w:r>
      <w:r w:rsidRPr="00DD3551">
        <w:softHyphen/>
        <w:t xml:space="preserve">ningen att Finansinspektionen, i egenskap av behörig </w:t>
      </w:r>
      <w:r w:rsidRPr="00EB46E4">
        <w:t>myndighet, får tillåta vissa värde</w:t>
      </w:r>
      <w:r w:rsidRPr="00EB46E4">
        <w:softHyphen/>
        <w:t>pappers</w:t>
      </w:r>
      <w:r w:rsidRPr="00EB46E4">
        <w:softHyphen/>
        <w:t>bolag som ingår i en företags</w:t>
      </w:r>
      <w:r w:rsidRPr="00EB46E4">
        <w:softHyphen/>
        <w:t>grupp som omfattas av gruppbaserad till</w:t>
      </w:r>
      <w:r w:rsidRPr="00EB46E4">
        <w:softHyphen/>
        <w:t>syn i enlighet med tillsynsförord</w:t>
      </w:r>
      <w:r w:rsidRPr="00EB46E4">
        <w:softHyphen/>
        <w:t>ningen att i stället för de nya reglerna tillämpa tillsyns</w:t>
      </w:r>
      <w:r w:rsidRPr="00EB46E4">
        <w:softHyphen/>
        <w:t>förordningen och de bestämmelser som i svensk rätt genomför kapital</w:t>
      </w:r>
      <w:r w:rsidRPr="00EB46E4">
        <w:softHyphen/>
        <w:t>täckningsdirektivet. Det krävs därmed inte heller några lagstiftningsåtgärder i det avseendet. Dock bör sådana värdepappersbolag som ska tillämpa tillsynsförordningen definie</w:t>
      </w:r>
      <w:r w:rsidRPr="00EB46E4">
        <w:softHyphen/>
        <w:t>ras som kreditinstitut i tillsynslagen.</w:t>
      </w:r>
    </w:p>
    <w:p w14:paraId="1F0BE4F5" w14:textId="77777777" w:rsidR="005A76CB" w:rsidRPr="00EB46E4" w:rsidRDefault="005A76CB" w:rsidP="005A76CB">
      <w:pPr>
        <w:pStyle w:val="Brdtextmedindrag"/>
        <w:rPr>
          <w:lang w:eastAsia="sv-SE"/>
        </w:rPr>
      </w:pPr>
      <w:r w:rsidRPr="00EB46E4">
        <w:rPr>
          <w:lang w:eastAsia="sv-SE"/>
        </w:rPr>
        <w:t>Enligt värdepappersbolagsdirektivet (artikel 5) ska den behöriga myn</w:t>
      </w:r>
      <w:r w:rsidRPr="00EB46E4">
        <w:rPr>
          <w:lang w:eastAsia="sv-SE"/>
        </w:rPr>
        <w:softHyphen/>
        <w:t>digheten under vissa förutsättningar få besluta att värdepappersföretag med konsoliderade tillgångar som uppgår till minst motsvarande fem miljar</w:t>
      </w:r>
      <w:r w:rsidRPr="00EB46E4">
        <w:rPr>
          <w:lang w:eastAsia="sv-SE"/>
        </w:rPr>
        <w:softHyphen/>
        <w:t>der euro ska tillämpa tillsynsförordningen och de bestämmelser i nationell rätt som genom</w:t>
      </w:r>
      <w:r w:rsidRPr="00EB46E4">
        <w:rPr>
          <w:lang w:eastAsia="sv-SE"/>
        </w:rPr>
        <w:softHyphen/>
        <w:t xml:space="preserve">för delar av kapitaltäckningsdirektivet. </w:t>
      </w:r>
      <w:r w:rsidRPr="00EB46E4">
        <w:rPr>
          <w:spacing w:val="4"/>
          <w:lang w:eastAsia="sv-SE"/>
        </w:rPr>
        <w:t>En mot</w:t>
      </w:r>
      <w:r w:rsidRPr="00EB46E4">
        <w:rPr>
          <w:spacing w:val="4"/>
          <w:lang w:eastAsia="sv-SE"/>
        </w:rPr>
        <w:softHyphen/>
        <w:t>svarande bestäm</w:t>
      </w:r>
      <w:r w:rsidRPr="00EB46E4">
        <w:rPr>
          <w:spacing w:val="4"/>
          <w:lang w:eastAsia="sv-SE"/>
        </w:rPr>
        <w:softHyphen/>
        <w:t>melse om att Finansinspektionen får fatta</w:t>
      </w:r>
      <w:r w:rsidRPr="00EB46E4">
        <w:rPr>
          <w:lang w:eastAsia="sv-SE"/>
        </w:rPr>
        <w:t xml:space="preserve"> sådana beslut bör tas in i tillsynslagen. Ett företag som omfattas av ett sådant beslut blir då, i konsekvens med den ändring av definitionen av kreditinstitut </w:t>
      </w:r>
      <w:r>
        <w:rPr>
          <w:lang w:eastAsia="sv-SE"/>
        </w:rPr>
        <w:t xml:space="preserve">i tillsynslagen </w:t>
      </w:r>
      <w:r w:rsidRPr="00EB46E4">
        <w:rPr>
          <w:lang w:eastAsia="sv-SE"/>
        </w:rPr>
        <w:t>som föreslås, ett kreditinstitut i tillsynslagens mening i stället för ett värde</w:t>
      </w:r>
      <w:r w:rsidRPr="00EB46E4">
        <w:rPr>
          <w:lang w:eastAsia="sv-SE"/>
        </w:rPr>
        <w:softHyphen/>
        <w:t>pappersbolag.</w:t>
      </w:r>
    </w:p>
    <w:p w14:paraId="265B47B3" w14:textId="77777777" w:rsidR="005A76CB" w:rsidRPr="00EB46E4" w:rsidRDefault="005A76CB" w:rsidP="005A76CB">
      <w:pPr>
        <w:pStyle w:val="Brdtextmedindrag"/>
        <w:rPr>
          <w:lang w:eastAsia="sv-SE"/>
        </w:rPr>
      </w:pPr>
      <w:r w:rsidRPr="00EB46E4">
        <w:rPr>
          <w:lang w:eastAsia="sv-SE"/>
        </w:rPr>
        <w:t>Finansinspektionen bör även få besluta ett sådant beslut inte längre ska gälla. I så fall ska inspektionen utan dröjsmål informera värdepappers</w:t>
      </w:r>
      <w:r w:rsidRPr="00EB46E4">
        <w:rPr>
          <w:lang w:eastAsia="sv-SE"/>
        </w:rPr>
        <w:softHyphen/>
        <w:t>bolaget i fråga om beslutet (artikel 5.4). Ett beslut upphör att gälla om värdepappersbolagets konsoliderade tillgångar sjunker under motsvarande fem miljarder euro. I värdepappers</w:t>
      </w:r>
      <w:r w:rsidRPr="00EB46E4">
        <w:rPr>
          <w:lang w:eastAsia="sv-SE"/>
        </w:rPr>
        <w:softHyphen/>
        <w:t xml:space="preserve">bolagsdirektivet (artikel 5.5) anges också att de behöriga myndigheterna utan dröjsmål ska </w:t>
      </w:r>
      <w:bookmarkStart w:id="104" w:name="_Hlk63860855"/>
      <w:r w:rsidRPr="00EB46E4">
        <w:rPr>
          <w:lang w:eastAsia="sv-SE"/>
        </w:rPr>
        <w:t>informera Eba om beslut som myndigheten fattat i enlighet med de ovan angivna reglerna</w:t>
      </w:r>
      <w:bookmarkEnd w:id="104"/>
      <w:r w:rsidRPr="00EB46E4">
        <w:rPr>
          <w:lang w:eastAsia="sv-SE"/>
        </w:rPr>
        <w:t xml:space="preserve">. En sådan underrättelseskyldighet för Finansinspektionen bör införas genom föreskrifter på förordningsnivå. </w:t>
      </w:r>
    </w:p>
    <w:p w14:paraId="16DA5674" w14:textId="77777777" w:rsidR="005A76CB" w:rsidRPr="00DD3551" w:rsidRDefault="005A76CB" w:rsidP="005A76CB">
      <w:pPr>
        <w:pStyle w:val="Brdtextmedindrag"/>
        <w:rPr>
          <w:spacing w:val="-2"/>
          <w:lang w:eastAsia="sv-SE"/>
        </w:rPr>
      </w:pPr>
      <w:r w:rsidRPr="00EB46E4">
        <w:rPr>
          <w:spacing w:val="-2"/>
          <w:lang w:eastAsia="sv-SE"/>
        </w:rPr>
        <w:t>Som framgår ovan innebär värdepappersbolagsförordningen och värde</w:t>
      </w:r>
      <w:r w:rsidRPr="00EB46E4">
        <w:rPr>
          <w:spacing w:val="-2"/>
          <w:lang w:eastAsia="sv-SE"/>
        </w:rPr>
        <w:softHyphen/>
        <w:t>pappersbolagsdirektivet att vissa värdepappersföretag ska tillämpa samma kapitaltäckningsregler som kreditinstitut medan de allra flesta värdepappers</w:t>
      </w:r>
      <w:r w:rsidRPr="00EB46E4">
        <w:rPr>
          <w:spacing w:val="-2"/>
          <w:lang w:eastAsia="sv-SE"/>
        </w:rPr>
        <w:softHyphen/>
        <w:t>bolag ska tillämpa det nya regelverket</w:t>
      </w:r>
      <w:r w:rsidRPr="00DD3551">
        <w:rPr>
          <w:spacing w:val="-2"/>
          <w:lang w:eastAsia="sv-SE"/>
        </w:rPr>
        <w:t>. Det betyder att flera bestämmelser i till</w:t>
      </w:r>
      <w:r w:rsidRPr="00DD3551">
        <w:rPr>
          <w:spacing w:val="-2"/>
          <w:lang w:eastAsia="sv-SE"/>
        </w:rPr>
        <w:softHyphen/>
        <w:t>synslagen som i dag är gemensamma för kredit</w:t>
      </w:r>
      <w:r w:rsidRPr="00DD3551">
        <w:rPr>
          <w:spacing w:val="-2"/>
          <w:lang w:eastAsia="sv-SE"/>
        </w:rPr>
        <w:softHyphen/>
        <w:t>institut och värdepappers</w:t>
      </w:r>
      <w:r w:rsidRPr="00DD3551">
        <w:rPr>
          <w:spacing w:val="-2"/>
          <w:lang w:eastAsia="sv-SE"/>
        </w:rPr>
        <w:softHyphen/>
        <w:t xml:space="preserve">bolag behöver ändras. De ändringar som är nödvändiga i detta avseende behandlas </w:t>
      </w:r>
      <w:r>
        <w:rPr>
          <w:spacing w:val="-2"/>
          <w:lang w:eastAsia="sv-SE"/>
        </w:rPr>
        <w:t xml:space="preserve">bl.a. </w:t>
      </w:r>
      <w:r w:rsidRPr="00DD3551">
        <w:rPr>
          <w:spacing w:val="-2"/>
          <w:lang w:eastAsia="sv-SE"/>
        </w:rPr>
        <w:t>i avsnitten </w:t>
      </w:r>
      <w:r w:rsidRPr="005D2B08">
        <w:rPr>
          <w:spacing w:val="-2"/>
          <w:lang w:eastAsia="sv-SE"/>
        </w:rPr>
        <w:t>9.3, 11.5, 11.7 och 13.</w:t>
      </w:r>
      <w:r>
        <w:rPr>
          <w:spacing w:val="-2"/>
          <w:lang w:eastAsia="sv-SE"/>
        </w:rPr>
        <w:t>4</w:t>
      </w:r>
      <w:r w:rsidRPr="005D2B08">
        <w:rPr>
          <w:spacing w:val="-2"/>
          <w:lang w:eastAsia="sv-SE"/>
        </w:rPr>
        <w:t>.1.</w:t>
      </w:r>
      <w:r w:rsidRPr="00DD3551">
        <w:rPr>
          <w:spacing w:val="-2"/>
          <w:lang w:eastAsia="sv-SE"/>
        </w:rPr>
        <w:t xml:space="preserve"> </w:t>
      </w:r>
      <w:r w:rsidRPr="002623E3">
        <w:rPr>
          <w:spacing w:val="-2"/>
          <w:lang w:eastAsia="sv-SE"/>
        </w:rPr>
        <w:t>I lagen om värde</w:t>
      </w:r>
      <w:r>
        <w:rPr>
          <w:spacing w:val="-2"/>
          <w:lang w:eastAsia="sv-SE"/>
        </w:rPr>
        <w:softHyphen/>
      </w:r>
      <w:r w:rsidRPr="002623E3">
        <w:rPr>
          <w:spacing w:val="-2"/>
          <w:lang w:eastAsia="sv-SE"/>
        </w:rPr>
        <w:t>pappers</w:t>
      </w:r>
      <w:r>
        <w:rPr>
          <w:spacing w:val="-2"/>
          <w:lang w:eastAsia="sv-SE"/>
        </w:rPr>
        <w:softHyphen/>
      </w:r>
      <w:r>
        <w:rPr>
          <w:spacing w:val="-2"/>
          <w:lang w:eastAsia="sv-SE"/>
        </w:rPr>
        <w:softHyphen/>
      </w:r>
      <w:r w:rsidRPr="002623E3">
        <w:rPr>
          <w:spacing w:val="-2"/>
          <w:lang w:eastAsia="sv-SE"/>
        </w:rPr>
        <w:t>marknaden bör det anges att de nu aktuella värdepappersbolagen ska tillämpa bestämmelserna om kapitaltäckning i lagen om bank- och finansieringsrörelse i stället för dem i lagen om värdepappers</w:t>
      </w:r>
      <w:r w:rsidRPr="002623E3">
        <w:rPr>
          <w:spacing w:val="-2"/>
          <w:lang w:eastAsia="sv-SE"/>
        </w:rPr>
        <w:softHyphen/>
        <w:t xml:space="preserve">marknaden. </w:t>
      </w:r>
    </w:p>
    <w:p w14:paraId="51334B00" w14:textId="77777777" w:rsidR="005A76CB" w:rsidRDefault="005A76CB" w:rsidP="005A76CB">
      <w:pPr>
        <w:pStyle w:val="Brdtextmedindrag"/>
        <w:rPr>
          <w:lang w:eastAsia="sv-SE"/>
        </w:rPr>
      </w:pPr>
      <w:r w:rsidRPr="00DD3551">
        <w:rPr>
          <w:lang w:eastAsia="sv-SE"/>
        </w:rPr>
        <w:lastRenderedPageBreak/>
        <w:t>I lagen om värdepappers</w:t>
      </w:r>
      <w:r w:rsidRPr="00DD3551">
        <w:rPr>
          <w:lang w:eastAsia="sv-SE"/>
        </w:rPr>
        <w:softHyphen/>
        <w:t xml:space="preserve">marknaden är definitionerna av kapitalbas och startkapital (1 kap. 5 §) utformade som hänvisningar till bestämmelser i tillsynsförordningen. </w:t>
      </w:r>
      <w:r w:rsidRPr="002623E3">
        <w:t>För värdepappersbolag som inte ska tillämpa till</w:t>
      </w:r>
      <w:r>
        <w:softHyphen/>
      </w:r>
      <w:r w:rsidRPr="002623E3">
        <w:t>synsförordningen</w:t>
      </w:r>
      <w:r w:rsidRPr="002623E3" w:rsidDel="00794E46">
        <w:t xml:space="preserve"> </w:t>
      </w:r>
      <w:r w:rsidRPr="002623E3">
        <w:t xml:space="preserve">bör det med kapitalbas och startkapital i den lagen i stället avses detsamma som i </w:t>
      </w:r>
      <w:r w:rsidRPr="002623E3">
        <w:rPr>
          <w:lang w:eastAsia="sv-SE"/>
        </w:rPr>
        <w:t>värdepappersbolagsförordningen (artik</w:t>
      </w:r>
      <w:r w:rsidRPr="002623E3">
        <w:rPr>
          <w:lang w:eastAsia="sv-SE"/>
        </w:rPr>
        <w:softHyphen/>
        <w:t>lar</w:t>
      </w:r>
      <w:r>
        <w:rPr>
          <w:lang w:eastAsia="sv-SE"/>
        </w:rPr>
        <w:softHyphen/>
      </w:r>
      <w:r w:rsidRPr="002623E3">
        <w:rPr>
          <w:lang w:eastAsia="sv-SE"/>
        </w:rPr>
        <w:t>na 4.1.18 och 9).</w:t>
      </w:r>
    </w:p>
    <w:p w14:paraId="37D114F2" w14:textId="77777777" w:rsidR="005A76CB" w:rsidRPr="00DD3551" w:rsidRDefault="005A76CB" w:rsidP="005A76CB">
      <w:pPr>
        <w:pStyle w:val="Rubrik2"/>
        <w:keepLines/>
        <w:suppressAutoHyphens/>
        <w:overflowPunct w:val="0"/>
        <w:autoSpaceDE w:val="0"/>
        <w:autoSpaceDN w:val="0"/>
        <w:adjustRightInd w:val="0"/>
        <w:spacing w:before="520" w:after="180" w:line="300" w:lineRule="exact"/>
        <w:textAlignment w:val="baseline"/>
      </w:pPr>
      <w:bookmarkStart w:id="105" w:name="_Toc33087187"/>
      <w:bookmarkStart w:id="106" w:name="_Ref43288821"/>
      <w:bookmarkStart w:id="107" w:name="_Toc65160253"/>
      <w:bookmarkStart w:id="108" w:name="_Toc68700470"/>
      <w:bookmarkStart w:id="109" w:name="_Hlk23751815"/>
      <w:r w:rsidRPr="00DD3551">
        <w:t>Värdepappersbolag med tillstånd att ta emot kunders medel på konto</w:t>
      </w:r>
      <w:bookmarkEnd w:id="105"/>
      <w:bookmarkEnd w:id="106"/>
      <w:r w:rsidRPr="00DD3551">
        <w:rPr>
          <w:rFonts w:asciiTheme="minorHAnsi" w:hAnsiTheme="minorHAnsi"/>
          <w:sz w:val="22"/>
        </w:rPr>
        <w:t xml:space="preserve"> </w:t>
      </w:r>
      <w:r w:rsidRPr="00DD3551">
        <w:t>för att underlätta värdepappersrörelsen</w:t>
      </w:r>
      <w:bookmarkEnd w:id="107"/>
      <w:bookmarkEnd w:id="108"/>
    </w:p>
    <w:bookmarkEnd w:id="109"/>
    <w:p w14:paraId="6B1D4880" w14:textId="77777777" w:rsidR="005A76CB" w:rsidRPr="00DD3551" w:rsidRDefault="005A76CB" w:rsidP="005A76CB">
      <w:pPr>
        <w:pStyle w:val="Brdtextram"/>
      </w:pPr>
      <w:r w:rsidRPr="00DD3551">
        <w:rPr>
          <w:b/>
        </w:rPr>
        <w:t>Regeringens bedömning:</w:t>
      </w:r>
      <w:r w:rsidRPr="00DD3551">
        <w:t xml:space="preserve"> Värdepappersbolag bör även i fortsättningen ha möjlighet att ha till</w:t>
      </w:r>
      <w:r w:rsidRPr="00DD3551">
        <w:softHyphen/>
        <w:t xml:space="preserve">stånd att ta emot kunders medel på konto för att underlätta värdepappersrörelsen. </w:t>
      </w:r>
      <w:bookmarkStart w:id="110" w:name="_Hlk53499436"/>
    </w:p>
    <w:p w14:paraId="5D73465E" w14:textId="77777777" w:rsidR="005A76CB" w:rsidRPr="00DD3551" w:rsidRDefault="005A76CB" w:rsidP="005A76CB">
      <w:pPr>
        <w:pStyle w:val="Brdtextmedindragram"/>
      </w:pPr>
      <w:r w:rsidRPr="00DD3551">
        <w:rPr>
          <w:b/>
          <w:bCs/>
        </w:rPr>
        <w:t>Regeringens förslag:</w:t>
      </w:r>
      <w:r w:rsidRPr="00DD3551">
        <w:t xml:space="preserve"> Värdepappersbolag som har tillstånd att ta emot kunders medel på konto för att underlätta värdepappersrörelsen ska </w:t>
      </w:r>
      <w:r>
        <w:t>i tillsynslagen</w:t>
      </w:r>
      <w:r w:rsidRPr="00DD3551">
        <w:t xml:space="preserve"> inte längre anses som värdepappersbolag</w:t>
      </w:r>
      <w:bookmarkEnd w:id="110"/>
      <w:r w:rsidRPr="00DD3551">
        <w:t xml:space="preserve"> utan som kreditinstitut.</w:t>
      </w:r>
    </w:p>
    <w:p w14:paraId="2A5F6555" w14:textId="77777777" w:rsidR="005A76CB" w:rsidRPr="00DD3551" w:rsidRDefault="005A76CB" w:rsidP="005A76CB">
      <w:pPr>
        <w:pStyle w:val="Brdtextmedindragram"/>
      </w:pPr>
      <w:r w:rsidRPr="00DD3551">
        <w:t>Sådana värdepappersbolag ska tillämpa bestämmelserna om kapital</w:t>
      </w:r>
      <w:r w:rsidRPr="00DD3551">
        <w:softHyphen/>
        <w:t>täckning i lagen om bank- och finansieringsrörelse i stället för mot</w:t>
      </w:r>
      <w:r w:rsidRPr="00DD3551">
        <w:softHyphen/>
        <w:t>svarande bestämmelser i lagen om värde</w:t>
      </w:r>
      <w:r w:rsidRPr="00DD3551">
        <w:softHyphen/>
        <w:t>pappers</w:t>
      </w:r>
      <w:r w:rsidRPr="00DD3551">
        <w:softHyphen/>
        <w:t>mark</w:t>
      </w:r>
      <w:r w:rsidRPr="00DD3551">
        <w:softHyphen/>
        <w:t>naden. Sådana bolag ska också tillämpa tillsynsförordningen.</w:t>
      </w:r>
    </w:p>
    <w:p w14:paraId="28BF37E9" w14:textId="77777777" w:rsidR="005A76CB" w:rsidRPr="00DD3551" w:rsidRDefault="005A76CB" w:rsidP="005A76CB">
      <w:pPr>
        <w:pStyle w:val="Brdtextmedindrag"/>
        <w:ind w:firstLine="0"/>
        <w:rPr>
          <w:sz w:val="8"/>
          <w:szCs w:val="8"/>
        </w:rPr>
      </w:pPr>
    </w:p>
    <w:p w14:paraId="4AD0AACE" w14:textId="77777777" w:rsidR="005A76CB" w:rsidRPr="00DD3551" w:rsidRDefault="005A76CB" w:rsidP="005A76CB">
      <w:pPr>
        <w:pStyle w:val="Brdtextmedindrag"/>
      </w:pPr>
      <w:r w:rsidRPr="00DD3551">
        <w:rPr>
          <w:b/>
          <w:bCs/>
        </w:rPr>
        <w:t xml:space="preserve">Utredningens förslag </w:t>
      </w:r>
      <w:r w:rsidRPr="00DE5593">
        <w:t>överensstämmer med regeringens bedömning och förslag</w:t>
      </w:r>
      <w:r w:rsidRPr="00DD3551">
        <w:t>.</w:t>
      </w:r>
      <w:r>
        <w:t xml:space="preserve"> </w:t>
      </w:r>
      <w:bookmarkStart w:id="111" w:name="_Hlk64145157"/>
      <w:r>
        <w:t>Utredningens förslag har dock en annan lagteknisk utform</w:t>
      </w:r>
      <w:r>
        <w:softHyphen/>
        <w:t>ning.</w:t>
      </w:r>
    </w:p>
    <w:bookmarkEnd w:id="111"/>
    <w:p w14:paraId="42356D6A" w14:textId="77777777" w:rsidR="005A76CB" w:rsidRPr="00DD3551" w:rsidRDefault="005A76CB" w:rsidP="005A76CB">
      <w:pPr>
        <w:pStyle w:val="Brdtextmedindrag"/>
      </w:pPr>
      <w:r w:rsidRPr="00DD3551">
        <w:rPr>
          <w:b/>
          <w:bCs/>
        </w:rPr>
        <w:t xml:space="preserve">Remissinstanserna: </w:t>
      </w:r>
      <w:r w:rsidRPr="00DD3551">
        <w:t>Flertalet remissinstanser tillstyrker förslaget eller har inget att invända mot det.</w:t>
      </w:r>
      <w:r w:rsidRPr="00DD3551">
        <w:rPr>
          <w:i/>
          <w:iCs/>
        </w:rPr>
        <w:t xml:space="preserve"> FAR</w:t>
      </w:r>
      <w:r w:rsidRPr="00DD3551">
        <w:t xml:space="preserve"> och </w:t>
      </w:r>
      <w:r w:rsidRPr="00DD3551">
        <w:rPr>
          <w:i/>
          <w:iCs/>
        </w:rPr>
        <w:t xml:space="preserve">Söderberg &amp; Partners </w:t>
      </w:r>
      <w:r w:rsidRPr="00DD3551">
        <w:t>bedömer att värdepappersbolag som har tillstånd att lämna kunder kredit men saknar tillstånd att ta emot kunders medel på konto för att underlätta värde</w:t>
      </w:r>
      <w:r w:rsidRPr="00DD3551">
        <w:softHyphen/>
        <w:t>pappersrörelsen bör tillämpa värdepappers</w:t>
      </w:r>
      <w:r w:rsidRPr="00DD3551">
        <w:softHyphen/>
        <w:t>bolagsförordningen och fram</w:t>
      </w:r>
      <w:r w:rsidRPr="00DD3551">
        <w:softHyphen/>
        <w:t xml:space="preserve">håller att detta bör förtydligas i det fortsatta lagstiftningsarbetet. </w:t>
      </w:r>
      <w:r w:rsidRPr="00DD3551">
        <w:rPr>
          <w:i/>
          <w:iCs/>
        </w:rPr>
        <w:t>Riksgälds</w:t>
      </w:r>
      <w:r w:rsidRPr="00DD3551">
        <w:rPr>
          <w:i/>
          <w:iCs/>
        </w:rPr>
        <w:softHyphen/>
        <w:t xml:space="preserve">kontoret </w:t>
      </w:r>
      <w:r w:rsidRPr="00DD3551">
        <w:t>anser att värde</w:t>
      </w:r>
      <w:r w:rsidRPr="00DD3551">
        <w:softHyphen/>
        <w:t>pappersbolag med tillstånd för att ta emot kunders medel på konto och kreditgivning ska omfat</w:t>
      </w:r>
      <w:r w:rsidRPr="00DD3551">
        <w:softHyphen/>
        <w:t>tas av tillsynsförordningen, tillsynslagen, lagen (1995:1571) om insättnings</w:t>
      </w:r>
      <w:r w:rsidRPr="00DD3551">
        <w:softHyphen/>
        <w:t>garanti och vissa av rörelsereglerna i lagen om bank- och finansieringsrörelse. Riksgälds</w:t>
      </w:r>
      <w:r w:rsidRPr="00DD3551">
        <w:softHyphen/>
        <w:t>kontoret anser vidare att de aktuella värde</w:t>
      </w:r>
      <w:r w:rsidRPr="00DD3551">
        <w:softHyphen/>
        <w:t>pappers</w:t>
      </w:r>
      <w:r w:rsidRPr="00DD3551">
        <w:softHyphen/>
        <w:t>bolagen bör omfattas av bestämmelsen i lagen om bank- och finansieringsrörelse om att ett kredit</w:t>
      </w:r>
      <w:r w:rsidRPr="00DD3551">
        <w:softHyphen/>
        <w:t>instituts system för han</w:t>
      </w:r>
      <w:r w:rsidRPr="00DD3551">
        <w:softHyphen/>
        <w:t>tering av upp</w:t>
      </w:r>
      <w:r w:rsidRPr="00DD3551">
        <w:softHyphen/>
        <w:t>gifter om insättare och deras insätt</w:t>
      </w:r>
      <w:r w:rsidRPr="00DD3551">
        <w:softHyphen/>
        <w:t>ningar ska vara sådana att kredit</w:t>
      </w:r>
      <w:r w:rsidRPr="00DD3551">
        <w:softHyphen/>
        <w:t>institutet utan dröjsmål kan sammanställa en fullständig och till</w:t>
      </w:r>
      <w:r w:rsidRPr="00DD3551">
        <w:softHyphen/>
        <w:t>för</w:t>
      </w:r>
      <w:r w:rsidRPr="00DD3551">
        <w:softHyphen/>
        <w:t>litlig förteckning över institutets samtliga insättare och deras respektive insätt</w:t>
      </w:r>
      <w:r w:rsidRPr="00DD3551">
        <w:softHyphen/>
        <w:t>ningar (6 kap. 3 a §).</w:t>
      </w:r>
    </w:p>
    <w:p w14:paraId="16B3476A" w14:textId="77777777" w:rsidR="005A76CB" w:rsidRPr="00DD3551" w:rsidRDefault="005A76CB" w:rsidP="005A76CB">
      <w:pPr>
        <w:pStyle w:val="Rubrik4utannumrering"/>
      </w:pPr>
      <w:r w:rsidRPr="00DD3551">
        <w:t>Skälen för regeringens bedömning och förslag</w:t>
      </w:r>
    </w:p>
    <w:p w14:paraId="76C7610E" w14:textId="77777777" w:rsidR="005A76CB" w:rsidRPr="00DD3551" w:rsidRDefault="005A76CB" w:rsidP="005A76CB">
      <w:pPr>
        <w:pStyle w:val="Rubrik5utannumrering"/>
        <w:spacing w:before="0"/>
      </w:pPr>
      <w:bookmarkStart w:id="112" w:name="_Toc33087188"/>
      <w:r w:rsidRPr="00DD3551">
        <w:t>Bakgrunden till nuvarande svenska regler</w:t>
      </w:r>
      <w:bookmarkEnd w:id="112"/>
      <w:r w:rsidRPr="00DD3551">
        <w:t xml:space="preserve"> </w:t>
      </w:r>
    </w:p>
    <w:p w14:paraId="59E35517" w14:textId="77777777" w:rsidR="005A76CB" w:rsidRPr="00DD3551" w:rsidRDefault="005A76CB" w:rsidP="005A76CB">
      <w:pPr>
        <w:pStyle w:val="Brdtext"/>
      </w:pPr>
      <w:r w:rsidRPr="00DD3551">
        <w:t xml:space="preserve">Enligt svensk rätt kan ett värdepappersbolag få tillstånd att ta emot kunders medel på konto för att underlätta värdepappersrörelsen (2 kap. 2 § första stycket 8 lagen om värdepappersmarknaden). </w:t>
      </w:r>
      <w:r w:rsidRPr="00DD3551">
        <w:rPr>
          <w:spacing w:val="-4"/>
        </w:rPr>
        <w:t xml:space="preserve">Möjligheten att ta emot </w:t>
      </w:r>
      <w:r w:rsidRPr="00DD3551">
        <w:rPr>
          <w:spacing w:val="-4"/>
        </w:rPr>
        <w:lastRenderedPageBreak/>
        <w:t>kunders medel på konto är utformad som en sido</w:t>
      </w:r>
      <w:r w:rsidRPr="00DD3551">
        <w:rPr>
          <w:spacing w:val="-4"/>
        </w:rPr>
        <w:softHyphen/>
        <w:t>tjänst</w:t>
      </w:r>
      <w:r w:rsidRPr="00DD3551">
        <w:t xml:space="preserve"> och tillstånd får ges bara till</w:t>
      </w:r>
      <w:r w:rsidRPr="00DD3551">
        <w:softHyphen/>
        <w:t>sammans med tillstånd för sido</w:t>
      </w:r>
      <w:r w:rsidRPr="00DD3551">
        <w:softHyphen/>
      </w:r>
      <w:r w:rsidRPr="00DD3551">
        <w:rPr>
          <w:spacing w:val="-2"/>
        </w:rPr>
        <w:t>tjänsten att lämna kunder kredit för att kunden, genom värdepappers</w:t>
      </w:r>
      <w:r w:rsidRPr="00DD3551">
        <w:rPr>
          <w:spacing w:val="-2"/>
        </w:rPr>
        <w:softHyphen/>
        <w:t>bolaget</w:t>
      </w:r>
      <w:r w:rsidRPr="00DD3551">
        <w:t>, ska kunna genomföra en trans</w:t>
      </w:r>
      <w:r w:rsidRPr="00DD3551">
        <w:softHyphen/>
        <w:t>aktion i ett eller flera finan</w:t>
      </w:r>
      <w:r w:rsidRPr="00DD3551">
        <w:softHyphen/>
        <w:t>siella instru</w:t>
      </w:r>
      <w:r w:rsidRPr="00DD3551">
        <w:softHyphen/>
        <w:t>ment (2 kap. 2 § andra stycket). Att ta emot kunders medel på konto är dock ingen sido</w:t>
      </w:r>
      <w:r w:rsidRPr="00DD3551">
        <w:softHyphen/>
        <w:t>tjänst enligt MiFID II (se avsnitt B i bilaga II till direktivet), där utgångspunkten tvärtom är att ett värde</w:t>
      </w:r>
      <w:r w:rsidRPr="00DD3551">
        <w:softHyphen/>
        <w:t xml:space="preserve">pappersföretag </w:t>
      </w:r>
      <w:r w:rsidRPr="00DD3551">
        <w:rPr>
          <w:spacing w:val="-4"/>
        </w:rPr>
        <w:t>måste hålla kunders medel avskilda (artikel 16.9). Det är i stället fråga om en sidotjänst enligt svensk</w:t>
      </w:r>
      <w:r w:rsidRPr="00DD3551">
        <w:rPr>
          <w:spacing w:val="-2"/>
        </w:rPr>
        <w:t xml:space="preserve"> nationell rätt. Den svenska regleringen är utformad så att</w:t>
      </w:r>
      <w:r w:rsidRPr="00DD3551">
        <w:t xml:space="preserve"> de krav som ställs på startkapital för värdepappers</w:t>
      </w:r>
      <w:r w:rsidRPr="00DD3551">
        <w:softHyphen/>
        <w:t>bolag med tillstånd för denna sidotjänst är desamma som dem som ställs på kreditinstitut (3 kap. 6 § första stycket 1 lagen om värde</w:t>
      </w:r>
      <w:r w:rsidRPr="00DD3551">
        <w:softHyphen/>
        <w:t>pappersmarknaden).</w:t>
      </w:r>
    </w:p>
    <w:p w14:paraId="014428B4" w14:textId="77777777" w:rsidR="005A76CB" w:rsidRPr="00DD3551" w:rsidRDefault="005A76CB" w:rsidP="005A76CB">
      <w:pPr>
        <w:pStyle w:val="Brdtextmedindrag"/>
      </w:pPr>
      <w:r w:rsidRPr="00DD3551">
        <w:t>Möjlig</w:t>
      </w:r>
      <w:r w:rsidRPr="00DD3551">
        <w:softHyphen/>
        <w:t>heten för värde</w:t>
      </w:r>
      <w:r w:rsidRPr="00DD3551">
        <w:softHyphen/>
        <w:t>pappersbolag att ta emot kunders medel på konto har funnits i svensk rätt åtminstone sedan 1970-talet. När svensk rätt började anpassas till den gemenskapsrättsliga regleringen på om</w:t>
      </w:r>
      <w:r w:rsidRPr="00DD3551">
        <w:softHyphen/>
        <w:t>rådet uppmärksam</w:t>
      </w:r>
      <w:r w:rsidRPr="00DD3551">
        <w:softHyphen/>
        <w:t>mades av</w:t>
      </w:r>
      <w:r w:rsidRPr="00DD3551">
        <w:softHyphen/>
        <w:t>vikel</w:t>
      </w:r>
      <w:r w:rsidRPr="00DD3551">
        <w:softHyphen/>
        <w:t>sen mot både MiFID och dess före</w:t>
      </w:r>
      <w:r w:rsidRPr="00DD3551">
        <w:softHyphen/>
        <w:t>gångare (rådets direktiv 93/22/EEG av den 10 maj 1993 om investerings</w:t>
      </w:r>
      <w:r w:rsidRPr="00DD3551">
        <w:softHyphen/>
        <w:t>tjänster inom värde</w:t>
      </w:r>
      <w:r w:rsidRPr="00DD3551">
        <w:softHyphen/>
        <w:t>pappers</w:t>
      </w:r>
      <w:r w:rsidRPr="00DD3551">
        <w:softHyphen/>
        <w:t>området).</w:t>
      </w:r>
      <w:r w:rsidRPr="00DD3551">
        <w:rPr>
          <w:rFonts w:eastAsiaTheme="majorEastAsia"/>
        </w:rPr>
        <w:t xml:space="preserve"> </w:t>
      </w:r>
      <w:r w:rsidRPr="00DD3551">
        <w:t xml:space="preserve">Enligt förarbetena till de lagändringar som gjordes för att anpassa svensk rätt till den EU-rättsliga regleringen var dock möjligheten för värdepappersbolagens kunder att </w:t>
      </w:r>
      <w:r w:rsidRPr="00DD3551">
        <w:rPr>
          <w:spacing w:val="2"/>
        </w:rPr>
        <w:t>an</w:t>
      </w:r>
      <w:r w:rsidRPr="00DD3551">
        <w:rPr>
          <w:spacing w:val="2"/>
        </w:rPr>
        <w:softHyphen/>
        <w:t>vända sig av konton hos bolagen av stor betydelse för de svenska</w:t>
      </w:r>
      <w:r w:rsidRPr="00DD3551">
        <w:t xml:space="preserve"> </w:t>
      </w:r>
      <w:r w:rsidRPr="00DD3551">
        <w:rPr>
          <w:spacing w:val="-2"/>
        </w:rPr>
        <w:t>värde</w:t>
      </w:r>
      <w:r w:rsidRPr="00DD3551">
        <w:rPr>
          <w:spacing w:val="-2"/>
        </w:rPr>
        <w:softHyphen/>
        <w:t>pappers</w:t>
      </w:r>
      <w:r w:rsidRPr="00DD3551">
        <w:rPr>
          <w:spacing w:val="-2"/>
        </w:rPr>
        <w:softHyphen/>
        <w:t>bolagen och möjligheten att hålla sådana konton har därför behållits (</w:t>
      </w:r>
      <w:r w:rsidRPr="00DD3551">
        <w:t>prop. 1994/95:50 s. 97–99 och prop. 2006/07:115 s. 326)</w:t>
      </w:r>
      <w:r w:rsidRPr="00DD3551">
        <w:rPr>
          <w:spacing w:val="-2"/>
        </w:rPr>
        <w:t>. I den förstnämnda propo</w:t>
      </w:r>
      <w:r w:rsidRPr="00DD3551">
        <w:rPr>
          <w:spacing w:val="-2"/>
        </w:rPr>
        <w:softHyphen/>
        <w:t>sitionen behandlades utförligt frågan om</w:t>
      </w:r>
      <w:r w:rsidRPr="00DD3551">
        <w:t xml:space="preserve"> värde</w:t>
      </w:r>
      <w:r w:rsidRPr="00DD3551">
        <w:softHyphen/>
        <w:t>pappers</w:t>
      </w:r>
      <w:r w:rsidRPr="00DD3551">
        <w:softHyphen/>
        <w:t>bolagens möjlighet att ta emot medel på konto i för</w:t>
      </w:r>
      <w:r w:rsidRPr="00DD3551">
        <w:softHyphen/>
        <w:t>hållande till den EU-rättsliga</w:t>
      </w:r>
      <w:r w:rsidRPr="00DD3551">
        <w:rPr>
          <w:spacing w:val="-4"/>
        </w:rPr>
        <w:t xml:space="preserve"> regleringen av kreditinstitut. Det kon</w:t>
      </w:r>
      <w:r w:rsidRPr="00DD3551">
        <w:rPr>
          <w:spacing w:val="-4"/>
        </w:rPr>
        <w:softHyphen/>
        <w:t>staterades att ”någon</w:t>
      </w:r>
      <w:r w:rsidRPr="00DD3551">
        <w:t xml:space="preserve"> allmängiltig och sammanhållen definition av begreppet kreditinstitut inte finns i svensk lagstiftning. Begreppet definieras i stället i de olika lagar där det används utifrån regleringens ändamål” (prop.</w:t>
      </w:r>
      <w:r>
        <w:t xml:space="preserve"> 1994/95:50</w:t>
      </w:r>
      <w:r w:rsidRPr="00DD3551">
        <w:t xml:space="preserve"> s. 101). Den definition av kreditinstitut som man då hade att förhålla sig till fanns i rådets första direktiv 77/780/EEG av den 12 december 1977 om sam</w:t>
      </w:r>
      <w:r w:rsidRPr="00DD3551">
        <w:softHyphen/>
        <w:t>ordning av lagar och andra författningar om rätten att starta och driva verk</w:t>
      </w:r>
      <w:r w:rsidRPr="00DD3551">
        <w:softHyphen/>
        <w:t>samhet i kreditinstitut. Enligt det direktivet var ett kreditinstitut ”ett före</w:t>
      </w:r>
      <w:r w:rsidRPr="00DD3551">
        <w:softHyphen/>
        <w:t>tag vars verk</w:t>
      </w:r>
      <w:r w:rsidRPr="00DD3551">
        <w:softHyphen/>
        <w:t>samhet består i att från allmänheten ta emot insättningar eller andra åter</w:t>
      </w:r>
      <w:r w:rsidRPr="00DD3551">
        <w:softHyphen/>
        <w:t>betalbara medel och att bevilja krediter för egen räk</w:t>
      </w:r>
      <w:r w:rsidRPr="00DD3551">
        <w:softHyphen/>
        <w:t>ning”, dvs. i sak samma definition av kreditinstitut som i dagens tillsyns</w:t>
      </w:r>
      <w:r w:rsidRPr="00DD3551">
        <w:softHyphen/>
        <w:t>förordning. Lag</w:t>
      </w:r>
      <w:r w:rsidRPr="00DD3551">
        <w:softHyphen/>
        <w:t>stif</w:t>
      </w:r>
      <w:r w:rsidRPr="00DD3551">
        <w:softHyphen/>
      </w:r>
      <w:r w:rsidRPr="00DD3551">
        <w:rPr>
          <w:spacing w:val="-2"/>
        </w:rPr>
        <w:t>taren konstaterade då att det skulle inne</w:t>
      </w:r>
      <w:r w:rsidRPr="00DD3551">
        <w:rPr>
          <w:spacing w:val="-2"/>
        </w:rPr>
        <w:softHyphen/>
        <w:t>bära flera nackdelar om värde</w:t>
      </w:r>
      <w:r w:rsidRPr="00DD3551">
        <w:rPr>
          <w:spacing w:val="-2"/>
        </w:rPr>
        <w:softHyphen/>
        <w:t>pappersbolagen inte längre skulle kunna</w:t>
      </w:r>
      <w:r w:rsidRPr="00DD3551">
        <w:t xml:space="preserve"> ta emot medel på konto. Det skulle innebära betydande störningar och svårigheter för bolagen av såväl finan</w:t>
      </w:r>
      <w:r w:rsidRPr="00DD3551">
        <w:softHyphen/>
        <w:t>siellt som praktiskt slag. Det skulle också kunna leda till att bolagen skulle komma att över</w:t>
      </w:r>
      <w:r w:rsidRPr="00DD3551">
        <w:softHyphen/>
        <w:t xml:space="preserve">väga att byta verksamhetsform och söka tillstånd att bedriva rörelsen </w:t>
      </w:r>
      <w:r w:rsidRPr="00DD3551">
        <w:rPr>
          <w:spacing w:val="4"/>
        </w:rPr>
        <w:t>i bankform (dvs. utan de begräns</w:t>
      </w:r>
      <w:r w:rsidRPr="00DD3551">
        <w:rPr>
          <w:spacing w:val="4"/>
        </w:rPr>
        <w:softHyphen/>
      </w:r>
      <w:r w:rsidRPr="00DD3551">
        <w:rPr>
          <w:spacing w:val="-4"/>
        </w:rPr>
        <w:t>ningar i inlånings- och kreditgiv</w:t>
      </w:r>
      <w:r w:rsidRPr="00DD3551">
        <w:rPr>
          <w:spacing w:val="-4"/>
        </w:rPr>
        <w:softHyphen/>
        <w:t>ningsverksamheten som följer av regelverket för värde</w:t>
      </w:r>
      <w:r w:rsidRPr="00DD3551">
        <w:rPr>
          <w:spacing w:val="-4"/>
        </w:rPr>
        <w:softHyphen/>
        <w:t>pappers</w:t>
      </w:r>
      <w:r w:rsidRPr="00DD3551">
        <w:rPr>
          <w:spacing w:val="-4"/>
        </w:rPr>
        <w:softHyphen/>
        <w:t>bolag</w:t>
      </w:r>
      <w:r w:rsidRPr="00DD3551">
        <w:t>). Slut</w:t>
      </w:r>
      <w:r w:rsidRPr="00DD3551">
        <w:softHyphen/>
        <w:t>satsen blev att utformningen av regler</w:t>
      </w:r>
      <w:r w:rsidRPr="00DD3551">
        <w:softHyphen/>
        <w:t xml:space="preserve">ingen skulle ske på ett sätt som </w:t>
      </w:r>
      <w:r w:rsidRPr="00DD3551">
        <w:rPr>
          <w:spacing w:val="-4"/>
        </w:rPr>
        <w:t xml:space="preserve">beaktade den svenska marknadens särskilda förhållanden. </w:t>
      </w:r>
      <w:r w:rsidRPr="00DD3551">
        <w:t>Enligt samma förarbeten</w:t>
      </w:r>
      <w:r w:rsidRPr="00DD3551">
        <w:rPr>
          <w:spacing w:val="-4"/>
        </w:rPr>
        <w:t xml:space="preserve"> skulle detta</w:t>
      </w:r>
      <w:r w:rsidRPr="00DD3551">
        <w:t xml:space="preserve"> kunna uppnås om det för värde</w:t>
      </w:r>
      <w:r w:rsidRPr="00DD3551">
        <w:softHyphen/>
        <w:t>pappers</w:t>
      </w:r>
      <w:r w:rsidRPr="00DD3551">
        <w:softHyphen/>
        <w:t>bolag som bedrev sådan verksamhet infördes regler som uppfyllde kraven för kreditinstitut i europarätts</w:t>
      </w:r>
      <w:r w:rsidRPr="00DD3551">
        <w:softHyphen/>
        <w:t xml:space="preserve">lig mening. Bolagen i fråga skulle då ”bli att anse som kreditinstitut </w:t>
      </w:r>
      <w:r w:rsidRPr="00DD3551">
        <w:rPr>
          <w:spacing w:val="-4"/>
        </w:rPr>
        <w:t>enligt EG-direktiven”. En av de anpassningar som gjordes var att höja</w:t>
      </w:r>
      <w:r w:rsidRPr="00DD3551">
        <w:t xml:space="preserve"> kravet på startkapital för dessa bolag, och det framhölls att bolagen skulle anmälas för in</w:t>
      </w:r>
      <w:r w:rsidRPr="00DD3551">
        <w:softHyphen/>
        <w:t xml:space="preserve">förande på den gällande listan över företag </w:t>
      </w:r>
      <w:r w:rsidRPr="00DD3551">
        <w:lastRenderedPageBreak/>
        <w:t>som i de olika länderna klassificeras som kreditinstitut (samma prop. s. 99 f.).</w:t>
      </w:r>
      <w:r w:rsidRPr="00DD3551" w:rsidDel="005E3D05">
        <w:rPr>
          <w:rStyle w:val="Fotnotsreferens"/>
        </w:rPr>
        <w:t xml:space="preserve"> </w:t>
      </w:r>
    </w:p>
    <w:p w14:paraId="2EDA3099" w14:textId="77777777" w:rsidR="005A76CB" w:rsidRPr="00DD3551" w:rsidRDefault="005A76CB" w:rsidP="005A76CB">
      <w:pPr>
        <w:pStyle w:val="Rubrik5utannumrering"/>
      </w:pPr>
      <w:bookmarkStart w:id="113" w:name="_Toc33087189"/>
      <w:bookmarkStart w:id="114" w:name="_Hlk28590712"/>
      <w:r w:rsidRPr="00DD3551">
        <w:t>Behoven i dag av att kunna ta emot kunders medel på konto</w:t>
      </w:r>
      <w:bookmarkEnd w:id="113"/>
    </w:p>
    <w:bookmarkEnd w:id="114"/>
    <w:p w14:paraId="038721B2" w14:textId="77777777" w:rsidR="005A76CB" w:rsidRPr="00DD3551" w:rsidRDefault="005A76CB" w:rsidP="005A76CB">
      <w:pPr>
        <w:pStyle w:val="Brdtext"/>
      </w:pPr>
      <w:r w:rsidRPr="00DD3551">
        <w:t>Det finns i dag fyra värdepappersbolag som har till</w:t>
      </w:r>
      <w:r w:rsidRPr="00DD3551">
        <w:softHyphen/>
        <w:t>stånd för att ta emot kunders medel på konto för att underlätta värdepappersrörelsen. Vissa av dessa bolag har uttryckt att den möjligheten fyller en viktig funktion och är en förutsättning för att på ett effektivt sätt hantera kunders depåer och värdepappers</w:t>
      </w:r>
      <w:r w:rsidRPr="00DD3551">
        <w:softHyphen/>
        <w:t>trans</w:t>
      </w:r>
      <w:r w:rsidRPr="00DD3551">
        <w:softHyphen/>
        <w:t>aktioner över depåerna, i synnerhet när kun</w:t>
      </w:r>
      <w:r w:rsidRPr="00DD3551">
        <w:softHyphen/>
        <w:t>derna har kredit för värde</w:t>
      </w:r>
      <w:r w:rsidRPr="00DD3551">
        <w:softHyphen/>
        <w:t>pappershandel (SOU 2020:12 s. 49). Krediterna lämnas på de konton som är kopp</w:t>
      </w:r>
      <w:r w:rsidRPr="00DD3551">
        <w:softHyphen/>
        <w:t>lade till kundernas depåer, och medlen på kontona utgör en av finansierings</w:t>
      </w:r>
      <w:r w:rsidRPr="00DD3551">
        <w:softHyphen/>
        <w:t xml:space="preserve">källorna för kreditgivningen. Om </w:t>
      </w:r>
      <w:r w:rsidRPr="00DD3551">
        <w:rPr>
          <w:spacing w:val="-2"/>
        </w:rPr>
        <w:t>bolagen inte längre skulle kunna tillhandahålla sidotjänsten ta emot kunders medel på konto skulle denna</w:t>
      </w:r>
      <w:r w:rsidRPr="00DD3551">
        <w:t xml:space="preserve"> </w:t>
      </w:r>
      <w:r w:rsidRPr="00DD3551">
        <w:rPr>
          <w:spacing w:val="-4"/>
        </w:rPr>
        <w:t>del av verksamheten behöva organiseras om i grunden, både när det gäller</w:t>
      </w:r>
      <w:r w:rsidRPr="00DD3551">
        <w:t xml:space="preserve"> den praktiska hanteringen och finansieringen. Även vid primärmark</w:t>
      </w:r>
      <w:r w:rsidRPr="00DD3551">
        <w:softHyphen/>
        <w:t>nadstransaktioner – när bolaget är emissions</w:t>
      </w:r>
      <w:r w:rsidRPr="00DD3551">
        <w:softHyphen/>
        <w:t>institut och bolagets kun</w:t>
      </w:r>
      <w:r w:rsidRPr="00DD3551">
        <w:softHyphen/>
        <w:t>der tecknar sig i emissionen – under</w:t>
      </w:r>
      <w:r w:rsidRPr="00DD3551">
        <w:softHyphen/>
        <w:t>lättar sådana konton verk</w:t>
      </w:r>
      <w:r w:rsidRPr="00DD3551">
        <w:softHyphen/>
        <w:t>samheten eftersom medlen på dem då kan användas för bolagets lik</w:t>
      </w:r>
      <w:r w:rsidRPr="00DD3551">
        <w:softHyphen/>
      </w:r>
      <w:r w:rsidRPr="00DD3551">
        <w:rPr>
          <w:spacing w:val="-4"/>
        </w:rPr>
        <w:t>viditetshantering. Möjligheten att ta emot kunders medel på konto och lämna kunder kredit</w:t>
      </w:r>
      <w:r w:rsidRPr="00DD3551">
        <w:rPr>
          <w:spacing w:val="-2"/>
        </w:rPr>
        <w:t xml:space="preserve"> innebär att bolagens verksamhet avseende handel med värde</w:t>
      </w:r>
      <w:r w:rsidRPr="00DD3551">
        <w:rPr>
          <w:spacing w:val="-2"/>
        </w:rPr>
        <w:softHyphen/>
        <w:t>papper</w:t>
      </w:r>
      <w:r w:rsidRPr="00DD3551">
        <w:t xml:space="preserve"> över depå kan konkurrera med bankernas motsvarande verk</w:t>
      </w:r>
      <w:r w:rsidRPr="00DD3551">
        <w:softHyphen/>
        <w:t>samhet. Om det inte längre skulle vara möjligt ta emot kunders medel på konto skulle hante</w:t>
      </w:r>
      <w:r w:rsidRPr="00DD3551">
        <w:softHyphen/>
        <w:t>ringen och finansieringen försvåras, vilket i sin tur skulle riskera att försämra konkurrensen. Några av de berörda värde</w:t>
      </w:r>
      <w:r w:rsidRPr="00DD3551">
        <w:softHyphen/>
        <w:t>pappers</w:t>
      </w:r>
      <w:r w:rsidRPr="00DD3551">
        <w:softHyphen/>
        <w:t>bolagen framförde till utredningen att de skulle överväga att ansöka om till</w:t>
      </w:r>
      <w:r w:rsidRPr="00DD3551">
        <w:softHyphen/>
        <w:t xml:space="preserve">stånd som bank om den möjligheten inte längre skulle finnas. </w:t>
      </w:r>
      <w:bookmarkStart w:id="115" w:name="_Hlk31274870"/>
      <w:r w:rsidRPr="00DD3551">
        <w:t xml:space="preserve">Behoven av att värdepappersbolag har möjlighet att ta emot kunders medel på konto synes således vara desamma </w:t>
      </w:r>
      <w:bookmarkEnd w:id="115"/>
      <w:r w:rsidRPr="00DD3551">
        <w:t>som i tidi</w:t>
      </w:r>
      <w:r w:rsidRPr="00DD3551">
        <w:softHyphen/>
        <w:t>gare lagstift</w:t>
      </w:r>
      <w:r w:rsidRPr="00DD3551">
        <w:softHyphen/>
        <w:t>ningsärenden, och så även konse</w:t>
      </w:r>
      <w:r w:rsidRPr="00DD3551">
        <w:softHyphen/>
        <w:t>kvenserna av att möjlig</w:t>
      </w:r>
      <w:r w:rsidRPr="00DD3551">
        <w:softHyphen/>
        <w:t>heten togs bort.</w:t>
      </w:r>
    </w:p>
    <w:p w14:paraId="72246CE9" w14:textId="77777777" w:rsidR="005A76CB" w:rsidRPr="00DD3551" w:rsidRDefault="005A76CB" w:rsidP="005A76CB">
      <w:pPr>
        <w:pStyle w:val="Rubrik5utannumrering"/>
      </w:pPr>
      <w:bookmarkStart w:id="116" w:name="_Toc33087190"/>
      <w:bookmarkStart w:id="117" w:name="_Hlk28591277"/>
      <w:r w:rsidRPr="00DD3551">
        <w:t>Sidotjänsten ta emot kunders medel på konto i förhållande till de nya kapitaltäckningsreglerna</w:t>
      </w:r>
      <w:bookmarkEnd w:id="116"/>
    </w:p>
    <w:bookmarkEnd w:id="117"/>
    <w:p w14:paraId="7A731486" w14:textId="77777777" w:rsidR="005A76CB" w:rsidRPr="00DD3551" w:rsidRDefault="005A76CB" w:rsidP="005A76CB">
      <w:pPr>
        <w:pStyle w:val="Brdtext"/>
        <w:rPr>
          <w:spacing w:val="2"/>
        </w:rPr>
      </w:pPr>
      <w:r w:rsidRPr="006A488B">
        <w:rPr>
          <w:spacing w:val="-2"/>
        </w:rPr>
        <w:t>Värdepappersbolag med tillstånd att ta emot kunders medel på konto faller inom till</w:t>
      </w:r>
      <w:r w:rsidRPr="006A488B">
        <w:rPr>
          <w:spacing w:val="-2"/>
        </w:rPr>
        <w:softHyphen/>
        <w:t>syns</w:t>
      </w:r>
      <w:r w:rsidRPr="006A488B">
        <w:rPr>
          <w:spacing w:val="-2"/>
        </w:rPr>
        <w:softHyphen/>
        <w:t>förordningens definition av kreditinstitut (artikel 4.1.1 första stycket</w:t>
      </w:r>
      <w:r w:rsidRPr="009323E7">
        <w:rPr>
          <w:spacing w:val="-2"/>
        </w:rPr>
        <w:t> </w:t>
      </w:r>
      <w:r w:rsidRPr="006A488B">
        <w:rPr>
          <w:spacing w:val="-2"/>
        </w:rPr>
        <w:t>a).</w:t>
      </w:r>
      <w:r w:rsidRPr="00DD3551">
        <w:rPr>
          <w:spacing w:val="-2"/>
        </w:rPr>
        <w:t xml:space="preserve"> För att värde</w:t>
      </w:r>
      <w:r w:rsidRPr="00DD3551">
        <w:rPr>
          <w:spacing w:val="-2"/>
        </w:rPr>
        <w:softHyphen/>
        <w:t>pappers</w:t>
      </w:r>
      <w:r w:rsidRPr="00DD3551">
        <w:rPr>
          <w:spacing w:val="-2"/>
        </w:rPr>
        <w:softHyphen/>
        <w:t>bolag</w:t>
      </w:r>
      <w:r w:rsidRPr="00DD3551">
        <w:t xml:space="preserve"> ska kunna ha ett sådant tillstånd </w:t>
      </w:r>
      <w:r w:rsidRPr="00DD3551">
        <w:rPr>
          <w:spacing w:val="-4"/>
        </w:rPr>
        <w:t>bör det därför förutsättas att tillsyns</w:t>
      </w:r>
      <w:r w:rsidRPr="00DD3551">
        <w:rPr>
          <w:spacing w:val="-4"/>
        </w:rPr>
        <w:softHyphen/>
        <w:t xml:space="preserve">förordningen, liksom i dag, </w:t>
      </w:r>
      <w:r w:rsidRPr="00DD3551">
        <w:t>tillämpas på bolagen.</w:t>
      </w:r>
      <w:r w:rsidRPr="00DD3551">
        <w:rPr>
          <w:spacing w:val="2"/>
        </w:rPr>
        <w:t xml:space="preserve"> F</w:t>
      </w:r>
      <w:r w:rsidRPr="00DD3551">
        <w:t>rågan om dessa värdepappersbolag omfattas av tillsynsför</w:t>
      </w:r>
      <w:r w:rsidRPr="00DD3551">
        <w:softHyphen/>
        <w:t>ordningen har tidigare inte vållat något problem eftersom förordningen, genom defini</w:t>
      </w:r>
      <w:r w:rsidRPr="00DD3551">
        <w:softHyphen/>
        <w:t>tionen av institut, varit tillämplig på både kreditinstitut och värdepappers</w:t>
      </w:r>
      <w:r w:rsidRPr="00DD3551">
        <w:softHyphen/>
        <w:t>företag (artiklarna 1.1 och 4.3). Frågan kompliceras dock</w:t>
      </w:r>
      <w:r w:rsidRPr="00DD3551">
        <w:rPr>
          <w:spacing w:val="-2"/>
        </w:rPr>
        <w:t xml:space="preserve"> på grund av de ändringar i till</w:t>
      </w:r>
      <w:r w:rsidRPr="00DD3551">
        <w:rPr>
          <w:spacing w:val="-2"/>
        </w:rPr>
        <w:softHyphen/>
        <w:t>syns</w:t>
      </w:r>
      <w:r w:rsidRPr="00DD3551">
        <w:rPr>
          <w:spacing w:val="-2"/>
        </w:rPr>
        <w:softHyphen/>
        <w:t>förordningen som har gjorts genom</w:t>
      </w:r>
      <w:r w:rsidRPr="00DD3551">
        <w:t xml:space="preserve"> </w:t>
      </w:r>
      <w:r w:rsidRPr="00DD3551">
        <w:rPr>
          <w:spacing w:val="-4"/>
        </w:rPr>
        <w:t>värde</w:t>
      </w:r>
      <w:r>
        <w:rPr>
          <w:spacing w:val="-4"/>
        </w:rPr>
        <w:softHyphen/>
      </w:r>
      <w:r w:rsidRPr="00DD3551">
        <w:rPr>
          <w:spacing w:val="-4"/>
        </w:rPr>
        <w:t>pappers</w:t>
      </w:r>
      <w:r w:rsidRPr="00DD3551">
        <w:rPr>
          <w:spacing w:val="-4"/>
        </w:rPr>
        <w:softHyphen/>
        <w:t>bolagsförord</w:t>
      </w:r>
      <w:r w:rsidRPr="00DD3551">
        <w:rPr>
          <w:spacing w:val="-4"/>
        </w:rPr>
        <w:softHyphen/>
        <w:t>ningen (artikel 62). I tillsynsförordningen</w:t>
      </w:r>
      <w:r w:rsidRPr="00DD3551">
        <w:t xml:space="preserve"> defini</w:t>
      </w:r>
      <w:r w:rsidRPr="00DD3551">
        <w:softHyphen/>
        <w:t>eras institut</w:t>
      </w:r>
      <w:r w:rsidRPr="00DD3551">
        <w:rPr>
          <w:spacing w:val="-4"/>
        </w:rPr>
        <w:t xml:space="preserve"> nu som ”ett kreditinstitut</w:t>
      </w:r>
      <w:r w:rsidRPr="00DD3551">
        <w:t xml:space="preserve"> som har auktoriserats enligt artikel 8 i kapitaltäck</w:t>
      </w:r>
      <w:r w:rsidRPr="00DD3551">
        <w:softHyphen/>
        <w:t>nings</w:t>
      </w:r>
      <w:r w:rsidRPr="00DD3551">
        <w:softHyphen/>
        <w:t>direktivet eller ett företag som avses i artikel 8a.3 i det direktivet”.</w:t>
      </w:r>
      <w:r w:rsidRPr="00DD3551">
        <w:rPr>
          <w:spacing w:val="-2"/>
        </w:rPr>
        <w:t xml:space="preserve"> </w:t>
      </w:r>
      <w:r w:rsidRPr="00DD3551">
        <w:rPr>
          <w:spacing w:val="-4"/>
        </w:rPr>
        <w:t>Till</w:t>
      </w:r>
      <w:r w:rsidRPr="00DD3551">
        <w:rPr>
          <w:spacing w:val="-4"/>
        </w:rPr>
        <w:softHyphen/>
        <w:t>stånd att ta emot kunders medel på konto ges enligt lagen om värdepappers</w:t>
      </w:r>
      <w:r w:rsidRPr="00DD3551">
        <w:rPr>
          <w:spacing w:val="-4"/>
        </w:rPr>
        <w:softHyphen/>
        <w:t>mark</w:t>
      </w:r>
      <w:r w:rsidRPr="00DD3551">
        <w:rPr>
          <w:spacing w:val="-4"/>
        </w:rPr>
        <w:softHyphen/>
        <w:t>naden medan</w:t>
      </w:r>
      <w:r w:rsidRPr="00DD3551">
        <w:t xml:space="preserve"> reglerna i kapitaltäcknings</w:t>
      </w:r>
      <w:r w:rsidRPr="00DD3551">
        <w:softHyphen/>
        <w:t xml:space="preserve">direktivet i svensk rätt </w:t>
      </w:r>
      <w:r w:rsidRPr="00DD3551">
        <w:rPr>
          <w:spacing w:val="-4"/>
        </w:rPr>
        <w:t>har genomförts genom bestämmelser i lagen om bank-</w:t>
      </w:r>
      <w:r w:rsidRPr="00DD3551">
        <w:t xml:space="preserve"> och finansieringsrörelse. Det går alltså inte att säga att värdepappers</w:t>
      </w:r>
      <w:r w:rsidRPr="00DD3551">
        <w:softHyphen/>
        <w:t>bolagen i fråga har auktoriserats enligt kapital</w:t>
      </w:r>
      <w:r w:rsidRPr="00DD3551">
        <w:softHyphen/>
        <w:t>täcknings</w:t>
      </w:r>
      <w:r w:rsidRPr="00DD3551">
        <w:softHyphen/>
        <w:t>direktivet. Till</w:t>
      </w:r>
      <w:r w:rsidRPr="00DD3551">
        <w:softHyphen/>
        <w:t>syns</w:t>
      </w:r>
      <w:r>
        <w:softHyphen/>
      </w:r>
      <w:r w:rsidRPr="00DD3551">
        <w:t>förordningen är därmed inte tillämplig. Om man vill behålla möjlig</w:t>
      </w:r>
      <w:r w:rsidRPr="00DD3551">
        <w:softHyphen/>
        <w:t xml:space="preserve">heten </w:t>
      </w:r>
      <w:r w:rsidRPr="00DD3551">
        <w:lastRenderedPageBreak/>
        <w:t>för värdepappersbolag att ta emot kunders medel på konto, bör det därför enligt svensk rätt gälla att tillsyns</w:t>
      </w:r>
      <w:r w:rsidRPr="00DD3551">
        <w:softHyphen/>
        <w:t>för</w:t>
      </w:r>
      <w:r w:rsidRPr="00DD3551">
        <w:softHyphen/>
        <w:t>ord</w:t>
      </w:r>
      <w:r w:rsidRPr="00DD3551">
        <w:softHyphen/>
        <w:t>ningen ska tillämpas för dessa bolag.</w:t>
      </w:r>
    </w:p>
    <w:p w14:paraId="2BE7543D" w14:textId="77777777" w:rsidR="005A76CB" w:rsidRPr="00DD3551" w:rsidRDefault="005A76CB" w:rsidP="005A76CB">
      <w:pPr>
        <w:pStyle w:val="Brdtextmedindrag"/>
      </w:pPr>
      <w:r w:rsidRPr="00DD3551">
        <w:t xml:space="preserve">Ett alternativ är att </w:t>
      </w:r>
      <w:r>
        <w:t>ta bort</w:t>
      </w:r>
      <w:r w:rsidRPr="00DD3551">
        <w:t xml:space="preserve"> möjligheten för värdepappersbolag att ta emot kunders medel på konto. Det kan ifrågasättas om det är rimligt att ett företag som huvud</w:t>
      </w:r>
      <w:r w:rsidRPr="00DD3551">
        <w:softHyphen/>
        <w:t>sakligen ägnar sig åt värdepappersrörelse ska följa de kapi</w:t>
      </w:r>
      <w:r w:rsidRPr="00DD3551">
        <w:softHyphen/>
        <w:t>tal</w:t>
      </w:r>
      <w:r w:rsidRPr="00DD3551">
        <w:softHyphen/>
        <w:t>täck</w:t>
      </w:r>
      <w:r w:rsidRPr="00DD3551">
        <w:softHyphen/>
        <w:t>nings</w:t>
      </w:r>
      <w:r w:rsidRPr="00DD3551">
        <w:softHyphen/>
        <w:t>regler som primärt är avsedda för en helt annan typ av företag (banker) bara för att företaget tar emot kunders medel på konto i stället för att använda klient</w:t>
      </w:r>
      <w:r w:rsidRPr="00DD3551">
        <w:softHyphen/>
        <w:t>medels</w:t>
      </w:r>
      <w:r w:rsidRPr="00DD3551">
        <w:softHyphen/>
        <w:t>konton för att hantera kunders transak</w:t>
      </w:r>
      <w:r w:rsidRPr="00DD3551">
        <w:softHyphen/>
        <w:t>tioner</w:t>
      </w:r>
      <w:r w:rsidRPr="00F74D76">
        <w:t>. Det kan även ifråga</w:t>
      </w:r>
      <w:r w:rsidRPr="00F74D76">
        <w:softHyphen/>
        <w:t>sättas om det är förenligt med EU-rätten.</w:t>
      </w:r>
      <w:r w:rsidRPr="00DD3551">
        <w:t xml:space="preserve"> </w:t>
      </w:r>
    </w:p>
    <w:p w14:paraId="64976FDD" w14:textId="77777777" w:rsidR="005A76CB" w:rsidRPr="00F74D76" w:rsidRDefault="005A76CB" w:rsidP="005A76CB">
      <w:pPr>
        <w:pStyle w:val="Brdtextmedindrag"/>
      </w:pPr>
      <w:r w:rsidRPr="00DD3551">
        <w:t xml:space="preserve">Från principiella utgångspunkter kan man konstatera att de nya </w:t>
      </w:r>
      <w:r w:rsidRPr="00DD3551">
        <w:rPr>
          <w:spacing w:val="-2"/>
        </w:rPr>
        <w:t>kapital</w:t>
      </w:r>
      <w:r w:rsidRPr="00DD3551">
        <w:rPr>
          <w:spacing w:val="-2"/>
        </w:rPr>
        <w:softHyphen/>
        <w:t>täckningsreglerna för värdepappersbolag är utformade för just</w:t>
      </w:r>
      <w:r w:rsidRPr="00DD3551">
        <w:t xml:space="preserve"> den typ av verksamhet som värdepappersbolag ägnar sig åt. Exem</w:t>
      </w:r>
      <w:r w:rsidRPr="00DD3551">
        <w:softHyphen/>
        <w:t>pelvis beror kraven på kapitalbasens storlek på faktorer såsom för</w:t>
      </w:r>
      <w:r w:rsidRPr="00DD3551">
        <w:softHyphen/>
        <w:t xml:space="preserve">valtat kapital, omfattningen av kundorder och daglig handelsvolym. Om ett värdepappersbolag som tar emot kunders medel på </w:t>
      </w:r>
      <w:r w:rsidRPr="00DD3551">
        <w:rPr>
          <w:spacing w:val="-4"/>
        </w:rPr>
        <w:t xml:space="preserve">konto tillämpade tillsynsförordningen i stället för </w:t>
      </w:r>
      <w:r w:rsidRPr="00DD3551">
        <w:rPr>
          <w:spacing w:val="-2"/>
        </w:rPr>
        <w:t>värdepappersbolagsförord</w:t>
      </w:r>
      <w:r w:rsidRPr="00DD3551">
        <w:rPr>
          <w:spacing w:val="-2"/>
        </w:rPr>
        <w:softHyphen/>
        <w:t>ningen skulle dessa, för värdepappersbolagens verksamhet special</w:t>
      </w:r>
      <w:r w:rsidRPr="00DD3551">
        <w:rPr>
          <w:spacing w:val="-2"/>
        </w:rPr>
        <w:softHyphen/>
        <w:t>anpassade</w:t>
      </w:r>
      <w:r w:rsidRPr="00DD3551">
        <w:t xml:space="preserve"> krav, inte gälla för bolaget. Å andra sidan uppstår en likartad situation för de banker som har tillstånd för värde</w:t>
      </w:r>
      <w:r w:rsidRPr="00DD3551">
        <w:softHyphen/>
        <w:t>pappersrörelse</w:t>
      </w:r>
      <w:r w:rsidRPr="00DD3551">
        <w:rPr>
          <w:spacing w:val="4"/>
        </w:rPr>
        <w:t>. Bankerna kommer även i fortsättningen att omfattas av</w:t>
      </w:r>
      <w:r w:rsidRPr="00DD3551">
        <w:t xml:space="preserve"> kapitaltäckningsreglerna</w:t>
      </w:r>
      <w:r w:rsidRPr="00DD3551">
        <w:rPr>
          <w:spacing w:val="-2"/>
        </w:rPr>
        <w:t xml:space="preserve"> för kreditinstitut oavsett hur omfattande</w:t>
      </w:r>
      <w:r w:rsidRPr="00DD3551">
        <w:t xml:space="preserve"> värde</w:t>
      </w:r>
      <w:r w:rsidRPr="00DD3551">
        <w:softHyphen/>
        <w:t>pappersrörelsen är i förhållande till den traditionella bankverk</w:t>
      </w:r>
      <w:r w:rsidRPr="00DD3551">
        <w:softHyphen/>
        <w:t xml:space="preserve">samheten. Principiellt bör det inte göras någon åtskillnad mellan en </w:t>
      </w:r>
      <w:r w:rsidRPr="00DD3551">
        <w:rPr>
          <w:spacing w:val="-4"/>
        </w:rPr>
        <w:t>bank som huvud</w:t>
      </w:r>
      <w:r w:rsidRPr="00DD3551">
        <w:rPr>
          <w:spacing w:val="-4"/>
        </w:rPr>
        <w:softHyphen/>
        <w:t>sakligen ägnar sig åt värdepappersrörelse och ett värde</w:t>
      </w:r>
      <w:r w:rsidRPr="00DD3551">
        <w:rPr>
          <w:spacing w:val="-4"/>
        </w:rPr>
        <w:softHyphen/>
        <w:t>pappers</w:t>
      </w:r>
      <w:r w:rsidRPr="00DD3551">
        <w:rPr>
          <w:spacing w:val="-4"/>
        </w:rPr>
        <w:softHyphen/>
        <w:t>bolag som tar emot kunders medel på konto</w:t>
      </w:r>
      <w:r w:rsidRPr="00DD3551">
        <w:t>. Avgörande är att båda företagen tar emot inlåning från allmänheten och kapital</w:t>
      </w:r>
      <w:r w:rsidRPr="00DD3551">
        <w:softHyphen/>
        <w:t>täck</w:t>
      </w:r>
      <w:r w:rsidRPr="00DD3551">
        <w:softHyphen/>
        <w:t>ningsreglerna för kredit</w:t>
      </w:r>
      <w:r w:rsidRPr="00DD3551">
        <w:softHyphen/>
        <w:t>institut är utformade bl.a. för att säkerställa att kun</w:t>
      </w:r>
      <w:r w:rsidRPr="00DD3551">
        <w:softHyphen/>
        <w:t>derna får tillbaka sina pengar. Det är därför relevant att tillämpa reglerna både på banker och på värde</w:t>
      </w:r>
      <w:r w:rsidRPr="00DD3551">
        <w:softHyphen/>
        <w:t>pappersbolag med till</w:t>
      </w:r>
      <w:r w:rsidRPr="00DD3551">
        <w:softHyphen/>
        <w:t xml:space="preserve">stånd att ta emot kunders medel på konto. Man kan också konstatera att </w:t>
      </w:r>
      <w:r w:rsidRPr="00DD3551">
        <w:rPr>
          <w:spacing w:val="-3"/>
        </w:rPr>
        <w:t>enligt de nya kapitaltäckningsreglerna ska reglerna för kreditinstitut tillämpas på värde</w:t>
      </w:r>
      <w:r w:rsidRPr="00DD3551">
        <w:rPr>
          <w:spacing w:val="-3"/>
        </w:rPr>
        <w:softHyphen/>
        <w:t>pappersbolag</w:t>
      </w:r>
      <w:r w:rsidRPr="00DD3551">
        <w:t xml:space="preserve"> som har en viss storlek och på bolag som den behö</w:t>
      </w:r>
      <w:r w:rsidRPr="00DD3551">
        <w:softHyphen/>
        <w:t>riga myndigheten anser systemviktiga (avsnitt </w:t>
      </w:r>
      <w:r w:rsidRPr="006B5E00">
        <w:t>7.2</w:t>
      </w:r>
      <w:r w:rsidRPr="00DD3551">
        <w:t>). EU-regler</w:t>
      </w:r>
      <w:r w:rsidRPr="00DD3551">
        <w:softHyphen/>
        <w:t xml:space="preserve">ingen utgår således från att det i vissa fall är </w:t>
      </w:r>
      <w:r w:rsidRPr="00DD3551">
        <w:rPr>
          <w:spacing w:val="-2"/>
        </w:rPr>
        <w:t xml:space="preserve">lämpligt att tillämpa </w:t>
      </w:r>
      <w:r w:rsidRPr="00F74D76">
        <w:rPr>
          <w:spacing w:val="-2"/>
        </w:rPr>
        <w:t>reglerna för kreditinstitut även på värdepappersbolag</w:t>
      </w:r>
      <w:r w:rsidRPr="00F74D76">
        <w:t>.</w:t>
      </w:r>
    </w:p>
    <w:p w14:paraId="20AB6AF9" w14:textId="77777777" w:rsidR="005A76CB" w:rsidRPr="00DD3551" w:rsidRDefault="005A76CB" w:rsidP="005A76CB">
      <w:pPr>
        <w:pStyle w:val="Brdtextmedindrag"/>
      </w:pPr>
      <w:r w:rsidRPr="00F74D76">
        <w:rPr>
          <w:spacing w:val="-2"/>
        </w:rPr>
        <w:t>Det finns såle</w:t>
      </w:r>
      <w:r w:rsidRPr="00F74D76">
        <w:rPr>
          <w:spacing w:val="-2"/>
        </w:rPr>
        <w:softHyphen/>
        <w:t>des</w:t>
      </w:r>
      <w:r w:rsidRPr="00F74D76">
        <w:t xml:space="preserve"> var</w:t>
      </w:r>
      <w:r w:rsidRPr="00F74D76">
        <w:softHyphen/>
        <w:t>ken några principiella eller EU-rättsliga hinder mot att det i svensk rätt även i fort</w:t>
      </w:r>
      <w:r w:rsidRPr="00F74D76">
        <w:softHyphen/>
        <w:t>sättningen ska vara möjligt för ett värde</w:t>
      </w:r>
      <w:r>
        <w:softHyphen/>
      </w:r>
      <w:r w:rsidRPr="00F74D76">
        <w:t>pappersbolag att få tillstånd att ta emot kunders medel på konto, för</w:t>
      </w:r>
      <w:r w:rsidRPr="00F74D76">
        <w:softHyphen/>
        <w:t>utsatt att bolagen till</w:t>
      </w:r>
      <w:r w:rsidRPr="00F74D76">
        <w:softHyphen/>
      </w:r>
      <w:r w:rsidRPr="00F74D76">
        <w:rPr>
          <w:spacing w:val="-2"/>
        </w:rPr>
        <w:t>ämpar tillsynsförordningen</w:t>
      </w:r>
      <w:r>
        <w:rPr>
          <w:spacing w:val="-2"/>
        </w:rPr>
        <w:t xml:space="preserve"> och omfattas av samma regler i kapital</w:t>
      </w:r>
      <w:r>
        <w:rPr>
          <w:spacing w:val="-2"/>
        </w:rPr>
        <w:softHyphen/>
        <w:t>täckningsdirektivet (artiklarna 49–144) som ska gälla för värde</w:t>
      </w:r>
      <w:r>
        <w:rPr>
          <w:spacing w:val="-2"/>
        </w:rPr>
        <w:softHyphen/>
        <w:t>pappersbolag som avses i artikel 1.2 och 1.5 i värdepappersbolags</w:t>
      </w:r>
      <w:r>
        <w:rPr>
          <w:spacing w:val="-2"/>
        </w:rPr>
        <w:softHyphen/>
        <w:t>förord</w:t>
      </w:r>
      <w:r>
        <w:rPr>
          <w:spacing w:val="-2"/>
        </w:rPr>
        <w:softHyphen/>
        <w:t>ningen (se avsnitt 7.2)</w:t>
      </w:r>
      <w:r w:rsidRPr="00F74D76">
        <w:rPr>
          <w:spacing w:val="-2"/>
        </w:rPr>
        <w:t xml:space="preserve">. </w:t>
      </w:r>
      <w:r w:rsidRPr="00F74D76">
        <w:t>Detta kommer att innebära stora skillnader mellan värde</w:t>
      </w:r>
      <w:r w:rsidRPr="00F74D76">
        <w:softHyphen/>
        <w:t>pappers</w:t>
      </w:r>
      <w:r w:rsidRPr="00F74D76">
        <w:softHyphen/>
        <w:t>bolag som tar emot kunders medel på konto och värde</w:t>
      </w:r>
      <w:r>
        <w:softHyphen/>
      </w:r>
      <w:r w:rsidRPr="00F74D76">
        <w:t>pappers</w:t>
      </w:r>
      <w:r>
        <w:softHyphen/>
      </w:r>
      <w:r w:rsidRPr="00F74D76">
        <w:t>bolag s</w:t>
      </w:r>
      <w:r w:rsidRPr="00F74D76">
        <w:rPr>
          <w:spacing w:val="-4"/>
        </w:rPr>
        <w:t>om tar emot medel med redovisnings</w:t>
      </w:r>
      <w:r w:rsidRPr="00F74D76">
        <w:rPr>
          <w:spacing w:val="-4"/>
        </w:rPr>
        <w:softHyphen/>
        <w:t>skyldighet. Den förra kategorin</w:t>
      </w:r>
      <w:r w:rsidRPr="00F74D76">
        <w:t xml:space="preserve"> ska tillämpa de nuvarande reglerna i till</w:t>
      </w:r>
      <w:r w:rsidRPr="00F74D76">
        <w:softHyphen/>
        <w:t>synsförordningen medan den senare kategorin ska tillämpa de nya reglerna i värdepappers</w:t>
      </w:r>
      <w:r w:rsidRPr="00F74D76">
        <w:softHyphen/>
        <w:t>bolags</w:t>
      </w:r>
      <w:r w:rsidRPr="00F74D76">
        <w:softHyphen/>
        <w:t>förordningen. Det är möjligt att värde</w:t>
      </w:r>
      <w:r w:rsidRPr="00F74D76">
        <w:softHyphen/>
        <w:t>pappersbolag som i dag har tillstånd att ta emot kunders medel på konto av den anledningen väljer att avstå från detta tillstånd och i stället, om de inte redan har det, ansöker om tillstånd för att ta emot medel med redovisnings</w:t>
      </w:r>
      <w:r w:rsidRPr="00F74D76">
        <w:softHyphen/>
        <w:t>skyldighet (2 kap. 2 § första stycket 1 lagen om värdepappersmarknaden). Detta är dock i så fall en fråga som varje berört bolag</w:t>
      </w:r>
      <w:r w:rsidRPr="00DD3551">
        <w:t xml:space="preserve"> får ta ställning till. </w:t>
      </w:r>
    </w:p>
    <w:p w14:paraId="6B338555" w14:textId="77777777" w:rsidR="005A76CB" w:rsidRPr="00DD3551" w:rsidRDefault="005A76CB" w:rsidP="005A76CB">
      <w:pPr>
        <w:pStyle w:val="Brdtextmedindrag"/>
      </w:pPr>
      <w:r w:rsidRPr="00DD3551">
        <w:lastRenderedPageBreak/>
        <w:t xml:space="preserve">Möjligheten för värdepappersbolag att ha tillstånd för att ta emot kunders medel på konto för att underlätta värdepappersrörelsen bör alltså finnas kvar i sin nuvarande form, vilket innebär att sådana bolag även måste ha tillstånd att lämna kredit till kunder </w:t>
      </w:r>
      <w:bookmarkStart w:id="118" w:name="_Hlk56165602"/>
      <w:r w:rsidRPr="00DD3551">
        <w:t>(2 kap. 2 § andra stycket lagen om värdepappersmarknaden)</w:t>
      </w:r>
      <w:bookmarkEnd w:id="118"/>
      <w:r w:rsidRPr="00DD3551">
        <w:t>. Som anförs ovan bör sådana värde</w:t>
      </w:r>
      <w:r w:rsidRPr="00DD3551">
        <w:softHyphen/>
        <w:t>pappersbolag fortsätta att tillämpa det nuvarande kapitaltäcknings</w:t>
      </w:r>
      <w:r w:rsidRPr="00DD3551">
        <w:softHyphen/>
        <w:t>regelverket. Det innebär att tillsynsför</w:t>
      </w:r>
      <w:r w:rsidRPr="00DD3551">
        <w:softHyphen/>
        <w:t>ord</w:t>
      </w:r>
      <w:r w:rsidRPr="00DD3551">
        <w:softHyphen/>
        <w:t>ningen bör tillämpas på dessa värde</w:t>
      </w:r>
      <w:r w:rsidRPr="00DD3551">
        <w:softHyphen/>
        <w:t>pappers</w:t>
      </w:r>
      <w:r w:rsidRPr="00DD3551">
        <w:softHyphen/>
        <w:t>bolag. I tillsynslagen bör defini</w:t>
      </w:r>
      <w:r w:rsidRPr="00DD3551">
        <w:softHyphen/>
        <w:t>tionerna ändras så att sådana värdepappersbolag inte längre definieras som värdepappersbolag i den lagen utan som kredit</w:t>
      </w:r>
      <w:r w:rsidRPr="00DD3551">
        <w:softHyphen/>
        <w:t>insti</w:t>
      </w:r>
      <w:r w:rsidRPr="00DD3551">
        <w:softHyphen/>
        <w:t>tut. För sådana värdepappersbolag bör bestäm</w:t>
      </w:r>
      <w:r w:rsidRPr="00DD3551">
        <w:softHyphen/>
        <w:t>melserna om styrning och kontroll i lagen om bank- och finansier</w:t>
      </w:r>
      <w:r w:rsidRPr="00DD3551">
        <w:softHyphen/>
        <w:t>ings</w:t>
      </w:r>
      <w:r>
        <w:softHyphen/>
      </w:r>
      <w:r w:rsidRPr="00DD3551">
        <w:t>rörelse tillämpas i stället för motsvarande bestämmelser i lagen om värde</w:t>
      </w:r>
      <w:r>
        <w:softHyphen/>
      </w:r>
      <w:r w:rsidRPr="00DD3551">
        <w:t>pappersmarknaden.</w:t>
      </w:r>
    </w:p>
    <w:p w14:paraId="328EF488" w14:textId="77777777" w:rsidR="005A76CB" w:rsidRPr="00DD3551" w:rsidRDefault="005A76CB" w:rsidP="005A76CB">
      <w:pPr>
        <w:pStyle w:val="Brdtextmedindrag"/>
      </w:pPr>
      <w:r w:rsidRPr="00DD3551">
        <w:rPr>
          <w:spacing w:val="-2"/>
        </w:rPr>
        <w:t>Möjligheten för ett värdepappersbolag att ta emot kunders medel på konto</w:t>
      </w:r>
      <w:r w:rsidRPr="00DD3551">
        <w:t xml:space="preserve"> kommer även i fortsättningen att vara en sidotjänst som regleras i nationell svensk rätt och </w:t>
      </w:r>
      <w:r w:rsidRPr="00DD3551">
        <w:rPr>
          <w:spacing w:val="-4"/>
        </w:rPr>
        <w:t>inte i det regelverk som gäller på EU-nivå. Det kan påverka möjligheterna för värdepappersbolag att tillhandahålla</w:t>
      </w:r>
      <w:r w:rsidRPr="00DD3551">
        <w:t xml:space="preserve"> den sidotjänsten i andra länder inom EES.</w:t>
      </w:r>
    </w:p>
    <w:p w14:paraId="3147D98D" w14:textId="133F3BB4" w:rsidR="005A76CB" w:rsidRPr="00DD3551" w:rsidRDefault="005A76CB" w:rsidP="005A76CB">
      <w:pPr>
        <w:pStyle w:val="Rubrik5utannumrering"/>
      </w:pPr>
      <w:bookmarkStart w:id="119" w:name="_Hlk53487686"/>
      <w:r w:rsidRPr="00DD3551">
        <w:t>Värdepappersbolag med tillstånd att lämna kunder kredit men inte för att ta emot kunder</w:t>
      </w:r>
      <w:r w:rsidR="00EC7FBF">
        <w:t>s</w:t>
      </w:r>
      <w:r w:rsidRPr="00DD3551">
        <w:t xml:space="preserve"> medel på konto</w:t>
      </w:r>
      <w:bookmarkEnd w:id="119"/>
    </w:p>
    <w:p w14:paraId="2C71CF64" w14:textId="77777777" w:rsidR="005A76CB" w:rsidRPr="00DD3551" w:rsidRDefault="005A76CB" w:rsidP="005A76CB">
      <w:pPr>
        <w:pStyle w:val="Brdtextmedindrag"/>
        <w:ind w:firstLine="0"/>
      </w:pPr>
      <w:r w:rsidRPr="00DD3551">
        <w:rPr>
          <w:i/>
          <w:iCs/>
        </w:rPr>
        <w:t>FAR</w:t>
      </w:r>
      <w:r w:rsidRPr="00DD3551">
        <w:t xml:space="preserve"> och </w:t>
      </w:r>
      <w:r w:rsidRPr="00DD3551">
        <w:rPr>
          <w:i/>
          <w:iCs/>
        </w:rPr>
        <w:t xml:space="preserve">Söderberg &amp; Partners </w:t>
      </w:r>
      <w:r w:rsidRPr="00DD3551">
        <w:t>bedömer att värdepappersbolag som har tillstånd att lämna kunder kredit men inte även har tillstånd att ta emot kunders medel på konto bör tillämpa värdepappersbolagsförordningen, men fram</w:t>
      </w:r>
      <w:r w:rsidRPr="00DD3551">
        <w:softHyphen/>
        <w:t>håller att detta bör förtydligas i det fortsatta lagstiftningsarbetet. Rege</w:t>
      </w:r>
      <w:r w:rsidRPr="00DD3551">
        <w:softHyphen/>
        <w:t>ringen kon</w:t>
      </w:r>
      <w:r w:rsidRPr="00DD3551">
        <w:softHyphen/>
        <w:t>sta</w:t>
      </w:r>
      <w:r w:rsidRPr="00DD3551">
        <w:softHyphen/>
        <w:t>terar att tillstånd att lämna kunder kredit för att kunden, genom värdepappersbolaget, ska kunna genomföra en trans</w:t>
      </w:r>
      <w:r w:rsidRPr="00DD3551">
        <w:softHyphen/>
        <w:t>aktion i ett eller flera finansiella instrument (2 kap. 2 § första stycket 2 lagen om värde</w:t>
      </w:r>
      <w:r w:rsidRPr="00DD3551">
        <w:softHyphen/>
        <w:t>pappersmarknaden) avser en sidotjänst enligt MiFID II (punkt 2 i avsnitt B i bilaga II till direktivet). Någon särreglering i fråga om sådana värde</w:t>
      </w:r>
      <w:r w:rsidRPr="00DD3551">
        <w:softHyphen/>
        <w:t>pappersbolag finns inte. Det följer därmed direkt av värdepappersbolags</w:t>
      </w:r>
      <w:r w:rsidRPr="00DD3551">
        <w:softHyphen/>
        <w:t>förordningen att den förordningen gäller för sådana värdepappersbolag (artikel 1.1).</w:t>
      </w:r>
    </w:p>
    <w:p w14:paraId="252DE8A6" w14:textId="77777777" w:rsidR="005A76CB" w:rsidRPr="00DD3551" w:rsidRDefault="005A76CB" w:rsidP="005A76CB">
      <w:pPr>
        <w:pStyle w:val="Rubrik5utannumrering"/>
      </w:pPr>
      <w:r w:rsidRPr="00DD3551">
        <w:t>Lagen om insättningsgaranti</w:t>
      </w:r>
    </w:p>
    <w:p w14:paraId="6D43006B" w14:textId="77777777" w:rsidR="005A76CB" w:rsidRPr="00DD3551" w:rsidRDefault="005A76CB" w:rsidP="005A76CB">
      <w:pPr>
        <w:pStyle w:val="Brdtextmedindrag"/>
        <w:ind w:firstLine="0"/>
      </w:pPr>
      <w:r w:rsidRPr="00DD3551">
        <w:rPr>
          <w:i/>
          <w:iCs/>
        </w:rPr>
        <w:t xml:space="preserve">Riksgäldskontoret </w:t>
      </w:r>
      <w:r w:rsidRPr="00DD3551">
        <w:t>anser att värde</w:t>
      </w:r>
      <w:r w:rsidRPr="00DD3551">
        <w:softHyphen/>
        <w:t>pappersbolag med tillstånd att ta emot kunders medel på konto bör omfattas av lagen om insättningsgaranti. Det kan konstateras att sådana värdepappersbolag i dag omfattas av den lagen (se t.ex. 1 § och definitionen av institut i 2 §) och att det i detta lagstift</w:t>
      </w:r>
      <w:r w:rsidRPr="00DD3551">
        <w:softHyphen/>
        <w:t xml:space="preserve">ningsärende inte föreslås några ändringar i det avseendet. </w:t>
      </w:r>
    </w:p>
    <w:p w14:paraId="3E73FA17" w14:textId="77777777" w:rsidR="005A76CB" w:rsidRPr="00DD3551" w:rsidRDefault="005A76CB" w:rsidP="005A76CB">
      <w:pPr>
        <w:pStyle w:val="Rubrik5utannumrering"/>
      </w:pPr>
      <w:r w:rsidRPr="00DD3551">
        <w:t>System för hantering av uppgifter om kunder och deras insättningar</w:t>
      </w:r>
    </w:p>
    <w:p w14:paraId="024E0985" w14:textId="77777777" w:rsidR="005A76CB" w:rsidRDefault="005A76CB" w:rsidP="005A76CB">
      <w:pPr>
        <w:pStyle w:val="Brdtextmedindrag"/>
        <w:ind w:firstLine="0"/>
      </w:pPr>
      <w:r w:rsidRPr="00DD3551">
        <w:rPr>
          <w:i/>
          <w:iCs/>
        </w:rPr>
        <w:t xml:space="preserve">Riksgäldskontoret </w:t>
      </w:r>
      <w:r w:rsidRPr="00DD3551">
        <w:t>anser att värdepappersbolag med tillstånd att ta emot kunders medel på konto och att lämna kunder kredit bör omfattas av bestämmelsen i lagen om bank- och finansieringsrörelse om att ett kreditinstituts system för hantering av uppgifter om insättare och deras insättningar ska vara sådana att kreditinstitutet utan dröjsmål kan samman</w:t>
      </w:r>
      <w:r w:rsidRPr="00DD3551">
        <w:softHyphen/>
        <w:t>ställa en fullständig och tillförlitlig förteckning över institutets samtliga insättare och deras respektive insättningar (6 kap. 3 a §). Enligt lagen om värde</w:t>
      </w:r>
      <w:r w:rsidRPr="00DD3551">
        <w:softHyphen/>
        <w:t xml:space="preserve">pappersmarknaden gäller motsvarande krav för värdepappersbolag </w:t>
      </w:r>
      <w:r w:rsidRPr="00DD3551">
        <w:lastRenderedPageBreak/>
        <w:t>med tillstånd att ta emot medel på konto (9 kap. 42 § första stycket). Regeringen anser att för värdepappersbolag bör den bestämmelsen gälla även i fortsättningen.</w:t>
      </w:r>
    </w:p>
    <w:p w14:paraId="06CFD989" w14:textId="77777777" w:rsidR="005A76CB" w:rsidRPr="00DD3551" w:rsidRDefault="005A76CB" w:rsidP="005A76CB">
      <w:pPr>
        <w:pStyle w:val="Rubrik2"/>
        <w:keepLines/>
        <w:suppressAutoHyphens/>
        <w:overflowPunct w:val="0"/>
        <w:autoSpaceDE w:val="0"/>
        <w:autoSpaceDN w:val="0"/>
        <w:adjustRightInd w:val="0"/>
        <w:spacing w:before="520" w:after="180" w:line="300" w:lineRule="exact"/>
        <w:textAlignment w:val="baseline"/>
      </w:pPr>
      <w:bookmarkStart w:id="120" w:name="_Toc33087191"/>
      <w:bookmarkStart w:id="121" w:name="_Toc65160254"/>
      <w:bookmarkStart w:id="122" w:name="_Toc68700471"/>
      <w:r w:rsidRPr="00DD3551">
        <w:t>Fondbolag och AIF-förvaltare</w:t>
      </w:r>
      <w:bookmarkStart w:id="123" w:name="_Hlk18070337"/>
      <w:bookmarkEnd w:id="120"/>
      <w:bookmarkEnd w:id="121"/>
      <w:bookmarkEnd w:id="122"/>
    </w:p>
    <w:p w14:paraId="6ED9024F" w14:textId="77777777" w:rsidR="005A76CB" w:rsidRPr="001E699F" w:rsidRDefault="005A76CB" w:rsidP="005A76CB">
      <w:pPr>
        <w:pStyle w:val="Brdtextmedindragram"/>
        <w:ind w:firstLine="0"/>
      </w:pPr>
      <w:r w:rsidRPr="001E699F">
        <w:rPr>
          <w:b/>
        </w:rPr>
        <w:t>Regeringens förslag</w:t>
      </w:r>
      <w:r w:rsidRPr="001E699F">
        <w:rPr>
          <w:b/>
          <w:bCs/>
        </w:rPr>
        <w:t>:</w:t>
      </w:r>
      <w:r w:rsidRPr="001E699F">
        <w:t xml:space="preserve"> </w:t>
      </w:r>
      <w:bookmarkStart w:id="124" w:name="_Hlk53091076"/>
      <w:r w:rsidRPr="001E699F">
        <w:t>Bestämmelserna om kapitalbaskrav baserat på fasta omkostnader i lagen om värde</w:t>
      </w:r>
      <w:r w:rsidRPr="001E699F">
        <w:softHyphen/>
        <w:t>pappers</w:t>
      </w:r>
      <w:r w:rsidRPr="001E699F">
        <w:softHyphen/>
        <w:t>fonder och lagen om för</w:t>
      </w:r>
      <w:r w:rsidRPr="001E699F">
        <w:softHyphen/>
        <w:t>valtare av alternativa investe</w:t>
      </w:r>
      <w:r w:rsidRPr="001E699F">
        <w:softHyphen/>
        <w:t>rings</w:t>
      </w:r>
      <w:r w:rsidRPr="001E699F">
        <w:softHyphen/>
        <w:t>fonder ska ersättas med en hänvisning till motsvarande bestämmelser i värdepappers</w:t>
      </w:r>
      <w:r w:rsidRPr="001E699F">
        <w:softHyphen/>
        <w:t>bolags</w:t>
      </w:r>
      <w:r w:rsidRPr="001E699F">
        <w:softHyphen/>
        <w:t>förord</w:t>
      </w:r>
      <w:r w:rsidRPr="001E699F">
        <w:softHyphen/>
        <w:t>ningen.</w:t>
      </w:r>
      <w:bookmarkEnd w:id="124"/>
    </w:p>
    <w:bookmarkEnd w:id="123"/>
    <w:p w14:paraId="163A819C" w14:textId="77777777" w:rsidR="005A76CB" w:rsidRPr="001E699F" w:rsidRDefault="005A76CB" w:rsidP="005A76CB">
      <w:pPr>
        <w:pStyle w:val="Brdtextmedindragram"/>
      </w:pPr>
      <w:r w:rsidRPr="001E699F">
        <w:t>Bestämmelsen i lagen om förvaltare av alternativa investeringsfonder om vilka värdepappersföretag som får vara förvaringsinstitut för EES-baserade alternativa investeringsfonder ska kompletteras med en hän</w:t>
      </w:r>
      <w:r w:rsidRPr="001E699F">
        <w:softHyphen/>
        <w:t>visning till kapitalbaskraven i värdepappersbolagsförordningen.</w:t>
      </w:r>
    </w:p>
    <w:p w14:paraId="5D8AFE09" w14:textId="77777777" w:rsidR="005A76CB" w:rsidRPr="001E699F" w:rsidRDefault="005A76CB" w:rsidP="005A76CB">
      <w:pPr>
        <w:pStyle w:val="Brdtextmedindragram"/>
      </w:pPr>
      <w:r w:rsidRPr="001E699F">
        <w:t>En rättelse i lagen om förvaltare av alternativa investeringsfonder ska göras.</w:t>
      </w:r>
    </w:p>
    <w:p w14:paraId="38407A3C" w14:textId="77777777" w:rsidR="005A76CB" w:rsidRPr="001E699F" w:rsidRDefault="005A76CB" w:rsidP="005A76CB">
      <w:pPr>
        <w:pStyle w:val="Brdtext"/>
        <w:rPr>
          <w:sz w:val="8"/>
          <w:szCs w:val="8"/>
        </w:rPr>
      </w:pPr>
    </w:p>
    <w:p w14:paraId="1C9E16E8" w14:textId="77777777" w:rsidR="005A76CB" w:rsidRPr="001E699F" w:rsidRDefault="005A76CB" w:rsidP="005A76CB">
      <w:pPr>
        <w:pStyle w:val="Brdtextmedindrag"/>
      </w:pPr>
      <w:r w:rsidRPr="001E699F">
        <w:rPr>
          <w:b/>
          <w:bCs/>
        </w:rPr>
        <w:t>Utredningens förslag</w:t>
      </w:r>
      <w:r w:rsidRPr="001E699F">
        <w:t xml:space="preserve"> överensstämmer delvis med regeringens förslag. Utredningen föreslår att hänvisningen till kapitalbaskraven i tillsyns</w:t>
      </w:r>
      <w:r w:rsidRPr="001E699F">
        <w:softHyphen/>
        <w:t>förordningen i bestämmelsen i lagen om förvaltare av alternativa investe</w:t>
      </w:r>
      <w:r w:rsidRPr="001E699F">
        <w:softHyphen/>
        <w:t>ringsfonder om förvaringsinstitut för EES-baserade alternativa investe</w:t>
      </w:r>
      <w:r w:rsidRPr="001E699F">
        <w:softHyphen/>
        <w:t>ringsfonder ska ersättas med en hänvisning till motsvarande krav i värde</w:t>
      </w:r>
      <w:r w:rsidRPr="001E699F">
        <w:softHyphen/>
        <w:t>pappersbolagsförordningen. Utredningen föreslår inte någon rättelse i lagen om förvaltare av alternativa investeringsfonder.</w:t>
      </w:r>
    </w:p>
    <w:p w14:paraId="77E18437" w14:textId="77777777" w:rsidR="005A76CB" w:rsidRPr="00DD3551" w:rsidRDefault="005A76CB" w:rsidP="005A76CB">
      <w:pPr>
        <w:pStyle w:val="Brdtextmedindrag"/>
      </w:pPr>
      <w:r w:rsidRPr="001E699F">
        <w:rPr>
          <w:b/>
          <w:bCs/>
        </w:rPr>
        <w:t>Remissinstanserna</w:t>
      </w:r>
      <w:r w:rsidRPr="001E699F">
        <w:t xml:space="preserve"> tillstyrker förslaget</w:t>
      </w:r>
      <w:r w:rsidRPr="00DD3551">
        <w:t xml:space="preserve"> eller har inget att invända mot det.</w:t>
      </w:r>
    </w:p>
    <w:p w14:paraId="219A2C31" w14:textId="77777777" w:rsidR="005A76CB" w:rsidRDefault="005A76CB" w:rsidP="005A76CB">
      <w:pPr>
        <w:pStyle w:val="Rubrik4utannumrering"/>
      </w:pPr>
      <w:r w:rsidRPr="00DD3551">
        <w:t>Skälen för regeringens förslag</w:t>
      </w:r>
    </w:p>
    <w:p w14:paraId="329E112B" w14:textId="77777777" w:rsidR="005A76CB" w:rsidRPr="00524499" w:rsidRDefault="005A76CB" w:rsidP="005A76CB">
      <w:pPr>
        <w:pStyle w:val="Rubrik5utannumrering"/>
        <w:spacing w:before="0"/>
      </w:pPr>
      <w:r>
        <w:t>Bestämmelserna om kapitalbaskrav</w:t>
      </w:r>
    </w:p>
    <w:p w14:paraId="75056F64" w14:textId="77777777" w:rsidR="005A76CB" w:rsidRPr="00DD3551" w:rsidRDefault="005A76CB" w:rsidP="005A76CB">
      <w:pPr>
        <w:pStyle w:val="Brdtextmedindrag"/>
        <w:ind w:firstLine="0"/>
      </w:pPr>
      <w:r w:rsidRPr="00DD3551">
        <w:t>Genom värdepappersbolagsdirektivet (artiklarna 60 och 61) har det gjorts ändringar i Europa</w:t>
      </w:r>
      <w:r w:rsidRPr="00DD3551">
        <w:softHyphen/>
        <w:t>parlamentets och rådets direktiv 2009/65/EG av den 13 juli 2009 om samordning av lagar och andra författningar som avser företag för kollektiva investeringar i överlåtbara värdepapper (fondföretag), i det följande benämnt UCITS-direktivet, respektive i Europaparlamentets och rådets direktiv 2011/61/EU av den 8 juni 2011 om förvaltare av alternativa investerings</w:t>
      </w:r>
      <w:r w:rsidRPr="00DD3551">
        <w:softHyphen/>
        <w:t>fonder samt om ändring av direktiv 2003/41/EG och 2009/65/EG och för</w:t>
      </w:r>
      <w:r w:rsidRPr="00DD3551">
        <w:softHyphen/>
        <w:t>ordningarna (EG) nr 1060/2009 och (EU) nr 1095/2010, i det följande benämnt AIFM-direk</w:t>
      </w:r>
      <w:r w:rsidRPr="00DD3551">
        <w:softHyphen/>
        <w:t xml:space="preserve">tivet. </w:t>
      </w:r>
    </w:p>
    <w:p w14:paraId="6C8F482F" w14:textId="77777777" w:rsidR="005A76CB" w:rsidRPr="00DD3551" w:rsidRDefault="005A76CB" w:rsidP="005A76CB">
      <w:pPr>
        <w:pStyle w:val="Brdtextmedindrag"/>
      </w:pPr>
      <w:r w:rsidRPr="00DD3551">
        <w:t>De ändringar som har gjorts avser kraven på eget kapital under ett förvaltningsbolags (benämns fondbolag i svensk rätt när det är svenska bolag) respektive förvaltares av alternativa investeringsfonder (AIF-förvaltares) på</w:t>
      </w:r>
      <w:r w:rsidRPr="00DD3551">
        <w:softHyphen/>
        <w:t>gående verksamhet (artikel 7.1 a iii i UCITS-direktivet och artikel 9.5 i AIFM-direktivet). Det rör sig inte om några ändringar i sak utan bara om att det, beträffande den nedre gränsen för det egna kapitalet för fondbolag respektive AIF-förvalta</w:t>
      </w:r>
      <w:r w:rsidRPr="00DD3551">
        <w:softHyphen/>
        <w:t>re, hänvisas till värdepappers</w:t>
      </w:r>
      <w:r w:rsidRPr="00DD3551">
        <w:softHyphen/>
        <w:t>bolags</w:t>
      </w:r>
      <w:r w:rsidRPr="00DD3551">
        <w:softHyphen/>
        <w:t>förordningen (artikel 13) i stället för till Europaparlamentets och rådets direktiv 2006/49/EG av den 14 juni 2006 om kapitalkrav för värde</w:t>
      </w:r>
      <w:r w:rsidRPr="00DD3551">
        <w:softHyphen/>
      </w:r>
      <w:r w:rsidRPr="00DD3551">
        <w:lastRenderedPageBreak/>
        <w:t xml:space="preserve">pappersföretag och kreditinstitut (artikel 21). Den nedre gränsen motsvarar även efter ändringen en fjärdedel av bolagets fasta omkostnader. </w:t>
      </w:r>
    </w:p>
    <w:p w14:paraId="4FD132D4" w14:textId="77777777" w:rsidR="005A76CB" w:rsidRPr="00DD3551" w:rsidRDefault="005A76CB" w:rsidP="005A76CB">
      <w:pPr>
        <w:pStyle w:val="Brdtextmedindrag"/>
      </w:pPr>
      <w:r w:rsidRPr="00DD3551">
        <w:rPr>
          <w:spacing w:val="-2"/>
        </w:rPr>
        <w:t>I svensk rätt har de nu aktuella reglerna i UCITS-direktivet och AIFM-direktivet genomförts i bestämmelser i lagen (2004:46) om värdepappers</w:t>
      </w:r>
      <w:r w:rsidRPr="00DD3551">
        <w:rPr>
          <w:spacing w:val="-2"/>
        </w:rPr>
        <w:softHyphen/>
        <w:t>fonder och lagen (</w:t>
      </w:r>
      <w:r w:rsidRPr="00DD3551">
        <w:t xml:space="preserve">2013:561) </w:t>
      </w:r>
      <w:r w:rsidRPr="00DD3551">
        <w:rPr>
          <w:spacing w:val="-2"/>
        </w:rPr>
        <w:t>om förvaltare av alternativa investeringsfonder</w:t>
      </w:r>
      <w:r w:rsidRPr="00DD3551">
        <w:t xml:space="preserve"> om att fond</w:t>
      </w:r>
      <w:r w:rsidRPr="00DD3551">
        <w:softHyphen/>
        <w:t>bola</w:t>
      </w:r>
      <w:r w:rsidRPr="00DD3551">
        <w:softHyphen/>
        <w:t>gets respektive AIF-förvaltarens egna medel, oavsett vad som följer av de företags</w:t>
      </w:r>
      <w:r w:rsidRPr="00DD3551">
        <w:softHyphen/>
        <w:t>specifika kraven, inte får ”understiga ett belopp som mot</w:t>
      </w:r>
      <w:r w:rsidRPr="00DD3551">
        <w:softHyphen/>
        <w:t>svarar 2</w:t>
      </w:r>
      <w:r w:rsidRPr="00DD3551">
        <w:rPr>
          <w:spacing w:val="-2"/>
        </w:rPr>
        <w:t>5 procent av bolagets fasta omkostnader” (</w:t>
      </w:r>
      <w:r w:rsidRPr="00DD3551">
        <w:t>2 kap. 10 § första stycket lagen om värdepappersfonder och 7 kap. 4 § första stycket lagen om förvaltare av alternativa investeringsfonder).</w:t>
      </w:r>
      <w:r w:rsidRPr="00DD3551">
        <w:rPr>
          <w:spacing w:val="-2"/>
        </w:rPr>
        <w:t xml:space="preserve"> I dessa bestäm</w:t>
      </w:r>
      <w:r w:rsidRPr="00DD3551">
        <w:rPr>
          <w:spacing w:val="-2"/>
        </w:rPr>
        <w:softHyphen/>
        <w:t>melser anges</w:t>
      </w:r>
      <w:r w:rsidRPr="00DD3551">
        <w:t xml:space="preserve"> dels att Finansinspektionen får besluta om ändring av </w:t>
      </w:r>
      <w:r w:rsidRPr="00DD3551">
        <w:rPr>
          <w:spacing w:val="-4"/>
        </w:rPr>
        <w:t>kapital</w:t>
      </w:r>
      <w:r w:rsidRPr="00DD3551">
        <w:rPr>
          <w:spacing w:val="-4"/>
        </w:rPr>
        <w:softHyphen/>
        <w:t>kravet om fondbolagets eller AIF-förvaltarens verksamhet har ändrats väsent</w:t>
      </w:r>
      <w:r w:rsidRPr="00DD3551">
        <w:rPr>
          <w:spacing w:val="-4"/>
        </w:rPr>
        <w:softHyphen/>
        <w:t>ligt,</w:t>
      </w:r>
      <w:r w:rsidRPr="00DD3551">
        <w:t xml:space="preserve"> dels vilket räkenskapsår som ska användas för beräkningen av de fasta omkost</w:t>
      </w:r>
      <w:r w:rsidRPr="00DD3551">
        <w:softHyphen/>
        <w:t>naderna. Det motsvarar det som anges i fråga om värdepappers</w:t>
      </w:r>
      <w:r w:rsidRPr="00DD3551">
        <w:softHyphen/>
        <w:t>företag i bestämmelserna i värdepappersbolagsförordningen.</w:t>
      </w:r>
    </w:p>
    <w:p w14:paraId="2797BD51" w14:textId="77777777" w:rsidR="005A76CB" w:rsidRPr="001E699F" w:rsidRDefault="005A76CB" w:rsidP="005A76CB">
      <w:pPr>
        <w:pStyle w:val="Brdtextmedindrag"/>
      </w:pPr>
      <w:r w:rsidRPr="00DD3551">
        <w:t>Den svenska fondlagstiftningen överensstämmer alltså i sak med det som ska gälla enligt UCITS-direktivet och AIFM-direktivet genom hänvisningarna i de direktiven till värde</w:t>
      </w:r>
      <w:r w:rsidRPr="00DD3551">
        <w:softHyphen/>
        <w:t>pappers</w:t>
      </w:r>
      <w:r w:rsidRPr="00DD3551">
        <w:softHyphen/>
        <w:t xml:space="preserve">bolagsförordningen. Det skulle dock innebära nackdelar om det i svensk lag skulle finnas materiella bestämmelser </w:t>
      </w:r>
      <w:r w:rsidRPr="009323E7">
        <w:t>med samma innebörd som bestämmelser i en direktverkan</w:t>
      </w:r>
      <w:r w:rsidRPr="009323E7">
        <w:softHyphen/>
        <w:t>de EU-förord</w:t>
      </w:r>
      <w:r w:rsidRPr="009323E7">
        <w:softHyphen/>
        <w:t xml:space="preserve">ning som det hänvisas till i de båda direktiven, i synnerhet när bestämmelserna i </w:t>
      </w:r>
      <w:r w:rsidRPr="001E699F">
        <w:t>EU-förordningen, som i detta fall, kompletteras av detaljerade bestämmelser i rättsakter som antas av kommissionen (se artikel 13.4 i värdepappersbolags</w:t>
      </w:r>
      <w:r w:rsidRPr="001E699F">
        <w:softHyphen/>
        <w:t>förord</w:t>
      </w:r>
      <w:r w:rsidRPr="001E699F">
        <w:softHyphen/>
        <w:t>ningen). I de nu aktuella bestäm</w:t>
      </w:r>
      <w:r w:rsidRPr="001E699F">
        <w:softHyphen/>
        <w:t>mel</w:t>
      </w:r>
      <w:r w:rsidRPr="001E699F">
        <w:softHyphen/>
        <w:t>serna i lagen om värdepappers</w:t>
      </w:r>
      <w:r w:rsidRPr="001E699F">
        <w:softHyphen/>
        <w:t xml:space="preserve">fonder och </w:t>
      </w:r>
      <w:r w:rsidRPr="001E699F">
        <w:rPr>
          <w:spacing w:val="-4"/>
        </w:rPr>
        <w:t>lagen om för</w:t>
      </w:r>
      <w:r w:rsidRPr="001E699F">
        <w:rPr>
          <w:spacing w:val="-4"/>
        </w:rPr>
        <w:softHyphen/>
        <w:t>valtare av alternativa investerings</w:t>
      </w:r>
      <w:r w:rsidRPr="001E699F">
        <w:rPr>
          <w:spacing w:val="-4"/>
        </w:rPr>
        <w:softHyphen/>
        <w:t>fonder</w:t>
      </w:r>
      <w:r w:rsidRPr="001E699F">
        <w:t xml:space="preserve"> bör därför de nuva</w:t>
      </w:r>
      <w:r w:rsidRPr="001E699F">
        <w:softHyphen/>
        <w:t>rande materiella bestämmelserna ersättas med hänvisningar till mot</w:t>
      </w:r>
      <w:r w:rsidRPr="001E699F">
        <w:softHyphen/>
        <w:t>svarande bestämmelser i värde</w:t>
      </w:r>
      <w:r w:rsidRPr="001E699F">
        <w:softHyphen/>
        <w:t>pappers</w:t>
      </w:r>
      <w:r w:rsidRPr="001E699F">
        <w:softHyphen/>
        <w:t xml:space="preserve">bolagsförordningen. </w:t>
      </w:r>
    </w:p>
    <w:p w14:paraId="03469F27" w14:textId="77777777" w:rsidR="005A76CB" w:rsidRPr="001E699F" w:rsidRDefault="005A76CB" w:rsidP="005A76CB">
      <w:pPr>
        <w:pStyle w:val="Rubrik5utannumrering"/>
      </w:pPr>
      <w:r w:rsidRPr="001E699F">
        <w:t>Bestämmelserna om förvaringsinstitut</w:t>
      </w:r>
    </w:p>
    <w:p w14:paraId="47543CA9" w14:textId="77777777" w:rsidR="005A76CB" w:rsidRPr="001E699F" w:rsidRDefault="005A76CB" w:rsidP="005A76CB">
      <w:pPr>
        <w:pStyle w:val="Brdtextmedindrag"/>
        <w:ind w:firstLine="0"/>
      </w:pPr>
      <w:r w:rsidRPr="001E699F">
        <w:t>Värdepappersföretag som ska vara förvaringsinstitut för EES-baserade alternativa investeringsfonder måste enlig en hänvisning till tillsynsförord</w:t>
      </w:r>
      <w:r w:rsidRPr="001E699F">
        <w:softHyphen/>
        <w:t>ningen i nuvarande bestämmelser i lagen om förvaltare av alternativa investeringsfonder omfattas av kapitalbaskraven i den förordningen (9 kap. 4 § första stycket 2 b). Utredningen föreslår att hänvisningen ska ersättas med en hänvisning till kapitalbaskraven i värdepappersbolags</w:t>
      </w:r>
      <w:r w:rsidRPr="001E699F">
        <w:softHyphen/>
        <w:t>för</w:t>
      </w:r>
      <w:r>
        <w:softHyphen/>
      </w:r>
      <w:r w:rsidRPr="001E699F">
        <w:t>ordningen. Kapitalbaskraven i värdepappersbolagsförordningen kommer att gälla för de allra flesta värdepappersföretag (se avsnitt 7.2). Hän</w:t>
      </w:r>
      <w:r>
        <w:softHyphen/>
      </w:r>
      <w:r w:rsidRPr="001E699F">
        <w:t>visningen till motsvarande krav i tillsynsförordningen är dock fortfarande relevant för de företag som ska fortsätta att tillämpa den förordningen. Hänvisningen till tillsynsförordningen bör därför inte tas bort utan i stället kompletteras med en hänvisning till kapitalbaskraven i värdepappers</w:t>
      </w:r>
      <w:r>
        <w:softHyphen/>
      </w:r>
      <w:r w:rsidRPr="001E699F">
        <w:t>bolagsförordningen.</w:t>
      </w:r>
    </w:p>
    <w:p w14:paraId="05A800A8" w14:textId="77777777" w:rsidR="005A76CB" w:rsidRPr="001E699F" w:rsidRDefault="005A76CB" w:rsidP="005A76CB">
      <w:pPr>
        <w:pStyle w:val="Rubrik5utannumrering"/>
      </w:pPr>
      <w:r w:rsidRPr="001E699F">
        <w:t>Rättelse i lagen om förvaltare om alternativa investeringsfonder</w:t>
      </w:r>
    </w:p>
    <w:p w14:paraId="5BA8BAF2" w14:textId="77B2E998" w:rsidR="00A73BE4" w:rsidRDefault="005A76CB" w:rsidP="005A76CB">
      <w:pPr>
        <w:pStyle w:val="Brdtext"/>
      </w:pPr>
      <w:r w:rsidRPr="001E699F">
        <w:t>Beteckningen på bestämmelsen i tillsynslagen om behörig myndighet enligt tillsynsförordningen ändrades den 29 december 2020 från 1 kap. 6 § till 1 kap. 4 § (prop. 2020/21:36, bet. 2020/21:FiU37, rskr. 2020/21:116, SFS 2020:1213). I det lagstiftningsärendet gjordes det inte någon följd</w:t>
      </w:r>
      <w:r w:rsidRPr="001E699F">
        <w:softHyphen/>
        <w:t xml:space="preserve">ändring av den hänvisning till den bestämmelsen som finns i 1 kap. 10 § 1 </w:t>
      </w:r>
      <w:r w:rsidRPr="001E699F">
        <w:lastRenderedPageBreak/>
        <w:t>lagen om förvaltare av alternativa investeringsfonder. En sådan ändring bör därför göras nu.</w:t>
      </w:r>
    </w:p>
    <w:p w14:paraId="16ECFBD6" w14:textId="2D85BAD5" w:rsidR="00A73BE4" w:rsidRDefault="00A73BE4" w:rsidP="00A73BE4">
      <w:pPr>
        <w:pStyle w:val="Rubrik1"/>
      </w:pPr>
      <w:bookmarkStart w:id="125" w:name="_Toc68700472"/>
      <w:r w:rsidRPr="00A73BE4">
        <w:t>Startkapital och kapitalkrav under pågående verksamhet</w:t>
      </w:r>
      <w:bookmarkEnd w:id="125"/>
    </w:p>
    <w:p w14:paraId="4D653461" w14:textId="77777777" w:rsidR="00B515D1" w:rsidRPr="00A54703" w:rsidRDefault="00B515D1" w:rsidP="00B515D1">
      <w:pPr>
        <w:pStyle w:val="Brdtextram"/>
        <w:rPr>
          <w:lang w:eastAsia="sv-SE"/>
        </w:rPr>
      </w:pPr>
      <w:r>
        <w:rPr>
          <w:b/>
          <w:lang w:eastAsia="sv-SE"/>
        </w:rPr>
        <w:t>Regeringens f</w:t>
      </w:r>
      <w:r w:rsidRPr="00EC7070">
        <w:rPr>
          <w:b/>
          <w:lang w:eastAsia="sv-SE"/>
        </w:rPr>
        <w:t>örslag:</w:t>
      </w:r>
      <w:r w:rsidRPr="00EC7070">
        <w:rPr>
          <w:lang w:eastAsia="sv-SE"/>
        </w:rPr>
        <w:t xml:space="preserve"> Bestämmelserna i lagen om värde</w:t>
      </w:r>
      <w:r w:rsidRPr="00EC7070">
        <w:rPr>
          <w:lang w:eastAsia="sv-SE"/>
        </w:rPr>
        <w:softHyphen/>
        <w:t>pappers</w:t>
      </w:r>
      <w:r>
        <w:rPr>
          <w:lang w:eastAsia="sv-SE"/>
        </w:rPr>
        <w:softHyphen/>
      </w:r>
      <w:r w:rsidRPr="00EC7070">
        <w:rPr>
          <w:lang w:eastAsia="sv-SE"/>
        </w:rPr>
        <w:t>mark</w:t>
      </w:r>
      <w:r>
        <w:rPr>
          <w:lang w:eastAsia="sv-SE"/>
        </w:rPr>
        <w:softHyphen/>
      </w:r>
      <w:r w:rsidRPr="00EC7070">
        <w:rPr>
          <w:lang w:eastAsia="sv-SE"/>
        </w:rPr>
        <w:t>naden</w:t>
      </w:r>
      <w:r>
        <w:rPr>
          <w:lang w:eastAsia="sv-SE"/>
        </w:rPr>
        <w:t xml:space="preserve"> ska ändras så att</w:t>
      </w:r>
    </w:p>
    <w:p w14:paraId="3E97402F" w14:textId="77777777" w:rsidR="00B515D1" w:rsidRPr="00B902AC" w:rsidRDefault="00B515D1" w:rsidP="00B515D1">
      <w:pPr>
        <w:pStyle w:val="Strecklistaram"/>
      </w:pPr>
      <w:bookmarkStart w:id="126" w:name="_Hlk43989202"/>
      <w:r w:rsidRPr="00B902AC">
        <w:t xml:space="preserve">värdepappersbolag med tillstånd </w:t>
      </w:r>
      <w:r>
        <w:t>för</w:t>
      </w:r>
      <w:r w:rsidRPr="00B902AC">
        <w:t xml:space="preserve"> handel för egen räkning eller garantigivning avseende finansiella instru</w:t>
      </w:r>
      <w:r w:rsidRPr="00B902AC">
        <w:softHyphen/>
        <w:t>ment och placering av finansiella instrument med ett fast åta</w:t>
      </w:r>
      <w:r w:rsidRPr="00B902AC">
        <w:softHyphen/>
        <w:t>gande ska ha ett startkapital som motsvarar minst 750 000 euro</w:t>
      </w:r>
      <w:bookmarkEnd w:id="126"/>
      <w:r w:rsidRPr="00B902AC">
        <w:t>,</w:t>
      </w:r>
    </w:p>
    <w:p w14:paraId="4B8627D6" w14:textId="77777777" w:rsidR="00B515D1" w:rsidRPr="00B902AC" w:rsidRDefault="00B515D1" w:rsidP="00B515D1">
      <w:pPr>
        <w:pStyle w:val="Strecklistaram"/>
      </w:pPr>
      <w:r w:rsidRPr="00B902AC">
        <w:t>värdepappersbolag som har tillstånd för att ta emot och vidare</w:t>
      </w:r>
      <w:r w:rsidRPr="00B902AC">
        <w:softHyphen/>
        <w:t>befordra order, utföra order på kunders uppdrag, port</w:t>
      </w:r>
      <w:r w:rsidRPr="00B902AC">
        <w:softHyphen/>
        <w:t>följ</w:t>
      </w:r>
      <w:r w:rsidRPr="00B902AC">
        <w:softHyphen/>
        <w:t>för</w:t>
      </w:r>
      <w:r w:rsidRPr="00B902AC">
        <w:softHyphen/>
        <w:t>valtning, investeringsrådgivning eller placering av finan</w:t>
      </w:r>
      <w:r w:rsidRPr="00B902AC">
        <w:softHyphen/>
        <w:t>siella instrument</w:t>
      </w:r>
      <w:r>
        <w:t xml:space="preserve"> utan fast åtagande</w:t>
      </w:r>
      <w:r w:rsidRPr="00B902AC">
        <w:t xml:space="preserve"> och som inte har tillstånd att förvara kunders finan</w:t>
      </w:r>
      <w:r w:rsidRPr="00B902AC">
        <w:softHyphen/>
        <w:t>siella instrument eller ta emot medel med redovisnings</w:t>
      </w:r>
      <w:r w:rsidRPr="00B902AC">
        <w:softHyphen/>
        <w:t>skyldig</w:t>
      </w:r>
      <w:r w:rsidRPr="00B902AC">
        <w:softHyphen/>
        <w:t>het, ska ha ett startkapital som motsvarar minst 75 000 euro, och</w:t>
      </w:r>
    </w:p>
    <w:p w14:paraId="74B311A2" w14:textId="77777777" w:rsidR="00B515D1" w:rsidRDefault="00B515D1" w:rsidP="00B515D1">
      <w:pPr>
        <w:pStyle w:val="Strecklistaram"/>
      </w:pPr>
      <w:r w:rsidRPr="00B902AC">
        <w:t xml:space="preserve">övriga värdepappersbolag, inklusive bolag med tillstånd </w:t>
      </w:r>
      <w:r>
        <w:t>för drift av</w:t>
      </w:r>
      <w:r w:rsidRPr="00B902AC">
        <w:t xml:space="preserve"> MTF-plattform</w:t>
      </w:r>
      <w:r>
        <w:t>ar</w:t>
      </w:r>
      <w:r w:rsidRPr="00B902AC">
        <w:t>, ska ha ett startkapital som motsvarar minst 150 000 euro.</w:t>
      </w:r>
    </w:p>
    <w:p w14:paraId="14B86C57" w14:textId="77777777" w:rsidR="00B515D1" w:rsidRPr="00B902AC" w:rsidRDefault="00B515D1" w:rsidP="00B515D1">
      <w:pPr>
        <w:pStyle w:val="Brdtextmedindragram"/>
      </w:pPr>
    </w:p>
    <w:p w14:paraId="0220FC15" w14:textId="77777777" w:rsidR="00B515D1" w:rsidRPr="00DB3128" w:rsidRDefault="00B515D1" w:rsidP="00B515D1">
      <w:pPr>
        <w:pStyle w:val="Brdtextmedindragram"/>
        <w:ind w:firstLine="0"/>
      </w:pPr>
      <w:r w:rsidRPr="00DB3128">
        <w:t>Det ska förtydligas att kravet på startkapital gäller vid tidpunkten för beslut om tillstånd att driva värdepappersrörelse</w:t>
      </w:r>
      <w:r>
        <w:t>.</w:t>
      </w:r>
    </w:p>
    <w:p w14:paraId="46736721" w14:textId="77777777" w:rsidR="00B515D1" w:rsidRPr="00DB3128" w:rsidRDefault="00B515D1" w:rsidP="00B515D1">
      <w:pPr>
        <w:pStyle w:val="Brdtextmedindragram"/>
        <w:rPr>
          <w:rStyle w:val="Brdtextefternr-listaramChar"/>
        </w:rPr>
      </w:pPr>
      <w:r w:rsidRPr="00DB3128">
        <w:rPr>
          <w:rStyle w:val="Brdtextefternr-listaramChar"/>
        </w:rPr>
        <w:t>Möjligheten för vissa värdepappersbolag att i stället för ett visst start</w:t>
      </w:r>
      <w:r w:rsidRPr="00DB3128">
        <w:rPr>
          <w:rStyle w:val="Brdtextefternr-listaramChar"/>
        </w:rPr>
        <w:softHyphen/>
        <w:t xml:space="preserve">kapital ha en ansvarsförsäkring eller garanti eller en kombination av startkapital och ansvarsförsäkring eller garanti ska </w:t>
      </w:r>
      <w:r>
        <w:rPr>
          <w:rStyle w:val="Brdtextefternr-listaramChar"/>
        </w:rPr>
        <w:t>tas bort</w:t>
      </w:r>
      <w:r w:rsidRPr="00DB3128">
        <w:rPr>
          <w:rStyle w:val="Brdtextefternr-listaramChar"/>
        </w:rPr>
        <w:t>.</w:t>
      </w:r>
    </w:p>
    <w:p w14:paraId="54482AFD" w14:textId="77777777" w:rsidR="00B515D1" w:rsidRPr="005D480F" w:rsidRDefault="00B515D1" w:rsidP="00B515D1">
      <w:pPr>
        <w:pStyle w:val="Brdtextmedindragram"/>
      </w:pPr>
      <w:r w:rsidRPr="00DB3128">
        <w:rPr>
          <w:rStyle w:val="Brdtextefternr-listaramChar"/>
        </w:rPr>
        <w:t>Startkapitalet för värde</w:t>
      </w:r>
      <w:r w:rsidRPr="00DB3128">
        <w:rPr>
          <w:rStyle w:val="Brdtextefternr-listaramChar"/>
        </w:rPr>
        <w:softHyphen/>
        <w:t>pappers</w:t>
      </w:r>
      <w:r w:rsidRPr="00DB3128">
        <w:rPr>
          <w:rStyle w:val="Brdtextefternr-listaramChar"/>
        </w:rPr>
        <w:softHyphen/>
        <w:t>bolag som inte har tillstånd att ta emot inlåning ska bestå av de poster som anges i artikel 9 i värdepappers</w:t>
      </w:r>
      <w:r w:rsidRPr="00DB3128">
        <w:rPr>
          <w:rStyle w:val="Brdtextefternr-listaramChar"/>
        </w:rPr>
        <w:softHyphen/>
        <w:t>bolagsförord</w:t>
      </w:r>
      <w:r w:rsidRPr="00DB3128">
        <w:rPr>
          <w:rStyle w:val="Brdtextefternr-listaramChar"/>
        </w:rPr>
        <w:softHyphen/>
        <w:t>ningen. För värdepappersbolag som har tillstånd att ta emot kunders medel på konto för att underlätta värdepappersrörelsen ska startkapitalet bestå av de poster som anges i</w:t>
      </w:r>
      <w:r w:rsidRPr="005D480F">
        <w:t xml:space="preserve"> arti</w:t>
      </w:r>
      <w:r w:rsidRPr="005D480F">
        <w:softHyphen/>
        <w:t>kel 72 i till</w:t>
      </w:r>
      <w:r w:rsidRPr="005D480F">
        <w:softHyphen/>
        <w:t>syns</w:t>
      </w:r>
      <w:r>
        <w:softHyphen/>
      </w:r>
      <w:r w:rsidRPr="005D480F">
        <w:t>förordningen.</w:t>
      </w:r>
    </w:p>
    <w:p w14:paraId="6FA6201F" w14:textId="77777777" w:rsidR="00B515D1" w:rsidRPr="001E699F" w:rsidRDefault="00B515D1" w:rsidP="00B515D1">
      <w:pPr>
        <w:pStyle w:val="Brdtextmedindragram"/>
      </w:pPr>
      <w:r w:rsidRPr="005D480F">
        <w:t>Bestämmelserna i lagen om värdepappersmarknaden om stora expo</w:t>
      </w:r>
      <w:r w:rsidRPr="005D480F">
        <w:softHyphen/>
        <w:t>ne</w:t>
      </w:r>
      <w:r w:rsidRPr="005D480F">
        <w:softHyphen/>
        <w:t xml:space="preserve">ringar ska </w:t>
      </w:r>
      <w:r>
        <w:t>tas bort</w:t>
      </w:r>
      <w:r w:rsidRPr="005D480F">
        <w:t xml:space="preserve">. I den lagen ska det införas </w:t>
      </w:r>
      <w:r w:rsidRPr="001E699F">
        <w:t>upplysnings</w:t>
      </w:r>
      <w:r w:rsidRPr="001E699F">
        <w:softHyphen/>
        <w:t>bestämmelser om att det i värde</w:t>
      </w:r>
      <w:r w:rsidRPr="001E699F">
        <w:softHyphen/>
        <w:t>pappers</w:t>
      </w:r>
      <w:r w:rsidRPr="001E699F">
        <w:softHyphen/>
        <w:t>bolags</w:t>
      </w:r>
      <w:r w:rsidRPr="001E699F">
        <w:softHyphen/>
        <w:t>förordningen finns bestäm</w:t>
      </w:r>
      <w:r w:rsidRPr="001E699F">
        <w:softHyphen/>
        <w:t>mel</w:t>
      </w:r>
      <w:r w:rsidRPr="001E699F">
        <w:softHyphen/>
        <w:t>ser om kapitaltäckning och begränsningar i ett värdepappers</w:t>
      </w:r>
      <w:r w:rsidRPr="001E699F">
        <w:softHyphen/>
        <w:t xml:space="preserve">bolags möjligheter att inneha viss egendom. </w:t>
      </w:r>
    </w:p>
    <w:p w14:paraId="532B3AE6" w14:textId="77777777" w:rsidR="00B515D1" w:rsidRPr="005D480F" w:rsidRDefault="00B515D1" w:rsidP="00B515D1">
      <w:pPr>
        <w:pStyle w:val="Brdtextmedindragram"/>
      </w:pPr>
      <w:r w:rsidRPr="001E699F">
        <w:t>Bestämmelserna i lagen om förvaltare av alternativa investerings</w:t>
      </w:r>
      <w:r w:rsidRPr="001E699F">
        <w:softHyphen/>
        <w:t>fonder om vilka värdepappersföretag som får vara förvaringsinstitut för EES-baserade alternativa investeringsfonder ska ändras så att de hän</w:t>
      </w:r>
      <w:r w:rsidRPr="001E699F">
        <w:softHyphen/>
        <w:t>visar till krav på startkapital i värdepappersbolagsdirektivet i stället för till motsvarande krav i kapitaltäckningsdirektivet.</w:t>
      </w:r>
    </w:p>
    <w:p w14:paraId="3C7F6A4A" w14:textId="77777777" w:rsidR="00B515D1" w:rsidRPr="00553A68" w:rsidRDefault="00B515D1" w:rsidP="00B515D1">
      <w:pPr>
        <w:pStyle w:val="Brdtext"/>
        <w:rPr>
          <w:sz w:val="8"/>
          <w:szCs w:val="8"/>
          <w:lang w:eastAsia="sv-SE"/>
        </w:rPr>
      </w:pPr>
    </w:p>
    <w:p w14:paraId="7F1D5F76" w14:textId="77777777" w:rsidR="00B515D1" w:rsidRDefault="00B515D1" w:rsidP="00B515D1">
      <w:pPr>
        <w:pStyle w:val="Brdtextmedindrag"/>
        <w:rPr>
          <w:lang w:eastAsia="sv-SE"/>
        </w:rPr>
      </w:pPr>
      <w:r>
        <w:rPr>
          <w:b/>
          <w:bCs/>
          <w:lang w:eastAsia="sv-SE"/>
        </w:rPr>
        <w:t>Utredningens förslag</w:t>
      </w:r>
      <w:r>
        <w:rPr>
          <w:lang w:eastAsia="sv-SE"/>
        </w:rPr>
        <w:t xml:space="preserve"> </w:t>
      </w:r>
      <w:r w:rsidRPr="00BD246B">
        <w:rPr>
          <w:lang w:eastAsia="sv-SE"/>
        </w:rPr>
        <w:t>överensstämmer</w:t>
      </w:r>
      <w:r>
        <w:rPr>
          <w:lang w:eastAsia="sv-SE"/>
        </w:rPr>
        <w:t xml:space="preserve"> med</w:t>
      </w:r>
      <w:r w:rsidRPr="00BD246B">
        <w:rPr>
          <w:lang w:eastAsia="sv-SE"/>
        </w:rPr>
        <w:t xml:space="preserve"> regeringens förslag</w:t>
      </w:r>
      <w:r>
        <w:rPr>
          <w:lang w:eastAsia="sv-SE"/>
        </w:rPr>
        <w:t xml:space="preserve">. </w:t>
      </w:r>
    </w:p>
    <w:p w14:paraId="24E4361E" w14:textId="77777777" w:rsidR="00B515D1" w:rsidRDefault="00B515D1" w:rsidP="00B515D1">
      <w:pPr>
        <w:pStyle w:val="Brdtextmedindrag"/>
        <w:rPr>
          <w:lang w:eastAsia="sv-SE"/>
        </w:rPr>
      </w:pPr>
      <w:r>
        <w:rPr>
          <w:b/>
          <w:bCs/>
          <w:lang w:eastAsia="sv-SE"/>
        </w:rPr>
        <w:t>Remissinstanserna</w:t>
      </w:r>
      <w:r w:rsidRPr="000620D1">
        <w:rPr>
          <w:lang w:eastAsia="sv-SE"/>
        </w:rPr>
        <w:t xml:space="preserve"> tillstyrker förslaget eller har inget att invända mot det</w:t>
      </w:r>
      <w:r>
        <w:rPr>
          <w:lang w:eastAsia="sv-SE"/>
        </w:rPr>
        <w:t>.</w:t>
      </w:r>
      <w:r w:rsidRPr="000620D1" w:rsidDel="000620D1">
        <w:rPr>
          <w:lang w:eastAsia="sv-SE"/>
        </w:rPr>
        <w:t xml:space="preserve"> </w:t>
      </w:r>
    </w:p>
    <w:p w14:paraId="61FCE74D" w14:textId="77777777" w:rsidR="00B515D1" w:rsidRDefault="00B515D1" w:rsidP="00B515D1">
      <w:pPr>
        <w:pStyle w:val="Rubrik4utannumrering"/>
        <w:rPr>
          <w:lang w:eastAsia="sv-SE"/>
        </w:rPr>
      </w:pPr>
      <w:r w:rsidRPr="001038ED">
        <w:rPr>
          <w:lang w:eastAsia="sv-SE"/>
        </w:rPr>
        <w:lastRenderedPageBreak/>
        <w:t>Skäl</w:t>
      </w:r>
      <w:r>
        <w:rPr>
          <w:lang w:eastAsia="sv-SE"/>
        </w:rPr>
        <w:t>e</w:t>
      </w:r>
      <w:r w:rsidRPr="001038ED">
        <w:rPr>
          <w:lang w:eastAsia="sv-SE"/>
        </w:rPr>
        <w:t>n för regeringens förslag</w:t>
      </w:r>
    </w:p>
    <w:p w14:paraId="3E425CF9" w14:textId="77777777" w:rsidR="00B515D1" w:rsidRDefault="00B515D1" w:rsidP="00B515D1">
      <w:pPr>
        <w:pStyle w:val="Rubrik5utannumrering"/>
        <w:spacing w:before="0"/>
        <w:rPr>
          <w:lang w:eastAsia="sv-SE"/>
        </w:rPr>
      </w:pPr>
      <w:r>
        <w:rPr>
          <w:lang w:eastAsia="sv-SE"/>
        </w:rPr>
        <w:t>Nya regler om startkapital för värdepappersbolag</w:t>
      </w:r>
    </w:p>
    <w:p w14:paraId="12F59ACB" w14:textId="77777777" w:rsidR="00B515D1" w:rsidRDefault="00B515D1" w:rsidP="00B515D1">
      <w:pPr>
        <w:pStyle w:val="Brdtext"/>
      </w:pPr>
      <w:r>
        <w:rPr>
          <w:spacing w:val="-2"/>
        </w:rPr>
        <w:t>V</w:t>
      </w:r>
      <w:r w:rsidRPr="00EC7070">
        <w:rPr>
          <w:spacing w:val="-2"/>
        </w:rPr>
        <w:t>ärdepappersbolagsdirektivet innehåller</w:t>
      </w:r>
      <w:r>
        <w:rPr>
          <w:spacing w:val="-2"/>
        </w:rPr>
        <w:t xml:space="preserve"> nya</w:t>
      </w:r>
      <w:r w:rsidRPr="00EC7070">
        <w:rPr>
          <w:spacing w:val="-2"/>
        </w:rPr>
        <w:t xml:space="preserve"> </w:t>
      </w:r>
      <w:r>
        <w:rPr>
          <w:spacing w:val="-2"/>
        </w:rPr>
        <w:t>regler</w:t>
      </w:r>
      <w:r w:rsidRPr="00EC7070">
        <w:rPr>
          <w:spacing w:val="-2"/>
        </w:rPr>
        <w:t xml:space="preserve"> om</w:t>
      </w:r>
      <w:r>
        <w:t xml:space="preserve"> det startkapital som ett värde</w:t>
      </w:r>
      <w:r>
        <w:softHyphen/>
        <w:t>pappersföretag ska ha (artikel 9).</w:t>
      </w:r>
      <w:r w:rsidRPr="00304A26">
        <w:t xml:space="preserve"> </w:t>
      </w:r>
      <w:r>
        <w:t>Reglerna är, som i dag i kapital</w:t>
      </w:r>
      <w:r>
        <w:softHyphen/>
        <w:t>täckningsdirektivet (artiklarna 28–31), strukturerade så att det ställs olika krav på startkapitalets storlek bero</w:t>
      </w:r>
      <w:r>
        <w:softHyphen/>
        <w:t>ende på värdepappers</w:t>
      </w:r>
      <w:r>
        <w:softHyphen/>
        <w:t>företagets verk</w:t>
      </w:r>
      <w:r>
        <w:softHyphen/>
        <w:t xml:space="preserve">samhet. </w:t>
      </w:r>
    </w:p>
    <w:p w14:paraId="73402B85" w14:textId="77777777" w:rsidR="00B515D1" w:rsidRPr="005D480F" w:rsidRDefault="00B515D1" w:rsidP="00B515D1">
      <w:pPr>
        <w:pStyle w:val="Rubrik5utannumrering"/>
      </w:pPr>
      <w:r>
        <w:t>Kravet på startkapital gäller vid</w:t>
      </w:r>
      <w:r w:rsidRPr="005D480F">
        <w:t xml:space="preserve"> tidpunkten för </w:t>
      </w:r>
      <w:r>
        <w:t xml:space="preserve">beslut om </w:t>
      </w:r>
      <w:r w:rsidRPr="005D480F">
        <w:t>tillstånd</w:t>
      </w:r>
      <w:r>
        <w:t xml:space="preserve"> att driva värdepappersrörelse</w:t>
      </w:r>
    </w:p>
    <w:p w14:paraId="7FD27BFB" w14:textId="77777777" w:rsidR="00B515D1" w:rsidRPr="00D27463" w:rsidRDefault="00B515D1" w:rsidP="00B515D1">
      <w:pPr>
        <w:pStyle w:val="Brdtext"/>
        <w:rPr>
          <w:lang w:eastAsia="sv-SE"/>
        </w:rPr>
      </w:pPr>
      <w:r>
        <w:rPr>
          <w:lang w:eastAsia="sv-SE"/>
        </w:rPr>
        <w:t xml:space="preserve">Ett värdepappersföretag ska såväl enligt </w:t>
      </w:r>
      <w:r w:rsidRPr="00394205">
        <w:rPr>
          <w:lang w:eastAsia="sv-SE"/>
        </w:rPr>
        <w:t>MiFID</w:t>
      </w:r>
      <w:r>
        <w:rPr>
          <w:lang w:eastAsia="sv-SE"/>
        </w:rPr>
        <w:t> </w:t>
      </w:r>
      <w:r w:rsidRPr="00394205">
        <w:rPr>
          <w:lang w:eastAsia="sv-SE"/>
        </w:rPr>
        <w:t xml:space="preserve">II </w:t>
      </w:r>
      <w:r>
        <w:rPr>
          <w:lang w:eastAsia="sv-SE"/>
        </w:rPr>
        <w:t xml:space="preserve">(artikel 15) som </w:t>
      </w:r>
      <w:r w:rsidRPr="00394205">
        <w:rPr>
          <w:lang w:eastAsia="sv-SE"/>
        </w:rPr>
        <w:t>värde</w:t>
      </w:r>
      <w:r>
        <w:rPr>
          <w:lang w:eastAsia="sv-SE"/>
        </w:rPr>
        <w:softHyphen/>
      </w:r>
      <w:r w:rsidRPr="00394205">
        <w:rPr>
          <w:lang w:eastAsia="sv-SE"/>
        </w:rPr>
        <w:t xml:space="preserve">pappersbolagsdirektivet </w:t>
      </w:r>
      <w:r>
        <w:rPr>
          <w:lang w:eastAsia="sv-SE"/>
        </w:rPr>
        <w:t>(</w:t>
      </w:r>
      <w:r w:rsidRPr="0086022B">
        <w:rPr>
          <w:lang w:eastAsia="sv-SE"/>
        </w:rPr>
        <w:t xml:space="preserve">artikel 9) </w:t>
      </w:r>
      <w:r w:rsidRPr="00553A68">
        <w:rPr>
          <w:lang w:eastAsia="sv-SE"/>
        </w:rPr>
        <w:t>ha ett visst startkapital för att få till</w:t>
      </w:r>
      <w:r w:rsidRPr="00553A68">
        <w:rPr>
          <w:lang w:eastAsia="sv-SE"/>
        </w:rPr>
        <w:softHyphen/>
        <w:t xml:space="preserve">stånd. I lagen </w:t>
      </w:r>
      <w:r w:rsidRPr="008E5940">
        <w:rPr>
          <w:lang w:eastAsia="sv-SE"/>
        </w:rPr>
        <w:t xml:space="preserve">om värdepappersmarknaden </w:t>
      </w:r>
      <w:r w:rsidRPr="00553A68">
        <w:rPr>
          <w:lang w:eastAsia="sv-SE"/>
        </w:rPr>
        <w:t>är kravet utformat s</w:t>
      </w:r>
      <w:r>
        <w:rPr>
          <w:lang w:eastAsia="sv-SE"/>
        </w:rPr>
        <w:t>om</w:t>
      </w:r>
      <w:r w:rsidRPr="00553A68">
        <w:rPr>
          <w:lang w:eastAsia="sv-SE"/>
        </w:rPr>
        <w:t xml:space="preserve"> att ett värdepappersbolag när verksamheten påbörjas ska </w:t>
      </w:r>
      <w:r w:rsidRPr="0086022B">
        <w:rPr>
          <w:lang w:eastAsia="sv-SE"/>
        </w:rPr>
        <w:t xml:space="preserve">ha ett startkapital som vid tidpunkten för beslut om tillstånd motsvarar </w:t>
      </w:r>
      <w:r w:rsidRPr="00553A68">
        <w:rPr>
          <w:lang w:eastAsia="sv-SE"/>
        </w:rPr>
        <w:t>ett visst belopp</w:t>
      </w:r>
      <w:r w:rsidRPr="0086022B">
        <w:rPr>
          <w:lang w:eastAsia="sv-SE"/>
        </w:rPr>
        <w:t xml:space="preserve"> (3</w:t>
      </w:r>
      <w:r>
        <w:rPr>
          <w:lang w:eastAsia="sv-SE"/>
        </w:rPr>
        <w:t> </w:t>
      </w:r>
      <w:r w:rsidRPr="0086022B">
        <w:rPr>
          <w:lang w:eastAsia="sv-SE"/>
        </w:rPr>
        <w:t xml:space="preserve">kap. 6 § första stycket). </w:t>
      </w:r>
      <w:r w:rsidRPr="00553A68">
        <w:rPr>
          <w:lang w:eastAsia="sv-SE"/>
        </w:rPr>
        <w:t>Detta kan ge intryck av att beskriva två olika tidpunkter: dels tidpunkten då verksamheten påbörjas, dels tidpunkten för beslutet om tillstånd. För att undvika miss</w:t>
      </w:r>
      <w:r w:rsidRPr="00553A68">
        <w:rPr>
          <w:lang w:eastAsia="sv-SE"/>
        </w:rPr>
        <w:softHyphen/>
        <w:t>förstånd</w:t>
      </w:r>
      <w:r w:rsidRPr="00394205">
        <w:rPr>
          <w:lang w:eastAsia="sv-SE"/>
        </w:rPr>
        <w:t xml:space="preserve"> bör bestämmelsen </w:t>
      </w:r>
      <w:r>
        <w:rPr>
          <w:lang w:eastAsia="sv-SE"/>
        </w:rPr>
        <w:t>förtydligas</w:t>
      </w:r>
      <w:r w:rsidRPr="00394205">
        <w:rPr>
          <w:lang w:eastAsia="sv-SE"/>
        </w:rPr>
        <w:t xml:space="preserve"> så att det klart framgår att det är </w:t>
      </w:r>
      <w:r>
        <w:rPr>
          <w:lang w:eastAsia="sv-SE"/>
        </w:rPr>
        <w:t xml:space="preserve">vid </w:t>
      </w:r>
      <w:r w:rsidRPr="00394205">
        <w:rPr>
          <w:lang w:eastAsia="sv-SE"/>
        </w:rPr>
        <w:t xml:space="preserve">tidpunkten för </w:t>
      </w:r>
      <w:r>
        <w:rPr>
          <w:lang w:eastAsia="sv-SE"/>
        </w:rPr>
        <w:t>beslutet om tillstånd</w:t>
      </w:r>
      <w:r w:rsidRPr="00394205">
        <w:rPr>
          <w:lang w:eastAsia="sv-SE"/>
        </w:rPr>
        <w:t xml:space="preserve"> </w:t>
      </w:r>
      <w:r>
        <w:rPr>
          <w:lang w:eastAsia="sv-SE"/>
        </w:rPr>
        <w:t xml:space="preserve">att driva värdepappersrörelse </w:t>
      </w:r>
      <w:r w:rsidRPr="00394205">
        <w:rPr>
          <w:lang w:eastAsia="sv-SE"/>
        </w:rPr>
        <w:t xml:space="preserve">som </w:t>
      </w:r>
      <w:r>
        <w:rPr>
          <w:lang w:eastAsia="sv-SE"/>
        </w:rPr>
        <w:t>kravet gäller</w:t>
      </w:r>
      <w:r w:rsidRPr="00394205">
        <w:rPr>
          <w:lang w:eastAsia="sv-SE"/>
        </w:rPr>
        <w:t>.</w:t>
      </w:r>
    </w:p>
    <w:p w14:paraId="48EB5753" w14:textId="77777777" w:rsidR="00B515D1" w:rsidRPr="004351C5" w:rsidRDefault="00B515D1" w:rsidP="00B515D1">
      <w:pPr>
        <w:keepNext/>
        <w:tabs>
          <w:tab w:val="left" w:pos="907"/>
        </w:tabs>
        <w:spacing w:before="240" w:after="80" w:line="210" w:lineRule="exact"/>
        <w:rPr>
          <w:rFonts w:ascii="Times New Roman" w:hAnsi="Times New Roman"/>
          <w:i/>
          <w:iCs/>
          <w:sz w:val="20"/>
          <w:lang w:eastAsia="sv-SE"/>
        </w:rPr>
      </w:pPr>
      <w:r>
        <w:rPr>
          <w:rFonts w:ascii="Times New Roman" w:hAnsi="Times New Roman"/>
          <w:i/>
          <w:iCs/>
          <w:sz w:val="20"/>
          <w:lang w:eastAsia="sv-SE"/>
        </w:rPr>
        <w:t xml:space="preserve">Startkapital som motsvarar minst 5 000 000 euro </w:t>
      </w:r>
    </w:p>
    <w:p w14:paraId="0781F0D5" w14:textId="77777777" w:rsidR="00B515D1" w:rsidRPr="004351C5" w:rsidRDefault="00B515D1" w:rsidP="00B515D1">
      <w:pPr>
        <w:tabs>
          <w:tab w:val="left" w:pos="2268"/>
        </w:tabs>
        <w:overflowPunct w:val="0"/>
        <w:autoSpaceDE w:val="0"/>
        <w:autoSpaceDN w:val="0"/>
        <w:adjustRightInd w:val="0"/>
        <w:spacing w:after="0" w:line="240" w:lineRule="auto"/>
        <w:jc w:val="both"/>
        <w:textAlignment w:val="baseline"/>
        <w:rPr>
          <w:rFonts w:ascii="Times New Roman" w:hAnsi="Times New Roman"/>
          <w:sz w:val="16"/>
          <w:szCs w:val="16"/>
          <w:lang w:eastAsia="sv-SE"/>
        </w:rPr>
      </w:pPr>
      <w:r w:rsidRPr="004351C5">
        <w:rPr>
          <w:rFonts w:ascii="Times New Roman" w:hAnsi="Times New Roman"/>
          <w:sz w:val="20"/>
          <w:lang w:eastAsia="sv-SE"/>
        </w:rPr>
        <w:t xml:space="preserve">För </w:t>
      </w:r>
      <w:r w:rsidRPr="00C13474">
        <w:rPr>
          <w:rFonts w:ascii="Times New Roman" w:hAnsi="Times New Roman"/>
          <w:sz w:val="20"/>
          <w:lang w:eastAsia="sv-SE"/>
        </w:rPr>
        <w:t xml:space="preserve">värdepappersbolag som har tillstånd </w:t>
      </w:r>
      <w:r w:rsidRPr="008A1877">
        <w:rPr>
          <w:rFonts w:ascii="Times New Roman" w:hAnsi="Times New Roman"/>
          <w:sz w:val="20"/>
          <w:lang w:eastAsia="sv-SE"/>
        </w:rPr>
        <w:t>a</w:t>
      </w:r>
      <w:r>
        <w:rPr>
          <w:rFonts w:ascii="Times New Roman" w:hAnsi="Times New Roman"/>
          <w:sz w:val="20"/>
          <w:lang w:eastAsia="sv-SE"/>
        </w:rPr>
        <w:t>tt ta</w:t>
      </w:r>
      <w:r w:rsidRPr="008A1877">
        <w:rPr>
          <w:rFonts w:ascii="Times New Roman" w:hAnsi="Times New Roman"/>
          <w:sz w:val="20"/>
          <w:lang w:eastAsia="sv-SE"/>
        </w:rPr>
        <w:t xml:space="preserve"> emot kunders medel på konto för att underlätta värdepappersrörelsen</w:t>
      </w:r>
      <w:r w:rsidRPr="00C13474">
        <w:rPr>
          <w:rFonts w:ascii="Times New Roman" w:hAnsi="Times New Roman"/>
          <w:sz w:val="20"/>
          <w:lang w:eastAsia="sv-SE"/>
        </w:rPr>
        <w:t>, dvs. e</w:t>
      </w:r>
      <w:r>
        <w:rPr>
          <w:rFonts w:ascii="Times New Roman" w:hAnsi="Times New Roman"/>
          <w:sz w:val="20"/>
          <w:lang w:eastAsia="sv-SE"/>
        </w:rPr>
        <w:t>tt</w:t>
      </w:r>
      <w:r w:rsidRPr="00C13474">
        <w:rPr>
          <w:rFonts w:ascii="Times New Roman" w:hAnsi="Times New Roman"/>
          <w:sz w:val="20"/>
          <w:lang w:eastAsia="sv-SE"/>
        </w:rPr>
        <w:t xml:space="preserve"> tillstånd som </w:t>
      </w:r>
      <w:r>
        <w:rPr>
          <w:rFonts w:ascii="Times New Roman" w:hAnsi="Times New Roman"/>
          <w:sz w:val="20"/>
          <w:lang w:eastAsia="sv-SE"/>
        </w:rPr>
        <w:t>inte har sin grund i</w:t>
      </w:r>
      <w:r w:rsidRPr="00C13474">
        <w:rPr>
          <w:rFonts w:ascii="Times New Roman" w:hAnsi="Times New Roman"/>
          <w:sz w:val="20"/>
          <w:lang w:eastAsia="sv-SE"/>
        </w:rPr>
        <w:t xml:space="preserve"> </w:t>
      </w:r>
      <w:r>
        <w:rPr>
          <w:rFonts w:ascii="Times New Roman" w:hAnsi="Times New Roman"/>
          <w:sz w:val="20"/>
          <w:lang w:eastAsia="sv-SE"/>
        </w:rPr>
        <w:t>MiFID II</w:t>
      </w:r>
      <w:r w:rsidRPr="00C13474">
        <w:rPr>
          <w:rFonts w:ascii="Times New Roman" w:hAnsi="Times New Roman"/>
          <w:sz w:val="20"/>
          <w:lang w:eastAsia="sv-SE"/>
        </w:rPr>
        <w:t xml:space="preserve"> (se </w:t>
      </w:r>
      <w:r w:rsidRPr="00604A7A">
        <w:rPr>
          <w:rFonts w:ascii="Times New Roman" w:hAnsi="Times New Roman"/>
          <w:sz w:val="20"/>
          <w:lang w:eastAsia="sv-SE"/>
        </w:rPr>
        <w:t>av</w:t>
      </w:r>
      <w:r w:rsidRPr="00604A7A">
        <w:rPr>
          <w:rFonts w:ascii="Times New Roman" w:hAnsi="Times New Roman"/>
          <w:sz w:val="20"/>
          <w:lang w:eastAsia="sv-SE"/>
        </w:rPr>
        <w:softHyphen/>
        <w:t>snitt 7.3),</w:t>
      </w:r>
      <w:r>
        <w:rPr>
          <w:rFonts w:ascii="Times New Roman" w:hAnsi="Times New Roman"/>
          <w:sz w:val="20"/>
          <w:lang w:eastAsia="sv-SE"/>
        </w:rPr>
        <w:t xml:space="preserve"> innebär värdepappersbolags</w:t>
      </w:r>
      <w:r>
        <w:rPr>
          <w:rFonts w:ascii="Times New Roman" w:hAnsi="Times New Roman"/>
          <w:sz w:val="20"/>
          <w:lang w:eastAsia="sv-SE"/>
        </w:rPr>
        <w:softHyphen/>
        <w:t>direktivet</w:t>
      </w:r>
      <w:r w:rsidRPr="004351C5">
        <w:rPr>
          <w:rFonts w:ascii="Times New Roman" w:hAnsi="Times New Roman"/>
          <w:sz w:val="20"/>
          <w:lang w:eastAsia="sv-SE"/>
        </w:rPr>
        <w:t xml:space="preserve"> ingen änd</w:t>
      </w:r>
      <w:r w:rsidRPr="004351C5">
        <w:rPr>
          <w:rFonts w:ascii="Times New Roman" w:hAnsi="Times New Roman"/>
          <w:sz w:val="20"/>
          <w:lang w:eastAsia="sv-SE"/>
        </w:rPr>
        <w:softHyphen/>
        <w:t>ring</w:t>
      </w:r>
      <w:r>
        <w:rPr>
          <w:rFonts w:ascii="Times New Roman" w:hAnsi="Times New Roman"/>
          <w:sz w:val="20"/>
          <w:lang w:eastAsia="sv-SE"/>
        </w:rPr>
        <w:t>. De</w:t>
      </w:r>
      <w:r w:rsidRPr="001544C2">
        <w:rPr>
          <w:rFonts w:ascii="Times New Roman" w:hAnsi="Times New Roman"/>
          <w:sz w:val="20"/>
          <w:lang w:eastAsia="sv-SE"/>
        </w:rPr>
        <w:t xml:space="preserve"> </w:t>
      </w:r>
      <w:r w:rsidRPr="004351C5">
        <w:rPr>
          <w:rFonts w:ascii="Times New Roman" w:hAnsi="Times New Roman"/>
          <w:sz w:val="20"/>
          <w:lang w:eastAsia="sv-SE"/>
        </w:rPr>
        <w:t>ska enligt lagen om värdepappers</w:t>
      </w:r>
      <w:r>
        <w:rPr>
          <w:rFonts w:ascii="Times New Roman" w:hAnsi="Times New Roman"/>
          <w:sz w:val="20"/>
          <w:lang w:eastAsia="sv-SE"/>
        </w:rPr>
        <w:softHyphen/>
      </w:r>
      <w:r w:rsidRPr="004351C5">
        <w:rPr>
          <w:rFonts w:ascii="Times New Roman" w:hAnsi="Times New Roman"/>
          <w:sz w:val="20"/>
          <w:lang w:eastAsia="sv-SE"/>
        </w:rPr>
        <w:t>marknaden ha ett startkapital som motsvarar minst fem</w:t>
      </w:r>
      <w:r w:rsidRPr="004353EB">
        <w:rPr>
          <w:rFonts w:ascii="Times New Roman" w:hAnsi="Times New Roman"/>
          <w:sz w:val="20"/>
          <w:lang w:eastAsia="sv-SE"/>
        </w:rPr>
        <w:t> </w:t>
      </w:r>
      <w:r w:rsidRPr="004351C5">
        <w:rPr>
          <w:rFonts w:ascii="Times New Roman" w:hAnsi="Times New Roman"/>
          <w:sz w:val="20"/>
          <w:lang w:eastAsia="sv-SE"/>
        </w:rPr>
        <w:t>miljoner euro</w:t>
      </w:r>
      <w:r>
        <w:rPr>
          <w:rFonts w:ascii="Times New Roman" w:hAnsi="Times New Roman"/>
          <w:sz w:val="20"/>
          <w:lang w:eastAsia="sv-SE"/>
        </w:rPr>
        <w:t xml:space="preserve"> (</w:t>
      </w:r>
      <w:r w:rsidRPr="00E60713">
        <w:rPr>
          <w:rFonts w:ascii="Times New Roman" w:hAnsi="Times New Roman"/>
          <w:sz w:val="20"/>
          <w:lang w:eastAsia="sv-SE"/>
        </w:rPr>
        <w:t>3 kap. 6 § första stycket 1</w:t>
      </w:r>
      <w:r>
        <w:rPr>
          <w:rFonts w:ascii="Times New Roman" w:hAnsi="Times New Roman"/>
          <w:sz w:val="20"/>
          <w:lang w:eastAsia="sv-SE"/>
        </w:rPr>
        <w:t>)</w:t>
      </w:r>
      <w:r w:rsidRPr="004351C5">
        <w:rPr>
          <w:rFonts w:ascii="Times New Roman" w:hAnsi="Times New Roman"/>
          <w:sz w:val="20"/>
          <w:lang w:eastAsia="sv-SE"/>
        </w:rPr>
        <w:t>.</w:t>
      </w:r>
      <w:r>
        <w:rPr>
          <w:rFonts w:ascii="Times New Roman" w:hAnsi="Times New Roman"/>
          <w:sz w:val="20"/>
          <w:lang w:eastAsia="sv-SE"/>
        </w:rPr>
        <w:t xml:space="preserve"> </w:t>
      </w:r>
    </w:p>
    <w:p w14:paraId="1F00E184" w14:textId="77777777" w:rsidR="00B515D1" w:rsidRPr="005D480F" w:rsidRDefault="00B515D1" w:rsidP="00B515D1">
      <w:pPr>
        <w:pStyle w:val="Rubrik5utannumrering"/>
      </w:pPr>
      <w:r>
        <w:t>Startkapital som motsvarar minst</w:t>
      </w:r>
      <w:r w:rsidRPr="005D480F">
        <w:t xml:space="preserve"> 750 000 euro</w:t>
      </w:r>
    </w:p>
    <w:p w14:paraId="7FD83906" w14:textId="77777777" w:rsidR="00B515D1" w:rsidRDefault="00B515D1" w:rsidP="00B515D1">
      <w:pPr>
        <w:pStyle w:val="Brdtextmedindrag"/>
        <w:ind w:firstLine="0"/>
      </w:pPr>
      <w:bookmarkStart w:id="127" w:name="_Hlk48312253"/>
      <w:r>
        <w:rPr>
          <w:spacing w:val="-4"/>
          <w:lang w:eastAsia="sv-SE"/>
        </w:rPr>
        <w:t>Enligt</w:t>
      </w:r>
      <w:r w:rsidRPr="00262639">
        <w:rPr>
          <w:spacing w:val="-4"/>
          <w:lang w:eastAsia="sv-SE"/>
        </w:rPr>
        <w:t xml:space="preserve"> värdepappersbolagsdirektivet </w:t>
      </w:r>
      <w:r>
        <w:rPr>
          <w:spacing w:val="-4"/>
          <w:lang w:eastAsia="sv-SE"/>
        </w:rPr>
        <w:t>sk</w:t>
      </w:r>
      <w:r w:rsidRPr="00262639">
        <w:rPr>
          <w:spacing w:val="-4"/>
          <w:lang w:eastAsia="sv-SE"/>
        </w:rPr>
        <w:t xml:space="preserve">a kravet </w:t>
      </w:r>
      <w:r>
        <w:rPr>
          <w:spacing w:val="-4"/>
          <w:lang w:eastAsia="sv-SE"/>
        </w:rPr>
        <w:t xml:space="preserve">på startkapital </w:t>
      </w:r>
      <w:r w:rsidRPr="00262639">
        <w:rPr>
          <w:spacing w:val="-4"/>
          <w:lang w:eastAsia="sv-SE"/>
        </w:rPr>
        <w:t xml:space="preserve">för </w:t>
      </w:r>
      <w:r>
        <w:rPr>
          <w:spacing w:val="-4"/>
          <w:lang w:eastAsia="sv-SE"/>
        </w:rPr>
        <w:t>värde</w:t>
      </w:r>
      <w:r>
        <w:rPr>
          <w:spacing w:val="-4"/>
          <w:lang w:eastAsia="sv-SE"/>
        </w:rPr>
        <w:softHyphen/>
        <w:t>pappersföretag</w:t>
      </w:r>
      <w:r w:rsidRPr="00262639">
        <w:rPr>
          <w:spacing w:val="-4"/>
          <w:lang w:eastAsia="sv-SE"/>
        </w:rPr>
        <w:t xml:space="preserve"> med tillstånd för handel för egen räkning och </w:t>
      </w:r>
      <w:r>
        <w:rPr>
          <w:spacing w:val="-4"/>
          <w:lang w:eastAsia="sv-SE"/>
        </w:rPr>
        <w:t>för</w:t>
      </w:r>
      <w:r w:rsidRPr="00262639">
        <w:rPr>
          <w:spacing w:val="-4"/>
          <w:lang w:eastAsia="sv-SE"/>
        </w:rPr>
        <w:t xml:space="preserve"> garanti</w:t>
      </w:r>
      <w:r>
        <w:rPr>
          <w:spacing w:val="-4"/>
          <w:lang w:eastAsia="sv-SE"/>
        </w:rPr>
        <w:softHyphen/>
        <w:t xml:space="preserve">verksamhet för finansiella instrument eller </w:t>
      </w:r>
      <w:r w:rsidRPr="00262639">
        <w:rPr>
          <w:spacing w:val="-4"/>
          <w:lang w:eastAsia="sv-SE"/>
        </w:rPr>
        <w:t>placering av finansiella instru</w:t>
      </w:r>
      <w:r>
        <w:rPr>
          <w:spacing w:val="-4"/>
          <w:lang w:eastAsia="sv-SE"/>
        </w:rPr>
        <w:softHyphen/>
      </w:r>
      <w:r w:rsidRPr="00262639">
        <w:rPr>
          <w:spacing w:val="-4"/>
          <w:lang w:eastAsia="sv-SE"/>
        </w:rPr>
        <w:t xml:space="preserve">ment </w:t>
      </w:r>
      <w:r>
        <w:rPr>
          <w:spacing w:val="-4"/>
          <w:lang w:eastAsia="sv-SE"/>
        </w:rPr>
        <w:t>på grundval av</w:t>
      </w:r>
      <w:r w:rsidRPr="00262639">
        <w:rPr>
          <w:spacing w:val="-4"/>
          <w:lang w:eastAsia="sv-SE"/>
        </w:rPr>
        <w:t xml:space="preserve"> ett fast åtagande vara minst 750</w:t>
      </w:r>
      <w:r>
        <w:rPr>
          <w:spacing w:val="-4"/>
          <w:lang w:eastAsia="sv-SE"/>
        </w:rPr>
        <w:t> </w:t>
      </w:r>
      <w:r w:rsidRPr="00262639">
        <w:rPr>
          <w:spacing w:val="-4"/>
          <w:lang w:eastAsia="sv-SE"/>
        </w:rPr>
        <w:t>000 euro</w:t>
      </w:r>
      <w:r>
        <w:rPr>
          <w:spacing w:val="-4"/>
          <w:lang w:eastAsia="sv-SE"/>
        </w:rPr>
        <w:t xml:space="preserve"> (artikel 9.1)</w:t>
      </w:r>
      <w:r w:rsidRPr="00262639">
        <w:rPr>
          <w:spacing w:val="-4"/>
          <w:lang w:eastAsia="sv-SE"/>
        </w:rPr>
        <w:t xml:space="preserve">. </w:t>
      </w:r>
      <w:r w:rsidRPr="0054480A">
        <w:rPr>
          <w:spacing w:val="-4"/>
          <w:lang w:eastAsia="sv-SE"/>
        </w:rPr>
        <w:t xml:space="preserve">Det nuvarande minimibeloppet 730 000 euro för värdepappersbolag med </w:t>
      </w:r>
      <w:r>
        <w:rPr>
          <w:spacing w:val="-4"/>
          <w:lang w:eastAsia="sv-SE"/>
        </w:rPr>
        <w:t>mot</w:t>
      </w:r>
      <w:r>
        <w:rPr>
          <w:spacing w:val="-4"/>
          <w:lang w:eastAsia="sv-SE"/>
        </w:rPr>
        <w:softHyphen/>
        <w:t xml:space="preserve">svarande </w:t>
      </w:r>
      <w:r w:rsidRPr="0054480A">
        <w:rPr>
          <w:spacing w:val="-4"/>
          <w:lang w:eastAsia="sv-SE"/>
        </w:rPr>
        <w:t xml:space="preserve">tillstånd </w:t>
      </w:r>
      <w:r>
        <w:rPr>
          <w:spacing w:val="-4"/>
          <w:lang w:eastAsia="sv-SE"/>
        </w:rPr>
        <w:t xml:space="preserve">enligt svensk rätt </w:t>
      </w:r>
      <w:r w:rsidRPr="0054480A">
        <w:rPr>
          <w:spacing w:val="-4"/>
          <w:lang w:eastAsia="sv-SE"/>
        </w:rPr>
        <w:t xml:space="preserve">bör därför höjas till </w:t>
      </w:r>
      <w:r w:rsidRPr="0054406E">
        <w:rPr>
          <w:spacing w:val="-4"/>
          <w:lang w:eastAsia="sv-SE"/>
        </w:rPr>
        <w:t>750 </w:t>
      </w:r>
      <w:r w:rsidRPr="00966F32">
        <w:rPr>
          <w:spacing w:val="-4"/>
          <w:lang w:eastAsia="sv-SE"/>
        </w:rPr>
        <w:t>000 euro</w:t>
      </w:r>
      <w:r w:rsidRPr="0054406E">
        <w:rPr>
          <w:spacing w:val="-4"/>
          <w:lang w:eastAsia="sv-SE"/>
        </w:rPr>
        <w:t>.</w:t>
      </w:r>
    </w:p>
    <w:bookmarkEnd w:id="127"/>
    <w:p w14:paraId="2510A49A" w14:textId="6B2606D0" w:rsidR="00B515D1" w:rsidRDefault="00B515D1" w:rsidP="00B515D1">
      <w:pPr>
        <w:pStyle w:val="Brdtextmedindrag"/>
        <w:rPr>
          <w:lang w:eastAsia="sv-SE"/>
        </w:rPr>
      </w:pPr>
      <w:r w:rsidRPr="005654DD">
        <w:t>Värdepappers</w:t>
      </w:r>
      <w:r>
        <w:t>företag</w:t>
      </w:r>
      <w:r>
        <w:rPr>
          <w:lang w:eastAsia="sv-SE"/>
        </w:rPr>
        <w:t xml:space="preserve"> med tillstånd för drift av en OTF-plattform </w:t>
      </w:r>
      <w:r w:rsidRPr="005D480F">
        <w:rPr>
          <w:lang w:eastAsia="sv-SE"/>
        </w:rPr>
        <w:t>och</w:t>
      </w:r>
      <w:r>
        <w:rPr>
          <w:lang w:eastAsia="sv-SE"/>
        </w:rPr>
        <w:t xml:space="preserve"> handel för egen räkning utgör</w:t>
      </w:r>
      <w:r w:rsidRPr="00731A60">
        <w:rPr>
          <w:lang w:eastAsia="sv-SE"/>
        </w:rPr>
        <w:t xml:space="preserve"> </w:t>
      </w:r>
      <w:r>
        <w:rPr>
          <w:lang w:eastAsia="sv-SE"/>
        </w:rPr>
        <w:t>enligt direktivet en egen kategori och start</w:t>
      </w:r>
      <w:r w:rsidR="00A22C0B">
        <w:rPr>
          <w:lang w:eastAsia="sv-SE"/>
        </w:rPr>
        <w:softHyphen/>
      </w:r>
      <w:r>
        <w:rPr>
          <w:lang w:eastAsia="sv-SE"/>
        </w:rPr>
        <w:t>kapitalet för sådana företag ska uppgå till minst 750 000 euro (</w:t>
      </w:r>
      <w:r w:rsidRPr="00815DCC">
        <w:rPr>
          <w:lang w:eastAsia="sv-SE"/>
        </w:rPr>
        <w:t>artikel</w:t>
      </w:r>
      <w:r>
        <w:rPr>
          <w:lang w:eastAsia="sv-SE"/>
        </w:rPr>
        <w:t> </w:t>
      </w:r>
      <w:r w:rsidRPr="00815DCC">
        <w:rPr>
          <w:lang w:eastAsia="sv-SE"/>
        </w:rPr>
        <w:t>9.4</w:t>
      </w:r>
      <w:r>
        <w:rPr>
          <w:lang w:eastAsia="sv-SE"/>
        </w:rPr>
        <w:t>). För att utföra investeringsverksamheten handel för egen räkning krävs till</w:t>
      </w:r>
      <w:r w:rsidR="00A22C0B">
        <w:rPr>
          <w:lang w:eastAsia="sv-SE"/>
        </w:rPr>
        <w:softHyphen/>
      </w:r>
      <w:r>
        <w:rPr>
          <w:lang w:eastAsia="sv-SE"/>
        </w:rPr>
        <w:t>stånd (2 kap. 1 § 3 lagen om värde</w:t>
      </w:r>
      <w:r>
        <w:rPr>
          <w:lang w:eastAsia="sv-SE"/>
        </w:rPr>
        <w:softHyphen/>
        <w:t>pappers</w:t>
      </w:r>
      <w:r>
        <w:rPr>
          <w:lang w:eastAsia="sv-SE"/>
        </w:rPr>
        <w:softHyphen/>
        <w:t>marknaden) och det är först om ett värdepappersbolag har ett sådant tillstånd som bolaget får handla för egen räkning på en OTF-plattform (med de begräns</w:t>
      </w:r>
      <w:r>
        <w:rPr>
          <w:lang w:eastAsia="sv-SE"/>
        </w:rPr>
        <w:softHyphen/>
        <w:t>ningar som följer av 11 kap. 2 b § andra stycket samma lag). Det innebär att ett värde</w:t>
      </w:r>
      <w:r>
        <w:rPr>
          <w:lang w:eastAsia="sv-SE"/>
        </w:rPr>
        <w:softHyphen/>
        <w:t>pappers</w:t>
      </w:r>
      <w:r w:rsidR="00A22C0B">
        <w:rPr>
          <w:lang w:eastAsia="sv-SE"/>
        </w:rPr>
        <w:softHyphen/>
      </w:r>
      <w:r>
        <w:rPr>
          <w:lang w:eastAsia="sv-SE"/>
        </w:rPr>
        <w:t>bolag som driver en OTF-platt</w:t>
      </w:r>
      <w:r>
        <w:rPr>
          <w:lang w:eastAsia="sv-SE"/>
        </w:rPr>
        <w:softHyphen/>
        <w:t xml:space="preserve">form måste, för att få </w:t>
      </w:r>
      <w:r w:rsidRPr="00BA61BB">
        <w:rPr>
          <w:lang w:eastAsia="sv-SE"/>
        </w:rPr>
        <w:t>bedriva matchad prin</w:t>
      </w:r>
      <w:r w:rsidR="00A22C0B">
        <w:rPr>
          <w:lang w:eastAsia="sv-SE"/>
        </w:rPr>
        <w:softHyphen/>
      </w:r>
      <w:r w:rsidRPr="00BA61BB">
        <w:rPr>
          <w:lang w:eastAsia="sv-SE"/>
        </w:rPr>
        <w:t>cipalhandel på plattformen</w:t>
      </w:r>
      <w:r>
        <w:rPr>
          <w:lang w:eastAsia="sv-SE"/>
        </w:rPr>
        <w:t>, ha tillstånd för handel för egen räkning, vilket i sin tur innebär att bolagen hamnar i den kategori bolag för vilka det högsta kravet på startkapital gäller, i dags</w:t>
      </w:r>
      <w:r>
        <w:rPr>
          <w:lang w:eastAsia="sv-SE"/>
        </w:rPr>
        <w:softHyphen/>
        <w:t>läget 730 000 euro. De nu aktuel</w:t>
      </w:r>
      <w:r w:rsidR="00A22C0B">
        <w:rPr>
          <w:lang w:eastAsia="sv-SE"/>
        </w:rPr>
        <w:softHyphen/>
      </w:r>
      <w:r>
        <w:rPr>
          <w:lang w:eastAsia="sv-SE"/>
        </w:rPr>
        <w:lastRenderedPageBreak/>
        <w:t xml:space="preserve">la reglerna i </w:t>
      </w:r>
      <w:r w:rsidRPr="00815DCC">
        <w:rPr>
          <w:lang w:eastAsia="sv-SE"/>
        </w:rPr>
        <w:t xml:space="preserve">värdepappersbolagsdirektivet </w:t>
      </w:r>
      <w:r>
        <w:rPr>
          <w:lang w:eastAsia="sv-SE"/>
        </w:rPr>
        <w:t>kräver därmed ingen ytterliga</w:t>
      </w:r>
      <w:r>
        <w:rPr>
          <w:lang w:eastAsia="sv-SE"/>
        </w:rPr>
        <w:softHyphen/>
        <w:t>re änd</w:t>
      </w:r>
      <w:r>
        <w:rPr>
          <w:lang w:eastAsia="sv-SE"/>
        </w:rPr>
        <w:softHyphen/>
        <w:t>ring än den höjning av minibeloppet som föreslås ovan.</w:t>
      </w:r>
    </w:p>
    <w:p w14:paraId="0A876085" w14:textId="77777777" w:rsidR="00B515D1" w:rsidRDefault="00B515D1" w:rsidP="00B515D1">
      <w:pPr>
        <w:pStyle w:val="Rubrik5utannumrering"/>
        <w:rPr>
          <w:iCs/>
          <w:lang w:eastAsia="sv-SE"/>
        </w:rPr>
      </w:pPr>
      <w:r>
        <w:rPr>
          <w:lang w:eastAsia="sv-SE"/>
        </w:rPr>
        <w:t>Startkapital som motsvarar minst 75 000 euro</w:t>
      </w:r>
    </w:p>
    <w:p w14:paraId="068E871E" w14:textId="77777777" w:rsidR="00B515D1" w:rsidRDefault="00B515D1" w:rsidP="00B515D1">
      <w:pPr>
        <w:pStyle w:val="Brdtextmedindrag"/>
        <w:ind w:firstLine="0"/>
      </w:pPr>
      <w:r>
        <w:t>Enligt värdepappersbolagsdirektivet ska minst 75 000 euro i startkapital krävas för att värdepappersföretag som inte får inne</w:t>
      </w:r>
      <w:r>
        <w:softHyphen/>
        <w:t>ha kundmedel eller värdepapper ska få tillstånd för mottagande och vidare</w:t>
      </w:r>
      <w:r>
        <w:softHyphen/>
        <w:t>befordrande av order beträffande ett eller flera finansiella instru</w:t>
      </w:r>
      <w:r>
        <w:softHyphen/>
        <w:t>ment, för utförande order på kunders uppdrag, för portföljförvaltning, för investe</w:t>
      </w:r>
      <w:r>
        <w:softHyphen/>
        <w:t>rings</w:t>
      </w:r>
      <w:r>
        <w:softHyphen/>
        <w:t>rådgivning och för placering av finansiella instrument utan fast åtagande (a</w:t>
      </w:r>
      <w:r w:rsidRPr="001D3EF8">
        <w:t>rtikel</w:t>
      </w:r>
      <w:r>
        <w:t> </w:t>
      </w:r>
      <w:r w:rsidRPr="001D3EF8">
        <w:t>9.2</w:t>
      </w:r>
      <w:r>
        <w:t>). I lagen om värdepappersmarknaden bör det nuvarande minimibeloppet 50 000 euro beträffande tillstånden mottagande och vidare</w:t>
      </w:r>
      <w:r>
        <w:softHyphen/>
        <w:t>befordrande av order samt investerings</w:t>
      </w:r>
      <w:r>
        <w:softHyphen/>
        <w:t>rådgivning därför höjas till 75 000 euro (</w:t>
      </w:r>
      <w:r w:rsidRPr="00933165">
        <w:t>3 kap. 6 § första stycket 4</w:t>
      </w:r>
      <w:r>
        <w:t>). För de övriga tre tillstånden är minimibeloppet i dag 125 000 euro (3 kap. 6 § första stycket 3 samma lag), och det bör därför ändras till 75 000 euro.</w:t>
      </w:r>
    </w:p>
    <w:p w14:paraId="24E2313D" w14:textId="77777777" w:rsidR="00B515D1" w:rsidRPr="00736D34" w:rsidRDefault="00B515D1" w:rsidP="00B515D1">
      <w:pPr>
        <w:pStyle w:val="Rubrik5utannumrering"/>
      </w:pPr>
      <w:r>
        <w:t>Startkapital som motsvarar minst</w:t>
      </w:r>
      <w:r w:rsidRPr="005D480F">
        <w:t xml:space="preserve"> 150 000 euro</w:t>
      </w:r>
    </w:p>
    <w:p w14:paraId="1487B280" w14:textId="56D10F50" w:rsidR="00B515D1" w:rsidRDefault="00B515D1" w:rsidP="00B515D1">
      <w:pPr>
        <w:pStyle w:val="Brdtextmedindrag"/>
        <w:ind w:firstLine="0"/>
      </w:pPr>
      <w:bookmarkStart w:id="128" w:name="_Hlk48332934"/>
      <w:r>
        <w:t xml:space="preserve">Det följer av värdepappersbolagsdirektivet </w:t>
      </w:r>
      <w:r w:rsidRPr="00262639">
        <w:rPr>
          <w:spacing w:val="-4"/>
          <w:lang w:eastAsia="sv-SE"/>
        </w:rPr>
        <w:t xml:space="preserve">att kravet </w:t>
      </w:r>
      <w:r>
        <w:rPr>
          <w:spacing w:val="-4"/>
          <w:lang w:eastAsia="sv-SE"/>
        </w:rPr>
        <w:t>på start</w:t>
      </w:r>
      <w:r>
        <w:rPr>
          <w:spacing w:val="-4"/>
          <w:lang w:eastAsia="sv-SE"/>
        </w:rPr>
        <w:softHyphen/>
        <w:t>kapital för värdepappersföretag med övriga tillstånd ska vara minst 150 000 euro (artikel 9.3). Minimibeloppet 125 000 euro i lagen om värdepappers</w:t>
      </w:r>
      <w:r w:rsidR="0063487F">
        <w:rPr>
          <w:spacing w:val="-4"/>
          <w:lang w:eastAsia="sv-SE"/>
        </w:rPr>
        <w:softHyphen/>
      </w:r>
      <w:r>
        <w:rPr>
          <w:spacing w:val="-4"/>
          <w:lang w:eastAsia="sv-SE"/>
        </w:rPr>
        <w:t>marknaden (3 kap. 6 § första stycket 3) bör därför höjas till det belopp som direktivet före</w:t>
      </w:r>
      <w:r>
        <w:rPr>
          <w:spacing w:val="-4"/>
          <w:lang w:eastAsia="sv-SE"/>
        </w:rPr>
        <w:softHyphen/>
        <w:t xml:space="preserve">skriver. Detta kommer att gälla för värdepappersbolag </w:t>
      </w:r>
      <w:r w:rsidRPr="003B6275">
        <w:rPr>
          <w:spacing w:val="-4"/>
          <w:lang w:eastAsia="sv-SE"/>
        </w:rPr>
        <w:t>som får inneha kund</w:t>
      </w:r>
      <w:r>
        <w:rPr>
          <w:spacing w:val="-4"/>
          <w:lang w:eastAsia="sv-SE"/>
        </w:rPr>
        <w:softHyphen/>
      </w:r>
      <w:r w:rsidRPr="003B6275">
        <w:rPr>
          <w:spacing w:val="-4"/>
          <w:lang w:eastAsia="sv-SE"/>
        </w:rPr>
        <w:t xml:space="preserve">medel eller värdepapper </w:t>
      </w:r>
      <w:r>
        <w:rPr>
          <w:spacing w:val="-4"/>
          <w:lang w:eastAsia="sv-SE"/>
        </w:rPr>
        <w:t xml:space="preserve">samt vill ha </w:t>
      </w:r>
      <w:r w:rsidRPr="003B6275">
        <w:rPr>
          <w:spacing w:val="-4"/>
          <w:lang w:eastAsia="sv-SE"/>
        </w:rPr>
        <w:t>tillstånd för mottagande och vidare</w:t>
      </w:r>
      <w:r>
        <w:rPr>
          <w:spacing w:val="-4"/>
          <w:lang w:eastAsia="sv-SE"/>
        </w:rPr>
        <w:softHyphen/>
      </w:r>
      <w:r w:rsidRPr="003B6275">
        <w:rPr>
          <w:spacing w:val="-4"/>
          <w:lang w:eastAsia="sv-SE"/>
        </w:rPr>
        <w:t>befordrande av order beträffande ett eller flera finansiella instrument, utföran</w:t>
      </w:r>
      <w:r>
        <w:rPr>
          <w:spacing w:val="-4"/>
          <w:lang w:eastAsia="sv-SE"/>
        </w:rPr>
        <w:softHyphen/>
      </w:r>
      <w:r w:rsidRPr="003B6275">
        <w:rPr>
          <w:spacing w:val="-4"/>
          <w:lang w:eastAsia="sv-SE"/>
        </w:rPr>
        <w:t xml:space="preserve">de </w:t>
      </w:r>
      <w:r>
        <w:rPr>
          <w:spacing w:val="-4"/>
          <w:lang w:eastAsia="sv-SE"/>
        </w:rPr>
        <w:t xml:space="preserve">av </w:t>
      </w:r>
      <w:r w:rsidRPr="003B6275">
        <w:rPr>
          <w:spacing w:val="-4"/>
          <w:lang w:eastAsia="sv-SE"/>
        </w:rPr>
        <w:t>order på kunders uppdrag, portföljförvaltning, investerings</w:t>
      </w:r>
      <w:r>
        <w:rPr>
          <w:spacing w:val="-4"/>
          <w:lang w:eastAsia="sv-SE"/>
        </w:rPr>
        <w:softHyphen/>
      </w:r>
      <w:r w:rsidRPr="003B6275">
        <w:rPr>
          <w:spacing w:val="-4"/>
          <w:lang w:eastAsia="sv-SE"/>
        </w:rPr>
        <w:t>rådgiv</w:t>
      </w:r>
      <w:r>
        <w:rPr>
          <w:spacing w:val="-4"/>
          <w:lang w:eastAsia="sv-SE"/>
        </w:rPr>
        <w:softHyphen/>
      </w:r>
      <w:r w:rsidRPr="003B6275">
        <w:rPr>
          <w:spacing w:val="-4"/>
          <w:lang w:eastAsia="sv-SE"/>
        </w:rPr>
        <w:t>ning och placering av finansiella instrument utan fast åtagande.</w:t>
      </w:r>
      <w:r>
        <w:rPr>
          <w:spacing w:val="-4"/>
          <w:lang w:eastAsia="sv-SE"/>
        </w:rPr>
        <w:t xml:space="preserve"> Minimibeloppet 125 000 euro kommer också att gälla för värdepappersbolag med tillstånd att driva MTF-plattform, för vilka minimibeloppet 730 000 euro gäller för närvarande (3 kap. 6 § första stycket 2). </w:t>
      </w:r>
    </w:p>
    <w:bookmarkEnd w:id="128"/>
    <w:p w14:paraId="34D79AF6" w14:textId="77777777" w:rsidR="00B515D1" w:rsidRDefault="00B515D1" w:rsidP="00B515D1">
      <w:pPr>
        <w:pStyle w:val="Rubrik5utannumrering"/>
        <w:rPr>
          <w:lang w:eastAsia="sv-SE"/>
        </w:rPr>
      </w:pPr>
      <w:r>
        <w:rPr>
          <w:lang w:eastAsia="sv-SE"/>
        </w:rPr>
        <w:t>A</w:t>
      </w:r>
      <w:r>
        <w:t>nsvarsförsäkring eller garanti ska inte längre kunna ersätta startkapital</w:t>
      </w:r>
    </w:p>
    <w:p w14:paraId="4E60ADA0" w14:textId="77777777" w:rsidR="00B515D1" w:rsidRDefault="00B515D1" w:rsidP="00B515D1">
      <w:pPr>
        <w:pStyle w:val="Brdtextmedindrag"/>
        <w:ind w:firstLine="0"/>
        <w:rPr>
          <w:lang w:eastAsia="sv-SE"/>
        </w:rPr>
      </w:pPr>
      <w:r>
        <w:rPr>
          <w:spacing w:val="-4"/>
          <w:lang w:eastAsia="sv-SE"/>
        </w:rPr>
        <w:t xml:space="preserve">Enligt </w:t>
      </w:r>
      <w:r>
        <w:rPr>
          <w:lang w:eastAsia="sv-SE"/>
        </w:rPr>
        <w:t>lagen om värdepappers</w:t>
      </w:r>
      <w:r>
        <w:rPr>
          <w:lang w:eastAsia="sv-SE"/>
        </w:rPr>
        <w:softHyphen/>
        <w:t>mark</w:t>
      </w:r>
      <w:r>
        <w:rPr>
          <w:lang w:eastAsia="sv-SE"/>
        </w:rPr>
        <w:softHyphen/>
        <w:t>naden är det möjligt för vissa värde</w:t>
      </w:r>
      <w:r>
        <w:rPr>
          <w:lang w:eastAsia="sv-SE"/>
        </w:rPr>
        <w:softHyphen/>
        <w:t>pappersbolag att i stället för ett visst start</w:t>
      </w:r>
      <w:r>
        <w:rPr>
          <w:lang w:eastAsia="sv-SE"/>
        </w:rPr>
        <w:softHyphen/>
        <w:t xml:space="preserve">kapital ha en ansvarsförsäkring eller garanti, eller en kombination av </w:t>
      </w:r>
      <w:r w:rsidRPr="00507928">
        <w:rPr>
          <w:spacing w:val="-4"/>
          <w:lang w:eastAsia="sv-SE"/>
        </w:rPr>
        <w:t>ansvarsförsäkring</w:t>
      </w:r>
      <w:r>
        <w:rPr>
          <w:spacing w:val="-4"/>
          <w:lang w:eastAsia="sv-SE"/>
        </w:rPr>
        <w:t xml:space="preserve"> och </w:t>
      </w:r>
      <w:r w:rsidRPr="00507928">
        <w:rPr>
          <w:spacing w:val="-4"/>
          <w:lang w:eastAsia="sv-SE"/>
        </w:rPr>
        <w:t>garanti</w:t>
      </w:r>
      <w:r>
        <w:rPr>
          <w:spacing w:val="-4"/>
          <w:lang w:eastAsia="sv-SE"/>
        </w:rPr>
        <w:t xml:space="preserve"> (</w:t>
      </w:r>
      <w:r w:rsidRPr="007804CD">
        <w:rPr>
          <w:spacing w:val="-4"/>
          <w:lang w:eastAsia="sv-SE"/>
        </w:rPr>
        <w:t>3 kap. 6 § andra och tredje styckena</w:t>
      </w:r>
      <w:r>
        <w:rPr>
          <w:spacing w:val="-4"/>
          <w:lang w:eastAsia="sv-SE"/>
        </w:rPr>
        <w:t xml:space="preserve">). </w:t>
      </w:r>
      <w:r>
        <w:rPr>
          <w:lang w:eastAsia="sv-SE"/>
        </w:rPr>
        <w:t>Denna möjlighet finns inte i värdepappers</w:t>
      </w:r>
      <w:r>
        <w:rPr>
          <w:lang w:eastAsia="sv-SE"/>
        </w:rPr>
        <w:softHyphen/>
        <w:t>bolagsdirektivet</w:t>
      </w:r>
      <w:r w:rsidRPr="00507928">
        <w:rPr>
          <w:spacing w:val="-4"/>
          <w:lang w:eastAsia="sv-SE"/>
        </w:rPr>
        <w:t xml:space="preserve"> </w:t>
      </w:r>
      <w:r>
        <w:rPr>
          <w:spacing w:val="-4"/>
          <w:lang w:eastAsia="sv-SE"/>
        </w:rPr>
        <w:t>och bör därför</w:t>
      </w:r>
      <w:r w:rsidRPr="00507928">
        <w:rPr>
          <w:spacing w:val="-4"/>
          <w:lang w:eastAsia="sv-SE"/>
        </w:rPr>
        <w:t xml:space="preserve"> </w:t>
      </w:r>
      <w:r>
        <w:rPr>
          <w:lang w:eastAsia="sv-SE"/>
        </w:rPr>
        <w:t>tas bort.</w:t>
      </w:r>
    </w:p>
    <w:p w14:paraId="6DF1C04B" w14:textId="77777777" w:rsidR="00B515D1" w:rsidRDefault="00B515D1" w:rsidP="00B515D1">
      <w:pPr>
        <w:pStyle w:val="Rubrik5utannumrering"/>
        <w:rPr>
          <w:lang w:eastAsia="sv-SE"/>
        </w:rPr>
      </w:pPr>
      <w:r>
        <w:rPr>
          <w:lang w:eastAsia="sv-SE"/>
        </w:rPr>
        <w:t xml:space="preserve">Vad </w:t>
      </w:r>
      <w:r w:rsidRPr="001544C2">
        <w:t>startkapitalet</w:t>
      </w:r>
      <w:r>
        <w:rPr>
          <w:lang w:eastAsia="sv-SE"/>
        </w:rPr>
        <w:t xml:space="preserve"> ska bestå av</w:t>
      </w:r>
    </w:p>
    <w:p w14:paraId="6E6AF009" w14:textId="77777777" w:rsidR="00B515D1" w:rsidRDefault="00B515D1" w:rsidP="00B515D1">
      <w:pPr>
        <w:pStyle w:val="Brdtextmedindrag"/>
        <w:ind w:firstLine="0"/>
        <w:rPr>
          <w:lang w:eastAsia="sv-SE"/>
        </w:rPr>
      </w:pPr>
      <w:r>
        <w:rPr>
          <w:lang w:eastAsia="sv-SE"/>
        </w:rPr>
        <w:t>I dag får startkapitalet för ett värdepappersbolag bestå av kapitalinstrument (under vissa förutsättningar), överkursfonder relaterade till sådana kapital</w:t>
      </w:r>
      <w:r>
        <w:rPr>
          <w:lang w:eastAsia="sv-SE"/>
        </w:rPr>
        <w:softHyphen/>
        <w:t>instrument, balanserade vinstmedel, ackumulerat annat totalresultat och övriga reserver (1 kap. 5 § lagen om värdepappersmarknaden, som hän</w:t>
      </w:r>
      <w:r>
        <w:rPr>
          <w:lang w:eastAsia="sv-SE"/>
        </w:rPr>
        <w:softHyphen/>
        <w:t xml:space="preserve">visar till artikel 4.51 i tillsynsförordningen). </w:t>
      </w:r>
      <w:r w:rsidRPr="00D73295">
        <w:rPr>
          <w:lang w:eastAsia="sv-SE"/>
        </w:rPr>
        <w:t>Enligt</w:t>
      </w:r>
      <w:r>
        <w:rPr>
          <w:lang w:eastAsia="sv-SE"/>
        </w:rPr>
        <w:t xml:space="preserve"> </w:t>
      </w:r>
      <w:r w:rsidRPr="00D73295">
        <w:rPr>
          <w:lang w:eastAsia="sv-SE"/>
        </w:rPr>
        <w:t>värdepappers</w:t>
      </w:r>
      <w:r>
        <w:rPr>
          <w:lang w:eastAsia="sv-SE"/>
        </w:rPr>
        <w:softHyphen/>
      </w:r>
      <w:r w:rsidRPr="00D73295">
        <w:rPr>
          <w:lang w:eastAsia="sv-SE"/>
        </w:rPr>
        <w:t>bolags</w:t>
      </w:r>
      <w:r>
        <w:rPr>
          <w:lang w:eastAsia="sv-SE"/>
        </w:rPr>
        <w:softHyphen/>
      </w:r>
      <w:r w:rsidRPr="00D73295">
        <w:rPr>
          <w:lang w:eastAsia="sv-SE"/>
        </w:rPr>
        <w:t xml:space="preserve">direktivet </w:t>
      </w:r>
      <w:r>
        <w:rPr>
          <w:lang w:eastAsia="sv-SE"/>
        </w:rPr>
        <w:t xml:space="preserve">(artikel 11) </w:t>
      </w:r>
      <w:r w:rsidRPr="00D73295">
        <w:rPr>
          <w:lang w:eastAsia="sv-SE"/>
        </w:rPr>
        <w:t>ska ett värdepappers</w:t>
      </w:r>
      <w:r>
        <w:rPr>
          <w:lang w:eastAsia="sv-SE"/>
        </w:rPr>
        <w:softHyphen/>
        <w:t>före</w:t>
      </w:r>
      <w:r>
        <w:rPr>
          <w:lang w:eastAsia="sv-SE"/>
        </w:rPr>
        <w:softHyphen/>
        <w:t>tags</w:t>
      </w:r>
      <w:r w:rsidRPr="00D73295">
        <w:rPr>
          <w:lang w:eastAsia="sv-SE"/>
        </w:rPr>
        <w:t xml:space="preserve"> startkapital </w:t>
      </w:r>
      <w:r>
        <w:rPr>
          <w:lang w:eastAsia="sv-SE"/>
        </w:rPr>
        <w:t xml:space="preserve">i stället </w:t>
      </w:r>
      <w:r w:rsidRPr="00D73295">
        <w:rPr>
          <w:lang w:eastAsia="sv-SE"/>
        </w:rPr>
        <w:t>bestå av sådana poster som avses i artikel 9 i värde</w:t>
      </w:r>
      <w:r>
        <w:rPr>
          <w:lang w:eastAsia="sv-SE"/>
        </w:rPr>
        <w:softHyphen/>
      </w:r>
      <w:r w:rsidRPr="00D73295">
        <w:rPr>
          <w:lang w:eastAsia="sv-SE"/>
        </w:rPr>
        <w:t>pappers</w:t>
      </w:r>
      <w:r>
        <w:rPr>
          <w:lang w:eastAsia="sv-SE"/>
        </w:rPr>
        <w:softHyphen/>
      </w:r>
      <w:r w:rsidRPr="00D73295">
        <w:rPr>
          <w:lang w:eastAsia="sv-SE"/>
        </w:rPr>
        <w:t>bolags</w:t>
      </w:r>
      <w:r>
        <w:rPr>
          <w:lang w:eastAsia="sv-SE"/>
        </w:rPr>
        <w:softHyphen/>
      </w:r>
      <w:r w:rsidRPr="00D73295">
        <w:rPr>
          <w:lang w:eastAsia="sv-SE"/>
        </w:rPr>
        <w:t>förord</w:t>
      </w:r>
      <w:r>
        <w:rPr>
          <w:lang w:eastAsia="sv-SE"/>
        </w:rPr>
        <w:softHyphen/>
      </w:r>
      <w:r w:rsidRPr="00D73295">
        <w:rPr>
          <w:lang w:eastAsia="sv-SE"/>
        </w:rPr>
        <w:t>ningen, dvs. kärnprimärkapital, övrigt primärkapital för kapitaltäcknings</w:t>
      </w:r>
      <w:r>
        <w:rPr>
          <w:lang w:eastAsia="sv-SE"/>
        </w:rPr>
        <w:softHyphen/>
      </w:r>
      <w:r w:rsidRPr="00D73295">
        <w:rPr>
          <w:lang w:eastAsia="sv-SE"/>
        </w:rPr>
        <w:t>ändamål och supplementärkapital.</w:t>
      </w:r>
      <w:r>
        <w:rPr>
          <w:lang w:eastAsia="sv-SE"/>
        </w:rPr>
        <w:t xml:space="preserve"> De nu aktuella reglerna i värdepappers</w:t>
      </w:r>
      <w:r>
        <w:rPr>
          <w:lang w:eastAsia="sv-SE"/>
        </w:rPr>
        <w:softHyphen/>
        <w:t>bolagsdirektivet bör genomföras genom att det i lagen om värdepappers</w:t>
      </w:r>
      <w:r>
        <w:rPr>
          <w:lang w:eastAsia="sv-SE"/>
        </w:rPr>
        <w:softHyphen/>
      </w:r>
      <w:r>
        <w:rPr>
          <w:lang w:eastAsia="sv-SE"/>
        </w:rPr>
        <w:lastRenderedPageBreak/>
        <w:t>marknaden tas in e</w:t>
      </w:r>
      <w:r w:rsidRPr="00B902AC">
        <w:rPr>
          <w:rStyle w:val="Brdtextefternr-listaramChar"/>
        </w:rPr>
        <w:t>n ny bestämmelse om att startkapitalet för värde</w:t>
      </w:r>
      <w:r w:rsidRPr="00B902AC">
        <w:rPr>
          <w:rStyle w:val="Brdtextefternr-listaramChar"/>
        </w:rPr>
        <w:softHyphen/>
        <w:t>pappers</w:t>
      </w:r>
      <w:r>
        <w:rPr>
          <w:rStyle w:val="Brdtextefternr-listaramChar"/>
        </w:rPr>
        <w:softHyphen/>
      </w:r>
      <w:r w:rsidRPr="00B902AC">
        <w:rPr>
          <w:rStyle w:val="Brdtextefternr-listaramChar"/>
        </w:rPr>
        <w:t>bolag som inte har tillstånd att ta emot inlåning ska bestå av de poster som anges i artikel 9 i värde</w:t>
      </w:r>
      <w:r>
        <w:rPr>
          <w:rStyle w:val="Brdtextefternr-listaramChar"/>
        </w:rPr>
        <w:softHyphen/>
      </w:r>
      <w:r w:rsidRPr="00B902AC">
        <w:rPr>
          <w:rStyle w:val="Brdtextefternr-listaramChar"/>
        </w:rPr>
        <w:t>pappersbolagsförord</w:t>
      </w:r>
      <w:r w:rsidRPr="00B902AC">
        <w:rPr>
          <w:rStyle w:val="Brdtextefternr-listaramChar"/>
        </w:rPr>
        <w:softHyphen/>
        <w:t xml:space="preserve">ningen. </w:t>
      </w:r>
      <w:r w:rsidRPr="004F5B34">
        <w:rPr>
          <w:lang w:eastAsia="sv-SE"/>
        </w:rPr>
        <w:t>För värde</w:t>
      </w:r>
      <w:r>
        <w:rPr>
          <w:lang w:eastAsia="sv-SE"/>
        </w:rPr>
        <w:softHyphen/>
      </w:r>
      <w:r w:rsidRPr="004F5B34">
        <w:rPr>
          <w:lang w:eastAsia="sv-SE"/>
        </w:rPr>
        <w:t>pappers</w:t>
      </w:r>
      <w:r>
        <w:rPr>
          <w:lang w:eastAsia="sv-SE"/>
        </w:rPr>
        <w:softHyphen/>
      </w:r>
      <w:r w:rsidRPr="004F5B34">
        <w:rPr>
          <w:lang w:eastAsia="sv-SE"/>
        </w:rPr>
        <w:t>bolag med till</w:t>
      </w:r>
      <w:r w:rsidRPr="004F5B34">
        <w:rPr>
          <w:lang w:eastAsia="sv-SE"/>
        </w:rPr>
        <w:softHyphen/>
        <w:t xml:space="preserve">stånd att ta emot medel på konto </w:t>
      </w:r>
      <w:r>
        <w:rPr>
          <w:lang w:eastAsia="sv-SE"/>
        </w:rPr>
        <w:t>bör</w:t>
      </w:r>
      <w:r w:rsidRPr="004F5B34">
        <w:rPr>
          <w:lang w:eastAsia="sv-SE"/>
        </w:rPr>
        <w:t xml:space="preserve"> dock hänvis</w:t>
      </w:r>
      <w:r>
        <w:rPr>
          <w:lang w:eastAsia="sv-SE"/>
        </w:rPr>
        <w:softHyphen/>
      </w:r>
      <w:r w:rsidRPr="004F5B34">
        <w:rPr>
          <w:lang w:eastAsia="sv-SE"/>
        </w:rPr>
        <w:t xml:space="preserve">ningen </w:t>
      </w:r>
      <w:r>
        <w:rPr>
          <w:lang w:eastAsia="sv-SE"/>
        </w:rPr>
        <w:t>avse</w:t>
      </w:r>
      <w:r w:rsidRPr="004F5B34">
        <w:rPr>
          <w:lang w:eastAsia="sv-SE"/>
        </w:rPr>
        <w:t xml:space="preserve"> till</w:t>
      </w:r>
      <w:r w:rsidRPr="004F5B34">
        <w:rPr>
          <w:lang w:eastAsia="sv-SE"/>
        </w:rPr>
        <w:softHyphen/>
        <w:t xml:space="preserve">synsförordningen, eftersom bolagen </w:t>
      </w:r>
      <w:r w:rsidRPr="003B4C7E">
        <w:rPr>
          <w:lang w:eastAsia="sv-SE"/>
        </w:rPr>
        <w:t>i detta avseende</w:t>
      </w:r>
      <w:r w:rsidRPr="004F5B34">
        <w:rPr>
          <w:lang w:eastAsia="sv-SE"/>
        </w:rPr>
        <w:t xml:space="preserve"> ska behandlas som kreditinstitut</w:t>
      </w:r>
      <w:r>
        <w:rPr>
          <w:lang w:eastAsia="sv-SE"/>
        </w:rPr>
        <w:t>.</w:t>
      </w:r>
    </w:p>
    <w:p w14:paraId="17876D9A" w14:textId="77777777" w:rsidR="00B515D1" w:rsidRDefault="00B515D1" w:rsidP="00B515D1">
      <w:pPr>
        <w:pStyle w:val="Rubrik5utannumrering"/>
        <w:rPr>
          <w:lang w:eastAsia="sv-SE"/>
        </w:rPr>
      </w:pPr>
      <w:r>
        <w:rPr>
          <w:lang w:eastAsia="sv-SE"/>
        </w:rPr>
        <w:t>Kapitalkrav under pågående verksamhet</w:t>
      </w:r>
    </w:p>
    <w:p w14:paraId="418468D0" w14:textId="77777777" w:rsidR="00B515D1" w:rsidRDefault="00B515D1" w:rsidP="00B515D1">
      <w:pPr>
        <w:pStyle w:val="Brdtextmedindrag"/>
        <w:ind w:firstLine="0"/>
      </w:pPr>
      <w:r w:rsidRPr="001544C2">
        <w:t>I lagen om värdepappersmarknaden finns en upp</w:t>
      </w:r>
      <w:r>
        <w:softHyphen/>
      </w:r>
      <w:r w:rsidRPr="001544C2">
        <w:t>lysning</w:t>
      </w:r>
      <w:r>
        <w:t>sbestämmelse</w:t>
      </w:r>
      <w:r w:rsidRPr="001544C2">
        <w:t xml:space="preserve"> om att bestämmelser om kapitaltäckning och stora exponeringar finns i tillsynsförordningen, tillsynslagen och </w:t>
      </w:r>
      <w:r>
        <w:t>buffertlagen (</w:t>
      </w:r>
      <w:r w:rsidRPr="00244DBE">
        <w:t>3 kap. 7 § första stycket lagen om värdepappersmarknaden</w:t>
      </w:r>
      <w:r>
        <w:t>)</w:t>
      </w:r>
      <w:r w:rsidRPr="001544C2">
        <w:t>.</w:t>
      </w:r>
    </w:p>
    <w:p w14:paraId="0FB5D26D" w14:textId="77777777" w:rsidR="00B515D1" w:rsidRDefault="00B515D1" w:rsidP="00B515D1">
      <w:pPr>
        <w:pStyle w:val="Brdtextmedindrag"/>
        <w:rPr>
          <w:lang w:eastAsia="sv-SE"/>
        </w:rPr>
      </w:pPr>
      <w:r>
        <w:rPr>
          <w:lang w:eastAsia="sv-SE"/>
        </w:rPr>
        <w:t>Bestämmelsen</w:t>
      </w:r>
      <w:r w:rsidRPr="00EC7070">
        <w:rPr>
          <w:lang w:eastAsia="sv-SE"/>
        </w:rPr>
        <w:t xml:space="preserve"> </w:t>
      </w:r>
      <w:r>
        <w:rPr>
          <w:lang w:eastAsia="sv-SE"/>
        </w:rPr>
        <w:t xml:space="preserve">bör </w:t>
      </w:r>
      <w:r w:rsidRPr="00EC7070">
        <w:rPr>
          <w:lang w:eastAsia="sv-SE"/>
        </w:rPr>
        <w:t>komplette</w:t>
      </w:r>
      <w:r>
        <w:rPr>
          <w:lang w:eastAsia="sv-SE"/>
        </w:rPr>
        <w:softHyphen/>
      </w:r>
      <w:r w:rsidRPr="00EC7070">
        <w:rPr>
          <w:lang w:eastAsia="sv-SE"/>
        </w:rPr>
        <w:t>ras</w:t>
      </w:r>
      <w:r>
        <w:rPr>
          <w:lang w:eastAsia="sv-SE"/>
        </w:rPr>
        <w:t xml:space="preserve"> med en hänvisning även till värde</w:t>
      </w:r>
      <w:r>
        <w:rPr>
          <w:lang w:eastAsia="sv-SE"/>
        </w:rPr>
        <w:softHyphen/>
        <w:t>pappersbolagsförordningen, eftersom den kommer att gälla för de flesta värdepappersbola</w:t>
      </w:r>
      <w:r>
        <w:rPr>
          <w:lang w:eastAsia="sv-SE"/>
        </w:rPr>
        <w:softHyphen/>
        <w:t>gen. Bestämmelsen bör också justeras så att upp</w:t>
      </w:r>
      <w:r>
        <w:rPr>
          <w:lang w:eastAsia="sv-SE"/>
        </w:rPr>
        <w:softHyphen/>
        <w:t>lys</w:t>
      </w:r>
      <w:r>
        <w:rPr>
          <w:lang w:eastAsia="sv-SE"/>
        </w:rPr>
        <w:softHyphen/>
        <w:t>ningen enbart tar sikte på kapitaltäckning, eftersom stora expone</w:t>
      </w:r>
      <w:r>
        <w:rPr>
          <w:lang w:eastAsia="sv-SE"/>
        </w:rPr>
        <w:softHyphen/>
        <w:t xml:space="preserve">ringar inte längre är relevant för värdepappersbolag. </w:t>
      </w:r>
    </w:p>
    <w:p w14:paraId="4D56516D" w14:textId="77777777" w:rsidR="00B515D1" w:rsidRDefault="00B515D1" w:rsidP="00B515D1">
      <w:pPr>
        <w:pStyle w:val="Brdtextmedindrag"/>
      </w:pPr>
      <w:r>
        <w:rPr>
          <w:lang w:eastAsia="sv-SE"/>
        </w:rPr>
        <w:t>I lagen om värdepappersmarknaden</w:t>
      </w:r>
      <w:r w:rsidRPr="005218A7">
        <w:t xml:space="preserve"> </w:t>
      </w:r>
      <w:r>
        <w:t xml:space="preserve">finns en </w:t>
      </w:r>
      <w:r w:rsidRPr="006143D0">
        <w:t>bestämmelse som infördes i samband med att den tidigare</w:t>
      </w:r>
      <w:r>
        <w:t xml:space="preserve"> nationella </w:t>
      </w:r>
      <w:r w:rsidRPr="006E1121">
        <w:t xml:space="preserve">svenska </w:t>
      </w:r>
      <w:r>
        <w:t>bestämmelsen om</w:t>
      </w:r>
      <w:r w:rsidRPr="006E1121">
        <w:t xml:space="preserve"> </w:t>
      </w:r>
      <w:r>
        <w:t xml:space="preserve">att </w:t>
      </w:r>
      <w:r w:rsidRPr="006E1121">
        <w:t>tillämp</w:t>
      </w:r>
      <w:r>
        <w:t>a</w:t>
      </w:r>
      <w:r w:rsidRPr="006E1121">
        <w:t xml:space="preserve"> tillsynsförord</w:t>
      </w:r>
      <w:r w:rsidRPr="006E1121">
        <w:softHyphen/>
        <w:t>ningen</w:t>
      </w:r>
      <w:r w:rsidRPr="006143D0">
        <w:rPr>
          <w:spacing w:val="-2"/>
        </w:rPr>
        <w:t xml:space="preserve"> </w:t>
      </w:r>
      <w:r>
        <w:rPr>
          <w:spacing w:val="-2"/>
        </w:rPr>
        <w:t xml:space="preserve">på alla värdepappersbolag </w:t>
      </w:r>
      <w:r w:rsidRPr="00565980">
        <w:t>upphörde att gälla (</w:t>
      </w:r>
      <w:r w:rsidRPr="00244DBE">
        <w:t xml:space="preserve">3 kap. 7 § </w:t>
      </w:r>
      <w:r>
        <w:t>andra</w:t>
      </w:r>
      <w:r w:rsidRPr="00244DBE">
        <w:t xml:space="preserve"> stycket</w:t>
      </w:r>
      <w:r>
        <w:t xml:space="preserve">, </w:t>
      </w:r>
      <w:r w:rsidRPr="00565980">
        <w:t>se prop. 2017/18:5 s. 79 f.). När tillsyns</w:t>
      </w:r>
      <w:r w:rsidRPr="00565980">
        <w:softHyphen/>
        <w:t>förord</w:t>
      </w:r>
      <w:r w:rsidRPr="00565980">
        <w:softHyphen/>
        <w:t>ningen</w:t>
      </w:r>
      <w:r>
        <w:t xml:space="preserve"> var tillämplig på alla värdepappersbolag fanns kravet på att upprätt</w:t>
      </w:r>
      <w:r>
        <w:softHyphen/>
        <w:t>hålla en kapitalbas mot</w:t>
      </w:r>
      <w:r>
        <w:softHyphen/>
        <w:t>sva</w:t>
      </w:r>
      <w:r>
        <w:softHyphen/>
        <w:t>rande startkapitalet i förord</w:t>
      </w:r>
      <w:r>
        <w:softHyphen/>
        <w:t>ningen och det behövdes ingen uttrycklig be</w:t>
      </w:r>
      <w:r>
        <w:softHyphen/>
        <w:t>stämmelse om detta i lagen. När tillsyns</w:t>
      </w:r>
      <w:r>
        <w:softHyphen/>
        <w:t xml:space="preserve">förordningen inte längre skulle tillämpas på vissa bolag </w:t>
      </w:r>
      <w:r w:rsidRPr="006143D0">
        <w:t>krävdes en lagregel för detta. I värdepappersbolags</w:t>
      </w:r>
      <w:r>
        <w:softHyphen/>
      </w:r>
      <w:r w:rsidRPr="006143D0">
        <w:t>förord</w:t>
      </w:r>
      <w:r>
        <w:softHyphen/>
      </w:r>
      <w:r w:rsidRPr="006143D0">
        <w:t>ningen finns</w:t>
      </w:r>
      <w:r>
        <w:t xml:space="preserve"> mot</w:t>
      </w:r>
      <w:r>
        <w:softHyphen/>
        <w:t>sva</w:t>
      </w:r>
      <w:r>
        <w:softHyphen/>
        <w:t>rande krav (</w:t>
      </w:r>
      <w:r w:rsidRPr="00956DCF">
        <w:t>artikel 11.1 b</w:t>
      </w:r>
      <w:r>
        <w:t>) och bestämmelsen i lagen bör därför tas bort.</w:t>
      </w:r>
    </w:p>
    <w:p w14:paraId="037E946C" w14:textId="77777777" w:rsidR="00B515D1" w:rsidRDefault="00B515D1" w:rsidP="00B515D1">
      <w:pPr>
        <w:pStyle w:val="Brdtextmedindrag"/>
      </w:pPr>
      <w:r w:rsidRPr="00FB462C">
        <w:t>Ovan föreslås att nuvarande möjlighet för vissa värdepappersbolag att som</w:t>
      </w:r>
      <w:r>
        <w:t xml:space="preserve"> alter</w:t>
      </w:r>
      <w:r>
        <w:softHyphen/>
        <w:t xml:space="preserve">nativ till startkapital ha </w:t>
      </w:r>
      <w:r w:rsidRPr="00FB462C">
        <w:t xml:space="preserve">en ansvarsförsäkring eller garanti ska </w:t>
      </w:r>
      <w:r>
        <w:t xml:space="preserve">tas bort. Det innebär att även bestämmelsen om kravet på värdet av sådana alternativ till startkapital under pågående verksamhet bör tas bort (3 kap. 7 § tredje stycket </w:t>
      </w:r>
      <w:r w:rsidRPr="00314526">
        <w:t>lagen om värdepappersmarknaden</w:t>
      </w:r>
      <w:r>
        <w:t>).</w:t>
      </w:r>
    </w:p>
    <w:p w14:paraId="2A10B433" w14:textId="77777777" w:rsidR="00B515D1" w:rsidRDefault="00B515D1" w:rsidP="00B515D1">
      <w:pPr>
        <w:pStyle w:val="Rubrik5utannumrering"/>
        <w:rPr>
          <w:lang w:eastAsia="sv-SE"/>
        </w:rPr>
      </w:pPr>
      <w:r>
        <w:t>Komplettering av upplysningsbestämmelse</w:t>
      </w:r>
    </w:p>
    <w:p w14:paraId="5DDDCE82" w14:textId="77777777" w:rsidR="00B515D1" w:rsidRPr="001E699F" w:rsidRDefault="00B515D1" w:rsidP="00B515D1">
      <w:pPr>
        <w:pStyle w:val="Brdtext"/>
      </w:pPr>
      <w:r w:rsidRPr="00134742">
        <w:t>I</w:t>
      </w:r>
      <w:r>
        <w:t xml:space="preserve"> lagen om värdepappersmarknaden finns en bestäm</w:t>
      </w:r>
      <w:r>
        <w:softHyphen/>
        <w:t>melse om begräns</w:t>
      </w:r>
      <w:r>
        <w:softHyphen/>
        <w:t xml:space="preserve">ningar av </w:t>
      </w:r>
      <w:r w:rsidRPr="00021A3B">
        <w:t>värdepappersbolags</w:t>
      </w:r>
      <w:r>
        <w:t xml:space="preserve"> möjligheter att inneha viss egen</w:t>
      </w:r>
      <w:r>
        <w:softHyphen/>
        <w:t>dom (</w:t>
      </w:r>
      <w:r w:rsidRPr="00244DBE">
        <w:t>7 kap. 1 §</w:t>
      </w:r>
      <w:r>
        <w:t xml:space="preserve">). I </w:t>
      </w:r>
      <w:r w:rsidRPr="001E699F">
        <w:t>den bestämmelsen finns en upplysning om att vissa sådana begräns</w:t>
      </w:r>
      <w:r w:rsidRPr="001E699F">
        <w:softHyphen/>
        <w:t>ningar även följer av tillsynsförordningen. Upplys</w:t>
      </w:r>
      <w:r w:rsidRPr="001E699F">
        <w:softHyphen/>
        <w:t>ningen bör kompletteras med en hänvisning även till värdepappers</w:t>
      </w:r>
      <w:r w:rsidRPr="001E699F">
        <w:softHyphen/>
        <w:t>bolagsförordningen.</w:t>
      </w:r>
    </w:p>
    <w:p w14:paraId="21484418" w14:textId="77777777" w:rsidR="00B515D1" w:rsidRPr="001E699F" w:rsidRDefault="00B515D1" w:rsidP="00B515D1">
      <w:pPr>
        <w:pStyle w:val="Rubrik5utannumrering"/>
      </w:pPr>
      <w:r w:rsidRPr="001E699F">
        <w:t>Startkapital för förvaringsinstitut för alternativa investeringsfonder</w:t>
      </w:r>
    </w:p>
    <w:p w14:paraId="3C3900F7" w14:textId="5731BFCD" w:rsidR="00A73BE4" w:rsidRDefault="00B515D1" w:rsidP="00B515D1">
      <w:pPr>
        <w:pStyle w:val="Brdtext"/>
      </w:pPr>
      <w:r w:rsidRPr="001E699F">
        <w:t>Hänvisningar till de startkapitalnivåer som fastställs i värdepappersbolags</w:t>
      </w:r>
      <w:r w:rsidRPr="001E699F">
        <w:softHyphen/>
        <w:t>direktivet ska från och med den 26 juni 2021 anses ersätta hänvisningar i andra EU-rättsakter till de startkapitalnivåer som fastställs i kapitaltäck</w:t>
      </w:r>
      <w:r w:rsidRPr="001E699F">
        <w:softHyphen/>
        <w:t>ningsdirektivet</w:t>
      </w:r>
      <w:r w:rsidRPr="00626F03">
        <w:t>. Hänvisningar till startkapital i värdepappersföretag i artikel 28 i kapitaltäckningsdirektivet ska då läsas som hänvisningar till artikel 9.1 i värdepappersbolagsdirektivet (artikel 10 första stycket a i värdepappersbolagsdirektivet). I AIFM-direktivet finns en sådan hänvis</w:t>
      </w:r>
      <w:r w:rsidRPr="00626F03">
        <w:softHyphen/>
        <w:t xml:space="preserve">ning i de regler som anger vilka värdepappersföretag som kan vara förvaringsinstitut </w:t>
      </w:r>
      <w:r>
        <w:t>för</w:t>
      </w:r>
      <w:r w:rsidRPr="00626F03">
        <w:t xml:space="preserve"> en alternativ investeringsfond (se artikel 21.3 första </w:t>
      </w:r>
      <w:r w:rsidRPr="00626F03">
        <w:lastRenderedPageBreak/>
        <w:t xml:space="preserve">stycket b i AIFM-direktivet och artikel 163 i kapitaltäckningsdirektivet). Reglerna i AIFM-direktivet har genomförts i </w:t>
      </w:r>
      <w:r>
        <w:t xml:space="preserve">bestämmelser i </w:t>
      </w:r>
      <w:r w:rsidRPr="00626F03">
        <w:t xml:space="preserve">lagen om förvaltare av alternativa investeringsfonder och även i den </w:t>
      </w:r>
      <w:r>
        <w:t xml:space="preserve">nu </w:t>
      </w:r>
      <w:r w:rsidRPr="00626F03">
        <w:t>aktuella bestämmelsen hänvisas det till kraven på startkapital i kapitaltäcknings</w:t>
      </w:r>
      <w:r>
        <w:softHyphen/>
      </w:r>
      <w:r w:rsidRPr="00626F03">
        <w:t>direktivet (9 kap. 4 § första stycket 2</w:t>
      </w:r>
      <w:r>
        <w:t> c</w:t>
      </w:r>
      <w:r w:rsidRPr="00626F03">
        <w:t>). För att genomföra värde</w:t>
      </w:r>
      <w:r>
        <w:softHyphen/>
      </w:r>
      <w:r w:rsidRPr="00626F03">
        <w:t>pappers</w:t>
      </w:r>
      <w:r>
        <w:softHyphen/>
      </w:r>
      <w:r w:rsidRPr="00626F03">
        <w:t>bolags</w:t>
      </w:r>
      <w:r w:rsidRPr="00626F03">
        <w:softHyphen/>
        <w:t>direktivet bör bestämmelsen i lagen ändras så att den i stället hänvisar till det krav på startkapital som anges artikel 9.1 i det direktivet</w:t>
      </w:r>
      <w:r>
        <w:t>.</w:t>
      </w:r>
    </w:p>
    <w:p w14:paraId="3F4AED2C" w14:textId="000A3B5E" w:rsidR="00A73BE4" w:rsidRDefault="00A73BE4" w:rsidP="00A73BE4">
      <w:pPr>
        <w:pStyle w:val="Rubrik1"/>
      </w:pPr>
      <w:bookmarkStart w:id="129" w:name="_Toc68700473"/>
      <w:r w:rsidRPr="00A73BE4">
        <w:t>Bolagsstyrning och riskhantering</w:t>
      </w:r>
      <w:bookmarkEnd w:id="129"/>
    </w:p>
    <w:p w14:paraId="0D81CB02" w14:textId="77777777" w:rsidR="009E1B9F" w:rsidRPr="000363FF" w:rsidRDefault="009E1B9F" w:rsidP="009E1B9F">
      <w:pPr>
        <w:pStyle w:val="Rubrik2"/>
        <w:spacing w:before="0"/>
      </w:pPr>
      <w:bookmarkStart w:id="130" w:name="_Toc65160257"/>
      <w:bookmarkStart w:id="131" w:name="_Toc68700474"/>
      <w:bookmarkStart w:id="132" w:name="_Toc33087199"/>
      <w:r w:rsidRPr="000363FF">
        <w:t>Inledning</w:t>
      </w:r>
      <w:bookmarkEnd w:id="130"/>
      <w:bookmarkEnd w:id="131"/>
    </w:p>
    <w:p w14:paraId="4755D275" w14:textId="77777777" w:rsidR="009E1B9F" w:rsidRPr="000363FF" w:rsidRDefault="009E1B9F" w:rsidP="009E1B9F">
      <w:pPr>
        <w:pStyle w:val="Brdtext"/>
      </w:pPr>
      <w:r w:rsidRPr="000363FF">
        <w:t>Övergången till ett nytt kapital</w:t>
      </w:r>
      <w:r w:rsidRPr="000363FF">
        <w:softHyphen/>
        <w:t>täckningsregelverk för värdepappersbolag påverkar bara några bestämmelser i</w:t>
      </w:r>
      <w:r w:rsidRPr="000363FF">
        <w:rPr>
          <w:spacing w:val="-4"/>
        </w:rPr>
        <w:t xml:space="preserve"> kapitlet i lagen om värdepappers</w:t>
      </w:r>
      <w:r w:rsidRPr="000363FF">
        <w:rPr>
          <w:spacing w:val="-4"/>
        </w:rPr>
        <w:softHyphen/>
        <w:t>marknaden med rörelseregler (8 kap. 3, 4 och 5–8 §§). Övriga</w:t>
      </w:r>
      <w:r w:rsidRPr="000363FF">
        <w:t xml:space="preserve"> bestämmelser i det kapitlet har inte sin grund i kapitaltäckningsregelverket, utan fram</w:t>
      </w:r>
      <w:r w:rsidRPr="000363FF">
        <w:softHyphen/>
        <w:t>för allt i MiFID II och påverkas därför inte av värdepappersbolags</w:t>
      </w:r>
      <w:r w:rsidRPr="000363FF">
        <w:softHyphen/>
        <w:t>förord</w:t>
      </w:r>
      <w:r w:rsidRPr="000363FF">
        <w:softHyphen/>
        <w:t xml:space="preserve">ningen eller värdepappersbolagsdirektivet. </w:t>
      </w:r>
    </w:p>
    <w:p w14:paraId="4277BE53" w14:textId="77777777" w:rsidR="009E1B9F" w:rsidRPr="000363FF" w:rsidRDefault="009E1B9F" w:rsidP="009E1B9F">
      <w:pPr>
        <w:pStyle w:val="Rubrik2"/>
        <w:rPr>
          <w:lang w:eastAsia="sv-SE"/>
        </w:rPr>
      </w:pPr>
      <w:bookmarkStart w:id="133" w:name="_Toc33087207"/>
      <w:bookmarkStart w:id="134" w:name="_Toc65160258"/>
      <w:bookmarkStart w:id="135" w:name="_Toc68700475"/>
      <w:bookmarkStart w:id="136" w:name="_Hlk67070599"/>
      <w:bookmarkEnd w:id="132"/>
      <w:r w:rsidRPr="000363FF">
        <w:rPr>
          <w:lang w:eastAsia="sv-SE"/>
        </w:rPr>
        <w:t>Kraven på individuell nivå</w:t>
      </w:r>
      <w:bookmarkEnd w:id="133"/>
      <w:bookmarkEnd w:id="134"/>
      <w:bookmarkEnd w:id="135"/>
    </w:p>
    <w:p w14:paraId="06CD5E9B" w14:textId="04EB7354" w:rsidR="009E1B9F" w:rsidRPr="000363FF" w:rsidRDefault="009E1B9F" w:rsidP="009E1B9F">
      <w:pPr>
        <w:pStyle w:val="Brdtextram"/>
        <w:rPr>
          <w:lang w:eastAsia="sv-SE"/>
        </w:rPr>
      </w:pPr>
      <w:r w:rsidRPr="000363FF">
        <w:rPr>
          <w:b/>
          <w:lang w:eastAsia="sv-SE"/>
        </w:rPr>
        <w:t>Regeringens förslag:</w:t>
      </w:r>
      <w:r w:rsidRPr="000363FF">
        <w:rPr>
          <w:lang w:eastAsia="sv-SE"/>
        </w:rPr>
        <w:t xml:space="preserve"> I lagen om värdepappersmarknaden ska bestäm</w:t>
      </w:r>
      <w:r w:rsidRPr="000363FF">
        <w:rPr>
          <w:lang w:eastAsia="sv-SE"/>
        </w:rPr>
        <w:softHyphen/>
        <w:t xml:space="preserve">melserna om styrning och riskhantering kompletteras så att även de risker som ett värdepappersbolag </w:t>
      </w:r>
      <w:r w:rsidR="004D206B">
        <w:rPr>
          <w:lang w:eastAsia="sv-SE"/>
        </w:rPr>
        <w:t xml:space="preserve">utsätter eller kan </w:t>
      </w:r>
      <w:r w:rsidR="00681099">
        <w:rPr>
          <w:lang w:eastAsia="sv-SE"/>
        </w:rPr>
        <w:t>utsätta</w:t>
      </w:r>
      <w:r>
        <w:rPr>
          <w:lang w:eastAsia="sv-SE"/>
        </w:rPr>
        <w:t xml:space="preserve"> </w:t>
      </w:r>
      <w:r w:rsidRPr="00681099">
        <w:rPr>
          <w:lang w:eastAsia="sv-SE"/>
        </w:rPr>
        <w:t>andra</w:t>
      </w:r>
      <w:r w:rsidR="004D206B" w:rsidRPr="00681099">
        <w:rPr>
          <w:lang w:eastAsia="sv-SE"/>
        </w:rPr>
        <w:t xml:space="preserve"> </w:t>
      </w:r>
      <w:r w:rsidR="004D206B">
        <w:rPr>
          <w:lang w:eastAsia="sv-SE"/>
        </w:rPr>
        <w:t>för</w:t>
      </w:r>
      <w:r w:rsidRPr="000363FF">
        <w:rPr>
          <w:lang w:eastAsia="sv-SE"/>
        </w:rPr>
        <w:t xml:space="preserve"> ska identifieras, </w:t>
      </w:r>
      <w:r w:rsidRPr="000363FF">
        <w:rPr>
          <w:spacing w:val="-4"/>
          <w:lang w:eastAsia="sv-SE"/>
        </w:rPr>
        <w:t>mätas, styras, rapporteras, kontrolleras och täckas. Termerna</w:t>
      </w:r>
      <w:r w:rsidRPr="000363FF">
        <w:rPr>
          <w:lang w:eastAsia="sv-SE"/>
        </w:rPr>
        <w:t xml:space="preserve"> kreditrisker och opera</w:t>
      </w:r>
      <w:r w:rsidRPr="000363FF">
        <w:rPr>
          <w:lang w:eastAsia="sv-SE"/>
        </w:rPr>
        <w:softHyphen/>
        <w:t>tiva risker ska ersättas med kund</w:t>
      </w:r>
      <w:r w:rsidRPr="000363FF">
        <w:rPr>
          <w:lang w:eastAsia="sv-SE"/>
        </w:rPr>
        <w:softHyphen/>
        <w:t>risker respektive företagsrisker. Bestämmelsen om genom</w:t>
      </w:r>
      <w:r w:rsidRPr="000363FF">
        <w:rPr>
          <w:lang w:eastAsia="sv-SE"/>
        </w:rPr>
        <w:softHyphen/>
        <w:t>lysning ska kom</w:t>
      </w:r>
      <w:r w:rsidRPr="000363FF">
        <w:rPr>
          <w:lang w:eastAsia="sv-SE"/>
        </w:rPr>
        <w:softHyphen/>
        <w:t>pletteras så att den även omfattar ansvarskedjorna inom ett värdepappersbolag.</w:t>
      </w:r>
    </w:p>
    <w:p w14:paraId="0FB31BBB" w14:textId="77777777" w:rsidR="009E1B9F" w:rsidRPr="000363FF" w:rsidRDefault="009E1B9F" w:rsidP="009E1B9F">
      <w:pPr>
        <w:pStyle w:val="Brdtextmedindragram"/>
        <w:rPr>
          <w:lang w:eastAsia="sv-SE"/>
        </w:rPr>
      </w:pPr>
      <w:r w:rsidRPr="000363FF">
        <w:rPr>
          <w:lang w:eastAsia="sv-SE"/>
        </w:rPr>
        <w:t xml:space="preserve">Små och icke-sammanlänkade värdepappersbolag ska inte omfattas </w:t>
      </w:r>
      <w:r>
        <w:rPr>
          <w:lang w:eastAsia="sv-SE"/>
        </w:rPr>
        <w:t>av</w:t>
      </w:r>
      <w:r w:rsidRPr="000363FF">
        <w:rPr>
          <w:lang w:eastAsia="sv-SE"/>
        </w:rPr>
        <w:t xml:space="preserve"> bestämmelserna med krav på soliditet, kapitalutvärdering, kraven på riskhantering och därmed sammanhängande organisatoriska krav, bestäm</w:t>
      </w:r>
      <w:r w:rsidRPr="000363FF">
        <w:rPr>
          <w:lang w:eastAsia="sv-SE"/>
        </w:rPr>
        <w:softHyphen/>
        <w:t>melsen om ersättningssystem samt bestämmelserna om tillämp</w:t>
      </w:r>
      <w:r w:rsidRPr="000363FF">
        <w:rPr>
          <w:lang w:eastAsia="sv-SE"/>
        </w:rPr>
        <w:softHyphen/>
        <w:t>ningen av dessa bestämmelser. Finansinspektionen ska få besluta att bestäm</w:t>
      </w:r>
      <w:r w:rsidRPr="000363FF">
        <w:rPr>
          <w:lang w:eastAsia="sv-SE"/>
        </w:rPr>
        <w:softHyphen/>
        <w:t>melserna om soliditet och kapitalutvärdering ska tillämpas på ett litet och icke-sammanlänkat bolag, om det är lämpligt. Det ska också införas bestämmelser om förfarandet när ett bolag blir respek</w:t>
      </w:r>
      <w:r w:rsidRPr="000363FF">
        <w:rPr>
          <w:lang w:eastAsia="sv-SE"/>
        </w:rPr>
        <w:softHyphen/>
        <w:t>tive upphör att vara litet och icke-sammanlänkat.</w:t>
      </w:r>
    </w:p>
    <w:p w14:paraId="653B89FB" w14:textId="77777777" w:rsidR="009E1B9F" w:rsidRPr="000363FF" w:rsidRDefault="009E1B9F" w:rsidP="009E1B9F">
      <w:pPr>
        <w:pStyle w:val="Brdtextmedindragram"/>
        <w:rPr>
          <w:lang w:eastAsia="sv-SE"/>
        </w:rPr>
      </w:pPr>
      <w:r w:rsidRPr="000363FF">
        <w:rPr>
          <w:b/>
          <w:bCs/>
          <w:lang w:eastAsia="sv-SE"/>
        </w:rPr>
        <w:t>Regeringens bedömning:</w:t>
      </w:r>
      <w:r w:rsidRPr="000363FF">
        <w:rPr>
          <w:lang w:eastAsia="sv-SE"/>
        </w:rPr>
        <w:t xml:space="preserve"> Kraven i värdepappersbolagsdirektivet på att ett värdepappersföretags arrangemang, strategier och processer för att värdera risker och kapital ska vara proportionerliga och regelbundet ses över tillgodoses genom gällande rätt. Detsamma gäller kraven på tillfredsställande metoder för intern kontroll, på ändamålsenliga och proportionerliga styrningsformer och på att offentliggöra uppgifter om filialer och dotterföretag i andra länder.</w:t>
      </w:r>
      <w:r w:rsidRPr="000363FF" w:rsidDel="003B78B5">
        <w:rPr>
          <w:lang w:eastAsia="sv-SE"/>
        </w:rPr>
        <w:t xml:space="preserve"> </w:t>
      </w:r>
    </w:p>
    <w:p w14:paraId="3829531A" w14:textId="77777777" w:rsidR="009E1B9F" w:rsidRPr="000363FF" w:rsidRDefault="009E1B9F" w:rsidP="009E1B9F">
      <w:pPr>
        <w:pStyle w:val="Brdtextmedindragram"/>
        <w:rPr>
          <w:lang w:eastAsia="sv-SE"/>
        </w:rPr>
      </w:pPr>
      <w:r w:rsidRPr="000363FF">
        <w:rPr>
          <w:lang w:eastAsia="sv-SE"/>
        </w:rPr>
        <w:lastRenderedPageBreak/>
        <w:t>Kraven i värdepappersbolagsdirektivet om riskhantering i värde</w:t>
      </w:r>
      <w:r w:rsidRPr="000363FF">
        <w:rPr>
          <w:lang w:eastAsia="sv-SE"/>
        </w:rPr>
        <w:softHyphen/>
        <w:t>pappersföretag och deras ledningsorgan bör genomföras genom före</w:t>
      </w:r>
      <w:r w:rsidRPr="000363FF">
        <w:rPr>
          <w:lang w:eastAsia="sv-SE"/>
        </w:rPr>
        <w:softHyphen/>
        <w:t>skrifter på lägre nivå än lag.</w:t>
      </w:r>
    </w:p>
    <w:p w14:paraId="2465DC05" w14:textId="77777777" w:rsidR="009E1B9F" w:rsidRPr="00160A7D" w:rsidRDefault="009E1B9F" w:rsidP="009E1B9F">
      <w:pPr>
        <w:pStyle w:val="Brdtext"/>
        <w:rPr>
          <w:sz w:val="8"/>
          <w:szCs w:val="8"/>
          <w:lang w:eastAsia="sv-SE"/>
        </w:rPr>
      </w:pPr>
    </w:p>
    <w:p w14:paraId="72B681E8" w14:textId="4CBBF1DC" w:rsidR="009E1B9F" w:rsidRPr="000363FF" w:rsidRDefault="009E1B9F" w:rsidP="00785462">
      <w:pPr>
        <w:pStyle w:val="Brdtextmedindrag"/>
        <w:rPr>
          <w:lang w:eastAsia="sv-SE"/>
        </w:rPr>
      </w:pPr>
      <w:r w:rsidRPr="000363FF">
        <w:rPr>
          <w:b/>
          <w:bCs/>
          <w:lang w:eastAsia="sv-SE"/>
        </w:rPr>
        <w:t xml:space="preserve">Utredningens förslag </w:t>
      </w:r>
      <w:r w:rsidRPr="000363FF">
        <w:rPr>
          <w:lang w:eastAsia="sv-SE"/>
        </w:rPr>
        <w:t xml:space="preserve">överensstämmer </w:t>
      </w:r>
      <w:r w:rsidR="002F42F8">
        <w:rPr>
          <w:lang w:eastAsia="sv-SE"/>
        </w:rPr>
        <w:t xml:space="preserve">i allt väsentligt </w:t>
      </w:r>
      <w:r w:rsidRPr="000363FF">
        <w:rPr>
          <w:lang w:eastAsia="sv-SE"/>
        </w:rPr>
        <w:t xml:space="preserve">med regeringens förslag och bedömning. </w:t>
      </w:r>
      <w:r w:rsidR="00541DC9" w:rsidRPr="00681099">
        <w:rPr>
          <w:lang w:eastAsia="sv-SE"/>
        </w:rPr>
        <w:t>Utredningens förslag har dock en annan lagteknisk utformning.</w:t>
      </w:r>
    </w:p>
    <w:p w14:paraId="5EA2962B" w14:textId="77777777" w:rsidR="009E1B9F" w:rsidRPr="000363FF" w:rsidRDefault="009E1B9F" w:rsidP="009E1B9F">
      <w:pPr>
        <w:pStyle w:val="Brdtextmedindrag"/>
        <w:rPr>
          <w:lang w:eastAsia="sv-SE"/>
        </w:rPr>
      </w:pPr>
      <w:r w:rsidRPr="000363FF">
        <w:rPr>
          <w:b/>
          <w:bCs/>
          <w:lang w:eastAsia="sv-SE"/>
        </w:rPr>
        <w:t xml:space="preserve">Remissinstanserna </w:t>
      </w:r>
      <w:r w:rsidRPr="000363FF">
        <w:rPr>
          <w:lang w:eastAsia="sv-SE"/>
        </w:rPr>
        <w:t>tillstyrker förslaget eller har ing</w:t>
      </w:r>
      <w:r>
        <w:rPr>
          <w:lang w:eastAsia="sv-SE"/>
        </w:rPr>
        <w:t xml:space="preserve">et </w:t>
      </w:r>
      <w:r w:rsidRPr="000363FF">
        <w:rPr>
          <w:lang w:eastAsia="sv-SE"/>
        </w:rPr>
        <w:t>a</w:t>
      </w:r>
      <w:r>
        <w:rPr>
          <w:lang w:eastAsia="sv-SE"/>
        </w:rPr>
        <w:t>tt</w:t>
      </w:r>
      <w:r w:rsidRPr="000363FF">
        <w:rPr>
          <w:lang w:eastAsia="sv-SE"/>
        </w:rPr>
        <w:t xml:space="preserve"> invända mot det.</w:t>
      </w:r>
    </w:p>
    <w:p w14:paraId="1E67D740" w14:textId="77777777" w:rsidR="009E1B9F" w:rsidRPr="000363FF" w:rsidRDefault="009E1B9F" w:rsidP="009E1B9F">
      <w:pPr>
        <w:pStyle w:val="Rubrik4utannumrering"/>
        <w:rPr>
          <w:lang w:eastAsia="sv-SE"/>
        </w:rPr>
      </w:pPr>
      <w:r w:rsidRPr="000363FF">
        <w:rPr>
          <w:lang w:eastAsia="sv-SE"/>
        </w:rPr>
        <w:t>Skälen för regeringens förslag och bedömning</w:t>
      </w:r>
    </w:p>
    <w:p w14:paraId="10B96DBF" w14:textId="77777777" w:rsidR="009E1B9F" w:rsidRPr="000363FF" w:rsidRDefault="009E1B9F" w:rsidP="009E1B9F">
      <w:pPr>
        <w:pStyle w:val="Rubrik5utannumrering"/>
        <w:spacing w:before="0"/>
      </w:pPr>
      <w:r w:rsidRPr="000363FF">
        <w:t>Styrning och riskhantering</w:t>
      </w:r>
    </w:p>
    <w:p w14:paraId="331E197D" w14:textId="0EA5AA89" w:rsidR="00541DC9" w:rsidRDefault="009E1B9F" w:rsidP="00785462">
      <w:pPr>
        <w:pStyle w:val="Brdtextmedindrag"/>
        <w:ind w:firstLine="0"/>
      </w:pPr>
      <w:r w:rsidRPr="000363FF">
        <w:t>Kraven i värdepappersbolagsdirektivet (artikel 24.1) på att värdepappers</w:t>
      </w:r>
      <w:r w:rsidRPr="000363FF">
        <w:softHyphen/>
        <w:t>företag dels ska upprätt</w:t>
      </w:r>
      <w:r w:rsidRPr="000363FF">
        <w:softHyphen/>
        <w:t>hålla ett internt kapital och likvida tillgångar som täcker ris</w:t>
      </w:r>
      <w:r w:rsidRPr="000363FF">
        <w:softHyphen/>
        <w:t>kerna, dels ska ha en intern process för bedömning av kapital</w:t>
      </w:r>
      <w:r w:rsidRPr="000363FF">
        <w:softHyphen/>
        <w:t>behovet motsvarar i huvudsak de krav som i svensk rätt ställs i lagen om värdepappers</w:t>
      </w:r>
      <w:r w:rsidRPr="000363FF">
        <w:softHyphen/>
        <w:t>mark</w:t>
      </w:r>
      <w:r w:rsidRPr="000363FF">
        <w:softHyphen/>
        <w:t xml:space="preserve">naden (8 kap. 3 § och 4 § tredje stycket). </w:t>
      </w:r>
      <w:r w:rsidR="00541DC9" w:rsidRPr="00681099">
        <w:t>(Tillämp</w:t>
      </w:r>
      <w:r w:rsidR="00541DC9" w:rsidRPr="00681099">
        <w:softHyphen/>
        <w:t>ningsområdet för 8 kap. 3 </w:t>
      </w:r>
      <w:r w:rsidR="00541DC9" w:rsidRPr="00FC55B2">
        <w:t>§ behandlas</w:t>
      </w:r>
      <w:r w:rsidR="00541DC9" w:rsidRPr="00E20D6A">
        <w:t xml:space="preserve"> </w:t>
      </w:r>
      <w:r w:rsidR="00047F31" w:rsidRPr="00681099">
        <w:t xml:space="preserve">nedan </w:t>
      </w:r>
      <w:r w:rsidR="00541DC9" w:rsidRPr="00681099">
        <w:t>under rubriken Undantag för små och icke-sammanlänkade bolag.)</w:t>
      </w:r>
    </w:p>
    <w:p w14:paraId="34B3F468" w14:textId="142134FA" w:rsidR="009E1B9F" w:rsidRPr="000363FF" w:rsidRDefault="009E1B9F" w:rsidP="00785462">
      <w:pPr>
        <w:pStyle w:val="Brdtextmedindrag"/>
      </w:pPr>
      <w:r w:rsidRPr="000363FF">
        <w:t>En skillnad är att direktivet kräver att både de risker som värdepappers</w:t>
      </w:r>
      <w:r w:rsidR="007B2949">
        <w:softHyphen/>
      </w:r>
      <w:r w:rsidRPr="000363FF">
        <w:t xml:space="preserve">företaget självt är eller kan bli exponerat för </w:t>
      </w:r>
      <w:r w:rsidRPr="000363FF">
        <w:rPr>
          <w:iCs/>
        </w:rPr>
        <w:t>och</w:t>
      </w:r>
      <w:r w:rsidRPr="000363FF">
        <w:rPr>
          <w:i/>
        </w:rPr>
        <w:t xml:space="preserve"> </w:t>
      </w:r>
      <w:r w:rsidRPr="000363FF">
        <w:t>de risker före</w:t>
      </w:r>
      <w:r w:rsidRPr="000363FF">
        <w:softHyphen/>
        <w:t>taget innebär eller kan inne</w:t>
      </w:r>
      <w:r w:rsidRPr="000363FF">
        <w:softHyphen/>
        <w:t>bära för andra ska täckas. I lagen anges dock bara ris</w:t>
      </w:r>
      <w:r w:rsidRPr="000363FF">
        <w:softHyphen/>
        <w:t xml:space="preserve">kerna för företaget självt. Bestämmelsen bör därför utvidgas </w:t>
      </w:r>
      <w:r w:rsidR="004D206B">
        <w:t>så</w:t>
      </w:r>
      <w:r w:rsidR="004D206B" w:rsidRPr="000363FF">
        <w:t xml:space="preserve"> </w:t>
      </w:r>
      <w:r w:rsidRPr="000363FF">
        <w:t>att den på mot</w:t>
      </w:r>
      <w:r w:rsidR="007B2949">
        <w:softHyphen/>
      </w:r>
      <w:r w:rsidRPr="000363FF">
        <w:t>svarande sätt som i direktivet även omfattar riskerna för andra.</w:t>
      </w:r>
      <w:r w:rsidR="002F77A2">
        <w:t xml:space="preserve"> </w:t>
      </w:r>
      <w:r w:rsidR="002F77A2" w:rsidRPr="00681099">
        <w:t>I bestäm</w:t>
      </w:r>
      <w:r w:rsidR="007B2949">
        <w:softHyphen/>
      </w:r>
      <w:r w:rsidR="002F77A2" w:rsidRPr="00681099">
        <w:t>melsen bör</w:t>
      </w:r>
      <w:r w:rsidR="007B7607" w:rsidRPr="00681099">
        <w:t xml:space="preserve"> dock,</w:t>
      </w:r>
      <w:r w:rsidR="002F77A2" w:rsidRPr="00681099">
        <w:t xml:space="preserve"> </w:t>
      </w:r>
      <w:r w:rsidR="00681099" w:rsidRPr="00681099">
        <w:t>som</w:t>
      </w:r>
      <w:r w:rsidR="00450CC0" w:rsidRPr="00681099">
        <w:t xml:space="preserve"> </w:t>
      </w:r>
      <w:r w:rsidR="00450CC0" w:rsidRPr="00681099">
        <w:rPr>
          <w:i/>
        </w:rPr>
        <w:t>Lagrådet</w:t>
      </w:r>
      <w:r w:rsidR="00450CC0" w:rsidRPr="00681099">
        <w:t xml:space="preserve"> </w:t>
      </w:r>
      <w:r w:rsidR="00681099" w:rsidRPr="00681099">
        <w:t xml:space="preserve">föreslår, </w:t>
      </w:r>
      <w:r w:rsidR="007B7607" w:rsidRPr="00681099">
        <w:t>”</w:t>
      </w:r>
      <w:r w:rsidR="00450CC0" w:rsidRPr="00681099">
        <w:t>utsät</w:t>
      </w:r>
      <w:r w:rsidR="00066A2D" w:rsidRPr="00681099">
        <w:t>ta</w:t>
      </w:r>
      <w:r w:rsidR="007B7607" w:rsidRPr="00681099">
        <w:t>” och ”utsätter”</w:t>
      </w:r>
      <w:r w:rsidR="00066A2D" w:rsidRPr="00681099">
        <w:t xml:space="preserve"> </w:t>
      </w:r>
      <w:r w:rsidR="007570EF" w:rsidRPr="00681099">
        <w:t>användas</w:t>
      </w:r>
      <w:r w:rsidR="002F77A2" w:rsidRPr="00681099">
        <w:t xml:space="preserve"> </w:t>
      </w:r>
      <w:r w:rsidR="007570EF" w:rsidRPr="00681099">
        <w:t xml:space="preserve">för att uttrycka detsamma </w:t>
      </w:r>
      <w:r w:rsidR="002F77A2" w:rsidRPr="00681099">
        <w:t>som i direk</w:t>
      </w:r>
      <w:r w:rsidR="002F77A2" w:rsidRPr="00681099">
        <w:softHyphen/>
        <w:t>tivet</w:t>
      </w:r>
      <w:r w:rsidR="007570EF" w:rsidRPr="00681099">
        <w:t xml:space="preserve"> </w:t>
      </w:r>
      <w:r w:rsidR="00681099" w:rsidRPr="00681099">
        <w:t>avses</w:t>
      </w:r>
      <w:r w:rsidR="007570EF" w:rsidRPr="00681099">
        <w:t xml:space="preserve"> med </w:t>
      </w:r>
      <w:r w:rsidR="007B7607" w:rsidRPr="00681099">
        <w:t>”</w:t>
      </w:r>
      <w:r w:rsidR="007570EF" w:rsidRPr="00681099">
        <w:t>innebär</w:t>
      </w:r>
      <w:r w:rsidR="00066A2D" w:rsidRPr="00681099">
        <w:t>a</w:t>
      </w:r>
      <w:r w:rsidR="007B7607" w:rsidRPr="00681099">
        <w:t>” och ”innebär”</w:t>
      </w:r>
      <w:r w:rsidR="007570EF" w:rsidRPr="00681099">
        <w:t xml:space="preserve"> </w:t>
      </w:r>
      <w:r w:rsidR="007B7607" w:rsidRPr="00681099">
        <w:t xml:space="preserve">i fråga om </w:t>
      </w:r>
      <w:r w:rsidR="007570EF" w:rsidRPr="00681099">
        <w:t>risker för andra än företaget självt</w:t>
      </w:r>
      <w:r w:rsidR="002F77A2" w:rsidRPr="00681099">
        <w:t>.</w:t>
      </w:r>
    </w:p>
    <w:p w14:paraId="76B40036" w14:textId="77777777" w:rsidR="009E1B9F" w:rsidRPr="000363FF" w:rsidRDefault="009E1B9F" w:rsidP="009E1B9F">
      <w:pPr>
        <w:pStyle w:val="Brdtextmedindrag"/>
        <w:rPr>
          <w:spacing w:val="-4"/>
        </w:rPr>
      </w:pPr>
      <w:r w:rsidRPr="000363FF">
        <w:t>Ett värdepappersbolag ska enligt lagen om värdepappersmarknaden särskilt ska se till att dess kreditrisker, marknadsrisker och operativa risker inte medför att bolagets förmåga att fullgöra sina förpliktelser äventyras (8 kap. 4 § tredje stycket). Uppräkningen av risktyper i lagen har sin grund i kapi</w:t>
      </w:r>
      <w:r w:rsidRPr="000363FF">
        <w:softHyphen/>
        <w:t>tal</w:t>
      </w:r>
      <w:r w:rsidRPr="000363FF">
        <w:softHyphen/>
        <w:t>täck</w:t>
      </w:r>
      <w:r w:rsidRPr="000363FF">
        <w:softHyphen/>
        <w:t>nings</w:t>
      </w:r>
      <w:r w:rsidRPr="000363FF">
        <w:softHyphen/>
        <w:t xml:space="preserve">reglerna för kreditinstitut. De risker som anges i de nu aktuella reglerna </w:t>
      </w:r>
      <w:r w:rsidRPr="000363FF">
        <w:rPr>
          <w:spacing w:val="-2"/>
        </w:rPr>
        <w:t>i kapitaltäck</w:t>
      </w:r>
      <w:r w:rsidRPr="000363FF">
        <w:rPr>
          <w:spacing w:val="-2"/>
        </w:rPr>
        <w:softHyphen/>
        <w:t>nings</w:t>
      </w:r>
      <w:r w:rsidRPr="000363FF">
        <w:rPr>
          <w:spacing w:val="-2"/>
        </w:rPr>
        <w:softHyphen/>
        <w:t>reglerna för värdepappersbolag är kundrisker, mark</w:t>
      </w:r>
      <w:r w:rsidRPr="000363FF">
        <w:rPr>
          <w:spacing w:val="-2"/>
        </w:rPr>
        <w:softHyphen/>
      </w:r>
      <w:r w:rsidRPr="000363FF">
        <w:rPr>
          <w:spacing w:val="-4"/>
        </w:rPr>
        <w:t>nadsrisker och företags</w:t>
      </w:r>
      <w:r w:rsidRPr="000363FF">
        <w:rPr>
          <w:spacing w:val="-4"/>
        </w:rPr>
        <w:softHyphen/>
        <w:t>risker. I bestämmelsen i lagen bör termerna kreditrisker och operativa risker därför ersättas med kund</w:t>
      </w:r>
      <w:r w:rsidRPr="000363FF">
        <w:rPr>
          <w:spacing w:val="-4"/>
        </w:rPr>
        <w:softHyphen/>
        <w:t>risker och företagsrisker.</w:t>
      </w:r>
    </w:p>
    <w:p w14:paraId="72790DED" w14:textId="287386F1" w:rsidR="009E1B9F" w:rsidRPr="000363FF" w:rsidRDefault="009E1B9F" w:rsidP="00785462">
      <w:pPr>
        <w:pStyle w:val="Brdtextmedindrag"/>
      </w:pPr>
      <w:r w:rsidRPr="000363FF">
        <w:t>Enligt värdepappersbolagsdirektivet ska värdepappersföretag ha effekt</w:t>
      </w:r>
      <w:r w:rsidRPr="000363FF">
        <w:softHyphen/>
        <w:t>iva processer för att identifiera, hantera, övervaka och rapportera de risker som företaget är eller kan bli exponerat för, eller de risker som de innebär eller kan innebära för andra (artikel 26.1</w:t>
      </w:r>
      <w:r>
        <w:t xml:space="preserve"> första stycket</w:t>
      </w:r>
      <w:r w:rsidRPr="000363FF">
        <w:t> b). Det kravet hänger ihop med det ovan nämnda kravet på att ett värdepappersföretag ska värdera och upprätthålla ett internt kapital och likvida tillgångar för att täcka dessa risker. En motsvarande bestämmelse finns redan i lagen om värdepappers</w:t>
      </w:r>
      <w:r w:rsidRPr="000363FF">
        <w:softHyphen/>
        <w:t>marknaden (8 kap. 4 § första stycket). Den bestämmelsen bör komplette</w:t>
      </w:r>
      <w:r w:rsidRPr="000363FF">
        <w:softHyphen/>
        <w:t xml:space="preserve">ras så att den på motsvarande sätt </w:t>
      </w:r>
      <w:r w:rsidR="00D41DDC">
        <w:t>som</w:t>
      </w:r>
      <w:r w:rsidRPr="00681099">
        <w:t xml:space="preserve"> </w:t>
      </w:r>
      <w:r w:rsidRPr="000363FF">
        <w:t>i direktivet även omfattar risker som bolagets verksamhet innebär eller kan innebära för andra.</w:t>
      </w:r>
      <w:r w:rsidR="008D2B16">
        <w:t xml:space="preserve"> </w:t>
      </w:r>
      <w:r w:rsidR="00681099" w:rsidRPr="00681099">
        <w:t xml:space="preserve">Som </w:t>
      </w:r>
      <w:r w:rsidR="00681099" w:rsidRPr="00681099">
        <w:rPr>
          <w:i/>
          <w:iCs/>
        </w:rPr>
        <w:t>Lagrådet</w:t>
      </w:r>
      <w:r w:rsidR="00066A2D" w:rsidRPr="00681099">
        <w:rPr>
          <w:i/>
        </w:rPr>
        <w:t xml:space="preserve"> </w:t>
      </w:r>
      <w:r w:rsidR="007B7607" w:rsidRPr="00681099">
        <w:t xml:space="preserve">föreslår bör dock ”utsätta” och ”utsätter” </w:t>
      </w:r>
      <w:r w:rsidR="00066A2D" w:rsidRPr="00681099">
        <w:t>även</w:t>
      </w:r>
      <w:r w:rsidR="008D2B16" w:rsidRPr="00681099">
        <w:t xml:space="preserve"> </w:t>
      </w:r>
      <w:r w:rsidR="007B7607" w:rsidRPr="00681099">
        <w:t xml:space="preserve">här </w:t>
      </w:r>
      <w:r w:rsidR="008D2B16" w:rsidRPr="00681099">
        <w:t xml:space="preserve">användas </w:t>
      </w:r>
      <w:r w:rsidR="00066A2D" w:rsidRPr="00681099">
        <w:t>i</w:t>
      </w:r>
      <w:r w:rsidR="00905DC9">
        <w:t> </w:t>
      </w:r>
      <w:r w:rsidR="00066A2D" w:rsidRPr="00681099">
        <w:t xml:space="preserve">stället </w:t>
      </w:r>
      <w:r w:rsidR="008D2B16" w:rsidRPr="00681099">
        <w:t xml:space="preserve">för </w:t>
      </w:r>
      <w:r w:rsidR="007B7607" w:rsidRPr="00681099">
        <w:t>”innebära” och ”innebär”</w:t>
      </w:r>
      <w:r w:rsidR="008D2B16" w:rsidRPr="00681099">
        <w:t xml:space="preserve"> </w:t>
      </w:r>
      <w:r w:rsidR="00066A2D" w:rsidRPr="00681099" w:rsidDel="007B7607">
        <w:t xml:space="preserve">i </w:t>
      </w:r>
      <w:r w:rsidR="007B7607" w:rsidRPr="00681099">
        <w:t>fråga om</w:t>
      </w:r>
      <w:r w:rsidR="008D2B16" w:rsidRPr="00681099">
        <w:t xml:space="preserve"> risker för andra än före</w:t>
      </w:r>
      <w:r w:rsidR="00905DC9">
        <w:softHyphen/>
      </w:r>
      <w:r w:rsidR="008D2B16" w:rsidRPr="00681099">
        <w:t>taget självt.</w:t>
      </w:r>
      <w:r w:rsidR="00D41DDC" w:rsidRPr="00681099">
        <w:t xml:space="preserve"> </w:t>
      </w:r>
    </w:p>
    <w:p w14:paraId="2918361C" w14:textId="77777777" w:rsidR="009E1B9F" w:rsidRPr="000363FF" w:rsidRDefault="009E1B9F" w:rsidP="009E1B9F">
      <w:pPr>
        <w:pStyle w:val="Rubrik5utannumrering"/>
      </w:pPr>
      <w:r w:rsidRPr="000363FF">
        <w:lastRenderedPageBreak/>
        <w:t>Översyn av processer för värdering av risker och kapital</w:t>
      </w:r>
    </w:p>
    <w:p w14:paraId="20E09123" w14:textId="77777777" w:rsidR="009E1B9F" w:rsidRPr="000363FF" w:rsidRDefault="009E1B9F" w:rsidP="009E1B9F">
      <w:pPr>
        <w:pStyle w:val="Brdtextmedindrag"/>
        <w:ind w:firstLine="0"/>
      </w:pPr>
      <w:r w:rsidRPr="000363FF">
        <w:rPr>
          <w:spacing w:val="-4"/>
        </w:rPr>
        <w:t>I värdepappersbolagsdirektivet finns regler</w:t>
      </w:r>
      <w:r w:rsidRPr="000363FF">
        <w:t xml:space="preserve"> om att de </w:t>
      </w:r>
      <w:r w:rsidRPr="000363FF">
        <w:rPr>
          <w:lang w:eastAsia="sv-SE"/>
        </w:rPr>
        <w:t>arrangemang, strate</w:t>
      </w:r>
      <w:r w:rsidRPr="000363FF">
        <w:rPr>
          <w:lang w:eastAsia="sv-SE"/>
        </w:rPr>
        <w:softHyphen/>
        <w:t>gier och processer</w:t>
      </w:r>
      <w:r w:rsidRPr="000363FF">
        <w:t xml:space="preserve"> som ett värdepappersföretag använder för att värdera risker och kapital ska vara proportionerliga och regelbundet ses över (artikel 24.2). Motsvarande bestämmelser finns redan i lagen om värde</w:t>
      </w:r>
      <w:r w:rsidRPr="000363FF">
        <w:softHyphen/>
        <w:t>pappersmarknaden (8 kap. 4 § fjärde stycket och 6 §). Dessa regler i direktivet kräver därför inte någon lagstiftningsåtgärd.</w:t>
      </w:r>
    </w:p>
    <w:p w14:paraId="622CB1B2" w14:textId="77777777" w:rsidR="009E1B9F" w:rsidRPr="000363FF" w:rsidRDefault="009E1B9F" w:rsidP="009E1B9F">
      <w:pPr>
        <w:pStyle w:val="Rubrik5utannumrering"/>
      </w:pPr>
      <w:r w:rsidRPr="000363FF">
        <w:t>Överblickbara ansvarskedjor</w:t>
      </w:r>
    </w:p>
    <w:p w14:paraId="67A9EC87" w14:textId="77777777" w:rsidR="009E1B9F" w:rsidRPr="000363FF" w:rsidRDefault="009E1B9F" w:rsidP="009E1B9F">
      <w:pPr>
        <w:pStyle w:val="Brdtextmedindrag"/>
        <w:ind w:firstLine="0"/>
      </w:pPr>
      <w:r w:rsidRPr="000363FF">
        <w:t>I värdepappersbolagsdirektivet ställs krav på vad ett värde</w:t>
      </w:r>
      <w:r w:rsidRPr="000363FF">
        <w:softHyphen/>
        <w:t xml:space="preserve">pappersföretags styrformer ska omfatta (artikel 26). </w:t>
      </w:r>
      <w:r w:rsidRPr="000363FF">
        <w:rPr>
          <w:spacing w:val="-4"/>
        </w:rPr>
        <w:t xml:space="preserve">Företaget </w:t>
      </w:r>
      <w:r>
        <w:rPr>
          <w:spacing w:val="-4"/>
        </w:rPr>
        <w:t xml:space="preserve">ska </w:t>
      </w:r>
      <w:r w:rsidRPr="000363FF">
        <w:rPr>
          <w:spacing w:val="-4"/>
        </w:rPr>
        <w:t>ha en tydlig organisations</w:t>
      </w:r>
      <w:r w:rsidRPr="000363FF">
        <w:rPr>
          <w:spacing w:val="-4"/>
        </w:rPr>
        <w:softHyphen/>
        <w:t>struktur med väldefinierade, genom</w:t>
      </w:r>
      <w:r w:rsidRPr="000363FF">
        <w:rPr>
          <w:spacing w:val="-4"/>
        </w:rPr>
        <w:softHyphen/>
        <w:t>lysta och konse</w:t>
      </w:r>
      <w:r w:rsidRPr="000363FF">
        <w:rPr>
          <w:spacing w:val="-4"/>
        </w:rPr>
        <w:softHyphen/>
        <w:t>kventa ansvarskedjor (</w:t>
      </w:r>
      <w:r w:rsidRPr="000363FF">
        <w:t>artikel 26.1 första stycket a</w:t>
      </w:r>
      <w:r w:rsidRPr="000363FF">
        <w:rPr>
          <w:spacing w:val="-4"/>
        </w:rPr>
        <w:t xml:space="preserve">). I lagen om värdepappersmarknaden ställs </w:t>
      </w:r>
      <w:r w:rsidRPr="000363FF">
        <w:t>krav på att ett värdepappersbolag ska ha en överblickbar organisa</w:t>
      </w:r>
      <w:r w:rsidRPr="000363FF">
        <w:softHyphen/>
        <w:t>tionsstruktur (</w:t>
      </w:r>
      <w:r w:rsidRPr="000363FF">
        <w:rPr>
          <w:spacing w:val="-4"/>
        </w:rPr>
        <w:t>8 kap</w:t>
      </w:r>
      <w:r w:rsidRPr="000363FF">
        <w:t>. 5 §). För att genomföra kravet i direktivet när det gäller ansvars</w:t>
      </w:r>
      <w:r w:rsidRPr="000363FF">
        <w:softHyphen/>
        <w:t>kedjor bör bestämmelsen i lagen kompletteras på motsvarande sätt. Kravet på överblickbarhet bör alltså även gälla ansvars</w:t>
      </w:r>
      <w:r w:rsidRPr="000363FF">
        <w:softHyphen/>
        <w:t>kedjorna i ett värde</w:t>
      </w:r>
      <w:r w:rsidRPr="000363FF">
        <w:softHyphen/>
        <w:t>pappersbolaget, dvs. hur ansvar och arbetsuppgifter har delege</w:t>
      </w:r>
      <w:r w:rsidRPr="000363FF">
        <w:softHyphen/>
        <w:t xml:space="preserve">rats. </w:t>
      </w:r>
    </w:p>
    <w:p w14:paraId="7CE3E256" w14:textId="77777777" w:rsidR="009E1B9F" w:rsidRPr="000363FF" w:rsidRDefault="009E1B9F" w:rsidP="009E1B9F">
      <w:pPr>
        <w:pStyle w:val="Rubrik5utannumrering"/>
      </w:pPr>
      <w:r w:rsidRPr="000363FF">
        <w:t>Tillfredsställande metoder för intern kontroll</w:t>
      </w:r>
    </w:p>
    <w:p w14:paraId="4D6F01A4" w14:textId="77777777" w:rsidR="009E1B9F" w:rsidRPr="000363FF" w:rsidRDefault="009E1B9F" w:rsidP="009E1B9F">
      <w:pPr>
        <w:pStyle w:val="Brdtextmedindrag"/>
        <w:ind w:firstLine="0"/>
      </w:pPr>
      <w:r w:rsidRPr="000363FF">
        <w:t>Enligt värdepappersbolagsdirektivet ska ett värdepappersföretag ha till</w:t>
      </w:r>
      <w:r w:rsidRPr="000363FF">
        <w:softHyphen/>
        <w:t>fredsställande meto</w:t>
      </w:r>
      <w:r w:rsidRPr="000363FF">
        <w:softHyphen/>
        <w:t>der för intern kontroll, inbegripet sunda administra</w:t>
      </w:r>
      <w:r w:rsidRPr="000363FF">
        <w:softHyphen/>
        <w:t>tions- och redo</w:t>
      </w:r>
      <w:r w:rsidRPr="000363FF">
        <w:softHyphen/>
        <w:t>visningsrutiner (artikel 26.1 första stycket c). I lagen om värdepappersmarknaden ställs motsvarande krav på värdepappersbolag (8 kap. 11 § 1 och 2) och, när det gäller intern kon</w:t>
      </w:r>
      <w:r w:rsidRPr="000363FF">
        <w:softHyphen/>
        <w:t>t</w:t>
      </w:r>
      <w:r w:rsidRPr="000363FF">
        <w:rPr>
          <w:spacing w:val="-4"/>
        </w:rPr>
        <w:t>roll finns även ytterligare bestämmelser i lagen (8 kap. 4 § första stycket). Kraven i direktivet tillgodoses således genom gällande rätt</w:t>
      </w:r>
      <w:r w:rsidRPr="000363FF">
        <w:t>.</w:t>
      </w:r>
    </w:p>
    <w:p w14:paraId="369EC8EB" w14:textId="77777777" w:rsidR="009E1B9F" w:rsidRPr="000363FF" w:rsidRDefault="009E1B9F" w:rsidP="009E1B9F">
      <w:pPr>
        <w:pStyle w:val="Rubrik5utannumrering"/>
      </w:pPr>
      <w:r w:rsidRPr="000363FF">
        <w:t>Ersättningspolicy och ersättningspraxis</w:t>
      </w:r>
    </w:p>
    <w:p w14:paraId="048EBF22" w14:textId="77777777" w:rsidR="009E1B9F" w:rsidRPr="000363FF" w:rsidRDefault="009E1B9F" w:rsidP="009E1B9F">
      <w:pPr>
        <w:pStyle w:val="Brdtextmedindrag"/>
        <w:ind w:firstLine="0"/>
      </w:pPr>
      <w:r w:rsidRPr="000363FF">
        <w:t>Reglerna i värdepappersbolagsdirektivet om ersättningspolicy och ersätt</w:t>
      </w:r>
      <w:r w:rsidRPr="000363FF">
        <w:softHyphen/>
        <w:t xml:space="preserve">ningspraxis (artikel 26.1 första stycket d) behandlas i avsnitt 10. </w:t>
      </w:r>
    </w:p>
    <w:p w14:paraId="73473412" w14:textId="77777777" w:rsidR="009E1B9F" w:rsidRPr="000363FF" w:rsidRDefault="009E1B9F" w:rsidP="009E1B9F">
      <w:pPr>
        <w:pStyle w:val="Rubrik5utannumrering"/>
      </w:pPr>
      <w:r w:rsidRPr="000363FF">
        <w:t>Ändamålsenliga och proportionerliga styrningsformer</w:t>
      </w:r>
    </w:p>
    <w:p w14:paraId="0DA583A3" w14:textId="77777777" w:rsidR="009E1B9F" w:rsidRPr="000363FF" w:rsidRDefault="009E1B9F" w:rsidP="009E1B9F">
      <w:pPr>
        <w:pStyle w:val="Brdtextmedindrag"/>
        <w:ind w:firstLine="0"/>
      </w:pPr>
      <w:r w:rsidRPr="000363FF">
        <w:t>Enligt värdepappersbolagsdirektivet (artikel 26.3) ska de styrnings</w:t>
      </w:r>
      <w:r w:rsidRPr="000363FF">
        <w:softHyphen/>
        <w:t>former som ett värdepappersföretag ska ha enligt direktivet (artikel 26.1) vara ändamålsenliga</w:t>
      </w:r>
      <w:r w:rsidRPr="00E0572F">
        <w:t xml:space="preserve"> och stå i proportion till karaktären, omfattningen och komplexiteten hos de inne</w:t>
      </w:r>
      <w:r w:rsidRPr="00E0572F">
        <w:softHyphen/>
        <w:t>boende riskerna i affärsmodellen och före</w:t>
      </w:r>
      <w:r w:rsidRPr="00E0572F">
        <w:softHyphen/>
        <w:t>tagets verk</w:t>
      </w:r>
      <w:r w:rsidRPr="00E0572F">
        <w:softHyphen/>
        <w:t xml:space="preserve">samhet. Kravet på ändamålsenlighet </w:t>
      </w:r>
      <w:r w:rsidRPr="00160A7D">
        <w:t xml:space="preserve">uppfylls genom utformningen av förslaget ovan om hur reglerna i värdepappersbolagsdirektivet </w:t>
      </w:r>
      <w:r w:rsidRPr="000363FF">
        <w:t>om styrningsformer bör genomföras i svensk rätt. En proportionalitetsregel finns i lagen om värdepappersmark</w:t>
      </w:r>
      <w:r w:rsidRPr="000363FF">
        <w:softHyphen/>
        <w:t xml:space="preserve">naden (8 kap. 6 §). Några </w:t>
      </w:r>
      <w:r w:rsidRPr="000363FF">
        <w:rPr>
          <w:spacing w:val="-2"/>
        </w:rPr>
        <w:t>ytterligare lagstift</w:t>
      </w:r>
      <w:r w:rsidRPr="000363FF">
        <w:rPr>
          <w:spacing w:val="-2"/>
        </w:rPr>
        <w:softHyphen/>
        <w:t>ningsåtgärder krävs därför inte för att genomföra de nu aktuella reglerna i direktivet</w:t>
      </w:r>
      <w:r w:rsidRPr="000363FF">
        <w:t>.</w:t>
      </w:r>
    </w:p>
    <w:p w14:paraId="21B7C9AD" w14:textId="77777777" w:rsidR="009E1B9F" w:rsidRPr="00E0572F" w:rsidRDefault="009E1B9F" w:rsidP="009E1B9F">
      <w:pPr>
        <w:pStyle w:val="Rubrik5utannumrering"/>
      </w:pPr>
      <w:r w:rsidRPr="00E0572F">
        <w:t>Riskhantering i värdepappersbolag och deras ledningsorgan</w:t>
      </w:r>
    </w:p>
    <w:p w14:paraId="22C0B3F0" w14:textId="77777777" w:rsidR="009E1B9F" w:rsidRPr="000363FF" w:rsidRDefault="009E1B9F" w:rsidP="009E1B9F">
      <w:pPr>
        <w:pStyle w:val="Brdtextmedindrag"/>
        <w:ind w:firstLine="0"/>
      </w:pPr>
      <w:r w:rsidRPr="00E0572F">
        <w:t xml:space="preserve">I </w:t>
      </w:r>
      <w:r w:rsidRPr="000363FF">
        <w:t>värdepappersbolagsdirektivet ställs relativt detal</w:t>
      </w:r>
      <w:r w:rsidRPr="000363FF">
        <w:softHyphen/>
      </w:r>
      <w:r w:rsidRPr="000363FF">
        <w:rPr>
          <w:spacing w:val="-2"/>
        </w:rPr>
        <w:t>jerade krav på värde</w:t>
      </w:r>
      <w:r w:rsidRPr="000363FF">
        <w:rPr>
          <w:spacing w:val="-2"/>
        </w:rPr>
        <w:softHyphen/>
        <w:t>pappersföretags riskhantering (</w:t>
      </w:r>
      <w:r w:rsidRPr="000363FF">
        <w:t>artikel 28</w:t>
      </w:r>
      <w:r w:rsidRPr="000363FF">
        <w:rPr>
          <w:spacing w:val="-2"/>
        </w:rPr>
        <w:t>). Det gäller bl.a. strategier och</w:t>
      </w:r>
      <w:r w:rsidRPr="00E0572F">
        <w:t xml:space="preserve"> riktlinjer för företagets riskaptit, rapportering av risker och in</w:t>
      </w:r>
      <w:r w:rsidRPr="00E0572F">
        <w:softHyphen/>
        <w:t xml:space="preserve">rättande av en riskkommitté i vissa fall. I </w:t>
      </w:r>
      <w:r w:rsidRPr="000363FF">
        <w:t>direktivet anges att värde</w:t>
      </w:r>
      <w:r w:rsidRPr="000363FF">
        <w:softHyphen/>
        <w:t>pappers</w:t>
      </w:r>
      <w:r w:rsidRPr="000363FF">
        <w:softHyphen/>
      </w:r>
      <w:r w:rsidRPr="000363FF">
        <w:rPr>
          <w:spacing w:val="-2"/>
        </w:rPr>
        <w:t xml:space="preserve">företagens </w:t>
      </w:r>
      <w:r w:rsidRPr="000363FF">
        <w:rPr>
          <w:spacing w:val="-2"/>
        </w:rPr>
        <w:lastRenderedPageBreak/>
        <w:t>system och processer för riskhantering ska identi</w:t>
      </w:r>
      <w:r w:rsidRPr="000363FF">
        <w:rPr>
          <w:spacing w:val="-2"/>
        </w:rPr>
        <w:softHyphen/>
        <w:t>fiera, mäta, hantera och övervaka väsentliga källor och effekter av olika</w:t>
      </w:r>
      <w:r w:rsidRPr="000363FF">
        <w:t xml:space="preserve"> risktyper såsom kundrisk och marknadsrisk, och hur de påverkar kapitalba</w:t>
      </w:r>
      <w:r w:rsidRPr="000363FF">
        <w:softHyphen/>
        <w:t xml:space="preserve">sen (artikel 29). Dessa detaljerade krav i hänger samman </w:t>
      </w:r>
      <w:r w:rsidRPr="000363FF">
        <w:rPr>
          <w:spacing w:val="-4"/>
        </w:rPr>
        <w:t>med de mer generellt utformade kraven på styrningsformer i direktivet (artikel 26)</w:t>
      </w:r>
      <w:r w:rsidRPr="000363FF">
        <w:t xml:space="preserve"> på så sätt att bl.a. dessa kriterier ska beaktas vid utformningen av </w:t>
      </w:r>
      <w:r w:rsidRPr="000363FF">
        <w:rPr>
          <w:spacing w:val="-2"/>
        </w:rPr>
        <w:t>styr</w:t>
      </w:r>
      <w:r w:rsidRPr="000363FF">
        <w:rPr>
          <w:spacing w:val="-2"/>
        </w:rPr>
        <w:softHyphen/>
        <w:t>ningsformerna. Regler av motsvarande karaktär i kapitaltäckningsdirektivet har i tidigare lagstiftningsärenden ansetts lämpliga att genom</w:t>
      </w:r>
      <w:r w:rsidRPr="000363FF">
        <w:rPr>
          <w:spacing w:val="-2"/>
        </w:rPr>
        <w:softHyphen/>
        <w:t>föra</w:t>
      </w:r>
      <w:r w:rsidRPr="000363FF">
        <w:t xml:space="preserve"> i svensk rätt genom </w:t>
      </w:r>
      <w:r w:rsidRPr="000363FF">
        <w:rPr>
          <w:spacing w:val="-4"/>
        </w:rPr>
        <w:t xml:space="preserve">föreskrifter på lägre nivå </w:t>
      </w:r>
      <w:r w:rsidRPr="00E0572F">
        <w:rPr>
          <w:spacing w:val="-4"/>
        </w:rPr>
        <w:t>än lag</w:t>
      </w:r>
      <w:r w:rsidRPr="000363FF">
        <w:rPr>
          <w:spacing w:val="-4"/>
        </w:rPr>
        <w:t>. För värdepappersbolagens del har det befint</w:t>
      </w:r>
      <w:r w:rsidRPr="000363FF">
        <w:rPr>
          <w:spacing w:val="-4"/>
        </w:rPr>
        <w:softHyphen/>
        <w:t>liga</w:t>
      </w:r>
      <w:r w:rsidRPr="000363FF">
        <w:t xml:space="preserve"> bemyndigandet i lagen om värdepappersmarknaden för regeringen eller den myndighet som regeringen bestämmer att föreskriva vilka åtgärder ett bolag ska vidta för att uppfylla kraven på soliditet och likviditet, riskhantering och genom</w:t>
      </w:r>
      <w:r w:rsidRPr="000363FF">
        <w:softHyphen/>
        <w:t>lysning m.m. använts (</w:t>
      </w:r>
      <w:r w:rsidRPr="00E0572F">
        <w:t>8 kap. 35 § 1, se prop. 2013/14:228 s. 178 f</w:t>
      </w:r>
      <w:r w:rsidRPr="000363FF">
        <w:t>.). De nu aktuella reglerna i värdepappers</w:t>
      </w:r>
      <w:r w:rsidRPr="000363FF">
        <w:softHyphen/>
        <w:t>bolags</w:t>
      </w:r>
      <w:r w:rsidRPr="000363FF">
        <w:softHyphen/>
        <w:t>direk</w:t>
      </w:r>
      <w:r w:rsidRPr="000363FF">
        <w:softHyphen/>
        <w:t>tivet om riskhantering bör på motsvarande sätt genomföras genom föreskrifter på lägre nivå än lag.</w:t>
      </w:r>
    </w:p>
    <w:p w14:paraId="55C3B99B" w14:textId="77777777" w:rsidR="009E1B9F" w:rsidRPr="000363FF" w:rsidRDefault="009E1B9F" w:rsidP="009E1B9F">
      <w:pPr>
        <w:pStyle w:val="Rubrik5utannumrering"/>
      </w:pPr>
      <w:r w:rsidRPr="000363FF">
        <w:t>Undantag för små och icke-sammanlänkade bolag</w:t>
      </w:r>
    </w:p>
    <w:p w14:paraId="50B44AB8" w14:textId="77777777" w:rsidR="009E1B9F" w:rsidRPr="000363FF" w:rsidRDefault="009E1B9F" w:rsidP="009E1B9F">
      <w:pPr>
        <w:pStyle w:val="Brdtext"/>
      </w:pPr>
      <w:r w:rsidRPr="000363FF">
        <w:rPr>
          <w:spacing w:val="-4"/>
        </w:rPr>
        <w:t xml:space="preserve">De nya reglerna om styrning och riskhantering i </w:t>
      </w:r>
      <w:r w:rsidRPr="000363FF">
        <w:t>värdepappers</w:t>
      </w:r>
      <w:r w:rsidRPr="000363FF">
        <w:softHyphen/>
        <w:t>bolags</w:t>
      </w:r>
      <w:r w:rsidRPr="000363FF">
        <w:softHyphen/>
        <w:t xml:space="preserve">direktivet ska </w:t>
      </w:r>
      <w:r w:rsidRPr="000363FF">
        <w:rPr>
          <w:spacing w:val="-2"/>
        </w:rPr>
        <w:t>inte gälla för värdepappersföretag</w:t>
      </w:r>
      <w:r w:rsidRPr="00E0572F">
        <w:rPr>
          <w:spacing w:val="-2"/>
        </w:rPr>
        <w:t xml:space="preserve"> som enligt </w:t>
      </w:r>
      <w:r w:rsidRPr="00E0572F">
        <w:rPr>
          <w:spacing w:val="-4"/>
        </w:rPr>
        <w:t>värde</w:t>
      </w:r>
      <w:r w:rsidRPr="00E0572F">
        <w:rPr>
          <w:spacing w:val="-4"/>
        </w:rPr>
        <w:softHyphen/>
        <w:t>pappers</w:t>
      </w:r>
      <w:r w:rsidRPr="00E0572F">
        <w:rPr>
          <w:spacing w:val="-4"/>
        </w:rPr>
        <w:softHyphen/>
        <w:t>bolags</w:t>
      </w:r>
      <w:r w:rsidRPr="00E0572F">
        <w:rPr>
          <w:spacing w:val="-4"/>
        </w:rPr>
        <w:softHyphen/>
        <w:t>för</w:t>
      </w:r>
      <w:r w:rsidRPr="00E0572F">
        <w:rPr>
          <w:spacing w:val="-4"/>
        </w:rPr>
        <w:softHyphen/>
        <w:t>ord</w:t>
      </w:r>
      <w:r w:rsidRPr="00E0572F">
        <w:rPr>
          <w:spacing w:val="-4"/>
        </w:rPr>
        <w:softHyphen/>
        <w:t>ningen är små och icke-sammanlänkade (artiklarna 24.1 och 25</w:t>
      </w:r>
      <w:r w:rsidRPr="000363FF">
        <w:rPr>
          <w:spacing w:val="-4"/>
        </w:rPr>
        <w:t xml:space="preserve"> i direktivet). En behö</w:t>
      </w:r>
      <w:r w:rsidRPr="000363FF">
        <w:rPr>
          <w:spacing w:val="-4"/>
        </w:rPr>
        <w:softHyphen/>
        <w:t>rig myndighet får dock begära att</w:t>
      </w:r>
      <w:r w:rsidRPr="000363FF">
        <w:t xml:space="preserve"> även ett sådant värde</w:t>
      </w:r>
      <w:r w:rsidRPr="000363FF">
        <w:softHyphen/>
        <w:t>pappers</w:t>
      </w:r>
      <w:r w:rsidRPr="000363FF">
        <w:softHyphen/>
        <w:t>företag ska uppfylla kraven i direktivet på bl.a.</w:t>
      </w:r>
      <w:r w:rsidRPr="00E0572F">
        <w:t xml:space="preserve"> processer för att värdera och upprätthålla ett tillräckligt internt kapital, om myndigheten anser det lämpligt (artikel 24.2</w:t>
      </w:r>
      <w:r w:rsidRPr="000363FF">
        <w:t xml:space="preserve">). </w:t>
      </w:r>
    </w:p>
    <w:p w14:paraId="2FA365C3" w14:textId="77777777" w:rsidR="009E1B9F" w:rsidRPr="000363FF" w:rsidRDefault="009E1B9F" w:rsidP="009E1B9F">
      <w:pPr>
        <w:pStyle w:val="Brdtextmedindrag"/>
        <w:rPr>
          <w:spacing w:val="-2"/>
        </w:rPr>
      </w:pPr>
      <w:r w:rsidRPr="000363FF">
        <w:t>Direktivet inne</w:t>
      </w:r>
      <w:r w:rsidRPr="000363FF">
        <w:softHyphen/>
        <w:t>håller också regler om förfarandet när ett värdepappers</w:t>
      </w:r>
      <w:r w:rsidRPr="000363FF">
        <w:softHyphen/>
        <w:t>företag blir respektive inte längre betraktas som litet och icke-samman</w:t>
      </w:r>
      <w:r w:rsidRPr="000363FF">
        <w:softHyphen/>
        <w:t xml:space="preserve">länkat (artikel 25). För ett bolag som blir ett litet och icke-sammanlänkat bolag </w:t>
      </w:r>
      <w:r w:rsidRPr="000363FF">
        <w:rPr>
          <w:spacing w:val="-2"/>
        </w:rPr>
        <w:t>ska undantaget från reglerna om intern styrning, insyn, och risk</w:t>
      </w:r>
      <w:r w:rsidRPr="000363FF">
        <w:rPr>
          <w:spacing w:val="-2"/>
        </w:rPr>
        <w:softHyphen/>
        <w:t>hantering (artiklarna 26–29) gälla efter sex månader</w:t>
      </w:r>
      <w:r w:rsidRPr="000363FF">
        <w:t>, förutsatt att bolaget under hela sexmånaders</w:t>
      </w:r>
      <w:r w:rsidRPr="000363FF">
        <w:softHyphen/>
        <w:t>perioden har uppfyllt kriterierna för att vara ett litet och icke-samman</w:t>
      </w:r>
      <w:r w:rsidRPr="000363FF">
        <w:softHyphen/>
        <w:t>länkat bolag (artikel 25.2). Ett sådant bolag ska inte heller tillämpa reglerna om ersättningar (artiklarna 30</w:t>
      </w:r>
      <w:r w:rsidRPr="000363FF">
        <w:rPr>
          <w:spacing w:val="-2"/>
        </w:rPr>
        <w:t>–34)</w:t>
      </w:r>
      <w:r w:rsidRPr="000363FF">
        <w:t>, vilket behand</w:t>
      </w:r>
      <w:r w:rsidRPr="000363FF">
        <w:softHyphen/>
      </w:r>
      <w:r w:rsidRPr="00E0572F">
        <w:t>las i avsnitt </w:t>
      </w:r>
      <w:r w:rsidRPr="00160A7D">
        <w:t>10</w:t>
      </w:r>
      <w:r w:rsidRPr="000363FF">
        <w:t>. Ett bolag som upphör att vara ett litet och icke-samman</w:t>
      </w:r>
      <w:r w:rsidRPr="000363FF">
        <w:softHyphen/>
        <w:t>länkat bolag ska underrätta den behöriga myndigheten om detta och inom tolv månader börja tillämpa de regler som det dittills undantagits från</w:t>
      </w:r>
      <w:r w:rsidRPr="000363FF" w:rsidDel="00B1278E">
        <w:t xml:space="preserve"> </w:t>
      </w:r>
      <w:r w:rsidRPr="000363FF">
        <w:t>(arti</w:t>
      </w:r>
      <w:r w:rsidRPr="000363FF">
        <w:softHyphen/>
      </w:r>
      <w:r w:rsidRPr="000363FF">
        <w:rPr>
          <w:spacing w:val="-2"/>
        </w:rPr>
        <w:t xml:space="preserve">kel 25.3). </w:t>
      </w:r>
    </w:p>
    <w:p w14:paraId="2A83B96A" w14:textId="77777777" w:rsidR="009E1B9F" w:rsidRPr="00160A7D" w:rsidRDefault="009E1B9F" w:rsidP="009E1B9F">
      <w:pPr>
        <w:pStyle w:val="Brdtextmedindrag"/>
      </w:pPr>
      <w:r w:rsidRPr="000363FF">
        <w:rPr>
          <w:spacing w:val="-2"/>
        </w:rPr>
        <w:t>I värdepappersbolagsdirektivet finns det inte några motsvarande regler om pro</w:t>
      </w:r>
      <w:r w:rsidRPr="000363FF">
        <w:rPr>
          <w:spacing w:val="-2"/>
        </w:rPr>
        <w:softHyphen/>
        <w:t>ces</w:t>
      </w:r>
      <w:r w:rsidRPr="000363FF">
        <w:rPr>
          <w:spacing w:val="-2"/>
        </w:rPr>
        <w:softHyphen/>
        <w:t>sen</w:t>
      </w:r>
      <w:r w:rsidRPr="000363FF">
        <w:t xml:space="preserve"> när ett bolag blir eller upphör att vara litet och icke-sam</w:t>
      </w:r>
      <w:r w:rsidRPr="000363FF">
        <w:softHyphen/>
        <w:t xml:space="preserve">manlänkat i fråga om reglerna om </w:t>
      </w:r>
      <w:r w:rsidRPr="00E0572F">
        <w:t xml:space="preserve">intern process för bedömning av kapitalbehov och intern process för riskbedömning (artikel 24). Enligt regeringens uppfattning ligger det dock i sakens natur att </w:t>
      </w:r>
      <w:r w:rsidRPr="00160A7D">
        <w:t>samma process och tidsfrister som ska gälla för riskhanteringen (artikel 26) också bör gälla för soliditets- och kapital</w:t>
      </w:r>
      <w:r w:rsidRPr="00160A7D">
        <w:softHyphen/>
        <w:t xml:space="preserve">utvärdering (artikel 24). </w:t>
      </w:r>
    </w:p>
    <w:p w14:paraId="705B7B70" w14:textId="77777777" w:rsidR="00541DC9" w:rsidRDefault="009E1B9F" w:rsidP="009E1B9F">
      <w:pPr>
        <w:pStyle w:val="Brdtextmedindrag"/>
      </w:pPr>
      <w:r w:rsidRPr="00160A7D">
        <w:t>För att genomföra reglerna i direktivet om undantag för små och icke-sammanlänkade värdepappersföretag bör motsvarande bestämmelser in</w:t>
      </w:r>
      <w:r w:rsidRPr="00160A7D">
        <w:softHyphen/>
        <w:t>föras i lagen om värdepappersmarknaden</w:t>
      </w:r>
      <w:r w:rsidRPr="000363FF">
        <w:rPr>
          <w:spacing w:val="-2"/>
        </w:rPr>
        <w:t>. När det gäller undantaget från reglerna om krav på tillfredsställande metoder för intern kontroll, inbegripet sunda administrations- och redovisningsrutiner (artikel 26.1 första stycket c, se ovan)</w:t>
      </w:r>
      <w:r w:rsidRPr="00E0572F">
        <w:rPr>
          <w:spacing w:val="-2"/>
        </w:rPr>
        <w:t xml:space="preserve"> bör dock även följande överväganden göras</w:t>
      </w:r>
      <w:r w:rsidRPr="00E0572F">
        <w:t>. E</w:t>
      </w:r>
      <w:r w:rsidRPr="00E0572F">
        <w:rPr>
          <w:spacing w:val="-2"/>
        </w:rPr>
        <w:t>nligt värdepappers</w:t>
      </w:r>
      <w:r w:rsidRPr="00E0572F">
        <w:rPr>
          <w:spacing w:val="-2"/>
        </w:rPr>
        <w:softHyphen/>
        <w:t xml:space="preserve">bolagsdirektivet </w:t>
      </w:r>
      <w:r w:rsidRPr="000363FF">
        <w:rPr>
          <w:spacing w:val="-2"/>
        </w:rPr>
        <w:t xml:space="preserve">ska ett värdepappersföretag ha tillfredsställande metoder </w:t>
      </w:r>
      <w:r w:rsidRPr="000363FF">
        <w:rPr>
          <w:spacing w:val="-2"/>
        </w:rPr>
        <w:lastRenderedPageBreak/>
        <w:t>för intern</w:t>
      </w:r>
      <w:r w:rsidRPr="000363FF">
        <w:t xml:space="preserve"> kontroll, inbegripet sunda admini</w:t>
      </w:r>
      <w:r w:rsidRPr="000363FF">
        <w:softHyphen/>
        <w:t>strations- och redovisnings</w:t>
      </w:r>
      <w:r w:rsidRPr="000363FF">
        <w:softHyphen/>
        <w:t xml:space="preserve">rutiner. Ett motsvarande krav ställs i MiFID II </w:t>
      </w:r>
      <w:r w:rsidRPr="00E0572F">
        <w:t>(genom artikel 9.1</w:t>
      </w:r>
      <w:r w:rsidRPr="000363FF">
        <w:t>, som hänvisar till artikel 88 i kapitaltäckningsdirektivet), och som gäller för samtliga värdepappersföretag Enligt de reglerna i kapitaltäcknings</w:t>
      </w:r>
      <w:r w:rsidRPr="000363FF">
        <w:softHyphen/>
        <w:t>direktivet</w:t>
      </w:r>
      <w:r w:rsidRPr="000363FF">
        <w:rPr>
          <w:spacing w:val="-4"/>
        </w:rPr>
        <w:t xml:space="preserve"> ska ledningsorganet säkerställa integriteten hos syste</w:t>
      </w:r>
      <w:r w:rsidRPr="000363FF">
        <w:rPr>
          <w:spacing w:val="-4"/>
        </w:rPr>
        <w:softHyphen/>
        <w:t>men</w:t>
      </w:r>
      <w:r w:rsidRPr="000363FF">
        <w:t xml:space="preserve"> för redo</w:t>
      </w:r>
      <w:r w:rsidRPr="000363FF">
        <w:softHyphen/>
        <w:t xml:space="preserve">visning och finansiell rapportering, inbegripet </w:t>
      </w:r>
      <w:r w:rsidRPr="000363FF">
        <w:rPr>
          <w:spacing w:val="-4"/>
        </w:rPr>
        <w:t>finan</w:t>
      </w:r>
      <w:r w:rsidRPr="000363FF">
        <w:rPr>
          <w:spacing w:val="-4"/>
        </w:rPr>
        <w:softHyphen/>
        <w:t>siella och opera</w:t>
      </w:r>
      <w:r w:rsidRPr="000363FF">
        <w:rPr>
          <w:spacing w:val="-4"/>
        </w:rPr>
        <w:softHyphen/>
        <w:t>tiva kontroller (artikel 88.1 andra stycket b). Detta krav, som i svensk rätt har genomförts i en motsvarande bestämmelse</w:t>
      </w:r>
      <w:r w:rsidRPr="00E0572F">
        <w:rPr>
          <w:spacing w:val="-4"/>
        </w:rPr>
        <w:t xml:space="preserve"> i lagen </w:t>
      </w:r>
      <w:r w:rsidRPr="000363FF">
        <w:rPr>
          <w:spacing w:val="-4"/>
        </w:rPr>
        <w:t>om värde</w:t>
      </w:r>
      <w:r w:rsidRPr="000363FF">
        <w:rPr>
          <w:spacing w:val="-4"/>
        </w:rPr>
        <w:softHyphen/>
        <w:t>pappers</w:t>
      </w:r>
      <w:r w:rsidRPr="000363FF">
        <w:rPr>
          <w:spacing w:val="-4"/>
        </w:rPr>
        <w:softHyphen/>
        <w:t>marknaden (8 kap. 11 § 1 och 2), bör alltså</w:t>
      </w:r>
      <w:r w:rsidRPr="000363FF">
        <w:t xml:space="preserve"> fort</w:t>
      </w:r>
      <w:r w:rsidRPr="000363FF">
        <w:softHyphen/>
        <w:t>sätta att gälla för samtliga värdepappers</w:t>
      </w:r>
      <w:r w:rsidRPr="000363FF">
        <w:softHyphen/>
        <w:t xml:space="preserve">bolag, oavsett storlek. </w:t>
      </w:r>
    </w:p>
    <w:p w14:paraId="1A6CED9A" w14:textId="3183442B" w:rsidR="009E1B9F" w:rsidRPr="00E0572F" w:rsidRDefault="009E1B9F" w:rsidP="00785462">
      <w:pPr>
        <w:pStyle w:val="Brdtextmedindrag"/>
      </w:pPr>
      <w:r w:rsidRPr="000363FF">
        <w:t>Det är alltså endast kraven på soli</w:t>
      </w:r>
      <w:r w:rsidRPr="000363FF">
        <w:softHyphen/>
      </w:r>
      <w:r w:rsidRPr="000363FF">
        <w:rPr>
          <w:spacing w:val="-2"/>
        </w:rPr>
        <w:t>ditet, kapitalutvärdering och riskhantering som de små och icke-</w:t>
      </w:r>
      <w:r w:rsidRPr="00E0572F">
        <w:rPr>
          <w:spacing w:val="-2"/>
        </w:rPr>
        <w:t>sam</w:t>
      </w:r>
      <w:r w:rsidRPr="00E0572F">
        <w:rPr>
          <w:spacing w:val="-2"/>
        </w:rPr>
        <w:softHyphen/>
        <w:t>manlänkade</w:t>
      </w:r>
      <w:r w:rsidRPr="00E0572F">
        <w:t xml:space="preserve"> bolagen inte bör omfattas av. </w:t>
      </w:r>
      <w:r w:rsidR="00541DC9" w:rsidRPr="00FC55B2">
        <w:t xml:space="preserve">Dessa krav omfattas av </w:t>
      </w:r>
      <w:r w:rsidR="00E5568F">
        <w:t>8 kap.</w:t>
      </w:r>
      <w:r w:rsidR="00E5568F" w:rsidRPr="00FC55B2">
        <w:t xml:space="preserve"> </w:t>
      </w:r>
      <w:r w:rsidR="00541DC9" w:rsidRPr="00FC55B2">
        <w:t>3 §, 4 § första och tredje styckena</w:t>
      </w:r>
      <w:r w:rsidR="00541DC9">
        <w:t xml:space="preserve"> </w:t>
      </w:r>
      <w:r w:rsidR="00E5568F">
        <w:t>och</w:t>
      </w:r>
      <w:r w:rsidR="00E5568F" w:rsidRPr="00FC55B2">
        <w:t xml:space="preserve"> </w:t>
      </w:r>
      <w:r w:rsidR="00541DC9" w:rsidRPr="00FC55B2">
        <w:t>5–8</w:t>
      </w:r>
      <w:r w:rsidR="00363883">
        <w:t> </w:t>
      </w:r>
      <w:r w:rsidR="00541DC9" w:rsidRPr="00FC55B2">
        <w:t xml:space="preserve">§§ lagen om värdepappersmarknaden samt den nya bestämmelse om ersättningssystem i samma lag som föreslås i avsnitt 10.2. </w:t>
      </w:r>
      <w:r w:rsidR="00E5568F">
        <w:t xml:space="preserve">Bestämmelsen i 8 kap. </w:t>
      </w:r>
      <w:r w:rsidR="00541DC9" w:rsidRPr="00FC55B2">
        <w:t xml:space="preserve">3 § </w:t>
      </w:r>
      <w:r w:rsidR="00E5568F">
        <w:t xml:space="preserve">är </w:t>
      </w:r>
      <w:r w:rsidR="00FC55B2">
        <w:t>placerad</w:t>
      </w:r>
      <w:r w:rsidR="00541DC9" w:rsidRPr="00FC55B2">
        <w:t xml:space="preserve"> under rubriken ”Soliditet och likviditet” och föreskriver att ett värdepappers</w:t>
      </w:r>
      <w:r w:rsidR="00541DC9" w:rsidRPr="00FC55B2">
        <w:softHyphen/>
        <w:t>bolags rörelse ska drivas på ett sådant sätt att bolagets förmåga att fullgöra sina förpliktelser inte äventyras. Bestämmelsen är generellt utformad och har sin förebild i 6 kap. 1 § lagen om bank- och finansie</w:t>
      </w:r>
      <w:r w:rsidR="00541DC9" w:rsidRPr="00FC55B2">
        <w:softHyphen/>
        <w:t>rings</w:t>
      </w:r>
      <w:r w:rsidR="00541DC9" w:rsidRPr="00FC55B2">
        <w:softHyphen/>
        <w:t>rörelse. När den infördes för värdepappers</w:t>
      </w:r>
      <w:r w:rsidR="00541DC9" w:rsidRPr="00FC55B2">
        <w:softHyphen/>
        <w:t>bolag uttalades bl.a. att bestämmelsen i reali</w:t>
      </w:r>
      <w:r w:rsidR="00541DC9" w:rsidRPr="00FC55B2">
        <w:softHyphen/>
        <w:t>teten innebär en skyldighet att avpassa storleken på och risknivån i rörel</w:t>
      </w:r>
      <w:r w:rsidR="00541DC9" w:rsidRPr="00FC55B2">
        <w:softHyphen/>
        <w:t xml:space="preserve">sen efter kapitalstyrkan och att, utöver att hålla det kapital som krävs för att uppfylla kapitaltäckningsreglerna, även göra en fristående bedömning av om soliditeten och likviditeten är tillräcklig (prop. 2006/07:5 s. 139). Som </w:t>
      </w:r>
      <w:r w:rsidR="00541DC9" w:rsidRPr="00FC55B2">
        <w:rPr>
          <w:i/>
        </w:rPr>
        <w:t>Lagrådet</w:t>
      </w:r>
      <w:r w:rsidR="00541DC9" w:rsidRPr="00FC55B2">
        <w:t xml:space="preserve"> påpekar</w:t>
      </w:r>
      <w:r w:rsidR="00541DC9" w:rsidRPr="00FC55B2">
        <w:rPr>
          <w:i/>
        </w:rPr>
        <w:t xml:space="preserve"> </w:t>
      </w:r>
      <w:r w:rsidR="00541DC9" w:rsidRPr="00FC55B2">
        <w:t>ger bestämmelsens lydelse även uttryck för en generell norm för hur rörelsen ska bedrivas som även fortsatt bör gälla alla värdepappersbolag. Som Lagrådet föreslår bör undantaget för små och icke-sammanlänkade värdepappersbolag, i fråga om 3 §, endast omfatta de särskilda krav på en fristående bedömning av soliditet och likviditet som följer av den bestämmelsen.</w:t>
      </w:r>
    </w:p>
    <w:p w14:paraId="5FE3FB78" w14:textId="77777777" w:rsidR="009E1B9F" w:rsidRPr="000363FF" w:rsidRDefault="009E1B9F" w:rsidP="009E1B9F">
      <w:pPr>
        <w:pStyle w:val="Brdtextmedindrag"/>
      </w:pPr>
      <w:r w:rsidRPr="00160A7D">
        <w:t>Kraven på en tillfredsstäl</w:t>
      </w:r>
      <w:r w:rsidRPr="00160A7D">
        <w:softHyphen/>
        <w:t xml:space="preserve">lande styrning och interna kontroller för att hantera regelefterlevnad i </w:t>
      </w:r>
      <w:r w:rsidRPr="00160A7D">
        <w:rPr>
          <w:spacing w:val="-2"/>
        </w:rPr>
        <w:t>övrigt beträffande kundskydd, intressekonflikter m.m. följer av bestämmelser i lagen om värdepappersmarknaden (8 kap.</w:t>
      </w:r>
      <w:r w:rsidRPr="00160A7D">
        <w:rPr>
          <w:spacing w:val="-4"/>
        </w:rPr>
        <w:t xml:space="preserve"> 9, 11 och 12 §§) </w:t>
      </w:r>
      <w:r w:rsidRPr="000363FF">
        <w:rPr>
          <w:spacing w:val="-4"/>
        </w:rPr>
        <w:t xml:space="preserve">och de organisatoriska kraven av bestämmelser i </w:t>
      </w:r>
      <w:r w:rsidRPr="000363FF">
        <w:t>kom</w:t>
      </w:r>
      <w:r w:rsidRPr="000363FF">
        <w:softHyphen/>
        <w:t>mis</w:t>
      </w:r>
      <w:r w:rsidRPr="000363FF">
        <w:softHyphen/>
        <w:t>sionens delegerade förordning (EU) 2017/565 av den 25 april 2016 om komplettering av Europaparlamentets och rådets direktiv 2014/65/EU vad gäller organisatoriska krav och villkor för verksamheten i värde</w:t>
      </w:r>
      <w:r w:rsidRPr="000363FF">
        <w:softHyphen/>
        <w:t xml:space="preserve">pappersföretag, och definitioner för tillämpning av det direktivet (artiklarna 21–43). </w:t>
      </w:r>
    </w:p>
    <w:p w14:paraId="48331238" w14:textId="77777777" w:rsidR="009E1B9F" w:rsidRPr="000363FF" w:rsidRDefault="009E1B9F" w:rsidP="009E1B9F">
      <w:pPr>
        <w:pStyle w:val="Rubrik5utannumrering"/>
      </w:pPr>
      <w:r w:rsidRPr="000363FF">
        <w:t>Offentliggörande av uppgifter om filialer och dotterföretag</w:t>
      </w:r>
    </w:p>
    <w:p w14:paraId="6A4ED033" w14:textId="77777777" w:rsidR="009E1B9F" w:rsidRPr="000363FF" w:rsidRDefault="009E1B9F" w:rsidP="009E1B9F">
      <w:pPr>
        <w:pStyle w:val="Brdtext"/>
      </w:pPr>
      <w:r w:rsidRPr="000363FF">
        <w:t>I värdepappersbolagsdirektivet (artikel 27) finns regler om att värde</w:t>
      </w:r>
      <w:r w:rsidRPr="000363FF">
        <w:softHyphen/>
        <w:t>pappersföretag</w:t>
      </w:r>
      <w:r w:rsidRPr="00E0572F">
        <w:t xml:space="preserve"> ska </w:t>
      </w:r>
      <w:r w:rsidRPr="00E0572F">
        <w:rPr>
          <w:spacing w:val="-2"/>
        </w:rPr>
        <w:t>offentliggöra uppgifter om filialer och dotterföretag i andra länder. Kravet att offentliggöra dessa uppgifter åvilar alltså värde</w:t>
      </w:r>
      <w:r w:rsidRPr="00E0572F">
        <w:rPr>
          <w:spacing w:val="-2"/>
        </w:rPr>
        <w:softHyphen/>
      </w:r>
      <w:r w:rsidRPr="00E0572F">
        <w:rPr>
          <w:spacing w:val="4"/>
        </w:rPr>
        <w:t xml:space="preserve">pappersföretaget, dvs. moderbolaget, och inte dotterföretag eller </w:t>
      </w:r>
      <w:r w:rsidRPr="00160A7D">
        <w:rPr>
          <w:spacing w:val="4"/>
        </w:rPr>
        <w:t>filialer</w:t>
      </w:r>
      <w:r w:rsidRPr="000363FF">
        <w:rPr>
          <w:spacing w:val="4"/>
        </w:rPr>
        <w:t>.</w:t>
      </w:r>
      <w:r w:rsidRPr="000363FF">
        <w:t xml:space="preserve"> Upp</w:t>
      </w:r>
      <w:r w:rsidRPr="000363FF">
        <w:softHyphen/>
        <w:t>gifterna ska offentliggöras som en bilaga till årsredovis</w:t>
      </w:r>
      <w:r w:rsidRPr="000363FF">
        <w:softHyphen/>
        <w:t>ningen eller koncernredovisningen. En bestämmelse som motsvarar dessa regler i direktivet finns i dag i Finansinspektionens föreskrifter och all</w:t>
      </w:r>
      <w:r w:rsidRPr="00E0572F">
        <w:softHyphen/>
        <w:t xml:space="preserve">männa råd (FFFS 2008:25) </w:t>
      </w:r>
      <w:r w:rsidRPr="000363FF">
        <w:t>om årsredovisning i kreditinstitut och värde</w:t>
      </w:r>
      <w:r w:rsidRPr="000363FF">
        <w:softHyphen/>
        <w:t>pap</w:t>
      </w:r>
      <w:r w:rsidRPr="000363FF">
        <w:softHyphen/>
        <w:t xml:space="preserve">persbolag </w:t>
      </w:r>
      <w:r w:rsidRPr="000363FF">
        <w:lastRenderedPageBreak/>
        <w:t>(7 kap. 4 §). Några lagstiftningsåtgärder för att genomföra reglerna krävs därför inte.</w:t>
      </w:r>
    </w:p>
    <w:p w14:paraId="6C9616E8" w14:textId="77777777" w:rsidR="009E1B9F" w:rsidRPr="000363FF" w:rsidRDefault="009E1B9F" w:rsidP="009E1B9F">
      <w:pPr>
        <w:pStyle w:val="Rubrik2"/>
      </w:pPr>
      <w:bookmarkStart w:id="137" w:name="_Toc33087208"/>
      <w:bookmarkStart w:id="138" w:name="_Toc65160259"/>
      <w:bookmarkStart w:id="139" w:name="_Toc68700476"/>
      <w:bookmarkEnd w:id="136"/>
      <w:r w:rsidRPr="000363FF">
        <w:t xml:space="preserve">Kraven </w:t>
      </w:r>
      <w:bookmarkEnd w:id="137"/>
      <w:r>
        <w:t>på koncernnivå</w:t>
      </w:r>
      <w:bookmarkEnd w:id="138"/>
      <w:bookmarkEnd w:id="139"/>
    </w:p>
    <w:p w14:paraId="54F9AF14" w14:textId="77777777" w:rsidR="009E1B9F" w:rsidRPr="00E0572F" w:rsidRDefault="009E1B9F" w:rsidP="009E1B9F">
      <w:pPr>
        <w:pStyle w:val="Brdtextram"/>
        <w:rPr>
          <w:lang w:eastAsia="sv-SE"/>
        </w:rPr>
      </w:pPr>
      <w:r w:rsidRPr="000363FF">
        <w:rPr>
          <w:b/>
          <w:lang w:eastAsia="sv-SE"/>
        </w:rPr>
        <w:t>Regeringens förslag:</w:t>
      </w:r>
      <w:r w:rsidRPr="000363FF">
        <w:rPr>
          <w:lang w:eastAsia="sv-SE"/>
        </w:rPr>
        <w:t xml:space="preserve"> En definition av </w:t>
      </w:r>
      <w:r>
        <w:rPr>
          <w:lang w:eastAsia="sv-SE"/>
        </w:rPr>
        <w:t>termen</w:t>
      </w:r>
      <w:r w:rsidRPr="000363FF">
        <w:rPr>
          <w:lang w:eastAsia="sv-SE"/>
        </w:rPr>
        <w:t xml:space="preserve"> värdepappersinriktat holding</w:t>
      </w:r>
      <w:r>
        <w:rPr>
          <w:lang w:eastAsia="sv-SE"/>
        </w:rPr>
        <w:t>företag</w:t>
      </w:r>
      <w:r w:rsidRPr="000363FF">
        <w:rPr>
          <w:lang w:eastAsia="sv-SE"/>
        </w:rPr>
        <w:t xml:space="preserve"> ska tas in i lagen om värdepappersmarknaden. Bestämmelsen i samma lag om vilka parter som får ingå avtal om koncerninternt finansiellt stöd </w:t>
      </w:r>
      <w:r w:rsidRPr="00E0572F">
        <w:rPr>
          <w:lang w:eastAsia="sv-SE"/>
        </w:rPr>
        <w:t xml:space="preserve">ska även gälla för värdepappersinriktade holdingbolag. </w:t>
      </w:r>
    </w:p>
    <w:p w14:paraId="09BE6238" w14:textId="05BDCBFE" w:rsidR="009E1B9F" w:rsidRPr="00E0572F" w:rsidRDefault="009E1B9F" w:rsidP="009E1B9F">
      <w:pPr>
        <w:pStyle w:val="Brdtextmedindragram"/>
        <w:rPr>
          <w:lang w:eastAsia="sv-SE"/>
        </w:rPr>
      </w:pPr>
      <w:r w:rsidRPr="00160A7D">
        <w:rPr>
          <w:lang w:eastAsia="sv-SE"/>
        </w:rPr>
        <w:t>Värdepappersbolag ska inte längre omfattas av bestämmelserna i till</w:t>
      </w:r>
      <w:r w:rsidR="00F37B5B">
        <w:rPr>
          <w:lang w:eastAsia="sv-SE"/>
        </w:rPr>
        <w:softHyphen/>
      </w:r>
      <w:r w:rsidRPr="00160A7D">
        <w:rPr>
          <w:lang w:eastAsia="sv-SE"/>
        </w:rPr>
        <w:t>synslagen om vilket företag som ska se till att uppfylla grupp</w:t>
      </w:r>
      <w:r w:rsidRPr="00160A7D">
        <w:rPr>
          <w:lang w:eastAsia="sv-SE"/>
        </w:rPr>
        <w:softHyphen/>
        <w:t>baserade krav om soliditet och riskhantering</w:t>
      </w:r>
      <w:r w:rsidRPr="000363FF">
        <w:rPr>
          <w:lang w:eastAsia="sv-SE"/>
        </w:rPr>
        <w:t>. I stället ska kraven på riskhantering i lagen om värdepappers</w:t>
      </w:r>
      <w:r w:rsidRPr="000363FF">
        <w:rPr>
          <w:lang w:eastAsia="sv-SE"/>
        </w:rPr>
        <w:softHyphen/>
        <w:t xml:space="preserve">marknaden tillämpas på </w:t>
      </w:r>
      <w:r>
        <w:rPr>
          <w:lang w:eastAsia="sv-SE"/>
        </w:rPr>
        <w:t>en värdepappersföre</w:t>
      </w:r>
      <w:r w:rsidR="00F37B5B">
        <w:rPr>
          <w:lang w:eastAsia="sv-SE"/>
        </w:rPr>
        <w:softHyphen/>
      </w:r>
      <w:r>
        <w:rPr>
          <w:lang w:eastAsia="sv-SE"/>
        </w:rPr>
        <w:t>tagskoncern om</w:t>
      </w:r>
      <w:r w:rsidRPr="000363FF">
        <w:rPr>
          <w:lang w:eastAsia="sv-SE"/>
        </w:rPr>
        <w:t xml:space="preserve"> inte annat följer av beslut enligt</w:t>
      </w:r>
      <w:r w:rsidRPr="00E0572F">
        <w:rPr>
          <w:lang w:eastAsia="sv-SE"/>
        </w:rPr>
        <w:t xml:space="preserve"> artikel 8 i värde</w:t>
      </w:r>
      <w:r w:rsidR="000924DA">
        <w:rPr>
          <w:lang w:eastAsia="sv-SE"/>
        </w:rPr>
        <w:softHyphen/>
      </w:r>
      <w:r w:rsidRPr="00E0572F">
        <w:rPr>
          <w:lang w:eastAsia="sv-SE"/>
        </w:rPr>
        <w:t>pappersbolags</w:t>
      </w:r>
      <w:r w:rsidRPr="00E0572F">
        <w:rPr>
          <w:lang w:eastAsia="sv-SE"/>
        </w:rPr>
        <w:softHyphen/>
        <w:t xml:space="preserve">förordningen. </w:t>
      </w:r>
    </w:p>
    <w:p w14:paraId="67CAAA8D" w14:textId="77777777" w:rsidR="009E1B9F" w:rsidRPr="00160A7D" w:rsidRDefault="009E1B9F" w:rsidP="009E1B9F">
      <w:pPr>
        <w:pStyle w:val="Brdtextmedindragram"/>
        <w:rPr>
          <w:lang w:eastAsia="sv-SE"/>
        </w:rPr>
      </w:pPr>
      <w:r w:rsidRPr="000363FF">
        <w:rPr>
          <w:lang w:eastAsia="sv-SE"/>
        </w:rPr>
        <w:t>Den som ingår i ledningen för ett värdepappersinriktat holdingföretag ska uppfylla de krav</w:t>
      </w:r>
      <w:r w:rsidRPr="00E0572F">
        <w:rPr>
          <w:lang w:eastAsia="sv-SE"/>
        </w:rPr>
        <w:t xml:space="preserve"> på kunskaper och lämplighet som enligt tillsyns</w:t>
      </w:r>
      <w:r w:rsidRPr="00E0572F">
        <w:rPr>
          <w:lang w:eastAsia="sv-SE"/>
        </w:rPr>
        <w:softHyphen/>
        <w:t>lagen gäller för dem som ingår i ledningen för ett finansiellt holding</w:t>
      </w:r>
      <w:r w:rsidRPr="00160A7D">
        <w:rPr>
          <w:lang w:eastAsia="sv-SE"/>
        </w:rPr>
        <w:softHyphen/>
        <w:t xml:space="preserve">företag. </w:t>
      </w:r>
    </w:p>
    <w:p w14:paraId="64FDC381" w14:textId="77777777" w:rsidR="009E1B9F" w:rsidRPr="00160A7D" w:rsidRDefault="009E1B9F" w:rsidP="009E1B9F">
      <w:pPr>
        <w:pStyle w:val="Brdtextmedindragram"/>
        <w:rPr>
          <w:lang w:eastAsia="sv-SE"/>
        </w:rPr>
      </w:pPr>
      <w:r w:rsidRPr="00160A7D">
        <w:rPr>
          <w:lang w:eastAsia="sv-SE"/>
        </w:rPr>
        <w:t xml:space="preserve">Regeringen eller den myndighet som regeringen bestämmer ska få meddela föreskrifter om kraven på den som ingår i ledningen för ett värdepappersinriktat holdingföretag. </w:t>
      </w:r>
    </w:p>
    <w:p w14:paraId="7642155C" w14:textId="77777777" w:rsidR="009E1B9F" w:rsidRPr="00160A7D" w:rsidRDefault="009E1B9F" w:rsidP="009E1B9F">
      <w:pPr>
        <w:pStyle w:val="Brdtext"/>
        <w:rPr>
          <w:sz w:val="8"/>
          <w:szCs w:val="8"/>
          <w:lang w:eastAsia="sv-SE"/>
        </w:rPr>
      </w:pPr>
    </w:p>
    <w:p w14:paraId="603A6108" w14:textId="77777777" w:rsidR="009E1B9F" w:rsidRPr="0086076D" w:rsidRDefault="009E1B9F" w:rsidP="009E1B9F">
      <w:pPr>
        <w:pStyle w:val="Brdtextmedindrag"/>
        <w:rPr>
          <w:lang w:eastAsia="sv-SE"/>
        </w:rPr>
      </w:pPr>
      <w:r w:rsidRPr="00160A7D">
        <w:rPr>
          <w:b/>
          <w:bCs/>
          <w:lang w:eastAsia="sv-SE"/>
        </w:rPr>
        <w:t xml:space="preserve">Utredningens förslag </w:t>
      </w:r>
      <w:r w:rsidRPr="00160A7D">
        <w:rPr>
          <w:lang w:eastAsia="sv-SE"/>
        </w:rPr>
        <w:t>överensstämmer i huvudsak med regeringens förslag. Utredningen föreslår</w:t>
      </w:r>
      <w:r w:rsidRPr="0086076D">
        <w:rPr>
          <w:lang w:eastAsia="sv-SE"/>
        </w:rPr>
        <w:t xml:space="preserve"> </w:t>
      </w:r>
      <w:r>
        <w:rPr>
          <w:lang w:eastAsia="sv-SE"/>
        </w:rPr>
        <w:t xml:space="preserve">dock </w:t>
      </w:r>
      <w:r w:rsidRPr="0086076D">
        <w:rPr>
          <w:lang w:eastAsia="sv-SE"/>
        </w:rPr>
        <w:t>inte någon definition av värdepappers</w:t>
      </w:r>
      <w:r>
        <w:rPr>
          <w:lang w:eastAsia="sv-SE"/>
        </w:rPr>
        <w:softHyphen/>
      </w:r>
      <w:r w:rsidRPr="0086076D">
        <w:rPr>
          <w:lang w:eastAsia="sv-SE"/>
        </w:rPr>
        <w:t>inriktat holdingföretag.</w:t>
      </w:r>
      <w:r w:rsidRPr="008A22F4">
        <w:t xml:space="preserve"> </w:t>
      </w:r>
      <w:r>
        <w:t>Utredningens förslag har även en annan lagteknisk utform</w:t>
      </w:r>
      <w:r>
        <w:softHyphen/>
        <w:t>ning.</w:t>
      </w:r>
      <w:r>
        <w:rPr>
          <w:lang w:eastAsia="sv-SE"/>
        </w:rPr>
        <w:t xml:space="preserve"> </w:t>
      </w:r>
    </w:p>
    <w:p w14:paraId="3AA95E6D" w14:textId="77777777" w:rsidR="009E1B9F" w:rsidRPr="00160A7D" w:rsidRDefault="009E1B9F" w:rsidP="009E1B9F">
      <w:pPr>
        <w:pStyle w:val="Brdtextmedindrag"/>
        <w:rPr>
          <w:lang w:eastAsia="sv-SE"/>
        </w:rPr>
      </w:pPr>
      <w:r w:rsidRPr="0086076D">
        <w:rPr>
          <w:b/>
          <w:bCs/>
        </w:rPr>
        <w:t>Remissinstanserna</w:t>
      </w:r>
      <w:r w:rsidRPr="0086076D">
        <w:rPr>
          <w:b/>
          <w:bCs/>
          <w:lang w:eastAsia="sv-SE"/>
        </w:rPr>
        <w:t xml:space="preserve">: </w:t>
      </w:r>
      <w:r w:rsidRPr="0086076D">
        <w:rPr>
          <w:lang w:eastAsia="sv-SE"/>
        </w:rPr>
        <w:t xml:space="preserve">Flertalet remissinstanser </w:t>
      </w:r>
      <w:r w:rsidRPr="000363FF">
        <w:rPr>
          <w:lang w:eastAsia="sv-SE"/>
        </w:rPr>
        <w:t xml:space="preserve">tillstyrker förslaget eller har inget att invända mot det. </w:t>
      </w:r>
      <w:r w:rsidRPr="000363FF">
        <w:rPr>
          <w:i/>
          <w:iCs/>
          <w:lang w:eastAsia="sv-SE"/>
        </w:rPr>
        <w:t xml:space="preserve">Finansinspektionen </w:t>
      </w:r>
      <w:r w:rsidRPr="000363FF">
        <w:rPr>
          <w:lang w:eastAsia="sv-SE"/>
        </w:rPr>
        <w:t>anser att det bör över</w:t>
      </w:r>
      <w:r w:rsidRPr="000363FF">
        <w:rPr>
          <w:lang w:eastAsia="sv-SE"/>
        </w:rPr>
        <w:softHyphen/>
      </w:r>
      <w:r w:rsidRPr="00E0572F">
        <w:rPr>
          <w:lang w:eastAsia="sv-SE"/>
        </w:rPr>
        <w:t>vägas om det bör införas en definition av värdepappersinriktat holding</w:t>
      </w:r>
      <w:r w:rsidRPr="00E0572F">
        <w:rPr>
          <w:lang w:eastAsia="sv-SE"/>
        </w:rPr>
        <w:softHyphen/>
        <w:t>företag i lagen om värdepappersmarknaden och om bestämmelsen</w:t>
      </w:r>
      <w:r w:rsidRPr="00160A7D">
        <w:rPr>
          <w:lang w:eastAsia="sv-SE"/>
        </w:rPr>
        <w:t xml:space="preserve"> i samma lag </w:t>
      </w:r>
      <w:r w:rsidRPr="00160A7D">
        <w:t>om vilka parter som kan ingå avtal om koncerninternt finansiellt stöd (8 b kap. 2 §)</w:t>
      </w:r>
      <w:r w:rsidRPr="00160A7D">
        <w:rPr>
          <w:lang w:eastAsia="sv-SE"/>
        </w:rPr>
        <w:t xml:space="preserve"> kan behöva justeras med anledning av värdepappers</w:t>
      </w:r>
      <w:r w:rsidRPr="00160A7D">
        <w:rPr>
          <w:lang w:eastAsia="sv-SE"/>
        </w:rPr>
        <w:softHyphen/>
        <w:t>bolags</w:t>
      </w:r>
      <w:r w:rsidRPr="00160A7D">
        <w:rPr>
          <w:lang w:eastAsia="sv-SE"/>
        </w:rPr>
        <w:softHyphen/>
        <w:t xml:space="preserve">direktivet. </w:t>
      </w:r>
    </w:p>
    <w:p w14:paraId="0E98525E" w14:textId="77777777" w:rsidR="009E1B9F" w:rsidRPr="00160A7D" w:rsidRDefault="009E1B9F" w:rsidP="009E1B9F">
      <w:pPr>
        <w:pStyle w:val="Rubrik4utannumrering"/>
        <w:rPr>
          <w:lang w:eastAsia="sv-SE"/>
        </w:rPr>
      </w:pPr>
      <w:r w:rsidRPr="00160A7D">
        <w:rPr>
          <w:lang w:eastAsia="sv-SE"/>
        </w:rPr>
        <w:t>Skälen för regeringens förslag</w:t>
      </w:r>
    </w:p>
    <w:p w14:paraId="049CA0AA" w14:textId="77777777" w:rsidR="009E1B9F" w:rsidRPr="00160A7D" w:rsidRDefault="009E1B9F" w:rsidP="009E1B9F">
      <w:pPr>
        <w:pStyle w:val="Rubrik5utannumrering"/>
        <w:spacing w:before="0"/>
      </w:pPr>
      <w:r w:rsidRPr="00160A7D">
        <w:t>Betydelsen av termer och uttryck</w:t>
      </w:r>
    </w:p>
    <w:p w14:paraId="07CC5C4C" w14:textId="77777777" w:rsidR="009E1B9F" w:rsidRPr="000363FF" w:rsidRDefault="009E1B9F" w:rsidP="009E1B9F">
      <w:pPr>
        <w:pStyle w:val="Brdtext"/>
      </w:pPr>
      <w:r w:rsidRPr="00160A7D">
        <w:t>De nuvarande kapitaltäckningsreglerna innebär att kra</w:t>
      </w:r>
      <w:r w:rsidRPr="00160A7D">
        <w:softHyphen/>
        <w:t xml:space="preserve">ven </w:t>
      </w:r>
      <w:r>
        <w:t>enligt tillsyns</w:t>
      </w:r>
      <w:r>
        <w:softHyphen/>
        <w:t xml:space="preserve">förordningen och kapitaltäckningsdirektivet </w:t>
      </w:r>
      <w:r w:rsidRPr="00160A7D">
        <w:t xml:space="preserve">ska tillämpas på </w:t>
      </w:r>
      <w:r>
        <w:t>enskilda kreditinstitut och värdepappersbolag och på</w:t>
      </w:r>
      <w:r w:rsidRPr="00160A7D">
        <w:t xml:space="preserve"> gruppnivå när ett kreditinstitut eller värde</w:t>
      </w:r>
      <w:r w:rsidRPr="00160A7D">
        <w:softHyphen/>
        <w:t xml:space="preserve">pappersbolag ingår i en </w:t>
      </w:r>
      <w:r>
        <w:t>konsoliderad situation</w:t>
      </w:r>
      <w:r w:rsidRPr="00160A7D">
        <w:t xml:space="preserve">. </w:t>
      </w:r>
    </w:p>
    <w:p w14:paraId="45FD8E79" w14:textId="77777777" w:rsidR="009E1B9F" w:rsidRPr="000363FF" w:rsidRDefault="009E1B9F" w:rsidP="009E1B9F">
      <w:pPr>
        <w:pStyle w:val="Brdtextmedindrag"/>
      </w:pPr>
      <w:r w:rsidRPr="000363FF">
        <w:t xml:space="preserve">På motsvarande sätt som i nuvarande regelverk om kapitaltäckning finns </w:t>
      </w:r>
      <w:r w:rsidRPr="00E0572F">
        <w:t xml:space="preserve">det i det nya regelverket om kapitaltäckning för värdepappersföretag regler om grupper i </w:t>
      </w:r>
      <w:r w:rsidRPr="00160A7D">
        <w:t>värdepappersbolagsförordningen. Men, på motsvarande sätt som i gällande rätt, ska värdepappersbolagsdirektivets regler om risk</w:t>
      </w:r>
      <w:r w:rsidRPr="00160A7D">
        <w:softHyphen/>
      </w:r>
      <w:r w:rsidRPr="00160A7D">
        <w:rPr>
          <w:spacing w:val="-4"/>
        </w:rPr>
        <w:t>hante</w:t>
      </w:r>
      <w:r w:rsidRPr="00160A7D">
        <w:rPr>
          <w:spacing w:val="-4"/>
        </w:rPr>
        <w:softHyphen/>
        <w:t>ring också tillämpas på gruppnivå (artikel 25.4 andra och tredje</w:t>
      </w:r>
      <w:r w:rsidRPr="00160A7D">
        <w:t xml:space="preserve"> </w:t>
      </w:r>
      <w:r w:rsidRPr="000363FF">
        <w:t>styckena). De reglerna hänvisar till värdepappersbolagsförordningen och innebär i korthet att om kraven i förordningen (artikel 7) ska tilläm</w:t>
      </w:r>
      <w:r w:rsidRPr="000363FF">
        <w:softHyphen/>
      </w:r>
      <w:r w:rsidRPr="00E0572F">
        <w:t xml:space="preserve">pas på gruppnivå, </w:t>
      </w:r>
      <w:r w:rsidRPr="00E0572F">
        <w:lastRenderedPageBreak/>
        <w:t xml:space="preserve">så ska kraven på riskhantering i </w:t>
      </w:r>
      <w:r w:rsidRPr="00E0572F">
        <w:rPr>
          <w:spacing w:val="-4"/>
        </w:rPr>
        <w:t>direktivet tillämpas både på gruppnivå och på individuell nivå på värdepappers</w:t>
      </w:r>
      <w:r w:rsidRPr="00E0572F">
        <w:rPr>
          <w:spacing w:val="-4"/>
        </w:rPr>
        <w:softHyphen/>
        <w:t>företag</w:t>
      </w:r>
      <w:r w:rsidRPr="00E0572F">
        <w:t xml:space="preserve">. En behörig myndighet </w:t>
      </w:r>
      <w:r w:rsidRPr="00160A7D">
        <w:t>får dock tillåta en justerad tillämpning av förordningens krav på gruppstrukturer som anses vara tillräckligt enkla och där det inte finns några väsent</w:t>
      </w:r>
      <w:r w:rsidRPr="00160A7D">
        <w:softHyphen/>
        <w:t>liga risker för kunder eller för marknaden som härrör från gruppen som helhet (artikel 8</w:t>
      </w:r>
      <w:r w:rsidRPr="000363FF">
        <w:t xml:space="preserve"> i förordningen). I så fall ska kraven på risk</w:t>
      </w:r>
      <w:r w:rsidRPr="000363FF">
        <w:softHyphen/>
        <w:t xml:space="preserve">hantering enbart tillämpas på värdepappersföretaget på individuell nivå. </w:t>
      </w:r>
    </w:p>
    <w:p w14:paraId="2B4FA102" w14:textId="77777777" w:rsidR="009E1B9F" w:rsidRPr="00160A7D" w:rsidRDefault="009E1B9F" w:rsidP="009E1B9F">
      <w:pPr>
        <w:pStyle w:val="Brdtextmedindrag"/>
      </w:pPr>
      <w:r w:rsidRPr="000363FF">
        <w:t>I de nya reglerna för värdepappersföretag har det införts vissa nya defini</w:t>
      </w:r>
      <w:r w:rsidRPr="00E0572F">
        <w:softHyphen/>
        <w:t>tioner av olika företag i en grupp för att skilja ut de företags</w:t>
      </w:r>
      <w:r w:rsidRPr="00E0572F">
        <w:softHyphen/>
        <w:t>grupper för vilka reglerna för värdepappersföretag ska gälla från grup</w:t>
      </w:r>
      <w:r w:rsidRPr="00E0572F">
        <w:softHyphen/>
        <w:t xml:space="preserve">per där reglerna för kreditinstitut ska gälla. En sådan företagstyp är </w:t>
      </w:r>
      <w:r w:rsidRPr="00E0572F">
        <w:rPr>
          <w:spacing w:val="-4"/>
        </w:rPr>
        <w:t>värde</w:t>
      </w:r>
      <w:r w:rsidRPr="00E0572F">
        <w:rPr>
          <w:spacing w:val="-4"/>
        </w:rPr>
        <w:softHyphen/>
        <w:t>pap</w:t>
      </w:r>
      <w:r w:rsidRPr="00160A7D">
        <w:rPr>
          <w:spacing w:val="-4"/>
        </w:rPr>
        <w:softHyphen/>
        <w:t>persinriktat holdingföretag (artikel 4.1.23 i värdepappersbolagsförordningen), ett företag inom</w:t>
      </w:r>
      <w:r w:rsidRPr="00160A7D">
        <w:t xml:space="preserve"> den finansiella sektorn (utom kreditinstitut och värdepappersföre</w:t>
      </w:r>
      <w:r w:rsidRPr="00160A7D">
        <w:softHyphen/>
        <w:t>tag) vars dotterföretag huvud</w:t>
      </w:r>
      <w:r w:rsidRPr="00160A7D">
        <w:softHyphen/>
        <w:t>sakligen är andra värdepappersföretag m.fl. före</w:t>
      </w:r>
      <w:r w:rsidRPr="00160A7D">
        <w:softHyphen/>
        <w:t>tag inom den finan</w:t>
      </w:r>
      <w:r w:rsidRPr="00160A7D">
        <w:softHyphen/>
        <w:t>siella sektorn, men som inte är ett finan</w:t>
      </w:r>
      <w:r w:rsidRPr="00160A7D">
        <w:softHyphen/>
        <w:t>siellt holding</w:t>
      </w:r>
      <w:r w:rsidRPr="00160A7D">
        <w:softHyphen/>
        <w:t>företag enligt tillsyns</w:t>
      </w:r>
      <w:r w:rsidRPr="00160A7D">
        <w:softHyphen/>
        <w:t>förord</w:t>
      </w:r>
      <w:r w:rsidRPr="00160A7D">
        <w:softHyphen/>
        <w:t xml:space="preserve">ningen. I samma syfte </w:t>
      </w:r>
      <w:r>
        <w:t>har</w:t>
      </w:r>
      <w:r w:rsidRPr="00160A7D">
        <w:t xml:space="preserve"> definitionerna i tillsynsför</w:t>
      </w:r>
      <w:r w:rsidRPr="00160A7D">
        <w:softHyphen/>
        <w:t>ord</w:t>
      </w:r>
      <w:r w:rsidRPr="00160A7D">
        <w:softHyphen/>
        <w:t>ningen</w:t>
      </w:r>
      <w:r>
        <w:t xml:space="preserve"> ändrats</w:t>
      </w:r>
      <w:r w:rsidRPr="00160A7D">
        <w:t>, fram</w:t>
      </w:r>
      <w:r w:rsidRPr="00160A7D">
        <w:softHyphen/>
        <w:t>för allt genom att defi</w:t>
      </w:r>
      <w:r w:rsidRPr="00160A7D">
        <w:softHyphen/>
        <w:t>nitionen av institut (</w:t>
      </w:r>
      <w:r w:rsidRPr="0086076D">
        <w:t>artikel 4.1.3</w:t>
      </w:r>
      <w:r w:rsidRPr="000363FF">
        <w:t xml:space="preserve">) </w:t>
      </w:r>
      <w:r w:rsidRPr="000363FF">
        <w:rPr>
          <w:spacing w:val="-4"/>
        </w:rPr>
        <w:t>inte längre omfattar värdepappersföretag</w:t>
      </w:r>
      <w:r>
        <w:rPr>
          <w:spacing w:val="-4"/>
        </w:rPr>
        <w:t xml:space="preserve"> (ändring genom artikel 62.3 c i värdepappersbolagsförordningen)</w:t>
      </w:r>
      <w:r w:rsidRPr="000363FF">
        <w:rPr>
          <w:spacing w:val="-4"/>
        </w:rPr>
        <w:t xml:space="preserve">. </w:t>
      </w:r>
    </w:p>
    <w:p w14:paraId="28E09688" w14:textId="77777777" w:rsidR="009E1B9F" w:rsidRPr="000363FF" w:rsidRDefault="009E1B9F" w:rsidP="009E1B9F">
      <w:pPr>
        <w:pStyle w:val="Brdtextmedindrag"/>
      </w:pPr>
      <w:r>
        <w:t>Det är</w:t>
      </w:r>
      <w:r w:rsidRPr="00160A7D">
        <w:t xml:space="preserve"> av tydlighetsskäl motiverat att, som </w:t>
      </w:r>
      <w:r w:rsidRPr="00160A7D">
        <w:rPr>
          <w:i/>
          <w:iCs/>
        </w:rPr>
        <w:t>Finans</w:t>
      </w:r>
      <w:r w:rsidRPr="00160A7D">
        <w:rPr>
          <w:i/>
          <w:iCs/>
        </w:rPr>
        <w:softHyphen/>
        <w:t>inspektionen</w:t>
      </w:r>
      <w:r w:rsidRPr="00160A7D">
        <w:t xml:space="preserve"> föreslår, i lagen om värdepappersmarknaden ta in en definition av </w:t>
      </w:r>
      <w:r>
        <w:t>termen</w:t>
      </w:r>
      <w:r w:rsidRPr="00160A7D">
        <w:t xml:space="preserve"> </w:t>
      </w:r>
      <w:r w:rsidRPr="00160A7D">
        <w:rPr>
          <w:spacing w:val="-4"/>
        </w:rPr>
        <w:t>värde</w:t>
      </w:r>
      <w:r w:rsidRPr="00160A7D">
        <w:rPr>
          <w:spacing w:val="-4"/>
        </w:rPr>
        <w:softHyphen/>
        <w:t>pap</w:t>
      </w:r>
      <w:r w:rsidRPr="00160A7D">
        <w:rPr>
          <w:spacing w:val="-4"/>
        </w:rPr>
        <w:softHyphen/>
        <w:t>pers</w:t>
      </w:r>
      <w:r w:rsidRPr="00160A7D">
        <w:rPr>
          <w:spacing w:val="-4"/>
        </w:rPr>
        <w:softHyphen/>
        <w:t>inriktat holding</w:t>
      </w:r>
      <w:r w:rsidRPr="0086076D">
        <w:rPr>
          <w:spacing w:val="-4"/>
        </w:rPr>
        <w:softHyphen/>
        <w:t>före</w:t>
      </w:r>
      <w:r w:rsidRPr="0086076D">
        <w:rPr>
          <w:spacing w:val="-4"/>
        </w:rPr>
        <w:softHyphen/>
        <w:t>tag.</w:t>
      </w:r>
      <w:r w:rsidRPr="0086076D">
        <w:t xml:space="preserve"> </w:t>
      </w:r>
      <w:r w:rsidRPr="000363FF">
        <w:t>Som Finansinspektionen också tar upp kan bestämmelserna om vilka parter som kan ingå avtal om koncern</w:t>
      </w:r>
      <w:r w:rsidRPr="000363FF">
        <w:softHyphen/>
        <w:t>internt finansiellt stöd i den lagen (8 b kap. 2 §) behöva justeras med anledning av värdepappersbolags</w:t>
      </w:r>
      <w:r w:rsidRPr="000363FF">
        <w:softHyphen/>
        <w:t>direk</w:t>
      </w:r>
      <w:r w:rsidRPr="000363FF">
        <w:softHyphen/>
        <w:t>tivet. Även värdepappers</w:t>
      </w:r>
      <w:r w:rsidRPr="000363FF">
        <w:softHyphen/>
        <w:t>inriktade holding</w:t>
      </w:r>
      <w:r w:rsidRPr="000363FF">
        <w:softHyphen/>
        <w:t xml:space="preserve">företag bör få ingå ett sådant avtal. </w:t>
      </w:r>
    </w:p>
    <w:p w14:paraId="4AFB99DA" w14:textId="77777777" w:rsidR="009E1B9F" w:rsidRPr="000363FF" w:rsidRDefault="009E1B9F" w:rsidP="009E1B9F">
      <w:pPr>
        <w:pStyle w:val="Rubrik5utannumrering"/>
      </w:pPr>
      <w:r w:rsidRPr="000363FF">
        <w:t>Ansvar för uppfyllande av gruppbaserade krav</w:t>
      </w:r>
    </w:p>
    <w:p w14:paraId="314A0DBF" w14:textId="77777777" w:rsidR="009E1B9F" w:rsidRPr="00E0572F" w:rsidRDefault="009E1B9F" w:rsidP="009E1B9F">
      <w:pPr>
        <w:pStyle w:val="Brdtextmedindrag"/>
        <w:ind w:firstLine="0"/>
      </w:pPr>
      <w:r w:rsidRPr="000363FF">
        <w:t xml:space="preserve">I värdepappersbolagsförordningen finns bestämmelser om gruppbaserade krav (artikel 7). </w:t>
      </w:r>
      <w:r w:rsidRPr="00E0572F">
        <w:t xml:space="preserve">De </w:t>
      </w:r>
      <w:r w:rsidRPr="00E0572F">
        <w:rPr>
          <w:spacing w:val="-4"/>
        </w:rPr>
        <w:t>kraven ska tillämpas både</w:t>
      </w:r>
      <w:r w:rsidRPr="00E0572F">
        <w:t xml:space="preserve"> på indivi</w:t>
      </w:r>
      <w:r w:rsidRPr="00E0572F">
        <w:softHyphen/>
        <w:t xml:space="preserve">duell nivå och på gruppnivå. </w:t>
      </w:r>
      <w:r w:rsidRPr="00E0572F">
        <w:rPr>
          <w:spacing w:val="-4"/>
        </w:rPr>
        <w:t>Vilket företag som ansvarar</w:t>
      </w:r>
      <w:r w:rsidRPr="00E0572F">
        <w:t xml:space="preserve"> a</w:t>
      </w:r>
      <w:r w:rsidRPr="00160A7D">
        <w:t>nges i förordning: ett moder</w:t>
      </w:r>
      <w:r>
        <w:softHyphen/>
      </w:r>
      <w:r w:rsidRPr="00160A7D">
        <w:t>värdepap</w:t>
      </w:r>
      <w:r w:rsidRPr="00160A7D">
        <w:softHyphen/>
        <w:t>persföretag, ett värdepappersin</w:t>
      </w:r>
      <w:r w:rsidRPr="00160A7D">
        <w:softHyphen/>
        <w:t>riktat moder</w:t>
      </w:r>
      <w:r w:rsidRPr="00160A7D">
        <w:softHyphen/>
        <w:t>holding</w:t>
      </w:r>
      <w:r w:rsidRPr="00160A7D">
        <w:softHyphen/>
        <w:t>före</w:t>
      </w:r>
      <w:r w:rsidRPr="00160A7D">
        <w:softHyphen/>
        <w:t>tag eller ett blandat finansiellt moderhold</w:t>
      </w:r>
      <w:r w:rsidRPr="00160A7D">
        <w:softHyphen/>
        <w:t>ingföretag. Genom ett undantag från de bestämmelserna får behöriga myndigheter tillåta att bestämmelserna om grupp</w:t>
      </w:r>
      <w:r w:rsidRPr="00160A7D">
        <w:softHyphen/>
        <w:t>kapital</w:t>
      </w:r>
      <w:r w:rsidRPr="00160A7D">
        <w:softHyphen/>
        <w:t>test (artikel 8) tillämpas på gruppstrukturer som anses vara tillräckligt enkla, förutsatt att det inte föreligger några betydande risker för kunder eller för mark</w:t>
      </w:r>
      <w:r w:rsidRPr="00160A7D">
        <w:softHyphen/>
        <w:t>naden skulle kräva gruppbaserad tillsyn. Enligt värde</w:t>
      </w:r>
      <w:r w:rsidRPr="00160A7D">
        <w:softHyphen/>
        <w:t>pappers</w:t>
      </w:r>
      <w:r w:rsidRPr="00160A7D">
        <w:softHyphen/>
        <w:t>bolags</w:t>
      </w:r>
      <w:r w:rsidRPr="00160A7D">
        <w:softHyphen/>
        <w:t xml:space="preserve">direktivet (artikel 25.4 tredje </w:t>
      </w:r>
      <w:r w:rsidRPr="000363FF">
        <w:t>stycket) ska med</w:t>
      </w:r>
      <w:r w:rsidRPr="000363FF">
        <w:softHyphen/>
        <w:t>lemsstaterna se till att kraven tillämpas både på individuell nivå och på gruppnivå om huvudregeln i värdepappers</w:t>
      </w:r>
      <w:r w:rsidRPr="000363FF">
        <w:softHyphen/>
        <w:t>bolagsförordningen är tillämp</w:t>
      </w:r>
      <w:r w:rsidRPr="000363FF">
        <w:softHyphen/>
        <w:t>lig och på individuell nivå om undantaget</w:t>
      </w:r>
      <w:r w:rsidRPr="00E0572F">
        <w:t xml:space="preserve"> är tillämpligt. </w:t>
      </w:r>
    </w:p>
    <w:p w14:paraId="00FE3228" w14:textId="77777777" w:rsidR="009E1B9F" w:rsidRPr="000363FF" w:rsidRDefault="009E1B9F" w:rsidP="009E1B9F">
      <w:pPr>
        <w:pStyle w:val="Brdtextmedindrag"/>
      </w:pPr>
      <w:r w:rsidRPr="00E0572F">
        <w:rPr>
          <w:spacing w:val="4"/>
        </w:rPr>
        <w:t>I tillsynslagen finns bestämmelser om</w:t>
      </w:r>
      <w:r w:rsidRPr="00E0572F">
        <w:t xml:space="preserve"> vilket företag som ansvarar för att kraven på gruppnivå är uppfyllda </w:t>
      </w:r>
      <w:r>
        <w:t xml:space="preserve">i en konsoliderad situation </w:t>
      </w:r>
      <w:r w:rsidRPr="00E0572F">
        <w:t>(</w:t>
      </w:r>
      <w:r w:rsidRPr="00160A7D">
        <w:rPr>
          <w:spacing w:val="4"/>
        </w:rPr>
        <w:t xml:space="preserve">3 kap. </w:t>
      </w:r>
      <w:r>
        <w:rPr>
          <w:spacing w:val="4"/>
        </w:rPr>
        <w:br/>
      </w:r>
      <w:r w:rsidRPr="00160A7D">
        <w:rPr>
          <w:spacing w:val="4"/>
        </w:rPr>
        <w:t>1–4 §§)</w:t>
      </w:r>
      <w:r w:rsidRPr="00160A7D">
        <w:t xml:space="preserve">. </w:t>
      </w:r>
      <w:r>
        <w:t>Bestämmelsen i 3 kap. 4 § tillsynslagen genomför artikel 109 i kapitaltäckningsdirektivet och hänvisar till vissa</w:t>
      </w:r>
      <w:r w:rsidRPr="00160A7D">
        <w:t xml:space="preserve"> bestämmelser </w:t>
      </w:r>
      <w:r>
        <w:t>i lagen om värdepappersmarknaden om riskhantering och genomlysning som i sin nuvarande lydelse genomför delar av kapitaltäckningsdirektivet. Eftersom kapitaltäckningsdirektivet i dessa delar inte längre ska gälla för värde</w:t>
      </w:r>
      <w:r>
        <w:softHyphen/>
        <w:t>pappersbolag bör bestämmelsen i tillsynslagen ändras och hänvisningen tas bort.</w:t>
      </w:r>
      <w:r w:rsidRPr="00160A7D">
        <w:t xml:space="preserve"> </w:t>
      </w:r>
      <w:r w:rsidRPr="000363FF">
        <w:t xml:space="preserve">I stället bör </w:t>
      </w:r>
      <w:r>
        <w:t xml:space="preserve">det införas en ny bestämmelse i tillsynslagen om att </w:t>
      </w:r>
      <w:r w:rsidRPr="000363FF">
        <w:lastRenderedPageBreak/>
        <w:t>kraven på riskhantering i lagen om värdepappers</w:t>
      </w:r>
      <w:r w:rsidRPr="000363FF">
        <w:softHyphen/>
        <w:t xml:space="preserve">marknaden (8 kap. 3 §, 4 § första och tredje styckena, 4 c och 5–8 §§) </w:t>
      </w:r>
      <w:r>
        <w:t>ska</w:t>
      </w:r>
      <w:r w:rsidRPr="000363FF">
        <w:t xml:space="preserve"> tillämpas på gruppnivå </w:t>
      </w:r>
      <w:r>
        <w:rPr>
          <w:lang w:eastAsia="sv-SE"/>
        </w:rPr>
        <w:t>om</w:t>
      </w:r>
      <w:r w:rsidRPr="000363FF">
        <w:rPr>
          <w:lang w:eastAsia="sv-SE"/>
        </w:rPr>
        <w:t xml:space="preserve"> inte annat följer av beslut enligt </w:t>
      </w:r>
      <w:r w:rsidRPr="00E0572F">
        <w:t>artikel 8 i värdepappers</w:t>
      </w:r>
      <w:r w:rsidRPr="00E0572F">
        <w:softHyphen/>
        <w:t>bolags</w:t>
      </w:r>
      <w:r>
        <w:softHyphen/>
      </w:r>
      <w:r w:rsidRPr="00E0572F">
        <w:t>förordningen. Det behövs ingen särskild lagregel för de fall när Finans</w:t>
      </w:r>
      <w:r>
        <w:softHyphen/>
      </w:r>
      <w:r w:rsidRPr="00E0572F">
        <w:t>inspektionen, i enlighet med det ovan nämnda undantaget i värde</w:t>
      </w:r>
      <w:r w:rsidRPr="00160A7D">
        <w:softHyphen/>
        <w:t>pappers</w:t>
      </w:r>
      <w:r>
        <w:softHyphen/>
      </w:r>
      <w:r w:rsidRPr="00160A7D">
        <w:t>bolagsförordningen, har beslutat om avvikelser från tillämpningen på gruppnivå eftersom det regleras i förordningen</w:t>
      </w:r>
      <w:r w:rsidRPr="000363FF">
        <w:t>. I de fallen ska kraven på riskhantering tillämpas på värdepappersbolag på individuell nivå i enlighet med det som föreslås ovan.</w:t>
      </w:r>
    </w:p>
    <w:p w14:paraId="32D6CCDF" w14:textId="77777777" w:rsidR="009E1B9F" w:rsidRPr="00E0572F" w:rsidRDefault="009E1B9F" w:rsidP="009E1B9F">
      <w:pPr>
        <w:pStyle w:val="Rubrik5utannumrering"/>
      </w:pPr>
      <w:r w:rsidRPr="000363FF">
        <w:t xml:space="preserve">Undantag för dotterföretag i tredjeland om krav strider mot lagen där </w:t>
      </w:r>
    </w:p>
    <w:p w14:paraId="757E6485" w14:textId="77777777" w:rsidR="009E1B9F" w:rsidRPr="000363FF" w:rsidRDefault="009E1B9F" w:rsidP="009E1B9F">
      <w:pPr>
        <w:pStyle w:val="Brdtext"/>
        <w:rPr>
          <w:spacing w:val="-4"/>
        </w:rPr>
      </w:pPr>
      <w:r w:rsidRPr="00E0572F">
        <w:t>I värdepappersbolagsdirektivet anges</w:t>
      </w:r>
      <w:r w:rsidRPr="000363FF">
        <w:t xml:space="preserve"> att även om en grupp omfattas av kraven på gruppnivå ska dessa krav inte tillämpas på dotterföretag i tredje</w:t>
      </w:r>
      <w:r w:rsidRPr="000363FF">
        <w:softHyphen/>
        <w:t>land</w:t>
      </w:r>
      <w:r>
        <w:t xml:space="preserve"> som omfattas av en konsoliderad situation</w:t>
      </w:r>
      <w:r w:rsidRPr="000363FF">
        <w:t>, om moderföretaget kan påvisa för den behöriga myndigheten att detta skulle strida mot lagen i det land där dotterföretaget är etablerat (artikel 25.4 fjärde stycket). Det motsvarar regler som finns i kapitaltäck</w:t>
      </w:r>
      <w:r w:rsidRPr="000363FF">
        <w:softHyphen/>
        <w:t xml:space="preserve">ningsdirektivet (artikel 109.3). </w:t>
      </w:r>
      <w:r>
        <w:t>Sistnämnda regler</w:t>
      </w:r>
      <w:r w:rsidRPr="000363FF">
        <w:t xml:space="preserve"> har i svensk rätt genomförts i en bestämmelse i tillsyns</w:t>
      </w:r>
      <w:r>
        <w:softHyphen/>
      </w:r>
      <w:r w:rsidRPr="000363FF">
        <w:t>lagen om att Finansinspektionen, efter ansökan av det ansvariga före</w:t>
      </w:r>
      <w:r w:rsidRPr="000363FF">
        <w:softHyphen/>
        <w:t xml:space="preserve">taget, i sådana situationer ska besluta om undantag för </w:t>
      </w:r>
      <w:r w:rsidRPr="000363FF">
        <w:rPr>
          <w:spacing w:val="-4"/>
        </w:rPr>
        <w:t xml:space="preserve">ett dotterföretag (3 kap. 4 § tredje stycket). </w:t>
      </w:r>
    </w:p>
    <w:p w14:paraId="0CE34209" w14:textId="77777777" w:rsidR="009E1B9F" w:rsidRPr="00160A7D" w:rsidRDefault="009E1B9F" w:rsidP="009E1B9F">
      <w:pPr>
        <w:pStyle w:val="Brdtextmedindrag"/>
      </w:pPr>
      <w:r w:rsidRPr="000363FF">
        <w:t>Ovan föreslås att bestämmelserna i tillsynslagen om att ansvar för upp</w:t>
      </w:r>
      <w:r w:rsidRPr="000363FF">
        <w:softHyphen/>
        <w:t>fyllande av gruppbaserade krav</w:t>
      </w:r>
      <w:r w:rsidRPr="00E0572F">
        <w:t xml:space="preserve"> inte ska gälla för värdepappersbolag</w:t>
      </w:r>
      <w:r w:rsidRPr="00160A7D">
        <w:t>. Finansinspektionen bör emellertid även i fortsättningen ha möjlighet att också i fråga om värdepappersbolag besluta om sådana undantag för dotterföretag som avses ovan. Det bör därför regleras i en särskild bestäm</w:t>
      </w:r>
      <w:r w:rsidRPr="00160A7D">
        <w:softHyphen/>
        <w:t xml:space="preserve">melse i lagen. </w:t>
      </w:r>
    </w:p>
    <w:p w14:paraId="29D597D1" w14:textId="77777777" w:rsidR="009E1B9F" w:rsidRPr="00160A7D" w:rsidRDefault="009E1B9F" w:rsidP="009E1B9F">
      <w:pPr>
        <w:pStyle w:val="Rubrik5utannumrering"/>
      </w:pPr>
      <w:r w:rsidRPr="00160A7D">
        <w:t>Ledningspersoner i ett värdepappersinriktat holdingföretag</w:t>
      </w:r>
    </w:p>
    <w:p w14:paraId="022E05B8" w14:textId="77777777" w:rsidR="009E1B9F" w:rsidRDefault="009E1B9F" w:rsidP="009E1B9F">
      <w:pPr>
        <w:pStyle w:val="Brdtext"/>
      </w:pPr>
      <w:r w:rsidRPr="00160A7D">
        <w:t xml:space="preserve">I kapitaltäckningsdirektivet ställs </w:t>
      </w:r>
      <w:r w:rsidRPr="000363FF">
        <w:t xml:space="preserve">krav på lämplighet och kunskaper på personer som ingår i ledningen för moderföretag som </w:t>
      </w:r>
      <w:r>
        <w:t>finansiella holding</w:t>
      </w:r>
      <w:r>
        <w:softHyphen/>
        <w:t>företag eller blandande finansiella holdingföretag</w:t>
      </w:r>
      <w:r w:rsidRPr="000363FF">
        <w:t xml:space="preserve"> (artikel 121). Reglerna har i svensk rätt genomförts genom en motsvarande bestämmelse i tillsyns</w:t>
      </w:r>
      <w:r>
        <w:softHyphen/>
      </w:r>
      <w:r w:rsidRPr="000363FF">
        <w:t xml:space="preserve">lagen (3 kap. 5 §). </w:t>
      </w:r>
    </w:p>
    <w:p w14:paraId="3A9E20B0" w14:textId="77777777" w:rsidR="009E1B9F" w:rsidRDefault="009E1B9F" w:rsidP="009E1B9F">
      <w:pPr>
        <w:pStyle w:val="Brdtextmedindrag"/>
      </w:pPr>
      <w:r>
        <w:t>S</w:t>
      </w:r>
      <w:r w:rsidRPr="000363FF">
        <w:t xml:space="preserve">amma krav ska enligt </w:t>
      </w:r>
      <w:r w:rsidRPr="00E0572F">
        <w:t xml:space="preserve">värdepappersbolagsdirektivet gälla för personer som ingår i ledningen för ett </w:t>
      </w:r>
      <w:r>
        <w:t>värdepappersinriktat holdingföretag eller ett blandat finansiellt holdingföretag</w:t>
      </w:r>
      <w:r w:rsidRPr="00E0572F">
        <w:t xml:space="preserve"> (artikel</w:t>
      </w:r>
      <w:r>
        <w:t> </w:t>
      </w:r>
      <w:r w:rsidRPr="00E0572F">
        <w:t>52)</w:t>
      </w:r>
      <w:r w:rsidRPr="00160A7D">
        <w:t xml:space="preserve">. </w:t>
      </w:r>
      <w:r>
        <w:t>Artikeln, som avser värde</w:t>
      </w:r>
      <w:r>
        <w:softHyphen/>
        <w:t>pappersföretagskoncerner, bör genom</w:t>
      </w:r>
      <w:r>
        <w:softHyphen/>
        <w:t>föras i en ny bestämmelse i tillsyns</w:t>
      </w:r>
      <w:r>
        <w:softHyphen/>
        <w:t xml:space="preserve">lagen </w:t>
      </w:r>
    </w:p>
    <w:p w14:paraId="6ABBAE57" w14:textId="58DA1F8B" w:rsidR="00A73BE4" w:rsidRDefault="009E1B9F" w:rsidP="00A73BE4">
      <w:pPr>
        <w:pStyle w:val="Brdtextmedindrag"/>
      </w:pPr>
      <w:r>
        <w:t>I tillsynslagen finns ett bemyndigande för regeringen eller den myndighet som regeringen bestämmer att meddela föreskrifter om vilka krav som ska ställas på den som ska ingå i ledningen i ett finansiellt holdingföretag eller ett blandat finansiellt holdingföretag (</w:t>
      </w:r>
      <w:r w:rsidRPr="000363FF">
        <w:t>10 kap. 2 § 1)</w:t>
      </w:r>
      <w:r>
        <w:t xml:space="preserve">. </w:t>
      </w:r>
      <w:r w:rsidRPr="00011502">
        <w:t xml:space="preserve">Regeringen eller den myndighet som regeringen bestämmer </w:t>
      </w:r>
      <w:r>
        <w:t xml:space="preserve">bör även </w:t>
      </w:r>
      <w:r w:rsidRPr="00011502">
        <w:t>få meddela föreskrifter om kraven på den som ingår i ledningen för ett värdepappersinriktat holdingföretag</w:t>
      </w:r>
      <w:r w:rsidRPr="004B6BA2">
        <w:t xml:space="preserve"> </w:t>
      </w:r>
      <w:r>
        <w:t>eller ett blandat finansiellt holding</w:t>
      </w:r>
      <w:r>
        <w:softHyphen/>
        <w:t>företag.</w:t>
      </w:r>
    </w:p>
    <w:p w14:paraId="7F475FB0" w14:textId="42A610F5" w:rsidR="00A73BE4" w:rsidRDefault="00A73BE4" w:rsidP="00A73BE4">
      <w:pPr>
        <w:pStyle w:val="Rubrik1"/>
      </w:pPr>
      <w:bookmarkStart w:id="140" w:name="_Toc68700477"/>
      <w:r w:rsidRPr="00A73BE4">
        <w:lastRenderedPageBreak/>
        <w:t>Ersättningar till vissa personalkategorier</w:t>
      </w:r>
      <w:bookmarkEnd w:id="140"/>
    </w:p>
    <w:p w14:paraId="08A859A5" w14:textId="77777777" w:rsidR="002B30E5" w:rsidRPr="00B24D37" w:rsidRDefault="002B30E5" w:rsidP="002B30E5">
      <w:pPr>
        <w:pStyle w:val="Rubrik2"/>
        <w:spacing w:before="0"/>
      </w:pPr>
      <w:bookmarkStart w:id="141" w:name="_Toc33087211"/>
      <w:bookmarkStart w:id="142" w:name="_Toc65160261"/>
      <w:bookmarkStart w:id="143" w:name="_Toc68700478"/>
      <w:r w:rsidRPr="00B24D37">
        <w:t>På vilken föreskriftsnivå bör reglerna i värdepappersbolagsdirektivet genomföras?</w:t>
      </w:r>
      <w:bookmarkEnd w:id="141"/>
      <w:bookmarkEnd w:id="142"/>
      <w:bookmarkEnd w:id="143"/>
    </w:p>
    <w:p w14:paraId="3D83D5C0" w14:textId="77777777" w:rsidR="002B30E5" w:rsidRPr="00B24D37" w:rsidRDefault="002B30E5" w:rsidP="002B30E5">
      <w:pPr>
        <w:pStyle w:val="Brdtextram"/>
        <w:rPr>
          <w:b/>
        </w:rPr>
      </w:pPr>
      <w:r w:rsidRPr="00B24D37">
        <w:rPr>
          <w:b/>
        </w:rPr>
        <w:t xml:space="preserve">Regeringens bedömning: </w:t>
      </w:r>
      <w:r w:rsidRPr="00B24D37">
        <w:t>Värde</w:t>
      </w:r>
      <w:r w:rsidRPr="00B24D37">
        <w:softHyphen/>
        <w:t>pappersbolagsdirektivets regler om ersättningar bör som utgångspunkt genomföras genom föreskrifter på lägre nivå än lag.</w:t>
      </w:r>
    </w:p>
    <w:p w14:paraId="05ABF32E" w14:textId="77777777" w:rsidR="002B30E5" w:rsidRPr="00B24D37" w:rsidRDefault="002B30E5" w:rsidP="002B30E5">
      <w:pPr>
        <w:pStyle w:val="Brdtext"/>
        <w:rPr>
          <w:b/>
          <w:bCs/>
          <w:sz w:val="8"/>
          <w:szCs w:val="8"/>
        </w:rPr>
      </w:pPr>
    </w:p>
    <w:p w14:paraId="309CE9AE" w14:textId="77777777" w:rsidR="002B30E5" w:rsidRPr="00B24D37" w:rsidRDefault="002B30E5" w:rsidP="002B30E5">
      <w:pPr>
        <w:pStyle w:val="Brdtextmedindrag"/>
      </w:pPr>
      <w:r w:rsidRPr="00E42E03">
        <w:rPr>
          <w:b/>
          <w:bCs/>
        </w:rPr>
        <w:t>Utredningens bedömning</w:t>
      </w:r>
      <w:r w:rsidRPr="00E42E03">
        <w:t xml:space="preserve"> överensstämmer med regeringens bedöm</w:t>
      </w:r>
      <w:r w:rsidRPr="00E42E03">
        <w:softHyphen/>
      </w:r>
      <w:r w:rsidRPr="00B24D37">
        <w:t xml:space="preserve">ning. </w:t>
      </w:r>
    </w:p>
    <w:p w14:paraId="0EBD7402" w14:textId="77777777" w:rsidR="002B30E5" w:rsidRPr="00B24D37" w:rsidRDefault="002B30E5" w:rsidP="002B30E5">
      <w:pPr>
        <w:pStyle w:val="Brdtextmedindrag"/>
      </w:pPr>
      <w:r w:rsidRPr="00B24D37">
        <w:rPr>
          <w:b/>
          <w:bCs/>
        </w:rPr>
        <w:t xml:space="preserve">Remissinstanserna </w:t>
      </w:r>
      <w:r w:rsidRPr="00B24D37">
        <w:t>tillstyrker bedömningen eller har inget att invända mot de</w:t>
      </w:r>
      <w:r w:rsidRPr="00E42E03">
        <w:t>n.</w:t>
      </w:r>
    </w:p>
    <w:p w14:paraId="15182242" w14:textId="77777777" w:rsidR="002B30E5" w:rsidRPr="00B24D37" w:rsidRDefault="002B30E5" w:rsidP="002B30E5">
      <w:pPr>
        <w:pStyle w:val="Brdtextmedindrag"/>
        <w:rPr>
          <w:spacing w:val="-4"/>
        </w:rPr>
      </w:pPr>
      <w:r w:rsidRPr="00B24D37">
        <w:rPr>
          <w:b/>
          <w:bCs/>
        </w:rPr>
        <w:t>Skälen för regeringens bedömning:</w:t>
      </w:r>
      <w:r w:rsidRPr="00B24D37">
        <w:t xml:space="preserve"> </w:t>
      </w:r>
      <w:r w:rsidRPr="00B24D37">
        <w:rPr>
          <w:spacing w:val="-4"/>
        </w:rPr>
        <w:t>Medlemsstaterna ska säkerställa att värdepappersföretag har robusta styrningsformer som omfattar bl.a. en ersätt</w:t>
      </w:r>
      <w:r w:rsidRPr="00E42E03">
        <w:rPr>
          <w:spacing w:val="-4"/>
        </w:rPr>
        <w:softHyphen/>
      </w:r>
      <w:r w:rsidRPr="00B24D37">
        <w:rPr>
          <w:spacing w:val="-4"/>
        </w:rPr>
        <w:t>ningspolicy och en ersättningspraxis som är förenliga med och främjar sund och effektiv riskhantering (artikel 26.1 första stycket d). Ersättningspolicyn och ersättningspraxisen ska vara könsneutrala. I direktivet finns även omfatt</w:t>
      </w:r>
      <w:r w:rsidRPr="00B24D37">
        <w:rPr>
          <w:spacing w:val="-4"/>
        </w:rPr>
        <w:softHyphen/>
        <w:t>ande och detaljerade regler om ersättningspolicy och ersättningar (artiklarna 30–34).</w:t>
      </w:r>
    </w:p>
    <w:p w14:paraId="59E6F3EC" w14:textId="77777777" w:rsidR="002B30E5" w:rsidRPr="00B24D37" w:rsidRDefault="002B30E5" w:rsidP="002B30E5">
      <w:pPr>
        <w:pStyle w:val="Brdtextmedindrag"/>
        <w:rPr>
          <w:spacing w:val="-4"/>
        </w:rPr>
      </w:pPr>
      <w:r w:rsidRPr="00B24D37">
        <w:rPr>
          <w:spacing w:val="-4"/>
        </w:rPr>
        <w:t>I kapitaltäckningsdirektivet finns motsvarande regler om ersättningar (se bl.a. artiklarna 74.1 och 92–96). De reglerna har i svensk rätt i huvudsak genomförts i föreskrifter på lägre nivå än lag (16 kap. 1 § lagen om bank- och finansieringsrörelse och 5 kap. 2 § förordningen [2004:329] om bank- och finansieringsrörelse och 8 kap. 35 § lagen om värdepappersmarknaden och 6 kap. 1 § förordningen [2007:572] om värdepappersmarknaden). Sådana föreskrifter finns i Finansinspektionens föreskrifter (FFFS 2011:1) om ersätt</w:t>
      </w:r>
      <w:r w:rsidRPr="00B24D37">
        <w:rPr>
          <w:spacing w:val="-4"/>
        </w:rPr>
        <w:softHyphen/>
        <w:t>ningssystem i kreditinstitut och värdepappersbolag. Det är bara frågor av mer principiell natur som regleras på lagnivå (6 kap. 2, 4 a och 5 §§ lagen om bank- och finansieringsrörelse och 8 kap. 4, 8 f och 9 §§ lagen om värdepappers</w:t>
      </w:r>
      <w:r w:rsidRPr="00B24D37">
        <w:rPr>
          <w:spacing w:val="-4"/>
        </w:rPr>
        <w:softHyphen/>
        <w:t>marknaden). När det gäller de ändringar i kapitaltäckningsdirektivet gjorde regeringen bedömningen att även de nya reglerna om ersättningar i det direktivet bör genomföras i föreskrifter på lägre nivå än lag eftersom de gäller frågor som i svensk rätt regleras i Finansinspektionens föreskrifter om ersätt</w:t>
      </w:r>
      <w:r w:rsidRPr="00B24D37">
        <w:rPr>
          <w:spacing w:val="-4"/>
        </w:rPr>
        <w:softHyphen/>
        <w:t>ningssystem i institut (se prop. 2020/21:36 s. 80 och 593).</w:t>
      </w:r>
    </w:p>
    <w:p w14:paraId="0C289C8C" w14:textId="77777777" w:rsidR="002B30E5" w:rsidRDefault="002B30E5" w:rsidP="002B30E5">
      <w:pPr>
        <w:pStyle w:val="Brdtextmedindrag"/>
        <w:rPr>
          <w:spacing w:val="-4"/>
        </w:rPr>
      </w:pPr>
      <w:r w:rsidRPr="00B24D37">
        <w:rPr>
          <w:spacing w:val="-4"/>
        </w:rPr>
        <w:t>Regeringen anser att även regler</w:t>
      </w:r>
      <w:r w:rsidRPr="00E42E03">
        <w:rPr>
          <w:spacing w:val="-4"/>
        </w:rPr>
        <w:t>na om ersättningar i värdepappersbolags</w:t>
      </w:r>
      <w:r w:rsidRPr="00E42E03">
        <w:rPr>
          <w:spacing w:val="-4"/>
        </w:rPr>
        <w:softHyphen/>
      </w:r>
      <w:r w:rsidRPr="00B24D37">
        <w:rPr>
          <w:spacing w:val="-4"/>
        </w:rPr>
        <w:t>direktivet som utgångspunkt bör genomföras genom föreskrifter på lägre nivå än lag.</w:t>
      </w:r>
    </w:p>
    <w:p w14:paraId="0D0A6B59" w14:textId="77777777" w:rsidR="002B30E5" w:rsidRPr="00B24D37" w:rsidRDefault="002B30E5" w:rsidP="002B30E5">
      <w:pPr>
        <w:pStyle w:val="Rubrik2"/>
      </w:pPr>
      <w:bookmarkStart w:id="144" w:name="_Toc33087228"/>
      <w:bookmarkStart w:id="145" w:name="_Ref43727748"/>
      <w:bookmarkStart w:id="146" w:name="_Ref43727941"/>
      <w:bookmarkStart w:id="147" w:name="_Ref50470002"/>
      <w:bookmarkStart w:id="148" w:name="_Ref52538851"/>
      <w:bookmarkStart w:id="149" w:name="_Toc65160262"/>
      <w:bookmarkStart w:id="150" w:name="_Toc68700479"/>
      <w:r w:rsidRPr="00B24D37">
        <w:t>Ersättningssystem</w:t>
      </w:r>
      <w:bookmarkEnd w:id="144"/>
      <w:bookmarkEnd w:id="145"/>
      <w:bookmarkEnd w:id="146"/>
      <w:bookmarkEnd w:id="147"/>
      <w:bookmarkEnd w:id="148"/>
      <w:bookmarkEnd w:id="149"/>
      <w:bookmarkEnd w:id="150"/>
      <w:r w:rsidRPr="00B24D37">
        <w:t xml:space="preserve"> </w:t>
      </w:r>
    </w:p>
    <w:p w14:paraId="63C4E98E" w14:textId="77777777" w:rsidR="002B30E5" w:rsidRPr="00B24D37" w:rsidRDefault="002B30E5" w:rsidP="002B30E5">
      <w:pPr>
        <w:pStyle w:val="Brdtextram"/>
      </w:pPr>
      <w:r w:rsidRPr="00B24D37">
        <w:rPr>
          <w:b/>
        </w:rPr>
        <w:t xml:space="preserve">Regeringens förslag: </w:t>
      </w:r>
      <w:bookmarkStart w:id="151" w:name="_Hlk20311105"/>
      <w:r w:rsidRPr="00B24D37">
        <w:t>Det ska i lagen om värdepappersmarknaden tas in en uttrycklig bestämmelse om att ett värdepappersbolag ska ha ett ersätt</w:t>
      </w:r>
      <w:r w:rsidRPr="00B24D37">
        <w:softHyphen/>
        <w:t>nings</w:t>
      </w:r>
      <w:r w:rsidRPr="00B24D37">
        <w:softHyphen/>
        <w:t xml:space="preserve">system som främjar en sund och effektiv riskhantering. </w:t>
      </w:r>
      <w:bookmarkEnd w:id="151"/>
      <w:r w:rsidRPr="00B24D37">
        <w:t>Kravet ska inte gälla små och icke-sammanlänkade värde</w:t>
      </w:r>
      <w:r w:rsidRPr="00E42E03">
        <w:softHyphen/>
        <w:t>pappers</w:t>
      </w:r>
      <w:r w:rsidRPr="00E42E03">
        <w:softHyphen/>
        <w:t>bolag</w:t>
      </w:r>
      <w:r w:rsidRPr="00B24D37">
        <w:t>.</w:t>
      </w:r>
    </w:p>
    <w:p w14:paraId="1440DD95" w14:textId="77777777" w:rsidR="002B30E5" w:rsidRPr="00B24D37" w:rsidRDefault="002B30E5" w:rsidP="002B30E5">
      <w:pPr>
        <w:pStyle w:val="Brdtextmedindragram"/>
      </w:pPr>
      <w:bookmarkStart w:id="152" w:name="_Hlk19688714"/>
      <w:r w:rsidRPr="00B24D37">
        <w:t>R</w:t>
      </w:r>
      <w:r w:rsidRPr="00B24D37">
        <w:rPr>
          <w:spacing w:val="-2"/>
        </w:rPr>
        <w:t>egeringen eller den myndighet som regeringen bestäm</w:t>
      </w:r>
      <w:r w:rsidRPr="00B24D37">
        <w:rPr>
          <w:spacing w:val="-2"/>
        </w:rPr>
        <w:softHyphen/>
        <w:t>mer</w:t>
      </w:r>
      <w:r w:rsidRPr="00E42E03">
        <w:t xml:space="preserve"> ska få meddela föreskr</w:t>
      </w:r>
      <w:r w:rsidRPr="00B24D37">
        <w:t>ifter om vad ett värdepappersbolag ska iaktta för att uppfylla kraven på ersättningssystem.</w:t>
      </w:r>
    </w:p>
    <w:bookmarkEnd w:id="152"/>
    <w:p w14:paraId="17814D50" w14:textId="77777777" w:rsidR="002B30E5" w:rsidRPr="00B24D37" w:rsidRDefault="002B30E5" w:rsidP="002B30E5">
      <w:pPr>
        <w:pStyle w:val="Brdtext"/>
        <w:rPr>
          <w:sz w:val="8"/>
          <w:szCs w:val="8"/>
        </w:rPr>
      </w:pPr>
    </w:p>
    <w:p w14:paraId="567FA1AB" w14:textId="77777777" w:rsidR="002B30E5" w:rsidRPr="00B24D37" w:rsidRDefault="002B30E5" w:rsidP="002B30E5">
      <w:pPr>
        <w:pStyle w:val="Brdtextmedindrag"/>
      </w:pPr>
      <w:r w:rsidRPr="00B24D37">
        <w:rPr>
          <w:b/>
          <w:bCs/>
        </w:rPr>
        <w:lastRenderedPageBreak/>
        <w:t xml:space="preserve">Utredningens förslag </w:t>
      </w:r>
      <w:r w:rsidRPr="00B24D37">
        <w:t xml:space="preserve">överensstämmer med regeringens förslag. </w:t>
      </w:r>
    </w:p>
    <w:p w14:paraId="796A1261" w14:textId="77777777" w:rsidR="002B30E5" w:rsidRPr="00B24D37" w:rsidRDefault="002B30E5" w:rsidP="002B30E5">
      <w:pPr>
        <w:pStyle w:val="Brdtextmedindrag"/>
      </w:pPr>
      <w:r w:rsidRPr="00E42E03">
        <w:rPr>
          <w:b/>
          <w:bCs/>
        </w:rPr>
        <w:t xml:space="preserve">Remissinstanserna </w:t>
      </w:r>
      <w:r w:rsidRPr="00E42E03">
        <w:t>tillstyrker förslaget eller har inget att invända mot det</w:t>
      </w:r>
      <w:r w:rsidRPr="00B24D37">
        <w:t>.</w:t>
      </w:r>
    </w:p>
    <w:p w14:paraId="75501DB4" w14:textId="77777777" w:rsidR="002B30E5" w:rsidRPr="00B24D37" w:rsidRDefault="002B30E5" w:rsidP="002B30E5">
      <w:pPr>
        <w:pStyle w:val="Rubrik4utannumrering"/>
      </w:pPr>
      <w:r w:rsidRPr="00B24D37">
        <w:t>Skälen för regeringens förslag</w:t>
      </w:r>
    </w:p>
    <w:p w14:paraId="1D907602" w14:textId="77777777" w:rsidR="002B30E5" w:rsidRPr="00B24D37" w:rsidRDefault="002B30E5" w:rsidP="002B30E5">
      <w:pPr>
        <w:pStyle w:val="Rubrik5utannumrering"/>
        <w:spacing w:before="0"/>
      </w:pPr>
      <w:r w:rsidRPr="00B24D37">
        <w:t>Det bör införas en uttrycklig bestämmelse om ersättningssystem</w:t>
      </w:r>
    </w:p>
    <w:p w14:paraId="4A0BE8B1" w14:textId="77777777" w:rsidR="002B30E5" w:rsidRPr="00E42E03" w:rsidRDefault="002B30E5" w:rsidP="002B30E5">
      <w:pPr>
        <w:pStyle w:val="Brdtextmedindrag"/>
        <w:ind w:firstLine="0"/>
      </w:pPr>
      <w:r w:rsidRPr="00B24D37">
        <w:rPr>
          <w:spacing w:val="-2"/>
        </w:rPr>
        <w:t>Enligt värdepappersbolagsdirektivet ska medlemssta</w:t>
      </w:r>
      <w:r w:rsidRPr="00B24D37">
        <w:rPr>
          <w:spacing w:val="-2"/>
        </w:rPr>
        <w:softHyphen/>
        <w:t>terna</w:t>
      </w:r>
      <w:r w:rsidRPr="00B24D37">
        <w:t xml:space="preserve"> </w:t>
      </w:r>
      <w:r w:rsidRPr="00B24D37">
        <w:rPr>
          <w:spacing w:val="-2"/>
        </w:rPr>
        <w:t xml:space="preserve">säkerställa att värdepappersföretag har robusta </w:t>
      </w:r>
      <w:r w:rsidRPr="00E42E03">
        <w:rPr>
          <w:spacing w:val="-2"/>
        </w:rPr>
        <w:t>styrningsfor</w:t>
      </w:r>
      <w:r w:rsidRPr="00E42E03">
        <w:rPr>
          <w:spacing w:val="-2"/>
        </w:rPr>
        <w:softHyphen/>
        <w:t>mer (artikel 26). Där</w:t>
      </w:r>
      <w:r w:rsidRPr="00E42E03">
        <w:rPr>
          <w:spacing w:val="-2"/>
        </w:rPr>
        <w:softHyphen/>
      </w:r>
      <w:r w:rsidRPr="00E42E03">
        <w:t>ibland ingår att ha en ersättningspolicy oc</w:t>
      </w:r>
      <w:r w:rsidRPr="00B24D37">
        <w:t>h en ersätt</w:t>
      </w:r>
      <w:r w:rsidRPr="00B24D37">
        <w:softHyphen/>
        <w:t>nings</w:t>
      </w:r>
      <w:r w:rsidRPr="00B24D37">
        <w:softHyphen/>
        <w:t>praxis som är förenliga med och främjar en sund och effektiv risk</w:t>
      </w:r>
      <w:r w:rsidRPr="00B24D37">
        <w:softHyphen/>
        <w:t>hantering (arti</w:t>
      </w:r>
      <w:r w:rsidRPr="00B24D37">
        <w:softHyphen/>
      </w:r>
      <w:r w:rsidRPr="00B24D37">
        <w:rPr>
          <w:spacing w:val="2"/>
        </w:rPr>
        <w:t>kel 26.1 första stycket d). Samma krav finns även i kapitaltäck</w:t>
      </w:r>
      <w:r w:rsidRPr="00B24D37">
        <w:rPr>
          <w:spacing w:val="2"/>
        </w:rPr>
        <w:softHyphen/>
        <w:t>nings</w:t>
      </w:r>
      <w:r w:rsidRPr="00B24D37">
        <w:softHyphen/>
        <w:t>direktivet (</w:t>
      </w:r>
      <w:r w:rsidRPr="00E42E03">
        <w:rPr>
          <w:spacing w:val="2"/>
        </w:rPr>
        <w:t>artikel 74.1)</w:t>
      </w:r>
      <w:r w:rsidRPr="00E42E03">
        <w:t xml:space="preserve">. </w:t>
      </w:r>
    </w:p>
    <w:p w14:paraId="45EAB075" w14:textId="77777777" w:rsidR="002B30E5" w:rsidRPr="00B24D37" w:rsidRDefault="002B30E5" w:rsidP="002B30E5">
      <w:pPr>
        <w:pStyle w:val="Brdtextmedindrag"/>
      </w:pPr>
      <w:r w:rsidRPr="00B24D37">
        <w:t>Enligt värdepappersbolagsdirektivet ska medlems</w:t>
      </w:r>
      <w:r w:rsidRPr="00B24D37">
        <w:softHyphen/>
        <w:t>staterna säkerställa att ledningsorganet i ett värdepappersföretag antar och inom ramen för sin tillsynsfunktion regelbundet ser över ersättningspolicyn och har det över</w:t>
      </w:r>
      <w:r w:rsidRPr="00B24D37">
        <w:softHyphen/>
        <w:t xml:space="preserve">gripande ansvaret för att </w:t>
      </w:r>
      <w:r w:rsidRPr="00B24D37">
        <w:rPr>
          <w:spacing w:val="-4"/>
        </w:rPr>
        <w:t>över</w:t>
      </w:r>
      <w:r w:rsidRPr="00B24D37">
        <w:rPr>
          <w:spacing w:val="-4"/>
        </w:rPr>
        <w:softHyphen/>
        <w:t>vaka dess genomförande</w:t>
      </w:r>
      <w:r w:rsidRPr="00B24D37">
        <w:t xml:space="preserve"> (artikel 30.1 f)</w:t>
      </w:r>
      <w:r w:rsidRPr="00B24D37">
        <w:rPr>
          <w:spacing w:val="-4"/>
        </w:rPr>
        <w:t>. Mot</w:t>
      </w:r>
      <w:r w:rsidRPr="00B24D37">
        <w:rPr>
          <w:spacing w:val="-4"/>
        </w:rPr>
        <w:softHyphen/>
        <w:t>svarande regler finns i</w:t>
      </w:r>
      <w:r w:rsidRPr="00B24D37">
        <w:t xml:space="preserve"> kapitaltäckningsdirektivet (</w:t>
      </w:r>
      <w:r w:rsidRPr="00B24D37">
        <w:rPr>
          <w:spacing w:val="-4"/>
        </w:rPr>
        <w:t>artikel 92.2</w:t>
      </w:r>
      <w:r w:rsidRPr="00B24D37">
        <w:t> c).</w:t>
      </w:r>
    </w:p>
    <w:p w14:paraId="57805065" w14:textId="77777777" w:rsidR="002B30E5" w:rsidRPr="00B24D37" w:rsidRDefault="002B30E5" w:rsidP="002B30E5">
      <w:pPr>
        <w:pStyle w:val="Brdtextmedindrag"/>
      </w:pPr>
      <w:r w:rsidRPr="00B24D37">
        <w:t>Med ersättningssystem avses såväl ersättningspolicy som ersätt</w:t>
      </w:r>
      <w:r w:rsidRPr="00B24D37">
        <w:softHyphen/>
        <w:t>nings</w:t>
      </w:r>
      <w:r w:rsidRPr="00B24D37">
        <w:softHyphen/>
        <w:t xml:space="preserve">praxis. Utformningen av ersättningssystem kan ge upphov till risker för bolag. Generella bestämmelser om riskhantering i värdepappersbolag finns i dag </w:t>
      </w:r>
      <w:r w:rsidRPr="00B24D37">
        <w:rPr>
          <w:spacing w:val="-4"/>
        </w:rPr>
        <w:t>lagen om värdepappers</w:t>
      </w:r>
      <w:r w:rsidRPr="00B24D37">
        <w:rPr>
          <w:spacing w:val="-4"/>
        </w:rPr>
        <w:softHyphen/>
        <w:t>marknaden (</w:t>
      </w:r>
      <w:r w:rsidRPr="00B24D37">
        <w:t>8 kap. 4 §)</w:t>
      </w:r>
      <w:r w:rsidRPr="00B24D37">
        <w:rPr>
          <w:spacing w:val="-4"/>
        </w:rPr>
        <w:t>. De innebär att ett värde</w:t>
      </w:r>
      <w:r w:rsidRPr="00B24D37">
        <w:rPr>
          <w:spacing w:val="-4"/>
        </w:rPr>
        <w:softHyphen/>
        <w:t>pappersbolag</w:t>
      </w:r>
      <w:r w:rsidRPr="00B24D37">
        <w:t xml:space="preserve"> ska identifiera, mäta, styra, internt rapportera och ha kon</w:t>
      </w:r>
      <w:r w:rsidRPr="00B24D37">
        <w:softHyphen/>
        <w:t>troll över de risker som dess rörelse är förknippad med. Bolaget ska också se till att det har en tillfredsställande intern kontroll. Sty</w:t>
      </w:r>
      <w:r w:rsidRPr="00B24D37">
        <w:softHyphen/>
        <w:t xml:space="preserve">relsen i ett värdepappersbolag ansvarar för att dessa krav uppfylls och för att det finns skriftliga interna riktlinjer och instruktioner i </w:t>
      </w:r>
      <w:r w:rsidRPr="00B24D37">
        <w:rPr>
          <w:spacing w:val="-2"/>
        </w:rPr>
        <w:t xml:space="preserve">den </w:t>
      </w:r>
      <w:r w:rsidRPr="00B24D37">
        <w:rPr>
          <w:spacing w:val="-4"/>
        </w:rPr>
        <w:t>om</w:t>
      </w:r>
      <w:r w:rsidRPr="00B24D37">
        <w:rPr>
          <w:spacing w:val="-4"/>
        </w:rPr>
        <w:softHyphen/>
        <w:t>fattning som behövs för att uppfylla kraven (8 kap. 7 och 8 §§ lagen</w:t>
      </w:r>
      <w:r w:rsidRPr="00B24D37">
        <w:t xml:space="preserve"> om värdepappersmark</w:t>
      </w:r>
      <w:r w:rsidRPr="00B24D37">
        <w:softHyphen/>
        <w:t xml:space="preserve">naden). </w:t>
      </w:r>
    </w:p>
    <w:p w14:paraId="70990F00" w14:textId="77777777" w:rsidR="002B30E5" w:rsidRPr="00B24D37" w:rsidRDefault="002B30E5" w:rsidP="002B30E5">
      <w:pPr>
        <w:pStyle w:val="Brdtextmedindrag"/>
      </w:pPr>
      <w:r w:rsidRPr="00B24D37">
        <w:rPr>
          <w:spacing w:val="-4"/>
        </w:rPr>
        <w:t>Lagen om värdepappersmarknaden innehåller emellertid inte någon uttryck</w:t>
      </w:r>
      <w:r w:rsidRPr="00B24D37">
        <w:rPr>
          <w:spacing w:val="-4"/>
        </w:rPr>
        <w:softHyphen/>
        <w:t>lig bestämmelse</w:t>
      </w:r>
      <w:r w:rsidRPr="00B24D37">
        <w:t xml:space="preserve"> som specifikt föreskriver att värdepappersbolag – när det gäller </w:t>
      </w:r>
      <w:r w:rsidRPr="00B24D37">
        <w:rPr>
          <w:spacing w:val="-4"/>
        </w:rPr>
        <w:t>syftet att främja en sund och effektiv riskhantering – ska ha en ersätt</w:t>
      </w:r>
      <w:r w:rsidRPr="00B24D37">
        <w:rPr>
          <w:spacing w:val="-4"/>
        </w:rPr>
        <w:softHyphen/>
        <w:t>nings</w:t>
      </w:r>
      <w:r w:rsidRPr="00B24D37">
        <w:rPr>
          <w:spacing w:val="-4"/>
        </w:rPr>
        <w:softHyphen/>
        <w:t>policy</w:t>
      </w:r>
      <w:r w:rsidRPr="00B24D37">
        <w:t>. Merparten av bestäm</w:t>
      </w:r>
      <w:r w:rsidRPr="00B24D37">
        <w:softHyphen/>
        <w:t>melserna om ersättning finns i Finans</w:t>
      </w:r>
      <w:r w:rsidRPr="00B24D37">
        <w:softHyphen/>
        <w:t>inspektionens föreskrifter om ersättningssystem i kreditinstitut och värde</w:t>
      </w:r>
      <w:r w:rsidRPr="00B24D37">
        <w:softHyphen/>
        <w:t>pappersbolag. Enligt de före</w:t>
      </w:r>
      <w:r w:rsidRPr="00B24D37">
        <w:softHyphen/>
        <w:t>skrifterna ska ett företag ha en dokumen</w:t>
      </w:r>
      <w:r w:rsidRPr="00E42E03">
        <w:softHyphen/>
        <w:t xml:space="preserve">terad ersättningspolicy som dels är förenlig med </w:t>
      </w:r>
      <w:r w:rsidRPr="00B24D37">
        <w:t>och främ</w:t>
      </w:r>
      <w:r w:rsidRPr="00B24D37">
        <w:softHyphen/>
        <w:t>jar en sund och effektiv riskhantering, dels motverkar ett överdrivet risktagande (2 kap. 1 §). Det anges även generella krav på en ersätt</w:t>
      </w:r>
      <w:r w:rsidRPr="00B24D37">
        <w:softHyphen/>
      </w:r>
      <w:r w:rsidRPr="00B24D37">
        <w:rPr>
          <w:spacing w:val="-4"/>
        </w:rPr>
        <w:t>ningspolicy. Ett företags styrelse ska besluta</w:t>
      </w:r>
      <w:r w:rsidRPr="00B24D37">
        <w:t xml:space="preserve"> om en ersättningspolicy och se till att den tillämpas och följs upp (3 kap. 1</w:t>
      </w:r>
      <w:r>
        <w:t> </w:t>
      </w:r>
      <w:r w:rsidRPr="00B24D37">
        <w:t xml:space="preserve">§). Vidare ska styrelsen besluta om </w:t>
      </w:r>
      <w:r w:rsidRPr="00B24D37">
        <w:rPr>
          <w:spacing w:val="-2"/>
        </w:rPr>
        <w:t>åt</w:t>
      </w:r>
      <w:r w:rsidRPr="00B24D37">
        <w:rPr>
          <w:spacing w:val="-2"/>
        </w:rPr>
        <w:softHyphen/>
        <w:t>gärder för att följa upp tillämpningen av företagets ersättnings</w:t>
      </w:r>
      <w:r w:rsidRPr="00B24D37">
        <w:rPr>
          <w:spacing w:val="-2"/>
        </w:rPr>
        <w:softHyphen/>
        <w:t xml:space="preserve">policy (3 kap. </w:t>
      </w:r>
      <w:r w:rsidRPr="00B24D37">
        <w:t>2 § första stycket c).</w:t>
      </w:r>
    </w:p>
    <w:p w14:paraId="3AE16AD0" w14:textId="77777777" w:rsidR="002B30E5" w:rsidRPr="00B24D37" w:rsidRDefault="002B30E5" w:rsidP="002B30E5">
      <w:pPr>
        <w:pStyle w:val="Brdtextmedindrag"/>
      </w:pPr>
      <w:r w:rsidRPr="00B24D37">
        <w:t>Mot bakgrund av det som redovisas ovan framstår det i och för sig inte som nödvändigt att i detta avseende vidta några lagstiftningsåtgärder, eftersom kravet i värdepappersbolagsdirektivet på att ett värde</w:t>
      </w:r>
      <w:r w:rsidRPr="00B24D37">
        <w:softHyphen/>
        <w:t>pappers</w:t>
      </w:r>
      <w:r w:rsidRPr="00B24D37">
        <w:softHyphen/>
        <w:t>bolag ska ha en ersättningspolicy redan är reglerat i föreskrifter på lägre nivå än lag. Det kan dock vara av värde att i lag slå fast skyldigheten för värde</w:t>
      </w:r>
      <w:r w:rsidRPr="00B24D37">
        <w:softHyphen/>
        <w:t xml:space="preserve">pappersbolag att ha ett ersättningssystem som ska främja en sund och effektiv riskhantering. </w:t>
      </w:r>
    </w:p>
    <w:p w14:paraId="74CB721E" w14:textId="77777777" w:rsidR="002B30E5" w:rsidRPr="00B24D37" w:rsidRDefault="002B30E5" w:rsidP="002B30E5">
      <w:pPr>
        <w:pStyle w:val="Brdtextmedindrag"/>
      </w:pPr>
      <w:r w:rsidRPr="00B24D37">
        <w:t>De övriga styrningsformerna som ett värdepappersbolag ska ha enligt värdepappersbolagsdirektivet (artikel 26.1) regleras i gällande rätt i mot</w:t>
      </w:r>
      <w:r w:rsidRPr="00B24D37">
        <w:softHyphen/>
      </w:r>
      <w:r w:rsidRPr="00B24D37">
        <w:lastRenderedPageBreak/>
        <w:t>svarande bestämmelser i lagen om värdepappersmarknaden (se arti</w:t>
      </w:r>
      <w:r w:rsidRPr="00B24D37">
        <w:softHyphen/>
        <w:t>kel 26.1 första stycket a och 8 kap. 5 § om genomlysning samt artikel 26.1 första stycket b och c och 8 kap. 4 § om riskhan</w:t>
      </w:r>
      <w:r w:rsidRPr="00B24D37">
        <w:softHyphen/>
        <w:t>tering och intern kontroll). Det ska i sammanhanget note</w:t>
      </w:r>
      <w:r w:rsidRPr="00B24D37">
        <w:softHyphen/>
        <w:t>ras att skyldigheten för värdepappersbolag att ha en ersätt</w:t>
      </w:r>
      <w:r w:rsidRPr="00B24D37">
        <w:softHyphen/>
        <w:t>nings</w:t>
      </w:r>
      <w:r w:rsidRPr="00B24D37">
        <w:softHyphen/>
        <w:t>policy och en ersättnings</w:t>
      </w:r>
      <w:r w:rsidRPr="00B24D37">
        <w:softHyphen/>
        <w:t>praxis anges särskilt i direktivet. Ur detta perspektiv framstår det som kon</w:t>
      </w:r>
      <w:r w:rsidRPr="00B24D37">
        <w:softHyphen/>
        <w:t>sekvent att i lagen om värdepappersmarknaden även uttryckligen reglera skyldigheten för värde</w:t>
      </w:r>
      <w:r w:rsidRPr="00B24D37">
        <w:softHyphen/>
        <w:t>pappersbolag att ha en ersättningspolicy och ersättnings</w:t>
      </w:r>
      <w:r w:rsidRPr="00B24D37">
        <w:softHyphen/>
        <w:t xml:space="preserve">praxis som främjar en sund och effektiv riskhantering. </w:t>
      </w:r>
    </w:p>
    <w:p w14:paraId="3BE5F0D2" w14:textId="77777777" w:rsidR="002B30E5" w:rsidRPr="00B24D37" w:rsidRDefault="002B30E5" w:rsidP="002B30E5">
      <w:pPr>
        <w:pStyle w:val="Brdtextmedindrag"/>
      </w:pPr>
      <w:r w:rsidRPr="00B24D37">
        <w:t>Till detta kommer att lagen om värdepappersmarknaden sedan MiFID II genomfördes i svensk rätt innehåller krav på att styrel</w:t>
      </w:r>
      <w:r w:rsidRPr="00B24D37">
        <w:softHyphen/>
        <w:t>sen i ett värde</w:t>
      </w:r>
      <w:r w:rsidRPr="00B24D37">
        <w:softHyphen/>
        <w:t xml:space="preserve">pappersinstitut fastställer och övervakar en </w:t>
      </w:r>
      <w:r w:rsidRPr="00B24D37">
        <w:rPr>
          <w:spacing w:val="-4"/>
        </w:rPr>
        <w:t>ersättningspolicy men i ett annat syfte, nämligen för att främja ansvars</w:t>
      </w:r>
      <w:r w:rsidRPr="00B24D37">
        <w:rPr>
          <w:spacing w:val="-4"/>
        </w:rPr>
        <w:softHyphen/>
        <w:t>fulla</w:t>
      </w:r>
      <w:r w:rsidRPr="00B24D37">
        <w:t xml:space="preserve"> affärsmetoder och en rättvis behandling av kunder och för att undvika intressekonflikter i förbindel</w:t>
      </w:r>
      <w:r w:rsidRPr="00B24D37">
        <w:softHyphen/>
        <w:t>serna med kunderna (8 kap. 8 e §, se artikel 9.3 i MiFID II). Policyn ska gälla för ersättning till personer som deltar i till</w:t>
      </w:r>
      <w:r w:rsidRPr="00B24D37">
        <w:softHyphen/>
        <w:t>handahållandet av tjänster till kunder. Att det i lagen om värdepappersmarknaden redan finns bestäm</w:t>
      </w:r>
      <w:r w:rsidRPr="00B24D37">
        <w:softHyphen/>
        <w:t>melser om den ersätt</w:t>
      </w:r>
      <w:r w:rsidRPr="00B24D37">
        <w:softHyphen/>
      </w:r>
      <w:r w:rsidRPr="00B24D37">
        <w:rPr>
          <w:spacing w:val="-4"/>
        </w:rPr>
        <w:t>ningspolicy som ett värdepappersbolag ska ha talar också för att i den lagen införa bestäm</w:t>
      </w:r>
      <w:r w:rsidRPr="00B24D37">
        <w:rPr>
          <w:spacing w:val="-4"/>
        </w:rPr>
        <w:softHyphen/>
        <w:t>melser</w:t>
      </w:r>
      <w:r w:rsidRPr="00B24D37">
        <w:t xml:space="preserve"> även om den slags ersätt</w:t>
      </w:r>
      <w:r w:rsidRPr="00B24D37">
        <w:softHyphen/>
        <w:t xml:space="preserve">ningspolicy som syftar till att främja ett sunt och effektivt risktagande. </w:t>
      </w:r>
    </w:p>
    <w:p w14:paraId="7F546EF1" w14:textId="77777777" w:rsidR="002B30E5" w:rsidRPr="00B24D37" w:rsidRDefault="002B30E5" w:rsidP="002B30E5">
      <w:pPr>
        <w:pStyle w:val="Brdtextmedindrag"/>
      </w:pPr>
      <w:r w:rsidRPr="00B24D37">
        <w:t>Vidare kan nämnas att det på närliggande områden finns bestämmelser i lag om ersättningssystem som tar sikte på riskhantering. Enligt lagen om förvaltare av alternativa investeringsfonder ska en AIF-förvaltare ha ett ersättningssystem som främjar en sund och effektiv riskhantering (8 kap. 22 §). För fondbolagens del finns en motsvarande bestämmelse i lagen om värdepappersfonder (2 kap. 17 c § första stycket). F</w:t>
      </w:r>
      <w:r w:rsidRPr="00B24D37">
        <w:rPr>
          <w:spacing w:val="-2"/>
        </w:rPr>
        <w:t>ondbolag ska, inom</w:t>
      </w:r>
      <w:r w:rsidRPr="00B24D37">
        <w:t xml:space="preserve"> ramen för ersätt</w:t>
      </w:r>
      <w:r w:rsidRPr="00B24D37">
        <w:softHyphen/>
        <w:t>ningssystemet, upprätta och tillämpa en ersätt</w:t>
      </w:r>
      <w:r w:rsidRPr="00B24D37">
        <w:softHyphen/>
        <w:t>ningspolicy (2 kap. 17 c § andra stycket samma lag).</w:t>
      </w:r>
    </w:p>
    <w:p w14:paraId="65311EC4" w14:textId="77777777" w:rsidR="002B30E5" w:rsidRPr="00B24D37" w:rsidRDefault="002B30E5" w:rsidP="002B30E5">
      <w:pPr>
        <w:pStyle w:val="Brdtextmedindrag"/>
      </w:pPr>
      <w:r w:rsidRPr="00B24D37">
        <w:t xml:space="preserve">Sammantaget talar det anförda för att det är lämpligt att i lag </w:t>
      </w:r>
      <w:r w:rsidRPr="00B24D37">
        <w:rPr>
          <w:spacing w:val="-2"/>
        </w:rPr>
        <w:t xml:space="preserve">reglera kravet på värdepappersbolag att </w:t>
      </w:r>
      <w:bookmarkStart w:id="153" w:name="_Hlk27988357"/>
      <w:r w:rsidRPr="00B24D37">
        <w:rPr>
          <w:spacing w:val="-2"/>
        </w:rPr>
        <w:t>ha ett ersättningssystem som</w:t>
      </w:r>
      <w:r w:rsidRPr="00B24D37">
        <w:t xml:space="preserve"> främjar en sund och effektiv riskhantering</w:t>
      </w:r>
      <w:bookmarkEnd w:id="153"/>
      <w:r w:rsidRPr="00B24D37">
        <w:t xml:space="preserve">. Det bör därför införas en uttrycklig bestämmelse om det i lagen om värdepappersmarknaden. </w:t>
      </w:r>
    </w:p>
    <w:p w14:paraId="287631ED" w14:textId="77777777" w:rsidR="002B30E5" w:rsidRPr="00B24D37" w:rsidRDefault="002B30E5" w:rsidP="002B30E5">
      <w:pPr>
        <w:pStyle w:val="Rubrik5utannumrering"/>
      </w:pPr>
      <w:r w:rsidRPr="00B24D37">
        <w:t>Bestämmelsens utformning och placering</w:t>
      </w:r>
    </w:p>
    <w:p w14:paraId="59661A14" w14:textId="77777777" w:rsidR="002B30E5" w:rsidRPr="00B24D37" w:rsidRDefault="002B30E5" w:rsidP="002B30E5">
      <w:pPr>
        <w:pStyle w:val="Brdtextmedindrag"/>
        <w:ind w:firstLine="0"/>
      </w:pPr>
      <w:r w:rsidRPr="00B24D37">
        <w:t>När det gäller den lagtekniska utformningen är det lämpligt att det nya kravet regleras separat i stället för att tas in i den befintliga bestämmelsen i lagen om värdepappersmarknaden om vad styrelsen i ett värdepappers</w:t>
      </w:r>
      <w:r w:rsidRPr="00B24D37">
        <w:softHyphen/>
        <w:t>institut ska ansvara för (8 kap. 8 e §). Den nya bestämmelsen kommer nämligen att i jämförelse med den sist</w:t>
      </w:r>
      <w:r w:rsidRPr="00B24D37">
        <w:softHyphen/>
        <w:t>nämnda bestämmelse</w:t>
      </w:r>
      <w:r>
        <w:t>n</w:t>
      </w:r>
      <w:r w:rsidRPr="00B24D37">
        <w:t xml:space="preserve"> få ett mer begränsat tillämpningsområde eftersom den </w:t>
      </w:r>
      <w:r>
        <w:t>enbart</w:t>
      </w:r>
      <w:r w:rsidRPr="00B24D37">
        <w:t xml:space="preserve"> ska gälla för styrelsen i värdepappersbolag. Dessutom ska tillämpningsområdet vara begränsat till sådana värde</w:t>
      </w:r>
      <w:r w:rsidRPr="00B24D37">
        <w:softHyphen/>
        <w:t>pappers</w:t>
      </w:r>
      <w:r w:rsidRPr="00B24D37">
        <w:softHyphen/>
        <w:t>bolag som inte tillhör kategorin små och icke-sammanlän</w:t>
      </w:r>
      <w:r w:rsidRPr="00B24D37">
        <w:softHyphen/>
        <w:t>kade värde</w:t>
      </w:r>
      <w:r w:rsidRPr="00B24D37">
        <w:softHyphen/>
        <w:t xml:space="preserve">pappersbolag (se avsnitt 9.2). </w:t>
      </w:r>
    </w:p>
    <w:p w14:paraId="3D0347F5" w14:textId="77777777" w:rsidR="002B30E5" w:rsidRPr="00B24D37" w:rsidRDefault="002B30E5" w:rsidP="002B30E5">
      <w:pPr>
        <w:pStyle w:val="Brdtextmedindrag"/>
      </w:pPr>
      <w:r w:rsidRPr="00B24D37">
        <w:t xml:space="preserve">Den nya </w:t>
      </w:r>
      <w:r w:rsidRPr="00B24D37">
        <w:rPr>
          <w:spacing w:val="-4"/>
        </w:rPr>
        <w:t>bestäm</w:t>
      </w:r>
      <w:r w:rsidRPr="00B24D37">
        <w:rPr>
          <w:spacing w:val="-4"/>
        </w:rPr>
        <w:softHyphen/>
        <w:t>melsen bör placeras i anslutning till de andra bestäm</w:t>
      </w:r>
      <w:r w:rsidRPr="00B24D37">
        <w:rPr>
          <w:spacing w:val="-4"/>
        </w:rPr>
        <w:softHyphen/>
        <w:t>melserna i 8 kap. lagen</w:t>
      </w:r>
      <w:r w:rsidRPr="00B24D37">
        <w:t xml:space="preserve"> om värde</w:t>
      </w:r>
      <w:r w:rsidRPr="00B24D37">
        <w:softHyphen/>
        <w:t>pappersmarknaden som genomför regler i kapitaltäcknings</w:t>
      </w:r>
      <w:r w:rsidRPr="00B24D37">
        <w:softHyphen/>
        <w:t>regel</w:t>
      </w:r>
      <w:r w:rsidRPr="00B24D37">
        <w:softHyphen/>
        <w:t>verket (se 8 kap. 3–4 a</w:t>
      </w:r>
      <w:r>
        <w:t> </w:t>
      </w:r>
      <w:r w:rsidRPr="00B24D37">
        <w:t>§§).</w:t>
      </w:r>
    </w:p>
    <w:p w14:paraId="41EC61EA" w14:textId="77777777" w:rsidR="002B30E5" w:rsidRPr="00B24D37" w:rsidRDefault="002B30E5" w:rsidP="002B30E5">
      <w:pPr>
        <w:pStyle w:val="Brdtextmedindrag"/>
      </w:pPr>
      <w:r w:rsidRPr="00B24D37">
        <w:t>Enligt värdepappers</w:t>
      </w:r>
      <w:r w:rsidRPr="00B24D37">
        <w:softHyphen/>
        <w:t>bolags</w:t>
      </w:r>
      <w:r w:rsidRPr="00B24D37">
        <w:softHyphen/>
        <w:t>direktivet ska ersättningspolicyn och ersätt</w:t>
      </w:r>
      <w:r w:rsidRPr="00B24D37">
        <w:softHyphen/>
        <w:t>ningspraxi</w:t>
      </w:r>
      <w:r w:rsidRPr="00B24D37">
        <w:softHyphen/>
        <w:t>sen stå i proportion till arten, omfattningen och komp</w:t>
      </w:r>
      <w:r w:rsidRPr="00B24D37">
        <w:softHyphen/>
        <w:t>lexi</w:t>
      </w:r>
      <w:r w:rsidRPr="00B24D37">
        <w:softHyphen/>
        <w:t>teten hos de inneboende riskerna i affärsmodellen och värdepappers</w:t>
      </w:r>
      <w:r w:rsidRPr="00B24D37">
        <w:softHyphen/>
        <w:t>före</w:t>
      </w:r>
      <w:r w:rsidRPr="00B24D37">
        <w:softHyphen/>
        <w:t>tagets verksamheter (artikel 26.3). I lagen om värde</w:t>
      </w:r>
      <w:r w:rsidRPr="00B24D37">
        <w:softHyphen/>
        <w:t>pappersmark</w:t>
      </w:r>
      <w:r w:rsidRPr="00B24D37">
        <w:softHyphen/>
        <w:t xml:space="preserve">naden finns </w:t>
      </w:r>
      <w:r w:rsidRPr="00B24D37">
        <w:lastRenderedPageBreak/>
        <w:t>redan en bestämmelse om proportionalitet, som innebär att bestämmel</w:t>
      </w:r>
      <w:r w:rsidRPr="00B24D37">
        <w:softHyphen/>
        <w:t>serna om soliditet och likviditet, riskhantering, rapportering av överträdel</w:t>
      </w:r>
      <w:r w:rsidRPr="00B24D37">
        <w:softHyphen/>
        <w:t>ser och genomlysning ska tillämpas i proportion till arten och omfatt</w:t>
      </w:r>
      <w:r w:rsidRPr="00B24D37">
        <w:softHyphen/>
        <w:t>ningen av värdepappersbolagets verksamheter och dessas komplexitets</w:t>
      </w:r>
      <w:r w:rsidRPr="00B24D37">
        <w:softHyphen/>
        <w:t>grad (8 kap. 6 §). Den bestämmelsen bör gälla även för den nya bestäm</w:t>
      </w:r>
      <w:r w:rsidRPr="00B24D37">
        <w:softHyphen/>
        <w:t>melsen om ersättningssystem. Styrelsen i ett värdepappersbolag bör ansvara för att kravet på ersätt</w:t>
      </w:r>
      <w:r w:rsidRPr="00B24D37">
        <w:softHyphen/>
        <w:t>ningssystem upp</w:t>
      </w:r>
      <w:r w:rsidRPr="00B24D37">
        <w:softHyphen/>
        <w:t>fylls (8 kap. 7 §). Styrelsens skyldighet att se till att det finns skriftliga interna riktlinjer och instruk</w:t>
      </w:r>
      <w:r w:rsidRPr="00B24D37">
        <w:softHyphen/>
        <w:t>tioner i den om</w:t>
      </w:r>
      <w:r w:rsidRPr="00B24D37">
        <w:softHyphen/>
        <w:t>fattning som behövs för att uppfylla kravet samt att riktlinjerna och instruk</w:t>
      </w:r>
      <w:r w:rsidRPr="00B24D37">
        <w:softHyphen/>
        <w:t>tio</w:t>
      </w:r>
      <w:r w:rsidRPr="00B24D37">
        <w:softHyphen/>
        <w:t xml:space="preserve">nerna ska utvärderas och ses över regelbundet bör även omfatta ersättningssystemet (8 kap. 8 §). </w:t>
      </w:r>
    </w:p>
    <w:p w14:paraId="247514AB" w14:textId="77777777" w:rsidR="002B30E5" w:rsidRPr="00B24D37" w:rsidRDefault="002B30E5" w:rsidP="002B30E5">
      <w:pPr>
        <w:pStyle w:val="Rubrik5utannumrering"/>
      </w:pPr>
      <w:r w:rsidRPr="00B24D37">
        <w:t>Principerna för att fastställa och tillämpa ersättningspolicyn</w:t>
      </w:r>
    </w:p>
    <w:p w14:paraId="3AA6A29D" w14:textId="77777777" w:rsidR="002B30E5" w:rsidRPr="00B24D37" w:rsidRDefault="002B30E5" w:rsidP="002B30E5">
      <w:pPr>
        <w:pStyle w:val="Brdtextmedindrag"/>
        <w:ind w:firstLine="0"/>
      </w:pPr>
      <w:r w:rsidRPr="00B24D37">
        <w:t>När det gäller de principer som värdepappersföretag ska iaktta när de fast</w:t>
      </w:r>
      <w:r w:rsidRPr="00B24D37">
        <w:softHyphen/>
        <w:t>ställer och tillämpar sin ersättningspolicy finns det i för</w:t>
      </w:r>
      <w:r w:rsidRPr="00B24D37">
        <w:softHyphen/>
        <w:t>hållande till det nuvarande regelverket för kapitaltäckning, utöver rent språkliga varia</w:t>
      </w:r>
      <w:r w:rsidRPr="00B24D37">
        <w:softHyphen/>
        <w:t xml:space="preserve">tioner, </w:t>
      </w:r>
      <w:r w:rsidRPr="00B24D37">
        <w:rPr>
          <w:spacing w:val="-4"/>
        </w:rPr>
        <w:t>vissa skillnader i sak. En skill</w:t>
      </w:r>
      <w:r w:rsidRPr="00B24D37">
        <w:rPr>
          <w:spacing w:val="-4"/>
        </w:rPr>
        <w:softHyphen/>
        <w:t xml:space="preserve">nad mellan regelverken är att enligt </w:t>
      </w:r>
      <w:r w:rsidRPr="00B24D37">
        <w:t>värdepappersbolagsdirektivet kan den väsentliga inver</w:t>
      </w:r>
      <w:r w:rsidRPr="00B24D37">
        <w:softHyphen/>
        <w:t>kan som per</w:t>
      </w:r>
      <w:r w:rsidRPr="00B24D37">
        <w:softHyphen/>
      </w:r>
      <w:r w:rsidRPr="00B24D37">
        <w:rPr>
          <w:spacing w:val="-2"/>
        </w:rPr>
        <w:t>soners yrkesutövning har även gälla i för</w:t>
      </w:r>
      <w:r w:rsidRPr="00B24D37">
        <w:rPr>
          <w:spacing w:val="-2"/>
        </w:rPr>
        <w:softHyphen/>
        <w:t xml:space="preserve">hållande till de tillgångar som </w:t>
      </w:r>
      <w:r w:rsidRPr="00B24D37">
        <w:rPr>
          <w:spacing w:val="-4"/>
        </w:rPr>
        <w:t>företaget förvaltar (arti</w:t>
      </w:r>
      <w:r w:rsidRPr="00B24D37">
        <w:rPr>
          <w:spacing w:val="-4"/>
        </w:rPr>
        <w:softHyphen/>
        <w:t>kel 30.1</w:t>
      </w:r>
      <w:r w:rsidRPr="00B24D37">
        <w:t>)</w:t>
      </w:r>
      <w:r w:rsidRPr="00B24D37">
        <w:rPr>
          <w:spacing w:val="-4"/>
        </w:rPr>
        <w:t>. I kapitaltäckningsdirektivet har det genom änd</w:t>
      </w:r>
      <w:r w:rsidRPr="00B24D37">
        <w:rPr>
          <w:spacing w:val="-4"/>
        </w:rPr>
        <w:softHyphen/>
        <w:t>ringsdirektivet gjorts några ändringar när det gäller</w:t>
      </w:r>
      <w:r w:rsidRPr="00B24D37">
        <w:t xml:space="preserve"> vilka kategorier som ska anses utgöra personal</w:t>
      </w:r>
      <w:r w:rsidRPr="00B24D37">
        <w:softHyphen/>
        <w:t>kate</w:t>
      </w:r>
      <w:r w:rsidRPr="00B24D37">
        <w:softHyphen/>
        <w:t xml:space="preserve">gorier vars </w:t>
      </w:r>
      <w:r w:rsidRPr="00B24D37">
        <w:rPr>
          <w:spacing w:val="-4"/>
        </w:rPr>
        <w:t>yrkes</w:t>
      </w:r>
      <w:r w:rsidRPr="00B24D37">
        <w:rPr>
          <w:spacing w:val="-4"/>
        </w:rPr>
        <w:softHyphen/>
        <w:t>utöv</w:t>
      </w:r>
      <w:r w:rsidRPr="00B24D37">
        <w:rPr>
          <w:spacing w:val="-4"/>
        </w:rPr>
        <w:softHyphen/>
        <w:t>ning har en väsentlig inverkan på institu</w:t>
      </w:r>
      <w:r w:rsidRPr="00B24D37">
        <w:rPr>
          <w:spacing w:val="-4"/>
        </w:rPr>
        <w:softHyphen/>
        <w:t>tets risk</w:t>
      </w:r>
      <w:r w:rsidRPr="00B24D37">
        <w:rPr>
          <w:spacing w:val="-4"/>
        </w:rPr>
        <w:softHyphen/>
        <w:t>profil (artikel 92.3). I värdepappersbolagsdirektivet finns liknande regler (artikel</w:t>
      </w:r>
      <w:r>
        <w:rPr>
          <w:spacing w:val="-4"/>
        </w:rPr>
        <w:t> </w:t>
      </w:r>
      <w:r w:rsidRPr="00B24D37">
        <w:rPr>
          <w:spacing w:val="-4"/>
        </w:rPr>
        <w:t xml:space="preserve">30.1). </w:t>
      </w:r>
      <w:r w:rsidRPr="00B24D37">
        <w:rPr>
          <w:spacing w:val="-2"/>
        </w:rPr>
        <w:t>I kapitaltäckningsdirektivet har det även införts ett krav på att ersätt</w:t>
      </w:r>
      <w:r w:rsidRPr="00B24D37">
        <w:rPr>
          <w:spacing w:val="-2"/>
        </w:rPr>
        <w:softHyphen/>
        <w:t>nings</w:t>
      </w:r>
      <w:r w:rsidRPr="00B24D37">
        <w:rPr>
          <w:spacing w:val="-2"/>
        </w:rPr>
        <w:softHyphen/>
        <w:t>policyn</w:t>
      </w:r>
      <w:r w:rsidRPr="00B24D37">
        <w:t xml:space="preserve"> ska vara könsneutral (artikel</w:t>
      </w:r>
      <w:r>
        <w:t> </w:t>
      </w:r>
      <w:r w:rsidRPr="00B24D37">
        <w:t>92.2 aa). Det kravet ska även gälla enligt värdepappers</w:t>
      </w:r>
      <w:r w:rsidRPr="00B24D37">
        <w:softHyphen/>
        <w:t>bolags</w:t>
      </w:r>
      <w:r w:rsidRPr="00B24D37">
        <w:softHyphen/>
        <w:t xml:space="preserve">direktivet (artikel 30.1 b). När det gäller </w:t>
      </w:r>
      <w:r w:rsidRPr="00B24D37">
        <w:rPr>
          <w:spacing w:val="-4"/>
        </w:rPr>
        <w:t>frågan vad ersättningspolicyn ska stämma överens med och upp</w:t>
      </w:r>
      <w:r w:rsidRPr="00B24D37">
        <w:rPr>
          <w:spacing w:val="-4"/>
        </w:rPr>
        <w:softHyphen/>
        <w:t>muntra till finns det bara vissa mindre skill</w:t>
      </w:r>
      <w:r w:rsidRPr="00B24D37">
        <w:rPr>
          <w:spacing w:val="-4"/>
        </w:rPr>
        <w:softHyphen/>
        <w:t xml:space="preserve">nader </w:t>
      </w:r>
      <w:r w:rsidRPr="00B24D37">
        <w:t>i de båda direk</w:t>
      </w:r>
      <w:r w:rsidRPr="00B24D37">
        <w:softHyphen/>
        <w:t>tiven. Mer bety</w:t>
      </w:r>
      <w:r w:rsidRPr="00B24D37">
        <w:softHyphen/>
        <w:t>dande änd</w:t>
      </w:r>
      <w:r w:rsidRPr="00B24D37">
        <w:softHyphen/>
        <w:t>ringar har dock gjorts beträf</w:t>
      </w:r>
      <w:r w:rsidRPr="00B24D37">
        <w:softHyphen/>
        <w:t>fande kvo</w:t>
      </w:r>
      <w:r w:rsidRPr="00B24D37">
        <w:softHyphen/>
        <w:t xml:space="preserve">ten mellan fast </w:t>
      </w:r>
      <w:r w:rsidRPr="00B24D37">
        <w:rPr>
          <w:spacing w:val="-4"/>
        </w:rPr>
        <w:t xml:space="preserve">och rörlig ersättning. Detta behandlas vidare i </w:t>
      </w:r>
      <w:r w:rsidRPr="00104603">
        <w:rPr>
          <w:spacing w:val="-4"/>
        </w:rPr>
        <w:t>av</w:t>
      </w:r>
      <w:r w:rsidRPr="00104603">
        <w:rPr>
          <w:spacing w:val="-4"/>
        </w:rPr>
        <w:softHyphen/>
        <w:t>snitt </w:t>
      </w:r>
      <w:r>
        <w:rPr>
          <w:spacing w:val="-4"/>
        </w:rPr>
        <w:t>10.4</w:t>
      </w:r>
      <w:r w:rsidRPr="00B24D37">
        <w:rPr>
          <w:spacing w:val="-4"/>
        </w:rPr>
        <w:t>.</w:t>
      </w:r>
    </w:p>
    <w:p w14:paraId="25B9273F" w14:textId="77777777" w:rsidR="002B30E5" w:rsidRPr="00B24D37" w:rsidRDefault="002B30E5" w:rsidP="002B30E5">
      <w:pPr>
        <w:pStyle w:val="Brdtextmedindrag"/>
      </w:pPr>
      <w:r w:rsidRPr="00B24D37">
        <w:rPr>
          <w:spacing w:val="2"/>
        </w:rPr>
        <w:t>Reglerna i kapitaltäckningsdirektivet om vilka principer som ett värde</w:t>
      </w:r>
      <w:r w:rsidRPr="00B24D37">
        <w:rPr>
          <w:spacing w:val="2"/>
        </w:rPr>
        <w:softHyphen/>
        <w:t>pappers</w:t>
      </w:r>
      <w:r w:rsidRPr="00B24D37">
        <w:rPr>
          <w:spacing w:val="-2"/>
        </w:rPr>
        <w:softHyphen/>
        <w:t>bolag ska iaktta när det fastställer och tillämpar ersätt</w:t>
      </w:r>
      <w:r w:rsidRPr="00B24D37">
        <w:rPr>
          <w:spacing w:val="-2"/>
        </w:rPr>
        <w:softHyphen/>
        <w:t>nings</w:t>
      </w:r>
      <w:r w:rsidRPr="00B24D37">
        <w:rPr>
          <w:spacing w:val="-2"/>
        </w:rPr>
        <w:softHyphen/>
        <w:t>policyn (med undantag för kvoten mellan fast och rörlig ersätt</w:t>
      </w:r>
      <w:r w:rsidRPr="00B24D37">
        <w:rPr>
          <w:spacing w:val="-2"/>
        </w:rPr>
        <w:softHyphen/>
        <w:t>ning</w:t>
      </w:r>
      <w:r w:rsidRPr="00B24D37">
        <w:t xml:space="preserve">) är i svensk rätt genomförda i myndighetsföreskrifter. </w:t>
      </w:r>
      <w:r w:rsidRPr="00B24D37">
        <w:rPr>
          <w:spacing w:val="-2"/>
        </w:rPr>
        <w:t>Reglerna i värde</w:t>
      </w:r>
      <w:r w:rsidRPr="00B24D37">
        <w:rPr>
          <w:spacing w:val="-2"/>
        </w:rPr>
        <w:softHyphen/>
        <w:t>pappers</w:t>
      </w:r>
      <w:r w:rsidRPr="00B24D37">
        <w:rPr>
          <w:spacing w:val="-2"/>
        </w:rPr>
        <w:softHyphen/>
        <w:t>bolags</w:t>
      </w:r>
      <w:r w:rsidRPr="00B24D37">
        <w:rPr>
          <w:spacing w:val="-2"/>
        </w:rPr>
        <w:softHyphen/>
        <w:t>direktivet bör genomföras på motsvarande sätt</w:t>
      </w:r>
      <w:r w:rsidRPr="00B24D37">
        <w:t>.</w:t>
      </w:r>
    </w:p>
    <w:p w14:paraId="4B2356EE" w14:textId="77777777" w:rsidR="002B30E5" w:rsidRPr="00B24D37" w:rsidRDefault="002B30E5" w:rsidP="002B30E5">
      <w:pPr>
        <w:pStyle w:val="Rubrik5utannumrering"/>
      </w:pPr>
      <w:r w:rsidRPr="00B24D37">
        <w:t>Det bör införas ett nytt bemyndigande att meddela föreskrifter</w:t>
      </w:r>
    </w:p>
    <w:p w14:paraId="25CAC766" w14:textId="77777777" w:rsidR="002B30E5" w:rsidRPr="00B24D37" w:rsidRDefault="002B30E5" w:rsidP="002B30E5">
      <w:pPr>
        <w:pStyle w:val="Brdtextmedindrag"/>
        <w:ind w:firstLine="0"/>
      </w:pPr>
      <w:r w:rsidRPr="00B24D37">
        <w:t>Finansinspektionens nuvarande föreskrifter om ersättningssystem i kredit</w:t>
      </w:r>
      <w:r w:rsidRPr="00B24D37">
        <w:softHyphen/>
        <w:t>institut och värdepappersbolag grundar sig i fråga om värdepappersbolag på ett bemyn</w:t>
      </w:r>
      <w:r w:rsidRPr="00B24D37">
        <w:softHyphen/>
        <w:t>digande i lagen om värdepappersmarknaden för regeringen eller den myndighet som regeringen bestämmer att meddela om före</w:t>
      </w:r>
      <w:r w:rsidRPr="00B24D37">
        <w:softHyphen/>
        <w:t>skrifter om vilka åtgärder som ett värdepappersbolag ska vidta för att upp</w:t>
      </w:r>
      <w:r w:rsidRPr="00B24D37">
        <w:softHyphen/>
        <w:t>fylla krav på soliditet och likviditet, riskhantering och genomlysning samt riktlinjer och instruktioner (8</w:t>
      </w:r>
      <w:r>
        <w:t> </w:t>
      </w:r>
      <w:r w:rsidRPr="00B24D37">
        <w:t>kap. 35 § 1). Ovan föreslås att det i lagen om värde</w:t>
      </w:r>
      <w:r w:rsidRPr="00B24D37">
        <w:softHyphen/>
        <w:t>pappersmarknaden ska införas en uttrycklig bestämmelse om att ett värde</w:t>
      </w:r>
      <w:r w:rsidRPr="00B24D37">
        <w:softHyphen/>
        <w:t>pappersbolag ska ha ett ersättningssystem. Regeringen eller den myndig</w:t>
      </w:r>
      <w:r w:rsidRPr="00B24D37">
        <w:softHyphen/>
        <w:t>het som regeringen bestämmer bör därför få meddela föreskrifter om vad ett värdepappersbolag ska iaktta för att uppfylla kraven på ersätt</w:t>
      </w:r>
      <w:r w:rsidRPr="00B24D37">
        <w:softHyphen/>
        <w:t>nings</w:t>
      </w:r>
      <w:r w:rsidRPr="00B24D37">
        <w:softHyphen/>
        <w:t xml:space="preserve">system. </w:t>
      </w:r>
    </w:p>
    <w:p w14:paraId="6F504CD9" w14:textId="77777777" w:rsidR="002B30E5" w:rsidRPr="00B24D37" w:rsidRDefault="002B30E5" w:rsidP="002B30E5">
      <w:pPr>
        <w:pStyle w:val="Rubrik2"/>
      </w:pPr>
      <w:bookmarkStart w:id="154" w:name="_Toc33087229"/>
      <w:bookmarkStart w:id="155" w:name="_Toc65160263"/>
      <w:bookmarkStart w:id="156" w:name="_Toc68700480"/>
      <w:r w:rsidRPr="00B24D37">
        <w:lastRenderedPageBreak/>
        <w:t xml:space="preserve">Begränsningar för företag som </w:t>
      </w:r>
      <w:r>
        <w:t>tar emot</w:t>
      </w:r>
      <w:r w:rsidRPr="00B24D37">
        <w:t xml:space="preserve"> offentligt stöd</w:t>
      </w:r>
      <w:bookmarkEnd w:id="154"/>
      <w:bookmarkEnd w:id="155"/>
      <w:bookmarkEnd w:id="156"/>
    </w:p>
    <w:p w14:paraId="76A114E5" w14:textId="77777777" w:rsidR="002B30E5" w:rsidRPr="00B24D37" w:rsidRDefault="002B30E5" w:rsidP="002B30E5">
      <w:pPr>
        <w:pStyle w:val="Brdtextram"/>
      </w:pPr>
      <w:r w:rsidRPr="00B24D37">
        <w:rPr>
          <w:b/>
        </w:rPr>
        <w:t>Regeringens bedömning:</w:t>
      </w:r>
      <w:r w:rsidRPr="00B24D37">
        <w:t xml:space="preserve"> Värdepappersbolagsdirektivets regler om begränsningar av rörlig ersättning för företag som tar emot extra</w:t>
      </w:r>
      <w:r w:rsidRPr="00B24D37">
        <w:softHyphen/>
        <w:t>ordinärt offentligt finansiellt stöd bör genomföras genom föreskrifter på lägre nivå än lag.</w:t>
      </w:r>
      <w:r w:rsidRPr="00B24D37" w:rsidDel="00D4470E">
        <w:t xml:space="preserve"> </w:t>
      </w:r>
    </w:p>
    <w:p w14:paraId="1CAB7CF8" w14:textId="77777777" w:rsidR="002B30E5" w:rsidRPr="00E42E03" w:rsidRDefault="002B30E5" w:rsidP="002B30E5">
      <w:pPr>
        <w:pStyle w:val="Brdtextmedindrag"/>
        <w:rPr>
          <w:b/>
          <w:bCs/>
          <w:sz w:val="8"/>
          <w:szCs w:val="8"/>
        </w:rPr>
      </w:pPr>
    </w:p>
    <w:p w14:paraId="79E5FF98" w14:textId="77777777" w:rsidR="002B30E5" w:rsidRPr="00B24D37" w:rsidRDefault="002B30E5" w:rsidP="002B30E5">
      <w:pPr>
        <w:pStyle w:val="Brdtextmedindrag"/>
      </w:pPr>
      <w:r w:rsidRPr="00B24D37">
        <w:rPr>
          <w:b/>
          <w:bCs/>
        </w:rPr>
        <w:t xml:space="preserve">Utredningens bedömning </w:t>
      </w:r>
      <w:r w:rsidRPr="00B24D37">
        <w:t>överensstämmer inte med regeringens bedömning. Utredningen bedömer att det inte är aktuellt att genomföra reglerna i värde</w:t>
      </w:r>
      <w:r w:rsidRPr="00B24D37">
        <w:softHyphen/>
        <w:t>pappersbolagsdirektivet om värdepappersföretag som tar emot extra</w:t>
      </w:r>
      <w:r w:rsidRPr="00B24D37">
        <w:softHyphen/>
        <w:t>ordinärt offentligt finansiellt stöd.</w:t>
      </w:r>
    </w:p>
    <w:p w14:paraId="078B71B1" w14:textId="77777777" w:rsidR="002B30E5" w:rsidRPr="00B24D37" w:rsidRDefault="002B30E5" w:rsidP="002B30E5">
      <w:pPr>
        <w:pStyle w:val="Brdtextmedindrag"/>
      </w:pPr>
      <w:r w:rsidRPr="00B24D37">
        <w:rPr>
          <w:b/>
          <w:bCs/>
        </w:rPr>
        <w:t xml:space="preserve">Remissinstanserna </w:t>
      </w:r>
      <w:r w:rsidRPr="00B24D37">
        <w:t>tillstyrker bedömningen eller har inget att invända mot den.</w:t>
      </w:r>
    </w:p>
    <w:p w14:paraId="0B95565D" w14:textId="77777777" w:rsidR="002B30E5" w:rsidRPr="00B24D37" w:rsidRDefault="002B30E5" w:rsidP="002B30E5">
      <w:pPr>
        <w:pStyle w:val="Brdtextmedindrag"/>
      </w:pPr>
      <w:r w:rsidRPr="00B24D37">
        <w:rPr>
          <w:b/>
          <w:bCs/>
        </w:rPr>
        <w:t>Skälen för regeringens bedömning:</w:t>
      </w:r>
      <w:r w:rsidRPr="00B24D37">
        <w:t xml:space="preserve"> I värdepappersbolags</w:t>
      </w:r>
      <w:r w:rsidRPr="00B24D37">
        <w:softHyphen/>
        <w:t xml:space="preserve">direktivet (artikel 31) finns regler som </w:t>
      </w:r>
      <w:r w:rsidRPr="00B24D37">
        <w:rPr>
          <w:spacing w:val="-2"/>
        </w:rPr>
        <w:t>innebär begränsningar när det gäller möjlig</w:t>
      </w:r>
      <w:r w:rsidRPr="00B24D37">
        <w:rPr>
          <w:spacing w:val="-2"/>
        </w:rPr>
        <w:softHyphen/>
        <w:t>heten att betala</w:t>
      </w:r>
      <w:r w:rsidRPr="00B24D37">
        <w:t xml:space="preserve"> ut rörlig ersättning till anställda i värdepappersföretag som får s.k. extra</w:t>
      </w:r>
      <w:r w:rsidRPr="00B24D37">
        <w:softHyphen/>
        <w:t>ordinärt offentligt finansiellt som avses i artikel 2.1.28</w:t>
      </w:r>
      <w:r>
        <w:t xml:space="preserve"> i </w:t>
      </w:r>
      <w:r w:rsidRPr="00372987">
        <w:t>Europaparlamentets och rådets direktiv 2014/59/EU av den 15 maj 2014 om inrättande av en ram för återhämtning och resolution av kreditinstitut och värdepappers</w:t>
      </w:r>
      <w:r>
        <w:softHyphen/>
      </w:r>
      <w:r w:rsidRPr="00372987">
        <w:t>företag och om ändring av rådets direktiv 82/891/EEG och Europaparl</w:t>
      </w:r>
      <w:r>
        <w:t>a</w:t>
      </w:r>
      <w:r>
        <w:softHyphen/>
      </w:r>
      <w:r w:rsidRPr="00372987">
        <w:t>mentets och rådets direktiv 2001/24/EG, 2002/47/EG, 2004/25/EG, 2005/56/EG, 2007/36/EG, 2011/35/EU, 2012/30/EU och 2013/36/EU samt Europaparlamentets och rådets förordningar</w:t>
      </w:r>
      <w:r w:rsidRPr="00161FB5">
        <w:t xml:space="preserve"> </w:t>
      </w:r>
      <w:r w:rsidRPr="001E699F">
        <w:t>(EU) nr 1093/2010 och (EU) nr 648/2012, i det följande kallat</w:t>
      </w:r>
      <w:r w:rsidRPr="00161FB5">
        <w:t xml:space="preserve"> </w:t>
      </w:r>
      <w:r w:rsidRPr="00B24D37">
        <w:rPr>
          <w:spacing w:val="-4"/>
        </w:rPr>
        <w:t>kris</w:t>
      </w:r>
      <w:r w:rsidRPr="00B24D37">
        <w:rPr>
          <w:spacing w:val="-4"/>
        </w:rPr>
        <w:softHyphen/>
        <w:t>hanterings</w:t>
      </w:r>
      <w:r w:rsidRPr="00B24D37">
        <w:rPr>
          <w:spacing w:val="-4"/>
        </w:rPr>
        <w:softHyphen/>
        <w:t xml:space="preserve">direktivet. Det motsvarar till stor del det som gäller enligt </w:t>
      </w:r>
      <w:r w:rsidRPr="00B24D37">
        <w:t>kapitaltäcknings</w:t>
      </w:r>
      <w:r>
        <w:softHyphen/>
      </w:r>
      <w:r w:rsidRPr="00B24D37">
        <w:t>direktivet (</w:t>
      </w:r>
      <w:r w:rsidRPr="00B24D37">
        <w:rPr>
          <w:spacing w:val="-4"/>
        </w:rPr>
        <w:t>artikel 93)</w:t>
      </w:r>
      <w:r w:rsidRPr="00B24D37">
        <w:t>. I förhållande till kapital</w:t>
      </w:r>
      <w:r w:rsidRPr="00B24D37">
        <w:softHyphen/>
        <w:t>täcknings</w:t>
      </w:r>
      <w:r w:rsidRPr="00B24D37">
        <w:softHyphen/>
        <w:t>direktivet sker det dock en viss skärpning genom att det anges att rörlig ersätt</w:t>
      </w:r>
      <w:r w:rsidRPr="00B24D37">
        <w:softHyphen/>
        <w:t>ning aldrig får betalas ut till ledamöterna i lednings</w:t>
      </w:r>
      <w:r w:rsidRPr="00B24D37">
        <w:softHyphen/>
        <w:t>organet när det förekommer offentligt stöd. Enligt kapitaltäck</w:t>
      </w:r>
      <w:r w:rsidRPr="00B24D37">
        <w:softHyphen/>
        <w:t>nings</w:t>
      </w:r>
      <w:r w:rsidRPr="00B24D37">
        <w:softHyphen/>
        <w:t>direk</w:t>
      </w:r>
      <w:r w:rsidRPr="00B24D37">
        <w:softHyphen/>
        <w:t>tivet gäller i stället som princip att ingen rörlig ersättning ska betalas ut till leda</w:t>
      </w:r>
      <w:r w:rsidRPr="00B24D37">
        <w:softHyphen/>
        <w:t xml:space="preserve">möter i institutets ledningsorgan, om det inte är motiverat. </w:t>
      </w:r>
    </w:p>
    <w:p w14:paraId="7B1EF710" w14:textId="77777777" w:rsidR="002B30E5" w:rsidRDefault="002B30E5" w:rsidP="002B30E5">
      <w:pPr>
        <w:pStyle w:val="Brdtextmedindrag"/>
        <w:rPr>
          <w:color w:val="000000"/>
        </w:rPr>
      </w:pPr>
      <w:r w:rsidRPr="00B24D37">
        <w:t>Förebyggande statligt stöd kan enligt lagen (2015:1017) om före</w:t>
      </w:r>
      <w:r w:rsidRPr="00B24D37">
        <w:softHyphen/>
        <w:t>byggande statligt stöd till kreditinstitut (stödlagen) inte ges till värde</w:t>
      </w:r>
      <w:r w:rsidRPr="00B24D37">
        <w:softHyphen/>
        <w:t>pappersbolag utan endast till kreditinstitut enligt lagen (2004:297) om bank- och finansieringsrörelse (1 kap. 1 § stöd</w:t>
      </w:r>
      <w:r w:rsidRPr="00B24D37">
        <w:softHyphen/>
        <w:t>lagen och prop. 2015/16:5 s. 320 och 877). Som utredningen konstaterar kan värde</w:t>
      </w:r>
      <w:r w:rsidRPr="00B24D37">
        <w:softHyphen/>
        <w:t>pappers</w:t>
      </w:r>
      <w:r w:rsidRPr="00B24D37">
        <w:softHyphen/>
        <w:t xml:space="preserve">bolag i Sverige inte kan komma i fråga för sådant stöd. Regeringen konstaterar dock </w:t>
      </w:r>
      <w:r>
        <w:t xml:space="preserve">att </w:t>
      </w:r>
      <w:r w:rsidRPr="00B24D37">
        <w:t xml:space="preserve">i det som i krishanteringsdirektivet benämns </w:t>
      </w:r>
      <w:r w:rsidRPr="00B24D37">
        <w:rPr>
          <w:color w:val="000000"/>
        </w:rPr>
        <w:t>extraordin</w:t>
      </w:r>
      <w:r w:rsidRPr="00B24D37">
        <w:rPr>
          <w:rFonts w:hint="eastAsia"/>
          <w:color w:val="000000"/>
        </w:rPr>
        <w:t>ä</w:t>
      </w:r>
      <w:r w:rsidRPr="00B24D37">
        <w:rPr>
          <w:color w:val="000000"/>
        </w:rPr>
        <w:t>rt offentligt finansiellt st</w:t>
      </w:r>
      <w:r w:rsidRPr="00B24D37">
        <w:rPr>
          <w:rFonts w:hint="eastAsia"/>
          <w:color w:val="000000"/>
        </w:rPr>
        <w:t>ö</w:t>
      </w:r>
      <w:r w:rsidRPr="00B24D37">
        <w:rPr>
          <w:color w:val="000000"/>
        </w:rPr>
        <w:t xml:space="preserve">d innefattas </w:t>
      </w:r>
      <w:r w:rsidRPr="00B24D37">
        <w:rPr>
          <w:rFonts w:hint="eastAsia"/>
          <w:color w:val="000000"/>
        </w:rPr>
        <w:t>ä</w:t>
      </w:r>
      <w:r w:rsidRPr="00B24D37">
        <w:rPr>
          <w:color w:val="000000"/>
        </w:rPr>
        <w:t xml:space="preserve">ven annat </w:t>
      </w:r>
      <w:r w:rsidRPr="00B24D37">
        <w:rPr>
          <w:rFonts w:hint="eastAsia"/>
          <w:color w:val="000000"/>
        </w:rPr>
        <w:t>ä</w:t>
      </w:r>
      <w:r w:rsidRPr="00B24D37">
        <w:rPr>
          <w:color w:val="000000"/>
        </w:rPr>
        <w:t>n f</w:t>
      </w:r>
      <w:r w:rsidRPr="00B24D37">
        <w:rPr>
          <w:rFonts w:hint="eastAsia"/>
          <w:color w:val="000000"/>
        </w:rPr>
        <w:t>ö</w:t>
      </w:r>
      <w:r w:rsidRPr="00B24D37">
        <w:rPr>
          <w:color w:val="000000"/>
        </w:rPr>
        <w:t>rebyggande statligt st</w:t>
      </w:r>
      <w:r w:rsidRPr="00B24D37">
        <w:rPr>
          <w:rFonts w:hint="eastAsia"/>
          <w:color w:val="000000"/>
        </w:rPr>
        <w:t>ö</w:t>
      </w:r>
      <w:r w:rsidRPr="00B24D37">
        <w:rPr>
          <w:color w:val="000000"/>
        </w:rPr>
        <w:t>d enligt st</w:t>
      </w:r>
      <w:r w:rsidRPr="00B24D37">
        <w:rPr>
          <w:rFonts w:hint="eastAsia"/>
          <w:color w:val="000000"/>
        </w:rPr>
        <w:t>ö</w:t>
      </w:r>
      <w:r w:rsidRPr="00B24D37">
        <w:rPr>
          <w:color w:val="000000"/>
        </w:rPr>
        <w:t>dlagen, nämligen de statliga stabiliseringsverktygen vid resolution av kreditinstitut och v</w:t>
      </w:r>
      <w:r w:rsidRPr="00B24D37">
        <w:rPr>
          <w:rFonts w:hint="eastAsia"/>
          <w:color w:val="000000"/>
        </w:rPr>
        <w:t>ä</w:t>
      </w:r>
      <w:r w:rsidRPr="00B24D37">
        <w:rPr>
          <w:color w:val="000000"/>
        </w:rPr>
        <w:t>rdepappersf</w:t>
      </w:r>
      <w:r w:rsidRPr="00B24D37">
        <w:rPr>
          <w:rFonts w:hint="eastAsia"/>
          <w:color w:val="000000"/>
        </w:rPr>
        <w:t>ö</w:t>
      </w:r>
      <w:r w:rsidRPr="00B24D37">
        <w:rPr>
          <w:color w:val="000000"/>
        </w:rPr>
        <w:t>retag (se artiklarna</w:t>
      </w:r>
      <w:r w:rsidRPr="00B24D37">
        <w:rPr>
          <w:rFonts w:hint="eastAsia"/>
          <w:color w:val="000000"/>
        </w:rPr>
        <w:t> </w:t>
      </w:r>
      <w:r w:rsidRPr="00B24D37">
        <w:rPr>
          <w:color w:val="000000"/>
        </w:rPr>
        <w:t>56</w:t>
      </w:r>
      <w:r w:rsidRPr="00B24D37">
        <w:rPr>
          <w:spacing w:val="-4"/>
        </w:rPr>
        <w:t>–58</w:t>
      </w:r>
      <w:r w:rsidRPr="00B24D37">
        <w:rPr>
          <w:color w:val="000000"/>
        </w:rPr>
        <w:t>). Kris</w:t>
      </w:r>
      <w:r w:rsidRPr="00B24D37">
        <w:rPr>
          <w:color w:val="000000"/>
        </w:rPr>
        <w:softHyphen/>
        <w:t xml:space="preserve">hanteringsdirektivets regler om statliga stabiliseringsverktyg </w:t>
      </w:r>
      <w:r w:rsidRPr="00B24D37">
        <w:rPr>
          <w:rFonts w:hint="eastAsia"/>
          <w:color w:val="000000"/>
        </w:rPr>
        <w:t>ä</w:t>
      </w:r>
      <w:r w:rsidRPr="00B24D37">
        <w:rPr>
          <w:color w:val="000000"/>
        </w:rPr>
        <w:t>r i svensk rätt genom</w:t>
      </w:r>
      <w:r w:rsidRPr="00B24D37">
        <w:rPr>
          <w:color w:val="000000"/>
        </w:rPr>
        <w:softHyphen/>
        <w:t>f</w:t>
      </w:r>
      <w:r w:rsidRPr="00B24D37">
        <w:rPr>
          <w:rFonts w:hint="eastAsia"/>
          <w:color w:val="000000"/>
        </w:rPr>
        <w:t>ö</w:t>
      </w:r>
      <w:r w:rsidRPr="00B24D37">
        <w:rPr>
          <w:color w:val="000000"/>
        </w:rPr>
        <w:t>rda genom 22</w:t>
      </w:r>
      <w:r w:rsidRPr="00B24D37">
        <w:rPr>
          <w:rFonts w:hint="eastAsia"/>
          <w:color w:val="000000"/>
        </w:rPr>
        <w:t> </w:t>
      </w:r>
      <w:r w:rsidRPr="00B24D37">
        <w:rPr>
          <w:color w:val="000000"/>
        </w:rPr>
        <w:t>kap. lagen</w:t>
      </w:r>
      <w:r w:rsidRPr="00B24D37">
        <w:rPr>
          <w:rFonts w:hint="eastAsia"/>
          <w:color w:val="000000"/>
        </w:rPr>
        <w:t> </w:t>
      </w:r>
      <w:r w:rsidRPr="00B24D37">
        <w:rPr>
          <w:color w:val="000000"/>
        </w:rPr>
        <w:t>(2015:1016) om resolution. Extra</w:t>
      </w:r>
      <w:r w:rsidRPr="00B24D37">
        <w:rPr>
          <w:color w:val="000000"/>
        </w:rPr>
        <w:softHyphen/>
        <w:t>ordin</w:t>
      </w:r>
      <w:r w:rsidRPr="00B24D37">
        <w:rPr>
          <w:rFonts w:hint="eastAsia"/>
          <w:color w:val="000000"/>
        </w:rPr>
        <w:t>ä</w:t>
      </w:r>
      <w:r w:rsidRPr="00B24D37">
        <w:rPr>
          <w:color w:val="000000"/>
        </w:rPr>
        <w:t>rt offentligt finansiellt st</w:t>
      </w:r>
      <w:r w:rsidRPr="00B24D37">
        <w:rPr>
          <w:rFonts w:hint="eastAsia"/>
          <w:color w:val="000000"/>
        </w:rPr>
        <w:t>ö</w:t>
      </w:r>
      <w:r w:rsidRPr="00B24D37">
        <w:rPr>
          <w:color w:val="000000"/>
        </w:rPr>
        <w:t>d genom statliga stabiliserings</w:t>
      </w:r>
      <w:r>
        <w:rPr>
          <w:color w:val="000000"/>
        </w:rPr>
        <w:softHyphen/>
      </w:r>
      <w:r w:rsidRPr="00B24D37">
        <w:rPr>
          <w:color w:val="000000"/>
        </w:rPr>
        <w:t xml:space="preserve">verktyg kan </w:t>
      </w:r>
      <w:r w:rsidRPr="00B24D37">
        <w:rPr>
          <w:rFonts w:hint="eastAsia"/>
          <w:color w:val="000000"/>
        </w:rPr>
        <w:t>ä</w:t>
      </w:r>
      <w:r w:rsidRPr="00B24D37">
        <w:rPr>
          <w:color w:val="000000"/>
        </w:rPr>
        <w:t>ven ges till v</w:t>
      </w:r>
      <w:r w:rsidRPr="00B24D37">
        <w:rPr>
          <w:rFonts w:hint="eastAsia"/>
          <w:color w:val="000000"/>
        </w:rPr>
        <w:t>ä</w:t>
      </w:r>
      <w:r w:rsidRPr="00B24D37">
        <w:rPr>
          <w:color w:val="000000"/>
        </w:rPr>
        <w:t>rde</w:t>
      </w:r>
      <w:r w:rsidRPr="00B24D37">
        <w:rPr>
          <w:color w:val="000000"/>
        </w:rPr>
        <w:softHyphen/>
        <w:t>pappers</w:t>
      </w:r>
      <w:r w:rsidRPr="00B24D37">
        <w:rPr>
          <w:color w:val="000000"/>
        </w:rPr>
        <w:softHyphen/>
        <w:t>bolag. Detta inneb</w:t>
      </w:r>
      <w:r w:rsidRPr="00B24D37">
        <w:rPr>
          <w:rFonts w:hint="eastAsia"/>
          <w:color w:val="000000"/>
        </w:rPr>
        <w:t>ä</w:t>
      </w:r>
      <w:r w:rsidRPr="00B24D37">
        <w:rPr>
          <w:color w:val="000000"/>
        </w:rPr>
        <w:t>r att även v</w:t>
      </w:r>
      <w:r w:rsidRPr="00B24D37">
        <w:rPr>
          <w:rFonts w:hint="eastAsia"/>
          <w:color w:val="000000"/>
        </w:rPr>
        <w:t>ä</w:t>
      </w:r>
      <w:r w:rsidRPr="00B24D37">
        <w:rPr>
          <w:color w:val="000000"/>
        </w:rPr>
        <w:t>rdepappers</w:t>
      </w:r>
      <w:r w:rsidRPr="00B24D37">
        <w:rPr>
          <w:color w:val="000000"/>
        </w:rPr>
        <w:softHyphen/>
        <w:t>bolags</w:t>
      </w:r>
      <w:r w:rsidRPr="00B24D37">
        <w:rPr>
          <w:color w:val="000000"/>
        </w:rPr>
        <w:softHyphen/>
        <w:t xml:space="preserve">direktivets </w:t>
      </w:r>
      <w:r w:rsidRPr="00B24D37">
        <w:t>regler om begränsningar av rörlig ersättning för företag som tar emot extra</w:t>
      </w:r>
      <w:r w:rsidRPr="00B24D37">
        <w:softHyphen/>
        <w:t xml:space="preserve">ordinärt offentligt finansiellt stöd bör genomföras </w:t>
      </w:r>
      <w:r w:rsidRPr="00B24D37">
        <w:rPr>
          <w:color w:val="000000"/>
        </w:rPr>
        <w:t>i svensk r</w:t>
      </w:r>
      <w:r w:rsidRPr="00B24D37">
        <w:rPr>
          <w:rFonts w:hint="eastAsia"/>
          <w:color w:val="000000"/>
        </w:rPr>
        <w:t>ä</w:t>
      </w:r>
      <w:r w:rsidRPr="00B24D37">
        <w:rPr>
          <w:color w:val="000000"/>
        </w:rPr>
        <w:t>tt. Detta kan l</w:t>
      </w:r>
      <w:r w:rsidRPr="00B24D37">
        <w:rPr>
          <w:rFonts w:hint="eastAsia"/>
          <w:color w:val="000000"/>
        </w:rPr>
        <w:t>ä</w:t>
      </w:r>
      <w:r w:rsidRPr="00B24D37">
        <w:rPr>
          <w:color w:val="000000"/>
        </w:rPr>
        <w:t>mpligen ske genom f</w:t>
      </w:r>
      <w:r w:rsidRPr="00B24D37">
        <w:rPr>
          <w:rFonts w:hint="eastAsia"/>
          <w:color w:val="000000"/>
        </w:rPr>
        <w:t>ö</w:t>
      </w:r>
      <w:r w:rsidRPr="00B24D37">
        <w:rPr>
          <w:color w:val="000000"/>
        </w:rPr>
        <w:t xml:space="preserve">reskrifter </w:t>
      </w:r>
      <w:r w:rsidRPr="00B24D37">
        <w:rPr>
          <w:color w:val="000000"/>
        </w:rPr>
        <w:lastRenderedPageBreak/>
        <w:t>p</w:t>
      </w:r>
      <w:r w:rsidRPr="00B24D37">
        <w:rPr>
          <w:rFonts w:hint="eastAsia"/>
          <w:color w:val="000000"/>
        </w:rPr>
        <w:t>å</w:t>
      </w:r>
      <w:r w:rsidRPr="00B24D37">
        <w:rPr>
          <w:color w:val="000000"/>
        </w:rPr>
        <w:t xml:space="preserve"> l</w:t>
      </w:r>
      <w:r w:rsidRPr="00B24D37">
        <w:rPr>
          <w:rFonts w:hint="eastAsia"/>
          <w:color w:val="000000"/>
        </w:rPr>
        <w:t>ä</w:t>
      </w:r>
      <w:r w:rsidRPr="00B24D37">
        <w:rPr>
          <w:color w:val="000000"/>
        </w:rPr>
        <w:t>gre niv</w:t>
      </w:r>
      <w:r w:rsidRPr="00B24D37">
        <w:rPr>
          <w:rFonts w:hint="eastAsia"/>
          <w:color w:val="000000"/>
        </w:rPr>
        <w:t>å</w:t>
      </w:r>
      <w:r w:rsidRPr="00B24D37">
        <w:rPr>
          <w:color w:val="000000"/>
        </w:rPr>
        <w:t xml:space="preserve"> </w:t>
      </w:r>
      <w:r w:rsidRPr="00B24D37">
        <w:rPr>
          <w:rFonts w:hint="eastAsia"/>
          <w:color w:val="000000"/>
        </w:rPr>
        <w:t>ä</w:t>
      </w:r>
      <w:r w:rsidRPr="00B24D37">
        <w:rPr>
          <w:color w:val="000000"/>
        </w:rPr>
        <w:t>n lag med stöd av befintligt bemyn</w:t>
      </w:r>
      <w:r w:rsidRPr="00B24D37">
        <w:rPr>
          <w:color w:val="000000"/>
        </w:rPr>
        <w:softHyphen/>
        <w:t>digande i lagen om värdepappers</w:t>
      </w:r>
      <w:r w:rsidRPr="00B24D37">
        <w:rPr>
          <w:color w:val="000000"/>
        </w:rPr>
        <w:softHyphen/>
        <w:t>marknaden (8</w:t>
      </w:r>
      <w:r w:rsidRPr="00B24D37">
        <w:rPr>
          <w:rFonts w:hint="eastAsia"/>
          <w:color w:val="000000"/>
        </w:rPr>
        <w:t> </w:t>
      </w:r>
      <w:r w:rsidRPr="00B24D37">
        <w:rPr>
          <w:color w:val="000000"/>
        </w:rPr>
        <w:t>kap. 35 </w:t>
      </w:r>
      <w:r w:rsidRPr="00B24D37">
        <w:rPr>
          <w:rFonts w:hint="eastAsia"/>
          <w:color w:val="000000"/>
        </w:rPr>
        <w:t>§</w:t>
      </w:r>
      <w:r w:rsidRPr="00B24D37">
        <w:rPr>
          <w:color w:val="000000"/>
        </w:rPr>
        <w:t>).</w:t>
      </w:r>
    </w:p>
    <w:p w14:paraId="6DF91360" w14:textId="77777777" w:rsidR="002B30E5" w:rsidRPr="00B24D37" w:rsidRDefault="002B30E5" w:rsidP="002B30E5">
      <w:pPr>
        <w:pStyle w:val="Rubrik2"/>
      </w:pPr>
      <w:bookmarkStart w:id="157" w:name="_Toc33087230"/>
      <w:bookmarkStart w:id="158" w:name="_Ref43381462"/>
      <w:bookmarkStart w:id="159" w:name="_Ref50380562"/>
      <w:bookmarkStart w:id="160" w:name="_Ref52538389"/>
      <w:bookmarkStart w:id="161" w:name="_Toc65160264"/>
      <w:bookmarkStart w:id="162" w:name="_Toc68700481"/>
      <w:r w:rsidRPr="00B24D37">
        <w:t>Rörlig ersättning</w:t>
      </w:r>
      <w:bookmarkEnd w:id="157"/>
      <w:bookmarkEnd w:id="158"/>
      <w:bookmarkEnd w:id="159"/>
      <w:bookmarkEnd w:id="160"/>
      <w:bookmarkEnd w:id="161"/>
      <w:bookmarkEnd w:id="162"/>
    </w:p>
    <w:p w14:paraId="07693FBE" w14:textId="77777777" w:rsidR="002B30E5" w:rsidRPr="00B24D37" w:rsidRDefault="002B30E5" w:rsidP="002B30E5">
      <w:pPr>
        <w:pStyle w:val="Brdtextram"/>
        <w:rPr>
          <w:b/>
          <w:bCs/>
        </w:rPr>
      </w:pPr>
      <w:r w:rsidRPr="00B24D37">
        <w:rPr>
          <w:b/>
        </w:rPr>
        <w:t xml:space="preserve">Regeringens bedömning: </w:t>
      </w:r>
      <w:r w:rsidRPr="00B24D37">
        <w:t>Bestämmelsen i lagen om värde</w:t>
      </w:r>
      <w:r w:rsidRPr="00B24D37">
        <w:softHyphen/>
        <w:t>pappers</w:t>
      </w:r>
      <w:r w:rsidRPr="00B24D37">
        <w:softHyphen/>
        <w:t>mark</w:t>
      </w:r>
      <w:r w:rsidRPr="00B24D37">
        <w:softHyphen/>
        <w:t>naden om att den rörliga ersättningen till en anställd vars funk</w:t>
      </w:r>
      <w:r w:rsidRPr="00B24D37">
        <w:softHyphen/>
        <w:t>tion eller totala ersättningsnivå innebär att han eller hon kan ha en väsentlig inverkan på ett värdepappersbolags riskprofil inte får vara större än den fasta ersättningen (s.k. maximikvot), bör behållas.</w:t>
      </w:r>
    </w:p>
    <w:p w14:paraId="6BBF04DB" w14:textId="77777777" w:rsidR="002B30E5" w:rsidRPr="00B24D37" w:rsidRDefault="002B30E5" w:rsidP="002B30E5">
      <w:pPr>
        <w:pStyle w:val="Brdtextmedindragram"/>
      </w:pPr>
      <w:r w:rsidRPr="00B24D37">
        <w:t>Värdepappersbolagsdirektivets regler om principer och krav för rör</w:t>
      </w:r>
      <w:r>
        <w:softHyphen/>
      </w:r>
      <w:r w:rsidRPr="00B24D37">
        <w:t>lig ersättning bör genomföras genom före</w:t>
      </w:r>
      <w:r w:rsidRPr="00B24D37">
        <w:softHyphen/>
        <w:t>skrifter på lägre nivå än lag.</w:t>
      </w:r>
    </w:p>
    <w:p w14:paraId="1A2A458A" w14:textId="77777777" w:rsidR="002B30E5" w:rsidRPr="00B24D37" w:rsidRDefault="002B30E5" w:rsidP="002B30E5">
      <w:pPr>
        <w:pStyle w:val="Brdtextmedindrag"/>
        <w:ind w:firstLine="0"/>
        <w:rPr>
          <w:sz w:val="8"/>
          <w:szCs w:val="8"/>
        </w:rPr>
      </w:pPr>
    </w:p>
    <w:p w14:paraId="62BA7BE6" w14:textId="77777777" w:rsidR="002B30E5" w:rsidRPr="00B24D37" w:rsidRDefault="002B30E5" w:rsidP="002B30E5">
      <w:pPr>
        <w:pStyle w:val="Brdtextmedindrag"/>
        <w:rPr>
          <w:b/>
          <w:bCs/>
        </w:rPr>
      </w:pPr>
      <w:r w:rsidRPr="00B24D37">
        <w:rPr>
          <w:b/>
          <w:bCs/>
        </w:rPr>
        <w:t>Utredningens förslag och bedömning</w:t>
      </w:r>
      <w:r w:rsidRPr="00B24D37">
        <w:t xml:space="preserve"> överensstämmer delvis med regeringens bedömning. Utredningen föreslår att bestämmelsen om maxi</w:t>
      </w:r>
      <w:r w:rsidRPr="00B24D37">
        <w:softHyphen/>
        <w:t>mikvot ska tas bort.</w:t>
      </w:r>
    </w:p>
    <w:p w14:paraId="27300C4F" w14:textId="77777777" w:rsidR="002B30E5" w:rsidRPr="00E42E03" w:rsidRDefault="002B30E5" w:rsidP="002B30E5">
      <w:pPr>
        <w:pStyle w:val="Brdtextmedindrag"/>
      </w:pPr>
      <w:r w:rsidRPr="00E42E03">
        <w:rPr>
          <w:b/>
          <w:bCs/>
        </w:rPr>
        <w:t xml:space="preserve">Remissinstanserna: </w:t>
      </w:r>
      <w:r w:rsidRPr="00E42E03">
        <w:t xml:space="preserve">Flertalet remissinstanser tillstyrker förslaget och bedömningen eller har inget att invända mot dem. </w:t>
      </w:r>
      <w:r w:rsidRPr="00E42E03">
        <w:rPr>
          <w:i/>
          <w:iCs/>
        </w:rPr>
        <w:t>Fondbolagens förening</w:t>
      </w:r>
      <w:r w:rsidRPr="00E42E03">
        <w:t xml:space="preserve"> önskar att det undantag från bl.a. bestämmelser om utbetalning av ersätt</w:t>
      </w:r>
      <w:r w:rsidRPr="00E42E03">
        <w:softHyphen/>
        <w:t>ningar som ska införas i svensk rätt med anledning av värdepappers</w:t>
      </w:r>
      <w:r w:rsidRPr="00E42E03">
        <w:softHyphen/>
        <w:t>bolags</w:t>
      </w:r>
      <w:r w:rsidRPr="00E42E03">
        <w:softHyphen/>
        <w:t>direktivet samtidigt bör införas för fond</w:t>
      </w:r>
      <w:r w:rsidRPr="00E42E03">
        <w:softHyphen/>
        <w:t>bolag och AIF-förvaltare.</w:t>
      </w:r>
    </w:p>
    <w:p w14:paraId="7954FFCC" w14:textId="77777777" w:rsidR="002B30E5" w:rsidRPr="00B24D37" w:rsidRDefault="002B30E5" w:rsidP="002B30E5">
      <w:pPr>
        <w:pStyle w:val="Rubrik4utannumrering"/>
      </w:pPr>
      <w:r w:rsidRPr="00E42E03">
        <w:t xml:space="preserve">Skälen för regeringens </w:t>
      </w:r>
      <w:r w:rsidRPr="00B24D37">
        <w:t>bedömning</w:t>
      </w:r>
    </w:p>
    <w:p w14:paraId="4CE631CA" w14:textId="77777777" w:rsidR="002B30E5" w:rsidRPr="00B24D37" w:rsidRDefault="002B30E5" w:rsidP="002B30E5">
      <w:pPr>
        <w:pStyle w:val="Rubrik5utannumrering"/>
        <w:spacing w:before="0"/>
      </w:pPr>
      <w:r w:rsidRPr="00B24D37">
        <w:t>En kvot mellan rörlig och fast ersättning</w:t>
      </w:r>
    </w:p>
    <w:p w14:paraId="3610F5D0" w14:textId="77777777" w:rsidR="002B30E5" w:rsidRPr="00B24D37" w:rsidRDefault="002B30E5" w:rsidP="002B30E5">
      <w:pPr>
        <w:pStyle w:val="Brdtext"/>
      </w:pPr>
      <w:r w:rsidRPr="00B24D37">
        <w:rPr>
          <w:spacing w:val="-4"/>
        </w:rPr>
        <w:t>Enligt värdepappersbolagsdirektivet ska den fasta delen</w:t>
      </w:r>
      <w:r w:rsidRPr="00B24D37">
        <w:t xml:space="preserve"> av ersättningen representera en tillräckligt stor del av den totala ersättningen för att det ska vara möjligt att genomföra en fullt flexibel policy med </w:t>
      </w:r>
      <w:r w:rsidRPr="00B24D37">
        <w:rPr>
          <w:spacing w:val="-2"/>
        </w:rPr>
        <w:t>rörliga ersättnings</w:t>
      </w:r>
      <w:r w:rsidRPr="00B24D37">
        <w:rPr>
          <w:spacing w:val="-2"/>
        </w:rPr>
        <w:softHyphen/>
        <w:t>delar, inbegripet möjligheten att inga rörliga ersätt</w:t>
      </w:r>
      <w:r w:rsidRPr="00B24D37">
        <w:rPr>
          <w:spacing w:val="-2"/>
        </w:rPr>
        <w:softHyphen/>
        <w:t>nings</w:t>
      </w:r>
      <w:r w:rsidRPr="00B24D37">
        <w:rPr>
          <w:spacing w:val="-2"/>
        </w:rPr>
        <w:softHyphen/>
        <w:t>delar</w:t>
      </w:r>
      <w:r w:rsidRPr="00B24D37">
        <w:t xml:space="preserve"> betalas ut (</w:t>
      </w:r>
      <w:r w:rsidRPr="00B24D37">
        <w:rPr>
          <w:spacing w:val="-4"/>
        </w:rPr>
        <w:t>artikel 30.1 k)</w:t>
      </w:r>
      <w:r w:rsidRPr="00B24D37">
        <w:t xml:space="preserve">. En bestämmelse med denna innebörd finns redan i svensk rätt i Finansinspektionens </w:t>
      </w:r>
      <w:r w:rsidRPr="00B24D37">
        <w:rPr>
          <w:spacing w:val="-4"/>
        </w:rPr>
        <w:t>föreskrifter om ersättningssystem i kreditinstitut och värdepappersbolag (</w:t>
      </w:r>
      <w:r w:rsidRPr="00B24D37">
        <w:t xml:space="preserve">4 kap. </w:t>
      </w:r>
      <w:r w:rsidRPr="00B24D37">
        <w:rPr>
          <w:spacing w:val="-4"/>
        </w:rPr>
        <w:t>1 § första stycket). Vidare ställer</w:t>
      </w:r>
      <w:r w:rsidRPr="00B24D37">
        <w:t xml:space="preserve"> värde</w:t>
      </w:r>
      <w:r w:rsidRPr="00B24D37">
        <w:softHyphen/>
        <w:t>pappers</w:t>
      </w:r>
      <w:r w:rsidRPr="00B24D37">
        <w:softHyphen/>
        <w:t>bolagsdirektivet krav på att värdepappers</w:t>
      </w:r>
      <w:r w:rsidRPr="00B24D37">
        <w:softHyphen/>
        <w:t>bolag ska fast</w:t>
      </w:r>
      <w:r w:rsidRPr="00B24D37">
        <w:softHyphen/>
        <w:t>ställa lämpliga kvoter mellan fasta och rörliga delar av den totala ersätt</w:t>
      </w:r>
      <w:r w:rsidRPr="00B24D37">
        <w:softHyphen/>
        <w:t>ningen (</w:t>
      </w:r>
      <w:r w:rsidRPr="00B24D37">
        <w:rPr>
          <w:spacing w:val="-4"/>
        </w:rPr>
        <w:t>artikel 30.2</w:t>
      </w:r>
      <w:r w:rsidRPr="00B24D37">
        <w:t xml:space="preserve">). Motsvarande krav gäller också enligt Finansinspektionens </w:t>
      </w:r>
      <w:r w:rsidRPr="00B24D37">
        <w:rPr>
          <w:spacing w:val="-4"/>
        </w:rPr>
        <w:t>föreskrifter (</w:t>
      </w:r>
      <w:r w:rsidRPr="00B24D37">
        <w:t>4 kap. 1 § andra stycket)</w:t>
      </w:r>
      <w:r w:rsidRPr="00B24D37">
        <w:rPr>
          <w:spacing w:val="-4"/>
        </w:rPr>
        <w:t>. När det däremot gäller prin</w:t>
      </w:r>
      <w:r w:rsidRPr="00B24D37">
        <w:rPr>
          <w:spacing w:val="-4"/>
        </w:rPr>
        <w:softHyphen/>
        <w:t>ciperna för fast</w:t>
      </w:r>
      <w:r w:rsidRPr="00B24D37">
        <w:rPr>
          <w:spacing w:val="-4"/>
        </w:rPr>
        <w:softHyphen/>
        <w:t>ställan</w:t>
      </w:r>
      <w:r w:rsidRPr="00B24D37">
        <w:rPr>
          <w:spacing w:val="-4"/>
        </w:rPr>
        <w:softHyphen/>
        <w:t>det</w:t>
      </w:r>
      <w:r w:rsidRPr="00B24D37">
        <w:rPr>
          <w:spacing w:val="-2"/>
        </w:rPr>
        <w:t xml:space="preserve"> av kvoterna innebär värdepappersbolags</w:t>
      </w:r>
      <w:r w:rsidRPr="00B24D37">
        <w:rPr>
          <w:spacing w:val="-2"/>
        </w:rPr>
        <w:softHyphen/>
        <w:t>direktivet skill</w:t>
      </w:r>
      <w:r w:rsidRPr="00B24D37">
        <w:rPr>
          <w:spacing w:val="-2"/>
        </w:rPr>
        <w:softHyphen/>
        <w:t>nader</w:t>
      </w:r>
      <w:r w:rsidRPr="00B24D37">
        <w:t xml:space="preserve"> för värde</w:t>
      </w:r>
      <w:r w:rsidRPr="00B24D37">
        <w:softHyphen/>
        <w:t xml:space="preserve">pappersbolagens del. </w:t>
      </w:r>
    </w:p>
    <w:p w14:paraId="43B307D3" w14:textId="77777777" w:rsidR="002B30E5" w:rsidRPr="00E42E03" w:rsidRDefault="002B30E5" w:rsidP="002B30E5">
      <w:pPr>
        <w:pStyle w:val="Brdtextmedindrag"/>
      </w:pPr>
      <w:r w:rsidRPr="00B24D37">
        <w:rPr>
          <w:spacing w:val="-4"/>
        </w:rPr>
        <w:t>För att genomföra regler i kapitaltäckningsdirektivet (artikel 94.1 g) har det införts en motsvarande bestäm</w:t>
      </w:r>
      <w:r w:rsidRPr="00B24D37">
        <w:rPr>
          <w:spacing w:val="-4"/>
        </w:rPr>
        <w:softHyphen/>
        <w:t>melse</w:t>
      </w:r>
      <w:r w:rsidRPr="00B24D37">
        <w:t xml:space="preserve"> i lagen om värdepappersmark</w:t>
      </w:r>
      <w:r w:rsidRPr="00B24D37">
        <w:softHyphen/>
        <w:t>naden om att den rörliga ersätt</w:t>
      </w:r>
      <w:r w:rsidRPr="00B24D37">
        <w:softHyphen/>
        <w:t>ningen till en anställd vars funktion eller totala ersättningsnivå innebär att han eller hon kan ha en väsent</w:t>
      </w:r>
      <w:r w:rsidRPr="00B24D37">
        <w:softHyphen/>
        <w:t>lig inverkan på ett värdepappersbolags risk</w:t>
      </w:r>
      <w:r w:rsidRPr="00B24D37">
        <w:softHyphen/>
        <w:t>profil inte får vara större än den fasta ersätt</w:t>
      </w:r>
      <w:r w:rsidRPr="00E42E03">
        <w:softHyphen/>
        <w:t>ningen (tidigare 8 kap. 8 e §, nuvarande 8 kap. 8 f §) (prop. 2013/14:228 s. 180</w:t>
      </w:r>
      <w:r w:rsidRPr="00E42E03">
        <w:rPr>
          <w:spacing w:val="-4"/>
        </w:rPr>
        <w:t>–</w:t>
      </w:r>
      <w:r w:rsidRPr="00E42E03">
        <w:t xml:space="preserve">186). </w:t>
      </w:r>
    </w:p>
    <w:p w14:paraId="46400CA2" w14:textId="77777777" w:rsidR="002B30E5" w:rsidRPr="00B24D37" w:rsidRDefault="002B30E5" w:rsidP="002B30E5">
      <w:pPr>
        <w:pStyle w:val="Brdtextmedindrag"/>
      </w:pPr>
      <w:r w:rsidRPr="00E42E03">
        <w:t>I värdepappersbolagsdirektivet finns det inte någon motsvarande kvan</w:t>
      </w:r>
      <w:r w:rsidRPr="00E42E03">
        <w:softHyphen/>
        <w:t>titativ be</w:t>
      </w:r>
      <w:r w:rsidRPr="00E42E03">
        <w:softHyphen/>
        <w:t>gräns</w:t>
      </w:r>
      <w:r w:rsidRPr="00E42E03">
        <w:softHyphen/>
        <w:t>ning. Det anges i stället att medlems</w:t>
      </w:r>
      <w:r w:rsidRPr="00E42E03">
        <w:softHyphen/>
        <w:t>sta</w:t>
      </w:r>
      <w:r w:rsidRPr="00E42E03">
        <w:softHyphen/>
        <w:t>terna ska säker</w:t>
      </w:r>
      <w:r w:rsidRPr="00E42E03">
        <w:softHyphen/>
        <w:t>ställa att värde</w:t>
      </w:r>
      <w:r w:rsidRPr="00E42E03">
        <w:softHyphen/>
        <w:t>pappers</w:t>
      </w:r>
      <w:r w:rsidRPr="00E42E03">
        <w:softHyphen/>
        <w:t>företagen i sin ersätt</w:t>
      </w:r>
      <w:r w:rsidRPr="00E42E03">
        <w:softHyphen/>
        <w:t>nings</w:t>
      </w:r>
      <w:r w:rsidRPr="00E42E03">
        <w:softHyphen/>
      </w:r>
      <w:r w:rsidRPr="00E42E03">
        <w:rPr>
          <w:spacing w:val="-4"/>
        </w:rPr>
        <w:t>policy fastställer de aktuella kvo</w:t>
      </w:r>
      <w:r w:rsidRPr="00E42E03">
        <w:rPr>
          <w:spacing w:val="-4"/>
        </w:rPr>
        <w:softHyphen/>
        <w:t>terna med beaktande av värde</w:t>
      </w:r>
      <w:r w:rsidRPr="00E42E03">
        <w:rPr>
          <w:spacing w:val="-4"/>
        </w:rPr>
        <w:softHyphen/>
        <w:t>pappers</w:t>
      </w:r>
      <w:r w:rsidRPr="00E42E03">
        <w:rPr>
          <w:spacing w:val="-4"/>
        </w:rPr>
        <w:softHyphen/>
        <w:t>före</w:t>
      </w:r>
      <w:r w:rsidRPr="00E42E03">
        <w:rPr>
          <w:spacing w:val="-4"/>
        </w:rPr>
        <w:softHyphen/>
        <w:t>tagets</w:t>
      </w:r>
      <w:r w:rsidRPr="00E42E03">
        <w:t xml:space="preserve"> affärsverk</w:t>
      </w:r>
      <w:r w:rsidRPr="00E42E03">
        <w:softHyphen/>
        <w:t>samhet och där</w:t>
      </w:r>
      <w:r w:rsidRPr="00E42E03">
        <w:softHyphen/>
        <w:t>med före</w:t>
      </w:r>
      <w:r w:rsidRPr="00E42E03">
        <w:softHyphen/>
        <w:t>nade risker samt den inver</w:t>
      </w:r>
      <w:r w:rsidRPr="00E42E03">
        <w:softHyphen/>
      </w:r>
      <w:r w:rsidRPr="00E42E03">
        <w:rPr>
          <w:spacing w:val="-4"/>
        </w:rPr>
        <w:t xml:space="preserve">kan som de olika personalkategorierna </w:t>
      </w:r>
      <w:r w:rsidRPr="00E42E03">
        <w:rPr>
          <w:spacing w:val="-4"/>
        </w:rPr>
        <w:lastRenderedPageBreak/>
        <w:t>har på värde</w:t>
      </w:r>
      <w:r w:rsidRPr="00E42E03">
        <w:rPr>
          <w:spacing w:val="-4"/>
        </w:rPr>
        <w:softHyphen/>
        <w:t>pappers</w:t>
      </w:r>
      <w:r w:rsidRPr="00E42E03">
        <w:rPr>
          <w:spacing w:val="-4"/>
        </w:rPr>
        <w:softHyphen/>
        <w:t>företagets</w:t>
      </w:r>
      <w:r w:rsidRPr="00E42E03">
        <w:t xml:space="preserve"> riskprofil (artikel 30.2</w:t>
      </w:r>
      <w:r w:rsidRPr="00B24D37">
        <w:t>). Det är personalkate</w:t>
      </w:r>
      <w:r w:rsidRPr="00B24D37">
        <w:softHyphen/>
        <w:t>gorier som personer i ledande befattning, risk</w:t>
      </w:r>
      <w:r w:rsidRPr="00B24D37">
        <w:softHyphen/>
        <w:t>tagare, per</w:t>
      </w:r>
      <w:r w:rsidRPr="00B24D37">
        <w:softHyphen/>
        <w:t>so</w:t>
      </w:r>
      <w:r w:rsidRPr="00B24D37">
        <w:softHyphen/>
        <w:t>nal som utövar kontrollfunktioner och alla anställda vars totala ersätt</w:t>
      </w:r>
      <w:r w:rsidRPr="00B24D37">
        <w:softHyphen/>
        <w:t>ning åtminstone är i nivå med den lägsta ersättningen för per</w:t>
      </w:r>
      <w:r w:rsidRPr="00B24D37">
        <w:softHyphen/>
        <w:t>soner i ledan</w:t>
      </w:r>
      <w:r w:rsidRPr="00B24D37">
        <w:softHyphen/>
        <w:t>de befattning eller risktagare, vars yrkesutövning har väsent</w:t>
      </w:r>
      <w:r w:rsidRPr="00B24D37">
        <w:softHyphen/>
        <w:t>lig inverkan på riskprofilen för värde</w:t>
      </w:r>
      <w:r w:rsidRPr="00B24D37">
        <w:softHyphen/>
        <w:t>pappersföretaget eller för de till</w:t>
      </w:r>
      <w:r w:rsidRPr="00B24D37">
        <w:softHyphen/>
        <w:t>gångar som det för</w:t>
      </w:r>
      <w:r w:rsidRPr="00B24D37">
        <w:softHyphen/>
        <w:t>val</w:t>
      </w:r>
      <w:r w:rsidRPr="00B24D37">
        <w:softHyphen/>
        <w:t>tar (arti</w:t>
      </w:r>
      <w:r w:rsidRPr="00B24D37">
        <w:softHyphen/>
        <w:t>kel 30.1).</w:t>
      </w:r>
    </w:p>
    <w:p w14:paraId="22317AAB" w14:textId="77777777" w:rsidR="002B30E5" w:rsidRPr="00B24D37" w:rsidRDefault="002B30E5" w:rsidP="002B30E5">
      <w:pPr>
        <w:pStyle w:val="Brdtextmedindrag"/>
      </w:pPr>
      <w:r w:rsidRPr="00B24D37">
        <w:t>Enligt skälen i värdepappersbolagsdirektivet bör direktivet dock inte hindra medlemsstaterna från att i sin nationella lag</w:t>
      </w:r>
      <w:r w:rsidRPr="00B24D37">
        <w:softHyphen/>
        <w:t>stiftning införa åtgärder med strängare krav på värdepappers</w:t>
      </w:r>
      <w:r w:rsidRPr="00B24D37">
        <w:softHyphen/>
        <w:t>före</w:t>
      </w:r>
      <w:r w:rsidRPr="00B24D37">
        <w:softHyphen/>
        <w:t xml:space="preserve">tag när det gäller maximikvoten mellan de rörliga och de fasta </w:t>
      </w:r>
      <w:r w:rsidRPr="00B24D37">
        <w:rPr>
          <w:spacing w:val="-4"/>
        </w:rPr>
        <w:t>ersättningsdelarna (skäl 25). Vidare bör direktivet inte heller hindra</w:t>
      </w:r>
      <w:r w:rsidRPr="00B24D37">
        <w:t xml:space="preserve"> medlemsstaterna från att tillämpa denna maximikvot på alla eller sär</w:t>
      </w:r>
      <w:r w:rsidRPr="00B24D37">
        <w:softHyphen/>
        <w:t xml:space="preserve">skilda typer av värdepappersföretag. </w:t>
      </w:r>
    </w:p>
    <w:p w14:paraId="5F3BC776" w14:textId="77777777" w:rsidR="002B30E5" w:rsidRPr="00E42E03" w:rsidRDefault="002B30E5" w:rsidP="002B30E5">
      <w:pPr>
        <w:pStyle w:val="Brdtextmedindrag"/>
      </w:pPr>
      <w:r w:rsidRPr="00B24D37">
        <w:t>Emligt skälen i kapitaltäckningsdirektivet var motivet för införan</w:t>
      </w:r>
      <w:r w:rsidRPr="00B24D37">
        <w:softHyphen/>
        <w:t>det av maximikvoten mellan de fasta och rörliga delarna att undvika ett över</w:t>
      </w:r>
      <w:r w:rsidRPr="00B24D37">
        <w:softHyphen/>
        <w:t>drivet risktagande (skäl 65). Det övergripande syftet med värdepappers</w:t>
      </w:r>
      <w:r w:rsidRPr="00B24D37">
        <w:softHyphen/>
        <w:t>bolagsdirektivet är att regelverket om kapitaltäckning ska anpassas till värde</w:t>
      </w:r>
      <w:r w:rsidRPr="00B24D37">
        <w:softHyphen/>
        <w:t>pappersbolagens egenart och göras mer pro</w:t>
      </w:r>
      <w:r w:rsidRPr="00B24D37">
        <w:softHyphen/>
        <w:t>portionerligt i förhållande till dessas storlek, tjänster och grad av komplexitet. Enligt skälen i värdepappersbolagsdirektivet kan en fast kvot mellan rörlig och fast ersättning påverka företagets förmåga att sänka ersätt</w:t>
      </w:r>
      <w:r w:rsidRPr="00B24D37">
        <w:softHyphen/>
        <w:t xml:space="preserve">ningen när intäkterna minskar och öka </w:t>
      </w:r>
      <w:r w:rsidRPr="00E42E03">
        <w:t>företagets fasta kostnadsbas (skäl 25). Detta skulle i sin tur kunna ge upphov till risker för företagets för</w:t>
      </w:r>
      <w:r w:rsidRPr="00E42E03">
        <w:softHyphen/>
        <w:t>måga att klara perioder av eko</w:t>
      </w:r>
      <w:r w:rsidRPr="00E42E03">
        <w:softHyphen/>
        <w:t>no</w:t>
      </w:r>
      <w:r w:rsidRPr="00E42E03">
        <w:softHyphen/>
        <w:t>misk nedgång eller minskade intäk</w:t>
      </w:r>
      <w:r w:rsidRPr="00E42E03">
        <w:softHyphen/>
        <w:t>ter. Bedömningen har därför gjorts att det inte längre ska finnas en fastställd maximikvot på unionsnivå för värdepappers</w:t>
      </w:r>
      <w:r w:rsidRPr="00E42E03">
        <w:softHyphen/>
        <w:t>företag. Det kan noteras att motsvarande ändring inte har gjorts i kapitaltäcknings</w:t>
      </w:r>
      <w:r w:rsidRPr="00E42E03">
        <w:softHyphen/>
        <w:t>direktivet. Kvoten gäller således även i fort</w:t>
      </w:r>
      <w:r w:rsidRPr="00E42E03">
        <w:softHyphen/>
        <w:t>sätt</w:t>
      </w:r>
      <w:r w:rsidRPr="00E42E03">
        <w:softHyphen/>
        <w:t>ningen för kreditinstitut.</w:t>
      </w:r>
    </w:p>
    <w:p w14:paraId="135FF5CD" w14:textId="77777777" w:rsidR="002B30E5" w:rsidRPr="00B24D37" w:rsidRDefault="002B30E5" w:rsidP="002B30E5">
      <w:pPr>
        <w:pStyle w:val="Brdtextmedindrag"/>
        <w:rPr>
          <w:strike/>
        </w:rPr>
      </w:pPr>
      <w:r w:rsidRPr="00E42E03">
        <w:t>Frågan är om det utifrån ett svenskt perspektiv kan finnas skäl att behålla maximi</w:t>
      </w:r>
      <w:r w:rsidRPr="00E42E03">
        <w:softHyphen/>
        <w:t>kvoten. De argument för ett mer flexibelt system som anförs i skälen i värdepappers</w:t>
      </w:r>
      <w:r w:rsidRPr="00E42E03">
        <w:softHyphen/>
        <w:t>bolags</w:t>
      </w:r>
      <w:r w:rsidRPr="00E42E03">
        <w:softHyphen/>
        <w:t xml:space="preserve">direktivet, gör sig åtminstone till viss del gällande även i Sverige. Maximikvoten infördes dock för att undvika överdrivet risktagande, vilket är ett skäl som </w:t>
      </w:r>
      <w:r>
        <w:t>fortfarande har bärkraft</w:t>
      </w:r>
      <w:r w:rsidRPr="00E42E03">
        <w:t xml:space="preserve">. Enligt regeringens bedömning skulle värdepappersbolagen dessutom ha tillräckliga möjligheter att ge rörlig ersättning även om maximikvoten skulle gälla även i fortsättningen. </w:t>
      </w:r>
      <w:r>
        <w:t>Vid en avvägning av skälen för och emot att ta bort maximikvoten anser regeringen att det inte finns tillräckliga skäl för att nu ta bort den</w:t>
      </w:r>
      <w:r w:rsidRPr="00E42E03">
        <w:t>.</w:t>
      </w:r>
      <w:r w:rsidRPr="00B24D37">
        <w:rPr>
          <w:strike/>
        </w:rPr>
        <w:t xml:space="preserve"> </w:t>
      </w:r>
    </w:p>
    <w:p w14:paraId="63657D95" w14:textId="77777777" w:rsidR="002B30E5" w:rsidRPr="00B24D37" w:rsidRDefault="002B30E5" w:rsidP="002B30E5">
      <w:pPr>
        <w:pStyle w:val="Rubrik5utannumrering"/>
      </w:pPr>
      <w:r w:rsidRPr="00B24D37">
        <w:t>Krav när det gäller rörlig ersättning</w:t>
      </w:r>
    </w:p>
    <w:p w14:paraId="478F9B3D" w14:textId="77777777" w:rsidR="002B30E5" w:rsidRPr="00B24D37" w:rsidRDefault="002B30E5" w:rsidP="002B30E5">
      <w:pPr>
        <w:pStyle w:val="Brdtext"/>
      </w:pPr>
      <w:r w:rsidRPr="00B24D37">
        <w:t>I värdepappersbolagsdirektivet ställs det upp krav när det gäller rörlig ersättning som tilldelas och betalas av ett värdepappers</w:t>
      </w:r>
      <w:r w:rsidRPr="00B24D37">
        <w:softHyphen/>
        <w:t>företag till de persona</w:t>
      </w:r>
      <w:r w:rsidRPr="00B24D37">
        <w:softHyphen/>
        <w:t>lkategorier som omfattas av regelverket i fråga om rörlig ersättning (artikel 32). Även om reglerna i stor utsträckning stäm</w:t>
      </w:r>
      <w:r w:rsidRPr="00B24D37">
        <w:softHyphen/>
        <w:t>mer överens med motsvarande regler i kapitaltäck</w:t>
      </w:r>
      <w:r w:rsidRPr="00B24D37">
        <w:softHyphen/>
      </w:r>
      <w:r w:rsidRPr="00B24D37">
        <w:rPr>
          <w:spacing w:val="-2"/>
        </w:rPr>
        <w:t>ningsdirektivet (</w:t>
      </w:r>
      <w:r w:rsidRPr="00B24D37">
        <w:t>artikel 94)</w:t>
      </w:r>
      <w:r w:rsidRPr="00B24D37">
        <w:rPr>
          <w:spacing w:val="-2"/>
        </w:rPr>
        <w:t>, som i svensk rätt har genomförts genom Finansinspektionens före</w:t>
      </w:r>
      <w:r w:rsidRPr="00B24D37">
        <w:rPr>
          <w:spacing w:val="-2"/>
        </w:rPr>
        <w:softHyphen/>
        <w:t>skrif</w:t>
      </w:r>
      <w:r w:rsidRPr="00B24D37">
        <w:rPr>
          <w:spacing w:val="-2"/>
        </w:rPr>
        <w:softHyphen/>
        <w:t>ter om ersättnings</w:t>
      </w:r>
      <w:r w:rsidRPr="00B24D37">
        <w:rPr>
          <w:spacing w:val="-2"/>
        </w:rPr>
        <w:softHyphen/>
        <w:t>system i kreditinstitut och värdepappersbolag</w:t>
      </w:r>
      <w:r w:rsidRPr="00B24D37">
        <w:t>, finns det vissa mindre skillnader i uttrycksätten, t.ex. när det gäller den rörliga ersättningens påverkan på kapitalbasen (artikel 32.1 d).</w:t>
      </w:r>
    </w:p>
    <w:p w14:paraId="6B435264" w14:textId="77777777" w:rsidR="002B30E5" w:rsidRPr="00B24D37" w:rsidRDefault="002B30E5" w:rsidP="002B30E5">
      <w:pPr>
        <w:pStyle w:val="Brdtextmedindrag"/>
      </w:pPr>
      <w:r w:rsidRPr="00B24D37">
        <w:lastRenderedPageBreak/>
        <w:t>En annan skillnad är vissa tillägg för värdepappersbolagens del när det gäller vad den del av den rörliga ersättningen som ska utgöras av aktier eller andra instrument kan få bestå i (artikel 32.1 j och k i värdepappers</w:t>
      </w:r>
      <w:r w:rsidRPr="00B24D37">
        <w:softHyphen/>
        <w:t>bolags</w:t>
      </w:r>
      <w:r w:rsidRPr="00B24D37">
        <w:softHyphen/>
        <w:t xml:space="preserve">direktivet). När det gäller uppskjutande av rörlig ersättning kan noteras att det genom ändringsdirektivet har gjorts ett par </w:t>
      </w:r>
      <w:r w:rsidRPr="00B24D37">
        <w:rPr>
          <w:spacing w:val="-2"/>
        </w:rPr>
        <w:t>ändringar i kapital</w:t>
      </w:r>
      <w:r w:rsidRPr="00B24D37">
        <w:rPr>
          <w:spacing w:val="-2"/>
        </w:rPr>
        <w:softHyphen/>
        <w:t>täck</w:t>
      </w:r>
      <w:r w:rsidRPr="00B24D37">
        <w:rPr>
          <w:spacing w:val="-2"/>
        </w:rPr>
        <w:softHyphen/>
        <w:t>ningsdirektivet i fråga om tids</w:t>
      </w:r>
      <w:r w:rsidRPr="00B24D37">
        <w:rPr>
          <w:spacing w:val="-2"/>
        </w:rPr>
        <w:softHyphen/>
        <w:t>perioden för uppskjutande (artikel 94.1 m). Motsvarande regler i värdepappersbolagsdirektivet (artikel</w:t>
      </w:r>
      <w:r w:rsidRPr="00B24D37">
        <w:t> 32.1 l)</w:t>
      </w:r>
      <w:r w:rsidRPr="00B24D37">
        <w:rPr>
          <w:spacing w:val="-2"/>
        </w:rPr>
        <w:t xml:space="preserve"> överensstämmer i stället med dem i </w:t>
      </w:r>
      <w:r w:rsidRPr="00B24D37">
        <w:t>kapitaltäcknings</w:t>
      </w:r>
      <w:r w:rsidRPr="00B24D37">
        <w:softHyphen/>
        <w:t>direktivet i den tidigare lydelsen.</w:t>
      </w:r>
    </w:p>
    <w:p w14:paraId="10BCC15D" w14:textId="77777777" w:rsidR="002B30E5" w:rsidRPr="00B24D37" w:rsidRDefault="002B30E5" w:rsidP="002B30E5">
      <w:pPr>
        <w:pStyle w:val="Brdtextmedindrag"/>
      </w:pPr>
      <w:r w:rsidRPr="00B24D37">
        <w:t>I förhållande till kapitaltäckningsdirektivet har det i värdepappers</w:t>
      </w:r>
      <w:r w:rsidRPr="00B24D37">
        <w:softHyphen/>
        <w:t>bolagsdirektivet även gjorts några mindre justeringar när det gäller det som anges om att säker</w:t>
      </w:r>
      <w:r w:rsidRPr="00B24D37">
        <w:softHyphen/>
        <w:t>ställa att rörlig ersättning inte betalas ut på ett sätt som gör det enklare att kring</w:t>
      </w:r>
      <w:r w:rsidRPr="00E42E03">
        <w:softHyphen/>
        <w:t>gå regelverket (artikel 32.2 b) och beträffande en policy för upp</w:t>
      </w:r>
      <w:r w:rsidRPr="00E42E03">
        <w:softHyphen/>
        <w:t>skjuten utbetalning (artikel 32.3</w:t>
      </w:r>
      <w:r w:rsidRPr="00B24D37">
        <w:t>).</w:t>
      </w:r>
    </w:p>
    <w:p w14:paraId="3452CA27" w14:textId="77777777" w:rsidR="002B30E5" w:rsidRPr="00B24D37" w:rsidRDefault="002B30E5" w:rsidP="002B30E5">
      <w:pPr>
        <w:pStyle w:val="Brdtextmedindrag"/>
      </w:pPr>
      <w:r w:rsidRPr="00B24D37">
        <w:t>Liksom i dag bör kraven när det gäller rör</w:t>
      </w:r>
      <w:r w:rsidRPr="00B24D37">
        <w:softHyphen/>
        <w:t>lig ersättning i värdepappers</w:t>
      </w:r>
      <w:r w:rsidRPr="00B24D37">
        <w:softHyphen/>
        <w:t xml:space="preserve">bolag regleras i myndighetsföreskrifter. </w:t>
      </w:r>
    </w:p>
    <w:p w14:paraId="67220AF0" w14:textId="77777777" w:rsidR="002B30E5" w:rsidRPr="00B24D37" w:rsidRDefault="002B30E5" w:rsidP="002B30E5">
      <w:pPr>
        <w:pStyle w:val="Brdtextmedindrag"/>
      </w:pPr>
      <w:r w:rsidRPr="00E42E03">
        <w:t xml:space="preserve">En mer betydande ändring jämfört med </w:t>
      </w:r>
      <w:r w:rsidRPr="00E42E03">
        <w:rPr>
          <w:spacing w:val="-2"/>
        </w:rPr>
        <w:t>kapitaltäckningsdirektivet (i den tidigare lydelsen) är att vissa värdepappersföretag respek</w:t>
      </w:r>
      <w:r w:rsidRPr="00E42E03">
        <w:rPr>
          <w:spacing w:val="-2"/>
        </w:rPr>
        <w:softHyphen/>
        <w:t>tive</w:t>
      </w:r>
      <w:r w:rsidRPr="00E42E03">
        <w:t xml:space="preserve"> anställda inte längre ska omfattas av reglerna om krav på utbetal</w:t>
      </w:r>
      <w:r w:rsidRPr="00E42E03">
        <w:softHyphen/>
      </w:r>
      <w:r w:rsidRPr="00E42E03">
        <w:rPr>
          <w:spacing w:val="-2"/>
        </w:rPr>
        <w:t>ning i aktier eller liknande av del av den rörliga ersättningen, om upp</w:t>
      </w:r>
      <w:r w:rsidRPr="00E42E03">
        <w:rPr>
          <w:spacing w:val="-2"/>
        </w:rPr>
        <w:softHyphen/>
        <w:t>skjutande</w:t>
      </w:r>
      <w:r w:rsidRPr="00E42E03">
        <w:t xml:space="preserve"> av utbetalning av rörlig ersättning och om utbetalning av diskretionära pensions</w:t>
      </w:r>
      <w:r w:rsidRPr="00E42E03">
        <w:softHyphen/>
        <w:t>förmåner. Enligt värde</w:t>
      </w:r>
      <w:r w:rsidRPr="00E42E03">
        <w:softHyphen/>
        <w:t>pappers</w:t>
      </w:r>
      <w:r w:rsidRPr="00E42E03">
        <w:softHyphen/>
        <w:t>bolagsdirektivet (artikel 32.4 a</w:t>
      </w:r>
      <w:r w:rsidRPr="00B24D37">
        <w:t>) ska dessa regler inte tillämpas på ett värde</w:t>
      </w:r>
      <w:r w:rsidRPr="00B24D37">
        <w:softHyphen/>
        <w:t>pappers</w:t>
      </w:r>
      <w:r w:rsidRPr="00B24D37">
        <w:softHyphen/>
        <w:t>företag vars värde av till</w:t>
      </w:r>
      <w:r w:rsidRPr="00B24D37">
        <w:softHyphen/>
        <w:t>gångar inom och utanför balansräk</w:t>
      </w:r>
      <w:r w:rsidRPr="00B24D37">
        <w:softHyphen/>
        <w:t>ningen i genomsnitt uppgår till högst 100 miljoner euro under den fyraårs</w:t>
      </w:r>
      <w:r w:rsidRPr="00B24D37">
        <w:softHyphen/>
        <w:t>period som föregår det aktuella räken</w:t>
      </w:r>
      <w:r w:rsidRPr="00B24D37">
        <w:softHyphen/>
        <w:t>skaps</w:t>
      </w:r>
      <w:r w:rsidRPr="00B24D37">
        <w:softHyphen/>
        <w:t xml:space="preserve">året. </w:t>
      </w:r>
    </w:p>
    <w:p w14:paraId="200A920D" w14:textId="77777777" w:rsidR="002B30E5" w:rsidRPr="00B24D37" w:rsidRDefault="002B30E5" w:rsidP="002B30E5">
      <w:pPr>
        <w:pStyle w:val="Brdtextmedindrag"/>
      </w:pPr>
      <w:r w:rsidRPr="00B24D37">
        <w:rPr>
          <w:spacing w:val="-2"/>
        </w:rPr>
        <w:t>Enligt värdepappersbolagsdirektivet (artikel 32.5) får en med</w:t>
      </w:r>
      <w:r w:rsidRPr="00B24D37">
        <w:rPr>
          <w:spacing w:val="-2"/>
        </w:rPr>
        <w:softHyphen/>
        <w:t>lems</w:t>
      </w:r>
      <w:r w:rsidRPr="00B24D37">
        <w:rPr>
          <w:spacing w:val="-2"/>
        </w:rPr>
        <w:softHyphen/>
        <w:t>stat</w:t>
      </w:r>
      <w:r w:rsidRPr="00B24D37">
        <w:t xml:space="preserve"> öka detta tröskelvärde under förutsättning att företaget upp</w:t>
      </w:r>
      <w:r w:rsidRPr="00B24D37">
        <w:softHyphen/>
        <w:t>fyller ett antal sär</w:t>
      </w:r>
      <w:r w:rsidRPr="00B24D37">
        <w:softHyphen/>
        <w:t>skilt angivna kriterier. Ett av dessa är att det aktu</w:t>
      </w:r>
      <w:r w:rsidRPr="00B24D37">
        <w:softHyphen/>
        <w:t>ella värdepappers</w:t>
      </w:r>
      <w:r w:rsidRPr="00B24D37">
        <w:softHyphen/>
        <w:t>före</w:t>
      </w:r>
      <w:r w:rsidRPr="00B24D37">
        <w:softHyphen/>
        <w:t>taget inte är ett av de tre största värde</w:t>
      </w:r>
      <w:r w:rsidRPr="00B24D37">
        <w:softHyphen/>
        <w:t>pappers</w:t>
      </w:r>
      <w:r w:rsidRPr="00B24D37">
        <w:softHyphen/>
        <w:t xml:space="preserve">företagen i den medlemsstat där företaget är etablerat, sett till det </w:t>
      </w:r>
      <w:r w:rsidRPr="00B24D37">
        <w:rPr>
          <w:spacing w:val="-4"/>
        </w:rPr>
        <w:t>totala värdet av tillgångar (artik</w:t>
      </w:r>
      <w:r w:rsidRPr="00B24D37">
        <w:rPr>
          <w:spacing w:val="-4"/>
        </w:rPr>
        <w:softHyphen/>
        <w:t>el 32.5 a). Vidare krävs att värde</w:t>
      </w:r>
      <w:r w:rsidRPr="00B24D37">
        <w:rPr>
          <w:spacing w:val="-4"/>
        </w:rPr>
        <w:softHyphen/>
        <w:t>pappers</w:t>
      </w:r>
      <w:r w:rsidRPr="00B24D37">
        <w:rPr>
          <w:spacing w:val="-4"/>
        </w:rPr>
        <w:softHyphen/>
        <w:t>företaget</w:t>
      </w:r>
      <w:r w:rsidRPr="00B24D37">
        <w:t xml:space="preserve"> inte omfattas av några skyl</w:t>
      </w:r>
      <w:r w:rsidRPr="00B24D37">
        <w:softHyphen/>
        <w:t>dig</w:t>
      </w:r>
      <w:r w:rsidRPr="00B24D37">
        <w:softHyphen/>
        <w:t>heter eller om</w:t>
      </w:r>
      <w:r w:rsidRPr="00B24D37">
        <w:softHyphen/>
        <w:t>fattas av för</w:t>
      </w:r>
      <w:r w:rsidRPr="00B24D37">
        <w:softHyphen/>
        <w:t>enklade skyldigheter i fråga om planer för återhämtning och reso</w:t>
      </w:r>
      <w:r w:rsidRPr="00B24D37">
        <w:softHyphen/>
        <w:t>lu</w:t>
      </w:r>
      <w:r w:rsidRPr="00B24D37">
        <w:softHyphen/>
      </w:r>
      <w:r w:rsidRPr="00B24D37">
        <w:rPr>
          <w:spacing w:val="-4"/>
        </w:rPr>
        <w:t>tion i enlighet med krishanterings</w:t>
      </w:r>
      <w:r w:rsidRPr="00B24D37">
        <w:rPr>
          <w:spacing w:val="-4"/>
        </w:rPr>
        <w:softHyphen/>
        <w:t>direk</w:t>
      </w:r>
      <w:r w:rsidRPr="00B24D37">
        <w:rPr>
          <w:spacing w:val="-4"/>
        </w:rPr>
        <w:softHyphen/>
        <w:t>tivet (artikel 32.5 b</w:t>
      </w:r>
      <w:r w:rsidRPr="00B24D37">
        <w:t xml:space="preserve">). </w:t>
      </w:r>
      <w:r w:rsidRPr="00B24D37">
        <w:rPr>
          <w:spacing w:val="-2"/>
        </w:rPr>
        <w:t>Ytterligare förutsättningar är att storleken på värde</w:t>
      </w:r>
      <w:r w:rsidRPr="00B24D37">
        <w:rPr>
          <w:spacing w:val="-2"/>
        </w:rPr>
        <w:softHyphen/>
        <w:t>pappers</w:t>
      </w:r>
      <w:r w:rsidRPr="00B24D37">
        <w:rPr>
          <w:spacing w:val="-2"/>
        </w:rPr>
        <w:softHyphen/>
        <w:t>företagets</w:t>
      </w:r>
      <w:r w:rsidRPr="00B24D37">
        <w:t xml:space="preserve"> verksamhet i handelslagret respektive derivat</w:t>
      </w:r>
      <w:r w:rsidRPr="00B24D37">
        <w:softHyphen/>
        <w:t>verk</w:t>
      </w:r>
      <w:r w:rsidRPr="00B24D37">
        <w:softHyphen/>
        <w:t>sam</w:t>
      </w:r>
      <w:r w:rsidRPr="00B24D37">
        <w:softHyphen/>
        <w:t>het i och utan</w:t>
      </w:r>
      <w:r w:rsidRPr="00B24D37">
        <w:softHyphen/>
        <w:t>för balansräkningen uppgår till högst 150 mil</w:t>
      </w:r>
      <w:r w:rsidRPr="00B24D37">
        <w:softHyphen/>
        <w:t>joner euro respektive högst 100 miljoner euro (artikel 32.5 c och d). Tröskel</w:t>
      </w:r>
      <w:r w:rsidRPr="00B24D37">
        <w:softHyphen/>
        <w:t>värdet får vidare inte överstiga 300 miljoner euro (artikel 32.5 e). En sista förutsättning är att det ska vara lämpligt att öka tröskelvärdet med beaktande av arten och omfattningen av före</w:t>
      </w:r>
      <w:r w:rsidRPr="00B24D37">
        <w:softHyphen/>
        <w:t>tagets verksamhet, dess inter</w:t>
      </w:r>
      <w:r w:rsidRPr="00B24D37">
        <w:softHyphen/>
        <w:t>na organisation och, i tillämpliga fall, särdragen hos den kon</w:t>
      </w:r>
      <w:r w:rsidRPr="00B24D37">
        <w:softHyphen/>
        <w:t xml:space="preserve">cern som det tillhör (artikel 32.5 f). </w:t>
      </w:r>
    </w:p>
    <w:p w14:paraId="5091AFAC" w14:textId="77777777" w:rsidR="002B30E5" w:rsidRPr="00B24D37" w:rsidRDefault="002B30E5" w:rsidP="002B30E5">
      <w:pPr>
        <w:pStyle w:val="Brdtextmedindrag"/>
      </w:pPr>
      <w:r w:rsidRPr="00B24D37">
        <w:t>Värdepappersbolagsdirektivet gör det vidare möjligt för en med</w:t>
      </w:r>
      <w:r w:rsidRPr="00B24D37">
        <w:softHyphen/>
        <w:t>lemsstat att i stället sänka tröskelvärdet (artikel 32.6). En förutsätt</w:t>
      </w:r>
      <w:r w:rsidRPr="00B24D37">
        <w:softHyphen/>
        <w:t>ning för detta är att det är lämpligt med hänsyn till arten och om</w:t>
      </w:r>
      <w:r w:rsidRPr="00B24D37">
        <w:softHyphen/>
        <w:t xml:space="preserve">fattningen av företagets verksamhet, dess interna organisation och, i tillämpliga fall, särdragen hos den koncern som det tillhör. </w:t>
      </w:r>
    </w:p>
    <w:p w14:paraId="000D471C" w14:textId="77777777" w:rsidR="002B30E5" w:rsidRPr="00B24D37" w:rsidRDefault="002B30E5" w:rsidP="002B30E5">
      <w:pPr>
        <w:pStyle w:val="Brdtextmedindrag"/>
      </w:pPr>
      <w:r w:rsidRPr="00B24D37">
        <w:t xml:space="preserve">Från nämnda regler i värdepappersbolagsdirektivet undantas en person vars årliga rörliga ersättning inte överstiger 50 000 euro och </w:t>
      </w:r>
      <w:r w:rsidRPr="00B24D37">
        <w:rPr>
          <w:spacing w:val="-2"/>
        </w:rPr>
        <w:t>inte utgör mer än en fjärdedel av vederbörandes totala årliga ersättning</w:t>
      </w:r>
      <w:r w:rsidRPr="00B24D37">
        <w:t xml:space="preserve"> (artikel 32.4 b). Även i detta avseende är det möjligt för en med</w:t>
      </w:r>
      <w:r w:rsidRPr="00B24D37">
        <w:softHyphen/>
        <w:t>lems</w:t>
      </w:r>
      <w:r w:rsidRPr="00B24D37">
        <w:softHyphen/>
        <w:t>stat att besluta att fler än vad som annars följer av direktivet ska omfattas av dessa ersättnings</w:t>
      </w:r>
      <w:r w:rsidRPr="00B24D37">
        <w:softHyphen/>
      </w:r>
      <w:r w:rsidRPr="00B24D37">
        <w:lastRenderedPageBreak/>
        <w:t>regler. En med</w:t>
      </w:r>
      <w:r w:rsidRPr="00B24D37">
        <w:softHyphen/>
        <w:t>lemsstat får besluta att anställda som har rätt till en årlig rörlig ersätt</w:t>
      </w:r>
      <w:r w:rsidRPr="00B24D37">
        <w:softHyphen/>
        <w:t>ning, som understiger det aktuella tröskelvärdet och den aktu</w:t>
      </w:r>
      <w:r w:rsidRPr="00B24D37">
        <w:softHyphen/>
        <w:t>ella a</w:t>
      </w:r>
      <w:r w:rsidRPr="00B24D37">
        <w:rPr>
          <w:spacing w:val="-2"/>
        </w:rPr>
        <w:t>ndelen, inte ska omfattas av undantaget på grund av nationella mark</w:t>
      </w:r>
      <w:r w:rsidRPr="00B24D37">
        <w:rPr>
          <w:spacing w:val="-2"/>
        </w:rPr>
        <w:softHyphen/>
        <w:t>nadsegenskaper vad gäller ersättningspraxis eller på grund av den typ av ansvarsområden och arbetsuppgifter som dessa personer har (</w:t>
      </w:r>
      <w:r w:rsidRPr="00B24D37">
        <w:t xml:space="preserve">artikel 32.7). </w:t>
      </w:r>
    </w:p>
    <w:p w14:paraId="186DA6AF" w14:textId="77777777" w:rsidR="002B30E5" w:rsidRPr="00E42E03" w:rsidRDefault="002B30E5" w:rsidP="002B30E5">
      <w:pPr>
        <w:pStyle w:val="Brdtextmedindrag"/>
      </w:pPr>
      <w:r w:rsidRPr="00B24D37">
        <w:t>I gällande svensk rätt finns bestämmelserna om krav på utbetalning i aktier eller liknande av del av den rörliga ersättningen, om uppskjutande av utbetalning av rörlig ersätt</w:t>
      </w:r>
      <w:r w:rsidRPr="00B24D37">
        <w:softHyphen/>
        <w:t>ning och om utbetalning av diskretionära pensionsför</w:t>
      </w:r>
      <w:r w:rsidRPr="00B24D37">
        <w:softHyphen/>
        <w:t>måner i myndighetsföre</w:t>
      </w:r>
      <w:r w:rsidRPr="00B24D37">
        <w:softHyphen/>
        <w:t>skrifter. Det bör gälla</w:t>
      </w:r>
      <w:r w:rsidRPr="00E42E03">
        <w:t xml:space="preserve"> även i fortsätt</w:t>
      </w:r>
      <w:r>
        <w:softHyphen/>
      </w:r>
      <w:r w:rsidRPr="00E42E03">
        <w:t xml:space="preserve">ningen. </w:t>
      </w:r>
    </w:p>
    <w:p w14:paraId="41A0532E" w14:textId="77777777" w:rsidR="002B30E5" w:rsidRPr="00B24D37" w:rsidRDefault="002B30E5" w:rsidP="002B30E5">
      <w:pPr>
        <w:pStyle w:val="Brdtextmedindrag"/>
      </w:pPr>
      <w:r w:rsidRPr="00E42E03">
        <w:t>Enligt Finansinspektionens föreskrifter om ersätt</w:t>
      </w:r>
      <w:r w:rsidRPr="00E42E03">
        <w:softHyphen/>
        <w:t>ningssystem i kredit</w:t>
      </w:r>
      <w:r w:rsidRPr="00E42E03">
        <w:softHyphen/>
        <w:t>institut och värdepappersbolag (4 kap. 6 §)</w:t>
      </w:r>
      <w:r w:rsidRPr="00B24D37">
        <w:t xml:space="preserve"> ska ett företag se till att minst 40 procent av den rörliga ersättningen till anställda vars arbets</w:t>
      </w:r>
      <w:r w:rsidRPr="00B24D37">
        <w:softHyphen/>
        <w:t>uppgifter har en väsentlig inverkan på företagets riskprofil, vars rörliga ersättning under ett år uppgår till minst 100 000 kronor, skjuts upp minst tre till fem år innan den betalas ut eller äganderätten går över på den anställde. Den i föreskrifterna angivna beloppsgrän</w:t>
      </w:r>
      <w:r w:rsidRPr="00B24D37">
        <w:softHyphen/>
        <w:t>sen är ett utslag av en tillämpning av proportionalitetsprincipen och infördes för att ytterligare under</w:t>
      </w:r>
      <w:r w:rsidRPr="00B24D37">
        <w:softHyphen/>
        <w:t xml:space="preserve">lätta en enhetlig och ändamålsenlig </w:t>
      </w:r>
      <w:r w:rsidRPr="00B24D37">
        <w:rPr>
          <w:spacing w:val="-2"/>
        </w:rPr>
        <w:t>tillämpning (</w:t>
      </w:r>
      <w:r w:rsidRPr="00B24D37">
        <w:t>Finansinspek</w:t>
      </w:r>
      <w:r w:rsidRPr="00B24D37">
        <w:softHyphen/>
        <w:t>tionens besluts</w:t>
      </w:r>
      <w:r w:rsidRPr="00B24D37">
        <w:softHyphen/>
        <w:t>promemoria 2011-02-17, FI dnr 10-9254,</w:t>
      </w:r>
      <w:r w:rsidRPr="00B24D37">
        <w:rPr>
          <w:i/>
        </w:rPr>
        <w:t xml:space="preserve"> </w:t>
      </w:r>
      <w:r w:rsidRPr="00B24D37">
        <w:t>s. 13)</w:t>
      </w:r>
      <w:r w:rsidRPr="00B24D37">
        <w:rPr>
          <w:spacing w:val="-2"/>
        </w:rPr>
        <w:t>. Företaget ska vidare skjuta upp minst 60 procent av den</w:t>
      </w:r>
      <w:r w:rsidRPr="00B24D37">
        <w:t xml:space="preserve"> rörliga ersättningen för dels anställda i den verkställande led</w:t>
      </w:r>
      <w:r w:rsidRPr="00B24D37">
        <w:softHyphen/>
        <w:t>ningen, dels andra anställda vars arbets</w:t>
      </w:r>
      <w:r w:rsidRPr="00B24D37">
        <w:softHyphen/>
        <w:t>uppgifter har en väsentlig inverkan på företagets riskprofil, som har rörliga ersättnings</w:t>
      </w:r>
      <w:r w:rsidRPr="00B24D37">
        <w:softHyphen/>
        <w:t xml:space="preserve">delar på </w:t>
      </w:r>
      <w:r w:rsidRPr="00B24D37">
        <w:rPr>
          <w:spacing w:val="-2"/>
        </w:rPr>
        <w:t xml:space="preserve">ett särskilt högt belopp. </w:t>
      </w:r>
      <w:r w:rsidRPr="00B24D37">
        <w:t>Kra</w:t>
      </w:r>
      <w:r w:rsidRPr="00B24D37">
        <w:softHyphen/>
        <w:t>vet på att viss utbetalning av ersättning sker i form av aktier eller andra instrument gäller för företag som är betydande (</w:t>
      </w:r>
      <w:r w:rsidRPr="00B24D37">
        <w:rPr>
          <w:spacing w:val="-2"/>
        </w:rPr>
        <w:t>4 kap. 7 §)</w:t>
      </w:r>
      <w:r w:rsidRPr="00B24D37">
        <w:t xml:space="preserve">. </w:t>
      </w:r>
    </w:p>
    <w:p w14:paraId="3EA3D768" w14:textId="77777777" w:rsidR="002B30E5" w:rsidRPr="00B24D37" w:rsidRDefault="002B30E5" w:rsidP="002B30E5">
      <w:pPr>
        <w:pStyle w:val="Brdtextmedindrag"/>
      </w:pPr>
      <w:r w:rsidRPr="00B24D37">
        <w:t>Regeringen anser att det i och för sig framstår som lämpligt att utnyttja den möjlighet som värdepappersbolagsdirektivet ger att vid behov öka respektive sänka tröskelvärdet och att besluta att färre anställda ska omfattas av undantaget. På så sätt åstadkoms ett flexibelt regel</w:t>
      </w:r>
      <w:r w:rsidRPr="00B24D37">
        <w:softHyphen/>
        <w:t>v</w:t>
      </w:r>
      <w:r w:rsidRPr="00B24D37">
        <w:rPr>
          <w:spacing w:val="-4"/>
        </w:rPr>
        <w:t>erk som i större utsträckning kan anpassas till riskerna i det kon</w:t>
      </w:r>
      <w:r w:rsidRPr="00B24D37">
        <w:rPr>
          <w:spacing w:val="-4"/>
        </w:rPr>
        <w:softHyphen/>
        <w:t>kreta</w:t>
      </w:r>
      <w:r w:rsidRPr="00B24D37">
        <w:t xml:space="preserve"> fallet. Det framstår emellertid inte som helt klart hur </w:t>
      </w:r>
      <w:r w:rsidRPr="00E42E03">
        <w:t>direktivet ska tolkas i detta avseende. I direktivet anges</w:t>
      </w:r>
      <w:r w:rsidRPr="00E42E03">
        <w:rPr>
          <w:spacing w:val="-2"/>
        </w:rPr>
        <w:t xml:space="preserve"> att </w:t>
      </w:r>
      <w:r w:rsidRPr="00E42E03">
        <w:rPr>
          <w:iCs/>
          <w:spacing w:val="-2"/>
        </w:rPr>
        <w:t>en medlemsstat</w:t>
      </w:r>
      <w:r w:rsidRPr="00B24D37">
        <w:rPr>
          <w:spacing w:val="-2"/>
        </w:rPr>
        <w:t xml:space="preserve"> får öka tröskelvärdet förutsatt att värde</w:t>
      </w:r>
      <w:r w:rsidRPr="00B24D37">
        <w:rPr>
          <w:spacing w:val="-2"/>
        </w:rPr>
        <w:softHyphen/>
      </w:r>
      <w:r w:rsidRPr="00B24D37">
        <w:rPr>
          <w:spacing w:val="-4"/>
        </w:rPr>
        <w:t>pappersföretaget uppfyller vissa kriterier (</w:t>
      </w:r>
      <w:r w:rsidRPr="00B24D37">
        <w:t>artikel 32.5)</w:t>
      </w:r>
      <w:r w:rsidRPr="00B24D37">
        <w:rPr>
          <w:spacing w:val="-4"/>
        </w:rPr>
        <w:t>. Det kan enligt regeringens uppfattning</w:t>
      </w:r>
      <w:r w:rsidRPr="00B24D37">
        <w:t xml:space="preserve"> tolkas som att avsikten är att en medlemsstat genom före</w:t>
      </w:r>
      <w:r w:rsidRPr="00B24D37">
        <w:softHyphen/>
        <w:t xml:space="preserve">skrifter (antingen i lag eller på lägre nivå än lag) kan </w:t>
      </w:r>
      <w:r w:rsidRPr="00B24D37">
        <w:rPr>
          <w:spacing w:val="4"/>
        </w:rPr>
        <w:t>fastställa ett högre tröskelvärde för vissa värde</w:t>
      </w:r>
      <w:r w:rsidRPr="00B24D37">
        <w:rPr>
          <w:spacing w:val="4"/>
        </w:rPr>
        <w:softHyphen/>
        <w:t>pappers</w:t>
      </w:r>
      <w:r w:rsidRPr="00B24D37">
        <w:rPr>
          <w:spacing w:val="4"/>
        </w:rPr>
        <w:softHyphen/>
        <w:t>företag.</w:t>
      </w:r>
      <w:r w:rsidRPr="00B24D37">
        <w:t xml:space="preserve"> Det är i fem fall fråga om rent objektiva kriterier (artikel 32.5 a–e), som lämpar sig för generella föreskrifter. Det sista kriteriet är dock av en annan karaktär (artikel 32.5 f). Som redovisas ovan innebär det att det ska vara lämpligt att öka tröskel</w:t>
      </w:r>
      <w:r w:rsidRPr="00B24D37">
        <w:softHyphen/>
        <w:t>värdet med beaktande av arten och omfattningen av före</w:t>
      </w:r>
      <w:r w:rsidRPr="00B24D37">
        <w:softHyphen/>
        <w:t>tagets verksamhet, dess interna organisation och, i tillämpliga fall, sär</w:t>
      </w:r>
      <w:r w:rsidRPr="00B24D37">
        <w:softHyphen/>
        <w:t>dragen hos den kon</w:t>
      </w:r>
      <w:r w:rsidRPr="00B24D37">
        <w:softHyphen/>
        <w:t>cern som det tillhör. Motsvarande förutsättningar anges även när det gäller möjligheten för medlemsstaterna att sänka tröskel</w:t>
      </w:r>
      <w:r w:rsidRPr="00B24D37">
        <w:softHyphen/>
        <w:t>värdet (artikel 32.6). I dessa fall synes det således vara fråga om en lämplighetsbedömning, knuten till det en</w:t>
      </w:r>
      <w:r w:rsidRPr="00B24D37">
        <w:softHyphen/>
        <w:t>skilda företaget. Att ett höjt eller sänkt tröskel</w:t>
      </w:r>
      <w:r w:rsidRPr="00B24D37">
        <w:softHyphen/>
        <w:t>värde ska gälla för ett värdepappersbolag kan med en sådan tolkning därför inte följa direkt av en tillämpning av föreskrifter, utan förutsätter en prövning i det enskilda fallet. Enligt rege</w:t>
      </w:r>
      <w:r w:rsidRPr="00B24D37">
        <w:softHyphen/>
        <w:t xml:space="preserve">ringens bedömning bör en </w:t>
      </w:r>
      <w:r w:rsidRPr="00B24D37">
        <w:rPr>
          <w:spacing w:val="-2"/>
        </w:rPr>
        <w:t>sådan prövning göras av Finansinspektionen. Det framstår som lämp</w:t>
      </w:r>
      <w:r w:rsidRPr="00B24D37">
        <w:rPr>
          <w:spacing w:val="-2"/>
        </w:rPr>
        <w:softHyphen/>
      </w:r>
      <w:r w:rsidRPr="00B24D37">
        <w:t>ligt att denna befogen</w:t>
      </w:r>
      <w:r w:rsidRPr="00B24D37">
        <w:softHyphen/>
        <w:t>het regleras genom förord</w:t>
      </w:r>
      <w:r w:rsidRPr="00B24D37">
        <w:softHyphen/>
      </w:r>
      <w:r w:rsidRPr="00B24D37">
        <w:rPr>
          <w:spacing w:val="-4"/>
        </w:rPr>
        <w:t>ning. De krite</w:t>
      </w:r>
      <w:r w:rsidRPr="00B24D37">
        <w:rPr>
          <w:spacing w:val="-4"/>
        </w:rPr>
        <w:softHyphen/>
        <w:t xml:space="preserve">rier som ska </w:t>
      </w:r>
      <w:r w:rsidRPr="00B24D37">
        <w:rPr>
          <w:spacing w:val="-4"/>
        </w:rPr>
        <w:lastRenderedPageBreak/>
        <w:t xml:space="preserve">beaktas vid en sådan prövning bör </w:t>
      </w:r>
      <w:r w:rsidRPr="00B24D37">
        <w:t>regleras i bestämmelser i föreskrifter på lägre nivå än lag utifrån reglerna i värde</w:t>
      </w:r>
      <w:r w:rsidRPr="00B24D37">
        <w:softHyphen/>
        <w:t>pappers</w:t>
      </w:r>
      <w:r w:rsidRPr="00B24D37">
        <w:softHyphen/>
      </w:r>
      <w:r w:rsidRPr="00B24D37">
        <w:rPr>
          <w:spacing w:val="-4"/>
        </w:rPr>
        <w:t xml:space="preserve">bolagsdirektivet. </w:t>
      </w:r>
      <w:r w:rsidRPr="00E42E03">
        <w:rPr>
          <w:spacing w:val="-4"/>
        </w:rPr>
        <w:t>Sådana föreskrifter kan meddelas med stöd av det bemyn</w:t>
      </w:r>
      <w:r w:rsidRPr="00E42E03">
        <w:rPr>
          <w:spacing w:val="-4"/>
        </w:rPr>
        <w:softHyphen/>
        <w:t>digan</w:t>
      </w:r>
      <w:r w:rsidRPr="00E42E03">
        <w:rPr>
          <w:spacing w:val="-4"/>
        </w:rPr>
        <w:softHyphen/>
        <w:t>de som föreslås i avsnitt 10.2</w:t>
      </w:r>
      <w:r w:rsidRPr="00B24D37">
        <w:t xml:space="preserve">. I sammanhanget ska noteras att Eba, i samråd med Esma, ska utfärda riktlinjer för att underlätta </w:t>
      </w:r>
      <w:r w:rsidRPr="00B24D37">
        <w:rPr>
          <w:spacing w:val="-4"/>
        </w:rPr>
        <w:t>genom</w:t>
      </w:r>
      <w:r w:rsidRPr="00B24D37">
        <w:rPr>
          <w:spacing w:val="-4"/>
        </w:rPr>
        <w:softHyphen/>
        <w:t>förandet av undantagen och se till att de tillämpas på ett enhetligt sätt (</w:t>
      </w:r>
      <w:r w:rsidRPr="00B24D37">
        <w:t>artikel 32.9)</w:t>
      </w:r>
      <w:r w:rsidRPr="00B24D37">
        <w:rPr>
          <w:spacing w:val="-4"/>
        </w:rPr>
        <w:t>.</w:t>
      </w:r>
    </w:p>
    <w:p w14:paraId="2E8B944A" w14:textId="77777777" w:rsidR="002B30E5" w:rsidRPr="00B24D37" w:rsidRDefault="002B30E5" w:rsidP="002B30E5">
      <w:pPr>
        <w:pStyle w:val="Brdtextmedindrag"/>
      </w:pPr>
      <w:r w:rsidRPr="00B24D37">
        <w:t>När det gäller undantaget i värdepappersbolagsdirektivet i fråga om anställda (artikel 32.7) är utform</w:t>
      </w:r>
      <w:r w:rsidRPr="00B24D37">
        <w:softHyphen/>
        <w:t>ningen av mer generell karaktär genom att det inte anges någon sär</w:t>
      </w:r>
      <w:r w:rsidRPr="00B24D37">
        <w:softHyphen/>
        <w:t xml:space="preserve">skild lämplighetsprövning. I detta avseende bör frågan regleras genom föreskrifter på lägre nivå än lag. </w:t>
      </w:r>
    </w:p>
    <w:p w14:paraId="3BC496C0" w14:textId="77777777" w:rsidR="002B30E5" w:rsidRPr="00B24D37" w:rsidRDefault="002B30E5" w:rsidP="002B30E5">
      <w:pPr>
        <w:pStyle w:val="Rubrik5utannumrering"/>
      </w:pPr>
      <w:r w:rsidRPr="00B24D37">
        <w:t>Ersättningar på fondområdet</w:t>
      </w:r>
    </w:p>
    <w:p w14:paraId="7FD8229B" w14:textId="77777777" w:rsidR="002B30E5" w:rsidRPr="00E42E03" w:rsidRDefault="002B30E5" w:rsidP="002B30E5">
      <w:pPr>
        <w:pStyle w:val="Brdtextmedindrag"/>
        <w:ind w:firstLine="0"/>
      </w:pPr>
      <w:r w:rsidRPr="00B24D37">
        <w:rPr>
          <w:i/>
          <w:iCs/>
        </w:rPr>
        <w:t>Fondbolagens förening</w:t>
      </w:r>
      <w:r w:rsidRPr="00B24D37">
        <w:t xml:space="preserve"> önskar att det undantag från bl.a. regler om utbetalning av ersättningar i värdepappersbolag som föreslås</w:t>
      </w:r>
      <w:r w:rsidRPr="00E42E03">
        <w:t xml:space="preserve"> med anled</w:t>
      </w:r>
      <w:r w:rsidRPr="00E42E03">
        <w:softHyphen/>
        <w:t>ning av genomförandet av värde</w:t>
      </w:r>
      <w:r w:rsidRPr="00E42E03">
        <w:softHyphen/>
        <w:t>pappersbolagsdirektivet samtidigt bör införas för fondbolag och AIF-för</w:t>
      </w:r>
      <w:r w:rsidRPr="00E42E03">
        <w:softHyphen/>
        <w:t xml:space="preserve">valtare. Regeringen konstaterar att denna fråga inte ryms inom ramen för detta lagstiftningsärende. </w:t>
      </w:r>
    </w:p>
    <w:p w14:paraId="21B492DD" w14:textId="77777777" w:rsidR="002B30E5" w:rsidRPr="00E42E03" w:rsidRDefault="002B30E5" w:rsidP="002B30E5">
      <w:pPr>
        <w:pStyle w:val="Rubrik2"/>
      </w:pPr>
      <w:bookmarkStart w:id="163" w:name="_Toc33087231"/>
      <w:bookmarkStart w:id="164" w:name="_Toc65160265"/>
      <w:bookmarkStart w:id="165" w:name="_Toc68700482"/>
      <w:r w:rsidRPr="00E42E03">
        <w:t>Ersättningskommitté</w:t>
      </w:r>
      <w:bookmarkEnd w:id="163"/>
      <w:bookmarkEnd w:id="164"/>
      <w:bookmarkEnd w:id="165"/>
    </w:p>
    <w:p w14:paraId="2772FA2F" w14:textId="77777777" w:rsidR="002B30E5" w:rsidRPr="00E42E03" w:rsidRDefault="002B30E5" w:rsidP="002B30E5">
      <w:pPr>
        <w:pStyle w:val="Brdtextram"/>
      </w:pPr>
      <w:r w:rsidRPr="00E42E03">
        <w:rPr>
          <w:b/>
        </w:rPr>
        <w:t>Regeringens be</w:t>
      </w:r>
      <w:r w:rsidRPr="00E42E03">
        <w:rPr>
          <w:b/>
          <w:spacing w:val="-2"/>
        </w:rPr>
        <w:t xml:space="preserve">dömning: </w:t>
      </w:r>
      <w:r w:rsidRPr="00E42E03">
        <w:rPr>
          <w:spacing w:val="-2"/>
        </w:rPr>
        <w:t xml:space="preserve">Värdepappersbolagsdirektivets regler om </w:t>
      </w:r>
      <w:r>
        <w:rPr>
          <w:spacing w:val="-2"/>
        </w:rPr>
        <w:t>en</w:t>
      </w:r>
      <w:r w:rsidRPr="00E42E03">
        <w:rPr>
          <w:spacing w:val="-2"/>
        </w:rPr>
        <w:t xml:space="preserve"> er</w:t>
      </w:r>
      <w:r w:rsidRPr="00E42E03">
        <w:rPr>
          <w:spacing w:val="-2"/>
        </w:rPr>
        <w:softHyphen/>
        <w:t>sätt</w:t>
      </w:r>
      <w:r w:rsidRPr="00E42E03">
        <w:rPr>
          <w:spacing w:val="-2"/>
        </w:rPr>
        <w:softHyphen/>
        <w:t>ningskommitté</w:t>
      </w:r>
      <w:r w:rsidRPr="00E42E03">
        <w:t xml:space="preserve"> bör genomföras genom föreskrifter på lägre nivå än lag. </w:t>
      </w:r>
    </w:p>
    <w:p w14:paraId="00F4A502" w14:textId="77777777" w:rsidR="002B30E5" w:rsidRPr="00E42E03" w:rsidRDefault="002B30E5" w:rsidP="002B30E5">
      <w:pPr>
        <w:pStyle w:val="Brdtext"/>
        <w:rPr>
          <w:sz w:val="8"/>
          <w:szCs w:val="8"/>
        </w:rPr>
      </w:pPr>
    </w:p>
    <w:p w14:paraId="446AFF97" w14:textId="77777777" w:rsidR="002B30E5" w:rsidRPr="00E42E03" w:rsidRDefault="002B30E5" w:rsidP="002B30E5">
      <w:pPr>
        <w:pStyle w:val="Brdtextmedindrag"/>
      </w:pPr>
      <w:r w:rsidRPr="00E42E03">
        <w:rPr>
          <w:b/>
          <w:bCs/>
        </w:rPr>
        <w:t xml:space="preserve">Utredningens bedömning </w:t>
      </w:r>
      <w:r w:rsidRPr="00E42E03">
        <w:t>överensstämmer med regeringens bedöm</w:t>
      </w:r>
      <w:r w:rsidRPr="00E42E03">
        <w:softHyphen/>
        <w:t xml:space="preserve">ning. </w:t>
      </w:r>
    </w:p>
    <w:p w14:paraId="57DC10BB" w14:textId="77777777" w:rsidR="002B30E5" w:rsidRPr="00E42E03" w:rsidRDefault="002B30E5" w:rsidP="002B30E5">
      <w:pPr>
        <w:pStyle w:val="Brdtextmedindrag"/>
      </w:pPr>
      <w:r w:rsidRPr="00E42E03">
        <w:rPr>
          <w:b/>
          <w:bCs/>
        </w:rPr>
        <w:t xml:space="preserve">Remissinstanserna </w:t>
      </w:r>
      <w:r w:rsidRPr="00E42E03">
        <w:t>tillstyrker bedömningen eller har inget att invända mot den.</w:t>
      </w:r>
    </w:p>
    <w:p w14:paraId="307AC92D" w14:textId="77777777" w:rsidR="002B30E5" w:rsidRPr="00B24D37" w:rsidRDefault="002B30E5" w:rsidP="002B30E5">
      <w:pPr>
        <w:pStyle w:val="Brdtextmedindrag"/>
      </w:pPr>
      <w:r w:rsidRPr="00E42E03">
        <w:rPr>
          <w:b/>
          <w:bCs/>
        </w:rPr>
        <w:t>Skälen för regeringens bedömning</w:t>
      </w:r>
      <w:r>
        <w:rPr>
          <w:b/>
          <w:bCs/>
        </w:rPr>
        <w:t>:</w:t>
      </w:r>
      <w:r w:rsidRPr="00E42E03">
        <w:t xml:space="preserve"> Liksom i kapitaltäcknings</w:t>
      </w:r>
      <w:r w:rsidRPr="00E42E03">
        <w:softHyphen/>
        <w:t>direktivet (artikel 95) innehåller värdepap</w:t>
      </w:r>
      <w:r w:rsidRPr="00E42E03">
        <w:softHyphen/>
        <w:t>persbolagsdirektivet regler med krav på vissa v</w:t>
      </w:r>
      <w:r w:rsidRPr="00E42E03">
        <w:rPr>
          <w:spacing w:val="-2"/>
        </w:rPr>
        <w:t>ärdepappersföretag att inrätta en ersättningskommitté (</w:t>
      </w:r>
      <w:r w:rsidRPr="00E42E03">
        <w:t>artikel 33</w:t>
      </w:r>
      <w:r w:rsidRPr="00E42E03">
        <w:rPr>
          <w:spacing w:val="-2"/>
        </w:rPr>
        <w:t xml:space="preserve">). </w:t>
      </w:r>
      <w:r w:rsidRPr="00B24D37">
        <w:rPr>
          <w:spacing w:val="-2"/>
        </w:rPr>
        <w:t>Kapitaltäck</w:t>
      </w:r>
      <w:r w:rsidRPr="00B24D37">
        <w:rPr>
          <w:spacing w:val="-2"/>
        </w:rPr>
        <w:softHyphen/>
        <w:t>ningsdirektivets</w:t>
      </w:r>
      <w:r w:rsidRPr="00B24D37">
        <w:t xml:space="preserve"> krav i detta avseende är i svensk rätt genomfört genom myndighetsföreskrif</w:t>
      </w:r>
      <w:r w:rsidRPr="00B24D37">
        <w:softHyphen/>
        <w:t>ter, där bestämmelser om ersättningskommitté finns i Finansinspektionens föreskrifter om ersätt</w:t>
      </w:r>
      <w:r w:rsidRPr="00B24D37">
        <w:softHyphen/>
        <w:t xml:space="preserve">ningssystem i kreditinstitut och värdepappersbolag (3 kap. 3 §). </w:t>
      </w:r>
    </w:p>
    <w:p w14:paraId="718484C2" w14:textId="77777777" w:rsidR="002B30E5" w:rsidRPr="00B24D37" w:rsidRDefault="002B30E5" w:rsidP="002B30E5">
      <w:pPr>
        <w:pStyle w:val="Brdtextmedindrag"/>
      </w:pPr>
      <w:r w:rsidRPr="00B24D37">
        <w:t>För värdepappersbolagens del innebär det nya regelverket en änd</w:t>
      </w:r>
      <w:r w:rsidRPr="00B24D37">
        <w:softHyphen/>
        <w:t xml:space="preserve">ring beträffande vilka bolags som omfattas av skyldigheten att </w:t>
      </w:r>
      <w:r w:rsidRPr="00B24D37">
        <w:rPr>
          <w:spacing w:val="-2"/>
        </w:rPr>
        <w:t>in</w:t>
      </w:r>
      <w:r w:rsidRPr="00B24D37">
        <w:rPr>
          <w:spacing w:val="-2"/>
        </w:rPr>
        <w:softHyphen/>
        <w:t>rätta en ersättningskommitté. Medan kravet enligt kapitaltäcknings</w:t>
      </w:r>
      <w:r w:rsidRPr="00B24D37">
        <w:rPr>
          <w:spacing w:val="-2"/>
        </w:rPr>
        <w:softHyphen/>
        <w:t>direktivet</w:t>
      </w:r>
      <w:r w:rsidRPr="00B24D37">
        <w:t xml:space="preserve"> gäller för institut som är betydande i fråga om storlek, intern organisation och verksamhetens art, omfattning och komplexitet, anges i värdepappers</w:t>
      </w:r>
      <w:r w:rsidRPr="00B24D37">
        <w:softHyphen/>
        <w:t>bolagsdirektivet ett konkret tröskelvärde, nämligen tillgångar inom och utanför balans</w:t>
      </w:r>
      <w:r w:rsidRPr="00B24D37">
        <w:softHyphen/>
        <w:t xml:space="preserve">räkningen som i genomsnitt överstiger 100 miljoner euro under den fyraårsperiod som föregår det aktuella räkenskapsåret. </w:t>
      </w:r>
    </w:p>
    <w:p w14:paraId="03E5F646" w14:textId="77777777" w:rsidR="002B30E5" w:rsidRPr="00E42E03" w:rsidRDefault="002B30E5" w:rsidP="002B30E5">
      <w:pPr>
        <w:pStyle w:val="Brdtextmedindrag"/>
      </w:pPr>
      <w:r w:rsidRPr="00B24D37">
        <w:t>En annan skillnad är att det i värdepappersbolagsdirek</w:t>
      </w:r>
      <w:r w:rsidRPr="00B24D37">
        <w:softHyphen/>
        <w:t xml:space="preserve">tivet </w:t>
      </w:r>
      <w:r w:rsidRPr="00E42E03">
        <w:t>anges att ersättningskommittén ska vara könsbalanserad. Vidare ska kommittén när den förbereder beslut, utöver att beakta de intressen som också anges i kapitaltäck</w:t>
      </w:r>
      <w:r w:rsidRPr="00E42E03">
        <w:softHyphen/>
        <w:t>ningsdirektivet, dvs. de långsiktiga intressena för värde</w:t>
      </w:r>
      <w:r w:rsidRPr="00E42E03">
        <w:softHyphen/>
        <w:t>pappers</w:t>
      </w:r>
      <w:r w:rsidRPr="00E42E03">
        <w:softHyphen/>
        <w:t>före</w:t>
      </w:r>
      <w:r w:rsidRPr="00E42E03">
        <w:softHyphen/>
        <w:t xml:space="preserve">tagets aktieägare, investerare och övriga intressenter, även ta hänsyn till allmänintresset. </w:t>
      </w:r>
    </w:p>
    <w:p w14:paraId="405DA12A" w14:textId="4240A105" w:rsidR="00A73BE4" w:rsidRDefault="002B30E5" w:rsidP="00A73BE4">
      <w:pPr>
        <w:pStyle w:val="Brdtextmedindrag"/>
      </w:pPr>
      <w:r w:rsidRPr="00E42E03">
        <w:rPr>
          <w:spacing w:val="-4"/>
        </w:rPr>
        <w:lastRenderedPageBreak/>
        <w:t>De ändringar som det nya regel</w:t>
      </w:r>
      <w:r w:rsidRPr="00E42E03">
        <w:rPr>
          <w:spacing w:val="-4"/>
        </w:rPr>
        <w:softHyphen/>
        <w:t>verket</w:t>
      </w:r>
      <w:r w:rsidRPr="00E42E03">
        <w:t xml:space="preserve"> innebär för värdepappersbolagens del är inte av sådant slag att det är nödvändigt med reglering i lag. Frågan om inrättande av en ersätt</w:t>
      </w:r>
      <w:r w:rsidRPr="00E42E03">
        <w:softHyphen/>
        <w:t>ningskommitté bör därför även i fortsättningen regleras genom före</w:t>
      </w:r>
      <w:r w:rsidRPr="00E42E03">
        <w:softHyphen/>
        <w:t>skrif</w:t>
      </w:r>
      <w:r w:rsidRPr="00E42E03">
        <w:softHyphen/>
        <w:t xml:space="preserve">ter på lägre nivå än lag. Sådana föreskrifter kan meddelas med stöd av det </w:t>
      </w:r>
      <w:r w:rsidRPr="00B24D37">
        <w:t>bemyn</w:t>
      </w:r>
      <w:r w:rsidRPr="00B24D37">
        <w:softHyphen/>
        <w:t>digan</w:t>
      </w:r>
      <w:r w:rsidRPr="00B24D37">
        <w:softHyphen/>
        <w:t>de som föreslås i avsnitt 10.2</w:t>
      </w:r>
      <w:r>
        <w:t>.</w:t>
      </w:r>
    </w:p>
    <w:p w14:paraId="123F3B1C" w14:textId="6B6B63FB" w:rsidR="00A73BE4" w:rsidRDefault="00A73BE4" w:rsidP="00A73BE4">
      <w:pPr>
        <w:pStyle w:val="Rubrik1"/>
      </w:pPr>
      <w:bookmarkStart w:id="166" w:name="_Toc68700483"/>
      <w:r w:rsidRPr="00A73BE4">
        <w:t>Tillsyn</w:t>
      </w:r>
      <w:bookmarkEnd w:id="166"/>
    </w:p>
    <w:p w14:paraId="2FD982DD" w14:textId="77777777" w:rsidR="003C6E69" w:rsidRPr="00C3258E" w:rsidRDefault="003C6E69" w:rsidP="003C6E69">
      <w:pPr>
        <w:pStyle w:val="Rubrik2"/>
        <w:spacing w:before="0"/>
      </w:pPr>
      <w:bookmarkStart w:id="167" w:name="_Toc33087253"/>
      <w:bookmarkStart w:id="168" w:name="_Toc65160267"/>
      <w:bookmarkStart w:id="169" w:name="_Toc68700484"/>
      <w:r w:rsidRPr="00C3258E">
        <w:t>Allmänt om de behöriga myndigheterna</w:t>
      </w:r>
      <w:bookmarkEnd w:id="167"/>
      <w:bookmarkEnd w:id="168"/>
      <w:bookmarkEnd w:id="169"/>
      <w:r w:rsidRPr="00C3258E">
        <w:t xml:space="preserve"> </w:t>
      </w:r>
    </w:p>
    <w:p w14:paraId="467E12BB" w14:textId="77777777" w:rsidR="003C6E69" w:rsidRPr="00C3258E" w:rsidRDefault="003C6E69" w:rsidP="003C6E69">
      <w:pPr>
        <w:pStyle w:val="Brdtextram"/>
      </w:pPr>
      <w:r w:rsidRPr="00C3258E">
        <w:rPr>
          <w:b/>
        </w:rPr>
        <w:t xml:space="preserve">Regeringens bedömning: </w:t>
      </w:r>
      <w:r w:rsidRPr="00C3258E">
        <w:t>Det följer redan av gällande rätt att Finans</w:t>
      </w:r>
      <w:r w:rsidRPr="00C3258E">
        <w:softHyphen/>
        <w:t>inspek</w:t>
      </w:r>
      <w:r w:rsidRPr="00C3258E">
        <w:softHyphen/>
        <w:t>tio</w:t>
      </w:r>
      <w:r w:rsidRPr="00C3258E">
        <w:softHyphen/>
        <w:t>nen ska ha de resurser och det oberoende som krävs för att bedriva tillsyn enligt värdepappersbolagsförordningen och värde</w:t>
      </w:r>
      <w:r w:rsidRPr="00C3258E">
        <w:softHyphen/>
        <w:t>pappers</w:t>
      </w:r>
      <w:r w:rsidRPr="00C3258E">
        <w:softHyphen/>
        <w:t>bolagsdirektivet.</w:t>
      </w:r>
    </w:p>
    <w:p w14:paraId="6DA168FC" w14:textId="77777777" w:rsidR="003C6E69" w:rsidRPr="00C3258E" w:rsidRDefault="003C6E69" w:rsidP="003C6E69">
      <w:pPr>
        <w:pStyle w:val="Brdtext"/>
        <w:rPr>
          <w:sz w:val="8"/>
          <w:szCs w:val="8"/>
        </w:rPr>
      </w:pPr>
    </w:p>
    <w:p w14:paraId="644573FF" w14:textId="77777777" w:rsidR="003C6E69" w:rsidRPr="00C3258E" w:rsidRDefault="003C6E69" w:rsidP="003C6E69">
      <w:pPr>
        <w:pStyle w:val="Brdtextmedindrag"/>
        <w:rPr>
          <w:b/>
          <w:bCs/>
        </w:rPr>
      </w:pPr>
      <w:r w:rsidRPr="00C3258E">
        <w:rPr>
          <w:b/>
          <w:bCs/>
        </w:rPr>
        <w:t xml:space="preserve">Utredningens bedömning </w:t>
      </w:r>
      <w:r w:rsidRPr="00C3258E">
        <w:t>överensstämmer med regeringens bedöm</w:t>
      </w:r>
      <w:r w:rsidRPr="00C3258E">
        <w:softHyphen/>
        <w:t>ning.</w:t>
      </w:r>
      <w:r w:rsidRPr="00C3258E">
        <w:rPr>
          <w:b/>
          <w:bCs/>
        </w:rPr>
        <w:t xml:space="preserve"> </w:t>
      </w:r>
    </w:p>
    <w:p w14:paraId="577FDF91" w14:textId="77777777" w:rsidR="003C6E69" w:rsidRPr="00C3258E" w:rsidRDefault="003C6E69" w:rsidP="003C6E69">
      <w:pPr>
        <w:pStyle w:val="Brdtextmedindrag"/>
        <w:rPr>
          <w:b/>
          <w:bCs/>
        </w:rPr>
      </w:pPr>
      <w:r w:rsidRPr="00C3258E">
        <w:rPr>
          <w:b/>
          <w:bCs/>
        </w:rPr>
        <w:t xml:space="preserve">Remissinstanserna: </w:t>
      </w:r>
      <w:r w:rsidRPr="00C3258E">
        <w:t xml:space="preserve">Flertalet remissinstanser tillstyrker bedömningen eller har inget att invända mot den. </w:t>
      </w:r>
      <w:r w:rsidRPr="00C3258E">
        <w:rPr>
          <w:i/>
          <w:iCs/>
        </w:rPr>
        <w:t xml:space="preserve">Sveriges advokatsamfund </w:t>
      </w:r>
      <w:r w:rsidRPr="00C3258E">
        <w:t>framhåller att den nya regler</w:t>
      </w:r>
      <w:r w:rsidRPr="00C3258E">
        <w:softHyphen/>
        <w:t>ingen ökar komplexiteten i det finansiella regelverket samt att Finans</w:t>
      </w:r>
      <w:r w:rsidRPr="00C3258E">
        <w:softHyphen/>
        <w:t>inspektionen på flera punkter föreslås få fatta beslut om vilka regler ett enskilt institut ska tillämpa, där kriterierna för sådana beslut är synnerligen vaga och ingen vägledning ges i förslaget om hur inspek</w:t>
      </w:r>
      <w:r w:rsidRPr="00C3258E">
        <w:softHyphen/>
        <w:t>tionen ska gå till väga för att avgöra hur reglerna ska tillämpas på olika institut. Advokat</w:t>
      </w:r>
      <w:r w:rsidRPr="00C3258E">
        <w:softHyphen/>
        <w:t xml:space="preserve">samfundet </w:t>
      </w:r>
      <w:r>
        <w:t>lyfter fram</w:t>
      </w:r>
      <w:r w:rsidRPr="00C3258E">
        <w:t xml:space="preserve"> att Finansinspektionens tjänstemän inte längre har mer ade</w:t>
      </w:r>
      <w:r w:rsidRPr="00C3258E">
        <w:softHyphen/>
        <w:t>kvat eller bättre utbildning än företrädarna och besluts</w:t>
      </w:r>
      <w:r w:rsidRPr="00C3258E">
        <w:softHyphen/>
        <w:t>fattarna för instituten samt att många av inspektionens tjänstemän på grund av hög personalomsättning har mycket begränsad erfarenhet. Advokat</w:t>
      </w:r>
      <w:r w:rsidRPr="00C3258E">
        <w:softHyphen/>
        <w:t>samfundet menar att det rådande förhållandet har medfört kraftiga varia</w:t>
      </w:r>
      <w:r w:rsidRPr="00C3258E">
        <w:softHyphen/>
        <w:t xml:space="preserve">tioner i inspektionens praxis. Advokatsamfundet </w:t>
      </w:r>
      <w:r>
        <w:t>framhåller också</w:t>
      </w:r>
      <w:r w:rsidRPr="00C3258E">
        <w:t xml:space="preserve"> att Finans</w:t>
      </w:r>
      <w:r w:rsidRPr="00C3258E">
        <w:softHyphen/>
        <w:t>inspek</w:t>
      </w:r>
      <w:r w:rsidRPr="00C3258E">
        <w:softHyphen/>
        <w:t>tionen, till skillnad från utlän</w:t>
      </w:r>
      <w:r w:rsidRPr="00C3258E">
        <w:softHyphen/>
        <w:t>ds</w:t>
      </w:r>
      <w:r w:rsidRPr="00C3258E">
        <w:softHyphen/>
        <w:t>ka tillsynsmyndigheter vanligen inte med</w:t>
      </w:r>
      <w:r w:rsidRPr="00C3258E">
        <w:softHyphen/>
        <w:t>delar praxis</w:t>
      </w:r>
      <w:r w:rsidRPr="00C3258E">
        <w:softHyphen/>
        <w:t>ändringar på ett offentligt sätt till alla institut, även när änd</w:t>
      </w:r>
      <w:r w:rsidRPr="00C3258E">
        <w:softHyphen/>
        <w:t>ringen beror på att en tidigare fel</w:t>
      </w:r>
      <w:r w:rsidRPr="00C3258E">
        <w:softHyphen/>
        <w:t>aktig regeltillämpning korrigeras, utan begränsar sig till att kommuni</w:t>
      </w:r>
      <w:r w:rsidRPr="00C3258E">
        <w:softHyphen/>
        <w:t>cera förändringen i enskilda ärenden. Enligt Advokat</w:t>
      </w:r>
      <w:r w:rsidRPr="00C3258E">
        <w:softHyphen/>
        <w:t>samfundet finns det såle</w:t>
      </w:r>
      <w:r w:rsidRPr="00C3258E">
        <w:softHyphen/>
        <w:t>des betydande utmaningar för Finans</w:t>
      </w:r>
      <w:r w:rsidRPr="00C3258E">
        <w:softHyphen/>
        <w:t>inspektionen att tillämpa regel</w:t>
      </w:r>
      <w:r w:rsidRPr="00C3258E">
        <w:softHyphen/>
        <w:t>ver</w:t>
      </w:r>
      <w:r w:rsidRPr="00C3258E">
        <w:softHyphen/>
        <w:t>ken på ett korrekt, konsekvent och för</w:t>
      </w:r>
      <w:r w:rsidRPr="00C3258E">
        <w:softHyphen/>
        <w:t>utsägbart sätt i enlighet med rege</w:t>
      </w:r>
      <w:r w:rsidRPr="00C3258E">
        <w:softHyphen/>
        <w:t>rings</w:t>
      </w:r>
      <w:r w:rsidRPr="00C3258E">
        <w:softHyphen/>
        <w:t>formens krav att offentlig makt</w:t>
      </w:r>
      <w:r w:rsidRPr="00C3258E">
        <w:softHyphen/>
        <w:t>utövning ska vara normbunden, saklig och med respekt för allas likhet inför lagen. Advokat</w:t>
      </w:r>
      <w:r w:rsidRPr="00C3258E">
        <w:softHyphen/>
        <w:t>samfundet framhåller att Finansinspek</w:t>
      </w:r>
      <w:r>
        <w:softHyphen/>
      </w:r>
      <w:r w:rsidRPr="00C3258E">
        <w:t>tionens beslut ofta får stor verkan på institutens verk</w:t>
      </w:r>
      <w:r w:rsidRPr="00C3258E">
        <w:softHyphen/>
        <w:t>sam</w:t>
      </w:r>
      <w:r w:rsidRPr="00C3258E">
        <w:softHyphen/>
        <w:t>het, eftersom det kan ta lång tid att få ett beslut ändrat i domstol och Finans</w:t>
      </w:r>
      <w:r w:rsidRPr="00C3258E">
        <w:softHyphen/>
        <w:t>inspektionen regelmässigt utan närmare motivering beslutar att dess beslut ska gälla omedelbart när detta formellt är möjligt. Advokat</w:t>
      </w:r>
      <w:r w:rsidRPr="00C3258E">
        <w:softHyphen/>
        <w:t>sam</w:t>
      </w:r>
      <w:r w:rsidRPr="00C3258E">
        <w:softHyphen/>
        <w:t>fundet menar att det är av mycket stor vikt att Finansinspektionens beslut blir rätt och att lagstiftningen därför bör ut</w:t>
      </w:r>
      <w:r w:rsidRPr="00C3258E">
        <w:softHyphen/>
        <w:t>formas så att den närmare anger hur Finansinspektionen ska fatta beslut och styr Finansinspektionen än vad som är fallet i det remitterade förslaget. Enligt Advokatsamfundet kan det exem</w:t>
      </w:r>
      <w:r w:rsidRPr="00C3258E">
        <w:softHyphen/>
        <w:t>pel</w:t>
      </w:r>
      <w:r w:rsidRPr="00C3258E">
        <w:softHyphen/>
        <w:t xml:space="preserve">vis införas hårdare krav på motivering av beslut, mer omfattande </w:t>
      </w:r>
      <w:r w:rsidRPr="00C3258E">
        <w:lastRenderedPageBreak/>
        <w:t>och formaliserade krav på samråd och konsultation samt regler om att besluten inte får verkställas innan de har fått laga kraft eller överprövats av domstol eller t.ex. särskild pröv</w:t>
      </w:r>
      <w:r w:rsidRPr="00C3258E">
        <w:softHyphen/>
        <w:t>ningsnämnd inom myndigheten. Advo</w:t>
      </w:r>
      <w:r w:rsidRPr="00C3258E">
        <w:softHyphen/>
        <w:t>kat</w:t>
      </w:r>
      <w:r w:rsidRPr="00C3258E">
        <w:softHyphen/>
        <w:t>samfundet anser att Finans</w:t>
      </w:r>
      <w:r w:rsidRPr="00C3258E">
        <w:softHyphen/>
        <w:t>inspektionens förmåga att korrekt hantera det allt mer komplexa regelverk</w:t>
      </w:r>
      <w:r w:rsidRPr="00C3258E">
        <w:softHyphen/>
        <w:t>et behöver stärkas genom en fastare nor</w:t>
      </w:r>
      <w:r w:rsidRPr="00C3258E">
        <w:softHyphen/>
        <w:t>ma</w:t>
      </w:r>
      <w:r w:rsidRPr="00C3258E">
        <w:softHyphen/>
        <w:t xml:space="preserve">tiv styrning av dess verksamhet. </w:t>
      </w:r>
    </w:p>
    <w:p w14:paraId="5FB0A706" w14:textId="77777777" w:rsidR="003C6E69" w:rsidRPr="00C3258E" w:rsidRDefault="003C6E69" w:rsidP="003C6E69">
      <w:pPr>
        <w:pStyle w:val="Brdtextmedindrag"/>
      </w:pPr>
      <w:r w:rsidRPr="00C3258E">
        <w:rPr>
          <w:b/>
          <w:bCs/>
        </w:rPr>
        <w:t>Skälen för regeringens bedömning:</w:t>
      </w:r>
      <w:r w:rsidRPr="00C3258E">
        <w:t xml:space="preserve"> </w:t>
      </w:r>
      <w:r w:rsidRPr="00C3258E">
        <w:rPr>
          <w:spacing w:val="-2"/>
        </w:rPr>
        <w:t>Enligt värde</w:t>
      </w:r>
      <w:r w:rsidRPr="00C3258E">
        <w:rPr>
          <w:spacing w:val="-2"/>
        </w:rPr>
        <w:softHyphen/>
        <w:t>pappers</w:t>
      </w:r>
      <w:r w:rsidRPr="00C3258E">
        <w:rPr>
          <w:spacing w:val="-2"/>
        </w:rPr>
        <w:softHyphen/>
        <w:t>bolags</w:t>
      </w:r>
      <w:r w:rsidRPr="00C3258E">
        <w:rPr>
          <w:spacing w:val="-2"/>
        </w:rPr>
        <w:softHyphen/>
        <w:t>direktivet ska medlemsstaterna</w:t>
      </w:r>
      <w:r w:rsidRPr="00C3258E">
        <w:t xml:space="preserve"> utse en eller flera behöriga myndig</w:t>
      </w:r>
      <w:r w:rsidRPr="00C3258E">
        <w:softHyphen/>
        <w:t xml:space="preserve">heter som ska utföra de uppgifter </w:t>
      </w:r>
      <w:r w:rsidRPr="00C3258E">
        <w:rPr>
          <w:spacing w:val="-2"/>
        </w:rPr>
        <w:t>som framgår av direktivet och värde</w:t>
      </w:r>
      <w:r w:rsidRPr="00C3258E">
        <w:rPr>
          <w:spacing w:val="-2"/>
        </w:rPr>
        <w:softHyphen/>
        <w:t>pappers</w:t>
      </w:r>
      <w:r w:rsidRPr="00C3258E">
        <w:rPr>
          <w:spacing w:val="-2"/>
        </w:rPr>
        <w:softHyphen/>
        <w:t xml:space="preserve">bolagsförordningen (artikel 4.1). </w:t>
      </w:r>
      <w:r w:rsidRPr="00C3258E">
        <w:t>I avsnitt 6.5 föreslås att Finans</w:t>
      </w:r>
      <w:r w:rsidRPr="00C3258E">
        <w:softHyphen/>
        <w:t>inspek</w:t>
      </w:r>
      <w:r w:rsidRPr="00C3258E">
        <w:softHyphen/>
        <w:t xml:space="preserve">tionen ska vara behörig myndighet med ansvar för dessa uppgifter. </w:t>
      </w:r>
    </w:p>
    <w:p w14:paraId="170479DB" w14:textId="6F1D7779" w:rsidR="003C6E69" w:rsidRPr="00C3258E" w:rsidRDefault="003C6E69" w:rsidP="003C6E69">
      <w:pPr>
        <w:pStyle w:val="Brdtextmedindrag"/>
      </w:pPr>
      <w:r w:rsidRPr="00C3258E">
        <w:t>I värde</w:t>
      </w:r>
      <w:r w:rsidRPr="00C3258E">
        <w:softHyphen/>
        <w:t>pappers</w:t>
      </w:r>
      <w:r w:rsidRPr="00C3258E">
        <w:softHyphen/>
        <w:t>bolags</w:t>
      </w:r>
      <w:r w:rsidRPr="00C3258E">
        <w:softHyphen/>
        <w:t>direktivet finns även generella regler om att med</w:t>
      </w:r>
      <w:r w:rsidRPr="00C3258E">
        <w:softHyphen/>
        <w:t>lems</w:t>
      </w:r>
      <w:r w:rsidRPr="00C3258E">
        <w:softHyphen/>
        <w:t>staterna ska säkerställa dels att de behöriga myndigheterna ut</w:t>
      </w:r>
      <w:r w:rsidRPr="00C3258E">
        <w:softHyphen/>
      </w:r>
      <w:r w:rsidRPr="00C3258E">
        <w:rPr>
          <w:spacing w:val="-2"/>
        </w:rPr>
        <w:t xml:space="preserve">övar tillsyn över värdepappersföretagens verksamhet (och i </w:t>
      </w:r>
      <w:r w:rsidRPr="00C3258E">
        <w:t>tillämpliga fall även över de värdepappersinriktade holdingföretagens och de blandade finan</w:t>
      </w:r>
      <w:r w:rsidRPr="00C3258E">
        <w:softHyphen/>
        <w:t>siella holdingföretagens verksamhet)</w:t>
      </w:r>
      <w:r w:rsidRPr="00C3258E">
        <w:rPr>
          <w:spacing w:val="-2"/>
        </w:rPr>
        <w:t xml:space="preserve"> för att bedöma</w:t>
      </w:r>
      <w:r w:rsidRPr="00C3258E">
        <w:t xml:space="preserve"> efterlevnaden av kraven i regelverket, dels att myndig</w:t>
      </w:r>
      <w:r w:rsidRPr="00C3258E">
        <w:softHyphen/>
        <w:t>heterna har alla nödvändiga befogen</w:t>
      </w:r>
      <w:r w:rsidRPr="00C3258E">
        <w:softHyphen/>
        <w:t>heter för detta ändamål och för att utreda even</w:t>
      </w:r>
      <w:r w:rsidRPr="00C3258E">
        <w:softHyphen/>
      </w:r>
      <w:r w:rsidRPr="00C3258E">
        <w:rPr>
          <w:spacing w:val="4"/>
        </w:rPr>
        <w:t>tuella överträdelser av kraven (artikel 4.2 och 4.3). Motsvarande</w:t>
      </w:r>
      <w:r w:rsidRPr="00C3258E">
        <w:t xml:space="preserve"> regler finns i kapitaltäck</w:t>
      </w:r>
      <w:r w:rsidRPr="00C3258E">
        <w:softHyphen/>
        <w:t>nings</w:t>
      </w:r>
      <w:r w:rsidRPr="00C3258E">
        <w:softHyphen/>
        <w:t>direktivet (artikel 4.2 och 4.3). Medlemsstaterna ska enligt värde</w:t>
      </w:r>
      <w:r w:rsidRPr="00C3258E">
        <w:softHyphen/>
        <w:t>pappers</w:t>
      </w:r>
      <w:r w:rsidRPr="00C3258E">
        <w:softHyphen/>
      </w:r>
      <w:r>
        <w:t>bolags</w:t>
      </w:r>
      <w:r w:rsidRPr="00C3258E">
        <w:t>direktivet kräva att värde</w:t>
      </w:r>
      <w:r w:rsidRPr="00C3258E">
        <w:softHyphen/>
        <w:t>pappers</w:t>
      </w:r>
      <w:r w:rsidRPr="00C3258E">
        <w:softHyphen/>
        <w:t>företagen förser de behöriga myndig</w:t>
      </w:r>
      <w:r w:rsidRPr="00C3258E">
        <w:softHyphen/>
        <w:t>heterna med all information som behövs för att de ska kunna bedöma om företagen följer dels de nationella bestäm</w:t>
      </w:r>
      <w:r w:rsidRPr="00C3258E">
        <w:softHyphen/>
        <w:t>melser som inför</w:t>
      </w:r>
      <w:r>
        <w:softHyphen/>
      </w:r>
      <w:r w:rsidRPr="00C3258E">
        <w:t>livar direktivet, dels värdepappers</w:t>
      </w:r>
      <w:r w:rsidRPr="00C3258E">
        <w:softHyphen/>
        <w:t xml:space="preserve">bolagsförordningen (artikel 4.5 första meningen). </w:t>
      </w:r>
      <w:r w:rsidRPr="00C3258E">
        <w:rPr>
          <w:spacing w:val="-2"/>
        </w:rPr>
        <w:t>Mot</w:t>
      </w:r>
      <w:r w:rsidRPr="00C3258E">
        <w:rPr>
          <w:spacing w:val="-2"/>
        </w:rPr>
        <w:softHyphen/>
        <w:t>svarande regler finns i kapital</w:t>
      </w:r>
      <w:r w:rsidRPr="00C3258E">
        <w:rPr>
          <w:spacing w:val="-2"/>
        </w:rPr>
        <w:softHyphen/>
      </w:r>
      <w:r w:rsidRPr="00C3258E">
        <w:t>täckningsdirektivet (</w:t>
      </w:r>
      <w:r w:rsidRPr="00C3258E">
        <w:rPr>
          <w:spacing w:val="-2"/>
        </w:rPr>
        <w:t>artikel 4.5 första meningen)</w:t>
      </w:r>
      <w:r w:rsidRPr="00C3258E">
        <w:t>.</w:t>
      </w:r>
    </w:p>
    <w:p w14:paraId="21C396E2" w14:textId="77777777" w:rsidR="003C6E69" w:rsidRPr="00C3258E" w:rsidRDefault="003C6E69" w:rsidP="003C6E69">
      <w:pPr>
        <w:pStyle w:val="Brdtextmedindrag"/>
      </w:pPr>
      <w:r w:rsidRPr="00C3258E">
        <w:rPr>
          <w:spacing w:val="2"/>
        </w:rPr>
        <w:t>Medlems</w:t>
      </w:r>
      <w:r w:rsidRPr="00C3258E">
        <w:rPr>
          <w:spacing w:val="2"/>
        </w:rPr>
        <w:softHyphen/>
        <w:t>st</w:t>
      </w:r>
      <w:r w:rsidRPr="00C3258E">
        <w:t>aterna ska säkerställa att de behöriga myndigheterna har den sak</w:t>
      </w:r>
      <w:r w:rsidRPr="00C3258E">
        <w:softHyphen/>
        <w:t>kun</w:t>
      </w:r>
      <w:r w:rsidRPr="00C3258E">
        <w:softHyphen/>
        <w:t>skap, de resurser, den operativa kapacitet, de befogenheter och det oberoende som krävs för att utföra de funktioner avseende tillsyn, utred</w:t>
      </w:r>
      <w:r w:rsidRPr="00C3258E">
        <w:softHyphen/>
        <w:t>ning och sanktioner som fastställs i direktivet (</w:t>
      </w:r>
      <w:r w:rsidRPr="00C3258E">
        <w:rPr>
          <w:spacing w:val="2"/>
        </w:rPr>
        <w:t>artikel 4.4)</w:t>
      </w:r>
      <w:r w:rsidRPr="00C3258E">
        <w:t>. Det mot</w:t>
      </w:r>
      <w:r w:rsidRPr="00C3258E">
        <w:softHyphen/>
        <w:t>svarar det som gäller enligt kapitaltäcknings</w:t>
      </w:r>
      <w:r w:rsidRPr="00C3258E">
        <w:softHyphen/>
        <w:t>direktivet (artikel 4.4). När kapital</w:t>
      </w:r>
      <w:r w:rsidRPr="00C3258E">
        <w:softHyphen/>
        <w:t>täcknings</w:t>
      </w:r>
      <w:r w:rsidRPr="00C3258E">
        <w:softHyphen/>
        <w:t>direktivet genomfördes i svensk rätt kon</w:t>
      </w:r>
      <w:r w:rsidRPr="00C3258E">
        <w:softHyphen/>
        <w:t>sta</w:t>
      </w:r>
      <w:r w:rsidRPr="00C3258E">
        <w:softHyphen/>
        <w:t>terades i förarbetena att kravet på att en behörig myndighet ska ha de medel och resurser som krävs ytterst riktar sig mot riksdagen som enligt regeringsformen beslutar om statens budget och storleken på de anslag som respektive myndighet ska få (9 kap. 1 §). Någon särskild genom</w:t>
      </w:r>
      <w:r w:rsidRPr="00C3258E">
        <w:softHyphen/>
        <w:t>förandeåtgärd i lag för att upp</w:t>
      </w:r>
      <w:r w:rsidRPr="00C3258E">
        <w:softHyphen/>
        <w:t>fylla direktivets krav i denna del ansågs därför inte krävas. Vidare gjordes bedömningen att kravet på Finans</w:t>
      </w:r>
      <w:r w:rsidRPr="00C3258E">
        <w:softHyphen/>
        <w:t>inspektionens oberoende vid utövandet av sina tillsynsuppgifter är tillräckligt uppfyllt genom bestämmelsen om förvaltningsmyndig</w:t>
      </w:r>
      <w:r w:rsidRPr="00C3258E">
        <w:softHyphen/>
        <w:t>heters självständighet enligt regeringsformen (se prop. 2013/14:228 s. 193 f.). Det saknas anledning att göra någon annan bedömning i detta lagstiftningsärende. I dessa avseenden krävs det således inte några lag</w:t>
      </w:r>
      <w:r w:rsidRPr="00C3258E">
        <w:softHyphen/>
        <w:t>stiftningsåtgärder för att genomföra värdepappersbolags</w:t>
      </w:r>
      <w:r w:rsidRPr="00C3258E">
        <w:softHyphen/>
        <w:t xml:space="preserve">direktivet. </w:t>
      </w:r>
    </w:p>
    <w:p w14:paraId="67802B26" w14:textId="77777777" w:rsidR="003C6E69" w:rsidRPr="00C3258E" w:rsidRDefault="003C6E69" w:rsidP="003C6E69">
      <w:pPr>
        <w:pStyle w:val="Brdtextmedindrag"/>
      </w:pPr>
      <w:r>
        <w:t xml:space="preserve">Det regelverk </w:t>
      </w:r>
      <w:r w:rsidRPr="00C3258E">
        <w:t xml:space="preserve">Finansinspektionen </w:t>
      </w:r>
      <w:r>
        <w:t>har att tillämpa är komplext och tekniskt komplicerat.</w:t>
      </w:r>
      <w:r w:rsidRPr="00C3258E">
        <w:t xml:space="preserve"> Finansinspek</w:t>
      </w:r>
      <w:r>
        <w:softHyphen/>
      </w:r>
      <w:r w:rsidRPr="00C3258E">
        <w:t>tionen är</w:t>
      </w:r>
      <w:r>
        <w:t xml:space="preserve"> dock</w:t>
      </w:r>
      <w:r w:rsidRPr="00C3258E" w:rsidDel="00D14AFC">
        <w:t xml:space="preserve"> </w:t>
      </w:r>
      <w:r w:rsidRPr="00C3258E">
        <w:t xml:space="preserve">en myndighet med hög utbildnings- och kompetensnivå hos medarbetarna. </w:t>
      </w:r>
      <w:r>
        <w:t>Mot bakgrund av det som anförs ovan bedömer regeringen att Finansinspektionen har de förutsättningar som krävs för att möta de utmaningar som</w:t>
      </w:r>
      <w:r w:rsidRPr="00C3258E">
        <w:t xml:space="preserve"> </w:t>
      </w:r>
      <w:r w:rsidRPr="00C3258E">
        <w:rPr>
          <w:i/>
          <w:iCs/>
        </w:rPr>
        <w:t>Sveriges advokatsamfund</w:t>
      </w:r>
      <w:r w:rsidRPr="00C3258E">
        <w:rPr>
          <w:i/>
        </w:rPr>
        <w:t xml:space="preserve"> </w:t>
      </w:r>
      <w:r>
        <w:t>lyfter fram när det gäller tillämpningen av regelverket</w:t>
      </w:r>
      <w:r w:rsidRPr="00C3258E">
        <w:t>. När det gäller Advokatsamfundets förslag till fastare nor</w:t>
      </w:r>
      <w:r w:rsidRPr="00C3258E">
        <w:softHyphen/>
        <w:t xml:space="preserve">mativ styrning av </w:t>
      </w:r>
      <w:r w:rsidRPr="00C3258E">
        <w:lastRenderedPageBreak/>
        <w:t>Finansinspektionen, t.ex. i form av ökade krav på besluts</w:t>
      </w:r>
      <w:r w:rsidRPr="00C3258E">
        <w:softHyphen/>
        <w:t xml:space="preserve">motivering, konstaterar regeringen att det är en fråga som inte ryms inom ramen för detta lagstiftningsärende. </w:t>
      </w:r>
    </w:p>
    <w:p w14:paraId="3B0442D9" w14:textId="77777777" w:rsidR="003C6E69" w:rsidRPr="00C3258E" w:rsidRDefault="003C6E69" w:rsidP="003C6E69">
      <w:pPr>
        <w:pStyle w:val="Rubrik2"/>
      </w:pPr>
      <w:bookmarkStart w:id="170" w:name="_Toc33087254"/>
      <w:bookmarkStart w:id="171" w:name="_Toc65160268"/>
      <w:bookmarkStart w:id="172" w:name="_Toc68700485"/>
      <w:bookmarkStart w:id="173" w:name="_Hlk28586060"/>
      <w:r w:rsidRPr="00137A50">
        <w:t>Administrativa</w:t>
      </w:r>
      <w:r w:rsidRPr="00C3258E">
        <w:t xml:space="preserve"> förfaranden för kontroll av</w:t>
      </w:r>
      <w:r w:rsidRPr="00F1263E">
        <w:t> </w:t>
      </w:r>
      <w:r w:rsidRPr="00C3258E">
        <w:t>att</w:t>
      </w:r>
      <w:r w:rsidRPr="00F1263E">
        <w:t> </w:t>
      </w:r>
      <w:r w:rsidRPr="00C3258E">
        <w:t>reglerna</w:t>
      </w:r>
      <w:r w:rsidRPr="00F1263E">
        <w:t> följs</w:t>
      </w:r>
      <w:bookmarkEnd w:id="170"/>
      <w:bookmarkEnd w:id="171"/>
      <w:bookmarkEnd w:id="172"/>
    </w:p>
    <w:bookmarkEnd w:id="173"/>
    <w:p w14:paraId="2D8543D8" w14:textId="77777777" w:rsidR="003C6E69" w:rsidRPr="00C3258E" w:rsidRDefault="003C6E69" w:rsidP="003C6E69">
      <w:pPr>
        <w:pStyle w:val="Brdtextram"/>
      </w:pPr>
      <w:r w:rsidRPr="00C3258E">
        <w:rPr>
          <w:b/>
        </w:rPr>
        <w:t xml:space="preserve">Regeringens bedömning: </w:t>
      </w:r>
      <w:r w:rsidRPr="00C3258E">
        <w:t>Reglerna i värdepappersbolagsdirektivet om administrativa för</w:t>
      </w:r>
      <w:r w:rsidRPr="00C3258E">
        <w:softHyphen/>
        <w:t>faranden för kontroll av att värdepappersföretag följer de nationella bestämmelser som genomför direk</w:t>
      </w:r>
      <w:r w:rsidRPr="00C3258E">
        <w:softHyphen/>
        <w:t>tivet och värdepappers</w:t>
      </w:r>
      <w:r w:rsidRPr="00C3258E">
        <w:softHyphen/>
        <w:t>bolagsförord</w:t>
      </w:r>
      <w:r w:rsidRPr="00C3258E">
        <w:softHyphen/>
        <w:t xml:space="preserve">ningen bör genomföras genom föreskrifter på lägre nivå än lag. </w:t>
      </w:r>
    </w:p>
    <w:p w14:paraId="6C88741B" w14:textId="77777777" w:rsidR="003C6E69" w:rsidRPr="00C3258E" w:rsidRDefault="003C6E69" w:rsidP="003C6E69">
      <w:pPr>
        <w:pStyle w:val="Brdtextmedindrag"/>
        <w:rPr>
          <w:sz w:val="8"/>
          <w:szCs w:val="8"/>
        </w:rPr>
      </w:pPr>
      <w:bookmarkStart w:id="174" w:name="_Hlk20911280"/>
    </w:p>
    <w:p w14:paraId="49DB2A51" w14:textId="77777777" w:rsidR="003C6E69" w:rsidRPr="00C3258E" w:rsidRDefault="003C6E69" w:rsidP="003C6E69">
      <w:pPr>
        <w:pStyle w:val="Brdtextmedindrag"/>
        <w:rPr>
          <w:b/>
          <w:bCs/>
        </w:rPr>
      </w:pPr>
      <w:r w:rsidRPr="00C3258E">
        <w:rPr>
          <w:b/>
          <w:bCs/>
        </w:rPr>
        <w:t xml:space="preserve">Utredningens förslag och bedömning </w:t>
      </w:r>
      <w:r w:rsidRPr="00C3258E">
        <w:t>överensstämmer med rege</w:t>
      </w:r>
      <w:r w:rsidRPr="00C3258E">
        <w:softHyphen/>
        <w:t>ringens bedöm</w:t>
      </w:r>
      <w:r w:rsidRPr="00C3258E">
        <w:softHyphen/>
        <w:t>ning.</w:t>
      </w:r>
    </w:p>
    <w:p w14:paraId="77F33EAA" w14:textId="77777777" w:rsidR="003C6E69" w:rsidRPr="00C3258E" w:rsidRDefault="003C6E69" w:rsidP="003C6E69">
      <w:pPr>
        <w:pStyle w:val="Brdtextmedindrag"/>
      </w:pPr>
      <w:r w:rsidRPr="00C3258E">
        <w:rPr>
          <w:b/>
          <w:bCs/>
        </w:rPr>
        <w:t>Remissinstanserna</w:t>
      </w:r>
      <w:r w:rsidRPr="00C3258E">
        <w:t xml:space="preserve"> tillstyrker förslaget och bedömningen eller har inget att invända mot dem. </w:t>
      </w:r>
    </w:p>
    <w:p w14:paraId="49B7E669" w14:textId="77777777" w:rsidR="003C6E69" w:rsidRPr="00C3258E" w:rsidRDefault="003C6E69" w:rsidP="003C6E69">
      <w:pPr>
        <w:pStyle w:val="Brdtextmedindrag"/>
      </w:pPr>
      <w:r w:rsidRPr="00C3258E">
        <w:rPr>
          <w:b/>
          <w:bCs/>
        </w:rPr>
        <w:t xml:space="preserve">Skälen för regeringens bedömning: </w:t>
      </w:r>
      <w:r w:rsidRPr="00C3258E">
        <w:t>Värdepappersföretag ska enligt värdepappersbolagsdirektivet ha interna kontrollrutiner, admi</w:t>
      </w:r>
      <w:r w:rsidRPr="00C3258E">
        <w:softHyphen/>
      </w:r>
      <w:r w:rsidRPr="00C3258E">
        <w:rPr>
          <w:spacing w:val="-2"/>
        </w:rPr>
        <w:t>ni</w:t>
      </w:r>
      <w:r w:rsidRPr="00C3258E">
        <w:rPr>
          <w:spacing w:val="-2"/>
        </w:rPr>
        <w:softHyphen/>
        <w:t>strativa förfaranden och redovisningsförfaranden som gör det möj</w:t>
      </w:r>
      <w:r w:rsidRPr="00C3258E">
        <w:rPr>
          <w:spacing w:val="-2"/>
        </w:rPr>
        <w:softHyphen/>
      </w:r>
      <w:r w:rsidRPr="00C3258E">
        <w:t>ligt för de behöriga myndigheterna att när som helst kontrollera att de nationella bestämmelser som införlivar direktivet samt värdepappersbolags</w:t>
      </w:r>
      <w:r w:rsidRPr="00C3258E">
        <w:softHyphen/>
        <w:t>förord</w:t>
      </w:r>
      <w:r w:rsidRPr="00C3258E">
        <w:softHyphen/>
        <w:t>ningen följs (arti</w:t>
      </w:r>
      <w:r w:rsidRPr="00C3258E">
        <w:softHyphen/>
        <w:t>kel 4.5 andra meningen). Medlems</w:t>
      </w:r>
      <w:r w:rsidRPr="00C3258E">
        <w:softHyphen/>
        <w:t>staterna ska säker</w:t>
      </w:r>
      <w:r w:rsidRPr="00C3258E">
        <w:softHyphen/>
      </w:r>
      <w:r w:rsidRPr="00C3258E">
        <w:rPr>
          <w:spacing w:val="-4"/>
        </w:rPr>
        <w:t>ställa att värdepappersföretagen registrerar alla transaktioner och doku</w:t>
      </w:r>
      <w:r w:rsidRPr="00C3258E">
        <w:rPr>
          <w:spacing w:val="-4"/>
        </w:rPr>
        <w:softHyphen/>
      </w:r>
      <w:r w:rsidRPr="00C3258E">
        <w:t>mente</w:t>
      </w:r>
      <w:r w:rsidRPr="00C3258E">
        <w:softHyphen/>
        <w:t xml:space="preserve">rar de system och processer som omfattas av direktivet och </w:t>
      </w:r>
      <w:r w:rsidRPr="00C3258E">
        <w:rPr>
          <w:spacing w:val="-2"/>
        </w:rPr>
        <w:t>värdepappers</w:t>
      </w:r>
      <w:r w:rsidRPr="00C3258E">
        <w:rPr>
          <w:spacing w:val="-2"/>
        </w:rPr>
        <w:softHyphen/>
        <w:t>bolags</w:t>
      </w:r>
      <w:r w:rsidRPr="00C3258E">
        <w:rPr>
          <w:spacing w:val="-2"/>
        </w:rPr>
        <w:softHyphen/>
        <w:t>förordningen på ett sådant sätt att myndigheterna</w:t>
      </w:r>
      <w:r w:rsidRPr="00C3258E">
        <w:t xml:space="preserve"> alltid kan bedöma efter</w:t>
      </w:r>
      <w:r w:rsidRPr="00C3258E">
        <w:softHyphen/>
        <w:t xml:space="preserve">levnaden av detta regelverk (artikel 4.6). Motsvarande regler finns i kapitaltäckningsdirektivet (artikel 4.5 andra meningen och 4.6). </w:t>
      </w:r>
    </w:p>
    <w:p w14:paraId="2F0F1E4A" w14:textId="77777777" w:rsidR="003C6E69" w:rsidRPr="00C3258E" w:rsidRDefault="003C6E69" w:rsidP="003C6E69">
      <w:pPr>
        <w:pStyle w:val="Brdtextmedindrag"/>
      </w:pPr>
      <w:r w:rsidRPr="00C3258E">
        <w:t>När kapitaltäckningsdirektivet genomfördes i svensk rätt konsta</w:t>
      </w:r>
      <w:r w:rsidRPr="00C3258E">
        <w:softHyphen/>
        <w:t>te</w:t>
      </w:r>
      <w:r w:rsidRPr="00C3258E">
        <w:softHyphen/>
        <w:t>rades i förarbetena att det i lagen om värdepappersmarknaden (8 kap. 4 §) ställs krav på instituten att ha en tillfredsställande intern kontroll samt att de ska kunna identifiera, mäta, styra och internt rapportera och ha kontroll över de risker som dess rörelse är förknippad med. Vidare konstaterades att regeringen eller den myndighet som reger</w:t>
      </w:r>
      <w:r w:rsidRPr="00C3258E">
        <w:softHyphen/>
        <w:t>ingen bestämmer får meddela föreskrifter om vilka åtgärder som instituten ska vidta för att uppfylla lagens krav på risk</w:t>
      </w:r>
      <w:r w:rsidRPr="00C3258E">
        <w:softHyphen/>
        <w:t>hantering. Bedömningen gjordes att de nya krav som kapitaltäck</w:t>
      </w:r>
      <w:r w:rsidRPr="00C3258E">
        <w:softHyphen/>
        <w:t>nings</w:t>
      </w:r>
      <w:r w:rsidRPr="00C3258E">
        <w:softHyphen/>
        <w:t>direktivet ställer upp i dessa avseenden borde, inom ramen för befintliga be</w:t>
      </w:r>
      <w:r w:rsidRPr="00C3258E">
        <w:softHyphen/>
        <w:t>myndiganden, genomföras genom föreskrifter på lägre nivå än lag (prop. 2013/14:228 s. 206).</w:t>
      </w:r>
    </w:p>
    <w:p w14:paraId="7209D60B" w14:textId="77777777" w:rsidR="003C6E69" w:rsidRPr="00C3258E" w:rsidRDefault="003C6E69" w:rsidP="003C6E69">
      <w:pPr>
        <w:pStyle w:val="Brdtextmedindrag"/>
      </w:pPr>
      <w:r w:rsidRPr="00C3258E">
        <w:t>Det kan konstateras att det i reglerna om intern styrning i värdepappers</w:t>
      </w:r>
      <w:r w:rsidRPr="00C3258E">
        <w:softHyphen/>
        <w:t>bolags</w:t>
      </w:r>
      <w:r w:rsidRPr="00C3258E">
        <w:softHyphen/>
        <w:t>direktivet ställs upp krav på att värdepappersföretag ska ha tillfreds</w:t>
      </w:r>
      <w:r w:rsidRPr="00C3258E">
        <w:softHyphen/>
        <w:t>ställande metoder för intern kon</w:t>
      </w:r>
      <w:r w:rsidRPr="00C3258E">
        <w:softHyphen/>
        <w:t>troll, inbegripet sunda administrations- och redo</w:t>
      </w:r>
      <w:r w:rsidRPr="00C3258E">
        <w:softHyphen/>
        <w:t xml:space="preserve">visningsrutiner </w:t>
      </w:r>
      <w:r w:rsidRPr="00C3258E">
        <w:rPr>
          <w:spacing w:val="-4"/>
        </w:rPr>
        <w:t xml:space="preserve">(artikel 26.1 första stycket c, se avsnitt 9.2). </w:t>
      </w:r>
    </w:p>
    <w:p w14:paraId="7E656A0A" w14:textId="77777777" w:rsidR="003C6E69" w:rsidRPr="00C3258E" w:rsidRDefault="003C6E69" w:rsidP="003C6E69">
      <w:pPr>
        <w:pStyle w:val="Brdtextmedindrag"/>
      </w:pPr>
      <w:r w:rsidRPr="00C3258E">
        <w:t>I lagen om värdepappersmarknaden finns en bestäm</w:t>
      </w:r>
      <w:r w:rsidRPr="00C3258E">
        <w:softHyphen/>
        <w:t>melse om doku</w:t>
      </w:r>
      <w:r w:rsidRPr="00C3258E">
        <w:softHyphen/>
        <w:t>men</w:t>
      </w:r>
      <w:r w:rsidRPr="00C3258E">
        <w:softHyphen/>
        <w:t>ta</w:t>
      </w:r>
      <w:r w:rsidRPr="00C3258E">
        <w:softHyphen/>
        <w:t>tion av utförda tjänster enligt vilken ett värde</w:t>
      </w:r>
      <w:r w:rsidRPr="00C3258E">
        <w:softHyphen/>
      </w:r>
      <w:r w:rsidRPr="00C3258E">
        <w:rPr>
          <w:spacing w:val="-4"/>
        </w:rPr>
        <w:t>pappersinstitut ska doku</w:t>
      </w:r>
      <w:r w:rsidRPr="00C3258E">
        <w:rPr>
          <w:spacing w:val="-4"/>
        </w:rPr>
        <w:softHyphen/>
      </w:r>
      <w:r w:rsidRPr="00C3258E">
        <w:rPr>
          <w:spacing w:val="-4"/>
        </w:rPr>
        <w:softHyphen/>
        <w:t>men</w:t>
      </w:r>
      <w:r w:rsidRPr="00C3258E">
        <w:rPr>
          <w:spacing w:val="-4"/>
        </w:rPr>
        <w:softHyphen/>
        <w:t>tera all investeringsverksamhet och samt</w:t>
      </w:r>
      <w:r w:rsidRPr="00C3258E">
        <w:softHyphen/>
        <w:t>liga investeringstjänster, sido</w:t>
      </w:r>
      <w:r w:rsidRPr="00C3258E">
        <w:softHyphen/>
        <w:t>tjäns</w:t>
      </w:r>
      <w:r w:rsidRPr="00C3258E">
        <w:softHyphen/>
        <w:t>ter och transaktioner som det har genomfört (8 kap. 16 §). Doku</w:t>
      </w:r>
      <w:r w:rsidRPr="00C3258E">
        <w:softHyphen/>
        <w:t>menta</w:t>
      </w:r>
      <w:r w:rsidRPr="00C3258E">
        <w:softHyphen/>
        <w:t>tionen ska göras så att Finans</w:t>
      </w:r>
      <w:r w:rsidRPr="00C3258E">
        <w:softHyphen/>
        <w:t>inspektionen har möjlighet att över</w:t>
      </w:r>
      <w:r w:rsidRPr="00C3258E">
        <w:softHyphen/>
        <w:t xml:space="preserve">vaka att institutet har iakttagit kraven i den lagen och Europaparlamentets och </w:t>
      </w:r>
      <w:r w:rsidRPr="00C3258E">
        <w:lastRenderedPageBreak/>
        <w:t>rådets förordning (EU) nr 600/2014 av den 15 maj 2014 om marknader för finansiella instrument och om ändring av förordning (EU) nr 648/2012 (förkortad MiFIR) och i föreskrifter som har meddelats med stöd av lagen. Doku</w:t>
      </w:r>
      <w:r w:rsidRPr="00C3258E">
        <w:softHyphen/>
        <w:t>mentationen ska också göras så att Finansinspektionen har möjlighet att över</w:t>
      </w:r>
      <w:r w:rsidRPr="00C3258E">
        <w:softHyphen/>
        <w:t>vaka att Europaparlamentets och rådets förordning (EU) nr 596/2014 av den 16 april 2014 om marknadsmissbruk (marknads</w:t>
      </w:r>
      <w:r w:rsidRPr="00C3258E">
        <w:softHyphen/>
        <w:t>missbruksförordning) och om upphävande av Europaparlamentets och rådets direktiv 2003/6/EG och kommissionens direktiv 2003/124/EG, 2003/125/EG och 2004/72/EG, i det följande benämnd EU:s marknads</w:t>
      </w:r>
      <w:r w:rsidRPr="00C3258E">
        <w:softHyphen/>
        <w:t>missbruksförordning. I lagen om värdepappersmarknaden finns även närmare bestämmelser om på vilket sätt dokumen</w:t>
      </w:r>
      <w:r w:rsidRPr="00C3258E">
        <w:softHyphen/>
        <w:t>ta</w:t>
      </w:r>
      <w:r w:rsidRPr="00C3258E">
        <w:softHyphen/>
        <w:t>tionen ska ske (8 kap. 17–20 §§). Den ovan nämnda bestämmelsen i lagen omfattar däremot inte, som redovisas ovan, dokumen</w:t>
      </w:r>
      <w:r w:rsidRPr="00C3258E">
        <w:softHyphen/>
        <w:t>tation av utförda tjänster, dokumentsystem och dokument</w:t>
      </w:r>
      <w:r w:rsidRPr="00C3258E">
        <w:softHyphen/>
        <w:t>pro</w:t>
      </w:r>
      <w:r w:rsidRPr="00C3258E">
        <w:softHyphen/>
      </w:r>
      <w:r w:rsidRPr="00C3258E">
        <w:rPr>
          <w:spacing w:val="-3"/>
        </w:rPr>
        <w:t>ces</w:t>
      </w:r>
      <w:r w:rsidRPr="00C3258E">
        <w:rPr>
          <w:spacing w:val="-3"/>
        </w:rPr>
        <w:softHyphen/>
        <w:t>ser och syftar inte heller till att möjliggöra övervakning av att kraven</w:t>
      </w:r>
      <w:r w:rsidRPr="00C3258E">
        <w:t xml:space="preserve"> i tillsynsförordningen följs. </w:t>
      </w:r>
    </w:p>
    <w:p w14:paraId="13A20031" w14:textId="77777777" w:rsidR="003C6E69" w:rsidRPr="00C3258E" w:rsidRDefault="003C6E69" w:rsidP="003C6E69">
      <w:pPr>
        <w:pStyle w:val="Brdtextmedindrag"/>
      </w:pPr>
      <w:r w:rsidRPr="00C3258E">
        <w:rPr>
          <w:spacing w:val="-4"/>
        </w:rPr>
        <w:t>Tidigare fanns föreskrifter om hur värdepappersinstitut ska orga</w:t>
      </w:r>
      <w:r w:rsidRPr="00C3258E">
        <w:rPr>
          <w:spacing w:val="-4"/>
        </w:rPr>
        <w:softHyphen/>
        <w:t>ni</w:t>
      </w:r>
      <w:r w:rsidRPr="00C3258E">
        <w:rPr>
          <w:spacing w:val="-4"/>
        </w:rPr>
        <w:softHyphen/>
        <w:t>sera sin verksamhet i Finansinspektionens föreskrifter (FFFS 2007:16)</w:t>
      </w:r>
      <w:r w:rsidRPr="00C3258E">
        <w:t xml:space="preserve"> om värde</w:t>
      </w:r>
      <w:r w:rsidRPr="00C3258E">
        <w:softHyphen/>
        <w:t>pappers</w:t>
      </w:r>
      <w:r w:rsidRPr="00C3258E">
        <w:softHyphen/>
        <w:t>rörelse (upphävda den 3 januari 2018). Där föreskrevs att ett värde</w:t>
      </w:r>
      <w:r w:rsidRPr="00C3258E">
        <w:softHyphen/>
        <w:t>pappers</w:t>
      </w:r>
      <w:r w:rsidRPr="00C3258E">
        <w:softHyphen/>
        <w:t>företag skulle ha aktuella riktlinjer och rutiner för sin redovisning som gör det möjligt för företaget att på begäran från Finans</w:t>
      </w:r>
      <w:r w:rsidRPr="00C3258E">
        <w:softHyphen/>
        <w:t>inspek</w:t>
      </w:r>
      <w:r w:rsidRPr="00C3258E">
        <w:softHyphen/>
        <w:t>tionen, i rimlig tid, lämna finansiella rapporter som dels ger en rätt</w:t>
      </w:r>
      <w:r w:rsidRPr="00C3258E">
        <w:softHyphen/>
        <w:t>visande bild av företagets finansiella ställning, dels överensstämmer med alla tillämpliga redovisningsstandarder och redovisningsregler (6 kap. 4 §). I samband med genomförandet av MiFID II ersattes dessa före</w:t>
      </w:r>
      <w:r w:rsidRPr="00C3258E">
        <w:softHyphen/>
        <w:t>skrif</w:t>
      </w:r>
      <w:r w:rsidRPr="00C3258E">
        <w:softHyphen/>
        <w:t>ter av Finans</w:t>
      </w:r>
      <w:r w:rsidRPr="00C3258E">
        <w:softHyphen/>
        <w:t>inspektionens föreskrifter (FFFS 2017:2) om värde</w:t>
      </w:r>
      <w:r w:rsidRPr="00C3258E">
        <w:softHyphen/>
        <w:t>pap</w:t>
      </w:r>
      <w:r w:rsidRPr="00C3258E">
        <w:softHyphen/>
        <w:t>pers</w:t>
      </w:r>
      <w:r w:rsidRPr="00C3258E">
        <w:softHyphen/>
        <w:t>rörelse. Be</w:t>
      </w:r>
      <w:r w:rsidRPr="00C3258E">
        <w:softHyphen/>
        <w:t>stäm</w:t>
      </w:r>
      <w:r w:rsidRPr="00C3258E">
        <w:softHyphen/>
        <w:t>mel</w:t>
      </w:r>
      <w:r w:rsidRPr="00C3258E">
        <w:softHyphen/>
        <w:t>sen om riktlinjer och rutiner för redovisning fördes inte över till de nya föreskrifterna. Skälet för detta var att en motsvarande bestämmelse infördes genom en dele</w:t>
      </w:r>
      <w:r w:rsidRPr="00C3258E">
        <w:softHyphen/>
        <w:t>gerad förordning till MiFID II (Finansinspek</w:t>
      </w:r>
      <w:r w:rsidRPr="00C3258E">
        <w:softHyphen/>
        <w:t>tionens beslutspromemoria 2017-06-26, FI Dnr 15-1725 s. 13 f. och 83 samt artikel 21.4 i kommissionens delegerade förordning (EU) 2017/565 av den 25 april 2016 om komplet</w:t>
      </w:r>
      <w:r w:rsidRPr="00C3258E">
        <w:softHyphen/>
        <w:t>tering av Europaparla</w:t>
      </w:r>
      <w:r w:rsidRPr="00C3258E">
        <w:softHyphen/>
        <w:t>men</w:t>
      </w:r>
      <w:r w:rsidRPr="00C3258E">
        <w:softHyphen/>
        <w:t>tets och rådets direktiv 2014/65/EU vad gäller organisatoriska krav och vill</w:t>
      </w:r>
      <w:r w:rsidRPr="00C3258E">
        <w:softHyphen/>
        <w:t>kor för verksamheten i värdepappersföretag, och definitioner för tillämp</w:t>
      </w:r>
      <w:r w:rsidRPr="00C3258E">
        <w:softHyphen/>
        <w:t>ning av det direktivet).</w:t>
      </w:r>
    </w:p>
    <w:p w14:paraId="48EE0355" w14:textId="77777777" w:rsidR="003C6E69" w:rsidRPr="00C3258E" w:rsidRDefault="003C6E69" w:rsidP="003C6E69">
      <w:pPr>
        <w:pStyle w:val="Brdtextmedindrag"/>
      </w:pPr>
      <w:r w:rsidRPr="00C3258E">
        <w:rPr>
          <w:spacing w:val="-2"/>
        </w:rPr>
        <w:t>Enligt Finansinspektionens föreskrifter (FFFS 2014:12)</w:t>
      </w:r>
      <w:r w:rsidRPr="00C3258E">
        <w:t xml:space="preserve"> om tillsynskrav och kapitalbuffertar ska ett företag dokumentera de uppgifter som är underlag för rapportering till Finansinspektionen på ett sätt som möjliggör kontroll vid varje tidpunkt (</w:t>
      </w:r>
      <w:r w:rsidRPr="00C3258E">
        <w:rPr>
          <w:spacing w:val="-2"/>
        </w:rPr>
        <w:t>7 kap. 3 §)</w:t>
      </w:r>
      <w:r w:rsidRPr="00C3258E">
        <w:t>. Föreskrifterna innehåller i övrigt inga krav på registrering av transaktioner och pro</w:t>
      </w:r>
      <w:r w:rsidRPr="00C3258E">
        <w:softHyphen/>
        <w:t xml:space="preserve">cesser i syfte att göra det möjligt för de behöriga myndigheterna att bedöma att regelverket följs. </w:t>
      </w:r>
    </w:p>
    <w:p w14:paraId="6E02C22C" w14:textId="77777777" w:rsidR="003C6E69" w:rsidRPr="00FB0BBC" w:rsidRDefault="003C6E69" w:rsidP="003C6E69">
      <w:pPr>
        <w:pStyle w:val="Brdtextmedindrag"/>
      </w:pPr>
      <w:r w:rsidRPr="00C3258E">
        <w:t>Regeringen anser att de krav som föreskrivs i värde</w:t>
      </w:r>
      <w:r w:rsidRPr="00C3258E">
        <w:softHyphen/>
        <w:t>pappers</w:t>
      </w:r>
      <w:r w:rsidRPr="00C3258E">
        <w:softHyphen/>
        <w:t>bolags</w:t>
      </w:r>
      <w:r w:rsidRPr="00C3258E">
        <w:softHyphen/>
        <w:t>direktivet i detta avseende inte av sådan karaktär att det är nöd</w:t>
      </w:r>
      <w:r w:rsidRPr="00C3258E">
        <w:softHyphen/>
        <w:t>vändigt med reglering i lag. Reglerna i direktivet bör därför genomföras i svensk rätt genom före</w:t>
      </w:r>
      <w:r w:rsidRPr="00C3258E">
        <w:softHyphen/>
        <w:t>skrifter på lägre nivå. Regeringen eller den myndighet som regeringen bestämmer får enligt lagen om värdepappersmarknaden med</w:t>
      </w:r>
      <w:r w:rsidRPr="00C3258E">
        <w:softHyphen/>
        <w:t>dela föreskrifter om vilka åtgärder ett värde</w:t>
      </w:r>
      <w:r w:rsidRPr="00C3258E">
        <w:softHyphen/>
        <w:t>pappers</w:t>
      </w:r>
      <w:r w:rsidRPr="00C3258E">
        <w:softHyphen/>
        <w:t>bolag ska vidta för att uppfylla de krav på soliditet och likviditet, riskhan</w:t>
      </w:r>
      <w:r w:rsidRPr="00C3258E">
        <w:softHyphen/>
        <w:t>tering och genom</w:t>
      </w:r>
      <w:r w:rsidRPr="00C3258E">
        <w:softHyphen/>
        <w:t xml:space="preserve">lysning samt riktlinjer och instruktioner som avses i den lagen (8 kap. 35 §). De nu aktuella reglerna i värdepappersbolagsdirektivet gäller </w:t>
      </w:r>
      <w:r w:rsidRPr="00C3258E">
        <w:rPr>
          <w:spacing w:val="-2"/>
        </w:rPr>
        <w:t>för</w:t>
      </w:r>
      <w:r w:rsidRPr="00C3258E">
        <w:rPr>
          <w:spacing w:val="-2"/>
        </w:rPr>
        <w:softHyphen/>
        <w:t>faranden för doku</w:t>
      </w:r>
      <w:r w:rsidRPr="00C3258E">
        <w:rPr>
          <w:spacing w:val="-2"/>
        </w:rPr>
        <w:softHyphen/>
        <w:t xml:space="preserve">mentation som ett värdepappersföretag ska ha för att det ska vara möjligt för den behöriga myndigheten att kontrollera att företaget </w:t>
      </w:r>
      <w:r w:rsidRPr="00C3258E">
        <w:rPr>
          <w:spacing w:val="-2"/>
        </w:rPr>
        <w:lastRenderedPageBreak/>
        <w:t>följer regelverket. Enligt regeringens uppfattning bör det även i det fallet anses som krav på riskhantering och genomlysning</w:t>
      </w:r>
      <w:r w:rsidRPr="00C3258E">
        <w:t xml:space="preserve">. Föreskrifter om administrativa </w:t>
      </w:r>
      <w:r w:rsidRPr="00FB0BBC">
        <w:t>för</w:t>
      </w:r>
      <w:r w:rsidRPr="00FB0BBC">
        <w:softHyphen/>
        <w:t>faranden och dokumentation kan därmed meddelas med stöd av det befintliga bemyndigandet i lagen om värdepappersmarknaden.</w:t>
      </w:r>
      <w:bookmarkEnd w:id="174"/>
    </w:p>
    <w:p w14:paraId="7ADFFA35" w14:textId="77777777" w:rsidR="003C6E69" w:rsidRPr="00FB0BBC" w:rsidRDefault="003C6E69" w:rsidP="003C6E69">
      <w:pPr>
        <w:pStyle w:val="Rubrik2"/>
      </w:pPr>
      <w:bookmarkStart w:id="175" w:name="_Toc33087255"/>
      <w:bookmarkStart w:id="176" w:name="_Toc65160269"/>
      <w:bookmarkStart w:id="177" w:name="_Toc68700486"/>
      <w:bookmarkStart w:id="178" w:name="_Hlk28586304"/>
      <w:r w:rsidRPr="00FB0BBC">
        <w:t>Befogenhet att kräva information och utföra platsundersökningar</w:t>
      </w:r>
      <w:bookmarkEnd w:id="175"/>
      <w:bookmarkEnd w:id="176"/>
      <w:bookmarkEnd w:id="177"/>
      <w:r w:rsidRPr="00FB0BBC">
        <w:t xml:space="preserve"> </w:t>
      </w:r>
    </w:p>
    <w:bookmarkEnd w:id="178"/>
    <w:p w14:paraId="7D8EB691" w14:textId="77777777" w:rsidR="003C6E69" w:rsidRPr="00FB0BBC" w:rsidRDefault="003C6E69" w:rsidP="003C6E69">
      <w:pPr>
        <w:pStyle w:val="Brdtextram"/>
      </w:pPr>
      <w:r w:rsidRPr="00FB0BBC">
        <w:rPr>
          <w:b/>
        </w:rPr>
        <w:t xml:space="preserve">Regeringens förslag: </w:t>
      </w:r>
      <w:r w:rsidRPr="00FB0BBC">
        <w:t>Finansinspektionen ska få inhämta upp</w:t>
      </w:r>
      <w:r w:rsidRPr="00FB0BBC">
        <w:softHyphen/>
        <w:t>lysningar även från</w:t>
      </w:r>
    </w:p>
    <w:p w14:paraId="66FEC77E" w14:textId="77777777" w:rsidR="003C6E69" w:rsidRPr="00FB0BBC" w:rsidRDefault="003C6E69" w:rsidP="003C6E69">
      <w:pPr>
        <w:pStyle w:val="Strecklistaram"/>
      </w:pPr>
      <w:r w:rsidRPr="00FB0BBC">
        <w:t>företag som står under tillsyn enligt artikel 7 i värdepappers</w:t>
      </w:r>
      <w:r w:rsidRPr="00FB0BBC">
        <w:softHyphen/>
        <w:t>bolags</w:t>
      </w:r>
      <w:r w:rsidRPr="00FB0BBC">
        <w:softHyphen/>
        <w:t>förordningen,</w:t>
      </w:r>
    </w:p>
    <w:p w14:paraId="57381F7D" w14:textId="77777777" w:rsidR="003C6E69" w:rsidRPr="00FB0BBC" w:rsidRDefault="003C6E69" w:rsidP="003C6E69">
      <w:pPr>
        <w:pStyle w:val="Strecklistaram"/>
      </w:pPr>
      <w:r w:rsidRPr="00FB0BBC">
        <w:t>företag som ingår i en värdepappersföretagskoncern som omfattas av ett beslut enligt artikel 8 i värdepappersbolagsförordningen,</w:t>
      </w:r>
    </w:p>
    <w:p w14:paraId="1F1CDBC6" w14:textId="77777777" w:rsidR="003C6E69" w:rsidRPr="00FB0BBC" w:rsidRDefault="003C6E69" w:rsidP="003C6E69">
      <w:pPr>
        <w:pStyle w:val="Strecklistaram"/>
      </w:pPr>
      <w:r w:rsidRPr="00FB0BBC">
        <w:t>samtliga dotterföretag till ett värde</w:t>
      </w:r>
      <w:r w:rsidRPr="00FB0BBC">
        <w:softHyphen/>
      </w:r>
      <w:r w:rsidRPr="00FB0BBC">
        <w:softHyphen/>
        <w:t>pappersinriktat holdingföretag,</w:t>
      </w:r>
    </w:p>
    <w:p w14:paraId="3127FAD8" w14:textId="77777777" w:rsidR="003C6E69" w:rsidRPr="00FB0BBC" w:rsidRDefault="003C6E69" w:rsidP="003C6E69">
      <w:pPr>
        <w:pStyle w:val="Strecklistaram"/>
      </w:pPr>
      <w:r w:rsidRPr="00FB0BBC">
        <w:t>företag som fått i uppdrag av ett sådant företag att utföra ett visst arbete eller vissa funktioner,</w:t>
      </w:r>
    </w:p>
    <w:p w14:paraId="65CF07FC" w14:textId="77777777" w:rsidR="003C6E69" w:rsidRPr="00FB0BBC" w:rsidRDefault="003C6E69" w:rsidP="003C6E69">
      <w:pPr>
        <w:pStyle w:val="Strecklistaram"/>
        <w:rPr>
          <w:rStyle w:val="BrdtextefterstrlistaramChar"/>
        </w:rPr>
      </w:pPr>
      <w:r w:rsidRPr="00FB0BBC">
        <w:rPr>
          <w:rStyle w:val="BrdtextefterstrlistaramChar"/>
        </w:rPr>
        <w:t>anställda i värdepappersinriktade holdingföretag, och</w:t>
      </w:r>
    </w:p>
    <w:p w14:paraId="52722E61" w14:textId="77777777" w:rsidR="003C6E69" w:rsidRPr="00FB0BBC" w:rsidRDefault="003C6E69" w:rsidP="003C6E69">
      <w:pPr>
        <w:pStyle w:val="Strecklistaram"/>
        <w:rPr>
          <w:rStyle w:val="BrdtextefterstrlistaramChar"/>
        </w:rPr>
      </w:pPr>
      <w:r w:rsidRPr="00FB0BBC">
        <w:rPr>
          <w:rStyle w:val="BrdtextefterstrlistaramChar"/>
        </w:rPr>
        <w:t>anställda i företag som av ett värdepappersinriktat holdingföretag fått i uppdrag att utföra visst arbete eller vissa funktioner.</w:t>
      </w:r>
    </w:p>
    <w:p w14:paraId="016A254B" w14:textId="77777777" w:rsidR="003C6E69" w:rsidRPr="00FB0BBC" w:rsidRDefault="003C6E69" w:rsidP="003C6E69">
      <w:pPr>
        <w:pStyle w:val="Brdtextmedindragram"/>
        <w:spacing w:before="90"/>
        <w:ind w:firstLine="0"/>
      </w:pPr>
      <w:r w:rsidRPr="00FB0BBC">
        <w:rPr>
          <w:rStyle w:val="BrdtextefterstrlistaramChar"/>
        </w:rPr>
        <w:t>Finansinspektionen ska få göra platsundersökningar även hos värde</w:t>
      </w:r>
      <w:r w:rsidRPr="00FB0BBC">
        <w:rPr>
          <w:rStyle w:val="BrdtextefterstrlistaramChar"/>
        </w:rPr>
        <w:softHyphen/>
        <w:t>papperinriktade holdingföretag, företag som av ett sådant holding</w:t>
      </w:r>
      <w:r w:rsidRPr="00FB0BBC">
        <w:rPr>
          <w:rStyle w:val="BrdtextefterstrlistaramChar"/>
        </w:rPr>
        <w:softHyphen/>
        <w:t>företag fått i uppdrag att utföra visst arbete eller vissa funktioner och företag som omfattas av Finansinspektionens tillsyn över att kraven i artikel 7 i värdepappersbolagsförordningen eller villkoren i grupp</w:t>
      </w:r>
      <w:r w:rsidRPr="00FB0BBC">
        <w:rPr>
          <w:rStyle w:val="BrdtextefterstrlistaramChar"/>
        </w:rPr>
        <w:softHyphen/>
        <w:t>kapitaltestet är uppfyllda.</w:t>
      </w:r>
    </w:p>
    <w:p w14:paraId="602570DB" w14:textId="77777777" w:rsidR="003C6E69" w:rsidRPr="00FB0BBC" w:rsidRDefault="003C6E69" w:rsidP="003C6E69">
      <w:pPr>
        <w:pStyle w:val="Brdtextmedindragram"/>
      </w:pPr>
      <w:r w:rsidRPr="00FB0BBC">
        <w:t xml:space="preserve">Det ska i lagen om värdepappersmarknaden förtydligas att </w:t>
      </w:r>
      <w:bookmarkStart w:id="179" w:name="_Hlk42691317"/>
      <w:r w:rsidRPr="00FB0BBC">
        <w:t>Finans</w:t>
      </w:r>
      <w:r w:rsidRPr="00FB0BBC">
        <w:softHyphen/>
        <w:t>inspek</w:t>
      </w:r>
      <w:r w:rsidRPr="00FB0BBC">
        <w:softHyphen/>
        <w:t>tionen innan den genomför en undersökning hos ett utländskt värdepap</w:t>
      </w:r>
      <w:r w:rsidRPr="00FB0BBC">
        <w:softHyphen/>
        <w:t>pers</w:t>
      </w:r>
      <w:r w:rsidRPr="00FB0BBC">
        <w:softHyphen/>
        <w:t>före</w:t>
      </w:r>
      <w:r w:rsidRPr="00FB0BBC">
        <w:softHyphen/>
        <w:t>tag hemmahörande i ett land inom EES som inrättat filial i Sverige är skyldig att sam</w:t>
      </w:r>
      <w:r w:rsidRPr="00FB0BBC">
        <w:softHyphen/>
        <w:t>råda med behörig myndighet i före</w:t>
      </w:r>
      <w:r w:rsidRPr="00FB0BBC">
        <w:softHyphen/>
        <w:t>tagets hemland.</w:t>
      </w:r>
      <w:bookmarkEnd w:id="179"/>
    </w:p>
    <w:p w14:paraId="17676DC2" w14:textId="77777777" w:rsidR="003C6E69" w:rsidRPr="00FB0BBC" w:rsidRDefault="003C6E69" w:rsidP="003C6E69">
      <w:pPr>
        <w:pStyle w:val="Brdtextmedindragram"/>
      </w:pPr>
      <w:r w:rsidRPr="00FB0BBC">
        <w:rPr>
          <w:b/>
          <w:bCs/>
        </w:rPr>
        <w:t>Regeringens bedömning:</w:t>
      </w:r>
      <w:r w:rsidRPr="00FB0BBC">
        <w:rPr>
          <w:b/>
        </w:rPr>
        <w:t xml:space="preserve"> </w:t>
      </w:r>
      <w:r w:rsidRPr="00FB0BBC">
        <w:t>Finansinspektionen är enligt gällande rätt skyldig att efter en under</w:t>
      </w:r>
      <w:r w:rsidRPr="00FB0BBC">
        <w:softHyphen/>
        <w:t>sökning hos ett utländskt värdepappersföretag hemmahörande inom EES som inrättat filial i Sverige underrätta behörig myndighet i företagets hemland.</w:t>
      </w:r>
    </w:p>
    <w:p w14:paraId="75EA7581" w14:textId="77777777" w:rsidR="003C6E69" w:rsidRPr="00FB0BBC" w:rsidRDefault="003C6E69" w:rsidP="003C6E69">
      <w:pPr>
        <w:pStyle w:val="Brdtextmedindrag"/>
        <w:ind w:firstLine="0"/>
        <w:rPr>
          <w:sz w:val="8"/>
          <w:szCs w:val="8"/>
        </w:rPr>
      </w:pPr>
    </w:p>
    <w:p w14:paraId="3EAAC163" w14:textId="77777777" w:rsidR="003C6E69" w:rsidRPr="00FB0BBC" w:rsidRDefault="003C6E69" w:rsidP="003C6E69">
      <w:pPr>
        <w:pStyle w:val="Brdtextmedindrag"/>
        <w:rPr>
          <w:b/>
          <w:bCs/>
        </w:rPr>
      </w:pPr>
      <w:r w:rsidRPr="00FB0BBC">
        <w:rPr>
          <w:b/>
          <w:bCs/>
        </w:rPr>
        <w:t xml:space="preserve">Utredningens förslag och bedömning </w:t>
      </w:r>
      <w:r w:rsidRPr="00FB0BBC">
        <w:t>överensstämmer med rege</w:t>
      </w:r>
      <w:r w:rsidRPr="00FB0BBC">
        <w:softHyphen/>
        <w:t>ringens förslag och bedömning. Utredningens förslag har dock en annan lagteknisk utformning.</w:t>
      </w:r>
    </w:p>
    <w:p w14:paraId="37C9BF9E" w14:textId="77777777" w:rsidR="003C6E69" w:rsidRPr="00FB0BBC" w:rsidRDefault="003C6E69" w:rsidP="003C6E69">
      <w:pPr>
        <w:pStyle w:val="Brdtextmedindrag"/>
      </w:pPr>
      <w:r w:rsidRPr="00FB0BBC">
        <w:rPr>
          <w:b/>
          <w:bCs/>
        </w:rPr>
        <w:t xml:space="preserve">Remissinstanserna </w:t>
      </w:r>
      <w:r w:rsidRPr="00FB0BBC">
        <w:t xml:space="preserve">tillstyrker förslaget och bedömningen eller har inget att invända mot dem. </w:t>
      </w:r>
    </w:p>
    <w:p w14:paraId="51C8E345" w14:textId="77777777" w:rsidR="003C6E69" w:rsidRPr="006C4DA9" w:rsidRDefault="003C6E69" w:rsidP="003C6E69">
      <w:pPr>
        <w:pStyle w:val="Rubrik4utannumrering"/>
      </w:pPr>
      <w:r w:rsidRPr="00FB0BBC">
        <w:t>Skälen för regeringens förslag och bedömning</w:t>
      </w:r>
    </w:p>
    <w:p w14:paraId="22C3A3DD" w14:textId="77777777" w:rsidR="003C6E69" w:rsidRPr="006C4DA9" w:rsidRDefault="003C6E69" w:rsidP="003C6E69">
      <w:pPr>
        <w:pStyle w:val="Rubrik5utannumrering"/>
        <w:spacing w:before="0"/>
      </w:pPr>
      <w:r w:rsidRPr="006C4DA9">
        <w:t>Upplysningar från juridiska och fysiska personer</w:t>
      </w:r>
    </w:p>
    <w:p w14:paraId="467207F0" w14:textId="77777777" w:rsidR="003C6E69" w:rsidRPr="006C4DA9" w:rsidRDefault="003C6E69" w:rsidP="003C6E69">
      <w:pPr>
        <w:pStyle w:val="Brdtext"/>
      </w:pPr>
      <w:r w:rsidRPr="006C4DA9">
        <w:t>Värdepappers</w:t>
      </w:r>
      <w:r w:rsidRPr="006C4DA9">
        <w:softHyphen/>
        <w:t>bolags</w:t>
      </w:r>
      <w:r w:rsidRPr="006C4DA9">
        <w:softHyphen/>
        <w:t>direktivet innehåller både allmänna och specifika regler om de befogenheter som de behöriga myndig</w:t>
      </w:r>
      <w:r w:rsidRPr="006C4DA9">
        <w:softHyphen/>
      </w:r>
      <w:r w:rsidRPr="006C4DA9">
        <w:rPr>
          <w:spacing w:val="-4"/>
        </w:rPr>
        <w:t>heterna ska ha och värde</w:t>
      </w:r>
      <w:r w:rsidRPr="006C4DA9">
        <w:rPr>
          <w:spacing w:val="-4"/>
        </w:rPr>
        <w:softHyphen/>
        <w:t>pappersföretagens skyldighet att förse myndigheterna med all informa</w:t>
      </w:r>
      <w:r w:rsidRPr="006C4DA9">
        <w:rPr>
          <w:spacing w:val="-4"/>
        </w:rPr>
        <w:softHyphen/>
        <w:t>tion som behövs för att bedöma</w:t>
      </w:r>
      <w:r w:rsidRPr="006C4DA9">
        <w:t xml:space="preserve"> att de följer regelverket (artiklarna 4</w:t>
      </w:r>
      <w:r w:rsidRPr="006C4DA9">
        <w:rPr>
          <w:spacing w:val="-4"/>
        </w:rPr>
        <w:t xml:space="preserve">, 19 och </w:t>
      </w:r>
      <w:r w:rsidRPr="006C4DA9">
        <w:rPr>
          <w:spacing w:val="-4"/>
        </w:rPr>
        <w:lastRenderedPageBreak/>
        <w:t xml:space="preserve">53). I </w:t>
      </w:r>
      <w:r w:rsidRPr="006C4DA9">
        <w:rPr>
          <w:spacing w:val="2"/>
        </w:rPr>
        <w:t>princip motsvarande reglering finns i</w:t>
      </w:r>
      <w:r w:rsidRPr="006C4DA9">
        <w:t> kapitaltäckningsdirektivet (artiklarna 65.3 a och 122). Dessa befogenheter innebär att de behö</w:t>
      </w:r>
      <w:r w:rsidRPr="006C4DA9">
        <w:softHyphen/>
        <w:t>riga myn</w:t>
      </w:r>
      <w:r w:rsidRPr="006C4DA9">
        <w:softHyphen/>
        <w:t>dig</w:t>
      </w:r>
      <w:r w:rsidRPr="006C4DA9">
        <w:softHyphen/>
        <w:t>heterna ska kunna ålägga ett antal uppräknade juridiska och fysiska personer att lämna uppgifter till myndigheten.</w:t>
      </w:r>
    </w:p>
    <w:p w14:paraId="1FA753F0" w14:textId="77777777" w:rsidR="003C6E69" w:rsidRPr="00FB0BBC" w:rsidRDefault="003C6E69" w:rsidP="003C6E69">
      <w:pPr>
        <w:pStyle w:val="Brdtextmedindrag"/>
      </w:pPr>
      <w:r w:rsidRPr="006C4DA9">
        <w:t>Enligt tillsynslagen är företag som står under tillsyn av Finans</w:t>
      </w:r>
      <w:r w:rsidRPr="006C4DA9">
        <w:softHyphen/>
        <w:t>inspek</w:t>
      </w:r>
      <w:r w:rsidRPr="006C4DA9">
        <w:softHyphen/>
        <w:t xml:space="preserve">tionen utifrån sin </w:t>
      </w:r>
      <w:r w:rsidRPr="00FB0BBC">
        <w:t>konsoli</w:t>
      </w:r>
      <w:r w:rsidRPr="00FB0BBC">
        <w:softHyphen/>
        <w:t>derade situation enligt den lagen eller enligt en utländsk offentlig reglering som bygger på kapitaltäck</w:t>
      </w:r>
      <w:r w:rsidRPr="00FB0BBC">
        <w:softHyphen/>
        <w:t>nings</w:t>
      </w:r>
      <w:r w:rsidRPr="00FB0BBC">
        <w:softHyphen/>
        <w:t>direktivet skyl</w:t>
      </w:r>
      <w:r w:rsidRPr="00FB0BBC">
        <w:softHyphen/>
        <w:t>diga att lämna upplysningar till inspek</w:t>
      </w:r>
      <w:r w:rsidRPr="00FB0BBC">
        <w:softHyphen/>
        <w:t>tionen (6 kap. 1 § första stycket 1). Även före</w:t>
      </w:r>
      <w:r w:rsidRPr="00FB0BBC">
        <w:softHyphen/>
        <w:t>tag som står under tillsyn enligt artikel 7 i värde</w:t>
      </w:r>
      <w:r w:rsidRPr="00FB0BBC">
        <w:softHyphen/>
        <w:t>pappersbolagsförordningen eller ingår i en värdepappers</w:t>
      </w:r>
      <w:r w:rsidRPr="00FB0BBC">
        <w:softHyphen/>
        <w:t>företagskoncern som omfattas av ett beslut enligt artikel 8 i värdepappers</w:t>
      </w:r>
      <w:r w:rsidRPr="00FB0BBC">
        <w:softHyphen/>
        <w:t>bolagsförord</w:t>
      </w:r>
      <w:r w:rsidRPr="00FB0BBC">
        <w:softHyphen/>
        <w:t xml:space="preserve">ningen bör </w:t>
      </w:r>
      <w:r w:rsidRPr="00FB0BBC">
        <w:rPr>
          <w:spacing w:val="-4"/>
        </w:rPr>
        <w:t>om</w:t>
      </w:r>
      <w:r w:rsidRPr="00FB0BBC">
        <w:rPr>
          <w:spacing w:val="-4"/>
        </w:rPr>
        <w:softHyphen/>
        <w:t>fattas av upplysningsskyldigheten</w:t>
      </w:r>
      <w:r w:rsidRPr="00FB0BBC">
        <w:t xml:space="preserve"> </w:t>
      </w:r>
      <w:r w:rsidRPr="00FB0BBC">
        <w:rPr>
          <w:spacing w:val="-4"/>
        </w:rPr>
        <w:t>(se avsnitt 9.3)</w:t>
      </w:r>
      <w:r w:rsidRPr="00FB0BBC">
        <w:t xml:space="preserve">. </w:t>
      </w:r>
    </w:p>
    <w:p w14:paraId="714BD82E" w14:textId="77777777" w:rsidR="003C6E69" w:rsidRPr="006C4DA9" w:rsidRDefault="003C6E69" w:rsidP="003C6E69">
      <w:pPr>
        <w:pStyle w:val="Brdtextmedindrag"/>
      </w:pPr>
      <w:r w:rsidRPr="00FB0BBC">
        <w:t>En skillnad i förhållande till kapitaltäckningsdirektivet (artikel 65.3 a) är att det i upp</w:t>
      </w:r>
      <w:r w:rsidRPr="00FB0BBC">
        <w:softHyphen/>
        <w:t>räkningen i värdepappersbolagsdirektivet (artikel 19 a ii) över upplysningsskyldiga företag även anges värdepappersinriktade holding</w:t>
      </w:r>
      <w:r w:rsidRPr="00FB0BBC">
        <w:softHyphen/>
        <w:t>före</w:t>
      </w:r>
      <w:r w:rsidRPr="00FB0BBC">
        <w:softHyphen/>
        <w:t xml:space="preserve">tag som är etablerade i den berörda medlemsstaten. Sådana företag kommer </w:t>
      </w:r>
      <w:r w:rsidRPr="00FB0BBC">
        <w:rPr>
          <w:spacing w:val="-4"/>
        </w:rPr>
        <w:t>att omfattas av upplysningsskyldigheten enligt den ovan nämnda bestämmelsen i</w:t>
      </w:r>
      <w:r w:rsidRPr="00FB0BBC">
        <w:t xml:space="preserve"> tillsynslagen. </w:t>
      </w:r>
      <w:r w:rsidRPr="00FB0BBC">
        <w:rPr>
          <w:spacing w:val="-2"/>
        </w:rPr>
        <w:t>Även andra dotterföretag till ett</w:t>
      </w:r>
      <w:r w:rsidRPr="006C4DA9">
        <w:rPr>
          <w:spacing w:val="-2"/>
        </w:rPr>
        <w:t xml:space="preserve"> institut</w:t>
      </w:r>
      <w:r w:rsidRPr="006C4DA9">
        <w:t xml:space="preserve"> eller ett finansiellt holdingföretag eller ett blandat finansiellt holding</w:t>
      </w:r>
      <w:r w:rsidRPr="006C4DA9">
        <w:softHyphen/>
        <w:t>företag än de som avses i den bestämmelsen är upplysnings</w:t>
      </w:r>
      <w:r w:rsidRPr="006C4DA9">
        <w:softHyphen/>
        <w:t>skyl</w:t>
      </w:r>
      <w:r w:rsidRPr="006C4DA9">
        <w:rPr>
          <w:spacing w:val="2"/>
        </w:rPr>
        <w:t>diga (6 kap. 1 § första stycket 2). Det bör gälla även i fråga om samtliga dotterföretag till ett värdepappersinriktat</w:t>
      </w:r>
      <w:r w:rsidRPr="006C4DA9">
        <w:t xml:space="preserve"> holdingföretag. </w:t>
      </w:r>
    </w:p>
    <w:p w14:paraId="05B14D2F" w14:textId="77777777" w:rsidR="003C6E69" w:rsidRPr="006C4DA9" w:rsidRDefault="003C6E69" w:rsidP="003C6E69">
      <w:pPr>
        <w:pStyle w:val="Brdtextmedindrag"/>
      </w:pPr>
      <w:r w:rsidRPr="006C4DA9">
        <w:t xml:space="preserve">Liksom enligt </w:t>
      </w:r>
      <w:r w:rsidRPr="006C4DA9">
        <w:rPr>
          <w:spacing w:val="-4"/>
        </w:rPr>
        <w:t>kapital</w:t>
      </w:r>
      <w:r w:rsidRPr="006C4DA9">
        <w:rPr>
          <w:spacing w:val="-4"/>
        </w:rPr>
        <w:softHyphen/>
        <w:t>täckn</w:t>
      </w:r>
      <w:r w:rsidRPr="006C4DA9">
        <w:t>ingsdirektivet (artikel 65.3 a vi) ska upplys</w:t>
      </w:r>
      <w:r w:rsidRPr="006C4DA9">
        <w:softHyphen/>
        <w:t>ningsskyldigheten enligt värdepap</w:t>
      </w:r>
      <w:r w:rsidRPr="006C4DA9">
        <w:softHyphen/>
        <w:t>pers</w:t>
      </w:r>
      <w:r w:rsidRPr="006C4DA9">
        <w:softHyphen/>
        <w:t>bolagsdirektivet (artikel 19 a vi) gälla även för sådana företag som fått i uppdrag av ett företag, som i sin tur är upplysningsskyldigt, att ut</w:t>
      </w:r>
      <w:r w:rsidRPr="006C4DA9">
        <w:softHyphen/>
        <w:t>föra ett visst arbete eller vissa funktioner. Enligt värdepapper</w:t>
      </w:r>
      <w:r w:rsidRPr="006C4DA9">
        <w:softHyphen/>
        <w:t>bolags</w:t>
      </w:r>
      <w:r w:rsidRPr="006C4DA9">
        <w:softHyphen/>
        <w:t>direktivet ska detta gälla även när uppdraget ges av ett värde</w:t>
      </w:r>
      <w:r w:rsidRPr="006C4DA9">
        <w:softHyphen/>
        <w:t>pap</w:t>
      </w:r>
      <w:r w:rsidRPr="006C4DA9">
        <w:softHyphen/>
        <w:t>pers</w:t>
      </w:r>
      <w:r w:rsidRPr="006C4DA9">
        <w:softHyphen/>
        <w:t>inriktat holdingföretag. Det innebär att även sådana företag bör vara upp</w:t>
      </w:r>
      <w:r w:rsidRPr="006C4DA9">
        <w:softHyphen/>
        <w:t xml:space="preserve">lysningsskyldiga enligt tillsynslagen (6 kap. 1 § första stycket 5). </w:t>
      </w:r>
    </w:p>
    <w:p w14:paraId="7DEAA9E9" w14:textId="2FD474CC" w:rsidR="003C6E69" w:rsidRPr="006C4DA9" w:rsidRDefault="003C6E69" w:rsidP="003C6E69">
      <w:pPr>
        <w:pStyle w:val="Brdtextmedindrag"/>
      </w:pPr>
      <w:r w:rsidRPr="006C4DA9">
        <w:t xml:space="preserve">I värdepappersbolagsdirektivet exemplifieras vilka </w:t>
      </w:r>
      <w:r w:rsidRPr="006C4DA9">
        <w:rPr>
          <w:spacing w:val="-4"/>
        </w:rPr>
        <w:t>befogenheter myn</w:t>
      </w:r>
      <w:r w:rsidRPr="006C4DA9">
        <w:rPr>
          <w:spacing w:val="-4"/>
        </w:rPr>
        <w:softHyphen/>
        <w:t>dig</w:t>
      </w:r>
      <w:r w:rsidRPr="006C4DA9">
        <w:rPr>
          <w:spacing w:val="-4"/>
        </w:rPr>
        <w:softHyphen/>
        <w:t>heterna ska ha för att genomföra alla nöd</w:t>
      </w:r>
      <w:r w:rsidRPr="006C4DA9">
        <w:rPr>
          <w:spacing w:val="-4"/>
        </w:rPr>
        <w:softHyphen/>
        <w:t>vän</w:t>
      </w:r>
      <w:r w:rsidRPr="006C4DA9">
        <w:rPr>
          <w:spacing w:val="-4"/>
        </w:rPr>
        <w:softHyphen/>
        <w:t>diga</w:t>
      </w:r>
      <w:r w:rsidRPr="006C4DA9">
        <w:t xml:space="preserve"> utr</w:t>
      </w:r>
      <w:r w:rsidRPr="006C4DA9">
        <w:rPr>
          <w:spacing w:val="-4"/>
        </w:rPr>
        <w:t>edningar (</w:t>
      </w:r>
      <w:r w:rsidRPr="006C4DA9">
        <w:t>arti</w:t>
      </w:r>
      <w:r w:rsidRPr="006C4DA9">
        <w:softHyphen/>
        <w:t>kel 19 b)</w:t>
      </w:r>
      <w:r w:rsidRPr="006C4DA9">
        <w:rPr>
          <w:spacing w:val="-4"/>
        </w:rPr>
        <w:t>. Uppräkningen motsvarar med någon skillnad i ut</w:t>
      </w:r>
      <w:r w:rsidRPr="006C4DA9">
        <w:rPr>
          <w:spacing w:val="-4"/>
        </w:rPr>
        <w:softHyphen/>
        <w:t>trycks</w:t>
      </w:r>
      <w:r w:rsidRPr="006C4DA9">
        <w:rPr>
          <w:spacing w:val="-4"/>
        </w:rPr>
        <w:softHyphen/>
        <w:t>sätten mot</w:t>
      </w:r>
      <w:r w:rsidRPr="006C4DA9">
        <w:rPr>
          <w:spacing w:val="-4"/>
        </w:rPr>
        <w:softHyphen/>
        <w:t>svarande uppräkning</w:t>
      </w:r>
      <w:r w:rsidRPr="006C4DA9">
        <w:t xml:space="preserve"> i kapitaltäckningsdirektivet (artikel 65.3 b). När kapitaltäckningsdirektivet genomfördes i svensk rätt infördes en bestäm</w:t>
      </w:r>
      <w:r w:rsidRPr="006C4DA9">
        <w:softHyphen/>
      </w:r>
      <w:r w:rsidRPr="006C4DA9">
        <w:rPr>
          <w:spacing w:val="-2"/>
        </w:rPr>
        <w:t>melse i lagen om värde</w:t>
      </w:r>
      <w:r w:rsidRPr="006C4DA9">
        <w:rPr>
          <w:spacing w:val="-2"/>
        </w:rPr>
        <w:softHyphen/>
        <w:t>pappersmarknaden om att Finansinspektionen även får begära upplysningar direkt</w:t>
      </w:r>
      <w:r w:rsidRPr="006C4DA9">
        <w:t xml:space="preserve"> av personer som är anställda i bl.a. värde</w:t>
      </w:r>
      <w:r w:rsidRPr="006C4DA9">
        <w:softHyphen/>
        <w:t>pappersinstitut eller företag som avses i ovan nämnda bestämmelse i tillsynslagen (23 kap. 2 § fjärde stycket, se även prop. 2013/14:228 s. 194–196). Enligt värdepappers</w:t>
      </w:r>
      <w:r w:rsidRPr="006C4DA9">
        <w:softHyphen/>
        <w:t>bolags</w:t>
      </w:r>
      <w:r w:rsidRPr="006C4DA9">
        <w:softHyphen/>
        <w:t>direk</w:t>
      </w:r>
      <w:r w:rsidRPr="006C4DA9">
        <w:softHyphen/>
      </w:r>
      <w:r w:rsidRPr="006C4DA9">
        <w:rPr>
          <w:spacing w:val="-2"/>
        </w:rPr>
        <w:t>tivet ska även företrädare eller personal i värde</w:t>
      </w:r>
      <w:r w:rsidRPr="006C4DA9">
        <w:rPr>
          <w:spacing w:val="-2"/>
        </w:rPr>
        <w:softHyphen/>
        <w:t>pappers</w:t>
      </w:r>
      <w:r w:rsidRPr="006C4DA9">
        <w:rPr>
          <w:spacing w:val="-2"/>
        </w:rPr>
        <w:softHyphen/>
        <w:t>inriktade hol</w:t>
      </w:r>
      <w:r w:rsidRPr="006C4DA9">
        <w:rPr>
          <w:spacing w:val="-2"/>
        </w:rPr>
        <w:softHyphen/>
        <w:t>d</w:t>
      </w:r>
      <w:r w:rsidRPr="006C4DA9">
        <w:rPr>
          <w:spacing w:val="-4"/>
        </w:rPr>
        <w:t xml:space="preserve">ingföretag vara skyldiga att lämna upplysningar. Detsamma gäller företrädare eller personal </w:t>
      </w:r>
      <w:r w:rsidRPr="006C4DA9">
        <w:t>i företag som av ett värde</w:t>
      </w:r>
      <w:r w:rsidRPr="006C4DA9">
        <w:softHyphen/>
        <w:t xml:space="preserve">pappersinriktat holdingföretag fått i uppdrag att utföra visst arbete eller vissa funktioner </w:t>
      </w:r>
      <w:r w:rsidRPr="006C4DA9">
        <w:rPr>
          <w:spacing w:val="-4"/>
        </w:rPr>
        <w:t>(artik</w:t>
      </w:r>
      <w:r w:rsidR="006C72F4">
        <w:rPr>
          <w:spacing w:val="-4"/>
        </w:rPr>
        <w:t>el</w:t>
      </w:r>
      <w:r w:rsidR="00785462">
        <w:rPr>
          <w:spacing w:val="-4"/>
        </w:rPr>
        <w:t xml:space="preserve"> </w:t>
      </w:r>
      <w:r w:rsidRPr="006C4DA9">
        <w:rPr>
          <w:spacing w:val="-4"/>
        </w:rPr>
        <w:t>19 a </w:t>
      </w:r>
      <w:r w:rsidRPr="006C4DA9">
        <w:t>ii, v och vi och 19 b)</w:t>
      </w:r>
      <w:r w:rsidRPr="006C4DA9">
        <w:rPr>
          <w:spacing w:val="-4"/>
        </w:rPr>
        <w:t>. Genom de ändringar i tillsynslagen som föreslås ovan</w:t>
      </w:r>
      <w:r w:rsidRPr="006C4DA9">
        <w:t xml:space="preserve"> kom</w:t>
      </w:r>
      <w:r w:rsidRPr="006C4DA9">
        <w:softHyphen/>
        <w:t>mer detta att bli följ</w:t>
      </w:r>
      <w:r w:rsidRPr="006C4DA9">
        <w:softHyphen/>
        <w:t>den och någon ytter</w:t>
      </w:r>
      <w:r w:rsidRPr="006C4DA9">
        <w:softHyphen/>
        <w:t>ligare lagstiftningsåtgärd krävs därför inte.</w:t>
      </w:r>
    </w:p>
    <w:p w14:paraId="2E85456F" w14:textId="77777777" w:rsidR="003C6E69" w:rsidRPr="006C4DA9" w:rsidRDefault="003C6E69" w:rsidP="003C6E69">
      <w:pPr>
        <w:pStyle w:val="Brdtextmedindrag"/>
      </w:pPr>
      <w:r w:rsidRPr="006C4DA9">
        <w:rPr>
          <w:spacing w:val="-2"/>
        </w:rPr>
        <w:t>Finansinspektionens rätt att inhämta upplysningar anses även omfatta en rätt att ta del av och få ut doku</w:t>
      </w:r>
      <w:r w:rsidRPr="006C4DA9">
        <w:rPr>
          <w:spacing w:val="-2"/>
        </w:rPr>
        <w:softHyphen/>
        <w:t>ment</w:t>
      </w:r>
      <w:r w:rsidRPr="006C4DA9">
        <w:t xml:space="preserve"> (jfr prop. 2004/05:142 s. 116 och 2013/14:228 s. 195). Därmed tillgodoses även det kravet i värdepappers</w:t>
      </w:r>
      <w:r w:rsidRPr="006C4DA9">
        <w:softHyphen/>
        <w:t>bolagsdirektivet (artikel 19 b).</w:t>
      </w:r>
    </w:p>
    <w:p w14:paraId="49C57B7B" w14:textId="77777777" w:rsidR="003C6E69" w:rsidRPr="006C4DA9" w:rsidRDefault="003C6E69" w:rsidP="003C6E69">
      <w:pPr>
        <w:pStyle w:val="Rubrik5utannumrering"/>
      </w:pPr>
      <w:r w:rsidRPr="00AC3351">
        <w:lastRenderedPageBreak/>
        <w:t>Platsundersökningar</w:t>
      </w:r>
    </w:p>
    <w:p w14:paraId="381EF474" w14:textId="77777777" w:rsidR="003C6E69" w:rsidRPr="006C4DA9" w:rsidRDefault="003C6E69" w:rsidP="003C6E69">
      <w:pPr>
        <w:pStyle w:val="Brdtext"/>
      </w:pPr>
      <w:r w:rsidRPr="006C4DA9">
        <w:t>Liksom enligt kapitaltäckningsdirektivet (artikel 65.3 c) ska de behöriga myndigheterna enligt värde</w:t>
      </w:r>
      <w:r w:rsidRPr="006C4DA9">
        <w:softHyphen/>
        <w:t>pap</w:t>
      </w:r>
      <w:r w:rsidRPr="006C4DA9">
        <w:softHyphen/>
        <w:t>pers</w:t>
      </w:r>
      <w:r w:rsidRPr="006C4DA9">
        <w:softHyphen/>
        <w:t>bolagsdirektivet (artikel 19 c) ha rätt att ut</w:t>
      </w:r>
      <w:r w:rsidRPr="006C4DA9">
        <w:softHyphen/>
        <w:t>föra platsundersökningar hos de företag som omfattas av den upplys</w:t>
      </w:r>
      <w:r w:rsidRPr="006C4DA9">
        <w:softHyphen/>
        <w:t>nings</w:t>
      </w:r>
      <w:r w:rsidRPr="006C4DA9">
        <w:softHyphen/>
        <w:t>skyldighet som redogörs för ovan. Enligt värdepappersbolags</w:t>
      </w:r>
      <w:r w:rsidRPr="006C4DA9">
        <w:softHyphen/>
        <w:t>direktivet ska de behöriga myn</w:t>
      </w:r>
      <w:r w:rsidRPr="006C4DA9">
        <w:softHyphen/>
        <w:t>dig</w:t>
      </w:r>
      <w:r w:rsidRPr="006C4DA9">
        <w:softHyphen/>
        <w:t>heterna även ha rätt att genomföra inspektioner för att kontrollera de upp</w:t>
      </w:r>
      <w:r w:rsidRPr="006C4DA9">
        <w:softHyphen/>
        <w:t xml:space="preserve">gifter som lämnats av holdingföretag med blandad verksamhet och deras </w:t>
      </w:r>
      <w:r w:rsidRPr="006C4DA9">
        <w:rPr>
          <w:spacing w:val="-2"/>
        </w:rPr>
        <w:t>dotterföretag (</w:t>
      </w:r>
      <w:r w:rsidRPr="006C4DA9">
        <w:t>artikel 53.2)</w:t>
      </w:r>
      <w:r w:rsidRPr="006C4DA9">
        <w:rPr>
          <w:spacing w:val="-2"/>
        </w:rPr>
        <w:t>. Mot</w:t>
      </w:r>
      <w:r>
        <w:rPr>
          <w:spacing w:val="-2"/>
        </w:rPr>
        <w:softHyphen/>
      </w:r>
      <w:r w:rsidRPr="006C4DA9">
        <w:rPr>
          <w:spacing w:val="-2"/>
        </w:rPr>
        <w:t>svarande regler finns i kapital</w:t>
      </w:r>
      <w:r w:rsidRPr="006C4DA9">
        <w:rPr>
          <w:spacing w:val="-2"/>
        </w:rPr>
        <w:softHyphen/>
      </w:r>
      <w:r w:rsidRPr="006C4DA9">
        <w:t>täcknings</w:t>
      </w:r>
      <w:r w:rsidRPr="006C4DA9">
        <w:softHyphen/>
        <w:t>direktivet (artikel </w:t>
      </w:r>
      <w:r w:rsidRPr="006C4DA9">
        <w:rPr>
          <w:spacing w:val="-2"/>
        </w:rPr>
        <w:t>122.2)</w:t>
      </w:r>
      <w:r w:rsidRPr="006C4DA9">
        <w:t>.</w:t>
      </w:r>
    </w:p>
    <w:p w14:paraId="1694C6A8" w14:textId="77777777" w:rsidR="003C6E69" w:rsidRPr="00FB0BBC" w:rsidRDefault="003C6E69" w:rsidP="003C6E69">
      <w:pPr>
        <w:pStyle w:val="Brdtextmedindrag"/>
      </w:pPr>
      <w:r w:rsidRPr="006C4DA9">
        <w:t>De ovan nämnda reglerna i kapitaltäckningsdirektivet har i svensk rätt genomförts i en bestämmelse i</w:t>
      </w:r>
      <w:r w:rsidRPr="006C4DA9">
        <w:rPr>
          <w:spacing w:val="-2"/>
        </w:rPr>
        <w:t xml:space="preserve"> tillsynslagen om att Finansinspektionen, när inspektionen anser att det behövs för tillsynen, får göra undersökningar hos de slag av företag som räknas upp i bestämmelsen (6 kap. 8 §, se prop. </w:t>
      </w:r>
      <w:r w:rsidRPr="00FB0BBC">
        <w:rPr>
          <w:spacing w:val="-2"/>
        </w:rPr>
        <w:t>2013/14:228 s. 194</w:t>
      </w:r>
      <w:r w:rsidRPr="00FB0BBC">
        <w:t>–196)</w:t>
      </w:r>
      <w:r w:rsidRPr="00FB0BBC">
        <w:rPr>
          <w:spacing w:val="-2"/>
        </w:rPr>
        <w:t>. Även värde</w:t>
      </w:r>
      <w:r w:rsidRPr="00FB0BBC">
        <w:rPr>
          <w:spacing w:val="-2"/>
        </w:rPr>
        <w:softHyphen/>
        <w:t>pappersinriktade</w:t>
      </w:r>
      <w:r w:rsidRPr="00FB0BBC">
        <w:t xml:space="preserve"> </w:t>
      </w:r>
      <w:r w:rsidRPr="00FB0BBC">
        <w:rPr>
          <w:spacing w:val="-2"/>
        </w:rPr>
        <w:t>holding</w:t>
      </w:r>
      <w:r w:rsidRPr="00FB0BBC">
        <w:rPr>
          <w:spacing w:val="-2"/>
        </w:rPr>
        <w:softHyphen/>
        <w:t>företag bör ingå i den uppräkningen (6 kap. 8 § 1)</w:t>
      </w:r>
      <w:r w:rsidRPr="00FB0BBC">
        <w:t>. Finans</w:t>
      </w:r>
      <w:r w:rsidRPr="00FB0BBC">
        <w:softHyphen/>
        <w:t>inspektionen kommer då även att få utföra undersök</w:t>
      </w:r>
      <w:r w:rsidRPr="00FB0BBC">
        <w:softHyphen/>
        <w:t>ningar hos företag som har fått i uppdrag av ett värdepappersinriktat hol</w:t>
      </w:r>
      <w:r w:rsidRPr="00FB0BBC">
        <w:softHyphen/>
        <w:t>dingföretag att utföra ett visst arbete eller vissa funktioner (6 kap. 8 § 2).</w:t>
      </w:r>
    </w:p>
    <w:p w14:paraId="6495DD91" w14:textId="77777777" w:rsidR="003C6E69" w:rsidRPr="00FB0BBC" w:rsidRDefault="003C6E69" w:rsidP="003C6E69">
      <w:pPr>
        <w:pStyle w:val="Brdtextmedindrag"/>
      </w:pPr>
      <w:r w:rsidRPr="00FB0BBC">
        <w:t xml:space="preserve">Enligt tillsynslagen får Finansinspektionen </w:t>
      </w:r>
      <w:r w:rsidRPr="00FB0BBC">
        <w:rPr>
          <w:spacing w:val="-4"/>
        </w:rPr>
        <w:t>även utföra undersökningar hos företag som</w:t>
      </w:r>
      <w:r w:rsidRPr="00FB0BBC">
        <w:t xml:space="preserve"> ingår i en grupp som inspektionen ska utöva tillsyn över (6 kap. 8 § 3, som hänvisar till 4 kap. 1 §)</w:t>
      </w:r>
      <w:r w:rsidRPr="00FB0BBC">
        <w:rPr>
          <w:rFonts w:asciiTheme="minorHAnsi" w:eastAsiaTheme="minorHAnsi" w:hAnsiTheme="minorHAnsi" w:cstheme="minorBidi"/>
        </w:rPr>
        <w:t>.</w:t>
      </w:r>
      <w:r w:rsidRPr="00FB0BBC">
        <w:t xml:space="preserve"> </w:t>
      </w:r>
      <w:r w:rsidRPr="00FB0BBC">
        <w:rPr>
          <w:spacing w:val="-2"/>
        </w:rPr>
        <w:t>I avsnitt 11.5 föreslås att det ska införas bestämmelser i tillsynslagen om att Finansinspektionen i fråga om att värdepappersföretagskoncerner ska utöva tillsyn över att kraven i värde</w:t>
      </w:r>
      <w:r w:rsidRPr="00FB0BBC">
        <w:rPr>
          <w:spacing w:val="-2"/>
        </w:rPr>
        <w:softHyphen/>
        <w:t>pappersbolagsförordningen (artikel 7) eller att villkoren i gruppkapitaltestet (artikel 8) är uppfyllda. Bestämmelsen om platsundersökningar i tillsyns</w:t>
      </w:r>
      <w:r w:rsidRPr="00FB0BBC">
        <w:rPr>
          <w:spacing w:val="-2"/>
        </w:rPr>
        <w:softHyphen/>
        <w:t>lagen bör anpassas så att Finansinspektionen får göra undersökningar även hos företag som ingår i sådana värdepappersföretagskoncerner.</w:t>
      </w:r>
    </w:p>
    <w:p w14:paraId="6461E8E7" w14:textId="77777777" w:rsidR="003C6E69" w:rsidRPr="006C4DA9" w:rsidRDefault="003C6E69" w:rsidP="003C6E69">
      <w:pPr>
        <w:pStyle w:val="Brdtextmedindrag"/>
      </w:pPr>
      <w:r w:rsidRPr="00FB0BBC">
        <w:t>Enligt värdepappersbolagsdirektivet ska värd</w:t>
      </w:r>
      <w:r w:rsidRPr="00FB0BBC">
        <w:softHyphen/>
        <w:t>med</w:t>
      </w:r>
      <w:r w:rsidRPr="00FB0BBC">
        <w:softHyphen/>
        <w:t>lemsstatens behöriga myndigheter ha befogenhet att utföra inspek</w:t>
      </w:r>
      <w:r w:rsidRPr="00FB0BBC">
        <w:softHyphen/>
        <w:t>tioner hos och kräva inform</w:t>
      </w:r>
      <w:r w:rsidRPr="00FB0BBC">
        <w:softHyphen/>
        <w:t>ation hos ett värdepappers</w:t>
      </w:r>
      <w:r w:rsidRPr="00FB0BBC">
        <w:softHyphen/>
        <w:t xml:space="preserve">företags filial </w:t>
      </w:r>
      <w:r w:rsidRPr="00FB0BBC">
        <w:rPr>
          <w:spacing w:val="-4"/>
        </w:rPr>
        <w:t>inom dess territorium (</w:t>
      </w:r>
      <w:r w:rsidRPr="00FB0BBC">
        <w:t>artikel 14.2)</w:t>
      </w:r>
      <w:r w:rsidRPr="00FB0BBC">
        <w:rPr>
          <w:spacing w:val="-4"/>
        </w:rPr>
        <w:t>. Motsvarande regler finns i kapitaltäckningsdirektivet (arti</w:t>
      </w:r>
      <w:r w:rsidRPr="00FB0BBC">
        <w:rPr>
          <w:spacing w:val="-4"/>
        </w:rPr>
        <w:softHyphen/>
        <w:t>kel 52.3</w:t>
      </w:r>
      <w:r w:rsidRPr="00FB0BBC">
        <w:t>)</w:t>
      </w:r>
      <w:r w:rsidRPr="00FB0BBC">
        <w:rPr>
          <w:spacing w:val="-4"/>
        </w:rPr>
        <w:t>. Bestäm</w:t>
      </w:r>
      <w:r w:rsidRPr="00FB0BBC">
        <w:rPr>
          <w:spacing w:val="-4"/>
        </w:rPr>
        <w:softHyphen/>
        <w:t>melserna om tillsyn i lagen</w:t>
      </w:r>
      <w:r w:rsidRPr="00FB0BBC">
        <w:t xml:space="preserve"> om värdepappers</w:t>
      </w:r>
      <w:r w:rsidRPr="00FB0BBC">
        <w:softHyphen/>
        <w:t>marknaden (</w:t>
      </w:r>
      <w:r w:rsidRPr="00FB0BBC">
        <w:rPr>
          <w:spacing w:val="-4"/>
        </w:rPr>
        <w:t>23 kap</w:t>
      </w:r>
      <w:r w:rsidRPr="006C4DA9">
        <w:rPr>
          <w:spacing w:val="-4"/>
        </w:rPr>
        <w:t>.)</w:t>
      </w:r>
      <w:r w:rsidRPr="006C4DA9">
        <w:t xml:space="preserve"> ger redan i dag Finans</w:t>
      </w:r>
      <w:r w:rsidRPr="006C4DA9">
        <w:softHyphen/>
        <w:t>inspek</w:t>
      </w:r>
      <w:r w:rsidRPr="006C4DA9">
        <w:softHyphen/>
        <w:t>tio</w:t>
      </w:r>
      <w:r w:rsidRPr="006C4DA9">
        <w:softHyphen/>
        <w:t>nen rätt att genomföra undersökningar och begära upp</w:t>
      </w:r>
      <w:r w:rsidRPr="006C4DA9">
        <w:softHyphen/>
        <w:t>lysningar från ut</w:t>
      </w:r>
      <w:r w:rsidRPr="006C4DA9">
        <w:softHyphen/>
        <w:t>ländska företag som har tillstånd att driva verk</w:t>
      </w:r>
      <w:r w:rsidRPr="006C4DA9">
        <w:softHyphen/>
        <w:t>sam</w:t>
      </w:r>
      <w:r w:rsidRPr="006C4DA9">
        <w:softHyphen/>
        <w:t>het från filial i Sverige. Den behöriga myndigheten i värd</w:t>
      </w:r>
      <w:r w:rsidRPr="006C4DA9">
        <w:softHyphen/>
        <w:t>medlems</w:t>
      </w:r>
      <w:r w:rsidRPr="006C4DA9">
        <w:softHyphen/>
        <w:t>staten ska enligt värdepappersbolagsdirektivet dels innan den utför en sådan inspek</w:t>
      </w:r>
      <w:r w:rsidRPr="006C4DA9">
        <w:softHyphen/>
        <w:t>tion samråda med hem</w:t>
      </w:r>
      <w:r w:rsidRPr="006C4DA9">
        <w:softHyphen/>
        <w:t xml:space="preserve">medlemsstatens behöriga myndigheter, dels efter inspektionen till </w:t>
      </w:r>
      <w:r w:rsidRPr="006C4DA9">
        <w:rPr>
          <w:spacing w:val="4"/>
        </w:rPr>
        <w:t>samma myndig</w:t>
      </w:r>
      <w:r w:rsidRPr="006C4DA9">
        <w:rPr>
          <w:spacing w:val="4"/>
        </w:rPr>
        <w:softHyphen/>
        <w:t>heter ska lämna information som erhållits (</w:t>
      </w:r>
      <w:r w:rsidRPr="006C4DA9">
        <w:t>arti</w:t>
      </w:r>
      <w:r w:rsidRPr="006C4DA9">
        <w:softHyphen/>
        <w:t>kel 14.2)</w:t>
      </w:r>
      <w:r w:rsidRPr="006C4DA9">
        <w:rPr>
          <w:spacing w:val="4"/>
        </w:rPr>
        <w:t xml:space="preserve">. Enligt </w:t>
      </w:r>
      <w:r w:rsidRPr="006C4DA9">
        <w:t>till</w:t>
      </w:r>
      <w:r w:rsidRPr="006C4DA9">
        <w:softHyphen/>
        <w:t>synslagen ska Finansinspektionen i sin tillsynsverk</w:t>
      </w:r>
      <w:r w:rsidRPr="006C4DA9">
        <w:softHyphen/>
        <w:t>sam</w:t>
      </w:r>
      <w:r w:rsidRPr="006C4DA9">
        <w:softHyphen/>
        <w:t>het samarbeta och utbyta information med andra behöriga myn</w:t>
      </w:r>
      <w:r w:rsidRPr="006C4DA9">
        <w:softHyphen/>
        <w:t>dig</w:t>
      </w:r>
      <w:r w:rsidRPr="006C4DA9">
        <w:softHyphen/>
        <w:t>heter i den ut</w:t>
      </w:r>
      <w:r w:rsidRPr="006C4DA9">
        <w:softHyphen/>
        <w:t>sträckning som följer av Sveriges medlemskap i EU (6 kap. 3 §). Vid genom</w:t>
      </w:r>
      <w:r w:rsidRPr="006C4DA9">
        <w:softHyphen/>
        <w:t>förandet av kapitaltäckningsdirektivet konsta</w:t>
      </w:r>
      <w:r w:rsidRPr="006C4DA9">
        <w:softHyphen/>
        <w:t>terades att även om Finansinspektionen enligt gällande rätt är skyldig att sam</w:t>
      </w:r>
      <w:r w:rsidRPr="006C4DA9">
        <w:softHyphen/>
        <w:t>arbeta och utbyta information, blir regleringen av rätten att vidta inspektioner tyd</w:t>
      </w:r>
      <w:r w:rsidRPr="006C4DA9">
        <w:softHyphen/>
        <w:t>ligare om den nya samrådsskyldigheten om in</w:t>
      </w:r>
      <w:r w:rsidRPr="006C4DA9">
        <w:softHyphen/>
        <w:t>spek</w:t>
      </w:r>
      <w:r w:rsidRPr="006C4DA9">
        <w:softHyphen/>
        <w:t xml:space="preserve">tion av filialer till kreditinstitut hemmahörande inom EES framgår </w:t>
      </w:r>
      <w:r w:rsidRPr="006C4DA9">
        <w:rPr>
          <w:spacing w:val="-2"/>
        </w:rPr>
        <w:t>av lag (prop. 2013/14:228 s. 214 f.). En sådan sam</w:t>
      </w:r>
      <w:r w:rsidRPr="006C4DA9">
        <w:rPr>
          <w:spacing w:val="-2"/>
        </w:rPr>
        <w:softHyphen/>
        <w:t>råds</w:t>
      </w:r>
      <w:r w:rsidRPr="006C4DA9">
        <w:rPr>
          <w:spacing w:val="-2"/>
        </w:rPr>
        <w:softHyphen/>
        <w:t xml:space="preserve">skyldighet infördes i </w:t>
      </w:r>
      <w:r w:rsidRPr="006C4DA9">
        <w:t>lagen om bank- och finansieringsrörelse (</w:t>
      </w:r>
      <w:r w:rsidRPr="006C4DA9">
        <w:rPr>
          <w:spacing w:val="-2"/>
        </w:rPr>
        <w:t>13 kap. 4 § andra stycket)</w:t>
      </w:r>
      <w:r w:rsidRPr="006C4DA9">
        <w:t>. Vidare konstaterades att behöriga myn</w:t>
      </w:r>
      <w:r w:rsidRPr="006C4DA9">
        <w:softHyphen/>
        <w:t>dig</w:t>
      </w:r>
      <w:r w:rsidRPr="006C4DA9">
        <w:softHyphen/>
        <w:t>heters skyldighet att efter inspektionen utbyta in</w:t>
      </w:r>
      <w:r w:rsidRPr="006C4DA9">
        <w:softHyphen/>
        <w:t>formation med motsva</w:t>
      </w:r>
      <w:r w:rsidRPr="006C4DA9">
        <w:softHyphen/>
        <w:t xml:space="preserve">rande myndigheter i andra länder ryms </w:t>
      </w:r>
      <w:r w:rsidRPr="006C4DA9">
        <w:lastRenderedPageBreak/>
        <w:t xml:space="preserve">inom </w:t>
      </w:r>
      <w:r w:rsidRPr="006C4DA9">
        <w:rPr>
          <w:spacing w:val="-2"/>
        </w:rPr>
        <w:t>gällande rätt. Någon motsvarande bestäm</w:t>
      </w:r>
      <w:r w:rsidRPr="006C4DA9">
        <w:rPr>
          <w:spacing w:val="-2"/>
        </w:rPr>
        <w:softHyphen/>
        <w:t>melse om</w:t>
      </w:r>
      <w:r w:rsidRPr="006C4DA9">
        <w:t xml:space="preserve"> </w:t>
      </w:r>
      <w:r w:rsidRPr="006C4DA9">
        <w:rPr>
          <w:spacing w:val="-2"/>
        </w:rPr>
        <w:t>samrådsskyl</w:t>
      </w:r>
      <w:r w:rsidRPr="006C4DA9">
        <w:rPr>
          <w:spacing w:val="-2"/>
        </w:rPr>
        <w:softHyphen/>
        <w:t>dig</w:t>
      </w:r>
      <w:r w:rsidRPr="006C4DA9">
        <w:rPr>
          <w:spacing w:val="-2"/>
        </w:rPr>
        <w:softHyphen/>
        <w:t>het inför</w:t>
      </w:r>
      <w:r w:rsidRPr="006C4DA9">
        <w:rPr>
          <w:spacing w:val="-2"/>
        </w:rPr>
        <w:softHyphen/>
        <w:t>des dock inte i lagen om värdepappers</w:t>
      </w:r>
      <w:r w:rsidRPr="006C4DA9">
        <w:rPr>
          <w:spacing w:val="-2"/>
        </w:rPr>
        <w:softHyphen/>
        <w:t>mark</w:t>
      </w:r>
      <w:r w:rsidRPr="006C4DA9">
        <w:rPr>
          <w:spacing w:val="-2"/>
        </w:rPr>
        <w:softHyphen/>
        <w:t>naden. Värde</w:t>
      </w:r>
      <w:r w:rsidRPr="006C4DA9">
        <w:rPr>
          <w:spacing w:val="-2"/>
        </w:rPr>
        <w:softHyphen/>
        <w:t>pappers</w:t>
      </w:r>
      <w:r w:rsidRPr="006C4DA9">
        <w:rPr>
          <w:spacing w:val="-2"/>
        </w:rPr>
        <w:softHyphen/>
        <w:t>bolagsdirektivet</w:t>
      </w:r>
      <w:r w:rsidRPr="006C4DA9">
        <w:t>, liksom kapital</w:t>
      </w:r>
      <w:r w:rsidRPr="006C4DA9">
        <w:softHyphen/>
        <w:t>täcknings</w:t>
      </w:r>
      <w:r w:rsidRPr="006C4DA9">
        <w:softHyphen/>
        <w:t>direk</w:t>
      </w:r>
      <w:r w:rsidRPr="006C4DA9">
        <w:softHyphen/>
        <w:t>tivet, ställer i detta samman</w:t>
      </w:r>
      <w:r w:rsidRPr="006C4DA9">
        <w:softHyphen/>
        <w:t>hang upp ett konkret krav på sam</w:t>
      </w:r>
      <w:r w:rsidRPr="006C4DA9">
        <w:softHyphen/>
        <w:t>råd. Regeringen anser att regleringen blir tydligare om det även i lagen om värdepappersmarknaden förs in en bestämmelse som motsva</w:t>
      </w:r>
      <w:r w:rsidRPr="006C4DA9">
        <w:softHyphen/>
        <w:t>rar den i lagen om bank- och finansie</w:t>
      </w:r>
      <w:r w:rsidRPr="006C4DA9">
        <w:softHyphen/>
        <w:t>rings</w:t>
      </w:r>
      <w:r w:rsidRPr="006C4DA9">
        <w:softHyphen/>
        <w:t xml:space="preserve">rörelse. </w:t>
      </w:r>
    </w:p>
    <w:p w14:paraId="1B30CEF8" w14:textId="77777777" w:rsidR="003C6E69" w:rsidRPr="006C4DA9" w:rsidRDefault="003C6E69" w:rsidP="003C6E69">
      <w:pPr>
        <w:pStyle w:val="Brdtextmedindrag"/>
      </w:pPr>
      <w:r w:rsidRPr="006C4DA9">
        <w:rPr>
          <w:spacing w:val="-2"/>
        </w:rPr>
        <w:t>I värdepappersbolagsdirektivet anges</w:t>
      </w:r>
      <w:r w:rsidRPr="006C4DA9">
        <w:t xml:space="preserve"> att innan värdmedlemsstatens behöriga myndigheter utför kon</w:t>
      </w:r>
      <w:r w:rsidRPr="006C4DA9">
        <w:softHyphen/>
        <w:t xml:space="preserve">troller och inspektioner ska de </w:t>
      </w:r>
      <w:r w:rsidRPr="006C4DA9">
        <w:rPr>
          <w:iCs/>
        </w:rPr>
        <w:t>utan dröjs</w:t>
      </w:r>
      <w:r w:rsidRPr="006C4DA9">
        <w:rPr>
          <w:iCs/>
        </w:rPr>
        <w:softHyphen/>
        <w:t>mål</w:t>
      </w:r>
      <w:r w:rsidRPr="006C4DA9">
        <w:rPr>
          <w:i/>
        </w:rPr>
        <w:t xml:space="preserve"> </w:t>
      </w:r>
      <w:r w:rsidRPr="006C4DA9">
        <w:t>samråda med hem</w:t>
      </w:r>
      <w:r w:rsidRPr="006C4DA9">
        <w:softHyphen/>
        <w:t>medlemsstatens behöriga myndigheter (</w:t>
      </w:r>
      <w:r w:rsidRPr="006C4DA9">
        <w:rPr>
          <w:spacing w:val="-2"/>
        </w:rPr>
        <w:t>artikel 14.2 andra stycket)</w:t>
      </w:r>
      <w:r w:rsidRPr="006C4DA9">
        <w:t xml:space="preserve">. Det bör enligt regeringens uppfattning förstås som att </w:t>
      </w:r>
      <w:r w:rsidRPr="006C4DA9">
        <w:rPr>
          <w:iCs/>
        </w:rPr>
        <w:t>när fråga uppkommer om att genomföra en inspektion, ska behörig myndighet i värdmedlemsstaten</w:t>
      </w:r>
      <w:r w:rsidRPr="006C4DA9">
        <w:rPr>
          <w:i/>
        </w:rPr>
        <w:t xml:space="preserve"> </w:t>
      </w:r>
      <w:r w:rsidRPr="006C4DA9">
        <w:t>utan dröjsmål samråda med behörig myndighet i hem</w:t>
      </w:r>
      <w:r w:rsidRPr="006C4DA9">
        <w:softHyphen/>
        <w:t>medlemsstaten. Det är dock inte nödvändigt att detta skyndsamhets</w:t>
      </w:r>
      <w:r w:rsidRPr="006C4DA9">
        <w:softHyphen/>
        <w:t xml:space="preserve">krav kommer till direkt uttryck i lag. </w:t>
      </w:r>
    </w:p>
    <w:p w14:paraId="3A80CCE5" w14:textId="77777777" w:rsidR="003C6E69" w:rsidRPr="006C4DA9" w:rsidRDefault="003C6E69" w:rsidP="003C6E69">
      <w:pPr>
        <w:pStyle w:val="Rubrik2"/>
      </w:pPr>
      <w:bookmarkStart w:id="180" w:name="_Toc33087256"/>
      <w:bookmarkStart w:id="181" w:name="_Toc65160270"/>
      <w:bookmarkStart w:id="182" w:name="_Toc68700487"/>
      <w:r w:rsidRPr="006C4DA9">
        <w:t>Hur tillsynen ska utövas</w:t>
      </w:r>
      <w:bookmarkEnd w:id="180"/>
      <w:bookmarkEnd w:id="181"/>
      <w:bookmarkEnd w:id="182"/>
    </w:p>
    <w:p w14:paraId="7A414DFF" w14:textId="77777777" w:rsidR="003C6E69" w:rsidRPr="006C4DA9" w:rsidRDefault="003C6E69" w:rsidP="003C6E69">
      <w:pPr>
        <w:pStyle w:val="Brdtextram"/>
      </w:pPr>
      <w:r w:rsidRPr="006C4DA9">
        <w:rPr>
          <w:b/>
        </w:rPr>
        <w:t xml:space="preserve">Regeringens bedömning: </w:t>
      </w:r>
      <w:r w:rsidRPr="006C4DA9">
        <w:rPr>
          <w:bCs/>
        </w:rPr>
        <w:t xml:space="preserve">Reglerna </w:t>
      </w:r>
      <w:r w:rsidRPr="006C4DA9">
        <w:t>i värdepappersbolags</w:t>
      </w:r>
      <w:r w:rsidRPr="006C4DA9">
        <w:softHyphen/>
        <w:t>direk</w:t>
      </w:r>
      <w:r w:rsidRPr="006C4DA9">
        <w:softHyphen/>
        <w:t>tivet om över</w:t>
      </w:r>
      <w:r w:rsidRPr="006C4DA9">
        <w:softHyphen/>
        <w:t>syn och utvärdering bör genomföras i föreskrifter på förordnings</w:t>
      </w:r>
      <w:r>
        <w:softHyphen/>
      </w:r>
      <w:r w:rsidRPr="006C4DA9">
        <w:t xml:space="preserve">nivå. </w:t>
      </w:r>
    </w:p>
    <w:p w14:paraId="365A238D" w14:textId="77777777" w:rsidR="003C6E69" w:rsidRPr="006C4DA9" w:rsidRDefault="003C6E69" w:rsidP="003C6E69">
      <w:pPr>
        <w:pStyle w:val="Brdtext"/>
        <w:rPr>
          <w:sz w:val="8"/>
          <w:szCs w:val="8"/>
        </w:rPr>
      </w:pPr>
    </w:p>
    <w:p w14:paraId="3B12B210" w14:textId="77777777" w:rsidR="003C6E69" w:rsidRPr="006C4DA9" w:rsidRDefault="003C6E69" w:rsidP="003C6E69">
      <w:pPr>
        <w:pStyle w:val="Brdtextmedindrag"/>
        <w:rPr>
          <w:b/>
          <w:bCs/>
        </w:rPr>
      </w:pPr>
      <w:r w:rsidRPr="006C4DA9">
        <w:rPr>
          <w:b/>
          <w:bCs/>
        </w:rPr>
        <w:t xml:space="preserve">Utredningens bedömning </w:t>
      </w:r>
      <w:r w:rsidRPr="006C4DA9">
        <w:t>överensstämmer med regeringens bedöm</w:t>
      </w:r>
      <w:r w:rsidRPr="006C4DA9">
        <w:softHyphen/>
        <w:t>ning.</w:t>
      </w:r>
    </w:p>
    <w:p w14:paraId="5745E17C" w14:textId="77777777" w:rsidR="003C6E69" w:rsidRPr="006C4DA9" w:rsidRDefault="003C6E69" w:rsidP="003C6E69">
      <w:pPr>
        <w:pStyle w:val="Brdtextmedindrag"/>
        <w:rPr>
          <w:b/>
          <w:bCs/>
        </w:rPr>
      </w:pPr>
      <w:r w:rsidRPr="006C4DA9">
        <w:rPr>
          <w:b/>
          <w:bCs/>
        </w:rPr>
        <w:t xml:space="preserve">Remissinstanserna </w:t>
      </w:r>
      <w:r w:rsidRPr="006C4DA9">
        <w:t xml:space="preserve">tillstyrker bedömningen eller har inget att invända mot den. </w:t>
      </w:r>
    </w:p>
    <w:p w14:paraId="2EE82B70" w14:textId="77777777" w:rsidR="003C6E69" w:rsidRPr="006C4DA9" w:rsidRDefault="003C6E69" w:rsidP="003C6E69">
      <w:pPr>
        <w:pStyle w:val="Brdtextmedindrag"/>
      </w:pPr>
      <w:r w:rsidRPr="006C4DA9">
        <w:rPr>
          <w:b/>
          <w:bCs/>
        </w:rPr>
        <w:t>Skälen för regeringens bedömning:</w:t>
      </w:r>
      <w:r w:rsidRPr="006C4DA9">
        <w:t xml:space="preserve"> Värdepappersbolagsdirektivet innehåller regler om hur de behöriga myndigheterna ska utöva tillsyn över värde</w:t>
      </w:r>
      <w:r w:rsidRPr="006C4DA9">
        <w:softHyphen/>
        <w:t>pap</w:t>
      </w:r>
      <w:r w:rsidRPr="006C4DA9">
        <w:softHyphen/>
        <w:t>pers</w:t>
      </w:r>
      <w:r w:rsidRPr="006C4DA9">
        <w:softHyphen/>
        <w:t>företag (artikel 36). Motsvarande regler finns i kapital</w:t>
      </w:r>
      <w:r w:rsidRPr="006C4DA9">
        <w:softHyphen/>
        <w:t>täck</w:t>
      </w:r>
      <w:r w:rsidRPr="006C4DA9">
        <w:softHyphen/>
        <w:t xml:space="preserve">ningsdirektivet (artiklarna 97–101). </w:t>
      </w:r>
    </w:p>
    <w:p w14:paraId="1BD735EA" w14:textId="77777777" w:rsidR="003C6E69" w:rsidRPr="006C4DA9" w:rsidRDefault="003C6E69" w:rsidP="003C6E69">
      <w:pPr>
        <w:pStyle w:val="Brdtextmedindrag"/>
      </w:pPr>
      <w:r w:rsidRPr="006C4DA9">
        <w:t>Liksom vid genomförandet i svensk rätt av det numera upphävda Europaparla</w:t>
      </w:r>
      <w:r w:rsidRPr="006C4DA9">
        <w:softHyphen/>
        <w:t>mentets och rådets direktiv 2006/48/EG av den 14 juni 2006 om rätten att starta och driva verksamhet i kreditinstitut, i det följande benämnt kreditinstitutsdirektivet, gjordes vid genomförandet av kapital</w:t>
      </w:r>
      <w:r w:rsidRPr="006C4DA9">
        <w:softHyphen/>
        <w:t>täckningsdirektivet bedömningen att de detalje</w:t>
      </w:r>
      <w:r w:rsidRPr="006C4DA9">
        <w:softHyphen/>
        <w:t>ra</w:t>
      </w:r>
      <w:r w:rsidRPr="006C4DA9">
        <w:softHyphen/>
        <w:t>de reglerna om hur ofta tillsynen ska ske och vad den ska omfatta inte bör fram</w:t>
      </w:r>
      <w:r w:rsidRPr="006C4DA9">
        <w:softHyphen/>
        <w:t xml:space="preserve">gå av lag utan regleras genom föreskrifter på lägre nivå (prop. 2006/07:5 s. 343 och 2013/14:228 s. 203). Enligt förordningen (2014:993) om särskild tillsyn och kapitalbuffertar (9 §) </w:t>
      </w:r>
      <w:r w:rsidRPr="006C4DA9">
        <w:rPr>
          <w:spacing w:val="-2"/>
        </w:rPr>
        <w:t>ska Finans</w:t>
      </w:r>
      <w:r w:rsidRPr="006C4DA9">
        <w:rPr>
          <w:spacing w:val="-2"/>
        </w:rPr>
        <w:softHyphen/>
        <w:t>inspektionen i sin tillsyn följa de bestäm</w:t>
      </w:r>
      <w:r w:rsidRPr="006C4DA9">
        <w:rPr>
          <w:spacing w:val="-2"/>
        </w:rPr>
        <w:softHyphen/>
        <w:t>mel</w:t>
      </w:r>
      <w:r w:rsidRPr="006C4DA9">
        <w:rPr>
          <w:spacing w:val="-2"/>
        </w:rPr>
        <w:softHyphen/>
        <w:t>ser</w:t>
      </w:r>
      <w:r w:rsidRPr="006C4DA9">
        <w:t xml:space="preserve"> </w:t>
      </w:r>
      <w:r w:rsidRPr="006C4DA9">
        <w:rPr>
          <w:spacing w:val="-2"/>
        </w:rPr>
        <w:t>om översyns- och ut</w:t>
      </w:r>
      <w:r w:rsidRPr="006C4DA9">
        <w:rPr>
          <w:spacing w:val="-2"/>
        </w:rPr>
        <w:softHyphen/>
        <w:t>värde</w:t>
      </w:r>
      <w:r w:rsidRPr="006C4DA9">
        <w:rPr>
          <w:spacing w:val="-2"/>
        </w:rPr>
        <w:softHyphen/>
        <w:t>ringsprocess som finns i artik</w:t>
      </w:r>
      <w:r w:rsidRPr="006C4DA9">
        <w:rPr>
          <w:spacing w:val="-2"/>
        </w:rPr>
        <w:softHyphen/>
        <w:t>larna 97–101</w:t>
      </w:r>
      <w:r w:rsidRPr="006C4DA9">
        <w:t xml:space="preserve"> i kapitaltäck</w:t>
      </w:r>
      <w:r w:rsidRPr="006C4DA9">
        <w:softHyphen/>
        <w:t>nings</w:t>
      </w:r>
      <w:r w:rsidRPr="006C4DA9">
        <w:softHyphen/>
        <w:t>direk</w:t>
      </w:r>
      <w:r w:rsidRPr="006C4DA9">
        <w:softHyphen/>
        <w:t>tivet.</w:t>
      </w:r>
      <w:r w:rsidRPr="006C4DA9">
        <w:rPr>
          <w:spacing w:val="-2"/>
        </w:rPr>
        <w:t xml:space="preserve"> Artikel 101 handlar om löpande översyn av tillstånd att använda inter</w:t>
      </w:r>
      <w:r w:rsidRPr="006C4DA9">
        <w:rPr>
          <w:spacing w:val="-2"/>
        </w:rPr>
        <w:softHyphen/>
        <w:t>na modeller. Denna fråga</w:t>
      </w:r>
      <w:r w:rsidRPr="006C4DA9">
        <w:t xml:space="preserve"> behandlas närmare i avsnitt 11.7.</w:t>
      </w:r>
    </w:p>
    <w:p w14:paraId="2A3C1DC3" w14:textId="77777777" w:rsidR="003C6E69" w:rsidRPr="006C4DA9" w:rsidRDefault="003C6E69" w:rsidP="003C6E69">
      <w:pPr>
        <w:pStyle w:val="Brdtextmedindrag"/>
      </w:pPr>
      <w:r w:rsidRPr="006C4DA9">
        <w:t>I förhållande till reglerna</w:t>
      </w:r>
      <w:r w:rsidRPr="006C4DA9">
        <w:rPr>
          <w:spacing w:val="-4"/>
        </w:rPr>
        <w:t xml:space="preserve"> i kapitaltäckningsdirektivet är kraven på till</w:t>
      </w:r>
      <w:r w:rsidRPr="006C4DA9">
        <w:rPr>
          <w:spacing w:val="-4"/>
        </w:rPr>
        <w:softHyphen/>
        <w:t>syn i värdepappersbolagsdirektivet (artikel 36) mindre omfattande. Värde</w:t>
      </w:r>
      <w:r w:rsidRPr="006C4DA9">
        <w:rPr>
          <w:spacing w:val="-4"/>
        </w:rPr>
        <w:softHyphen/>
        <w:t>pappers</w:t>
      </w:r>
      <w:r w:rsidRPr="006C4DA9">
        <w:rPr>
          <w:spacing w:val="-4"/>
        </w:rPr>
        <w:softHyphen/>
        <w:t>bolagsdirektivet innehåller t.ex. inga regler</w:t>
      </w:r>
      <w:r w:rsidRPr="006C4DA9">
        <w:t xml:space="preserve"> om program för tillsynsgransk</w:t>
      </w:r>
      <w:r w:rsidRPr="006C4DA9">
        <w:softHyphen/>
        <w:t>ning och om stress</w:t>
      </w:r>
      <w:r w:rsidRPr="006C4DA9">
        <w:softHyphen/>
        <w:t xml:space="preserve">test </w:t>
      </w:r>
      <w:r w:rsidRPr="006C4DA9">
        <w:rPr>
          <w:spacing w:val="-2"/>
        </w:rPr>
        <w:t xml:space="preserve">inom </w:t>
      </w:r>
      <w:r w:rsidRPr="006C4DA9">
        <w:rPr>
          <w:spacing w:val="-4"/>
        </w:rPr>
        <w:t>ramen för tillsynen. Vidare möj</w:t>
      </w:r>
      <w:r w:rsidRPr="006C4DA9">
        <w:rPr>
          <w:spacing w:val="-4"/>
        </w:rPr>
        <w:softHyphen/>
        <w:t>liggör det direk</w:t>
      </w:r>
      <w:r w:rsidRPr="006C4DA9">
        <w:rPr>
          <w:spacing w:val="-4"/>
        </w:rPr>
        <w:softHyphen/>
        <w:t>tivet att</w:t>
      </w:r>
      <w:r w:rsidRPr="006C4DA9">
        <w:t xml:space="preserve"> tillsynen i större utsträckning anpassas till värde</w:t>
      </w:r>
      <w:r w:rsidRPr="006C4DA9">
        <w:softHyphen/>
        <w:t>pappers</w:t>
      </w:r>
      <w:r w:rsidRPr="006C4DA9">
        <w:softHyphen/>
        <w:t>företagets storlek, riskprofil och affärsmodell.</w:t>
      </w:r>
    </w:p>
    <w:p w14:paraId="5F4E8DD1" w14:textId="77777777" w:rsidR="003C6E69" w:rsidRPr="006C4DA9" w:rsidRDefault="003C6E69" w:rsidP="003C6E69">
      <w:pPr>
        <w:pStyle w:val="Brdtextmedindrag"/>
      </w:pPr>
      <w:r w:rsidRPr="006C4DA9">
        <w:lastRenderedPageBreak/>
        <w:t>Reglerna i värdepappersbolags</w:t>
      </w:r>
      <w:r w:rsidRPr="006C4DA9">
        <w:softHyphen/>
        <w:t xml:space="preserve">direktivet om hur Finansinspektionen närmare ska utöva tillsyn över värdepappersbolag bör i likhet med motsvarande regler i kapitaltäckningsdirektivet genomföras i förordning. </w:t>
      </w:r>
    </w:p>
    <w:p w14:paraId="63A36BCE" w14:textId="77777777" w:rsidR="003C6E69" w:rsidRPr="006C4DA9" w:rsidRDefault="003C6E69" w:rsidP="003C6E69">
      <w:pPr>
        <w:pStyle w:val="Rubrik2"/>
      </w:pPr>
      <w:bookmarkStart w:id="183" w:name="_Toc33087257"/>
      <w:bookmarkStart w:id="184" w:name="_Ref42522407"/>
      <w:bookmarkStart w:id="185" w:name="_Ref52800999"/>
      <w:bookmarkStart w:id="186" w:name="_Toc65160271"/>
      <w:bookmarkStart w:id="187" w:name="_Toc68700488"/>
      <w:bookmarkStart w:id="188" w:name="_Hlk28586637"/>
      <w:r w:rsidRPr="00137A50">
        <w:t>Tillsynsansvarig</w:t>
      </w:r>
      <w:r w:rsidRPr="006C4DA9">
        <w:t xml:space="preserve"> myndighet </w:t>
      </w:r>
      <w:bookmarkEnd w:id="183"/>
      <w:bookmarkEnd w:id="184"/>
      <w:bookmarkEnd w:id="185"/>
      <w:r>
        <w:t>för värdepappersföretagskoncerner</w:t>
      </w:r>
      <w:bookmarkEnd w:id="186"/>
      <w:bookmarkEnd w:id="187"/>
    </w:p>
    <w:bookmarkEnd w:id="188"/>
    <w:p w14:paraId="0F6BB8B9" w14:textId="16E822C6" w:rsidR="003C6E69" w:rsidRPr="00C94378" w:rsidRDefault="003C6E69" w:rsidP="003C6E69">
      <w:pPr>
        <w:pStyle w:val="Brdtextram"/>
      </w:pPr>
      <w:r w:rsidRPr="006C4DA9">
        <w:rPr>
          <w:b/>
        </w:rPr>
        <w:t>Regeringens förslag:</w:t>
      </w:r>
      <w:r w:rsidRPr="00387BFC">
        <w:t xml:space="preserve"> </w:t>
      </w:r>
      <w:r w:rsidRPr="00C94378">
        <w:t xml:space="preserve">Finansinspektionen ska utöva tillsyn över att </w:t>
      </w:r>
      <w:r w:rsidRPr="00387BFC">
        <w:t xml:space="preserve">kraven enligt </w:t>
      </w:r>
      <w:r>
        <w:t>artikel 7</w:t>
      </w:r>
      <w:r w:rsidR="0096167A">
        <w:t xml:space="preserve"> </w:t>
      </w:r>
      <w:r w:rsidR="008D78DD">
        <w:t>i värdepappersbolagsförordningen</w:t>
      </w:r>
      <w:r>
        <w:t xml:space="preserve">, </w:t>
      </w:r>
      <w:r w:rsidRPr="00387BFC">
        <w:t xml:space="preserve">eller </w:t>
      </w:r>
      <w:r>
        <w:t xml:space="preserve">att </w:t>
      </w:r>
      <w:r w:rsidRPr="00387BFC">
        <w:t>villkoren i gruppkapitaltestet</w:t>
      </w:r>
      <w:r w:rsidRPr="00C94378">
        <w:t xml:space="preserve"> enligt</w:t>
      </w:r>
      <w:r w:rsidR="008D78DD">
        <w:t xml:space="preserve"> samma förordning</w:t>
      </w:r>
      <w:r w:rsidRPr="00387BFC" w:rsidDel="00D12D70">
        <w:t xml:space="preserve"> </w:t>
      </w:r>
      <w:r w:rsidRPr="00387BFC">
        <w:t>är upp</w:t>
      </w:r>
      <w:r>
        <w:softHyphen/>
      </w:r>
      <w:r w:rsidRPr="00387BFC">
        <w:t>fyllda</w:t>
      </w:r>
      <w:r w:rsidRPr="00C94378">
        <w:t>, om det i</w:t>
      </w:r>
      <w:r>
        <w:t xml:space="preserve"> en</w:t>
      </w:r>
      <w:r w:rsidRPr="00387BFC">
        <w:t xml:space="preserve"> </w:t>
      </w:r>
      <w:r w:rsidRPr="00C94378">
        <w:t>koncern inte finns något kreditinstitut eller mot</w:t>
      </w:r>
      <w:r>
        <w:softHyphen/>
      </w:r>
      <w:r w:rsidRPr="00C94378">
        <w:t>svarande utländskt företag inom EES, och</w:t>
      </w:r>
    </w:p>
    <w:p w14:paraId="329A407D" w14:textId="2D7BC0B4" w:rsidR="003C6E69" w:rsidRPr="00C94378" w:rsidRDefault="003C6E69" w:rsidP="003C6E69">
      <w:pPr>
        <w:pStyle w:val="Numreradlistaram"/>
      </w:pPr>
      <w:r w:rsidRPr="00C94378">
        <w:t>ett värdepappersbolag</w:t>
      </w:r>
      <w:r w:rsidR="00B168FF">
        <w:t xml:space="preserve"> är moderföretag</w:t>
      </w:r>
      <w:r w:rsidRPr="00C94378">
        <w:t xml:space="preserve">, </w:t>
      </w:r>
    </w:p>
    <w:p w14:paraId="62A8C67D" w14:textId="77777777" w:rsidR="003C6E69" w:rsidRPr="00C94378" w:rsidRDefault="003C6E69" w:rsidP="003C6E69">
      <w:pPr>
        <w:pStyle w:val="Numreradlistaram"/>
      </w:pPr>
      <w:bookmarkStart w:id="189" w:name="_Hlk59190465"/>
      <w:r w:rsidRPr="00C94378">
        <w:t>ett värdepappersinriktat holdingföretag eller ett blandat finansiellt holdingföretag inom EES är moderföretag till ett värdepappersbolag och det i koncernen inte finns något motsvarande utländskt företag inom EES</w:t>
      </w:r>
      <w:bookmarkEnd w:id="189"/>
      <w:r w:rsidRPr="00C94378">
        <w:t>,</w:t>
      </w:r>
    </w:p>
    <w:p w14:paraId="7FD38365" w14:textId="77777777" w:rsidR="003C6E69" w:rsidRPr="00C94378" w:rsidRDefault="003C6E69" w:rsidP="003C6E69">
      <w:pPr>
        <w:pStyle w:val="Numreradlistaram"/>
      </w:pPr>
      <w:r w:rsidRPr="00C94378">
        <w:t>ett svenskt värdepappersinriktat holdingföretag eller ett svenskt blandat finansiellt holdingföretag är moderföretag till ett värdepap</w:t>
      </w:r>
      <w:r>
        <w:softHyphen/>
      </w:r>
      <w:r w:rsidRPr="00C94378">
        <w:t xml:space="preserve">persbolag och minst ett motsvarande utländskt företag inom EES, </w:t>
      </w:r>
    </w:p>
    <w:p w14:paraId="7064BFA9" w14:textId="77777777" w:rsidR="003C6E69" w:rsidRPr="00C94378" w:rsidRDefault="003C6E69" w:rsidP="003C6E69">
      <w:pPr>
        <w:pStyle w:val="Numreradlistaram"/>
        <w:jc w:val="left"/>
      </w:pPr>
      <w:r w:rsidRPr="00C94378">
        <w:t>ett värdepappersinriktat holdingföretag eller ett blandat finansiellt holdingföretag är moderföretag till ett värdepappersbolag och minst ett motsvarande utländskt företag inom EES, och</w:t>
      </w:r>
      <w:r w:rsidRPr="00C94378">
        <w:br/>
        <w:t>– inget sådant dotterföretag är auktoriserat i samma land inom EES som moderföretaget är etablerat i, och</w:t>
      </w:r>
      <w:r w:rsidRPr="00C94378">
        <w:br/>
        <w:t>– värdepappersbolag</w:t>
      </w:r>
      <w:r>
        <w:t>et</w:t>
      </w:r>
      <w:r w:rsidRPr="00C94378">
        <w:t xml:space="preserve"> har större balansomslutning än något av de motsvarande utländska företagen inom EES, eller</w:t>
      </w:r>
    </w:p>
    <w:p w14:paraId="6419ADE7" w14:textId="77777777" w:rsidR="003C6E69" w:rsidRPr="006C4DA9" w:rsidRDefault="003C6E69" w:rsidP="003C6E69">
      <w:pPr>
        <w:pStyle w:val="Numreradlistaram"/>
        <w:jc w:val="left"/>
      </w:pPr>
      <w:r w:rsidRPr="00C94378">
        <w:t>det i koncernen finns två eller flera värdepappersinriktade holding</w:t>
      </w:r>
      <w:r>
        <w:softHyphen/>
      </w:r>
      <w:r w:rsidRPr="00C94378">
        <w:t xml:space="preserve">företag eller blandade finansiella holdingföretag med huvudkontor i olika länder inom EES som är moderföretag till </w:t>
      </w:r>
      <w:r>
        <w:t xml:space="preserve">ett </w:t>
      </w:r>
      <w:r w:rsidRPr="00C94378">
        <w:t>värdepappers</w:t>
      </w:r>
      <w:r>
        <w:softHyphen/>
      </w:r>
      <w:r w:rsidRPr="00C94378">
        <w:t>bolag och minst ett motsvarande utländskt företag inom EES och</w:t>
      </w:r>
      <w:r w:rsidRPr="00C94378">
        <w:br/>
      </w:r>
      <w:r w:rsidRPr="006637E7">
        <w:rPr>
          <w:i/>
          <w:iCs/>
        </w:rPr>
        <w:t>–</w:t>
      </w:r>
      <w:r>
        <w:t> </w:t>
      </w:r>
      <w:r w:rsidRPr="00C94378">
        <w:t>dotterföretagen är auktoriserade i de respektive länder inom EES som moderföretagen har huvudkontor i, och</w:t>
      </w:r>
      <w:r w:rsidRPr="00C94378">
        <w:br/>
      </w:r>
      <w:r w:rsidRPr="006637E7">
        <w:rPr>
          <w:i/>
          <w:iCs/>
        </w:rPr>
        <w:t>–</w:t>
      </w:r>
      <w:r>
        <w:t> </w:t>
      </w:r>
      <w:r w:rsidRPr="00C94378">
        <w:t>värdepappersbolag</w:t>
      </w:r>
      <w:r>
        <w:t>et</w:t>
      </w:r>
      <w:r w:rsidRPr="00C94378">
        <w:t xml:space="preserve"> har större balansomslutning än något av de motsvarande utländska företagen inom EES</w:t>
      </w:r>
      <w:r w:rsidRPr="00AB76D7">
        <w:t>.</w:t>
      </w:r>
    </w:p>
    <w:p w14:paraId="48316C55" w14:textId="77777777" w:rsidR="003C6E69" w:rsidRPr="006C4DA9" w:rsidRDefault="003C6E69" w:rsidP="003C6E69">
      <w:pPr>
        <w:pStyle w:val="Brdtextram"/>
        <w:spacing w:before="230"/>
      </w:pPr>
      <w:r w:rsidRPr="00803023">
        <w:t>Finansinspektionen ska få möjlighet att i vissa fall som rör värde</w:t>
      </w:r>
      <w:r w:rsidRPr="00803023">
        <w:softHyphen/>
        <w:t>pappersföretagskoncerner komma överens med övriga berörd</w:t>
      </w:r>
      <w:r w:rsidRPr="00DD29F0">
        <w:t>a be</w:t>
      </w:r>
      <w:r w:rsidRPr="00DD29F0">
        <w:softHyphen/>
        <w:t xml:space="preserve">höriga myndigheter om att en annan behörig myndighet än den som normalt följer av reglerna ska utöva </w:t>
      </w:r>
      <w:r w:rsidRPr="00803023">
        <w:t xml:space="preserve">tillsynen enligt artikel 7 eller 8 i värdepappersbolagsförordningen. En sådan överenskommelse ska förutsätta att det </w:t>
      </w:r>
      <w:r>
        <w:t xml:space="preserve">är olämpligt att </w:t>
      </w:r>
      <w:r w:rsidRPr="00DD29F0">
        <w:t xml:space="preserve">den normalt sett behöriga myndigheten </w:t>
      </w:r>
      <w:r>
        <w:t>ansvarar för tillsynen</w:t>
      </w:r>
      <w:r w:rsidRPr="00803023">
        <w:t xml:space="preserve"> med beaktande av de berörda värdepappers</w:t>
      </w:r>
      <w:r>
        <w:softHyphen/>
      </w:r>
      <w:r w:rsidRPr="00803023">
        <w:t>företagen och betyde</w:t>
      </w:r>
      <w:r w:rsidRPr="00DD29F0">
        <w:t>lsen av deras verksamhet i de relevanta länderna inom EES</w:t>
      </w:r>
      <w:r w:rsidRPr="00803023">
        <w:t>.</w:t>
      </w:r>
    </w:p>
    <w:p w14:paraId="2B15C48F" w14:textId="77777777" w:rsidR="003C6E69" w:rsidRDefault="003C6E69" w:rsidP="003C6E69">
      <w:pPr>
        <w:pStyle w:val="Brdtextmedindragram"/>
      </w:pPr>
      <w:r w:rsidRPr="006C4DA9">
        <w:t>Innan en sådan överenskommelse ingås ska det blandande finansiella moderholdingföretaget inom EES</w:t>
      </w:r>
      <w:r>
        <w:t>,</w:t>
      </w:r>
      <w:r w:rsidRPr="006C4DA9">
        <w:t xml:space="preserve"> det värdepappersinriktade moder</w:t>
      </w:r>
      <w:r w:rsidRPr="006C4DA9">
        <w:softHyphen/>
        <w:t xml:space="preserve">holdingföretaget inom EES </w:t>
      </w:r>
      <w:r w:rsidRPr="00C94378">
        <w:t xml:space="preserve">eller det </w:t>
      </w:r>
      <w:r w:rsidRPr="00387BFC">
        <w:t>v</w:t>
      </w:r>
      <w:r w:rsidRPr="00C94378">
        <w:t>ärdepappersbolag eller motsvarande utländska företag som</w:t>
      </w:r>
      <w:r w:rsidRPr="00387BFC">
        <w:t xml:space="preserve"> har</w:t>
      </w:r>
      <w:r w:rsidRPr="00C94378">
        <w:t xml:space="preserve"> den största balansomslutningen </w:t>
      </w:r>
      <w:r w:rsidRPr="00C94378">
        <w:lastRenderedPageBreak/>
        <w:t>ges tillfälle att yttra sig</w:t>
      </w:r>
      <w:r w:rsidRPr="006C4DA9">
        <w:t>.</w:t>
      </w:r>
      <w:r>
        <w:t xml:space="preserve"> </w:t>
      </w:r>
      <w:r w:rsidRPr="00C94378">
        <w:t>Europeiska kommissionen och Europeiska bankmyndigheten ska underrättas om överenskommelse</w:t>
      </w:r>
      <w:r>
        <w:t>n</w:t>
      </w:r>
      <w:r w:rsidRPr="00C94378">
        <w:t>.</w:t>
      </w:r>
    </w:p>
    <w:p w14:paraId="7D2266F4" w14:textId="77777777" w:rsidR="003C6E69" w:rsidRPr="006C4DA9" w:rsidRDefault="003C6E69" w:rsidP="003C6E69">
      <w:pPr>
        <w:pStyle w:val="Brdtextmedindragram"/>
      </w:pPr>
      <w:r>
        <w:t>Bestämmelser i tillsynslagen som genomför motsvarande tillsyns</w:t>
      </w:r>
      <w:r>
        <w:softHyphen/>
        <w:t>regler i kapitaltäckningsdirektivet ska anpassas till att innebörden av termen institut ändras. En rättelse av bestämmelserna ska också göras.</w:t>
      </w:r>
    </w:p>
    <w:p w14:paraId="2BD4AA02" w14:textId="77777777" w:rsidR="003C6E69" w:rsidRPr="006C4DA9" w:rsidRDefault="003C6E69" w:rsidP="003C6E69">
      <w:pPr>
        <w:pStyle w:val="Brdtextmedindragram"/>
      </w:pPr>
      <w:r>
        <w:t xml:space="preserve">En definition av termen värdepappersföretagskoncern ska införas i tillsynslagen. </w:t>
      </w:r>
    </w:p>
    <w:p w14:paraId="188AE2E0" w14:textId="77777777" w:rsidR="003C6E69" w:rsidRPr="00432BB0" w:rsidRDefault="003C6E69" w:rsidP="003C6E69">
      <w:pPr>
        <w:pStyle w:val="Brdtextmedindrag"/>
        <w:rPr>
          <w:b/>
          <w:bCs/>
          <w:sz w:val="8"/>
          <w:szCs w:val="8"/>
        </w:rPr>
      </w:pPr>
    </w:p>
    <w:p w14:paraId="232E5E2E" w14:textId="77777777" w:rsidR="003C6E69" w:rsidRPr="006C4DA9" w:rsidDel="00C54C98" w:rsidRDefault="003C6E69" w:rsidP="003C6E69">
      <w:pPr>
        <w:pStyle w:val="Brdtextmedindrag"/>
      </w:pPr>
      <w:r w:rsidRPr="006C4DA9">
        <w:rPr>
          <w:b/>
          <w:bCs/>
        </w:rPr>
        <w:t>Utredningens förslag</w:t>
      </w:r>
      <w:r w:rsidRPr="006C4DA9">
        <w:t xml:space="preserve"> överensstämmer i huvudsak med regeringens förslag. Utredningen föreslår inte att Finansinspektionen ska utöva tillsynen </w:t>
      </w:r>
      <w:r>
        <w:t>om</w:t>
      </w:r>
      <w:r w:rsidRPr="006C4DA9">
        <w:t xml:space="preserve"> ett svenskt värdepappers</w:t>
      </w:r>
      <w:r w:rsidRPr="006C4DA9">
        <w:softHyphen/>
        <w:t>inriktat holdingföretag eller ett svenskt blandat finansiellt holdingföretag i en värdepappers</w:t>
      </w:r>
      <w:r w:rsidRPr="006C4DA9">
        <w:softHyphen/>
        <w:t>företags</w:t>
      </w:r>
      <w:r>
        <w:softHyphen/>
      </w:r>
      <w:r w:rsidRPr="006C4DA9">
        <w:t>koncern är moderföretag till ett värdepappers</w:t>
      </w:r>
      <w:r w:rsidRPr="006C4DA9">
        <w:softHyphen/>
        <w:t>bolag, och minst ett mot</w:t>
      </w:r>
      <w:r w:rsidRPr="006C4DA9">
        <w:softHyphen/>
        <w:t xml:space="preserve">svarande utländskt företag inom EES. </w:t>
      </w:r>
      <w:r>
        <w:t xml:space="preserve">Utredningen föreslår heller inte några justeringar av bestämmelserna i tillsynslagen som genomför reglerna om tillsyn i kapitaltäckningsdirektivet. </w:t>
      </w:r>
      <w:r w:rsidRPr="006C4DA9">
        <w:t>Utred</w:t>
      </w:r>
      <w:r w:rsidRPr="006C4DA9">
        <w:softHyphen/>
        <w:t>ningens förslag har även i övrigt en annan lagteknisk utformning.</w:t>
      </w:r>
    </w:p>
    <w:p w14:paraId="44DFC408" w14:textId="77777777" w:rsidR="003C6E69" w:rsidRPr="006C4DA9" w:rsidRDefault="003C6E69" w:rsidP="003C6E69">
      <w:pPr>
        <w:pStyle w:val="Brdtextmedindrag"/>
      </w:pPr>
      <w:r w:rsidRPr="006C4DA9">
        <w:rPr>
          <w:b/>
          <w:bCs/>
        </w:rPr>
        <w:t xml:space="preserve">Remissinstanserna: </w:t>
      </w:r>
      <w:r w:rsidRPr="006C4DA9">
        <w:t xml:space="preserve">Flertalet remissinstanser tillstyrker förslaget eller har inget att invända mot det. Enligt </w:t>
      </w:r>
      <w:r w:rsidRPr="006C4DA9">
        <w:rPr>
          <w:i/>
          <w:iCs/>
        </w:rPr>
        <w:t xml:space="preserve">Finansinspektionen </w:t>
      </w:r>
      <w:r w:rsidRPr="006C4DA9">
        <w:t>överensstämmer inte utredningens förslag med reglerna i värdepapperbolagsdirektivet om det som ska gälla för tillsynen om två eller flera värdepappersföretag som är auktoriserade i två eller flera medlemsstater har samma värdepappers</w:t>
      </w:r>
      <w:r w:rsidRPr="006C4DA9">
        <w:softHyphen/>
        <w:t xml:space="preserve">inriktade moderholdingföretag inom unionen eller samma blandade finansiella moderholdingföretag inom unionen (artikel 46.3). </w:t>
      </w:r>
      <w:bookmarkStart w:id="190" w:name="_Hlk59194170"/>
      <w:r w:rsidRPr="006C4DA9">
        <w:rPr>
          <w:i/>
        </w:rPr>
        <w:t>Sveriges advokatsamfund</w:t>
      </w:r>
      <w:r w:rsidRPr="006C4DA9">
        <w:t xml:space="preserve"> anser att kriteriet för när Finansinspektionen får ingå en överenskommelse med andra behöriga myndigheter är vagt. </w:t>
      </w:r>
    </w:p>
    <w:bookmarkEnd w:id="190"/>
    <w:p w14:paraId="57703F05" w14:textId="77777777" w:rsidR="003C6E69" w:rsidRPr="006C4DA9" w:rsidRDefault="003C6E69" w:rsidP="003C6E69">
      <w:pPr>
        <w:pStyle w:val="Rubrik4utannumrering"/>
      </w:pPr>
      <w:r w:rsidRPr="006C4DA9">
        <w:t>Skälen för regeringens förslag</w:t>
      </w:r>
    </w:p>
    <w:p w14:paraId="082E9409" w14:textId="77777777" w:rsidR="003C6E69" w:rsidRPr="006C4DA9" w:rsidRDefault="003C6E69" w:rsidP="003C6E69">
      <w:pPr>
        <w:pStyle w:val="Rubrik5utannumrering"/>
        <w:spacing w:before="0"/>
      </w:pPr>
      <w:r>
        <w:t xml:space="preserve">Anpassning av </w:t>
      </w:r>
      <w:r w:rsidRPr="00AF49DE">
        <w:t>bestämmelser</w:t>
      </w:r>
      <w:r>
        <w:t xml:space="preserve"> i tillsynslagen som genomför kapitaltäckningsdirektivet</w:t>
      </w:r>
    </w:p>
    <w:p w14:paraId="7DF1E25A" w14:textId="77777777" w:rsidR="003C6E69" w:rsidRDefault="003C6E69" w:rsidP="003C6E69">
      <w:pPr>
        <w:pStyle w:val="Brdtextmedindrag"/>
        <w:ind w:firstLine="0"/>
      </w:pPr>
      <w:r>
        <w:t>I kapitaltäckningsdirektivet finns regler</w:t>
      </w:r>
      <w:r w:rsidRPr="006C4DA9">
        <w:t xml:space="preserve"> om utnämning av sam</w:t>
      </w:r>
      <w:r>
        <w:softHyphen/>
      </w:r>
      <w:r w:rsidRPr="006C4DA9">
        <w:t xml:space="preserve">ordnande tillsynsmyndighet vid </w:t>
      </w:r>
      <w:r w:rsidRPr="00AF77E4">
        <w:t>gruppbaserad</w:t>
      </w:r>
      <w:r w:rsidRPr="006C4DA9">
        <w:t xml:space="preserve"> tillsyn (artikel 111). </w:t>
      </w:r>
      <w:r>
        <w:t>Genom värde</w:t>
      </w:r>
      <w:r>
        <w:softHyphen/>
        <w:t>pappersbolagsdirektivet har det gjorts ändringar i lydelsens (artikel 62.17). Ändringarna föranleds av att innebörden av termen institut i kapital</w:t>
      </w:r>
      <w:r>
        <w:softHyphen/>
        <w:t>täckningsdirektivet har ändrats från att ha omfattat både kreditinstitut och värdepappersföretag till att endast omfatta kreditinstitut (se avsnitt 6.3), men innebär inte någon ändring i sak av de nu aktuella reglerna.</w:t>
      </w:r>
      <w:r w:rsidRPr="00E42C43">
        <w:t xml:space="preserve"> </w:t>
      </w:r>
    </w:p>
    <w:p w14:paraId="438582AB" w14:textId="77777777" w:rsidR="003C6E69" w:rsidRDefault="003C6E69" w:rsidP="003C6E69">
      <w:pPr>
        <w:pStyle w:val="Brdtextmedindrag"/>
      </w:pPr>
      <w:r w:rsidRPr="006C4DA9">
        <w:t xml:space="preserve">I tillsynslagen finns bestämmelser </w:t>
      </w:r>
      <w:r>
        <w:t>som genomför dessa regler i kapital</w:t>
      </w:r>
      <w:r>
        <w:softHyphen/>
        <w:t>täckningsdirektivet</w:t>
      </w:r>
      <w:r w:rsidRPr="006C4DA9">
        <w:t xml:space="preserve"> (4 kap. 1–3 §§).</w:t>
      </w:r>
      <w:r>
        <w:t xml:space="preserve"> Termen institut i tillsynslagen definieras i dag som kreditinstitut och värdepappersbolag (1 kap. 2 § första stycket 2). I avsnitt 6.3 föreslås att den definitionen ska ändras till en hänvisning till definitionen av institut i tillsynsförordningen. Bestäm</w:t>
      </w:r>
      <w:r>
        <w:softHyphen/>
        <w:t>melserna i tillsynslagen bör därför anpassas på grund av detta.</w:t>
      </w:r>
    </w:p>
    <w:p w14:paraId="73F2AA37" w14:textId="77777777" w:rsidR="003C6E69" w:rsidRDefault="003C6E69" w:rsidP="003C6E69">
      <w:pPr>
        <w:pStyle w:val="Rubrik5utannumrering"/>
      </w:pPr>
      <w:r>
        <w:t>En rättelse bör göras av bestämmelserna som genomför kapitaltäckningsdirektivet</w:t>
      </w:r>
    </w:p>
    <w:p w14:paraId="3F7906DA" w14:textId="77777777" w:rsidR="003C6E69" w:rsidRPr="006C4DA9" w:rsidRDefault="003C6E69" w:rsidP="003C6E69">
      <w:pPr>
        <w:pStyle w:val="Brdtextmedindrag"/>
        <w:ind w:firstLine="0"/>
      </w:pPr>
      <w:r w:rsidRPr="002C57A1">
        <w:t>När</w:t>
      </w:r>
      <w:r w:rsidRPr="006C4DA9">
        <w:t xml:space="preserve"> det gäller fall då Finansinspektionen som utgångspunkt ska utöva den gruppbaserade tillsynen anges det i tillsynslagen att moderinstitutet inom EES, det finansiella moder</w:t>
      </w:r>
      <w:r w:rsidRPr="006C4DA9">
        <w:softHyphen/>
        <w:t>holdingföretaget inom EES, det blandade finansiella hol</w:t>
      </w:r>
      <w:r w:rsidRPr="006C4DA9">
        <w:softHyphen/>
        <w:t>ding</w:t>
      </w:r>
      <w:r w:rsidRPr="006C4DA9">
        <w:softHyphen/>
        <w:t xml:space="preserve">företaget eller det institut eller motsvarande utländska </w:t>
      </w:r>
      <w:r w:rsidRPr="006C4DA9">
        <w:lastRenderedPageBreak/>
        <w:t>företag som har den största balans</w:t>
      </w:r>
      <w:r w:rsidRPr="006C4DA9">
        <w:softHyphen/>
        <w:t>omslutningen, beroende på vad som är tillämpligt, ska ges tillfälle att yttra sig innan Finans</w:t>
      </w:r>
      <w:r w:rsidRPr="006C4DA9">
        <w:softHyphen/>
        <w:t>inspektionen och de övriga berörda behöriga myndighet</w:t>
      </w:r>
      <w:r w:rsidRPr="006C4DA9">
        <w:softHyphen/>
        <w:t>erna ingår en överenskommelse och fattar ett beslut (4 kap. 2 § andra stycket</w:t>
      </w:r>
      <w:r>
        <w:t xml:space="preserve"> tillsynslagen</w:t>
      </w:r>
      <w:r w:rsidRPr="006C4DA9">
        <w:t xml:space="preserve">). </w:t>
      </w:r>
      <w:r w:rsidRPr="000E3877">
        <w:t>När en annan behörig myndighet än Finansinspektionen som utgångspunkt ska utöva den gruppbaserade tillsynen</w:t>
      </w:r>
      <w:r w:rsidRPr="006C4DA9">
        <w:t xml:space="preserve"> gäller motsvarande skyldighet i förhållande till </w:t>
      </w:r>
      <w:r w:rsidRPr="006C4DA9">
        <w:rPr>
          <w:spacing w:val="-2"/>
        </w:rPr>
        <w:t>moder</w:t>
      </w:r>
      <w:r w:rsidRPr="006C4DA9">
        <w:rPr>
          <w:spacing w:val="-2"/>
        </w:rPr>
        <w:softHyphen/>
        <w:t>institutet inom EES, det finansiella moder</w:t>
      </w:r>
      <w:r w:rsidRPr="006C4DA9">
        <w:rPr>
          <w:spacing w:val="-2"/>
        </w:rPr>
        <w:softHyphen/>
        <w:t>holding</w:t>
      </w:r>
      <w:r w:rsidRPr="006C4DA9">
        <w:rPr>
          <w:spacing w:val="-2"/>
        </w:rPr>
        <w:softHyphen/>
        <w:t>före</w:t>
      </w:r>
      <w:r w:rsidRPr="006C4DA9">
        <w:rPr>
          <w:spacing w:val="-2"/>
        </w:rPr>
        <w:softHyphen/>
        <w:t>taget inom EES eller det institut eller mot</w:t>
      </w:r>
      <w:r w:rsidRPr="006C4DA9">
        <w:rPr>
          <w:spacing w:val="-2"/>
        </w:rPr>
        <w:softHyphen/>
        <w:t>sva</w:t>
      </w:r>
      <w:r w:rsidRPr="006C4DA9">
        <w:rPr>
          <w:spacing w:val="-2"/>
        </w:rPr>
        <w:softHyphen/>
        <w:t>rande utländska företag som har den största balans</w:t>
      </w:r>
      <w:r>
        <w:rPr>
          <w:spacing w:val="-2"/>
        </w:rPr>
        <w:softHyphen/>
      </w:r>
      <w:r w:rsidRPr="006C4DA9">
        <w:rPr>
          <w:spacing w:val="-2"/>
        </w:rPr>
        <w:t>omslut</w:t>
      </w:r>
      <w:r>
        <w:rPr>
          <w:spacing w:val="-2"/>
        </w:rPr>
        <w:softHyphen/>
      </w:r>
      <w:r w:rsidRPr="006C4DA9">
        <w:rPr>
          <w:spacing w:val="-2"/>
        </w:rPr>
        <w:t xml:space="preserve">ningen, beroende på vad som är tillämpligt </w:t>
      </w:r>
      <w:r w:rsidRPr="006C4DA9">
        <w:t>(4 kap. 3 § andra stycket)</w:t>
      </w:r>
      <w:r w:rsidRPr="006C4DA9">
        <w:rPr>
          <w:spacing w:val="-2"/>
        </w:rPr>
        <w:t>.</w:t>
      </w:r>
      <w:r>
        <w:rPr>
          <w:spacing w:val="-2"/>
        </w:rPr>
        <w:t xml:space="preserve"> </w:t>
      </w:r>
      <w:r w:rsidRPr="006C4DA9">
        <w:t>För sådana fall när det som utgångspunkt är Finansinspektionen som ska utöva den gruppbaserade tillsynen (4 kap. 2 §) bör det förtydligas att ett blandat finansiellt holdingföretag ska höras endast om det är ett moder</w:t>
      </w:r>
      <w:r>
        <w:softHyphen/>
      </w:r>
      <w:r w:rsidRPr="006C4DA9">
        <w:t>hol</w:t>
      </w:r>
      <w:r>
        <w:softHyphen/>
      </w:r>
      <w:r w:rsidRPr="006C4DA9">
        <w:t>dingföretag</w:t>
      </w:r>
      <w:r>
        <w:t xml:space="preserve"> (jfr artikel 111.6 andra meningen i</w:t>
      </w:r>
      <w:r w:rsidRPr="003F140C">
        <w:t xml:space="preserve"> kapitaltäcknings</w:t>
      </w:r>
      <w:r>
        <w:softHyphen/>
      </w:r>
      <w:r w:rsidRPr="003F140C">
        <w:t>direktivet</w:t>
      </w:r>
      <w:r>
        <w:t xml:space="preserve">). </w:t>
      </w:r>
      <w:r w:rsidRPr="006C4DA9">
        <w:t>När det som utgångspunkt är annan behörig myndighet än Finansinspektionen som ska utöva den gruppbaserade tillsynen (4 kap. 3</w:t>
      </w:r>
      <w:r>
        <w:t> </w:t>
      </w:r>
      <w:r w:rsidRPr="006C4DA9">
        <w:t xml:space="preserve">§) finns det i dag ingen skyldighet </w:t>
      </w:r>
      <w:r>
        <w:t>enligt tillsynslagen</w:t>
      </w:r>
      <w:r w:rsidRPr="006C4DA9">
        <w:t xml:space="preserve"> att höra ett blandat finansiellt holding</w:t>
      </w:r>
      <w:r>
        <w:softHyphen/>
      </w:r>
      <w:r w:rsidRPr="006C4DA9">
        <w:t>företag</w:t>
      </w:r>
      <w:r>
        <w:t xml:space="preserve"> (jfr artikel 111.6 andra meningen). Detta utgör en avvikelse från kapital</w:t>
      </w:r>
      <w:r>
        <w:softHyphen/>
        <w:t>täckningsdirektivet och bestämmelsen bör därför rättas genom att</w:t>
      </w:r>
      <w:r w:rsidRPr="006C4DA9">
        <w:t xml:space="preserve"> </w:t>
      </w:r>
      <w:r>
        <w:t xml:space="preserve">en </w:t>
      </w:r>
      <w:r w:rsidRPr="006C4DA9">
        <w:t>sådan skyldighet inför</w:t>
      </w:r>
      <w:r>
        <w:t>s</w:t>
      </w:r>
      <w:r w:rsidRPr="006C4DA9">
        <w:t xml:space="preserve"> i fråga om finansiella moder</w:t>
      </w:r>
      <w:r>
        <w:softHyphen/>
      </w:r>
      <w:r w:rsidRPr="006C4DA9">
        <w:t>holdingföretag</w:t>
      </w:r>
      <w:r>
        <w:t xml:space="preserve">. </w:t>
      </w:r>
    </w:p>
    <w:p w14:paraId="2108B13D" w14:textId="77777777" w:rsidR="003C6E69" w:rsidRDefault="003C6E69" w:rsidP="003C6E69">
      <w:pPr>
        <w:pStyle w:val="Rubrik5utannumrering"/>
      </w:pPr>
      <w:r>
        <w:t xml:space="preserve">Fastställande av grupptillsynsmyndighet för värdepappersföretagskoncerner </w:t>
      </w:r>
    </w:p>
    <w:p w14:paraId="6584350B" w14:textId="77777777" w:rsidR="003C6E69" w:rsidRDefault="003C6E69" w:rsidP="003C6E69">
      <w:pPr>
        <w:pStyle w:val="Brdtextmedindrag"/>
        <w:ind w:firstLine="0"/>
        <w:rPr>
          <w:spacing w:val="-4"/>
        </w:rPr>
      </w:pPr>
      <w:r>
        <w:t>I värdepappersbolagsdirektivet finns regler om</w:t>
      </w:r>
      <w:r w:rsidRPr="006C4DA9">
        <w:t xml:space="preserve"> </w:t>
      </w:r>
      <w:r>
        <w:t>fastställande av tillsyns</w:t>
      </w:r>
      <w:r>
        <w:softHyphen/>
        <w:t>myndig</w:t>
      </w:r>
      <w:r>
        <w:softHyphen/>
        <w:t xml:space="preserve">het </w:t>
      </w:r>
      <w:r w:rsidRPr="006C4DA9">
        <w:t>i en värde</w:t>
      </w:r>
      <w:r w:rsidRPr="006C4DA9">
        <w:softHyphen/>
        <w:t>pappers</w:t>
      </w:r>
      <w:r>
        <w:softHyphen/>
      </w:r>
      <w:r w:rsidRPr="006C4DA9">
        <w:t>företagskoncern</w:t>
      </w:r>
      <w:r>
        <w:t xml:space="preserve"> </w:t>
      </w:r>
      <w:r w:rsidRPr="006C4DA9">
        <w:t>(artikel 46). I en sådan koncern ska det finnas minst ett dotterbolag som är värdepappersföretag men det får inte finnas något kreditinstitut (artikel 4.1.25 i värdepappers</w:t>
      </w:r>
      <w:r>
        <w:softHyphen/>
      </w:r>
      <w:r w:rsidRPr="006C4DA9">
        <w:t>bolags</w:t>
      </w:r>
      <w:r>
        <w:softHyphen/>
      </w:r>
      <w:r w:rsidRPr="006C4DA9">
        <w:t>förord</w:t>
      </w:r>
      <w:r>
        <w:softHyphen/>
      </w:r>
      <w:r w:rsidRPr="006C4DA9">
        <w:t>ningen). I detta sam</w:t>
      </w:r>
      <w:r w:rsidRPr="006C4DA9">
        <w:softHyphen/>
        <w:t xml:space="preserve">manhang är ett moderföretag ett företag som </w:t>
      </w:r>
      <w:r w:rsidRPr="006C4DA9">
        <w:rPr>
          <w:spacing w:val="-4"/>
        </w:rPr>
        <w:t>inne</w:t>
      </w:r>
      <w:r w:rsidRPr="006C4DA9">
        <w:rPr>
          <w:spacing w:val="-4"/>
        </w:rPr>
        <w:softHyphen/>
        <w:t>har majoriteten av aktie</w:t>
      </w:r>
      <w:r w:rsidRPr="006C4DA9">
        <w:rPr>
          <w:spacing w:val="-4"/>
        </w:rPr>
        <w:softHyphen/>
        <w:t>ägarnas eller delägarnas röster i ett annat före</w:t>
      </w:r>
      <w:r w:rsidRPr="006C4DA9">
        <w:rPr>
          <w:spacing w:val="-4"/>
        </w:rPr>
        <w:softHyphen/>
        <w:t>tag, eller på andra i artikel 22 i Europaparlamentets och rådets direktiv 2013/34/EU angivna sätt, har ett bestämmande infly</w:t>
      </w:r>
      <w:r w:rsidRPr="006C4DA9">
        <w:rPr>
          <w:spacing w:val="-4"/>
        </w:rPr>
        <w:softHyphen/>
        <w:t xml:space="preserve">tande över ett annat företag och det andra företaget är dotterföretag. </w:t>
      </w:r>
      <w:r>
        <w:rPr>
          <w:spacing w:val="-4"/>
        </w:rPr>
        <w:t>Reglerna om grupptillsyn i värdepappers</w:t>
      </w:r>
      <w:r>
        <w:rPr>
          <w:spacing w:val="-4"/>
        </w:rPr>
        <w:softHyphen/>
        <w:t>bolagsdirektivet utgör en särreglering i förhållande till motsvarande regler i kapital</w:t>
      </w:r>
      <w:r>
        <w:rPr>
          <w:spacing w:val="-4"/>
        </w:rPr>
        <w:softHyphen/>
        <w:t>täck</w:t>
      </w:r>
      <w:r>
        <w:rPr>
          <w:spacing w:val="-4"/>
        </w:rPr>
        <w:softHyphen/>
        <w:t>nings</w:t>
      </w:r>
      <w:r>
        <w:rPr>
          <w:spacing w:val="-4"/>
        </w:rPr>
        <w:softHyphen/>
        <w:t>direktivet (artikel 111).</w:t>
      </w:r>
    </w:p>
    <w:p w14:paraId="1BF3D691" w14:textId="77777777" w:rsidR="003C6E69" w:rsidRPr="006A632B" w:rsidRDefault="003C6E69" w:rsidP="003C6E69">
      <w:pPr>
        <w:pStyle w:val="Brdtextmedindrag"/>
      </w:pPr>
      <w:r w:rsidRPr="006C4DA9">
        <w:t>Samtliga värdepappersföretagskoncerner omfattas dock inte av de nya reglerna i värdepappersbolagsdirektivet. Enligt värde</w:t>
      </w:r>
      <w:r w:rsidRPr="006C4DA9">
        <w:softHyphen/>
        <w:t>pappersbolags</w:t>
      </w:r>
      <w:r w:rsidRPr="006C4DA9">
        <w:softHyphen/>
        <w:t>för</w:t>
      </w:r>
      <w:r w:rsidRPr="006C4DA9">
        <w:softHyphen/>
        <w:t>ordningen (artikel 1.2 andra stycket och 1.5 tredje stycket) gäller i stället reglerna i kapital</w:t>
      </w:r>
      <w:r>
        <w:softHyphen/>
      </w:r>
      <w:r w:rsidRPr="006C4DA9">
        <w:t>täcknings</w:t>
      </w:r>
      <w:r w:rsidRPr="006C4DA9">
        <w:softHyphen/>
        <w:t>direktivet (artikel 111) för koncerner där minst ett företag är ett sådant värde</w:t>
      </w:r>
      <w:r w:rsidRPr="006C4DA9">
        <w:softHyphen/>
        <w:t xml:space="preserve">pappersföretag </w:t>
      </w:r>
      <w:r>
        <w:t xml:space="preserve">som avses i artikel 1.2 eller 1.5 i värdepappersbolagsförordningen. I avsnitt 7.2 föreslås därför att sådana </w:t>
      </w:r>
      <w:r w:rsidRPr="006A632B">
        <w:t xml:space="preserve">företag </w:t>
      </w:r>
      <w:r>
        <w:t xml:space="preserve">ska definieras </w:t>
      </w:r>
      <w:r w:rsidRPr="006A632B">
        <w:t xml:space="preserve">som </w:t>
      </w:r>
      <w:r w:rsidRPr="002C57A1">
        <w:t>kreditinstitut i tillsynslagen</w:t>
      </w:r>
      <w:r w:rsidRPr="006A632B">
        <w:t>.</w:t>
      </w:r>
    </w:p>
    <w:p w14:paraId="747B3DE8" w14:textId="77777777" w:rsidR="003C6E69" w:rsidRDefault="003C6E69" w:rsidP="003C6E69">
      <w:pPr>
        <w:pStyle w:val="Brdtextmedindrag"/>
        <w:rPr>
          <w:iCs/>
        </w:rPr>
      </w:pPr>
      <w:r w:rsidRPr="006C4DA9">
        <w:rPr>
          <w:spacing w:val="-4"/>
        </w:rPr>
        <w:t>En nyhet är att tillsynen</w:t>
      </w:r>
      <w:r w:rsidRPr="006C4DA9">
        <w:t xml:space="preserve"> över </w:t>
      </w:r>
      <w:r w:rsidRPr="006A632B">
        <w:t>värdepappersföretagskoncerner</w:t>
      </w:r>
      <w:r w:rsidRPr="006C4DA9">
        <w:t xml:space="preserve">, utöver att de uppfyller de </w:t>
      </w:r>
      <w:r w:rsidRPr="002D5FE8">
        <w:t>gruppbaserade</w:t>
      </w:r>
      <w:r w:rsidRPr="006C4DA9">
        <w:t xml:space="preserve"> kraven</w:t>
      </w:r>
      <w:r>
        <w:t xml:space="preserve"> (</w:t>
      </w:r>
      <w:r w:rsidRPr="006A632B">
        <w:t>artikel</w:t>
      </w:r>
      <w:r w:rsidRPr="002C57A1">
        <w:t> </w:t>
      </w:r>
      <w:r w:rsidRPr="006A632B">
        <w:t>7 i värdepappers</w:t>
      </w:r>
      <w:r w:rsidRPr="002C57A1">
        <w:softHyphen/>
      </w:r>
      <w:r w:rsidRPr="006A632B">
        <w:t>bolags</w:t>
      </w:r>
      <w:r w:rsidRPr="002C57A1">
        <w:softHyphen/>
      </w:r>
      <w:r w:rsidRPr="006A632B">
        <w:t>förordningen</w:t>
      </w:r>
      <w:r>
        <w:t>)</w:t>
      </w:r>
      <w:r w:rsidRPr="006C4DA9">
        <w:t xml:space="preserve">, även kan bestå i en kontroll av om villkoren i det s.k. gruppkapitaltestet är uppfyllda (artikel 8 i </w:t>
      </w:r>
      <w:r w:rsidRPr="006A632B">
        <w:t>samma förordning</w:t>
      </w:r>
      <w:r w:rsidRPr="006C4DA9">
        <w:t>).</w:t>
      </w:r>
      <w:r w:rsidRPr="006C4DA9">
        <w:rPr>
          <w:iCs/>
        </w:rPr>
        <w:t xml:space="preserve"> </w:t>
      </w:r>
    </w:p>
    <w:p w14:paraId="3702E731" w14:textId="77777777" w:rsidR="003C6E69" w:rsidRPr="006C4DA9" w:rsidRDefault="003C6E69" w:rsidP="003C6E69">
      <w:pPr>
        <w:pStyle w:val="Rubrik5utannumrering"/>
      </w:pPr>
      <w:r>
        <w:rPr>
          <w:iCs/>
        </w:rPr>
        <w:t>Fastställande av grupptillsynsmyndighet för värdepappersföretagskoncerner i vissa fall</w:t>
      </w:r>
    </w:p>
    <w:p w14:paraId="056C0AA9" w14:textId="77777777" w:rsidR="003C6E69" w:rsidRPr="006C4DA9" w:rsidRDefault="003C6E69" w:rsidP="003C6E69">
      <w:pPr>
        <w:pStyle w:val="Brdtextmedindrag"/>
        <w:ind w:firstLine="0"/>
      </w:pPr>
      <w:r w:rsidRPr="006C4DA9">
        <w:t>I fråga om värdepappersföretagskoncerner som leds av ett moder</w:t>
      </w:r>
      <w:r w:rsidRPr="006C4DA9">
        <w:softHyphen/>
        <w:t>värde</w:t>
      </w:r>
      <w:r w:rsidRPr="006C4DA9">
        <w:softHyphen/>
        <w:t xml:space="preserve">pappersföretag inom EU ska den gruppbaserade tillsynen eller tillsynen </w:t>
      </w:r>
      <w:r w:rsidRPr="006C4DA9">
        <w:lastRenderedPageBreak/>
        <w:t>för kontroll av uppfyllandet av villkoren i gruppkapitaltestet enligt värde</w:t>
      </w:r>
      <w:r w:rsidRPr="006C4DA9">
        <w:softHyphen/>
        <w:t>pappersbolagsdirektivet utövas av den behöriga myndigheten för moder</w:t>
      </w:r>
      <w:r w:rsidRPr="006C4DA9">
        <w:softHyphen/>
        <w:t xml:space="preserve">värdepappersföretaget (artikel 46.1). </w:t>
      </w:r>
      <w:r>
        <w:t>Det bör därför införas en bestäm</w:t>
      </w:r>
      <w:r>
        <w:softHyphen/>
        <w:t>melse om</w:t>
      </w:r>
      <w:r w:rsidRPr="006C4DA9">
        <w:t xml:space="preserve"> att Finans</w:t>
      </w:r>
      <w:r w:rsidRPr="006C4DA9">
        <w:softHyphen/>
        <w:t xml:space="preserve">inspektionen ska ansvara för tillsynen om </w:t>
      </w:r>
      <w:bookmarkStart w:id="191" w:name="_Hlk53069064"/>
      <w:r w:rsidRPr="006C4DA9">
        <w:t>moder</w:t>
      </w:r>
      <w:r>
        <w:softHyphen/>
      </w:r>
      <w:r w:rsidRPr="006C4DA9">
        <w:t>företaget är ett värde</w:t>
      </w:r>
      <w:r w:rsidRPr="006C4DA9">
        <w:softHyphen/>
        <w:t>pappersbolag och inget av dess dotterföretag är ett kreditinstitut</w:t>
      </w:r>
      <w:bookmarkEnd w:id="191"/>
      <w:r w:rsidRPr="006C4DA9">
        <w:t xml:space="preserve">. </w:t>
      </w:r>
    </w:p>
    <w:p w14:paraId="1CE1B04A" w14:textId="77777777" w:rsidR="003C6E69" w:rsidRPr="006C4DA9" w:rsidRDefault="003C6E69" w:rsidP="003C6E69">
      <w:pPr>
        <w:pStyle w:val="Brdtextmedindrag"/>
      </w:pPr>
      <w:r w:rsidRPr="006C4DA9">
        <w:t xml:space="preserve">När </w:t>
      </w:r>
      <w:bookmarkStart w:id="192" w:name="_Hlk53584447"/>
      <w:r w:rsidRPr="006C4DA9">
        <w:t>moderföretaget i en värdepappersföretagskoncern är ett värde</w:t>
      </w:r>
      <w:r w:rsidRPr="006C4DA9">
        <w:softHyphen/>
        <w:t>pappersinriktat holdingföretag inom EU eller ett blandat finansiellt holdingföretag inom EU ska tillsynen enligt värdepappersbolagsdirektivet i stället utövas av en behörig myndighet för något av de dotterföretag som är värdepappersföretag inom unionen (artikel 46.2–46.5).</w:t>
      </w:r>
      <w:r>
        <w:t xml:space="preserve"> </w:t>
      </w:r>
    </w:p>
    <w:p w14:paraId="1934D7E2" w14:textId="77777777" w:rsidR="003C6E69" w:rsidRPr="006C4DA9" w:rsidRDefault="003C6E69" w:rsidP="003C6E69">
      <w:pPr>
        <w:pStyle w:val="Brdtextmedindrag"/>
      </w:pPr>
      <w:r>
        <w:t>Om det bara</w:t>
      </w:r>
      <w:r w:rsidRPr="006C4DA9">
        <w:t xml:space="preserve"> </w:t>
      </w:r>
      <w:r>
        <w:t>finns</w:t>
      </w:r>
      <w:r w:rsidRPr="006C4DA9">
        <w:t xml:space="preserve"> ett dotterföretag som är ett värdepappersföretag inom unionen ska tillsynen utövas av den behöriga myndigheten för detta </w:t>
      </w:r>
      <w:bookmarkEnd w:id="192"/>
      <w:r w:rsidRPr="006C4DA9">
        <w:t xml:space="preserve">(artikel 46.2 i värdepappersbolagsdirektivet). </w:t>
      </w:r>
      <w:r>
        <w:t>Det bör därför införas en bestämmelse om att Finansinspektionen ska ansvara för tillsynen då dotterföretaget är ett värdepappersbolag, dvs. ett värdepappersföretag som är ett svenskt aktiebolag.</w:t>
      </w:r>
    </w:p>
    <w:p w14:paraId="1B4ABA24" w14:textId="77777777" w:rsidR="003C6E69" w:rsidRPr="006C4DA9" w:rsidRDefault="003C6E69" w:rsidP="003C6E69">
      <w:pPr>
        <w:pStyle w:val="Brdtextmedindrag"/>
      </w:pPr>
      <w:r>
        <w:t>Om det finns</w:t>
      </w:r>
      <w:r w:rsidRPr="006C4DA9">
        <w:t xml:space="preserve"> flera dotterföretag som är värdepappersföretag inom unionen och dessa är auktoriserade i olika medlemsstater, ska tillsynen i första hand utövas av den behöriga myndigheten för det värde</w:t>
      </w:r>
      <w:r>
        <w:softHyphen/>
      </w:r>
      <w:r w:rsidRPr="006C4DA9">
        <w:t>pappers</w:t>
      </w:r>
      <w:r>
        <w:softHyphen/>
      </w:r>
      <w:r w:rsidRPr="006C4DA9">
        <w:t>företag som är auktoriserat i samma medlemsstat som moderföretaget är etablerat i (artikel 46.3 i värdepappersbolagsdirektivet). För att genomföra värde</w:t>
      </w:r>
      <w:r w:rsidRPr="006C4DA9">
        <w:softHyphen/>
        <w:t>pappersbolagsdirektivet i denna del föreslår utredningen att Finans</w:t>
      </w:r>
      <w:r>
        <w:softHyphen/>
      </w:r>
      <w:r w:rsidRPr="006C4DA9">
        <w:t>inspek</w:t>
      </w:r>
      <w:r w:rsidRPr="006C4DA9">
        <w:softHyphen/>
        <w:t>tionen ska utöva tillsynen om ett värdepappersinriktat holding</w:t>
      </w:r>
      <w:r>
        <w:softHyphen/>
      </w:r>
      <w:r w:rsidRPr="006C4DA9">
        <w:t>företag eller blandat finansiellt är moder</w:t>
      </w:r>
      <w:r>
        <w:softHyphen/>
      </w:r>
      <w:r w:rsidRPr="006C4DA9">
        <w:t>företag till ett värdepappers</w:t>
      </w:r>
      <w:r w:rsidRPr="006C4DA9">
        <w:softHyphen/>
        <w:t xml:space="preserve">bolag men inte till något motsvarande utländskt företag inom EES. Som </w:t>
      </w:r>
      <w:r w:rsidRPr="006C4DA9">
        <w:rPr>
          <w:i/>
          <w:iCs/>
        </w:rPr>
        <w:t>Finans</w:t>
      </w:r>
      <w:r>
        <w:rPr>
          <w:i/>
          <w:iCs/>
        </w:rPr>
        <w:softHyphen/>
      </w:r>
      <w:r w:rsidRPr="006C4DA9">
        <w:rPr>
          <w:i/>
          <w:iCs/>
        </w:rPr>
        <w:t xml:space="preserve">inspektionen </w:t>
      </w:r>
      <w:r w:rsidRPr="006C4DA9">
        <w:t xml:space="preserve">påpekar överensstämmer dock inte utredningens förslag med regeln i värdepappersbolagsdirektivet. I stället anser regeringen, i likhet med Finansinspektionen, att </w:t>
      </w:r>
      <w:r>
        <w:t xml:space="preserve">det bör införas en bestämmelse om att </w:t>
      </w:r>
      <w:r w:rsidRPr="006C4DA9">
        <w:t xml:space="preserve">Finansinspektionen </w:t>
      </w:r>
      <w:r>
        <w:t xml:space="preserve">ska </w:t>
      </w:r>
      <w:r w:rsidRPr="006C4DA9">
        <w:t>utöva tillsynen om ett svenskt värde</w:t>
      </w:r>
      <w:r w:rsidRPr="006C4DA9">
        <w:softHyphen/>
        <w:t>pappers</w:t>
      </w:r>
      <w:r w:rsidRPr="006C4DA9">
        <w:softHyphen/>
        <w:t>inriktat holding</w:t>
      </w:r>
      <w:r w:rsidRPr="006C4DA9">
        <w:softHyphen/>
        <w:t>företag eller ett svenskt blandat finansiellt holdingföretag i en värde</w:t>
      </w:r>
      <w:r w:rsidRPr="006C4DA9">
        <w:softHyphen/>
        <w:t>pappers</w:t>
      </w:r>
      <w:r w:rsidRPr="006C4DA9">
        <w:softHyphen/>
        <w:t>företagskoncern är moderföretag till ett värdepappers</w:t>
      </w:r>
      <w:r w:rsidRPr="006C4DA9">
        <w:softHyphen/>
        <w:t>bolag och minst ett motsvarande utländskt företag inom EES.</w:t>
      </w:r>
    </w:p>
    <w:p w14:paraId="1CD3C408" w14:textId="77777777" w:rsidR="003C6E69" w:rsidRPr="006C4DA9" w:rsidRDefault="003C6E69" w:rsidP="003C6E69">
      <w:pPr>
        <w:pStyle w:val="Brdtextmedindrag"/>
      </w:pPr>
      <w:r w:rsidRPr="006C4DA9">
        <w:t>Om inget av värdepappersföretagen i en koncern är auktoriserat i samma medlemsstat som moderföretaget är etablerat i</w:t>
      </w:r>
      <w:r>
        <w:t>,</w:t>
      </w:r>
      <w:r w:rsidRPr="006C4DA9">
        <w:t xml:space="preserve"> är det den behöriga myndigheten för det värdepappersföretag som har den största totala balansomslutningen som ska ansvara för tillsynen (artikel 46.5 i värde</w:t>
      </w:r>
      <w:r>
        <w:softHyphen/>
      </w:r>
      <w:r w:rsidRPr="006C4DA9">
        <w:t>pappersbolagsdirektivet). Det bör därför införas en bestämmelse om att Finansinspektionen ska utöva tillsynen om ett värdepappersinriktat holdingföretag eller ett blandat finansiellt holding</w:t>
      </w:r>
      <w:r w:rsidRPr="006C4DA9">
        <w:softHyphen/>
        <w:t>företag i en värde</w:t>
      </w:r>
      <w:r>
        <w:softHyphen/>
      </w:r>
      <w:r w:rsidRPr="006C4DA9">
        <w:t>pappersföretagskoncern är moderföretag till ett värde</w:t>
      </w:r>
      <w:r w:rsidRPr="006C4DA9">
        <w:softHyphen/>
        <w:t>pappersbolag och minst ett motsvarande utländskt företag inom EES, varav inget av dotter</w:t>
      </w:r>
      <w:r>
        <w:softHyphen/>
      </w:r>
      <w:r w:rsidRPr="006C4DA9">
        <w:t>företagen är auktoriserat i samma land inom EES som moder</w:t>
      </w:r>
      <w:r>
        <w:softHyphen/>
      </w:r>
      <w:r w:rsidRPr="006C4DA9">
        <w:t>före</w:t>
      </w:r>
      <w:r>
        <w:softHyphen/>
      </w:r>
      <w:r w:rsidRPr="006C4DA9">
        <w:t>taget är etablerat i, och värdepappers</w:t>
      </w:r>
      <w:r w:rsidRPr="006C4DA9">
        <w:softHyphen/>
        <w:t>bolaget har större balans</w:t>
      </w:r>
      <w:r w:rsidRPr="006C4DA9">
        <w:softHyphen/>
        <w:t>omslutning än något av de motsvarande utländska företagen inom EES.</w:t>
      </w:r>
    </w:p>
    <w:p w14:paraId="03142F4B" w14:textId="77777777" w:rsidR="003C6E69" w:rsidRPr="006C4DA9" w:rsidRDefault="003C6E69" w:rsidP="003C6E69">
      <w:pPr>
        <w:pStyle w:val="Brdtextmedindrag"/>
      </w:pPr>
      <w:r w:rsidRPr="006C4DA9">
        <w:t xml:space="preserve">Vilken behörig myndighet som har tillsynsansvaret avgörs på samma sätt om det </w:t>
      </w:r>
      <w:r>
        <w:t xml:space="preserve">i värdepappersföretagskoncernen </w:t>
      </w:r>
      <w:r w:rsidRPr="006C4DA9">
        <w:t>finns flera moder</w:t>
      </w:r>
      <w:r w:rsidRPr="006C4DA9">
        <w:softHyphen/>
        <w:t>företag som omfattar mer än ett värde</w:t>
      </w:r>
      <w:r w:rsidRPr="006C4DA9">
        <w:softHyphen/>
        <w:t>pappersinriktat holdingföretag eller ett blandat finansiellt holdingföretag med huvudkontor i olika medlems</w:t>
      </w:r>
      <w:r w:rsidRPr="006C4DA9">
        <w:softHyphen/>
        <w:t>stater och det finns ett värdepappers</w:t>
      </w:r>
      <w:r w:rsidRPr="006C4DA9">
        <w:softHyphen/>
        <w:t>företag i var och en av dessa medlems</w:t>
      </w:r>
      <w:r w:rsidRPr="006C4DA9">
        <w:softHyphen/>
        <w:t xml:space="preserve">stater (artikel 46.4). Det bör därför införas en bestämmelse om att Finansinspektionen </w:t>
      </w:r>
      <w:r w:rsidRPr="006C4DA9">
        <w:lastRenderedPageBreak/>
        <w:t>ska ansvara för tillsynen om det i en värdepappersföretagskoncern finns två eller flera värdepappers</w:t>
      </w:r>
      <w:r w:rsidRPr="006C4DA9">
        <w:softHyphen/>
        <w:t>inriktade holdingföretag eller blandade finan</w:t>
      </w:r>
      <w:r>
        <w:softHyphen/>
      </w:r>
      <w:r w:rsidRPr="006C4DA9">
        <w:t>siella holding</w:t>
      </w:r>
      <w:r w:rsidRPr="006C4DA9">
        <w:softHyphen/>
        <w:t xml:space="preserve">företag med huvudkontor i olika länder inom EES som är moderföretag till </w:t>
      </w:r>
      <w:r>
        <w:t xml:space="preserve">ett </w:t>
      </w:r>
      <w:r w:rsidRPr="006C4DA9">
        <w:t>värde</w:t>
      </w:r>
      <w:r w:rsidRPr="006C4DA9">
        <w:softHyphen/>
        <w:t>pappersbolag och minst ett motsvarande utländskt företag inom EES, vilka är auktoriserade i de respektive land inom EES som moder</w:t>
      </w:r>
      <w:r w:rsidRPr="006C4DA9">
        <w:softHyphen/>
        <w:t>företagen har huvudkontor i, och värdepappers</w:t>
      </w:r>
      <w:r>
        <w:softHyphen/>
      </w:r>
      <w:r w:rsidRPr="006C4DA9">
        <w:t>bolaget har större balans</w:t>
      </w:r>
      <w:r w:rsidRPr="006C4DA9">
        <w:softHyphen/>
        <w:t>omslutning än något av de motsvarande utländska företagen inom EES.</w:t>
      </w:r>
    </w:p>
    <w:p w14:paraId="3866EF31" w14:textId="77777777" w:rsidR="003C6E69" w:rsidRDefault="003C6E69" w:rsidP="003C6E69">
      <w:pPr>
        <w:pStyle w:val="Brdtextmedindrag"/>
      </w:pPr>
      <w:r>
        <w:t xml:space="preserve">De nya bestämmelserna </w:t>
      </w:r>
      <w:r w:rsidRPr="002C57A1">
        <w:t>bör införas i tillsynslagen</w:t>
      </w:r>
      <w:r>
        <w:t xml:space="preserve">. Av tydlighetsskäl bör det placeras i ett eget kapitel i lagen. Termer som </w:t>
      </w:r>
      <w:r w:rsidRPr="00603072">
        <w:t>t.ex. grupptillsyn</w:t>
      </w:r>
      <w:r>
        <w:t xml:space="preserve"> bör undvikas </w:t>
      </w:r>
      <w:r w:rsidRPr="00603072">
        <w:t>vid utformningen av</w:t>
      </w:r>
      <w:r>
        <w:t xml:space="preserve"> de nya bestämmelserna för att klargöra att det inte är fråga om grupper enligt </w:t>
      </w:r>
      <w:r w:rsidRPr="00603072">
        <w:t>kapitaltäckningsdirektivet</w:t>
      </w:r>
      <w:r>
        <w:t xml:space="preserve"> (se avsnitt 6.3).</w:t>
      </w:r>
    </w:p>
    <w:p w14:paraId="5FF30551" w14:textId="77777777" w:rsidR="003C6E69" w:rsidRPr="006C4DA9" w:rsidRDefault="003C6E69" w:rsidP="003C6E69">
      <w:pPr>
        <w:pStyle w:val="Rubrik5utannumrering"/>
      </w:pPr>
      <w:r w:rsidRPr="006C4DA9">
        <w:t>Överenskommelse om att en annan behörig myndighet ska ansvara för tillsynen</w:t>
      </w:r>
    </w:p>
    <w:p w14:paraId="091FCF18" w14:textId="5C49D19B" w:rsidR="003C6E69" w:rsidRDefault="003C6E69" w:rsidP="003C6E69">
      <w:pPr>
        <w:pStyle w:val="Brdtextmedindrag"/>
        <w:ind w:firstLine="0"/>
        <w:rPr>
          <w:i/>
          <w:iCs/>
        </w:rPr>
      </w:pPr>
      <w:r w:rsidRPr="006C4DA9">
        <w:t>Enligt värdepappersbolagsdirektivet får behöriga myndigheter i samför</w:t>
      </w:r>
      <w:r w:rsidRPr="006C4DA9">
        <w:softHyphen/>
        <w:t>stånd bortse från vissa av kriterier</w:t>
      </w:r>
      <w:r>
        <w:t>na</w:t>
      </w:r>
      <w:r w:rsidRPr="006C4DA9">
        <w:t xml:space="preserve"> </w:t>
      </w:r>
      <w:r>
        <w:t>för fastställande av grupptillsyns</w:t>
      </w:r>
      <w:r>
        <w:softHyphen/>
        <w:t>myndighet</w:t>
      </w:r>
      <w:r w:rsidRPr="006C4DA9">
        <w:t xml:space="preserve"> om tillämpning </w:t>
      </w:r>
      <w:r>
        <w:t>av kriterierna</w:t>
      </w:r>
      <w:r w:rsidRPr="006C4DA9">
        <w:t xml:space="preserve"> annars skulle vara olämpligt för en effektiv </w:t>
      </w:r>
      <w:r w:rsidRPr="00C94378">
        <w:t>gruppbaserad</w:t>
      </w:r>
      <w:r w:rsidRPr="006C4DA9">
        <w:t xml:space="preserve"> tillsyn eller tillsyn för kontroll av uppfyllandet av villkoren i gruppkapitaltestet (artikel 46.6 första meningen).</w:t>
      </w:r>
      <w:r>
        <w:t xml:space="preserve"> Mot</w:t>
      </w:r>
      <w:r>
        <w:softHyphen/>
        <w:t>svarande regler i kapitaltäckningsdirektivet (artikel 111.6) har genomförts i bestämmelser i tillsynslagen (4 kap. 2 § andra stycket och 3 § andra stycket). En överenskommelse enligt reglerna i värdepappersbolags</w:t>
      </w:r>
      <w:r w:rsidR="0063487F">
        <w:softHyphen/>
      </w:r>
      <w:r>
        <w:t xml:space="preserve">direktivet innebär att </w:t>
      </w:r>
      <w:r w:rsidRPr="00A94209">
        <w:t>Finansinspektionen</w:t>
      </w:r>
      <w:r>
        <w:t xml:space="preserve"> kan få överlämna ansvaret för den gruppbaserade tillsynen till en annan behörig myndighet, trots att inspektionen</w:t>
      </w:r>
      <w:r w:rsidRPr="00A94209">
        <w:t xml:space="preserve"> som utgångspunkt </w:t>
      </w:r>
      <w:r>
        <w:t xml:space="preserve">är grupptillsynsmyndighet. </w:t>
      </w:r>
      <w:r w:rsidR="006C72F4">
        <w:t>Omvänt</w:t>
      </w:r>
      <w:r>
        <w:t xml:space="preserve"> kan Finansinspektionen, när den inte är grupptillsynsmyndighet, få överta den rollen från en annan behörig myndighet. </w:t>
      </w:r>
      <w:r w:rsidRPr="006C4DA9">
        <w:t>Innan en överenskommelse</w:t>
      </w:r>
      <w:r>
        <w:t xml:space="preserve"> beslutas</w:t>
      </w:r>
      <w:r w:rsidRPr="006C4DA9">
        <w:t xml:space="preserve"> ska de behöriga myndigheterna ge det värdepappersinriktade moder</w:t>
      </w:r>
      <w:r w:rsidRPr="006C4DA9">
        <w:softHyphen/>
        <w:t>holdingföretaget inom unionen, det blandade finansiella moder</w:t>
      </w:r>
      <w:r w:rsidRPr="006C4DA9">
        <w:softHyphen/>
        <w:t>holding</w:t>
      </w:r>
      <w:r w:rsidRPr="006C4DA9">
        <w:softHyphen/>
        <w:t>företaget inom unionen eller det värdepappersföretag som har den största totala balansomslut</w:t>
      </w:r>
      <w:r w:rsidRPr="006C4DA9">
        <w:softHyphen/>
        <w:t>ningen, beroende på vad som är tillämpligt, tillfälle att yttra sig om det planerade beslutet. De behöriga myndigheterna ska under</w:t>
      </w:r>
      <w:r w:rsidRPr="006C4DA9">
        <w:softHyphen/>
        <w:t>rätta kommis</w:t>
      </w:r>
      <w:r w:rsidRPr="006C4DA9">
        <w:softHyphen/>
        <w:t>sionen och Eba om ett sådant beslut (artikel 46.6 andra meningen i värdepappers</w:t>
      </w:r>
      <w:r w:rsidRPr="006C4DA9">
        <w:softHyphen/>
        <w:t>bolagsdirektivet).</w:t>
      </w:r>
      <w:r>
        <w:t xml:space="preserve"> </w:t>
      </w:r>
      <w:r w:rsidRPr="002C57A1">
        <w:t>Bestämmelser som mot</w:t>
      </w:r>
      <w:r>
        <w:softHyphen/>
      </w:r>
      <w:r w:rsidRPr="002C57A1">
        <w:t>svarar värde</w:t>
      </w:r>
      <w:r w:rsidRPr="002C57A1">
        <w:softHyphen/>
        <w:t>pappersbolagsdirektivets regler om överenskommelser av detta slag bör införas i tillsynslagen</w:t>
      </w:r>
      <w:r>
        <w:t xml:space="preserve"> och placeras i det nya kapitel som nämns ovan</w:t>
      </w:r>
      <w:r w:rsidRPr="00B21F92">
        <w:t>.</w:t>
      </w:r>
      <w:r w:rsidRPr="00C94378">
        <w:rPr>
          <w:i/>
          <w:iCs/>
        </w:rPr>
        <w:t xml:space="preserve"> </w:t>
      </w:r>
    </w:p>
    <w:p w14:paraId="245876F4" w14:textId="77777777" w:rsidR="003C6E69" w:rsidRDefault="003C6E69" w:rsidP="003C6E69">
      <w:pPr>
        <w:pStyle w:val="Brdtextmedindrag"/>
      </w:pPr>
      <w:bookmarkStart w:id="193" w:name="_Hlk64192226"/>
      <w:r w:rsidRPr="006C4DA9">
        <w:rPr>
          <w:i/>
          <w:iCs/>
        </w:rPr>
        <w:t xml:space="preserve">Sveriges advokatsamfund </w:t>
      </w:r>
      <w:r w:rsidRPr="006C4DA9">
        <w:t xml:space="preserve">anser att kriteriet för när Finansinspektionen får ingå en överenskommelse med andra behöriga myndigheter är vagt. </w:t>
      </w:r>
      <w:r>
        <w:t xml:space="preserve">Regeringen befarar dock </w:t>
      </w:r>
      <w:r w:rsidRPr="006C4DA9">
        <w:t xml:space="preserve">att </w:t>
      </w:r>
      <w:r>
        <w:t xml:space="preserve">det skulle kunna </w:t>
      </w:r>
      <w:r w:rsidRPr="006C4DA9">
        <w:t>medföra problem för både tolk</w:t>
      </w:r>
      <w:r w:rsidRPr="006C4DA9">
        <w:softHyphen/>
        <w:t>ningen och tillämpningen</w:t>
      </w:r>
      <w:r>
        <w:t xml:space="preserve"> om</w:t>
      </w:r>
      <w:r w:rsidRPr="006C4DA9">
        <w:t xml:space="preserve"> bestämmelserna i lagen skulle avvika från det som anges i direktive</w:t>
      </w:r>
      <w:r>
        <w:t>t, särskilt eftersom tillämpningen av bestämmelsen förutsätter att de behöriga myndigheterna är överens</w:t>
      </w:r>
      <w:r w:rsidRPr="006C4DA9">
        <w:t xml:space="preserve">. Om det i svensk rätt skulle preciseras hur lämplighetsbedömningen ska göras, </w:t>
      </w:r>
      <w:r>
        <w:t xml:space="preserve">skulle det också kunna </w:t>
      </w:r>
      <w:r w:rsidRPr="006C4DA9">
        <w:t>innebära att de nu aktuella reglerna i värdepappers</w:t>
      </w:r>
      <w:r>
        <w:softHyphen/>
      </w:r>
      <w:r w:rsidRPr="006C4DA9">
        <w:t xml:space="preserve">bolagsdirektivet (artikel 46.6) inte genomförs på ett sätt som är förenligt med hur de genomförs i andra länder inom EES. </w:t>
      </w:r>
      <w:r>
        <w:t>Det bör därför inte göras någon sådan precisering som Advokatsamfundet föreslår.</w:t>
      </w:r>
    </w:p>
    <w:p w14:paraId="70D8410F" w14:textId="77777777" w:rsidR="003C6E69" w:rsidRDefault="003C6E69" w:rsidP="003C6E69">
      <w:pPr>
        <w:pStyle w:val="Rubrik5utannumrering"/>
      </w:pPr>
      <w:r>
        <w:lastRenderedPageBreak/>
        <w:t>En definition av värdepappersföretagskoncern</w:t>
      </w:r>
    </w:p>
    <w:p w14:paraId="3344D529" w14:textId="77777777" w:rsidR="003C6E69" w:rsidRDefault="003C6E69" w:rsidP="003C6E69">
      <w:pPr>
        <w:pStyle w:val="Brdtext"/>
      </w:pPr>
      <w:r>
        <w:t>Termen värdepappersföretagskoncern förekommer inte sedan tidigare i tillsynslagen. En definition av termen bör därför införas i lagen som mot</w:t>
      </w:r>
      <w:r>
        <w:softHyphen/>
        <w:t>svarar definitionen i värdepappersbolagsdirektivet (artikel 3.1.20).</w:t>
      </w:r>
    </w:p>
    <w:p w14:paraId="3DE799CD" w14:textId="1673E07B" w:rsidR="003C6E69" w:rsidRPr="006C4DA9" w:rsidRDefault="003C6E69" w:rsidP="003C6E69">
      <w:pPr>
        <w:pStyle w:val="Rubrik2"/>
      </w:pPr>
      <w:bookmarkStart w:id="194" w:name="_Toc33087258"/>
      <w:bookmarkStart w:id="195" w:name="_Ref42524281"/>
      <w:bookmarkStart w:id="196" w:name="_Ref52891067"/>
      <w:bookmarkStart w:id="197" w:name="_Toc65160272"/>
      <w:bookmarkStart w:id="198" w:name="_Toc68700489"/>
      <w:bookmarkStart w:id="199" w:name="_Hlk28586895"/>
      <w:bookmarkEnd w:id="193"/>
      <w:r w:rsidRPr="006C4DA9">
        <w:t>Tillsyn över ersättningspolicy</w:t>
      </w:r>
      <w:bookmarkEnd w:id="194"/>
      <w:bookmarkEnd w:id="195"/>
      <w:bookmarkEnd w:id="196"/>
      <w:bookmarkEnd w:id="197"/>
      <w:bookmarkEnd w:id="198"/>
    </w:p>
    <w:bookmarkEnd w:id="199"/>
    <w:p w14:paraId="7904189F" w14:textId="77777777" w:rsidR="003C6E69" w:rsidRPr="006C4DA9" w:rsidRDefault="003C6E69" w:rsidP="003C6E69">
      <w:pPr>
        <w:pStyle w:val="Brdtextram"/>
      </w:pPr>
      <w:r w:rsidRPr="006C4DA9">
        <w:rPr>
          <w:b/>
        </w:rPr>
        <w:t xml:space="preserve">Regeringens bedömning: </w:t>
      </w:r>
      <w:r w:rsidRPr="006C4DA9">
        <w:rPr>
          <w:spacing w:val="-4"/>
        </w:rPr>
        <w:t>Reglerna</w:t>
      </w:r>
      <w:r w:rsidRPr="006C4DA9">
        <w:t xml:space="preserve"> i värdepappersbolagsdirektivet om tillsyn över ersätt</w:t>
      </w:r>
      <w:r w:rsidRPr="006C4DA9">
        <w:softHyphen/>
        <w:t>n</w:t>
      </w:r>
      <w:r w:rsidRPr="006C4DA9">
        <w:rPr>
          <w:spacing w:val="-4"/>
        </w:rPr>
        <w:t>ings</w:t>
      </w:r>
      <w:r w:rsidRPr="006C4DA9">
        <w:rPr>
          <w:spacing w:val="-4"/>
        </w:rPr>
        <w:softHyphen/>
        <w:t>policy bör genomföras genom föreskrifter på lägre nivå än lag</w:t>
      </w:r>
      <w:r w:rsidRPr="006C4DA9">
        <w:t>.</w:t>
      </w:r>
    </w:p>
    <w:p w14:paraId="2D319315" w14:textId="77777777" w:rsidR="003C6E69" w:rsidRPr="006C4DA9" w:rsidRDefault="003C6E69" w:rsidP="003C6E69">
      <w:pPr>
        <w:pStyle w:val="Brdtext"/>
        <w:rPr>
          <w:sz w:val="8"/>
          <w:szCs w:val="8"/>
        </w:rPr>
      </w:pPr>
    </w:p>
    <w:p w14:paraId="61E46844" w14:textId="77777777" w:rsidR="003C6E69" w:rsidRPr="006C4DA9" w:rsidRDefault="003C6E69" w:rsidP="003C6E69">
      <w:pPr>
        <w:pStyle w:val="Brdtextmedindrag"/>
        <w:rPr>
          <w:b/>
          <w:bCs/>
        </w:rPr>
      </w:pPr>
      <w:r w:rsidRPr="006C4DA9">
        <w:rPr>
          <w:b/>
          <w:bCs/>
        </w:rPr>
        <w:t>Utredningens bedömning</w:t>
      </w:r>
      <w:r w:rsidRPr="006C4DA9">
        <w:t xml:space="preserve"> överensstämmer med regeringens bedöm</w:t>
      </w:r>
      <w:r w:rsidRPr="006C4DA9">
        <w:softHyphen/>
        <w:t>ning.</w:t>
      </w:r>
    </w:p>
    <w:p w14:paraId="1280D82A" w14:textId="77777777" w:rsidR="003C6E69" w:rsidRPr="006C4DA9" w:rsidRDefault="003C6E69" w:rsidP="003C6E69">
      <w:pPr>
        <w:pStyle w:val="Brdtextmedindrag"/>
        <w:rPr>
          <w:b/>
          <w:bCs/>
        </w:rPr>
      </w:pPr>
      <w:r w:rsidRPr="006C4DA9">
        <w:rPr>
          <w:b/>
          <w:bCs/>
        </w:rPr>
        <w:t>Remissinstanserna</w:t>
      </w:r>
      <w:r w:rsidRPr="006C4DA9">
        <w:t xml:space="preserve"> tillstyrker bedömningen eller har inget att invända mot den.</w:t>
      </w:r>
    </w:p>
    <w:p w14:paraId="73F18677" w14:textId="77777777" w:rsidR="003C6E69" w:rsidRPr="006C4DA9" w:rsidRDefault="003C6E69" w:rsidP="003C6E69">
      <w:pPr>
        <w:pStyle w:val="Brdtextmedindrag"/>
      </w:pPr>
      <w:r w:rsidRPr="006C4DA9">
        <w:rPr>
          <w:b/>
          <w:bCs/>
        </w:rPr>
        <w:t>Skälen för regeringens bedömning:</w:t>
      </w:r>
      <w:r w:rsidRPr="006C4DA9">
        <w:t xml:space="preserve"> </w:t>
      </w:r>
      <w:r w:rsidRPr="006C4DA9">
        <w:rPr>
          <w:spacing w:val="-2"/>
        </w:rPr>
        <w:t>I värdepappersbolagsdirektivet finns regler om att</w:t>
      </w:r>
      <w:r w:rsidRPr="006C4DA9">
        <w:t xml:space="preserve"> de behöriga myndigheterna ska samla in viss informa</w:t>
      </w:r>
      <w:r w:rsidRPr="006C4DA9">
        <w:softHyphen/>
        <w:t>tion som värde</w:t>
      </w:r>
      <w:r w:rsidRPr="006C4DA9">
        <w:softHyphen/>
        <w:t>pappersföretagen är skyldiga att offentliggöra, och använda informa</w:t>
      </w:r>
      <w:r w:rsidRPr="006C4DA9">
        <w:softHyphen/>
        <w:t>tionen som riktmärke för ersättningstrender och ersätt</w:t>
      </w:r>
      <w:r w:rsidRPr="006C4DA9">
        <w:softHyphen/>
        <w:t>nings</w:t>
      </w:r>
      <w:r w:rsidRPr="006C4DA9">
        <w:softHyphen/>
        <w:t>praxis (</w:t>
      </w:r>
      <w:r w:rsidRPr="006C4DA9">
        <w:rPr>
          <w:spacing w:val="-2"/>
        </w:rPr>
        <w:t>artikel 34)</w:t>
      </w:r>
      <w:r w:rsidRPr="006C4DA9">
        <w:t>. Motsvarande regler finns i kapitaltäck</w:t>
      </w:r>
      <w:r w:rsidRPr="006C4DA9">
        <w:softHyphen/>
        <w:t>nings</w:t>
      </w:r>
      <w:r w:rsidRPr="006C4DA9">
        <w:softHyphen/>
        <w:t>direk</w:t>
      </w:r>
      <w:r w:rsidRPr="006C4DA9">
        <w:softHyphen/>
      </w:r>
      <w:r w:rsidRPr="006C4DA9">
        <w:rPr>
          <w:spacing w:val="-2"/>
        </w:rPr>
        <w:t>tivet (</w:t>
      </w:r>
      <w:r w:rsidRPr="006C4DA9">
        <w:t>arti</w:t>
      </w:r>
      <w:r w:rsidRPr="006C4DA9">
        <w:softHyphen/>
        <w:t>kel 75</w:t>
      </w:r>
      <w:r w:rsidRPr="006C4DA9">
        <w:rPr>
          <w:spacing w:val="-2"/>
        </w:rPr>
        <w:t>).</w:t>
      </w:r>
      <w:r w:rsidRPr="006C4DA9">
        <w:t xml:space="preserve"> En nyhet enligt såväl ändringsdirektivet som värdepappers</w:t>
      </w:r>
      <w:r w:rsidRPr="006C4DA9">
        <w:softHyphen/>
        <w:t>bolags</w:t>
      </w:r>
      <w:r w:rsidRPr="006C4DA9">
        <w:softHyphen/>
        <w:t>direktivet är att de behöriga myndigheterna även ska samla in infor</w:t>
      </w:r>
      <w:r w:rsidRPr="006C4DA9">
        <w:softHyphen/>
        <w:t>mation om det könsmässiga lönegapet. Liksom enligt kapitaltäcknings</w:t>
      </w:r>
      <w:r w:rsidRPr="006C4DA9">
        <w:softHyphen/>
        <w:t>direktivet ska myndigheterna lämna den insamlade informa</w:t>
      </w:r>
      <w:r w:rsidRPr="006C4DA9">
        <w:softHyphen/>
        <w:t>tionen till Eba.</w:t>
      </w:r>
    </w:p>
    <w:p w14:paraId="13C080D0" w14:textId="77777777" w:rsidR="003C6E69" w:rsidRPr="005D1CDD" w:rsidRDefault="003C6E69" w:rsidP="003C6E69">
      <w:pPr>
        <w:pStyle w:val="Brdtextmedindrag"/>
      </w:pPr>
      <w:r w:rsidRPr="005D1CDD">
        <w:t>En annan skillnad är att det nu i direktivform framgår att med</w:t>
      </w:r>
      <w:r w:rsidRPr="005D1CDD">
        <w:softHyphen/>
      </w:r>
      <w:r w:rsidRPr="005D1CDD">
        <w:rPr>
          <w:spacing w:val="-2"/>
        </w:rPr>
        <w:t>lems</w:t>
      </w:r>
      <w:r w:rsidRPr="005D1CDD">
        <w:rPr>
          <w:spacing w:val="-2"/>
        </w:rPr>
        <w:softHyphen/>
        <w:t>staterna ska säkerställa att värdepappersföretag, på begäran, läm</w:t>
      </w:r>
      <w:r w:rsidRPr="005D1CDD">
        <w:rPr>
          <w:spacing w:val="-2"/>
        </w:rPr>
        <w:softHyphen/>
      </w:r>
      <w:r w:rsidRPr="005D1CDD">
        <w:t>nar upp</w:t>
      </w:r>
      <w:r w:rsidRPr="005D1CDD">
        <w:softHyphen/>
        <w:t>gifter till behöriga myndigheter om den totala ersättningen för varje leda</w:t>
      </w:r>
      <w:r w:rsidRPr="005D1CDD">
        <w:softHyphen/>
        <w:t>mot i ledningsorganet eller för personer i ledande be</w:t>
      </w:r>
      <w:r w:rsidRPr="005D1CDD">
        <w:softHyphen/>
        <w:t>fatt</w:t>
      </w:r>
      <w:r w:rsidRPr="005D1CDD">
        <w:softHyphen/>
        <w:t>ning (artikel 34.4 andra stycket i värdepappersbolagsdirektivet). En motsvarande bestäm</w:t>
      </w:r>
      <w:r w:rsidRPr="005D1CDD">
        <w:softHyphen/>
        <w:t>melse finns i tillsyns</w:t>
      </w:r>
      <w:r w:rsidRPr="005D1CDD">
        <w:softHyphen/>
        <w:t>förordningen (artikel 450.1 j).</w:t>
      </w:r>
    </w:p>
    <w:p w14:paraId="5B1A6F85" w14:textId="77777777" w:rsidR="003C6E69" w:rsidRPr="005D1CDD" w:rsidRDefault="003C6E69" w:rsidP="003C6E69">
      <w:pPr>
        <w:pStyle w:val="Brdtextmedindrag"/>
      </w:pPr>
      <w:r w:rsidRPr="005D1CDD">
        <w:t>Vid genomförandet i svensk rätt av kreditinstitutsdirektivet respektive kapi</w:t>
      </w:r>
      <w:r w:rsidRPr="005D1CDD">
        <w:softHyphen/>
        <w:t>tal</w:t>
      </w:r>
      <w:r w:rsidRPr="005D1CDD">
        <w:softHyphen/>
        <w:t>täckningsdirektivet gjordes bedömningen att de detaljerade reg</w:t>
      </w:r>
      <w:r w:rsidRPr="005D1CDD">
        <w:softHyphen/>
        <w:t>ler</w:t>
      </w:r>
      <w:r w:rsidRPr="005D1CDD">
        <w:softHyphen/>
        <w:t xml:space="preserve">na om vad tillsynen ska omfatta inte bör framgå av lag utan regleras genom föreskrifter på lägre nivå (prop. 2006/07:5 s. 343 </w:t>
      </w:r>
      <w:r w:rsidRPr="005D1CDD">
        <w:rPr>
          <w:spacing w:val="-2"/>
        </w:rPr>
        <w:t>och prop. 2013/14:228 s. 203). Så skedde också vid genomförandet av ändringsdirektivet (prop. 2020/21:36 s. 80). Det saknas anledning att göra någon annan bedöm</w:t>
      </w:r>
      <w:r w:rsidRPr="005D1CDD">
        <w:rPr>
          <w:spacing w:val="-2"/>
        </w:rPr>
        <w:softHyphen/>
        <w:t>ning i detta lagstiftningsärende. De åtgärder som är nödvändiga för att</w:t>
      </w:r>
      <w:r w:rsidRPr="005D1CDD">
        <w:t xml:space="preserve"> genomföra värdepappersbolagsdirektivet i fråga om värdepappers</w:t>
      </w:r>
      <w:r w:rsidRPr="005D1CDD">
        <w:softHyphen/>
        <w:t>före</w:t>
      </w:r>
      <w:r w:rsidRPr="005D1CDD">
        <w:softHyphen/>
        <w:t>tagens skyl</w:t>
      </w:r>
      <w:r w:rsidRPr="005D1CDD">
        <w:softHyphen/>
        <w:t>dig</w:t>
      </w:r>
      <w:r w:rsidRPr="005D1CDD">
        <w:softHyphen/>
        <w:t>het att lämna uppgifter bör på mot</w:t>
      </w:r>
      <w:r w:rsidRPr="005D1CDD">
        <w:softHyphen/>
        <w:t xml:space="preserve">svarande sätt genomföras i föreskrifter på lägre nivå än lag. </w:t>
      </w:r>
    </w:p>
    <w:p w14:paraId="203537DB" w14:textId="77777777" w:rsidR="003C6E69" w:rsidRDefault="003C6E69" w:rsidP="003C6E69">
      <w:pPr>
        <w:pStyle w:val="Brdtextmedindrag"/>
      </w:pPr>
      <w:r w:rsidRPr="005D1CDD">
        <w:rPr>
          <w:spacing w:val="-2"/>
        </w:rPr>
        <w:t>Enligt förordningen (2014:993) om särskild tillsyn och kapital</w:t>
      </w:r>
      <w:r w:rsidRPr="005D1CDD">
        <w:rPr>
          <w:spacing w:val="-2"/>
        </w:rPr>
        <w:softHyphen/>
      </w:r>
      <w:r w:rsidRPr="005D1CDD">
        <w:t>buffertar ska Finansinspektionen underrätta bl.a. Eba i den utsträck</w:t>
      </w:r>
      <w:r w:rsidRPr="005D1CDD">
        <w:softHyphen/>
        <w:t>ning som följer av kapitaltäckningsdirektivet (</w:t>
      </w:r>
      <w:r w:rsidRPr="005D1CDD">
        <w:rPr>
          <w:spacing w:val="-2"/>
        </w:rPr>
        <w:t>7 §)</w:t>
      </w:r>
      <w:r w:rsidRPr="005D1CDD">
        <w:t>. Även den skyldighet för Finans</w:t>
      </w:r>
      <w:r w:rsidRPr="005D1CDD">
        <w:softHyphen/>
        <w:t>inspek</w:t>
      </w:r>
      <w:r w:rsidRPr="005D1CDD">
        <w:softHyphen/>
        <w:t xml:space="preserve">tionen att informera Eba som följer av värdepappersbolagsdirektivet bör genomföras genom föreskrifter på lägre nivå än lag. </w:t>
      </w:r>
    </w:p>
    <w:p w14:paraId="34AC8DAC" w14:textId="77777777" w:rsidR="003C6E69" w:rsidRDefault="003C6E69" w:rsidP="003C6E69">
      <w:pPr>
        <w:spacing w:line="2" w:lineRule="auto"/>
        <w:rPr>
          <w:rFonts w:ascii="Times New Roman" w:hAnsi="Times New Roman"/>
          <w:sz w:val="20"/>
        </w:rPr>
      </w:pPr>
      <w:r>
        <w:br w:type="page"/>
      </w:r>
    </w:p>
    <w:p w14:paraId="5AC3D367" w14:textId="77777777" w:rsidR="003C6E69" w:rsidRPr="005D1CDD" w:rsidRDefault="003C6E69" w:rsidP="003C6E69">
      <w:pPr>
        <w:pStyle w:val="Rubrik2"/>
      </w:pPr>
      <w:bookmarkStart w:id="200" w:name="_Toc33087259"/>
      <w:bookmarkStart w:id="201" w:name="_Ref42591472"/>
      <w:bookmarkStart w:id="202" w:name="_Ref52803366"/>
      <w:bookmarkStart w:id="203" w:name="_Toc65160273"/>
      <w:bookmarkStart w:id="204" w:name="_Toc68700490"/>
      <w:r w:rsidRPr="00137A50">
        <w:lastRenderedPageBreak/>
        <w:t>Tillsynen</w:t>
      </w:r>
      <w:r w:rsidRPr="005D1CDD">
        <w:t xml:space="preserve"> över tillstånd att använda interna modeller</w:t>
      </w:r>
      <w:bookmarkEnd w:id="200"/>
      <w:bookmarkEnd w:id="201"/>
      <w:bookmarkEnd w:id="202"/>
      <w:bookmarkEnd w:id="203"/>
      <w:bookmarkEnd w:id="204"/>
    </w:p>
    <w:p w14:paraId="2592010B" w14:textId="77777777" w:rsidR="003C6E69" w:rsidRPr="00FB0BBC" w:rsidRDefault="003C6E69" w:rsidP="003C6E69">
      <w:pPr>
        <w:pStyle w:val="Brdtextram"/>
      </w:pPr>
      <w:r w:rsidRPr="005D1CDD">
        <w:rPr>
          <w:b/>
        </w:rPr>
        <w:t xml:space="preserve">Regeringens förslag: </w:t>
      </w:r>
      <w:r w:rsidRPr="00FB0BBC">
        <w:t>Bestämmelserna i tillsynslagens kapitel om till</w:t>
      </w:r>
      <w:r w:rsidRPr="00FB0BBC">
        <w:softHyphen/>
        <w:t>syn över interna metoder ska justeras så att de enbart avser kredit</w:t>
      </w:r>
      <w:r w:rsidRPr="00FB0BBC">
        <w:softHyphen/>
        <w:t xml:space="preserve">institut. </w:t>
      </w:r>
    </w:p>
    <w:p w14:paraId="6D3EC8AD" w14:textId="0B5D5297" w:rsidR="003C6E69" w:rsidRPr="00FB0BBC" w:rsidRDefault="003C6E69" w:rsidP="003C6E69">
      <w:pPr>
        <w:pStyle w:val="Brdtextmedindragram"/>
      </w:pPr>
      <w:r w:rsidRPr="00FB0BBC">
        <w:t>Det ska införas ett nytt kapitel i tillsynslagen om tillsynen över de interna modeller för värdepappersbolag som avses i värdepappers</w:t>
      </w:r>
      <w:r w:rsidR="002266E5">
        <w:softHyphen/>
      </w:r>
      <w:r w:rsidRPr="00FB0BBC">
        <w:t>bolagsförordningen.</w:t>
      </w:r>
    </w:p>
    <w:p w14:paraId="1CA59235" w14:textId="77777777" w:rsidR="003C6E69" w:rsidRPr="00FB0BBC" w:rsidRDefault="003C6E69" w:rsidP="003C6E69">
      <w:pPr>
        <w:pStyle w:val="Brdtextmedindragram"/>
      </w:pPr>
      <w:r w:rsidRPr="00FB0BBC">
        <w:t>Finansinspektionen ska löpande, åtminstone vart tredje år, granska hur ett värdepappersbolag uppfyller ställda krav för att få tillstånd att använda de interna modellerna i värdepappersbolagsförordningen. Vid bedömningen ska inspektionen särskilt beakta förändringar i värde</w:t>
      </w:r>
      <w:r w:rsidRPr="00FB0BBC">
        <w:softHyphen/>
        <w:t>pappers</w:t>
      </w:r>
      <w:r w:rsidRPr="00FB0BBC">
        <w:softHyphen/>
        <w:t>bolagets affärsverksamhet och hur interna modeller används på nya produkter.</w:t>
      </w:r>
    </w:p>
    <w:p w14:paraId="16E6AA63" w14:textId="7160F688" w:rsidR="003C6E69" w:rsidRPr="00FB0BBC" w:rsidRDefault="003C6E69" w:rsidP="003C6E69">
      <w:pPr>
        <w:pStyle w:val="Brdtextmedindragram"/>
      </w:pPr>
      <w:r w:rsidRPr="00FB0BBC">
        <w:t xml:space="preserve">Om det framkommer att ett värdepappersbolags interna modeller </w:t>
      </w:r>
      <w:r w:rsidR="00785BA6">
        <w:t>har</w:t>
      </w:r>
      <w:r w:rsidR="00785BA6" w:rsidRPr="00FB0BBC">
        <w:t xml:space="preserve"> </w:t>
      </w:r>
      <w:r w:rsidRPr="00FB0BBC">
        <w:t>väsentliga brister i fråga om att identifiera risker, ska Finans</w:t>
      </w:r>
      <w:r w:rsidRPr="00FB0BBC">
        <w:softHyphen/>
        <w:t>inspektionen se till att bolaget åtgärdar bristerna eller vidtar nödvändiga åtgärder för att minska följderna av dem.</w:t>
      </w:r>
    </w:p>
    <w:p w14:paraId="2A23551C" w14:textId="77777777" w:rsidR="003C6E69" w:rsidRPr="00FB0BBC" w:rsidRDefault="003C6E69" w:rsidP="003C6E69">
      <w:pPr>
        <w:pStyle w:val="Brdtextmedindragram"/>
      </w:pPr>
      <w:r w:rsidRPr="00FB0BBC">
        <w:t>Om ett värdepappersbolag som beviljats tillstånd att använda interna modeller inte längre uppfyller kraven för användning av modellerna, ska Finansinspektionen kräva att bolaget</w:t>
      </w:r>
    </w:p>
    <w:p w14:paraId="2884CF0B" w14:textId="2FDEA276" w:rsidR="003C6E69" w:rsidRPr="00FB0BBC" w:rsidRDefault="003C6E69" w:rsidP="003C6E69">
      <w:pPr>
        <w:pStyle w:val="Strecklistaram"/>
      </w:pPr>
      <w:r w:rsidRPr="00FB0BBC">
        <w:t xml:space="preserve">visar att följderna av att kraven inte uppfylls är </w:t>
      </w:r>
      <w:r w:rsidR="00F301E9">
        <w:t>obetydliga</w:t>
      </w:r>
      <w:r w:rsidRPr="00FB0BBC">
        <w:t>, eller</w:t>
      </w:r>
    </w:p>
    <w:p w14:paraId="0A07917F" w14:textId="77777777" w:rsidR="003C6E69" w:rsidRPr="00FB0BBC" w:rsidRDefault="003C6E69" w:rsidP="003C6E69">
      <w:pPr>
        <w:pStyle w:val="Strecklistaram"/>
      </w:pPr>
      <w:r w:rsidRPr="00FB0BBC">
        <w:t>presenterar en åtgärdsplan för att uppfylla kraven och anger en tid inom vilken planen ska genomföras.</w:t>
      </w:r>
    </w:p>
    <w:p w14:paraId="5F6566F6" w14:textId="77777777" w:rsidR="003C6E69" w:rsidRPr="005D1CDD" w:rsidRDefault="003C6E69" w:rsidP="003C6E69">
      <w:pPr>
        <w:pStyle w:val="Brdtextmedindragram"/>
      </w:pPr>
    </w:p>
    <w:p w14:paraId="502BE38D" w14:textId="4F9A02A2" w:rsidR="003C6E69" w:rsidRPr="00FB0BBC" w:rsidRDefault="003C6E69" w:rsidP="003C6E69">
      <w:pPr>
        <w:pStyle w:val="Brdtextram"/>
      </w:pPr>
      <w:r w:rsidRPr="005D1CDD">
        <w:t xml:space="preserve">Om det bedöms osannolikt att den åtgärdsplan som presenteras leder till att kraven kommer att uppfyllas eller om tidsfristen för att genomföra den inte är tillfredsställande, ska Finansinspektionen kräva förbättringar av planen. Om det är osannolikt att värdepappersbolaget inom </w:t>
      </w:r>
      <w:r w:rsidR="00D23F10">
        <w:t xml:space="preserve">en lämplig tidsfrist </w:t>
      </w:r>
      <w:r w:rsidRPr="00FB0BBC">
        <w:t>kommer att uppfylla tillämpliga krav eller om värde</w:t>
      </w:r>
      <w:r w:rsidRPr="00FB0BBC">
        <w:softHyphen/>
        <w:t xml:space="preserve">pappersbolaget inte på ett tillfredsställande sätt visar att följderna av konstaterade brister är </w:t>
      </w:r>
      <w:r w:rsidR="00F301E9">
        <w:t>obetydliga</w:t>
      </w:r>
      <w:r w:rsidRPr="00FB0BBC">
        <w:t>, ska tillståndet att använda sig av de interna modellerna antingen återkallas eller begränsas till områden där kraven kan uppfyllas inom en lämplig tidsfrist.</w:t>
      </w:r>
    </w:p>
    <w:p w14:paraId="3EC57F8D" w14:textId="77777777" w:rsidR="003C6E69" w:rsidRPr="005D1CDD" w:rsidRDefault="003C6E69" w:rsidP="003C6E69">
      <w:pPr>
        <w:pStyle w:val="Brdtextmedindragram"/>
      </w:pPr>
      <w:r w:rsidRPr="00FB0BBC">
        <w:t>Om det för en intern marknadsriskmodell förekommer upprepade överskridanden och det tyder på att modellen inte är tillräckligt exakt, ska Finansinspektionen återkalla tillståndet för värdepappers</w:t>
      </w:r>
      <w:r w:rsidRPr="00FB0BBC">
        <w:softHyphen/>
        <w:t>bolaget</w:t>
      </w:r>
      <w:r w:rsidRPr="005D1CDD">
        <w:t xml:space="preserve"> att använda modelle</w:t>
      </w:r>
      <w:r>
        <w:t>n</w:t>
      </w:r>
      <w:r w:rsidRPr="005D1CDD">
        <w:t xml:space="preserve"> eller vidta lämpliga åtgärder för att säkerställa att värdepappersbolaget snarast inom en bestämd tidsram förbättrar modelle</w:t>
      </w:r>
      <w:r>
        <w:t>n</w:t>
      </w:r>
      <w:r w:rsidRPr="005D1CDD">
        <w:t>.</w:t>
      </w:r>
    </w:p>
    <w:p w14:paraId="39BB0A35" w14:textId="77777777" w:rsidR="003C6E69" w:rsidRPr="005D1CDD" w:rsidRDefault="003C6E69" w:rsidP="003C6E69">
      <w:pPr>
        <w:pStyle w:val="Brdtextmedindrag"/>
        <w:rPr>
          <w:sz w:val="8"/>
          <w:szCs w:val="8"/>
        </w:rPr>
      </w:pPr>
      <w:r w:rsidRPr="005D1CDD">
        <w:rPr>
          <w:sz w:val="8"/>
          <w:szCs w:val="8"/>
        </w:rPr>
        <w:t>.</w:t>
      </w:r>
      <w:r w:rsidRPr="005D1CDD">
        <w:rPr>
          <w:b/>
          <w:sz w:val="8"/>
          <w:szCs w:val="8"/>
        </w:rPr>
        <w:t xml:space="preserve"> </w:t>
      </w:r>
    </w:p>
    <w:p w14:paraId="57835FC1" w14:textId="164C3836" w:rsidR="003C6E69" w:rsidRPr="005D1CDD" w:rsidRDefault="003C6E69" w:rsidP="00785462">
      <w:pPr>
        <w:pStyle w:val="Brdtextmedindrag"/>
        <w:rPr>
          <w:b/>
          <w:bCs/>
        </w:rPr>
      </w:pPr>
      <w:r w:rsidRPr="005D1CDD">
        <w:rPr>
          <w:b/>
          <w:bCs/>
        </w:rPr>
        <w:t xml:space="preserve">Utredningens förslag </w:t>
      </w:r>
      <w:r w:rsidRPr="005D1CDD">
        <w:t xml:space="preserve">överensstämmer </w:t>
      </w:r>
      <w:r w:rsidR="00B71368">
        <w:t xml:space="preserve">i allt väsentligt </w:t>
      </w:r>
      <w:r w:rsidRPr="005D1CDD">
        <w:t>med regeringens förslag.</w:t>
      </w:r>
    </w:p>
    <w:p w14:paraId="65FD5A69" w14:textId="77777777" w:rsidR="003C6E69" w:rsidRPr="005D1CDD" w:rsidRDefault="003C6E69" w:rsidP="00C328C8">
      <w:pPr>
        <w:pStyle w:val="Brdtextmedindrag"/>
      </w:pPr>
      <w:r w:rsidRPr="005D1CDD">
        <w:rPr>
          <w:b/>
          <w:bCs/>
        </w:rPr>
        <w:t>Remissinstanserna:</w:t>
      </w:r>
      <w:r w:rsidRPr="005D1CDD">
        <w:t xml:space="preserve"> Flertalet remissinstanser tillstyrker förslaget eller har inget att invända mot det. </w:t>
      </w:r>
      <w:r w:rsidRPr="005D1CDD">
        <w:rPr>
          <w:i/>
          <w:iCs/>
        </w:rPr>
        <w:t>Sveriges advokatsamfund</w:t>
      </w:r>
      <w:r w:rsidRPr="005D1CDD">
        <w:t xml:space="preserve"> anser att bestäm</w:t>
      </w:r>
      <w:r w:rsidRPr="005D1CDD">
        <w:softHyphen/>
        <w:t>melsen om att Finansinspektionen ska ingripa mot ett värdepappersbolag när internmodellerna över marknadsrisk inte är tillräckligt starka är vag i fråga om vilka kriterier inspektionen ska tillämpa när den över</w:t>
      </w:r>
      <w:r w:rsidRPr="005D1CDD">
        <w:softHyphen/>
        <w:t xml:space="preserve">väger ett sådant ingripande. </w:t>
      </w:r>
    </w:p>
    <w:p w14:paraId="43824C2E" w14:textId="77777777" w:rsidR="003C6E69" w:rsidRPr="005D1CDD" w:rsidRDefault="003C6E69" w:rsidP="003C6E69">
      <w:pPr>
        <w:pStyle w:val="Brdtextmedindrag"/>
      </w:pPr>
      <w:r w:rsidRPr="005D1CDD">
        <w:rPr>
          <w:b/>
          <w:bCs/>
        </w:rPr>
        <w:lastRenderedPageBreak/>
        <w:t>Skälen för regeringens förslag:</w:t>
      </w:r>
      <w:r w:rsidRPr="005D1CDD">
        <w:t xml:space="preserve"> I värdepappersbolagsdirektivet finns krav på behöriga </w:t>
      </w:r>
      <w:r w:rsidRPr="005D1CDD">
        <w:rPr>
          <w:spacing w:val="-4"/>
        </w:rPr>
        <w:t>myn</w:t>
      </w:r>
      <w:r w:rsidRPr="005D1CDD">
        <w:rPr>
          <w:spacing w:val="-4"/>
        </w:rPr>
        <w:softHyphen/>
        <w:t>digheters löpande tillsyn av värdepappersföretag som fått till</w:t>
      </w:r>
      <w:r w:rsidRPr="005D1CDD">
        <w:rPr>
          <w:spacing w:val="-4"/>
        </w:rPr>
        <w:softHyphen/>
        <w:t>stånd</w:t>
      </w:r>
      <w:r w:rsidRPr="005D1CDD">
        <w:t xml:space="preserve"> att använda sig av interna modeller (artikel 37). Behöriga myn</w:t>
      </w:r>
      <w:r w:rsidRPr="005D1CDD">
        <w:softHyphen/>
        <w:t>digheter ska med jämna mellanrum och minst vart tredje år gör en översyn av värdepappersföretagens efterlevnad av kraven för att få tillstånd att använda de interna modeller som avses i värdepappersbolagsförordningen. Behöriga myndigheter ska lägga särskild vikt vid ändringar av ett värde</w:t>
      </w:r>
      <w:r w:rsidRPr="005D1CDD">
        <w:softHyphen/>
        <w:t>pappersföretags affärsverksamhet och tillämpningen av dessa interna modeller på nya produkter samt granska och utvärdera om värdepappers</w:t>
      </w:r>
      <w:r w:rsidRPr="005D1CDD">
        <w:softHyphen/>
        <w:t>företaget använder väl utvecklade och uppdaterade metoder och för</w:t>
      </w:r>
      <w:r w:rsidRPr="005D1CDD">
        <w:softHyphen/>
        <w:t xml:space="preserve">faranden i samband med dessa interna modeller. Om betydande brister i risktäckningen uppdagas i ett värdepappersföretags interna metoder måste de behöriga myndigheterna säkerställa att dessa åtgärdas eller vidta åtgärder för att minska följderna av dem, till exempel genom att införa högre multiplikationsfaktorer eller kapitaltillägg (artikel 37.1). </w:t>
      </w:r>
    </w:p>
    <w:p w14:paraId="78B158F9" w14:textId="1208EEE5" w:rsidR="003C6E69" w:rsidRPr="005D1CDD" w:rsidRDefault="003C6E69" w:rsidP="003C6E69">
      <w:pPr>
        <w:pStyle w:val="Brdtextmedindrag"/>
      </w:pPr>
      <w:r w:rsidRPr="005D1CDD">
        <w:t>Om det för interna marknadsriskmodeller förekommer upprepade över</w:t>
      </w:r>
      <w:r w:rsidRPr="005D1CDD">
        <w:softHyphen/>
        <w:t xml:space="preserve">skridanden enligt vad som avses i artikel 366 </w:t>
      </w:r>
      <w:r w:rsidR="00450641">
        <w:t xml:space="preserve">i </w:t>
      </w:r>
      <w:r w:rsidRPr="005D1CDD">
        <w:t>tillsynsförordningen vilka indikerar att de interna modellerna inte, eller inte längre, är tillräckligt exakta, ska de behöriga myndigheterna återkalla tillståndet att använda dessa interna modeller eller vidta lämpliga åtgärder för att säkerställa att de interna modellerna förbättras snarast inom en bestämd tidsram (artikel 37.2).</w:t>
      </w:r>
    </w:p>
    <w:p w14:paraId="46AF479C" w14:textId="02D968D7" w:rsidR="003C6E69" w:rsidRPr="005D1CDD" w:rsidRDefault="003C6E69" w:rsidP="003C6E69">
      <w:pPr>
        <w:pStyle w:val="Brdtextmedindrag"/>
      </w:pPr>
      <w:r w:rsidRPr="005D1CDD">
        <w:t>Om ett värdepappersföretag som har fått tillstånd att använda interna modeller inte längre uppfyller kraven för användning av dessa interna modeller, ska de behöriga myndigheterna kräva att värdepappersföretaget antingen visar att följderna av den bristande efterlevnaden är oväsentliga eller lägger fram en plan och en tidsfrist för efterlevnad av dessa krav. Behöriga myndigheter ska kräva förbättringar av den presenterade planen om det är osannolikt att den leder till full efterlevnad eller om tidsfristen är olämplig. Om det är osannolikt att värdepappersföretaget kommer att efterleva kraven inom den angivna tidsfristen eller inte på ett tillfreds</w:t>
      </w:r>
      <w:r w:rsidRPr="005D1CDD">
        <w:softHyphen/>
        <w:t>ställande sätt har visat att följderna av den bristande efterlevnaden är oväsentliga, ska medlemsstaterna säkerställa att de behöriga myndig</w:t>
      </w:r>
      <w:r w:rsidRPr="005D1CDD">
        <w:softHyphen/>
        <w:t>heterna återkallar tillståndet att använda interna modeller eller begränsar det till områden där efterlevnad har uppnåtts eller kan uppnås inom en lämplig tidsfrist (artikel 37.3).</w:t>
      </w:r>
    </w:p>
    <w:p w14:paraId="4D5B0EF4" w14:textId="77777777" w:rsidR="003C6E69" w:rsidRPr="005D1CDD" w:rsidRDefault="003C6E69" w:rsidP="003C6E69">
      <w:pPr>
        <w:pStyle w:val="Brdtextmedindrag"/>
      </w:pPr>
      <w:r w:rsidRPr="005D1CDD">
        <w:t>Reglerna i värdepappersbolagsdirektivet mot</w:t>
      </w:r>
      <w:r w:rsidRPr="005D1CDD">
        <w:softHyphen/>
        <w:t>svarar till stor del regle</w:t>
      </w:r>
      <w:r w:rsidRPr="005D1CDD">
        <w:softHyphen/>
        <w:t>ringen i kapital</w:t>
      </w:r>
      <w:r w:rsidRPr="005D1CDD">
        <w:softHyphen/>
      </w:r>
      <w:r w:rsidRPr="005D1CDD">
        <w:rPr>
          <w:spacing w:val="-2"/>
        </w:rPr>
        <w:t>täck</w:t>
      </w:r>
      <w:r w:rsidRPr="005D1CDD">
        <w:rPr>
          <w:spacing w:val="-2"/>
        </w:rPr>
        <w:softHyphen/>
        <w:t>nings</w:t>
      </w:r>
      <w:r w:rsidRPr="005D1CDD">
        <w:rPr>
          <w:spacing w:val="-2"/>
        </w:rPr>
        <w:softHyphen/>
        <w:t>direktivet (</w:t>
      </w:r>
      <w:r w:rsidRPr="005D1CDD">
        <w:t>arti</w:t>
      </w:r>
      <w:r w:rsidRPr="005D1CDD">
        <w:softHyphen/>
        <w:t>kel 101.1–101.4)</w:t>
      </w:r>
      <w:r w:rsidRPr="005D1CDD">
        <w:rPr>
          <w:spacing w:val="-2"/>
        </w:rPr>
        <w:t>, som i svensk rätt har genomförts i motsvarande bestäm</w:t>
      </w:r>
      <w:r w:rsidRPr="005D1CDD">
        <w:rPr>
          <w:spacing w:val="-2"/>
        </w:rPr>
        <w:softHyphen/>
        <w:t>melser i till</w:t>
      </w:r>
      <w:r w:rsidRPr="005D1CDD">
        <w:rPr>
          <w:spacing w:val="-2"/>
        </w:rPr>
        <w:softHyphen/>
        <w:t>syns</w:t>
      </w:r>
      <w:r w:rsidRPr="005D1CDD">
        <w:softHyphen/>
        <w:t>lagen (</w:t>
      </w:r>
      <w:r w:rsidRPr="005D1CDD">
        <w:rPr>
          <w:spacing w:val="-2"/>
        </w:rPr>
        <w:t>5 kap. 1–5 §§)</w:t>
      </w:r>
      <w:r w:rsidRPr="005D1CDD">
        <w:t xml:space="preserve">. Utöver vissa rent språkliga skillnader används </w:t>
      </w:r>
      <w:r w:rsidRPr="005D1CDD">
        <w:rPr>
          <w:spacing w:val="-2"/>
        </w:rPr>
        <w:t>dock en något annorlunda termi</w:t>
      </w:r>
      <w:r w:rsidRPr="005D1CDD">
        <w:rPr>
          <w:spacing w:val="-2"/>
        </w:rPr>
        <w:softHyphen/>
        <w:t>no</w:t>
      </w:r>
      <w:r w:rsidRPr="005D1CDD">
        <w:rPr>
          <w:spacing w:val="-2"/>
        </w:rPr>
        <w:softHyphen/>
        <w:t>logi i värdepappers</w:t>
      </w:r>
      <w:r w:rsidRPr="005D1CDD">
        <w:rPr>
          <w:spacing w:val="-2"/>
        </w:rPr>
        <w:softHyphen/>
        <w:t>bolags</w:t>
      </w:r>
      <w:r w:rsidRPr="005D1CDD">
        <w:rPr>
          <w:spacing w:val="-2"/>
        </w:rPr>
        <w:softHyphen/>
        <w:t>direk</w:t>
      </w:r>
      <w:r w:rsidRPr="005D1CDD">
        <w:rPr>
          <w:spacing w:val="-2"/>
        </w:rPr>
        <w:softHyphen/>
        <w:t>ti</w:t>
      </w:r>
      <w:r w:rsidRPr="005D1CDD">
        <w:rPr>
          <w:spacing w:val="-2"/>
        </w:rPr>
        <w:softHyphen/>
        <w:t>vet</w:t>
      </w:r>
      <w:r w:rsidRPr="005D1CDD">
        <w:t xml:space="preserve"> jäm</w:t>
      </w:r>
      <w:r w:rsidRPr="005D1CDD">
        <w:softHyphen/>
        <w:t>fört med i kapitaltäck</w:t>
      </w:r>
      <w:r w:rsidRPr="005D1CDD">
        <w:softHyphen/>
        <w:t>nings</w:t>
      </w:r>
      <w:r w:rsidRPr="005D1CDD">
        <w:softHyphen/>
        <w:t>direk</w:t>
      </w:r>
      <w:r w:rsidRPr="005D1CDD">
        <w:softHyphen/>
        <w:t>tivet. Den omständigheten att värde</w:t>
      </w:r>
      <w:r w:rsidRPr="005D1CDD">
        <w:softHyphen/>
        <w:t>pappers</w:t>
      </w:r>
      <w:r w:rsidRPr="005D1CDD">
        <w:softHyphen/>
        <w:t>bolagsdirektivet hänvisar till de interna modeller som avses i värdepappersbolags</w:t>
      </w:r>
      <w:r w:rsidRPr="005D1CDD">
        <w:softHyphen/>
        <w:t>förordning</w:t>
      </w:r>
      <w:r>
        <w:t>en</w:t>
      </w:r>
      <w:r w:rsidRPr="005D1CDD">
        <w:t xml:space="preserve"> utgör också en skillnad i förhållande till kapitaltäckningsdirektivet. När det gäl</w:t>
      </w:r>
      <w:r w:rsidRPr="005D1CDD">
        <w:softHyphen/>
        <w:t>ler upp</w:t>
      </w:r>
      <w:r w:rsidRPr="005D1CDD">
        <w:softHyphen/>
        <w:t>re</w:t>
      </w:r>
      <w:r w:rsidRPr="005D1CDD">
        <w:softHyphen/>
        <w:t>pade överskridanden av interna mark</w:t>
      </w:r>
      <w:r w:rsidRPr="005D1CDD">
        <w:softHyphen/>
        <w:t>nads</w:t>
      </w:r>
      <w:r w:rsidRPr="005D1CDD">
        <w:softHyphen/>
        <w:t>riskmodeller har det vidare gjorts ett tillägg såtillvida att det inte bara anges att det ska säkerställas att värdepappersföretaget snarast förbättrar model</w:t>
      </w:r>
      <w:r w:rsidRPr="005D1CDD">
        <w:softHyphen/>
        <w:t>lerna, utan att det dess</w:t>
      </w:r>
      <w:r w:rsidRPr="005D1CDD">
        <w:softHyphen/>
        <w:t xml:space="preserve">utom ska ske inom en bestämd tidsram. </w:t>
      </w:r>
    </w:p>
    <w:p w14:paraId="395973F8" w14:textId="77777777" w:rsidR="003C6E69" w:rsidRPr="005D1CDD" w:rsidRDefault="003C6E69" w:rsidP="003C6E69">
      <w:pPr>
        <w:pStyle w:val="Brdtextmedindrag"/>
      </w:pPr>
      <w:r w:rsidRPr="005D1CDD">
        <w:rPr>
          <w:spacing w:val="-2"/>
        </w:rPr>
        <w:t>En mer markant skillnad gäller de behöriga myndigheternas möjlighet att vidta</w:t>
      </w:r>
      <w:r w:rsidRPr="005D1CDD">
        <w:t xml:space="preserve"> korri</w:t>
      </w:r>
      <w:r w:rsidRPr="005D1CDD">
        <w:softHyphen/>
        <w:t xml:space="preserve">gerande åtgärder. Till skillnad från i </w:t>
      </w:r>
      <w:r w:rsidRPr="005D1CDD">
        <w:rPr>
          <w:spacing w:val="-4"/>
        </w:rPr>
        <w:t>kapitaltäck</w:t>
      </w:r>
      <w:r w:rsidRPr="005D1CDD">
        <w:rPr>
          <w:spacing w:val="-4"/>
        </w:rPr>
        <w:softHyphen/>
        <w:t>ningsdirektivet (artikel 78.4 och 78.5) finns det inte några regler om det i värde</w:t>
      </w:r>
      <w:r w:rsidRPr="005D1CDD">
        <w:rPr>
          <w:spacing w:val="-4"/>
        </w:rPr>
        <w:softHyphen/>
        <w:t>pappers</w:t>
      </w:r>
      <w:r w:rsidRPr="005D1CDD">
        <w:softHyphen/>
        <w:t>bolags</w:t>
      </w:r>
      <w:r w:rsidRPr="005D1CDD">
        <w:softHyphen/>
      </w:r>
      <w:r w:rsidRPr="005D1CDD">
        <w:lastRenderedPageBreak/>
        <w:t>direktivet. De reglerna i kapitaltäckningsdirektivet har i svensk rätt genomförts i motsvarande bestämmelser i tillsynslagen (5 kap. 6 §).</w:t>
      </w:r>
    </w:p>
    <w:p w14:paraId="375AA9BF" w14:textId="77777777" w:rsidR="002B0883" w:rsidRDefault="003C6E69" w:rsidP="003C6E69">
      <w:pPr>
        <w:pStyle w:val="Brdtextmedindrag"/>
        <w:rPr>
          <w:rFonts w:eastAsiaTheme="minorHAnsi"/>
        </w:rPr>
      </w:pPr>
      <w:r w:rsidRPr="005D1CDD">
        <w:rPr>
          <w:spacing w:val="4"/>
        </w:rPr>
        <w:t>Det är nödvändigt att anpassa svensk rätt till värdepappers</w:t>
      </w:r>
      <w:r w:rsidRPr="005D1CDD">
        <w:rPr>
          <w:spacing w:val="4"/>
        </w:rPr>
        <w:softHyphen/>
      </w:r>
      <w:r w:rsidRPr="005D1CDD">
        <w:t>bolags</w:t>
      </w:r>
      <w:r w:rsidRPr="005D1CDD">
        <w:softHyphen/>
        <w:t>direktivets regler om den löpande tillsynen över tillstånd att an</w:t>
      </w:r>
      <w:r w:rsidRPr="005D1CDD">
        <w:softHyphen/>
        <w:t>vända inter</w:t>
      </w:r>
      <w:r w:rsidRPr="005D1CDD">
        <w:softHyphen/>
        <w:t>na modeller. Den nya regleringen för värdepappersbolag bör införas i lag på motsvarande sätt som den reglering som i dag gäller för sådana bolag</w:t>
      </w:r>
      <w:r w:rsidRPr="006C4DA9">
        <w:t>. Det framstår som lämpligt att behandla kreditinstitut respektive värdepappers</w:t>
      </w:r>
      <w:r w:rsidRPr="006C4DA9">
        <w:softHyphen/>
        <w:t>bolag separat, framför allt mot bakgrund av att termino</w:t>
      </w:r>
      <w:r w:rsidRPr="006C4DA9">
        <w:softHyphen/>
        <w:t>login i kapitaltäck</w:t>
      </w:r>
      <w:r w:rsidRPr="006C4DA9">
        <w:softHyphen/>
      </w:r>
      <w:r w:rsidRPr="005D1CDD">
        <w:t>ningsdirektivet och värdepappersbolagsdirektivet skiljer sig åt. Bestäm</w:t>
      </w:r>
      <w:r w:rsidRPr="005D1CDD">
        <w:softHyphen/>
        <w:t>mel</w:t>
      </w:r>
      <w:r w:rsidRPr="005D1CDD">
        <w:softHyphen/>
        <w:t>serna i 5 kap. tillsynslagen bör där</w:t>
      </w:r>
      <w:r w:rsidRPr="005D1CDD">
        <w:softHyphen/>
        <w:t>för justeras så att de endast gäller för kreditinstitut medan bestämmelser för värde</w:t>
      </w:r>
      <w:r w:rsidRPr="005D1CDD">
        <w:softHyphen/>
        <w:t>pappersbolag bör införas i ett nytt kapitel i lagen.</w:t>
      </w:r>
      <w:r w:rsidDel="00985D3B">
        <w:rPr>
          <w:rFonts w:eastAsiaTheme="minorHAnsi"/>
        </w:rPr>
        <w:t xml:space="preserve"> </w:t>
      </w:r>
    </w:p>
    <w:p w14:paraId="37C2B5F4" w14:textId="7CEE73C6" w:rsidR="003C6E69" w:rsidRPr="00CC1740" w:rsidRDefault="00450641" w:rsidP="00785462">
      <w:pPr>
        <w:pStyle w:val="Brdtextmedindrag"/>
        <w:rPr>
          <w:rFonts w:eastAsiaTheme="minorHAnsi"/>
        </w:rPr>
      </w:pPr>
      <w:r>
        <w:t>I värdepappersbolagsdirektivet anges att o</w:t>
      </w:r>
      <w:r w:rsidRPr="00450641">
        <w:t>m det är osannolikt att värde</w:t>
      </w:r>
      <w:r>
        <w:softHyphen/>
      </w:r>
      <w:r w:rsidRPr="00450641">
        <w:t>pappersföretaget kommer att efterleva kraven</w:t>
      </w:r>
      <w:r>
        <w:t xml:space="preserve"> inom den angivna tids</w:t>
      </w:r>
      <w:r>
        <w:softHyphen/>
        <w:t xml:space="preserve">fristen, </w:t>
      </w:r>
      <w:r w:rsidRPr="00450641">
        <w:t>ska medlemsstaterna säkerställa att de behöriga myndigheterna återkallar tillståndet att använda interna modeller eller begränsar det till områden där efterlevnad har uppnåtts eller kan uppnås inom en lämplig tidsfrist</w:t>
      </w:r>
      <w:r>
        <w:t xml:space="preserve"> (artikel</w:t>
      </w:r>
      <w:r w:rsidR="00742DDF">
        <w:t> </w:t>
      </w:r>
      <w:r>
        <w:t xml:space="preserve">37.3, se ovan). </w:t>
      </w:r>
      <w:r w:rsidR="00FF3706">
        <w:t xml:space="preserve">Med uttrycket </w:t>
      </w:r>
      <w:r w:rsidR="00A12672">
        <w:t xml:space="preserve">”den angivna tidsfristen” </w:t>
      </w:r>
      <w:r w:rsidR="00FF3706">
        <w:t xml:space="preserve">avses </w:t>
      </w:r>
      <w:r>
        <w:t xml:space="preserve">här </w:t>
      </w:r>
      <w:r w:rsidR="00FF3706">
        <w:t>den tidsfrist som en behörig myndighet bedöm</w:t>
      </w:r>
      <w:r w:rsidR="00CF5C4D">
        <w:t>er</w:t>
      </w:r>
      <w:r w:rsidR="00FF3706">
        <w:t xml:space="preserve"> lämplig för efterlevnad av kraven för att använda interna modeller</w:t>
      </w:r>
      <w:r w:rsidR="002B0883">
        <w:t>. I</w:t>
      </w:r>
      <w:r w:rsidR="00FF3706">
        <w:t xml:space="preserve"> den engelska språkversionen av direktivet</w:t>
      </w:r>
      <w:r w:rsidR="002B0883">
        <w:t xml:space="preserve"> an</w:t>
      </w:r>
      <w:r>
        <w:t>ge</w:t>
      </w:r>
      <w:r w:rsidR="002B0883">
        <w:t>s ”t</w:t>
      </w:r>
      <w:r w:rsidR="00CF5C4D">
        <w:t>h</w:t>
      </w:r>
      <w:r w:rsidR="00CF5C4D" w:rsidRPr="00CF5C4D">
        <w:t>e prescribed deadline</w:t>
      </w:r>
      <w:r w:rsidR="002B0883">
        <w:t>”.</w:t>
      </w:r>
      <w:r w:rsidR="00CF5C4D">
        <w:t xml:space="preserve"> Bestämmel</w:t>
      </w:r>
      <w:r>
        <w:softHyphen/>
      </w:r>
      <w:r w:rsidR="00CF5C4D">
        <w:t xml:space="preserve">serna i det nya kapitlet i tillsynslagen bör utformas </w:t>
      </w:r>
      <w:r w:rsidR="00725DAE">
        <w:t>på</w:t>
      </w:r>
      <w:r w:rsidR="00CF5C4D">
        <w:t xml:space="preserve"> ett sätt </w:t>
      </w:r>
      <w:r>
        <w:t xml:space="preserve">så </w:t>
      </w:r>
      <w:r w:rsidR="00CF5C4D">
        <w:t xml:space="preserve">att det tydligt framgår </w:t>
      </w:r>
      <w:r w:rsidR="002B0883">
        <w:t xml:space="preserve">att </w:t>
      </w:r>
      <w:r>
        <w:t xml:space="preserve">det som avses är en </w:t>
      </w:r>
      <w:r w:rsidR="002B0883">
        <w:t xml:space="preserve">tidsfrist </w:t>
      </w:r>
      <w:r>
        <w:t xml:space="preserve">som </w:t>
      </w:r>
      <w:r w:rsidR="003D2CAA">
        <w:t xml:space="preserve">har </w:t>
      </w:r>
      <w:r w:rsidR="002B0883">
        <w:t xml:space="preserve">beslutats av Finansinspektionen, </w:t>
      </w:r>
      <w:r w:rsidR="00CF5C4D">
        <w:t xml:space="preserve">eftersom det annars </w:t>
      </w:r>
      <w:r w:rsidR="00725DAE">
        <w:t>finns risk</w:t>
      </w:r>
      <w:r w:rsidR="00F71290">
        <w:t xml:space="preserve"> för</w:t>
      </w:r>
      <w:r w:rsidR="00725DAE">
        <w:t xml:space="preserve"> att tidsfristen </w:t>
      </w:r>
      <w:r w:rsidR="00CF5C4D">
        <w:t>för</w:t>
      </w:r>
      <w:r w:rsidR="00E55736">
        <w:softHyphen/>
      </w:r>
      <w:r w:rsidR="00CF5C4D">
        <w:t>växl</w:t>
      </w:r>
      <w:r w:rsidR="00725DAE">
        <w:t>as</w:t>
      </w:r>
      <w:r w:rsidR="00CF5C4D">
        <w:t xml:space="preserve"> med </w:t>
      </w:r>
      <w:r w:rsidR="00E55736">
        <w:t xml:space="preserve">en </w:t>
      </w:r>
      <w:r w:rsidR="00CF5C4D">
        <w:t>tidsfrist som värdepappersbolaget</w:t>
      </w:r>
      <w:r w:rsidR="00CF5C4D" w:rsidDel="00F71290">
        <w:t xml:space="preserve"> </w:t>
      </w:r>
      <w:r w:rsidR="00725DAE">
        <w:t>ska</w:t>
      </w:r>
      <w:r w:rsidR="00CF5C4D">
        <w:t xml:space="preserve"> föreslå när det</w:t>
      </w:r>
      <w:r w:rsidR="00F71290">
        <w:t xml:space="preserve"> i ett tidigare skede</w:t>
      </w:r>
      <w:r w:rsidR="00CF5C4D">
        <w:t xml:space="preserve"> lägger fram </w:t>
      </w:r>
      <w:r w:rsidR="00725DAE">
        <w:t>sin</w:t>
      </w:r>
      <w:r w:rsidR="00CF5C4D">
        <w:t xml:space="preserve"> plan för efterlevnad av krav</w:t>
      </w:r>
      <w:r w:rsidR="00725DAE">
        <w:t>en</w:t>
      </w:r>
      <w:r w:rsidR="002B0883">
        <w:t xml:space="preserve">. Därför bör uttrycket ”en lämplig tidsfrist” </w:t>
      </w:r>
      <w:r>
        <w:t>användas i bestämmelsen i tillsynslagen</w:t>
      </w:r>
      <w:r w:rsidR="002B0883">
        <w:t xml:space="preserve">, vilket även </w:t>
      </w:r>
      <w:r>
        <w:t>an</w:t>
      </w:r>
      <w:r w:rsidR="00E55736">
        <w:t>vänds</w:t>
      </w:r>
      <w:r w:rsidR="002B0883">
        <w:t xml:space="preserve"> i motsvarande bestämmelser i 5</w:t>
      </w:r>
      <w:r w:rsidR="00742DDF" w:rsidRPr="00742DDF">
        <w:t> </w:t>
      </w:r>
      <w:r w:rsidR="002B0883">
        <w:t>kap. (4</w:t>
      </w:r>
      <w:r w:rsidR="00044D82">
        <w:t> </w:t>
      </w:r>
      <w:r w:rsidR="002B0883">
        <w:t>§).</w:t>
      </w:r>
    </w:p>
    <w:p w14:paraId="43CB28B5" w14:textId="77777777" w:rsidR="003C6E69" w:rsidRPr="006C4DA9" w:rsidRDefault="003C6E69" w:rsidP="003C6E69">
      <w:pPr>
        <w:pStyle w:val="Brdtextmedindrag"/>
      </w:pPr>
      <w:r w:rsidRPr="00C274C8">
        <w:t>När det gäller</w:t>
      </w:r>
      <w:r>
        <w:rPr>
          <w:i/>
          <w:iCs/>
        </w:rPr>
        <w:t xml:space="preserve"> </w:t>
      </w:r>
      <w:r w:rsidRPr="005D1CDD">
        <w:rPr>
          <w:i/>
          <w:iCs/>
        </w:rPr>
        <w:t>Sveriges advokatsamfund</w:t>
      </w:r>
      <w:r>
        <w:rPr>
          <w:i/>
          <w:iCs/>
        </w:rPr>
        <w:t>s</w:t>
      </w:r>
      <w:r w:rsidRPr="005D1CDD">
        <w:t xml:space="preserve"> </w:t>
      </w:r>
      <w:r>
        <w:t>synpunkt om vaga kriterier för Finansinspektionen vill</w:t>
      </w:r>
      <w:r w:rsidRPr="005D1CDD">
        <w:t xml:space="preserve"> </w:t>
      </w:r>
      <w:r>
        <w:t>re</w:t>
      </w:r>
      <w:r w:rsidRPr="005D1CDD">
        <w:t>geringen</w:t>
      </w:r>
      <w:r>
        <w:t xml:space="preserve"> framhålla att </w:t>
      </w:r>
      <w:r w:rsidRPr="005D1CDD">
        <w:t>det som anges i värde</w:t>
      </w:r>
      <w:r>
        <w:softHyphen/>
      </w:r>
      <w:r w:rsidRPr="005D1CDD">
        <w:t xml:space="preserve">pappersbolagsdirektivet (artikel 37.2 och 37.3) ger </w:t>
      </w:r>
      <w:r>
        <w:t>viss</w:t>
      </w:r>
      <w:r w:rsidRPr="005D1CDD">
        <w:t xml:space="preserve"> ledning för hur Finansinspektionen bör agera om det finns indikationer på att ett värde</w:t>
      </w:r>
      <w:r w:rsidRPr="005D1CDD">
        <w:softHyphen/>
        <w:t>pappersbolags internmodeller över marknadsrisk inte är tillräckligt starka.</w:t>
      </w:r>
    </w:p>
    <w:p w14:paraId="63E58423" w14:textId="77777777" w:rsidR="003C6E69" w:rsidRPr="006C4DA9" w:rsidRDefault="003C6E69" w:rsidP="003C6E69">
      <w:pPr>
        <w:pStyle w:val="Rubrik2"/>
      </w:pPr>
      <w:bookmarkStart w:id="205" w:name="_Toc33087260"/>
      <w:bookmarkStart w:id="206" w:name="_Toc65160274"/>
      <w:bookmarkStart w:id="207" w:name="_Toc68700491"/>
      <w:r w:rsidRPr="00137A50">
        <w:t>Särskilda</w:t>
      </w:r>
      <w:r w:rsidRPr="006C4DA9">
        <w:t xml:space="preserve"> krav på offentliggörande</w:t>
      </w:r>
      <w:bookmarkEnd w:id="205"/>
      <w:bookmarkEnd w:id="206"/>
      <w:bookmarkEnd w:id="207"/>
    </w:p>
    <w:p w14:paraId="770B317E" w14:textId="77777777" w:rsidR="003C6E69" w:rsidRPr="005D1CDD" w:rsidRDefault="003C6E69" w:rsidP="003C6E69">
      <w:pPr>
        <w:pStyle w:val="Brdtextram"/>
      </w:pPr>
      <w:r w:rsidRPr="006C4DA9">
        <w:rPr>
          <w:b/>
          <w:spacing w:val="-2"/>
        </w:rPr>
        <w:t xml:space="preserve">Regeringens förslag: </w:t>
      </w:r>
      <w:r w:rsidRPr="006C4DA9">
        <w:rPr>
          <w:spacing w:val="-2"/>
        </w:rPr>
        <w:t>Regeringen eller den myndighet som regeringen bestämmer ska få meddela föreskrifter om vid vil</w:t>
      </w:r>
      <w:r w:rsidRPr="006C4DA9">
        <w:rPr>
          <w:spacing w:val="-2"/>
        </w:rPr>
        <w:softHyphen/>
        <w:t>ken</w:t>
      </w:r>
      <w:r w:rsidRPr="006C4DA9">
        <w:t xml:space="preserve"> tid</w:t>
      </w:r>
      <w:r w:rsidRPr="006C4DA9">
        <w:softHyphen/>
        <w:t xml:space="preserve">punkt, på vilken plats och med vilka intervall </w:t>
      </w:r>
      <w:r>
        <w:t>värdepappersbolag</w:t>
      </w:r>
      <w:r w:rsidRPr="006C4DA9">
        <w:t xml:space="preserve"> ska </w:t>
      </w:r>
      <w:r w:rsidRPr="006C4DA9">
        <w:rPr>
          <w:spacing w:val="-4"/>
        </w:rPr>
        <w:t>offentliggöra sådan information som anges i artikel 46 i värdepappersbolagsförordningen</w:t>
      </w:r>
      <w:r w:rsidRPr="005D1CDD">
        <w:t xml:space="preserve">. </w:t>
      </w:r>
    </w:p>
    <w:p w14:paraId="03769581" w14:textId="77777777" w:rsidR="003C6E69" w:rsidRPr="005D1CDD" w:rsidRDefault="003C6E69" w:rsidP="003C6E69">
      <w:pPr>
        <w:pStyle w:val="Brdtextmedindragram"/>
      </w:pPr>
      <w:r w:rsidRPr="005D1CDD">
        <w:rPr>
          <w:b/>
          <w:spacing w:val="-2"/>
        </w:rPr>
        <w:t xml:space="preserve">Regeringens bedömning: </w:t>
      </w:r>
      <w:r w:rsidRPr="005D1CDD">
        <w:rPr>
          <w:bCs/>
          <w:spacing w:val="-2"/>
        </w:rPr>
        <w:t>Finansinspektionen får med stöd av gällande rätt kräva att moderföretag årligen offentliggör en beskrivning av sin rättsliga struk</w:t>
      </w:r>
      <w:r w:rsidRPr="005D1CDD">
        <w:rPr>
          <w:bCs/>
          <w:spacing w:val="-2"/>
        </w:rPr>
        <w:softHyphen/>
        <w:t>tur samt styrnings- och organisationsstruktur för värdepappers</w:t>
      </w:r>
      <w:r w:rsidRPr="005D1CDD">
        <w:rPr>
          <w:bCs/>
          <w:spacing w:val="-2"/>
        </w:rPr>
        <w:softHyphen/>
        <w:t>före</w:t>
      </w:r>
      <w:r w:rsidRPr="005D1CDD">
        <w:rPr>
          <w:bCs/>
          <w:spacing w:val="-2"/>
        </w:rPr>
        <w:softHyphen/>
        <w:t>tags</w:t>
      </w:r>
      <w:r w:rsidRPr="005D1CDD">
        <w:rPr>
          <w:bCs/>
          <w:spacing w:val="-2"/>
        </w:rPr>
        <w:softHyphen/>
        <w:t>koncernen</w:t>
      </w:r>
      <w:r w:rsidRPr="005D1CDD">
        <w:rPr>
          <w:bCs/>
        </w:rPr>
        <w:t>.</w:t>
      </w:r>
    </w:p>
    <w:p w14:paraId="77522A89" w14:textId="77777777" w:rsidR="003C6E69" w:rsidRPr="005D1CDD" w:rsidRDefault="003C6E69" w:rsidP="003C6E69">
      <w:pPr>
        <w:pStyle w:val="Brdtext"/>
        <w:rPr>
          <w:sz w:val="8"/>
          <w:szCs w:val="8"/>
        </w:rPr>
      </w:pPr>
    </w:p>
    <w:p w14:paraId="2636BE36" w14:textId="77777777" w:rsidR="003C6E69" w:rsidRPr="005D1CDD" w:rsidRDefault="003C6E69" w:rsidP="003C6E69">
      <w:pPr>
        <w:pStyle w:val="Brdtextmedindrag"/>
        <w:rPr>
          <w:b/>
          <w:bCs/>
        </w:rPr>
      </w:pPr>
      <w:r w:rsidRPr="005D1CDD">
        <w:rPr>
          <w:b/>
          <w:bCs/>
        </w:rPr>
        <w:t xml:space="preserve">Utredningens förslag och bedömning </w:t>
      </w:r>
      <w:r w:rsidRPr="005D1CDD">
        <w:t>överensstämmer med rege</w:t>
      </w:r>
      <w:r w:rsidRPr="005D1CDD">
        <w:softHyphen/>
        <w:t>ringens förslag och bedömning.</w:t>
      </w:r>
    </w:p>
    <w:p w14:paraId="1D2BDB96" w14:textId="77777777" w:rsidR="003C6E69" w:rsidRPr="005D1CDD" w:rsidRDefault="003C6E69" w:rsidP="003C6E69">
      <w:pPr>
        <w:pStyle w:val="Brdtextmedindrag"/>
        <w:rPr>
          <w:b/>
          <w:bCs/>
        </w:rPr>
      </w:pPr>
      <w:r w:rsidRPr="005D1CDD">
        <w:rPr>
          <w:b/>
          <w:bCs/>
        </w:rPr>
        <w:t xml:space="preserve">Remissinstanserna </w:t>
      </w:r>
      <w:r w:rsidRPr="005D1CDD">
        <w:t>tillstyrker förslaget och bedömningen eller har inget att invända mot dem.</w:t>
      </w:r>
    </w:p>
    <w:p w14:paraId="3693C549" w14:textId="77777777" w:rsidR="003C6E69" w:rsidRPr="005D1CDD" w:rsidRDefault="003C6E69" w:rsidP="003C6E69">
      <w:pPr>
        <w:pStyle w:val="Brdtextmedindrag"/>
      </w:pPr>
      <w:r w:rsidRPr="005D1CDD">
        <w:rPr>
          <w:b/>
          <w:bCs/>
        </w:rPr>
        <w:lastRenderedPageBreak/>
        <w:t xml:space="preserve">Skälen för regeringens förslag och bedömning: </w:t>
      </w:r>
      <w:r w:rsidRPr="005D1CDD">
        <w:t>Enligt värdepappers</w:t>
      </w:r>
      <w:r w:rsidRPr="005D1CDD">
        <w:softHyphen/>
        <w:t>bolagsdirektivet ska de behöriga myndigheterna ha befogenhet att kräva att vissa värdepappersföretag ska offentliggöra viss information (artikel 44</w:t>
      </w:r>
      <w:r w:rsidRPr="005D1CDD">
        <w:rPr>
          <w:sz w:val="22"/>
          <w:szCs w:val="22"/>
        </w:rPr>
        <w:t>)</w:t>
      </w:r>
      <w:r w:rsidRPr="005D1CDD">
        <w:t>. De behöriga myndigheterna ska ha befogen</w:t>
      </w:r>
      <w:r w:rsidRPr="005D1CDD">
        <w:softHyphen/>
        <w:t>het att kräva att vissa värdepappersföretag fler än en gång per år offent</w:t>
      </w:r>
      <w:r w:rsidRPr="005D1CDD">
        <w:softHyphen/>
        <w:t>lig</w:t>
      </w:r>
      <w:r w:rsidRPr="005D1CDD">
        <w:softHyphen/>
        <w:t>gör infor</w:t>
      </w:r>
      <w:r w:rsidRPr="005D1CDD">
        <w:softHyphen/>
        <w:t>ma</w:t>
      </w:r>
      <w:r w:rsidRPr="005D1CDD">
        <w:softHyphen/>
        <w:t>tion om riskhantering, bolagsstyrning, kapitalbas, kapitalbaskrav, ersättning, investerings</w:t>
      </w:r>
      <w:r w:rsidRPr="005D1CDD">
        <w:softHyphen/>
        <w:t>policy och risker avseende miljö, sam</w:t>
      </w:r>
      <w:r w:rsidRPr="005D1CDD">
        <w:softHyphen/>
        <w:t>hällsansvar och bolagsstyrning, och sätta tidsfrister för detta (artikel 44 a). De reglerna ska tillämpas på sådana värdepappers</w:t>
      </w:r>
      <w:r w:rsidRPr="005D1CDD">
        <w:softHyphen/>
        <w:t>före</w:t>
      </w:r>
      <w:r w:rsidRPr="005D1CDD">
        <w:softHyphen/>
        <w:t>tag som inte till</w:t>
      </w:r>
      <w:r w:rsidRPr="005D1CDD">
        <w:softHyphen/>
        <w:t>hör kategorin små och icke-sammanlänkade värdepappers</w:t>
      </w:r>
      <w:r w:rsidRPr="005D1CDD">
        <w:softHyphen/>
        <w:t>företag (arti</w:t>
      </w:r>
      <w:r w:rsidRPr="005D1CDD">
        <w:softHyphen/>
        <w:t>kel 12.1 i värde</w:t>
      </w:r>
      <w:r w:rsidRPr="005D1CDD">
        <w:softHyphen/>
        <w:t>pappersbolagsförordningen) och på sådana företag som visserligen tillhör denna kategori men som emitterar primär</w:t>
      </w:r>
      <w:r w:rsidRPr="005D1CDD">
        <w:softHyphen/>
        <w:t>kapital</w:t>
      </w:r>
      <w:r w:rsidRPr="005D1CDD">
        <w:softHyphen/>
        <w:t>till</w:t>
      </w:r>
      <w:r w:rsidRPr="005D1CDD">
        <w:softHyphen/>
        <w:t>skottsinstrument. De behöriga myndigheterna ska dessutom få kräva att sådana företag an</w:t>
      </w:r>
      <w:r w:rsidRPr="005D1CDD">
        <w:softHyphen/>
        <w:t>vänder specifika medier och platser för offentliggörande av annan infor</w:t>
      </w:r>
      <w:r w:rsidRPr="005D1CDD">
        <w:softHyphen/>
        <w:t>mation än årsredo</w:t>
      </w:r>
      <w:r w:rsidRPr="005D1CDD">
        <w:softHyphen/>
        <w:t>visningen (artikel 44 b). Motsvarande regler med hän</w:t>
      </w:r>
      <w:r w:rsidRPr="005D1CDD">
        <w:softHyphen/>
        <w:t>visning till rapporteringskraven i tillsyns</w:t>
      </w:r>
      <w:r w:rsidRPr="005D1CDD">
        <w:softHyphen/>
        <w:t>förord</w:t>
      </w:r>
      <w:r w:rsidRPr="005D1CDD">
        <w:softHyphen/>
        <w:t>ningen finns i kapitaltäck</w:t>
      </w:r>
      <w:r w:rsidRPr="005D1CDD">
        <w:softHyphen/>
        <w:t xml:space="preserve">ningsdirektivet (artikel 106.1). </w:t>
      </w:r>
    </w:p>
    <w:p w14:paraId="5E045969" w14:textId="77777777" w:rsidR="003C6E69" w:rsidRPr="005D1CDD" w:rsidRDefault="003C6E69" w:rsidP="003C6E69">
      <w:pPr>
        <w:pStyle w:val="Brdtextmedindrag"/>
      </w:pPr>
      <w:r w:rsidRPr="005D1CDD">
        <w:t>De ovan redovisade kraven i värdepappersbolagsdirektivet ska ses mot bak</w:t>
      </w:r>
      <w:r w:rsidRPr="005D1CDD">
        <w:softHyphen/>
        <w:t xml:space="preserve">grund av bestämmelserna i värdepappersbolagsförordningen (artikel 46) om att värdepappersföretag ska offentliggöra viss information </w:t>
      </w:r>
      <w:r w:rsidRPr="005D1CDD">
        <w:rPr>
          <w:spacing w:val="-4"/>
        </w:rPr>
        <w:t>årsvis, men i övrigt har frihet att bedöma hur ofta och var de ska offentliggöra</w:t>
      </w:r>
      <w:r w:rsidRPr="005D1CDD">
        <w:t xml:space="preserve"> informationen. Denna valfrihet inskränks genom den rätt som de behöriga myndigheterna ska ha enligt värdepappers</w:t>
      </w:r>
      <w:r w:rsidRPr="005D1CDD">
        <w:softHyphen/>
        <w:t>bolagsdirektivet att t.ex. kräva mer frekvent rappor</w:t>
      </w:r>
      <w:r w:rsidRPr="005D1CDD">
        <w:softHyphen/>
        <w:t>tering (jfr prop. 2013/14:228 s. 207)</w:t>
      </w:r>
      <w:r>
        <w:t>.</w:t>
      </w:r>
    </w:p>
    <w:p w14:paraId="67E6ED74" w14:textId="77777777" w:rsidR="003C6E69" w:rsidRPr="00FB0BBC" w:rsidRDefault="003C6E69" w:rsidP="003C6E69">
      <w:pPr>
        <w:pStyle w:val="Brdtextmedindrag"/>
        <w:rPr>
          <w:spacing w:val="-2"/>
        </w:rPr>
      </w:pPr>
      <w:r w:rsidRPr="005D1CDD">
        <w:t>Vid genomförandet i svensk rätt av motsvarande regler i kapitaltäck</w:t>
      </w:r>
      <w:r w:rsidRPr="005D1CDD">
        <w:softHyphen/>
        <w:t>ningsdirektivet gjordes bedöm</w:t>
      </w:r>
      <w:r w:rsidRPr="005D1CDD">
        <w:softHyphen/>
        <w:t>ningen att de borde genomföras genom före</w:t>
      </w:r>
      <w:r w:rsidRPr="005D1CDD">
        <w:softHyphen/>
        <w:t>skrifter på lägre nivå än lag (samma prop.). Det infördes ett bemyndigande i tillsynslagen om att regeringen eller den myndighet som reger</w:t>
      </w:r>
      <w:r w:rsidRPr="005D1CDD">
        <w:softHyphen/>
        <w:t>ingen bestämmer får meddela föreskrifter om vid vilken tidpunkt, på vilken plats och med vilka intervall institut ska offentliggöra sådan information som anges i artiklarna 431–455 i till</w:t>
      </w:r>
      <w:r w:rsidRPr="005D1CDD">
        <w:softHyphen/>
        <w:t>syns</w:t>
      </w:r>
      <w:r w:rsidRPr="005D1CDD">
        <w:softHyphen/>
        <w:t>förordningen (10 kap. 2 § 2). Sådana föreskrifter finns i 8 kap. Finans</w:t>
      </w:r>
      <w:r w:rsidRPr="005D1CDD">
        <w:softHyphen/>
        <w:t>inspektionens föreskrifter (FFFS 2014:12) om tillsynskrav och kapital</w:t>
      </w:r>
      <w:r w:rsidRPr="005D1CDD">
        <w:softHyphen/>
        <w:t>buffertar. Reglerna i värdepappersbolagsdirektivet (artikel 44 a och b) bör i likhet med motsvarande regler i kapitaltäckningsdirektivet genomföras genom myndighetsf</w:t>
      </w:r>
      <w:r w:rsidRPr="005D1CDD">
        <w:rPr>
          <w:spacing w:val="-2"/>
        </w:rPr>
        <w:t xml:space="preserve">öreskrifter. Regeringen eller den myndighet som regeringen bestämmer bör därför få meddela </w:t>
      </w:r>
      <w:r w:rsidRPr="00FB0BBC">
        <w:rPr>
          <w:spacing w:val="-2"/>
        </w:rPr>
        <w:t xml:space="preserve">föreskrifter även om vid vilken tidpunkt, på vilken plats och med vilka intervall värdepappersbolag ska </w:t>
      </w:r>
      <w:r w:rsidRPr="00FB0BBC">
        <w:t>offentliggöra sådan information som anges i artikel 46 i värde</w:t>
      </w:r>
      <w:r w:rsidRPr="00FB0BBC">
        <w:softHyphen/>
        <w:t>pap</w:t>
      </w:r>
      <w:r w:rsidRPr="00FB0BBC">
        <w:softHyphen/>
        <w:t>persbolags</w:t>
      </w:r>
      <w:r w:rsidRPr="00FB0BBC">
        <w:softHyphen/>
        <w:t>förordningen.</w:t>
      </w:r>
    </w:p>
    <w:p w14:paraId="213072F4" w14:textId="77777777" w:rsidR="003C6E69" w:rsidRPr="00FB0BBC" w:rsidRDefault="003C6E69" w:rsidP="003C6E69">
      <w:pPr>
        <w:pStyle w:val="Brdtextmedindrag"/>
      </w:pPr>
      <w:r w:rsidRPr="00FB0BBC">
        <w:rPr>
          <w:spacing w:val="-2"/>
        </w:rPr>
        <w:t>Enligt värdepappersbolagsdirektivet ska de behöriga myn</w:t>
      </w:r>
      <w:r w:rsidRPr="00FB0BBC">
        <w:rPr>
          <w:spacing w:val="-2"/>
        </w:rPr>
        <w:softHyphen/>
      </w:r>
      <w:r w:rsidRPr="00FB0BBC">
        <w:t>digheterna även ha befogenhet att kräva att moderföretag årligen offent</w:t>
      </w:r>
      <w:r w:rsidRPr="00FB0BBC">
        <w:softHyphen/>
        <w:t>lig</w:t>
      </w:r>
      <w:r w:rsidRPr="00FB0BBC">
        <w:softHyphen/>
        <w:t xml:space="preserve">gör, i fullständig form eller i form av hänvisningar till likvärdig </w:t>
      </w:r>
      <w:r w:rsidRPr="00FB0BBC">
        <w:rPr>
          <w:spacing w:val="-4"/>
        </w:rPr>
        <w:t>in</w:t>
      </w:r>
      <w:r w:rsidRPr="00FB0BBC">
        <w:rPr>
          <w:spacing w:val="-4"/>
        </w:rPr>
        <w:softHyphen/>
        <w:t>formation, en beskrivning av moderföretagets rättsliga struktur samt</w:t>
      </w:r>
      <w:r w:rsidRPr="00FB0BBC">
        <w:t xml:space="preserve"> </w:t>
      </w:r>
      <w:r w:rsidRPr="00FB0BBC">
        <w:rPr>
          <w:spacing w:val="-2"/>
        </w:rPr>
        <w:t>led</w:t>
      </w:r>
      <w:r w:rsidRPr="00FB0BBC">
        <w:rPr>
          <w:spacing w:val="-2"/>
        </w:rPr>
        <w:softHyphen/>
        <w:t>nings- och organisationsstruktur för värdepappers</w:t>
      </w:r>
      <w:r w:rsidRPr="00FB0BBC">
        <w:rPr>
          <w:spacing w:val="-2"/>
        </w:rPr>
        <w:softHyphen/>
        <w:t>företags</w:t>
      </w:r>
      <w:r w:rsidRPr="00FB0BBC">
        <w:rPr>
          <w:spacing w:val="-2"/>
        </w:rPr>
        <w:softHyphen/>
        <w:t>kon</w:t>
      </w:r>
      <w:r w:rsidRPr="00FB0BBC">
        <w:rPr>
          <w:spacing w:val="-2"/>
        </w:rPr>
        <w:softHyphen/>
        <w:t>cer</w:t>
      </w:r>
      <w:r w:rsidRPr="00FB0BBC">
        <w:rPr>
          <w:spacing w:val="-2"/>
        </w:rPr>
        <w:softHyphen/>
      </w:r>
      <w:r w:rsidRPr="00FB0BBC">
        <w:t>nen i enlig</w:t>
      </w:r>
      <w:r w:rsidRPr="00FB0BBC">
        <w:softHyphen/>
        <w:t>het reglerna om det i direktivet och i MiFID II (</w:t>
      </w:r>
      <w:r w:rsidRPr="00FB0BBC">
        <w:rPr>
          <w:spacing w:val="-2"/>
        </w:rPr>
        <w:t>artikel 44 c)</w:t>
      </w:r>
      <w:r w:rsidRPr="00FB0BBC">
        <w:t xml:space="preserve">. </w:t>
      </w:r>
      <w:r w:rsidRPr="00FB0BBC">
        <w:rPr>
          <w:spacing w:val="-2"/>
        </w:rPr>
        <w:t>Motsvarande regler, men med hänvisningar till de krav som</w:t>
      </w:r>
      <w:r w:rsidRPr="00FB0BBC">
        <w:t xml:space="preserve"> gäller för en grupp institut, finns i kapitaltäck</w:t>
      </w:r>
      <w:r w:rsidRPr="00FB0BBC">
        <w:softHyphen/>
        <w:t>nings</w:t>
      </w:r>
      <w:r w:rsidRPr="00FB0BBC">
        <w:softHyphen/>
        <w:t xml:space="preserve">direktivet (artikel 106.2). </w:t>
      </w:r>
    </w:p>
    <w:p w14:paraId="5AB6BF20" w14:textId="77777777" w:rsidR="003C6E69" w:rsidRPr="00FB0BBC" w:rsidRDefault="003C6E69" w:rsidP="003C6E69">
      <w:pPr>
        <w:pStyle w:val="Brdtextmedindrag"/>
      </w:pPr>
      <w:r w:rsidRPr="00FB0BBC">
        <w:rPr>
          <w:spacing w:val="-2"/>
        </w:rPr>
        <w:t>Vid genomförandet i svensk rätt av de reglerna i kapitaltäcknings</w:t>
      </w:r>
      <w:r w:rsidRPr="00FB0BBC">
        <w:rPr>
          <w:spacing w:val="-2"/>
        </w:rPr>
        <w:softHyphen/>
        <w:t>direktivet infördes en bestäm</w:t>
      </w:r>
      <w:r w:rsidRPr="00FB0BBC">
        <w:rPr>
          <w:spacing w:val="-2"/>
        </w:rPr>
        <w:softHyphen/>
      </w:r>
      <w:r w:rsidRPr="00FB0BBC">
        <w:t>mel</w:t>
      </w:r>
      <w:r w:rsidRPr="00FB0BBC">
        <w:softHyphen/>
        <w:t xml:space="preserve">se i tillsynslagen, om att moderföretag ska </w:t>
      </w:r>
      <w:r w:rsidRPr="00FB0BBC">
        <w:lastRenderedPageBreak/>
        <w:t>offent</w:t>
      </w:r>
      <w:r w:rsidRPr="00FB0BBC">
        <w:softHyphen/>
        <w:t>lig</w:t>
      </w:r>
      <w:r w:rsidRPr="00FB0BBC">
        <w:softHyphen/>
        <w:t>göra information som rör företagsgruppens rättsliga struktur, styr</w:t>
      </w:r>
      <w:r w:rsidRPr="00FB0BBC">
        <w:softHyphen/>
        <w:t>ning och organisations</w:t>
      </w:r>
      <w:r w:rsidRPr="00FB0BBC">
        <w:softHyphen/>
        <w:t>kultur (6 kap. 2 §). Samtidigt infördes ett bemyn</w:t>
      </w:r>
      <w:r w:rsidRPr="00FB0BBC">
        <w:softHyphen/>
        <w:t>digade för regeringen eller den myndig</w:t>
      </w:r>
      <w:r w:rsidRPr="00FB0BBC">
        <w:softHyphen/>
        <w:t>het som regeringen bestämmer att meddela föreskrifter om detta (10 kap. 2 § 3 tillsynslagen). Sådana före</w:t>
      </w:r>
      <w:r w:rsidRPr="00FB0BBC">
        <w:softHyphen/>
        <w:t>skrif</w:t>
      </w:r>
      <w:r w:rsidRPr="00FB0BBC">
        <w:softHyphen/>
        <w:t>ter finns i Finans</w:t>
      </w:r>
      <w:r w:rsidRPr="00FB0BBC">
        <w:softHyphen/>
        <w:t>inspektionens före</w:t>
      </w:r>
      <w:r w:rsidRPr="00FB0BBC">
        <w:softHyphen/>
        <w:t>skrif</w:t>
      </w:r>
      <w:r w:rsidRPr="00FB0BBC">
        <w:softHyphen/>
        <w:t>ter om tillsynskrav och kapital</w:t>
      </w:r>
      <w:r w:rsidRPr="00FB0BBC">
        <w:softHyphen/>
        <w:t>buffertar</w:t>
      </w:r>
      <w:r w:rsidRPr="00FB0BBC" w:rsidDel="0009428F">
        <w:t xml:space="preserve"> </w:t>
      </w:r>
      <w:r w:rsidRPr="00FB0BBC">
        <w:t xml:space="preserve">(8 kap. 3 §). </w:t>
      </w:r>
    </w:p>
    <w:p w14:paraId="2FCF0937" w14:textId="77777777" w:rsidR="003C6E69" w:rsidRPr="005D1CDD" w:rsidRDefault="003C6E69" w:rsidP="003C6E69">
      <w:pPr>
        <w:pStyle w:val="Brdtextmedindrag"/>
      </w:pPr>
      <w:r w:rsidRPr="00FB0BBC">
        <w:rPr>
          <w:spacing w:val="-2"/>
        </w:rPr>
        <w:t>Bestämmelsen i tillsynslagen om skyldigheten för moderföretag att offentliggöra information om företagsgruppen bör anpassas så att den även täcker in</w:t>
      </w:r>
      <w:r w:rsidRPr="00FB0BBC">
        <w:t xml:space="preserve"> kravet på offentliggörande enligt reglerna i värdepappersbolags</w:t>
      </w:r>
      <w:r w:rsidRPr="00FB0BBC">
        <w:softHyphen/>
        <w:t>direktivet (artikel 44 c). En sådan ändring av bestämmelsen medför att Finansinspektionen kommer att kunna genomföra de justeringar av före</w:t>
      </w:r>
      <w:r w:rsidRPr="00FB0BBC">
        <w:softHyphen/>
        <w:t>skrifterna som krävs med stöd av det befintliga bemyn</w:t>
      </w:r>
      <w:r w:rsidRPr="00FB0BBC">
        <w:softHyphen/>
        <w:t>digan</w:t>
      </w:r>
      <w:r w:rsidRPr="00FB0BBC">
        <w:softHyphen/>
        <w:t>det i tillsyns</w:t>
      </w:r>
      <w:r w:rsidRPr="00FB0BBC">
        <w:softHyphen/>
        <w:t xml:space="preserve">lagen. </w:t>
      </w:r>
    </w:p>
    <w:p w14:paraId="34A14D9C" w14:textId="77777777" w:rsidR="003C6E69" w:rsidRPr="005D1CDD" w:rsidRDefault="003C6E69" w:rsidP="003C6E69">
      <w:pPr>
        <w:pStyle w:val="Rubrik2"/>
      </w:pPr>
      <w:bookmarkStart w:id="208" w:name="_Toc33087261"/>
      <w:bookmarkStart w:id="209" w:name="_Toc65160275"/>
      <w:bookmarkStart w:id="210" w:name="_Toc68700492"/>
      <w:r w:rsidRPr="00137A50">
        <w:t>Skyldighet</w:t>
      </w:r>
      <w:r w:rsidRPr="005D1CDD">
        <w:t xml:space="preserve"> för Finansinspektionen att underrätta Eba</w:t>
      </w:r>
      <w:bookmarkEnd w:id="208"/>
      <w:bookmarkEnd w:id="209"/>
      <w:bookmarkEnd w:id="210"/>
    </w:p>
    <w:p w14:paraId="2B2B3037" w14:textId="77777777" w:rsidR="003C6E69" w:rsidRPr="005D1CDD" w:rsidRDefault="003C6E69" w:rsidP="003C6E69">
      <w:pPr>
        <w:pStyle w:val="Brdtextram"/>
      </w:pPr>
      <w:r w:rsidRPr="005D1CDD">
        <w:rPr>
          <w:b/>
        </w:rPr>
        <w:t xml:space="preserve">Regeringens bedömning: </w:t>
      </w:r>
      <w:bookmarkStart w:id="211" w:name="_Hlk25223974"/>
      <w:r w:rsidRPr="005D1CDD">
        <w:t>Den skyldighet som Finansinspektionen har enligt värdepappersbolagsdirektivet att under</w:t>
      </w:r>
      <w:r w:rsidRPr="005D1CDD">
        <w:softHyphen/>
        <w:t>rätta E</w:t>
      </w:r>
      <w:r>
        <w:t xml:space="preserve">uropeiska </w:t>
      </w:r>
      <w:r w:rsidRPr="005D1CDD">
        <w:t>ba</w:t>
      </w:r>
      <w:r>
        <w:t>nk</w:t>
      </w:r>
      <w:r>
        <w:softHyphen/>
        <w:t>myndigheten</w:t>
      </w:r>
      <w:r w:rsidRPr="005D1CDD">
        <w:t xml:space="preserve"> om sin över</w:t>
      </w:r>
      <w:r w:rsidRPr="005D1CDD">
        <w:softHyphen/>
        <w:t>syns- och utvärderingsprocess bör regleras i föreskrifter på förordningsnivå.</w:t>
      </w:r>
      <w:bookmarkEnd w:id="211"/>
    </w:p>
    <w:p w14:paraId="32E57FF4" w14:textId="77777777" w:rsidR="003C6E69" w:rsidRPr="005D1CDD" w:rsidRDefault="003C6E69" w:rsidP="003C6E69">
      <w:pPr>
        <w:pStyle w:val="Brdtext"/>
        <w:rPr>
          <w:sz w:val="8"/>
          <w:szCs w:val="8"/>
        </w:rPr>
      </w:pPr>
    </w:p>
    <w:p w14:paraId="296A828B" w14:textId="77777777" w:rsidR="003C6E69" w:rsidRPr="005D1CDD" w:rsidRDefault="003C6E69" w:rsidP="003C6E69">
      <w:pPr>
        <w:pStyle w:val="Brdtextmedindrag"/>
        <w:rPr>
          <w:b/>
          <w:bCs/>
        </w:rPr>
      </w:pPr>
      <w:r w:rsidRPr="005D1CDD">
        <w:rPr>
          <w:b/>
          <w:bCs/>
        </w:rPr>
        <w:t xml:space="preserve">Utredningens bedömning </w:t>
      </w:r>
      <w:r w:rsidRPr="005D1CDD">
        <w:t>överensstämmer med regeringens bedöm</w:t>
      </w:r>
      <w:r w:rsidRPr="005D1CDD">
        <w:softHyphen/>
        <w:t xml:space="preserve">ning. </w:t>
      </w:r>
    </w:p>
    <w:p w14:paraId="761ECC3C" w14:textId="77777777" w:rsidR="003C6E69" w:rsidRPr="005D1CDD" w:rsidRDefault="003C6E69" w:rsidP="003C6E69">
      <w:pPr>
        <w:pStyle w:val="Brdtextmedindrag"/>
        <w:rPr>
          <w:b/>
          <w:bCs/>
        </w:rPr>
      </w:pPr>
      <w:r w:rsidRPr="005D1CDD">
        <w:rPr>
          <w:b/>
          <w:bCs/>
        </w:rPr>
        <w:t>Remissinstanserna</w:t>
      </w:r>
      <w:r w:rsidRPr="005D1CDD">
        <w:t xml:space="preserve"> tillstyrker bedömningen eller har inget att invända mot den. </w:t>
      </w:r>
    </w:p>
    <w:p w14:paraId="168E0D6A" w14:textId="77777777" w:rsidR="003C6E69" w:rsidRPr="005D1CDD" w:rsidRDefault="003C6E69" w:rsidP="003C6E69">
      <w:pPr>
        <w:pStyle w:val="Brdtextmedindrag"/>
      </w:pPr>
      <w:r w:rsidRPr="005D1CDD">
        <w:rPr>
          <w:b/>
          <w:bCs/>
        </w:rPr>
        <w:t>Skälen för regeringens bedömning:</w:t>
      </w:r>
      <w:r w:rsidRPr="005D1CDD">
        <w:t xml:space="preserve"> Enligt värdepappersbolags</w:t>
      </w:r>
      <w:r w:rsidRPr="005D1CDD">
        <w:softHyphen/>
        <w:t>direktivet (artikel 45.1) ska de behöriga myn</w:t>
      </w:r>
      <w:r w:rsidRPr="005D1CDD">
        <w:softHyphen/>
        <w:t>digheterna informera Eba om sin översyns- och utvärderings</w:t>
      </w:r>
      <w:r w:rsidRPr="005D1CDD">
        <w:softHyphen/>
        <w:t>process (artikel 36) och om den metod som används som grund för beslut med stöd av de tillsynsbefogenheter som myndigheterna ska ha enligt direktivet och om krav på ytterligare kapital</w:t>
      </w:r>
      <w:r w:rsidRPr="005D1CDD">
        <w:softHyphen/>
        <w:t>bas och riktlinje för ytterligare kapitalbas (artiklarna 39–41). Liknande regler finns i kapitaltäck</w:t>
      </w:r>
      <w:r w:rsidRPr="005D1CDD">
        <w:softHyphen/>
        <w:t>nings</w:t>
      </w:r>
      <w:r w:rsidRPr="005D1CDD">
        <w:softHyphen/>
        <w:t>direk</w:t>
      </w:r>
      <w:r w:rsidRPr="005D1CDD">
        <w:softHyphen/>
      </w:r>
      <w:r w:rsidRPr="005D1CDD">
        <w:rPr>
          <w:spacing w:val="-2"/>
        </w:rPr>
        <w:t>tivet (</w:t>
      </w:r>
      <w:r w:rsidRPr="005D1CDD">
        <w:t>artikel 107.1</w:t>
      </w:r>
      <w:r w:rsidRPr="005D1CDD">
        <w:rPr>
          <w:spacing w:val="-2"/>
        </w:rPr>
        <w:t>). Enligt värde</w:t>
      </w:r>
      <w:r w:rsidRPr="005D1CDD">
        <w:rPr>
          <w:spacing w:val="-2"/>
        </w:rPr>
        <w:softHyphen/>
        <w:t>pappers</w:t>
      </w:r>
      <w:r w:rsidRPr="005D1CDD">
        <w:rPr>
          <w:spacing w:val="-2"/>
        </w:rPr>
        <w:softHyphen/>
        <w:t>bolagsdirektivet ska infor</w:t>
      </w:r>
      <w:r w:rsidRPr="005D1CDD">
        <w:rPr>
          <w:spacing w:val="-2"/>
        </w:rPr>
        <w:softHyphen/>
        <w:t>ma</w:t>
      </w:r>
      <w:r w:rsidRPr="005D1CDD">
        <w:softHyphen/>
        <w:t>tionen även avse nivån på sanktioner som fastställs av med</w:t>
      </w:r>
      <w:r w:rsidRPr="005D1CDD">
        <w:softHyphen/>
        <w:t>lems</w:t>
      </w:r>
      <w:r w:rsidRPr="005D1CDD">
        <w:softHyphen/>
        <w:t>sta</w:t>
      </w:r>
      <w:r w:rsidRPr="005D1CDD">
        <w:softHyphen/>
        <w:t>terna (</w:t>
      </w:r>
      <w:r w:rsidRPr="005D1CDD">
        <w:rPr>
          <w:spacing w:val="-2"/>
        </w:rPr>
        <w:t>artikel 45.1 c)</w:t>
      </w:r>
      <w:r w:rsidRPr="005D1CDD">
        <w:t xml:space="preserve">. </w:t>
      </w:r>
    </w:p>
    <w:p w14:paraId="62A55979" w14:textId="77777777" w:rsidR="003C6E69" w:rsidRPr="006C4DA9" w:rsidRDefault="003C6E69" w:rsidP="003C6E69">
      <w:pPr>
        <w:pStyle w:val="Brdtextmedindrag"/>
      </w:pPr>
      <w:r w:rsidRPr="005D1CDD">
        <w:t>Vid genomförandet i svensk rätt av kapitaltäckningsdirektivet gjordes bedöm</w:t>
      </w:r>
      <w:r w:rsidRPr="005D1CDD">
        <w:softHyphen/>
        <w:t>ningen att underrättelseskyldigheten enligt det direktivet borde regleras i föreskrif</w:t>
      </w:r>
      <w:r w:rsidRPr="005D1CDD">
        <w:softHyphen/>
        <w:t xml:space="preserve">ter som meddelas av regeringen (prop. 2013/14:228 s. 208). </w:t>
      </w:r>
      <w:bookmarkStart w:id="212" w:name="_Hlk28346625"/>
      <w:r w:rsidRPr="005D1CDD">
        <w:t>Enligt förordningen (2014:993) om särskild tillsyn och kapital</w:t>
      </w:r>
      <w:r w:rsidRPr="005D1CDD">
        <w:softHyphen/>
        <w:t>buffertar ska Finansinspektionen underrätta bl.a. Eba i den utsträckning som följer av kapitaltäck</w:t>
      </w:r>
      <w:r w:rsidRPr="005D1CDD">
        <w:softHyphen/>
        <w:t>nings</w:t>
      </w:r>
      <w:r w:rsidRPr="005D1CDD">
        <w:softHyphen/>
        <w:t>direk</w:t>
      </w:r>
      <w:r w:rsidRPr="005D1CDD">
        <w:softHyphen/>
        <w:t xml:space="preserve">tivet (7 §). </w:t>
      </w:r>
      <w:bookmarkEnd w:id="212"/>
      <w:r w:rsidRPr="005D1CDD">
        <w:t>Även motsvarande regler i värdepappersbolagsdirektivet bör genomföras genom föreskrifter som meddelas av regeringen (jfr även</w:t>
      </w:r>
      <w:r>
        <w:t xml:space="preserve"> avsnitt 11.6</w:t>
      </w:r>
      <w:r w:rsidRPr="005D1CDD">
        <w:t xml:space="preserve"> </w:t>
      </w:r>
      <w:r w:rsidRPr="006C4DA9">
        <w:t>och det som anges där om underrättelse</w:t>
      </w:r>
      <w:r w:rsidRPr="006C4DA9">
        <w:softHyphen/>
        <w:t>skyldighet enligt artikel 34 i värde</w:t>
      </w:r>
      <w:r w:rsidRPr="006C4DA9">
        <w:softHyphen/>
        <w:t>pappersbolagsdirektivet).</w:t>
      </w:r>
    </w:p>
    <w:p w14:paraId="7C66591C" w14:textId="77777777" w:rsidR="003C6E69" w:rsidRPr="006C4DA9" w:rsidRDefault="003C6E69" w:rsidP="003C6E69">
      <w:pPr>
        <w:pStyle w:val="Rubrik2"/>
      </w:pPr>
      <w:bookmarkStart w:id="213" w:name="_Toc33087262"/>
      <w:bookmarkStart w:id="214" w:name="_Toc65160276"/>
      <w:bookmarkStart w:id="215" w:name="_Toc68700493"/>
      <w:bookmarkStart w:id="216" w:name="_Hlk54617408"/>
      <w:r w:rsidRPr="006C4DA9">
        <w:lastRenderedPageBreak/>
        <w:t xml:space="preserve">Avgifter till </w:t>
      </w:r>
      <w:r w:rsidRPr="00137A50">
        <w:t>Finansinspektionen</w:t>
      </w:r>
      <w:bookmarkEnd w:id="213"/>
      <w:bookmarkEnd w:id="214"/>
      <w:bookmarkEnd w:id="215"/>
    </w:p>
    <w:p w14:paraId="7D75856C" w14:textId="77777777" w:rsidR="003C6E69" w:rsidRDefault="003C6E69" w:rsidP="003C6E69">
      <w:pPr>
        <w:pStyle w:val="Brdtextram"/>
        <w:rPr>
          <w:bCs/>
        </w:rPr>
      </w:pPr>
      <w:r w:rsidRPr="006C4DA9">
        <w:rPr>
          <w:b/>
        </w:rPr>
        <w:t xml:space="preserve">Regeringens förslag: </w:t>
      </w:r>
      <w:r w:rsidRPr="005D1CDD">
        <w:rPr>
          <w:bCs/>
        </w:rPr>
        <w:t xml:space="preserve">De </w:t>
      </w:r>
      <w:r w:rsidRPr="007742E6">
        <w:rPr>
          <w:bCs/>
        </w:rPr>
        <w:t>värdepappersbolag som står under tillsyn av Finansinspektionen enligt värdepappersbolagsförordningen och till</w:t>
      </w:r>
      <w:r>
        <w:rPr>
          <w:bCs/>
        </w:rPr>
        <w:softHyphen/>
      </w:r>
      <w:r w:rsidRPr="007742E6">
        <w:rPr>
          <w:bCs/>
        </w:rPr>
        <w:t>synslagen ska betala årliga avgifter för att bekosta inspektionens verk</w:t>
      </w:r>
      <w:r>
        <w:rPr>
          <w:bCs/>
        </w:rPr>
        <w:softHyphen/>
      </w:r>
      <w:r w:rsidRPr="007742E6">
        <w:rPr>
          <w:bCs/>
        </w:rPr>
        <w:t xml:space="preserve">samhet enligt </w:t>
      </w:r>
      <w:r>
        <w:rPr>
          <w:bCs/>
        </w:rPr>
        <w:t xml:space="preserve">den </w:t>
      </w:r>
      <w:r w:rsidRPr="007742E6">
        <w:rPr>
          <w:bCs/>
        </w:rPr>
        <w:t>förordningen och lagen samt Statistiska central</w:t>
      </w:r>
      <w:r>
        <w:rPr>
          <w:bCs/>
        </w:rPr>
        <w:softHyphen/>
      </w:r>
      <w:r w:rsidRPr="007742E6">
        <w:rPr>
          <w:bCs/>
        </w:rPr>
        <w:t xml:space="preserve">byråns verksamhet enligt lagen om en databas för övervakning av och tillsyn över finansmarknaderna. </w:t>
      </w:r>
    </w:p>
    <w:p w14:paraId="208C82FD" w14:textId="77777777" w:rsidR="003C6E69" w:rsidRPr="003622DC" w:rsidRDefault="003C6E69" w:rsidP="003C6E69">
      <w:pPr>
        <w:pStyle w:val="Brdtextmedindragram"/>
      </w:pPr>
      <w:r w:rsidRPr="003622DC">
        <w:rPr>
          <w:bCs/>
        </w:rPr>
        <w:t>Finansinspektionen ska även få ta ut avgifter för prövning av ansök</w:t>
      </w:r>
      <w:r w:rsidRPr="003622DC">
        <w:rPr>
          <w:bCs/>
        </w:rPr>
        <w:softHyphen/>
        <w:t>ningar och anmälningar enligt värdepappersbolagsförordningen.</w:t>
      </w:r>
    </w:p>
    <w:p w14:paraId="4989D609" w14:textId="6D99D863" w:rsidR="003C6E69" w:rsidRPr="006C4DA9" w:rsidRDefault="003C6E69" w:rsidP="003C6E69">
      <w:pPr>
        <w:pStyle w:val="Brdtext"/>
        <w:rPr>
          <w:sz w:val="8"/>
          <w:szCs w:val="8"/>
        </w:rPr>
      </w:pPr>
      <w:r w:rsidRPr="007742E6">
        <w:rPr>
          <w:bCs/>
        </w:rPr>
        <w:t xml:space="preserve"> </w:t>
      </w:r>
    </w:p>
    <w:p w14:paraId="47E504F7" w14:textId="77777777" w:rsidR="003C6E69" w:rsidRPr="006C4DA9" w:rsidRDefault="003C6E69" w:rsidP="003C6E69">
      <w:pPr>
        <w:pStyle w:val="Brdtextmedindrag"/>
        <w:rPr>
          <w:b/>
          <w:bCs/>
        </w:rPr>
      </w:pPr>
      <w:r w:rsidRPr="006C4DA9">
        <w:rPr>
          <w:b/>
          <w:bCs/>
        </w:rPr>
        <w:t xml:space="preserve">Utredningens förslag </w:t>
      </w:r>
      <w:r w:rsidRPr="006C4DA9">
        <w:t xml:space="preserve">överensstämmer med regeringens förslag. </w:t>
      </w:r>
    </w:p>
    <w:p w14:paraId="37FC4E93" w14:textId="77777777" w:rsidR="003C6E69" w:rsidRPr="005D1CDD" w:rsidRDefault="003C6E69" w:rsidP="003C6E69">
      <w:pPr>
        <w:pStyle w:val="Brdtextmedindrag"/>
        <w:rPr>
          <w:b/>
          <w:bCs/>
        </w:rPr>
      </w:pPr>
      <w:r w:rsidRPr="005D1CDD">
        <w:rPr>
          <w:b/>
          <w:bCs/>
        </w:rPr>
        <w:t xml:space="preserve">Remissinstanserna </w:t>
      </w:r>
      <w:r w:rsidRPr="005D1CDD">
        <w:t>tillstyrker förslaget eller har inget att invända mot det.</w:t>
      </w:r>
    </w:p>
    <w:p w14:paraId="655F24E2" w14:textId="77777777" w:rsidR="003C6E69" w:rsidRPr="005D1CDD" w:rsidRDefault="003C6E69" w:rsidP="003C6E69">
      <w:pPr>
        <w:pStyle w:val="Brdtextmedindrag"/>
      </w:pPr>
      <w:r w:rsidRPr="005D1CDD">
        <w:rPr>
          <w:b/>
          <w:bCs/>
        </w:rPr>
        <w:t>Skälen för regeringens för</w:t>
      </w:r>
      <w:r>
        <w:rPr>
          <w:b/>
          <w:bCs/>
        </w:rPr>
        <w:t>s</w:t>
      </w:r>
      <w:r w:rsidRPr="005D1CDD">
        <w:rPr>
          <w:b/>
          <w:bCs/>
        </w:rPr>
        <w:t>lag:</w:t>
      </w:r>
      <w:r w:rsidRPr="005D1CDD">
        <w:t xml:space="preserve"> Finansinspektionens arbete med ansök</w:t>
      </w:r>
      <w:r w:rsidRPr="005D1CDD">
        <w:softHyphen/>
        <w:t>nings- och anmälningsärenden finansieras genom avgifter som disponeras av inspektionen och som tas ut av dem som ansöker om tillstånd eller gör en anmälan. Avgifterna regleras i förord</w:t>
      </w:r>
      <w:r w:rsidRPr="005D1CDD">
        <w:softHyphen/>
        <w:t>ningen (2001:911) om avgifter för prövning av ärenden hos Finansinspek</w:t>
      </w:r>
      <w:r w:rsidRPr="005D1CDD">
        <w:softHyphen/>
        <w:t>tionen. Finansinspektionens</w:t>
      </w:r>
      <w:r w:rsidRPr="005D1CDD" w:rsidDel="00130D80">
        <w:t xml:space="preserve"> </w:t>
      </w:r>
      <w:r w:rsidRPr="005D1CDD">
        <w:t>övriga verksamhet finansieras via anslag i sta</w:t>
      </w:r>
      <w:r w:rsidRPr="005D1CDD">
        <w:softHyphen/>
        <w:t>tens budget. Huvuddelen av de kostnaderna, bl.a. kostnaderna för arbetet med regelgivning och tillsyn, täcks genom avgifter enligt förord</w:t>
      </w:r>
      <w:r w:rsidRPr="005D1CDD">
        <w:softHyphen/>
        <w:t>ningen (2007:1135) om årliga avgifter för finansiering av Finansinspek</w:t>
      </w:r>
      <w:r w:rsidRPr="005D1CDD">
        <w:softHyphen/>
        <w:t>tionens verksamhet som ska uppgå till ett belopp som motsvarar kostnaden för den verksamhet som ska finansieras. Finansinspektionen redovisar de avgifts</w:t>
      </w:r>
      <w:r w:rsidRPr="005D1CDD">
        <w:softHyphen/>
        <w:t>intäk</w:t>
      </w:r>
      <w:r w:rsidRPr="005D1CDD">
        <w:softHyphen/>
        <w:t xml:space="preserve">terna mot inkomsttitel på statens budget. </w:t>
      </w:r>
      <w:r w:rsidRPr="005D1CDD">
        <w:rPr>
          <w:spacing w:val="2"/>
        </w:rPr>
        <w:t>Liksom i dag kommer den verk</w:t>
      </w:r>
      <w:r w:rsidRPr="005D1CDD">
        <w:rPr>
          <w:spacing w:val="2"/>
        </w:rPr>
        <w:softHyphen/>
        <w:t>samhet</w:t>
      </w:r>
      <w:r w:rsidRPr="005D1CDD">
        <w:t xml:space="preserve"> som Finans</w:t>
      </w:r>
      <w:r w:rsidRPr="005D1CDD">
        <w:softHyphen/>
        <w:t>inspek</w:t>
      </w:r>
      <w:r w:rsidRPr="005D1CDD">
        <w:softHyphen/>
        <w:t>tionen ska bedriva i fråga om värde</w:t>
      </w:r>
      <w:r w:rsidRPr="005D1CDD">
        <w:softHyphen/>
        <w:t>pappers</w:t>
      </w:r>
      <w:r w:rsidRPr="005D1CDD">
        <w:softHyphen/>
        <w:t xml:space="preserve">bolag </w:t>
      </w:r>
      <w:r w:rsidRPr="005D1CDD">
        <w:rPr>
          <w:spacing w:val="-4"/>
        </w:rPr>
        <w:t>till följd av värdepappers</w:t>
      </w:r>
      <w:r w:rsidRPr="005D1CDD">
        <w:rPr>
          <w:spacing w:val="-4"/>
        </w:rPr>
        <w:softHyphen/>
        <w:t>bolagsförordningen och tillsynslagen att bestå</w:t>
      </w:r>
      <w:r w:rsidRPr="005D1CDD">
        <w:t xml:space="preserve"> dels av övervakning och kontroll över att regelverket följs, dels av pröv</w:t>
      </w:r>
      <w:r w:rsidRPr="005D1CDD">
        <w:softHyphen/>
        <w:t>ning av ansökningar och anmälningar.</w:t>
      </w:r>
    </w:p>
    <w:p w14:paraId="0E16D6E2" w14:textId="77777777" w:rsidR="003C6E69" w:rsidRPr="00FB0BBC" w:rsidRDefault="003C6E69" w:rsidP="003C6E69">
      <w:pPr>
        <w:pStyle w:val="Brdtextmedindrag"/>
      </w:pPr>
      <w:r w:rsidRPr="005D1CDD">
        <w:t xml:space="preserve">Enligt tillsynslagen (9 kap. 1 § första stycket) ska institut som står under tillsyn enligt tillsynsförordningen och tillsynslagen med årliga avgifter bekosta Finansinspektionens verksamhet samt Statistiska centralbyråns verksamhet </w:t>
      </w:r>
      <w:r w:rsidRPr="00FB0BBC">
        <w:t>enligt lagen (2014:484) om en databas för övervakning av och tillsyn över finansmarknaderna. Värdepappers</w:t>
      </w:r>
      <w:r w:rsidRPr="00FB0BBC">
        <w:softHyphen/>
        <w:t>bolag bör också fortsätt</w:t>
      </w:r>
      <w:r w:rsidRPr="00FB0BBC">
        <w:softHyphen/>
        <w:t>ningsvis betala avgifter för dessa verksamheter. Även värdepappersbolag som står under tillsyn enligt värdepappersbolags</w:t>
      </w:r>
      <w:r w:rsidRPr="00FB0BBC">
        <w:softHyphen/>
        <w:t>förord</w:t>
      </w:r>
      <w:r w:rsidRPr="00FB0BBC">
        <w:softHyphen/>
        <w:t xml:space="preserve">ningen bör därför med årliga avgifter bekosta den verksamheten. </w:t>
      </w:r>
    </w:p>
    <w:p w14:paraId="1D3E5B58" w14:textId="77777777" w:rsidR="003C6E69" w:rsidRPr="00FB0BBC" w:rsidRDefault="003C6E69" w:rsidP="003C6E69">
      <w:pPr>
        <w:pStyle w:val="Brdtextmedindrag"/>
      </w:pPr>
      <w:r w:rsidRPr="00FB0BBC">
        <w:rPr>
          <w:spacing w:val="-2"/>
        </w:rPr>
        <w:t>Finansinspek</w:t>
      </w:r>
      <w:r w:rsidRPr="00FB0BBC">
        <w:rPr>
          <w:spacing w:val="-2"/>
        </w:rPr>
        <w:softHyphen/>
        <w:t>tionen får ta ut avgifter för prövning av ansökningar och anmäl</w:t>
      </w:r>
      <w:r w:rsidRPr="00FB0BBC">
        <w:rPr>
          <w:spacing w:val="-2"/>
        </w:rPr>
        <w:softHyphen/>
        <w:t>ningar</w:t>
      </w:r>
      <w:r w:rsidRPr="00FB0BBC">
        <w:t xml:space="preserve"> enligt tillsynsförordningen och tillsynslagen</w:t>
      </w:r>
      <w:r w:rsidRPr="00FB0BBC">
        <w:rPr>
          <w:spacing w:val="-2"/>
        </w:rPr>
        <w:t xml:space="preserve"> (9 kap. 1 § andra stycket)</w:t>
      </w:r>
      <w:r w:rsidRPr="00FB0BBC">
        <w:t>. Finansinspektionen bör på motsvarande sätt få ta ut avgifter även för prövning av ansökningar och anmälningar enligt värdepappers</w:t>
      </w:r>
      <w:r w:rsidRPr="00FB0BBC">
        <w:softHyphen/>
        <w:t>bolags</w:t>
      </w:r>
      <w:r w:rsidRPr="00FB0BBC">
        <w:softHyphen/>
        <w:t>för</w:t>
      </w:r>
      <w:r w:rsidRPr="00FB0BBC">
        <w:softHyphen/>
        <w:t xml:space="preserve">ordningen. </w:t>
      </w:r>
    </w:p>
    <w:p w14:paraId="7C42FE21" w14:textId="39283559" w:rsidR="003C6E69" w:rsidRPr="00FB0BBC" w:rsidRDefault="003C6E69" w:rsidP="003C6E69">
      <w:pPr>
        <w:pStyle w:val="Brdtextmedindrag"/>
      </w:pPr>
      <w:r w:rsidRPr="00FB0BBC">
        <w:t>Regeringen får meddela före</w:t>
      </w:r>
      <w:r w:rsidRPr="00FB0BBC">
        <w:softHyphen/>
        <w:t>skrif</w:t>
      </w:r>
      <w:r w:rsidRPr="00FB0BBC">
        <w:softHyphen/>
        <w:t>ter om sådana avgifter som avses ovan (10 kap. 3 §</w:t>
      </w:r>
      <w:r>
        <w:t xml:space="preserve"> tillsynslagen</w:t>
      </w:r>
      <w:r w:rsidRPr="00FB0BBC">
        <w:t>). Möjligheten för regeringen att meddela före</w:t>
      </w:r>
      <w:r>
        <w:softHyphen/>
      </w:r>
      <w:r w:rsidRPr="00FB0BBC">
        <w:t xml:space="preserve">skrifter bör </w:t>
      </w:r>
      <w:r w:rsidRPr="00FB0BBC">
        <w:rPr>
          <w:spacing w:val="-2"/>
        </w:rPr>
        <w:t>även gälla verksamhet enligt värdepappersbolagsförordningen. Till följd av bemyndigandets utformning krävs dock inte någon ändring i den paragrafen.</w:t>
      </w:r>
    </w:p>
    <w:p w14:paraId="311C3CEA" w14:textId="77777777" w:rsidR="003C6E69" w:rsidRPr="005D1CDD" w:rsidRDefault="003C6E69" w:rsidP="003C6E69">
      <w:pPr>
        <w:pStyle w:val="Rubrik2"/>
      </w:pPr>
      <w:bookmarkStart w:id="217" w:name="_Toc33087263"/>
      <w:bookmarkStart w:id="218" w:name="_Toc65160277"/>
      <w:bookmarkStart w:id="219" w:name="_Toc68700494"/>
      <w:bookmarkEnd w:id="216"/>
      <w:r w:rsidRPr="00FB0BBC">
        <w:lastRenderedPageBreak/>
        <w:t>Rappo</w:t>
      </w:r>
      <w:r w:rsidRPr="00137A50">
        <w:t>rteringsplikt</w:t>
      </w:r>
      <w:r w:rsidRPr="005D1CDD">
        <w:t xml:space="preserve"> för revisorer</w:t>
      </w:r>
      <w:bookmarkEnd w:id="217"/>
      <w:bookmarkEnd w:id="218"/>
      <w:bookmarkEnd w:id="219"/>
    </w:p>
    <w:p w14:paraId="2359997A" w14:textId="77777777" w:rsidR="003C6E69" w:rsidRPr="005D1CDD" w:rsidRDefault="003C6E69" w:rsidP="003C6E69">
      <w:pPr>
        <w:pStyle w:val="Brdtextram"/>
      </w:pPr>
      <w:r w:rsidRPr="005D1CDD">
        <w:rPr>
          <w:b/>
          <w:spacing w:val="-2"/>
        </w:rPr>
        <w:t xml:space="preserve">Regeringens bedömning: </w:t>
      </w:r>
      <w:r w:rsidRPr="005D1CDD">
        <w:rPr>
          <w:spacing w:val="-2"/>
        </w:rPr>
        <w:t>Rapporteringsskyldigheten för personer som ansva</w:t>
      </w:r>
      <w:r w:rsidRPr="005D1CDD">
        <w:rPr>
          <w:spacing w:val="-2"/>
        </w:rPr>
        <w:softHyphen/>
        <w:t>rar</w:t>
      </w:r>
      <w:r w:rsidRPr="005D1CDD">
        <w:t xml:space="preserve"> för revision av årsbokslut och sammanställd redovisning en</w:t>
      </w:r>
      <w:r w:rsidRPr="005D1CDD">
        <w:softHyphen/>
        <w:t>ligt värdepappersbolagsdirektivet följer redan av gäl</w:t>
      </w:r>
      <w:r w:rsidRPr="005D1CDD">
        <w:softHyphen/>
        <w:t>lande rätt.</w:t>
      </w:r>
    </w:p>
    <w:p w14:paraId="3F61A733" w14:textId="77777777" w:rsidR="003C6E69" w:rsidRPr="005D1CDD" w:rsidRDefault="003C6E69" w:rsidP="003C6E69">
      <w:pPr>
        <w:pStyle w:val="Brdtext"/>
        <w:rPr>
          <w:sz w:val="8"/>
          <w:szCs w:val="8"/>
        </w:rPr>
      </w:pPr>
    </w:p>
    <w:p w14:paraId="20582D1D" w14:textId="77777777" w:rsidR="003C6E69" w:rsidRPr="005D1CDD" w:rsidRDefault="003C6E69" w:rsidP="003C6E69">
      <w:pPr>
        <w:pStyle w:val="Brdtextmedindrag"/>
        <w:rPr>
          <w:b/>
          <w:bCs/>
        </w:rPr>
      </w:pPr>
      <w:r w:rsidRPr="005D1CDD">
        <w:rPr>
          <w:b/>
          <w:bCs/>
        </w:rPr>
        <w:t xml:space="preserve">Utredningens bedömning </w:t>
      </w:r>
      <w:r w:rsidRPr="005D1CDD">
        <w:t>överensstämmer med regeringens bedöm</w:t>
      </w:r>
      <w:r w:rsidRPr="005D1CDD">
        <w:softHyphen/>
        <w:t>ning.</w:t>
      </w:r>
      <w:r w:rsidRPr="005D1CDD">
        <w:rPr>
          <w:b/>
          <w:bCs/>
        </w:rPr>
        <w:t xml:space="preserve"> </w:t>
      </w:r>
    </w:p>
    <w:p w14:paraId="71C7865A" w14:textId="77777777" w:rsidR="003C6E69" w:rsidRPr="005D1CDD" w:rsidRDefault="003C6E69" w:rsidP="003C6E69">
      <w:pPr>
        <w:pStyle w:val="Brdtextmedindrag"/>
        <w:rPr>
          <w:b/>
          <w:bCs/>
        </w:rPr>
      </w:pPr>
      <w:r w:rsidRPr="005D1CDD">
        <w:rPr>
          <w:b/>
          <w:bCs/>
        </w:rPr>
        <w:t xml:space="preserve">Remissinstanserna </w:t>
      </w:r>
      <w:r w:rsidRPr="005D1CDD">
        <w:t>tillstyrker bedömningen eller har inget att invända mot den.</w:t>
      </w:r>
    </w:p>
    <w:p w14:paraId="0E7A1C37" w14:textId="77777777" w:rsidR="003C6E69" w:rsidRPr="005D1CDD" w:rsidRDefault="003C6E69" w:rsidP="003C6E69">
      <w:pPr>
        <w:pStyle w:val="Brdtextmedindrag"/>
      </w:pPr>
      <w:r w:rsidRPr="005D1CDD">
        <w:rPr>
          <w:b/>
          <w:bCs/>
        </w:rPr>
        <w:t>Skälen för regeringens bedömning:</w:t>
      </w:r>
      <w:r w:rsidRPr="005D1CDD">
        <w:t xml:space="preserve"> I värdepappersbolagsdirektivet finns regler om rapporteringsplikt för personer som ansvarar för revision av års</w:t>
      </w:r>
      <w:r w:rsidRPr="005D1CDD">
        <w:softHyphen/>
      </w:r>
      <w:r w:rsidRPr="005D1CDD">
        <w:rPr>
          <w:spacing w:val="-2"/>
        </w:rPr>
        <w:t xml:space="preserve">bokslut och sammanställd redovisning (artikel 17). Sådana personer </w:t>
      </w:r>
      <w:r w:rsidRPr="005D1CDD">
        <w:t>ska vara skyldiga att omgående rapportera till de behöriga myndig</w:t>
      </w:r>
      <w:r w:rsidRPr="005D1CDD">
        <w:softHyphen/>
        <w:t>heterna alla sakförhållanden eller beslut rör</w:t>
      </w:r>
      <w:r w:rsidRPr="005D1CDD">
        <w:softHyphen/>
        <w:t>ande ett värdepappers</w:t>
      </w:r>
      <w:r w:rsidRPr="005D1CDD">
        <w:softHyphen/>
        <w:t>företag, eller ett företag som har nära förbindelser med detta, som utgör en betydande över</w:t>
      </w:r>
      <w:r w:rsidRPr="005D1CDD">
        <w:softHyphen/>
        <w:t>trädelse av lagar, förordningar och före</w:t>
      </w:r>
      <w:r w:rsidRPr="005D1CDD">
        <w:softHyphen/>
        <w:t>skrifter som genom</w:t>
      </w:r>
      <w:r w:rsidRPr="005D1CDD">
        <w:softHyphen/>
        <w:t>för direktivet, och som kan påverka företagets fortsatta verk</w:t>
      </w:r>
      <w:r w:rsidRPr="005D1CDD">
        <w:softHyphen/>
        <w:t>samhet eller leda till vägran att godkänna räkenskaperna eller till att reservationer fram</w:t>
      </w:r>
      <w:r w:rsidRPr="005D1CDD">
        <w:softHyphen/>
        <w:t xml:space="preserve">ställs. </w:t>
      </w:r>
    </w:p>
    <w:p w14:paraId="7D9924A5" w14:textId="77777777" w:rsidR="003C6E69" w:rsidRPr="005D1CDD" w:rsidRDefault="003C6E69" w:rsidP="003C6E69">
      <w:pPr>
        <w:pStyle w:val="Brdtextmedindrag"/>
      </w:pPr>
      <w:r w:rsidRPr="005D1CDD">
        <w:t>Lagen om värdepappersmarknaden innehåller bestämmelser med skyl</w:t>
      </w:r>
      <w:r w:rsidRPr="005D1CDD">
        <w:softHyphen/>
        <w:t>dighet för revisorer och särskilda granskare att till Finansinspektionen rapportera förhållanden som kan utgöra en väsentlig överträdelse av någon författning som reglerar före</w:t>
      </w:r>
      <w:r w:rsidRPr="005D1CDD">
        <w:softHyphen/>
        <w:t>ta</w:t>
      </w:r>
      <w:r w:rsidRPr="005D1CDD">
        <w:softHyphen/>
        <w:t>gets verksamhet, som kan påverka före</w:t>
      </w:r>
      <w:r w:rsidRPr="005D1CDD">
        <w:softHyphen/>
        <w:t>tagets fortsatta drift negativt, eller som kan leda till att han eller hon avstyr</w:t>
      </w:r>
      <w:r w:rsidRPr="005D1CDD">
        <w:softHyphen/>
        <w:t>ker att balansräkningen eller resultaträkningen fastställs eller till att an</w:t>
      </w:r>
      <w:r w:rsidRPr="005D1CDD">
        <w:softHyphen/>
        <w:t>märkning framställs (23 kap. 8 och 9 §§). Dessa bestämmelser uppfyller värde</w:t>
      </w:r>
      <w:r w:rsidRPr="005D1CDD">
        <w:softHyphen/>
        <w:t>pappers</w:t>
      </w:r>
      <w:r w:rsidRPr="005D1CDD">
        <w:softHyphen/>
        <w:t>bolagsdirektivets krav på rapporteringsplikt. Någon lagstift</w:t>
      </w:r>
      <w:r w:rsidRPr="005D1CDD">
        <w:softHyphen/>
        <w:t>nings</w:t>
      </w:r>
      <w:r w:rsidRPr="005D1CDD">
        <w:softHyphen/>
        <w:t>åtgärd är således inte nöd</w:t>
      </w:r>
      <w:r w:rsidRPr="005D1CDD">
        <w:softHyphen/>
        <w:t xml:space="preserve">vändig. </w:t>
      </w:r>
    </w:p>
    <w:p w14:paraId="771FD6C2" w14:textId="77777777" w:rsidR="003C6E69" w:rsidRPr="005D1CDD" w:rsidRDefault="003C6E69" w:rsidP="003C6E69">
      <w:pPr>
        <w:pStyle w:val="Rubrik2"/>
      </w:pPr>
      <w:bookmarkStart w:id="220" w:name="_Toc33087264"/>
      <w:bookmarkStart w:id="221" w:name="_Toc65160278"/>
      <w:bookmarkStart w:id="222" w:name="_Toc68700495"/>
      <w:r w:rsidRPr="005D1CDD">
        <w:t>System och skydd för visselblåsare</w:t>
      </w:r>
      <w:bookmarkEnd w:id="220"/>
      <w:bookmarkEnd w:id="221"/>
      <w:bookmarkEnd w:id="222"/>
    </w:p>
    <w:p w14:paraId="1B7EC465" w14:textId="77777777" w:rsidR="003C6E69" w:rsidRPr="005D1CDD" w:rsidRDefault="003C6E69" w:rsidP="003C6E69">
      <w:pPr>
        <w:pStyle w:val="Brdtextram"/>
      </w:pPr>
      <w:r w:rsidRPr="005D1CDD">
        <w:rPr>
          <w:b/>
        </w:rPr>
        <w:t xml:space="preserve">Regeringens bedömning: </w:t>
      </w:r>
      <w:r w:rsidRPr="005D1CDD">
        <w:t>Gällande rätt uppfyller kraven i värde</w:t>
      </w:r>
      <w:r w:rsidRPr="005D1CDD">
        <w:softHyphen/>
        <w:t>pappers</w:t>
      </w:r>
      <w:r w:rsidRPr="005D1CDD">
        <w:softHyphen/>
        <w:t>bolagsdirektivet på särskilda system för rapportering av över</w:t>
      </w:r>
      <w:r w:rsidRPr="005D1CDD">
        <w:softHyphen/>
        <w:t>trädelser.</w:t>
      </w:r>
    </w:p>
    <w:p w14:paraId="69410A2A" w14:textId="77777777" w:rsidR="003C6E69" w:rsidRPr="005D1CDD" w:rsidRDefault="003C6E69" w:rsidP="003C6E69">
      <w:pPr>
        <w:pStyle w:val="Brdtext"/>
        <w:rPr>
          <w:sz w:val="8"/>
          <w:szCs w:val="8"/>
        </w:rPr>
      </w:pPr>
    </w:p>
    <w:p w14:paraId="7F2FE54A" w14:textId="77777777" w:rsidR="003C6E69" w:rsidRPr="005D1CDD" w:rsidRDefault="003C6E69" w:rsidP="003C6E69">
      <w:pPr>
        <w:pStyle w:val="Brdtextmedindrag"/>
        <w:rPr>
          <w:b/>
          <w:bCs/>
        </w:rPr>
      </w:pPr>
      <w:r w:rsidRPr="005D1CDD">
        <w:rPr>
          <w:b/>
          <w:bCs/>
        </w:rPr>
        <w:t xml:space="preserve">Utredningens bedömning </w:t>
      </w:r>
      <w:r w:rsidRPr="005D1CDD">
        <w:t>överensstämmer med regeringens bedöm</w:t>
      </w:r>
      <w:r w:rsidRPr="005D1CDD">
        <w:softHyphen/>
        <w:t xml:space="preserve">ning. </w:t>
      </w:r>
    </w:p>
    <w:p w14:paraId="6B7C47A2" w14:textId="77777777" w:rsidR="003C6E69" w:rsidRPr="005D1CDD" w:rsidRDefault="003C6E69" w:rsidP="003C6E69">
      <w:pPr>
        <w:pStyle w:val="Brdtextmedindrag"/>
        <w:rPr>
          <w:b/>
          <w:bCs/>
        </w:rPr>
      </w:pPr>
      <w:r w:rsidRPr="005D1CDD">
        <w:rPr>
          <w:b/>
          <w:bCs/>
        </w:rPr>
        <w:t xml:space="preserve">Remissinstanserna </w:t>
      </w:r>
      <w:r w:rsidRPr="005D1CDD">
        <w:t xml:space="preserve">tillstyrker bedömningen eller har inget att invända mot den. </w:t>
      </w:r>
    </w:p>
    <w:p w14:paraId="19D50684" w14:textId="77777777" w:rsidR="003C6E69" w:rsidRDefault="003C6E69" w:rsidP="003C6E69">
      <w:pPr>
        <w:pStyle w:val="Rubrik4utannumrering"/>
      </w:pPr>
      <w:r w:rsidRPr="005D1CDD">
        <w:t xml:space="preserve">Skälen för regeringens bedömning </w:t>
      </w:r>
    </w:p>
    <w:p w14:paraId="1C67C8C0" w14:textId="77777777" w:rsidR="003C6E69" w:rsidRPr="002E41DF" w:rsidRDefault="003C6E69" w:rsidP="003C6E69">
      <w:pPr>
        <w:pStyle w:val="Rubrik5utannumrering"/>
        <w:spacing w:before="0"/>
      </w:pPr>
      <w:r>
        <w:t>Gällande rätt uppfyller kraven i värdepappersbolagsdirektivet</w:t>
      </w:r>
    </w:p>
    <w:p w14:paraId="548D3C93" w14:textId="77777777" w:rsidR="003C6E69" w:rsidRPr="005D1CDD" w:rsidRDefault="003C6E69" w:rsidP="003C6E69">
      <w:pPr>
        <w:pStyle w:val="Brdtext"/>
      </w:pPr>
      <w:r w:rsidRPr="005D1CDD">
        <w:t>I värdepappersbolagsdirektivet finns krav på att både behöriga myndigheter och värdepappersföretag in</w:t>
      </w:r>
      <w:r w:rsidRPr="005D1CDD">
        <w:softHyphen/>
        <w:t>rättar sär</w:t>
      </w:r>
      <w:r w:rsidRPr="005D1CDD">
        <w:softHyphen/>
        <w:t>skilda system och skydd för visselblåsare (artikel 22</w:t>
      </w:r>
      <w:r w:rsidRPr="005D1CDD">
        <w:rPr>
          <w:rFonts w:eastAsiaTheme="minorHAnsi"/>
        </w:rPr>
        <w:t>)</w:t>
      </w:r>
      <w:r w:rsidRPr="005D1CDD">
        <w:t>. Medlems</w:t>
      </w:r>
      <w:r>
        <w:softHyphen/>
      </w:r>
      <w:r w:rsidRPr="005D1CDD">
        <w:t>staterna ska säkerställa att de behöriga myndigheterna inrättar ändamåls</w:t>
      </w:r>
      <w:r>
        <w:softHyphen/>
      </w:r>
      <w:r w:rsidRPr="005D1CDD">
        <w:t>enliga och tillförlitliga meka</w:t>
      </w:r>
      <w:r w:rsidRPr="005D1CDD">
        <w:softHyphen/>
        <w:t>nis</w:t>
      </w:r>
      <w:r w:rsidRPr="005D1CDD">
        <w:softHyphen/>
        <w:t>mer för att möjliggöra snabb rapportering till myndigheterna av potentiella eller faktiska överträdelser av värde</w:t>
      </w:r>
      <w:r>
        <w:softHyphen/>
      </w:r>
      <w:r w:rsidRPr="005D1CDD">
        <w:t>pappers</w:t>
      </w:r>
      <w:r w:rsidRPr="005D1CDD">
        <w:softHyphen/>
        <w:t>bolags</w:t>
      </w:r>
      <w:r w:rsidRPr="005D1CDD">
        <w:softHyphen/>
        <w:t>förord</w:t>
      </w:r>
      <w:r w:rsidRPr="005D1CDD">
        <w:softHyphen/>
        <w:t>ningen och nationella bestämmelser som genomför värdepapper</w:t>
      </w:r>
      <w:r w:rsidRPr="005D1CDD">
        <w:softHyphen/>
        <w:t>bolags</w:t>
      </w:r>
      <w:r w:rsidRPr="005D1CDD">
        <w:softHyphen/>
        <w:t xml:space="preserve">direktivet. </w:t>
      </w:r>
      <w:r w:rsidRPr="005D1CDD">
        <w:lastRenderedPageBreak/>
        <w:t>Särskilda förfaranden ska finnas för mot</w:t>
      </w:r>
      <w:r>
        <w:softHyphen/>
      </w:r>
      <w:r w:rsidRPr="005D1CDD">
        <w:t>tagande, hantering och upp</w:t>
      </w:r>
      <w:r w:rsidRPr="005D1CDD">
        <w:softHyphen/>
        <w:t>följning av sådana rapporter, inbegripet upprättandet av säkra kom</w:t>
      </w:r>
      <w:r w:rsidRPr="005D1CDD">
        <w:softHyphen/>
        <w:t>munikations</w:t>
      </w:r>
      <w:r w:rsidRPr="005D1CDD">
        <w:softHyphen/>
        <w:t>kanaler (artikel 22.1 a). Lämpligt skydd ska finnas mot rep</w:t>
      </w:r>
      <w:r w:rsidRPr="005D1CDD">
        <w:softHyphen/>
        <w:t>res</w:t>
      </w:r>
      <w:r w:rsidRPr="005D1CDD">
        <w:softHyphen/>
        <w:t>salier, diskriminering och andra former av missgynnande behandling för anställda i värdepappersföretag som rapporterar om överträdelser begångna inom företaget (artikel 22.1 andra stycket b). Det ska vidare finnas ett skydd av personuppgifterna för den person som rapporterar överträdelsen (vissel</w:t>
      </w:r>
      <w:r w:rsidRPr="005D1CDD">
        <w:softHyphen/>
        <w:t>blåsaren) och den fysiska person som påstås vara ansvarig för överträ</w:t>
      </w:r>
      <w:r w:rsidRPr="005D1CDD">
        <w:softHyphen/>
        <w:t>del</w:t>
      </w:r>
      <w:r w:rsidRPr="005D1CDD">
        <w:softHyphen/>
        <w:t>sen. Skyddet ska motsvara kraven i Europaparlamentets och rådets förord</w:t>
      </w:r>
      <w:r w:rsidRPr="005D1CDD">
        <w:softHyphen/>
        <w:t>ning (EU) 2016/679 av den 27 april 2016 om skydd för fysiska personer med avseende på behandling av personuppgifter och om det fria flödet av sådana uppgifter och om upphävande av direktiv 95/46/EG (allmän data</w:t>
      </w:r>
      <w:r w:rsidRPr="005D1CDD">
        <w:softHyphen/>
        <w:t>skyddsförordning), i det följande benämnd EU:s dataskyddsförordning (artikel 22.1</w:t>
      </w:r>
      <w:r>
        <w:t> </w:t>
      </w:r>
      <w:r w:rsidRPr="005D1CDD">
        <w:t>andra stycket c). Det ska där</w:t>
      </w:r>
      <w:r w:rsidRPr="005D1CDD">
        <w:softHyphen/>
        <w:t>utöver finnas tydliga regler som säkerställer konfidentialitet i samtliga fall för den person som rapporterar överträdelser begångna inom värde</w:t>
      </w:r>
      <w:r w:rsidRPr="005D1CDD">
        <w:softHyphen/>
        <w:t>pappers</w:t>
      </w:r>
      <w:r w:rsidRPr="005D1CDD">
        <w:softHyphen/>
        <w:t>företaget, såvida inte nationell rätt kräver att uppgifter lämnas ut i samband med ytterligare utredningar eller efter</w:t>
      </w:r>
      <w:r w:rsidRPr="005D1CDD">
        <w:softHyphen/>
        <w:t>föl</w:t>
      </w:r>
      <w:r w:rsidRPr="005D1CDD">
        <w:softHyphen/>
        <w:t>jande administrativa eller rättsliga förfaranden (artikel 22.1</w:t>
      </w:r>
      <w:r>
        <w:t> </w:t>
      </w:r>
      <w:r w:rsidRPr="005D1CDD">
        <w:t>andra stycket d). Slutligen ska medlemsstaterna kräva att värdepappersföretag har inrättat lämpliga förfaranden för att deras anställda ska kunna rapport</w:t>
      </w:r>
      <w:r w:rsidRPr="005D1CDD">
        <w:softHyphen/>
        <w:t>era överträdelser in</w:t>
      </w:r>
      <w:r w:rsidRPr="005D1CDD">
        <w:softHyphen/>
        <w:t xml:space="preserve">ternt genom en särskild oberoende kanal (artikel 22.2). </w:t>
      </w:r>
    </w:p>
    <w:p w14:paraId="4959B08A" w14:textId="77777777" w:rsidR="003C6E69" w:rsidRPr="005D1CDD" w:rsidRDefault="003C6E69" w:rsidP="003C6E69">
      <w:pPr>
        <w:pStyle w:val="Brdtextmedindrag"/>
      </w:pPr>
      <w:r w:rsidRPr="005D1CDD">
        <w:rPr>
          <w:spacing w:val="-2"/>
        </w:rPr>
        <w:t>Motsvarande regler finns,</w:t>
      </w:r>
      <w:r w:rsidRPr="005D1CDD">
        <w:t xml:space="preserve"> med vissa mindre skillnader, i kapital</w:t>
      </w:r>
      <w:r w:rsidRPr="005D1CDD">
        <w:softHyphen/>
        <w:t>täckningsdirektivet (artikel 71). Medan det i kapitaltäckningsdirektivet (arti</w:t>
      </w:r>
      <w:r w:rsidRPr="005D1CDD">
        <w:softHyphen/>
        <w:t xml:space="preserve">kel 71.1) anges att det ska finnas mekanismer för att </w:t>
      </w:r>
      <w:r w:rsidRPr="005D1CDD">
        <w:rPr>
          <w:iCs/>
          <w:spacing w:val="-2"/>
        </w:rPr>
        <w:t>uppmuntra rapportering, anges det i</w:t>
      </w:r>
      <w:r w:rsidRPr="005D1CDD">
        <w:rPr>
          <w:spacing w:val="-2"/>
        </w:rPr>
        <w:t xml:space="preserve"> värdepappersbolags</w:t>
      </w:r>
      <w:r w:rsidRPr="005D1CDD">
        <w:rPr>
          <w:spacing w:val="-2"/>
        </w:rPr>
        <w:softHyphen/>
      </w:r>
      <w:r w:rsidRPr="005D1CDD">
        <w:t>direktivet (</w:t>
      </w:r>
      <w:r w:rsidRPr="005D1CDD">
        <w:rPr>
          <w:spacing w:val="-2"/>
        </w:rPr>
        <w:t>artikel 22.1)</w:t>
      </w:r>
      <w:r w:rsidRPr="005D1CDD">
        <w:t xml:space="preserve"> att mekanismerna ska </w:t>
      </w:r>
      <w:r w:rsidRPr="005D1CDD">
        <w:rPr>
          <w:iCs/>
        </w:rPr>
        <w:t>möjliggöra snabb rapportering</w:t>
      </w:r>
      <w:r w:rsidRPr="005D1CDD">
        <w:rPr>
          <w:i/>
        </w:rPr>
        <w:t xml:space="preserve">. </w:t>
      </w:r>
      <w:r w:rsidRPr="005D1CDD">
        <w:t>En annan skillnad är att det i värdepappersbolagsdirek</w:t>
      </w:r>
      <w:r w:rsidRPr="005D1CDD">
        <w:softHyphen/>
        <w:t>tivet anges att förfarandena för mot</w:t>
      </w:r>
      <w:r w:rsidRPr="005D1CDD">
        <w:softHyphen/>
        <w:t xml:space="preserve">tagande och uppföljning av </w:t>
      </w:r>
      <w:r w:rsidRPr="005D1CDD">
        <w:rPr>
          <w:spacing w:val="-4"/>
        </w:rPr>
        <w:t>rapporterna även ska inbegripa upprättande av säkra kommunikations</w:t>
      </w:r>
      <w:r w:rsidRPr="005D1CDD">
        <w:rPr>
          <w:spacing w:val="-4"/>
        </w:rPr>
        <w:softHyphen/>
        <w:t>kanaler (</w:t>
      </w:r>
      <w:r w:rsidRPr="005D1CDD">
        <w:t>artikel 22.1 andra stycket a)</w:t>
      </w:r>
      <w:r w:rsidRPr="005D1CDD">
        <w:rPr>
          <w:spacing w:val="-4"/>
        </w:rPr>
        <w:t>. Ytterligare en skill</w:t>
      </w:r>
      <w:r w:rsidRPr="005D1CDD">
        <w:rPr>
          <w:spacing w:val="-4"/>
        </w:rPr>
        <w:softHyphen/>
        <w:t xml:space="preserve">nad är att det i </w:t>
      </w:r>
      <w:r w:rsidRPr="005D1CDD">
        <w:rPr>
          <w:spacing w:val="2"/>
        </w:rPr>
        <w:t>värdepappersbolagsdirektivet hänvisas till dataskydds</w:t>
      </w:r>
      <w:r w:rsidRPr="005D1CDD">
        <w:rPr>
          <w:spacing w:val="2"/>
        </w:rPr>
        <w:softHyphen/>
        <w:t>förordningen när det gäller frågan om skydd av personupp</w:t>
      </w:r>
      <w:r w:rsidRPr="005D1CDD">
        <w:rPr>
          <w:spacing w:val="2"/>
        </w:rPr>
        <w:softHyphen/>
      </w:r>
      <w:r w:rsidRPr="005D1CDD">
        <w:t>gifter i samband med rapporter (</w:t>
      </w:r>
      <w:r w:rsidRPr="005D1CDD">
        <w:rPr>
          <w:spacing w:val="2"/>
        </w:rPr>
        <w:t>artikel 22.1</w:t>
      </w:r>
      <w:r w:rsidRPr="005D1CDD">
        <w:t xml:space="preserve"> andra stycket</w:t>
      </w:r>
      <w:r w:rsidRPr="005D1CDD">
        <w:rPr>
          <w:spacing w:val="2"/>
        </w:rPr>
        <w:t> c)</w:t>
      </w:r>
      <w:r w:rsidRPr="005D1CDD">
        <w:t xml:space="preserve">. </w:t>
      </w:r>
    </w:p>
    <w:p w14:paraId="10D66F82" w14:textId="77777777" w:rsidR="003C6E69" w:rsidRPr="005D1CDD" w:rsidRDefault="003C6E69" w:rsidP="003C6E69">
      <w:pPr>
        <w:pStyle w:val="Brdtextmedindrag"/>
      </w:pPr>
      <w:r w:rsidRPr="005D1CDD">
        <w:rPr>
          <w:spacing w:val="-2"/>
        </w:rPr>
        <w:t>I förordningen (2016:1318) om Finansinspektionens rutiner för</w:t>
      </w:r>
      <w:r w:rsidRPr="005D1CDD">
        <w:t xml:space="preserve"> mot</w:t>
      </w:r>
      <w:r w:rsidRPr="005D1CDD">
        <w:softHyphen/>
        <w:t>tagande av anmälningar om regelöverträdelser finns detaljerade före</w:t>
      </w:r>
      <w:r w:rsidRPr="005D1CDD">
        <w:softHyphen/>
      </w:r>
      <w:r w:rsidRPr="005D1CDD">
        <w:rPr>
          <w:spacing w:val="-2"/>
        </w:rPr>
        <w:t>skrif</w:t>
      </w:r>
      <w:r w:rsidRPr="005D1CDD">
        <w:rPr>
          <w:spacing w:val="-2"/>
        </w:rPr>
        <w:softHyphen/>
        <w:t>ter som omfattar Finansinspektionens system för mottagande av</w:t>
      </w:r>
      <w:r w:rsidRPr="005D1CDD">
        <w:t xml:space="preserve"> </w:t>
      </w:r>
      <w:r w:rsidRPr="005D1CDD">
        <w:rPr>
          <w:spacing w:val="-2"/>
        </w:rPr>
        <w:t>rapporter om överträdelser på hela finansmarknads</w:t>
      </w:r>
      <w:r w:rsidRPr="005D1CDD">
        <w:rPr>
          <w:spacing w:val="-2"/>
        </w:rPr>
        <w:softHyphen/>
        <w:t>området. Bestäm</w:t>
      </w:r>
      <w:r w:rsidRPr="005D1CDD">
        <w:rPr>
          <w:spacing w:val="-2"/>
        </w:rPr>
        <w:softHyphen/>
      </w:r>
      <w:r w:rsidRPr="005D1CDD">
        <w:t>melserna är utfor</w:t>
      </w:r>
      <w:r w:rsidRPr="005D1CDD">
        <w:softHyphen/>
        <w:t xml:space="preserve">made så att de möjliggör en snabb rapportering till Finansinspektionen genom säkra kommunikationskanaler. </w:t>
      </w:r>
    </w:p>
    <w:p w14:paraId="0D808BBF" w14:textId="77777777" w:rsidR="003C6E69" w:rsidRPr="005D1CDD" w:rsidRDefault="003C6E69" w:rsidP="003C6E69">
      <w:pPr>
        <w:pStyle w:val="Brdtextmedindrag"/>
      </w:pPr>
      <w:r w:rsidRPr="005D1CDD">
        <w:t xml:space="preserve">Redan vid genomförandet i svensk rätt av kapitaltäckningsdirektivet gjordes </w:t>
      </w:r>
      <w:r w:rsidRPr="005D1CDD">
        <w:rPr>
          <w:spacing w:val="-4"/>
        </w:rPr>
        <w:t>bedöm</w:t>
      </w:r>
      <w:r w:rsidRPr="005D1CDD">
        <w:rPr>
          <w:spacing w:val="-4"/>
        </w:rPr>
        <w:softHyphen/>
        <w:t>ningen att kravet på att anställda som anmäler överträdelser inte</w:t>
      </w:r>
      <w:r w:rsidRPr="005D1CDD">
        <w:t xml:space="preserve"> ska drabbas av repressalier, diskriminering eller liknande från arbets</w:t>
      </w:r>
      <w:r w:rsidRPr="005D1CDD">
        <w:softHyphen/>
        <w:t>givarens sida om</w:t>
      </w:r>
      <w:r w:rsidRPr="005D1CDD">
        <w:softHyphen/>
        <w:t>fattas av gällande rätt mot bakgrund av be</w:t>
      </w:r>
      <w:r w:rsidRPr="005D1CDD">
        <w:rPr>
          <w:spacing w:val="-2"/>
        </w:rPr>
        <w:t>stämmel</w:t>
      </w:r>
      <w:r w:rsidRPr="005D1CDD">
        <w:rPr>
          <w:spacing w:val="-2"/>
        </w:rPr>
        <w:softHyphen/>
        <w:t xml:space="preserve">serna i svensk arbetsrätt, bl.a. kravet på saklig grund för uppsägning </w:t>
      </w:r>
      <w:r w:rsidRPr="005D1CDD">
        <w:rPr>
          <w:spacing w:val="-4"/>
        </w:rPr>
        <w:t>(prop. 2013/14:228 s. 245 f.). Därefter har lagen (2016:749) om särskilt skydd mot repressalier för arbets</w:t>
      </w:r>
      <w:r w:rsidRPr="005D1CDD">
        <w:rPr>
          <w:spacing w:val="-4"/>
        </w:rPr>
        <w:softHyphen/>
        <w:t>tagare som slår larm om allvarliga missförhållanden tillkom</w:t>
      </w:r>
      <w:r w:rsidRPr="005D1CDD">
        <w:rPr>
          <w:spacing w:val="-4"/>
        </w:rPr>
        <w:softHyphen/>
        <w:t>mit</w:t>
      </w:r>
      <w:r w:rsidRPr="005D1CDD">
        <w:t xml:space="preserve"> som ger ett skydd för anställda som rapporterar om miss</w:t>
      </w:r>
      <w:r w:rsidRPr="005D1CDD">
        <w:rPr>
          <w:spacing w:val="-2"/>
        </w:rPr>
        <w:t>tänkta oegentligheter. Även i detta avseende uppfyller således gällande</w:t>
      </w:r>
      <w:r w:rsidRPr="005D1CDD">
        <w:t xml:space="preserve"> rätt kraven i värdepappers</w:t>
      </w:r>
      <w:r w:rsidRPr="005D1CDD">
        <w:softHyphen/>
        <w:t>bolags</w:t>
      </w:r>
      <w:r w:rsidRPr="005D1CDD">
        <w:softHyphen/>
        <w:t>direktivet. Genom att hänvisningen när det gäller skydd av personuppgifter sker till en direkt tillämplig EU-förordning är det inte heller i detta avseen</w:t>
      </w:r>
      <w:r w:rsidRPr="005D1CDD">
        <w:softHyphen/>
        <w:t xml:space="preserve">de nödvändigt med </w:t>
      </w:r>
      <w:r w:rsidRPr="005D1CDD">
        <w:rPr>
          <w:spacing w:val="-2"/>
        </w:rPr>
        <w:t>någon l</w:t>
      </w:r>
      <w:r w:rsidRPr="005D1CDD">
        <w:rPr>
          <w:spacing w:val="-4"/>
        </w:rPr>
        <w:t xml:space="preserve">agstiftningsåtgärd. </w:t>
      </w:r>
      <w:r w:rsidRPr="005D1CDD">
        <w:rPr>
          <w:spacing w:val="-4"/>
        </w:rPr>
        <w:lastRenderedPageBreak/>
        <w:t>Offent</w:t>
      </w:r>
      <w:r w:rsidRPr="005D1CDD">
        <w:rPr>
          <w:spacing w:val="-4"/>
        </w:rPr>
        <w:softHyphen/>
        <w:t>lighets</w:t>
      </w:r>
      <w:r w:rsidRPr="005D1CDD">
        <w:t>- och sekretess</w:t>
      </w:r>
      <w:r w:rsidRPr="005D1CDD">
        <w:softHyphen/>
        <w:t>lagen (2009:400) säkerställer sekretess för uppgift i en anmälan eller utsaga om över</w:t>
      </w:r>
      <w:r w:rsidRPr="005D1CDD">
        <w:softHyphen/>
        <w:t xml:space="preserve">trädelse av bestämmelse som gäller </w:t>
      </w:r>
      <w:r w:rsidRPr="005D1CDD">
        <w:rPr>
          <w:spacing w:val="-4"/>
        </w:rPr>
        <w:t>för den som myndighetens verksamhet avser, om uppgiften kan avslöja</w:t>
      </w:r>
      <w:r w:rsidRPr="005D1CDD">
        <w:t xml:space="preserve"> anmälarens identitet (</w:t>
      </w:r>
      <w:r w:rsidRPr="005D1CDD">
        <w:rPr>
          <w:spacing w:val="-4"/>
        </w:rPr>
        <w:t>30 kap. 4 b § första stycket)</w:t>
      </w:r>
      <w:r w:rsidRPr="005D1CDD">
        <w:t>. Även här uppfyller gällande rätt värdepappers</w:t>
      </w:r>
      <w:r w:rsidRPr="005D1CDD">
        <w:softHyphen/>
        <w:t xml:space="preserve">bolagsdirektivets krav. </w:t>
      </w:r>
    </w:p>
    <w:p w14:paraId="177DD6BC" w14:textId="77777777" w:rsidR="003C6E69" w:rsidRDefault="003C6E69" w:rsidP="003C6E69">
      <w:pPr>
        <w:pStyle w:val="Brdtextmedindrag"/>
      </w:pPr>
      <w:r w:rsidRPr="005D1CDD">
        <w:t>Kravet i värdepappersbolagsdirektivet på att värde</w:t>
      </w:r>
      <w:r w:rsidRPr="005D1CDD">
        <w:softHyphen/>
        <w:t>pappersföretag ska inrätta rapporteringssystem för anställda (artikel 22.2), är till</w:t>
      </w:r>
      <w:r w:rsidRPr="005D1CDD">
        <w:softHyphen/>
      </w:r>
      <w:r w:rsidRPr="005D1CDD">
        <w:rPr>
          <w:spacing w:val="-2"/>
        </w:rPr>
        <w:t>godosett genom bestämmelsen om detta i lagen om värde</w:t>
      </w:r>
      <w:r w:rsidRPr="005D1CDD">
        <w:rPr>
          <w:spacing w:val="-2"/>
        </w:rPr>
        <w:softHyphen/>
      </w:r>
      <w:r w:rsidRPr="005D1CDD">
        <w:t>pappersmarknaden (</w:t>
      </w:r>
      <w:r w:rsidRPr="005D1CDD">
        <w:rPr>
          <w:spacing w:val="-2"/>
        </w:rPr>
        <w:t>8 kap. 4 a §)</w:t>
      </w:r>
      <w:r w:rsidRPr="005D1CDD">
        <w:t xml:space="preserve"> och genom bestämmelsen om tystnadsplikt i samma lag (1 kap. 11 § andra stycket)</w:t>
      </w:r>
      <w:r>
        <w:t>.</w:t>
      </w:r>
    </w:p>
    <w:p w14:paraId="51A3B48D" w14:textId="77777777" w:rsidR="003C6E69" w:rsidRDefault="003C6E69" w:rsidP="003C6E69">
      <w:pPr>
        <w:pStyle w:val="Rubrik5utannumrering"/>
      </w:pPr>
      <w:r>
        <w:t>Visselblåsardirektivet</w:t>
      </w:r>
      <w:r w:rsidRPr="0088136A">
        <w:rPr>
          <w:rFonts w:eastAsia="Times New Roman" w:cs="Times New Roman"/>
        </w:rPr>
        <w:t xml:space="preserve"> </w:t>
      </w:r>
    </w:p>
    <w:p w14:paraId="10525F4A" w14:textId="77777777" w:rsidR="003C6E69" w:rsidRDefault="003C6E69" w:rsidP="003C6E69">
      <w:pPr>
        <w:pStyle w:val="Brdtext"/>
      </w:pPr>
      <w:r w:rsidRPr="00176DAA">
        <w:t>Under slutet av 2019 trädde Europaparlamentets och rådets direktiv (EU) 2019/1936 av den 23 oktober 2019 om skydd för personer som rapporterar om överträdelser av unionsrätten (visselblåsardirektivet) i kraft. Medlems</w:t>
      </w:r>
      <w:r>
        <w:softHyphen/>
      </w:r>
      <w:r w:rsidRPr="00176DAA">
        <w:t>staterna ska senast den 17 december 2021 sätta i kraft de bestämmelser i lagar och andra författningar som är nödvändiga för att genomföra direk</w:t>
      </w:r>
      <w:r>
        <w:softHyphen/>
      </w:r>
      <w:r w:rsidRPr="00176DAA">
        <w:t>tivet. Regeringen tillsatte en utredning för genomförandet av direktivet (dir. 2019:24). Betänkandet Ökad trygghet för visselblåsare (SOU 2020:38) bereds för närvarande inom Regeringskansliet.</w:t>
      </w:r>
    </w:p>
    <w:p w14:paraId="095C8F8A" w14:textId="287520F2" w:rsidR="00A73BE4" w:rsidRDefault="003C6E69" w:rsidP="00A73BE4">
      <w:pPr>
        <w:pStyle w:val="Brdtextmedindrag"/>
      </w:pPr>
      <w:r w:rsidRPr="00176DAA">
        <w:t>Genom visselblåsardirektivet fastställs miniminormer till skydd för personer som rapporterar överträdelser av unionsrätten. Enligt direktivet ska vissa personkategorier som rapporterar om överträdelser (rapporte</w:t>
      </w:r>
      <w:r>
        <w:softHyphen/>
      </w:r>
      <w:r w:rsidRPr="00176DAA">
        <w:t>rande personer) under särskilda förutsättningar vara skyddade mot repres</w:t>
      </w:r>
      <w:r>
        <w:softHyphen/>
      </w:r>
      <w:r w:rsidRPr="00176DAA">
        <w:t>salier av olika slag. Direktivet kräver även att aktörer av viss storlek i privat och offentlig sektor inrättar särskilda interna funktioner för rapportering (interna rapporteringskanaler). Vidare ska det vid behöriga myndigheter i medlemsstaterna finnas funktioner för rapportering av överträdelser (externa rapporteringskanaler).</w:t>
      </w:r>
    </w:p>
    <w:p w14:paraId="4C79445E" w14:textId="663FCD8E" w:rsidR="00A73BE4" w:rsidRDefault="00A73BE4" w:rsidP="00A73BE4">
      <w:pPr>
        <w:pStyle w:val="Rubrik1"/>
      </w:pPr>
      <w:bookmarkStart w:id="223" w:name="_Toc68700496"/>
      <w:r w:rsidRPr="00A73BE4">
        <w:t>Samarbete och informationsutbyte</w:t>
      </w:r>
      <w:bookmarkEnd w:id="223"/>
    </w:p>
    <w:p w14:paraId="6B322C1E" w14:textId="77777777" w:rsidR="00191D93" w:rsidRPr="001F1AD0" w:rsidRDefault="00191D93" w:rsidP="00191D93">
      <w:pPr>
        <w:pStyle w:val="Rubrik2"/>
        <w:spacing w:before="0"/>
      </w:pPr>
      <w:bookmarkStart w:id="224" w:name="_Toc33087275"/>
      <w:bookmarkStart w:id="225" w:name="_Ref44673888"/>
      <w:bookmarkStart w:id="226" w:name="_Toc65160280"/>
      <w:bookmarkStart w:id="227" w:name="_Toc68700497"/>
      <w:r w:rsidRPr="001F1AD0">
        <w:t>Allmänt om samarbete</w:t>
      </w:r>
      <w:bookmarkEnd w:id="224"/>
      <w:bookmarkEnd w:id="225"/>
      <w:bookmarkEnd w:id="226"/>
      <w:bookmarkEnd w:id="227"/>
    </w:p>
    <w:p w14:paraId="7ED3593B" w14:textId="77777777" w:rsidR="00191D93" w:rsidRPr="001F1AD0" w:rsidRDefault="00191D93" w:rsidP="00191D93">
      <w:pPr>
        <w:pStyle w:val="Rubrik3"/>
        <w:spacing w:before="0"/>
      </w:pPr>
      <w:bookmarkStart w:id="228" w:name="_Toc65160281"/>
      <w:bookmarkStart w:id="229" w:name="_Toc68700498"/>
      <w:r w:rsidRPr="001F1AD0">
        <w:t>Samarbete mellan olika myndigheter inom en medlemsstat</w:t>
      </w:r>
      <w:bookmarkEnd w:id="228"/>
      <w:bookmarkEnd w:id="229"/>
    </w:p>
    <w:p w14:paraId="0D1320A7" w14:textId="77777777" w:rsidR="00191D93" w:rsidRPr="001F1AD0" w:rsidRDefault="00191D93" w:rsidP="00191D93">
      <w:pPr>
        <w:pStyle w:val="Brdtextram"/>
        <w:rPr>
          <w:b/>
        </w:rPr>
      </w:pPr>
      <w:r w:rsidRPr="001F1AD0">
        <w:rPr>
          <w:b/>
        </w:rPr>
        <w:t xml:space="preserve">Regeringens bedömning: </w:t>
      </w:r>
      <w:r w:rsidRPr="001F1AD0">
        <w:t>Reglerna i värde</w:t>
      </w:r>
      <w:r w:rsidRPr="001F1AD0">
        <w:softHyphen/>
        <w:t>pappersbolagsdirektivet om samarbete mellan den behöriga myndigheten enligt det direktivet och andra tillsynsmyndigheter inom en och samma medlems</w:t>
      </w:r>
      <w:r w:rsidRPr="001F1AD0">
        <w:softHyphen/>
        <w:t>stat kräver inte någon åtgärd.</w:t>
      </w:r>
    </w:p>
    <w:p w14:paraId="31D84FA8" w14:textId="77777777" w:rsidR="00191D93" w:rsidRPr="001F1AD0" w:rsidRDefault="00191D93" w:rsidP="00191D93">
      <w:pPr>
        <w:pStyle w:val="Brdtext"/>
        <w:rPr>
          <w:sz w:val="8"/>
          <w:szCs w:val="8"/>
        </w:rPr>
      </w:pPr>
    </w:p>
    <w:p w14:paraId="5274A138" w14:textId="77777777" w:rsidR="00191D93" w:rsidRPr="001F1AD0" w:rsidRDefault="00191D93" w:rsidP="00191D93">
      <w:pPr>
        <w:pStyle w:val="Brdtextmedindrag"/>
      </w:pPr>
      <w:r w:rsidRPr="001F1AD0">
        <w:rPr>
          <w:b/>
          <w:bCs/>
        </w:rPr>
        <w:t>Utredningens bedömning</w:t>
      </w:r>
      <w:r w:rsidRPr="001F1AD0">
        <w:t xml:space="preserve"> överensstämmer med regeringens bedöm</w:t>
      </w:r>
      <w:r w:rsidRPr="001F1AD0">
        <w:softHyphen/>
        <w:t>ning.</w:t>
      </w:r>
    </w:p>
    <w:p w14:paraId="5F59BC3B" w14:textId="77777777" w:rsidR="00191D93" w:rsidRPr="001F1AD0" w:rsidRDefault="00191D93" w:rsidP="00191D93">
      <w:pPr>
        <w:pStyle w:val="Brdtextmedindrag"/>
        <w:rPr>
          <w:b/>
          <w:bCs/>
        </w:rPr>
      </w:pPr>
      <w:r w:rsidRPr="001F1AD0">
        <w:rPr>
          <w:b/>
          <w:bCs/>
        </w:rPr>
        <w:t xml:space="preserve">Remissinstanserna </w:t>
      </w:r>
      <w:r w:rsidRPr="001F1AD0">
        <w:t xml:space="preserve">tillstyrker bedömningen eller har inget att invända mot den. </w:t>
      </w:r>
    </w:p>
    <w:p w14:paraId="109709F0" w14:textId="77777777" w:rsidR="00191D93" w:rsidRPr="001F1AD0" w:rsidRDefault="00191D93" w:rsidP="00191D93">
      <w:pPr>
        <w:pStyle w:val="Brdtextmedindrag"/>
      </w:pPr>
      <w:r w:rsidRPr="001F1AD0">
        <w:rPr>
          <w:b/>
          <w:bCs/>
        </w:rPr>
        <w:t xml:space="preserve">Skälen för regeringens bedömning: </w:t>
      </w:r>
      <w:r w:rsidRPr="001F1AD0">
        <w:rPr>
          <w:spacing w:val="-2"/>
        </w:rPr>
        <w:t>Enligt värdepappers</w:t>
      </w:r>
      <w:r w:rsidRPr="001F1AD0">
        <w:rPr>
          <w:spacing w:val="-2"/>
        </w:rPr>
        <w:softHyphen/>
        <w:t>bolags</w:t>
      </w:r>
      <w:r w:rsidRPr="001F1AD0">
        <w:rPr>
          <w:spacing w:val="-2"/>
        </w:rPr>
        <w:softHyphen/>
        <w:t>direk</w:t>
      </w:r>
      <w:r w:rsidRPr="001F1AD0">
        <w:rPr>
          <w:spacing w:val="-2"/>
        </w:rPr>
        <w:softHyphen/>
        <w:t>tivet ska de behöriga myn</w:t>
      </w:r>
      <w:r w:rsidRPr="001F1AD0">
        <w:rPr>
          <w:spacing w:val="-2"/>
        </w:rPr>
        <w:softHyphen/>
      </w:r>
      <w:r w:rsidRPr="001F1AD0">
        <w:t>digheterna ha ett nära samarbete med de offent</w:t>
      </w:r>
      <w:r w:rsidRPr="001F1AD0">
        <w:softHyphen/>
      </w:r>
      <w:r w:rsidRPr="001F1AD0">
        <w:lastRenderedPageBreak/>
        <w:t>liga myndigheter eller organ som i deras medlemsstat ansvarar för till</w:t>
      </w:r>
      <w:r w:rsidRPr="001F1AD0">
        <w:softHyphen/>
        <w:t>synen av kredit</w:t>
      </w:r>
      <w:r w:rsidRPr="001F1AD0">
        <w:softHyphen/>
        <w:t>in</w:t>
      </w:r>
      <w:r w:rsidRPr="001F1AD0">
        <w:softHyphen/>
        <w:t>sti</w:t>
      </w:r>
      <w:r w:rsidRPr="001F1AD0">
        <w:softHyphen/>
        <w:t>tut och finansiella institut (</w:t>
      </w:r>
      <w:r w:rsidRPr="001F1AD0">
        <w:rPr>
          <w:spacing w:val="-2"/>
        </w:rPr>
        <w:t>artikel 6.1)</w:t>
      </w:r>
      <w:r w:rsidRPr="001F1AD0">
        <w:t>. I avsnitt 6.5 föreslås att Finansinspektionen ska vara behörig myndighet enligt värde</w:t>
      </w:r>
      <w:r w:rsidRPr="001F1AD0">
        <w:softHyphen/>
        <w:t>pappersbolagsdirektivet. I Sverige har Finans</w:t>
      </w:r>
      <w:r w:rsidRPr="001F1AD0">
        <w:softHyphen/>
        <w:t>inspek</w:t>
      </w:r>
      <w:r w:rsidRPr="001F1AD0">
        <w:softHyphen/>
        <w:t>tionen till</w:t>
      </w:r>
      <w:r w:rsidRPr="001F1AD0">
        <w:softHyphen/>
        <w:t>syn över såväl värdepappersbolag som kredit</w:t>
      </w:r>
      <w:r w:rsidRPr="001F1AD0">
        <w:softHyphen/>
        <w:t>insti</w:t>
      </w:r>
      <w:r w:rsidRPr="001F1AD0">
        <w:softHyphen/>
        <w:t>tut och finansiella in</w:t>
      </w:r>
      <w:r w:rsidRPr="001F1AD0">
        <w:softHyphen/>
        <w:t>s</w:t>
      </w:r>
      <w:r w:rsidRPr="001F1AD0">
        <w:rPr>
          <w:spacing w:val="-4"/>
        </w:rPr>
        <w:t>titut. De nu aktuella reglerna i värdepappersbolagsdirektivet kräver därför inte någon åtgärd.</w:t>
      </w:r>
      <w:r w:rsidRPr="001F1AD0">
        <w:t xml:space="preserve"> </w:t>
      </w:r>
    </w:p>
    <w:p w14:paraId="0D650240" w14:textId="77777777" w:rsidR="00191D93" w:rsidRPr="001F1AD0" w:rsidRDefault="00191D93" w:rsidP="00191D93">
      <w:pPr>
        <w:pStyle w:val="Brdtextmedindrag"/>
      </w:pPr>
      <w:r w:rsidRPr="001F1AD0">
        <w:t>Enligt värdepappersbolagsdirektivet ska även andra behöriga myn</w:t>
      </w:r>
      <w:r w:rsidRPr="001F1AD0">
        <w:softHyphen/>
        <w:t>dig</w:t>
      </w:r>
      <w:r w:rsidRPr="001F1AD0">
        <w:softHyphen/>
        <w:t>heter än de som utses i enlighet MiFID II (artikel 67) upp</w:t>
      </w:r>
      <w:r w:rsidRPr="001F1AD0">
        <w:softHyphen/>
        <w:t>rätta en meka</w:t>
      </w:r>
      <w:r w:rsidRPr="001F1AD0">
        <w:softHyphen/>
        <w:t>nism för samarbete med dessa myn</w:t>
      </w:r>
      <w:r w:rsidRPr="001F1AD0">
        <w:softHyphen/>
        <w:t>digheter och för utbyte av all informa</w:t>
      </w:r>
      <w:r w:rsidRPr="001F1AD0">
        <w:softHyphen/>
        <w:t>tion som är relevant för att de ska kunna fullgöra sina funktioner och åligganden (artikel 6.2). I Sverige finns det inte några sådana andra behö</w:t>
      </w:r>
      <w:r w:rsidRPr="001F1AD0">
        <w:softHyphen/>
        <w:t>riga myndigheter som avses i direktivet. Det krävs därför inte heller i detta avse</w:t>
      </w:r>
      <w:r w:rsidRPr="001F1AD0">
        <w:softHyphen/>
        <w:t>ende någo</w:t>
      </w:r>
      <w:r>
        <w:t>n</w:t>
      </w:r>
      <w:r w:rsidRPr="001F1AD0">
        <w:t xml:space="preserve"> åtgärd.</w:t>
      </w:r>
    </w:p>
    <w:p w14:paraId="7713FE5B" w14:textId="77777777" w:rsidR="00191D93" w:rsidRPr="001F1AD0" w:rsidRDefault="00191D93" w:rsidP="00191D93">
      <w:pPr>
        <w:pStyle w:val="Rubrik3"/>
      </w:pPr>
      <w:bookmarkStart w:id="230" w:name="_Toc65160282"/>
      <w:bookmarkStart w:id="231" w:name="_Toc68700499"/>
      <w:r w:rsidRPr="001F1AD0">
        <w:t>Samarbete inom det europeiska systemet för finansiell tillsyn</w:t>
      </w:r>
      <w:bookmarkEnd w:id="230"/>
      <w:bookmarkEnd w:id="231"/>
    </w:p>
    <w:p w14:paraId="5511D03C" w14:textId="77777777" w:rsidR="00191D93" w:rsidRPr="001F1AD0" w:rsidRDefault="00191D93" w:rsidP="00191D93">
      <w:pPr>
        <w:pStyle w:val="Brdtextram"/>
      </w:pPr>
      <w:r w:rsidRPr="001F1AD0">
        <w:rPr>
          <w:b/>
        </w:rPr>
        <w:t xml:space="preserve">Regeringens bedömning: </w:t>
      </w:r>
      <w:r w:rsidRPr="001F1AD0">
        <w:t>Det generella kravet i värde</w:t>
      </w:r>
      <w:r w:rsidRPr="001F1AD0">
        <w:softHyphen/>
        <w:t>pappersbolags</w:t>
      </w:r>
      <w:r w:rsidRPr="001F1AD0">
        <w:softHyphen/>
        <w:t>direktivet på att den behöriga myndigheten ska sam</w:t>
      </w:r>
      <w:r w:rsidRPr="001F1AD0">
        <w:softHyphen/>
        <w:t>arbeta och utbyta information inom det europeiska systemet för finansiell tillsyn till</w:t>
      </w:r>
      <w:r w:rsidRPr="001F1AD0">
        <w:softHyphen/>
        <w:t>godoses genom de bestämmelser i svensk rätt som gäller för Finans</w:t>
      </w:r>
      <w:r w:rsidRPr="001F1AD0">
        <w:softHyphen/>
        <w:t xml:space="preserve">inspektionen. </w:t>
      </w:r>
    </w:p>
    <w:p w14:paraId="276E6C49" w14:textId="77777777" w:rsidR="00191D93" w:rsidRPr="001F1AD0" w:rsidRDefault="00191D93" w:rsidP="00191D93">
      <w:pPr>
        <w:pStyle w:val="Brdtextmedindragram"/>
        <w:rPr>
          <w:b/>
        </w:rPr>
      </w:pPr>
      <w:r w:rsidRPr="001F1AD0">
        <w:t xml:space="preserve">De anpassningar av det svenska regelverket som är nödvändiga </w:t>
      </w:r>
      <w:r w:rsidRPr="001F1AD0">
        <w:rPr>
          <w:spacing w:val="-2"/>
        </w:rPr>
        <w:t>med anled</w:t>
      </w:r>
      <w:r w:rsidRPr="001F1AD0">
        <w:rPr>
          <w:spacing w:val="-2"/>
        </w:rPr>
        <w:softHyphen/>
        <w:t>ning av de detaljerade reglarna i direktivet</w:t>
      </w:r>
      <w:r w:rsidRPr="001F1AD0">
        <w:t xml:space="preserve"> om hur behöriga myn</w:t>
      </w:r>
      <w:r w:rsidRPr="001F1AD0">
        <w:softHyphen/>
        <w:t>digheter ska samarbeta och bedriva tillsyn samt skyldig</w:t>
      </w:r>
      <w:r w:rsidRPr="001F1AD0">
        <w:softHyphen/>
        <w:t>heten att delta i tillsynskollegier, bör genom</w:t>
      </w:r>
      <w:r w:rsidRPr="001F1AD0">
        <w:softHyphen/>
        <w:t>föras i föreskrifter på förordnings</w:t>
      </w:r>
      <w:r w:rsidRPr="001F1AD0">
        <w:softHyphen/>
        <w:t>nivå.</w:t>
      </w:r>
    </w:p>
    <w:p w14:paraId="523CE1DE" w14:textId="77777777" w:rsidR="00191D93" w:rsidRPr="001F1AD0" w:rsidRDefault="00191D93" w:rsidP="00191D93">
      <w:pPr>
        <w:pStyle w:val="Brdtext"/>
        <w:rPr>
          <w:sz w:val="8"/>
          <w:szCs w:val="8"/>
        </w:rPr>
      </w:pPr>
    </w:p>
    <w:p w14:paraId="04B1E814" w14:textId="77777777" w:rsidR="00191D93" w:rsidRPr="001F1AD0" w:rsidRDefault="00191D93" w:rsidP="00191D93">
      <w:pPr>
        <w:pStyle w:val="Brdtextmedindrag"/>
      </w:pPr>
      <w:r w:rsidRPr="001F1AD0">
        <w:rPr>
          <w:b/>
          <w:bCs/>
        </w:rPr>
        <w:t>Utredningens bedömning</w:t>
      </w:r>
      <w:r w:rsidRPr="001F1AD0">
        <w:t xml:space="preserve"> överensstämmer med regeringens bedöm</w:t>
      </w:r>
      <w:r w:rsidRPr="001F1AD0">
        <w:softHyphen/>
        <w:t>ning.</w:t>
      </w:r>
    </w:p>
    <w:p w14:paraId="3821065B" w14:textId="77777777" w:rsidR="00191D93" w:rsidRPr="001F1AD0" w:rsidRDefault="00191D93" w:rsidP="00191D93">
      <w:pPr>
        <w:pStyle w:val="Brdtextmedindrag"/>
      </w:pPr>
      <w:r w:rsidRPr="001F1AD0">
        <w:rPr>
          <w:b/>
          <w:bCs/>
        </w:rPr>
        <w:t>Remissinstanserna</w:t>
      </w:r>
      <w:r w:rsidRPr="001F1AD0">
        <w:t xml:space="preserve"> tillstyrker bedömningen eller har inget att invända mot den.</w:t>
      </w:r>
    </w:p>
    <w:p w14:paraId="65FDA8A6" w14:textId="77777777" w:rsidR="00191D93" w:rsidRPr="001F1AD0" w:rsidRDefault="00191D93" w:rsidP="00191D93">
      <w:pPr>
        <w:pStyle w:val="Brdtextmedindrag"/>
      </w:pPr>
      <w:r w:rsidRPr="001F1AD0">
        <w:rPr>
          <w:b/>
          <w:bCs/>
        </w:rPr>
        <w:t xml:space="preserve">Skälen för regeringens bedömning: </w:t>
      </w:r>
      <w:r w:rsidRPr="001F1AD0">
        <w:t>I värdepappersbolagsdirektivet ställs det upp vissa grundläggande krav när det gäller behöriga myndig</w:t>
      </w:r>
      <w:r w:rsidRPr="001F1AD0">
        <w:softHyphen/>
        <w:t>heters samarbete inom det euro</w:t>
      </w:r>
      <w:r w:rsidRPr="001F1AD0">
        <w:softHyphen/>
      </w:r>
      <w:r w:rsidRPr="001F1AD0">
        <w:rPr>
          <w:spacing w:val="-2"/>
        </w:rPr>
        <w:t>peiska systemet för finansiell tillsyn (</w:t>
      </w:r>
      <w:r w:rsidRPr="001F1AD0">
        <w:t>artik</w:t>
      </w:r>
      <w:r w:rsidRPr="001F1AD0">
        <w:softHyphen/>
        <w:t>el 7)</w:t>
      </w:r>
      <w:r w:rsidRPr="001F1AD0">
        <w:rPr>
          <w:spacing w:val="-2"/>
        </w:rPr>
        <w:t>. Motsvarande regler finns även</w:t>
      </w:r>
      <w:r w:rsidRPr="001F1AD0">
        <w:t xml:space="preserve"> i kapitaltäckningsdirektivet, med den skillnaden att </w:t>
      </w:r>
      <w:r w:rsidRPr="001F1AD0">
        <w:rPr>
          <w:spacing w:val="-2"/>
        </w:rPr>
        <w:t>det i värdepappersbolagsdirektivet även anges att de uppgifter som ska</w:t>
      </w:r>
      <w:r w:rsidRPr="001F1AD0">
        <w:t xml:space="preserve"> utväxlas ska vara uttömmande (artikel 6).</w:t>
      </w:r>
    </w:p>
    <w:p w14:paraId="4F3BCF1B" w14:textId="77777777" w:rsidR="00191D93" w:rsidRPr="001F1AD0" w:rsidRDefault="00191D93" w:rsidP="00191D93">
      <w:pPr>
        <w:pStyle w:val="Brdtextmedindrag"/>
      </w:pPr>
      <w:r w:rsidRPr="001F1AD0">
        <w:t>Regeln i kapitaltäckningsdirektivet är delvis genomförd i svensk rätt genom be</w:t>
      </w:r>
      <w:r w:rsidRPr="001F1AD0">
        <w:softHyphen/>
        <w:t>stäm</w:t>
      </w:r>
      <w:r w:rsidRPr="001F1AD0">
        <w:softHyphen/>
        <w:t>melsen om samarbete och informationsutbyte i till</w:t>
      </w:r>
      <w:r w:rsidRPr="001F1AD0">
        <w:softHyphen/>
        <w:t>synslagen (6 kap. 3 §). En på motsvarande sätt generellt utformad bestäm</w:t>
      </w:r>
      <w:r w:rsidRPr="001F1AD0">
        <w:softHyphen/>
        <w:t>melse finns numera ock</w:t>
      </w:r>
      <w:r w:rsidRPr="001F1AD0">
        <w:softHyphen/>
        <w:t>så i lagen om värdepappers</w:t>
      </w:r>
      <w:r w:rsidRPr="001F1AD0">
        <w:softHyphen/>
        <w:t>mark</w:t>
      </w:r>
      <w:r w:rsidRPr="001F1AD0">
        <w:softHyphen/>
        <w:t xml:space="preserve">naden (23 kap. 5 §). </w:t>
      </w:r>
    </w:p>
    <w:p w14:paraId="448520BD" w14:textId="77777777" w:rsidR="00191D93" w:rsidRPr="001F1AD0" w:rsidRDefault="00191D93" w:rsidP="00191D93">
      <w:pPr>
        <w:pStyle w:val="Brdtextmedindrag"/>
      </w:pPr>
      <w:r w:rsidRPr="001F1AD0">
        <w:t>Vid genomförandet av kapitaltäckningsdirektivet gjordes bedöm</w:t>
      </w:r>
      <w:r w:rsidRPr="001F1AD0">
        <w:softHyphen/>
        <w:t>ningen att de detaljerade regler som mer specifikt anger på vilket sätt Finans</w:t>
      </w:r>
      <w:r w:rsidRPr="001F1AD0">
        <w:softHyphen/>
        <w:t>inspek</w:t>
      </w:r>
      <w:r w:rsidRPr="001F1AD0">
        <w:softHyphen/>
        <w:t>tionen ska samarbeta och utöva sina tillsynsuppgifter bör genom</w:t>
      </w:r>
      <w:r w:rsidRPr="001F1AD0">
        <w:softHyphen/>
        <w:t>föras i föreskrifter på lägre nivå än lag (prop. 2013/14:228 s. 212). Enligt förordningen (2009:93) med instruktion för Finans</w:t>
      </w:r>
      <w:r w:rsidRPr="001F1AD0">
        <w:softHyphen/>
        <w:t>inspektionen ska myndigheten inom sitt ansvarsområde aktivt delta i det samarbete inom EU som sker inom ramen för det europeiska systemet för finansiell tillsyn och samarbeta med ut</w:t>
      </w:r>
      <w:r w:rsidRPr="001F1AD0">
        <w:softHyphen/>
        <w:t>länds</w:t>
      </w:r>
      <w:r w:rsidRPr="001F1AD0">
        <w:softHyphen/>
        <w:t>ka myn</w:t>
      </w:r>
      <w:r w:rsidRPr="001F1AD0">
        <w:softHyphen/>
        <w:t>dig</w:t>
      </w:r>
      <w:r w:rsidRPr="001F1AD0">
        <w:softHyphen/>
        <w:t xml:space="preserve">heter som har behörighet att utöva </w:t>
      </w:r>
      <w:r w:rsidRPr="001F1AD0">
        <w:lastRenderedPageBreak/>
        <w:t>tillsyn över finansiella mark</w:t>
      </w:r>
      <w:r w:rsidRPr="001F1AD0">
        <w:softHyphen/>
        <w:t xml:space="preserve">nader och finansiella företag samt i det sammanhanget bidra till att </w:t>
      </w:r>
      <w:r w:rsidRPr="001F1AD0">
        <w:rPr>
          <w:spacing w:val="-2"/>
        </w:rPr>
        <w:t>till</w:t>
      </w:r>
      <w:r w:rsidRPr="001F1AD0">
        <w:rPr>
          <w:spacing w:val="-2"/>
        </w:rPr>
        <w:softHyphen/>
        <w:t>synen samordnas (</w:t>
      </w:r>
      <w:r w:rsidRPr="001F1AD0">
        <w:t>5 § 1)</w:t>
      </w:r>
      <w:r w:rsidRPr="001F1AD0">
        <w:rPr>
          <w:spacing w:val="-2"/>
        </w:rPr>
        <w:t>. Enligt förord</w:t>
      </w:r>
      <w:r w:rsidRPr="001F1AD0">
        <w:rPr>
          <w:spacing w:val="-2"/>
        </w:rPr>
        <w:softHyphen/>
        <w:t>ningen (2014:993) om särskild till</w:t>
      </w:r>
      <w:r w:rsidRPr="001F1AD0">
        <w:rPr>
          <w:spacing w:val="-2"/>
        </w:rPr>
        <w:softHyphen/>
        <w:t>syn och kapitalbuffertar ska Finansinspek</w:t>
      </w:r>
      <w:r w:rsidRPr="001F1AD0">
        <w:rPr>
          <w:spacing w:val="-2"/>
        </w:rPr>
        <w:softHyphen/>
        <w:t>tionen under</w:t>
      </w:r>
      <w:r w:rsidRPr="001F1AD0">
        <w:softHyphen/>
        <w:t>rätta kommis</w:t>
      </w:r>
      <w:r w:rsidRPr="001F1AD0">
        <w:softHyphen/>
        <w:t xml:space="preserve">sionen, </w:t>
      </w:r>
      <w:r w:rsidRPr="00FB3282">
        <w:t xml:space="preserve">Europeiska systemrisknämnden </w:t>
      </w:r>
      <w:r>
        <w:t>(</w:t>
      </w:r>
      <w:r w:rsidRPr="001F1AD0">
        <w:t>ESRB</w:t>
      </w:r>
      <w:r>
        <w:t>)</w:t>
      </w:r>
      <w:r w:rsidRPr="001F1AD0">
        <w:t>, Eba och rådet i den utsträckning som följer av kapitaltäck</w:t>
      </w:r>
      <w:r w:rsidRPr="001F1AD0">
        <w:softHyphen/>
        <w:t>ningsdirektivet (</w:t>
      </w:r>
      <w:r w:rsidRPr="001F1AD0">
        <w:rPr>
          <w:spacing w:val="-2"/>
        </w:rPr>
        <w:t>7 §)</w:t>
      </w:r>
      <w:r w:rsidRPr="001F1AD0">
        <w:t xml:space="preserve">. </w:t>
      </w:r>
    </w:p>
    <w:p w14:paraId="4245DC02" w14:textId="77777777" w:rsidR="00191D93" w:rsidRDefault="00191D93" w:rsidP="00191D93">
      <w:pPr>
        <w:pStyle w:val="Brdtextmedindrag"/>
      </w:pPr>
      <w:r w:rsidRPr="001F1AD0">
        <w:t>På motsvarande sätt som när det gäller kapitaltäckningsdirektivet bör reglerna i värdepappersbolagsdirektivet om de närmare for</w:t>
      </w:r>
      <w:r w:rsidRPr="001F1AD0">
        <w:softHyphen/>
        <w:t>merna för samarbete och informationsutbyte regleras i föreskrifter på förord</w:t>
      </w:r>
      <w:r w:rsidRPr="001F1AD0">
        <w:softHyphen/>
        <w:t>nings</w:t>
      </w:r>
      <w:r>
        <w:softHyphen/>
      </w:r>
      <w:r w:rsidRPr="001F1AD0">
        <w:t>nivå.</w:t>
      </w:r>
    </w:p>
    <w:p w14:paraId="0D162168" w14:textId="77777777" w:rsidR="00191D93" w:rsidRPr="001F1AD0" w:rsidRDefault="00191D93" w:rsidP="00191D93">
      <w:pPr>
        <w:pStyle w:val="Rubrik3"/>
      </w:pPr>
      <w:bookmarkStart w:id="232" w:name="_Toc65160283"/>
      <w:bookmarkStart w:id="233" w:name="_Toc68700500"/>
      <w:r w:rsidRPr="001F1AD0">
        <w:t>Tillsynens unionsdimension</w:t>
      </w:r>
      <w:bookmarkEnd w:id="232"/>
      <w:bookmarkEnd w:id="233"/>
    </w:p>
    <w:p w14:paraId="250C3CBE" w14:textId="77777777" w:rsidR="00191D93" w:rsidRPr="001F1AD0" w:rsidRDefault="00191D93" w:rsidP="00191D93">
      <w:pPr>
        <w:pStyle w:val="Brdtextram"/>
      </w:pPr>
      <w:r w:rsidRPr="001F1AD0">
        <w:rPr>
          <w:b/>
        </w:rPr>
        <w:t xml:space="preserve">Regeringens bedömning: </w:t>
      </w:r>
      <w:r w:rsidRPr="001F1AD0">
        <w:t>Kravet i värdepappersbolagsdirektivet på att den behöriga myndigheten i sin tillsyn ska beakta unionsdimen</w:t>
      </w:r>
      <w:r w:rsidRPr="001F1AD0">
        <w:softHyphen/>
        <w:t>sionen</w:t>
      </w:r>
      <w:r w:rsidRPr="001F1AD0">
        <w:rPr>
          <w:spacing w:val="-2"/>
        </w:rPr>
        <w:t xml:space="preserve"> tillgodoses genom gällande rätt.</w:t>
      </w:r>
    </w:p>
    <w:p w14:paraId="61831412" w14:textId="77777777" w:rsidR="00191D93" w:rsidRPr="001F1AD0" w:rsidRDefault="00191D93" w:rsidP="00191D93">
      <w:pPr>
        <w:pStyle w:val="Brdtext"/>
        <w:rPr>
          <w:sz w:val="8"/>
          <w:szCs w:val="8"/>
        </w:rPr>
      </w:pPr>
    </w:p>
    <w:p w14:paraId="7CA5E894" w14:textId="77777777" w:rsidR="00191D93" w:rsidRPr="001F1AD0" w:rsidRDefault="00191D93" w:rsidP="00191D93">
      <w:pPr>
        <w:pStyle w:val="Brdtextmedindrag"/>
      </w:pPr>
      <w:r w:rsidRPr="001F1AD0">
        <w:rPr>
          <w:b/>
          <w:bCs/>
        </w:rPr>
        <w:t xml:space="preserve">Utredningens bedömning </w:t>
      </w:r>
      <w:r w:rsidRPr="001F1AD0">
        <w:t>överensstämmer med regeringens bedöm</w:t>
      </w:r>
      <w:r w:rsidRPr="001F1AD0">
        <w:softHyphen/>
        <w:t xml:space="preserve">ning. </w:t>
      </w:r>
    </w:p>
    <w:p w14:paraId="03D86124" w14:textId="77777777" w:rsidR="00191D93" w:rsidRPr="001F1AD0" w:rsidRDefault="00191D93" w:rsidP="00191D93">
      <w:pPr>
        <w:pStyle w:val="Brdtextmedindrag"/>
      </w:pPr>
      <w:r w:rsidRPr="001F1AD0">
        <w:rPr>
          <w:b/>
          <w:bCs/>
        </w:rPr>
        <w:t>Remissinstanserna</w:t>
      </w:r>
      <w:r w:rsidRPr="001F1AD0">
        <w:t xml:space="preserve"> tillstyrker bedömningen eller har inget att invända mot den. </w:t>
      </w:r>
    </w:p>
    <w:p w14:paraId="1F1360CC" w14:textId="77777777" w:rsidR="00191D93" w:rsidRPr="001F1AD0" w:rsidRDefault="00191D93" w:rsidP="00191D93">
      <w:pPr>
        <w:pStyle w:val="Brdtextmedindrag"/>
      </w:pPr>
      <w:r w:rsidRPr="001F1AD0">
        <w:rPr>
          <w:b/>
          <w:bCs/>
        </w:rPr>
        <w:t xml:space="preserve">Skälen för regeringens bedömning: </w:t>
      </w:r>
      <w:r w:rsidRPr="001F1AD0">
        <w:t>Enligt värdepappersbolagsdirek</w:t>
      </w:r>
      <w:r w:rsidRPr="001F1AD0">
        <w:softHyphen/>
        <w:t>tivet ska de behöriga myn</w:t>
      </w:r>
      <w:r w:rsidRPr="001F1AD0">
        <w:softHyphen/>
        <w:t>digheterna vid fullgörandet av sina allmänna ålig</w:t>
      </w:r>
      <w:r w:rsidRPr="001F1AD0">
        <w:softHyphen/>
        <w:t>gan</w:t>
      </w:r>
      <w:r w:rsidRPr="001F1AD0">
        <w:softHyphen/>
        <w:t>den ta veder</w:t>
      </w:r>
      <w:r w:rsidRPr="001F1AD0">
        <w:softHyphen/>
        <w:t>börlig hänsyn till den potentiella effekten av egna beslut på det finan</w:t>
      </w:r>
      <w:r w:rsidRPr="001F1AD0">
        <w:softHyphen/>
        <w:t xml:space="preserve">siella systemets stabilitet i andra berörda medlemsstater och i hela </w:t>
      </w:r>
      <w:r w:rsidRPr="001F1AD0">
        <w:rPr>
          <w:spacing w:val="-2"/>
        </w:rPr>
        <w:t>unionen och framför allt i krissituationer, på grundval av de upp</w:t>
      </w:r>
      <w:r w:rsidRPr="001F1AD0">
        <w:rPr>
          <w:spacing w:val="-2"/>
        </w:rPr>
        <w:softHyphen/>
        <w:t>gif</w:t>
      </w:r>
      <w:r w:rsidRPr="001F1AD0">
        <w:rPr>
          <w:spacing w:val="-2"/>
        </w:rPr>
        <w:softHyphen/>
        <w:t>ter</w:t>
      </w:r>
      <w:r w:rsidRPr="001F1AD0">
        <w:t xml:space="preserve"> som är tillgängliga vid den relevanta tidpunkten (artikel 8). En mot</w:t>
      </w:r>
      <w:r w:rsidRPr="001F1AD0">
        <w:softHyphen/>
        <w:t>sva</w:t>
      </w:r>
      <w:r w:rsidRPr="001F1AD0">
        <w:softHyphen/>
        <w:t>ran</w:t>
      </w:r>
      <w:r w:rsidRPr="001F1AD0">
        <w:softHyphen/>
        <w:t>de regel finns i kapitaltäcknings</w:t>
      </w:r>
      <w:r w:rsidRPr="001F1AD0">
        <w:softHyphen/>
        <w:t xml:space="preserve">direktivet, men där anges inte att hänsyn även ska tas till den potentiella effekten </w:t>
      </w:r>
      <w:r w:rsidRPr="001F1AD0">
        <w:rPr>
          <w:iCs/>
        </w:rPr>
        <w:t>i hela</w:t>
      </w:r>
      <w:r w:rsidRPr="001F1AD0">
        <w:rPr>
          <w:i/>
        </w:rPr>
        <w:t xml:space="preserve"> </w:t>
      </w:r>
      <w:r w:rsidRPr="001F1AD0">
        <w:t>unionen (artikel</w:t>
      </w:r>
      <w:r w:rsidRPr="001F1AD0">
        <w:rPr>
          <w:sz w:val="22"/>
          <w:szCs w:val="22"/>
        </w:rPr>
        <w:t> </w:t>
      </w:r>
      <w:r w:rsidRPr="001F1AD0">
        <w:t xml:space="preserve">7). </w:t>
      </w:r>
    </w:p>
    <w:p w14:paraId="457526DC" w14:textId="77777777" w:rsidR="00191D93" w:rsidRPr="001F1AD0" w:rsidRDefault="00191D93" w:rsidP="00191D93">
      <w:pPr>
        <w:pStyle w:val="Brdtextmedindrag"/>
      </w:pPr>
      <w:r w:rsidRPr="001F1AD0">
        <w:rPr>
          <w:spacing w:val="-4"/>
        </w:rPr>
        <w:t>Enligt förordningen med instruktion för Finans</w:t>
      </w:r>
      <w:r w:rsidRPr="001F1AD0">
        <w:rPr>
          <w:spacing w:val="-4"/>
        </w:rPr>
        <w:softHyphen/>
        <w:t>inspek</w:t>
      </w:r>
      <w:r w:rsidRPr="001F1AD0">
        <w:rPr>
          <w:spacing w:val="-4"/>
        </w:rPr>
        <w:softHyphen/>
      </w:r>
      <w:r w:rsidRPr="001F1AD0">
        <w:t>tionen ska in</w:t>
      </w:r>
      <w:r w:rsidRPr="001F1AD0">
        <w:softHyphen/>
        <w:t>spek</w:t>
      </w:r>
      <w:r w:rsidRPr="001F1AD0">
        <w:softHyphen/>
        <w:t>tionen överväga om åtgärder som myn</w:t>
      </w:r>
      <w:r w:rsidRPr="001F1AD0">
        <w:softHyphen/>
        <w:t>digheten vidtar kan påverka stabili</w:t>
      </w:r>
      <w:r w:rsidRPr="001F1AD0">
        <w:softHyphen/>
        <w:t>teten i de finansiella systemen i andra länder inom EES (</w:t>
      </w:r>
      <w:r w:rsidRPr="001F1AD0">
        <w:rPr>
          <w:spacing w:val="-4"/>
        </w:rPr>
        <w:t>5 § 2)</w:t>
      </w:r>
      <w:r w:rsidRPr="001F1AD0">
        <w:t>. Regeringen anser att svensk rätt därigenom uppfyller kravet i värdepappersbolags</w:t>
      </w:r>
      <w:r w:rsidRPr="001F1AD0">
        <w:softHyphen/>
        <w:t>direktivet att den behöriga myndigheten i sin tillsyn ska beakta unions</w:t>
      </w:r>
      <w:r w:rsidRPr="001F1AD0">
        <w:softHyphen/>
        <w:t xml:space="preserve">dimensionen. </w:t>
      </w:r>
    </w:p>
    <w:p w14:paraId="3A609AF7" w14:textId="77777777" w:rsidR="00191D93" w:rsidRPr="001F1AD0" w:rsidRDefault="00191D93" w:rsidP="00191D93">
      <w:pPr>
        <w:pStyle w:val="Rubrik2"/>
      </w:pPr>
      <w:bookmarkStart w:id="234" w:name="_Toc33087276"/>
      <w:bookmarkStart w:id="235" w:name="_Toc65160284"/>
      <w:bookmarkStart w:id="236" w:name="_Toc68700501"/>
      <w:r w:rsidRPr="001F1AD0">
        <w:t>Samarbete och informationsutbyte mellan behöriga</w:t>
      </w:r>
      <w:r w:rsidRPr="001F1AD0">
        <w:rPr>
          <w:rFonts w:ascii="Cambria" w:hAnsi="Cambria"/>
        </w:rPr>
        <w:t> </w:t>
      </w:r>
      <w:r w:rsidRPr="001F1AD0">
        <w:t>myndigheter</w:t>
      </w:r>
      <w:bookmarkEnd w:id="234"/>
      <w:bookmarkEnd w:id="235"/>
      <w:bookmarkEnd w:id="236"/>
    </w:p>
    <w:p w14:paraId="2725D5CA" w14:textId="77777777" w:rsidR="00191D93" w:rsidRPr="001F1AD0" w:rsidRDefault="00191D93" w:rsidP="00191D93">
      <w:pPr>
        <w:pStyle w:val="Rubrik3"/>
        <w:spacing w:before="0"/>
      </w:pPr>
      <w:bookmarkStart w:id="237" w:name="_Toc65160285"/>
      <w:bookmarkStart w:id="238" w:name="_Toc68700502"/>
      <w:r w:rsidRPr="001F1AD0">
        <w:t>Hemmedlemsstaters och värdmedlemsstaters befogenheter och åligganden</w:t>
      </w:r>
      <w:bookmarkEnd w:id="237"/>
      <w:bookmarkEnd w:id="238"/>
    </w:p>
    <w:p w14:paraId="71877AF9" w14:textId="77777777" w:rsidR="00191D93" w:rsidRPr="001F1AD0" w:rsidRDefault="00191D93" w:rsidP="00191D93">
      <w:pPr>
        <w:pStyle w:val="Brdtextram"/>
        <w:rPr>
          <w:b/>
        </w:rPr>
      </w:pPr>
      <w:r w:rsidRPr="001F1AD0">
        <w:rPr>
          <w:b/>
        </w:rPr>
        <w:t xml:space="preserve">Regeringens förslag: </w:t>
      </w:r>
      <w:r w:rsidRPr="001F1AD0">
        <w:t>Finansinspektionen ska få hänskjuta frågor som rör ett för</w:t>
      </w:r>
      <w:r w:rsidRPr="001F1AD0">
        <w:softHyphen/>
        <w:t>farande av en annan behörig myndighet inom EES till Europeiska bankmyndigheten för tvist</w:t>
      </w:r>
      <w:r w:rsidRPr="001F1AD0">
        <w:softHyphen/>
        <w:t>lösning även i en sådan situation som avses i artikel 13.5 i värde</w:t>
      </w:r>
      <w:r w:rsidRPr="001F1AD0">
        <w:softHyphen/>
        <w:t>pappers</w:t>
      </w:r>
      <w:r w:rsidRPr="001F1AD0">
        <w:softHyphen/>
        <w:t>bolagsdirektivet.</w:t>
      </w:r>
    </w:p>
    <w:p w14:paraId="7585A56E" w14:textId="77777777" w:rsidR="00191D93" w:rsidRPr="001F1AD0" w:rsidRDefault="00191D93" w:rsidP="00191D93">
      <w:pPr>
        <w:pStyle w:val="Brdtextmedindragram"/>
        <w:rPr>
          <w:b/>
        </w:rPr>
      </w:pPr>
      <w:r w:rsidRPr="001F1AD0">
        <w:rPr>
          <w:b/>
        </w:rPr>
        <w:lastRenderedPageBreak/>
        <w:t xml:space="preserve">Regeringens bedömning: </w:t>
      </w:r>
      <w:r w:rsidRPr="001F1AD0">
        <w:t>I övrigt tillgodoses kraven i värdepappers</w:t>
      </w:r>
      <w:r w:rsidRPr="001F1AD0">
        <w:softHyphen/>
        <w:t>bolagsdirektivet på att den behöriga myndigheten ska samarbeta och utbyta infor</w:t>
      </w:r>
      <w:r w:rsidRPr="001F1AD0">
        <w:softHyphen/>
        <w:t>ma</w:t>
      </w:r>
      <w:r w:rsidRPr="001F1AD0">
        <w:softHyphen/>
        <w:t xml:space="preserve">tion genom gällande rätt. </w:t>
      </w:r>
    </w:p>
    <w:p w14:paraId="23285A49" w14:textId="77777777" w:rsidR="00191D93" w:rsidRPr="001F1AD0" w:rsidRDefault="00191D93" w:rsidP="00191D93">
      <w:pPr>
        <w:pStyle w:val="Brdtext"/>
        <w:rPr>
          <w:sz w:val="8"/>
          <w:szCs w:val="8"/>
        </w:rPr>
      </w:pPr>
    </w:p>
    <w:p w14:paraId="5E1C5698" w14:textId="77777777" w:rsidR="00191D93" w:rsidRPr="001F1AD0" w:rsidRDefault="00191D93" w:rsidP="00191D93">
      <w:pPr>
        <w:pStyle w:val="Brdtextmedindrag"/>
      </w:pPr>
      <w:r w:rsidRPr="001F1AD0">
        <w:rPr>
          <w:b/>
          <w:bCs/>
        </w:rPr>
        <w:t>Utredningens förslag och bedömning</w:t>
      </w:r>
      <w:r w:rsidRPr="001F1AD0">
        <w:t xml:space="preserve"> överensstämmer med regeringens förslag och bedömning. </w:t>
      </w:r>
    </w:p>
    <w:p w14:paraId="0032E847" w14:textId="77777777" w:rsidR="00191D93" w:rsidRPr="001F1AD0" w:rsidRDefault="00191D93" w:rsidP="00191D93">
      <w:pPr>
        <w:pStyle w:val="Brdtextmedindrag"/>
      </w:pPr>
      <w:r w:rsidRPr="001F1AD0">
        <w:rPr>
          <w:b/>
          <w:bCs/>
        </w:rPr>
        <w:t>Remissinstanserna</w:t>
      </w:r>
      <w:r w:rsidRPr="001F1AD0">
        <w:t xml:space="preserve"> tillstyrker förslaget och bedömningen eller har inget att invända mot dem. </w:t>
      </w:r>
    </w:p>
    <w:p w14:paraId="3C05A437" w14:textId="436F9956" w:rsidR="00191D93" w:rsidRPr="001F1AD0" w:rsidRDefault="00191D93" w:rsidP="00191D93">
      <w:pPr>
        <w:pStyle w:val="Brdtextmedindrag"/>
      </w:pPr>
      <w:r w:rsidRPr="001F1AD0">
        <w:rPr>
          <w:b/>
          <w:bCs/>
        </w:rPr>
        <w:t>Skälen för regeringens förslag och bedömning:</w:t>
      </w:r>
      <w:r w:rsidRPr="001F1AD0">
        <w:t xml:space="preserve"> Enligt värdepappers</w:t>
      </w:r>
      <w:r w:rsidR="002266E5">
        <w:softHyphen/>
      </w:r>
      <w:r w:rsidRPr="001F1AD0">
        <w:t>bolags</w:t>
      </w:r>
      <w:r w:rsidRPr="001F1AD0">
        <w:softHyphen/>
        <w:t>direktivet ska behöriga myndigheter samarbeta och ut</w:t>
      </w:r>
      <w:r w:rsidRPr="001F1AD0">
        <w:softHyphen/>
        <w:t>by</w:t>
      </w:r>
      <w:r w:rsidRPr="001F1AD0">
        <w:softHyphen/>
        <w:t>ta informa</w:t>
      </w:r>
      <w:r w:rsidRPr="001F1AD0">
        <w:softHyphen/>
        <w:t>tion med varandra (artikel 13.1–13.4). Dessa krav tillgodoses i fråga om Finansinspektionen genom de gällande ge</w:t>
      </w:r>
      <w:r w:rsidRPr="001F1AD0">
        <w:softHyphen/>
        <w:t>ne</w:t>
      </w:r>
      <w:r w:rsidRPr="001F1AD0">
        <w:softHyphen/>
        <w:t>rellt utformade bestämmel</w:t>
      </w:r>
      <w:r w:rsidRPr="001F1AD0">
        <w:softHyphen/>
        <w:t>serna om sam</w:t>
      </w:r>
      <w:r w:rsidRPr="001F1AD0">
        <w:softHyphen/>
        <w:t>arbete och informa</w:t>
      </w:r>
      <w:r w:rsidRPr="001F1AD0">
        <w:softHyphen/>
        <w:t>tions</w:t>
      </w:r>
      <w:r w:rsidRPr="001F1AD0">
        <w:softHyphen/>
        <w:t>ut</w:t>
      </w:r>
      <w:r w:rsidRPr="001F1AD0">
        <w:softHyphen/>
        <w:t>byte i tillsynslagen (6 kap. 3 §) och lagen om värdepappersmarknaden (23 kap. 5 §).</w:t>
      </w:r>
    </w:p>
    <w:p w14:paraId="3F79A334" w14:textId="77777777" w:rsidR="00191D93" w:rsidRPr="001F1AD0" w:rsidRDefault="00191D93" w:rsidP="00191D93">
      <w:pPr>
        <w:pStyle w:val="Brdtextmedindrag"/>
      </w:pPr>
      <w:r w:rsidRPr="001F1AD0">
        <w:rPr>
          <w:spacing w:val="-2"/>
        </w:rPr>
        <w:t>Bland kraven i värdepappersbolagsdirektivet ingår att behöriga myndig</w:t>
      </w:r>
      <w:r w:rsidRPr="001F1AD0">
        <w:rPr>
          <w:spacing w:val="-2"/>
        </w:rPr>
        <w:softHyphen/>
        <w:t>heter i hemmed</w:t>
      </w:r>
      <w:r w:rsidRPr="001F1AD0">
        <w:rPr>
          <w:spacing w:val="-2"/>
        </w:rPr>
        <w:softHyphen/>
        <w:t>lems</w:t>
      </w:r>
      <w:r w:rsidRPr="001F1AD0">
        <w:rPr>
          <w:spacing w:val="-2"/>
        </w:rPr>
        <w:softHyphen/>
        <w:t>staten,</w:t>
      </w:r>
      <w:r w:rsidRPr="001F1AD0">
        <w:t xml:space="preserve"> på be</w:t>
      </w:r>
      <w:r w:rsidRPr="001F1AD0">
        <w:softHyphen/>
        <w:t>gäran, detaljerat ska förklara för värd</w:t>
      </w:r>
      <w:r w:rsidRPr="001F1AD0">
        <w:softHyphen/>
        <w:t>medlemsstatens behöriga myndig</w:t>
      </w:r>
      <w:r w:rsidRPr="001F1AD0">
        <w:softHyphen/>
        <w:t>heter hur de har beaktat den information och de resultat som lämnats av värd</w:t>
      </w:r>
      <w:r w:rsidRPr="001F1AD0">
        <w:softHyphen/>
        <w:t>med</w:t>
      </w:r>
      <w:r w:rsidRPr="001F1AD0">
        <w:softHyphen/>
        <w:t>lems</w:t>
      </w:r>
      <w:r w:rsidRPr="001F1AD0">
        <w:softHyphen/>
        <w:t xml:space="preserve">statens behöriga myndigheter. </w:t>
      </w:r>
      <w:r w:rsidRPr="001F1AD0">
        <w:rPr>
          <w:spacing w:val="-2"/>
        </w:rPr>
        <w:t>Om värd</w:t>
      </w:r>
      <w:r w:rsidRPr="001F1AD0">
        <w:rPr>
          <w:spacing w:val="-2"/>
        </w:rPr>
        <w:softHyphen/>
        <w:t>medlemsstatens behö</w:t>
      </w:r>
      <w:r w:rsidRPr="001F1AD0">
        <w:rPr>
          <w:spacing w:val="-2"/>
        </w:rPr>
        <w:softHyphen/>
        <w:t>ri</w:t>
      </w:r>
      <w:r w:rsidRPr="001F1AD0">
        <w:rPr>
          <w:spacing w:val="-2"/>
        </w:rPr>
        <w:softHyphen/>
        <w:t>ga myndigheter vidhåller att behö</w:t>
      </w:r>
      <w:r w:rsidRPr="001F1AD0">
        <w:rPr>
          <w:spacing w:val="-2"/>
        </w:rPr>
        <w:softHyphen/>
        <w:t>riga</w:t>
      </w:r>
      <w:r w:rsidRPr="001F1AD0">
        <w:t xml:space="preserve"> myndig</w:t>
      </w:r>
      <w:r w:rsidRPr="001F1AD0">
        <w:softHyphen/>
        <w:t>heter i hemmedlems</w:t>
      </w:r>
      <w:r w:rsidRPr="001F1AD0">
        <w:softHyphen/>
        <w:t>staten inte har vidtagit nödvändiga åt</w:t>
      </w:r>
      <w:r w:rsidRPr="001F1AD0">
        <w:softHyphen/>
        <w:t>gär</w:t>
      </w:r>
      <w:r w:rsidRPr="001F1AD0">
        <w:softHyphen/>
        <w:t>der får de, efter att ha informerat hem</w:t>
      </w:r>
      <w:r w:rsidRPr="001F1AD0">
        <w:softHyphen/>
        <w:t>med</w:t>
      </w:r>
      <w:r w:rsidRPr="001F1AD0">
        <w:softHyphen/>
        <w:t>lems</w:t>
      </w:r>
      <w:r w:rsidRPr="001F1AD0">
        <w:softHyphen/>
        <w:t>statens behöriga myndig</w:t>
      </w:r>
      <w:r w:rsidRPr="001F1AD0">
        <w:softHyphen/>
        <w:t>he</w:t>
      </w:r>
      <w:r w:rsidRPr="001F1AD0">
        <w:softHyphen/>
        <w:t>ter, Eba och Esma, vidta lämpliga åt</w:t>
      </w:r>
      <w:r w:rsidRPr="001F1AD0">
        <w:softHyphen/>
        <w:t>gär</w:t>
      </w:r>
      <w:r w:rsidRPr="001F1AD0">
        <w:softHyphen/>
        <w:t>der för att skydda de kunder som tillhanda</w:t>
      </w:r>
      <w:r w:rsidRPr="001F1AD0">
        <w:softHyphen/>
        <w:t>hålls tjänsterna eller för att skydda stabili</w:t>
      </w:r>
      <w:r w:rsidRPr="001F1AD0">
        <w:softHyphen/>
        <w:t>te</w:t>
      </w:r>
      <w:r w:rsidRPr="001F1AD0">
        <w:softHyphen/>
        <w:t>ten i det finan</w:t>
      </w:r>
      <w:r w:rsidRPr="001F1AD0">
        <w:softHyphen/>
        <w:t>siella syste</w:t>
      </w:r>
      <w:r w:rsidRPr="001F1AD0">
        <w:softHyphen/>
        <w:t xml:space="preserve">met. Om hemmedlemsstatens behöriga myndigheter motsätter sig </w:t>
      </w:r>
      <w:r w:rsidRPr="001F1AD0">
        <w:rPr>
          <w:spacing w:val="-2"/>
        </w:rPr>
        <w:t>de åtgärder som vidtas av värdmedlemsstatens behöriga myndig</w:t>
      </w:r>
      <w:r w:rsidRPr="001F1AD0">
        <w:rPr>
          <w:spacing w:val="-2"/>
        </w:rPr>
        <w:softHyphen/>
        <w:t>he</w:t>
      </w:r>
      <w:r w:rsidRPr="001F1AD0">
        <w:rPr>
          <w:spacing w:val="-2"/>
        </w:rPr>
        <w:softHyphen/>
        <w:t>ter,</w:t>
      </w:r>
      <w:r w:rsidRPr="001F1AD0">
        <w:t xml:space="preserve"> får de hän</w:t>
      </w:r>
      <w:r w:rsidRPr="001F1AD0">
        <w:softHyphen/>
        <w:t>skjuta ärendet till Eba som ska agera i enlighet med för</w:t>
      </w:r>
      <w:r w:rsidRPr="001F1AD0">
        <w:softHyphen/>
        <w:t>farandet i arti</w:t>
      </w:r>
      <w:r w:rsidRPr="001F1AD0">
        <w:softHyphen/>
        <w:t>kel 19 i förordning (EU) nr 1093/2010 (artikel 13.5 i värdepappersbolags</w:t>
      </w:r>
      <w:r w:rsidRPr="001F1AD0">
        <w:softHyphen/>
        <w:t>direktivet). Det mot</w:t>
      </w:r>
      <w:r w:rsidRPr="001F1AD0">
        <w:softHyphen/>
        <w:t>sva</w:t>
      </w:r>
      <w:r w:rsidRPr="001F1AD0">
        <w:softHyphen/>
        <w:t>rar det som gäller enligt kapitaltäckningsdirektivet (artikel 50.4). Enligt till</w:t>
      </w:r>
      <w:r w:rsidRPr="001F1AD0">
        <w:softHyphen/>
        <w:t>syns</w:t>
      </w:r>
      <w:r w:rsidRPr="001F1AD0">
        <w:softHyphen/>
        <w:t>lagen är det i dag möjligt för Finans</w:t>
      </w:r>
      <w:r w:rsidRPr="001F1AD0">
        <w:softHyphen/>
        <w:t>inspektionen att hänskjuta vissa frågor till Eba för tvistlösning (6 kap. 5 §). För att genomföra värdepappersbolagsdirektivet i denna del bör Finans</w:t>
      </w:r>
      <w:r w:rsidRPr="001F1AD0">
        <w:softHyphen/>
        <w:t>inspektionen även få hänskjuta en fråga till Eba för tvistlösning i en sådan situation som avses i artikel 13.5 i direktivet.</w:t>
      </w:r>
    </w:p>
    <w:p w14:paraId="3876E638" w14:textId="77777777" w:rsidR="00191D93" w:rsidRPr="001F1AD0" w:rsidRDefault="00191D93" w:rsidP="00191D93">
      <w:pPr>
        <w:pStyle w:val="Rubrik3"/>
      </w:pPr>
      <w:bookmarkStart w:id="239" w:name="_Toc65160286"/>
      <w:bookmarkStart w:id="240" w:name="_Toc68700503"/>
      <w:r w:rsidRPr="001F1AD0">
        <w:t>Tillsyn av värdepappersföretagskoncerner</w:t>
      </w:r>
      <w:bookmarkEnd w:id="239"/>
      <w:bookmarkEnd w:id="240"/>
    </w:p>
    <w:p w14:paraId="446AD480" w14:textId="77777777" w:rsidR="00191D93" w:rsidRPr="001F1AD0" w:rsidRDefault="00191D93" w:rsidP="00191D93">
      <w:pPr>
        <w:pStyle w:val="Brdtextram"/>
        <w:rPr>
          <w:b/>
        </w:rPr>
      </w:pPr>
      <w:r w:rsidRPr="001F1AD0">
        <w:rPr>
          <w:b/>
        </w:rPr>
        <w:t xml:space="preserve">Regeringens förslag: </w:t>
      </w:r>
      <w:r w:rsidRPr="001F1AD0">
        <w:t xml:space="preserve">Finansinspektionen ska få hänskjuta frågor till Europeiska bankmyndigheten </w:t>
      </w:r>
      <w:r>
        <w:t>när</w:t>
      </w:r>
      <w:r w:rsidRPr="001F1AD0">
        <w:t xml:space="preserve"> det uppstått oenighet om tillsyns</w:t>
      </w:r>
      <w:r w:rsidRPr="001F1AD0">
        <w:softHyphen/>
        <w:t>kollegier</w:t>
      </w:r>
      <w:r w:rsidRPr="001F1AD0">
        <w:softHyphen/>
        <w:t>nas funktion även i en sådan situation som anges i artikel 48 i värdepappersbolags</w:t>
      </w:r>
      <w:r w:rsidRPr="001F1AD0">
        <w:softHyphen/>
        <w:t>direktivet.</w:t>
      </w:r>
    </w:p>
    <w:p w14:paraId="51670A64" w14:textId="77777777" w:rsidR="00191D93" w:rsidRPr="001F1AD0" w:rsidRDefault="00191D93" w:rsidP="00191D93">
      <w:pPr>
        <w:pStyle w:val="Brdtextmedindragram"/>
      </w:pPr>
      <w:r w:rsidRPr="001F1AD0">
        <w:rPr>
          <w:b/>
        </w:rPr>
        <w:t xml:space="preserve">Regeringens bedömning: </w:t>
      </w:r>
      <w:r w:rsidRPr="001F1AD0">
        <w:t>Värdepappersbolagsdirektivets krav på information i krissituationer, på grupptillsynsmyndigheten och de be</w:t>
      </w:r>
      <w:r w:rsidRPr="001F1AD0">
        <w:softHyphen/>
        <w:t xml:space="preserve">rörda myndigheterna att utbyta information och samråda med </w:t>
      </w:r>
      <w:r w:rsidRPr="001F1AD0">
        <w:rPr>
          <w:spacing w:val="-4"/>
        </w:rPr>
        <w:t>varandra och på kontroll av vissa uppgifter</w:t>
      </w:r>
      <w:r w:rsidRPr="001F1AD0">
        <w:t xml:space="preserve"> tillgodoses genom gällande rätt.</w:t>
      </w:r>
    </w:p>
    <w:p w14:paraId="79067AA3" w14:textId="77777777" w:rsidR="00191D93" w:rsidRPr="001F1AD0" w:rsidRDefault="00191D93" w:rsidP="00191D93">
      <w:pPr>
        <w:pStyle w:val="Brdtextmedindragram"/>
      </w:pPr>
      <w:r w:rsidRPr="001F1AD0">
        <w:t>Kravet i värdepappersbolagsdirektivet att den behöriga myndigheten ska vara skyldig att delta i tillsynskollegier bör genomföras i före</w:t>
      </w:r>
      <w:r w:rsidRPr="001F1AD0">
        <w:softHyphen/>
        <w:t>skrifter på förordningsnivå.</w:t>
      </w:r>
    </w:p>
    <w:p w14:paraId="089BB707" w14:textId="77777777" w:rsidR="00191D93" w:rsidRPr="001F1AD0" w:rsidRDefault="00191D93" w:rsidP="00191D93">
      <w:pPr>
        <w:pStyle w:val="Brdtext"/>
        <w:rPr>
          <w:sz w:val="8"/>
          <w:szCs w:val="8"/>
        </w:rPr>
      </w:pPr>
    </w:p>
    <w:p w14:paraId="58C94C1A" w14:textId="77777777" w:rsidR="00191D93" w:rsidRPr="001F1AD0" w:rsidRDefault="00191D93" w:rsidP="00191D93">
      <w:pPr>
        <w:pStyle w:val="Brdtextmedindrag"/>
      </w:pPr>
      <w:r w:rsidRPr="001F1AD0">
        <w:rPr>
          <w:b/>
          <w:bCs/>
        </w:rPr>
        <w:t xml:space="preserve">Utredningens förslag och bedömning </w:t>
      </w:r>
      <w:r w:rsidRPr="001F1AD0">
        <w:t xml:space="preserve">överensstämmer med regeringens förslag och bedömning. </w:t>
      </w:r>
    </w:p>
    <w:p w14:paraId="3D796301" w14:textId="77777777" w:rsidR="00191D93" w:rsidRPr="001F1AD0" w:rsidRDefault="00191D93" w:rsidP="00191D93">
      <w:pPr>
        <w:pStyle w:val="Brdtextmedindrag"/>
      </w:pPr>
      <w:r w:rsidRPr="001F1AD0">
        <w:rPr>
          <w:b/>
          <w:bCs/>
        </w:rPr>
        <w:lastRenderedPageBreak/>
        <w:t>Remissinstanserna</w:t>
      </w:r>
      <w:r w:rsidRPr="001F1AD0">
        <w:t xml:space="preserve"> tillstyrker förslaget och bedömningen eller har inget att invända mot dem.</w:t>
      </w:r>
    </w:p>
    <w:p w14:paraId="74D7E3DE" w14:textId="77777777" w:rsidR="00191D93" w:rsidRPr="001F1AD0" w:rsidRDefault="00191D93" w:rsidP="00191D93">
      <w:pPr>
        <w:pStyle w:val="Rubrik4utannumrering"/>
      </w:pPr>
      <w:r w:rsidRPr="001F1AD0">
        <w:t>Skälen för regeringens förslag och bedömning</w:t>
      </w:r>
    </w:p>
    <w:p w14:paraId="194DB8EE" w14:textId="77777777" w:rsidR="00191D93" w:rsidRPr="001F1AD0" w:rsidRDefault="00191D93" w:rsidP="00191D93">
      <w:pPr>
        <w:pStyle w:val="Rubrik5utannumrering"/>
        <w:spacing w:before="0"/>
      </w:pPr>
      <w:r w:rsidRPr="001F1AD0">
        <w:t>Krav på information i krissituationer</w:t>
      </w:r>
    </w:p>
    <w:p w14:paraId="55BC50E9" w14:textId="77777777" w:rsidR="00191D93" w:rsidRPr="001F1AD0" w:rsidRDefault="00191D93" w:rsidP="00191D93">
      <w:pPr>
        <w:pStyle w:val="Brdtextmedindrag"/>
        <w:ind w:firstLine="0"/>
      </w:pPr>
      <w:r w:rsidRPr="001F1AD0">
        <w:rPr>
          <w:spacing w:val="-2"/>
        </w:rPr>
        <w:t>Värdepappersbolagsdirektivet ställer upp ett informa</w:t>
      </w:r>
      <w:r w:rsidRPr="001F1AD0">
        <w:rPr>
          <w:spacing w:val="-2"/>
        </w:rPr>
        <w:softHyphen/>
        <w:t>tions</w:t>
      </w:r>
      <w:r w:rsidRPr="001F1AD0">
        <w:rPr>
          <w:spacing w:val="-2"/>
        </w:rPr>
        <w:softHyphen/>
        <w:t>krav i krissitua</w:t>
      </w:r>
      <w:r w:rsidRPr="001F1AD0">
        <w:rPr>
          <w:spacing w:val="-2"/>
        </w:rPr>
        <w:softHyphen/>
        <w:t>tioner (artikel 47). Ett i princip motsvarande krav finns i kapitaltäck</w:t>
      </w:r>
      <w:r w:rsidRPr="001F1AD0">
        <w:rPr>
          <w:spacing w:val="-2"/>
        </w:rPr>
        <w:softHyphen/>
        <w:t>nings</w:t>
      </w:r>
      <w:r w:rsidRPr="001F1AD0">
        <w:rPr>
          <w:spacing w:val="-2"/>
        </w:rPr>
        <w:softHyphen/>
        <w:t>direktivet (artikel 114.1), vilket genom värdepappersbolagsdirek</w:t>
      </w:r>
      <w:r w:rsidRPr="001F1AD0">
        <w:rPr>
          <w:spacing w:val="-2"/>
        </w:rPr>
        <w:softHyphen/>
        <w:t>tivet har ändrats på så att det har införts en hänvisning till det senare direktivet (artikel 62.18). Enligt tillsynslagen gäller i dag att om en kritisk situation uppstår i Sverige som kan även</w:t>
      </w:r>
      <w:r w:rsidRPr="001F1AD0">
        <w:rPr>
          <w:spacing w:val="-2"/>
        </w:rPr>
        <w:softHyphen/>
        <w:t>tyra likviditeten på finansmarknaden eller stabili</w:t>
      </w:r>
      <w:r w:rsidRPr="001F1AD0">
        <w:rPr>
          <w:spacing w:val="-2"/>
        </w:rPr>
        <w:softHyphen/>
        <w:t>teten i det finan</w:t>
      </w:r>
      <w:r w:rsidRPr="001F1AD0">
        <w:rPr>
          <w:spacing w:val="-2"/>
        </w:rPr>
        <w:softHyphen/>
        <w:t>siella systemet i något land inom EES, ska Finans</w:t>
      </w:r>
      <w:r w:rsidRPr="001F1AD0">
        <w:rPr>
          <w:spacing w:val="-2"/>
        </w:rPr>
        <w:softHyphen/>
        <w:t>inspek</w:t>
      </w:r>
      <w:r w:rsidRPr="001F1AD0">
        <w:rPr>
          <w:spacing w:val="-2"/>
        </w:rPr>
        <w:softHyphen/>
        <w:t xml:space="preserve">tionen i sin tillsynsverksamhet samarbeta och utbyta information med </w:t>
      </w:r>
      <w:r>
        <w:rPr>
          <w:spacing w:val="-2"/>
        </w:rPr>
        <w:t>andra</w:t>
      </w:r>
      <w:r w:rsidRPr="001F1AD0">
        <w:rPr>
          <w:spacing w:val="-2"/>
        </w:rPr>
        <w:t xml:space="preserve"> berörda myndigheter inom EES, Eba och ESRB i den utsträck</w:t>
      </w:r>
      <w:r w:rsidRPr="001F1AD0">
        <w:rPr>
          <w:spacing w:val="-2"/>
        </w:rPr>
        <w:softHyphen/>
        <w:t xml:space="preserve">ning som följer av Sveriges medlemskap i EU (6 kap. 3 § </w:t>
      </w:r>
      <w:r>
        <w:rPr>
          <w:spacing w:val="-2"/>
        </w:rPr>
        <w:t>första</w:t>
      </w:r>
      <w:r w:rsidRPr="001F1AD0">
        <w:rPr>
          <w:spacing w:val="-2"/>
        </w:rPr>
        <w:t xml:space="preserve"> stycket). Det ovan angivna kravet i värdepappersbolagsdirektivet tillgodoses därmed genom gällande rätt. </w:t>
      </w:r>
    </w:p>
    <w:p w14:paraId="3478DB4E" w14:textId="77777777" w:rsidR="00191D93" w:rsidRPr="001F1AD0" w:rsidRDefault="00191D93" w:rsidP="00191D93">
      <w:pPr>
        <w:pStyle w:val="Rubrik5utannumrering"/>
      </w:pPr>
      <w:bookmarkStart w:id="241" w:name="_Hlk64993651"/>
      <w:r w:rsidRPr="001F1AD0">
        <w:t>Tillsynskollegier</w:t>
      </w:r>
    </w:p>
    <w:p w14:paraId="1B81FEF4" w14:textId="77777777" w:rsidR="00191D93" w:rsidRPr="001F1AD0" w:rsidRDefault="00191D93" w:rsidP="00191D93">
      <w:pPr>
        <w:pStyle w:val="Brdtextmedindrag"/>
        <w:ind w:firstLine="0"/>
      </w:pPr>
      <w:r w:rsidRPr="001F1AD0">
        <w:rPr>
          <w:spacing w:val="-2"/>
        </w:rPr>
        <w:t>Enligt värdepappersbolagsdirektivet ska grupptill</w:t>
      </w:r>
      <w:r w:rsidRPr="001F1AD0">
        <w:rPr>
          <w:spacing w:val="-2"/>
        </w:rPr>
        <w:softHyphen/>
        <w:t>syns</w:t>
      </w:r>
      <w:r w:rsidRPr="001F1AD0">
        <w:rPr>
          <w:spacing w:val="-2"/>
        </w:rPr>
        <w:softHyphen/>
      </w:r>
      <w:r w:rsidRPr="001F1AD0">
        <w:t>myndigheten, när det är lämpligt, kunna inrätta s.k. tillsynskollegier för att underlätta och effek</w:t>
      </w:r>
      <w:r w:rsidRPr="001F1AD0">
        <w:softHyphen/>
        <w:t>ti</w:t>
      </w:r>
      <w:r w:rsidRPr="001F1AD0">
        <w:softHyphen/>
        <w:t>vi</w:t>
      </w:r>
      <w:r w:rsidRPr="001F1AD0">
        <w:softHyphen/>
        <w:t>sera tillsynen (</w:t>
      </w:r>
      <w:r w:rsidRPr="001F1AD0">
        <w:rPr>
          <w:spacing w:val="-2"/>
        </w:rPr>
        <w:t>artikel 48)</w:t>
      </w:r>
      <w:r w:rsidRPr="001F1AD0">
        <w:t xml:space="preserve">. </w:t>
      </w:r>
      <w:r>
        <w:t xml:space="preserve">I direktivet finns det även </w:t>
      </w:r>
      <w:r>
        <w:rPr>
          <w:spacing w:val="-2"/>
        </w:rPr>
        <w:t>närmare regler om bl.a. om behöriga myndigheters skyldigheter. Det överensstämmer</w:t>
      </w:r>
      <w:r w:rsidRPr="001F1AD0">
        <w:t xml:space="preserve"> i stor utsträckning </w:t>
      </w:r>
      <w:r>
        <w:t>med den</w:t>
      </w:r>
      <w:r w:rsidRPr="001F1AD0">
        <w:t xml:space="preserve"> reg</w:t>
      </w:r>
      <w:r w:rsidRPr="001F1AD0">
        <w:softHyphen/>
        <w:t>le</w:t>
      </w:r>
      <w:r w:rsidRPr="001F1AD0">
        <w:softHyphen/>
        <w:t xml:space="preserve">ring </w:t>
      </w:r>
      <w:r>
        <w:t xml:space="preserve">som </w:t>
      </w:r>
      <w:r w:rsidRPr="001F1AD0">
        <w:t>finns i kapital</w:t>
      </w:r>
      <w:r w:rsidRPr="001F1AD0">
        <w:softHyphen/>
        <w:t>täcknings</w:t>
      </w:r>
      <w:r w:rsidRPr="001F1AD0">
        <w:softHyphen/>
      </w:r>
      <w:r w:rsidRPr="001F1AD0">
        <w:rPr>
          <w:spacing w:val="-2"/>
        </w:rPr>
        <w:t>direktivet (</w:t>
      </w:r>
      <w:r w:rsidRPr="001F1AD0">
        <w:t>arti</w:t>
      </w:r>
      <w:r>
        <w:softHyphen/>
      </w:r>
      <w:r w:rsidRPr="001F1AD0">
        <w:t>kel 116)</w:t>
      </w:r>
      <w:r w:rsidRPr="001F1AD0">
        <w:rPr>
          <w:spacing w:val="-2"/>
        </w:rPr>
        <w:t>.</w:t>
      </w:r>
      <w:r>
        <w:rPr>
          <w:spacing w:val="-2"/>
        </w:rPr>
        <w:t xml:space="preserve"> Kravet i </w:t>
      </w:r>
      <w:r w:rsidRPr="0047316B">
        <w:rPr>
          <w:spacing w:val="-2"/>
        </w:rPr>
        <w:t xml:space="preserve">värdepappersbolagsdirektivet </w:t>
      </w:r>
      <w:r>
        <w:rPr>
          <w:spacing w:val="-2"/>
        </w:rPr>
        <w:t>att Finansinspektionen ska vara skyldig att delta i tillsynskollegier bör genom</w:t>
      </w:r>
      <w:r>
        <w:rPr>
          <w:spacing w:val="-2"/>
        </w:rPr>
        <w:softHyphen/>
        <w:t>föras i föreskrifter på f</w:t>
      </w:r>
      <w:r w:rsidRPr="0047316B">
        <w:rPr>
          <w:spacing w:val="-2"/>
        </w:rPr>
        <w:t>ör</w:t>
      </w:r>
      <w:r>
        <w:rPr>
          <w:spacing w:val="-2"/>
        </w:rPr>
        <w:softHyphen/>
      </w:r>
      <w:r w:rsidRPr="0047316B">
        <w:rPr>
          <w:spacing w:val="-2"/>
        </w:rPr>
        <w:t>ordnings</w:t>
      </w:r>
      <w:r>
        <w:rPr>
          <w:spacing w:val="-2"/>
        </w:rPr>
        <w:t xml:space="preserve">nivå. </w:t>
      </w:r>
    </w:p>
    <w:bookmarkEnd w:id="241"/>
    <w:p w14:paraId="651E9248" w14:textId="77777777" w:rsidR="00191D93" w:rsidRPr="001F1AD0" w:rsidRDefault="00191D93" w:rsidP="00191D93">
      <w:pPr>
        <w:pStyle w:val="Rubrik5utannumrering"/>
      </w:pPr>
      <w:r w:rsidRPr="001F1AD0">
        <w:t>Hänskjutande till Eba för medling</w:t>
      </w:r>
    </w:p>
    <w:p w14:paraId="60DEC479" w14:textId="77777777" w:rsidR="00191D93" w:rsidRPr="001F1AD0" w:rsidRDefault="00191D93" w:rsidP="00191D93">
      <w:pPr>
        <w:pStyle w:val="Brdtextmedindrag"/>
        <w:ind w:firstLine="0"/>
      </w:pPr>
      <w:r w:rsidRPr="001F1AD0">
        <w:t>Vid oenighet om ett beslut som antagits av grupp</w:t>
      </w:r>
      <w:r w:rsidRPr="001F1AD0">
        <w:softHyphen/>
        <w:t>tillsyns</w:t>
      </w:r>
      <w:r w:rsidRPr="001F1AD0">
        <w:softHyphen/>
        <w:t>myndig</w:t>
      </w:r>
      <w:r w:rsidRPr="001F1AD0">
        <w:softHyphen/>
        <w:t>heten om tillsynskollegiernas funktion kan någon av de berörda be</w:t>
      </w:r>
      <w:r w:rsidRPr="001F1AD0">
        <w:softHyphen/>
        <w:t>h</w:t>
      </w:r>
      <w:r w:rsidRPr="001F1AD0">
        <w:rPr>
          <w:spacing w:val="-2"/>
        </w:rPr>
        <w:t>öriga myndig</w:t>
      </w:r>
      <w:r w:rsidRPr="001F1AD0">
        <w:rPr>
          <w:spacing w:val="-2"/>
        </w:rPr>
        <w:softHyphen/>
        <w:t>he</w:t>
      </w:r>
      <w:r w:rsidRPr="001F1AD0">
        <w:rPr>
          <w:spacing w:val="-2"/>
        </w:rPr>
        <w:softHyphen/>
        <w:t>te</w:t>
      </w:r>
      <w:r>
        <w:rPr>
          <w:spacing w:val="-2"/>
        </w:rPr>
        <w:t>rna</w:t>
      </w:r>
      <w:r w:rsidRPr="001F1AD0">
        <w:rPr>
          <w:spacing w:val="-2"/>
        </w:rPr>
        <w:t xml:space="preserve"> hänskjuta ärendet till Eba (artikel 48.7 i värdepappersbolags</w:t>
      </w:r>
      <w:r>
        <w:rPr>
          <w:spacing w:val="-2"/>
        </w:rPr>
        <w:softHyphen/>
      </w:r>
      <w:r w:rsidRPr="001F1AD0">
        <w:rPr>
          <w:spacing w:val="-2"/>
        </w:rPr>
        <w:t>direk</w:t>
      </w:r>
      <w:r>
        <w:rPr>
          <w:spacing w:val="-2"/>
        </w:rPr>
        <w:softHyphen/>
      </w:r>
      <w:r w:rsidRPr="001F1AD0">
        <w:rPr>
          <w:spacing w:val="-2"/>
        </w:rPr>
        <w:t>tivet)</w:t>
      </w:r>
      <w:r w:rsidRPr="001F1AD0">
        <w:t>. En bestämmelse om hänskju</w:t>
      </w:r>
      <w:r w:rsidRPr="001F1AD0">
        <w:softHyphen/>
        <w:t>tan</w:t>
      </w:r>
      <w:r w:rsidRPr="001F1AD0">
        <w:softHyphen/>
        <w:t>de i mot</w:t>
      </w:r>
      <w:r w:rsidRPr="001F1AD0">
        <w:softHyphen/>
        <w:t>svarande situation enligt kapital</w:t>
      </w:r>
      <w:r w:rsidRPr="001F1AD0">
        <w:softHyphen/>
        <w:t>täcknings</w:t>
      </w:r>
      <w:r w:rsidRPr="001F1AD0">
        <w:softHyphen/>
        <w:t>direktivet finns i dag i till</w:t>
      </w:r>
      <w:r w:rsidRPr="001F1AD0">
        <w:softHyphen/>
        <w:t>syns</w:t>
      </w:r>
      <w:r w:rsidRPr="001F1AD0">
        <w:softHyphen/>
        <w:t>lagen (6 kap. 4 §). För att genom</w:t>
      </w:r>
      <w:r>
        <w:softHyphen/>
      </w:r>
      <w:r w:rsidRPr="001F1AD0">
        <w:t>föra värdepappersbolagsdirektivet bör Finansinspektionen även få hän</w:t>
      </w:r>
      <w:r>
        <w:softHyphen/>
      </w:r>
      <w:r w:rsidRPr="001F1AD0">
        <w:t>skjuta frågor till Eba då det uppstått oenighet om tillsynskollegiernas funktion i en sådan situation som anges i artikel 48 i värde</w:t>
      </w:r>
      <w:r w:rsidRPr="001F1AD0">
        <w:softHyphen/>
        <w:t>pappers</w:t>
      </w:r>
      <w:r w:rsidRPr="001F1AD0">
        <w:softHyphen/>
        <w:t>bolags</w:t>
      </w:r>
      <w:r>
        <w:softHyphen/>
      </w:r>
      <w:r w:rsidRPr="001F1AD0">
        <w:t xml:space="preserve">direktivet. </w:t>
      </w:r>
    </w:p>
    <w:p w14:paraId="5D243A82" w14:textId="77777777" w:rsidR="00191D93" w:rsidRPr="001F1AD0" w:rsidRDefault="00191D93" w:rsidP="00191D93">
      <w:pPr>
        <w:pStyle w:val="Rubrik5utannumrering"/>
      </w:pPr>
      <w:r w:rsidRPr="001F1AD0">
        <w:t>Krav på informationsutbyte och samråd</w:t>
      </w:r>
    </w:p>
    <w:p w14:paraId="51E58449" w14:textId="77777777" w:rsidR="00191D93" w:rsidRPr="001F1AD0" w:rsidRDefault="00191D93" w:rsidP="00191D93">
      <w:pPr>
        <w:pStyle w:val="Brdtextmedindrag"/>
        <w:ind w:firstLine="0"/>
      </w:pPr>
      <w:r w:rsidRPr="001F1AD0">
        <w:t>I värdepappersbolagsdirektivet finns även krav på grupp</w:t>
      </w:r>
      <w:r w:rsidRPr="001F1AD0">
        <w:softHyphen/>
        <w:t>tillsynsmyndig</w:t>
      </w:r>
      <w:r w:rsidRPr="001F1AD0">
        <w:softHyphen/>
        <w:t>heten och de behöriga myndigheterna att utbyta infor</w:t>
      </w:r>
      <w:r w:rsidRPr="001F1AD0">
        <w:softHyphen/>
        <w:t>mation och samråda med varandra (artikel 49). Ett liknande krav finns även i kapitaltäck</w:t>
      </w:r>
      <w:r w:rsidRPr="001F1AD0">
        <w:softHyphen/>
        <w:t>nings</w:t>
      </w:r>
      <w:r w:rsidRPr="001F1AD0">
        <w:softHyphen/>
        <w:t>direktivet (artikel 117). Dessa krav tillgodoses genom de generellt utfor</w:t>
      </w:r>
      <w:r w:rsidRPr="001F1AD0">
        <w:softHyphen/>
        <w:t>made bestämmelserna om samar</w:t>
      </w:r>
      <w:r w:rsidRPr="001F1AD0">
        <w:softHyphen/>
        <w:t>bete och informationsutbyte i till</w:t>
      </w:r>
      <w:r w:rsidRPr="001F1AD0">
        <w:softHyphen/>
        <w:t>syns</w:t>
      </w:r>
      <w:r w:rsidRPr="001F1AD0">
        <w:softHyphen/>
        <w:t>lagen (6 kap. 3 §) och lagen om värde</w:t>
      </w:r>
      <w:r w:rsidRPr="001F1AD0">
        <w:softHyphen/>
        <w:t>pappers</w:t>
      </w:r>
      <w:r w:rsidRPr="001F1AD0">
        <w:softHyphen/>
        <w:t xml:space="preserve">marknaden (23 kap. 5 §). </w:t>
      </w:r>
    </w:p>
    <w:p w14:paraId="6D10D668" w14:textId="77777777" w:rsidR="00191D93" w:rsidRPr="001F1AD0" w:rsidRDefault="00191D93" w:rsidP="00191D93">
      <w:pPr>
        <w:pStyle w:val="Rubrik5utannumrering"/>
      </w:pPr>
      <w:r w:rsidRPr="001F1AD0">
        <w:lastRenderedPageBreak/>
        <w:t>Krav på bistånd med kontroll av vissa uppgifter</w:t>
      </w:r>
    </w:p>
    <w:p w14:paraId="39FE5795" w14:textId="77777777" w:rsidR="00191D93" w:rsidRPr="001F1AD0" w:rsidRDefault="00191D93" w:rsidP="00191D93">
      <w:pPr>
        <w:pStyle w:val="Brdtextmedindrag"/>
        <w:ind w:firstLine="0"/>
        <w:rPr>
          <w:spacing w:val="-4"/>
        </w:rPr>
      </w:pPr>
      <w:r w:rsidRPr="001F1AD0">
        <w:t xml:space="preserve">Värdepappersbolagsdirektivet innehåller regler om kontroll av uppgifter om särskilt uppräknade företagstyper i </w:t>
      </w:r>
      <w:r w:rsidRPr="001F1AD0">
        <w:rPr>
          <w:spacing w:val="-4"/>
        </w:rPr>
        <w:t>andra medlemsstater (</w:t>
      </w:r>
      <w:r w:rsidRPr="001F1AD0">
        <w:t>artikel 50)</w:t>
      </w:r>
      <w:r w:rsidRPr="001F1AD0">
        <w:rPr>
          <w:spacing w:val="-4"/>
        </w:rPr>
        <w:t>. Motsvarande reglering finns i kapital</w:t>
      </w:r>
      <w:r w:rsidRPr="001F1AD0">
        <w:rPr>
          <w:spacing w:val="-4"/>
        </w:rPr>
        <w:softHyphen/>
      </w:r>
      <w:r w:rsidRPr="001F1AD0">
        <w:rPr>
          <w:spacing w:val="-2"/>
        </w:rPr>
        <w:t>täckningsdirektivet, med den skillnaden att finansiella holding</w:t>
      </w:r>
      <w:r w:rsidRPr="001F1AD0">
        <w:rPr>
          <w:spacing w:val="-2"/>
        </w:rPr>
        <w:softHyphen/>
        <w:t>före</w:t>
      </w:r>
      <w:r w:rsidRPr="001F1AD0">
        <w:rPr>
          <w:spacing w:val="-2"/>
        </w:rPr>
        <w:softHyphen/>
        <w:t>tag</w:t>
      </w:r>
      <w:r w:rsidRPr="001F1AD0">
        <w:t xml:space="preserve"> ingår i uppräkningen i det direktivet i stället för värdepappersinriktade holdingföretag (</w:t>
      </w:r>
      <w:r w:rsidRPr="001F1AD0">
        <w:rPr>
          <w:spacing w:val="-4"/>
        </w:rPr>
        <w:t>artikel 118)</w:t>
      </w:r>
      <w:r w:rsidRPr="001F1AD0">
        <w:t xml:space="preserve">. De reglerna i kapitaltäckningsdirektivet är i svensk rätt genomförda i en bestämmelse i </w:t>
      </w:r>
      <w:r w:rsidRPr="001F1AD0">
        <w:rPr>
          <w:spacing w:val="-4"/>
        </w:rPr>
        <w:t>tillsyns</w:t>
      </w:r>
      <w:r w:rsidRPr="001F1AD0">
        <w:rPr>
          <w:spacing w:val="-4"/>
        </w:rPr>
        <w:softHyphen/>
        <w:t>lagen (</w:t>
      </w:r>
      <w:r w:rsidRPr="001F1AD0">
        <w:t>6 kap. 6 §)</w:t>
      </w:r>
      <w:r w:rsidRPr="001F1AD0">
        <w:rPr>
          <w:spacing w:val="-4"/>
        </w:rPr>
        <w:t xml:space="preserve">. Den bestämmelsen är generellt utformad och omfattar inte bara vissa </w:t>
      </w:r>
      <w:r w:rsidRPr="001F1AD0">
        <w:t>slags företag. Kravet på myn</w:t>
      </w:r>
      <w:r w:rsidRPr="001F1AD0">
        <w:softHyphen/>
        <w:t>dig</w:t>
      </w:r>
      <w:r w:rsidRPr="001F1AD0">
        <w:softHyphen/>
        <w:t xml:space="preserve">heter att </w:t>
      </w:r>
      <w:r w:rsidRPr="001F1AD0">
        <w:rPr>
          <w:spacing w:val="-4"/>
        </w:rPr>
        <w:t>bistå myndigheter i andra länder inom EES med en sådan kon</w:t>
      </w:r>
      <w:r w:rsidRPr="001F1AD0">
        <w:rPr>
          <w:spacing w:val="-4"/>
        </w:rPr>
        <w:softHyphen/>
        <w:t xml:space="preserve">troll i fråga om företag som anges värdepappersbolagsdirektivet följer därmed redan av gällande rätt. </w:t>
      </w:r>
    </w:p>
    <w:p w14:paraId="6D72B615" w14:textId="77777777" w:rsidR="00191D93" w:rsidRPr="001F1AD0" w:rsidRDefault="00191D93" w:rsidP="00191D93">
      <w:pPr>
        <w:pStyle w:val="Rubrik3"/>
      </w:pPr>
      <w:bookmarkStart w:id="242" w:name="_Toc65160287"/>
      <w:bookmarkStart w:id="243" w:name="_Toc68700504"/>
      <w:bookmarkStart w:id="244" w:name="_Hlk28944099"/>
      <w:r w:rsidRPr="001F1AD0">
        <w:t>Tystnadsplikt och utbyte av konfidentiell information</w:t>
      </w:r>
      <w:bookmarkEnd w:id="242"/>
      <w:bookmarkEnd w:id="243"/>
    </w:p>
    <w:bookmarkEnd w:id="244"/>
    <w:p w14:paraId="64C0445B" w14:textId="77777777" w:rsidR="00191D93" w:rsidRDefault="00191D93" w:rsidP="00191D93">
      <w:pPr>
        <w:pStyle w:val="Brdtextram"/>
        <w:pBdr>
          <w:bottom w:val="none" w:sz="0" w:space="0" w:color="auto"/>
        </w:pBdr>
      </w:pPr>
      <w:r w:rsidRPr="001F1AD0">
        <w:rPr>
          <w:b/>
        </w:rPr>
        <w:t>Regeringens bedömning:</w:t>
      </w:r>
      <w:r>
        <w:rPr>
          <w:bCs/>
        </w:rPr>
        <w:t xml:space="preserve"> Det bör regleras i föreskrifter på förord</w:t>
      </w:r>
      <w:r>
        <w:rPr>
          <w:bCs/>
        </w:rPr>
        <w:softHyphen/>
        <w:t xml:space="preserve">ningsnivå att </w:t>
      </w:r>
      <w:bookmarkStart w:id="245" w:name="_Hlk64993702"/>
      <w:r>
        <w:t>Finansinspektionen ska</w:t>
      </w:r>
      <w:r w:rsidRPr="007B6573">
        <w:t xml:space="preserve"> underrätta kommissionen, medlemsstaternas centralbanker, </w:t>
      </w:r>
      <w:r>
        <w:t>det</w:t>
      </w:r>
      <w:r w:rsidRPr="007B6573">
        <w:t xml:space="preserve"> </w:t>
      </w:r>
      <w:r>
        <w:t>e</w:t>
      </w:r>
      <w:r w:rsidRPr="007B6573">
        <w:t>uropeiska centralbankssystemet, Europeiska centralbanken och offentliga myndigheter med ansvar för att övervaka betalnings- och avvecklingssystem i den utsträckning som följer av värdepappersbolagsdirektivet.</w:t>
      </w:r>
      <w:bookmarkEnd w:id="245"/>
    </w:p>
    <w:p w14:paraId="3F0B334C" w14:textId="77777777" w:rsidR="00191D93" w:rsidRPr="00976038" w:rsidDel="00587942" w:rsidRDefault="00191D93" w:rsidP="00191D93">
      <w:pPr>
        <w:pStyle w:val="Brdtextmedindragram"/>
        <w:pBdr>
          <w:top w:val="none" w:sz="0" w:space="0" w:color="auto"/>
        </w:pBdr>
      </w:pPr>
      <w:r w:rsidRPr="007B6573">
        <w:rPr>
          <w:bCs/>
        </w:rPr>
        <w:t xml:space="preserve">Reglerna i värdepappersbolagsdirektivet om tystnadsplikt och utbyte av konfidentiell information i övrigt tillgodoses genom </w:t>
      </w:r>
      <w:r>
        <w:rPr>
          <w:bCs/>
        </w:rPr>
        <w:t xml:space="preserve">nuvarande </w:t>
      </w:r>
      <w:r w:rsidRPr="00E35568">
        <w:rPr>
          <w:bCs/>
        </w:rPr>
        <w:t xml:space="preserve">bestämmelser i tillsynslagen och offentlighets- och </w:t>
      </w:r>
      <w:r w:rsidRPr="007B6573">
        <w:rPr>
          <w:bCs/>
        </w:rPr>
        <w:t>sekretess</w:t>
      </w:r>
      <w:r>
        <w:rPr>
          <w:bCs/>
        </w:rPr>
        <w:t xml:space="preserve">lagen. </w:t>
      </w:r>
    </w:p>
    <w:p w14:paraId="2BBBB517" w14:textId="77777777" w:rsidR="00191D93" w:rsidRPr="001F1AD0" w:rsidRDefault="00191D93" w:rsidP="00191D93">
      <w:pPr>
        <w:pStyle w:val="Brdtextmedindragram"/>
        <w:pBdr>
          <w:top w:val="none" w:sz="0" w:space="0" w:color="auto"/>
          <w:left w:val="none" w:sz="0" w:space="0" w:color="auto"/>
          <w:bottom w:val="none" w:sz="0" w:space="0" w:color="auto"/>
          <w:right w:val="none" w:sz="0" w:space="0" w:color="auto"/>
        </w:pBdr>
        <w:rPr>
          <w:sz w:val="8"/>
          <w:szCs w:val="8"/>
        </w:rPr>
      </w:pPr>
    </w:p>
    <w:p w14:paraId="5B1EFBF6" w14:textId="77777777" w:rsidR="00191D93" w:rsidRPr="00E35568" w:rsidRDefault="00191D93" w:rsidP="00191D93">
      <w:pPr>
        <w:pStyle w:val="Brdtextmedindrag"/>
      </w:pPr>
      <w:bookmarkStart w:id="246" w:name="_Hlk65065119"/>
      <w:r w:rsidRPr="00E35568">
        <w:rPr>
          <w:b/>
          <w:bCs/>
        </w:rPr>
        <w:t>Utredningens bedömning</w:t>
      </w:r>
      <w:r w:rsidRPr="00E35568">
        <w:t xml:space="preserve"> överensstämmer </w:t>
      </w:r>
      <w:r>
        <w:t xml:space="preserve">delvis </w:t>
      </w:r>
      <w:r w:rsidRPr="00E35568">
        <w:t>med regeringens bedöm</w:t>
      </w:r>
      <w:r w:rsidRPr="00E35568">
        <w:softHyphen/>
        <w:t>ning. Enligt u</w:t>
      </w:r>
      <w:r>
        <w:t xml:space="preserve">tredningens bedömning </w:t>
      </w:r>
      <w:bookmarkEnd w:id="246"/>
      <w:r w:rsidRPr="009F54C7">
        <w:t>kan det vara nödvändigt att genom föreskrifter på förordningsnivå anpassa regleringen av Finans</w:t>
      </w:r>
      <w:r>
        <w:softHyphen/>
      </w:r>
      <w:r w:rsidRPr="009F54C7">
        <w:t>inspektionens underrättelseskyldighet i förhållande till utländska institu</w:t>
      </w:r>
      <w:r>
        <w:softHyphen/>
      </w:r>
      <w:r w:rsidRPr="009F54C7">
        <w:t>tioner så att den också omfattar underrättelseskyldighet enligt värde</w:t>
      </w:r>
      <w:r>
        <w:softHyphen/>
      </w:r>
      <w:r w:rsidRPr="009F54C7">
        <w:t>pappersbolagsdirektivet.</w:t>
      </w:r>
    </w:p>
    <w:p w14:paraId="4EB4E695" w14:textId="77777777" w:rsidR="00191D93" w:rsidRPr="001F1AD0" w:rsidRDefault="00191D93" w:rsidP="00191D93">
      <w:pPr>
        <w:pStyle w:val="Brdtextmedindrag"/>
      </w:pPr>
      <w:r w:rsidRPr="001F1AD0">
        <w:rPr>
          <w:b/>
          <w:bCs/>
        </w:rPr>
        <w:t>Remissinstanserna</w:t>
      </w:r>
      <w:r w:rsidRPr="001F1AD0">
        <w:t xml:space="preserve"> tillstyrker bedömningen eller har inget att invända mot den. </w:t>
      </w:r>
    </w:p>
    <w:p w14:paraId="0CFEB048" w14:textId="77777777" w:rsidR="00191D93" w:rsidRPr="001F1AD0" w:rsidRDefault="00191D93" w:rsidP="00191D93">
      <w:pPr>
        <w:pStyle w:val="Brdtextmedindrag"/>
      </w:pPr>
      <w:r w:rsidRPr="001F1AD0">
        <w:rPr>
          <w:b/>
          <w:bCs/>
        </w:rPr>
        <w:t>Skälen för regeringens bedömning:</w:t>
      </w:r>
      <w:r w:rsidRPr="001F1AD0">
        <w:t xml:space="preserve"> I värdepappersbolagsdirektivet finns regler om tystnadsplikt och utbyte av konfidentiell informa</w:t>
      </w:r>
      <w:r w:rsidRPr="001F1AD0">
        <w:softHyphen/>
        <w:t>tion (artikel 15). I stora delar liknar de det som anges i kapital</w:t>
      </w:r>
      <w:r w:rsidRPr="001F1AD0">
        <w:softHyphen/>
        <w:t>täck</w:t>
      </w:r>
      <w:r w:rsidRPr="001F1AD0">
        <w:softHyphen/>
        <w:t>nings</w:t>
      </w:r>
      <w:r w:rsidRPr="001F1AD0">
        <w:softHyphen/>
        <w:t>direktivet, men regleringen i värdepappersbolagsdirektivet är inte lika detaljerad. Vid genomförandet i svensk rätt av kapitaltäckningsdirektivet gjordes bedömningen att det sak</w:t>
      </w:r>
      <w:r w:rsidRPr="001F1AD0">
        <w:softHyphen/>
        <w:t>nades behov av att ändra gällande sekretessbestämmelser (prop. 2013/14:228 s. 211 f.).</w:t>
      </w:r>
    </w:p>
    <w:p w14:paraId="21BD7EF1" w14:textId="77777777" w:rsidR="00191D93" w:rsidRPr="001F1AD0" w:rsidRDefault="00191D93" w:rsidP="00191D93">
      <w:pPr>
        <w:pStyle w:val="Brdtextmedindrag"/>
      </w:pPr>
      <w:r w:rsidRPr="001F1AD0">
        <w:rPr>
          <w:spacing w:val="-2"/>
        </w:rPr>
        <w:t>I värdepappersbolagsdirektivet anges att med</w:t>
      </w:r>
      <w:r w:rsidRPr="001F1AD0">
        <w:rPr>
          <w:spacing w:val="-2"/>
        </w:rPr>
        <w:softHyphen/>
        <w:t>lemsstaterna</w:t>
      </w:r>
      <w:r w:rsidRPr="001F1AD0">
        <w:t xml:space="preserve"> ska säker</w:t>
      </w:r>
      <w:r w:rsidRPr="001F1AD0">
        <w:softHyphen/>
        <w:t>ställa att behöriga myndigheter och alla per</w:t>
      </w:r>
      <w:r w:rsidRPr="001F1AD0">
        <w:softHyphen/>
        <w:t>soner som arbetar eller har arbe</w:t>
      </w:r>
      <w:r w:rsidRPr="001F1AD0">
        <w:softHyphen/>
        <w:t>tat för dessa behöriga myndig</w:t>
      </w:r>
      <w:r w:rsidRPr="001F1AD0">
        <w:softHyphen/>
        <w:t>heter är bundna av tystnadsplikt vid tillämpning av direktivet och värde</w:t>
      </w:r>
      <w:r w:rsidRPr="001F1AD0">
        <w:softHyphen/>
      </w:r>
      <w:r w:rsidRPr="001F1AD0">
        <w:rPr>
          <w:spacing w:val="-4"/>
        </w:rPr>
        <w:t>pappersbolagsförordningen (</w:t>
      </w:r>
      <w:r w:rsidRPr="001F1AD0">
        <w:rPr>
          <w:spacing w:val="-2"/>
        </w:rPr>
        <w:t>arti</w:t>
      </w:r>
      <w:r w:rsidRPr="001F1AD0">
        <w:rPr>
          <w:spacing w:val="-2"/>
        </w:rPr>
        <w:softHyphen/>
        <w:t>kel 15.1)</w:t>
      </w:r>
      <w:r w:rsidRPr="001F1AD0">
        <w:rPr>
          <w:spacing w:val="-4"/>
        </w:rPr>
        <w:t>. Det följer av offent</w:t>
      </w:r>
      <w:r w:rsidRPr="001F1AD0">
        <w:rPr>
          <w:spacing w:val="-4"/>
        </w:rPr>
        <w:softHyphen/>
        <w:t>lig</w:t>
      </w:r>
      <w:r w:rsidRPr="001F1AD0">
        <w:rPr>
          <w:spacing w:val="-4"/>
        </w:rPr>
        <w:softHyphen/>
        <w:t>hets- och</w:t>
      </w:r>
      <w:r w:rsidRPr="001F1AD0">
        <w:t xml:space="preserve"> sekretesslagen (2009:400) att sek</w:t>
      </w:r>
      <w:r w:rsidRPr="001F1AD0">
        <w:softHyphen/>
        <w:t>re</w:t>
      </w:r>
      <w:r w:rsidRPr="001F1AD0">
        <w:softHyphen/>
        <w:t>tess gäller i Finans</w:t>
      </w:r>
      <w:r w:rsidRPr="001F1AD0">
        <w:softHyphen/>
      </w:r>
      <w:r w:rsidRPr="001F1AD0">
        <w:rPr>
          <w:spacing w:val="-2"/>
        </w:rPr>
        <w:t>inspek</w:t>
      </w:r>
      <w:r w:rsidRPr="001F1AD0">
        <w:rPr>
          <w:spacing w:val="-2"/>
        </w:rPr>
        <w:softHyphen/>
        <w:t>tionens tillsynsverksamhet i fråga om bank- och kredit</w:t>
      </w:r>
      <w:r w:rsidRPr="001F1AD0">
        <w:rPr>
          <w:spacing w:val="-2"/>
        </w:rPr>
        <w:softHyphen/>
        <w:t>väsen</w:t>
      </w:r>
      <w:r w:rsidRPr="001F1AD0">
        <w:rPr>
          <w:spacing w:val="-2"/>
        </w:rPr>
        <w:softHyphen/>
        <w:t>det</w:t>
      </w:r>
      <w:r w:rsidRPr="001F1AD0">
        <w:t xml:space="preserve"> och värde</w:t>
      </w:r>
      <w:r w:rsidRPr="001F1AD0">
        <w:softHyphen/>
        <w:t>pap</w:t>
      </w:r>
      <w:r w:rsidRPr="001F1AD0">
        <w:softHyphen/>
        <w:t>persmarknaden för uppgift om affärs- eller driftför</w:t>
      </w:r>
      <w:r w:rsidRPr="001F1AD0">
        <w:softHyphen/>
        <w:t>hål</w:t>
      </w:r>
      <w:r w:rsidRPr="001F1AD0">
        <w:softHyphen/>
        <w:t>landen hos den som myndighetens verksamhet avser, om det kan antas att denne lider skada om uppgiften röjs (</w:t>
      </w:r>
      <w:r w:rsidRPr="001F1AD0">
        <w:rPr>
          <w:spacing w:val="-4"/>
        </w:rPr>
        <w:t>30 kap. 4 §)</w:t>
      </w:r>
      <w:r w:rsidRPr="001F1AD0">
        <w:t>. Sekretess gäller även för uppgift om ekonomiska eller personliga förhållanden för annan som har trätt i affärs</w:t>
      </w:r>
      <w:r w:rsidRPr="001F1AD0">
        <w:softHyphen/>
      </w:r>
      <w:r w:rsidRPr="001F1AD0">
        <w:lastRenderedPageBreak/>
        <w:t>förbindelse eller liknande förbindelse med den som myn</w:t>
      </w:r>
      <w:r w:rsidRPr="001F1AD0">
        <w:softHyphen/>
        <w:t>dig</w:t>
      </w:r>
      <w:r w:rsidRPr="001F1AD0">
        <w:softHyphen/>
      </w:r>
      <w:r w:rsidRPr="001F1AD0">
        <w:rPr>
          <w:spacing w:val="-4"/>
        </w:rPr>
        <w:t>hetens verk</w:t>
      </w:r>
      <w:r w:rsidRPr="001F1AD0">
        <w:rPr>
          <w:spacing w:val="-4"/>
        </w:rPr>
        <w:softHyphen/>
        <w:t>samhet avser. Vidare följer av offentlighets- och sekretesslagen att sekretess gäller hos Finans</w:t>
      </w:r>
      <w:r w:rsidRPr="001F1AD0">
        <w:rPr>
          <w:spacing w:val="-4"/>
        </w:rPr>
        <w:softHyphen/>
        <w:t>inspek</w:t>
      </w:r>
      <w:r w:rsidRPr="001F1AD0">
        <w:rPr>
          <w:spacing w:val="-4"/>
        </w:rPr>
        <w:softHyphen/>
      </w:r>
      <w:r w:rsidRPr="001F1AD0">
        <w:t>tionen, i den ut</w:t>
      </w:r>
      <w:r w:rsidRPr="001F1AD0">
        <w:softHyphen/>
        <w:t xml:space="preserve">sträckning riksdagen har godkänt avtal om detta med </w:t>
      </w:r>
      <w:r w:rsidRPr="001F1AD0">
        <w:rPr>
          <w:spacing w:val="-2"/>
        </w:rPr>
        <w:t>en mellan</w:t>
      </w:r>
      <w:r w:rsidRPr="001F1AD0">
        <w:rPr>
          <w:spacing w:val="-2"/>
        </w:rPr>
        <w:softHyphen/>
        <w:t>folk</w:t>
      </w:r>
      <w:r w:rsidRPr="001F1AD0">
        <w:rPr>
          <w:spacing w:val="-2"/>
        </w:rPr>
        <w:softHyphen/>
        <w:t>lig organisation, för sådan uppgift om affärs- och drift</w:t>
      </w:r>
      <w:r w:rsidRPr="001F1AD0">
        <w:rPr>
          <w:spacing w:val="-2"/>
        </w:rPr>
        <w:softHyphen/>
      </w:r>
      <w:r w:rsidRPr="001F1AD0">
        <w:t>förhållan</w:t>
      </w:r>
      <w:r w:rsidRPr="001F1AD0">
        <w:softHyphen/>
        <w:t>den och ekonomiska eller personliga för</w:t>
      </w:r>
      <w:r w:rsidRPr="001F1AD0">
        <w:softHyphen/>
        <w:t>hållan</w:t>
      </w:r>
      <w:r w:rsidRPr="001F1AD0">
        <w:softHyphen/>
        <w:t>den som myn</w:t>
      </w:r>
      <w:r w:rsidRPr="001F1AD0">
        <w:softHyphen/>
        <w:t>digheten har fått enligt avtalet (</w:t>
      </w:r>
      <w:r w:rsidRPr="001F1AD0">
        <w:rPr>
          <w:spacing w:val="-4"/>
        </w:rPr>
        <w:t>30 kap. 7 §)</w:t>
      </w:r>
      <w:r w:rsidRPr="001F1AD0">
        <w:t>. I begreppet avtal anses ingå rätts</w:t>
      </w:r>
      <w:r w:rsidRPr="001F1AD0">
        <w:softHyphen/>
      </w:r>
      <w:r w:rsidRPr="001F1AD0">
        <w:rPr>
          <w:spacing w:val="-2"/>
        </w:rPr>
        <w:t>akter som gäller till följd av Sveriges medlemskap i EU (se prop. 2004/</w:t>
      </w:r>
      <w:r w:rsidRPr="001F1AD0">
        <w:t>05:142 s. 50 och prop. 2006/07:6 s. 32). Värdepappers</w:t>
      </w:r>
      <w:r w:rsidRPr="001F1AD0">
        <w:softHyphen/>
        <w:t>bolags</w:t>
      </w:r>
      <w:r w:rsidRPr="001F1AD0">
        <w:softHyphen/>
        <w:t>direk</w:t>
      </w:r>
      <w:r w:rsidRPr="001F1AD0">
        <w:softHyphen/>
        <w:t>ti</w:t>
      </w:r>
      <w:r w:rsidRPr="001F1AD0">
        <w:softHyphen/>
      </w:r>
      <w:r w:rsidRPr="001F1AD0">
        <w:rPr>
          <w:spacing w:val="-4"/>
        </w:rPr>
        <w:t>vets krav i denna del är således tillgodosett genom dessa bestäm</w:t>
      </w:r>
      <w:r w:rsidRPr="001F1AD0">
        <w:rPr>
          <w:spacing w:val="-4"/>
        </w:rPr>
        <w:softHyphen/>
        <w:t>mel</w:t>
      </w:r>
      <w:r w:rsidRPr="001F1AD0">
        <w:rPr>
          <w:spacing w:val="-4"/>
        </w:rPr>
        <w:softHyphen/>
        <w:t>ser.</w:t>
      </w:r>
    </w:p>
    <w:p w14:paraId="7DBBB3A5" w14:textId="77777777" w:rsidR="00191D93" w:rsidRPr="001F1AD0" w:rsidRDefault="00191D93" w:rsidP="00191D93">
      <w:pPr>
        <w:pStyle w:val="Brdtextmedindrag"/>
      </w:pPr>
      <w:r w:rsidRPr="001F1AD0">
        <w:t>Enligt värdepappersbolagsdirektivet får fysiska och juridiska personer och andra organ, utöver behöriga myndigheter, som mottar kon</w:t>
      </w:r>
      <w:r w:rsidRPr="001F1AD0">
        <w:softHyphen/>
        <w:t>fiden</w:t>
      </w:r>
      <w:r w:rsidRPr="001F1AD0">
        <w:softHyphen/>
        <w:t>tiell information enligt direktivet och värde</w:t>
      </w:r>
      <w:r w:rsidRPr="001F1AD0">
        <w:softHyphen/>
        <w:t>pappersbolags</w:t>
      </w:r>
      <w:r w:rsidRPr="001F1AD0">
        <w:softHyphen/>
        <w:t>förord</w:t>
      </w:r>
      <w:r w:rsidRPr="001F1AD0">
        <w:softHyphen/>
        <w:t>ningen använda den enbart för de ändamål som uttryckligen föreskrivs av den behöriga myndigheten eller i enlighet med nationell rätt (artikel 15.3). De behöriga myndigheterna får uttryckligen ange hur infor</w:t>
      </w:r>
      <w:r w:rsidRPr="001F1AD0">
        <w:softHyphen/>
        <w:t>ma</w:t>
      </w:r>
      <w:r w:rsidRPr="001F1AD0">
        <w:softHyphen/>
        <w:t>tionen ska be</w:t>
      </w:r>
      <w:r w:rsidRPr="001F1AD0">
        <w:softHyphen/>
        <w:t>hand</w:t>
      </w:r>
      <w:r w:rsidRPr="001F1AD0">
        <w:softHyphen/>
        <w:t>las och uttryckligen begränsa ytterligare överföringar av infor</w:t>
      </w:r>
      <w:r w:rsidRPr="001F1AD0">
        <w:softHyphen/>
        <w:t>ma</w:t>
      </w:r>
      <w:r w:rsidRPr="001F1AD0">
        <w:softHyphen/>
        <w:t>tionen (artikel 15.4). Svenska myndigheter kan under vissa för</w:t>
      </w:r>
      <w:r w:rsidRPr="001F1AD0">
        <w:softHyphen/>
        <w:t>ut</w:t>
      </w:r>
      <w:r w:rsidRPr="001F1AD0">
        <w:softHyphen/>
        <w:t>sättningar lämna ut uppgifter med angivande av förbehåll. Enligt offent</w:t>
      </w:r>
      <w:r w:rsidRPr="001F1AD0">
        <w:softHyphen/>
        <w:t>lig</w:t>
      </w:r>
      <w:r w:rsidRPr="001F1AD0">
        <w:softHyphen/>
        <w:t>hets- och sekretesslagen gäller att om en myndighet finner att sådan risk för skada, men eller annan olägenhet som enligt en bestämmelse om sekre</w:t>
      </w:r>
      <w:r w:rsidRPr="001F1AD0">
        <w:softHyphen/>
        <w:t>tess hindrar att en uppgift lämnas till en enskild kan undanröjas genom ett för</w:t>
      </w:r>
      <w:r w:rsidRPr="001F1AD0">
        <w:softHyphen/>
        <w:t>be</w:t>
      </w:r>
      <w:r w:rsidRPr="001F1AD0">
        <w:softHyphen/>
        <w:t>håll som inskränker den enskildes rätt att lämna uppgiften vidare eller ut</w:t>
      </w:r>
      <w:r w:rsidRPr="001F1AD0">
        <w:softHyphen/>
        <w:t>nytt</w:t>
      </w:r>
      <w:r w:rsidRPr="001F1AD0">
        <w:softHyphen/>
        <w:t>ja den, ska myndigheten göra ett sådant förbehåll när upp</w:t>
      </w:r>
      <w:r w:rsidRPr="001F1AD0">
        <w:softHyphen/>
        <w:t>giften läm</w:t>
      </w:r>
      <w:r w:rsidRPr="001F1AD0">
        <w:softHyphen/>
        <w:t>nas till den enskilde (10 kap. 14 §). Även värdepappersbolagsdirektivets krav i denna del är således redan tillgodosett genom gällande rätt.</w:t>
      </w:r>
    </w:p>
    <w:p w14:paraId="24E7C7D0" w14:textId="77777777" w:rsidR="00191D93" w:rsidRPr="001F1AD0" w:rsidRDefault="00191D93" w:rsidP="00191D93">
      <w:pPr>
        <w:pStyle w:val="Brdtextmedindrag"/>
      </w:pPr>
      <w:r w:rsidRPr="001F1AD0">
        <w:rPr>
          <w:spacing w:val="-4"/>
        </w:rPr>
        <w:t>Enligt värdepappersbolagsdirektivet ska inte tyst</w:t>
      </w:r>
      <w:r w:rsidRPr="001F1AD0">
        <w:rPr>
          <w:spacing w:val="-4"/>
        </w:rPr>
        <w:softHyphen/>
        <w:t>nads</w:t>
      </w:r>
      <w:r w:rsidRPr="001F1AD0">
        <w:rPr>
          <w:spacing w:val="-4"/>
        </w:rPr>
        <w:softHyphen/>
        <w:t>plikten</w:t>
      </w:r>
      <w:r w:rsidRPr="001F1AD0">
        <w:t xml:space="preserve"> hindra behöri</w:t>
      </w:r>
      <w:r w:rsidRPr="001F1AD0">
        <w:softHyphen/>
        <w:t>ga myndigheter från att överföra kon</w:t>
      </w:r>
      <w:r w:rsidRPr="001F1AD0">
        <w:softHyphen/>
        <w:t>fi</w:t>
      </w:r>
      <w:r w:rsidRPr="001F1AD0">
        <w:softHyphen/>
        <w:t>dentiell information till kommis</w:t>
      </w:r>
      <w:r w:rsidRPr="001F1AD0">
        <w:softHyphen/>
        <w:t xml:space="preserve">sionen när denna information krävs </w:t>
      </w:r>
      <w:r w:rsidRPr="001F1AD0">
        <w:rPr>
          <w:spacing w:val="-4"/>
        </w:rPr>
        <w:t>för att kommissionen ska kunna utöva sina befogenheter (artikel 15.5). Vidare får</w:t>
      </w:r>
      <w:r w:rsidRPr="001F1AD0">
        <w:t xml:space="preserve"> de behöriga myndig</w:t>
      </w:r>
      <w:r w:rsidRPr="001F1AD0">
        <w:softHyphen/>
        <w:t>heterna lämna konfidentiell infor</w:t>
      </w:r>
      <w:r w:rsidRPr="001F1AD0">
        <w:softHyphen/>
        <w:t>ma</w:t>
      </w:r>
      <w:r w:rsidRPr="001F1AD0">
        <w:softHyphen/>
        <w:t xml:space="preserve">tion till Eba, Esma, </w:t>
      </w:r>
      <w:r w:rsidRPr="001F1AD0">
        <w:rPr>
          <w:spacing w:val="2"/>
        </w:rPr>
        <w:t xml:space="preserve">ESRB, medlemsstaternas centralbanker, </w:t>
      </w:r>
      <w:r>
        <w:rPr>
          <w:spacing w:val="2"/>
        </w:rPr>
        <w:t>det e</w:t>
      </w:r>
      <w:r w:rsidRPr="001F1AD0">
        <w:rPr>
          <w:spacing w:val="2"/>
        </w:rPr>
        <w:t>uropeiska central</w:t>
      </w:r>
      <w:r w:rsidRPr="001F1AD0">
        <w:rPr>
          <w:spacing w:val="2"/>
        </w:rPr>
        <w:softHyphen/>
        <w:t>bank</w:t>
      </w:r>
      <w:r>
        <w:rPr>
          <w:spacing w:val="2"/>
        </w:rPr>
        <w:t>s</w:t>
      </w:r>
      <w:r w:rsidRPr="001F1AD0">
        <w:rPr>
          <w:spacing w:val="2"/>
        </w:rPr>
        <w:softHyphen/>
      </w:r>
      <w:r w:rsidRPr="001F1AD0">
        <w:rPr>
          <w:spacing w:val="-2"/>
        </w:rPr>
        <w:t>syste</w:t>
      </w:r>
      <w:r w:rsidRPr="001F1AD0">
        <w:rPr>
          <w:spacing w:val="-2"/>
        </w:rPr>
        <w:softHyphen/>
      </w:r>
      <w:r w:rsidRPr="001F1AD0">
        <w:t>met och Europeiska centralbanken, i deras egen</w:t>
      </w:r>
      <w:r w:rsidRPr="001F1AD0">
        <w:softHyphen/>
        <w:t>skap av mone</w:t>
      </w:r>
      <w:r w:rsidRPr="001F1AD0">
        <w:softHyphen/>
        <w:t>tära myndigheter och, där så är lämpligt, till offentliga myn</w:t>
      </w:r>
      <w:r w:rsidRPr="001F1AD0">
        <w:softHyphen/>
        <w:t>dig</w:t>
      </w:r>
      <w:r w:rsidRPr="001F1AD0">
        <w:softHyphen/>
        <w:t>heter med ansvar för att övervaka betal</w:t>
      </w:r>
      <w:r w:rsidRPr="001F1AD0">
        <w:softHyphen/>
        <w:t>nings- och avveck</w:t>
      </w:r>
      <w:r w:rsidRPr="001F1AD0">
        <w:softHyphen/>
        <w:t>lings</w:t>
      </w:r>
      <w:r w:rsidRPr="001F1AD0">
        <w:softHyphen/>
        <w:t xml:space="preserve">system, om denna information krävs för att de ska kunna fullgöra sina uppgifter (artikel 15.6). </w:t>
      </w:r>
      <w:r w:rsidRPr="001F1AD0">
        <w:rPr>
          <w:spacing w:val="-4"/>
        </w:rPr>
        <w:t>Liknande regler finns även i kapital</w:t>
      </w:r>
      <w:r w:rsidRPr="001F1AD0">
        <w:rPr>
          <w:spacing w:val="-4"/>
        </w:rPr>
        <w:softHyphen/>
        <w:t>täcknings</w:t>
      </w:r>
      <w:r w:rsidRPr="001F1AD0">
        <w:rPr>
          <w:spacing w:val="-4"/>
        </w:rPr>
        <w:softHyphen/>
        <w:t>direk</w:t>
      </w:r>
      <w:r w:rsidRPr="001F1AD0">
        <w:rPr>
          <w:spacing w:val="-4"/>
        </w:rPr>
        <w:softHyphen/>
        <w:t>tivet (artikel 58).</w:t>
      </w:r>
      <w:r w:rsidRPr="001F1AD0">
        <w:t xml:space="preserve"> </w:t>
      </w:r>
    </w:p>
    <w:p w14:paraId="6AE94E9A" w14:textId="77777777" w:rsidR="00191D93" w:rsidRPr="001F1AD0" w:rsidRDefault="00191D93" w:rsidP="00191D93">
      <w:pPr>
        <w:pStyle w:val="Brdtextmedindrag"/>
        <w:rPr>
          <w:spacing w:val="-2"/>
        </w:rPr>
      </w:pPr>
      <w:r w:rsidRPr="001F1AD0">
        <w:t>Huvudregeln är att en uppgift för vilken sekretess gäller enligt offent</w:t>
      </w:r>
      <w:r w:rsidRPr="001F1AD0">
        <w:softHyphen/>
        <w:t>lighets- och sekretesslagen inte får röjas för andra myndig</w:t>
      </w:r>
      <w:r w:rsidRPr="001F1AD0">
        <w:softHyphen/>
        <w:t>heter. Det finns dock en s.k. sekretessbrytande bestämmelse som gör det möjligt att under vissa förutsättningar lämna ut en sek</w:t>
      </w:r>
      <w:r w:rsidRPr="001F1AD0">
        <w:softHyphen/>
        <w:t>re</w:t>
      </w:r>
      <w:r w:rsidRPr="001F1AD0">
        <w:softHyphen/>
        <w:t>tessbelagd uppgift till en utländsk myn</w:t>
      </w:r>
      <w:r w:rsidRPr="001F1AD0">
        <w:softHyphen/>
        <w:t>dig</w:t>
      </w:r>
      <w:r w:rsidRPr="001F1AD0">
        <w:softHyphen/>
        <w:t>het eller en mellan</w:t>
      </w:r>
      <w:r w:rsidRPr="001F1AD0">
        <w:softHyphen/>
        <w:t>folklig organisation (8 kap. 3 §). Enligt den bestämmel</w:t>
      </w:r>
      <w:r w:rsidRPr="001F1AD0">
        <w:softHyphen/>
        <w:t>sen får en sekretessbelagd upp</w:t>
      </w:r>
      <w:r w:rsidRPr="001F1AD0">
        <w:softHyphen/>
        <w:t xml:space="preserve">gift röjas, om utlämnande sker i enlighet med särskild föreskrift i lag eller förordning (punkt 1), eller om uppgiften i motsvarande fall skulle få lämnas ut till en svensk myndighet och det enligt den </w:t>
      </w:r>
      <w:r w:rsidRPr="001F1AD0">
        <w:rPr>
          <w:spacing w:val="-4"/>
        </w:rPr>
        <w:t>utlämnande myndighetens prövning står klart att det är förenligt med</w:t>
      </w:r>
      <w:r w:rsidRPr="001F1AD0">
        <w:t xml:space="preserve"> svenska intressen att uppgiften lämnas till den utländska myn</w:t>
      </w:r>
      <w:r w:rsidRPr="001F1AD0">
        <w:softHyphen/>
        <w:t>dig</w:t>
      </w:r>
      <w:r w:rsidRPr="001F1AD0">
        <w:softHyphen/>
      </w:r>
      <w:r w:rsidRPr="001F1AD0">
        <w:rPr>
          <w:spacing w:val="-2"/>
        </w:rPr>
        <w:t xml:space="preserve">heten eller den mellanfolkliga organisationen (punkt 2). </w:t>
      </w:r>
    </w:p>
    <w:p w14:paraId="13795432" w14:textId="77777777" w:rsidR="00191D93" w:rsidRDefault="00191D93" w:rsidP="00191D93">
      <w:pPr>
        <w:pStyle w:val="Brdtextmedindrag"/>
      </w:pPr>
      <w:r>
        <w:t>Enligt tillsynslagen ska</w:t>
      </w:r>
      <w:r w:rsidRPr="008A382E">
        <w:t xml:space="preserve"> Finansinspektionen, i den utsträckning som följer av Sveriges medlemskap i </w:t>
      </w:r>
      <w:r>
        <w:t>EU</w:t>
      </w:r>
      <w:r w:rsidRPr="008A382E">
        <w:t>, i sin tillsynsverksamhet samarbeta och utbyta information med</w:t>
      </w:r>
      <w:r>
        <w:t xml:space="preserve"> bl.a. Eba, ESRB och Esma </w:t>
      </w:r>
      <w:r w:rsidRPr="00CC1001">
        <w:t>(6 kap. 3 §)</w:t>
      </w:r>
      <w:r>
        <w:t xml:space="preserve">. Detta innebär att Finansinspektionen kan lämna sekretessbelagda uppgifter till </w:t>
      </w:r>
      <w:r>
        <w:lastRenderedPageBreak/>
        <w:t>Eba, ESRB och Esma i den utsträckning som anges i värdepapperbolags</w:t>
      </w:r>
      <w:r>
        <w:softHyphen/>
        <w:t xml:space="preserve">direktivet med stöd av 8 kap. 3 § 1 offentlighets- och sekretesslagen. </w:t>
      </w:r>
    </w:p>
    <w:p w14:paraId="309FCB85" w14:textId="01BDA21A" w:rsidR="00191D93" w:rsidRDefault="00191D93" w:rsidP="00191D93">
      <w:pPr>
        <w:pStyle w:val="Brdtextmedindrag"/>
      </w:pPr>
      <w:r>
        <w:t>Finansinspektionen ska enligt förordningen (2014:993) om särskild till</w:t>
      </w:r>
      <w:r w:rsidR="002266E5">
        <w:softHyphen/>
      </w:r>
      <w:r>
        <w:t>syn och kapitalbuffertar också underrätta vissa där angivna europeiska institutioner i den utsträckning som följer av kapitaltäckningsdirektivet (7 §). För att uppfylla kravet i värdepappersbolagsdirektivet att Finans</w:t>
      </w:r>
      <w:r>
        <w:softHyphen/>
        <w:t xml:space="preserve">inspektionen ska kunna lämna ut sekretessbelagda uppgifter även till </w:t>
      </w:r>
      <w:r w:rsidRPr="00DE17E4">
        <w:t xml:space="preserve">kommissionen, medlemsstaternas centralbanker, </w:t>
      </w:r>
      <w:r>
        <w:t>det</w:t>
      </w:r>
      <w:r w:rsidRPr="00DE17E4">
        <w:t xml:space="preserve"> </w:t>
      </w:r>
      <w:r>
        <w:t>e</w:t>
      </w:r>
      <w:r w:rsidRPr="00DE17E4">
        <w:t>uropeiska cent</w:t>
      </w:r>
      <w:r>
        <w:softHyphen/>
      </w:r>
      <w:r w:rsidRPr="00DE17E4">
        <w:t>ra</w:t>
      </w:r>
      <w:r>
        <w:t>l</w:t>
      </w:r>
      <w:r>
        <w:softHyphen/>
      </w:r>
      <w:r>
        <w:softHyphen/>
      </w:r>
      <w:r w:rsidRPr="00DE17E4">
        <w:t xml:space="preserve">bankssystemet, Europeiska centralbanken och offentliga myndigheter med ansvar för att övervaka betalnings- och avvecklingssystem </w:t>
      </w:r>
      <w:r>
        <w:t>bör det på mot</w:t>
      </w:r>
      <w:r>
        <w:softHyphen/>
        <w:t>svarande sätt regleras i föreskrifter på förordningsnivå att Finans</w:t>
      </w:r>
      <w:r>
        <w:softHyphen/>
        <w:t>inspek</w:t>
      </w:r>
      <w:r>
        <w:softHyphen/>
        <w:t xml:space="preserve">tionen ska underrätta dem </w:t>
      </w:r>
      <w:r w:rsidRPr="00DE17E4">
        <w:t>i den utsträckning som följer av värde</w:t>
      </w:r>
      <w:r>
        <w:softHyphen/>
      </w:r>
      <w:r w:rsidRPr="00DE17E4">
        <w:t>pappers</w:t>
      </w:r>
      <w:r>
        <w:softHyphen/>
      </w:r>
      <w:r w:rsidRPr="00DE17E4">
        <w:t>bolags</w:t>
      </w:r>
      <w:r>
        <w:softHyphen/>
      </w:r>
      <w:r w:rsidRPr="00DE17E4">
        <w:t>direktivet</w:t>
      </w:r>
      <w:r>
        <w:t>.</w:t>
      </w:r>
    </w:p>
    <w:p w14:paraId="7D4F807C" w14:textId="77777777" w:rsidR="00191D93" w:rsidRPr="001F1AD0" w:rsidRDefault="00191D93" w:rsidP="00191D93">
      <w:pPr>
        <w:pStyle w:val="Rubrik2"/>
      </w:pPr>
      <w:bookmarkStart w:id="247" w:name="_Toc33087277"/>
      <w:bookmarkStart w:id="248" w:name="_Toc65160288"/>
      <w:bookmarkStart w:id="249" w:name="_Toc68700505"/>
      <w:r w:rsidRPr="001F1AD0">
        <w:t>Tillsyn av myndighet i tredjeland</w:t>
      </w:r>
      <w:bookmarkEnd w:id="247"/>
      <w:bookmarkEnd w:id="248"/>
      <w:bookmarkEnd w:id="249"/>
      <w:r w:rsidRPr="001F1AD0">
        <w:t xml:space="preserve"> </w:t>
      </w:r>
    </w:p>
    <w:p w14:paraId="6E0106B6" w14:textId="77777777" w:rsidR="00191D93" w:rsidRPr="00785462" w:rsidRDefault="00191D93" w:rsidP="00785462">
      <w:pPr>
        <w:pStyle w:val="Brdtextram"/>
      </w:pPr>
      <w:r w:rsidRPr="000576C9">
        <w:rPr>
          <w:b/>
          <w:bCs/>
        </w:rPr>
        <w:t xml:space="preserve">Regeringens förslag: </w:t>
      </w:r>
      <w:r w:rsidRPr="000576C9">
        <w:t>Bestämmelserna i tillsyns</w:t>
      </w:r>
      <w:r w:rsidRPr="000576C9">
        <w:softHyphen/>
        <w:t>lagen om gruppbaserad tillsyn när moderföretaget finns utanför EES ska bara tillämpas på kreditinstitut. En felaktig hänvisning i de bestämmelse</w:t>
      </w:r>
      <w:r w:rsidRPr="006814ED">
        <w:t>rna ska rättas</w:t>
      </w:r>
      <w:r w:rsidRPr="00785462">
        <w:t>.</w:t>
      </w:r>
    </w:p>
    <w:p w14:paraId="386B6316" w14:textId="77777777" w:rsidR="00191D93" w:rsidRPr="0034253A" w:rsidRDefault="00191D93" w:rsidP="00785462">
      <w:pPr>
        <w:pStyle w:val="Brdtextmedindragram"/>
      </w:pPr>
      <w:r w:rsidRPr="000576C9">
        <w:t>Det ska införas ett nytt kapitel i tillsynslagen om tillsyn av värde</w:t>
      </w:r>
      <w:r w:rsidRPr="000576C9">
        <w:softHyphen/>
      </w:r>
      <w:r w:rsidRPr="006814ED">
        <w:t>pappersföretagskoncerner</w:t>
      </w:r>
      <w:r w:rsidRPr="00364FE4">
        <w:t xml:space="preserve"> när moder</w:t>
      </w:r>
      <w:r w:rsidRPr="0034253A">
        <w:t xml:space="preserve">företaget finns utanför EES. </w:t>
      </w:r>
    </w:p>
    <w:p w14:paraId="0AC51D49" w14:textId="7376C014" w:rsidR="00191D93" w:rsidRPr="000576C9" w:rsidRDefault="00191D93" w:rsidP="00785462">
      <w:pPr>
        <w:pStyle w:val="Brdtextmedindragram"/>
      </w:pPr>
      <w:r w:rsidRPr="000576C9">
        <w:t>Om ett värdepappersbolag, som inte står under effektiv</w:t>
      </w:r>
      <w:r w:rsidRPr="006814ED">
        <w:t xml:space="preserve"> tillsyn enligt värdepappersbolagsdirektivet</w:t>
      </w:r>
      <w:r w:rsidRPr="00364FE4">
        <w:t xml:space="preserve">, ingår i en </w:t>
      </w:r>
      <w:r w:rsidRPr="0034253A">
        <w:t>koncern med minst ett annat</w:t>
      </w:r>
      <w:r w:rsidRPr="00174375">
        <w:t xml:space="preserve"> värdep</w:t>
      </w:r>
      <w:r w:rsidRPr="000576C9">
        <w:t>appersbolag eller ett motsvarande utländskt företag inom EES och de</w:t>
      </w:r>
      <w:r w:rsidR="00A24A56" w:rsidRPr="000576C9">
        <w:t>ras</w:t>
      </w:r>
      <w:r w:rsidRPr="000576C9">
        <w:t xml:space="preserve"> gemensamma moderföretag har sitt huvudkontor utanför EES, ska följande gälla. Finansinspektionen ska då bedöma om den </w:t>
      </w:r>
      <w:bookmarkStart w:id="250" w:name="_Hlk64192623"/>
      <w:r w:rsidRPr="000576C9">
        <w:t>tillsyn som tillsyns</w:t>
      </w:r>
      <w:r w:rsidRPr="000576C9">
        <w:softHyphen/>
      </w:r>
      <w:r w:rsidRPr="006814ED">
        <w:t>myndigheten i landet utanför EE</w:t>
      </w:r>
      <w:r w:rsidRPr="00364FE4">
        <w:t>S har över värde</w:t>
      </w:r>
      <w:r w:rsidR="000576C9">
        <w:softHyphen/>
      </w:r>
      <w:r w:rsidRPr="000576C9">
        <w:t>pappers</w:t>
      </w:r>
      <w:r w:rsidRPr="000576C9">
        <w:softHyphen/>
        <w:t xml:space="preserve">företagen </w:t>
      </w:r>
      <w:bookmarkEnd w:id="250"/>
      <w:r w:rsidRPr="000576C9">
        <w:t>är likvärdig med den tillsyn som anges i värde</w:t>
      </w:r>
      <w:r w:rsidR="000576C9">
        <w:softHyphen/>
      </w:r>
      <w:r w:rsidRPr="000576C9">
        <w:t>pappers</w:t>
      </w:r>
      <w:r w:rsidRPr="000576C9">
        <w:softHyphen/>
      </w:r>
      <w:r w:rsidRPr="006814ED">
        <w:t>bolagsförordningen och i tillsynslagen.</w:t>
      </w:r>
    </w:p>
    <w:p w14:paraId="47012846" w14:textId="77777777" w:rsidR="00191D93" w:rsidRPr="000576C9" w:rsidRDefault="00191D93" w:rsidP="00785462">
      <w:pPr>
        <w:pStyle w:val="Brdtextmedindragram"/>
      </w:pPr>
      <w:r w:rsidRPr="006814ED">
        <w:t>Om tillsynen inte bedöms</w:t>
      </w:r>
      <w:r w:rsidRPr="00364FE4">
        <w:t xml:space="preserve"> likvärdig,</w:t>
      </w:r>
      <w:r w:rsidRPr="0034253A">
        <w:t xml:space="preserve"> ska Finansinspektionen för det fall den skulle ha utövat tillsynen över </w:t>
      </w:r>
      <w:r w:rsidRPr="00174375">
        <w:t>värdepapper</w:t>
      </w:r>
      <w:r w:rsidRPr="000576C9">
        <w:t>företagskoncernen om tillsynslagens bestämmelser om tillsynsansvar för sådana koncerner hade gällt, besluta om lämpliga tillsynsmetoder som uppnår tillsyns</w:t>
      </w:r>
      <w:r w:rsidRPr="000576C9">
        <w:softHyphen/>
        <w:t>målen i värdepappers</w:t>
      </w:r>
      <w:r w:rsidRPr="000576C9">
        <w:softHyphen/>
        <w:t>bolagsförordningen. Finansinspek</w:t>
      </w:r>
      <w:r w:rsidRPr="000576C9">
        <w:softHyphen/>
        <w:t>tionen ska få kräva att koncernen etablerar ett värde</w:t>
      </w:r>
      <w:r w:rsidRPr="000576C9">
        <w:softHyphen/>
        <w:t>pappersinriktat holding</w:t>
      </w:r>
      <w:r w:rsidRPr="000576C9">
        <w:softHyphen/>
        <w:t>företag eller ett blandat finansiellt hol</w:t>
      </w:r>
      <w:r w:rsidRPr="000576C9">
        <w:softHyphen/>
        <w:t>ding</w:t>
      </w:r>
      <w:r w:rsidRPr="000576C9">
        <w:softHyphen/>
        <w:t>företag inom EES och tilläm</w:t>
      </w:r>
      <w:r w:rsidRPr="000576C9">
        <w:softHyphen/>
        <w:t>pa bestämmelserna om tillsyn i värdepappers</w:t>
      </w:r>
      <w:r w:rsidRPr="000576C9">
        <w:softHyphen/>
        <w:t>bolags</w:t>
      </w:r>
      <w:r w:rsidRPr="000576C9">
        <w:softHyphen/>
        <w:t>förordningen på detta företag. Innan Finans</w:t>
      </w:r>
      <w:r w:rsidRPr="000576C9">
        <w:softHyphen/>
        <w:t>inspektionen fattar ett sådant beslut ska inspek</w:t>
      </w:r>
      <w:r w:rsidRPr="000576C9">
        <w:softHyphen/>
        <w:t>tionen samråda med övriga berörda behöriga myndigheter. Finans</w:t>
      </w:r>
      <w:r w:rsidRPr="000576C9">
        <w:softHyphen/>
        <w:t>inspek</w:t>
      </w:r>
      <w:r w:rsidRPr="000576C9">
        <w:softHyphen/>
        <w:t>tionen ska underrätta de berörda behöriga myndigheterna, Europeiska kom</w:t>
      </w:r>
      <w:r w:rsidRPr="000576C9">
        <w:softHyphen/>
        <w:t>mis</w:t>
      </w:r>
      <w:r w:rsidRPr="000576C9">
        <w:softHyphen/>
        <w:t>sionen och Europeiska bankmyndig</w:t>
      </w:r>
      <w:r w:rsidRPr="000576C9">
        <w:softHyphen/>
        <w:t xml:space="preserve">heten om de åtgärder som vidtagits. </w:t>
      </w:r>
    </w:p>
    <w:p w14:paraId="1272EC76" w14:textId="77777777" w:rsidR="00191D93" w:rsidRPr="001F1AD0" w:rsidRDefault="00191D93" w:rsidP="00191D93">
      <w:pPr>
        <w:pStyle w:val="Brdtext"/>
        <w:rPr>
          <w:sz w:val="8"/>
          <w:szCs w:val="8"/>
        </w:rPr>
      </w:pPr>
    </w:p>
    <w:p w14:paraId="5DE614FA" w14:textId="77777777" w:rsidR="00191D93" w:rsidRPr="0055551E" w:rsidRDefault="00191D93" w:rsidP="00191D93">
      <w:pPr>
        <w:pStyle w:val="Brdtextmedindrag"/>
      </w:pPr>
      <w:r w:rsidRPr="0055551E">
        <w:rPr>
          <w:b/>
          <w:bCs/>
        </w:rPr>
        <w:t>Utredningens förslag</w:t>
      </w:r>
      <w:r w:rsidRPr="0055551E">
        <w:t xml:space="preserve"> överensstämmer med regeringens förslag.</w:t>
      </w:r>
      <w:r w:rsidRPr="008A22F4">
        <w:t xml:space="preserve"> </w:t>
      </w:r>
      <w:r>
        <w:t>Utredningens förslag har dock en annan lagteknisk utform</w:t>
      </w:r>
      <w:r>
        <w:softHyphen/>
        <w:t>ning.</w:t>
      </w:r>
      <w:r w:rsidRPr="0055551E">
        <w:t xml:space="preserve"> </w:t>
      </w:r>
    </w:p>
    <w:p w14:paraId="5EBF97CE" w14:textId="77777777" w:rsidR="00191D93" w:rsidRPr="0055551E" w:rsidRDefault="00191D93" w:rsidP="00191D93">
      <w:pPr>
        <w:pStyle w:val="Brdtextmedindrag"/>
      </w:pPr>
      <w:r w:rsidRPr="0055551E">
        <w:rPr>
          <w:b/>
          <w:bCs/>
        </w:rPr>
        <w:t>Remissinstanserna:</w:t>
      </w:r>
      <w:r w:rsidRPr="0055551E">
        <w:t xml:space="preserve"> Flertalet remissinstanser tillstyrker förslaget eller har inget att invända mot det. </w:t>
      </w:r>
      <w:r w:rsidRPr="00823F12">
        <w:rPr>
          <w:i/>
          <w:iCs/>
        </w:rPr>
        <w:t>Sveriges advokatsamfund</w:t>
      </w:r>
      <w:r w:rsidRPr="0055551E">
        <w:t xml:space="preserve"> anser att de nya bestämmelser som föreslås är vaga i fråga om vilka kriterier som Finans</w:t>
      </w:r>
      <w:r>
        <w:softHyphen/>
      </w:r>
      <w:r w:rsidRPr="0055551E">
        <w:t xml:space="preserve">inspektionen ska tillämpa vid bedömningen av tillsynen i ett land utanför </w:t>
      </w:r>
      <w:r w:rsidRPr="0055551E">
        <w:lastRenderedPageBreak/>
        <w:t>EES och vilka åtgärder inspektionen ska vidta om tillsynen be</w:t>
      </w:r>
      <w:r w:rsidRPr="0055551E">
        <w:softHyphen/>
        <w:t>döms inte vara likvärdig med den som avses i värdepappersbolags</w:t>
      </w:r>
      <w:r w:rsidRPr="0055551E">
        <w:softHyphen/>
        <w:t xml:space="preserve">förordningen. </w:t>
      </w:r>
    </w:p>
    <w:p w14:paraId="772FA3A2" w14:textId="77777777" w:rsidR="00191D93" w:rsidRPr="001F1AD0" w:rsidRDefault="00191D93" w:rsidP="00191D93">
      <w:pPr>
        <w:pStyle w:val="Rubrik4utannumrering"/>
        <w:rPr>
          <w:b w:val="0"/>
        </w:rPr>
      </w:pPr>
      <w:r w:rsidRPr="0055551E">
        <w:t>Skälen för regeringens förslag</w:t>
      </w:r>
    </w:p>
    <w:p w14:paraId="79A569F8" w14:textId="77777777" w:rsidR="00191D93" w:rsidRPr="001F1AD0" w:rsidRDefault="00191D93" w:rsidP="00191D93">
      <w:pPr>
        <w:pStyle w:val="Rubrik5utannumrering"/>
        <w:spacing w:before="0"/>
      </w:pPr>
      <w:r w:rsidRPr="001F1AD0">
        <w:t xml:space="preserve">Värdepappersbolag bör </w:t>
      </w:r>
      <w:r>
        <w:t>tas bort</w:t>
      </w:r>
      <w:r w:rsidRPr="001F1AD0">
        <w:t xml:space="preserve"> ur regleringen</w:t>
      </w:r>
    </w:p>
    <w:p w14:paraId="59DF537E" w14:textId="77777777" w:rsidR="00191D93" w:rsidRPr="001F1AD0" w:rsidRDefault="00191D93" w:rsidP="00191D93">
      <w:pPr>
        <w:pStyle w:val="Brdtextmedindrag"/>
        <w:ind w:firstLine="0"/>
      </w:pPr>
      <w:r w:rsidRPr="001F1AD0">
        <w:t>I värdepappersbolagsdirektivet finns regler om gruppbaserad tillsyn när moderföretaget finns utanför EES (artikel 55). Mot</w:t>
      </w:r>
      <w:r w:rsidRPr="001F1AD0">
        <w:softHyphen/>
      </w:r>
      <w:r w:rsidRPr="001F1AD0">
        <w:rPr>
          <w:spacing w:val="-2"/>
        </w:rPr>
        <w:t>svarande regler finns även i kapital</w:t>
      </w:r>
      <w:r w:rsidRPr="001F1AD0">
        <w:rPr>
          <w:spacing w:val="-2"/>
        </w:rPr>
        <w:softHyphen/>
        <w:t>täck</w:t>
      </w:r>
      <w:r w:rsidRPr="001F1AD0">
        <w:rPr>
          <w:spacing w:val="-2"/>
        </w:rPr>
        <w:softHyphen/>
        <w:t>nings</w:t>
      </w:r>
      <w:r w:rsidRPr="001F1AD0">
        <w:rPr>
          <w:spacing w:val="-2"/>
        </w:rPr>
        <w:softHyphen/>
        <w:t>direk</w:t>
      </w:r>
      <w:r w:rsidRPr="001F1AD0">
        <w:rPr>
          <w:spacing w:val="-2"/>
        </w:rPr>
        <w:softHyphen/>
        <w:t>ti</w:t>
      </w:r>
      <w:r w:rsidRPr="001F1AD0">
        <w:rPr>
          <w:spacing w:val="-2"/>
        </w:rPr>
        <w:softHyphen/>
        <w:t>vet (artikel 127),</w:t>
      </w:r>
      <w:r w:rsidRPr="001F1AD0">
        <w:t xml:space="preserve"> vilka i svensk rätt har genomförts i ett särskilt kapitel i tillsynslagen med bestämmelser om moderföretag utanför EES (7 kap.). Reglerna i de båda direktiven liknar varandra i flera avseenden, men som redovisas nedan finns det dock en del skillnader som motiverar att </w:t>
      </w:r>
      <w:r w:rsidRPr="006B5F96">
        <w:t>värdepappersbolag och kreditinstitut regleras i olika bestämmelser i tillsynslagen. För att genomföra de nu aktuella reg</w:t>
      </w:r>
      <w:r w:rsidRPr="006B5F96">
        <w:softHyphen/>
        <w:t>lerna i värdepappersbolagsdirektivet bör det därför införas nya, särskilda bestämmelser för värdepappersbolag i tillsynslagen</w:t>
      </w:r>
      <w:r>
        <w:t>. Av tydlighetsskäl bör de placeras i ett eget kapitel i lagen</w:t>
      </w:r>
      <w:r w:rsidRPr="006B5F96" w:rsidDel="006B5F96">
        <w:t xml:space="preserve">. </w:t>
      </w:r>
      <w:r w:rsidRPr="006B5F96">
        <w:t>De nuvarande bestämmelserna i till</w:t>
      </w:r>
      <w:r>
        <w:softHyphen/>
      </w:r>
      <w:r w:rsidRPr="006B5F96">
        <w:t>synslagen om moderföretag utanför EES bör gälla bara för kreditinstitut.</w:t>
      </w:r>
      <w:r w:rsidRPr="001F1AD0">
        <w:t xml:space="preserve"> </w:t>
      </w:r>
    </w:p>
    <w:p w14:paraId="6792E11D" w14:textId="77777777" w:rsidR="00191D93" w:rsidRPr="001F1AD0" w:rsidRDefault="00191D93" w:rsidP="00191D93">
      <w:pPr>
        <w:pStyle w:val="Rubrik5utannumrering"/>
      </w:pPr>
      <w:r w:rsidRPr="001F1AD0">
        <w:t>Nya bestämmelser för värdepappersbolag</w:t>
      </w:r>
    </w:p>
    <w:p w14:paraId="08D2F54C" w14:textId="77777777" w:rsidR="00191D93" w:rsidRPr="00DE0807" w:rsidRDefault="00191D93" w:rsidP="00191D93">
      <w:pPr>
        <w:pStyle w:val="Brdtextmedindrag"/>
        <w:ind w:firstLine="0"/>
      </w:pPr>
      <w:r w:rsidRPr="001F1AD0">
        <w:t>För att en bedömning av tredjeländers till</w:t>
      </w:r>
      <w:r w:rsidRPr="001F1AD0">
        <w:softHyphen/>
        <w:t>syn ska aktua</w:t>
      </w:r>
      <w:r w:rsidRPr="001F1AD0">
        <w:softHyphen/>
        <w:t>liseras krävs det att det finns minst två värdepappersföretag, vars gemen</w:t>
      </w:r>
      <w:r w:rsidRPr="001F1AD0">
        <w:softHyphen/>
        <w:t>samma moderföretag har sitt huvudkontor i ett tredjeland (</w:t>
      </w:r>
      <w:r w:rsidRPr="001F1AD0">
        <w:rPr>
          <w:spacing w:val="-2"/>
        </w:rPr>
        <w:t>artikel 55)</w:t>
      </w:r>
      <w:r w:rsidRPr="001F1AD0">
        <w:t>. Om vär</w:t>
      </w:r>
      <w:r w:rsidRPr="001F1AD0">
        <w:rPr>
          <w:spacing w:val="-2"/>
        </w:rPr>
        <w:t>de</w:t>
      </w:r>
      <w:r w:rsidRPr="001F1AD0">
        <w:rPr>
          <w:spacing w:val="-2"/>
        </w:rPr>
        <w:softHyphen/>
        <w:t>pap</w:t>
      </w:r>
      <w:r w:rsidRPr="001F1AD0">
        <w:rPr>
          <w:spacing w:val="-2"/>
        </w:rPr>
        <w:softHyphen/>
        <w:t>pers</w:t>
      </w:r>
      <w:r w:rsidRPr="001F1AD0">
        <w:rPr>
          <w:spacing w:val="-2"/>
        </w:rPr>
        <w:softHyphen/>
        <w:t xml:space="preserve">företagen inte är föremål för </w:t>
      </w:r>
      <w:r w:rsidRPr="00DE0807">
        <w:rPr>
          <w:spacing w:val="-2"/>
        </w:rPr>
        <w:t>en effektiv tillsyn på grupp</w:t>
      </w:r>
      <w:r w:rsidRPr="00DE0807">
        <w:rPr>
          <w:spacing w:val="-2"/>
        </w:rPr>
        <w:softHyphen/>
        <w:t>nivå</w:t>
      </w:r>
      <w:r w:rsidRPr="00DE0807">
        <w:t>, ska medlemsstaterna säker</w:t>
      </w:r>
      <w:r w:rsidRPr="00DE0807">
        <w:softHyphen/>
        <w:t>ställa att den behöriga myn</w:t>
      </w:r>
      <w:r w:rsidRPr="00DE0807">
        <w:softHyphen/>
        <w:t>dig</w:t>
      </w:r>
      <w:r w:rsidRPr="00DE0807">
        <w:softHyphen/>
        <w:t>heten bedömer huruvida värde</w:t>
      </w:r>
      <w:r w:rsidRPr="00DE0807">
        <w:softHyphen/>
        <w:t>pappers</w:t>
      </w:r>
      <w:r w:rsidRPr="00DE0807">
        <w:softHyphen/>
        <w:t>företagen är föremål för tillsyn av tillsyns</w:t>
      </w:r>
      <w:r w:rsidRPr="00DE0807">
        <w:softHyphen/>
        <w:t>myn</w:t>
      </w:r>
      <w:r w:rsidRPr="00DE0807">
        <w:softHyphen/>
        <w:t>digheten i tredjelandet som är likvärdig med den tillsyn som anges i värdepappersbolagsdirektivet och i del 1 (dvs. artiklarna 1</w:t>
      </w:r>
      <w:r w:rsidRPr="00DE0807">
        <w:rPr>
          <w:sz w:val="18"/>
          <w:szCs w:val="18"/>
        </w:rPr>
        <w:t xml:space="preserve">–8) </w:t>
      </w:r>
      <w:r w:rsidRPr="00DE0807">
        <w:t>i värdepappers</w:t>
      </w:r>
      <w:r w:rsidRPr="00DE0807">
        <w:softHyphen/>
        <w:t>bolags</w:t>
      </w:r>
      <w:r w:rsidRPr="00DE0807">
        <w:softHyphen/>
        <w:t xml:space="preserve">förordningen (artikel 55.1 i värdepappersbolagsdirektivet). </w:t>
      </w:r>
    </w:p>
    <w:p w14:paraId="20191D55" w14:textId="77777777" w:rsidR="00191D93" w:rsidRPr="00DE0807" w:rsidRDefault="00191D93" w:rsidP="00191D93">
      <w:pPr>
        <w:pStyle w:val="Brdtextmedindrag"/>
      </w:pPr>
      <w:r w:rsidRPr="00DE0807">
        <w:t>I kapitaltäckningsdirektivet anges att det är den behöriga myndig</w:t>
      </w:r>
      <w:r w:rsidRPr="00DE0807">
        <w:softHyphen/>
        <w:t xml:space="preserve">heten som annars skulle vara ansvarig för den gruppbaserade tillsynen som ska göra bedömningen av om tillsynen i tredjeland är likvärdig (artikel 127.1). I värdepappersbolagsdirektivet </w:t>
      </w:r>
      <w:r w:rsidRPr="00DE0807">
        <w:rPr>
          <w:spacing w:val="-4"/>
        </w:rPr>
        <w:t>anges inte på motsvarande sätt vilken myn</w:t>
      </w:r>
      <w:r w:rsidRPr="00DE0807">
        <w:rPr>
          <w:spacing w:val="-4"/>
        </w:rPr>
        <w:softHyphen/>
        <w:t>dighet det är som ska göra bedöm</w:t>
      </w:r>
      <w:r w:rsidRPr="00DE0807">
        <w:rPr>
          <w:spacing w:val="-4"/>
        </w:rPr>
        <w:softHyphen/>
      </w:r>
      <w:r w:rsidRPr="00DE0807">
        <w:t>ningen (artikel 55.1). Frågan är hur detta ska tolkas. Även i värde</w:t>
      </w:r>
      <w:r w:rsidRPr="00DE0807">
        <w:softHyphen/>
        <w:t>pappers</w:t>
      </w:r>
      <w:r w:rsidRPr="00DE0807">
        <w:softHyphen/>
        <w:t xml:space="preserve">bolagsdirektivet används uttrycket </w:t>
      </w:r>
      <w:r w:rsidRPr="00DE0807">
        <w:rPr>
          <w:iCs/>
        </w:rPr>
        <w:t>den behöriga myndigheten</w:t>
      </w:r>
      <w:r w:rsidRPr="00DE0807">
        <w:t>, dvs. singularform. Samtidigt ska det vara fråga om två eller flera värde</w:t>
      </w:r>
      <w:r w:rsidRPr="00DE0807">
        <w:softHyphen/>
      </w:r>
      <w:r w:rsidRPr="00DE0807">
        <w:rPr>
          <w:spacing w:val="-2"/>
        </w:rPr>
        <w:t>pappersföretag, för vilka olika myndigheter kan vara behörig myndighet</w:t>
      </w:r>
      <w:r w:rsidRPr="00DE0807">
        <w:t xml:space="preserve"> på företagsnivå. Enligt regeringens bedömning ligger det närmast till hands att tolka det som att respektive behörig myn</w:t>
      </w:r>
      <w:r w:rsidRPr="00DE0807">
        <w:softHyphen/>
        <w:t xml:space="preserve">dighet ska göra en bedömning av om tillsynen är likvärdig. För denna </w:t>
      </w:r>
      <w:r w:rsidRPr="00DE0807">
        <w:rPr>
          <w:spacing w:val="-2"/>
        </w:rPr>
        <w:t>tolk</w:t>
      </w:r>
      <w:r w:rsidRPr="00DE0807">
        <w:rPr>
          <w:spacing w:val="-2"/>
        </w:rPr>
        <w:softHyphen/>
        <w:t>ning talar också den omständigheten att det här, till skill</w:t>
      </w:r>
      <w:r w:rsidRPr="00DE0807">
        <w:rPr>
          <w:spacing w:val="-2"/>
        </w:rPr>
        <w:softHyphen/>
        <w:t>nad</w:t>
      </w:r>
      <w:r w:rsidRPr="00DE0807">
        <w:t xml:space="preserve"> från när det gäller vem som ska fatta beslut om tillsyns</w:t>
      </w:r>
      <w:r w:rsidRPr="00DE0807">
        <w:softHyphen/>
        <w:t>metoderna (artikel 55.2), varken före</w:t>
      </w:r>
      <w:r w:rsidRPr="00DE0807">
        <w:softHyphen/>
        <w:t>skrivs någon samråds- eller under</w:t>
      </w:r>
      <w:r w:rsidRPr="00DE0807">
        <w:softHyphen/>
        <w:t>rättelseskyldighet med andra behöriga myndigheter i samband med be</w:t>
      </w:r>
      <w:r w:rsidRPr="00DE0807">
        <w:softHyphen/>
        <w:t>döm</w:t>
      </w:r>
      <w:r w:rsidRPr="00DE0807">
        <w:softHyphen/>
        <w:t>ningen. De nu aktuella reglerna i värdepappersbolagsdirektivet bör genom</w:t>
      </w:r>
      <w:r w:rsidRPr="00DE0807">
        <w:softHyphen/>
        <w:t>föras genom att det i till</w:t>
      </w:r>
      <w:r w:rsidRPr="00DE0807">
        <w:softHyphen/>
        <w:t xml:space="preserve">synslagen tas in en bestämmelse om </w:t>
      </w:r>
      <w:r w:rsidRPr="00DE0807">
        <w:rPr>
          <w:spacing w:val="-2"/>
        </w:rPr>
        <w:t>att Finansinspektionen ska göra en bedömning om huruvida till</w:t>
      </w:r>
      <w:r w:rsidRPr="00DE0807">
        <w:rPr>
          <w:spacing w:val="-2"/>
        </w:rPr>
        <w:softHyphen/>
        <w:t>synen</w:t>
      </w:r>
      <w:r w:rsidRPr="00DE0807">
        <w:t xml:space="preserve"> är likvärdig när ett värdepappersbolag ingår i en sådan grupp (artikel 55.1). </w:t>
      </w:r>
    </w:p>
    <w:p w14:paraId="7E870C9C" w14:textId="77777777" w:rsidR="00191D93" w:rsidRPr="00DE0807" w:rsidRDefault="00191D93" w:rsidP="00191D93">
      <w:pPr>
        <w:pStyle w:val="Brdtextmedindrag"/>
      </w:pPr>
      <w:r w:rsidRPr="00DE0807">
        <w:t>I värdepappersbolagsdirektivet anges också vilka åtgärder som ska vid</w:t>
      </w:r>
      <w:r w:rsidRPr="00DE0807">
        <w:softHyphen/>
        <w:t>tas om bedömningen visar att det inte finns någon likvärdig tillsyn (arti</w:t>
      </w:r>
      <w:r w:rsidRPr="00DE0807">
        <w:softHyphen/>
      </w:r>
      <w:r w:rsidRPr="00DE0807">
        <w:lastRenderedPageBreak/>
        <w:t>kel 55.2). Medlemsstaterna ska då tillåta lämpliga tillsynsmetoder som uppnår tillsynsmålen i artikel 7 i värdepappersbolagsförordningen eller villkoren i gruppkapitaltestet i artikel 8 i samma förordning.</w:t>
      </w:r>
      <w:r w:rsidRPr="00DE0807">
        <w:rPr>
          <w:spacing w:val="-4"/>
        </w:rPr>
        <w:t xml:space="preserve"> Som framgår ovan anges det i detta</w:t>
      </w:r>
      <w:r w:rsidRPr="00DE0807">
        <w:t xml:space="preserve"> sammanhang att beslutet ska fattas av den behöriga myndighet som </w:t>
      </w:r>
      <w:r w:rsidRPr="00DE0807">
        <w:rPr>
          <w:spacing w:val="-4"/>
        </w:rPr>
        <w:t>skulle ha varit grupptillsyns</w:t>
      </w:r>
      <w:r w:rsidRPr="00DE0807">
        <w:rPr>
          <w:spacing w:val="-4"/>
        </w:rPr>
        <w:softHyphen/>
        <w:t>myndig</w:t>
      </w:r>
      <w:r w:rsidRPr="00DE0807">
        <w:rPr>
          <w:spacing w:val="-4"/>
        </w:rPr>
        <w:softHyphen/>
        <w:t>het om moderföretaget varit etable</w:t>
      </w:r>
      <w:r w:rsidRPr="00DE0807">
        <w:rPr>
          <w:spacing w:val="-4"/>
        </w:rPr>
        <w:softHyphen/>
        <w:t>rat</w:t>
      </w:r>
      <w:r w:rsidRPr="00DE0807">
        <w:t xml:space="preserve"> i unionen. Beslutet ska föregås av sam</w:t>
      </w:r>
      <w:r w:rsidRPr="00DE0807">
        <w:softHyphen/>
        <w:t>råd med övriga involverade behöriga myndigheter. Vidare framgår att öv</w:t>
      </w:r>
      <w:r w:rsidRPr="00DE0807">
        <w:softHyphen/>
        <w:t>riga invol</w:t>
      </w:r>
      <w:r w:rsidRPr="00DE0807">
        <w:softHyphen/>
        <w:t>ve</w:t>
      </w:r>
      <w:r w:rsidRPr="00DE0807">
        <w:softHyphen/>
        <w:t>rade behö</w:t>
      </w:r>
      <w:r w:rsidRPr="00DE0807">
        <w:softHyphen/>
        <w:t>riga myndigheter, Eba och kommissionen ska under</w:t>
      </w:r>
      <w:r w:rsidRPr="00DE0807">
        <w:softHyphen/>
        <w:t xml:space="preserve">rättas om varje åtgärd som vidtas enligt punkten. För att genomföra de reglerna i direktivet bör det i tillsynslagen tas in en bestämmelse om att </w:t>
      </w:r>
      <w:r w:rsidRPr="00DE0807">
        <w:rPr>
          <w:spacing w:val="-2"/>
        </w:rPr>
        <w:t>Finans</w:t>
      </w:r>
      <w:r w:rsidRPr="00DE0807">
        <w:rPr>
          <w:spacing w:val="-2"/>
        </w:rPr>
        <w:softHyphen/>
        <w:t>inspek</w:t>
      </w:r>
      <w:r w:rsidRPr="00DE0807">
        <w:rPr>
          <w:spacing w:val="-2"/>
        </w:rPr>
        <w:softHyphen/>
        <w:t>tionen ska agera på föreskrivet sätt i de fall inspek</w:t>
      </w:r>
      <w:r w:rsidRPr="00DE0807">
        <w:rPr>
          <w:spacing w:val="-2"/>
        </w:rPr>
        <w:softHyphen/>
        <w:t>tio</w:t>
      </w:r>
      <w:r w:rsidRPr="00DE0807">
        <w:rPr>
          <w:spacing w:val="-2"/>
        </w:rPr>
        <w:softHyphen/>
        <w:t>nen skulle</w:t>
      </w:r>
      <w:r w:rsidRPr="00DE0807">
        <w:t xml:space="preserve"> ha varit till</w:t>
      </w:r>
      <w:r w:rsidRPr="00DE0807">
        <w:softHyphen/>
        <w:t>syns</w:t>
      </w:r>
      <w:r w:rsidRPr="00DE0807">
        <w:softHyphen/>
        <w:t>ansvarig myndighet.</w:t>
      </w:r>
    </w:p>
    <w:p w14:paraId="1DFBA87F" w14:textId="77777777" w:rsidR="00191D93" w:rsidRPr="00DE0807" w:rsidRDefault="00191D93" w:rsidP="00191D93">
      <w:pPr>
        <w:pStyle w:val="Brdtextmedindrag"/>
      </w:pPr>
      <w:bookmarkStart w:id="251" w:name="_Hlk62745619"/>
      <w:r w:rsidRPr="00DE0807">
        <w:rPr>
          <w:i/>
          <w:iCs/>
        </w:rPr>
        <w:t>Sveriges advokatsamfund</w:t>
      </w:r>
      <w:r w:rsidRPr="00DE0807">
        <w:t xml:space="preserve"> anser att de nya bestämmelser som föreslås är vaga i vissa avseenden. Regeringen anser att</w:t>
      </w:r>
      <w:r w:rsidRPr="00DE0807" w:rsidDel="00FC7B68">
        <w:rPr>
          <w:rFonts w:asciiTheme="minorHAnsi" w:eastAsiaTheme="minorHAnsi" w:hAnsiTheme="minorHAnsi" w:cstheme="minorBidi"/>
        </w:rPr>
        <w:t xml:space="preserve"> </w:t>
      </w:r>
      <w:r w:rsidRPr="00DE0807">
        <w:t>det som anges om tillsyn i tillsynslagen och i del 1 i värdepappers</w:t>
      </w:r>
      <w:r w:rsidRPr="00DE0807">
        <w:softHyphen/>
        <w:t xml:space="preserve">bolagsförordningen (särskilt artiklarna 5–8) ger </w:t>
      </w:r>
      <w:r>
        <w:t xml:space="preserve">viss </w:t>
      </w:r>
      <w:r w:rsidRPr="00DE0807">
        <w:t>ledning dels för bedömningen av om tillsynen i ett land utanför EES är likvärdig med den tillsyn som behöriga myndigheter ska utöva enligt förordningen, dels för vilka åtgärder som Finansinspek</w:t>
      </w:r>
      <w:r>
        <w:softHyphen/>
      </w:r>
      <w:r w:rsidRPr="00DE0807">
        <w:t xml:space="preserve">tionen bör vidta om inspektionen bedömer att tillsynen inte är likvärdig. </w:t>
      </w:r>
    </w:p>
    <w:bookmarkEnd w:id="251"/>
    <w:p w14:paraId="5A7BD24C" w14:textId="77777777" w:rsidR="00191D93" w:rsidRPr="00DE0807" w:rsidRDefault="00191D93" w:rsidP="00191D93">
      <w:pPr>
        <w:pStyle w:val="Brdtextmedindrag"/>
      </w:pPr>
      <w:r w:rsidRPr="00DE0807">
        <w:rPr>
          <w:spacing w:val="-2"/>
        </w:rPr>
        <w:t>Enligt värdepappersbolagsdirektivet får den ansvariga</w:t>
      </w:r>
      <w:r w:rsidRPr="00DE0807">
        <w:t xml:space="preserve"> myndigheten på gruppnivå särskilt kräva att gruppen etablerar ett värde</w:t>
      </w:r>
      <w:r w:rsidRPr="00DE0807">
        <w:softHyphen/>
        <w:t>pap</w:t>
      </w:r>
      <w:r w:rsidRPr="00DE0807">
        <w:softHyphen/>
        <w:t>pers</w:t>
      </w:r>
      <w:r w:rsidRPr="00DE0807">
        <w:softHyphen/>
        <w:t>inriktat holding</w:t>
      </w:r>
      <w:r w:rsidRPr="00DE0807">
        <w:softHyphen/>
        <w:t>företag eller ett blandat finansiellt holding</w:t>
      </w:r>
      <w:r w:rsidRPr="00DE0807">
        <w:softHyphen/>
        <w:t>före</w:t>
      </w:r>
      <w:r w:rsidRPr="00DE0807">
        <w:softHyphen/>
        <w:t>tag i unionen samt tillämpa artikel 7 eller 8 i värdepappers</w:t>
      </w:r>
      <w:r w:rsidRPr="00DE0807">
        <w:softHyphen/>
        <w:t>bolags</w:t>
      </w:r>
      <w:r w:rsidRPr="00DE0807">
        <w:softHyphen/>
        <w:t>för</w:t>
      </w:r>
      <w:r w:rsidRPr="00DE0807">
        <w:softHyphen/>
        <w:t>ordningen på företaget (</w:t>
      </w:r>
      <w:r w:rsidRPr="00DE0807">
        <w:rPr>
          <w:spacing w:val="-2"/>
        </w:rPr>
        <w:t>arti</w:t>
      </w:r>
      <w:r w:rsidRPr="00DE0807">
        <w:rPr>
          <w:spacing w:val="-2"/>
        </w:rPr>
        <w:softHyphen/>
        <w:t>kel 55.3)</w:t>
      </w:r>
      <w:r w:rsidRPr="00DE0807">
        <w:t>. Genom att uttrycket ”särskilt” används får det enligt rege</w:t>
      </w:r>
      <w:r w:rsidRPr="00DE0807">
        <w:softHyphen/>
        <w:t xml:space="preserve">ringens mening ses som ett exempel på ett beslut </w:t>
      </w:r>
      <w:r w:rsidRPr="00DE0807">
        <w:rPr>
          <w:spacing w:val="-2"/>
        </w:rPr>
        <w:t>som kan fattas om att tillåta lämpliga tillsynsmetoder som uppnår tillsynsmålen enligt någon av dessa artiklar (artikel 55.2). Denna tolkning medför att det råder</w:t>
      </w:r>
      <w:r w:rsidRPr="00DE0807">
        <w:t xml:space="preserve"> en samråds- respektive under</w:t>
      </w:r>
      <w:r w:rsidRPr="00DE0807">
        <w:softHyphen/>
        <w:t>rättel</w:t>
      </w:r>
      <w:r w:rsidRPr="00DE0807">
        <w:softHyphen/>
        <w:t>se</w:t>
      </w:r>
      <w:r w:rsidRPr="00DE0807">
        <w:softHyphen/>
        <w:t xml:space="preserve">skyldighet i samband med </w:t>
      </w:r>
      <w:r w:rsidRPr="00DE0807">
        <w:rPr>
          <w:spacing w:val="-4"/>
        </w:rPr>
        <w:t>ett sådant beslut, vilket också fram</w:t>
      </w:r>
      <w:r w:rsidRPr="00DE0807">
        <w:rPr>
          <w:spacing w:val="-4"/>
        </w:rPr>
        <w:softHyphen/>
        <w:t xml:space="preserve">står som rimligt. </w:t>
      </w:r>
      <w:r w:rsidRPr="00DE0807">
        <w:t>Det är därför lämpligt att dessa regler i direktivet genom</w:t>
      </w:r>
      <w:r w:rsidRPr="00DE0807">
        <w:softHyphen/>
        <w:t>förs i bestämmelser i tillsynslagen på så sätt att detta tydligt framgår.</w:t>
      </w:r>
    </w:p>
    <w:p w14:paraId="5B3F965C" w14:textId="77777777" w:rsidR="00191D93" w:rsidRDefault="00191D93" w:rsidP="00191D93">
      <w:pPr>
        <w:pStyle w:val="Brdtextmedindrag"/>
      </w:pPr>
      <w:r w:rsidRPr="00DE0807">
        <w:t>Termer som t.ex. grupptillsyn bör undvikas vid utformningen av de nya bestämmelserna för att klargöra att det inte är fråga om grupper enligt kapitaltäcknings</w:t>
      </w:r>
      <w:r w:rsidRPr="00DE0807">
        <w:softHyphen/>
        <w:t>direktivet (se avsnitt 6.3).</w:t>
      </w:r>
    </w:p>
    <w:p w14:paraId="31781EB7" w14:textId="77777777" w:rsidR="00191D93" w:rsidRPr="001F1AD0" w:rsidRDefault="00191D93" w:rsidP="00191D93">
      <w:pPr>
        <w:pStyle w:val="Rubrik5utannumrering"/>
      </w:pPr>
      <w:r w:rsidRPr="001F1AD0">
        <w:t>Rättelse av en felaktig hänvisning i tillsynslagen</w:t>
      </w:r>
    </w:p>
    <w:p w14:paraId="683F1D68" w14:textId="4D80E3CA" w:rsidR="00191D93" w:rsidDel="00494657" w:rsidRDefault="00191D93" w:rsidP="00191D93">
      <w:pPr>
        <w:pStyle w:val="Brdtextmedindrag"/>
        <w:ind w:firstLine="0"/>
      </w:pPr>
      <w:r w:rsidRPr="001F1AD0">
        <w:rPr>
          <w:spacing w:val="-4"/>
        </w:rPr>
        <w:t>I 7 kap. 1 § tillsynslagen, när det</w:t>
      </w:r>
      <w:r w:rsidRPr="001F1AD0">
        <w:t xml:space="preserve"> gäller avgränsningen av när Finans</w:t>
      </w:r>
      <w:r w:rsidRPr="001F1AD0">
        <w:softHyphen/>
        <w:t>inspek</w:t>
      </w:r>
      <w:r w:rsidRPr="001F1AD0">
        <w:softHyphen/>
        <w:t>tionen ska agera, finns en hänvisning till 4 kap. 2–4 §§ samma lag. I 4 kap. 2 och 3 §§ regleras de fall då behöriga myndigheter i vissa fall kan ingå överenskom</w:t>
      </w:r>
      <w:r w:rsidRPr="001F1AD0">
        <w:softHyphen/>
        <w:t>melser om att någon annan myndighet än den som följer av huvud</w:t>
      </w:r>
      <w:r w:rsidRPr="001F1AD0">
        <w:softHyphen/>
      </w:r>
      <w:r w:rsidRPr="001F1AD0">
        <w:rPr>
          <w:spacing w:val="-4"/>
        </w:rPr>
        <w:t>regeln ska utöva den gruppbaserade tillsynen. Hänvisningen omfattar</w:t>
      </w:r>
      <w:r w:rsidRPr="001F1AD0">
        <w:rPr>
          <w:spacing w:val="-2"/>
        </w:rPr>
        <w:t xml:space="preserve"> dock inte 4 kap. 1 §, som innehåller huvudregeln om tillsyns</w:t>
      </w:r>
      <w:r w:rsidRPr="001F1AD0">
        <w:rPr>
          <w:spacing w:val="-2"/>
        </w:rPr>
        <w:softHyphen/>
        <w:t>ansvarig</w:t>
      </w:r>
      <w:r w:rsidRPr="001F1AD0">
        <w:t xml:space="preserve"> myndighet. Däremot finns en hänvisning till 4 kap. 4 §, som inte handlar om utpekande av myndighet utan om att Finansinspekti</w:t>
      </w:r>
      <w:r w:rsidRPr="001F1AD0">
        <w:rPr>
          <w:spacing w:val="-2"/>
        </w:rPr>
        <w:t>o</w:t>
      </w:r>
      <w:r w:rsidRPr="001F1AD0">
        <w:rPr>
          <w:spacing w:val="-2"/>
        </w:rPr>
        <w:softHyphen/>
        <w:t>nen i egen</w:t>
      </w:r>
      <w:r w:rsidRPr="001F1AD0">
        <w:rPr>
          <w:spacing w:val="-2"/>
        </w:rPr>
        <w:softHyphen/>
        <w:t>skap av tillsynsansvarig myndighet ska lämna en rapport</w:t>
      </w:r>
      <w:r w:rsidRPr="001F1AD0">
        <w:t xml:space="preserve"> </w:t>
      </w:r>
      <w:r w:rsidRPr="001F1AD0">
        <w:rPr>
          <w:spacing w:val="-4"/>
        </w:rPr>
        <w:t>som innehåller en riskvärdering av gruppen till övriga berörda behöriga</w:t>
      </w:r>
      <w:r w:rsidRPr="001F1AD0">
        <w:t xml:space="preserve"> </w:t>
      </w:r>
      <w:r w:rsidRPr="001F1AD0">
        <w:rPr>
          <w:spacing w:val="-2"/>
        </w:rPr>
        <w:t>myndigheter. I för</w:t>
      </w:r>
      <w:r w:rsidRPr="001F1AD0">
        <w:rPr>
          <w:spacing w:val="-2"/>
        </w:rPr>
        <w:softHyphen/>
        <w:t>fatt</w:t>
      </w:r>
      <w:r w:rsidRPr="001F1AD0">
        <w:rPr>
          <w:spacing w:val="-2"/>
        </w:rPr>
        <w:softHyphen/>
        <w:t>ningskommentaren till 7 kap. tillsynslagen anges</w:t>
      </w:r>
      <w:r w:rsidRPr="001F1AD0">
        <w:t xml:space="preserve"> att bestämmelserna mot</w:t>
      </w:r>
      <w:r w:rsidRPr="001F1AD0">
        <w:softHyphen/>
        <w:t xml:space="preserve">svarar 11 kap. 1–3 §§ lagen (2006:1371) om </w:t>
      </w:r>
      <w:r w:rsidRPr="001F1AD0">
        <w:rPr>
          <w:spacing w:val="-4"/>
        </w:rPr>
        <w:t>kapitaltäckning och stora expo</w:t>
      </w:r>
      <w:r w:rsidRPr="001F1AD0">
        <w:rPr>
          <w:spacing w:val="-4"/>
        </w:rPr>
        <w:softHyphen/>
        <w:t>ne</w:t>
      </w:r>
      <w:r w:rsidRPr="001F1AD0">
        <w:rPr>
          <w:spacing w:val="-4"/>
        </w:rPr>
        <w:softHyphen/>
        <w:t>ringar (kapitaltäcknings</w:t>
      </w:r>
      <w:r w:rsidRPr="001F1AD0">
        <w:rPr>
          <w:spacing w:val="-4"/>
        </w:rPr>
        <w:softHyphen/>
        <w:t>lagen) med</w:t>
      </w:r>
      <w:r w:rsidRPr="001F1AD0">
        <w:rPr>
          <w:spacing w:val="-2"/>
        </w:rPr>
        <w:t xml:space="preserve"> vissa justeringar (se prop. 2013/14:228 s. 281).</w:t>
      </w:r>
      <w:r w:rsidRPr="001F1AD0">
        <w:t xml:space="preserve"> I 11 kap. </w:t>
      </w:r>
      <w:r w:rsidRPr="001F1AD0">
        <w:rPr>
          <w:spacing w:val="-4"/>
        </w:rPr>
        <w:t>1 § den numera upphävda kapital</w:t>
      </w:r>
      <w:r w:rsidRPr="001F1AD0">
        <w:rPr>
          <w:spacing w:val="-4"/>
        </w:rPr>
        <w:softHyphen/>
      </w:r>
      <w:r w:rsidRPr="001F1AD0">
        <w:rPr>
          <w:spacing w:val="-4"/>
        </w:rPr>
        <w:lastRenderedPageBreak/>
        <w:t>täckningslagen fanns en hän</w:t>
      </w:r>
      <w:r w:rsidRPr="001F1AD0">
        <w:rPr>
          <w:spacing w:val="-4"/>
        </w:rPr>
        <w:softHyphen/>
        <w:t>vis</w:t>
      </w:r>
      <w:r w:rsidRPr="001F1AD0">
        <w:rPr>
          <w:spacing w:val="-4"/>
        </w:rPr>
        <w:softHyphen/>
        <w:t>ning till 10 kap. 2–4 §§ samma lag,</w:t>
      </w:r>
      <w:r w:rsidRPr="001F1AD0">
        <w:t xml:space="preserve"> dvs. såväl bestämmelserna om ansvarig myndighet enligt huvud</w:t>
      </w:r>
      <w:r w:rsidRPr="001F1AD0">
        <w:softHyphen/>
        <w:t xml:space="preserve">regeln </w:t>
      </w:r>
      <w:r w:rsidRPr="001F1AD0">
        <w:rPr>
          <w:spacing w:val="-2"/>
        </w:rPr>
        <w:t>som efter särskilda överens</w:t>
      </w:r>
      <w:r w:rsidRPr="001F1AD0">
        <w:rPr>
          <w:spacing w:val="-2"/>
        </w:rPr>
        <w:softHyphen/>
        <w:t>kom</w:t>
      </w:r>
      <w:r w:rsidRPr="001F1AD0">
        <w:rPr>
          <w:spacing w:val="-2"/>
        </w:rPr>
        <w:softHyphen/>
        <w:t>mel</w:t>
      </w:r>
      <w:r w:rsidRPr="001F1AD0">
        <w:rPr>
          <w:spacing w:val="-2"/>
        </w:rPr>
        <w:softHyphen/>
        <w:t>ser mellan myndig</w:t>
      </w:r>
      <w:r w:rsidRPr="001F1AD0">
        <w:rPr>
          <w:spacing w:val="-2"/>
        </w:rPr>
        <w:softHyphen/>
        <w:t>heterna. Regeringen</w:t>
      </w:r>
      <w:r w:rsidRPr="001F1AD0">
        <w:t xml:space="preserve"> kan inte se någon annan för</w:t>
      </w:r>
      <w:r w:rsidRPr="001F1AD0">
        <w:softHyphen/>
        <w:t>kla</w:t>
      </w:r>
      <w:r w:rsidRPr="001F1AD0">
        <w:softHyphen/>
        <w:t xml:space="preserve">ring till hänvisningen i 7 kap. </w:t>
      </w:r>
      <w:r w:rsidRPr="001F1AD0">
        <w:rPr>
          <w:spacing w:val="-4"/>
        </w:rPr>
        <w:t>1 § tillsynslagen än att den av förbiseende kom</w:t>
      </w:r>
      <w:r w:rsidRPr="001F1AD0">
        <w:rPr>
          <w:spacing w:val="-4"/>
        </w:rPr>
        <w:softHyphen/>
        <w:t>mit att omfatta även 4 kap. 4 § samma lag.</w:t>
      </w:r>
      <w:r w:rsidRPr="001F1AD0">
        <w:t xml:space="preserve"> </w:t>
      </w:r>
      <w:r w:rsidRPr="001F1AD0">
        <w:rPr>
          <w:spacing w:val="-4"/>
        </w:rPr>
        <w:t>Hänvisningen bör därför ändras så att den i stället bara avser 4 kap. 1–3 §§</w:t>
      </w:r>
      <w:r w:rsidRPr="001F1AD0">
        <w:t xml:space="preserve">. </w:t>
      </w:r>
    </w:p>
    <w:p w14:paraId="45989304" w14:textId="77777777" w:rsidR="00191D93" w:rsidRPr="001F1AD0" w:rsidRDefault="00191D93" w:rsidP="00191D93">
      <w:pPr>
        <w:pStyle w:val="Rubrik2"/>
      </w:pPr>
      <w:bookmarkStart w:id="252" w:name="_Toc65160289"/>
      <w:bookmarkStart w:id="253" w:name="_Toc68700506"/>
      <w:bookmarkStart w:id="254" w:name="_Toc33087278"/>
      <w:r w:rsidRPr="001F1AD0">
        <w:t>Samarbetsarrangemang för utbyte av information med myndigheter i tredjeländer</w:t>
      </w:r>
      <w:bookmarkEnd w:id="252"/>
      <w:bookmarkEnd w:id="253"/>
      <w:r w:rsidRPr="001F1AD0">
        <w:t xml:space="preserve"> </w:t>
      </w:r>
      <w:bookmarkEnd w:id="254"/>
    </w:p>
    <w:p w14:paraId="094CD0DB" w14:textId="77777777" w:rsidR="00191D93" w:rsidRPr="001F1AD0" w:rsidRDefault="00191D93" w:rsidP="00191D93">
      <w:pPr>
        <w:pStyle w:val="Brdtextram"/>
      </w:pPr>
      <w:r w:rsidRPr="001F1AD0">
        <w:rPr>
          <w:b/>
        </w:rPr>
        <w:t>Regeringens bedömning:</w:t>
      </w:r>
      <w:r w:rsidRPr="001F1AD0">
        <w:rPr>
          <w:bCs/>
        </w:rPr>
        <w:t xml:space="preserve"> Reglerna i v</w:t>
      </w:r>
      <w:r w:rsidRPr="001F1AD0">
        <w:t>ärdepappersbolagsdirektivet om sam</w:t>
      </w:r>
      <w:r w:rsidRPr="001F1AD0">
        <w:softHyphen/>
        <w:t xml:space="preserve">arbetsarrangemang för utbyte av information med myndigheter i tredjeländer bör genomföras i föreskrifter på förordningsnivå. </w:t>
      </w:r>
    </w:p>
    <w:p w14:paraId="62F51136" w14:textId="77777777" w:rsidR="00191D93" w:rsidRPr="001F1AD0" w:rsidRDefault="00191D93" w:rsidP="00191D93">
      <w:pPr>
        <w:pStyle w:val="Brdtext"/>
        <w:rPr>
          <w:sz w:val="8"/>
          <w:szCs w:val="8"/>
        </w:rPr>
      </w:pPr>
    </w:p>
    <w:p w14:paraId="6EA23289" w14:textId="77777777" w:rsidR="00191D93" w:rsidRPr="001F1AD0" w:rsidRDefault="00191D93" w:rsidP="00191D93">
      <w:pPr>
        <w:pStyle w:val="Brdtextmedindrag"/>
      </w:pPr>
      <w:r w:rsidRPr="001F1AD0">
        <w:rPr>
          <w:b/>
          <w:bCs/>
        </w:rPr>
        <w:t>Utredningens bedömning</w:t>
      </w:r>
      <w:r w:rsidRPr="001F1AD0">
        <w:t xml:space="preserve"> överensstämmer med regeringens bedöm</w:t>
      </w:r>
      <w:r w:rsidRPr="001F1AD0">
        <w:softHyphen/>
        <w:t>ning.</w:t>
      </w:r>
    </w:p>
    <w:p w14:paraId="5F799D84" w14:textId="77777777" w:rsidR="00191D93" w:rsidRPr="001F1AD0" w:rsidRDefault="00191D93" w:rsidP="00191D93">
      <w:pPr>
        <w:pStyle w:val="Brdtextmedindrag"/>
      </w:pPr>
      <w:r w:rsidRPr="001F1AD0">
        <w:rPr>
          <w:b/>
          <w:bCs/>
        </w:rPr>
        <w:t xml:space="preserve">Remissinstanserna </w:t>
      </w:r>
      <w:r w:rsidRPr="001F1AD0">
        <w:t>tillstyrker bedömningen eller har inget att invända mot den.</w:t>
      </w:r>
    </w:p>
    <w:p w14:paraId="579CB295" w14:textId="77777777" w:rsidR="00191D93" w:rsidRPr="001F1AD0" w:rsidRDefault="00191D93" w:rsidP="00191D93">
      <w:pPr>
        <w:pStyle w:val="Brdtextmedindrag"/>
      </w:pPr>
      <w:r w:rsidRPr="001F1AD0">
        <w:rPr>
          <w:b/>
          <w:bCs/>
        </w:rPr>
        <w:t>Skälen för regeringens bedömning:</w:t>
      </w:r>
      <w:r w:rsidRPr="001F1AD0">
        <w:t xml:space="preserve"> I värdepappersbolagsdirektivet regleras samarbets</w:t>
      </w:r>
      <w:r w:rsidRPr="001F1AD0">
        <w:softHyphen/>
        <w:t>arrange</w:t>
      </w:r>
      <w:r w:rsidRPr="001F1AD0">
        <w:softHyphen/>
      </w:r>
      <w:r w:rsidRPr="001F1AD0">
        <w:rPr>
          <w:spacing w:val="-2"/>
        </w:rPr>
        <w:t>mang med myndigheter i tredjeländer (</w:t>
      </w:r>
      <w:r w:rsidRPr="001F1AD0">
        <w:t>artik</w:t>
      </w:r>
      <w:r w:rsidRPr="001F1AD0">
        <w:softHyphen/>
        <w:t>el 16)</w:t>
      </w:r>
      <w:r w:rsidRPr="001F1AD0">
        <w:rPr>
          <w:spacing w:val="-2"/>
        </w:rPr>
        <w:t>. De innebär att behöriga myndigheter, Eba</w:t>
      </w:r>
      <w:r w:rsidRPr="001F1AD0">
        <w:t xml:space="preserve"> och Esma för att fullgöra sina till</w:t>
      </w:r>
      <w:r w:rsidRPr="001F1AD0">
        <w:softHyphen/>
        <w:t>synsuppgifter och för att utbyta in</w:t>
      </w:r>
      <w:r w:rsidRPr="001F1AD0">
        <w:softHyphen/>
        <w:t>for</w:t>
      </w:r>
      <w:r w:rsidRPr="001F1AD0">
        <w:softHyphen/>
        <w:t>mation får ingå samarbets</w:t>
      </w:r>
      <w:r w:rsidRPr="001F1AD0">
        <w:softHyphen/>
        <w:t>arrange</w:t>
      </w:r>
      <w:r w:rsidRPr="001F1AD0">
        <w:softHyphen/>
      </w:r>
      <w:r w:rsidRPr="001F1AD0">
        <w:rPr>
          <w:spacing w:val="-2"/>
        </w:rPr>
        <w:t>mang med tredjeländers tillsyns</w:t>
      </w:r>
      <w:r w:rsidRPr="001F1AD0">
        <w:rPr>
          <w:spacing w:val="-2"/>
        </w:rPr>
        <w:softHyphen/>
        <w:t>myn</w:t>
      </w:r>
      <w:r w:rsidRPr="001F1AD0">
        <w:rPr>
          <w:spacing w:val="-2"/>
        </w:rPr>
        <w:softHyphen/>
        <w:t>digheter eller tredjeländers myn</w:t>
      </w:r>
      <w:r w:rsidRPr="001F1AD0">
        <w:rPr>
          <w:spacing w:val="-2"/>
        </w:rPr>
        <w:softHyphen/>
        <w:t>digheter eller organ med ansvar för bl.a. tillsyn över finansiella insti</w:t>
      </w:r>
      <w:r w:rsidRPr="001F1AD0">
        <w:rPr>
          <w:spacing w:val="-2"/>
        </w:rPr>
        <w:softHyphen/>
        <w:t>tut</w:t>
      </w:r>
      <w:r w:rsidRPr="001F1AD0">
        <w:t xml:space="preserve"> och finansiella marknader och för värdepappersföretags lik</w:t>
      </w:r>
      <w:r w:rsidRPr="001F1AD0">
        <w:softHyphen/>
        <w:t>vi</w:t>
      </w:r>
      <w:r w:rsidRPr="001F1AD0">
        <w:softHyphen/>
        <w:t>da</w:t>
      </w:r>
      <w:r w:rsidRPr="001F1AD0">
        <w:softHyphen/>
        <w:t xml:space="preserve">tion och konkurs. </w:t>
      </w:r>
    </w:p>
    <w:p w14:paraId="317BF1F8" w14:textId="77777777" w:rsidR="00191D93" w:rsidRPr="001F1AD0" w:rsidRDefault="00191D93" w:rsidP="00191D93">
      <w:pPr>
        <w:pStyle w:val="Brdtextmedindrag"/>
      </w:pPr>
      <w:r w:rsidRPr="001F1AD0">
        <w:t>I kapital</w:t>
      </w:r>
      <w:r w:rsidRPr="001F1AD0">
        <w:softHyphen/>
        <w:t>täck</w:t>
      </w:r>
      <w:r w:rsidRPr="001F1AD0">
        <w:softHyphen/>
        <w:t>ningsdirektivet finns delvis liknande regler (artikel 55). I det direktivet anges dock, till skillnad från i värde</w:t>
      </w:r>
      <w:r w:rsidRPr="001F1AD0">
        <w:softHyphen/>
        <w:t>pappers</w:t>
      </w:r>
      <w:r w:rsidRPr="001F1AD0">
        <w:softHyphen/>
        <w:t>bolags</w:t>
      </w:r>
      <w:r w:rsidRPr="001F1AD0">
        <w:softHyphen/>
        <w:t>direktivet, att medlemsstaterna, och alltså inte behöriga myn</w:t>
      </w:r>
      <w:r w:rsidRPr="001F1AD0">
        <w:softHyphen/>
        <w:t xml:space="preserve">digheter, får ingå sådana samarbetsarrangemang. </w:t>
      </w:r>
    </w:p>
    <w:p w14:paraId="7AFE89E3" w14:textId="77777777" w:rsidR="00191D93" w:rsidRPr="001F1AD0" w:rsidRDefault="00191D93" w:rsidP="00191D93">
      <w:pPr>
        <w:pStyle w:val="Brdtextmedindrag"/>
      </w:pPr>
      <w:r w:rsidRPr="001F1AD0">
        <w:t>På ett angränsande område, i marknadsmissbruks</w:t>
      </w:r>
      <w:r w:rsidRPr="001F1AD0">
        <w:softHyphen/>
        <w:t>för</w:t>
      </w:r>
      <w:r w:rsidRPr="001F1AD0">
        <w:softHyphen/>
        <w:t>ordningen, finns en liknande bestämmelse om att de behöriga myn</w:t>
      </w:r>
      <w:r w:rsidRPr="001F1AD0">
        <w:softHyphen/>
        <w:t>digheterna under vissa förutsättningar ska komma överens om sam</w:t>
      </w:r>
      <w:r w:rsidRPr="001F1AD0">
        <w:softHyphen/>
        <w:t xml:space="preserve">arbetsformer med behöriga tillsynsmyndigheter i tredjeländer om </w:t>
      </w:r>
      <w:r w:rsidRPr="001F1AD0">
        <w:rPr>
          <w:spacing w:val="-2"/>
        </w:rPr>
        <w:t>utbyte av information (artikel 26). I</w:t>
      </w:r>
      <w:r>
        <w:rPr>
          <w:spacing w:val="-2"/>
        </w:rPr>
        <w:t> </w:t>
      </w:r>
      <w:r w:rsidRPr="001F1AD0">
        <w:rPr>
          <w:spacing w:val="-2"/>
        </w:rPr>
        <w:t>det lagstiftningsärende där det bl.a. gjordes överväganden om vilka ändringar som behövde göras i svensk rätt med anledning av mark</w:t>
      </w:r>
      <w:r w:rsidRPr="001F1AD0">
        <w:rPr>
          <w:spacing w:val="-2"/>
        </w:rPr>
        <w:softHyphen/>
        <w:t>nadsmiss</w:t>
      </w:r>
      <w:r w:rsidRPr="001F1AD0">
        <w:rPr>
          <w:spacing w:val="-2"/>
        </w:rPr>
        <w:softHyphen/>
        <w:t>bruksförordningen</w:t>
      </w:r>
      <w:r w:rsidRPr="001F1AD0">
        <w:t xml:space="preserve"> konstaterades att ett avtal som Finans</w:t>
      </w:r>
      <w:r w:rsidRPr="001F1AD0">
        <w:softHyphen/>
        <w:t>inspektionen ingår i syfte att upprätta samarbetsformer med tredje</w:t>
      </w:r>
      <w:r w:rsidRPr="001F1AD0">
        <w:softHyphen/>
        <w:t>land är en sådan interna</w:t>
      </w:r>
      <w:r w:rsidRPr="001F1AD0">
        <w:softHyphen/>
        <w:t>tionell överenskommelse som enligt rege</w:t>
      </w:r>
      <w:r w:rsidRPr="001F1AD0">
        <w:softHyphen/>
      </w:r>
      <w:r w:rsidRPr="001F1AD0">
        <w:softHyphen/>
        <w:t>ringsformens bestämmelser som huvudregel ska ingås av regeringen (prop. 2016/17:22 s. 178). Av regeringsformen följer dock att rege</w:t>
      </w:r>
      <w:r w:rsidRPr="001F1AD0">
        <w:softHyphen/>
        <w:t>ringen får uppdra åt en för</w:t>
      </w:r>
      <w:r w:rsidRPr="001F1AD0">
        <w:softHyphen/>
        <w:t>v</w:t>
      </w:r>
      <w:r w:rsidRPr="001F1AD0">
        <w:rPr>
          <w:spacing w:val="-4"/>
        </w:rPr>
        <w:t>altnings</w:t>
      </w:r>
      <w:r>
        <w:rPr>
          <w:spacing w:val="-4"/>
        </w:rPr>
        <w:softHyphen/>
      </w:r>
      <w:r w:rsidRPr="001F1AD0">
        <w:rPr>
          <w:spacing w:val="-4"/>
        </w:rPr>
        <w:t>myndighet att ingå sådana internatio</w:t>
      </w:r>
      <w:r w:rsidRPr="001F1AD0">
        <w:rPr>
          <w:spacing w:val="-4"/>
        </w:rPr>
        <w:softHyphen/>
        <w:t>nella överenskommelser</w:t>
      </w:r>
      <w:r w:rsidRPr="001F1AD0">
        <w:t xml:space="preserve"> </w:t>
      </w:r>
      <w:r w:rsidRPr="001F1AD0">
        <w:rPr>
          <w:spacing w:val="-4"/>
        </w:rPr>
        <w:t>som inte kräver riksdagens eller Utrikesnämndens medverkan (10 kap</w:t>
      </w:r>
      <w:r w:rsidRPr="001F1AD0">
        <w:t>. 2 §).</w:t>
      </w:r>
      <w:r w:rsidRPr="001F1AD0">
        <w:rPr>
          <w:spacing w:val="-4"/>
        </w:rPr>
        <w:t xml:space="preserve"> </w:t>
      </w:r>
      <w:bookmarkStart w:id="255" w:name="_Hlk62121312"/>
      <w:r w:rsidRPr="001F1AD0">
        <w:rPr>
          <w:spacing w:val="-4"/>
        </w:rPr>
        <w:t>Regeringen anser att samarbets</w:t>
      </w:r>
      <w:r w:rsidRPr="001F1AD0">
        <w:rPr>
          <w:spacing w:val="-4"/>
        </w:rPr>
        <w:softHyphen/>
        <w:t>arrangemang av det nu aktuella slaget enligt värde</w:t>
      </w:r>
      <w:r w:rsidRPr="001F1AD0">
        <w:rPr>
          <w:spacing w:val="-4"/>
        </w:rPr>
        <w:softHyphen/>
        <w:t>pap</w:t>
      </w:r>
      <w:r w:rsidRPr="001F1AD0">
        <w:rPr>
          <w:spacing w:val="-4"/>
        </w:rPr>
        <w:softHyphen/>
        <w:t>persbolags</w:t>
      </w:r>
      <w:r w:rsidRPr="001F1AD0">
        <w:rPr>
          <w:spacing w:val="-4"/>
        </w:rPr>
        <w:softHyphen/>
        <w:t>direktivet bör anses ut</w:t>
      </w:r>
      <w:r w:rsidRPr="001F1AD0">
        <w:rPr>
          <w:spacing w:val="-4"/>
        </w:rPr>
        <w:softHyphen/>
        <w:t>göra en sådan internationell överens</w:t>
      </w:r>
      <w:r w:rsidRPr="001F1AD0">
        <w:rPr>
          <w:spacing w:val="-4"/>
        </w:rPr>
        <w:softHyphen/>
        <w:t>kom</w:t>
      </w:r>
      <w:r w:rsidRPr="001F1AD0">
        <w:rPr>
          <w:spacing w:val="-4"/>
        </w:rPr>
        <w:softHyphen/>
        <w:t>melse</w:t>
      </w:r>
      <w:r w:rsidRPr="001F1AD0">
        <w:t xml:space="preserve"> som får ingås av regeringen eller som regeringen får uppdra åt Finansinspek</w:t>
      </w:r>
      <w:r w:rsidRPr="001F1AD0">
        <w:softHyphen/>
        <w:t>tionen att ingå.</w:t>
      </w:r>
      <w:bookmarkEnd w:id="255"/>
      <w:r w:rsidRPr="001F1AD0">
        <w:t xml:space="preserve"> </w:t>
      </w:r>
      <w:bookmarkStart w:id="256" w:name="_Hlk62121471"/>
      <w:r w:rsidRPr="001F1AD0">
        <w:t>Ett sådant uppdrag bör lämnas till Finansinspektionen genom föreskrifter på förordningsnivå</w:t>
      </w:r>
      <w:bookmarkEnd w:id="256"/>
      <w:r w:rsidRPr="001F1AD0">
        <w:t>.</w:t>
      </w:r>
    </w:p>
    <w:p w14:paraId="11FCBEA8" w14:textId="77777777" w:rsidR="00191D93" w:rsidRDefault="00191D93" w:rsidP="00191D93">
      <w:pPr>
        <w:pStyle w:val="Brdtextmedindrag"/>
      </w:pPr>
      <w:r w:rsidRPr="001F1AD0">
        <w:lastRenderedPageBreak/>
        <w:t>En förutsättning för ett samarbetsarrangemang enligt värdepappers</w:t>
      </w:r>
      <w:r w:rsidRPr="001F1AD0">
        <w:softHyphen/>
        <w:t>bolags</w:t>
      </w:r>
      <w:r w:rsidRPr="001F1AD0">
        <w:softHyphen/>
        <w:t>direktivet är att den utlämnade informationen omfattas av garantier om tystnadsplikt som minst motsvarar dem som fastställs i direktivet (artikel 16). När det gäller sekretess för upp</w:t>
      </w:r>
      <w:r w:rsidRPr="001F1AD0">
        <w:softHyphen/>
        <w:t>gifter som inhämtas från tredje</w:t>
      </w:r>
      <w:r w:rsidRPr="001F1AD0">
        <w:softHyphen/>
        <w:t xml:space="preserve">land krävs </w:t>
      </w:r>
      <w:r>
        <w:t>i detta sammanhang</w:t>
      </w:r>
      <w:r w:rsidRPr="001F1AD0">
        <w:t xml:space="preserve"> för att sekretess ska gälla enligt offent</w:t>
      </w:r>
      <w:r>
        <w:softHyphen/>
      </w:r>
      <w:r w:rsidRPr="001F1AD0">
        <w:t>lighets- och sekretess</w:t>
      </w:r>
      <w:r w:rsidRPr="001F1AD0">
        <w:softHyphen/>
        <w:t>lagen att riksdagen har godkänt avtal om detta (30 kap. 7 § första stycket första meningen). Om Finansinspektionen i framtiden ingår ett avtal med tredjeland om informationsutbyte kan det diskuteras, i enlighet med vad som fram</w:t>
      </w:r>
      <w:r w:rsidRPr="001F1AD0">
        <w:softHyphen/>
        <w:t>fördes i den ovan nämnda propositionen, om riksdagen verk</w:t>
      </w:r>
      <w:r w:rsidRPr="001F1AD0">
        <w:softHyphen/>
        <w:t xml:space="preserve">ligen godkänt detta avtal. Enligt </w:t>
      </w:r>
      <w:r w:rsidRPr="001F1AD0">
        <w:rPr>
          <w:spacing w:val="-2"/>
        </w:rPr>
        <w:t>offentlighets- och sekretesslagen gäller dock sekretess även för sådana</w:t>
      </w:r>
      <w:r w:rsidRPr="001F1AD0">
        <w:t xml:space="preserve"> </w:t>
      </w:r>
      <w:r w:rsidRPr="001F1AD0">
        <w:rPr>
          <w:spacing w:val="-4"/>
        </w:rPr>
        <w:t>uppgifter som Finansinspektionen har fått från en utländsk myn</w:t>
      </w:r>
      <w:r w:rsidRPr="001F1AD0">
        <w:rPr>
          <w:spacing w:val="-4"/>
        </w:rPr>
        <w:softHyphen/>
        <w:t>dighet</w:t>
      </w:r>
      <w:r w:rsidRPr="001F1AD0">
        <w:rPr>
          <w:spacing w:val="2"/>
        </w:rPr>
        <w:t xml:space="preserve"> eller ett utländskt organ enligt något annat avtal, om </w:t>
      </w:r>
      <w:r w:rsidRPr="001F1AD0">
        <w:t>reger</w:t>
      </w:r>
      <w:r w:rsidRPr="001F1AD0">
        <w:softHyphen/>
      </w:r>
      <w:r w:rsidRPr="001F1AD0">
        <w:rPr>
          <w:spacing w:val="-4"/>
        </w:rPr>
        <w:t>ingen meddelar föreskrifter om det (</w:t>
      </w:r>
      <w:r w:rsidRPr="001F1AD0">
        <w:t>30 kap. 7 § första stycket andra meningen)</w:t>
      </w:r>
      <w:r w:rsidRPr="001F1AD0">
        <w:rPr>
          <w:spacing w:val="-4"/>
        </w:rPr>
        <w:t>. I 8 § offentlighets- och sekre</w:t>
      </w:r>
      <w:r w:rsidRPr="001F1AD0">
        <w:rPr>
          <w:spacing w:val="-4"/>
        </w:rPr>
        <w:softHyphen/>
        <w:t>tess</w:t>
      </w:r>
      <w:r w:rsidRPr="001F1AD0">
        <w:rPr>
          <w:spacing w:val="-4"/>
        </w:rPr>
        <w:softHyphen/>
        <w:t>för</w:t>
      </w:r>
      <w:r w:rsidRPr="001F1AD0">
        <w:rPr>
          <w:spacing w:val="-4"/>
        </w:rPr>
        <w:softHyphen/>
        <w:t>ord</w:t>
      </w:r>
      <w:r w:rsidRPr="001F1AD0">
        <w:rPr>
          <w:spacing w:val="-4"/>
        </w:rPr>
        <w:softHyphen/>
        <w:t xml:space="preserve">ningen (2009:641) anges de myndigheter och organ som </w:t>
      </w:r>
      <w:r w:rsidRPr="001F1AD0">
        <w:rPr>
          <w:spacing w:val="-5"/>
        </w:rPr>
        <w:t>Finans</w:t>
      </w:r>
      <w:r w:rsidRPr="001F1AD0">
        <w:rPr>
          <w:spacing w:val="-5"/>
        </w:rPr>
        <w:softHyphen/>
        <w:t>inspek</w:t>
      </w:r>
      <w:r w:rsidRPr="001F1AD0">
        <w:rPr>
          <w:spacing w:val="-5"/>
        </w:rPr>
        <w:softHyphen/>
        <w:t>tionen träffat avtal med och vars uppgifter om</w:t>
      </w:r>
      <w:r w:rsidRPr="001F1AD0">
        <w:rPr>
          <w:spacing w:val="-5"/>
        </w:rPr>
        <w:softHyphen/>
        <w:t>fattas av sekre</w:t>
      </w:r>
      <w:r w:rsidRPr="001F1AD0">
        <w:rPr>
          <w:spacing w:val="-5"/>
        </w:rPr>
        <w:softHyphen/>
        <w:t>tess. Liksom</w:t>
      </w:r>
      <w:r w:rsidRPr="001F1AD0">
        <w:rPr>
          <w:spacing w:val="-2"/>
        </w:rPr>
        <w:t xml:space="preserve"> det framfördes i nämnda proposition (s. 178 f.) bör därför Finans</w:t>
      </w:r>
      <w:r w:rsidRPr="001F1AD0">
        <w:rPr>
          <w:spacing w:val="-2"/>
        </w:rPr>
        <w:softHyphen/>
        <w:t>inspektionen</w:t>
      </w:r>
      <w:r w:rsidRPr="001F1AD0">
        <w:t>, om inspektionen avser att ingå ett avtal om informa</w:t>
      </w:r>
      <w:r w:rsidRPr="001F1AD0">
        <w:softHyphen/>
        <w:t>tionsutbyte med en tillsynsmyndighet i tredjeland, an</w:t>
      </w:r>
      <w:r w:rsidRPr="001F1AD0">
        <w:softHyphen/>
        <w:t>mäla detta till Finans</w:t>
      </w:r>
      <w:r w:rsidRPr="001F1AD0">
        <w:softHyphen/>
        <w:t>departe</w:t>
      </w:r>
      <w:r w:rsidRPr="001F1AD0">
        <w:softHyphen/>
        <w:t xml:space="preserve">mentet för att regeringen ska kunna </w:t>
      </w:r>
      <w:r>
        <w:t>överväga att</w:t>
      </w:r>
      <w:r w:rsidRPr="001F1AD0">
        <w:t xml:space="preserve"> meddela före</w:t>
      </w:r>
      <w:r w:rsidRPr="001F1AD0">
        <w:softHyphen/>
        <w:t>skrifter om att sekretess ska gälla för de uppgifter som inspek</w:t>
      </w:r>
      <w:r w:rsidRPr="001F1AD0">
        <w:softHyphen/>
        <w:t>tionen får enligt av</w:t>
      </w:r>
      <w:r w:rsidRPr="001F1AD0">
        <w:softHyphen/>
        <w:t>talet.</w:t>
      </w:r>
    </w:p>
    <w:p w14:paraId="282AE9CE" w14:textId="77777777" w:rsidR="00191D93" w:rsidRPr="001F1AD0" w:rsidRDefault="00191D93" w:rsidP="00191D93">
      <w:pPr>
        <w:pStyle w:val="Rubrik2"/>
      </w:pPr>
      <w:bookmarkStart w:id="257" w:name="_Toc33087279"/>
      <w:bookmarkStart w:id="258" w:name="_Toc65160290"/>
      <w:bookmarkStart w:id="259" w:name="_Toc68700507"/>
      <w:r w:rsidRPr="001F1AD0">
        <w:t>Samarbete med resolutionsmyndigheter</w:t>
      </w:r>
      <w:bookmarkEnd w:id="257"/>
      <w:bookmarkEnd w:id="258"/>
      <w:bookmarkEnd w:id="259"/>
    </w:p>
    <w:p w14:paraId="11585536" w14:textId="4328FF11" w:rsidR="00191D93" w:rsidRPr="001F1AD0" w:rsidRDefault="00191D93" w:rsidP="00191D93">
      <w:pPr>
        <w:pStyle w:val="Brdtextram"/>
      </w:pPr>
      <w:r w:rsidRPr="001F1AD0">
        <w:rPr>
          <w:b/>
        </w:rPr>
        <w:t xml:space="preserve">Regeringens förslag: </w:t>
      </w:r>
      <w:r w:rsidRPr="001F1AD0">
        <w:t>Finans</w:t>
      </w:r>
      <w:r w:rsidRPr="001F1AD0">
        <w:softHyphen/>
        <w:t>inspek</w:t>
      </w:r>
      <w:r w:rsidRPr="001F1AD0">
        <w:softHyphen/>
        <w:t>tionen ska, i fråga om sådana värdepappersbolag som om</w:t>
      </w:r>
      <w:r w:rsidRPr="001F1AD0">
        <w:softHyphen/>
        <w:t>fattas av tillämpningsområdet för lagen om resolution, underrätta Riksgäldskontoret och övriga berörda utländska resolutionsmyndig</w:t>
      </w:r>
      <w:r w:rsidRPr="001F1AD0">
        <w:softHyphen/>
        <w:t>heter om beslut om särskilda kapital</w:t>
      </w:r>
      <w:r w:rsidRPr="001F1AD0">
        <w:softHyphen/>
        <w:t>bas</w:t>
      </w:r>
      <w:r w:rsidRPr="001F1AD0">
        <w:softHyphen/>
        <w:t xml:space="preserve">krav och om </w:t>
      </w:r>
      <w:r w:rsidR="007B0DA5">
        <w:t>krav på</w:t>
      </w:r>
      <w:r w:rsidR="007B0DA5" w:rsidRPr="001F1AD0">
        <w:t xml:space="preserve"> </w:t>
      </w:r>
      <w:r w:rsidRPr="001F1AD0">
        <w:t>justeringar när det gäller ytterligare kapital</w:t>
      </w:r>
      <w:r w:rsidRPr="001F1AD0">
        <w:softHyphen/>
        <w:t>bas</w:t>
      </w:r>
      <w:r w:rsidRPr="001F1AD0">
        <w:softHyphen/>
        <w:t xml:space="preserve">nivåer. </w:t>
      </w:r>
    </w:p>
    <w:p w14:paraId="04C9B623" w14:textId="77777777" w:rsidR="00191D93" w:rsidRPr="001F1AD0" w:rsidRDefault="00191D93" w:rsidP="00191D93">
      <w:pPr>
        <w:pStyle w:val="Brdtext"/>
        <w:rPr>
          <w:sz w:val="8"/>
          <w:szCs w:val="8"/>
        </w:rPr>
      </w:pPr>
    </w:p>
    <w:p w14:paraId="495D1510" w14:textId="77777777" w:rsidR="00191D93" w:rsidRPr="001F1AD0" w:rsidRDefault="00191D93" w:rsidP="00191D93">
      <w:pPr>
        <w:pStyle w:val="Brdtextmedindrag"/>
      </w:pPr>
      <w:r w:rsidRPr="001F1AD0">
        <w:rPr>
          <w:b/>
          <w:bCs/>
        </w:rPr>
        <w:t>Utredningens förslag</w:t>
      </w:r>
      <w:r w:rsidRPr="001F1AD0">
        <w:t xml:space="preserve"> överensstämmer med regeringens förslag. </w:t>
      </w:r>
    </w:p>
    <w:p w14:paraId="12FDD112" w14:textId="77777777" w:rsidR="00191D93" w:rsidRPr="001F1AD0" w:rsidRDefault="00191D93" w:rsidP="00191D93">
      <w:pPr>
        <w:pStyle w:val="Brdtextmedindrag"/>
      </w:pPr>
      <w:r w:rsidRPr="001F1AD0">
        <w:rPr>
          <w:b/>
          <w:bCs/>
        </w:rPr>
        <w:t>Remissinstanserna</w:t>
      </w:r>
      <w:r w:rsidRPr="001F1AD0">
        <w:t xml:space="preserve"> tillstyrker förslaget eller har inget att invända mot det.</w:t>
      </w:r>
    </w:p>
    <w:p w14:paraId="2E4A533E" w14:textId="77777777" w:rsidR="00191D93" w:rsidRPr="001F1AD0" w:rsidRDefault="00191D93" w:rsidP="00191D93">
      <w:pPr>
        <w:pStyle w:val="Brdtextmedindrag"/>
      </w:pPr>
      <w:r w:rsidRPr="001F1AD0">
        <w:rPr>
          <w:b/>
          <w:bCs/>
        </w:rPr>
        <w:t>Skälen för regeringens förslag:</w:t>
      </w:r>
      <w:r w:rsidRPr="001F1AD0">
        <w:t xml:space="preserve"> Som framgår av avsnitt 13.</w:t>
      </w:r>
      <w:r>
        <w:t>4</w:t>
      </w:r>
      <w:r w:rsidRPr="001F1AD0">
        <w:t xml:space="preserve">.1 ska Finansinspektionen få besluta att ett </w:t>
      </w:r>
      <w:r w:rsidRPr="001F1AD0">
        <w:rPr>
          <w:spacing w:val="-4"/>
        </w:rPr>
        <w:t>värdepappersbolag ska uppfylla ett särskilt kapital</w:t>
      </w:r>
      <w:r w:rsidRPr="001F1AD0">
        <w:rPr>
          <w:spacing w:val="-4"/>
        </w:rPr>
        <w:softHyphen/>
        <w:t>baskrav (arti</w:t>
      </w:r>
      <w:r w:rsidRPr="001F1AD0">
        <w:rPr>
          <w:spacing w:val="-4"/>
        </w:rPr>
        <w:softHyphen/>
        <w:t>kel 39.2</w:t>
      </w:r>
      <w:r w:rsidRPr="001F1AD0">
        <w:t> a i värdepappersbolagsdirektivet). Vidare ska inspektionen</w:t>
      </w:r>
      <w:r w:rsidRPr="001F1AD0">
        <w:rPr>
          <w:spacing w:val="-2"/>
        </w:rPr>
        <w:t xml:space="preserve"> under vissa förutsätt</w:t>
      </w:r>
      <w:r w:rsidRPr="001F1AD0">
        <w:rPr>
          <w:spacing w:val="-2"/>
        </w:rPr>
        <w:softHyphen/>
        <w:t>ningar få kräva</w:t>
      </w:r>
      <w:r w:rsidRPr="001F1AD0">
        <w:t xml:space="preserve"> att värde</w:t>
      </w:r>
      <w:r w:rsidRPr="001F1AD0">
        <w:softHyphen/>
        <w:t>pappersbolag ska ha ytterligare kapitalbasnivåer (artikel 41</w:t>
      </w:r>
      <w:r w:rsidRPr="001F1AD0">
        <w:rPr>
          <w:spacing w:val="-4"/>
        </w:rPr>
        <w:t>). När det gäller ett värdepappers</w:t>
      </w:r>
      <w:r w:rsidRPr="001F1AD0">
        <w:rPr>
          <w:spacing w:val="-4"/>
        </w:rPr>
        <w:softHyphen/>
        <w:t>före</w:t>
      </w:r>
      <w:r w:rsidRPr="001F1AD0">
        <w:rPr>
          <w:spacing w:val="-4"/>
        </w:rPr>
        <w:softHyphen/>
        <w:t>tag</w:t>
      </w:r>
      <w:r w:rsidRPr="001F1AD0">
        <w:t xml:space="preserve"> som </w:t>
      </w:r>
      <w:r w:rsidRPr="001F1AD0">
        <w:rPr>
          <w:spacing w:val="-4"/>
        </w:rPr>
        <w:t>omfattas av krishante</w:t>
      </w:r>
      <w:r w:rsidRPr="001F1AD0">
        <w:rPr>
          <w:spacing w:val="-4"/>
        </w:rPr>
        <w:softHyphen/>
        <w:t>ring</w:t>
      </w:r>
      <w:r w:rsidRPr="001F1AD0">
        <w:rPr>
          <w:spacing w:val="-4"/>
        </w:rPr>
        <w:softHyphen/>
        <w:t>sdirektivets tillämp</w:t>
      </w:r>
      <w:r w:rsidRPr="001F1AD0">
        <w:rPr>
          <w:spacing w:val="-4"/>
        </w:rPr>
        <w:softHyphen/>
        <w:t>ningsområde ska behöriga</w:t>
      </w:r>
      <w:r w:rsidRPr="001F1AD0">
        <w:t xml:space="preserve"> myndigheter under</w:t>
      </w:r>
      <w:r w:rsidRPr="001F1AD0">
        <w:softHyphen/>
        <w:t>rätta relevanta resolutions</w:t>
      </w:r>
      <w:r w:rsidRPr="001F1AD0">
        <w:softHyphen/>
        <w:t>myndigheter om krav på ytter</w:t>
      </w:r>
      <w:r w:rsidRPr="001F1AD0">
        <w:softHyphen/>
        <w:t>ligare kapi</w:t>
      </w:r>
      <w:r w:rsidRPr="001F1AD0">
        <w:softHyphen/>
        <w:t>tal</w:t>
      </w:r>
      <w:r w:rsidRPr="001F1AD0">
        <w:softHyphen/>
        <w:t>bas som införs enligt värde</w:t>
      </w:r>
      <w:r w:rsidRPr="001F1AD0">
        <w:softHyphen/>
        <w:t>pappersbolagsdirektivet och om eventuella förvänt</w:t>
      </w:r>
      <w:r w:rsidRPr="001F1AD0">
        <w:softHyphen/>
        <w:t xml:space="preserve">ningar på justeringar av den ytterligare kapitalbasen </w:t>
      </w:r>
      <w:r w:rsidRPr="001F1AD0">
        <w:rPr>
          <w:spacing w:val="-4"/>
        </w:rPr>
        <w:t>(</w:t>
      </w:r>
      <w:r w:rsidRPr="001F1AD0">
        <w:t>artikel 43)</w:t>
      </w:r>
      <w:r w:rsidRPr="001F1AD0">
        <w:rPr>
          <w:spacing w:val="-4"/>
        </w:rPr>
        <w:t xml:space="preserve">. Genom ändringsdirektivet har det införts </w:t>
      </w:r>
      <w:r w:rsidRPr="001F1AD0">
        <w:t>en motsvarande underrättelseskyldighet i kapitaltäckningsdirektivet i fråga om beslut om särskilda kapitalbaskrav och de riktlinjer för sär</w:t>
      </w:r>
      <w:r w:rsidRPr="001F1AD0">
        <w:softHyphen/>
        <w:t>skild kapitalbas som med</w:t>
      </w:r>
      <w:r w:rsidRPr="001F1AD0">
        <w:softHyphen/>
        <w:t>delats (</w:t>
      </w:r>
      <w:r w:rsidRPr="001F1AD0">
        <w:rPr>
          <w:spacing w:val="-4"/>
        </w:rPr>
        <w:t>artikel 104 c)</w:t>
      </w:r>
      <w:r w:rsidRPr="001F1AD0">
        <w:t>.</w:t>
      </w:r>
    </w:p>
    <w:p w14:paraId="746831BC" w14:textId="77777777" w:rsidR="00191D93" w:rsidRPr="001F1AD0" w:rsidRDefault="00191D93" w:rsidP="00191D93">
      <w:pPr>
        <w:pStyle w:val="Brdtextmedindrag"/>
      </w:pPr>
      <w:r w:rsidRPr="001F1AD0">
        <w:rPr>
          <w:spacing w:val="-2"/>
        </w:rPr>
        <w:t>För svenskt vidkommande är Riksgäldskontoret resolutions</w:t>
      </w:r>
      <w:r w:rsidRPr="001F1AD0">
        <w:rPr>
          <w:spacing w:val="-2"/>
        </w:rPr>
        <w:softHyphen/>
        <w:t>myn</w:t>
      </w:r>
      <w:r w:rsidRPr="001F1AD0">
        <w:rPr>
          <w:spacing w:val="-2"/>
        </w:rPr>
        <w:softHyphen/>
      </w:r>
      <w:r w:rsidRPr="001F1AD0">
        <w:t>dighet (1 kap. 3 § första stycket lagen [2015:1016] om resolution). Enligt lagen om värdepappersmarknaden ska Finans</w:t>
      </w:r>
      <w:r w:rsidRPr="001F1AD0">
        <w:softHyphen/>
      </w:r>
      <w:r w:rsidRPr="001F1AD0">
        <w:rPr>
          <w:spacing w:val="2"/>
        </w:rPr>
        <w:t>inspektionen, när inspek</w:t>
      </w:r>
      <w:r w:rsidRPr="001F1AD0">
        <w:rPr>
          <w:spacing w:val="2"/>
        </w:rPr>
        <w:softHyphen/>
        <w:t xml:space="preserve">tionen </w:t>
      </w:r>
      <w:r w:rsidRPr="001F1AD0">
        <w:rPr>
          <w:spacing w:val="2"/>
        </w:rPr>
        <w:lastRenderedPageBreak/>
        <w:t xml:space="preserve">har anledning att ingripa mot ett </w:t>
      </w:r>
      <w:r w:rsidRPr="001F1AD0">
        <w:rPr>
          <w:spacing w:val="-4"/>
        </w:rPr>
        <w:t>värdepappersbolag och då överträdelserna är av sådan</w:t>
      </w:r>
      <w:r w:rsidRPr="001F1AD0">
        <w:t xml:space="preserve"> art eller omfattning att det finns skäl att anta att värde</w:t>
      </w:r>
      <w:r w:rsidRPr="001F1AD0">
        <w:softHyphen/>
        <w:t>pappers</w:t>
      </w:r>
      <w:r w:rsidRPr="001F1AD0">
        <w:softHyphen/>
        <w:t>bolaget kan komma att omfattas av resolu</w:t>
      </w:r>
      <w:r w:rsidRPr="001F1AD0">
        <w:softHyphen/>
        <w:t>tion, underrätta Riks</w:t>
      </w:r>
      <w:r w:rsidRPr="001F1AD0">
        <w:softHyphen/>
        <w:t>gälds</w:t>
      </w:r>
      <w:r w:rsidRPr="001F1AD0">
        <w:softHyphen/>
        <w:t>konto</w:t>
      </w:r>
      <w:r w:rsidRPr="001F1AD0">
        <w:softHyphen/>
        <w:t>ret (25 kap. 2 b §). Den underrättelse</w:t>
      </w:r>
      <w:r w:rsidRPr="001F1AD0">
        <w:softHyphen/>
        <w:t>skyldig</w:t>
      </w:r>
      <w:r w:rsidRPr="001F1AD0">
        <w:softHyphen/>
        <w:t>heten omfattar inte ovan nämnda underrättelseskyldighet enligt värdepappersbolags</w:t>
      </w:r>
      <w:r w:rsidRPr="001F1AD0">
        <w:softHyphen/>
        <w:t>direktivet. (artikel 43). Underrättelseskyldigheten enligt direk</w:t>
      </w:r>
      <w:r w:rsidRPr="001F1AD0">
        <w:softHyphen/>
        <w:t>tivet kan även gälla i förhållande till utländska resolutions</w:t>
      </w:r>
      <w:r w:rsidRPr="001F1AD0">
        <w:softHyphen/>
        <w:t>myndig</w:t>
      </w:r>
      <w:r w:rsidRPr="001F1AD0">
        <w:softHyphen/>
        <w:t>heter. Det krävs därför åtgärder för att i svensk rätt genomföra dessa regler i värdepappersbolags</w:t>
      </w:r>
      <w:r w:rsidRPr="001F1AD0">
        <w:softHyphen/>
        <w:t>direktivet.</w:t>
      </w:r>
    </w:p>
    <w:p w14:paraId="5C48ECAF" w14:textId="77777777" w:rsidR="00191D93" w:rsidRPr="001F1AD0" w:rsidRDefault="00191D93" w:rsidP="00191D93">
      <w:pPr>
        <w:pStyle w:val="Brdtextmedindrag"/>
      </w:pPr>
      <w:r w:rsidRPr="001F1AD0">
        <w:rPr>
          <w:spacing w:val="-2"/>
        </w:rPr>
        <w:t>Det skulle i och för sig kunna över</w:t>
      </w:r>
      <w:r w:rsidRPr="001F1AD0">
        <w:rPr>
          <w:spacing w:val="-2"/>
        </w:rPr>
        <w:softHyphen/>
      </w:r>
      <w:r w:rsidRPr="001F1AD0">
        <w:t>vägas om det inte är tillräckligt att skyldigheten för Finans</w:t>
      </w:r>
      <w:r w:rsidRPr="001F1AD0">
        <w:softHyphen/>
        <w:t>inspek</w:t>
      </w:r>
      <w:r w:rsidRPr="001F1AD0">
        <w:softHyphen/>
      </w:r>
      <w:r w:rsidRPr="001F1AD0">
        <w:rPr>
          <w:spacing w:val="-4"/>
        </w:rPr>
        <w:t>tionen att underrätta Riksgäldskontoret och berörda utländska resolutionsmyndigheter regleras i föreskrifter på lägre</w:t>
      </w:r>
      <w:r w:rsidRPr="001F1AD0">
        <w:t xml:space="preserve"> nivå än lag. Med tanke på att den ovan nämnda underrättelse</w:t>
      </w:r>
      <w:r w:rsidRPr="001F1AD0">
        <w:softHyphen/>
        <w:t>s</w:t>
      </w:r>
      <w:r w:rsidRPr="001F1AD0">
        <w:rPr>
          <w:spacing w:val="4"/>
        </w:rPr>
        <w:t>kyldig</w:t>
      </w:r>
      <w:r w:rsidRPr="001F1AD0">
        <w:rPr>
          <w:spacing w:val="4"/>
        </w:rPr>
        <w:softHyphen/>
        <w:t>heten enligt lagen om värde</w:t>
      </w:r>
      <w:r w:rsidRPr="001F1AD0">
        <w:rPr>
          <w:spacing w:val="4"/>
        </w:rPr>
        <w:softHyphen/>
        <w:t xml:space="preserve">pappersmarknaden är lagfäst, </w:t>
      </w:r>
      <w:r w:rsidRPr="001F1AD0">
        <w:t>är det dock lämpligt att även underrät</w:t>
      </w:r>
      <w:r w:rsidRPr="001F1AD0">
        <w:softHyphen/>
        <w:t>telse</w:t>
      </w:r>
      <w:r w:rsidRPr="001F1AD0">
        <w:softHyphen/>
      </w:r>
      <w:r w:rsidRPr="001F1AD0">
        <w:rPr>
          <w:spacing w:val="-2"/>
        </w:rPr>
        <w:t>skyl</w:t>
      </w:r>
      <w:r w:rsidRPr="001F1AD0">
        <w:rPr>
          <w:spacing w:val="-2"/>
        </w:rPr>
        <w:softHyphen/>
        <w:t>digheten enligt värdepappersbolags</w:t>
      </w:r>
      <w:r w:rsidRPr="001F1AD0">
        <w:rPr>
          <w:spacing w:val="-2"/>
        </w:rPr>
        <w:softHyphen/>
        <w:t>direktivet kommer till ut</w:t>
      </w:r>
      <w:r w:rsidRPr="001F1AD0">
        <w:rPr>
          <w:spacing w:val="-2"/>
        </w:rPr>
        <w:softHyphen/>
        <w:t>tryck</w:t>
      </w:r>
      <w:r w:rsidRPr="001F1AD0">
        <w:t xml:space="preserve"> i lag. Det kan också noteras att det i propositionen Ändringar i regelverket om kapitaltäckning (prop. 2020/21:36</w:t>
      </w:r>
      <w:r>
        <w:t xml:space="preserve">, </w:t>
      </w:r>
      <w:r w:rsidRPr="002E41DF">
        <w:t>bet. 2020/21:FiU37, rskr. 2020/21:116</w:t>
      </w:r>
      <w:r w:rsidRPr="001F1AD0">
        <w:t>) föresl</w:t>
      </w:r>
      <w:r>
        <w:t>og</w:t>
      </w:r>
      <w:r w:rsidRPr="001F1AD0">
        <w:t xml:space="preserve">s </w:t>
      </w:r>
      <w:r w:rsidRPr="001F1AD0">
        <w:rPr>
          <w:spacing w:val="2"/>
        </w:rPr>
        <w:t>att kapitaltäck</w:t>
      </w:r>
      <w:r w:rsidRPr="001F1AD0">
        <w:rPr>
          <w:spacing w:val="2"/>
        </w:rPr>
        <w:softHyphen/>
        <w:t>nings</w:t>
      </w:r>
      <w:r w:rsidRPr="001F1AD0">
        <w:rPr>
          <w:spacing w:val="2"/>
        </w:rPr>
        <w:softHyphen/>
        <w:t>d</w:t>
      </w:r>
      <w:r w:rsidRPr="001F1AD0">
        <w:t>irek</w:t>
      </w:r>
      <w:r w:rsidRPr="001F1AD0">
        <w:softHyphen/>
        <w:t>tivets krav i motsvarande avseende bör genomföras i lag (s. 113 f.). De nu aktuella reglerna i värdepappers</w:t>
      </w:r>
      <w:r w:rsidRPr="001F1AD0">
        <w:softHyphen/>
        <w:t>bolagsdirektivet bör därför genomföras i motsvarande bestämmelser i tillsynslagen.</w:t>
      </w:r>
    </w:p>
    <w:p w14:paraId="74ACEB49" w14:textId="2BA5F8CF" w:rsidR="00191D93" w:rsidRPr="001F1AD0" w:rsidRDefault="00191D93" w:rsidP="00191D93">
      <w:pPr>
        <w:pStyle w:val="Rubrik2"/>
      </w:pPr>
      <w:bookmarkStart w:id="260" w:name="_Toc33087280"/>
      <w:bookmarkStart w:id="261" w:name="_Toc65160291"/>
      <w:bookmarkStart w:id="262" w:name="_Toc68700508"/>
      <w:r w:rsidRPr="001F1AD0">
        <w:t xml:space="preserve">Tystnadsplikt samt </w:t>
      </w:r>
      <w:r w:rsidR="006C72F4">
        <w:t>skyldighet att lämna uppgifter</w:t>
      </w:r>
      <w:r w:rsidR="006C72F4" w:rsidRPr="001F1AD0">
        <w:t xml:space="preserve"> </w:t>
      </w:r>
      <w:r w:rsidRPr="001F1AD0">
        <w:t>till</w:t>
      </w:r>
      <w:r w:rsidRPr="001F1AD0">
        <w:rPr>
          <w:rFonts w:ascii="Cambria" w:hAnsi="Cambria"/>
        </w:rPr>
        <w:t> </w:t>
      </w:r>
      <w:r w:rsidRPr="001F1AD0">
        <w:t>undersökningsledare eller åklagare</w:t>
      </w:r>
      <w:bookmarkEnd w:id="260"/>
      <w:bookmarkEnd w:id="261"/>
      <w:bookmarkEnd w:id="262"/>
    </w:p>
    <w:p w14:paraId="28CB3712" w14:textId="77777777" w:rsidR="00191D93" w:rsidRPr="001F1AD0" w:rsidRDefault="00191D93" w:rsidP="00191D93">
      <w:pPr>
        <w:pStyle w:val="Brdtextram"/>
      </w:pPr>
      <w:r w:rsidRPr="001F1AD0">
        <w:rPr>
          <w:b/>
          <w:spacing w:val="-2"/>
        </w:rPr>
        <w:t>Regeringens förslag:</w:t>
      </w:r>
      <w:r w:rsidRPr="001F1AD0">
        <w:t xml:space="preserve"> </w:t>
      </w:r>
      <w:bookmarkStart w:id="263" w:name="_Hlk28849065"/>
      <w:r w:rsidRPr="001F1AD0">
        <w:t>En styrelse</w:t>
      </w:r>
      <w:r w:rsidRPr="001F1AD0">
        <w:softHyphen/>
        <w:t>ledamot eller befatt</w:t>
      </w:r>
      <w:r w:rsidRPr="001F1AD0">
        <w:softHyphen/>
        <w:t>ningshavare hos ett värdepappersinriktat holding</w:t>
      </w:r>
      <w:r w:rsidRPr="001F1AD0">
        <w:softHyphen/>
        <w:t>företag eller ett blandat finansiellt holding</w:t>
      </w:r>
      <w:r w:rsidRPr="001F1AD0">
        <w:softHyphen/>
        <w:t>företag som i den egenskapen får kun</w:t>
      </w:r>
      <w:r w:rsidRPr="001F1AD0">
        <w:softHyphen/>
        <w:t>skap om affärsför</w:t>
      </w:r>
      <w:r w:rsidRPr="001F1AD0">
        <w:softHyphen/>
        <w:t>hållan</w:t>
      </w:r>
      <w:r w:rsidRPr="001F1AD0">
        <w:softHyphen/>
        <w:t>den i ett företag som enligt värde</w:t>
      </w:r>
      <w:r w:rsidRPr="001F1AD0">
        <w:softHyphen/>
        <w:t>pappersbolagsförordningen ska lämna upp</w:t>
      </w:r>
      <w:r w:rsidRPr="001F1AD0">
        <w:softHyphen/>
        <w:t>gifter</w:t>
      </w:r>
      <w:bookmarkEnd w:id="263"/>
      <w:r w:rsidRPr="001F1AD0">
        <w:t>, får inte obehörigen röja vad han eller hon fått veta och inte heller utnyttja kunskapen i strid med det uppgiftslämnande företagets intresse.</w:t>
      </w:r>
    </w:p>
    <w:p w14:paraId="170C8894" w14:textId="77777777" w:rsidR="00191D93" w:rsidRPr="001F1AD0" w:rsidRDefault="00191D93" w:rsidP="00191D93">
      <w:pPr>
        <w:pStyle w:val="Brdtextmedindragram"/>
      </w:pPr>
      <w:r w:rsidRPr="001F1AD0">
        <w:rPr>
          <w:spacing w:val="-2"/>
        </w:rPr>
        <w:t>Ett värdepappersinriktat holdingföretag ska vara skyl</w:t>
      </w:r>
      <w:r w:rsidRPr="001F1AD0">
        <w:rPr>
          <w:spacing w:val="-2"/>
        </w:rPr>
        <w:softHyphen/>
        <w:t>digt att</w:t>
      </w:r>
      <w:r w:rsidRPr="001F1AD0">
        <w:t xml:space="preserve"> lämna ut uppgifter om enskildas förhållanden till företaget, om det under en utredning enligt bestämmelserna om förundersökning i brottmål begärs av undersök</w:t>
      </w:r>
      <w:r w:rsidRPr="001F1AD0">
        <w:softHyphen/>
        <w:t>nings</w:t>
      </w:r>
      <w:r w:rsidRPr="001F1AD0">
        <w:softHyphen/>
        <w:t>ledaren eller om det begärs av åklagare i ett ärende om rättslig hjälp i brottmål, på framställning av en annan stat eller en mellanfolklig domstol, eller i ett ärende om erkännande och verk</w:t>
      </w:r>
      <w:r w:rsidRPr="001F1AD0">
        <w:softHyphen/>
        <w:t>ställighet av en europeisk utredningsorder. Uppgifterna ska lämnas ut utan dröjsmål och i elektronisk form.</w:t>
      </w:r>
    </w:p>
    <w:p w14:paraId="56E063D7" w14:textId="77777777" w:rsidR="00191D93" w:rsidRPr="001F1AD0" w:rsidRDefault="00191D93" w:rsidP="00191D93">
      <w:pPr>
        <w:pStyle w:val="Brdtextmedindragram"/>
      </w:pPr>
      <w:r w:rsidRPr="001F1AD0">
        <w:t>En undersökningsledare eller åklagare som begär uppgifter enligt till</w:t>
      </w:r>
      <w:r w:rsidRPr="001F1AD0">
        <w:softHyphen/>
        <w:t>synslagen ska få besluta om meddelandeförbud i förhål</w:t>
      </w:r>
      <w:r w:rsidRPr="001F1AD0">
        <w:softHyphen/>
        <w:t>lande till även värdepappersinriktade hold</w:t>
      </w:r>
      <w:r w:rsidRPr="001F1AD0">
        <w:softHyphen/>
        <w:t>ing</w:t>
      </w:r>
      <w:r w:rsidRPr="001F1AD0">
        <w:rPr>
          <w:spacing w:val="-2"/>
        </w:rPr>
        <w:t>företag</w:t>
      </w:r>
      <w:r w:rsidRPr="001F1AD0">
        <w:t xml:space="preserve"> samt dess styrelseledamöter och anställda.</w:t>
      </w:r>
    </w:p>
    <w:p w14:paraId="79631348" w14:textId="77777777" w:rsidR="00191D93" w:rsidRPr="001F1AD0" w:rsidRDefault="00191D93" w:rsidP="00191D93">
      <w:pPr>
        <w:pStyle w:val="Brdtext"/>
        <w:rPr>
          <w:sz w:val="8"/>
          <w:szCs w:val="8"/>
        </w:rPr>
      </w:pPr>
    </w:p>
    <w:p w14:paraId="68E7ABBD" w14:textId="77777777" w:rsidR="00191D93" w:rsidRPr="001F1AD0" w:rsidRDefault="00191D93" w:rsidP="00191D93">
      <w:pPr>
        <w:pStyle w:val="Brdtextmedindrag"/>
      </w:pPr>
      <w:r w:rsidRPr="001F1AD0">
        <w:rPr>
          <w:b/>
          <w:bCs/>
        </w:rPr>
        <w:t>Utredningens förslag</w:t>
      </w:r>
      <w:r w:rsidRPr="001F1AD0">
        <w:t xml:space="preserve"> överensstämmer med regeringens förslag. </w:t>
      </w:r>
    </w:p>
    <w:p w14:paraId="1AB451CC" w14:textId="77777777" w:rsidR="00191D93" w:rsidRPr="001F1AD0" w:rsidRDefault="00191D93" w:rsidP="00191D93">
      <w:pPr>
        <w:pStyle w:val="Brdtextmedindrag"/>
      </w:pPr>
      <w:r w:rsidRPr="001F1AD0">
        <w:rPr>
          <w:b/>
          <w:bCs/>
        </w:rPr>
        <w:t xml:space="preserve">Remissinstanserna </w:t>
      </w:r>
      <w:r w:rsidRPr="001F1AD0">
        <w:t>tillstyrker förslaget eller har inget att invända mot det.</w:t>
      </w:r>
    </w:p>
    <w:p w14:paraId="12B2B450" w14:textId="77777777" w:rsidR="00191D93" w:rsidRPr="001F1AD0" w:rsidRDefault="00191D93" w:rsidP="00191D93">
      <w:pPr>
        <w:pStyle w:val="Rubrik4utannumrering"/>
      </w:pPr>
      <w:r w:rsidRPr="001F1AD0">
        <w:lastRenderedPageBreak/>
        <w:t>Skälen för regeringens förslag</w:t>
      </w:r>
    </w:p>
    <w:p w14:paraId="6CBC1330" w14:textId="77777777" w:rsidR="00191D93" w:rsidRPr="001F1AD0" w:rsidRDefault="00191D93" w:rsidP="00191D93">
      <w:pPr>
        <w:pStyle w:val="Rubrik5utannumrering"/>
        <w:spacing w:before="0"/>
      </w:pPr>
      <w:r w:rsidRPr="001F1AD0">
        <w:t>Tystnadsplikt</w:t>
      </w:r>
    </w:p>
    <w:p w14:paraId="06390623" w14:textId="77777777" w:rsidR="00191D93" w:rsidRPr="001F1AD0" w:rsidRDefault="00191D93" w:rsidP="00191D93">
      <w:pPr>
        <w:pStyle w:val="Brdtextmedindrag"/>
        <w:ind w:firstLine="0"/>
      </w:pPr>
      <w:r w:rsidRPr="001F1AD0">
        <w:t>Enligt tillsynslagen ska företag som enligt tillsyns</w:t>
      </w:r>
      <w:r w:rsidRPr="001F1AD0">
        <w:softHyphen/>
        <w:t>för</w:t>
      </w:r>
      <w:r w:rsidRPr="001F1AD0">
        <w:softHyphen/>
        <w:t>ord</w:t>
      </w:r>
      <w:r w:rsidRPr="001F1AD0">
        <w:softHyphen/>
        <w:t>ningen står under tillsyn utifrån sin konsoliderade situation och dotter</w:t>
      </w:r>
      <w:r w:rsidRPr="001F1AD0">
        <w:softHyphen/>
        <w:t>företag till ett institut eller ett finansiellt holdingföretag eller ett blandat finansiellt holding</w:t>
      </w:r>
      <w:r w:rsidRPr="001F1AD0">
        <w:softHyphen/>
        <w:t>företag som inte omfattas av bestäm</w:t>
      </w:r>
      <w:r w:rsidRPr="001F1AD0">
        <w:softHyphen/>
        <w:t xml:space="preserve">melserna om </w:t>
      </w:r>
      <w:r w:rsidRPr="00B14714">
        <w:t>gruppbaserad</w:t>
      </w:r>
      <w:r w:rsidRPr="001F1AD0">
        <w:t xml:space="preserve"> tillsyn lämna de uppgifter som krävs för tillsynsredovisningen till det företag som enligt tillsynsförordningen ska upprätta gruppbaserad redovisning eller samlad information (6 kap. 7 §). Av </w:t>
      </w:r>
      <w:r w:rsidRPr="001F1AD0">
        <w:rPr>
          <w:spacing w:val="-2"/>
        </w:rPr>
        <w:t>värdepappersbolags</w:t>
      </w:r>
      <w:r w:rsidRPr="001F1AD0">
        <w:rPr>
          <w:spacing w:val="-2"/>
        </w:rPr>
        <w:softHyphen/>
        <w:t>förordningen följer</w:t>
      </w:r>
      <w:r w:rsidRPr="001F1AD0">
        <w:t xml:space="preserve"> att modervärdepappersföretag inom unionen, värdepappersinriktade moderholdingföretag inom unionen och blandade finansiella moder</w:t>
      </w:r>
      <w:r w:rsidRPr="001F1AD0">
        <w:softHyphen/>
        <w:t>holdingföretag inom unionen och de av dess dotterföretag som om</w:t>
      </w:r>
      <w:r w:rsidRPr="001F1AD0">
        <w:softHyphen/>
        <w:t xml:space="preserve">fattas av förordningen ska inrätta en lämplig organisationsstruktur och lämpliga interna kontrollmekanismer för att säkerställa att de data som krävs för </w:t>
      </w:r>
      <w:r w:rsidRPr="00B14714">
        <w:t>konsolidering</w:t>
      </w:r>
      <w:r w:rsidRPr="001F1AD0">
        <w:t xml:space="preserve"> behandlas och översänds på veder</w:t>
      </w:r>
      <w:r w:rsidRPr="001F1AD0">
        <w:softHyphen/>
        <w:t>börligt sätt (</w:t>
      </w:r>
      <w:r w:rsidRPr="001F1AD0">
        <w:rPr>
          <w:spacing w:val="-2"/>
        </w:rPr>
        <w:t>artikel 7.1)</w:t>
      </w:r>
      <w:r w:rsidRPr="001F1AD0">
        <w:t>. Moderföretag ska i synnerhet säkerställa att dotterföre</w:t>
      </w:r>
      <w:r w:rsidRPr="001F1AD0">
        <w:softHyphen/>
        <w:t xml:space="preserve">tag som inte omfattas av förordningen inför arrangemang, processer och rutiner som säkerställer en korrekt </w:t>
      </w:r>
      <w:r w:rsidRPr="00B14714">
        <w:t>konsolidering</w:t>
      </w:r>
      <w:r w:rsidRPr="001F1AD0">
        <w:t xml:space="preserve">. </w:t>
      </w:r>
    </w:p>
    <w:p w14:paraId="54AD1D31" w14:textId="77777777" w:rsidR="00191D93" w:rsidRPr="001F1AD0" w:rsidRDefault="00191D93" w:rsidP="00191D93">
      <w:pPr>
        <w:pStyle w:val="Brdtextmedindrag"/>
      </w:pPr>
      <w:r w:rsidRPr="001F1AD0">
        <w:t xml:space="preserve">I tillsynslagen finns bestämmelser om tystnadsplikt som hänger ihop med uppgiftsskyldigheten enligt den lagen (6 kap. 10 §). De innebär att en styrelseledamot eller befattningshavare hos ett finansiellt </w:t>
      </w:r>
      <w:r w:rsidRPr="001F1AD0">
        <w:rPr>
          <w:spacing w:val="-4"/>
        </w:rPr>
        <w:t>holdingföretag eller blandat finansiellt holdingföretag, som i den egen</w:t>
      </w:r>
      <w:r w:rsidRPr="001F1AD0">
        <w:rPr>
          <w:spacing w:val="-4"/>
        </w:rPr>
        <w:softHyphen/>
        <w:t>skapen</w:t>
      </w:r>
      <w:r w:rsidRPr="001F1AD0">
        <w:t xml:space="preserve"> får kunskap om affärsförhållanden i ett företag som ska lämna uppgifter enligt den lagen, inte obehörigen får röja vad han eller hon fått veta och inte heller utnyttja kunskapen i strid med det uppgifts</w:t>
      </w:r>
      <w:r w:rsidRPr="001F1AD0">
        <w:softHyphen/>
        <w:t>lämnande företagets intresse. Tystnads</w:t>
      </w:r>
      <w:r>
        <w:softHyphen/>
      </w:r>
      <w:r w:rsidRPr="001F1AD0">
        <w:t>plikten bör även gälla för en styrelse</w:t>
      </w:r>
      <w:r w:rsidRPr="001F1AD0">
        <w:softHyphen/>
        <w:t>ledamot eller befattnings</w:t>
      </w:r>
      <w:r w:rsidRPr="001F1AD0">
        <w:softHyphen/>
        <w:t>havare hos ett värdepappersinriktat hold</w:t>
      </w:r>
      <w:r w:rsidRPr="001F1AD0">
        <w:softHyphen/>
        <w:t>ingföretag eller ett blandat finansiellt holdingföretag som i den egen</w:t>
      </w:r>
      <w:r w:rsidRPr="001F1AD0">
        <w:softHyphen/>
        <w:t>skapen får kunskap om affärs</w:t>
      </w:r>
      <w:r w:rsidRPr="001F1AD0">
        <w:softHyphen/>
        <w:t xml:space="preserve">förhållanden i ett företag som enligt </w:t>
      </w:r>
      <w:r w:rsidRPr="001F1AD0">
        <w:rPr>
          <w:spacing w:val="-4"/>
        </w:rPr>
        <w:t>värdepappers</w:t>
      </w:r>
      <w:r w:rsidRPr="001F1AD0">
        <w:rPr>
          <w:spacing w:val="-4"/>
        </w:rPr>
        <w:softHyphen/>
        <w:t>bolags</w:t>
      </w:r>
      <w:r w:rsidRPr="001F1AD0">
        <w:rPr>
          <w:spacing w:val="-4"/>
        </w:rPr>
        <w:softHyphen/>
        <w:t>förordningen</w:t>
      </w:r>
      <w:r w:rsidRPr="001F1AD0">
        <w:t xml:space="preserve"> (artikel 7.1) ska lämna uppgifter</w:t>
      </w:r>
      <w:r w:rsidRPr="001F1AD0">
        <w:rPr>
          <w:spacing w:val="-4"/>
        </w:rPr>
        <w:t>. Att tystnadsplikt gäller för den som är eller har varit knuten till ett värdepappersbolag som anställd eller</w:t>
      </w:r>
      <w:r w:rsidRPr="001F1AD0">
        <w:rPr>
          <w:spacing w:val="-2"/>
        </w:rPr>
        <w:t xml:space="preserve"> up</w:t>
      </w:r>
      <w:r w:rsidRPr="001F1AD0">
        <w:rPr>
          <w:spacing w:val="-4"/>
        </w:rPr>
        <w:t>pdragstagare följer av lagen om värdepappersmarknaden (1 kap. 11 §).</w:t>
      </w:r>
      <w:r w:rsidRPr="001F1AD0">
        <w:t xml:space="preserve"> </w:t>
      </w:r>
    </w:p>
    <w:p w14:paraId="1045CEA6" w14:textId="77777777" w:rsidR="00191D93" w:rsidRPr="001F1AD0" w:rsidRDefault="00191D93" w:rsidP="00191D93">
      <w:pPr>
        <w:pStyle w:val="Rubrik5utannumrering"/>
      </w:pPr>
      <w:r w:rsidRPr="001F1AD0">
        <w:t>Skyldighet att lämna uppgifter till undersökningsledare eller åklagare</w:t>
      </w:r>
    </w:p>
    <w:p w14:paraId="611574B8" w14:textId="77777777" w:rsidR="00191D93" w:rsidRPr="001F1AD0" w:rsidRDefault="00191D93" w:rsidP="00191D93">
      <w:pPr>
        <w:pStyle w:val="Brdtextmedindrag"/>
        <w:ind w:firstLine="0"/>
      </w:pPr>
      <w:r w:rsidRPr="001F1AD0">
        <w:t>Ett finansiellt holdingföretag eller ett blandat finansiellt holdingföretag är enligt tillsynslagen skyldigt att lämna ut upp</w:t>
      </w:r>
      <w:r w:rsidRPr="001F1AD0">
        <w:softHyphen/>
      </w:r>
      <w:r w:rsidRPr="001F1AD0">
        <w:rPr>
          <w:spacing w:val="-2"/>
        </w:rPr>
        <w:t>gifter om enskildas förhållan</w:t>
      </w:r>
      <w:r w:rsidRPr="001F1AD0">
        <w:rPr>
          <w:spacing w:val="-2"/>
        </w:rPr>
        <w:softHyphen/>
        <w:t>den till företaget, om det under en ut</w:t>
      </w:r>
      <w:r w:rsidRPr="001F1AD0">
        <w:rPr>
          <w:spacing w:val="-2"/>
        </w:rPr>
        <w:softHyphen/>
        <w:t>red</w:t>
      </w:r>
      <w:r w:rsidRPr="001F1AD0">
        <w:rPr>
          <w:spacing w:val="-2"/>
        </w:rPr>
        <w:softHyphen/>
      </w:r>
      <w:r w:rsidRPr="001F1AD0">
        <w:t>ning enligt bestämmelserna om förundersökning i brott</w:t>
      </w:r>
      <w:r w:rsidRPr="001F1AD0">
        <w:softHyphen/>
        <w:t>mål begärs av undersökningsledaren eller om det begärs av åklagare i ett ärende om rättslig hjälp i brottmål, på framställning av en annan stat eller en mellanfolklig domstol, eller i ett ärende om erkännande och verk</w:t>
      </w:r>
      <w:r w:rsidRPr="001F1AD0">
        <w:softHyphen/>
        <w:t>ställig</w:t>
      </w:r>
      <w:r w:rsidRPr="001F1AD0">
        <w:softHyphen/>
        <w:t xml:space="preserve">het av en europeisk utredningsorder (6 kap. 11 §). </w:t>
      </w:r>
      <w:r w:rsidRPr="001F1AD0">
        <w:rPr>
          <w:spacing w:val="-2"/>
        </w:rPr>
        <w:t>Denna uppgiftsskyldighet bör även gälla för</w:t>
      </w:r>
      <w:r w:rsidRPr="001F1AD0">
        <w:t xml:space="preserve"> ett värdepappersinriktat holdingföretag.</w:t>
      </w:r>
    </w:p>
    <w:p w14:paraId="4B6F0602" w14:textId="3592AC60" w:rsidR="00A73BE4" w:rsidRDefault="00191D93" w:rsidP="00A73BE4">
      <w:pPr>
        <w:pStyle w:val="Brdtextmedindrag"/>
      </w:pPr>
      <w:r w:rsidRPr="001F1AD0">
        <w:t>Den undersökningsledare eller åklagare som begär uppgifter enligt till</w:t>
      </w:r>
      <w:r w:rsidRPr="001F1AD0">
        <w:softHyphen/>
        <w:t>synslagen får besluta om meddelandeförbud i förhål</w:t>
      </w:r>
      <w:r w:rsidRPr="001F1AD0">
        <w:softHyphen/>
        <w:t>lande till holding</w:t>
      </w:r>
      <w:r w:rsidRPr="001F1AD0">
        <w:softHyphen/>
        <w:t>före</w:t>
      </w:r>
      <w:r w:rsidRPr="001F1AD0">
        <w:softHyphen/>
        <w:t>taget samt dess styrelseledamöter och anställda (6 kap. 12 §). Motsvarande bör gälla i förhållande till värdepappersinriktade holding</w:t>
      </w:r>
      <w:r w:rsidRPr="001F1AD0">
        <w:rPr>
          <w:spacing w:val="-2"/>
        </w:rPr>
        <w:t>företag</w:t>
      </w:r>
      <w:r>
        <w:rPr>
          <w:spacing w:val="-2"/>
        </w:rPr>
        <w:t>.</w:t>
      </w:r>
    </w:p>
    <w:p w14:paraId="0F43A38C" w14:textId="3ED76058" w:rsidR="00A73BE4" w:rsidRDefault="00A73BE4" w:rsidP="00A73BE4">
      <w:pPr>
        <w:pStyle w:val="Rubrik1"/>
      </w:pPr>
      <w:bookmarkStart w:id="264" w:name="_Toc68700509"/>
      <w:r w:rsidRPr="00A73BE4">
        <w:lastRenderedPageBreak/>
        <w:t>Sanktioner och andra ingripanden</w:t>
      </w:r>
      <w:bookmarkEnd w:id="264"/>
    </w:p>
    <w:p w14:paraId="5722581C" w14:textId="77777777" w:rsidR="0067156B" w:rsidRPr="00D9402A" w:rsidRDefault="0067156B" w:rsidP="0067156B">
      <w:pPr>
        <w:pStyle w:val="Rubrik2"/>
        <w:spacing w:before="0"/>
      </w:pPr>
      <w:bookmarkStart w:id="265" w:name="_Toc65160293"/>
      <w:bookmarkStart w:id="266" w:name="_Toc68700510"/>
      <w:bookmarkStart w:id="267" w:name="_Toc33087288"/>
      <w:r w:rsidRPr="00D9402A">
        <w:t>Inledning</w:t>
      </w:r>
      <w:bookmarkEnd w:id="265"/>
      <w:bookmarkEnd w:id="266"/>
    </w:p>
    <w:p w14:paraId="5B9B1325" w14:textId="77777777" w:rsidR="0067156B" w:rsidRPr="00D9402A" w:rsidRDefault="0067156B" w:rsidP="0067156B">
      <w:pPr>
        <w:pStyle w:val="Brdtextmedindrag"/>
        <w:ind w:firstLine="0"/>
      </w:pPr>
      <w:r w:rsidRPr="00D9402A">
        <w:t>De nya reglerna för värdepappersbolag i värdepappersbolagsförordningen och värdepappersbolagsdirektivet innebär inte några större förändringar när det gäller sanktioner och andra ingripanden mot värde</w:t>
      </w:r>
      <w:r w:rsidRPr="00D9402A">
        <w:softHyphen/>
        <w:t>pappersbolag och personer som ingår i ledningen för sådana bolag. Det finns dock behov av att ändra vissa hänvisningar i lagen om värde</w:t>
      </w:r>
      <w:r w:rsidRPr="00D9402A">
        <w:softHyphen/>
        <w:t>pappersmarknaden och att komplettera det svenska regelverket på detta område.</w:t>
      </w:r>
    </w:p>
    <w:p w14:paraId="673A5EA3" w14:textId="77777777" w:rsidR="0067156B" w:rsidRPr="00D9402A" w:rsidRDefault="0067156B" w:rsidP="0067156B">
      <w:pPr>
        <w:pStyle w:val="Rubrik2"/>
      </w:pPr>
      <w:bookmarkStart w:id="268" w:name="_Toc65160294"/>
      <w:bookmarkStart w:id="269" w:name="_Toc68700511"/>
      <w:r w:rsidRPr="00D9402A">
        <w:t>Värdepappersbolag</w:t>
      </w:r>
      <w:r>
        <w:t xml:space="preserve"> och</w:t>
      </w:r>
      <w:r w:rsidRPr="00D9402A">
        <w:t xml:space="preserve"> fysiska personer som ingår i ledningen</w:t>
      </w:r>
      <w:bookmarkEnd w:id="267"/>
      <w:bookmarkEnd w:id="268"/>
      <w:bookmarkEnd w:id="269"/>
    </w:p>
    <w:p w14:paraId="454D7825" w14:textId="77777777" w:rsidR="0067156B" w:rsidRPr="00D9402A" w:rsidRDefault="0067156B" w:rsidP="0067156B">
      <w:pPr>
        <w:pStyle w:val="Brdtextram"/>
      </w:pPr>
      <w:r w:rsidRPr="00D9402A">
        <w:rPr>
          <w:b/>
          <w:spacing w:val="4"/>
        </w:rPr>
        <w:t>Regeringens förslag:</w:t>
      </w:r>
      <w:r w:rsidRPr="00D9402A">
        <w:rPr>
          <w:spacing w:val="4"/>
        </w:rPr>
        <w:t xml:space="preserve"> I bestämmelserna i lagen om värdepappers</w:t>
      </w:r>
      <w:r w:rsidRPr="00D9402A">
        <w:rPr>
          <w:spacing w:val="4"/>
        </w:rPr>
        <w:softHyphen/>
      </w:r>
      <w:r w:rsidRPr="001619E0">
        <w:rPr>
          <w:spacing w:val="4"/>
        </w:rPr>
        <w:t xml:space="preserve">marknaden om ingripande mot någon som ingår i styrelsen </w:t>
      </w:r>
      <w:r w:rsidRPr="00A02535">
        <w:rPr>
          <w:spacing w:val="4"/>
        </w:rPr>
        <w:t>för ett värdepappersbolag eller är dess verkställande direktör,</w:t>
      </w:r>
      <w:r w:rsidRPr="007D19C7">
        <w:rPr>
          <w:spacing w:val="4"/>
        </w:rPr>
        <w:t xml:space="preserve"> eller ersätt</w:t>
      </w:r>
      <w:r w:rsidRPr="007D19C7">
        <w:rPr>
          <w:spacing w:val="4"/>
        </w:rPr>
        <w:softHyphen/>
      </w:r>
      <w:r w:rsidRPr="00D9402A">
        <w:rPr>
          <w:spacing w:val="4"/>
        </w:rPr>
        <w:t xml:space="preserve">are för någon av dem, ska hänvisningarna till tillsynsförordningen ersättas med hänvisningar till värdepappersbolagsförordningen. </w:t>
      </w:r>
    </w:p>
    <w:p w14:paraId="4806F09E" w14:textId="4E1419B9" w:rsidR="0067156B" w:rsidRDefault="0067156B" w:rsidP="0067156B">
      <w:pPr>
        <w:pStyle w:val="Brdtextmedindragram"/>
      </w:pPr>
      <w:r w:rsidRPr="001619E0">
        <w:t>Vid ingripanden mot någon som ingår i styrelsen för ett värde</w:t>
      </w:r>
      <w:r w:rsidRPr="00A02535">
        <w:softHyphen/>
        <w:t>pappersbolag som ska tillämpa tillsynsförord</w:t>
      </w:r>
      <w:r w:rsidRPr="00A02535">
        <w:softHyphen/>
        <w:t xml:space="preserve">ningen </w:t>
      </w:r>
      <w:r w:rsidRPr="007D19C7">
        <w:t>eller är dess verk</w:t>
      </w:r>
      <w:r w:rsidRPr="00D9402A">
        <w:softHyphen/>
        <w:t xml:space="preserve">ställande direktör, eller ersättare för någon av dem, ska </w:t>
      </w:r>
      <w:r w:rsidRPr="00D9402A">
        <w:rPr>
          <w:spacing w:val="-2"/>
        </w:rPr>
        <w:t>bestämmelserna om ingripanden i lagen</w:t>
      </w:r>
      <w:r w:rsidRPr="00D9402A">
        <w:t xml:space="preserve"> om bank- och finansierings</w:t>
      </w:r>
      <w:r w:rsidRPr="00D9402A">
        <w:softHyphen/>
        <w:t xml:space="preserve">rörelse </w:t>
      </w:r>
      <w:r w:rsidR="006F1293">
        <w:t xml:space="preserve">vara </w:t>
      </w:r>
      <w:r w:rsidRPr="00D9402A">
        <w:t>tillämp</w:t>
      </w:r>
      <w:r w:rsidR="006F1293">
        <w:softHyphen/>
        <w:t>liga</w:t>
      </w:r>
      <w:r w:rsidRPr="00D9402A">
        <w:t xml:space="preserve">. </w:t>
      </w:r>
    </w:p>
    <w:p w14:paraId="4D49BAAF" w14:textId="77777777" w:rsidR="0067156B" w:rsidRPr="00D9402A" w:rsidRDefault="0067156B" w:rsidP="0067156B">
      <w:pPr>
        <w:pStyle w:val="Brdtextmedindragram"/>
      </w:pPr>
      <w:r w:rsidRPr="001619E0">
        <w:rPr>
          <w:b/>
          <w:bCs/>
        </w:rPr>
        <w:t>Regeringens bedömning:</w:t>
      </w:r>
      <w:r w:rsidRPr="001619E0">
        <w:t xml:space="preserve"> Kraven i värdepappersbolagsdirektivet på </w:t>
      </w:r>
      <w:r w:rsidRPr="00A02535">
        <w:t xml:space="preserve">att den behöriga myndigheten ska kunna ingripa genom administrativa sanktioner och andra administrativa åtgärder </w:t>
      </w:r>
      <w:r w:rsidRPr="007D19C7">
        <w:t xml:space="preserve">mot värdepappersbolag </w:t>
      </w:r>
      <w:r w:rsidRPr="00D9402A">
        <w:t>kräver inte några lagstiftningsåtgärder.</w:t>
      </w:r>
    </w:p>
    <w:p w14:paraId="208BAAE3" w14:textId="77777777" w:rsidR="0067156B" w:rsidRPr="00D9402A" w:rsidRDefault="0067156B" w:rsidP="0067156B">
      <w:pPr>
        <w:pStyle w:val="Brdtextmedindragram"/>
      </w:pPr>
      <w:r w:rsidRPr="00D9402A">
        <w:t>Kraven i direktivet på att den behöriga myndigheten ska offentliggöra sina beslut om sanktioner bör regleras genom föreskrifter på förord</w:t>
      </w:r>
      <w:r w:rsidRPr="00D9402A">
        <w:softHyphen/>
        <w:t>ningsnivå.</w:t>
      </w:r>
    </w:p>
    <w:p w14:paraId="29277BBE" w14:textId="77777777" w:rsidR="0067156B" w:rsidRPr="001619E0" w:rsidRDefault="0067156B" w:rsidP="0067156B">
      <w:pPr>
        <w:pStyle w:val="Brdtext"/>
        <w:rPr>
          <w:sz w:val="8"/>
          <w:szCs w:val="8"/>
        </w:rPr>
      </w:pPr>
    </w:p>
    <w:p w14:paraId="6AC2E11E" w14:textId="77777777" w:rsidR="0067156B" w:rsidRPr="00D9402A" w:rsidRDefault="0067156B" w:rsidP="0067156B">
      <w:pPr>
        <w:pStyle w:val="Brdtextmedindrag"/>
      </w:pPr>
      <w:r w:rsidRPr="00A02535">
        <w:rPr>
          <w:b/>
          <w:bCs/>
        </w:rPr>
        <w:t xml:space="preserve">Utredningens förslag </w:t>
      </w:r>
      <w:r w:rsidRPr="00A02535">
        <w:t>ö</w:t>
      </w:r>
      <w:r w:rsidRPr="007D19C7">
        <w:t>verensstämmer i sak med regeringens förslag och bedömning</w:t>
      </w:r>
      <w:r w:rsidRPr="00D9402A">
        <w:t xml:space="preserve">. </w:t>
      </w:r>
    </w:p>
    <w:p w14:paraId="51432579" w14:textId="77777777" w:rsidR="0067156B" w:rsidRPr="00D9402A" w:rsidRDefault="0067156B" w:rsidP="0067156B">
      <w:pPr>
        <w:pStyle w:val="Brdtextmedindrag"/>
        <w:rPr>
          <w:b/>
          <w:bCs/>
        </w:rPr>
      </w:pPr>
      <w:r w:rsidRPr="00D9402A">
        <w:rPr>
          <w:b/>
          <w:bCs/>
        </w:rPr>
        <w:t xml:space="preserve">Remissinstanserna </w:t>
      </w:r>
      <w:r w:rsidRPr="00D9402A">
        <w:t xml:space="preserve">tillstyrker förslaget eller har inget att invända mot det. </w:t>
      </w:r>
    </w:p>
    <w:p w14:paraId="18016A2D" w14:textId="77777777" w:rsidR="0067156B" w:rsidRPr="00D9402A" w:rsidRDefault="0067156B" w:rsidP="0067156B">
      <w:pPr>
        <w:pStyle w:val="Rubrik4utannumrering"/>
        <w:rPr>
          <w:bCs/>
        </w:rPr>
      </w:pPr>
      <w:r w:rsidRPr="00D9402A">
        <w:rPr>
          <w:bCs/>
        </w:rPr>
        <w:t>Skälen för regeringens förslag och bedömning</w:t>
      </w:r>
    </w:p>
    <w:p w14:paraId="09530450" w14:textId="77777777" w:rsidR="0067156B" w:rsidRPr="00D9402A" w:rsidRDefault="0067156B" w:rsidP="0067156B">
      <w:pPr>
        <w:pStyle w:val="Rubrik5utannumrering"/>
        <w:spacing w:before="0"/>
      </w:pPr>
      <w:r w:rsidRPr="00D9402A">
        <w:rPr>
          <w:bCs/>
        </w:rPr>
        <w:t>Ingripanden mot värdepappersbolag och krav på offentliggörande av beslut</w:t>
      </w:r>
    </w:p>
    <w:p w14:paraId="50D91ADF" w14:textId="77777777" w:rsidR="0067156B" w:rsidRPr="00D9402A" w:rsidRDefault="0067156B" w:rsidP="0067156B">
      <w:pPr>
        <w:pStyle w:val="Brdtext"/>
      </w:pPr>
      <w:r w:rsidRPr="00D9402A">
        <w:t>Enligt värdepappersbolagsdirektivet ska medlemsstaterna fastställa regler om administrativa sanktioner och andra administrativa åtgärder och säker</w:t>
      </w:r>
      <w:r w:rsidRPr="001619E0">
        <w:softHyphen/>
      </w:r>
      <w:r w:rsidRPr="00A02535">
        <w:t>ställa att deras behöriga myndigheter har befogenhet att ålägga sådana sanktioner och åtgärder vid överträdelser av nationella bestäm</w:t>
      </w:r>
      <w:r w:rsidRPr="00A02535">
        <w:softHyphen/>
      </w:r>
      <w:r w:rsidRPr="007D19C7">
        <w:t xml:space="preserve">melser som </w:t>
      </w:r>
      <w:r w:rsidRPr="00D9402A">
        <w:t>genomför det direktivet och av värdepappersbolagsförord</w:t>
      </w:r>
      <w:r w:rsidRPr="00D9402A">
        <w:softHyphen/>
        <w:t>ningen (arti</w:t>
      </w:r>
      <w:r w:rsidRPr="00D9402A">
        <w:softHyphen/>
        <w:t>kel 18.1). Enligt direktivet ska de sanktionerna och åtgärderna kunna tillämpas bl.a. när ett värdepappersföretag</w:t>
      </w:r>
    </w:p>
    <w:p w14:paraId="33E8C47D" w14:textId="77777777" w:rsidR="0067156B" w:rsidRPr="00D9402A" w:rsidRDefault="0067156B" w:rsidP="0067156B">
      <w:pPr>
        <w:pStyle w:val="Brdtextmedindrag"/>
      </w:pPr>
      <w:r w:rsidRPr="00D9402A">
        <w:lastRenderedPageBreak/>
        <w:t xml:space="preserve">a) underlåter att inrätta sådana interna styrningssystem som beskrivs i artikel 26, </w:t>
      </w:r>
    </w:p>
    <w:p w14:paraId="03C6C355" w14:textId="77777777" w:rsidR="0067156B" w:rsidRPr="00D9402A" w:rsidRDefault="0067156B" w:rsidP="0067156B">
      <w:pPr>
        <w:pStyle w:val="Brdtextmedindrag"/>
      </w:pPr>
      <w:r w:rsidRPr="00D9402A">
        <w:t>b) genom överträdelse av artikel 54.1 b i värdepappersbolagsförord</w:t>
      </w:r>
      <w:r w:rsidRPr="00D9402A">
        <w:softHyphen/>
        <w:t xml:space="preserve">ningen underlåter att rapportera uppgifter om, eller tillhandahåller ofullständiga eller felaktiga uppgifter om, efterlevnaden av skyldigheten att uppfylla kapitalbaskrav enligt artikel 11 i den förordningen till de behöriga myndigheterna, </w:t>
      </w:r>
    </w:p>
    <w:p w14:paraId="7B405823" w14:textId="77777777" w:rsidR="0067156B" w:rsidRPr="00D9402A" w:rsidRDefault="0067156B" w:rsidP="0067156B">
      <w:pPr>
        <w:pStyle w:val="Brdtextmedindrag"/>
      </w:pPr>
      <w:r w:rsidRPr="00D9402A">
        <w:t>c) genom överträdelse av artikel 54.1 e i värdepappersbolagsförord</w:t>
      </w:r>
      <w:r w:rsidRPr="00D9402A">
        <w:softHyphen/>
        <w:t>ningen underlåter att rapportera uppgifter om, eller tillhandahåller ofull</w:t>
      </w:r>
      <w:r w:rsidRPr="00D9402A">
        <w:softHyphen/>
        <w:t xml:space="preserve">ständiga eller felaktiga uppgifter om, koncentrationsrisk till de behöriga myndigheterna, </w:t>
      </w:r>
    </w:p>
    <w:p w14:paraId="6E8222C2" w14:textId="77777777" w:rsidR="0067156B" w:rsidRPr="00D9402A" w:rsidRDefault="0067156B" w:rsidP="0067156B">
      <w:pPr>
        <w:pStyle w:val="Brdtextmedindrag"/>
      </w:pPr>
      <w:r w:rsidRPr="00D9402A">
        <w:t xml:space="preserve">d) ådrar sig en koncentrationsrisk som överstiger gränserna i artikel 37 i värdepappersbolagsförordningen, utan att det påverkar tillämpningen av artiklarna 38 och 39 i den förordningen, </w:t>
      </w:r>
    </w:p>
    <w:p w14:paraId="117C69FC" w14:textId="77777777" w:rsidR="0067156B" w:rsidRPr="00D9402A" w:rsidRDefault="0067156B" w:rsidP="0067156B">
      <w:pPr>
        <w:pStyle w:val="Brdtextmedindrag"/>
      </w:pPr>
      <w:r w:rsidRPr="00D9402A">
        <w:t>e) genom överträdelse av artikel 43 i värdepappersbolagsförordningen vid upprepade tillfällen eller systematiskt underlåter att inneha likvida till</w:t>
      </w:r>
      <w:r w:rsidRPr="00D9402A">
        <w:softHyphen/>
        <w:t>gångar, utan att det påverkar tillämpningen av artikel 44 i den förord</w:t>
      </w:r>
      <w:r w:rsidRPr="00D9402A">
        <w:softHyphen/>
        <w:t xml:space="preserve">ningen, </w:t>
      </w:r>
    </w:p>
    <w:p w14:paraId="6CFAA59C" w14:textId="77777777" w:rsidR="0067156B" w:rsidRPr="00D9402A" w:rsidRDefault="0067156B" w:rsidP="0067156B">
      <w:pPr>
        <w:pStyle w:val="Brdtextmedindrag"/>
      </w:pPr>
      <w:r w:rsidRPr="00D9402A">
        <w:t>f) genom överträdelse av bestämmelserna i del sex i värdepappers</w:t>
      </w:r>
      <w:r w:rsidRPr="00D9402A">
        <w:softHyphen/>
        <w:t>bolagsförordningen underlåter att offentliggöra information, eller till</w:t>
      </w:r>
      <w:r w:rsidRPr="00D9402A">
        <w:softHyphen/>
        <w:t xml:space="preserve">handahåller ofullständig eller felaktig information, </w:t>
      </w:r>
    </w:p>
    <w:p w14:paraId="66B0534C" w14:textId="77777777" w:rsidR="0067156B" w:rsidRPr="00D9402A" w:rsidRDefault="0067156B" w:rsidP="0067156B">
      <w:pPr>
        <w:pStyle w:val="Brdtextmedindrag"/>
      </w:pPr>
      <w:r w:rsidRPr="00D9402A">
        <w:t>g) gör betalningar till innehavare av instrument som ingår i värde</w:t>
      </w:r>
      <w:r w:rsidRPr="00D9402A">
        <w:softHyphen/>
        <w:t>pappersföretagets kapital</w:t>
      </w:r>
      <w:r w:rsidRPr="00D9402A">
        <w:softHyphen/>
        <w:t>bas i fall där artiklarna 28, 52 eller 63 i tillsyns</w:t>
      </w:r>
      <w:r w:rsidRPr="00D9402A">
        <w:softHyphen/>
        <w:t>förordningen förbjuder sådana betalningar till innehavare av instrument som ingår i kapitalbasen,</w:t>
      </w:r>
    </w:p>
    <w:p w14:paraId="15786DBE" w14:textId="77777777" w:rsidR="0067156B" w:rsidRPr="00D9402A" w:rsidRDefault="0067156B" w:rsidP="0067156B">
      <w:pPr>
        <w:pStyle w:val="Brdtextmedindrag"/>
      </w:pPr>
      <w:r w:rsidRPr="00D9402A">
        <w:t>h) har befunnits ansvarigt för en allvarlig överträdelse av nationella bestämmelser som antagits enligt Europaparlamentets och rådets direktiv (EU) 2015/849 av den 20 maj 2015 om åtgärder för att förhindra att det finansiella systemet används för penningtvätt eller finansiering av terrorism, om ändring av Europaparlamentets och rådets förordning (EU) nr 648/2012 och om upphävande av Europaparlamentets och rådets direk</w:t>
      </w:r>
      <w:r w:rsidRPr="00D9402A">
        <w:softHyphen/>
        <w:t>tiv 2005/60/EG och kommissionens direktiv 2006/70/EG,</w:t>
      </w:r>
    </w:p>
    <w:p w14:paraId="4816D16A" w14:textId="77777777" w:rsidR="0067156B" w:rsidRPr="00D9402A" w:rsidRDefault="0067156B" w:rsidP="0067156B">
      <w:pPr>
        <w:pStyle w:val="Brdtextmedindrag"/>
      </w:pPr>
      <w:r w:rsidRPr="00D9402A">
        <w:t>i) tillåter en eller flera personer som inte uppfyller kraven i artikel 91 i kapitaltäckningsdirektivet att bli eller kvarstå som ledamöter i lednings</w:t>
      </w:r>
      <w:r w:rsidRPr="00D9402A">
        <w:softHyphen/>
        <w:t>organet.</w:t>
      </w:r>
    </w:p>
    <w:p w14:paraId="2E6C9C9C" w14:textId="77777777" w:rsidR="0067156B" w:rsidRPr="00D9402A" w:rsidRDefault="0067156B" w:rsidP="0067156B">
      <w:pPr>
        <w:pStyle w:val="Brdtextmedindrag"/>
      </w:pPr>
    </w:p>
    <w:p w14:paraId="17C0E2FE" w14:textId="77777777" w:rsidR="0067156B" w:rsidRPr="00D9402A" w:rsidRDefault="0067156B" w:rsidP="0067156B">
      <w:pPr>
        <w:pStyle w:val="Brdtext"/>
      </w:pPr>
      <w:r w:rsidRPr="00D9402A">
        <w:t xml:space="preserve">Medlemsstaterna ska enligt värdepappersbolagsdirektivet (artikel 20.1) säkerställa att behöriga </w:t>
      </w:r>
      <w:r w:rsidRPr="001619E0">
        <w:t>myndigheter utan onödigt dröjsmål på sin officiella webbplats offentliggör administrativa sanktioner och andra administrativa åtgärder som har ålagts i enlighet med direktivet, som inte har överklagats eller inte längre kan överklagas.</w:t>
      </w:r>
    </w:p>
    <w:p w14:paraId="5DD0E757" w14:textId="77777777" w:rsidR="0067156B" w:rsidRPr="00D9402A" w:rsidRDefault="0067156B" w:rsidP="0067156B">
      <w:pPr>
        <w:pStyle w:val="Brdtextmedindrag"/>
      </w:pPr>
      <w:r w:rsidRPr="00D9402A">
        <w:t xml:space="preserve">För värdepappersbolag finns i gällande </w:t>
      </w:r>
      <w:r w:rsidRPr="001619E0">
        <w:t>svensk rätt en generell bestäm</w:t>
      </w:r>
      <w:r w:rsidRPr="001619E0">
        <w:softHyphen/>
      </w:r>
      <w:r w:rsidRPr="00A02535">
        <w:t xml:space="preserve">melse </w:t>
      </w:r>
      <w:r w:rsidRPr="00A02535">
        <w:rPr>
          <w:spacing w:val="-2"/>
        </w:rPr>
        <w:t>i lagen om värdepappersmarknaden</w:t>
      </w:r>
      <w:r w:rsidRPr="007D19C7">
        <w:rPr>
          <w:spacing w:val="-2"/>
        </w:rPr>
        <w:t xml:space="preserve"> om att Finans</w:t>
      </w:r>
      <w:r w:rsidRPr="007D19C7">
        <w:rPr>
          <w:spacing w:val="-2"/>
        </w:rPr>
        <w:softHyphen/>
        <w:t>inspek</w:t>
      </w:r>
      <w:r w:rsidRPr="007D19C7">
        <w:rPr>
          <w:spacing w:val="-2"/>
        </w:rPr>
        <w:softHyphen/>
      </w:r>
      <w:r w:rsidRPr="007D19C7">
        <w:t>tionen s</w:t>
      </w:r>
      <w:r w:rsidRPr="00D9402A">
        <w:t>ka ingripa mot ett värdepappersbolag som har åsidosatt sina skyldigheter enligt den lagen eller andra författningar som reglerar bo</w:t>
      </w:r>
      <w:r w:rsidRPr="00D9402A">
        <w:softHyphen/>
        <w:t>la</w:t>
      </w:r>
      <w:r w:rsidRPr="00D9402A">
        <w:softHyphen/>
        <w:t>gets verksamhet (25 kap. 1 §). Med författningar avses även EU-förordningar (jfr prop. 2006/07:115 s. 628). Möjligheterna att ingripa mot värdepappersbolag som åsidosätter sina skyldigheter enligt de svenska bestämmelser som genom</w:t>
      </w:r>
      <w:r w:rsidRPr="00D9402A">
        <w:softHyphen/>
        <w:t>för värdepappersbolagsdirektivet eller enligt värdepappersbolags</w:t>
      </w:r>
      <w:r w:rsidRPr="00D9402A">
        <w:softHyphen/>
        <w:t>förordningen finns därmed redan i svensk rätt.</w:t>
      </w:r>
      <w:r>
        <w:t xml:space="preserve"> </w:t>
      </w:r>
      <w:r w:rsidRPr="00D9402A">
        <w:t>Värdepappersbolags</w:t>
      </w:r>
      <w:r w:rsidRPr="00D9402A">
        <w:softHyphen/>
      </w:r>
      <w:r w:rsidRPr="00D9402A">
        <w:lastRenderedPageBreak/>
        <w:t>direktivet kräver i denna del inte några lagstiftningsåtgärder</w:t>
      </w:r>
      <w:r>
        <w:t>. I avsnitt 13.3 föreslås dock lagändringar som även berör värdepappersbolag.</w:t>
      </w:r>
    </w:p>
    <w:p w14:paraId="3247CFDF" w14:textId="77777777" w:rsidR="0067156B" w:rsidRPr="00D9402A" w:rsidRDefault="0067156B" w:rsidP="0067156B">
      <w:pPr>
        <w:pStyle w:val="Brdtextmedindrag"/>
      </w:pPr>
      <w:r w:rsidRPr="00D9402A">
        <w:t>I värdepappersbolagsdirektivet (artikel 18.2 första stycket) finns en upp</w:t>
      </w:r>
      <w:r w:rsidRPr="00D9402A">
        <w:softHyphen/>
        <w:t>räkning av</w:t>
      </w:r>
      <w:r w:rsidRPr="001619E0">
        <w:t xml:space="preserve"> de administrativa sanktioner och andra administrativa åtgärder som </w:t>
      </w:r>
      <w:r w:rsidRPr="00A02535">
        <w:t>de behöriga myndigheterna åtminstone ska ha. I uppräkningen anges följande åtgärder.</w:t>
      </w:r>
    </w:p>
    <w:p w14:paraId="07FE5AA2" w14:textId="77777777" w:rsidR="0067156B" w:rsidRPr="00A02535" w:rsidRDefault="0067156B" w:rsidP="0067156B">
      <w:pPr>
        <w:pStyle w:val="Brdtextmedindrag"/>
      </w:pPr>
      <w:r w:rsidRPr="00D9402A">
        <w:t>a) Ett offentligt utlåtande med uppgift om vilken fysisk eller juridisk person eller vilket värdepappersföre</w:t>
      </w:r>
      <w:r w:rsidRPr="001619E0">
        <w:t>tag, värdepappersinriktat holding</w:t>
      </w:r>
      <w:r w:rsidRPr="001619E0">
        <w:softHyphen/>
      </w:r>
      <w:r w:rsidRPr="00A02535">
        <w:t xml:space="preserve">företag eller blandat finansiellt holdingföretag som bär ansvaret och om överträdelsens karaktär. </w:t>
      </w:r>
    </w:p>
    <w:p w14:paraId="43E7AA4E" w14:textId="77777777" w:rsidR="0067156B" w:rsidRPr="00D9402A" w:rsidRDefault="0067156B" w:rsidP="0067156B">
      <w:pPr>
        <w:pStyle w:val="Brdtextmedindrag"/>
      </w:pPr>
      <w:r w:rsidRPr="007D19C7">
        <w:t xml:space="preserve">b) Ett föreläggande enligt vilket det krävs att den ansvariga fysiska eller juridiska personen upphör </w:t>
      </w:r>
      <w:r w:rsidRPr="00D9402A">
        <w:t xml:space="preserve">med sitt agerande och inte upprepar detta. </w:t>
      </w:r>
    </w:p>
    <w:p w14:paraId="297D47AE" w14:textId="77777777" w:rsidR="0067156B" w:rsidRPr="00D9402A" w:rsidRDefault="0067156B" w:rsidP="0067156B">
      <w:pPr>
        <w:pStyle w:val="Brdtextmedindrag"/>
      </w:pPr>
      <w:r w:rsidRPr="00D9402A">
        <w:t>c) Tillfälligt förbud för ledamöter i värdepappersföretagets lednings</w:t>
      </w:r>
      <w:r w:rsidRPr="00D9402A">
        <w:softHyphen/>
        <w:t xml:space="preserve">organ, eller andra fysiska personer som hålls ansvariga, att utöva uppdrag i värdepappersföretag. </w:t>
      </w:r>
    </w:p>
    <w:p w14:paraId="4633B3C7" w14:textId="77777777" w:rsidR="0067156B" w:rsidRPr="00D9402A" w:rsidRDefault="0067156B" w:rsidP="0067156B">
      <w:pPr>
        <w:pStyle w:val="Brdtextmedindrag"/>
      </w:pPr>
      <w:r w:rsidRPr="00D9402A">
        <w:t>d) I fråga om en juridisk person, administrativa sanktionsavgifter på upp till 10 procent av företagets totala årliga nettoomsättning, inbegripet bruttointäkter i form av ränteintäkter och liknande intäkter, intäkter från aktier och andra värdepapper med rörlig eller fast avkastning och provi</w:t>
      </w:r>
      <w:r w:rsidRPr="00D9402A">
        <w:softHyphen/>
        <w:t xml:space="preserve">sionsintäkter under det föregående räkenskapsåret. </w:t>
      </w:r>
    </w:p>
    <w:p w14:paraId="4884C3C4" w14:textId="77777777" w:rsidR="0067156B" w:rsidRPr="00D9402A" w:rsidRDefault="0067156B" w:rsidP="0067156B">
      <w:pPr>
        <w:pStyle w:val="Brdtextmedindrag"/>
      </w:pPr>
      <w:r w:rsidRPr="00D9402A">
        <w:t xml:space="preserve">e) I fråga om en fysisk person, administrativa sanktionsavgifter på upp till två gånger beloppet för den vinst som erhållits eller de förluster som undvikits genom överträdelsen, i fall där dessa kan fastställas. </w:t>
      </w:r>
    </w:p>
    <w:p w14:paraId="28571451" w14:textId="77777777" w:rsidR="0067156B" w:rsidRPr="00D9402A" w:rsidRDefault="0067156B" w:rsidP="0067156B">
      <w:pPr>
        <w:pStyle w:val="Brdtextmedindrag"/>
      </w:pPr>
      <w:r w:rsidRPr="00D9402A">
        <w:t>f) I fråga om en fysisk person, administrativa sanktionsavgifter på upp till 5 miljoner euro eller, i medlemsstater som inte har euron som valuta, motsvarande värde i nationell valuta den 25 december 2019.</w:t>
      </w:r>
    </w:p>
    <w:p w14:paraId="2FB3204C" w14:textId="77777777" w:rsidR="0067156B" w:rsidRPr="001619E0" w:rsidRDefault="0067156B" w:rsidP="0067156B">
      <w:pPr>
        <w:pStyle w:val="Brdtextmedindrag"/>
      </w:pPr>
    </w:p>
    <w:p w14:paraId="05EAD848" w14:textId="77777777" w:rsidR="0067156B" w:rsidRPr="00D9402A" w:rsidRDefault="0067156B" w:rsidP="0067156B">
      <w:pPr>
        <w:pStyle w:val="Brdtext"/>
        <w:rPr>
          <w:spacing w:val="-4"/>
        </w:rPr>
      </w:pPr>
      <w:r w:rsidRPr="00D9402A">
        <w:t>Även de sanktionsmöjligheter som anges i direktivet finns enligt gällande</w:t>
      </w:r>
      <w:r w:rsidRPr="001619E0">
        <w:t xml:space="preserve"> svensk rätt i fråga om värdepappersbolag. Möjligheten att förelägga </w:t>
      </w:r>
      <w:r w:rsidRPr="00A02535">
        <w:t>ett värdepappers</w:t>
      </w:r>
      <w:r w:rsidRPr="007D19C7">
        <w:t>bolag att upphöra med ett visst age</w:t>
      </w:r>
      <w:r w:rsidRPr="007D19C7">
        <w:softHyphen/>
        <w:t>rande (artikel 18.2 första st</w:t>
      </w:r>
      <w:r w:rsidRPr="00D9402A">
        <w:t>ycket b) finns enligt lagen om värde</w:t>
      </w:r>
      <w:r w:rsidRPr="00D9402A">
        <w:softHyphen/>
        <w:t>pappers</w:t>
      </w:r>
      <w:r w:rsidRPr="00D9402A">
        <w:softHyphen/>
        <w:t>mark</w:t>
      </w:r>
      <w:r w:rsidRPr="00D9402A">
        <w:softHyphen/>
        <w:t>naden och möj</w:t>
      </w:r>
      <w:r w:rsidRPr="00D9402A">
        <w:softHyphen/>
        <w:t xml:space="preserve">ligheten att besluta om sanktionsavgifter på de nivåer </w:t>
      </w:r>
      <w:r w:rsidRPr="00D9402A">
        <w:rPr>
          <w:spacing w:val="-4"/>
        </w:rPr>
        <w:t>som anges i direktivet (artikel 18.2 första stycket d) finns även enligt samma lag (</w:t>
      </w:r>
      <w:r w:rsidRPr="00D9402A">
        <w:t xml:space="preserve">25 kap. 1 § andra stycket, </w:t>
      </w:r>
      <w:r w:rsidRPr="00D9402A">
        <w:rPr>
          <w:spacing w:val="-4"/>
        </w:rPr>
        <w:t xml:space="preserve">8 och 9 §§). </w:t>
      </w:r>
    </w:p>
    <w:p w14:paraId="1D77FF60" w14:textId="77777777" w:rsidR="0067156B" w:rsidRPr="00D9402A" w:rsidRDefault="0067156B" w:rsidP="0067156B">
      <w:pPr>
        <w:pStyle w:val="Brdtextmedindrag"/>
      </w:pPr>
      <w:r w:rsidRPr="00D9402A">
        <w:t>Medlemsstaterna ska enligt värdepappersbolagsdirektivet (artikel 18.3) säkerställa att de behöriga myndigheterna, när de fastställer typen av administrativa sanktioner eller andra administrativa åtgärder och nivån på administrativa sanktionsavgifter, beaktar alla relevanta omständigheter, där så är lämpligt. I direktivet finns en icke-uttömmande uppräkning av omständigheter enligt följande.</w:t>
      </w:r>
    </w:p>
    <w:p w14:paraId="1F8CC8B7" w14:textId="77777777" w:rsidR="0067156B" w:rsidRPr="00D9402A" w:rsidRDefault="0067156B" w:rsidP="0067156B">
      <w:pPr>
        <w:pStyle w:val="Brdtextmedindrag"/>
      </w:pPr>
      <w:r w:rsidRPr="00D9402A">
        <w:t xml:space="preserve">a) Överträdelsens svårighetsgrad och varaktighet. </w:t>
      </w:r>
    </w:p>
    <w:p w14:paraId="76FCC8DA" w14:textId="77777777" w:rsidR="0067156B" w:rsidRPr="00D9402A" w:rsidRDefault="0067156B" w:rsidP="0067156B">
      <w:pPr>
        <w:pStyle w:val="Brdtextmedindrag"/>
      </w:pPr>
      <w:r w:rsidRPr="00D9402A">
        <w:t xml:space="preserve">b) Graden av ansvar hos de fysiska eller juridiska personer som gjort sig skyldiga till överträdelsen. </w:t>
      </w:r>
    </w:p>
    <w:p w14:paraId="5AB2521F" w14:textId="77777777" w:rsidR="0067156B" w:rsidRPr="00D9402A" w:rsidRDefault="0067156B" w:rsidP="0067156B">
      <w:pPr>
        <w:pStyle w:val="Brdtextmedindrag"/>
      </w:pPr>
      <w:r w:rsidRPr="00D9402A">
        <w:t xml:space="preserve">c) Den finansiella ställningen för de fysiska eller juridiska personer som gjort sig skyldiga till överträdelsen, inbegripet juridiska personers totala omsättning eller fysiska personers årsinkomst. </w:t>
      </w:r>
    </w:p>
    <w:p w14:paraId="06056414" w14:textId="77777777" w:rsidR="0067156B" w:rsidRPr="00D9402A" w:rsidRDefault="0067156B" w:rsidP="0067156B">
      <w:pPr>
        <w:pStyle w:val="Brdtextmedindrag"/>
      </w:pPr>
      <w:r w:rsidRPr="00D9402A">
        <w:t xml:space="preserve">d) Omfattningen av de vinster som erhållits eller förluster som undvikits av de juridiska personer som gjort sig skyldiga till överträdelsen. </w:t>
      </w:r>
    </w:p>
    <w:p w14:paraId="17DD0D90" w14:textId="77777777" w:rsidR="0067156B" w:rsidRPr="00D9402A" w:rsidRDefault="0067156B" w:rsidP="0067156B">
      <w:pPr>
        <w:pStyle w:val="Brdtextmedindrag"/>
      </w:pPr>
      <w:r w:rsidRPr="00D9402A">
        <w:t xml:space="preserve">e) Förluster för tredje parter orsakade av överträdelsen. </w:t>
      </w:r>
    </w:p>
    <w:p w14:paraId="165E0CEE" w14:textId="77777777" w:rsidR="0067156B" w:rsidRPr="00D9402A" w:rsidRDefault="0067156B" w:rsidP="0067156B">
      <w:pPr>
        <w:pStyle w:val="Brdtextmedindrag"/>
      </w:pPr>
      <w:r w:rsidRPr="00D9402A">
        <w:t xml:space="preserve">f) Graden av samarbete med relevanta behöriga myndigheter. </w:t>
      </w:r>
    </w:p>
    <w:p w14:paraId="3122C21B" w14:textId="77777777" w:rsidR="0067156B" w:rsidRPr="00D9402A" w:rsidRDefault="0067156B" w:rsidP="0067156B">
      <w:pPr>
        <w:pStyle w:val="Brdtextmedindrag"/>
      </w:pPr>
      <w:r w:rsidRPr="00D9402A">
        <w:lastRenderedPageBreak/>
        <w:t xml:space="preserve">g) Tidigare överträdelser av de fysiska eller juridiska personer som har gjort sig skyldiga till överträdelsen. </w:t>
      </w:r>
    </w:p>
    <w:p w14:paraId="1D7D4FC4" w14:textId="77777777" w:rsidR="0067156B" w:rsidRPr="00D9402A" w:rsidRDefault="0067156B" w:rsidP="0067156B">
      <w:pPr>
        <w:pStyle w:val="Brdtextmedindrag"/>
      </w:pPr>
      <w:r w:rsidRPr="00D9402A">
        <w:t>h) Överträdelsens eventuella konsekvenser för det finansiella systemet.</w:t>
      </w:r>
    </w:p>
    <w:p w14:paraId="6B69D064" w14:textId="77777777" w:rsidR="0067156B" w:rsidRPr="00D9402A" w:rsidRDefault="0067156B" w:rsidP="0067156B">
      <w:pPr>
        <w:pStyle w:val="Brdtextmedindrag"/>
      </w:pPr>
    </w:p>
    <w:p w14:paraId="556C8363" w14:textId="77777777" w:rsidR="0067156B" w:rsidRPr="00D9402A" w:rsidRDefault="0067156B" w:rsidP="0067156B">
      <w:pPr>
        <w:pStyle w:val="Brdtext"/>
      </w:pPr>
      <w:r w:rsidRPr="001619E0">
        <w:t>De omständigheter som enligt värdepappersbolagsdirektivet (ar</w:t>
      </w:r>
      <w:r w:rsidRPr="001619E0">
        <w:softHyphen/>
        <w:t>ti</w:t>
      </w:r>
      <w:r w:rsidRPr="001619E0">
        <w:softHyphen/>
        <w:t xml:space="preserve">kel 18.3) </w:t>
      </w:r>
      <w:r w:rsidRPr="00A02535">
        <w:t>ska beak</w:t>
      </w:r>
      <w:r w:rsidRPr="00A02535">
        <w:softHyphen/>
        <w:t>tas vid valet av sanktion och sanktionsavgifternas stor</w:t>
      </w:r>
      <w:r w:rsidRPr="00A02535">
        <w:softHyphen/>
        <w:t>lek är redan angiv</w:t>
      </w:r>
      <w:r w:rsidRPr="007D19C7">
        <w:t>na i svensk rätt (se 25 kap. 2, 2 a och 10 §§ lagen om värde</w:t>
      </w:r>
      <w:r w:rsidRPr="007D19C7">
        <w:softHyphen/>
        <w:t>pappers</w:t>
      </w:r>
      <w:r w:rsidRPr="007D19C7">
        <w:softHyphen/>
        <w:t>marknaden).</w:t>
      </w:r>
    </w:p>
    <w:p w14:paraId="3EF95EEE" w14:textId="77777777" w:rsidR="0067156B" w:rsidRPr="00D9402A" w:rsidRDefault="0067156B" w:rsidP="0067156B">
      <w:pPr>
        <w:pStyle w:val="Brdtextmedindrag"/>
        <w:rPr>
          <w:spacing w:val="-4"/>
        </w:rPr>
      </w:pPr>
      <w:r w:rsidRPr="00D9402A">
        <w:rPr>
          <w:spacing w:val="-4"/>
        </w:rPr>
        <w:t>Bestämmelser om</w:t>
      </w:r>
      <w:r w:rsidRPr="00D9402A">
        <w:t xml:space="preserve"> att Finansinspektionen ska offentliggöra sina beslut om sanktioner </w:t>
      </w:r>
      <w:r w:rsidRPr="001619E0">
        <w:t>(se artiklarna 18.2 första stycket a och 20 i värdepappers</w:t>
      </w:r>
      <w:r w:rsidRPr="001619E0">
        <w:softHyphen/>
      </w:r>
      <w:r w:rsidRPr="00A02535">
        <w:t>bolagsdirek</w:t>
      </w:r>
      <w:r w:rsidRPr="00A02535">
        <w:softHyphen/>
        <w:t>tivet</w:t>
      </w:r>
      <w:r w:rsidRPr="007D19C7">
        <w:t xml:space="preserve">) finns </w:t>
      </w:r>
      <w:r w:rsidRPr="00D9402A">
        <w:t>i svensk rätt på förord</w:t>
      </w:r>
      <w:r w:rsidRPr="00D9402A">
        <w:softHyphen/>
        <w:t>nings</w:t>
      </w:r>
      <w:r w:rsidRPr="00D9402A">
        <w:softHyphen/>
      </w:r>
      <w:r w:rsidRPr="00D9402A">
        <w:rPr>
          <w:spacing w:val="-2"/>
        </w:rPr>
        <w:t>nivå (5 a kap. 1 § förord</w:t>
      </w:r>
      <w:r w:rsidRPr="00D9402A">
        <w:rPr>
          <w:spacing w:val="-2"/>
        </w:rPr>
        <w:softHyphen/>
        <w:t>ningen [2007:572] om värdepappers</w:t>
      </w:r>
      <w:r w:rsidRPr="00D9402A">
        <w:rPr>
          <w:spacing w:val="-2"/>
        </w:rPr>
        <w:softHyphen/>
        <w:t>mark</w:t>
      </w:r>
      <w:r w:rsidRPr="00D9402A">
        <w:rPr>
          <w:spacing w:val="-2"/>
        </w:rPr>
        <w:softHyphen/>
        <w:t>naden och 3 § 6 förordningen [2014:993] om särskild tillsyn och kap</w:t>
      </w:r>
      <w:r w:rsidRPr="00D9402A">
        <w:rPr>
          <w:spacing w:val="-2"/>
        </w:rPr>
        <w:softHyphen/>
        <w:t>i</w:t>
      </w:r>
      <w:r w:rsidRPr="00D9402A">
        <w:rPr>
          <w:spacing w:val="-2"/>
        </w:rPr>
        <w:softHyphen/>
        <w:t>tal</w:t>
      </w:r>
      <w:r w:rsidRPr="00D9402A">
        <w:rPr>
          <w:spacing w:val="-2"/>
        </w:rPr>
        <w:softHyphen/>
        <w:t>buffertar). Kraven i värdepappers</w:t>
      </w:r>
      <w:r w:rsidRPr="00D9402A">
        <w:rPr>
          <w:spacing w:val="-2"/>
        </w:rPr>
        <w:softHyphen/>
        <w:t>bolagsdirektivet på att beslut ska offentliggöras bör hanteras på</w:t>
      </w:r>
      <w:r w:rsidRPr="00D9402A">
        <w:rPr>
          <w:spacing w:val="-4"/>
        </w:rPr>
        <w:t xml:space="preserve"> samma sätt</w:t>
      </w:r>
      <w:r w:rsidRPr="00D9402A">
        <w:t>.</w:t>
      </w:r>
    </w:p>
    <w:p w14:paraId="7FBBB4DC" w14:textId="77777777" w:rsidR="0067156B" w:rsidRPr="001619E0" w:rsidRDefault="0067156B" w:rsidP="0067156B">
      <w:pPr>
        <w:pStyle w:val="Rubrik5utannumrering"/>
      </w:pPr>
      <w:r w:rsidRPr="00D9402A">
        <w:t>Ingripanden mot fysiska personer som ingår i ledningen för ett värdepappersbolag</w:t>
      </w:r>
    </w:p>
    <w:p w14:paraId="5F166B68" w14:textId="77777777" w:rsidR="0067156B" w:rsidRPr="00D9402A" w:rsidRDefault="0067156B" w:rsidP="0067156B">
      <w:pPr>
        <w:pStyle w:val="Brdtextmedindrag"/>
        <w:ind w:firstLine="0"/>
      </w:pPr>
      <w:r w:rsidRPr="00A02535">
        <w:t>Enligt värdepappersbolagsdirektivet (artikel 18.2 tredje stycket) ska med</w:t>
      </w:r>
      <w:r w:rsidRPr="00A02535">
        <w:softHyphen/>
        <w:t>lemsstaterna säkerställa att om ett värdepappersföretag överträder natio</w:t>
      </w:r>
      <w:r w:rsidRPr="00A02535">
        <w:softHyphen/>
        <w:t>nella bestämmelser som införlivar det direktivet eller överträder värde</w:t>
      </w:r>
      <w:r w:rsidRPr="00A02535">
        <w:softHyphen/>
        <w:t>pappersbolagsförordningen, ska den behöriga myndigheten kunna tilläm</w:t>
      </w:r>
      <w:r w:rsidRPr="00A02535">
        <w:softHyphen/>
        <w:t>pa admi</w:t>
      </w:r>
      <w:r w:rsidRPr="00A02535">
        <w:softHyphen/>
        <w:t>nistrativa sanktioner på ledamöter i ledningsorganet och andra fysis</w:t>
      </w:r>
      <w:r w:rsidRPr="00A02535">
        <w:softHyphen/>
        <w:t>ka personer som enligt nationell rätt är ansvariga för överträdelsen.</w:t>
      </w:r>
    </w:p>
    <w:p w14:paraId="7A236EFC" w14:textId="77777777" w:rsidR="0067156B" w:rsidRPr="00D9402A" w:rsidRDefault="0067156B" w:rsidP="0067156B">
      <w:pPr>
        <w:pStyle w:val="Brdtextmedindrag"/>
      </w:pPr>
      <w:r w:rsidRPr="00D9402A">
        <w:t xml:space="preserve">I fråga om ingripanden mot fysiska personer som ingår i ledningen för ett värdepappersbolag </w:t>
      </w:r>
      <w:r w:rsidRPr="001619E0">
        <w:t>är svensk rätt redan utformad så att värdepappers</w:t>
      </w:r>
      <w:r w:rsidRPr="001619E0">
        <w:softHyphen/>
      </w:r>
      <w:r w:rsidRPr="00A02535">
        <w:t>bolagsdirektivets krav till stora delar är tillgodosedda. Kravet på att de behöriga myndigheten ska kunna tillämpa administrativa sanktioner på ”ledamöter i ledningsorganet och andra fysiska personer som enligt natio</w:t>
      </w:r>
      <w:r w:rsidRPr="00A02535">
        <w:softHyphen/>
        <w:t>nell lagstiftning är ansvariga för över</w:t>
      </w:r>
      <w:r w:rsidRPr="00A02535">
        <w:softHyphen/>
        <w:t>trädelsen” (artikel 18.2 tredje stycket) tillgodoses genom den möjlighet Finansinspektionen har att ingri</w:t>
      </w:r>
      <w:r w:rsidRPr="00A02535">
        <w:softHyphen/>
        <w:t>pa mot någon som är styrelseledamot i ett värdepappersbolag eller verk</w:t>
      </w:r>
      <w:r w:rsidRPr="00A02535">
        <w:softHyphen/>
        <w:t>ställande direktör, eller ersättare för någon av dem, om personen i fråga uppsåtligen eller av grov oaktsamhet har orsakat en överträdelse (25 kap. 1 d § tredje stycket lagen om värdepappersmarknaden, se prop. 2014/15:57 s. 39 f.). Direktivet kräver att den behöriga myndigheten ska kunna besluta om ett tillfälligt förbud att utöva uppdrag i värde</w:t>
      </w:r>
      <w:r w:rsidRPr="00A02535">
        <w:softHyphen/>
        <w:t>pappersbolag och om sanktionsavgifter (artikel 18.2 första stycket c, e och f, se ovan). Bestämmelser om sådana åtgärder finns redan i lagen om värdepappersmarknaden (25 kap. 1 d § fjärde stycket och 9 a §). De omständigheter som ska beaktas vid valet av sanktion och sanktions</w:t>
      </w:r>
      <w:r w:rsidRPr="00A02535">
        <w:softHyphen/>
        <w:t>avgif</w:t>
      </w:r>
      <w:r w:rsidRPr="00A02535">
        <w:softHyphen/>
        <w:t>ternas storlek är desamma som för juridiska personer och är, som nämns ovan, redan angivna i svensk rätt.</w:t>
      </w:r>
    </w:p>
    <w:p w14:paraId="3C65C391" w14:textId="77777777" w:rsidR="0067156B" w:rsidRPr="00D9402A" w:rsidRDefault="0067156B" w:rsidP="0067156B">
      <w:pPr>
        <w:pStyle w:val="Brdtextmedindrag"/>
      </w:pPr>
      <w:r w:rsidRPr="00D9402A">
        <w:t xml:space="preserve">När det gäller ingripanden mot fysiska personer finns det i lagen om värdepappersmarknaden </w:t>
      </w:r>
      <w:r w:rsidRPr="001619E0">
        <w:t>(25 kap. 1 d § första stycket) en överträdelse</w:t>
      </w:r>
      <w:r w:rsidRPr="001619E0">
        <w:softHyphen/>
        <w:t>kata</w:t>
      </w:r>
      <w:r w:rsidRPr="001619E0">
        <w:softHyphen/>
      </w:r>
      <w:r w:rsidRPr="00A02535">
        <w:t>log som till stora delar stämmer överens med över</w:t>
      </w:r>
      <w:r w:rsidRPr="00A02535">
        <w:softHyphen/>
        <w:t>trädelsekatalogen i värdepappersbolagsdirektivet (artikel 18.1, se ovan). Sanktioner ska enligt direktivet (artikel 18.1 första stycket a) kunna beslutas om ett värde</w:t>
      </w:r>
      <w:r w:rsidRPr="00A02535">
        <w:softHyphen/>
        <w:t>pappersbolag inte har inrättat sådana interna styrsystem som anges i artikel 26. I avsnitten</w:t>
      </w:r>
      <w:r w:rsidRPr="00D9402A">
        <w:t xml:space="preserve"> 10 och 11 föreslås att den </w:t>
      </w:r>
      <w:r w:rsidRPr="00D9402A">
        <w:rPr>
          <w:spacing w:val="-2"/>
        </w:rPr>
        <w:t xml:space="preserve">artikeln ska genomföras i svensk rätt </w:t>
      </w:r>
      <w:r w:rsidRPr="001619E0">
        <w:rPr>
          <w:spacing w:val="-2"/>
        </w:rPr>
        <w:t>genom ändringar i bestämmelser i lagen om värde</w:t>
      </w:r>
      <w:r w:rsidRPr="001619E0">
        <w:rPr>
          <w:spacing w:val="-2"/>
        </w:rPr>
        <w:softHyphen/>
        <w:t>pappers</w:t>
      </w:r>
      <w:r w:rsidRPr="001619E0">
        <w:rPr>
          <w:spacing w:val="-2"/>
        </w:rPr>
        <w:softHyphen/>
        <w:t>mark</w:t>
      </w:r>
      <w:r w:rsidRPr="001619E0">
        <w:rPr>
          <w:spacing w:val="-2"/>
        </w:rPr>
        <w:softHyphen/>
      </w:r>
      <w:r w:rsidRPr="00A02535">
        <w:rPr>
          <w:spacing w:val="-2"/>
        </w:rPr>
        <w:lastRenderedPageBreak/>
        <w:t>naden</w:t>
      </w:r>
      <w:r w:rsidRPr="00A02535">
        <w:t xml:space="preserve">). Bestämmelser om ingripande mot fysiska personer som ingår i ledningen för ett värdepappersbolag om bolaget inte uppfyller kraven i dessa bestämmelser finns redan i lagen om värdepappersmarknaden (25 kap. </w:t>
      </w:r>
      <w:r w:rsidRPr="00A02535">
        <w:rPr>
          <w:spacing w:val="-4"/>
        </w:rPr>
        <w:t>1 d § första stycket 4</w:t>
      </w:r>
      <w:r w:rsidRPr="00D9402A">
        <w:rPr>
          <w:spacing w:val="-4"/>
        </w:rPr>
        <w:t xml:space="preserve">). Enligt värdepappersbolagsdirektivet ska den behöriga </w:t>
      </w:r>
      <w:r w:rsidRPr="001619E0">
        <w:rPr>
          <w:spacing w:val="-4"/>
        </w:rPr>
        <w:t xml:space="preserve">myndigheten också kunna besluta om sanktioner </w:t>
      </w:r>
      <w:r w:rsidRPr="001619E0">
        <w:t>vid överträdelser av reglerna om åtgärder mot</w:t>
      </w:r>
      <w:r w:rsidRPr="00A02535">
        <w:t xml:space="preserve"> pen</w:t>
      </w:r>
      <w:r w:rsidRPr="00A02535">
        <w:softHyphen/>
        <w:t xml:space="preserve">ningtvätt och finansiering av terrorism och </w:t>
      </w:r>
      <w:r w:rsidRPr="00D9402A">
        <w:t xml:space="preserve">om personer som ingår i </w:t>
      </w:r>
      <w:r w:rsidRPr="00D9402A">
        <w:rPr>
          <w:spacing w:val="-2"/>
        </w:rPr>
        <w:t xml:space="preserve">företagets ledning inte uppfyller kraven på ledningsorganet </w:t>
      </w:r>
      <w:r w:rsidRPr="001619E0">
        <w:rPr>
          <w:spacing w:val="-2"/>
        </w:rPr>
        <w:t>i kapitaltäcknings</w:t>
      </w:r>
      <w:r w:rsidRPr="001619E0">
        <w:rPr>
          <w:spacing w:val="-2"/>
        </w:rPr>
        <w:softHyphen/>
        <w:t>direktivet (artikel 18.1 första stycket h och i</w:t>
      </w:r>
      <w:r w:rsidRPr="00A02535">
        <w:rPr>
          <w:spacing w:val="-2"/>
        </w:rPr>
        <w:t xml:space="preserve"> värdepappersbolagsdirektivet)</w:t>
      </w:r>
      <w:r w:rsidRPr="00A02535">
        <w:t xml:space="preserve">. Även dessa två överträdelser finns redan </w:t>
      </w:r>
      <w:r w:rsidRPr="00A02535">
        <w:rPr>
          <w:spacing w:val="-2"/>
        </w:rPr>
        <w:t>i överträdelsekatalogen i lagen om värdepappersmarknaden</w:t>
      </w:r>
      <w:r w:rsidRPr="00A02535">
        <w:rPr>
          <w:spacing w:val="-4"/>
        </w:rPr>
        <w:t xml:space="preserve"> (25 kap. 1 d § första stycket 2 och</w:t>
      </w:r>
      <w:r w:rsidRPr="00A02535">
        <w:rPr>
          <w:spacing w:val="4"/>
        </w:rPr>
        <w:t xml:space="preserve"> 12</w:t>
      </w:r>
      <w:r w:rsidRPr="00D9402A">
        <w:rPr>
          <w:spacing w:val="4"/>
        </w:rPr>
        <w:t>). Några lagstiftningsåtgärder för att genom</w:t>
      </w:r>
      <w:r w:rsidRPr="00D9402A">
        <w:rPr>
          <w:spacing w:val="4"/>
        </w:rPr>
        <w:softHyphen/>
        <w:t>föra värdepappersbolagsdirektivet i dessa delar</w:t>
      </w:r>
      <w:r w:rsidRPr="00D9402A">
        <w:t xml:space="preserve"> krävs därför inte.</w:t>
      </w:r>
    </w:p>
    <w:p w14:paraId="270C5BA2" w14:textId="77777777" w:rsidR="0067156B" w:rsidRPr="00D9402A" w:rsidRDefault="0067156B" w:rsidP="0067156B">
      <w:pPr>
        <w:pStyle w:val="Brdtextmedindrag"/>
      </w:pPr>
      <w:r w:rsidRPr="001619E0">
        <w:rPr>
          <w:spacing w:val="-2"/>
        </w:rPr>
        <w:t>I överträdelsekatalogen i värdepappersbolagsdirektivet (artikel 18.1 första stycket</w:t>
      </w:r>
      <w:r w:rsidRPr="00A02535">
        <w:rPr>
          <w:spacing w:val="-2"/>
        </w:rPr>
        <w:t xml:space="preserve"> b–g) anges även </w:t>
      </w:r>
      <w:r w:rsidRPr="00A02535">
        <w:rPr>
          <w:spacing w:val="-4"/>
        </w:rPr>
        <w:t>överträdelser av vissa bestämmelser i värdepappers</w:t>
      </w:r>
      <w:r w:rsidRPr="00A02535">
        <w:rPr>
          <w:spacing w:val="-4"/>
        </w:rPr>
        <w:softHyphen/>
        <w:t>bolags</w:t>
      </w:r>
      <w:r w:rsidRPr="00A02535">
        <w:rPr>
          <w:spacing w:val="-4"/>
        </w:rPr>
        <w:softHyphen/>
        <w:t>förordningen. I överträdelsekatalogen i lagen om värdepappersmark</w:t>
      </w:r>
      <w:r w:rsidRPr="00A02535">
        <w:rPr>
          <w:spacing w:val="-4"/>
        </w:rPr>
        <w:softHyphen/>
        <w:t>naden (25 kap. 1 d § första</w:t>
      </w:r>
      <w:r w:rsidRPr="00A02535">
        <w:t xml:space="preserve"> stycket 10 och 13–</w:t>
      </w:r>
      <w:r>
        <w:t>22</w:t>
      </w:r>
      <w:r w:rsidRPr="00A02535">
        <w:t xml:space="preserve">) finns i dag även </w:t>
      </w:r>
      <w:r w:rsidRPr="00A02535">
        <w:rPr>
          <w:spacing w:val="-4"/>
        </w:rPr>
        <w:t>över</w:t>
      </w:r>
      <w:r w:rsidRPr="00A02535">
        <w:rPr>
          <w:spacing w:val="-4"/>
        </w:rPr>
        <w:softHyphen/>
        <w:t>trä</w:t>
      </w:r>
      <w:r w:rsidRPr="00A02535">
        <w:rPr>
          <w:spacing w:val="-4"/>
        </w:rPr>
        <w:softHyphen/>
        <w:t>delser av vissa bestämmelser i tillsynsförordningen. För att genomföra värde</w:t>
      </w:r>
      <w:r w:rsidRPr="00A02535">
        <w:rPr>
          <w:spacing w:val="-4"/>
        </w:rPr>
        <w:softHyphen/>
        <w:t xml:space="preserve">pappersbolagsdirektivet i denna del </w:t>
      </w:r>
      <w:r w:rsidRPr="00A02535" w:rsidDel="00687986">
        <w:rPr>
          <w:spacing w:val="-4"/>
        </w:rPr>
        <w:t xml:space="preserve">bör </w:t>
      </w:r>
      <w:r w:rsidRPr="00A02535">
        <w:rPr>
          <w:spacing w:val="-4"/>
        </w:rPr>
        <w:t>hänvisningarna till de bestäm</w:t>
      </w:r>
      <w:r w:rsidRPr="00A02535">
        <w:rPr>
          <w:spacing w:val="-4"/>
        </w:rPr>
        <w:softHyphen/>
        <w:t xml:space="preserve">melserna i den förordningen </w:t>
      </w:r>
      <w:r w:rsidRPr="00A02535" w:rsidDel="00687986">
        <w:rPr>
          <w:spacing w:val="-4"/>
        </w:rPr>
        <w:t>ersättas med</w:t>
      </w:r>
      <w:r w:rsidRPr="00A02535" w:rsidDel="00687986">
        <w:t xml:space="preserve"> </w:t>
      </w:r>
      <w:r w:rsidRPr="00A02535">
        <w:t>hänvisningar till de överträdelser av bestäm</w:t>
      </w:r>
      <w:r w:rsidRPr="00A02535">
        <w:softHyphen/>
        <w:t>melser i värdepappersbolagsförordningen som anges i</w:t>
      </w:r>
      <w:r w:rsidRPr="00A02535" w:rsidDel="00687986">
        <w:t xml:space="preserve"> värde</w:t>
      </w:r>
      <w:r w:rsidRPr="00A02535">
        <w:softHyphen/>
      </w:r>
      <w:r w:rsidRPr="00A02535" w:rsidDel="00687986">
        <w:t>pappers</w:t>
      </w:r>
      <w:r w:rsidRPr="00A02535">
        <w:softHyphen/>
      </w:r>
      <w:r w:rsidRPr="00A02535" w:rsidDel="00687986">
        <w:t>bolags</w:t>
      </w:r>
      <w:r w:rsidRPr="00A02535">
        <w:softHyphen/>
      </w:r>
      <w:r w:rsidRPr="00A02535" w:rsidDel="00687986">
        <w:t>direkti</w:t>
      </w:r>
      <w:r w:rsidRPr="00A02535">
        <w:softHyphen/>
      </w:r>
      <w:r w:rsidRPr="00A02535" w:rsidDel="00687986">
        <w:t>vet</w:t>
      </w:r>
      <w:r w:rsidRPr="00A02535">
        <w:t xml:space="preserve"> (artikel 18.1 första stycket b–g). </w:t>
      </w:r>
    </w:p>
    <w:p w14:paraId="2024140B" w14:textId="089F94B0" w:rsidR="0067156B" w:rsidRDefault="0067156B" w:rsidP="00785462">
      <w:pPr>
        <w:pStyle w:val="Brdtextmedindrag"/>
      </w:pPr>
      <w:r w:rsidRPr="00D9402A">
        <w:t>För vissa värdepappersbolag, se avsnitten 7.2 och 7.3, ska tillsyns</w:t>
      </w:r>
      <w:r w:rsidRPr="00D9402A">
        <w:softHyphen/>
      </w:r>
      <w:r w:rsidRPr="00D9402A">
        <w:rPr>
          <w:spacing w:val="-2"/>
        </w:rPr>
        <w:t>förord</w:t>
      </w:r>
      <w:r w:rsidRPr="00D9402A">
        <w:rPr>
          <w:spacing w:val="-2"/>
        </w:rPr>
        <w:softHyphen/>
        <w:t>ningen tillämpas i stället för värdepappersbolagsförordningen. Vid ingripan</w:t>
      </w:r>
      <w:r w:rsidRPr="00D9402A">
        <w:rPr>
          <w:spacing w:val="-2"/>
        </w:rPr>
        <w:softHyphen/>
      </w:r>
      <w:r w:rsidRPr="001619E0">
        <w:rPr>
          <w:spacing w:val="-2"/>
        </w:rPr>
        <w:t>den mot någon som ingår i ledningen för ett sådana bolag</w:t>
      </w:r>
      <w:r w:rsidRPr="001619E0">
        <w:t xml:space="preserve"> bör därför bestäm</w:t>
      </w:r>
      <w:r w:rsidRPr="001619E0">
        <w:softHyphen/>
      </w:r>
      <w:r w:rsidRPr="00A02535">
        <w:t>melserna om ingripanden i lagen om bank- och finansierings</w:t>
      </w:r>
      <w:r w:rsidRPr="00A02535">
        <w:softHyphen/>
        <w:t xml:space="preserve">rörelse </w:t>
      </w:r>
      <w:r w:rsidR="00643384">
        <w:t xml:space="preserve">vara </w:t>
      </w:r>
      <w:r w:rsidRPr="00A02535">
        <w:t>tilläm</w:t>
      </w:r>
      <w:r w:rsidRPr="00A02535">
        <w:softHyphen/>
        <w:t>p</w:t>
      </w:r>
      <w:r w:rsidR="00643384">
        <w:t>liga</w:t>
      </w:r>
      <w:r w:rsidRPr="00A02535">
        <w:t xml:space="preserve"> (15 kap. 1 a–1 c och 8 a–9 d §§).</w:t>
      </w:r>
      <w:r w:rsidR="004E114A">
        <w:t xml:space="preserve"> </w:t>
      </w:r>
      <w:r w:rsidR="00643384" w:rsidRPr="00643384">
        <w:t>Vissa av bestämmelserna i lag</w:t>
      </w:r>
      <w:r w:rsidR="00643384">
        <w:t>en om värde</w:t>
      </w:r>
      <w:r w:rsidR="004C7C98">
        <w:softHyphen/>
      </w:r>
      <w:r w:rsidR="00643384">
        <w:t>pappersmarknaden</w:t>
      </w:r>
      <w:r w:rsidR="00643384" w:rsidRPr="00643384">
        <w:t xml:space="preserve"> kommer dock fortfarande att vara relevanta att tillämpa på personer som ingår i ledningen för värdepappers</w:t>
      </w:r>
      <w:r w:rsidR="00F349D3">
        <w:softHyphen/>
      </w:r>
      <w:r w:rsidR="00643384" w:rsidRPr="00643384">
        <w:t>bolag som ska tillämpa tillsyns</w:t>
      </w:r>
      <w:r w:rsidR="00643384">
        <w:softHyphen/>
      </w:r>
      <w:r w:rsidR="00643384" w:rsidRPr="00643384">
        <w:t>förordningen. Så är fallet i fråga om exempelvis</w:t>
      </w:r>
      <w:r w:rsidR="00643384" w:rsidRPr="00643384" w:rsidDel="004C7C98">
        <w:t xml:space="preserve"> </w:t>
      </w:r>
      <w:r w:rsidR="00643384" w:rsidRPr="00643384">
        <w:t>ingripande</w:t>
      </w:r>
      <w:r w:rsidR="00643384" w:rsidRPr="00643384" w:rsidDel="004C7C98">
        <w:t xml:space="preserve"> </w:t>
      </w:r>
      <w:r w:rsidR="00643384" w:rsidRPr="00643384">
        <w:t>mot den som inte uppfyller kraven för att ingå i bolagets styrelse</w:t>
      </w:r>
      <w:r w:rsidR="004C7C98">
        <w:t xml:space="preserve"> (</w:t>
      </w:r>
      <w:r w:rsidR="004C7C98" w:rsidRPr="00643384">
        <w:t>25</w:t>
      </w:r>
      <w:r w:rsidR="004C7C98">
        <w:t> </w:t>
      </w:r>
      <w:r w:rsidR="004C7C98" w:rsidRPr="00643384">
        <w:t>kap. 1</w:t>
      </w:r>
      <w:r w:rsidR="004C7C98">
        <w:t> </w:t>
      </w:r>
      <w:r w:rsidR="004C7C98" w:rsidRPr="00643384">
        <w:t>d</w:t>
      </w:r>
      <w:r w:rsidR="004C7C98">
        <w:t> </w:t>
      </w:r>
      <w:r w:rsidR="004C7C98" w:rsidRPr="00643384">
        <w:t>§ första stycket</w:t>
      </w:r>
      <w:r w:rsidR="004C7C98">
        <w:t> </w:t>
      </w:r>
      <w:r w:rsidR="004C7C98" w:rsidRPr="00643384">
        <w:t>2</w:t>
      </w:r>
      <w:r w:rsidR="004C7C98">
        <w:t>)</w:t>
      </w:r>
      <w:r w:rsidR="00643384" w:rsidRPr="00643384">
        <w:t>.</w:t>
      </w:r>
    </w:p>
    <w:p w14:paraId="2321BAB2" w14:textId="77777777" w:rsidR="0067156B" w:rsidRPr="00D9402A" w:rsidRDefault="0067156B" w:rsidP="0067156B">
      <w:pPr>
        <w:pStyle w:val="Rubrik2"/>
      </w:pPr>
      <w:bookmarkStart w:id="270" w:name="_Toc65160295"/>
      <w:bookmarkStart w:id="271" w:name="_Toc68700512"/>
      <w:r>
        <w:t>Ingripanden mot institut, andra företag och vissa holdingföretag</w:t>
      </w:r>
      <w:bookmarkEnd w:id="270"/>
      <w:bookmarkEnd w:id="271"/>
    </w:p>
    <w:p w14:paraId="60040A31" w14:textId="77777777" w:rsidR="0067156B" w:rsidRPr="00D9402A" w:rsidRDefault="0067156B" w:rsidP="0067156B">
      <w:pPr>
        <w:pStyle w:val="Brdtextram"/>
      </w:pPr>
      <w:r w:rsidRPr="00D9402A">
        <w:rPr>
          <w:b/>
        </w:rPr>
        <w:t>Regeringens förslag:</w:t>
      </w:r>
      <w:r w:rsidRPr="00D9402A">
        <w:t xml:space="preserve"> Finansinspektionen ska </w:t>
      </w:r>
      <w:r>
        <w:t xml:space="preserve">få </w:t>
      </w:r>
      <w:r w:rsidRPr="00D9402A">
        <w:t>i</w:t>
      </w:r>
      <w:r w:rsidRPr="001619E0">
        <w:t>ngri</w:t>
      </w:r>
      <w:r w:rsidRPr="001619E0">
        <w:softHyphen/>
        <w:t xml:space="preserve">pa </w:t>
      </w:r>
      <w:r>
        <w:t>enligt tillsyns</w:t>
      </w:r>
      <w:r>
        <w:softHyphen/>
        <w:t xml:space="preserve">lagen mot institut, andra företag och </w:t>
      </w:r>
      <w:r w:rsidRPr="001619E0">
        <w:t>värde</w:t>
      </w:r>
      <w:r w:rsidRPr="001619E0">
        <w:softHyphen/>
        <w:t>pappersinrikta</w:t>
      </w:r>
      <w:r>
        <w:t>de</w:t>
      </w:r>
      <w:r w:rsidRPr="001619E0">
        <w:t xml:space="preserve"> holding</w:t>
      </w:r>
      <w:r w:rsidRPr="001619E0">
        <w:softHyphen/>
        <w:t>företag också på grund av överträdelser av värde</w:t>
      </w:r>
      <w:r w:rsidRPr="001619E0">
        <w:softHyphen/>
        <w:t>pappers</w:t>
      </w:r>
      <w:r w:rsidRPr="001619E0">
        <w:softHyphen/>
        <w:t>bolags</w:t>
      </w:r>
      <w:r w:rsidRPr="001619E0">
        <w:softHyphen/>
        <w:t>förord</w:t>
      </w:r>
      <w:r>
        <w:softHyphen/>
      </w:r>
      <w:r w:rsidRPr="001619E0">
        <w:t>ningen.</w:t>
      </w:r>
    </w:p>
    <w:p w14:paraId="1607D73D" w14:textId="77777777" w:rsidR="0067156B" w:rsidRPr="00D9402A" w:rsidRDefault="0067156B" w:rsidP="0067156B">
      <w:pPr>
        <w:pStyle w:val="Brdtext"/>
        <w:rPr>
          <w:sz w:val="8"/>
          <w:szCs w:val="8"/>
        </w:rPr>
      </w:pPr>
    </w:p>
    <w:p w14:paraId="45D9060B" w14:textId="77777777" w:rsidR="0067156B" w:rsidRPr="00D9402A" w:rsidRDefault="0067156B" w:rsidP="0067156B">
      <w:pPr>
        <w:pStyle w:val="Brdtextmedindrag"/>
        <w:rPr>
          <w:b/>
          <w:bCs/>
        </w:rPr>
      </w:pPr>
      <w:r w:rsidRPr="00D9402A">
        <w:rPr>
          <w:b/>
          <w:bCs/>
        </w:rPr>
        <w:t xml:space="preserve">Utredningens förslag </w:t>
      </w:r>
      <w:r w:rsidRPr="00D9402A">
        <w:t>överensstämmer med regeringens förslag.</w:t>
      </w:r>
      <w:r w:rsidRPr="009A329B">
        <w:t xml:space="preserve"> </w:t>
      </w:r>
    </w:p>
    <w:p w14:paraId="31C9A764" w14:textId="77777777" w:rsidR="0067156B" w:rsidRPr="001619E0" w:rsidRDefault="0067156B" w:rsidP="0067156B">
      <w:pPr>
        <w:pStyle w:val="Brdtextmedindrag"/>
        <w:rPr>
          <w:b/>
          <w:bCs/>
        </w:rPr>
      </w:pPr>
      <w:r w:rsidRPr="001619E0">
        <w:rPr>
          <w:b/>
          <w:bCs/>
        </w:rPr>
        <w:t xml:space="preserve">Remissinstanserna </w:t>
      </w:r>
      <w:r w:rsidRPr="001619E0">
        <w:t>tillstyrker förslaget eller har inget att invända mot det.</w:t>
      </w:r>
    </w:p>
    <w:p w14:paraId="2027878A" w14:textId="77777777" w:rsidR="0067156B" w:rsidRDefault="0067156B" w:rsidP="0067156B">
      <w:pPr>
        <w:pStyle w:val="Brdtextmedindrag"/>
      </w:pPr>
      <w:r w:rsidRPr="001619E0">
        <w:rPr>
          <w:b/>
          <w:bCs/>
        </w:rPr>
        <w:t>Skälen för regeringens förslag:</w:t>
      </w:r>
      <w:r w:rsidRPr="009A329B">
        <w:t xml:space="preserve"> </w:t>
      </w:r>
      <w:r>
        <w:t xml:space="preserve">Som redovisas i avsnitt 13.2 anges i </w:t>
      </w:r>
      <w:r w:rsidRPr="009A329B">
        <w:t xml:space="preserve">värdepappersbolagsdirektivet </w:t>
      </w:r>
      <w:r>
        <w:t xml:space="preserve">att </w:t>
      </w:r>
      <w:r w:rsidRPr="009A329B">
        <w:t xml:space="preserve">medlemsstaterna </w:t>
      </w:r>
      <w:r>
        <w:t xml:space="preserve">ska </w:t>
      </w:r>
      <w:r w:rsidRPr="009A329B">
        <w:t>fastställa regler om administrativa sanktioner och andra administrativa åtgärder och säker</w:t>
      </w:r>
      <w:r w:rsidRPr="009A329B">
        <w:softHyphen/>
        <w:t xml:space="preserve">ställa att deras behöriga myndigheter har befogenhet att ålägga sådana sanktioner och åtgärder vid överträdelser av nationella bestämmelser som </w:t>
      </w:r>
      <w:r w:rsidRPr="009A329B">
        <w:lastRenderedPageBreak/>
        <w:t>genomför det direktivet och av värdepappersbolagsförordningen (arti</w:t>
      </w:r>
      <w:r w:rsidRPr="009A329B">
        <w:softHyphen/>
        <w:t>kel 18.1).</w:t>
      </w:r>
    </w:p>
    <w:p w14:paraId="2787754D" w14:textId="77777777" w:rsidR="0067156B" w:rsidRDefault="0067156B" w:rsidP="0067156B">
      <w:pPr>
        <w:pStyle w:val="Brdtextmedindrag"/>
      </w:pPr>
      <w:r>
        <w:t>B</w:t>
      </w:r>
      <w:r w:rsidRPr="00690D24">
        <w:t>estämmelsen i tillsynslagen om ingripande mot institut och andra företag som omfattas av kapitaltäcknings</w:t>
      </w:r>
      <w:r w:rsidRPr="00690D24">
        <w:softHyphen/>
        <w:t>reglerna</w:t>
      </w:r>
      <w:r>
        <w:t xml:space="preserve"> (8 kap. 1 §)</w:t>
      </w:r>
      <w:r w:rsidRPr="00690D24">
        <w:t xml:space="preserve"> bör </w:t>
      </w:r>
      <w:r>
        <w:t xml:space="preserve">därför </w:t>
      </w:r>
      <w:r w:rsidRPr="00690D24">
        <w:t>kompletteras med en hänvisning till värdepappers</w:t>
      </w:r>
      <w:r w:rsidRPr="00690D24">
        <w:softHyphen/>
        <w:t>bolags</w:t>
      </w:r>
      <w:r w:rsidRPr="00690D24">
        <w:softHyphen/>
        <w:t xml:space="preserve">förordningen. Det innebär att </w:t>
      </w:r>
      <w:r>
        <w:t xml:space="preserve">Finansinspektionen kan </w:t>
      </w:r>
      <w:r w:rsidRPr="00690D24">
        <w:t xml:space="preserve">ingripa med stöd av </w:t>
      </w:r>
      <w:r>
        <w:t>den bestämmelsen</w:t>
      </w:r>
      <w:r w:rsidRPr="00690D24">
        <w:t xml:space="preserve"> mot </w:t>
      </w:r>
      <w:r>
        <w:t>institut</w:t>
      </w:r>
      <w:r w:rsidRPr="00690D24">
        <w:t xml:space="preserve"> </w:t>
      </w:r>
      <w:r>
        <w:t xml:space="preserve">och andra företag </w:t>
      </w:r>
      <w:r w:rsidRPr="00690D24">
        <w:t>som åsidosätter sina skyldigheter enligt värdepappers</w:t>
      </w:r>
      <w:r w:rsidRPr="00690D24">
        <w:softHyphen/>
        <w:t>bolagsförordningen (se även avsnitt</w:t>
      </w:r>
      <w:r>
        <w:t> </w:t>
      </w:r>
      <w:r w:rsidRPr="00690D24">
        <w:t>13.2</w:t>
      </w:r>
      <w:r>
        <w:t xml:space="preserve"> när det gäller värdepappersbolag</w:t>
      </w:r>
      <w:r w:rsidRPr="00690D24">
        <w:t>).</w:t>
      </w:r>
    </w:p>
    <w:p w14:paraId="12ABDF58" w14:textId="77777777" w:rsidR="0067156B" w:rsidRPr="00D9402A" w:rsidRDefault="0067156B" w:rsidP="0067156B">
      <w:pPr>
        <w:pStyle w:val="Brdtextmedindrag"/>
      </w:pPr>
      <w:r w:rsidRPr="001619E0">
        <w:t>Enligt</w:t>
      </w:r>
      <w:r w:rsidRPr="001619E0">
        <w:rPr>
          <w:rFonts w:eastAsiaTheme="minorHAnsi"/>
        </w:rPr>
        <w:t xml:space="preserve"> </w:t>
      </w:r>
      <w:r w:rsidRPr="00D9402A">
        <w:t>värdepappersbolags</w:t>
      </w:r>
      <w:r w:rsidRPr="00D9402A">
        <w:softHyphen/>
        <w:t>direk</w:t>
      </w:r>
      <w:r w:rsidRPr="00D9402A">
        <w:softHyphen/>
        <w:t>tivet</w:t>
      </w:r>
      <w:r w:rsidRPr="001619E0">
        <w:t xml:space="preserve"> (a</w:t>
      </w:r>
      <w:r w:rsidRPr="00D9402A">
        <w:t>rtikel 54) ska medlems</w:t>
      </w:r>
      <w:r w:rsidRPr="00D9402A">
        <w:softHyphen/>
      </w:r>
      <w:r w:rsidRPr="00D9402A">
        <w:rPr>
          <w:spacing w:val="-2"/>
        </w:rPr>
        <w:t xml:space="preserve">staterna </w:t>
      </w:r>
      <w:r>
        <w:rPr>
          <w:spacing w:val="-2"/>
        </w:rPr>
        <w:t xml:space="preserve">även </w:t>
      </w:r>
      <w:r w:rsidRPr="00D9402A">
        <w:rPr>
          <w:spacing w:val="-2"/>
        </w:rPr>
        <w:t>säkerställa att administra</w:t>
      </w:r>
      <w:r w:rsidRPr="00D9402A">
        <w:rPr>
          <w:spacing w:val="-2"/>
        </w:rPr>
        <w:softHyphen/>
      </w:r>
      <w:r w:rsidRPr="001619E0">
        <w:rPr>
          <w:spacing w:val="-2"/>
        </w:rPr>
        <w:t>tiva sanktioner eller andra admi</w:t>
      </w:r>
      <w:r w:rsidRPr="001619E0">
        <w:rPr>
          <w:spacing w:val="-2"/>
        </w:rPr>
        <w:softHyphen/>
      </w:r>
      <w:r w:rsidRPr="001619E0">
        <w:t xml:space="preserve">nistrativa åtgärder som syftar till att stoppa eller minska effekterna av överträdelser eller åtgärda orsakerna till dem kan vidtas mot vissa </w:t>
      </w:r>
      <w:r w:rsidRPr="001619E0">
        <w:rPr>
          <w:spacing w:val="-4"/>
        </w:rPr>
        <w:t>holdingföretag</w:t>
      </w:r>
      <w:r w:rsidRPr="001619E0">
        <w:t xml:space="preserve">. </w:t>
      </w:r>
      <w:r>
        <w:t>Motsvarande regler i kapitaltäckningsdirektivet (artikel 126) har genom</w:t>
      </w:r>
      <w:r>
        <w:softHyphen/>
        <w:t xml:space="preserve">förts i en bestämmelse i tillsynslagen (8 kap. 2 §). Enligt den ska </w:t>
      </w:r>
      <w:r w:rsidRPr="00073312">
        <w:t>Finans</w:t>
      </w:r>
      <w:r>
        <w:softHyphen/>
      </w:r>
      <w:r w:rsidRPr="00073312">
        <w:t>inspektionen förelägga ett finansiellt holdingföretag, ett blandat finansiellt holdingföretag</w:t>
      </w:r>
      <w:r>
        <w:t xml:space="preserve"> eller </w:t>
      </w:r>
      <w:r w:rsidRPr="00073312">
        <w:t>ett holdingföretag med blandad verk</w:t>
      </w:r>
      <w:r w:rsidRPr="00073312">
        <w:softHyphen/>
        <w:t xml:space="preserve">samhet </w:t>
      </w:r>
      <w:bookmarkStart w:id="272" w:name="_Hlk52023480"/>
      <w:r w:rsidRPr="00073312">
        <w:t>att vidta åtgärder för att göra rättelse</w:t>
      </w:r>
      <w:bookmarkEnd w:id="272"/>
      <w:r w:rsidRPr="00073312">
        <w:t>, om holdingföretaget inte uppfyller de krav som ställs på det enligt tillsyns</w:t>
      </w:r>
      <w:r w:rsidRPr="00073312">
        <w:softHyphen/>
        <w:t>förordningen</w:t>
      </w:r>
      <w:r>
        <w:t>, tillsyns</w:t>
      </w:r>
      <w:r>
        <w:softHyphen/>
        <w:t>lagen</w:t>
      </w:r>
      <w:r w:rsidRPr="00073312">
        <w:t xml:space="preserve"> eller föreskrifter som meddelats med stöd av </w:t>
      </w:r>
      <w:r>
        <w:t xml:space="preserve">den </w:t>
      </w:r>
      <w:r w:rsidRPr="00073312">
        <w:t>lagen. Ett sådant föreläggande ska också riktas mot ett finansiellt holdingföretag</w:t>
      </w:r>
      <w:r>
        <w:t xml:space="preserve"> eller </w:t>
      </w:r>
      <w:r w:rsidRPr="00073312">
        <w:t>ett blandat finansiellt hol</w:t>
      </w:r>
      <w:r w:rsidRPr="00073312">
        <w:softHyphen/>
      </w:r>
      <w:r>
        <w:t>d</w:t>
      </w:r>
      <w:r w:rsidRPr="00073312">
        <w:t>ingföretag vars ledning inte upp</w:t>
      </w:r>
      <w:r w:rsidRPr="00073312">
        <w:softHyphen/>
        <w:t xml:space="preserve">fyller kraven i </w:t>
      </w:r>
      <w:r>
        <w:t>tillsynslagen (prop. 2013/14:228 s. 241 f.)</w:t>
      </w:r>
      <w:r w:rsidRPr="00073312">
        <w:t>.</w:t>
      </w:r>
      <w:r>
        <w:t xml:space="preserve"> </w:t>
      </w:r>
    </w:p>
    <w:p w14:paraId="66A3FAAC" w14:textId="77777777" w:rsidR="0067156B" w:rsidRPr="00690D24" w:rsidRDefault="0067156B" w:rsidP="0067156B">
      <w:pPr>
        <w:pStyle w:val="Brdtextmedindrag"/>
      </w:pPr>
      <w:r>
        <w:t xml:space="preserve">Enligt värdepappersbolagsdirektivet ska ingripandemöjligheterna gälla även </w:t>
      </w:r>
      <w:r w:rsidRPr="001619E0">
        <w:t xml:space="preserve">vid </w:t>
      </w:r>
      <w:r w:rsidRPr="001619E0">
        <w:rPr>
          <w:spacing w:val="-4"/>
        </w:rPr>
        <w:t>överträdelser av värde</w:t>
      </w:r>
      <w:r w:rsidRPr="001619E0">
        <w:rPr>
          <w:spacing w:val="-4"/>
        </w:rPr>
        <w:softHyphen/>
        <w:t>pappers</w:t>
      </w:r>
      <w:r w:rsidRPr="001619E0">
        <w:rPr>
          <w:spacing w:val="-4"/>
        </w:rPr>
        <w:softHyphen/>
        <w:t>bolagsförordningen och för värde</w:t>
      </w:r>
      <w:r w:rsidRPr="001619E0">
        <w:rPr>
          <w:spacing w:val="-4"/>
        </w:rPr>
        <w:softHyphen/>
        <w:t>pappersinriktade</w:t>
      </w:r>
      <w:r w:rsidRPr="001619E0">
        <w:t xml:space="preserve"> holding</w:t>
      </w:r>
      <w:r w:rsidRPr="001619E0">
        <w:softHyphen/>
        <w:t>före</w:t>
      </w:r>
      <w:r w:rsidRPr="001619E0">
        <w:softHyphen/>
        <w:t>tag.</w:t>
      </w:r>
      <w:r>
        <w:t xml:space="preserve"> Bestämmelsen i tillsynslagen bör därför kompletteras i fråga om detta.</w:t>
      </w:r>
      <w:bookmarkStart w:id="273" w:name="_Hlk59529823"/>
    </w:p>
    <w:p w14:paraId="3BD4922B" w14:textId="77777777" w:rsidR="0067156B" w:rsidRPr="00D9402A" w:rsidRDefault="0067156B" w:rsidP="0067156B">
      <w:pPr>
        <w:pStyle w:val="Rubrik2"/>
      </w:pPr>
      <w:bookmarkStart w:id="274" w:name="_Toc33087290"/>
      <w:bookmarkStart w:id="275" w:name="_Toc65160296"/>
      <w:bookmarkStart w:id="276" w:name="_Toc68700513"/>
      <w:bookmarkEnd w:id="273"/>
      <w:r w:rsidRPr="001619E0">
        <w:t xml:space="preserve">Särskilt kapitalbaskrav, särskilt likviditetskrav och övriga </w:t>
      </w:r>
      <w:r w:rsidRPr="001619E0">
        <w:rPr>
          <w:rFonts w:ascii="Cambria" w:hAnsi="Cambria"/>
        </w:rPr>
        <w:t>tillsyns</w:t>
      </w:r>
      <w:r w:rsidRPr="001619E0">
        <w:t>åtgärder</w:t>
      </w:r>
      <w:bookmarkEnd w:id="274"/>
      <w:bookmarkEnd w:id="275"/>
      <w:bookmarkEnd w:id="276"/>
    </w:p>
    <w:p w14:paraId="64F854DC" w14:textId="77777777" w:rsidR="0067156B" w:rsidRPr="00D9402A" w:rsidRDefault="0067156B" w:rsidP="0067156B">
      <w:pPr>
        <w:pStyle w:val="Rubrik3"/>
        <w:spacing w:before="0"/>
      </w:pPr>
      <w:bookmarkStart w:id="277" w:name="_Toc65160297"/>
      <w:bookmarkStart w:id="278" w:name="_Toc68700514"/>
      <w:r w:rsidRPr="00D9402A">
        <w:t>Särskilt kapitalbaskrav</w:t>
      </w:r>
      <w:bookmarkEnd w:id="277"/>
      <w:bookmarkEnd w:id="278"/>
    </w:p>
    <w:p w14:paraId="25DC6293" w14:textId="77777777" w:rsidR="0067156B" w:rsidRDefault="0067156B" w:rsidP="0067156B">
      <w:pPr>
        <w:pStyle w:val="Brdtextram"/>
      </w:pPr>
      <w:r w:rsidRPr="00420062">
        <w:rPr>
          <w:b/>
        </w:rPr>
        <w:t>Regeringens förslag:</w:t>
      </w:r>
      <w:r>
        <w:t xml:space="preserve"> Bestämmelsen i tillsynslagen om särskilt kapital</w:t>
      </w:r>
      <w:r>
        <w:softHyphen/>
        <w:t xml:space="preserve">baskrav ska gälla bara för kreditinstitut. </w:t>
      </w:r>
    </w:p>
    <w:p w14:paraId="12BE7566" w14:textId="77777777" w:rsidR="0067156B" w:rsidRDefault="0067156B" w:rsidP="0067156B">
      <w:pPr>
        <w:pStyle w:val="Brdtextmedindragram"/>
      </w:pPr>
      <w:r>
        <w:t>I tillsynslagen ska det tas in en ny bestämmelse om särskilt kapital</w:t>
      </w:r>
      <w:r>
        <w:softHyphen/>
        <w:t>baskrav för värdepappersbolag. Finansinspektionen ska få besluta om ett sådant särskilt kapitalbaskrav, om</w:t>
      </w:r>
    </w:p>
    <w:p w14:paraId="2FAA9549" w14:textId="77777777" w:rsidR="0067156B" w:rsidRDefault="0067156B" w:rsidP="0067156B">
      <w:pPr>
        <w:pStyle w:val="Strecklistaram"/>
      </w:pPr>
      <w:r>
        <w:t>något av kraven i lagen om värdepappersmarknaden i fråga om soliditet, likviditet, riskhantering, ersättningssystem, genomlysning samt interna riktlinjer och instruktioner inte är uppfyllt och det inte är sannolikt att någon annan åtgärd är tillräcklig för att få bolaget att rätta till bristerna inom rimlig tid,</w:t>
      </w:r>
    </w:p>
    <w:p w14:paraId="3E2DD315" w14:textId="77777777" w:rsidR="0067156B" w:rsidRDefault="0067156B" w:rsidP="0067156B">
      <w:pPr>
        <w:pStyle w:val="Strecklistaram"/>
      </w:pPr>
      <w:r>
        <w:t>ett särskilt kapitalbaskrav är nödvändigt för att täcka väsentliga risker som bolaget är eller kan bli exponerat för och väsentliga risker som bolaget utsätter det finansiella systemet för,</w:t>
      </w:r>
    </w:p>
    <w:p w14:paraId="7F07A3FE" w14:textId="77777777" w:rsidR="0067156B" w:rsidRDefault="0067156B" w:rsidP="0067156B">
      <w:pPr>
        <w:pStyle w:val="Strecklistaram"/>
      </w:pPr>
      <w:r>
        <w:t>värdepappersbolaget inte skulle kunna avveckla positioner i handels</w:t>
      </w:r>
      <w:r>
        <w:softHyphen/>
        <w:t>lagret under kort tid, under normala marknadsförhållanden, utan att ådra sig betydande förluster,</w:t>
      </w:r>
    </w:p>
    <w:p w14:paraId="632B3F88" w14:textId="77777777" w:rsidR="0067156B" w:rsidRDefault="0067156B" w:rsidP="0067156B">
      <w:pPr>
        <w:pStyle w:val="Strecklistaram"/>
      </w:pPr>
      <w:r>
        <w:lastRenderedPageBreak/>
        <w:t>granskningen av de interna modellerna enligt värde</w:t>
      </w:r>
      <w:r>
        <w:softHyphen/>
        <w:t>pap</w:t>
      </w:r>
      <w:r>
        <w:softHyphen/>
        <w:t>pers</w:t>
      </w:r>
      <w:r>
        <w:softHyphen/>
        <w:t>bo</w:t>
      </w:r>
      <w:r>
        <w:softHyphen/>
        <w:t>lags</w:t>
      </w:r>
      <w:r>
        <w:softHyphen/>
        <w:t>förordningen visar att värdepappersbolagets brister avseende kraven för att tillämpa de interna modellerna sannolikt kommer att leda till otill</w:t>
      </w:r>
      <w:r>
        <w:softHyphen/>
        <w:t>räckliga kapitalnivåer, eller</w:t>
      </w:r>
    </w:p>
    <w:p w14:paraId="0D3132C7" w14:textId="77777777" w:rsidR="0067156B" w:rsidRDefault="0067156B" w:rsidP="0067156B">
      <w:pPr>
        <w:pStyle w:val="Strecklistaram"/>
      </w:pPr>
      <w:r>
        <w:t>värdepappersbolaget vid upprepade tillfällen låter bli att skaffa eller bibehålla tillräckliga nivåer av ytterligare kapital som beslutats av Finansinspektionen.</w:t>
      </w:r>
    </w:p>
    <w:p w14:paraId="3375C520" w14:textId="77777777" w:rsidR="0067156B" w:rsidRDefault="0067156B" w:rsidP="0067156B">
      <w:pPr>
        <w:pStyle w:val="Brdtextram"/>
      </w:pPr>
    </w:p>
    <w:p w14:paraId="48182561" w14:textId="77777777" w:rsidR="0067156B" w:rsidRDefault="0067156B" w:rsidP="0067156B">
      <w:pPr>
        <w:pStyle w:val="Brdtextram"/>
      </w:pPr>
      <w:r>
        <w:t>Ett beslut om särskilt kapitalbaskrav ska vara skriftligt och grunda sig på översyn och utvärdering av värdepappersbolaget. Finans</w:t>
      </w:r>
      <w:r>
        <w:softHyphen/>
        <w:t>inspek</w:t>
      </w:r>
      <w:r>
        <w:softHyphen/>
        <w:t>tionen ska få avstå från att fatta beslut om ett särskilt kapitalbaskrav om en överträdelse är ringa eller ursäktlig, om värdepappersbolaget gör rättelse eller om någon myndighet har vidtagit åtgärder mot bolaget och dessa åtgärder bedöms tillräckliga. Om överträdelsen är så allvarlig att tillståndet ska återkallas ska det inte heller fattas något beslut om ett särskilt kapitalbaskrav. Ett beslut ska få fattas även avseende ett värde</w:t>
      </w:r>
      <w:r>
        <w:softHyphen/>
        <w:t>pappersbolag som anses vara ett litet och icke-sammanlänkat värde</w:t>
      </w:r>
      <w:r>
        <w:softHyphen/>
        <w:t>pappersföretag, om Finansinspektionen anser att det är motiverat.</w:t>
      </w:r>
    </w:p>
    <w:p w14:paraId="615EE263" w14:textId="77777777" w:rsidR="0067156B" w:rsidRPr="00A76360" w:rsidRDefault="0067156B" w:rsidP="0067156B">
      <w:pPr>
        <w:pStyle w:val="Brdtextmedindragram"/>
      </w:pPr>
      <w:r>
        <w:t>Finansinspektionen ska få tillämpa bestämmelserna om ingripande i lagen om värdepappersmarknaden om ett värdepappersbolag inte upp</w:t>
      </w:r>
      <w:r>
        <w:softHyphen/>
        <w:t xml:space="preserve">fyller ett särskilt kapitalbaskrav som beslutats enligt tillsynslagen. </w:t>
      </w:r>
    </w:p>
    <w:p w14:paraId="101FDC3D" w14:textId="77777777" w:rsidR="0067156B" w:rsidRPr="00A76360" w:rsidRDefault="0067156B" w:rsidP="0067156B">
      <w:pPr>
        <w:pStyle w:val="Brdtextmedindrag"/>
        <w:rPr>
          <w:sz w:val="8"/>
          <w:szCs w:val="8"/>
        </w:rPr>
      </w:pPr>
    </w:p>
    <w:p w14:paraId="3150D5B2" w14:textId="77777777" w:rsidR="0067156B" w:rsidRPr="001619E0" w:rsidRDefault="0067156B" w:rsidP="0067156B">
      <w:pPr>
        <w:pStyle w:val="Brdtextmedindrag"/>
      </w:pPr>
      <w:r w:rsidRPr="00D9402A">
        <w:rPr>
          <w:b/>
          <w:bCs/>
        </w:rPr>
        <w:t xml:space="preserve">Utredningens förslag </w:t>
      </w:r>
      <w:r w:rsidRPr="00D9402A">
        <w:t>överensstämmer med regeringens förslag.</w:t>
      </w:r>
    </w:p>
    <w:p w14:paraId="0522D6B9" w14:textId="77777777" w:rsidR="0067156B" w:rsidRPr="00D9402A" w:rsidRDefault="0067156B" w:rsidP="0067156B">
      <w:pPr>
        <w:pStyle w:val="Brdtextmedindrag"/>
        <w:rPr>
          <w:b/>
          <w:bCs/>
        </w:rPr>
      </w:pPr>
      <w:r w:rsidRPr="001619E0">
        <w:rPr>
          <w:b/>
          <w:bCs/>
        </w:rPr>
        <w:t xml:space="preserve">Remissinstanserna: </w:t>
      </w:r>
      <w:r>
        <w:t>F</w:t>
      </w:r>
      <w:r w:rsidRPr="001619E0">
        <w:t>le</w:t>
      </w:r>
      <w:r>
        <w:t>r</w:t>
      </w:r>
      <w:r w:rsidRPr="001619E0">
        <w:t>ta</w:t>
      </w:r>
      <w:r>
        <w:t>let</w:t>
      </w:r>
      <w:r w:rsidRPr="001619E0">
        <w:t xml:space="preserve"> remissinstanser</w:t>
      </w:r>
      <w:r w:rsidRPr="00F45374">
        <w:t xml:space="preserve"> </w:t>
      </w:r>
      <w:r w:rsidRPr="001619E0">
        <w:t xml:space="preserve">tillstyrker förslaget eller har inget att invända mot det. </w:t>
      </w:r>
      <w:r w:rsidRPr="001619E0">
        <w:rPr>
          <w:i/>
          <w:iCs/>
        </w:rPr>
        <w:t xml:space="preserve">Sveriges advokatsamfund </w:t>
      </w:r>
      <w:r w:rsidRPr="00D9402A">
        <w:t>an</w:t>
      </w:r>
      <w:r>
        <w:t>se</w:t>
      </w:r>
      <w:r w:rsidRPr="00D9402A">
        <w:t>r att det är oklart vilka kriterier som Finansinspektionen ska tillämpa vid beslut om e</w:t>
      </w:r>
      <w:r>
        <w:t>tt särskilt kapitalbaskrav</w:t>
      </w:r>
      <w:r w:rsidRPr="00D9402A">
        <w:t xml:space="preserve"> och att detta skulle innebära att det är svårt för inspektionen att tillämpa regelverket på ett korrekt, konsekvent och förut</w:t>
      </w:r>
      <w:r w:rsidRPr="00D9402A">
        <w:softHyphen/>
        <w:t>sägbart sätt.</w:t>
      </w:r>
    </w:p>
    <w:p w14:paraId="24942E82" w14:textId="77777777" w:rsidR="0067156B" w:rsidRPr="001619E0" w:rsidRDefault="0067156B" w:rsidP="0067156B">
      <w:pPr>
        <w:pStyle w:val="Brdtextmedindrag"/>
      </w:pPr>
      <w:r w:rsidRPr="00D9402A">
        <w:rPr>
          <w:b/>
          <w:bCs/>
        </w:rPr>
        <w:t xml:space="preserve">Skälen för regeringens förslag: </w:t>
      </w:r>
      <w:r w:rsidRPr="00D9402A">
        <w:t>Enligt värdepappers</w:t>
      </w:r>
      <w:r w:rsidRPr="00D9402A">
        <w:softHyphen/>
        <w:t>bo</w:t>
      </w:r>
      <w:r w:rsidRPr="00D9402A">
        <w:softHyphen/>
      </w:r>
      <w:r w:rsidRPr="001619E0">
        <w:t>lags</w:t>
      </w:r>
      <w:r w:rsidRPr="001619E0">
        <w:softHyphen/>
        <w:t xml:space="preserve">direktivet ska den behöriga </w:t>
      </w:r>
      <w:r w:rsidRPr="001619E0">
        <w:rPr>
          <w:spacing w:val="-2"/>
        </w:rPr>
        <w:t>myndigheten kunna kräva att värde</w:t>
      </w:r>
      <w:r w:rsidRPr="001619E0">
        <w:rPr>
          <w:spacing w:val="-2"/>
        </w:rPr>
        <w:softHyphen/>
        <w:t>pappersföretag har ytterligare kapi</w:t>
      </w:r>
      <w:r w:rsidRPr="001619E0">
        <w:rPr>
          <w:spacing w:val="-2"/>
        </w:rPr>
        <w:softHyphen/>
        <w:t>tal</w:t>
      </w:r>
      <w:r w:rsidRPr="001619E0">
        <w:t xml:space="preserve"> utöver det kapitalbaskrav som </w:t>
      </w:r>
      <w:r w:rsidRPr="00A02535">
        <w:t>gäller enligt värde</w:t>
      </w:r>
      <w:r w:rsidRPr="00A02535">
        <w:softHyphen/>
        <w:t>pappers</w:t>
      </w:r>
      <w:r w:rsidRPr="00A02535">
        <w:softHyphen/>
        <w:t>bolags</w:t>
      </w:r>
      <w:r w:rsidRPr="00A02535">
        <w:softHyphen/>
        <w:t>förord</w:t>
      </w:r>
      <w:r w:rsidRPr="00A02535">
        <w:softHyphen/>
        <w:t xml:space="preserve">ningen (artikel 39.2 a </w:t>
      </w:r>
      <w:r w:rsidRPr="00D9402A">
        <w:t>i värdepappersbolags</w:t>
      </w:r>
      <w:r w:rsidRPr="00D9402A">
        <w:softHyphen/>
        <w:t>direk</w:t>
      </w:r>
      <w:r w:rsidRPr="001619E0">
        <w:softHyphen/>
        <w:t>ti</w:t>
      </w:r>
      <w:r w:rsidRPr="001619E0">
        <w:softHyphen/>
        <w:t>vet). I direktivet anges förutsättningarna för att ställa ett särskilt kapital</w:t>
      </w:r>
      <w:r w:rsidRPr="001619E0">
        <w:softHyphen/>
        <w:t xml:space="preserve">baskrav och </w:t>
      </w:r>
      <w:r w:rsidRPr="00D9402A">
        <w:t>en uttömmande lista över de situa</w:t>
      </w:r>
      <w:r w:rsidRPr="00D9402A">
        <w:softHyphen/>
        <w:t xml:space="preserve">tioner som kan ligga till grund för ett beslut om </w:t>
      </w:r>
      <w:r w:rsidRPr="001619E0">
        <w:t>det (artikel 40). I listan (artikel 40.1) anges följande fem situationer.</w:t>
      </w:r>
    </w:p>
    <w:p w14:paraId="63C8E6A6" w14:textId="77777777" w:rsidR="0067156B" w:rsidRPr="00A02535" w:rsidRDefault="0067156B" w:rsidP="0067156B">
      <w:pPr>
        <w:pStyle w:val="Brdtextmedindrag"/>
      </w:pPr>
      <w:r w:rsidRPr="00A02535">
        <w:t xml:space="preserve">a) Värdepappersföretaget är exponerat för risker eller riskelement eller innebär risker för andra som är väsentliga och som inte täcks av eller inte i tillräcklig omfattning täcks av det kapitalbaskrav, och i synnerhet </w:t>
      </w:r>
      <w:r w:rsidRPr="00A02535">
        <w:br/>
        <w:t>K-faktorkraven, som anges i del tre eller fyra i värdepappersbolags</w:t>
      </w:r>
      <w:r w:rsidRPr="00A02535">
        <w:softHyphen/>
        <w:t>för</w:t>
      </w:r>
      <w:r w:rsidRPr="00A02535">
        <w:softHyphen/>
        <w:t>ord</w:t>
      </w:r>
      <w:r w:rsidRPr="00A02535">
        <w:softHyphen/>
        <w:t xml:space="preserve">ningen. </w:t>
      </w:r>
    </w:p>
    <w:p w14:paraId="2D455BB4" w14:textId="77777777" w:rsidR="0067156B" w:rsidRPr="00A02535" w:rsidRDefault="0067156B" w:rsidP="0067156B">
      <w:pPr>
        <w:pStyle w:val="Brdtextmedindrag"/>
      </w:pPr>
      <w:r w:rsidRPr="00A02535">
        <w:t>b) Värdepappersföretaget uppfyller inte kraven i artiklarna 24 och 26 i direktivet och det är osannolikt att andra tillsynsåtgärder ger tillräcklig för</w:t>
      </w:r>
      <w:r w:rsidRPr="00A02535">
        <w:softHyphen/>
        <w:t xml:space="preserve">bättring av styrformer, processer, rutiner och strategier inom en lämplig tidsram. </w:t>
      </w:r>
    </w:p>
    <w:p w14:paraId="58DBC35C" w14:textId="77777777" w:rsidR="0067156B" w:rsidRPr="00A02535" w:rsidRDefault="0067156B" w:rsidP="0067156B">
      <w:pPr>
        <w:pStyle w:val="Brdtextmedindrag"/>
      </w:pPr>
      <w:r w:rsidRPr="00A02535">
        <w:t>c) Justeringarna avseende den försiktiga värderingen av handelslagret är otillräckliga för att värdepappersföretaget under normala marknads</w:t>
      </w:r>
      <w:r w:rsidRPr="00A02535">
        <w:softHyphen/>
        <w:t>för</w:t>
      </w:r>
      <w:r w:rsidRPr="00A02535">
        <w:softHyphen/>
        <w:t xml:space="preserve">hållanden ska kunna avyttra eller säkra sina positioner inom kort tid utan att drabbas av betydande förluster. </w:t>
      </w:r>
    </w:p>
    <w:p w14:paraId="01E27864" w14:textId="77777777" w:rsidR="0067156B" w:rsidRPr="00A02535" w:rsidRDefault="0067156B" w:rsidP="0067156B">
      <w:pPr>
        <w:pStyle w:val="Brdtextmedindrag"/>
      </w:pPr>
      <w:r w:rsidRPr="00A02535">
        <w:lastRenderedPageBreak/>
        <w:t>d) Den översyn som genomförts i enlighet med artikel 37 i direktivet visar att en bristande efterlevnad av kraven för tillämpningen av de tillåtna interna modellerna sannolikt kommer att leda till otillräckliga kapital</w:t>
      </w:r>
      <w:r w:rsidRPr="00A02535">
        <w:softHyphen/>
        <w:t xml:space="preserve">nivåer. </w:t>
      </w:r>
    </w:p>
    <w:p w14:paraId="6831513E" w14:textId="77777777" w:rsidR="0067156B" w:rsidRPr="00A02535" w:rsidRDefault="0067156B" w:rsidP="0067156B">
      <w:pPr>
        <w:pStyle w:val="Brdtextmedindrag"/>
      </w:pPr>
      <w:r w:rsidRPr="00A02535">
        <w:t>e) Värdepappersföretaget underlåter vid upprepade tillfällen att upprätta eller bibehålla tillräckligt med ytterligare kapitalbas enligt artikel 41 i direktivet.</w:t>
      </w:r>
    </w:p>
    <w:p w14:paraId="4706AB37" w14:textId="77777777" w:rsidR="0067156B" w:rsidRPr="00A02535" w:rsidRDefault="0067156B" w:rsidP="0067156B">
      <w:pPr>
        <w:pStyle w:val="Brdtextmedindrag"/>
      </w:pPr>
    </w:p>
    <w:p w14:paraId="65E338D7" w14:textId="77777777" w:rsidR="0067156B" w:rsidRPr="00D9402A" w:rsidRDefault="0067156B" w:rsidP="0067156B">
      <w:pPr>
        <w:pStyle w:val="Brdtext"/>
      </w:pPr>
      <w:r w:rsidRPr="00A02535">
        <w:t xml:space="preserve">I gällande svensk rätt finns bestämmelser om särskilt kapitalbaskrav för kreditinstitut och värdepappersbolag i </w:t>
      </w:r>
      <w:r w:rsidRPr="00D9402A">
        <w:t>tillsyns</w:t>
      </w:r>
      <w:r w:rsidRPr="00D9402A">
        <w:softHyphen/>
        <w:t xml:space="preserve">lagen </w:t>
      </w:r>
      <w:r w:rsidRPr="001619E0">
        <w:t>(2 kap. 1 §). Även om de bestäm</w:t>
      </w:r>
      <w:r w:rsidRPr="001619E0">
        <w:softHyphen/>
        <w:t>melserna är mycket lika reglerna i värde</w:t>
      </w:r>
      <w:r w:rsidRPr="001619E0">
        <w:softHyphen/>
        <w:t>pappers</w:t>
      </w:r>
      <w:r w:rsidRPr="001619E0">
        <w:softHyphen/>
        <w:t>bolagsdirektivet är förutsättningarna för att ställa ett särskilt kapitalbas</w:t>
      </w:r>
      <w:r w:rsidRPr="00A02535">
        <w:softHyphen/>
        <w:t>krav på värde</w:t>
      </w:r>
      <w:r w:rsidRPr="00A02535">
        <w:softHyphen/>
        <w:t xml:space="preserve">pappersbolag annorlunda i </w:t>
      </w:r>
      <w:r w:rsidRPr="00A02535">
        <w:rPr>
          <w:spacing w:val="-4"/>
        </w:rPr>
        <w:t>flera avseenden. Exempelvis är en för värde</w:t>
      </w:r>
      <w:r w:rsidRPr="00A02535">
        <w:rPr>
          <w:spacing w:val="-4"/>
        </w:rPr>
        <w:softHyphen/>
        <w:t>pappersbolag unik situa</w:t>
      </w:r>
      <w:r w:rsidRPr="00A02535">
        <w:rPr>
          <w:spacing w:val="-4"/>
        </w:rPr>
        <w:softHyphen/>
        <w:t>tion</w:t>
      </w:r>
      <w:r w:rsidRPr="00A02535">
        <w:t xml:space="preserve"> som kan föranleda ett sådant krav att juster</w:t>
      </w:r>
      <w:r w:rsidRPr="00A02535">
        <w:softHyphen/>
        <w:t>ingar av vär</w:t>
      </w:r>
      <w:r w:rsidRPr="00A02535">
        <w:softHyphen/>
        <w:t>der</w:t>
      </w:r>
      <w:r w:rsidRPr="00A02535">
        <w:softHyphen/>
      </w:r>
      <w:r w:rsidRPr="00A02535">
        <w:rPr>
          <w:spacing w:val="-4"/>
        </w:rPr>
        <w:t>ingen av handelslagret är otillräckliga för att bolaget under</w:t>
      </w:r>
      <w:r w:rsidRPr="00A02535">
        <w:t xml:space="preserve"> kort tid ska kunna sälja eller säkra sina positioner utan betydande för</w:t>
      </w:r>
      <w:r w:rsidRPr="00A02535">
        <w:softHyphen/>
        <w:t>luster (arti</w:t>
      </w:r>
      <w:r w:rsidRPr="00A02535">
        <w:softHyphen/>
        <w:t>kel 40.1 c</w:t>
      </w:r>
      <w:r w:rsidRPr="00D9402A">
        <w:t>, se ovan). En annan situation är att värde</w:t>
      </w:r>
      <w:r w:rsidRPr="00D9402A">
        <w:softHyphen/>
        <w:t>pappers</w:t>
      </w:r>
      <w:r w:rsidRPr="00D9402A">
        <w:softHyphen/>
        <w:t>bolaget vid upprepade tillfällen underlåter att skaffa eller behålla kapital</w:t>
      </w:r>
      <w:r w:rsidRPr="001619E0">
        <w:t>bas (arti</w:t>
      </w:r>
      <w:r w:rsidRPr="001619E0">
        <w:softHyphen/>
        <w:t>kel 40.1 e</w:t>
      </w:r>
      <w:r w:rsidRPr="00D9402A">
        <w:t xml:space="preserve">, se ovan). </w:t>
      </w:r>
      <w:bookmarkStart w:id="279" w:name="_Hlk21679593"/>
      <w:r w:rsidRPr="00D9402A">
        <w:t>För att genomföra reglerna i värde</w:t>
      </w:r>
      <w:r w:rsidRPr="00D9402A">
        <w:softHyphen/>
        <w:t>pappersbolags</w:t>
      </w:r>
      <w:r w:rsidRPr="00D9402A">
        <w:softHyphen/>
      </w:r>
      <w:r w:rsidRPr="001619E0">
        <w:t xml:space="preserve">direktivet om särskilt kapitalbaskrav bör de nuvarande bestämmelserna i tillsynslagen ändras så att de bara gäller för kreditinstitut </w:t>
      </w:r>
      <w:r w:rsidRPr="00D9402A">
        <w:t xml:space="preserve">och det i en ny bestämmelse </w:t>
      </w:r>
      <w:r w:rsidRPr="001619E0">
        <w:t>i lagen reglera</w:t>
      </w:r>
      <w:r>
        <w:t>s</w:t>
      </w:r>
      <w:r w:rsidRPr="001619E0">
        <w:t xml:space="preserve"> </w:t>
      </w:r>
      <w:r>
        <w:t xml:space="preserve">om </w:t>
      </w:r>
      <w:r w:rsidRPr="001619E0">
        <w:t>särskilt kapitalbaskrav för värdepappers</w:t>
      </w:r>
      <w:r w:rsidRPr="001619E0">
        <w:softHyphen/>
        <w:t>bolag</w:t>
      </w:r>
      <w:r w:rsidRPr="00D9402A">
        <w:t xml:space="preserve">. </w:t>
      </w:r>
    </w:p>
    <w:p w14:paraId="59088478" w14:textId="77777777" w:rsidR="0067156B" w:rsidRPr="00D9402A" w:rsidRDefault="0067156B" w:rsidP="0067156B">
      <w:pPr>
        <w:pStyle w:val="Brdtextmedindrag"/>
      </w:pPr>
      <w:r w:rsidRPr="00D9402A">
        <w:t xml:space="preserve">Det </w:t>
      </w:r>
      <w:r w:rsidRPr="001619E0">
        <w:rPr>
          <w:lang w:eastAsia="sv-SE"/>
        </w:rPr>
        <w:t>bör i den nya bestämmelsen förtydligas att ett beslut om särskilt kapitalbaskrav, grundat på att något av de angivna kraven i 8 kap. lagen om värde</w:t>
      </w:r>
      <w:r w:rsidRPr="001619E0">
        <w:rPr>
          <w:lang w:eastAsia="sv-SE"/>
        </w:rPr>
        <w:softHyphen/>
        <w:t xml:space="preserve">pappersmarknaden inte är uppfyllt, ska meddelas bara om det </w:t>
      </w:r>
      <w:r>
        <w:rPr>
          <w:lang w:eastAsia="sv-SE"/>
        </w:rPr>
        <w:t xml:space="preserve">inte </w:t>
      </w:r>
      <w:r w:rsidRPr="001619E0">
        <w:rPr>
          <w:lang w:eastAsia="sv-SE"/>
        </w:rPr>
        <w:t>är sannolikt att andra åtgärder skulle vara tillräckliga för att säkerställa att dessa krav kan vara uppfyllda inom en lämplig tidsram (se artikel 40.1 b i värdepappersbolagsdirektivet och jfr 2 kap. 1 § tillsynslagen</w:t>
      </w:r>
      <w:r w:rsidRPr="00A02535">
        <w:rPr>
          <w:lang w:eastAsia="sv-SE"/>
        </w:rPr>
        <w:t>).</w:t>
      </w:r>
      <w:r w:rsidRPr="00A02535">
        <w:t xml:space="preserve"> </w:t>
      </w:r>
      <w:r w:rsidRPr="00A02535">
        <w:rPr>
          <w:lang w:eastAsia="sv-SE"/>
        </w:rPr>
        <w:t>Finans</w:t>
      </w:r>
      <w:r w:rsidRPr="00A02535">
        <w:rPr>
          <w:lang w:eastAsia="sv-SE"/>
        </w:rPr>
        <w:softHyphen/>
        <w:t>inspektionen får avstå från att fatta beslut om ett särskilt kapitalbas</w:t>
      </w:r>
      <w:r w:rsidRPr="00A02535">
        <w:rPr>
          <w:lang w:eastAsia="sv-SE"/>
        </w:rPr>
        <w:softHyphen/>
        <w:t>krav om en överträdelse är ringa eller ursäktlig, om bolaget gör rättelse eller om någon myndighet har vidtagit åtgärder mot bolaget och dessa åtgärder bedöms tillräckliga. Om över</w:t>
      </w:r>
      <w:r w:rsidRPr="00A02535">
        <w:rPr>
          <w:lang w:eastAsia="sv-SE"/>
        </w:rPr>
        <w:softHyphen/>
        <w:t>trädelsen är så allvarlig att tillståndet ska återkallas ska inte heller något beslut om ett särskilt kapital</w:t>
      </w:r>
      <w:r w:rsidRPr="00A02535">
        <w:rPr>
          <w:lang w:eastAsia="sv-SE"/>
        </w:rPr>
        <w:softHyphen/>
        <w:t>baskrav fattas (jfr 2 kap. 1 e § tillsynslagen). I lagen bör det också anges att beslutet ska vara skriftligt, för att genomföra kravet i värdepappersbolagsdirektivet på skriftlig motivering i (artikel 40.5).</w:t>
      </w:r>
      <w:r w:rsidRPr="00A02535">
        <w:t xml:space="preserve"> </w:t>
      </w:r>
    </w:p>
    <w:p w14:paraId="36CECCCE" w14:textId="77777777" w:rsidR="0067156B" w:rsidRPr="001619E0" w:rsidRDefault="0067156B" w:rsidP="0067156B">
      <w:pPr>
        <w:pStyle w:val="Brdtextmedindrag"/>
      </w:pPr>
      <w:r w:rsidRPr="00A02535">
        <w:rPr>
          <w:i/>
          <w:iCs/>
        </w:rPr>
        <w:t xml:space="preserve">Sveriges advokatsamfund </w:t>
      </w:r>
      <w:r>
        <w:t>anser</w:t>
      </w:r>
      <w:r w:rsidRPr="00D9402A">
        <w:t xml:space="preserve"> att det är oklart vilka kriterier som Finans</w:t>
      </w:r>
      <w:r w:rsidRPr="00D9402A">
        <w:softHyphen/>
        <w:t>inspektionen ska tillämpa vid beslut om en särskild kapitalbasnivå</w:t>
      </w:r>
      <w:r>
        <w:t>.</w:t>
      </w:r>
      <w:r w:rsidRPr="00D9402A">
        <w:t xml:space="preserve"> </w:t>
      </w:r>
      <w:r>
        <w:t>När det gäller</w:t>
      </w:r>
      <w:r w:rsidRPr="001619E0">
        <w:t xml:space="preserve"> tillämpningen av </w:t>
      </w:r>
      <w:r>
        <w:t xml:space="preserve">den föreslagna nya </w:t>
      </w:r>
      <w:r w:rsidRPr="001619E0">
        <w:t xml:space="preserve">bestämmelsen </w:t>
      </w:r>
      <w:r>
        <w:t xml:space="preserve">ges ledning </w:t>
      </w:r>
      <w:r w:rsidRPr="001619E0">
        <w:t>i de berörda artiklarna i värdepappersbolagsdirektivet. I</w:t>
      </w:r>
      <w:r w:rsidRPr="00D9402A">
        <w:t xml:space="preserve"> direktivet finns även en uttömmande uppräkning av de situationer då Finans</w:t>
      </w:r>
      <w:r w:rsidRPr="00D9402A">
        <w:softHyphen/>
        <w:t>inspektionen ska besluta om ett särskilt kapitalba</w:t>
      </w:r>
      <w:r>
        <w:t>s</w:t>
      </w:r>
      <w:r w:rsidRPr="00D9402A">
        <w:t>krav</w:t>
      </w:r>
      <w:r>
        <w:t xml:space="preserve"> (artikel 40.1, se ovan)</w:t>
      </w:r>
      <w:r w:rsidRPr="00D9402A">
        <w:t>. Ett beslut om särskilt kapitalbaskrav bör</w:t>
      </w:r>
      <w:r w:rsidRPr="001619E0">
        <w:t xml:space="preserve"> även få fattas avseende ett värdepappersbolag som anses vara ett litet och icke-sammanlänkat värde</w:t>
      </w:r>
      <w:r w:rsidRPr="001619E0">
        <w:softHyphen/>
        <w:t>pappersföretag enligt värdepappersbolagsförordningen, om Finansinspek</w:t>
      </w:r>
      <w:r>
        <w:softHyphen/>
      </w:r>
      <w:r w:rsidRPr="001619E0">
        <w:t>tionen anser att det är motiverat (artikel 40.7</w:t>
      </w:r>
      <w:r>
        <w:t xml:space="preserve"> i värdepappersbolags</w:t>
      </w:r>
      <w:r>
        <w:softHyphen/>
        <w:t>direktivet</w:t>
      </w:r>
      <w:r w:rsidRPr="001619E0">
        <w:t>).</w:t>
      </w:r>
    </w:p>
    <w:p w14:paraId="3693D32D" w14:textId="77777777" w:rsidR="0067156B" w:rsidRPr="00D9402A" w:rsidRDefault="0067156B" w:rsidP="0067156B">
      <w:pPr>
        <w:pStyle w:val="Brdtextmedindrag"/>
      </w:pPr>
      <w:r w:rsidRPr="00A02535">
        <w:t>Finansinspektionen bör, liksom i dag, kunna in</w:t>
      </w:r>
      <w:r w:rsidRPr="00A02535">
        <w:softHyphen/>
      </w:r>
      <w:r w:rsidRPr="00A02535">
        <w:rPr>
          <w:spacing w:val="-2"/>
        </w:rPr>
        <w:t>gripa mot ett värde</w:t>
      </w:r>
      <w:r w:rsidRPr="00A02535">
        <w:rPr>
          <w:spacing w:val="-2"/>
        </w:rPr>
        <w:softHyphen/>
        <w:t>pappersbolag vid bristande uppfyllnad av ett särskilt kapitalbaskrav</w:t>
      </w:r>
      <w:r w:rsidRPr="00A02535">
        <w:t xml:space="preserve">. </w:t>
      </w:r>
    </w:p>
    <w:p w14:paraId="6019451B" w14:textId="77777777" w:rsidR="0067156B" w:rsidRDefault="0067156B" w:rsidP="0067156B">
      <w:pPr>
        <w:pStyle w:val="Brdtextmedindrag"/>
      </w:pPr>
      <w:r w:rsidRPr="00D9402A">
        <w:rPr>
          <w:spacing w:val="-2"/>
        </w:rPr>
        <w:lastRenderedPageBreak/>
        <w:t>Enligt värdepappersbolagsdirektivet ska behöriga myn</w:t>
      </w:r>
      <w:r w:rsidRPr="00D9402A">
        <w:rPr>
          <w:spacing w:val="-2"/>
        </w:rPr>
        <w:softHyphen/>
      </w:r>
      <w:r w:rsidRPr="00D9402A">
        <w:rPr>
          <w:spacing w:val="4"/>
        </w:rPr>
        <w:t>digheter under</w:t>
      </w:r>
      <w:r w:rsidRPr="00D9402A">
        <w:rPr>
          <w:spacing w:val="4"/>
        </w:rPr>
        <w:softHyphen/>
        <w:t xml:space="preserve">rätta resolutionsmyndigheter om beslut </w:t>
      </w:r>
      <w:r w:rsidRPr="001619E0">
        <w:rPr>
          <w:spacing w:val="4"/>
        </w:rPr>
        <w:t xml:space="preserve">om </w:t>
      </w:r>
      <w:r w:rsidRPr="001619E0">
        <w:t>särskilda kapitalbaskrav (artikel 43</w:t>
      </w:r>
      <w:r w:rsidRPr="00D9402A">
        <w:t xml:space="preserve">). Denna fråga behandlas </w:t>
      </w:r>
      <w:r w:rsidRPr="001619E0">
        <w:t xml:space="preserve">i </w:t>
      </w:r>
      <w:r w:rsidRPr="00A02535">
        <w:t>av</w:t>
      </w:r>
      <w:r w:rsidRPr="00A02535">
        <w:softHyphen/>
        <w:t>snitt 12.5</w:t>
      </w:r>
      <w:r w:rsidRPr="00D9402A">
        <w:t>.</w:t>
      </w:r>
    </w:p>
    <w:p w14:paraId="09D846ED" w14:textId="77777777" w:rsidR="0067156B" w:rsidRPr="00D9402A" w:rsidRDefault="0067156B" w:rsidP="0067156B">
      <w:pPr>
        <w:pStyle w:val="Rubrik3"/>
      </w:pPr>
      <w:bookmarkStart w:id="280" w:name="_Toc65160298"/>
      <w:bookmarkStart w:id="281" w:name="_Toc68700515"/>
      <w:bookmarkEnd w:id="279"/>
      <w:r w:rsidRPr="00D9402A">
        <w:t>Riktlinje för ytterligare kapitalbas</w:t>
      </w:r>
      <w:bookmarkEnd w:id="280"/>
      <w:bookmarkEnd w:id="281"/>
    </w:p>
    <w:p w14:paraId="4925B78E" w14:textId="77777777" w:rsidR="0067156B" w:rsidRPr="00A02535" w:rsidRDefault="0067156B" w:rsidP="0067156B">
      <w:pPr>
        <w:pStyle w:val="Brdtextram"/>
        <w:rPr>
          <w:spacing w:val="-4"/>
        </w:rPr>
      </w:pPr>
      <w:r w:rsidRPr="00D9402A">
        <w:rPr>
          <w:b/>
        </w:rPr>
        <w:t>Regeringens f</w:t>
      </w:r>
      <w:r w:rsidRPr="001619E0">
        <w:rPr>
          <w:b/>
        </w:rPr>
        <w:t>örslag:</w:t>
      </w:r>
      <w:r w:rsidRPr="001619E0">
        <w:t xml:space="preserve"> Finansinspektionen</w:t>
      </w:r>
      <w:r w:rsidRPr="00D9402A">
        <w:t xml:space="preserve"> ska få besluta att ett värde</w:t>
      </w:r>
      <w:r w:rsidRPr="00D9402A">
        <w:softHyphen/>
        <w:t>pappersbolag ska ha en kapitalbas</w:t>
      </w:r>
      <w:r w:rsidRPr="001619E0">
        <w:t>nivå som med tillräcklig marginal överstiger kra</w:t>
      </w:r>
      <w:r w:rsidRPr="001619E0">
        <w:softHyphen/>
        <w:t>ven enligt värdepappersbolagsförordningen för att säker</w:t>
      </w:r>
      <w:r w:rsidRPr="001619E0">
        <w:softHyphen/>
        <w:t>ställa att konjunkturs</w:t>
      </w:r>
      <w:r w:rsidRPr="001619E0">
        <w:softHyphen/>
        <w:t>vängningar inte leder till överträdelser av kapital</w:t>
      </w:r>
      <w:r w:rsidRPr="001619E0">
        <w:softHyphen/>
        <w:t>bas</w:t>
      </w:r>
      <w:r w:rsidRPr="001619E0">
        <w:softHyphen/>
        <w:t>kraven eller hotar värdepappers</w:t>
      </w:r>
      <w:r w:rsidRPr="00A02535">
        <w:t>bolagets förmåga att avveckla verksam</w:t>
      </w:r>
      <w:r w:rsidRPr="00A02535">
        <w:softHyphen/>
        <w:t xml:space="preserve">heten på ett ordnat sätt. Finansinspektionen ska </w:t>
      </w:r>
      <w:r>
        <w:t>granska</w:t>
      </w:r>
      <w:r w:rsidRPr="00A02535">
        <w:t xml:space="preserve"> nivån och meddela bolaget om nivån är tillräcklig eller om den ska justeras. Om Finansinspek</w:t>
      </w:r>
      <w:r w:rsidRPr="00A02535">
        <w:softHyphen/>
        <w:t>tionen anser att nivån ska justeras, ska den meddela bolaget den sista dag då justeringen ska ha gjorts</w:t>
      </w:r>
      <w:r w:rsidRPr="00A02535">
        <w:rPr>
          <w:spacing w:val="-4"/>
        </w:rPr>
        <w:t>.</w:t>
      </w:r>
    </w:p>
    <w:p w14:paraId="46FFAB09" w14:textId="77777777" w:rsidR="0067156B" w:rsidRPr="00A02535" w:rsidRDefault="0067156B" w:rsidP="0067156B">
      <w:pPr>
        <w:pStyle w:val="Brdtextmedindragram"/>
      </w:pPr>
      <w:r w:rsidRPr="00A02535">
        <w:t xml:space="preserve">Möjligheten att besluta att ett värdepappersbolag ska ha en sådan kapitalbasnivå ska inte gälla </w:t>
      </w:r>
      <w:r>
        <w:t xml:space="preserve">ett litet </w:t>
      </w:r>
      <w:r w:rsidRPr="00A02535">
        <w:t>och icke-sammanlänka</w:t>
      </w:r>
      <w:r>
        <w:t>t</w:t>
      </w:r>
      <w:r w:rsidRPr="00A02535">
        <w:t xml:space="preserve"> </w:t>
      </w:r>
      <w:r>
        <w:t>värde</w:t>
      </w:r>
      <w:r>
        <w:softHyphen/>
        <w:t>pappers</w:t>
      </w:r>
      <w:r w:rsidRPr="00A02535">
        <w:t>bolag.</w:t>
      </w:r>
    </w:p>
    <w:p w14:paraId="59515A0D" w14:textId="77777777" w:rsidR="0067156B" w:rsidRPr="00D9402A" w:rsidRDefault="0067156B" w:rsidP="0067156B">
      <w:pPr>
        <w:pStyle w:val="Brdtext"/>
        <w:rPr>
          <w:sz w:val="8"/>
          <w:szCs w:val="8"/>
        </w:rPr>
      </w:pPr>
      <w:r w:rsidRPr="00D9402A">
        <w:t xml:space="preserve"> </w:t>
      </w:r>
    </w:p>
    <w:p w14:paraId="20F88023" w14:textId="77777777" w:rsidR="0067156B" w:rsidRPr="001619E0" w:rsidRDefault="0067156B" w:rsidP="0067156B">
      <w:pPr>
        <w:pStyle w:val="Brdtextmedindrag"/>
      </w:pPr>
      <w:r w:rsidRPr="00D9402A">
        <w:rPr>
          <w:b/>
          <w:bCs/>
        </w:rPr>
        <w:t xml:space="preserve">Utredningens förslag </w:t>
      </w:r>
      <w:r w:rsidRPr="00D9402A">
        <w:t>överensstämmer med regeringens förslag.</w:t>
      </w:r>
    </w:p>
    <w:p w14:paraId="78588944" w14:textId="77777777" w:rsidR="0067156B" w:rsidRPr="00D9402A" w:rsidRDefault="0067156B" w:rsidP="0067156B">
      <w:pPr>
        <w:pStyle w:val="Brdtextmedindrag"/>
        <w:rPr>
          <w:b/>
          <w:bCs/>
        </w:rPr>
      </w:pPr>
      <w:r w:rsidRPr="001619E0">
        <w:rPr>
          <w:b/>
          <w:bCs/>
        </w:rPr>
        <w:t>Remissinstanserna:</w:t>
      </w:r>
      <w:r w:rsidRPr="001619E0">
        <w:t xml:space="preserve"> </w:t>
      </w:r>
      <w:r>
        <w:t>F</w:t>
      </w:r>
      <w:r w:rsidRPr="001619E0">
        <w:t>le</w:t>
      </w:r>
      <w:r>
        <w:t>r</w:t>
      </w:r>
      <w:r w:rsidRPr="001619E0">
        <w:t>ta</w:t>
      </w:r>
      <w:r>
        <w:t>let</w:t>
      </w:r>
      <w:r w:rsidRPr="001619E0">
        <w:t xml:space="preserve"> remissinstanser</w:t>
      </w:r>
      <w:r w:rsidRPr="00A02535">
        <w:t xml:space="preserve"> </w:t>
      </w:r>
      <w:r w:rsidRPr="00D9402A">
        <w:t xml:space="preserve">tillstyrker förslaget eller har inget att invända mot det. </w:t>
      </w:r>
      <w:r w:rsidRPr="00D9402A">
        <w:rPr>
          <w:i/>
          <w:iCs/>
        </w:rPr>
        <w:t xml:space="preserve">Sveriges advokatsamfund </w:t>
      </w:r>
      <w:r w:rsidRPr="00D9402A">
        <w:t>anser att det är oklart vilka kriterier som Finans</w:t>
      </w:r>
      <w:r w:rsidRPr="00D9402A">
        <w:softHyphen/>
        <w:t>inspektionen ska tillämpa vid beslut om en särskild kapitalbasnivå, vilket innebär att det är svårt för inspek</w:t>
      </w:r>
      <w:r w:rsidRPr="00D9402A">
        <w:softHyphen/>
        <w:t>tionen att tillämpa regelverket på ett korrekt, konsekvent och förutsägbart sätt.</w:t>
      </w:r>
    </w:p>
    <w:p w14:paraId="7796EBA3" w14:textId="77777777" w:rsidR="0067156B" w:rsidRPr="00A02535" w:rsidRDefault="0067156B" w:rsidP="0067156B">
      <w:pPr>
        <w:pStyle w:val="Brdtextmedindrag"/>
      </w:pPr>
      <w:r w:rsidRPr="00D9402A">
        <w:rPr>
          <w:b/>
          <w:bCs/>
        </w:rPr>
        <w:t xml:space="preserve">Skälen för regeringens förslag: </w:t>
      </w:r>
      <w:r w:rsidRPr="001619E0">
        <w:t xml:space="preserve">Enligt </w:t>
      </w:r>
      <w:r w:rsidRPr="00D9402A">
        <w:t>värdepappers</w:t>
      </w:r>
      <w:r w:rsidRPr="00D9402A">
        <w:softHyphen/>
        <w:t>bo</w:t>
      </w:r>
      <w:r w:rsidRPr="001619E0">
        <w:softHyphen/>
        <w:t>lags</w:t>
      </w:r>
      <w:r w:rsidRPr="001619E0">
        <w:softHyphen/>
        <w:t>direktivet får en behörig myn</w:t>
      </w:r>
      <w:r w:rsidRPr="001619E0">
        <w:softHyphen/>
        <w:t>dighet kräva att ett värdepappers</w:t>
      </w:r>
      <w:r w:rsidRPr="001619E0">
        <w:softHyphen/>
        <w:t>företag har en kapital</w:t>
      </w:r>
      <w:r w:rsidRPr="001619E0">
        <w:softHyphen/>
        <w:t>basnivå som med tillräcklig marginal överstiger kraven enligt värde</w:t>
      </w:r>
      <w:r w:rsidRPr="001619E0">
        <w:softHyphen/>
        <w:t>pappersbolags</w:t>
      </w:r>
      <w:r w:rsidRPr="001619E0">
        <w:softHyphen/>
        <w:t>förordningen för att säkerställa att kon</w:t>
      </w:r>
      <w:r w:rsidRPr="001619E0">
        <w:softHyphen/>
        <w:t>junktur</w:t>
      </w:r>
      <w:r w:rsidRPr="001619E0">
        <w:softHyphen/>
      </w:r>
      <w:r w:rsidRPr="00A02535">
        <w:t>sväng</w:t>
      </w:r>
      <w:r w:rsidRPr="00A02535">
        <w:softHyphen/>
        <w:t xml:space="preserve">ningar inte leder </w:t>
      </w:r>
      <w:r w:rsidRPr="00A02535">
        <w:rPr>
          <w:spacing w:val="-4"/>
        </w:rPr>
        <w:t>till överträdelser av kapitalbaskraven eller hotar värde</w:t>
      </w:r>
      <w:r w:rsidRPr="00A02535">
        <w:rPr>
          <w:spacing w:val="-4"/>
        </w:rPr>
        <w:softHyphen/>
        <w:t>pappers</w:t>
      </w:r>
      <w:r w:rsidRPr="00A02535">
        <w:rPr>
          <w:spacing w:val="-4"/>
        </w:rPr>
        <w:softHyphen/>
        <w:t>företagets</w:t>
      </w:r>
      <w:r w:rsidRPr="00A02535">
        <w:t xml:space="preserve"> förmåga att avveckla och lägga ned verksam</w:t>
      </w:r>
      <w:r w:rsidRPr="00A02535">
        <w:softHyphen/>
        <w:t>heten på ett ordnat sätt (artikel 41.1). Möjligheten att lämna sådana riktlinjer för ytter</w:t>
      </w:r>
      <w:r w:rsidRPr="00A02535">
        <w:softHyphen/>
        <w:t>ligare kapi</w:t>
      </w:r>
      <w:r w:rsidRPr="00A02535">
        <w:softHyphen/>
        <w:t>talbas ska dock inte gälla små och icke-sammanlänkade företag. Det är fråga om ett uttryckligt krav som den behöriga myndigheten får ställa på ett värdepappersföretag. Det är dock företaget självt som ska fastställa exakt vilken kapitalbasnivå som är tillräcklig och myn</w:t>
      </w:r>
      <w:r w:rsidRPr="00A02535">
        <w:softHyphen/>
        <w:t xml:space="preserve">digheten som ska </w:t>
      </w:r>
      <w:r>
        <w:t xml:space="preserve">granska </w:t>
      </w:r>
      <w:r w:rsidRPr="00A02535">
        <w:t>nivån och meddela företaget sina slutsatser, dvs. om nivån är tillräck</w:t>
      </w:r>
      <w:r w:rsidRPr="00A02535">
        <w:softHyphen/>
        <w:t>lig eller om den ska justeras. Om den behöriga myndigheten anser att nivån ska justeras, ska myndigheten med</w:t>
      </w:r>
      <w:r w:rsidRPr="00A02535">
        <w:softHyphen/>
        <w:t>dela företaget den sista dag då juste</w:t>
      </w:r>
      <w:r w:rsidRPr="00A02535">
        <w:softHyphen/>
        <w:t xml:space="preserve">ringen ska ha gjorts. </w:t>
      </w:r>
    </w:p>
    <w:p w14:paraId="73DAC8D1" w14:textId="77777777" w:rsidR="0067156B" w:rsidRDefault="0067156B" w:rsidP="0067156B">
      <w:pPr>
        <w:pStyle w:val="Brdtextmedindrag"/>
      </w:pPr>
      <w:r w:rsidRPr="00D9402A">
        <w:t xml:space="preserve">De åtgärder som </w:t>
      </w:r>
      <w:r w:rsidRPr="001619E0">
        <w:t>en behörig myndighet enligt värdepappersbolags</w:t>
      </w:r>
      <w:r w:rsidRPr="001619E0">
        <w:softHyphen/>
        <w:t>direk</w:t>
      </w:r>
      <w:r w:rsidRPr="001619E0">
        <w:softHyphen/>
        <w:t>tivet ska kunna vidta torde i och för sig rymmas inom Finans</w:t>
      </w:r>
      <w:r w:rsidRPr="00A02535">
        <w:softHyphen/>
        <w:t>inspektionens möj</w:t>
      </w:r>
      <w:r w:rsidRPr="00A02535">
        <w:softHyphen/>
        <w:t>lighet att enligt lagen om värde</w:t>
      </w:r>
      <w:r w:rsidRPr="00A02535">
        <w:softHyphen/>
        <w:t>pap</w:t>
      </w:r>
      <w:r w:rsidRPr="00A02535">
        <w:softHyphen/>
        <w:t>pers</w:t>
      </w:r>
      <w:r w:rsidRPr="00A02535">
        <w:softHyphen/>
        <w:t>marknaden</w:t>
      </w:r>
      <w:r w:rsidRPr="00D9402A">
        <w:t xml:space="preserve"> före</w:t>
      </w:r>
      <w:r w:rsidRPr="00D9402A">
        <w:softHyphen/>
        <w:t>lägga ett värdepappersbolag att ”vidta någon annan åt</w:t>
      </w:r>
      <w:r w:rsidRPr="00D9402A">
        <w:softHyphen/>
        <w:t xml:space="preserve">gärd” (25 kap. 1 § andra </w:t>
      </w:r>
      <w:r w:rsidRPr="001619E0">
        <w:t>stycket</w:t>
      </w:r>
      <w:r w:rsidRPr="00D9402A">
        <w:t xml:space="preserve">). </w:t>
      </w:r>
      <w:r w:rsidRPr="00D9402A">
        <w:rPr>
          <w:spacing w:val="-2"/>
        </w:rPr>
        <w:t>Ett sådant ingripande förut</w:t>
      </w:r>
      <w:r w:rsidRPr="00D9402A">
        <w:rPr>
          <w:spacing w:val="-2"/>
        </w:rPr>
        <w:softHyphen/>
        <w:t xml:space="preserve">sätter dock att bolaget </w:t>
      </w:r>
      <w:r w:rsidRPr="001619E0">
        <w:rPr>
          <w:spacing w:val="-2"/>
        </w:rPr>
        <w:t>har åsido</w:t>
      </w:r>
      <w:r w:rsidRPr="001619E0">
        <w:rPr>
          <w:spacing w:val="-2"/>
        </w:rPr>
        <w:softHyphen/>
        <w:t>satt sina skyl</w:t>
      </w:r>
      <w:r w:rsidRPr="001619E0">
        <w:rPr>
          <w:spacing w:val="-2"/>
        </w:rPr>
        <w:softHyphen/>
      </w:r>
      <w:r w:rsidRPr="001619E0">
        <w:t>digheter enligt den lagen eller andra författningar som reglerar bolagets verksamhet, eller att det är sannolikt att bolaget inom tolv</w:t>
      </w:r>
      <w:r w:rsidRPr="00A02535">
        <w:t xml:space="preserve"> månader inte kommer att uppfylla sådana skyldigheter. Kravet på ytterligare kapital enligt värdepappersbolagsdirektivet är dock inte kopplat till någon överträdelse av lag eller annan författning, utan det är fråga om </w:t>
      </w:r>
      <w:r w:rsidRPr="00A02535">
        <w:lastRenderedPageBreak/>
        <w:t>en preventiv åt</w:t>
      </w:r>
      <w:r w:rsidRPr="00A02535">
        <w:softHyphen/>
        <w:t>gärd för att säkerställa att bolaget klarar konjunktur</w:t>
      </w:r>
      <w:r w:rsidRPr="00A02535">
        <w:softHyphen/>
        <w:t>svängningar på ett ordnat sätt. Kravet är dessutom kopplat till det kapital</w:t>
      </w:r>
      <w:r w:rsidRPr="00A02535">
        <w:softHyphen/>
        <w:t>baskrav som den behöriga myndigheten får besluta om som en tillsyns</w:t>
      </w:r>
      <w:r w:rsidRPr="00A02535">
        <w:softHyphen/>
        <w:t xml:space="preserve">åtgärd (artikel 39.2 a, se avsnitt 13.4.2) </w:t>
      </w:r>
      <w:r w:rsidRPr="00D9402A">
        <w:t>på så sätt att om bolaget inte jus</w:t>
      </w:r>
      <w:r w:rsidRPr="00D9402A">
        <w:softHyphen/>
        <w:t>terar sitt kapital i tillräcklig omfattning,</w:t>
      </w:r>
      <w:r w:rsidRPr="001619E0">
        <w:t xml:space="preserve"> kan myndigheten besluta om sär</w:t>
      </w:r>
      <w:r w:rsidRPr="001619E0">
        <w:softHyphen/>
        <w:t>skilt kapital</w:t>
      </w:r>
      <w:r w:rsidRPr="001619E0">
        <w:softHyphen/>
        <w:t>baskrav. Reglerna i värdepappersbolagsdirektivet om sär</w:t>
      </w:r>
      <w:r w:rsidRPr="001619E0">
        <w:softHyphen/>
        <w:t xml:space="preserve">skilt kapitalbaskrav </w:t>
      </w:r>
      <w:r w:rsidRPr="00A02535">
        <w:t xml:space="preserve">bör därför genomföras i en motsvarande bestämmelse </w:t>
      </w:r>
      <w:r w:rsidRPr="00D9402A">
        <w:t>i till</w:t>
      </w:r>
      <w:r w:rsidRPr="00D9402A">
        <w:softHyphen/>
        <w:t>synslagen.</w:t>
      </w:r>
      <w:r w:rsidRPr="001619E0">
        <w:t xml:space="preserve"> </w:t>
      </w:r>
    </w:p>
    <w:p w14:paraId="2B56FCD4" w14:textId="77777777" w:rsidR="0067156B" w:rsidRPr="001619E0" w:rsidRDefault="0067156B" w:rsidP="0067156B">
      <w:pPr>
        <w:pStyle w:val="Brdtextmedindrag"/>
      </w:pPr>
      <w:r w:rsidRPr="00D9402A">
        <w:rPr>
          <w:i/>
          <w:iCs/>
        </w:rPr>
        <w:t xml:space="preserve">Sveriges advokatsamfund </w:t>
      </w:r>
      <w:r>
        <w:t>anser</w:t>
      </w:r>
      <w:r w:rsidRPr="00D9402A">
        <w:t xml:space="preserve"> att det är oklart vilka kriterier som Finansinspektionen ska tillämpa vid beslut om en särskild kapitalbasnivå</w:t>
      </w:r>
      <w:r>
        <w:t>. För tillämpningen av den föreslagna nya bestämmelsen ges</w:t>
      </w:r>
      <w:r w:rsidRPr="00D9402A">
        <w:t xml:space="preserve"> viss ledning i </w:t>
      </w:r>
      <w:r>
        <w:t>reglerna</w:t>
      </w:r>
      <w:r w:rsidRPr="00D9402A">
        <w:t xml:space="preserve"> </w:t>
      </w:r>
      <w:r w:rsidRPr="001619E0">
        <w:t>i värdepappers</w:t>
      </w:r>
      <w:r w:rsidRPr="001619E0">
        <w:softHyphen/>
        <w:t>bolags</w:t>
      </w:r>
      <w:r>
        <w:softHyphen/>
      </w:r>
      <w:r w:rsidRPr="001619E0">
        <w:t>direktivet</w:t>
      </w:r>
      <w:r>
        <w:t xml:space="preserve"> (artikel 41, se ovan)</w:t>
      </w:r>
      <w:r w:rsidRPr="001619E0">
        <w:t xml:space="preserve">. Där anges </w:t>
      </w:r>
      <w:r>
        <w:t xml:space="preserve">att </w:t>
      </w:r>
      <w:r w:rsidRPr="001619E0">
        <w:t>när det gäller beslut om ett kapitalbaskrav som överstiger kraven i värde</w:t>
      </w:r>
      <w:r>
        <w:softHyphen/>
      </w:r>
      <w:r w:rsidRPr="001619E0">
        <w:t>pappers</w:t>
      </w:r>
      <w:r w:rsidRPr="001619E0">
        <w:softHyphen/>
        <w:t>bolagsförord</w:t>
      </w:r>
      <w:r>
        <w:softHyphen/>
      </w:r>
      <w:r w:rsidRPr="001619E0">
        <w:t>ningen</w:t>
      </w:r>
      <w:r>
        <w:t>, ska</w:t>
      </w:r>
      <w:r w:rsidRPr="001619E0">
        <w:t xml:space="preserve"> värde</w:t>
      </w:r>
      <w:r w:rsidRPr="001619E0">
        <w:softHyphen/>
        <w:t>pap</w:t>
      </w:r>
      <w:r w:rsidRPr="001619E0">
        <w:softHyphen/>
        <w:t>pers</w:t>
      </w:r>
      <w:r w:rsidRPr="001619E0">
        <w:softHyphen/>
        <w:t>före</w:t>
      </w:r>
      <w:r>
        <w:softHyphen/>
      </w:r>
      <w:r w:rsidRPr="001619E0">
        <w:t>tagets stor</w:t>
      </w:r>
      <w:r w:rsidRPr="001619E0">
        <w:softHyphen/>
        <w:t>lek, system</w:t>
      </w:r>
      <w:r>
        <w:softHyphen/>
      </w:r>
      <w:r w:rsidRPr="001619E0">
        <w:t>viktighet samt arten, omfatt</w:t>
      </w:r>
      <w:r>
        <w:softHyphen/>
      </w:r>
      <w:r w:rsidRPr="001619E0">
        <w:t>ningen och komplexite</w:t>
      </w:r>
      <w:r>
        <w:softHyphen/>
      </w:r>
      <w:r w:rsidRPr="001619E0">
        <w:t>ten hos verk</w:t>
      </w:r>
      <w:r w:rsidRPr="001619E0">
        <w:softHyphen/>
        <w:t>samheten beaktas.</w:t>
      </w:r>
    </w:p>
    <w:p w14:paraId="432E1114" w14:textId="77777777" w:rsidR="0067156B" w:rsidRPr="00D9402A" w:rsidRDefault="0067156B" w:rsidP="0067156B">
      <w:pPr>
        <w:pStyle w:val="Brdtextmedindrag"/>
      </w:pPr>
      <w:r w:rsidRPr="001619E0">
        <w:t>I avsnitt </w:t>
      </w:r>
      <w:r w:rsidRPr="00A02535">
        <w:t>12.5</w:t>
      </w:r>
      <w:r w:rsidRPr="00D9402A">
        <w:t xml:space="preserve"> behandlas genomförandet av </w:t>
      </w:r>
      <w:r w:rsidRPr="001619E0">
        <w:t xml:space="preserve">reglerna </w:t>
      </w:r>
      <w:r w:rsidRPr="001619E0">
        <w:rPr>
          <w:spacing w:val="-4"/>
        </w:rPr>
        <w:t>i värdepappers</w:t>
      </w:r>
      <w:r w:rsidRPr="001619E0">
        <w:rPr>
          <w:spacing w:val="-4"/>
        </w:rPr>
        <w:softHyphen/>
        <w:t>bolagsdirektivet om skyldighet för</w:t>
      </w:r>
      <w:r w:rsidRPr="001619E0">
        <w:t xml:space="preserve"> behöriga myndigheter att underrätta berörda resolutionsmyndig</w:t>
      </w:r>
      <w:r w:rsidRPr="001619E0">
        <w:softHyphen/>
        <w:t>heter om förväntade justeringar av ett särskilt kapitalbaskrav (se artikl</w:t>
      </w:r>
      <w:r w:rsidRPr="00A02535">
        <w:t xml:space="preserve">arna 41.2 </w:t>
      </w:r>
      <w:r w:rsidRPr="00D9402A">
        <w:t>och 43).</w:t>
      </w:r>
    </w:p>
    <w:p w14:paraId="595211B8" w14:textId="77777777" w:rsidR="0067156B" w:rsidRPr="001619E0" w:rsidRDefault="0067156B" w:rsidP="0067156B">
      <w:pPr>
        <w:pStyle w:val="Rubrik3"/>
      </w:pPr>
      <w:bookmarkStart w:id="282" w:name="_Toc65160299"/>
      <w:bookmarkStart w:id="283" w:name="_Toc68700516"/>
      <w:r w:rsidRPr="001619E0">
        <w:t>Särskilt likviditetskrav</w:t>
      </w:r>
      <w:bookmarkStart w:id="284" w:name="_Hlk21680321"/>
      <w:bookmarkEnd w:id="282"/>
      <w:bookmarkEnd w:id="283"/>
    </w:p>
    <w:p w14:paraId="3C7E976F" w14:textId="77777777" w:rsidR="0067156B" w:rsidRPr="006F2832" w:rsidRDefault="0067156B" w:rsidP="0067156B">
      <w:pPr>
        <w:pStyle w:val="Brdtextram"/>
      </w:pPr>
      <w:r w:rsidRPr="001619E0">
        <w:rPr>
          <w:b/>
        </w:rPr>
        <w:t>Regeringens förslag:</w:t>
      </w:r>
      <w:r w:rsidRPr="001619E0">
        <w:t xml:space="preserve"> </w:t>
      </w:r>
      <w:r w:rsidRPr="00DE0807">
        <w:t xml:space="preserve">Det ska införas en bestämmelse i tillsynslagen om att Finansinspektionen ska få besluta att ett värdepappersbolag ska uppfylla ett särskilt likviditetskrav, om det är nödvändigt för att täcka de likviditetsrisker som </w:t>
      </w:r>
      <w:r>
        <w:t xml:space="preserve">bolaget </w:t>
      </w:r>
      <w:r w:rsidRPr="00DE0807">
        <w:t>är eller kan bli exponerat för.</w:t>
      </w:r>
    </w:p>
    <w:p w14:paraId="5F846420" w14:textId="77777777" w:rsidR="0067156B" w:rsidRPr="00D9402A" w:rsidRDefault="0067156B" w:rsidP="0067156B">
      <w:pPr>
        <w:pStyle w:val="Brdtextmedindragram"/>
      </w:pPr>
      <w:r>
        <w:t>Ett sådant beslut ska dock</w:t>
      </w:r>
      <w:r w:rsidRPr="001619E0">
        <w:t xml:space="preserve"> inte få </w:t>
      </w:r>
      <w:r>
        <w:t>fattas för</w:t>
      </w:r>
      <w:r w:rsidRPr="001619E0">
        <w:t xml:space="preserve"> </w:t>
      </w:r>
      <w:r>
        <w:t xml:space="preserve">ett litet </w:t>
      </w:r>
      <w:r w:rsidRPr="001619E0">
        <w:t>och icke-sammanlänka</w:t>
      </w:r>
      <w:r>
        <w:t>t</w:t>
      </w:r>
      <w:r w:rsidRPr="001619E0">
        <w:t xml:space="preserve"> värdepappersbolag som har undantagits från likvidi</w:t>
      </w:r>
      <w:r>
        <w:softHyphen/>
      </w:r>
      <w:r w:rsidRPr="001619E0">
        <w:t>tets</w:t>
      </w:r>
      <w:r>
        <w:softHyphen/>
      </w:r>
      <w:r w:rsidRPr="001619E0">
        <w:t>kraven i värdepappersbolags</w:t>
      </w:r>
      <w:r w:rsidRPr="001619E0">
        <w:softHyphen/>
        <w:t>förordningen.</w:t>
      </w:r>
    </w:p>
    <w:bookmarkEnd w:id="284"/>
    <w:p w14:paraId="7502018E" w14:textId="77777777" w:rsidR="0067156B" w:rsidRPr="00CE05F5" w:rsidRDefault="0067156B" w:rsidP="0067156B">
      <w:pPr>
        <w:pStyle w:val="Brdtext"/>
        <w:rPr>
          <w:sz w:val="8"/>
          <w:szCs w:val="8"/>
        </w:rPr>
      </w:pPr>
    </w:p>
    <w:p w14:paraId="69028DEF" w14:textId="56935B37" w:rsidR="0067156B" w:rsidRPr="001619E0" w:rsidRDefault="0067156B" w:rsidP="0067156B">
      <w:pPr>
        <w:pStyle w:val="Brdtextmedindrag"/>
      </w:pPr>
      <w:r w:rsidRPr="001619E0">
        <w:rPr>
          <w:b/>
          <w:bCs/>
        </w:rPr>
        <w:t xml:space="preserve">Utredningens förslag och bedömning </w:t>
      </w:r>
      <w:r w:rsidRPr="001619E0">
        <w:t xml:space="preserve">överensstämmer </w:t>
      </w:r>
      <w:r w:rsidRPr="00CE05F5">
        <w:t>med rege</w:t>
      </w:r>
      <w:r w:rsidRPr="00CE05F5">
        <w:softHyphen/>
        <w:t>ring</w:t>
      </w:r>
      <w:r w:rsidRPr="00CE05F5">
        <w:softHyphen/>
        <w:t>ens förslag. Utredningens förslag har dock en annan lag</w:t>
      </w:r>
      <w:r>
        <w:softHyphen/>
      </w:r>
      <w:r w:rsidRPr="00CE05F5">
        <w:t>teknisk utform</w:t>
      </w:r>
      <w:r w:rsidRPr="00CE05F5">
        <w:softHyphen/>
        <w:t>ning.</w:t>
      </w:r>
    </w:p>
    <w:p w14:paraId="220BF2A7" w14:textId="77777777" w:rsidR="0067156B" w:rsidRPr="001619E0" w:rsidRDefault="0067156B" w:rsidP="0067156B">
      <w:pPr>
        <w:pStyle w:val="Brdtextmedindrag"/>
        <w:rPr>
          <w:b/>
          <w:bCs/>
        </w:rPr>
      </w:pPr>
      <w:r w:rsidRPr="001619E0">
        <w:rPr>
          <w:b/>
          <w:bCs/>
        </w:rPr>
        <w:t>Remissinstanserna</w:t>
      </w:r>
      <w:r w:rsidRPr="001619E0">
        <w:t xml:space="preserve"> tillstyrker förslaget och bedömningen eller har inget att invända mot dem.</w:t>
      </w:r>
    </w:p>
    <w:p w14:paraId="3F68A891" w14:textId="77777777" w:rsidR="0067156B" w:rsidRPr="001619E0" w:rsidRDefault="0067156B" w:rsidP="0067156B">
      <w:pPr>
        <w:pStyle w:val="Brdtextmedindrag"/>
      </w:pPr>
      <w:r w:rsidRPr="001619E0">
        <w:rPr>
          <w:b/>
          <w:bCs/>
        </w:rPr>
        <w:t xml:space="preserve">Skälen för regeringens förslag: </w:t>
      </w:r>
      <w:r w:rsidRPr="001619E0">
        <w:t>Enligt</w:t>
      </w:r>
      <w:r w:rsidRPr="00D9402A">
        <w:t xml:space="preserve"> värdepappers</w:t>
      </w:r>
      <w:r w:rsidRPr="00D9402A">
        <w:softHyphen/>
        <w:t xml:space="preserve">bolagsdirektivet </w:t>
      </w:r>
      <w:r w:rsidRPr="001619E0">
        <w:t>(artikel 39.2 k</w:t>
      </w:r>
      <w:r w:rsidRPr="00D9402A">
        <w:t>) ska den behörig</w:t>
      </w:r>
      <w:r w:rsidRPr="001619E0">
        <w:t xml:space="preserve">a myndigheten som en tillsynsåtgärd kunna besluta </w:t>
      </w:r>
      <w:r>
        <w:t xml:space="preserve">att </w:t>
      </w:r>
      <w:r w:rsidRPr="001619E0">
        <w:t xml:space="preserve">ett värdepappersföretag ska uppfylla ett särskilt likviditetskrav. </w:t>
      </w:r>
      <w:r w:rsidRPr="00CE05F5">
        <w:t>Denna möjlig</w:t>
      </w:r>
      <w:r w:rsidRPr="00CE05F5">
        <w:softHyphen/>
        <w:t>het ska dock inte gälla för sådana små och icke-samman</w:t>
      </w:r>
      <w:r>
        <w:softHyphen/>
      </w:r>
      <w:r w:rsidRPr="00CE05F5">
        <w:t>länkade företag som enligt ett beslut enligt värde</w:t>
      </w:r>
      <w:r w:rsidRPr="00CE05F5">
        <w:softHyphen/>
        <w:t>pappers</w:t>
      </w:r>
      <w:r>
        <w:t>bolags</w:t>
      </w:r>
      <w:r>
        <w:softHyphen/>
      </w:r>
      <w:r w:rsidRPr="00CE05F5">
        <w:t>förordningen är undantagna från likviditetskraven i förordningen (artikel 42.1 värde</w:t>
      </w:r>
      <w:r>
        <w:softHyphen/>
      </w:r>
      <w:r w:rsidRPr="00CE05F5">
        <w:t>pappersbolagsdirektivet jämförd med artikel 43.1 i värdepappers</w:t>
      </w:r>
      <w:r>
        <w:softHyphen/>
        <w:t>bolags</w:t>
      </w:r>
      <w:r>
        <w:softHyphen/>
      </w:r>
      <w:r w:rsidRPr="00CE05F5">
        <w:t>förordningen)</w:t>
      </w:r>
      <w:r w:rsidRPr="00CE05F5" w:rsidDel="00951642">
        <w:t>.</w:t>
      </w:r>
      <w:r w:rsidRPr="00CE05F5">
        <w:t xml:space="preserve"> </w:t>
      </w:r>
    </w:p>
    <w:p w14:paraId="2D17897C" w14:textId="77777777" w:rsidR="0067156B" w:rsidRPr="00CE05F5" w:rsidDel="006F2832" w:rsidRDefault="0067156B" w:rsidP="0067156B">
      <w:pPr>
        <w:pStyle w:val="Brdtextmedindrag"/>
      </w:pPr>
      <w:r w:rsidRPr="001619E0">
        <w:t>Förut</w:t>
      </w:r>
      <w:r w:rsidRPr="001619E0">
        <w:softHyphen/>
        <w:t xml:space="preserve">sättningarna för att besluta om ett </w:t>
      </w:r>
      <w:bookmarkStart w:id="285" w:name="_Hlk56515246"/>
      <w:r w:rsidRPr="001619E0">
        <w:t xml:space="preserve">särskilt likviditetskrav </w:t>
      </w:r>
      <w:bookmarkEnd w:id="285"/>
      <w:r w:rsidRPr="001619E0">
        <w:t>för värdepappersbolag enligt värdepappersbolagsdirektivet (artikel 42</w:t>
      </w:r>
      <w:r w:rsidRPr="00D9402A">
        <w:t>) mot</w:t>
      </w:r>
      <w:r w:rsidRPr="001619E0">
        <w:softHyphen/>
        <w:t>svarar i huvudsak förutsättningarna för att besluta om ett särskilt likviditetskrav enligt</w:t>
      </w:r>
      <w:r w:rsidRPr="00D9402A">
        <w:t xml:space="preserve"> kapitaltäckningsdirektivet (artiklarna 104.1 k och 105). I båda direktiven anges att ett skäl för att besluta om ett särskilt likviditetskrav är att det behövs för att täcka risker (likviditetsrisker) som </w:t>
      </w:r>
      <w:r w:rsidRPr="00D9402A">
        <w:lastRenderedPageBreak/>
        <w:t>inte täcks av de grundläggande kraven. B</w:t>
      </w:r>
      <w:r w:rsidRPr="001619E0">
        <w:t xml:space="preserve">rister i förhållande till kraven på styrformer och processer m.m. anges i båda direktiven som ett skäl för att ålägga företaget ett särskilt likviditetskrav. Trots vissa mindre skillnader i ordalydelse torde syftet vara detsamma i båda direktiven. Det är inte brister i styrning och kontroll i sig som ska leda till ett särskilt likviditetskrav utan om sådana brister i sin tur riskerar att leda till att företaget i fråga inte i tillräcklig utsträckning </w:t>
      </w:r>
      <w:r w:rsidRPr="001619E0">
        <w:rPr>
          <w:spacing w:val="-4"/>
        </w:rPr>
        <w:t>kan hantera sina likviditetsrisker. Ett särskilt likviditetskrav ska således</w:t>
      </w:r>
      <w:r w:rsidRPr="001619E0">
        <w:t xml:space="preserve"> kunna beslutas för ett värdepappersföretag om det är nödvändigt för att täcka de likviditetsrisker som företaget är eller kan bli exponerat för. Och otillräcklig styrning och kontroll är en av flera omständigheter som </w:t>
      </w:r>
      <w:r w:rsidRPr="001619E0">
        <w:rPr>
          <w:spacing w:val="-4"/>
        </w:rPr>
        <w:t>kan göra det nödvändigt. Den bestämmelse i tillsyns</w:t>
      </w:r>
      <w:r w:rsidRPr="001619E0">
        <w:rPr>
          <w:spacing w:val="-4"/>
        </w:rPr>
        <w:softHyphen/>
        <w:t>lagen som genom</w:t>
      </w:r>
      <w:r w:rsidRPr="001619E0">
        <w:rPr>
          <w:spacing w:val="-4"/>
        </w:rPr>
        <w:softHyphen/>
      </w:r>
      <w:r w:rsidRPr="001619E0">
        <w:t xml:space="preserve">för </w:t>
      </w:r>
      <w:r w:rsidRPr="00D9402A">
        <w:t xml:space="preserve">reglerna i kapitaltäckningsdirektivet (2 kap. 2 §) är utformad just så (tidigare beteckning 2 kap. 3 §, se prop. 2013/14:228 s. 229–231). </w:t>
      </w:r>
      <w:r w:rsidRPr="00F62BC5">
        <w:t>Bestämmelsen i tillsynslagen ska dock bör dock i enlighet med bedömningen i avsnitt</w:t>
      </w:r>
      <w:r w:rsidRPr="00BD5D70">
        <w:t> 13.4.1</w:t>
      </w:r>
      <w:r w:rsidRPr="00F62BC5">
        <w:t xml:space="preserve"> gälla bara för kreditinstitut.</w:t>
      </w:r>
      <w:r w:rsidRPr="00DE0807">
        <w:t xml:space="preserve"> Det behöver därför införas en motsvarande bestämmelse om att Finansinspektionen </w:t>
      </w:r>
      <w:r w:rsidRPr="00CE05F5">
        <w:t xml:space="preserve">ska besluta att ett värdepappersbolag ska uppfylla ett särskilt likviditetskrav, om det är nödvändigt för att täcka de likviditetsrisker som </w:t>
      </w:r>
      <w:r>
        <w:t>bolaget</w:t>
      </w:r>
      <w:r w:rsidRPr="00CE05F5">
        <w:t xml:space="preserve"> är eller kan bli exponerat för. </w:t>
      </w:r>
    </w:p>
    <w:p w14:paraId="7B022678" w14:textId="77777777" w:rsidR="0067156B" w:rsidRDefault="0067156B" w:rsidP="0067156B">
      <w:pPr>
        <w:pStyle w:val="Brdtextmedindrag"/>
      </w:pPr>
      <w:r w:rsidRPr="00CE05F5">
        <w:t xml:space="preserve">I enlighet med </w:t>
      </w:r>
      <w:r>
        <w:t>värdepappersbolags</w:t>
      </w:r>
      <w:r w:rsidRPr="000E51DB">
        <w:t xml:space="preserve">direktivet bör det </w:t>
      </w:r>
      <w:r w:rsidRPr="00CE05F5">
        <w:t>dessutom</w:t>
      </w:r>
      <w:r w:rsidRPr="001619E0">
        <w:t xml:space="preserve"> anges i tillsynslagen </w:t>
      </w:r>
      <w:r w:rsidRPr="00D9402A">
        <w:t xml:space="preserve">att ett </w:t>
      </w:r>
      <w:r w:rsidRPr="00CE05F5">
        <w:t>sådant beslut inte ska få fattas för ett litet och icke-sammanlänkat värdepappersbolag som har undantagits från likviditets</w:t>
      </w:r>
      <w:r>
        <w:softHyphen/>
      </w:r>
      <w:r w:rsidRPr="00CE05F5">
        <w:t>kraven i värde</w:t>
      </w:r>
      <w:r>
        <w:softHyphen/>
      </w:r>
      <w:r w:rsidRPr="00CE05F5">
        <w:t>pappers</w:t>
      </w:r>
      <w:r>
        <w:softHyphen/>
      </w:r>
      <w:r w:rsidRPr="00CE05F5">
        <w:t>bolagsförordningen.</w:t>
      </w:r>
    </w:p>
    <w:p w14:paraId="1C8AD44A" w14:textId="77777777" w:rsidR="0067156B" w:rsidRPr="00D9402A" w:rsidRDefault="0067156B" w:rsidP="0067156B">
      <w:pPr>
        <w:pStyle w:val="Rubrik3"/>
      </w:pPr>
      <w:bookmarkStart w:id="286" w:name="_Toc65160300"/>
      <w:bookmarkStart w:id="287" w:name="_Toc68700517"/>
      <w:r w:rsidRPr="001619E0">
        <w:t>Övriga ingripandebefogenheter</w:t>
      </w:r>
      <w:bookmarkEnd w:id="286"/>
      <w:bookmarkEnd w:id="287"/>
    </w:p>
    <w:p w14:paraId="14FED6C1" w14:textId="77777777" w:rsidR="0067156B" w:rsidRPr="00D9402A" w:rsidRDefault="0067156B" w:rsidP="0067156B">
      <w:pPr>
        <w:pStyle w:val="Brdtextram"/>
      </w:pPr>
      <w:r w:rsidRPr="00D9402A">
        <w:rPr>
          <w:b/>
          <w:spacing w:val="-2"/>
        </w:rPr>
        <w:t>Regeringens bedömning:</w:t>
      </w:r>
      <w:r w:rsidRPr="00D9402A">
        <w:rPr>
          <w:spacing w:val="-2"/>
        </w:rPr>
        <w:t xml:space="preserve"> </w:t>
      </w:r>
      <w:r w:rsidRPr="001619E0">
        <w:t xml:space="preserve">Finansinspektionen har enligt gällande rätt de övriga </w:t>
      </w:r>
      <w:r>
        <w:t>ingripande</w:t>
      </w:r>
      <w:r w:rsidRPr="001619E0">
        <w:t>befogenheter som den behöriga myndigheten ska ha enligt</w:t>
      </w:r>
      <w:r w:rsidRPr="00D9402A">
        <w:t xml:space="preserve"> värdepappersbolags</w:t>
      </w:r>
      <w:r w:rsidRPr="00D9402A">
        <w:softHyphen/>
        <w:t>direktivet.</w:t>
      </w:r>
    </w:p>
    <w:p w14:paraId="0F81629D" w14:textId="77777777" w:rsidR="0067156B" w:rsidRPr="00D9402A" w:rsidRDefault="0067156B" w:rsidP="0067156B">
      <w:pPr>
        <w:pStyle w:val="Brdtext"/>
        <w:rPr>
          <w:sz w:val="8"/>
          <w:szCs w:val="8"/>
        </w:rPr>
      </w:pPr>
    </w:p>
    <w:p w14:paraId="71B0D2DC" w14:textId="77777777" w:rsidR="0067156B" w:rsidRPr="001619E0" w:rsidRDefault="0067156B" w:rsidP="0067156B">
      <w:pPr>
        <w:pStyle w:val="Brdtextmedindrag"/>
      </w:pPr>
      <w:r w:rsidRPr="001619E0">
        <w:rPr>
          <w:b/>
          <w:bCs/>
        </w:rPr>
        <w:t xml:space="preserve">Utredningens bedömning </w:t>
      </w:r>
      <w:r w:rsidRPr="001619E0">
        <w:t>överensstämmer med regeringens bedöm</w:t>
      </w:r>
      <w:r w:rsidRPr="001619E0">
        <w:softHyphen/>
        <w:t>ning.</w:t>
      </w:r>
    </w:p>
    <w:p w14:paraId="27963A1C" w14:textId="77777777" w:rsidR="0067156B" w:rsidRPr="001619E0" w:rsidRDefault="0067156B" w:rsidP="0067156B">
      <w:pPr>
        <w:pStyle w:val="Brdtextmedindrag"/>
        <w:rPr>
          <w:b/>
          <w:bCs/>
        </w:rPr>
      </w:pPr>
      <w:r w:rsidRPr="001619E0">
        <w:rPr>
          <w:b/>
          <w:bCs/>
        </w:rPr>
        <w:t xml:space="preserve">Remissinstanserna </w:t>
      </w:r>
      <w:r w:rsidRPr="001619E0">
        <w:t>tillstyrker bedömningen eller har inget att invända mot den.</w:t>
      </w:r>
    </w:p>
    <w:p w14:paraId="49400522" w14:textId="5179C6D2" w:rsidR="0067156B" w:rsidRPr="001619E0" w:rsidRDefault="0067156B" w:rsidP="0067156B">
      <w:pPr>
        <w:pStyle w:val="Brdtextmedindrag"/>
      </w:pPr>
      <w:r w:rsidRPr="001619E0">
        <w:rPr>
          <w:b/>
          <w:bCs/>
        </w:rPr>
        <w:t xml:space="preserve">Skälen för regeringens bedömning: </w:t>
      </w:r>
      <w:r w:rsidRPr="001619E0">
        <w:t>De befogenheter som den be</w:t>
      </w:r>
      <w:r w:rsidRPr="001619E0">
        <w:softHyphen/>
        <w:t>höriga myndigheten ska ha enligt värdepappersbolagsdirektivet (arti</w:t>
      </w:r>
      <w:r w:rsidR="00A97E62">
        <w:softHyphen/>
      </w:r>
      <w:r w:rsidR="00464EFD">
        <w:t>k</w:t>
      </w:r>
      <w:r w:rsidRPr="001619E0">
        <w:t>el 39.2 b–j och l i värde</w:t>
      </w:r>
      <w:r w:rsidRPr="001619E0">
        <w:softHyphen/>
        <w:t>pappersbolagsdirektivet), utöver dem som behand</w:t>
      </w:r>
      <w:r w:rsidRPr="001619E0">
        <w:softHyphen/>
        <w:t>las i avsnitten 13.4.1–13.4.3</w:t>
      </w:r>
      <w:r w:rsidRPr="00D9402A">
        <w:t>, mot</w:t>
      </w:r>
      <w:r w:rsidRPr="00D9402A">
        <w:rPr>
          <w:spacing w:val="-2"/>
        </w:rPr>
        <w:t>svarar befogenheter som den be</w:t>
      </w:r>
      <w:r w:rsidRPr="001619E0">
        <w:rPr>
          <w:spacing w:val="-2"/>
        </w:rPr>
        <w:softHyphen/>
        <w:t>höriga myndigheten ska ha enligt kapitaltäckningsdirektivet (arti</w:t>
      </w:r>
      <w:r w:rsidRPr="001619E0">
        <w:rPr>
          <w:spacing w:val="-2"/>
        </w:rPr>
        <w:softHyphen/>
        <w:t>kel 104.1 b–j och</w:t>
      </w:r>
      <w:r>
        <w:rPr>
          <w:spacing w:val="-2"/>
        </w:rPr>
        <w:t> </w:t>
      </w:r>
      <w:r w:rsidRPr="001619E0">
        <w:rPr>
          <w:spacing w:val="-2"/>
        </w:rPr>
        <w:t>l</w:t>
      </w:r>
      <w:r w:rsidRPr="00D9402A">
        <w:t>). Reglerna i värdepappersbolagsdirektivet om att åt</w:t>
      </w:r>
      <w:r w:rsidRPr="001619E0">
        <w:softHyphen/>
        <w:t>gärder ska kunna vidtas om den behöriga myndigheten har bevis för att värde</w:t>
      </w:r>
      <w:r w:rsidRPr="001619E0">
        <w:softHyphen/>
        <w:t>pappers</w:t>
      </w:r>
      <w:r w:rsidRPr="001619E0">
        <w:softHyphen/>
        <w:t>företaget sannolikt kommer att bryta mot kraven inom tolv månader (arti</w:t>
      </w:r>
      <w:r w:rsidRPr="001619E0">
        <w:softHyphen/>
        <w:t>kel 38), motsvaras av regler i kapitaltäckningsdirektivet (artikel 102.1 b</w:t>
      </w:r>
      <w:r w:rsidRPr="00D9402A">
        <w:t>). Det är i samtliga fall fråga om befogenheter att ålägga före</w:t>
      </w:r>
      <w:r w:rsidRPr="001619E0">
        <w:t>tag att vidta olika åtgärder, begränsa verksamheten på visst sätt och för</w:t>
      </w:r>
      <w:r w:rsidRPr="001619E0">
        <w:softHyphen/>
        <w:t xml:space="preserve">bjuda vissa ageranden. </w:t>
      </w:r>
    </w:p>
    <w:p w14:paraId="3811D5B3" w14:textId="77777777" w:rsidR="0067156B" w:rsidRPr="00D9402A" w:rsidRDefault="0067156B" w:rsidP="0067156B">
      <w:pPr>
        <w:pStyle w:val="Brdtextmedindrag"/>
      </w:pPr>
      <w:r w:rsidRPr="001619E0">
        <w:t>Vid genom</w:t>
      </w:r>
      <w:r w:rsidRPr="001619E0">
        <w:softHyphen/>
        <w:t>föran</w:t>
      </w:r>
      <w:r w:rsidRPr="001619E0">
        <w:softHyphen/>
        <w:t>det i svensk rätt av kapitaltäck</w:t>
      </w:r>
      <w:r w:rsidRPr="001619E0">
        <w:softHyphen/>
        <w:t>ningsdirektivet gjordes bedömningen att dessa befogenheter alla ryms inom Finansinspektionens befogenhet att före</w:t>
      </w:r>
      <w:r w:rsidRPr="001619E0">
        <w:softHyphen/>
        <w:t xml:space="preserve">lägga företagen att vidta olika former av åtgärder </w:t>
      </w:r>
      <w:r w:rsidRPr="001619E0">
        <w:rPr>
          <w:spacing w:val="-4"/>
        </w:rPr>
        <w:t>enligt lagen om värdepappersmarknaden (25 kap. 1 §, se prop. 2013/14:228 s. 222</w:t>
      </w:r>
      <w:r w:rsidRPr="00D9402A">
        <w:rPr>
          <w:spacing w:val="-4"/>
        </w:rPr>
        <w:t xml:space="preserve">). </w:t>
      </w:r>
      <w:r w:rsidRPr="001619E0">
        <w:lastRenderedPageBreak/>
        <w:t>Av tydlighetsskäl gjordes det dock ett förtydligande i lagen så att det nu</w:t>
      </w:r>
      <w:r w:rsidRPr="001619E0">
        <w:softHyphen/>
        <w:t>mera uttryckligen anges att Finansinspek</w:t>
      </w:r>
      <w:r w:rsidRPr="001619E0">
        <w:softHyphen/>
        <w:t>tionen får vidta den ingripande åtgärden att förbjuda utdelningar och räntebetalningar (artikel 104.1 i kapitaltäckningsdirektivet, som motsvarar artikel 39.2 i värdepappers</w:t>
      </w:r>
      <w:r w:rsidRPr="001619E0">
        <w:softHyphen/>
        <w:t>bolagsdirektivet</w:t>
      </w:r>
      <w:r w:rsidRPr="00D9402A">
        <w:t xml:space="preserve">). Bestämmelsen </w:t>
      </w:r>
      <w:r w:rsidRPr="001619E0">
        <w:t>komplette</w:t>
      </w:r>
      <w:r w:rsidRPr="001619E0">
        <w:softHyphen/>
        <w:t>rades även så att ett ingripande också ska ske om det är sanno</w:t>
      </w:r>
      <w:r w:rsidRPr="001619E0">
        <w:rPr>
          <w:spacing w:val="-4"/>
        </w:rPr>
        <w:t>likt att ett värdepappersbolag inom tolv månader inte längre kommer att</w:t>
      </w:r>
      <w:r w:rsidRPr="001619E0">
        <w:t xml:space="preserve"> </w:t>
      </w:r>
      <w:r w:rsidRPr="001619E0">
        <w:rPr>
          <w:spacing w:val="-2"/>
        </w:rPr>
        <w:t>uppfylla sina skyldigheter enligt den lagen eller andra författningar som reglerar bolagets verksamhet. Finans</w:t>
      </w:r>
      <w:r w:rsidRPr="001619E0">
        <w:rPr>
          <w:spacing w:val="-2"/>
        </w:rPr>
        <w:softHyphen/>
        <w:t xml:space="preserve">inspektionen har därmed enligt gällande svensk rätt även </w:t>
      </w:r>
      <w:r w:rsidRPr="001619E0">
        <w:t>de motsvarande befogenheter som den behöriga myndigheten ska ha enligt värdepappers</w:t>
      </w:r>
      <w:r w:rsidRPr="001619E0">
        <w:softHyphen/>
        <w:t>bolagsdirektivet (artiklarna 38 och 39.2 b–j och l</w:t>
      </w:r>
      <w:r w:rsidRPr="001619E0">
        <w:rPr>
          <w:spacing w:val="-4"/>
        </w:rPr>
        <w:t>). Några lagstiftnings</w:t>
      </w:r>
      <w:r w:rsidRPr="001619E0">
        <w:rPr>
          <w:spacing w:val="-4"/>
        </w:rPr>
        <w:softHyphen/>
        <w:t>åtgärder behövs</w:t>
      </w:r>
      <w:r w:rsidRPr="001619E0">
        <w:t xml:space="preserve"> därför inte för att genomföra direktivet i dessa delar. </w:t>
      </w:r>
    </w:p>
    <w:p w14:paraId="29D037A7" w14:textId="1A942957" w:rsidR="00A73BE4" w:rsidRDefault="0067156B" w:rsidP="00A73BE4">
      <w:pPr>
        <w:pStyle w:val="Brdtextmedindrag"/>
      </w:pPr>
      <w:r w:rsidRPr="00D9402A">
        <w:rPr>
          <w:spacing w:val="-4"/>
        </w:rPr>
        <w:t>I värdepappersbolagsdirektivet (artikel 39.2 m) finns dock en i för</w:t>
      </w:r>
      <w:r w:rsidRPr="00D9402A">
        <w:rPr>
          <w:spacing w:val="-4"/>
        </w:rPr>
        <w:softHyphen/>
        <w:t>hållande</w:t>
      </w:r>
      <w:r w:rsidRPr="00D9402A">
        <w:t xml:space="preserve"> till kapitaltäckningsdirektivet ny befogenhet, nämligen att kräva att ett värdepappers</w:t>
      </w:r>
      <w:r w:rsidRPr="001619E0">
        <w:t>före</w:t>
      </w:r>
      <w:r w:rsidRPr="001619E0">
        <w:softHyphen/>
        <w:t xml:space="preserve">tag ska minska säkerhetsriskerna i sina nätverks- och </w:t>
      </w:r>
      <w:r w:rsidRPr="001619E0">
        <w:rPr>
          <w:spacing w:val="-4"/>
        </w:rPr>
        <w:t>informations</w:t>
      </w:r>
      <w:r w:rsidRPr="001619E0">
        <w:rPr>
          <w:spacing w:val="-4"/>
        </w:rPr>
        <w:softHyphen/>
        <w:t>system för att säkerställa konfidentialitet, integri</w:t>
      </w:r>
      <w:r w:rsidRPr="001619E0">
        <w:rPr>
          <w:spacing w:val="-4"/>
        </w:rPr>
        <w:softHyphen/>
        <w:t>tet och</w:t>
      </w:r>
      <w:r w:rsidRPr="001619E0">
        <w:t xml:space="preserve"> tillgäng</w:t>
      </w:r>
      <w:r w:rsidRPr="001619E0">
        <w:softHyphen/>
        <w:t>lighet hos proces</w:t>
      </w:r>
      <w:r w:rsidRPr="001619E0">
        <w:softHyphen/>
        <w:t>ser</w:t>
      </w:r>
      <w:r w:rsidRPr="001619E0">
        <w:softHyphen/>
        <w:t>na, uppgifterna och tillgångarna. Liksom övriga be</w:t>
      </w:r>
      <w:r w:rsidRPr="001619E0">
        <w:softHyphen/>
        <w:t>fogenheter är det fråga om att förelägga ett företag att vidta åtgärder, vilket redan är en befogenhet som Finansinspektionen har enligt lagen om värde</w:t>
      </w:r>
      <w:r w:rsidRPr="001619E0">
        <w:softHyphen/>
        <w:t>pappersmarknaden (25 kap. 1 §</w:t>
      </w:r>
      <w:r w:rsidRPr="001619E0">
        <w:rPr>
          <w:spacing w:val="-4"/>
        </w:rPr>
        <w:t>). Någon lagstiftningsåtgärd för att genom</w:t>
      </w:r>
      <w:r w:rsidRPr="001619E0">
        <w:rPr>
          <w:spacing w:val="-4"/>
        </w:rPr>
        <w:softHyphen/>
        <w:t>föra</w:t>
      </w:r>
      <w:r w:rsidRPr="001619E0">
        <w:t xml:space="preserve"> värdepappersbolagsdirektivet i den delen behövs därför inte</w:t>
      </w:r>
      <w:r>
        <w:t>.</w:t>
      </w:r>
    </w:p>
    <w:p w14:paraId="28D7CE56" w14:textId="42778FB9" w:rsidR="00A73BE4" w:rsidRDefault="00A73BE4" w:rsidP="00A73BE4">
      <w:pPr>
        <w:pStyle w:val="Rubrik1"/>
      </w:pPr>
      <w:bookmarkStart w:id="288" w:name="_Toc68700518"/>
      <w:r w:rsidRPr="00A73BE4">
        <w:t>Övriga frågor</w:t>
      </w:r>
      <w:bookmarkEnd w:id="288"/>
    </w:p>
    <w:p w14:paraId="3A3A5B62" w14:textId="77777777" w:rsidR="00F40416" w:rsidRPr="009D49DA" w:rsidRDefault="00F40416" w:rsidP="00F40416">
      <w:pPr>
        <w:pStyle w:val="Rubrik2"/>
        <w:spacing w:before="0"/>
      </w:pPr>
      <w:bookmarkStart w:id="289" w:name="_Toc33087292"/>
      <w:bookmarkStart w:id="290" w:name="_Toc65160302"/>
      <w:bookmarkStart w:id="291" w:name="_Toc68700519"/>
      <w:r w:rsidRPr="009D49DA">
        <w:t>Ändringar i MiFID II</w:t>
      </w:r>
      <w:bookmarkEnd w:id="289"/>
      <w:bookmarkEnd w:id="290"/>
      <w:bookmarkEnd w:id="291"/>
      <w:r w:rsidRPr="009D49DA">
        <w:t xml:space="preserve"> </w:t>
      </w:r>
    </w:p>
    <w:p w14:paraId="6BD09B96" w14:textId="77777777" w:rsidR="00F40416" w:rsidRDefault="00F40416" w:rsidP="00F40416">
      <w:pPr>
        <w:pStyle w:val="Rubrik3"/>
        <w:spacing w:before="0"/>
      </w:pPr>
      <w:bookmarkStart w:id="292" w:name="_Toc65160303"/>
      <w:bookmarkStart w:id="293" w:name="_Toc68700520"/>
      <w:r>
        <w:t>Inledning</w:t>
      </w:r>
      <w:bookmarkEnd w:id="292"/>
      <w:bookmarkEnd w:id="293"/>
    </w:p>
    <w:p w14:paraId="3CEDB34B" w14:textId="7417D0A5" w:rsidR="00F40416" w:rsidRPr="005C6866" w:rsidRDefault="00F40416" w:rsidP="00F40416">
      <w:pPr>
        <w:pStyle w:val="Brdtext"/>
      </w:pPr>
      <w:r w:rsidRPr="005C6866">
        <w:rPr>
          <w:spacing w:val="-4"/>
        </w:rPr>
        <w:t>Genom värdepappersbolagsdirektivet (artikel 64) har det även gjorts änd</w:t>
      </w:r>
      <w:r w:rsidRPr="005C6866">
        <w:rPr>
          <w:spacing w:val="-4"/>
        </w:rPr>
        <w:softHyphen/>
        <w:t>ringar</w:t>
      </w:r>
      <w:r w:rsidRPr="005C6866">
        <w:t xml:space="preserve"> i MiFID II. Vissa av ändringarna är föranledda av det nya kapital</w:t>
      </w:r>
      <w:r w:rsidRPr="005C6866">
        <w:softHyphen/>
        <w:t>täck</w:t>
      </w:r>
      <w:r w:rsidRPr="005C6866">
        <w:softHyphen/>
        <w:t>nings</w:t>
      </w:r>
      <w:r w:rsidRPr="005C6866">
        <w:softHyphen/>
        <w:t xml:space="preserve">regelverket. Det gäller ändringarna i MiFID II i fråga om kraven på startkapital för värdepappersföretag (artiklarna 8 och 15, se avsnitt 8) och reglerna om informationsutbyte mellan behöriga myndigheter (artikel 81.3, se avsnitt 14.1.4). </w:t>
      </w:r>
      <w:r>
        <w:t>D</w:t>
      </w:r>
      <w:r w:rsidRPr="005C6866">
        <w:t>e nya reglerna om under</w:t>
      </w:r>
      <w:r w:rsidRPr="005C6866">
        <w:softHyphen/>
        <w:t>rättelse</w:t>
      </w:r>
      <w:r>
        <w:softHyphen/>
      </w:r>
      <w:r w:rsidRPr="005C6866">
        <w:t xml:space="preserve">skyldighet för den behöriga myndigheten när vissa stora </w:t>
      </w:r>
      <w:r w:rsidRPr="005C6866">
        <w:rPr>
          <w:spacing w:val="-4"/>
        </w:rPr>
        <w:t>värde</w:t>
      </w:r>
      <w:r w:rsidRPr="005C6866">
        <w:rPr>
          <w:spacing w:val="-4"/>
        </w:rPr>
        <w:softHyphen/>
        <w:t>pappers</w:t>
      </w:r>
      <w:r w:rsidRPr="005C6866">
        <w:rPr>
          <w:spacing w:val="-4"/>
        </w:rPr>
        <w:softHyphen/>
      </w:r>
      <w:r w:rsidRPr="005C6866">
        <w:rPr>
          <w:spacing w:val="-4"/>
        </w:rPr>
        <w:softHyphen/>
        <w:t xml:space="preserve">företag ansöker om tillstånd som kreditinstitut </w:t>
      </w:r>
      <w:r>
        <w:rPr>
          <w:spacing w:val="-4"/>
        </w:rPr>
        <w:t xml:space="preserve">behandlas dock inte i denna </w:t>
      </w:r>
      <w:r w:rsidR="007678D3">
        <w:rPr>
          <w:spacing w:val="-4"/>
        </w:rPr>
        <w:t>proposition</w:t>
      </w:r>
      <w:r>
        <w:rPr>
          <w:spacing w:val="-4"/>
        </w:rPr>
        <w:t xml:space="preserve"> </w:t>
      </w:r>
      <w:r w:rsidRPr="005C6866">
        <w:t>(arti</w:t>
      </w:r>
      <w:r w:rsidRPr="005C6866">
        <w:softHyphen/>
        <w:t xml:space="preserve">kel 95a, se </w:t>
      </w:r>
      <w:r w:rsidRPr="005C6866" w:rsidDel="00EA084D">
        <w:t>avsnitt </w:t>
      </w:r>
      <w:r>
        <w:t>3</w:t>
      </w:r>
      <w:r w:rsidRPr="005C6866">
        <w:t xml:space="preserve">). </w:t>
      </w:r>
    </w:p>
    <w:p w14:paraId="06040A02" w14:textId="77777777" w:rsidR="00F40416" w:rsidRDefault="00F40416" w:rsidP="00F40416">
      <w:pPr>
        <w:pStyle w:val="Brdtextmedindrag"/>
      </w:pPr>
      <w:r w:rsidRPr="005C6866">
        <w:t>Övriga ändringar i MiFID II som har gjorts genom värdepappers</w:t>
      </w:r>
      <w:r w:rsidRPr="005C6866">
        <w:softHyphen/>
        <w:t>bolags</w:t>
      </w:r>
      <w:r w:rsidRPr="005C6866">
        <w:softHyphen/>
        <w:t>direktivet hänför sig inte till kapitaltäck</w:t>
      </w:r>
      <w:r w:rsidRPr="005C6866">
        <w:softHyphen/>
        <w:t>nings</w:t>
      </w:r>
      <w:r w:rsidRPr="005C6866">
        <w:softHyphen/>
        <w:t>reglerna utan rör filialer och gränsöverskridande verksamhet i fråga om företag från tredjeland (artiklarna 41 och 42) och ändringar i reglerna om s.k. tick-size (budsteg) på reglerade marknader (artikel 49.1). Dessa ändringar behandlas i av</w:t>
      </w:r>
      <w:r w:rsidRPr="005C6866">
        <w:softHyphen/>
        <w:t>snitten 14.1.2 och 14.1.3.</w:t>
      </w:r>
    </w:p>
    <w:p w14:paraId="6400A652" w14:textId="77777777" w:rsidR="00F40416" w:rsidRDefault="00F40416" w:rsidP="00F40416">
      <w:pPr>
        <w:spacing w:line="2" w:lineRule="auto"/>
        <w:rPr>
          <w:rFonts w:ascii="Times New Roman" w:hAnsi="Times New Roman"/>
          <w:sz w:val="20"/>
        </w:rPr>
      </w:pPr>
      <w:r>
        <w:br w:type="page"/>
      </w:r>
    </w:p>
    <w:p w14:paraId="07F98F74" w14:textId="77777777" w:rsidR="00F40416" w:rsidRPr="009D49DA" w:rsidRDefault="00F40416" w:rsidP="00F40416">
      <w:pPr>
        <w:pStyle w:val="Rubrik3"/>
      </w:pPr>
      <w:bookmarkStart w:id="294" w:name="_Toc33087293"/>
      <w:bookmarkStart w:id="295" w:name="_Toc65160304"/>
      <w:bookmarkStart w:id="296" w:name="_Toc68700521"/>
      <w:r w:rsidRPr="009D49DA">
        <w:lastRenderedPageBreak/>
        <w:t>Företag från tredjeland</w:t>
      </w:r>
      <w:bookmarkEnd w:id="294"/>
      <w:bookmarkEnd w:id="295"/>
      <w:bookmarkEnd w:id="296"/>
    </w:p>
    <w:p w14:paraId="0C010BB1" w14:textId="77777777" w:rsidR="00F40416" w:rsidRPr="009D49DA" w:rsidRDefault="00F40416" w:rsidP="00F40416">
      <w:pPr>
        <w:pStyle w:val="Brdtextram"/>
        <w:rPr>
          <w:lang w:eastAsia="sv-SE"/>
        </w:rPr>
      </w:pPr>
      <w:r w:rsidRPr="009D49DA">
        <w:rPr>
          <w:b/>
          <w:lang w:eastAsia="sv-SE"/>
        </w:rPr>
        <w:t>Regeringens bedömning:</w:t>
      </w:r>
      <w:r w:rsidRPr="009D49DA">
        <w:rPr>
          <w:lang w:eastAsia="sv-SE"/>
        </w:rPr>
        <w:t xml:space="preserve"> Det krävs inga lagstiftningsåtgärder för att genom</w:t>
      </w:r>
      <w:r w:rsidRPr="009D49DA">
        <w:rPr>
          <w:lang w:eastAsia="sv-SE"/>
        </w:rPr>
        <w:softHyphen/>
        <w:t xml:space="preserve">föra ändringarna i reglerna i MiFID II om tillstånd för företag från tredjeland att etablera en filial i ett land inom EES eller om att tillhandahålla tjänster till kunder inom EES uteslutande på kundens eget initiativ. </w:t>
      </w:r>
    </w:p>
    <w:p w14:paraId="1F2A41C5" w14:textId="77777777" w:rsidR="00F40416" w:rsidRPr="009D49DA" w:rsidRDefault="00F40416" w:rsidP="00F40416">
      <w:pPr>
        <w:pStyle w:val="Brdtext"/>
        <w:rPr>
          <w:b/>
          <w:bCs/>
          <w:sz w:val="8"/>
          <w:szCs w:val="8"/>
        </w:rPr>
      </w:pPr>
    </w:p>
    <w:p w14:paraId="3329EC72" w14:textId="77777777" w:rsidR="00F40416" w:rsidRPr="009D49DA" w:rsidRDefault="00F40416" w:rsidP="00F40416">
      <w:pPr>
        <w:pStyle w:val="Brdtextmedindrag"/>
      </w:pPr>
      <w:r w:rsidRPr="009D49DA">
        <w:rPr>
          <w:b/>
          <w:bCs/>
        </w:rPr>
        <w:t xml:space="preserve">Utredningens bedömning </w:t>
      </w:r>
      <w:r w:rsidRPr="009D49DA">
        <w:t>överensstämmer med regeringens bedöm</w:t>
      </w:r>
      <w:r w:rsidRPr="009D49DA">
        <w:softHyphen/>
        <w:t>ning.</w:t>
      </w:r>
    </w:p>
    <w:p w14:paraId="6A60AEFF" w14:textId="77777777" w:rsidR="00F40416" w:rsidRPr="009D49DA" w:rsidRDefault="00F40416" w:rsidP="00F40416">
      <w:pPr>
        <w:pStyle w:val="Brdtextmedindrag"/>
      </w:pPr>
      <w:r w:rsidRPr="009D49DA">
        <w:rPr>
          <w:b/>
          <w:bCs/>
        </w:rPr>
        <w:t>Remissinstanserna</w:t>
      </w:r>
      <w:r w:rsidRPr="009D49DA">
        <w:t xml:space="preserve"> tillstyrker bedömningen eller har inget att invända mot den. </w:t>
      </w:r>
    </w:p>
    <w:p w14:paraId="1A2667D2" w14:textId="77777777" w:rsidR="00F40416" w:rsidRPr="009D49DA" w:rsidRDefault="00F40416" w:rsidP="00F40416">
      <w:pPr>
        <w:pStyle w:val="Rubrik4utannumrering"/>
      </w:pPr>
      <w:r w:rsidRPr="009D49DA">
        <w:t>Skälen för regeringens bedömning</w:t>
      </w:r>
    </w:p>
    <w:p w14:paraId="4E69AE71" w14:textId="77777777" w:rsidR="00F40416" w:rsidRPr="009D49DA" w:rsidRDefault="00F40416" w:rsidP="00F40416">
      <w:pPr>
        <w:pStyle w:val="Rubrik5utannumrering"/>
        <w:spacing w:before="0"/>
      </w:pPr>
      <w:r w:rsidRPr="009D49DA">
        <w:t>Filialer till företag från tredjeland</w:t>
      </w:r>
    </w:p>
    <w:p w14:paraId="47560602" w14:textId="77777777" w:rsidR="00F40416" w:rsidRPr="009D49DA" w:rsidRDefault="00F40416" w:rsidP="00F40416">
      <w:pPr>
        <w:pStyle w:val="Brdtext"/>
      </w:pPr>
      <w:r w:rsidRPr="009D49DA">
        <w:rPr>
          <w:spacing w:val="2"/>
        </w:rPr>
        <w:t>I MiFID II finns regler om tillstånd för ett företag från</w:t>
      </w:r>
      <w:r w:rsidRPr="009D49DA">
        <w:t xml:space="preserve"> tredjeland att etablera en filial i EU (artikel 41). De innebär i korthet att den behöriga myndigheten i det land där filialen ska etableras ska kontrollera att vissa förutsättningar är uppfyllda, bl.a. att filialen kan uppfylla en rad </w:t>
      </w:r>
      <w:r w:rsidRPr="009D49DA">
        <w:rPr>
          <w:spacing w:val="-2"/>
        </w:rPr>
        <w:t>skyldig</w:t>
      </w:r>
      <w:r w:rsidRPr="009D49DA">
        <w:rPr>
          <w:spacing w:val="-2"/>
        </w:rPr>
        <w:softHyphen/>
        <w:t>heter i fråga om organisation, kundskydd, transparens och rap</w:t>
      </w:r>
      <w:r w:rsidRPr="009D49DA">
        <w:rPr>
          <w:spacing w:val="-2"/>
        </w:rPr>
        <w:softHyphen/>
      </w:r>
      <w:r w:rsidRPr="009D49DA">
        <w:t>portering. Genom den ändring som har gjorts genom värdepappersbolagsdirektivet (artikel 64.3), ställs även krav på årlig rapportering från filialen till den behöriga myndighet som har bevil</w:t>
      </w:r>
      <w:r w:rsidRPr="009D49DA">
        <w:softHyphen/>
        <w:t>jat tillståndet. Rapporteringen ska avse omfatt</w:t>
      </w:r>
      <w:r w:rsidRPr="009D49DA">
        <w:softHyphen/>
        <w:t>ningen av filialens tjänster och verksamhet i den aktuella medlems</w:t>
      </w:r>
      <w:r w:rsidRPr="009D49DA">
        <w:softHyphen/>
        <w:t>staten, vissa expo</w:t>
      </w:r>
      <w:r w:rsidRPr="009D49DA">
        <w:softHyphen/>
        <w:t>neringar i det egna lagret mot motparter i EU, totala värdet av finan</w:t>
      </w:r>
      <w:r w:rsidRPr="009D49DA">
        <w:softHyphen/>
        <w:t>siella instrument från motparter i EU som har garanterats (när filialen tillhandahåller investeringstjänsten garantiverksamhet för finansiella instrument), styrningsformer och personer som har nyckel</w:t>
      </w:r>
      <w:r w:rsidRPr="009D49DA">
        <w:softHyphen/>
        <w:t xml:space="preserve">funktioner i filialen m.m. (artikel 41.3). Den behöriga myndigheten ska i sin </w:t>
      </w:r>
      <w:r w:rsidRPr="009D49DA">
        <w:rPr>
          <w:spacing w:val="-2"/>
        </w:rPr>
        <w:t>tur på begäran lämna viss information till Esma (arti</w:t>
      </w:r>
      <w:r w:rsidRPr="009D49DA">
        <w:rPr>
          <w:spacing w:val="-2"/>
        </w:rPr>
        <w:softHyphen/>
        <w:t>kel 41.4 i MiFID II). Vidare ställs krav på samarbete mellan olika behöriga myn</w:t>
      </w:r>
      <w:r w:rsidRPr="009D49DA">
        <w:rPr>
          <w:spacing w:val="-2"/>
        </w:rPr>
        <w:softHyphen/>
        <w:t>dig</w:t>
      </w:r>
      <w:r w:rsidRPr="009D49DA">
        <w:rPr>
          <w:spacing w:val="-2"/>
        </w:rPr>
        <w:softHyphen/>
        <w:t>heter</w:t>
      </w:r>
      <w:r w:rsidRPr="009D49DA">
        <w:t xml:space="preserve"> när filialen ingår i en </w:t>
      </w:r>
      <w:r>
        <w:t xml:space="preserve">koncern </w:t>
      </w:r>
      <w:r w:rsidRPr="009D49DA">
        <w:t xml:space="preserve">som berör flera behöriga </w:t>
      </w:r>
      <w:r w:rsidRPr="009D49DA">
        <w:rPr>
          <w:spacing w:val="-2"/>
        </w:rPr>
        <w:t>myn</w:t>
      </w:r>
      <w:r w:rsidRPr="009D49DA">
        <w:rPr>
          <w:spacing w:val="-2"/>
        </w:rPr>
        <w:softHyphen/>
        <w:t xml:space="preserve">digheter (artikel 41.5). Kommissionen får anta rättsakter med närmare bestämmelser </w:t>
      </w:r>
      <w:r w:rsidRPr="009D49DA">
        <w:t xml:space="preserve">om formatet för filialernas rapportering (artikel 41.6). </w:t>
      </w:r>
    </w:p>
    <w:p w14:paraId="4A315637" w14:textId="77777777" w:rsidR="00F40416" w:rsidRPr="009D49DA" w:rsidRDefault="00F40416" w:rsidP="00F40416">
      <w:pPr>
        <w:pStyle w:val="Brdtextmedindrag"/>
      </w:pPr>
      <w:r w:rsidRPr="009D49DA">
        <w:t>I lagen om värde</w:t>
      </w:r>
      <w:r w:rsidRPr="009D49DA">
        <w:softHyphen/>
        <w:t>pappers</w:t>
      </w:r>
      <w:r w:rsidRPr="009D49DA">
        <w:softHyphen/>
        <w:t>marknaden anges de krav som gäller för att ett företag som hör hemma utanför EES ska få driva värdepappersrörelse från filial i Sverige (4 kap. 4 §). Det anges inte som en uttrycklig förutsättning att filialen ska lämna viss information. En förut</w:t>
      </w:r>
      <w:r w:rsidRPr="009D49DA">
        <w:softHyphen/>
        <w:t xml:space="preserve">sättning för tillstånd är emellertid att ”det finns skäl att anta att </w:t>
      </w:r>
      <w:r w:rsidRPr="009D49DA">
        <w:rPr>
          <w:spacing w:val="-4"/>
        </w:rPr>
        <w:t>den planerade verksam</w:t>
      </w:r>
      <w:r w:rsidRPr="009D49DA">
        <w:rPr>
          <w:spacing w:val="-4"/>
        </w:rPr>
        <w:softHyphen/>
        <w:t>heten kommer att drivas i enlighet med bestäm</w:t>
      </w:r>
      <w:r w:rsidRPr="009D49DA">
        <w:rPr>
          <w:spacing w:val="-4"/>
        </w:rPr>
        <w:softHyphen/>
      </w:r>
      <w:r w:rsidRPr="009D49DA">
        <w:t>melserna i denna lag, förordningen om marknader för finansiella instrument, föreskrifter som meddelats med stöd av lagen och andra författningar som gäller för företagets verksamhet i Sverige” (4 kap.4 § 8). Värdepappersinstitut (bl.a. ut</w:t>
      </w:r>
      <w:r w:rsidRPr="009D49DA">
        <w:softHyphen/>
        <w:t>ländska företag som driver värdepappersrörelse från filial i Sverige, se definitionen i 1 kap. 4 b §) ska lämna Finans</w:t>
      </w:r>
      <w:r w:rsidRPr="009D49DA">
        <w:softHyphen/>
      </w:r>
      <w:r w:rsidRPr="009D49DA">
        <w:rPr>
          <w:spacing w:val="-2"/>
        </w:rPr>
        <w:t>inspek</w:t>
      </w:r>
      <w:r w:rsidRPr="009D49DA">
        <w:rPr>
          <w:spacing w:val="-2"/>
        </w:rPr>
        <w:softHyphen/>
        <w:t>tionen upplysningar om sin verksamhet enligt föreskrifter som</w:t>
      </w:r>
      <w:r w:rsidRPr="009D49DA">
        <w:t xml:space="preserve"> meddelats med stöd av lagen (23 kap. 2 §). </w:t>
      </w:r>
      <w:r w:rsidRPr="009D49DA">
        <w:rPr>
          <w:spacing w:val="-2"/>
        </w:rPr>
        <w:t>Regeringen eller den myndighet som regeringen bestämmer får med</w:t>
      </w:r>
      <w:r w:rsidRPr="009D49DA">
        <w:rPr>
          <w:spacing w:val="-2"/>
        </w:rPr>
        <w:softHyphen/>
        <w:t xml:space="preserve">dela </w:t>
      </w:r>
      <w:r w:rsidRPr="009D49DA">
        <w:rPr>
          <w:spacing w:val="-4"/>
        </w:rPr>
        <w:t>före</w:t>
      </w:r>
      <w:r w:rsidRPr="009D49DA">
        <w:rPr>
          <w:spacing w:val="-4"/>
        </w:rPr>
        <w:softHyphen/>
        <w:t>skrifter om vilka upplysningar ett företag ska lämna och när upp</w:t>
      </w:r>
      <w:r w:rsidRPr="009D49DA">
        <w:rPr>
          <w:spacing w:val="-4"/>
        </w:rPr>
        <w:softHyphen/>
        <w:t>lys</w:t>
      </w:r>
      <w:r w:rsidRPr="009D49DA">
        <w:rPr>
          <w:spacing w:val="-4"/>
        </w:rPr>
        <w:softHyphen/>
        <w:t>ningarna</w:t>
      </w:r>
      <w:r w:rsidRPr="009D49DA">
        <w:t xml:space="preserve"> ska lämnas (23 kap. </w:t>
      </w:r>
      <w:r w:rsidRPr="009D49DA">
        <w:rPr>
          <w:spacing w:val="-2"/>
        </w:rPr>
        <w:t>15 § 1)</w:t>
      </w:r>
      <w:r w:rsidRPr="009D49DA">
        <w:t xml:space="preserve">. Även de ovannämnda nya kraven på rapportering som har införts i MiFID II bör genomföras i föreskrifter som meddelas med stöd </w:t>
      </w:r>
      <w:r w:rsidRPr="009D49DA">
        <w:lastRenderedPageBreak/>
        <w:t>av det bemyndigandet. Det blir därmed en förutsättning för att ett utländskt företag som hör hemma utanför EES ska få tillstånd att driva värde</w:t>
      </w:r>
      <w:r w:rsidRPr="009D49DA">
        <w:softHyphen/>
        <w:t>pappersrörelse från filial i Sverige att det finns skäl att anta att även de rapporter</w:t>
      </w:r>
      <w:r w:rsidRPr="009D49DA">
        <w:softHyphen/>
        <w:t>ingskraven fullgörs i enlighet med föreskrifterna. I lagen om värdepappersmarknaden finns en gene</w:t>
      </w:r>
      <w:r w:rsidRPr="009D49DA">
        <w:softHyphen/>
        <w:t>rell bestämmelse om Finans</w:t>
      </w:r>
      <w:r w:rsidRPr="009D49DA">
        <w:softHyphen/>
        <w:t>inspektionens skyldighet att samarbeta och utbyta information med bl.a. andra behöriga myndigheter och Esma (23 kap. 5 §</w:t>
      </w:r>
      <w:r w:rsidRPr="009D49DA">
        <w:rPr>
          <w:rFonts w:asciiTheme="minorHAnsi" w:hAnsiTheme="minorHAnsi"/>
        </w:rPr>
        <w:t>).</w:t>
      </w:r>
      <w:r w:rsidRPr="009D49DA">
        <w:t xml:space="preserve"> Några lagstiftnings</w:t>
      </w:r>
      <w:r w:rsidRPr="009D49DA">
        <w:softHyphen/>
        <w:t>åtgärder för att genomföra de nu aktuella nya reglerna i MiFID II behövs därför inte.</w:t>
      </w:r>
    </w:p>
    <w:p w14:paraId="61C54D80" w14:textId="77777777" w:rsidR="00F40416" w:rsidRPr="009D49DA" w:rsidRDefault="00F40416" w:rsidP="00F40416">
      <w:pPr>
        <w:pStyle w:val="Rubrik5utannumrering"/>
      </w:pPr>
      <w:r w:rsidRPr="009D49DA">
        <w:t xml:space="preserve">Gränsöverskridande verksamhet </w:t>
      </w:r>
    </w:p>
    <w:p w14:paraId="693B1950" w14:textId="77777777" w:rsidR="00F40416" w:rsidRPr="009D49DA" w:rsidRDefault="00F40416" w:rsidP="00F40416">
      <w:pPr>
        <w:pStyle w:val="Brdtext"/>
      </w:pPr>
      <w:r w:rsidRPr="009D49DA">
        <w:t>I MiFID II finns regler som innebär att om ett före</w:t>
      </w:r>
      <w:r w:rsidRPr="009D49DA">
        <w:softHyphen/>
        <w:t>tag från tredjeland som tillhandahåller en investeringstjänst eller ut</w:t>
      </w:r>
      <w:r w:rsidRPr="009D49DA">
        <w:softHyphen/>
        <w:t>för en investe</w:t>
      </w:r>
      <w:r w:rsidRPr="009D49DA">
        <w:softHyphen/>
        <w:t>ringsverksamhet uteslutande på kundens initiativ, så ska detta inte anses vara en sådan situation som kräver tillstånd från den behöriga myndigheten i det land där kunden befinner sig (artikel 42.1). Genom värdepappers</w:t>
      </w:r>
      <w:r w:rsidRPr="009D49DA">
        <w:softHyphen/>
        <w:t xml:space="preserve">bolagsdirektivet (artikel 64.4) har de reglerna kompletterats med ett förtydligande om att om ett företag </w:t>
      </w:r>
      <w:r w:rsidRPr="009D49DA">
        <w:rPr>
          <w:spacing w:val="-4"/>
        </w:rPr>
        <w:t>från tredjeland, ett annat företag som har nära förbindelser med detta</w:t>
      </w:r>
      <w:r w:rsidRPr="009D49DA">
        <w:t xml:space="preserve"> företag eller andra som agerar för företagets räkning söker upp kun</w:t>
      </w:r>
      <w:r w:rsidRPr="009D49DA">
        <w:softHyphen/>
        <w:t>der eller potentiella kunder i EU, ska detta inte anses som att tjäns</w:t>
      </w:r>
      <w:r w:rsidRPr="009D49DA">
        <w:softHyphen/>
        <w:t xml:space="preserve">terna tillhandahålls på kundens initiativ (artikel 42.1 andra stycket i MiFID II). </w:t>
      </w:r>
    </w:p>
    <w:p w14:paraId="1B470EE5" w14:textId="77777777" w:rsidR="00F40416" w:rsidRDefault="00F40416" w:rsidP="00F40416">
      <w:pPr>
        <w:pStyle w:val="Brdtextmedindrag"/>
      </w:pPr>
      <w:r w:rsidRPr="009D49DA">
        <w:t>Vid genomförandet i svensk rätt av MiFID II betraktades de nu aktuella reglerna i direktivet som en tolkningsregel för vad som avses med tillståndspliktig värdepappersrörelse inom ett lands territorium. Den situation som beskrivs i direktivet var redan enligt gällande svensk rätt en sådan situation i vilken det inte krävdes något tillstånd enligt lagen om värdepappersmarknaden (prop. 2016/17:162 s. 467). I svensk rätt betraktas det inte som tillhandahållande av tjänster i Sverige, om en person här i landet på eget initiativ vänder sig till ett företag utom</w:t>
      </w:r>
      <w:r w:rsidRPr="009D49DA">
        <w:softHyphen/>
        <w:t>lands för att få en tjänst utförd (jfr t.ex. prop. 2010/11:135 s. 135). Om företaget, eller någon som företräder eller kan anses företräda före</w:t>
      </w:r>
      <w:r w:rsidRPr="009D49DA">
        <w:softHyphen/>
        <w:t>taget, söker upp kunder i Sverige är det dock fråga om att före</w:t>
      </w:r>
      <w:r w:rsidRPr="009D49DA">
        <w:softHyphen/>
        <w:t xml:space="preserve">taget tillhandahåller tjänster i Sverige, varför tillstånd krävs. </w:t>
      </w:r>
      <w:r w:rsidRPr="009D49DA">
        <w:rPr>
          <w:spacing w:val="-4"/>
        </w:rPr>
        <w:t>Detta följer redan av gällande rätt och det krävs därför inte någon lagändring för att genom</w:t>
      </w:r>
      <w:r w:rsidRPr="009D49DA">
        <w:rPr>
          <w:spacing w:val="-4"/>
        </w:rPr>
        <w:softHyphen/>
        <w:t>föra</w:t>
      </w:r>
      <w:r w:rsidRPr="009D49DA">
        <w:t xml:space="preserve"> det förtydligande tillägg som har gjorts i reglerna i MiFID II.</w:t>
      </w:r>
    </w:p>
    <w:p w14:paraId="10133233" w14:textId="77777777" w:rsidR="00F40416" w:rsidRPr="009D49DA" w:rsidRDefault="00F40416" w:rsidP="00F40416">
      <w:pPr>
        <w:pStyle w:val="Rubrik3"/>
      </w:pPr>
      <w:bookmarkStart w:id="297" w:name="_Toc33087294"/>
      <w:bookmarkStart w:id="298" w:name="_Toc65160305"/>
      <w:bookmarkStart w:id="299" w:name="_Toc68700522"/>
      <w:r w:rsidRPr="009D49DA">
        <w:t>Tick-size</w:t>
      </w:r>
      <w:bookmarkEnd w:id="297"/>
      <w:bookmarkEnd w:id="298"/>
      <w:bookmarkEnd w:id="299"/>
    </w:p>
    <w:p w14:paraId="4B797B2F" w14:textId="77777777" w:rsidR="00F40416" w:rsidRPr="009D49DA" w:rsidRDefault="00F40416" w:rsidP="00F40416">
      <w:pPr>
        <w:pStyle w:val="Brdtextram"/>
        <w:rPr>
          <w:lang w:eastAsia="sv-SE"/>
        </w:rPr>
      </w:pPr>
      <w:r w:rsidRPr="009D49DA">
        <w:rPr>
          <w:b/>
          <w:spacing w:val="4"/>
          <w:lang w:eastAsia="sv-SE"/>
        </w:rPr>
        <w:t>Regeringens förslag:</w:t>
      </w:r>
      <w:r w:rsidRPr="009D49DA">
        <w:rPr>
          <w:spacing w:val="4"/>
          <w:lang w:eastAsia="sv-SE"/>
        </w:rPr>
        <w:t xml:space="preserve"> I bestämmelserna i lagen om värdepappers</w:t>
      </w:r>
      <w:r w:rsidRPr="009D49DA">
        <w:rPr>
          <w:lang w:eastAsia="sv-SE"/>
        </w:rPr>
        <w:softHyphen/>
        <w:t>mark</w:t>
      </w:r>
      <w:r w:rsidRPr="009D49DA">
        <w:rPr>
          <w:lang w:eastAsia="sv-SE"/>
        </w:rPr>
        <w:softHyphen/>
        <w:t xml:space="preserve">naden om att en börs ska ha regler om minsta tillåtna prisändring (s.k. </w:t>
      </w:r>
      <w:r w:rsidRPr="009D49DA">
        <w:rPr>
          <w:i/>
          <w:iCs/>
          <w:lang w:eastAsia="sv-SE"/>
        </w:rPr>
        <w:t>tick-size</w:t>
      </w:r>
      <w:r w:rsidRPr="009D49DA">
        <w:rPr>
          <w:lang w:eastAsia="sv-SE"/>
        </w:rPr>
        <w:t xml:space="preserve"> eller budsteg) ska det införas ett undantag som innebär att reglerna inte ska hindra en börs från att matcha order av stor omfattning på mittpunkten </w:t>
      </w:r>
      <w:r>
        <w:rPr>
          <w:lang w:eastAsia="sv-SE"/>
        </w:rPr>
        <w:t>mellan</w:t>
      </w:r>
      <w:r w:rsidRPr="009D49DA">
        <w:rPr>
          <w:lang w:eastAsia="sv-SE"/>
        </w:rPr>
        <w:t xml:space="preserve"> aktuella köp- och säljbud. </w:t>
      </w:r>
    </w:p>
    <w:p w14:paraId="0E779DCF" w14:textId="77777777" w:rsidR="00F40416" w:rsidRPr="009D49DA" w:rsidRDefault="00F40416" w:rsidP="00F40416">
      <w:pPr>
        <w:pStyle w:val="Brdtext"/>
        <w:rPr>
          <w:sz w:val="8"/>
          <w:szCs w:val="8"/>
        </w:rPr>
      </w:pPr>
    </w:p>
    <w:p w14:paraId="1DEDB89C" w14:textId="77777777" w:rsidR="00F40416" w:rsidRPr="009D49DA" w:rsidRDefault="00F40416" w:rsidP="00F40416">
      <w:pPr>
        <w:pStyle w:val="Brdtextmedindrag"/>
      </w:pPr>
      <w:r w:rsidRPr="009D49DA">
        <w:rPr>
          <w:b/>
          <w:bCs/>
        </w:rPr>
        <w:t>Utredningens förslag</w:t>
      </w:r>
      <w:r w:rsidRPr="009D49DA">
        <w:t xml:space="preserve"> överensstämmer med regeringens förslag.</w:t>
      </w:r>
    </w:p>
    <w:p w14:paraId="43D00B2B" w14:textId="77777777" w:rsidR="00F40416" w:rsidRPr="009D49DA" w:rsidRDefault="00F40416" w:rsidP="00F40416">
      <w:pPr>
        <w:pStyle w:val="Brdtextmedindrag"/>
      </w:pPr>
      <w:r w:rsidRPr="009D49DA">
        <w:rPr>
          <w:b/>
          <w:bCs/>
        </w:rPr>
        <w:t xml:space="preserve">Remissinstanserna </w:t>
      </w:r>
      <w:r w:rsidRPr="009D49DA">
        <w:t xml:space="preserve">tillstyrker förslaget eller har inget att invända mot det. </w:t>
      </w:r>
    </w:p>
    <w:p w14:paraId="1F4949F0" w14:textId="77777777" w:rsidR="00F40416" w:rsidRPr="009D49DA" w:rsidRDefault="00F40416" w:rsidP="00F40416">
      <w:pPr>
        <w:pStyle w:val="Rubrik4utannumrering"/>
      </w:pPr>
      <w:r w:rsidRPr="009D49DA">
        <w:lastRenderedPageBreak/>
        <w:t xml:space="preserve">Skälen för regeringens förslag </w:t>
      </w:r>
    </w:p>
    <w:p w14:paraId="59A64371" w14:textId="77777777" w:rsidR="00F40416" w:rsidRPr="009D49DA" w:rsidRDefault="00F40416" w:rsidP="00F40416">
      <w:pPr>
        <w:pStyle w:val="Rubrik5utannumrering"/>
        <w:spacing w:before="0"/>
      </w:pPr>
      <w:r w:rsidRPr="009D49DA">
        <w:t xml:space="preserve">Bestämmelserna om </w:t>
      </w:r>
      <w:r>
        <w:t>minsta tillåtna prisändring</w:t>
      </w:r>
      <w:r w:rsidRPr="009D49DA">
        <w:t xml:space="preserve"> ska kompletteras </w:t>
      </w:r>
    </w:p>
    <w:p w14:paraId="5A763C49" w14:textId="77777777" w:rsidR="00F40416" w:rsidRPr="009D49DA" w:rsidRDefault="00F40416" w:rsidP="00F40416">
      <w:pPr>
        <w:pStyle w:val="Brdtext"/>
        <w:rPr>
          <w:spacing w:val="-2"/>
        </w:rPr>
      </w:pPr>
      <w:r w:rsidRPr="009D49DA">
        <w:t xml:space="preserve">Enligt MiFID II ska en reglerad marknad ha regler om gränser för hur priset ändras (s.k. tick-size eller budsteg) för aktier, depåbevis, andelar i s.k. börshandlade fonder, certifikat och andra </w:t>
      </w:r>
      <w:r w:rsidRPr="009D49DA">
        <w:rPr>
          <w:spacing w:val="-2"/>
        </w:rPr>
        <w:t>liknande finansiella instrument samt andra finansiella instrument för vilka kommissionen</w:t>
      </w:r>
      <w:r w:rsidRPr="009D49DA">
        <w:t xml:space="preserve"> har antagit tekniska standarder (artikel 49.1). Samma regler ska tillämpas av den som driver en MTF- eller OTF-platt</w:t>
      </w:r>
      <w:r w:rsidRPr="009D49DA">
        <w:softHyphen/>
        <w:t>form (artikel 18.5</w:t>
      </w:r>
      <w:r w:rsidRPr="009D49DA">
        <w:rPr>
          <w:spacing w:val="-2"/>
        </w:rPr>
        <w:t xml:space="preserve">). </w:t>
      </w:r>
    </w:p>
    <w:p w14:paraId="04F3AE7D" w14:textId="77777777" w:rsidR="00F40416" w:rsidRPr="009D49DA" w:rsidRDefault="00F40416" w:rsidP="00F40416">
      <w:pPr>
        <w:pStyle w:val="Brdtextmedindrag"/>
      </w:pPr>
      <w:r w:rsidRPr="009D49DA">
        <w:rPr>
          <w:spacing w:val="-2"/>
        </w:rPr>
        <w:t>Genom värde</w:t>
      </w:r>
      <w:r w:rsidRPr="009D49DA">
        <w:rPr>
          <w:spacing w:val="-2"/>
        </w:rPr>
        <w:softHyphen/>
        <w:t>pappers</w:t>
      </w:r>
      <w:r w:rsidRPr="009D49DA">
        <w:rPr>
          <w:spacing w:val="-2"/>
        </w:rPr>
        <w:softHyphen/>
        <w:t>bolagsdirektivet (artikel 64.5) har reglerna i MiFID II änd</w:t>
      </w:r>
      <w:r w:rsidRPr="009D49DA">
        <w:rPr>
          <w:spacing w:val="-2"/>
        </w:rPr>
        <w:softHyphen/>
      </w:r>
      <w:r w:rsidRPr="009D49DA">
        <w:t>rats så att det också anges att kravet inte ska ”hindra reg</w:t>
      </w:r>
      <w:r w:rsidRPr="009D49DA">
        <w:softHyphen/>
        <w:t>le</w:t>
      </w:r>
      <w:r w:rsidRPr="009D49DA">
        <w:softHyphen/>
        <w:t>rade marknader från order</w:t>
      </w:r>
      <w:r w:rsidRPr="009D49DA">
        <w:softHyphen/>
        <w:t>matchning av stor omfattning på mitt</w:t>
      </w:r>
      <w:r w:rsidRPr="009D49DA">
        <w:softHyphen/>
      </w:r>
      <w:r w:rsidRPr="009D49DA">
        <w:rPr>
          <w:spacing w:val="-2"/>
        </w:rPr>
        <w:t>punkten inom de aktuella köp- och säljbuden”. Med detta torde avses</w:t>
      </w:r>
      <w:r w:rsidRPr="009D49DA">
        <w:t xml:space="preserve"> att kraven inte ska hindra att order av stor omfattning (eng. </w:t>
      </w:r>
      <w:r w:rsidRPr="009D49DA">
        <w:rPr>
          <w:i/>
        </w:rPr>
        <w:t>large in scale</w:t>
      </w:r>
      <w:r w:rsidRPr="009D49DA">
        <w:t>), för vilka det finns undantag från transpa</w:t>
      </w:r>
      <w:r w:rsidRPr="009D49DA">
        <w:softHyphen/>
        <w:t>renskraven före handel (se t.ex. artikel 4.1 c i MiFIR i fråga om aktie</w:t>
      </w:r>
      <w:r w:rsidRPr="009D49DA">
        <w:softHyphen/>
        <w:t>instrument) matchas på mittpunkten mellan två budsteg.</w:t>
      </w:r>
    </w:p>
    <w:p w14:paraId="1379AF74" w14:textId="77777777" w:rsidR="00F40416" w:rsidRPr="009D49DA" w:rsidRDefault="00F40416" w:rsidP="00F40416">
      <w:pPr>
        <w:pStyle w:val="Brdtextmedindrag"/>
      </w:pPr>
      <w:r w:rsidRPr="009D49DA">
        <w:t>De nu aktuella reglerna i MiFID II har i svensk rätt genomförts i mot</w:t>
      </w:r>
      <w:r w:rsidRPr="009D49DA">
        <w:softHyphen/>
        <w:t>svarande bestämmelser i lagen om värde</w:t>
      </w:r>
      <w:r w:rsidRPr="009D49DA">
        <w:softHyphen/>
      </w:r>
      <w:r w:rsidRPr="009D49DA">
        <w:rPr>
          <w:spacing w:val="-2"/>
        </w:rPr>
        <w:t>pappers</w:t>
      </w:r>
      <w:r w:rsidRPr="009D49DA">
        <w:rPr>
          <w:spacing w:val="-2"/>
        </w:rPr>
        <w:softHyphen/>
        <w:t>marknaden (</w:t>
      </w:r>
      <w:r w:rsidRPr="009D49DA">
        <w:t>13 kap. 1 i §)</w:t>
      </w:r>
      <w:r w:rsidRPr="009D49DA">
        <w:rPr>
          <w:spacing w:val="-2"/>
        </w:rPr>
        <w:t>. För att genomföra den ändring som har gjorts i direktivet, bör de bestäm</w:t>
      </w:r>
      <w:r w:rsidRPr="009D49DA">
        <w:rPr>
          <w:spacing w:val="-2"/>
        </w:rPr>
        <w:softHyphen/>
        <w:t>melserna kompletteras med att kra</w:t>
      </w:r>
      <w:r w:rsidRPr="009D49DA">
        <w:rPr>
          <w:spacing w:val="-2"/>
        </w:rPr>
        <w:softHyphen/>
        <w:t>vet</w:t>
      </w:r>
      <w:r w:rsidRPr="009D49DA">
        <w:t xml:space="preserve"> inte hind</w:t>
      </w:r>
      <w:r w:rsidRPr="009D49DA">
        <w:softHyphen/>
        <w:t xml:space="preserve">rar att order av stor omfattning matchas på mittpunkten </w:t>
      </w:r>
      <w:r>
        <w:t>mellan</w:t>
      </w:r>
      <w:r w:rsidRPr="009D49DA">
        <w:t xml:space="preserve"> aktuella köp- och säljbud. </w:t>
      </w:r>
    </w:p>
    <w:p w14:paraId="3E4CB7E7" w14:textId="77777777" w:rsidR="00F40416" w:rsidRPr="009D49DA" w:rsidRDefault="00F40416" w:rsidP="00F40416">
      <w:pPr>
        <w:pStyle w:val="Rubrik5utannumrering"/>
      </w:pPr>
      <w:r w:rsidRPr="009D49DA">
        <w:t>Befintliga bestämmelser kan tillämpas fram till dess att lagändringen träder i kraft</w:t>
      </w:r>
    </w:p>
    <w:p w14:paraId="2037ECB1" w14:textId="68B10DB5" w:rsidR="00F40416" w:rsidRDefault="00F40416" w:rsidP="00F40416">
      <w:pPr>
        <w:pStyle w:val="Brdtext"/>
        <w:rPr>
          <w:lang w:eastAsia="sv-SE"/>
        </w:rPr>
      </w:pPr>
      <w:r w:rsidRPr="009D49DA">
        <w:rPr>
          <w:spacing w:val="-2"/>
        </w:rPr>
        <w:t>Huvudregeln i värdepappersbolagsdirektivet är, liksom i många andra</w:t>
      </w:r>
      <w:r w:rsidRPr="009D49DA">
        <w:t xml:space="preserve"> EU-direktiv, att medlemsstaterna ska anta och offentliggöra de be</w:t>
      </w:r>
      <w:r w:rsidRPr="009D49DA">
        <w:softHyphen/>
        <w:t>stäm</w:t>
      </w:r>
      <w:r w:rsidRPr="009D49DA">
        <w:softHyphen/>
        <w:t>melser som krävs för att genomföra direktivet 18 månader efter det att direktivet trätt i kraft (se artikel 67.1 första stycket). När det gäller de nya reglerna om tick-size som har införts i MiFID II ska anges dock att medlems</w:t>
      </w:r>
      <w:r w:rsidRPr="009D49DA">
        <w:softHyphen/>
        <w:t>staterna ska tillämpa de bestämmelser som är nödvän</w:t>
      </w:r>
      <w:r w:rsidRPr="009D49DA">
        <w:softHyphen/>
        <w:t>diga för att följa dem redan tre månader efter att värdepappers</w:t>
      </w:r>
      <w:r w:rsidRPr="009D49DA">
        <w:softHyphen/>
        <w:t>bolags</w:t>
      </w:r>
      <w:r w:rsidRPr="009D49DA">
        <w:softHyphen/>
        <w:t>direk</w:t>
      </w:r>
      <w:r w:rsidRPr="009D49DA">
        <w:softHyphen/>
        <w:t>tivet har trätt i kraft (artikel 67.1 andra stycket i värdepappers</w:t>
      </w:r>
      <w:r w:rsidRPr="009D49DA">
        <w:softHyphen/>
        <w:t>bolags</w:t>
      </w:r>
      <w:r w:rsidRPr="009D49DA">
        <w:softHyphen/>
        <w:t>direk</w:t>
      </w:r>
      <w:r w:rsidRPr="009D49DA">
        <w:softHyphen/>
        <w:t xml:space="preserve">tivet). Som det är formulerat i direktivet torde det inte krävas att medlemsstaterna antar några nya bestämmelser inom den angivna tidsfristen, utan tillämpar befintliga bestämmelser så att de </w:t>
      </w:r>
      <w:r w:rsidRPr="009D49DA">
        <w:rPr>
          <w:lang w:eastAsia="sv-SE"/>
        </w:rPr>
        <w:t>inte hindrar en börs från ordermatchning av stor omfattning på mitt</w:t>
      </w:r>
      <w:r w:rsidRPr="009D49DA">
        <w:rPr>
          <w:lang w:eastAsia="sv-SE"/>
        </w:rPr>
        <w:softHyphen/>
        <w:t>punkten inom de aktuella köp- och säljbuden. Regeringen instämmer med utred</w:t>
      </w:r>
      <w:r w:rsidRPr="009D49DA">
        <w:rPr>
          <w:lang w:eastAsia="sv-SE"/>
        </w:rPr>
        <w:softHyphen/>
        <w:t>ningen att det tillägg som har gjorts i MiFID II bör betraktas som ett tydligt tolk</w:t>
      </w:r>
      <w:r w:rsidRPr="009D49DA">
        <w:rPr>
          <w:lang w:eastAsia="sv-SE"/>
        </w:rPr>
        <w:softHyphen/>
        <w:t>ningsunderlag vid en direktiv</w:t>
      </w:r>
      <w:r w:rsidRPr="009D49DA">
        <w:rPr>
          <w:lang w:eastAsia="sv-SE"/>
        </w:rPr>
        <w:softHyphen/>
        <w:t>konform tolkning av de befintliga bestämmelserna i nationell rätt och att detta måste anses leva upp till direktivets krav. Det är därför inte nöd</w:t>
      </w:r>
      <w:r w:rsidRPr="009D49DA">
        <w:rPr>
          <w:lang w:eastAsia="sv-SE"/>
        </w:rPr>
        <w:softHyphen/>
        <w:t>vändigt att de ändringar i bestämmelsen om tick-size i lagen om värde</w:t>
      </w:r>
      <w:r w:rsidRPr="009D49DA">
        <w:rPr>
          <w:lang w:eastAsia="sv-SE"/>
        </w:rPr>
        <w:softHyphen/>
        <w:t xml:space="preserve">pappersmarknaden som föreslås ovan träder i kraft vid ett tidigare datum än övriga lagändringar som föreslås i denna </w:t>
      </w:r>
      <w:r w:rsidR="007678D3">
        <w:rPr>
          <w:lang w:eastAsia="sv-SE"/>
        </w:rPr>
        <w:t>proposition</w:t>
      </w:r>
      <w:r w:rsidRPr="009D49DA">
        <w:rPr>
          <w:lang w:eastAsia="sv-SE"/>
        </w:rPr>
        <w:t>, se av</w:t>
      </w:r>
      <w:r w:rsidRPr="009D49DA">
        <w:rPr>
          <w:lang w:eastAsia="sv-SE"/>
        </w:rPr>
        <w:softHyphen/>
        <w:t>snitt 15.2.1.</w:t>
      </w:r>
    </w:p>
    <w:p w14:paraId="1C7FF8A0" w14:textId="77777777" w:rsidR="00F40416" w:rsidRDefault="00F40416" w:rsidP="00F40416">
      <w:pPr>
        <w:pStyle w:val="Brdtextmedindrag"/>
        <w:rPr>
          <w:lang w:eastAsia="sv-SE"/>
        </w:rPr>
      </w:pPr>
      <w:r>
        <w:rPr>
          <w:lang w:eastAsia="sv-SE"/>
        </w:rPr>
        <w:br w:type="page"/>
      </w:r>
    </w:p>
    <w:p w14:paraId="7471E00C" w14:textId="77777777" w:rsidR="00F40416" w:rsidRPr="009D49DA" w:rsidRDefault="00F40416" w:rsidP="00F40416">
      <w:pPr>
        <w:pStyle w:val="Rubrik3"/>
        <w:rPr>
          <w:lang w:eastAsia="sv-SE"/>
        </w:rPr>
      </w:pPr>
      <w:bookmarkStart w:id="300" w:name="_Toc33087295"/>
      <w:bookmarkStart w:id="301" w:name="_Toc65160306"/>
      <w:bookmarkStart w:id="302" w:name="_Toc68700523"/>
      <w:r w:rsidRPr="009D49DA">
        <w:rPr>
          <w:lang w:eastAsia="sv-SE"/>
        </w:rPr>
        <w:lastRenderedPageBreak/>
        <w:t>Informationsutbyte mellan behöriga myndigheter</w:t>
      </w:r>
      <w:bookmarkEnd w:id="300"/>
      <w:bookmarkEnd w:id="301"/>
      <w:bookmarkEnd w:id="302"/>
    </w:p>
    <w:p w14:paraId="4FAD28F7" w14:textId="77777777" w:rsidR="00F40416" w:rsidRPr="009D49DA" w:rsidRDefault="00F40416" w:rsidP="00F40416">
      <w:pPr>
        <w:pStyle w:val="Brdtextram"/>
        <w:rPr>
          <w:lang w:eastAsia="sv-SE"/>
        </w:rPr>
      </w:pPr>
      <w:r w:rsidRPr="009D49DA">
        <w:rPr>
          <w:b/>
          <w:lang w:eastAsia="sv-SE"/>
        </w:rPr>
        <w:t>Regeringens bedömning:</w:t>
      </w:r>
      <w:r w:rsidRPr="009D49DA">
        <w:rPr>
          <w:lang w:eastAsia="sv-SE"/>
        </w:rPr>
        <w:t xml:space="preserve"> Ändringen i reglerna i MiFID II om informationsutbyte mellan behöriga myndigheter i EU i kräver inte några lag</w:t>
      </w:r>
      <w:r w:rsidRPr="009D49DA">
        <w:rPr>
          <w:lang w:eastAsia="sv-SE"/>
        </w:rPr>
        <w:softHyphen/>
        <w:t xml:space="preserve">stiftningsåtgärder. </w:t>
      </w:r>
    </w:p>
    <w:p w14:paraId="41096844" w14:textId="77777777" w:rsidR="00F40416" w:rsidRPr="009D49DA" w:rsidRDefault="00F40416" w:rsidP="00F40416">
      <w:pPr>
        <w:pStyle w:val="Brdtext"/>
        <w:rPr>
          <w:b/>
          <w:bCs/>
          <w:sz w:val="8"/>
          <w:szCs w:val="8"/>
        </w:rPr>
      </w:pPr>
    </w:p>
    <w:p w14:paraId="20F1DF0F" w14:textId="77777777" w:rsidR="00F40416" w:rsidRPr="009D49DA" w:rsidRDefault="00F40416" w:rsidP="00F40416">
      <w:pPr>
        <w:pStyle w:val="Brdtextmedindrag"/>
      </w:pPr>
      <w:r w:rsidRPr="009D49DA">
        <w:rPr>
          <w:b/>
          <w:bCs/>
        </w:rPr>
        <w:t xml:space="preserve">Utredningens bedömning </w:t>
      </w:r>
      <w:r w:rsidRPr="009D49DA">
        <w:t>överensstämmer med regeringens bedöm</w:t>
      </w:r>
      <w:r w:rsidRPr="009D49DA">
        <w:softHyphen/>
        <w:t>ning.</w:t>
      </w:r>
    </w:p>
    <w:p w14:paraId="7A06FA91" w14:textId="77777777" w:rsidR="00F40416" w:rsidRPr="009D49DA" w:rsidRDefault="00F40416" w:rsidP="00F40416">
      <w:pPr>
        <w:pStyle w:val="Brdtextmedindrag"/>
      </w:pPr>
      <w:r w:rsidRPr="009D49DA">
        <w:rPr>
          <w:b/>
          <w:bCs/>
        </w:rPr>
        <w:t xml:space="preserve">Remissinstanserna </w:t>
      </w:r>
      <w:r w:rsidRPr="009D49DA">
        <w:t>tillstyrker bedömningen eller har inget att invända mot den.</w:t>
      </w:r>
    </w:p>
    <w:p w14:paraId="78C78EC0" w14:textId="77777777" w:rsidR="00F40416" w:rsidRDefault="00F40416" w:rsidP="00F40416">
      <w:pPr>
        <w:pStyle w:val="Brdtextmedindrag"/>
      </w:pPr>
      <w:r w:rsidRPr="009D49DA">
        <w:rPr>
          <w:b/>
          <w:bCs/>
          <w:spacing w:val="-2"/>
        </w:rPr>
        <w:t xml:space="preserve">Skälen för regeringens bedömning: </w:t>
      </w:r>
      <w:r w:rsidRPr="009D49DA">
        <w:rPr>
          <w:spacing w:val="-2"/>
        </w:rPr>
        <w:t>I MiFID II finns regler om informa</w:t>
      </w:r>
      <w:r w:rsidRPr="009D49DA">
        <w:rPr>
          <w:spacing w:val="-2"/>
        </w:rPr>
        <w:softHyphen/>
        <w:t>tionsutbyte mellan olika behö</w:t>
      </w:r>
      <w:r w:rsidRPr="009D49DA">
        <w:rPr>
          <w:spacing w:val="-2"/>
        </w:rPr>
        <w:softHyphen/>
      </w:r>
      <w:r w:rsidRPr="009D49DA">
        <w:t>riga myndigheter inom EU (artikel 81). Det anges vad den information som utbyts får användas för, bl.a. för att kontrollera att förut</w:t>
      </w:r>
      <w:r w:rsidRPr="009D49DA">
        <w:softHyphen/>
        <w:t>sättningarna för att värdepappersföretag ska få starta verksamhet är uppfyllda och för att underlätta övervakningen av verk</w:t>
      </w:r>
      <w:r w:rsidRPr="009D49DA">
        <w:softHyphen/>
        <w:t>sam</w:t>
      </w:r>
      <w:r w:rsidRPr="009D49DA">
        <w:softHyphen/>
        <w:t>heten (artikel 81.3 a). Genom den ändring som har gjorts genom värde</w:t>
      </w:r>
      <w:r w:rsidRPr="009D49DA">
        <w:softHyphen/>
        <w:t>pappers</w:t>
      </w:r>
      <w:r w:rsidRPr="009D49DA">
        <w:softHyphen/>
        <w:t>bolagsdirek</w:t>
      </w:r>
      <w:r w:rsidRPr="009D49DA">
        <w:softHyphen/>
        <w:t>tivet (artikel 64.6) har den tidigare hän</w:t>
      </w:r>
      <w:r w:rsidRPr="009D49DA">
        <w:softHyphen/>
        <w:t>visningen till kapital</w:t>
      </w:r>
      <w:r w:rsidRPr="009D49DA">
        <w:softHyphen/>
        <w:t>täck</w:t>
      </w:r>
      <w:r w:rsidRPr="009D49DA">
        <w:softHyphen/>
        <w:t>ningsdirektivet tagits bort. I svensk rätt har reglerna i MiFID II om informationsutbyte mellan behöriga myn</w:t>
      </w:r>
      <w:r w:rsidRPr="009D49DA">
        <w:softHyphen/>
        <w:t>dig</w:t>
      </w:r>
      <w:r w:rsidRPr="009D49DA">
        <w:softHyphen/>
        <w:t>heter genom</w:t>
      </w:r>
      <w:r w:rsidRPr="009D49DA">
        <w:softHyphen/>
      </w:r>
      <w:r w:rsidRPr="009D49DA">
        <w:rPr>
          <w:spacing w:val="-4"/>
        </w:rPr>
        <w:t xml:space="preserve">förts genom en allmänt hållen bestämmelse </w:t>
      </w:r>
      <w:r w:rsidRPr="009D49DA">
        <w:rPr>
          <w:spacing w:val="-2"/>
        </w:rPr>
        <w:t>i lagen om värde</w:t>
      </w:r>
      <w:r w:rsidRPr="009D49DA">
        <w:rPr>
          <w:spacing w:val="-2"/>
        </w:rPr>
        <w:softHyphen/>
        <w:t>pappers</w:t>
      </w:r>
      <w:r w:rsidRPr="009D49DA">
        <w:rPr>
          <w:spacing w:val="-2"/>
        </w:rPr>
        <w:softHyphen/>
        <w:t>mark</w:t>
      </w:r>
      <w:r w:rsidRPr="009D49DA">
        <w:rPr>
          <w:spacing w:val="-2"/>
        </w:rPr>
        <w:softHyphen/>
        <w:t>na</w:t>
      </w:r>
      <w:r w:rsidRPr="009D49DA">
        <w:rPr>
          <w:spacing w:val="-2"/>
        </w:rPr>
        <w:softHyphen/>
        <w:t>den (23 kap. 5 §).</w:t>
      </w:r>
      <w:r w:rsidRPr="009D49DA">
        <w:t xml:space="preserve"> Ändringen i de reglerna i direktivet kräver därför inte några lagstift</w:t>
      </w:r>
      <w:r w:rsidRPr="009D49DA">
        <w:softHyphen/>
        <w:t>ningsåtgärder.</w:t>
      </w:r>
    </w:p>
    <w:p w14:paraId="1ABC422E" w14:textId="77777777" w:rsidR="00F40416" w:rsidRPr="009D49DA" w:rsidRDefault="00F40416" w:rsidP="00F40416">
      <w:pPr>
        <w:pStyle w:val="Rubrik2"/>
      </w:pPr>
      <w:bookmarkStart w:id="303" w:name="_Toc33087296"/>
      <w:bookmarkStart w:id="304" w:name="_Toc65160307"/>
      <w:bookmarkStart w:id="305" w:name="_Toc68700524"/>
      <w:r w:rsidRPr="009D49DA">
        <w:t>Ändringar i krishanteringsdirektivet</w:t>
      </w:r>
      <w:bookmarkEnd w:id="303"/>
      <w:bookmarkEnd w:id="304"/>
      <w:bookmarkEnd w:id="305"/>
      <w:r w:rsidRPr="009D49DA">
        <w:t xml:space="preserve"> </w:t>
      </w:r>
    </w:p>
    <w:p w14:paraId="43439DE0" w14:textId="77777777" w:rsidR="00F40416" w:rsidRPr="009D49DA" w:rsidRDefault="00F40416" w:rsidP="00F40416">
      <w:pPr>
        <w:pStyle w:val="Brdtextram"/>
      </w:pPr>
      <w:bookmarkStart w:id="306" w:name="_Hlk57668795"/>
      <w:r w:rsidRPr="009D49DA">
        <w:rPr>
          <w:b/>
          <w:spacing w:val="-2"/>
        </w:rPr>
        <w:t>Regeringens förslag:</w:t>
      </w:r>
      <w:r w:rsidRPr="009D49DA">
        <w:rPr>
          <w:spacing w:val="-2"/>
        </w:rPr>
        <w:t xml:space="preserve"> Definitionen av värdepappersbolag i lagen om reso</w:t>
      </w:r>
      <w:r w:rsidRPr="009D49DA">
        <w:rPr>
          <w:spacing w:val="-2"/>
        </w:rPr>
        <w:softHyphen/>
        <w:t>lution</w:t>
      </w:r>
      <w:r w:rsidRPr="009D49DA">
        <w:t xml:space="preserve"> ska ändras så att </w:t>
      </w:r>
      <w:r>
        <w:t xml:space="preserve">den bara omfattar </w:t>
      </w:r>
      <w:r w:rsidRPr="009D49DA">
        <w:t>värdepappersbolag som har till</w:t>
      </w:r>
      <w:r w:rsidRPr="009D49DA">
        <w:softHyphen/>
        <w:t>stånd för handel för egen räkning eller för garanti</w:t>
      </w:r>
      <w:r w:rsidRPr="009D49DA">
        <w:softHyphen/>
        <w:t>givning avseende finansiella instru</w:t>
      </w:r>
      <w:r w:rsidRPr="009D49DA">
        <w:softHyphen/>
        <w:t>ment och placering av finansiella instrument med ett fast åtagan</w:t>
      </w:r>
      <w:r w:rsidRPr="009D49DA">
        <w:softHyphen/>
        <w:t xml:space="preserve">de. </w:t>
      </w:r>
    </w:p>
    <w:p w14:paraId="140C78F0" w14:textId="77777777" w:rsidR="00F40416" w:rsidRPr="009D49DA" w:rsidRDefault="00F40416" w:rsidP="00F40416">
      <w:pPr>
        <w:pStyle w:val="Brdtextmedindragram"/>
      </w:pPr>
      <w:r w:rsidRPr="009D49DA">
        <w:t>Definitionen av kreditinstitut i samma lag ska utvidgas så att den även omfattar sådana värdepappersbolag som har till</w:t>
      </w:r>
      <w:r w:rsidRPr="009D49DA">
        <w:softHyphen/>
      </w:r>
      <w:r w:rsidRPr="009D49DA">
        <w:rPr>
          <w:spacing w:val="-2"/>
        </w:rPr>
        <w:t>stånd att ta emot kunders medel på konto</w:t>
      </w:r>
      <w:r w:rsidRPr="009D49DA">
        <w:t xml:space="preserve">. </w:t>
      </w:r>
    </w:p>
    <w:p w14:paraId="3D884B81" w14:textId="77777777" w:rsidR="00F40416" w:rsidRPr="009D49DA" w:rsidRDefault="00F40416" w:rsidP="00F40416">
      <w:pPr>
        <w:pStyle w:val="Brdtextmedindragram"/>
      </w:pPr>
      <w:r w:rsidRPr="009D49DA">
        <w:t xml:space="preserve">I lagen om resolution ska </w:t>
      </w:r>
    </w:p>
    <w:p w14:paraId="30C5762C" w14:textId="77777777" w:rsidR="00F40416" w:rsidRPr="009D49DA" w:rsidRDefault="00F40416" w:rsidP="00F40416">
      <w:pPr>
        <w:pStyle w:val="Brdtextmedindragram"/>
      </w:pPr>
      <w:r w:rsidRPr="009D49DA">
        <w:t>– </w:t>
      </w:r>
      <w:r>
        <w:t xml:space="preserve">det i </w:t>
      </w:r>
      <w:r w:rsidRPr="009D49DA">
        <w:t>definitionerna av gruppbaserad och kapitalbas</w:t>
      </w:r>
      <w:r w:rsidRPr="003D6E03">
        <w:t xml:space="preserve"> </w:t>
      </w:r>
      <w:r w:rsidRPr="009D49DA">
        <w:t>tas in hänvis</w:t>
      </w:r>
      <w:r>
        <w:softHyphen/>
      </w:r>
      <w:r w:rsidRPr="009D49DA">
        <w:t>ningar till värdepappers</w:t>
      </w:r>
      <w:r w:rsidRPr="009D49DA">
        <w:softHyphen/>
        <w:t>bolagsförordningen,</w:t>
      </w:r>
    </w:p>
    <w:p w14:paraId="22533573" w14:textId="77777777" w:rsidR="00F40416" w:rsidRDefault="00F40416" w:rsidP="00F40416">
      <w:pPr>
        <w:pStyle w:val="Brdtextmedindragram"/>
      </w:pPr>
      <w:r w:rsidRPr="009D49DA">
        <w:t>– det</w:t>
      </w:r>
      <w:r w:rsidRPr="003D6E03">
        <w:t xml:space="preserve"> </w:t>
      </w:r>
      <w:r w:rsidRPr="009D49DA">
        <w:t>i defini</w:t>
      </w:r>
      <w:r w:rsidRPr="009D49DA">
        <w:softHyphen/>
        <w:t>tionen av tillsynskollegium</w:t>
      </w:r>
      <w:r>
        <w:t xml:space="preserve"> </w:t>
      </w:r>
      <w:r w:rsidRPr="009D49DA">
        <w:t>tas in en hänvisning till värdepappers</w:t>
      </w:r>
      <w:r w:rsidRPr="009D49DA">
        <w:softHyphen/>
        <w:t>bolags</w:t>
      </w:r>
      <w:r w:rsidRPr="009D49DA">
        <w:softHyphen/>
        <w:t>direktivet</w:t>
      </w:r>
      <w:r>
        <w:t>,</w:t>
      </w:r>
    </w:p>
    <w:p w14:paraId="6D3650D8" w14:textId="3F2522EA" w:rsidR="00F40416" w:rsidRPr="009D49DA" w:rsidRDefault="00F40416" w:rsidP="00F40416">
      <w:pPr>
        <w:pStyle w:val="Brdtextmedindragram"/>
      </w:pPr>
      <w:r w:rsidRPr="009D49DA">
        <w:t>– </w:t>
      </w:r>
      <w:r w:rsidR="00D24505">
        <w:t xml:space="preserve">kortformerna </w:t>
      </w:r>
      <w:r w:rsidRPr="009D49DA">
        <w:t>värdepappersbolagsförordningen och värde</w:t>
      </w:r>
      <w:r w:rsidRPr="009D49DA">
        <w:softHyphen/>
        <w:t>pappers</w:t>
      </w:r>
      <w:r w:rsidR="00D24505">
        <w:softHyphen/>
      </w:r>
      <w:r w:rsidRPr="009D49DA">
        <w:t>bolagsdirektivet</w:t>
      </w:r>
      <w:r w:rsidR="00D24505">
        <w:t xml:space="preserve"> införas</w:t>
      </w:r>
      <w:r w:rsidRPr="009D49DA">
        <w:t>,</w:t>
      </w:r>
      <w:r>
        <w:t xml:space="preserve"> </w:t>
      </w:r>
    </w:p>
    <w:p w14:paraId="57C86707" w14:textId="77777777" w:rsidR="00F40416" w:rsidRPr="009D49DA" w:rsidRDefault="00F40416" w:rsidP="00F40416">
      <w:pPr>
        <w:pStyle w:val="Brdtextmedindragram"/>
      </w:pPr>
      <w:r w:rsidRPr="009D49DA">
        <w:t xml:space="preserve">– hänvisningen till vissa slags värdepappersbolag </w:t>
      </w:r>
      <w:r>
        <w:t>tas bort</w:t>
      </w:r>
      <w:r w:rsidRPr="009D49DA">
        <w:t xml:space="preserve"> ur be</w:t>
      </w:r>
      <w:r w:rsidRPr="009D49DA">
        <w:softHyphen/>
        <w:t>stäm</w:t>
      </w:r>
      <w:r>
        <w:softHyphen/>
      </w:r>
      <w:r w:rsidRPr="009D49DA">
        <w:t>melsen om tillämpningen av bestämmelser om metod för risk</w:t>
      </w:r>
      <w:r w:rsidRPr="009D49DA">
        <w:softHyphen/>
        <w:t>justering av resolutionsavgiften, och</w:t>
      </w:r>
    </w:p>
    <w:p w14:paraId="3E255B6C" w14:textId="77777777" w:rsidR="00F40416" w:rsidRPr="009D49DA" w:rsidRDefault="00F40416" w:rsidP="00F40416">
      <w:pPr>
        <w:pStyle w:val="Brdtextmedindragram"/>
      </w:pPr>
      <w:r w:rsidRPr="009D49DA">
        <w:t>– bestämmelsen om avgiftsunderlaget för resolu</w:t>
      </w:r>
      <w:r w:rsidRPr="009D49DA">
        <w:softHyphen/>
        <w:t>tions</w:t>
      </w:r>
      <w:r w:rsidRPr="009D49DA">
        <w:softHyphen/>
        <w:t>avgiften komp</w:t>
      </w:r>
      <w:r w:rsidRPr="009D49DA">
        <w:softHyphen/>
        <w:t>letteras med en hänvisning till bestämmelserna om kapitalbas i värde</w:t>
      </w:r>
      <w:r w:rsidRPr="009D49DA">
        <w:softHyphen/>
        <w:t>pappersbolagsförordningen.</w:t>
      </w:r>
    </w:p>
    <w:p w14:paraId="3A311CF2" w14:textId="77777777" w:rsidR="00F40416" w:rsidRPr="009D49DA" w:rsidRDefault="00F40416" w:rsidP="00F40416">
      <w:pPr>
        <w:pStyle w:val="Brdtextmedindragram"/>
      </w:pPr>
      <w:r w:rsidRPr="009D49DA">
        <w:rPr>
          <w:spacing w:val="-2"/>
        </w:rPr>
        <w:t>I lagen om värde</w:t>
      </w:r>
      <w:r w:rsidRPr="009D49DA">
        <w:rPr>
          <w:spacing w:val="-2"/>
        </w:rPr>
        <w:softHyphen/>
        <w:t>pappers</w:t>
      </w:r>
      <w:r w:rsidRPr="009D49DA">
        <w:rPr>
          <w:spacing w:val="-2"/>
        </w:rPr>
        <w:softHyphen/>
        <w:t>mark</w:t>
      </w:r>
      <w:r w:rsidRPr="009D49DA">
        <w:rPr>
          <w:spacing w:val="-2"/>
        </w:rPr>
        <w:softHyphen/>
        <w:t>naden ska det i bestämmelserna om Finans</w:t>
      </w:r>
      <w:r w:rsidRPr="009D49DA">
        <w:rPr>
          <w:spacing w:val="-2"/>
        </w:rPr>
        <w:softHyphen/>
        <w:t xml:space="preserve">inspektionens samråd med andra behöriga myndigheter och om </w:t>
      </w:r>
      <w:r w:rsidRPr="009D49DA">
        <w:rPr>
          <w:spacing w:val="-2"/>
        </w:rPr>
        <w:lastRenderedPageBreak/>
        <w:t>inspektionens godkännande av koncerninternt finansiellt stöd införas</w:t>
      </w:r>
      <w:r w:rsidRPr="009D49DA">
        <w:t xml:space="preserve"> hänvis</w:t>
      </w:r>
      <w:r w:rsidRPr="009D49DA">
        <w:softHyphen/>
        <w:t>ningar till värde</w:t>
      </w:r>
      <w:r w:rsidRPr="009D49DA">
        <w:softHyphen/>
        <w:t>pappers</w:t>
      </w:r>
      <w:r w:rsidRPr="009D49DA">
        <w:softHyphen/>
        <w:t>bolags</w:t>
      </w:r>
      <w:r w:rsidRPr="009D49DA">
        <w:softHyphen/>
        <w:t xml:space="preserve">direktivet. </w:t>
      </w:r>
    </w:p>
    <w:bookmarkEnd w:id="306"/>
    <w:p w14:paraId="09303A2C" w14:textId="77777777" w:rsidR="00F40416" w:rsidRPr="009D49DA" w:rsidRDefault="00F40416" w:rsidP="00F40416">
      <w:pPr>
        <w:pStyle w:val="Brdtext"/>
        <w:rPr>
          <w:sz w:val="8"/>
          <w:szCs w:val="8"/>
        </w:rPr>
      </w:pPr>
    </w:p>
    <w:p w14:paraId="1A345DB0" w14:textId="77777777" w:rsidR="00F40416" w:rsidRPr="009D49DA" w:rsidRDefault="00F40416" w:rsidP="00F40416">
      <w:pPr>
        <w:pStyle w:val="Brdtextmedindrag"/>
      </w:pPr>
      <w:r w:rsidRPr="009D49DA">
        <w:rPr>
          <w:b/>
          <w:bCs/>
        </w:rPr>
        <w:t xml:space="preserve">Utredningens förslag </w:t>
      </w:r>
      <w:r w:rsidRPr="009D49DA">
        <w:t xml:space="preserve">överensstämmer med regeringens förslag. </w:t>
      </w:r>
    </w:p>
    <w:p w14:paraId="65FAE926" w14:textId="77777777" w:rsidR="00F40416" w:rsidRPr="009D49DA" w:rsidRDefault="00F40416" w:rsidP="00F40416">
      <w:pPr>
        <w:pStyle w:val="Brdtextmedindrag"/>
      </w:pPr>
      <w:r w:rsidRPr="009D49DA">
        <w:rPr>
          <w:b/>
          <w:bCs/>
        </w:rPr>
        <w:t xml:space="preserve">Remissinstanserna </w:t>
      </w:r>
      <w:r w:rsidRPr="009D49DA">
        <w:t>tillstyrker förslaget eller har inget att invända mot det.</w:t>
      </w:r>
    </w:p>
    <w:p w14:paraId="65CF4A31" w14:textId="77777777" w:rsidR="00F40416" w:rsidRPr="009D49DA" w:rsidRDefault="00F40416" w:rsidP="00F40416">
      <w:pPr>
        <w:pStyle w:val="Rubrik4utannumrering"/>
      </w:pPr>
      <w:r w:rsidRPr="009D49DA">
        <w:t>Skälen för regeringens förslag</w:t>
      </w:r>
    </w:p>
    <w:p w14:paraId="5C5E2F83" w14:textId="77777777" w:rsidR="00F40416" w:rsidRPr="009D49DA" w:rsidRDefault="00F40416" w:rsidP="00F40416">
      <w:pPr>
        <w:pStyle w:val="Rubrik5utannumrering"/>
        <w:spacing w:before="0"/>
      </w:pPr>
      <w:r w:rsidRPr="009D49DA">
        <w:t>Definitionen av värdepappersbolag i lagen om resolution</w:t>
      </w:r>
    </w:p>
    <w:p w14:paraId="24519C25" w14:textId="36EBE261" w:rsidR="00F40416" w:rsidRPr="009D49DA" w:rsidRDefault="00F40416" w:rsidP="00F40416">
      <w:pPr>
        <w:pStyle w:val="Brdtextmedindrag"/>
        <w:ind w:firstLine="0"/>
      </w:pPr>
      <w:r w:rsidRPr="009D49DA">
        <w:t>Genom värdepappers</w:t>
      </w:r>
      <w:r w:rsidRPr="009D49DA">
        <w:softHyphen/>
        <w:t>bolagsdirektivet (artikel 63.1) har det gjorts en änd</w:t>
      </w:r>
      <w:r w:rsidRPr="009D49DA">
        <w:softHyphen/>
        <w:t>ring i defini</w:t>
      </w:r>
      <w:r w:rsidRPr="009D49DA">
        <w:softHyphen/>
        <w:t>tio</w:t>
      </w:r>
      <w:r w:rsidRPr="009D49DA">
        <w:softHyphen/>
        <w:t>nen av värdepappersföretag i krishanterings</w:t>
      </w:r>
      <w:r w:rsidRPr="009D49DA">
        <w:softHyphen/>
        <w:t>direktivet (arti</w:t>
      </w:r>
      <w:r w:rsidRPr="009D49DA">
        <w:softHyphen/>
        <w:t xml:space="preserve">kel 2.1.3). </w:t>
      </w:r>
      <w:r w:rsidRPr="009D49DA">
        <w:rPr>
          <w:spacing w:val="4"/>
        </w:rPr>
        <w:t>Krishanteringsdirektivet är i svensk rätt huvudsakligen genomfört genom lagen</w:t>
      </w:r>
      <w:r w:rsidRPr="009D49DA">
        <w:t xml:space="preserve"> om resolution. Definitionen av värde</w:t>
      </w:r>
      <w:r w:rsidRPr="009D49DA">
        <w:softHyphen/>
        <w:t>pappers</w:t>
      </w:r>
      <w:r w:rsidR="002266E5">
        <w:softHyphen/>
      </w:r>
      <w:r w:rsidRPr="009D49DA">
        <w:t>bolag i den lagen behöver därför ändras (2 kap. 1 §). Med värdepappers</w:t>
      </w:r>
      <w:r w:rsidRPr="009D49DA">
        <w:softHyphen/>
        <w:t>bolag avses i den lagen i dag ett svenskt aktiebolag som har tillstånd att driva värdepappersrörelse enligt lagen om värdepappers</w:t>
      </w:r>
      <w:r w:rsidRPr="009D49DA">
        <w:softHyphen/>
        <w:t xml:space="preserve">marknaden, om det har tillstånd </w:t>
      </w:r>
    </w:p>
    <w:p w14:paraId="69DFEBF7" w14:textId="77777777" w:rsidR="00F40416" w:rsidRPr="009D49DA" w:rsidRDefault="00F40416" w:rsidP="00F40416">
      <w:pPr>
        <w:pStyle w:val="Brdtextmedindrag"/>
      </w:pPr>
      <w:r w:rsidRPr="009D49DA">
        <w:t>a) för någon av de tjänster som anges i 2 kap. 1 § 3, 6, 7, 8 och 9 den lagen,</w:t>
      </w:r>
    </w:p>
    <w:p w14:paraId="4E6C493B" w14:textId="77777777" w:rsidR="00F40416" w:rsidRPr="009D49DA" w:rsidRDefault="00F40416" w:rsidP="00F40416">
      <w:pPr>
        <w:pStyle w:val="Brdtextmedindrag"/>
      </w:pPr>
      <w:r w:rsidRPr="009D49DA">
        <w:t>b) att som sidotjänst förvara finansiella instrument för kunders räkning och ta emot medel med redo</w:t>
      </w:r>
      <w:r w:rsidRPr="009D49DA">
        <w:softHyphen/>
        <w:t>vis</w:t>
      </w:r>
      <w:r w:rsidRPr="009D49DA">
        <w:softHyphen/>
        <w:t xml:space="preserve">ningsskyldighet enligt 2 kap. 2 § första stycket 1 den lagen, eller </w:t>
      </w:r>
    </w:p>
    <w:p w14:paraId="2B4248DB" w14:textId="77777777" w:rsidR="00F40416" w:rsidRPr="009D49DA" w:rsidRDefault="00F40416" w:rsidP="00F40416">
      <w:pPr>
        <w:pStyle w:val="Brdtextmedindrag"/>
      </w:pPr>
      <w:r w:rsidRPr="009D49DA">
        <w:t xml:space="preserve">c) att som sidotjänst ta emot kunders medel på konto för att underlätta värdepappersrörelsen enligt 2 kap. 2 § första stycket 8 den lagen. </w:t>
      </w:r>
    </w:p>
    <w:p w14:paraId="28F1CD08" w14:textId="77777777" w:rsidR="00F40416" w:rsidRPr="009D49DA" w:rsidRDefault="00F40416" w:rsidP="00F40416">
      <w:pPr>
        <w:pStyle w:val="Brdtextmedindrag"/>
      </w:pPr>
    </w:p>
    <w:p w14:paraId="5F536CB8" w14:textId="3AF86642" w:rsidR="00F40416" w:rsidRPr="009D49DA" w:rsidRDefault="00F40416" w:rsidP="00F40416">
      <w:pPr>
        <w:pStyle w:val="Brdtext"/>
      </w:pPr>
      <w:r w:rsidRPr="009D49DA">
        <w:t>I den nya defi</w:t>
      </w:r>
      <w:r w:rsidRPr="009D49DA">
        <w:softHyphen/>
        <w:t>nitionen av värdepappersföretag i krishanteringsdirektivet anges att det är ett företag enligt definitionen av värdepappersföretag i artikel 4.1.22 i värdepappers</w:t>
      </w:r>
      <w:r w:rsidRPr="009D49DA">
        <w:softHyphen/>
        <w:t>bolags</w:t>
      </w:r>
      <w:r w:rsidRPr="009D49DA">
        <w:softHyphen/>
        <w:t xml:space="preserve">förordningen (vilken i sin tur hänvisar till definitionen i </w:t>
      </w:r>
      <w:r w:rsidRPr="009D49DA">
        <w:rPr>
          <w:spacing w:val="-2"/>
        </w:rPr>
        <w:t>arti</w:t>
      </w:r>
      <w:r w:rsidRPr="009D49DA">
        <w:rPr>
          <w:spacing w:val="-2"/>
        </w:rPr>
        <w:softHyphen/>
        <w:t>kel 4.1.1 i MiFID II) som omfattas av det krav på startkapital som</w:t>
      </w:r>
      <w:r w:rsidRPr="009D49DA">
        <w:t xml:space="preserve"> föreskrivs i artikel 9.1 i värdepappersbolags</w:t>
      </w:r>
      <w:r w:rsidRPr="009D49DA">
        <w:softHyphen/>
        <w:t xml:space="preserve">direktivet. </w:t>
      </w:r>
      <w:r w:rsidRPr="009D49DA">
        <w:rPr>
          <w:spacing w:val="4"/>
        </w:rPr>
        <w:t>I </w:t>
      </w:r>
      <w:r w:rsidRPr="000C2317">
        <w:rPr>
          <w:spacing w:val="4"/>
        </w:rPr>
        <w:t>avsnitt 8</w:t>
      </w:r>
      <w:r w:rsidRPr="009D49DA">
        <w:rPr>
          <w:spacing w:val="4"/>
        </w:rPr>
        <w:t xml:space="preserve"> föreslås att artikel 9.1 i värdepappers</w:t>
      </w:r>
      <w:r w:rsidRPr="009D49DA">
        <w:rPr>
          <w:spacing w:val="4"/>
        </w:rPr>
        <w:softHyphen/>
        <w:t>bolags</w:t>
      </w:r>
      <w:r w:rsidRPr="009D49DA">
        <w:rPr>
          <w:spacing w:val="4"/>
        </w:rPr>
        <w:softHyphen/>
        <w:t>direktivet ska genomföras genom ändringar i bestämmelserna om startkapital för värdepappersbolag i lagen om värdepappers</w:t>
      </w:r>
      <w:r w:rsidRPr="009D49DA">
        <w:rPr>
          <w:spacing w:val="4"/>
        </w:rPr>
        <w:softHyphen/>
        <w:t>marknaden (3 kap. 6 §</w:t>
      </w:r>
      <w:r w:rsidRPr="009D49DA">
        <w:t>). Avgränsningen genom hänvisningen till kravet på start</w:t>
      </w:r>
      <w:r w:rsidR="007678D3">
        <w:softHyphen/>
      </w:r>
      <w:r w:rsidRPr="009D49DA">
        <w:t>kapital innebär att det bara är sådana värdepappersbolag som har tillstånd för handel för egen räkning (2 kap. 1 § 3 l</w:t>
      </w:r>
      <w:r w:rsidRPr="00A06FCA">
        <w:t>agen om värdepappers</w:t>
      </w:r>
      <w:r w:rsidRPr="00A06FCA">
        <w:softHyphen/>
        <w:t>marknaden) eller garanti</w:t>
      </w:r>
      <w:r w:rsidRPr="00A06FCA">
        <w:softHyphen/>
        <w:t xml:space="preserve">givning avseende finansiella instrument och placering av finansiella instrument med ett fast åtagande (2 kap. 1 § 6 samma lag), och för vilka gäller ett krav på startkapital som motsvarar minst 750 000 euro, som ska anses utgöra värdepappersbolag enligt </w:t>
      </w:r>
      <w:r w:rsidRPr="00A06FCA">
        <w:rPr>
          <w:spacing w:val="-2"/>
        </w:rPr>
        <w:t>lagen om resolution. Definitionen av värdepappersbolag i lagen om resolution</w:t>
      </w:r>
      <w:r w:rsidRPr="000C2317">
        <w:rPr>
          <w:spacing w:val="-2"/>
        </w:rPr>
        <w:t xml:space="preserve"> </w:t>
      </w:r>
      <w:r w:rsidRPr="009D49DA">
        <w:rPr>
          <w:spacing w:val="-2"/>
        </w:rPr>
        <w:t>bör ändras</w:t>
      </w:r>
      <w:r w:rsidRPr="009D49DA">
        <w:t xml:space="preserve"> i enlighet med det</w:t>
      </w:r>
      <w:r>
        <w:t xml:space="preserve"> och bara omfatta värdepappersbolag för vilka detta krav på startkapital gäller</w:t>
      </w:r>
      <w:r w:rsidRPr="009D49DA">
        <w:t>.</w:t>
      </w:r>
    </w:p>
    <w:p w14:paraId="1E7EAD41" w14:textId="77777777" w:rsidR="00F40416" w:rsidRPr="009D49DA" w:rsidRDefault="00F40416" w:rsidP="00F40416">
      <w:pPr>
        <w:pStyle w:val="Rubrik5utannumrering"/>
      </w:pPr>
      <w:r w:rsidRPr="009D49DA">
        <w:t>Ut</w:t>
      </w:r>
      <w:r>
        <w:t>vidg</w:t>
      </w:r>
      <w:r w:rsidRPr="009D49DA">
        <w:t>ning av definitionen av kreditinstitut i lagen om resolution</w:t>
      </w:r>
    </w:p>
    <w:p w14:paraId="7CC96B5B" w14:textId="77777777" w:rsidR="00F40416" w:rsidRPr="009D49DA" w:rsidRDefault="00F40416" w:rsidP="00F40416">
      <w:pPr>
        <w:pStyle w:val="Brdtextmedindrag"/>
        <w:ind w:firstLine="0"/>
      </w:pPr>
      <w:bookmarkStart w:id="307" w:name="_Hlk53651212"/>
      <w:r w:rsidRPr="009D49DA">
        <w:t xml:space="preserve">Värdepappersbolag med tillstånd till att ta emot kunders medel på konto </w:t>
      </w:r>
      <w:bookmarkEnd w:id="307"/>
      <w:r w:rsidRPr="009D49DA">
        <w:t xml:space="preserve">ska betraktas som kreditinstitut (se </w:t>
      </w:r>
      <w:r w:rsidRPr="000C2317">
        <w:t>avsnitt 7.3</w:t>
      </w:r>
      <w:r w:rsidRPr="009D49DA">
        <w:t>) efter</w:t>
      </w:r>
      <w:r w:rsidRPr="009D49DA">
        <w:softHyphen/>
        <w:t>som de omfattas av definitionen av kreditinstitut i tillsyns</w:t>
      </w:r>
      <w:r w:rsidRPr="009D49DA">
        <w:softHyphen/>
        <w:t>för</w:t>
      </w:r>
      <w:r w:rsidRPr="009D49DA">
        <w:softHyphen/>
        <w:t>ord</w:t>
      </w:r>
      <w:r w:rsidRPr="009D49DA">
        <w:softHyphen/>
      </w:r>
      <w:r w:rsidRPr="009D49DA">
        <w:rPr>
          <w:spacing w:val="-4"/>
        </w:rPr>
        <w:t>ningen. Definitionen av kredit</w:t>
      </w:r>
      <w:r w:rsidRPr="009D49DA">
        <w:rPr>
          <w:spacing w:val="-4"/>
        </w:rPr>
        <w:softHyphen/>
        <w:t>institut i krishanteringsdirektivet bygger</w:t>
      </w:r>
      <w:r w:rsidRPr="009D49DA">
        <w:t xml:space="preserve"> på motsvarande definition i tillsyns</w:t>
      </w:r>
      <w:r w:rsidRPr="009D49DA">
        <w:softHyphen/>
        <w:t>förord</w:t>
      </w:r>
      <w:r w:rsidRPr="009D49DA">
        <w:softHyphen/>
        <w:t>ningen. Sådana bolag bör därför omfattas av definitionen av kredit</w:t>
      </w:r>
      <w:r w:rsidRPr="009D49DA">
        <w:softHyphen/>
      </w:r>
      <w:r w:rsidRPr="009D49DA">
        <w:lastRenderedPageBreak/>
        <w:t xml:space="preserve">institut även i lagen om resolution (2 kap. 1 §), som är den lag som i svensk rätt </w:t>
      </w:r>
      <w:r w:rsidRPr="00A06FCA">
        <w:t xml:space="preserve">genomför krishanteringsdirektivet. </w:t>
      </w:r>
    </w:p>
    <w:p w14:paraId="56286C9B" w14:textId="77777777" w:rsidR="00F40416" w:rsidRPr="009D49DA" w:rsidRDefault="00F40416" w:rsidP="00F40416">
      <w:pPr>
        <w:pStyle w:val="Rubrik5utannumrering"/>
      </w:pPr>
      <w:r w:rsidRPr="009D49DA">
        <w:t>Ändringar av vissa andra definitioner i lagen om resolution</w:t>
      </w:r>
    </w:p>
    <w:p w14:paraId="67DB5B89" w14:textId="77777777" w:rsidR="00F40416" w:rsidRPr="000C2317" w:rsidRDefault="00F40416" w:rsidP="00F40416">
      <w:pPr>
        <w:pStyle w:val="Brdtextmedindrag"/>
        <w:ind w:firstLine="0"/>
      </w:pPr>
      <w:r w:rsidRPr="009D49DA">
        <w:t>Definitionerna av gruppbaserad och kapitalbas i lagen om resolution hän</w:t>
      </w:r>
      <w:r w:rsidRPr="009D49DA">
        <w:softHyphen/>
        <w:t>visar till vissa bestämmelser i tillsynsförord</w:t>
      </w:r>
      <w:r w:rsidRPr="009D49DA">
        <w:softHyphen/>
        <w:t>ningen (2 kap. 1 §). Genom införandet av det nya kapitaltäckningsregelverket kommer denna hänvis</w:t>
      </w:r>
      <w:r w:rsidRPr="009D49DA">
        <w:softHyphen/>
        <w:t>ning att vara relevant bara för kreditinstitut och för de värde</w:t>
      </w:r>
      <w:r w:rsidRPr="009D49DA">
        <w:softHyphen/>
        <w:t>pappersbolag som ska tillämpa tillsynsförordningen (se avsnitt 5.2.7). Övriga värde</w:t>
      </w:r>
      <w:r w:rsidRPr="009D49DA">
        <w:softHyphen/>
        <w:t>pappers</w:t>
      </w:r>
      <w:r w:rsidRPr="009D49DA">
        <w:softHyphen/>
        <w:t>bolag ska i stället tillämpa bestämmelser i värde</w:t>
      </w:r>
      <w:r w:rsidRPr="009D49DA">
        <w:softHyphen/>
        <w:t>pappers</w:t>
      </w:r>
      <w:r w:rsidRPr="009D49DA">
        <w:softHyphen/>
        <w:t>bolagsförordningen. Definitionerna av gruppbaserad och kapital</w:t>
      </w:r>
      <w:r w:rsidRPr="009D49DA">
        <w:softHyphen/>
        <w:t>bas i lagen om resolution genomför mot</w:t>
      </w:r>
      <w:r w:rsidRPr="009D49DA">
        <w:softHyphen/>
        <w:t>svar</w:t>
      </w:r>
      <w:r w:rsidRPr="009D49DA">
        <w:softHyphen/>
        <w:t>ande definitioner i kris</w:t>
      </w:r>
      <w:r w:rsidRPr="009D49DA">
        <w:softHyphen/>
        <w:t>hanterings</w:t>
      </w:r>
      <w:r w:rsidRPr="009D49DA">
        <w:softHyphen/>
        <w:t>direktivet (artikel 2). De definitionerna i det direktivet har inte</w:t>
      </w:r>
      <w:r w:rsidRPr="009D49DA">
        <w:rPr>
          <w:spacing w:val="-4"/>
        </w:rPr>
        <w:t xml:space="preserve"> ändrats </w:t>
      </w:r>
      <w:r w:rsidRPr="00A06FCA">
        <w:rPr>
          <w:spacing w:val="-4"/>
        </w:rPr>
        <w:t>genom värde</w:t>
      </w:r>
      <w:r w:rsidRPr="00A06FCA">
        <w:rPr>
          <w:spacing w:val="-4"/>
        </w:rPr>
        <w:softHyphen/>
        <w:t>pappers</w:t>
      </w:r>
      <w:r w:rsidRPr="00A06FCA">
        <w:rPr>
          <w:spacing w:val="-4"/>
        </w:rPr>
        <w:softHyphen/>
        <w:t>bolags</w:t>
      </w:r>
      <w:r w:rsidRPr="00A06FCA">
        <w:rPr>
          <w:spacing w:val="-4"/>
        </w:rPr>
        <w:softHyphen/>
        <w:t>direktivet. Enligt värdepappersbolagsförordningen (artikel 65) ska dock hän</w:t>
      </w:r>
      <w:r w:rsidRPr="00A06FCA">
        <w:rPr>
          <w:spacing w:val="-4"/>
        </w:rPr>
        <w:softHyphen/>
        <w:t>visningar till tillsynsförordningen i andra unionsakter läsas som hänvisningar till värdepappersbolagsförordningen vid tillämpning av tillsyns</w:t>
      </w:r>
      <w:r w:rsidRPr="00A06FCA">
        <w:rPr>
          <w:spacing w:val="-4"/>
        </w:rPr>
        <w:softHyphen/>
        <w:t xml:space="preserve">krav för värdepappersföretag. </w:t>
      </w:r>
      <w:r w:rsidRPr="00A06FCA">
        <w:t>Definitionerna av grupp</w:t>
      </w:r>
      <w:r w:rsidRPr="00A06FCA">
        <w:softHyphen/>
        <w:t>baserad och kapitalbas i lagen om resolution bör därför kompletteras med hän</w:t>
      </w:r>
      <w:r w:rsidRPr="00A06FCA">
        <w:softHyphen/>
        <w:t>visningar till relevanta bestämmelser i värdepappersbolags</w:t>
      </w:r>
      <w:r w:rsidRPr="00A06FCA">
        <w:softHyphen/>
        <w:t>förord</w:t>
      </w:r>
      <w:r w:rsidRPr="000C2317">
        <w:softHyphen/>
        <w:t xml:space="preserve">ningen. </w:t>
      </w:r>
    </w:p>
    <w:p w14:paraId="65537FD1" w14:textId="77777777" w:rsidR="00F40416" w:rsidRPr="009D49DA" w:rsidRDefault="00F40416" w:rsidP="00F40416">
      <w:pPr>
        <w:pStyle w:val="Brdtextmedindrag"/>
      </w:pPr>
      <w:r w:rsidRPr="000C2317">
        <w:t>Definitionen av tillsynskollegium i lagen om reso</w:t>
      </w:r>
      <w:r w:rsidRPr="000C2317">
        <w:softHyphen/>
        <w:t>lution (2 kap. 1 §) hän</w:t>
      </w:r>
      <w:r w:rsidRPr="000C2317">
        <w:softHyphen/>
        <w:t>visar till regler om tillsynskollegier i kapitaltäck</w:t>
      </w:r>
      <w:r w:rsidRPr="000C2317">
        <w:softHyphen/>
        <w:t>nings</w:t>
      </w:r>
      <w:r w:rsidRPr="000C2317">
        <w:softHyphen/>
        <w:t xml:space="preserve">direktivet. Det nya kapitaltäckningsregelverket innebär att denna hänvisning kommer att vara relevant bara </w:t>
      </w:r>
      <w:bookmarkStart w:id="308" w:name="_Hlk57294779"/>
      <w:r w:rsidRPr="000C2317">
        <w:t>för kreditinstitut och de värde</w:t>
      </w:r>
      <w:r w:rsidRPr="000C2317">
        <w:softHyphen/>
        <w:t>pappersbolag som ska tillämpa tillsynsförordningen</w:t>
      </w:r>
      <w:bookmarkEnd w:id="308"/>
      <w:r w:rsidRPr="009D49DA">
        <w:t>. Övriga värdepappersbolag ska i stället tillämpa bestäm</w:t>
      </w:r>
      <w:r w:rsidRPr="009D49DA">
        <w:softHyphen/>
        <w:t>melser som genomför värde</w:t>
      </w:r>
      <w:r w:rsidRPr="009D49DA">
        <w:softHyphen/>
        <w:t>pappers</w:t>
      </w:r>
      <w:r w:rsidRPr="009D49DA">
        <w:softHyphen/>
        <w:t>bolagsdirek</w:t>
      </w:r>
      <w:r w:rsidRPr="009D49DA">
        <w:softHyphen/>
        <w:t xml:space="preserve">tivet. </w:t>
      </w:r>
    </w:p>
    <w:p w14:paraId="4F5B6817" w14:textId="77777777" w:rsidR="00F40416" w:rsidRPr="000C2317" w:rsidRDefault="00F40416" w:rsidP="00F40416">
      <w:pPr>
        <w:pStyle w:val="Brdtextmedindrag"/>
      </w:pPr>
      <w:r w:rsidRPr="009D49DA">
        <w:t>Definitionen av tillsynskollegium i lagen om resolution genomför mot</w:t>
      </w:r>
      <w:r w:rsidRPr="009D49DA">
        <w:softHyphen/>
        <w:t>svar</w:t>
      </w:r>
      <w:r w:rsidRPr="009D49DA">
        <w:softHyphen/>
        <w:t>ande definition i kris</w:t>
      </w:r>
      <w:r w:rsidRPr="009D49DA">
        <w:softHyphen/>
        <w:t>hanterings</w:t>
      </w:r>
      <w:r w:rsidRPr="009D49DA">
        <w:softHyphen/>
        <w:t>direktivet. Inte heller denna definition i krishanteringsdirektivet har</w:t>
      </w:r>
      <w:r w:rsidRPr="009D49DA">
        <w:rPr>
          <w:spacing w:val="-4"/>
        </w:rPr>
        <w:t xml:space="preserve"> ändrats genom värde</w:t>
      </w:r>
      <w:r w:rsidRPr="00A06FCA">
        <w:rPr>
          <w:spacing w:val="-4"/>
        </w:rPr>
        <w:softHyphen/>
        <w:t>pappersbolags</w:t>
      </w:r>
      <w:r w:rsidRPr="00A06FCA">
        <w:rPr>
          <w:spacing w:val="-4"/>
        </w:rPr>
        <w:softHyphen/>
        <w:t xml:space="preserve">direktivet. </w:t>
      </w:r>
      <w:r w:rsidRPr="009D49DA">
        <w:t>I</w:t>
      </w:r>
      <w:r>
        <w:t> </w:t>
      </w:r>
      <w:r w:rsidRPr="009D49DA">
        <w:t xml:space="preserve">värdepappersbolagsdirektivet (artikel 65) anges dock att vid ”tillsyn över och </w:t>
      </w:r>
      <w:r w:rsidRPr="009D49DA">
        <w:rPr>
          <w:spacing w:val="-4"/>
        </w:rPr>
        <w:t>reso</w:t>
      </w:r>
      <w:r w:rsidRPr="009D49DA">
        <w:rPr>
          <w:spacing w:val="-4"/>
        </w:rPr>
        <w:softHyphen/>
        <w:t>lu</w:t>
      </w:r>
      <w:r w:rsidRPr="009D49DA">
        <w:rPr>
          <w:spacing w:val="-4"/>
        </w:rPr>
        <w:softHyphen/>
        <w:t>tion av värde</w:t>
      </w:r>
      <w:r w:rsidRPr="009D49DA">
        <w:rPr>
          <w:spacing w:val="-4"/>
        </w:rPr>
        <w:softHyphen/>
        <w:t>pappers</w:t>
      </w:r>
      <w:r w:rsidRPr="009D49DA">
        <w:rPr>
          <w:spacing w:val="-4"/>
        </w:rPr>
        <w:softHyphen/>
        <w:t xml:space="preserve">företag ska hänvisningar till </w:t>
      </w:r>
      <w:r w:rsidRPr="009D49DA">
        <w:t>kapital</w:t>
      </w:r>
      <w:r w:rsidRPr="009D49DA">
        <w:softHyphen/>
        <w:t>täcknings</w:t>
      </w:r>
      <w:r w:rsidRPr="009D49DA">
        <w:softHyphen/>
        <w:t xml:space="preserve">direktivet i andra unionsakter läsas </w:t>
      </w:r>
      <w:r w:rsidRPr="009D49DA">
        <w:rPr>
          <w:spacing w:val="-2"/>
        </w:rPr>
        <w:t>som hän</w:t>
      </w:r>
      <w:r w:rsidRPr="009D49DA">
        <w:rPr>
          <w:spacing w:val="-2"/>
        </w:rPr>
        <w:softHyphen/>
        <w:t>vis</w:t>
      </w:r>
      <w:r w:rsidRPr="00A06FCA">
        <w:rPr>
          <w:spacing w:val="-2"/>
        </w:rPr>
        <w:softHyphen/>
        <w:t>ningar till värdepappers</w:t>
      </w:r>
      <w:r w:rsidRPr="00A06FCA">
        <w:rPr>
          <w:spacing w:val="-2"/>
        </w:rPr>
        <w:softHyphen/>
        <w:t xml:space="preserve">bolagsdirektivet”. </w:t>
      </w:r>
      <w:r w:rsidRPr="00A06FCA">
        <w:t>Definitionen av tillsynskolle</w:t>
      </w:r>
      <w:r w:rsidRPr="00A06FCA">
        <w:softHyphen/>
        <w:t>gi</w:t>
      </w:r>
      <w:r w:rsidRPr="00A06FCA">
        <w:softHyphen/>
        <w:t>um i lagen om resolution bör därför kompletteras med en hänvisning till motsvarande regler om tillsynskollegier</w:t>
      </w:r>
      <w:r w:rsidRPr="000C2317">
        <w:t xml:space="preserve"> i värde</w:t>
      </w:r>
      <w:r w:rsidRPr="000C2317">
        <w:softHyphen/>
        <w:t>pappers</w:t>
      </w:r>
      <w:r w:rsidRPr="000C2317">
        <w:softHyphen/>
        <w:t>bolags</w:t>
      </w:r>
      <w:r w:rsidRPr="000C2317">
        <w:softHyphen/>
        <w:t xml:space="preserve">direktivet. </w:t>
      </w:r>
    </w:p>
    <w:p w14:paraId="00B51B2B" w14:textId="3CD8A3AB" w:rsidR="00F40416" w:rsidRPr="009D49DA" w:rsidRDefault="00F40416" w:rsidP="00F40416">
      <w:pPr>
        <w:pStyle w:val="Brdtextmedindrag"/>
      </w:pPr>
      <w:r w:rsidRPr="000C2317">
        <w:t xml:space="preserve">I lagen om resolution bör också </w:t>
      </w:r>
      <w:r w:rsidR="000C1FEB">
        <w:t xml:space="preserve">kortformerna </w:t>
      </w:r>
      <w:r w:rsidRPr="000C2317">
        <w:t>värdepappers</w:t>
      </w:r>
      <w:r w:rsidRPr="000C2317">
        <w:softHyphen/>
        <w:t>bolags</w:t>
      </w:r>
      <w:r w:rsidR="00174375">
        <w:softHyphen/>
      </w:r>
      <w:r w:rsidRPr="000C2317">
        <w:t>förordningen och värdepappersbolagsdirektivet</w:t>
      </w:r>
      <w:r w:rsidR="00174375" w:rsidRPr="00174375">
        <w:t xml:space="preserve"> </w:t>
      </w:r>
      <w:r w:rsidR="00174375" w:rsidRPr="000C2317">
        <w:t>införas</w:t>
      </w:r>
      <w:r w:rsidRPr="000C2317">
        <w:t>.</w:t>
      </w:r>
    </w:p>
    <w:p w14:paraId="3EDFE7CF" w14:textId="77777777" w:rsidR="00F40416" w:rsidRPr="009D49DA" w:rsidRDefault="00F40416" w:rsidP="00F40416">
      <w:pPr>
        <w:pStyle w:val="Rubrik5utannumrering"/>
      </w:pPr>
      <w:r w:rsidRPr="009D49DA">
        <w:t>Resolutionsavgifter</w:t>
      </w:r>
    </w:p>
    <w:p w14:paraId="2ECCC9F7" w14:textId="77777777" w:rsidR="00F40416" w:rsidRPr="00A06FCA" w:rsidRDefault="00F40416" w:rsidP="00F40416">
      <w:pPr>
        <w:pStyle w:val="Brdtextmedindrag"/>
        <w:ind w:firstLine="0"/>
      </w:pPr>
      <w:r w:rsidRPr="009D49DA">
        <w:t>Enligt lagen om resolution (27 kap. 13 §) ska vissa artiklar i kommis</w:t>
      </w:r>
      <w:r w:rsidRPr="009D49DA">
        <w:softHyphen/>
        <w:t>sionens delegerade förordning (EU) 2015/63 av den 21 oktober 2014 om komp</w:t>
      </w:r>
      <w:r w:rsidRPr="009D49DA">
        <w:softHyphen/>
        <w:t>let</w:t>
      </w:r>
      <w:r w:rsidRPr="009D49DA">
        <w:softHyphen/>
        <w:t>tering av Europaparlamentets och rådets direktiv 2014/59/EU avseende för</w:t>
      </w:r>
      <w:r w:rsidRPr="009D49DA">
        <w:softHyphen/>
        <w:t>hands</w:t>
      </w:r>
      <w:r w:rsidRPr="009D49DA">
        <w:softHyphen/>
        <w:t>bidrag till finansieringsarrangemang för resolution som handlar om metoden för riskjustering av resolutionsavgift inte tillämpas på vissa slags värdepappersbolag. I bestämmelsen i lagen hänvisas även till tillsynsför</w:t>
      </w:r>
      <w:r w:rsidRPr="009D49DA">
        <w:softHyphen/>
        <w:t>ordningen. Eftersom de ändringar som har gjorts i kapitaltäck</w:t>
      </w:r>
      <w:r w:rsidRPr="009D49DA">
        <w:softHyphen/>
        <w:t>nings</w:t>
      </w:r>
      <w:r w:rsidRPr="009D49DA">
        <w:softHyphen/>
        <w:t xml:space="preserve">regelverket innebär att sådana värdepapperspappersbolag som anges </w:t>
      </w:r>
      <w:r w:rsidRPr="00A06FCA">
        <w:t>i bestämmelsen inte längre ska tillämpa tillsynsförordningen, bör hänvis</w:t>
      </w:r>
      <w:r w:rsidRPr="00A06FCA">
        <w:softHyphen/>
        <w:t>ningen till de värde</w:t>
      </w:r>
      <w:r w:rsidRPr="00A06FCA">
        <w:softHyphen/>
        <w:t>pappers</w:t>
      </w:r>
      <w:r w:rsidRPr="00A06FCA">
        <w:softHyphen/>
        <w:t xml:space="preserve">bolagen </w:t>
      </w:r>
      <w:r>
        <w:t>tas bort</w:t>
      </w:r>
      <w:r w:rsidRPr="00A06FCA">
        <w:t xml:space="preserve">. </w:t>
      </w:r>
    </w:p>
    <w:p w14:paraId="016CDEE7" w14:textId="77777777" w:rsidR="00F40416" w:rsidRPr="000C2317" w:rsidRDefault="00F40416" w:rsidP="00F40416">
      <w:pPr>
        <w:pStyle w:val="Brdtextmedindrag"/>
      </w:pPr>
      <w:r w:rsidRPr="00A06FCA">
        <w:t xml:space="preserve">I lagen om resolution finns det även </w:t>
      </w:r>
      <w:r w:rsidRPr="000C2317">
        <w:t xml:space="preserve">bestämmelser om avgiftsunderlaget (27 kap. 14 §). I bestämmelserna finns en hänvisning till bestämmelserna </w:t>
      </w:r>
      <w:r w:rsidRPr="000C2317">
        <w:lastRenderedPageBreak/>
        <w:t>om kapitalbas i till</w:t>
      </w:r>
      <w:r w:rsidRPr="000C2317">
        <w:softHyphen/>
        <w:t>synsförordningen. Eftersom de flesta värdepappers</w:t>
      </w:r>
      <w:r w:rsidRPr="000C2317">
        <w:softHyphen/>
        <w:t>bolag i fortsättningen ska tillämpa värde</w:t>
      </w:r>
      <w:r w:rsidRPr="000C2317">
        <w:softHyphen/>
        <w:t>pappersbolagsförordningen, bör det i bestämmelsen i lagen införas en hänvisning av till bestämmelserna om kapitalbas i värdepappersbolagsförordningen.</w:t>
      </w:r>
    </w:p>
    <w:p w14:paraId="48AFF30C" w14:textId="77777777" w:rsidR="00F40416" w:rsidRPr="000C2317" w:rsidRDefault="00F40416" w:rsidP="00F40416">
      <w:pPr>
        <w:pStyle w:val="Rubrik5utannumrering"/>
      </w:pPr>
      <w:bookmarkStart w:id="309" w:name="_Hlk57669422"/>
      <w:r w:rsidRPr="000C2317">
        <w:t>Komplettering av hänvisningar i lagen om värdepappersmarknaden</w:t>
      </w:r>
    </w:p>
    <w:p w14:paraId="210BF6DE" w14:textId="77777777" w:rsidR="00F40416" w:rsidRDefault="00F40416" w:rsidP="00F40416">
      <w:pPr>
        <w:pStyle w:val="Brdtext"/>
      </w:pPr>
      <w:r w:rsidRPr="000C2317">
        <w:rPr>
          <w:spacing w:val="-4"/>
        </w:rPr>
        <w:t>I lagen</w:t>
      </w:r>
      <w:r w:rsidRPr="000C2317">
        <w:rPr>
          <w:spacing w:val="-2"/>
        </w:rPr>
        <w:t xml:space="preserve"> om värdepappersmarknaden finns det i några bestämmelser</w:t>
      </w:r>
      <w:r w:rsidRPr="000C2317">
        <w:t xml:space="preserve"> som hän</w:t>
      </w:r>
      <w:r w:rsidRPr="000C2317">
        <w:softHyphen/>
        <w:t xml:space="preserve">för sig till krishanteringsdirektivet hänvisningar </w:t>
      </w:r>
      <w:r w:rsidRPr="000C2317">
        <w:rPr>
          <w:spacing w:val="-4"/>
        </w:rPr>
        <w:t>till regler i kapitaltäck</w:t>
      </w:r>
      <w:r w:rsidRPr="000C2317">
        <w:rPr>
          <w:spacing w:val="-4"/>
        </w:rPr>
        <w:softHyphen/>
        <w:t>ningsdirektivet. Det ena fallet är en bestämmelse i lagen om värdepappers</w:t>
      </w:r>
      <w:r w:rsidRPr="000C2317">
        <w:rPr>
          <w:spacing w:val="-4"/>
        </w:rPr>
        <w:softHyphen/>
        <w:t>marknaden om att Finansins</w:t>
      </w:r>
      <w:r w:rsidRPr="000C2317">
        <w:rPr>
          <w:spacing w:val="-4"/>
        </w:rPr>
        <w:softHyphen/>
        <w:t>pek</w:t>
      </w:r>
      <w:r w:rsidRPr="000C2317">
        <w:rPr>
          <w:spacing w:val="-4"/>
        </w:rPr>
        <w:softHyphen/>
        <w:t>tio</w:t>
      </w:r>
      <w:r w:rsidRPr="000C2317">
        <w:rPr>
          <w:spacing w:val="-4"/>
        </w:rPr>
        <w:softHyphen/>
        <w:t>nen,</w:t>
      </w:r>
      <w:r w:rsidRPr="000C2317">
        <w:t xml:space="preserve"> i de fall inspektionen är den sam</w:t>
      </w:r>
      <w:r w:rsidRPr="000C2317">
        <w:softHyphen/>
        <w:t>ordnande tillsynsmyndigheten, ska se till att samråd sker med sådana behöriga myndigheter som avses i arti</w:t>
      </w:r>
      <w:r w:rsidRPr="000C2317">
        <w:softHyphen/>
        <w:t>kel 116 i kapitaltäckningsdirektivet och de myndigheter som ansva</w:t>
      </w:r>
      <w:r w:rsidRPr="000C2317">
        <w:softHyphen/>
        <w:t>rar för betydande filialer (</w:t>
      </w:r>
      <w:r w:rsidRPr="000C2317">
        <w:rPr>
          <w:spacing w:val="-4"/>
        </w:rPr>
        <w:t>8 a kap. 9 §</w:t>
      </w:r>
      <w:r w:rsidRPr="009D49DA">
        <w:rPr>
          <w:spacing w:val="-4"/>
        </w:rPr>
        <w:t>)</w:t>
      </w:r>
      <w:r w:rsidRPr="009D49DA">
        <w:t>. Det andra fallet gäller en bestämmelse om avtal om koncerninternt finansiellt stöd (8 b kap. 4 §</w:t>
      </w:r>
      <w:r w:rsidRPr="009D49DA">
        <w:rPr>
          <w:rFonts w:asciiTheme="minorHAnsi" w:hAnsiTheme="minorHAnsi"/>
        </w:rPr>
        <w:t>)</w:t>
      </w:r>
      <w:r w:rsidRPr="009D49DA">
        <w:t>. Enligt den bestämmelsen krävs det</w:t>
      </w:r>
      <w:r w:rsidRPr="009D49DA">
        <w:rPr>
          <w:spacing w:val="-2"/>
        </w:rPr>
        <w:t xml:space="preserve"> för att Finansinspek</w:t>
      </w:r>
      <w:r w:rsidRPr="009D49DA">
        <w:rPr>
          <w:spacing w:val="-2"/>
        </w:rPr>
        <w:softHyphen/>
        <w:t>tionen ska godkänna ett sådant stöd att det stödgivande företaget uppfyller de krav som gäller</w:t>
      </w:r>
      <w:r w:rsidRPr="009D49DA">
        <w:t xml:space="preserve"> i fråga om kapitalbas och likviditet i kapitaltäcknings</w:t>
      </w:r>
      <w:r w:rsidRPr="009D49DA">
        <w:softHyphen/>
        <w:t>direktivet samt de övriga krav som gäller enligt artikel 104.2 i det direktivet vid tid</w:t>
      </w:r>
      <w:r w:rsidRPr="009D49DA">
        <w:softHyphen/>
        <w:t>punk</w:t>
      </w:r>
      <w:r w:rsidRPr="009D49DA">
        <w:softHyphen/>
        <w:t>ten för det finansiella stödet. Nämnda bestämmelser genom</w:t>
      </w:r>
      <w:r w:rsidRPr="009D49DA">
        <w:softHyphen/>
        <w:t>för artikel 8.1 respektive 23.1 i krishante</w:t>
      </w:r>
      <w:r w:rsidRPr="009D49DA">
        <w:softHyphen/>
        <w:t>ringsdirektivet. De artik</w:t>
      </w:r>
      <w:r w:rsidRPr="009D49DA">
        <w:softHyphen/>
        <w:t>larna har inte änd</w:t>
      </w:r>
      <w:r w:rsidRPr="009D49DA">
        <w:softHyphen/>
        <w:t>rats genom värdepappers</w:t>
      </w:r>
      <w:r w:rsidRPr="009D49DA">
        <w:softHyphen/>
        <w:t>bolags</w:t>
      </w:r>
      <w:r w:rsidRPr="009D49DA">
        <w:softHyphen/>
        <w:t>direktivet, men på samma sätt som beskrivs ovan i fråga om definitionen av tillsynskollegium i lagen om resolution bör det som anges</w:t>
      </w:r>
      <w:r w:rsidRPr="00A06FCA">
        <w:t xml:space="preserve"> i värde</w:t>
      </w:r>
      <w:r w:rsidRPr="00A06FCA">
        <w:softHyphen/>
        <w:t>pappersbolagsdirektivet (artikel 65) tolkas så att regler som rör värde</w:t>
      </w:r>
      <w:r w:rsidRPr="00A06FCA">
        <w:softHyphen/>
        <w:t xml:space="preserve">pappersföretag, som tidigare fanns i kapitaltäckningsdirektivet, </w:t>
      </w:r>
      <w:r w:rsidRPr="00A06FCA">
        <w:rPr>
          <w:spacing w:val="-2"/>
        </w:rPr>
        <w:t>bör läsas som hänvisningar till mot</w:t>
      </w:r>
      <w:r>
        <w:rPr>
          <w:spacing w:val="-2"/>
        </w:rPr>
        <w:softHyphen/>
      </w:r>
      <w:r w:rsidRPr="00A06FCA">
        <w:rPr>
          <w:spacing w:val="-2"/>
        </w:rPr>
        <w:t>svarande regler i värdepappersbolagsdirektivet. I de ovan nämnda b</w:t>
      </w:r>
      <w:r w:rsidRPr="000C2317">
        <w:rPr>
          <w:spacing w:val="-2"/>
        </w:rPr>
        <w:t>estäm</w:t>
      </w:r>
      <w:r w:rsidRPr="000C2317">
        <w:rPr>
          <w:spacing w:val="-2"/>
        </w:rPr>
        <w:softHyphen/>
      </w:r>
      <w:r w:rsidRPr="000C2317">
        <w:t>mel</w:t>
      </w:r>
      <w:r w:rsidRPr="000C2317">
        <w:softHyphen/>
        <w:t xml:space="preserve">serna i lagen om värdepappersmarknaden bör det därför införas </w:t>
      </w:r>
      <w:r w:rsidRPr="000C2317">
        <w:rPr>
          <w:spacing w:val="-2"/>
        </w:rPr>
        <w:t>hän</w:t>
      </w:r>
      <w:r w:rsidRPr="000C2317">
        <w:rPr>
          <w:spacing w:val="-2"/>
        </w:rPr>
        <w:softHyphen/>
        <w:t>vis</w:t>
      </w:r>
      <w:r w:rsidRPr="000C2317">
        <w:rPr>
          <w:spacing w:val="-2"/>
        </w:rPr>
        <w:softHyphen/>
      </w:r>
      <w:r w:rsidRPr="000C2317">
        <w:rPr>
          <w:spacing w:val="-4"/>
        </w:rPr>
        <w:t xml:space="preserve">ningar även till </w:t>
      </w:r>
      <w:r w:rsidRPr="000C2317">
        <w:t>värdepappers</w:t>
      </w:r>
      <w:r w:rsidRPr="000C2317">
        <w:softHyphen/>
        <w:t xml:space="preserve">bolagsdirektivet. </w:t>
      </w:r>
    </w:p>
    <w:p w14:paraId="630A69FA" w14:textId="77777777" w:rsidR="00F40416" w:rsidRPr="009D49DA" w:rsidRDefault="00F40416" w:rsidP="00F40416">
      <w:pPr>
        <w:pStyle w:val="Rubrik2"/>
      </w:pPr>
      <w:bookmarkStart w:id="310" w:name="_Toc33087297"/>
      <w:bookmarkStart w:id="311" w:name="_Toc65160308"/>
      <w:bookmarkStart w:id="312" w:name="_Toc68700525"/>
      <w:bookmarkEnd w:id="309"/>
      <w:r w:rsidRPr="000C2317">
        <w:t xml:space="preserve">Ändringar i </w:t>
      </w:r>
      <w:bookmarkEnd w:id="310"/>
      <w:r w:rsidRPr="000C2317">
        <w:t>buffertlagen</w:t>
      </w:r>
      <w:bookmarkEnd w:id="311"/>
      <w:bookmarkEnd w:id="312"/>
    </w:p>
    <w:p w14:paraId="21909907" w14:textId="77777777" w:rsidR="00F40416" w:rsidRDefault="00F40416" w:rsidP="00F40416">
      <w:pPr>
        <w:pStyle w:val="Brdtextram"/>
        <w:rPr>
          <w:lang w:eastAsia="sv-SE"/>
        </w:rPr>
      </w:pPr>
      <w:r w:rsidRPr="009D49DA">
        <w:rPr>
          <w:b/>
          <w:lang w:eastAsia="sv-SE"/>
        </w:rPr>
        <w:t>Regeringens förslag:</w:t>
      </w:r>
      <w:r w:rsidRPr="009D49DA">
        <w:rPr>
          <w:lang w:eastAsia="sv-SE"/>
        </w:rPr>
        <w:t xml:space="preserve"> </w:t>
      </w:r>
      <w:r>
        <w:rPr>
          <w:lang w:eastAsia="sv-SE"/>
        </w:rPr>
        <w:t xml:space="preserve">I lagen om </w:t>
      </w:r>
      <w:r w:rsidRPr="009D49DA">
        <w:rPr>
          <w:lang w:eastAsia="sv-SE"/>
        </w:rPr>
        <w:t xml:space="preserve">kapitalbuffertar </w:t>
      </w:r>
      <w:r>
        <w:rPr>
          <w:lang w:eastAsia="sv-SE"/>
        </w:rPr>
        <w:t>ska</w:t>
      </w:r>
    </w:p>
    <w:p w14:paraId="434B6906" w14:textId="77777777" w:rsidR="00F40416" w:rsidRDefault="00F40416" w:rsidP="00F40416">
      <w:pPr>
        <w:pStyle w:val="Brdtextmedindragram"/>
        <w:rPr>
          <w:lang w:eastAsia="sv-SE"/>
        </w:rPr>
      </w:pPr>
      <w:r w:rsidRPr="009D49DA">
        <w:t>– </w:t>
      </w:r>
      <w:r>
        <w:t xml:space="preserve">bestämmelserna </w:t>
      </w:r>
      <w:r>
        <w:rPr>
          <w:lang w:eastAsia="sv-SE"/>
        </w:rPr>
        <w:t>om att små och medelstora värdepappersbolag får undantas från kravet på kapitalkonserveringsbuffert och kravet på kontracyklisk buffert tas bort,</w:t>
      </w:r>
    </w:p>
    <w:p w14:paraId="3F08EFF5" w14:textId="77777777" w:rsidR="00F40416" w:rsidRDefault="00F40416" w:rsidP="00F40416">
      <w:pPr>
        <w:pStyle w:val="Brdtextmedindragram"/>
      </w:pPr>
      <w:r w:rsidRPr="009D49DA">
        <w:t>– </w:t>
      </w:r>
      <w:r>
        <w:t>b</w:t>
      </w:r>
      <w:r>
        <w:rPr>
          <w:lang w:eastAsia="sv-SE"/>
        </w:rPr>
        <w:t>emyndigandena för regeringen eller myndighet som regeringen bestämmer att meddela föreskrifter om kriterier för vilka värde</w:t>
      </w:r>
      <w:r>
        <w:rPr>
          <w:lang w:eastAsia="sv-SE"/>
        </w:rPr>
        <w:softHyphen/>
        <w:t>pappers</w:t>
      </w:r>
      <w:r>
        <w:rPr>
          <w:lang w:eastAsia="sv-SE"/>
        </w:rPr>
        <w:softHyphen/>
        <w:t>bolag som får undantas tas bort,</w:t>
      </w:r>
      <w:r w:rsidRPr="00EC2FE6">
        <w:t xml:space="preserve"> </w:t>
      </w:r>
    </w:p>
    <w:p w14:paraId="54EA6F9B" w14:textId="77777777" w:rsidR="00F40416" w:rsidRDefault="00F40416" w:rsidP="00F40416">
      <w:pPr>
        <w:pStyle w:val="Brdtextmedindragram"/>
        <w:rPr>
          <w:lang w:eastAsia="sv-SE"/>
        </w:rPr>
      </w:pPr>
      <w:r w:rsidRPr="009D49DA">
        <w:t>– </w:t>
      </w:r>
      <w:r>
        <w:t>d</w:t>
      </w:r>
      <w:r>
        <w:rPr>
          <w:lang w:eastAsia="sv-SE"/>
        </w:rPr>
        <w:t>efinitionen av termen värdepappersbolag tas bort, och</w:t>
      </w:r>
    </w:p>
    <w:p w14:paraId="40C872D6" w14:textId="77777777" w:rsidR="00F40416" w:rsidRPr="009D49DA" w:rsidRDefault="00F40416" w:rsidP="00F40416">
      <w:pPr>
        <w:pStyle w:val="Brdtextmedindragram"/>
        <w:rPr>
          <w:lang w:eastAsia="sv-SE"/>
        </w:rPr>
      </w:pPr>
      <w:r w:rsidRPr="009D49DA">
        <w:t>– </w:t>
      </w:r>
      <w:r>
        <w:t>definitionen av termen institut justeras på sådant sätt att de värde</w:t>
      </w:r>
      <w:r>
        <w:softHyphen/>
        <w:t>pappers</w:t>
      </w:r>
      <w:r>
        <w:softHyphen/>
        <w:t>bolag som ska ingå där ska vara sådana som ska tillämpa till</w:t>
      </w:r>
      <w:r>
        <w:softHyphen/>
        <w:t>syns</w:t>
      </w:r>
      <w:r>
        <w:softHyphen/>
        <w:t>för</w:t>
      </w:r>
      <w:r>
        <w:softHyphen/>
        <w:t>ordningen.</w:t>
      </w:r>
    </w:p>
    <w:p w14:paraId="64EA5A4D" w14:textId="77777777" w:rsidR="00F40416" w:rsidRPr="009D49DA" w:rsidRDefault="00F40416" w:rsidP="00F40416">
      <w:pPr>
        <w:pStyle w:val="Brdtextmedindrag"/>
        <w:rPr>
          <w:sz w:val="8"/>
          <w:szCs w:val="8"/>
        </w:rPr>
      </w:pPr>
    </w:p>
    <w:p w14:paraId="0D971EA8" w14:textId="77777777" w:rsidR="00F40416" w:rsidRPr="009D49DA" w:rsidRDefault="00F40416" w:rsidP="00F40416">
      <w:pPr>
        <w:pStyle w:val="Brdtextmedindrag"/>
      </w:pPr>
      <w:r w:rsidRPr="009D49DA">
        <w:rPr>
          <w:b/>
          <w:bCs/>
        </w:rPr>
        <w:t xml:space="preserve">Utredningens förslag </w:t>
      </w:r>
      <w:r>
        <w:t>överensstämmer inte med</w:t>
      </w:r>
      <w:r w:rsidRPr="009D49DA">
        <w:t xml:space="preserve"> regeringens förslag.</w:t>
      </w:r>
      <w:r>
        <w:t xml:space="preserve"> Utredningen föreslår att </w:t>
      </w:r>
      <w:r>
        <w:rPr>
          <w:lang w:eastAsia="sv-SE"/>
        </w:rPr>
        <w:t>d</w:t>
      </w:r>
      <w:r w:rsidRPr="009D49DA">
        <w:rPr>
          <w:lang w:eastAsia="sv-SE"/>
        </w:rPr>
        <w:t xml:space="preserve">efinitionen av värdepappersbolag i lagen om kapitalbuffertar bara ska omfatta </w:t>
      </w:r>
      <w:r>
        <w:rPr>
          <w:lang w:eastAsia="sv-SE"/>
        </w:rPr>
        <w:t xml:space="preserve">sådana </w:t>
      </w:r>
      <w:r w:rsidRPr="009D49DA">
        <w:rPr>
          <w:lang w:eastAsia="sv-SE"/>
        </w:rPr>
        <w:t>värdepappers</w:t>
      </w:r>
      <w:r w:rsidRPr="009D49DA">
        <w:t xml:space="preserve">bolag </w:t>
      </w:r>
      <w:r>
        <w:t xml:space="preserve">som ska </w:t>
      </w:r>
      <w:r w:rsidRPr="009D49DA">
        <w:t xml:space="preserve">tillämpa </w:t>
      </w:r>
      <w:r>
        <w:t>tillsyns</w:t>
      </w:r>
      <w:r w:rsidRPr="009D49DA">
        <w:t>förordningen</w:t>
      </w:r>
      <w:r w:rsidRPr="009D49DA">
        <w:rPr>
          <w:lang w:eastAsia="sv-SE"/>
        </w:rPr>
        <w:t>.</w:t>
      </w:r>
    </w:p>
    <w:p w14:paraId="797FCEF9" w14:textId="77777777" w:rsidR="00F40416" w:rsidRPr="009D49DA" w:rsidRDefault="00F40416" w:rsidP="00F40416">
      <w:pPr>
        <w:pStyle w:val="Brdtextmedindrag"/>
      </w:pPr>
      <w:r w:rsidRPr="009D49DA">
        <w:rPr>
          <w:b/>
          <w:bCs/>
        </w:rPr>
        <w:t xml:space="preserve">Remissinstanserna </w:t>
      </w:r>
      <w:r w:rsidRPr="009D49DA">
        <w:t>tillstyrker förslaget eller har inget att invända mot det.</w:t>
      </w:r>
    </w:p>
    <w:p w14:paraId="37340C49" w14:textId="77777777" w:rsidR="00F40416" w:rsidRDefault="00F40416" w:rsidP="00F40416">
      <w:pPr>
        <w:pStyle w:val="Brdtextmedindrag"/>
      </w:pPr>
      <w:r w:rsidRPr="009D49DA">
        <w:rPr>
          <w:b/>
          <w:bCs/>
        </w:rPr>
        <w:lastRenderedPageBreak/>
        <w:t xml:space="preserve">Skälen för regeringens förslag: </w:t>
      </w:r>
      <w:r w:rsidRPr="00840CA6">
        <w:t xml:space="preserve">I kapitaltäckningsdirektivet finns </w:t>
      </w:r>
      <w:r>
        <w:t>reg</w:t>
      </w:r>
      <w:r>
        <w:softHyphen/>
        <w:t xml:space="preserve">ler </w:t>
      </w:r>
      <w:r w:rsidRPr="00840CA6">
        <w:t>om att en medlemsstat får undanta små och medelstora värdepappers</w:t>
      </w:r>
      <w:r>
        <w:softHyphen/>
      </w:r>
      <w:r w:rsidRPr="00840CA6">
        <w:t>företag från kraven att upprätthålla en kapitaltäckningsbuffert och en kontracyklisk kapitalbuffert (artiklarna 129.2</w:t>
      </w:r>
      <w:r w:rsidRPr="009D49DA">
        <w:t>–</w:t>
      </w:r>
      <w:r w:rsidRPr="00840CA6">
        <w:t>129.4</w:t>
      </w:r>
      <w:r>
        <w:t xml:space="preserve"> och</w:t>
      </w:r>
      <w:r w:rsidRPr="00840CA6">
        <w:t xml:space="preserve"> 130.2</w:t>
      </w:r>
      <w:r w:rsidRPr="009D49DA">
        <w:t>–</w:t>
      </w:r>
      <w:r w:rsidRPr="00840CA6">
        <w:t>130.4).</w:t>
      </w:r>
      <w:r>
        <w:t xml:space="preserve"> Reg</w:t>
      </w:r>
      <w:r>
        <w:softHyphen/>
        <w:t>lerna har i svensk rätt genomförts genom bestämmelser i buffertlagen och på lägre nivå (prop. 2013/14:228 s. 644 och prop. 2020/21:36 s. 594).</w:t>
      </w:r>
    </w:p>
    <w:p w14:paraId="62C820AA" w14:textId="77777777" w:rsidR="00F40416" w:rsidRDefault="00F40416" w:rsidP="00F40416">
      <w:pPr>
        <w:pStyle w:val="Brdtextmedindrag"/>
      </w:pPr>
      <w:r>
        <w:t xml:space="preserve">Genom </w:t>
      </w:r>
      <w:r w:rsidRPr="004B29FE">
        <w:t xml:space="preserve">värdepappersbolagsdirektivet (artikel 62.22 och 62.23) </w:t>
      </w:r>
      <w:r>
        <w:t>har de ovannämnda reglerna i kapitaltäckningsdirektivet upphävts. Bestämmel</w:t>
      </w:r>
      <w:r>
        <w:softHyphen/>
        <w:t>serna i buffertlagen om att små och medelstora värdepappers</w:t>
      </w:r>
      <w:r>
        <w:softHyphen/>
        <w:t>bolag får undantas från kravet på kapitalkonserveringsbuffert och kravet på kontra</w:t>
      </w:r>
      <w:r>
        <w:softHyphen/>
        <w:t>cyklisk buffert bör därför tas bort. I samma lag bör även bemyndigan</w:t>
      </w:r>
      <w:r>
        <w:softHyphen/>
        <w:t>dena för regeringen eller den myndighet som regeringen bestämmer att med</w:t>
      </w:r>
      <w:r>
        <w:softHyphen/>
        <w:t xml:space="preserve">dela föreskrifter om kriterier för vilka värdepappersbolag som får undantas också tas bort. </w:t>
      </w:r>
    </w:p>
    <w:p w14:paraId="3299F2EC" w14:textId="77777777" w:rsidR="00F40416" w:rsidRDefault="00F40416" w:rsidP="00F40416">
      <w:pPr>
        <w:pStyle w:val="Brdtextmedindrag"/>
      </w:pPr>
      <w:r>
        <w:t>När de ovan nämnda bestämmelserna tagits bort kommer det i buffert</w:t>
      </w:r>
      <w:r>
        <w:softHyphen/>
        <w:t>lagen inte att finnas några bestämmelser som enbart rör värde</w:t>
      </w:r>
      <w:r>
        <w:softHyphen/>
        <w:t>pappers</w:t>
      </w:r>
      <w:r>
        <w:softHyphen/>
        <w:t>bolag. Definitionen av termen värdepappersbolag i buffert</w:t>
      </w:r>
      <w:r>
        <w:softHyphen/>
        <w:t>lagen (2 kap. 1 §) bör därför tas bort.</w:t>
      </w:r>
    </w:p>
    <w:p w14:paraId="5709276B" w14:textId="77777777" w:rsidR="00F40416" w:rsidRDefault="00F40416" w:rsidP="00F40416">
      <w:pPr>
        <w:pStyle w:val="Brdtextmedindrag"/>
      </w:pPr>
      <w:r w:rsidRPr="009D49DA">
        <w:rPr>
          <w:spacing w:val="-2"/>
        </w:rPr>
        <w:t>Genomförandet av värdepappers</w:t>
      </w:r>
      <w:r w:rsidRPr="009D49DA">
        <w:rPr>
          <w:spacing w:val="-2"/>
        </w:rPr>
        <w:softHyphen/>
        <w:t>bo</w:t>
      </w:r>
      <w:r w:rsidRPr="009D49DA">
        <w:rPr>
          <w:spacing w:val="-2"/>
        </w:rPr>
        <w:softHyphen/>
        <w:t>lags</w:t>
      </w:r>
      <w:r w:rsidRPr="009D49DA">
        <w:rPr>
          <w:spacing w:val="-2"/>
        </w:rPr>
        <w:softHyphen/>
        <w:t>dir</w:t>
      </w:r>
      <w:r w:rsidRPr="009D49DA">
        <w:rPr>
          <w:spacing w:val="-2"/>
        </w:rPr>
        <w:softHyphen/>
      </w:r>
      <w:r w:rsidRPr="00A06FCA">
        <w:rPr>
          <w:spacing w:val="-2"/>
        </w:rPr>
        <w:t>ektivet innebär att fler</w:t>
      </w:r>
      <w:r w:rsidRPr="00A06FCA">
        <w:rPr>
          <w:spacing w:val="-2"/>
        </w:rPr>
        <w:softHyphen/>
        <w:t>talet</w:t>
      </w:r>
      <w:r w:rsidRPr="00A06FCA">
        <w:t xml:space="preserve"> värde</w:t>
      </w:r>
      <w:r>
        <w:softHyphen/>
      </w:r>
      <w:r w:rsidRPr="00A06FCA">
        <w:t>pappersföretag inte längre ska tillämpa kapital</w:t>
      </w:r>
      <w:r w:rsidRPr="00A06FCA">
        <w:softHyphen/>
      </w:r>
      <w:r w:rsidRPr="00A06FCA">
        <w:rPr>
          <w:spacing w:val="-4"/>
        </w:rPr>
        <w:t>täckningsdirektivet. Bland de regler som inte längre ska tillämpas finns</w:t>
      </w:r>
      <w:r w:rsidRPr="00A06FCA">
        <w:t xml:space="preserve"> reglerna om kapital</w:t>
      </w:r>
      <w:r>
        <w:softHyphen/>
      </w:r>
      <w:r w:rsidRPr="00A06FCA">
        <w:t>buffer</w:t>
      </w:r>
      <w:r>
        <w:softHyphen/>
      </w:r>
      <w:r w:rsidRPr="00A06FCA">
        <w:t>tar som i svensk rätt har gen</w:t>
      </w:r>
      <w:r w:rsidRPr="00A06FCA">
        <w:softHyphen/>
        <w:t>om</w:t>
      </w:r>
      <w:r w:rsidRPr="00A06FCA">
        <w:softHyphen/>
        <w:t xml:space="preserve">förts genom </w:t>
      </w:r>
      <w:r>
        <w:t xml:space="preserve">bestämmelser i </w:t>
      </w:r>
      <w:r w:rsidRPr="00A06FCA">
        <w:t>b</w:t>
      </w:r>
      <w:r w:rsidRPr="000C2317">
        <w:t>uffertlagen. De värdepappers</w:t>
      </w:r>
      <w:r>
        <w:softHyphen/>
      </w:r>
      <w:r w:rsidRPr="000C2317">
        <w:t>bolag som omfattas av arti</w:t>
      </w:r>
      <w:r w:rsidRPr="000C2317">
        <w:softHyphen/>
        <w:t>kel 1.2 eller 1.5 i värdepappers</w:t>
      </w:r>
      <w:r>
        <w:softHyphen/>
      </w:r>
      <w:r w:rsidRPr="000C2317">
        <w:t>bolagsförord</w:t>
      </w:r>
      <w:r>
        <w:softHyphen/>
      </w:r>
      <w:r w:rsidRPr="000C2317">
        <w:t>ningen (se avsnitt 7.2</w:t>
      </w:r>
      <w:r w:rsidRPr="009D49DA">
        <w:t>) och värdepappersbolag med tillstånd att lämna kunder kredit och ta emot kunders medel på konto (se avsnitt </w:t>
      </w:r>
      <w:r w:rsidRPr="000C2317">
        <w:t>7.3</w:t>
      </w:r>
      <w:r w:rsidRPr="009D49DA">
        <w:t>) ska dock tilläm</w:t>
      </w:r>
      <w:r>
        <w:softHyphen/>
      </w:r>
      <w:r w:rsidRPr="009D49DA">
        <w:t xml:space="preserve">pa </w:t>
      </w:r>
      <w:r>
        <w:t xml:space="preserve">bl.a. </w:t>
      </w:r>
      <w:r w:rsidRPr="009D49DA">
        <w:t>avdelning VII i kapital</w:t>
      </w:r>
      <w:r>
        <w:softHyphen/>
      </w:r>
      <w:r w:rsidRPr="009D49DA">
        <w:t>täck</w:t>
      </w:r>
      <w:r>
        <w:softHyphen/>
      </w:r>
      <w:r w:rsidRPr="009D49DA">
        <w:t xml:space="preserve">ningsdirektivet, där reglerna om </w:t>
      </w:r>
      <w:r w:rsidRPr="009D49DA">
        <w:rPr>
          <w:spacing w:val="-2"/>
        </w:rPr>
        <w:t>kapital</w:t>
      </w:r>
      <w:r w:rsidRPr="009D49DA">
        <w:rPr>
          <w:spacing w:val="-2"/>
        </w:rPr>
        <w:softHyphen/>
        <w:t>buffer</w:t>
      </w:r>
      <w:r w:rsidRPr="009D49DA">
        <w:rPr>
          <w:spacing w:val="-2"/>
        </w:rPr>
        <w:softHyphen/>
        <w:t>tar finns. Tillämpnings</w:t>
      </w:r>
      <w:r>
        <w:rPr>
          <w:spacing w:val="-2"/>
        </w:rPr>
        <w:softHyphen/>
      </w:r>
      <w:r w:rsidRPr="009D49DA">
        <w:rPr>
          <w:spacing w:val="-2"/>
        </w:rPr>
        <w:t>om</w:t>
      </w:r>
      <w:r>
        <w:rPr>
          <w:spacing w:val="-2"/>
        </w:rPr>
        <w:softHyphen/>
      </w:r>
      <w:r w:rsidRPr="009D49DA">
        <w:rPr>
          <w:spacing w:val="-2"/>
        </w:rPr>
        <w:t>rådet för buffertlagen</w:t>
      </w:r>
      <w:r w:rsidRPr="009D49DA">
        <w:t xml:space="preserve"> bör därför anpassa</w:t>
      </w:r>
      <w:r>
        <w:t>s</w:t>
      </w:r>
      <w:r w:rsidRPr="009D49DA">
        <w:t xml:space="preserve"> så att bara sådana värdepappers</w:t>
      </w:r>
      <w:r w:rsidRPr="009D49DA">
        <w:softHyphen/>
        <w:t>bolag om</w:t>
      </w:r>
      <w:r w:rsidRPr="009D49DA">
        <w:softHyphen/>
        <w:t>fattas av lagen.</w:t>
      </w:r>
      <w:r>
        <w:t xml:space="preserve"> Definitionen av termen institut i buffertlagen (2 kap. 1 §), som bl.a. innefattar värdepappersbolag, bör därför justeras på sådant sätt att de värde</w:t>
      </w:r>
      <w:r>
        <w:softHyphen/>
        <w:t>pappers</w:t>
      </w:r>
      <w:r>
        <w:softHyphen/>
        <w:t>bolag som ska ingå där enbart ska vara sådana som ska tillämpa till</w:t>
      </w:r>
      <w:r>
        <w:softHyphen/>
        <w:t>syns</w:t>
      </w:r>
      <w:r>
        <w:softHyphen/>
        <w:t>för</w:t>
      </w:r>
      <w:r>
        <w:softHyphen/>
        <w:t xml:space="preserve">ordningen. </w:t>
      </w:r>
    </w:p>
    <w:p w14:paraId="153A0BFD" w14:textId="77777777" w:rsidR="00F40416" w:rsidRDefault="00F40416" w:rsidP="00F40416">
      <w:pPr>
        <w:pStyle w:val="Rubrik2"/>
      </w:pPr>
      <w:bookmarkStart w:id="313" w:name="_Toc65160309"/>
      <w:bookmarkStart w:id="314" w:name="_Toc68700526"/>
      <w:bookmarkStart w:id="315" w:name="_Toc33087298"/>
      <w:bookmarkStart w:id="316" w:name="_Hlk57717076"/>
      <w:r>
        <w:t>Ändringar i kapitaltäckningsdirektivet</w:t>
      </w:r>
      <w:bookmarkEnd w:id="313"/>
      <w:bookmarkEnd w:id="314"/>
    </w:p>
    <w:p w14:paraId="6EEAB3C3" w14:textId="77777777" w:rsidR="00F40416" w:rsidRPr="009D49DA" w:rsidRDefault="00F40416" w:rsidP="00F40416">
      <w:pPr>
        <w:pStyle w:val="Rubrik3"/>
        <w:spacing w:before="0"/>
      </w:pPr>
      <w:bookmarkStart w:id="317" w:name="_Toc65160310"/>
      <w:bookmarkStart w:id="318" w:name="_Toc68700527"/>
      <w:r>
        <w:t>U</w:t>
      </w:r>
      <w:r w:rsidRPr="000C2317">
        <w:t xml:space="preserve">tökad räckvidd </w:t>
      </w:r>
      <w:r w:rsidRPr="004C6043">
        <w:t>av</w:t>
      </w:r>
      <w:r w:rsidRPr="000C2317">
        <w:t xml:space="preserve"> termen institut </w:t>
      </w:r>
      <w:r>
        <w:t xml:space="preserve">vid viss </w:t>
      </w:r>
      <w:r w:rsidRPr="00B737DA">
        <w:t>tillgångsberäkning för grupp från tredjeland</w:t>
      </w:r>
      <w:bookmarkEnd w:id="315"/>
      <w:bookmarkEnd w:id="317"/>
      <w:bookmarkEnd w:id="318"/>
      <w:r w:rsidRPr="000C2317">
        <w:t xml:space="preserve"> </w:t>
      </w:r>
    </w:p>
    <w:bookmarkEnd w:id="316"/>
    <w:p w14:paraId="3CFF2B4A" w14:textId="77777777" w:rsidR="00F40416" w:rsidRPr="009D49DA" w:rsidRDefault="00F40416" w:rsidP="00F40416">
      <w:pPr>
        <w:pStyle w:val="Brdtextram"/>
      </w:pPr>
      <w:r w:rsidRPr="009D49DA">
        <w:rPr>
          <w:b/>
        </w:rPr>
        <w:t>Regeringens bedömning:</w:t>
      </w:r>
      <w:r w:rsidRPr="009D49DA">
        <w:t xml:space="preserve"> </w:t>
      </w:r>
      <w:r w:rsidRPr="00B37986">
        <w:t xml:space="preserve">Ändringen </w:t>
      </w:r>
      <w:r>
        <w:t>av</w:t>
      </w:r>
      <w:r w:rsidRPr="00B37986">
        <w:t xml:space="preserve"> kapitaltäck</w:t>
      </w:r>
      <w:r w:rsidRPr="00B37986">
        <w:softHyphen/>
        <w:t>nings</w:t>
      </w:r>
      <w:r w:rsidRPr="00B37986">
        <w:softHyphen/>
        <w:t>direk</w:t>
      </w:r>
      <w:r w:rsidRPr="00B37986">
        <w:softHyphen/>
        <w:t xml:space="preserve">tivet </w:t>
      </w:r>
      <w:r w:rsidRPr="006A6146">
        <w:t xml:space="preserve">som innebär </w:t>
      </w:r>
      <w:r>
        <w:t xml:space="preserve">att </w:t>
      </w:r>
      <w:r w:rsidRPr="006A6146">
        <w:t xml:space="preserve">värdepappersföretag </w:t>
      </w:r>
      <w:r>
        <w:t xml:space="preserve">ska anses som institut </w:t>
      </w:r>
      <w:r w:rsidRPr="006A6146">
        <w:t>vid beräkning av</w:t>
      </w:r>
      <w:r w:rsidRPr="006A6146">
        <w:rPr>
          <w:lang w:eastAsia="sv-SE"/>
        </w:rPr>
        <w:t xml:space="preserve"> totala värdet av tillgångar i unionen för en grupp från tredjeland</w:t>
      </w:r>
      <w:r w:rsidRPr="006A6146">
        <w:t xml:space="preserve"> </w:t>
      </w:r>
      <w:r w:rsidRPr="00B37986">
        <w:t xml:space="preserve">kräver inte några lagstiftningsåtgärder. </w:t>
      </w:r>
    </w:p>
    <w:p w14:paraId="242C7BA5" w14:textId="77777777" w:rsidR="00F40416" w:rsidRPr="009D49DA" w:rsidRDefault="00F40416" w:rsidP="00F40416">
      <w:pPr>
        <w:pStyle w:val="Brdtext"/>
        <w:rPr>
          <w:sz w:val="8"/>
          <w:szCs w:val="8"/>
        </w:rPr>
      </w:pPr>
    </w:p>
    <w:p w14:paraId="59902089" w14:textId="77777777" w:rsidR="00F40416" w:rsidRPr="009D49DA" w:rsidRDefault="00F40416" w:rsidP="00F40416">
      <w:pPr>
        <w:pStyle w:val="Brdtextmedindrag"/>
      </w:pPr>
      <w:r w:rsidRPr="009D49DA">
        <w:rPr>
          <w:b/>
          <w:bCs/>
        </w:rPr>
        <w:t>Utredningens bedömning</w:t>
      </w:r>
      <w:r w:rsidRPr="009D49DA">
        <w:t xml:space="preserve"> överensstämmer med regeringens bedöm</w:t>
      </w:r>
      <w:r w:rsidRPr="009D49DA">
        <w:softHyphen/>
        <w:t>ning.</w:t>
      </w:r>
    </w:p>
    <w:p w14:paraId="093D1F6F" w14:textId="77777777" w:rsidR="00F40416" w:rsidRPr="00A06FCA" w:rsidRDefault="00F40416" w:rsidP="00F40416">
      <w:pPr>
        <w:pStyle w:val="Brdtextmedindrag"/>
      </w:pPr>
      <w:r w:rsidRPr="009D49DA">
        <w:rPr>
          <w:b/>
          <w:bCs/>
        </w:rPr>
        <w:t>Remissinstanserna</w:t>
      </w:r>
      <w:r w:rsidRPr="009D49DA">
        <w:t xml:space="preserve"> tillstyrker bedömningen eller har inget att invänd</w:t>
      </w:r>
      <w:r w:rsidRPr="00A06FCA">
        <w:t>a mot den.</w:t>
      </w:r>
    </w:p>
    <w:p w14:paraId="08EB9BE0" w14:textId="77777777" w:rsidR="00F40416" w:rsidRDefault="00F40416" w:rsidP="00F40416">
      <w:pPr>
        <w:pStyle w:val="Brdtextmedindrag"/>
      </w:pPr>
      <w:r w:rsidRPr="00A06FCA">
        <w:rPr>
          <w:b/>
          <w:bCs/>
        </w:rPr>
        <w:t xml:space="preserve">Skälen för regeringens </w:t>
      </w:r>
      <w:r w:rsidRPr="00B37986">
        <w:rPr>
          <w:b/>
          <w:bCs/>
        </w:rPr>
        <w:t>bedöm</w:t>
      </w:r>
      <w:r>
        <w:rPr>
          <w:b/>
          <w:bCs/>
          <w:lang w:eastAsia="sv-SE"/>
        </w:rPr>
        <w:t>n</w:t>
      </w:r>
      <w:r w:rsidRPr="00C607B2">
        <w:rPr>
          <w:b/>
          <w:bCs/>
          <w:lang w:eastAsia="sv-SE"/>
        </w:rPr>
        <w:t>ing:</w:t>
      </w:r>
      <w:r w:rsidRPr="00B37986">
        <w:t xml:space="preserve"> </w:t>
      </w:r>
      <w:r>
        <w:t xml:space="preserve">I kapitaltäckningsdirektivet finns regler om beräkningen av det totala värdet av tillgångar i unionen för en grupp från tredjeland (artikel 21b.5). Beräkningen avgör när två eller flera </w:t>
      </w:r>
      <w:r>
        <w:lastRenderedPageBreak/>
        <w:t>institut i unionen som ingår i samma grupp från tredjeland ska ha ett enda intermediärt moderföretag inom EU som är etablerat i unionen. Kravet att inrätta intermediärt moderföretag gäller om det totala värdet av gruppens tillgångar i EU uppgår till motsvarande minst 40 miljarder euro (artikel 21b.4). Dessa regler i kapitaltäckningsdirektivet har i svensk rätt genom</w:t>
      </w:r>
      <w:r>
        <w:softHyphen/>
        <w:t xml:space="preserve">förts genom en ny bestämmelse i tillsynslagen (7 kap. 4 §, se prop. 2020/21:36). </w:t>
      </w:r>
    </w:p>
    <w:p w14:paraId="51C79CD7" w14:textId="77777777" w:rsidR="00F40416" w:rsidRDefault="00F40416" w:rsidP="00F40416">
      <w:pPr>
        <w:pStyle w:val="Brdtextmedindrag"/>
      </w:pPr>
      <w:r>
        <w:t>Genom värdepappersbolagsdirektivet (artikel 62.9) har det gjorts en ändring i kapitaltäckningsdirektivet (</w:t>
      </w:r>
      <w:r w:rsidRPr="00070055">
        <w:t>artikel</w:t>
      </w:r>
      <w:r>
        <w:t> </w:t>
      </w:r>
      <w:r w:rsidRPr="00070055">
        <w:t>21b.5</w:t>
      </w:r>
      <w:r>
        <w:t>) som innebär ett tillägg om att även värdepappersföretag ska omfattas av termen insti</w:t>
      </w:r>
      <w:r>
        <w:softHyphen/>
        <w:t>tut vid beräkningen av det totala värdet av tillgångarna. Det föranleder i sig inte någon ändring i den nämnda nya bestämmelsen i tillsynslagen, eftersom termen institut i den lagen redan omfattar värdepappersbolag.</w:t>
      </w:r>
    </w:p>
    <w:p w14:paraId="71D8D458" w14:textId="77777777" w:rsidR="00F40416" w:rsidRPr="009D49DA" w:rsidRDefault="00F40416" w:rsidP="00F40416">
      <w:pPr>
        <w:pStyle w:val="Rubrik3"/>
      </w:pPr>
      <w:bookmarkStart w:id="319" w:name="_Toc65160311"/>
      <w:bookmarkStart w:id="320" w:name="_Toc68700528"/>
      <w:r>
        <w:t>Vissa andra ändringar i kapitaltäckningsdirektivet</w:t>
      </w:r>
      <w:bookmarkEnd w:id="319"/>
      <w:bookmarkEnd w:id="320"/>
    </w:p>
    <w:p w14:paraId="265737EB" w14:textId="77777777" w:rsidR="00F40416" w:rsidRPr="009D49DA" w:rsidRDefault="00F40416" w:rsidP="00F40416">
      <w:pPr>
        <w:pStyle w:val="Brdtextram"/>
      </w:pPr>
      <w:r w:rsidRPr="009D49DA">
        <w:rPr>
          <w:b/>
        </w:rPr>
        <w:t>Regeringens bedömning:</w:t>
      </w:r>
      <w:r w:rsidRPr="009D49DA">
        <w:t xml:space="preserve"> </w:t>
      </w:r>
      <w:r>
        <w:t>Vissa ändringar i kapitaltäcknings</w:t>
      </w:r>
      <w:r>
        <w:softHyphen/>
        <w:t>direk</w:t>
      </w:r>
      <w:r>
        <w:softHyphen/>
        <w:t xml:space="preserve">tivet som har gjorts genom värdepappersbolagsdirektivet </w:t>
      </w:r>
      <w:r w:rsidRPr="00B37986">
        <w:t xml:space="preserve">kräver inte några </w:t>
      </w:r>
      <w:r>
        <w:t xml:space="preserve">särskilda </w:t>
      </w:r>
      <w:r w:rsidRPr="00B37986">
        <w:t xml:space="preserve">lagstiftningsåtgärder. </w:t>
      </w:r>
    </w:p>
    <w:p w14:paraId="7B090743" w14:textId="77777777" w:rsidR="00F40416" w:rsidRPr="009D49DA" w:rsidRDefault="00F40416" w:rsidP="00F40416">
      <w:pPr>
        <w:pStyle w:val="Brdtext"/>
        <w:rPr>
          <w:sz w:val="8"/>
          <w:szCs w:val="8"/>
        </w:rPr>
      </w:pPr>
    </w:p>
    <w:p w14:paraId="24688DD4" w14:textId="77777777" w:rsidR="00F40416" w:rsidRPr="009D49DA" w:rsidRDefault="00F40416" w:rsidP="00F40416">
      <w:pPr>
        <w:pStyle w:val="Brdtextmedindrag"/>
      </w:pPr>
      <w:r w:rsidRPr="009D49DA">
        <w:rPr>
          <w:b/>
          <w:bCs/>
        </w:rPr>
        <w:t>Utredningens bedömning</w:t>
      </w:r>
      <w:r w:rsidRPr="009D49DA">
        <w:t xml:space="preserve"> överensstämmer med regeringens bedöm</w:t>
      </w:r>
      <w:r w:rsidRPr="009D49DA">
        <w:softHyphen/>
        <w:t>ning.</w:t>
      </w:r>
    </w:p>
    <w:p w14:paraId="5A15B47D" w14:textId="77777777" w:rsidR="00F40416" w:rsidRPr="00A06FCA" w:rsidRDefault="00F40416" w:rsidP="00F40416">
      <w:pPr>
        <w:pStyle w:val="Brdtextmedindrag"/>
      </w:pPr>
      <w:r w:rsidRPr="009D49DA">
        <w:rPr>
          <w:b/>
          <w:bCs/>
        </w:rPr>
        <w:t>Remissinstanserna</w:t>
      </w:r>
      <w:r w:rsidRPr="009D49DA">
        <w:t xml:space="preserve"> tillstyrker bedömningen eller har inget att invänd</w:t>
      </w:r>
      <w:r w:rsidRPr="00A06FCA">
        <w:t>a mot den.</w:t>
      </w:r>
    </w:p>
    <w:p w14:paraId="0DB9FB47" w14:textId="77777777" w:rsidR="00F40416" w:rsidRPr="00E64351" w:rsidRDefault="00F40416" w:rsidP="00F40416">
      <w:pPr>
        <w:pStyle w:val="Brdtextmedindrag"/>
      </w:pPr>
      <w:r w:rsidRPr="00E64351">
        <w:rPr>
          <w:b/>
          <w:bCs/>
        </w:rPr>
        <w:t>Skälen för regeringens bedöm</w:t>
      </w:r>
      <w:r w:rsidRPr="00E64351">
        <w:rPr>
          <w:b/>
          <w:bCs/>
          <w:lang w:eastAsia="sv-SE"/>
        </w:rPr>
        <w:t>ning:</w:t>
      </w:r>
      <w:r w:rsidRPr="00E64351">
        <w:rPr>
          <w:lang w:eastAsia="sv-SE"/>
        </w:rPr>
        <w:t xml:space="preserve"> Genom </w:t>
      </w:r>
      <w:r w:rsidRPr="00E64351">
        <w:t>värdepappers</w:t>
      </w:r>
      <w:r w:rsidRPr="00E64351">
        <w:softHyphen/>
        <w:t>bolags</w:t>
      </w:r>
      <w:r w:rsidRPr="00E64351">
        <w:softHyphen/>
        <w:t xml:space="preserve">direktivet (artikel 62) </w:t>
      </w:r>
      <w:r>
        <w:t xml:space="preserve">har det </w:t>
      </w:r>
      <w:r w:rsidRPr="00E64351">
        <w:t>g</w:t>
      </w:r>
      <w:r>
        <w:t>jorts</w:t>
      </w:r>
      <w:r w:rsidRPr="00E64351">
        <w:t xml:space="preserve"> </w:t>
      </w:r>
      <w:r>
        <w:t xml:space="preserve">flera </w:t>
      </w:r>
      <w:r w:rsidRPr="00E64351">
        <w:t>ändringar i kapitaltäcknings</w:t>
      </w:r>
      <w:r>
        <w:softHyphen/>
      </w:r>
      <w:r w:rsidRPr="00E64351">
        <w:t xml:space="preserve">direktivet. </w:t>
      </w:r>
      <w:r>
        <w:t>Vissa</w:t>
      </w:r>
      <w:r w:rsidRPr="00E64351">
        <w:t xml:space="preserve"> av de</w:t>
      </w:r>
      <w:r>
        <w:t>m</w:t>
      </w:r>
      <w:r w:rsidRPr="00E64351">
        <w:t xml:space="preserve"> </w:t>
      </w:r>
      <w:r>
        <w:t xml:space="preserve">bedöms </w:t>
      </w:r>
      <w:r w:rsidRPr="00E64351">
        <w:t>inte kräv</w:t>
      </w:r>
      <w:r>
        <w:t>a</w:t>
      </w:r>
      <w:r w:rsidRPr="00E64351">
        <w:t xml:space="preserve"> några särskilda lagstift</w:t>
      </w:r>
      <w:r>
        <w:softHyphen/>
      </w:r>
      <w:r w:rsidRPr="00E64351">
        <w:t>nings</w:t>
      </w:r>
      <w:r>
        <w:softHyphen/>
      </w:r>
      <w:r w:rsidRPr="00E64351">
        <w:t xml:space="preserve">åtgärder. Skälen </w:t>
      </w:r>
      <w:r>
        <w:t>för</w:t>
      </w:r>
      <w:r w:rsidRPr="00E64351">
        <w:t xml:space="preserve"> detta är följande. </w:t>
      </w:r>
    </w:p>
    <w:p w14:paraId="32E97A6E" w14:textId="77777777" w:rsidR="00F40416" w:rsidRPr="00E64351" w:rsidRDefault="00F40416" w:rsidP="00F40416">
      <w:pPr>
        <w:pStyle w:val="Brdtextmedindrag"/>
      </w:pPr>
      <w:r>
        <w:t>I</w:t>
      </w:r>
      <w:r w:rsidRPr="00E64351">
        <w:t xml:space="preserve"> </w:t>
      </w:r>
      <w:r>
        <w:t xml:space="preserve">den </w:t>
      </w:r>
      <w:r w:rsidRPr="00E64351">
        <w:t>artikel</w:t>
      </w:r>
      <w:r>
        <w:t xml:space="preserve"> som anger tillämpningsområdet för</w:t>
      </w:r>
      <w:r w:rsidRPr="00E64351">
        <w:t xml:space="preserve"> kapitaltäcknings</w:t>
      </w:r>
      <w:r>
        <w:softHyphen/>
      </w:r>
      <w:r w:rsidRPr="00E64351">
        <w:t xml:space="preserve">direktivet </w:t>
      </w:r>
      <w:r>
        <w:t>(artikel 2) har det gjorts ändringar genom</w:t>
      </w:r>
      <w:r w:rsidRPr="00197B8A">
        <w:t xml:space="preserve"> värdepappers</w:t>
      </w:r>
      <w:r>
        <w:softHyphen/>
      </w:r>
      <w:r w:rsidRPr="00197B8A">
        <w:t>bolags</w:t>
      </w:r>
      <w:r>
        <w:softHyphen/>
      </w:r>
      <w:r w:rsidRPr="00197B8A">
        <w:t xml:space="preserve">direktivet </w:t>
      </w:r>
      <w:r>
        <w:t xml:space="preserve">(artikel 62.3). Artikeln har inte genomförts som en motsvarande bestämmelse i lag </w:t>
      </w:r>
      <w:r w:rsidRPr="00197B8A">
        <w:t>och ändringen kräver därför inte någon lagstiftnings</w:t>
      </w:r>
      <w:r>
        <w:softHyphen/>
      </w:r>
      <w:r w:rsidRPr="00197B8A">
        <w:t>åtgärd</w:t>
      </w:r>
      <w:r>
        <w:t>.</w:t>
      </w:r>
      <w:r w:rsidRPr="00E64351">
        <w:t xml:space="preserve"> </w:t>
      </w:r>
    </w:p>
    <w:p w14:paraId="420AAB2C" w14:textId="77777777" w:rsidR="00F40416" w:rsidRDefault="00F40416" w:rsidP="00F40416">
      <w:pPr>
        <w:pStyle w:val="Brdtextmedindrag"/>
      </w:pPr>
      <w:r>
        <w:t xml:space="preserve">I definitionskatalogen i kapitalteckningsdirektivet har </w:t>
      </w:r>
      <w:r w:rsidRPr="00E64351">
        <w:t xml:space="preserve">termen lokalt företag </w:t>
      </w:r>
      <w:r>
        <w:t>(</w:t>
      </w:r>
      <w:r w:rsidRPr="00E64351">
        <w:t>artikel 3.1</w:t>
      </w:r>
      <w:r>
        <w:t xml:space="preserve">.4) tagits bort genom </w:t>
      </w:r>
      <w:r w:rsidRPr="00197B8A">
        <w:t>värdepappersbolagsdirektivet (artikel 62.4)</w:t>
      </w:r>
      <w:r>
        <w:t>.</w:t>
      </w:r>
      <w:r w:rsidRPr="00E64351">
        <w:t xml:space="preserve"> </w:t>
      </w:r>
      <w:r>
        <w:t>Någon definition av den termen har inte införts i svensk lag och ändringen kräver därför inte någon lagstiftningsåtgärd</w:t>
      </w:r>
      <w:r w:rsidRPr="00E64351">
        <w:t>.</w:t>
      </w:r>
    </w:p>
    <w:p w14:paraId="2E558F54" w14:textId="77777777" w:rsidR="00F40416" w:rsidRDefault="00F40416" w:rsidP="00F40416">
      <w:pPr>
        <w:pStyle w:val="Brdtextmedindrag"/>
        <w:rPr>
          <w:lang w:eastAsia="sv-SE"/>
        </w:rPr>
      </w:pPr>
      <w:r>
        <w:t xml:space="preserve">I kapitaltäckningsdirektivet finns särskilda regler om samordning inom medlemsstater som har fler än en behörig myndighet </w:t>
      </w:r>
      <w:r w:rsidRPr="0071512B">
        <w:t>med befogenhet att utöva tillsyn över kreditinstitut, värdepappersföretag och finansiella institut</w:t>
      </w:r>
      <w:r>
        <w:t xml:space="preserve"> (artikel 5). I Sverige är det bara Finansinspektionen som utövar sådan tillsyn. Den ändring av dessa regler som har gjorts genom värde</w:t>
      </w:r>
      <w:r>
        <w:softHyphen/>
        <w:t>pappersbolagsdirektivet (artikel 62.5) kräver därför inte någon lagstift</w:t>
      </w:r>
      <w:r>
        <w:softHyphen/>
        <w:t>ningsåtgärd.</w:t>
      </w:r>
    </w:p>
    <w:p w14:paraId="236842EA" w14:textId="15F6F350" w:rsidR="00F40416" w:rsidRPr="00E64351" w:rsidRDefault="00F40416" w:rsidP="00F40416">
      <w:pPr>
        <w:pStyle w:val="Brdtextmedindrag"/>
      </w:pPr>
      <w:r>
        <w:t>Genom värdepappersbolagsdirektivet (a</w:t>
      </w:r>
      <w:r w:rsidRPr="00E64351">
        <w:t>rtikel 62.10</w:t>
      </w:r>
      <w:r>
        <w:t>)</w:t>
      </w:r>
      <w:r w:rsidRPr="00E64351">
        <w:t xml:space="preserve"> </w:t>
      </w:r>
      <w:r>
        <w:t>har hela</w:t>
      </w:r>
      <w:r w:rsidRPr="00E64351">
        <w:t xml:space="preserve"> avdel</w:t>
      </w:r>
      <w:r w:rsidR="0043758A">
        <w:softHyphen/>
      </w:r>
      <w:r w:rsidRPr="00E64351">
        <w:t>ning IV i kapitaltäckningsdirektivet</w:t>
      </w:r>
      <w:r>
        <w:t>,</w:t>
      </w:r>
      <w:r w:rsidRPr="00E64351">
        <w:t xml:space="preserve"> som innehåller regler om startkapital för värdepappersföretag</w:t>
      </w:r>
      <w:r>
        <w:t>,</w:t>
      </w:r>
      <w:r w:rsidRPr="00E64351">
        <w:t xml:space="preserve"> </w:t>
      </w:r>
      <w:r>
        <w:t>tagits bort</w:t>
      </w:r>
      <w:r w:rsidRPr="00E64351">
        <w:t xml:space="preserve">. Det </w:t>
      </w:r>
      <w:r>
        <w:t>kräver inte någon särskild lagstift</w:t>
      </w:r>
      <w:r w:rsidR="0043758A">
        <w:softHyphen/>
      </w:r>
      <w:r>
        <w:t>ningsåtgärd utan tas om hand när motsvarande regler i värdepappers</w:t>
      </w:r>
      <w:r w:rsidR="0043758A">
        <w:softHyphen/>
      </w:r>
      <w:r>
        <w:t>bolagsdirektivet genomförs i svensk rätt (se avsnitt 8)</w:t>
      </w:r>
      <w:r w:rsidRPr="00E64351">
        <w:t>.</w:t>
      </w:r>
    </w:p>
    <w:p w14:paraId="71DBC3BA" w14:textId="77777777" w:rsidR="00F40416" w:rsidRPr="00251AC2" w:rsidRDefault="00F40416" w:rsidP="00F40416">
      <w:pPr>
        <w:pStyle w:val="Brdtextmedindrag"/>
      </w:pPr>
      <w:r>
        <w:lastRenderedPageBreak/>
        <w:t xml:space="preserve">I reglerna i kapitaltäckningsdirektivet (artikel 128) om definitioner för tillämpning av kapitlet om kapitalbuffertar (avdelning VII, kapitel 4) har ett undantag för vissa </w:t>
      </w:r>
      <w:r w:rsidRPr="00870E36">
        <w:t xml:space="preserve">värdepappersföretag </w:t>
      </w:r>
      <w:r>
        <w:t xml:space="preserve">tagits bort genom </w:t>
      </w:r>
      <w:r w:rsidRPr="00F62BC5">
        <w:t>värde</w:t>
      </w:r>
      <w:r w:rsidRPr="00F62BC5">
        <w:softHyphen/>
        <w:t xml:space="preserve">pappersbolagsdirektivet (artikel 62.21). Denna ändring kräver inte någon lagstiftningsåtgärd. </w:t>
      </w:r>
    </w:p>
    <w:p w14:paraId="16F0A3AB" w14:textId="77777777" w:rsidR="00F40416" w:rsidRPr="009D49DA" w:rsidRDefault="00F40416" w:rsidP="00F40416">
      <w:pPr>
        <w:pStyle w:val="Rubrik2"/>
      </w:pPr>
      <w:bookmarkStart w:id="321" w:name="_Toc33087299"/>
      <w:bookmarkStart w:id="322" w:name="_Toc65160312"/>
      <w:bookmarkStart w:id="323" w:name="_Toc68700529"/>
      <w:r w:rsidRPr="009D49DA">
        <w:t xml:space="preserve">Övriga </w:t>
      </w:r>
      <w:r>
        <w:t>lag</w:t>
      </w:r>
      <w:r w:rsidRPr="009D49DA">
        <w:t>ändringar</w:t>
      </w:r>
      <w:bookmarkEnd w:id="321"/>
      <w:bookmarkEnd w:id="322"/>
      <w:bookmarkEnd w:id="323"/>
    </w:p>
    <w:p w14:paraId="28C39C95" w14:textId="77777777" w:rsidR="00F40416" w:rsidRPr="009D49DA" w:rsidRDefault="00F40416" w:rsidP="00F40416">
      <w:pPr>
        <w:pStyle w:val="Rubrik3"/>
        <w:spacing w:before="0"/>
      </w:pPr>
      <w:bookmarkStart w:id="324" w:name="_Toc65160313"/>
      <w:bookmarkStart w:id="325" w:name="_Toc68700530"/>
      <w:r w:rsidRPr="009D49DA">
        <w:t>Ändrad titel på tillsynsförordningen och kapitaltäckningsdirektivet</w:t>
      </w:r>
      <w:bookmarkEnd w:id="324"/>
      <w:bookmarkEnd w:id="325"/>
    </w:p>
    <w:p w14:paraId="735AC236" w14:textId="77777777" w:rsidR="00F40416" w:rsidRPr="009D49DA" w:rsidRDefault="00F40416" w:rsidP="00F40416">
      <w:pPr>
        <w:pStyle w:val="Brdtextram"/>
        <w:rPr>
          <w:b/>
        </w:rPr>
      </w:pPr>
      <w:r w:rsidRPr="009D49DA">
        <w:rPr>
          <w:b/>
        </w:rPr>
        <w:t xml:space="preserve">Regeringens förslag: </w:t>
      </w:r>
      <w:r w:rsidRPr="009D49DA">
        <w:t>Hänvisningar i lag till tillsynsförordningen och kapital</w:t>
      </w:r>
      <w:r w:rsidRPr="009D49DA">
        <w:softHyphen/>
      </w:r>
      <w:r w:rsidRPr="009D49DA">
        <w:rPr>
          <w:spacing w:val="-2"/>
        </w:rPr>
        <w:t>täckningsdirektivet ska ändras så att respektive rättsakts nya titel anges.</w:t>
      </w:r>
      <w:r w:rsidRPr="009D49DA">
        <w:t xml:space="preserve"> </w:t>
      </w:r>
    </w:p>
    <w:p w14:paraId="7BD999C2" w14:textId="77777777" w:rsidR="00F40416" w:rsidRPr="009D49DA" w:rsidRDefault="00F40416" w:rsidP="00F40416">
      <w:pPr>
        <w:pStyle w:val="Brdtext"/>
        <w:rPr>
          <w:sz w:val="8"/>
          <w:szCs w:val="8"/>
        </w:rPr>
      </w:pPr>
    </w:p>
    <w:p w14:paraId="65ECA953" w14:textId="77777777" w:rsidR="00F40416" w:rsidRPr="00A06FCA" w:rsidRDefault="00F40416" w:rsidP="00F40416">
      <w:pPr>
        <w:pStyle w:val="Brdtextmedindrag"/>
      </w:pPr>
      <w:r w:rsidRPr="00A06FCA">
        <w:rPr>
          <w:b/>
          <w:bCs/>
        </w:rPr>
        <w:t xml:space="preserve">Utredningens förslag </w:t>
      </w:r>
      <w:r w:rsidRPr="00A06FCA">
        <w:t>överensstämmer med regeringens förslag.</w:t>
      </w:r>
    </w:p>
    <w:p w14:paraId="4328CD1D" w14:textId="77777777" w:rsidR="00F40416" w:rsidRPr="00A06FCA" w:rsidRDefault="00F40416" w:rsidP="00F40416">
      <w:pPr>
        <w:pStyle w:val="Brdtextmedindrag"/>
      </w:pPr>
      <w:r w:rsidRPr="00A06FCA">
        <w:rPr>
          <w:b/>
          <w:bCs/>
        </w:rPr>
        <w:t xml:space="preserve">Remissinstanserna </w:t>
      </w:r>
      <w:r w:rsidRPr="00A06FCA">
        <w:t>tillstyrker förslaget eller har inget att invända mot det.</w:t>
      </w:r>
    </w:p>
    <w:p w14:paraId="0F51A3F6" w14:textId="77777777" w:rsidR="00F40416" w:rsidRPr="009D49DA" w:rsidRDefault="00F40416" w:rsidP="00F40416">
      <w:pPr>
        <w:pStyle w:val="Brdtextmedindrag"/>
      </w:pPr>
      <w:r w:rsidRPr="00A06FCA">
        <w:rPr>
          <w:b/>
          <w:bCs/>
          <w:spacing w:val="-2"/>
        </w:rPr>
        <w:t xml:space="preserve">Skälen för regeringens förslag: </w:t>
      </w:r>
      <w:r w:rsidRPr="00A06FCA">
        <w:rPr>
          <w:spacing w:val="-2"/>
        </w:rPr>
        <w:t xml:space="preserve">Genom </w:t>
      </w:r>
      <w:r w:rsidRPr="009D49DA">
        <w:rPr>
          <w:spacing w:val="-2"/>
        </w:rPr>
        <w:t>värdepappers</w:t>
      </w:r>
      <w:r w:rsidRPr="009D49DA">
        <w:rPr>
          <w:spacing w:val="-2"/>
        </w:rPr>
        <w:softHyphen/>
        <w:t>bolags</w:t>
      </w:r>
      <w:r w:rsidRPr="009D49DA">
        <w:rPr>
          <w:spacing w:val="-2"/>
        </w:rPr>
        <w:softHyphen/>
        <w:t>förord</w:t>
      </w:r>
      <w:r w:rsidRPr="009D49DA">
        <w:rPr>
          <w:spacing w:val="-2"/>
        </w:rPr>
        <w:softHyphen/>
        <w:t>ningen (artikel</w:t>
      </w:r>
      <w:r>
        <w:rPr>
          <w:spacing w:val="-2"/>
        </w:rPr>
        <w:t> </w:t>
      </w:r>
      <w:r w:rsidRPr="009D49DA">
        <w:rPr>
          <w:spacing w:val="-2"/>
        </w:rPr>
        <w:t>62.1) har tillsyns</w:t>
      </w:r>
      <w:r w:rsidRPr="009D49DA">
        <w:rPr>
          <w:spacing w:val="-2"/>
        </w:rPr>
        <w:softHyphen/>
      </w:r>
      <w:r w:rsidRPr="009D49DA">
        <w:t>förordningens titel ändrats till Europa</w:t>
      </w:r>
      <w:r w:rsidRPr="009D49DA">
        <w:softHyphen/>
        <w:t>parlamentets och rådets förordning (EU) nr 575/2013 av den 26 juni 2013 om till</w:t>
      </w:r>
      <w:r w:rsidRPr="00A06FCA">
        <w:softHyphen/>
        <w:t>synskrav för kreditinstitut och om ändring av förord</w:t>
      </w:r>
      <w:r w:rsidRPr="00A06FCA">
        <w:softHyphen/>
        <w:t>ning (EU) nr 648/2012. På motsvarande sätt har kapitaltäcknings</w:t>
      </w:r>
      <w:r w:rsidRPr="00A06FCA">
        <w:softHyphen/>
        <w:t xml:space="preserve">direktivets titel ändrats genom </w:t>
      </w:r>
      <w:r w:rsidRPr="009D49DA">
        <w:t>värdepappersbolags</w:t>
      </w:r>
      <w:r w:rsidRPr="009D49DA">
        <w:softHyphen/>
        <w:t>direktivet (artikel 62.1) till Europa</w:t>
      </w:r>
      <w:r w:rsidRPr="009D49DA">
        <w:softHyphen/>
        <w:t>parla</w:t>
      </w:r>
      <w:r w:rsidRPr="009D49DA">
        <w:softHyphen/>
        <w:t>men</w:t>
      </w:r>
      <w:r w:rsidRPr="009D49DA">
        <w:softHyphen/>
        <w:t>tets och rådets direktiv 2013/36/EU av den 26 juni 2013 om be</w:t>
      </w:r>
      <w:r w:rsidRPr="009D49DA">
        <w:softHyphen/>
      </w:r>
      <w:r w:rsidRPr="009D49DA">
        <w:rPr>
          <w:spacing w:val="-2"/>
        </w:rPr>
        <w:t>hörig</w:t>
      </w:r>
      <w:r w:rsidRPr="009D49DA">
        <w:rPr>
          <w:spacing w:val="-2"/>
        </w:rPr>
        <w:softHyphen/>
        <w:t>het att utöva verksamhet i kreditinstitut och om tillsyn av kredit</w:t>
      </w:r>
      <w:r w:rsidRPr="009D49DA">
        <w:rPr>
          <w:spacing w:val="-2"/>
        </w:rPr>
        <w:softHyphen/>
      </w:r>
      <w:r w:rsidRPr="009D49DA">
        <w:t>institut, om ändring av direktiv 2002/87/EG och om upp</w:t>
      </w:r>
      <w:r w:rsidRPr="009D49DA">
        <w:softHyphen/>
        <w:t>hä</w:t>
      </w:r>
      <w:r w:rsidRPr="009D49DA">
        <w:softHyphen/>
      </w:r>
      <w:r w:rsidRPr="009D49DA">
        <w:rPr>
          <w:spacing w:val="-4"/>
        </w:rPr>
        <w:t>vande av direk</w:t>
      </w:r>
      <w:r w:rsidRPr="00A06FCA">
        <w:rPr>
          <w:spacing w:val="-4"/>
        </w:rPr>
        <w:softHyphen/>
        <w:t>tiven 2006/48/EG och 2006/49/EG. Ändringarna inne</w:t>
      </w:r>
      <w:r w:rsidRPr="00A06FCA">
        <w:rPr>
          <w:spacing w:val="-4"/>
        </w:rPr>
        <w:softHyphen/>
        <w:t>bär</w:t>
      </w:r>
      <w:r w:rsidRPr="00A06FCA">
        <w:t xml:space="preserve"> att</w:t>
      </w:r>
      <w:r w:rsidRPr="00A06FCA">
        <w:rPr>
          <w:spacing w:val="-2"/>
        </w:rPr>
        <w:t xml:space="preserve"> det i rätts</w:t>
      </w:r>
      <w:r w:rsidRPr="00A06FCA">
        <w:rPr>
          <w:spacing w:val="-2"/>
        </w:rPr>
        <w:softHyphen/>
        <w:t>akternas titel inte längre anges ”och värde</w:t>
      </w:r>
      <w:r w:rsidRPr="00A06FCA">
        <w:rPr>
          <w:spacing w:val="-2"/>
        </w:rPr>
        <w:softHyphen/>
        <w:t>pappersföretag”. Dessutom har</w:t>
      </w:r>
      <w:r w:rsidRPr="000C2317">
        <w:t xml:space="preserve"> kapital</w:t>
      </w:r>
      <w:r w:rsidRPr="000C2317">
        <w:softHyphen/>
        <w:t>täckningsdirektivets titel även ändrats språkligt på så sätt att ordet direktiv närmast före ”2006/48/EG och 2006/49/EG” i stället skrivs i bestämd form, dvs. direk</w:t>
      </w:r>
      <w:r w:rsidRPr="000C2317">
        <w:softHyphen/>
        <w:t xml:space="preserve">tiven. De </w:t>
      </w:r>
      <w:r w:rsidRPr="009D49DA">
        <w:t>bestämmelser i lag som innehåller hänvis</w:t>
      </w:r>
      <w:r w:rsidRPr="009D49DA">
        <w:softHyphen/>
        <w:t>ningar till de båda rättsakternas titel bör därför ändras på mot</w:t>
      </w:r>
      <w:r w:rsidRPr="009D49DA">
        <w:softHyphen/>
        <w:t xml:space="preserve">svarande sätt. </w:t>
      </w:r>
    </w:p>
    <w:p w14:paraId="4A0BC05A" w14:textId="77777777" w:rsidR="00F40416" w:rsidRDefault="00F40416" w:rsidP="00F40416">
      <w:pPr>
        <w:pStyle w:val="Brdtextmedindrag"/>
      </w:pPr>
      <w:r w:rsidRPr="009D49DA">
        <w:t>Detta gäller även sådana lagar som i övrigt inte berörs av ändringarna i kapitaltäckningsregelverket. När det gäller till</w:t>
      </w:r>
      <w:r w:rsidRPr="009D49DA">
        <w:softHyphen/>
        <w:t>synsförord</w:t>
      </w:r>
      <w:r w:rsidRPr="009D49DA">
        <w:softHyphen/>
        <w:t>ningen innebär det ändringar i följande lagrum: 3 a § lagen (1980:1097) om Svenska skepps</w:t>
      </w:r>
      <w:r w:rsidRPr="009D49DA">
        <w:softHyphen/>
        <w:t xml:space="preserve">hypotekskassan, 9 kap. </w:t>
      </w:r>
      <w:r w:rsidRPr="009D49DA">
        <w:rPr>
          <w:spacing w:val="-4"/>
        </w:rPr>
        <w:t>1 § spar</w:t>
      </w:r>
      <w:r w:rsidRPr="009D49DA">
        <w:rPr>
          <w:spacing w:val="-4"/>
        </w:rPr>
        <w:softHyphen/>
        <w:t>bankslagen (1987:619), 4 kap. 11 § lagen (2000:192) om allmänna pensionsfon</w:t>
      </w:r>
      <w:r w:rsidRPr="009D49DA">
        <w:rPr>
          <w:spacing w:val="-4"/>
        </w:rPr>
        <w:softHyphen/>
        <w:t>der</w:t>
      </w:r>
      <w:r w:rsidRPr="009D49DA">
        <w:t xml:space="preserve"> (AP-fonder), 5 kap. 8 § lagen (2006:531) om särskild till</w:t>
      </w:r>
      <w:r w:rsidRPr="009D49DA">
        <w:softHyphen/>
        <w:t xml:space="preserve">syn över </w:t>
      </w:r>
      <w:r w:rsidRPr="009D49DA">
        <w:rPr>
          <w:spacing w:val="-5"/>
        </w:rPr>
        <w:t>finan</w:t>
      </w:r>
      <w:r w:rsidRPr="009D49DA">
        <w:rPr>
          <w:spacing w:val="-5"/>
        </w:rPr>
        <w:softHyphen/>
        <w:t>siella konglo</w:t>
      </w:r>
      <w:r w:rsidRPr="009D49DA">
        <w:rPr>
          <w:spacing w:val="-5"/>
        </w:rPr>
        <w:softHyphen/>
        <w:t>me</w:t>
      </w:r>
      <w:r w:rsidRPr="009D49DA">
        <w:rPr>
          <w:spacing w:val="-5"/>
        </w:rPr>
        <w:softHyphen/>
        <w:t>rat, 1 kap. 4 § lagen (2010:751) om betaltjänster,</w:t>
      </w:r>
      <w:r w:rsidRPr="009D49DA">
        <w:t xml:space="preserve"> 3 kap</w:t>
      </w:r>
      <w:r w:rsidRPr="009D49DA">
        <w:rPr>
          <w:spacing w:val="-4"/>
        </w:rPr>
        <w:t xml:space="preserve">. </w:t>
      </w:r>
      <w:r w:rsidRPr="00A06FCA">
        <w:rPr>
          <w:spacing w:val="-4"/>
        </w:rPr>
        <w:t xml:space="preserve">2 § lagen (2011:755) om elektroniska pengar. </w:t>
      </w:r>
      <w:r w:rsidRPr="009D49DA">
        <w:t xml:space="preserve">För kapitaltäckningsdirektivets del är det fråga om 3 kap. 1 § lagen (1991:980) om handel med finansiella instrument. </w:t>
      </w:r>
    </w:p>
    <w:p w14:paraId="3FDF0813" w14:textId="77777777" w:rsidR="00F40416" w:rsidRDefault="00F40416" w:rsidP="00F40416">
      <w:pPr>
        <w:spacing w:line="2" w:lineRule="auto"/>
        <w:rPr>
          <w:rFonts w:ascii="Times New Roman" w:hAnsi="Times New Roman"/>
          <w:sz w:val="20"/>
        </w:rPr>
      </w:pPr>
      <w:r>
        <w:br w:type="page"/>
      </w:r>
    </w:p>
    <w:p w14:paraId="6A459066" w14:textId="77777777" w:rsidR="00F40416" w:rsidRPr="009D49DA" w:rsidRDefault="00F40416" w:rsidP="00F40416">
      <w:pPr>
        <w:pStyle w:val="Rubrik3"/>
      </w:pPr>
      <w:bookmarkStart w:id="326" w:name="_Toc33087301"/>
      <w:bookmarkStart w:id="327" w:name="_Toc65160314"/>
      <w:bookmarkStart w:id="328" w:name="_Toc68700531"/>
      <w:r w:rsidRPr="009D49DA">
        <w:lastRenderedPageBreak/>
        <w:t>Bemyndiganden i tillsynslagen</w:t>
      </w:r>
      <w:bookmarkEnd w:id="326"/>
      <w:bookmarkEnd w:id="327"/>
      <w:bookmarkEnd w:id="328"/>
    </w:p>
    <w:p w14:paraId="09C18E8C" w14:textId="77777777" w:rsidR="00F40416" w:rsidRPr="009D49DA" w:rsidRDefault="00F40416" w:rsidP="00F40416">
      <w:pPr>
        <w:pStyle w:val="Brdtextram"/>
        <w:rPr>
          <w:b/>
        </w:rPr>
      </w:pPr>
      <w:r w:rsidRPr="009D49DA">
        <w:rPr>
          <w:b/>
        </w:rPr>
        <w:t xml:space="preserve">Regeringens förslag: </w:t>
      </w:r>
      <w:r w:rsidRPr="009D49DA">
        <w:t>Regeringen eller den myn</w:t>
      </w:r>
      <w:r w:rsidRPr="009D49DA">
        <w:softHyphen/>
        <w:t xml:space="preserve">dighet som regeringen bestämmer ska få meddela föreskrifter som </w:t>
      </w:r>
      <w:r w:rsidRPr="009D49DA">
        <w:rPr>
          <w:spacing w:val="-2"/>
        </w:rPr>
        <w:t>kompletterar värdepappers</w:t>
      </w:r>
      <w:r w:rsidRPr="009D49DA">
        <w:rPr>
          <w:spacing w:val="-2"/>
        </w:rPr>
        <w:softHyphen/>
        <w:t>bolags</w:t>
      </w:r>
      <w:r w:rsidRPr="009D49DA">
        <w:rPr>
          <w:spacing w:val="-2"/>
        </w:rPr>
        <w:softHyphen/>
        <w:t>för</w:t>
      </w:r>
      <w:r w:rsidRPr="009D49DA">
        <w:rPr>
          <w:spacing w:val="-2"/>
        </w:rPr>
        <w:softHyphen/>
        <w:t>ord</w:t>
      </w:r>
      <w:r w:rsidRPr="009D49DA">
        <w:rPr>
          <w:spacing w:val="-2"/>
        </w:rPr>
        <w:softHyphen/>
        <w:t xml:space="preserve">ningens bestämmelser om </w:t>
      </w:r>
      <w:r w:rsidRPr="009D49DA">
        <w:t>beräkningen av kapitalbaskrav och kon</w:t>
      </w:r>
      <w:r w:rsidRPr="009D49DA">
        <w:softHyphen/>
        <w:t>cen</w:t>
      </w:r>
      <w:r w:rsidRPr="009D49DA">
        <w:softHyphen/>
        <w:t>tra</w:t>
      </w:r>
      <w:r w:rsidRPr="009D49DA">
        <w:softHyphen/>
        <w:t>tionsrisker.</w:t>
      </w:r>
      <w:r w:rsidRPr="009D49DA">
        <w:rPr>
          <w:b/>
        </w:rPr>
        <w:t xml:space="preserve"> </w:t>
      </w:r>
    </w:p>
    <w:p w14:paraId="61863D24" w14:textId="77777777" w:rsidR="00F40416" w:rsidRPr="009D49DA" w:rsidRDefault="00F40416" w:rsidP="00F40416">
      <w:pPr>
        <w:pStyle w:val="Brdtext"/>
        <w:rPr>
          <w:sz w:val="8"/>
          <w:szCs w:val="8"/>
        </w:rPr>
      </w:pPr>
    </w:p>
    <w:p w14:paraId="75E47554" w14:textId="77777777" w:rsidR="00F40416" w:rsidRPr="009D49DA" w:rsidRDefault="00F40416" w:rsidP="00F40416">
      <w:pPr>
        <w:pStyle w:val="Brdtextmedindrag"/>
      </w:pPr>
      <w:r w:rsidRPr="009D49DA">
        <w:rPr>
          <w:b/>
          <w:bCs/>
        </w:rPr>
        <w:t xml:space="preserve">Utredningens förslag </w:t>
      </w:r>
      <w:r w:rsidRPr="009D49DA">
        <w:t xml:space="preserve">överensstämmer med regeringens förslag. </w:t>
      </w:r>
    </w:p>
    <w:p w14:paraId="5875FCE4" w14:textId="77777777" w:rsidR="00F40416" w:rsidRPr="009D49DA" w:rsidRDefault="00F40416" w:rsidP="00F40416">
      <w:pPr>
        <w:pStyle w:val="Brdtextmedindrag"/>
      </w:pPr>
      <w:r w:rsidRPr="009D49DA">
        <w:rPr>
          <w:b/>
          <w:bCs/>
        </w:rPr>
        <w:t xml:space="preserve">Remissinstanserna </w:t>
      </w:r>
      <w:r w:rsidRPr="009D49DA">
        <w:t>tillstyrker förslaget eller har inget att invända mot det.</w:t>
      </w:r>
    </w:p>
    <w:p w14:paraId="4173ADE4" w14:textId="77777777" w:rsidR="00F40416" w:rsidRDefault="00F40416" w:rsidP="00F40416">
      <w:pPr>
        <w:pStyle w:val="Brdtextmedindrag"/>
        <w:rPr>
          <w:spacing w:val="-2"/>
        </w:rPr>
      </w:pPr>
      <w:r w:rsidRPr="009D49DA">
        <w:rPr>
          <w:b/>
          <w:bCs/>
          <w:spacing w:val="-2"/>
        </w:rPr>
        <w:t xml:space="preserve">Skälen för regeringens förslag: </w:t>
      </w:r>
      <w:r w:rsidRPr="009D49DA">
        <w:rPr>
          <w:spacing w:val="-2"/>
        </w:rPr>
        <w:t>Vissa av värdepappersbolagsförord</w:t>
      </w:r>
      <w:r w:rsidRPr="009D49DA">
        <w:rPr>
          <w:spacing w:val="-2"/>
        </w:rPr>
        <w:softHyphen/>
        <w:t>ningens bestämmelser om vad den</w:t>
      </w:r>
      <w:r w:rsidRPr="009D49DA">
        <w:t xml:space="preserve"> behöriga myndigheten kan besluta om är utformade så att myndig</w:t>
      </w:r>
      <w:r w:rsidRPr="009D49DA">
        <w:softHyphen/>
        <w:t xml:space="preserve">hetens beslut får verkningar för en obestämd krets adressater. Beslut </w:t>
      </w:r>
      <w:r w:rsidRPr="009D49DA">
        <w:rPr>
          <w:spacing w:val="-4"/>
        </w:rPr>
        <w:t>av den karaktären bör meddelas genom föreskrifter på lägre nivå än lag (se prop. 2018/19:3</w:t>
      </w:r>
      <w:r w:rsidRPr="009D49DA">
        <w:t xml:space="preserve"> s. 29 f.). Det rör sig i värdepappers</w:t>
      </w:r>
      <w:r w:rsidRPr="009D49DA">
        <w:softHyphen/>
        <w:t>bolagsförordningen om möjligheten att ändra volati</w:t>
      </w:r>
      <w:r w:rsidRPr="009D49DA">
        <w:softHyphen/>
        <w:t>litets</w:t>
      </w:r>
      <w:r w:rsidRPr="009D49DA">
        <w:softHyphen/>
        <w:t>just</w:t>
      </w:r>
      <w:r w:rsidRPr="009D49DA">
        <w:softHyphen/>
        <w:t xml:space="preserve">eringar för vissa typer av råvaror </w:t>
      </w:r>
      <w:r w:rsidRPr="009D49DA">
        <w:rPr>
          <w:spacing w:val="-4"/>
        </w:rPr>
        <w:t>(</w:t>
      </w:r>
      <w:r w:rsidRPr="009D49DA">
        <w:t>artikel 30.1 tredje stycket</w:t>
      </w:r>
      <w:r w:rsidRPr="009D49DA">
        <w:rPr>
          <w:spacing w:val="-4"/>
        </w:rPr>
        <w:t>), som rör beräkningen av kapital</w:t>
      </w:r>
      <w:r w:rsidRPr="009D49DA">
        <w:rPr>
          <w:spacing w:val="-4"/>
        </w:rPr>
        <w:softHyphen/>
        <w:t>baskraven i förordningen,</w:t>
      </w:r>
      <w:r w:rsidRPr="009D49DA">
        <w:t xml:space="preserve"> och möjligheten att, i enlighet med förord</w:t>
      </w:r>
      <w:r w:rsidRPr="009D49DA">
        <w:softHyphen/>
        <w:t>ningen (artikel 41.2), undan</w:t>
      </w:r>
      <w:r w:rsidRPr="009D49DA">
        <w:softHyphen/>
        <w:t>ta vissa exponeringar från tillämpningen av beräk</w:t>
      </w:r>
      <w:r w:rsidRPr="009D49DA">
        <w:softHyphen/>
        <w:t>ningen av koncen</w:t>
      </w:r>
      <w:r w:rsidRPr="009D49DA">
        <w:softHyphen/>
        <w:t>trations</w:t>
      </w:r>
      <w:r w:rsidRPr="009D49DA">
        <w:softHyphen/>
        <w:t>risker. Regeringen eller den myndighet som regeringen bestämmer bör därför få med</w:t>
      </w:r>
      <w:r w:rsidRPr="009D49DA">
        <w:softHyphen/>
      </w:r>
      <w:r w:rsidRPr="009D49DA">
        <w:rPr>
          <w:spacing w:val="-2"/>
        </w:rPr>
        <w:t>dela föreskrifter som kompletterar värdepappersbolags</w:t>
      </w:r>
      <w:r w:rsidRPr="009D49DA">
        <w:rPr>
          <w:spacing w:val="-2"/>
        </w:rPr>
        <w:softHyphen/>
        <w:t>förordningen i dessa avseende</w:t>
      </w:r>
      <w:r>
        <w:rPr>
          <w:spacing w:val="-2"/>
        </w:rPr>
        <w:t>.</w:t>
      </w:r>
    </w:p>
    <w:p w14:paraId="0DE2CF5C" w14:textId="77777777" w:rsidR="00F40416" w:rsidRPr="009D49DA" w:rsidRDefault="00F40416" w:rsidP="00F40416">
      <w:pPr>
        <w:pStyle w:val="Rubrik3"/>
      </w:pPr>
      <w:bookmarkStart w:id="329" w:name="_Toc33087302"/>
      <w:bookmarkStart w:id="330" w:name="_Toc65160315"/>
      <w:bookmarkStart w:id="331" w:name="_Toc68700532"/>
      <w:r w:rsidRPr="009D49DA">
        <w:t>Övriga följdändringar med anledning av det nya regelverket</w:t>
      </w:r>
      <w:bookmarkEnd w:id="329"/>
      <w:bookmarkEnd w:id="330"/>
      <w:bookmarkEnd w:id="331"/>
    </w:p>
    <w:p w14:paraId="5139B37E" w14:textId="77777777" w:rsidR="00F40416" w:rsidRPr="009D49DA" w:rsidRDefault="00F40416" w:rsidP="00F40416">
      <w:pPr>
        <w:pStyle w:val="Brdtextram"/>
      </w:pPr>
      <w:r w:rsidRPr="009D49DA">
        <w:rPr>
          <w:b/>
        </w:rPr>
        <w:t xml:space="preserve">Regeringens förslag: </w:t>
      </w:r>
      <w:r w:rsidRPr="009D49DA">
        <w:t>Skyldigheten i kreditupplysningslagen att informera den som avses med en kreditupplysning ska gälla bara för sådana värdepappersbolag som ska tillämpa tillsyns</w:t>
      </w:r>
      <w:r w:rsidRPr="009D49DA">
        <w:softHyphen/>
        <w:t>för</w:t>
      </w:r>
      <w:r w:rsidRPr="009D49DA">
        <w:softHyphen/>
        <w:t>ordningen.</w:t>
      </w:r>
    </w:p>
    <w:p w14:paraId="2DA7D605" w14:textId="77777777" w:rsidR="00F40416" w:rsidRPr="00A06FCA" w:rsidRDefault="00F40416" w:rsidP="00F40416">
      <w:pPr>
        <w:pStyle w:val="Brdtextmedindragram"/>
      </w:pPr>
      <w:r w:rsidRPr="009D49DA">
        <w:t xml:space="preserve">Riksbankens underrättelseskyldighet vid en kritisk situation som uppstått i Sverige och kan äventyra likviditeten på finansmarknaden eller stabiliteten i det finansiella systemet i något land inom EES, ska enligt lagen om Sveriges riksbank gälla även i förhållande till berörda myndigheter inom EES med </w:t>
      </w:r>
      <w:r w:rsidRPr="009D49DA">
        <w:rPr>
          <w:spacing w:val="-4"/>
        </w:rPr>
        <w:t>ansvar för gruppbaserad tillsyn enligt värde</w:t>
      </w:r>
      <w:r w:rsidRPr="009D49DA">
        <w:rPr>
          <w:spacing w:val="-4"/>
        </w:rPr>
        <w:softHyphen/>
      </w:r>
      <w:r w:rsidRPr="00A06FCA">
        <w:rPr>
          <w:spacing w:val="-4"/>
        </w:rPr>
        <w:t>pappersbolagsdirektivet.</w:t>
      </w:r>
    </w:p>
    <w:p w14:paraId="1ACA5137" w14:textId="77777777" w:rsidR="00F40416" w:rsidRPr="009D49DA" w:rsidRDefault="00F40416" w:rsidP="00F40416">
      <w:pPr>
        <w:pStyle w:val="Brdtextmedindragram"/>
      </w:pPr>
      <w:r w:rsidRPr="009D49DA">
        <w:t>I en kapitaltäckningsanalys som ska lämnas enligt lagen om års</w:t>
      </w:r>
      <w:r w:rsidRPr="009D49DA">
        <w:softHyphen/>
        <w:t>redovisning i kreditinstitut och värdepappers</w:t>
      </w:r>
      <w:r w:rsidRPr="009D49DA">
        <w:softHyphen/>
        <w:t>bolag ska det även lämnas uppgifter om kapitalbasen och kapitalbaskraven enligt värdepappers</w:t>
      </w:r>
      <w:r w:rsidRPr="009D49DA">
        <w:softHyphen/>
        <w:t>bolags</w:t>
      </w:r>
      <w:r w:rsidRPr="009D49DA">
        <w:softHyphen/>
        <w:t xml:space="preserve">förordningen. </w:t>
      </w:r>
    </w:p>
    <w:p w14:paraId="5E9A64D3" w14:textId="77777777" w:rsidR="00F40416" w:rsidRPr="009D49DA" w:rsidRDefault="00F40416" w:rsidP="00F40416">
      <w:pPr>
        <w:pStyle w:val="Brdtextmedindragram"/>
      </w:pPr>
      <w:r w:rsidRPr="009D49DA">
        <w:t>Företag ska enligt inkomskattelagen inte få dra av ränteutgifter på efterställda skulder som får ingå i kapitalbasen vid tillämpning av värdepappersbolagsförordningen.</w:t>
      </w:r>
    </w:p>
    <w:p w14:paraId="641AD52E" w14:textId="77777777" w:rsidR="00F40416" w:rsidRPr="009D49DA" w:rsidRDefault="00F40416" w:rsidP="00F40416">
      <w:pPr>
        <w:pStyle w:val="Brdtextmedindragram"/>
      </w:pPr>
      <w:r w:rsidRPr="009D49DA">
        <w:t>Uppgifter som samlats in med stöd av bestämmelserna om rappor</w:t>
      </w:r>
      <w:r>
        <w:softHyphen/>
        <w:t>t</w:t>
      </w:r>
      <w:r w:rsidRPr="009D49DA">
        <w:t>eringskrav i artik</w:t>
      </w:r>
      <w:r w:rsidRPr="009D49DA">
        <w:softHyphen/>
        <w:t>larna 54 och 55 i värdepappersbolags</w:t>
      </w:r>
      <w:r w:rsidRPr="009D49DA">
        <w:softHyphen/>
        <w:t>förordningen ska få behandlas i databasen enligt lagen om en databas för övervakning av och tillsyn över finans</w:t>
      </w:r>
      <w:r w:rsidRPr="009D49DA">
        <w:softHyphen/>
        <w:t>marknaderna.</w:t>
      </w:r>
    </w:p>
    <w:p w14:paraId="74714071" w14:textId="77777777" w:rsidR="00F40416" w:rsidRPr="00A06FCA" w:rsidRDefault="00F40416" w:rsidP="00F40416">
      <w:pPr>
        <w:pStyle w:val="Brdtextmedindragram"/>
      </w:pPr>
      <w:r w:rsidRPr="009D49DA">
        <w:rPr>
          <w:b/>
          <w:bCs/>
          <w:spacing w:val="-2"/>
        </w:rPr>
        <w:t>Regeringens bedömning:</w:t>
      </w:r>
      <w:r w:rsidRPr="009D49DA">
        <w:rPr>
          <w:spacing w:val="-2"/>
        </w:rPr>
        <w:t xml:space="preserve"> I definitionen av sidoverksam försäkrings</w:t>
      </w:r>
      <w:r w:rsidRPr="009D49DA">
        <w:rPr>
          <w:spacing w:val="-2"/>
        </w:rPr>
        <w:softHyphen/>
        <w:t>förmedlare i lagen om</w:t>
      </w:r>
      <w:r w:rsidRPr="009D49DA">
        <w:t xml:space="preserve"> försäkringsdistribution bör hänvisningarna när det gäller definitionerna av kreditinstitut och värde</w:t>
      </w:r>
      <w:r w:rsidRPr="009D49DA">
        <w:softHyphen/>
        <w:t xml:space="preserve">pappersföretag i </w:t>
      </w:r>
      <w:r w:rsidRPr="009D49DA">
        <w:lastRenderedPageBreak/>
        <w:t>tillsynsförordningen även i fortsättningen avse förordningen i den vid var</w:t>
      </w:r>
      <w:r w:rsidRPr="00A06FCA">
        <w:t>je tidpunkt gäl</w:t>
      </w:r>
      <w:r w:rsidRPr="00A06FCA">
        <w:softHyphen/>
        <w:t>lande lydelsen.</w:t>
      </w:r>
    </w:p>
    <w:p w14:paraId="37C21D1F" w14:textId="77777777" w:rsidR="00F40416" w:rsidRPr="00A06FCA" w:rsidRDefault="00F40416" w:rsidP="00F40416">
      <w:pPr>
        <w:pStyle w:val="Brdtextmedindrag"/>
        <w:rPr>
          <w:sz w:val="8"/>
          <w:szCs w:val="8"/>
        </w:rPr>
      </w:pPr>
    </w:p>
    <w:p w14:paraId="2CE401A9" w14:textId="77777777" w:rsidR="00F40416" w:rsidRPr="00B737DA" w:rsidRDefault="00F40416" w:rsidP="00F40416">
      <w:pPr>
        <w:pStyle w:val="Brdtextmedindrag"/>
      </w:pPr>
      <w:r w:rsidRPr="00A06FCA">
        <w:rPr>
          <w:b/>
          <w:bCs/>
        </w:rPr>
        <w:t xml:space="preserve">Utredningens förslag </w:t>
      </w:r>
      <w:r w:rsidRPr="00A06FCA">
        <w:t>överensstämmer i huvudsak med regeringens förslag och bedömning. Enlig</w:t>
      </w:r>
      <w:r w:rsidRPr="000C2317">
        <w:t>t utredningens förslag ska definitionen av sido</w:t>
      </w:r>
      <w:r w:rsidRPr="000C2317">
        <w:softHyphen/>
        <w:t>verk</w:t>
      </w:r>
      <w:r w:rsidRPr="000C2317">
        <w:softHyphen/>
        <w:t>sam försäkrings</w:t>
      </w:r>
      <w:r w:rsidRPr="000C2317">
        <w:softHyphen/>
        <w:t>för</w:t>
      </w:r>
      <w:r w:rsidRPr="000C2317">
        <w:softHyphen/>
        <w:t>medlare i lagen om försäkringsdistribution ändras så att hänvisning</w:t>
      </w:r>
      <w:r>
        <w:t>en</w:t>
      </w:r>
      <w:r w:rsidRPr="000C2317">
        <w:t xml:space="preserve"> när det gäller definitionerna av kreditinstitut och värde</w:t>
      </w:r>
      <w:r w:rsidRPr="000C2317">
        <w:softHyphen/>
        <w:t>pappersföretag i tillsynsförordningen ändras så att de</w:t>
      </w:r>
      <w:r>
        <w:t>n</w:t>
      </w:r>
      <w:r w:rsidRPr="000C2317">
        <w:t xml:space="preserve"> avser förord</w:t>
      </w:r>
      <w:r w:rsidRPr="000C2317">
        <w:softHyphen/>
        <w:t>ningen i den ursprungliga lydelsen</w:t>
      </w:r>
      <w:r w:rsidRPr="00B737DA">
        <w:t>.</w:t>
      </w:r>
    </w:p>
    <w:p w14:paraId="42206A3D" w14:textId="77777777" w:rsidR="00F40416" w:rsidRPr="00B37986" w:rsidRDefault="00F40416" w:rsidP="00F40416">
      <w:pPr>
        <w:pStyle w:val="Brdtextmedindrag"/>
      </w:pPr>
      <w:r w:rsidRPr="00B737DA">
        <w:rPr>
          <w:b/>
          <w:bCs/>
        </w:rPr>
        <w:t xml:space="preserve">Remissinstanserna </w:t>
      </w:r>
      <w:r w:rsidRPr="00B737DA">
        <w:t>tillstyrker förslaget eller har ing</w:t>
      </w:r>
      <w:r w:rsidRPr="00B37986">
        <w:t xml:space="preserve">et att invända mot det. </w:t>
      </w:r>
    </w:p>
    <w:p w14:paraId="709888B0" w14:textId="77777777" w:rsidR="00F40416" w:rsidRPr="00B37986" w:rsidRDefault="00F40416" w:rsidP="00F40416">
      <w:pPr>
        <w:pStyle w:val="Rubrik4utannumrering"/>
      </w:pPr>
      <w:r w:rsidRPr="00B37986">
        <w:t>Skälen för regeringens förslag och bedömning</w:t>
      </w:r>
    </w:p>
    <w:p w14:paraId="26C0C2AC" w14:textId="77777777" w:rsidR="00F40416" w:rsidRPr="00B37986" w:rsidRDefault="00F40416" w:rsidP="00F40416">
      <w:pPr>
        <w:pStyle w:val="Rubrik5utannumrering"/>
        <w:spacing w:before="0"/>
      </w:pPr>
      <w:r w:rsidRPr="00B37986">
        <w:t>Kreditupplysningslagen</w:t>
      </w:r>
    </w:p>
    <w:p w14:paraId="4BF90857" w14:textId="77777777" w:rsidR="00F40416" w:rsidRPr="009D49DA" w:rsidRDefault="00F40416" w:rsidP="00F40416">
      <w:pPr>
        <w:pStyle w:val="Brdtext"/>
      </w:pPr>
      <w:r w:rsidRPr="00B37986">
        <w:t xml:space="preserve">I </w:t>
      </w:r>
      <w:r w:rsidRPr="009D49DA">
        <w:t xml:space="preserve">kreditupplysningslagen (1973:1173) finns bestämmelser om </w:t>
      </w:r>
      <w:r w:rsidRPr="009D49DA">
        <w:rPr>
          <w:spacing w:val="-2"/>
        </w:rPr>
        <w:t>att den som avses med en kreditupplysning ska informeras i olika av</w:t>
      </w:r>
      <w:r w:rsidRPr="009D49DA">
        <w:rPr>
          <w:spacing w:val="-2"/>
        </w:rPr>
        <w:softHyphen/>
        <w:t>seenden</w:t>
      </w:r>
      <w:r w:rsidRPr="009D49DA">
        <w:t xml:space="preserve"> när en upplysning lämnas ut (11 §). Om kreditupplysningen läm</w:t>
      </w:r>
      <w:r w:rsidRPr="009D49DA">
        <w:softHyphen/>
        <w:t xml:space="preserve">nas ut till ett svenskt kreditinstitut eller värdepappersbolag, eller till </w:t>
      </w:r>
      <w:r w:rsidRPr="009D49DA">
        <w:rPr>
          <w:spacing w:val="-2"/>
        </w:rPr>
        <w:t>ett motsvarande utländskt företag, för att användas endast som under</w:t>
      </w:r>
      <w:r w:rsidRPr="009D49DA">
        <w:rPr>
          <w:spacing w:val="-2"/>
        </w:rPr>
        <w:softHyphen/>
        <w:t>lag för beräkning av kapitalkravet för kreditrisker med en sådan</w:t>
      </w:r>
      <w:r w:rsidRPr="009D49DA">
        <w:t xml:space="preserve"> metod som avses i artikel 143.1 i tillsyns</w:t>
      </w:r>
      <w:r w:rsidRPr="009D49DA">
        <w:softHyphen/>
        <w:t xml:space="preserve">förordningen, finns </w:t>
      </w:r>
      <w:r w:rsidRPr="009D49DA">
        <w:rPr>
          <w:spacing w:val="4"/>
        </w:rPr>
        <w:t xml:space="preserve">vissa lättnader </w:t>
      </w:r>
      <w:r w:rsidRPr="009D49DA">
        <w:rPr>
          <w:spacing w:val="-2"/>
        </w:rPr>
        <w:t>när det gäller inform</w:t>
      </w:r>
      <w:r w:rsidRPr="009D49DA">
        <w:rPr>
          <w:spacing w:val="-2"/>
        </w:rPr>
        <w:softHyphen/>
        <w:t>ations</w:t>
      </w:r>
      <w:r w:rsidRPr="009D49DA">
        <w:rPr>
          <w:spacing w:val="-2"/>
        </w:rPr>
        <w:softHyphen/>
        <w:t>skyldigheten (11 § andra stycket). Efter</w:t>
      </w:r>
      <w:r w:rsidRPr="009D49DA">
        <w:rPr>
          <w:spacing w:val="-2"/>
        </w:rPr>
        <w:softHyphen/>
        <w:t>som</w:t>
      </w:r>
      <w:r w:rsidRPr="009D49DA">
        <w:t xml:space="preserve"> det inte längre kan bli aktuellt för de värde</w:t>
      </w:r>
      <w:r w:rsidRPr="009D49DA">
        <w:softHyphen/>
        <w:t xml:space="preserve">pappersbolag som </w:t>
      </w:r>
      <w:r w:rsidRPr="009D49DA">
        <w:rPr>
          <w:spacing w:val="-2"/>
        </w:rPr>
        <w:t>ska tillämpa värdepappersbolags</w:t>
      </w:r>
      <w:r w:rsidRPr="009D49DA">
        <w:rPr>
          <w:spacing w:val="-2"/>
        </w:rPr>
        <w:softHyphen/>
        <w:t>förord</w:t>
      </w:r>
      <w:r w:rsidRPr="009D49DA">
        <w:rPr>
          <w:spacing w:val="-2"/>
        </w:rPr>
        <w:softHyphen/>
        <w:t>ningen att använda den metoden</w:t>
      </w:r>
      <w:r w:rsidRPr="009D49DA">
        <w:t>, bör bestämmelsen gälla bara för sådana värde</w:t>
      </w:r>
      <w:r w:rsidRPr="009D49DA">
        <w:softHyphen/>
        <w:t>pap</w:t>
      </w:r>
      <w:r w:rsidRPr="009D49DA">
        <w:softHyphen/>
      </w:r>
      <w:r w:rsidRPr="00A06FCA">
        <w:t>pers</w:t>
      </w:r>
      <w:r w:rsidRPr="00A06FCA">
        <w:softHyphen/>
        <w:t xml:space="preserve">bolag som ska tillämpa tillsynsförordningen. </w:t>
      </w:r>
    </w:p>
    <w:p w14:paraId="2BC1D2DD" w14:textId="77777777" w:rsidR="00F40416" w:rsidRPr="009D49DA" w:rsidRDefault="00F40416" w:rsidP="00F40416">
      <w:pPr>
        <w:pStyle w:val="Rubrik5utannumrering"/>
      </w:pPr>
      <w:r w:rsidRPr="009D49DA">
        <w:t>Lagen om Sveriges riksbank</w:t>
      </w:r>
    </w:p>
    <w:p w14:paraId="45C33948" w14:textId="77777777" w:rsidR="00F40416" w:rsidRPr="009D49DA" w:rsidRDefault="00F40416" w:rsidP="00F40416">
      <w:pPr>
        <w:pStyle w:val="Brdtext"/>
      </w:pPr>
      <w:r w:rsidRPr="009D49DA">
        <w:t>Enligt lagen (1988:1385) om Sveriges riksbank (4 kap. 4 a §) ska Riks</w:t>
      </w:r>
      <w:r w:rsidRPr="009D49DA">
        <w:softHyphen/>
        <w:t>banken om den får kännedom om en sådan kritisk situation som av</w:t>
      </w:r>
      <w:r w:rsidRPr="009D49DA">
        <w:softHyphen/>
        <w:t>ses i tillsynslagen omgående underrätta berörda myn</w:t>
      </w:r>
      <w:r w:rsidRPr="009D49DA">
        <w:softHyphen/>
        <w:t xml:space="preserve">digheter inom EES med ansvar för gruppbaserad tillsyn enligt kapitaltäckningsdirektivet. </w:t>
      </w:r>
      <w:bookmarkStart w:id="332" w:name="_Hlk51163906"/>
      <w:r w:rsidRPr="009D49DA">
        <w:t>Det som avses är om situationer som uppstått i Sverige och som kan äventyra likviditeten på finansmarknaden eller stabi</w:t>
      </w:r>
      <w:r w:rsidRPr="009D49DA">
        <w:softHyphen/>
        <w:t>liteten i det finansiella systemet i något land inom EES</w:t>
      </w:r>
      <w:r w:rsidRPr="00A06FCA">
        <w:t xml:space="preserve"> (6 kap. 3 § andra stycket tillsynslagen). </w:t>
      </w:r>
      <w:bookmarkEnd w:id="332"/>
      <w:r w:rsidRPr="00A06FCA">
        <w:t>Eftersom värde</w:t>
      </w:r>
      <w:r w:rsidRPr="00A06FCA">
        <w:softHyphen/>
        <w:t>pappers</w:t>
      </w:r>
      <w:r w:rsidRPr="00A06FCA">
        <w:softHyphen/>
        <w:t>bolagsdirektivet gäller för de flesta värdepappersföretag bör underrättelseskyldigheten</w:t>
      </w:r>
      <w:r w:rsidRPr="00A06FCA">
        <w:rPr>
          <w:spacing w:val="-4"/>
        </w:rPr>
        <w:t xml:space="preserve"> även gälla</w:t>
      </w:r>
      <w:r w:rsidRPr="00A06FCA">
        <w:t xml:space="preserve"> </w:t>
      </w:r>
      <w:r w:rsidRPr="00A06FCA">
        <w:rPr>
          <w:spacing w:val="-4"/>
        </w:rPr>
        <w:t>i förhållande till berörda myndigheter inom EES med ansvar f</w:t>
      </w:r>
      <w:r w:rsidRPr="000C2317">
        <w:rPr>
          <w:spacing w:val="-4"/>
        </w:rPr>
        <w:t>ör grupp</w:t>
      </w:r>
      <w:r w:rsidRPr="000C2317">
        <w:rPr>
          <w:spacing w:val="-4"/>
        </w:rPr>
        <w:softHyphen/>
        <w:t>baserad</w:t>
      </w:r>
      <w:r w:rsidRPr="000C2317">
        <w:t xml:space="preserve"> tillsyn enligt värdepappers</w:t>
      </w:r>
      <w:r w:rsidRPr="000C2317">
        <w:softHyphen/>
        <w:t>bolags</w:t>
      </w:r>
      <w:r w:rsidRPr="000C2317">
        <w:softHyphen/>
        <w:t>direk</w:t>
      </w:r>
      <w:r w:rsidRPr="000C2317">
        <w:softHyphen/>
        <w:t xml:space="preserve">tivet. Den hänvisning till värdepappersbolagsdirektivet som </w:t>
      </w:r>
      <w:r>
        <w:t xml:space="preserve">bör </w:t>
      </w:r>
      <w:r w:rsidRPr="000C2317">
        <w:t>inför</w:t>
      </w:r>
      <w:r>
        <w:t>a</w:t>
      </w:r>
      <w:r w:rsidRPr="000C2317">
        <w:t xml:space="preserve">s </w:t>
      </w:r>
      <w:r>
        <w:t xml:space="preserve">i lagen </w:t>
      </w:r>
      <w:r w:rsidRPr="000C2317">
        <w:t xml:space="preserve">bör vara statisk, se avsnitt 6.4. Av konsekvensskäl bör även hänvisningen till kapitaltäckningsdirektivet, som i dag är dynamisk, </w:t>
      </w:r>
      <w:r>
        <w:t>ändras till</w:t>
      </w:r>
      <w:r w:rsidRPr="000C2317">
        <w:t xml:space="preserve"> statisk</w:t>
      </w:r>
      <w:r w:rsidRPr="00C607B2">
        <w:t xml:space="preserve">. </w:t>
      </w:r>
    </w:p>
    <w:p w14:paraId="6D79668E" w14:textId="77777777" w:rsidR="00F40416" w:rsidRPr="009D49DA" w:rsidRDefault="00F40416" w:rsidP="00F40416">
      <w:pPr>
        <w:pStyle w:val="Rubrik5utannumrering"/>
      </w:pPr>
      <w:r w:rsidRPr="009D49DA">
        <w:t>Lagen om årsredovisning i kreditinstitut och värdepappersbolag</w:t>
      </w:r>
    </w:p>
    <w:p w14:paraId="656048E6" w14:textId="77777777" w:rsidR="00F40416" w:rsidRPr="009D49DA" w:rsidRDefault="00F40416" w:rsidP="00F40416">
      <w:pPr>
        <w:pStyle w:val="Brdtext"/>
      </w:pPr>
      <w:r w:rsidRPr="009D49DA">
        <w:rPr>
          <w:spacing w:val="-4"/>
        </w:rPr>
        <w:t>Enligt lagen (1995:1559) om årsredovisning i kredit</w:t>
      </w:r>
      <w:r w:rsidRPr="009D49DA">
        <w:rPr>
          <w:spacing w:val="-4"/>
        </w:rPr>
        <w:softHyphen/>
        <w:t>insti</w:t>
      </w:r>
      <w:r w:rsidRPr="009D49DA">
        <w:rPr>
          <w:spacing w:val="-4"/>
        </w:rPr>
        <w:softHyphen/>
        <w:t>tut</w:t>
      </w:r>
      <w:r w:rsidRPr="009D49DA">
        <w:t xml:space="preserve"> och värde</w:t>
      </w:r>
      <w:r w:rsidRPr="009D49DA">
        <w:softHyphen/>
        <w:t>pappersbolag ska det i kapitaltäckningsanalysen lämnas uppgifter om kapital</w:t>
      </w:r>
      <w:r w:rsidRPr="009D49DA">
        <w:softHyphen/>
        <w:t>basen och kapitalbaskraven i enlighet med vad som följer av till</w:t>
      </w:r>
      <w:r w:rsidRPr="009D49DA">
        <w:softHyphen/>
        <w:t>syns</w:t>
      </w:r>
      <w:r w:rsidRPr="009D49DA">
        <w:softHyphen/>
        <w:t xml:space="preserve">förordningen (6 kap. 3 §). I kapitaltäckningsanalysen </w:t>
      </w:r>
      <w:r w:rsidRPr="00A06FCA">
        <w:t>bör det även lämnas upp</w:t>
      </w:r>
      <w:r w:rsidRPr="00A06FCA">
        <w:softHyphen/>
        <w:t>gifter om kapitalbasen och kapitalbas</w:t>
      </w:r>
      <w:r w:rsidRPr="00A06FCA">
        <w:softHyphen/>
        <w:t>kraven enligt värde</w:t>
      </w:r>
      <w:r w:rsidRPr="00A06FCA">
        <w:softHyphen/>
        <w:t>pappers</w:t>
      </w:r>
      <w:r w:rsidRPr="00A06FCA">
        <w:softHyphen/>
        <w:t>bolags</w:t>
      </w:r>
      <w:r w:rsidRPr="00A06FCA">
        <w:softHyphen/>
        <w:t xml:space="preserve">förordningen. </w:t>
      </w:r>
    </w:p>
    <w:p w14:paraId="39D98E60" w14:textId="77777777" w:rsidR="00F40416" w:rsidRPr="009D49DA" w:rsidRDefault="00F40416" w:rsidP="00F40416">
      <w:pPr>
        <w:pStyle w:val="Rubrik5utannumrering"/>
      </w:pPr>
      <w:r w:rsidRPr="009D49DA">
        <w:lastRenderedPageBreak/>
        <w:t xml:space="preserve">Inkomstskattelagen </w:t>
      </w:r>
    </w:p>
    <w:p w14:paraId="6A37C526" w14:textId="77777777" w:rsidR="00F40416" w:rsidRDefault="00F40416" w:rsidP="00F40416">
      <w:pPr>
        <w:pStyle w:val="Brdtextmedindrag"/>
        <w:ind w:firstLine="0"/>
        <w:rPr>
          <w:spacing w:val="-4"/>
        </w:rPr>
      </w:pPr>
      <w:r w:rsidRPr="009D49DA">
        <w:t>Enligt inkomstskattelagen (1999:1229) får ett före</w:t>
      </w:r>
      <w:r w:rsidRPr="009D49DA">
        <w:softHyphen/>
        <w:t>tag som omfattas av till</w:t>
      </w:r>
      <w:r>
        <w:softHyphen/>
      </w:r>
      <w:r w:rsidRPr="009D49DA">
        <w:t xml:space="preserve">synsförordningen inte dra av ränteutgifter på efterställda skulder som får ingå i kapitalbasen vid </w:t>
      </w:r>
      <w:r w:rsidRPr="009D49DA">
        <w:rPr>
          <w:spacing w:val="-4"/>
        </w:rPr>
        <w:t xml:space="preserve">tillämpning av förordningen (24 kap. 9 § första stycket). </w:t>
      </w:r>
      <w:r>
        <w:rPr>
          <w:spacing w:val="-4"/>
        </w:rPr>
        <w:t xml:space="preserve">Bestämmelser om att vissa efterställda skulder får ingå i kapitalbasen finns i tillsynsförordningen, </w:t>
      </w:r>
      <w:r w:rsidRPr="007F2125">
        <w:rPr>
          <w:spacing w:val="-4"/>
        </w:rPr>
        <w:t>dels i form av ”primärkapitaltillskott”</w:t>
      </w:r>
      <w:r>
        <w:rPr>
          <w:spacing w:val="-4"/>
        </w:rPr>
        <w:t xml:space="preserve"> </w:t>
      </w:r>
      <w:r w:rsidRPr="007F2125">
        <w:rPr>
          <w:spacing w:val="-4"/>
        </w:rPr>
        <w:t>(artikel</w:t>
      </w:r>
      <w:r>
        <w:rPr>
          <w:spacing w:val="-4"/>
        </w:rPr>
        <w:t> </w:t>
      </w:r>
      <w:r w:rsidRPr="007F2125">
        <w:rPr>
          <w:spacing w:val="-4"/>
        </w:rPr>
        <w:t>52 i tillsynsförordningen), dels i form av</w:t>
      </w:r>
      <w:r>
        <w:rPr>
          <w:spacing w:val="-4"/>
        </w:rPr>
        <w:t xml:space="preserve"> </w:t>
      </w:r>
      <w:r w:rsidRPr="007F2125">
        <w:rPr>
          <w:spacing w:val="-4"/>
        </w:rPr>
        <w:t>”supplementärkapitalinstrument” (arti</w:t>
      </w:r>
      <w:r>
        <w:rPr>
          <w:spacing w:val="-4"/>
        </w:rPr>
        <w:softHyphen/>
      </w:r>
      <w:r w:rsidRPr="007F2125">
        <w:rPr>
          <w:spacing w:val="-4"/>
        </w:rPr>
        <w:t>kel</w:t>
      </w:r>
      <w:r>
        <w:rPr>
          <w:spacing w:val="-4"/>
        </w:rPr>
        <w:t> </w:t>
      </w:r>
      <w:r w:rsidRPr="007F2125">
        <w:rPr>
          <w:spacing w:val="-4"/>
        </w:rPr>
        <w:t>63</w:t>
      </w:r>
      <w:r>
        <w:rPr>
          <w:spacing w:val="-4"/>
        </w:rPr>
        <w:t>). Värdepappersbolagsförordningen innehåller nya bestämmelser om kapitalbasens sammansättning och kapitalbaskrav (artiklarna 9 och 11). Dessa bestämmelser innebär dock att kärnprimärkapital, övrigt primärkapital för kapitaltäckningsändamål och supplementärkapital definieras genom hänvis</w:t>
      </w:r>
      <w:r>
        <w:rPr>
          <w:spacing w:val="-4"/>
        </w:rPr>
        <w:softHyphen/>
        <w:t xml:space="preserve">ning till motsvarande bestämmelser i tillsynsförordningen (artikel 9.1). </w:t>
      </w:r>
    </w:p>
    <w:p w14:paraId="78933F8F" w14:textId="77777777" w:rsidR="00F40416" w:rsidRPr="009D49DA" w:rsidRDefault="00F40416" w:rsidP="00F40416">
      <w:pPr>
        <w:pStyle w:val="Brdtextmedindrag"/>
      </w:pPr>
      <w:r>
        <w:t>Som framgår av avsnitt 16 kommer värdepappersbolagsförordningen inte bara att tilläm</w:t>
      </w:r>
      <w:r>
        <w:softHyphen/>
        <w:t>pas av många värdepappersbolag som i dag tillämpar tillsyns</w:t>
      </w:r>
      <w:r>
        <w:softHyphen/>
        <w:t>förord</w:t>
      </w:r>
      <w:r>
        <w:softHyphen/>
        <w:t>ningen utan även av vissa värde</w:t>
      </w:r>
      <w:r>
        <w:softHyphen/>
        <w:t>pappersbolag som i dag är helt eller till stora delar undantagna från kapitaltäcknings</w:t>
      </w:r>
      <w:r>
        <w:softHyphen/>
        <w:t>regel</w:t>
      </w:r>
      <w:r>
        <w:softHyphen/>
        <w:t>verket. För att öka neutraliteten mellan finansiering med eget kapital och finansiering med efterställda skulder bör samtliga värdepappersbolag som omfattas av värdepappers</w:t>
      </w:r>
      <w:r>
        <w:softHyphen/>
        <w:t>bolags</w:t>
      </w:r>
      <w:r>
        <w:softHyphen/>
        <w:t>förord</w:t>
      </w:r>
      <w:r>
        <w:softHyphen/>
        <w:t>ningen också omfattas av avdrags</w:t>
      </w:r>
      <w:r>
        <w:softHyphen/>
        <w:t>förbudet (jfr även prop. 2016/17:1, Förslag till statens budget, finansplan m.m. avsnitt 6.10).</w:t>
      </w:r>
      <w:r>
        <w:rPr>
          <w:spacing w:val="-4"/>
        </w:rPr>
        <w:t xml:space="preserve"> Regeringen anser</w:t>
      </w:r>
      <w:r>
        <w:t xml:space="preserve"> därför att</w:t>
      </w:r>
      <w:r>
        <w:rPr>
          <w:spacing w:val="-4"/>
        </w:rPr>
        <w:t xml:space="preserve"> bestämmel</w:t>
      </w:r>
      <w:r>
        <w:rPr>
          <w:spacing w:val="-4"/>
        </w:rPr>
        <w:softHyphen/>
        <w:t>serna i inkomst</w:t>
      </w:r>
      <w:r>
        <w:rPr>
          <w:spacing w:val="-4"/>
        </w:rPr>
        <w:softHyphen/>
        <w:t>skattelagen bör anpassas så att avdragsförbudet även gäller</w:t>
      </w:r>
      <w:r w:rsidRPr="009D49DA">
        <w:t xml:space="preserve"> för företag som omfattas av värde</w:t>
      </w:r>
      <w:r w:rsidRPr="009D49DA">
        <w:softHyphen/>
        <w:t>pappers</w:t>
      </w:r>
      <w:r w:rsidRPr="009D49DA">
        <w:softHyphen/>
        <w:t>bolags</w:t>
      </w:r>
      <w:r w:rsidRPr="009D49DA">
        <w:softHyphen/>
        <w:t>för</w:t>
      </w:r>
      <w:r w:rsidRPr="009D49DA">
        <w:softHyphen/>
        <w:t>ordningen</w:t>
      </w:r>
      <w:r w:rsidRPr="009D49DA">
        <w:rPr>
          <w:spacing w:val="-2"/>
        </w:rPr>
        <w:t>.</w:t>
      </w:r>
      <w:r w:rsidRPr="009D49DA">
        <w:t xml:space="preserve"> </w:t>
      </w:r>
    </w:p>
    <w:p w14:paraId="43FA3B59" w14:textId="77777777" w:rsidR="00F40416" w:rsidRPr="009D49DA" w:rsidRDefault="00F40416" w:rsidP="00F40416">
      <w:pPr>
        <w:pStyle w:val="Rubrik5utannumrering"/>
      </w:pPr>
      <w:r w:rsidRPr="009D49DA">
        <w:t>Lagen om en databas för övervakning av och tillsyn över finansmarknaderna</w:t>
      </w:r>
    </w:p>
    <w:p w14:paraId="71C39C79" w14:textId="77777777" w:rsidR="00F40416" w:rsidRPr="009D49DA" w:rsidRDefault="00F40416" w:rsidP="00F40416">
      <w:pPr>
        <w:pStyle w:val="Brdtext"/>
      </w:pPr>
      <w:r w:rsidRPr="009D49DA">
        <w:t>I lagen (2014:484) om en databas för övervakning av och tillsyn över finansmarknaderna regleras vilka uppgifter som får behandlas i databasen (3 §). Det gäller bl.a. uppgifter som har samlats in med stöd av den rapporteringsskyldighet som följer av angivna artiklar i tillsynsförord</w:t>
      </w:r>
      <w:r w:rsidRPr="009D49DA">
        <w:softHyphen/>
        <w:t>ningen (punkt 15). Även uppgifter som samlats in med stöd av värde</w:t>
      </w:r>
      <w:r w:rsidRPr="009D49DA">
        <w:softHyphen/>
        <w:t>pappers</w:t>
      </w:r>
      <w:r w:rsidRPr="009D49DA">
        <w:softHyphen/>
        <w:t>bolags</w:t>
      </w:r>
      <w:r w:rsidRPr="009D49DA">
        <w:softHyphen/>
        <w:t>förordningen (artiklarna 54 och 55) bör få</w:t>
      </w:r>
      <w:r w:rsidRPr="00A06FCA">
        <w:t xml:space="preserve"> behandlas i data</w:t>
      </w:r>
      <w:r>
        <w:softHyphen/>
      </w:r>
      <w:r w:rsidRPr="00A06FCA">
        <w:t xml:space="preserve">basen. </w:t>
      </w:r>
    </w:p>
    <w:p w14:paraId="7856B14F" w14:textId="77777777" w:rsidR="00F40416" w:rsidRPr="009D49DA" w:rsidRDefault="00F40416" w:rsidP="00F40416">
      <w:pPr>
        <w:pStyle w:val="Rubrik5utannumrering"/>
      </w:pPr>
      <w:r w:rsidRPr="009D49DA">
        <w:t>Lagen om försäkringsdistribution</w:t>
      </w:r>
    </w:p>
    <w:p w14:paraId="30DD1E82" w14:textId="77777777" w:rsidR="00F40416" w:rsidRPr="00B37986" w:rsidRDefault="00F40416" w:rsidP="00F40416">
      <w:pPr>
        <w:pStyle w:val="Brdtext"/>
        <w:rPr>
          <w:spacing w:val="-2"/>
        </w:rPr>
      </w:pPr>
      <w:r w:rsidRPr="009D49DA">
        <w:rPr>
          <w:spacing w:val="-2"/>
        </w:rPr>
        <w:t>I lagen (2018:1219) om försäkringsdistribution finns en</w:t>
      </w:r>
      <w:r w:rsidRPr="009D49DA">
        <w:t xml:space="preserve"> defini</w:t>
      </w:r>
      <w:r w:rsidRPr="009D49DA">
        <w:softHyphen/>
        <w:t>tion av sido</w:t>
      </w:r>
      <w:r w:rsidRPr="009D49DA">
        <w:softHyphen/>
        <w:t>verksam försäkringsförmedlare (</w:t>
      </w:r>
      <w:r w:rsidRPr="009D49DA">
        <w:rPr>
          <w:spacing w:val="-2"/>
        </w:rPr>
        <w:t>1 kap. 9 § 20</w:t>
      </w:r>
      <w:r w:rsidRPr="009D49DA">
        <w:t>). Med en sådan av</w:t>
      </w:r>
      <w:r w:rsidRPr="009D49DA">
        <w:softHyphen/>
      </w:r>
      <w:r w:rsidRPr="009D49DA">
        <w:rPr>
          <w:spacing w:val="-2"/>
        </w:rPr>
        <w:t>ses en försäk</w:t>
      </w:r>
      <w:r w:rsidRPr="009D49DA">
        <w:rPr>
          <w:spacing w:val="-2"/>
        </w:rPr>
        <w:softHyphen/>
        <w:t>rings</w:t>
      </w:r>
      <w:r w:rsidRPr="009D49DA">
        <w:rPr>
          <w:spacing w:val="-2"/>
        </w:rPr>
        <w:softHyphen/>
        <w:t>förmedlare – utom kreditinstitut och värde</w:t>
      </w:r>
      <w:r w:rsidRPr="009D49DA">
        <w:rPr>
          <w:spacing w:val="-2"/>
        </w:rPr>
        <w:softHyphen/>
        <w:t>pappers</w:t>
      </w:r>
      <w:r w:rsidRPr="009D49DA">
        <w:rPr>
          <w:spacing w:val="-2"/>
        </w:rPr>
        <w:softHyphen/>
      </w:r>
      <w:r w:rsidRPr="009D49DA">
        <w:t>företag enligt defini</w:t>
      </w:r>
      <w:r w:rsidRPr="009D49DA">
        <w:softHyphen/>
        <w:t>tionen i artikel 4.1.1 och 4.1.2 i tillsynsförord</w:t>
      </w:r>
      <w:r w:rsidRPr="009D49DA">
        <w:softHyphen/>
        <w:t>ningen – som bedriver för</w:t>
      </w:r>
      <w:r w:rsidRPr="009D49DA">
        <w:softHyphen/>
        <w:t>säk</w:t>
      </w:r>
      <w:r w:rsidRPr="009D49DA">
        <w:softHyphen/>
      </w:r>
      <w:r w:rsidRPr="00A06FCA">
        <w:t xml:space="preserve">ringsdistribution som sidoverksamhet </w:t>
      </w:r>
      <w:r w:rsidRPr="00A06FCA">
        <w:rPr>
          <w:spacing w:val="-4"/>
        </w:rPr>
        <w:t>under förutsättning att vissa vill</w:t>
      </w:r>
      <w:r w:rsidRPr="00A06FCA">
        <w:rPr>
          <w:spacing w:val="-4"/>
        </w:rPr>
        <w:softHyphen/>
        <w:t>kor är uppfyllda. Definitionen genom</w:t>
      </w:r>
      <w:r w:rsidRPr="00A06FCA">
        <w:rPr>
          <w:spacing w:val="-4"/>
        </w:rPr>
        <w:softHyphen/>
      </w:r>
      <w:r w:rsidRPr="00A06FCA">
        <w:t>för en motsvarande definition i</w:t>
      </w:r>
      <w:r w:rsidRPr="000C2317">
        <w:t xml:space="preserve"> </w:t>
      </w:r>
      <w:r w:rsidRPr="000C2317">
        <w:rPr>
          <w:spacing w:val="-4"/>
        </w:rPr>
        <w:t>Europaparlamentets och rådets direktiv (EU) 2016/97 av den 20 januari 2016 om försäkrings</w:t>
      </w:r>
      <w:r w:rsidRPr="000C2317">
        <w:rPr>
          <w:spacing w:val="-4"/>
        </w:rPr>
        <w:softHyphen/>
        <w:t>distribution (försäkrings</w:t>
      </w:r>
      <w:r w:rsidRPr="000C2317">
        <w:rPr>
          <w:spacing w:val="-4"/>
        </w:rPr>
        <w:softHyphen/>
        <w:t>dist</w:t>
      </w:r>
      <w:r w:rsidRPr="000C2317">
        <w:rPr>
          <w:spacing w:val="-4"/>
        </w:rPr>
        <w:softHyphen/>
        <w:t>ri</w:t>
      </w:r>
      <w:r w:rsidRPr="000C2317">
        <w:rPr>
          <w:spacing w:val="-4"/>
        </w:rPr>
        <w:softHyphen/>
        <w:t>bu</w:t>
      </w:r>
      <w:r w:rsidRPr="000C2317">
        <w:rPr>
          <w:spacing w:val="-4"/>
        </w:rPr>
        <w:softHyphen/>
        <w:t>tions</w:t>
      </w:r>
      <w:r w:rsidRPr="000C2317">
        <w:rPr>
          <w:spacing w:val="-4"/>
        </w:rPr>
        <w:softHyphen/>
        <w:t>direktivet, artikel 2.1.4)</w:t>
      </w:r>
      <w:r w:rsidRPr="000C2317">
        <w:t xml:space="preserve">, vilken hänvisar </w:t>
      </w:r>
      <w:r w:rsidRPr="000C2317">
        <w:rPr>
          <w:spacing w:val="-2"/>
        </w:rPr>
        <w:t>till defini</w:t>
      </w:r>
      <w:r w:rsidRPr="000C2317">
        <w:rPr>
          <w:spacing w:val="-2"/>
        </w:rPr>
        <w:softHyphen/>
        <w:t>tionerna av kreditinstitut och värdepappersföretag i till</w:t>
      </w:r>
      <w:r w:rsidRPr="000C2317">
        <w:rPr>
          <w:spacing w:val="-2"/>
        </w:rPr>
        <w:softHyphen/>
        <w:t>syns</w:t>
      </w:r>
      <w:r w:rsidRPr="000C2317">
        <w:rPr>
          <w:spacing w:val="-2"/>
        </w:rPr>
        <w:softHyphen/>
        <w:t>förordningen. Det direktivet har inte ändrats genom värde</w:t>
      </w:r>
      <w:r w:rsidRPr="000C2317">
        <w:rPr>
          <w:spacing w:val="-2"/>
        </w:rPr>
        <w:softHyphen/>
        <w:t>pappers</w:t>
      </w:r>
      <w:r w:rsidRPr="000C2317">
        <w:rPr>
          <w:spacing w:val="-2"/>
        </w:rPr>
        <w:softHyphen/>
        <w:t>bolags</w:t>
      </w:r>
      <w:r w:rsidRPr="000C2317">
        <w:rPr>
          <w:spacing w:val="-2"/>
        </w:rPr>
        <w:softHyphen/>
      </w:r>
      <w:r w:rsidRPr="000C2317">
        <w:t>direktivet. Utred</w:t>
      </w:r>
      <w:r w:rsidRPr="000C2317">
        <w:softHyphen/>
        <w:t>ningen tolkar detta som att möj</w:t>
      </w:r>
      <w:r w:rsidRPr="000C2317">
        <w:softHyphen/>
        <w:t>lig</w:t>
      </w:r>
      <w:r w:rsidRPr="000C2317">
        <w:softHyphen/>
        <w:t xml:space="preserve">heten </w:t>
      </w:r>
      <w:r w:rsidRPr="000C2317">
        <w:rPr>
          <w:spacing w:val="-2"/>
        </w:rPr>
        <w:t>för vissa värdepappersbolag att vara sido</w:t>
      </w:r>
      <w:r w:rsidRPr="000C2317">
        <w:rPr>
          <w:spacing w:val="-2"/>
        </w:rPr>
        <w:softHyphen/>
        <w:t>verksamma försäk</w:t>
      </w:r>
      <w:r w:rsidRPr="000C2317">
        <w:rPr>
          <w:spacing w:val="-2"/>
        </w:rPr>
        <w:softHyphen/>
        <w:t>rings</w:t>
      </w:r>
      <w:r w:rsidRPr="000C2317">
        <w:rPr>
          <w:spacing w:val="-2"/>
        </w:rPr>
        <w:softHyphen/>
        <w:t>för</w:t>
      </w:r>
      <w:r w:rsidRPr="000C2317">
        <w:rPr>
          <w:spacing w:val="-2"/>
        </w:rPr>
        <w:softHyphen/>
        <w:t>med</w:t>
      </w:r>
      <w:r w:rsidRPr="000C2317">
        <w:rPr>
          <w:spacing w:val="-2"/>
        </w:rPr>
        <w:softHyphen/>
        <w:t>l</w:t>
      </w:r>
      <w:r w:rsidRPr="000C2317">
        <w:rPr>
          <w:spacing w:val="-4"/>
        </w:rPr>
        <w:t>are bör bestå (jfr prop. 2017/18:216 s. 176 f.). För att det inte ska ske</w:t>
      </w:r>
      <w:r w:rsidRPr="000C2317">
        <w:t xml:space="preserve"> någon ändring i detta avseende </w:t>
      </w:r>
      <w:r w:rsidRPr="00B737DA">
        <w:t>föreslår utred</w:t>
      </w:r>
      <w:r w:rsidRPr="00B737DA">
        <w:softHyphen/>
        <w:t xml:space="preserve">ningen att det i lagen ska </w:t>
      </w:r>
      <w:r w:rsidRPr="00B737DA">
        <w:rPr>
          <w:spacing w:val="4"/>
        </w:rPr>
        <w:t xml:space="preserve">anges att </w:t>
      </w:r>
      <w:r w:rsidRPr="00B37986">
        <w:rPr>
          <w:spacing w:val="-2"/>
        </w:rPr>
        <w:t xml:space="preserve">det är den </w:t>
      </w:r>
      <w:r w:rsidRPr="00B37986">
        <w:rPr>
          <w:spacing w:val="-2"/>
        </w:rPr>
        <w:lastRenderedPageBreak/>
        <w:t>ursprungliga lydelsen av tillsyns</w:t>
      </w:r>
      <w:r w:rsidRPr="00B37986">
        <w:rPr>
          <w:spacing w:val="-2"/>
        </w:rPr>
        <w:softHyphen/>
        <w:t xml:space="preserve">förordningen som avses, dvs. hänvisningen till förordningen ska göras statisk. </w:t>
      </w:r>
    </w:p>
    <w:p w14:paraId="2DE82FFA" w14:textId="77777777" w:rsidR="00F40416" w:rsidRPr="009D49DA" w:rsidRDefault="00F40416" w:rsidP="00F40416">
      <w:pPr>
        <w:pStyle w:val="Brdtextmedindrag"/>
      </w:pPr>
      <w:r w:rsidRPr="00B37986">
        <w:t xml:space="preserve">Regeringen bedömer däremot att skälet för att </w:t>
      </w:r>
      <w:r w:rsidRPr="00C607B2">
        <w:t>försäkringsdistributions</w:t>
      </w:r>
      <w:r w:rsidRPr="00C607B2">
        <w:softHyphen/>
        <w:t>direktivet inte har ändrats genom värdepappersbolagsdirektivet är att de nu aktu</w:t>
      </w:r>
      <w:r w:rsidRPr="00C607B2">
        <w:softHyphen/>
        <w:t>ella hänvis</w:t>
      </w:r>
      <w:r w:rsidRPr="00C607B2">
        <w:softHyphen/>
        <w:t>ningar</w:t>
      </w:r>
      <w:r w:rsidRPr="00C607B2">
        <w:softHyphen/>
        <w:t>na till tillsynsförordningen är dynamiska, dvs. avser till</w:t>
      </w:r>
      <w:r w:rsidRPr="00C607B2">
        <w:softHyphen/>
        <w:t>synsförordningen i den vid varje tidpunkt gällande lydelsen. Den ändring i tillsyns</w:t>
      </w:r>
      <w:r w:rsidRPr="00C607B2">
        <w:softHyphen/>
        <w:t>för</w:t>
      </w:r>
      <w:r w:rsidRPr="00C607B2">
        <w:softHyphen/>
        <w:t>ordningens defini</w:t>
      </w:r>
      <w:r w:rsidRPr="00C607B2">
        <w:softHyphen/>
        <w:t>tioner av kreditinstitut och värde</w:t>
      </w:r>
      <w:r w:rsidRPr="00C607B2">
        <w:softHyphen/>
        <w:t>pappersbolag som har gjorts genom värde</w:t>
      </w:r>
      <w:r w:rsidRPr="00C607B2">
        <w:softHyphen/>
        <w:t>pappersbolags</w:t>
      </w:r>
      <w:r w:rsidRPr="00C607B2">
        <w:softHyphen/>
        <w:t>förordningen (artikel 62.3) kommer därför att påverka innebörden av den nu aktuella definitionen i försäkringsdistri</w:t>
      </w:r>
      <w:r w:rsidRPr="00C607B2">
        <w:softHyphen/>
        <w:t>butionsdirektivet. Det krävs dock inte någon lagstiftningsåtgärd för att den ändrade innebörden av definitionen i direktivet ska få genomslag i motsvarande definition i svensk rätt, näm</w:t>
      </w:r>
      <w:r>
        <w:softHyphen/>
      </w:r>
      <w:r w:rsidRPr="00C607B2">
        <w:t>ligen defini</w:t>
      </w:r>
      <w:r w:rsidRPr="00C607B2">
        <w:softHyphen/>
        <w:t xml:space="preserve">tionen av sidoverksam försäkringsförmedlare i </w:t>
      </w:r>
      <w:r w:rsidRPr="00C607B2">
        <w:rPr>
          <w:spacing w:val="-2"/>
        </w:rPr>
        <w:t xml:space="preserve">lagen </w:t>
      </w:r>
      <w:r w:rsidRPr="009D49DA">
        <w:rPr>
          <w:spacing w:val="-2"/>
        </w:rPr>
        <w:t>försäk</w:t>
      </w:r>
      <w:r w:rsidRPr="009D49DA">
        <w:rPr>
          <w:spacing w:val="-2"/>
        </w:rPr>
        <w:softHyphen/>
        <w:t>ringsdistri</w:t>
      </w:r>
      <w:r w:rsidRPr="009D49DA">
        <w:rPr>
          <w:spacing w:val="-2"/>
        </w:rPr>
        <w:softHyphen/>
        <w:t>bution (1 kap. 9 § 20), eftersom hänvisningen till tillsyns</w:t>
      </w:r>
      <w:r w:rsidRPr="009D49DA">
        <w:rPr>
          <w:spacing w:val="-2"/>
        </w:rPr>
        <w:softHyphen/>
        <w:t>förord</w:t>
      </w:r>
      <w:r>
        <w:rPr>
          <w:spacing w:val="-2"/>
        </w:rPr>
        <w:softHyphen/>
      </w:r>
      <w:r w:rsidRPr="009D49DA">
        <w:rPr>
          <w:spacing w:val="-2"/>
        </w:rPr>
        <w:t>ningen är dynamisk i definitionen i lagen</w:t>
      </w:r>
      <w:r w:rsidRPr="009D49DA">
        <w:t>.</w:t>
      </w:r>
    </w:p>
    <w:p w14:paraId="3F855FFD" w14:textId="77777777" w:rsidR="00F40416" w:rsidRPr="009D49DA" w:rsidRDefault="00F40416" w:rsidP="00F40416">
      <w:pPr>
        <w:pStyle w:val="Rubrik3"/>
      </w:pPr>
      <w:bookmarkStart w:id="333" w:name="_Toc65160316"/>
      <w:bookmarkStart w:id="334" w:name="_Toc68700533"/>
      <w:r w:rsidRPr="009D49DA">
        <w:t>Offentliggörande av kapitaltäckningsinformation i årsredovisningen</w:t>
      </w:r>
      <w:bookmarkEnd w:id="333"/>
      <w:bookmarkEnd w:id="334"/>
    </w:p>
    <w:p w14:paraId="7AC04266" w14:textId="77777777" w:rsidR="00F40416" w:rsidRPr="009D49DA" w:rsidRDefault="00F40416" w:rsidP="00F40416">
      <w:pPr>
        <w:pStyle w:val="Brdtextram"/>
      </w:pPr>
      <w:r w:rsidRPr="009D49DA">
        <w:rPr>
          <w:b/>
        </w:rPr>
        <w:t>Regeringens bedömning:</w:t>
      </w:r>
      <w:r w:rsidRPr="009D49DA">
        <w:t xml:space="preserve"> Det finns inte skäl att ändra kravet på att kreditinstitut och värdepappersbolag ska offentliggöra kapitaltäck</w:t>
      </w:r>
      <w:r w:rsidRPr="009D49DA">
        <w:softHyphen/>
        <w:t>nings</w:t>
      </w:r>
      <w:r w:rsidRPr="009D49DA">
        <w:softHyphen/>
        <w:t xml:space="preserve">information i årsredovisningen. </w:t>
      </w:r>
    </w:p>
    <w:p w14:paraId="3CC04CEC" w14:textId="77777777" w:rsidR="00F40416" w:rsidRPr="009D49DA" w:rsidRDefault="00F40416" w:rsidP="00F40416">
      <w:pPr>
        <w:pStyle w:val="Brdtextmedindrag"/>
        <w:rPr>
          <w:sz w:val="8"/>
          <w:szCs w:val="8"/>
        </w:rPr>
      </w:pPr>
    </w:p>
    <w:p w14:paraId="3853DBF7" w14:textId="77777777" w:rsidR="00F40416" w:rsidRPr="00A06FCA" w:rsidRDefault="00F40416" w:rsidP="00F40416">
      <w:pPr>
        <w:pStyle w:val="Brdtextmedindrag"/>
      </w:pPr>
      <w:r w:rsidRPr="009D49DA">
        <w:rPr>
          <w:b/>
        </w:rPr>
        <w:t>Utredningen</w:t>
      </w:r>
      <w:r w:rsidRPr="009D49DA">
        <w:t xml:space="preserve"> tar inte upp frågan. </w:t>
      </w:r>
    </w:p>
    <w:p w14:paraId="042A7198" w14:textId="77777777" w:rsidR="00F40416" w:rsidRPr="000C2317" w:rsidRDefault="00F40416" w:rsidP="00F40416">
      <w:pPr>
        <w:pStyle w:val="Brdtextmedindrag"/>
      </w:pPr>
      <w:r w:rsidRPr="00A06FCA">
        <w:rPr>
          <w:b/>
          <w:bCs/>
        </w:rPr>
        <w:t xml:space="preserve">Remissinstanserna: </w:t>
      </w:r>
      <w:r w:rsidRPr="00A06FCA">
        <w:rPr>
          <w:i/>
          <w:iCs/>
        </w:rPr>
        <w:t xml:space="preserve">FAR </w:t>
      </w:r>
      <w:r w:rsidRPr="00A06FCA">
        <w:t>anser att det finns behov av att ändra lagen om årsredovisning i kreditinstitut och värdepappersbolag så att det inte längre ska krävas att en kapitaltäckningsanalys ska ingå i års</w:t>
      </w:r>
      <w:r w:rsidRPr="00A06FCA">
        <w:softHyphen/>
        <w:t>redovis</w:t>
      </w:r>
      <w:r w:rsidRPr="00A06FCA">
        <w:softHyphen/>
      </w:r>
      <w:r w:rsidRPr="000C2317">
        <w:t xml:space="preserve">ningen. Det finns inte något sådant krav i de aktuella EU-regelverken och FAR anser att genom att slopa kravet på att kapitaltäckningsinformation ska ingå i årsredovisningen skulle Sverige uppnå harmonisering med övriga Europa. </w:t>
      </w:r>
    </w:p>
    <w:p w14:paraId="6B54860B" w14:textId="77777777" w:rsidR="00F40416" w:rsidRPr="00A06FCA" w:rsidRDefault="00F40416" w:rsidP="00F40416">
      <w:pPr>
        <w:pStyle w:val="Brdtextmedindrag"/>
      </w:pPr>
      <w:r w:rsidRPr="000C2317">
        <w:rPr>
          <w:b/>
          <w:bCs/>
        </w:rPr>
        <w:t>Skälen för regeringens bedömning:</w:t>
      </w:r>
      <w:r w:rsidRPr="000C2317">
        <w:t xml:space="preserve"> Enligt lagen om årsredovisning i kreditinstitut och värdepappersbolag ska en kapitaltäckningsanalys ingå i årsredovisningen (2 kap. 1 §). I lagen finns även bestämmelser om att till</w:t>
      </w:r>
      <w:r w:rsidRPr="000C2317">
        <w:softHyphen/>
        <w:t>syns</w:t>
      </w:r>
      <w:r w:rsidRPr="00B737DA">
        <w:softHyphen/>
        <w:t xml:space="preserve">förordningen </w:t>
      </w:r>
      <w:r w:rsidRPr="009D49DA">
        <w:t>ska beaktas vid tillämpningen av lagen och om att kapital</w:t>
      </w:r>
      <w:r w:rsidRPr="009D49DA">
        <w:softHyphen/>
        <w:t>täckningsanalysen ska innehålla uppgifter om kapital</w:t>
      </w:r>
      <w:r w:rsidRPr="009D49DA">
        <w:softHyphen/>
        <w:t>basen och kapital</w:t>
      </w:r>
      <w:r w:rsidRPr="009D49DA">
        <w:softHyphen/>
        <w:t>bas</w:t>
      </w:r>
      <w:r w:rsidRPr="009D49DA">
        <w:softHyphen/>
        <w:t>kraven enligt vad som följer av tillsyns</w:t>
      </w:r>
      <w:r w:rsidRPr="009D49DA">
        <w:softHyphen/>
        <w:t>för</w:t>
      </w:r>
      <w:r w:rsidRPr="009D49DA">
        <w:softHyphen/>
        <w:t>ord</w:t>
      </w:r>
      <w:r w:rsidRPr="009D49DA">
        <w:softHyphen/>
        <w:t xml:space="preserve">ningen (5 kap. 7 § och 6 kap. 3 §). I avsnitt </w:t>
      </w:r>
      <w:r w:rsidRPr="002C4432">
        <w:t>14.5.3</w:t>
      </w:r>
      <w:r w:rsidRPr="009D49DA">
        <w:t xml:space="preserve"> föreslås bl.a. att det i en kapitaltäcknings</w:t>
      </w:r>
      <w:r w:rsidRPr="009D49DA">
        <w:softHyphen/>
        <w:t>analys som ska lämnas även ska lämnas uppgifter om kapitalbasen och kapital</w:t>
      </w:r>
      <w:r w:rsidRPr="009D49DA">
        <w:softHyphen/>
        <w:t>bas</w:t>
      </w:r>
      <w:r w:rsidRPr="009D49DA">
        <w:softHyphen/>
        <w:t>kraven enligt värdepappersbolags</w:t>
      </w:r>
      <w:r w:rsidRPr="009D49DA">
        <w:softHyphen/>
        <w:t>förord</w:t>
      </w:r>
      <w:r w:rsidRPr="009D49DA">
        <w:softHyphen/>
        <w:t>ningen</w:t>
      </w:r>
      <w:r w:rsidRPr="00A06FCA">
        <w:t>.</w:t>
      </w:r>
    </w:p>
    <w:p w14:paraId="783981F3" w14:textId="6A8E66FD" w:rsidR="00C40685" w:rsidRDefault="00F40416" w:rsidP="00C40685">
      <w:pPr>
        <w:pStyle w:val="Brdtextmedindrag"/>
      </w:pPr>
      <w:r w:rsidRPr="00A06FCA">
        <w:t xml:space="preserve">Regeringen konstaterar att kravet på att en kapitaltäckningsanalys ska ingå i årsredovisningen har funnits under en lång tid (se prop. 1994/95:50 s. 276). Vid genomförandet i svensk rätt av kapitaltäckningsdirektivet gjordes </w:t>
      </w:r>
      <w:r w:rsidRPr="000C2317">
        <w:t>bedömningen att kravet skulle behållas (prop. 2013/14:228 s. 134 f.). Kravet syftar ytterst till att marknadsaktörerna ska få korrekt och fullständig information om kreditinstituts och värde</w:t>
      </w:r>
      <w:r w:rsidRPr="000C2317">
        <w:softHyphen/>
        <w:t>pappersbolags risk</w:t>
      </w:r>
      <w:r w:rsidRPr="000C2317">
        <w:softHyphen/>
        <w:t xml:space="preserve">profiler (jfr skäl 68 i tillsynsförordningen och samma prop. s. 134). </w:t>
      </w:r>
      <w:r w:rsidRPr="009D49DA">
        <w:t>Även om varken kapitaltäckningsdirektivet, värde</w:t>
      </w:r>
      <w:r w:rsidRPr="009D49DA">
        <w:softHyphen/>
        <w:t>pappers</w:t>
      </w:r>
      <w:r w:rsidRPr="009D49DA">
        <w:softHyphen/>
        <w:t>bolags</w:t>
      </w:r>
      <w:r w:rsidRPr="009D49DA">
        <w:softHyphen/>
        <w:t>förord</w:t>
      </w:r>
      <w:r w:rsidRPr="009D49DA">
        <w:softHyphen/>
        <w:t>ningen eller värdepappersbolagsdirektivet kräver att denna analys ingår i årsredo</w:t>
      </w:r>
      <w:r w:rsidRPr="009D49DA">
        <w:softHyphen/>
        <w:t xml:space="preserve">visning, anser regeringen, till skillnad från </w:t>
      </w:r>
      <w:r w:rsidRPr="009D49DA">
        <w:rPr>
          <w:i/>
          <w:iCs/>
        </w:rPr>
        <w:t>FAR</w:t>
      </w:r>
      <w:r w:rsidRPr="009D49DA">
        <w:t xml:space="preserve">, att det finns skäl för att </w:t>
      </w:r>
      <w:r w:rsidRPr="009D49DA">
        <w:lastRenderedPageBreak/>
        <w:t xml:space="preserve">kapitaltäckningsanalysen ingår som en del i årsredovisningen i de </w:t>
      </w:r>
      <w:r w:rsidRPr="00A06FCA">
        <w:t>före</w:t>
      </w:r>
      <w:r w:rsidRPr="00A06FCA">
        <w:softHyphen/>
        <w:t>tagen. Det finns därför inte skäl att ändra den nuvarande ordningen</w:t>
      </w:r>
      <w:r>
        <w:t>.</w:t>
      </w:r>
    </w:p>
    <w:p w14:paraId="69CD6FE1" w14:textId="2850064F" w:rsidR="00C40685" w:rsidRDefault="00C40685" w:rsidP="00C40685">
      <w:pPr>
        <w:pStyle w:val="Rubrik1"/>
      </w:pPr>
      <w:bookmarkStart w:id="335" w:name="_Toc68700534"/>
      <w:r w:rsidRPr="00C40685">
        <w:t>Ikraftträdande- och övergångsbestämmelser</w:t>
      </w:r>
      <w:bookmarkEnd w:id="335"/>
    </w:p>
    <w:p w14:paraId="70BFEC7A" w14:textId="77777777" w:rsidR="008F7921" w:rsidRPr="008556AA" w:rsidRDefault="008F7921" w:rsidP="008F7921">
      <w:pPr>
        <w:pStyle w:val="Rubrik2"/>
        <w:spacing w:before="0"/>
      </w:pPr>
      <w:bookmarkStart w:id="336" w:name="_Toc33087305"/>
      <w:bookmarkStart w:id="337" w:name="_Toc65160318"/>
      <w:bookmarkStart w:id="338" w:name="_Toc68700535"/>
      <w:r w:rsidRPr="008556AA">
        <w:t>Värdepappersbolagsförordningen</w:t>
      </w:r>
      <w:bookmarkEnd w:id="336"/>
      <w:bookmarkEnd w:id="337"/>
      <w:bookmarkEnd w:id="338"/>
    </w:p>
    <w:p w14:paraId="0DDFFE02" w14:textId="77777777" w:rsidR="008F7921" w:rsidRPr="008556AA" w:rsidRDefault="008F7921" w:rsidP="008F7921">
      <w:pPr>
        <w:pStyle w:val="Brdtextram"/>
      </w:pPr>
      <w:r w:rsidRPr="008556AA">
        <w:rPr>
          <w:b/>
        </w:rPr>
        <w:t xml:space="preserve">Regeringens bedömning: </w:t>
      </w:r>
      <w:r w:rsidRPr="008556AA">
        <w:rPr>
          <w:spacing w:val="-2"/>
        </w:rPr>
        <w:t>Värdepappersbolagsförordningen kräver inte några lagstiftningsåtgärder</w:t>
      </w:r>
      <w:r w:rsidRPr="008556AA">
        <w:t>.</w:t>
      </w:r>
    </w:p>
    <w:p w14:paraId="6520459A" w14:textId="77777777" w:rsidR="008F7921" w:rsidRPr="008556AA" w:rsidRDefault="008F7921" w:rsidP="008F7921">
      <w:pPr>
        <w:pStyle w:val="Brdtext"/>
        <w:rPr>
          <w:sz w:val="8"/>
          <w:szCs w:val="8"/>
        </w:rPr>
      </w:pPr>
    </w:p>
    <w:p w14:paraId="221B0B99" w14:textId="77777777" w:rsidR="008F7921" w:rsidRPr="008556AA" w:rsidRDefault="008F7921" w:rsidP="008F7921">
      <w:pPr>
        <w:pStyle w:val="Brdtextmedindrag"/>
      </w:pPr>
      <w:r w:rsidRPr="008556AA">
        <w:rPr>
          <w:b/>
          <w:bCs/>
        </w:rPr>
        <w:t xml:space="preserve">Utredningens bedömning </w:t>
      </w:r>
      <w:r w:rsidRPr="008556AA">
        <w:t>överensstämmer med regeringens bedöm</w:t>
      </w:r>
      <w:r w:rsidRPr="008556AA">
        <w:softHyphen/>
        <w:t>ning.</w:t>
      </w:r>
    </w:p>
    <w:p w14:paraId="0298C095" w14:textId="77777777" w:rsidR="008F7921" w:rsidRPr="008556AA" w:rsidRDefault="008F7921" w:rsidP="008F7921">
      <w:pPr>
        <w:pStyle w:val="Brdtextmedindrag"/>
      </w:pPr>
      <w:r w:rsidRPr="008556AA">
        <w:rPr>
          <w:b/>
          <w:bCs/>
        </w:rPr>
        <w:t xml:space="preserve">Remissinstanserna </w:t>
      </w:r>
      <w:r w:rsidRPr="008556AA">
        <w:t xml:space="preserve">tillstyrker bedömningen eller har inget att invända </w:t>
      </w:r>
      <w:r>
        <w:t xml:space="preserve">mot </w:t>
      </w:r>
      <w:r w:rsidRPr="008556AA">
        <w:t>den.</w:t>
      </w:r>
    </w:p>
    <w:p w14:paraId="3920B8FF" w14:textId="77777777" w:rsidR="008F7921" w:rsidRPr="008556AA" w:rsidRDefault="008F7921" w:rsidP="008F7921">
      <w:pPr>
        <w:pStyle w:val="Brdtextmedindrag"/>
      </w:pPr>
      <w:r w:rsidRPr="008556AA">
        <w:rPr>
          <w:b/>
          <w:bCs/>
        </w:rPr>
        <w:t xml:space="preserve">Skälen för regeringens bedömning: </w:t>
      </w:r>
      <w:r w:rsidRPr="008556AA">
        <w:rPr>
          <w:spacing w:val="-2"/>
        </w:rPr>
        <w:t>Värdepap</w:t>
      </w:r>
      <w:r w:rsidRPr="008556AA">
        <w:rPr>
          <w:spacing w:val="-2"/>
        </w:rPr>
        <w:softHyphen/>
        <w:t>pers</w:t>
      </w:r>
      <w:r w:rsidRPr="008556AA">
        <w:rPr>
          <w:spacing w:val="-2"/>
        </w:rPr>
        <w:softHyphen/>
        <w:t>bolagsförordningen ska,</w:t>
      </w:r>
      <w:r w:rsidRPr="008556AA">
        <w:t xml:space="preserve"> med ett par undantag, tillämpas från och med den 26 juni 2021 (artikel</w:t>
      </w:r>
      <w:r>
        <w:t> </w:t>
      </w:r>
      <w:r w:rsidRPr="008556AA">
        <w:t xml:space="preserve">66). Ett av undantagen gäller bestämmelserna i artikel 63.2 och 63.3 som rör ändringar i bestämmelser i MiFIR </w:t>
      </w:r>
      <w:r w:rsidRPr="008556AA">
        <w:rPr>
          <w:spacing w:val="-4"/>
        </w:rPr>
        <w:t>om s.k. tick-size eller budsteg, som ska tillämpas från och med den 26 mars</w:t>
      </w:r>
      <w:r w:rsidRPr="008556AA">
        <w:t xml:space="preserve"> 2020. Ett annat undantag är artikel 62.30, som innebär en ändring i bestämmelserna i artikel 430b.1 i tillsynsförordningen om särskilda rap</w:t>
      </w:r>
      <w:r w:rsidRPr="008556AA">
        <w:softHyphen/>
        <w:t>porterings</w:t>
      </w:r>
      <w:r w:rsidRPr="008556AA">
        <w:rPr>
          <w:spacing w:val="-2"/>
        </w:rPr>
        <w:t>krav för mark</w:t>
      </w:r>
      <w:r w:rsidRPr="008556AA">
        <w:rPr>
          <w:spacing w:val="-2"/>
        </w:rPr>
        <w:softHyphen/>
        <w:t>nadsrisk på så sätt att de ska gälla för kredit</w:t>
      </w:r>
      <w:r w:rsidRPr="008556AA">
        <w:rPr>
          <w:spacing w:val="-2"/>
        </w:rPr>
        <w:softHyphen/>
        <w:t>institut och</w:t>
      </w:r>
      <w:r w:rsidRPr="008556AA">
        <w:t xml:space="preserve"> inte för institut, ska tillämpas från och med den 25 december 2019. Ytterligare ett undantag gäller artikel 62.32 och 62.33, som avser tillämpning av bestämmelser i MiFID II om stora exponeringar respektive kapitalbaskrav för vissa värdepappers</w:t>
      </w:r>
      <w:r w:rsidRPr="008556AA">
        <w:softHyphen/>
        <w:t xml:space="preserve">företag. Även dessa artiklar ska tillämpas från och med den 25 december 2019. </w:t>
      </w:r>
    </w:p>
    <w:p w14:paraId="3765D034" w14:textId="77777777" w:rsidR="008F7921" w:rsidRPr="008556AA" w:rsidRDefault="008F7921" w:rsidP="008F7921">
      <w:pPr>
        <w:pStyle w:val="Brdtextmedindrag"/>
      </w:pPr>
      <w:r w:rsidRPr="008556AA">
        <w:t xml:space="preserve">Värdepappersbolagsförordningen är direkt tillämplig och varken </w:t>
      </w:r>
      <w:r w:rsidRPr="008556AA">
        <w:rPr>
          <w:spacing w:val="-2"/>
        </w:rPr>
        <w:t>ska eller får genomföras i eller omvandlas till nationell rätt. Några sär</w:t>
      </w:r>
      <w:r w:rsidRPr="008556AA">
        <w:rPr>
          <w:spacing w:val="-2"/>
        </w:rPr>
        <w:softHyphen/>
        <w:t>skilda</w:t>
      </w:r>
      <w:r w:rsidRPr="008556AA">
        <w:t xml:space="preserve"> åt</w:t>
      </w:r>
      <w:r w:rsidRPr="008556AA">
        <w:softHyphen/>
        <w:t>gärder för att förordningen ska börja gälla i Sverige ska där</w:t>
      </w:r>
      <w:r w:rsidRPr="008556AA">
        <w:softHyphen/>
        <w:t xml:space="preserve">för inte vidtas. </w:t>
      </w:r>
    </w:p>
    <w:p w14:paraId="57F122E5" w14:textId="77777777" w:rsidR="008F7921" w:rsidRPr="008556AA" w:rsidRDefault="008F7921" w:rsidP="008F7921">
      <w:pPr>
        <w:pStyle w:val="Brdtextmedindrag"/>
      </w:pPr>
      <w:r w:rsidRPr="008556AA">
        <w:rPr>
          <w:spacing w:val="-4"/>
        </w:rPr>
        <w:t>Värdepappersbolagsförordningen innehåller i vissa</w:t>
      </w:r>
      <w:r w:rsidRPr="008556AA">
        <w:t xml:space="preserve"> </w:t>
      </w:r>
      <w:r w:rsidRPr="008556AA">
        <w:rPr>
          <w:spacing w:val="-4"/>
        </w:rPr>
        <w:t>över</w:t>
      </w:r>
      <w:r w:rsidRPr="008556AA">
        <w:rPr>
          <w:spacing w:val="-4"/>
        </w:rPr>
        <w:softHyphen/>
        <w:t>gångsbestämmelser (artiklarna 57–59) som bl.a. innebär att värdepappersföretag</w:t>
      </w:r>
      <w:r w:rsidRPr="008556AA">
        <w:t xml:space="preserve"> under en över</w:t>
      </w:r>
      <w:r w:rsidRPr="008556AA">
        <w:softHyphen/>
        <w:t xml:space="preserve">gångsperiod får tillämpa lägre kapitalkrav än </w:t>
      </w:r>
      <w:r w:rsidRPr="008556AA">
        <w:rPr>
          <w:spacing w:val="-2"/>
        </w:rPr>
        <w:t>vad som följer av förord</w:t>
      </w:r>
      <w:r w:rsidRPr="008556AA">
        <w:rPr>
          <w:spacing w:val="-2"/>
        </w:rPr>
        <w:softHyphen/>
        <w:t>ningen. Liksom förordningen i övrigt är dessa</w:t>
      </w:r>
      <w:r w:rsidRPr="008556AA">
        <w:t xml:space="preserve"> över</w:t>
      </w:r>
      <w:r w:rsidRPr="008556AA">
        <w:softHyphen/>
        <w:t xml:space="preserve">gångsbestämmelser direkt tillämpliga. </w:t>
      </w:r>
    </w:p>
    <w:p w14:paraId="58D49A62" w14:textId="77777777" w:rsidR="008F7921" w:rsidRPr="008556AA" w:rsidRDefault="008F7921" w:rsidP="008F7921">
      <w:pPr>
        <w:pStyle w:val="Rubrik2"/>
      </w:pPr>
      <w:bookmarkStart w:id="339" w:name="_Toc33087306"/>
      <w:bookmarkStart w:id="340" w:name="_Toc65160319"/>
      <w:bookmarkStart w:id="341" w:name="_Toc68700536"/>
      <w:r w:rsidRPr="008556AA">
        <w:t>Värdepappersbolagsdirektivet</w:t>
      </w:r>
      <w:bookmarkEnd w:id="339"/>
      <w:bookmarkEnd w:id="340"/>
      <w:bookmarkEnd w:id="341"/>
    </w:p>
    <w:p w14:paraId="6F3390B8" w14:textId="77777777" w:rsidR="008F7921" w:rsidRPr="008556AA" w:rsidRDefault="008F7921" w:rsidP="008F7921">
      <w:pPr>
        <w:pStyle w:val="Rubrik3"/>
        <w:spacing w:before="0"/>
      </w:pPr>
      <w:bookmarkStart w:id="342" w:name="_Toc33087307"/>
      <w:bookmarkStart w:id="343" w:name="_Toc65160320"/>
      <w:bookmarkStart w:id="344" w:name="_Toc68700537"/>
      <w:r w:rsidRPr="008556AA">
        <w:t>Ikraftträdande</w:t>
      </w:r>
      <w:bookmarkEnd w:id="342"/>
      <w:bookmarkEnd w:id="343"/>
      <w:bookmarkEnd w:id="344"/>
    </w:p>
    <w:p w14:paraId="2843CAFF" w14:textId="77777777" w:rsidR="008F7921" w:rsidRPr="008556AA" w:rsidRDefault="008F7921" w:rsidP="008F7921">
      <w:pPr>
        <w:pStyle w:val="Brdtextram"/>
        <w:rPr>
          <w:b/>
        </w:rPr>
      </w:pPr>
      <w:r w:rsidRPr="008556AA">
        <w:rPr>
          <w:b/>
          <w:spacing w:val="-4"/>
        </w:rPr>
        <w:t xml:space="preserve">Regeringens förslag: </w:t>
      </w:r>
      <w:r w:rsidRPr="008556AA">
        <w:rPr>
          <w:spacing w:val="-4"/>
        </w:rPr>
        <w:t>Lagändringarna ska träda i kraft den 26 juni</w:t>
      </w:r>
      <w:r w:rsidRPr="008556AA">
        <w:t xml:space="preserve"> 2021.</w:t>
      </w:r>
    </w:p>
    <w:p w14:paraId="4BCF5EB2" w14:textId="77777777" w:rsidR="008F7921" w:rsidRPr="008556AA" w:rsidRDefault="008F7921" w:rsidP="008F7921">
      <w:pPr>
        <w:pStyle w:val="Brdtextmedindrag"/>
        <w:rPr>
          <w:sz w:val="8"/>
          <w:szCs w:val="8"/>
        </w:rPr>
      </w:pPr>
    </w:p>
    <w:p w14:paraId="6D70A622" w14:textId="77777777" w:rsidR="008F7921" w:rsidRPr="008556AA" w:rsidRDefault="008F7921" w:rsidP="008F7921">
      <w:pPr>
        <w:pStyle w:val="Brdtextmedindrag"/>
      </w:pPr>
      <w:r w:rsidRPr="008556AA">
        <w:rPr>
          <w:b/>
        </w:rPr>
        <w:t xml:space="preserve">Utredningens förslag </w:t>
      </w:r>
      <w:r w:rsidRPr="008556AA">
        <w:rPr>
          <w:bCs/>
        </w:rPr>
        <w:t>överensstämmer i huvudsak med regeringens för</w:t>
      </w:r>
      <w:r w:rsidRPr="008556AA">
        <w:rPr>
          <w:bCs/>
        </w:rPr>
        <w:softHyphen/>
        <w:t>slag</w:t>
      </w:r>
      <w:r w:rsidRPr="008556AA">
        <w:t xml:space="preserve">. Utredningen föreslår att ändringen </w:t>
      </w:r>
      <w:r>
        <w:t>i</w:t>
      </w:r>
      <w:r w:rsidRPr="008556AA">
        <w:t xml:space="preserve"> lagen om värdepappers</w:t>
      </w:r>
      <w:r w:rsidRPr="008556AA">
        <w:softHyphen/>
        <w:t>marknaden, som inne</w:t>
      </w:r>
      <w:r w:rsidRPr="008556AA">
        <w:softHyphen/>
        <w:t>bär att regler för en börs om minsta tillåtna pris</w:t>
      </w:r>
      <w:r w:rsidRPr="008556AA">
        <w:softHyphen/>
        <w:t xml:space="preserve">ändring inte ska hindra en börs från att matcha order av stor omfattning på </w:t>
      </w:r>
      <w:r w:rsidRPr="008556AA">
        <w:lastRenderedPageBreak/>
        <w:t>mittpunkten inom de aktu</w:t>
      </w:r>
      <w:r w:rsidRPr="008556AA">
        <w:softHyphen/>
        <w:t xml:space="preserve">ella köp- och säljbuden, ska träda i kraft den 1 december 2020. </w:t>
      </w:r>
    </w:p>
    <w:p w14:paraId="15A24D88" w14:textId="77777777" w:rsidR="008F7921" w:rsidRPr="008556AA" w:rsidRDefault="008F7921" w:rsidP="008F7921">
      <w:pPr>
        <w:pStyle w:val="Brdtextmedindrag"/>
        <w:rPr>
          <w:b/>
          <w:bCs/>
        </w:rPr>
      </w:pPr>
      <w:r w:rsidRPr="008556AA">
        <w:rPr>
          <w:b/>
          <w:bCs/>
        </w:rPr>
        <w:t xml:space="preserve">Remissinstanserna </w:t>
      </w:r>
      <w:r w:rsidRPr="008556AA">
        <w:t>tillstyrker förslaget eller har inget att in</w:t>
      </w:r>
      <w:r w:rsidRPr="008556AA">
        <w:softHyphen/>
        <w:t>vända mot det.</w:t>
      </w:r>
    </w:p>
    <w:p w14:paraId="0E851288" w14:textId="24734918" w:rsidR="008F7921" w:rsidRPr="008556AA" w:rsidRDefault="008F7921" w:rsidP="00127563">
      <w:pPr>
        <w:pStyle w:val="Brdtextmedindrag"/>
      </w:pPr>
      <w:r w:rsidRPr="008556AA">
        <w:rPr>
          <w:b/>
          <w:bCs/>
        </w:rPr>
        <w:t xml:space="preserve">Skälen för regeringens förslag: </w:t>
      </w:r>
      <w:r w:rsidRPr="008556AA">
        <w:rPr>
          <w:spacing w:val="-4"/>
        </w:rPr>
        <w:t>Medlemsstaterna</w:t>
      </w:r>
      <w:r w:rsidRPr="008556AA">
        <w:t xml:space="preserve"> </w:t>
      </w:r>
      <w:r w:rsidR="008D457A">
        <w:t xml:space="preserve">ska </w:t>
      </w:r>
      <w:r w:rsidRPr="008556AA">
        <w:t>senast den 26 juni 2021 anta och offent</w:t>
      </w:r>
      <w:r w:rsidRPr="008556AA">
        <w:softHyphen/>
        <w:t>lig</w:t>
      </w:r>
      <w:r w:rsidRPr="008556AA">
        <w:softHyphen/>
        <w:t>göra de bestämmelser som är nödvändiga för att följa värdepappersbolagsdirektivet (artikel 67.1). De natio</w:t>
      </w:r>
      <w:r w:rsidRPr="008556AA">
        <w:softHyphen/>
        <w:t>nella bestäm</w:t>
      </w:r>
      <w:r w:rsidRPr="008556AA">
        <w:softHyphen/>
        <w:t>melserna ska, med ett undantag, tilläm</w:t>
      </w:r>
      <w:r w:rsidRPr="008556AA">
        <w:softHyphen/>
        <w:t>pas från och med detta datum. Lag</w:t>
      </w:r>
      <w:r w:rsidRPr="008556AA">
        <w:softHyphen/>
        <w:t>ändringarna bör därför träda i kraft samma dag.</w:t>
      </w:r>
    </w:p>
    <w:p w14:paraId="2224A0C2" w14:textId="711E9304" w:rsidR="008F7921" w:rsidRDefault="008F7921" w:rsidP="008F7921">
      <w:pPr>
        <w:pStyle w:val="Brdtextmedindrag"/>
        <w:rPr>
          <w:spacing w:val="-4"/>
        </w:rPr>
      </w:pPr>
      <w:r w:rsidRPr="008556AA">
        <w:t xml:space="preserve">En reglerad marknad ska enligt MiFID II ha regler om gränser för hur priset ändras (s.k. tick-size eller budsteg) för bl.a. aktier (artikel 49.1). </w:t>
      </w:r>
      <w:r w:rsidRPr="008556AA">
        <w:rPr>
          <w:spacing w:val="-2"/>
        </w:rPr>
        <w:t>Genom värde</w:t>
      </w:r>
      <w:r w:rsidRPr="008556AA">
        <w:rPr>
          <w:spacing w:val="-2"/>
        </w:rPr>
        <w:softHyphen/>
        <w:t>pappers</w:t>
      </w:r>
      <w:r w:rsidRPr="008556AA">
        <w:rPr>
          <w:spacing w:val="-2"/>
        </w:rPr>
        <w:softHyphen/>
        <w:t>bolagsdirektivet (artikel 64.5) har de reglerna änd</w:t>
      </w:r>
      <w:r w:rsidRPr="008556AA">
        <w:rPr>
          <w:spacing w:val="-2"/>
        </w:rPr>
        <w:softHyphen/>
      </w:r>
      <w:r w:rsidRPr="008556AA">
        <w:t>rats på så sätt att den anges att kravet inte ska hindra reg</w:t>
      </w:r>
      <w:r w:rsidRPr="008556AA">
        <w:softHyphen/>
        <w:t>le</w:t>
      </w:r>
      <w:r w:rsidRPr="008556AA">
        <w:softHyphen/>
        <w:t>rade marknader från order</w:t>
      </w:r>
      <w:r w:rsidRPr="008556AA">
        <w:softHyphen/>
        <w:t>matchning av stor omfattning på mitt</w:t>
      </w:r>
      <w:r w:rsidRPr="008556AA">
        <w:softHyphen/>
      </w:r>
      <w:r w:rsidRPr="008556AA">
        <w:rPr>
          <w:spacing w:val="-2"/>
        </w:rPr>
        <w:t>punkten inom de aktuella köp- och sälj</w:t>
      </w:r>
      <w:r w:rsidRPr="008556AA">
        <w:rPr>
          <w:spacing w:val="-2"/>
        </w:rPr>
        <w:softHyphen/>
        <w:t xml:space="preserve">buden. Med anledning av detta föreslås i </w:t>
      </w:r>
      <w:r w:rsidRPr="008556AA">
        <w:t>avsnitt 14.1.</w:t>
      </w:r>
      <w:r>
        <w:t>3</w:t>
      </w:r>
      <w:r w:rsidRPr="008556AA">
        <w:t xml:space="preserve"> att </w:t>
      </w:r>
      <w:r w:rsidRPr="008556AA">
        <w:rPr>
          <w:spacing w:val="-2"/>
        </w:rPr>
        <w:t>det ska göras en motsvarande ändring i be</w:t>
      </w:r>
      <w:r w:rsidRPr="008556AA">
        <w:rPr>
          <w:spacing w:val="-2"/>
        </w:rPr>
        <w:softHyphen/>
        <w:t>stäm</w:t>
      </w:r>
      <w:r w:rsidRPr="008556AA">
        <w:rPr>
          <w:spacing w:val="-2"/>
        </w:rPr>
        <w:softHyphen/>
        <w:t>mel</w:t>
      </w:r>
      <w:r w:rsidRPr="008556AA">
        <w:rPr>
          <w:spacing w:val="-2"/>
        </w:rPr>
        <w:softHyphen/>
        <w:t xml:space="preserve">serna i </w:t>
      </w:r>
      <w:r w:rsidRPr="008556AA">
        <w:t>lagen om värde</w:t>
      </w:r>
      <w:r w:rsidRPr="008556AA">
        <w:softHyphen/>
      </w:r>
      <w:r w:rsidRPr="008556AA">
        <w:rPr>
          <w:spacing w:val="-2"/>
        </w:rPr>
        <w:t>pappers</w:t>
      </w:r>
      <w:r w:rsidRPr="008556AA">
        <w:rPr>
          <w:spacing w:val="-2"/>
        </w:rPr>
        <w:softHyphen/>
        <w:t>marknaden (</w:t>
      </w:r>
      <w:r w:rsidRPr="008556AA">
        <w:t xml:space="preserve">13 kap. 1 i §). Enligt </w:t>
      </w:r>
      <w:bookmarkStart w:id="345" w:name="_Hlk56441295"/>
      <w:r w:rsidRPr="008556AA">
        <w:t>värde</w:t>
      </w:r>
      <w:r w:rsidRPr="008556AA">
        <w:softHyphen/>
        <w:t xml:space="preserve">pappersbolagsdirektivet </w:t>
      </w:r>
      <w:bookmarkEnd w:id="345"/>
      <w:r w:rsidRPr="008556AA">
        <w:t>ska med</w:t>
      </w:r>
      <w:r w:rsidRPr="008556AA">
        <w:softHyphen/>
        <w:t>lemsstaterna tillämpa de bestämmelser som är nöd</w:t>
      </w:r>
      <w:r w:rsidRPr="008556AA">
        <w:softHyphen/>
        <w:t>vändiga för att följa de nya reglerna i MiFID II redan från och med den 26 mars 2020 (artik</w:t>
      </w:r>
      <w:r w:rsidRPr="008556AA">
        <w:softHyphen/>
        <w:t>el 67.1 andra stycket i värdepappersbolagsdirektivet). Regeringen anser i likhet med utredningen att det inte kan krävas att medlems</w:t>
      </w:r>
      <w:r w:rsidRPr="008556AA">
        <w:softHyphen/>
        <w:t>staterna genomför en lag</w:t>
      </w:r>
      <w:r w:rsidRPr="008556AA">
        <w:softHyphen/>
        <w:t>ändring inom den angivna tidsfristen (se samma av</w:t>
      </w:r>
      <w:r w:rsidRPr="008556AA">
        <w:softHyphen/>
        <w:t>snitt). I avvaktan på att en lagändring kan träda i kraft bör de nya reglerna i MiFID II kunna följas genom</w:t>
      </w:r>
      <w:r>
        <w:t xml:space="preserve"> att de nationella bestämmelserna som beskrivs i ovan nämnda avsnitt tolkas i enlighet med direktivet</w:t>
      </w:r>
      <w:r w:rsidRPr="008556AA">
        <w:rPr>
          <w:spacing w:val="-4"/>
        </w:rPr>
        <w:t>. Det finns därför inte skäl för att, som utredningen föreslår, den ändring av den bestämmelsen i lagen om värdepappersmarknaden (13 kap. 1 i §) bör träda i kraft vid ett tidigare datum än övriga lagänd</w:t>
      </w:r>
      <w:r w:rsidRPr="008556AA">
        <w:rPr>
          <w:spacing w:val="-4"/>
        </w:rPr>
        <w:softHyphen/>
        <w:t xml:space="preserve">ringar som föreslås i denna </w:t>
      </w:r>
      <w:r w:rsidR="007678D3">
        <w:rPr>
          <w:spacing w:val="-4"/>
        </w:rPr>
        <w:t>proposition</w:t>
      </w:r>
      <w:r w:rsidRPr="008556AA">
        <w:rPr>
          <w:spacing w:val="-4"/>
        </w:rPr>
        <w:t xml:space="preserve">. </w:t>
      </w:r>
    </w:p>
    <w:p w14:paraId="7237F28A" w14:textId="77777777" w:rsidR="008F7921" w:rsidRPr="008556AA" w:rsidRDefault="008F7921" w:rsidP="008F7921">
      <w:pPr>
        <w:pStyle w:val="Rubrik3"/>
      </w:pPr>
      <w:bookmarkStart w:id="346" w:name="_Toc65160321"/>
      <w:bookmarkStart w:id="347" w:name="_Toc68700538"/>
      <w:r w:rsidRPr="008556AA">
        <w:t>Övergångsbestämmelser</w:t>
      </w:r>
      <w:bookmarkEnd w:id="346"/>
      <w:bookmarkEnd w:id="347"/>
    </w:p>
    <w:p w14:paraId="67607D95" w14:textId="77777777" w:rsidR="008F7921" w:rsidRPr="008556AA" w:rsidRDefault="008F7921" w:rsidP="008F7921">
      <w:pPr>
        <w:pStyle w:val="Brdtextram"/>
        <w:rPr>
          <w:b/>
        </w:rPr>
      </w:pPr>
      <w:r w:rsidRPr="008556AA">
        <w:rPr>
          <w:b/>
          <w:bCs/>
          <w:spacing w:val="-4"/>
        </w:rPr>
        <w:t xml:space="preserve">Regeringens förslag: </w:t>
      </w:r>
      <w:bookmarkStart w:id="348" w:name="_Hlk52313426"/>
      <w:r w:rsidRPr="008556AA">
        <w:rPr>
          <w:spacing w:val="-4"/>
        </w:rPr>
        <w:t>Undantaget för små och icke-sammanlänkade värde</w:t>
      </w:r>
      <w:r w:rsidRPr="008556AA">
        <w:rPr>
          <w:spacing w:val="-4"/>
        </w:rPr>
        <w:softHyphen/>
        <w:t xml:space="preserve">pappersbolag </w:t>
      </w:r>
      <w:bookmarkEnd w:id="348"/>
      <w:r w:rsidRPr="008556AA">
        <w:rPr>
          <w:spacing w:val="-4"/>
        </w:rPr>
        <w:t xml:space="preserve">från bestämmelserna i värdepappersmarknaden om </w:t>
      </w:r>
      <w:r w:rsidRPr="008556AA">
        <w:t>soliditet, kapitalutvärde</w:t>
      </w:r>
      <w:r w:rsidRPr="008556AA">
        <w:softHyphen/>
        <w:t>ring och riskhantering ska för värdepappersbolag som vid tidpunkten för ikraftträdan</w:t>
      </w:r>
      <w:r w:rsidRPr="008556AA">
        <w:softHyphen/>
        <w:t xml:space="preserve">det uppfyller </w:t>
      </w:r>
      <w:r w:rsidRPr="008556AA">
        <w:rPr>
          <w:spacing w:val="-4"/>
        </w:rPr>
        <w:t>kriterierna för att vara små och icke-sammanlänkade vara tillämpligt från den tidpunkten.</w:t>
      </w:r>
      <w:r w:rsidRPr="008556AA">
        <w:rPr>
          <w:b/>
        </w:rPr>
        <w:t xml:space="preserve"> </w:t>
      </w:r>
    </w:p>
    <w:p w14:paraId="7BBEBB3B" w14:textId="77777777" w:rsidR="008F7921" w:rsidRPr="00C274C8" w:rsidRDefault="008F7921" w:rsidP="008F7921">
      <w:pPr>
        <w:pStyle w:val="Brdtextmedindragram"/>
      </w:pPr>
      <w:r w:rsidRPr="003863FE">
        <w:rPr>
          <w:spacing w:val="-4"/>
        </w:rPr>
        <w:t>Bestämmelse</w:t>
      </w:r>
      <w:r>
        <w:rPr>
          <w:spacing w:val="-4"/>
        </w:rPr>
        <w:t>r</w:t>
      </w:r>
      <w:r w:rsidRPr="003863FE">
        <w:rPr>
          <w:spacing w:val="-4"/>
        </w:rPr>
        <w:t>n</w:t>
      </w:r>
      <w:r>
        <w:rPr>
          <w:spacing w:val="-4"/>
        </w:rPr>
        <w:t>a</w:t>
      </w:r>
      <w:r w:rsidRPr="003863FE">
        <w:rPr>
          <w:spacing w:val="-4"/>
        </w:rPr>
        <w:t xml:space="preserve"> </w:t>
      </w:r>
      <w:r>
        <w:rPr>
          <w:spacing w:val="-4"/>
        </w:rPr>
        <w:t xml:space="preserve">i inkomstskattelagen </w:t>
      </w:r>
      <w:r w:rsidRPr="003863FE">
        <w:rPr>
          <w:spacing w:val="-4"/>
        </w:rPr>
        <w:t xml:space="preserve">om avdragsförbud </w:t>
      </w:r>
      <w:r>
        <w:rPr>
          <w:spacing w:val="-4"/>
        </w:rPr>
        <w:t>för</w:t>
      </w:r>
      <w:r w:rsidRPr="003863FE">
        <w:rPr>
          <w:spacing w:val="-4"/>
        </w:rPr>
        <w:t xml:space="preserve"> ränte</w:t>
      </w:r>
      <w:r>
        <w:rPr>
          <w:spacing w:val="-4"/>
        </w:rPr>
        <w:softHyphen/>
      </w:r>
      <w:r w:rsidRPr="003863FE">
        <w:rPr>
          <w:spacing w:val="-4"/>
        </w:rPr>
        <w:t xml:space="preserve">utgifter </w:t>
      </w:r>
      <w:r>
        <w:rPr>
          <w:spacing w:val="-4"/>
        </w:rPr>
        <w:t>på</w:t>
      </w:r>
      <w:r w:rsidRPr="003863FE">
        <w:rPr>
          <w:spacing w:val="-4"/>
        </w:rPr>
        <w:t xml:space="preserve"> </w:t>
      </w:r>
      <w:r w:rsidRPr="00994413">
        <w:t>efterställda skulder som får ingå i kapitalbasen vid tillämp</w:t>
      </w:r>
      <w:r>
        <w:softHyphen/>
      </w:r>
      <w:r w:rsidRPr="00994413">
        <w:t>ning av värdepappersbolagsförordningen</w:t>
      </w:r>
      <w:r>
        <w:t xml:space="preserve"> ska tillämpas första gången på ränteutgifter som belöper sig på tiden efter den 25 juni 2021</w:t>
      </w:r>
      <w:r w:rsidRPr="00994413">
        <w:t>.</w:t>
      </w:r>
      <w:r w:rsidRPr="003863FE">
        <w:rPr>
          <w:spacing w:val="-4"/>
        </w:rPr>
        <w:t xml:space="preserve"> </w:t>
      </w:r>
    </w:p>
    <w:p w14:paraId="5F21BB2C" w14:textId="77777777" w:rsidR="008F7921" w:rsidRPr="008556AA" w:rsidRDefault="008F7921" w:rsidP="008F7921">
      <w:pPr>
        <w:pStyle w:val="Brdtextmedindrag"/>
        <w:rPr>
          <w:sz w:val="8"/>
          <w:szCs w:val="8"/>
        </w:rPr>
      </w:pPr>
      <w:bookmarkStart w:id="349" w:name="_Hlk62746634"/>
    </w:p>
    <w:p w14:paraId="2C1660D3" w14:textId="77777777" w:rsidR="008F7921" w:rsidRPr="008556AA" w:rsidRDefault="008F7921" w:rsidP="008F7921">
      <w:pPr>
        <w:pStyle w:val="Brdtextmedindrag"/>
      </w:pPr>
      <w:r w:rsidRPr="008556AA">
        <w:rPr>
          <w:b/>
          <w:bCs/>
        </w:rPr>
        <w:t xml:space="preserve">Utredningens förslag </w:t>
      </w:r>
      <w:r w:rsidRPr="008556AA">
        <w:t xml:space="preserve">överensstämmer </w:t>
      </w:r>
      <w:r>
        <w:t>delvis</w:t>
      </w:r>
      <w:r w:rsidRPr="008556AA">
        <w:t xml:space="preserve"> med regeringens förslag. </w:t>
      </w:r>
      <w:r>
        <w:t>Utredningens förslag innehåller ingen övergångsbestämmelse om tillämp</w:t>
      </w:r>
      <w:r>
        <w:softHyphen/>
        <w:t>ningen av bestämmelserna i inkomstskattelagen om avdragsförbud.</w:t>
      </w:r>
    </w:p>
    <w:bookmarkEnd w:id="349"/>
    <w:p w14:paraId="718D5052" w14:textId="77777777" w:rsidR="008F7921" w:rsidRPr="008556AA" w:rsidRDefault="008F7921" w:rsidP="008F7921">
      <w:pPr>
        <w:pStyle w:val="Brdtextmedindrag"/>
      </w:pPr>
      <w:r w:rsidRPr="008556AA">
        <w:rPr>
          <w:b/>
          <w:bCs/>
        </w:rPr>
        <w:t xml:space="preserve">Remissinstanserna </w:t>
      </w:r>
      <w:r w:rsidRPr="008556AA">
        <w:t>tillstyrker förslaget eller har inget att invända mot det.</w:t>
      </w:r>
    </w:p>
    <w:p w14:paraId="554F598A" w14:textId="77777777" w:rsidR="008F7921" w:rsidRDefault="008F7921" w:rsidP="008F7921">
      <w:pPr>
        <w:pStyle w:val="Brdtextmedindrag"/>
      </w:pPr>
      <w:r w:rsidRPr="008556AA">
        <w:rPr>
          <w:b/>
          <w:bCs/>
        </w:rPr>
        <w:t xml:space="preserve">Skälen för regeringens förslag: </w:t>
      </w:r>
      <w:r w:rsidRPr="008556AA">
        <w:t>Värdepappersbolag som är små och icke-sammanlänkade ska enligt förslaget i avsnitt 9.2 inte tillämpa bestämmelserna i lagen om värde</w:t>
      </w:r>
      <w:r w:rsidRPr="008556AA">
        <w:softHyphen/>
        <w:t>pappersmarknaden om soliditet, kapital</w:t>
      </w:r>
      <w:r>
        <w:softHyphen/>
      </w:r>
      <w:r w:rsidRPr="008556AA">
        <w:t xml:space="preserve">utvärdering och riskhantering. Undantaget ska enligt förslaget börja </w:t>
      </w:r>
      <w:r w:rsidRPr="008556AA">
        <w:lastRenderedPageBreak/>
        <w:t>tillämpas när ett bolag under sex månader har uppfyllt kriterierna för att vara ett litet och icke-samman</w:t>
      </w:r>
      <w:r w:rsidRPr="008556AA">
        <w:softHyphen/>
        <w:t xml:space="preserve">länkat värdepappersbolag. För de bolag som redan vid </w:t>
      </w:r>
      <w:r w:rsidRPr="008556AA">
        <w:rPr>
          <w:spacing w:val="-4"/>
        </w:rPr>
        <w:t>ikraft</w:t>
      </w:r>
      <w:r w:rsidRPr="008556AA">
        <w:rPr>
          <w:spacing w:val="-4"/>
        </w:rPr>
        <w:softHyphen/>
        <w:t>trädandet upp</w:t>
      </w:r>
      <w:r w:rsidRPr="008556AA">
        <w:rPr>
          <w:spacing w:val="-4"/>
        </w:rPr>
        <w:softHyphen/>
        <w:t>fyller kriterierna är det dock rimligt att undan</w:t>
      </w:r>
      <w:r>
        <w:rPr>
          <w:spacing w:val="-4"/>
        </w:rPr>
        <w:softHyphen/>
      </w:r>
      <w:r w:rsidRPr="008556AA">
        <w:rPr>
          <w:spacing w:val="-4"/>
        </w:rPr>
        <w:t>taget ska gälla omedel</w:t>
      </w:r>
      <w:r w:rsidRPr="008556AA">
        <w:t xml:space="preserve">bart. Detta bör regleras i </w:t>
      </w:r>
      <w:r>
        <w:t>övergångs</w:t>
      </w:r>
      <w:r w:rsidRPr="008556AA">
        <w:t>bestämmel</w:t>
      </w:r>
      <w:r w:rsidRPr="008556AA">
        <w:softHyphen/>
        <w:t>serna</w:t>
      </w:r>
      <w:r>
        <w:t>.</w:t>
      </w:r>
    </w:p>
    <w:p w14:paraId="169AD1A4" w14:textId="0C31D3FC" w:rsidR="00C40685" w:rsidRDefault="008F7921" w:rsidP="00C40685">
      <w:pPr>
        <w:pStyle w:val="Brdtextmedindrag"/>
      </w:pPr>
      <w:r>
        <w:t>När det gäller den ändring i inkomstskattelagen som föreslås i avsnitt 14.5.3 bör det införas en övergångs</w:t>
      </w:r>
      <w:r>
        <w:softHyphen/>
        <w:t>bestäm</w:t>
      </w:r>
      <w:r>
        <w:softHyphen/>
        <w:t>mel</w:t>
      </w:r>
      <w:r>
        <w:softHyphen/>
        <w:t>se om att bestämmelserna om avdragsförbud för ränteuppgifter på efterställda skulder som får ingå i kapitalbasen vid tillämpning av värdepappers</w:t>
      </w:r>
      <w:r>
        <w:softHyphen/>
        <w:t>bolagsförordningen ska tillämpas första gången på ränteutgifter som belöper sig på tiden efter den 25 juni 2021.</w:t>
      </w:r>
    </w:p>
    <w:p w14:paraId="7F45FD7B" w14:textId="68547F55" w:rsidR="00C40685" w:rsidRDefault="00932002" w:rsidP="00932002">
      <w:pPr>
        <w:pStyle w:val="Rubrik1"/>
      </w:pPr>
      <w:bookmarkStart w:id="350" w:name="_Toc68700539"/>
      <w:r w:rsidRPr="00932002">
        <w:t>Förslagens konsekvenser</w:t>
      </w:r>
      <w:bookmarkEnd w:id="350"/>
    </w:p>
    <w:p w14:paraId="1169F17C" w14:textId="77777777" w:rsidR="002E15E2" w:rsidRDefault="002E15E2" w:rsidP="002E15E2">
      <w:pPr>
        <w:pStyle w:val="Brdtextram"/>
      </w:pPr>
      <w:r w:rsidRPr="00420062">
        <w:rPr>
          <w:b/>
        </w:rPr>
        <w:t xml:space="preserve">Regeringens </w:t>
      </w:r>
      <w:r>
        <w:rPr>
          <w:b/>
        </w:rPr>
        <w:t>bedömning</w:t>
      </w:r>
      <w:r w:rsidRPr="00420062">
        <w:rPr>
          <w:b/>
        </w:rPr>
        <w:t>:</w:t>
      </w:r>
      <w:r>
        <w:t xml:space="preserve"> Förslagen har positiva effekter för samhälls</w:t>
      </w:r>
      <w:r>
        <w:softHyphen/>
        <w:t>ekonomin och företagen.</w:t>
      </w:r>
    </w:p>
    <w:p w14:paraId="2861E69C" w14:textId="77777777" w:rsidR="002E15E2" w:rsidRDefault="002E15E2" w:rsidP="002E15E2">
      <w:pPr>
        <w:pStyle w:val="Brdtextmedindragram"/>
      </w:pPr>
      <w:r>
        <w:rPr>
          <w:bCs/>
        </w:rPr>
        <w:t>De merkostnader som förslagen medför för Finans</w:t>
      </w:r>
      <w:r>
        <w:rPr>
          <w:bCs/>
        </w:rPr>
        <w:softHyphen/>
        <w:t>inspektionen bör hanteras inom befintliga budgetramar.</w:t>
      </w:r>
      <w:r w:rsidRPr="00F62BC5">
        <w:t xml:space="preserve"> </w:t>
      </w:r>
    </w:p>
    <w:p w14:paraId="4ED8A9DD" w14:textId="77777777" w:rsidR="002E15E2" w:rsidRDefault="002E15E2" w:rsidP="002E15E2">
      <w:pPr>
        <w:pStyle w:val="Brdtextmedindragram"/>
        <w:rPr>
          <w:bCs/>
        </w:rPr>
      </w:pPr>
      <w:r w:rsidRPr="00CF06EA">
        <w:t>De eventuella merkostnader som kan uppstå för de allmänna förvalt</w:t>
      </w:r>
      <w:r>
        <w:softHyphen/>
      </w:r>
      <w:r w:rsidRPr="00CF06EA">
        <w:t>nings</w:t>
      </w:r>
      <w:r w:rsidRPr="00CF06EA">
        <w:softHyphen/>
        <w:t xml:space="preserve">domstolarna med anledning av förslagen </w:t>
      </w:r>
      <w:r>
        <w:t>bör</w:t>
      </w:r>
      <w:r w:rsidRPr="00CF06EA">
        <w:t xml:space="preserve"> hanteras inom befintliga bud</w:t>
      </w:r>
      <w:r w:rsidRPr="00CF06EA">
        <w:softHyphen/>
        <w:t>getramar</w:t>
      </w:r>
      <w:r>
        <w:t>.</w:t>
      </w:r>
    </w:p>
    <w:p w14:paraId="68F97027" w14:textId="77777777" w:rsidR="002E15E2" w:rsidRPr="00A76360" w:rsidRDefault="002E15E2" w:rsidP="002E15E2">
      <w:pPr>
        <w:pStyle w:val="Brdtextmedindrag"/>
        <w:rPr>
          <w:sz w:val="8"/>
          <w:szCs w:val="8"/>
        </w:rPr>
      </w:pPr>
    </w:p>
    <w:p w14:paraId="44508573" w14:textId="77777777" w:rsidR="002E15E2" w:rsidRDefault="002E15E2" w:rsidP="002E15E2">
      <w:pPr>
        <w:pStyle w:val="Brdtextmedindrag"/>
      </w:pPr>
      <w:r w:rsidRPr="0006285B">
        <w:rPr>
          <w:b/>
        </w:rPr>
        <w:t xml:space="preserve">Utredningens </w:t>
      </w:r>
      <w:r>
        <w:rPr>
          <w:b/>
        </w:rPr>
        <w:t xml:space="preserve">bedömning </w:t>
      </w:r>
      <w:r>
        <w:rPr>
          <w:bCs/>
        </w:rPr>
        <w:t>överensstämmer med regeringens bedöm</w:t>
      </w:r>
      <w:r>
        <w:rPr>
          <w:bCs/>
        </w:rPr>
        <w:softHyphen/>
        <w:t>ning.</w:t>
      </w:r>
      <w:r>
        <w:t xml:space="preserve"> </w:t>
      </w:r>
    </w:p>
    <w:p w14:paraId="601C5B3A" w14:textId="77777777" w:rsidR="002E15E2" w:rsidRPr="00F62BC5" w:rsidRDefault="002E15E2" w:rsidP="002E15E2">
      <w:pPr>
        <w:pStyle w:val="Brdtextmedindrag"/>
      </w:pPr>
      <w:r>
        <w:rPr>
          <w:b/>
          <w:bCs/>
        </w:rPr>
        <w:t xml:space="preserve">Remissinstanserna: </w:t>
      </w:r>
      <w:r>
        <w:t xml:space="preserve">Flertalet remissinstanser tillstyrker bedömningen eller har inget att invända mot den. </w:t>
      </w:r>
      <w:r w:rsidRPr="00152D22">
        <w:rPr>
          <w:i/>
          <w:iCs/>
          <w:spacing w:val="-4"/>
        </w:rPr>
        <w:t xml:space="preserve">Regelrådet </w:t>
      </w:r>
      <w:r w:rsidRPr="00152D22">
        <w:rPr>
          <w:spacing w:val="-4"/>
        </w:rPr>
        <w:t xml:space="preserve">efterlyser en tydligare beskrivning av de förväntade kostnaderna och tidsåtgången för de företag som berörs av det nya regelverket. Regelrådet anför vidare att det inte framgår i vilken mån </w:t>
      </w:r>
      <w:r w:rsidRPr="00F62BC5">
        <w:rPr>
          <w:spacing w:val="-4"/>
        </w:rPr>
        <w:t xml:space="preserve">det har gjorts någon form av beräkningar av dessa konsekvenser av kommissionen i samband med att förslaget togs fram och vad en sådan analys i sådana fall visade. </w:t>
      </w:r>
      <w:r w:rsidRPr="00F62BC5">
        <w:rPr>
          <w:i/>
          <w:iCs/>
        </w:rPr>
        <w:t xml:space="preserve">Finansinspektionen </w:t>
      </w:r>
      <w:r w:rsidRPr="00F62BC5">
        <w:t>anser att utredningens bedömning att de merkost</w:t>
      </w:r>
      <w:r w:rsidRPr="00F62BC5">
        <w:softHyphen/>
        <w:t>nader som för</w:t>
      </w:r>
      <w:r w:rsidRPr="00F62BC5">
        <w:softHyphen/>
        <w:t xml:space="preserve">slagen kan medföra för Finansinspektionen huvudsakligen bör rymmas </w:t>
      </w:r>
      <w:r w:rsidRPr="00F62BC5">
        <w:rPr>
          <w:spacing w:val="-2"/>
        </w:rPr>
        <w:t>inom befintliga ramar och hanteras genom omprioriteringar av befint</w:t>
      </w:r>
      <w:r w:rsidRPr="00F62BC5">
        <w:rPr>
          <w:spacing w:val="-2"/>
        </w:rPr>
        <w:softHyphen/>
      </w:r>
      <w:r w:rsidRPr="00F62BC5">
        <w:t xml:space="preserve">liga resurser bygger på en underskattning av kostnaderna. </w:t>
      </w:r>
      <w:r w:rsidRPr="00F62BC5">
        <w:rPr>
          <w:i/>
          <w:iCs/>
        </w:rPr>
        <w:t xml:space="preserve">Sveriges advokatsamfund </w:t>
      </w:r>
      <w:r w:rsidRPr="00F62BC5">
        <w:t>betonar vikten av att Finansinspektionen har förmåga att hantera de alltmer komplexa regelverken på finansmarknads</w:t>
      </w:r>
      <w:r w:rsidRPr="00F62BC5">
        <w:softHyphen/>
        <w:t>området och anser att inspektionen därför behöver tillföras ytterligare resurser</w:t>
      </w:r>
      <w:r w:rsidRPr="005E6EEA">
        <w:t xml:space="preserve"> för att den ska kunna attrahera tillräckligt kompetent personal och också behålla den över tid</w:t>
      </w:r>
      <w:r w:rsidRPr="00F62BC5">
        <w:t>.</w:t>
      </w:r>
    </w:p>
    <w:p w14:paraId="3AE4A0BA" w14:textId="77777777" w:rsidR="002E15E2" w:rsidRDefault="002E15E2" w:rsidP="002E15E2">
      <w:pPr>
        <w:pStyle w:val="Rubrik4utannumrering"/>
      </w:pPr>
      <w:r w:rsidRPr="00F62BC5">
        <w:t>Skälen för regeringens bedömning</w:t>
      </w:r>
    </w:p>
    <w:p w14:paraId="6FF6E58C" w14:textId="77777777" w:rsidR="002E15E2" w:rsidRDefault="002E15E2" w:rsidP="002E15E2">
      <w:pPr>
        <w:pStyle w:val="Rubrik5utannumrering"/>
        <w:spacing w:before="0"/>
      </w:pPr>
      <w:r>
        <w:t>Inledning</w:t>
      </w:r>
    </w:p>
    <w:p w14:paraId="6DD10DDD" w14:textId="16FB63D6" w:rsidR="002E15E2" w:rsidRPr="00152D22" w:rsidRDefault="002E15E2" w:rsidP="002E15E2">
      <w:pPr>
        <w:pStyle w:val="Brdtext"/>
      </w:pPr>
      <w:r w:rsidRPr="00152D22">
        <w:t xml:space="preserve">I denna </w:t>
      </w:r>
      <w:r w:rsidR="007678D3">
        <w:t>proposition</w:t>
      </w:r>
      <w:r w:rsidRPr="00152D22">
        <w:t xml:space="preserve"> föreslås ändringar i svensk rätt som är nödvändiga med anledning av värdepappersbolagsförordningen och värdepappers</w:t>
      </w:r>
      <w:r w:rsidRPr="00152D22">
        <w:softHyphen/>
        <w:t>bolags</w:t>
      </w:r>
      <w:r w:rsidR="007678D3">
        <w:softHyphen/>
      </w:r>
      <w:r w:rsidRPr="00152D22">
        <w:t xml:space="preserve">direktivet. I </w:t>
      </w:r>
      <w:r w:rsidR="007678D3">
        <w:t>propositionen</w:t>
      </w:r>
      <w:r w:rsidRPr="00152D22">
        <w:t xml:space="preserve"> görs även överväganden när det gäller</w:t>
      </w:r>
      <w:r w:rsidRPr="00152D22">
        <w:rPr>
          <w:spacing w:val="-2"/>
        </w:rPr>
        <w:t xml:space="preserve"> konsekvenserna av det nya regelverket</w:t>
      </w:r>
      <w:r w:rsidRPr="00152D22">
        <w:t xml:space="preserve"> i förhållande till den nuva</w:t>
      </w:r>
      <w:r w:rsidRPr="00152D22">
        <w:softHyphen/>
        <w:t>rande ordningen som ger svenska värde</w:t>
      </w:r>
      <w:r w:rsidRPr="00152D22">
        <w:softHyphen/>
        <w:t xml:space="preserve">pappersbolag möjlighet att, med tillstånd från Finansinspektionen, ta emot kunders medel på konto för att underlätta </w:t>
      </w:r>
      <w:r w:rsidRPr="00152D22">
        <w:lastRenderedPageBreak/>
        <w:t>värdepappers</w:t>
      </w:r>
      <w:r w:rsidRPr="00152D22">
        <w:softHyphen/>
        <w:t>rörelsen, och ta ställning till om det finns skäl som motiverar att denna ordning behålls. Dessa överväganden är inte direkt föranledda av de nya EU-rättsakterna. I avsnitt 16 ges en övergripande och samman</w:t>
      </w:r>
      <w:r w:rsidRPr="00152D22">
        <w:softHyphen/>
        <w:t>fattande beskrivning av förslagens förväntade konse</w:t>
      </w:r>
      <w:r w:rsidRPr="00152D22">
        <w:softHyphen/>
        <w:t>kven</w:t>
      </w:r>
      <w:r w:rsidRPr="00152D22">
        <w:softHyphen/>
        <w:t>ser.</w:t>
      </w:r>
    </w:p>
    <w:p w14:paraId="080DC79B" w14:textId="77777777" w:rsidR="002E15E2" w:rsidRPr="00152D22" w:rsidRDefault="002E15E2" w:rsidP="002E15E2">
      <w:pPr>
        <w:pStyle w:val="Brdtextmedindrag"/>
      </w:pPr>
      <w:r w:rsidRPr="00152D22">
        <w:t>Vissa värdepappersbolag omfattas i dag av samma regelverk om kapital</w:t>
      </w:r>
      <w:r w:rsidRPr="00152D22">
        <w:softHyphen/>
        <w:t>täckning som kreditinstitut. Övriga värdepappersbolag är undantag</w:t>
      </w:r>
      <w:r w:rsidRPr="00152D22">
        <w:softHyphen/>
        <w:t>na från hela eller stora delar av det regelverket</w:t>
      </w:r>
      <w:r w:rsidRPr="00152D22">
        <w:rPr>
          <w:spacing w:val="-2"/>
        </w:rPr>
        <w:t>. Genom värde</w:t>
      </w:r>
      <w:r w:rsidRPr="00152D22">
        <w:rPr>
          <w:spacing w:val="-2"/>
        </w:rPr>
        <w:softHyphen/>
        <w:t>pappers</w:t>
      </w:r>
      <w:r>
        <w:rPr>
          <w:spacing w:val="-2"/>
        </w:rPr>
        <w:softHyphen/>
      </w:r>
      <w:r w:rsidRPr="00152D22">
        <w:rPr>
          <w:spacing w:val="-2"/>
        </w:rPr>
        <w:t>bolags</w:t>
      </w:r>
      <w:r>
        <w:rPr>
          <w:spacing w:val="-2"/>
        </w:rPr>
        <w:softHyphen/>
      </w:r>
      <w:r w:rsidRPr="00152D22">
        <w:rPr>
          <w:spacing w:val="-2"/>
        </w:rPr>
        <w:t>förordningen och</w:t>
      </w:r>
      <w:r w:rsidRPr="00152D22">
        <w:t xml:space="preserve"> värdepappers</w:t>
      </w:r>
      <w:r w:rsidRPr="00152D22">
        <w:softHyphen/>
        <w:t>bolags</w:t>
      </w:r>
      <w:r w:rsidRPr="00152D22">
        <w:softHyphen/>
        <w:t>direk</w:t>
      </w:r>
      <w:r w:rsidRPr="00152D22">
        <w:softHyphen/>
        <w:t>tivet införs ett nytt regelverk om kapital</w:t>
      </w:r>
      <w:r w:rsidRPr="00152D22">
        <w:softHyphen/>
        <w:t>täckning för värde</w:t>
      </w:r>
      <w:r w:rsidRPr="00152D22">
        <w:softHyphen/>
        <w:t>pappers</w:t>
      </w:r>
      <w:r w:rsidRPr="00152D22">
        <w:softHyphen/>
        <w:t xml:space="preserve">bolag, </w:t>
      </w:r>
      <w:bookmarkStart w:id="351" w:name="_Hlk30599006"/>
      <w:r w:rsidRPr="00152D22">
        <w:t>vilket är anpassat till dessa bolags egenart och som syftar till att vara mer proportionerligt i för</w:t>
      </w:r>
      <w:r>
        <w:softHyphen/>
      </w:r>
      <w:r w:rsidRPr="00152D22">
        <w:t xml:space="preserve">hållande till bolagens storlek, tjänster och grad av komplexitet. </w:t>
      </w:r>
      <w:bookmarkEnd w:id="351"/>
      <w:r w:rsidRPr="00152D22">
        <w:t>Det nya regel</w:t>
      </w:r>
      <w:r w:rsidRPr="00152D22">
        <w:softHyphen/>
        <w:t>verket har många likheter med det nuvarande, men en väsentlig skillnad är sättet att beräkna bolagens kapi</w:t>
      </w:r>
      <w:r w:rsidRPr="00152D22">
        <w:softHyphen/>
        <w:t>tal</w:t>
      </w:r>
      <w:r w:rsidRPr="00152D22">
        <w:softHyphen/>
        <w:t xml:space="preserve">krav. En redogörelse </w:t>
      </w:r>
      <w:r w:rsidRPr="00152D22">
        <w:rPr>
          <w:spacing w:val="-2"/>
        </w:rPr>
        <w:t>för bakgrunden till de nya EU-rätts</w:t>
      </w:r>
      <w:r w:rsidRPr="00152D22">
        <w:rPr>
          <w:spacing w:val="-2"/>
        </w:rPr>
        <w:softHyphen/>
        <w:t>akter</w:t>
      </w:r>
      <w:r w:rsidRPr="00152D22">
        <w:rPr>
          <w:spacing w:val="-2"/>
        </w:rPr>
        <w:softHyphen/>
        <w:t>na och en översiktlig beskriv</w:t>
      </w:r>
      <w:r w:rsidRPr="00152D22">
        <w:rPr>
          <w:spacing w:val="-2"/>
        </w:rPr>
        <w:softHyphen/>
        <w:t>ning</w:t>
      </w:r>
      <w:r w:rsidRPr="00152D22">
        <w:t xml:space="preserve"> av de huvudsakliga förändringarna finns i avsnitt 4.</w:t>
      </w:r>
    </w:p>
    <w:p w14:paraId="13AF4394" w14:textId="77777777" w:rsidR="002E15E2" w:rsidRPr="00152D22" w:rsidRDefault="002E15E2" w:rsidP="002E15E2">
      <w:pPr>
        <w:pStyle w:val="Brdtextmedindrag"/>
      </w:pPr>
      <w:r w:rsidRPr="00152D22">
        <w:t>Värdepappersbolagsförordningen är direkt gällande i medlems</w:t>
      </w:r>
      <w:r w:rsidRPr="00152D22">
        <w:softHyphen/>
        <w:t>staterna men i vissa avseenden krävs anpassningar eller komplet</w:t>
      </w:r>
      <w:r w:rsidRPr="00152D22">
        <w:softHyphen/>
        <w:t>ter</w:t>
      </w:r>
      <w:r w:rsidRPr="00152D22">
        <w:softHyphen/>
        <w:t>ingar av svensk rätt. När det gäller värdepappersbolagsdirektivet ska medlemsstaterna säker</w:t>
      </w:r>
      <w:r w:rsidRPr="00152D22">
        <w:softHyphen/>
        <w:t>ställa att detta genomförs i nationell rätt. Om så inte sker eller om de till följd av förordningen nödvändiga anpass</w:t>
      </w:r>
      <w:r w:rsidRPr="00152D22">
        <w:softHyphen/>
        <w:t>ningarna inte görs, riskerar Sverige att kommissionen inleder ett förfarande om fördrags</w:t>
      </w:r>
      <w:r w:rsidRPr="00152D22">
        <w:softHyphen/>
        <w:t>brott. Något utrymme för alter</w:t>
      </w:r>
      <w:r w:rsidRPr="00152D22">
        <w:softHyphen/>
        <w:t>nativa förslag eller att avstå från ett genom</w:t>
      </w:r>
      <w:r w:rsidRPr="00152D22">
        <w:softHyphen/>
        <w:t>föran</w:t>
      </w:r>
      <w:r w:rsidRPr="00152D22">
        <w:softHyphen/>
        <w:t>de eller att göra nöd</w:t>
      </w:r>
      <w:r w:rsidRPr="00152D22">
        <w:softHyphen/>
      </w:r>
      <w:r w:rsidRPr="00152D22">
        <w:rPr>
          <w:spacing w:val="-4"/>
        </w:rPr>
        <w:t>vändiga anpassningar finns alltså i princip inte. När det gäller frågan om</w:t>
      </w:r>
      <w:r w:rsidRPr="00152D22">
        <w:t xml:space="preserve"> rörliga ersättningar för anställda i värdepappersbolag ger dock värde</w:t>
      </w:r>
      <w:r w:rsidRPr="00152D22">
        <w:softHyphen/>
        <w:t>pappersbolagsdirektivet medlemsstaterna viss valfrihet vid genom</w:t>
      </w:r>
      <w:r w:rsidRPr="00152D22">
        <w:softHyphen/>
      </w:r>
      <w:r w:rsidRPr="00152D22">
        <w:rPr>
          <w:spacing w:val="-2"/>
        </w:rPr>
        <w:t xml:space="preserve">förandet. I avsnitt 10.4 redovisar regeringen sin bedömning i frågan. </w:t>
      </w:r>
    </w:p>
    <w:p w14:paraId="45C03612" w14:textId="77777777" w:rsidR="002E15E2" w:rsidRPr="00152D22" w:rsidRDefault="002E15E2" w:rsidP="002E15E2">
      <w:pPr>
        <w:pStyle w:val="Brdtextmedindrag"/>
      </w:pPr>
      <w:r w:rsidRPr="00152D22">
        <w:t>Möjligheten för svenska värdepappersbolag att få tillstånd att ta emot medel på konto för att underlätta värdepappersrörelsen här</w:t>
      </w:r>
      <w:r w:rsidRPr="00152D22">
        <w:softHyphen/>
        <w:t xml:space="preserve">stammar inte från någon EU-rättsakt, utan är en svensk nationell </w:t>
      </w:r>
      <w:r w:rsidRPr="00152D22">
        <w:rPr>
          <w:spacing w:val="-2"/>
        </w:rPr>
        <w:t>reglering. I avsnitt 7.3 föreslås</w:t>
      </w:r>
      <w:r w:rsidRPr="00152D22">
        <w:t xml:space="preserve"> att denna möjlighet till sidotjänst ska behållas och att bolag med ett sådant tillstånd ska tillämpa tillsynsförordningen och de bestämmelser i tillsynslagen som gäller för kreditinstitut. </w:t>
      </w:r>
    </w:p>
    <w:p w14:paraId="79E717F1" w14:textId="77777777" w:rsidR="002E15E2" w:rsidRPr="00152D22" w:rsidRDefault="002E15E2" w:rsidP="002E15E2">
      <w:pPr>
        <w:pStyle w:val="Brdtextmedindrag"/>
      </w:pPr>
      <w:r w:rsidRPr="00152D22">
        <w:rPr>
          <w:spacing w:val="-2"/>
        </w:rPr>
        <w:t>Som redovisas i avsnitt 5.2.2 är en väsentlig förändring för värdepappers</w:t>
      </w:r>
      <w:r w:rsidRPr="00152D22">
        <w:rPr>
          <w:spacing w:val="-2"/>
        </w:rPr>
        <w:softHyphen/>
        <w:t>bolagens</w:t>
      </w:r>
      <w:r w:rsidRPr="00152D22">
        <w:t xml:space="preserve"> del det nya sättet att beräkna kapitalbaskraven. Beräkningssättet föl</w:t>
      </w:r>
      <w:r w:rsidRPr="00152D22">
        <w:softHyphen/>
        <w:t>jer direkt av värdepappersbolagsförordningen. I detta avseende finns inget ut</w:t>
      </w:r>
      <w:r w:rsidRPr="00152D22">
        <w:softHyphen/>
        <w:t xml:space="preserve">rymme för nationella </w:t>
      </w:r>
      <w:r w:rsidRPr="00152D22">
        <w:rPr>
          <w:spacing w:val="-2"/>
        </w:rPr>
        <w:t>överväganden utan värdepappers</w:t>
      </w:r>
      <w:r w:rsidRPr="00152D22">
        <w:rPr>
          <w:spacing w:val="-2"/>
        </w:rPr>
        <w:softHyphen/>
        <w:t xml:space="preserve">bolagen kommer att vara skyldiga att ha </w:t>
      </w:r>
      <w:r w:rsidRPr="00152D22">
        <w:rPr>
          <w:spacing w:val="-4"/>
        </w:rPr>
        <w:t>de kapitalbasnivåer som följer av förord</w:t>
      </w:r>
      <w:r w:rsidRPr="00152D22">
        <w:rPr>
          <w:spacing w:val="-4"/>
        </w:rPr>
        <w:softHyphen/>
        <w:t>ningen. Efter</w:t>
      </w:r>
      <w:r w:rsidRPr="00152D22">
        <w:rPr>
          <w:spacing w:val="-4"/>
        </w:rPr>
        <w:softHyphen/>
        <w:t>som denna ändring</w:t>
      </w:r>
      <w:r w:rsidRPr="00152D22">
        <w:t xml:space="preserve"> inte är en konsekvens av regeringens för</w:t>
      </w:r>
      <w:r w:rsidRPr="00152D22">
        <w:softHyphen/>
        <w:t xml:space="preserve">slag, görs ingen beräkning av vilka ekonomiska </w:t>
      </w:r>
      <w:r w:rsidRPr="00152D22">
        <w:rPr>
          <w:spacing w:val="-4"/>
        </w:rPr>
        <w:t>konsekvenser ändringen får för värdepappersbolagen. Detsamma gäller</w:t>
      </w:r>
      <w:r w:rsidRPr="00152D22">
        <w:t xml:space="preserve"> beträffande övriga ändringar för värdepappersbolagen som är </w:t>
      </w:r>
      <w:r w:rsidRPr="00152D22">
        <w:rPr>
          <w:spacing w:val="-4"/>
        </w:rPr>
        <w:t>en direkt följd av en tillämpning av värdepappers</w:t>
      </w:r>
      <w:r w:rsidRPr="00152D22">
        <w:rPr>
          <w:spacing w:val="-4"/>
        </w:rPr>
        <w:softHyphen/>
        <w:t>bolags</w:t>
      </w:r>
      <w:r w:rsidRPr="00152D22">
        <w:rPr>
          <w:spacing w:val="-4"/>
        </w:rPr>
        <w:softHyphen/>
        <w:t>för</w:t>
      </w:r>
      <w:r w:rsidRPr="00152D22">
        <w:rPr>
          <w:spacing w:val="-4"/>
        </w:rPr>
        <w:softHyphen/>
        <w:t>ordningen.</w:t>
      </w:r>
      <w:r w:rsidRPr="00152D22">
        <w:t xml:space="preserve"> </w:t>
      </w:r>
    </w:p>
    <w:p w14:paraId="318E7CBA" w14:textId="0112F052" w:rsidR="002E15E2" w:rsidRPr="00152D22" w:rsidRDefault="002E15E2" w:rsidP="002E15E2">
      <w:pPr>
        <w:pStyle w:val="Brdtextmedindrag"/>
      </w:pPr>
      <w:r w:rsidRPr="00152D22">
        <w:t>I ett avseende kan dock frågan om vilket regelverk som ska til</w:t>
      </w:r>
      <w:r w:rsidRPr="00152D22">
        <w:rPr>
          <w:spacing w:val="4"/>
        </w:rPr>
        <w:t xml:space="preserve">lämpas sägas vara ett resultat av förslagen i </w:t>
      </w:r>
      <w:r w:rsidR="007678D3">
        <w:rPr>
          <w:spacing w:val="4"/>
        </w:rPr>
        <w:t>propositionen</w:t>
      </w:r>
      <w:r w:rsidRPr="00152D22">
        <w:rPr>
          <w:spacing w:val="4"/>
        </w:rPr>
        <w:t xml:space="preserve"> och därmed eventuellt aktualisera ett behov av beräkningar av de ekonomiska </w:t>
      </w:r>
      <w:r w:rsidRPr="00152D22">
        <w:t>konsekvenserna av olika alternativ. Det gäller frågan om möjligheten för värdepappers</w:t>
      </w:r>
      <w:r w:rsidRPr="00152D22">
        <w:softHyphen/>
        <w:t xml:space="preserve">bolag att få tillstånd </w:t>
      </w:r>
      <w:r>
        <w:t>att ta emot kunders medel på konto</w:t>
      </w:r>
      <w:r w:rsidRPr="00152D22">
        <w:t>. Regeringen föreslår som nämns ovan att denna ordning ska behållas och att dessa bolag som en konsekvens även i fortsättningen ska tillämpa tillsynsförordningen med de kapital</w:t>
      </w:r>
      <w:r w:rsidRPr="00152D22">
        <w:softHyphen/>
        <w:t>baskrav som följer av den för</w:t>
      </w:r>
      <w:r w:rsidRPr="00152D22">
        <w:softHyphen/>
        <w:t xml:space="preserve">ordningen. </w:t>
      </w:r>
    </w:p>
    <w:p w14:paraId="4253AEEE" w14:textId="77777777" w:rsidR="002E15E2" w:rsidRPr="00152D22" w:rsidRDefault="002E15E2" w:rsidP="002E15E2">
      <w:pPr>
        <w:pStyle w:val="Brdtextmedindrag"/>
        <w:rPr>
          <w:i/>
          <w:iCs/>
        </w:rPr>
      </w:pPr>
      <w:r w:rsidRPr="00152D22">
        <w:lastRenderedPageBreak/>
        <w:t xml:space="preserve">Utredningen överväger behovet av att inför ställningstagandet </w:t>
      </w:r>
      <w:r w:rsidRPr="00152D22">
        <w:rPr>
          <w:spacing w:val="-2"/>
        </w:rPr>
        <w:t>i frågan beräkna de ekonomiska konsekvenserna av en tillämpning av</w:t>
      </w:r>
      <w:r w:rsidRPr="00152D22">
        <w:t xml:space="preserve"> </w:t>
      </w:r>
      <w:r w:rsidRPr="00152D22">
        <w:rPr>
          <w:spacing w:val="-2"/>
        </w:rPr>
        <w:t>kapitalbas</w:t>
      </w:r>
      <w:r w:rsidRPr="00152D22">
        <w:rPr>
          <w:spacing w:val="-2"/>
        </w:rPr>
        <w:softHyphen/>
        <w:t>kraven enligt tillsynsförordningen respektive värdepappers</w:t>
      </w:r>
      <w:r w:rsidRPr="00152D22">
        <w:softHyphen/>
        <w:t>bolagsförord</w:t>
      </w:r>
      <w:r w:rsidRPr="00152D22">
        <w:softHyphen/>
        <w:t>ningen. Utredningen konstaterar för det första att sådana beräk</w:t>
      </w:r>
      <w:r w:rsidRPr="00152D22">
        <w:softHyphen/>
        <w:t>ningar inte enkelt låter sig göras. Finansinspektionen har inte till</w:t>
      </w:r>
      <w:r w:rsidRPr="00152D22">
        <w:softHyphen/>
        <w:t>gång till tillräckliga uppgifter för att göra beräkningarna. Det skulle i stället ligga närmast till hands att låta värdepappersbolagen utföra dessa. Här ska noteras att beräk</w:t>
      </w:r>
      <w:r w:rsidRPr="00152D22">
        <w:softHyphen/>
        <w:t>ningarna i så fall skulle göras utifrån ett helt nytt och omfattande regelverk. Inte minst beräkningen av det s.k. K-faktorkravet enligt värde</w:t>
      </w:r>
      <w:r w:rsidRPr="00152D22">
        <w:softHyphen/>
        <w:t>pappers</w:t>
      </w:r>
      <w:r w:rsidRPr="00152D22">
        <w:softHyphen/>
      </w:r>
      <w:r w:rsidRPr="00152D22">
        <w:rPr>
          <w:spacing w:val="-2"/>
        </w:rPr>
        <w:t>bolagsförord</w:t>
      </w:r>
      <w:r w:rsidRPr="00152D22">
        <w:rPr>
          <w:spacing w:val="-2"/>
        </w:rPr>
        <w:softHyphen/>
        <w:t>ningen är komplex (artikel 15). Att utföra sådana beräkningar skulle</w:t>
      </w:r>
      <w:r w:rsidRPr="00152D22">
        <w:t xml:space="preserve"> således kräva att värdepappersbolagen avsätter relativt omfattande resurser. För det andra kan nyttan med sådana beräkningar ifråga</w:t>
      </w:r>
      <w:r w:rsidRPr="00152D22">
        <w:softHyphen/>
        <w:t>sättas. De skulle endast ge en ögonblicksbild av vad förändringen i nuläget skulle inne</w:t>
      </w:r>
      <w:r w:rsidRPr="00152D22">
        <w:softHyphen/>
        <w:t xml:space="preserve">bära för just de fyra bolag som i dag har </w:t>
      </w:r>
      <w:r w:rsidRPr="00152D22">
        <w:rPr>
          <w:spacing w:val="-2"/>
        </w:rPr>
        <w:t>tillstånd att ta emot kunders medel på konto för att underlätta värdepappersrörelsen. Om ett sådant bolags verksamhet skulle bli mer omfattande</w:t>
      </w:r>
      <w:r w:rsidRPr="00152D22">
        <w:t xml:space="preserve"> alternativt </w:t>
      </w:r>
      <w:r w:rsidRPr="00152D22">
        <w:rPr>
          <w:spacing w:val="-4"/>
        </w:rPr>
        <w:t>minska eller ändras på något annat sätt, skulle resultatet av den gjorda</w:t>
      </w:r>
      <w:r w:rsidRPr="00152D22">
        <w:t xml:space="preserve"> beräkningen direkt bli irrelevant. Som i vart fall något av de aktuella bolagen har gett uttryck för skulle en slopad möjlighet för värde</w:t>
      </w:r>
      <w:r w:rsidRPr="00152D22">
        <w:softHyphen/>
        <w:t xml:space="preserve">pappersbolag att ha tillstånd </w:t>
      </w:r>
      <w:r>
        <w:t>att ta emot kunders medel på</w:t>
      </w:r>
      <w:r w:rsidRPr="00152D22">
        <w:t xml:space="preserve"> konto dess</w:t>
      </w:r>
      <w:r w:rsidRPr="00152D22">
        <w:softHyphen/>
        <w:t>utom kunna innebära att bolaget i stället skulle ansöka om till</w:t>
      </w:r>
      <w:r w:rsidRPr="00152D22">
        <w:softHyphen/>
        <w:t>stånd som kreditinstitut. Oavsett utredningens förslag skulle därmed ett sådant bolag även i fortsättningen tillämpa tillsyns</w:t>
      </w:r>
      <w:r>
        <w:softHyphen/>
      </w:r>
      <w:r w:rsidRPr="00152D22">
        <w:t>förordningen. Regeringen instämmer därför med utredningen</w:t>
      </w:r>
      <w:r w:rsidRPr="00152D22">
        <w:rPr>
          <w:spacing w:val="-4"/>
        </w:rPr>
        <w:t xml:space="preserve"> att det är ytterst tveksamt om nyttan med beräk</w:t>
      </w:r>
      <w:r w:rsidRPr="00152D22">
        <w:rPr>
          <w:spacing w:val="-4"/>
        </w:rPr>
        <w:softHyphen/>
        <w:t>ningarna skulle</w:t>
      </w:r>
      <w:r w:rsidRPr="00152D22">
        <w:t xml:space="preserve"> överstiga kostnaden för detta. Regeringen har därför i lik</w:t>
      </w:r>
      <w:r w:rsidRPr="00152D22">
        <w:softHyphen/>
        <w:t>het med utredningen avstått från att be värde</w:t>
      </w:r>
      <w:r w:rsidRPr="00152D22">
        <w:softHyphen/>
        <w:t xml:space="preserve">pappersbolagen utföra beräkningarna. </w:t>
      </w:r>
      <w:r w:rsidRPr="00152D22">
        <w:rPr>
          <w:i/>
          <w:iCs/>
        </w:rPr>
        <w:t xml:space="preserve">Regelrådet </w:t>
      </w:r>
      <w:r w:rsidRPr="00152D22">
        <w:t>har inte några starka invändningar mot resone</w:t>
      </w:r>
      <w:r w:rsidRPr="00152D22">
        <w:softHyphen/>
        <w:t>manget om kostnad och nytta med en sådan be</w:t>
      </w:r>
      <w:r w:rsidRPr="00152D22">
        <w:softHyphen/>
        <w:t>räkning men vill framhålla att även exempelberäkningar i före</w:t>
      </w:r>
      <w:r w:rsidRPr="00152D22">
        <w:softHyphen/>
        <w:t>kommande fall kan ha ett värde. Rege</w:t>
      </w:r>
      <w:r w:rsidRPr="00152D22">
        <w:softHyphen/>
        <w:t>ringen anser dock att inte heller exempelberäk</w:t>
      </w:r>
      <w:r w:rsidRPr="00152D22">
        <w:softHyphen/>
        <w:t>ningar torde vara menings</w:t>
      </w:r>
      <w:r w:rsidRPr="00152D22">
        <w:softHyphen/>
        <w:t xml:space="preserve">fulla mot bakgrund av det som anförs ovan. </w:t>
      </w:r>
    </w:p>
    <w:p w14:paraId="1F6AC59E" w14:textId="77777777" w:rsidR="002E15E2" w:rsidRPr="00152D22" w:rsidRDefault="002E15E2" w:rsidP="002E15E2">
      <w:pPr>
        <w:pStyle w:val="Rubrik5utannumrering"/>
      </w:pPr>
      <w:bookmarkStart w:id="352" w:name="_Toc33087311"/>
      <w:r w:rsidRPr="00152D22">
        <w:t>Vissa samhällsekonomiska konsekvenser</w:t>
      </w:r>
      <w:bookmarkEnd w:id="352"/>
    </w:p>
    <w:p w14:paraId="5E2BFA1D" w14:textId="77777777" w:rsidR="002E15E2" w:rsidRDefault="002E15E2" w:rsidP="002E15E2">
      <w:pPr>
        <w:pStyle w:val="Brdtext"/>
      </w:pPr>
      <w:bookmarkStart w:id="353" w:name="_Hlk64922586"/>
      <w:r w:rsidRPr="00152D22">
        <w:t>Syftet med det nya regelverket är att det ska vara anpassat till värde</w:t>
      </w:r>
      <w:r w:rsidRPr="00152D22">
        <w:softHyphen/>
        <w:t>pappersbolagens egenart och mer proportionerligt i förhållande till dessa bolags storlek, tjänster och grad av komplexitet. Ett regelverk som är an</w:t>
      </w:r>
      <w:r w:rsidRPr="00152D22">
        <w:softHyphen/>
        <w:t>passat till de risker som är typiska i värdepappersbolagens verksamhet kan bidra till stabila bolag som förvaltas på ett ordnat sätt. Detta gagnar bolagens kunder, däribland konsumenter, och i förlängningen även sam</w:t>
      </w:r>
      <w:r w:rsidRPr="00152D22">
        <w:softHyphen/>
        <w:t>hället i stort.</w:t>
      </w:r>
    </w:p>
    <w:bookmarkEnd w:id="353"/>
    <w:p w14:paraId="582721D2" w14:textId="77777777" w:rsidR="002E15E2" w:rsidRDefault="002E15E2" w:rsidP="002E15E2">
      <w:pPr>
        <w:pStyle w:val="Rubrik5utannumrering"/>
      </w:pPr>
      <w:r>
        <w:t xml:space="preserve">Offentligfinansiella effekter </w:t>
      </w:r>
    </w:p>
    <w:p w14:paraId="704955B8" w14:textId="64FEACFA" w:rsidR="002E15E2" w:rsidRPr="00031970" w:rsidRDefault="002E15E2" w:rsidP="002E15E2">
      <w:pPr>
        <w:pStyle w:val="Brdtextmedindrag"/>
        <w:ind w:firstLine="0"/>
      </w:pPr>
      <w:r>
        <w:t xml:space="preserve">I </w:t>
      </w:r>
      <w:r w:rsidR="007678D3">
        <w:t>propositionen</w:t>
      </w:r>
      <w:r>
        <w:t xml:space="preserve"> (avsnitt 14.5.3) föreslås att avdragsförbudet för ränte</w:t>
      </w:r>
      <w:r>
        <w:softHyphen/>
        <w:t xml:space="preserve">utgifter på vissa efterställda skulder i </w:t>
      </w:r>
      <w:r w:rsidDel="00757409">
        <w:t>24</w:t>
      </w:r>
      <w:r>
        <w:t> kap.</w:t>
      </w:r>
      <w:r w:rsidDel="00757409">
        <w:t xml:space="preserve"> </w:t>
      </w:r>
      <w:r>
        <w:t>9 § inkomstskattelagen ska omfatta inte bara företag som omfattas av tillsynsförordningen utan även företag som omfattas av värdepappersbolagsförordningen. Ränte</w:t>
      </w:r>
      <w:r>
        <w:softHyphen/>
        <w:t>utgifter på efterställda skulder som får ingå i kapital</w:t>
      </w:r>
      <w:r>
        <w:softHyphen/>
        <w:t>basen kan komma att omfattas av avdragsförbudet med anledning av för</w:t>
      </w:r>
      <w:r>
        <w:softHyphen/>
        <w:t xml:space="preserve">slaget till ändringar i regelverket om kapitaltäckning. Om avdrag inte får göras för ränteutgifter medför det att den skattepliktiga vinsten ökar. Detta skulle kunna leda till en positiv </w:t>
      </w:r>
      <w:r>
        <w:lastRenderedPageBreak/>
        <w:t>offentligfinansiell effekt. Storleken på den offentligfinansiella effekten beror på storleken och sammansätt</w:t>
      </w:r>
      <w:r>
        <w:softHyphen/>
        <w:t>ningen av företagens kapital</w:t>
      </w:r>
      <w:r>
        <w:softHyphen/>
        <w:t>bas. Denna kan förväntas vara en funktion av kapitalkravet, där kapital</w:t>
      </w:r>
      <w:r>
        <w:softHyphen/>
        <w:t>basen ska vara större än kapitalkravet. Storleken på den offentlig</w:t>
      </w:r>
      <w:r>
        <w:softHyphen/>
        <w:t>finansiella effekten beror också på antalet företag som i dag inte omfattas av tillsyns</w:t>
      </w:r>
      <w:r>
        <w:softHyphen/>
        <w:t>förordningen och dess avdragsförbud men kommer att omfattas av värdepappersbolags</w:t>
      </w:r>
      <w:r>
        <w:softHyphen/>
        <w:t xml:space="preserve">förordningen. </w:t>
      </w:r>
      <w:bookmarkStart w:id="354" w:name="_Hlk63783868"/>
      <w:r>
        <w:t xml:space="preserve">Det är fråga om </w:t>
      </w:r>
      <w:r w:rsidR="00E12D6A">
        <w:t>40</w:t>
      </w:r>
      <w:r>
        <w:t xml:space="preserve"> företag (se nedan under rubriken </w:t>
      </w:r>
      <w:r w:rsidRPr="002A1A63">
        <w:t>Konsekvenser för värdepappersbolagen – antal och kategorier</w:t>
      </w:r>
      <w:r>
        <w:t xml:space="preserve">) och kapitalkravet för dessa uppgår för närvarande för var och en till högst motsvarande 125 000 euro. </w:t>
      </w:r>
      <w:bookmarkEnd w:id="354"/>
      <w:r>
        <w:t xml:space="preserve">Det sammanlagda kapitalkravet uppgår därmed till omkring </w:t>
      </w:r>
      <w:r w:rsidDel="005A5BEA">
        <w:t>5</w:t>
      </w:r>
      <w:r>
        <w:t> 000 000 euro. Bara en del av kapitalbasen består av efter</w:t>
      </w:r>
      <w:r>
        <w:softHyphen/>
        <w:t>ställda skulder. Det saknas uppgift om storleken på den sammanlagda kapitalbasen men även om denna skulle överstiga kapitalkravet med exempelvis tio gånger bedöms effekten på de offentliga finanserna vara marginell eller försumbar.</w:t>
      </w:r>
    </w:p>
    <w:p w14:paraId="486A6B47" w14:textId="77777777" w:rsidR="002E15E2" w:rsidRPr="00BD518E" w:rsidRDefault="002E15E2" w:rsidP="002E15E2">
      <w:pPr>
        <w:pStyle w:val="Rubrik5utannumrering"/>
      </w:pPr>
      <w:bookmarkStart w:id="355" w:name="_Toc33087312"/>
      <w:r>
        <w:t xml:space="preserve">Konsekvenser för </w:t>
      </w:r>
      <w:bookmarkEnd w:id="355"/>
      <w:r>
        <w:t>värdepappersbolagen – antal och kategorier</w:t>
      </w:r>
    </w:p>
    <w:p w14:paraId="35A27150" w14:textId="77777777" w:rsidR="002E15E2" w:rsidRPr="00152D22" w:rsidRDefault="002E15E2" w:rsidP="002E15E2">
      <w:pPr>
        <w:pStyle w:val="Brdtext"/>
      </w:pPr>
      <w:r w:rsidRPr="00152D22">
        <w:rPr>
          <w:spacing w:val="-2"/>
        </w:rPr>
        <w:t xml:space="preserve">När tillsynslagen infördes omfattade den lagen fler värdepappersbolag </w:t>
      </w:r>
      <w:r w:rsidRPr="00152D22">
        <w:t>än i dag. Genom ändringar i tillsynslagen som trädde i kraft den 1 januari 2018 justerades definitionen av värde</w:t>
      </w:r>
      <w:r w:rsidRPr="00152D22">
        <w:softHyphen/>
        <w:t>pappersbolag i den lagen så att den därefter stämmer överens med motsvarande defi</w:t>
      </w:r>
      <w:r w:rsidRPr="00152D22">
        <w:softHyphen/>
        <w:t>nition i tillsynsförord</w:t>
      </w:r>
      <w:r w:rsidRPr="00152D22">
        <w:softHyphen/>
        <w:t>ningen (artikel 4.1.2). De värde</w:t>
      </w:r>
      <w:r w:rsidRPr="00152D22">
        <w:softHyphen/>
        <w:t>pappersföretag som inte anses utgöra värdepappersföretag i tillsyns</w:t>
      </w:r>
      <w:r w:rsidRPr="00152D22">
        <w:softHyphen/>
        <w:t>förord</w:t>
      </w:r>
      <w:r w:rsidRPr="00152D22">
        <w:softHyphen/>
        <w:t xml:space="preserve">ningens mening är </w:t>
      </w:r>
      <w:r w:rsidRPr="00152D22">
        <w:rPr>
          <w:spacing w:val="-2"/>
        </w:rPr>
        <w:t>företag som har tillstånd för endast någon eller några av investerings</w:t>
      </w:r>
      <w:r w:rsidRPr="00152D22">
        <w:t>tjänsterna mottagande och vidarebefordran av order, ut</w:t>
      </w:r>
      <w:r w:rsidRPr="00152D22">
        <w:softHyphen/>
        <w:t>förande av order, diskretionär portfölj</w:t>
      </w:r>
      <w:r w:rsidRPr="00152D22">
        <w:softHyphen/>
        <w:t>förvaltning eller investerings</w:t>
      </w:r>
      <w:r w:rsidRPr="00152D22">
        <w:softHyphen/>
        <w:t>rådgivning under förutsättning att företaget inte förvarar kunders finansiella instru</w:t>
      </w:r>
      <w:r w:rsidRPr="00152D22">
        <w:softHyphen/>
        <w:t xml:space="preserve">ment eller kontanta medel, och inte heller har </w:t>
      </w:r>
      <w:r w:rsidRPr="00152D22">
        <w:rPr>
          <w:spacing w:val="-4"/>
        </w:rPr>
        <w:t>till</w:t>
      </w:r>
      <w:r w:rsidRPr="00152D22">
        <w:rPr>
          <w:spacing w:val="-4"/>
        </w:rPr>
        <w:softHyphen/>
        <w:t>stånd att göra det. I samband med ovan nämnda ändringar i tillsynslagen justerades lagens tillämpningsområde också så att den inte heller längre omfattar fondbolag och förvaltare av alter</w:t>
      </w:r>
      <w:r w:rsidRPr="00152D22">
        <w:rPr>
          <w:spacing w:val="-4"/>
        </w:rPr>
        <w:softHyphen/>
        <w:t>nativa investeringsfonder (AIF-förvaltare) med tillstånd för diskretionär portfölj</w:t>
      </w:r>
      <w:r w:rsidRPr="00152D22">
        <w:rPr>
          <w:spacing w:val="-4"/>
        </w:rPr>
        <w:softHyphen/>
        <w:t>förvalt</w:t>
      </w:r>
      <w:r w:rsidRPr="00152D22">
        <w:rPr>
          <w:spacing w:val="-4"/>
        </w:rPr>
        <w:softHyphen/>
        <w:t>ning</w:t>
      </w:r>
      <w:r w:rsidRPr="00152D22">
        <w:t xml:space="preserve">. </w:t>
      </w:r>
    </w:p>
    <w:p w14:paraId="33E1E0D5" w14:textId="04D9CD5D" w:rsidR="002E15E2" w:rsidRPr="00152D22" w:rsidRDefault="002E15E2" w:rsidP="002E15E2">
      <w:pPr>
        <w:pStyle w:val="Brdtextmedindrag"/>
      </w:pPr>
      <w:r w:rsidRPr="00152D22">
        <w:t xml:space="preserve">I </w:t>
      </w:r>
      <w:r w:rsidR="00B415E4">
        <w:t xml:space="preserve">mars </w:t>
      </w:r>
      <w:r>
        <w:t>2021</w:t>
      </w:r>
      <w:r w:rsidRPr="00152D22">
        <w:t xml:space="preserve"> fanns det </w:t>
      </w:r>
      <w:r w:rsidR="00B415E4">
        <w:t>92</w:t>
      </w:r>
      <w:r w:rsidR="00B415E4" w:rsidRPr="00152D22">
        <w:t> </w:t>
      </w:r>
      <w:r w:rsidRPr="00152D22">
        <w:t xml:space="preserve">värdepappersbolag i Sverige. Av dessa var </w:t>
      </w:r>
      <w:r w:rsidR="00B415E4">
        <w:t>40</w:t>
      </w:r>
      <w:r w:rsidR="00B415E4" w:rsidRPr="00152D22">
        <w:t> </w:t>
      </w:r>
      <w:r w:rsidRPr="00152D22">
        <w:t xml:space="preserve">bolag, dvs. nästan hälften, </w:t>
      </w:r>
      <w:bookmarkStart w:id="356" w:name="_Hlk53559096"/>
      <w:r w:rsidRPr="00152D22">
        <w:t>sådana som inte anses ut</w:t>
      </w:r>
      <w:r w:rsidRPr="00152D22">
        <w:softHyphen/>
      </w:r>
      <w:r w:rsidRPr="00152D22">
        <w:rPr>
          <w:spacing w:val="-2"/>
        </w:rPr>
        <w:t>göra värde</w:t>
      </w:r>
      <w:r w:rsidRPr="00152D22">
        <w:rPr>
          <w:spacing w:val="-2"/>
        </w:rPr>
        <w:softHyphen/>
        <w:t>pappers</w:t>
      </w:r>
      <w:r w:rsidR="00132797">
        <w:rPr>
          <w:spacing w:val="-2"/>
        </w:rPr>
        <w:softHyphen/>
      </w:r>
      <w:r w:rsidRPr="00152D22">
        <w:rPr>
          <w:spacing w:val="-2"/>
        </w:rPr>
        <w:t xml:space="preserve">företag enligt tillsynsförordningen </w:t>
      </w:r>
      <w:bookmarkStart w:id="357" w:name="_Hlk53559116"/>
      <w:bookmarkEnd w:id="356"/>
      <w:r w:rsidRPr="00152D22">
        <w:rPr>
          <w:spacing w:val="-2"/>
        </w:rPr>
        <w:t>(artikel 4.1.2 c)</w:t>
      </w:r>
      <w:bookmarkEnd w:id="357"/>
      <w:r w:rsidRPr="00152D22">
        <w:rPr>
          <w:spacing w:val="-2"/>
        </w:rPr>
        <w:t>.</w:t>
      </w:r>
      <w:r w:rsidRPr="00152D22">
        <w:t xml:space="preserve"> Sistnämnda bolag är undantagna från hela eller stora delar av kapital</w:t>
      </w:r>
      <w:r w:rsidRPr="00152D22">
        <w:softHyphen/>
        <w:t>täcknings</w:t>
      </w:r>
      <w:r w:rsidRPr="00152D22">
        <w:softHyphen/>
        <w:t>regel</w:t>
      </w:r>
      <w:r w:rsidRPr="00152D22">
        <w:softHyphen/>
        <w:t xml:space="preserve">verket. </w:t>
      </w:r>
    </w:p>
    <w:p w14:paraId="7B7B0BE4" w14:textId="5C9A0CD6" w:rsidR="002E15E2" w:rsidRPr="00334ECA" w:rsidRDefault="002E15E2" w:rsidP="002E15E2">
      <w:pPr>
        <w:pStyle w:val="Brdtextmedindrag"/>
      </w:pPr>
      <w:r w:rsidRPr="003F48A2">
        <w:t>Genom värdepappersbolagsförordningen och värdepappers</w:t>
      </w:r>
      <w:r w:rsidRPr="003F48A2">
        <w:softHyphen/>
        <w:t>bolags</w:t>
      </w:r>
      <w:r w:rsidRPr="003F48A2">
        <w:softHyphen/>
        <w:t>direk</w:t>
      </w:r>
      <w:r w:rsidRPr="003F48A2">
        <w:softHyphen/>
        <w:t>tivet har tillämpningsområdet för regelverket om kapitaltäckning på nytt utvidgats för värdepappers</w:t>
      </w:r>
      <w:r w:rsidRPr="00334ECA">
        <w:softHyphen/>
        <w:t>bolagens del. Definitionen av värdepappers</w:t>
      </w:r>
      <w:r w:rsidRPr="00334ECA">
        <w:softHyphen/>
        <w:t>företag i dessa EU-rätts</w:t>
      </w:r>
      <w:r w:rsidRPr="00334ECA">
        <w:softHyphen/>
        <w:t>akter hänvisar näm</w:t>
      </w:r>
      <w:r w:rsidRPr="00334ECA">
        <w:softHyphen/>
        <w:t>ligen till definitionen i MiFID II (artikel 4.1.1 i MiFID II), enligt vilken med värde</w:t>
      </w:r>
      <w:r w:rsidRPr="00334ECA">
        <w:softHyphen/>
        <w:t>pappersföretag avses en juridisk person vars regelmässiga verksamhet eller rörelse består i att yrkesmässigt till</w:t>
      </w:r>
      <w:r w:rsidRPr="00334ECA">
        <w:softHyphen/>
        <w:t>handahålla en eller flera investe</w:t>
      </w:r>
      <w:r w:rsidRPr="00334ECA">
        <w:softHyphen/>
        <w:t>ringstjänster till tredje part eller att utföra en eller flera inves</w:t>
      </w:r>
      <w:r w:rsidRPr="00334ECA">
        <w:softHyphen/>
        <w:t>te</w:t>
      </w:r>
      <w:r w:rsidRPr="00334ECA">
        <w:softHyphen/>
        <w:t>rings</w:t>
      </w:r>
      <w:r w:rsidRPr="00334ECA">
        <w:softHyphen/>
        <w:t>verk</w:t>
      </w:r>
      <w:r w:rsidRPr="00334ECA">
        <w:softHyphen/>
        <w:t>samheter. Det innebär i prin</w:t>
      </w:r>
      <w:r w:rsidRPr="00334ECA">
        <w:softHyphen/>
        <w:t xml:space="preserve">cip att alla värdepappersbolag, dvs. i dag </w:t>
      </w:r>
      <w:r w:rsidR="00B415E4">
        <w:t>92</w:t>
      </w:r>
      <w:r w:rsidRPr="00334ECA">
        <w:t> bolag, ska tillämpa regel</w:t>
      </w:r>
      <w:r w:rsidRPr="00334ECA">
        <w:softHyphen/>
        <w:t>ver</w:t>
      </w:r>
      <w:r w:rsidRPr="00334ECA">
        <w:softHyphen/>
        <w:t>ket. Värdepappersbolag som tillhör kategorin små och icke-</w:t>
      </w:r>
      <w:r w:rsidRPr="003F48A2">
        <w:t>samman</w:t>
      </w:r>
      <w:r w:rsidRPr="003F48A2">
        <w:softHyphen/>
        <w:t>länka</w:t>
      </w:r>
      <w:r w:rsidRPr="003F48A2">
        <w:softHyphen/>
        <w:t>de värdepappersföretag är dock undantagna från tillämpnings</w:t>
      </w:r>
      <w:r w:rsidRPr="003F48A2">
        <w:softHyphen/>
        <w:t>området för delar av regelverket. Vidare gäller</w:t>
      </w:r>
      <w:r w:rsidRPr="00334ECA">
        <w:t xml:space="preserve"> att vissa värdepappersbolag ska tillämpa tillsyns</w:t>
      </w:r>
      <w:r w:rsidRPr="00334ECA">
        <w:softHyphen/>
        <w:t xml:space="preserve">förordningen och tillsynslagens </w:t>
      </w:r>
      <w:r w:rsidRPr="003F48A2">
        <w:t>regler för kreditinstitut, trots att de definieras som värde</w:t>
      </w:r>
      <w:r w:rsidRPr="003F48A2">
        <w:softHyphen/>
        <w:t>p</w:t>
      </w:r>
      <w:r w:rsidRPr="00334ECA">
        <w:t>appers</w:t>
      </w:r>
      <w:r w:rsidRPr="00334ECA">
        <w:softHyphen/>
        <w:t>bolag. Konsekvenserna för dessa olika katego</w:t>
      </w:r>
      <w:r w:rsidRPr="00334ECA">
        <w:softHyphen/>
        <w:t xml:space="preserve">rier av företag behandlas nedan. </w:t>
      </w:r>
    </w:p>
    <w:p w14:paraId="3A8412BA" w14:textId="77777777" w:rsidR="002E15E2" w:rsidRPr="005E6EEA" w:rsidRDefault="002E15E2" w:rsidP="002E15E2">
      <w:pPr>
        <w:pStyle w:val="Rubrik5utannumrering"/>
      </w:pPr>
      <w:r w:rsidRPr="005E6EEA">
        <w:lastRenderedPageBreak/>
        <w:t>Vissa värdepappersföretag ska tillämpa bestämmelserna i tillsynsförordningen</w:t>
      </w:r>
    </w:p>
    <w:p w14:paraId="77CF4ECC" w14:textId="77777777" w:rsidR="002E15E2" w:rsidRPr="00152D22" w:rsidRDefault="002E15E2" w:rsidP="002E15E2">
      <w:pPr>
        <w:pStyle w:val="Brdtextmedindrag"/>
        <w:ind w:firstLine="0"/>
      </w:pPr>
      <w:r w:rsidRPr="00152D22">
        <w:t>Vissa värdepappersföretag ska enligt värde</w:t>
      </w:r>
      <w:r w:rsidRPr="00152D22">
        <w:softHyphen/>
      </w:r>
      <w:r w:rsidRPr="00152D22">
        <w:rPr>
          <w:spacing w:val="-2"/>
        </w:rPr>
        <w:t>pappers</w:t>
      </w:r>
      <w:r w:rsidRPr="00152D22">
        <w:rPr>
          <w:spacing w:val="-2"/>
        </w:rPr>
        <w:softHyphen/>
        <w:t>bolagsförord</w:t>
      </w:r>
      <w:r w:rsidRPr="00152D22">
        <w:rPr>
          <w:spacing w:val="-2"/>
        </w:rPr>
        <w:softHyphen/>
        <w:t>ningen tillämpa tillsynsförordningen och de till</w:t>
      </w:r>
      <w:r w:rsidRPr="00152D22">
        <w:rPr>
          <w:spacing w:val="-2"/>
        </w:rPr>
        <w:softHyphen/>
        <w:t>synskrav som följer av avdel</w:t>
      </w:r>
      <w:r w:rsidRPr="00152D22">
        <w:rPr>
          <w:spacing w:val="-2"/>
        </w:rPr>
        <w:softHyphen/>
        <w:t>ningarna VII och VIII i kapitaltäcknings</w:t>
      </w:r>
      <w:r w:rsidRPr="00152D22">
        <w:rPr>
          <w:spacing w:val="-2"/>
        </w:rPr>
        <w:softHyphen/>
        <w:t>direktivet (artikel 1.2 i värde</w:t>
      </w:r>
      <w:r w:rsidRPr="00152D22">
        <w:rPr>
          <w:spacing w:val="-2"/>
        </w:rPr>
        <w:softHyphen/>
        <w:t>pappersbolagsförordningen). Det gäller dels värdepappersföretag som har tillgångar som</w:t>
      </w:r>
      <w:r w:rsidRPr="00152D22">
        <w:t xml:space="preserve"> uppgår till minst 15 miljarder euro, dels, förenklat uttryckt, värde</w:t>
      </w:r>
      <w:r w:rsidRPr="00152D22">
        <w:softHyphen/>
        <w:t>pappersföretag med till</w:t>
      </w:r>
      <w:r w:rsidRPr="00152D22">
        <w:softHyphen/>
        <w:t xml:space="preserve">gångar som uppgår till minst 5 miljarder euro </w:t>
      </w:r>
      <w:r w:rsidRPr="00152D22">
        <w:rPr>
          <w:spacing w:val="-2"/>
        </w:rPr>
        <w:t>och som har en sådan roll i det finansiella systemet att den behöriga myndigheten</w:t>
      </w:r>
      <w:r w:rsidRPr="00152D22">
        <w:rPr>
          <w:spacing w:val="-4"/>
        </w:rPr>
        <w:t xml:space="preserve"> gör bedömningen att tillsyns</w:t>
      </w:r>
      <w:r w:rsidRPr="00152D22">
        <w:rPr>
          <w:spacing w:val="-4"/>
        </w:rPr>
        <w:softHyphen/>
        <w:t>förordningen och kapital</w:t>
      </w:r>
      <w:r w:rsidRPr="00152D22">
        <w:rPr>
          <w:spacing w:val="-4"/>
        </w:rPr>
        <w:softHyphen/>
        <w:t>täck</w:t>
      </w:r>
      <w:r w:rsidRPr="00152D22">
        <w:rPr>
          <w:spacing w:val="-4"/>
        </w:rPr>
        <w:softHyphen/>
        <w:t>nings</w:t>
      </w:r>
      <w:r w:rsidRPr="00152D22">
        <w:rPr>
          <w:spacing w:val="-4"/>
        </w:rPr>
        <w:softHyphen/>
        <w:t>direktivet bör tillämpas på företaget. Det finns i nuläget inte några svenska</w:t>
      </w:r>
      <w:r w:rsidRPr="00152D22">
        <w:t xml:space="preserve"> värdepappersbolag som har tillgångar som upp</w:t>
      </w:r>
      <w:r w:rsidRPr="00152D22">
        <w:softHyphen/>
        <w:t>går till minst 15 mil</w:t>
      </w:r>
      <w:r w:rsidRPr="00152D22">
        <w:softHyphen/>
        <w:t>jar</w:t>
      </w:r>
      <w:r>
        <w:softHyphen/>
      </w:r>
      <w:r w:rsidRPr="00152D22">
        <w:t>der euro. Det går inte heller att förutse att det i dag i Sverige skulle finnas sådana värdepappersbolag som Finansinspek</w:t>
      </w:r>
      <w:r w:rsidRPr="00152D22">
        <w:softHyphen/>
        <w:t>tionen skulle anse system</w:t>
      </w:r>
      <w:r>
        <w:softHyphen/>
      </w:r>
      <w:r w:rsidRPr="00152D22">
        <w:t>viktiga. Enligt värde</w:t>
      </w:r>
      <w:r w:rsidRPr="00152D22">
        <w:softHyphen/>
        <w:t>pappers</w:t>
      </w:r>
      <w:r w:rsidRPr="00152D22">
        <w:softHyphen/>
        <w:t>bolags</w:t>
      </w:r>
      <w:r w:rsidRPr="00152D22">
        <w:softHyphen/>
        <w:t>för</w:t>
      </w:r>
      <w:r w:rsidRPr="00152D22">
        <w:softHyphen/>
        <w:t>ord</w:t>
      </w:r>
      <w:r w:rsidRPr="00152D22">
        <w:softHyphen/>
        <w:t>ningen kan värdepappers</w:t>
      </w:r>
      <w:r w:rsidRPr="00152D22">
        <w:softHyphen/>
        <w:t>företag som ingår i en grupp få till</w:t>
      </w:r>
      <w:r w:rsidRPr="00152D22">
        <w:softHyphen/>
      </w:r>
      <w:r w:rsidRPr="00152D22">
        <w:rPr>
          <w:spacing w:val="-2"/>
        </w:rPr>
        <w:t>stånd att även fortsättningsvis tillämpa tillsyns</w:t>
      </w:r>
      <w:r>
        <w:rPr>
          <w:spacing w:val="-2"/>
        </w:rPr>
        <w:softHyphen/>
      </w:r>
      <w:r w:rsidRPr="00152D22">
        <w:rPr>
          <w:spacing w:val="-2"/>
        </w:rPr>
        <w:t>förordningen (artikel 1.5 i värdepappers</w:t>
      </w:r>
      <w:r w:rsidRPr="00152D22">
        <w:rPr>
          <w:spacing w:val="-2"/>
        </w:rPr>
        <w:softHyphen/>
        <w:t>bolagsförordningen). Finans</w:t>
      </w:r>
      <w:r w:rsidRPr="00152D22">
        <w:t>inspek</w:t>
      </w:r>
      <w:r w:rsidRPr="00152D22">
        <w:softHyphen/>
      </w:r>
      <w:r w:rsidRPr="00152D22">
        <w:softHyphen/>
        <w:t>tio</w:t>
      </w:r>
      <w:r w:rsidRPr="00152D22">
        <w:softHyphen/>
        <w:t xml:space="preserve">nen har gjort bedömningen att det i Sverige i dag inte </w:t>
      </w:r>
      <w:r w:rsidRPr="00152D22">
        <w:rPr>
          <w:spacing w:val="-2"/>
        </w:rPr>
        <w:t>finns några värde</w:t>
      </w:r>
      <w:r>
        <w:rPr>
          <w:spacing w:val="-2"/>
        </w:rPr>
        <w:softHyphen/>
      </w:r>
      <w:r w:rsidRPr="00152D22">
        <w:rPr>
          <w:spacing w:val="-2"/>
        </w:rPr>
        <w:t>pappers</w:t>
      </w:r>
      <w:r w:rsidRPr="00152D22">
        <w:rPr>
          <w:spacing w:val="-2"/>
        </w:rPr>
        <w:softHyphen/>
        <w:t>bolag som skulle uppfylla de krite</w:t>
      </w:r>
      <w:r w:rsidRPr="00152D22">
        <w:rPr>
          <w:spacing w:val="-2"/>
        </w:rPr>
        <w:softHyphen/>
        <w:t>rierna</w:t>
      </w:r>
      <w:r w:rsidRPr="00152D22">
        <w:t>. I nuläget finns det så</w:t>
      </w:r>
      <w:r w:rsidRPr="00152D22">
        <w:softHyphen/>
        <w:t>ledes i Sverige inte något värde</w:t>
      </w:r>
      <w:r w:rsidRPr="00152D22">
        <w:softHyphen/>
        <w:t>pappers</w:t>
      </w:r>
      <w:r w:rsidRPr="00152D22">
        <w:softHyphen/>
        <w:t>bolag som med stöd av värde</w:t>
      </w:r>
      <w:r w:rsidRPr="00152D22">
        <w:softHyphen/>
        <w:t>pappers</w:t>
      </w:r>
      <w:r w:rsidRPr="00152D22">
        <w:softHyphen/>
        <w:t>bolagsförordningen i stället ska tillämpa till</w:t>
      </w:r>
      <w:r w:rsidRPr="00152D22">
        <w:softHyphen/>
        <w:t>syns</w:t>
      </w:r>
      <w:r w:rsidRPr="00152D22">
        <w:softHyphen/>
        <w:t xml:space="preserve">förordningen. </w:t>
      </w:r>
    </w:p>
    <w:p w14:paraId="670ED128" w14:textId="77777777" w:rsidR="002E15E2" w:rsidRPr="00152D22" w:rsidRDefault="002E15E2" w:rsidP="002E15E2">
      <w:pPr>
        <w:pStyle w:val="Brdtextmedindrag"/>
      </w:pPr>
      <w:r w:rsidRPr="00152D22">
        <w:t xml:space="preserve">Regeringen föreslår i likhet med utredningen att värdepappersbolag som har tillstånd till </w:t>
      </w:r>
      <w:r>
        <w:t xml:space="preserve">att ta emot kunders medel på </w:t>
      </w:r>
      <w:r w:rsidRPr="00152D22">
        <w:t xml:space="preserve">konto och </w:t>
      </w:r>
      <w:r>
        <w:t xml:space="preserve">lämna kunder </w:t>
      </w:r>
      <w:r w:rsidRPr="00152D22">
        <w:t>kredit ska tillämpa tillsynsför</w:t>
      </w:r>
      <w:r w:rsidRPr="00152D22">
        <w:softHyphen/>
        <w:t>ordningen och de bestämmelser i tillsyns</w:t>
      </w:r>
      <w:r>
        <w:softHyphen/>
      </w:r>
      <w:r w:rsidRPr="00152D22">
        <w:t xml:space="preserve">lagen som gäller för kreditinstitut. </w:t>
      </w:r>
      <w:r>
        <w:t>I</w:t>
      </w:r>
      <w:r w:rsidRPr="00152D22">
        <w:t xml:space="preserve"> </w:t>
      </w:r>
      <w:r>
        <w:t>december</w:t>
      </w:r>
      <w:r w:rsidRPr="00152D22">
        <w:t xml:space="preserve"> 2020 fanns det fyra värde</w:t>
      </w:r>
      <w:r>
        <w:softHyphen/>
      </w:r>
      <w:r w:rsidRPr="00152D22">
        <w:t>pappersbolag som har dessa till</w:t>
      </w:r>
      <w:r w:rsidRPr="00152D22">
        <w:softHyphen/>
        <w:t>stånd. Om bolagen väljer att behålla dessa tillstånd, ska de alltså även i fortsättningen tillämpa tillsynsförordningen och de bestäm</w:t>
      </w:r>
      <w:r w:rsidRPr="00152D22">
        <w:softHyphen/>
      </w:r>
      <w:r w:rsidRPr="00152D22">
        <w:rPr>
          <w:spacing w:val="-4"/>
        </w:rPr>
        <w:t>melser i tillsyns</w:t>
      </w:r>
      <w:r w:rsidRPr="00152D22">
        <w:rPr>
          <w:spacing w:val="-4"/>
        </w:rPr>
        <w:softHyphen/>
        <w:t>lagen som hittills gällt för både kreditinstitut och värde</w:t>
      </w:r>
      <w:r w:rsidRPr="00152D22">
        <w:rPr>
          <w:spacing w:val="-4"/>
        </w:rPr>
        <w:softHyphen/>
        <w:t>pappersbolag</w:t>
      </w:r>
      <w:r w:rsidRPr="00152D22">
        <w:t>.</w:t>
      </w:r>
    </w:p>
    <w:p w14:paraId="3E7ADED9" w14:textId="77777777" w:rsidR="002E15E2" w:rsidRPr="00152D22" w:rsidRDefault="002E15E2" w:rsidP="002E15E2">
      <w:pPr>
        <w:pStyle w:val="Brdtextmedindrag"/>
      </w:pPr>
      <w:r w:rsidRPr="00152D22">
        <w:t>Om man utgår från det antal värdepappersbolag som finns i dag blir slut</w:t>
      </w:r>
      <w:r w:rsidRPr="00152D22">
        <w:softHyphen/>
        <w:t>satsen av det anförda att ca 90 värdepappersbolag kom</w:t>
      </w:r>
      <w:r w:rsidRPr="00152D22">
        <w:softHyphen/>
        <w:t>mer att tillämpa i vart fall delar av det nya regelverket om kapital</w:t>
      </w:r>
      <w:r w:rsidRPr="00152D22">
        <w:softHyphen/>
        <w:t>täckning för värdepappers</w:t>
      </w:r>
      <w:r w:rsidRPr="00152D22">
        <w:softHyphen/>
        <w:t xml:space="preserve">bolag. För ungefär hälften av dessa innebär </w:t>
      </w:r>
      <w:r w:rsidRPr="00152D22">
        <w:rPr>
          <w:spacing w:val="-4"/>
        </w:rPr>
        <w:t>det att värde</w:t>
      </w:r>
      <w:r w:rsidRPr="00152D22">
        <w:rPr>
          <w:spacing w:val="-4"/>
        </w:rPr>
        <w:softHyphen/>
        <w:t>pappersbolags</w:t>
      </w:r>
      <w:r w:rsidRPr="00152D22">
        <w:rPr>
          <w:spacing w:val="-4"/>
        </w:rPr>
        <w:softHyphen/>
        <w:t>förordningen och de bestämmelser som i svensk rätt genomför</w:t>
      </w:r>
      <w:r w:rsidRPr="00152D22">
        <w:t xml:space="preserve"> värde</w:t>
      </w:r>
      <w:r w:rsidRPr="00152D22">
        <w:softHyphen/>
        <w:t>pappers</w:t>
      </w:r>
      <w:r w:rsidRPr="00152D22">
        <w:softHyphen/>
        <w:t>bolagsdirektivet ska tillämpas i stället för mot</w:t>
      </w:r>
      <w:r w:rsidRPr="00152D22">
        <w:softHyphen/>
      </w:r>
      <w:r w:rsidRPr="00152D22">
        <w:rPr>
          <w:spacing w:val="4"/>
        </w:rPr>
        <w:t>svarande regler enligt tillsynsförordningen och kapitaltäcknings</w:t>
      </w:r>
      <w:r w:rsidRPr="00152D22">
        <w:rPr>
          <w:spacing w:val="4"/>
        </w:rPr>
        <w:softHyphen/>
      </w:r>
      <w:r w:rsidRPr="00152D22">
        <w:t xml:space="preserve">direktivet. För den andra hälften av bolagen, dvs. de som i dag är undantagna från hela eller stora delar av kapitaltäckningsregelverket, innebär det att de på nytt kommer att tillämpa regelverket, dock med ett delvis annat innehåll. </w:t>
      </w:r>
    </w:p>
    <w:p w14:paraId="0AC3F337" w14:textId="77777777" w:rsidR="002E15E2" w:rsidRPr="00152D22" w:rsidRDefault="002E15E2" w:rsidP="002E15E2">
      <w:pPr>
        <w:pStyle w:val="Rubrik5utannumrering"/>
      </w:pPr>
      <w:r w:rsidRPr="00152D22">
        <w:t>Undantag för små och icke-sammanlänkade</w:t>
      </w:r>
      <w:r>
        <w:t xml:space="preserve"> värdepappersföretag</w:t>
      </w:r>
    </w:p>
    <w:p w14:paraId="1A564A4B" w14:textId="77777777" w:rsidR="002E15E2" w:rsidRPr="00F6554D" w:rsidRDefault="002E15E2" w:rsidP="002E15E2">
      <w:pPr>
        <w:pStyle w:val="Brdtext"/>
      </w:pPr>
      <w:r w:rsidRPr="00F6554D">
        <w:t xml:space="preserve">Företag som anses tillhöra kategorin små och icke-sammanlänkade </w:t>
      </w:r>
      <w:r w:rsidRPr="00F6554D">
        <w:rPr>
          <w:spacing w:val="-2"/>
        </w:rPr>
        <w:t>värde</w:t>
      </w:r>
      <w:r w:rsidRPr="00F6554D">
        <w:rPr>
          <w:spacing w:val="-2"/>
        </w:rPr>
        <w:softHyphen/>
        <w:t>pappersföretag (artikel 12.1 i värdepappersbolags</w:t>
      </w:r>
      <w:r w:rsidRPr="00F6554D">
        <w:rPr>
          <w:spacing w:val="-2"/>
        </w:rPr>
        <w:softHyphen/>
        <w:t>förord</w:t>
      </w:r>
      <w:r w:rsidRPr="00F6554D">
        <w:rPr>
          <w:spacing w:val="-2"/>
        </w:rPr>
        <w:softHyphen/>
        <w:t>ningen)</w:t>
      </w:r>
      <w:r w:rsidRPr="00F6554D">
        <w:t xml:space="preserve"> </w:t>
      </w:r>
      <w:r w:rsidRPr="00F6554D">
        <w:rPr>
          <w:spacing w:val="-4"/>
        </w:rPr>
        <w:t>är undantag</w:t>
      </w:r>
      <w:r w:rsidRPr="00F6554D">
        <w:rPr>
          <w:spacing w:val="-4"/>
        </w:rPr>
        <w:softHyphen/>
        <w:t>na från tillämpningsområdet av vissa delar av värde</w:t>
      </w:r>
      <w:r w:rsidRPr="00F6554D">
        <w:rPr>
          <w:spacing w:val="-4"/>
        </w:rPr>
        <w:softHyphen/>
        <w:t>pappers</w:t>
      </w:r>
      <w:r w:rsidRPr="00F6554D">
        <w:rPr>
          <w:spacing w:val="-4"/>
        </w:rPr>
        <w:softHyphen/>
      </w:r>
      <w:r w:rsidRPr="00F6554D">
        <w:rPr>
          <w:spacing w:val="-2"/>
        </w:rPr>
        <w:t>bolagsförord</w:t>
      </w:r>
      <w:r w:rsidRPr="00F6554D">
        <w:rPr>
          <w:spacing w:val="-2"/>
        </w:rPr>
        <w:softHyphen/>
        <w:t>ningen och värdepappersbolags</w:t>
      </w:r>
      <w:r w:rsidRPr="00F6554D">
        <w:rPr>
          <w:spacing w:val="-2"/>
        </w:rPr>
        <w:softHyphen/>
        <w:t>direktivet. Sådana värde</w:t>
      </w:r>
      <w:r w:rsidRPr="00F6554D">
        <w:rPr>
          <w:spacing w:val="-2"/>
        </w:rPr>
        <w:softHyphen/>
      </w:r>
      <w:r w:rsidRPr="00F6554D">
        <w:rPr>
          <w:spacing w:val="-4"/>
        </w:rPr>
        <w:t>pappersföretag behöver t.ex. inte beräkna det s.k. K-faktorkravet (</w:t>
      </w:r>
      <w:r w:rsidRPr="00F6554D">
        <w:t>artikel 15 i värdepappers</w:t>
      </w:r>
      <w:r w:rsidRPr="00F6554D">
        <w:softHyphen/>
        <w:t>bolags</w:t>
      </w:r>
      <w:r w:rsidRPr="00F6554D">
        <w:softHyphen/>
        <w:t>förordningen) för att fastställa vilket kapitalbaskrav som ska gälla för företaget. Dessa företag behöver inte heller tillämpa reglerna i värde</w:t>
      </w:r>
      <w:r w:rsidRPr="00F6554D">
        <w:softHyphen/>
        <w:t>pappers</w:t>
      </w:r>
      <w:r w:rsidRPr="00F6554D">
        <w:softHyphen/>
        <w:t xml:space="preserve">bolagsdirektivet om intern styrning, insyn, riskhantering och ersättning. Den behöriga myndigheten behöver inte utöva tillsyn över små </w:t>
      </w:r>
      <w:r w:rsidRPr="00F6554D">
        <w:lastRenderedPageBreak/>
        <w:t>och icke-sammanlänkade företag behöver inte i samma utsträck</w:t>
      </w:r>
      <w:r w:rsidRPr="00F6554D">
        <w:softHyphen/>
        <w:t>ning som beträffande övriga företag.</w:t>
      </w:r>
    </w:p>
    <w:p w14:paraId="7B6CD365" w14:textId="77777777" w:rsidR="002E15E2" w:rsidRDefault="002E15E2" w:rsidP="002E15E2">
      <w:pPr>
        <w:pStyle w:val="Brdtextmedindrag"/>
      </w:pPr>
      <w:r w:rsidRPr="00F6554D">
        <w:t>För att klassificeras som ett litet och icke-sammanlänkat värde</w:t>
      </w:r>
      <w:r w:rsidRPr="00F6554D">
        <w:softHyphen/>
        <w:t>pappers</w:t>
      </w:r>
      <w:r w:rsidRPr="00F6554D">
        <w:softHyphen/>
        <w:t>bolag ska bolaget uppfylla ett antal kriterier när det gäller bl.a. omfatt</w:t>
      </w:r>
      <w:r w:rsidRPr="00F6554D">
        <w:softHyphen/>
        <w:t>ningen av förvaltade tillgångar och hantering av kundorder. Dessa poster omfattas inte av värdepappersbolagens rappor</w:t>
      </w:r>
      <w:r w:rsidRPr="00F6554D">
        <w:softHyphen/>
        <w:t>ter</w:t>
      </w:r>
      <w:r w:rsidRPr="00F6554D">
        <w:softHyphen/>
        <w:t>ings</w:t>
      </w:r>
      <w:r w:rsidRPr="00F6554D">
        <w:softHyphen/>
      </w:r>
      <w:r w:rsidRPr="00F6554D">
        <w:rPr>
          <w:spacing w:val="-2"/>
        </w:rPr>
        <w:t>skyldighet till Finans</w:t>
      </w:r>
      <w:r w:rsidRPr="00F6554D">
        <w:rPr>
          <w:spacing w:val="-2"/>
        </w:rPr>
        <w:softHyphen/>
        <w:t>inspektionen. Inspektionen har därmed inte till</w:t>
      </w:r>
      <w:r w:rsidRPr="00F6554D">
        <w:rPr>
          <w:spacing w:val="-2"/>
        </w:rPr>
        <w:softHyphen/>
        <w:t>gängliga</w:t>
      </w:r>
      <w:r w:rsidRPr="00F6554D">
        <w:t xml:space="preserve"> uppgifter för att beräkna hur många värdepappersbolag som i</w:t>
      </w:r>
      <w:r w:rsidRPr="00F6554D">
        <w:rPr>
          <w:spacing w:val="-4"/>
        </w:rPr>
        <w:t> dag skulle ha klassificerats som små och icke-sammanlänkade. Finans</w:t>
      </w:r>
      <w:r w:rsidRPr="00F6554D">
        <w:rPr>
          <w:spacing w:val="-4"/>
        </w:rPr>
        <w:softHyphen/>
        <w:t>inspektionen har dock på eget initiativ i november 2019 genom</w:t>
      </w:r>
      <w:r w:rsidRPr="00F6554D">
        <w:rPr>
          <w:spacing w:val="-4"/>
        </w:rPr>
        <w:softHyphen/>
      </w:r>
      <w:r w:rsidRPr="00F6554D">
        <w:t>fört en uppgiftsinsamling som riktat sig till värdepappersbolag med vissa tillstånd. Syftet med insamlingen var att få en preliminär upp</w:t>
      </w:r>
      <w:r w:rsidRPr="00F6554D">
        <w:softHyphen/>
        <w:t xml:space="preserve">fattning om hur många av bolagen som skulle hamna i den kategori </w:t>
      </w:r>
      <w:r w:rsidRPr="00F6554D">
        <w:rPr>
          <w:spacing w:val="-4"/>
        </w:rPr>
        <w:t xml:space="preserve">som </w:t>
      </w:r>
      <w:r w:rsidRPr="00F6554D">
        <w:t>be</w:t>
      </w:r>
      <w:r w:rsidRPr="00F6554D">
        <w:softHyphen/>
        <w:t xml:space="preserve">nämns som </w:t>
      </w:r>
      <w:r w:rsidRPr="00F6554D">
        <w:rPr>
          <w:i/>
        </w:rPr>
        <w:t>kategori 3</w:t>
      </w:r>
      <w:r w:rsidRPr="00F6554D">
        <w:t>, dvs. små och icke-samman</w:t>
      </w:r>
      <w:r w:rsidRPr="00F6554D">
        <w:softHyphen/>
        <w:t>länkade värde</w:t>
      </w:r>
      <w:r w:rsidRPr="00F6554D">
        <w:softHyphen/>
        <w:t>pap</w:t>
      </w:r>
      <w:r w:rsidRPr="00F6554D">
        <w:softHyphen/>
        <w:t>pers</w:t>
      </w:r>
      <w:r w:rsidRPr="00F6554D">
        <w:softHyphen/>
        <w:t>bolag,</w:t>
      </w:r>
      <w:r w:rsidRPr="00F6554D">
        <w:rPr>
          <w:i/>
        </w:rPr>
        <w:t xml:space="preserve"> </w:t>
      </w:r>
      <w:r w:rsidRPr="00F6554D">
        <w:rPr>
          <w:iCs/>
        </w:rPr>
        <w:t xml:space="preserve">respektive i </w:t>
      </w:r>
      <w:r w:rsidRPr="00F6554D">
        <w:rPr>
          <w:i/>
        </w:rPr>
        <w:t>kategori 2</w:t>
      </w:r>
      <w:r w:rsidRPr="00F6554D">
        <w:t>, dvs. övriga värde</w:t>
      </w:r>
      <w:r w:rsidRPr="00F6554D">
        <w:softHyphen/>
        <w:t>pappers</w:t>
      </w:r>
      <w:r w:rsidRPr="00F6554D">
        <w:softHyphen/>
        <w:t xml:space="preserve">bolag som </w:t>
      </w:r>
      <w:r w:rsidRPr="00F6554D">
        <w:rPr>
          <w:spacing w:val="-4"/>
        </w:rPr>
        <w:t>ska tillämpa det nya regelverket om kapitaltäckning för värde</w:t>
      </w:r>
      <w:r w:rsidRPr="00F6554D">
        <w:rPr>
          <w:spacing w:val="-4"/>
        </w:rPr>
        <w:softHyphen/>
        <w:t>pappers</w:t>
      </w:r>
      <w:r w:rsidRPr="00F6554D">
        <w:rPr>
          <w:spacing w:val="-4"/>
        </w:rPr>
        <w:softHyphen/>
        <w:t>bolag</w:t>
      </w:r>
      <w:r w:rsidRPr="00F6554D">
        <w:t>. Insamlingen, som grundar sig på bolagens egna själv</w:t>
      </w:r>
      <w:r w:rsidRPr="00F6554D">
        <w:softHyphen/>
        <w:t>skatt</w:t>
      </w:r>
      <w:r w:rsidRPr="00F6554D">
        <w:softHyphen/>
        <w:t>ningar, indikerar enligt Finansinspektionen att majoriteten av värde</w:t>
      </w:r>
      <w:r w:rsidRPr="00F6554D">
        <w:softHyphen/>
        <w:t>pappers</w:t>
      </w:r>
      <w:r w:rsidRPr="00F6554D">
        <w:softHyphen/>
        <w:t xml:space="preserve">bolagen kommer att hamna i kategori 2 och en mindre andel i kategori 3. </w:t>
      </w:r>
    </w:p>
    <w:p w14:paraId="18F6B3B8" w14:textId="77777777" w:rsidR="002E15E2" w:rsidRPr="00152D22" w:rsidRDefault="002E15E2" w:rsidP="002E15E2">
      <w:pPr>
        <w:pStyle w:val="Rubrik5utannumrering"/>
      </w:pPr>
      <w:r>
        <w:t>V</w:t>
      </w:r>
      <w:r w:rsidRPr="00152D22">
        <w:t>ärdepappersbolag med tillstånd att ta emot kunders medel på konto och lämna kunder kredit</w:t>
      </w:r>
    </w:p>
    <w:p w14:paraId="4B594E38" w14:textId="1DFED693" w:rsidR="002E15E2" w:rsidRPr="00F6554D" w:rsidRDefault="002E15E2" w:rsidP="002E15E2">
      <w:pPr>
        <w:pStyle w:val="Brdtextmedindrag"/>
        <w:ind w:firstLine="0"/>
      </w:pPr>
      <w:r w:rsidRPr="00152D22">
        <w:t xml:space="preserve">I </w:t>
      </w:r>
      <w:r w:rsidR="007678D3">
        <w:t>propositionen</w:t>
      </w:r>
      <w:r w:rsidRPr="00152D22">
        <w:t xml:space="preserve"> görs bedömningen att möjligheten för värde</w:t>
      </w:r>
      <w:r w:rsidRPr="00152D22">
        <w:softHyphen/>
        <w:t>pappers</w:t>
      </w:r>
      <w:r w:rsidRPr="00152D22">
        <w:softHyphen/>
        <w:t xml:space="preserve">bolag att </w:t>
      </w:r>
      <w:r w:rsidRPr="00F6554D">
        <w:t>ha tillstånd att ta emot kunders medel på konto för att underlätta värdepappersrörelsen bör finnas enligt svensk rätt även i fortsättningen.</w:t>
      </w:r>
      <w:r w:rsidRPr="00152D22">
        <w:t xml:space="preserve"> Sådant tillstånd får ges bara tillsammans med tillstånd att lämna kunder kredit för att kunden genom värdepappersbolaget, ska kunna genomföra en trans</w:t>
      </w:r>
      <w:r w:rsidRPr="00152D22">
        <w:softHyphen/>
        <w:t>aktion i ett eller flera finansiella institut (avsnitt 7.3). Enligt de värdepappers</w:t>
      </w:r>
      <w:r w:rsidRPr="00152D22">
        <w:softHyphen/>
        <w:t xml:space="preserve">bolag med sådana tillstånd som utredningen har </w:t>
      </w:r>
      <w:r>
        <w:t>haft kontakt</w:t>
      </w:r>
      <w:r w:rsidRPr="00152D22">
        <w:t xml:space="preserve"> med (se SOU 2020:12 s. 149) innebär möj</w:t>
      </w:r>
      <w:r w:rsidRPr="00152D22">
        <w:softHyphen/>
      </w:r>
      <w:r w:rsidRPr="00152D22">
        <w:rPr>
          <w:spacing w:val="-2"/>
        </w:rPr>
        <w:t>ligheten att ta emot medel på konto och lämna kunder kredit att deras verk</w:t>
      </w:r>
      <w:r w:rsidRPr="00152D22">
        <w:rPr>
          <w:spacing w:val="-2"/>
        </w:rPr>
        <w:softHyphen/>
      </w:r>
      <w:r w:rsidRPr="00152D22">
        <w:t>samhet i fråga om handel med värde</w:t>
      </w:r>
      <w:r w:rsidRPr="00152D22">
        <w:softHyphen/>
        <w:t xml:space="preserve">papper över depå kan konkurrera </w:t>
      </w:r>
      <w:r w:rsidRPr="00152D22">
        <w:rPr>
          <w:spacing w:val="-4"/>
        </w:rPr>
        <w:t>med bankernas motsvarande verk</w:t>
      </w:r>
      <w:r w:rsidRPr="00152D22">
        <w:rPr>
          <w:spacing w:val="-4"/>
        </w:rPr>
        <w:softHyphen/>
        <w:t>samhet. Om tillståndskombinationen</w:t>
      </w:r>
      <w:r w:rsidRPr="00152D22">
        <w:t xml:space="preserve"> inte längre skulle vara möjlig, skulle hante</w:t>
      </w:r>
      <w:r w:rsidRPr="00152D22">
        <w:softHyphen/>
        <w:t>ringen och finansieringen fördyras, vilket i sin tur skulle riskera att för</w:t>
      </w:r>
      <w:r w:rsidRPr="00152D22">
        <w:softHyphen/>
        <w:t xml:space="preserve">sämra konkurrensen i </w:t>
      </w:r>
      <w:r w:rsidRPr="00152D22">
        <w:rPr>
          <w:spacing w:val="-2"/>
        </w:rPr>
        <w:t>detta marknadssegment. Det skulle också kunna få till följd att värde</w:t>
      </w:r>
      <w:r w:rsidRPr="00152D22">
        <w:rPr>
          <w:spacing w:val="-2"/>
        </w:rPr>
        <w:softHyphen/>
        <w:t>pappersbolag</w:t>
      </w:r>
      <w:r w:rsidRPr="00152D22">
        <w:t xml:space="preserve"> med sådant tillstånd i stället ansöker om till</w:t>
      </w:r>
      <w:r w:rsidRPr="00152D22">
        <w:softHyphen/>
        <w:t xml:space="preserve">stånd som bank. En omställning till bank är en komplicerad process som tar relativt </w:t>
      </w:r>
      <w:r w:rsidRPr="00F6554D">
        <w:t>lång tid och medför betydande kostnader för juridisk råd</w:t>
      </w:r>
      <w:r w:rsidRPr="00F6554D">
        <w:softHyphen/>
        <w:t xml:space="preserve">givning och för avgift till Finansinspektionen för prövning av </w:t>
      </w:r>
      <w:r w:rsidRPr="00F6554D">
        <w:rPr>
          <w:spacing w:val="-2"/>
        </w:rPr>
        <w:t>ansökan. Vidare skulle det krävas omfattande och kost</w:t>
      </w:r>
      <w:r w:rsidRPr="00F6554D">
        <w:rPr>
          <w:spacing w:val="-2"/>
        </w:rPr>
        <w:softHyphen/>
        <w:t>samma</w:t>
      </w:r>
      <w:r w:rsidRPr="00F6554D">
        <w:t xml:space="preserve"> systemanpassningar inom själva kreditprocessen. </w:t>
      </w:r>
    </w:p>
    <w:p w14:paraId="3C1A92E9" w14:textId="77777777" w:rsidR="002E15E2" w:rsidRPr="00F6554D" w:rsidRDefault="002E15E2" w:rsidP="002E15E2">
      <w:pPr>
        <w:pStyle w:val="Rubrik5utannumrering"/>
      </w:pPr>
      <w:bookmarkStart w:id="358" w:name="_Toc33087314"/>
      <w:r w:rsidRPr="00F6554D">
        <w:t>Det nya regelverkets konsekvenser för företagen</w:t>
      </w:r>
      <w:bookmarkEnd w:id="358"/>
      <w:r w:rsidRPr="00F6554D">
        <w:t xml:space="preserve"> </w:t>
      </w:r>
    </w:p>
    <w:p w14:paraId="6282C2F1" w14:textId="77777777" w:rsidR="002E15E2" w:rsidRPr="00F6554D" w:rsidRDefault="002E15E2" w:rsidP="002E15E2">
      <w:pPr>
        <w:pStyle w:val="Brdtext"/>
      </w:pPr>
      <w:r w:rsidRPr="00F6554D">
        <w:t>Syftet med det nya regelverket är att värdepappersföretagens sär</w:t>
      </w:r>
      <w:r w:rsidRPr="00F6554D">
        <w:softHyphen/>
        <w:t>skilda sår</w:t>
      </w:r>
      <w:r w:rsidRPr="00F6554D">
        <w:softHyphen/>
        <w:t>barheter och risker ska hanteras genom effektiva, lämpliga och pro</w:t>
      </w:r>
      <w:r w:rsidRPr="00F6554D">
        <w:softHyphen/>
        <w:t>portionerliga tillsynsbestämmelser. Reglerna ska bidra till att skapa lika villkor i hela unionen samtidigt som kostnaderna för att följa</w:t>
      </w:r>
      <w:r w:rsidRPr="00F6554D">
        <w:rPr>
          <w:spacing w:val="-2"/>
        </w:rPr>
        <w:t xml:space="preserve"> regel</w:t>
      </w:r>
      <w:r w:rsidRPr="00F6554D">
        <w:rPr>
          <w:spacing w:val="-2"/>
        </w:rPr>
        <w:softHyphen/>
        <w:t>verket hålls under kontroll (se skäl 2 i värdepappersbolagsdirektivet). Över</w:t>
      </w:r>
      <w:r w:rsidRPr="00F6554D">
        <w:rPr>
          <w:spacing w:val="-2"/>
        </w:rPr>
        <w:softHyphen/>
        <w:t>lag bör det</w:t>
      </w:r>
      <w:r w:rsidRPr="00F6554D">
        <w:t xml:space="preserve"> nya regelverket således ha positiva konsekvenser för värde</w:t>
      </w:r>
      <w:r w:rsidRPr="00F6554D">
        <w:softHyphen/>
        <w:t>pappers</w:t>
      </w:r>
      <w:r w:rsidRPr="00F6554D">
        <w:softHyphen/>
        <w:t xml:space="preserve">bolagen. </w:t>
      </w:r>
    </w:p>
    <w:p w14:paraId="4D7D90A2" w14:textId="77777777" w:rsidR="002E15E2" w:rsidRPr="00152D22" w:rsidRDefault="002E15E2" w:rsidP="002E15E2">
      <w:pPr>
        <w:pStyle w:val="Brdtextmedindrag"/>
      </w:pPr>
      <w:r w:rsidRPr="00F6554D">
        <w:lastRenderedPageBreak/>
        <w:t>I samband med omställningen till det nya regelverket kommer det att uppstå vissa initiala kostnader för värdepappersbolagen, bl.a. för ut</w:t>
      </w:r>
      <w:r w:rsidRPr="00F6554D">
        <w:softHyphen/>
        <w:t>bild</w:t>
      </w:r>
      <w:r w:rsidRPr="00F6554D">
        <w:softHyphen/>
      </w:r>
      <w:r w:rsidRPr="00F6554D">
        <w:rPr>
          <w:spacing w:val="-2"/>
        </w:rPr>
        <w:t>ning. Utred</w:t>
      </w:r>
      <w:r w:rsidRPr="00F6554D">
        <w:rPr>
          <w:spacing w:val="-2"/>
        </w:rPr>
        <w:softHyphen/>
        <w:t>ningen anför att det är svårt att beräk</w:t>
      </w:r>
      <w:r w:rsidRPr="00F6554D">
        <w:rPr>
          <w:spacing w:val="-2"/>
        </w:rPr>
        <w:softHyphen/>
        <w:t>na</w:t>
      </w:r>
      <w:r w:rsidRPr="00F6554D">
        <w:t xml:space="preserve"> eller uppskatta dessa kostnader bl.a. eftersom det kommer att finnas stora variationer mellan bolagen när det gäller hur mycket resurser som kommer att behöva läggas på utbildning, bl.a. beroende på bolagets storlek och i vilken utsträckning bolaget i dag tillämpar och framöver ska tillämpa kapitaltäcknings</w:t>
      </w:r>
      <w:r w:rsidRPr="00F6554D">
        <w:softHyphen/>
        <w:t>regelverket. För att ge en rättvisande bild skulle det enligt utredningen vara nödvändigt att särskilja de kostnader för utbildning som är föranledda av de bestäm</w:t>
      </w:r>
      <w:r w:rsidRPr="00F6554D">
        <w:softHyphen/>
        <w:t xml:space="preserve">melser som finns värdepappersbolagsförordningen från de kostnader för utbildning i fråga om bestämmelser som utredningen </w:t>
      </w:r>
      <w:r w:rsidRPr="00F6554D">
        <w:rPr>
          <w:spacing w:val="-4"/>
        </w:rPr>
        <w:t>före</w:t>
      </w:r>
      <w:r w:rsidRPr="00F6554D">
        <w:rPr>
          <w:spacing w:val="-4"/>
        </w:rPr>
        <w:softHyphen/>
        <w:t>slår. Utredningen anser att detta svårligen låter sig göras och nöjer sig där</w:t>
      </w:r>
      <w:r w:rsidRPr="00F6554D">
        <w:rPr>
          <w:spacing w:val="-4"/>
        </w:rPr>
        <w:softHyphen/>
        <w:t>för med att konstatera att det i varierande utsträckning kommer att uppstå vissa kostnader för värde</w:t>
      </w:r>
      <w:r w:rsidRPr="00F6554D">
        <w:rPr>
          <w:spacing w:val="-4"/>
        </w:rPr>
        <w:softHyphen/>
        <w:t>pappers</w:t>
      </w:r>
      <w:r w:rsidRPr="00F6554D">
        <w:rPr>
          <w:spacing w:val="-4"/>
        </w:rPr>
        <w:softHyphen/>
        <w:t xml:space="preserve">bolagen när det gäller utbildning. </w:t>
      </w:r>
      <w:r w:rsidRPr="00F6554D">
        <w:t xml:space="preserve">För att kunna uppfylla de krav som följer av det nya regelverket </w:t>
      </w:r>
      <w:r w:rsidRPr="00F6554D">
        <w:rPr>
          <w:spacing w:val="-4"/>
        </w:rPr>
        <w:t>kan det enligt utredningen bli aktuellt för värde</w:t>
      </w:r>
      <w:r w:rsidRPr="00F6554D">
        <w:rPr>
          <w:spacing w:val="-4"/>
        </w:rPr>
        <w:softHyphen/>
        <w:t>pappers</w:t>
      </w:r>
      <w:r w:rsidRPr="00F6554D">
        <w:rPr>
          <w:spacing w:val="-4"/>
        </w:rPr>
        <w:softHyphen/>
        <w:t>bolagen att antingen skapa</w:t>
      </w:r>
      <w:r w:rsidRPr="00F6554D">
        <w:t xml:space="preserve"> nya sys</w:t>
      </w:r>
      <w:r w:rsidRPr="00F6554D">
        <w:softHyphen/>
        <w:t>tem och processer eller göra förändringar i befintliga sådana, vilket kan medföra vissa kostnader för programvaror, nya it</w:t>
      </w:r>
      <w:r w:rsidRPr="00152D22">
        <w:t>-system och konsulttjänster. Utredningen anser att de svårigheter som redovisas ovan när det gäller att göra beräkningar eller uppskatt</w:t>
      </w:r>
      <w:r w:rsidRPr="00152D22">
        <w:softHyphen/>
        <w:t xml:space="preserve">ningar i synnerhet gör sig gällande här. </w:t>
      </w:r>
    </w:p>
    <w:p w14:paraId="65228512" w14:textId="77777777" w:rsidR="002E15E2" w:rsidRPr="00152D22" w:rsidRDefault="002E15E2" w:rsidP="002E15E2">
      <w:pPr>
        <w:pStyle w:val="Brdtextmedindrag"/>
        <w:rPr>
          <w:spacing w:val="-4"/>
        </w:rPr>
      </w:pPr>
      <w:r w:rsidRPr="00152D22">
        <w:rPr>
          <w:i/>
          <w:iCs/>
          <w:spacing w:val="-4"/>
        </w:rPr>
        <w:t xml:space="preserve">Regelrådet </w:t>
      </w:r>
      <w:r w:rsidRPr="00152D22">
        <w:rPr>
          <w:spacing w:val="-4"/>
        </w:rPr>
        <w:t>efterlyser en tydligare beskrivning av de förväntade kostnaderna och tidsåtgången för de företag som berörs av det nya regelverket. Regelrådet anför vidare att det inte framgår i vilken mån det har gjorts någon form av beräkningar av dessa konsekvenser av kommissionen i samband med att förslaget togs fram och vad en sådan analys i sådana fall visade. Regelrådet anser att det inte är klart om några försök har gjorts att få information från de berörda företagen vad det normalt sett brukar kosta för dem att genomföra internutbildningar eller större investeringar i it-system. För det fall att det inte skulle vara möjligt att skilja de kostnader som föranleds av lagförslagen från dem som föranleds av värdepappers</w:t>
      </w:r>
      <w:r>
        <w:rPr>
          <w:spacing w:val="-4"/>
        </w:rPr>
        <w:t>bolags</w:t>
      </w:r>
      <w:r w:rsidRPr="00152D22">
        <w:rPr>
          <w:spacing w:val="-4"/>
        </w:rPr>
        <w:t>förordningen, anser Regelrådet att det i vart fall vore önskvärt med en uppskattning av de förväntade totala kost</w:t>
      </w:r>
      <w:r w:rsidRPr="00152D22">
        <w:rPr>
          <w:spacing w:val="-4"/>
        </w:rPr>
        <w:softHyphen/>
        <w:t>naderna för företagen.</w:t>
      </w:r>
    </w:p>
    <w:p w14:paraId="7857E4CB" w14:textId="77777777" w:rsidR="002E15E2" w:rsidRPr="00152D22" w:rsidRDefault="002E15E2" w:rsidP="002E15E2">
      <w:pPr>
        <w:pStyle w:val="Brdtextmedindrag"/>
        <w:rPr>
          <w:spacing w:val="-4"/>
        </w:rPr>
      </w:pPr>
      <w:r w:rsidRPr="00152D22">
        <w:rPr>
          <w:spacing w:val="-4"/>
        </w:rPr>
        <w:t>Regeringen konstaterar inledningsvis att kommissionen i detta fall inte har gjort någon egen konsekvensanalys. I stället är kommissionens</w:t>
      </w:r>
      <w:r w:rsidRPr="00152D22">
        <w:t xml:space="preserve"> förslag (förslag till Europaparlamentets och rådets förordning om tillsynskrav för värdepappers</w:t>
      </w:r>
      <w:r w:rsidRPr="00152D22">
        <w:softHyphen/>
        <w:t>företag och om ändring av förordningarna (EU) nr 575/2013, (EU) nr 600/2014 och (EU) nr 1093/2010, COM(2017) 790 final</w:t>
      </w:r>
      <w:r w:rsidRPr="00F6554D">
        <w:t>)</w:t>
      </w:r>
      <w:r w:rsidRPr="00152D22">
        <w:t xml:space="preserve"> och det regelverk som antagits baserat på rapporter och yttranden från Europeiska bankmyndigheten (Eba) och Europeiska värdepappers- och mark</w:t>
      </w:r>
      <w:r w:rsidRPr="00152D22">
        <w:softHyphen/>
        <w:t>nads</w:t>
      </w:r>
      <w:r w:rsidRPr="00152D22">
        <w:softHyphen/>
        <w:t>myndigheten (Esma), inom vilka konsekvensanalys och remissomgång har ingått. Således vilar kommissionens bedömning om konsekvenser bl.a. på Ebas och Esmas bedömningar. Enligt kom</w:t>
      </w:r>
      <w:r w:rsidRPr="00152D22">
        <w:softHyphen/>
        <w:t>missionens bedömning för</w:t>
      </w:r>
      <w:r w:rsidRPr="00152D22">
        <w:softHyphen/>
        <w:t>väntas små och medelstora värdepappers</w:t>
      </w:r>
      <w:r w:rsidRPr="00152D22">
        <w:softHyphen/>
        <w:t>företag vara bland dem som gynnas mest. En förenkling av det tungrodda rapporteringssystemet bör t.ex. minska sådana företags kostnader för administration och regel</w:t>
      </w:r>
      <w:r w:rsidRPr="00152D22">
        <w:softHyphen/>
        <w:t>efter</w:t>
      </w:r>
      <w:r w:rsidRPr="00152D22">
        <w:softHyphen/>
        <w:t>levnad och även kostnaderna för innovativa företag som vill expan</w:t>
      </w:r>
      <w:r w:rsidRPr="00152D22">
        <w:softHyphen/>
        <w:t>dera genom digitala metoder. Vissa engångskostnader i samband med över</w:t>
      </w:r>
      <w:r w:rsidRPr="00152D22">
        <w:softHyphen/>
        <w:t>gången till den nya ordningen är att vänta eftersom företagen måste se över sina riskhanteringssystem, uppdatera sina funktioner för regel</w:t>
      </w:r>
      <w:r w:rsidRPr="00152D22">
        <w:softHyphen/>
        <w:t>efterlevnad och revidera avtal med advokatbyråer och andra tjänste</w:t>
      </w:r>
      <w:r w:rsidRPr="00152D22">
        <w:softHyphen/>
        <w:t>leverantörer som de i dag anlitar för att underlätta regelefterlevnad. Sänk</w:t>
      </w:r>
      <w:r w:rsidRPr="00152D22">
        <w:softHyphen/>
        <w:t>ningen av kost</w:t>
      </w:r>
      <w:r w:rsidRPr="00152D22">
        <w:softHyphen/>
      </w:r>
      <w:r w:rsidRPr="00152D22">
        <w:lastRenderedPageBreak/>
        <w:t>naderna för regelefterlevnad bör emellertid främja de över</w:t>
      </w:r>
      <w:r w:rsidRPr="00152D22">
        <w:softHyphen/>
        <w:t>gripande målen med kapital</w:t>
      </w:r>
      <w:r w:rsidRPr="00F6554D">
        <w:softHyphen/>
        <w:t>marknadsunionen genom att göra det lättare för värde</w:t>
      </w:r>
      <w:r w:rsidRPr="00F6554D">
        <w:softHyphen/>
        <w:t>pappersföretag att fylla sin funktion och mobilisera sparmedel från investerare till produktiva ändamål. Några konkreta kostnads</w:t>
      </w:r>
      <w:r w:rsidRPr="00F6554D">
        <w:softHyphen/>
        <w:t>uppskat</w:t>
      </w:r>
      <w:r w:rsidRPr="00F6554D">
        <w:softHyphen/>
        <w:t>t</w:t>
      </w:r>
      <w:r w:rsidRPr="00F6554D">
        <w:softHyphen/>
        <w:t>ningar har dock kommissionen inte gjort</w:t>
      </w:r>
      <w:r w:rsidRPr="00152D22">
        <w:t xml:space="preserve">. </w:t>
      </w:r>
    </w:p>
    <w:p w14:paraId="5EF1371B" w14:textId="77777777" w:rsidR="002E15E2" w:rsidRPr="00152D22" w:rsidRDefault="002E15E2" w:rsidP="002E15E2">
      <w:pPr>
        <w:pStyle w:val="Brdtextmedindrag"/>
        <w:rPr>
          <w:spacing w:val="-4"/>
        </w:rPr>
      </w:pPr>
      <w:r w:rsidRPr="00152D22">
        <w:rPr>
          <w:spacing w:val="-4"/>
        </w:rPr>
        <w:t>Regeringen instämmer i det som utredningen anför om tidsåtgång och kostnader för företagen och svårigheterna med att beräkna dessa (se ovan). Kostnader och tidsåtgång kan också i hög grad förväntas vara beroende av hur de enskilda företagen organiserar sin verksamhet och i vilken mån de anlitar extern kompetens för att anpassa sin verksamhet till det nya regelverket. I likhet med utredningen anser regeringen det inte är meningsfullt att be om att få in uppskattningar av den förväntade tidsåtgången från branschen efter</w:t>
      </w:r>
      <w:r w:rsidRPr="00152D22">
        <w:rPr>
          <w:spacing w:val="-4"/>
        </w:rPr>
        <w:softHyphen/>
        <w:t xml:space="preserve">som nyttan av dessa uppgifter framstår som marginell. Som utredningen konstaterar kommer det dock att </w:t>
      </w:r>
      <w:r w:rsidRPr="00152D22">
        <w:t>i varierande utsträckning uppstå vissa kostnader för värdepappersbolagen när det gäller utbildning. Regeringen bedömer att det kan antas att det framför allt rör sig om ökade kostnader i ett initialt skede, medan kostnaderna över tid kan förväntas sänkas som en följd av att det nu införs ett regelverk som är mer anpassat efter värde</w:t>
      </w:r>
      <w:r w:rsidRPr="00152D22">
        <w:softHyphen/>
        <w:t xml:space="preserve">pappersbolagens verksamhet. </w:t>
      </w:r>
    </w:p>
    <w:p w14:paraId="66DBEE48" w14:textId="77777777" w:rsidR="002E15E2" w:rsidRPr="00152D22" w:rsidRDefault="002E15E2" w:rsidP="002E15E2">
      <w:pPr>
        <w:pStyle w:val="Brdtextmedindrag"/>
      </w:pPr>
      <w:r w:rsidRPr="00152D22">
        <w:t xml:space="preserve">När det gäller kraven på startkapital för värdepappersbolag sker såväl höjningar som sänkningar. För värdepappersbolag som har tillstånd att </w:t>
      </w:r>
      <w:r w:rsidRPr="00F6554D">
        <w:t xml:space="preserve">driva en MTF-plattform, men inte för handel för egen </w:t>
      </w:r>
      <w:r w:rsidRPr="00F6554D">
        <w:rPr>
          <w:spacing w:val="-2"/>
        </w:rPr>
        <w:t>räk</w:t>
      </w:r>
      <w:r w:rsidRPr="00F6554D">
        <w:rPr>
          <w:spacing w:val="-2"/>
        </w:rPr>
        <w:softHyphen/>
        <w:t>ning eller garanti</w:t>
      </w:r>
      <w:r w:rsidRPr="00F6554D">
        <w:rPr>
          <w:spacing w:val="-2"/>
        </w:rPr>
        <w:softHyphen/>
        <w:t>givning, kommer kravet på startkapital att sän</w:t>
      </w:r>
      <w:r w:rsidRPr="00F6554D">
        <w:rPr>
          <w:spacing w:val="-2"/>
        </w:rPr>
        <w:softHyphen/>
        <w:t>kas</w:t>
      </w:r>
      <w:r w:rsidRPr="00F6554D">
        <w:t xml:space="preserve"> mar</w:t>
      </w:r>
      <w:r w:rsidRPr="00F6554D">
        <w:softHyphen/>
        <w:t>kant, från 730 000 euro till 150 000 euro. En viss sänkning, från 125 000 euro till 75 000 euro, kommer att ske för de värde</w:t>
      </w:r>
      <w:r w:rsidRPr="00F6554D">
        <w:softHyphen/>
        <w:t>pappers</w:t>
      </w:r>
      <w:r w:rsidRPr="00F6554D">
        <w:softHyphen/>
      </w:r>
      <w:r w:rsidRPr="00F6554D">
        <w:rPr>
          <w:spacing w:val="-2"/>
        </w:rPr>
        <w:t>bolag som enbart ska driva verksamhet bestående i utförande av order</w:t>
      </w:r>
      <w:r w:rsidRPr="00F6554D">
        <w:t xml:space="preserve"> på kunders uppdrag, portföljförvaltning eller placering av finan</w:t>
      </w:r>
      <w:r w:rsidRPr="00F6554D">
        <w:softHyphen/>
        <w:t>siella instrument utan fast åtagande, och som inte kommer att inneha kunders medel eller värde</w:t>
      </w:r>
      <w:r w:rsidRPr="00F6554D">
        <w:softHyphen/>
        <w:t>papper. Kravet på startkapital för värde</w:t>
      </w:r>
      <w:r w:rsidRPr="00F6554D">
        <w:softHyphen/>
        <w:t xml:space="preserve">pappersbolag som har tillstånd att ta emot medel på konto och </w:t>
      </w:r>
      <w:r w:rsidRPr="00F6554D">
        <w:rPr>
          <w:spacing w:val="-2"/>
        </w:rPr>
        <w:t>för kreditgivning kommer att oförändrat uppgå till fem mil</w:t>
      </w:r>
      <w:r w:rsidRPr="00F6554D">
        <w:rPr>
          <w:spacing w:val="-2"/>
        </w:rPr>
        <w:softHyphen/>
        <w:t>jo</w:t>
      </w:r>
      <w:r w:rsidRPr="00F6554D">
        <w:rPr>
          <w:spacing w:val="-2"/>
        </w:rPr>
        <w:softHyphen/>
        <w:t>ner</w:t>
      </w:r>
      <w:r w:rsidRPr="00F6554D">
        <w:t xml:space="preserve"> euro. Konsekvensen för övriga värdepappersbolag är att det sker relativt begränsade höjningar i fråga om nivåerna för kraven på startkapital. Den möjlighet som i dag gäller för vissa värdepappersbolag att som ett alternativ till startkapital ha en ansvarsförsäkring </w:t>
      </w:r>
      <w:r w:rsidRPr="00152D22">
        <w:t xml:space="preserve">tas bort. </w:t>
      </w:r>
    </w:p>
    <w:p w14:paraId="1E513A71" w14:textId="5ECAE06F" w:rsidR="002E15E2" w:rsidRPr="00CB52D0" w:rsidRDefault="002E15E2" w:rsidP="002E15E2">
      <w:pPr>
        <w:pStyle w:val="Brdtextmedindrag"/>
      </w:pPr>
      <w:r w:rsidRPr="00152D22">
        <w:t>En av utgångspunkterna är att det nya regelverket ska göras mer pro</w:t>
      </w:r>
      <w:r w:rsidRPr="00152D22">
        <w:softHyphen/>
        <w:t>portionerligt. Som exempel på detta kan nämnas att små och icke-samman</w:t>
      </w:r>
      <w:r w:rsidRPr="00152D22">
        <w:softHyphen/>
        <w:t>länkade värdepappersbolag undantas från vissa krav i fråga om bolags</w:t>
      </w:r>
      <w:r w:rsidRPr="00152D22">
        <w:softHyphen/>
        <w:t xml:space="preserve">styrning och riskhantering. Detsamma gäller i fråga </w:t>
      </w:r>
      <w:r w:rsidRPr="00152D22">
        <w:rPr>
          <w:spacing w:val="-2"/>
        </w:rPr>
        <w:t>om reglerna om ersättning. Detta kan bidra till att skapa bättre arbets</w:t>
      </w:r>
      <w:r w:rsidRPr="00152D22">
        <w:rPr>
          <w:spacing w:val="-2"/>
        </w:rPr>
        <w:softHyphen/>
      </w:r>
      <w:r w:rsidRPr="00152D22">
        <w:t xml:space="preserve">förutsättningar för mindre bolag. Det ska dock noteras att bolagen fortsatt ska tillämpa de regler som följer av MiFID II. </w:t>
      </w:r>
      <w:r>
        <w:t>De</w:t>
      </w:r>
      <w:r w:rsidRPr="00152D22">
        <w:t xml:space="preserve"> värdepappersbolag </w:t>
      </w:r>
      <w:r>
        <w:t xml:space="preserve">för vilka </w:t>
      </w:r>
      <w:r w:rsidRPr="00152D22">
        <w:t>kapitaltäck</w:t>
      </w:r>
      <w:r w:rsidRPr="00152D22">
        <w:softHyphen/>
        <w:t>nings</w:t>
      </w:r>
      <w:r w:rsidRPr="00152D22">
        <w:softHyphen/>
        <w:t>regelverkets bestämmelser</w:t>
      </w:r>
      <w:r>
        <w:t xml:space="preserve"> i och för sig ska gälla, ska</w:t>
      </w:r>
      <w:r w:rsidRPr="00152D22" w:rsidDel="005C1173">
        <w:t xml:space="preserve"> </w:t>
      </w:r>
      <w:r w:rsidRPr="00152D22">
        <w:t>även fortsätt</w:t>
      </w:r>
      <w:r>
        <w:softHyphen/>
      </w:r>
      <w:r w:rsidRPr="00152D22">
        <w:t>nings</w:t>
      </w:r>
      <w:r>
        <w:softHyphen/>
      </w:r>
      <w:r w:rsidRPr="00152D22">
        <w:t>vis ha ersätt</w:t>
      </w:r>
      <w:r w:rsidRPr="00152D22">
        <w:softHyphen/>
        <w:t>ningssystem som främjar en sund och effektiv riskhan</w:t>
      </w:r>
      <w:r>
        <w:softHyphen/>
      </w:r>
      <w:r w:rsidRPr="00152D22">
        <w:t>te</w:t>
      </w:r>
      <w:r>
        <w:softHyphen/>
      </w:r>
      <w:r w:rsidRPr="00152D22">
        <w:t xml:space="preserve">ring och ska naturligtvis också fortsatt följa de bestämmelser som i svensk rätt genomför MiFID II. </w:t>
      </w:r>
      <w:bookmarkStart w:id="359" w:name="_Hlk32228211"/>
      <w:r>
        <w:t>V</w:t>
      </w:r>
      <w:r w:rsidRPr="00152D22">
        <w:t xml:space="preserve">issa värdepappersbolag respektive anställda </w:t>
      </w:r>
      <w:r>
        <w:t xml:space="preserve">undantas </w:t>
      </w:r>
      <w:r w:rsidRPr="00152D22">
        <w:t>från reg</w:t>
      </w:r>
      <w:r w:rsidRPr="00152D22">
        <w:softHyphen/>
        <w:t>lerna om krav på ut</w:t>
      </w:r>
      <w:r w:rsidRPr="00152D22">
        <w:softHyphen/>
        <w:t>betalning i aktier eller liknande av del av den rörliga ersättningen och om krav på uppskjutande av utbetalning av rörlig ersätt</w:t>
      </w:r>
      <w:r w:rsidRPr="00152D22">
        <w:softHyphen/>
        <w:t xml:space="preserve">ning. </w:t>
      </w:r>
      <w:bookmarkEnd w:id="359"/>
      <w:r w:rsidRPr="00152D22">
        <w:t>Finans</w:t>
      </w:r>
      <w:r w:rsidRPr="00152D22">
        <w:softHyphen/>
        <w:t>inspektionen ska genom att meddela föreskrifter respektive beslut i det enskilda fallet få besluta att fler respektive färre ska omfattas av detta regel</w:t>
      </w:r>
      <w:r w:rsidRPr="00152D22">
        <w:softHyphen/>
        <w:t xml:space="preserve">verk. </w:t>
      </w:r>
      <w:r>
        <w:t>Detta</w:t>
      </w:r>
      <w:r w:rsidRPr="00152D22">
        <w:t xml:space="preserve"> skapar utrymme för ett flexiblare </w:t>
      </w:r>
      <w:r w:rsidRPr="00CB52D0">
        <w:t xml:space="preserve">regelverk, där </w:t>
      </w:r>
      <w:r w:rsidRPr="00CB52D0">
        <w:rPr>
          <w:spacing w:val="-4"/>
        </w:rPr>
        <w:t xml:space="preserve">större hänsyn kan tas till den enskilda arbetstagarens inverkan </w:t>
      </w:r>
      <w:r w:rsidRPr="00CB52D0">
        <w:rPr>
          <w:spacing w:val="-4"/>
        </w:rPr>
        <w:lastRenderedPageBreak/>
        <w:t>på bolagets riskprofil eller de tillgångar som bolaget förvaltar. För</w:t>
      </w:r>
      <w:r w:rsidRPr="00CB52D0">
        <w:rPr>
          <w:spacing w:val="-4"/>
        </w:rPr>
        <w:softHyphen/>
        <w:t>sla</w:t>
      </w:r>
      <w:r w:rsidRPr="00CB52D0">
        <w:rPr>
          <w:spacing w:val="-4"/>
        </w:rPr>
        <w:softHyphen/>
        <w:t>gen</w:t>
      </w:r>
      <w:r w:rsidRPr="00CB52D0">
        <w:t xml:space="preserve"> får inverkningar även för enskilda anställda i värdepappersbolag, såtill</w:t>
      </w:r>
      <w:r w:rsidRPr="00CB52D0">
        <w:softHyphen/>
        <w:t xml:space="preserve">vida att lönerna kan bli mer anpassade till bolagets resultat. Detta gäller även när det i </w:t>
      </w:r>
      <w:r w:rsidR="007678D3">
        <w:t>propositionen</w:t>
      </w:r>
      <w:r w:rsidRPr="00CB52D0">
        <w:t>, till skillnad mot vad utredningen föreslår, föreslås att maximikvoten när det gäller förhållandet mellan fast och rörlig ersätt</w:t>
      </w:r>
      <w:r w:rsidRPr="00CB52D0">
        <w:softHyphen/>
        <w:t>ning i fråga om vissa anställda ska behållas. Värdepappersbolagen bedöms ändå ha tillräckliga möjligheter att ge rörlig ersättning.</w:t>
      </w:r>
    </w:p>
    <w:p w14:paraId="2D3BC550" w14:textId="77777777" w:rsidR="002E15E2" w:rsidRPr="00CB52D0" w:rsidRDefault="002E15E2" w:rsidP="002E15E2">
      <w:pPr>
        <w:pStyle w:val="Brdtextmedindrag"/>
      </w:pPr>
      <w:r w:rsidRPr="00CB52D0">
        <w:rPr>
          <w:i/>
          <w:iCs/>
        </w:rPr>
        <w:t>Regelrådet</w:t>
      </w:r>
      <w:r w:rsidRPr="00CB52D0">
        <w:t xml:space="preserve"> anför att den beskrivning som finns av påverkan på företagen får anses vara översiktlig och att det finns vissa brister i tydlighet och det inte på förhand kan uteslutas att påverkan på företagen i andra avseenden kan finnas. Regeringen bedömer dock att företagen inte påverkas på annat sätt i något nämnvärt avseende.</w:t>
      </w:r>
    </w:p>
    <w:p w14:paraId="690D53BE" w14:textId="77777777" w:rsidR="002E15E2" w:rsidRPr="00CB52D0" w:rsidRDefault="002E15E2" w:rsidP="002E15E2">
      <w:pPr>
        <w:pStyle w:val="Rubrik5utannumrering"/>
      </w:pPr>
      <w:r w:rsidRPr="00CB52D0">
        <w:t>Konsekvenser för konkurrensförhållandena</w:t>
      </w:r>
    </w:p>
    <w:p w14:paraId="3F529D61" w14:textId="2810E442" w:rsidR="002E15E2" w:rsidRPr="00CB52D0" w:rsidRDefault="002E15E2" w:rsidP="002E15E2">
      <w:pPr>
        <w:pStyle w:val="Brdtextmedindrag"/>
        <w:ind w:firstLine="0"/>
      </w:pPr>
      <w:r w:rsidRPr="00CB52D0">
        <w:t xml:space="preserve">Förslagen i denna </w:t>
      </w:r>
      <w:r w:rsidR="007678D3">
        <w:t>proposition</w:t>
      </w:r>
      <w:r w:rsidRPr="00CB52D0">
        <w:t xml:space="preserve"> bedöms inte få några nämnvärda konsekvenser för konkurrensförhållandena för de företag som är verk</w:t>
      </w:r>
      <w:r w:rsidRPr="00CB52D0">
        <w:softHyphen/>
        <w:t xml:space="preserve">samma på värdepappersmarknaden. </w:t>
      </w:r>
    </w:p>
    <w:p w14:paraId="5F6C67A8" w14:textId="77777777" w:rsidR="002E15E2" w:rsidRPr="00CB52D0" w:rsidRDefault="002E15E2" w:rsidP="002E15E2">
      <w:pPr>
        <w:pStyle w:val="Rubrik5utannumrering"/>
      </w:pPr>
      <w:r w:rsidRPr="00CB52D0">
        <w:t>Konsekvenser för kunder till berörda företag</w:t>
      </w:r>
    </w:p>
    <w:p w14:paraId="5CD17491" w14:textId="77777777" w:rsidR="002E15E2" w:rsidRPr="00CB52D0" w:rsidRDefault="002E15E2" w:rsidP="002E15E2">
      <w:pPr>
        <w:pStyle w:val="Brdtextmedindrag"/>
        <w:ind w:firstLine="0"/>
      </w:pPr>
      <w:r w:rsidRPr="00CB52D0">
        <w:t>När det gäller kunder till de företag som berörs av förslagen gör regeringen bedömningen att förslagen inte får några nämnvärda konsekvenser. På sikt kan effekterna av den nya regleringen dock för</w:t>
      </w:r>
      <w:r w:rsidRPr="00CB52D0">
        <w:softHyphen/>
        <w:t>vän</w:t>
      </w:r>
      <w:r w:rsidRPr="00CB52D0">
        <w:softHyphen/>
        <w:t>tas få positiva effekter genom att värdepappersbolag får ett regelverk som är bättre anpassat till deras verksamhet, vilket bl.a. kan leda till lägre kostnader för administration.</w:t>
      </w:r>
    </w:p>
    <w:p w14:paraId="6A71C507" w14:textId="77777777" w:rsidR="002E15E2" w:rsidRPr="00CB52D0" w:rsidRDefault="002E15E2" w:rsidP="002E15E2">
      <w:pPr>
        <w:pStyle w:val="Rubrik5utannumrering"/>
      </w:pPr>
      <w:r w:rsidRPr="00CB52D0" w:rsidDel="00835E8E">
        <w:t>Konsekvenser för staten</w:t>
      </w:r>
      <w:r w:rsidRPr="00CB52D0">
        <w:t xml:space="preserve"> </w:t>
      </w:r>
    </w:p>
    <w:p w14:paraId="29A07C07" w14:textId="2B117AF7" w:rsidR="002E15E2" w:rsidRPr="00CB52D0" w:rsidRDefault="002E15E2" w:rsidP="002E15E2">
      <w:pPr>
        <w:pStyle w:val="Brdtext"/>
      </w:pPr>
      <w:r w:rsidRPr="00CB52D0">
        <w:t xml:space="preserve">Förslagen i </w:t>
      </w:r>
      <w:r w:rsidR="007678D3">
        <w:t>propositionen</w:t>
      </w:r>
      <w:r w:rsidRPr="00CB52D0">
        <w:t xml:space="preserve"> bedöms få konsekvenser för staten, primärt genom påverkan på Finansinspektionens verksamhet i egenskap av behörig myndighet. </w:t>
      </w:r>
    </w:p>
    <w:p w14:paraId="0CC2F442" w14:textId="77777777" w:rsidR="002E15E2" w:rsidRPr="00CB52D0" w:rsidRDefault="002E15E2" w:rsidP="002E15E2">
      <w:pPr>
        <w:pStyle w:val="Brdtextmedindrag"/>
      </w:pPr>
      <w:r w:rsidRPr="00CB52D0">
        <w:rPr>
          <w:spacing w:val="-2"/>
        </w:rPr>
        <w:t>Utöver den sedvanliga information om nya regelverk som Finans</w:t>
      </w:r>
      <w:r w:rsidRPr="00CB52D0">
        <w:softHyphen/>
        <w:t>inspek</w:t>
      </w:r>
      <w:r w:rsidRPr="00CB52D0">
        <w:softHyphen/>
        <w:t>tionen tillhandahåller bedöms förslagen inte med</w:t>
      </w:r>
      <w:r w:rsidRPr="00CB52D0">
        <w:softHyphen/>
      </w:r>
      <w:r w:rsidRPr="00CB52D0">
        <w:rPr>
          <w:spacing w:val="-4"/>
        </w:rPr>
        <w:t>föra behov av några särskilda informationsinsatser från samhällets sida.</w:t>
      </w:r>
      <w:r w:rsidRPr="00CB52D0">
        <w:t xml:space="preserve"> </w:t>
      </w:r>
    </w:p>
    <w:p w14:paraId="2E21480B" w14:textId="77777777" w:rsidR="002E15E2" w:rsidRPr="00CB52D0" w:rsidRDefault="002E15E2" w:rsidP="002E15E2">
      <w:pPr>
        <w:pStyle w:val="Rubrik5utannumrering"/>
      </w:pPr>
      <w:bookmarkStart w:id="360" w:name="_Toc33087318"/>
      <w:r w:rsidRPr="00CB52D0">
        <w:t>Konsekvenser för Finansinspektionen</w:t>
      </w:r>
      <w:bookmarkEnd w:id="360"/>
    </w:p>
    <w:p w14:paraId="4DD58D16" w14:textId="77777777" w:rsidR="002E15E2" w:rsidRPr="00CB52D0" w:rsidRDefault="002E15E2" w:rsidP="002E15E2">
      <w:pPr>
        <w:pStyle w:val="Brdtext"/>
      </w:pPr>
      <w:r w:rsidRPr="00CB52D0">
        <w:rPr>
          <w:spacing w:val="-4"/>
        </w:rPr>
        <w:t>Finansinspektionen är behörig myndighet enligt tillsynsförordningen.</w:t>
      </w:r>
      <w:r w:rsidRPr="00CB52D0">
        <w:t xml:space="preserve"> Enligt regeringens förslag ska Finansinspektionen vara behörig myndig</w:t>
      </w:r>
      <w:r w:rsidRPr="00CB52D0">
        <w:softHyphen/>
        <w:t>het även enligt värdepappersbolagsförordningen. Det innebär att Finansinspek</w:t>
      </w:r>
      <w:r w:rsidRPr="00CB52D0">
        <w:softHyphen/>
        <w:t>tionen kommer att ansvara för till</w:t>
      </w:r>
      <w:r w:rsidRPr="00CB52D0">
        <w:softHyphen/>
        <w:t>synen över att värdepappersbolags</w:t>
      </w:r>
      <w:r w:rsidRPr="00CB52D0">
        <w:softHyphen/>
        <w:t>förordningen och de bestämmelser som i svensk rätt genomför värde</w:t>
      </w:r>
      <w:r w:rsidRPr="00CB52D0">
        <w:softHyphen/>
        <w:t>pappers</w:t>
      </w:r>
      <w:r w:rsidRPr="00CB52D0">
        <w:softHyphen/>
        <w:t>bolags</w:t>
      </w:r>
      <w:r w:rsidRPr="00CB52D0">
        <w:softHyphen/>
        <w:t>direktivet följs. Liksom i dag ska Finans</w:t>
      </w:r>
      <w:r w:rsidRPr="00CB52D0">
        <w:softHyphen/>
        <w:t>in</w:t>
      </w:r>
      <w:r w:rsidRPr="00CB52D0">
        <w:softHyphen/>
        <w:t>spek</w:t>
      </w:r>
      <w:r w:rsidRPr="00CB52D0">
        <w:softHyphen/>
        <w:t xml:space="preserve">tionen också besluta om ingripande vid en regelöverträdelse. </w:t>
      </w:r>
      <w:r w:rsidRPr="00CB52D0">
        <w:rPr>
          <w:spacing w:val="-2"/>
        </w:rPr>
        <w:t>Förslagen påverkar inte Finansinspektionens tillsynsansvar</w:t>
      </w:r>
      <w:r w:rsidRPr="00CB52D0">
        <w:t>. Däremot kommer tillsynen över värde</w:t>
      </w:r>
      <w:r w:rsidRPr="00CB52D0">
        <w:softHyphen/>
        <w:t>pappersbolagen att ske i för</w:t>
      </w:r>
      <w:r w:rsidRPr="00CB52D0">
        <w:softHyphen/>
        <w:t xml:space="preserve">hållande till det nya regelverket, vilket har ett delvis annat innehåll. </w:t>
      </w:r>
    </w:p>
    <w:p w14:paraId="14925C96" w14:textId="77777777" w:rsidR="002E15E2" w:rsidRPr="00CB52D0" w:rsidRDefault="002E15E2" w:rsidP="002E15E2">
      <w:pPr>
        <w:pStyle w:val="Brdtextmedindrag"/>
      </w:pPr>
      <w:r w:rsidRPr="00CB52D0">
        <w:t>Finansinspektionen kommer att behöva anpassa sin tillsyns</w:t>
      </w:r>
      <w:r w:rsidRPr="00CB52D0">
        <w:softHyphen/>
        <w:t>verk</w:t>
      </w:r>
      <w:r w:rsidRPr="00CB52D0">
        <w:softHyphen/>
      </w:r>
      <w:r w:rsidRPr="00CB52D0">
        <w:rPr>
          <w:spacing w:val="-2"/>
        </w:rPr>
        <w:t>samhet med anledning av det nya regelverket. Vidare kommer genom</w:t>
      </w:r>
      <w:r w:rsidRPr="00CB52D0">
        <w:rPr>
          <w:spacing w:val="-2"/>
        </w:rPr>
        <w:softHyphen/>
      </w:r>
      <w:r w:rsidRPr="00CB52D0">
        <w:t>förandet av regelverket att ge upphov till ett visst initialt resursbehov i fråga om arbete med nya föreskrifter och informa</w:t>
      </w:r>
      <w:r w:rsidRPr="00CB52D0">
        <w:softHyphen/>
        <w:t>tions</w:t>
      </w:r>
      <w:r w:rsidRPr="00CB52D0">
        <w:softHyphen/>
        <w:t>insatser samt framtagandet av pro</w:t>
      </w:r>
      <w:r w:rsidRPr="00CB52D0">
        <w:softHyphen/>
      </w:r>
      <w:r w:rsidRPr="00CB52D0">
        <w:lastRenderedPageBreak/>
        <w:t>cesser och metoddokument. Det kan nämnas att värdepappers</w:t>
      </w:r>
      <w:r w:rsidRPr="00CB52D0">
        <w:softHyphen/>
        <w:t>bolags</w:t>
      </w:r>
      <w:r w:rsidRPr="00CB52D0">
        <w:softHyphen/>
        <w:t>för</w:t>
      </w:r>
      <w:r w:rsidRPr="00CB52D0">
        <w:softHyphen/>
        <w:t>ordningen ställer krav på samtliga värdepap</w:t>
      </w:r>
      <w:r w:rsidRPr="00CB52D0">
        <w:softHyphen/>
        <w:t>pers</w:t>
      </w:r>
      <w:r w:rsidRPr="00CB52D0">
        <w:softHyphen/>
        <w:t xml:space="preserve">bolag </w:t>
      </w:r>
      <w:bookmarkStart w:id="361" w:name="_Hlk29824479"/>
      <w:r w:rsidRPr="00CB52D0">
        <w:t>att periodiskt, till Finansinspektionens rapporteringsportal, ge in en kapitaltäcknings</w:t>
      </w:r>
      <w:r w:rsidRPr="00CB52D0">
        <w:softHyphen/>
        <w:t>rapport. Även Finans</w:t>
      </w:r>
      <w:r w:rsidRPr="00CB52D0">
        <w:softHyphen/>
        <w:t>inspek</w:t>
      </w:r>
      <w:r w:rsidRPr="00CB52D0">
        <w:softHyphen/>
        <w:t>tionens interna arbete och resurser på</w:t>
      </w:r>
      <w:r w:rsidRPr="00CB52D0">
        <w:softHyphen/>
        <w:t>verkas av detta. Inspektionen måste ha system, rutiner och kontroll</w:t>
      </w:r>
      <w:r w:rsidRPr="00CB52D0">
        <w:softHyphen/>
        <w:t>funktioner för att hantera och analysera inrapporterade data.</w:t>
      </w:r>
      <w:bookmarkEnd w:id="361"/>
      <w:r w:rsidRPr="00CB52D0">
        <w:t xml:space="preserve"> </w:t>
      </w:r>
    </w:p>
    <w:p w14:paraId="4DF6A6EE" w14:textId="57B3A8EF" w:rsidR="002E15E2" w:rsidRPr="00CB52D0" w:rsidRDefault="002E15E2" w:rsidP="002E15E2">
      <w:pPr>
        <w:pStyle w:val="Brdtextmedindrag"/>
      </w:pPr>
      <w:r w:rsidRPr="00CB52D0">
        <w:t>Finansinspektionens arbete med ansöknings- och anmälnings</w:t>
      </w:r>
      <w:r w:rsidRPr="00CB52D0">
        <w:softHyphen/>
        <w:t xml:space="preserve">ärenden finansieras genom avgifter som disponeras av inspektionen och som tas ut från dem som ansöker om tillstånd eller gör en anmälan. Avgifterna regleras i förordningen (2001:911) om avgifter för prövning av ärenden hos Finansinspektionen. Förslagen i </w:t>
      </w:r>
      <w:r w:rsidR="007678D3">
        <w:t>propositionen</w:t>
      </w:r>
      <w:r w:rsidRPr="00CB52D0">
        <w:t xml:space="preserve"> medför att Finans</w:t>
      </w:r>
      <w:r w:rsidRPr="00CB52D0">
        <w:softHyphen/>
        <w:t>inspektionen kommer att behöva pröva ansökningar och ta emot anmäl</w:t>
      </w:r>
      <w:r w:rsidRPr="00CB52D0">
        <w:softHyphen/>
        <w:t>ningar, för vilka inspektionen behöver ta ut en avgift för att finansiera den verksamheten. För att Finansinspektionen ska kunna göra det krävs ändringar i förordningen om avgifter för prövning av ärenden hos Finans</w:t>
      </w:r>
      <w:r w:rsidRPr="00CB52D0">
        <w:softHyphen/>
        <w:t>inspektionen. Förslag till ändringar i för</w:t>
      </w:r>
      <w:r w:rsidRPr="00CB52D0">
        <w:softHyphen/>
        <w:t>ordningen kommer att redovisas i kommande avgifts</w:t>
      </w:r>
      <w:r w:rsidRPr="00CB52D0">
        <w:softHyphen/>
        <w:t>rapporter som Finans</w:t>
      </w:r>
      <w:r w:rsidRPr="00CB52D0">
        <w:softHyphen/>
        <w:t>inspektionen lämnar till regeringen.</w:t>
      </w:r>
    </w:p>
    <w:p w14:paraId="0A6EDA65" w14:textId="0BF8F781" w:rsidR="002E15E2" w:rsidRPr="00CB52D0" w:rsidRDefault="002E15E2" w:rsidP="002E15E2">
      <w:pPr>
        <w:pStyle w:val="Brdtextmedindrag"/>
      </w:pPr>
      <w:r w:rsidRPr="00CB52D0">
        <w:t>Finansinspektionens</w:t>
      </w:r>
      <w:r w:rsidRPr="00CB52D0" w:rsidDel="00130D80">
        <w:t xml:space="preserve"> </w:t>
      </w:r>
      <w:r w:rsidRPr="00CB52D0">
        <w:t>övriga verksamhet finansieras via anslag i statens budget. Huvuddelen av de kostnaderna, bl.a. kostnaderna för arbetet med regelgivning och tillsyn, täcks genom avgifter som Finansinspektionen tar ut enligt förordningen (2007:1135) om årliga avgifter för finansiering av Finansinspektionens verk</w:t>
      </w:r>
      <w:r w:rsidRPr="00CB52D0">
        <w:softHyphen/>
        <w:t>samhet. De avgifterna ska uppgå till ett belopp som motsvarar kostnaden för den verk</w:t>
      </w:r>
      <w:r w:rsidRPr="00CB52D0">
        <w:softHyphen/>
        <w:t>samhet som ska finansieras. Inspektionen redovisar de avgifts</w:t>
      </w:r>
      <w:r w:rsidRPr="00CB52D0">
        <w:softHyphen/>
        <w:t>intäkter</w:t>
      </w:r>
      <w:r w:rsidRPr="00CB52D0">
        <w:softHyphen/>
        <w:t xml:space="preserve">na mot inkomsttitel på statens budget. Regeringen bedömer att förslagen i </w:t>
      </w:r>
      <w:r w:rsidR="007678D3">
        <w:t>propositionen</w:t>
      </w:r>
      <w:r w:rsidRPr="00CB52D0">
        <w:t xml:space="preserve"> inte kommer att föranleda några väsentliga ändringar av de årliga avgifterna.</w:t>
      </w:r>
    </w:p>
    <w:p w14:paraId="59BD17AD" w14:textId="77777777" w:rsidR="002E15E2" w:rsidRPr="00CB52D0" w:rsidRDefault="002E15E2" w:rsidP="002E15E2">
      <w:pPr>
        <w:pStyle w:val="Brdtextmedindrag"/>
      </w:pPr>
      <w:bookmarkStart w:id="362" w:name="_Hlk64193100"/>
      <w:r w:rsidRPr="00CB52D0">
        <w:rPr>
          <w:i/>
          <w:iCs/>
        </w:rPr>
        <w:t xml:space="preserve">Sveriges advokatsamfund </w:t>
      </w:r>
      <w:r w:rsidRPr="00CB52D0">
        <w:t>betonar vikten av att Finansinspektionen har förmåga att hantera de alltmer komplexa regelverken på finansmarknads</w:t>
      </w:r>
      <w:r w:rsidRPr="00CB52D0">
        <w:softHyphen/>
        <w:t>området och anser att inspektionen därför behöver tillföras ytterligare resurser för att den ska kunna attrahera tillräckligt kompetent personal och också behålla den över tid. Regeringen delar Advokatsamfundets upp</w:t>
      </w:r>
      <w:r w:rsidRPr="00CB52D0">
        <w:softHyphen/>
        <w:t>fattning att regelverken är komplexa och att det är viktigt att inspektionen har förmåga att hantera dem. Regeringen bedömer dock att Finansinspek</w:t>
      </w:r>
      <w:r w:rsidRPr="00CB52D0">
        <w:softHyphen/>
        <w:t>tionen har en hög utbildnings- och kompetensnivå hos med</w:t>
      </w:r>
      <w:r w:rsidRPr="00CB52D0">
        <w:softHyphen/>
        <w:t>arbetarna. Mot denna bakgrund anser regeringen att Finansinspektionen har förmåga och tillräckliga resurser för att hantera regelverken på finans</w:t>
      </w:r>
      <w:r w:rsidRPr="00CB52D0">
        <w:softHyphen/>
        <w:t>marknadsområdet och att attrahera kompetent personal, och det finns där</w:t>
      </w:r>
      <w:r w:rsidRPr="00CB52D0">
        <w:softHyphen/>
        <w:t>för inte behov av att tillföra ytterligare resurser av de skäl som Advokat</w:t>
      </w:r>
      <w:r w:rsidRPr="00CB52D0">
        <w:softHyphen/>
        <w:t>samfundet anför.</w:t>
      </w:r>
    </w:p>
    <w:bookmarkEnd w:id="362"/>
    <w:p w14:paraId="46423086" w14:textId="77777777" w:rsidR="002E15E2" w:rsidRPr="00CB52D0" w:rsidRDefault="002E15E2" w:rsidP="002E15E2">
      <w:pPr>
        <w:pStyle w:val="Brdtextmedindrag"/>
      </w:pPr>
      <w:r w:rsidRPr="00CB52D0">
        <w:rPr>
          <w:i/>
          <w:iCs/>
        </w:rPr>
        <w:t xml:space="preserve">Finansinspektionen </w:t>
      </w:r>
      <w:r w:rsidRPr="00CB52D0">
        <w:t>anser att utredningens bedömning att de merkost</w:t>
      </w:r>
      <w:r w:rsidRPr="00CB52D0">
        <w:softHyphen/>
        <w:t>nader som för</w:t>
      </w:r>
      <w:r w:rsidRPr="00CB52D0">
        <w:softHyphen/>
        <w:t xml:space="preserve">slagen kan medföra för Finansinspektionen huvudsakligen bör rymmas </w:t>
      </w:r>
      <w:r w:rsidRPr="00CB52D0">
        <w:rPr>
          <w:spacing w:val="-2"/>
        </w:rPr>
        <w:t>inom befintliga ramar och hanteras genom omprioriteringar av befint</w:t>
      </w:r>
      <w:r w:rsidRPr="00CB52D0">
        <w:rPr>
          <w:spacing w:val="-2"/>
        </w:rPr>
        <w:softHyphen/>
      </w:r>
      <w:r w:rsidRPr="00CB52D0">
        <w:t>liga resurser bygger på en underskattning av kostnaderna. Även om det finns likheter mellan de nya regler som föreslås och de regler som redan finns för banker och vissa värdepappersbolag så finns det enligt myndig</w:t>
      </w:r>
      <w:r w:rsidRPr="00CB52D0">
        <w:softHyphen/>
        <w:t>heten betydande skillnader på detaljnivå. Enligt Finansinspek</w:t>
      </w:r>
      <w:r w:rsidRPr="00CB52D0">
        <w:softHyphen/>
        <w:t>tionen kommer de nya reglerna med stor sannolikhet att innebära en ökning av myndighetens arbetsuppgifter som inte är marginell, framför allt i fråga om tillsynen, bl.a. eftersom de nya reglerna innebär nya och om</w:t>
      </w:r>
      <w:r w:rsidRPr="00CB52D0">
        <w:softHyphen/>
        <w:t>fattande beräkningar av kapitalbaskravet samt nya och utökade rapporterings- och tillsyns</w:t>
      </w:r>
      <w:r w:rsidRPr="00CB52D0">
        <w:softHyphen/>
        <w:t>skyldig</w:t>
      </w:r>
      <w:r w:rsidRPr="00CB52D0">
        <w:softHyphen/>
        <w:t>heter. Dessutom framhåller myndig</w:t>
      </w:r>
      <w:r w:rsidRPr="00CB52D0">
        <w:softHyphen/>
      </w:r>
      <w:r w:rsidRPr="00CB52D0">
        <w:lastRenderedPageBreak/>
        <w:t>heten att den förlorar den internt kompetensmässiga stordriftsfördelen av att både kreditinstitut och värde</w:t>
      </w:r>
      <w:r w:rsidRPr="00CB52D0">
        <w:softHyphen/>
        <w:t xml:space="preserve">pappersbolag i dag omfattas av samma regelverk samt att det inte bara är fråga om engångsinsatser utan kommer att kräva resurser över tid. </w:t>
      </w:r>
    </w:p>
    <w:p w14:paraId="744C5500" w14:textId="77777777" w:rsidR="002E15E2" w:rsidRPr="00CB52D0" w:rsidRDefault="002E15E2" w:rsidP="002E15E2">
      <w:pPr>
        <w:pStyle w:val="Brdtextmedindrag"/>
      </w:pPr>
      <w:r w:rsidRPr="00CB52D0">
        <w:t>Regeringen instämmer i utredningens bedömning att det kommer att upp</w:t>
      </w:r>
      <w:r w:rsidRPr="00CB52D0">
        <w:softHyphen/>
        <w:t>komma merkostnader för Finansinspektionen med anledning av förslagen. Eftersom många värdepappersbolag kommer att tillämpa det nya regel</w:t>
      </w:r>
      <w:r w:rsidRPr="00CB52D0">
        <w:softHyphen/>
        <w:t>verket kan det antas att det där kan uppkomma nya stordrifts</w:t>
      </w:r>
      <w:r w:rsidRPr="00CB52D0">
        <w:softHyphen/>
        <w:t>fördelar sam</w:t>
      </w:r>
      <w:r w:rsidRPr="00CB52D0">
        <w:softHyphen/>
        <w:t>tidigt som små och icke-sammanlänkade värdepappersbolag inte omfattas av många av kraven. Dessutom kommer antalet värde</w:t>
      </w:r>
      <w:r w:rsidRPr="00CB52D0">
        <w:softHyphen/>
        <w:t>pappersbolag som Finansinspektionen ska utöva tillsyn över att de följer tillsyns</w:t>
      </w:r>
      <w:r w:rsidRPr="00CB52D0">
        <w:softHyphen/>
        <w:t>förordningen och de bestämmelser som genomför kapitaltäck</w:t>
      </w:r>
      <w:r w:rsidRPr="00CB52D0">
        <w:softHyphen/>
        <w:t>ningsdirektivet att minska. Regeringen anser i likhet med utredningen att merkostnaderna för Finans</w:t>
      </w:r>
      <w:r w:rsidRPr="00CB52D0">
        <w:softHyphen/>
        <w:t xml:space="preserve">inspektionen bör </w:t>
      </w:r>
      <w:r w:rsidRPr="00CB52D0">
        <w:rPr>
          <w:spacing w:val="-2"/>
        </w:rPr>
        <w:t>han</w:t>
      </w:r>
      <w:r w:rsidRPr="00CB52D0">
        <w:rPr>
          <w:spacing w:val="-2"/>
        </w:rPr>
        <w:softHyphen/>
        <w:t>teras genom ompriorite</w:t>
      </w:r>
      <w:r w:rsidRPr="00CB52D0">
        <w:rPr>
          <w:spacing w:val="-2"/>
        </w:rPr>
        <w:softHyphen/>
        <w:t>ringar av befint</w:t>
      </w:r>
      <w:r w:rsidRPr="00CB52D0">
        <w:rPr>
          <w:spacing w:val="-2"/>
        </w:rPr>
        <w:softHyphen/>
      </w:r>
      <w:r w:rsidRPr="00CB52D0">
        <w:t>liga resurser. Merkostnaderna för Finansinspektionen med anledning av förslagen ska därför hanteras inom befintliga budgetramar.</w:t>
      </w:r>
    </w:p>
    <w:p w14:paraId="2F65D66A" w14:textId="77777777" w:rsidR="002E15E2" w:rsidRPr="00CB52D0" w:rsidRDefault="002E15E2" w:rsidP="002E15E2">
      <w:pPr>
        <w:pStyle w:val="Rubrik5utannumrering"/>
      </w:pPr>
      <w:r w:rsidRPr="00CB52D0">
        <w:t>Konsekvenser för domstolarna</w:t>
      </w:r>
    </w:p>
    <w:p w14:paraId="70DF6C42" w14:textId="689F1B95" w:rsidR="002E15E2" w:rsidRPr="00CB52D0" w:rsidRDefault="002E15E2" w:rsidP="002E15E2">
      <w:pPr>
        <w:pStyle w:val="Brdtext"/>
      </w:pPr>
      <w:r w:rsidRPr="00CB52D0">
        <w:t xml:space="preserve">Förslagen i </w:t>
      </w:r>
      <w:r w:rsidR="007678D3">
        <w:t>propositionen</w:t>
      </w:r>
      <w:r w:rsidRPr="00CB52D0">
        <w:t xml:space="preserve"> innebär att Finansinspektionen ska fatta vissa beslut. De besluten avser bl.a. </w:t>
      </w:r>
      <w:r w:rsidRPr="00CB52D0" w:rsidDel="00BD13CE">
        <w:t xml:space="preserve">stora </w:t>
      </w:r>
      <w:r w:rsidRPr="00CB52D0">
        <w:t>värdepappersbolag. Eftersom det för närvarande inte finns sådana värdepappersbolag i Sverige bedöms det inte sannolikt att det kommer att bli aktuellt för Finansinspek</w:t>
      </w:r>
      <w:r w:rsidRPr="00CB52D0">
        <w:softHyphen/>
        <w:t>tionen att fatta några sådana beslut i vart fall under de närmaste åren. I fråga om övriga beslut som Finansinspektionen ska fatta med anledning av förslagen bedöms dessa till sin natur vara sådana att överklaganden torde förekomma tämligen sällan. Förslagen bedöms därför inte med</w:t>
      </w:r>
      <w:r w:rsidRPr="00CB52D0">
        <w:softHyphen/>
        <w:t>föra någon märkbar ökning av antalet mål hos de allmänna förvalt</w:t>
      </w:r>
      <w:r w:rsidRPr="00CB52D0">
        <w:softHyphen/>
        <w:t>nings</w:t>
      </w:r>
      <w:r w:rsidRPr="00CB52D0">
        <w:softHyphen/>
        <w:t>domstolarna. De eventuella merkostnader som kan uppstå för de allmänna förvaltnings</w:t>
      </w:r>
      <w:r w:rsidRPr="00CB52D0">
        <w:softHyphen/>
        <w:t>domstolarna med anledning av förslagen ska hanteras inom befintliga bud</w:t>
      </w:r>
      <w:r w:rsidRPr="00CB52D0">
        <w:softHyphen/>
        <w:t xml:space="preserve">getramar. </w:t>
      </w:r>
    </w:p>
    <w:p w14:paraId="46491251" w14:textId="77777777" w:rsidR="002E15E2" w:rsidRPr="00CB52D0" w:rsidRDefault="002E15E2" w:rsidP="002E15E2">
      <w:pPr>
        <w:pStyle w:val="Rubrik5utannumrering"/>
      </w:pPr>
      <w:bookmarkStart w:id="363" w:name="_Toc33087319"/>
      <w:r w:rsidRPr="00CB52D0">
        <w:t>Övriga konsekvenser</w:t>
      </w:r>
      <w:bookmarkEnd w:id="363"/>
    </w:p>
    <w:p w14:paraId="7C508E74" w14:textId="77777777" w:rsidR="002E15E2" w:rsidRPr="00CB52D0" w:rsidRDefault="002E15E2" w:rsidP="002E15E2">
      <w:pPr>
        <w:pStyle w:val="Brdtext"/>
      </w:pPr>
      <w:r w:rsidRPr="00CB52D0">
        <w:t>I betänkandet analyserar utredningen i enlighet med 15 § kommitté</w:t>
      </w:r>
      <w:r w:rsidRPr="00CB52D0">
        <w:softHyphen/>
        <w:t>för</w:t>
      </w:r>
      <w:r w:rsidRPr="00CB52D0">
        <w:softHyphen/>
        <w:t>ordningen (1998:1474) om försla</w:t>
      </w:r>
      <w:r w:rsidRPr="00CB52D0">
        <w:softHyphen/>
        <w:t>gen har betydelse för den kommunala självstyrelsen. Utredningen överväger även om förslagen har betydelse för brottslig</w:t>
      </w:r>
      <w:r w:rsidRPr="00CB52D0">
        <w:softHyphen/>
        <w:t xml:space="preserve">heten och det brottsförebyggande arbetet, för sysselsättning och offentlig service i olika delar </w:t>
      </w:r>
      <w:r w:rsidRPr="00CB52D0">
        <w:rPr>
          <w:spacing w:val="-2"/>
        </w:rPr>
        <w:t xml:space="preserve">av landet, </w:t>
      </w:r>
      <w:r w:rsidRPr="00CB52D0">
        <w:rPr>
          <w:spacing w:val="-4"/>
        </w:rPr>
        <w:t>för små företags arbets</w:t>
      </w:r>
      <w:r w:rsidRPr="00CB52D0">
        <w:rPr>
          <w:spacing w:val="-4"/>
        </w:rPr>
        <w:softHyphen/>
        <w:t>förut</w:t>
      </w:r>
      <w:r w:rsidRPr="00CB52D0">
        <w:rPr>
          <w:spacing w:val="-4"/>
        </w:rPr>
        <w:softHyphen/>
        <w:t>sätt</w:t>
      </w:r>
      <w:r w:rsidRPr="00CB52D0">
        <w:rPr>
          <w:spacing w:val="-4"/>
        </w:rPr>
        <w:softHyphen/>
        <w:t>ningar, kon</w:t>
      </w:r>
      <w:r w:rsidRPr="00CB52D0">
        <w:rPr>
          <w:spacing w:val="-4"/>
        </w:rPr>
        <w:softHyphen/>
        <w:t>kurrensförmåga eller villkor</w:t>
      </w:r>
      <w:r w:rsidRPr="00CB52D0">
        <w:rPr>
          <w:spacing w:val="-2"/>
        </w:rPr>
        <w:t xml:space="preserve"> </w:t>
      </w:r>
      <w:r w:rsidRPr="00CB52D0">
        <w:rPr>
          <w:spacing w:val="-4"/>
        </w:rPr>
        <w:t>i övrigt i förhållande till större företag, för jäm</w:t>
      </w:r>
      <w:r w:rsidRPr="00CB52D0">
        <w:rPr>
          <w:spacing w:val="-4"/>
        </w:rPr>
        <w:softHyphen/>
        <w:t>ställdheten mellan kvin</w:t>
      </w:r>
      <w:r w:rsidRPr="00CB52D0">
        <w:rPr>
          <w:spacing w:val="-4"/>
        </w:rPr>
        <w:softHyphen/>
        <w:t>nor</w:t>
      </w:r>
      <w:r w:rsidRPr="00CB52D0">
        <w:t xml:space="preserve"> och män eller för möjligheterna att nå de integra</w:t>
      </w:r>
      <w:r w:rsidRPr="00CB52D0">
        <w:softHyphen/>
        <w:t>tionspoli</w:t>
      </w:r>
      <w:r w:rsidRPr="00CB52D0">
        <w:softHyphen/>
        <w:t xml:space="preserve">tiska målen. </w:t>
      </w:r>
    </w:p>
    <w:p w14:paraId="79B96F0B" w14:textId="4FD208F0" w:rsidR="00932002" w:rsidRDefault="002E15E2" w:rsidP="00932002">
      <w:pPr>
        <w:pStyle w:val="Brdtextmedindrag"/>
      </w:pPr>
      <w:r w:rsidRPr="00CB52D0">
        <w:t>Som utredningen konstaterar är en nyhet i förhållande till kapital</w:t>
      </w:r>
      <w:r w:rsidRPr="00CB52D0">
        <w:softHyphen/>
        <w:t>täck</w:t>
      </w:r>
      <w:r w:rsidRPr="00CB52D0">
        <w:softHyphen/>
        <w:t>nings</w:t>
      </w:r>
      <w:r w:rsidRPr="00CB52D0">
        <w:softHyphen/>
        <w:t xml:space="preserve">direktivet att det i </w:t>
      </w:r>
      <w:r w:rsidRPr="00CB52D0">
        <w:rPr>
          <w:spacing w:val="-4"/>
        </w:rPr>
        <w:t>värde</w:t>
      </w:r>
      <w:r w:rsidRPr="00CB52D0">
        <w:rPr>
          <w:spacing w:val="-4"/>
        </w:rPr>
        <w:softHyphen/>
        <w:t>pappersbolagsdirektivet (artikel 30.1 b) före</w:t>
      </w:r>
      <w:r w:rsidRPr="00CB52D0">
        <w:rPr>
          <w:spacing w:val="-4"/>
        </w:rPr>
        <w:softHyphen/>
        <w:t>skrivs att ersättnings</w:t>
      </w:r>
      <w:r w:rsidRPr="00CB52D0">
        <w:softHyphen/>
        <w:t>policyn ska vara könsneutral. Regeringen bedömer även i likhet med utredningen att förslagen inte har betydelse för den kommunala självstyrelsen eller de andra omständigheter som nämns i 15 § kommittéförordningen</w:t>
      </w:r>
      <w:r>
        <w:t>.</w:t>
      </w:r>
    </w:p>
    <w:p w14:paraId="64EC7E6A" w14:textId="6CD62710" w:rsidR="00932002" w:rsidRDefault="00932002" w:rsidP="00932002">
      <w:pPr>
        <w:pStyle w:val="Rubrik1"/>
      </w:pPr>
      <w:bookmarkStart w:id="364" w:name="_Toc68700540"/>
      <w:r w:rsidRPr="00932002">
        <w:lastRenderedPageBreak/>
        <w:t>Författningskommentar</w:t>
      </w:r>
      <w:bookmarkEnd w:id="364"/>
    </w:p>
    <w:p w14:paraId="2A7C4119" w14:textId="77777777" w:rsidR="00890231" w:rsidRPr="00CB52D0" w:rsidRDefault="00890231" w:rsidP="00890231">
      <w:pPr>
        <w:pStyle w:val="Rubrik2"/>
        <w:spacing w:before="0"/>
      </w:pPr>
      <w:bookmarkStart w:id="365" w:name="_Toc33087321"/>
      <w:bookmarkStart w:id="366" w:name="_Toc65160324"/>
      <w:bookmarkStart w:id="367" w:name="_Toc68700541"/>
      <w:r w:rsidRPr="00CB52D0">
        <w:t>Förslaget till lag om ändring i lagen (2007:528) om värdepappersmarknaden</w:t>
      </w:r>
      <w:bookmarkEnd w:id="365"/>
      <w:bookmarkEnd w:id="366"/>
      <w:bookmarkEnd w:id="367"/>
    </w:p>
    <w:p w14:paraId="7BDA1360" w14:textId="77777777" w:rsidR="00890231" w:rsidRPr="00CB52D0" w:rsidRDefault="00890231" w:rsidP="00890231">
      <w:pPr>
        <w:pStyle w:val="Rubrik4utannumrering"/>
        <w:spacing w:before="0"/>
      </w:pPr>
      <w:r w:rsidRPr="00CB52D0">
        <w:t>1 kap. Allmänna bestämmelser</w:t>
      </w:r>
    </w:p>
    <w:p w14:paraId="78264C06" w14:textId="77777777" w:rsidR="00890231" w:rsidRPr="00CB52D0" w:rsidRDefault="00890231" w:rsidP="00890231">
      <w:pPr>
        <w:pStyle w:val="Brdtext"/>
        <w:rPr>
          <w:sz w:val="18"/>
          <w:szCs w:val="18"/>
        </w:rPr>
      </w:pPr>
      <w:r w:rsidRPr="00CB52D0">
        <w:rPr>
          <w:b/>
          <w:bCs/>
          <w:sz w:val="18"/>
          <w:szCs w:val="18"/>
        </w:rPr>
        <w:t>4 a §</w:t>
      </w:r>
      <w:r w:rsidRPr="00CB52D0">
        <w:rPr>
          <w:sz w:val="18"/>
          <w:szCs w:val="18"/>
        </w:rPr>
        <w:t>    I denna lag betyder</w:t>
      </w:r>
    </w:p>
    <w:p w14:paraId="703F6FA6" w14:textId="77777777" w:rsidR="00890231" w:rsidRPr="00CB52D0" w:rsidRDefault="00890231" w:rsidP="00890231">
      <w:pPr>
        <w:pStyle w:val="Brdtextmedindrag"/>
        <w:spacing w:line="220" w:lineRule="exact"/>
        <w:rPr>
          <w:sz w:val="18"/>
          <w:szCs w:val="18"/>
        </w:rPr>
      </w:pPr>
      <w:r w:rsidRPr="00CB52D0">
        <w:rPr>
          <w:i/>
          <w:sz w:val="18"/>
          <w:szCs w:val="18"/>
        </w:rPr>
        <w:t>direktivet om marknader för finansiella instrument</w:t>
      </w:r>
      <w:r w:rsidRPr="00CB52D0">
        <w:rPr>
          <w:sz w:val="18"/>
          <w:szCs w:val="18"/>
        </w:rPr>
        <w:t xml:space="preserve">: Europaparlamentets </w:t>
      </w:r>
      <w:r w:rsidRPr="00CB52D0">
        <w:rPr>
          <w:spacing w:val="-4"/>
          <w:sz w:val="18"/>
          <w:szCs w:val="18"/>
        </w:rPr>
        <w:t>och rådets direktiv 2014/65/EU av den 15 maj 2014 om marknader för finan</w:t>
      </w:r>
      <w:r w:rsidRPr="00CB52D0">
        <w:rPr>
          <w:spacing w:val="-4"/>
          <w:sz w:val="18"/>
          <w:szCs w:val="18"/>
        </w:rPr>
        <w:softHyphen/>
        <w:t>siella</w:t>
      </w:r>
      <w:r w:rsidRPr="00CB52D0">
        <w:rPr>
          <w:sz w:val="18"/>
          <w:szCs w:val="18"/>
        </w:rPr>
        <w:t xml:space="preserve"> instrument och om ändring av direktiv 2002/92/EG och av direktiv 2011/61/EU, i lydelsen enligt Europaparlamentets och rådets direktiv (EU) </w:t>
      </w:r>
      <w:r w:rsidRPr="00CB52D0">
        <w:rPr>
          <w:i/>
          <w:iCs/>
          <w:sz w:val="18"/>
          <w:szCs w:val="18"/>
        </w:rPr>
        <w:t>2019/2034</w:t>
      </w:r>
      <w:r w:rsidRPr="00CB52D0">
        <w:rPr>
          <w:sz w:val="18"/>
          <w:szCs w:val="18"/>
        </w:rPr>
        <w:t>,</w:t>
      </w:r>
    </w:p>
    <w:p w14:paraId="4CAB1BAE" w14:textId="77777777" w:rsidR="00890231" w:rsidRPr="00CB52D0" w:rsidRDefault="00890231" w:rsidP="00890231">
      <w:pPr>
        <w:pStyle w:val="Brdtextmedindrag"/>
        <w:rPr>
          <w:sz w:val="18"/>
          <w:szCs w:val="18"/>
        </w:rPr>
      </w:pPr>
      <w:r w:rsidRPr="00CB52D0">
        <w:rPr>
          <w:i/>
          <w:iCs/>
          <w:sz w:val="18"/>
          <w:szCs w:val="18"/>
        </w:rPr>
        <w:t>kapitaltäckningsdirektivet</w:t>
      </w:r>
      <w:r w:rsidRPr="00CB52D0">
        <w:rPr>
          <w:sz w:val="18"/>
          <w:szCs w:val="18"/>
        </w:rPr>
        <w:t xml:space="preserve">: Europaparlamentets och rådets direktiv 2013/36/EU av den 26 juni 2013 om behörighet att utöva verksamhet i kreditinstitut och om tillsyn av kreditinstitut, om ändring av direktiv 2002/87/EG och om upphävande av </w:t>
      </w:r>
      <w:r w:rsidRPr="00CB52D0">
        <w:rPr>
          <w:i/>
          <w:iCs/>
          <w:sz w:val="18"/>
          <w:szCs w:val="18"/>
        </w:rPr>
        <w:t>direktiven</w:t>
      </w:r>
      <w:r w:rsidRPr="00CB52D0">
        <w:rPr>
          <w:sz w:val="18"/>
          <w:szCs w:val="18"/>
        </w:rPr>
        <w:t xml:space="preserve"> 2006/48/EG och 2006/49/EG, i lydelsen enligt Europaparlamentets och rådets direktiv (EU) </w:t>
      </w:r>
      <w:r w:rsidRPr="00CB52D0">
        <w:rPr>
          <w:i/>
          <w:sz w:val="18"/>
          <w:szCs w:val="18"/>
        </w:rPr>
        <w:t>2019/</w:t>
      </w:r>
      <w:r w:rsidRPr="00CB52D0">
        <w:rPr>
          <w:i/>
          <w:iCs/>
          <w:sz w:val="18"/>
          <w:szCs w:val="18"/>
        </w:rPr>
        <w:t>2034</w:t>
      </w:r>
      <w:r w:rsidRPr="00CB52D0">
        <w:rPr>
          <w:sz w:val="18"/>
          <w:szCs w:val="18"/>
        </w:rPr>
        <w:t>,</w:t>
      </w:r>
    </w:p>
    <w:p w14:paraId="5B51BD19" w14:textId="77777777" w:rsidR="00890231" w:rsidRPr="00CB52D0" w:rsidRDefault="00890231" w:rsidP="00890231">
      <w:pPr>
        <w:pStyle w:val="Brdtextmedindrag"/>
        <w:spacing w:line="220" w:lineRule="exact"/>
        <w:rPr>
          <w:sz w:val="18"/>
          <w:szCs w:val="18"/>
        </w:rPr>
      </w:pPr>
      <w:r w:rsidRPr="00CB52D0">
        <w:rPr>
          <w:i/>
          <w:spacing w:val="2"/>
          <w:sz w:val="18"/>
          <w:szCs w:val="18"/>
        </w:rPr>
        <w:t>krishanteringsdirektivet</w:t>
      </w:r>
      <w:r w:rsidRPr="00CB52D0">
        <w:rPr>
          <w:spacing w:val="2"/>
          <w:sz w:val="18"/>
          <w:szCs w:val="18"/>
        </w:rPr>
        <w:t>: Europaparlamentets och rådets direktiv 2014/59/EU</w:t>
      </w:r>
      <w:r w:rsidRPr="00CB52D0">
        <w:rPr>
          <w:sz w:val="18"/>
          <w:szCs w:val="18"/>
        </w:rPr>
        <w:t xml:space="preserve"> av den 15 maj 2014 om inrättande av en ram för återhämtning och resolution av kreditinstitut och värdepappersföretag och om ändring av rådets direktiv 82/891/EEG och Europaparlamentets och rådets direktiv 2001/24/EG, 2002/47/EG, 2004/25/EG, 2005/56/EG, 2007/36/EG, 2011/35/EU, 2012/30/EU och 2013/36/EU samt Europaparlamentets och rådets förordningar (EU) nr 1093/2010 och (EU) nr 648/2012, i den ursprungliga lydelsen,</w:t>
      </w:r>
    </w:p>
    <w:p w14:paraId="69D04E95" w14:textId="77777777" w:rsidR="00890231" w:rsidRPr="00CB52D0" w:rsidRDefault="00890231" w:rsidP="00890231">
      <w:pPr>
        <w:pStyle w:val="Brdtextmedindrag"/>
        <w:spacing w:line="220" w:lineRule="exact"/>
        <w:rPr>
          <w:sz w:val="18"/>
          <w:szCs w:val="18"/>
        </w:rPr>
      </w:pPr>
      <w:r w:rsidRPr="00CB52D0">
        <w:rPr>
          <w:i/>
          <w:spacing w:val="-4"/>
          <w:sz w:val="18"/>
          <w:szCs w:val="18"/>
        </w:rPr>
        <w:t>marknadsmissbruksförordningen</w:t>
      </w:r>
      <w:r w:rsidRPr="00CB52D0">
        <w:rPr>
          <w:spacing w:val="-4"/>
          <w:sz w:val="18"/>
          <w:szCs w:val="18"/>
        </w:rPr>
        <w:t>: Europaparlamentets och rådets förord</w:t>
      </w:r>
      <w:r w:rsidRPr="00CB52D0">
        <w:rPr>
          <w:spacing w:val="-4"/>
          <w:sz w:val="18"/>
          <w:szCs w:val="18"/>
        </w:rPr>
        <w:softHyphen/>
        <w:t>ning</w:t>
      </w:r>
      <w:r w:rsidRPr="00CB52D0">
        <w:rPr>
          <w:sz w:val="18"/>
          <w:szCs w:val="18"/>
        </w:rPr>
        <w:t xml:space="preserve"> (EU) nr 596/2014 av den 16 april 2014 om marknadsmissbruk (mark</w:t>
      </w:r>
      <w:r w:rsidRPr="00CB52D0">
        <w:rPr>
          <w:sz w:val="18"/>
          <w:szCs w:val="18"/>
        </w:rPr>
        <w:softHyphen/>
        <w:t>nads</w:t>
      </w:r>
      <w:r w:rsidRPr="00CB52D0">
        <w:rPr>
          <w:sz w:val="18"/>
          <w:szCs w:val="18"/>
        </w:rPr>
        <w:softHyphen/>
        <w:t>missbruks</w:t>
      </w:r>
      <w:r w:rsidRPr="00CB52D0">
        <w:rPr>
          <w:sz w:val="18"/>
          <w:szCs w:val="18"/>
        </w:rPr>
        <w:softHyphen/>
        <w:t>förordning) och om upphävande av Europaparlamentets och rådets direktiv 2003/6/EG och kommissionens direktiv 2003/124/EG, 2003/125/EG och 2004/72/EG,</w:t>
      </w:r>
    </w:p>
    <w:p w14:paraId="7763968C" w14:textId="77777777" w:rsidR="00890231" w:rsidRPr="00CB52D0" w:rsidRDefault="00890231" w:rsidP="00890231">
      <w:pPr>
        <w:pStyle w:val="Brdtextmedindrag"/>
        <w:spacing w:line="220" w:lineRule="exact"/>
        <w:rPr>
          <w:sz w:val="18"/>
          <w:szCs w:val="18"/>
        </w:rPr>
      </w:pPr>
      <w:r w:rsidRPr="00CB52D0">
        <w:rPr>
          <w:i/>
          <w:iCs/>
          <w:sz w:val="18"/>
          <w:szCs w:val="18"/>
        </w:rPr>
        <w:t>prospektförordningen</w:t>
      </w:r>
      <w:r w:rsidRPr="00CB52D0">
        <w:rPr>
          <w:sz w:val="18"/>
          <w:szCs w:val="18"/>
        </w:rPr>
        <w:t>: Europaparlamentets och rådets förordning (EU) 2017/1129 av den 14 juli 2017 om prospekt som ska offentliggöras när värde</w:t>
      </w:r>
      <w:r w:rsidRPr="00CB52D0">
        <w:rPr>
          <w:sz w:val="18"/>
          <w:szCs w:val="18"/>
        </w:rPr>
        <w:softHyphen/>
        <w:t>papper erbjuds till allmänheten eller tas upp till handel på en reglerad marknad, och om upphävande av direktiv 2003/71/EG,</w:t>
      </w:r>
    </w:p>
    <w:p w14:paraId="429372B1" w14:textId="77777777" w:rsidR="00890231" w:rsidRPr="00CB52D0" w:rsidRDefault="00890231" w:rsidP="00890231">
      <w:pPr>
        <w:pStyle w:val="Brdtextmedindrag"/>
        <w:spacing w:line="220" w:lineRule="exact"/>
        <w:rPr>
          <w:sz w:val="18"/>
          <w:szCs w:val="18"/>
        </w:rPr>
      </w:pPr>
      <w:r w:rsidRPr="00CB52D0">
        <w:rPr>
          <w:i/>
          <w:sz w:val="18"/>
          <w:szCs w:val="18"/>
        </w:rPr>
        <w:t>tillsynsförordningen</w:t>
      </w:r>
      <w:r w:rsidRPr="00CB52D0">
        <w:rPr>
          <w:sz w:val="18"/>
          <w:szCs w:val="18"/>
        </w:rPr>
        <w:t>:</w:t>
      </w:r>
      <w:r w:rsidRPr="00CB52D0">
        <w:rPr>
          <w:i/>
          <w:sz w:val="18"/>
          <w:szCs w:val="18"/>
        </w:rPr>
        <w:t xml:space="preserve"> </w:t>
      </w:r>
      <w:r w:rsidRPr="00CB52D0">
        <w:rPr>
          <w:sz w:val="18"/>
          <w:szCs w:val="18"/>
        </w:rPr>
        <w:t>Europaparlamentets och rådets förordning (EU) nr 575/2013 av den 26 juni 2013 om tillsynskrav för kreditinstitut och om ändring av förordning (EU) nr 648/2012,</w:t>
      </w:r>
    </w:p>
    <w:p w14:paraId="74F289F4" w14:textId="6AEB4206" w:rsidR="0084668E" w:rsidRPr="0084668E" w:rsidRDefault="0084668E" w:rsidP="0000314E">
      <w:pPr>
        <w:pStyle w:val="Brdtextmedindrag"/>
        <w:spacing w:line="220" w:lineRule="exact"/>
        <w:rPr>
          <w:i/>
          <w:sz w:val="18"/>
          <w:szCs w:val="18"/>
        </w:rPr>
      </w:pPr>
      <w:r w:rsidRPr="00E32980">
        <w:rPr>
          <w:i/>
          <w:sz w:val="18"/>
          <w:szCs w:val="18"/>
        </w:rPr>
        <w:t>värdepappersbolagsdirektivet: Europaparla</w:t>
      </w:r>
      <w:r w:rsidRPr="00E32980">
        <w:rPr>
          <w:i/>
          <w:sz w:val="18"/>
          <w:szCs w:val="18"/>
        </w:rPr>
        <w:softHyphen/>
        <w:t>men</w:t>
      </w:r>
      <w:r w:rsidRPr="00E32980">
        <w:rPr>
          <w:i/>
          <w:sz w:val="18"/>
          <w:szCs w:val="18"/>
        </w:rPr>
        <w:softHyphen/>
        <w:t>tets och rådets direktiv (EU) 2019/2034 av den 27 november 2019 om tillsyn av värdepappers</w:t>
      </w:r>
      <w:r w:rsidRPr="00E32980">
        <w:rPr>
          <w:i/>
          <w:sz w:val="18"/>
          <w:szCs w:val="18"/>
        </w:rPr>
        <w:softHyphen/>
        <w:t>företag och om änd</w:t>
      </w:r>
      <w:r w:rsidRPr="00E32980">
        <w:rPr>
          <w:i/>
          <w:sz w:val="18"/>
          <w:szCs w:val="18"/>
        </w:rPr>
        <w:softHyphen/>
        <w:t>ring av direk</w:t>
      </w:r>
      <w:r w:rsidRPr="00E32980">
        <w:rPr>
          <w:i/>
          <w:sz w:val="18"/>
          <w:szCs w:val="18"/>
        </w:rPr>
        <w:softHyphen/>
        <w:t>tiven 2002/87/EG, 2009/65/EG, 20</w:t>
      </w:r>
      <w:r w:rsidRPr="00E32980">
        <w:rPr>
          <w:i/>
          <w:spacing w:val="-4"/>
          <w:sz w:val="18"/>
          <w:szCs w:val="18"/>
        </w:rPr>
        <w:t>11/61/EU, 2013/36/EU, 2014/</w:t>
      </w:r>
      <w:r w:rsidRPr="00E32980">
        <w:rPr>
          <w:i/>
          <w:sz w:val="18"/>
          <w:szCs w:val="18"/>
        </w:rPr>
        <w:t>59/EU och 2014/</w:t>
      </w:r>
      <w:r w:rsidRPr="00E32980">
        <w:rPr>
          <w:i/>
          <w:spacing w:val="-4"/>
          <w:sz w:val="18"/>
          <w:szCs w:val="18"/>
        </w:rPr>
        <w:t>65/EU, i den ursprungliga lydelsen,</w:t>
      </w:r>
    </w:p>
    <w:p w14:paraId="2DA3D7A1" w14:textId="750C53AA" w:rsidR="00890231" w:rsidRPr="00CB52D0" w:rsidRDefault="00890231" w:rsidP="00890231">
      <w:pPr>
        <w:pStyle w:val="Brdtextmedindrag"/>
        <w:spacing w:line="220" w:lineRule="exact"/>
        <w:rPr>
          <w:i/>
          <w:sz w:val="18"/>
          <w:szCs w:val="18"/>
          <w:u w:val="single"/>
        </w:rPr>
      </w:pPr>
      <w:r w:rsidRPr="00CB52D0">
        <w:rPr>
          <w:i/>
          <w:sz w:val="18"/>
          <w:szCs w:val="18"/>
        </w:rPr>
        <w:t>värdepappersbolagsförordningen</w:t>
      </w:r>
      <w:r w:rsidRPr="002679A8">
        <w:rPr>
          <w:i/>
          <w:sz w:val="18"/>
          <w:szCs w:val="18"/>
        </w:rPr>
        <w:t>:</w:t>
      </w:r>
      <w:r w:rsidRPr="00CB52D0">
        <w:rPr>
          <w:i/>
          <w:sz w:val="18"/>
          <w:szCs w:val="18"/>
        </w:rPr>
        <w:t xml:space="preserve"> Europaparlamentets och rådets för</w:t>
      </w:r>
      <w:r w:rsidRPr="00CB52D0">
        <w:rPr>
          <w:i/>
          <w:sz w:val="18"/>
          <w:szCs w:val="18"/>
        </w:rPr>
        <w:softHyphen/>
        <w:t>ord</w:t>
      </w:r>
      <w:r w:rsidRPr="00CB52D0">
        <w:rPr>
          <w:i/>
          <w:sz w:val="18"/>
          <w:szCs w:val="18"/>
        </w:rPr>
        <w:softHyphen/>
        <w:t>ning (EU) 2019/2033 av den 27 november 2019 om tillsynskrav för värde</w:t>
      </w:r>
      <w:r w:rsidRPr="00CB52D0">
        <w:rPr>
          <w:i/>
          <w:sz w:val="18"/>
          <w:szCs w:val="18"/>
        </w:rPr>
        <w:softHyphen/>
        <w:t>pappers</w:t>
      </w:r>
      <w:r w:rsidRPr="00CB52D0">
        <w:rPr>
          <w:i/>
          <w:sz w:val="18"/>
          <w:szCs w:val="18"/>
        </w:rPr>
        <w:softHyphen/>
        <w:t>företag och om ändring av förordningarna (EU) nr 1093/2010, (EU) nr 575/2013, (EU) nr 600/2014 och (EU) nr 806/2014,</w:t>
      </w:r>
    </w:p>
    <w:p w14:paraId="0194017A" w14:textId="77777777" w:rsidR="00890231" w:rsidRPr="00CB52D0" w:rsidRDefault="00890231" w:rsidP="00890231">
      <w:pPr>
        <w:pStyle w:val="Brdtextmedindrag"/>
        <w:spacing w:line="220" w:lineRule="exact"/>
        <w:rPr>
          <w:sz w:val="18"/>
          <w:szCs w:val="18"/>
        </w:rPr>
      </w:pPr>
      <w:r w:rsidRPr="00CB52D0">
        <w:rPr>
          <w:i/>
          <w:spacing w:val="-4"/>
          <w:sz w:val="18"/>
          <w:szCs w:val="18"/>
        </w:rPr>
        <w:t>öppenhetsdirektivet</w:t>
      </w:r>
      <w:r w:rsidRPr="00CB52D0">
        <w:rPr>
          <w:spacing w:val="-4"/>
          <w:sz w:val="18"/>
          <w:szCs w:val="18"/>
        </w:rPr>
        <w:t>: Europaparlamentets och rådets direktiv 2004/109/EG</w:t>
      </w:r>
      <w:r w:rsidRPr="00CB52D0">
        <w:rPr>
          <w:sz w:val="18"/>
          <w:szCs w:val="18"/>
        </w:rPr>
        <w:t xml:space="preserve"> av den 15 december 2004 om harmonisering av insynskraven angående upp</w:t>
      </w:r>
      <w:r w:rsidRPr="00CB52D0">
        <w:rPr>
          <w:sz w:val="18"/>
          <w:szCs w:val="18"/>
        </w:rPr>
        <w:softHyphen/>
        <w:t>lysningar om emittenter vars värdepapper är upptagna till handel på en reglerad marknad och om ändring av direktiv 2001/34/EG, i lydelsen enligt Europaparlamentets och rådets direktiv 2013/50/EU.</w:t>
      </w:r>
    </w:p>
    <w:p w14:paraId="26094B76" w14:textId="77777777" w:rsidR="00890231" w:rsidRPr="00CB52D0" w:rsidRDefault="00890231" w:rsidP="00890231">
      <w:pPr>
        <w:pStyle w:val="Brdtext"/>
      </w:pPr>
    </w:p>
    <w:p w14:paraId="596C47C8" w14:textId="77777777" w:rsidR="00C27144" w:rsidRPr="008B479B" w:rsidRDefault="00890231" w:rsidP="0000314E">
      <w:pPr>
        <w:pStyle w:val="Brdtext"/>
      </w:pPr>
      <w:r w:rsidRPr="00CB52D0">
        <w:t>I paragrafen finns benämningar för vissa EU-rättsakter. Övervägandena finns i avsnitten </w:t>
      </w:r>
      <w:r w:rsidR="00471C2E">
        <w:t xml:space="preserve">6.3, </w:t>
      </w:r>
      <w:r w:rsidRPr="00CB52D0">
        <w:t>6.4 och 14.5.1.</w:t>
      </w:r>
      <w:r w:rsidR="00E5568F">
        <w:t xml:space="preserve"> </w:t>
      </w:r>
      <w:r w:rsidR="00C27144">
        <w:t xml:space="preserve">Paragrafen är utformad i enlighet med </w:t>
      </w:r>
      <w:r w:rsidR="00C27144" w:rsidRPr="0042580D">
        <w:rPr>
          <w:i/>
          <w:iCs/>
        </w:rPr>
        <w:t xml:space="preserve">Lagrådets </w:t>
      </w:r>
      <w:r w:rsidR="00C27144">
        <w:t>förslag.</w:t>
      </w:r>
    </w:p>
    <w:p w14:paraId="28F84C03" w14:textId="15DEE8C7" w:rsidR="00890231" w:rsidRPr="00CB52D0" w:rsidRDefault="00890231" w:rsidP="00890231">
      <w:pPr>
        <w:pStyle w:val="Brdtextmedindrag"/>
      </w:pPr>
      <w:r w:rsidRPr="00CB52D0">
        <w:lastRenderedPageBreak/>
        <w:t xml:space="preserve">I </w:t>
      </w:r>
      <w:r w:rsidR="00B949FA">
        <w:t>fråga om</w:t>
      </w:r>
      <w:r w:rsidRPr="00CB52D0">
        <w:t xml:space="preserve"> tillsynsförordningen görs en följdändring med anled</w:t>
      </w:r>
      <w:r w:rsidRPr="00CB52D0">
        <w:softHyphen/>
        <w:t>ning av att rättsaktens titel har ändrats genom värdepappers</w:t>
      </w:r>
      <w:r w:rsidRPr="00CB52D0">
        <w:softHyphen/>
        <w:t>bolagsförord</w:t>
      </w:r>
      <w:r w:rsidRPr="00CB52D0">
        <w:softHyphen/>
        <w:t xml:space="preserve">ningen (artikel 62.1) på så sätt att ”och värdepappersföretag” har tagits bort. </w:t>
      </w:r>
    </w:p>
    <w:p w14:paraId="5888CFAD" w14:textId="476CC9A5" w:rsidR="00890231" w:rsidRPr="00CB52D0" w:rsidRDefault="00890231" w:rsidP="0000314E">
      <w:pPr>
        <w:pStyle w:val="Brdtextmedindrag"/>
      </w:pPr>
      <w:r w:rsidRPr="00CB52D0">
        <w:t xml:space="preserve">Det införs en </w:t>
      </w:r>
      <w:r w:rsidR="0000314E">
        <w:t>benämning</w:t>
      </w:r>
      <w:r w:rsidR="00B949FA">
        <w:t xml:space="preserve"> för</w:t>
      </w:r>
      <w:r w:rsidRPr="00CB52D0">
        <w:t xml:space="preserve"> värdepappers</w:t>
      </w:r>
      <w:r w:rsidRPr="00CB52D0">
        <w:softHyphen/>
        <w:t>bolags</w:t>
      </w:r>
      <w:r w:rsidRPr="00CB52D0">
        <w:softHyphen/>
        <w:t>för</w:t>
      </w:r>
      <w:r w:rsidRPr="00CB52D0">
        <w:softHyphen/>
        <w:t>ordningen. Hän</w:t>
      </w:r>
      <w:r w:rsidRPr="00CB52D0">
        <w:softHyphen/>
        <w:t>visningar till den förordningen införs i bl.a. 3 kap. 6 § och 25 kap. 1 d §.</w:t>
      </w:r>
      <w:r w:rsidR="0084668E">
        <w:t xml:space="preserve"> Det införs även en </w:t>
      </w:r>
      <w:r w:rsidR="0000314E">
        <w:t>benämning</w:t>
      </w:r>
      <w:r w:rsidR="00B949FA">
        <w:t xml:space="preserve"> för</w:t>
      </w:r>
      <w:r w:rsidR="0084668E">
        <w:t xml:space="preserve"> värdepappersbolagsdirektivet. Hänvis</w:t>
      </w:r>
      <w:r w:rsidR="00717C7D">
        <w:softHyphen/>
      </w:r>
      <w:r w:rsidR="0084668E">
        <w:t>ningar till det direktivet införs i 8 a kap. 9 § och 8 b kap. 4 §.</w:t>
      </w:r>
    </w:p>
    <w:p w14:paraId="13940FB8" w14:textId="34BBE7CD" w:rsidR="00890231" w:rsidRDefault="00890231" w:rsidP="0000314E">
      <w:pPr>
        <w:pStyle w:val="Brdtextmedindrag"/>
      </w:pPr>
      <w:r w:rsidRPr="00CB52D0">
        <w:t>Hänvisningarna till tillsynsförordningen och värde</w:t>
      </w:r>
      <w:r w:rsidRPr="00CB52D0">
        <w:softHyphen/>
        <w:t>pappers</w:t>
      </w:r>
      <w:r w:rsidRPr="00CB52D0">
        <w:softHyphen/>
        <w:t>bolags</w:t>
      </w:r>
      <w:r w:rsidRPr="00CB52D0">
        <w:softHyphen/>
        <w:t>förord</w:t>
      </w:r>
      <w:r w:rsidRPr="00CB52D0">
        <w:softHyphen/>
        <w:t>ningen är dynamiska</w:t>
      </w:r>
      <w:r w:rsidR="0084668E">
        <w:t>. Hänvisningen till värdepappersbolagsdirektivet är statisk</w:t>
      </w:r>
      <w:r w:rsidRPr="00CB52D0">
        <w:t>.</w:t>
      </w:r>
    </w:p>
    <w:p w14:paraId="322BC097" w14:textId="77777777" w:rsidR="00890231" w:rsidRPr="00CB52D0" w:rsidRDefault="00890231" w:rsidP="00890231">
      <w:pPr>
        <w:spacing w:line="2" w:lineRule="auto"/>
        <w:rPr>
          <w:rFonts w:ascii="Times New Roman" w:hAnsi="Times New Roman"/>
          <w:sz w:val="20"/>
        </w:rPr>
      </w:pPr>
    </w:p>
    <w:p w14:paraId="538823EA" w14:textId="77777777" w:rsidR="00890231" w:rsidRPr="00CB52D0" w:rsidRDefault="00890231" w:rsidP="00890231">
      <w:pPr>
        <w:pStyle w:val="Brdtextmedindrag"/>
        <w:spacing w:line="220" w:lineRule="exact"/>
        <w:ind w:firstLine="0"/>
        <w:rPr>
          <w:sz w:val="18"/>
          <w:szCs w:val="18"/>
        </w:rPr>
      </w:pPr>
      <w:r w:rsidRPr="00CB52D0">
        <w:rPr>
          <w:b/>
          <w:sz w:val="18"/>
          <w:szCs w:val="18"/>
        </w:rPr>
        <w:t>4 b §    </w:t>
      </w:r>
      <w:r w:rsidRPr="00CB52D0">
        <w:rPr>
          <w:sz w:val="18"/>
          <w:szCs w:val="18"/>
        </w:rPr>
        <w:t xml:space="preserve">I denna lag betyder </w:t>
      </w:r>
    </w:p>
    <w:p w14:paraId="28D6B7A7" w14:textId="77777777" w:rsidR="00890231" w:rsidRPr="00CB52D0" w:rsidRDefault="00890231" w:rsidP="00890231">
      <w:pPr>
        <w:pStyle w:val="Brdtextmedindrag"/>
        <w:spacing w:line="220" w:lineRule="exact"/>
        <w:rPr>
          <w:sz w:val="18"/>
          <w:szCs w:val="18"/>
        </w:rPr>
      </w:pPr>
      <w:r w:rsidRPr="00CB52D0">
        <w:rPr>
          <w:i/>
          <w:sz w:val="18"/>
          <w:szCs w:val="18"/>
        </w:rPr>
        <w:t>anknutet ombud</w:t>
      </w:r>
      <w:r w:rsidRPr="00CB52D0">
        <w:rPr>
          <w:sz w:val="18"/>
          <w:szCs w:val="18"/>
        </w:rPr>
        <w:t xml:space="preserve">: en fysisk eller juridisk person som har träffat avtal med ett svenskt värdepappersinstitut eller ett utländskt värdepappersföretag som hör hemma inom EES om att för bara detta instituts eller företags räkning </w:t>
      </w:r>
    </w:p>
    <w:p w14:paraId="50504DDF" w14:textId="77777777" w:rsidR="00890231" w:rsidRPr="00CB52D0" w:rsidRDefault="00890231" w:rsidP="00890231">
      <w:pPr>
        <w:pStyle w:val="Brdtextmedindrag"/>
        <w:spacing w:line="220" w:lineRule="exact"/>
        <w:rPr>
          <w:sz w:val="18"/>
          <w:szCs w:val="18"/>
        </w:rPr>
      </w:pPr>
      <w:r w:rsidRPr="00CB52D0">
        <w:rPr>
          <w:sz w:val="18"/>
          <w:szCs w:val="18"/>
        </w:rPr>
        <w:t xml:space="preserve">1. marknadsföra investerings- eller sidotjänster, </w:t>
      </w:r>
    </w:p>
    <w:p w14:paraId="33C83370" w14:textId="77777777" w:rsidR="00890231" w:rsidRPr="00CB52D0" w:rsidRDefault="00890231" w:rsidP="00890231">
      <w:pPr>
        <w:pStyle w:val="Brdtextmedindrag"/>
        <w:spacing w:line="220" w:lineRule="exact"/>
        <w:rPr>
          <w:sz w:val="18"/>
          <w:szCs w:val="18"/>
        </w:rPr>
      </w:pPr>
      <w:r w:rsidRPr="00CB52D0">
        <w:rPr>
          <w:spacing w:val="-4"/>
          <w:sz w:val="18"/>
          <w:szCs w:val="18"/>
        </w:rPr>
        <w:t>2. ta emot eller vidarebefordra instruktioner eller order avseende invester</w:t>
      </w:r>
      <w:r w:rsidRPr="00CB52D0">
        <w:rPr>
          <w:spacing w:val="-4"/>
          <w:sz w:val="18"/>
          <w:szCs w:val="18"/>
        </w:rPr>
        <w:softHyphen/>
        <w:t>ingstjänster</w:t>
      </w:r>
      <w:r w:rsidRPr="00CB52D0">
        <w:rPr>
          <w:sz w:val="18"/>
          <w:szCs w:val="18"/>
        </w:rPr>
        <w:t xml:space="preserve"> eller finansiella instrument, </w:t>
      </w:r>
    </w:p>
    <w:p w14:paraId="226A17D8" w14:textId="77777777" w:rsidR="00890231" w:rsidRPr="00CB52D0" w:rsidRDefault="00890231" w:rsidP="00890231">
      <w:pPr>
        <w:pStyle w:val="Brdtextmedindrag"/>
        <w:spacing w:line="220" w:lineRule="exact"/>
        <w:rPr>
          <w:sz w:val="18"/>
          <w:szCs w:val="18"/>
        </w:rPr>
      </w:pPr>
      <w:r w:rsidRPr="00CB52D0">
        <w:rPr>
          <w:sz w:val="18"/>
          <w:szCs w:val="18"/>
        </w:rPr>
        <w:t xml:space="preserve">3. placera finansiella instrument, eller </w:t>
      </w:r>
    </w:p>
    <w:p w14:paraId="5B21903C" w14:textId="77777777" w:rsidR="00890231" w:rsidRPr="00CB52D0" w:rsidRDefault="00890231" w:rsidP="00890231">
      <w:pPr>
        <w:pStyle w:val="Brdtextmedindrag"/>
        <w:spacing w:line="220" w:lineRule="exact"/>
        <w:rPr>
          <w:sz w:val="18"/>
          <w:szCs w:val="18"/>
        </w:rPr>
      </w:pPr>
      <w:r w:rsidRPr="00CB52D0">
        <w:rPr>
          <w:sz w:val="18"/>
          <w:szCs w:val="18"/>
        </w:rPr>
        <w:t>4. tillhandahålla investeringsrådgivning avseende dessa instrument eller tjänster,</w:t>
      </w:r>
    </w:p>
    <w:p w14:paraId="31A734AD" w14:textId="77777777" w:rsidR="00890231" w:rsidRPr="00CB52D0" w:rsidRDefault="00890231" w:rsidP="00890231">
      <w:pPr>
        <w:pStyle w:val="Brdtextmedindrag"/>
        <w:spacing w:line="220" w:lineRule="exact"/>
        <w:rPr>
          <w:sz w:val="18"/>
          <w:szCs w:val="18"/>
        </w:rPr>
      </w:pPr>
      <w:r w:rsidRPr="00CB52D0">
        <w:rPr>
          <w:i/>
          <w:sz w:val="18"/>
          <w:szCs w:val="18"/>
        </w:rPr>
        <w:t>behörig myndighet</w:t>
      </w:r>
      <w:r w:rsidRPr="00CB52D0">
        <w:rPr>
          <w:sz w:val="18"/>
          <w:szCs w:val="18"/>
        </w:rPr>
        <w:t>: i Sverige Finansinspektionen och i särskilt angivna fall Bolagsverket och i övrigt en utländsk myndighet som har behörighet att utöva tillsyn över utländska värdepappersföretag och företag som driver en reglerad marknad eller annan motsvarande marknad eller som har behö</w:t>
      </w:r>
      <w:r w:rsidRPr="00CB52D0">
        <w:rPr>
          <w:sz w:val="18"/>
          <w:szCs w:val="18"/>
        </w:rPr>
        <w:softHyphen/>
        <w:t>righet att utöva tillsyn över emittenter vars överlåtbara värdepapper är upp</w:t>
      </w:r>
      <w:r w:rsidRPr="00CB52D0">
        <w:rPr>
          <w:sz w:val="18"/>
          <w:szCs w:val="18"/>
        </w:rPr>
        <w:softHyphen/>
        <w:t>tagna till handel på en reglerad marknad,</w:t>
      </w:r>
    </w:p>
    <w:p w14:paraId="769C9362" w14:textId="77777777" w:rsidR="00890231" w:rsidRPr="00CB52D0" w:rsidRDefault="00890231" w:rsidP="00890231">
      <w:pPr>
        <w:pStyle w:val="Brdtextmedindrag"/>
        <w:spacing w:line="220" w:lineRule="exact"/>
        <w:rPr>
          <w:sz w:val="18"/>
          <w:szCs w:val="18"/>
        </w:rPr>
      </w:pPr>
      <w:r w:rsidRPr="00CB52D0">
        <w:rPr>
          <w:i/>
          <w:sz w:val="18"/>
          <w:szCs w:val="18"/>
        </w:rPr>
        <w:t>börs</w:t>
      </w:r>
      <w:r w:rsidRPr="00CB52D0">
        <w:rPr>
          <w:sz w:val="18"/>
          <w:szCs w:val="18"/>
        </w:rPr>
        <w:t>: ett svenskt aktiebolag eller en svensk ekonomisk förening som har fått tillstånd enligt denna lag att driva en eller flera reglerade marknader,</w:t>
      </w:r>
    </w:p>
    <w:p w14:paraId="6FCEFBD4" w14:textId="77777777" w:rsidR="00890231" w:rsidRPr="00CB52D0" w:rsidRDefault="00890231" w:rsidP="00890231">
      <w:pPr>
        <w:pStyle w:val="Brdtextmedindrag"/>
        <w:spacing w:line="220" w:lineRule="exact"/>
        <w:rPr>
          <w:sz w:val="18"/>
          <w:szCs w:val="18"/>
        </w:rPr>
      </w:pPr>
      <w:r w:rsidRPr="00CB52D0">
        <w:rPr>
          <w:i/>
          <w:sz w:val="18"/>
          <w:szCs w:val="18"/>
        </w:rPr>
        <w:t>clearingdeltagare</w:t>
      </w:r>
      <w:r w:rsidRPr="00CB52D0">
        <w:rPr>
          <w:sz w:val="18"/>
          <w:szCs w:val="18"/>
        </w:rPr>
        <w:t>: den som får delta i clearingverksamheten hos en clear</w:t>
      </w:r>
      <w:r w:rsidRPr="00CB52D0">
        <w:rPr>
          <w:sz w:val="18"/>
          <w:szCs w:val="18"/>
        </w:rPr>
        <w:softHyphen/>
        <w:t>ing</w:t>
      </w:r>
      <w:r w:rsidRPr="00CB52D0">
        <w:rPr>
          <w:sz w:val="18"/>
          <w:szCs w:val="18"/>
        </w:rPr>
        <w:softHyphen/>
        <w:t>organisation,</w:t>
      </w:r>
    </w:p>
    <w:p w14:paraId="729FDD23" w14:textId="77777777" w:rsidR="00890231" w:rsidRPr="00CB52D0" w:rsidRDefault="00890231" w:rsidP="00890231">
      <w:pPr>
        <w:pStyle w:val="Brdtextmedindrag"/>
        <w:spacing w:line="220" w:lineRule="exact"/>
        <w:rPr>
          <w:sz w:val="18"/>
          <w:szCs w:val="18"/>
        </w:rPr>
      </w:pPr>
      <w:r w:rsidRPr="00CB52D0">
        <w:rPr>
          <w:i/>
          <w:sz w:val="18"/>
          <w:szCs w:val="18"/>
        </w:rPr>
        <w:t>clearingorganisation</w:t>
      </w:r>
      <w:r w:rsidRPr="00CB52D0">
        <w:rPr>
          <w:sz w:val="18"/>
          <w:szCs w:val="18"/>
        </w:rPr>
        <w:t>: ett företag som har fått tillstånd enligt 19 kap. eller Europaparlamentets och rådets förordning (EU) nr 648/2012,</w:t>
      </w:r>
    </w:p>
    <w:p w14:paraId="79F381EB" w14:textId="77777777" w:rsidR="00890231" w:rsidRPr="00CB52D0" w:rsidRDefault="00890231" w:rsidP="00890231">
      <w:pPr>
        <w:pStyle w:val="Brdtextmedindrag"/>
        <w:spacing w:line="220" w:lineRule="exact"/>
        <w:rPr>
          <w:sz w:val="18"/>
          <w:szCs w:val="18"/>
        </w:rPr>
      </w:pPr>
      <w:r w:rsidRPr="00CB52D0">
        <w:rPr>
          <w:i/>
          <w:sz w:val="18"/>
          <w:szCs w:val="18"/>
        </w:rPr>
        <w:t>emittent</w:t>
      </w:r>
      <w:r w:rsidRPr="00CB52D0">
        <w:rPr>
          <w:sz w:val="18"/>
          <w:szCs w:val="18"/>
        </w:rPr>
        <w:t>: i fråga om aktier aktiebolaget och i fråga om annat finansiellt instrument utgivaren eller utfärdaren av instrumentet,</w:t>
      </w:r>
    </w:p>
    <w:p w14:paraId="0DCC1E78" w14:textId="77777777" w:rsidR="00890231" w:rsidRPr="00CB52D0" w:rsidRDefault="00890231" w:rsidP="00890231">
      <w:pPr>
        <w:pStyle w:val="Brdtextmedindrag"/>
        <w:spacing w:line="220" w:lineRule="exact"/>
        <w:rPr>
          <w:sz w:val="18"/>
          <w:szCs w:val="18"/>
        </w:rPr>
      </w:pPr>
      <w:r w:rsidRPr="00CB52D0">
        <w:rPr>
          <w:i/>
          <w:sz w:val="18"/>
          <w:szCs w:val="18"/>
        </w:rPr>
        <w:t>godkänd rapporteringsmekanism (ARM-leverantör)</w:t>
      </w:r>
      <w:r w:rsidRPr="00CB52D0">
        <w:rPr>
          <w:sz w:val="18"/>
          <w:szCs w:val="18"/>
        </w:rPr>
        <w:t>: en fysisk eller juri</w:t>
      </w:r>
      <w:r w:rsidRPr="00CB52D0">
        <w:rPr>
          <w:sz w:val="18"/>
          <w:szCs w:val="18"/>
        </w:rPr>
        <w:softHyphen/>
        <w:t>disk person som har tillstånd att för värdepappersinstituts räkning rappor</w:t>
      </w:r>
      <w:r w:rsidRPr="00CB52D0">
        <w:rPr>
          <w:sz w:val="18"/>
          <w:szCs w:val="18"/>
        </w:rPr>
        <w:softHyphen/>
        <w:t>tera uppgifter om transaktioner till behöriga myndigheter eller Europeiska värdepappers- och marknadsmyndigheten,</w:t>
      </w:r>
    </w:p>
    <w:p w14:paraId="6AB98C13" w14:textId="77777777" w:rsidR="00890231" w:rsidRPr="00CB52D0" w:rsidRDefault="00890231" w:rsidP="00890231">
      <w:pPr>
        <w:pStyle w:val="Brdtextmedindrag"/>
        <w:spacing w:line="220" w:lineRule="exact"/>
        <w:rPr>
          <w:sz w:val="18"/>
          <w:szCs w:val="18"/>
        </w:rPr>
      </w:pPr>
      <w:r w:rsidRPr="00CB52D0">
        <w:rPr>
          <w:i/>
          <w:sz w:val="18"/>
          <w:szCs w:val="18"/>
        </w:rPr>
        <w:t>godkänt publiceringsarrangemang (APA-leverantör)</w:t>
      </w:r>
      <w:r w:rsidRPr="00CB52D0">
        <w:rPr>
          <w:sz w:val="18"/>
          <w:szCs w:val="18"/>
        </w:rPr>
        <w:t>: en fysisk eller juri</w:t>
      </w:r>
      <w:r w:rsidRPr="00CB52D0">
        <w:rPr>
          <w:sz w:val="18"/>
          <w:szCs w:val="18"/>
        </w:rPr>
        <w:softHyphen/>
        <w:t>disk person som har tillstånd att för värdepappersinstituts räkning publi</w:t>
      </w:r>
      <w:r w:rsidRPr="00CB52D0">
        <w:rPr>
          <w:sz w:val="18"/>
          <w:szCs w:val="18"/>
        </w:rPr>
        <w:softHyphen/>
        <w:t>cera rapporter om värdepappershandeln enligt artiklarna 20 och 21 i för</w:t>
      </w:r>
      <w:r w:rsidRPr="00CB52D0">
        <w:rPr>
          <w:sz w:val="18"/>
          <w:szCs w:val="18"/>
        </w:rPr>
        <w:softHyphen/>
        <w:t>ordningen om marknader för finansiella instrument,</w:t>
      </w:r>
    </w:p>
    <w:p w14:paraId="6B3FB4BA" w14:textId="77777777" w:rsidR="00890231" w:rsidRPr="00CB52D0" w:rsidRDefault="00890231" w:rsidP="00890231">
      <w:pPr>
        <w:pStyle w:val="Brdtextmedindrag"/>
        <w:spacing w:line="220" w:lineRule="exact"/>
        <w:rPr>
          <w:sz w:val="18"/>
          <w:szCs w:val="18"/>
        </w:rPr>
      </w:pPr>
      <w:r w:rsidRPr="00CB52D0">
        <w:rPr>
          <w:i/>
          <w:spacing w:val="-4"/>
          <w:sz w:val="18"/>
          <w:szCs w:val="18"/>
        </w:rPr>
        <w:t>handelsplats</w:t>
      </w:r>
      <w:r w:rsidRPr="00CB52D0">
        <w:rPr>
          <w:spacing w:val="-4"/>
          <w:sz w:val="18"/>
          <w:szCs w:val="18"/>
        </w:rPr>
        <w:t>: en reglerad marknad, en multilateral handelsplattform (MTF-plattform</w:t>
      </w:r>
      <w:r w:rsidRPr="00CB52D0">
        <w:rPr>
          <w:sz w:val="18"/>
          <w:szCs w:val="18"/>
        </w:rPr>
        <w:t>) eller en organiserad handelsplattform (OTF-plattform),</w:t>
      </w:r>
    </w:p>
    <w:p w14:paraId="06053F22" w14:textId="77777777" w:rsidR="00890231" w:rsidRPr="00CB52D0" w:rsidRDefault="00890231" w:rsidP="00890231">
      <w:pPr>
        <w:pStyle w:val="Brdtextmedindrag"/>
        <w:spacing w:line="220" w:lineRule="exact"/>
        <w:rPr>
          <w:sz w:val="18"/>
          <w:szCs w:val="18"/>
        </w:rPr>
      </w:pPr>
      <w:r w:rsidRPr="00CB52D0">
        <w:rPr>
          <w:i/>
          <w:sz w:val="18"/>
          <w:szCs w:val="18"/>
        </w:rPr>
        <w:t>handelsplattform</w:t>
      </w:r>
      <w:r w:rsidRPr="00CB52D0">
        <w:rPr>
          <w:sz w:val="18"/>
          <w:szCs w:val="18"/>
        </w:rPr>
        <w:t>: en MTF-plattform eller en OTF-plattform,</w:t>
      </w:r>
    </w:p>
    <w:p w14:paraId="12539CB3" w14:textId="77777777" w:rsidR="00890231" w:rsidRPr="00CB52D0" w:rsidRDefault="00890231" w:rsidP="00890231">
      <w:pPr>
        <w:pStyle w:val="Brdtextmedindrag"/>
        <w:spacing w:line="220" w:lineRule="exact"/>
        <w:rPr>
          <w:sz w:val="18"/>
          <w:szCs w:val="18"/>
        </w:rPr>
      </w:pPr>
      <w:r w:rsidRPr="00CB52D0">
        <w:rPr>
          <w:i/>
          <w:sz w:val="18"/>
          <w:szCs w:val="18"/>
        </w:rPr>
        <w:t>kreditinstitut</w:t>
      </w:r>
      <w:r w:rsidRPr="00CB52D0">
        <w:rPr>
          <w:sz w:val="18"/>
          <w:szCs w:val="18"/>
        </w:rPr>
        <w:t xml:space="preserve">: en bank, ett kreditmarknadsföretag eller ett utländskt </w:t>
      </w:r>
      <w:r w:rsidRPr="00CB52D0">
        <w:rPr>
          <w:spacing w:val="-4"/>
          <w:sz w:val="18"/>
          <w:szCs w:val="18"/>
        </w:rPr>
        <w:t>bank- eller kreditföretag som driver bank- eller finansieringsrörelse från filial</w:t>
      </w:r>
      <w:r w:rsidRPr="00CB52D0">
        <w:rPr>
          <w:sz w:val="18"/>
          <w:szCs w:val="18"/>
        </w:rPr>
        <w:t xml:space="preserve"> i Sverige,</w:t>
      </w:r>
    </w:p>
    <w:p w14:paraId="2CAF2BFC" w14:textId="77777777" w:rsidR="00890231" w:rsidRPr="00CB52D0" w:rsidRDefault="00890231" w:rsidP="00890231">
      <w:pPr>
        <w:pStyle w:val="Brdtextmedindrag"/>
        <w:spacing w:line="220" w:lineRule="exact"/>
        <w:rPr>
          <w:sz w:val="18"/>
          <w:szCs w:val="18"/>
        </w:rPr>
      </w:pPr>
      <w:r w:rsidRPr="00CB52D0">
        <w:rPr>
          <w:i/>
          <w:sz w:val="18"/>
          <w:szCs w:val="18"/>
        </w:rPr>
        <w:t>leverantör av datarapporteringstjänster</w:t>
      </w:r>
      <w:r w:rsidRPr="00CB52D0">
        <w:rPr>
          <w:sz w:val="18"/>
          <w:szCs w:val="18"/>
        </w:rPr>
        <w:t>: en godkänd rapporterings</w:t>
      </w:r>
      <w:r w:rsidRPr="00CB52D0">
        <w:rPr>
          <w:spacing w:val="-4"/>
          <w:sz w:val="18"/>
          <w:szCs w:val="18"/>
        </w:rPr>
        <w:t>meka</w:t>
      </w:r>
      <w:r w:rsidRPr="00CB52D0">
        <w:rPr>
          <w:spacing w:val="-4"/>
          <w:sz w:val="18"/>
          <w:szCs w:val="18"/>
        </w:rPr>
        <w:softHyphen/>
        <w:t>nism (ARM-leverantör), ett godkänt publiceringsarrangemang (APA-leveran</w:t>
      </w:r>
      <w:r w:rsidRPr="00CB52D0">
        <w:rPr>
          <w:spacing w:val="-4"/>
          <w:sz w:val="18"/>
          <w:szCs w:val="18"/>
        </w:rPr>
        <w:softHyphen/>
        <w:t>tör</w:t>
      </w:r>
      <w:r w:rsidRPr="00CB52D0">
        <w:rPr>
          <w:sz w:val="18"/>
          <w:szCs w:val="18"/>
        </w:rPr>
        <w:t>) eller en tillhandahållare av konsoliderad handelsinformation (CTP-leverantör),</w:t>
      </w:r>
    </w:p>
    <w:p w14:paraId="57373BC9" w14:textId="77777777" w:rsidR="00890231" w:rsidRPr="00CB52D0" w:rsidRDefault="00890231" w:rsidP="00890231">
      <w:pPr>
        <w:pStyle w:val="Brdtextmedindrag"/>
        <w:spacing w:line="220" w:lineRule="exact"/>
        <w:rPr>
          <w:sz w:val="18"/>
          <w:szCs w:val="18"/>
        </w:rPr>
      </w:pPr>
      <w:r w:rsidRPr="00CB52D0">
        <w:rPr>
          <w:i/>
          <w:sz w:val="18"/>
          <w:szCs w:val="18"/>
        </w:rPr>
        <w:lastRenderedPageBreak/>
        <w:t>litet och icke-sammanlänkat värde</w:t>
      </w:r>
      <w:r w:rsidRPr="00CB52D0">
        <w:rPr>
          <w:i/>
          <w:sz w:val="18"/>
          <w:szCs w:val="18"/>
        </w:rPr>
        <w:softHyphen/>
        <w:t>pappersbolag: ett värde</w:t>
      </w:r>
      <w:r w:rsidRPr="00CB52D0">
        <w:rPr>
          <w:i/>
          <w:sz w:val="18"/>
          <w:szCs w:val="18"/>
        </w:rPr>
        <w:softHyphen/>
        <w:t>pap</w:t>
      </w:r>
      <w:r w:rsidRPr="00CB52D0">
        <w:rPr>
          <w:i/>
          <w:sz w:val="18"/>
          <w:szCs w:val="18"/>
        </w:rPr>
        <w:softHyphen/>
        <w:t>pers</w:t>
      </w:r>
      <w:r w:rsidRPr="00CB52D0">
        <w:rPr>
          <w:i/>
          <w:sz w:val="18"/>
          <w:szCs w:val="18"/>
        </w:rPr>
        <w:softHyphen/>
        <w:t>bolag som anses vara ett litet och icke-sammanlänkat värde</w:t>
      </w:r>
      <w:r w:rsidRPr="00CB52D0">
        <w:rPr>
          <w:i/>
          <w:sz w:val="18"/>
          <w:szCs w:val="18"/>
        </w:rPr>
        <w:softHyphen/>
        <w:t>pap</w:t>
      </w:r>
      <w:r w:rsidRPr="00CB52D0">
        <w:rPr>
          <w:i/>
          <w:sz w:val="18"/>
          <w:szCs w:val="18"/>
        </w:rPr>
        <w:softHyphen/>
        <w:t>pers</w:t>
      </w:r>
      <w:r w:rsidRPr="00CB52D0">
        <w:rPr>
          <w:i/>
          <w:sz w:val="18"/>
          <w:szCs w:val="18"/>
        </w:rPr>
        <w:softHyphen/>
        <w:t>företag enligt artikel 12.1 i värdepappersbolags</w:t>
      </w:r>
      <w:r w:rsidRPr="00CB52D0">
        <w:rPr>
          <w:i/>
          <w:sz w:val="18"/>
          <w:szCs w:val="18"/>
        </w:rPr>
        <w:softHyphen/>
        <w:t>för</w:t>
      </w:r>
      <w:r w:rsidRPr="00CB52D0">
        <w:rPr>
          <w:i/>
          <w:sz w:val="18"/>
          <w:szCs w:val="18"/>
        </w:rPr>
        <w:softHyphen/>
        <w:t>ordningen</w:t>
      </w:r>
      <w:r w:rsidRPr="00CB52D0">
        <w:rPr>
          <w:i/>
          <w:spacing w:val="-4"/>
          <w:sz w:val="18"/>
          <w:szCs w:val="18"/>
        </w:rPr>
        <w:t>,</w:t>
      </w:r>
    </w:p>
    <w:p w14:paraId="7CFD74AB" w14:textId="77777777" w:rsidR="00890231" w:rsidRPr="00CB52D0" w:rsidRDefault="00890231" w:rsidP="00890231">
      <w:pPr>
        <w:pStyle w:val="Brdtextmedindrag"/>
        <w:spacing w:line="220" w:lineRule="exact"/>
        <w:rPr>
          <w:sz w:val="18"/>
          <w:szCs w:val="18"/>
        </w:rPr>
      </w:pPr>
      <w:r w:rsidRPr="00CB52D0">
        <w:rPr>
          <w:i/>
          <w:spacing w:val="-4"/>
          <w:sz w:val="18"/>
          <w:szCs w:val="18"/>
        </w:rPr>
        <w:t>marknadsgarant</w:t>
      </w:r>
      <w:r w:rsidRPr="00CB52D0">
        <w:rPr>
          <w:spacing w:val="-4"/>
          <w:sz w:val="18"/>
          <w:szCs w:val="18"/>
        </w:rPr>
        <w:t>: en person som på fortlöpande basis åtagit sig att på finan</w:t>
      </w:r>
      <w:r w:rsidRPr="00CB52D0">
        <w:rPr>
          <w:spacing w:val="-4"/>
          <w:sz w:val="18"/>
          <w:szCs w:val="18"/>
        </w:rPr>
        <w:softHyphen/>
        <w:t>siella marknader handla för egen räkning genom att köpa och sälja finansiella</w:t>
      </w:r>
      <w:r w:rsidRPr="00CB52D0">
        <w:rPr>
          <w:spacing w:val="-2"/>
          <w:sz w:val="18"/>
          <w:szCs w:val="18"/>
        </w:rPr>
        <w:t xml:space="preserve"> instrument</w:t>
      </w:r>
      <w:r w:rsidRPr="00CB52D0">
        <w:rPr>
          <w:sz w:val="18"/>
          <w:szCs w:val="18"/>
        </w:rPr>
        <w:t xml:space="preserve"> med utnyttjande av egna tillgångar till priser som fastställts av denne,</w:t>
      </w:r>
    </w:p>
    <w:p w14:paraId="2271BE7B" w14:textId="77777777" w:rsidR="00890231" w:rsidRPr="00CB52D0" w:rsidRDefault="00890231" w:rsidP="00890231">
      <w:pPr>
        <w:pStyle w:val="Brdtextmedindrag"/>
        <w:spacing w:line="220" w:lineRule="exact"/>
        <w:rPr>
          <w:sz w:val="18"/>
          <w:szCs w:val="18"/>
        </w:rPr>
      </w:pPr>
      <w:r w:rsidRPr="00CB52D0">
        <w:rPr>
          <w:i/>
          <w:spacing w:val="-4"/>
          <w:sz w:val="18"/>
          <w:szCs w:val="18"/>
        </w:rPr>
        <w:t>marknadsoperatör</w:t>
      </w:r>
      <w:r w:rsidRPr="00CB52D0">
        <w:rPr>
          <w:spacing w:val="-4"/>
          <w:sz w:val="18"/>
          <w:szCs w:val="18"/>
        </w:rPr>
        <w:t>: en börs eller en eller flera juridiska personer i ett annat</w:t>
      </w:r>
      <w:r w:rsidRPr="00CB52D0">
        <w:rPr>
          <w:sz w:val="18"/>
          <w:szCs w:val="18"/>
        </w:rPr>
        <w:t xml:space="preserve"> land inom EES som driver en eller flera reglerade marknader,</w:t>
      </w:r>
    </w:p>
    <w:p w14:paraId="00A53FFE" w14:textId="77777777" w:rsidR="00890231" w:rsidRPr="00CB52D0" w:rsidRDefault="00890231" w:rsidP="00890231">
      <w:pPr>
        <w:pStyle w:val="Brdtextmedindrag"/>
        <w:spacing w:line="220" w:lineRule="exact"/>
        <w:rPr>
          <w:i/>
          <w:sz w:val="18"/>
          <w:szCs w:val="18"/>
        </w:rPr>
      </w:pPr>
      <w:r w:rsidRPr="00CB52D0">
        <w:rPr>
          <w:i/>
          <w:sz w:val="18"/>
          <w:szCs w:val="18"/>
        </w:rPr>
        <w:t>MTF-plattform</w:t>
      </w:r>
      <w:r w:rsidRPr="00CB52D0">
        <w:rPr>
          <w:sz w:val="18"/>
          <w:szCs w:val="18"/>
        </w:rPr>
        <w:t xml:space="preserve">: ett multilateralt system inom EES som sammanför flera </w:t>
      </w:r>
      <w:r w:rsidRPr="00CB52D0">
        <w:rPr>
          <w:spacing w:val="-4"/>
          <w:sz w:val="18"/>
          <w:szCs w:val="18"/>
        </w:rPr>
        <w:t>tredje</w:t>
      </w:r>
      <w:r w:rsidRPr="00CB52D0">
        <w:rPr>
          <w:spacing w:val="-4"/>
          <w:sz w:val="18"/>
          <w:szCs w:val="18"/>
        </w:rPr>
        <w:softHyphen/>
        <w:t>parters köp- och säljintressen i finansiella instrument – inom systemet</w:t>
      </w:r>
      <w:r w:rsidRPr="00CB52D0">
        <w:rPr>
          <w:sz w:val="18"/>
          <w:szCs w:val="18"/>
        </w:rPr>
        <w:t xml:space="preserve"> </w:t>
      </w:r>
      <w:r w:rsidRPr="00CB52D0">
        <w:rPr>
          <w:spacing w:val="-4"/>
          <w:sz w:val="18"/>
          <w:szCs w:val="18"/>
        </w:rPr>
        <w:t>och i enlighet med icke skönsmässiga regler – så att det leder till ett kontrakt,</w:t>
      </w:r>
    </w:p>
    <w:p w14:paraId="5E949570" w14:textId="77777777" w:rsidR="00890231" w:rsidRPr="00CB52D0" w:rsidRDefault="00890231" w:rsidP="00890231">
      <w:pPr>
        <w:pStyle w:val="Brdtextmedindrag"/>
        <w:spacing w:line="220" w:lineRule="exact"/>
        <w:rPr>
          <w:sz w:val="18"/>
          <w:szCs w:val="18"/>
        </w:rPr>
      </w:pPr>
      <w:r w:rsidRPr="00CB52D0">
        <w:rPr>
          <w:i/>
          <w:sz w:val="18"/>
          <w:szCs w:val="18"/>
        </w:rPr>
        <w:t>OTF-plattform</w:t>
      </w:r>
      <w:r w:rsidRPr="00CB52D0">
        <w:rPr>
          <w:sz w:val="18"/>
          <w:szCs w:val="18"/>
        </w:rPr>
        <w:t>: ett multilateralt system inom EES som inte är en regle</w:t>
      </w:r>
      <w:r w:rsidRPr="00CB52D0">
        <w:rPr>
          <w:sz w:val="18"/>
          <w:szCs w:val="18"/>
        </w:rPr>
        <w:softHyphen/>
        <w:t>rad marknad eller en MTF-plattform, och inom vilket flera tredjeparters köp- och säljintressen i obligationer, strukturerade finansiella produkter, utsläppsrätter eller derivat kan interagera inom systemet så att det leder till ett kontrakt,</w:t>
      </w:r>
    </w:p>
    <w:p w14:paraId="0535E34D" w14:textId="77777777" w:rsidR="00890231" w:rsidRPr="00CB52D0" w:rsidRDefault="00890231" w:rsidP="00890231">
      <w:pPr>
        <w:pStyle w:val="Brdtextmedindrag"/>
        <w:spacing w:line="220" w:lineRule="exact"/>
        <w:rPr>
          <w:sz w:val="18"/>
          <w:szCs w:val="18"/>
        </w:rPr>
      </w:pPr>
      <w:r w:rsidRPr="00CB52D0">
        <w:rPr>
          <w:i/>
          <w:sz w:val="18"/>
          <w:szCs w:val="18"/>
        </w:rPr>
        <w:t>professionell kund</w:t>
      </w:r>
      <w:r w:rsidRPr="00CB52D0">
        <w:rPr>
          <w:sz w:val="18"/>
          <w:szCs w:val="18"/>
        </w:rPr>
        <w:t>: en sådan kund som avses i 9 kap. 4 eller 5 §,</w:t>
      </w:r>
    </w:p>
    <w:p w14:paraId="7F5DB857" w14:textId="77777777" w:rsidR="00890231" w:rsidRPr="00CB52D0" w:rsidRDefault="00890231" w:rsidP="00890231">
      <w:pPr>
        <w:pStyle w:val="Brdtextmedindrag"/>
        <w:spacing w:line="220" w:lineRule="exact"/>
        <w:rPr>
          <w:sz w:val="18"/>
          <w:szCs w:val="18"/>
        </w:rPr>
      </w:pPr>
      <w:r w:rsidRPr="00CB52D0">
        <w:rPr>
          <w:i/>
          <w:sz w:val="18"/>
          <w:szCs w:val="18"/>
        </w:rPr>
        <w:t>reglerad marknad</w:t>
      </w:r>
      <w:r w:rsidRPr="00CB52D0">
        <w:rPr>
          <w:sz w:val="18"/>
          <w:szCs w:val="18"/>
        </w:rPr>
        <w:t xml:space="preserve">: ett multilateralt system inom EES som sammanför eller möjliggör sammanförande av ett flertal köp- och säljintressen i </w:t>
      </w:r>
      <w:r w:rsidRPr="00CB52D0">
        <w:rPr>
          <w:spacing w:val="-4"/>
          <w:sz w:val="18"/>
          <w:szCs w:val="18"/>
        </w:rPr>
        <w:t>finan</w:t>
      </w:r>
      <w:r w:rsidRPr="00CB52D0">
        <w:rPr>
          <w:spacing w:val="-4"/>
          <w:sz w:val="18"/>
          <w:szCs w:val="18"/>
        </w:rPr>
        <w:softHyphen/>
        <w:t>siella instrument från tredjepart – regelmässigt, inom systemet och i enlighe</w:t>
      </w:r>
      <w:r w:rsidRPr="00CB52D0">
        <w:rPr>
          <w:sz w:val="18"/>
          <w:szCs w:val="18"/>
        </w:rPr>
        <w:t>t med icke skönsmässiga regler – så att det leder till ett kontrakt,</w:t>
      </w:r>
    </w:p>
    <w:p w14:paraId="4975EAB9" w14:textId="77777777" w:rsidR="00890231" w:rsidRPr="00CB52D0" w:rsidRDefault="00890231" w:rsidP="00890231">
      <w:pPr>
        <w:pStyle w:val="Brdtextmedindrag"/>
        <w:spacing w:line="220" w:lineRule="exact"/>
        <w:rPr>
          <w:sz w:val="18"/>
          <w:szCs w:val="18"/>
        </w:rPr>
      </w:pPr>
      <w:r w:rsidRPr="00CB52D0">
        <w:rPr>
          <w:i/>
          <w:sz w:val="18"/>
          <w:szCs w:val="18"/>
        </w:rPr>
        <w:t>statlig emittent</w:t>
      </w:r>
      <w:r w:rsidRPr="00CB52D0">
        <w:rPr>
          <w:sz w:val="18"/>
          <w:szCs w:val="18"/>
        </w:rPr>
        <w:t>: någon av följande som emitterar skuldinstrument:</w:t>
      </w:r>
    </w:p>
    <w:p w14:paraId="4BBAA4A1" w14:textId="77777777" w:rsidR="00890231" w:rsidRPr="00CB52D0" w:rsidRDefault="00890231" w:rsidP="00890231">
      <w:pPr>
        <w:pStyle w:val="Brdtextmedindrag"/>
        <w:spacing w:line="220" w:lineRule="exact"/>
        <w:rPr>
          <w:sz w:val="18"/>
          <w:szCs w:val="18"/>
        </w:rPr>
      </w:pPr>
      <w:r w:rsidRPr="00CB52D0">
        <w:rPr>
          <w:sz w:val="18"/>
          <w:szCs w:val="18"/>
        </w:rPr>
        <w:t xml:space="preserve">1. Europeiska unionen, </w:t>
      </w:r>
    </w:p>
    <w:p w14:paraId="524AA421" w14:textId="77777777" w:rsidR="00890231" w:rsidRPr="00CB52D0" w:rsidRDefault="00890231" w:rsidP="00890231">
      <w:pPr>
        <w:pStyle w:val="Brdtextmedindrag"/>
        <w:spacing w:line="220" w:lineRule="exact"/>
        <w:rPr>
          <w:sz w:val="18"/>
          <w:szCs w:val="18"/>
        </w:rPr>
      </w:pPr>
      <w:r w:rsidRPr="00CB52D0">
        <w:rPr>
          <w:spacing w:val="-4"/>
          <w:sz w:val="18"/>
          <w:szCs w:val="18"/>
        </w:rPr>
        <w:t>2. en stat inom EES, inbegripet förvaltningar, organ eller en särskild funk</w:t>
      </w:r>
      <w:r w:rsidRPr="00CB52D0">
        <w:rPr>
          <w:spacing w:val="-4"/>
          <w:sz w:val="18"/>
          <w:szCs w:val="18"/>
        </w:rPr>
        <w:softHyphen/>
        <w:t>tion</w:t>
      </w:r>
      <w:r w:rsidRPr="00CB52D0">
        <w:rPr>
          <w:sz w:val="18"/>
          <w:szCs w:val="18"/>
        </w:rPr>
        <w:t xml:space="preserve"> i staten, </w:t>
      </w:r>
    </w:p>
    <w:p w14:paraId="1487788E" w14:textId="77777777" w:rsidR="00890231" w:rsidRPr="00CB52D0" w:rsidRDefault="00890231" w:rsidP="00890231">
      <w:pPr>
        <w:pStyle w:val="Brdtextmedindrag"/>
        <w:spacing w:line="220" w:lineRule="exact"/>
        <w:rPr>
          <w:sz w:val="18"/>
          <w:szCs w:val="18"/>
        </w:rPr>
      </w:pPr>
      <w:r w:rsidRPr="00CB52D0">
        <w:rPr>
          <w:sz w:val="18"/>
          <w:szCs w:val="18"/>
        </w:rPr>
        <w:t xml:space="preserve">3. när det gäller en federal stat inom EES, en delstat i federationen, </w:t>
      </w:r>
    </w:p>
    <w:p w14:paraId="2C28AF03" w14:textId="77777777" w:rsidR="00890231" w:rsidRPr="00CB52D0" w:rsidRDefault="00890231" w:rsidP="00890231">
      <w:pPr>
        <w:pStyle w:val="Brdtextmedindrag"/>
        <w:spacing w:line="220" w:lineRule="exact"/>
        <w:rPr>
          <w:sz w:val="18"/>
          <w:szCs w:val="18"/>
        </w:rPr>
      </w:pPr>
      <w:r w:rsidRPr="00CB52D0">
        <w:rPr>
          <w:sz w:val="18"/>
          <w:szCs w:val="18"/>
        </w:rPr>
        <w:t xml:space="preserve">4. en särskild funktion för flera stater inom EES, </w:t>
      </w:r>
    </w:p>
    <w:p w14:paraId="2FCECE3F" w14:textId="77777777" w:rsidR="00890231" w:rsidRPr="00CB52D0" w:rsidRDefault="00890231" w:rsidP="00890231">
      <w:pPr>
        <w:pStyle w:val="Brdtextmedindrag"/>
        <w:spacing w:line="220" w:lineRule="exact"/>
        <w:rPr>
          <w:sz w:val="18"/>
          <w:szCs w:val="18"/>
        </w:rPr>
      </w:pPr>
      <w:r w:rsidRPr="00CB52D0">
        <w:rPr>
          <w:sz w:val="18"/>
          <w:szCs w:val="18"/>
        </w:rPr>
        <w:t>5. en internationell finansinstitution som etablerats av minst två stater i</w:t>
      </w:r>
      <w:r w:rsidRPr="00CB52D0">
        <w:rPr>
          <w:spacing w:val="-2"/>
          <w:sz w:val="18"/>
          <w:szCs w:val="18"/>
        </w:rPr>
        <w:t>nom EES och vars mål är att ordna finansiering och tillhandahålla finansiellt</w:t>
      </w:r>
      <w:r w:rsidRPr="00CB52D0">
        <w:rPr>
          <w:sz w:val="18"/>
          <w:szCs w:val="18"/>
        </w:rPr>
        <w:t xml:space="preserve"> bistånd till de stater som har eller riskerar att få allvarliga finansierings</w:t>
      </w:r>
      <w:r w:rsidRPr="00CB52D0">
        <w:rPr>
          <w:sz w:val="18"/>
          <w:szCs w:val="18"/>
        </w:rPr>
        <w:softHyphen/>
        <w:t xml:space="preserve">problem, och </w:t>
      </w:r>
    </w:p>
    <w:p w14:paraId="2BCB1DA8" w14:textId="77777777" w:rsidR="00890231" w:rsidRPr="00CB52D0" w:rsidRDefault="00890231" w:rsidP="00890231">
      <w:pPr>
        <w:pStyle w:val="Brdtextmedindrag"/>
        <w:spacing w:line="220" w:lineRule="exact"/>
        <w:rPr>
          <w:sz w:val="18"/>
          <w:szCs w:val="18"/>
        </w:rPr>
      </w:pPr>
      <w:r w:rsidRPr="00CB52D0">
        <w:rPr>
          <w:sz w:val="18"/>
          <w:szCs w:val="18"/>
        </w:rPr>
        <w:t>6. Europeiska investeringsbanken,</w:t>
      </w:r>
    </w:p>
    <w:p w14:paraId="2A3D768C" w14:textId="77777777" w:rsidR="00890231" w:rsidRPr="00CB52D0" w:rsidRDefault="00890231" w:rsidP="00890231">
      <w:pPr>
        <w:pStyle w:val="Brdtextmedindrag"/>
        <w:spacing w:line="220" w:lineRule="exact"/>
        <w:rPr>
          <w:sz w:val="18"/>
          <w:szCs w:val="18"/>
        </w:rPr>
      </w:pPr>
      <w:r w:rsidRPr="00CB52D0">
        <w:rPr>
          <w:i/>
          <w:spacing w:val="-2"/>
          <w:sz w:val="18"/>
          <w:szCs w:val="18"/>
        </w:rPr>
        <w:t>systematisk internhandlare</w:t>
      </w:r>
      <w:r w:rsidRPr="00CB52D0">
        <w:rPr>
          <w:spacing w:val="-2"/>
          <w:sz w:val="18"/>
          <w:szCs w:val="18"/>
        </w:rPr>
        <w:t>: ett värdepappersinstitut som i en organiserad,</w:t>
      </w:r>
      <w:r w:rsidRPr="00CB52D0">
        <w:rPr>
          <w:sz w:val="18"/>
          <w:szCs w:val="18"/>
        </w:rPr>
        <w:t xml:space="preserve"> </w:t>
      </w:r>
      <w:r w:rsidRPr="00CB52D0">
        <w:rPr>
          <w:spacing w:val="-2"/>
          <w:sz w:val="18"/>
          <w:szCs w:val="18"/>
        </w:rPr>
        <w:t>frekvent, systematisk och väsentlig omfattning handlar för egen räkning när</w:t>
      </w:r>
      <w:r w:rsidRPr="00CB52D0">
        <w:rPr>
          <w:sz w:val="18"/>
          <w:szCs w:val="18"/>
        </w:rPr>
        <w:t xml:space="preserve"> det utför kundorder utanför en reglerad marknad eller en handelsplattform utan att utnyttja ett multilateralt system,</w:t>
      </w:r>
    </w:p>
    <w:p w14:paraId="12F99B66" w14:textId="77777777" w:rsidR="00890231" w:rsidRPr="00CB52D0" w:rsidRDefault="00890231" w:rsidP="00890231">
      <w:pPr>
        <w:pStyle w:val="Brdtextmedindrag"/>
        <w:spacing w:line="220" w:lineRule="exact"/>
        <w:rPr>
          <w:sz w:val="18"/>
          <w:szCs w:val="18"/>
        </w:rPr>
      </w:pPr>
      <w:r w:rsidRPr="00CB52D0">
        <w:rPr>
          <w:i/>
          <w:sz w:val="18"/>
          <w:szCs w:val="18"/>
        </w:rPr>
        <w:t>tillhandahållare av konsoliderad handelsinformation (CTP-leverantör)</w:t>
      </w:r>
      <w:r w:rsidRPr="00CB52D0">
        <w:rPr>
          <w:sz w:val="18"/>
          <w:szCs w:val="18"/>
        </w:rPr>
        <w:t>: en fysisk eller juridisk person som har tillstånd för att samla in rapporter om handeln med de finansiella instrument som anges i artiklarna 6, 7, 10, 12, 13, 20 och 21 i förordningen om marknader för finansiella instrument från handelsplatser och från en eller flera APA-leverantörer samt konso</w:t>
      </w:r>
      <w:r w:rsidRPr="00CB52D0">
        <w:rPr>
          <w:sz w:val="18"/>
          <w:szCs w:val="18"/>
        </w:rPr>
        <w:softHyphen/>
        <w:t>lidera rapporterna till ett kontinuerligt elektroniskt informationsflöde med uppgifter om priser och volymer per finansiellt instrument,</w:t>
      </w:r>
    </w:p>
    <w:p w14:paraId="0CCB56EC" w14:textId="77777777" w:rsidR="00890231" w:rsidRPr="00CB52D0" w:rsidRDefault="00890231" w:rsidP="00890231">
      <w:pPr>
        <w:pStyle w:val="Brdtextmedindrag"/>
        <w:spacing w:line="220" w:lineRule="exact"/>
        <w:rPr>
          <w:sz w:val="18"/>
          <w:szCs w:val="18"/>
        </w:rPr>
      </w:pPr>
      <w:r w:rsidRPr="00CB52D0">
        <w:rPr>
          <w:i/>
          <w:sz w:val="18"/>
          <w:szCs w:val="18"/>
        </w:rPr>
        <w:t>tillväxtmarknad för små och medelstora företag</w:t>
      </w:r>
      <w:r w:rsidRPr="00CB52D0">
        <w:rPr>
          <w:sz w:val="18"/>
          <w:szCs w:val="18"/>
        </w:rPr>
        <w:t>: en MTF-plattform som är registrerad som en tillväxtmarknad för små och medelstora företag hos Finans</w:t>
      </w:r>
      <w:r w:rsidRPr="00CB52D0">
        <w:rPr>
          <w:sz w:val="18"/>
          <w:szCs w:val="18"/>
        </w:rPr>
        <w:softHyphen/>
        <w:t>inspektionen enligt 11 kap. 13–15 §§ eller hos en behörig myndighet i ett annat land inom EES,</w:t>
      </w:r>
    </w:p>
    <w:p w14:paraId="6FD25E6B" w14:textId="77777777" w:rsidR="00890231" w:rsidRPr="00CB52D0" w:rsidRDefault="00890231" w:rsidP="00890231">
      <w:pPr>
        <w:pStyle w:val="Brdtextmedindrag"/>
        <w:spacing w:line="220" w:lineRule="exact"/>
        <w:rPr>
          <w:sz w:val="18"/>
          <w:szCs w:val="18"/>
        </w:rPr>
      </w:pPr>
      <w:r w:rsidRPr="00CB52D0">
        <w:rPr>
          <w:i/>
          <w:spacing w:val="-4"/>
          <w:sz w:val="18"/>
          <w:szCs w:val="18"/>
        </w:rPr>
        <w:t>utländskt kreditinstitut</w:t>
      </w:r>
      <w:r w:rsidRPr="00CB52D0">
        <w:rPr>
          <w:spacing w:val="-4"/>
          <w:sz w:val="18"/>
          <w:szCs w:val="18"/>
        </w:rPr>
        <w:t>: ett kreditinstitut enligt 1 kap. 5 § första stycket 21</w:t>
      </w:r>
      <w:r w:rsidRPr="00CB52D0">
        <w:rPr>
          <w:sz w:val="18"/>
          <w:szCs w:val="18"/>
        </w:rPr>
        <w:t xml:space="preserve"> lagen (2004:297) om bank- och finansieringsrörelse,</w:t>
      </w:r>
    </w:p>
    <w:p w14:paraId="747D2208" w14:textId="77777777" w:rsidR="00890231" w:rsidRPr="00CB52D0" w:rsidRDefault="00890231" w:rsidP="00890231">
      <w:pPr>
        <w:pStyle w:val="Brdtextmedindrag"/>
        <w:spacing w:line="220" w:lineRule="exact"/>
        <w:rPr>
          <w:sz w:val="18"/>
          <w:szCs w:val="18"/>
        </w:rPr>
      </w:pPr>
      <w:r w:rsidRPr="00CB52D0">
        <w:rPr>
          <w:i/>
          <w:sz w:val="18"/>
          <w:szCs w:val="18"/>
        </w:rPr>
        <w:t>utländskt värdepappersföretag</w:t>
      </w:r>
      <w:r w:rsidRPr="00CB52D0">
        <w:rPr>
          <w:sz w:val="18"/>
          <w:szCs w:val="18"/>
        </w:rPr>
        <w:t>: ett utländskt företag som i hemlandet har tillstånd att driva värdepappersrörelse,</w:t>
      </w:r>
    </w:p>
    <w:p w14:paraId="7F8F9426" w14:textId="77777777" w:rsidR="00890231" w:rsidRPr="00CB52D0" w:rsidRDefault="00890231" w:rsidP="00890231">
      <w:pPr>
        <w:pStyle w:val="Brdtextmedindrag"/>
        <w:spacing w:line="220" w:lineRule="exact"/>
        <w:rPr>
          <w:sz w:val="18"/>
          <w:szCs w:val="18"/>
        </w:rPr>
      </w:pPr>
      <w:r w:rsidRPr="00CB52D0">
        <w:rPr>
          <w:i/>
          <w:sz w:val="18"/>
          <w:szCs w:val="18"/>
        </w:rPr>
        <w:t>värdepappersbolag</w:t>
      </w:r>
      <w:r w:rsidRPr="00CB52D0">
        <w:rPr>
          <w:sz w:val="18"/>
          <w:szCs w:val="18"/>
        </w:rPr>
        <w:t>: ett svenskt aktiebolag som har fått tillstånd enligt denna lag att driva värdepappersrörelse och som inte är ett bankaktiebolag eller ett kreditmarknadsbolag</w:t>
      </w:r>
      <w:r w:rsidRPr="00CB52D0">
        <w:rPr>
          <w:i/>
          <w:iCs/>
          <w:sz w:val="18"/>
          <w:szCs w:val="18"/>
        </w:rPr>
        <w:t xml:space="preserve"> </w:t>
      </w:r>
      <w:r w:rsidRPr="00CB52D0">
        <w:rPr>
          <w:sz w:val="18"/>
          <w:szCs w:val="18"/>
        </w:rPr>
        <w:t>enligt lagen</w:t>
      </w:r>
      <w:r w:rsidRPr="00CB52D0">
        <w:rPr>
          <w:spacing w:val="-4"/>
          <w:sz w:val="18"/>
          <w:szCs w:val="18"/>
        </w:rPr>
        <w:t xml:space="preserve"> om bank- och finansierings</w:t>
      </w:r>
      <w:r w:rsidRPr="00CB52D0">
        <w:rPr>
          <w:spacing w:val="-4"/>
          <w:sz w:val="18"/>
          <w:szCs w:val="18"/>
        </w:rPr>
        <w:softHyphen/>
        <w:t>rörelse,</w:t>
      </w:r>
    </w:p>
    <w:p w14:paraId="423370C3" w14:textId="77777777" w:rsidR="00890231" w:rsidRPr="00CB52D0" w:rsidRDefault="00890231" w:rsidP="00890231">
      <w:pPr>
        <w:pStyle w:val="Brdtextmedindrag"/>
        <w:spacing w:line="220" w:lineRule="exact"/>
        <w:rPr>
          <w:sz w:val="18"/>
          <w:szCs w:val="18"/>
        </w:rPr>
      </w:pPr>
      <w:r w:rsidRPr="00CB52D0">
        <w:rPr>
          <w:i/>
          <w:sz w:val="18"/>
          <w:szCs w:val="18"/>
        </w:rPr>
        <w:lastRenderedPageBreak/>
        <w:t>värdepapperscentral</w:t>
      </w:r>
      <w:r w:rsidRPr="00CB52D0">
        <w:rPr>
          <w:sz w:val="18"/>
          <w:szCs w:val="18"/>
        </w:rPr>
        <w:t>: en värdepapperscentral enligt definitionen i arti</w:t>
      </w:r>
      <w:r w:rsidRPr="00CB52D0">
        <w:rPr>
          <w:sz w:val="18"/>
          <w:szCs w:val="18"/>
        </w:rPr>
        <w:softHyphen/>
        <w:t xml:space="preserve">kel 2.1.1 i förordningen om värdepapperscentraler, </w:t>
      </w:r>
    </w:p>
    <w:p w14:paraId="4A79C587" w14:textId="77777777" w:rsidR="00890231" w:rsidRPr="00CB52D0" w:rsidRDefault="00890231" w:rsidP="00890231">
      <w:pPr>
        <w:pStyle w:val="Brdtextmedindrag"/>
        <w:spacing w:line="220" w:lineRule="exact"/>
        <w:rPr>
          <w:sz w:val="18"/>
          <w:szCs w:val="18"/>
        </w:rPr>
      </w:pPr>
      <w:r w:rsidRPr="00CB52D0">
        <w:rPr>
          <w:i/>
          <w:iCs/>
          <w:sz w:val="18"/>
          <w:szCs w:val="18"/>
        </w:rPr>
        <w:t>värdepappersinriktat holdingföretag: ett värdepappers</w:t>
      </w:r>
      <w:r w:rsidRPr="00CB52D0">
        <w:rPr>
          <w:i/>
          <w:iCs/>
          <w:sz w:val="18"/>
          <w:szCs w:val="18"/>
        </w:rPr>
        <w:softHyphen/>
        <w:t>in</w:t>
      </w:r>
      <w:r w:rsidRPr="00CB52D0">
        <w:rPr>
          <w:i/>
          <w:iCs/>
          <w:sz w:val="18"/>
          <w:szCs w:val="18"/>
        </w:rPr>
        <w:softHyphen/>
        <w:t>riktat holding</w:t>
      </w:r>
      <w:r w:rsidRPr="00CB52D0">
        <w:rPr>
          <w:i/>
          <w:iCs/>
          <w:sz w:val="18"/>
          <w:szCs w:val="18"/>
        </w:rPr>
        <w:softHyphen/>
        <w:t>företag enligt definitionen i artikel 4.1.23 i värdepappersbolagsför</w:t>
      </w:r>
      <w:r w:rsidRPr="00CB52D0">
        <w:rPr>
          <w:i/>
          <w:iCs/>
          <w:sz w:val="18"/>
          <w:szCs w:val="18"/>
        </w:rPr>
        <w:softHyphen/>
        <w:t>ord</w:t>
      </w:r>
      <w:r w:rsidRPr="00CB52D0">
        <w:rPr>
          <w:i/>
          <w:iCs/>
          <w:sz w:val="18"/>
          <w:szCs w:val="18"/>
        </w:rPr>
        <w:softHyphen/>
        <w:t>ningen, och</w:t>
      </w:r>
    </w:p>
    <w:p w14:paraId="3C9B99F8" w14:textId="77777777" w:rsidR="00890231" w:rsidRPr="00CB52D0" w:rsidRDefault="00890231" w:rsidP="00890231">
      <w:pPr>
        <w:pStyle w:val="Brdtextmedindrag"/>
        <w:spacing w:line="220" w:lineRule="exact"/>
        <w:rPr>
          <w:sz w:val="18"/>
          <w:szCs w:val="18"/>
        </w:rPr>
      </w:pPr>
      <w:r w:rsidRPr="00CB52D0">
        <w:rPr>
          <w:i/>
          <w:spacing w:val="-4"/>
          <w:sz w:val="18"/>
          <w:szCs w:val="18"/>
        </w:rPr>
        <w:t>värdepappersinstitut</w:t>
      </w:r>
      <w:r w:rsidRPr="00CB52D0">
        <w:rPr>
          <w:spacing w:val="-4"/>
          <w:sz w:val="18"/>
          <w:szCs w:val="18"/>
        </w:rPr>
        <w:t>: ett värdepappersbolag, ett svenskt kreditinstitut som</w:t>
      </w:r>
      <w:r w:rsidRPr="00CB52D0">
        <w:rPr>
          <w:sz w:val="18"/>
          <w:szCs w:val="18"/>
        </w:rPr>
        <w:t xml:space="preserve"> har fått tillstånd enligt denna lag att driva värdepappersrörelse eller ett utländskt företag som driver värdepappersrörelse från filial i Sverige eller genom att använda anknutna ombud etablerade i Sverige.</w:t>
      </w:r>
    </w:p>
    <w:p w14:paraId="386E9556" w14:textId="77777777" w:rsidR="00890231" w:rsidRPr="00CB52D0" w:rsidRDefault="00890231" w:rsidP="00890231">
      <w:pPr>
        <w:pStyle w:val="Brdtext"/>
      </w:pPr>
    </w:p>
    <w:p w14:paraId="0563E0B5" w14:textId="4AFA5A1B" w:rsidR="00890231" w:rsidRPr="00CB52D0" w:rsidRDefault="00890231" w:rsidP="0000314E">
      <w:pPr>
        <w:pStyle w:val="Brdtext"/>
        <w:rPr>
          <w:spacing w:val="-4"/>
        </w:rPr>
      </w:pPr>
      <w:r w:rsidRPr="00CB52D0">
        <w:rPr>
          <w:spacing w:val="-4"/>
        </w:rPr>
        <w:t>Paragrafen innehåller definitioner. Ändringarna genomför delvis artikel 3.1.21</w:t>
      </w:r>
      <w:r>
        <w:rPr>
          <w:spacing w:val="-4"/>
        </w:rPr>
        <w:t xml:space="preserve"> </w:t>
      </w:r>
      <w:bookmarkStart w:id="368" w:name="_Hlk65097170"/>
      <w:r>
        <w:rPr>
          <w:spacing w:val="-4"/>
        </w:rPr>
        <w:t>och artikel 3.1.5 och 3.1.19</w:t>
      </w:r>
      <w:r w:rsidR="00697D20">
        <w:rPr>
          <w:spacing w:val="-4"/>
        </w:rPr>
        <w:t xml:space="preserve"> i värdepappersbolagsdirektivet</w:t>
      </w:r>
      <w:r w:rsidRPr="00CB52D0">
        <w:rPr>
          <w:spacing w:val="-4"/>
        </w:rPr>
        <w:t>.</w:t>
      </w:r>
      <w:bookmarkEnd w:id="368"/>
      <w:r w:rsidRPr="00CB52D0">
        <w:rPr>
          <w:spacing w:val="-4"/>
        </w:rPr>
        <w:t xml:space="preserve"> Övervägandena finns i avsnitt 9.3.</w:t>
      </w:r>
    </w:p>
    <w:p w14:paraId="63B038C6" w14:textId="5929A09B" w:rsidR="00890231" w:rsidRPr="00CB52D0" w:rsidRDefault="00890231" w:rsidP="0000314E">
      <w:pPr>
        <w:pStyle w:val="Brdtextmedindrag"/>
      </w:pPr>
      <w:r w:rsidRPr="00CB52D0">
        <w:t>Det införs en definition av litet och icke-sammanlänkat värde</w:t>
      </w:r>
      <w:r w:rsidRPr="00CB52D0">
        <w:softHyphen/>
        <w:t>pappers</w:t>
      </w:r>
      <w:r w:rsidRPr="00CB52D0">
        <w:softHyphen/>
        <w:t>bolag, som hänvisar till definition</w:t>
      </w:r>
      <w:r w:rsidR="00697D20">
        <w:t>en</w:t>
      </w:r>
      <w:r w:rsidRPr="00CB52D0">
        <w:t xml:space="preserve"> i artikel 12.1 i värde</w:t>
      </w:r>
      <w:r w:rsidRPr="00CB52D0">
        <w:softHyphen/>
        <w:t>pap</w:t>
      </w:r>
      <w:r w:rsidRPr="00CB52D0">
        <w:softHyphen/>
        <w:t>pers</w:t>
      </w:r>
      <w:r w:rsidRPr="00CB52D0">
        <w:softHyphen/>
        <w:t>bolags</w:t>
      </w:r>
      <w:r w:rsidRPr="00CB52D0">
        <w:softHyphen/>
        <w:t xml:space="preserve">förordningen. </w:t>
      </w:r>
    </w:p>
    <w:p w14:paraId="7A7EE688" w14:textId="4205E9EC" w:rsidR="00890231" w:rsidRDefault="00890231" w:rsidP="0000314E">
      <w:pPr>
        <w:pStyle w:val="Brdtextmedindrag"/>
      </w:pPr>
      <w:r w:rsidRPr="00CB52D0">
        <w:t>Det införs även en defini</w:t>
      </w:r>
      <w:r w:rsidRPr="00CB52D0">
        <w:softHyphen/>
        <w:t>tion av värde</w:t>
      </w:r>
      <w:r w:rsidRPr="00CB52D0">
        <w:softHyphen/>
        <w:t>pappers</w:t>
      </w:r>
      <w:r w:rsidRPr="00CB52D0">
        <w:softHyphen/>
        <w:t>inriktat hol</w:t>
      </w:r>
      <w:r w:rsidRPr="00CB52D0">
        <w:softHyphen/>
        <w:t>ding</w:t>
      </w:r>
      <w:r w:rsidRPr="00CB52D0">
        <w:softHyphen/>
        <w:t>företag som motsvarar definitionen i artikel 4.1.23 i värdepappers</w:t>
      </w:r>
      <w:r w:rsidRPr="00CB52D0">
        <w:softHyphen/>
        <w:t>bolags</w:t>
      </w:r>
      <w:r w:rsidRPr="00CB52D0">
        <w:softHyphen/>
        <w:t>förord</w:t>
      </w:r>
      <w:r w:rsidRPr="00CB52D0">
        <w:softHyphen/>
        <w:t>ningen. Kommissionen får anta delegerade akter för att förtydliga defini</w:t>
      </w:r>
      <w:r w:rsidRPr="00CB52D0">
        <w:softHyphen/>
        <w:t>tionen i förordningen (</w:t>
      </w:r>
      <w:r w:rsidR="00642BBC" w:rsidRPr="00CB52D0">
        <w:t>artikel</w:t>
      </w:r>
      <w:r w:rsidR="00642BBC">
        <w:t> </w:t>
      </w:r>
      <w:r w:rsidRPr="00CB52D0">
        <w:t>4.2</w:t>
      </w:r>
      <w:r w:rsidR="00BE77D5">
        <w:t xml:space="preserve"> i värdepappersbolags</w:t>
      </w:r>
      <w:r w:rsidR="000874A5">
        <w:t>förordningen</w:t>
      </w:r>
      <w:r w:rsidRPr="00CB52D0">
        <w:t>).</w:t>
      </w:r>
    </w:p>
    <w:p w14:paraId="715EF11B" w14:textId="77777777" w:rsidR="00890231" w:rsidRPr="00CB52D0" w:rsidRDefault="00890231" w:rsidP="00890231">
      <w:pPr>
        <w:pStyle w:val="Brdtextmedindrag"/>
      </w:pPr>
    </w:p>
    <w:p w14:paraId="625482D5" w14:textId="77777777" w:rsidR="00890231" w:rsidRPr="00CB52D0" w:rsidRDefault="00890231" w:rsidP="00890231">
      <w:pPr>
        <w:pStyle w:val="Brdtext"/>
        <w:spacing w:line="220" w:lineRule="exact"/>
        <w:rPr>
          <w:sz w:val="18"/>
          <w:szCs w:val="18"/>
        </w:rPr>
      </w:pPr>
      <w:r w:rsidRPr="00CB52D0">
        <w:rPr>
          <w:b/>
          <w:sz w:val="18"/>
          <w:szCs w:val="18"/>
        </w:rPr>
        <w:t>5 §    </w:t>
      </w:r>
      <w:r w:rsidRPr="00CB52D0">
        <w:rPr>
          <w:sz w:val="18"/>
          <w:szCs w:val="18"/>
        </w:rPr>
        <w:t>I denna lag betyder</w:t>
      </w:r>
    </w:p>
    <w:p w14:paraId="5F2C001E" w14:textId="77777777" w:rsidR="00890231" w:rsidRPr="00CB52D0" w:rsidRDefault="00890231" w:rsidP="00890231">
      <w:pPr>
        <w:pStyle w:val="Brdtextmedindrag"/>
        <w:spacing w:line="220" w:lineRule="exact"/>
        <w:rPr>
          <w:sz w:val="18"/>
          <w:szCs w:val="18"/>
        </w:rPr>
      </w:pPr>
      <w:r w:rsidRPr="00CB52D0">
        <w:rPr>
          <w:i/>
          <w:sz w:val="18"/>
          <w:szCs w:val="18"/>
        </w:rPr>
        <w:t>algoritmisk handel</w:t>
      </w:r>
      <w:r w:rsidRPr="00CB52D0">
        <w:rPr>
          <w:sz w:val="18"/>
          <w:szCs w:val="18"/>
        </w:rPr>
        <w:t>: handel med finansiella instrument där en datoralgo</w:t>
      </w:r>
      <w:r w:rsidRPr="00CB52D0">
        <w:rPr>
          <w:sz w:val="18"/>
          <w:szCs w:val="18"/>
        </w:rPr>
        <w:softHyphen/>
        <w:t>ritm auto</w:t>
      </w:r>
      <w:r w:rsidRPr="00CB52D0">
        <w:rPr>
          <w:sz w:val="18"/>
          <w:szCs w:val="18"/>
        </w:rPr>
        <w:softHyphen/>
        <w:t>matiskt bestämmer enskilda orderparametrar med begränsat eller inget mänskligt ingripande,</w:t>
      </w:r>
    </w:p>
    <w:p w14:paraId="360D5777" w14:textId="77777777" w:rsidR="00890231" w:rsidRPr="00CB52D0" w:rsidRDefault="00890231" w:rsidP="00890231">
      <w:pPr>
        <w:pStyle w:val="Brdtextmedindrag"/>
        <w:spacing w:line="220" w:lineRule="exact"/>
        <w:rPr>
          <w:i/>
          <w:sz w:val="18"/>
          <w:szCs w:val="18"/>
        </w:rPr>
      </w:pPr>
      <w:r w:rsidRPr="00CB52D0">
        <w:rPr>
          <w:i/>
          <w:spacing w:val="-4"/>
          <w:sz w:val="18"/>
          <w:szCs w:val="18"/>
        </w:rPr>
        <w:t>betydande filial</w:t>
      </w:r>
      <w:r w:rsidRPr="00CB52D0">
        <w:rPr>
          <w:iCs/>
          <w:spacing w:val="-4"/>
          <w:sz w:val="18"/>
          <w:szCs w:val="18"/>
        </w:rPr>
        <w:t>:</w:t>
      </w:r>
      <w:r w:rsidRPr="00CB52D0">
        <w:rPr>
          <w:i/>
          <w:spacing w:val="-4"/>
          <w:sz w:val="18"/>
          <w:szCs w:val="18"/>
        </w:rPr>
        <w:t xml:space="preserve"> </w:t>
      </w:r>
      <w:r w:rsidRPr="00CB52D0">
        <w:rPr>
          <w:spacing w:val="-4"/>
          <w:sz w:val="18"/>
          <w:szCs w:val="18"/>
        </w:rPr>
        <w:t>en filial som är betydande enligt artikel 51.1 i Europaparla</w:t>
      </w:r>
      <w:r w:rsidRPr="00CB52D0">
        <w:rPr>
          <w:spacing w:val="-4"/>
          <w:sz w:val="18"/>
          <w:szCs w:val="18"/>
        </w:rPr>
        <w:softHyphen/>
        <w:t xml:space="preserve">mentets </w:t>
      </w:r>
      <w:r w:rsidRPr="00CB52D0">
        <w:rPr>
          <w:sz w:val="18"/>
          <w:szCs w:val="18"/>
        </w:rPr>
        <w:t>och rådets direktiv 2013/36/EU av den 26 juni 2013 om behörighet att utöva verksamhet i kreditinstitut och om särskild tillsyn av kreditinsti</w:t>
      </w:r>
      <w:r w:rsidRPr="00CB52D0">
        <w:rPr>
          <w:sz w:val="18"/>
          <w:szCs w:val="18"/>
        </w:rPr>
        <w:softHyphen/>
        <w:t>tut, om ändring av direktiv 2002/87/EG och om upphävande av</w:t>
      </w:r>
      <w:r w:rsidRPr="00CB52D0">
        <w:rPr>
          <w:i/>
          <w:sz w:val="18"/>
          <w:szCs w:val="18"/>
        </w:rPr>
        <w:t xml:space="preserve"> direktiven </w:t>
      </w:r>
      <w:r w:rsidRPr="00CB52D0">
        <w:rPr>
          <w:spacing w:val="-4"/>
          <w:sz w:val="18"/>
          <w:szCs w:val="18"/>
        </w:rPr>
        <w:t>2006/48/EG och 2006/49/EG,</w:t>
      </w:r>
      <w:r w:rsidRPr="00CB52D0">
        <w:rPr>
          <w:i/>
          <w:spacing w:val="-4"/>
          <w:sz w:val="18"/>
          <w:szCs w:val="18"/>
        </w:rPr>
        <w:t xml:space="preserve"> i lydelsen enligt Europaparlamentets och rådets</w:t>
      </w:r>
      <w:r w:rsidRPr="00CB52D0">
        <w:rPr>
          <w:i/>
          <w:sz w:val="18"/>
          <w:szCs w:val="18"/>
        </w:rPr>
        <w:t xml:space="preserve"> direktiv (EU) 2019/2034</w:t>
      </w:r>
      <w:r w:rsidRPr="00CB52D0">
        <w:rPr>
          <w:sz w:val="18"/>
          <w:szCs w:val="18"/>
        </w:rPr>
        <w:t>,</w:t>
      </w:r>
    </w:p>
    <w:p w14:paraId="38E13E88" w14:textId="77777777" w:rsidR="00890231" w:rsidRPr="00CB52D0" w:rsidRDefault="00890231" w:rsidP="00890231">
      <w:pPr>
        <w:pStyle w:val="Brdtextmedindrag"/>
        <w:spacing w:line="220" w:lineRule="exact"/>
        <w:rPr>
          <w:i/>
          <w:sz w:val="18"/>
          <w:szCs w:val="18"/>
        </w:rPr>
      </w:pPr>
      <w:r w:rsidRPr="00CB52D0">
        <w:rPr>
          <w:i/>
          <w:sz w:val="18"/>
          <w:szCs w:val="18"/>
        </w:rPr>
        <w:t>blandat finansiellt holdingföretag</w:t>
      </w:r>
      <w:r w:rsidRPr="00CB52D0">
        <w:rPr>
          <w:iCs/>
          <w:sz w:val="18"/>
          <w:szCs w:val="18"/>
        </w:rPr>
        <w:t>:</w:t>
      </w:r>
      <w:r w:rsidRPr="00CB52D0">
        <w:rPr>
          <w:i/>
          <w:sz w:val="18"/>
          <w:szCs w:val="18"/>
        </w:rPr>
        <w:t xml:space="preserve"> </w:t>
      </w:r>
      <w:r w:rsidRPr="00CB52D0">
        <w:rPr>
          <w:sz w:val="18"/>
          <w:szCs w:val="18"/>
        </w:rPr>
        <w:t xml:space="preserve">ett holdingföretag enligt </w:t>
      </w:r>
      <w:r w:rsidRPr="00CB52D0">
        <w:rPr>
          <w:i/>
          <w:sz w:val="18"/>
          <w:szCs w:val="18"/>
        </w:rPr>
        <w:t>artikel</w:t>
      </w:r>
      <w:r w:rsidRPr="00CB52D0">
        <w:rPr>
          <w:sz w:val="18"/>
          <w:szCs w:val="18"/>
        </w:rPr>
        <w:t> </w:t>
      </w:r>
      <w:r w:rsidRPr="00CB52D0">
        <w:rPr>
          <w:i/>
          <w:sz w:val="18"/>
          <w:szCs w:val="18"/>
        </w:rPr>
        <w:t>4.1.40 i värdepappersbolagsförordningen</w:t>
      </w:r>
      <w:r w:rsidRPr="00CB52D0">
        <w:rPr>
          <w:sz w:val="18"/>
          <w:szCs w:val="18"/>
        </w:rPr>
        <w:t>,</w:t>
      </w:r>
    </w:p>
    <w:p w14:paraId="3428BA21" w14:textId="77777777" w:rsidR="00890231" w:rsidRPr="00CB52D0" w:rsidRDefault="00890231" w:rsidP="00890231">
      <w:pPr>
        <w:pStyle w:val="Brdtextmedindrag"/>
        <w:spacing w:line="220" w:lineRule="exact"/>
        <w:rPr>
          <w:spacing w:val="-2"/>
          <w:sz w:val="18"/>
          <w:szCs w:val="18"/>
        </w:rPr>
      </w:pPr>
      <w:r w:rsidRPr="00CB52D0">
        <w:rPr>
          <w:i/>
          <w:spacing w:val="-2"/>
          <w:sz w:val="18"/>
          <w:szCs w:val="18"/>
        </w:rPr>
        <w:t>blandat finansiellt moderholdingföretag inom EES</w:t>
      </w:r>
      <w:r w:rsidRPr="00CB52D0">
        <w:rPr>
          <w:spacing w:val="-2"/>
          <w:sz w:val="18"/>
          <w:szCs w:val="18"/>
        </w:rPr>
        <w:t>: ett inom EES etablerat blandat finansiellt holdingföretag som inte självt är ett dotterföretag till ett</w:t>
      </w:r>
    </w:p>
    <w:p w14:paraId="19794BD9" w14:textId="77777777" w:rsidR="00890231" w:rsidRPr="00CB52D0" w:rsidRDefault="00890231" w:rsidP="00890231">
      <w:pPr>
        <w:pStyle w:val="Brdtextmedindrag"/>
        <w:spacing w:line="220" w:lineRule="exact"/>
        <w:rPr>
          <w:sz w:val="18"/>
          <w:szCs w:val="18"/>
        </w:rPr>
      </w:pPr>
      <w:r w:rsidRPr="00CB52D0">
        <w:rPr>
          <w:sz w:val="18"/>
          <w:szCs w:val="18"/>
        </w:rPr>
        <w:t>1. kreditinstitut, värdepappersbolag eller EES-institut, eller</w:t>
      </w:r>
    </w:p>
    <w:p w14:paraId="5D5F7EB9" w14:textId="77777777" w:rsidR="00890231" w:rsidRPr="00CB52D0" w:rsidRDefault="00890231" w:rsidP="00890231">
      <w:pPr>
        <w:pStyle w:val="Brdtextmedindrag"/>
        <w:spacing w:line="220" w:lineRule="exact"/>
        <w:rPr>
          <w:sz w:val="18"/>
          <w:szCs w:val="18"/>
        </w:rPr>
      </w:pPr>
      <w:r w:rsidRPr="00CB52D0">
        <w:rPr>
          <w:sz w:val="18"/>
          <w:szCs w:val="18"/>
        </w:rPr>
        <w:t>2. annat blandat finansiellt holdingföretag eller ett finansiellt holding</w:t>
      </w:r>
      <w:r w:rsidRPr="00CB52D0">
        <w:rPr>
          <w:sz w:val="18"/>
          <w:szCs w:val="18"/>
        </w:rPr>
        <w:softHyphen/>
        <w:t>företag som är etablerat i något annat land inom EES,</w:t>
      </w:r>
    </w:p>
    <w:p w14:paraId="338D7692" w14:textId="77777777" w:rsidR="00890231" w:rsidRPr="00CB52D0" w:rsidRDefault="00890231" w:rsidP="00890231">
      <w:pPr>
        <w:pStyle w:val="Brdtextmedindrag"/>
        <w:spacing w:line="220" w:lineRule="exact"/>
        <w:rPr>
          <w:sz w:val="18"/>
          <w:szCs w:val="18"/>
        </w:rPr>
      </w:pPr>
      <w:r w:rsidRPr="00CB52D0">
        <w:rPr>
          <w:i/>
          <w:sz w:val="18"/>
          <w:szCs w:val="18"/>
        </w:rPr>
        <w:t>börshandlad fond</w:t>
      </w:r>
      <w:r w:rsidRPr="00CB52D0">
        <w:rPr>
          <w:sz w:val="18"/>
          <w:szCs w:val="18"/>
        </w:rPr>
        <w:t>: en fond där minst en andels- eller aktieklass handlas hela dagen på minst en handelsplats och med minst en marknadsgarant som vidtar åtgärder för att säkerställa att andels- eller aktiepriset på handels</w:t>
      </w:r>
      <w:r w:rsidRPr="00CB52D0">
        <w:rPr>
          <w:sz w:val="18"/>
          <w:szCs w:val="18"/>
        </w:rPr>
        <w:softHyphen/>
        <w:t>platsen inte i betydande grad skiljer sig från dess nettotillgångsvärde och, i tillämpliga fall, från dess preliminära nettotillgångsvärde,</w:t>
      </w:r>
    </w:p>
    <w:p w14:paraId="550A8013" w14:textId="77777777" w:rsidR="00890231" w:rsidRPr="00CB52D0" w:rsidRDefault="00890231" w:rsidP="00890231">
      <w:pPr>
        <w:pStyle w:val="Brdtextmedindrag"/>
        <w:spacing w:line="220" w:lineRule="exact"/>
        <w:rPr>
          <w:sz w:val="18"/>
          <w:szCs w:val="18"/>
        </w:rPr>
      </w:pPr>
      <w:r w:rsidRPr="00CB52D0">
        <w:rPr>
          <w:i/>
          <w:sz w:val="18"/>
          <w:szCs w:val="18"/>
        </w:rPr>
        <w:t>direkt elektroniskt tillträde</w:t>
      </w:r>
      <w:r w:rsidRPr="00CB52D0">
        <w:rPr>
          <w:sz w:val="18"/>
          <w:szCs w:val="18"/>
        </w:rPr>
        <w:t>: ett handelsplatsarrangemang där en deltagare på en handelsplats ger en person tillåtelse att använda deltagarens handelskod så att personen elektroniskt kan vidarebefordra order avseende ett finansiellt instrument direkt till handelsplatsen,</w:t>
      </w:r>
    </w:p>
    <w:p w14:paraId="0EE04C38" w14:textId="77777777" w:rsidR="00890231" w:rsidRPr="00CB52D0" w:rsidRDefault="00890231" w:rsidP="00890231">
      <w:pPr>
        <w:pStyle w:val="Brdtextmedindrag"/>
        <w:spacing w:line="220" w:lineRule="exact"/>
        <w:rPr>
          <w:sz w:val="18"/>
          <w:szCs w:val="18"/>
        </w:rPr>
      </w:pPr>
      <w:r w:rsidRPr="00CB52D0">
        <w:rPr>
          <w:i/>
          <w:sz w:val="18"/>
          <w:szCs w:val="18"/>
        </w:rPr>
        <w:t>EES</w:t>
      </w:r>
      <w:r w:rsidRPr="00CB52D0">
        <w:rPr>
          <w:sz w:val="18"/>
          <w:szCs w:val="18"/>
        </w:rPr>
        <w:t>: Europeiska ekonomiska samarbetsområdet,</w:t>
      </w:r>
    </w:p>
    <w:p w14:paraId="4DD8C8B9" w14:textId="77777777" w:rsidR="00890231" w:rsidRPr="00CB52D0" w:rsidRDefault="00890231" w:rsidP="00890231">
      <w:pPr>
        <w:pStyle w:val="Brdtextmedindrag"/>
        <w:spacing w:line="220" w:lineRule="exact"/>
        <w:rPr>
          <w:sz w:val="18"/>
          <w:szCs w:val="18"/>
        </w:rPr>
      </w:pPr>
      <w:r w:rsidRPr="00CB52D0">
        <w:rPr>
          <w:i/>
          <w:spacing w:val="-4"/>
          <w:sz w:val="18"/>
          <w:szCs w:val="18"/>
        </w:rPr>
        <w:t>EES-institut</w:t>
      </w:r>
      <w:r w:rsidRPr="00CB52D0">
        <w:rPr>
          <w:spacing w:val="-4"/>
          <w:sz w:val="18"/>
          <w:szCs w:val="18"/>
        </w:rPr>
        <w:t>: ett utländskt kreditinstitut eller ett utländskt värdepappers</w:t>
      </w:r>
      <w:r w:rsidRPr="00CB52D0">
        <w:rPr>
          <w:spacing w:val="-4"/>
          <w:sz w:val="18"/>
          <w:szCs w:val="18"/>
        </w:rPr>
        <w:softHyphen/>
        <w:t>företag</w:t>
      </w:r>
      <w:r w:rsidRPr="00CB52D0">
        <w:rPr>
          <w:sz w:val="18"/>
          <w:szCs w:val="18"/>
        </w:rPr>
        <w:t xml:space="preserve"> som är hemmahörande i något annat land inom EES än Sverige,</w:t>
      </w:r>
    </w:p>
    <w:p w14:paraId="10994CE2" w14:textId="77777777" w:rsidR="00890231" w:rsidRPr="00CB52D0" w:rsidRDefault="00890231" w:rsidP="00890231">
      <w:pPr>
        <w:pStyle w:val="Brdtextmedindrag"/>
        <w:spacing w:line="220" w:lineRule="exact"/>
        <w:rPr>
          <w:sz w:val="18"/>
          <w:szCs w:val="18"/>
        </w:rPr>
      </w:pPr>
      <w:r w:rsidRPr="00CB52D0">
        <w:rPr>
          <w:i/>
          <w:sz w:val="18"/>
          <w:szCs w:val="18"/>
        </w:rPr>
        <w:t>filial</w:t>
      </w:r>
      <w:r w:rsidRPr="00CB52D0">
        <w:rPr>
          <w:sz w:val="18"/>
          <w:szCs w:val="18"/>
        </w:rPr>
        <w:t>: ett avdelningskontor med självständig förvaltning, varvid även ett utländskt värdepappersföretags etablering av flera driftställen i Sverige ska anses som en enda filial,</w:t>
      </w:r>
    </w:p>
    <w:p w14:paraId="64272E40" w14:textId="23807377" w:rsidR="00890231" w:rsidRPr="00717C7D" w:rsidRDefault="00890231" w:rsidP="0000314E">
      <w:pPr>
        <w:pStyle w:val="Brdtextmedindrag"/>
        <w:spacing w:line="220" w:lineRule="exact"/>
        <w:rPr>
          <w:iCs/>
          <w:sz w:val="18"/>
          <w:szCs w:val="18"/>
        </w:rPr>
      </w:pPr>
      <w:r w:rsidRPr="00E356EE">
        <w:rPr>
          <w:i/>
          <w:sz w:val="18"/>
          <w:szCs w:val="18"/>
        </w:rPr>
        <w:lastRenderedPageBreak/>
        <w:t>finansiellt holdingföretag</w:t>
      </w:r>
      <w:r w:rsidRPr="00717C7D">
        <w:rPr>
          <w:iCs/>
          <w:sz w:val="18"/>
          <w:szCs w:val="18"/>
        </w:rPr>
        <w:t xml:space="preserve">: ett holdingföretag enligt </w:t>
      </w:r>
      <w:r w:rsidRPr="00E32980">
        <w:rPr>
          <w:iCs/>
          <w:sz w:val="18"/>
          <w:szCs w:val="18"/>
        </w:rPr>
        <w:t>artikel</w:t>
      </w:r>
      <w:r w:rsidRPr="00717C7D">
        <w:rPr>
          <w:iCs/>
          <w:sz w:val="18"/>
          <w:szCs w:val="18"/>
        </w:rPr>
        <w:t> </w:t>
      </w:r>
      <w:r w:rsidRPr="00E32980">
        <w:rPr>
          <w:iCs/>
          <w:sz w:val="18"/>
          <w:szCs w:val="18"/>
        </w:rPr>
        <w:t>4.1.</w:t>
      </w:r>
      <w:r w:rsidR="00717C7D">
        <w:rPr>
          <w:iCs/>
          <w:sz w:val="18"/>
          <w:szCs w:val="18"/>
        </w:rPr>
        <w:t>20</w:t>
      </w:r>
      <w:r w:rsidR="00717C7D" w:rsidRPr="00E32980">
        <w:rPr>
          <w:iCs/>
          <w:sz w:val="18"/>
          <w:szCs w:val="18"/>
        </w:rPr>
        <w:t xml:space="preserve"> </w:t>
      </w:r>
      <w:r w:rsidRPr="00E32980">
        <w:rPr>
          <w:iCs/>
          <w:sz w:val="18"/>
          <w:szCs w:val="18"/>
        </w:rPr>
        <w:t xml:space="preserve">i </w:t>
      </w:r>
      <w:r w:rsidR="0022138F">
        <w:rPr>
          <w:iCs/>
          <w:sz w:val="18"/>
          <w:szCs w:val="18"/>
        </w:rPr>
        <w:t>tillsyns</w:t>
      </w:r>
      <w:r w:rsidR="00E356EE">
        <w:rPr>
          <w:iCs/>
          <w:sz w:val="18"/>
          <w:szCs w:val="18"/>
        </w:rPr>
        <w:softHyphen/>
      </w:r>
      <w:r w:rsidR="0022138F">
        <w:rPr>
          <w:iCs/>
          <w:sz w:val="18"/>
          <w:szCs w:val="18"/>
        </w:rPr>
        <w:t>förordningen</w:t>
      </w:r>
      <w:r w:rsidRPr="00717C7D">
        <w:rPr>
          <w:iCs/>
          <w:sz w:val="18"/>
          <w:szCs w:val="18"/>
        </w:rPr>
        <w:t xml:space="preserve">, </w:t>
      </w:r>
    </w:p>
    <w:p w14:paraId="4E263746" w14:textId="77777777" w:rsidR="00890231" w:rsidRPr="00CB52D0" w:rsidRDefault="00890231" w:rsidP="00890231">
      <w:pPr>
        <w:pStyle w:val="Brdtextmedindrag"/>
        <w:spacing w:line="220" w:lineRule="exact"/>
        <w:rPr>
          <w:sz w:val="18"/>
          <w:szCs w:val="18"/>
        </w:rPr>
      </w:pPr>
      <w:r w:rsidRPr="00CB52D0">
        <w:rPr>
          <w:i/>
          <w:sz w:val="18"/>
          <w:szCs w:val="18"/>
        </w:rPr>
        <w:t>finansiellt institut</w:t>
      </w:r>
      <w:r w:rsidRPr="00CB52D0">
        <w:rPr>
          <w:sz w:val="18"/>
          <w:szCs w:val="18"/>
        </w:rPr>
        <w:t xml:space="preserve">: ett finansiellt institut enligt </w:t>
      </w:r>
      <w:r w:rsidRPr="00CB52D0">
        <w:rPr>
          <w:i/>
          <w:sz w:val="18"/>
          <w:szCs w:val="18"/>
        </w:rPr>
        <w:t>artikel</w:t>
      </w:r>
      <w:r w:rsidRPr="00CB52D0">
        <w:rPr>
          <w:sz w:val="18"/>
          <w:szCs w:val="18"/>
        </w:rPr>
        <w:t> </w:t>
      </w:r>
      <w:r w:rsidRPr="00CB52D0">
        <w:rPr>
          <w:i/>
          <w:sz w:val="18"/>
          <w:szCs w:val="18"/>
        </w:rPr>
        <w:t>4.1.14 i värde</w:t>
      </w:r>
      <w:r w:rsidRPr="00CB52D0">
        <w:rPr>
          <w:i/>
          <w:sz w:val="18"/>
          <w:szCs w:val="18"/>
        </w:rPr>
        <w:softHyphen/>
        <w:t>pappers</w:t>
      </w:r>
      <w:r w:rsidRPr="00CB52D0">
        <w:rPr>
          <w:i/>
          <w:sz w:val="18"/>
          <w:szCs w:val="18"/>
        </w:rPr>
        <w:softHyphen/>
        <w:t>bolagsförordningen</w:t>
      </w:r>
      <w:r w:rsidRPr="00CB52D0">
        <w:rPr>
          <w:sz w:val="18"/>
          <w:szCs w:val="18"/>
        </w:rPr>
        <w:t>,</w:t>
      </w:r>
    </w:p>
    <w:p w14:paraId="2B235318" w14:textId="77777777" w:rsidR="00890231" w:rsidRPr="00CB52D0" w:rsidRDefault="00890231" w:rsidP="00890231">
      <w:pPr>
        <w:pStyle w:val="Brdtextmedindrag"/>
        <w:spacing w:line="220" w:lineRule="exact"/>
        <w:rPr>
          <w:sz w:val="18"/>
          <w:szCs w:val="18"/>
        </w:rPr>
      </w:pPr>
      <w:r w:rsidRPr="00CB52D0">
        <w:rPr>
          <w:i/>
          <w:sz w:val="18"/>
          <w:szCs w:val="18"/>
        </w:rPr>
        <w:t>finansiellt moderholdingföretag inom EES</w:t>
      </w:r>
      <w:r w:rsidRPr="00CB52D0">
        <w:rPr>
          <w:sz w:val="18"/>
          <w:szCs w:val="18"/>
        </w:rPr>
        <w:t>: ett inom EES etablerat finan</w:t>
      </w:r>
      <w:r w:rsidRPr="00CB52D0">
        <w:rPr>
          <w:sz w:val="18"/>
          <w:szCs w:val="18"/>
        </w:rPr>
        <w:softHyphen/>
        <w:t>siellt holdingföretag som inte självt är ett dotterföretag till ett</w:t>
      </w:r>
    </w:p>
    <w:p w14:paraId="05379152" w14:textId="77777777" w:rsidR="00890231" w:rsidRPr="00CB52D0" w:rsidRDefault="00890231" w:rsidP="00890231">
      <w:pPr>
        <w:pStyle w:val="Brdtextmedindrag"/>
        <w:spacing w:line="220" w:lineRule="exact"/>
        <w:rPr>
          <w:sz w:val="18"/>
          <w:szCs w:val="18"/>
        </w:rPr>
      </w:pPr>
      <w:r w:rsidRPr="00CB52D0">
        <w:rPr>
          <w:sz w:val="18"/>
          <w:szCs w:val="18"/>
        </w:rPr>
        <w:t>1. kreditinstitut, värdepappersbolag eller EES-institut, eller</w:t>
      </w:r>
    </w:p>
    <w:p w14:paraId="3FCEA2D9" w14:textId="77777777" w:rsidR="00890231" w:rsidRPr="00CB52D0" w:rsidRDefault="00890231" w:rsidP="00890231">
      <w:pPr>
        <w:pStyle w:val="Brdtextmedindrag"/>
        <w:spacing w:line="220" w:lineRule="exact"/>
        <w:rPr>
          <w:sz w:val="18"/>
          <w:szCs w:val="18"/>
        </w:rPr>
      </w:pPr>
      <w:r w:rsidRPr="00CB52D0">
        <w:rPr>
          <w:sz w:val="18"/>
          <w:szCs w:val="18"/>
        </w:rPr>
        <w:t>2. annat finansiellt holdingföretag eller ett blandat finansiellt holding</w:t>
      </w:r>
      <w:r w:rsidRPr="00CB52D0">
        <w:rPr>
          <w:sz w:val="18"/>
          <w:szCs w:val="18"/>
        </w:rPr>
        <w:softHyphen/>
        <w:t>företag som är etablerat i något land inom EES,</w:t>
      </w:r>
    </w:p>
    <w:p w14:paraId="754A312D" w14:textId="77777777" w:rsidR="00890231" w:rsidRPr="00CB52D0" w:rsidRDefault="00890231" w:rsidP="00890231">
      <w:pPr>
        <w:pStyle w:val="Brdtextmedindrag"/>
        <w:spacing w:line="220" w:lineRule="exact"/>
        <w:rPr>
          <w:sz w:val="18"/>
          <w:szCs w:val="18"/>
        </w:rPr>
      </w:pPr>
      <w:r w:rsidRPr="00CB52D0">
        <w:rPr>
          <w:i/>
          <w:sz w:val="18"/>
          <w:szCs w:val="18"/>
        </w:rPr>
        <w:t>hemland</w:t>
      </w:r>
      <w:r w:rsidRPr="00CB52D0">
        <w:rPr>
          <w:sz w:val="18"/>
          <w:szCs w:val="18"/>
        </w:rPr>
        <w:t>: det land där ett företag har fått tillstånd att driva sådan verk</w:t>
      </w:r>
      <w:r w:rsidRPr="00CB52D0">
        <w:rPr>
          <w:sz w:val="18"/>
          <w:szCs w:val="18"/>
        </w:rPr>
        <w:softHyphen/>
        <w:t>samhet som avses i denna lag,</w:t>
      </w:r>
    </w:p>
    <w:p w14:paraId="3A4D7D17" w14:textId="77777777" w:rsidR="00890231" w:rsidRPr="00CB52D0" w:rsidRDefault="00890231" w:rsidP="00890231">
      <w:pPr>
        <w:pStyle w:val="Brdtextmedindrag"/>
        <w:spacing w:line="220" w:lineRule="exact"/>
        <w:rPr>
          <w:sz w:val="18"/>
          <w:szCs w:val="18"/>
        </w:rPr>
      </w:pPr>
      <w:r w:rsidRPr="00CB52D0">
        <w:rPr>
          <w:i/>
          <w:spacing w:val="-4"/>
          <w:sz w:val="18"/>
          <w:szCs w:val="18"/>
        </w:rPr>
        <w:t>holdingföretag med blandad verksamhet</w:t>
      </w:r>
      <w:r w:rsidRPr="00CB52D0">
        <w:rPr>
          <w:spacing w:val="-4"/>
          <w:sz w:val="18"/>
          <w:szCs w:val="18"/>
        </w:rPr>
        <w:t>: holdingföretag enligt artikel 4.1.22</w:t>
      </w:r>
      <w:r w:rsidRPr="00CB52D0">
        <w:rPr>
          <w:sz w:val="18"/>
          <w:szCs w:val="18"/>
        </w:rPr>
        <w:t xml:space="preserve"> i tillsynsförordningen,</w:t>
      </w:r>
    </w:p>
    <w:p w14:paraId="49C4AB01" w14:textId="77777777" w:rsidR="00890231" w:rsidRPr="00CB52D0" w:rsidRDefault="00890231" w:rsidP="00890231">
      <w:pPr>
        <w:pStyle w:val="Brdtextmedindrag"/>
        <w:spacing w:line="220" w:lineRule="exact"/>
        <w:rPr>
          <w:sz w:val="18"/>
          <w:szCs w:val="18"/>
        </w:rPr>
      </w:pPr>
      <w:r w:rsidRPr="00CB52D0">
        <w:rPr>
          <w:i/>
          <w:sz w:val="18"/>
          <w:szCs w:val="18"/>
        </w:rPr>
        <w:t>kapitalbas</w:t>
      </w:r>
      <w:r w:rsidRPr="00CB52D0">
        <w:rPr>
          <w:sz w:val="18"/>
          <w:szCs w:val="18"/>
        </w:rPr>
        <w:t xml:space="preserve">: </w:t>
      </w:r>
    </w:p>
    <w:p w14:paraId="18E1226D" w14:textId="2DE716DC" w:rsidR="00890231" w:rsidRPr="00CB52D0" w:rsidRDefault="00890231" w:rsidP="00890231">
      <w:pPr>
        <w:pStyle w:val="Brdtextmedindrag"/>
        <w:spacing w:line="220" w:lineRule="exact"/>
        <w:rPr>
          <w:i/>
          <w:sz w:val="18"/>
          <w:szCs w:val="18"/>
        </w:rPr>
      </w:pPr>
      <w:r w:rsidRPr="00CB52D0">
        <w:rPr>
          <w:i/>
          <w:iCs/>
          <w:sz w:val="18"/>
          <w:szCs w:val="18"/>
        </w:rPr>
        <w:t>1. </w:t>
      </w:r>
      <w:bookmarkStart w:id="369" w:name="_Hlk58965154"/>
      <w:r w:rsidRPr="00CB52D0">
        <w:rPr>
          <w:i/>
          <w:sz w:val="18"/>
          <w:szCs w:val="18"/>
        </w:rPr>
        <w:t xml:space="preserve">för andra värdepappersbolag än sådana som avses i 1 kap. 2 § första stycket 7 c–f lagen (2014:968) om särskild tillsyn över </w:t>
      </w:r>
      <w:r w:rsidRPr="00CB52D0">
        <w:rPr>
          <w:i/>
          <w:spacing w:val="-2"/>
          <w:sz w:val="18"/>
          <w:szCs w:val="18"/>
        </w:rPr>
        <w:t>kredit</w:t>
      </w:r>
      <w:r w:rsidRPr="00CB52D0">
        <w:rPr>
          <w:i/>
          <w:spacing w:val="-2"/>
          <w:sz w:val="18"/>
          <w:szCs w:val="18"/>
        </w:rPr>
        <w:softHyphen/>
        <w:t>institut och värde</w:t>
      </w:r>
      <w:r w:rsidRPr="00CB52D0">
        <w:rPr>
          <w:i/>
          <w:spacing w:val="-2"/>
          <w:sz w:val="18"/>
          <w:szCs w:val="18"/>
        </w:rPr>
        <w:softHyphen/>
        <w:t>pappersbolag</w:t>
      </w:r>
      <w:r w:rsidR="00C912A4">
        <w:rPr>
          <w:i/>
          <w:spacing w:val="-2"/>
          <w:sz w:val="18"/>
          <w:szCs w:val="18"/>
        </w:rPr>
        <w:t>,</w:t>
      </w:r>
      <w:r w:rsidRPr="00CB52D0">
        <w:rPr>
          <w:i/>
          <w:spacing w:val="-2"/>
          <w:sz w:val="18"/>
          <w:szCs w:val="18"/>
        </w:rPr>
        <w:t xml:space="preserve"> detsamma som i artikel 9 i värdepappersbolags</w:t>
      </w:r>
      <w:r w:rsidRPr="00CB52D0">
        <w:rPr>
          <w:i/>
          <w:spacing w:val="-2"/>
          <w:sz w:val="18"/>
          <w:szCs w:val="18"/>
        </w:rPr>
        <w:softHyphen/>
        <w:t>förord</w:t>
      </w:r>
      <w:r w:rsidRPr="00CB52D0">
        <w:rPr>
          <w:i/>
          <w:spacing w:val="-2"/>
          <w:sz w:val="18"/>
          <w:szCs w:val="18"/>
        </w:rPr>
        <w:softHyphen/>
        <w:t>ningen,</w:t>
      </w:r>
      <w:r w:rsidRPr="00CB52D0">
        <w:rPr>
          <w:i/>
          <w:sz w:val="18"/>
          <w:szCs w:val="18"/>
        </w:rPr>
        <w:t xml:space="preserve"> </w:t>
      </w:r>
    </w:p>
    <w:p w14:paraId="0FF27A01" w14:textId="77777777" w:rsidR="00890231" w:rsidRPr="00CB52D0" w:rsidRDefault="00890231" w:rsidP="00890231">
      <w:pPr>
        <w:pStyle w:val="Brdtextmedindrag"/>
        <w:spacing w:line="220" w:lineRule="exact"/>
        <w:rPr>
          <w:i/>
          <w:sz w:val="18"/>
          <w:szCs w:val="18"/>
        </w:rPr>
      </w:pPr>
      <w:r w:rsidRPr="00CB52D0">
        <w:rPr>
          <w:i/>
          <w:sz w:val="18"/>
          <w:szCs w:val="18"/>
        </w:rPr>
        <w:t>2. för övriga företag</w:t>
      </w:r>
      <w:r w:rsidRPr="00CB52D0">
        <w:rPr>
          <w:sz w:val="18"/>
          <w:szCs w:val="18"/>
        </w:rPr>
        <w:t xml:space="preserve"> detsamma som i artikel 72 i tillsynsför</w:t>
      </w:r>
      <w:r w:rsidRPr="00CB52D0">
        <w:rPr>
          <w:sz w:val="18"/>
          <w:szCs w:val="18"/>
        </w:rPr>
        <w:softHyphen/>
        <w:t>ordningen,</w:t>
      </w:r>
    </w:p>
    <w:p w14:paraId="643F3A00" w14:textId="77777777" w:rsidR="00890231" w:rsidRPr="00CB52D0" w:rsidRDefault="00890231" w:rsidP="00890231">
      <w:pPr>
        <w:pStyle w:val="Brdtextmedindrag"/>
        <w:spacing w:line="220" w:lineRule="exact"/>
        <w:rPr>
          <w:sz w:val="18"/>
          <w:szCs w:val="18"/>
        </w:rPr>
      </w:pPr>
      <w:r w:rsidRPr="00CB52D0">
        <w:rPr>
          <w:i/>
          <w:sz w:val="18"/>
          <w:szCs w:val="18"/>
        </w:rPr>
        <w:t>koncern</w:t>
      </w:r>
      <w:r w:rsidRPr="00CB52D0">
        <w:rPr>
          <w:sz w:val="18"/>
          <w:szCs w:val="18"/>
        </w:rPr>
        <w:t>:</w:t>
      </w:r>
    </w:p>
    <w:bookmarkEnd w:id="369"/>
    <w:p w14:paraId="68A0F055" w14:textId="77777777" w:rsidR="00890231" w:rsidRPr="00CB52D0" w:rsidRDefault="00890231" w:rsidP="00890231">
      <w:pPr>
        <w:pStyle w:val="Brdtextmedindrag"/>
        <w:spacing w:line="220" w:lineRule="exact"/>
        <w:rPr>
          <w:sz w:val="18"/>
          <w:szCs w:val="18"/>
        </w:rPr>
      </w:pPr>
      <w:r w:rsidRPr="00CB52D0">
        <w:rPr>
          <w:sz w:val="18"/>
          <w:szCs w:val="18"/>
        </w:rPr>
        <w:t>1. i 8 a, 8 b och 25 b kap., detsamma som i 2 kap. 1 § lagen (2015:1016) om resolution,</w:t>
      </w:r>
    </w:p>
    <w:p w14:paraId="0130E106" w14:textId="77777777" w:rsidR="00890231" w:rsidRPr="00CB52D0" w:rsidRDefault="00890231" w:rsidP="00890231">
      <w:pPr>
        <w:pStyle w:val="Brdtextmedindrag"/>
        <w:spacing w:line="220" w:lineRule="exact"/>
        <w:rPr>
          <w:sz w:val="18"/>
          <w:szCs w:val="18"/>
        </w:rPr>
      </w:pPr>
      <w:r w:rsidRPr="00CB52D0">
        <w:rPr>
          <w:sz w:val="18"/>
          <w:szCs w:val="18"/>
        </w:rPr>
        <w:t>2. i övriga kapitel, detsamma som i 1 kap. 11 och 12 §§ aktiebolags</w:t>
      </w:r>
      <w:r w:rsidRPr="00CB52D0">
        <w:rPr>
          <w:sz w:val="18"/>
          <w:szCs w:val="18"/>
        </w:rPr>
        <w:softHyphen/>
        <w:t>lagen (2005:551), varvid det som sägs om moderbolag tillämpas även på andra juridiska personer än aktiebolag,</w:t>
      </w:r>
    </w:p>
    <w:p w14:paraId="4B35451F" w14:textId="77777777" w:rsidR="00890231" w:rsidRPr="00CB52D0" w:rsidRDefault="00890231" w:rsidP="00890231">
      <w:pPr>
        <w:pStyle w:val="Brdtextmedindrag"/>
        <w:spacing w:line="220" w:lineRule="exact"/>
        <w:rPr>
          <w:sz w:val="18"/>
          <w:szCs w:val="18"/>
        </w:rPr>
      </w:pPr>
      <w:r w:rsidRPr="00CB52D0">
        <w:rPr>
          <w:i/>
          <w:sz w:val="18"/>
          <w:szCs w:val="18"/>
        </w:rPr>
        <w:t>koncernåterhämtningsplan</w:t>
      </w:r>
      <w:r w:rsidRPr="00CB52D0">
        <w:rPr>
          <w:sz w:val="18"/>
          <w:szCs w:val="18"/>
        </w:rPr>
        <w:t xml:space="preserve">: en plan som upprättats av ett moderföretag inom EES i syfte att identifiera åtgärder som de företag i en grupp som omfattas av gruppbaserad tillsyn avser att vidta för att bevara eller återställa </w:t>
      </w:r>
      <w:r w:rsidRPr="00CB52D0">
        <w:rPr>
          <w:spacing w:val="-4"/>
          <w:sz w:val="18"/>
          <w:szCs w:val="18"/>
        </w:rPr>
        <w:t>koncernens eller ett i koncernen ingående värdepappersbolags eller utländskt värdepappersföretags finansiella ställning och livskraft efter en betydande</w:t>
      </w:r>
      <w:r w:rsidRPr="00CB52D0">
        <w:rPr>
          <w:sz w:val="18"/>
          <w:szCs w:val="18"/>
        </w:rPr>
        <w:t xml:space="preserve"> försämring av den finansiella situationen,</w:t>
      </w:r>
    </w:p>
    <w:p w14:paraId="55A99AF7" w14:textId="77777777" w:rsidR="00890231" w:rsidRPr="00CB52D0" w:rsidRDefault="00890231" w:rsidP="00890231">
      <w:pPr>
        <w:pStyle w:val="Brdtextmedindrag"/>
        <w:spacing w:line="220" w:lineRule="exact"/>
        <w:rPr>
          <w:sz w:val="18"/>
          <w:szCs w:val="18"/>
        </w:rPr>
      </w:pPr>
      <w:r w:rsidRPr="00CB52D0">
        <w:rPr>
          <w:i/>
          <w:sz w:val="18"/>
          <w:szCs w:val="18"/>
        </w:rPr>
        <w:t>kvalificerat innehav</w:t>
      </w:r>
      <w:r w:rsidRPr="00CB52D0">
        <w:rPr>
          <w:sz w:val="18"/>
          <w:szCs w:val="18"/>
        </w:rPr>
        <w:t xml:space="preserve">: ett direkt eller indirekt ägande i ett företag, om innehavet beräknat på det sätt som anges i 5 a § representerar tio procent </w:t>
      </w:r>
      <w:r w:rsidRPr="00CB52D0">
        <w:rPr>
          <w:spacing w:val="-4"/>
          <w:sz w:val="18"/>
          <w:szCs w:val="18"/>
        </w:rPr>
        <w:t>eller mer av kapitalet eller av samtliga röster eller annars möjliggör ett väsentligt</w:t>
      </w:r>
      <w:r w:rsidRPr="00CB52D0">
        <w:rPr>
          <w:sz w:val="18"/>
          <w:szCs w:val="18"/>
        </w:rPr>
        <w:t xml:space="preserve"> inflytande över ledningen av företaget,</w:t>
      </w:r>
    </w:p>
    <w:p w14:paraId="66AADFD4" w14:textId="77777777" w:rsidR="00890231" w:rsidRPr="00CB52D0" w:rsidRDefault="00890231" w:rsidP="00890231">
      <w:pPr>
        <w:pStyle w:val="Brdtextmedindrag"/>
        <w:spacing w:line="220" w:lineRule="exact"/>
        <w:rPr>
          <w:sz w:val="18"/>
          <w:szCs w:val="18"/>
        </w:rPr>
      </w:pPr>
      <w:r w:rsidRPr="00CB52D0">
        <w:rPr>
          <w:i/>
          <w:sz w:val="18"/>
          <w:szCs w:val="18"/>
        </w:rPr>
        <w:t>likvid marknad</w:t>
      </w:r>
      <w:r w:rsidRPr="00CB52D0">
        <w:rPr>
          <w:sz w:val="18"/>
          <w:szCs w:val="18"/>
        </w:rPr>
        <w:t>: en marknad för ett finansiellt instrument eller en klass av finansiella instrument, där det ständigt finns beredda och villiga köpare och säljare, enligt en bedömning utifrån</w:t>
      </w:r>
    </w:p>
    <w:p w14:paraId="4459A9A6" w14:textId="77777777" w:rsidR="00890231" w:rsidRPr="00CB52D0" w:rsidRDefault="00890231" w:rsidP="00890231">
      <w:pPr>
        <w:pStyle w:val="Brdtextmedindrag"/>
        <w:spacing w:line="220" w:lineRule="exact"/>
        <w:rPr>
          <w:sz w:val="18"/>
          <w:szCs w:val="18"/>
        </w:rPr>
      </w:pPr>
      <w:r w:rsidRPr="00CB52D0">
        <w:rPr>
          <w:sz w:val="18"/>
          <w:szCs w:val="18"/>
        </w:rPr>
        <w:t>1. den genomsnittliga transaktionsfrekvensen och transaktionsvolymen under ett antal marknadsvillkor,</w:t>
      </w:r>
    </w:p>
    <w:p w14:paraId="3ECE12C8" w14:textId="77777777" w:rsidR="00890231" w:rsidRPr="00CB52D0" w:rsidRDefault="00890231" w:rsidP="00890231">
      <w:pPr>
        <w:pStyle w:val="Brdtextmedindrag"/>
        <w:spacing w:line="220" w:lineRule="exact"/>
        <w:rPr>
          <w:sz w:val="18"/>
          <w:szCs w:val="18"/>
        </w:rPr>
      </w:pPr>
      <w:r w:rsidRPr="00CB52D0">
        <w:rPr>
          <w:sz w:val="18"/>
          <w:szCs w:val="18"/>
        </w:rPr>
        <w:t>2. antalet och typen av marknadsaktörer, och</w:t>
      </w:r>
    </w:p>
    <w:p w14:paraId="02B35575" w14:textId="77777777" w:rsidR="00890231" w:rsidRPr="00CB52D0" w:rsidRDefault="00890231" w:rsidP="00890231">
      <w:pPr>
        <w:pStyle w:val="Brdtextmedindrag"/>
        <w:spacing w:line="220" w:lineRule="exact"/>
        <w:rPr>
          <w:sz w:val="18"/>
          <w:szCs w:val="18"/>
        </w:rPr>
      </w:pPr>
      <w:r w:rsidRPr="00CB52D0">
        <w:rPr>
          <w:sz w:val="18"/>
          <w:szCs w:val="18"/>
        </w:rPr>
        <w:t>3. den genomsnittliga storleken på skillnader mellan köp- och säljkurser (spreadar),</w:t>
      </w:r>
    </w:p>
    <w:p w14:paraId="34E211F7" w14:textId="77777777" w:rsidR="00890231" w:rsidRPr="00CB52D0" w:rsidRDefault="00890231" w:rsidP="00890231">
      <w:pPr>
        <w:pStyle w:val="Brdtextmedindrag"/>
        <w:spacing w:line="220" w:lineRule="exact"/>
        <w:rPr>
          <w:sz w:val="18"/>
          <w:szCs w:val="18"/>
        </w:rPr>
      </w:pPr>
      <w:r w:rsidRPr="00CB52D0">
        <w:rPr>
          <w:i/>
          <w:sz w:val="18"/>
          <w:szCs w:val="18"/>
        </w:rPr>
        <w:t>matchad principalhandel</w:t>
      </w:r>
      <w:r w:rsidRPr="00CB52D0">
        <w:rPr>
          <w:sz w:val="18"/>
          <w:szCs w:val="18"/>
        </w:rPr>
        <w:t>: en transaktion</w:t>
      </w:r>
    </w:p>
    <w:p w14:paraId="5FD80DDE" w14:textId="77777777" w:rsidR="00890231" w:rsidRPr="00CB52D0" w:rsidRDefault="00890231" w:rsidP="00890231">
      <w:pPr>
        <w:pStyle w:val="Brdtextmedindrag"/>
        <w:spacing w:line="220" w:lineRule="exact"/>
        <w:rPr>
          <w:sz w:val="18"/>
          <w:szCs w:val="18"/>
        </w:rPr>
      </w:pPr>
      <w:r w:rsidRPr="00CB52D0">
        <w:rPr>
          <w:sz w:val="18"/>
          <w:szCs w:val="18"/>
        </w:rPr>
        <w:t>1. där en mellanhand träder in mellan köpare och säljare på ett sådant sätt att mellanhanden under transaktionens utförande aldrig exponeras för marknadsrisk,</w:t>
      </w:r>
    </w:p>
    <w:p w14:paraId="7E98E605" w14:textId="77777777" w:rsidR="00890231" w:rsidRPr="00CB52D0" w:rsidRDefault="00890231" w:rsidP="00890231">
      <w:pPr>
        <w:pStyle w:val="Brdtextmedindrag"/>
        <w:spacing w:line="220" w:lineRule="exact"/>
        <w:rPr>
          <w:sz w:val="18"/>
          <w:szCs w:val="18"/>
        </w:rPr>
      </w:pPr>
      <w:r w:rsidRPr="00CB52D0">
        <w:rPr>
          <w:sz w:val="18"/>
          <w:szCs w:val="18"/>
        </w:rPr>
        <w:t>2. där båda sidor av transaktionen genomförs samtidigt, och</w:t>
      </w:r>
    </w:p>
    <w:p w14:paraId="4ABD4EFE" w14:textId="77777777" w:rsidR="00890231" w:rsidRPr="00CB52D0" w:rsidRDefault="00890231" w:rsidP="00890231">
      <w:pPr>
        <w:pStyle w:val="Brdtextmedindrag"/>
        <w:spacing w:line="220" w:lineRule="exact"/>
        <w:rPr>
          <w:sz w:val="18"/>
          <w:szCs w:val="18"/>
        </w:rPr>
      </w:pPr>
      <w:r w:rsidRPr="00CB52D0">
        <w:rPr>
          <w:sz w:val="18"/>
          <w:szCs w:val="18"/>
        </w:rPr>
        <w:t>3. som genomförs till ett pris som innebär att mellanhanden inte gör någon vinst eller förlust, förutom tidigare tillkännagivna arvoden eller avgifter för transak</w:t>
      </w:r>
      <w:r w:rsidRPr="00CB52D0">
        <w:rPr>
          <w:sz w:val="18"/>
          <w:szCs w:val="18"/>
        </w:rPr>
        <w:softHyphen/>
        <w:t>tionen,</w:t>
      </w:r>
    </w:p>
    <w:p w14:paraId="5B8C45CE" w14:textId="77777777" w:rsidR="00890231" w:rsidRPr="00CB52D0" w:rsidRDefault="00890231" w:rsidP="00890231">
      <w:pPr>
        <w:pStyle w:val="Brdtextmedindrag"/>
        <w:spacing w:line="220" w:lineRule="exact"/>
        <w:rPr>
          <w:sz w:val="18"/>
          <w:szCs w:val="18"/>
        </w:rPr>
      </w:pPr>
      <w:r w:rsidRPr="00CB52D0">
        <w:rPr>
          <w:i/>
          <w:sz w:val="18"/>
          <w:szCs w:val="18"/>
        </w:rPr>
        <w:t>moderföretag inom EES</w:t>
      </w:r>
      <w:r w:rsidRPr="00CB52D0">
        <w:rPr>
          <w:sz w:val="18"/>
          <w:szCs w:val="18"/>
        </w:rPr>
        <w:t>: ett moderinstitut inom EES, ett finansiellt moder</w:t>
      </w:r>
      <w:r w:rsidRPr="00CB52D0">
        <w:rPr>
          <w:sz w:val="18"/>
          <w:szCs w:val="18"/>
        </w:rPr>
        <w:softHyphen/>
        <w:t>holdingföretag inom EES eller ett blandat finansiellt moderholding</w:t>
      </w:r>
      <w:r w:rsidRPr="00CB52D0">
        <w:rPr>
          <w:sz w:val="18"/>
          <w:szCs w:val="18"/>
        </w:rPr>
        <w:softHyphen/>
        <w:t>företag inom EES,</w:t>
      </w:r>
    </w:p>
    <w:p w14:paraId="2F5EE061" w14:textId="77777777" w:rsidR="00890231" w:rsidRPr="00CB52D0" w:rsidRDefault="00890231" w:rsidP="00890231">
      <w:pPr>
        <w:pStyle w:val="Brdtextmedindrag"/>
        <w:spacing w:line="220" w:lineRule="exact"/>
        <w:rPr>
          <w:spacing w:val="-4"/>
          <w:sz w:val="18"/>
          <w:szCs w:val="18"/>
        </w:rPr>
      </w:pPr>
      <w:r w:rsidRPr="00CB52D0">
        <w:rPr>
          <w:i/>
          <w:spacing w:val="-4"/>
          <w:sz w:val="18"/>
          <w:szCs w:val="18"/>
        </w:rPr>
        <w:lastRenderedPageBreak/>
        <w:t>moderinstitut inom EES</w:t>
      </w:r>
      <w:r w:rsidRPr="00CB52D0">
        <w:rPr>
          <w:spacing w:val="-4"/>
          <w:sz w:val="18"/>
          <w:szCs w:val="18"/>
        </w:rPr>
        <w:t>: ett kreditinstitut, värdepappersbolag eller EES-institut som är ett moderföretag och som inte självt är ett dotterföretag till ett</w:t>
      </w:r>
    </w:p>
    <w:p w14:paraId="65D2BC55" w14:textId="77777777" w:rsidR="00890231" w:rsidRPr="00CB52D0" w:rsidRDefault="00890231" w:rsidP="00890231">
      <w:pPr>
        <w:pStyle w:val="Brdtextmedindrag"/>
        <w:spacing w:line="220" w:lineRule="exact"/>
        <w:rPr>
          <w:sz w:val="18"/>
          <w:szCs w:val="18"/>
        </w:rPr>
      </w:pPr>
      <w:r w:rsidRPr="00CB52D0">
        <w:rPr>
          <w:sz w:val="18"/>
          <w:szCs w:val="18"/>
        </w:rPr>
        <w:t>1. annat kreditinstitut, värdepappersbolag eller EES-institut, eller</w:t>
      </w:r>
    </w:p>
    <w:p w14:paraId="608FF393" w14:textId="77777777" w:rsidR="00890231" w:rsidRPr="00CB52D0" w:rsidRDefault="00890231" w:rsidP="00890231">
      <w:pPr>
        <w:pStyle w:val="Brdtextmedindrag"/>
        <w:spacing w:line="220" w:lineRule="exact"/>
        <w:rPr>
          <w:sz w:val="18"/>
          <w:szCs w:val="18"/>
        </w:rPr>
      </w:pPr>
      <w:r w:rsidRPr="00CB52D0">
        <w:rPr>
          <w:sz w:val="18"/>
          <w:szCs w:val="18"/>
        </w:rPr>
        <w:t>2. finansiellt holdingföretag eller ett blandat finansiellt holdingföretag som är etablerat i något land inom EES,</w:t>
      </w:r>
    </w:p>
    <w:p w14:paraId="0D80416C" w14:textId="77777777" w:rsidR="00890231" w:rsidRPr="00CB52D0" w:rsidRDefault="00890231" w:rsidP="00890231">
      <w:pPr>
        <w:pStyle w:val="Brdtextmedindrag"/>
        <w:spacing w:line="220" w:lineRule="exact"/>
        <w:rPr>
          <w:sz w:val="18"/>
          <w:szCs w:val="18"/>
        </w:rPr>
      </w:pPr>
      <w:r w:rsidRPr="00CB52D0">
        <w:rPr>
          <w:i/>
          <w:sz w:val="18"/>
          <w:szCs w:val="18"/>
        </w:rPr>
        <w:t>multilateralt system</w:t>
      </w:r>
      <w:r w:rsidRPr="00CB52D0">
        <w:rPr>
          <w:sz w:val="18"/>
          <w:szCs w:val="18"/>
        </w:rPr>
        <w:t>: ett system där flera tredjeparters köp- och sälj</w:t>
      </w:r>
      <w:r w:rsidRPr="00CB52D0">
        <w:rPr>
          <w:sz w:val="18"/>
          <w:szCs w:val="18"/>
        </w:rPr>
        <w:softHyphen/>
        <w:t>intressen i finansiella instrument kan interagera inom systemet,</w:t>
      </w:r>
    </w:p>
    <w:p w14:paraId="0C5A78BF" w14:textId="77777777" w:rsidR="00890231" w:rsidRPr="00CB52D0" w:rsidRDefault="00890231" w:rsidP="00890231">
      <w:pPr>
        <w:pStyle w:val="Brdtextmedindrag"/>
        <w:spacing w:line="220" w:lineRule="exact"/>
        <w:rPr>
          <w:sz w:val="18"/>
          <w:szCs w:val="18"/>
        </w:rPr>
      </w:pPr>
      <w:r w:rsidRPr="00CB52D0">
        <w:rPr>
          <w:i/>
          <w:sz w:val="18"/>
          <w:szCs w:val="18"/>
        </w:rPr>
        <w:t>samordnande tillsynsmyndighet</w:t>
      </w:r>
      <w:r w:rsidRPr="00CB52D0">
        <w:rPr>
          <w:sz w:val="18"/>
          <w:szCs w:val="18"/>
        </w:rPr>
        <w:t>: en behörig myndighet som ansvarar för att utöva gruppbaserad tillsyn av moderinstitut inom EES och av värde</w:t>
      </w:r>
      <w:r w:rsidRPr="00CB52D0">
        <w:rPr>
          <w:sz w:val="18"/>
          <w:szCs w:val="18"/>
        </w:rPr>
        <w:softHyphen/>
        <w:t>pappersbolag och kreditinstitut som kontrolleras av finansiella moderhold</w:t>
      </w:r>
      <w:r w:rsidRPr="00CB52D0">
        <w:rPr>
          <w:sz w:val="18"/>
          <w:szCs w:val="18"/>
        </w:rPr>
        <w:softHyphen/>
        <w:t>ingföretag inom EES eller blandade finansiella moderholdingföretag inom EES,</w:t>
      </w:r>
    </w:p>
    <w:p w14:paraId="05D6E6D2" w14:textId="77777777" w:rsidR="00890231" w:rsidRPr="00CB52D0" w:rsidRDefault="00890231" w:rsidP="00890231">
      <w:pPr>
        <w:pStyle w:val="Brdtextmedindrag"/>
        <w:spacing w:line="220" w:lineRule="exact"/>
        <w:rPr>
          <w:sz w:val="18"/>
          <w:szCs w:val="18"/>
        </w:rPr>
      </w:pPr>
      <w:r w:rsidRPr="00CB52D0">
        <w:rPr>
          <w:i/>
          <w:sz w:val="18"/>
          <w:szCs w:val="18"/>
        </w:rPr>
        <w:t>små och medelstora företag</w:t>
      </w:r>
      <w:r w:rsidRPr="00CB52D0">
        <w:rPr>
          <w:sz w:val="18"/>
          <w:szCs w:val="18"/>
        </w:rPr>
        <w:t>: företag som har ett genomsnittligt börsvärde som understeg 200 miljoner euro beräknat på slutkurser för de tre före</w:t>
      </w:r>
      <w:r w:rsidRPr="00CB52D0">
        <w:rPr>
          <w:sz w:val="18"/>
          <w:szCs w:val="18"/>
        </w:rPr>
        <w:softHyphen/>
        <w:t>gående kalender</w:t>
      </w:r>
      <w:r w:rsidRPr="00CB52D0">
        <w:rPr>
          <w:sz w:val="18"/>
          <w:szCs w:val="18"/>
        </w:rPr>
        <w:softHyphen/>
        <w:t>åren,</w:t>
      </w:r>
    </w:p>
    <w:p w14:paraId="2061B8F1" w14:textId="77777777" w:rsidR="00890231" w:rsidRPr="00CB52D0" w:rsidRDefault="00890231" w:rsidP="00890231">
      <w:pPr>
        <w:pStyle w:val="Brdtextmedindrag"/>
        <w:spacing w:line="220" w:lineRule="exact"/>
        <w:rPr>
          <w:sz w:val="18"/>
          <w:szCs w:val="18"/>
        </w:rPr>
      </w:pPr>
      <w:r w:rsidRPr="00CB52D0">
        <w:rPr>
          <w:i/>
          <w:sz w:val="18"/>
          <w:szCs w:val="18"/>
        </w:rPr>
        <w:t>startkapital</w:t>
      </w:r>
      <w:r w:rsidRPr="00CB52D0">
        <w:rPr>
          <w:sz w:val="18"/>
          <w:szCs w:val="18"/>
        </w:rPr>
        <w:t xml:space="preserve">: </w:t>
      </w:r>
    </w:p>
    <w:p w14:paraId="6000C74C" w14:textId="79603986" w:rsidR="00890231" w:rsidRPr="00CB52D0" w:rsidRDefault="00890231" w:rsidP="0000314E">
      <w:pPr>
        <w:pStyle w:val="Brdtextmedindrag"/>
        <w:spacing w:line="220" w:lineRule="exact"/>
        <w:rPr>
          <w:i/>
          <w:spacing w:val="-4"/>
          <w:sz w:val="18"/>
          <w:szCs w:val="18"/>
        </w:rPr>
      </w:pPr>
      <w:r w:rsidRPr="00CB52D0">
        <w:rPr>
          <w:i/>
          <w:iCs/>
          <w:sz w:val="18"/>
          <w:szCs w:val="18"/>
        </w:rPr>
        <w:t>1. </w:t>
      </w:r>
      <w:r w:rsidRPr="00CB52D0">
        <w:rPr>
          <w:i/>
          <w:sz w:val="18"/>
          <w:szCs w:val="18"/>
        </w:rPr>
        <w:t>för andra värdepappersbolag än sådana som avses i 1 kap. 2 § första stycket 7 c lagen om särskild tillsyn över kreditinstitut och värde</w:t>
      </w:r>
      <w:r w:rsidRPr="00CB52D0">
        <w:rPr>
          <w:i/>
          <w:sz w:val="18"/>
          <w:szCs w:val="18"/>
        </w:rPr>
        <w:softHyphen/>
        <w:t>pappersbolag, det kapital som för värdepappersföretag avses i artikel </w:t>
      </w:r>
      <w:r w:rsidR="00AC1DE3">
        <w:rPr>
          <w:i/>
          <w:sz w:val="18"/>
          <w:szCs w:val="18"/>
        </w:rPr>
        <w:t>3</w:t>
      </w:r>
      <w:r w:rsidRPr="00CB52D0">
        <w:rPr>
          <w:i/>
          <w:sz w:val="18"/>
          <w:szCs w:val="18"/>
        </w:rPr>
        <w:t xml:space="preserve">.1.18 i </w:t>
      </w:r>
      <w:r w:rsidR="00AC1DE3" w:rsidRPr="00CB52D0">
        <w:rPr>
          <w:i/>
          <w:spacing w:val="-4"/>
          <w:sz w:val="18"/>
          <w:szCs w:val="18"/>
        </w:rPr>
        <w:t>värdepappersbolags</w:t>
      </w:r>
      <w:r w:rsidR="00AC1DE3" w:rsidRPr="00CB52D0">
        <w:rPr>
          <w:i/>
          <w:spacing w:val="-4"/>
          <w:sz w:val="18"/>
          <w:szCs w:val="18"/>
        </w:rPr>
        <w:softHyphen/>
      </w:r>
      <w:r w:rsidR="00AC1DE3">
        <w:rPr>
          <w:i/>
          <w:spacing w:val="-4"/>
          <w:sz w:val="18"/>
          <w:szCs w:val="18"/>
        </w:rPr>
        <w:t>direktivet</w:t>
      </w:r>
      <w:r w:rsidRPr="00CB52D0">
        <w:rPr>
          <w:i/>
          <w:spacing w:val="-4"/>
          <w:sz w:val="18"/>
          <w:szCs w:val="18"/>
        </w:rPr>
        <w:t xml:space="preserve">, </w:t>
      </w:r>
    </w:p>
    <w:p w14:paraId="18EA8EF8" w14:textId="77777777" w:rsidR="00890231" w:rsidRPr="00CB52D0" w:rsidRDefault="00890231" w:rsidP="00890231">
      <w:pPr>
        <w:pStyle w:val="Brdtextmedindrag"/>
        <w:spacing w:line="220" w:lineRule="exact"/>
        <w:rPr>
          <w:sz w:val="18"/>
          <w:szCs w:val="18"/>
        </w:rPr>
      </w:pPr>
      <w:r w:rsidRPr="00CB52D0">
        <w:rPr>
          <w:i/>
          <w:spacing w:val="-4"/>
          <w:sz w:val="18"/>
          <w:szCs w:val="18"/>
        </w:rPr>
        <w:t>2. för övriga företag</w:t>
      </w:r>
      <w:r w:rsidRPr="00CB52D0">
        <w:rPr>
          <w:spacing w:val="-4"/>
          <w:sz w:val="18"/>
          <w:szCs w:val="18"/>
        </w:rPr>
        <w:t xml:space="preserve"> det kapital som avses i artikel 4.51</w:t>
      </w:r>
      <w:r w:rsidRPr="00CB52D0">
        <w:rPr>
          <w:sz w:val="18"/>
          <w:szCs w:val="18"/>
        </w:rPr>
        <w:t xml:space="preserve"> i tillsynsförordningen, </w:t>
      </w:r>
    </w:p>
    <w:p w14:paraId="797B8A32" w14:textId="77777777" w:rsidR="00890231" w:rsidRPr="00CB52D0" w:rsidRDefault="00890231" w:rsidP="00890231">
      <w:pPr>
        <w:pStyle w:val="Brdtextmedindrag"/>
        <w:spacing w:line="220" w:lineRule="exact"/>
        <w:rPr>
          <w:sz w:val="18"/>
          <w:szCs w:val="18"/>
        </w:rPr>
      </w:pPr>
      <w:r w:rsidRPr="00CB52D0">
        <w:rPr>
          <w:i/>
          <w:sz w:val="18"/>
          <w:szCs w:val="18"/>
        </w:rPr>
        <w:t>strukturerad insättning</w:t>
      </w:r>
      <w:r w:rsidRPr="00CB52D0">
        <w:rPr>
          <w:sz w:val="18"/>
          <w:szCs w:val="18"/>
        </w:rPr>
        <w:t>: en insättning enligt definitionen i 2 § lagen (1995:1571) om insättningsgaranti, som måste betalas helt på förfallodagen enligt villkor som innebär att eventuell ränta eller premie ska beräknas utifrån</w:t>
      </w:r>
    </w:p>
    <w:p w14:paraId="137192A8" w14:textId="77777777" w:rsidR="00890231" w:rsidRPr="00CB52D0" w:rsidRDefault="00890231" w:rsidP="00890231">
      <w:pPr>
        <w:pStyle w:val="Brdtextmedindrag"/>
        <w:spacing w:line="220" w:lineRule="exact"/>
        <w:rPr>
          <w:sz w:val="18"/>
          <w:szCs w:val="18"/>
        </w:rPr>
      </w:pPr>
      <w:r w:rsidRPr="00CB52D0">
        <w:rPr>
          <w:sz w:val="18"/>
          <w:szCs w:val="18"/>
        </w:rPr>
        <w:t>1. ett index eller en kombination av index, med undantag för ränteindex,</w:t>
      </w:r>
    </w:p>
    <w:p w14:paraId="0713FF7E" w14:textId="77777777" w:rsidR="00890231" w:rsidRPr="00CB52D0" w:rsidRDefault="00890231" w:rsidP="00890231">
      <w:pPr>
        <w:pStyle w:val="Brdtextmedindrag"/>
        <w:spacing w:line="220" w:lineRule="exact"/>
        <w:rPr>
          <w:sz w:val="18"/>
          <w:szCs w:val="18"/>
        </w:rPr>
      </w:pPr>
      <w:r w:rsidRPr="00CB52D0">
        <w:rPr>
          <w:sz w:val="18"/>
          <w:szCs w:val="18"/>
        </w:rPr>
        <w:t>2. ett finansiellt instrument eller en kombination av finansiella instru</w:t>
      </w:r>
      <w:r w:rsidRPr="00CB52D0">
        <w:rPr>
          <w:sz w:val="18"/>
          <w:szCs w:val="18"/>
        </w:rPr>
        <w:softHyphen/>
        <w:t>ment,</w:t>
      </w:r>
    </w:p>
    <w:p w14:paraId="253D2AB0" w14:textId="77777777" w:rsidR="00890231" w:rsidRPr="00CB52D0" w:rsidRDefault="00890231" w:rsidP="00890231">
      <w:pPr>
        <w:pStyle w:val="Brdtextmedindrag"/>
        <w:spacing w:line="220" w:lineRule="exact"/>
        <w:rPr>
          <w:sz w:val="18"/>
          <w:szCs w:val="18"/>
        </w:rPr>
      </w:pPr>
      <w:r w:rsidRPr="00CB52D0">
        <w:rPr>
          <w:sz w:val="18"/>
          <w:szCs w:val="18"/>
        </w:rPr>
        <w:t>3. en råvara eller en kombination av råvaror eller andra icke-fungibla till</w:t>
      </w:r>
      <w:r w:rsidRPr="00CB52D0">
        <w:rPr>
          <w:sz w:val="18"/>
          <w:szCs w:val="18"/>
        </w:rPr>
        <w:softHyphen/>
        <w:t>gångar,</w:t>
      </w:r>
    </w:p>
    <w:p w14:paraId="369B7855" w14:textId="77777777" w:rsidR="00890231" w:rsidRPr="00CB52D0" w:rsidRDefault="00890231" w:rsidP="00890231">
      <w:pPr>
        <w:pStyle w:val="Brdtextmedindrag"/>
        <w:spacing w:line="220" w:lineRule="exact"/>
        <w:rPr>
          <w:sz w:val="18"/>
          <w:szCs w:val="18"/>
        </w:rPr>
      </w:pPr>
      <w:r w:rsidRPr="00CB52D0">
        <w:rPr>
          <w:sz w:val="18"/>
          <w:szCs w:val="18"/>
        </w:rPr>
        <w:t>4. en valutakurs eller en kombination av valutakurser, eller</w:t>
      </w:r>
    </w:p>
    <w:p w14:paraId="056418EB" w14:textId="77777777" w:rsidR="00890231" w:rsidRPr="00CB52D0" w:rsidRDefault="00890231" w:rsidP="00890231">
      <w:pPr>
        <w:pStyle w:val="Brdtextmedindrag"/>
        <w:spacing w:line="220" w:lineRule="exact"/>
        <w:rPr>
          <w:sz w:val="18"/>
          <w:szCs w:val="18"/>
        </w:rPr>
      </w:pPr>
      <w:r w:rsidRPr="00CB52D0">
        <w:rPr>
          <w:sz w:val="18"/>
          <w:szCs w:val="18"/>
        </w:rPr>
        <w:t>5. andra faktorer,</w:t>
      </w:r>
    </w:p>
    <w:p w14:paraId="6C1CA026" w14:textId="77777777" w:rsidR="00890231" w:rsidRPr="00CB52D0" w:rsidRDefault="00890231" w:rsidP="00890231">
      <w:pPr>
        <w:pStyle w:val="Brdtextmedindrag"/>
        <w:spacing w:line="220" w:lineRule="exact"/>
        <w:rPr>
          <w:sz w:val="18"/>
          <w:szCs w:val="18"/>
        </w:rPr>
      </w:pPr>
      <w:r w:rsidRPr="00CB52D0">
        <w:rPr>
          <w:i/>
          <w:sz w:val="18"/>
          <w:szCs w:val="18"/>
        </w:rPr>
        <w:t>strukturerade finansiella produkter</w:t>
      </w:r>
      <w:r w:rsidRPr="00CB52D0">
        <w:rPr>
          <w:sz w:val="18"/>
          <w:szCs w:val="18"/>
        </w:rPr>
        <w:t>: detsamma som i artikel 2.1.28 i för</w:t>
      </w:r>
      <w:r w:rsidRPr="00CB52D0">
        <w:rPr>
          <w:sz w:val="18"/>
          <w:szCs w:val="18"/>
        </w:rPr>
        <w:softHyphen/>
        <w:t>ordningen om marknader för finansiella instrument,</w:t>
      </w:r>
    </w:p>
    <w:p w14:paraId="2138B529" w14:textId="77777777" w:rsidR="00890231" w:rsidRPr="00CB52D0" w:rsidRDefault="00890231" w:rsidP="00890231">
      <w:pPr>
        <w:pStyle w:val="Brdtextmedindrag"/>
        <w:spacing w:line="220" w:lineRule="exact"/>
        <w:rPr>
          <w:sz w:val="18"/>
          <w:szCs w:val="18"/>
        </w:rPr>
      </w:pPr>
      <w:r w:rsidRPr="00CB52D0">
        <w:rPr>
          <w:i/>
          <w:sz w:val="18"/>
          <w:szCs w:val="18"/>
        </w:rPr>
        <w:t>teknik för algoritmisk högfrekvenshandel</w:t>
      </w:r>
      <w:r w:rsidRPr="00CB52D0">
        <w:rPr>
          <w:sz w:val="18"/>
          <w:szCs w:val="18"/>
        </w:rPr>
        <w:t>: en teknik för algoritmisk han</w:t>
      </w:r>
      <w:r w:rsidRPr="00CB52D0">
        <w:rPr>
          <w:sz w:val="18"/>
          <w:szCs w:val="18"/>
        </w:rPr>
        <w:softHyphen/>
        <w:t>del som kännetecknas av</w:t>
      </w:r>
    </w:p>
    <w:p w14:paraId="178ABA57" w14:textId="77777777" w:rsidR="00890231" w:rsidRPr="00CB52D0" w:rsidRDefault="00890231" w:rsidP="00890231">
      <w:pPr>
        <w:pStyle w:val="Brdtextmedindrag"/>
        <w:spacing w:line="220" w:lineRule="exact"/>
        <w:rPr>
          <w:sz w:val="18"/>
          <w:szCs w:val="18"/>
        </w:rPr>
      </w:pPr>
      <w:r w:rsidRPr="00CB52D0">
        <w:rPr>
          <w:sz w:val="18"/>
          <w:szCs w:val="18"/>
        </w:rPr>
        <w:t>1. att infrastrukturen är avsedd att minimera fördröjning (latens) genom sam</w:t>
      </w:r>
      <w:r w:rsidRPr="00CB52D0">
        <w:rPr>
          <w:sz w:val="18"/>
          <w:szCs w:val="18"/>
        </w:rPr>
        <w:softHyphen/>
        <w:t>lokalisering, närvärdskap eller elektroniskt höghastighetstillträde,</w:t>
      </w:r>
    </w:p>
    <w:p w14:paraId="401B6A48" w14:textId="77777777" w:rsidR="00890231" w:rsidRPr="00CB52D0" w:rsidRDefault="00890231" w:rsidP="00890231">
      <w:pPr>
        <w:pStyle w:val="Brdtextmedindrag"/>
        <w:spacing w:line="220" w:lineRule="exact"/>
        <w:rPr>
          <w:sz w:val="18"/>
          <w:szCs w:val="18"/>
        </w:rPr>
      </w:pPr>
      <w:r w:rsidRPr="00CB52D0">
        <w:rPr>
          <w:sz w:val="18"/>
          <w:szCs w:val="18"/>
        </w:rPr>
        <w:t>2. att systemet beslutar när en order ska initieras, genereras, styras eller utföras utan mänsklig medverkan för enskilda handelstransaktioner eller enskilda order, och</w:t>
      </w:r>
    </w:p>
    <w:p w14:paraId="76C91B5A" w14:textId="77777777" w:rsidR="00890231" w:rsidRPr="00CB52D0" w:rsidRDefault="00890231" w:rsidP="00890231">
      <w:pPr>
        <w:pStyle w:val="Brdtextmedindrag"/>
        <w:spacing w:line="220" w:lineRule="exact"/>
        <w:rPr>
          <w:sz w:val="18"/>
          <w:szCs w:val="18"/>
        </w:rPr>
      </w:pPr>
      <w:r w:rsidRPr="00CB52D0">
        <w:rPr>
          <w:sz w:val="18"/>
          <w:szCs w:val="18"/>
        </w:rPr>
        <w:t>3. stor mängd intradagsmeddelanden som utgör order, bud eller an</w:t>
      </w:r>
      <w:r w:rsidRPr="00CB52D0">
        <w:rPr>
          <w:sz w:val="18"/>
          <w:szCs w:val="18"/>
        </w:rPr>
        <w:softHyphen/>
        <w:t>nul</w:t>
      </w:r>
      <w:r w:rsidRPr="00CB52D0">
        <w:rPr>
          <w:sz w:val="18"/>
          <w:szCs w:val="18"/>
        </w:rPr>
        <w:softHyphen/>
        <w:t>leringar,</w:t>
      </w:r>
    </w:p>
    <w:p w14:paraId="1C2B4BAD" w14:textId="77777777" w:rsidR="00890231" w:rsidRPr="00CB52D0" w:rsidRDefault="00890231" w:rsidP="00890231">
      <w:pPr>
        <w:pStyle w:val="Brdtextmedindrag"/>
        <w:spacing w:line="220" w:lineRule="exact"/>
        <w:rPr>
          <w:sz w:val="18"/>
          <w:szCs w:val="18"/>
        </w:rPr>
      </w:pPr>
      <w:r w:rsidRPr="00CB52D0">
        <w:rPr>
          <w:i/>
          <w:sz w:val="18"/>
          <w:szCs w:val="18"/>
        </w:rPr>
        <w:t>varaktigt medium</w:t>
      </w:r>
      <w:r w:rsidRPr="00CB52D0">
        <w:rPr>
          <w:sz w:val="18"/>
          <w:szCs w:val="18"/>
        </w:rPr>
        <w:t>: ett medel som</w:t>
      </w:r>
    </w:p>
    <w:p w14:paraId="4402E89D" w14:textId="77777777" w:rsidR="00890231" w:rsidRPr="00CB52D0" w:rsidRDefault="00890231" w:rsidP="00890231">
      <w:pPr>
        <w:pStyle w:val="Brdtextmedindrag"/>
        <w:spacing w:line="220" w:lineRule="exact"/>
        <w:rPr>
          <w:sz w:val="18"/>
          <w:szCs w:val="18"/>
        </w:rPr>
      </w:pPr>
      <w:r w:rsidRPr="00CB52D0">
        <w:rPr>
          <w:sz w:val="18"/>
          <w:szCs w:val="18"/>
        </w:rPr>
        <w:t>1. gör det möjligt för kunden att bevara information som riktas till denne person</w:t>
      </w:r>
      <w:r w:rsidRPr="00CB52D0">
        <w:rPr>
          <w:sz w:val="18"/>
          <w:szCs w:val="18"/>
        </w:rPr>
        <w:softHyphen/>
        <w:t>ligen på ett sätt som är tillgängligt för användning i framtiden och under en tid som är lämplig med hänsyn till vad som är avsikten med informationen, och</w:t>
      </w:r>
    </w:p>
    <w:p w14:paraId="3EA2B4CA" w14:textId="77777777" w:rsidR="00890231" w:rsidRPr="00CB52D0" w:rsidRDefault="00890231" w:rsidP="00890231">
      <w:pPr>
        <w:pStyle w:val="Brdtextmedindrag"/>
        <w:spacing w:line="220" w:lineRule="exact"/>
        <w:rPr>
          <w:sz w:val="18"/>
          <w:szCs w:val="18"/>
        </w:rPr>
      </w:pPr>
      <w:r w:rsidRPr="00CB52D0">
        <w:rPr>
          <w:sz w:val="18"/>
          <w:szCs w:val="18"/>
        </w:rPr>
        <w:t>2. möjliggör oförändrad återgivning av den bevarade informationen, och</w:t>
      </w:r>
    </w:p>
    <w:p w14:paraId="02FE767D" w14:textId="77777777" w:rsidR="00890231" w:rsidRPr="00CB52D0" w:rsidRDefault="00890231" w:rsidP="00890231">
      <w:pPr>
        <w:pStyle w:val="Brdtextmedindrag"/>
        <w:spacing w:line="220" w:lineRule="exact"/>
        <w:rPr>
          <w:sz w:val="18"/>
          <w:szCs w:val="18"/>
        </w:rPr>
      </w:pPr>
      <w:r w:rsidRPr="00CB52D0">
        <w:rPr>
          <w:i/>
          <w:spacing w:val="-4"/>
          <w:sz w:val="18"/>
          <w:szCs w:val="18"/>
        </w:rPr>
        <w:t>återhämtningsplan</w:t>
      </w:r>
      <w:r w:rsidRPr="00CB52D0">
        <w:rPr>
          <w:spacing w:val="-4"/>
          <w:sz w:val="18"/>
          <w:szCs w:val="18"/>
        </w:rPr>
        <w:t>: en plan som upprättas av ett värdepappersbolag i syfte</w:t>
      </w:r>
      <w:r w:rsidRPr="00CB52D0">
        <w:rPr>
          <w:sz w:val="18"/>
          <w:szCs w:val="18"/>
        </w:rPr>
        <w:t xml:space="preserve"> att vidta åtgärder som bolaget avser att vidta för att bevara eller återställa sin finansiella ställning och livskraft efter en betydande försämring av den finansiella situationen.</w:t>
      </w:r>
    </w:p>
    <w:p w14:paraId="7714495C" w14:textId="77777777" w:rsidR="00890231" w:rsidRPr="00CB52D0" w:rsidRDefault="00890231" w:rsidP="00890231">
      <w:pPr>
        <w:pStyle w:val="Brdtext"/>
      </w:pPr>
    </w:p>
    <w:p w14:paraId="604F5837" w14:textId="36C76262" w:rsidR="00890231" w:rsidRPr="00CB52D0" w:rsidRDefault="00890231" w:rsidP="0000314E">
      <w:pPr>
        <w:pStyle w:val="Brdtext"/>
        <w:rPr>
          <w:spacing w:val="-4"/>
        </w:rPr>
      </w:pPr>
      <w:r w:rsidRPr="00CB52D0">
        <w:rPr>
          <w:spacing w:val="-4"/>
        </w:rPr>
        <w:t>Paragrafen innehåller definitioner. Ändringarna genomför delvis artikel 3.1.21 och artikel </w:t>
      </w:r>
      <w:r>
        <w:rPr>
          <w:spacing w:val="-4"/>
        </w:rPr>
        <w:t xml:space="preserve">3.1.3, </w:t>
      </w:r>
      <w:r w:rsidRPr="00CB52D0">
        <w:rPr>
          <w:spacing w:val="-4"/>
        </w:rPr>
        <w:t xml:space="preserve">3.1.11, </w:t>
      </w:r>
      <w:r>
        <w:rPr>
          <w:spacing w:val="-4"/>
        </w:rPr>
        <w:t xml:space="preserve">3.1.13, 3.1.16, </w:t>
      </w:r>
      <w:r w:rsidRPr="00CB52D0">
        <w:rPr>
          <w:spacing w:val="-4"/>
        </w:rPr>
        <w:t>3.1.18 och 3.1.25 i värdepappers</w:t>
      </w:r>
      <w:r>
        <w:rPr>
          <w:spacing w:val="-4"/>
        </w:rPr>
        <w:softHyphen/>
      </w:r>
      <w:r w:rsidRPr="00CB52D0">
        <w:rPr>
          <w:spacing w:val="-4"/>
        </w:rPr>
        <w:t>bolagsdirektivet.</w:t>
      </w:r>
      <w:r w:rsidR="00C25C7A">
        <w:rPr>
          <w:spacing w:val="-4"/>
        </w:rPr>
        <w:t xml:space="preserve"> Övervägandena finns i avsnitt 8.</w:t>
      </w:r>
      <w:r w:rsidR="00E5568F">
        <w:rPr>
          <w:spacing w:val="-4"/>
        </w:rPr>
        <w:t xml:space="preserve"> </w:t>
      </w:r>
      <w:r w:rsidR="00E5568F">
        <w:t xml:space="preserve">Paragrafen </w:t>
      </w:r>
      <w:r w:rsidR="00E20D6A">
        <w:t>är utformad</w:t>
      </w:r>
      <w:r w:rsidR="00E5568F">
        <w:t xml:space="preserve"> i enlighet med </w:t>
      </w:r>
      <w:r w:rsidR="00E5568F" w:rsidRPr="0042580D">
        <w:rPr>
          <w:i/>
          <w:iCs/>
        </w:rPr>
        <w:t xml:space="preserve">Lagrådets </w:t>
      </w:r>
      <w:r w:rsidR="00E5568F">
        <w:t>förslag.</w:t>
      </w:r>
    </w:p>
    <w:p w14:paraId="5EF8283F" w14:textId="77777777" w:rsidR="00890231" w:rsidRPr="00CB52D0" w:rsidRDefault="00890231" w:rsidP="00890231">
      <w:pPr>
        <w:pStyle w:val="Brdtextmedindrag"/>
      </w:pPr>
      <w:r w:rsidRPr="00CB52D0">
        <w:lastRenderedPageBreak/>
        <w:t>Ändringen i definitionen av betydande filial är en följdändring med anledning den ändring i artikel 51.1 i kapitaltäckningsdirektivet som har gjorts genom arti</w:t>
      </w:r>
      <w:r w:rsidRPr="00CB52D0">
        <w:softHyphen/>
        <w:t xml:space="preserve">kel 62.11 i värdepappersbolagsdirektivet. </w:t>
      </w:r>
    </w:p>
    <w:p w14:paraId="1B2D0F8D" w14:textId="52CD582A" w:rsidR="007A47C7" w:rsidRDefault="00890231" w:rsidP="0000314E">
      <w:pPr>
        <w:pStyle w:val="Brdtextmedindrag"/>
      </w:pPr>
      <w:r w:rsidRPr="00CB52D0">
        <w:t>Ändringarna i definitionerna av blandat finansiellt holding</w:t>
      </w:r>
      <w:r w:rsidRPr="00CB52D0">
        <w:softHyphen/>
        <w:t>företag</w:t>
      </w:r>
      <w:r w:rsidR="00BF7A7C">
        <w:t xml:space="preserve"> och</w:t>
      </w:r>
      <w:r w:rsidRPr="00CB52D0">
        <w:t xml:space="preserve"> finansiellt institut</w:t>
      </w:r>
      <w:r w:rsidR="00AC1DE3">
        <w:t xml:space="preserve"> </w:t>
      </w:r>
      <w:r w:rsidRPr="00CB52D0">
        <w:t>görs som anpassningar till motsvarande definitioner i värdepappersbolags</w:t>
      </w:r>
      <w:r w:rsidRPr="00CB52D0">
        <w:softHyphen/>
        <w:t>förordningen (artik</w:t>
      </w:r>
      <w:r w:rsidR="00BF7A7C">
        <w:t>el</w:t>
      </w:r>
      <w:r w:rsidRPr="00CB52D0">
        <w:t xml:space="preserve"> 4.1.14 och 4.1.40). </w:t>
      </w:r>
      <w:r w:rsidR="00BF7A7C">
        <w:t xml:space="preserve">Definitionen av kapitalbas delas upp i två delar. </w:t>
      </w:r>
      <w:r w:rsidR="007A47C7">
        <w:t xml:space="preserve">Den hittillsvarande definitionen, som hänvisar till tillsynsförordningens definition av kapitalbas, kommer att gälla </w:t>
      </w:r>
      <w:r w:rsidR="00996A70">
        <w:t xml:space="preserve">enbart </w:t>
      </w:r>
      <w:r w:rsidR="007A47C7">
        <w:t xml:space="preserve">de värdepappersbolag som ska tillämpa tillsynsförordningen. Vidare </w:t>
      </w:r>
      <w:r w:rsidR="00996A70">
        <w:t xml:space="preserve">kompletteras definitionen med </w:t>
      </w:r>
      <w:r w:rsidR="007A47C7">
        <w:t>en hänvisning till värdepappers</w:t>
      </w:r>
      <w:r w:rsidR="00996A70">
        <w:softHyphen/>
      </w:r>
      <w:r w:rsidR="007A47C7">
        <w:t>bolagsförordningen (artikel 9) som ska gälla övriga värdepappers</w:t>
      </w:r>
      <w:r w:rsidR="00996A70">
        <w:softHyphen/>
      </w:r>
      <w:r w:rsidR="007A47C7">
        <w:t xml:space="preserve">bolag. Motsvarande uppdelning </w:t>
      </w:r>
      <w:r w:rsidR="00996A70">
        <w:t xml:space="preserve">görs </w:t>
      </w:r>
      <w:r w:rsidR="007A47C7">
        <w:t xml:space="preserve">av definitionen av startkapital. </w:t>
      </w:r>
      <w:r w:rsidR="00E20D6A">
        <w:t>Det inf</w:t>
      </w:r>
      <w:r w:rsidR="00D50FDF">
        <w:t>örs</w:t>
      </w:r>
      <w:r w:rsidR="007A47C7">
        <w:t xml:space="preserve"> en hänvisning till definitionen av startkapital i värdepappers</w:t>
      </w:r>
      <w:r w:rsidR="00996A70">
        <w:softHyphen/>
      </w:r>
      <w:r w:rsidR="007A47C7">
        <w:t>bolagsdirektivet (artikel 3.1.18) som ska gälla övriga värdepappersbolag.</w:t>
      </w:r>
    </w:p>
    <w:p w14:paraId="547381B5" w14:textId="2ABC2F9B" w:rsidR="0042580D" w:rsidRPr="00CB52D0" w:rsidRDefault="00890231" w:rsidP="0000314E">
      <w:pPr>
        <w:pStyle w:val="Brdtextmedindrag"/>
      </w:pPr>
      <w:r w:rsidRPr="00CB52D0">
        <w:t>Kom</w:t>
      </w:r>
      <w:r w:rsidRPr="00CB52D0">
        <w:softHyphen/>
        <w:t>missionen får anta delege</w:t>
      </w:r>
      <w:r w:rsidRPr="00CB52D0">
        <w:softHyphen/>
        <w:t>rade akter för att förtydliga defini</w:t>
      </w:r>
      <w:r w:rsidRPr="00CB52D0">
        <w:softHyphen/>
        <w:t>tioner</w:t>
      </w:r>
      <w:r w:rsidR="00996A70">
        <w:t>na</w:t>
      </w:r>
      <w:r w:rsidRPr="00CB52D0">
        <w:t xml:space="preserve"> i </w:t>
      </w:r>
      <w:r w:rsidR="00583BEB">
        <w:t>värdepappersbolags</w:t>
      </w:r>
      <w:r w:rsidRPr="00CB52D0">
        <w:t xml:space="preserve">förordningen </w:t>
      </w:r>
      <w:r w:rsidR="00996A70">
        <w:t xml:space="preserve">och </w:t>
      </w:r>
      <w:r w:rsidR="00583BEB">
        <w:t>värdepappersbolags</w:t>
      </w:r>
      <w:r w:rsidR="00583BEB">
        <w:softHyphen/>
      </w:r>
      <w:r w:rsidR="00996A70">
        <w:t xml:space="preserve">direktivet </w:t>
      </w:r>
      <w:r w:rsidRPr="00CB52D0">
        <w:t>(artikel 4.2 i förordningen</w:t>
      </w:r>
      <w:r w:rsidR="00996A70">
        <w:t xml:space="preserve"> och artikel 3.2 i direktivet</w:t>
      </w:r>
      <w:r w:rsidRPr="00CB52D0">
        <w:t>).</w:t>
      </w:r>
      <w:r w:rsidR="00E5568F" w:rsidDel="00E5568F">
        <w:t xml:space="preserve"> </w:t>
      </w:r>
    </w:p>
    <w:p w14:paraId="5F9FDB1C" w14:textId="77777777" w:rsidR="00890231" w:rsidRPr="00CB52D0" w:rsidRDefault="00890231" w:rsidP="00890231">
      <w:pPr>
        <w:pStyle w:val="Rubrik4utannumrering"/>
        <w:rPr>
          <w:szCs w:val="20"/>
        </w:rPr>
      </w:pPr>
      <w:r w:rsidRPr="00CB52D0">
        <w:rPr>
          <w:szCs w:val="20"/>
        </w:rPr>
        <w:t>3 kap. Tillstånd för svenska företag</w:t>
      </w:r>
    </w:p>
    <w:p w14:paraId="12A5BCE2" w14:textId="77777777" w:rsidR="00890231" w:rsidRPr="00CB52D0" w:rsidRDefault="00890231" w:rsidP="00890231">
      <w:pPr>
        <w:pStyle w:val="Brdtext"/>
        <w:spacing w:line="220" w:lineRule="exact"/>
        <w:rPr>
          <w:sz w:val="18"/>
          <w:szCs w:val="18"/>
        </w:rPr>
      </w:pPr>
      <w:r w:rsidRPr="00CB52D0">
        <w:rPr>
          <w:b/>
          <w:sz w:val="18"/>
          <w:szCs w:val="18"/>
        </w:rPr>
        <w:t>6 §    </w:t>
      </w:r>
      <w:r w:rsidRPr="00CB52D0">
        <w:rPr>
          <w:sz w:val="18"/>
          <w:szCs w:val="18"/>
        </w:rPr>
        <w:t>Ett värdepappersbolag ska ha ett startkapital som vid tidpunkten för beslut om tillstånd motsvarar</w:t>
      </w:r>
    </w:p>
    <w:p w14:paraId="7B4BD94E" w14:textId="77777777" w:rsidR="00890231" w:rsidRPr="00CB52D0" w:rsidRDefault="00890231" w:rsidP="00890231">
      <w:pPr>
        <w:pStyle w:val="Brdtextmedindrag"/>
        <w:spacing w:line="220" w:lineRule="exact"/>
        <w:rPr>
          <w:sz w:val="18"/>
          <w:szCs w:val="18"/>
        </w:rPr>
      </w:pPr>
      <w:r w:rsidRPr="00CB52D0">
        <w:rPr>
          <w:sz w:val="18"/>
          <w:szCs w:val="18"/>
        </w:rPr>
        <w:t>1. minst 5 000 000 euro om bolagets verksamhet ska innefatta motta</w:t>
      </w:r>
      <w:r w:rsidRPr="00CB52D0">
        <w:rPr>
          <w:sz w:val="18"/>
          <w:szCs w:val="18"/>
        </w:rPr>
        <w:softHyphen/>
        <w:t>gande av medel på konto enligt 2 kap. 2 § första stycket 8,</w:t>
      </w:r>
    </w:p>
    <w:p w14:paraId="27DC6FD0" w14:textId="77777777" w:rsidR="00890231" w:rsidRPr="00CB52D0" w:rsidRDefault="00890231" w:rsidP="00890231">
      <w:pPr>
        <w:pStyle w:val="Brdtextmedindrag"/>
        <w:spacing w:line="220" w:lineRule="exact"/>
        <w:rPr>
          <w:sz w:val="18"/>
          <w:szCs w:val="18"/>
        </w:rPr>
      </w:pPr>
      <w:r w:rsidRPr="00CB52D0">
        <w:rPr>
          <w:sz w:val="18"/>
          <w:szCs w:val="18"/>
        </w:rPr>
        <w:t xml:space="preserve">2. minst </w:t>
      </w:r>
      <w:r w:rsidRPr="00CB52D0">
        <w:rPr>
          <w:i/>
          <w:sz w:val="18"/>
          <w:szCs w:val="18"/>
        </w:rPr>
        <w:t>750 000</w:t>
      </w:r>
      <w:r w:rsidRPr="00CB52D0">
        <w:rPr>
          <w:sz w:val="18"/>
          <w:szCs w:val="18"/>
        </w:rPr>
        <w:t xml:space="preserve"> euro om bolaget ska driva verksamhet som avses i 2 kap. 1 § 3 </w:t>
      </w:r>
      <w:r w:rsidRPr="00CB52D0">
        <w:rPr>
          <w:i/>
          <w:sz w:val="18"/>
          <w:szCs w:val="18"/>
        </w:rPr>
        <w:t xml:space="preserve">eller </w:t>
      </w:r>
      <w:r w:rsidRPr="00CB52D0">
        <w:rPr>
          <w:sz w:val="18"/>
          <w:szCs w:val="18"/>
        </w:rPr>
        <w:t>6,</w:t>
      </w:r>
    </w:p>
    <w:p w14:paraId="4EBA3662" w14:textId="77777777" w:rsidR="00890231" w:rsidRPr="00CB52D0" w:rsidRDefault="00890231" w:rsidP="00890231">
      <w:pPr>
        <w:pStyle w:val="Brdtextmedindrag"/>
        <w:spacing w:line="220" w:lineRule="exact"/>
        <w:rPr>
          <w:sz w:val="18"/>
          <w:szCs w:val="18"/>
        </w:rPr>
      </w:pPr>
      <w:r w:rsidRPr="00CB52D0">
        <w:rPr>
          <w:sz w:val="18"/>
          <w:szCs w:val="18"/>
        </w:rPr>
        <w:t xml:space="preserve">3. minst </w:t>
      </w:r>
      <w:r w:rsidRPr="00CB52D0">
        <w:rPr>
          <w:i/>
          <w:sz w:val="18"/>
          <w:szCs w:val="18"/>
        </w:rPr>
        <w:t>150 000</w:t>
      </w:r>
      <w:r w:rsidRPr="00CB52D0">
        <w:rPr>
          <w:sz w:val="18"/>
          <w:szCs w:val="18"/>
        </w:rPr>
        <w:t> euro om inte högre belopp krävs enligt 1 eller 2, och</w:t>
      </w:r>
    </w:p>
    <w:p w14:paraId="58C533CD" w14:textId="77777777" w:rsidR="00890231" w:rsidRPr="00CB52D0" w:rsidRDefault="00890231" w:rsidP="00890231">
      <w:pPr>
        <w:pStyle w:val="Brdtextmedindrag"/>
        <w:spacing w:line="220" w:lineRule="exact"/>
        <w:rPr>
          <w:sz w:val="18"/>
          <w:szCs w:val="18"/>
        </w:rPr>
      </w:pPr>
      <w:r w:rsidRPr="00CB52D0">
        <w:rPr>
          <w:sz w:val="18"/>
          <w:szCs w:val="18"/>
        </w:rPr>
        <w:t xml:space="preserve">4. minst </w:t>
      </w:r>
      <w:r w:rsidRPr="00CB52D0">
        <w:rPr>
          <w:i/>
          <w:sz w:val="18"/>
          <w:szCs w:val="18"/>
        </w:rPr>
        <w:t>75 000 </w:t>
      </w:r>
      <w:r w:rsidRPr="00CB52D0">
        <w:rPr>
          <w:sz w:val="18"/>
          <w:szCs w:val="18"/>
        </w:rPr>
        <w:t>euro om bolaget ska driva enbart verksamhet som avses i 2 kap. 1 § 1</w:t>
      </w:r>
      <w:r w:rsidRPr="00CB52D0">
        <w:rPr>
          <w:i/>
          <w:sz w:val="18"/>
          <w:szCs w:val="18"/>
        </w:rPr>
        <w:t xml:space="preserve">, 2, 4, </w:t>
      </w:r>
      <w:r w:rsidRPr="00CB52D0">
        <w:rPr>
          <w:sz w:val="18"/>
          <w:szCs w:val="18"/>
        </w:rPr>
        <w:t xml:space="preserve">5 </w:t>
      </w:r>
      <w:r w:rsidRPr="00CB52D0">
        <w:rPr>
          <w:i/>
          <w:sz w:val="18"/>
          <w:szCs w:val="18"/>
        </w:rPr>
        <w:t xml:space="preserve">eller 7 </w:t>
      </w:r>
      <w:r w:rsidRPr="00CB52D0">
        <w:rPr>
          <w:sz w:val="18"/>
          <w:szCs w:val="18"/>
        </w:rPr>
        <w:t>och inte kommer att inneha kunders medel eller värdepapper.</w:t>
      </w:r>
    </w:p>
    <w:p w14:paraId="20613663" w14:textId="1EEDA33A" w:rsidR="00890231" w:rsidRPr="00CB52D0" w:rsidRDefault="00890231" w:rsidP="00890231">
      <w:pPr>
        <w:pStyle w:val="Brdtextmedindrag"/>
        <w:spacing w:line="220" w:lineRule="exact"/>
        <w:rPr>
          <w:i/>
          <w:sz w:val="18"/>
          <w:szCs w:val="18"/>
        </w:rPr>
      </w:pPr>
      <w:r w:rsidRPr="00CB52D0">
        <w:rPr>
          <w:i/>
          <w:sz w:val="18"/>
          <w:szCs w:val="18"/>
        </w:rPr>
        <w:t>Startkapitalet ska för värdepappersbolag som avses i första stycket 1 vara sammansatt enligt artikel 72 i tillsyns</w:t>
      </w:r>
      <w:r w:rsidRPr="00CB52D0">
        <w:rPr>
          <w:i/>
          <w:sz w:val="18"/>
          <w:szCs w:val="18"/>
        </w:rPr>
        <w:softHyphen/>
        <w:t>förord</w:t>
      </w:r>
      <w:r w:rsidRPr="00CB52D0">
        <w:rPr>
          <w:i/>
          <w:sz w:val="18"/>
          <w:szCs w:val="18"/>
        </w:rPr>
        <w:softHyphen/>
        <w:t>ningen. För övriga värdepappers</w:t>
      </w:r>
      <w:r w:rsidRPr="00CB52D0">
        <w:rPr>
          <w:i/>
          <w:sz w:val="18"/>
          <w:szCs w:val="18"/>
        </w:rPr>
        <w:softHyphen/>
        <w:t>bolag ska startkapitalet vara sammansatt enligt artikel 9 i värdepappersbolags</w:t>
      </w:r>
      <w:r w:rsidRPr="00CB52D0">
        <w:rPr>
          <w:i/>
          <w:sz w:val="18"/>
          <w:szCs w:val="18"/>
        </w:rPr>
        <w:softHyphen/>
        <w:t>förordningen.</w:t>
      </w:r>
    </w:p>
    <w:p w14:paraId="4C70318E" w14:textId="77777777" w:rsidR="00890231" w:rsidRPr="00CB52D0" w:rsidRDefault="00890231" w:rsidP="00890231">
      <w:pPr>
        <w:pStyle w:val="Brdtext"/>
      </w:pPr>
    </w:p>
    <w:p w14:paraId="0729FA44" w14:textId="77777777" w:rsidR="00890231" w:rsidRPr="00CB52D0" w:rsidRDefault="00890231" w:rsidP="00890231">
      <w:pPr>
        <w:pStyle w:val="Brdtext"/>
      </w:pPr>
      <w:r w:rsidRPr="00CB52D0">
        <w:t>Paragrafen innehåller bestämmelser med krav på värdepappersbolag att ha ett visst minsta startkapital. Ändringarna genomför artiklarna 9, 10 b, 10 c och 11 och delvis artikel 10 a i värde</w:t>
      </w:r>
      <w:r w:rsidRPr="00CB52D0">
        <w:softHyphen/>
        <w:t>pappersbolagsdirektivet. Över</w:t>
      </w:r>
      <w:r w:rsidRPr="00CB52D0">
        <w:softHyphen/>
        <w:t>vägandena finns i avsnitt 8.</w:t>
      </w:r>
    </w:p>
    <w:p w14:paraId="7072C8D5" w14:textId="6CFB7B10" w:rsidR="00890231" w:rsidRPr="00CB52D0" w:rsidRDefault="00890231" w:rsidP="0000314E">
      <w:pPr>
        <w:pStyle w:val="Brdtextmedindrag"/>
        <w:rPr>
          <w:spacing w:val="-4"/>
        </w:rPr>
      </w:pPr>
      <w:r w:rsidRPr="00CB52D0">
        <w:t xml:space="preserve">Genom ändringen i inledningen i </w:t>
      </w:r>
      <w:r w:rsidRPr="00CB52D0">
        <w:rPr>
          <w:i/>
        </w:rPr>
        <w:t>första stycket</w:t>
      </w:r>
      <w:r w:rsidRPr="00CB52D0">
        <w:t xml:space="preserve"> förtyd</w:t>
      </w:r>
      <w:r w:rsidRPr="00CB52D0">
        <w:softHyphen/>
        <w:t>li</w:t>
      </w:r>
      <w:r w:rsidRPr="00CB52D0">
        <w:softHyphen/>
        <w:t>gas att kravet på startkapital ska vara uppfyllt vid tidpunkten för beslut om till</w:t>
      </w:r>
      <w:r w:rsidRPr="00CB52D0">
        <w:softHyphen/>
        <w:t>stånd. Änd</w:t>
      </w:r>
      <w:r w:rsidRPr="00CB52D0">
        <w:softHyphen/>
        <w:t xml:space="preserve">ringarna i </w:t>
      </w:r>
      <w:r w:rsidRPr="00CB52D0">
        <w:rPr>
          <w:i/>
        </w:rPr>
        <w:t>första stycket 2</w:t>
      </w:r>
      <w:r w:rsidRPr="00CB52D0">
        <w:t>–</w:t>
      </w:r>
      <w:r w:rsidRPr="00CB52D0">
        <w:rPr>
          <w:i/>
        </w:rPr>
        <w:t>4</w:t>
      </w:r>
      <w:r w:rsidRPr="00CB52D0">
        <w:t xml:space="preserve"> genomför artiklarna 9, 10 b och 10 c och delvis artikel 10 a i värdepappersbolags</w:t>
      </w:r>
      <w:r w:rsidRPr="00CB52D0">
        <w:softHyphen/>
        <w:t>direktivet.</w:t>
      </w:r>
      <w:r w:rsidR="00067A55">
        <w:t xml:space="preserve"> För värdepappersbolag som ska driva en MTF-plattform innebär ändringarna i punkterna 2 och 3 att kravet på minsta startkapital sänks från 730 000 euro till 150 000 euro.</w:t>
      </w:r>
      <w:r w:rsidRPr="00CB52D0">
        <w:t xml:space="preserve"> I </w:t>
      </w:r>
      <w:r w:rsidRPr="00CB52D0">
        <w:rPr>
          <w:iCs/>
        </w:rPr>
        <w:t xml:space="preserve">punkt 2 </w:t>
      </w:r>
      <w:r w:rsidRPr="00CB52D0">
        <w:t>förtydligas även att det är tillräckligt att värde</w:t>
      </w:r>
      <w:r w:rsidRPr="00CB52D0">
        <w:softHyphen/>
        <w:t>pappers</w:t>
      </w:r>
      <w:r w:rsidRPr="00CB52D0">
        <w:softHyphen/>
        <w:t xml:space="preserve">bolaget ska driva verksamhet som avses i någon av punkterna 3 och 6 i 2 kap. 1 § för att det ska gälla ett </w:t>
      </w:r>
      <w:r w:rsidRPr="00CB52D0">
        <w:rPr>
          <w:spacing w:val="-4"/>
        </w:rPr>
        <w:t>krav på startkapital om minst 750 000 euro.</w:t>
      </w:r>
    </w:p>
    <w:p w14:paraId="7E8F942D" w14:textId="77777777" w:rsidR="00890231" w:rsidRPr="00CB52D0" w:rsidRDefault="00890231" w:rsidP="00890231">
      <w:pPr>
        <w:pStyle w:val="Brdtextmedindrag"/>
      </w:pPr>
      <w:r w:rsidRPr="00CB52D0">
        <w:rPr>
          <w:spacing w:val="-4"/>
        </w:rPr>
        <w:t xml:space="preserve">I </w:t>
      </w:r>
      <w:r w:rsidRPr="00CB52D0">
        <w:rPr>
          <w:i/>
          <w:spacing w:val="-4"/>
        </w:rPr>
        <w:t>andra</w:t>
      </w:r>
      <w:r w:rsidRPr="00CB52D0">
        <w:rPr>
          <w:i/>
        </w:rPr>
        <w:t xml:space="preserve"> stycket</w:t>
      </w:r>
      <w:r w:rsidRPr="00CB52D0">
        <w:t xml:space="preserve"> ersätts hittillsvarande bestämmelse om alternativ till startkapital i vissa fall med en ny bestämmelse som genomför artikel 11 i värdepappersbolagsdirektivet. Av hänvisningen till artikel 9 i värde</w:t>
      </w:r>
      <w:r w:rsidRPr="00CB52D0">
        <w:softHyphen/>
        <w:t>pappersbolagsförord</w:t>
      </w:r>
      <w:r w:rsidRPr="00CB52D0">
        <w:softHyphen/>
        <w:t>ni</w:t>
      </w:r>
      <w:r w:rsidRPr="00CB52D0">
        <w:rPr>
          <w:spacing w:val="-4"/>
        </w:rPr>
        <w:t>ngen framgår hur startkapitalet ska vara samman</w:t>
      </w:r>
      <w:r w:rsidRPr="00CB52D0">
        <w:rPr>
          <w:spacing w:val="-4"/>
        </w:rPr>
        <w:softHyphen/>
        <w:t xml:space="preserve">satt </w:t>
      </w:r>
      <w:r w:rsidRPr="00CB52D0">
        <w:rPr>
          <w:spacing w:val="-4"/>
        </w:rPr>
        <w:lastRenderedPageBreak/>
        <w:t>för värde</w:t>
      </w:r>
      <w:r w:rsidRPr="00CB52D0">
        <w:rPr>
          <w:spacing w:val="-4"/>
        </w:rPr>
        <w:softHyphen/>
        <w:t>pappersbolag</w:t>
      </w:r>
      <w:r w:rsidRPr="00CB52D0">
        <w:t xml:space="preserve"> som avses i första stycket 2–4. Bolag som avses i första stycket 1 anses i detta hän</w:t>
      </w:r>
      <w:r w:rsidRPr="00CB52D0">
        <w:softHyphen/>
        <w:t>seende som kreditinstitut och hänvisning görs i stället till tillsynsför</w:t>
      </w:r>
      <w:r w:rsidRPr="00CB52D0">
        <w:softHyphen/>
        <w:t>ord</w:t>
      </w:r>
      <w:r w:rsidRPr="00CB52D0">
        <w:softHyphen/>
        <w:t>ningen.</w:t>
      </w:r>
    </w:p>
    <w:p w14:paraId="65348BD7" w14:textId="77777777" w:rsidR="00890231" w:rsidRPr="00CB52D0" w:rsidRDefault="00890231" w:rsidP="00890231">
      <w:pPr>
        <w:pStyle w:val="Brdtextmedindrag"/>
      </w:pPr>
      <w:r w:rsidRPr="00CB52D0">
        <w:t>Hittillsvarande tredje stycket tas bort eftersom värdepappersbolags</w:t>
      </w:r>
      <w:r w:rsidRPr="00CB52D0">
        <w:softHyphen/>
        <w:t>för</w:t>
      </w:r>
      <w:r w:rsidRPr="00CB52D0">
        <w:softHyphen/>
        <w:t>ordningen inte medger att värdepappersföretag har en ansvarsför</w:t>
      </w:r>
      <w:r w:rsidRPr="00CB52D0">
        <w:softHyphen/>
        <w:t>säkring eller garanti i stället för ett visst startkapital.</w:t>
      </w:r>
    </w:p>
    <w:p w14:paraId="2BE59CEF" w14:textId="77777777" w:rsidR="00890231" w:rsidRPr="00CB52D0" w:rsidRDefault="00890231" w:rsidP="00890231">
      <w:pPr>
        <w:pStyle w:val="Brdtextmedindrag"/>
      </w:pPr>
    </w:p>
    <w:p w14:paraId="22C250E5" w14:textId="77777777" w:rsidR="00890231" w:rsidRPr="00CB52D0" w:rsidRDefault="00890231" w:rsidP="00890231">
      <w:pPr>
        <w:pStyle w:val="Brdtext"/>
        <w:spacing w:line="220" w:lineRule="exact"/>
        <w:rPr>
          <w:sz w:val="18"/>
          <w:szCs w:val="18"/>
        </w:rPr>
      </w:pPr>
      <w:r w:rsidRPr="00CB52D0">
        <w:rPr>
          <w:b/>
          <w:sz w:val="18"/>
          <w:szCs w:val="18"/>
        </w:rPr>
        <w:t>7 §</w:t>
      </w:r>
      <w:r w:rsidRPr="00CB52D0">
        <w:rPr>
          <w:sz w:val="18"/>
          <w:szCs w:val="18"/>
        </w:rPr>
        <w:t xml:space="preserve">    Bestämmelser om kapitaltäckning finns i </w:t>
      </w:r>
    </w:p>
    <w:p w14:paraId="13A63364" w14:textId="77777777" w:rsidR="00890231" w:rsidRPr="00CB52D0" w:rsidRDefault="00890231" w:rsidP="00890231">
      <w:pPr>
        <w:pStyle w:val="Brdtextmedindrag"/>
        <w:rPr>
          <w:i/>
          <w:iCs/>
          <w:sz w:val="18"/>
          <w:szCs w:val="18"/>
        </w:rPr>
      </w:pPr>
      <w:r w:rsidRPr="00CB52D0">
        <w:rPr>
          <w:i/>
          <w:iCs/>
        </w:rPr>
        <w:t>–</w:t>
      </w:r>
      <w:r w:rsidRPr="00CB52D0">
        <w:rPr>
          <w:i/>
          <w:iCs/>
          <w:sz w:val="18"/>
          <w:szCs w:val="18"/>
        </w:rPr>
        <w:t xml:space="preserve"> värdepappersbolagsförordningen, </w:t>
      </w:r>
    </w:p>
    <w:p w14:paraId="6A0E40C4" w14:textId="77777777" w:rsidR="00890231" w:rsidRPr="00CB52D0" w:rsidRDefault="00890231" w:rsidP="00890231">
      <w:pPr>
        <w:pStyle w:val="Brdtextmedindrag"/>
        <w:rPr>
          <w:sz w:val="18"/>
          <w:szCs w:val="18"/>
        </w:rPr>
      </w:pPr>
      <w:r w:rsidRPr="00CB52D0">
        <w:rPr>
          <w:i/>
          <w:iCs/>
        </w:rPr>
        <w:t>–</w:t>
      </w:r>
      <w:r w:rsidRPr="00CB52D0">
        <w:rPr>
          <w:i/>
          <w:sz w:val="18"/>
          <w:szCs w:val="18"/>
        </w:rPr>
        <w:t> tillsynsförordningen</w:t>
      </w:r>
      <w:r w:rsidRPr="00CB52D0">
        <w:rPr>
          <w:sz w:val="18"/>
          <w:szCs w:val="18"/>
        </w:rPr>
        <w:t xml:space="preserve">, </w:t>
      </w:r>
    </w:p>
    <w:p w14:paraId="3FD79D4F" w14:textId="041F5735" w:rsidR="00890231" w:rsidRPr="00CB52D0" w:rsidRDefault="00890231" w:rsidP="00890231">
      <w:pPr>
        <w:pStyle w:val="Brdtextmedindrag"/>
        <w:rPr>
          <w:sz w:val="18"/>
          <w:szCs w:val="18"/>
        </w:rPr>
      </w:pPr>
      <w:r w:rsidRPr="00CB52D0">
        <w:rPr>
          <w:i/>
          <w:iCs/>
        </w:rPr>
        <w:t>–</w:t>
      </w:r>
      <w:r w:rsidRPr="00CB52D0">
        <w:rPr>
          <w:i/>
          <w:iCs/>
          <w:sz w:val="18"/>
          <w:szCs w:val="18"/>
        </w:rPr>
        <w:t> </w:t>
      </w:r>
      <w:r w:rsidRPr="00CB52D0">
        <w:rPr>
          <w:sz w:val="18"/>
          <w:szCs w:val="18"/>
        </w:rPr>
        <w:t>lagen (2014:968) om särskild tillsyn över kred</w:t>
      </w:r>
      <w:r w:rsidRPr="00CB52D0">
        <w:rPr>
          <w:sz w:val="18"/>
          <w:szCs w:val="18"/>
        </w:rPr>
        <w:softHyphen/>
        <w:t>itinstitut och värdepappers</w:t>
      </w:r>
      <w:r w:rsidR="00132797">
        <w:rPr>
          <w:sz w:val="18"/>
          <w:szCs w:val="18"/>
        </w:rPr>
        <w:softHyphen/>
      </w:r>
      <w:r w:rsidRPr="00CB52D0">
        <w:rPr>
          <w:sz w:val="18"/>
          <w:szCs w:val="18"/>
        </w:rPr>
        <w:t>bolag</w:t>
      </w:r>
      <w:r w:rsidRPr="00CB52D0">
        <w:rPr>
          <w:i/>
          <w:iCs/>
          <w:sz w:val="18"/>
          <w:szCs w:val="18"/>
        </w:rPr>
        <w:t>,</w:t>
      </w:r>
      <w:r w:rsidRPr="00CB52D0">
        <w:rPr>
          <w:sz w:val="18"/>
          <w:szCs w:val="18"/>
        </w:rPr>
        <w:t xml:space="preserve"> och </w:t>
      </w:r>
    </w:p>
    <w:p w14:paraId="4DBAAE13" w14:textId="77777777" w:rsidR="00890231" w:rsidRPr="00CB52D0" w:rsidRDefault="00890231" w:rsidP="00890231">
      <w:pPr>
        <w:pStyle w:val="Brdtextmedindrag"/>
      </w:pPr>
      <w:r w:rsidRPr="00CB52D0">
        <w:rPr>
          <w:i/>
          <w:iCs/>
        </w:rPr>
        <w:t>–</w:t>
      </w:r>
      <w:r w:rsidRPr="00CB52D0">
        <w:rPr>
          <w:i/>
          <w:iCs/>
          <w:sz w:val="18"/>
          <w:szCs w:val="18"/>
        </w:rPr>
        <w:t> </w:t>
      </w:r>
      <w:r w:rsidRPr="00CB52D0">
        <w:rPr>
          <w:sz w:val="18"/>
          <w:szCs w:val="18"/>
        </w:rPr>
        <w:t>lagen (2014:966) om kapitalbuffertar</w:t>
      </w:r>
      <w:r w:rsidRPr="00CB52D0">
        <w:t>.</w:t>
      </w:r>
    </w:p>
    <w:p w14:paraId="0DB4E898" w14:textId="77777777" w:rsidR="00890231" w:rsidRPr="00CB52D0" w:rsidRDefault="00890231" w:rsidP="00890231">
      <w:pPr>
        <w:pStyle w:val="Brdtext"/>
      </w:pPr>
    </w:p>
    <w:p w14:paraId="704BD2F4" w14:textId="77777777" w:rsidR="00890231" w:rsidRPr="00CB52D0" w:rsidRDefault="00890231" w:rsidP="00890231">
      <w:pPr>
        <w:pStyle w:val="Brdtext"/>
        <w:rPr>
          <w:spacing w:val="-4"/>
        </w:rPr>
      </w:pPr>
      <w:r w:rsidRPr="00CB52D0">
        <w:t>Paragrafen innehåller bestämmelser om kapital</w:t>
      </w:r>
      <w:r w:rsidRPr="00CB52D0">
        <w:softHyphen/>
        <w:t>krav för värdepappersbolag under pågående verk</w:t>
      </w:r>
      <w:r w:rsidRPr="00CB52D0">
        <w:softHyphen/>
        <w:t>samhet. Övervägandena finns i avsnitt 8</w:t>
      </w:r>
      <w:r w:rsidRPr="00CB52D0">
        <w:rPr>
          <w:spacing w:val="-4"/>
        </w:rPr>
        <w:t xml:space="preserve">. </w:t>
      </w:r>
    </w:p>
    <w:p w14:paraId="27E8BC46" w14:textId="77777777" w:rsidR="00890231" w:rsidRPr="00CB52D0" w:rsidRDefault="00890231" w:rsidP="00890231">
      <w:pPr>
        <w:pStyle w:val="Brdtextmedindrag"/>
      </w:pPr>
      <w:r w:rsidRPr="00CB52D0">
        <w:rPr>
          <w:spacing w:val="-4"/>
        </w:rPr>
        <w:t xml:space="preserve">I </w:t>
      </w:r>
      <w:r w:rsidRPr="00CB52D0">
        <w:rPr>
          <w:i/>
          <w:spacing w:val="-4"/>
        </w:rPr>
        <w:t>första stycket</w:t>
      </w:r>
      <w:r w:rsidRPr="00CB52D0">
        <w:rPr>
          <w:spacing w:val="-4"/>
        </w:rPr>
        <w:t xml:space="preserve"> införs en hänvisning till värdepappersbolagsförordningen. De bestämmelser</w:t>
      </w:r>
      <w:r w:rsidRPr="00CB52D0">
        <w:t xml:space="preserve"> om kapital</w:t>
      </w:r>
      <w:r w:rsidRPr="00CB52D0">
        <w:softHyphen/>
        <w:t>täckning som gäller för de allra flesta värde</w:t>
      </w:r>
      <w:r w:rsidRPr="00CB52D0">
        <w:softHyphen/>
        <w:t>pappersbolag finns i den förordningen. Hänvisningen till bestämmelser om stora exponeringar tas bort eftersom dessa bestämmelser inte längre är relevanta för de värdepappersbolag som ska tillämpa värdepappersbolags</w:t>
      </w:r>
      <w:r w:rsidRPr="00CB52D0">
        <w:softHyphen/>
        <w:t>förordningen utan endast för de värdepappersbolag som ska tillämpa tillsynsförordningen. I stycket görs även en redaktionell ändring.</w:t>
      </w:r>
    </w:p>
    <w:p w14:paraId="268B96FB" w14:textId="77777777" w:rsidR="00890231" w:rsidRPr="00CB52D0" w:rsidRDefault="00890231" w:rsidP="00890231">
      <w:pPr>
        <w:pStyle w:val="Brdtextmedindrag"/>
        <w:rPr>
          <w:i/>
        </w:rPr>
      </w:pPr>
      <w:r w:rsidRPr="00CB52D0">
        <w:t xml:space="preserve">Det hittillsvarande </w:t>
      </w:r>
      <w:r w:rsidRPr="00CB52D0">
        <w:rPr>
          <w:i/>
          <w:iCs/>
        </w:rPr>
        <w:t>a</w:t>
      </w:r>
      <w:r w:rsidRPr="00CB52D0">
        <w:rPr>
          <w:i/>
        </w:rPr>
        <w:t>ndra stycket</w:t>
      </w:r>
      <w:r w:rsidRPr="00CB52D0">
        <w:rPr>
          <w:iCs/>
        </w:rPr>
        <w:t xml:space="preserve"> tas bort</w:t>
      </w:r>
      <w:r w:rsidRPr="00CB52D0">
        <w:t xml:space="preserve"> eftersom mot</w:t>
      </w:r>
      <w:r w:rsidRPr="00CB52D0">
        <w:softHyphen/>
        <w:t>svaran</w:t>
      </w:r>
      <w:r w:rsidRPr="00CB52D0">
        <w:softHyphen/>
        <w:t>de krav följer direkt av artikel 11.1 b i värde</w:t>
      </w:r>
      <w:r w:rsidRPr="00CB52D0">
        <w:softHyphen/>
        <w:t>pappersbolags</w:t>
      </w:r>
      <w:r w:rsidRPr="00CB52D0">
        <w:softHyphen/>
        <w:t>förord</w:t>
      </w:r>
      <w:r w:rsidRPr="00CB52D0">
        <w:softHyphen/>
        <w:t>ningen (och artikel 93.1 i tillsynsförordningen för de bolag som ska tilläm</w:t>
      </w:r>
      <w:r w:rsidRPr="00CB52D0">
        <w:softHyphen/>
        <w:t>pa den förordningen). Även det hittillsvarande</w:t>
      </w:r>
      <w:r w:rsidRPr="00CB52D0">
        <w:rPr>
          <w:i/>
        </w:rPr>
        <w:t xml:space="preserve"> tredje stycket</w:t>
      </w:r>
      <w:r w:rsidRPr="00CB52D0">
        <w:t xml:space="preserve"> tas bort eftersom det inte längre finns något sådant alternativ till start</w:t>
      </w:r>
      <w:r w:rsidRPr="00CB52D0">
        <w:softHyphen/>
        <w:t xml:space="preserve">kapitalet som avses i det stycket. </w:t>
      </w:r>
    </w:p>
    <w:p w14:paraId="542BF4F2" w14:textId="77777777" w:rsidR="00890231" w:rsidRPr="00CB52D0" w:rsidRDefault="00890231" w:rsidP="00890231">
      <w:pPr>
        <w:pStyle w:val="Rubrik4utannumrering"/>
      </w:pPr>
      <w:r w:rsidRPr="00CB52D0">
        <w:t>7 kap. Förvärv och innehav av egendom</w:t>
      </w:r>
    </w:p>
    <w:p w14:paraId="3560D8FB" w14:textId="77777777" w:rsidR="00890231" w:rsidRPr="00CB52D0" w:rsidRDefault="00890231" w:rsidP="00890231">
      <w:pPr>
        <w:pStyle w:val="Brdtext"/>
        <w:spacing w:line="220" w:lineRule="exact"/>
        <w:rPr>
          <w:sz w:val="18"/>
          <w:szCs w:val="18"/>
        </w:rPr>
      </w:pPr>
      <w:r w:rsidRPr="00CB52D0">
        <w:rPr>
          <w:b/>
          <w:sz w:val="18"/>
          <w:szCs w:val="18"/>
        </w:rPr>
        <w:t>1 §    </w:t>
      </w:r>
      <w:r w:rsidRPr="00CB52D0">
        <w:rPr>
          <w:sz w:val="18"/>
          <w:szCs w:val="18"/>
        </w:rPr>
        <w:t>Ett värdepappersbolag får inneha bara</w:t>
      </w:r>
    </w:p>
    <w:p w14:paraId="5F70F2B1" w14:textId="77777777" w:rsidR="00890231" w:rsidRPr="00CB52D0" w:rsidRDefault="00890231" w:rsidP="00890231">
      <w:pPr>
        <w:pStyle w:val="Brdtextmedindrag"/>
        <w:spacing w:line="220" w:lineRule="exact"/>
        <w:rPr>
          <w:sz w:val="18"/>
          <w:szCs w:val="18"/>
        </w:rPr>
      </w:pPr>
      <w:r w:rsidRPr="00CB52D0">
        <w:rPr>
          <w:sz w:val="18"/>
          <w:szCs w:val="18"/>
        </w:rPr>
        <w:t>1. egendom som behövs för att</w:t>
      </w:r>
    </w:p>
    <w:p w14:paraId="0B1B6485" w14:textId="77777777" w:rsidR="00890231" w:rsidRPr="00CB52D0" w:rsidRDefault="00890231" w:rsidP="00890231">
      <w:pPr>
        <w:pStyle w:val="Brdtextmedindrag"/>
        <w:spacing w:line="220" w:lineRule="exact"/>
        <w:rPr>
          <w:sz w:val="18"/>
          <w:szCs w:val="18"/>
        </w:rPr>
      </w:pPr>
      <w:r w:rsidRPr="00CB52D0">
        <w:rPr>
          <w:sz w:val="18"/>
          <w:szCs w:val="18"/>
        </w:rPr>
        <w:t>a) driva värdepappersrörelse, och</w:t>
      </w:r>
    </w:p>
    <w:p w14:paraId="34EBEB3A" w14:textId="77777777" w:rsidR="00890231" w:rsidRPr="00CB52D0" w:rsidRDefault="00890231" w:rsidP="00890231">
      <w:pPr>
        <w:pStyle w:val="Brdtextmedindrag"/>
        <w:spacing w:line="220" w:lineRule="exact"/>
        <w:rPr>
          <w:sz w:val="18"/>
          <w:szCs w:val="18"/>
        </w:rPr>
      </w:pPr>
      <w:r w:rsidRPr="00CB52D0">
        <w:rPr>
          <w:sz w:val="18"/>
          <w:szCs w:val="18"/>
        </w:rPr>
        <w:t>b) tillhandahålla sidotjänster eller driva sidoverksamhet,</w:t>
      </w:r>
    </w:p>
    <w:p w14:paraId="59ABF0A7" w14:textId="77777777" w:rsidR="00890231" w:rsidRPr="00CB52D0" w:rsidRDefault="00890231" w:rsidP="00890231">
      <w:pPr>
        <w:pStyle w:val="Brdtextmedindrag"/>
        <w:rPr>
          <w:sz w:val="18"/>
          <w:szCs w:val="18"/>
        </w:rPr>
      </w:pPr>
      <w:r w:rsidRPr="00CB52D0">
        <w:rPr>
          <w:sz w:val="18"/>
          <w:szCs w:val="18"/>
        </w:rPr>
        <w:t>2. aktier, andelar och andra finansiella instrument med de begränsningar som anges i 2–6 §§, och</w:t>
      </w:r>
    </w:p>
    <w:p w14:paraId="343C15AE" w14:textId="77777777" w:rsidR="00890231" w:rsidRPr="00CB52D0" w:rsidRDefault="00890231" w:rsidP="00890231">
      <w:pPr>
        <w:pStyle w:val="Brdtextmedindrag"/>
        <w:rPr>
          <w:sz w:val="18"/>
          <w:szCs w:val="18"/>
        </w:rPr>
      </w:pPr>
      <w:r w:rsidRPr="00CB52D0">
        <w:rPr>
          <w:sz w:val="18"/>
          <w:szCs w:val="18"/>
        </w:rPr>
        <w:t>3. egendom till skyddande av fordran enligt 10–12 §§.</w:t>
      </w:r>
    </w:p>
    <w:p w14:paraId="001873FB" w14:textId="77777777" w:rsidR="00890231" w:rsidRPr="00CB52D0" w:rsidRDefault="00890231" w:rsidP="00890231">
      <w:pPr>
        <w:pStyle w:val="Brdtextmedindrag"/>
        <w:rPr>
          <w:i/>
          <w:iCs/>
          <w:sz w:val="18"/>
          <w:szCs w:val="18"/>
        </w:rPr>
      </w:pPr>
      <w:r w:rsidRPr="00CB52D0">
        <w:rPr>
          <w:i/>
          <w:iCs/>
          <w:sz w:val="18"/>
          <w:szCs w:val="18"/>
        </w:rPr>
        <w:t>I värdepappersbolagsförordningen och tillsynsförordningen finns ytterligare bestämmelser om begränsningar av sådana innehav som avses i första stycket 2.</w:t>
      </w:r>
    </w:p>
    <w:p w14:paraId="45260766" w14:textId="77777777" w:rsidR="00890231" w:rsidRPr="00CB52D0" w:rsidRDefault="00890231" w:rsidP="00890231">
      <w:pPr>
        <w:pStyle w:val="Brdtext"/>
      </w:pPr>
    </w:p>
    <w:p w14:paraId="5EF6BC21" w14:textId="77777777" w:rsidR="00890231" w:rsidRPr="00CB52D0" w:rsidRDefault="00890231" w:rsidP="00890231">
      <w:pPr>
        <w:pStyle w:val="Brdtext"/>
      </w:pPr>
      <w:r w:rsidRPr="00CB52D0">
        <w:rPr>
          <w:spacing w:val="-4"/>
        </w:rPr>
        <w:t>Paragrafen innehåller bestämmelser med begränsningar i fråga om vilka</w:t>
      </w:r>
      <w:r w:rsidRPr="00CB52D0">
        <w:t xml:space="preserve"> slag av egendom som värdepappersbolag får inneha. Övervägandena finns i avsnitt 8.</w:t>
      </w:r>
    </w:p>
    <w:p w14:paraId="3A9C30EE" w14:textId="77777777" w:rsidR="00890231" w:rsidRPr="00CB52D0" w:rsidRDefault="00890231" w:rsidP="00890231">
      <w:pPr>
        <w:pStyle w:val="Brdtextmedindrag"/>
      </w:pPr>
      <w:r w:rsidRPr="00CB52D0">
        <w:rPr>
          <w:iCs/>
        </w:rPr>
        <w:t xml:space="preserve">I </w:t>
      </w:r>
      <w:r w:rsidRPr="00CB52D0">
        <w:rPr>
          <w:i/>
        </w:rPr>
        <w:t>första stycket 2</w:t>
      </w:r>
      <w:r w:rsidRPr="00CB52D0">
        <w:rPr>
          <w:iCs/>
        </w:rPr>
        <w:t xml:space="preserve"> tas det bort en upplysning om att det i tillsynsförord</w:t>
      </w:r>
      <w:r w:rsidRPr="00CB52D0">
        <w:rPr>
          <w:iCs/>
        </w:rPr>
        <w:softHyphen/>
        <w:t>ningen finns bestämmelser om vissa begränsningar av innehav av finan</w:t>
      </w:r>
      <w:r w:rsidRPr="00CB52D0">
        <w:rPr>
          <w:iCs/>
        </w:rPr>
        <w:softHyphen/>
        <w:t>siella instrument. I</w:t>
      </w:r>
      <w:r w:rsidRPr="00CB52D0">
        <w:rPr>
          <w:i/>
        </w:rPr>
        <w:t xml:space="preserve"> andra stycket</w:t>
      </w:r>
      <w:r w:rsidRPr="00CB52D0">
        <w:rPr>
          <w:iCs/>
        </w:rPr>
        <w:t xml:space="preserve">, som är nytt, införs i stället en motsvarande upplysning och en upplysning om att det finns ytterligare bestämmelser </w:t>
      </w:r>
      <w:r w:rsidRPr="00CB52D0">
        <w:t>i värde</w:t>
      </w:r>
      <w:r w:rsidRPr="00CB52D0">
        <w:softHyphen/>
        <w:t>pappers</w:t>
      </w:r>
      <w:r w:rsidRPr="00CB52D0">
        <w:softHyphen/>
        <w:t>bolagsförord</w:t>
      </w:r>
      <w:r w:rsidRPr="00CB52D0">
        <w:softHyphen/>
        <w:t xml:space="preserve">ningen (artiklarna 35–41). </w:t>
      </w:r>
    </w:p>
    <w:p w14:paraId="150DE65E" w14:textId="77777777" w:rsidR="00890231" w:rsidRPr="00CB52D0" w:rsidRDefault="00890231" w:rsidP="00890231">
      <w:pPr>
        <w:pStyle w:val="Rubrik4utannumrering"/>
      </w:pPr>
      <w:r w:rsidRPr="00CB52D0">
        <w:lastRenderedPageBreak/>
        <w:t>8 kap. Rörelseregler</w:t>
      </w:r>
    </w:p>
    <w:p w14:paraId="514B57B3" w14:textId="47C492DE" w:rsidR="00890231" w:rsidRPr="00CB52D0" w:rsidRDefault="00890231" w:rsidP="0000314E">
      <w:pPr>
        <w:pStyle w:val="Brdtext"/>
        <w:rPr>
          <w:i/>
          <w:iCs/>
          <w:sz w:val="18"/>
          <w:szCs w:val="18"/>
        </w:rPr>
      </w:pPr>
      <w:r w:rsidRPr="00CB52D0">
        <w:rPr>
          <w:b/>
          <w:bCs/>
          <w:i/>
          <w:iCs/>
          <w:sz w:val="18"/>
          <w:szCs w:val="18"/>
        </w:rPr>
        <w:t>1 a §</w:t>
      </w:r>
      <w:r w:rsidRPr="00CB52D0">
        <w:rPr>
          <w:i/>
          <w:iCs/>
          <w:sz w:val="18"/>
          <w:szCs w:val="18"/>
        </w:rPr>
        <w:t>    </w:t>
      </w:r>
      <w:r w:rsidR="008D1455" w:rsidRPr="009F2DA3">
        <w:rPr>
          <w:i/>
          <w:iCs/>
          <w:sz w:val="18"/>
          <w:szCs w:val="18"/>
        </w:rPr>
        <w:t>För</w:t>
      </w:r>
      <w:r w:rsidR="008D1455" w:rsidRPr="009F2DA3">
        <w:rPr>
          <w:i/>
          <w:sz w:val="18"/>
          <w:szCs w:val="18"/>
        </w:rPr>
        <w:t xml:space="preserve"> ett litet och icke-sammanlänkat värdepappersbolag gäller inte 4 § första eller tredje stycke</w:t>
      </w:r>
      <w:r w:rsidR="00FE1093">
        <w:rPr>
          <w:i/>
          <w:sz w:val="18"/>
          <w:szCs w:val="18"/>
        </w:rPr>
        <w:t>t</w:t>
      </w:r>
      <w:r w:rsidR="008D1455" w:rsidRPr="001C049F">
        <w:rPr>
          <w:i/>
          <w:sz w:val="18"/>
          <w:szCs w:val="18"/>
        </w:rPr>
        <w:t>, 4 c</w:t>
      </w:r>
      <w:r w:rsidR="007E273D">
        <w:rPr>
          <w:i/>
          <w:sz w:val="18"/>
          <w:szCs w:val="18"/>
        </w:rPr>
        <w:t xml:space="preserve">, </w:t>
      </w:r>
      <w:r w:rsidR="008D1455" w:rsidRPr="001C049F">
        <w:rPr>
          <w:i/>
          <w:sz w:val="18"/>
          <w:szCs w:val="18"/>
        </w:rPr>
        <w:t>5</w:t>
      </w:r>
      <w:r w:rsidR="007E273D">
        <w:rPr>
          <w:i/>
          <w:sz w:val="18"/>
          <w:szCs w:val="18"/>
        </w:rPr>
        <w:t>, 6, 7 eller</w:t>
      </w:r>
      <w:r w:rsidR="00A44A58">
        <w:rPr>
          <w:i/>
          <w:sz w:val="18"/>
          <w:szCs w:val="18"/>
        </w:rPr>
        <w:t xml:space="preserve"> </w:t>
      </w:r>
      <w:r w:rsidR="008D1455" w:rsidRPr="001C049F">
        <w:rPr>
          <w:i/>
          <w:sz w:val="18"/>
          <w:szCs w:val="18"/>
        </w:rPr>
        <w:t>8 § eller de särskilda krav på en fri</w:t>
      </w:r>
      <w:r w:rsidR="00A44A58">
        <w:rPr>
          <w:i/>
          <w:sz w:val="18"/>
          <w:szCs w:val="18"/>
        </w:rPr>
        <w:softHyphen/>
      </w:r>
      <w:r w:rsidR="008D1455" w:rsidRPr="001C049F">
        <w:rPr>
          <w:i/>
          <w:sz w:val="18"/>
          <w:szCs w:val="18"/>
        </w:rPr>
        <w:t>stående bedömning av soliditet och likviditet som följer av 3 §.</w:t>
      </w:r>
    </w:p>
    <w:p w14:paraId="527046AB" w14:textId="77777777" w:rsidR="00890231" w:rsidRPr="00CB52D0" w:rsidRDefault="00890231" w:rsidP="00890231">
      <w:pPr>
        <w:pStyle w:val="Brdtextmedindrag"/>
        <w:spacing w:line="220" w:lineRule="exact"/>
        <w:rPr>
          <w:i/>
          <w:sz w:val="18"/>
          <w:szCs w:val="18"/>
        </w:rPr>
      </w:pPr>
      <w:r w:rsidRPr="00CB52D0">
        <w:rPr>
          <w:i/>
          <w:sz w:val="18"/>
          <w:szCs w:val="18"/>
        </w:rPr>
        <w:t>Finansinspektionen får dock besluta att 3 § och 4 § tredje stycket ska tillämpas på ett litet och icke-sammanlänkat värde</w:t>
      </w:r>
      <w:r w:rsidRPr="00CB52D0">
        <w:rPr>
          <w:i/>
          <w:sz w:val="18"/>
          <w:szCs w:val="18"/>
        </w:rPr>
        <w:softHyphen/>
        <w:t>pappersbolag.</w:t>
      </w:r>
    </w:p>
    <w:p w14:paraId="3853E364" w14:textId="77777777" w:rsidR="00890231" w:rsidRPr="00CB52D0" w:rsidRDefault="00890231" w:rsidP="00890231">
      <w:pPr>
        <w:pStyle w:val="Brdtextmedindrag"/>
        <w:spacing w:line="220" w:lineRule="exact"/>
        <w:rPr>
          <w:i/>
          <w:sz w:val="18"/>
          <w:szCs w:val="18"/>
        </w:rPr>
      </w:pPr>
      <w:r w:rsidRPr="00CB52D0">
        <w:rPr>
          <w:i/>
          <w:sz w:val="18"/>
          <w:szCs w:val="18"/>
        </w:rPr>
        <w:t xml:space="preserve">Undantaget i första stycket ska börja tillämpas när värdepappersbolaget under en sammanhängande sexmånadersperiod har uppfyllt kriterierna för att anses vara ett litet och icke-sammanlänkat värdepappersbolag. </w:t>
      </w:r>
    </w:p>
    <w:p w14:paraId="054741EF" w14:textId="77777777" w:rsidR="00890231" w:rsidRPr="00CB52D0" w:rsidRDefault="00890231" w:rsidP="00890231">
      <w:pPr>
        <w:pStyle w:val="Brdtext"/>
      </w:pPr>
    </w:p>
    <w:p w14:paraId="3C4D08BE" w14:textId="04CF82F7" w:rsidR="00385875" w:rsidRDefault="00890231" w:rsidP="0000314E">
      <w:pPr>
        <w:pStyle w:val="Brdtext"/>
      </w:pPr>
      <w:r w:rsidRPr="00CB52D0">
        <w:t>Paragrafen, som är ny, innehåller bestämmelser om små och icke-samman</w:t>
      </w:r>
      <w:r w:rsidRPr="00CB52D0">
        <w:softHyphen/>
        <w:t xml:space="preserve">länkade </w:t>
      </w:r>
      <w:r w:rsidR="00A97F43" w:rsidRPr="00CB52D0">
        <w:t>värdepappers</w:t>
      </w:r>
      <w:r w:rsidR="00A97F43">
        <w:t>bolag</w:t>
      </w:r>
      <w:r w:rsidRPr="00CB52D0">
        <w:t>. Paragrafen genomför delvis artikel 24 och artik</w:t>
      </w:r>
      <w:r>
        <w:t>e</w:t>
      </w:r>
      <w:r w:rsidRPr="00CB52D0">
        <w:t>l 25.1 och 25.2 i värdepap</w:t>
      </w:r>
      <w:r w:rsidRPr="00CB52D0">
        <w:softHyphen/>
        <w:t>persbolagsdirektivet. Övervägan</w:t>
      </w:r>
      <w:r w:rsidRPr="00CB52D0">
        <w:softHyphen/>
        <w:t>dena finns i av</w:t>
      </w:r>
      <w:r w:rsidRPr="00CB52D0">
        <w:softHyphen/>
        <w:t xml:space="preserve">snitten 9.2 och 10.2. </w:t>
      </w:r>
      <w:r w:rsidR="00FE1093" w:rsidRPr="001B33F0">
        <w:t xml:space="preserve">Paragrafen </w:t>
      </w:r>
      <w:r w:rsidR="009F2DA3">
        <w:t xml:space="preserve">är </w:t>
      </w:r>
      <w:r w:rsidR="007E273D">
        <w:t>i allt väsentligt utformad</w:t>
      </w:r>
      <w:r w:rsidR="00FE1093">
        <w:t xml:space="preserve"> i enlighet med </w:t>
      </w:r>
      <w:r w:rsidR="00FE1093" w:rsidRPr="0042580D">
        <w:rPr>
          <w:i/>
          <w:iCs/>
        </w:rPr>
        <w:t xml:space="preserve">Lagrådets </w:t>
      </w:r>
      <w:r w:rsidR="00FE1093">
        <w:t>förslag.</w:t>
      </w:r>
    </w:p>
    <w:p w14:paraId="6B9BD709" w14:textId="34808578" w:rsidR="00890231" w:rsidRPr="00CB52D0" w:rsidRDefault="00890231" w:rsidP="0000314E">
      <w:pPr>
        <w:pStyle w:val="Brdtextmedindrag"/>
      </w:pPr>
      <w:r w:rsidRPr="00CB52D0">
        <w:t xml:space="preserve">I 1 kap. 4 a § finns en definition av vad som avses med ett litet och icke-sammanlänkat värdepappersbolag. </w:t>
      </w:r>
      <w:r w:rsidRPr="00CB52D0">
        <w:rPr>
          <w:spacing w:val="-4"/>
        </w:rPr>
        <w:t>För ett sådant bolag gäller enligt huvud</w:t>
      </w:r>
      <w:r w:rsidRPr="00CB52D0">
        <w:rPr>
          <w:spacing w:val="-4"/>
        </w:rPr>
        <w:softHyphen/>
        <w:t>regeln</w:t>
      </w:r>
      <w:r w:rsidRPr="00CB52D0">
        <w:t xml:space="preserve"> i </w:t>
      </w:r>
      <w:r w:rsidRPr="00CB52D0">
        <w:rPr>
          <w:i/>
        </w:rPr>
        <w:t>första stycket</w:t>
      </w:r>
      <w:r w:rsidRPr="00CB52D0">
        <w:t xml:space="preserve"> varken </w:t>
      </w:r>
      <w:r w:rsidR="002E3AC6" w:rsidRPr="009F2DA3">
        <w:t>de särskilda krav på en fristående bedömning av soliditet och likviditet som följer av 3 §,</w:t>
      </w:r>
      <w:r w:rsidR="002E3AC6">
        <w:t xml:space="preserve"> </w:t>
      </w:r>
      <w:r w:rsidRPr="00CB52D0">
        <w:t>kraven på kapital</w:t>
      </w:r>
      <w:r w:rsidRPr="00CB52D0">
        <w:softHyphen/>
        <w:t>utvärdering (4 § tredje stycket) eller kraven på riskhantering och därmed samman</w:t>
      </w:r>
      <w:r w:rsidR="00DE5215">
        <w:softHyphen/>
      </w:r>
      <w:r w:rsidRPr="00CB52D0">
        <w:t xml:space="preserve">hängande krav på bolagets organisation (4 § första stycket och 5 §). </w:t>
      </w:r>
      <w:r w:rsidR="008D1455" w:rsidRPr="009F2DA3">
        <w:t>Innebörden av 3 § behandlas närmare i avsnitt 9.2.</w:t>
      </w:r>
      <w:r w:rsidR="00A57168" w:rsidDel="002E3AC6">
        <w:t xml:space="preserve"> </w:t>
      </w:r>
      <w:r w:rsidRPr="00CB52D0">
        <w:t>Inte heller bestäm</w:t>
      </w:r>
      <w:r w:rsidR="00DE5215">
        <w:softHyphen/>
      </w:r>
      <w:r w:rsidRPr="00CB52D0">
        <w:t>melsen om ersättnings</w:t>
      </w:r>
      <w:r w:rsidRPr="00CB52D0">
        <w:softHyphen/>
        <w:t>system i 4 c § gäller för ett sådant bolag. Bestäm</w:t>
      </w:r>
      <w:r w:rsidR="00DE5215">
        <w:softHyphen/>
      </w:r>
      <w:r w:rsidRPr="00CB52D0">
        <w:t>melserna i 6–8 §§ om proportiona</w:t>
      </w:r>
      <w:r w:rsidRPr="00CB52D0">
        <w:softHyphen/>
        <w:t>li</w:t>
      </w:r>
      <w:r w:rsidRPr="00CB52D0">
        <w:softHyphen/>
        <w:t xml:space="preserve">tet och styrelsens ansvar och uppgifter gäller följaktligen inte heller. </w:t>
      </w:r>
      <w:r w:rsidRPr="00CB52D0">
        <w:rPr>
          <w:spacing w:val="-4"/>
        </w:rPr>
        <w:t>För ett litet och</w:t>
      </w:r>
      <w:r w:rsidRPr="00CB52D0">
        <w:t xml:space="preserve"> icke-sammanlänkat bolag gäller fortfarande kraven på styr</w:t>
      </w:r>
      <w:r w:rsidRPr="00CB52D0">
        <w:softHyphen/>
        <w:t>ning, kontroll och organisation som följer av framför allt 11 § och artiklarna 21–43 i kommissionens delegerade förord</w:t>
      </w:r>
      <w:r w:rsidRPr="00CB52D0">
        <w:softHyphen/>
        <w:t>ning (EU) 2017/565 av den 25 april 2016 om komplettering av Europa</w:t>
      </w:r>
      <w:r w:rsidRPr="00CB52D0">
        <w:softHyphen/>
        <w:t>parlamentets och rådets direktiv 2014/65/EU vad gäller organisa</w:t>
      </w:r>
      <w:r w:rsidR="00DE5215">
        <w:softHyphen/>
      </w:r>
      <w:r w:rsidRPr="00CB52D0">
        <w:t>toriska krav och villkor för verksamheten i värdepappersföretag, och definitioner för tillämpning av det direktivet. Enligt artikel 25.4 första stycket i värde</w:t>
      </w:r>
      <w:r w:rsidRPr="00CB52D0">
        <w:softHyphen/>
        <w:t>pappersbolags</w:t>
      </w:r>
      <w:r w:rsidRPr="00CB52D0">
        <w:softHyphen/>
        <w:t>direktivet ska reg</w:t>
      </w:r>
      <w:r w:rsidR="00193A00">
        <w:softHyphen/>
      </w:r>
      <w:r w:rsidRPr="00CB52D0">
        <w:t>lerna i artikel 32 i samma direktiv om rörlig ersättning, tillämpas på det räken</w:t>
      </w:r>
      <w:r w:rsidRPr="00CB52D0">
        <w:softHyphen/>
        <w:t xml:space="preserve">skapsår som följer efter det att ett bolag har upphört att vara litet och icke-sammanlänkat. Med </w:t>
      </w:r>
      <w:r w:rsidRPr="00CB52D0">
        <w:rPr>
          <w:spacing w:val="-4"/>
        </w:rPr>
        <w:t>stöd av bemyndigandet i 35 § 1 får regeringen eller den myndighet som regeringen bestämmer meddela före</w:t>
      </w:r>
      <w:r w:rsidRPr="00CB52D0">
        <w:rPr>
          <w:spacing w:val="-4"/>
        </w:rPr>
        <w:softHyphen/>
        <w:t>skrifter</w:t>
      </w:r>
      <w:r w:rsidRPr="00CB52D0">
        <w:rPr>
          <w:spacing w:val="-2"/>
        </w:rPr>
        <w:t xml:space="preserve"> om rörlig ersättning enligt artikel 32. Bemyndigandet omfat</w:t>
      </w:r>
      <w:r w:rsidRPr="00CB52D0">
        <w:rPr>
          <w:spacing w:val="-2"/>
        </w:rPr>
        <w:softHyphen/>
        <w:t>tar</w:t>
      </w:r>
      <w:r w:rsidRPr="00CB52D0">
        <w:t xml:space="preserve"> även rätten att med</w:t>
      </w:r>
      <w:r w:rsidR="00193A00">
        <w:softHyphen/>
      </w:r>
      <w:r w:rsidRPr="00CB52D0">
        <w:t>dela föreskrifter som genom</w:t>
      </w:r>
      <w:r>
        <w:softHyphen/>
      </w:r>
      <w:r w:rsidRPr="00CB52D0">
        <w:t xml:space="preserve">för artikel 25.4 första stycket. </w:t>
      </w:r>
    </w:p>
    <w:p w14:paraId="54955706" w14:textId="30108957" w:rsidR="00890231" w:rsidRPr="00CB52D0" w:rsidRDefault="00890231" w:rsidP="00890231">
      <w:pPr>
        <w:pStyle w:val="Brdtextmedindrag"/>
      </w:pPr>
      <w:r w:rsidRPr="00CB52D0">
        <w:t xml:space="preserve">Enligt </w:t>
      </w:r>
      <w:r w:rsidRPr="00CB52D0">
        <w:rPr>
          <w:i/>
        </w:rPr>
        <w:t>andra stycket</w:t>
      </w:r>
      <w:r w:rsidRPr="00CB52D0">
        <w:t xml:space="preserve"> får Finansinspektionen, i den utsträckning in</w:t>
      </w:r>
      <w:r w:rsidRPr="00CB52D0">
        <w:rPr>
          <w:spacing w:val="-2"/>
        </w:rPr>
        <w:t>spek</w:t>
      </w:r>
      <w:r w:rsidRPr="00CB52D0">
        <w:rPr>
          <w:spacing w:val="-2"/>
        </w:rPr>
        <w:softHyphen/>
        <w:t>tionen anser det lämpligt, besluta att ett litet och icke-samman</w:t>
      </w:r>
      <w:r w:rsidRPr="00CB52D0">
        <w:rPr>
          <w:spacing w:val="-2"/>
        </w:rPr>
        <w:softHyphen/>
        <w:t>länkat</w:t>
      </w:r>
      <w:r w:rsidRPr="00CB52D0">
        <w:t xml:space="preserve"> bolag ska tillämpa kraven i fråga om soliditet och kapital</w:t>
      </w:r>
      <w:r w:rsidRPr="00CB52D0">
        <w:softHyphen/>
        <w:t xml:space="preserve">utvärdering (3 § och 4 § tredje stycket). Finansinspektionen får dock inte ålägga ett sådant bolag att hantera och värdera riskerna (4 § första stycket). </w:t>
      </w:r>
    </w:p>
    <w:p w14:paraId="00386A9C" w14:textId="77777777" w:rsidR="00890231" w:rsidRDefault="00890231" w:rsidP="00890231">
      <w:pPr>
        <w:pStyle w:val="Brdtextmedindrag"/>
      </w:pPr>
      <w:r w:rsidRPr="00CB52D0">
        <w:rPr>
          <w:iCs/>
        </w:rPr>
        <w:t>I</w:t>
      </w:r>
      <w:r w:rsidRPr="00CB52D0">
        <w:rPr>
          <w:i/>
        </w:rPr>
        <w:t xml:space="preserve"> </w:t>
      </w:r>
      <w:r w:rsidRPr="00CB52D0">
        <w:rPr>
          <w:i/>
          <w:iCs/>
        </w:rPr>
        <w:t>tredje stycket</w:t>
      </w:r>
      <w:r w:rsidRPr="00CB52D0">
        <w:t xml:space="preserve"> finns bestämmelser om när undantaget i första stycket ska börja tillämpas. För bolag </w:t>
      </w:r>
      <w:r w:rsidRPr="00CB52D0">
        <w:rPr>
          <w:spacing w:val="-4"/>
        </w:rPr>
        <w:t xml:space="preserve">som uppfyller kriterierna </w:t>
      </w:r>
      <w:r w:rsidRPr="00CB52D0">
        <w:t>för att vara ett litet och icke-samman</w:t>
      </w:r>
      <w:r w:rsidRPr="00CB52D0">
        <w:softHyphen/>
        <w:t>länkat</w:t>
      </w:r>
      <w:r w:rsidRPr="00CB52D0">
        <w:rPr>
          <w:spacing w:val="-4"/>
        </w:rPr>
        <w:t xml:space="preserve"> värdepappersbolag i artikel 12.1</w:t>
      </w:r>
      <w:r w:rsidRPr="00CB52D0">
        <w:t xml:space="preserve"> i värdepappers</w:t>
      </w:r>
      <w:r w:rsidRPr="00CB52D0">
        <w:softHyphen/>
        <w:t>bolags</w:t>
      </w:r>
      <w:r w:rsidRPr="00CB52D0">
        <w:softHyphen/>
        <w:t xml:space="preserve">förordningen gäller undantaget från den dag lagen träder i kraft, se </w:t>
      </w:r>
      <w:r>
        <w:t>ikraftträdande- och övergångs</w:t>
      </w:r>
      <w:r w:rsidRPr="00CB52D0">
        <w:t>bestäm</w:t>
      </w:r>
      <w:r w:rsidRPr="00CB52D0">
        <w:softHyphen/>
        <w:t>mel</w:t>
      </w:r>
      <w:r w:rsidRPr="00CB52D0">
        <w:softHyphen/>
        <w:t>serna. Sådana bolag behöver alltså inte först upp</w:t>
      </w:r>
      <w:r w:rsidRPr="00CB52D0">
        <w:softHyphen/>
        <w:t>fylla kraven i sex månader.</w:t>
      </w:r>
    </w:p>
    <w:p w14:paraId="0F5E8597" w14:textId="77777777" w:rsidR="00890231" w:rsidRPr="00CB52D0" w:rsidRDefault="00890231" w:rsidP="00890231">
      <w:pPr>
        <w:pStyle w:val="Brdtextmedindrag"/>
      </w:pPr>
    </w:p>
    <w:p w14:paraId="3837BE0F" w14:textId="77777777" w:rsidR="00890231" w:rsidRPr="00CB52D0" w:rsidRDefault="00890231" w:rsidP="00890231">
      <w:pPr>
        <w:pStyle w:val="Brdtextmedindrag"/>
        <w:spacing w:line="220" w:lineRule="exact"/>
        <w:ind w:firstLine="0"/>
        <w:rPr>
          <w:i/>
          <w:sz w:val="18"/>
          <w:szCs w:val="18"/>
        </w:rPr>
      </w:pPr>
      <w:r w:rsidRPr="00CB52D0">
        <w:rPr>
          <w:b/>
          <w:bCs/>
          <w:i/>
          <w:iCs/>
          <w:sz w:val="18"/>
          <w:szCs w:val="18"/>
        </w:rPr>
        <w:lastRenderedPageBreak/>
        <w:t>1 b §</w:t>
      </w:r>
      <w:r w:rsidRPr="00CB52D0">
        <w:rPr>
          <w:i/>
          <w:iCs/>
          <w:sz w:val="18"/>
          <w:szCs w:val="18"/>
        </w:rPr>
        <w:t>    Om ett värdepappersbolag inte längre uppfyller kriterierna för att anses vara ett litet och icke-sammanlänkat värdepappersbolag, ska bolaget snarast underrätta Finansinspektionen och inom 12 månader börja tillämpa de bestämmelser som anges i 1 a § första stycket</w:t>
      </w:r>
      <w:r w:rsidRPr="00CB52D0">
        <w:rPr>
          <w:i/>
          <w:sz w:val="18"/>
          <w:szCs w:val="18"/>
        </w:rPr>
        <w:t>.</w:t>
      </w:r>
    </w:p>
    <w:p w14:paraId="4D83233D" w14:textId="77777777" w:rsidR="00890231" w:rsidRPr="00CB52D0" w:rsidRDefault="00890231" w:rsidP="00890231">
      <w:pPr>
        <w:pStyle w:val="Brdtextmedindrag"/>
      </w:pPr>
    </w:p>
    <w:p w14:paraId="3AEBCCC1" w14:textId="33D5F2E5" w:rsidR="00890231" w:rsidRPr="00CB52D0" w:rsidRDefault="00890231" w:rsidP="00890231">
      <w:pPr>
        <w:pStyle w:val="Brdtext"/>
      </w:pPr>
      <w:r w:rsidRPr="00CB52D0">
        <w:t>Paragrafen, som är ny, innehåller bestämmelser om små och icke-samman</w:t>
      </w:r>
      <w:r w:rsidRPr="00CB52D0">
        <w:softHyphen/>
        <w:t>länkade värdepappers</w:t>
      </w:r>
      <w:r w:rsidR="00A97F43">
        <w:t>bolag</w:t>
      </w:r>
      <w:r w:rsidRPr="00CB52D0">
        <w:t>. Paragrafen genomför artikel 25.3 i värde</w:t>
      </w:r>
      <w:r>
        <w:softHyphen/>
      </w:r>
      <w:r w:rsidRPr="00CB52D0">
        <w:t>pap</w:t>
      </w:r>
      <w:r w:rsidRPr="00CB52D0">
        <w:softHyphen/>
        <w:t>persbolagsdirektivet. Övervägan</w:t>
      </w:r>
      <w:r w:rsidRPr="00CB52D0">
        <w:softHyphen/>
        <w:t>dena finns i av</w:t>
      </w:r>
      <w:r w:rsidRPr="00CB52D0">
        <w:softHyphen/>
        <w:t xml:space="preserve">snitten 9.2 och 10.2. </w:t>
      </w:r>
    </w:p>
    <w:p w14:paraId="031AC9AE" w14:textId="77777777" w:rsidR="00890231" w:rsidRPr="00CB52D0" w:rsidRDefault="00890231" w:rsidP="00890231">
      <w:pPr>
        <w:pStyle w:val="Brdtextmedindrag"/>
      </w:pPr>
      <w:r w:rsidRPr="00CB52D0">
        <w:rPr>
          <w:iCs/>
        </w:rPr>
        <w:t>I</w:t>
      </w:r>
      <w:r w:rsidRPr="00CB52D0">
        <w:rPr>
          <w:i/>
        </w:rPr>
        <w:t xml:space="preserve"> </w:t>
      </w:r>
      <w:r w:rsidRPr="00CB52D0">
        <w:t>paragrafen finns bestämmelser om det som gäller när ett värdepappers</w:t>
      </w:r>
      <w:r w:rsidRPr="00CB52D0">
        <w:softHyphen/>
        <w:t>bolag upp</w:t>
      </w:r>
      <w:r w:rsidRPr="00CB52D0">
        <w:softHyphen/>
        <w:t xml:space="preserve">hör att vara ett litet och icke-sammanlänkat värdepappersbolag. </w:t>
      </w:r>
    </w:p>
    <w:p w14:paraId="35B7C937" w14:textId="77777777" w:rsidR="00890231" w:rsidRPr="00CB52D0" w:rsidRDefault="00890231" w:rsidP="00890231">
      <w:pPr>
        <w:pStyle w:val="Brdtext"/>
      </w:pPr>
    </w:p>
    <w:p w14:paraId="66AF14E1" w14:textId="77777777" w:rsidR="00890231" w:rsidRPr="00CB52D0" w:rsidRDefault="00890231" w:rsidP="00890231">
      <w:pPr>
        <w:pStyle w:val="Brdtext"/>
        <w:rPr>
          <w:b/>
          <w:i/>
          <w:iCs/>
          <w:sz w:val="18"/>
          <w:szCs w:val="18"/>
        </w:rPr>
      </w:pPr>
      <w:r w:rsidRPr="00823F12">
        <w:rPr>
          <w:b/>
          <w:i/>
          <w:iCs/>
          <w:spacing w:val="-2"/>
          <w:sz w:val="18"/>
          <w:szCs w:val="18"/>
        </w:rPr>
        <w:t>1 c §</w:t>
      </w:r>
      <w:r w:rsidRPr="00CB52D0">
        <w:rPr>
          <w:b/>
          <w:spacing w:val="-2"/>
          <w:sz w:val="18"/>
          <w:szCs w:val="18"/>
        </w:rPr>
        <w:t>    </w:t>
      </w:r>
      <w:r w:rsidRPr="00CB52D0">
        <w:rPr>
          <w:i/>
          <w:iCs/>
          <w:spacing w:val="-2"/>
          <w:sz w:val="18"/>
          <w:szCs w:val="18"/>
        </w:rPr>
        <w:t>De värdepappersbolag som avses i 1 kap. 2 § första stycket 7 c–f lagen</w:t>
      </w:r>
      <w:r w:rsidRPr="00CB52D0">
        <w:rPr>
          <w:i/>
          <w:iCs/>
          <w:sz w:val="18"/>
          <w:szCs w:val="18"/>
        </w:rPr>
        <w:t xml:space="preserve"> (2014:968) om särskild tillsyn över kreditinstitut och värdepappers</w:t>
      </w:r>
      <w:r w:rsidRPr="00CB52D0">
        <w:rPr>
          <w:i/>
          <w:iCs/>
          <w:sz w:val="18"/>
          <w:szCs w:val="18"/>
        </w:rPr>
        <w:softHyphen/>
        <w:t>bolag ska tillämpa 6 kap. 1–3 och 4–7 §§ lagen (2004:297) om bank- och finansierings</w:t>
      </w:r>
      <w:r w:rsidRPr="00CB52D0">
        <w:rPr>
          <w:i/>
          <w:iCs/>
          <w:sz w:val="18"/>
          <w:szCs w:val="18"/>
        </w:rPr>
        <w:softHyphen/>
        <w:t>rörelse, i stället för 8 kap. 3–8 §§ denna lag. Det som i lagen om bank- och finansierings</w:t>
      </w:r>
      <w:r w:rsidRPr="00CB52D0">
        <w:rPr>
          <w:i/>
          <w:iCs/>
          <w:sz w:val="18"/>
          <w:szCs w:val="18"/>
        </w:rPr>
        <w:softHyphen/>
        <w:t>rörelse sägs om kreditinstitut ska då avse värdepappersbolag.</w:t>
      </w:r>
    </w:p>
    <w:p w14:paraId="65C0DAAC" w14:textId="77777777" w:rsidR="00890231" w:rsidRPr="00CB52D0" w:rsidRDefault="00890231" w:rsidP="00890231">
      <w:pPr>
        <w:pStyle w:val="Brdtextmedindrag"/>
        <w:rPr>
          <w:i/>
          <w:iCs/>
          <w:sz w:val="18"/>
          <w:szCs w:val="18"/>
        </w:rPr>
      </w:pPr>
      <w:r w:rsidRPr="00CB52D0">
        <w:rPr>
          <w:i/>
          <w:iCs/>
          <w:sz w:val="18"/>
          <w:szCs w:val="18"/>
        </w:rPr>
        <w:t xml:space="preserve">För den som ingår i ett sådant värdepappersbolags styrelse eller är dess </w:t>
      </w:r>
      <w:r w:rsidRPr="00CB52D0">
        <w:rPr>
          <w:i/>
          <w:iCs/>
          <w:spacing w:val="-4"/>
          <w:sz w:val="18"/>
          <w:szCs w:val="18"/>
        </w:rPr>
        <w:t>verk</w:t>
      </w:r>
      <w:r w:rsidRPr="00CB52D0">
        <w:rPr>
          <w:i/>
          <w:iCs/>
          <w:spacing w:val="-4"/>
          <w:sz w:val="18"/>
          <w:szCs w:val="18"/>
        </w:rPr>
        <w:softHyphen/>
        <w:t>ställande direktör, eller är ersättare för någon av dem gäller även 15 kap. 1 a–1 c</w:t>
      </w:r>
      <w:r w:rsidRPr="00CB52D0">
        <w:rPr>
          <w:i/>
          <w:iCs/>
          <w:sz w:val="18"/>
          <w:szCs w:val="18"/>
        </w:rPr>
        <w:t xml:space="preserve"> och 8 a–9 d §§ lagen om bank- och finansieringsrörelse.</w:t>
      </w:r>
    </w:p>
    <w:p w14:paraId="3291D7A5" w14:textId="77777777" w:rsidR="00890231" w:rsidRPr="00CB52D0" w:rsidRDefault="00890231" w:rsidP="00890231">
      <w:pPr>
        <w:pStyle w:val="Brdtextmedindrag"/>
        <w:rPr>
          <w:i/>
          <w:iCs/>
          <w:sz w:val="18"/>
          <w:szCs w:val="18"/>
        </w:rPr>
      </w:pPr>
      <w:r w:rsidRPr="00CB52D0">
        <w:rPr>
          <w:i/>
          <w:iCs/>
          <w:spacing w:val="-4"/>
          <w:sz w:val="18"/>
          <w:szCs w:val="18"/>
        </w:rPr>
        <w:t xml:space="preserve">Bolag som avses i </w:t>
      </w:r>
      <w:r w:rsidRPr="00CB52D0">
        <w:rPr>
          <w:i/>
          <w:spacing w:val="-4"/>
          <w:sz w:val="18"/>
          <w:szCs w:val="18"/>
        </w:rPr>
        <w:t>1 kap. 2 § första stycket 7 c</w:t>
      </w:r>
      <w:r w:rsidRPr="00CB52D0">
        <w:rPr>
          <w:i/>
          <w:iCs/>
          <w:spacing w:val="-4"/>
          <w:sz w:val="18"/>
          <w:szCs w:val="18"/>
        </w:rPr>
        <w:t xml:space="preserve"> lagen om sä</w:t>
      </w:r>
      <w:r w:rsidRPr="00CB52D0">
        <w:rPr>
          <w:i/>
          <w:iCs/>
          <w:sz w:val="18"/>
          <w:szCs w:val="18"/>
        </w:rPr>
        <w:t>rskild tillsyn över kredit</w:t>
      </w:r>
      <w:r>
        <w:rPr>
          <w:i/>
          <w:iCs/>
          <w:sz w:val="18"/>
          <w:szCs w:val="18"/>
        </w:rPr>
        <w:softHyphen/>
      </w:r>
      <w:r w:rsidRPr="00CB52D0">
        <w:rPr>
          <w:i/>
          <w:iCs/>
          <w:sz w:val="18"/>
          <w:szCs w:val="18"/>
        </w:rPr>
        <w:t>institut och värdepappers</w:t>
      </w:r>
      <w:r w:rsidRPr="00CB52D0">
        <w:rPr>
          <w:i/>
          <w:iCs/>
          <w:sz w:val="18"/>
          <w:szCs w:val="18"/>
        </w:rPr>
        <w:softHyphen/>
        <w:t>bolag ska tillämpa tillsynsförord</w:t>
      </w:r>
      <w:r w:rsidRPr="00CB52D0">
        <w:rPr>
          <w:i/>
          <w:iCs/>
          <w:sz w:val="18"/>
          <w:szCs w:val="18"/>
        </w:rPr>
        <w:softHyphen/>
        <w:t>ningen i stället för värdepappersbolags</w:t>
      </w:r>
      <w:r w:rsidRPr="00CB52D0">
        <w:rPr>
          <w:i/>
          <w:iCs/>
          <w:sz w:val="18"/>
          <w:szCs w:val="18"/>
        </w:rPr>
        <w:softHyphen/>
        <w:t>förordningen. Det som i tillsynsförordningen sägs om kredit</w:t>
      </w:r>
      <w:r>
        <w:rPr>
          <w:i/>
          <w:iCs/>
          <w:sz w:val="18"/>
          <w:szCs w:val="18"/>
        </w:rPr>
        <w:softHyphen/>
      </w:r>
      <w:r w:rsidRPr="00CB52D0">
        <w:rPr>
          <w:i/>
          <w:iCs/>
          <w:sz w:val="18"/>
          <w:szCs w:val="18"/>
        </w:rPr>
        <w:t xml:space="preserve">institut ska då avse värdepappersbolag. </w:t>
      </w:r>
    </w:p>
    <w:p w14:paraId="200AA2A5" w14:textId="77777777" w:rsidR="00890231" w:rsidRPr="00CB52D0" w:rsidRDefault="00890231" w:rsidP="00890231">
      <w:pPr>
        <w:pStyle w:val="Brdtextmedindrag"/>
        <w:spacing w:line="220" w:lineRule="exact"/>
        <w:rPr>
          <w:i/>
        </w:rPr>
      </w:pPr>
    </w:p>
    <w:p w14:paraId="530E5547" w14:textId="77777777" w:rsidR="00890231" w:rsidRPr="00CB52D0" w:rsidRDefault="00890231" w:rsidP="00890231">
      <w:pPr>
        <w:pStyle w:val="Brdtext"/>
      </w:pPr>
      <w:r w:rsidRPr="00CB52D0">
        <w:t>Paragrafen</w:t>
      </w:r>
      <w:r>
        <w:t>, som</w:t>
      </w:r>
      <w:r w:rsidRPr="00CB52D0">
        <w:t xml:space="preserve"> är ny</w:t>
      </w:r>
      <w:r>
        <w:t>,</w:t>
      </w:r>
      <w:r w:rsidRPr="00CB52D0">
        <w:t xml:space="preserve"> innehåller bestämmelser om att vissa värde</w:t>
      </w:r>
      <w:r w:rsidRPr="00CB52D0">
        <w:softHyphen/>
        <w:t>pappers</w:t>
      </w:r>
      <w:r w:rsidRPr="00CB52D0">
        <w:softHyphen/>
        <w:t>bolag ska tillämpa bestämmelser som annars gäller för kreditinstitut. Ändringarna genomför artikel 2.2 i värdepappersbolags</w:t>
      </w:r>
      <w:r>
        <w:softHyphen/>
      </w:r>
      <w:r w:rsidRPr="00CB52D0">
        <w:t>direktivet. Över</w:t>
      </w:r>
      <w:r w:rsidRPr="00CB52D0">
        <w:softHyphen/>
        <w:t>vägandena finns i avsnitten 7.2, 7.3 och 13.2.</w:t>
      </w:r>
    </w:p>
    <w:p w14:paraId="67EA6D9E" w14:textId="7FC299B5" w:rsidR="00890231" w:rsidRPr="00CB52D0" w:rsidRDefault="00890231" w:rsidP="00890231">
      <w:pPr>
        <w:pStyle w:val="Brdtextmedindrag"/>
      </w:pPr>
      <w:r w:rsidRPr="00CB52D0">
        <w:rPr>
          <w:iCs/>
        </w:rPr>
        <w:t xml:space="preserve">Enligt </w:t>
      </w:r>
      <w:r w:rsidRPr="00CB52D0">
        <w:rPr>
          <w:i/>
        </w:rPr>
        <w:t>första stycket</w:t>
      </w:r>
      <w:r w:rsidRPr="00CB52D0">
        <w:rPr>
          <w:iCs/>
        </w:rPr>
        <w:t>, som genomför artikel 2.2 i värdepappersbolags</w:t>
      </w:r>
      <w:r w:rsidRPr="00CB52D0">
        <w:rPr>
          <w:iCs/>
        </w:rPr>
        <w:softHyphen/>
        <w:t>direktivet, ska värdepappers</w:t>
      </w:r>
      <w:r w:rsidRPr="00CB52D0">
        <w:rPr>
          <w:iCs/>
        </w:rPr>
        <w:softHyphen/>
        <w:t>bolag</w:t>
      </w:r>
      <w:r w:rsidRPr="00CB52D0">
        <w:t xml:space="preserve"> med tillstånd att ta emot kunders medel på konto och värdepappers</w:t>
      </w:r>
      <w:r w:rsidRPr="00CB52D0">
        <w:softHyphen/>
        <w:t>bolag som av</w:t>
      </w:r>
      <w:r w:rsidRPr="00CB52D0">
        <w:softHyphen/>
        <w:t>ses i artik</w:t>
      </w:r>
      <w:r w:rsidRPr="00CB52D0">
        <w:softHyphen/>
        <w:t>el 1.2 och 1.5 i värde</w:t>
      </w:r>
      <w:r w:rsidR="00643384">
        <w:softHyphen/>
      </w:r>
      <w:r w:rsidRPr="00CB52D0">
        <w:t>pappersbolagsförordningen, tillämpa samma be</w:t>
      </w:r>
      <w:r w:rsidRPr="00CB52D0">
        <w:softHyphen/>
        <w:t>stäm</w:t>
      </w:r>
      <w:r w:rsidRPr="00CB52D0">
        <w:softHyphen/>
        <w:t>mel</w:t>
      </w:r>
      <w:r w:rsidRPr="00CB52D0">
        <w:softHyphen/>
        <w:t>ser som kreditinstitut. Detsamma gäller sådana bolag för vilka Finans</w:t>
      </w:r>
      <w:r w:rsidRPr="00CB52D0">
        <w:softHyphen/>
        <w:t>inspektionen, enligt 1 kap. 3 a § till</w:t>
      </w:r>
      <w:r w:rsidRPr="00CB52D0">
        <w:softHyphen/>
        <w:t>synslagen (artikel 5 i värde</w:t>
      </w:r>
      <w:r w:rsidRPr="00CB52D0">
        <w:softHyphen/>
        <w:t>pappers</w:t>
      </w:r>
      <w:r w:rsidRPr="00CB52D0">
        <w:softHyphen/>
        <w:t>bolagsdirektivet), har beslutat att tillsynsförord</w:t>
      </w:r>
      <w:r w:rsidRPr="00CB52D0">
        <w:softHyphen/>
        <w:t>ningen ska tilläm</w:t>
      </w:r>
      <w:r w:rsidRPr="00CB52D0">
        <w:softHyphen/>
        <w:t xml:space="preserve">pas. </w:t>
      </w:r>
    </w:p>
    <w:p w14:paraId="31C160AD" w14:textId="1A6FABB0" w:rsidR="009F2DA3" w:rsidRDefault="009F2DA3" w:rsidP="0000314E">
      <w:pPr>
        <w:pStyle w:val="Brdtextmedindrag"/>
      </w:pPr>
      <w:r w:rsidRPr="009F2DA3">
        <w:rPr>
          <w:i/>
        </w:rPr>
        <w:t>Andra stycket</w:t>
      </w:r>
      <w:r w:rsidRPr="009F2DA3">
        <w:t xml:space="preserve"> innebär att bestäm</w:t>
      </w:r>
      <w:r w:rsidRPr="009F2DA3">
        <w:rPr>
          <w:spacing w:val="-2"/>
        </w:rPr>
        <w:t>mel</w:t>
      </w:r>
      <w:r w:rsidRPr="009F2DA3">
        <w:rPr>
          <w:spacing w:val="-2"/>
        </w:rPr>
        <w:softHyphen/>
        <w:t xml:space="preserve">serna i lagen om bank- och finansieringsrörelse om ingripande mot någon som ingår i ledningen för ett kreditinstitut vid institutets åsidosättande av </w:t>
      </w:r>
      <w:r w:rsidRPr="00814444" w:rsidDel="00E40ABB">
        <w:rPr>
          <w:spacing w:val="-2"/>
        </w:rPr>
        <w:t>skyldigheter enligt</w:t>
      </w:r>
      <w:r w:rsidRPr="00814444" w:rsidDel="00E40ABB">
        <w:rPr>
          <w:spacing w:val="-4"/>
        </w:rPr>
        <w:t xml:space="preserve"> bl.a. tillsynsför</w:t>
      </w:r>
      <w:r w:rsidRPr="00814444" w:rsidDel="00E40ABB">
        <w:rPr>
          <w:spacing w:val="-4"/>
        </w:rPr>
        <w:softHyphen/>
        <w:t>ord</w:t>
      </w:r>
      <w:r w:rsidRPr="00814444" w:rsidDel="00E40ABB">
        <w:rPr>
          <w:spacing w:val="-4"/>
        </w:rPr>
        <w:softHyphen/>
        <w:t xml:space="preserve">ningen </w:t>
      </w:r>
      <w:r w:rsidRPr="00814444">
        <w:rPr>
          <w:spacing w:val="-4"/>
        </w:rPr>
        <w:t xml:space="preserve">även </w:t>
      </w:r>
      <w:r w:rsidR="001B33F0">
        <w:rPr>
          <w:spacing w:val="-4"/>
        </w:rPr>
        <w:t xml:space="preserve">gäller </w:t>
      </w:r>
      <w:r w:rsidRPr="00814444">
        <w:rPr>
          <w:spacing w:val="-4"/>
        </w:rPr>
        <w:t>för de värdepappersbolag som</w:t>
      </w:r>
      <w:r w:rsidRPr="00814444">
        <w:t xml:space="preserve"> ska tillämpa tillsynsförord</w:t>
      </w:r>
      <w:r w:rsidRPr="00814444">
        <w:softHyphen/>
        <w:t xml:space="preserve">ningen. De </w:t>
      </w:r>
      <w:r w:rsidRPr="00814444" w:rsidDel="00E40ABB">
        <w:t>b</w:t>
      </w:r>
      <w:r w:rsidRPr="00814444">
        <w:t>estäm</w:t>
      </w:r>
      <w:r w:rsidRPr="00814444">
        <w:softHyphen/>
        <w:t>melser</w:t>
      </w:r>
      <w:r w:rsidRPr="009F2DA3">
        <w:t>na</w:t>
      </w:r>
      <w:r w:rsidRPr="00814444">
        <w:t xml:space="preserve"> i lagen om bank- och finansieringsrörelse bör tillämpas i stället för motsvarande bestämmelser i denna lag när det är relevant, dvs. när bestämmelserna anger att ingripande ska ske vid överträdelse av bestämmelser som är tillämpliga på sådana värdepappers</w:t>
      </w:r>
      <w:r w:rsidR="001B33F0">
        <w:softHyphen/>
      </w:r>
      <w:r w:rsidRPr="00814444">
        <w:t>bolag. Exempelvis kommer de nya bestämmelserna om ingripande i 25 kap. 1 d § första stycket 13–17, som rör överträdelser av bestämmelser i värde</w:t>
      </w:r>
      <w:r w:rsidRPr="00814444">
        <w:softHyphen/>
        <w:t>pappers</w:t>
      </w:r>
      <w:r w:rsidRPr="00814444">
        <w:softHyphen/>
        <w:t>bolagsförordningen, inte att vara relevanta för de värde</w:t>
      </w:r>
      <w:r w:rsidR="001B33F0">
        <w:softHyphen/>
      </w:r>
      <w:r w:rsidRPr="00814444">
        <w:t>pappers</w:t>
      </w:r>
      <w:r w:rsidR="001B33F0">
        <w:softHyphen/>
      </w:r>
      <w:r w:rsidRPr="00814444">
        <w:t>bolag som ska tillämpa tillsynsförordningen. I stället tillämpas bestäm</w:t>
      </w:r>
      <w:r w:rsidRPr="00814444">
        <w:softHyphen/>
        <w:t>melserna i 15 kap. 1 a § första stycket 5–9 lagen om bank- och finansierings</w:t>
      </w:r>
      <w:r w:rsidRPr="00814444">
        <w:softHyphen/>
        <w:t xml:space="preserve">rörelse, eftersom de rör motsvarande överträdelser av tillsynsförordningen. Bestämmelserna i 25 kap. 1 d § första </w:t>
      </w:r>
      <w:r w:rsidRPr="00814444">
        <w:br/>
        <w:t xml:space="preserve">stycket 1–3 denna lag är däremot relevanta för alla värdepappersbolag. I 25 kap. 1 d § första stycket 4 regleras ingripanden vid överträdelser av </w:t>
      </w:r>
      <w:r w:rsidRPr="00814444">
        <w:lastRenderedPageBreak/>
        <w:t>flera bestäm</w:t>
      </w:r>
      <w:r w:rsidRPr="00814444">
        <w:softHyphen/>
        <w:t>mel</w:t>
      </w:r>
      <w:r w:rsidRPr="00814444">
        <w:softHyphen/>
        <w:t>ser i denna lag. Vissa av de bestämmelserna är inte tillämpliga på värde</w:t>
      </w:r>
      <w:r w:rsidRPr="00814444">
        <w:softHyphen/>
        <w:t>pappersbolag som ska tillämpa tillsynsförordningen. I sådana fall tillämpas i stället motsvarande bestämmelse i lagen om bank- och finansierings</w:t>
      </w:r>
      <w:r w:rsidRPr="00814444">
        <w:softHyphen/>
        <w:t>rörelse, 15 kap. 1 a § första stycket 4. Slutligen bör nämnas att 15 kap. 1 a § första stycket 22 rör ingripanden vid överträdelser av bestämmelser av tillsynsförordningen och tillsynslagen. Bestämmelsen är relevant för värdepappersbolag som ska tillämpa tillsynsförordningen, men inte för andra värdepappers</w:t>
      </w:r>
      <w:r w:rsidRPr="00814444">
        <w:softHyphen/>
        <w:t>bolag. Den har därför inte någon mot</w:t>
      </w:r>
      <w:r w:rsidRPr="00814444">
        <w:softHyphen/>
        <w:t>svarighet i denna lag.</w:t>
      </w:r>
      <w:r>
        <w:t xml:space="preserve"> </w:t>
      </w:r>
    </w:p>
    <w:p w14:paraId="60972E33" w14:textId="492B9F60" w:rsidR="00890231" w:rsidRPr="00CB52D0" w:rsidRDefault="00890231" w:rsidP="00890231">
      <w:pPr>
        <w:pStyle w:val="Brdtextmedindrag"/>
        <w:rPr>
          <w:spacing w:val="-4"/>
        </w:rPr>
      </w:pPr>
      <w:r w:rsidRPr="00CB52D0">
        <w:rPr>
          <w:spacing w:val="-4"/>
        </w:rPr>
        <w:t xml:space="preserve">I </w:t>
      </w:r>
      <w:r w:rsidRPr="00CB52D0">
        <w:rPr>
          <w:i/>
          <w:spacing w:val="-4"/>
        </w:rPr>
        <w:t xml:space="preserve">tredje </w:t>
      </w:r>
      <w:r w:rsidRPr="00CB52D0">
        <w:rPr>
          <w:i/>
          <w:iCs/>
          <w:spacing w:val="-4"/>
        </w:rPr>
        <w:t>stycket</w:t>
      </w:r>
      <w:r w:rsidRPr="00CB52D0">
        <w:rPr>
          <w:spacing w:val="-4"/>
        </w:rPr>
        <w:t xml:space="preserve"> regleras att värdepappers</w:t>
      </w:r>
      <w:r w:rsidRPr="00CB52D0">
        <w:rPr>
          <w:spacing w:val="-4"/>
        </w:rPr>
        <w:softHyphen/>
        <w:t>bolag med tillstånd att ta emot kunders medel på konto och lämna kunder kredit ska tillämpa tillsyns</w:t>
      </w:r>
      <w:r w:rsidRPr="00CB52D0">
        <w:rPr>
          <w:spacing w:val="-4"/>
        </w:rPr>
        <w:softHyphen/>
        <w:t>förord</w:t>
      </w:r>
      <w:r w:rsidRPr="00CB52D0">
        <w:rPr>
          <w:spacing w:val="-4"/>
        </w:rPr>
        <w:softHyphen/>
        <w:t>ningen i stället för värde</w:t>
      </w:r>
      <w:r w:rsidRPr="00CB52D0">
        <w:rPr>
          <w:spacing w:val="-4"/>
        </w:rPr>
        <w:softHyphen/>
        <w:t xml:space="preserve">pappersbolagsförordningen. </w:t>
      </w:r>
    </w:p>
    <w:p w14:paraId="22D44D52" w14:textId="77777777" w:rsidR="00890231" w:rsidRPr="00CB52D0" w:rsidRDefault="00890231" w:rsidP="00890231">
      <w:pPr>
        <w:pStyle w:val="Brdtextmedindrag"/>
      </w:pPr>
    </w:p>
    <w:p w14:paraId="45A700C1" w14:textId="28AE3A6B" w:rsidR="00890231" w:rsidRPr="00CB52D0" w:rsidRDefault="00890231" w:rsidP="0000314E">
      <w:pPr>
        <w:pStyle w:val="Brdtext"/>
        <w:rPr>
          <w:sz w:val="18"/>
          <w:szCs w:val="18"/>
        </w:rPr>
      </w:pPr>
      <w:r w:rsidRPr="00CB52D0">
        <w:rPr>
          <w:b/>
          <w:sz w:val="18"/>
          <w:szCs w:val="18"/>
        </w:rPr>
        <w:t>4 §    </w:t>
      </w:r>
      <w:r w:rsidRPr="00CB52D0">
        <w:rPr>
          <w:sz w:val="18"/>
          <w:szCs w:val="18"/>
        </w:rPr>
        <w:t xml:space="preserve">Ett värdepappersbolag ska identifiera, mäta, styra, internt rapportera och ha kontroll över de risker som </w:t>
      </w:r>
      <w:r w:rsidRPr="00CB52D0">
        <w:rPr>
          <w:i/>
          <w:sz w:val="18"/>
          <w:szCs w:val="18"/>
        </w:rPr>
        <w:t xml:space="preserve">bolaget är eller kan bli exponerat för eller som bolaget </w:t>
      </w:r>
      <w:r w:rsidR="00081EC7">
        <w:rPr>
          <w:i/>
          <w:sz w:val="18"/>
          <w:szCs w:val="18"/>
        </w:rPr>
        <w:t>utsätter</w:t>
      </w:r>
      <w:r w:rsidR="00A97F43" w:rsidRPr="00CB52D0">
        <w:rPr>
          <w:i/>
          <w:sz w:val="18"/>
          <w:szCs w:val="18"/>
        </w:rPr>
        <w:t xml:space="preserve"> </w:t>
      </w:r>
      <w:r w:rsidRPr="00CB52D0">
        <w:rPr>
          <w:i/>
          <w:sz w:val="18"/>
          <w:szCs w:val="18"/>
        </w:rPr>
        <w:t xml:space="preserve">eller kan </w:t>
      </w:r>
      <w:r w:rsidR="00081EC7">
        <w:rPr>
          <w:i/>
          <w:sz w:val="18"/>
          <w:szCs w:val="18"/>
        </w:rPr>
        <w:t>utsätta</w:t>
      </w:r>
      <w:r w:rsidRPr="00CB52D0">
        <w:rPr>
          <w:i/>
          <w:sz w:val="18"/>
          <w:szCs w:val="18"/>
        </w:rPr>
        <w:t xml:space="preserve"> andra</w:t>
      </w:r>
      <w:r w:rsidR="005671BA">
        <w:rPr>
          <w:i/>
          <w:sz w:val="18"/>
          <w:szCs w:val="18"/>
        </w:rPr>
        <w:t xml:space="preserve"> för</w:t>
      </w:r>
      <w:r w:rsidRPr="00CB52D0">
        <w:rPr>
          <w:sz w:val="18"/>
          <w:szCs w:val="18"/>
        </w:rPr>
        <w:t>. Bolaget ska se till att det har en till</w:t>
      </w:r>
      <w:r w:rsidRPr="00CB52D0">
        <w:rPr>
          <w:sz w:val="18"/>
          <w:szCs w:val="18"/>
        </w:rPr>
        <w:softHyphen/>
        <w:t>freds</w:t>
      </w:r>
      <w:r w:rsidR="00351AFA">
        <w:rPr>
          <w:sz w:val="18"/>
          <w:szCs w:val="18"/>
        </w:rPr>
        <w:softHyphen/>
      </w:r>
      <w:r w:rsidRPr="00CB52D0">
        <w:rPr>
          <w:sz w:val="18"/>
          <w:szCs w:val="18"/>
        </w:rPr>
        <w:t>ställande intern kontroll.</w:t>
      </w:r>
    </w:p>
    <w:p w14:paraId="32D4CE45" w14:textId="77777777" w:rsidR="00890231" w:rsidRPr="00CB52D0" w:rsidRDefault="00890231" w:rsidP="00890231">
      <w:pPr>
        <w:pStyle w:val="Brdtextmedindrag"/>
        <w:rPr>
          <w:sz w:val="18"/>
          <w:szCs w:val="18"/>
        </w:rPr>
      </w:pPr>
      <w:r w:rsidRPr="00CB52D0">
        <w:rPr>
          <w:sz w:val="18"/>
          <w:szCs w:val="18"/>
        </w:rPr>
        <w:t>Sådana värdepappersbolag som anges i 8 a kap. 1 § ska också upprätta en återhämtningsplan eller koncernåterhämtningsplan enligt samma kapitel.</w:t>
      </w:r>
    </w:p>
    <w:p w14:paraId="28FA04F6" w14:textId="46555471" w:rsidR="00890231" w:rsidRPr="00CB52D0" w:rsidRDefault="00890231" w:rsidP="0000314E">
      <w:pPr>
        <w:pStyle w:val="Brdtextmedindrag"/>
        <w:spacing w:line="220" w:lineRule="exact"/>
        <w:rPr>
          <w:sz w:val="18"/>
          <w:szCs w:val="18"/>
        </w:rPr>
      </w:pPr>
      <w:r w:rsidRPr="00CB52D0">
        <w:rPr>
          <w:sz w:val="18"/>
          <w:szCs w:val="18"/>
        </w:rPr>
        <w:t xml:space="preserve">Ett värdepappersbolag ska särskilt se till att dess </w:t>
      </w:r>
      <w:r w:rsidRPr="00CB52D0">
        <w:rPr>
          <w:i/>
          <w:iCs/>
          <w:sz w:val="18"/>
          <w:szCs w:val="18"/>
        </w:rPr>
        <w:t>företagsrisker,</w:t>
      </w:r>
      <w:r w:rsidRPr="00CB52D0">
        <w:rPr>
          <w:i/>
          <w:sz w:val="18"/>
          <w:szCs w:val="18"/>
        </w:rPr>
        <w:t xml:space="preserve"> kundrisker,</w:t>
      </w:r>
      <w:r w:rsidRPr="00CB52D0">
        <w:rPr>
          <w:sz w:val="18"/>
          <w:szCs w:val="18"/>
        </w:rPr>
        <w:t xml:space="preserve"> marknads</w:t>
      </w:r>
      <w:r w:rsidRPr="00CB52D0">
        <w:rPr>
          <w:sz w:val="18"/>
          <w:szCs w:val="18"/>
        </w:rPr>
        <w:softHyphen/>
        <w:t xml:space="preserve">risker och andra risker sammantagna inte medför att dess förmåga att fullgöra sina förpliktelser äventyras. För att uppfylla detta krav ska bolaget ha metoder som gör det möjligt att fortlöpande värdera och upprätthålla ett kapital som till belopp, slag och fördelning är tillräckligt för att täcka arten och nivån på de risker som bolaget är eller kan komma att bli exponerat för </w:t>
      </w:r>
      <w:r w:rsidRPr="00CB52D0">
        <w:rPr>
          <w:i/>
          <w:sz w:val="18"/>
          <w:szCs w:val="18"/>
        </w:rPr>
        <w:t xml:space="preserve">eller </w:t>
      </w:r>
      <w:r w:rsidRPr="00CB52D0">
        <w:rPr>
          <w:i/>
          <w:iCs/>
          <w:sz w:val="18"/>
          <w:szCs w:val="18"/>
        </w:rPr>
        <w:t>som bolaget</w:t>
      </w:r>
      <w:r w:rsidRPr="00CB52D0">
        <w:rPr>
          <w:i/>
          <w:sz w:val="18"/>
          <w:szCs w:val="18"/>
        </w:rPr>
        <w:t xml:space="preserve"> </w:t>
      </w:r>
      <w:r w:rsidR="00982C5E">
        <w:rPr>
          <w:i/>
          <w:sz w:val="18"/>
          <w:szCs w:val="18"/>
        </w:rPr>
        <w:t>ut</w:t>
      </w:r>
      <w:r w:rsidR="00847225">
        <w:rPr>
          <w:i/>
          <w:sz w:val="18"/>
          <w:szCs w:val="18"/>
        </w:rPr>
        <w:t>sätter</w:t>
      </w:r>
      <w:r w:rsidR="00A97F43">
        <w:rPr>
          <w:i/>
          <w:sz w:val="18"/>
          <w:szCs w:val="18"/>
        </w:rPr>
        <w:t xml:space="preserve"> </w:t>
      </w:r>
      <w:r w:rsidRPr="00CB52D0">
        <w:rPr>
          <w:i/>
          <w:sz w:val="18"/>
          <w:szCs w:val="18"/>
        </w:rPr>
        <w:t xml:space="preserve">eller kan </w:t>
      </w:r>
      <w:r w:rsidR="00982C5E">
        <w:rPr>
          <w:i/>
          <w:sz w:val="18"/>
          <w:szCs w:val="18"/>
        </w:rPr>
        <w:t>ut</w:t>
      </w:r>
      <w:r w:rsidR="00847225">
        <w:rPr>
          <w:i/>
          <w:sz w:val="18"/>
          <w:szCs w:val="18"/>
        </w:rPr>
        <w:t>sätta</w:t>
      </w:r>
      <w:r w:rsidRPr="00CB52D0">
        <w:rPr>
          <w:i/>
          <w:sz w:val="18"/>
          <w:szCs w:val="18"/>
        </w:rPr>
        <w:t xml:space="preserve"> andra</w:t>
      </w:r>
      <w:r w:rsidR="005671BA">
        <w:rPr>
          <w:i/>
          <w:sz w:val="18"/>
          <w:szCs w:val="18"/>
        </w:rPr>
        <w:t xml:space="preserve"> för</w:t>
      </w:r>
      <w:r w:rsidRPr="00CB52D0">
        <w:rPr>
          <w:sz w:val="18"/>
          <w:szCs w:val="18"/>
        </w:rPr>
        <w:t>. Bolaget ska utvärdera dessa metoder för att säker</w:t>
      </w:r>
      <w:r w:rsidR="00D9419D">
        <w:rPr>
          <w:sz w:val="18"/>
          <w:szCs w:val="18"/>
        </w:rPr>
        <w:softHyphen/>
      </w:r>
      <w:r w:rsidRPr="00CB52D0">
        <w:rPr>
          <w:sz w:val="18"/>
          <w:szCs w:val="18"/>
        </w:rPr>
        <w:t>ställa att de är heltäckande.</w:t>
      </w:r>
    </w:p>
    <w:p w14:paraId="1A9D0751" w14:textId="77777777" w:rsidR="00890231" w:rsidRPr="00CB52D0" w:rsidRDefault="00890231" w:rsidP="00890231">
      <w:pPr>
        <w:pStyle w:val="Brdtextmedindrag"/>
        <w:spacing w:line="220" w:lineRule="exact"/>
        <w:rPr>
          <w:sz w:val="18"/>
          <w:szCs w:val="18"/>
        </w:rPr>
      </w:pPr>
      <w:r w:rsidRPr="00CB52D0">
        <w:rPr>
          <w:sz w:val="18"/>
          <w:szCs w:val="18"/>
        </w:rPr>
        <w:t>Ett värdepappersbolag ska på grundval av de metoder som avses i tredje stycket fastställa tillräckliga kapitalbasnivåer.</w:t>
      </w:r>
    </w:p>
    <w:p w14:paraId="152E7FE0" w14:textId="77777777" w:rsidR="00890231" w:rsidRPr="00CB52D0" w:rsidRDefault="00890231" w:rsidP="00890231">
      <w:pPr>
        <w:pStyle w:val="Brdtextmedindrag"/>
        <w:rPr>
          <w:u w:val="single"/>
        </w:rPr>
      </w:pPr>
    </w:p>
    <w:p w14:paraId="33EC78DC" w14:textId="3683E60D" w:rsidR="00890231" w:rsidRPr="00CB52D0" w:rsidRDefault="00890231" w:rsidP="0000314E">
      <w:pPr>
        <w:pStyle w:val="Brdtext"/>
      </w:pPr>
      <w:r w:rsidRPr="00CB52D0">
        <w:t>Paragrafen innehåller bestämmelser om värdepappersbolags riskhan</w:t>
      </w:r>
      <w:r w:rsidRPr="00CB52D0">
        <w:softHyphen/>
        <w:t>te</w:t>
      </w:r>
      <w:r w:rsidRPr="00CB52D0">
        <w:softHyphen/>
        <w:t>ring. Ändringarna genomför delvis artikel 24.1</w:t>
      </w:r>
      <w:r w:rsidR="00A97F43">
        <w:t xml:space="preserve"> </w:t>
      </w:r>
      <w:r w:rsidRPr="00CB52D0">
        <w:t>och artiklarna 25.4 första stycket, 26.1 första stycket </w:t>
      </w:r>
      <w:r w:rsidRPr="00CB52D0" w:rsidDel="009C4CBB">
        <w:t>b</w:t>
      </w:r>
      <w:r w:rsidRPr="00CB52D0">
        <w:t>, 26.3</w:t>
      </w:r>
      <w:r w:rsidRPr="00CB52D0">
        <w:rPr>
          <w:rFonts w:eastAsiaTheme="minorHAnsi"/>
        </w:rPr>
        <w:t xml:space="preserve">, </w:t>
      </w:r>
      <w:r w:rsidRPr="00CB52D0">
        <w:t>29.1–</w:t>
      </w:r>
      <w:r w:rsidR="00E95647">
        <w:t>29.</w:t>
      </w:r>
      <w:r w:rsidRPr="00CB52D0">
        <w:t>3, 32–34 och 36.1–</w:t>
      </w:r>
      <w:r w:rsidR="00E95647">
        <w:t>36.</w:t>
      </w:r>
      <w:r w:rsidRPr="00CB52D0">
        <w:t>3 i värde</w:t>
      </w:r>
      <w:r w:rsidRPr="00CB52D0">
        <w:softHyphen/>
        <w:t>pappers</w:t>
      </w:r>
      <w:r w:rsidRPr="00CB52D0">
        <w:softHyphen/>
        <w:t>bolagsdirektivet. Över</w:t>
      </w:r>
      <w:r w:rsidRPr="00CB52D0">
        <w:softHyphen/>
        <w:t>vägan</w:t>
      </w:r>
      <w:r w:rsidRPr="00CB52D0">
        <w:softHyphen/>
        <w:t xml:space="preserve">dena finns i avsnitt 9.2. </w:t>
      </w:r>
      <w:r w:rsidR="00C27144" w:rsidRPr="00C27144">
        <w:t>Paragrafen är utformad</w:t>
      </w:r>
      <w:r w:rsidR="00FE1093">
        <w:t xml:space="preserve"> i enlighet med </w:t>
      </w:r>
      <w:r w:rsidR="00FE1093" w:rsidRPr="00C27144">
        <w:t xml:space="preserve">Lagrådets </w:t>
      </w:r>
      <w:r w:rsidR="00FE1093">
        <w:t>förslag.</w:t>
      </w:r>
    </w:p>
    <w:p w14:paraId="11E56A83" w14:textId="4DB45A33" w:rsidR="00890231" w:rsidRPr="00CB52D0" w:rsidRDefault="00890231" w:rsidP="0000314E">
      <w:pPr>
        <w:pStyle w:val="Brdtextmedindrag"/>
      </w:pPr>
      <w:r w:rsidRPr="00CB52D0">
        <w:rPr>
          <w:iCs/>
        </w:rPr>
        <w:t xml:space="preserve">Ändringarna i </w:t>
      </w:r>
      <w:r w:rsidRPr="00CB52D0">
        <w:rPr>
          <w:i/>
        </w:rPr>
        <w:t>första stycket</w:t>
      </w:r>
      <w:r w:rsidRPr="00CB52D0">
        <w:t xml:space="preserve"> genomför artikel 26.1 första stycket b i värdepappers</w:t>
      </w:r>
      <w:r w:rsidRPr="00CB52D0">
        <w:softHyphen/>
        <w:t xml:space="preserve">bolagsdirektivet. </w:t>
      </w:r>
      <w:r w:rsidR="00EF5B00">
        <w:t xml:space="preserve">Ändringarna i </w:t>
      </w:r>
      <w:r w:rsidR="00EF5B00">
        <w:rPr>
          <w:i/>
          <w:iCs/>
        </w:rPr>
        <w:t xml:space="preserve">första stycket </w:t>
      </w:r>
      <w:r w:rsidR="00EF5B00">
        <w:t xml:space="preserve">och </w:t>
      </w:r>
      <w:r w:rsidR="00EF5B00">
        <w:rPr>
          <w:i/>
          <w:iCs/>
        </w:rPr>
        <w:t>tredje stycket andra meningen</w:t>
      </w:r>
      <w:r w:rsidR="00EF5B00">
        <w:t xml:space="preserve"> innebär att även de risker som bolaget utsätter eller kan utsätta andra för omfattas. </w:t>
      </w:r>
      <w:r w:rsidRPr="00CB52D0">
        <w:rPr>
          <w:spacing w:val="-4"/>
        </w:rPr>
        <w:t xml:space="preserve">Av skäl 4 i direktivet framgår att sannolikheten för </w:t>
      </w:r>
      <w:r w:rsidR="00A97F43">
        <w:rPr>
          <w:spacing w:val="-4"/>
        </w:rPr>
        <w:t xml:space="preserve">att </w:t>
      </w:r>
      <w:r w:rsidRPr="00CB52D0">
        <w:rPr>
          <w:spacing w:val="-4"/>
        </w:rPr>
        <w:t>ett värde</w:t>
      </w:r>
      <w:r w:rsidRPr="00CB52D0">
        <w:rPr>
          <w:spacing w:val="-4"/>
        </w:rPr>
        <w:softHyphen/>
        <w:t>pappersbolags</w:t>
      </w:r>
      <w:r w:rsidRPr="00CB52D0">
        <w:t xml:space="preserve"> fallissemang skulle få skadliga effekter för den finan</w:t>
      </w:r>
      <w:r w:rsidRPr="00CB52D0">
        <w:softHyphen/>
        <w:t xml:space="preserve">siella stabiliteten är mindre än för ett kreditinstitut. Det är </w:t>
      </w:r>
      <w:r w:rsidRPr="00CB52D0">
        <w:rPr>
          <w:spacing w:val="-4"/>
        </w:rPr>
        <w:t>eventuella fallissemang som regel</w:t>
      </w:r>
      <w:r w:rsidRPr="00CB52D0">
        <w:rPr>
          <w:spacing w:val="-4"/>
        </w:rPr>
        <w:softHyphen/>
        <w:t>verket avser att hantera. Det</w:t>
      </w:r>
      <w:r w:rsidRPr="00CB52D0" w:rsidDel="00893D9C">
        <w:rPr>
          <w:spacing w:val="-4"/>
        </w:rPr>
        <w:t xml:space="preserve"> bör </w:t>
      </w:r>
      <w:r w:rsidRPr="00CB52D0">
        <w:t xml:space="preserve">innebära att de risker som andra än bolaget självt kan utsättas för främst är risken för att bolaget inte kan fullgöra sina förpliktelser mot motparter och kunder. </w:t>
      </w:r>
    </w:p>
    <w:p w14:paraId="477AC227" w14:textId="280CFC86" w:rsidR="0042580D" w:rsidRPr="00CB52D0" w:rsidRDefault="00890231" w:rsidP="00890231">
      <w:pPr>
        <w:pStyle w:val="Brdtextmedindrag"/>
      </w:pPr>
      <w:r w:rsidRPr="00CB52D0">
        <w:t xml:space="preserve">Ändringen i </w:t>
      </w:r>
      <w:r w:rsidRPr="00CB52D0">
        <w:rPr>
          <w:i/>
        </w:rPr>
        <w:t>tredje stycket första meningen</w:t>
      </w:r>
      <w:r w:rsidRPr="00CB52D0">
        <w:t xml:space="preserve"> genomför, tillsammans med 3 §, artikel 24.1 i värdepappersbolagsdirektivet. Ändringen är en följd av att det genom det nya kapitaltäckningsregelverket del</w:t>
      </w:r>
      <w:r w:rsidRPr="00CB52D0">
        <w:softHyphen/>
        <w:t>vis är andra risker än de som avses i kapitaltäckningsreglerna för kreditinstitut som kapitalet ska täcka, se t.ex. artikel 15 i värdepap</w:t>
      </w:r>
      <w:r w:rsidRPr="00CB52D0">
        <w:softHyphen/>
        <w:t>pers</w:t>
      </w:r>
      <w:r w:rsidRPr="00CB52D0">
        <w:softHyphen/>
        <w:t>bolagsförordningen.</w:t>
      </w:r>
    </w:p>
    <w:p w14:paraId="4846B0E3" w14:textId="77777777" w:rsidR="00890231" w:rsidRPr="00CB52D0" w:rsidRDefault="00890231" w:rsidP="00890231">
      <w:pPr>
        <w:pStyle w:val="Brdtextmedindrag"/>
        <w:spacing w:line="220" w:lineRule="exact"/>
        <w:ind w:firstLine="0"/>
        <w:rPr>
          <w:b/>
          <w:i/>
          <w:sz w:val="18"/>
          <w:szCs w:val="18"/>
        </w:rPr>
      </w:pPr>
    </w:p>
    <w:p w14:paraId="5AFCC66F" w14:textId="77777777" w:rsidR="00890231" w:rsidRPr="00CB52D0" w:rsidRDefault="00890231" w:rsidP="00890231">
      <w:pPr>
        <w:pStyle w:val="Brdtextmedindrag"/>
        <w:spacing w:line="220" w:lineRule="exact"/>
        <w:ind w:firstLine="0"/>
        <w:rPr>
          <w:i/>
          <w:sz w:val="18"/>
          <w:szCs w:val="18"/>
        </w:rPr>
      </w:pPr>
      <w:r w:rsidRPr="00CB52D0">
        <w:rPr>
          <w:b/>
          <w:i/>
          <w:sz w:val="18"/>
          <w:szCs w:val="18"/>
        </w:rPr>
        <w:lastRenderedPageBreak/>
        <w:t>4 c §    </w:t>
      </w:r>
      <w:r w:rsidRPr="00CB52D0">
        <w:rPr>
          <w:i/>
          <w:sz w:val="18"/>
          <w:szCs w:val="18"/>
        </w:rPr>
        <w:t>Ett värdepappersbolag ska ha ett ersättningssystem som främjar en sund och effektiv riskhantering.</w:t>
      </w:r>
    </w:p>
    <w:p w14:paraId="2E558597" w14:textId="77777777" w:rsidR="00890231" w:rsidRPr="00CB52D0" w:rsidRDefault="00890231" w:rsidP="00890231">
      <w:pPr>
        <w:pStyle w:val="Brdtextmedindrag"/>
        <w:ind w:firstLine="0"/>
      </w:pPr>
    </w:p>
    <w:p w14:paraId="21F2AF99" w14:textId="77777777" w:rsidR="00890231" w:rsidRPr="00CB52D0" w:rsidRDefault="00890231" w:rsidP="00890231">
      <w:pPr>
        <w:pStyle w:val="Brdtext"/>
      </w:pPr>
      <w:r w:rsidRPr="00CB52D0">
        <w:t>Paragrafen, som är ny, genomför delvis arti</w:t>
      </w:r>
      <w:r w:rsidRPr="00CB52D0">
        <w:softHyphen/>
        <w:t>kel 26.1 första stycket d i värde</w:t>
      </w:r>
      <w:r w:rsidRPr="00CB52D0">
        <w:softHyphen/>
        <w:t>pappersbolags</w:t>
      </w:r>
      <w:r w:rsidRPr="00CB52D0">
        <w:softHyphen/>
        <w:t>direktivet. Övervägandena finns i av</w:t>
      </w:r>
      <w:r w:rsidRPr="00CB52D0">
        <w:softHyphen/>
        <w:t>snitt 10.2.</w:t>
      </w:r>
    </w:p>
    <w:p w14:paraId="76474DD5" w14:textId="46E14FEE" w:rsidR="00890231" w:rsidRPr="00CB52D0" w:rsidRDefault="00890231" w:rsidP="0000314E">
      <w:pPr>
        <w:pStyle w:val="Brdtextmedindrag"/>
      </w:pPr>
      <w:r w:rsidRPr="00CB52D0">
        <w:t>I paragrafen finns en generell bestämmelse om att värdepappers</w:t>
      </w:r>
      <w:r w:rsidRPr="00CB52D0">
        <w:softHyphen/>
        <w:t>bolag ska ha ett ersättningssystem som främjar en sund och effektiv riskhante</w:t>
      </w:r>
      <w:r w:rsidRPr="00CB52D0">
        <w:softHyphen/>
        <w:t>ring.</w:t>
      </w:r>
      <w:r w:rsidR="00EC57DA">
        <w:t xml:space="preserve"> </w:t>
      </w:r>
      <w:r w:rsidR="009B3A0A" w:rsidRPr="009B3A0A">
        <w:t>Med ersättningssystem avses</w:t>
      </w:r>
      <w:r w:rsidR="0072058D">
        <w:t xml:space="preserve"> ett värdepappersbolags interna kompensationssystem och termen omfattar</w:t>
      </w:r>
      <w:r w:rsidR="009B3A0A" w:rsidRPr="009B3A0A">
        <w:t xml:space="preserve"> såväl ersättningspolicy som ersätt</w:t>
      </w:r>
      <w:r w:rsidR="009B3A0A">
        <w:softHyphen/>
      </w:r>
      <w:r w:rsidR="009B3A0A" w:rsidRPr="009B3A0A">
        <w:t xml:space="preserve">ningspraxis. </w:t>
      </w:r>
      <w:r w:rsidRPr="00CB52D0">
        <w:t>Av 6 § följer att kravet ska tillämpas i proportion till arten och omfattningen av värdepappersbolagets verksamheter och dessas komplexitetsgrad. Styrelsen ansvarar för att värdepappersbolaget upp</w:t>
      </w:r>
      <w:r w:rsidRPr="00CB52D0">
        <w:softHyphen/>
        <w:t>fyller kravet på att ha ett ersättningssystem och ska se till att det finns skriftliga interna riktlinjer och instruk</w:t>
      </w:r>
      <w:r w:rsidRPr="00CB52D0">
        <w:softHyphen/>
        <w:t>tioner i den omfattning som behövs för att uppfylla kravet (7 och 8 §§). I 35 § 1 införs ett bemyndigande för regeringen eller den myndighet som regeringen bestämmer att meddela före</w:t>
      </w:r>
      <w:r w:rsidRPr="00CB52D0">
        <w:softHyphen/>
        <w:t>skrifter om vad ett värde</w:t>
      </w:r>
      <w:r w:rsidRPr="00CB52D0">
        <w:softHyphen/>
        <w:t>pappersbolag ska iaktta för att uppfylla kravet på att ha ett ersättnings</w:t>
      </w:r>
      <w:r w:rsidRPr="00CB52D0">
        <w:softHyphen/>
        <w:t>system som främjar en sund och effektiv risk</w:t>
      </w:r>
      <w:r w:rsidRPr="00CB52D0">
        <w:softHyphen/>
        <w:t>hantering.</w:t>
      </w:r>
    </w:p>
    <w:p w14:paraId="2881C8A2" w14:textId="77777777" w:rsidR="00890231" w:rsidRPr="00CB52D0" w:rsidRDefault="00890231" w:rsidP="00890231">
      <w:pPr>
        <w:pStyle w:val="Brdtextmedindrag"/>
      </w:pPr>
    </w:p>
    <w:p w14:paraId="15FACA31" w14:textId="77777777" w:rsidR="00890231" w:rsidRPr="00CB52D0" w:rsidRDefault="00890231" w:rsidP="00890231">
      <w:pPr>
        <w:pStyle w:val="Brdtext"/>
        <w:spacing w:line="220" w:lineRule="exact"/>
        <w:rPr>
          <w:sz w:val="18"/>
          <w:szCs w:val="18"/>
        </w:rPr>
      </w:pPr>
      <w:r w:rsidRPr="00CB52D0">
        <w:rPr>
          <w:b/>
          <w:sz w:val="18"/>
          <w:szCs w:val="18"/>
        </w:rPr>
        <w:t>5 §    </w:t>
      </w:r>
      <w:r w:rsidRPr="00CB52D0">
        <w:rPr>
          <w:sz w:val="18"/>
          <w:szCs w:val="18"/>
        </w:rPr>
        <w:t xml:space="preserve">Ett värdepappersbolags rörelse </w:t>
      </w:r>
      <w:r w:rsidRPr="00CB52D0">
        <w:rPr>
          <w:i/>
          <w:sz w:val="18"/>
          <w:szCs w:val="18"/>
        </w:rPr>
        <w:t>ska</w:t>
      </w:r>
      <w:r w:rsidRPr="00CB52D0">
        <w:rPr>
          <w:sz w:val="18"/>
          <w:szCs w:val="18"/>
        </w:rPr>
        <w:t xml:space="preserve"> organiseras och drivas på ett sådant sätt att bolagets struktur, </w:t>
      </w:r>
      <w:r w:rsidRPr="00CB52D0">
        <w:rPr>
          <w:i/>
          <w:sz w:val="18"/>
          <w:szCs w:val="18"/>
        </w:rPr>
        <w:t>ansvarskedjor</w:t>
      </w:r>
      <w:r w:rsidRPr="00CB52D0">
        <w:rPr>
          <w:i/>
          <w:iCs/>
          <w:sz w:val="18"/>
          <w:szCs w:val="18"/>
        </w:rPr>
        <w:t>,</w:t>
      </w:r>
      <w:r w:rsidRPr="00CB52D0">
        <w:rPr>
          <w:sz w:val="18"/>
          <w:szCs w:val="18"/>
        </w:rPr>
        <w:t xml:space="preserve"> förbindelser med andra företag och ställning kan överblickas.</w:t>
      </w:r>
    </w:p>
    <w:p w14:paraId="512B7D63" w14:textId="77777777" w:rsidR="00890231" w:rsidRPr="00CB52D0" w:rsidRDefault="00890231" w:rsidP="00890231">
      <w:pPr>
        <w:pStyle w:val="Brdtextmedindrag"/>
      </w:pPr>
    </w:p>
    <w:p w14:paraId="0C7612AA" w14:textId="77777777" w:rsidR="00890231" w:rsidRPr="00CB52D0" w:rsidRDefault="00890231" w:rsidP="00890231">
      <w:pPr>
        <w:pStyle w:val="Brdtext"/>
      </w:pPr>
      <w:r w:rsidRPr="00CB52D0">
        <w:rPr>
          <w:spacing w:val="-4"/>
        </w:rPr>
        <w:t>Paragrafen innehåller en bestämmelse om genomlysning av värdepappers</w:t>
      </w:r>
      <w:r w:rsidRPr="00CB52D0">
        <w:rPr>
          <w:spacing w:val="-4"/>
        </w:rPr>
        <w:softHyphen/>
        <w:t>bolag</w:t>
      </w:r>
      <w:r w:rsidRPr="00CB52D0">
        <w:t>. Ändringen genomför delvis artikel 4.5</w:t>
      </w:r>
      <w:r>
        <w:t xml:space="preserve"> och</w:t>
      </w:r>
      <w:r w:rsidRPr="00CB52D0">
        <w:t xml:space="preserve"> 4.6 och artikel 26.1 första stycket a i värdepappers</w:t>
      </w:r>
      <w:r w:rsidRPr="00CB52D0">
        <w:softHyphen/>
        <w:t>bolags</w:t>
      </w:r>
      <w:r w:rsidRPr="00CB52D0">
        <w:softHyphen/>
      </w:r>
      <w:r w:rsidRPr="00CB52D0">
        <w:rPr>
          <w:spacing w:val="-4"/>
        </w:rPr>
        <w:t>direk</w:t>
      </w:r>
      <w:r w:rsidRPr="00CB52D0">
        <w:rPr>
          <w:spacing w:val="-4"/>
        </w:rPr>
        <w:softHyphen/>
        <w:t>tivet.</w:t>
      </w:r>
      <w:r w:rsidRPr="00CB52D0">
        <w:t xml:space="preserve"> Över</w:t>
      </w:r>
      <w:r w:rsidRPr="00CB52D0">
        <w:softHyphen/>
        <w:t>vägandena finns i avsnitt 9.2.</w:t>
      </w:r>
    </w:p>
    <w:p w14:paraId="28B6B31D" w14:textId="02703676" w:rsidR="00890231" w:rsidRPr="00CB52D0" w:rsidRDefault="00890231" w:rsidP="00890231">
      <w:pPr>
        <w:pStyle w:val="Brdtextmedindrag"/>
      </w:pPr>
      <w:bookmarkStart w:id="370" w:name="_Hlk52643860"/>
      <w:bookmarkStart w:id="371" w:name="_Hlk51338545"/>
      <w:r w:rsidRPr="00CB52D0">
        <w:t>I enlighet med</w:t>
      </w:r>
      <w:r w:rsidRPr="00CB52D0">
        <w:rPr>
          <w:spacing w:val="-4"/>
        </w:rPr>
        <w:t xml:space="preserve"> artikel 26.1 första stycket a i värdepappersbolagsdirektivet görs ett tillägg så att ansvarskedjor anges uttryckligen även i paragrafen.</w:t>
      </w:r>
      <w:r w:rsidRPr="00CB52D0">
        <w:t xml:space="preserve"> </w:t>
      </w:r>
      <w:bookmarkEnd w:id="370"/>
      <w:r w:rsidRPr="00CB52D0">
        <w:t xml:space="preserve">När bestämmelsen infördes i svensk rätt för att genomföra artikel 22 </w:t>
      </w:r>
      <w:r w:rsidRPr="00CB52D0">
        <w:rPr>
          <w:spacing w:val="-4"/>
        </w:rPr>
        <w:t>i kredit</w:t>
      </w:r>
      <w:r>
        <w:rPr>
          <w:spacing w:val="-4"/>
        </w:rPr>
        <w:softHyphen/>
      </w:r>
      <w:r w:rsidRPr="00CB52D0">
        <w:rPr>
          <w:spacing w:val="-4"/>
        </w:rPr>
        <w:t>institutsdirektivet, konstaterades att</w:t>
      </w:r>
      <w:r w:rsidR="00667AA1">
        <w:rPr>
          <w:spacing w:val="-4"/>
        </w:rPr>
        <w:t xml:space="preserve"> det</w:t>
      </w:r>
      <w:r w:rsidRPr="00CB52D0">
        <w:rPr>
          <w:spacing w:val="-4"/>
        </w:rPr>
        <w:t xml:space="preserve"> direktivets krav på en tydlig </w:t>
      </w:r>
      <w:r w:rsidRPr="00CB52D0">
        <w:t>organi</w:t>
      </w:r>
      <w:r w:rsidRPr="00CB52D0">
        <w:softHyphen/>
        <w:t>sationsstruktur om</w:t>
      </w:r>
      <w:r w:rsidRPr="00CB52D0">
        <w:softHyphen/>
        <w:t>fattade bolagets interna organisation men också bolagets förbindelser med andra företag (se prop. 2006/07:5 s. 134). Orda</w:t>
      </w:r>
      <w:r w:rsidRPr="00CB52D0">
        <w:softHyphen/>
        <w:t>lydelsen i artikel 26.1 första stycket a i värdepappers</w:t>
      </w:r>
      <w:r w:rsidRPr="00CB52D0">
        <w:softHyphen/>
        <w:t>bolagsdirektivet är i detta avseende densamma som i artikel 22 i kreditinstitutsdirek</w:t>
      </w:r>
      <w:r w:rsidRPr="00CB52D0">
        <w:softHyphen/>
      </w:r>
      <w:r w:rsidRPr="00CB52D0">
        <w:rPr>
          <w:spacing w:val="-4"/>
        </w:rPr>
        <w:t>tivet (artikel 74 i kapital</w:t>
      </w:r>
      <w:r w:rsidRPr="00CB52D0">
        <w:rPr>
          <w:spacing w:val="-4"/>
        </w:rPr>
        <w:softHyphen/>
        <w:t>täckningsdirektivet). Kraven på genom</w:t>
      </w:r>
      <w:r w:rsidRPr="00CB52D0">
        <w:rPr>
          <w:spacing w:val="-4"/>
        </w:rPr>
        <w:softHyphen/>
        <w:t>lysning gäller även för värdepappers</w:t>
      </w:r>
      <w:r w:rsidRPr="00CB52D0">
        <w:rPr>
          <w:spacing w:val="-4"/>
        </w:rPr>
        <w:softHyphen/>
        <w:t>bolag</w:t>
      </w:r>
      <w:r w:rsidR="004E50DB">
        <w:rPr>
          <w:spacing w:val="-4"/>
        </w:rPr>
        <w:t>,</w:t>
      </w:r>
      <w:r w:rsidRPr="00CB52D0">
        <w:rPr>
          <w:spacing w:val="-4"/>
        </w:rPr>
        <w:t xml:space="preserve"> såväl bolagets interna</w:t>
      </w:r>
      <w:r w:rsidRPr="00CB52D0">
        <w:t xml:space="preserve"> struktur som dess förbindelser med andra företag.</w:t>
      </w:r>
    </w:p>
    <w:bookmarkEnd w:id="371"/>
    <w:p w14:paraId="04023196" w14:textId="77777777" w:rsidR="00890231" w:rsidRPr="00CB52D0" w:rsidRDefault="00890231" w:rsidP="00890231">
      <w:pPr>
        <w:pStyle w:val="Brdtext"/>
        <w:spacing w:line="220" w:lineRule="exact"/>
        <w:rPr>
          <w:b/>
          <w:sz w:val="18"/>
          <w:szCs w:val="18"/>
        </w:rPr>
      </w:pPr>
    </w:p>
    <w:p w14:paraId="6334F6FF" w14:textId="77777777" w:rsidR="00890231" w:rsidRPr="00CB52D0" w:rsidRDefault="00890231" w:rsidP="00890231">
      <w:pPr>
        <w:pStyle w:val="Brdtext"/>
        <w:spacing w:line="220" w:lineRule="exact"/>
        <w:rPr>
          <w:sz w:val="18"/>
          <w:szCs w:val="18"/>
        </w:rPr>
      </w:pPr>
      <w:r w:rsidRPr="00CB52D0">
        <w:rPr>
          <w:b/>
          <w:sz w:val="18"/>
          <w:szCs w:val="18"/>
        </w:rPr>
        <w:t>35 §    </w:t>
      </w:r>
      <w:r w:rsidRPr="00CB52D0">
        <w:rPr>
          <w:sz w:val="18"/>
          <w:szCs w:val="18"/>
        </w:rPr>
        <w:t>Regeringen eller den myndighet som regeringen bestämmer får med</w:t>
      </w:r>
      <w:r w:rsidRPr="00CB52D0">
        <w:rPr>
          <w:sz w:val="18"/>
          <w:szCs w:val="18"/>
        </w:rPr>
        <w:softHyphen/>
        <w:t>dela föreskrifter om</w:t>
      </w:r>
    </w:p>
    <w:p w14:paraId="01F474A0" w14:textId="77777777" w:rsidR="00890231" w:rsidRPr="00CB52D0" w:rsidRDefault="00890231" w:rsidP="00890231">
      <w:pPr>
        <w:pStyle w:val="Brdtextmedindrag"/>
        <w:spacing w:line="220" w:lineRule="exact"/>
        <w:rPr>
          <w:sz w:val="18"/>
          <w:szCs w:val="18"/>
        </w:rPr>
      </w:pPr>
      <w:r w:rsidRPr="00CB52D0">
        <w:rPr>
          <w:sz w:val="18"/>
          <w:szCs w:val="18"/>
        </w:rPr>
        <w:t>1. vilka åtgärder ett värdepappersbolag ska vidta för att uppfylla de krav på soliditet och likviditet, riskhantering</w:t>
      </w:r>
      <w:r w:rsidRPr="00CB52D0">
        <w:rPr>
          <w:i/>
          <w:sz w:val="18"/>
          <w:szCs w:val="18"/>
        </w:rPr>
        <w:t>, ersättningssystem</w:t>
      </w:r>
      <w:r w:rsidRPr="00CB52D0">
        <w:rPr>
          <w:iCs/>
          <w:sz w:val="18"/>
          <w:szCs w:val="18"/>
        </w:rPr>
        <w:t xml:space="preserve"> och</w:t>
      </w:r>
      <w:r w:rsidRPr="00CB52D0">
        <w:rPr>
          <w:i/>
          <w:sz w:val="18"/>
          <w:szCs w:val="18"/>
        </w:rPr>
        <w:t xml:space="preserve"> </w:t>
      </w:r>
      <w:r w:rsidRPr="00CB52D0">
        <w:rPr>
          <w:sz w:val="18"/>
          <w:szCs w:val="18"/>
        </w:rPr>
        <w:t>genomlys</w:t>
      </w:r>
      <w:r w:rsidRPr="00CB52D0">
        <w:rPr>
          <w:sz w:val="18"/>
          <w:szCs w:val="18"/>
        </w:rPr>
        <w:softHyphen/>
        <w:t>ning samt riktlinjer och instruktioner som avses i 3–8</w:t>
      </w:r>
      <w:r w:rsidRPr="00CB52D0">
        <w:rPr>
          <w:i/>
          <w:sz w:val="18"/>
          <w:szCs w:val="18"/>
        </w:rPr>
        <w:t> </w:t>
      </w:r>
      <w:r w:rsidRPr="00CB52D0">
        <w:rPr>
          <w:sz w:val="18"/>
          <w:szCs w:val="18"/>
        </w:rPr>
        <w:t>§§,</w:t>
      </w:r>
    </w:p>
    <w:p w14:paraId="1A2AC564" w14:textId="77777777" w:rsidR="00890231" w:rsidRPr="00CB52D0" w:rsidRDefault="00890231" w:rsidP="00890231">
      <w:pPr>
        <w:pStyle w:val="Brdtextmedindrag"/>
        <w:spacing w:line="220" w:lineRule="exact"/>
        <w:rPr>
          <w:sz w:val="18"/>
          <w:szCs w:val="18"/>
        </w:rPr>
      </w:pPr>
      <w:r w:rsidRPr="00CB52D0">
        <w:rPr>
          <w:sz w:val="18"/>
          <w:szCs w:val="18"/>
        </w:rPr>
        <w:t>2. värdepappersbolags mångfaldspolicy vid tillsättandet av styrelse samt resurser för introduktion och utbildning av styrelseledamöter,</w:t>
      </w:r>
    </w:p>
    <w:p w14:paraId="75E347B2" w14:textId="77777777" w:rsidR="00890231" w:rsidRPr="00CB52D0" w:rsidRDefault="00890231" w:rsidP="00890231">
      <w:pPr>
        <w:pStyle w:val="Brdtextmedindrag"/>
        <w:spacing w:line="220" w:lineRule="exact"/>
        <w:rPr>
          <w:sz w:val="18"/>
          <w:szCs w:val="18"/>
        </w:rPr>
      </w:pPr>
      <w:r w:rsidRPr="00CB52D0">
        <w:rPr>
          <w:sz w:val="18"/>
          <w:szCs w:val="18"/>
        </w:rPr>
        <w:t>3. de riktlinjer, regler och rutiner ett värdepappersinstitut ska upprätta och tillämpa enligt 9 §,</w:t>
      </w:r>
    </w:p>
    <w:p w14:paraId="2B427B9D" w14:textId="77777777" w:rsidR="00890231" w:rsidRPr="00CB52D0" w:rsidRDefault="00890231" w:rsidP="00890231">
      <w:pPr>
        <w:pStyle w:val="Brdtextmedindrag"/>
        <w:spacing w:line="220" w:lineRule="exact"/>
        <w:rPr>
          <w:sz w:val="18"/>
          <w:szCs w:val="18"/>
        </w:rPr>
      </w:pPr>
      <w:r w:rsidRPr="00CB52D0">
        <w:rPr>
          <w:sz w:val="18"/>
          <w:szCs w:val="18"/>
        </w:rPr>
        <w:t>4. vilka system, resurser och rutiner ett värdepappersinstitut ska ha enligt 10 §,</w:t>
      </w:r>
    </w:p>
    <w:p w14:paraId="308D0AEE" w14:textId="77777777" w:rsidR="00890231" w:rsidRPr="00CB52D0" w:rsidRDefault="00890231" w:rsidP="00890231">
      <w:pPr>
        <w:pStyle w:val="Brdtextmedindrag"/>
        <w:spacing w:line="220" w:lineRule="exact"/>
        <w:rPr>
          <w:sz w:val="18"/>
          <w:szCs w:val="18"/>
        </w:rPr>
      </w:pPr>
      <w:r w:rsidRPr="00CB52D0">
        <w:rPr>
          <w:sz w:val="18"/>
          <w:szCs w:val="18"/>
        </w:rPr>
        <w:t>5. vad ett värdepappersinstitut ska iaktta för att uppfylla skyldigheterna i 11 §,</w:t>
      </w:r>
    </w:p>
    <w:p w14:paraId="2DE91E95" w14:textId="77777777" w:rsidR="00890231" w:rsidRPr="00CB52D0" w:rsidRDefault="00890231" w:rsidP="00890231">
      <w:pPr>
        <w:pStyle w:val="Brdtextmedindrag"/>
        <w:spacing w:line="220" w:lineRule="exact"/>
        <w:rPr>
          <w:sz w:val="18"/>
          <w:szCs w:val="18"/>
        </w:rPr>
      </w:pPr>
      <w:r w:rsidRPr="00CB52D0">
        <w:rPr>
          <w:sz w:val="18"/>
          <w:szCs w:val="18"/>
        </w:rPr>
        <w:lastRenderedPageBreak/>
        <w:t>6. de processer för produktgodkännande och översyn ett värdepappers</w:t>
      </w:r>
      <w:r w:rsidRPr="00CB52D0">
        <w:rPr>
          <w:sz w:val="18"/>
          <w:szCs w:val="18"/>
        </w:rPr>
        <w:softHyphen/>
        <w:t>institut ska ha enligt 13 §,</w:t>
      </w:r>
    </w:p>
    <w:p w14:paraId="634716F7" w14:textId="77777777" w:rsidR="00890231" w:rsidRPr="00CB52D0" w:rsidRDefault="00890231" w:rsidP="00890231">
      <w:pPr>
        <w:pStyle w:val="Brdtextmedindrag"/>
        <w:spacing w:line="220" w:lineRule="exact"/>
        <w:rPr>
          <w:sz w:val="18"/>
          <w:szCs w:val="18"/>
        </w:rPr>
      </w:pPr>
      <w:r w:rsidRPr="00CB52D0">
        <w:rPr>
          <w:sz w:val="18"/>
          <w:szCs w:val="18"/>
        </w:rPr>
        <w:t>7. den information ett värdepappersinstitut ska lämna enligt 14 § första stycket,</w:t>
      </w:r>
    </w:p>
    <w:p w14:paraId="3948DD98" w14:textId="77777777" w:rsidR="00890231" w:rsidRPr="00CB52D0" w:rsidRDefault="00890231" w:rsidP="00890231">
      <w:pPr>
        <w:pStyle w:val="Brdtextmedindrag"/>
        <w:spacing w:line="220" w:lineRule="exact"/>
        <w:rPr>
          <w:sz w:val="18"/>
          <w:szCs w:val="18"/>
        </w:rPr>
      </w:pPr>
      <w:r w:rsidRPr="00CB52D0">
        <w:rPr>
          <w:sz w:val="18"/>
          <w:szCs w:val="18"/>
        </w:rPr>
        <w:t>8. de arrangemang ett värdepappersinstitut ska ha för att få information och för att förstå egenskaperna hos finansiella instrument och den fast</w:t>
      </w:r>
      <w:r w:rsidRPr="00CB52D0">
        <w:rPr>
          <w:sz w:val="18"/>
          <w:szCs w:val="18"/>
        </w:rPr>
        <w:softHyphen/>
        <w:t>ställda målgruppen för instrumenten enligt 14 § andra stycket,</w:t>
      </w:r>
    </w:p>
    <w:p w14:paraId="3B69DE38" w14:textId="77777777" w:rsidR="00890231" w:rsidRPr="00CB52D0" w:rsidRDefault="00890231" w:rsidP="00890231">
      <w:pPr>
        <w:pStyle w:val="Brdtextmedindrag"/>
        <w:spacing w:line="220" w:lineRule="exact"/>
        <w:rPr>
          <w:sz w:val="18"/>
          <w:szCs w:val="18"/>
        </w:rPr>
      </w:pPr>
      <w:r w:rsidRPr="00CB52D0">
        <w:rPr>
          <w:sz w:val="18"/>
          <w:szCs w:val="18"/>
        </w:rPr>
        <w:t>9. de arrangemang ett värdepappersinstitut som distribuerar finansiella instrument ska ha för urvalet av finansiella instrument och tjänster som erbjuds eller rekommenderas till kunder,</w:t>
      </w:r>
    </w:p>
    <w:p w14:paraId="677EE78D" w14:textId="77777777" w:rsidR="00890231" w:rsidRPr="00CB52D0" w:rsidRDefault="00890231" w:rsidP="00890231">
      <w:pPr>
        <w:pStyle w:val="Brdtextmedindrag"/>
        <w:spacing w:line="220" w:lineRule="exact"/>
        <w:rPr>
          <w:sz w:val="18"/>
          <w:szCs w:val="18"/>
        </w:rPr>
      </w:pPr>
      <w:r w:rsidRPr="00CB52D0">
        <w:rPr>
          <w:sz w:val="18"/>
          <w:szCs w:val="18"/>
        </w:rPr>
        <w:t>10. kraven för bedömning av kunskap och kompetens enligt 15 §,</w:t>
      </w:r>
    </w:p>
    <w:p w14:paraId="0A860AEE" w14:textId="77777777" w:rsidR="00890231" w:rsidRPr="00CB52D0" w:rsidRDefault="00890231" w:rsidP="00890231">
      <w:pPr>
        <w:pStyle w:val="Brdtextmedindrag"/>
        <w:spacing w:line="220" w:lineRule="exact"/>
        <w:rPr>
          <w:sz w:val="18"/>
          <w:szCs w:val="18"/>
        </w:rPr>
      </w:pPr>
      <w:r w:rsidRPr="00CB52D0">
        <w:rPr>
          <w:spacing w:val="-4"/>
          <w:sz w:val="18"/>
          <w:szCs w:val="18"/>
        </w:rPr>
        <w:t>11. dokumentation enligt 16 § och hur lång tid dokumentation ska sparas</w:t>
      </w:r>
      <w:r w:rsidRPr="00CB52D0">
        <w:rPr>
          <w:sz w:val="18"/>
          <w:szCs w:val="18"/>
        </w:rPr>
        <w:t xml:space="preserve"> enligt 20 §, och</w:t>
      </w:r>
    </w:p>
    <w:p w14:paraId="535E05DB" w14:textId="77777777" w:rsidR="00890231" w:rsidRPr="00CB52D0" w:rsidRDefault="00890231" w:rsidP="00890231">
      <w:pPr>
        <w:pStyle w:val="Brdtextmedindrag"/>
        <w:spacing w:line="220" w:lineRule="exact"/>
        <w:rPr>
          <w:sz w:val="18"/>
          <w:szCs w:val="18"/>
        </w:rPr>
      </w:pPr>
      <w:r w:rsidRPr="00CB52D0">
        <w:rPr>
          <w:sz w:val="18"/>
          <w:szCs w:val="18"/>
        </w:rPr>
        <w:t>12. övervakning av handeln och kursbildningen enligt 21 §.</w:t>
      </w:r>
    </w:p>
    <w:p w14:paraId="591381A4" w14:textId="77777777" w:rsidR="00890231" w:rsidRPr="00CB52D0" w:rsidRDefault="00890231" w:rsidP="00890231">
      <w:pPr>
        <w:pStyle w:val="Brdtextmedindrag"/>
        <w:spacing w:line="220" w:lineRule="exact"/>
        <w:ind w:firstLine="0"/>
      </w:pPr>
    </w:p>
    <w:p w14:paraId="5C615DAC" w14:textId="39DD97ED" w:rsidR="00890231" w:rsidRPr="00CB52D0" w:rsidRDefault="00890231" w:rsidP="00890231">
      <w:pPr>
        <w:pStyle w:val="Brdtext"/>
      </w:pPr>
      <w:r w:rsidRPr="00CB52D0">
        <w:t xml:space="preserve">Paragrafen innehåller bemyndiganden </w:t>
      </w:r>
      <w:bookmarkStart w:id="372" w:name="_Hlk58579056"/>
      <w:r w:rsidRPr="00CB52D0">
        <w:t>för reger</w:t>
      </w:r>
      <w:r w:rsidRPr="00CB52D0">
        <w:softHyphen/>
        <w:t xml:space="preserve">ingen eller den myndighet som regeringen bestämmer att meddela föreskrifter </w:t>
      </w:r>
      <w:bookmarkEnd w:id="372"/>
      <w:r w:rsidRPr="00CB52D0">
        <w:t>i vissa avseenden. Genom ändringen kan artiklarna 26.1 första stycket d</w:t>
      </w:r>
      <w:r>
        <w:t xml:space="preserve"> och andra stycket</w:t>
      </w:r>
      <w:r w:rsidR="006A344D">
        <w:t>,</w:t>
      </w:r>
      <w:r w:rsidRPr="00CB52D0">
        <w:t xml:space="preserve"> 29.1 första stycket</w:t>
      </w:r>
      <w:r>
        <w:t> </w:t>
      </w:r>
      <w:r w:rsidRPr="00CB52D0">
        <w:t>a, c och d, 29.3, 30.1–30.3, 32.1–32.7</w:t>
      </w:r>
      <w:r>
        <w:t>, 33</w:t>
      </w:r>
      <w:r w:rsidRPr="007D5F57">
        <w:t xml:space="preserve"> </w:t>
      </w:r>
      <w:r w:rsidRPr="00CB52D0">
        <w:t xml:space="preserve">och </w:t>
      </w:r>
      <w:r w:rsidRPr="007D5F57">
        <w:t>3</w:t>
      </w:r>
      <w:r>
        <w:t>4</w:t>
      </w:r>
      <w:r w:rsidRPr="00CB52D0">
        <w:t xml:space="preserve"> i värdepappers</w:t>
      </w:r>
      <w:r w:rsidRPr="00CB52D0">
        <w:softHyphen/>
        <w:t>bolags</w:t>
      </w:r>
      <w:r w:rsidRPr="00CB52D0">
        <w:softHyphen/>
        <w:t>direktivet genomföras i föreskrifter som meddelas med stöd av bemyndigandet. Övervägandena finns i av</w:t>
      </w:r>
      <w:r w:rsidRPr="00CB52D0">
        <w:softHyphen/>
        <w:t>snitten 10.2, 10.4 och 10.5.</w:t>
      </w:r>
    </w:p>
    <w:p w14:paraId="1E537B4F" w14:textId="2F1C769E" w:rsidR="00890231" w:rsidRPr="00CB52D0" w:rsidRDefault="00890231" w:rsidP="00890231">
      <w:pPr>
        <w:pStyle w:val="Brdtextmedindrag"/>
      </w:pPr>
      <w:r w:rsidRPr="00CB52D0">
        <w:t xml:space="preserve">I </w:t>
      </w:r>
      <w:r w:rsidRPr="00CB52D0">
        <w:rPr>
          <w:i/>
        </w:rPr>
        <w:t xml:space="preserve">punkt 1 </w:t>
      </w:r>
      <w:r w:rsidRPr="00CB52D0">
        <w:rPr>
          <w:iCs/>
        </w:rPr>
        <w:t>görs ett tillägg så att</w:t>
      </w:r>
      <w:r w:rsidRPr="00CB52D0">
        <w:t xml:space="preserve"> regeringen eller den myndighet som regeringen bestämmer även</w:t>
      </w:r>
      <w:r w:rsidR="00667AA1">
        <w:t xml:space="preserve"> får</w:t>
      </w:r>
      <w:r w:rsidRPr="00CB52D0">
        <w:t xml:space="preserve"> meddela före</w:t>
      </w:r>
      <w:r w:rsidRPr="00CB52D0">
        <w:softHyphen/>
        <w:t>skrifter om vad värdepappers</w:t>
      </w:r>
      <w:r w:rsidRPr="00CB52D0">
        <w:softHyphen/>
        <w:t xml:space="preserve">bolag ska iaktta för att uppfylla kraven </w:t>
      </w:r>
      <w:r w:rsidRPr="00CB52D0">
        <w:rPr>
          <w:spacing w:val="-2"/>
        </w:rPr>
        <w:t>på ersättningssystem. I bemyndi</w:t>
      </w:r>
      <w:r w:rsidRPr="00CB52D0">
        <w:rPr>
          <w:spacing w:val="-2"/>
        </w:rPr>
        <w:softHyphen/>
        <w:t>gandet ingår en rätt att meddela före</w:t>
      </w:r>
      <w:r w:rsidRPr="00CB52D0">
        <w:rPr>
          <w:spacing w:val="-2"/>
        </w:rPr>
        <w:softHyphen/>
        <w:t>skrifter</w:t>
      </w:r>
      <w:r w:rsidRPr="00CB52D0">
        <w:t xml:space="preserve"> om styrelsens ansvar för att övervaka genomförandet av ersättningspolicyn. </w:t>
      </w:r>
    </w:p>
    <w:p w14:paraId="03AE47CA" w14:textId="77777777" w:rsidR="00890231" w:rsidRPr="00CB52D0" w:rsidRDefault="00890231" w:rsidP="00890231">
      <w:pPr>
        <w:pStyle w:val="Brdtextmedindrag"/>
      </w:pPr>
      <w:r w:rsidRPr="00CB52D0">
        <w:t>Bemyndigandet i punkt 1</w:t>
      </w:r>
      <w:r w:rsidRPr="00CB52D0">
        <w:rPr>
          <w:spacing w:val="-4"/>
        </w:rPr>
        <w:t xml:space="preserve"> inbegriper en rätt att meddela föreskrifter om vilka åt</w:t>
      </w:r>
      <w:r w:rsidRPr="00CB52D0">
        <w:rPr>
          <w:spacing w:val="-4"/>
        </w:rPr>
        <w:softHyphen/>
      </w:r>
      <w:r w:rsidRPr="00CB52D0">
        <w:rPr>
          <w:spacing w:val="-5"/>
        </w:rPr>
        <w:t>gärder som värde</w:t>
      </w:r>
      <w:r w:rsidRPr="00CB52D0">
        <w:rPr>
          <w:spacing w:val="-5"/>
        </w:rPr>
        <w:softHyphen/>
        <w:t>pappersbolag ska vidta för att uppfylla kraven i fråga om</w:t>
      </w:r>
      <w:r w:rsidRPr="00CB52D0">
        <w:rPr>
          <w:spacing w:val="-4"/>
        </w:rPr>
        <w:t xml:space="preserve"> administrativa förfaranden och dokumentation, för att myndigheterna</w:t>
      </w:r>
      <w:r w:rsidRPr="00CB52D0">
        <w:t xml:space="preserve"> ska kunna kontrollera att regelverket följs. Genom bemyndigandet är det även möjligt att, i enlighet med artikel 29.3 i värdepappersbolags</w:t>
      </w:r>
      <w:r w:rsidRPr="00CB52D0">
        <w:softHyphen/>
        <w:t>direktivet, med</w:t>
      </w:r>
      <w:r w:rsidRPr="00CB52D0">
        <w:softHyphen/>
        <w:t>dela föreskrifter om att små och icke-sammanlänkade värdepappers</w:t>
      </w:r>
      <w:r w:rsidRPr="00CB52D0">
        <w:softHyphen/>
        <w:t xml:space="preserve">bolag ska tillämpa de krav som anges i artikel 29.1 första stycket a, c och d i samma direktiv. </w:t>
      </w:r>
    </w:p>
    <w:p w14:paraId="5004CBCD" w14:textId="77777777" w:rsidR="00890231" w:rsidRPr="00CB52D0" w:rsidRDefault="00890231" w:rsidP="00890231">
      <w:pPr>
        <w:pStyle w:val="Rubrik4utannumrering"/>
      </w:pPr>
      <w:r w:rsidRPr="00CB52D0">
        <w:t>8 a kap. Återhämtningsplaner</w:t>
      </w:r>
    </w:p>
    <w:p w14:paraId="630B52E2" w14:textId="77777777" w:rsidR="00890231" w:rsidRPr="00CB52D0" w:rsidRDefault="00890231" w:rsidP="00890231">
      <w:pPr>
        <w:pStyle w:val="Brdtext"/>
        <w:spacing w:line="220" w:lineRule="exact"/>
        <w:rPr>
          <w:sz w:val="18"/>
          <w:szCs w:val="18"/>
        </w:rPr>
      </w:pPr>
      <w:r w:rsidRPr="00CB52D0">
        <w:rPr>
          <w:b/>
          <w:spacing w:val="-4"/>
          <w:sz w:val="18"/>
          <w:szCs w:val="18"/>
        </w:rPr>
        <w:t>9 §    </w:t>
      </w:r>
      <w:r w:rsidRPr="00CB52D0">
        <w:rPr>
          <w:spacing w:val="-4"/>
          <w:sz w:val="18"/>
          <w:szCs w:val="18"/>
        </w:rPr>
        <w:t>När Finansinspektionen är den samordnande tillsynsmyndigheten, ska</w:t>
      </w:r>
      <w:r w:rsidRPr="00CB52D0">
        <w:rPr>
          <w:sz w:val="18"/>
          <w:szCs w:val="18"/>
        </w:rPr>
        <w:t xml:space="preserve"> inspek</w:t>
      </w:r>
      <w:r w:rsidRPr="00CB52D0">
        <w:rPr>
          <w:sz w:val="18"/>
          <w:szCs w:val="18"/>
        </w:rPr>
        <w:softHyphen/>
        <w:t xml:space="preserve">tionen se till att samråd sker med sådana behöriga myndigheter som avses i </w:t>
      </w:r>
      <w:r w:rsidRPr="00CB52D0">
        <w:rPr>
          <w:i/>
          <w:sz w:val="18"/>
          <w:szCs w:val="18"/>
        </w:rPr>
        <w:t>artikel 48</w:t>
      </w:r>
      <w:r w:rsidRPr="00CB52D0">
        <w:rPr>
          <w:sz w:val="18"/>
          <w:szCs w:val="18"/>
        </w:rPr>
        <w:t xml:space="preserve"> </w:t>
      </w:r>
      <w:r w:rsidRPr="00CB52D0">
        <w:rPr>
          <w:i/>
          <w:sz w:val="18"/>
          <w:szCs w:val="18"/>
        </w:rPr>
        <w:t>i värdepappers</w:t>
      </w:r>
      <w:r w:rsidRPr="00CB52D0">
        <w:rPr>
          <w:i/>
          <w:sz w:val="18"/>
          <w:szCs w:val="18"/>
        </w:rPr>
        <w:softHyphen/>
        <w:t>bolags</w:t>
      </w:r>
      <w:r w:rsidRPr="00CB52D0">
        <w:rPr>
          <w:i/>
          <w:sz w:val="18"/>
          <w:szCs w:val="18"/>
        </w:rPr>
        <w:softHyphen/>
        <w:t>direktivet</w:t>
      </w:r>
      <w:r w:rsidRPr="00CB52D0">
        <w:rPr>
          <w:rFonts w:asciiTheme="minorHAnsi" w:eastAsiaTheme="minorHAnsi" w:hAnsiTheme="minorHAnsi" w:cstheme="minorBidi"/>
        </w:rPr>
        <w:t xml:space="preserve"> </w:t>
      </w:r>
      <w:r w:rsidRPr="00CB52D0">
        <w:rPr>
          <w:i/>
          <w:iCs/>
          <w:sz w:val="18"/>
          <w:szCs w:val="18"/>
        </w:rPr>
        <w:t>eller</w:t>
      </w:r>
      <w:r w:rsidRPr="00CB52D0">
        <w:rPr>
          <w:sz w:val="18"/>
          <w:szCs w:val="18"/>
        </w:rPr>
        <w:t xml:space="preserve"> artikel 116 kapitaltäcknings</w:t>
      </w:r>
      <w:r w:rsidRPr="00CB52D0">
        <w:rPr>
          <w:sz w:val="18"/>
          <w:szCs w:val="18"/>
        </w:rPr>
        <w:softHyphen/>
        <w:t>direktivet och de myndigheter som ansvarar för betydande filialer.</w:t>
      </w:r>
    </w:p>
    <w:p w14:paraId="44779905" w14:textId="77777777" w:rsidR="00890231" w:rsidRPr="00CB52D0" w:rsidRDefault="00890231" w:rsidP="00890231">
      <w:pPr>
        <w:pStyle w:val="Brdtextmedindrag"/>
        <w:spacing w:line="220" w:lineRule="exact"/>
        <w:rPr>
          <w:sz w:val="18"/>
          <w:szCs w:val="18"/>
        </w:rPr>
      </w:pPr>
      <w:r w:rsidRPr="00CB52D0">
        <w:rPr>
          <w:sz w:val="18"/>
          <w:szCs w:val="18"/>
        </w:rPr>
        <w:t>Inom fyra månader från det att Finansinspektionen eller en annan sam</w:t>
      </w:r>
      <w:r w:rsidRPr="00CB52D0">
        <w:rPr>
          <w:sz w:val="18"/>
          <w:szCs w:val="18"/>
        </w:rPr>
        <w:softHyphen/>
        <w:t>ordnande tillsynsmyndighet har överlämnat en koncernåterhämtningsplan till de myndig</w:t>
      </w:r>
      <w:r w:rsidRPr="00CB52D0">
        <w:rPr>
          <w:sz w:val="18"/>
          <w:szCs w:val="18"/>
        </w:rPr>
        <w:softHyphen/>
        <w:t>heter som anges i 3 § tredje stycket, ska inspektionen försöka komma överens med behöriga myndigheter som ingår i tillsynskollegiet för koncernen om</w:t>
      </w:r>
    </w:p>
    <w:p w14:paraId="3B362464" w14:textId="77777777" w:rsidR="00890231" w:rsidRPr="00CB52D0" w:rsidRDefault="00890231" w:rsidP="00890231">
      <w:pPr>
        <w:pStyle w:val="Brdtextmedindrag"/>
        <w:spacing w:line="220" w:lineRule="exact"/>
        <w:rPr>
          <w:sz w:val="18"/>
          <w:szCs w:val="18"/>
        </w:rPr>
      </w:pPr>
      <w:r w:rsidRPr="00CB52D0">
        <w:rPr>
          <w:sz w:val="18"/>
          <w:szCs w:val="18"/>
        </w:rPr>
        <w:t xml:space="preserve">1. granskningen och bedömningen av koncernåterhämtningsplanen, </w:t>
      </w:r>
    </w:p>
    <w:p w14:paraId="271EE66C" w14:textId="77777777" w:rsidR="00890231" w:rsidRPr="00CB52D0" w:rsidRDefault="00890231" w:rsidP="00890231">
      <w:pPr>
        <w:pStyle w:val="Brdtextmedindrag"/>
        <w:spacing w:line="220" w:lineRule="exact"/>
        <w:rPr>
          <w:spacing w:val="-2"/>
          <w:sz w:val="18"/>
          <w:szCs w:val="18"/>
        </w:rPr>
      </w:pPr>
      <w:r w:rsidRPr="00CB52D0">
        <w:rPr>
          <w:spacing w:val="-2"/>
          <w:sz w:val="18"/>
          <w:szCs w:val="18"/>
        </w:rPr>
        <w:t>2. huruvida en återhämtningsplan ska upprättas för ett individuellt värde</w:t>
      </w:r>
      <w:r w:rsidRPr="00CB52D0">
        <w:rPr>
          <w:spacing w:val="-2"/>
          <w:sz w:val="18"/>
          <w:szCs w:val="18"/>
        </w:rPr>
        <w:softHyphen/>
        <w:t>pappers</w:t>
      </w:r>
      <w:r w:rsidRPr="00CB52D0">
        <w:rPr>
          <w:spacing w:val="-2"/>
          <w:sz w:val="18"/>
          <w:szCs w:val="18"/>
        </w:rPr>
        <w:softHyphen/>
        <w:t xml:space="preserve">bolag eller ett utländskt värdepappersföretag som ingår i koncernen, och </w:t>
      </w:r>
    </w:p>
    <w:p w14:paraId="677A8BC2" w14:textId="77777777" w:rsidR="00890231" w:rsidRPr="00CB52D0" w:rsidRDefault="00890231" w:rsidP="00890231">
      <w:pPr>
        <w:pStyle w:val="Brdtextmedindrag"/>
        <w:spacing w:line="220" w:lineRule="exact"/>
        <w:rPr>
          <w:sz w:val="18"/>
          <w:szCs w:val="18"/>
        </w:rPr>
      </w:pPr>
      <w:r w:rsidRPr="00CB52D0">
        <w:rPr>
          <w:sz w:val="18"/>
          <w:szCs w:val="18"/>
        </w:rPr>
        <w:t>3. tillämpningen av åtgärder som avses i artikel 6.5 och 6.6 i krishan</w:t>
      </w:r>
      <w:r w:rsidRPr="00CB52D0">
        <w:rPr>
          <w:sz w:val="18"/>
          <w:szCs w:val="18"/>
        </w:rPr>
        <w:softHyphen/>
        <w:t>terings</w:t>
      </w:r>
      <w:r w:rsidRPr="00CB52D0">
        <w:rPr>
          <w:sz w:val="18"/>
          <w:szCs w:val="18"/>
        </w:rPr>
        <w:softHyphen/>
        <w:t>direktivet för att komma till rätta med väsentliga brister i planen eller väsentliga hinder mot att genomföra den.</w:t>
      </w:r>
    </w:p>
    <w:p w14:paraId="6350791A" w14:textId="77777777" w:rsidR="00890231" w:rsidRPr="00CB52D0" w:rsidRDefault="00890231" w:rsidP="00890231">
      <w:pPr>
        <w:pStyle w:val="Brdtextmedindrag"/>
        <w:spacing w:line="220" w:lineRule="exact"/>
        <w:rPr>
          <w:sz w:val="18"/>
          <w:szCs w:val="18"/>
        </w:rPr>
      </w:pPr>
      <w:r w:rsidRPr="00CB52D0">
        <w:rPr>
          <w:sz w:val="18"/>
          <w:szCs w:val="18"/>
        </w:rPr>
        <w:lastRenderedPageBreak/>
        <w:t>Om myndigheterna kommer överens, ska Finansinspektionen i enlighet med överenskommelsen fatta de beslut som behövs.</w:t>
      </w:r>
    </w:p>
    <w:p w14:paraId="2142BC4E" w14:textId="77777777" w:rsidR="00890231" w:rsidRPr="00CB52D0" w:rsidRDefault="00890231" w:rsidP="00890231">
      <w:pPr>
        <w:pStyle w:val="Brdtext"/>
      </w:pPr>
    </w:p>
    <w:p w14:paraId="183EB85B" w14:textId="77777777" w:rsidR="00890231" w:rsidRPr="00CB52D0" w:rsidRDefault="00890231" w:rsidP="00890231">
      <w:pPr>
        <w:pStyle w:val="Brdtext"/>
      </w:pPr>
      <w:r w:rsidRPr="00CB52D0">
        <w:t>Paragrafen innehåller bestämmelser om en koncernåterhämtnings</w:t>
      </w:r>
      <w:r w:rsidRPr="00CB52D0">
        <w:softHyphen/>
        <w:t>plan för en gränsöverskridande koncern. Ändringen genomför delvis artikel 65 i värde</w:t>
      </w:r>
      <w:r w:rsidRPr="00CB52D0">
        <w:softHyphen/>
        <w:t>pappersbolagsdirektivet. Övervägandena finns i avsnitt 14.2.</w:t>
      </w:r>
    </w:p>
    <w:p w14:paraId="3933417E" w14:textId="77777777" w:rsidR="00890231" w:rsidRPr="00CB52D0" w:rsidRDefault="00890231" w:rsidP="00890231">
      <w:pPr>
        <w:pStyle w:val="Brdtextmedindrag"/>
        <w:rPr>
          <w:b/>
        </w:rPr>
      </w:pPr>
      <w:r w:rsidRPr="00CB52D0">
        <w:t xml:space="preserve">Ändringen i </w:t>
      </w:r>
      <w:r w:rsidRPr="00CB52D0">
        <w:rPr>
          <w:i/>
        </w:rPr>
        <w:t xml:space="preserve">första stycket </w:t>
      </w:r>
      <w:r w:rsidRPr="00CB52D0">
        <w:t>innebär att samråd med behöriga myndigheter även ska ske i enlighet med värdepappers</w:t>
      </w:r>
      <w:r w:rsidRPr="00CB52D0">
        <w:softHyphen/>
        <w:t>bolags</w:t>
      </w:r>
      <w:r w:rsidRPr="00CB52D0">
        <w:softHyphen/>
        <w:t xml:space="preserve">direktivet. </w:t>
      </w:r>
    </w:p>
    <w:p w14:paraId="7E644EB8" w14:textId="77777777" w:rsidR="00890231" w:rsidRPr="00CB52D0" w:rsidRDefault="00890231" w:rsidP="00890231">
      <w:pPr>
        <w:pStyle w:val="Rubrik4utannumrering"/>
      </w:pPr>
      <w:r w:rsidRPr="00CB52D0">
        <w:t>8 b kap. Avtal om koncerninternt finansiellt stöd</w:t>
      </w:r>
    </w:p>
    <w:p w14:paraId="692CE1C7" w14:textId="77777777" w:rsidR="00890231" w:rsidRPr="00CB52D0" w:rsidRDefault="00890231" w:rsidP="00890231">
      <w:pPr>
        <w:pStyle w:val="Brdtext"/>
        <w:rPr>
          <w:sz w:val="18"/>
          <w:szCs w:val="18"/>
        </w:rPr>
      </w:pPr>
      <w:r w:rsidRPr="00CB52D0">
        <w:rPr>
          <w:b/>
          <w:sz w:val="18"/>
          <w:szCs w:val="18"/>
        </w:rPr>
        <w:t>2 §    </w:t>
      </w:r>
      <w:r w:rsidRPr="00CB52D0">
        <w:rPr>
          <w:sz w:val="18"/>
          <w:szCs w:val="18"/>
        </w:rPr>
        <w:t>Ett avtal om koncerninternt finansiellt stöd får ingås mellan å ena sidan ett moderinstitut i en medlems</w:t>
      </w:r>
      <w:r w:rsidRPr="00CB52D0">
        <w:rPr>
          <w:sz w:val="18"/>
          <w:szCs w:val="18"/>
        </w:rPr>
        <w:softHyphen/>
        <w:t>stat, ett moderinstitut inom EES, ett finansiellt holdingföretag, ett blandat finansiellt holdingföretag</w:t>
      </w:r>
      <w:r w:rsidRPr="00CB52D0">
        <w:rPr>
          <w:i/>
          <w:iCs/>
          <w:sz w:val="18"/>
          <w:szCs w:val="18"/>
        </w:rPr>
        <w:t xml:space="preserve">, </w:t>
      </w:r>
      <w:r w:rsidRPr="00CB52D0">
        <w:rPr>
          <w:sz w:val="18"/>
          <w:szCs w:val="18"/>
        </w:rPr>
        <w:t>ett holding</w:t>
      </w:r>
      <w:r w:rsidRPr="00CB52D0">
        <w:rPr>
          <w:sz w:val="18"/>
          <w:szCs w:val="18"/>
        </w:rPr>
        <w:softHyphen/>
        <w:t xml:space="preserve">företag med blandad verksamhet som är etablerat inom EES </w:t>
      </w:r>
      <w:r w:rsidRPr="00CB52D0">
        <w:rPr>
          <w:i/>
          <w:iCs/>
          <w:sz w:val="18"/>
          <w:szCs w:val="18"/>
        </w:rPr>
        <w:t>eller ett värde</w:t>
      </w:r>
      <w:r w:rsidRPr="00CB52D0">
        <w:rPr>
          <w:i/>
          <w:iCs/>
          <w:sz w:val="18"/>
          <w:szCs w:val="18"/>
        </w:rPr>
        <w:softHyphen/>
        <w:t>pappersinriktat holdingföretag</w:t>
      </w:r>
      <w:r w:rsidRPr="00CB52D0">
        <w:rPr>
          <w:sz w:val="18"/>
          <w:szCs w:val="18"/>
        </w:rPr>
        <w:t>, och å andra sidan ett dotterföretag.</w:t>
      </w:r>
    </w:p>
    <w:p w14:paraId="79DE6FB9" w14:textId="77777777" w:rsidR="00890231" w:rsidRPr="00CB52D0" w:rsidRDefault="00890231" w:rsidP="00890231">
      <w:pPr>
        <w:pStyle w:val="Brdtextmedindrag"/>
        <w:rPr>
          <w:sz w:val="18"/>
          <w:szCs w:val="18"/>
        </w:rPr>
      </w:pPr>
      <w:r w:rsidRPr="00CB52D0">
        <w:rPr>
          <w:sz w:val="18"/>
          <w:szCs w:val="18"/>
        </w:rPr>
        <w:t>Ett företag som anges i första stycket och som uppfyller förutsättningarna för ingripande enligt 25 kap. 2 b §, får inte ingå ett avtal om koncerninternt finansiellt stöd.</w:t>
      </w:r>
    </w:p>
    <w:p w14:paraId="657103A4" w14:textId="77777777" w:rsidR="00890231" w:rsidRPr="00CB52D0" w:rsidRDefault="00890231" w:rsidP="00890231">
      <w:pPr>
        <w:pStyle w:val="Brdtextmedindrag"/>
        <w:ind w:firstLine="0"/>
      </w:pPr>
    </w:p>
    <w:p w14:paraId="3BA59919" w14:textId="77777777" w:rsidR="00890231" w:rsidRPr="00CB52D0" w:rsidRDefault="00890231" w:rsidP="00890231">
      <w:pPr>
        <w:pStyle w:val="Brdtext"/>
      </w:pPr>
      <w:r w:rsidRPr="00CB52D0">
        <w:t xml:space="preserve">Paragrafen innehåller bestämmelser om vilka parter som får ingå avtal om koncerninternt finansiellt stöd. Övervägandena finns i avsnitt 9.3. </w:t>
      </w:r>
    </w:p>
    <w:p w14:paraId="5AEF2AD9" w14:textId="77777777" w:rsidR="00890231" w:rsidRPr="00CB52D0" w:rsidRDefault="00890231" w:rsidP="00890231">
      <w:pPr>
        <w:pStyle w:val="Brdtextmedindrag"/>
      </w:pPr>
      <w:r w:rsidRPr="00CB52D0">
        <w:t>Ändringen innebär att paragrafen även gäller för värdepappers</w:t>
      </w:r>
      <w:r w:rsidRPr="00CB52D0">
        <w:softHyphen/>
        <w:t>inriktade holdingföretag, som därmed också kan ingå avtal om koncern</w:t>
      </w:r>
      <w:r w:rsidRPr="00CB52D0">
        <w:softHyphen/>
        <w:t xml:space="preserve">internt finansiellt stöd. </w:t>
      </w:r>
    </w:p>
    <w:p w14:paraId="244BADB6" w14:textId="77777777" w:rsidR="00890231" w:rsidRPr="00CB52D0" w:rsidRDefault="00890231" w:rsidP="00890231">
      <w:pPr>
        <w:pStyle w:val="Brdtextmedindrag"/>
      </w:pPr>
    </w:p>
    <w:p w14:paraId="0653E1A8" w14:textId="77777777" w:rsidR="00890231" w:rsidRPr="00CB52D0" w:rsidRDefault="00890231" w:rsidP="00890231">
      <w:pPr>
        <w:pStyle w:val="Brdtextmedindrag"/>
        <w:spacing w:line="220" w:lineRule="exact"/>
        <w:ind w:firstLine="0"/>
        <w:rPr>
          <w:sz w:val="18"/>
          <w:szCs w:val="18"/>
        </w:rPr>
      </w:pPr>
      <w:r w:rsidRPr="00CB52D0">
        <w:rPr>
          <w:b/>
          <w:sz w:val="18"/>
          <w:szCs w:val="18"/>
        </w:rPr>
        <w:t>4 §    </w:t>
      </w:r>
      <w:r w:rsidRPr="00CB52D0">
        <w:rPr>
          <w:sz w:val="18"/>
          <w:szCs w:val="18"/>
        </w:rPr>
        <w:t>Finansinspektionen ska godkänna ett avtal om koncerninternt finan</w:t>
      </w:r>
      <w:r w:rsidRPr="00CB52D0">
        <w:rPr>
          <w:sz w:val="18"/>
          <w:szCs w:val="18"/>
        </w:rPr>
        <w:softHyphen/>
        <w:t xml:space="preserve">siellt stöd, om stödet </w:t>
      </w:r>
    </w:p>
    <w:p w14:paraId="5B04A8E5" w14:textId="77777777" w:rsidR="00890231" w:rsidRPr="00CB52D0" w:rsidRDefault="00890231" w:rsidP="00890231">
      <w:pPr>
        <w:pStyle w:val="Brdtextmedindrag"/>
        <w:spacing w:line="220" w:lineRule="exact"/>
        <w:rPr>
          <w:sz w:val="18"/>
          <w:szCs w:val="18"/>
        </w:rPr>
      </w:pPr>
      <w:r w:rsidRPr="00CB52D0">
        <w:rPr>
          <w:sz w:val="18"/>
          <w:szCs w:val="18"/>
        </w:rPr>
        <w:t xml:space="preserve">1. i betydande grad avhjälper de finansiella svårigheterna i det företag som tar emot det, </w:t>
      </w:r>
    </w:p>
    <w:p w14:paraId="5CD0423D" w14:textId="77777777" w:rsidR="00890231" w:rsidRPr="00CB52D0" w:rsidRDefault="00890231" w:rsidP="00890231">
      <w:pPr>
        <w:pStyle w:val="Brdtextmedindrag"/>
        <w:spacing w:line="220" w:lineRule="exact"/>
        <w:rPr>
          <w:sz w:val="18"/>
          <w:szCs w:val="18"/>
        </w:rPr>
      </w:pPr>
      <w:r w:rsidRPr="00CB52D0">
        <w:rPr>
          <w:sz w:val="18"/>
          <w:szCs w:val="18"/>
        </w:rPr>
        <w:t>2. syftar till att bevara eller återställa den finansiella stabiliteten i kon</w:t>
      </w:r>
      <w:r w:rsidRPr="00CB52D0">
        <w:rPr>
          <w:sz w:val="18"/>
          <w:szCs w:val="18"/>
        </w:rPr>
        <w:softHyphen/>
        <w:t xml:space="preserve">cernen som helhet eller i något av företagen inom koncernen, och </w:t>
      </w:r>
    </w:p>
    <w:p w14:paraId="3C8A1153" w14:textId="77777777" w:rsidR="00890231" w:rsidRPr="00CB52D0" w:rsidRDefault="00890231" w:rsidP="00890231">
      <w:pPr>
        <w:pStyle w:val="Brdtextmedindrag"/>
        <w:spacing w:line="220" w:lineRule="exact"/>
        <w:rPr>
          <w:sz w:val="18"/>
          <w:szCs w:val="18"/>
        </w:rPr>
      </w:pPr>
      <w:r w:rsidRPr="00CB52D0">
        <w:rPr>
          <w:sz w:val="18"/>
          <w:szCs w:val="18"/>
        </w:rPr>
        <w:t>3. inte äventyrar den finansiella stabiliteten i ett eller flera länder inom EES, i synnerhet i det land där det stödgivande företaget finns.</w:t>
      </w:r>
    </w:p>
    <w:p w14:paraId="17C77DF6" w14:textId="77777777" w:rsidR="00890231" w:rsidRPr="00CB52D0" w:rsidRDefault="00890231" w:rsidP="00890231">
      <w:pPr>
        <w:pStyle w:val="Brdtextmedindrag"/>
        <w:spacing w:line="220" w:lineRule="exact"/>
        <w:rPr>
          <w:sz w:val="18"/>
          <w:szCs w:val="18"/>
        </w:rPr>
      </w:pPr>
      <w:r w:rsidRPr="00CB52D0">
        <w:rPr>
          <w:sz w:val="18"/>
          <w:szCs w:val="18"/>
        </w:rPr>
        <w:t>Dessutom ska följande krav vara uppfyllda med avseende på det stöd</w:t>
      </w:r>
      <w:r w:rsidRPr="00CB52D0">
        <w:rPr>
          <w:sz w:val="18"/>
          <w:szCs w:val="18"/>
        </w:rPr>
        <w:softHyphen/>
        <w:t xml:space="preserve">givande företaget: </w:t>
      </w:r>
    </w:p>
    <w:p w14:paraId="5B3813EB" w14:textId="77777777" w:rsidR="00890231" w:rsidRPr="00CB52D0" w:rsidRDefault="00890231" w:rsidP="00890231">
      <w:pPr>
        <w:pStyle w:val="Brdtextmedindrag"/>
        <w:spacing w:line="220" w:lineRule="exact"/>
        <w:rPr>
          <w:sz w:val="18"/>
          <w:szCs w:val="18"/>
        </w:rPr>
      </w:pPr>
      <w:r w:rsidRPr="00CB52D0">
        <w:rPr>
          <w:sz w:val="18"/>
          <w:szCs w:val="18"/>
        </w:rPr>
        <w:t xml:space="preserve">1. Det kan antas att ersättningen för stödet kommer att betalas och, om det avser ett lån, även kapitalbeloppet återbetalas. Om stödet ges i form av en garanti eller annan slags säkerhet, tillämpas samma villkor på den skuld som uppkommer ifall garantin eller säkerheten utlöses. </w:t>
      </w:r>
    </w:p>
    <w:p w14:paraId="1160F823" w14:textId="77777777" w:rsidR="00890231" w:rsidRPr="00CB52D0" w:rsidRDefault="00890231" w:rsidP="00890231">
      <w:pPr>
        <w:pStyle w:val="Brdtextmedindrag"/>
        <w:spacing w:line="220" w:lineRule="exact"/>
        <w:rPr>
          <w:sz w:val="18"/>
          <w:szCs w:val="18"/>
        </w:rPr>
      </w:pPr>
      <w:r w:rsidRPr="00CB52D0">
        <w:rPr>
          <w:sz w:val="18"/>
          <w:szCs w:val="18"/>
        </w:rPr>
        <w:t>2. Det finansiella stödet ges på sådana villkor att det stödgivande före</w:t>
      </w:r>
      <w:r w:rsidRPr="00CB52D0">
        <w:rPr>
          <w:sz w:val="18"/>
          <w:szCs w:val="18"/>
        </w:rPr>
        <w:softHyphen/>
        <w:t xml:space="preserve">tagets intressen gynnas. </w:t>
      </w:r>
    </w:p>
    <w:p w14:paraId="501C216B" w14:textId="77777777" w:rsidR="00890231" w:rsidRPr="00CB52D0" w:rsidRDefault="00890231" w:rsidP="00890231">
      <w:pPr>
        <w:pStyle w:val="Brdtextmedindrag"/>
        <w:spacing w:line="220" w:lineRule="exact"/>
        <w:rPr>
          <w:sz w:val="18"/>
          <w:szCs w:val="18"/>
        </w:rPr>
      </w:pPr>
      <w:r w:rsidRPr="00CB52D0">
        <w:rPr>
          <w:sz w:val="18"/>
          <w:szCs w:val="18"/>
        </w:rPr>
        <w:t>3. Likviditeten eller solvensen i det stödgivande företaget äventyras inte till följd av tillhandahållandet av det finansiella stödet.</w:t>
      </w:r>
    </w:p>
    <w:p w14:paraId="623AE361" w14:textId="77777777" w:rsidR="00890231" w:rsidRPr="00CB52D0" w:rsidRDefault="00890231" w:rsidP="00890231">
      <w:pPr>
        <w:pStyle w:val="Brdtextmedindrag"/>
        <w:spacing w:line="220" w:lineRule="exact"/>
        <w:rPr>
          <w:sz w:val="18"/>
          <w:szCs w:val="18"/>
        </w:rPr>
      </w:pPr>
      <w:r w:rsidRPr="00CB52D0">
        <w:rPr>
          <w:spacing w:val="-4"/>
          <w:sz w:val="18"/>
          <w:szCs w:val="18"/>
        </w:rPr>
        <w:t>4. Det stödgivande företaget</w:t>
      </w:r>
      <w:r w:rsidRPr="00CB52D0">
        <w:rPr>
          <w:i/>
          <w:spacing w:val="-4"/>
          <w:sz w:val="18"/>
          <w:szCs w:val="18"/>
        </w:rPr>
        <w:t xml:space="preserve"> </w:t>
      </w:r>
      <w:r w:rsidRPr="00CB52D0">
        <w:rPr>
          <w:spacing w:val="-4"/>
          <w:sz w:val="18"/>
          <w:szCs w:val="18"/>
        </w:rPr>
        <w:t>uppfyller de krav som gäller avseende kapital</w:t>
      </w:r>
      <w:r w:rsidRPr="00CB52D0">
        <w:rPr>
          <w:spacing w:val="-4"/>
          <w:sz w:val="18"/>
          <w:szCs w:val="18"/>
        </w:rPr>
        <w:softHyphen/>
        <w:t xml:space="preserve">bas och likviditet i </w:t>
      </w:r>
      <w:r w:rsidRPr="00CB52D0">
        <w:rPr>
          <w:i/>
          <w:spacing w:val="-4"/>
          <w:sz w:val="18"/>
          <w:szCs w:val="18"/>
        </w:rPr>
        <w:t>värdepappers</w:t>
      </w:r>
      <w:r w:rsidRPr="00CB52D0">
        <w:rPr>
          <w:i/>
          <w:spacing w:val="-4"/>
          <w:sz w:val="18"/>
          <w:szCs w:val="18"/>
        </w:rPr>
        <w:softHyphen/>
        <w:t>bolags</w:t>
      </w:r>
      <w:r w:rsidRPr="00CB52D0">
        <w:rPr>
          <w:i/>
          <w:spacing w:val="-4"/>
          <w:sz w:val="18"/>
          <w:szCs w:val="18"/>
        </w:rPr>
        <w:softHyphen/>
        <w:t xml:space="preserve">direktivet eller </w:t>
      </w:r>
      <w:r w:rsidRPr="00CB52D0">
        <w:rPr>
          <w:spacing w:val="-4"/>
          <w:sz w:val="18"/>
          <w:szCs w:val="18"/>
        </w:rPr>
        <w:t>kapitaltäckningsdirektivet</w:t>
      </w:r>
      <w:r w:rsidRPr="00CB52D0">
        <w:rPr>
          <w:i/>
          <w:sz w:val="18"/>
          <w:szCs w:val="18"/>
        </w:rPr>
        <w:t xml:space="preserve"> </w:t>
      </w:r>
      <w:r w:rsidRPr="00CB52D0">
        <w:rPr>
          <w:sz w:val="18"/>
          <w:szCs w:val="18"/>
        </w:rPr>
        <w:t xml:space="preserve">samt de övriga krav som gäller enligt </w:t>
      </w:r>
      <w:r w:rsidRPr="00CB52D0">
        <w:rPr>
          <w:i/>
          <w:sz w:val="18"/>
          <w:szCs w:val="18"/>
        </w:rPr>
        <w:t xml:space="preserve">artikel 40 i värdepappersbolagsdirektivet eller </w:t>
      </w:r>
      <w:r w:rsidRPr="00CB52D0">
        <w:rPr>
          <w:sz w:val="18"/>
          <w:szCs w:val="18"/>
        </w:rPr>
        <w:t xml:space="preserve">artikel 104a i </w:t>
      </w:r>
      <w:r w:rsidRPr="00CB52D0">
        <w:rPr>
          <w:i/>
          <w:sz w:val="18"/>
          <w:szCs w:val="18"/>
        </w:rPr>
        <w:t>kapital</w:t>
      </w:r>
      <w:r w:rsidRPr="00CB52D0">
        <w:rPr>
          <w:i/>
          <w:sz w:val="18"/>
          <w:szCs w:val="18"/>
        </w:rPr>
        <w:softHyphen/>
        <w:t>täckningsdirekti</w:t>
      </w:r>
      <w:r w:rsidRPr="00CB52D0">
        <w:rPr>
          <w:i/>
          <w:sz w:val="18"/>
          <w:szCs w:val="18"/>
        </w:rPr>
        <w:softHyphen/>
        <w:t xml:space="preserve">vet </w:t>
      </w:r>
      <w:r w:rsidRPr="00CB52D0">
        <w:rPr>
          <w:sz w:val="18"/>
          <w:szCs w:val="18"/>
        </w:rPr>
        <w:t>vid tidpunkten för det finansiella stödet.</w:t>
      </w:r>
    </w:p>
    <w:p w14:paraId="0831F475" w14:textId="77777777" w:rsidR="00890231" w:rsidRPr="00CB52D0" w:rsidRDefault="00890231" w:rsidP="00890231">
      <w:pPr>
        <w:pStyle w:val="Brdtextmedindrag"/>
        <w:spacing w:line="220" w:lineRule="exact"/>
        <w:rPr>
          <w:sz w:val="18"/>
          <w:szCs w:val="18"/>
        </w:rPr>
      </w:pPr>
      <w:r w:rsidRPr="00CB52D0">
        <w:rPr>
          <w:sz w:val="18"/>
          <w:szCs w:val="18"/>
        </w:rPr>
        <w:t xml:space="preserve">5. Det stödgivande företaget uppfyller de krav som gäller för stora exponeringar. </w:t>
      </w:r>
    </w:p>
    <w:p w14:paraId="7F7BD569" w14:textId="77777777" w:rsidR="00890231" w:rsidRPr="00CB52D0" w:rsidRDefault="00890231" w:rsidP="00890231">
      <w:pPr>
        <w:pStyle w:val="Brdtextmedindrag"/>
        <w:spacing w:line="220" w:lineRule="exact"/>
        <w:rPr>
          <w:sz w:val="18"/>
          <w:szCs w:val="18"/>
        </w:rPr>
      </w:pPr>
      <w:r w:rsidRPr="00CB52D0">
        <w:rPr>
          <w:sz w:val="18"/>
          <w:szCs w:val="18"/>
        </w:rPr>
        <w:t xml:space="preserve">6. Det finansiella stödet leder inte till att de krav som anges i 4 eller 5 inte uppfylls. </w:t>
      </w:r>
    </w:p>
    <w:p w14:paraId="4CB72417" w14:textId="77777777" w:rsidR="00890231" w:rsidRPr="00CB52D0" w:rsidRDefault="00890231" w:rsidP="00890231">
      <w:pPr>
        <w:pStyle w:val="Brdtextmedindrag"/>
        <w:spacing w:line="220" w:lineRule="exact"/>
        <w:rPr>
          <w:sz w:val="18"/>
          <w:szCs w:val="18"/>
        </w:rPr>
      </w:pPr>
      <w:r w:rsidRPr="00CB52D0">
        <w:rPr>
          <w:sz w:val="18"/>
          <w:szCs w:val="18"/>
        </w:rPr>
        <w:t xml:space="preserve">7. Möjligheten till resolution av det stödgivande företaget äventyras inte till följd av det finansiella stödet. </w:t>
      </w:r>
    </w:p>
    <w:p w14:paraId="28F06571" w14:textId="77777777" w:rsidR="00890231" w:rsidRPr="00CB52D0" w:rsidRDefault="00890231" w:rsidP="00890231">
      <w:pPr>
        <w:pStyle w:val="Brdtextmedindrag"/>
        <w:spacing w:line="220" w:lineRule="exact"/>
        <w:rPr>
          <w:sz w:val="18"/>
          <w:szCs w:val="18"/>
        </w:rPr>
      </w:pPr>
      <w:r w:rsidRPr="00CB52D0">
        <w:rPr>
          <w:sz w:val="18"/>
          <w:szCs w:val="18"/>
        </w:rPr>
        <w:lastRenderedPageBreak/>
        <w:t>Finansinspektionen får bevilja undantag från kraven i andra stycket 4 och 5.</w:t>
      </w:r>
    </w:p>
    <w:p w14:paraId="297066C9" w14:textId="77777777" w:rsidR="00890231" w:rsidRPr="00CB52D0" w:rsidRDefault="00890231" w:rsidP="00890231">
      <w:pPr>
        <w:pStyle w:val="Brdtextmedindrag"/>
        <w:ind w:firstLine="0"/>
      </w:pPr>
    </w:p>
    <w:p w14:paraId="5823F27A" w14:textId="77777777" w:rsidR="00890231" w:rsidRPr="00CB52D0" w:rsidRDefault="00890231" w:rsidP="00890231">
      <w:pPr>
        <w:pStyle w:val="Brdtext"/>
      </w:pPr>
      <w:r w:rsidRPr="00CB52D0">
        <w:t>Paragrafen innehåller bestämmelser om Finansinspektionens god</w:t>
      </w:r>
      <w:r w:rsidRPr="00CB52D0">
        <w:softHyphen/>
      </w:r>
      <w:r w:rsidRPr="00CB52D0">
        <w:rPr>
          <w:spacing w:val="-4"/>
        </w:rPr>
        <w:t>kännande av koncerninternt finansiellt stöd. Ändringen genomför delvis artikel 65 i värde</w:t>
      </w:r>
      <w:r w:rsidRPr="00CB52D0">
        <w:rPr>
          <w:spacing w:val="-4"/>
        </w:rPr>
        <w:softHyphen/>
        <w:t xml:space="preserve">pappersbolagsdirektivet. </w:t>
      </w:r>
      <w:r w:rsidRPr="00CB52D0">
        <w:t>Övervägandena finns i avsnitt 14.2.</w:t>
      </w:r>
    </w:p>
    <w:p w14:paraId="761A1AC4" w14:textId="77777777" w:rsidR="00890231" w:rsidRPr="00CB52D0" w:rsidRDefault="00890231" w:rsidP="00890231">
      <w:pPr>
        <w:pStyle w:val="Brdtextmedindrag"/>
      </w:pPr>
      <w:r w:rsidRPr="00CB52D0">
        <w:rPr>
          <w:spacing w:val="-4"/>
        </w:rPr>
        <w:t xml:space="preserve">I </w:t>
      </w:r>
      <w:r w:rsidRPr="00CB52D0">
        <w:rPr>
          <w:i/>
          <w:spacing w:val="-4"/>
        </w:rPr>
        <w:t>andra stycket 4</w:t>
      </w:r>
      <w:r w:rsidRPr="00CB52D0">
        <w:rPr>
          <w:i/>
        </w:rPr>
        <w:t xml:space="preserve"> </w:t>
      </w:r>
      <w:r w:rsidRPr="00CB52D0">
        <w:t>införs en hänvisning till värdepappers</w:t>
      </w:r>
      <w:r w:rsidRPr="00CB52D0">
        <w:softHyphen/>
        <w:t xml:space="preserve">bolagsdirektivet och de regler i det direktivet om kapitalbas och likviditet som gäller för värdepappersbolag. </w:t>
      </w:r>
    </w:p>
    <w:p w14:paraId="6281D959" w14:textId="77777777" w:rsidR="00890231" w:rsidRPr="00CB52D0" w:rsidRDefault="00890231" w:rsidP="00890231">
      <w:pPr>
        <w:pStyle w:val="Rubrik4utannumrering"/>
      </w:pPr>
      <w:r w:rsidRPr="00CB52D0">
        <w:t>12 kap. Tillstånd att driva en reglerad marknad</w:t>
      </w:r>
    </w:p>
    <w:p w14:paraId="2A7C06D2" w14:textId="77777777" w:rsidR="00890231" w:rsidRPr="00CB52D0" w:rsidRDefault="00890231" w:rsidP="00890231">
      <w:pPr>
        <w:pStyle w:val="Brdtextmedindrag"/>
        <w:spacing w:line="220" w:lineRule="exact"/>
        <w:ind w:firstLine="0"/>
        <w:rPr>
          <w:sz w:val="18"/>
          <w:szCs w:val="18"/>
        </w:rPr>
      </w:pPr>
      <w:r w:rsidRPr="00CB52D0">
        <w:rPr>
          <w:b/>
          <w:sz w:val="18"/>
          <w:szCs w:val="18"/>
        </w:rPr>
        <w:t>7 §</w:t>
      </w:r>
      <w:r w:rsidRPr="00CB52D0">
        <w:rPr>
          <w:sz w:val="18"/>
          <w:szCs w:val="18"/>
        </w:rPr>
        <w:t xml:space="preserve">    En börs som är aktiebolag </w:t>
      </w:r>
      <w:r w:rsidRPr="00CB52D0">
        <w:rPr>
          <w:i/>
          <w:iCs/>
          <w:sz w:val="18"/>
          <w:szCs w:val="18"/>
        </w:rPr>
        <w:t>ska</w:t>
      </w:r>
      <w:r w:rsidRPr="00CB52D0">
        <w:rPr>
          <w:sz w:val="18"/>
          <w:szCs w:val="18"/>
        </w:rPr>
        <w:t xml:space="preserve"> ha ett aktiekapital som med hänsyn till verk</w:t>
      </w:r>
      <w:r w:rsidRPr="00CB52D0">
        <w:rPr>
          <w:sz w:val="18"/>
          <w:szCs w:val="18"/>
        </w:rPr>
        <w:softHyphen/>
        <w:t>samhetens art och omfattning är tillräckligt stort. Vid bedömningen av om aktie</w:t>
      </w:r>
      <w:r w:rsidRPr="00CB52D0">
        <w:rPr>
          <w:sz w:val="18"/>
          <w:szCs w:val="18"/>
        </w:rPr>
        <w:softHyphen/>
        <w:t xml:space="preserve">kapitalet är tillräckligt </w:t>
      </w:r>
      <w:r w:rsidRPr="00CB52D0">
        <w:rPr>
          <w:i/>
          <w:iCs/>
          <w:sz w:val="18"/>
          <w:szCs w:val="18"/>
        </w:rPr>
        <w:t xml:space="preserve">ska </w:t>
      </w:r>
      <w:r w:rsidRPr="00CB52D0">
        <w:rPr>
          <w:sz w:val="18"/>
          <w:szCs w:val="18"/>
        </w:rPr>
        <w:t>hänsyn tas även till andra finansiella resurser som börsen har eller kan utnyttja. För en börs som är ekonomisk förening gäller det som sägs om aktiekapital i stället summan av gjorda medlemsinsatser och förlags</w:t>
      </w:r>
      <w:r w:rsidRPr="00CB52D0">
        <w:rPr>
          <w:sz w:val="18"/>
          <w:szCs w:val="18"/>
        </w:rPr>
        <w:softHyphen/>
        <w:t>insatser.</w:t>
      </w:r>
    </w:p>
    <w:p w14:paraId="731E77CF" w14:textId="77777777" w:rsidR="00890231" w:rsidRPr="00CB52D0" w:rsidRDefault="00890231" w:rsidP="00890231">
      <w:pPr>
        <w:pStyle w:val="Brdtextmedindrag"/>
        <w:rPr>
          <w:sz w:val="18"/>
          <w:szCs w:val="18"/>
        </w:rPr>
      </w:pPr>
      <w:r w:rsidRPr="00CB52D0">
        <w:rPr>
          <w:sz w:val="18"/>
          <w:szCs w:val="18"/>
        </w:rPr>
        <w:t xml:space="preserve">En börs som driver en handelsplattform </w:t>
      </w:r>
      <w:r w:rsidRPr="00CB52D0">
        <w:rPr>
          <w:i/>
          <w:iCs/>
          <w:sz w:val="18"/>
          <w:szCs w:val="18"/>
        </w:rPr>
        <w:t>ska</w:t>
      </w:r>
      <w:r w:rsidRPr="00CB52D0">
        <w:rPr>
          <w:sz w:val="18"/>
          <w:szCs w:val="18"/>
        </w:rPr>
        <w:t xml:space="preserve"> ha ett startkapital enligt 3 kap. 6 § första stycket </w:t>
      </w:r>
      <w:r w:rsidRPr="00CB52D0">
        <w:rPr>
          <w:i/>
          <w:sz w:val="18"/>
          <w:szCs w:val="18"/>
        </w:rPr>
        <w:t>3</w:t>
      </w:r>
      <w:r w:rsidRPr="00CB52D0">
        <w:rPr>
          <w:sz w:val="18"/>
          <w:szCs w:val="18"/>
        </w:rPr>
        <w:t>.</w:t>
      </w:r>
    </w:p>
    <w:p w14:paraId="72E73203" w14:textId="77777777" w:rsidR="00890231" w:rsidRPr="00CB52D0" w:rsidRDefault="00890231" w:rsidP="00890231">
      <w:pPr>
        <w:pStyle w:val="Brdtextmedindrag"/>
      </w:pPr>
    </w:p>
    <w:p w14:paraId="2A7699FF" w14:textId="77777777" w:rsidR="00890231" w:rsidRPr="00CB52D0" w:rsidRDefault="00890231" w:rsidP="00890231">
      <w:pPr>
        <w:pStyle w:val="Brdtext"/>
      </w:pPr>
      <w:r w:rsidRPr="00CB52D0">
        <w:t>Paragrafen innehåller bestämmelser om aktie- och startkapital för en börs. Övervägandena finns i avsnitt 8.</w:t>
      </w:r>
    </w:p>
    <w:p w14:paraId="22FE9DAF" w14:textId="1AACFB67" w:rsidR="00890231" w:rsidRPr="00CB52D0" w:rsidRDefault="00890231" w:rsidP="0000314E">
      <w:pPr>
        <w:pStyle w:val="Brdtextmedindrag"/>
      </w:pPr>
      <w:r w:rsidRPr="00CB52D0">
        <w:t>På en börs som driver en handelsplattform ställs samma krav på start</w:t>
      </w:r>
      <w:r w:rsidRPr="00CB52D0">
        <w:softHyphen/>
        <w:t>kapi</w:t>
      </w:r>
      <w:r w:rsidRPr="00CB52D0">
        <w:softHyphen/>
        <w:t>tal som på ett värdepappersbolag som driver sådan verksamhet.</w:t>
      </w:r>
      <w:r w:rsidRPr="00CB52D0">
        <w:rPr>
          <w:lang w:eastAsia="sv-SE"/>
        </w:rPr>
        <w:t xml:space="preserve"> </w:t>
      </w:r>
      <w:r w:rsidRPr="00CB52D0">
        <w:t>Kravet på startkapital för ett värdepappers</w:t>
      </w:r>
      <w:r w:rsidRPr="00CB52D0">
        <w:softHyphen/>
        <w:t>bolag som driver sådan verksamhet har hittills regle</w:t>
      </w:r>
      <w:r w:rsidRPr="00CB52D0">
        <w:softHyphen/>
        <w:t>rats i 3 kap. 6 § första stycket 2, men regleras nu i stället i första stycket 3 i den paragrafen. Det innebär att kravet på</w:t>
      </w:r>
      <w:r w:rsidR="00DC5C66">
        <w:t xml:space="preserve"> minsta</w:t>
      </w:r>
      <w:r w:rsidRPr="00CB52D0">
        <w:t xml:space="preserve"> start</w:t>
      </w:r>
      <w:r w:rsidR="004658D6">
        <w:softHyphen/>
      </w:r>
      <w:r w:rsidRPr="00CB52D0">
        <w:t xml:space="preserve">kapital </w:t>
      </w:r>
      <w:r w:rsidR="006643FD">
        <w:t>sänks</w:t>
      </w:r>
      <w:r w:rsidR="00DC5C66">
        <w:t xml:space="preserve"> från 730 000</w:t>
      </w:r>
      <w:r w:rsidR="009C17EB">
        <w:t> </w:t>
      </w:r>
      <w:r w:rsidR="00DC5C66">
        <w:t>euro till</w:t>
      </w:r>
      <w:r w:rsidRPr="00CB52D0" w:rsidDel="00DC5C66">
        <w:t xml:space="preserve"> </w:t>
      </w:r>
      <w:r w:rsidRPr="00CB52D0">
        <w:t>150 000 euro</w:t>
      </w:r>
      <w:r w:rsidR="00C27289">
        <w:t xml:space="preserve">, se </w:t>
      </w:r>
      <w:r w:rsidR="006643FD">
        <w:t>författnings</w:t>
      </w:r>
      <w:r w:rsidR="001C049F">
        <w:softHyphen/>
      </w:r>
      <w:r w:rsidR="006643FD">
        <w:t>kommentaren</w:t>
      </w:r>
      <w:r w:rsidR="00C27289">
        <w:t xml:space="preserve"> till 3 kap. 6 §</w:t>
      </w:r>
      <w:r w:rsidRPr="00CB52D0">
        <w:t>. Som en följdändring ändras hänvis</w:t>
      </w:r>
      <w:r w:rsidRPr="00CB52D0">
        <w:softHyphen/>
        <w:t xml:space="preserve">ningen i </w:t>
      </w:r>
      <w:r w:rsidRPr="00CB52D0">
        <w:rPr>
          <w:i/>
          <w:iCs/>
        </w:rPr>
        <w:t>andra stycket</w:t>
      </w:r>
      <w:r w:rsidRPr="00CB52D0">
        <w:t xml:space="preserve">. </w:t>
      </w:r>
    </w:p>
    <w:p w14:paraId="1CF41872" w14:textId="08E7E4A5" w:rsidR="00890231" w:rsidRPr="00CB52D0" w:rsidRDefault="00890231" w:rsidP="00890231">
      <w:pPr>
        <w:pStyle w:val="Brdtextmedindrag"/>
      </w:pPr>
      <w:r w:rsidRPr="00CB52D0">
        <w:t>Övriga ändringar är endast språkliga.</w:t>
      </w:r>
    </w:p>
    <w:p w14:paraId="5B5A8708" w14:textId="77777777" w:rsidR="00890231" w:rsidRPr="00CB52D0" w:rsidRDefault="00890231" w:rsidP="00890231">
      <w:pPr>
        <w:pStyle w:val="Rubrik4utannumrering"/>
      </w:pPr>
      <w:r w:rsidRPr="00CB52D0">
        <w:t>13 kap. Börsens verksamhet</w:t>
      </w:r>
    </w:p>
    <w:p w14:paraId="3AFB31E5" w14:textId="77777777" w:rsidR="00890231" w:rsidRPr="00CB52D0" w:rsidRDefault="00890231" w:rsidP="00890231">
      <w:pPr>
        <w:pStyle w:val="Brdtextmedindrag"/>
        <w:spacing w:line="220" w:lineRule="exact"/>
        <w:ind w:firstLine="0"/>
        <w:rPr>
          <w:sz w:val="18"/>
          <w:szCs w:val="18"/>
        </w:rPr>
      </w:pPr>
      <w:r w:rsidRPr="00CB52D0">
        <w:rPr>
          <w:b/>
          <w:sz w:val="18"/>
          <w:szCs w:val="18"/>
        </w:rPr>
        <w:t>1 i §</w:t>
      </w:r>
      <w:r w:rsidRPr="00CB52D0">
        <w:rPr>
          <w:sz w:val="18"/>
          <w:szCs w:val="18"/>
        </w:rPr>
        <w:t>    En börs ska ha regler för minsta tillåtna prisändring för aktier, depå</w:t>
      </w:r>
      <w:r w:rsidRPr="00CB52D0">
        <w:rPr>
          <w:sz w:val="18"/>
          <w:szCs w:val="18"/>
        </w:rPr>
        <w:softHyphen/>
        <w:t>bevis, börshandlade fonder, certifikat och andra liknande finansiella instru</w:t>
      </w:r>
      <w:r w:rsidRPr="00CB52D0">
        <w:rPr>
          <w:sz w:val="18"/>
          <w:szCs w:val="18"/>
        </w:rPr>
        <w:softHyphen/>
        <w:t xml:space="preserve">ment som handlas på en reglerad marknad som börsen driver. Reglerna ska </w:t>
      </w:r>
    </w:p>
    <w:p w14:paraId="51B5FEEC" w14:textId="77777777" w:rsidR="00890231" w:rsidRPr="00CB52D0" w:rsidRDefault="00890231" w:rsidP="00890231">
      <w:pPr>
        <w:pStyle w:val="Brdtextmedindrag"/>
        <w:spacing w:line="220" w:lineRule="exact"/>
        <w:rPr>
          <w:sz w:val="18"/>
          <w:szCs w:val="18"/>
        </w:rPr>
      </w:pPr>
      <w:r w:rsidRPr="00CB52D0">
        <w:rPr>
          <w:spacing w:val="-4"/>
          <w:sz w:val="18"/>
          <w:szCs w:val="18"/>
        </w:rPr>
        <w:t>1. kalibreras så att de återspeglar det aktuella finansiella instrumentets lik</w:t>
      </w:r>
      <w:r w:rsidRPr="00CB52D0">
        <w:rPr>
          <w:spacing w:val="-4"/>
          <w:sz w:val="18"/>
          <w:szCs w:val="18"/>
        </w:rPr>
        <w:softHyphen/>
        <w:t>viditets</w:t>
      </w:r>
      <w:r w:rsidRPr="00CB52D0">
        <w:rPr>
          <w:spacing w:val="-4"/>
          <w:sz w:val="18"/>
          <w:szCs w:val="18"/>
        </w:rPr>
        <w:softHyphen/>
        <w:t>profil</w:t>
      </w:r>
      <w:r w:rsidRPr="00CB52D0">
        <w:rPr>
          <w:sz w:val="18"/>
          <w:szCs w:val="18"/>
        </w:rPr>
        <w:t xml:space="preserve"> och den genomsnittliga skillnaden mellan köp- och säljkurs, med beaktande av möjligheten till rimligt stabila priser utan att i onödan hindra ännu mindre skillnader, och</w:t>
      </w:r>
    </w:p>
    <w:p w14:paraId="4E0190AE" w14:textId="77777777" w:rsidR="00890231" w:rsidRPr="00CB52D0" w:rsidRDefault="00890231" w:rsidP="00890231">
      <w:pPr>
        <w:pStyle w:val="Brdtextmedindrag"/>
        <w:spacing w:line="220" w:lineRule="exact"/>
        <w:rPr>
          <w:sz w:val="18"/>
          <w:szCs w:val="18"/>
        </w:rPr>
      </w:pPr>
      <w:r w:rsidRPr="00CB52D0">
        <w:rPr>
          <w:sz w:val="18"/>
          <w:szCs w:val="18"/>
        </w:rPr>
        <w:t>2. på lämpligt sätt justera minsta tillåtna prisändring för varje finansiellt instrument.</w:t>
      </w:r>
    </w:p>
    <w:p w14:paraId="2D184119" w14:textId="77777777" w:rsidR="00890231" w:rsidRPr="00CB52D0" w:rsidRDefault="00890231" w:rsidP="00890231">
      <w:pPr>
        <w:pStyle w:val="Brdtextmedindrag"/>
        <w:spacing w:line="220" w:lineRule="exact"/>
        <w:rPr>
          <w:i/>
          <w:sz w:val="18"/>
          <w:szCs w:val="18"/>
        </w:rPr>
      </w:pPr>
      <w:r w:rsidRPr="00CB52D0">
        <w:rPr>
          <w:i/>
          <w:sz w:val="18"/>
          <w:szCs w:val="18"/>
        </w:rPr>
        <w:t>Reglerna ska inte hindra matchning av order av stor om</w:t>
      </w:r>
      <w:r w:rsidRPr="00CB52D0">
        <w:rPr>
          <w:i/>
          <w:sz w:val="18"/>
          <w:szCs w:val="18"/>
        </w:rPr>
        <w:softHyphen/>
        <w:t>fattning på mittpunkten mellan aktuella köp- och säljbud.</w:t>
      </w:r>
    </w:p>
    <w:p w14:paraId="1686266A" w14:textId="77777777" w:rsidR="00890231" w:rsidRPr="00CB52D0" w:rsidRDefault="00890231" w:rsidP="00890231">
      <w:pPr>
        <w:pStyle w:val="Brdtextmedindrag"/>
        <w:ind w:firstLine="0"/>
      </w:pPr>
    </w:p>
    <w:p w14:paraId="337C6B2E" w14:textId="77777777" w:rsidR="00890231" w:rsidRPr="00CB52D0" w:rsidRDefault="00890231" w:rsidP="00890231">
      <w:pPr>
        <w:pStyle w:val="Brdtext"/>
      </w:pPr>
      <w:r w:rsidRPr="00CB52D0">
        <w:rPr>
          <w:spacing w:val="-2"/>
        </w:rPr>
        <w:t>Paragrafen innehåller bestämmelser om minsta tillåtna prisändring för vissa typer av finansiella instrument, s.k. tick-size. Övervägandena</w:t>
      </w:r>
      <w:r w:rsidRPr="00CB52D0">
        <w:t xml:space="preserve"> finns i av</w:t>
      </w:r>
      <w:r w:rsidRPr="00CB52D0">
        <w:softHyphen/>
        <w:t xml:space="preserve">snitt 14.1.3. </w:t>
      </w:r>
    </w:p>
    <w:p w14:paraId="47287FCE" w14:textId="77777777" w:rsidR="00890231" w:rsidRPr="00CB52D0" w:rsidRDefault="00890231" w:rsidP="00890231">
      <w:pPr>
        <w:pStyle w:val="Brdtextmedindrag"/>
      </w:pPr>
      <w:r w:rsidRPr="00CB52D0">
        <w:rPr>
          <w:i/>
        </w:rPr>
        <w:t>Andra stycket</w:t>
      </w:r>
      <w:r w:rsidRPr="00CB52D0">
        <w:rPr>
          <w:iCs/>
        </w:rPr>
        <w:t>, som är nytt,</w:t>
      </w:r>
      <w:r w:rsidRPr="00CB52D0">
        <w:rPr>
          <w:i/>
        </w:rPr>
        <w:t xml:space="preserve"> </w:t>
      </w:r>
      <w:r w:rsidRPr="00CB52D0">
        <w:t>genomför artikel 49.1 i MiFID II, i lydelsen enligt artikel 64.5 i värde</w:t>
      </w:r>
      <w:r w:rsidRPr="00CB52D0">
        <w:softHyphen/>
        <w:t>p</w:t>
      </w:r>
      <w:r w:rsidRPr="00CB52D0">
        <w:rPr>
          <w:spacing w:val="-4"/>
        </w:rPr>
        <w:t>appers</w:t>
      </w:r>
      <w:r w:rsidRPr="00CB52D0">
        <w:rPr>
          <w:spacing w:val="-4"/>
        </w:rPr>
        <w:softHyphen/>
        <w:t>bolagsdirektivet. Bestämmelsen tar</w:t>
      </w:r>
      <w:r w:rsidRPr="00CB52D0">
        <w:t xml:space="preserve"> sikte på order av stor omfattning (</w:t>
      </w:r>
      <w:r w:rsidRPr="00CB52D0">
        <w:rPr>
          <w:i/>
        </w:rPr>
        <w:t>large in scale</w:t>
      </w:r>
      <w:r w:rsidRPr="00CB52D0">
        <w:t xml:space="preserve">) och innebär att </w:t>
      </w:r>
      <w:r w:rsidRPr="00CB52D0">
        <w:rPr>
          <w:spacing w:val="-2"/>
        </w:rPr>
        <w:t xml:space="preserve">sådana order ska </w:t>
      </w:r>
      <w:r w:rsidRPr="00CB52D0">
        <w:rPr>
          <w:spacing w:val="-2"/>
        </w:rPr>
        <w:lastRenderedPageBreak/>
        <w:t>kunna matchas mellan två budsteg. Att samma regler</w:t>
      </w:r>
      <w:r w:rsidRPr="00CB52D0">
        <w:t xml:space="preserve"> även gäller för den som driver en MTF- eller OTF-plattform följer av 11 kap. 1 a § och för syste</w:t>
      </w:r>
      <w:r w:rsidRPr="00CB52D0">
        <w:softHyphen/>
        <w:t>matiska internhandlare av nya arti</w:t>
      </w:r>
      <w:r w:rsidRPr="00CB52D0">
        <w:softHyphen/>
        <w:t xml:space="preserve">kel 17a i MiFIR. </w:t>
      </w:r>
    </w:p>
    <w:p w14:paraId="77BBCF3C" w14:textId="77777777" w:rsidR="00890231" w:rsidRPr="00CB52D0" w:rsidRDefault="00890231" w:rsidP="00890231">
      <w:pPr>
        <w:pStyle w:val="Rubrik4utannumrering"/>
      </w:pPr>
      <w:r w:rsidRPr="00CB52D0">
        <w:t>23 kap. Tillsyn</w:t>
      </w:r>
    </w:p>
    <w:p w14:paraId="7B0A22FC" w14:textId="77777777" w:rsidR="00890231" w:rsidRPr="00CB52D0" w:rsidRDefault="00890231" w:rsidP="00890231">
      <w:pPr>
        <w:pStyle w:val="Brdtextmedindrag"/>
        <w:spacing w:line="220" w:lineRule="exact"/>
        <w:ind w:firstLine="0"/>
        <w:rPr>
          <w:sz w:val="18"/>
          <w:szCs w:val="18"/>
        </w:rPr>
      </w:pPr>
      <w:r w:rsidRPr="00CB52D0">
        <w:rPr>
          <w:b/>
          <w:sz w:val="18"/>
          <w:szCs w:val="18"/>
        </w:rPr>
        <w:t>4 §    </w:t>
      </w:r>
      <w:r w:rsidRPr="00CB52D0">
        <w:rPr>
          <w:sz w:val="18"/>
          <w:szCs w:val="18"/>
        </w:rPr>
        <w:t>Finansinspektionen får när det är nödvändigt genomföra en under</w:t>
      </w:r>
      <w:r w:rsidRPr="00CB52D0">
        <w:rPr>
          <w:sz w:val="18"/>
          <w:szCs w:val="18"/>
        </w:rPr>
        <w:softHyphen/>
        <w:t xml:space="preserve">sökning hos </w:t>
      </w:r>
    </w:p>
    <w:p w14:paraId="4EED16DB" w14:textId="77777777" w:rsidR="00890231" w:rsidRPr="00CB52D0" w:rsidRDefault="00890231" w:rsidP="00890231">
      <w:pPr>
        <w:pStyle w:val="Brdtextmedindrag"/>
        <w:spacing w:line="220" w:lineRule="exact"/>
        <w:rPr>
          <w:sz w:val="18"/>
          <w:szCs w:val="18"/>
        </w:rPr>
      </w:pPr>
      <w:r w:rsidRPr="00CB52D0">
        <w:rPr>
          <w:sz w:val="18"/>
          <w:szCs w:val="18"/>
        </w:rPr>
        <w:t xml:space="preserve">1. ett värdepappersinstitut, </w:t>
      </w:r>
    </w:p>
    <w:p w14:paraId="7892AC64" w14:textId="77777777" w:rsidR="00890231" w:rsidRPr="00CB52D0" w:rsidRDefault="00890231" w:rsidP="00890231">
      <w:pPr>
        <w:pStyle w:val="Brdtextmedindrag"/>
        <w:spacing w:line="220" w:lineRule="exact"/>
        <w:rPr>
          <w:sz w:val="18"/>
          <w:szCs w:val="18"/>
        </w:rPr>
      </w:pPr>
      <w:r w:rsidRPr="00CB52D0">
        <w:rPr>
          <w:sz w:val="18"/>
          <w:szCs w:val="18"/>
        </w:rPr>
        <w:t xml:space="preserve">2. en börs, </w:t>
      </w:r>
    </w:p>
    <w:p w14:paraId="2DEC7A8E" w14:textId="77777777" w:rsidR="00890231" w:rsidRPr="00CB52D0" w:rsidRDefault="00890231" w:rsidP="00890231">
      <w:pPr>
        <w:pStyle w:val="Brdtextmedindrag"/>
        <w:spacing w:line="220" w:lineRule="exact"/>
        <w:rPr>
          <w:sz w:val="18"/>
          <w:szCs w:val="18"/>
        </w:rPr>
      </w:pPr>
      <w:r w:rsidRPr="00CB52D0">
        <w:rPr>
          <w:sz w:val="18"/>
          <w:szCs w:val="18"/>
        </w:rPr>
        <w:t xml:space="preserve">3. en svensk leverantör av datarapporteringstjänster, </w:t>
      </w:r>
    </w:p>
    <w:p w14:paraId="642667BC" w14:textId="77777777" w:rsidR="00890231" w:rsidRPr="00CB52D0" w:rsidRDefault="00890231" w:rsidP="00890231">
      <w:pPr>
        <w:pStyle w:val="Brdtextmedindrag"/>
        <w:spacing w:line="220" w:lineRule="exact"/>
        <w:rPr>
          <w:sz w:val="18"/>
          <w:szCs w:val="18"/>
        </w:rPr>
      </w:pPr>
      <w:r w:rsidRPr="00CB52D0">
        <w:rPr>
          <w:sz w:val="18"/>
          <w:szCs w:val="18"/>
        </w:rPr>
        <w:t xml:space="preserve">4. en clearingorganisation, </w:t>
      </w:r>
    </w:p>
    <w:p w14:paraId="30668272" w14:textId="7AA7DF01" w:rsidR="00890231" w:rsidRPr="00CB52D0" w:rsidRDefault="00890231" w:rsidP="00890231">
      <w:pPr>
        <w:pStyle w:val="Brdtextmedindrag"/>
        <w:spacing w:line="220" w:lineRule="exact"/>
        <w:rPr>
          <w:sz w:val="18"/>
          <w:szCs w:val="18"/>
        </w:rPr>
      </w:pPr>
      <w:r w:rsidRPr="00CB52D0">
        <w:rPr>
          <w:sz w:val="18"/>
          <w:szCs w:val="18"/>
        </w:rPr>
        <w:t xml:space="preserve">5. ett sådant utländskt företag som har tillstånd att driva en reglerad marknad från filial i Sverige, och </w:t>
      </w:r>
    </w:p>
    <w:p w14:paraId="67A71F83" w14:textId="77777777" w:rsidR="00890231" w:rsidRPr="00CB52D0" w:rsidRDefault="00890231" w:rsidP="00890231">
      <w:pPr>
        <w:pStyle w:val="Brdtextmedindrag"/>
        <w:spacing w:line="220" w:lineRule="exact"/>
        <w:rPr>
          <w:sz w:val="18"/>
          <w:szCs w:val="18"/>
        </w:rPr>
      </w:pPr>
      <w:r w:rsidRPr="00CB52D0">
        <w:rPr>
          <w:sz w:val="18"/>
          <w:szCs w:val="18"/>
        </w:rPr>
        <w:t>6. en emittent som enligt 16 kap. 1–3 §§ omfattas av skyldigheten enligt samma kapitel att upprätta och offentliggöra regelbunden finansiell infor</w:t>
      </w:r>
      <w:r w:rsidRPr="00CB52D0">
        <w:rPr>
          <w:sz w:val="18"/>
          <w:szCs w:val="18"/>
        </w:rPr>
        <w:softHyphen/>
        <w:t>mation.</w:t>
      </w:r>
    </w:p>
    <w:p w14:paraId="1170C51A" w14:textId="77777777" w:rsidR="00890231" w:rsidRPr="00CB52D0" w:rsidRDefault="00890231" w:rsidP="00890231">
      <w:pPr>
        <w:pStyle w:val="Brdtextmedindrag"/>
        <w:spacing w:line="220" w:lineRule="exact"/>
        <w:rPr>
          <w:sz w:val="18"/>
          <w:szCs w:val="18"/>
        </w:rPr>
      </w:pPr>
      <w:r w:rsidRPr="00CB52D0">
        <w:rPr>
          <w:sz w:val="18"/>
          <w:szCs w:val="18"/>
        </w:rPr>
        <w:t>Finansinspektionen får även genomföra en undersökning hos ett an</w:t>
      </w:r>
      <w:r w:rsidRPr="00CB52D0">
        <w:rPr>
          <w:sz w:val="18"/>
          <w:szCs w:val="18"/>
        </w:rPr>
        <w:softHyphen/>
        <w:t>knutet ombud eller hos ett företag som har fått i uppdrag av ett värde</w:t>
      </w:r>
      <w:r w:rsidRPr="00CB52D0">
        <w:rPr>
          <w:sz w:val="18"/>
          <w:szCs w:val="18"/>
        </w:rPr>
        <w:softHyphen/>
        <w:t>pappersinstitut att utföra visst arbete eller vissa funktioner, om det behövs för tillsynen av institutet.</w:t>
      </w:r>
    </w:p>
    <w:p w14:paraId="2E462820" w14:textId="0571ADD8" w:rsidR="00890231" w:rsidRPr="00CB52D0" w:rsidRDefault="00890231" w:rsidP="00890231">
      <w:pPr>
        <w:pStyle w:val="Brdtextmedindrag"/>
        <w:spacing w:line="220" w:lineRule="exact"/>
        <w:rPr>
          <w:i/>
          <w:sz w:val="18"/>
          <w:szCs w:val="18"/>
        </w:rPr>
      </w:pPr>
      <w:r w:rsidRPr="00CB52D0">
        <w:rPr>
          <w:i/>
          <w:sz w:val="18"/>
          <w:szCs w:val="18"/>
        </w:rPr>
        <w:t>Innan en undersökning genomförs hos ett utländskt företag som har inrättat filial enligt 4 kap. 1 § första stycket 1, ska Finansinspektionen samråda med behörig myndighet i det land inom EES som har auktoriserat det utländska företaget.</w:t>
      </w:r>
    </w:p>
    <w:p w14:paraId="547E1782" w14:textId="77777777" w:rsidR="00890231" w:rsidRPr="00CB52D0" w:rsidRDefault="00890231" w:rsidP="00890231">
      <w:pPr>
        <w:pStyle w:val="Brdtextmedindrag"/>
      </w:pPr>
    </w:p>
    <w:p w14:paraId="0458C5CC" w14:textId="77777777" w:rsidR="00890231" w:rsidRPr="00CB52D0" w:rsidRDefault="00890231" w:rsidP="00890231">
      <w:pPr>
        <w:pStyle w:val="Brdtext"/>
      </w:pPr>
      <w:r w:rsidRPr="00CB52D0">
        <w:t>Paragrafen innehåller bestämmelser om Finansinspektionens platsunder</w:t>
      </w:r>
      <w:r w:rsidRPr="00CB52D0">
        <w:softHyphen/>
        <w:t>sökningar. Ändringarna genomför delvis artiklarna 4.1–4.3, 14.2 andra stycket, 19 första stycket c och 39.1 i värde</w:t>
      </w:r>
      <w:r w:rsidRPr="00CB52D0">
        <w:softHyphen/>
        <w:t>pappers</w:t>
      </w:r>
      <w:r w:rsidRPr="00CB52D0">
        <w:softHyphen/>
        <w:t xml:space="preserve">bolagsdirektivet. Paragrafen är utformad efter förebild av 13 kap. 4 § andra stycket lagen </w:t>
      </w:r>
      <w:r>
        <w:t xml:space="preserve">(2004:297) </w:t>
      </w:r>
      <w:r w:rsidRPr="00CB52D0">
        <w:t>om bank- och finansieringsrörelse. Över</w:t>
      </w:r>
      <w:r w:rsidRPr="00CB52D0">
        <w:softHyphen/>
        <w:t>vägandena finns i av</w:t>
      </w:r>
      <w:r w:rsidRPr="00CB52D0">
        <w:softHyphen/>
        <w:t xml:space="preserve">snitt 11.3. </w:t>
      </w:r>
    </w:p>
    <w:p w14:paraId="5CA8E857" w14:textId="17101512" w:rsidR="00890231" w:rsidRPr="00CB52D0" w:rsidRDefault="00890231" w:rsidP="0000314E">
      <w:pPr>
        <w:pStyle w:val="Brdtextmedindrag"/>
      </w:pPr>
      <w:r w:rsidRPr="00CB52D0">
        <w:rPr>
          <w:i/>
        </w:rPr>
        <w:t>Tredje stycket</w:t>
      </w:r>
      <w:r w:rsidRPr="00CB52D0">
        <w:rPr>
          <w:iCs/>
        </w:rPr>
        <w:t>, som är nytt, innebär att</w:t>
      </w:r>
      <w:r w:rsidRPr="00CB52D0">
        <w:t xml:space="preserve"> Finansinspektionen, innan en platsundersökning genomförs hos </w:t>
      </w:r>
      <w:r w:rsidR="003E364A">
        <w:t>en filial i Sverige till</w:t>
      </w:r>
      <w:r w:rsidRPr="00CB52D0">
        <w:t xml:space="preserve"> ett utländskt före</w:t>
      </w:r>
      <w:r w:rsidR="00130EFF">
        <w:softHyphen/>
      </w:r>
      <w:r w:rsidRPr="00CB52D0">
        <w:t>tag som hör hemma inom EES, ska samråda med den behöriga myndig</w:t>
      </w:r>
      <w:r w:rsidR="00130EFF">
        <w:softHyphen/>
      </w:r>
      <w:r w:rsidRPr="00CB52D0">
        <w:t>heten i det land inom EES som har auktoriserat det utländska värde</w:t>
      </w:r>
      <w:r w:rsidR="00130EFF">
        <w:softHyphen/>
      </w:r>
      <w:r w:rsidRPr="00CB52D0">
        <w:t xml:space="preserve">pappersföretaget. </w:t>
      </w:r>
    </w:p>
    <w:p w14:paraId="56E64B83" w14:textId="77777777" w:rsidR="00890231" w:rsidRPr="00CB52D0" w:rsidRDefault="00890231" w:rsidP="00890231">
      <w:pPr>
        <w:pStyle w:val="Rubrik4utannumrering"/>
      </w:pPr>
      <w:r w:rsidRPr="00CB52D0">
        <w:t>25 kap. Ingripanden</w:t>
      </w:r>
    </w:p>
    <w:p w14:paraId="5BEBCEBC" w14:textId="77777777" w:rsidR="00890231" w:rsidRPr="00CB52D0" w:rsidRDefault="00890231" w:rsidP="00890231">
      <w:pPr>
        <w:pStyle w:val="Brdtextmedindrag"/>
        <w:spacing w:line="220" w:lineRule="exact"/>
        <w:ind w:firstLine="0"/>
        <w:rPr>
          <w:sz w:val="18"/>
          <w:szCs w:val="18"/>
        </w:rPr>
      </w:pPr>
      <w:r w:rsidRPr="00CB52D0">
        <w:rPr>
          <w:b/>
          <w:sz w:val="18"/>
          <w:szCs w:val="18"/>
        </w:rPr>
        <w:t>1 d §    </w:t>
      </w:r>
      <w:r w:rsidRPr="00CB52D0">
        <w:rPr>
          <w:sz w:val="18"/>
          <w:szCs w:val="18"/>
        </w:rPr>
        <w:t>Finansinspektionen ska, utöver i de fall som anges i 1 a och 1 b §§, ingripa mot någon som ingår i ett värdepappersbolags styrelse eller är dess verkställande direktör, eller ersättare för någon av dem, om värdepappers</w:t>
      </w:r>
      <w:r w:rsidRPr="00CB52D0">
        <w:rPr>
          <w:sz w:val="18"/>
          <w:szCs w:val="18"/>
        </w:rPr>
        <w:softHyphen/>
        <w:t>bolaget</w:t>
      </w:r>
    </w:p>
    <w:p w14:paraId="0066DC97" w14:textId="77777777" w:rsidR="00890231" w:rsidRPr="00CB52D0" w:rsidRDefault="00890231" w:rsidP="00890231">
      <w:pPr>
        <w:pStyle w:val="Brdtextmedindrag"/>
        <w:spacing w:line="220" w:lineRule="exact"/>
        <w:rPr>
          <w:sz w:val="18"/>
          <w:szCs w:val="18"/>
        </w:rPr>
      </w:pPr>
      <w:r w:rsidRPr="00CB52D0">
        <w:rPr>
          <w:sz w:val="18"/>
          <w:szCs w:val="18"/>
        </w:rPr>
        <w:t>1. har fått tillstånd att driva värdepappersrörelse genom att lämna falska upp</w:t>
      </w:r>
      <w:r w:rsidRPr="00CB52D0">
        <w:rPr>
          <w:sz w:val="18"/>
          <w:szCs w:val="18"/>
        </w:rPr>
        <w:softHyphen/>
        <w:t>gifter eller på annat otillbörligt sätt,</w:t>
      </w:r>
    </w:p>
    <w:p w14:paraId="05293B9D" w14:textId="77777777" w:rsidR="00890231" w:rsidRPr="00CB52D0" w:rsidRDefault="00890231" w:rsidP="00890231">
      <w:pPr>
        <w:pStyle w:val="Brdtextmedindrag"/>
        <w:spacing w:line="220" w:lineRule="exact"/>
        <w:rPr>
          <w:sz w:val="18"/>
          <w:szCs w:val="18"/>
        </w:rPr>
      </w:pPr>
      <w:r w:rsidRPr="00CB52D0">
        <w:rPr>
          <w:sz w:val="18"/>
          <w:szCs w:val="18"/>
        </w:rPr>
        <w:t>2. inte uppfyller kraven i 3 kap. 5 § första stycket eller har tillåtit en styrelse</w:t>
      </w:r>
      <w:r w:rsidRPr="00CB52D0">
        <w:rPr>
          <w:sz w:val="18"/>
          <w:szCs w:val="18"/>
        </w:rPr>
        <w:softHyphen/>
        <w:t>ledamot, verkställande direktören eller ersättare för någon av dem att åta sig ett sådant uppdrag i bolaget eller kvarstå i bolaget trots att kraven i 3 kap. 1 § första stycket 5 eller 6 eller någon av 8 kap. 8 b–8 d §§ eller i föreskrifter som meddelats med stöd av 3 kap. 12 § 2 inte är uppfyllda,</w:t>
      </w:r>
    </w:p>
    <w:p w14:paraId="19E0B6B4" w14:textId="77777777" w:rsidR="00890231" w:rsidRPr="00CB52D0" w:rsidRDefault="00890231" w:rsidP="00890231">
      <w:pPr>
        <w:pStyle w:val="Brdtextmedindrag"/>
        <w:spacing w:line="220" w:lineRule="exact"/>
        <w:rPr>
          <w:sz w:val="18"/>
          <w:szCs w:val="18"/>
        </w:rPr>
      </w:pPr>
      <w:r w:rsidRPr="00CB52D0">
        <w:rPr>
          <w:sz w:val="18"/>
          <w:szCs w:val="18"/>
        </w:rPr>
        <w:t>3. åsidosatt sina skyldigheter enligt 5 kap. 4 §,</w:t>
      </w:r>
    </w:p>
    <w:p w14:paraId="5CCDCFDF" w14:textId="77777777" w:rsidR="00890231" w:rsidRPr="00CB52D0" w:rsidRDefault="00890231" w:rsidP="00890231">
      <w:pPr>
        <w:pStyle w:val="Brdtextmedindrag"/>
        <w:spacing w:line="220" w:lineRule="exact"/>
        <w:rPr>
          <w:sz w:val="18"/>
          <w:szCs w:val="18"/>
        </w:rPr>
      </w:pPr>
      <w:r w:rsidRPr="00CB52D0">
        <w:rPr>
          <w:sz w:val="18"/>
          <w:szCs w:val="18"/>
        </w:rPr>
        <w:t>4. inte uppfyller kraven i någon av 8 kap. 3–6, 8 eller 8 f §§ eller i föreskrifter som meddelats med stöd av 8 kap. 35 § 1,</w:t>
      </w:r>
    </w:p>
    <w:p w14:paraId="5EAC85AC" w14:textId="77777777" w:rsidR="00890231" w:rsidRPr="00CB52D0" w:rsidRDefault="00890231" w:rsidP="00890231">
      <w:pPr>
        <w:pStyle w:val="Brdtextmedindrag"/>
        <w:spacing w:line="220" w:lineRule="exact"/>
        <w:rPr>
          <w:sz w:val="18"/>
          <w:szCs w:val="18"/>
        </w:rPr>
      </w:pPr>
      <w:r w:rsidRPr="00CB52D0">
        <w:rPr>
          <w:sz w:val="18"/>
          <w:szCs w:val="18"/>
        </w:rPr>
        <w:t>5. i strid med 8 a kap. 2 eller 3 § låter bli att upprätta eller lämna in en återhämtningsplan eller en koncernåterhämtningsplan,</w:t>
      </w:r>
    </w:p>
    <w:p w14:paraId="1B910FF9" w14:textId="77777777" w:rsidR="00890231" w:rsidRPr="00CB52D0" w:rsidRDefault="00890231" w:rsidP="00890231">
      <w:pPr>
        <w:pStyle w:val="Brdtextmedindrag"/>
        <w:spacing w:line="220" w:lineRule="exact"/>
        <w:rPr>
          <w:sz w:val="18"/>
          <w:szCs w:val="18"/>
        </w:rPr>
      </w:pPr>
      <w:r w:rsidRPr="00CB52D0">
        <w:rPr>
          <w:sz w:val="18"/>
          <w:szCs w:val="18"/>
        </w:rPr>
        <w:lastRenderedPageBreak/>
        <w:t>6. i strid med 8 b kap. 11 § låter bli att anmäla att koncerninternt finan</w:t>
      </w:r>
      <w:r w:rsidRPr="00CB52D0">
        <w:rPr>
          <w:sz w:val="18"/>
          <w:szCs w:val="18"/>
        </w:rPr>
        <w:softHyphen/>
        <w:t>siellt stöd ska lämnas,</w:t>
      </w:r>
    </w:p>
    <w:p w14:paraId="271E79EF" w14:textId="77777777" w:rsidR="00890231" w:rsidRPr="00CB52D0" w:rsidRDefault="00890231" w:rsidP="00890231">
      <w:pPr>
        <w:pStyle w:val="Brdtextmedindrag"/>
        <w:spacing w:line="220" w:lineRule="exact"/>
        <w:rPr>
          <w:sz w:val="18"/>
          <w:szCs w:val="18"/>
        </w:rPr>
      </w:pPr>
      <w:r w:rsidRPr="00CB52D0">
        <w:rPr>
          <w:sz w:val="18"/>
          <w:szCs w:val="18"/>
        </w:rPr>
        <w:t>7. i strid med 23 kap. 3 c § låter bli att underrätta Finansinspektionen om att värdepappersbolaget fallerar eller sannolikt kommer att fallera,</w:t>
      </w:r>
    </w:p>
    <w:p w14:paraId="57387B52" w14:textId="77777777" w:rsidR="00890231" w:rsidRPr="00CB52D0" w:rsidRDefault="00890231" w:rsidP="00890231">
      <w:pPr>
        <w:pStyle w:val="Brdtextmedindrag"/>
        <w:spacing w:line="220" w:lineRule="exact"/>
        <w:rPr>
          <w:sz w:val="18"/>
          <w:szCs w:val="18"/>
        </w:rPr>
      </w:pPr>
      <w:r w:rsidRPr="00CB52D0">
        <w:rPr>
          <w:sz w:val="18"/>
          <w:szCs w:val="18"/>
        </w:rPr>
        <w:t>8. i strid med 24 kap. 5 § första stycket låter bli att till Finansinspek</w:t>
      </w:r>
      <w:r w:rsidRPr="00CB52D0">
        <w:rPr>
          <w:sz w:val="18"/>
          <w:szCs w:val="18"/>
        </w:rPr>
        <w:softHyphen/>
        <w:t>tionen anmäla sådana förvärv och avyttringar som avses där,</w:t>
      </w:r>
    </w:p>
    <w:p w14:paraId="2CDFED27" w14:textId="77777777" w:rsidR="00890231" w:rsidRPr="00CB52D0" w:rsidRDefault="00890231" w:rsidP="00890231">
      <w:pPr>
        <w:pStyle w:val="Brdtextmedindrag"/>
        <w:spacing w:line="220" w:lineRule="exact"/>
        <w:rPr>
          <w:sz w:val="18"/>
          <w:szCs w:val="18"/>
        </w:rPr>
      </w:pPr>
      <w:r w:rsidRPr="00CB52D0">
        <w:rPr>
          <w:sz w:val="18"/>
          <w:szCs w:val="18"/>
        </w:rPr>
        <w:t>9. i strid med 24 kap. 5 § tredje stycket låter bli att till Finansinspek</w:t>
      </w:r>
      <w:r w:rsidRPr="00CB52D0">
        <w:rPr>
          <w:sz w:val="18"/>
          <w:szCs w:val="18"/>
        </w:rPr>
        <w:softHyphen/>
        <w:t>tionen anmäla namnen på de ägare som har ett kvalificerat innehav av aktier i bolaget samt storleken på innehaven,</w:t>
      </w:r>
    </w:p>
    <w:p w14:paraId="2599CE61" w14:textId="77777777" w:rsidR="00890231" w:rsidRPr="00CB52D0" w:rsidRDefault="00890231" w:rsidP="00890231">
      <w:pPr>
        <w:pStyle w:val="Brdtextmedindrag"/>
        <w:spacing w:line="220" w:lineRule="exact"/>
        <w:rPr>
          <w:sz w:val="18"/>
          <w:szCs w:val="18"/>
        </w:rPr>
      </w:pPr>
      <w:r w:rsidRPr="00CB52D0">
        <w:rPr>
          <w:sz w:val="18"/>
          <w:szCs w:val="18"/>
        </w:rPr>
        <w:t xml:space="preserve">10. gör betalningar till innehavare av instrument som ingår i bolagets </w:t>
      </w:r>
      <w:r w:rsidRPr="00CB52D0">
        <w:rPr>
          <w:spacing w:val="-4"/>
          <w:sz w:val="18"/>
          <w:szCs w:val="18"/>
        </w:rPr>
        <w:t>kapitalbas i strid med artikel 28,</w:t>
      </w:r>
      <w:r w:rsidRPr="00CB52D0">
        <w:rPr>
          <w:i/>
          <w:spacing w:val="-4"/>
          <w:sz w:val="18"/>
          <w:szCs w:val="18"/>
        </w:rPr>
        <w:t xml:space="preserve"> 52 </w:t>
      </w:r>
      <w:r w:rsidRPr="00CB52D0">
        <w:rPr>
          <w:spacing w:val="-4"/>
          <w:sz w:val="18"/>
          <w:szCs w:val="18"/>
        </w:rPr>
        <w:t xml:space="preserve">eller 63 i </w:t>
      </w:r>
      <w:r w:rsidRPr="00CB52D0">
        <w:rPr>
          <w:iCs/>
          <w:spacing w:val="-4"/>
          <w:sz w:val="18"/>
          <w:szCs w:val="18"/>
        </w:rPr>
        <w:t>tillsynsförordningen</w:t>
      </w:r>
      <w:r w:rsidRPr="00CB52D0">
        <w:rPr>
          <w:sz w:val="18"/>
          <w:szCs w:val="18"/>
        </w:rPr>
        <w:t>, när dessa artiklar förbjuder sådana betalningar till innehavare av instrument som ingår i kapital</w:t>
      </w:r>
      <w:r w:rsidRPr="00CB52D0">
        <w:rPr>
          <w:sz w:val="18"/>
          <w:szCs w:val="18"/>
        </w:rPr>
        <w:softHyphen/>
        <w:t>basen,</w:t>
      </w:r>
    </w:p>
    <w:p w14:paraId="188F3795" w14:textId="77777777" w:rsidR="00890231" w:rsidRPr="00CB52D0" w:rsidRDefault="00890231" w:rsidP="00890231">
      <w:pPr>
        <w:pStyle w:val="Brdtextmedindrag"/>
        <w:rPr>
          <w:sz w:val="18"/>
          <w:szCs w:val="18"/>
        </w:rPr>
      </w:pPr>
      <w:r w:rsidRPr="00CB52D0">
        <w:rPr>
          <w:sz w:val="18"/>
          <w:szCs w:val="18"/>
        </w:rPr>
        <w:t xml:space="preserve">11. i strid med 28 kap. 1 § lagen (2015:1016) om resolution låter bli att lämna begärda upplysningar till Riksgäldskontoret, </w:t>
      </w:r>
    </w:p>
    <w:p w14:paraId="49540886" w14:textId="77777777" w:rsidR="00890231" w:rsidRPr="00CB52D0" w:rsidRDefault="00890231" w:rsidP="00890231">
      <w:pPr>
        <w:pStyle w:val="Brdtextmedindrag"/>
        <w:rPr>
          <w:sz w:val="18"/>
          <w:szCs w:val="18"/>
        </w:rPr>
      </w:pPr>
      <w:r w:rsidRPr="00CB52D0">
        <w:rPr>
          <w:sz w:val="18"/>
          <w:szCs w:val="18"/>
        </w:rPr>
        <w:t>12. har befunnits ansvarigt för en allvarlig, upprepad eller systematisk över</w:t>
      </w:r>
      <w:r w:rsidRPr="00CB52D0">
        <w:rPr>
          <w:sz w:val="18"/>
          <w:szCs w:val="18"/>
        </w:rPr>
        <w:softHyphen/>
        <w:t>trädelse av lagen (2017:630) om åtgärder mot penningtvätt och finan</w:t>
      </w:r>
      <w:r w:rsidRPr="00CB52D0">
        <w:rPr>
          <w:sz w:val="18"/>
          <w:szCs w:val="18"/>
        </w:rPr>
        <w:softHyphen/>
        <w:t>siering av terrorism, eller föreskrifter som meddelats med stöd av den lagen,</w:t>
      </w:r>
    </w:p>
    <w:p w14:paraId="37D7DBC4" w14:textId="77777777" w:rsidR="00890231" w:rsidRPr="00CB52D0" w:rsidRDefault="00890231" w:rsidP="00890231">
      <w:pPr>
        <w:pStyle w:val="Brdtextmedindrag"/>
        <w:spacing w:line="220" w:lineRule="exact"/>
        <w:rPr>
          <w:sz w:val="18"/>
          <w:szCs w:val="18"/>
        </w:rPr>
      </w:pPr>
      <w:r w:rsidRPr="00CB52D0">
        <w:rPr>
          <w:sz w:val="18"/>
          <w:szCs w:val="18"/>
        </w:rPr>
        <w:t>13. låter bli att lämna information till Finansinspektionen eller lämnar ofull</w:t>
      </w:r>
      <w:r w:rsidRPr="00CB52D0">
        <w:rPr>
          <w:sz w:val="18"/>
          <w:szCs w:val="18"/>
        </w:rPr>
        <w:softHyphen/>
        <w:t xml:space="preserve">ständig eller felaktig information om efterlevnaden av skyldigheten att uppfylla kapitalbaskraven enligt </w:t>
      </w:r>
      <w:r w:rsidRPr="00CB52D0">
        <w:rPr>
          <w:i/>
          <w:sz w:val="18"/>
          <w:szCs w:val="18"/>
        </w:rPr>
        <w:t>artikel</w:t>
      </w:r>
      <w:r w:rsidRPr="00CB52D0">
        <w:rPr>
          <w:sz w:val="18"/>
          <w:szCs w:val="18"/>
        </w:rPr>
        <w:t> </w:t>
      </w:r>
      <w:r w:rsidRPr="00CB52D0">
        <w:rPr>
          <w:i/>
          <w:sz w:val="18"/>
          <w:szCs w:val="18"/>
        </w:rPr>
        <w:t>11</w:t>
      </w:r>
      <w:r w:rsidRPr="00CB52D0">
        <w:rPr>
          <w:sz w:val="18"/>
          <w:szCs w:val="18"/>
        </w:rPr>
        <w:t xml:space="preserve"> i </w:t>
      </w:r>
      <w:r w:rsidRPr="00CB52D0">
        <w:rPr>
          <w:i/>
          <w:sz w:val="18"/>
          <w:szCs w:val="18"/>
        </w:rPr>
        <w:t>värdepappersbolags</w:t>
      </w:r>
      <w:r w:rsidRPr="00CB52D0">
        <w:rPr>
          <w:i/>
          <w:sz w:val="18"/>
          <w:szCs w:val="18"/>
        </w:rPr>
        <w:softHyphen/>
        <w:t>förordningen</w:t>
      </w:r>
      <w:r w:rsidRPr="00CB52D0">
        <w:rPr>
          <w:sz w:val="18"/>
          <w:szCs w:val="18"/>
        </w:rPr>
        <w:t xml:space="preserve">, i strid med </w:t>
      </w:r>
      <w:r w:rsidRPr="00CB52D0">
        <w:rPr>
          <w:i/>
          <w:sz w:val="18"/>
          <w:szCs w:val="18"/>
        </w:rPr>
        <w:t>artikel</w:t>
      </w:r>
      <w:r w:rsidRPr="00CB52D0">
        <w:rPr>
          <w:sz w:val="18"/>
          <w:szCs w:val="18"/>
        </w:rPr>
        <w:t> </w:t>
      </w:r>
      <w:r w:rsidRPr="00CB52D0">
        <w:rPr>
          <w:i/>
          <w:sz w:val="18"/>
          <w:szCs w:val="18"/>
        </w:rPr>
        <w:t>54.1 b</w:t>
      </w:r>
      <w:r w:rsidRPr="00CB52D0">
        <w:rPr>
          <w:sz w:val="18"/>
          <w:szCs w:val="18"/>
        </w:rPr>
        <w:t xml:space="preserve"> i den förordningen,</w:t>
      </w:r>
    </w:p>
    <w:p w14:paraId="6F16B4EF" w14:textId="77777777" w:rsidR="00890231" w:rsidRPr="00CB52D0" w:rsidRDefault="00890231" w:rsidP="00890231">
      <w:pPr>
        <w:pStyle w:val="Brdtextmedindrag"/>
        <w:spacing w:line="220" w:lineRule="exact"/>
        <w:rPr>
          <w:sz w:val="18"/>
          <w:szCs w:val="18"/>
        </w:rPr>
      </w:pPr>
      <w:r w:rsidRPr="00CB52D0">
        <w:rPr>
          <w:sz w:val="18"/>
          <w:szCs w:val="18"/>
        </w:rPr>
        <w:t xml:space="preserve">14. låter bli att </w:t>
      </w:r>
      <w:r w:rsidRPr="00CB52D0">
        <w:rPr>
          <w:i/>
          <w:sz w:val="18"/>
          <w:szCs w:val="18"/>
        </w:rPr>
        <w:t xml:space="preserve">lämna information till Finansinspektionen </w:t>
      </w:r>
      <w:r w:rsidRPr="00CB52D0">
        <w:rPr>
          <w:sz w:val="18"/>
          <w:szCs w:val="18"/>
        </w:rPr>
        <w:t>eller lämnar ofull</w:t>
      </w:r>
      <w:r w:rsidRPr="00CB52D0">
        <w:rPr>
          <w:sz w:val="18"/>
          <w:szCs w:val="18"/>
        </w:rPr>
        <w:softHyphen/>
        <w:t xml:space="preserve">ständig eller felaktig information </w:t>
      </w:r>
      <w:r w:rsidRPr="00CB52D0">
        <w:rPr>
          <w:i/>
          <w:sz w:val="18"/>
          <w:szCs w:val="18"/>
        </w:rPr>
        <w:t>om koncentrationsrisker,</w:t>
      </w:r>
      <w:r w:rsidRPr="00CB52D0">
        <w:rPr>
          <w:sz w:val="18"/>
          <w:szCs w:val="18"/>
        </w:rPr>
        <w:t xml:space="preserve"> i strid med </w:t>
      </w:r>
      <w:r w:rsidRPr="00CB52D0">
        <w:rPr>
          <w:i/>
          <w:sz w:val="18"/>
          <w:szCs w:val="18"/>
        </w:rPr>
        <w:t>artikel</w:t>
      </w:r>
      <w:r w:rsidRPr="00CB52D0">
        <w:rPr>
          <w:sz w:val="18"/>
          <w:szCs w:val="18"/>
        </w:rPr>
        <w:t> </w:t>
      </w:r>
      <w:r w:rsidRPr="00CB52D0">
        <w:rPr>
          <w:i/>
          <w:sz w:val="18"/>
          <w:szCs w:val="18"/>
        </w:rPr>
        <w:t>54 i värdepappersbolagsförordningen</w:t>
      </w:r>
      <w:r w:rsidRPr="00CB52D0">
        <w:rPr>
          <w:sz w:val="18"/>
          <w:szCs w:val="18"/>
        </w:rPr>
        <w:t>,</w:t>
      </w:r>
    </w:p>
    <w:p w14:paraId="552820A5" w14:textId="77777777" w:rsidR="00890231" w:rsidRPr="00CB52D0" w:rsidRDefault="00890231" w:rsidP="00890231">
      <w:pPr>
        <w:pStyle w:val="Brdtextmedindrag"/>
        <w:spacing w:line="220" w:lineRule="exact"/>
        <w:rPr>
          <w:sz w:val="18"/>
          <w:szCs w:val="18"/>
        </w:rPr>
      </w:pPr>
      <w:r w:rsidRPr="00CB52D0">
        <w:rPr>
          <w:sz w:val="18"/>
          <w:szCs w:val="18"/>
        </w:rPr>
        <w:t>15. </w:t>
      </w:r>
      <w:r w:rsidRPr="00CB52D0">
        <w:rPr>
          <w:i/>
          <w:sz w:val="18"/>
          <w:szCs w:val="18"/>
        </w:rPr>
        <w:t>utsätter sig för en koncentrationsrisk som överstiger gränserna i artikel 37 i värdepappersbolagsförordningen</w:t>
      </w:r>
      <w:r w:rsidRPr="00CB52D0">
        <w:rPr>
          <w:sz w:val="18"/>
          <w:szCs w:val="18"/>
        </w:rPr>
        <w:t>,</w:t>
      </w:r>
    </w:p>
    <w:p w14:paraId="7F794276" w14:textId="77777777" w:rsidR="00890231" w:rsidRPr="00823F12" w:rsidRDefault="00890231" w:rsidP="00890231">
      <w:pPr>
        <w:pStyle w:val="Brdtextmedindrag"/>
        <w:spacing w:line="220" w:lineRule="exact"/>
        <w:rPr>
          <w:i/>
          <w:iCs/>
          <w:sz w:val="18"/>
          <w:szCs w:val="18"/>
        </w:rPr>
      </w:pPr>
      <w:r w:rsidRPr="00CB52D0">
        <w:rPr>
          <w:sz w:val="18"/>
          <w:szCs w:val="18"/>
        </w:rPr>
        <w:t>16. </w:t>
      </w:r>
      <w:r w:rsidRPr="00CB52D0">
        <w:rPr>
          <w:i/>
          <w:sz w:val="18"/>
          <w:szCs w:val="18"/>
        </w:rPr>
        <w:t>vid upprepade tillfällen eller systematiskt, i strid med artikel 43 i värde</w:t>
      </w:r>
      <w:r w:rsidRPr="00CB52D0">
        <w:rPr>
          <w:i/>
          <w:sz w:val="18"/>
          <w:szCs w:val="18"/>
        </w:rPr>
        <w:softHyphen/>
        <w:t>pappersbolagsförordningen, låter bli att hålla likvida tillgångar</w:t>
      </w:r>
      <w:r w:rsidRPr="00CB52D0">
        <w:rPr>
          <w:sz w:val="18"/>
          <w:szCs w:val="18"/>
        </w:rPr>
        <w:t xml:space="preserve">, </w:t>
      </w:r>
      <w:r>
        <w:rPr>
          <w:i/>
          <w:iCs/>
          <w:sz w:val="18"/>
          <w:szCs w:val="18"/>
        </w:rPr>
        <w:t>eller</w:t>
      </w:r>
    </w:p>
    <w:p w14:paraId="69F7B7FA" w14:textId="77777777" w:rsidR="00890231" w:rsidRPr="00CB52D0" w:rsidRDefault="00890231" w:rsidP="00890231">
      <w:pPr>
        <w:pStyle w:val="Brdtextmedindrag"/>
        <w:spacing w:line="220" w:lineRule="exact"/>
        <w:rPr>
          <w:iCs/>
          <w:sz w:val="18"/>
          <w:szCs w:val="18"/>
        </w:rPr>
      </w:pPr>
      <w:r w:rsidRPr="00CB52D0">
        <w:rPr>
          <w:spacing w:val="-2"/>
          <w:sz w:val="18"/>
          <w:szCs w:val="18"/>
        </w:rPr>
        <w:t xml:space="preserve">17. låter bli att lämna </w:t>
      </w:r>
      <w:r w:rsidRPr="00CB52D0">
        <w:rPr>
          <w:i/>
          <w:iCs/>
          <w:spacing w:val="-2"/>
          <w:sz w:val="18"/>
          <w:szCs w:val="18"/>
        </w:rPr>
        <w:t>information</w:t>
      </w:r>
      <w:r w:rsidRPr="00CB52D0">
        <w:rPr>
          <w:spacing w:val="-2"/>
          <w:sz w:val="18"/>
          <w:szCs w:val="18"/>
        </w:rPr>
        <w:t xml:space="preserve"> eller lämnar ofull</w:t>
      </w:r>
      <w:r w:rsidRPr="00CB52D0">
        <w:rPr>
          <w:spacing w:val="-2"/>
          <w:sz w:val="18"/>
          <w:szCs w:val="18"/>
        </w:rPr>
        <w:softHyphen/>
        <w:t>ständig</w:t>
      </w:r>
      <w:r w:rsidRPr="00CB52D0">
        <w:rPr>
          <w:sz w:val="18"/>
          <w:szCs w:val="18"/>
        </w:rPr>
        <w:t xml:space="preserve"> eller felaktig information</w:t>
      </w:r>
      <w:r w:rsidRPr="00CB52D0">
        <w:rPr>
          <w:i/>
          <w:sz w:val="18"/>
          <w:szCs w:val="18"/>
        </w:rPr>
        <w:t>,</w:t>
      </w:r>
      <w:r w:rsidRPr="00CB52D0">
        <w:rPr>
          <w:sz w:val="18"/>
          <w:szCs w:val="18"/>
        </w:rPr>
        <w:t xml:space="preserve"> </w:t>
      </w:r>
      <w:r w:rsidRPr="00CB52D0">
        <w:rPr>
          <w:i/>
          <w:spacing w:val="-2"/>
          <w:sz w:val="18"/>
          <w:szCs w:val="18"/>
        </w:rPr>
        <w:t>i strid med bestämmelserna i del 6 i värdepappersbolags</w:t>
      </w:r>
      <w:r w:rsidRPr="00CB52D0">
        <w:rPr>
          <w:i/>
          <w:spacing w:val="-2"/>
          <w:sz w:val="18"/>
          <w:szCs w:val="18"/>
        </w:rPr>
        <w:softHyphen/>
        <w:t>förordningen</w:t>
      </w:r>
      <w:r w:rsidRPr="00CB52D0">
        <w:rPr>
          <w:iCs/>
          <w:sz w:val="18"/>
          <w:szCs w:val="18"/>
        </w:rPr>
        <w:t>.</w:t>
      </w:r>
    </w:p>
    <w:p w14:paraId="5F59EFA0" w14:textId="77777777" w:rsidR="00890231" w:rsidRPr="00CB52D0" w:rsidRDefault="00890231" w:rsidP="00CC6D4A">
      <w:pPr>
        <w:pStyle w:val="Brdtextmedindrag"/>
        <w:spacing w:line="220" w:lineRule="exact"/>
        <w:rPr>
          <w:sz w:val="18"/>
          <w:szCs w:val="18"/>
        </w:rPr>
      </w:pPr>
      <w:r w:rsidRPr="00CB52D0">
        <w:rPr>
          <w:sz w:val="18"/>
          <w:szCs w:val="18"/>
        </w:rPr>
        <w:t xml:space="preserve">Om en </w:t>
      </w:r>
      <w:r w:rsidRPr="00CC6D4A">
        <w:rPr>
          <w:spacing w:val="-2"/>
          <w:sz w:val="18"/>
          <w:szCs w:val="18"/>
        </w:rPr>
        <w:t>sådan</w:t>
      </w:r>
      <w:r w:rsidRPr="00CB52D0">
        <w:rPr>
          <w:sz w:val="18"/>
          <w:szCs w:val="18"/>
        </w:rPr>
        <w:t xml:space="preserve"> person som avses i första stycket omfattas av tillstånds- eller underrättelseskyldighet enligt 24 kap. 1 eller 4 § för förvärv eller avytt</w:t>
      </w:r>
      <w:r w:rsidRPr="00CB52D0">
        <w:rPr>
          <w:sz w:val="18"/>
          <w:szCs w:val="18"/>
        </w:rPr>
        <w:softHyphen/>
        <w:t>ring av aktier eller andelar i bolaget, ska första stycket 8 och 9 inte gälla för den personen i fråga om dessa aktier eller andelar.</w:t>
      </w:r>
    </w:p>
    <w:p w14:paraId="184AA5FE" w14:textId="77777777" w:rsidR="00890231" w:rsidRPr="00CB52D0" w:rsidRDefault="00890231" w:rsidP="00CC6D4A">
      <w:pPr>
        <w:pStyle w:val="Brdtextmedindrag"/>
        <w:spacing w:line="220" w:lineRule="exact"/>
        <w:rPr>
          <w:sz w:val="18"/>
          <w:szCs w:val="18"/>
        </w:rPr>
      </w:pPr>
      <w:r w:rsidRPr="00CB52D0">
        <w:rPr>
          <w:sz w:val="18"/>
          <w:szCs w:val="18"/>
        </w:rPr>
        <w:t xml:space="preserve">Ett </w:t>
      </w:r>
      <w:r w:rsidRPr="00CC6D4A">
        <w:rPr>
          <w:spacing w:val="-2"/>
          <w:sz w:val="18"/>
          <w:szCs w:val="18"/>
        </w:rPr>
        <w:t>ingripande</w:t>
      </w:r>
      <w:r w:rsidRPr="00CB52D0">
        <w:rPr>
          <w:sz w:val="18"/>
          <w:szCs w:val="18"/>
        </w:rPr>
        <w:t xml:space="preserve"> enligt första stycket får göras endast om bolagets över</w:t>
      </w:r>
      <w:r w:rsidRPr="00CB52D0">
        <w:rPr>
          <w:sz w:val="18"/>
          <w:szCs w:val="18"/>
        </w:rPr>
        <w:softHyphen/>
        <w:t>trädelse är allvarlig och personen i fråga uppsåtligen eller av grov oakt</w:t>
      </w:r>
      <w:r w:rsidRPr="00CB52D0">
        <w:rPr>
          <w:sz w:val="18"/>
          <w:szCs w:val="18"/>
        </w:rPr>
        <w:softHyphen/>
        <w:t>samhet orsakat överträdelsen.</w:t>
      </w:r>
    </w:p>
    <w:p w14:paraId="02CEC516" w14:textId="77777777" w:rsidR="00890231" w:rsidRPr="00CB52D0" w:rsidRDefault="00890231" w:rsidP="00CC6D4A">
      <w:pPr>
        <w:pStyle w:val="Brdtextmedindrag"/>
        <w:spacing w:line="220" w:lineRule="exact"/>
        <w:rPr>
          <w:sz w:val="18"/>
          <w:szCs w:val="18"/>
        </w:rPr>
      </w:pPr>
      <w:r w:rsidRPr="00CC6D4A">
        <w:rPr>
          <w:spacing w:val="-2"/>
          <w:sz w:val="18"/>
          <w:szCs w:val="18"/>
        </w:rPr>
        <w:t>Ingripande</w:t>
      </w:r>
      <w:r w:rsidRPr="00CB52D0">
        <w:rPr>
          <w:sz w:val="18"/>
          <w:szCs w:val="18"/>
        </w:rPr>
        <w:t xml:space="preserve"> görs genom</w:t>
      </w:r>
    </w:p>
    <w:p w14:paraId="516B9F3A" w14:textId="77777777" w:rsidR="00890231" w:rsidRPr="00CB52D0" w:rsidRDefault="00890231" w:rsidP="00CC6D4A">
      <w:pPr>
        <w:pStyle w:val="Brdtextmedindrag"/>
        <w:spacing w:line="220" w:lineRule="exact"/>
        <w:rPr>
          <w:sz w:val="18"/>
          <w:szCs w:val="18"/>
        </w:rPr>
      </w:pPr>
      <w:r w:rsidRPr="00CB52D0">
        <w:rPr>
          <w:sz w:val="18"/>
          <w:szCs w:val="18"/>
        </w:rPr>
        <w:t>1. beslut att personen i fråga under en viss tid, lägst tre och högst tio år, eller, för upprepade allvarliga överträdelser enligt första stycket 1, 2, 3, 8 eller 9, permanent inte får vara styrelseledamot eller verkställande direktör i ett värde</w:t>
      </w:r>
      <w:r w:rsidRPr="00CB52D0">
        <w:rPr>
          <w:sz w:val="18"/>
          <w:szCs w:val="18"/>
        </w:rPr>
        <w:softHyphen/>
        <w:t>pappersbolag, eller ersättare för någon av dem, eller</w:t>
      </w:r>
    </w:p>
    <w:p w14:paraId="28C863CB" w14:textId="77777777" w:rsidR="00890231" w:rsidRPr="00CB52D0" w:rsidRDefault="00890231" w:rsidP="00890231">
      <w:pPr>
        <w:pStyle w:val="Brdtextmedindrag"/>
        <w:spacing w:line="220" w:lineRule="exact"/>
        <w:rPr>
          <w:sz w:val="18"/>
          <w:szCs w:val="18"/>
        </w:rPr>
      </w:pPr>
      <w:r w:rsidRPr="00CB52D0">
        <w:rPr>
          <w:sz w:val="18"/>
          <w:szCs w:val="18"/>
        </w:rPr>
        <w:t>2. beslut om sanktionsavgift.</w:t>
      </w:r>
    </w:p>
    <w:p w14:paraId="2AA9268F" w14:textId="77777777" w:rsidR="00890231" w:rsidRPr="00CB52D0" w:rsidRDefault="00890231" w:rsidP="00890231">
      <w:pPr>
        <w:pStyle w:val="Brdtextmedindrag"/>
      </w:pPr>
    </w:p>
    <w:p w14:paraId="3638FE30" w14:textId="376E61B3" w:rsidR="00890231" w:rsidRPr="00CB52D0" w:rsidRDefault="00890231" w:rsidP="00890231">
      <w:pPr>
        <w:pStyle w:val="Brdtext"/>
        <w:rPr>
          <w:spacing w:val="-4"/>
        </w:rPr>
      </w:pPr>
      <w:r w:rsidRPr="00CB52D0">
        <w:t>Paragrafen innehåller bestämmelser om ingripande mot någon som</w:t>
      </w:r>
      <w:r w:rsidRPr="00CB52D0">
        <w:rPr>
          <w:spacing w:val="-4"/>
        </w:rPr>
        <w:t xml:space="preserve"> ingår i ett värdepappersbolags styrelse eller är dess verkställande direk</w:t>
      </w:r>
      <w:r w:rsidRPr="00CB52D0">
        <w:rPr>
          <w:spacing w:val="-4"/>
        </w:rPr>
        <w:softHyphen/>
        <w:t>tör, eller ersättare för någon av dem. Ändringarna genomför delvis artikel 18 i värdepappersbolagsdirektivet. Övervägandena finns i avsnitt 13.2.</w:t>
      </w:r>
    </w:p>
    <w:p w14:paraId="437C40CB" w14:textId="77777777" w:rsidR="00890231" w:rsidRPr="00CB52D0" w:rsidRDefault="00890231" w:rsidP="00890231">
      <w:pPr>
        <w:pStyle w:val="Brdtextmedindrag"/>
      </w:pPr>
      <w:r w:rsidRPr="00CB52D0">
        <w:t xml:space="preserve">I </w:t>
      </w:r>
      <w:r w:rsidRPr="00CB52D0">
        <w:rPr>
          <w:i/>
          <w:iCs/>
        </w:rPr>
        <w:t>första stycket 10</w:t>
      </w:r>
      <w:r w:rsidRPr="00CB52D0">
        <w:t xml:space="preserve"> tas hänvisningen till lagen </w:t>
      </w:r>
      <w:r>
        <w:t>(2014:966)</w:t>
      </w:r>
      <w:r w:rsidRPr="00CB52D0">
        <w:t xml:space="preserve"> om kapital</w:t>
      </w:r>
      <w:r>
        <w:softHyphen/>
      </w:r>
      <w:r w:rsidRPr="00CB52D0">
        <w:t>buffertar</w:t>
      </w:r>
      <w:r>
        <w:t>, i det följande benämnd buffertlagen,</w:t>
      </w:r>
      <w:r w:rsidRPr="00CB52D0">
        <w:t xml:space="preserve"> bort som en följd av att den lagen inte längre ska tillämpas av de värdepappersbolag som det här är fråga om, dvs. de som ska tillämpa värdepappersbolagsförordningen. I</w:t>
      </w:r>
      <w:r>
        <w:t> </w:t>
      </w:r>
      <w:r w:rsidRPr="00CB52D0">
        <w:t xml:space="preserve">hänvisningen till tillsynsförordningen ersätts artikel 51 med artikel 52 så </w:t>
      </w:r>
      <w:r w:rsidRPr="00CB52D0">
        <w:lastRenderedPageBreak/>
        <w:t>att hänvisningen överensstämmer med den i artikel 18.1 första stycket g i värdepappersbolagsdirektivet.</w:t>
      </w:r>
    </w:p>
    <w:p w14:paraId="1661D5DE" w14:textId="77777777" w:rsidR="006D6B42" w:rsidRDefault="00890231" w:rsidP="00890231">
      <w:pPr>
        <w:pStyle w:val="Brdtextmedindrag"/>
        <w:rPr>
          <w:spacing w:val="-4"/>
        </w:rPr>
      </w:pPr>
      <w:bookmarkStart w:id="373" w:name="_Hlk66176090"/>
      <w:r w:rsidRPr="00CB52D0">
        <w:t xml:space="preserve">Genom ändringarna i </w:t>
      </w:r>
      <w:r w:rsidRPr="00CB52D0">
        <w:rPr>
          <w:i/>
          <w:iCs/>
        </w:rPr>
        <w:t>punkterna 13</w:t>
      </w:r>
      <w:r w:rsidRPr="00823F12">
        <w:rPr>
          <w:spacing w:val="-4"/>
        </w:rPr>
        <w:t>–</w:t>
      </w:r>
      <w:r w:rsidRPr="00CB52D0">
        <w:rPr>
          <w:i/>
          <w:iCs/>
          <w:spacing w:val="-4"/>
        </w:rPr>
        <w:t>1</w:t>
      </w:r>
      <w:r>
        <w:rPr>
          <w:i/>
          <w:iCs/>
          <w:spacing w:val="-4"/>
        </w:rPr>
        <w:t>7</w:t>
      </w:r>
      <w:r w:rsidRPr="00CB52D0">
        <w:rPr>
          <w:spacing w:val="-4"/>
        </w:rPr>
        <w:t xml:space="preserve"> och borttagandet av hittills</w:t>
      </w:r>
      <w:r w:rsidRPr="00CB52D0">
        <w:rPr>
          <w:spacing w:val="-4"/>
        </w:rPr>
        <w:softHyphen/>
        <w:t xml:space="preserve">varande </w:t>
      </w:r>
      <w:r w:rsidRPr="00CB52D0">
        <w:rPr>
          <w:i/>
          <w:iCs/>
          <w:spacing w:val="-4"/>
        </w:rPr>
        <w:t>punkterna </w:t>
      </w:r>
      <w:r>
        <w:rPr>
          <w:i/>
          <w:iCs/>
          <w:spacing w:val="-4"/>
        </w:rPr>
        <w:t>18</w:t>
      </w:r>
      <w:r w:rsidRPr="00823F12">
        <w:rPr>
          <w:spacing w:val="-4"/>
        </w:rPr>
        <w:t>–</w:t>
      </w:r>
      <w:r w:rsidRPr="00CB52D0">
        <w:rPr>
          <w:i/>
          <w:iCs/>
          <w:spacing w:val="-4"/>
        </w:rPr>
        <w:t>22</w:t>
      </w:r>
      <w:r w:rsidRPr="00CB52D0">
        <w:rPr>
          <w:spacing w:val="-4"/>
        </w:rPr>
        <w:t xml:space="preserve"> anpassas bestämmelserna på så sätt att de avser överträdelser av värdepappersbolagsförordningen i stället</w:t>
      </w:r>
      <w:r w:rsidR="000D3F63">
        <w:rPr>
          <w:spacing w:val="-4"/>
        </w:rPr>
        <w:t xml:space="preserve"> för</w:t>
      </w:r>
      <w:r w:rsidRPr="00CB52D0">
        <w:rPr>
          <w:spacing w:val="-4"/>
        </w:rPr>
        <w:t xml:space="preserve"> motsvarande bestämmelser i tillsynsförordningen.</w:t>
      </w:r>
      <w:r w:rsidR="00E53472">
        <w:rPr>
          <w:spacing w:val="-4"/>
        </w:rPr>
        <w:t xml:space="preserve"> </w:t>
      </w:r>
    </w:p>
    <w:p w14:paraId="0A5F8100" w14:textId="1558023B" w:rsidR="006D6B42" w:rsidRDefault="006D6B42" w:rsidP="0000314E">
      <w:pPr>
        <w:pStyle w:val="Brdtextmedindrag"/>
        <w:rPr>
          <w:spacing w:val="-4"/>
        </w:rPr>
      </w:pPr>
      <w:r>
        <w:rPr>
          <w:i/>
          <w:iCs/>
          <w:spacing w:val="-4"/>
        </w:rPr>
        <w:t>Punkt</w:t>
      </w:r>
      <w:r w:rsidR="00765A22">
        <w:rPr>
          <w:i/>
          <w:iCs/>
          <w:spacing w:val="-4"/>
        </w:rPr>
        <w:t> </w:t>
      </w:r>
      <w:r w:rsidRPr="006D6B42">
        <w:rPr>
          <w:i/>
          <w:iCs/>
          <w:spacing w:val="-4"/>
        </w:rPr>
        <w:t>1</w:t>
      </w:r>
      <w:r w:rsidRPr="004E6824">
        <w:rPr>
          <w:i/>
          <w:iCs/>
          <w:spacing w:val="-4"/>
        </w:rPr>
        <w:t>3</w:t>
      </w:r>
      <w:r w:rsidR="00EC0EE8">
        <w:rPr>
          <w:spacing w:val="-4"/>
        </w:rPr>
        <w:t xml:space="preserve"> </w:t>
      </w:r>
      <w:r>
        <w:rPr>
          <w:spacing w:val="-4"/>
        </w:rPr>
        <w:t>innebär att Finansinspektionen kan ingripa när ett värdepap</w:t>
      </w:r>
      <w:r w:rsidR="00EC0EE8">
        <w:rPr>
          <w:spacing w:val="-4"/>
        </w:rPr>
        <w:softHyphen/>
      </w:r>
      <w:r>
        <w:rPr>
          <w:spacing w:val="-4"/>
        </w:rPr>
        <w:t>pers</w:t>
      </w:r>
      <w:r w:rsidR="00EC0EE8">
        <w:rPr>
          <w:spacing w:val="-4"/>
        </w:rPr>
        <w:softHyphen/>
      </w:r>
      <w:r>
        <w:rPr>
          <w:spacing w:val="-4"/>
        </w:rPr>
        <w:t>bolag låter bli att lämna information eller lämnar ofullständig eller felaktig information om efterlevnaden av skyldigheten att uppfylla kapitalbaskraven</w:t>
      </w:r>
      <w:r w:rsidR="00EC0EE8">
        <w:rPr>
          <w:spacing w:val="-4"/>
        </w:rPr>
        <w:t xml:space="preserve"> enligt artikel 11 i värdepappersbolagsförordningen</w:t>
      </w:r>
      <w:r>
        <w:rPr>
          <w:spacing w:val="-4"/>
        </w:rPr>
        <w:t>,</w:t>
      </w:r>
    </w:p>
    <w:p w14:paraId="09CEEE14" w14:textId="1837C577" w:rsidR="00EC0EE8" w:rsidRDefault="006D6B42" w:rsidP="0000314E">
      <w:pPr>
        <w:pStyle w:val="Brdtextmedindrag"/>
        <w:rPr>
          <w:i/>
          <w:iCs/>
          <w:spacing w:val="-4"/>
        </w:rPr>
      </w:pPr>
      <w:r>
        <w:rPr>
          <w:i/>
          <w:iCs/>
          <w:spacing w:val="-4"/>
        </w:rPr>
        <w:t>Punkt</w:t>
      </w:r>
      <w:r w:rsidR="00765A22">
        <w:rPr>
          <w:i/>
          <w:iCs/>
          <w:spacing w:val="-4"/>
        </w:rPr>
        <w:t> </w:t>
      </w:r>
      <w:r>
        <w:rPr>
          <w:i/>
          <w:iCs/>
          <w:spacing w:val="-4"/>
        </w:rPr>
        <w:t>14</w:t>
      </w:r>
      <w:r w:rsidR="00EC0EE8">
        <w:rPr>
          <w:i/>
          <w:iCs/>
          <w:spacing w:val="-4"/>
        </w:rPr>
        <w:t xml:space="preserve"> </w:t>
      </w:r>
      <w:r w:rsidRPr="004E6824">
        <w:rPr>
          <w:spacing w:val="-4"/>
        </w:rPr>
        <w:t xml:space="preserve">innebär att Finansinspektionen </w:t>
      </w:r>
      <w:r>
        <w:rPr>
          <w:spacing w:val="-4"/>
        </w:rPr>
        <w:t xml:space="preserve">kan </w:t>
      </w:r>
      <w:r w:rsidRPr="004E6824">
        <w:rPr>
          <w:spacing w:val="-4"/>
        </w:rPr>
        <w:t>ingripa när ett bolag lämnar ofull</w:t>
      </w:r>
      <w:r w:rsidR="00EC0EE8">
        <w:rPr>
          <w:spacing w:val="-4"/>
        </w:rPr>
        <w:softHyphen/>
      </w:r>
      <w:r w:rsidRPr="004E6824">
        <w:rPr>
          <w:spacing w:val="-4"/>
        </w:rPr>
        <w:t>ständig eller felaktig information om koncentrationsrisker</w:t>
      </w:r>
      <w:r w:rsidR="00EC0EE8" w:rsidRPr="004E6824">
        <w:rPr>
          <w:spacing w:val="-4"/>
        </w:rPr>
        <w:t>.</w:t>
      </w:r>
      <w:r w:rsidR="00EC0EE8">
        <w:rPr>
          <w:i/>
          <w:iCs/>
          <w:spacing w:val="-4"/>
        </w:rPr>
        <w:t xml:space="preserve"> </w:t>
      </w:r>
    </w:p>
    <w:p w14:paraId="56313624" w14:textId="7B6BF488" w:rsidR="00EC0EE8" w:rsidRDefault="00EC0EE8" w:rsidP="0000314E">
      <w:pPr>
        <w:pStyle w:val="Brdtextmedindrag"/>
        <w:rPr>
          <w:i/>
          <w:iCs/>
          <w:spacing w:val="-4"/>
        </w:rPr>
      </w:pPr>
      <w:r>
        <w:rPr>
          <w:i/>
          <w:iCs/>
          <w:spacing w:val="-4"/>
        </w:rPr>
        <w:t>Punkt</w:t>
      </w:r>
      <w:r w:rsidR="00765A22">
        <w:rPr>
          <w:i/>
          <w:iCs/>
          <w:spacing w:val="-4"/>
        </w:rPr>
        <w:t> </w:t>
      </w:r>
      <w:r>
        <w:rPr>
          <w:i/>
          <w:iCs/>
          <w:spacing w:val="-4"/>
        </w:rPr>
        <w:t xml:space="preserve">15 </w:t>
      </w:r>
      <w:r w:rsidRPr="004E6824">
        <w:rPr>
          <w:spacing w:val="-4"/>
        </w:rPr>
        <w:t xml:space="preserve">innebär att ingripande </w:t>
      </w:r>
      <w:r w:rsidR="00CA1EBE">
        <w:rPr>
          <w:spacing w:val="-4"/>
        </w:rPr>
        <w:t>kan</w:t>
      </w:r>
      <w:r w:rsidRPr="004E6824">
        <w:rPr>
          <w:spacing w:val="-4"/>
        </w:rPr>
        <w:t xml:space="preserve"> ske när ett bolag utsätter sig för en koncentrationsrisk som överstiger gränserna i artikel 37 i värdepappers</w:t>
      </w:r>
      <w:r>
        <w:rPr>
          <w:spacing w:val="-4"/>
        </w:rPr>
        <w:softHyphen/>
      </w:r>
      <w:r w:rsidRPr="004E6824">
        <w:rPr>
          <w:spacing w:val="-4"/>
        </w:rPr>
        <w:t>bolags</w:t>
      </w:r>
      <w:r>
        <w:rPr>
          <w:spacing w:val="-4"/>
        </w:rPr>
        <w:softHyphen/>
      </w:r>
      <w:r w:rsidRPr="004E6824">
        <w:rPr>
          <w:spacing w:val="-4"/>
        </w:rPr>
        <w:t>förordningen.</w:t>
      </w:r>
    </w:p>
    <w:p w14:paraId="363E16A8" w14:textId="399063C8" w:rsidR="00EC0EE8" w:rsidRDefault="00EC0EE8" w:rsidP="0000314E">
      <w:pPr>
        <w:pStyle w:val="Brdtextmedindrag"/>
        <w:rPr>
          <w:i/>
          <w:iCs/>
          <w:spacing w:val="-4"/>
        </w:rPr>
      </w:pPr>
      <w:r>
        <w:rPr>
          <w:i/>
          <w:iCs/>
          <w:spacing w:val="-4"/>
        </w:rPr>
        <w:t>Punkt</w:t>
      </w:r>
      <w:r w:rsidR="00765A22">
        <w:rPr>
          <w:i/>
          <w:iCs/>
          <w:spacing w:val="-4"/>
        </w:rPr>
        <w:t> </w:t>
      </w:r>
      <w:r>
        <w:rPr>
          <w:i/>
          <w:iCs/>
          <w:spacing w:val="-4"/>
        </w:rPr>
        <w:t>16</w:t>
      </w:r>
      <w:r w:rsidRPr="004E6824">
        <w:rPr>
          <w:spacing w:val="-4"/>
        </w:rPr>
        <w:t xml:space="preserve"> innebär att ingripande kan ske när ett värdepappersbolag upprepat eller systematiskt underlåter att hålla likvida tillgångar, i strid med artikel 43 i värdepappersbolagsförordningen.</w:t>
      </w:r>
    </w:p>
    <w:p w14:paraId="0F890D77" w14:textId="6BA4355D" w:rsidR="00EC0EE8" w:rsidRDefault="00EC0EE8" w:rsidP="0000314E">
      <w:pPr>
        <w:pStyle w:val="Brdtextmedindrag"/>
        <w:rPr>
          <w:i/>
          <w:iCs/>
          <w:spacing w:val="-4"/>
        </w:rPr>
      </w:pPr>
      <w:r>
        <w:rPr>
          <w:i/>
          <w:iCs/>
          <w:spacing w:val="-4"/>
        </w:rPr>
        <w:t>Punkt</w:t>
      </w:r>
      <w:r w:rsidR="00765A22">
        <w:rPr>
          <w:i/>
          <w:iCs/>
          <w:spacing w:val="-4"/>
        </w:rPr>
        <w:t> </w:t>
      </w:r>
      <w:r>
        <w:rPr>
          <w:i/>
          <w:iCs/>
          <w:spacing w:val="-4"/>
        </w:rPr>
        <w:t>17</w:t>
      </w:r>
      <w:r>
        <w:rPr>
          <w:spacing w:val="-4"/>
        </w:rPr>
        <w:t xml:space="preserve"> </w:t>
      </w:r>
      <w:r w:rsidRPr="004E6824">
        <w:rPr>
          <w:spacing w:val="-4"/>
        </w:rPr>
        <w:t xml:space="preserve">innebär att ingripande kan ske när ett värdepappersbolag låter bli att lämna eller lämnar ofullständig eller felaktig information i strid med bestämmelserna i del 6 i värdepappersbolagsförordningen. </w:t>
      </w:r>
      <w:r w:rsidR="00B30FB8">
        <w:rPr>
          <w:spacing w:val="-4"/>
        </w:rPr>
        <w:t>De b</w:t>
      </w:r>
      <w:r w:rsidRPr="004E6824">
        <w:rPr>
          <w:spacing w:val="-4"/>
        </w:rPr>
        <w:t>estämmel</w:t>
      </w:r>
      <w:r w:rsidR="00B30FB8">
        <w:rPr>
          <w:spacing w:val="-4"/>
        </w:rPr>
        <w:softHyphen/>
      </w:r>
      <w:r w:rsidRPr="004E6824">
        <w:rPr>
          <w:spacing w:val="-4"/>
        </w:rPr>
        <w:t>serna</w:t>
      </w:r>
      <w:r w:rsidRPr="004E6824" w:rsidDel="00B30FB8">
        <w:rPr>
          <w:spacing w:val="-4"/>
        </w:rPr>
        <w:t xml:space="preserve"> </w:t>
      </w:r>
      <w:r w:rsidRPr="004E6824">
        <w:rPr>
          <w:spacing w:val="-4"/>
        </w:rPr>
        <w:t>innehåller bl</w:t>
      </w:r>
      <w:r w:rsidR="007F0E31">
        <w:rPr>
          <w:spacing w:val="-4"/>
        </w:rPr>
        <w:t>.</w:t>
      </w:r>
      <w:r w:rsidRPr="004E6824">
        <w:rPr>
          <w:spacing w:val="-4"/>
        </w:rPr>
        <w:t>a</w:t>
      </w:r>
      <w:r w:rsidR="007F0E31">
        <w:rPr>
          <w:spacing w:val="-4"/>
        </w:rPr>
        <w:t>.</w:t>
      </w:r>
      <w:r w:rsidRPr="004E6824">
        <w:rPr>
          <w:spacing w:val="-4"/>
        </w:rPr>
        <w:t xml:space="preserve"> krav på att lämna information om riskhant</w:t>
      </w:r>
      <w:r>
        <w:rPr>
          <w:spacing w:val="-4"/>
        </w:rPr>
        <w:softHyphen/>
      </w:r>
      <w:r w:rsidRPr="004E6824">
        <w:rPr>
          <w:spacing w:val="-4"/>
        </w:rPr>
        <w:t>eringspolicy, bolagsstyrning, ersättningspolicy och investerings</w:t>
      </w:r>
      <w:r>
        <w:rPr>
          <w:spacing w:val="-4"/>
        </w:rPr>
        <w:softHyphen/>
      </w:r>
      <w:r w:rsidRPr="004E6824">
        <w:rPr>
          <w:spacing w:val="-4"/>
        </w:rPr>
        <w:t>policy.</w:t>
      </w:r>
      <w:r w:rsidR="006D6B42">
        <w:rPr>
          <w:i/>
          <w:iCs/>
          <w:spacing w:val="-4"/>
        </w:rPr>
        <w:t xml:space="preserve"> </w:t>
      </w:r>
    </w:p>
    <w:p w14:paraId="10CE7EEB" w14:textId="55E70860" w:rsidR="00890231" w:rsidRPr="004E6824" w:rsidRDefault="00B60EE7" w:rsidP="0000314E">
      <w:pPr>
        <w:pStyle w:val="Brdtextmedindrag"/>
        <w:rPr>
          <w:i/>
          <w:spacing w:val="-4"/>
        </w:rPr>
      </w:pPr>
      <w:r>
        <w:rPr>
          <w:spacing w:val="-4"/>
        </w:rPr>
        <w:t xml:space="preserve">När det gäller ingripanden mot </w:t>
      </w:r>
      <w:r w:rsidR="003E536A">
        <w:rPr>
          <w:spacing w:val="-4"/>
        </w:rPr>
        <w:t xml:space="preserve">en </w:t>
      </w:r>
      <w:r>
        <w:rPr>
          <w:spacing w:val="-4"/>
        </w:rPr>
        <w:t xml:space="preserve">person </w:t>
      </w:r>
      <w:r w:rsidR="00B30FB8">
        <w:rPr>
          <w:spacing w:val="-4"/>
        </w:rPr>
        <w:t>som ingår i styrelsen för ett</w:t>
      </w:r>
      <w:r w:rsidR="00E53472">
        <w:rPr>
          <w:spacing w:val="-4"/>
        </w:rPr>
        <w:t xml:space="preserve"> värde</w:t>
      </w:r>
      <w:r>
        <w:rPr>
          <w:spacing w:val="-4"/>
        </w:rPr>
        <w:softHyphen/>
      </w:r>
      <w:r w:rsidR="00E53472">
        <w:rPr>
          <w:spacing w:val="-4"/>
        </w:rPr>
        <w:t>pappersbolag som ska följa tillsyns</w:t>
      </w:r>
      <w:r w:rsidR="00E53472">
        <w:rPr>
          <w:spacing w:val="-4"/>
        </w:rPr>
        <w:softHyphen/>
        <w:t>för</w:t>
      </w:r>
      <w:r w:rsidR="00E53472">
        <w:rPr>
          <w:spacing w:val="-4"/>
        </w:rPr>
        <w:softHyphen/>
        <w:t>ordningen</w:t>
      </w:r>
      <w:r w:rsidR="00B30FB8">
        <w:rPr>
          <w:spacing w:val="-4"/>
        </w:rPr>
        <w:t>, eller är dess verkställande direktör, eller ersättare för någon av dem,</w:t>
      </w:r>
      <w:r w:rsidR="00E53472">
        <w:rPr>
          <w:spacing w:val="-4"/>
        </w:rPr>
        <w:t xml:space="preserve"> se författ</w:t>
      </w:r>
      <w:r w:rsidR="00E53472">
        <w:rPr>
          <w:spacing w:val="-4"/>
        </w:rPr>
        <w:softHyphen/>
        <w:t>nings</w:t>
      </w:r>
      <w:r w:rsidR="00E53472">
        <w:rPr>
          <w:spacing w:val="-4"/>
        </w:rPr>
        <w:softHyphen/>
        <w:t>kommentaren till 8 k</w:t>
      </w:r>
      <w:r w:rsidR="00194275">
        <w:rPr>
          <w:spacing w:val="-4"/>
        </w:rPr>
        <w:t>a</w:t>
      </w:r>
      <w:r w:rsidR="00E53472">
        <w:rPr>
          <w:spacing w:val="-4"/>
        </w:rPr>
        <w:t xml:space="preserve">p. 1 c §. </w:t>
      </w:r>
    </w:p>
    <w:bookmarkEnd w:id="373"/>
    <w:p w14:paraId="5CE7C8AC" w14:textId="77777777" w:rsidR="00890231" w:rsidRPr="00CB52D0" w:rsidRDefault="00890231" w:rsidP="00890231">
      <w:pPr>
        <w:pStyle w:val="Rubrik4utannumrering"/>
      </w:pPr>
      <w:r w:rsidRPr="00CB52D0">
        <w:t>Ikraftträdande- och övergångsbestämmelser</w:t>
      </w:r>
    </w:p>
    <w:p w14:paraId="430A5D61" w14:textId="77777777" w:rsidR="00890231" w:rsidRPr="00CB52D0" w:rsidRDefault="00890231" w:rsidP="00890231">
      <w:pPr>
        <w:pStyle w:val="Brdtextmedindrag"/>
        <w:rPr>
          <w:sz w:val="18"/>
          <w:szCs w:val="18"/>
        </w:rPr>
      </w:pPr>
      <w:r w:rsidRPr="00CB52D0">
        <w:rPr>
          <w:sz w:val="18"/>
          <w:szCs w:val="18"/>
        </w:rPr>
        <w:t>1. Denna lag träder i kraft den 26 juni 2021.</w:t>
      </w:r>
    </w:p>
    <w:p w14:paraId="7FAD257B" w14:textId="77777777" w:rsidR="00890231" w:rsidRPr="00803724" w:rsidRDefault="00890231" w:rsidP="00890231">
      <w:pPr>
        <w:pStyle w:val="Brdtextmedindrag"/>
        <w:spacing w:line="220" w:lineRule="exact"/>
        <w:rPr>
          <w:sz w:val="18"/>
          <w:szCs w:val="18"/>
        </w:rPr>
      </w:pPr>
      <w:r w:rsidRPr="00CB52D0">
        <w:rPr>
          <w:sz w:val="18"/>
          <w:szCs w:val="18"/>
        </w:rPr>
        <w:t>2.</w:t>
      </w:r>
      <w:r w:rsidRPr="00803724">
        <w:rPr>
          <w:sz w:val="18"/>
          <w:szCs w:val="18"/>
        </w:rPr>
        <w:t> </w:t>
      </w:r>
      <w:r w:rsidRPr="00823F12">
        <w:rPr>
          <w:sz w:val="18"/>
          <w:szCs w:val="18"/>
        </w:rPr>
        <w:t>Bestämmelsen i 8 kap. 1 a § tredje stycket gäller inte värdepappersbolag som vid ikraftträdandet uppfyller kriterierna för att vara ett litet och icke-sammanlänkat värdepappersbolag.</w:t>
      </w:r>
    </w:p>
    <w:p w14:paraId="3083D852" w14:textId="77777777" w:rsidR="00890231" w:rsidRDefault="00890231" w:rsidP="00890231">
      <w:pPr>
        <w:pStyle w:val="Brdtextmedindrag"/>
        <w:spacing w:line="220" w:lineRule="exact"/>
      </w:pPr>
    </w:p>
    <w:p w14:paraId="4D0E8659" w14:textId="77777777" w:rsidR="00890231" w:rsidRPr="00CB52D0" w:rsidRDefault="00890231" w:rsidP="00890231">
      <w:pPr>
        <w:pStyle w:val="Brdtext"/>
      </w:pPr>
      <w:r w:rsidRPr="00CB52D0">
        <w:t>Över</w:t>
      </w:r>
      <w:r w:rsidRPr="00CB52D0">
        <w:softHyphen/>
        <w:t xml:space="preserve">vägandena finns i avsnitt 15.2. </w:t>
      </w:r>
    </w:p>
    <w:p w14:paraId="4144E5E4" w14:textId="77777777" w:rsidR="00890231" w:rsidRPr="00CB52D0" w:rsidRDefault="00890231" w:rsidP="00890231">
      <w:pPr>
        <w:pStyle w:val="Brdtextmedindrag"/>
      </w:pPr>
      <w:r w:rsidRPr="00CB52D0">
        <w:rPr>
          <w:i/>
        </w:rPr>
        <w:t>Punkt 1</w:t>
      </w:r>
      <w:r w:rsidRPr="00CB52D0">
        <w:t xml:space="preserve"> genomför delvis artikel 67.1 i värdepappersbolagsdirektivet och inne</w:t>
      </w:r>
      <w:r w:rsidRPr="00CB52D0">
        <w:softHyphen/>
        <w:t>bär att ändringarna ska träda i kraft den 26 juni 2021.</w:t>
      </w:r>
    </w:p>
    <w:p w14:paraId="0B342257" w14:textId="13C51073" w:rsidR="00890231" w:rsidRPr="00CB52D0" w:rsidRDefault="00890231" w:rsidP="00890231">
      <w:pPr>
        <w:pStyle w:val="Brdtextmedindrag"/>
      </w:pPr>
      <w:bookmarkStart w:id="374" w:name="_Hlk64552560"/>
      <w:r w:rsidRPr="00CB52D0">
        <w:rPr>
          <w:i/>
        </w:rPr>
        <w:t>Punkt 2</w:t>
      </w:r>
      <w:r w:rsidRPr="00CB52D0">
        <w:t xml:space="preserve"> rör ett värdepappersbolag som vid lagens ikraft</w:t>
      </w:r>
      <w:r w:rsidRPr="00CB52D0">
        <w:softHyphen/>
        <w:t>trä</w:t>
      </w:r>
      <w:r w:rsidRPr="00CB52D0">
        <w:softHyphen/>
        <w:t xml:space="preserve">dande är litet och icke-sammanlänkat. </w:t>
      </w:r>
      <w:r>
        <w:t>För e</w:t>
      </w:r>
      <w:r w:rsidRPr="00CB52D0">
        <w:t xml:space="preserve">tt sådant bolag </w:t>
      </w:r>
      <w:r>
        <w:t>gäller</w:t>
      </w:r>
      <w:r w:rsidRPr="00CB52D0">
        <w:t xml:space="preserve"> undantaget i 8 kap. 1 a § första stycket </w:t>
      </w:r>
      <w:r>
        <w:t xml:space="preserve">direkt när lagen träder i kraft. Bolaget behöver alltså inte vänta i sex månader, jfr författningskommentaren till den paragrafen. </w:t>
      </w:r>
    </w:p>
    <w:p w14:paraId="0A14B837" w14:textId="77777777" w:rsidR="00D07565" w:rsidRDefault="00D07565">
      <w:pPr>
        <w:spacing w:line="2" w:lineRule="auto"/>
        <w:rPr>
          <w:rFonts w:ascii="Times New Roman" w:hAnsi="Times New Roman"/>
          <w:sz w:val="20"/>
        </w:rPr>
      </w:pPr>
      <w:r>
        <w:br w:type="page"/>
      </w:r>
    </w:p>
    <w:p w14:paraId="6A161428" w14:textId="77777777" w:rsidR="00890231" w:rsidRPr="00CB52D0" w:rsidRDefault="00890231" w:rsidP="00890231">
      <w:pPr>
        <w:pStyle w:val="Rubrik2"/>
      </w:pPr>
      <w:bookmarkStart w:id="375" w:name="_Toc33087322"/>
      <w:bookmarkStart w:id="376" w:name="_Toc65160325"/>
      <w:bookmarkStart w:id="377" w:name="_Toc68700542"/>
      <w:bookmarkEnd w:id="374"/>
      <w:r w:rsidRPr="00CB52D0">
        <w:lastRenderedPageBreak/>
        <w:t>Förslaget till lag om ändring i lagen (2014:968) om särskild tillsyn över kreditinstitut och värdepappersbolag</w:t>
      </w:r>
      <w:bookmarkEnd w:id="375"/>
      <w:bookmarkEnd w:id="376"/>
      <w:bookmarkEnd w:id="377"/>
    </w:p>
    <w:p w14:paraId="6C103758" w14:textId="77777777" w:rsidR="00890231" w:rsidRPr="00CB52D0" w:rsidRDefault="00890231" w:rsidP="00890231">
      <w:pPr>
        <w:pStyle w:val="Rubrik4utannumrering"/>
        <w:spacing w:before="0"/>
      </w:pPr>
      <w:r w:rsidRPr="00CB52D0">
        <w:t>1 kap. Inledande bestämmelser</w:t>
      </w:r>
    </w:p>
    <w:p w14:paraId="45280BA0" w14:textId="77777777" w:rsidR="00890231" w:rsidRPr="00CB52D0" w:rsidRDefault="00890231" w:rsidP="00890231">
      <w:pPr>
        <w:pStyle w:val="Brdtext"/>
        <w:spacing w:line="220" w:lineRule="exact"/>
        <w:rPr>
          <w:spacing w:val="-4"/>
          <w:sz w:val="18"/>
          <w:szCs w:val="18"/>
        </w:rPr>
      </w:pPr>
      <w:r w:rsidRPr="00CB52D0">
        <w:rPr>
          <w:b/>
          <w:sz w:val="18"/>
          <w:szCs w:val="18"/>
        </w:rPr>
        <w:t>1 </w:t>
      </w:r>
      <w:r w:rsidRPr="00CB52D0">
        <w:rPr>
          <w:b/>
          <w:spacing w:val="-4"/>
          <w:sz w:val="18"/>
          <w:szCs w:val="18"/>
        </w:rPr>
        <w:t>§    </w:t>
      </w:r>
      <w:r w:rsidRPr="00CB52D0">
        <w:rPr>
          <w:spacing w:val="-4"/>
          <w:sz w:val="18"/>
          <w:szCs w:val="18"/>
        </w:rPr>
        <w:t xml:space="preserve">I denna lag finns bestämmelser som kompletterar </w:t>
      </w:r>
    </w:p>
    <w:p w14:paraId="2C52DF41" w14:textId="77777777" w:rsidR="00890231" w:rsidRPr="00CB52D0" w:rsidRDefault="00890231" w:rsidP="00890231">
      <w:pPr>
        <w:pStyle w:val="Brdtextmedindrag"/>
        <w:spacing w:line="220" w:lineRule="exact"/>
        <w:rPr>
          <w:i/>
          <w:sz w:val="18"/>
          <w:szCs w:val="18"/>
        </w:rPr>
      </w:pPr>
      <w:r w:rsidRPr="00CB52D0">
        <w:rPr>
          <w:sz w:val="18"/>
          <w:szCs w:val="18"/>
        </w:rPr>
        <w:t>– Europaparlamentets och rådets förordning (EU) nr 575/2013 av den 26 juni 2013 om tillsyns</w:t>
      </w:r>
      <w:r w:rsidRPr="00CB52D0">
        <w:rPr>
          <w:sz w:val="18"/>
          <w:szCs w:val="18"/>
        </w:rPr>
        <w:softHyphen/>
        <w:t>krav för kreditinstitut och om ändring av förordning (EU) nr 648/2012 (tillsynsförordningen)</w:t>
      </w:r>
      <w:r w:rsidRPr="00CB52D0">
        <w:rPr>
          <w:i/>
          <w:iCs/>
          <w:sz w:val="18"/>
          <w:szCs w:val="18"/>
        </w:rPr>
        <w:t>,</w:t>
      </w:r>
      <w:r w:rsidRPr="00CB52D0">
        <w:rPr>
          <w:sz w:val="18"/>
          <w:szCs w:val="18"/>
        </w:rPr>
        <w:t xml:space="preserve"> </w:t>
      </w:r>
      <w:r w:rsidRPr="00CB52D0">
        <w:rPr>
          <w:i/>
          <w:sz w:val="18"/>
          <w:szCs w:val="18"/>
        </w:rPr>
        <w:t xml:space="preserve">och </w:t>
      </w:r>
    </w:p>
    <w:p w14:paraId="024B8A32" w14:textId="77777777" w:rsidR="00890231" w:rsidRPr="00CB52D0" w:rsidRDefault="00890231" w:rsidP="00890231">
      <w:pPr>
        <w:pStyle w:val="Brdtextmedindrag"/>
        <w:spacing w:line="220" w:lineRule="exact"/>
        <w:rPr>
          <w:i/>
          <w:spacing w:val="-4"/>
          <w:sz w:val="18"/>
          <w:szCs w:val="18"/>
        </w:rPr>
      </w:pPr>
      <w:r w:rsidRPr="00CB52D0">
        <w:rPr>
          <w:sz w:val="18"/>
          <w:szCs w:val="18"/>
        </w:rPr>
        <w:t>– </w:t>
      </w:r>
      <w:r w:rsidRPr="00CB52D0">
        <w:rPr>
          <w:i/>
          <w:sz w:val="18"/>
          <w:szCs w:val="18"/>
        </w:rPr>
        <w:t xml:space="preserve">Europaparlamentets och rådets förordning (EU) 2019/2033 av den 27 november 2019 om tillsynskrav för värdepappersföretag och om ändring av förordningarna (EU) nr 1093/2010, (EU) nr 575/2013, </w:t>
      </w:r>
      <w:r w:rsidRPr="00CB52D0">
        <w:rPr>
          <w:i/>
          <w:spacing w:val="-4"/>
          <w:sz w:val="18"/>
          <w:szCs w:val="18"/>
        </w:rPr>
        <w:t>(EU) nr 600/2014 och (EU) nr 806/2014 (värdepappersbolagsförordningen).</w:t>
      </w:r>
    </w:p>
    <w:p w14:paraId="270161E1" w14:textId="77777777" w:rsidR="00890231" w:rsidRPr="00CB52D0" w:rsidRDefault="00890231" w:rsidP="00890231">
      <w:pPr>
        <w:pStyle w:val="Brdtextmedindrag"/>
        <w:rPr>
          <w:i/>
          <w:iCs/>
          <w:spacing w:val="-6"/>
          <w:sz w:val="18"/>
          <w:szCs w:val="18"/>
        </w:rPr>
      </w:pPr>
      <w:r w:rsidRPr="00CB52D0">
        <w:rPr>
          <w:i/>
          <w:iCs/>
          <w:spacing w:val="-6"/>
          <w:sz w:val="18"/>
          <w:szCs w:val="18"/>
        </w:rPr>
        <w:t>Bestämmelserna i denna lag genomför delvis</w:t>
      </w:r>
    </w:p>
    <w:p w14:paraId="7B14B3AD" w14:textId="77777777" w:rsidR="00890231" w:rsidRPr="00CB52D0" w:rsidRDefault="00890231" w:rsidP="00890231">
      <w:pPr>
        <w:pStyle w:val="Brdtextmedindrag"/>
        <w:rPr>
          <w:i/>
          <w:iCs/>
          <w:spacing w:val="-6"/>
          <w:sz w:val="18"/>
          <w:szCs w:val="18"/>
        </w:rPr>
      </w:pPr>
      <w:r w:rsidRPr="00CB52D0">
        <w:rPr>
          <w:i/>
          <w:iCs/>
          <w:spacing w:val="-6"/>
          <w:sz w:val="18"/>
          <w:szCs w:val="18"/>
        </w:rPr>
        <w:t>– Europaparlamentets och rådets direktiv 2013/36/EU av den 26 juni 2013 om behörighet att utöva verksamhet i kreditinstitut och om tillsyn av kreditinstitut, om ändring av direktiv 2002/87/EG och om upphävande av direktiven 2006/48/EG och 2006/49/EG, i lydelsen enligt Europaparlamentets och rådets direktiv (EU) 2019/2034 (kapitaltäckningsdirektivet), och</w:t>
      </w:r>
    </w:p>
    <w:p w14:paraId="643DFADE" w14:textId="77777777" w:rsidR="00890231" w:rsidRPr="00CB52D0" w:rsidRDefault="00890231" w:rsidP="00890231">
      <w:pPr>
        <w:pStyle w:val="Brdtextmedindrag"/>
        <w:rPr>
          <w:i/>
          <w:iCs/>
          <w:spacing w:val="-6"/>
          <w:sz w:val="18"/>
          <w:szCs w:val="18"/>
        </w:rPr>
      </w:pPr>
      <w:r w:rsidRPr="00CB52D0">
        <w:rPr>
          <w:i/>
          <w:iCs/>
          <w:spacing w:val="-6"/>
          <w:sz w:val="18"/>
          <w:szCs w:val="18"/>
        </w:rPr>
        <w:t xml:space="preserve">– Europaparlamentets och rådets direktiv (EU) 2019/2034 av den 27 november 2019 om tillsyn av värdepappersföretag och om ändring av direktiven 2002/87/EG, 2009/65/EG, 2011/61/EU, 2013/36/EU, 2014/59/EU och 2014/65/EU, i den ursprungliga lydelsen (värdepappersbolagsdirektivet). </w:t>
      </w:r>
    </w:p>
    <w:p w14:paraId="38CDFCC7" w14:textId="77777777" w:rsidR="00890231" w:rsidRPr="00CB52D0" w:rsidRDefault="00890231" w:rsidP="00890231">
      <w:pPr>
        <w:pStyle w:val="Brdtextmedindrag"/>
        <w:rPr>
          <w:i/>
          <w:iCs/>
          <w:sz w:val="18"/>
          <w:szCs w:val="18"/>
        </w:rPr>
      </w:pPr>
      <w:r w:rsidRPr="00CB52D0">
        <w:rPr>
          <w:i/>
          <w:iCs/>
          <w:sz w:val="18"/>
          <w:szCs w:val="18"/>
        </w:rPr>
        <w:t>Bestämmelser som kompletterar tillsyns</w:t>
      </w:r>
      <w:r w:rsidRPr="00CB52D0">
        <w:rPr>
          <w:i/>
          <w:iCs/>
          <w:sz w:val="18"/>
          <w:szCs w:val="18"/>
        </w:rPr>
        <w:softHyphen/>
        <w:t>förordningen och genomför kapital</w:t>
      </w:r>
      <w:r>
        <w:rPr>
          <w:i/>
          <w:iCs/>
          <w:sz w:val="18"/>
          <w:szCs w:val="18"/>
        </w:rPr>
        <w:softHyphen/>
      </w:r>
      <w:r w:rsidRPr="00CB52D0">
        <w:rPr>
          <w:i/>
          <w:iCs/>
          <w:sz w:val="18"/>
          <w:szCs w:val="18"/>
        </w:rPr>
        <w:t xml:space="preserve">täckningsdirektivet finns i 2, 3, 4, 5 och 7 kap. </w:t>
      </w:r>
    </w:p>
    <w:p w14:paraId="516727DF" w14:textId="77777777" w:rsidR="00890231" w:rsidRPr="00CB52D0" w:rsidRDefault="00890231" w:rsidP="00890231">
      <w:pPr>
        <w:pStyle w:val="Brdtextmedindrag"/>
        <w:rPr>
          <w:i/>
          <w:iCs/>
          <w:sz w:val="18"/>
          <w:szCs w:val="18"/>
        </w:rPr>
      </w:pPr>
      <w:r w:rsidRPr="00CB52D0">
        <w:rPr>
          <w:i/>
          <w:iCs/>
          <w:sz w:val="18"/>
          <w:szCs w:val="18"/>
        </w:rPr>
        <w:t>Bestämmelser som kompletterar värdepappersbolagsförordningen och genom</w:t>
      </w:r>
      <w:r>
        <w:rPr>
          <w:i/>
          <w:iCs/>
          <w:sz w:val="18"/>
          <w:szCs w:val="18"/>
        </w:rPr>
        <w:softHyphen/>
      </w:r>
      <w:r w:rsidRPr="00CB52D0">
        <w:rPr>
          <w:i/>
          <w:iCs/>
          <w:sz w:val="18"/>
          <w:szCs w:val="18"/>
        </w:rPr>
        <w:t>för värdepappersbolagsdirektivet finns i 2 a, 3 a, 4 a, 5 a och 7 a kap.</w:t>
      </w:r>
    </w:p>
    <w:p w14:paraId="7D717E15" w14:textId="4D0BA66A" w:rsidR="00890231" w:rsidRPr="00CB52D0" w:rsidRDefault="00CE7A77" w:rsidP="0000314E">
      <w:pPr>
        <w:pStyle w:val="Brdtextmedindrag"/>
        <w:rPr>
          <w:i/>
          <w:iCs/>
          <w:sz w:val="18"/>
          <w:szCs w:val="18"/>
        </w:rPr>
      </w:pPr>
      <w:r w:rsidRPr="00CE7A77">
        <w:rPr>
          <w:i/>
          <w:iCs/>
          <w:sz w:val="18"/>
          <w:szCs w:val="18"/>
        </w:rPr>
        <w:t xml:space="preserve">I övriga kapitel finns bestämmelser som kompletterar </w:t>
      </w:r>
      <w:r w:rsidR="00C26734">
        <w:rPr>
          <w:i/>
          <w:iCs/>
          <w:sz w:val="18"/>
          <w:szCs w:val="18"/>
        </w:rPr>
        <w:t xml:space="preserve">såväl </w:t>
      </w:r>
      <w:r>
        <w:rPr>
          <w:i/>
          <w:iCs/>
          <w:sz w:val="18"/>
          <w:szCs w:val="18"/>
        </w:rPr>
        <w:t xml:space="preserve">tillsynsförordningen </w:t>
      </w:r>
      <w:r w:rsidR="00C26734">
        <w:rPr>
          <w:i/>
          <w:iCs/>
          <w:sz w:val="18"/>
          <w:szCs w:val="18"/>
        </w:rPr>
        <w:t>som</w:t>
      </w:r>
      <w:r>
        <w:rPr>
          <w:i/>
          <w:iCs/>
          <w:sz w:val="18"/>
          <w:szCs w:val="18"/>
        </w:rPr>
        <w:t xml:space="preserve"> värdepappersbolags</w:t>
      </w:r>
      <w:r w:rsidR="009B3A0A">
        <w:rPr>
          <w:i/>
          <w:iCs/>
          <w:sz w:val="18"/>
          <w:szCs w:val="18"/>
        </w:rPr>
        <w:t>förordningen</w:t>
      </w:r>
      <w:r>
        <w:rPr>
          <w:i/>
          <w:iCs/>
          <w:sz w:val="18"/>
          <w:szCs w:val="18"/>
        </w:rPr>
        <w:t xml:space="preserve"> och genomför </w:t>
      </w:r>
      <w:r w:rsidR="00C26734">
        <w:rPr>
          <w:i/>
          <w:iCs/>
          <w:sz w:val="18"/>
          <w:szCs w:val="18"/>
        </w:rPr>
        <w:t>såväl</w:t>
      </w:r>
      <w:r>
        <w:rPr>
          <w:i/>
          <w:iCs/>
          <w:sz w:val="18"/>
          <w:szCs w:val="18"/>
        </w:rPr>
        <w:t xml:space="preserve"> kapitaltäcknings</w:t>
      </w:r>
      <w:r w:rsidR="009B3A0A">
        <w:rPr>
          <w:i/>
          <w:iCs/>
          <w:sz w:val="18"/>
          <w:szCs w:val="18"/>
        </w:rPr>
        <w:softHyphen/>
      </w:r>
      <w:r>
        <w:rPr>
          <w:i/>
          <w:iCs/>
          <w:sz w:val="18"/>
          <w:szCs w:val="18"/>
        </w:rPr>
        <w:t>direkt</w:t>
      </w:r>
      <w:r w:rsidR="009B3A0A">
        <w:rPr>
          <w:i/>
          <w:iCs/>
          <w:sz w:val="18"/>
          <w:szCs w:val="18"/>
        </w:rPr>
        <w:t>i</w:t>
      </w:r>
      <w:r>
        <w:rPr>
          <w:i/>
          <w:iCs/>
          <w:sz w:val="18"/>
          <w:szCs w:val="18"/>
        </w:rPr>
        <w:t xml:space="preserve">vet </w:t>
      </w:r>
      <w:r w:rsidR="00C26734">
        <w:rPr>
          <w:i/>
          <w:iCs/>
          <w:sz w:val="18"/>
          <w:szCs w:val="18"/>
        </w:rPr>
        <w:t>som</w:t>
      </w:r>
      <w:r>
        <w:rPr>
          <w:i/>
          <w:iCs/>
          <w:sz w:val="18"/>
          <w:szCs w:val="18"/>
        </w:rPr>
        <w:t xml:space="preserve"> </w:t>
      </w:r>
      <w:r w:rsidR="006643FD">
        <w:rPr>
          <w:i/>
          <w:iCs/>
          <w:sz w:val="18"/>
          <w:szCs w:val="18"/>
        </w:rPr>
        <w:t>värdepappersbolagsdirektivet.</w:t>
      </w:r>
      <w:r w:rsidR="006643FD" w:rsidRPr="00CB52D0" w:rsidDel="006643FD">
        <w:rPr>
          <w:i/>
          <w:iCs/>
          <w:sz w:val="18"/>
          <w:szCs w:val="18"/>
        </w:rPr>
        <w:t xml:space="preserve"> </w:t>
      </w:r>
    </w:p>
    <w:p w14:paraId="05FEF74D" w14:textId="77777777" w:rsidR="00890231" w:rsidRPr="00CB52D0" w:rsidRDefault="00890231" w:rsidP="00890231">
      <w:pPr>
        <w:pStyle w:val="Brdtextmedindrag"/>
        <w:spacing w:line="220" w:lineRule="exact"/>
        <w:rPr>
          <w:i/>
        </w:rPr>
      </w:pPr>
    </w:p>
    <w:p w14:paraId="2161E844" w14:textId="75319D61" w:rsidR="00890231" w:rsidRPr="00CB52D0" w:rsidRDefault="00890231" w:rsidP="0000314E">
      <w:pPr>
        <w:pStyle w:val="Brdtext"/>
      </w:pPr>
      <w:r w:rsidRPr="00CB52D0">
        <w:t>I paragrafen anges lagens innehåll. Övervägandena finns i avsnitt</w:t>
      </w:r>
      <w:r w:rsidR="00471C2E">
        <w:t>en 6.3 och</w:t>
      </w:r>
      <w:r w:rsidRPr="00CB52D0">
        <w:t xml:space="preserve"> 6.4.</w:t>
      </w:r>
      <w:r w:rsidR="00FE1093">
        <w:t xml:space="preserve"> Paragrafen </w:t>
      </w:r>
      <w:r w:rsidR="00C27144">
        <w:t>är utformad</w:t>
      </w:r>
      <w:r w:rsidR="00FE1093">
        <w:t xml:space="preserve"> i enlighet med </w:t>
      </w:r>
      <w:r w:rsidR="00FE1093" w:rsidRPr="0042580D">
        <w:rPr>
          <w:i/>
          <w:iCs/>
        </w:rPr>
        <w:t xml:space="preserve">Lagrådets </w:t>
      </w:r>
      <w:r w:rsidR="00FE1093">
        <w:t>förslag.</w:t>
      </w:r>
    </w:p>
    <w:p w14:paraId="44184162" w14:textId="0F5ABE01" w:rsidR="00890231" w:rsidRPr="00CB52D0" w:rsidRDefault="00051469" w:rsidP="0000314E">
      <w:pPr>
        <w:pStyle w:val="Brdtextmedindrag"/>
        <w:rPr>
          <w:spacing w:val="-3"/>
        </w:rPr>
      </w:pPr>
      <w:r>
        <w:rPr>
          <w:i/>
          <w:spacing w:val="-3"/>
        </w:rPr>
        <w:t>F</w:t>
      </w:r>
      <w:r w:rsidR="00890231" w:rsidRPr="00CB52D0">
        <w:rPr>
          <w:i/>
          <w:spacing w:val="-3"/>
        </w:rPr>
        <w:t>örsta stycket</w:t>
      </w:r>
      <w:r>
        <w:rPr>
          <w:i/>
          <w:spacing w:val="-3"/>
        </w:rPr>
        <w:t xml:space="preserve"> </w:t>
      </w:r>
      <w:r w:rsidRPr="00E32980">
        <w:rPr>
          <w:iCs/>
          <w:spacing w:val="-3"/>
        </w:rPr>
        <w:t>kompletteras med en upplysning om att</w:t>
      </w:r>
      <w:r w:rsidR="00890231" w:rsidRPr="00051469">
        <w:rPr>
          <w:iCs/>
          <w:spacing w:val="-3"/>
        </w:rPr>
        <w:t xml:space="preserve"> </w:t>
      </w:r>
      <w:r w:rsidRPr="00051469">
        <w:rPr>
          <w:iCs/>
          <w:spacing w:val="-3"/>
        </w:rPr>
        <w:t>det</w:t>
      </w:r>
      <w:r>
        <w:rPr>
          <w:spacing w:val="-3"/>
        </w:rPr>
        <w:t xml:space="preserve"> </w:t>
      </w:r>
      <w:r w:rsidR="00890231" w:rsidRPr="00CB52D0">
        <w:rPr>
          <w:spacing w:val="-3"/>
        </w:rPr>
        <w:t>i lagen</w:t>
      </w:r>
      <w:r>
        <w:rPr>
          <w:spacing w:val="-3"/>
        </w:rPr>
        <w:t xml:space="preserve"> finns</w:t>
      </w:r>
      <w:r w:rsidR="00890231" w:rsidRPr="00CB52D0">
        <w:rPr>
          <w:spacing w:val="-3"/>
        </w:rPr>
        <w:t xml:space="preserve"> bestämmel</w:t>
      </w:r>
      <w:r w:rsidR="00890231" w:rsidRPr="00CB52D0">
        <w:rPr>
          <w:spacing w:val="-3"/>
        </w:rPr>
        <w:softHyphen/>
        <w:t xml:space="preserve">ser som kompletterar </w:t>
      </w:r>
      <w:r>
        <w:rPr>
          <w:spacing w:val="-3"/>
        </w:rPr>
        <w:t>även</w:t>
      </w:r>
      <w:r w:rsidR="00890231" w:rsidRPr="00CB52D0">
        <w:rPr>
          <w:spacing w:val="-3"/>
        </w:rPr>
        <w:t xml:space="preserve"> </w:t>
      </w:r>
      <w:r>
        <w:rPr>
          <w:spacing w:val="-3"/>
        </w:rPr>
        <w:t>värdepappersbolags</w:t>
      </w:r>
      <w:r w:rsidR="00890231" w:rsidRPr="00CB52D0">
        <w:rPr>
          <w:spacing w:val="-3"/>
        </w:rPr>
        <w:t xml:space="preserve">förordningen. </w:t>
      </w:r>
    </w:p>
    <w:p w14:paraId="71912DC8" w14:textId="2737E8FB" w:rsidR="00890231" w:rsidRPr="00CB52D0" w:rsidRDefault="00890231" w:rsidP="00890231">
      <w:pPr>
        <w:pStyle w:val="Brdtextmedindrag"/>
        <w:rPr>
          <w:spacing w:val="-3"/>
        </w:rPr>
      </w:pPr>
      <w:r w:rsidRPr="00CB52D0">
        <w:rPr>
          <w:spacing w:val="-3"/>
        </w:rPr>
        <w:t xml:space="preserve">I </w:t>
      </w:r>
      <w:r w:rsidRPr="00CB52D0">
        <w:rPr>
          <w:i/>
          <w:spacing w:val="-3"/>
        </w:rPr>
        <w:t>andra stycket</w:t>
      </w:r>
      <w:r w:rsidRPr="00CB52D0">
        <w:rPr>
          <w:spacing w:val="-3"/>
        </w:rPr>
        <w:t>, som är nytt, förs det in en upplysning om att lagen inne</w:t>
      </w:r>
      <w:r w:rsidRPr="00CB52D0">
        <w:rPr>
          <w:spacing w:val="-3"/>
        </w:rPr>
        <w:softHyphen/>
        <w:t>håller bestämmelser som delvis genomför kapitaltäckningsdirektivet och</w:t>
      </w:r>
      <w:r w:rsidR="00DC705B">
        <w:rPr>
          <w:spacing w:val="-3"/>
        </w:rPr>
        <w:t xml:space="preserve"> </w:t>
      </w:r>
      <w:r w:rsidRPr="00CB52D0">
        <w:rPr>
          <w:spacing w:val="-3"/>
        </w:rPr>
        <w:t>värde</w:t>
      </w:r>
      <w:r w:rsidRPr="00CB52D0">
        <w:rPr>
          <w:spacing w:val="-3"/>
        </w:rPr>
        <w:softHyphen/>
        <w:t xml:space="preserve">pappersbolagsdirektivet. </w:t>
      </w:r>
      <w:r w:rsidRPr="005B2402">
        <w:rPr>
          <w:spacing w:val="-3"/>
        </w:rPr>
        <w:t>Bestämmelser som genomför kapitaltäck</w:t>
      </w:r>
      <w:r>
        <w:rPr>
          <w:spacing w:val="-3"/>
        </w:rPr>
        <w:softHyphen/>
      </w:r>
      <w:r w:rsidRPr="005B2402">
        <w:rPr>
          <w:spacing w:val="-3"/>
        </w:rPr>
        <w:t>ningsdirektivet finns även bl.a. i lagen</w:t>
      </w:r>
      <w:r>
        <w:rPr>
          <w:spacing w:val="-3"/>
        </w:rPr>
        <w:t xml:space="preserve"> </w:t>
      </w:r>
      <w:r w:rsidRPr="005B2402">
        <w:rPr>
          <w:spacing w:val="-3"/>
        </w:rPr>
        <w:t xml:space="preserve">om bank- och finansieringsrörelse </w:t>
      </w:r>
      <w:r>
        <w:rPr>
          <w:spacing w:val="-3"/>
        </w:rPr>
        <w:t>och buffert</w:t>
      </w:r>
      <w:r w:rsidRPr="005B2402">
        <w:rPr>
          <w:spacing w:val="-3"/>
        </w:rPr>
        <w:t>lagen. Bestämmelser som genomför värdepappersbolags</w:t>
      </w:r>
      <w:r>
        <w:rPr>
          <w:spacing w:val="-3"/>
        </w:rPr>
        <w:softHyphen/>
      </w:r>
      <w:r w:rsidRPr="005B2402">
        <w:rPr>
          <w:spacing w:val="-3"/>
        </w:rPr>
        <w:t>direktivet finns även bl.a. i lagen</w:t>
      </w:r>
      <w:r>
        <w:rPr>
          <w:spacing w:val="-3"/>
        </w:rPr>
        <w:t xml:space="preserve"> (2007:528) </w:t>
      </w:r>
      <w:r w:rsidRPr="005B2402">
        <w:rPr>
          <w:spacing w:val="-3"/>
        </w:rPr>
        <w:t>om värdepappersmarknaden.</w:t>
      </w:r>
    </w:p>
    <w:p w14:paraId="1B9CE205" w14:textId="22EC7E58" w:rsidR="00051469" w:rsidRDefault="00890231" w:rsidP="0000314E">
      <w:pPr>
        <w:pStyle w:val="Brdtextmedindrag"/>
        <w:rPr>
          <w:spacing w:val="-3"/>
        </w:rPr>
      </w:pPr>
      <w:r w:rsidRPr="00CB52D0">
        <w:rPr>
          <w:spacing w:val="-3"/>
        </w:rPr>
        <w:t xml:space="preserve">I </w:t>
      </w:r>
      <w:r w:rsidRPr="005C0B76">
        <w:rPr>
          <w:i/>
          <w:iCs/>
          <w:spacing w:val="-3"/>
        </w:rPr>
        <w:t>tredje</w:t>
      </w:r>
      <w:r w:rsidR="00051469" w:rsidRPr="005C0B76">
        <w:rPr>
          <w:i/>
          <w:iCs/>
          <w:spacing w:val="-3"/>
        </w:rPr>
        <w:t xml:space="preserve"> och fjärde</w:t>
      </w:r>
      <w:r w:rsidRPr="005C0B76">
        <w:rPr>
          <w:i/>
          <w:iCs/>
          <w:spacing w:val="-3"/>
        </w:rPr>
        <w:t xml:space="preserve"> styckena</w:t>
      </w:r>
      <w:r w:rsidRPr="005B2402">
        <w:rPr>
          <w:spacing w:val="-3"/>
        </w:rPr>
        <w:t xml:space="preserve">, som är nya, anges </w:t>
      </w:r>
      <w:r w:rsidRPr="00CB52D0">
        <w:rPr>
          <w:spacing w:val="-3"/>
        </w:rPr>
        <w:t xml:space="preserve">vilka </w:t>
      </w:r>
      <w:r w:rsidR="002C4BB3">
        <w:rPr>
          <w:spacing w:val="-3"/>
        </w:rPr>
        <w:t>kapitel</w:t>
      </w:r>
      <w:r w:rsidR="002C4BB3" w:rsidRPr="00CB52D0">
        <w:rPr>
          <w:spacing w:val="-3"/>
        </w:rPr>
        <w:t xml:space="preserve"> </w:t>
      </w:r>
      <w:r w:rsidRPr="00CB52D0">
        <w:rPr>
          <w:spacing w:val="-3"/>
        </w:rPr>
        <w:t>i lagen som är hänförliga till tillsynsförordningen och kapitaltäckningsdirektivet och vilka som är hänförliga till värdepappersbolagsförordningen och värde</w:t>
      </w:r>
      <w:r w:rsidRPr="00CB52D0">
        <w:rPr>
          <w:spacing w:val="-3"/>
        </w:rPr>
        <w:softHyphen/>
        <w:t>pappers</w:t>
      </w:r>
      <w:r w:rsidR="007452CF">
        <w:rPr>
          <w:spacing w:val="-3"/>
        </w:rPr>
        <w:softHyphen/>
      </w:r>
      <w:r w:rsidRPr="00CB52D0">
        <w:rPr>
          <w:spacing w:val="-3"/>
        </w:rPr>
        <w:t>bolagsdirektivet</w:t>
      </w:r>
      <w:r w:rsidR="00051469">
        <w:rPr>
          <w:spacing w:val="-3"/>
        </w:rPr>
        <w:t>.</w:t>
      </w:r>
    </w:p>
    <w:p w14:paraId="66A52C59" w14:textId="32CDD535" w:rsidR="00FD58A7" w:rsidRPr="00CB52D0" w:rsidRDefault="00FD58A7" w:rsidP="0000314E">
      <w:pPr>
        <w:pStyle w:val="Brdtextmedindrag"/>
        <w:rPr>
          <w:spacing w:val="-3"/>
        </w:rPr>
      </w:pPr>
      <w:r>
        <w:rPr>
          <w:spacing w:val="-3"/>
        </w:rPr>
        <w:t xml:space="preserve">I </w:t>
      </w:r>
      <w:r>
        <w:rPr>
          <w:i/>
          <w:iCs/>
          <w:spacing w:val="-3"/>
        </w:rPr>
        <w:t>femte stycket</w:t>
      </w:r>
      <w:r>
        <w:rPr>
          <w:spacing w:val="-3"/>
        </w:rPr>
        <w:t>, som är nytt, anges att övriga kapitel</w:t>
      </w:r>
      <w:r w:rsidRPr="002C4BB3">
        <w:rPr>
          <w:spacing w:val="-3"/>
        </w:rPr>
        <w:t xml:space="preserve"> kompletterar </w:t>
      </w:r>
      <w:r>
        <w:rPr>
          <w:spacing w:val="-3"/>
        </w:rPr>
        <w:t xml:space="preserve">såväl </w:t>
      </w:r>
      <w:r w:rsidRPr="002C4BB3">
        <w:rPr>
          <w:spacing w:val="-3"/>
        </w:rPr>
        <w:t>tillsyns</w:t>
      </w:r>
      <w:r>
        <w:rPr>
          <w:spacing w:val="-3"/>
        </w:rPr>
        <w:softHyphen/>
      </w:r>
      <w:r w:rsidRPr="002C4BB3">
        <w:rPr>
          <w:spacing w:val="-3"/>
        </w:rPr>
        <w:t xml:space="preserve">förordningen </w:t>
      </w:r>
      <w:r>
        <w:rPr>
          <w:spacing w:val="-3"/>
        </w:rPr>
        <w:t xml:space="preserve">som </w:t>
      </w:r>
      <w:r w:rsidRPr="002C4BB3">
        <w:rPr>
          <w:spacing w:val="-3"/>
        </w:rPr>
        <w:t>värdepappersbolags</w:t>
      </w:r>
      <w:r>
        <w:rPr>
          <w:spacing w:val="-3"/>
        </w:rPr>
        <w:t xml:space="preserve">förordningen </w:t>
      </w:r>
      <w:r w:rsidRPr="002C4BB3">
        <w:rPr>
          <w:spacing w:val="-3"/>
        </w:rPr>
        <w:t xml:space="preserve">och genomför </w:t>
      </w:r>
      <w:r>
        <w:rPr>
          <w:spacing w:val="-3"/>
        </w:rPr>
        <w:t xml:space="preserve">såväl </w:t>
      </w:r>
      <w:r w:rsidRPr="002C4BB3">
        <w:rPr>
          <w:spacing w:val="-3"/>
        </w:rPr>
        <w:t>kapital</w:t>
      </w:r>
      <w:r>
        <w:rPr>
          <w:spacing w:val="-3"/>
        </w:rPr>
        <w:softHyphen/>
      </w:r>
      <w:r w:rsidRPr="002C4BB3">
        <w:rPr>
          <w:spacing w:val="-3"/>
        </w:rPr>
        <w:t xml:space="preserve">täckningsdirektviet </w:t>
      </w:r>
      <w:r>
        <w:rPr>
          <w:spacing w:val="-3"/>
        </w:rPr>
        <w:t xml:space="preserve">som </w:t>
      </w:r>
      <w:r w:rsidRPr="002C4BB3">
        <w:rPr>
          <w:spacing w:val="-3"/>
        </w:rPr>
        <w:t>värdepappersbolagsdirektivet</w:t>
      </w:r>
      <w:r w:rsidRPr="00CB52D0">
        <w:rPr>
          <w:spacing w:val="-3"/>
        </w:rPr>
        <w:t>.</w:t>
      </w:r>
    </w:p>
    <w:p w14:paraId="4470B1E2" w14:textId="65B7CB89" w:rsidR="00890231" w:rsidRDefault="00890231" w:rsidP="0000314E">
      <w:pPr>
        <w:pStyle w:val="Brdtextmedindrag"/>
      </w:pPr>
      <w:r w:rsidRPr="00CB52D0">
        <w:t xml:space="preserve">Hänvisningarna till </w:t>
      </w:r>
      <w:r w:rsidR="006A344D">
        <w:t xml:space="preserve">förordningarna är dynamiska och hänvisningarna till direktiven </w:t>
      </w:r>
      <w:r w:rsidRPr="00CB52D0" w:rsidDel="006A344D">
        <w:t>är statiska.</w:t>
      </w:r>
    </w:p>
    <w:p w14:paraId="1C50128B" w14:textId="77777777" w:rsidR="00D07565" w:rsidRDefault="00D07565">
      <w:pPr>
        <w:spacing w:line="2" w:lineRule="auto"/>
        <w:rPr>
          <w:rFonts w:ascii="Times New Roman" w:hAnsi="Times New Roman"/>
          <w:sz w:val="20"/>
        </w:rPr>
      </w:pPr>
      <w:r>
        <w:br w:type="page"/>
      </w:r>
    </w:p>
    <w:p w14:paraId="667E9A1C" w14:textId="77777777" w:rsidR="00890231" w:rsidRPr="00CB52D0" w:rsidRDefault="00890231" w:rsidP="00890231">
      <w:pPr>
        <w:pStyle w:val="Brdtext"/>
        <w:spacing w:line="220" w:lineRule="exact"/>
        <w:rPr>
          <w:sz w:val="18"/>
          <w:szCs w:val="18"/>
        </w:rPr>
      </w:pPr>
      <w:r w:rsidRPr="00CB52D0">
        <w:rPr>
          <w:b/>
          <w:sz w:val="18"/>
          <w:szCs w:val="18"/>
        </w:rPr>
        <w:lastRenderedPageBreak/>
        <w:t>2 §</w:t>
      </w:r>
      <w:r w:rsidRPr="00CB52D0">
        <w:rPr>
          <w:sz w:val="18"/>
          <w:szCs w:val="18"/>
        </w:rPr>
        <w:t>    I denna lag betyder</w:t>
      </w:r>
    </w:p>
    <w:p w14:paraId="21EB2474" w14:textId="77777777" w:rsidR="00890231" w:rsidRPr="00CB52D0" w:rsidRDefault="00890231" w:rsidP="00890231">
      <w:pPr>
        <w:pStyle w:val="Brdtextmedindrag"/>
        <w:spacing w:line="220" w:lineRule="exact"/>
        <w:rPr>
          <w:sz w:val="18"/>
          <w:szCs w:val="18"/>
        </w:rPr>
      </w:pPr>
      <w:r w:rsidRPr="00CB52D0">
        <w:rPr>
          <w:i/>
          <w:sz w:val="18"/>
          <w:szCs w:val="18"/>
        </w:rPr>
        <w:t>1</w:t>
      </w:r>
      <w:r w:rsidRPr="00CB52D0">
        <w:rPr>
          <w:sz w:val="18"/>
          <w:szCs w:val="18"/>
        </w:rPr>
        <w:t>. </w:t>
      </w:r>
      <w:r w:rsidRPr="00CB52D0">
        <w:rPr>
          <w:i/>
          <w:sz w:val="18"/>
          <w:szCs w:val="18"/>
        </w:rPr>
        <w:t xml:space="preserve">blandat finansiellt </w:t>
      </w:r>
      <w:r w:rsidRPr="00CB52D0">
        <w:rPr>
          <w:i/>
          <w:iCs/>
          <w:sz w:val="18"/>
          <w:szCs w:val="18"/>
        </w:rPr>
        <w:t>moderholdingföretag</w:t>
      </w:r>
      <w:r w:rsidRPr="00CB52D0">
        <w:rPr>
          <w:i/>
          <w:sz w:val="18"/>
          <w:szCs w:val="18"/>
        </w:rPr>
        <w:t xml:space="preserve"> inom EES</w:t>
      </w:r>
      <w:r w:rsidRPr="00CB52D0">
        <w:rPr>
          <w:sz w:val="18"/>
          <w:szCs w:val="18"/>
        </w:rPr>
        <w:t xml:space="preserve">: </w:t>
      </w:r>
    </w:p>
    <w:p w14:paraId="54E2286B" w14:textId="77777777" w:rsidR="00890231" w:rsidRPr="00CB52D0" w:rsidRDefault="00890231" w:rsidP="00890231">
      <w:pPr>
        <w:pStyle w:val="Brdtextmedindrag"/>
        <w:spacing w:line="220" w:lineRule="exact"/>
        <w:rPr>
          <w:sz w:val="18"/>
          <w:szCs w:val="18"/>
        </w:rPr>
      </w:pPr>
      <w:r w:rsidRPr="00CB52D0">
        <w:rPr>
          <w:sz w:val="18"/>
          <w:szCs w:val="18"/>
        </w:rPr>
        <w:t>a) i 4 a kap., ett företag som avses i artikel 4.1.58 i värde</w:t>
      </w:r>
      <w:r w:rsidRPr="00CB52D0">
        <w:rPr>
          <w:sz w:val="18"/>
          <w:szCs w:val="18"/>
        </w:rPr>
        <w:softHyphen/>
        <w:t>pappers</w:t>
      </w:r>
      <w:r w:rsidRPr="00CB52D0">
        <w:rPr>
          <w:sz w:val="18"/>
          <w:szCs w:val="18"/>
        </w:rPr>
        <w:softHyphen/>
        <w:t>bolags</w:t>
      </w:r>
      <w:r w:rsidRPr="00CB52D0">
        <w:rPr>
          <w:sz w:val="18"/>
          <w:szCs w:val="18"/>
        </w:rPr>
        <w:softHyphen/>
        <w:t>förordningen,</w:t>
      </w:r>
    </w:p>
    <w:p w14:paraId="03356625" w14:textId="77777777" w:rsidR="00890231" w:rsidRPr="00CB52D0" w:rsidRDefault="00890231" w:rsidP="00890231">
      <w:pPr>
        <w:pStyle w:val="Brdtextmedindrag"/>
        <w:spacing w:line="220" w:lineRule="exact"/>
      </w:pPr>
      <w:r w:rsidRPr="00CB52D0">
        <w:rPr>
          <w:sz w:val="18"/>
          <w:szCs w:val="18"/>
        </w:rPr>
        <w:t>b) i övrigt, ett företag som avses i artikel 4.1.33 i tillsynsförordningen,</w:t>
      </w:r>
      <w:r w:rsidRPr="00CB52D0">
        <w:t xml:space="preserve"> </w:t>
      </w:r>
    </w:p>
    <w:p w14:paraId="329C41AE" w14:textId="77777777" w:rsidR="00890231" w:rsidRPr="00CB52D0" w:rsidRDefault="00890231" w:rsidP="00890231">
      <w:pPr>
        <w:pStyle w:val="Brdtextmedindrag"/>
        <w:spacing w:line="220" w:lineRule="exact"/>
        <w:rPr>
          <w:i/>
          <w:iCs/>
          <w:sz w:val="18"/>
          <w:szCs w:val="18"/>
        </w:rPr>
      </w:pPr>
      <w:r w:rsidRPr="00CB52D0">
        <w:rPr>
          <w:i/>
          <w:iCs/>
          <w:sz w:val="18"/>
          <w:szCs w:val="18"/>
        </w:rPr>
        <w:t xml:space="preserve">2. dotterföretag: </w:t>
      </w:r>
    </w:p>
    <w:p w14:paraId="2F907872" w14:textId="77777777" w:rsidR="00890231" w:rsidRPr="00CB52D0" w:rsidRDefault="00890231" w:rsidP="00890231">
      <w:pPr>
        <w:pStyle w:val="Brdtextmedindrag"/>
        <w:spacing w:line="220" w:lineRule="exact"/>
        <w:rPr>
          <w:i/>
          <w:iCs/>
          <w:sz w:val="18"/>
          <w:szCs w:val="18"/>
        </w:rPr>
      </w:pPr>
      <w:r w:rsidRPr="00CB52D0">
        <w:rPr>
          <w:i/>
          <w:iCs/>
          <w:sz w:val="18"/>
          <w:szCs w:val="18"/>
        </w:rPr>
        <w:t>a) i 3 a och 4 a kap., ett företag som avses i artikel 4.1.51 i värde</w:t>
      </w:r>
      <w:r w:rsidRPr="00CB52D0">
        <w:rPr>
          <w:i/>
          <w:iCs/>
          <w:sz w:val="18"/>
          <w:szCs w:val="18"/>
        </w:rPr>
        <w:softHyphen/>
        <w:t>pap</w:t>
      </w:r>
      <w:r w:rsidRPr="00CB52D0">
        <w:rPr>
          <w:i/>
          <w:iCs/>
          <w:sz w:val="18"/>
          <w:szCs w:val="18"/>
        </w:rPr>
        <w:softHyphen/>
        <w:t>pers</w:t>
      </w:r>
      <w:r w:rsidRPr="00CB52D0">
        <w:rPr>
          <w:i/>
          <w:iCs/>
          <w:sz w:val="18"/>
          <w:szCs w:val="18"/>
        </w:rPr>
        <w:softHyphen/>
        <w:t>bolagsförordningen,</w:t>
      </w:r>
    </w:p>
    <w:p w14:paraId="54697BCA" w14:textId="77777777" w:rsidR="00890231" w:rsidRPr="00CB52D0" w:rsidRDefault="00890231" w:rsidP="00890231">
      <w:pPr>
        <w:pStyle w:val="Brdtextmedindrag"/>
        <w:spacing w:line="220" w:lineRule="exact"/>
        <w:rPr>
          <w:i/>
          <w:iCs/>
          <w:sz w:val="18"/>
          <w:szCs w:val="18"/>
        </w:rPr>
      </w:pPr>
      <w:r w:rsidRPr="00CB52D0">
        <w:rPr>
          <w:i/>
          <w:iCs/>
          <w:sz w:val="18"/>
          <w:szCs w:val="18"/>
        </w:rPr>
        <w:t>b) i 6 kap. 1 §, i fråga om värdepappersföretagskoncerner som avses i artikel 7 eller 8 i värde</w:t>
      </w:r>
      <w:r w:rsidRPr="00CB52D0">
        <w:rPr>
          <w:i/>
          <w:iCs/>
          <w:sz w:val="18"/>
          <w:szCs w:val="18"/>
        </w:rPr>
        <w:softHyphen/>
        <w:t>pappers</w:t>
      </w:r>
      <w:r w:rsidRPr="00CB52D0">
        <w:rPr>
          <w:i/>
          <w:iCs/>
          <w:sz w:val="18"/>
          <w:szCs w:val="18"/>
        </w:rPr>
        <w:softHyphen/>
        <w:t>bolagsförordningen, ett företag som avses i a,</w:t>
      </w:r>
    </w:p>
    <w:p w14:paraId="6DBECE12" w14:textId="77777777" w:rsidR="00890231" w:rsidRPr="00CB52D0" w:rsidRDefault="00890231" w:rsidP="00890231">
      <w:pPr>
        <w:pStyle w:val="Brdtextmedindrag"/>
        <w:spacing w:line="220" w:lineRule="exact"/>
        <w:rPr>
          <w:i/>
          <w:iCs/>
          <w:sz w:val="18"/>
          <w:szCs w:val="18"/>
        </w:rPr>
      </w:pPr>
      <w:r w:rsidRPr="00CB52D0">
        <w:rPr>
          <w:i/>
          <w:iCs/>
          <w:sz w:val="18"/>
          <w:szCs w:val="18"/>
        </w:rPr>
        <w:t xml:space="preserve">c) i övrigt, ett företag som avses i artikel 4.1.16 i tillsynsförordningen, </w:t>
      </w:r>
    </w:p>
    <w:p w14:paraId="4BF472A3" w14:textId="77777777" w:rsidR="00890231" w:rsidRPr="00CB52D0" w:rsidRDefault="00890231" w:rsidP="00890231">
      <w:pPr>
        <w:pStyle w:val="Brdtextmedindrag"/>
        <w:spacing w:line="220" w:lineRule="exact"/>
        <w:rPr>
          <w:i/>
          <w:iCs/>
          <w:sz w:val="18"/>
          <w:szCs w:val="18"/>
        </w:rPr>
      </w:pPr>
      <w:r w:rsidRPr="00CB52D0">
        <w:rPr>
          <w:i/>
          <w:iCs/>
          <w:sz w:val="18"/>
          <w:szCs w:val="18"/>
        </w:rPr>
        <w:t>3. </w:t>
      </w:r>
      <w:r w:rsidRPr="00CB52D0">
        <w:rPr>
          <w:i/>
          <w:sz w:val="18"/>
          <w:szCs w:val="18"/>
        </w:rPr>
        <w:t>EES</w:t>
      </w:r>
      <w:r w:rsidRPr="00CB52D0">
        <w:rPr>
          <w:sz w:val="18"/>
          <w:szCs w:val="18"/>
        </w:rPr>
        <w:t>:</w:t>
      </w:r>
      <w:r w:rsidRPr="00CB52D0">
        <w:rPr>
          <w:i/>
          <w:iCs/>
          <w:sz w:val="18"/>
          <w:szCs w:val="18"/>
        </w:rPr>
        <w:t xml:space="preserve"> Europeiska ekonomiska samarbetsområdet,</w:t>
      </w:r>
    </w:p>
    <w:p w14:paraId="7BDEB8D8" w14:textId="77777777" w:rsidR="00890231" w:rsidRPr="00CB52D0" w:rsidRDefault="00890231" w:rsidP="00890231">
      <w:pPr>
        <w:pStyle w:val="Brdtextmedindrag"/>
        <w:rPr>
          <w:i/>
          <w:sz w:val="18"/>
          <w:szCs w:val="18"/>
        </w:rPr>
      </w:pPr>
      <w:r w:rsidRPr="00CB52D0">
        <w:rPr>
          <w:i/>
          <w:sz w:val="18"/>
          <w:szCs w:val="18"/>
        </w:rPr>
        <w:t xml:space="preserve">4. holdingföretag med blandad verksamhet: </w:t>
      </w:r>
    </w:p>
    <w:p w14:paraId="2A662A4F" w14:textId="1D76633E" w:rsidR="00890231" w:rsidRPr="00CB52D0" w:rsidRDefault="00890231" w:rsidP="0000314E">
      <w:pPr>
        <w:pStyle w:val="Brdtextmedindrag"/>
        <w:rPr>
          <w:rFonts w:ascii="Arial" w:hAnsi="Arial" w:cs="Arial"/>
          <w:i/>
          <w:sz w:val="18"/>
          <w:szCs w:val="18"/>
        </w:rPr>
      </w:pPr>
      <w:r w:rsidRPr="00CB52D0">
        <w:rPr>
          <w:i/>
          <w:sz w:val="18"/>
          <w:szCs w:val="18"/>
        </w:rPr>
        <w:t>a) i 6 kap. 1 och 8 §§ och 8 kap. 2 och 4 §§, i fråga om värde</w:t>
      </w:r>
      <w:r w:rsidRPr="00CB52D0">
        <w:rPr>
          <w:i/>
          <w:sz w:val="18"/>
          <w:szCs w:val="18"/>
        </w:rPr>
        <w:softHyphen/>
        <w:t>pappers</w:t>
      </w:r>
      <w:r w:rsidRPr="00CB52D0">
        <w:rPr>
          <w:i/>
          <w:sz w:val="18"/>
          <w:szCs w:val="18"/>
        </w:rPr>
        <w:softHyphen/>
        <w:t>företags</w:t>
      </w:r>
      <w:r w:rsidRPr="00CB52D0">
        <w:rPr>
          <w:i/>
          <w:sz w:val="18"/>
          <w:szCs w:val="18"/>
        </w:rPr>
        <w:softHyphen/>
        <w:t>koncerner som av</w:t>
      </w:r>
      <w:r w:rsidRPr="00CB52D0">
        <w:rPr>
          <w:i/>
          <w:sz w:val="18"/>
          <w:szCs w:val="18"/>
        </w:rPr>
        <w:softHyphen/>
        <w:t>ses i artikel 53 i värde</w:t>
      </w:r>
      <w:r w:rsidRPr="00CB52D0">
        <w:rPr>
          <w:i/>
          <w:sz w:val="18"/>
          <w:szCs w:val="18"/>
        </w:rPr>
        <w:softHyphen/>
        <w:t>pappers</w:t>
      </w:r>
      <w:r w:rsidRPr="00CB52D0">
        <w:rPr>
          <w:i/>
          <w:sz w:val="18"/>
          <w:szCs w:val="18"/>
        </w:rPr>
        <w:softHyphen/>
        <w:t>bolags</w:t>
      </w:r>
      <w:r w:rsidRPr="00CB52D0">
        <w:rPr>
          <w:i/>
          <w:sz w:val="18"/>
          <w:szCs w:val="18"/>
        </w:rPr>
        <w:softHyphen/>
        <w:t>direktivet, ett före</w:t>
      </w:r>
      <w:r w:rsidRPr="00CB52D0">
        <w:rPr>
          <w:i/>
          <w:sz w:val="18"/>
          <w:szCs w:val="18"/>
        </w:rPr>
        <w:softHyphen/>
        <w:t xml:space="preserve">tag som avses i artikel 4.1.26 i </w:t>
      </w:r>
      <w:r w:rsidR="000D3F63">
        <w:rPr>
          <w:i/>
          <w:sz w:val="18"/>
          <w:szCs w:val="18"/>
        </w:rPr>
        <w:t>samma direktiv</w:t>
      </w:r>
      <w:r w:rsidRPr="00CB52D0">
        <w:rPr>
          <w:i/>
          <w:sz w:val="18"/>
          <w:szCs w:val="18"/>
        </w:rPr>
        <w:t>,</w:t>
      </w:r>
    </w:p>
    <w:p w14:paraId="2C71EBA5" w14:textId="77777777" w:rsidR="00890231" w:rsidRPr="00CB52D0" w:rsidRDefault="00890231" w:rsidP="00890231">
      <w:pPr>
        <w:pStyle w:val="Brdtextmedindrag"/>
        <w:rPr>
          <w:i/>
          <w:sz w:val="18"/>
          <w:szCs w:val="18"/>
        </w:rPr>
      </w:pPr>
      <w:r w:rsidRPr="00CB52D0">
        <w:rPr>
          <w:i/>
          <w:sz w:val="18"/>
          <w:szCs w:val="18"/>
        </w:rPr>
        <w:t>b) i övrigt, ett företag som av</w:t>
      </w:r>
      <w:r w:rsidRPr="00CB52D0">
        <w:rPr>
          <w:i/>
          <w:sz w:val="18"/>
          <w:szCs w:val="18"/>
        </w:rPr>
        <w:softHyphen/>
        <w:t>ses i artikel 4.1.22 i till</w:t>
      </w:r>
      <w:r w:rsidRPr="00CB52D0">
        <w:rPr>
          <w:i/>
          <w:sz w:val="18"/>
          <w:szCs w:val="18"/>
        </w:rPr>
        <w:softHyphen/>
        <w:t>syns</w:t>
      </w:r>
      <w:r w:rsidRPr="00CB52D0">
        <w:rPr>
          <w:i/>
          <w:sz w:val="18"/>
          <w:szCs w:val="18"/>
        </w:rPr>
        <w:softHyphen/>
        <w:t>förord</w:t>
      </w:r>
      <w:r w:rsidRPr="00CB52D0">
        <w:rPr>
          <w:i/>
          <w:sz w:val="18"/>
          <w:szCs w:val="18"/>
        </w:rPr>
        <w:softHyphen/>
        <w:t>ningen,</w:t>
      </w:r>
    </w:p>
    <w:p w14:paraId="2969F5B4" w14:textId="308DD0AF" w:rsidR="00890231" w:rsidRPr="00CB52D0" w:rsidRDefault="00890231" w:rsidP="00890231">
      <w:pPr>
        <w:pStyle w:val="Brdtextmedindrag"/>
        <w:rPr>
          <w:i/>
          <w:iCs/>
          <w:sz w:val="18"/>
          <w:szCs w:val="18"/>
        </w:rPr>
      </w:pPr>
      <w:r w:rsidRPr="00CB52D0">
        <w:rPr>
          <w:i/>
          <w:sz w:val="18"/>
          <w:szCs w:val="18"/>
        </w:rPr>
        <w:t>5</w:t>
      </w:r>
      <w:r w:rsidRPr="00CB52D0">
        <w:rPr>
          <w:sz w:val="18"/>
          <w:szCs w:val="18"/>
        </w:rPr>
        <w:t>.</w:t>
      </w:r>
      <w:r w:rsidRPr="00CB52D0">
        <w:rPr>
          <w:i/>
          <w:sz w:val="18"/>
          <w:szCs w:val="18"/>
        </w:rPr>
        <w:t> institut</w:t>
      </w:r>
      <w:r w:rsidRPr="00CB52D0">
        <w:rPr>
          <w:sz w:val="18"/>
          <w:szCs w:val="18"/>
        </w:rPr>
        <w:t xml:space="preserve">: </w:t>
      </w:r>
      <w:r w:rsidRPr="00CB52D0">
        <w:rPr>
          <w:i/>
          <w:sz w:val="18"/>
          <w:szCs w:val="18"/>
        </w:rPr>
        <w:t>detsamma som i artikel 4.1.3 i tillsynsförordningen</w:t>
      </w:r>
      <w:r w:rsidR="0019686F">
        <w:rPr>
          <w:i/>
          <w:sz w:val="18"/>
          <w:szCs w:val="18"/>
        </w:rPr>
        <w:t>,</w:t>
      </w:r>
      <w:r w:rsidRPr="00CB52D0" w:rsidDel="003119FE">
        <w:rPr>
          <w:i/>
          <w:iCs/>
          <w:sz w:val="18"/>
          <w:szCs w:val="18"/>
        </w:rPr>
        <w:t xml:space="preserve"> </w:t>
      </w:r>
    </w:p>
    <w:p w14:paraId="6103CF48" w14:textId="77777777" w:rsidR="00890231" w:rsidRPr="00CB52D0" w:rsidRDefault="00890231" w:rsidP="00890231">
      <w:pPr>
        <w:pStyle w:val="Brdtextmedindrag"/>
        <w:rPr>
          <w:i/>
          <w:sz w:val="18"/>
          <w:szCs w:val="18"/>
        </w:rPr>
      </w:pPr>
      <w:r w:rsidRPr="00CB52D0">
        <w:rPr>
          <w:i/>
          <w:sz w:val="18"/>
          <w:szCs w:val="18"/>
        </w:rPr>
        <w:t>6. konsoliderad situation: det</w:t>
      </w:r>
      <w:r w:rsidRPr="00CB52D0">
        <w:rPr>
          <w:i/>
          <w:sz w:val="18"/>
          <w:szCs w:val="18"/>
        </w:rPr>
        <w:softHyphen/>
        <w:t>samma som i artikel 4.1.47 i tillsynsförordningen,</w:t>
      </w:r>
    </w:p>
    <w:p w14:paraId="6A33F5A4" w14:textId="77777777" w:rsidR="00890231" w:rsidRPr="00CB52D0" w:rsidRDefault="00890231" w:rsidP="00890231">
      <w:pPr>
        <w:pStyle w:val="Brdtextmedindrag"/>
        <w:rPr>
          <w:sz w:val="18"/>
          <w:szCs w:val="18"/>
        </w:rPr>
      </w:pPr>
      <w:r w:rsidRPr="00CB52D0">
        <w:rPr>
          <w:i/>
          <w:sz w:val="18"/>
          <w:szCs w:val="18"/>
        </w:rPr>
        <w:t>7</w:t>
      </w:r>
      <w:r w:rsidRPr="00CB52D0">
        <w:rPr>
          <w:sz w:val="18"/>
          <w:szCs w:val="18"/>
        </w:rPr>
        <w:t>. </w:t>
      </w:r>
      <w:r w:rsidRPr="00CB52D0">
        <w:rPr>
          <w:i/>
          <w:sz w:val="18"/>
          <w:szCs w:val="18"/>
        </w:rPr>
        <w:t>kreditinstitut</w:t>
      </w:r>
      <w:r w:rsidRPr="00CB52D0">
        <w:rPr>
          <w:sz w:val="18"/>
          <w:szCs w:val="18"/>
        </w:rPr>
        <w:t xml:space="preserve">: </w:t>
      </w:r>
    </w:p>
    <w:p w14:paraId="6663716A" w14:textId="77777777" w:rsidR="00890231" w:rsidRPr="00CB52D0" w:rsidRDefault="00890231" w:rsidP="00890231">
      <w:pPr>
        <w:pStyle w:val="Brdtextmedindrag"/>
        <w:rPr>
          <w:i/>
          <w:sz w:val="18"/>
          <w:szCs w:val="18"/>
        </w:rPr>
      </w:pPr>
      <w:r w:rsidRPr="00CB52D0">
        <w:rPr>
          <w:i/>
          <w:sz w:val="18"/>
          <w:szCs w:val="18"/>
        </w:rPr>
        <w:t xml:space="preserve">a) ett kreditinstitut </w:t>
      </w:r>
      <w:r w:rsidRPr="00CB52D0">
        <w:rPr>
          <w:sz w:val="18"/>
          <w:szCs w:val="18"/>
        </w:rPr>
        <w:t>enligt lagen (2004:297) om bank- och finan</w:t>
      </w:r>
      <w:r w:rsidRPr="00CB52D0">
        <w:rPr>
          <w:sz w:val="18"/>
          <w:szCs w:val="18"/>
        </w:rPr>
        <w:softHyphen/>
        <w:t>sieringsrörelse</w:t>
      </w:r>
      <w:r w:rsidRPr="00CB52D0">
        <w:rPr>
          <w:i/>
          <w:sz w:val="18"/>
          <w:szCs w:val="18"/>
        </w:rPr>
        <w:t>,</w:t>
      </w:r>
    </w:p>
    <w:p w14:paraId="1002CB60" w14:textId="77777777" w:rsidR="00890231" w:rsidRPr="00CB52D0" w:rsidRDefault="00890231" w:rsidP="00890231">
      <w:pPr>
        <w:pStyle w:val="Brdtextmedindrag"/>
        <w:rPr>
          <w:i/>
          <w:sz w:val="18"/>
          <w:szCs w:val="18"/>
        </w:rPr>
      </w:pPr>
      <w:r w:rsidRPr="00CB52D0">
        <w:rPr>
          <w:i/>
          <w:sz w:val="18"/>
          <w:szCs w:val="18"/>
        </w:rPr>
        <w:t>b) </w:t>
      </w:r>
      <w:r w:rsidRPr="00CB52D0">
        <w:rPr>
          <w:sz w:val="18"/>
          <w:szCs w:val="18"/>
        </w:rPr>
        <w:t>Svenska skepps</w:t>
      </w:r>
      <w:r w:rsidRPr="00CB52D0">
        <w:rPr>
          <w:sz w:val="18"/>
          <w:szCs w:val="18"/>
        </w:rPr>
        <w:softHyphen/>
        <w:t>hypoteks</w:t>
      </w:r>
      <w:r w:rsidRPr="00CB52D0">
        <w:rPr>
          <w:sz w:val="18"/>
          <w:szCs w:val="18"/>
        </w:rPr>
        <w:softHyphen/>
        <w:t>kassan</w:t>
      </w:r>
      <w:r w:rsidRPr="00CB52D0">
        <w:rPr>
          <w:i/>
          <w:sz w:val="18"/>
          <w:szCs w:val="18"/>
        </w:rPr>
        <w:t xml:space="preserve">, </w:t>
      </w:r>
    </w:p>
    <w:p w14:paraId="5640C983" w14:textId="77777777" w:rsidR="00890231" w:rsidRPr="00CB52D0" w:rsidRDefault="00890231" w:rsidP="00890231">
      <w:pPr>
        <w:pStyle w:val="Brdtextmedindrag"/>
        <w:rPr>
          <w:i/>
          <w:sz w:val="18"/>
          <w:szCs w:val="18"/>
        </w:rPr>
      </w:pPr>
      <w:r w:rsidRPr="00CB52D0">
        <w:rPr>
          <w:i/>
          <w:sz w:val="18"/>
          <w:szCs w:val="18"/>
        </w:rPr>
        <w:t>c) ett värdepappersbolag med till</w:t>
      </w:r>
      <w:r w:rsidRPr="00CB52D0">
        <w:rPr>
          <w:i/>
          <w:sz w:val="18"/>
          <w:szCs w:val="18"/>
        </w:rPr>
        <w:softHyphen/>
        <w:t>stånd att som sidotjänst ta emot kunders medel på konto för att under</w:t>
      </w:r>
      <w:r w:rsidRPr="00CB52D0">
        <w:rPr>
          <w:i/>
          <w:sz w:val="18"/>
          <w:szCs w:val="18"/>
        </w:rPr>
        <w:softHyphen/>
        <w:t xml:space="preserve">lätta värdepappersrörelsen enligt 2 kap. 2 § första stycket 8 </w:t>
      </w:r>
      <w:r w:rsidRPr="00CB52D0">
        <w:rPr>
          <w:i/>
          <w:spacing w:val="-5"/>
          <w:sz w:val="18"/>
          <w:szCs w:val="18"/>
        </w:rPr>
        <w:t>lagen (2007:528) om värdepappers</w:t>
      </w:r>
      <w:r w:rsidRPr="00CB52D0">
        <w:rPr>
          <w:i/>
          <w:spacing w:val="-5"/>
          <w:sz w:val="18"/>
          <w:szCs w:val="18"/>
        </w:rPr>
        <w:softHyphen/>
        <w:t>marknaden</w:t>
      </w:r>
      <w:r w:rsidRPr="00CB52D0">
        <w:rPr>
          <w:i/>
          <w:sz w:val="18"/>
          <w:szCs w:val="18"/>
        </w:rPr>
        <w:t xml:space="preserve">, </w:t>
      </w:r>
    </w:p>
    <w:p w14:paraId="0E7F83CE" w14:textId="77777777" w:rsidR="00890231" w:rsidRPr="00CB52D0" w:rsidRDefault="00890231" w:rsidP="00890231">
      <w:pPr>
        <w:pStyle w:val="Brdtextmedindrag"/>
        <w:rPr>
          <w:i/>
          <w:sz w:val="18"/>
          <w:szCs w:val="18"/>
        </w:rPr>
      </w:pPr>
      <w:r w:rsidRPr="00CB52D0">
        <w:rPr>
          <w:i/>
          <w:sz w:val="18"/>
          <w:szCs w:val="18"/>
        </w:rPr>
        <w:t>d) ett svenskt aktiebolag som är ett sådant värdepappersföretag som avses i artikel 1.2 a eller b i värdepappersbolagsförordningen,</w:t>
      </w:r>
    </w:p>
    <w:p w14:paraId="4CF027D0" w14:textId="77777777" w:rsidR="00890231" w:rsidRPr="00CB52D0" w:rsidRDefault="00890231" w:rsidP="00890231">
      <w:pPr>
        <w:pStyle w:val="Brdtextmedindrag"/>
        <w:rPr>
          <w:i/>
          <w:sz w:val="18"/>
          <w:szCs w:val="18"/>
        </w:rPr>
      </w:pPr>
      <w:r w:rsidRPr="00CB52D0">
        <w:rPr>
          <w:i/>
          <w:sz w:val="18"/>
          <w:szCs w:val="18"/>
        </w:rPr>
        <w:t xml:space="preserve">e) ett </w:t>
      </w:r>
      <w:r>
        <w:rPr>
          <w:i/>
          <w:sz w:val="18"/>
          <w:szCs w:val="18"/>
        </w:rPr>
        <w:t>värdepappersbolag</w:t>
      </w:r>
      <w:r w:rsidRPr="00CB52D0">
        <w:rPr>
          <w:i/>
          <w:sz w:val="18"/>
          <w:szCs w:val="18"/>
        </w:rPr>
        <w:t xml:space="preserve"> för vilket ett beslut av Finansinspektionen enligt 3</w:t>
      </w:r>
      <w:r w:rsidRPr="00CB52D0">
        <w:t> </w:t>
      </w:r>
      <w:r w:rsidRPr="00CB52D0">
        <w:rPr>
          <w:i/>
          <w:sz w:val="18"/>
          <w:szCs w:val="18"/>
        </w:rPr>
        <w:t xml:space="preserve">a § gäller, och </w:t>
      </w:r>
    </w:p>
    <w:p w14:paraId="34343652" w14:textId="77777777" w:rsidR="00890231" w:rsidRPr="00CB52D0" w:rsidRDefault="00890231" w:rsidP="00890231">
      <w:pPr>
        <w:pStyle w:val="Brdtextmedindrag"/>
        <w:rPr>
          <w:i/>
          <w:sz w:val="18"/>
          <w:szCs w:val="18"/>
        </w:rPr>
      </w:pPr>
      <w:r w:rsidRPr="00CB52D0">
        <w:rPr>
          <w:i/>
          <w:sz w:val="18"/>
          <w:szCs w:val="18"/>
        </w:rPr>
        <w:t>f) ett svenskt aktiebolag som är ett sådant värdepappersföretag som avses i artikel 1.5 i värdepappers</w:t>
      </w:r>
      <w:r w:rsidRPr="00CB52D0">
        <w:rPr>
          <w:i/>
          <w:sz w:val="18"/>
          <w:szCs w:val="18"/>
        </w:rPr>
        <w:softHyphen/>
        <w:t>bolagsförordningen</w:t>
      </w:r>
      <w:r w:rsidRPr="00CB52D0">
        <w:rPr>
          <w:i/>
          <w:iCs/>
          <w:sz w:val="18"/>
          <w:szCs w:val="18"/>
        </w:rPr>
        <w:t>,</w:t>
      </w:r>
    </w:p>
    <w:p w14:paraId="5214C6DF" w14:textId="77777777" w:rsidR="00890231" w:rsidRPr="00CB52D0" w:rsidRDefault="00890231" w:rsidP="00890231">
      <w:pPr>
        <w:pStyle w:val="Brdtextmedindrag"/>
        <w:rPr>
          <w:sz w:val="18"/>
          <w:szCs w:val="18"/>
        </w:rPr>
      </w:pPr>
      <w:r w:rsidRPr="00CB52D0">
        <w:rPr>
          <w:i/>
          <w:sz w:val="18"/>
          <w:szCs w:val="18"/>
        </w:rPr>
        <w:t>8. litet och icke-sammanlänkat värdepappersbolag: ett värde</w:t>
      </w:r>
      <w:r w:rsidRPr="00CB52D0">
        <w:rPr>
          <w:i/>
          <w:sz w:val="18"/>
          <w:szCs w:val="18"/>
        </w:rPr>
        <w:softHyphen/>
        <w:t>pap</w:t>
      </w:r>
      <w:r w:rsidRPr="00CB52D0">
        <w:rPr>
          <w:i/>
          <w:sz w:val="18"/>
          <w:szCs w:val="18"/>
        </w:rPr>
        <w:softHyphen/>
        <w:t>pers</w:t>
      </w:r>
      <w:r w:rsidRPr="00CB52D0">
        <w:rPr>
          <w:i/>
          <w:sz w:val="18"/>
          <w:szCs w:val="18"/>
        </w:rPr>
        <w:softHyphen/>
        <w:t>bolag som anses vara ett litet och icke-sammanlänkat värde</w:t>
      </w:r>
      <w:r w:rsidRPr="00CB52D0">
        <w:rPr>
          <w:i/>
          <w:sz w:val="18"/>
          <w:szCs w:val="18"/>
        </w:rPr>
        <w:softHyphen/>
        <w:t>pap</w:t>
      </w:r>
      <w:r w:rsidRPr="00CB52D0">
        <w:rPr>
          <w:i/>
          <w:sz w:val="18"/>
          <w:szCs w:val="18"/>
        </w:rPr>
        <w:softHyphen/>
        <w:t>pers</w:t>
      </w:r>
      <w:r w:rsidRPr="00CB52D0">
        <w:rPr>
          <w:i/>
          <w:sz w:val="18"/>
          <w:szCs w:val="18"/>
        </w:rPr>
        <w:softHyphen/>
        <w:t>företag enligt artikel 12.1 i värde</w:t>
      </w:r>
      <w:r w:rsidRPr="00CB52D0">
        <w:rPr>
          <w:i/>
          <w:sz w:val="18"/>
          <w:szCs w:val="18"/>
        </w:rPr>
        <w:softHyphen/>
        <w:t>pap</w:t>
      </w:r>
      <w:r w:rsidRPr="00CB52D0">
        <w:rPr>
          <w:i/>
          <w:sz w:val="18"/>
          <w:szCs w:val="18"/>
        </w:rPr>
        <w:softHyphen/>
        <w:t>persbolagsförordningen,</w:t>
      </w:r>
    </w:p>
    <w:p w14:paraId="021E461D" w14:textId="77777777" w:rsidR="00890231" w:rsidRPr="00CB52D0" w:rsidRDefault="00890231" w:rsidP="00890231">
      <w:pPr>
        <w:pStyle w:val="Brdtextmedindrag"/>
        <w:rPr>
          <w:i/>
          <w:sz w:val="18"/>
          <w:szCs w:val="18"/>
        </w:rPr>
      </w:pPr>
      <w:r w:rsidRPr="00CB52D0">
        <w:rPr>
          <w:i/>
          <w:sz w:val="18"/>
          <w:szCs w:val="18"/>
        </w:rPr>
        <w:t xml:space="preserve">9. moderföretag: </w:t>
      </w:r>
    </w:p>
    <w:p w14:paraId="5E7465A1" w14:textId="6A19576F" w:rsidR="00890231" w:rsidRPr="00CB52D0" w:rsidRDefault="00890231" w:rsidP="00890231">
      <w:pPr>
        <w:pStyle w:val="Brdtextmedindrag"/>
        <w:rPr>
          <w:i/>
          <w:sz w:val="18"/>
          <w:szCs w:val="18"/>
        </w:rPr>
      </w:pPr>
      <w:r w:rsidRPr="00CB52D0">
        <w:rPr>
          <w:i/>
          <w:sz w:val="18"/>
          <w:szCs w:val="18"/>
        </w:rPr>
        <w:t xml:space="preserve">a) i 3 a och 4 a kap., </w:t>
      </w:r>
      <w:r w:rsidR="0019686F" w:rsidRPr="00CB52D0">
        <w:rPr>
          <w:i/>
          <w:sz w:val="18"/>
          <w:szCs w:val="18"/>
        </w:rPr>
        <w:t>6</w:t>
      </w:r>
      <w:r w:rsidR="0019686F">
        <w:rPr>
          <w:i/>
          <w:sz w:val="18"/>
          <w:szCs w:val="18"/>
        </w:rPr>
        <w:t> </w:t>
      </w:r>
      <w:r w:rsidRPr="00CB52D0">
        <w:rPr>
          <w:i/>
          <w:sz w:val="18"/>
          <w:szCs w:val="18"/>
        </w:rPr>
        <w:t>kap. 2 § andra stycket och 7 a kap. 1 §, ett företag som avses i 4.1.42 i värdepappersbolags</w:t>
      </w:r>
      <w:r w:rsidRPr="00CB52D0">
        <w:rPr>
          <w:i/>
          <w:sz w:val="18"/>
          <w:szCs w:val="18"/>
        </w:rPr>
        <w:softHyphen/>
        <w:t>för</w:t>
      </w:r>
      <w:r w:rsidRPr="00CB52D0">
        <w:rPr>
          <w:i/>
          <w:sz w:val="18"/>
          <w:szCs w:val="18"/>
        </w:rPr>
        <w:softHyphen/>
        <w:t>ordningen,</w:t>
      </w:r>
    </w:p>
    <w:p w14:paraId="326BB9F1" w14:textId="77777777" w:rsidR="00890231" w:rsidRPr="00CB52D0" w:rsidRDefault="00890231" w:rsidP="00890231">
      <w:pPr>
        <w:pStyle w:val="Brdtextmedindrag"/>
        <w:rPr>
          <w:i/>
          <w:sz w:val="18"/>
          <w:szCs w:val="18"/>
        </w:rPr>
      </w:pPr>
      <w:r w:rsidRPr="00CB52D0">
        <w:rPr>
          <w:i/>
          <w:sz w:val="18"/>
          <w:szCs w:val="18"/>
        </w:rPr>
        <w:t>b) i 10 kap. 2 § 3, i fråga om moderföretag som avses i 6 kap. 2 § andra stycket, ett företag som avses i a,</w:t>
      </w:r>
    </w:p>
    <w:p w14:paraId="69C924F8" w14:textId="77777777" w:rsidR="00890231" w:rsidRPr="00CB52D0" w:rsidRDefault="00890231" w:rsidP="00890231">
      <w:pPr>
        <w:pStyle w:val="Brdtextmedindrag"/>
        <w:rPr>
          <w:i/>
          <w:sz w:val="18"/>
          <w:szCs w:val="18"/>
        </w:rPr>
      </w:pPr>
      <w:r w:rsidRPr="00CB52D0">
        <w:rPr>
          <w:i/>
          <w:sz w:val="18"/>
          <w:szCs w:val="18"/>
        </w:rPr>
        <w:t>c) i övrigt, ett företag som avses i artikel 4.1.15 i tillsynsför</w:t>
      </w:r>
      <w:r w:rsidRPr="00CB52D0">
        <w:rPr>
          <w:i/>
          <w:sz w:val="18"/>
          <w:szCs w:val="18"/>
        </w:rPr>
        <w:softHyphen/>
        <w:t>ordningen,</w:t>
      </w:r>
    </w:p>
    <w:p w14:paraId="649C36CD" w14:textId="77777777" w:rsidR="00890231" w:rsidRPr="00CB52D0" w:rsidRDefault="00890231" w:rsidP="00890231">
      <w:pPr>
        <w:pStyle w:val="Brdtextmedindrag"/>
        <w:rPr>
          <w:i/>
          <w:sz w:val="18"/>
          <w:szCs w:val="18"/>
        </w:rPr>
      </w:pPr>
      <w:r w:rsidRPr="00CB52D0">
        <w:rPr>
          <w:i/>
          <w:sz w:val="18"/>
          <w:szCs w:val="18"/>
        </w:rPr>
        <w:t>10. på gruppnivå: detsamma som i artikel 4.1.48 i tillsynsförord</w:t>
      </w:r>
      <w:r w:rsidRPr="00CB52D0">
        <w:rPr>
          <w:i/>
          <w:sz w:val="18"/>
          <w:szCs w:val="18"/>
        </w:rPr>
        <w:softHyphen/>
        <w:t xml:space="preserve">ningen, </w:t>
      </w:r>
    </w:p>
    <w:p w14:paraId="57EF4836" w14:textId="77777777" w:rsidR="00890231" w:rsidRPr="00CB52D0" w:rsidRDefault="00890231" w:rsidP="00890231">
      <w:pPr>
        <w:pStyle w:val="Brdtextmedindrag"/>
        <w:rPr>
          <w:i/>
          <w:sz w:val="18"/>
          <w:szCs w:val="18"/>
        </w:rPr>
      </w:pPr>
      <w:r w:rsidRPr="00CB52D0" w:rsidDel="00C56F27">
        <w:rPr>
          <w:i/>
          <w:sz w:val="18"/>
          <w:szCs w:val="18"/>
        </w:rPr>
        <w:t>11</w:t>
      </w:r>
      <w:r w:rsidRPr="00CB52D0">
        <w:rPr>
          <w:i/>
          <w:sz w:val="18"/>
          <w:szCs w:val="18"/>
        </w:rPr>
        <w:t>. på undergruppsnivå: det</w:t>
      </w:r>
      <w:r w:rsidRPr="00CB52D0">
        <w:rPr>
          <w:i/>
          <w:sz w:val="18"/>
          <w:szCs w:val="18"/>
        </w:rPr>
        <w:softHyphen/>
        <w:t>samma som i artikel 4.1.49 i tillsynsförord</w:t>
      </w:r>
      <w:r w:rsidRPr="00CB52D0">
        <w:rPr>
          <w:i/>
          <w:sz w:val="18"/>
          <w:szCs w:val="18"/>
        </w:rPr>
        <w:softHyphen/>
        <w:t xml:space="preserve">ningen, </w:t>
      </w:r>
    </w:p>
    <w:p w14:paraId="11B2357C" w14:textId="77777777" w:rsidR="00890231" w:rsidRPr="00CB52D0" w:rsidRDefault="00890231" w:rsidP="00890231">
      <w:pPr>
        <w:pStyle w:val="Brdtextmedindrag"/>
        <w:rPr>
          <w:i/>
          <w:sz w:val="18"/>
          <w:szCs w:val="18"/>
        </w:rPr>
      </w:pPr>
      <w:r w:rsidRPr="00CB52D0">
        <w:rPr>
          <w:i/>
          <w:sz w:val="18"/>
          <w:szCs w:val="18"/>
        </w:rPr>
        <w:t>12. systemrisk: detsamma som i 1 kap. 2 § 12 lagen (2014:966) om kapital</w:t>
      </w:r>
      <w:r>
        <w:rPr>
          <w:i/>
          <w:sz w:val="18"/>
          <w:szCs w:val="18"/>
        </w:rPr>
        <w:softHyphen/>
      </w:r>
      <w:r w:rsidRPr="00CB52D0">
        <w:rPr>
          <w:i/>
          <w:sz w:val="18"/>
          <w:szCs w:val="18"/>
        </w:rPr>
        <w:t>buffertar,</w:t>
      </w:r>
    </w:p>
    <w:p w14:paraId="7CBA7ECE" w14:textId="77777777" w:rsidR="00890231" w:rsidRPr="00CB52D0" w:rsidRDefault="00890231" w:rsidP="00890231">
      <w:pPr>
        <w:pStyle w:val="Brdtextmedindrag"/>
        <w:rPr>
          <w:sz w:val="18"/>
          <w:szCs w:val="18"/>
        </w:rPr>
      </w:pPr>
      <w:r w:rsidRPr="00CB52D0">
        <w:rPr>
          <w:i/>
          <w:spacing w:val="-6"/>
          <w:sz w:val="18"/>
          <w:szCs w:val="18"/>
        </w:rPr>
        <w:t>13.</w:t>
      </w:r>
      <w:r w:rsidRPr="00CB52D0">
        <w:rPr>
          <w:spacing w:val="-6"/>
          <w:sz w:val="18"/>
          <w:szCs w:val="18"/>
        </w:rPr>
        <w:t> </w:t>
      </w:r>
      <w:r w:rsidRPr="00CB52D0">
        <w:rPr>
          <w:i/>
          <w:iCs/>
          <w:spacing w:val="-6"/>
          <w:sz w:val="18"/>
          <w:szCs w:val="18"/>
        </w:rPr>
        <w:t>värdepappersbolag</w:t>
      </w:r>
      <w:r w:rsidRPr="00CB52D0">
        <w:rPr>
          <w:spacing w:val="-6"/>
          <w:sz w:val="18"/>
          <w:szCs w:val="18"/>
        </w:rPr>
        <w:t xml:space="preserve">: ett </w:t>
      </w:r>
      <w:r w:rsidRPr="00CB52D0">
        <w:rPr>
          <w:i/>
          <w:spacing w:val="-6"/>
          <w:sz w:val="18"/>
          <w:szCs w:val="18"/>
        </w:rPr>
        <w:t>värde</w:t>
      </w:r>
      <w:r w:rsidRPr="00CB52D0">
        <w:rPr>
          <w:i/>
          <w:spacing w:val="-6"/>
          <w:sz w:val="18"/>
          <w:szCs w:val="18"/>
        </w:rPr>
        <w:softHyphen/>
        <w:t xml:space="preserve">pappersbolag som avses </w:t>
      </w:r>
      <w:r w:rsidRPr="00CB52D0">
        <w:rPr>
          <w:i/>
          <w:spacing w:val="-4"/>
          <w:sz w:val="18"/>
          <w:szCs w:val="18"/>
        </w:rPr>
        <w:t>i 1 kap. 4 b § lagen om</w:t>
      </w:r>
      <w:r w:rsidRPr="00CB52D0">
        <w:rPr>
          <w:i/>
          <w:sz w:val="18"/>
          <w:szCs w:val="18"/>
        </w:rPr>
        <w:t xml:space="preserve"> värde</w:t>
      </w:r>
      <w:r w:rsidRPr="00CB52D0">
        <w:rPr>
          <w:i/>
          <w:sz w:val="18"/>
          <w:szCs w:val="18"/>
        </w:rPr>
        <w:softHyphen/>
        <w:t>pappersmark</w:t>
      </w:r>
      <w:r w:rsidRPr="00CB52D0">
        <w:rPr>
          <w:i/>
          <w:sz w:val="18"/>
          <w:szCs w:val="18"/>
        </w:rPr>
        <w:softHyphen/>
        <w:t>naden, utom sådana värde</w:t>
      </w:r>
      <w:r w:rsidRPr="00CB52D0">
        <w:rPr>
          <w:i/>
          <w:sz w:val="18"/>
          <w:szCs w:val="18"/>
        </w:rPr>
        <w:softHyphen/>
        <w:t>pappers</w:t>
      </w:r>
      <w:r w:rsidRPr="00CB52D0">
        <w:rPr>
          <w:i/>
          <w:sz w:val="18"/>
          <w:szCs w:val="18"/>
        </w:rPr>
        <w:softHyphen/>
        <w:t>bolag som avses i 7 c</w:t>
      </w:r>
      <w:r w:rsidRPr="00CB52D0">
        <w:rPr>
          <w:sz w:val="18"/>
          <w:szCs w:val="18"/>
        </w:rPr>
        <w:t>–</w:t>
      </w:r>
      <w:r w:rsidRPr="00CB52D0">
        <w:rPr>
          <w:i/>
          <w:sz w:val="18"/>
          <w:szCs w:val="18"/>
        </w:rPr>
        <w:t>f,</w:t>
      </w:r>
    </w:p>
    <w:p w14:paraId="199F9DD9" w14:textId="77777777" w:rsidR="00890231" w:rsidRPr="00CB52D0" w:rsidRDefault="00890231" w:rsidP="00890231">
      <w:pPr>
        <w:pStyle w:val="Brdtextmedindrag"/>
        <w:rPr>
          <w:i/>
          <w:sz w:val="18"/>
          <w:szCs w:val="18"/>
        </w:rPr>
      </w:pPr>
      <w:r w:rsidRPr="00CB52D0">
        <w:rPr>
          <w:i/>
          <w:sz w:val="18"/>
          <w:szCs w:val="18"/>
        </w:rPr>
        <w:t>14. värdepappersföretags</w:t>
      </w:r>
      <w:r w:rsidRPr="00CB52D0">
        <w:rPr>
          <w:i/>
          <w:sz w:val="18"/>
          <w:szCs w:val="18"/>
        </w:rPr>
        <w:softHyphen/>
        <w:t>kon</w:t>
      </w:r>
      <w:r w:rsidRPr="00CB52D0">
        <w:rPr>
          <w:i/>
          <w:sz w:val="18"/>
          <w:szCs w:val="18"/>
        </w:rPr>
        <w:softHyphen/>
        <w:t>cern: detsamma som i arti</w:t>
      </w:r>
      <w:r w:rsidRPr="00CB52D0">
        <w:rPr>
          <w:i/>
          <w:sz w:val="18"/>
          <w:szCs w:val="18"/>
        </w:rPr>
        <w:softHyphen/>
        <w:t>kel 4.1.25 i värdepappers</w:t>
      </w:r>
      <w:r w:rsidRPr="00CB52D0">
        <w:rPr>
          <w:i/>
          <w:sz w:val="18"/>
          <w:szCs w:val="18"/>
        </w:rPr>
        <w:softHyphen/>
        <w:t>bolags</w:t>
      </w:r>
      <w:r w:rsidRPr="00CB52D0">
        <w:rPr>
          <w:i/>
          <w:sz w:val="18"/>
          <w:szCs w:val="18"/>
        </w:rPr>
        <w:softHyphen/>
      </w:r>
      <w:r w:rsidRPr="00CB52D0">
        <w:rPr>
          <w:i/>
          <w:sz w:val="18"/>
          <w:szCs w:val="18"/>
        </w:rPr>
        <w:softHyphen/>
        <w:t>förordningen,</w:t>
      </w:r>
    </w:p>
    <w:p w14:paraId="1B774ECC" w14:textId="77777777" w:rsidR="00890231" w:rsidRPr="00CB52D0" w:rsidRDefault="00890231" w:rsidP="00890231">
      <w:pPr>
        <w:pStyle w:val="Brdtextmedindrag"/>
        <w:rPr>
          <w:sz w:val="18"/>
          <w:szCs w:val="18"/>
        </w:rPr>
      </w:pPr>
      <w:r w:rsidRPr="00CB52D0">
        <w:rPr>
          <w:i/>
          <w:sz w:val="18"/>
          <w:szCs w:val="18"/>
        </w:rPr>
        <w:t>15. värdepappersinriktat holdingföretag: ett företag som avses i artikel 4.1.23 i värdepappers</w:t>
      </w:r>
      <w:r w:rsidRPr="00CB52D0">
        <w:rPr>
          <w:i/>
          <w:sz w:val="18"/>
          <w:szCs w:val="18"/>
        </w:rPr>
        <w:softHyphen/>
        <w:t>bolagsförordningen,</w:t>
      </w:r>
    </w:p>
    <w:p w14:paraId="4B16AE18" w14:textId="77777777" w:rsidR="00890231" w:rsidRPr="00CB52D0" w:rsidRDefault="00890231" w:rsidP="00890231">
      <w:pPr>
        <w:pStyle w:val="Brdtextmedindrag"/>
        <w:rPr>
          <w:i/>
          <w:sz w:val="18"/>
          <w:szCs w:val="18"/>
        </w:rPr>
      </w:pPr>
      <w:r w:rsidRPr="00CB52D0">
        <w:rPr>
          <w:i/>
          <w:sz w:val="18"/>
          <w:szCs w:val="18"/>
        </w:rPr>
        <w:t>16. värdepappersinriktat moderholdingföretag inom EES: ett företag som avses i artikel 4.1.57 i värdepappers</w:t>
      </w:r>
      <w:r w:rsidRPr="00CB52D0">
        <w:rPr>
          <w:i/>
          <w:sz w:val="18"/>
          <w:szCs w:val="18"/>
        </w:rPr>
        <w:softHyphen/>
        <w:t>bolagsförordningen.</w:t>
      </w:r>
    </w:p>
    <w:p w14:paraId="40219B39" w14:textId="77777777" w:rsidR="00890231" w:rsidRPr="00CB52D0" w:rsidRDefault="00890231" w:rsidP="00890231">
      <w:pPr>
        <w:pStyle w:val="Brdtextmedindrag"/>
        <w:rPr>
          <w:sz w:val="18"/>
          <w:szCs w:val="18"/>
        </w:rPr>
      </w:pPr>
      <w:r w:rsidRPr="00CB52D0">
        <w:rPr>
          <w:sz w:val="18"/>
          <w:szCs w:val="18"/>
        </w:rPr>
        <w:t>Termer och uttryck i övrigt i denna lag har samma betydelse som i tillsyns</w:t>
      </w:r>
      <w:r>
        <w:rPr>
          <w:sz w:val="18"/>
          <w:szCs w:val="18"/>
        </w:rPr>
        <w:softHyphen/>
      </w:r>
      <w:r w:rsidRPr="00CB52D0">
        <w:rPr>
          <w:sz w:val="18"/>
          <w:szCs w:val="18"/>
        </w:rPr>
        <w:t>förordningen.</w:t>
      </w:r>
    </w:p>
    <w:p w14:paraId="644C9EA4" w14:textId="77777777" w:rsidR="00890231" w:rsidRPr="00CB52D0" w:rsidRDefault="00890231" w:rsidP="00890231">
      <w:pPr>
        <w:pStyle w:val="Brdtext"/>
      </w:pPr>
    </w:p>
    <w:p w14:paraId="6A6ED79C" w14:textId="77777777" w:rsidR="00890231" w:rsidRPr="00CB52D0" w:rsidRDefault="00890231" w:rsidP="00890231">
      <w:pPr>
        <w:pStyle w:val="Brdtext"/>
        <w:rPr>
          <w:spacing w:val="-4"/>
        </w:rPr>
      </w:pPr>
      <w:r w:rsidRPr="00CB52D0">
        <w:rPr>
          <w:spacing w:val="-4"/>
        </w:rPr>
        <w:lastRenderedPageBreak/>
        <w:t>Paragrafen innehåller definitioner. Ändringarna genomför delvis artikel 3.1.21 och artikel </w:t>
      </w:r>
      <w:r>
        <w:rPr>
          <w:spacing w:val="-4"/>
        </w:rPr>
        <w:t xml:space="preserve">3.1.6, 3.1.9, </w:t>
      </w:r>
      <w:r w:rsidRPr="00CB52D0">
        <w:rPr>
          <w:spacing w:val="-4"/>
        </w:rPr>
        <w:t xml:space="preserve">3.1.20, </w:t>
      </w:r>
      <w:r>
        <w:rPr>
          <w:spacing w:val="-4"/>
        </w:rPr>
        <w:t xml:space="preserve">3.1.21, </w:t>
      </w:r>
      <w:r w:rsidRPr="00CB52D0">
        <w:rPr>
          <w:spacing w:val="-4"/>
        </w:rPr>
        <w:t>3.1.26, 3.1.28</w:t>
      </w:r>
      <w:bookmarkStart w:id="378" w:name="_Hlk65097402"/>
      <w:r w:rsidRPr="00032D86">
        <w:rPr>
          <w:spacing w:val="-4"/>
        </w:rPr>
        <w:t>–</w:t>
      </w:r>
      <w:r>
        <w:rPr>
          <w:spacing w:val="-4"/>
        </w:rPr>
        <w:t>3.1.30</w:t>
      </w:r>
      <w:bookmarkEnd w:id="378"/>
      <w:r w:rsidRPr="00CB52D0">
        <w:rPr>
          <w:spacing w:val="-4"/>
        </w:rPr>
        <w:t>, 3.1.32 och 3.1.33 i värdepappers</w:t>
      </w:r>
      <w:r w:rsidRPr="00CB52D0">
        <w:rPr>
          <w:spacing w:val="-4"/>
        </w:rPr>
        <w:softHyphen/>
        <w:t>bolagsdirektivet. Övervägandena finns i avsnitten 6.3 och 9.3.</w:t>
      </w:r>
    </w:p>
    <w:p w14:paraId="39527A4D" w14:textId="61CA85A1" w:rsidR="00890231" w:rsidRPr="00CB52D0" w:rsidRDefault="00890231" w:rsidP="00890231">
      <w:pPr>
        <w:pStyle w:val="Brdtextmedindrag"/>
      </w:pPr>
      <w:r w:rsidRPr="00CB52D0">
        <w:t>Vissa av definitionerna innebär att en term har olika innebörd i bestämmelserna i lagen. Det är en följd av</w:t>
      </w:r>
      <w:r w:rsidR="000D3F63">
        <w:t xml:space="preserve"> att</w:t>
      </w:r>
      <w:r w:rsidRPr="00CB52D0">
        <w:t xml:space="preserve"> bestämmelserna i lagen genomför två olika regelverk, kapitaltäckningsdirektivet och värde</w:t>
      </w:r>
      <w:r w:rsidRPr="00CB52D0">
        <w:softHyphen/>
        <w:t>pappers</w:t>
      </w:r>
      <w:r w:rsidRPr="00CB52D0">
        <w:softHyphen/>
        <w:t xml:space="preserve">bolagsdirektivet, där termen i fråga definieras olika. </w:t>
      </w:r>
    </w:p>
    <w:p w14:paraId="2C2AB4C4" w14:textId="77777777" w:rsidR="00890231" w:rsidRPr="00CB52D0" w:rsidRDefault="00890231" w:rsidP="00890231">
      <w:pPr>
        <w:pStyle w:val="Brdtextmedindrag"/>
      </w:pPr>
      <w:r w:rsidRPr="00CB52D0">
        <w:t xml:space="preserve">Definitionen av blandat finansiellt moderholdingföretag i </w:t>
      </w:r>
      <w:r w:rsidRPr="00CB52D0">
        <w:rPr>
          <w:i/>
          <w:iCs/>
        </w:rPr>
        <w:t xml:space="preserve">första stycket 1 </w:t>
      </w:r>
      <w:r w:rsidRPr="00CB52D0">
        <w:t>är ny.</w:t>
      </w:r>
    </w:p>
    <w:p w14:paraId="7D65800B" w14:textId="77777777" w:rsidR="00890231" w:rsidRPr="00CB52D0" w:rsidRDefault="00890231" w:rsidP="00890231">
      <w:pPr>
        <w:pStyle w:val="Brdtextmedindrag"/>
      </w:pPr>
      <w:r w:rsidRPr="00CB52D0">
        <w:t xml:space="preserve">Definitionen av dotterföretag i </w:t>
      </w:r>
      <w:r w:rsidRPr="00CB52D0">
        <w:rPr>
          <w:i/>
          <w:iCs/>
        </w:rPr>
        <w:t xml:space="preserve">första stycket 2 </w:t>
      </w:r>
      <w:r w:rsidRPr="00CB52D0">
        <w:t xml:space="preserve">är ny. </w:t>
      </w:r>
    </w:p>
    <w:p w14:paraId="39EE12B8" w14:textId="77777777" w:rsidR="00890231" w:rsidRPr="00CB52D0" w:rsidRDefault="00890231" w:rsidP="00890231">
      <w:pPr>
        <w:pStyle w:val="Brdtextmedindrag"/>
      </w:pPr>
      <w:r w:rsidRPr="00CB52D0">
        <w:t xml:space="preserve">Definitionen av EES finns i </w:t>
      </w:r>
      <w:r w:rsidRPr="00CB52D0">
        <w:rPr>
          <w:i/>
          <w:iCs/>
        </w:rPr>
        <w:t>första stycket 3</w:t>
      </w:r>
      <w:r w:rsidRPr="00CB52D0">
        <w:t xml:space="preserve">. </w:t>
      </w:r>
    </w:p>
    <w:p w14:paraId="7D50E5E5" w14:textId="77777777" w:rsidR="00890231" w:rsidRPr="00CB52D0" w:rsidRDefault="00890231" w:rsidP="00890231">
      <w:pPr>
        <w:pStyle w:val="Brdtextmedindrag"/>
      </w:pPr>
      <w:r w:rsidRPr="00CB52D0">
        <w:t xml:space="preserve">Definitionen av holdingföretag med blandad verksamhet i </w:t>
      </w:r>
      <w:r w:rsidRPr="00CB52D0">
        <w:rPr>
          <w:i/>
          <w:iCs/>
        </w:rPr>
        <w:t>första stycket 4</w:t>
      </w:r>
      <w:r>
        <w:t xml:space="preserve"> är ny</w:t>
      </w:r>
      <w:r w:rsidRPr="00CB52D0">
        <w:t>.</w:t>
      </w:r>
      <w:r w:rsidRPr="00CB52D0">
        <w:rPr>
          <w:i/>
          <w:iCs/>
        </w:rPr>
        <w:t xml:space="preserve"> </w:t>
      </w:r>
    </w:p>
    <w:p w14:paraId="23908638" w14:textId="77777777" w:rsidR="00890231" w:rsidRPr="00CB52D0" w:rsidRDefault="00890231" w:rsidP="00890231">
      <w:pPr>
        <w:pStyle w:val="Brdtextmedindrag"/>
      </w:pPr>
      <w:r w:rsidRPr="00CB52D0">
        <w:t xml:space="preserve">Definitionen av institut i </w:t>
      </w:r>
      <w:r w:rsidRPr="00CB52D0">
        <w:rPr>
          <w:i/>
        </w:rPr>
        <w:t>första stycket 5</w:t>
      </w:r>
      <w:r w:rsidRPr="00CB52D0">
        <w:t xml:space="preserve"> anpassas till till</w:t>
      </w:r>
      <w:r w:rsidRPr="00CB52D0">
        <w:softHyphen/>
        <w:t>syns</w:t>
      </w:r>
      <w:r w:rsidRPr="00CB52D0">
        <w:softHyphen/>
        <w:t>för</w:t>
      </w:r>
      <w:r w:rsidRPr="00CB52D0">
        <w:softHyphen/>
        <w:t>ordningen (artikel 4.1.3). Med institut avses framför allt kreditinstitut som har auktoriserats enligt artikel 8 i kapitaltäckningsdirektivet, dvs.</w:t>
      </w:r>
      <w:r w:rsidRPr="00CB52D0" w:rsidDel="00F25419">
        <w:t xml:space="preserve"> </w:t>
      </w:r>
      <w:r w:rsidRPr="00CB52D0">
        <w:t>kredit</w:t>
      </w:r>
      <w:r w:rsidRPr="00CB52D0">
        <w:softHyphen/>
        <w:t>institut enligt definitionen i lagen om bank- och finansierings</w:t>
      </w:r>
      <w:r w:rsidRPr="00CB52D0">
        <w:softHyphen/>
        <w:t>rörelse och motsvarande utländska företag inom EES. Termen institut förekommer i 8</w:t>
      </w:r>
      <w:r>
        <w:t> </w:t>
      </w:r>
      <w:r w:rsidRPr="00CB52D0">
        <w:t xml:space="preserve">och 9 §§ och i 8 kap. 2 a §. </w:t>
      </w:r>
    </w:p>
    <w:p w14:paraId="7A79C7EA" w14:textId="77777777" w:rsidR="00890231" w:rsidRPr="00CB52D0" w:rsidRDefault="00890231" w:rsidP="00890231">
      <w:pPr>
        <w:pStyle w:val="Brdtextmedindrag"/>
      </w:pPr>
      <w:r w:rsidRPr="00CB52D0">
        <w:t xml:space="preserve">Definitionen av konsoliderad situation i </w:t>
      </w:r>
      <w:r w:rsidRPr="00CB52D0">
        <w:rPr>
          <w:i/>
          <w:iCs/>
        </w:rPr>
        <w:t xml:space="preserve">första stycket 6 </w:t>
      </w:r>
      <w:r w:rsidRPr="00CB52D0">
        <w:t>är ny och för</w:t>
      </w:r>
      <w:r w:rsidRPr="00CB52D0">
        <w:softHyphen/>
        <w:t>tydligar att uttrycket har samma innebörd som</w:t>
      </w:r>
      <w:r w:rsidRPr="00CB52D0" w:rsidDel="00F25419">
        <w:t xml:space="preserve"> </w:t>
      </w:r>
      <w:r w:rsidRPr="00CB52D0">
        <w:t>i tillsynsförordningen, dvs. den situation som blir resultatet av att kraven i del ett, avdelning</w:t>
      </w:r>
      <w:r>
        <w:t> </w:t>
      </w:r>
      <w:r w:rsidRPr="00CB52D0">
        <w:t xml:space="preserve">II kapitel 2 i den förordningen tillämpas på ett institut på samma sätt som om det institutet, tillsammans med ett eller flera andra enheter, utgjorde ett enda institut. </w:t>
      </w:r>
    </w:p>
    <w:p w14:paraId="2CF75757" w14:textId="77777777" w:rsidR="00890231" w:rsidRPr="00CB52D0" w:rsidRDefault="00890231" w:rsidP="00890231">
      <w:pPr>
        <w:pStyle w:val="Brdtextmedindrag"/>
      </w:pPr>
      <w:r w:rsidRPr="00CB52D0">
        <w:t xml:space="preserve">Definitionen av kreditinstitut i </w:t>
      </w:r>
      <w:r w:rsidRPr="00CB52D0">
        <w:rPr>
          <w:i/>
          <w:iCs/>
        </w:rPr>
        <w:t xml:space="preserve">första stycket 7 </w:t>
      </w:r>
      <w:r w:rsidRPr="00CB52D0">
        <w:t>utvidgas till att omfatta värdepappersbolag med tillstånd att ta emot kunders medel på konto för att underlätta värdepappersrörelsen (</w:t>
      </w:r>
      <w:r w:rsidRPr="00CB52D0">
        <w:rPr>
          <w:i/>
          <w:iCs/>
        </w:rPr>
        <w:t>led c</w:t>
      </w:r>
      <w:r w:rsidRPr="00CB52D0">
        <w:t>), värdepappersbolag som avses i artikel 1.2</w:t>
      </w:r>
      <w:r>
        <w:t> </w:t>
      </w:r>
      <w:r w:rsidRPr="00CB52D0">
        <w:t>a och b (</w:t>
      </w:r>
      <w:r w:rsidRPr="00CB52D0">
        <w:rPr>
          <w:i/>
          <w:iCs/>
        </w:rPr>
        <w:t>led d</w:t>
      </w:r>
      <w:r w:rsidRPr="00CB52D0">
        <w:t>) och värdepappersbolag som avses i artikel 1.5 i värdepappersbolagsförordningen (</w:t>
      </w:r>
      <w:r w:rsidRPr="00CB52D0">
        <w:rPr>
          <w:i/>
          <w:iCs/>
        </w:rPr>
        <w:t>led f</w:t>
      </w:r>
      <w:r w:rsidRPr="00CB52D0">
        <w:t xml:space="preserve">). </w:t>
      </w:r>
      <w:r w:rsidRPr="002679A8">
        <w:rPr>
          <w:i/>
          <w:iCs/>
        </w:rPr>
        <w:t>Led e</w:t>
      </w:r>
      <w:r w:rsidRPr="00CB52D0">
        <w:t xml:space="preserve"> (ett </w:t>
      </w:r>
      <w:r>
        <w:t>värdepappersbolag</w:t>
      </w:r>
      <w:r w:rsidRPr="00CB52D0">
        <w:t xml:space="preserve"> för vilket ett beslut av Finansinspektionen enligt 3 a § gäller) syftar på värde</w:t>
      </w:r>
      <w:r w:rsidRPr="00CB52D0">
        <w:softHyphen/>
        <w:t>pappersbolag som avses i artikel 1.2 första stycket c i värde</w:t>
      </w:r>
      <w:r w:rsidRPr="00CB52D0">
        <w:softHyphen/>
        <w:t>pappers</w:t>
      </w:r>
      <w:r w:rsidRPr="00CB52D0">
        <w:softHyphen/>
        <w:t>bolags</w:t>
      </w:r>
      <w:r w:rsidRPr="00CB52D0">
        <w:softHyphen/>
        <w:t>förordningen. Dessa värdepappersbolag ska behandlas som kredit</w:t>
      </w:r>
      <w:r>
        <w:softHyphen/>
      </w:r>
      <w:r w:rsidRPr="00CB52D0">
        <w:t>institut vid tillämp</w:t>
      </w:r>
      <w:r w:rsidRPr="00CB52D0">
        <w:softHyphen/>
        <w:t>ningen av tillsynsförordningen och artiklarna 49–144 i kapital</w:t>
      </w:r>
      <w:r w:rsidRPr="00CB52D0">
        <w:softHyphen/>
        <w:t>täck</w:t>
      </w:r>
      <w:r w:rsidRPr="00CB52D0">
        <w:softHyphen/>
        <w:t>nings</w:t>
      </w:r>
      <w:r w:rsidRPr="00CB52D0">
        <w:softHyphen/>
        <w:t>direktivet.</w:t>
      </w:r>
    </w:p>
    <w:p w14:paraId="27DE7DD9" w14:textId="77777777" w:rsidR="00890231" w:rsidRPr="00CB52D0" w:rsidRDefault="00890231" w:rsidP="00890231">
      <w:pPr>
        <w:pStyle w:val="Brdtextmedindrag"/>
      </w:pPr>
      <w:r w:rsidRPr="00CB52D0">
        <w:t xml:space="preserve">Definitionen av ett litet och icke-sammanlänkat värdepappersbolag i </w:t>
      </w:r>
      <w:r w:rsidRPr="00CB52D0">
        <w:rPr>
          <w:i/>
          <w:iCs/>
        </w:rPr>
        <w:t>första stycket 8</w:t>
      </w:r>
      <w:r w:rsidRPr="00CB52D0">
        <w:t xml:space="preserve"> är ny och hänvisar till definitionen i artikel 12.1 i värde</w:t>
      </w:r>
      <w:r w:rsidRPr="00CB52D0">
        <w:softHyphen/>
        <w:t>pap</w:t>
      </w:r>
      <w:r w:rsidRPr="00CB52D0">
        <w:softHyphen/>
        <w:t xml:space="preserve">persbolagsförordningen. </w:t>
      </w:r>
    </w:p>
    <w:p w14:paraId="1D8EAE1F" w14:textId="77777777" w:rsidR="00890231" w:rsidRPr="00CB52D0" w:rsidRDefault="00890231" w:rsidP="00890231">
      <w:pPr>
        <w:pStyle w:val="Brdtextmedindrag"/>
      </w:pPr>
      <w:r w:rsidRPr="00CB52D0">
        <w:t xml:space="preserve">Definitionen av moderföretag i </w:t>
      </w:r>
      <w:r w:rsidRPr="00CB52D0">
        <w:rPr>
          <w:i/>
          <w:iCs/>
        </w:rPr>
        <w:t xml:space="preserve">första stycket 9 </w:t>
      </w:r>
      <w:r w:rsidRPr="00CB52D0">
        <w:t xml:space="preserve">är ny. </w:t>
      </w:r>
    </w:p>
    <w:p w14:paraId="05BAAF43" w14:textId="77777777" w:rsidR="00890231" w:rsidRPr="00CB52D0" w:rsidRDefault="00890231" w:rsidP="00890231">
      <w:pPr>
        <w:pStyle w:val="Brdtextmedindrag"/>
      </w:pPr>
      <w:r w:rsidRPr="00CB52D0">
        <w:t xml:space="preserve">Definitionerna av uttrycken på gruppnivå och på undergruppsnivå i </w:t>
      </w:r>
      <w:r w:rsidRPr="00CB52D0">
        <w:rPr>
          <w:i/>
          <w:iCs/>
        </w:rPr>
        <w:t xml:space="preserve">första stycket 10 </w:t>
      </w:r>
      <w:r w:rsidRPr="00CB52D0">
        <w:t xml:space="preserve">är nya och förtydligar att de har samma innebörd som </w:t>
      </w:r>
      <w:r w:rsidRPr="00CB52D0" w:rsidDel="006B0169">
        <w:t>i</w:t>
      </w:r>
      <w:r w:rsidRPr="00CB52D0">
        <w:t xml:space="preserve"> tillsynsförordningen, dvs. på grundval av den konsoliderade situationen (på gruppnivå) och på grundval av den konsoliderade situationen i ett moderinstitut, det finansiella holdingföretaget eller blandade finansiella holdingföretaget exklusive en undergrupp av enheter eller på grundval av den konsoliderade situationen i ett moderinstitut, finansiellt holding</w:t>
      </w:r>
      <w:r w:rsidRPr="00CB52D0">
        <w:softHyphen/>
        <w:t xml:space="preserve">företag eller blandat finansiellt holdingföretag som inte är det yttersta moderinstitutet, finansiella holdingföretaget eller blandade finansiella holdingföretaget (på undergruppsnivå).  </w:t>
      </w:r>
    </w:p>
    <w:p w14:paraId="65E24234" w14:textId="77777777" w:rsidR="00890231" w:rsidRPr="00CB52D0" w:rsidRDefault="00890231" w:rsidP="00890231">
      <w:pPr>
        <w:pStyle w:val="Brdtextmedindrag"/>
      </w:pPr>
      <w:r w:rsidRPr="00CB52D0">
        <w:t xml:space="preserve">Definitionen av systemrisk i </w:t>
      </w:r>
      <w:r w:rsidRPr="00CB52D0">
        <w:rPr>
          <w:i/>
          <w:iCs/>
        </w:rPr>
        <w:t xml:space="preserve">första stycket 12 </w:t>
      </w:r>
      <w:r w:rsidRPr="00CB52D0">
        <w:t>är ny och genomför</w:t>
      </w:r>
      <w:r w:rsidRPr="00CB52D0">
        <w:rPr>
          <w:spacing w:val="-4"/>
        </w:rPr>
        <w:t xml:space="preserve"> arti</w:t>
      </w:r>
      <w:r w:rsidRPr="00CB52D0">
        <w:rPr>
          <w:spacing w:val="-4"/>
        </w:rPr>
        <w:softHyphen/>
        <w:t>kel 3.1.30 i värdepappersbolags</w:t>
      </w:r>
      <w:r w:rsidRPr="00CB52D0">
        <w:rPr>
          <w:spacing w:val="-4"/>
        </w:rPr>
        <w:softHyphen/>
        <w:t>direk</w:t>
      </w:r>
      <w:r w:rsidRPr="00CB52D0">
        <w:rPr>
          <w:spacing w:val="-4"/>
        </w:rPr>
        <w:softHyphen/>
        <w:t>tivet.</w:t>
      </w:r>
      <w:r w:rsidRPr="00CB52D0">
        <w:t xml:space="preserve"> I definitionen hänvisas till defini</w:t>
      </w:r>
      <w:r w:rsidRPr="00CB52D0">
        <w:softHyphen/>
      </w:r>
      <w:r w:rsidRPr="00CB52D0">
        <w:lastRenderedPageBreak/>
        <w:t xml:space="preserve">tionen av systemrisk i </w:t>
      </w:r>
      <w:r>
        <w:t>buffert</w:t>
      </w:r>
      <w:r w:rsidRPr="00CB52D0">
        <w:rPr>
          <w:spacing w:val="-4"/>
        </w:rPr>
        <w:t>lagen, som genomför defini</w:t>
      </w:r>
      <w:r w:rsidRPr="00CB52D0">
        <w:rPr>
          <w:spacing w:val="-4"/>
        </w:rPr>
        <w:softHyphen/>
        <w:t>tionen av systemrisk i artikel 3.1.10</w:t>
      </w:r>
      <w:r w:rsidRPr="00CB52D0">
        <w:t xml:space="preserve"> i kapitaltäckningsdirektivet. </w:t>
      </w:r>
    </w:p>
    <w:p w14:paraId="3412ACD1" w14:textId="77777777" w:rsidR="00890231" w:rsidRPr="00CB52D0" w:rsidRDefault="00890231" w:rsidP="00890231">
      <w:pPr>
        <w:pStyle w:val="Brdtextmedindrag"/>
      </w:pPr>
      <w:r w:rsidRPr="00CB52D0">
        <w:t xml:space="preserve">Ändringen av definitionen av värdepappersbolag i </w:t>
      </w:r>
      <w:r w:rsidRPr="00CB52D0">
        <w:rPr>
          <w:i/>
          <w:iCs/>
        </w:rPr>
        <w:t>första stycket 13</w:t>
      </w:r>
      <w:r w:rsidRPr="00CB52D0">
        <w:t xml:space="preserve"> genomför artikel 3.1.19 i värdepappers</w:t>
      </w:r>
      <w:r w:rsidRPr="00CB52D0">
        <w:softHyphen/>
        <w:t>bolagsdirektivet. Den innebär att värdepappersbolag med tillstånd att ta emot kunders medel på konto för att underlätta värdepappersrörelsen inte ingår i definitionen av värde</w:t>
      </w:r>
      <w:r w:rsidRPr="00CB52D0">
        <w:softHyphen/>
        <w:t>pappersbolag. Sådana företag omfattas i stället av definitionen av kredit</w:t>
      </w:r>
      <w:r w:rsidRPr="00CB52D0">
        <w:softHyphen/>
        <w:t xml:space="preserve">institut. </w:t>
      </w:r>
    </w:p>
    <w:p w14:paraId="4B7CA54B" w14:textId="77777777" w:rsidR="00890231" w:rsidRPr="00CB52D0" w:rsidRDefault="00890231" w:rsidP="00890231">
      <w:pPr>
        <w:pStyle w:val="Brdtextmedindrag"/>
      </w:pPr>
      <w:r w:rsidRPr="00CB52D0">
        <w:t xml:space="preserve">Definitionen av värdepappersföretagskoncern i </w:t>
      </w:r>
      <w:r w:rsidRPr="00CB52D0">
        <w:rPr>
          <w:i/>
          <w:iCs/>
        </w:rPr>
        <w:t xml:space="preserve">första stycket 14 </w:t>
      </w:r>
      <w:r w:rsidRPr="00CB52D0">
        <w:t>är ny och hänvisar till definitionen i artikel 4.1.25 i värdepappersbolags</w:t>
      </w:r>
      <w:r w:rsidRPr="00CB52D0">
        <w:softHyphen/>
        <w:t>för</w:t>
      </w:r>
      <w:r w:rsidRPr="00CB52D0">
        <w:softHyphen/>
        <w:t>ord</w:t>
      </w:r>
      <w:r w:rsidRPr="00CB52D0">
        <w:softHyphen/>
        <w:t>ningen.</w:t>
      </w:r>
    </w:p>
    <w:p w14:paraId="07DE0025" w14:textId="77777777" w:rsidR="00890231" w:rsidRPr="00CB52D0" w:rsidRDefault="00890231" w:rsidP="00890231">
      <w:pPr>
        <w:pStyle w:val="Brdtextmedindrag"/>
      </w:pPr>
      <w:r w:rsidRPr="00CB52D0">
        <w:t xml:space="preserve">Definitionen av värdepappersinriktat holdingföretag i </w:t>
      </w:r>
      <w:r w:rsidRPr="00CB52D0">
        <w:rPr>
          <w:i/>
          <w:iCs/>
        </w:rPr>
        <w:t xml:space="preserve">första stycket 15 </w:t>
      </w:r>
      <w:r w:rsidRPr="00CB52D0">
        <w:t>är ny och hänvisar till definitionen i artikel 4.1.23 i värdepappersbolags</w:t>
      </w:r>
      <w:r w:rsidRPr="00CB52D0">
        <w:softHyphen/>
        <w:t>för</w:t>
      </w:r>
      <w:r w:rsidRPr="00CB52D0">
        <w:softHyphen/>
        <w:t>ord</w:t>
      </w:r>
      <w:r w:rsidRPr="00CB52D0">
        <w:softHyphen/>
        <w:t>ningen.</w:t>
      </w:r>
    </w:p>
    <w:p w14:paraId="6AB8535F" w14:textId="77777777" w:rsidR="00890231" w:rsidRPr="00CB52D0" w:rsidRDefault="00890231" w:rsidP="00890231">
      <w:pPr>
        <w:pStyle w:val="Brdtextmedindrag"/>
      </w:pPr>
      <w:r w:rsidRPr="00CB52D0">
        <w:t xml:space="preserve">Definitionen av värdepappersinriktat moderholdingföretag inom EES i </w:t>
      </w:r>
      <w:r w:rsidRPr="00CB52D0">
        <w:rPr>
          <w:i/>
          <w:iCs/>
        </w:rPr>
        <w:t xml:space="preserve">första stycket 16 </w:t>
      </w:r>
      <w:r w:rsidRPr="00CB52D0">
        <w:t>är ny och hänvisar till definitionen i artikel 4.1.57 i värde</w:t>
      </w:r>
      <w:r w:rsidRPr="00CB52D0">
        <w:softHyphen/>
        <w:t>pap</w:t>
      </w:r>
      <w:r w:rsidRPr="00CB52D0">
        <w:softHyphen/>
        <w:t>persbolagsförordningen.</w:t>
      </w:r>
    </w:p>
    <w:p w14:paraId="3C634BBD" w14:textId="77777777" w:rsidR="00890231" w:rsidRPr="00CB52D0" w:rsidRDefault="00890231" w:rsidP="00890231">
      <w:pPr>
        <w:pStyle w:val="Brdtextmedindrag"/>
      </w:pPr>
      <w:r w:rsidRPr="00CB52D0">
        <w:t xml:space="preserve">I </w:t>
      </w:r>
      <w:r w:rsidRPr="00CB52D0">
        <w:rPr>
          <w:i/>
          <w:iCs/>
        </w:rPr>
        <w:t xml:space="preserve">andra stycket </w:t>
      </w:r>
      <w:r w:rsidRPr="00CB52D0">
        <w:t>anges att termer och uttryck i övrigt i lagen har samma betydelse som i tillsynsförordningen.</w:t>
      </w:r>
    </w:p>
    <w:p w14:paraId="485D5E89" w14:textId="77777777" w:rsidR="00890231" w:rsidRPr="00CB52D0" w:rsidRDefault="00890231" w:rsidP="00890231">
      <w:pPr>
        <w:pStyle w:val="Brdtextmedindrag"/>
      </w:pPr>
      <w:r w:rsidRPr="00CB52D0">
        <w:t>Kommissionen får anta delege</w:t>
      </w:r>
      <w:r w:rsidRPr="00CB52D0">
        <w:softHyphen/>
        <w:t>rade akter för att förtydliga definitionerna av värdepappersföretag och systemrisk i värdepappersbolagsdirektivet (artikel 3.2).</w:t>
      </w:r>
    </w:p>
    <w:p w14:paraId="4100958C" w14:textId="77777777" w:rsidR="00890231" w:rsidRPr="00CB52D0" w:rsidRDefault="00890231" w:rsidP="00890231">
      <w:pPr>
        <w:pStyle w:val="Brdtext"/>
      </w:pPr>
    </w:p>
    <w:p w14:paraId="4E75E54A" w14:textId="77777777" w:rsidR="00890231" w:rsidRPr="00032D86" w:rsidRDefault="00890231" w:rsidP="00890231">
      <w:pPr>
        <w:pStyle w:val="Brdtext"/>
        <w:rPr>
          <w:i/>
          <w:iCs/>
          <w:sz w:val="18"/>
          <w:szCs w:val="18"/>
        </w:rPr>
      </w:pPr>
      <w:r w:rsidRPr="00032D86">
        <w:rPr>
          <w:b/>
          <w:i/>
          <w:iCs/>
          <w:sz w:val="18"/>
          <w:szCs w:val="18"/>
        </w:rPr>
        <w:t>3 a §</w:t>
      </w:r>
      <w:r w:rsidRPr="00032D86">
        <w:rPr>
          <w:i/>
          <w:iCs/>
          <w:sz w:val="18"/>
          <w:szCs w:val="18"/>
        </w:rPr>
        <w:t>    Finansinspektionen får besluta att tillsynsförordningen ska tilläm</w:t>
      </w:r>
      <w:r w:rsidRPr="00032D86">
        <w:rPr>
          <w:i/>
          <w:iCs/>
          <w:sz w:val="18"/>
          <w:szCs w:val="18"/>
        </w:rPr>
        <w:softHyphen/>
        <w:t>pas i</w:t>
      </w:r>
      <w:r>
        <w:rPr>
          <w:i/>
          <w:iCs/>
          <w:sz w:val="18"/>
          <w:szCs w:val="18"/>
        </w:rPr>
        <w:t> </w:t>
      </w:r>
      <w:r w:rsidRPr="00032D86">
        <w:rPr>
          <w:i/>
          <w:iCs/>
          <w:sz w:val="18"/>
          <w:szCs w:val="18"/>
        </w:rPr>
        <w:t>fråga om ett värde</w:t>
      </w:r>
      <w:r w:rsidRPr="00032D86">
        <w:rPr>
          <w:i/>
          <w:iCs/>
          <w:sz w:val="18"/>
          <w:szCs w:val="18"/>
        </w:rPr>
        <w:softHyphen/>
        <w:t>pappers</w:t>
      </w:r>
      <w:r w:rsidRPr="00032D86">
        <w:rPr>
          <w:i/>
          <w:iCs/>
          <w:sz w:val="18"/>
          <w:szCs w:val="18"/>
        </w:rPr>
        <w:softHyphen/>
        <w:t>bolag</w:t>
      </w:r>
    </w:p>
    <w:p w14:paraId="1BEA2206" w14:textId="77777777" w:rsidR="00890231" w:rsidRPr="00032D86" w:rsidRDefault="00890231" w:rsidP="00890231">
      <w:pPr>
        <w:pStyle w:val="Brdtextmedindrag"/>
        <w:rPr>
          <w:i/>
          <w:sz w:val="18"/>
          <w:szCs w:val="18"/>
        </w:rPr>
      </w:pPr>
      <w:r w:rsidRPr="00032D86">
        <w:rPr>
          <w:i/>
          <w:sz w:val="18"/>
          <w:szCs w:val="18"/>
        </w:rPr>
        <w:t>1. </w:t>
      </w:r>
      <w:r w:rsidRPr="00032D86">
        <w:rPr>
          <w:i/>
          <w:spacing w:val="-4"/>
          <w:sz w:val="18"/>
          <w:szCs w:val="18"/>
        </w:rPr>
        <w:t>vars konsoliderade tillgångar, be</w:t>
      </w:r>
      <w:r w:rsidRPr="00032D86">
        <w:rPr>
          <w:i/>
          <w:spacing w:val="-4"/>
          <w:sz w:val="18"/>
          <w:szCs w:val="18"/>
        </w:rPr>
        <w:softHyphen/>
        <w:t>räknade</w:t>
      </w:r>
      <w:r w:rsidRPr="00032D86">
        <w:rPr>
          <w:i/>
          <w:sz w:val="18"/>
          <w:szCs w:val="18"/>
        </w:rPr>
        <w:t xml:space="preserve"> som ett genomsnitt för d</w:t>
      </w:r>
      <w:r w:rsidRPr="00032D86">
        <w:rPr>
          <w:i/>
          <w:spacing w:val="-4"/>
          <w:sz w:val="18"/>
          <w:szCs w:val="18"/>
        </w:rPr>
        <w:t xml:space="preserve">en senaste sammanhängande </w:t>
      </w:r>
      <w:r w:rsidRPr="00032D86">
        <w:rPr>
          <w:i/>
          <w:spacing w:val="-5"/>
          <w:sz w:val="18"/>
          <w:szCs w:val="18"/>
        </w:rPr>
        <w:t>tolv</w:t>
      </w:r>
      <w:r w:rsidRPr="00032D86">
        <w:rPr>
          <w:i/>
          <w:spacing w:val="-5"/>
          <w:sz w:val="18"/>
          <w:szCs w:val="18"/>
        </w:rPr>
        <w:softHyphen/>
        <w:t>månaders</w:t>
      </w:r>
      <w:r w:rsidRPr="00032D86">
        <w:rPr>
          <w:i/>
          <w:spacing w:val="-5"/>
          <w:sz w:val="18"/>
          <w:szCs w:val="18"/>
        </w:rPr>
        <w:softHyphen/>
        <w:t>perioden, motsvarar minst</w:t>
      </w:r>
      <w:r w:rsidRPr="00032D86">
        <w:rPr>
          <w:i/>
          <w:sz w:val="18"/>
          <w:szCs w:val="18"/>
        </w:rPr>
        <w:t xml:space="preserve"> fem miljarder euro, och </w:t>
      </w:r>
    </w:p>
    <w:p w14:paraId="0028075E" w14:textId="77777777" w:rsidR="00890231" w:rsidRPr="00032D86" w:rsidRDefault="00890231" w:rsidP="00890231">
      <w:pPr>
        <w:pStyle w:val="Brdtextmedindrag"/>
        <w:rPr>
          <w:i/>
          <w:sz w:val="18"/>
          <w:szCs w:val="18"/>
        </w:rPr>
      </w:pPr>
      <w:r w:rsidRPr="00032D86">
        <w:rPr>
          <w:i/>
          <w:sz w:val="18"/>
          <w:szCs w:val="18"/>
        </w:rPr>
        <w:t>2. som driver verksamhet som omfattar investe</w:t>
      </w:r>
      <w:r w:rsidRPr="00032D86">
        <w:rPr>
          <w:i/>
          <w:sz w:val="18"/>
          <w:szCs w:val="18"/>
        </w:rPr>
        <w:softHyphen/>
        <w:t>ringstjänster eller investerings</w:t>
      </w:r>
      <w:r w:rsidRPr="00032D86">
        <w:rPr>
          <w:i/>
          <w:sz w:val="18"/>
          <w:szCs w:val="18"/>
        </w:rPr>
        <w:softHyphen/>
        <w:t xml:space="preserve">verksamhet som avses i 2 kap. 1 § 3 eller 6 </w:t>
      </w:r>
      <w:r w:rsidRPr="00032D86">
        <w:rPr>
          <w:i/>
          <w:spacing w:val="-5"/>
          <w:sz w:val="18"/>
          <w:szCs w:val="18"/>
        </w:rPr>
        <w:t>lagen (2007:528) om värde</w:t>
      </w:r>
      <w:r w:rsidRPr="00032D86">
        <w:rPr>
          <w:i/>
          <w:spacing w:val="-5"/>
          <w:sz w:val="18"/>
          <w:szCs w:val="18"/>
        </w:rPr>
        <w:softHyphen/>
        <w:t>pappers</w:t>
      </w:r>
      <w:r w:rsidRPr="00032D86">
        <w:rPr>
          <w:i/>
          <w:spacing w:val="-5"/>
          <w:sz w:val="18"/>
          <w:szCs w:val="18"/>
        </w:rPr>
        <w:softHyphen/>
        <w:t>marknaden</w:t>
      </w:r>
      <w:r w:rsidRPr="00032D86">
        <w:rPr>
          <w:i/>
          <w:sz w:val="18"/>
          <w:szCs w:val="18"/>
        </w:rPr>
        <w:t xml:space="preserve"> men</w:t>
      </w:r>
      <w:r w:rsidRPr="00032D86">
        <w:rPr>
          <w:sz w:val="18"/>
          <w:szCs w:val="18"/>
        </w:rPr>
        <w:t xml:space="preserve"> </w:t>
      </w:r>
      <w:r w:rsidRPr="00032D86">
        <w:rPr>
          <w:i/>
          <w:sz w:val="18"/>
          <w:szCs w:val="18"/>
        </w:rPr>
        <w:t>som inte är rå</w:t>
      </w:r>
      <w:r w:rsidRPr="00032D86">
        <w:rPr>
          <w:i/>
          <w:sz w:val="18"/>
          <w:szCs w:val="18"/>
        </w:rPr>
        <w:softHyphen/>
        <w:t>varu</w:t>
      </w:r>
      <w:r w:rsidRPr="00032D86">
        <w:rPr>
          <w:i/>
          <w:sz w:val="18"/>
          <w:szCs w:val="18"/>
        </w:rPr>
        <w:softHyphen/>
        <w:t>handlare eller utsläppsrätts</w:t>
      </w:r>
      <w:r w:rsidRPr="00032D86">
        <w:rPr>
          <w:i/>
          <w:sz w:val="18"/>
          <w:szCs w:val="18"/>
        </w:rPr>
        <w:softHyphen/>
        <w:t>hand</w:t>
      </w:r>
      <w:r w:rsidRPr="00032D86">
        <w:rPr>
          <w:i/>
          <w:sz w:val="18"/>
          <w:szCs w:val="18"/>
        </w:rPr>
        <w:softHyphen/>
        <w:t>lare.</w:t>
      </w:r>
    </w:p>
    <w:p w14:paraId="1AAF43B1" w14:textId="77777777" w:rsidR="00890231" w:rsidRPr="00032D86" w:rsidRDefault="00890231" w:rsidP="00890231">
      <w:pPr>
        <w:pStyle w:val="Brdtextmedindrag"/>
        <w:rPr>
          <w:i/>
          <w:sz w:val="18"/>
          <w:szCs w:val="18"/>
        </w:rPr>
      </w:pPr>
      <w:r w:rsidRPr="00032D86">
        <w:rPr>
          <w:i/>
          <w:sz w:val="18"/>
          <w:szCs w:val="18"/>
        </w:rPr>
        <w:t>Första stycket gäller om</w:t>
      </w:r>
    </w:p>
    <w:p w14:paraId="50C4AD06" w14:textId="77777777" w:rsidR="00890231" w:rsidRPr="00032D86" w:rsidRDefault="00890231" w:rsidP="00890231">
      <w:pPr>
        <w:pStyle w:val="Brdtextmedindrag"/>
        <w:rPr>
          <w:i/>
          <w:sz w:val="18"/>
          <w:szCs w:val="18"/>
        </w:rPr>
      </w:pPr>
      <w:r w:rsidRPr="00032D86">
        <w:rPr>
          <w:i/>
          <w:sz w:val="18"/>
          <w:szCs w:val="18"/>
        </w:rPr>
        <w:t>1. värdepappersbolagets verk</w:t>
      </w:r>
      <w:r w:rsidRPr="00032D86">
        <w:rPr>
          <w:i/>
          <w:sz w:val="18"/>
          <w:szCs w:val="18"/>
        </w:rPr>
        <w:softHyphen/>
        <w:t>samhet har en sådan omfatt</w:t>
      </w:r>
      <w:r w:rsidRPr="00032D86">
        <w:rPr>
          <w:i/>
          <w:sz w:val="18"/>
          <w:szCs w:val="18"/>
        </w:rPr>
        <w:softHyphen/>
        <w:t>ning att en systemrisk skulle kunna uppstå om bolaget fallerar eller hamnar i kris,</w:t>
      </w:r>
    </w:p>
    <w:p w14:paraId="242EB194" w14:textId="77777777" w:rsidR="00890231" w:rsidRPr="00032D86" w:rsidRDefault="00890231" w:rsidP="00890231">
      <w:pPr>
        <w:pStyle w:val="Brdtextmedindrag"/>
        <w:rPr>
          <w:i/>
          <w:sz w:val="18"/>
          <w:szCs w:val="18"/>
        </w:rPr>
      </w:pPr>
      <w:r w:rsidRPr="00032D86">
        <w:rPr>
          <w:i/>
          <w:sz w:val="18"/>
          <w:szCs w:val="18"/>
        </w:rPr>
        <w:t>2. värdepappersbolaget är clea</w:t>
      </w:r>
      <w:r w:rsidRPr="00032D86">
        <w:rPr>
          <w:i/>
          <w:sz w:val="18"/>
          <w:szCs w:val="18"/>
        </w:rPr>
        <w:softHyphen/>
        <w:t>ringmedlem, eller</w:t>
      </w:r>
    </w:p>
    <w:p w14:paraId="2E5F441F" w14:textId="77777777" w:rsidR="00890231" w:rsidRPr="00032D86" w:rsidRDefault="00890231" w:rsidP="00890231">
      <w:pPr>
        <w:pStyle w:val="Brdtextmedindrag"/>
        <w:rPr>
          <w:i/>
          <w:sz w:val="18"/>
          <w:szCs w:val="18"/>
        </w:rPr>
      </w:pPr>
      <w:r w:rsidRPr="00032D86">
        <w:rPr>
          <w:i/>
          <w:spacing w:val="-4"/>
          <w:sz w:val="18"/>
          <w:szCs w:val="18"/>
        </w:rPr>
        <w:t>3. Finansinspektionen anser att</w:t>
      </w:r>
      <w:r w:rsidRPr="00032D86">
        <w:rPr>
          <w:i/>
          <w:sz w:val="18"/>
          <w:szCs w:val="18"/>
        </w:rPr>
        <w:t xml:space="preserve"> det är motiverat mot bakgrund av värdepappers</w:t>
      </w:r>
      <w:r>
        <w:rPr>
          <w:i/>
          <w:sz w:val="18"/>
          <w:szCs w:val="18"/>
        </w:rPr>
        <w:softHyphen/>
      </w:r>
      <w:r w:rsidRPr="00032D86">
        <w:rPr>
          <w:i/>
          <w:sz w:val="18"/>
          <w:szCs w:val="18"/>
        </w:rPr>
        <w:t>bolagets verksamhet och dess storlek, art, omfattning och komplexitet med beaktande av</w:t>
      </w:r>
    </w:p>
    <w:p w14:paraId="17C52C6F" w14:textId="77777777" w:rsidR="00890231" w:rsidRPr="00032D86" w:rsidRDefault="00890231" w:rsidP="00890231">
      <w:pPr>
        <w:pStyle w:val="Brdtextmedindrag"/>
        <w:rPr>
          <w:i/>
          <w:sz w:val="18"/>
          <w:szCs w:val="18"/>
        </w:rPr>
      </w:pPr>
      <w:r w:rsidRPr="00032D86">
        <w:rPr>
          <w:i/>
          <w:sz w:val="18"/>
          <w:szCs w:val="18"/>
        </w:rPr>
        <w:t>a) betydelsen för EES eller Sveriges ekonomi,</w:t>
      </w:r>
    </w:p>
    <w:p w14:paraId="024669A2" w14:textId="77777777" w:rsidR="00890231" w:rsidRPr="00032D86" w:rsidRDefault="00890231" w:rsidP="00890231">
      <w:pPr>
        <w:pStyle w:val="Brdtextmedindrag"/>
        <w:rPr>
          <w:i/>
          <w:sz w:val="18"/>
          <w:szCs w:val="18"/>
        </w:rPr>
      </w:pPr>
      <w:r w:rsidRPr="00032D86">
        <w:rPr>
          <w:i/>
          <w:sz w:val="18"/>
          <w:szCs w:val="18"/>
        </w:rPr>
        <w:t>b) betydelsen av bolagets gräns</w:t>
      </w:r>
      <w:r w:rsidRPr="00032D86">
        <w:rPr>
          <w:i/>
          <w:sz w:val="18"/>
          <w:szCs w:val="18"/>
        </w:rPr>
        <w:softHyphen/>
        <w:t>överskridande verksamhet, eller</w:t>
      </w:r>
    </w:p>
    <w:p w14:paraId="624F0E04" w14:textId="77777777" w:rsidR="00890231" w:rsidRPr="00CB52D0" w:rsidRDefault="00890231" w:rsidP="00890231">
      <w:pPr>
        <w:pStyle w:val="Brdtextmedindrag"/>
      </w:pPr>
      <w:r w:rsidRPr="00032D86">
        <w:rPr>
          <w:i/>
          <w:iCs/>
          <w:sz w:val="18"/>
          <w:szCs w:val="18"/>
        </w:rPr>
        <w:t>c) bolagets sammanlänkning med det finansiella systemet.</w:t>
      </w:r>
    </w:p>
    <w:p w14:paraId="0DD9A911" w14:textId="77777777" w:rsidR="00890231" w:rsidRPr="00CB52D0" w:rsidRDefault="00890231" w:rsidP="00890231">
      <w:pPr>
        <w:pStyle w:val="Brdtextmedindrag"/>
        <w:spacing w:line="220" w:lineRule="exact"/>
        <w:ind w:firstLine="0"/>
        <w:rPr>
          <w:i/>
          <w:sz w:val="18"/>
          <w:szCs w:val="18"/>
        </w:rPr>
      </w:pPr>
    </w:p>
    <w:p w14:paraId="7237B416" w14:textId="77777777" w:rsidR="00890231" w:rsidRPr="00CB52D0" w:rsidRDefault="00890231" w:rsidP="00890231">
      <w:pPr>
        <w:pStyle w:val="Brdtext"/>
      </w:pPr>
      <w:r w:rsidRPr="00CB52D0">
        <w:rPr>
          <w:spacing w:val="-4"/>
        </w:rPr>
        <w:t>Paragrafen, som är ny, innehåller bestämmelser om att Finansinspek</w:t>
      </w:r>
      <w:r w:rsidRPr="00CB52D0">
        <w:rPr>
          <w:spacing w:val="-4"/>
        </w:rPr>
        <w:softHyphen/>
        <w:t>tionen</w:t>
      </w:r>
      <w:r w:rsidRPr="00CB52D0">
        <w:t xml:space="preserve"> i vissa fall får besluta att kraven i </w:t>
      </w:r>
      <w:r w:rsidRPr="00CB52D0">
        <w:rPr>
          <w:spacing w:val="-4"/>
        </w:rPr>
        <w:t>tillsyns</w:t>
      </w:r>
      <w:r w:rsidRPr="00CB52D0">
        <w:rPr>
          <w:spacing w:val="-4"/>
        </w:rPr>
        <w:softHyphen/>
        <w:t>förordningen ska gälla för ett värde</w:t>
      </w:r>
      <w:r w:rsidRPr="00CB52D0">
        <w:rPr>
          <w:spacing w:val="-4"/>
        </w:rPr>
        <w:softHyphen/>
        <w:t>pappers</w:t>
      </w:r>
      <w:r w:rsidRPr="00CB52D0">
        <w:rPr>
          <w:spacing w:val="-4"/>
        </w:rPr>
        <w:softHyphen/>
        <w:t>bolag i stället för kraven i värdepappersbolagsförordningen. Para</w:t>
      </w:r>
      <w:r w:rsidRPr="00CB52D0">
        <w:rPr>
          <w:spacing w:val="-4"/>
        </w:rPr>
        <w:softHyphen/>
        <w:t xml:space="preserve">grafen </w:t>
      </w:r>
      <w:r w:rsidRPr="00CB52D0">
        <w:t>genomför artikel 5.1–5.</w:t>
      </w:r>
      <w:r>
        <w:t>3</w:t>
      </w:r>
      <w:r w:rsidRPr="00CB52D0">
        <w:t xml:space="preserve"> </w:t>
      </w:r>
      <w:r>
        <w:t xml:space="preserve">och delvis artikel 5.5 </w:t>
      </w:r>
      <w:r w:rsidRPr="00CB52D0">
        <w:t>i värdepappers</w:t>
      </w:r>
      <w:r>
        <w:softHyphen/>
      </w:r>
      <w:r w:rsidRPr="00CB52D0">
        <w:t>bolags</w:t>
      </w:r>
      <w:r w:rsidRPr="00CB52D0">
        <w:softHyphen/>
        <w:t>direk</w:t>
      </w:r>
      <w:r w:rsidRPr="00CB52D0">
        <w:softHyphen/>
        <w:t xml:space="preserve">tivet. </w:t>
      </w:r>
      <w:r w:rsidRPr="00CB52D0">
        <w:rPr>
          <w:spacing w:val="-4"/>
        </w:rPr>
        <w:t>Över</w:t>
      </w:r>
      <w:r w:rsidRPr="00CB52D0">
        <w:rPr>
          <w:spacing w:val="-4"/>
        </w:rPr>
        <w:softHyphen/>
        <w:t>vägandena finns</w:t>
      </w:r>
      <w:r w:rsidRPr="00CB52D0">
        <w:t xml:space="preserve"> i avsnitt 7.2. </w:t>
      </w:r>
    </w:p>
    <w:p w14:paraId="5E0491B2" w14:textId="77777777" w:rsidR="00890231" w:rsidRPr="00CB52D0" w:rsidRDefault="00890231" w:rsidP="00890231">
      <w:pPr>
        <w:pStyle w:val="Brdtextmedindrag"/>
      </w:pPr>
      <w:r w:rsidRPr="00CB52D0">
        <w:t xml:space="preserve">Av </w:t>
      </w:r>
      <w:r w:rsidRPr="00CB52D0">
        <w:rPr>
          <w:i/>
        </w:rPr>
        <w:t>första stycket</w:t>
      </w:r>
      <w:r w:rsidRPr="00CB52D0">
        <w:t xml:space="preserve"> följer att möjligheten att besluta om att tillsynsför</w:t>
      </w:r>
      <w:r w:rsidRPr="00CB52D0">
        <w:softHyphen/>
        <w:t>ordningen ska tillämpas gäller för stora värdepappersbolag (konsoliderade tillgångar motsvarande fem miljarder euro eller mer) som inte är råvaru- eller utsläppshandlare (se definitioner i artikel 4.1.150 i tillsyns</w:t>
      </w:r>
      <w:r w:rsidRPr="00CB52D0">
        <w:softHyphen/>
        <w:t xml:space="preserve">förordningen) och som driver handel för egen räkning eller </w:t>
      </w:r>
      <w:r w:rsidRPr="00CB52D0">
        <w:rPr>
          <w:spacing w:val="-4"/>
        </w:rPr>
        <w:t>portfölj</w:t>
      </w:r>
      <w:r w:rsidRPr="00CB52D0">
        <w:rPr>
          <w:spacing w:val="-4"/>
        </w:rPr>
        <w:softHyphen/>
        <w:t xml:space="preserve">förvaltning. Ett sådant beslut innebär att värdepappersbolag blir ett sådant </w:t>
      </w:r>
      <w:r w:rsidRPr="00CB52D0">
        <w:rPr>
          <w:spacing w:val="-4"/>
        </w:rPr>
        <w:lastRenderedPageBreak/>
        <w:t>värdepappersföretag som avses i artikel 1.2 första stycket c i värdepappers</w:t>
      </w:r>
      <w:r w:rsidRPr="00CB52D0">
        <w:rPr>
          <w:spacing w:val="-4"/>
        </w:rPr>
        <w:softHyphen/>
        <w:t>bolagsförord</w:t>
      </w:r>
      <w:r w:rsidRPr="00CB52D0">
        <w:rPr>
          <w:spacing w:val="-4"/>
        </w:rPr>
        <w:softHyphen/>
        <w:t>ningen. Förutsätt</w:t>
      </w:r>
      <w:r w:rsidRPr="00CB52D0">
        <w:rPr>
          <w:spacing w:val="-4"/>
        </w:rPr>
        <w:softHyphen/>
        <w:t xml:space="preserve">ningarna i </w:t>
      </w:r>
      <w:r>
        <w:rPr>
          <w:i/>
          <w:iCs/>
          <w:spacing w:val="-4"/>
        </w:rPr>
        <w:t xml:space="preserve">andra stycket </w:t>
      </w:r>
      <w:r w:rsidRPr="00CB52D0">
        <w:rPr>
          <w:i/>
          <w:iCs/>
          <w:spacing w:val="-4"/>
        </w:rPr>
        <w:t>1</w:t>
      </w:r>
      <w:r w:rsidRPr="00CB52D0">
        <w:rPr>
          <w:spacing w:val="-4"/>
        </w:rPr>
        <w:t>–</w:t>
      </w:r>
      <w:r w:rsidRPr="00CB52D0">
        <w:rPr>
          <w:i/>
          <w:iCs/>
          <w:spacing w:val="-4"/>
        </w:rPr>
        <w:t>3</w:t>
      </w:r>
      <w:r w:rsidRPr="00CB52D0">
        <w:rPr>
          <w:spacing w:val="-4"/>
        </w:rPr>
        <w:t>, för ett sådant</w:t>
      </w:r>
      <w:r w:rsidRPr="00CB52D0">
        <w:t xml:space="preserve"> beslut är alternativa. Systemrisk i </w:t>
      </w:r>
      <w:r w:rsidRPr="00CB52D0">
        <w:rPr>
          <w:i/>
          <w:iCs/>
        </w:rPr>
        <w:t>punkt 1</w:t>
      </w:r>
      <w:r w:rsidRPr="00CB52D0">
        <w:t xml:space="preserve"> definieras i 2 § första stycket 6 och clearing</w:t>
      </w:r>
      <w:r w:rsidRPr="00CB52D0">
        <w:softHyphen/>
        <w:t xml:space="preserve">medlem i </w:t>
      </w:r>
      <w:r w:rsidRPr="00CB52D0">
        <w:rPr>
          <w:i/>
          <w:iCs/>
        </w:rPr>
        <w:t>punkt 2</w:t>
      </w:r>
      <w:r w:rsidRPr="00CB52D0">
        <w:t xml:space="preserve"> defi</w:t>
      </w:r>
      <w:r w:rsidRPr="00CB52D0">
        <w:softHyphen/>
        <w:t>nieras i artikel 4.1.3 i värdepappers</w:t>
      </w:r>
      <w:r w:rsidRPr="00CB52D0">
        <w:softHyphen/>
        <w:t>bolags</w:t>
      </w:r>
      <w:r w:rsidRPr="00CB52D0">
        <w:softHyphen/>
        <w:t>förord</w:t>
      </w:r>
      <w:r w:rsidRPr="00CB52D0">
        <w:softHyphen/>
        <w:t xml:space="preserve">ningen. </w:t>
      </w:r>
    </w:p>
    <w:p w14:paraId="70565478" w14:textId="77777777" w:rsidR="00890231" w:rsidRDefault="00890231" w:rsidP="00890231">
      <w:pPr>
        <w:pStyle w:val="Brdtextmedindrag"/>
      </w:pPr>
    </w:p>
    <w:p w14:paraId="3AF374A2" w14:textId="327E64AA" w:rsidR="00890231" w:rsidRPr="00032D86" w:rsidRDefault="00890231" w:rsidP="0000314E">
      <w:pPr>
        <w:pStyle w:val="Brdtextmedindrag"/>
        <w:ind w:firstLine="0"/>
        <w:rPr>
          <w:i/>
          <w:sz w:val="18"/>
          <w:szCs w:val="18"/>
        </w:rPr>
      </w:pPr>
      <w:r w:rsidRPr="00A30D28">
        <w:rPr>
          <w:b/>
          <w:i/>
          <w:sz w:val="18"/>
          <w:szCs w:val="18"/>
        </w:rPr>
        <w:t>3 b §</w:t>
      </w:r>
      <w:r w:rsidRPr="00756AD0">
        <w:rPr>
          <w:i/>
          <w:sz w:val="18"/>
          <w:szCs w:val="18"/>
        </w:rPr>
        <w:t>    </w:t>
      </w:r>
      <w:r w:rsidRPr="00032D86">
        <w:rPr>
          <w:i/>
          <w:sz w:val="18"/>
          <w:szCs w:val="18"/>
        </w:rPr>
        <w:t>Finansinspektionen får upphäva ett beslut enligt 3 a § och ska i så fall utan dröjsmål under</w:t>
      </w:r>
      <w:r w:rsidRPr="00032D86">
        <w:rPr>
          <w:i/>
          <w:sz w:val="18"/>
          <w:szCs w:val="18"/>
        </w:rPr>
        <w:softHyphen/>
        <w:t>rätta värde</w:t>
      </w:r>
      <w:r w:rsidRPr="00032D86">
        <w:rPr>
          <w:i/>
          <w:sz w:val="18"/>
          <w:szCs w:val="18"/>
        </w:rPr>
        <w:softHyphen/>
        <w:t>pappersbolaget om detta.</w:t>
      </w:r>
    </w:p>
    <w:p w14:paraId="28CE3A34" w14:textId="392D6D5C" w:rsidR="00890231" w:rsidRPr="00032D86" w:rsidRDefault="00890231" w:rsidP="0000314E">
      <w:pPr>
        <w:pStyle w:val="Brdtextmedindrag"/>
        <w:rPr>
          <w:sz w:val="18"/>
          <w:szCs w:val="18"/>
        </w:rPr>
      </w:pPr>
      <w:r w:rsidRPr="00032D86">
        <w:rPr>
          <w:i/>
          <w:sz w:val="18"/>
          <w:szCs w:val="18"/>
        </w:rPr>
        <w:t xml:space="preserve">Ett beslut enligt 3 a § </w:t>
      </w:r>
      <w:r w:rsidR="000F68E4">
        <w:rPr>
          <w:i/>
          <w:sz w:val="18"/>
          <w:szCs w:val="18"/>
        </w:rPr>
        <w:t>upphör</w:t>
      </w:r>
      <w:r w:rsidRPr="00032D86">
        <w:rPr>
          <w:i/>
          <w:sz w:val="18"/>
          <w:szCs w:val="18"/>
        </w:rPr>
        <w:t xml:space="preserve"> att gälla om värde</w:t>
      </w:r>
      <w:r w:rsidRPr="00032D86">
        <w:rPr>
          <w:i/>
          <w:sz w:val="18"/>
          <w:szCs w:val="18"/>
        </w:rPr>
        <w:softHyphen/>
        <w:t>pappers</w:t>
      </w:r>
      <w:r>
        <w:rPr>
          <w:i/>
          <w:sz w:val="18"/>
          <w:szCs w:val="18"/>
        </w:rPr>
        <w:softHyphen/>
      </w:r>
      <w:r w:rsidRPr="00032D86">
        <w:rPr>
          <w:i/>
          <w:sz w:val="18"/>
          <w:szCs w:val="18"/>
        </w:rPr>
        <w:t>bolagets konsolide</w:t>
      </w:r>
      <w:r w:rsidRPr="00032D86">
        <w:rPr>
          <w:i/>
          <w:sz w:val="18"/>
          <w:szCs w:val="18"/>
        </w:rPr>
        <w:softHyphen/>
        <w:t>rade till</w:t>
      </w:r>
      <w:r w:rsidRPr="00032D86">
        <w:rPr>
          <w:i/>
          <w:sz w:val="18"/>
          <w:szCs w:val="18"/>
        </w:rPr>
        <w:softHyphen/>
        <w:t>gångar understiger det belopp som anges där, beräknat s</w:t>
      </w:r>
      <w:r w:rsidRPr="00032D86">
        <w:rPr>
          <w:i/>
          <w:spacing w:val="-4"/>
          <w:sz w:val="18"/>
          <w:szCs w:val="18"/>
        </w:rPr>
        <w:t>om ett genom</w:t>
      </w:r>
      <w:r w:rsidRPr="00032D86">
        <w:rPr>
          <w:i/>
          <w:spacing w:val="-4"/>
          <w:sz w:val="18"/>
          <w:szCs w:val="18"/>
        </w:rPr>
        <w:softHyphen/>
        <w:t>snitt för den senaste samman</w:t>
      </w:r>
      <w:r w:rsidRPr="00032D86">
        <w:rPr>
          <w:i/>
          <w:spacing w:val="-4"/>
          <w:sz w:val="18"/>
          <w:szCs w:val="18"/>
        </w:rPr>
        <w:softHyphen/>
        <w:t>hängande tolvmånaders</w:t>
      </w:r>
      <w:r w:rsidRPr="00032D86">
        <w:rPr>
          <w:i/>
          <w:spacing w:val="-4"/>
          <w:sz w:val="18"/>
          <w:szCs w:val="18"/>
        </w:rPr>
        <w:softHyphen/>
        <w:t>perioden</w:t>
      </w:r>
      <w:r w:rsidRPr="00032D86">
        <w:rPr>
          <w:i/>
          <w:sz w:val="18"/>
          <w:szCs w:val="18"/>
        </w:rPr>
        <w:t>.</w:t>
      </w:r>
      <w:r w:rsidRPr="00032D86">
        <w:rPr>
          <w:sz w:val="18"/>
          <w:szCs w:val="18"/>
        </w:rPr>
        <w:t xml:space="preserve"> </w:t>
      </w:r>
    </w:p>
    <w:p w14:paraId="0A9B9E15" w14:textId="77777777" w:rsidR="00890231" w:rsidRDefault="00890231" w:rsidP="00890231">
      <w:pPr>
        <w:pStyle w:val="Brdtextmedindrag"/>
        <w:spacing w:line="220" w:lineRule="exact"/>
        <w:ind w:firstLine="0"/>
        <w:rPr>
          <w:b/>
          <w:sz w:val="18"/>
          <w:szCs w:val="18"/>
        </w:rPr>
      </w:pPr>
    </w:p>
    <w:p w14:paraId="0F0C4028" w14:textId="77777777" w:rsidR="00890231" w:rsidRDefault="00890231" w:rsidP="00890231">
      <w:pPr>
        <w:pStyle w:val="Brdtext"/>
        <w:rPr>
          <w:b/>
          <w:sz w:val="18"/>
          <w:szCs w:val="18"/>
        </w:rPr>
      </w:pPr>
      <w:r w:rsidRPr="00CB52D0">
        <w:rPr>
          <w:spacing w:val="-4"/>
        </w:rPr>
        <w:t xml:space="preserve">Paragrafen, som är ny, innehåller bestämmelser om </w:t>
      </w:r>
      <w:r>
        <w:rPr>
          <w:spacing w:val="-4"/>
        </w:rPr>
        <w:t>när ett beslut enligt 3 a § upphör att gälla</w:t>
      </w:r>
      <w:r w:rsidRPr="00CB52D0">
        <w:rPr>
          <w:spacing w:val="-4"/>
        </w:rPr>
        <w:t>. Para</w:t>
      </w:r>
      <w:r w:rsidRPr="00CB52D0">
        <w:rPr>
          <w:spacing w:val="-4"/>
        </w:rPr>
        <w:softHyphen/>
        <w:t xml:space="preserve">grafen </w:t>
      </w:r>
      <w:r w:rsidRPr="00CB52D0">
        <w:t>genomför artikel 5.</w:t>
      </w:r>
      <w:r>
        <w:t>4</w:t>
      </w:r>
      <w:r w:rsidRPr="00CB52D0">
        <w:t xml:space="preserve"> </w:t>
      </w:r>
      <w:r>
        <w:t xml:space="preserve">och delvis artikel 5.5 </w:t>
      </w:r>
      <w:r w:rsidRPr="00CB52D0">
        <w:t>i värdepappersbolags</w:t>
      </w:r>
      <w:r w:rsidRPr="00CB52D0">
        <w:softHyphen/>
        <w:t>direk</w:t>
      </w:r>
      <w:r w:rsidRPr="00CB52D0">
        <w:softHyphen/>
        <w:t xml:space="preserve">tivet. </w:t>
      </w:r>
      <w:r w:rsidRPr="00CB52D0">
        <w:rPr>
          <w:spacing w:val="-4"/>
        </w:rPr>
        <w:t>Över</w:t>
      </w:r>
      <w:r w:rsidRPr="00CB52D0">
        <w:rPr>
          <w:spacing w:val="-4"/>
        </w:rPr>
        <w:softHyphen/>
        <w:t>vägandena finns</w:t>
      </w:r>
      <w:r w:rsidRPr="00CB52D0">
        <w:t xml:space="preserve"> i avsnitt 7.2. </w:t>
      </w:r>
    </w:p>
    <w:p w14:paraId="6405FEAB" w14:textId="77777777" w:rsidR="00890231" w:rsidRDefault="00890231" w:rsidP="00890231">
      <w:pPr>
        <w:pStyle w:val="Brdtextmedindrag"/>
      </w:pPr>
      <w:r>
        <w:t xml:space="preserve">Paragrafen </w:t>
      </w:r>
      <w:r w:rsidRPr="00CB52D0">
        <w:t>gäller situationen när ett värdepappersbolag inte längre ska tillämpa tillsynsförord</w:t>
      </w:r>
      <w:r w:rsidRPr="00CB52D0">
        <w:softHyphen/>
        <w:t xml:space="preserve">ningen. Det kan bli fallet efter ett särskilt beslut, enligt </w:t>
      </w:r>
      <w:r>
        <w:t>första</w:t>
      </w:r>
      <w:r w:rsidRPr="00CB52D0">
        <w:t xml:space="preserve"> stycket, eller utan något särskilt beslut enligt </w:t>
      </w:r>
      <w:r>
        <w:t>andra</w:t>
      </w:r>
      <w:r w:rsidRPr="00FD091A">
        <w:t xml:space="preserve"> stycket</w:t>
      </w:r>
      <w:r w:rsidRPr="00CB52D0">
        <w:t>. Det senare gäller om bolagets konsoliderade till</w:t>
      </w:r>
      <w:r w:rsidRPr="00CB52D0">
        <w:softHyphen/>
        <w:t xml:space="preserve">gångar understiger det belopp som anges i </w:t>
      </w:r>
      <w:r>
        <w:t xml:space="preserve">3 a § </w:t>
      </w:r>
      <w:r w:rsidRPr="00CB52D0">
        <w:t>första stycket.</w:t>
      </w:r>
    </w:p>
    <w:p w14:paraId="5507D28B" w14:textId="77777777" w:rsidR="00890231" w:rsidRPr="00CB52D0" w:rsidRDefault="00890231" w:rsidP="00890231">
      <w:pPr>
        <w:pStyle w:val="Brdtextmedindrag"/>
        <w:spacing w:line="220" w:lineRule="exact"/>
        <w:ind w:firstLine="0"/>
        <w:rPr>
          <w:b/>
          <w:sz w:val="18"/>
          <w:szCs w:val="18"/>
        </w:rPr>
      </w:pPr>
    </w:p>
    <w:p w14:paraId="2824F1F8" w14:textId="77777777" w:rsidR="00890231" w:rsidRPr="00CB52D0" w:rsidRDefault="00890231" w:rsidP="00890231">
      <w:pPr>
        <w:pStyle w:val="Brdtextmedindrag"/>
        <w:spacing w:line="220" w:lineRule="exact"/>
        <w:ind w:firstLine="0"/>
        <w:rPr>
          <w:sz w:val="18"/>
          <w:szCs w:val="18"/>
        </w:rPr>
      </w:pPr>
      <w:r w:rsidRPr="00CB52D0">
        <w:rPr>
          <w:b/>
          <w:sz w:val="18"/>
          <w:szCs w:val="18"/>
        </w:rPr>
        <w:t>4 §</w:t>
      </w:r>
      <w:r w:rsidRPr="00CB52D0">
        <w:rPr>
          <w:sz w:val="18"/>
          <w:szCs w:val="18"/>
        </w:rPr>
        <w:t xml:space="preserve">    Finansinspektionen är behörig myndighet enligt tillsynsförordningen </w:t>
      </w:r>
      <w:r w:rsidRPr="00CB52D0">
        <w:rPr>
          <w:i/>
          <w:spacing w:val="-4"/>
          <w:sz w:val="18"/>
          <w:szCs w:val="18"/>
        </w:rPr>
        <w:t>och värdepappersbolagsförordningen</w:t>
      </w:r>
      <w:r w:rsidRPr="00CB52D0">
        <w:rPr>
          <w:spacing w:val="-4"/>
          <w:sz w:val="18"/>
          <w:szCs w:val="18"/>
        </w:rPr>
        <w:t xml:space="preserve"> och utövar tillsyn över att </w:t>
      </w:r>
      <w:r w:rsidRPr="00CB52D0">
        <w:rPr>
          <w:i/>
          <w:spacing w:val="-4"/>
          <w:sz w:val="18"/>
          <w:szCs w:val="18"/>
        </w:rPr>
        <w:t>förord</w:t>
      </w:r>
      <w:r w:rsidRPr="00CB52D0">
        <w:rPr>
          <w:i/>
          <w:spacing w:val="-4"/>
          <w:sz w:val="18"/>
          <w:szCs w:val="18"/>
        </w:rPr>
        <w:softHyphen/>
        <w:t>ningarna</w:t>
      </w:r>
      <w:r w:rsidRPr="00CB52D0">
        <w:rPr>
          <w:sz w:val="18"/>
          <w:szCs w:val="18"/>
        </w:rPr>
        <w:t xml:space="preserve"> och denna lag följs.</w:t>
      </w:r>
    </w:p>
    <w:p w14:paraId="2C6377E9" w14:textId="77777777" w:rsidR="00890231" w:rsidRPr="00CB52D0" w:rsidRDefault="00890231" w:rsidP="00890231">
      <w:pPr>
        <w:pStyle w:val="Brdtextmedindrag"/>
        <w:spacing w:line="220" w:lineRule="exact"/>
        <w:rPr>
          <w:sz w:val="18"/>
          <w:szCs w:val="18"/>
        </w:rPr>
      </w:pPr>
      <w:r w:rsidRPr="00CB52D0">
        <w:rPr>
          <w:sz w:val="18"/>
          <w:szCs w:val="18"/>
        </w:rPr>
        <w:t>Finansinspektionen är ansvarig myndighet enligt artiklarna 124, 164 och 458 i tillsynsförordningen.</w:t>
      </w:r>
    </w:p>
    <w:p w14:paraId="7EFBDDB0" w14:textId="77777777" w:rsidR="00890231" w:rsidRPr="00CB52D0" w:rsidRDefault="00890231" w:rsidP="00890231">
      <w:pPr>
        <w:pStyle w:val="Brdtextmedindrag"/>
        <w:spacing w:line="220" w:lineRule="exact"/>
        <w:rPr>
          <w:sz w:val="18"/>
          <w:szCs w:val="18"/>
        </w:rPr>
      </w:pPr>
      <w:r w:rsidRPr="00CB52D0">
        <w:rPr>
          <w:sz w:val="18"/>
          <w:szCs w:val="18"/>
        </w:rPr>
        <w:t xml:space="preserve">I fråga om tillsynen och möjlighet att ingripa mot </w:t>
      </w:r>
      <w:r w:rsidRPr="00CB52D0">
        <w:rPr>
          <w:i/>
          <w:iCs/>
          <w:sz w:val="18"/>
          <w:szCs w:val="18"/>
        </w:rPr>
        <w:t>kreditinstitut och värde</w:t>
      </w:r>
      <w:r>
        <w:rPr>
          <w:i/>
          <w:iCs/>
          <w:sz w:val="18"/>
          <w:szCs w:val="18"/>
        </w:rPr>
        <w:softHyphen/>
      </w:r>
      <w:r w:rsidRPr="00CB52D0">
        <w:rPr>
          <w:i/>
          <w:iCs/>
          <w:sz w:val="18"/>
          <w:szCs w:val="18"/>
        </w:rPr>
        <w:t>pappersbolag</w:t>
      </w:r>
      <w:r w:rsidRPr="00CB52D0">
        <w:rPr>
          <w:sz w:val="18"/>
          <w:szCs w:val="18"/>
        </w:rPr>
        <w:t xml:space="preserve"> gäller bestäm</w:t>
      </w:r>
      <w:r w:rsidRPr="00CB52D0">
        <w:rPr>
          <w:sz w:val="18"/>
          <w:szCs w:val="18"/>
        </w:rPr>
        <w:softHyphen/>
        <w:t xml:space="preserve">melserna i de lagar som reglerar </w:t>
      </w:r>
      <w:r w:rsidRPr="00CB52D0">
        <w:rPr>
          <w:i/>
          <w:iCs/>
          <w:sz w:val="18"/>
          <w:szCs w:val="18"/>
        </w:rPr>
        <w:t xml:space="preserve">företagens </w:t>
      </w:r>
      <w:r w:rsidRPr="00CB52D0">
        <w:rPr>
          <w:sz w:val="18"/>
          <w:szCs w:val="18"/>
        </w:rPr>
        <w:t>verk</w:t>
      </w:r>
      <w:r>
        <w:rPr>
          <w:sz w:val="18"/>
          <w:szCs w:val="18"/>
        </w:rPr>
        <w:softHyphen/>
      </w:r>
      <w:r w:rsidRPr="00CB52D0">
        <w:rPr>
          <w:sz w:val="18"/>
          <w:szCs w:val="18"/>
        </w:rPr>
        <w:t>samhet, om inte annat följer av denna lag.</w:t>
      </w:r>
    </w:p>
    <w:p w14:paraId="1F74A40C" w14:textId="77777777" w:rsidR="00890231" w:rsidRPr="00CB52D0" w:rsidRDefault="00890231" w:rsidP="00890231">
      <w:pPr>
        <w:pStyle w:val="Brdtextmedindrag"/>
        <w:spacing w:line="220" w:lineRule="exact"/>
        <w:ind w:firstLine="0"/>
      </w:pPr>
    </w:p>
    <w:p w14:paraId="58C6249E" w14:textId="77777777" w:rsidR="00890231" w:rsidRPr="00CB52D0" w:rsidRDefault="00890231" w:rsidP="00890231">
      <w:pPr>
        <w:pStyle w:val="Brdtext"/>
      </w:pPr>
      <w:r w:rsidRPr="00CB52D0">
        <w:rPr>
          <w:spacing w:val="-4"/>
        </w:rPr>
        <w:t>Paragrafen innehåller bl.a. bestämmelser om behörig myndighet. Änd</w:t>
      </w:r>
      <w:r w:rsidRPr="00CB52D0">
        <w:rPr>
          <w:spacing w:val="-4"/>
        </w:rPr>
        <w:softHyphen/>
        <w:t>ringarna genomför delvis artikel 4.1 och 4.2 i värdepappersbolagsdirektivet. Över</w:t>
      </w:r>
      <w:r w:rsidRPr="00CB52D0">
        <w:rPr>
          <w:spacing w:val="-4"/>
        </w:rPr>
        <w:softHyphen/>
        <w:t>vägan</w:t>
      </w:r>
      <w:r w:rsidRPr="00CB52D0">
        <w:rPr>
          <w:spacing w:val="-4"/>
        </w:rPr>
        <w:softHyphen/>
        <w:t>de</w:t>
      </w:r>
      <w:r w:rsidRPr="00CB52D0">
        <w:rPr>
          <w:spacing w:val="-4"/>
        </w:rPr>
        <w:softHyphen/>
        <w:t>na</w:t>
      </w:r>
      <w:r w:rsidRPr="00CB52D0">
        <w:t xml:space="preserve"> finns i avsnitt 6.5. </w:t>
      </w:r>
    </w:p>
    <w:p w14:paraId="4477AD72" w14:textId="77777777" w:rsidR="00890231" w:rsidRPr="00CB52D0" w:rsidRDefault="00890231" w:rsidP="00890231">
      <w:pPr>
        <w:pStyle w:val="Brdtextmedindrag"/>
      </w:pPr>
      <w:r w:rsidRPr="00CB52D0">
        <w:t>Ändringen</w:t>
      </w:r>
      <w:r w:rsidRPr="00CB52D0">
        <w:rPr>
          <w:spacing w:val="-4"/>
        </w:rPr>
        <w:t xml:space="preserve"> i </w:t>
      </w:r>
      <w:r w:rsidRPr="00CB52D0">
        <w:rPr>
          <w:i/>
          <w:spacing w:val="-4"/>
        </w:rPr>
        <w:t>första stycket</w:t>
      </w:r>
      <w:r w:rsidRPr="00CB52D0">
        <w:rPr>
          <w:spacing w:val="-4"/>
        </w:rPr>
        <w:t xml:space="preserve"> </w:t>
      </w:r>
      <w:r w:rsidRPr="00CB52D0">
        <w:t>innebär att Finansinspektionen är behörig myn</w:t>
      </w:r>
      <w:r w:rsidRPr="00CB52D0">
        <w:softHyphen/>
        <w:t>dighet även enligt värdepappersbolagsförordningen.</w:t>
      </w:r>
    </w:p>
    <w:p w14:paraId="3E45C568" w14:textId="77777777" w:rsidR="00890231" w:rsidRPr="00CB52D0" w:rsidRDefault="00890231" w:rsidP="00890231">
      <w:pPr>
        <w:pStyle w:val="Brdtextmedindrag"/>
        <w:ind w:firstLine="0"/>
        <w:rPr>
          <w:b/>
          <w:sz w:val="18"/>
          <w:szCs w:val="18"/>
        </w:rPr>
      </w:pPr>
      <w:r w:rsidRPr="00CB52D0" w:rsidDel="00EB1CB9">
        <w:t xml:space="preserve"> </w:t>
      </w:r>
    </w:p>
    <w:p w14:paraId="15B2FC34" w14:textId="77777777" w:rsidR="00890231" w:rsidRPr="00CB52D0" w:rsidRDefault="00890231" w:rsidP="00890231">
      <w:pPr>
        <w:pStyle w:val="Brdtextmedindrag"/>
        <w:ind w:firstLine="0"/>
        <w:rPr>
          <w:sz w:val="18"/>
          <w:szCs w:val="18"/>
        </w:rPr>
      </w:pPr>
      <w:r w:rsidRPr="00CB52D0">
        <w:rPr>
          <w:b/>
          <w:sz w:val="18"/>
          <w:szCs w:val="18"/>
        </w:rPr>
        <w:t>8 §</w:t>
      </w:r>
      <w:r w:rsidRPr="00CB52D0">
        <w:rPr>
          <w:sz w:val="18"/>
          <w:szCs w:val="18"/>
        </w:rPr>
        <w:t xml:space="preserve">    Finansinspektionen ska bevilja godkännande, om </w:t>
      </w:r>
    </w:p>
    <w:p w14:paraId="0E820D11" w14:textId="77777777" w:rsidR="00890231" w:rsidRPr="00CB52D0" w:rsidRDefault="00890231" w:rsidP="00890231">
      <w:pPr>
        <w:pStyle w:val="Brdtextmedindrag"/>
        <w:rPr>
          <w:sz w:val="18"/>
          <w:szCs w:val="18"/>
        </w:rPr>
      </w:pPr>
      <w:r w:rsidRPr="00CB52D0">
        <w:rPr>
          <w:sz w:val="18"/>
          <w:szCs w:val="18"/>
        </w:rPr>
        <w:t xml:space="preserve">1. arbetsfördelningen inom gruppen är sådan att kraven i tillsynsförordningen, denna lag och lagen (2014:966) om kapitalbuffertar kan uppfyllas på grupp- eller undergruppsnivå, </w:t>
      </w:r>
    </w:p>
    <w:p w14:paraId="2E3C052A" w14:textId="77777777" w:rsidR="00890231" w:rsidRPr="00CB52D0" w:rsidRDefault="00890231" w:rsidP="00890231">
      <w:pPr>
        <w:pStyle w:val="Brdtextmedindrag"/>
        <w:rPr>
          <w:sz w:val="18"/>
          <w:szCs w:val="18"/>
        </w:rPr>
      </w:pPr>
      <w:r w:rsidRPr="00CB52D0">
        <w:rPr>
          <w:sz w:val="18"/>
          <w:szCs w:val="18"/>
        </w:rPr>
        <w:t xml:space="preserve">2. organisationsstrukturen inte hindrar en effektiv tillsyn över att institut inom gruppen uppfyller de krav som avses i 1 på individuell nivå och grupp- och undergruppsnivå, </w:t>
      </w:r>
    </w:p>
    <w:p w14:paraId="4F9EFABE" w14:textId="77777777" w:rsidR="00890231" w:rsidRPr="00CB52D0" w:rsidRDefault="00890231" w:rsidP="00890231">
      <w:pPr>
        <w:pStyle w:val="Brdtextmedindrag"/>
        <w:rPr>
          <w:sz w:val="18"/>
          <w:szCs w:val="18"/>
        </w:rPr>
      </w:pPr>
      <w:r w:rsidRPr="00CB52D0">
        <w:rPr>
          <w:sz w:val="18"/>
          <w:szCs w:val="18"/>
        </w:rPr>
        <w:t xml:space="preserve">3. den som ska ingå i ledningen för holdingföretaget har tillräcklig insikt och erfarenhet för att delta i ledningen av företaget och även i övrigt är lämplig för uppgiften, och </w:t>
      </w:r>
    </w:p>
    <w:p w14:paraId="210626BD" w14:textId="77777777" w:rsidR="00890231" w:rsidRPr="00CB52D0" w:rsidRDefault="00890231" w:rsidP="00890231">
      <w:pPr>
        <w:pStyle w:val="Brdtextmedindrag"/>
        <w:rPr>
          <w:sz w:val="18"/>
          <w:szCs w:val="18"/>
        </w:rPr>
      </w:pPr>
      <w:r w:rsidRPr="00CB52D0">
        <w:rPr>
          <w:sz w:val="18"/>
          <w:szCs w:val="18"/>
        </w:rPr>
        <w:t xml:space="preserve">4. när holdingföretaget har ett eller flera kreditinstitut </w:t>
      </w:r>
      <w:r w:rsidRPr="00CB52D0">
        <w:rPr>
          <w:i/>
          <w:sz w:val="18"/>
          <w:szCs w:val="18"/>
        </w:rPr>
        <w:t xml:space="preserve">som avses i 2 § första stycket </w:t>
      </w:r>
      <w:r w:rsidRPr="00CB52D0">
        <w:rPr>
          <w:i/>
          <w:iCs/>
          <w:sz w:val="18"/>
          <w:szCs w:val="18"/>
        </w:rPr>
        <w:t>7 </w:t>
      </w:r>
      <w:r w:rsidRPr="00CB52D0">
        <w:rPr>
          <w:i/>
          <w:sz w:val="18"/>
          <w:szCs w:val="18"/>
        </w:rPr>
        <w:t>a</w:t>
      </w:r>
      <w:r w:rsidRPr="00CB52D0">
        <w:rPr>
          <w:i/>
          <w:iCs/>
          <w:sz w:val="18"/>
          <w:szCs w:val="18"/>
        </w:rPr>
        <w:t xml:space="preserve"> </w:t>
      </w:r>
      <w:r w:rsidRPr="00CB52D0">
        <w:rPr>
          <w:i/>
          <w:sz w:val="18"/>
          <w:szCs w:val="18"/>
        </w:rPr>
        <w:t>eller mot</w:t>
      </w:r>
      <w:r w:rsidRPr="00CB52D0">
        <w:rPr>
          <w:i/>
          <w:sz w:val="18"/>
          <w:szCs w:val="18"/>
        </w:rPr>
        <w:softHyphen/>
        <w:t>svarande utländska företag</w:t>
      </w:r>
      <w:r w:rsidRPr="00CB52D0">
        <w:rPr>
          <w:sz w:val="18"/>
          <w:szCs w:val="18"/>
        </w:rPr>
        <w:t xml:space="preserve"> </w:t>
      </w:r>
      <w:r w:rsidRPr="00CB52D0">
        <w:rPr>
          <w:i/>
          <w:sz w:val="18"/>
          <w:szCs w:val="18"/>
        </w:rPr>
        <w:t>inom EES</w:t>
      </w:r>
      <w:r w:rsidRPr="00CB52D0" w:rsidDel="007F5B08">
        <w:rPr>
          <w:i/>
          <w:iCs/>
          <w:sz w:val="18"/>
          <w:szCs w:val="18"/>
        </w:rPr>
        <w:t xml:space="preserve"> </w:t>
      </w:r>
      <w:r w:rsidRPr="00CB52D0">
        <w:rPr>
          <w:sz w:val="18"/>
          <w:szCs w:val="18"/>
        </w:rPr>
        <w:t>som dotterföretag,</w:t>
      </w:r>
    </w:p>
    <w:p w14:paraId="0408E0BA" w14:textId="77777777" w:rsidR="00890231" w:rsidRPr="00CB52D0" w:rsidRDefault="00890231" w:rsidP="00890231">
      <w:pPr>
        <w:pStyle w:val="Brdtextmedindrag"/>
        <w:rPr>
          <w:sz w:val="18"/>
          <w:szCs w:val="18"/>
        </w:rPr>
      </w:pPr>
      <w:r w:rsidRPr="00CB52D0">
        <w:rPr>
          <w:sz w:val="18"/>
          <w:szCs w:val="18"/>
        </w:rPr>
        <w:t xml:space="preserve">a) information lämnas om större ägare i institutet, </w:t>
      </w:r>
    </w:p>
    <w:p w14:paraId="63A1FEA8" w14:textId="77777777" w:rsidR="00890231" w:rsidRPr="00CB52D0" w:rsidRDefault="00890231" w:rsidP="00890231">
      <w:pPr>
        <w:pStyle w:val="Brdtextmedindrag"/>
        <w:rPr>
          <w:sz w:val="18"/>
          <w:szCs w:val="18"/>
        </w:rPr>
      </w:pPr>
      <w:r w:rsidRPr="00CB52D0">
        <w:rPr>
          <w:sz w:val="18"/>
          <w:szCs w:val="18"/>
        </w:rPr>
        <w:t xml:space="preserve">b) den som har eller kan förväntas komma att få ett kvalificerat innehav i institutet bedöms lämplig att utöva ett väsentligt inflytande över ledningen av institutet, och </w:t>
      </w:r>
    </w:p>
    <w:p w14:paraId="58B370FC" w14:textId="77777777" w:rsidR="00890231" w:rsidRPr="00CB52D0" w:rsidRDefault="00890231" w:rsidP="00890231">
      <w:pPr>
        <w:pStyle w:val="Brdtextmedindrag"/>
        <w:rPr>
          <w:sz w:val="18"/>
          <w:szCs w:val="18"/>
        </w:rPr>
      </w:pPr>
      <w:r w:rsidRPr="00CB52D0">
        <w:rPr>
          <w:sz w:val="18"/>
          <w:szCs w:val="18"/>
        </w:rPr>
        <w:lastRenderedPageBreak/>
        <w:t xml:space="preserve">c) institutets nära förbindelser med andra företag inte hindrar en effektiv tillsyn av institutet. </w:t>
      </w:r>
    </w:p>
    <w:p w14:paraId="77025A58" w14:textId="77777777" w:rsidR="00890231" w:rsidRPr="00CB52D0" w:rsidRDefault="00890231" w:rsidP="00890231">
      <w:pPr>
        <w:pStyle w:val="Numreradlista"/>
        <w:numPr>
          <w:ilvl w:val="0"/>
          <w:numId w:val="0"/>
        </w:numPr>
        <w:ind w:left="284"/>
      </w:pPr>
    </w:p>
    <w:p w14:paraId="3050EA44" w14:textId="77777777" w:rsidR="00890231" w:rsidRPr="00CB52D0" w:rsidRDefault="00890231" w:rsidP="00890231">
      <w:pPr>
        <w:pStyle w:val="Brdtext"/>
      </w:pPr>
      <w:r w:rsidRPr="00CB52D0">
        <w:t xml:space="preserve">Paragrafen innehåller bestämmelser om krav på godkännande av finansiella holdingföretag och blandade finansiella holdingföretag. </w:t>
      </w:r>
      <w:r>
        <w:t>Över</w:t>
      </w:r>
      <w:r>
        <w:softHyphen/>
        <w:t>vägandena finns i avsnitt 6.3.</w:t>
      </w:r>
    </w:p>
    <w:p w14:paraId="2B37F5C4" w14:textId="3928DE3E" w:rsidR="00890231" w:rsidRDefault="00890231" w:rsidP="0000314E">
      <w:pPr>
        <w:pStyle w:val="Brdtextmedindrag"/>
      </w:pPr>
      <w:r w:rsidRPr="00CB52D0">
        <w:t xml:space="preserve">Paragrafen gäller den konsoliderade situationen, dvs. kan ta sikte på svenska och utländska företag. Ändringen i </w:t>
      </w:r>
      <w:r w:rsidRPr="00CB52D0">
        <w:rPr>
          <w:i/>
          <w:iCs/>
        </w:rPr>
        <w:t>punkt 4</w:t>
      </w:r>
      <w:r w:rsidRPr="00CB52D0">
        <w:t xml:space="preserve"> är en följd av att defini</w:t>
      </w:r>
      <w:r w:rsidRPr="00CB52D0">
        <w:softHyphen/>
        <w:t>tionen av institut och kreditinstitut får en ny innebörd, se författnings</w:t>
      </w:r>
      <w:r w:rsidRPr="00CB52D0">
        <w:softHyphen/>
        <w:t xml:space="preserve">kommentaren till 2 §. </w:t>
      </w:r>
      <w:r w:rsidR="00544E16">
        <w:t>Det görs också en rättelse genom att det kommer till uttryck</w:t>
      </w:r>
      <w:r w:rsidRPr="00CB52D0">
        <w:t xml:space="preserve"> att </w:t>
      </w:r>
      <w:r w:rsidR="00FE5772">
        <w:t>bestämmelsen gäller svenska och utländska företag</w:t>
      </w:r>
      <w:r w:rsidRPr="00CB52D0">
        <w:t xml:space="preserve">. </w:t>
      </w:r>
    </w:p>
    <w:p w14:paraId="1CDC297C" w14:textId="77777777" w:rsidR="00890231" w:rsidRPr="00CB52D0" w:rsidRDefault="00890231" w:rsidP="00890231">
      <w:pPr>
        <w:pStyle w:val="Brdtextmedindrag"/>
      </w:pPr>
    </w:p>
    <w:p w14:paraId="45304640" w14:textId="77777777" w:rsidR="00890231" w:rsidRPr="00CB52D0" w:rsidRDefault="00890231" w:rsidP="00890231">
      <w:pPr>
        <w:pStyle w:val="Brdtextmedindrag"/>
        <w:tabs>
          <w:tab w:val="left" w:pos="2552"/>
        </w:tabs>
        <w:ind w:firstLine="0"/>
        <w:rPr>
          <w:sz w:val="18"/>
          <w:szCs w:val="18"/>
        </w:rPr>
      </w:pPr>
      <w:r w:rsidRPr="00CB52D0">
        <w:rPr>
          <w:b/>
          <w:sz w:val="18"/>
          <w:szCs w:val="18"/>
        </w:rPr>
        <w:t>9 §    </w:t>
      </w:r>
      <w:r w:rsidRPr="00CB52D0">
        <w:rPr>
          <w:sz w:val="18"/>
          <w:szCs w:val="18"/>
        </w:rPr>
        <w:t>Finansinspektionen ska medge undantag från kravet på godkännande, om</w:t>
      </w:r>
    </w:p>
    <w:p w14:paraId="6803D4AC" w14:textId="77777777" w:rsidR="00890231" w:rsidRPr="00CB52D0" w:rsidRDefault="00890231" w:rsidP="00890231">
      <w:pPr>
        <w:pStyle w:val="Brdtextmedindrag"/>
        <w:tabs>
          <w:tab w:val="left" w:pos="2552"/>
        </w:tabs>
        <w:rPr>
          <w:sz w:val="18"/>
          <w:szCs w:val="18"/>
        </w:rPr>
      </w:pPr>
      <w:r w:rsidRPr="00CB52D0">
        <w:rPr>
          <w:sz w:val="18"/>
          <w:szCs w:val="18"/>
        </w:rPr>
        <w:t xml:space="preserve">1. den huvudsakliga verksamheten är att </w:t>
      </w:r>
    </w:p>
    <w:p w14:paraId="7602B900" w14:textId="77777777" w:rsidR="00890231" w:rsidRPr="00CB52D0" w:rsidRDefault="00890231" w:rsidP="00890231">
      <w:pPr>
        <w:pStyle w:val="Brdtextmedindrag"/>
        <w:tabs>
          <w:tab w:val="left" w:pos="2552"/>
        </w:tabs>
        <w:rPr>
          <w:sz w:val="18"/>
          <w:szCs w:val="18"/>
        </w:rPr>
      </w:pPr>
      <w:r w:rsidRPr="00CB52D0">
        <w:rPr>
          <w:sz w:val="18"/>
          <w:szCs w:val="18"/>
        </w:rPr>
        <w:t xml:space="preserve">a) förvärva eller inneha aktier eller andelar i dotterföretag, när det gäller ett finansiellt holdingföretag, eller </w:t>
      </w:r>
    </w:p>
    <w:p w14:paraId="61803221" w14:textId="77777777" w:rsidR="00890231" w:rsidRPr="00CB52D0" w:rsidRDefault="00890231" w:rsidP="00890231">
      <w:pPr>
        <w:pStyle w:val="Brdtextmedindrag"/>
        <w:tabs>
          <w:tab w:val="left" w:pos="2552"/>
        </w:tabs>
        <w:rPr>
          <w:sz w:val="18"/>
          <w:szCs w:val="18"/>
        </w:rPr>
      </w:pPr>
      <w:r w:rsidRPr="00CB52D0">
        <w:rPr>
          <w:sz w:val="18"/>
          <w:szCs w:val="18"/>
        </w:rPr>
        <w:t>b) förvärva eller inneha aktier eller andelar i dotterföretag som är institut</w:t>
      </w:r>
      <w:r w:rsidRPr="00CB52D0" w:rsidDel="00A476E0">
        <w:rPr>
          <w:sz w:val="18"/>
          <w:szCs w:val="18"/>
        </w:rPr>
        <w:t xml:space="preserve"> </w:t>
      </w:r>
      <w:r w:rsidRPr="00CB52D0">
        <w:rPr>
          <w:sz w:val="18"/>
          <w:szCs w:val="18"/>
        </w:rPr>
        <w:t xml:space="preserve">eller finansiella institut, när det gäller ett blandat finansiellt holdingföretag, </w:t>
      </w:r>
    </w:p>
    <w:p w14:paraId="0E100305" w14:textId="77777777" w:rsidR="00890231" w:rsidRPr="00CB52D0" w:rsidRDefault="00890231" w:rsidP="00890231">
      <w:pPr>
        <w:pStyle w:val="Brdtextmedindrag"/>
        <w:tabs>
          <w:tab w:val="left" w:pos="2552"/>
        </w:tabs>
        <w:rPr>
          <w:sz w:val="18"/>
          <w:szCs w:val="18"/>
        </w:rPr>
      </w:pPr>
      <w:r w:rsidRPr="00CB52D0">
        <w:rPr>
          <w:sz w:val="18"/>
          <w:szCs w:val="18"/>
        </w:rPr>
        <w:t xml:space="preserve">2. holdingföretaget inte har utsetts till resolutionsenhet i någon av gruppens resolutionsgrupper, </w:t>
      </w:r>
    </w:p>
    <w:p w14:paraId="175080EE" w14:textId="77777777" w:rsidR="00890231" w:rsidRPr="00CB52D0" w:rsidRDefault="00890231" w:rsidP="00890231">
      <w:pPr>
        <w:pStyle w:val="Brdtextmedindrag"/>
        <w:tabs>
          <w:tab w:val="left" w:pos="2552"/>
        </w:tabs>
        <w:rPr>
          <w:sz w:val="18"/>
          <w:szCs w:val="18"/>
        </w:rPr>
      </w:pPr>
      <w:r w:rsidRPr="00CB52D0">
        <w:rPr>
          <w:sz w:val="18"/>
          <w:szCs w:val="18"/>
        </w:rPr>
        <w:t xml:space="preserve">3. ett dotterföretag som är ett kreditinstitut </w:t>
      </w:r>
      <w:r w:rsidRPr="00CB52D0">
        <w:rPr>
          <w:i/>
          <w:sz w:val="18"/>
          <w:szCs w:val="18"/>
        </w:rPr>
        <w:t xml:space="preserve">eller ett </w:t>
      </w:r>
      <w:bookmarkStart w:id="379" w:name="_Hlk63947998"/>
      <w:r w:rsidRPr="00CB52D0">
        <w:rPr>
          <w:i/>
          <w:sz w:val="18"/>
          <w:szCs w:val="18"/>
        </w:rPr>
        <w:t xml:space="preserve">motsvarande utländskt företag inom EES </w:t>
      </w:r>
      <w:bookmarkEnd w:id="379"/>
      <w:r w:rsidRPr="00CB52D0">
        <w:rPr>
          <w:sz w:val="18"/>
          <w:szCs w:val="18"/>
        </w:rPr>
        <w:t xml:space="preserve">ansvarar för att säkerställa att kraven i 3 kap. 2 § uppfylls, </w:t>
      </w:r>
    </w:p>
    <w:p w14:paraId="066EE116" w14:textId="77777777" w:rsidR="00890231" w:rsidRPr="00CB52D0" w:rsidRDefault="00890231" w:rsidP="00890231">
      <w:pPr>
        <w:pStyle w:val="Brdtextmedindrag"/>
        <w:tabs>
          <w:tab w:val="left" w:pos="2552"/>
        </w:tabs>
        <w:rPr>
          <w:sz w:val="18"/>
          <w:szCs w:val="18"/>
        </w:rPr>
      </w:pPr>
      <w:r w:rsidRPr="00CB52D0">
        <w:rPr>
          <w:sz w:val="18"/>
          <w:szCs w:val="18"/>
        </w:rPr>
        <w:t>4. holdingföretaget inte medverkar till att påverka driften av gruppen eller dotterföretag som är institut</w:t>
      </w:r>
      <w:r w:rsidRPr="00CB52D0" w:rsidDel="00A476E0">
        <w:rPr>
          <w:sz w:val="18"/>
          <w:szCs w:val="18"/>
        </w:rPr>
        <w:t xml:space="preserve"> </w:t>
      </w:r>
      <w:r w:rsidRPr="00CB52D0">
        <w:rPr>
          <w:sz w:val="18"/>
          <w:szCs w:val="18"/>
        </w:rPr>
        <w:t xml:space="preserve">eller finansiella institut, och </w:t>
      </w:r>
    </w:p>
    <w:p w14:paraId="66BDCC6D" w14:textId="77777777" w:rsidR="00890231" w:rsidRPr="00CB52D0" w:rsidRDefault="00890231" w:rsidP="00890231">
      <w:pPr>
        <w:pStyle w:val="Brdtextmedindrag"/>
        <w:tabs>
          <w:tab w:val="left" w:pos="2552"/>
        </w:tabs>
        <w:rPr>
          <w:sz w:val="18"/>
          <w:szCs w:val="18"/>
        </w:rPr>
      </w:pPr>
      <w:r w:rsidRPr="00CB52D0">
        <w:rPr>
          <w:sz w:val="18"/>
          <w:szCs w:val="18"/>
        </w:rPr>
        <w:t>5. det inte finns något som hindrar en effektiv tillsyn på gruppnivå.</w:t>
      </w:r>
    </w:p>
    <w:p w14:paraId="1A585DB9" w14:textId="77777777" w:rsidR="00890231" w:rsidRPr="00CB52D0" w:rsidRDefault="00890231" w:rsidP="00890231">
      <w:pPr>
        <w:pStyle w:val="Brdtextmedindrag"/>
        <w:tabs>
          <w:tab w:val="left" w:pos="2552"/>
        </w:tabs>
        <w:rPr>
          <w:sz w:val="18"/>
          <w:szCs w:val="18"/>
        </w:rPr>
      </w:pPr>
    </w:p>
    <w:p w14:paraId="4B1039CE" w14:textId="50B492F2" w:rsidR="00890231" w:rsidRPr="00CB52D0" w:rsidRDefault="00890231" w:rsidP="0000314E">
      <w:pPr>
        <w:pStyle w:val="Brdtext"/>
      </w:pPr>
      <w:r w:rsidRPr="00CB52D0">
        <w:t xml:space="preserve">Paragrafen innehåller bestämmelser om </w:t>
      </w:r>
      <w:r w:rsidR="0046175C">
        <w:t xml:space="preserve">undantag från </w:t>
      </w:r>
      <w:r w:rsidRPr="00CB52D0">
        <w:t>krav på godkännan</w:t>
      </w:r>
      <w:r w:rsidR="007452CF">
        <w:softHyphen/>
      </w:r>
      <w:r w:rsidRPr="00CB52D0">
        <w:t xml:space="preserve">de av finansiella holdingföretag och blandade finansiella holdingföretag. </w:t>
      </w:r>
    </w:p>
    <w:p w14:paraId="48866522" w14:textId="1A65537B" w:rsidR="00890231" w:rsidRPr="00CB52D0" w:rsidRDefault="00890231" w:rsidP="0000314E">
      <w:pPr>
        <w:pStyle w:val="Brdtextmedindrag"/>
      </w:pPr>
      <w:r w:rsidRPr="00CB52D0">
        <w:t xml:space="preserve">Paragrafen gäller den konsoliderade situationen, dvs. den kan ta sikte på svenska och utländska företag. </w:t>
      </w:r>
      <w:r w:rsidR="004F347B">
        <w:t>I</w:t>
      </w:r>
      <w:r w:rsidRPr="00CB52D0">
        <w:t xml:space="preserve"> </w:t>
      </w:r>
      <w:r w:rsidRPr="00CB52D0">
        <w:rPr>
          <w:i/>
          <w:iCs/>
        </w:rPr>
        <w:t>punkt 3</w:t>
      </w:r>
      <w:r w:rsidRPr="00CB52D0">
        <w:t xml:space="preserve"> </w:t>
      </w:r>
      <w:r w:rsidR="004F347B">
        <w:t>görs en rättelse genom</w:t>
      </w:r>
      <w:r w:rsidRPr="00CB52D0">
        <w:t xml:space="preserve"> att </w:t>
      </w:r>
      <w:r w:rsidR="0024620E">
        <w:t xml:space="preserve">det kommer till uttryck att </w:t>
      </w:r>
      <w:r w:rsidRPr="00CB52D0">
        <w:t xml:space="preserve">bestämmelsen gäller </w:t>
      </w:r>
      <w:r w:rsidR="00FE5772">
        <w:t>svenska och utländska företag</w:t>
      </w:r>
      <w:r w:rsidRPr="00CB52D0">
        <w:t xml:space="preserve">. </w:t>
      </w:r>
    </w:p>
    <w:p w14:paraId="66E2A643" w14:textId="72CD4F5D" w:rsidR="00890231" w:rsidRPr="00CB52D0" w:rsidRDefault="00890231" w:rsidP="00890231">
      <w:pPr>
        <w:pStyle w:val="Rubrik4utannumrering"/>
      </w:pPr>
      <w:r w:rsidRPr="00CB52D0">
        <w:t xml:space="preserve">2 kap. Särskilda kapitalbas- och likviditetskrav </w:t>
      </w:r>
      <w:r w:rsidRPr="00CB52D0">
        <w:rPr>
          <w:i/>
          <w:iCs/>
        </w:rPr>
        <w:t>för kreditinstitut</w:t>
      </w:r>
    </w:p>
    <w:p w14:paraId="20113B2C" w14:textId="77777777" w:rsidR="00890231" w:rsidRPr="00CB52D0" w:rsidRDefault="00890231" w:rsidP="00890231">
      <w:pPr>
        <w:pStyle w:val="Brdtext"/>
        <w:rPr>
          <w:sz w:val="18"/>
          <w:szCs w:val="18"/>
        </w:rPr>
      </w:pPr>
      <w:r w:rsidRPr="00CB52D0">
        <w:rPr>
          <w:b/>
          <w:sz w:val="18"/>
          <w:szCs w:val="18"/>
        </w:rPr>
        <w:t>1 §    </w:t>
      </w:r>
      <w:r w:rsidRPr="00CB52D0">
        <w:rPr>
          <w:sz w:val="18"/>
          <w:szCs w:val="18"/>
        </w:rPr>
        <w:t>Finansinspek</w:t>
      </w:r>
      <w:r w:rsidRPr="00CB52D0">
        <w:rPr>
          <w:sz w:val="18"/>
          <w:szCs w:val="18"/>
        </w:rPr>
        <w:softHyphen/>
        <w:t xml:space="preserve">tionen ska besluta att ett </w:t>
      </w:r>
      <w:r w:rsidRPr="00CB52D0">
        <w:rPr>
          <w:i/>
          <w:iCs/>
          <w:sz w:val="18"/>
          <w:szCs w:val="18"/>
        </w:rPr>
        <w:t xml:space="preserve">kreditinstitut </w:t>
      </w:r>
      <w:r w:rsidRPr="00CB52D0">
        <w:rPr>
          <w:sz w:val="18"/>
          <w:szCs w:val="18"/>
        </w:rPr>
        <w:t>utöver den kapitalbas som krävs enligt tillsyns</w:t>
      </w:r>
      <w:r w:rsidRPr="00CB52D0">
        <w:rPr>
          <w:sz w:val="18"/>
          <w:szCs w:val="18"/>
        </w:rPr>
        <w:softHyphen/>
        <w:t>förordningen ska uppfylla</w:t>
      </w:r>
    </w:p>
    <w:p w14:paraId="5017D0DD" w14:textId="77777777" w:rsidR="00890231" w:rsidRPr="00CB52D0" w:rsidRDefault="00890231" w:rsidP="00890231">
      <w:pPr>
        <w:pStyle w:val="Brdtextmedindrag"/>
        <w:spacing w:line="220" w:lineRule="exact"/>
        <w:rPr>
          <w:sz w:val="18"/>
          <w:szCs w:val="18"/>
        </w:rPr>
      </w:pPr>
      <w:r w:rsidRPr="00CB52D0">
        <w:rPr>
          <w:sz w:val="18"/>
          <w:szCs w:val="18"/>
        </w:rPr>
        <w:t>1. ett särskilt kapitalbaskrav för risken för alltför låg bruttosoliditet, och</w:t>
      </w:r>
    </w:p>
    <w:p w14:paraId="3CB48BDF" w14:textId="77777777" w:rsidR="00890231" w:rsidRPr="00CB52D0" w:rsidRDefault="00890231" w:rsidP="00890231">
      <w:pPr>
        <w:pStyle w:val="Brdtextmedindrag"/>
        <w:spacing w:line="220" w:lineRule="exact"/>
        <w:rPr>
          <w:sz w:val="18"/>
          <w:szCs w:val="18"/>
        </w:rPr>
      </w:pPr>
      <w:r w:rsidRPr="00CB52D0">
        <w:rPr>
          <w:sz w:val="18"/>
          <w:szCs w:val="18"/>
        </w:rPr>
        <w:t>2. ett särskilt kapitalbaskrav för andra risker.</w:t>
      </w:r>
    </w:p>
    <w:p w14:paraId="7566BED4" w14:textId="77777777" w:rsidR="00890231" w:rsidRPr="00CB52D0" w:rsidRDefault="00890231" w:rsidP="00890231">
      <w:pPr>
        <w:pStyle w:val="Brdtextmedindrag"/>
        <w:rPr>
          <w:sz w:val="18"/>
          <w:szCs w:val="18"/>
        </w:rPr>
      </w:pPr>
      <w:r w:rsidRPr="00CB52D0">
        <w:rPr>
          <w:iCs/>
          <w:sz w:val="18"/>
          <w:szCs w:val="18"/>
        </w:rPr>
        <w:t>Första stycket gäller om</w:t>
      </w:r>
    </w:p>
    <w:p w14:paraId="01B3BC89" w14:textId="77777777" w:rsidR="00890231" w:rsidRPr="00CB52D0" w:rsidRDefault="00890231" w:rsidP="00890231">
      <w:pPr>
        <w:pStyle w:val="Brdtextmedindrag"/>
        <w:spacing w:line="220" w:lineRule="exact"/>
        <w:rPr>
          <w:spacing w:val="-4"/>
          <w:sz w:val="18"/>
          <w:szCs w:val="18"/>
        </w:rPr>
      </w:pPr>
      <w:r w:rsidRPr="00CB52D0">
        <w:rPr>
          <w:spacing w:val="-4"/>
          <w:sz w:val="18"/>
          <w:szCs w:val="18"/>
        </w:rPr>
        <w:t>1. något av kraven i 6 kap. 1–3,</w:t>
      </w:r>
      <w:r w:rsidRPr="00CB52D0">
        <w:rPr>
          <w:sz w:val="18"/>
          <w:szCs w:val="18"/>
        </w:rPr>
        <w:t xml:space="preserve"> 4 a, 4 b och 5 §§ lagen (2004:297) om bank- och finansierings</w:t>
      </w:r>
      <w:r w:rsidRPr="00CB52D0">
        <w:rPr>
          <w:sz w:val="18"/>
          <w:szCs w:val="18"/>
        </w:rPr>
        <w:softHyphen/>
        <w:t xml:space="preserve">rörelse </w:t>
      </w:r>
      <w:r w:rsidRPr="00CB52D0">
        <w:rPr>
          <w:spacing w:val="-4"/>
          <w:sz w:val="18"/>
          <w:szCs w:val="18"/>
        </w:rPr>
        <w:t>inte är uppfyllt</w:t>
      </w:r>
      <w:r w:rsidRPr="00CB52D0">
        <w:rPr>
          <w:sz w:val="18"/>
          <w:szCs w:val="18"/>
        </w:rPr>
        <w:t xml:space="preserve"> </w:t>
      </w:r>
      <w:r w:rsidRPr="00CB52D0">
        <w:rPr>
          <w:spacing w:val="-4"/>
          <w:sz w:val="18"/>
          <w:szCs w:val="18"/>
        </w:rPr>
        <w:t>och det inte är sannolikt att någon annan åtgärd är tillräcklig för att komma till rätta med bristen inom rimlig tid,</w:t>
      </w:r>
    </w:p>
    <w:p w14:paraId="67548E70" w14:textId="77777777" w:rsidR="00890231" w:rsidRPr="00CB52D0" w:rsidRDefault="00890231" w:rsidP="00890231">
      <w:pPr>
        <w:pStyle w:val="Brdtextmedindrag"/>
        <w:spacing w:line="220" w:lineRule="exact"/>
        <w:rPr>
          <w:sz w:val="18"/>
          <w:szCs w:val="18"/>
        </w:rPr>
      </w:pPr>
      <w:r w:rsidRPr="00CB52D0">
        <w:rPr>
          <w:sz w:val="18"/>
          <w:szCs w:val="18"/>
        </w:rPr>
        <w:t>2. ett särskilt kapitalbaskrav är nödvändigt för att täcka risker som institutet</w:t>
      </w:r>
      <w:r w:rsidRPr="00CB52D0">
        <w:rPr>
          <w:i/>
          <w:iCs/>
          <w:sz w:val="18"/>
          <w:szCs w:val="18"/>
        </w:rPr>
        <w:t xml:space="preserve"> </w:t>
      </w:r>
      <w:r w:rsidRPr="00CB52D0">
        <w:rPr>
          <w:sz w:val="18"/>
          <w:szCs w:val="18"/>
        </w:rPr>
        <w:t>är eller kan bli exponerat för,</w:t>
      </w:r>
    </w:p>
    <w:p w14:paraId="31E94126" w14:textId="77777777" w:rsidR="00890231" w:rsidRPr="00CB52D0" w:rsidRDefault="00890231" w:rsidP="00890231">
      <w:pPr>
        <w:pStyle w:val="Brdtextmedindrag"/>
        <w:spacing w:line="220" w:lineRule="exact"/>
        <w:rPr>
          <w:sz w:val="18"/>
          <w:szCs w:val="18"/>
        </w:rPr>
      </w:pPr>
      <w:r w:rsidRPr="00CB52D0">
        <w:rPr>
          <w:sz w:val="18"/>
          <w:szCs w:val="18"/>
        </w:rPr>
        <w:t>3. det är sannolikt att institutet inom tolv månader inte längre kommer att uppfylla sina skyldigheter enligt 1,</w:t>
      </w:r>
    </w:p>
    <w:p w14:paraId="5C750CD8" w14:textId="77777777" w:rsidR="00890231" w:rsidRPr="00CB52D0" w:rsidRDefault="00890231" w:rsidP="00890231">
      <w:pPr>
        <w:pStyle w:val="Brdtextmedindrag"/>
        <w:spacing w:line="220" w:lineRule="exact"/>
        <w:rPr>
          <w:sz w:val="18"/>
          <w:szCs w:val="18"/>
        </w:rPr>
      </w:pPr>
      <w:r w:rsidRPr="00CB52D0">
        <w:rPr>
          <w:sz w:val="18"/>
          <w:szCs w:val="18"/>
        </w:rPr>
        <w:t>4. institutet vid upprepade tillfällen låtit bli att följa en underrättelse enligt 1 c §, eller</w:t>
      </w:r>
    </w:p>
    <w:p w14:paraId="117AA399" w14:textId="77777777" w:rsidR="00890231" w:rsidRPr="00CB52D0" w:rsidRDefault="00890231" w:rsidP="00890231">
      <w:pPr>
        <w:pStyle w:val="Brdtextmedindrag"/>
        <w:rPr>
          <w:sz w:val="18"/>
          <w:szCs w:val="18"/>
        </w:rPr>
      </w:pPr>
      <w:r w:rsidRPr="00CB52D0">
        <w:rPr>
          <w:sz w:val="18"/>
          <w:szCs w:val="18"/>
        </w:rPr>
        <w:t>5. det i övrigt har framkommit omständigheter som inger betänkligheter från tillsynssynpunkt.</w:t>
      </w:r>
    </w:p>
    <w:p w14:paraId="28E2D1FE" w14:textId="77777777" w:rsidR="00890231" w:rsidRPr="00CB52D0" w:rsidRDefault="00890231" w:rsidP="00890231">
      <w:pPr>
        <w:pStyle w:val="Brdtextmedindrag"/>
        <w:spacing w:line="220" w:lineRule="exact"/>
        <w:rPr>
          <w:sz w:val="18"/>
          <w:szCs w:val="18"/>
        </w:rPr>
      </w:pPr>
      <w:r w:rsidRPr="00CB52D0">
        <w:rPr>
          <w:sz w:val="18"/>
          <w:szCs w:val="18"/>
        </w:rPr>
        <w:t>Beslutet ska vara skriftligt och fattas på grundval av en översyn och utvärdering av institutet.</w:t>
      </w:r>
    </w:p>
    <w:p w14:paraId="209EB399" w14:textId="77777777" w:rsidR="00890231" w:rsidRPr="00CB52D0" w:rsidRDefault="00890231" w:rsidP="00890231">
      <w:pPr>
        <w:pStyle w:val="Brdtextmedindrag"/>
        <w:spacing w:line="220" w:lineRule="exact"/>
      </w:pPr>
    </w:p>
    <w:p w14:paraId="035CC283" w14:textId="77777777" w:rsidR="00890231" w:rsidRPr="00CB52D0" w:rsidRDefault="00890231" w:rsidP="00890231">
      <w:pPr>
        <w:pStyle w:val="Brdtext"/>
      </w:pPr>
      <w:r w:rsidRPr="00CB52D0">
        <w:lastRenderedPageBreak/>
        <w:t>Paragrafen innehåller bestämmelser om att Finansinspektionen kan fatta beslut om ett särskilt kapitalbaskrav. Övervägandena finns i avsnitt</w:t>
      </w:r>
      <w:r>
        <w:t>en 6.3 och</w:t>
      </w:r>
      <w:r w:rsidRPr="00CB52D0">
        <w:t> 13.4.1.</w:t>
      </w:r>
    </w:p>
    <w:p w14:paraId="189ECB79" w14:textId="6E472080" w:rsidR="00890231" w:rsidRPr="00CB52D0" w:rsidRDefault="00270317" w:rsidP="0000314E">
      <w:pPr>
        <w:pStyle w:val="Brdtextmedindrag"/>
      </w:pPr>
      <w:r>
        <w:rPr>
          <w:spacing w:val="-4"/>
        </w:rPr>
        <w:t>Ä</w:t>
      </w:r>
      <w:r w:rsidR="00890231" w:rsidRPr="00CB52D0">
        <w:rPr>
          <w:spacing w:val="-4"/>
        </w:rPr>
        <w:t xml:space="preserve">ndringarna i </w:t>
      </w:r>
      <w:r w:rsidR="00890231" w:rsidRPr="00CB52D0">
        <w:rPr>
          <w:i/>
          <w:iCs/>
          <w:spacing w:val="-4"/>
        </w:rPr>
        <w:t>första</w:t>
      </w:r>
      <w:r w:rsidR="00D463A8">
        <w:rPr>
          <w:i/>
          <w:iCs/>
          <w:spacing w:val="-4"/>
        </w:rPr>
        <w:t xml:space="preserve"> </w:t>
      </w:r>
      <w:r w:rsidR="00D463A8" w:rsidRPr="00F60491">
        <w:rPr>
          <w:spacing w:val="-4"/>
        </w:rPr>
        <w:t>och</w:t>
      </w:r>
      <w:r w:rsidR="00D463A8">
        <w:rPr>
          <w:i/>
          <w:iCs/>
          <w:spacing w:val="-4"/>
        </w:rPr>
        <w:t xml:space="preserve"> andra</w:t>
      </w:r>
      <w:r w:rsidR="00890231" w:rsidRPr="00CB52D0">
        <w:rPr>
          <w:i/>
          <w:iCs/>
          <w:spacing w:val="-4"/>
        </w:rPr>
        <w:t xml:space="preserve"> stycke</w:t>
      </w:r>
      <w:r w:rsidR="00D463A8">
        <w:rPr>
          <w:i/>
          <w:iCs/>
          <w:spacing w:val="-4"/>
        </w:rPr>
        <w:t>na</w:t>
      </w:r>
      <w:r w:rsidR="00890231" w:rsidRPr="00CB52D0">
        <w:rPr>
          <w:spacing w:val="-4"/>
        </w:rPr>
        <w:t xml:space="preserve"> är en följd av att definitionen av institut får en ny innebörd, se författningskommentaren till </w:t>
      </w:r>
      <w:r w:rsidR="007201A6" w:rsidRPr="00CB52D0">
        <w:rPr>
          <w:spacing w:val="-4"/>
        </w:rPr>
        <w:t>1</w:t>
      </w:r>
      <w:r w:rsidR="007201A6">
        <w:rPr>
          <w:spacing w:val="-4"/>
        </w:rPr>
        <w:t> </w:t>
      </w:r>
      <w:r w:rsidR="00890231" w:rsidRPr="00CB52D0">
        <w:rPr>
          <w:spacing w:val="-4"/>
        </w:rPr>
        <w:t xml:space="preserve">kap. </w:t>
      </w:r>
      <w:r w:rsidR="007201A6" w:rsidRPr="00CB52D0">
        <w:rPr>
          <w:spacing w:val="-4"/>
        </w:rPr>
        <w:t>2</w:t>
      </w:r>
      <w:r w:rsidR="007201A6">
        <w:rPr>
          <w:spacing w:val="-4"/>
        </w:rPr>
        <w:t> </w:t>
      </w:r>
      <w:r w:rsidR="00890231" w:rsidRPr="00CB52D0">
        <w:rPr>
          <w:spacing w:val="-4"/>
        </w:rPr>
        <w:t>§. Ändringarna inne</w:t>
      </w:r>
      <w:r w:rsidR="00890231" w:rsidRPr="00CB52D0">
        <w:rPr>
          <w:spacing w:val="-4"/>
        </w:rPr>
        <w:softHyphen/>
        <w:t>bär att bestämmelserna bara gäller för kredit</w:t>
      </w:r>
      <w:r w:rsidR="00890231" w:rsidRPr="00CB52D0">
        <w:rPr>
          <w:spacing w:val="-4"/>
        </w:rPr>
        <w:softHyphen/>
        <w:t>institut</w:t>
      </w:r>
      <w:r w:rsidR="00890231" w:rsidRPr="00CB52D0">
        <w:t>. För värdepappersbolag gäller i stället de förutsättningar för att besluta om ett särskilt kapital</w:t>
      </w:r>
      <w:r w:rsidR="00890231" w:rsidRPr="00CB52D0">
        <w:softHyphen/>
        <w:t>bas</w:t>
      </w:r>
      <w:r w:rsidR="00890231" w:rsidRPr="00CB52D0">
        <w:softHyphen/>
        <w:t>krav som anges i nya 2 a kap. 1 §, se författnings</w:t>
      </w:r>
      <w:r w:rsidR="00D9419D">
        <w:softHyphen/>
      </w:r>
      <w:r w:rsidR="00890231" w:rsidRPr="00CB52D0">
        <w:t>kommentaren till den para</w:t>
      </w:r>
      <w:r w:rsidR="00890231" w:rsidRPr="00CB52D0">
        <w:softHyphen/>
        <w:t>grafen.</w:t>
      </w:r>
    </w:p>
    <w:p w14:paraId="1EF0970F" w14:textId="77777777" w:rsidR="00890231" w:rsidRPr="00CB52D0" w:rsidRDefault="00890231" w:rsidP="00890231">
      <w:pPr>
        <w:pStyle w:val="Brdtextmedindrag"/>
      </w:pPr>
    </w:p>
    <w:p w14:paraId="0EDFD379" w14:textId="77777777" w:rsidR="00890231" w:rsidRPr="00CB52D0" w:rsidRDefault="00890231" w:rsidP="00890231">
      <w:pPr>
        <w:pStyle w:val="Brdtextmedindrag"/>
        <w:spacing w:line="220" w:lineRule="exact"/>
        <w:ind w:firstLine="0"/>
        <w:rPr>
          <w:b/>
          <w:iCs/>
          <w:sz w:val="18"/>
          <w:szCs w:val="18"/>
        </w:rPr>
      </w:pPr>
      <w:r w:rsidRPr="00CB52D0">
        <w:rPr>
          <w:b/>
          <w:iCs/>
          <w:sz w:val="18"/>
          <w:szCs w:val="18"/>
        </w:rPr>
        <w:t>1 c §</w:t>
      </w:r>
      <w:r w:rsidRPr="00CB52D0">
        <w:rPr>
          <w:iCs/>
          <w:sz w:val="18"/>
          <w:szCs w:val="18"/>
        </w:rPr>
        <w:t xml:space="preserve">    I samband med en översyn och utvärdering av ett </w:t>
      </w:r>
      <w:r w:rsidRPr="00CB52D0">
        <w:rPr>
          <w:i/>
          <w:sz w:val="18"/>
          <w:szCs w:val="18"/>
        </w:rPr>
        <w:t>kreditinstitut</w:t>
      </w:r>
      <w:r w:rsidRPr="00CB52D0">
        <w:rPr>
          <w:iCs/>
          <w:sz w:val="18"/>
          <w:szCs w:val="18"/>
        </w:rPr>
        <w:t xml:space="preserve"> ska Finans</w:t>
      </w:r>
      <w:r w:rsidRPr="00CB52D0">
        <w:rPr>
          <w:iCs/>
          <w:sz w:val="18"/>
          <w:szCs w:val="18"/>
        </w:rPr>
        <w:softHyphen/>
        <w:t>inspektionen bestämma lämpliga kapitalbasnivåer för institutet. Inspek</w:t>
      </w:r>
      <w:r w:rsidRPr="00CB52D0">
        <w:rPr>
          <w:iCs/>
          <w:sz w:val="18"/>
          <w:szCs w:val="18"/>
        </w:rPr>
        <w:softHyphen/>
        <w:t>tionen ska underrätta institutet om skillnaden mellan dessa nivåer och kapital</w:t>
      </w:r>
      <w:r w:rsidRPr="00CB52D0">
        <w:rPr>
          <w:iCs/>
          <w:sz w:val="18"/>
          <w:szCs w:val="18"/>
        </w:rPr>
        <w:softHyphen/>
        <w:t>baskraven enligt tillsynsförordningen, denna lag och lagen (2014:966) om kapital</w:t>
      </w:r>
      <w:r w:rsidRPr="00CB52D0">
        <w:rPr>
          <w:iCs/>
          <w:sz w:val="18"/>
          <w:szCs w:val="18"/>
        </w:rPr>
        <w:softHyphen/>
        <w:t>buffertar.</w:t>
      </w:r>
    </w:p>
    <w:p w14:paraId="3BC08533" w14:textId="77777777" w:rsidR="00890231" w:rsidRPr="00CB52D0" w:rsidRDefault="00890231" w:rsidP="00890231">
      <w:pPr>
        <w:pStyle w:val="Brdtextmedindrag"/>
        <w:spacing w:line="220" w:lineRule="exact"/>
        <w:ind w:firstLine="0"/>
        <w:rPr>
          <w:b/>
          <w:iCs/>
          <w:sz w:val="18"/>
          <w:szCs w:val="18"/>
        </w:rPr>
      </w:pPr>
    </w:p>
    <w:p w14:paraId="63C2D0DD" w14:textId="77777777" w:rsidR="00890231" w:rsidRPr="00CB52D0" w:rsidRDefault="00890231" w:rsidP="00890231">
      <w:pPr>
        <w:pStyle w:val="Brdtext"/>
      </w:pPr>
      <w:r w:rsidRPr="00CB52D0">
        <w:t>Paragrafen innehåller bestämmelser om att Finansinspektionen kan besluta om en lämplig kapitalbasnivå och underrätta det berörda institutet om detta. Övervägandena finns i avsnitt</w:t>
      </w:r>
      <w:r>
        <w:t>en 6.3 och</w:t>
      </w:r>
      <w:r w:rsidRPr="00CB52D0">
        <w:t> 13.4.1.</w:t>
      </w:r>
    </w:p>
    <w:p w14:paraId="43D3983C" w14:textId="77777777" w:rsidR="00890231" w:rsidRPr="00CB52D0" w:rsidRDefault="00890231" w:rsidP="00890231">
      <w:pPr>
        <w:pStyle w:val="Brdtextmedindrag"/>
      </w:pPr>
      <w:r w:rsidRPr="00CB52D0">
        <w:rPr>
          <w:spacing w:val="-4"/>
        </w:rPr>
        <w:t>Ändringen är en följd av att definitionen av institut får en ny innebörd, se författningskommentaren till 1 kap. 2 §. Ändringen innebär att bestäm</w:t>
      </w:r>
      <w:r w:rsidRPr="00CB52D0">
        <w:rPr>
          <w:spacing w:val="-4"/>
        </w:rPr>
        <w:softHyphen/>
        <w:t>melserna bara gäller för kredit</w:t>
      </w:r>
      <w:r w:rsidRPr="00CB52D0">
        <w:rPr>
          <w:spacing w:val="-4"/>
        </w:rPr>
        <w:softHyphen/>
        <w:t xml:space="preserve">institut. </w:t>
      </w:r>
      <w:bookmarkStart w:id="380" w:name="_Hlk64195562"/>
      <w:r w:rsidRPr="00CB52D0">
        <w:t>För värdepappersbolag införs i stället en möj</w:t>
      </w:r>
      <w:r w:rsidRPr="00CB52D0">
        <w:softHyphen/>
        <w:t>lighet för Finans</w:t>
      </w:r>
      <w:r w:rsidRPr="00CB52D0">
        <w:softHyphen/>
        <w:t>inspektionen att besluta om en kapitalbasnivå, som med tillräcklig marginal överstiger kraven enligt värde</w:t>
      </w:r>
      <w:r w:rsidRPr="00CB52D0">
        <w:softHyphen/>
        <w:t>pap</w:t>
      </w:r>
      <w:r w:rsidRPr="00CB52D0">
        <w:softHyphen/>
        <w:t>persbolags</w:t>
      </w:r>
      <w:r w:rsidRPr="00CB52D0">
        <w:softHyphen/>
        <w:t>förord</w:t>
      </w:r>
      <w:r w:rsidRPr="00CB52D0">
        <w:softHyphen/>
        <w:t>ningen. Det syftar till att säkerställa att konjunktursvängningar inte leder till överträdelser av kapitalkraven eller hotar bolagets förmåga att avveckla och lägga ned verksamheten på ett ordnat sätt, se nya 2 a kap. 2 § och författ</w:t>
      </w:r>
      <w:r w:rsidRPr="00CB52D0">
        <w:softHyphen/>
        <w:t>ningskommentaren till den paragrafen.</w:t>
      </w:r>
    </w:p>
    <w:bookmarkEnd w:id="380"/>
    <w:p w14:paraId="2784097E" w14:textId="77777777" w:rsidR="00890231" w:rsidRPr="00CB52D0" w:rsidRDefault="00890231" w:rsidP="00890231">
      <w:pPr>
        <w:pStyle w:val="Brdtextmedindrag"/>
        <w:spacing w:line="220" w:lineRule="exact"/>
        <w:ind w:firstLine="0"/>
        <w:rPr>
          <w:b/>
          <w:iCs/>
          <w:sz w:val="18"/>
          <w:szCs w:val="18"/>
        </w:rPr>
      </w:pPr>
    </w:p>
    <w:p w14:paraId="0F6CFC7F" w14:textId="77777777" w:rsidR="00890231" w:rsidRPr="00CB52D0" w:rsidRDefault="00890231" w:rsidP="00890231">
      <w:pPr>
        <w:pStyle w:val="Brdtextmedindrag"/>
        <w:spacing w:line="220" w:lineRule="exact"/>
        <w:ind w:firstLine="0"/>
        <w:rPr>
          <w:iCs/>
          <w:sz w:val="18"/>
          <w:szCs w:val="18"/>
        </w:rPr>
      </w:pPr>
      <w:bookmarkStart w:id="381" w:name="_Hlk61034252"/>
      <w:r w:rsidRPr="00CB52D0">
        <w:rPr>
          <w:b/>
          <w:iCs/>
          <w:sz w:val="18"/>
          <w:szCs w:val="18"/>
        </w:rPr>
        <w:t>1 e §</w:t>
      </w:r>
      <w:r w:rsidRPr="00CB52D0">
        <w:rPr>
          <w:iCs/>
          <w:sz w:val="18"/>
          <w:szCs w:val="18"/>
        </w:rPr>
        <w:t xml:space="preserve">    Finansinspektionen får avstå från att besluta om ett särskilt kapitalbaskrav om en överträdelse är ringa eller ursäktlig, om </w:t>
      </w:r>
      <w:r w:rsidRPr="00CB52D0">
        <w:rPr>
          <w:i/>
          <w:sz w:val="18"/>
          <w:szCs w:val="18"/>
        </w:rPr>
        <w:t>kreditinstitutet</w:t>
      </w:r>
      <w:r w:rsidRPr="00CB52D0">
        <w:rPr>
          <w:iCs/>
          <w:sz w:val="18"/>
          <w:szCs w:val="18"/>
        </w:rPr>
        <w:t xml:space="preserve"> gör rättelse eller om någon annan myndighet har vidtagit åtgärder mot institutet och dessa åtgärder bedöms tillräckliga.</w:t>
      </w:r>
    </w:p>
    <w:p w14:paraId="631F3FD1" w14:textId="77777777" w:rsidR="00890231" w:rsidRPr="00CB52D0" w:rsidRDefault="00890231" w:rsidP="00890231">
      <w:pPr>
        <w:pStyle w:val="Brdtextmedindrag"/>
        <w:rPr>
          <w:sz w:val="18"/>
          <w:szCs w:val="18"/>
        </w:rPr>
      </w:pPr>
      <w:r w:rsidRPr="00CB52D0">
        <w:rPr>
          <w:sz w:val="18"/>
          <w:szCs w:val="18"/>
        </w:rPr>
        <w:t>Bestämmelserna i 1 § gäller inte om överträdelsen är så allvarlig att verksam</w:t>
      </w:r>
      <w:r w:rsidRPr="00CB52D0">
        <w:rPr>
          <w:sz w:val="18"/>
          <w:szCs w:val="18"/>
        </w:rPr>
        <w:softHyphen/>
        <w:t>hetstillståndet i stället ska återkallas.</w:t>
      </w:r>
    </w:p>
    <w:bookmarkEnd w:id="381"/>
    <w:p w14:paraId="40E03128" w14:textId="77777777" w:rsidR="00890231" w:rsidRPr="00CB52D0" w:rsidRDefault="00890231" w:rsidP="00890231">
      <w:pPr>
        <w:pStyle w:val="Brdtextmedindrag"/>
        <w:spacing w:line="220" w:lineRule="exact"/>
        <w:ind w:firstLine="0"/>
        <w:rPr>
          <w:i/>
          <w:sz w:val="18"/>
          <w:szCs w:val="18"/>
        </w:rPr>
      </w:pPr>
    </w:p>
    <w:p w14:paraId="73CAAB83" w14:textId="77777777" w:rsidR="00890231" w:rsidRPr="00CB52D0" w:rsidRDefault="00890231" w:rsidP="00890231">
      <w:pPr>
        <w:pStyle w:val="Brdtext"/>
      </w:pPr>
      <w:r w:rsidRPr="00CB52D0">
        <w:t>Paragrafen innehåller bestämmelser om att Finansinspektionen får avstå från att fatta beslut om ett särskilt kapitalbaskrav under vissa förutsätt</w:t>
      </w:r>
      <w:r w:rsidRPr="00CB52D0">
        <w:softHyphen/>
        <w:t>ningar. Övervägandena finns i avsnitt</w:t>
      </w:r>
      <w:r>
        <w:t>en 6.3 och</w:t>
      </w:r>
      <w:r w:rsidRPr="00CB52D0">
        <w:t> 13.4.1.</w:t>
      </w:r>
    </w:p>
    <w:p w14:paraId="4122B494" w14:textId="77777777" w:rsidR="00890231" w:rsidRPr="00CB52D0" w:rsidRDefault="00890231" w:rsidP="00890231">
      <w:pPr>
        <w:pStyle w:val="Brdtextmedindrag"/>
      </w:pPr>
      <w:r w:rsidRPr="00CB52D0">
        <w:rPr>
          <w:spacing w:val="-4"/>
        </w:rPr>
        <w:t>Ändringen är en följd av att definitionen av institut får en ny innebörd, se författningskommentaren till 1 kap. 2 §. Ändringen innebär att bestäm</w:t>
      </w:r>
      <w:r w:rsidRPr="00CB52D0">
        <w:rPr>
          <w:spacing w:val="-4"/>
        </w:rPr>
        <w:softHyphen/>
        <w:t>mel</w:t>
      </w:r>
      <w:r w:rsidRPr="00CB52D0">
        <w:rPr>
          <w:spacing w:val="-4"/>
        </w:rPr>
        <w:softHyphen/>
        <w:t>serna bara gäller för kredit</w:t>
      </w:r>
      <w:r w:rsidRPr="00CB52D0">
        <w:rPr>
          <w:spacing w:val="-4"/>
        </w:rPr>
        <w:softHyphen/>
        <w:t>institut</w:t>
      </w:r>
      <w:r w:rsidRPr="00CB52D0" w:rsidDel="003F495F">
        <w:rPr>
          <w:spacing w:val="-4"/>
        </w:rPr>
        <w:t>.</w:t>
      </w:r>
      <w:r w:rsidRPr="00CB52D0">
        <w:t xml:space="preserve"> För värdepappersbolag gäller mot</w:t>
      </w:r>
      <w:r w:rsidRPr="00CB52D0">
        <w:softHyphen/>
        <w:t>svarande förutsätt</w:t>
      </w:r>
      <w:r w:rsidRPr="00CB52D0">
        <w:softHyphen/>
        <w:t>ningar att avstå från att fatta ett beslut om ett särskilt kapitalbaskrav enligt nya 2 a kap. 1 § tredje och fjärde styckena.</w:t>
      </w:r>
    </w:p>
    <w:p w14:paraId="6B76727F" w14:textId="77777777" w:rsidR="00890231" w:rsidRPr="00CB52D0" w:rsidRDefault="00890231" w:rsidP="00890231">
      <w:pPr>
        <w:pStyle w:val="Brdtextmedindrag"/>
      </w:pPr>
    </w:p>
    <w:p w14:paraId="3A135F15" w14:textId="77777777" w:rsidR="00890231" w:rsidRPr="00CB52D0" w:rsidRDefault="00890231" w:rsidP="00890231">
      <w:pPr>
        <w:pStyle w:val="Brdtext"/>
        <w:spacing w:line="220" w:lineRule="exact"/>
        <w:rPr>
          <w:iCs/>
          <w:sz w:val="18"/>
          <w:szCs w:val="18"/>
        </w:rPr>
      </w:pPr>
      <w:r w:rsidRPr="00CB52D0">
        <w:rPr>
          <w:b/>
          <w:iCs/>
          <w:sz w:val="18"/>
          <w:szCs w:val="18"/>
        </w:rPr>
        <w:t>1</w:t>
      </w:r>
      <w:r w:rsidRPr="00CB52D0" w:rsidDel="007E21E6">
        <w:rPr>
          <w:b/>
          <w:iCs/>
          <w:sz w:val="18"/>
          <w:szCs w:val="18"/>
        </w:rPr>
        <w:t> </w:t>
      </w:r>
      <w:r w:rsidRPr="00CB52D0">
        <w:rPr>
          <w:b/>
          <w:iCs/>
          <w:sz w:val="18"/>
          <w:szCs w:val="18"/>
        </w:rPr>
        <w:t>f §</w:t>
      </w:r>
      <w:r w:rsidRPr="00CB52D0">
        <w:rPr>
          <w:iCs/>
          <w:sz w:val="18"/>
          <w:szCs w:val="18"/>
        </w:rPr>
        <w:t>    Finansinspektionen ska informera Riksgäldskontoret och berörda utländska resolutionsmyndigheter om</w:t>
      </w:r>
    </w:p>
    <w:p w14:paraId="143386AB" w14:textId="77777777" w:rsidR="00890231" w:rsidRPr="00CB52D0" w:rsidRDefault="00890231" w:rsidP="00890231">
      <w:pPr>
        <w:pStyle w:val="Brdtextmedindrag"/>
        <w:rPr>
          <w:iCs/>
          <w:sz w:val="18"/>
          <w:szCs w:val="18"/>
        </w:rPr>
      </w:pPr>
      <w:r w:rsidRPr="00CB52D0">
        <w:rPr>
          <w:iCs/>
          <w:sz w:val="18"/>
          <w:szCs w:val="18"/>
        </w:rPr>
        <w:t>1</w:t>
      </w:r>
      <w:r w:rsidRPr="00CB52D0" w:rsidDel="000D5C30">
        <w:rPr>
          <w:iCs/>
          <w:sz w:val="18"/>
          <w:szCs w:val="18"/>
        </w:rPr>
        <w:t>.</w:t>
      </w:r>
      <w:r w:rsidRPr="00CB52D0">
        <w:rPr>
          <w:iCs/>
          <w:sz w:val="18"/>
          <w:szCs w:val="18"/>
        </w:rPr>
        <w:t xml:space="preserve"> beslut om särskilda kapitalbaskrav </w:t>
      </w:r>
      <w:r w:rsidRPr="00CB52D0">
        <w:rPr>
          <w:i/>
          <w:sz w:val="18"/>
          <w:szCs w:val="18"/>
        </w:rPr>
        <w:t>enligt 1 §</w:t>
      </w:r>
      <w:r w:rsidRPr="00CB52D0">
        <w:rPr>
          <w:iCs/>
          <w:sz w:val="18"/>
          <w:szCs w:val="18"/>
        </w:rPr>
        <w:t>, och</w:t>
      </w:r>
    </w:p>
    <w:p w14:paraId="17C20007" w14:textId="77777777" w:rsidR="00890231" w:rsidRPr="00CB52D0" w:rsidRDefault="00890231" w:rsidP="00890231">
      <w:pPr>
        <w:pStyle w:val="Brdtextmedindrag"/>
        <w:rPr>
          <w:iCs/>
          <w:sz w:val="18"/>
          <w:szCs w:val="18"/>
        </w:rPr>
      </w:pPr>
      <w:r w:rsidRPr="00CB52D0">
        <w:rPr>
          <w:iCs/>
          <w:sz w:val="18"/>
          <w:szCs w:val="18"/>
        </w:rPr>
        <w:t>2</w:t>
      </w:r>
      <w:r w:rsidRPr="00CB52D0" w:rsidDel="000D5C30">
        <w:rPr>
          <w:iCs/>
          <w:sz w:val="18"/>
          <w:szCs w:val="18"/>
        </w:rPr>
        <w:t>.</w:t>
      </w:r>
      <w:r w:rsidRPr="00CB52D0">
        <w:rPr>
          <w:iCs/>
          <w:sz w:val="18"/>
          <w:szCs w:val="18"/>
        </w:rPr>
        <w:t> underrättelser enligt 1 c §.</w:t>
      </w:r>
    </w:p>
    <w:p w14:paraId="0887BEF9" w14:textId="77777777" w:rsidR="00890231" w:rsidRPr="00CB52D0" w:rsidRDefault="00890231" w:rsidP="00890231">
      <w:pPr>
        <w:pStyle w:val="Brdtextmedindrag"/>
        <w:ind w:firstLine="0"/>
      </w:pPr>
    </w:p>
    <w:p w14:paraId="5AB6134C" w14:textId="77777777" w:rsidR="00890231" w:rsidRPr="00CB52D0" w:rsidRDefault="00890231" w:rsidP="00890231">
      <w:pPr>
        <w:pStyle w:val="Brdtext"/>
      </w:pPr>
      <w:r w:rsidRPr="00CB52D0">
        <w:lastRenderedPageBreak/>
        <w:t>Paragrafen innehåller bestämmelser om underrättelseskyl</w:t>
      </w:r>
      <w:r w:rsidRPr="00CB52D0">
        <w:softHyphen/>
        <w:t>dighet för Finans</w:t>
      </w:r>
      <w:r w:rsidRPr="00CB52D0">
        <w:softHyphen/>
        <w:t>inspektionen i förhållande till Riksgäldskontoret och be</w:t>
      </w:r>
      <w:r w:rsidRPr="00CB52D0">
        <w:softHyphen/>
        <w:t>rörda utländska resolutionsmyndig</w:t>
      </w:r>
      <w:r w:rsidRPr="00CB52D0">
        <w:softHyphen/>
        <w:t>heter. Övervägandena finns i avsnitt 12.5.</w:t>
      </w:r>
    </w:p>
    <w:p w14:paraId="160F3755" w14:textId="77777777" w:rsidR="00890231" w:rsidRPr="00CB52D0" w:rsidRDefault="00890231" w:rsidP="00890231">
      <w:pPr>
        <w:pStyle w:val="Brdtextmedindrag"/>
      </w:pPr>
      <w:r w:rsidRPr="00CB52D0">
        <w:t>I</w:t>
      </w:r>
      <w:r w:rsidRPr="00CB52D0">
        <w:rPr>
          <w:i/>
          <w:iCs/>
        </w:rPr>
        <w:t xml:space="preserve"> punkt 1 </w:t>
      </w:r>
      <w:r w:rsidRPr="00CB52D0">
        <w:t>förtydligas att underrättelseskyldigheten som avses rör beslut om särskilda kapitalbaskrav för kreditinstitut enligt 1 §. Förtydligandet motiveras av att även det införs en ny paragraf, 2 a kap. 1 §, enligt vilken Finansinspektionen kan fatta beslut om särskilda kapitalbaskrav för värdepappersbolag.</w:t>
      </w:r>
    </w:p>
    <w:p w14:paraId="60CA80DB" w14:textId="77777777" w:rsidR="00890231" w:rsidRPr="00CB52D0" w:rsidRDefault="00890231" w:rsidP="00890231">
      <w:pPr>
        <w:pStyle w:val="Brdtextmedindrag"/>
        <w:spacing w:line="220" w:lineRule="exact"/>
        <w:ind w:firstLine="0"/>
        <w:rPr>
          <w:b/>
          <w:i/>
          <w:sz w:val="18"/>
          <w:szCs w:val="18"/>
        </w:rPr>
      </w:pPr>
    </w:p>
    <w:p w14:paraId="53BE4E9D" w14:textId="77777777" w:rsidR="00890231" w:rsidRPr="00CB52D0" w:rsidRDefault="00890231" w:rsidP="00890231">
      <w:pPr>
        <w:pStyle w:val="Brdtextmedindrag"/>
        <w:spacing w:line="220" w:lineRule="exact"/>
        <w:ind w:firstLine="0"/>
        <w:rPr>
          <w:b/>
          <w:sz w:val="18"/>
          <w:szCs w:val="18"/>
        </w:rPr>
      </w:pPr>
      <w:bookmarkStart w:id="382" w:name="_Hlk61034596"/>
      <w:r w:rsidRPr="00CB52D0">
        <w:rPr>
          <w:b/>
          <w:sz w:val="18"/>
          <w:szCs w:val="18"/>
        </w:rPr>
        <w:t>2 §</w:t>
      </w:r>
      <w:r w:rsidRPr="00CB52D0">
        <w:rPr>
          <w:b/>
          <w:i/>
          <w:iCs/>
          <w:sz w:val="18"/>
          <w:szCs w:val="18"/>
        </w:rPr>
        <w:t> </w:t>
      </w:r>
      <w:r w:rsidRPr="00CB52D0">
        <w:rPr>
          <w:b/>
          <w:sz w:val="18"/>
          <w:szCs w:val="18"/>
        </w:rPr>
        <w:t>   </w:t>
      </w:r>
      <w:r w:rsidRPr="00CB52D0">
        <w:rPr>
          <w:sz w:val="18"/>
          <w:szCs w:val="18"/>
        </w:rPr>
        <w:t xml:space="preserve">Finansinspektionen ska besluta att ett </w:t>
      </w:r>
      <w:r w:rsidRPr="00CB52D0">
        <w:rPr>
          <w:i/>
          <w:iCs/>
          <w:sz w:val="18"/>
          <w:szCs w:val="18"/>
        </w:rPr>
        <w:t xml:space="preserve">kreditinstitut </w:t>
      </w:r>
      <w:r w:rsidRPr="00C33923">
        <w:rPr>
          <w:sz w:val="18"/>
          <w:szCs w:val="18"/>
        </w:rPr>
        <w:t xml:space="preserve">ska uppfylla ett särskilt likviditetskrav, om det är nödvändigt för att täcka de likviditetsrisker som </w:t>
      </w:r>
      <w:r w:rsidRPr="00C33923">
        <w:rPr>
          <w:i/>
          <w:iCs/>
          <w:sz w:val="18"/>
          <w:szCs w:val="18"/>
        </w:rPr>
        <w:t>institutet</w:t>
      </w:r>
      <w:r w:rsidRPr="00C33923">
        <w:rPr>
          <w:sz w:val="18"/>
          <w:szCs w:val="18"/>
        </w:rPr>
        <w:t xml:space="preserve"> är eller kan bli exponerat för</w:t>
      </w:r>
      <w:r w:rsidRPr="00C33923">
        <w:rPr>
          <w:i/>
          <w:iCs/>
          <w:sz w:val="18"/>
          <w:szCs w:val="18"/>
        </w:rPr>
        <w:t>.</w:t>
      </w:r>
    </w:p>
    <w:bookmarkEnd w:id="382"/>
    <w:p w14:paraId="46DABCF1" w14:textId="77777777" w:rsidR="00890231" w:rsidRPr="00C33923" w:rsidRDefault="00890231" w:rsidP="00890231">
      <w:pPr>
        <w:pStyle w:val="Brdtextmedindrag"/>
        <w:ind w:firstLine="0"/>
      </w:pPr>
    </w:p>
    <w:p w14:paraId="508F5692" w14:textId="77777777" w:rsidR="00890231" w:rsidRPr="00C33923" w:rsidRDefault="00890231" w:rsidP="00890231">
      <w:pPr>
        <w:pStyle w:val="Brdtext"/>
      </w:pPr>
      <w:r w:rsidRPr="00C33923">
        <w:t>Paragrafen innehåller bestämmelser om särskilt likviditetskrav för kredit</w:t>
      </w:r>
      <w:r>
        <w:softHyphen/>
      </w:r>
      <w:r w:rsidRPr="00C33923">
        <w:t>institut. Övervägandena finns i avsnitt</w:t>
      </w:r>
      <w:r>
        <w:t>en 6.3 och</w:t>
      </w:r>
      <w:r w:rsidRPr="00C33923">
        <w:t> 13.4.3.</w:t>
      </w:r>
    </w:p>
    <w:p w14:paraId="25F903E5" w14:textId="77777777" w:rsidR="00890231" w:rsidRPr="00C33923" w:rsidRDefault="00890231" w:rsidP="00890231">
      <w:pPr>
        <w:pStyle w:val="Brdtextmedindrag"/>
      </w:pPr>
      <w:r w:rsidRPr="00C33923">
        <w:t xml:space="preserve">Ändringarna i </w:t>
      </w:r>
      <w:r w:rsidRPr="002679A8">
        <w:t>paragrafen</w:t>
      </w:r>
      <w:r w:rsidRPr="00C33923">
        <w:t xml:space="preserve"> är en följd av att definitionen av institut får en ny innebörd, se författningskommentaren till 1 kap. 2 §. </w:t>
      </w:r>
    </w:p>
    <w:p w14:paraId="5D172E66" w14:textId="77777777" w:rsidR="00890231" w:rsidRPr="00C33923" w:rsidRDefault="00890231" w:rsidP="00890231">
      <w:pPr>
        <w:pStyle w:val="Brdtextmedindrag"/>
        <w:spacing w:line="220" w:lineRule="exact"/>
        <w:ind w:firstLine="0"/>
        <w:rPr>
          <w:b/>
        </w:rPr>
      </w:pPr>
    </w:p>
    <w:p w14:paraId="5D5BE076" w14:textId="77777777" w:rsidR="00890231" w:rsidRPr="00CB52D0" w:rsidRDefault="00890231" w:rsidP="00890231">
      <w:pPr>
        <w:pStyle w:val="Brdtextmedindrag"/>
        <w:spacing w:line="220" w:lineRule="exact"/>
        <w:ind w:firstLine="0"/>
        <w:rPr>
          <w:sz w:val="18"/>
          <w:szCs w:val="18"/>
        </w:rPr>
      </w:pPr>
      <w:bookmarkStart w:id="383" w:name="_Hlk61034698"/>
      <w:r w:rsidRPr="00CB52D0">
        <w:rPr>
          <w:b/>
          <w:sz w:val="18"/>
          <w:szCs w:val="18"/>
        </w:rPr>
        <w:t>3 §    </w:t>
      </w:r>
      <w:r w:rsidRPr="00CB52D0">
        <w:rPr>
          <w:sz w:val="18"/>
          <w:szCs w:val="18"/>
        </w:rPr>
        <w:t>Finansinspektionen får till</w:t>
      </w:r>
      <w:r w:rsidRPr="00CB52D0">
        <w:rPr>
          <w:sz w:val="18"/>
          <w:szCs w:val="18"/>
        </w:rPr>
        <w:softHyphen/>
        <w:t>ämpa bestämmelserna om in</w:t>
      </w:r>
      <w:r w:rsidRPr="00CB52D0">
        <w:rPr>
          <w:sz w:val="18"/>
          <w:szCs w:val="18"/>
        </w:rPr>
        <w:softHyphen/>
        <w:t xml:space="preserve">gripande i de lagar som reglerar </w:t>
      </w:r>
      <w:r w:rsidRPr="00CB52D0">
        <w:rPr>
          <w:i/>
          <w:iCs/>
          <w:sz w:val="18"/>
          <w:szCs w:val="18"/>
        </w:rPr>
        <w:t xml:space="preserve">kreditinstitutets </w:t>
      </w:r>
      <w:r w:rsidRPr="00CB52D0">
        <w:rPr>
          <w:sz w:val="18"/>
          <w:szCs w:val="18"/>
        </w:rPr>
        <w:t>verk</w:t>
      </w:r>
      <w:r w:rsidRPr="00CB52D0">
        <w:rPr>
          <w:sz w:val="18"/>
          <w:szCs w:val="18"/>
        </w:rPr>
        <w:softHyphen/>
        <w:t xml:space="preserve">samhet, om </w:t>
      </w:r>
      <w:r w:rsidRPr="00CB52D0">
        <w:rPr>
          <w:i/>
          <w:iCs/>
          <w:sz w:val="18"/>
          <w:szCs w:val="18"/>
        </w:rPr>
        <w:t xml:space="preserve">institutet </w:t>
      </w:r>
      <w:r w:rsidRPr="00CB52D0">
        <w:rPr>
          <w:sz w:val="18"/>
          <w:szCs w:val="18"/>
        </w:rPr>
        <w:t>inte upp</w:t>
      </w:r>
      <w:r w:rsidRPr="00CB52D0">
        <w:rPr>
          <w:sz w:val="18"/>
          <w:szCs w:val="18"/>
        </w:rPr>
        <w:softHyphen/>
        <w:t>fyller ett särskilt kapitalbaskrav som beslutats en</w:t>
      </w:r>
      <w:r w:rsidRPr="00CB52D0">
        <w:rPr>
          <w:sz w:val="18"/>
          <w:szCs w:val="18"/>
        </w:rPr>
        <w:softHyphen/>
        <w:t>ligt 1 </w:t>
      </w:r>
      <w:r w:rsidRPr="00CB52D0">
        <w:rPr>
          <w:iCs/>
          <w:sz w:val="18"/>
          <w:szCs w:val="18"/>
        </w:rPr>
        <w:t>§</w:t>
      </w:r>
      <w:r w:rsidRPr="00CB52D0">
        <w:rPr>
          <w:sz w:val="18"/>
          <w:szCs w:val="18"/>
        </w:rPr>
        <w:t xml:space="preserve"> eller ett </w:t>
      </w:r>
      <w:r w:rsidRPr="00CB52D0">
        <w:rPr>
          <w:spacing w:val="-4"/>
          <w:sz w:val="18"/>
          <w:szCs w:val="18"/>
        </w:rPr>
        <w:t>särskilt likviditetskrav som beslutats</w:t>
      </w:r>
      <w:r w:rsidRPr="00CB52D0">
        <w:rPr>
          <w:sz w:val="18"/>
          <w:szCs w:val="18"/>
        </w:rPr>
        <w:t xml:space="preserve"> en</w:t>
      </w:r>
      <w:r w:rsidRPr="00CB52D0">
        <w:rPr>
          <w:sz w:val="18"/>
          <w:szCs w:val="18"/>
        </w:rPr>
        <w:softHyphen/>
        <w:t>ligt 2 §.</w:t>
      </w:r>
    </w:p>
    <w:p w14:paraId="28BEEDCE" w14:textId="77777777" w:rsidR="00890231" w:rsidRPr="00CB52D0" w:rsidRDefault="00890231" w:rsidP="00890231">
      <w:pPr>
        <w:pStyle w:val="Brdtextmedindrag"/>
        <w:rPr>
          <w:sz w:val="18"/>
          <w:szCs w:val="18"/>
        </w:rPr>
      </w:pPr>
      <w:r w:rsidRPr="00CB52D0">
        <w:rPr>
          <w:sz w:val="18"/>
          <w:szCs w:val="18"/>
        </w:rPr>
        <w:t xml:space="preserve">Om ett </w:t>
      </w:r>
      <w:r w:rsidRPr="00CB52D0">
        <w:rPr>
          <w:i/>
          <w:iCs/>
          <w:sz w:val="18"/>
          <w:szCs w:val="18"/>
        </w:rPr>
        <w:t>kreditinstitut</w:t>
      </w:r>
      <w:r w:rsidRPr="00CB52D0">
        <w:rPr>
          <w:sz w:val="18"/>
          <w:szCs w:val="18"/>
        </w:rPr>
        <w:t xml:space="preserve"> uppfyller kapital</w:t>
      </w:r>
      <w:r w:rsidRPr="00CB52D0">
        <w:rPr>
          <w:sz w:val="18"/>
          <w:szCs w:val="18"/>
        </w:rPr>
        <w:softHyphen/>
        <w:t>bas</w:t>
      </w:r>
      <w:r w:rsidRPr="00CB52D0">
        <w:rPr>
          <w:sz w:val="18"/>
          <w:szCs w:val="18"/>
        </w:rPr>
        <w:softHyphen/>
        <w:t>kravet enligt tillsyns</w:t>
      </w:r>
      <w:r w:rsidRPr="00CB52D0">
        <w:rPr>
          <w:sz w:val="18"/>
          <w:szCs w:val="18"/>
        </w:rPr>
        <w:softHyphen/>
        <w:t>förord</w:t>
      </w:r>
      <w:r w:rsidRPr="00CB52D0">
        <w:rPr>
          <w:sz w:val="18"/>
          <w:szCs w:val="18"/>
        </w:rPr>
        <w:softHyphen/>
        <w:t>ningen och de särskilda kapitalbaskrav som följer av beslut enligt 1 §, men inte kravet på en bruttosoliditetsbuffert i artikel 92.1a i tillsynsförordningen eller kraven enligt lagen (2014:966) om kapitalbuffertar, ska bestämmel</w:t>
      </w:r>
      <w:r w:rsidRPr="00CB52D0">
        <w:rPr>
          <w:sz w:val="18"/>
          <w:szCs w:val="18"/>
        </w:rPr>
        <w:softHyphen/>
        <w:t>serna om ingripande i 8 kap. lagen om kapitalbuffertar tillämpas.</w:t>
      </w:r>
    </w:p>
    <w:bookmarkEnd w:id="383"/>
    <w:p w14:paraId="3FB5B0A2" w14:textId="77777777" w:rsidR="00890231" w:rsidRPr="00CB52D0" w:rsidRDefault="00890231" w:rsidP="00890231">
      <w:pPr>
        <w:pStyle w:val="Brdtext"/>
      </w:pPr>
    </w:p>
    <w:p w14:paraId="3846048E" w14:textId="77777777" w:rsidR="00890231" w:rsidRPr="00CB52D0" w:rsidRDefault="00890231" w:rsidP="00890231">
      <w:pPr>
        <w:pStyle w:val="Brdtext"/>
      </w:pPr>
      <w:r w:rsidRPr="00CB52D0">
        <w:t>Paragrafen innehåller bestämmelser om ingripande om ett kreditinstitut inte upp</w:t>
      </w:r>
      <w:r w:rsidRPr="00CB52D0">
        <w:softHyphen/>
        <w:t>fyller ett särskilt kapitalbaskrav eller ett särskilt likviditetskrav. Över</w:t>
      </w:r>
      <w:r w:rsidRPr="00CB52D0">
        <w:softHyphen/>
        <w:t>vägandena finns i avsnitt</w:t>
      </w:r>
      <w:r>
        <w:t>en 6.3 och</w:t>
      </w:r>
      <w:r w:rsidRPr="00CB52D0">
        <w:t xml:space="preserve"> 13.4.1. </w:t>
      </w:r>
    </w:p>
    <w:p w14:paraId="71297CEC" w14:textId="77777777" w:rsidR="00890231" w:rsidRPr="00CB52D0" w:rsidRDefault="00890231" w:rsidP="00890231">
      <w:pPr>
        <w:pStyle w:val="Brdtextmedindrag"/>
        <w:rPr>
          <w:spacing w:val="-4"/>
        </w:rPr>
      </w:pPr>
      <w:r w:rsidRPr="00CB52D0">
        <w:t xml:space="preserve">Ändringarna är en följd av att definitionen av institut får en ny innebörd, se författningskommentaren till 1 kap. 2 §. </w:t>
      </w:r>
    </w:p>
    <w:p w14:paraId="5FAA528F" w14:textId="77777777" w:rsidR="00890231" w:rsidRPr="00CB52D0" w:rsidRDefault="00890231" w:rsidP="00890231">
      <w:pPr>
        <w:pStyle w:val="Rubrik4utannumrering"/>
        <w:rPr>
          <w:i/>
        </w:rPr>
      </w:pPr>
      <w:r w:rsidRPr="00CB52D0">
        <w:rPr>
          <w:i/>
        </w:rPr>
        <w:t>2 a kap. Särskil</w:t>
      </w:r>
      <w:r>
        <w:rPr>
          <w:i/>
        </w:rPr>
        <w:t>da</w:t>
      </w:r>
      <w:r w:rsidRPr="00CB52D0">
        <w:rPr>
          <w:i/>
        </w:rPr>
        <w:t xml:space="preserve"> kapitalbas- och likviditetskrav för värdepappersbolag</w:t>
      </w:r>
    </w:p>
    <w:p w14:paraId="242E1649" w14:textId="77777777" w:rsidR="00890231" w:rsidRPr="00CB52D0" w:rsidRDefault="00890231" w:rsidP="00890231">
      <w:pPr>
        <w:pStyle w:val="Brdtextmedindrag"/>
        <w:ind w:firstLine="0"/>
      </w:pPr>
      <w:r w:rsidRPr="00CB52D0">
        <w:t>Kapitlet är nytt och innehåller bestämmelser om särskil</w:t>
      </w:r>
      <w:r>
        <w:t>da</w:t>
      </w:r>
      <w:r w:rsidRPr="00CB52D0">
        <w:t xml:space="preserve"> kapitalbas- och likviditetskrav för värdepappersbolag. Genom bestämmelserna genomförs artiklarna 39.2 a och k och 40–43 i värdepappersbolagsdirektivet.</w:t>
      </w:r>
    </w:p>
    <w:p w14:paraId="1719BC4C" w14:textId="77777777" w:rsidR="00890231" w:rsidRPr="00CB52D0" w:rsidRDefault="00890231" w:rsidP="00890231">
      <w:pPr>
        <w:pStyle w:val="Brdtextmedindrag"/>
        <w:ind w:firstLine="0"/>
      </w:pPr>
    </w:p>
    <w:p w14:paraId="515977EA" w14:textId="77777777" w:rsidR="00890231" w:rsidRPr="00CB52D0" w:rsidRDefault="00890231" w:rsidP="00890231">
      <w:pPr>
        <w:pStyle w:val="Brdtextmedindrag"/>
        <w:spacing w:line="220" w:lineRule="exact"/>
        <w:ind w:firstLine="0"/>
        <w:rPr>
          <w:i/>
          <w:sz w:val="18"/>
          <w:szCs w:val="18"/>
        </w:rPr>
      </w:pPr>
      <w:r w:rsidRPr="00CB52D0">
        <w:rPr>
          <w:b/>
          <w:i/>
          <w:sz w:val="18"/>
          <w:szCs w:val="18"/>
        </w:rPr>
        <w:t>1 §</w:t>
      </w:r>
      <w:r w:rsidRPr="00CB52D0">
        <w:rPr>
          <w:i/>
          <w:sz w:val="18"/>
          <w:szCs w:val="18"/>
        </w:rPr>
        <w:t>    Finansinspektionen ska besluta att ett värdepappersbolag ska uppfylla ett särskilt kapitalbaskrav utöver den kapitalbas som krävs enligt värdepappers</w:t>
      </w:r>
      <w:r w:rsidRPr="00CB52D0">
        <w:rPr>
          <w:i/>
          <w:sz w:val="18"/>
          <w:szCs w:val="18"/>
        </w:rPr>
        <w:softHyphen/>
        <w:t>bolagsförordningen, om</w:t>
      </w:r>
    </w:p>
    <w:p w14:paraId="705A30B5" w14:textId="77777777" w:rsidR="00890231" w:rsidRPr="00CB52D0" w:rsidRDefault="00890231" w:rsidP="00890231">
      <w:pPr>
        <w:pStyle w:val="Brdtextmedindrag"/>
        <w:spacing w:line="220" w:lineRule="exact"/>
        <w:rPr>
          <w:i/>
          <w:sz w:val="18"/>
          <w:szCs w:val="18"/>
        </w:rPr>
      </w:pPr>
      <w:r w:rsidRPr="00CB52D0">
        <w:rPr>
          <w:i/>
          <w:sz w:val="18"/>
          <w:szCs w:val="18"/>
        </w:rPr>
        <w:t>1. något av kraven i 8 kap. 3 §, 4 § första eller tredje stycket, 4 c och 5–8 §§ lagen (2007:528) om värdepappersmarknaden inte är uppfyllt och det inte är sannolikt att någon annan åtgärd är tillräcklig för att få bolaget att rätta till bristerna inom rimlig tid,</w:t>
      </w:r>
    </w:p>
    <w:p w14:paraId="4F0B94C0" w14:textId="77777777" w:rsidR="00890231" w:rsidRPr="00CB52D0" w:rsidRDefault="00890231" w:rsidP="00890231">
      <w:pPr>
        <w:pStyle w:val="Brdtextmedindrag"/>
        <w:spacing w:line="220" w:lineRule="exact"/>
        <w:rPr>
          <w:i/>
          <w:sz w:val="18"/>
          <w:szCs w:val="18"/>
        </w:rPr>
      </w:pPr>
      <w:r w:rsidRPr="00CB52D0">
        <w:rPr>
          <w:i/>
          <w:sz w:val="18"/>
          <w:szCs w:val="18"/>
        </w:rPr>
        <w:t xml:space="preserve">2. ett särskilt kapitalbaskrav är nödvändigt för att täcka väsentliga risker som bolaget är eller kan bli exponerat för och väsentliga risker som bolaget utsätter det finansiella systemet för, </w:t>
      </w:r>
    </w:p>
    <w:p w14:paraId="0A56737A" w14:textId="77777777" w:rsidR="00890231" w:rsidRPr="00CB52D0" w:rsidRDefault="00890231" w:rsidP="00890231">
      <w:pPr>
        <w:pStyle w:val="Brdtextmedindrag"/>
        <w:spacing w:line="220" w:lineRule="exact"/>
        <w:rPr>
          <w:i/>
          <w:sz w:val="18"/>
          <w:szCs w:val="18"/>
        </w:rPr>
      </w:pPr>
      <w:r w:rsidRPr="00CB52D0">
        <w:rPr>
          <w:i/>
          <w:sz w:val="18"/>
          <w:szCs w:val="18"/>
        </w:rPr>
        <w:t>3. bolaget, under normala marknadsförhållanden, inte skulle kunna avveckla positioner i handelslagret under kort tid utan att göra betydande förluster,</w:t>
      </w:r>
    </w:p>
    <w:p w14:paraId="3198CE1D" w14:textId="77777777" w:rsidR="00890231" w:rsidRPr="00CB52D0" w:rsidRDefault="00890231" w:rsidP="00890231">
      <w:pPr>
        <w:pStyle w:val="Brdtextmedindrag"/>
        <w:spacing w:line="220" w:lineRule="exact"/>
        <w:rPr>
          <w:i/>
          <w:sz w:val="18"/>
          <w:szCs w:val="18"/>
        </w:rPr>
      </w:pPr>
      <w:r w:rsidRPr="00CB52D0">
        <w:rPr>
          <w:i/>
          <w:sz w:val="18"/>
          <w:szCs w:val="18"/>
        </w:rPr>
        <w:lastRenderedPageBreak/>
        <w:t xml:space="preserve">4. granskningen av de interna modellerna enligt 5 a kap. visar att bolagets brister avseende kraven för att tillämpa de interna modellerna sannolikt kommer att leda till otillräckliga kapitalnivåer, eller </w:t>
      </w:r>
    </w:p>
    <w:p w14:paraId="4E27EA41" w14:textId="066D4158" w:rsidR="00890231" w:rsidRPr="00CB52D0" w:rsidRDefault="00890231" w:rsidP="0000314E">
      <w:pPr>
        <w:pStyle w:val="Brdtextmedindrag"/>
        <w:spacing w:line="220" w:lineRule="exact"/>
        <w:rPr>
          <w:i/>
          <w:sz w:val="18"/>
          <w:szCs w:val="18"/>
        </w:rPr>
      </w:pPr>
      <w:r w:rsidRPr="00CB52D0">
        <w:rPr>
          <w:i/>
          <w:sz w:val="18"/>
          <w:szCs w:val="18"/>
        </w:rPr>
        <w:t xml:space="preserve">5. bolaget vid upprepade tillfällen låter bli att skaffa eller bibehålla tillräckliga nivåer av ytterligare kapital enligt </w:t>
      </w:r>
      <w:r w:rsidR="00F81E44">
        <w:rPr>
          <w:i/>
          <w:sz w:val="18"/>
          <w:szCs w:val="18"/>
        </w:rPr>
        <w:t>3</w:t>
      </w:r>
      <w:r w:rsidRPr="00CB52D0">
        <w:rPr>
          <w:i/>
          <w:sz w:val="18"/>
          <w:szCs w:val="18"/>
        </w:rPr>
        <w:t> §.</w:t>
      </w:r>
    </w:p>
    <w:p w14:paraId="367FB834" w14:textId="550E4014" w:rsidR="00890231" w:rsidRPr="00CB52D0" w:rsidRDefault="00890231" w:rsidP="00890231">
      <w:pPr>
        <w:pStyle w:val="Brdtextmedindrag"/>
        <w:spacing w:line="220" w:lineRule="exact"/>
        <w:rPr>
          <w:i/>
          <w:sz w:val="18"/>
          <w:szCs w:val="18"/>
        </w:rPr>
      </w:pPr>
      <w:r w:rsidRPr="00CB52D0">
        <w:rPr>
          <w:i/>
          <w:sz w:val="18"/>
          <w:szCs w:val="18"/>
        </w:rPr>
        <w:t>Ett beslut enligt första stycket ska vara skriftligt och grunda sig på översyn och utvärdering av värdepappersbolaget.</w:t>
      </w:r>
    </w:p>
    <w:p w14:paraId="5CCA7409" w14:textId="77777777" w:rsidR="00890231" w:rsidRPr="00CB52D0" w:rsidRDefault="00890231" w:rsidP="00890231">
      <w:pPr>
        <w:pStyle w:val="Brdtextmedindrag"/>
      </w:pPr>
      <w:r w:rsidRPr="00CB52D0">
        <w:rPr>
          <w:i/>
          <w:iCs/>
          <w:sz w:val="18"/>
          <w:szCs w:val="18"/>
        </w:rPr>
        <w:t>Finansinspektionen</w:t>
      </w:r>
      <w:r w:rsidRPr="00CB52D0">
        <w:rPr>
          <w:i/>
          <w:sz w:val="18"/>
          <w:szCs w:val="18"/>
        </w:rPr>
        <w:t xml:space="preserve"> får fatta beslut enligt denna paragraf även i fråga om ett litet och icke-sammanlänkat värdepappersbolag, om inspektionen anser att det är motiverat.</w:t>
      </w:r>
    </w:p>
    <w:p w14:paraId="5DD2729B" w14:textId="77777777" w:rsidR="00890231" w:rsidRPr="00CB52D0" w:rsidRDefault="00890231" w:rsidP="00890231">
      <w:pPr>
        <w:pStyle w:val="Brdtextmedindrag"/>
        <w:spacing w:line="220" w:lineRule="exact"/>
        <w:ind w:firstLine="0"/>
        <w:rPr>
          <w:i/>
        </w:rPr>
      </w:pPr>
    </w:p>
    <w:p w14:paraId="6D838F61" w14:textId="75E60F55" w:rsidR="00890231" w:rsidRPr="00CB52D0" w:rsidRDefault="00890231" w:rsidP="0000314E">
      <w:pPr>
        <w:pStyle w:val="Brdtext"/>
      </w:pPr>
      <w:r w:rsidRPr="00CB52D0">
        <w:rPr>
          <w:spacing w:val="-4"/>
        </w:rPr>
        <w:t>Paragrafen, som motsvarar 2 kap. 1 </w:t>
      </w:r>
      <w:r w:rsidR="00E95556">
        <w:rPr>
          <w:spacing w:val="-4"/>
        </w:rPr>
        <w:t>§,</w:t>
      </w:r>
      <w:r w:rsidRPr="00CB52D0">
        <w:rPr>
          <w:spacing w:val="-4"/>
        </w:rPr>
        <w:t xml:space="preserve"> innehåller bestämmelser om att Finans</w:t>
      </w:r>
      <w:r w:rsidR="00E95556">
        <w:rPr>
          <w:spacing w:val="-4"/>
        </w:rPr>
        <w:softHyphen/>
      </w:r>
      <w:r w:rsidRPr="00CB52D0">
        <w:rPr>
          <w:spacing w:val="-4"/>
        </w:rPr>
        <w:t>inspek</w:t>
      </w:r>
      <w:r w:rsidRPr="00CB52D0">
        <w:rPr>
          <w:spacing w:val="-4"/>
        </w:rPr>
        <w:softHyphen/>
        <w:t>tionen i vissa situationer ska besluta att ett värdepappersbolag ska uppfylla ett särskilt kapitalbaskrav. Paragrafen genomför artiklarna 39.2 a och</w:t>
      </w:r>
      <w:r w:rsidR="00FE1093">
        <w:rPr>
          <w:spacing w:val="-4"/>
        </w:rPr>
        <w:t> </w:t>
      </w:r>
      <w:r w:rsidRPr="00CB52D0">
        <w:rPr>
          <w:spacing w:val="-4"/>
        </w:rPr>
        <w:t>40 i värde</w:t>
      </w:r>
      <w:r w:rsidRPr="00CB52D0">
        <w:rPr>
          <w:spacing w:val="-4"/>
        </w:rPr>
        <w:softHyphen/>
        <w:t>pappersbolagsdirektivet. Över</w:t>
      </w:r>
      <w:r w:rsidRPr="00CB52D0">
        <w:rPr>
          <w:spacing w:val="-4"/>
        </w:rPr>
        <w:softHyphen/>
        <w:t>vägan</w:t>
      </w:r>
      <w:r w:rsidRPr="00CB52D0">
        <w:rPr>
          <w:spacing w:val="-4"/>
        </w:rPr>
        <w:softHyphen/>
        <w:t>dena finns i avsnitt 1</w:t>
      </w:r>
      <w:r w:rsidRPr="00CB52D0">
        <w:t>3.4.1.</w:t>
      </w:r>
      <w:r w:rsidR="00FE1093">
        <w:t xml:space="preserve"> </w:t>
      </w:r>
      <w:r w:rsidR="00C27144">
        <w:t>Paragrafen är utformad</w:t>
      </w:r>
      <w:r w:rsidR="00FE1093">
        <w:t xml:space="preserve"> i enlighet med </w:t>
      </w:r>
      <w:r w:rsidR="00FE1093" w:rsidRPr="0042580D">
        <w:rPr>
          <w:i/>
          <w:iCs/>
        </w:rPr>
        <w:t xml:space="preserve">Lagrådets </w:t>
      </w:r>
      <w:r w:rsidR="00FE1093">
        <w:t>förslag.</w:t>
      </w:r>
    </w:p>
    <w:p w14:paraId="6B206BBB" w14:textId="4E34281E" w:rsidR="00890231" w:rsidRPr="00CB52D0" w:rsidRDefault="00890231" w:rsidP="0000314E">
      <w:pPr>
        <w:pStyle w:val="Brdtextmedindrag"/>
        <w:rPr>
          <w:spacing w:val="-4"/>
        </w:rPr>
      </w:pPr>
      <w:r w:rsidRPr="00CB52D0">
        <w:rPr>
          <w:iCs/>
          <w:spacing w:val="-4"/>
        </w:rPr>
        <w:t>Inledningen</w:t>
      </w:r>
      <w:r w:rsidRPr="00CB52D0">
        <w:rPr>
          <w:iCs/>
        </w:rPr>
        <w:t xml:space="preserve"> i</w:t>
      </w:r>
      <w:r w:rsidRPr="00CB52D0">
        <w:rPr>
          <w:i/>
        </w:rPr>
        <w:t xml:space="preserve"> första stycket</w:t>
      </w:r>
      <w:r w:rsidRPr="00CB52D0">
        <w:t xml:space="preserve"> genomför artikel 39.2 a i</w:t>
      </w:r>
      <w:r w:rsidRPr="00CB52D0">
        <w:rPr>
          <w:spacing w:val="-4"/>
        </w:rPr>
        <w:t xml:space="preserve"> värdepappersbolags</w:t>
      </w:r>
      <w:r w:rsidRPr="00CB52D0">
        <w:rPr>
          <w:spacing w:val="-4"/>
        </w:rPr>
        <w:softHyphen/>
        <w:t>direktivet</w:t>
      </w:r>
      <w:r w:rsidRPr="00CB52D0">
        <w:t xml:space="preserve">. </w:t>
      </w:r>
      <w:r w:rsidRPr="00CB52D0">
        <w:rPr>
          <w:i/>
        </w:rPr>
        <w:t>Första stycket 1</w:t>
      </w:r>
      <w:r w:rsidRPr="00CB52D0">
        <w:t xml:space="preserve"> genomför artikel 40.1 b, </w:t>
      </w:r>
      <w:r w:rsidRPr="00CB52D0">
        <w:rPr>
          <w:i/>
        </w:rPr>
        <w:t>punkt</w:t>
      </w:r>
      <w:r w:rsidRPr="00CB52D0">
        <w:rPr>
          <w:i/>
          <w:spacing w:val="-4"/>
        </w:rPr>
        <w:t> 2</w:t>
      </w:r>
      <w:r w:rsidRPr="00CB52D0">
        <w:rPr>
          <w:spacing w:val="-4"/>
        </w:rPr>
        <w:t xml:space="preserve"> genomför artikel 40.1 a, </w:t>
      </w:r>
      <w:r w:rsidRPr="00CB52D0">
        <w:rPr>
          <w:i/>
          <w:spacing w:val="-4"/>
        </w:rPr>
        <w:t>punkt 3</w:t>
      </w:r>
      <w:r w:rsidRPr="00CB52D0">
        <w:rPr>
          <w:spacing w:val="-4"/>
        </w:rPr>
        <w:t xml:space="preserve"> genomför artikel 40.1 c,</w:t>
      </w:r>
      <w:r w:rsidRPr="00CB52D0">
        <w:t xml:space="preserve"> </w:t>
      </w:r>
      <w:r w:rsidRPr="00CB52D0">
        <w:rPr>
          <w:i/>
        </w:rPr>
        <w:t>punkt 4</w:t>
      </w:r>
      <w:r w:rsidRPr="00CB52D0">
        <w:t xml:space="preserve"> genomför artikel 40.1 d och </w:t>
      </w:r>
      <w:r w:rsidRPr="00CB52D0">
        <w:rPr>
          <w:i/>
        </w:rPr>
        <w:t>punkt 5</w:t>
      </w:r>
      <w:r w:rsidRPr="00CB52D0">
        <w:t xml:space="preserve"> genomför artikel 40.1 e i samma direktiv. Uppräk</w:t>
      </w:r>
      <w:r w:rsidRPr="00CB52D0">
        <w:softHyphen/>
        <w:t>ningen är uttömmande, vilket innebär att Finansinspektionen kan besluta om ett särskilt kapitalbaskrav endast i de situationer som anges i upp</w:t>
      </w:r>
      <w:r w:rsidRPr="00CB52D0">
        <w:softHyphen/>
        <w:t xml:space="preserve">räkningen. </w:t>
      </w:r>
      <w:r w:rsidR="00056562">
        <w:t>I punkt 1 nämns bl.a. 8 kap. 3 § lagen om värdepappers</w:t>
      </w:r>
      <w:r w:rsidR="00056562">
        <w:softHyphen/>
        <w:t>mark</w:t>
      </w:r>
      <w:r w:rsidR="00056562">
        <w:softHyphen/>
        <w:t>naden. Innebörden av den bestämmelsen framgår av författnings</w:t>
      </w:r>
      <w:r w:rsidR="00056562">
        <w:softHyphen/>
        <w:t>kommen</w:t>
      </w:r>
      <w:r w:rsidR="00056562">
        <w:softHyphen/>
        <w:t xml:space="preserve">taren till 8 kap. 1 a § samma lag. </w:t>
      </w:r>
      <w:r w:rsidRPr="00CB52D0">
        <w:t xml:space="preserve">Ledning för </w:t>
      </w:r>
      <w:r w:rsidRPr="00CB52D0">
        <w:rPr>
          <w:spacing w:val="-4"/>
        </w:rPr>
        <w:t>tillämp</w:t>
      </w:r>
      <w:r w:rsidRPr="00CB52D0">
        <w:rPr>
          <w:spacing w:val="-4"/>
        </w:rPr>
        <w:softHyphen/>
        <w:t>ningen av punkt 2 kan hämtas i artikel 40.2 i värdepappers</w:t>
      </w:r>
      <w:r w:rsidRPr="00CB52D0">
        <w:rPr>
          <w:spacing w:val="-4"/>
        </w:rPr>
        <w:softHyphen/>
        <w:t>bolags</w:t>
      </w:r>
      <w:r w:rsidRPr="00CB52D0">
        <w:rPr>
          <w:spacing w:val="-4"/>
        </w:rPr>
        <w:softHyphen/>
        <w:t>direk</w:t>
      </w:r>
      <w:r w:rsidRPr="00CB52D0">
        <w:rPr>
          <w:spacing w:val="-4"/>
        </w:rPr>
        <w:softHyphen/>
        <w:t xml:space="preserve">tivet. </w:t>
      </w:r>
    </w:p>
    <w:p w14:paraId="55D1C990" w14:textId="77777777" w:rsidR="00890231" w:rsidRPr="00CB52D0" w:rsidRDefault="00890231" w:rsidP="00890231">
      <w:pPr>
        <w:pStyle w:val="Brdtextmedindrag"/>
        <w:rPr>
          <w:spacing w:val="-4"/>
        </w:rPr>
      </w:pPr>
      <w:r w:rsidRPr="00CB52D0">
        <w:rPr>
          <w:i/>
          <w:spacing w:val="-4"/>
        </w:rPr>
        <w:t xml:space="preserve">Andra stycket </w:t>
      </w:r>
      <w:r w:rsidRPr="00CB52D0">
        <w:rPr>
          <w:spacing w:val="-4"/>
        </w:rPr>
        <w:t>genomför kravet på skriftlighet i artikel 40.5</w:t>
      </w:r>
      <w:r w:rsidRPr="00CB52D0">
        <w:t xml:space="preserve"> i</w:t>
      </w:r>
      <w:r w:rsidRPr="00CB52D0">
        <w:rPr>
          <w:spacing w:val="-4"/>
        </w:rPr>
        <w:t xml:space="preserve"> värdepappers</w:t>
      </w:r>
      <w:r w:rsidRPr="00CB52D0">
        <w:rPr>
          <w:spacing w:val="-4"/>
        </w:rPr>
        <w:softHyphen/>
        <w:t xml:space="preserve">bolagsdirektivet. </w:t>
      </w:r>
    </w:p>
    <w:p w14:paraId="4CB3F476" w14:textId="7784D254" w:rsidR="00890231" w:rsidRPr="00CB52D0" w:rsidRDefault="00890231" w:rsidP="0000314E">
      <w:pPr>
        <w:pStyle w:val="Brdtextmedindrag"/>
      </w:pPr>
      <w:r w:rsidRPr="00CB52D0">
        <w:t xml:space="preserve">Enligt </w:t>
      </w:r>
      <w:r w:rsidR="00F81E44">
        <w:rPr>
          <w:i/>
        </w:rPr>
        <w:t>tredje</w:t>
      </w:r>
      <w:r w:rsidRPr="00CB52D0">
        <w:rPr>
          <w:i/>
        </w:rPr>
        <w:t xml:space="preserve"> stycket</w:t>
      </w:r>
      <w:r w:rsidRPr="00CB52D0">
        <w:t xml:space="preserve"> är möjligheten att besluta om sär</w:t>
      </w:r>
      <w:r w:rsidRPr="00CB52D0">
        <w:softHyphen/>
        <w:t>skilt kapital</w:t>
      </w:r>
      <w:r w:rsidRPr="00CB52D0">
        <w:softHyphen/>
        <w:t>baskrav mer begränsad när det gäller små och icke-samman</w:t>
      </w:r>
      <w:r w:rsidRPr="00CB52D0">
        <w:softHyphen/>
        <w:t>länkade vär</w:t>
      </w:r>
      <w:r w:rsidRPr="00CB52D0">
        <w:rPr>
          <w:spacing w:val="-4"/>
        </w:rPr>
        <w:t>de</w:t>
      </w:r>
      <w:r w:rsidRPr="00CB52D0">
        <w:rPr>
          <w:spacing w:val="-4"/>
        </w:rPr>
        <w:softHyphen/>
      </w:r>
      <w:r w:rsidRPr="00CB52D0">
        <w:t>pap</w:t>
      </w:r>
      <w:r w:rsidRPr="00CB52D0">
        <w:softHyphen/>
        <w:t>persföretag, se artikel 40.7 och skäl 20 i värde</w:t>
      </w:r>
      <w:r w:rsidRPr="00CB52D0">
        <w:softHyphen/>
        <w:t>pappers</w:t>
      </w:r>
      <w:r w:rsidRPr="00CB52D0">
        <w:softHyphen/>
        <w:t>bolags</w:t>
      </w:r>
      <w:r w:rsidRPr="00CB52D0">
        <w:softHyphen/>
        <w:t>direk</w:t>
      </w:r>
      <w:r w:rsidRPr="00CB52D0">
        <w:softHyphen/>
        <w:t>tivet.</w:t>
      </w:r>
    </w:p>
    <w:p w14:paraId="796F7A29" w14:textId="49B32BE0" w:rsidR="00C118E5" w:rsidRDefault="00890231" w:rsidP="00890231">
      <w:pPr>
        <w:pStyle w:val="Brdtextmedindrag"/>
      </w:pPr>
      <w:r w:rsidRPr="00CB52D0">
        <w:t xml:space="preserve">Bestämmelserna i paragrafen bör tillämpas direktivkonformt. Det som avses med väsentliga risker </w:t>
      </w:r>
      <w:r w:rsidRPr="00CB52D0">
        <w:rPr>
          <w:spacing w:val="-4"/>
        </w:rPr>
        <w:t>i första stycket 2 kan komma att preci</w:t>
      </w:r>
      <w:r w:rsidRPr="00CB52D0">
        <w:rPr>
          <w:spacing w:val="-4"/>
        </w:rPr>
        <w:softHyphen/>
        <w:t>seras i rättsakter som antas av kommissionen</w:t>
      </w:r>
      <w:r w:rsidRPr="00CB52D0">
        <w:t>, se arti</w:t>
      </w:r>
      <w:r w:rsidRPr="00CB52D0">
        <w:softHyphen/>
      </w:r>
      <w:r w:rsidRPr="00CB52D0">
        <w:rPr>
          <w:spacing w:val="-2"/>
        </w:rPr>
        <w:t>kel 40.6 i värdepappers</w:t>
      </w:r>
      <w:r w:rsidRPr="00CB52D0">
        <w:rPr>
          <w:spacing w:val="-2"/>
        </w:rPr>
        <w:softHyphen/>
        <w:t>bolagsdirektivet. När det gäller avveckling av posi</w:t>
      </w:r>
      <w:r w:rsidRPr="00CB52D0">
        <w:rPr>
          <w:spacing w:val="-2"/>
        </w:rPr>
        <w:softHyphen/>
        <w:t>tioner</w:t>
      </w:r>
      <w:r w:rsidRPr="00CB52D0">
        <w:t xml:space="preserve"> i handels</w:t>
      </w:r>
      <w:r w:rsidRPr="00CB52D0">
        <w:softHyphen/>
        <w:t xml:space="preserve">lagret i första stycket 3 är det förluster i </w:t>
      </w:r>
      <w:r w:rsidRPr="00CB52D0">
        <w:rPr>
          <w:spacing w:val="-4"/>
        </w:rPr>
        <w:t>förhållande till den för</w:t>
      </w:r>
      <w:r w:rsidRPr="00CB52D0">
        <w:rPr>
          <w:spacing w:val="-4"/>
        </w:rPr>
        <w:softHyphen/>
        <w:t>siktiga värdering av handelslagret</w:t>
      </w:r>
      <w:r w:rsidRPr="00CB52D0">
        <w:t xml:space="preserve"> som avses,</w:t>
      </w:r>
      <w:r w:rsidRPr="00CB52D0">
        <w:rPr>
          <w:spacing w:val="-4"/>
        </w:rPr>
        <w:t xml:space="preserve"> se artikel 21.2</w:t>
      </w:r>
      <w:r w:rsidRPr="00CB52D0">
        <w:t xml:space="preserve"> i värde</w:t>
      </w:r>
      <w:r w:rsidRPr="00CB52D0">
        <w:softHyphen/>
        <w:t>pappers</w:t>
      </w:r>
      <w:r w:rsidRPr="00CB52D0">
        <w:softHyphen/>
        <w:t>bolags</w:t>
      </w:r>
      <w:r w:rsidRPr="00CB52D0">
        <w:softHyphen/>
        <w:t>förord</w:t>
      </w:r>
      <w:r w:rsidRPr="00CB52D0">
        <w:softHyphen/>
        <w:t xml:space="preserve">ningen. </w:t>
      </w:r>
    </w:p>
    <w:p w14:paraId="61266642" w14:textId="6C424053" w:rsidR="003A10B5" w:rsidRDefault="003A10B5" w:rsidP="003A10B5">
      <w:pPr>
        <w:pStyle w:val="Brdtextmedindrag"/>
        <w:ind w:firstLine="0"/>
      </w:pPr>
    </w:p>
    <w:p w14:paraId="18C494F0" w14:textId="79A701D2" w:rsidR="00F81E44" w:rsidRDefault="00F81E44" w:rsidP="0000314E">
      <w:pPr>
        <w:pStyle w:val="Brdtextmedindrag"/>
        <w:ind w:firstLine="0"/>
        <w:rPr>
          <w:i/>
          <w:iCs/>
          <w:spacing w:val="-4"/>
          <w:sz w:val="18"/>
          <w:szCs w:val="18"/>
        </w:rPr>
      </w:pPr>
      <w:r>
        <w:rPr>
          <w:b/>
          <w:bCs/>
          <w:i/>
          <w:iCs/>
          <w:spacing w:val="-4"/>
          <w:sz w:val="18"/>
          <w:szCs w:val="18"/>
        </w:rPr>
        <w:t>2 §</w:t>
      </w:r>
      <w:r>
        <w:rPr>
          <w:i/>
          <w:iCs/>
          <w:spacing w:val="-4"/>
          <w:sz w:val="18"/>
          <w:szCs w:val="18"/>
        </w:rPr>
        <w:t>    </w:t>
      </w:r>
      <w:r w:rsidRPr="00860A11">
        <w:rPr>
          <w:i/>
          <w:iCs/>
          <w:spacing w:val="-4"/>
          <w:sz w:val="18"/>
          <w:szCs w:val="18"/>
        </w:rPr>
        <w:t>Finansinspektionen får avstå från att besluta om ett särskilt kapitalbaskrav</w:t>
      </w:r>
      <w:r w:rsidR="002B3331">
        <w:rPr>
          <w:i/>
          <w:iCs/>
          <w:spacing w:val="-4"/>
          <w:sz w:val="18"/>
          <w:szCs w:val="18"/>
        </w:rPr>
        <w:t xml:space="preserve"> enligt 1 §</w:t>
      </w:r>
      <w:r w:rsidRPr="00860A11">
        <w:rPr>
          <w:i/>
          <w:iCs/>
          <w:spacing w:val="-4"/>
          <w:sz w:val="18"/>
          <w:szCs w:val="18"/>
        </w:rPr>
        <w:t xml:space="preserve"> om en överträdelse är ringa eller ursäktlig, om värdepappersbolaget gör rättelse eller om någon annan myndighet har vidtagit åtgärder mot bolaget och dessa åtgärder bedöms tillräckliga.</w:t>
      </w:r>
    </w:p>
    <w:p w14:paraId="44AA93CF" w14:textId="0A183151" w:rsidR="003A10B5" w:rsidRPr="00860A11" w:rsidRDefault="00F81E44" w:rsidP="0000314E">
      <w:pPr>
        <w:pStyle w:val="Brdtextmedindrag"/>
        <w:rPr>
          <w:i/>
          <w:iCs/>
          <w:sz w:val="18"/>
          <w:szCs w:val="18"/>
        </w:rPr>
      </w:pPr>
      <w:r>
        <w:rPr>
          <w:i/>
          <w:iCs/>
          <w:sz w:val="18"/>
          <w:szCs w:val="18"/>
        </w:rPr>
        <w:t>Bestämmelserna i 1 §</w:t>
      </w:r>
      <w:r w:rsidRPr="00860A11">
        <w:rPr>
          <w:i/>
          <w:iCs/>
          <w:sz w:val="18"/>
          <w:szCs w:val="18"/>
        </w:rPr>
        <w:t xml:space="preserve"> gäller inte om överträdelsen är så allvarlig att verksamhetstillståndet i stället ska återkallas</w:t>
      </w:r>
      <w:r>
        <w:rPr>
          <w:i/>
          <w:iCs/>
          <w:sz w:val="18"/>
          <w:szCs w:val="18"/>
        </w:rPr>
        <w:t>.</w:t>
      </w:r>
    </w:p>
    <w:p w14:paraId="1DDDED6E" w14:textId="0090F749" w:rsidR="00890231" w:rsidRPr="00CB52D0" w:rsidRDefault="00890231" w:rsidP="0000314E">
      <w:pPr>
        <w:pStyle w:val="Brdtext"/>
      </w:pPr>
    </w:p>
    <w:p w14:paraId="0E840B85" w14:textId="1C30550F" w:rsidR="008B479B" w:rsidRDefault="00F81E44" w:rsidP="0000314E">
      <w:pPr>
        <w:pStyle w:val="Brdtextmedindrag"/>
        <w:ind w:firstLine="0"/>
      </w:pPr>
      <w:r>
        <w:t xml:space="preserve">Paragrafen, som motsvarar 2 kap. 1 e §, innehåller bestämmelser om när Finansinspektionen får eller ska </w:t>
      </w:r>
      <w:r w:rsidR="00C43897">
        <w:t>avstå från att besluta om ett särskilt kapitalbaskrav.</w:t>
      </w:r>
      <w:r w:rsidR="00C43897" w:rsidRPr="00C43897">
        <w:rPr>
          <w:spacing w:val="-4"/>
        </w:rPr>
        <w:t xml:space="preserve"> </w:t>
      </w:r>
      <w:r w:rsidR="00C43897" w:rsidRPr="00CB52D0">
        <w:rPr>
          <w:spacing w:val="-4"/>
        </w:rPr>
        <w:t>Övervägandena finns i avsnitt 1</w:t>
      </w:r>
      <w:r w:rsidR="00C43897" w:rsidRPr="00CB52D0">
        <w:t>3.4.</w:t>
      </w:r>
      <w:r w:rsidR="00DE5215">
        <w:t xml:space="preserve"> </w:t>
      </w:r>
      <w:r w:rsidR="008B479B">
        <w:t xml:space="preserve">Paragrafen </w:t>
      </w:r>
      <w:r w:rsidR="00FD58A7">
        <w:t>är utformad</w:t>
      </w:r>
      <w:r w:rsidR="008B479B">
        <w:t xml:space="preserve"> i enlighet med </w:t>
      </w:r>
      <w:r w:rsidR="008B479B" w:rsidRPr="0042580D">
        <w:rPr>
          <w:i/>
          <w:iCs/>
        </w:rPr>
        <w:t xml:space="preserve">Lagrådets </w:t>
      </w:r>
      <w:r w:rsidR="008B479B">
        <w:t>förslag.</w:t>
      </w:r>
    </w:p>
    <w:p w14:paraId="7C699CA0" w14:textId="77777777" w:rsidR="00F81E44" w:rsidRPr="00F81E44" w:rsidRDefault="00F81E44" w:rsidP="00C328C8">
      <w:pPr>
        <w:pStyle w:val="Brdtextmedindrag"/>
      </w:pPr>
    </w:p>
    <w:p w14:paraId="65EA47FC" w14:textId="053BDB59" w:rsidR="00890231" w:rsidRPr="00CB52D0" w:rsidRDefault="003A10B5" w:rsidP="0000314E">
      <w:pPr>
        <w:pStyle w:val="Brdtextmedindrag"/>
        <w:spacing w:line="220" w:lineRule="exact"/>
        <w:ind w:firstLine="0"/>
        <w:rPr>
          <w:i/>
          <w:sz w:val="18"/>
          <w:szCs w:val="18"/>
        </w:rPr>
      </w:pPr>
      <w:r>
        <w:rPr>
          <w:b/>
          <w:i/>
          <w:sz w:val="18"/>
          <w:szCs w:val="18"/>
        </w:rPr>
        <w:t>3</w:t>
      </w:r>
      <w:r w:rsidR="00890231" w:rsidRPr="00CB52D0">
        <w:rPr>
          <w:b/>
          <w:i/>
          <w:sz w:val="18"/>
          <w:szCs w:val="18"/>
        </w:rPr>
        <w:t> §</w:t>
      </w:r>
      <w:r w:rsidR="00890231" w:rsidRPr="00CB52D0">
        <w:rPr>
          <w:i/>
          <w:sz w:val="18"/>
          <w:szCs w:val="18"/>
        </w:rPr>
        <w:t>    Finansinspektionen får besluta att ett värdepappersbolag ska ha en kapital</w:t>
      </w:r>
      <w:r w:rsidR="00890231">
        <w:rPr>
          <w:i/>
          <w:sz w:val="18"/>
          <w:szCs w:val="18"/>
        </w:rPr>
        <w:softHyphen/>
      </w:r>
      <w:r w:rsidR="00890231" w:rsidRPr="00CB52D0">
        <w:rPr>
          <w:i/>
          <w:sz w:val="18"/>
          <w:szCs w:val="18"/>
        </w:rPr>
        <w:t>basnivå som med tillräcklig marginal överstiger kraven enligt värde</w:t>
      </w:r>
      <w:r w:rsidR="00890231" w:rsidRPr="00CB52D0">
        <w:rPr>
          <w:i/>
          <w:sz w:val="18"/>
          <w:szCs w:val="18"/>
        </w:rPr>
        <w:softHyphen/>
        <w:t>pappers</w:t>
      </w:r>
      <w:r w:rsidR="00890231">
        <w:rPr>
          <w:i/>
          <w:sz w:val="18"/>
          <w:szCs w:val="18"/>
        </w:rPr>
        <w:softHyphen/>
      </w:r>
      <w:r w:rsidR="00890231" w:rsidRPr="00CB52D0">
        <w:rPr>
          <w:i/>
          <w:sz w:val="18"/>
          <w:szCs w:val="18"/>
        </w:rPr>
        <w:lastRenderedPageBreak/>
        <w:t>bolagsförordningen, för att säkerställa att konjunktursvängningar inte leder till överträdelser av kapitalkraven eller hotar bolagets förmåga att avveckla verk</w:t>
      </w:r>
      <w:r w:rsidR="00890231">
        <w:rPr>
          <w:i/>
          <w:sz w:val="18"/>
          <w:szCs w:val="18"/>
        </w:rPr>
        <w:softHyphen/>
      </w:r>
      <w:r w:rsidR="00890231" w:rsidRPr="00CB52D0">
        <w:rPr>
          <w:i/>
          <w:sz w:val="18"/>
          <w:szCs w:val="18"/>
        </w:rPr>
        <w:t>samheten på ett ordnat sätt.</w:t>
      </w:r>
    </w:p>
    <w:p w14:paraId="67D88322" w14:textId="77777777" w:rsidR="00890231" w:rsidRPr="00CB52D0" w:rsidRDefault="00890231" w:rsidP="00890231">
      <w:pPr>
        <w:pStyle w:val="Brdtextmedindrag"/>
        <w:spacing w:line="220" w:lineRule="exact"/>
        <w:rPr>
          <w:i/>
          <w:sz w:val="18"/>
          <w:szCs w:val="18"/>
        </w:rPr>
      </w:pPr>
      <w:r w:rsidRPr="00CB52D0">
        <w:rPr>
          <w:i/>
          <w:sz w:val="18"/>
          <w:szCs w:val="18"/>
        </w:rPr>
        <w:t>Finansinspektionen ska granska den nivå som värdepappersbolaget har fast</w:t>
      </w:r>
      <w:r>
        <w:rPr>
          <w:i/>
          <w:sz w:val="18"/>
          <w:szCs w:val="18"/>
        </w:rPr>
        <w:softHyphen/>
      </w:r>
      <w:r w:rsidRPr="00CB52D0">
        <w:rPr>
          <w:i/>
          <w:sz w:val="18"/>
          <w:szCs w:val="18"/>
        </w:rPr>
        <w:t>ställt efter ett beslut enligt första stycket och meddela bolaget om nivån är tillräcklig eller behöver justeras. Om nivån behöver justeras, ska inspektionen meddela bolaget den sista dag då justeringen ska ha gjorts.</w:t>
      </w:r>
    </w:p>
    <w:p w14:paraId="782BA177" w14:textId="77777777" w:rsidR="00890231" w:rsidRPr="00CB52D0" w:rsidRDefault="00890231" w:rsidP="00890231">
      <w:pPr>
        <w:pStyle w:val="Brdtextmedindrag"/>
        <w:rPr>
          <w:i/>
          <w:sz w:val="18"/>
          <w:szCs w:val="18"/>
        </w:rPr>
      </w:pPr>
      <w:r w:rsidRPr="00CB52D0">
        <w:rPr>
          <w:i/>
          <w:iCs/>
          <w:sz w:val="18"/>
          <w:szCs w:val="18"/>
        </w:rPr>
        <w:t>Första och andra styckena gäller inte ett litet och icke-sammanlänkat värde</w:t>
      </w:r>
      <w:r>
        <w:rPr>
          <w:i/>
          <w:iCs/>
          <w:sz w:val="18"/>
          <w:szCs w:val="18"/>
        </w:rPr>
        <w:softHyphen/>
      </w:r>
      <w:r w:rsidRPr="00CB52D0">
        <w:rPr>
          <w:i/>
          <w:iCs/>
          <w:sz w:val="18"/>
          <w:szCs w:val="18"/>
        </w:rPr>
        <w:t xml:space="preserve">pappersbolag. </w:t>
      </w:r>
    </w:p>
    <w:p w14:paraId="3CDE4492" w14:textId="77777777" w:rsidR="00890231" w:rsidRPr="00CB52D0" w:rsidRDefault="00890231" w:rsidP="00890231">
      <w:pPr>
        <w:pStyle w:val="Brdtextmedindrag"/>
        <w:spacing w:line="220" w:lineRule="exact"/>
        <w:ind w:firstLine="0"/>
        <w:rPr>
          <w:b/>
        </w:rPr>
      </w:pPr>
    </w:p>
    <w:p w14:paraId="35F97612" w14:textId="77F4596B" w:rsidR="00890231" w:rsidRPr="00CB52D0" w:rsidRDefault="00890231" w:rsidP="0000314E">
      <w:pPr>
        <w:pStyle w:val="Brdtext"/>
      </w:pPr>
      <w:r w:rsidRPr="00CB52D0">
        <w:t>Paragrafen, som motsvarar 2 kap. 1 c §, innehåller bestämmelser om att Finansinspektionen får besluta om ytterligare krav på ett värdepappers</w:t>
      </w:r>
      <w:r w:rsidRPr="00CB52D0">
        <w:softHyphen/>
        <w:t>bolags kapital</w:t>
      </w:r>
      <w:r w:rsidRPr="00CB52D0">
        <w:softHyphen/>
        <w:t>bas. Para</w:t>
      </w:r>
      <w:r w:rsidRPr="00CB52D0">
        <w:softHyphen/>
        <w:t xml:space="preserve">grafen genomför artikel 41 i </w:t>
      </w:r>
      <w:r w:rsidRPr="00CB52D0">
        <w:rPr>
          <w:spacing w:val="-4"/>
        </w:rPr>
        <w:t>värdepappers</w:t>
      </w:r>
      <w:r w:rsidRPr="00CB52D0">
        <w:rPr>
          <w:spacing w:val="-4"/>
        </w:rPr>
        <w:softHyphen/>
        <w:t>bolags</w:t>
      </w:r>
      <w:r w:rsidRPr="00CB52D0">
        <w:rPr>
          <w:spacing w:val="-4"/>
        </w:rPr>
        <w:softHyphen/>
        <w:t>direk</w:t>
      </w:r>
      <w:r w:rsidRPr="00CB52D0">
        <w:rPr>
          <w:spacing w:val="-4"/>
        </w:rPr>
        <w:softHyphen/>
        <w:t>tivet. Övervägandena finns</w:t>
      </w:r>
      <w:r w:rsidRPr="00CB52D0">
        <w:t xml:space="preserve"> i avsnitt 13.4.2.</w:t>
      </w:r>
      <w:r w:rsidR="00FE1093">
        <w:t xml:space="preserve"> </w:t>
      </w:r>
      <w:r w:rsidR="00BF000F">
        <w:t>Paragrafen är utformad</w:t>
      </w:r>
      <w:r w:rsidR="00FE1093">
        <w:t xml:space="preserve"> i enlighet med </w:t>
      </w:r>
      <w:r w:rsidR="00FE1093" w:rsidRPr="0042580D">
        <w:rPr>
          <w:i/>
          <w:iCs/>
        </w:rPr>
        <w:t xml:space="preserve">Lagrådets </w:t>
      </w:r>
      <w:r w:rsidR="00FE1093">
        <w:t>förslag.</w:t>
      </w:r>
    </w:p>
    <w:p w14:paraId="3E3372FF" w14:textId="77777777" w:rsidR="00890231" w:rsidRPr="00CB52D0" w:rsidRDefault="00890231" w:rsidP="00890231">
      <w:pPr>
        <w:pStyle w:val="Brdtextmedindrag"/>
      </w:pPr>
      <w:r w:rsidRPr="00CB52D0">
        <w:t xml:space="preserve">I </w:t>
      </w:r>
      <w:r w:rsidRPr="00CB52D0">
        <w:rPr>
          <w:i/>
          <w:iCs/>
        </w:rPr>
        <w:t>första stycket</w:t>
      </w:r>
      <w:r w:rsidRPr="00CB52D0">
        <w:t xml:space="preserve"> anges när Finansinspektionen får besluta att ett värde</w:t>
      </w:r>
      <w:r w:rsidRPr="00CB52D0">
        <w:softHyphen/>
        <w:t xml:space="preserve">pappersbolag ska ha en kapitalbasnivå som överstiger de krav som följer av värdepappersbolagsförordningen. Denna möjlighet gäller dock, enligt </w:t>
      </w:r>
      <w:r w:rsidRPr="00CB52D0">
        <w:rPr>
          <w:i/>
          <w:iCs/>
        </w:rPr>
        <w:t>tredje stycket</w:t>
      </w:r>
      <w:r w:rsidRPr="00CB52D0">
        <w:t>, bara om värdepappersbolaget inte är ett litet och icke-sammanlänkat värdepappersbolag.</w:t>
      </w:r>
    </w:p>
    <w:p w14:paraId="4BEF015D" w14:textId="5DE87A1E" w:rsidR="008B479B" w:rsidRPr="00CB52D0" w:rsidRDefault="00890231" w:rsidP="008B479B">
      <w:pPr>
        <w:pStyle w:val="Brdtextmedindrag"/>
      </w:pPr>
      <w:r w:rsidRPr="00CB52D0">
        <w:rPr>
          <w:i/>
          <w:iCs/>
        </w:rPr>
        <w:t xml:space="preserve">Andra stycket </w:t>
      </w:r>
      <w:r w:rsidRPr="00CB52D0">
        <w:t>genomför artikel 41.2 i värdepappersbolagsdirektivet och innebär att Finans</w:t>
      </w:r>
      <w:r w:rsidRPr="00CB52D0">
        <w:softHyphen/>
        <w:t>inspektionen fortlöpande ska utvärdera den kapitalbas</w:t>
      </w:r>
      <w:r w:rsidRPr="00CB52D0">
        <w:softHyphen/>
        <w:t>nivå som bolaget fastställt och utvärdera om denna är tillräcklig. Om Finansinspektionen anser att nivån är för låg, ska inspektionen meddela bolaget detta och ange vid vilken dag justeringen senast ska ha gjorts.</w:t>
      </w:r>
    </w:p>
    <w:p w14:paraId="6EBD4175" w14:textId="77777777" w:rsidR="00890231" w:rsidRPr="00CB52D0" w:rsidRDefault="00890231" w:rsidP="00890231">
      <w:pPr>
        <w:pStyle w:val="Brdtextmedindrag"/>
      </w:pPr>
    </w:p>
    <w:p w14:paraId="6D851ECF" w14:textId="3AA1C317" w:rsidR="00890231" w:rsidRPr="00CB52D0" w:rsidRDefault="003A10B5" w:rsidP="0000314E">
      <w:pPr>
        <w:pStyle w:val="Brdtextmedindrag"/>
        <w:ind w:firstLine="0"/>
        <w:rPr>
          <w:i/>
          <w:sz w:val="18"/>
          <w:szCs w:val="18"/>
        </w:rPr>
      </w:pPr>
      <w:r>
        <w:rPr>
          <w:b/>
          <w:i/>
          <w:sz w:val="18"/>
          <w:szCs w:val="18"/>
        </w:rPr>
        <w:t>4</w:t>
      </w:r>
      <w:r w:rsidR="00890231" w:rsidRPr="00CB52D0">
        <w:rPr>
          <w:b/>
          <w:i/>
          <w:sz w:val="18"/>
          <w:szCs w:val="18"/>
        </w:rPr>
        <w:t> §</w:t>
      </w:r>
      <w:r w:rsidR="00890231" w:rsidRPr="00CB52D0">
        <w:rPr>
          <w:i/>
          <w:sz w:val="18"/>
          <w:szCs w:val="18"/>
        </w:rPr>
        <w:t>    När det gäller sådana värde</w:t>
      </w:r>
      <w:r w:rsidR="00890231" w:rsidRPr="00CB52D0">
        <w:rPr>
          <w:i/>
          <w:sz w:val="18"/>
          <w:szCs w:val="18"/>
        </w:rPr>
        <w:softHyphen/>
        <w:t>pappersbolag som avses i 2 kap. 1 § lagen (2015:1016) om resolution ska Finansinspektionen underrätta Riksgäldskontoret och berörda utländska resolutions</w:t>
      </w:r>
      <w:r w:rsidR="00890231" w:rsidRPr="00CB52D0">
        <w:rPr>
          <w:i/>
          <w:sz w:val="18"/>
          <w:szCs w:val="18"/>
        </w:rPr>
        <w:softHyphen/>
        <w:t>myndigheter om</w:t>
      </w:r>
    </w:p>
    <w:p w14:paraId="26FBEE67" w14:textId="77777777" w:rsidR="00890231" w:rsidRPr="00CB52D0" w:rsidRDefault="00890231" w:rsidP="0000314E">
      <w:pPr>
        <w:pStyle w:val="Brdtextmedindrag"/>
        <w:rPr>
          <w:i/>
          <w:sz w:val="18"/>
          <w:szCs w:val="18"/>
        </w:rPr>
      </w:pPr>
      <w:r w:rsidRPr="00CB52D0">
        <w:rPr>
          <w:i/>
          <w:sz w:val="18"/>
          <w:szCs w:val="18"/>
        </w:rPr>
        <w:t>1. beslut om särskilt kapitalbas</w:t>
      </w:r>
      <w:r w:rsidRPr="00CB52D0">
        <w:rPr>
          <w:i/>
          <w:sz w:val="18"/>
          <w:szCs w:val="18"/>
        </w:rPr>
        <w:softHyphen/>
        <w:t xml:space="preserve">krav enligt 1 §, och </w:t>
      </w:r>
    </w:p>
    <w:p w14:paraId="29F59AFE" w14:textId="0E620B58" w:rsidR="00890231" w:rsidRPr="00CB52D0" w:rsidRDefault="00890231" w:rsidP="0000314E">
      <w:pPr>
        <w:pStyle w:val="Brdtextmedindrag"/>
        <w:rPr>
          <w:rFonts w:eastAsiaTheme="minorHAnsi"/>
          <w:i/>
          <w:sz w:val="18"/>
          <w:szCs w:val="18"/>
        </w:rPr>
      </w:pPr>
      <w:r w:rsidRPr="00CB52D0">
        <w:rPr>
          <w:i/>
          <w:sz w:val="18"/>
          <w:szCs w:val="18"/>
        </w:rPr>
        <w:t>2. </w:t>
      </w:r>
      <w:r w:rsidR="007B0DA5">
        <w:rPr>
          <w:i/>
          <w:sz w:val="18"/>
          <w:szCs w:val="18"/>
        </w:rPr>
        <w:t>krav på</w:t>
      </w:r>
      <w:r w:rsidRPr="00CB52D0">
        <w:rPr>
          <w:i/>
          <w:sz w:val="18"/>
          <w:szCs w:val="18"/>
        </w:rPr>
        <w:t xml:space="preserve"> justeringar enligt </w:t>
      </w:r>
      <w:r w:rsidR="00F81E44">
        <w:rPr>
          <w:i/>
          <w:sz w:val="18"/>
          <w:szCs w:val="18"/>
        </w:rPr>
        <w:t>3</w:t>
      </w:r>
      <w:r w:rsidRPr="00CB52D0">
        <w:rPr>
          <w:i/>
          <w:sz w:val="18"/>
          <w:szCs w:val="18"/>
        </w:rPr>
        <w:t xml:space="preserve"> § andra stycket. </w:t>
      </w:r>
    </w:p>
    <w:p w14:paraId="4E47D73E" w14:textId="77777777" w:rsidR="00890231" w:rsidRPr="00CB52D0" w:rsidRDefault="00890231" w:rsidP="00890231">
      <w:pPr>
        <w:pStyle w:val="Brdtext"/>
        <w:spacing w:line="220" w:lineRule="exact"/>
      </w:pPr>
    </w:p>
    <w:p w14:paraId="35193E9D" w14:textId="5877D74E" w:rsidR="00890231" w:rsidRPr="00CB52D0" w:rsidRDefault="00890231" w:rsidP="00890231">
      <w:pPr>
        <w:pStyle w:val="Brdtext"/>
      </w:pPr>
      <w:r w:rsidRPr="00CB52D0">
        <w:t>Paragrafen, som motsvarar 2 kap. 1 f §, innehåller bestämmelser om underrättelseskyl</w:t>
      </w:r>
      <w:r w:rsidRPr="00CB52D0">
        <w:softHyphen/>
        <w:t>dighet för Finans</w:t>
      </w:r>
      <w:r w:rsidRPr="00CB52D0">
        <w:softHyphen/>
        <w:t>inspektionen i förhållande till Riks</w:t>
      </w:r>
      <w:r w:rsidRPr="00CB52D0">
        <w:softHyphen/>
        <w:t>gäldskontoret och be</w:t>
      </w:r>
      <w:r w:rsidRPr="00CB52D0">
        <w:softHyphen/>
        <w:t>rörda utländska resolutionsmyndig</w:t>
      </w:r>
      <w:r w:rsidRPr="00CB52D0">
        <w:softHyphen/>
        <w:t>heter. Paragrafen genomför artikel 43 i värdepappersbolagsdirektivet. Över</w:t>
      </w:r>
      <w:r w:rsidRPr="00CB52D0">
        <w:softHyphen/>
        <w:t>vägandena finns i avsnitt 12.5.</w:t>
      </w:r>
      <w:r w:rsidR="00FE1093">
        <w:t xml:space="preserve"> </w:t>
      </w:r>
      <w:r w:rsidR="00BF000F">
        <w:t>Paragrafen är utformad</w:t>
      </w:r>
      <w:r w:rsidR="00FE1093">
        <w:t xml:space="preserve"> i enlighet med </w:t>
      </w:r>
      <w:r w:rsidR="00FE1093" w:rsidRPr="0042580D">
        <w:rPr>
          <w:i/>
          <w:iCs/>
        </w:rPr>
        <w:t xml:space="preserve">Lagrådets </w:t>
      </w:r>
      <w:r w:rsidR="00FE1093">
        <w:t>förslag.</w:t>
      </w:r>
    </w:p>
    <w:p w14:paraId="2483E5C1" w14:textId="77777777" w:rsidR="00890231" w:rsidRDefault="00890231" w:rsidP="00890231">
      <w:pPr>
        <w:pStyle w:val="Brdtextmedindrag"/>
      </w:pPr>
      <w:r w:rsidRPr="00CB52D0">
        <w:t>Paragrafen är tillämplig i fråga om värdepappersbolag och inne</w:t>
      </w:r>
      <w:r w:rsidRPr="00CB52D0">
        <w:softHyphen/>
        <w:t>bär att Finansinspektionen i vissa fall ska underrätta berörda resolutions</w:t>
      </w:r>
      <w:r w:rsidRPr="00CB52D0">
        <w:softHyphen/>
        <w:t>myndig</w:t>
      </w:r>
      <w:r w:rsidRPr="00CB52D0">
        <w:softHyphen/>
        <w:t>heter om beslut om särskilt kapitalbaskrav och om förväntade justeringar. Underrättelse</w:t>
      </w:r>
      <w:r w:rsidRPr="00CB52D0">
        <w:softHyphen/>
        <w:t>skyldigheten gäller dock bara när beslut rör bolag som anses utgöra värde</w:t>
      </w:r>
      <w:r w:rsidRPr="00CB52D0">
        <w:softHyphen/>
        <w:t>pappersbolag enligt 2 kap. 1 § lagen om resolution, se författ</w:t>
      </w:r>
      <w:r w:rsidRPr="00CB52D0">
        <w:softHyphen/>
        <w:t>nings</w:t>
      </w:r>
      <w:r w:rsidRPr="00CB52D0">
        <w:softHyphen/>
        <w:t>kommentaren till den paragrafen.</w:t>
      </w:r>
    </w:p>
    <w:p w14:paraId="7311D2FC" w14:textId="77777777" w:rsidR="00890231" w:rsidRPr="00CB52D0" w:rsidRDefault="00890231" w:rsidP="00890231">
      <w:pPr>
        <w:pStyle w:val="Brdtextmedindrag"/>
        <w:spacing w:line="220" w:lineRule="exact"/>
        <w:ind w:firstLine="0"/>
        <w:rPr>
          <w:b/>
          <w:i/>
          <w:iCs/>
          <w:sz w:val="18"/>
          <w:szCs w:val="18"/>
        </w:rPr>
      </w:pPr>
    </w:p>
    <w:p w14:paraId="0DD7FE64" w14:textId="14D07108" w:rsidR="00890231" w:rsidRPr="00CB52D0" w:rsidRDefault="003A10B5" w:rsidP="00890231">
      <w:pPr>
        <w:pStyle w:val="Brdtextmedindrag"/>
        <w:spacing w:line="220" w:lineRule="exact"/>
        <w:ind w:firstLine="0"/>
        <w:rPr>
          <w:i/>
          <w:iCs/>
          <w:sz w:val="18"/>
          <w:szCs w:val="18"/>
        </w:rPr>
      </w:pPr>
      <w:r>
        <w:rPr>
          <w:b/>
          <w:i/>
          <w:iCs/>
          <w:sz w:val="18"/>
          <w:szCs w:val="18"/>
        </w:rPr>
        <w:t>5</w:t>
      </w:r>
      <w:r w:rsidR="00890231" w:rsidRPr="00CB52D0">
        <w:rPr>
          <w:b/>
          <w:i/>
          <w:iCs/>
          <w:sz w:val="18"/>
          <w:szCs w:val="18"/>
        </w:rPr>
        <w:t> § </w:t>
      </w:r>
      <w:r w:rsidR="00890231" w:rsidRPr="00CB52D0">
        <w:rPr>
          <w:b/>
          <w:sz w:val="18"/>
          <w:szCs w:val="18"/>
        </w:rPr>
        <w:t>   </w:t>
      </w:r>
      <w:r w:rsidR="00890231" w:rsidRPr="00CB52D0">
        <w:rPr>
          <w:i/>
          <w:iCs/>
          <w:sz w:val="18"/>
          <w:szCs w:val="18"/>
        </w:rPr>
        <w:t xml:space="preserve">Finansinspektionen ska besluta att </w:t>
      </w:r>
      <w:r w:rsidR="00890231" w:rsidRPr="00CB52D0" w:rsidDel="00BB3826">
        <w:rPr>
          <w:i/>
          <w:iCs/>
          <w:sz w:val="18"/>
          <w:szCs w:val="18"/>
        </w:rPr>
        <w:t xml:space="preserve">ett </w:t>
      </w:r>
      <w:r w:rsidR="00890231" w:rsidRPr="00CB52D0">
        <w:rPr>
          <w:i/>
          <w:iCs/>
          <w:sz w:val="18"/>
          <w:szCs w:val="18"/>
        </w:rPr>
        <w:t xml:space="preserve">värdepappersbolag ska uppfylla ett särskilt likviditetskrav, om det är nödvändigt för att täcka de likviditetsrisker som </w:t>
      </w:r>
      <w:r w:rsidR="00890231">
        <w:rPr>
          <w:i/>
          <w:iCs/>
          <w:sz w:val="18"/>
          <w:szCs w:val="18"/>
        </w:rPr>
        <w:t>bolaget</w:t>
      </w:r>
      <w:r w:rsidR="00890231" w:rsidRPr="00CB52D0">
        <w:rPr>
          <w:i/>
          <w:iCs/>
          <w:sz w:val="18"/>
          <w:szCs w:val="18"/>
        </w:rPr>
        <w:t xml:space="preserve"> är eller kan bli exponerat för. </w:t>
      </w:r>
    </w:p>
    <w:p w14:paraId="32470B16" w14:textId="77777777" w:rsidR="00890231" w:rsidRPr="00CB52D0" w:rsidRDefault="00890231" w:rsidP="00890231">
      <w:pPr>
        <w:pStyle w:val="Brdtextmedindrag"/>
        <w:rPr>
          <w:i/>
          <w:iCs/>
          <w:sz w:val="18"/>
          <w:szCs w:val="18"/>
        </w:rPr>
      </w:pPr>
      <w:r w:rsidRPr="00CB52D0">
        <w:rPr>
          <w:i/>
          <w:iCs/>
          <w:sz w:val="18"/>
          <w:szCs w:val="18"/>
        </w:rPr>
        <w:t>Första stycket gäller inte för ett litet och icke-sam</w:t>
      </w:r>
      <w:r w:rsidRPr="00CB52D0">
        <w:rPr>
          <w:i/>
          <w:iCs/>
          <w:sz w:val="18"/>
          <w:szCs w:val="18"/>
        </w:rPr>
        <w:softHyphen/>
        <w:t>m</w:t>
      </w:r>
      <w:r w:rsidRPr="00CB52D0">
        <w:rPr>
          <w:i/>
          <w:iCs/>
          <w:spacing w:val="-4"/>
          <w:sz w:val="18"/>
          <w:szCs w:val="18"/>
        </w:rPr>
        <w:t>anlänkat värde</w:t>
      </w:r>
      <w:r w:rsidRPr="00CB52D0">
        <w:rPr>
          <w:i/>
          <w:iCs/>
          <w:spacing w:val="-4"/>
          <w:sz w:val="18"/>
          <w:szCs w:val="18"/>
        </w:rPr>
        <w:softHyphen/>
        <w:t>pappersbolag som omfattas av ett beslut om undantag</w:t>
      </w:r>
      <w:r w:rsidRPr="00CB52D0" w:rsidDel="005C0861">
        <w:rPr>
          <w:i/>
          <w:sz w:val="18"/>
          <w:szCs w:val="18"/>
        </w:rPr>
        <w:t xml:space="preserve"> </w:t>
      </w:r>
      <w:r w:rsidRPr="00CB52D0">
        <w:rPr>
          <w:i/>
          <w:iCs/>
          <w:sz w:val="18"/>
          <w:szCs w:val="18"/>
        </w:rPr>
        <w:t>enligt artikel</w:t>
      </w:r>
      <w:r w:rsidRPr="00CB52D0">
        <w:t> </w:t>
      </w:r>
      <w:r w:rsidRPr="00CB52D0">
        <w:rPr>
          <w:i/>
          <w:iCs/>
          <w:sz w:val="18"/>
          <w:szCs w:val="18"/>
        </w:rPr>
        <w:t>43.1 andra stycket i värde</w:t>
      </w:r>
      <w:r w:rsidRPr="00CB52D0">
        <w:rPr>
          <w:i/>
          <w:iCs/>
          <w:sz w:val="18"/>
          <w:szCs w:val="18"/>
        </w:rPr>
        <w:softHyphen/>
        <w:t>pappers</w:t>
      </w:r>
      <w:r w:rsidRPr="00CB52D0">
        <w:rPr>
          <w:i/>
          <w:iCs/>
          <w:sz w:val="18"/>
          <w:szCs w:val="18"/>
        </w:rPr>
        <w:softHyphen/>
        <w:t>bolagsförord</w:t>
      </w:r>
      <w:r w:rsidRPr="00CB52D0">
        <w:rPr>
          <w:i/>
          <w:iCs/>
          <w:sz w:val="18"/>
          <w:szCs w:val="18"/>
        </w:rPr>
        <w:softHyphen/>
        <w:t>ningen.</w:t>
      </w:r>
    </w:p>
    <w:p w14:paraId="6A810CC7" w14:textId="77777777" w:rsidR="00890231" w:rsidRPr="00CB52D0" w:rsidRDefault="00890231" w:rsidP="00890231">
      <w:pPr>
        <w:pStyle w:val="Brdtext"/>
      </w:pPr>
    </w:p>
    <w:p w14:paraId="73D41A90" w14:textId="7EE4D93A" w:rsidR="00890231" w:rsidRPr="00CB52D0" w:rsidRDefault="00890231" w:rsidP="0000314E">
      <w:pPr>
        <w:pStyle w:val="Brdtext"/>
      </w:pPr>
      <w:r w:rsidRPr="00CB52D0">
        <w:lastRenderedPageBreak/>
        <w:t>Paragrafen, som motsvarar 2 kap. 2 §, innehåller bestämmelser om särskilt likviditetskrav för värdepappersbolag. Paragrafen genomför artiklar</w:t>
      </w:r>
      <w:r w:rsidRPr="00CB52D0">
        <w:softHyphen/>
        <w:t>na 39.2 k och 42 i värde</w:t>
      </w:r>
      <w:r w:rsidRPr="00CB52D0">
        <w:softHyphen/>
        <w:t>pappers</w:t>
      </w:r>
      <w:r w:rsidRPr="00CB52D0">
        <w:softHyphen/>
        <w:t>bolags</w:t>
      </w:r>
      <w:r w:rsidRPr="00CB52D0">
        <w:softHyphen/>
        <w:t>direktivet. Övervägandena finns i avsnitt 13.4.3.</w:t>
      </w:r>
      <w:r w:rsidR="00FE1093">
        <w:t xml:space="preserve"> </w:t>
      </w:r>
    </w:p>
    <w:p w14:paraId="2B0BF236" w14:textId="77777777" w:rsidR="00890231" w:rsidRPr="00CB52D0" w:rsidRDefault="00890231" w:rsidP="00890231">
      <w:pPr>
        <w:pStyle w:val="Brdtextmedindrag"/>
      </w:pPr>
      <w:r w:rsidRPr="00CB52D0">
        <w:rPr>
          <w:i/>
          <w:iCs/>
        </w:rPr>
        <w:t>Första stycket</w:t>
      </w:r>
      <w:r w:rsidRPr="00CB52D0">
        <w:t xml:space="preserve"> innebär att</w:t>
      </w:r>
      <w:r w:rsidRPr="004F32B3">
        <w:t xml:space="preserve"> </w:t>
      </w:r>
      <w:r w:rsidRPr="006350E3">
        <w:t>Finansinspektionen i vissa fall ska besluta att ett värde</w:t>
      </w:r>
      <w:r w:rsidRPr="006350E3">
        <w:softHyphen/>
        <w:t>pappersbolag ska uppfylla ett särskilt likviditetskrav.</w:t>
      </w:r>
    </w:p>
    <w:p w14:paraId="37FE5759" w14:textId="77777777" w:rsidR="008B479B" w:rsidRDefault="00890231" w:rsidP="00890231">
      <w:pPr>
        <w:pStyle w:val="Brdtextmedindrag"/>
      </w:pPr>
      <w:r w:rsidRPr="00CB52D0">
        <w:rPr>
          <w:i/>
          <w:iCs/>
        </w:rPr>
        <w:t xml:space="preserve">Andra stycket </w:t>
      </w:r>
      <w:r w:rsidRPr="00CB52D0">
        <w:t>innebär att Finansinspektionen inte får besluta om sär</w:t>
      </w:r>
      <w:r w:rsidRPr="00CB52D0">
        <w:softHyphen/>
        <w:t xml:space="preserve">skilt likviditetskrav för ett litet och icke-sammanlänkat </w:t>
      </w:r>
      <w:r w:rsidRPr="00CB52D0">
        <w:rPr>
          <w:spacing w:val="-4"/>
        </w:rPr>
        <w:t xml:space="preserve">värdepappersbolag </w:t>
      </w:r>
      <w:r w:rsidRPr="00CB52D0">
        <w:t>som har undan</w:t>
      </w:r>
      <w:r w:rsidRPr="00CB52D0">
        <w:softHyphen/>
        <w:t>tagits från likviditetskravet i värde</w:t>
      </w:r>
      <w:r w:rsidRPr="00CB52D0">
        <w:softHyphen/>
        <w:t>pappers</w:t>
      </w:r>
      <w:r w:rsidRPr="00CB52D0">
        <w:softHyphen/>
        <w:t>bolagsförordningen.</w:t>
      </w:r>
    </w:p>
    <w:p w14:paraId="37070625" w14:textId="5AA6FF42" w:rsidR="00890231" w:rsidRPr="00CB52D0" w:rsidRDefault="00890231" w:rsidP="00890231">
      <w:pPr>
        <w:pStyle w:val="Brdtext"/>
      </w:pPr>
    </w:p>
    <w:p w14:paraId="2383953B" w14:textId="24F73637" w:rsidR="00890231" w:rsidRPr="006350E3" w:rsidRDefault="003A10B5" w:rsidP="0000314E">
      <w:pPr>
        <w:pStyle w:val="Brdtextmedindrag"/>
        <w:spacing w:line="220" w:lineRule="exact"/>
        <w:ind w:firstLine="0"/>
        <w:rPr>
          <w:sz w:val="18"/>
          <w:szCs w:val="18"/>
        </w:rPr>
      </w:pPr>
      <w:r>
        <w:rPr>
          <w:b/>
          <w:i/>
          <w:iCs/>
          <w:sz w:val="18"/>
          <w:szCs w:val="18"/>
        </w:rPr>
        <w:t>6</w:t>
      </w:r>
      <w:r w:rsidR="00890231" w:rsidRPr="00DB3B5C">
        <w:rPr>
          <w:b/>
          <w:i/>
          <w:iCs/>
          <w:sz w:val="18"/>
          <w:szCs w:val="18"/>
        </w:rPr>
        <w:t> §</w:t>
      </w:r>
      <w:r w:rsidR="00890231" w:rsidRPr="00DB3B5C">
        <w:rPr>
          <w:b/>
          <w:sz w:val="18"/>
          <w:szCs w:val="18"/>
        </w:rPr>
        <w:t>    </w:t>
      </w:r>
      <w:r w:rsidR="00890231" w:rsidRPr="006350E3">
        <w:rPr>
          <w:i/>
          <w:iCs/>
          <w:sz w:val="18"/>
          <w:szCs w:val="18"/>
        </w:rPr>
        <w:t>Finansinspektionen får till</w:t>
      </w:r>
      <w:r w:rsidR="00890231" w:rsidRPr="006350E3">
        <w:rPr>
          <w:i/>
          <w:iCs/>
          <w:sz w:val="18"/>
          <w:szCs w:val="18"/>
        </w:rPr>
        <w:softHyphen/>
        <w:t>ämpa bestämmelserna om in</w:t>
      </w:r>
      <w:r w:rsidR="00890231" w:rsidRPr="006350E3">
        <w:rPr>
          <w:i/>
          <w:iCs/>
          <w:sz w:val="18"/>
          <w:szCs w:val="18"/>
        </w:rPr>
        <w:softHyphen/>
        <w:t>gripande i de lagar som reglerar värdepappers</w:t>
      </w:r>
      <w:r w:rsidR="00890231" w:rsidRPr="006350E3">
        <w:rPr>
          <w:i/>
          <w:iCs/>
          <w:sz w:val="18"/>
          <w:szCs w:val="18"/>
        </w:rPr>
        <w:softHyphen/>
        <w:t>bolagets verk</w:t>
      </w:r>
      <w:r w:rsidR="00890231" w:rsidRPr="006350E3">
        <w:rPr>
          <w:i/>
          <w:iCs/>
          <w:sz w:val="18"/>
          <w:szCs w:val="18"/>
        </w:rPr>
        <w:softHyphen/>
        <w:t xml:space="preserve">samhet, om </w:t>
      </w:r>
      <w:r w:rsidR="00890231">
        <w:rPr>
          <w:i/>
          <w:iCs/>
          <w:sz w:val="18"/>
          <w:szCs w:val="18"/>
        </w:rPr>
        <w:t>bolaget</w:t>
      </w:r>
      <w:r w:rsidR="00890231" w:rsidRPr="006350E3">
        <w:rPr>
          <w:i/>
          <w:iCs/>
          <w:sz w:val="18"/>
          <w:szCs w:val="18"/>
        </w:rPr>
        <w:t xml:space="preserve"> inte upp</w:t>
      </w:r>
      <w:r w:rsidR="00890231" w:rsidRPr="006350E3">
        <w:rPr>
          <w:i/>
          <w:iCs/>
          <w:sz w:val="18"/>
          <w:szCs w:val="18"/>
        </w:rPr>
        <w:softHyphen/>
        <w:t>fyller ett särskilt kapitalbaskrav som beslutats en</w:t>
      </w:r>
      <w:r w:rsidR="00890231" w:rsidRPr="006350E3">
        <w:rPr>
          <w:i/>
          <w:iCs/>
          <w:sz w:val="18"/>
          <w:szCs w:val="18"/>
        </w:rPr>
        <w:softHyphen/>
        <w:t>ligt 1</w:t>
      </w:r>
      <w:r w:rsidR="00890231" w:rsidRPr="006350E3">
        <w:rPr>
          <w:i/>
          <w:sz w:val="18"/>
          <w:szCs w:val="18"/>
        </w:rPr>
        <w:t> </w:t>
      </w:r>
      <w:r w:rsidR="00890231" w:rsidRPr="006350E3">
        <w:rPr>
          <w:i/>
          <w:iCs/>
          <w:sz w:val="18"/>
          <w:szCs w:val="18"/>
        </w:rPr>
        <w:t xml:space="preserve">§ eller ett </w:t>
      </w:r>
      <w:r w:rsidR="00890231" w:rsidRPr="006350E3">
        <w:rPr>
          <w:i/>
          <w:iCs/>
          <w:spacing w:val="-4"/>
          <w:sz w:val="18"/>
          <w:szCs w:val="18"/>
        </w:rPr>
        <w:t>särskilt likviditetskrav som beslutats</w:t>
      </w:r>
      <w:r w:rsidR="00890231" w:rsidRPr="006350E3">
        <w:rPr>
          <w:i/>
          <w:iCs/>
          <w:sz w:val="18"/>
          <w:szCs w:val="18"/>
        </w:rPr>
        <w:t xml:space="preserve"> en</w:t>
      </w:r>
      <w:r w:rsidR="00890231" w:rsidRPr="006350E3">
        <w:rPr>
          <w:i/>
          <w:iCs/>
          <w:sz w:val="18"/>
          <w:szCs w:val="18"/>
        </w:rPr>
        <w:softHyphen/>
        <w:t xml:space="preserve">ligt </w:t>
      </w:r>
      <w:r>
        <w:rPr>
          <w:i/>
          <w:iCs/>
          <w:sz w:val="18"/>
          <w:szCs w:val="18"/>
        </w:rPr>
        <w:t>5</w:t>
      </w:r>
      <w:r w:rsidR="00890231" w:rsidRPr="006350E3">
        <w:rPr>
          <w:i/>
          <w:iCs/>
          <w:sz w:val="18"/>
          <w:szCs w:val="18"/>
        </w:rPr>
        <w:t> §.</w:t>
      </w:r>
    </w:p>
    <w:p w14:paraId="0A00BF78" w14:textId="77777777" w:rsidR="00890231" w:rsidRPr="00CB52D0" w:rsidRDefault="00890231" w:rsidP="00890231">
      <w:pPr>
        <w:pStyle w:val="Brdtextmedindrag"/>
      </w:pPr>
    </w:p>
    <w:p w14:paraId="59BE1990" w14:textId="52C8ED4C" w:rsidR="00890231" w:rsidRPr="00CB52D0" w:rsidRDefault="00890231" w:rsidP="00120981">
      <w:pPr>
        <w:pStyle w:val="Brdtext"/>
      </w:pPr>
      <w:r w:rsidRPr="00CB52D0">
        <w:t>Paragrafen, som motsvarar 2 kap. 3 § första stycket, innehåller bestäm</w:t>
      </w:r>
      <w:r w:rsidRPr="00CB52D0">
        <w:softHyphen/>
        <w:t>melser om ingripande om ett värdepappersbolag inte upp</w:t>
      </w:r>
      <w:r w:rsidRPr="00CB52D0">
        <w:softHyphen/>
        <w:t>fyller ett särskilt kapitalbaskrav eller ett särskilt likviditetskrav. Över</w:t>
      </w:r>
      <w:r w:rsidRPr="00CB52D0">
        <w:softHyphen/>
        <w:t>vägandena finns i avsnitt 13.4.1.</w:t>
      </w:r>
      <w:r w:rsidR="00FE1093">
        <w:t xml:space="preserve"> </w:t>
      </w:r>
    </w:p>
    <w:p w14:paraId="6CE78147" w14:textId="77777777" w:rsidR="00890231" w:rsidRPr="00CB52D0" w:rsidRDefault="00890231" w:rsidP="00890231">
      <w:pPr>
        <w:pStyle w:val="Rubrik4utannumrering"/>
      </w:pPr>
      <w:r w:rsidRPr="00CB52D0">
        <w:t>3 kap. Krav på gruppnivå</w:t>
      </w:r>
    </w:p>
    <w:p w14:paraId="08576414" w14:textId="77777777" w:rsidR="00890231" w:rsidRPr="00CB52D0" w:rsidRDefault="00890231" w:rsidP="00890231">
      <w:pPr>
        <w:pStyle w:val="Brdtextmedindrag"/>
        <w:ind w:firstLine="0"/>
        <w:rPr>
          <w:sz w:val="18"/>
          <w:szCs w:val="18"/>
        </w:rPr>
      </w:pPr>
      <w:bookmarkStart w:id="384" w:name="_Hlk61036326"/>
      <w:r w:rsidRPr="00CB52D0">
        <w:rPr>
          <w:b/>
          <w:sz w:val="18"/>
          <w:szCs w:val="18"/>
        </w:rPr>
        <w:t>1 §    </w:t>
      </w:r>
      <w:r w:rsidRPr="00CB52D0">
        <w:rPr>
          <w:sz w:val="18"/>
          <w:szCs w:val="18"/>
        </w:rPr>
        <w:t>För varje konsoliderad situation ska det finnas ett ansvarigt företag.</w:t>
      </w:r>
    </w:p>
    <w:p w14:paraId="1BA6FA4E" w14:textId="77777777" w:rsidR="00890231" w:rsidRPr="00CB52D0" w:rsidRDefault="00890231" w:rsidP="00890231">
      <w:pPr>
        <w:pStyle w:val="Brdtextmedindrag"/>
        <w:rPr>
          <w:sz w:val="18"/>
          <w:szCs w:val="18"/>
        </w:rPr>
      </w:pPr>
      <w:r w:rsidRPr="00CB52D0">
        <w:rPr>
          <w:sz w:val="18"/>
          <w:szCs w:val="18"/>
        </w:rPr>
        <w:t>Ett ansvarigt företag ska vara</w:t>
      </w:r>
    </w:p>
    <w:p w14:paraId="6FDD4E29" w14:textId="77777777" w:rsidR="00890231" w:rsidRPr="00CB52D0" w:rsidRDefault="00890231" w:rsidP="00890231">
      <w:pPr>
        <w:pStyle w:val="Brdtextmedindrag"/>
        <w:rPr>
          <w:sz w:val="18"/>
          <w:szCs w:val="18"/>
        </w:rPr>
      </w:pPr>
      <w:r w:rsidRPr="00CB52D0">
        <w:rPr>
          <w:sz w:val="18"/>
          <w:szCs w:val="18"/>
        </w:rPr>
        <w:t xml:space="preserve">1. ett moderinstitut inom EES, </w:t>
      </w:r>
    </w:p>
    <w:p w14:paraId="180C7435" w14:textId="77777777" w:rsidR="00890231" w:rsidRPr="00CB52D0" w:rsidRDefault="00890231" w:rsidP="00890231">
      <w:pPr>
        <w:pStyle w:val="Brdtextmedindrag"/>
        <w:rPr>
          <w:sz w:val="18"/>
          <w:szCs w:val="18"/>
        </w:rPr>
      </w:pPr>
      <w:r w:rsidRPr="00CB52D0">
        <w:rPr>
          <w:sz w:val="18"/>
          <w:szCs w:val="18"/>
        </w:rPr>
        <w:t>2. ett finansiellt holdingföretag eller blandat finansiellt holding</w:t>
      </w:r>
      <w:r w:rsidRPr="00CB52D0">
        <w:rPr>
          <w:sz w:val="18"/>
          <w:szCs w:val="18"/>
        </w:rPr>
        <w:softHyphen/>
        <w:t>företag som har godkänts enligt 1 kap. 8 §,</w:t>
      </w:r>
    </w:p>
    <w:p w14:paraId="30D2CBBA" w14:textId="77777777" w:rsidR="00890231" w:rsidRPr="00CB52D0" w:rsidRDefault="00890231" w:rsidP="00890231">
      <w:pPr>
        <w:pStyle w:val="Brdtextmedindrag"/>
        <w:rPr>
          <w:i/>
          <w:iCs/>
          <w:sz w:val="18"/>
          <w:szCs w:val="18"/>
        </w:rPr>
      </w:pPr>
      <w:r w:rsidRPr="0024620E">
        <w:rPr>
          <w:sz w:val="18"/>
          <w:szCs w:val="18"/>
        </w:rPr>
        <w:t>3</w:t>
      </w:r>
      <w:r w:rsidRPr="00CB52D0">
        <w:rPr>
          <w:i/>
          <w:iCs/>
          <w:sz w:val="18"/>
          <w:szCs w:val="18"/>
        </w:rPr>
        <w:t>. </w:t>
      </w:r>
      <w:r w:rsidRPr="00CB52D0">
        <w:rPr>
          <w:sz w:val="18"/>
          <w:szCs w:val="18"/>
        </w:rPr>
        <w:t xml:space="preserve">ett </w:t>
      </w:r>
      <w:r w:rsidRPr="00CB52D0">
        <w:rPr>
          <w:i/>
          <w:iCs/>
          <w:sz w:val="18"/>
          <w:szCs w:val="18"/>
        </w:rPr>
        <w:t xml:space="preserve">kreditinstitut eller ett motsvarande utländskt företag inom EES </w:t>
      </w:r>
      <w:r w:rsidRPr="00CB52D0">
        <w:rPr>
          <w:sz w:val="18"/>
          <w:szCs w:val="18"/>
        </w:rPr>
        <w:t>som</w:t>
      </w:r>
      <w:r w:rsidRPr="00CB52D0" w:rsidDel="000C2DA5">
        <w:rPr>
          <w:i/>
          <w:iCs/>
          <w:sz w:val="18"/>
          <w:szCs w:val="18"/>
        </w:rPr>
        <w:t xml:space="preserve"> </w:t>
      </w:r>
    </w:p>
    <w:p w14:paraId="21DE7A6F" w14:textId="77777777" w:rsidR="00890231" w:rsidRPr="00CB52D0" w:rsidRDefault="00890231" w:rsidP="00890231">
      <w:pPr>
        <w:pStyle w:val="Brdtextmedindrag"/>
        <w:rPr>
          <w:sz w:val="18"/>
          <w:szCs w:val="18"/>
        </w:rPr>
      </w:pPr>
      <w:r w:rsidRPr="00CB52D0">
        <w:rPr>
          <w:sz w:val="18"/>
          <w:szCs w:val="18"/>
        </w:rPr>
        <w:t>a) är ett dotterföretag till ett finansiellt moderholdingföretag inom EES eller ett blandat finansiellt moderholdingföretag inom EES och som har medgetts undantag från kravet på godkännande enligt 1 kap. 9 §, och</w:t>
      </w:r>
    </w:p>
    <w:p w14:paraId="6F0BC252" w14:textId="77777777" w:rsidR="00890231" w:rsidRPr="00CB52D0" w:rsidRDefault="00890231" w:rsidP="00890231">
      <w:pPr>
        <w:pStyle w:val="Brdtextmedindrag"/>
        <w:rPr>
          <w:sz w:val="18"/>
          <w:szCs w:val="18"/>
        </w:rPr>
      </w:pPr>
      <w:r w:rsidRPr="00CB52D0">
        <w:rPr>
          <w:sz w:val="18"/>
          <w:szCs w:val="18"/>
        </w:rPr>
        <w:t>b) avses i 1 kap. 9 § första stycket 3, eller</w:t>
      </w:r>
    </w:p>
    <w:p w14:paraId="312AC75D" w14:textId="77777777" w:rsidR="00890231" w:rsidRPr="00CB52D0" w:rsidRDefault="00890231" w:rsidP="00890231">
      <w:pPr>
        <w:pStyle w:val="Brdtextmedindrag"/>
        <w:rPr>
          <w:sz w:val="18"/>
          <w:szCs w:val="18"/>
        </w:rPr>
      </w:pPr>
      <w:r w:rsidRPr="00CB52D0">
        <w:rPr>
          <w:sz w:val="18"/>
          <w:szCs w:val="18"/>
        </w:rPr>
        <w:t xml:space="preserve">4. ett </w:t>
      </w:r>
      <w:r w:rsidRPr="00CB52D0">
        <w:rPr>
          <w:i/>
          <w:iCs/>
          <w:sz w:val="18"/>
          <w:szCs w:val="18"/>
        </w:rPr>
        <w:t>kreditinstitut eller ett mot</w:t>
      </w:r>
      <w:r w:rsidRPr="00CB52D0">
        <w:rPr>
          <w:i/>
          <w:iCs/>
          <w:sz w:val="18"/>
          <w:szCs w:val="18"/>
        </w:rPr>
        <w:softHyphen/>
        <w:t>svarande utländskt företag inom EES</w:t>
      </w:r>
      <w:r w:rsidRPr="00CB52D0">
        <w:rPr>
          <w:sz w:val="18"/>
          <w:szCs w:val="18"/>
        </w:rPr>
        <w:t>, ett finan</w:t>
      </w:r>
      <w:r w:rsidRPr="00CB52D0">
        <w:rPr>
          <w:sz w:val="18"/>
          <w:szCs w:val="18"/>
        </w:rPr>
        <w:softHyphen/>
        <w:t>siellt holding</w:t>
      </w:r>
      <w:r w:rsidRPr="00CB52D0">
        <w:rPr>
          <w:sz w:val="18"/>
          <w:szCs w:val="18"/>
        </w:rPr>
        <w:softHyphen/>
        <w:t>företag eller blandat finan</w:t>
      </w:r>
      <w:r w:rsidRPr="00CB52D0">
        <w:rPr>
          <w:sz w:val="18"/>
          <w:szCs w:val="18"/>
        </w:rPr>
        <w:softHyphen/>
        <w:t>siellt holding</w:t>
      </w:r>
      <w:r w:rsidRPr="00CB52D0">
        <w:rPr>
          <w:sz w:val="18"/>
          <w:szCs w:val="18"/>
        </w:rPr>
        <w:softHyphen/>
        <w:t>företag som avses i 8 kap. 2 a § första stycket 2 c.</w:t>
      </w:r>
    </w:p>
    <w:bookmarkEnd w:id="384"/>
    <w:p w14:paraId="512F1320" w14:textId="77777777" w:rsidR="00890231" w:rsidRPr="00CB52D0" w:rsidRDefault="00890231" w:rsidP="00890231">
      <w:pPr>
        <w:pStyle w:val="Brdtext"/>
        <w:rPr>
          <w:sz w:val="18"/>
          <w:szCs w:val="18"/>
        </w:rPr>
      </w:pPr>
    </w:p>
    <w:p w14:paraId="15FD9263" w14:textId="77777777" w:rsidR="00890231" w:rsidRPr="00CB52D0" w:rsidRDefault="00890231" w:rsidP="00890231">
      <w:pPr>
        <w:pStyle w:val="Brdtext"/>
        <w:rPr>
          <w:spacing w:val="-4"/>
        </w:rPr>
      </w:pPr>
      <w:r w:rsidRPr="00CB52D0">
        <w:rPr>
          <w:spacing w:val="-4"/>
        </w:rPr>
        <w:t xml:space="preserve">I paragrafen finns bestämmelser om ansvarigt företag. </w:t>
      </w:r>
      <w:r>
        <w:rPr>
          <w:spacing w:val="-4"/>
        </w:rPr>
        <w:t>Övervägandena finns i avsnitt 6.3.</w:t>
      </w:r>
    </w:p>
    <w:p w14:paraId="3BE598B0" w14:textId="77777777" w:rsidR="00890231" w:rsidRPr="00CB52D0" w:rsidRDefault="00890231" w:rsidP="00890231">
      <w:pPr>
        <w:pStyle w:val="Brdtextmedindrag"/>
      </w:pPr>
      <w:r w:rsidRPr="00CB52D0">
        <w:rPr>
          <w:spacing w:val="-4"/>
        </w:rPr>
        <w:t xml:space="preserve">Ändringarna </w:t>
      </w:r>
      <w:r w:rsidRPr="00CB52D0">
        <w:t>är en följd av att definitionen av institut får en ny innebörd, se författningskommentaren till 1 kap. 2 §.</w:t>
      </w:r>
    </w:p>
    <w:p w14:paraId="721F5EAB" w14:textId="430F3CB6" w:rsidR="00890231" w:rsidRPr="00CB52D0" w:rsidRDefault="00890231" w:rsidP="0000314E">
      <w:pPr>
        <w:pStyle w:val="Brdtextmedindrag"/>
        <w:rPr>
          <w:sz w:val="18"/>
          <w:szCs w:val="18"/>
        </w:rPr>
      </w:pPr>
      <w:r w:rsidRPr="00CB52D0">
        <w:rPr>
          <w:spacing w:val="-4"/>
        </w:rPr>
        <w:t xml:space="preserve">Ett ansvarigt företag kan vara ett svenskt eller utländskt företag, t.ex. ett moderinstitut inom EES. I paragrafen </w:t>
      </w:r>
      <w:r w:rsidR="0024620E">
        <w:rPr>
          <w:spacing w:val="-4"/>
        </w:rPr>
        <w:t xml:space="preserve">görs en rättelse genom </w:t>
      </w:r>
      <w:r w:rsidRPr="00CB52D0">
        <w:rPr>
          <w:spacing w:val="-4"/>
        </w:rPr>
        <w:t xml:space="preserve">att </w:t>
      </w:r>
      <w:r w:rsidR="0024620E">
        <w:rPr>
          <w:spacing w:val="-4"/>
        </w:rPr>
        <w:t>det kommer till uttryck att paragrafen</w:t>
      </w:r>
      <w:r w:rsidRPr="00CB52D0">
        <w:rPr>
          <w:spacing w:val="-4"/>
        </w:rPr>
        <w:t xml:space="preserve"> gäller </w:t>
      </w:r>
      <w:r w:rsidR="00FE5772">
        <w:rPr>
          <w:spacing w:val="-4"/>
        </w:rPr>
        <w:t>svenska och utländska företag</w:t>
      </w:r>
      <w:r w:rsidRPr="00CB52D0">
        <w:rPr>
          <w:spacing w:val="-4"/>
        </w:rPr>
        <w:t xml:space="preserve">. </w:t>
      </w:r>
    </w:p>
    <w:p w14:paraId="387FB1F2" w14:textId="77777777" w:rsidR="00890231" w:rsidRPr="00CB52D0" w:rsidRDefault="00890231" w:rsidP="00890231">
      <w:pPr>
        <w:pStyle w:val="Brdtextmedindrag"/>
        <w:rPr>
          <w:sz w:val="18"/>
          <w:szCs w:val="18"/>
        </w:rPr>
      </w:pPr>
    </w:p>
    <w:p w14:paraId="15DA5314" w14:textId="77777777" w:rsidR="00890231" w:rsidRPr="00CB52D0" w:rsidRDefault="00890231" w:rsidP="00890231">
      <w:pPr>
        <w:pStyle w:val="Brdtextmedindrag"/>
        <w:spacing w:line="220" w:lineRule="exact"/>
        <w:ind w:firstLine="0"/>
        <w:rPr>
          <w:sz w:val="18"/>
          <w:szCs w:val="18"/>
        </w:rPr>
      </w:pPr>
      <w:bookmarkStart w:id="385" w:name="_Hlk27562195"/>
      <w:bookmarkStart w:id="386" w:name="_Hlk61036550"/>
      <w:bookmarkEnd w:id="385"/>
      <w:r w:rsidRPr="00CB52D0">
        <w:rPr>
          <w:b/>
          <w:sz w:val="18"/>
          <w:szCs w:val="18"/>
        </w:rPr>
        <w:t>3 §    </w:t>
      </w:r>
      <w:r w:rsidRPr="00CB52D0">
        <w:rPr>
          <w:sz w:val="18"/>
          <w:szCs w:val="18"/>
        </w:rPr>
        <w:t xml:space="preserve">Även om ett </w:t>
      </w:r>
      <w:r w:rsidRPr="00CB52D0">
        <w:rPr>
          <w:i/>
          <w:iCs/>
          <w:sz w:val="18"/>
          <w:szCs w:val="18"/>
        </w:rPr>
        <w:t>kreditinstitut</w:t>
      </w:r>
      <w:r w:rsidRPr="00CB52D0">
        <w:rPr>
          <w:sz w:val="18"/>
          <w:szCs w:val="18"/>
        </w:rPr>
        <w:t>, ett finansiellt holdingföretag eller ett blandat finansiellt holdingföretag inte är ansvarigt företag enligt 1 §, ska det se till att kraven i 2 § tillämpas på undergruppsnivå, om</w:t>
      </w:r>
    </w:p>
    <w:p w14:paraId="73B1E8A6" w14:textId="77777777" w:rsidR="00890231" w:rsidRPr="00756AD0" w:rsidRDefault="00890231" w:rsidP="00890231">
      <w:pPr>
        <w:pStyle w:val="Brdtextmedindrag"/>
        <w:rPr>
          <w:sz w:val="18"/>
          <w:szCs w:val="18"/>
        </w:rPr>
      </w:pPr>
      <w:r w:rsidRPr="00CB52D0">
        <w:rPr>
          <w:iCs/>
          <w:sz w:val="18"/>
          <w:szCs w:val="18"/>
        </w:rPr>
        <w:t>1</w:t>
      </w:r>
      <w:r w:rsidRPr="00756AD0">
        <w:rPr>
          <w:iCs/>
          <w:sz w:val="18"/>
          <w:szCs w:val="18"/>
        </w:rPr>
        <w:t>.</w:t>
      </w:r>
      <w:r w:rsidRPr="00756AD0">
        <w:rPr>
          <w:i/>
          <w:sz w:val="18"/>
          <w:szCs w:val="18"/>
        </w:rPr>
        <w:t> kreditinstitutet</w:t>
      </w:r>
      <w:r w:rsidRPr="00032D86">
        <w:rPr>
          <w:iCs/>
          <w:sz w:val="18"/>
          <w:szCs w:val="18"/>
        </w:rPr>
        <w:t>,</w:t>
      </w:r>
      <w:r w:rsidRPr="00756AD0">
        <w:rPr>
          <w:sz w:val="18"/>
          <w:szCs w:val="18"/>
        </w:rPr>
        <w:t xml:space="preserve"> det finansiella holdingföretaget, det blandade finansiella holdingföretaget eller dess moderföretag, när moderföretaget är ett finansiellt holdingföretag eller ett blandat finansiellt holdingföretag, har ett dotterföretag eller har ägarintresse i ett dotterföretag, och</w:t>
      </w:r>
    </w:p>
    <w:p w14:paraId="0B3725F7" w14:textId="77777777" w:rsidR="00890231" w:rsidRPr="00032D86" w:rsidRDefault="00890231" w:rsidP="0089023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032D86">
        <w:rPr>
          <w:rFonts w:ascii="Times New Roman" w:hAnsi="Times New Roman"/>
          <w:sz w:val="18"/>
          <w:szCs w:val="18"/>
        </w:rPr>
        <w:t xml:space="preserve">2. dotterföretaget är </w:t>
      </w:r>
      <w:r w:rsidRPr="00032D86">
        <w:rPr>
          <w:rFonts w:ascii="Times New Roman" w:hAnsi="Times New Roman"/>
          <w:i/>
          <w:sz w:val="18"/>
          <w:szCs w:val="18"/>
        </w:rPr>
        <w:t>etable</w:t>
      </w:r>
      <w:r w:rsidRPr="00032D86">
        <w:rPr>
          <w:rFonts w:ascii="Times New Roman" w:hAnsi="Times New Roman"/>
          <w:i/>
          <w:sz w:val="18"/>
          <w:szCs w:val="18"/>
        </w:rPr>
        <w:softHyphen/>
        <w:t xml:space="preserve">rat i ett land utanför EES, och är </w:t>
      </w:r>
    </w:p>
    <w:p w14:paraId="5DB8195E" w14:textId="77777777" w:rsidR="00890231" w:rsidRPr="00032D86" w:rsidRDefault="00890231" w:rsidP="0089023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032D86">
        <w:rPr>
          <w:rFonts w:ascii="Times New Roman" w:hAnsi="Times New Roman"/>
          <w:i/>
          <w:sz w:val="18"/>
          <w:szCs w:val="18"/>
        </w:rPr>
        <w:t>a)</w:t>
      </w:r>
      <w:r w:rsidRPr="00032D86">
        <w:rPr>
          <w:rFonts w:ascii="Times New Roman" w:hAnsi="Times New Roman"/>
          <w:sz w:val="18"/>
          <w:szCs w:val="18"/>
        </w:rPr>
        <w:t xml:space="preserve"> ett </w:t>
      </w:r>
      <w:r w:rsidRPr="00032D86">
        <w:rPr>
          <w:rFonts w:ascii="Times New Roman" w:hAnsi="Times New Roman"/>
          <w:i/>
          <w:sz w:val="18"/>
          <w:szCs w:val="18"/>
        </w:rPr>
        <w:t>företag som motsvarar ett</w:t>
      </w:r>
      <w:r w:rsidRPr="00032D86">
        <w:rPr>
          <w:rFonts w:ascii="Times New Roman" w:hAnsi="Times New Roman"/>
          <w:sz w:val="18"/>
          <w:szCs w:val="18"/>
        </w:rPr>
        <w:t xml:space="preserve"> </w:t>
      </w:r>
      <w:r w:rsidRPr="00032D86">
        <w:rPr>
          <w:rFonts w:ascii="Times New Roman" w:hAnsi="Times New Roman"/>
          <w:i/>
          <w:sz w:val="18"/>
          <w:szCs w:val="18"/>
        </w:rPr>
        <w:t>kredit</w:t>
      </w:r>
      <w:r w:rsidRPr="00032D86">
        <w:rPr>
          <w:rFonts w:ascii="Times New Roman" w:hAnsi="Times New Roman"/>
          <w:i/>
          <w:sz w:val="18"/>
          <w:szCs w:val="18"/>
        </w:rPr>
        <w:softHyphen/>
        <w:t>institut</w:t>
      </w:r>
      <w:r w:rsidRPr="00032D86">
        <w:rPr>
          <w:rFonts w:ascii="Times New Roman" w:hAnsi="Times New Roman"/>
          <w:sz w:val="18"/>
          <w:szCs w:val="18"/>
        </w:rPr>
        <w:t xml:space="preserve">, </w:t>
      </w:r>
    </w:p>
    <w:p w14:paraId="7AB22487" w14:textId="77777777" w:rsidR="00890231" w:rsidRPr="00032D86" w:rsidRDefault="00890231" w:rsidP="0089023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032D86">
        <w:rPr>
          <w:rFonts w:ascii="Times New Roman" w:hAnsi="Times New Roman"/>
          <w:i/>
          <w:sz w:val="18"/>
          <w:szCs w:val="18"/>
        </w:rPr>
        <w:lastRenderedPageBreak/>
        <w:t>b)</w:t>
      </w:r>
      <w:r w:rsidRPr="00032D86">
        <w:rPr>
          <w:rFonts w:ascii="Times New Roman" w:hAnsi="Times New Roman"/>
          <w:sz w:val="18"/>
          <w:szCs w:val="18"/>
        </w:rPr>
        <w:t xml:space="preserve"> ett </w:t>
      </w:r>
      <w:r w:rsidRPr="00032D86">
        <w:rPr>
          <w:rFonts w:ascii="Times New Roman" w:hAnsi="Times New Roman"/>
          <w:i/>
          <w:sz w:val="18"/>
          <w:szCs w:val="18"/>
        </w:rPr>
        <w:t>företag som motsvarar</w:t>
      </w:r>
      <w:r w:rsidRPr="00032D86">
        <w:rPr>
          <w:rFonts w:ascii="Times New Roman" w:hAnsi="Times New Roman"/>
          <w:sz w:val="18"/>
          <w:szCs w:val="18"/>
        </w:rPr>
        <w:t xml:space="preserve"> </w:t>
      </w:r>
      <w:r w:rsidRPr="00032D86">
        <w:rPr>
          <w:rFonts w:ascii="Times New Roman" w:hAnsi="Times New Roman"/>
          <w:i/>
          <w:sz w:val="18"/>
          <w:szCs w:val="18"/>
        </w:rPr>
        <w:t>ett</w:t>
      </w:r>
      <w:r w:rsidRPr="00032D86">
        <w:rPr>
          <w:rFonts w:ascii="Times New Roman" w:hAnsi="Times New Roman"/>
          <w:sz w:val="18"/>
          <w:szCs w:val="18"/>
        </w:rPr>
        <w:t xml:space="preserve"> finan</w:t>
      </w:r>
      <w:r w:rsidRPr="00032D86">
        <w:rPr>
          <w:rFonts w:ascii="Times New Roman" w:hAnsi="Times New Roman"/>
          <w:sz w:val="18"/>
          <w:szCs w:val="18"/>
        </w:rPr>
        <w:softHyphen/>
        <w:t>siellt institut</w:t>
      </w:r>
      <w:r w:rsidRPr="00032D86">
        <w:rPr>
          <w:rFonts w:ascii="Times New Roman" w:hAnsi="Times New Roman"/>
          <w:i/>
          <w:iCs/>
          <w:sz w:val="18"/>
          <w:szCs w:val="18"/>
        </w:rPr>
        <w:t>,</w:t>
      </w:r>
      <w:r w:rsidRPr="00032D86">
        <w:rPr>
          <w:rFonts w:ascii="Times New Roman" w:hAnsi="Times New Roman"/>
          <w:sz w:val="18"/>
          <w:szCs w:val="18"/>
        </w:rPr>
        <w:t xml:space="preserve"> eller</w:t>
      </w:r>
    </w:p>
    <w:p w14:paraId="1F305923" w14:textId="77777777" w:rsidR="00890231" w:rsidRPr="00756AD0" w:rsidRDefault="00890231" w:rsidP="00890231">
      <w:pPr>
        <w:pStyle w:val="Brdtextmedindrag"/>
        <w:rPr>
          <w:sz w:val="18"/>
          <w:szCs w:val="18"/>
        </w:rPr>
      </w:pPr>
      <w:r w:rsidRPr="00032D86">
        <w:rPr>
          <w:i/>
          <w:iCs/>
          <w:sz w:val="18"/>
          <w:szCs w:val="18"/>
        </w:rPr>
        <w:t>c)</w:t>
      </w:r>
      <w:r w:rsidRPr="00032D86">
        <w:rPr>
          <w:sz w:val="18"/>
          <w:szCs w:val="18"/>
        </w:rPr>
        <w:t> ett förvalt</w:t>
      </w:r>
      <w:r w:rsidRPr="00032D86">
        <w:rPr>
          <w:sz w:val="18"/>
          <w:szCs w:val="18"/>
        </w:rPr>
        <w:softHyphen/>
        <w:t>ningsbolag.</w:t>
      </w:r>
    </w:p>
    <w:p w14:paraId="1CD86491" w14:textId="77777777" w:rsidR="00890231" w:rsidRPr="00756AD0" w:rsidRDefault="00890231" w:rsidP="00890231">
      <w:pPr>
        <w:pStyle w:val="Brdtextmedindrag"/>
        <w:rPr>
          <w:sz w:val="18"/>
          <w:szCs w:val="18"/>
        </w:rPr>
      </w:pPr>
      <w:r w:rsidRPr="00756AD0">
        <w:rPr>
          <w:sz w:val="18"/>
          <w:szCs w:val="18"/>
        </w:rPr>
        <w:t>Med förvaltningsbolag avses ett utländskt företag som i sitt hem</w:t>
      </w:r>
      <w:r w:rsidRPr="00756AD0">
        <w:rPr>
          <w:sz w:val="18"/>
          <w:szCs w:val="18"/>
        </w:rPr>
        <w:softHyphen/>
        <w:t>land har tillstånd att förvalta fondföretag.</w:t>
      </w:r>
    </w:p>
    <w:bookmarkEnd w:id="386"/>
    <w:p w14:paraId="3496C1C7" w14:textId="77777777" w:rsidR="00890231" w:rsidRPr="00CB52D0" w:rsidRDefault="00890231" w:rsidP="00890231">
      <w:pPr>
        <w:pStyle w:val="Brdtextmedindrag"/>
        <w:rPr>
          <w:sz w:val="18"/>
          <w:szCs w:val="18"/>
        </w:rPr>
      </w:pPr>
    </w:p>
    <w:p w14:paraId="1694C47D" w14:textId="77777777" w:rsidR="00890231" w:rsidRPr="00CB52D0" w:rsidRDefault="00890231" w:rsidP="00890231">
      <w:pPr>
        <w:pStyle w:val="Brdtext"/>
        <w:rPr>
          <w:spacing w:val="-4"/>
        </w:rPr>
      </w:pPr>
      <w:r w:rsidRPr="00CB52D0">
        <w:rPr>
          <w:spacing w:val="-4"/>
        </w:rPr>
        <w:t xml:space="preserve">I paragrafen finns bestämmelser om krav på undergruppsnivå. </w:t>
      </w:r>
      <w:r>
        <w:rPr>
          <w:spacing w:val="-4"/>
        </w:rPr>
        <w:t>Övervägandena finns i avsnitt 6.3.</w:t>
      </w:r>
    </w:p>
    <w:p w14:paraId="6442B70A" w14:textId="77777777" w:rsidR="00890231" w:rsidRDefault="00890231" w:rsidP="00890231">
      <w:pPr>
        <w:pStyle w:val="Brdtextmedindrag"/>
      </w:pPr>
      <w:r w:rsidRPr="00CB52D0">
        <w:rPr>
          <w:spacing w:val="-4"/>
        </w:rPr>
        <w:t xml:space="preserve">Ändringarna </w:t>
      </w:r>
      <w:r w:rsidRPr="00CB52D0">
        <w:t xml:space="preserve">är en följd av att definitionen av institut får en ny innebörd, se författningskommentaren till 1 kap. 2 §. </w:t>
      </w:r>
    </w:p>
    <w:p w14:paraId="6E74ED58" w14:textId="77777777" w:rsidR="00890231" w:rsidRPr="00CB52D0" w:rsidRDefault="00890231" w:rsidP="00890231">
      <w:pPr>
        <w:pStyle w:val="Brdtextmedindrag"/>
        <w:rPr>
          <w:spacing w:val="-4"/>
        </w:rPr>
      </w:pPr>
      <w:r w:rsidRPr="00BC5AE5">
        <w:t xml:space="preserve">I </w:t>
      </w:r>
      <w:r w:rsidRPr="00BC5AE5">
        <w:rPr>
          <w:i/>
          <w:iCs/>
        </w:rPr>
        <w:t>första stycket 2</w:t>
      </w:r>
      <w:r>
        <w:t xml:space="preserve"> </w:t>
      </w:r>
      <w:r w:rsidRPr="00BC5AE5">
        <w:t>görs även redaktionell</w:t>
      </w:r>
      <w:r>
        <w:t>a</w:t>
      </w:r>
      <w:r w:rsidRPr="00BC5AE5">
        <w:t xml:space="preserve"> ändring</w:t>
      </w:r>
      <w:r>
        <w:t>ar</w:t>
      </w:r>
      <w:r w:rsidRPr="00BC5AE5">
        <w:t>.</w:t>
      </w:r>
    </w:p>
    <w:p w14:paraId="16C24CB2" w14:textId="77777777" w:rsidR="00890231" w:rsidRPr="00CB52D0" w:rsidRDefault="00890231" w:rsidP="00890231">
      <w:pPr>
        <w:pStyle w:val="Brdtextmedindrag"/>
        <w:ind w:firstLine="0"/>
        <w:rPr>
          <w:sz w:val="18"/>
          <w:szCs w:val="18"/>
        </w:rPr>
      </w:pPr>
    </w:p>
    <w:p w14:paraId="370508BB" w14:textId="77777777" w:rsidR="00890231" w:rsidRPr="00CB52D0" w:rsidRDefault="00890231" w:rsidP="00890231">
      <w:pPr>
        <w:pStyle w:val="Brdtext"/>
        <w:spacing w:line="220" w:lineRule="exact"/>
        <w:rPr>
          <w:spacing w:val="-2"/>
          <w:sz w:val="18"/>
          <w:szCs w:val="18"/>
        </w:rPr>
      </w:pPr>
      <w:bookmarkStart w:id="387" w:name="_Hlk61036676"/>
      <w:r w:rsidRPr="00CB52D0">
        <w:rPr>
          <w:b/>
          <w:sz w:val="18"/>
          <w:szCs w:val="18"/>
        </w:rPr>
        <w:t>4 §    </w:t>
      </w:r>
      <w:r w:rsidRPr="00CB52D0">
        <w:rPr>
          <w:sz w:val="18"/>
          <w:szCs w:val="18"/>
        </w:rPr>
        <w:t>Ett moder- eller dotterföre</w:t>
      </w:r>
      <w:r w:rsidRPr="00CB52D0">
        <w:rPr>
          <w:sz w:val="18"/>
          <w:szCs w:val="18"/>
        </w:rPr>
        <w:softHyphen/>
        <w:t>tag som står under tillsyn enligt denna lag ska på grupp- eller under</w:t>
      </w:r>
      <w:r w:rsidRPr="00CB52D0">
        <w:rPr>
          <w:sz w:val="18"/>
          <w:szCs w:val="18"/>
        </w:rPr>
        <w:softHyphen/>
        <w:t>gruppsnivå uppfylla kraven i 6 kap. 2 § första stycket och 3 § lagen (2004:297) om bank- och finansieringsrörelse om riskhan</w:t>
      </w:r>
      <w:r w:rsidRPr="00CB52D0">
        <w:rPr>
          <w:sz w:val="18"/>
          <w:szCs w:val="18"/>
        </w:rPr>
        <w:softHyphen/>
        <w:t>tering och genom</w:t>
      </w:r>
      <w:r w:rsidRPr="00CB52D0">
        <w:rPr>
          <w:sz w:val="18"/>
          <w:szCs w:val="18"/>
        </w:rPr>
        <w:softHyphen/>
        <w:t>lysning.</w:t>
      </w:r>
    </w:p>
    <w:p w14:paraId="572CAD06" w14:textId="77777777" w:rsidR="00890231" w:rsidRPr="00CB52D0" w:rsidRDefault="00890231" w:rsidP="00890231">
      <w:pPr>
        <w:pStyle w:val="Brdtextmedindrag"/>
        <w:rPr>
          <w:sz w:val="18"/>
          <w:szCs w:val="18"/>
        </w:rPr>
      </w:pPr>
      <w:r w:rsidRPr="00CB52D0">
        <w:rPr>
          <w:sz w:val="18"/>
          <w:szCs w:val="18"/>
        </w:rPr>
        <w:t>Ett sådant företag ska också införa styrformer, processer och rutiner enligt första stycket i sina dotterföretag som inte står under tillsyn enligt denna lag. Sådana dotterföretag ska uppfylla de krav som avses i första stycket på individuell nivå.</w:t>
      </w:r>
    </w:p>
    <w:p w14:paraId="67F696C5" w14:textId="77777777" w:rsidR="00890231" w:rsidRPr="00CB52D0" w:rsidRDefault="00890231" w:rsidP="00890231">
      <w:pPr>
        <w:pStyle w:val="Brdtextmedindrag"/>
        <w:rPr>
          <w:sz w:val="18"/>
          <w:szCs w:val="18"/>
        </w:rPr>
      </w:pPr>
      <w:r w:rsidRPr="00CB52D0">
        <w:rPr>
          <w:sz w:val="18"/>
          <w:szCs w:val="18"/>
        </w:rPr>
        <w:t>Finansinspektionen ska, efter ansökan av ett ansvarigt företag enligt 1 § andra stycket, besluta om undantag från kravet i andra stycket, om företaget kan visa att ett sådant införande strider mot lagen i det land där dotterföretaget är etablerat.</w:t>
      </w:r>
    </w:p>
    <w:bookmarkEnd w:id="387"/>
    <w:p w14:paraId="7A02EA5D" w14:textId="77777777" w:rsidR="00890231" w:rsidRPr="00CB52D0" w:rsidRDefault="00890231" w:rsidP="00890231">
      <w:pPr>
        <w:spacing w:line="0" w:lineRule="auto"/>
        <w:rPr>
          <w:rFonts w:ascii="OrigGarmnd BT" w:hAnsi="OrigGarmnd BT"/>
        </w:rPr>
      </w:pPr>
    </w:p>
    <w:p w14:paraId="5CE5FA14" w14:textId="77777777" w:rsidR="00890231" w:rsidRPr="00CB52D0" w:rsidRDefault="00890231" w:rsidP="00890231">
      <w:pPr>
        <w:pStyle w:val="Brdtext"/>
        <w:rPr>
          <w:spacing w:val="-4"/>
        </w:rPr>
      </w:pPr>
      <w:r w:rsidRPr="00CB52D0">
        <w:rPr>
          <w:spacing w:val="-4"/>
        </w:rPr>
        <w:t xml:space="preserve">I paragrafen finns bestämmelser om krav på styrformer, processer och interna rutiner på grupp- och undergruppsnivå. </w:t>
      </w:r>
    </w:p>
    <w:p w14:paraId="7DB7BAB0" w14:textId="77777777" w:rsidR="00890231" w:rsidRPr="00CB52D0" w:rsidRDefault="00890231" w:rsidP="00890231">
      <w:pPr>
        <w:pStyle w:val="Brdtextmedindrag"/>
        <w:rPr>
          <w:spacing w:val="-4"/>
        </w:rPr>
      </w:pPr>
      <w:r w:rsidRPr="00CB52D0">
        <w:rPr>
          <w:spacing w:val="-4"/>
        </w:rPr>
        <w:t>Ändringen inne</w:t>
      </w:r>
      <w:r w:rsidRPr="00CB52D0">
        <w:rPr>
          <w:spacing w:val="-4"/>
        </w:rPr>
        <w:softHyphen/>
        <w:t>bär att</w:t>
      </w:r>
      <w:r w:rsidRPr="00CB52D0">
        <w:t xml:space="preserve"> kraven på grupp- och undergruppsnivå ska utgå från det som gäller för kreditinstitut. Det är en följd av att de aktuella kraven i kapitaltäckningsdirektivet, enligt de ändringar i det direktivet som har gjorts genom värdepappers</w:t>
      </w:r>
      <w:r w:rsidRPr="00CB52D0">
        <w:softHyphen/>
        <w:t xml:space="preserve">bolagsdirektivet, knyts till det som gäller för kreditinstitut och inte längre det som gäller för värdepappersbolag. </w:t>
      </w:r>
    </w:p>
    <w:p w14:paraId="0C81E196" w14:textId="77777777" w:rsidR="00890231" w:rsidRPr="00CB52D0" w:rsidRDefault="00890231" w:rsidP="00890231">
      <w:pPr>
        <w:pStyle w:val="Rubrik4utannumrering"/>
        <w:rPr>
          <w:i/>
        </w:rPr>
      </w:pPr>
      <w:bookmarkStart w:id="388" w:name="_Hlk61036808"/>
      <w:r w:rsidRPr="00CB52D0">
        <w:rPr>
          <w:i/>
          <w:iCs/>
        </w:rPr>
        <w:t>3 a kap. Krav på värdepappersföretagskoncerner</w:t>
      </w:r>
    </w:p>
    <w:p w14:paraId="6DB7DD7A" w14:textId="4C0E38FA" w:rsidR="00890231" w:rsidRPr="00CB52D0" w:rsidRDefault="00890231" w:rsidP="00890231">
      <w:pPr>
        <w:pStyle w:val="Brdtextmedindrag"/>
        <w:ind w:firstLine="0"/>
      </w:pPr>
      <w:r w:rsidRPr="00CB52D0">
        <w:t>Kapitlet är nytt och innehåller bestämmelser om tillsynsansvar för sådana värdepappersföretagskoncerner som avses i artiklarna 7 och 8 i värde</w:t>
      </w:r>
      <w:r w:rsidR="00F173BD">
        <w:softHyphen/>
      </w:r>
      <w:r w:rsidRPr="00CB52D0">
        <w:t>pappersbolagsförordningen. Genom bestämmelserna genomförs artikel 25.4 andra</w:t>
      </w:r>
      <w:r w:rsidRPr="00CB52D0">
        <w:rPr>
          <w:i/>
        </w:rPr>
        <w:t>–</w:t>
      </w:r>
      <w:r w:rsidRPr="00CB52D0">
        <w:t>fjärde styckena och 52 i värdepappers</w:t>
      </w:r>
      <w:r w:rsidRPr="00CB52D0">
        <w:softHyphen/>
      </w:r>
      <w:r w:rsidRPr="00CB52D0">
        <w:rPr>
          <w:spacing w:val="-4"/>
        </w:rPr>
        <w:t>bolags</w:t>
      </w:r>
      <w:r w:rsidRPr="00CB52D0">
        <w:rPr>
          <w:spacing w:val="-4"/>
        </w:rPr>
        <w:softHyphen/>
        <w:t>direktivet</w:t>
      </w:r>
      <w:r w:rsidRPr="00CB52D0">
        <w:t>. Över</w:t>
      </w:r>
      <w:r w:rsidRPr="00CB52D0">
        <w:softHyphen/>
        <w:t>vägandena finns i avsnitt 9.3.</w:t>
      </w:r>
    </w:p>
    <w:p w14:paraId="41B8950B" w14:textId="77777777" w:rsidR="00890231" w:rsidRPr="00CB52D0" w:rsidRDefault="00890231" w:rsidP="00890231">
      <w:pPr>
        <w:pStyle w:val="Brdtext"/>
        <w:rPr>
          <w:b/>
        </w:rPr>
      </w:pPr>
    </w:p>
    <w:p w14:paraId="613AAD6C" w14:textId="77777777" w:rsidR="00890231" w:rsidRPr="00CB52D0" w:rsidRDefault="00890231" w:rsidP="00890231">
      <w:pPr>
        <w:pStyle w:val="Brdtextmedindrag"/>
        <w:ind w:firstLine="0"/>
        <w:rPr>
          <w:i/>
          <w:sz w:val="18"/>
          <w:szCs w:val="18"/>
        </w:rPr>
      </w:pPr>
      <w:r w:rsidRPr="00CB52D0">
        <w:rPr>
          <w:b/>
          <w:i/>
          <w:iCs/>
          <w:sz w:val="18"/>
          <w:szCs w:val="18"/>
        </w:rPr>
        <w:t>1 §</w:t>
      </w:r>
      <w:r w:rsidRPr="00CB52D0">
        <w:rPr>
          <w:b/>
          <w:sz w:val="18"/>
          <w:szCs w:val="18"/>
        </w:rPr>
        <w:t>    </w:t>
      </w:r>
      <w:bookmarkEnd w:id="388"/>
      <w:r w:rsidRPr="00CB52D0">
        <w:rPr>
          <w:i/>
          <w:sz w:val="18"/>
          <w:szCs w:val="18"/>
        </w:rPr>
        <w:t>När artikel 7 i värdepappers</w:t>
      </w:r>
      <w:r w:rsidRPr="00CB52D0">
        <w:rPr>
          <w:i/>
          <w:sz w:val="18"/>
          <w:szCs w:val="18"/>
        </w:rPr>
        <w:softHyphen/>
        <w:t>bolags</w:t>
      </w:r>
      <w:r w:rsidRPr="00CB52D0">
        <w:rPr>
          <w:i/>
          <w:sz w:val="18"/>
          <w:szCs w:val="18"/>
        </w:rPr>
        <w:softHyphen/>
        <w:t>förordningen är tillämplig ska 8 kap. 3 §, 4 § första och tredje styckena, 4 c och 5–8 §§ lagen </w:t>
      </w:r>
      <w:r w:rsidRPr="00CB52D0">
        <w:rPr>
          <w:i/>
          <w:spacing w:val="-4"/>
          <w:sz w:val="18"/>
          <w:szCs w:val="18"/>
        </w:rPr>
        <w:t>(2007:528) om värde</w:t>
      </w:r>
      <w:r w:rsidRPr="00CB52D0">
        <w:rPr>
          <w:i/>
          <w:spacing w:val="-4"/>
          <w:sz w:val="18"/>
          <w:szCs w:val="18"/>
        </w:rPr>
        <w:softHyphen/>
        <w:t>pappers</w:t>
      </w:r>
      <w:r w:rsidRPr="00CB52D0">
        <w:rPr>
          <w:i/>
          <w:spacing w:val="-4"/>
          <w:sz w:val="18"/>
          <w:szCs w:val="18"/>
        </w:rPr>
        <w:softHyphen/>
        <w:t>mark</w:t>
      </w:r>
      <w:r w:rsidRPr="00CB52D0">
        <w:rPr>
          <w:i/>
          <w:spacing w:val="-4"/>
          <w:sz w:val="18"/>
          <w:szCs w:val="18"/>
        </w:rPr>
        <w:softHyphen/>
        <w:t>naden</w:t>
      </w:r>
      <w:r w:rsidRPr="00CB52D0">
        <w:rPr>
          <w:i/>
          <w:sz w:val="18"/>
          <w:szCs w:val="18"/>
        </w:rPr>
        <w:t xml:space="preserve"> tillämpas på en värde</w:t>
      </w:r>
      <w:r w:rsidRPr="00CB52D0">
        <w:rPr>
          <w:i/>
          <w:sz w:val="18"/>
          <w:szCs w:val="18"/>
        </w:rPr>
        <w:softHyphen/>
        <w:t>pap</w:t>
      </w:r>
      <w:r w:rsidRPr="00CB52D0">
        <w:rPr>
          <w:i/>
          <w:sz w:val="18"/>
          <w:szCs w:val="18"/>
        </w:rPr>
        <w:softHyphen/>
        <w:t xml:space="preserve">persföretagskoncern </w:t>
      </w:r>
      <w:r>
        <w:rPr>
          <w:i/>
          <w:sz w:val="18"/>
          <w:szCs w:val="18"/>
        </w:rPr>
        <w:t>om</w:t>
      </w:r>
      <w:r w:rsidRPr="00CB52D0">
        <w:rPr>
          <w:i/>
          <w:sz w:val="18"/>
          <w:szCs w:val="18"/>
        </w:rPr>
        <w:t xml:space="preserve"> inte annat följer av beslut enligt artikel 8 i samma förordning.</w:t>
      </w:r>
    </w:p>
    <w:p w14:paraId="231BEDB0" w14:textId="77777777" w:rsidR="00890231" w:rsidRPr="00CB52D0" w:rsidRDefault="00890231" w:rsidP="00890231">
      <w:pPr>
        <w:pStyle w:val="Brdtextmedindrag"/>
        <w:rPr>
          <w:i/>
          <w:iCs/>
          <w:sz w:val="18"/>
          <w:szCs w:val="18"/>
        </w:rPr>
      </w:pPr>
      <w:r w:rsidRPr="00CB52D0">
        <w:rPr>
          <w:i/>
          <w:iCs/>
          <w:sz w:val="18"/>
          <w:szCs w:val="18"/>
        </w:rPr>
        <w:t>Finansinspektionen ska, efter ansökan av ett moderföretag som avses i artikel 7 i värdepappers</w:t>
      </w:r>
      <w:r w:rsidRPr="00CB52D0">
        <w:rPr>
          <w:i/>
          <w:iCs/>
          <w:sz w:val="18"/>
          <w:szCs w:val="18"/>
        </w:rPr>
        <w:softHyphen/>
        <w:t>bolagsförordningen, besluta om undantag från kravet i första stycket, om företaget kan visa att en sådan tillämpning strider mot lagen i det land där dotterföretaget är etablerat.</w:t>
      </w:r>
    </w:p>
    <w:p w14:paraId="017A5088" w14:textId="77777777" w:rsidR="00890231" w:rsidRPr="00CB52D0" w:rsidRDefault="00890231" w:rsidP="00890231">
      <w:pPr>
        <w:pStyle w:val="Brdtextmedindrag"/>
        <w:spacing w:line="220" w:lineRule="exact"/>
        <w:ind w:firstLine="0"/>
        <w:rPr>
          <w:i/>
        </w:rPr>
      </w:pPr>
    </w:p>
    <w:p w14:paraId="4C7031D8" w14:textId="77777777" w:rsidR="00890231" w:rsidRPr="00CB52D0" w:rsidRDefault="00890231" w:rsidP="00890231">
      <w:pPr>
        <w:pStyle w:val="Brdtext"/>
      </w:pPr>
      <w:r w:rsidRPr="00CB52D0">
        <w:rPr>
          <w:spacing w:val="-2"/>
        </w:rPr>
        <w:t>Paragrafen, som motsvarar 3 kap. 4 §, innehåller bestämmelser när det gäller krav</w:t>
      </w:r>
      <w:r w:rsidRPr="00CB52D0">
        <w:t xml:space="preserve"> på grupp</w:t>
      </w:r>
      <w:r w:rsidRPr="00CB52D0">
        <w:softHyphen/>
        <w:t>nivå i fråga om värdepappersbolag. Paragrafen genomför artikel 25.4 andra</w:t>
      </w:r>
      <w:r w:rsidRPr="00CB52D0">
        <w:rPr>
          <w:i/>
        </w:rPr>
        <w:t>–</w:t>
      </w:r>
      <w:r w:rsidRPr="00CB52D0">
        <w:t>fjärde styckena i värdepappers</w:t>
      </w:r>
      <w:r w:rsidRPr="00CB52D0">
        <w:softHyphen/>
      </w:r>
      <w:r w:rsidRPr="00CB52D0">
        <w:rPr>
          <w:spacing w:val="-4"/>
        </w:rPr>
        <w:t>bolags</w:t>
      </w:r>
      <w:r w:rsidRPr="00CB52D0">
        <w:rPr>
          <w:spacing w:val="-4"/>
        </w:rPr>
        <w:softHyphen/>
        <w:t xml:space="preserve">direktivet. </w:t>
      </w:r>
    </w:p>
    <w:p w14:paraId="07350D68" w14:textId="77777777" w:rsidR="00890231" w:rsidRPr="00CB52D0" w:rsidRDefault="00890231" w:rsidP="00890231">
      <w:pPr>
        <w:pStyle w:val="Brdtextmedindrag"/>
      </w:pPr>
      <w:r w:rsidRPr="00CB52D0">
        <w:rPr>
          <w:i/>
          <w:iCs/>
        </w:rPr>
        <w:t>Första stycket</w:t>
      </w:r>
      <w:r w:rsidRPr="00CB52D0">
        <w:t>, som genomför artikel 25.4 andra och tredje styckena i värdepappers</w:t>
      </w:r>
      <w:r w:rsidRPr="00CB52D0">
        <w:softHyphen/>
        <w:t>bolags</w:t>
      </w:r>
      <w:r w:rsidRPr="00CB52D0">
        <w:softHyphen/>
        <w:t>direktivet,</w:t>
      </w:r>
      <w:r w:rsidRPr="00CB52D0" w:rsidDel="008872FE">
        <w:t xml:space="preserve"> </w:t>
      </w:r>
      <w:r w:rsidRPr="00CB52D0">
        <w:t>innebär att i en sådan situation då artikel 7 i värdepappers</w:t>
      </w:r>
      <w:r w:rsidRPr="00CB52D0">
        <w:softHyphen/>
        <w:t>bolags</w:t>
      </w:r>
      <w:r w:rsidRPr="00CB52D0">
        <w:softHyphen/>
        <w:t xml:space="preserve">förordningen om konsolidering under tillsyn är </w:t>
      </w:r>
      <w:r w:rsidRPr="00CB52D0">
        <w:lastRenderedPageBreak/>
        <w:t>tillämplig så ska de angivna bestämmelserna om soliditet och likviditet, riskhantering, ersättnings</w:t>
      </w:r>
      <w:r w:rsidRPr="00CB52D0">
        <w:softHyphen/>
        <w:t xml:space="preserve">system, genomlysning och styrelsens och den verkställande direktörens ansvar som huvudregel tillämpas på gruppnivå. </w:t>
      </w:r>
    </w:p>
    <w:p w14:paraId="194FF6DF" w14:textId="77777777" w:rsidR="00890231" w:rsidRPr="00CB52D0" w:rsidRDefault="00890231" w:rsidP="00890231">
      <w:pPr>
        <w:pStyle w:val="Brdtextmedindrag"/>
      </w:pPr>
      <w:r w:rsidRPr="00CB52D0">
        <w:rPr>
          <w:i/>
          <w:spacing w:val="-4"/>
        </w:rPr>
        <w:t>Andra stycke</w:t>
      </w:r>
      <w:r w:rsidRPr="00CB52D0">
        <w:rPr>
          <w:i/>
          <w:iCs/>
          <w:spacing w:val="-4"/>
        </w:rPr>
        <w:t>t</w:t>
      </w:r>
      <w:r w:rsidRPr="00CB52D0">
        <w:t xml:space="preserve">, som genomför artikel 25.4 fjärde stycket i direktivet, </w:t>
      </w:r>
      <w:r w:rsidRPr="00CB52D0">
        <w:rPr>
          <w:spacing w:val="-4"/>
        </w:rPr>
        <w:t>är utformat efter förebild av motsvarande bestämmelser</w:t>
      </w:r>
      <w:r w:rsidRPr="00CB52D0">
        <w:t xml:space="preserve"> </w:t>
      </w:r>
      <w:r w:rsidRPr="00CB52D0">
        <w:rPr>
          <w:spacing w:val="-2"/>
        </w:rPr>
        <w:t>för kreditinstitut (3 kap. 4 § tredje stycket). Vilket företag som</w:t>
      </w:r>
      <w:r w:rsidRPr="00CB52D0">
        <w:t xml:space="preserve"> är ansvarigt och ska göra en ansökan enligt andra stycket följer av artikel 7 i värdepappers</w:t>
      </w:r>
      <w:r w:rsidRPr="00CB52D0">
        <w:softHyphen/>
        <w:t>bolags</w:t>
      </w:r>
      <w:r w:rsidRPr="00CB52D0">
        <w:softHyphen/>
        <w:t>förordningen.</w:t>
      </w:r>
    </w:p>
    <w:p w14:paraId="2BBE834F" w14:textId="77777777" w:rsidR="00890231" w:rsidRPr="00CB52D0" w:rsidRDefault="00890231" w:rsidP="00890231">
      <w:pPr>
        <w:pStyle w:val="Brdtext"/>
        <w:spacing w:line="220" w:lineRule="exact"/>
      </w:pPr>
    </w:p>
    <w:p w14:paraId="46C02D50" w14:textId="77777777" w:rsidR="00890231" w:rsidRPr="00CB52D0" w:rsidRDefault="00890231" w:rsidP="00890231">
      <w:pPr>
        <w:pStyle w:val="Brdtext"/>
        <w:spacing w:line="220" w:lineRule="exact"/>
        <w:rPr>
          <w:i/>
          <w:sz w:val="18"/>
          <w:szCs w:val="18"/>
        </w:rPr>
      </w:pPr>
      <w:bookmarkStart w:id="389" w:name="_Hlk61037556"/>
      <w:r w:rsidRPr="00CB52D0">
        <w:rPr>
          <w:b/>
          <w:i/>
          <w:sz w:val="18"/>
          <w:szCs w:val="18"/>
        </w:rPr>
        <w:t>2 §    </w:t>
      </w:r>
      <w:bookmarkEnd w:id="389"/>
      <w:r w:rsidRPr="00CB52D0">
        <w:rPr>
          <w:i/>
          <w:sz w:val="18"/>
          <w:szCs w:val="18"/>
        </w:rPr>
        <w:t>Den som ingår i ledningen för ett värdepappersinriktat holdingföretag eller blandat finansiellt holdingföretag i en koncern som avses i 1 § ska ha tillräcklig insikt och erfarenhet för att delta i ledningen av företaget och även i övrigt vara lämplig för en sådan uppgift.</w:t>
      </w:r>
    </w:p>
    <w:p w14:paraId="55973811" w14:textId="77777777" w:rsidR="00890231" w:rsidRPr="00CB52D0" w:rsidRDefault="00890231" w:rsidP="00890231">
      <w:pPr>
        <w:pStyle w:val="Brdtextmedindrag"/>
      </w:pPr>
    </w:p>
    <w:p w14:paraId="254ED47F" w14:textId="77777777" w:rsidR="00890231" w:rsidRPr="00CB52D0" w:rsidRDefault="00890231" w:rsidP="00890231">
      <w:pPr>
        <w:pStyle w:val="Brdtext"/>
      </w:pPr>
      <w:r w:rsidRPr="00CB52D0">
        <w:t>Paragrafen, som motsvarar 3 kap. 5 §, genomför artikel 52 i värde</w:t>
      </w:r>
      <w:r w:rsidRPr="00CB52D0">
        <w:softHyphen/>
        <w:t>pappers</w:t>
      </w:r>
      <w:r w:rsidRPr="00CB52D0">
        <w:softHyphen/>
        <w:t>bolags</w:t>
      </w:r>
      <w:r w:rsidRPr="00CB52D0">
        <w:softHyphen/>
        <w:t xml:space="preserve">direktivet. </w:t>
      </w:r>
    </w:p>
    <w:p w14:paraId="5C3ACA53" w14:textId="77777777" w:rsidR="00890231" w:rsidRPr="00CB52D0" w:rsidRDefault="00890231" w:rsidP="00890231">
      <w:pPr>
        <w:pStyle w:val="Brdtextmedindrag"/>
      </w:pPr>
      <w:r w:rsidRPr="00CB52D0">
        <w:t>Paragrafen</w:t>
      </w:r>
      <w:r w:rsidRPr="00CB52D0" w:rsidDel="005306C7">
        <w:t xml:space="preserve"> innebär </w:t>
      </w:r>
      <w:r w:rsidRPr="00CB52D0">
        <w:t xml:space="preserve">att </w:t>
      </w:r>
      <w:r w:rsidRPr="00CB52D0">
        <w:rPr>
          <w:spacing w:val="-4"/>
        </w:rPr>
        <w:t>det ställs krav på lämplighet för den som ska ingå i ledningen för ett</w:t>
      </w:r>
      <w:r w:rsidRPr="00CB52D0">
        <w:t xml:space="preserve"> värde</w:t>
      </w:r>
      <w:r w:rsidRPr="00CB52D0">
        <w:softHyphen/>
        <w:t>pappers</w:t>
      </w:r>
      <w:r w:rsidRPr="00CB52D0">
        <w:softHyphen/>
        <w:t xml:space="preserve">inriktat holdingföretag eller ett blandat finansiellt holdingföretag som ingår i en värdepappersföretagskoncern </w:t>
      </w:r>
      <w:r w:rsidRPr="00CB52D0">
        <w:rPr>
          <w:spacing w:val="-4"/>
        </w:rPr>
        <w:t xml:space="preserve">som avses i artikel 7 eller 8 i värdepappersbolagsförordningen. </w:t>
      </w:r>
    </w:p>
    <w:p w14:paraId="5670C936" w14:textId="77777777" w:rsidR="00890231" w:rsidRPr="00CB52D0" w:rsidRDefault="00890231" w:rsidP="00890231">
      <w:pPr>
        <w:pStyle w:val="Rubrik4utannumrering"/>
      </w:pPr>
      <w:r w:rsidRPr="00CB52D0">
        <w:t>4 kap. Tillsynsansvar på gruppnivå</w:t>
      </w:r>
    </w:p>
    <w:p w14:paraId="3FE40E82" w14:textId="77777777" w:rsidR="00890231" w:rsidRPr="00CB52D0" w:rsidRDefault="00890231" w:rsidP="00890231">
      <w:pPr>
        <w:pStyle w:val="Brdtextmedindrag"/>
        <w:spacing w:line="220" w:lineRule="exact"/>
        <w:ind w:firstLine="0"/>
        <w:rPr>
          <w:sz w:val="18"/>
          <w:szCs w:val="18"/>
        </w:rPr>
      </w:pPr>
      <w:bookmarkStart w:id="390" w:name="_Hlk61037613"/>
      <w:r w:rsidRPr="00CB52D0">
        <w:rPr>
          <w:b/>
          <w:sz w:val="18"/>
          <w:szCs w:val="18"/>
        </w:rPr>
        <w:t>1 §</w:t>
      </w:r>
      <w:r w:rsidRPr="00CB52D0">
        <w:rPr>
          <w:sz w:val="18"/>
          <w:szCs w:val="18"/>
        </w:rPr>
        <w:t>    Finansinspektionen ska utöva tillsyn över att de gruppbaserade kraven är uppfyllda, om</w:t>
      </w:r>
    </w:p>
    <w:p w14:paraId="2B0D6EAA" w14:textId="77777777" w:rsidR="00890231" w:rsidRPr="00CB52D0" w:rsidRDefault="00890231" w:rsidP="00890231">
      <w:pPr>
        <w:pStyle w:val="Brdtextmedindrag"/>
        <w:rPr>
          <w:sz w:val="18"/>
          <w:szCs w:val="18"/>
        </w:rPr>
      </w:pPr>
      <w:r w:rsidRPr="00CB52D0">
        <w:rPr>
          <w:sz w:val="18"/>
          <w:szCs w:val="18"/>
        </w:rPr>
        <w:t xml:space="preserve">1. moderföretaget är ett </w:t>
      </w:r>
      <w:r w:rsidRPr="00CB52D0">
        <w:rPr>
          <w:iCs/>
          <w:sz w:val="18"/>
          <w:szCs w:val="18"/>
        </w:rPr>
        <w:t>kreditinstitut</w:t>
      </w:r>
      <w:r w:rsidRPr="00CB52D0">
        <w:rPr>
          <w:sz w:val="18"/>
          <w:szCs w:val="18"/>
        </w:rPr>
        <w:t>,</w:t>
      </w:r>
    </w:p>
    <w:p w14:paraId="3D5B36A4" w14:textId="77777777" w:rsidR="00890231" w:rsidRPr="00CB52D0" w:rsidRDefault="00890231" w:rsidP="00890231">
      <w:pPr>
        <w:pStyle w:val="Brdtextmedindrag"/>
        <w:rPr>
          <w:sz w:val="18"/>
          <w:szCs w:val="18"/>
        </w:rPr>
      </w:pPr>
      <w:r w:rsidRPr="00CB52D0">
        <w:rPr>
          <w:sz w:val="18"/>
          <w:szCs w:val="18"/>
        </w:rPr>
        <w:t>2. </w:t>
      </w:r>
      <w:r w:rsidRPr="00CB52D0">
        <w:rPr>
          <w:iCs/>
          <w:sz w:val="18"/>
          <w:szCs w:val="18"/>
        </w:rPr>
        <w:t>moderföretaget är ett värdepappersbolag och inget av dess dotterföretag är ett kreditinstitut,</w:t>
      </w:r>
    </w:p>
    <w:p w14:paraId="6F4C04F9" w14:textId="77777777" w:rsidR="00890231" w:rsidRPr="00CB52D0" w:rsidRDefault="00890231" w:rsidP="00890231">
      <w:pPr>
        <w:pStyle w:val="Brdtextmedindrag"/>
        <w:rPr>
          <w:sz w:val="18"/>
          <w:szCs w:val="18"/>
        </w:rPr>
      </w:pPr>
      <w:r w:rsidRPr="00CB52D0">
        <w:rPr>
          <w:sz w:val="18"/>
          <w:szCs w:val="18"/>
        </w:rPr>
        <w:t>3. </w:t>
      </w:r>
      <w:r w:rsidRPr="00CB52D0">
        <w:rPr>
          <w:iCs/>
          <w:sz w:val="18"/>
          <w:szCs w:val="18"/>
        </w:rPr>
        <w:t>ett utländskt värdepappersföretag inom EES är moderföretag till ett kredit</w:t>
      </w:r>
      <w:r w:rsidRPr="00CB52D0">
        <w:rPr>
          <w:iCs/>
          <w:sz w:val="18"/>
          <w:szCs w:val="18"/>
        </w:rPr>
        <w:softHyphen/>
        <w:t>institut och det i den konsoliderade situationen inte finns något motsvarande utländskt företag inom EES med en större total balansomslutning,</w:t>
      </w:r>
    </w:p>
    <w:p w14:paraId="5267A4AA" w14:textId="77777777" w:rsidR="00890231" w:rsidRPr="00CB52D0" w:rsidRDefault="00890231" w:rsidP="00890231">
      <w:pPr>
        <w:pStyle w:val="Brdtextmedindrag"/>
        <w:rPr>
          <w:sz w:val="18"/>
          <w:szCs w:val="18"/>
        </w:rPr>
      </w:pPr>
      <w:r w:rsidRPr="00CB52D0">
        <w:rPr>
          <w:sz w:val="18"/>
          <w:szCs w:val="18"/>
        </w:rPr>
        <w:t xml:space="preserve">4. ett finansiellt holdingföretag eller ett blandat finansiellt holdingföretag inom EES är moderföretag till ett </w:t>
      </w:r>
      <w:r w:rsidRPr="00CB52D0">
        <w:rPr>
          <w:i/>
          <w:sz w:val="18"/>
          <w:szCs w:val="18"/>
        </w:rPr>
        <w:t>kreditinstitut eller ett värdepappersbolag</w:t>
      </w:r>
      <w:r w:rsidRPr="00CB52D0">
        <w:rPr>
          <w:iCs/>
          <w:sz w:val="18"/>
          <w:szCs w:val="18"/>
        </w:rPr>
        <w:t>,</w:t>
      </w:r>
      <w:r w:rsidRPr="00CB52D0">
        <w:rPr>
          <w:i/>
          <w:sz w:val="18"/>
          <w:szCs w:val="18"/>
        </w:rPr>
        <w:t xml:space="preserve"> </w:t>
      </w:r>
    </w:p>
    <w:p w14:paraId="6D24F049" w14:textId="77777777" w:rsidR="00890231" w:rsidRPr="00CB52D0" w:rsidRDefault="00890231" w:rsidP="00890231">
      <w:pPr>
        <w:pStyle w:val="Brdtextmedindrag"/>
        <w:rPr>
          <w:sz w:val="18"/>
          <w:szCs w:val="18"/>
        </w:rPr>
      </w:pPr>
      <w:r w:rsidRPr="00CB52D0">
        <w:rPr>
          <w:sz w:val="18"/>
          <w:szCs w:val="18"/>
        </w:rPr>
        <w:t xml:space="preserve">5. ett finansiellt holdingföretag eller ett blandat finansiellt holdingföretag inom EES är moderföretag till två eller flera </w:t>
      </w:r>
      <w:r w:rsidRPr="00CB52D0">
        <w:rPr>
          <w:i/>
          <w:sz w:val="18"/>
          <w:szCs w:val="18"/>
        </w:rPr>
        <w:t>kreditinstitut</w:t>
      </w:r>
      <w:r w:rsidRPr="00CB52D0">
        <w:rPr>
          <w:i/>
          <w:iCs/>
          <w:sz w:val="18"/>
          <w:szCs w:val="18"/>
        </w:rPr>
        <w:t xml:space="preserve">, </w:t>
      </w:r>
      <w:r w:rsidRPr="00CB52D0">
        <w:rPr>
          <w:i/>
          <w:sz w:val="18"/>
          <w:szCs w:val="18"/>
        </w:rPr>
        <w:t>värdepappersbolag eller motsvarande utländska företag</w:t>
      </w:r>
      <w:r w:rsidRPr="00CB52D0">
        <w:rPr>
          <w:sz w:val="18"/>
          <w:szCs w:val="18"/>
        </w:rPr>
        <w:t>, och</w:t>
      </w:r>
    </w:p>
    <w:p w14:paraId="3D231B41" w14:textId="77777777" w:rsidR="00890231" w:rsidRPr="00CB52D0" w:rsidRDefault="00890231" w:rsidP="00890231">
      <w:pPr>
        <w:pStyle w:val="Brdtextmedindrag"/>
        <w:rPr>
          <w:sz w:val="18"/>
          <w:szCs w:val="18"/>
        </w:rPr>
      </w:pPr>
      <w:r w:rsidRPr="00CB52D0">
        <w:rPr>
          <w:sz w:val="18"/>
          <w:szCs w:val="18"/>
        </w:rPr>
        <w:t xml:space="preserve">a) ett av </w:t>
      </w:r>
      <w:r w:rsidRPr="00CB52D0">
        <w:rPr>
          <w:i/>
          <w:sz w:val="18"/>
          <w:szCs w:val="18"/>
        </w:rPr>
        <w:t>företagen</w:t>
      </w:r>
      <w:r w:rsidRPr="00CB52D0">
        <w:rPr>
          <w:sz w:val="18"/>
          <w:szCs w:val="18"/>
        </w:rPr>
        <w:t xml:space="preserve"> är ett kreditinstitut och det i den konsoliderade situationen inte finns något motsvarande utländskt företag inom EES, </w:t>
      </w:r>
    </w:p>
    <w:p w14:paraId="06D95479" w14:textId="77777777" w:rsidR="00890231" w:rsidRPr="00CB52D0" w:rsidRDefault="00890231" w:rsidP="00890231">
      <w:pPr>
        <w:pStyle w:val="Brdtextmedindrag"/>
        <w:rPr>
          <w:sz w:val="18"/>
          <w:szCs w:val="18"/>
        </w:rPr>
      </w:pPr>
      <w:r w:rsidRPr="00CB52D0">
        <w:rPr>
          <w:sz w:val="18"/>
          <w:szCs w:val="18"/>
        </w:rPr>
        <w:t xml:space="preserve">b) ett av </w:t>
      </w:r>
      <w:r w:rsidRPr="00CB52D0">
        <w:rPr>
          <w:i/>
          <w:sz w:val="18"/>
          <w:szCs w:val="18"/>
        </w:rPr>
        <w:t>företagen</w:t>
      </w:r>
      <w:r w:rsidRPr="00CB52D0">
        <w:rPr>
          <w:sz w:val="18"/>
          <w:szCs w:val="18"/>
        </w:rPr>
        <w:t xml:space="preserve"> är ett kreditinstitut och det i den konsoliderade situationen inte finns något motsvarande utländskt företag inom EES med en större balans</w:t>
      </w:r>
      <w:r w:rsidRPr="00CB52D0">
        <w:rPr>
          <w:sz w:val="18"/>
          <w:szCs w:val="18"/>
        </w:rPr>
        <w:softHyphen/>
        <w:t>omslutning, eller</w:t>
      </w:r>
    </w:p>
    <w:p w14:paraId="5A8A60D9" w14:textId="77777777" w:rsidR="00890231" w:rsidRPr="00CB52D0" w:rsidRDefault="00890231" w:rsidP="00890231">
      <w:pPr>
        <w:pStyle w:val="Brdtextmedindrag"/>
        <w:rPr>
          <w:sz w:val="18"/>
          <w:szCs w:val="18"/>
        </w:rPr>
      </w:pPr>
      <w:r w:rsidRPr="00CB52D0">
        <w:rPr>
          <w:sz w:val="18"/>
          <w:szCs w:val="18"/>
        </w:rPr>
        <w:t xml:space="preserve">c) ett av </w:t>
      </w:r>
      <w:r w:rsidRPr="00CB52D0">
        <w:rPr>
          <w:i/>
          <w:sz w:val="18"/>
          <w:szCs w:val="18"/>
        </w:rPr>
        <w:t>företagen</w:t>
      </w:r>
      <w:r w:rsidRPr="00CB52D0">
        <w:rPr>
          <w:sz w:val="18"/>
          <w:szCs w:val="18"/>
        </w:rPr>
        <w:t xml:space="preserve"> är ett värdepappersbolag och det i den konsoliderade situationen inte finns något </w:t>
      </w:r>
    </w:p>
    <w:p w14:paraId="09B25C32" w14:textId="77777777" w:rsidR="00890231" w:rsidRPr="00CB52D0" w:rsidRDefault="00890231" w:rsidP="00890231">
      <w:pPr>
        <w:pStyle w:val="Brdtextmedindrag"/>
        <w:rPr>
          <w:sz w:val="18"/>
          <w:szCs w:val="18"/>
        </w:rPr>
      </w:pPr>
      <w:r w:rsidRPr="00CB52D0">
        <w:rPr>
          <w:sz w:val="18"/>
          <w:szCs w:val="18"/>
        </w:rPr>
        <w:t xml:space="preserve">– motsvarande utländskt företag inom EES med en större balansomslutning, eller </w:t>
      </w:r>
    </w:p>
    <w:p w14:paraId="1A87AB34" w14:textId="77777777" w:rsidR="00890231" w:rsidRPr="00CB52D0" w:rsidRDefault="00890231" w:rsidP="00890231">
      <w:pPr>
        <w:pStyle w:val="Brdtextmedindrag"/>
        <w:rPr>
          <w:sz w:val="18"/>
          <w:szCs w:val="18"/>
        </w:rPr>
      </w:pPr>
      <w:r w:rsidRPr="00CB52D0">
        <w:rPr>
          <w:sz w:val="18"/>
          <w:szCs w:val="18"/>
        </w:rPr>
        <w:t>– kreditinstitut eller motsvarande utländskt företag inom EES, eller</w:t>
      </w:r>
    </w:p>
    <w:p w14:paraId="61BFB6D7" w14:textId="77777777" w:rsidR="00890231" w:rsidRPr="00CB52D0" w:rsidRDefault="00890231" w:rsidP="00890231">
      <w:pPr>
        <w:pStyle w:val="Brdtextmedindrag"/>
        <w:rPr>
          <w:sz w:val="18"/>
          <w:szCs w:val="18"/>
        </w:rPr>
      </w:pPr>
      <w:r w:rsidRPr="00CB52D0">
        <w:rPr>
          <w:sz w:val="18"/>
          <w:szCs w:val="18"/>
        </w:rPr>
        <w:t xml:space="preserve">6. konsolidering krävs enligt artikel 18.3 eller 18.6 i tillsynsförordningen och </w:t>
      </w:r>
    </w:p>
    <w:p w14:paraId="12D644DA" w14:textId="77777777" w:rsidR="00890231" w:rsidRPr="00CB52D0" w:rsidRDefault="00890231" w:rsidP="00890231">
      <w:pPr>
        <w:pStyle w:val="Brdtextmedindrag"/>
        <w:rPr>
          <w:sz w:val="18"/>
          <w:szCs w:val="18"/>
        </w:rPr>
      </w:pPr>
      <w:r w:rsidRPr="00CB52D0">
        <w:rPr>
          <w:iCs/>
          <w:sz w:val="18"/>
          <w:szCs w:val="18"/>
        </w:rPr>
        <w:t>a) ett kreditinstitut har den största balansomslutningen av motsvarande företag inom EES, eller</w:t>
      </w:r>
    </w:p>
    <w:p w14:paraId="411C2481" w14:textId="77777777" w:rsidR="00890231" w:rsidRPr="00CB52D0" w:rsidRDefault="00890231" w:rsidP="00890231">
      <w:pPr>
        <w:pStyle w:val="Brdtextmedindrag"/>
        <w:rPr>
          <w:sz w:val="18"/>
          <w:szCs w:val="18"/>
        </w:rPr>
      </w:pPr>
      <w:r w:rsidRPr="00CB52D0">
        <w:rPr>
          <w:iCs/>
          <w:sz w:val="18"/>
          <w:szCs w:val="18"/>
        </w:rPr>
        <w:t>b) ett värdepappersbolag har den största balansomslutningen av motsvarande företag inom EES och det inte finns något kreditinstitut eller motsvarande utländskt företag inom EES.</w:t>
      </w:r>
      <w:r w:rsidRPr="00CB52D0">
        <w:rPr>
          <w:sz w:val="18"/>
          <w:szCs w:val="18"/>
        </w:rPr>
        <w:t xml:space="preserve"> </w:t>
      </w:r>
    </w:p>
    <w:p w14:paraId="6FB14360" w14:textId="7046DEAA" w:rsidR="00890231" w:rsidRPr="00CB52D0" w:rsidRDefault="00890231" w:rsidP="00890231">
      <w:pPr>
        <w:pStyle w:val="Brdtextmedindrag"/>
        <w:rPr>
          <w:sz w:val="18"/>
          <w:szCs w:val="18"/>
        </w:rPr>
      </w:pPr>
      <w:r w:rsidRPr="00CB52D0">
        <w:rPr>
          <w:sz w:val="18"/>
          <w:szCs w:val="18"/>
        </w:rPr>
        <w:t>Första stycket 3, 5 b</w:t>
      </w:r>
      <w:r w:rsidR="001F3586">
        <w:rPr>
          <w:sz w:val="18"/>
          <w:szCs w:val="18"/>
        </w:rPr>
        <w:t>, 5 c</w:t>
      </w:r>
      <w:r w:rsidRPr="00CB52D0">
        <w:rPr>
          <w:sz w:val="18"/>
          <w:szCs w:val="18"/>
        </w:rPr>
        <w:t xml:space="preserve"> och 6 gäller dock inte om en annan behörig myndighet utövar tillsyn på individuell nivå över minst två utländska företag i den konsoli</w:t>
      </w:r>
      <w:r w:rsidR="002F5819">
        <w:rPr>
          <w:sz w:val="18"/>
          <w:szCs w:val="18"/>
        </w:rPr>
        <w:softHyphen/>
      </w:r>
      <w:r w:rsidRPr="00CB52D0">
        <w:rPr>
          <w:sz w:val="18"/>
          <w:szCs w:val="18"/>
        </w:rPr>
        <w:lastRenderedPageBreak/>
        <w:t>derade situationen och summan av de totala balansomslutningarna för dessa är högre än för det svenska företaget.</w:t>
      </w:r>
    </w:p>
    <w:p w14:paraId="7E72A3E5" w14:textId="677280BB" w:rsidR="00890231" w:rsidRPr="00CB52D0" w:rsidRDefault="00890231" w:rsidP="00890231">
      <w:pPr>
        <w:pStyle w:val="Brdtextmedindrag"/>
      </w:pPr>
      <w:r w:rsidRPr="00CB52D0">
        <w:rPr>
          <w:sz w:val="18"/>
          <w:szCs w:val="18"/>
        </w:rPr>
        <w:t>Även om en annan behörig myndighet ska utöva tillsyn över att de grupp</w:t>
      </w:r>
      <w:r w:rsidRPr="00CB52D0">
        <w:rPr>
          <w:sz w:val="18"/>
          <w:szCs w:val="18"/>
        </w:rPr>
        <w:softHyphen/>
        <w:t xml:space="preserve">baserade kraven uppfylls enligt artikel 111.1 tredje stycket, 111.3 b eller </w:t>
      </w:r>
      <w:r w:rsidR="00B75E95">
        <w:rPr>
          <w:sz w:val="18"/>
          <w:szCs w:val="18"/>
        </w:rPr>
        <w:t xml:space="preserve">c </w:t>
      </w:r>
      <w:r w:rsidRPr="00CB52D0">
        <w:rPr>
          <w:sz w:val="18"/>
          <w:szCs w:val="18"/>
        </w:rPr>
        <w:t>eller 111.4 i kapitaltäckningsdirektivet, ska Finansinspektionen utöva sådan tillsyn om inspektionen på individuell nivå ska utöva tillsyn över minst två kreditinstitut i den konsoliderade situationen och summan av de totala balansomslutningarna för dessa är högre än de för motsvarande utländska företag inom ett och samma land inom EES.</w:t>
      </w:r>
    </w:p>
    <w:p w14:paraId="0F06894C" w14:textId="77777777" w:rsidR="00890231" w:rsidRPr="00CB52D0" w:rsidRDefault="00890231" w:rsidP="00890231">
      <w:pPr>
        <w:pStyle w:val="Brdtext"/>
      </w:pPr>
    </w:p>
    <w:p w14:paraId="6A6C61D7" w14:textId="77777777" w:rsidR="00544E16" w:rsidRDefault="00890231" w:rsidP="00890231">
      <w:pPr>
        <w:pStyle w:val="Brdtext"/>
        <w:rPr>
          <w:spacing w:val="-4"/>
        </w:rPr>
      </w:pPr>
      <w:r w:rsidRPr="00CB52D0">
        <w:t>Paragrafen innehåller bestämmelser om tillsynsansvarig myndighet. Para</w:t>
      </w:r>
      <w:r w:rsidRPr="00CB52D0">
        <w:softHyphen/>
        <w:t>grafen genomför artikel 111.1</w:t>
      </w:r>
      <w:r w:rsidRPr="00CB52D0">
        <w:rPr>
          <w:iCs/>
        </w:rPr>
        <w:t>–</w:t>
      </w:r>
      <w:r>
        <w:rPr>
          <w:iCs/>
        </w:rPr>
        <w:t>111.</w:t>
      </w:r>
      <w:r w:rsidRPr="00CB52D0">
        <w:rPr>
          <w:iCs/>
        </w:rPr>
        <w:t>5</w:t>
      </w:r>
      <w:r w:rsidRPr="00CB52D0">
        <w:t xml:space="preserve"> i kapitaltäckningsdirektivet</w:t>
      </w:r>
      <w:r>
        <w:t>,</w:t>
      </w:r>
      <w:r w:rsidRPr="00CB52D0">
        <w:t xml:space="preserve"> i lydel</w:t>
      </w:r>
      <w:r>
        <w:softHyphen/>
      </w:r>
      <w:r w:rsidRPr="00CB52D0">
        <w:t>sen enligt artikel 62.17 i värdepappersbolagsdirektivet.</w:t>
      </w:r>
      <w:r w:rsidRPr="00C51D64">
        <w:rPr>
          <w:spacing w:val="-4"/>
        </w:rPr>
        <w:t xml:space="preserve"> </w:t>
      </w:r>
      <w:r>
        <w:rPr>
          <w:spacing w:val="-4"/>
        </w:rPr>
        <w:t>Övervägandena finns i avsnitt 6.3.</w:t>
      </w:r>
      <w:bookmarkStart w:id="391" w:name="_Hlk63856543"/>
    </w:p>
    <w:p w14:paraId="08CDDAE4" w14:textId="69E23422" w:rsidR="00890231" w:rsidRPr="00CB52D0" w:rsidRDefault="00890231" w:rsidP="00544E16">
      <w:pPr>
        <w:pStyle w:val="Brdtextmedindrag"/>
      </w:pPr>
      <w:r w:rsidRPr="00CB52D0">
        <w:t xml:space="preserve">Ändringarna i </w:t>
      </w:r>
      <w:r w:rsidRPr="00CB52D0">
        <w:rPr>
          <w:i/>
        </w:rPr>
        <w:t>första stycket</w:t>
      </w:r>
      <w:r w:rsidRPr="00CB52D0">
        <w:t xml:space="preserve"> är en följd av att definitionen av institut</w:t>
      </w:r>
      <w:r w:rsidRPr="00CB52D0" w:rsidDel="009E6C12">
        <w:t xml:space="preserve"> </w:t>
      </w:r>
      <w:r w:rsidRPr="00CB52D0">
        <w:t xml:space="preserve">får en ny innebörd, se författningskommentaren till 1 kap. 2 §. </w:t>
      </w:r>
    </w:p>
    <w:p w14:paraId="25F6F789" w14:textId="63024874" w:rsidR="00544E16" w:rsidRPr="00CB52D0" w:rsidRDefault="00544E16" w:rsidP="0000314E">
      <w:pPr>
        <w:pStyle w:val="Brdtextmedindrag"/>
      </w:pPr>
      <w:r>
        <w:t>Paragrafen gäller den konsoliderade situationen, dvs. kan ta sikte på svenska och utländska företag. Det görs en rättelse genom att det kommer till uttryck att bestämmelse</w:t>
      </w:r>
      <w:r w:rsidR="000240A0">
        <w:t>rna</w:t>
      </w:r>
      <w:r>
        <w:t xml:space="preserve"> gäller svenska </w:t>
      </w:r>
      <w:r w:rsidR="00FE5772">
        <w:t xml:space="preserve">och utländska företag. </w:t>
      </w:r>
    </w:p>
    <w:p w14:paraId="5C530BBB" w14:textId="77777777" w:rsidR="00890231" w:rsidRPr="00CB52D0" w:rsidRDefault="00890231" w:rsidP="00890231">
      <w:pPr>
        <w:pStyle w:val="Brdtextmedindrag"/>
        <w:rPr>
          <w:spacing w:val="-4"/>
        </w:rPr>
      </w:pPr>
    </w:p>
    <w:p w14:paraId="78F5F9E5" w14:textId="3AA49951" w:rsidR="00890231" w:rsidRPr="00CB52D0" w:rsidRDefault="00890231" w:rsidP="0000314E">
      <w:pPr>
        <w:pStyle w:val="Brdtextmedindrag"/>
        <w:ind w:firstLine="0"/>
        <w:rPr>
          <w:sz w:val="18"/>
          <w:szCs w:val="18"/>
        </w:rPr>
      </w:pPr>
      <w:bookmarkStart w:id="392" w:name="_Hlk61037769"/>
      <w:bookmarkEnd w:id="390"/>
      <w:bookmarkEnd w:id="391"/>
      <w:r w:rsidRPr="00CB52D0">
        <w:rPr>
          <w:b/>
          <w:spacing w:val="-4"/>
          <w:sz w:val="18"/>
          <w:szCs w:val="18"/>
        </w:rPr>
        <w:t>2 §    </w:t>
      </w:r>
      <w:r w:rsidRPr="00CB52D0">
        <w:rPr>
          <w:sz w:val="18"/>
          <w:szCs w:val="18"/>
        </w:rPr>
        <w:t xml:space="preserve">När Finansinspektionen ska utöva </w:t>
      </w:r>
      <w:r w:rsidRPr="00FD58A7">
        <w:rPr>
          <w:i/>
          <w:sz w:val="18"/>
          <w:szCs w:val="18"/>
        </w:rPr>
        <w:t>tillsyn</w:t>
      </w:r>
      <w:r w:rsidRPr="00CB52D0">
        <w:rPr>
          <w:sz w:val="18"/>
          <w:szCs w:val="18"/>
        </w:rPr>
        <w:t xml:space="preserve"> enligt 1 § första </w:t>
      </w:r>
      <w:r w:rsidRPr="00CB52D0">
        <w:rPr>
          <w:sz w:val="18"/>
          <w:szCs w:val="18"/>
        </w:rPr>
        <w:br/>
        <w:t>stycket 1–3, 5 och 6, får inspek</w:t>
      </w:r>
      <w:r w:rsidRPr="00CB52D0">
        <w:rPr>
          <w:sz w:val="18"/>
          <w:szCs w:val="18"/>
        </w:rPr>
        <w:softHyphen/>
        <w:t>tionen komma överens med övriga berörda behöriga myn</w:t>
      </w:r>
      <w:r w:rsidRPr="00CB52D0">
        <w:rPr>
          <w:sz w:val="18"/>
          <w:szCs w:val="18"/>
        </w:rPr>
        <w:softHyphen/>
        <w:t>digheter om att en annan behörig myndighet inom EES än inspek</w:t>
      </w:r>
      <w:r w:rsidRPr="00CB52D0">
        <w:rPr>
          <w:sz w:val="18"/>
          <w:szCs w:val="18"/>
        </w:rPr>
        <w:softHyphen/>
        <w:t>tionen ska ansvara för tillsynen. Finans</w:t>
      </w:r>
      <w:r w:rsidRPr="00CB52D0">
        <w:rPr>
          <w:sz w:val="18"/>
          <w:szCs w:val="18"/>
        </w:rPr>
        <w:softHyphen/>
        <w:t>inspektionen får ingå en sådan överenskommelse, om det är olämp</w:t>
      </w:r>
      <w:r w:rsidRPr="00CB52D0">
        <w:rPr>
          <w:sz w:val="18"/>
          <w:szCs w:val="18"/>
        </w:rPr>
        <w:softHyphen/>
        <w:t>ligt att inspektionen ansvarar för tillsynen med hän</w:t>
      </w:r>
      <w:r w:rsidRPr="00CB52D0">
        <w:rPr>
          <w:sz w:val="18"/>
          <w:szCs w:val="18"/>
        </w:rPr>
        <w:softHyphen/>
        <w:t xml:space="preserve">syn till de </w:t>
      </w:r>
      <w:r w:rsidRPr="00CB52D0">
        <w:rPr>
          <w:i/>
          <w:iCs/>
          <w:sz w:val="18"/>
          <w:szCs w:val="18"/>
        </w:rPr>
        <w:t>kreditinstitut, värdepappers</w:t>
      </w:r>
      <w:r w:rsidRPr="00CB52D0">
        <w:rPr>
          <w:i/>
          <w:iCs/>
          <w:sz w:val="18"/>
          <w:szCs w:val="18"/>
        </w:rPr>
        <w:softHyphen/>
        <w:t>bolag</w:t>
      </w:r>
      <w:r w:rsidRPr="00CB52D0">
        <w:rPr>
          <w:sz w:val="18"/>
          <w:szCs w:val="18"/>
        </w:rPr>
        <w:t xml:space="preserve"> och mot</w:t>
      </w:r>
      <w:r w:rsidRPr="00CB52D0">
        <w:rPr>
          <w:sz w:val="18"/>
          <w:szCs w:val="18"/>
        </w:rPr>
        <w:softHyphen/>
        <w:t>svarande utländska företag det gäller och den relativa betydelsen av deras verksam</w:t>
      </w:r>
      <w:r w:rsidRPr="00CB52D0">
        <w:rPr>
          <w:sz w:val="18"/>
          <w:szCs w:val="18"/>
        </w:rPr>
        <w:softHyphen/>
        <w:t>heter i de olika länderna eller behovet av att säkerställa kontinuitet i tillsynen på grupp</w:t>
      </w:r>
      <w:r w:rsidRPr="00CB52D0">
        <w:rPr>
          <w:sz w:val="18"/>
          <w:szCs w:val="18"/>
        </w:rPr>
        <w:softHyphen/>
        <w:t>nivå.</w:t>
      </w:r>
    </w:p>
    <w:bookmarkEnd w:id="392"/>
    <w:p w14:paraId="0F80B4CA" w14:textId="188DDE95" w:rsidR="00890231" w:rsidRPr="00CB52D0" w:rsidRDefault="00890231" w:rsidP="00890231">
      <w:pPr>
        <w:pStyle w:val="Brdtextmedindrag"/>
        <w:spacing w:line="220" w:lineRule="exact"/>
        <w:rPr>
          <w:rFonts w:eastAsiaTheme="minorHAnsi"/>
          <w:sz w:val="18"/>
          <w:szCs w:val="18"/>
        </w:rPr>
      </w:pPr>
      <w:r w:rsidRPr="00CB52D0">
        <w:rPr>
          <w:sz w:val="18"/>
          <w:szCs w:val="18"/>
        </w:rPr>
        <w:t xml:space="preserve">I </w:t>
      </w:r>
      <w:r w:rsidRPr="00CB52D0">
        <w:rPr>
          <w:iCs/>
          <w:sz w:val="18"/>
          <w:szCs w:val="18"/>
        </w:rPr>
        <w:t>ett sådant</w:t>
      </w:r>
      <w:r w:rsidRPr="00CB52D0">
        <w:rPr>
          <w:sz w:val="18"/>
          <w:szCs w:val="18"/>
        </w:rPr>
        <w:t xml:space="preserve"> fall ska moderinstitutet inom EES, det finansiella moderholding</w:t>
      </w:r>
      <w:r w:rsidRPr="00CB52D0">
        <w:rPr>
          <w:sz w:val="18"/>
          <w:szCs w:val="18"/>
        </w:rPr>
        <w:softHyphen/>
        <w:t xml:space="preserve">företaget inom EES, det blandade finansiella </w:t>
      </w:r>
      <w:r w:rsidRPr="00CB52D0">
        <w:rPr>
          <w:i/>
          <w:sz w:val="18"/>
          <w:szCs w:val="18"/>
        </w:rPr>
        <w:t>moder</w:t>
      </w:r>
      <w:r w:rsidRPr="00CB52D0">
        <w:rPr>
          <w:i/>
          <w:sz w:val="18"/>
          <w:szCs w:val="18"/>
        </w:rPr>
        <w:softHyphen/>
        <w:t>holdingföretaget</w:t>
      </w:r>
      <w:r w:rsidRPr="00CB52D0">
        <w:rPr>
          <w:i/>
          <w:iCs/>
          <w:sz w:val="18"/>
          <w:szCs w:val="18"/>
        </w:rPr>
        <w:t xml:space="preserve"> inom EES</w:t>
      </w:r>
      <w:r w:rsidRPr="0000314E">
        <w:rPr>
          <w:i/>
          <w:sz w:val="18"/>
          <w:szCs w:val="18"/>
        </w:rPr>
        <w:t>,</w:t>
      </w:r>
      <w:r w:rsidRPr="00CB52D0">
        <w:rPr>
          <w:sz w:val="18"/>
          <w:szCs w:val="18"/>
        </w:rPr>
        <w:t xml:space="preserve"> eller det </w:t>
      </w:r>
      <w:r w:rsidR="00970CA2">
        <w:rPr>
          <w:i/>
          <w:iCs/>
          <w:sz w:val="18"/>
          <w:szCs w:val="18"/>
        </w:rPr>
        <w:t xml:space="preserve">kreditinstitut, </w:t>
      </w:r>
      <w:r w:rsidRPr="00CB52D0">
        <w:rPr>
          <w:i/>
          <w:iCs/>
          <w:sz w:val="18"/>
          <w:szCs w:val="18"/>
        </w:rPr>
        <w:t>värde</w:t>
      </w:r>
      <w:r w:rsidRPr="00CB52D0">
        <w:rPr>
          <w:i/>
          <w:iCs/>
          <w:sz w:val="18"/>
          <w:szCs w:val="18"/>
        </w:rPr>
        <w:softHyphen/>
        <w:t>pappersbolag</w:t>
      </w:r>
      <w:r w:rsidRPr="00CB52D0">
        <w:rPr>
          <w:sz w:val="18"/>
          <w:szCs w:val="18"/>
        </w:rPr>
        <w:t xml:space="preserve"> eller motsvarande utländska företag som har den största balansomslutningen, bero</w:t>
      </w:r>
      <w:r w:rsidRPr="00CB52D0">
        <w:rPr>
          <w:sz w:val="18"/>
          <w:szCs w:val="18"/>
        </w:rPr>
        <w:softHyphen/>
        <w:t>ende på vad som är tillämpligt, ges tillfälle att yttra sig innan Finans</w:t>
      </w:r>
      <w:r w:rsidRPr="00CB52D0">
        <w:rPr>
          <w:sz w:val="18"/>
          <w:szCs w:val="18"/>
        </w:rPr>
        <w:softHyphen/>
        <w:t>inspek</w:t>
      </w:r>
      <w:r w:rsidRPr="00CB52D0">
        <w:rPr>
          <w:sz w:val="18"/>
          <w:szCs w:val="18"/>
        </w:rPr>
        <w:softHyphen/>
        <w:t>tionen och de övriga berörda behö</w:t>
      </w:r>
      <w:r w:rsidRPr="00CB52D0">
        <w:rPr>
          <w:sz w:val="18"/>
          <w:szCs w:val="18"/>
        </w:rPr>
        <w:softHyphen/>
        <w:t>riga myndigheterna ingår överens</w:t>
      </w:r>
      <w:r w:rsidRPr="00CB52D0">
        <w:rPr>
          <w:sz w:val="18"/>
          <w:szCs w:val="18"/>
        </w:rPr>
        <w:softHyphen/>
        <w:t>kommelsen. Europeiska kommis</w:t>
      </w:r>
      <w:r w:rsidRPr="00CB52D0">
        <w:rPr>
          <w:sz w:val="18"/>
          <w:szCs w:val="18"/>
        </w:rPr>
        <w:softHyphen/>
        <w:t>sionen och Europeiska bank</w:t>
      </w:r>
      <w:r w:rsidRPr="00CB52D0">
        <w:rPr>
          <w:sz w:val="18"/>
          <w:szCs w:val="18"/>
        </w:rPr>
        <w:softHyphen/>
        <w:t>myndigheten ska underrättas om en sådan överenskommelse.</w:t>
      </w:r>
    </w:p>
    <w:p w14:paraId="57A460C1" w14:textId="77777777" w:rsidR="00890231" w:rsidRPr="00CB52D0" w:rsidRDefault="00890231" w:rsidP="00890231">
      <w:pPr>
        <w:pStyle w:val="Brdtextmedindrag"/>
        <w:spacing w:line="220" w:lineRule="exact"/>
        <w:rPr>
          <w:rFonts w:eastAsiaTheme="minorHAnsi"/>
        </w:rPr>
      </w:pPr>
    </w:p>
    <w:p w14:paraId="5820AEDE" w14:textId="77777777" w:rsidR="00890231" w:rsidRPr="00CB52D0" w:rsidRDefault="00890231" w:rsidP="00890231">
      <w:pPr>
        <w:pStyle w:val="Brdtext"/>
      </w:pPr>
      <w:bookmarkStart w:id="393" w:name="_Hlk25758543"/>
      <w:r w:rsidRPr="00CB52D0">
        <w:t xml:space="preserve">Paragrafen innehåller bestämmelser om internationella överenskommelser som </w:t>
      </w:r>
      <w:r w:rsidRPr="00CB52D0">
        <w:rPr>
          <w:spacing w:val="-4"/>
        </w:rPr>
        <w:t>Finansinspektionen kan ingå i fråga om tillsynsansvaret över en grupp</w:t>
      </w:r>
      <w:r w:rsidRPr="00CB52D0">
        <w:t xml:space="preserve">. </w:t>
      </w:r>
      <w:bookmarkEnd w:id="393"/>
      <w:r w:rsidRPr="00CB52D0">
        <w:t>Paragrafen genomför artikel 111.</w:t>
      </w:r>
      <w:r w:rsidRPr="00CB52D0">
        <w:rPr>
          <w:iCs/>
        </w:rPr>
        <w:t>6</w:t>
      </w:r>
      <w:r w:rsidRPr="00CB52D0">
        <w:t xml:space="preserve"> i kapitaltäckningsdirektivet, i lydelsen enligt artikel 62.17 i värdepappersbolagsdirektivet. Övervägandena finns i avsnitt</w:t>
      </w:r>
      <w:r>
        <w:t>en 6.3 och</w:t>
      </w:r>
      <w:r w:rsidRPr="00CB52D0">
        <w:t> 11.5.</w:t>
      </w:r>
    </w:p>
    <w:p w14:paraId="6C6FCF5C" w14:textId="579E46D0" w:rsidR="00833BB4" w:rsidRPr="00833BB4" w:rsidRDefault="00833BB4" w:rsidP="0000314E">
      <w:pPr>
        <w:pStyle w:val="Brdtextmedindrag"/>
      </w:pPr>
      <w:r>
        <w:t xml:space="preserve">Ändringen i </w:t>
      </w:r>
      <w:r w:rsidRPr="00FD58A7">
        <w:rPr>
          <w:i/>
        </w:rPr>
        <w:t>första stycket</w:t>
      </w:r>
      <w:r>
        <w:t xml:space="preserve"> är endast språklig. </w:t>
      </w:r>
    </w:p>
    <w:p w14:paraId="78E163EB" w14:textId="77777777" w:rsidR="00890231" w:rsidRPr="00CB52D0" w:rsidRDefault="00890231" w:rsidP="00890231">
      <w:pPr>
        <w:pStyle w:val="Brdtextmedindrag"/>
      </w:pPr>
      <w:r w:rsidRPr="00CB52D0">
        <w:t xml:space="preserve">Ändringen i </w:t>
      </w:r>
      <w:r w:rsidRPr="00CB52D0">
        <w:rPr>
          <w:i/>
          <w:iCs/>
        </w:rPr>
        <w:t xml:space="preserve">andra stycket </w:t>
      </w:r>
      <w:r w:rsidRPr="00CB52D0">
        <w:t>i fråga om blandade finansiella moder</w:t>
      </w:r>
      <w:r w:rsidRPr="00CB52D0">
        <w:softHyphen/>
        <w:t>holdingföretag inom EES innebär ett förtydligande av bestämmelsen utifrån artikel 111 i kapitaltäckningsdirektivet och klargör att det endast är sådana blandade finansiella holdingföretag som i före</w:t>
      </w:r>
      <w:r w:rsidRPr="00CB52D0">
        <w:softHyphen/>
        <w:t>kommande fall behöver höras innan ett beslut enligt första stycket fattas. Ändringarna i paragrafen i övrigt är en följd av att definitionen av institut får en ny innebörd, se författningskommentaren till 1 kap. 2 §.</w:t>
      </w:r>
    </w:p>
    <w:p w14:paraId="79C33670" w14:textId="77777777" w:rsidR="00890231" w:rsidRPr="00CB52D0" w:rsidRDefault="00890231" w:rsidP="00890231">
      <w:pPr>
        <w:pStyle w:val="Brdtextmedindrag"/>
      </w:pPr>
    </w:p>
    <w:p w14:paraId="510C617F" w14:textId="77777777" w:rsidR="00890231" w:rsidRPr="00CB52D0" w:rsidRDefault="00890231" w:rsidP="00890231">
      <w:pPr>
        <w:pStyle w:val="Brdtext"/>
        <w:rPr>
          <w:sz w:val="18"/>
          <w:szCs w:val="18"/>
        </w:rPr>
      </w:pPr>
      <w:bookmarkStart w:id="394" w:name="_Hlk61037827"/>
      <w:r w:rsidRPr="00CB52D0">
        <w:rPr>
          <w:b/>
          <w:sz w:val="18"/>
          <w:szCs w:val="18"/>
        </w:rPr>
        <w:t>3 §    </w:t>
      </w:r>
      <w:r w:rsidRPr="00CB52D0">
        <w:rPr>
          <w:sz w:val="18"/>
          <w:szCs w:val="18"/>
        </w:rPr>
        <w:t xml:space="preserve">Om det skulle vara olämpligt med hänsyn till de </w:t>
      </w:r>
      <w:r w:rsidRPr="00CB52D0">
        <w:rPr>
          <w:i/>
          <w:iCs/>
          <w:sz w:val="18"/>
          <w:szCs w:val="18"/>
        </w:rPr>
        <w:t>kreditinstitut, värde</w:t>
      </w:r>
      <w:r w:rsidRPr="00CB52D0">
        <w:rPr>
          <w:i/>
          <w:iCs/>
          <w:sz w:val="18"/>
          <w:szCs w:val="18"/>
        </w:rPr>
        <w:softHyphen/>
        <w:t>pappersbolag</w:t>
      </w:r>
      <w:r w:rsidRPr="00CB52D0">
        <w:rPr>
          <w:sz w:val="18"/>
          <w:szCs w:val="18"/>
        </w:rPr>
        <w:t xml:space="preserve"> eller motsvar</w:t>
      </w:r>
      <w:r w:rsidRPr="00CB52D0">
        <w:rPr>
          <w:sz w:val="18"/>
          <w:szCs w:val="18"/>
        </w:rPr>
        <w:softHyphen/>
        <w:t>ande utländska företag det gäller, den relativa betydelsen av deras verksamheter i de olika länderna eller behovet av att säker</w:t>
      </w:r>
      <w:r w:rsidRPr="00CB52D0">
        <w:rPr>
          <w:sz w:val="18"/>
          <w:szCs w:val="18"/>
        </w:rPr>
        <w:softHyphen/>
        <w:t xml:space="preserve">ställa </w:t>
      </w:r>
      <w:r w:rsidRPr="00CB52D0">
        <w:rPr>
          <w:sz w:val="18"/>
          <w:szCs w:val="18"/>
        </w:rPr>
        <w:lastRenderedPageBreak/>
        <w:t>kontinuitet i tillsynen på gruppnivå att tillsynen utövas av den myndighet som enligt artikel 111.1, 111.3 eller 111.4 i kapital</w:t>
      </w:r>
      <w:r w:rsidRPr="00CB52D0">
        <w:rPr>
          <w:sz w:val="18"/>
          <w:szCs w:val="18"/>
        </w:rPr>
        <w:softHyphen/>
        <w:t>täckningsdirektivet ska utöva den gruppbaserade tillsynen, får Finansinspektionen komma över</w:t>
      </w:r>
      <w:r w:rsidRPr="00CB52D0">
        <w:rPr>
          <w:sz w:val="18"/>
          <w:szCs w:val="18"/>
        </w:rPr>
        <w:softHyphen/>
        <w:t>ens med de övriga berörda behöriga myndigheterna om att inspektionen eller någon annan behörig myn</w:t>
      </w:r>
      <w:r w:rsidRPr="00CB52D0">
        <w:rPr>
          <w:sz w:val="18"/>
          <w:szCs w:val="18"/>
        </w:rPr>
        <w:softHyphen/>
        <w:t>dighet ska ansvara för tillsynen.</w:t>
      </w:r>
    </w:p>
    <w:bookmarkEnd w:id="394"/>
    <w:p w14:paraId="630513E2" w14:textId="2CB0C999" w:rsidR="00890231" w:rsidRPr="00CB52D0" w:rsidRDefault="00890231" w:rsidP="00890231">
      <w:pPr>
        <w:pStyle w:val="Brdtextmedindrag"/>
        <w:rPr>
          <w:sz w:val="18"/>
          <w:szCs w:val="18"/>
        </w:rPr>
      </w:pPr>
      <w:r w:rsidRPr="00CB52D0">
        <w:rPr>
          <w:sz w:val="18"/>
          <w:szCs w:val="18"/>
        </w:rPr>
        <w:t xml:space="preserve">I ett sådant </w:t>
      </w:r>
      <w:r w:rsidRPr="00CB52D0">
        <w:rPr>
          <w:iCs/>
          <w:sz w:val="18"/>
          <w:szCs w:val="18"/>
        </w:rPr>
        <w:t>fall</w:t>
      </w:r>
      <w:r w:rsidRPr="00CB52D0">
        <w:rPr>
          <w:sz w:val="18"/>
          <w:szCs w:val="18"/>
        </w:rPr>
        <w:t xml:space="preserve"> ska moderinstitutet inom EES, det finansiella moder</w:t>
      </w:r>
      <w:r w:rsidRPr="00CB52D0">
        <w:rPr>
          <w:sz w:val="18"/>
          <w:szCs w:val="18"/>
        </w:rPr>
        <w:softHyphen/>
        <w:t>holding</w:t>
      </w:r>
      <w:r w:rsidRPr="00CB52D0">
        <w:rPr>
          <w:sz w:val="18"/>
          <w:szCs w:val="18"/>
        </w:rPr>
        <w:softHyphen/>
        <w:t>företaget inom EES</w:t>
      </w:r>
      <w:r w:rsidRPr="0000314E">
        <w:rPr>
          <w:i/>
          <w:sz w:val="18"/>
          <w:szCs w:val="18"/>
        </w:rPr>
        <w:t>,</w:t>
      </w:r>
      <w:r w:rsidRPr="00CB52D0">
        <w:rPr>
          <w:sz w:val="18"/>
          <w:szCs w:val="18"/>
        </w:rPr>
        <w:t xml:space="preserve"> </w:t>
      </w:r>
      <w:r w:rsidRPr="00CB52D0">
        <w:rPr>
          <w:i/>
          <w:iCs/>
          <w:sz w:val="18"/>
          <w:szCs w:val="18"/>
        </w:rPr>
        <w:t>det blandade finansiella moderholding</w:t>
      </w:r>
      <w:r w:rsidRPr="00CB52D0">
        <w:rPr>
          <w:i/>
          <w:iCs/>
          <w:sz w:val="18"/>
          <w:szCs w:val="18"/>
        </w:rPr>
        <w:softHyphen/>
        <w:t>företaget inom EES</w:t>
      </w:r>
      <w:r w:rsidRPr="0000314E">
        <w:rPr>
          <w:i/>
          <w:sz w:val="18"/>
          <w:szCs w:val="18"/>
        </w:rPr>
        <w:t>,</w:t>
      </w:r>
      <w:r w:rsidRPr="00CB52D0">
        <w:rPr>
          <w:sz w:val="18"/>
          <w:szCs w:val="18"/>
        </w:rPr>
        <w:t xml:space="preserve"> eller det </w:t>
      </w:r>
      <w:r w:rsidRPr="00CB52D0">
        <w:rPr>
          <w:i/>
          <w:iCs/>
          <w:sz w:val="18"/>
          <w:szCs w:val="18"/>
        </w:rPr>
        <w:t>kreditinstitut, värde</w:t>
      </w:r>
      <w:r w:rsidRPr="00CB52D0">
        <w:rPr>
          <w:i/>
          <w:iCs/>
          <w:sz w:val="18"/>
          <w:szCs w:val="18"/>
        </w:rPr>
        <w:softHyphen/>
        <w:t>pappers</w:t>
      </w:r>
      <w:r w:rsidRPr="00CB52D0">
        <w:rPr>
          <w:i/>
          <w:iCs/>
          <w:sz w:val="18"/>
          <w:szCs w:val="18"/>
        </w:rPr>
        <w:softHyphen/>
        <w:t>bolag</w:t>
      </w:r>
      <w:r w:rsidRPr="00CB52D0">
        <w:rPr>
          <w:sz w:val="18"/>
          <w:szCs w:val="18"/>
        </w:rPr>
        <w:t xml:space="preserve"> eller motsvarande utländska företag som har den största balansomslutningen, bero</w:t>
      </w:r>
      <w:r w:rsidRPr="00CB52D0">
        <w:rPr>
          <w:sz w:val="18"/>
          <w:szCs w:val="18"/>
        </w:rPr>
        <w:softHyphen/>
        <w:t>ende på vad som är tillämpligt, ges tillfälle att yttra sig innan Finansinspek</w:t>
      </w:r>
      <w:r w:rsidRPr="00CB52D0">
        <w:rPr>
          <w:sz w:val="18"/>
          <w:szCs w:val="18"/>
        </w:rPr>
        <w:softHyphen/>
        <w:t>tionen och de övriga berörda behö</w:t>
      </w:r>
      <w:r w:rsidRPr="00CB52D0">
        <w:rPr>
          <w:sz w:val="18"/>
          <w:szCs w:val="18"/>
        </w:rPr>
        <w:softHyphen/>
        <w:t>riga myndigheterna ingår överens</w:t>
      </w:r>
      <w:r w:rsidRPr="00CB52D0">
        <w:rPr>
          <w:sz w:val="18"/>
          <w:szCs w:val="18"/>
        </w:rPr>
        <w:softHyphen/>
        <w:t>kommelsen. Europe</w:t>
      </w:r>
      <w:r w:rsidRPr="00CB52D0">
        <w:rPr>
          <w:sz w:val="18"/>
          <w:szCs w:val="18"/>
        </w:rPr>
        <w:softHyphen/>
        <w:t>iska kommis</w:t>
      </w:r>
      <w:r w:rsidRPr="00CB52D0">
        <w:rPr>
          <w:sz w:val="18"/>
          <w:szCs w:val="18"/>
        </w:rPr>
        <w:softHyphen/>
        <w:t>sionen och Europeiska bankmyn</w:t>
      </w:r>
      <w:r w:rsidRPr="00CB52D0">
        <w:rPr>
          <w:sz w:val="18"/>
          <w:szCs w:val="18"/>
        </w:rPr>
        <w:softHyphen/>
        <w:t>digheten ska underrättas om en sådan överenskommelse.</w:t>
      </w:r>
    </w:p>
    <w:p w14:paraId="54D8C1A2" w14:textId="77777777" w:rsidR="00890231" w:rsidRPr="00CB52D0" w:rsidRDefault="00890231" w:rsidP="00890231">
      <w:pPr>
        <w:pStyle w:val="Brdtextmedindrag"/>
      </w:pPr>
    </w:p>
    <w:p w14:paraId="1A893959" w14:textId="77777777" w:rsidR="00890231" w:rsidRPr="00CB52D0" w:rsidRDefault="00890231" w:rsidP="00890231">
      <w:pPr>
        <w:pStyle w:val="Brdtext"/>
      </w:pPr>
      <w:r w:rsidRPr="00CB52D0">
        <w:t xml:space="preserve">Paragrafen innehåller bestämmelser om internationella överenskommelser som </w:t>
      </w:r>
      <w:r w:rsidRPr="00CB52D0">
        <w:rPr>
          <w:spacing w:val="-4"/>
        </w:rPr>
        <w:t>Finansinspektionen kan ingå i fråga om tillsynsansvaret över en grupp.</w:t>
      </w:r>
      <w:r w:rsidRPr="00CB52D0">
        <w:t xml:space="preserve"> Paragrafen genomför artikel 111.</w:t>
      </w:r>
      <w:r w:rsidRPr="00CB52D0">
        <w:rPr>
          <w:iCs/>
        </w:rPr>
        <w:t>6</w:t>
      </w:r>
      <w:r w:rsidRPr="00CB52D0">
        <w:t xml:space="preserve"> i kapitaltäckningsdirektivet, i lydelsen enligt artikel 62.17 i värdepappersbolagsdirektivet. Över</w:t>
      </w:r>
      <w:r w:rsidRPr="00CB52D0">
        <w:softHyphen/>
        <w:t>vägandena finns i avsnitt</w:t>
      </w:r>
      <w:r>
        <w:t>en 6.3 och</w:t>
      </w:r>
      <w:r w:rsidRPr="00CB52D0">
        <w:t> 11.5.</w:t>
      </w:r>
    </w:p>
    <w:p w14:paraId="1D69C87A" w14:textId="77777777" w:rsidR="00890231" w:rsidRPr="00CB52D0" w:rsidRDefault="00890231" w:rsidP="00890231">
      <w:pPr>
        <w:pStyle w:val="Brdtextmedindrag"/>
      </w:pPr>
      <w:r w:rsidRPr="00CB52D0">
        <w:t>Paragrafen gäller i fall då det som huvudregel är en behörig myndighet i ett annat land inom EES som ska ansvara för tillsynen. Enligt de förut</w:t>
      </w:r>
      <w:r w:rsidRPr="00CB52D0">
        <w:softHyphen/>
        <w:t>sättningar som anges i para</w:t>
      </w:r>
      <w:r w:rsidRPr="00CB52D0">
        <w:softHyphen/>
      </w:r>
      <w:r w:rsidRPr="00CB52D0">
        <w:rPr>
          <w:spacing w:val="-2"/>
        </w:rPr>
        <w:t>grafen kan Finansinspektionen eller någon annan behörig myndighet i stället utses som ansvarig</w:t>
      </w:r>
      <w:r w:rsidRPr="00CB52D0">
        <w:t xml:space="preserve">. </w:t>
      </w:r>
    </w:p>
    <w:p w14:paraId="7E3CAC2F" w14:textId="77777777" w:rsidR="00890231" w:rsidRPr="00CB52D0" w:rsidRDefault="00890231" w:rsidP="00890231">
      <w:pPr>
        <w:pStyle w:val="Brdtextmedindrag"/>
      </w:pPr>
      <w:r w:rsidRPr="00CB52D0">
        <w:t xml:space="preserve">I </w:t>
      </w:r>
      <w:r w:rsidRPr="00CB52D0">
        <w:rPr>
          <w:i/>
          <w:iCs/>
        </w:rPr>
        <w:t>första</w:t>
      </w:r>
      <w:r w:rsidRPr="00CB52D0">
        <w:t xml:space="preserve"> och </w:t>
      </w:r>
      <w:r w:rsidRPr="00CB52D0">
        <w:rPr>
          <w:i/>
          <w:iCs/>
        </w:rPr>
        <w:t>andra styckena</w:t>
      </w:r>
      <w:r w:rsidRPr="00CB52D0">
        <w:t xml:space="preserve"> görs ändringar som en följd av att defini</w:t>
      </w:r>
      <w:r w:rsidRPr="00CB52D0">
        <w:softHyphen/>
        <w:t>tionen av institut får en ny innebörd, se författningskommentaren till 1 kap. 2 §.</w:t>
      </w:r>
      <w:r w:rsidRPr="00CB52D0" w:rsidDel="00676129">
        <w:t xml:space="preserve"> </w:t>
      </w:r>
      <w:r w:rsidRPr="00CB52D0">
        <w:t>Bestämmelsen i andra stycket rättas utifrån artikel 111 i kapital</w:t>
      </w:r>
      <w:r w:rsidRPr="00CB52D0">
        <w:softHyphen/>
        <w:t>täckningsdirektivet genom att blandade finansiella holdingföretag läggs till bland de företag som ska höras innan ett beslut enligt första stycket fattas.</w:t>
      </w:r>
    </w:p>
    <w:p w14:paraId="78A68C4B" w14:textId="77777777" w:rsidR="00890231" w:rsidRPr="00CB52D0" w:rsidRDefault="00890231" w:rsidP="00890231">
      <w:pPr>
        <w:pStyle w:val="Brdtextmedindrag"/>
      </w:pPr>
    </w:p>
    <w:p w14:paraId="286117F4" w14:textId="77777777" w:rsidR="00890231" w:rsidRPr="00CB52D0" w:rsidRDefault="00890231" w:rsidP="00890231">
      <w:pPr>
        <w:pStyle w:val="Brdtextmedindrag"/>
        <w:ind w:firstLine="0"/>
        <w:rPr>
          <w:sz w:val="18"/>
          <w:szCs w:val="18"/>
        </w:rPr>
      </w:pPr>
      <w:r w:rsidRPr="00CB52D0">
        <w:rPr>
          <w:b/>
          <w:sz w:val="18"/>
          <w:szCs w:val="18"/>
        </w:rPr>
        <w:t>5 §    </w:t>
      </w:r>
      <w:r w:rsidRPr="00CB52D0">
        <w:rPr>
          <w:sz w:val="18"/>
          <w:szCs w:val="18"/>
        </w:rPr>
        <w:t>Inom fyra månader från det att Finansinspektionen har lämnat en rapport enligt 4 §, ska inspektionen försöka komma överens med övriga berörda behöriga myndigheter om vilket beslut som bör fattas</w:t>
      </w:r>
    </w:p>
    <w:p w14:paraId="2FE0A51D" w14:textId="77777777" w:rsidR="00890231" w:rsidRPr="00CB52D0" w:rsidRDefault="00890231" w:rsidP="00890231">
      <w:pPr>
        <w:pStyle w:val="Brdtextmedindrag"/>
        <w:rPr>
          <w:sz w:val="18"/>
          <w:szCs w:val="18"/>
        </w:rPr>
      </w:pPr>
      <w:r w:rsidRPr="00CB52D0">
        <w:rPr>
          <w:sz w:val="18"/>
          <w:szCs w:val="18"/>
        </w:rPr>
        <w:t>1. i enlighet med 2 kap. 2 § med anledning av väsentliga resultat av likviditets</w:t>
      </w:r>
      <w:r w:rsidRPr="00CB52D0">
        <w:rPr>
          <w:sz w:val="18"/>
          <w:szCs w:val="18"/>
        </w:rPr>
        <w:softHyphen/>
        <w:t>tillsynen, och</w:t>
      </w:r>
    </w:p>
    <w:p w14:paraId="582B0939" w14:textId="77777777" w:rsidR="00890231" w:rsidRPr="00CB52D0" w:rsidRDefault="00890231" w:rsidP="00890231">
      <w:pPr>
        <w:pStyle w:val="Brdtextmedindrag"/>
        <w:rPr>
          <w:sz w:val="18"/>
          <w:szCs w:val="18"/>
        </w:rPr>
      </w:pPr>
      <w:r w:rsidRPr="00CB52D0">
        <w:rPr>
          <w:sz w:val="18"/>
          <w:szCs w:val="18"/>
        </w:rPr>
        <w:t>2. om huruvida kapitalbasen på gruppnivå är tillräcklig med hänsyn till den finansiella situationen och riskprofilen och om de kapitalbasnivåer som krävs för att tillämpa 2 kap. 1 och 1 c §§ på individuell nivå eller gruppnivå.</w:t>
      </w:r>
    </w:p>
    <w:p w14:paraId="060DB8AF" w14:textId="74D5432C" w:rsidR="00890231" w:rsidRPr="00CB52D0" w:rsidRDefault="000D6DB0" w:rsidP="0000314E">
      <w:pPr>
        <w:pStyle w:val="Brdtextmedindrag"/>
        <w:rPr>
          <w:sz w:val="18"/>
          <w:szCs w:val="18"/>
        </w:rPr>
      </w:pPr>
      <w:r w:rsidRPr="00FD58A7">
        <w:rPr>
          <w:i/>
          <w:sz w:val="18"/>
          <w:szCs w:val="18"/>
        </w:rPr>
        <w:t>En ö</w:t>
      </w:r>
      <w:r w:rsidR="00890231" w:rsidRPr="00FD58A7">
        <w:rPr>
          <w:i/>
          <w:sz w:val="18"/>
          <w:szCs w:val="18"/>
        </w:rPr>
        <w:t>verenskommelse</w:t>
      </w:r>
      <w:r w:rsidR="00890231" w:rsidRPr="00CB52D0">
        <w:rPr>
          <w:sz w:val="18"/>
          <w:szCs w:val="18"/>
        </w:rPr>
        <w:t xml:space="preserve"> enligt första stycket 1 ska ta hänsyn till de resultat som framkommit i fråga om </w:t>
      </w:r>
      <w:r w:rsidR="00890231" w:rsidRPr="00CB52D0">
        <w:rPr>
          <w:i/>
          <w:iCs/>
          <w:sz w:val="18"/>
          <w:szCs w:val="18"/>
        </w:rPr>
        <w:t>kreditinstitutens</w:t>
      </w:r>
      <w:r w:rsidR="00890231" w:rsidRPr="00CB52D0">
        <w:rPr>
          <w:sz w:val="18"/>
          <w:szCs w:val="18"/>
        </w:rPr>
        <w:t xml:space="preserve"> </w:t>
      </w:r>
      <w:r w:rsidR="00890231" w:rsidRPr="00CB52D0">
        <w:rPr>
          <w:i/>
          <w:iCs/>
          <w:sz w:val="18"/>
          <w:szCs w:val="18"/>
        </w:rPr>
        <w:t xml:space="preserve">och de motsvarande utländska företagens </w:t>
      </w:r>
      <w:r w:rsidR="00890231" w:rsidRPr="00CB52D0">
        <w:rPr>
          <w:sz w:val="18"/>
          <w:szCs w:val="18"/>
        </w:rPr>
        <w:t>organisation, riskhantering och behovet av särskilda likviditetskrav för specifika institut.</w:t>
      </w:r>
    </w:p>
    <w:p w14:paraId="5772D768" w14:textId="77777777" w:rsidR="00890231" w:rsidRPr="00CB52D0" w:rsidRDefault="00890231" w:rsidP="00890231">
      <w:pPr>
        <w:pStyle w:val="Brdtextmedindrag"/>
        <w:ind w:firstLine="0"/>
        <w:rPr>
          <w:sz w:val="18"/>
          <w:szCs w:val="18"/>
        </w:rPr>
      </w:pPr>
    </w:p>
    <w:p w14:paraId="6BBE95B5" w14:textId="77777777" w:rsidR="00890231" w:rsidRPr="00CB52D0" w:rsidRDefault="00890231" w:rsidP="00890231">
      <w:pPr>
        <w:pStyle w:val="Brdtext"/>
        <w:rPr>
          <w:spacing w:val="-4"/>
        </w:rPr>
      </w:pPr>
      <w:r w:rsidRPr="00CB52D0">
        <w:rPr>
          <w:spacing w:val="-4"/>
        </w:rPr>
        <w:t>Paragrafen innehåller bestämmelser om beslut på gruppnivå och särskilt likvidi</w:t>
      </w:r>
      <w:r w:rsidRPr="00CB52D0">
        <w:rPr>
          <w:spacing w:val="-4"/>
        </w:rPr>
        <w:softHyphen/>
        <w:t xml:space="preserve">tetskrav. </w:t>
      </w:r>
      <w:r>
        <w:rPr>
          <w:spacing w:val="-4"/>
        </w:rPr>
        <w:t>Övervägandena finns i avsnitt 6.3.</w:t>
      </w:r>
    </w:p>
    <w:p w14:paraId="0982344C" w14:textId="5475CDE7" w:rsidR="00890231" w:rsidRPr="00CB52D0" w:rsidRDefault="00890231" w:rsidP="0000314E">
      <w:pPr>
        <w:pStyle w:val="Brdtextmedindrag"/>
      </w:pPr>
      <w:r w:rsidRPr="00CB52D0">
        <w:t>Ändringen</w:t>
      </w:r>
      <w:r w:rsidR="000D6DB0">
        <w:t xml:space="preserve"> av termen institut</w:t>
      </w:r>
      <w:r w:rsidRPr="00CB52D0">
        <w:t xml:space="preserve"> i </w:t>
      </w:r>
      <w:r w:rsidRPr="00CB52D0">
        <w:rPr>
          <w:i/>
          <w:iCs/>
        </w:rPr>
        <w:t>andra stycket</w:t>
      </w:r>
      <w:r w:rsidRPr="00CB52D0">
        <w:t xml:space="preserve"> är en följd av att defini</w:t>
      </w:r>
      <w:r w:rsidR="00FE1093">
        <w:softHyphen/>
      </w:r>
      <w:r w:rsidRPr="00CB52D0">
        <w:t>tionen av institut får en ny innebörd, se författningskommentaren till 1 kap. 2 §.</w:t>
      </w:r>
      <w:r w:rsidR="00B039AA">
        <w:t xml:space="preserve"> </w:t>
      </w:r>
    </w:p>
    <w:p w14:paraId="631CFEAE" w14:textId="1EC21FCB" w:rsidR="00890231" w:rsidRPr="00CB52D0" w:rsidRDefault="00890231" w:rsidP="0000314E">
      <w:pPr>
        <w:pStyle w:val="Brdtextmedindrag"/>
      </w:pPr>
      <w:r w:rsidRPr="00CB52D0">
        <w:t xml:space="preserve">Paragrafen gäller den konsoliderade situationen, dvs. den kan ta sikte på svenska och utländska företag. Det </w:t>
      </w:r>
      <w:r w:rsidR="00F8274C">
        <w:t>görs en rättelse genom att det kommer till uttryck</w:t>
      </w:r>
      <w:r w:rsidRPr="00CB52D0">
        <w:t xml:space="preserve"> att </w:t>
      </w:r>
      <w:r w:rsidR="00F8274C">
        <w:t>paragrafen</w:t>
      </w:r>
      <w:r w:rsidRPr="00CB52D0">
        <w:t xml:space="preserve"> gäller </w:t>
      </w:r>
      <w:r w:rsidR="00FE5772">
        <w:t>svenska och utländska företag</w:t>
      </w:r>
      <w:r w:rsidRPr="00CB52D0">
        <w:t>.</w:t>
      </w:r>
      <w:r w:rsidR="00B039AA">
        <w:t xml:space="preserve"> </w:t>
      </w:r>
      <w:r w:rsidR="00BF000F">
        <w:t xml:space="preserve">Andra stycket ändras även språkligt. </w:t>
      </w:r>
    </w:p>
    <w:p w14:paraId="6A634674" w14:textId="77777777" w:rsidR="00890231" w:rsidRPr="00CB52D0" w:rsidRDefault="00890231" w:rsidP="00890231">
      <w:pPr>
        <w:pStyle w:val="Rubrik4utannumrering"/>
        <w:rPr>
          <w:i/>
        </w:rPr>
      </w:pPr>
      <w:r w:rsidRPr="00CB52D0">
        <w:rPr>
          <w:i/>
          <w:iCs/>
        </w:rPr>
        <w:lastRenderedPageBreak/>
        <w:t>4 a kap. Tillsynsansvar för värdepappersföretagskoncerner</w:t>
      </w:r>
    </w:p>
    <w:p w14:paraId="7D92C9E5" w14:textId="184A6BBE" w:rsidR="00890231" w:rsidRPr="00CB52D0" w:rsidRDefault="00890231" w:rsidP="00890231">
      <w:pPr>
        <w:pStyle w:val="Brdtextmedindrag"/>
        <w:ind w:firstLine="0"/>
      </w:pPr>
      <w:r w:rsidRPr="00CB52D0">
        <w:t>Kapitlet är nytt och innehåller bestämmelser om tillsynsansvar för sådana värdepappersföretagskoncerner som avses i artiklarna 7 och 8 i värde</w:t>
      </w:r>
      <w:r w:rsidR="00F173BD">
        <w:softHyphen/>
      </w:r>
      <w:r w:rsidRPr="00CB52D0">
        <w:t xml:space="preserve">pappersbolagsförordningen. </w:t>
      </w:r>
      <w:r w:rsidRPr="00CB52D0">
        <w:rPr>
          <w:spacing w:val="-5"/>
        </w:rPr>
        <w:t>Genom bestämmel</w:t>
      </w:r>
      <w:r w:rsidRPr="00CB52D0">
        <w:rPr>
          <w:spacing w:val="-5"/>
        </w:rPr>
        <w:softHyphen/>
        <w:t>serna genom</w:t>
      </w:r>
      <w:r w:rsidRPr="00CB52D0">
        <w:rPr>
          <w:spacing w:val="-5"/>
        </w:rPr>
        <w:softHyphen/>
        <w:t>förs bl.a. arti</w:t>
      </w:r>
      <w:r w:rsidRPr="00CB52D0">
        <w:rPr>
          <w:spacing w:val="-5"/>
        </w:rPr>
        <w:softHyphen/>
        <w:t xml:space="preserve">kel 46 i värdepappersbolagsdirektivet. </w:t>
      </w:r>
      <w:r w:rsidRPr="00CB52D0">
        <w:t>Över</w:t>
      </w:r>
      <w:r w:rsidRPr="00CB52D0">
        <w:softHyphen/>
        <w:t>vägandena finns i avsnitt 11.5.</w:t>
      </w:r>
    </w:p>
    <w:p w14:paraId="03585CC4" w14:textId="77777777" w:rsidR="00890231" w:rsidRPr="00CB52D0" w:rsidRDefault="00890231" w:rsidP="00890231">
      <w:pPr>
        <w:pStyle w:val="Brdtextmedindrag"/>
      </w:pPr>
    </w:p>
    <w:p w14:paraId="6FEB875E" w14:textId="20D6D0C4" w:rsidR="00890231" w:rsidRPr="00E209E8" w:rsidRDefault="00890231" w:rsidP="0000314E">
      <w:pPr>
        <w:pStyle w:val="Brdtextmedindrag"/>
        <w:ind w:firstLine="0"/>
        <w:rPr>
          <w:i/>
          <w:iCs/>
          <w:sz w:val="18"/>
          <w:szCs w:val="18"/>
        </w:rPr>
      </w:pPr>
      <w:r w:rsidRPr="00E209E8">
        <w:rPr>
          <w:b/>
          <w:bCs/>
          <w:i/>
          <w:sz w:val="18"/>
          <w:szCs w:val="18"/>
        </w:rPr>
        <w:t>1 §</w:t>
      </w:r>
      <w:r w:rsidRPr="00E209E8">
        <w:rPr>
          <w:i/>
          <w:sz w:val="18"/>
          <w:szCs w:val="18"/>
        </w:rPr>
        <w:t>   </w:t>
      </w:r>
      <w:r w:rsidRPr="00E209E8">
        <w:rPr>
          <w:i/>
          <w:iCs/>
          <w:sz w:val="18"/>
          <w:szCs w:val="18"/>
        </w:rPr>
        <w:t xml:space="preserve">Finansinspektionen ska utöva tillsyn över att kraven </w:t>
      </w:r>
      <w:r w:rsidRPr="00E209E8">
        <w:rPr>
          <w:i/>
          <w:sz w:val="18"/>
          <w:szCs w:val="18"/>
        </w:rPr>
        <w:t>i artikel 7 eller</w:t>
      </w:r>
      <w:r w:rsidRPr="00E209E8">
        <w:rPr>
          <w:i/>
          <w:iCs/>
          <w:sz w:val="18"/>
          <w:szCs w:val="18"/>
        </w:rPr>
        <w:t xml:space="preserve">, i tillämpliga fall, villkoren i artikel 8 i </w:t>
      </w:r>
      <w:r w:rsidR="00D463A8">
        <w:rPr>
          <w:i/>
          <w:iCs/>
          <w:sz w:val="18"/>
          <w:szCs w:val="18"/>
        </w:rPr>
        <w:t>värdepappersbolags</w:t>
      </w:r>
      <w:r w:rsidRPr="00E209E8">
        <w:rPr>
          <w:i/>
          <w:iCs/>
          <w:sz w:val="18"/>
          <w:szCs w:val="18"/>
        </w:rPr>
        <w:t>förordning är uppfyllda</w:t>
      </w:r>
      <w:r w:rsidRPr="00E209E8">
        <w:rPr>
          <w:i/>
          <w:sz w:val="18"/>
          <w:szCs w:val="18"/>
        </w:rPr>
        <w:t>,</w:t>
      </w:r>
      <w:r w:rsidRPr="00E209E8">
        <w:rPr>
          <w:i/>
          <w:iCs/>
          <w:sz w:val="18"/>
          <w:szCs w:val="18"/>
        </w:rPr>
        <w:t xml:space="preserve"> om</w:t>
      </w:r>
      <w:r w:rsidRPr="00E209E8">
        <w:rPr>
          <w:sz w:val="18"/>
          <w:szCs w:val="18"/>
        </w:rPr>
        <w:t xml:space="preserve"> </w:t>
      </w:r>
      <w:r w:rsidRPr="00E209E8">
        <w:rPr>
          <w:i/>
          <w:iCs/>
          <w:sz w:val="18"/>
          <w:szCs w:val="18"/>
        </w:rPr>
        <w:t>det i koncernen inte finns något krediti</w:t>
      </w:r>
      <w:r w:rsidRPr="00E209E8">
        <w:rPr>
          <w:i/>
          <w:iCs/>
          <w:sz w:val="18"/>
          <w:szCs w:val="18"/>
        </w:rPr>
        <w:softHyphen/>
        <w:t>nstitut eller motsvarande utländskt företag inom EES, och</w:t>
      </w:r>
    </w:p>
    <w:p w14:paraId="39B51BE2" w14:textId="6C13AD51" w:rsidR="00890231" w:rsidRPr="00E209E8" w:rsidRDefault="00890231" w:rsidP="0000314E">
      <w:pPr>
        <w:pStyle w:val="Brdtextmedindrag"/>
        <w:rPr>
          <w:i/>
          <w:iCs/>
          <w:sz w:val="18"/>
          <w:szCs w:val="18"/>
        </w:rPr>
      </w:pPr>
      <w:r w:rsidRPr="00E209E8">
        <w:rPr>
          <w:i/>
          <w:iCs/>
          <w:sz w:val="18"/>
          <w:szCs w:val="18"/>
        </w:rPr>
        <w:t>1. ett värde</w:t>
      </w:r>
      <w:r w:rsidRPr="00E209E8">
        <w:rPr>
          <w:i/>
          <w:iCs/>
          <w:sz w:val="18"/>
          <w:szCs w:val="18"/>
        </w:rPr>
        <w:softHyphen/>
        <w:t>pappersbolag</w:t>
      </w:r>
      <w:r w:rsidR="00D463A8">
        <w:rPr>
          <w:i/>
          <w:iCs/>
          <w:sz w:val="18"/>
          <w:szCs w:val="18"/>
        </w:rPr>
        <w:t xml:space="preserve"> är moderföretag</w:t>
      </w:r>
      <w:r w:rsidRPr="00E209E8">
        <w:rPr>
          <w:i/>
          <w:iCs/>
          <w:sz w:val="18"/>
          <w:szCs w:val="18"/>
        </w:rPr>
        <w:t xml:space="preserve">, </w:t>
      </w:r>
    </w:p>
    <w:p w14:paraId="73FB74F4" w14:textId="77777777" w:rsidR="00890231" w:rsidRPr="00E209E8" w:rsidRDefault="00890231" w:rsidP="00890231">
      <w:pPr>
        <w:pStyle w:val="Brdtextmedindrag"/>
        <w:rPr>
          <w:i/>
          <w:iCs/>
          <w:sz w:val="18"/>
          <w:szCs w:val="18"/>
        </w:rPr>
      </w:pPr>
      <w:r w:rsidRPr="00E209E8">
        <w:rPr>
          <w:i/>
          <w:iCs/>
          <w:sz w:val="18"/>
          <w:szCs w:val="18"/>
        </w:rPr>
        <w:t>2. ett värdepappersinriktat holding</w:t>
      </w:r>
      <w:r w:rsidRPr="00E209E8">
        <w:rPr>
          <w:i/>
          <w:iCs/>
          <w:sz w:val="18"/>
          <w:szCs w:val="18"/>
        </w:rPr>
        <w:softHyphen/>
        <w:t>företag eller ett blandat finansiellt holding</w:t>
      </w:r>
      <w:r>
        <w:rPr>
          <w:i/>
          <w:iCs/>
          <w:sz w:val="18"/>
          <w:szCs w:val="18"/>
        </w:rPr>
        <w:softHyphen/>
      </w:r>
      <w:r w:rsidRPr="00E209E8">
        <w:rPr>
          <w:i/>
          <w:iCs/>
          <w:sz w:val="18"/>
          <w:szCs w:val="18"/>
        </w:rPr>
        <w:t>företag inom EES är moderföretag till ett värde</w:t>
      </w:r>
      <w:r w:rsidRPr="00E209E8">
        <w:rPr>
          <w:i/>
          <w:iCs/>
          <w:sz w:val="18"/>
          <w:szCs w:val="18"/>
        </w:rPr>
        <w:softHyphen/>
        <w:t>pappersbolag och det i koncernen</w:t>
      </w:r>
      <w:r w:rsidRPr="00E209E8">
        <w:rPr>
          <w:i/>
          <w:sz w:val="18"/>
          <w:szCs w:val="18"/>
        </w:rPr>
        <w:t xml:space="preserve"> </w:t>
      </w:r>
      <w:r w:rsidRPr="00E209E8">
        <w:rPr>
          <w:i/>
          <w:iCs/>
          <w:sz w:val="18"/>
          <w:szCs w:val="18"/>
        </w:rPr>
        <w:t xml:space="preserve">inte finns något motsvarande utländskt företag inom EES, </w:t>
      </w:r>
    </w:p>
    <w:p w14:paraId="10C2BC44" w14:textId="77777777" w:rsidR="00890231" w:rsidRPr="00E209E8" w:rsidRDefault="00890231" w:rsidP="00890231">
      <w:pPr>
        <w:pStyle w:val="Brdtextmedindrag"/>
        <w:rPr>
          <w:i/>
          <w:iCs/>
          <w:sz w:val="18"/>
          <w:szCs w:val="18"/>
        </w:rPr>
      </w:pPr>
      <w:r w:rsidRPr="00E209E8">
        <w:rPr>
          <w:i/>
          <w:iCs/>
          <w:sz w:val="18"/>
          <w:szCs w:val="18"/>
        </w:rPr>
        <w:t>3. ett svenskt värdepappers</w:t>
      </w:r>
      <w:r w:rsidRPr="00E209E8">
        <w:rPr>
          <w:i/>
          <w:iCs/>
          <w:sz w:val="18"/>
          <w:szCs w:val="18"/>
        </w:rPr>
        <w:softHyphen/>
        <w:t>inriktat holdingföretag eller ett svenskt blandat finansiellt holding</w:t>
      </w:r>
      <w:r w:rsidRPr="00E209E8">
        <w:rPr>
          <w:i/>
          <w:iCs/>
          <w:sz w:val="18"/>
          <w:szCs w:val="18"/>
        </w:rPr>
        <w:softHyphen/>
        <w:t xml:space="preserve">företag är moderföretag till ett värdepappersbolag och minst ett motsvarande utländskt företag inom EES, </w:t>
      </w:r>
    </w:p>
    <w:p w14:paraId="19BD277D" w14:textId="77777777" w:rsidR="00890231" w:rsidRPr="00E209E8" w:rsidRDefault="00890231" w:rsidP="00890231">
      <w:pPr>
        <w:pStyle w:val="Brdtextmedindrag"/>
        <w:rPr>
          <w:i/>
          <w:iCs/>
          <w:sz w:val="18"/>
          <w:szCs w:val="18"/>
        </w:rPr>
      </w:pPr>
      <w:r w:rsidRPr="00E209E8">
        <w:rPr>
          <w:i/>
          <w:iCs/>
          <w:sz w:val="18"/>
          <w:szCs w:val="18"/>
        </w:rPr>
        <w:t>4. ett värdepappersinriktat hol</w:t>
      </w:r>
      <w:r w:rsidRPr="00E209E8">
        <w:rPr>
          <w:i/>
          <w:iCs/>
          <w:sz w:val="18"/>
          <w:szCs w:val="18"/>
        </w:rPr>
        <w:softHyphen/>
        <w:t>dingföretag eller ett blandat finan</w:t>
      </w:r>
      <w:r w:rsidRPr="00E209E8">
        <w:rPr>
          <w:i/>
          <w:iCs/>
          <w:sz w:val="18"/>
          <w:szCs w:val="18"/>
        </w:rPr>
        <w:softHyphen/>
        <w:t>siellt holding</w:t>
      </w:r>
      <w:r>
        <w:rPr>
          <w:i/>
          <w:iCs/>
          <w:sz w:val="18"/>
          <w:szCs w:val="18"/>
        </w:rPr>
        <w:softHyphen/>
      </w:r>
      <w:r w:rsidRPr="00E209E8">
        <w:rPr>
          <w:i/>
          <w:iCs/>
          <w:sz w:val="18"/>
          <w:szCs w:val="18"/>
        </w:rPr>
        <w:t>företag är moder</w:t>
      </w:r>
      <w:r w:rsidRPr="00E209E8">
        <w:rPr>
          <w:i/>
          <w:iCs/>
          <w:sz w:val="18"/>
          <w:szCs w:val="18"/>
        </w:rPr>
        <w:softHyphen/>
        <w:t>företag till ett värdepappersbolag och minst ett motsvarande utländskt företag inom EES, och</w:t>
      </w:r>
    </w:p>
    <w:p w14:paraId="08A0B563" w14:textId="77777777" w:rsidR="00890231" w:rsidRPr="00E209E8" w:rsidRDefault="00890231" w:rsidP="00890231">
      <w:pPr>
        <w:pStyle w:val="Brdtextmedindrag"/>
        <w:rPr>
          <w:i/>
          <w:iCs/>
          <w:sz w:val="18"/>
          <w:szCs w:val="18"/>
        </w:rPr>
      </w:pPr>
      <w:r w:rsidRPr="00E209E8">
        <w:rPr>
          <w:i/>
          <w:iCs/>
          <w:sz w:val="18"/>
          <w:szCs w:val="18"/>
        </w:rPr>
        <w:t>– inget sådant dotterföretag är auktoriserat i samma land inom EES som moder</w:t>
      </w:r>
      <w:r>
        <w:rPr>
          <w:i/>
          <w:iCs/>
          <w:sz w:val="18"/>
          <w:szCs w:val="18"/>
        </w:rPr>
        <w:softHyphen/>
      </w:r>
      <w:r w:rsidRPr="00E209E8">
        <w:rPr>
          <w:i/>
          <w:iCs/>
          <w:sz w:val="18"/>
          <w:szCs w:val="18"/>
        </w:rPr>
        <w:t>företaget är etablerat i, och</w:t>
      </w:r>
    </w:p>
    <w:p w14:paraId="185B5BAD" w14:textId="77777777" w:rsidR="00890231" w:rsidRPr="00E209E8" w:rsidRDefault="00890231" w:rsidP="00890231">
      <w:pPr>
        <w:pStyle w:val="Brdtextmedindrag"/>
        <w:rPr>
          <w:i/>
          <w:iCs/>
          <w:sz w:val="18"/>
          <w:szCs w:val="18"/>
        </w:rPr>
      </w:pPr>
      <w:r w:rsidRPr="00E209E8">
        <w:rPr>
          <w:i/>
          <w:iCs/>
          <w:sz w:val="18"/>
          <w:szCs w:val="18"/>
        </w:rPr>
        <w:t>– värdepappersbolaget har större balansomslutning än något av de mot</w:t>
      </w:r>
      <w:r>
        <w:rPr>
          <w:i/>
          <w:iCs/>
          <w:sz w:val="18"/>
          <w:szCs w:val="18"/>
        </w:rPr>
        <w:softHyphen/>
      </w:r>
      <w:r w:rsidRPr="00E209E8">
        <w:rPr>
          <w:i/>
          <w:iCs/>
          <w:sz w:val="18"/>
          <w:szCs w:val="18"/>
        </w:rPr>
        <w:t>svarande utländska före</w:t>
      </w:r>
      <w:r w:rsidRPr="00E209E8">
        <w:rPr>
          <w:i/>
          <w:iCs/>
          <w:sz w:val="18"/>
          <w:szCs w:val="18"/>
        </w:rPr>
        <w:softHyphen/>
        <w:t>tagen inom EES, eller</w:t>
      </w:r>
    </w:p>
    <w:p w14:paraId="03D8C4FB" w14:textId="77777777" w:rsidR="00890231" w:rsidRPr="00E209E8" w:rsidRDefault="00890231" w:rsidP="00890231">
      <w:pPr>
        <w:pStyle w:val="Brdtextmedindrag"/>
        <w:rPr>
          <w:i/>
          <w:iCs/>
          <w:sz w:val="18"/>
          <w:szCs w:val="18"/>
        </w:rPr>
      </w:pPr>
      <w:r w:rsidRPr="00E209E8">
        <w:rPr>
          <w:i/>
          <w:iCs/>
          <w:sz w:val="18"/>
          <w:szCs w:val="18"/>
        </w:rPr>
        <w:t>5. det i koncernen finns två eller flera värdepappers</w:t>
      </w:r>
      <w:r w:rsidRPr="00E209E8">
        <w:rPr>
          <w:i/>
          <w:iCs/>
          <w:sz w:val="18"/>
          <w:szCs w:val="18"/>
        </w:rPr>
        <w:softHyphen/>
        <w:t>inriktade holdingföretag eller blandade finan</w:t>
      </w:r>
      <w:r w:rsidRPr="00E209E8">
        <w:rPr>
          <w:i/>
          <w:iCs/>
          <w:sz w:val="18"/>
          <w:szCs w:val="18"/>
        </w:rPr>
        <w:softHyphen/>
        <w:t>siella holdingföretag med huvud</w:t>
      </w:r>
      <w:r w:rsidRPr="00E209E8">
        <w:rPr>
          <w:i/>
          <w:iCs/>
          <w:sz w:val="18"/>
          <w:szCs w:val="18"/>
        </w:rPr>
        <w:softHyphen/>
        <w:t>kontor i olika länder inom EES som är moderföretag till ett värdepappersbolag och minst ett motsvarande utländskt företag inom EES och</w:t>
      </w:r>
    </w:p>
    <w:p w14:paraId="2E098F73" w14:textId="77777777" w:rsidR="00890231" w:rsidRPr="00E209E8" w:rsidRDefault="00890231" w:rsidP="00890231">
      <w:pPr>
        <w:pStyle w:val="Brdtextmedindrag"/>
        <w:rPr>
          <w:i/>
          <w:iCs/>
          <w:sz w:val="18"/>
          <w:szCs w:val="18"/>
        </w:rPr>
      </w:pPr>
      <w:r w:rsidRPr="00E209E8">
        <w:rPr>
          <w:i/>
          <w:iCs/>
          <w:sz w:val="18"/>
          <w:szCs w:val="18"/>
        </w:rPr>
        <w:t>– dotterföretagen är auktoris</w:t>
      </w:r>
      <w:r w:rsidRPr="00E209E8">
        <w:rPr>
          <w:i/>
          <w:iCs/>
          <w:sz w:val="18"/>
          <w:szCs w:val="18"/>
        </w:rPr>
        <w:softHyphen/>
        <w:t>erade i de respektive länder inom EES som moder</w:t>
      </w:r>
      <w:r>
        <w:rPr>
          <w:i/>
          <w:iCs/>
          <w:sz w:val="18"/>
          <w:szCs w:val="18"/>
        </w:rPr>
        <w:softHyphen/>
      </w:r>
      <w:r w:rsidRPr="00E209E8">
        <w:rPr>
          <w:i/>
          <w:iCs/>
          <w:sz w:val="18"/>
          <w:szCs w:val="18"/>
        </w:rPr>
        <w:t xml:space="preserve">företagen har huvudkontor i, och </w:t>
      </w:r>
    </w:p>
    <w:p w14:paraId="3FD10672" w14:textId="49ECEC85" w:rsidR="00890231" w:rsidRPr="00E209E8" w:rsidRDefault="00890231" w:rsidP="006C24CB">
      <w:pPr>
        <w:pStyle w:val="Brdtextmedindrag"/>
        <w:rPr>
          <w:i/>
          <w:sz w:val="18"/>
          <w:szCs w:val="18"/>
        </w:rPr>
      </w:pPr>
      <w:r w:rsidRPr="00054FCF">
        <w:rPr>
          <w:i/>
          <w:iCs/>
          <w:sz w:val="18"/>
          <w:szCs w:val="18"/>
        </w:rPr>
        <w:t>– värdepappersbolaget har större balansomslu</w:t>
      </w:r>
      <w:r w:rsidRPr="001D3CC2">
        <w:rPr>
          <w:i/>
          <w:iCs/>
          <w:sz w:val="18"/>
          <w:szCs w:val="18"/>
        </w:rPr>
        <w:t>tning ä</w:t>
      </w:r>
      <w:r w:rsidRPr="00AD0C3D">
        <w:rPr>
          <w:i/>
          <w:iCs/>
          <w:sz w:val="18"/>
          <w:szCs w:val="18"/>
        </w:rPr>
        <w:t>n något av de motsvarande</w:t>
      </w:r>
      <w:r w:rsidRPr="00774296">
        <w:rPr>
          <w:i/>
          <w:iCs/>
          <w:sz w:val="18"/>
          <w:szCs w:val="18"/>
        </w:rPr>
        <w:t xml:space="preserve"> utländska för</w:t>
      </w:r>
      <w:r w:rsidRPr="00AC50F9">
        <w:rPr>
          <w:i/>
          <w:iCs/>
          <w:sz w:val="18"/>
          <w:szCs w:val="18"/>
        </w:rPr>
        <w:t>e</w:t>
      </w:r>
      <w:r w:rsidRPr="00AC50F9">
        <w:rPr>
          <w:i/>
          <w:iCs/>
          <w:sz w:val="18"/>
          <w:szCs w:val="18"/>
        </w:rPr>
        <w:softHyphen/>
        <w:t xml:space="preserve">tagen </w:t>
      </w:r>
      <w:r w:rsidRPr="00E209E8">
        <w:rPr>
          <w:i/>
          <w:sz w:val="18"/>
          <w:szCs w:val="18"/>
        </w:rPr>
        <w:t xml:space="preserve">inom </w:t>
      </w:r>
      <w:r w:rsidRPr="00E209E8" w:rsidDel="00E45816">
        <w:rPr>
          <w:i/>
          <w:sz w:val="18"/>
          <w:szCs w:val="18"/>
        </w:rPr>
        <w:t>EES.</w:t>
      </w:r>
    </w:p>
    <w:p w14:paraId="50F10AD2" w14:textId="77777777" w:rsidR="00890231" w:rsidRPr="00CB52D0" w:rsidRDefault="00890231" w:rsidP="00890231">
      <w:pPr>
        <w:pStyle w:val="Brdtextmedindrag"/>
        <w:rPr>
          <w:i/>
          <w:iCs/>
        </w:rPr>
      </w:pPr>
    </w:p>
    <w:p w14:paraId="4A38F819" w14:textId="77777777" w:rsidR="00890231" w:rsidRPr="00CB52D0" w:rsidRDefault="00890231" w:rsidP="00890231">
      <w:pPr>
        <w:pStyle w:val="Brdtext"/>
      </w:pPr>
      <w:r w:rsidRPr="00CB52D0">
        <w:t>Paragrafen, som motsvarar 4 kap. 1 §, innehåller bestämmelser om när Finans</w:t>
      </w:r>
      <w:r w:rsidRPr="00CB52D0">
        <w:softHyphen/>
        <w:t>inspek</w:t>
      </w:r>
      <w:r w:rsidRPr="00CB52D0">
        <w:softHyphen/>
        <w:t>tionen ska utöva tillsyn över värde</w:t>
      </w:r>
      <w:r w:rsidRPr="00CB52D0">
        <w:softHyphen/>
        <w:t>pappers</w:t>
      </w:r>
      <w:r w:rsidRPr="00CB52D0">
        <w:softHyphen/>
        <w:t>före</w:t>
      </w:r>
      <w:r w:rsidRPr="00CB52D0">
        <w:softHyphen/>
        <w:t>tags</w:t>
      </w:r>
      <w:r w:rsidRPr="00CB52D0">
        <w:softHyphen/>
        <w:t>koncerner. Para</w:t>
      </w:r>
      <w:r w:rsidRPr="00CB52D0">
        <w:softHyphen/>
        <w:t>grafen genomför delvis artikel 4.3 c och artiklarna 46.1</w:t>
      </w:r>
      <w:r w:rsidRPr="00CB52D0">
        <w:rPr>
          <w:iCs/>
        </w:rPr>
        <w:t>–46.5</w:t>
      </w:r>
      <w:r w:rsidRPr="00CB52D0">
        <w:t xml:space="preserve"> och 51 i värde</w:t>
      </w:r>
      <w:r w:rsidRPr="00CB52D0">
        <w:softHyphen/>
        <w:t>pappersbolags</w:t>
      </w:r>
      <w:r w:rsidRPr="00CB52D0">
        <w:softHyphen/>
        <w:t xml:space="preserve">direktivet. </w:t>
      </w:r>
    </w:p>
    <w:p w14:paraId="0692C0CF" w14:textId="77777777" w:rsidR="00890231" w:rsidRPr="00CB52D0" w:rsidRDefault="00890231" w:rsidP="00890231">
      <w:pPr>
        <w:pStyle w:val="Brdtextmedindrag"/>
        <w:rPr>
          <w:iCs/>
        </w:rPr>
      </w:pPr>
      <w:r w:rsidRPr="00CB52D0">
        <w:t xml:space="preserve">Inledningen av </w:t>
      </w:r>
      <w:r w:rsidRPr="002679A8">
        <w:t>paragrafen</w:t>
      </w:r>
      <w:r w:rsidRPr="00CB52D0" w:rsidDel="002959AB">
        <w:t xml:space="preserve"> </w:t>
      </w:r>
      <w:r w:rsidRPr="00CB52D0">
        <w:t>innebär att Finansinspektionen ska tillämpa de gruppbaserade kraven som avses i artikel</w:t>
      </w:r>
      <w:r w:rsidRPr="00CB52D0">
        <w:rPr>
          <w:iCs/>
        </w:rPr>
        <w:t> </w:t>
      </w:r>
      <w:r w:rsidRPr="00CB52D0">
        <w:t>7 i värdepappers</w:t>
      </w:r>
      <w:r w:rsidRPr="00CB52D0">
        <w:softHyphen/>
        <w:t>bolags</w:t>
      </w:r>
      <w:r w:rsidRPr="00CB52D0">
        <w:softHyphen/>
        <w:t>förordningen eller, i fråga om gruppstrukturer som anses vara tillräckligt enkla, bestämmelserna i artikel 8. I det senare fallet krävs det att Finans</w:t>
      </w:r>
      <w:r w:rsidRPr="00CB52D0">
        <w:softHyphen/>
        <w:t>inspektione</w:t>
      </w:r>
      <w:r w:rsidRPr="00CB52D0">
        <w:rPr>
          <w:iCs/>
        </w:rPr>
        <w:t>n har fattat beslut om att artikel 8 ska tillämpas i stället för artikel 7.</w:t>
      </w:r>
    </w:p>
    <w:p w14:paraId="46FB83FD" w14:textId="6D4AB9BF" w:rsidR="00890231" w:rsidRPr="00CB52D0" w:rsidRDefault="00890231" w:rsidP="0000314E">
      <w:pPr>
        <w:pStyle w:val="Brdtextmedindrag"/>
      </w:pPr>
      <w:r w:rsidRPr="00CB52D0">
        <w:rPr>
          <w:i/>
        </w:rPr>
        <w:t>Punkt 1</w:t>
      </w:r>
      <w:r w:rsidRPr="00CB52D0">
        <w:rPr>
          <w:iCs/>
        </w:rPr>
        <w:t xml:space="preserve"> avser situationen att ett värde</w:t>
      </w:r>
      <w:r w:rsidRPr="00CB52D0">
        <w:rPr>
          <w:iCs/>
        </w:rPr>
        <w:softHyphen/>
        <w:t>pappersbolag</w:t>
      </w:r>
      <w:r w:rsidR="00C01E88" w:rsidRPr="00C01E88">
        <w:rPr>
          <w:iCs/>
        </w:rPr>
        <w:t xml:space="preserve"> </w:t>
      </w:r>
      <w:r w:rsidR="00C01E88">
        <w:rPr>
          <w:iCs/>
        </w:rPr>
        <w:t xml:space="preserve">är </w:t>
      </w:r>
      <w:r w:rsidR="00C01E88" w:rsidRPr="00CB52D0">
        <w:rPr>
          <w:iCs/>
        </w:rPr>
        <w:t>moderföretag</w:t>
      </w:r>
      <w:r w:rsidRPr="00CB52D0">
        <w:rPr>
          <w:iCs/>
        </w:rPr>
        <w:t>. Punkten</w:t>
      </w:r>
      <w:r w:rsidRPr="00CB52D0">
        <w:t xml:space="preserve"> genomför artikel 46.1 i värdepappersbolagsdirektivet</w:t>
      </w:r>
      <w:r w:rsidRPr="00CB52D0">
        <w:rPr>
          <w:iCs/>
        </w:rPr>
        <w:t xml:space="preserve"> och mot</w:t>
      </w:r>
      <w:r w:rsidRPr="00CB52D0">
        <w:rPr>
          <w:iCs/>
        </w:rPr>
        <w:softHyphen/>
        <w:t>svarar 4 kap. 1 § första stycket 2.</w:t>
      </w:r>
    </w:p>
    <w:p w14:paraId="3A0362FE" w14:textId="747EB22B" w:rsidR="00890231" w:rsidRPr="00CB52D0" w:rsidRDefault="00890231" w:rsidP="00890231">
      <w:pPr>
        <w:pStyle w:val="Brdtextmedindrag"/>
      </w:pPr>
      <w:r w:rsidRPr="00CB52D0">
        <w:rPr>
          <w:i/>
        </w:rPr>
        <w:t>Punkt 2</w:t>
      </w:r>
      <w:r w:rsidRPr="00CB52D0">
        <w:rPr>
          <w:iCs/>
        </w:rPr>
        <w:t xml:space="preserve"> avser situationen </w:t>
      </w:r>
      <w:r w:rsidR="0046175C">
        <w:rPr>
          <w:iCs/>
        </w:rPr>
        <w:t>att</w:t>
      </w:r>
      <w:r w:rsidRPr="00CB52D0">
        <w:rPr>
          <w:iCs/>
        </w:rPr>
        <w:t xml:space="preserve"> ett värdepappersinriktat holding</w:t>
      </w:r>
      <w:r w:rsidRPr="00CB52D0">
        <w:rPr>
          <w:iCs/>
        </w:rPr>
        <w:softHyphen/>
        <w:t>företag eller ett blandat finansiellt holdingföretag inom EES är moderföretag till ett värde</w:t>
      </w:r>
      <w:r w:rsidRPr="00CB52D0">
        <w:rPr>
          <w:iCs/>
        </w:rPr>
        <w:softHyphen/>
        <w:t>pappersbolag och det i koncernen inte finns något motsvarande utländskt företag inom EES. Punkten genomför artikel 46.2 i värde</w:t>
      </w:r>
      <w:r w:rsidRPr="00CB52D0">
        <w:rPr>
          <w:iCs/>
        </w:rPr>
        <w:softHyphen/>
        <w:t>pappersbolagsdirektivet och motsvarar 4 kap. 1 § första stycket 4.</w:t>
      </w:r>
    </w:p>
    <w:p w14:paraId="2EF97B33" w14:textId="77777777" w:rsidR="00890231" w:rsidRPr="00CB52D0" w:rsidRDefault="00890231" w:rsidP="00890231">
      <w:pPr>
        <w:pStyle w:val="Brdtextmedindrag"/>
        <w:rPr>
          <w:iCs/>
        </w:rPr>
      </w:pPr>
      <w:r w:rsidRPr="00CB52D0">
        <w:rPr>
          <w:i/>
        </w:rPr>
        <w:t>Punkterna 3</w:t>
      </w:r>
      <w:r w:rsidRPr="00CB52D0">
        <w:rPr>
          <w:iCs/>
        </w:rPr>
        <w:t xml:space="preserve"> och </w:t>
      </w:r>
      <w:r w:rsidRPr="00CB52D0">
        <w:rPr>
          <w:i/>
        </w:rPr>
        <w:t>4</w:t>
      </w:r>
      <w:r w:rsidRPr="00CB52D0">
        <w:rPr>
          <w:iCs/>
        </w:rPr>
        <w:t xml:space="preserve"> avser båda situationen att ett svenskt värdepappers</w:t>
      </w:r>
      <w:r w:rsidRPr="00CB52D0">
        <w:rPr>
          <w:iCs/>
        </w:rPr>
        <w:softHyphen/>
        <w:t xml:space="preserve">inriktat holdingföretag eller ett svenskt blandat finansiellt holdingföretag </w:t>
      </w:r>
      <w:r w:rsidRPr="00CB52D0">
        <w:rPr>
          <w:iCs/>
        </w:rPr>
        <w:lastRenderedPageBreak/>
        <w:t>är moderföretag till ett värdepappersbolag och minst ett motsvarande utländskt företag inom EES. Till skillnad från punkt 3 har dock moder</w:t>
      </w:r>
      <w:r w:rsidRPr="00CB52D0">
        <w:rPr>
          <w:iCs/>
        </w:rPr>
        <w:softHyphen/>
        <w:t>företaget inte huvudkontor i någon av de medlemsstater som värde</w:t>
      </w:r>
      <w:r w:rsidRPr="00CB52D0">
        <w:rPr>
          <w:iCs/>
        </w:rPr>
        <w:softHyphen/>
        <w:t>pappersföretagen är auktoriserade i. Punkterna 3 och 4 genomför artikel 46.3 respektive 46.5 i värdepappersbolagsdirektivet. Punkterna mot</w:t>
      </w:r>
      <w:r w:rsidRPr="00CB52D0">
        <w:rPr>
          <w:iCs/>
        </w:rPr>
        <w:softHyphen/>
        <w:t>svarar tillsammans 4 kap. 1 § första stycket 5 c.</w:t>
      </w:r>
    </w:p>
    <w:p w14:paraId="33F80D99" w14:textId="77777777" w:rsidR="00890231" w:rsidRPr="00CB52D0" w:rsidRDefault="00890231" w:rsidP="00890231">
      <w:pPr>
        <w:pStyle w:val="Brdtextmedindrag"/>
      </w:pPr>
      <w:r w:rsidRPr="00CB52D0">
        <w:rPr>
          <w:i/>
        </w:rPr>
        <w:t>Punkt 5</w:t>
      </w:r>
      <w:r w:rsidRPr="00CB52D0">
        <w:rPr>
          <w:iCs/>
        </w:rPr>
        <w:t xml:space="preserve"> avser situationen att det finns två moderföretag i koncernen. Punkten</w:t>
      </w:r>
      <w:r w:rsidRPr="00CB52D0">
        <w:t xml:space="preserve"> genomför artikel 46.4 i värdepappersbolagsdirektivet</w:t>
      </w:r>
      <w:r w:rsidRPr="00CB52D0">
        <w:rPr>
          <w:iCs/>
        </w:rPr>
        <w:t xml:space="preserve"> och har inte någon motsvarighet i 4 kap. 1 §.</w:t>
      </w:r>
    </w:p>
    <w:p w14:paraId="4E2E77A7" w14:textId="77777777" w:rsidR="00890231" w:rsidRPr="00CB52D0" w:rsidRDefault="00890231" w:rsidP="00890231">
      <w:pPr>
        <w:pStyle w:val="Brdtextmedindrag"/>
        <w:rPr>
          <w:i/>
          <w:iCs/>
        </w:rPr>
      </w:pPr>
    </w:p>
    <w:p w14:paraId="67B13009" w14:textId="6B248261" w:rsidR="00890231" w:rsidRPr="00CB52D0" w:rsidRDefault="00890231" w:rsidP="0000314E">
      <w:pPr>
        <w:pStyle w:val="Brdtext"/>
        <w:rPr>
          <w:i/>
          <w:iCs/>
          <w:sz w:val="18"/>
          <w:szCs w:val="18"/>
        </w:rPr>
      </w:pPr>
      <w:r w:rsidRPr="00CB52D0">
        <w:rPr>
          <w:b/>
          <w:bCs/>
          <w:i/>
          <w:iCs/>
          <w:sz w:val="18"/>
          <w:szCs w:val="18"/>
        </w:rPr>
        <w:t>2 §</w:t>
      </w:r>
      <w:r w:rsidRPr="00CB52D0">
        <w:rPr>
          <w:i/>
          <w:iCs/>
          <w:sz w:val="18"/>
          <w:szCs w:val="18"/>
        </w:rPr>
        <w:t xml:space="preserve">    När Finansinspektionen ska utöva tillsyn enligt 1 § </w:t>
      </w:r>
      <w:r w:rsidRPr="00CB52D0">
        <w:rPr>
          <w:i/>
          <w:sz w:val="18"/>
          <w:szCs w:val="18"/>
        </w:rPr>
        <w:t xml:space="preserve">får </w:t>
      </w:r>
      <w:r w:rsidRPr="00CB52D0">
        <w:rPr>
          <w:i/>
          <w:iCs/>
          <w:sz w:val="18"/>
          <w:szCs w:val="18"/>
        </w:rPr>
        <w:t>inspek</w:t>
      </w:r>
      <w:r w:rsidRPr="00CB52D0">
        <w:rPr>
          <w:i/>
          <w:iCs/>
          <w:sz w:val="18"/>
          <w:szCs w:val="18"/>
        </w:rPr>
        <w:softHyphen/>
        <w:t>tionen</w:t>
      </w:r>
      <w:r w:rsidRPr="00CB52D0">
        <w:rPr>
          <w:i/>
          <w:sz w:val="18"/>
          <w:szCs w:val="18"/>
        </w:rPr>
        <w:t xml:space="preserve"> komma överens med övriga berörda behöriga myndigheter om att en annan </w:t>
      </w:r>
      <w:r w:rsidRPr="00CB52D0">
        <w:rPr>
          <w:i/>
          <w:iCs/>
          <w:sz w:val="18"/>
          <w:szCs w:val="18"/>
        </w:rPr>
        <w:t xml:space="preserve">behörig myndighet inom EES än inspektionen ska ansvara för tillsynen. </w:t>
      </w:r>
      <w:bookmarkStart w:id="395" w:name="_Hlk64209836"/>
      <w:r w:rsidRPr="00CB52D0">
        <w:rPr>
          <w:i/>
          <w:iCs/>
          <w:sz w:val="18"/>
          <w:szCs w:val="18"/>
        </w:rPr>
        <w:t>Finans</w:t>
      </w:r>
      <w:r w:rsidR="00660745">
        <w:rPr>
          <w:i/>
          <w:iCs/>
          <w:sz w:val="18"/>
          <w:szCs w:val="18"/>
        </w:rPr>
        <w:softHyphen/>
      </w:r>
      <w:r w:rsidRPr="00CB52D0">
        <w:rPr>
          <w:i/>
          <w:iCs/>
          <w:sz w:val="18"/>
          <w:szCs w:val="18"/>
        </w:rPr>
        <w:t>inspektionen får ingå en sådan överenskommelse om det är olämpligt att inspektionen ansvarar för tillsynen med hänsyn till de berörda värde</w:t>
      </w:r>
      <w:r w:rsidRPr="00CB52D0">
        <w:rPr>
          <w:i/>
          <w:iCs/>
          <w:sz w:val="18"/>
          <w:szCs w:val="18"/>
        </w:rPr>
        <w:softHyphen/>
        <w:t>pappers</w:t>
      </w:r>
      <w:r w:rsidRPr="00CB52D0">
        <w:rPr>
          <w:i/>
          <w:iCs/>
          <w:sz w:val="18"/>
          <w:szCs w:val="18"/>
        </w:rPr>
        <w:softHyphen/>
        <w:t>bolagen och värdepappersföretagen och betydelsen av deras verksamhet i de relevanta länderna inom EES.</w:t>
      </w:r>
    </w:p>
    <w:bookmarkEnd w:id="395"/>
    <w:p w14:paraId="188D75FD" w14:textId="77777777" w:rsidR="00890231" w:rsidRPr="00CB52D0" w:rsidRDefault="00890231" w:rsidP="00890231">
      <w:pPr>
        <w:pStyle w:val="Brdtextmedindrag"/>
        <w:rPr>
          <w:i/>
          <w:iCs/>
        </w:rPr>
      </w:pPr>
    </w:p>
    <w:p w14:paraId="05F42CB3" w14:textId="31D4B395" w:rsidR="00890231" w:rsidRPr="00CB52D0" w:rsidRDefault="00890231" w:rsidP="0000314E">
      <w:pPr>
        <w:pStyle w:val="Brdtext"/>
      </w:pPr>
      <w:r w:rsidRPr="00CB52D0">
        <w:t>Paragrafen, som motsvarar 4 kap. 2 §</w:t>
      </w:r>
      <w:r w:rsidR="00E45816">
        <w:t xml:space="preserve"> första stycket</w:t>
      </w:r>
      <w:r w:rsidRPr="00CB52D0">
        <w:t>, innehåller bestäm</w:t>
      </w:r>
      <w:r w:rsidR="00E45816">
        <w:softHyphen/>
      </w:r>
      <w:r w:rsidRPr="00CB52D0">
        <w:t>melser om inter</w:t>
      </w:r>
      <w:r w:rsidRPr="00CB52D0">
        <w:softHyphen/>
        <w:t>nationella överens</w:t>
      </w:r>
      <w:r w:rsidRPr="00CB52D0">
        <w:softHyphen/>
        <w:t xml:space="preserve">kommelser som </w:t>
      </w:r>
      <w:r w:rsidRPr="00CB52D0">
        <w:rPr>
          <w:spacing w:val="-4"/>
        </w:rPr>
        <w:t>Finansinspektionen kan ingå i fråga om tillsyns</w:t>
      </w:r>
      <w:r w:rsidRPr="00CB52D0">
        <w:rPr>
          <w:spacing w:val="-4"/>
        </w:rPr>
        <w:softHyphen/>
        <w:t>ansvaret över en värdepappersföretagskoncern</w:t>
      </w:r>
      <w:r w:rsidRPr="00CB52D0">
        <w:t>.</w:t>
      </w:r>
      <w:r w:rsidRPr="00CB52D0" w:rsidDel="00860B2B">
        <w:t xml:space="preserve"> </w:t>
      </w:r>
      <w:r w:rsidRPr="00CB52D0">
        <w:t>Para</w:t>
      </w:r>
      <w:r w:rsidR="00E45816">
        <w:softHyphen/>
      </w:r>
      <w:r w:rsidRPr="00CB52D0">
        <w:t>grafen genomför delvis artiklarna 4.3 c och 46.6 i värde</w:t>
      </w:r>
      <w:r w:rsidRPr="00CB52D0">
        <w:softHyphen/>
        <w:t>pappers</w:t>
      </w:r>
      <w:r w:rsidR="00E45816">
        <w:softHyphen/>
      </w:r>
      <w:r w:rsidRPr="00CB52D0">
        <w:t>bolags</w:t>
      </w:r>
      <w:r w:rsidRPr="00CB52D0">
        <w:softHyphen/>
        <w:t>direk</w:t>
      </w:r>
      <w:r w:rsidRPr="00CB52D0">
        <w:softHyphen/>
        <w:t xml:space="preserve">tivet. </w:t>
      </w:r>
      <w:r w:rsidR="00BF000F">
        <w:t>Paragrafen är utformad</w:t>
      </w:r>
      <w:r w:rsidR="00DE1FBD">
        <w:t xml:space="preserve"> i enlighet med </w:t>
      </w:r>
      <w:r w:rsidR="00DE1FBD" w:rsidRPr="0042580D">
        <w:rPr>
          <w:i/>
          <w:iCs/>
        </w:rPr>
        <w:t xml:space="preserve">Lagrådets </w:t>
      </w:r>
      <w:r w:rsidR="00DE1FBD">
        <w:t>förslag.</w:t>
      </w:r>
    </w:p>
    <w:p w14:paraId="636A1E75" w14:textId="77777777" w:rsidR="001C049F" w:rsidRDefault="00890231" w:rsidP="00890231">
      <w:pPr>
        <w:pStyle w:val="Brdtextmedindrag"/>
      </w:pPr>
      <w:r w:rsidRPr="00CB52D0">
        <w:t>Paragrafen avser det fallet då Finansinspektionen enligt huvudregeln i 1 § första stycket ska utöva den gruppbaserade tillsynen men, enligt de förut</w:t>
      </w:r>
      <w:r w:rsidRPr="00CB52D0">
        <w:softHyphen/>
        <w:t xml:space="preserve">sättningar </w:t>
      </w:r>
      <w:r w:rsidRPr="00CB52D0">
        <w:rPr>
          <w:spacing w:val="-2"/>
        </w:rPr>
        <w:t>som anges i paragrafen, kan</w:t>
      </w:r>
      <w:r w:rsidRPr="00CB52D0">
        <w:t xml:space="preserve"> över</w:t>
      </w:r>
      <w:r w:rsidRPr="00CB52D0">
        <w:softHyphen/>
        <w:t>låta på annan behörig myndighet att i stället utföra dessa uppgifter. I 3 § regleras den omvända situationen att någon annan behörig myndighet än Finansinspektionen är ansvarig enligt huvudregeln.</w:t>
      </w:r>
    </w:p>
    <w:p w14:paraId="6CBBA1FF" w14:textId="0639687C" w:rsidR="00890231" w:rsidRPr="00CB52D0" w:rsidRDefault="00890231" w:rsidP="00890231">
      <w:pPr>
        <w:pStyle w:val="Brdtextmedindrag"/>
        <w:rPr>
          <w:i/>
          <w:iCs/>
        </w:rPr>
      </w:pPr>
      <w:r w:rsidRPr="00CB52D0">
        <w:t xml:space="preserve"> </w:t>
      </w:r>
    </w:p>
    <w:p w14:paraId="7542B5C9" w14:textId="00B9E117" w:rsidR="00890231" w:rsidRPr="00CB52D0" w:rsidRDefault="00890231" w:rsidP="0000314E">
      <w:pPr>
        <w:pStyle w:val="Brdtextmedindrag"/>
        <w:ind w:firstLine="0"/>
        <w:rPr>
          <w:i/>
          <w:sz w:val="18"/>
          <w:szCs w:val="18"/>
        </w:rPr>
      </w:pPr>
      <w:r w:rsidRPr="00CB52D0">
        <w:rPr>
          <w:b/>
          <w:i/>
          <w:sz w:val="18"/>
          <w:szCs w:val="18"/>
        </w:rPr>
        <w:t>3 §</w:t>
      </w:r>
      <w:r w:rsidRPr="00CB52D0">
        <w:rPr>
          <w:i/>
          <w:sz w:val="18"/>
          <w:szCs w:val="18"/>
        </w:rPr>
        <w:t xml:space="preserve">    Om det skulle vara olämpligt med hänsyn till de värdepappersbolag eller motsvarande utländska företag </w:t>
      </w:r>
      <w:r w:rsidR="00761F53" w:rsidRPr="00CB52D0">
        <w:rPr>
          <w:i/>
          <w:sz w:val="18"/>
          <w:szCs w:val="18"/>
        </w:rPr>
        <w:t xml:space="preserve">det gäller </w:t>
      </w:r>
      <w:r w:rsidRPr="00CB52D0">
        <w:rPr>
          <w:i/>
          <w:sz w:val="18"/>
          <w:szCs w:val="18"/>
        </w:rPr>
        <w:t>i en värdepappers</w:t>
      </w:r>
      <w:r>
        <w:rPr>
          <w:i/>
          <w:sz w:val="18"/>
          <w:szCs w:val="18"/>
        </w:rPr>
        <w:t>företags</w:t>
      </w:r>
      <w:r w:rsidRPr="00CB52D0">
        <w:rPr>
          <w:i/>
          <w:sz w:val="18"/>
          <w:szCs w:val="18"/>
        </w:rPr>
        <w:t>koncern</w:t>
      </w:r>
      <w:r w:rsidRPr="00CB52D0" w:rsidDel="00761F53">
        <w:rPr>
          <w:i/>
          <w:sz w:val="18"/>
          <w:szCs w:val="18"/>
        </w:rPr>
        <w:t xml:space="preserve"> </w:t>
      </w:r>
      <w:r w:rsidRPr="00CB52D0">
        <w:rPr>
          <w:i/>
          <w:sz w:val="18"/>
          <w:szCs w:val="18"/>
        </w:rPr>
        <w:t>och</w:t>
      </w:r>
      <w:r w:rsidRPr="00CB52D0">
        <w:rPr>
          <w:sz w:val="18"/>
          <w:szCs w:val="18"/>
        </w:rPr>
        <w:t xml:space="preserve"> </w:t>
      </w:r>
      <w:r w:rsidRPr="00CB52D0">
        <w:rPr>
          <w:i/>
          <w:sz w:val="18"/>
          <w:szCs w:val="18"/>
        </w:rPr>
        <w:t>betydelsen av deras verksamhet i de olika länderna inom EES att tillsynen utövas av den myndighet som enligt artikel 46.3–46.5 i värdepappers</w:t>
      </w:r>
      <w:r w:rsidRPr="00CB52D0">
        <w:rPr>
          <w:i/>
          <w:sz w:val="18"/>
          <w:szCs w:val="18"/>
        </w:rPr>
        <w:softHyphen/>
        <w:t>bolagsdirektivet ska utöva sådan tillsyn som avses i 1 §, får Finansinspektionen komma överens med de övriga berörda behöriga myndigheterna om att inspektionen eller någon annan behörig myndighet ska ansvara för tillsynen.</w:t>
      </w:r>
    </w:p>
    <w:p w14:paraId="398C1CC9" w14:textId="77777777" w:rsidR="00890231" w:rsidRPr="00CB52D0" w:rsidRDefault="00890231" w:rsidP="00890231">
      <w:pPr>
        <w:pStyle w:val="Brdtextmedindrag"/>
        <w:rPr>
          <w:i/>
          <w:iCs/>
        </w:rPr>
      </w:pPr>
    </w:p>
    <w:p w14:paraId="4F3925D5" w14:textId="5910470B" w:rsidR="00890231" w:rsidRPr="00CB52D0" w:rsidRDefault="00890231" w:rsidP="0000314E">
      <w:pPr>
        <w:pStyle w:val="Brdtext"/>
      </w:pPr>
      <w:r w:rsidRPr="00CB52D0">
        <w:t>Paragrafen, som motsvarar 4 kap. 3 §</w:t>
      </w:r>
      <w:r w:rsidR="0027644B">
        <w:t xml:space="preserve"> första stycket</w:t>
      </w:r>
      <w:r w:rsidRPr="00CB52D0">
        <w:t>, innehåller bestämmel</w:t>
      </w:r>
      <w:r w:rsidR="00E95556">
        <w:softHyphen/>
      </w:r>
      <w:r w:rsidRPr="00CB52D0">
        <w:t xml:space="preserve">ser om internationella överenskommelser som </w:t>
      </w:r>
      <w:r w:rsidRPr="00CB52D0">
        <w:rPr>
          <w:spacing w:val="-4"/>
        </w:rPr>
        <w:t>Finans</w:t>
      </w:r>
      <w:r w:rsidR="0046175C">
        <w:rPr>
          <w:spacing w:val="-4"/>
        </w:rPr>
        <w:softHyphen/>
      </w:r>
      <w:r w:rsidRPr="00CB52D0">
        <w:rPr>
          <w:spacing w:val="-4"/>
        </w:rPr>
        <w:t>inspek</w:t>
      </w:r>
      <w:r w:rsidR="0046175C">
        <w:rPr>
          <w:spacing w:val="-4"/>
        </w:rPr>
        <w:softHyphen/>
      </w:r>
      <w:r w:rsidRPr="00CB52D0">
        <w:rPr>
          <w:spacing w:val="-4"/>
        </w:rPr>
        <w:t>tionen kan ingå i fråga om tillsyns</w:t>
      </w:r>
      <w:r w:rsidRPr="00CB52D0">
        <w:rPr>
          <w:spacing w:val="-4"/>
        </w:rPr>
        <w:softHyphen/>
        <w:t>ansvaret över en värde</w:t>
      </w:r>
      <w:r w:rsidR="0046175C">
        <w:rPr>
          <w:spacing w:val="-4"/>
        </w:rPr>
        <w:softHyphen/>
      </w:r>
      <w:r w:rsidRPr="00CB52D0">
        <w:rPr>
          <w:spacing w:val="-4"/>
        </w:rPr>
        <w:t>pap</w:t>
      </w:r>
      <w:r w:rsidR="0046175C">
        <w:rPr>
          <w:spacing w:val="-4"/>
        </w:rPr>
        <w:softHyphen/>
      </w:r>
      <w:r w:rsidRPr="00CB52D0">
        <w:rPr>
          <w:spacing w:val="-4"/>
        </w:rPr>
        <w:t>pers</w:t>
      </w:r>
      <w:r w:rsidR="0046175C">
        <w:rPr>
          <w:spacing w:val="-4"/>
        </w:rPr>
        <w:softHyphen/>
      </w:r>
      <w:r w:rsidRPr="00CB52D0">
        <w:rPr>
          <w:spacing w:val="-4"/>
        </w:rPr>
        <w:t>före</w:t>
      </w:r>
      <w:r w:rsidR="0046175C">
        <w:rPr>
          <w:spacing w:val="-4"/>
        </w:rPr>
        <w:softHyphen/>
      </w:r>
      <w:r w:rsidRPr="00CB52D0">
        <w:rPr>
          <w:spacing w:val="-4"/>
        </w:rPr>
        <w:t>tagskoncern.</w:t>
      </w:r>
      <w:r w:rsidRPr="00CB52D0">
        <w:t xml:space="preserve"> Paragrafen genomför delvis artik</w:t>
      </w:r>
      <w:r w:rsidRPr="00CB52D0">
        <w:softHyphen/>
        <w:t>larna 4.3 c och 46.6 i värdepappersbolags</w:t>
      </w:r>
      <w:r w:rsidRPr="00CB52D0">
        <w:softHyphen/>
        <w:t xml:space="preserve">direktivet. </w:t>
      </w:r>
      <w:r w:rsidR="00BF000F">
        <w:t>Paragrafen är utformad</w:t>
      </w:r>
      <w:r w:rsidR="00DE1FBD">
        <w:t xml:space="preserve"> i enlighet med </w:t>
      </w:r>
      <w:r w:rsidR="00DE1FBD" w:rsidRPr="0042580D">
        <w:rPr>
          <w:i/>
          <w:iCs/>
        </w:rPr>
        <w:t xml:space="preserve">Lagrådets </w:t>
      </w:r>
      <w:r w:rsidR="00DE1FBD">
        <w:t>förslag.</w:t>
      </w:r>
      <w:r w:rsidR="006D2FFA">
        <w:t xml:space="preserve"> </w:t>
      </w:r>
    </w:p>
    <w:p w14:paraId="262F5552" w14:textId="40E747EE" w:rsidR="00890231" w:rsidRDefault="00890231" w:rsidP="00890231">
      <w:pPr>
        <w:pStyle w:val="Brdtextmedindrag"/>
      </w:pPr>
      <w:r w:rsidRPr="00CB52D0">
        <w:t>Paragrafen gäller i fall då det som huvudregel är en behörig myndighet i ett annat land inom EES som ska ansvara för den gruppbaserade tillsynen. Enligt de förutsättningar som anges i para</w:t>
      </w:r>
      <w:r w:rsidRPr="00CB52D0">
        <w:softHyphen/>
      </w:r>
      <w:r w:rsidRPr="00CB52D0">
        <w:rPr>
          <w:spacing w:val="-2"/>
        </w:rPr>
        <w:t>grafen kan Finansinspektionen eller någon annan behörig myndighet i stället utses som ansvarig</w:t>
      </w:r>
      <w:r w:rsidRPr="00CB52D0">
        <w:t xml:space="preserve">. </w:t>
      </w:r>
    </w:p>
    <w:p w14:paraId="07766C1C" w14:textId="77777777" w:rsidR="008B479B" w:rsidRPr="00CB52D0" w:rsidRDefault="008B479B" w:rsidP="00890231">
      <w:pPr>
        <w:pStyle w:val="Brdtextmedindrag"/>
      </w:pPr>
    </w:p>
    <w:p w14:paraId="2A8A7F02" w14:textId="1CD25503" w:rsidR="00C27144" w:rsidRDefault="00C27144" w:rsidP="0000314E">
      <w:pPr>
        <w:pStyle w:val="Brdtextmedindrag"/>
        <w:ind w:firstLine="0"/>
        <w:rPr>
          <w:i/>
          <w:iCs/>
          <w:sz w:val="18"/>
          <w:szCs w:val="18"/>
        </w:rPr>
      </w:pPr>
      <w:r w:rsidRPr="0027644B">
        <w:rPr>
          <w:b/>
          <w:i/>
          <w:sz w:val="18"/>
          <w:szCs w:val="18"/>
        </w:rPr>
        <w:t>4 §</w:t>
      </w:r>
      <w:r w:rsidRPr="0027644B">
        <w:rPr>
          <w:i/>
          <w:sz w:val="18"/>
          <w:szCs w:val="18"/>
        </w:rPr>
        <w:t>    </w:t>
      </w:r>
      <w:r w:rsidRPr="00C326EF">
        <w:rPr>
          <w:i/>
          <w:iCs/>
          <w:sz w:val="18"/>
          <w:szCs w:val="18"/>
        </w:rPr>
        <w:t>Innan Finansinspektionen</w:t>
      </w:r>
      <w:r>
        <w:rPr>
          <w:i/>
          <w:iCs/>
          <w:sz w:val="18"/>
          <w:szCs w:val="18"/>
        </w:rPr>
        <w:t xml:space="preserve"> och de övriga berörda behöriga myndigheterna</w:t>
      </w:r>
      <w:r w:rsidRPr="00C326EF">
        <w:rPr>
          <w:i/>
          <w:iCs/>
          <w:sz w:val="18"/>
          <w:szCs w:val="18"/>
        </w:rPr>
        <w:t xml:space="preserve"> ingår en överenskommelse enligt 2 eller 3 §</w:t>
      </w:r>
      <w:r w:rsidRPr="00C326EF">
        <w:rPr>
          <w:sz w:val="18"/>
          <w:szCs w:val="18"/>
        </w:rPr>
        <w:t xml:space="preserve"> ska </w:t>
      </w:r>
      <w:r w:rsidRPr="00C326EF">
        <w:rPr>
          <w:i/>
          <w:iCs/>
          <w:sz w:val="18"/>
          <w:szCs w:val="18"/>
        </w:rPr>
        <w:t>det blandade finansiella moder</w:t>
      </w:r>
      <w:r>
        <w:rPr>
          <w:i/>
          <w:iCs/>
          <w:sz w:val="18"/>
          <w:szCs w:val="18"/>
        </w:rPr>
        <w:softHyphen/>
      </w:r>
      <w:r w:rsidRPr="00C326EF">
        <w:rPr>
          <w:i/>
          <w:iCs/>
          <w:sz w:val="18"/>
          <w:szCs w:val="18"/>
        </w:rPr>
        <w:t>holdingföretaget inom EES, det värdepappers</w:t>
      </w:r>
      <w:r w:rsidRPr="00C326EF">
        <w:rPr>
          <w:i/>
          <w:iCs/>
          <w:sz w:val="18"/>
          <w:szCs w:val="18"/>
        </w:rPr>
        <w:softHyphen/>
        <w:t>inrik</w:t>
      </w:r>
      <w:r w:rsidRPr="00C326EF">
        <w:rPr>
          <w:i/>
          <w:iCs/>
          <w:sz w:val="18"/>
          <w:szCs w:val="18"/>
        </w:rPr>
        <w:softHyphen/>
        <w:t>tade moderholdingföretaget inom EES eller det värde</w:t>
      </w:r>
      <w:r w:rsidRPr="00C326EF">
        <w:rPr>
          <w:i/>
          <w:iCs/>
          <w:sz w:val="18"/>
          <w:szCs w:val="18"/>
        </w:rPr>
        <w:softHyphen/>
        <w:t>pappers</w:t>
      </w:r>
      <w:r w:rsidRPr="00C326EF">
        <w:rPr>
          <w:i/>
          <w:iCs/>
          <w:sz w:val="18"/>
          <w:szCs w:val="18"/>
        </w:rPr>
        <w:softHyphen/>
        <w:t>bolag eller motsvarande utländska före</w:t>
      </w:r>
      <w:r w:rsidRPr="00C326EF">
        <w:rPr>
          <w:i/>
          <w:iCs/>
          <w:sz w:val="18"/>
          <w:szCs w:val="18"/>
        </w:rPr>
        <w:softHyphen/>
        <w:t xml:space="preserve">tag som </w:t>
      </w:r>
      <w:r w:rsidRPr="00C326EF">
        <w:rPr>
          <w:i/>
          <w:iCs/>
          <w:sz w:val="18"/>
          <w:szCs w:val="18"/>
        </w:rPr>
        <w:lastRenderedPageBreak/>
        <w:t>har den största balans</w:t>
      </w:r>
      <w:r w:rsidRPr="00C326EF">
        <w:rPr>
          <w:i/>
          <w:iCs/>
          <w:sz w:val="18"/>
          <w:szCs w:val="18"/>
        </w:rPr>
        <w:softHyphen/>
        <w:t>omslutningen, bero</w:t>
      </w:r>
      <w:r w:rsidRPr="00C326EF">
        <w:rPr>
          <w:i/>
          <w:iCs/>
          <w:sz w:val="18"/>
          <w:szCs w:val="18"/>
        </w:rPr>
        <w:softHyphen/>
        <w:t xml:space="preserve">ende på vad som är tillämpligt, ges tillfälle att yttra sig. </w:t>
      </w:r>
    </w:p>
    <w:p w14:paraId="73B0CBF8" w14:textId="7302339D" w:rsidR="0027644B" w:rsidRPr="0013700F" w:rsidRDefault="0027644B" w:rsidP="0000314E">
      <w:pPr>
        <w:pStyle w:val="Brdtextmedindrag"/>
        <w:rPr>
          <w:i/>
          <w:sz w:val="18"/>
          <w:szCs w:val="18"/>
        </w:rPr>
      </w:pPr>
      <w:r w:rsidRPr="00047F31">
        <w:rPr>
          <w:i/>
          <w:sz w:val="18"/>
          <w:szCs w:val="18"/>
        </w:rPr>
        <w:t>Europe</w:t>
      </w:r>
      <w:r w:rsidRPr="00047F31">
        <w:rPr>
          <w:i/>
          <w:sz w:val="18"/>
          <w:szCs w:val="18"/>
        </w:rPr>
        <w:softHyphen/>
        <w:t>iska kommis</w:t>
      </w:r>
      <w:r w:rsidRPr="00047F31">
        <w:rPr>
          <w:i/>
          <w:sz w:val="18"/>
          <w:szCs w:val="18"/>
        </w:rPr>
        <w:softHyphen/>
        <w:t>si</w:t>
      </w:r>
      <w:r w:rsidRPr="00520A06">
        <w:rPr>
          <w:i/>
          <w:sz w:val="18"/>
          <w:szCs w:val="18"/>
        </w:rPr>
        <w:t>onen och Europeiska bankmyn</w:t>
      </w:r>
      <w:r w:rsidRPr="00520A06">
        <w:rPr>
          <w:i/>
          <w:sz w:val="18"/>
          <w:szCs w:val="18"/>
        </w:rPr>
        <w:softHyphen/>
        <w:t>digheten ska und</w:t>
      </w:r>
      <w:r w:rsidRPr="004E50DB">
        <w:rPr>
          <w:i/>
          <w:sz w:val="18"/>
          <w:szCs w:val="18"/>
        </w:rPr>
        <w:t>errättas om överenskommelsen.</w:t>
      </w:r>
    </w:p>
    <w:p w14:paraId="0EBE170B" w14:textId="77777777" w:rsidR="009A114F" w:rsidRDefault="009A114F" w:rsidP="0000314E">
      <w:pPr>
        <w:pStyle w:val="Brdtextmedindrag"/>
        <w:ind w:firstLine="0"/>
        <w:rPr>
          <w:sz w:val="18"/>
          <w:szCs w:val="18"/>
        </w:rPr>
      </w:pPr>
    </w:p>
    <w:p w14:paraId="13CDC532" w14:textId="5FBE3AC2" w:rsidR="00E45816" w:rsidRPr="00596ACE" w:rsidRDefault="0027644B" w:rsidP="0000314E">
      <w:pPr>
        <w:pStyle w:val="Brdtext"/>
      </w:pPr>
      <w:r w:rsidRPr="00596ACE">
        <w:t>Paragrafen</w:t>
      </w:r>
      <w:r w:rsidR="00996C9F" w:rsidRPr="00596ACE">
        <w:t>, som motsvarar 4 kap. 2 § andra stycket och 3 § andra stycket,</w:t>
      </w:r>
      <w:r w:rsidR="009A114F" w:rsidRPr="00596ACE">
        <w:t xml:space="preserve"> </w:t>
      </w:r>
      <w:r w:rsidRPr="00596ACE">
        <w:t xml:space="preserve">innehåller bestämmelser </w:t>
      </w:r>
      <w:r w:rsidR="00E45816" w:rsidRPr="00596ACE">
        <w:t>om internationella överens</w:t>
      </w:r>
      <w:r w:rsidR="00E45816" w:rsidRPr="00596ACE">
        <w:softHyphen/>
        <w:t>kommelser som Finansinspektionen kan ingå i fråga om tillsynsansvaret över en värde</w:t>
      </w:r>
      <w:r w:rsidR="00DE1FBD">
        <w:softHyphen/>
      </w:r>
      <w:r w:rsidR="00E45816" w:rsidRPr="00596ACE">
        <w:t xml:space="preserve">pappersföretagskoncern. </w:t>
      </w:r>
      <w:r w:rsidR="00E45816" w:rsidRPr="00CB52D0">
        <w:t>Paragrafen genomför delvis artik</w:t>
      </w:r>
      <w:r w:rsidR="00E45816" w:rsidRPr="00CB52D0">
        <w:softHyphen/>
        <w:t xml:space="preserve">larna 4.3 c och 46.6 i </w:t>
      </w:r>
      <w:r w:rsidR="00E45816" w:rsidRPr="00ED5F34">
        <w:t>värdepappersbolags</w:t>
      </w:r>
      <w:r w:rsidR="00E45816" w:rsidRPr="00ED5F34">
        <w:softHyphen/>
        <w:t xml:space="preserve">direktivet. </w:t>
      </w:r>
      <w:r w:rsidR="00DE1FBD">
        <w:t xml:space="preserve">Paragrafen </w:t>
      </w:r>
      <w:r w:rsidR="00C27144">
        <w:t xml:space="preserve">är </w:t>
      </w:r>
      <w:r w:rsidR="00120981">
        <w:t xml:space="preserve">i allt väsentligt </w:t>
      </w:r>
      <w:r w:rsidR="00C27144">
        <w:t>utformad</w:t>
      </w:r>
      <w:r w:rsidR="00DE1FBD">
        <w:t xml:space="preserve"> </w:t>
      </w:r>
      <w:r w:rsidR="00120981">
        <w:t xml:space="preserve">i enlighet med </w:t>
      </w:r>
      <w:r w:rsidR="00C27144" w:rsidRPr="0042580D">
        <w:rPr>
          <w:i/>
          <w:iCs/>
        </w:rPr>
        <w:t>Lagrådet</w:t>
      </w:r>
      <w:r w:rsidR="00120981">
        <w:rPr>
          <w:i/>
          <w:iCs/>
        </w:rPr>
        <w:t>s</w:t>
      </w:r>
      <w:r w:rsidR="00120981">
        <w:t xml:space="preserve"> förslag</w:t>
      </w:r>
      <w:r w:rsidR="00DE1FBD">
        <w:t>.</w:t>
      </w:r>
    </w:p>
    <w:p w14:paraId="5E010F6F" w14:textId="2983AE85" w:rsidR="0027644B" w:rsidRPr="00ED5F34" w:rsidRDefault="00E45816" w:rsidP="0000314E">
      <w:pPr>
        <w:pStyle w:val="Brdtextmedindrag"/>
      </w:pPr>
      <w:r w:rsidRPr="00596ACE">
        <w:t xml:space="preserve">I </w:t>
      </w:r>
      <w:r w:rsidR="00D802EA" w:rsidRPr="00814444">
        <w:rPr>
          <w:i/>
        </w:rPr>
        <w:t>första stycket</w:t>
      </w:r>
      <w:r w:rsidRPr="00596ACE">
        <w:t xml:space="preserve"> anges vilka </w:t>
      </w:r>
      <w:r w:rsidR="0027644B" w:rsidRPr="00ED5F34">
        <w:t xml:space="preserve">företag </w:t>
      </w:r>
      <w:r w:rsidRPr="00596ACE">
        <w:t xml:space="preserve">som ska ges tillfälle att yttra sig innan </w:t>
      </w:r>
      <w:r w:rsidR="009349DA" w:rsidRPr="00596ACE">
        <w:t xml:space="preserve">en internationell </w:t>
      </w:r>
      <w:r w:rsidRPr="00596ACE">
        <w:t>överenskommelse</w:t>
      </w:r>
      <w:r w:rsidR="009349DA" w:rsidRPr="00596ACE">
        <w:t xml:space="preserve"> enligt 2 eller 3 § </w:t>
      </w:r>
      <w:r w:rsidRPr="00596ACE">
        <w:t>ingås</w:t>
      </w:r>
      <w:r w:rsidR="009349DA" w:rsidRPr="00596ACE">
        <w:t xml:space="preserve">. Det anges </w:t>
      </w:r>
      <w:r w:rsidR="00D802EA">
        <w:t xml:space="preserve">i </w:t>
      </w:r>
      <w:r w:rsidR="00D802EA" w:rsidRPr="00814444">
        <w:rPr>
          <w:i/>
        </w:rPr>
        <w:t>andra stycket</w:t>
      </w:r>
      <w:r w:rsidR="009349DA" w:rsidRPr="00596ACE">
        <w:t xml:space="preserve"> </w:t>
      </w:r>
      <w:r w:rsidR="009A114F" w:rsidRPr="00596ACE">
        <w:t>att Europeiska kommissionen och Europeiska bank</w:t>
      </w:r>
      <w:r w:rsidR="000A5032">
        <w:softHyphen/>
      </w:r>
      <w:r w:rsidR="009A114F" w:rsidRPr="00596ACE">
        <w:t>myndigheten ska underrättas om en sådan överenskommelse.</w:t>
      </w:r>
      <w:r w:rsidR="00C27144" w:rsidRPr="00596ACE" w:rsidDel="00C27144">
        <w:t xml:space="preserve"> </w:t>
      </w:r>
    </w:p>
    <w:p w14:paraId="4B7ADA1B" w14:textId="77777777" w:rsidR="00890231" w:rsidRPr="00CB52D0" w:rsidRDefault="00890231" w:rsidP="00890231">
      <w:pPr>
        <w:pStyle w:val="Rubrik4utannumrering"/>
        <w:rPr>
          <w:i/>
          <w:iCs/>
        </w:rPr>
      </w:pPr>
      <w:r w:rsidRPr="00CB52D0">
        <w:t xml:space="preserve">5 kap. Tillsyn över interna metoder </w:t>
      </w:r>
      <w:r w:rsidRPr="00CB52D0">
        <w:rPr>
          <w:i/>
          <w:iCs/>
        </w:rPr>
        <w:t>för kreditinstitut</w:t>
      </w:r>
    </w:p>
    <w:p w14:paraId="430E0A76" w14:textId="77777777" w:rsidR="00890231" w:rsidRPr="00CB52D0" w:rsidRDefault="00890231" w:rsidP="00890231">
      <w:pPr>
        <w:pStyle w:val="Brdtext"/>
        <w:spacing w:line="220" w:lineRule="exact"/>
        <w:rPr>
          <w:sz w:val="18"/>
          <w:szCs w:val="18"/>
        </w:rPr>
      </w:pPr>
      <w:r w:rsidRPr="00CB52D0">
        <w:rPr>
          <w:b/>
          <w:sz w:val="18"/>
          <w:szCs w:val="18"/>
        </w:rPr>
        <w:t>1 §    </w:t>
      </w:r>
      <w:r w:rsidRPr="00CB52D0">
        <w:rPr>
          <w:sz w:val="18"/>
          <w:szCs w:val="18"/>
        </w:rPr>
        <w:t xml:space="preserve">Finansinspektionen ska löpande, åtminstone vart tredje år, granska hur ett </w:t>
      </w:r>
      <w:r w:rsidRPr="00CB52D0">
        <w:rPr>
          <w:i/>
          <w:sz w:val="18"/>
          <w:szCs w:val="18"/>
        </w:rPr>
        <w:t>kreditinstitut</w:t>
      </w:r>
      <w:r w:rsidRPr="00CB52D0">
        <w:rPr>
          <w:sz w:val="18"/>
          <w:szCs w:val="18"/>
        </w:rPr>
        <w:t xml:space="preserve"> uppfyller </w:t>
      </w:r>
      <w:r w:rsidRPr="00CB52D0">
        <w:rPr>
          <w:i/>
          <w:iCs/>
          <w:sz w:val="18"/>
          <w:szCs w:val="18"/>
        </w:rPr>
        <w:t>kraven</w:t>
      </w:r>
      <w:r w:rsidRPr="00CB52D0">
        <w:rPr>
          <w:sz w:val="18"/>
          <w:szCs w:val="18"/>
        </w:rPr>
        <w:t xml:space="preserve"> på sådana metoder som kräver tillstånd från de behöriga myndigheterna innan de får användas för att beräkna kapitalbaskraven i enlighet med artiklarna 92–386 i tillsynsförord</w:t>
      </w:r>
      <w:r w:rsidRPr="00CB52D0">
        <w:rPr>
          <w:sz w:val="18"/>
          <w:szCs w:val="18"/>
        </w:rPr>
        <w:softHyphen/>
      </w:r>
      <w:r w:rsidRPr="00CB52D0">
        <w:rPr>
          <w:spacing w:val="-4"/>
          <w:sz w:val="18"/>
          <w:szCs w:val="18"/>
        </w:rPr>
        <w:t xml:space="preserve">ningen. Vid bedömningen ska </w:t>
      </w:r>
      <w:r w:rsidRPr="00CB52D0">
        <w:rPr>
          <w:i/>
          <w:iCs/>
          <w:spacing w:val="-4"/>
          <w:sz w:val="18"/>
          <w:szCs w:val="18"/>
        </w:rPr>
        <w:t>inspektionen särskilt beakta</w:t>
      </w:r>
      <w:r w:rsidRPr="00CB52D0">
        <w:rPr>
          <w:spacing w:val="-4"/>
          <w:sz w:val="18"/>
          <w:szCs w:val="18"/>
        </w:rPr>
        <w:t xml:space="preserve"> förändringar i institutets</w:t>
      </w:r>
      <w:r w:rsidRPr="00CB52D0">
        <w:rPr>
          <w:sz w:val="18"/>
          <w:szCs w:val="18"/>
        </w:rPr>
        <w:t xml:space="preserve"> affärsverksamhet och hur interna metoder tillämpas på nya pro</w:t>
      </w:r>
      <w:r w:rsidRPr="00CB52D0">
        <w:rPr>
          <w:sz w:val="18"/>
          <w:szCs w:val="18"/>
        </w:rPr>
        <w:softHyphen/>
        <w:t>dukter.</w:t>
      </w:r>
    </w:p>
    <w:p w14:paraId="0CB423BE" w14:textId="77777777" w:rsidR="00890231" w:rsidRPr="00CB52D0" w:rsidRDefault="00890231" w:rsidP="00890231">
      <w:pPr>
        <w:pStyle w:val="Brdtext"/>
        <w:spacing w:line="220" w:lineRule="exact"/>
        <w:rPr>
          <w:b/>
          <w:sz w:val="18"/>
          <w:szCs w:val="18"/>
        </w:rPr>
      </w:pPr>
    </w:p>
    <w:p w14:paraId="75CBDF73" w14:textId="3CF51492" w:rsidR="00890231" w:rsidRPr="00CB52D0" w:rsidRDefault="00890231" w:rsidP="0000314E">
      <w:pPr>
        <w:pStyle w:val="Brdtext"/>
        <w:spacing w:line="220" w:lineRule="exact"/>
        <w:rPr>
          <w:sz w:val="18"/>
          <w:szCs w:val="18"/>
        </w:rPr>
      </w:pPr>
      <w:r w:rsidRPr="00CB52D0">
        <w:rPr>
          <w:b/>
          <w:sz w:val="18"/>
          <w:szCs w:val="18"/>
        </w:rPr>
        <w:t>2 §</w:t>
      </w:r>
      <w:r w:rsidRPr="00CB52D0">
        <w:rPr>
          <w:sz w:val="18"/>
          <w:szCs w:val="18"/>
        </w:rPr>
        <w:t xml:space="preserve">    Om det framkommer att ett </w:t>
      </w:r>
      <w:r w:rsidRPr="00CB52D0">
        <w:rPr>
          <w:i/>
          <w:sz w:val="18"/>
          <w:szCs w:val="18"/>
        </w:rPr>
        <w:t xml:space="preserve">kreditinstituts </w:t>
      </w:r>
      <w:r w:rsidRPr="00CB52D0">
        <w:rPr>
          <w:sz w:val="18"/>
          <w:szCs w:val="18"/>
        </w:rPr>
        <w:t xml:space="preserve">interna metoder enligt 1 § </w:t>
      </w:r>
      <w:r w:rsidR="00286154" w:rsidRPr="0000314E">
        <w:rPr>
          <w:i/>
          <w:iCs/>
          <w:sz w:val="18"/>
          <w:szCs w:val="18"/>
        </w:rPr>
        <w:t>har</w:t>
      </w:r>
      <w:r w:rsidR="00286154" w:rsidRPr="00CB52D0">
        <w:rPr>
          <w:sz w:val="18"/>
          <w:szCs w:val="18"/>
        </w:rPr>
        <w:t xml:space="preserve"> </w:t>
      </w:r>
      <w:r w:rsidRPr="00CB52D0">
        <w:rPr>
          <w:sz w:val="18"/>
          <w:szCs w:val="18"/>
        </w:rPr>
        <w:t xml:space="preserve">väsentliga brister i fråga om att identifiera risker, ska Finansinspektionen se till att institutet åtgärdar </w:t>
      </w:r>
      <w:r w:rsidR="009D42CD" w:rsidRPr="0000314E">
        <w:rPr>
          <w:i/>
          <w:iCs/>
          <w:sz w:val="18"/>
          <w:szCs w:val="18"/>
        </w:rPr>
        <w:t>bristerna</w:t>
      </w:r>
      <w:r w:rsidR="009D42CD" w:rsidRPr="00CB52D0">
        <w:rPr>
          <w:sz w:val="18"/>
          <w:szCs w:val="18"/>
        </w:rPr>
        <w:t xml:space="preserve"> </w:t>
      </w:r>
      <w:r w:rsidRPr="00CB52D0">
        <w:rPr>
          <w:sz w:val="18"/>
          <w:szCs w:val="18"/>
        </w:rPr>
        <w:t>eller vidtar nödvändiga åtgärder för att minska följderna av dem.</w:t>
      </w:r>
    </w:p>
    <w:p w14:paraId="29483E28" w14:textId="77777777" w:rsidR="00890231" w:rsidRPr="00CB52D0" w:rsidRDefault="00890231" w:rsidP="00890231">
      <w:pPr>
        <w:pStyle w:val="Brdtextmedindrag"/>
      </w:pPr>
    </w:p>
    <w:p w14:paraId="53855647" w14:textId="77777777" w:rsidR="00890231" w:rsidRPr="00CB52D0" w:rsidRDefault="00890231" w:rsidP="00890231">
      <w:pPr>
        <w:pStyle w:val="Brdtext"/>
        <w:spacing w:line="220" w:lineRule="exact"/>
        <w:rPr>
          <w:i/>
          <w:sz w:val="18"/>
          <w:szCs w:val="18"/>
        </w:rPr>
      </w:pPr>
      <w:bookmarkStart w:id="396" w:name="_Hlk63865280"/>
      <w:r w:rsidRPr="00CB52D0">
        <w:rPr>
          <w:b/>
          <w:sz w:val="18"/>
          <w:szCs w:val="18"/>
        </w:rPr>
        <w:t>3 §    </w:t>
      </w:r>
      <w:r w:rsidRPr="00CB52D0">
        <w:rPr>
          <w:sz w:val="18"/>
          <w:szCs w:val="18"/>
        </w:rPr>
        <w:t xml:space="preserve">Om ett </w:t>
      </w:r>
      <w:r w:rsidRPr="00CB52D0">
        <w:rPr>
          <w:i/>
          <w:sz w:val="18"/>
          <w:szCs w:val="18"/>
        </w:rPr>
        <w:t>kreditinstitut</w:t>
      </w:r>
      <w:r w:rsidRPr="00CB52D0">
        <w:rPr>
          <w:sz w:val="18"/>
          <w:szCs w:val="18"/>
        </w:rPr>
        <w:t xml:space="preserve"> som beviljats tillstånd att använda sig av en metod som avses i 1 § inte längre uppfyller kraven för användning av meto</w:t>
      </w:r>
      <w:r w:rsidRPr="00CB52D0">
        <w:rPr>
          <w:sz w:val="18"/>
          <w:szCs w:val="18"/>
        </w:rPr>
        <w:softHyphen/>
        <w:t>den, ska Finans</w:t>
      </w:r>
      <w:r w:rsidRPr="00CB52D0">
        <w:rPr>
          <w:sz w:val="18"/>
          <w:szCs w:val="18"/>
        </w:rPr>
        <w:softHyphen/>
        <w:t>inspektionen kräva att institutet</w:t>
      </w:r>
    </w:p>
    <w:p w14:paraId="3D4BC227" w14:textId="21230ADE" w:rsidR="00890231" w:rsidRPr="00CB52D0" w:rsidRDefault="00890231" w:rsidP="0000314E">
      <w:pPr>
        <w:pStyle w:val="Brdtextmedindrag"/>
        <w:rPr>
          <w:sz w:val="18"/>
          <w:szCs w:val="18"/>
        </w:rPr>
      </w:pPr>
      <w:r w:rsidRPr="00CB52D0">
        <w:rPr>
          <w:sz w:val="18"/>
          <w:szCs w:val="18"/>
        </w:rPr>
        <w:t xml:space="preserve">1. visar att följderna av att kraven inte uppfylls är </w:t>
      </w:r>
      <w:r w:rsidR="00610841" w:rsidRPr="00E44BA7">
        <w:rPr>
          <w:i/>
          <w:iCs/>
          <w:sz w:val="18"/>
          <w:szCs w:val="18"/>
        </w:rPr>
        <w:t>obetydliga</w:t>
      </w:r>
      <w:r w:rsidRPr="00CB52D0">
        <w:rPr>
          <w:sz w:val="18"/>
          <w:szCs w:val="18"/>
        </w:rPr>
        <w:t>, eller</w:t>
      </w:r>
    </w:p>
    <w:p w14:paraId="1E641C46" w14:textId="77777777" w:rsidR="00890231" w:rsidRPr="00CB52D0" w:rsidRDefault="00890231" w:rsidP="00890231">
      <w:pPr>
        <w:pStyle w:val="Brdtextmedindrag"/>
        <w:rPr>
          <w:sz w:val="18"/>
          <w:szCs w:val="18"/>
        </w:rPr>
      </w:pPr>
      <w:r w:rsidRPr="00CB52D0">
        <w:rPr>
          <w:sz w:val="18"/>
          <w:szCs w:val="18"/>
        </w:rPr>
        <w:t>2. presenterar en åtgärdsplan för att i god tid åter uppfylla kraven och ange en tid inom vilken planen ska genomföras.</w:t>
      </w:r>
    </w:p>
    <w:bookmarkEnd w:id="396"/>
    <w:p w14:paraId="019D7590" w14:textId="77777777" w:rsidR="00890231" w:rsidRPr="00CB52D0" w:rsidRDefault="00890231" w:rsidP="00890231">
      <w:pPr>
        <w:pStyle w:val="Brdtextmedindrag"/>
        <w:rPr>
          <w:sz w:val="18"/>
          <w:szCs w:val="18"/>
        </w:rPr>
      </w:pPr>
    </w:p>
    <w:p w14:paraId="10B3B768" w14:textId="4B99866E" w:rsidR="00890231" w:rsidRPr="00CB52D0" w:rsidRDefault="00890231" w:rsidP="0000314E">
      <w:pPr>
        <w:pStyle w:val="Brdtext"/>
        <w:spacing w:line="220" w:lineRule="exact"/>
        <w:rPr>
          <w:sz w:val="18"/>
          <w:szCs w:val="18"/>
        </w:rPr>
      </w:pPr>
      <w:r w:rsidRPr="00CB52D0">
        <w:rPr>
          <w:b/>
          <w:bCs/>
          <w:sz w:val="18"/>
          <w:szCs w:val="18"/>
        </w:rPr>
        <w:t>4 §</w:t>
      </w:r>
      <w:r w:rsidRPr="00CB52D0">
        <w:rPr>
          <w:sz w:val="18"/>
          <w:szCs w:val="18"/>
        </w:rPr>
        <w:t xml:space="preserve">    Om det bedöms osannolikt att den åtgärdsplan som presenteras leder till att kraven kommer att uppfyllas eller om tidsfristen för att genomföra den inte är tillfredsställande, ska Finansinspektionen kräva förbättringar av planen. Om det är osannolikt att </w:t>
      </w:r>
      <w:r w:rsidRPr="00CB52D0">
        <w:rPr>
          <w:i/>
          <w:iCs/>
          <w:sz w:val="18"/>
          <w:szCs w:val="18"/>
        </w:rPr>
        <w:t>kreditinstitutet</w:t>
      </w:r>
      <w:r w:rsidRPr="00CB52D0">
        <w:rPr>
          <w:sz w:val="18"/>
          <w:szCs w:val="18"/>
        </w:rPr>
        <w:t xml:space="preserve"> inom en lämplig tidsfrist åter kommer att uppfylla tillämpliga krav eller om institutet inte på ett tillfredsställande sätt </w:t>
      </w:r>
      <w:r w:rsidRPr="00CB52D0">
        <w:rPr>
          <w:i/>
          <w:iCs/>
          <w:sz w:val="18"/>
          <w:szCs w:val="18"/>
        </w:rPr>
        <w:t>visar</w:t>
      </w:r>
      <w:r w:rsidRPr="00CB52D0">
        <w:rPr>
          <w:sz w:val="18"/>
          <w:szCs w:val="18"/>
        </w:rPr>
        <w:t xml:space="preserve"> att följderna av konstaterade brister är </w:t>
      </w:r>
      <w:r w:rsidR="00610841">
        <w:rPr>
          <w:i/>
          <w:iCs/>
          <w:sz w:val="18"/>
          <w:szCs w:val="18"/>
        </w:rPr>
        <w:t>obetydliga</w:t>
      </w:r>
      <w:r w:rsidRPr="00CB52D0">
        <w:rPr>
          <w:sz w:val="18"/>
          <w:szCs w:val="18"/>
        </w:rPr>
        <w:t xml:space="preserve">, ska tillståndet att använda sig av metoden antingen </w:t>
      </w:r>
      <w:r w:rsidRPr="00CB52D0">
        <w:rPr>
          <w:i/>
          <w:iCs/>
          <w:sz w:val="18"/>
          <w:szCs w:val="18"/>
        </w:rPr>
        <w:t>återkallas eller</w:t>
      </w:r>
      <w:r w:rsidRPr="00CB52D0">
        <w:rPr>
          <w:sz w:val="18"/>
          <w:szCs w:val="18"/>
        </w:rPr>
        <w:t xml:space="preserve"> begränsas till områden där kraven kan uppfyllas inom en lämplig tidsfrist.</w:t>
      </w:r>
    </w:p>
    <w:p w14:paraId="598FDD0F" w14:textId="77777777" w:rsidR="00890231" w:rsidRPr="00CB52D0" w:rsidRDefault="00890231" w:rsidP="00890231">
      <w:pPr>
        <w:pStyle w:val="Brdtext"/>
        <w:spacing w:line="220" w:lineRule="exact"/>
        <w:rPr>
          <w:b/>
          <w:sz w:val="18"/>
          <w:szCs w:val="18"/>
        </w:rPr>
      </w:pPr>
    </w:p>
    <w:p w14:paraId="7F206A57" w14:textId="77777777" w:rsidR="00890231" w:rsidRPr="00CB52D0" w:rsidRDefault="00890231" w:rsidP="00890231">
      <w:pPr>
        <w:pStyle w:val="Brdtext"/>
        <w:spacing w:line="220" w:lineRule="exact"/>
        <w:rPr>
          <w:sz w:val="18"/>
          <w:szCs w:val="18"/>
        </w:rPr>
      </w:pPr>
      <w:r w:rsidRPr="00CB52D0">
        <w:rPr>
          <w:b/>
          <w:sz w:val="18"/>
          <w:szCs w:val="18"/>
        </w:rPr>
        <w:t>5 §</w:t>
      </w:r>
      <w:r w:rsidRPr="00CB52D0">
        <w:rPr>
          <w:sz w:val="18"/>
          <w:szCs w:val="18"/>
        </w:rPr>
        <w:t>    Om det för en intern marknadsriskmodell förekommer upprepade över</w:t>
      </w:r>
      <w:r w:rsidRPr="00CB52D0">
        <w:rPr>
          <w:sz w:val="18"/>
          <w:szCs w:val="18"/>
        </w:rPr>
        <w:softHyphen/>
        <w:t xml:space="preserve">skridanden som avses i artikel 366 i tillsynsförordningen och det tyder på att modellen inte är tillräckligt exakt, ska Finansinspektionen återkalla tillståndet för </w:t>
      </w:r>
      <w:r w:rsidRPr="00CB52D0">
        <w:rPr>
          <w:i/>
          <w:sz w:val="18"/>
          <w:szCs w:val="18"/>
        </w:rPr>
        <w:t>kreditinstitutet</w:t>
      </w:r>
      <w:r w:rsidRPr="00CB52D0">
        <w:rPr>
          <w:sz w:val="18"/>
          <w:szCs w:val="18"/>
        </w:rPr>
        <w:t xml:space="preserve"> att använda den modellen eller vidta lämpliga åtgärder för att säkerställa att institutet snarast förbättrar modellen.</w:t>
      </w:r>
    </w:p>
    <w:p w14:paraId="199C84B1" w14:textId="77777777" w:rsidR="00890231" w:rsidRPr="00CB52D0" w:rsidRDefault="00890231" w:rsidP="00890231">
      <w:pPr>
        <w:pStyle w:val="Brdtextmedindrag"/>
      </w:pPr>
    </w:p>
    <w:p w14:paraId="249B4229" w14:textId="77777777" w:rsidR="00890231" w:rsidRPr="00CB52D0" w:rsidRDefault="00890231" w:rsidP="00890231">
      <w:pPr>
        <w:pStyle w:val="Brdtextmedindrag"/>
        <w:spacing w:line="220" w:lineRule="exact"/>
        <w:ind w:firstLine="0"/>
        <w:rPr>
          <w:sz w:val="18"/>
          <w:szCs w:val="18"/>
        </w:rPr>
      </w:pPr>
      <w:r w:rsidRPr="00CB52D0">
        <w:rPr>
          <w:b/>
          <w:sz w:val="18"/>
          <w:szCs w:val="18"/>
        </w:rPr>
        <w:lastRenderedPageBreak/>
        <w:t>6 §</w:t>
      </w:r>
      <w:r w:rsidRPr="00CB52D0">
        <w:rPr>
          <w:sz w:val="18"/>
          <w:szCs w:val="18"/>
        </w:rPr>
        <w:t xml:space="preserve">    Finansinspektionen får vidta korrigerande åtgärder för ett </w:t>
      </w:r>
      <w:r w:rsidRPr="00CB52D0">
        <w:rPr>
          <w:i/>
          <w:sz w:val="18"/>
          <w:szCs w:val="18"/>
        </w:rPr>
        <w:t>kreditinsti</w:t>
      </w:r>
      <w:r w:rsidRPr="00CB52D0">
        <w:rPr>
          <w:i/>
          <w:sz w:val="18"/>
          <w:szCs w:val="18"/>
        </w:rPr>
        <w:softHyphen/>
        <w:t>tuts</w:t>
      </w:r>
      <w:r w:rsidRPr="00CB52D0">
        <w:rPr>
          <w:sz w:val="18"/>
          <w:szCs w:val="18"/>
        </w:rPr>
        <w:t xml:space="preserve"> interna metoder, om det klart kan fastställas att institutets meto</w:t>
      </w:r>
      <w:r w:rsidRPr="00CB52D0">
        <w:rPr>
          <w:sz w:val="18"/>
          <w:szCs w:val="18"/>
        </w:rPr>
        <w:softHyphen/>
        <w:t>der leder till en underskattning av kapitalbaskraven som inte kan tillskrivas skillnader i exponeringarnas eller positionernas underliggande risker.</w:t>
      </w:r>
    </w:p>
    <w:p w14:paraId="7345D9C9" w14:textId="77777777" w:rsidR="00890231" w:rsidRPr="00CB52D0" w:rsidRDefault="00890231" w:rsidP="00890231">
      <w:pPr>
        <w:pStyle w:val="Brdtextmedindrag"/>
        <w:rPr>
          <w:sz w:val="18"/>
          <w:szCs w:val="18"/>
        </w:rPr>
      </w:pPr>
      <w:r w:rsidRPr="00CB52D0">
        <w:rPr>
          <w:sz w:val="18"/>
          <w:szCs w:val="18"/>
        </w:rPr>
        <w:t>De korrigerande åtgärderna ska syfta till att målen i en intern metod upprätthålls.</w:t>
      </w:r>
    </w:p>
    <w:p w14:paraId="59C0EB61" w14:textId="77777777" w:rsidR="00890231" w:rsidRPr="00CB52D0" w:rsidRDefault="00890231" w:rsidP="00890231">
      <w:pPr>
        <w:pStyle w:val="Brdtextmedindrag"/>
      </w:pPr>
    </w:p>
    <w:p w14:paraId="5912CFB7" w14:textId="3A287D0A" w:rsidR="00890231" w:rsidRPr="00CB52D0" w:rsidRDefault="00890231" w:rsidP="0000314E">
      <w:pPr>
        <w:pStyle w:val="Brdtext"/>
        <w:rPr>
          <w:spacing w:val="-4"/>
        </w:rPr>
      </w:pPr>
      <w:r w:rsidRPr="00CB52D0">
        <w:t>I kapitlet finns bestämmelser om den löpande granskningen av interna metoder och om korrigerande åt</w:t>
      </w:r>
      <w:r w:rsidRPr="00CB52D0">
        <w:softHyphen/>
        <w:t>g</w:t>
      </w:r>
      <w:r w:rsidRPr="00CB52D0">
        <w:rPr>
          <w:spacing w:val="-4"/>
        </w:rPr>
        <w:t>ärder vid tillsyn över interna metoder för kreditinstitut. Övervägandena finns</w:t>
      </w:r>
      <w:r w:rsidRPr="00CB52D0">
        <w:t xml:space="preserve"> i avsnitt</w:t>
      </w:r>
      <w:r>
        <w:t>en 6.3 och</w:t>
      </w:r>
      <w:r w:rsidRPr="00CB52D0">
        <w:t> 11.7.</w:t>
      </w:r>
      <w:r w:rsidR="00DE1FBD">
        <w:t xml:space="preserve"> </w:t>
      </w:r>
      <w:r w:rsidR="00120981">
        <w:t>Bestämmel</w:t>
      </w:r>
      <w:r w:rsidR="00D77CB0">
        <w:softHyphen/>
      </w:r>
      <w:r w:rsidR="00120981">
        <w:t xml:space="preserve">serna i </w:t>
      </w:r>
      <w:r w:rsidR="00C27144" w:rsidRPr="008B479B">
        <w:rPr>
          <w:i/>
          <w:iCs/>
        </w:rPr>
        <w:t>2</w:t>
      </w:r>
      <w:r w:rsidR="00120981">
        <w:rPr>
          <w:i/>
          <w:iCs/>
        </w:rPr>
        <w:t xml:space="preserve">–4 </w:t>
      </w:r>
      <w:r w:rsidR="00C27144" w:rsidRPr="008B479B">
        <w:rPr>
          <w:i/>
          <w:iCs/>
        </w:rPr>
        <w:t>§</w:t>
      </w:r>
      <w:r w:rsidR="00120981">
        <w:rPr>
          <w:i/>
          <w:iCs/>
        </w:rPr>
        <w:t>§</w:t>
      </w:r>
      <w:r w:rsidR="00C27144">
        <w:t xml:space="preserve"> är utformad</w:t>
      </w:r>
      <w:r w:rsidR="00120981">
        <w:t>e</w:t>
      </w:r>
      <w:r w:rsidR="00DE1FBD">
        <w:t xml:space="preserve"> i enlighet med </w:t>
      </w:r>
      <w:r w:rsidR="00DE1FBD" w:rsidRPr="0042580D">
        <w:rPr>
          <w:i/>
          <w:iCs/>
        </w:rPr>
        <w:t xml:space="preserve">Lagrådets </w:t>
      </w:r>
      <w:r w:rsidR="00DE1FBD">
        <w:t>förslag.</w:t>
      </w:r>
    </w:p>
    <w:p w14:paraId="41B77366" w14:textId="77777777" w:rsidR="00890231" w:rsidRPr="00CB52D0" w:rsidRDefault="00890231" w:rsidP="00890231">
      <w:pPr>
        <w:pStyle w:val="Brdtextmedindrag"/>
        <w:rPr>
          <w:spacing w:val="-4"/>
        </w:rPr>
      </w:pPr>
      <w:r w:rsidRPr="00CB52D0">
        <w:rPr>
          <w:spacing w:val="-4"/>
        </w:rPr>
        <w:t>Ändringarna i paragraferna är en följd av att definitionen av institut får en ny innebörd, se författningskommentaren till 1 kap. 2 §. Ändringarna</w:t>
      </w:r>
      <w:r w:rsidRPr="00CB52D0">
        <w:t xml:space="preserve"> innebär att bestämmelserna, som genomför regler i kapi</w:t>
      </w:r>
      <w:r w:rsidRPr="00CB52D0">
        <w:softHyphen/>
        <w:t>taltäck</w:t>
      </w:r>
      <w:r w:rsidRPr="00CB52D0">
        <w:softHyphen/>
      </w:r>
      <w:r w:rsidRPr="00CB52D0">
        <w:rPr>
          <w:spacing w:val="-4"/>
        </w:rPr>
        <w:t xml:space="preserve">ningsdirektivet, bara gäller för kreditinstitut. </w:t>
      </w:r>
    </w:p>
    <w:p w14:paraId="35D2FAAE" w14:textId="5B508830" w:rsidR="00890231" w:rsidRDefault="00890231" w:rsidP="0000314E">
      <w:pPr>
        <w:pStyle w:val="Brdtextmedindrag"/>
      </w:pPr>
      <w:r w:rsidRPr="00CB52D0">
        <w:t xml:space="preserve">Det görs också redaktionella </w:t>
      </w:r>
      <w:r w:rsidR="0046175C">
        <w:t xml:space="preserve">och språkliga </w:t>
      </w:r>
      <w:r w:rsidRPr="00CB52D0">
        <w:t>ändringar.</w:t>
      </w:r>
    </w:p>
    <w:p w14:paraId="79E7AAE4" w14:textId="77777777" w:rsidR="00890231" w:rsidRPr="00CB52D0" w:rsidRDefault="00890231" w:rsidP="00890231">
      <w:pPr>
        <w:pStyle w:val="Brdtextmedindrag"/>
      </w:pPr>
      <w:r w:rsidRPr="00CB52D0">
        <w:t>Bestämmelser om tillsyn över interna modeller i fråga om värdepappers</w:t>
      </w:r>
      <w:r w:rsidRPr="00CB52D0">
        <w:softHyphen/>
        <w:t xml:space="preserve">bolag införs i ett nytt kapitel, 5 a kap. </w:t>
      </w:r>
    </w:p>
    <w:p w14:paraId="4793EA2F" w14:textId="18430F02" w:rsidR="00890231" w:rsidRPr="00CB52D0" w:rsidRDefault="00890231" w:rsidP="00890231">
      <w:pPr>
        <w:pStyle w:val="Rubrik4utannumrering"/>
        <w:rPr>
          <w:i/>
          <w:iCs/>
        </w:rPr>
      </w:pPr>
      <w:r w:rsidRPr="00CB52D0">
        <w:rPr>
          <w:i/>
          <w:iCs/>
        </w:rPr>
        <w:t>5 a kap. Tillsyn över interna modeller för värdepappersbolag</w:t>
      </w:r>
    </w:p>
    <w:p w14:paraId="108BE292" w14:textId="77777777" w:rsidR="00890231" w:rsidRPr="00CB52D0" w:rsidRDefault="00890231" w:rsidP="00890231">
      <w:pPr>
        <w:pStyle w:val="Brdtextmedindrag"/>
        <w:ind w:firstLine="0"/>
      </w:pPr>
      <w:r w:rsidRPr="00CB52D0">
        <w:t xml:space="preserve">Kapitlet är nytt och innehåller bestämmelser om tillsyn över sådana interna modeller som värdepappersbolag kan få tillstånd att använda och som avses i artikel 22 i värdepappersbolagsförordningen. </w:t>
      </w:r>
      <w:r w:rsidRPr="00CB52D0">
        <w:rPr>
          <w:spacing w:val="-5"/>
        </w:rPr>
        <w:t>Genom bestämmel</w:t>
      </w:r>
      <w:r w:rsidRPr="00CB52D0">
        <w:rPr>
          <w:spacing w:val="-5"/>
        </w:rPr>
        <w:softHyphen/>
        <w:t>serna genom</w:t>
      </w:r>
      <w:r w:rsidRPr="00CB52D0">
        <w:rPr>
          <w:spacing w:val="-5"/>
        </w:rPr>
        <w:softHyphen/>
        <w:t xml:space="preserve">förs artikel 37 i värdepappersbolagsdirektivet. </w:t>
      </w:r>
      <w:r w:rsidRPr="00CB52D0">
        <w:t>Över</w:t>
      </w:r>
      <w:r w:rsidRPr="00CB52D0">
        <w:softHyphen/>
        <w:t>vägandena finns i avsnitt 11.7.</w:t>
      </w:r>
    </w:p>
    <w:p w14:paraId="617FB82E" w14:textId="77777777" w:rsidR="00890231" w:rsidRPr="00CB52D0" w:rsidRDefault="00890231" w:rsidP="00890231">
      <w:pPr>
        <w:pStyle w:val="Brdtext"/>
      </w:pPr>
    </w:p>
    <w:p w14:paraId="7BC99EF0" w14:textId="68EAF256" w:rsidR="00890231" w:rsidRPr="00CB52D0" w:rsidRDefault="00890231" w:rsidP="00890231">
      <w:pPr>
        <w:pStyle w:val="Brdtext"/>
        <w:spacing w:line="220" w:lineRule="exact"/>
        <w:rPr>
          <w:i/>
          <w:sz w:val="18"/>
          <w:szCs w:val="18"/>
        </w:rPr>
      </w:pPr>
      <w:bookmarkStart w:id="397" w:name="_Hlk61038901"/>
      <w:r w:rsidRPr="00CB52D0">
        <w:rPr>
          <w:b/>
          <w:i/>
          <w:sz w:val="18"/>
          <w:szCs w:val="18"/>
        </w:rPr>
        <w:t>1 §</w:t>
      </w:r>
      <w:r w:rsidRPr="00CB52D0">
        <w:rPr>
          <w:b/>
          <w:sz w:val="18"/>
          <w:szCs w:val="18"/>
        </w:rPr>
        <w:t>    </w:t>
      </w:r>
      <w:r w:rsidRPr="00CB52D0">
        <w:rPr>
          <w:i/>
          <w:spacing w:val="-6"/>
          <w:sz w:val="18"/>
          <w:szCs w:val="18"/>
        </w:rPr>
        <w:t>Finansinspektionen ska löpande</w:t>
      </w:r>
      <w:r w:rsidRPr="00CB52D0">
        <w:rPr>
          <w:i/>
          <w:sz w:val="18"/>
          <w:szCs w:val="18"/>
        </w:rPr>
        <w:t>, åtminstone vart tredje år, granska hur ett värdepappersbolag upp</w:t>
      </w:r>
      <w:r w:rsidRPr="00CB52D0">
        <w:rPr>
          <w:i/>
          <w:sz w:val="18"/>
          <w:szCs w:val="18"/>
        </w:rPr>
        <w:softHyphen/>
        <w:t>fyller kraven för att få till</w:t>
      </w:r>
      <w:r w:rsidRPr="00CB52D0">
        <w:rPr>
          <w:i/>
          <w:sz w:val="18"/>
          <w:szCs w:val="18"/>
        </w:rPr>
        <w:softHyphen/>
        <w:t>stånd att använda de interna modeller som avses i artikel 22 i värde</w:t>
      </w:r>
      <w:r w:rsidRPr="00CB52D0">
        <w:rPr>
          <w:i/>
          <w:sz w:val="18"/>
          <w:szCs w:val="18"/>
        </w:rPr>
        <w:softHyphen/>
        <w:t>pappers</w:t>
      </w:r>
      <w:r w:rsidRPr="00CB52D0">
        <w:rPr>
          <w:i/>
          <w:sz w:val="18"/>
          <w:szCs w:val="18"/>
        </w:rPr>
        <w:softHyphen/>
        <w:t>bolagsförordningen. Vid bedöm</w:t>
      </w:r>
      <w:r w:rsidR="00D77CB0">
        <w:rPr>
          <w:i/>
          <w:sz w:val="18"/>
          <w:szCs w:val="18"/>
        </w:rPr>
        <w:softHyphen/>
      </w:r>
      <w:r w:rsidRPr="00CB52D0">
        <w:rPr>
          <w:i/>
          <w:sz w:val="18"/>
          <w:szCs w:val="18"/>
        </w:rPr>
        <w:t xml:space="preserve">ningen ska inspektionen särskilt beakta </w:t>
      </w:r>
      <w:r w:rsidRPr="00CB52D0">
        <w:rPr>
          <w:i/>
          <w:spacing w:val="-4"/>
          <w:sz w:val="18"/>
          <w:szCs w:val="18"/>
        </w:rPr>
        <w:t>förändringar i värde</w:t>
      </w:r>
      <w:r w:rsidRPr="00CB52D0">
        <w:rPr>
          <w:i/>
          <w:spacing w:val="-4"/>
          <w:sz w:val="18"/>
          <w:szCs w:val="18"/>
        </w:rPr>
        <w:softHyphen/>
        <w:t>p</w:t>
      </w:r>
      <w:r w:rsidRPr="00CB52D0">
        <w:rPr>
          <w:i/>
          <w:sz w:val="18"/>
          <w:szCs w:val="18"/>
        </w:rPr>
        <w:t>appers</w:t>
      </w:r>
      <w:r w:rsidRPr="00CB52D0">
        <w:rPr>
          <w:i/>
          <w:sz w:val="18"/>
          <w:szCs w:val="18"/>
        </w:rPr>
        <w:softHyphen/>
        <w:t>bolagets affärsverksamhet och hur interna modeller används på nya produkter.</w:t>
      </w:r>
    </w:p>
    <w:p w14:paraId="00E3626A" w14:textId="77777777" w:rsidR="00890231" w:rsidRPr="00CB52D0" w:rsidRDefault="00890231" w:rsidP="00890231">
      <w:pPr>
        <w:pStyle w:val="Brdtext"/>
      </w:pPr>
    </w:p>
    <w:p w14:paraId="2E432E7D" w14:textId="77777777" w:rsidR="00890231" w:rsidRPr="00CB52D0" w:rsidRDefault="00890231" w:rsidP="00890231">
      <w:pPr>
        <w:pStyle w:val="Brdtext"/>
      </w:pPr>
      <w:r w:rsidRPr="00CB52D0">
        <w:t>Paragrafen, som motsvarar 5 kap. 1 §, innehåller en bestämmelse om Finansinspektionens till</w:t>
      </w:r>
      <w:r w:rsidRPr="00CB52D0">
        <w:softHyphen/>
        <w:t>syns</w:t>
      </w:r>
      <w:r w:rsidRPr="00CB52D0">
        <w:softHyphen/>
        <w:t>ansvar över tillståndspliktiga interna modeller för beräkning av kapitalbas</w:t>
      </w:r>
      <w:r w:rsidRPr="00CB52D0">
        <w:softHyphen/>
        <w:t>kravet för positioner i handelslagret hos ett värdepappers</w:t>
      </w:r>
      <w:r w:rsidRPr="00CB52D0">
        <w:softHyphen/>
        <w:t>bolag. Paragrafen genom</w:t>
      </w:r>
      <w:r w:rsidRPr="00CB52D0">
        <w:softHyphen/>
        <w:t xml:space="preserve">för artikel 37.1 första och andra meningarna i </w:t>
      </w:r>
      <w:r w:rsidRPr="00CB52D0">
        <w:rPr>
          <w:spacing w:val="-4"/>
        </w:rPr>
        <w:t>värdepappers</w:t>
      </w:r>
      <w:r w:rsidRPr="00CB52D0">
        <w:rPr>
          <w:spacing w:val="-4"/>
        </w:rPr>
        <w:softHyphen/>
        <w:t>bolags</w:t>
      </w:r>
      <w:r w:rsidRPr="00CB52D0">
        <w:rPr>
          <w:spacing w:val="-4"/>
        </w:rPr>
        <w:softHyphen/>
        <w:t xml:space="preserve">direktivet. </w:t>
      </w:r>
    </w:p>
    <w:p w14:paraId="625B2ACE" w14:textId="77777777" w:rsidR="00890231" w:rsidRPr="00CB52D0" w:rsidRDefault="00890231" w:rsidP="00890231">
      <w:pPr>
        <w:pStyle w:val="Brdtextmedindrag"/>
      </w:pPr>
    </w:p>
    <w:p w14:paraId="5E860B6B" w14:textId="7161AC1C" w:rsidR="00890231" w:rsidRPr="00CB52D0" w:rsidRDefault="00890231" w:rsidP="0000314E">
      <w:pPr>
        <w:pStyle w:val="Brdtext"/>
        <w:spacing w:line="220" w:lineRule="exact"/>
        <w:rPr>
          <w:b/>
          <w:sz w:val="18"/>
          <w:szCs w:val="18"/>
        </w:rPr>
      </w:pPr>
      <w:r w:rsidRPr="00CB52D0">
        <w:rPr>
          <w:b/>
          <w:i/>
          <w:sz w:val="18"/>
          <w:szCs w:val="18"/>
        </w:rPr>
        <w:t>2 §</w:t>
      </w:r>
      <w:r w:rsidRPr="00CB52D0">
        <w:rPr>
          <w:b/>
          <w:sz w:val="18"/>
          <w:szCs w:val="18"/>
        </w:rPr>
        <w:t>    </w:t>
      </w:r>
      <w:r w:rsidRPr="00CB52D0">
        <w:rPr>
          <w:i/>
          <w:sz w:val="18"/>
          <w:szCs w:val="18"/>
        </w:rPr>
        <w:t xml:space="preserve">Om det framkommer att ett </w:t>
      </w:r>
      <w:r w:rsidRPr="00CB52D0">
        <w:rPr>
          <w:i/>
          <w:spacing w:val="-4"/>
          <w:sz w:val="18"/>
          <w:szCs w:val="18"/>
        </w:rPr>
        <w:t>värde</w:t>
      </w:r>
      <w:r w:rsidRPr="00CB52D0">
        <w:rPr>
          <w:i/>
          <w:spacing w:val="-4"/>
          <w:sz w:val="18"/>
          <w:szCs w:val="18"/>
        </w:rPr>
        <w:softHyphen/>
        <w:t>pappersbolags interna model</w:t>
      </w:r>
      <w:r w:rsidRPr="00CB52D0">
        <w:rPr>
          <w:i/>
          <w:spacing w:val="-4"/>
          <w:sz w:val="18"/>
          <w:szCs w:val="18"/>
        </w:rPr>
        <w:softHyphen/>
        <w:t>ler</w:t>
      </w:r>
      <w:r w:rsidRPr="00CB52D0">
        <w:rPr>
          <w:i/>
          <w:sz w:val="18"/>
          <w:szCs w:val="18"/>
        </w:rPr>
        <w:t xml:space="preserve"> som avses i 1 § </w:t>
      </w:r>
      <w:r w:rsidR="009D42CD">
        <w:rPr>
          <w:i/>
          <w:sz w:val="18"/>
          <w:szCs w:val="18"/>
        </w:rPr>
        <w:t>har</w:t>
      </w:r>
      <w:r w:rsidR="009D42CD" w:rsidRPr="00CB52D0">
        <w:rPr>
          <w:i/>
          <w:sz w:val="18"/>
          <w:szCs w:val="18"/>
        </w:rPr>
        <w:t xml:space="preserve"> </w:t>
      </w:r>
      <w:r w:rsidRPr="00CB52D0">
        <w:rPr>
          <w:i/>
          <w:sz w:val="18"/>
          <w:szCs w:val="18"/>
        </w:rPr>
        <w:t>väsentliga brister i fråga om att identifiera risker, ska Finans</w:t>
      </w:r>
      <w:r w:rsidRPr="00CB52D0">
        <w:rPr>
          <w:i/>
          <w:sz w:val="18"/>
          <w:szCs w:val="18"/>
        </w:rPr>
        <w:softHyphen/>
        <w:t>inspektionen se till att bolaget åt</w:t>
      </w:r>
      <w:r w:rsidRPr="00CB52D0">
        <w:rPr>
          <w:i/>
          <w:sz w:val="18"/>
          <w:szCs w:val="18"/>
        </w:rPr>
        <w:softHyphen/>
        <w:t>gärdar bristerna eller vidtar nöd</w:t>
      </w:r>
      <w:r w:rsidRPr="00CB52D0">
        <w:rPr>
          <w:i/>
          <w:sz w:val="18"/>
          <w:szCs w:val="18"/>
        </w:rPr>
        <w:softHyphen/>
        <w:t>vändiga åtgärder för att minska följderna av dem.</w:t>
      </w:r>
    </w:p>
    <w:p w14:paraId="577103A7" w14:textId="77777777" w:rsidR="00890231" w:rsidRPr="00CB52D0" w:rsidRDefault="00890231" w:rsidP="00890231">
      <w:pPr>
        <w:pStyle w:val="Brdtext"/>
      </w:pPr>
    </w:p>
    <w:p w14:paraId="25A5FA35" w14:textId="4B14ADC6" w:rsidR="00890231" w:rsidRPr="00CB52D0" w:rsidRDefault="00890231" w:rsidP="0000314E">
      <w:pPr>
        <w:pStyle w:val="Brdtext"/>
      </w:pPr>
      <w:r w:rsidRPr="00CB52D0">
        <w:t>I paragrafen, som motsvarar 5 kap. 2 §, anges i vilka fall Finansinspek</w:t>
      </w:r>
      <w:r w:rsidRPr="00CB52D0">
        <w:softHyphen/>
        <w:t>tionen ska vidta tillsyns</w:t>
      </w:r>
      <w:r w:rsidRPr="00CB52D0">
        <w:softHyphen/>
        <w:t>åtgärder i sin granskning av ett värdepappersbolags användning av interna model</w:t>
      </w:r>
      <w:r w:rsidRPr="00CB52D0">
        <w:softHyphen/>
        <w:t xml:space="preserve">ler. Paragrafen genomför </w:t>
      </w:r>
      <w:r w:rsidRPr="00CB52D0">
        <w:rPr>
          <w:spacing w:val="-4"/>
        </w:rPr>
        <w:t>artikel 37.1 tredje meningen i värde</w:t>
      </w:r>
      <w:r w:rsidRPr="00CB52D0">
        <w:rPr>
          <w:spacing w:val="-4"/>
        </w:rPr>
        <w:softHyphen/>
        <w:t>pappers</w:t>
      </w:r>
      <w:r w:rsidRPr="00CB52D0">
        <w:rPr>
          <w:spacing w:val="-4"/>
        </w:rPr>
        <w:softHyphen/>
        <w:t>bolagsdirektivet</w:t>
      </w:r>
      <w:r w:rsidRPr="00CB52D0">
        <w:t>.</w:t>
      </w:r>
      <w:r w:rsidR="008B479B" w:rsidRPr="008B479B">
        <w:t xml:space="preserve"> </w:t>
      </w:r>
      <w:r w:rsidR="008B479B">
        <w:t xml:space="preserve">Paragrafen </w:t>
      </w:r>
      <w:r w:rsidR="00C27144">
        <w:t>är utformad</w:t>
      </w:r>
      <w:r w:rsidR="008B479B">
        <w:t xml:space="preserve"> i enlighet med </w:t>
      </w:r>
      <w:r w:rsidR="008B479B" w:rsidRPr="0042580D">
        <w:rPr>
          <w:i/>
          <w:iCs/>
        </w:rPr>
        <w:t xml:space="preserve">Lagrådets </w:t>
      </w:r>
      <w:r w:rsidR="008B479B">
        <w:t>förslag.</w:t>
      </w:r>
    </w:p>
    <w:p w14:paraId="6B7C833E" w14:textId="77777777" w:rsidR="00890231" w:rsidRPr="00CB52D0" w:rsidRDefault="00890231" w:rsidP="00890231">
      <w:pPr>
        <w:pStyle w:val="Brdtext"/>
      </w:pPr>
    </w:p>
    <w:p w14:paraId="22C3C003" w14:textId="77777777" w:rsidR="00890231" w:rsidRPr="00CB52D0" w:rsidRDefault="00890231" w:rsidP="00890231">
      <w:pPr>
        <w:pStyle w:val="Brdtextmedindrag"/>
        <w:ind w:firstLine="0"/>
        <w:rPr>
          <w:i/>
          <w:sz w:val="18"/>
          <w:szCs w:val="18"/>
        </w:rPr>
      </w:pPr>
      <w:r w:rsidRPr="00CB52D0">
        <w:rPr>
          <w:b/>
          <w:i/>
          <w:sz w:val="18"/>
          <w:szCs w:val="18"/>
        </w:rPr>
        <w:t>3 §    </w:t>
      </w:r>
      <w:r w:rsidRPr="00CB52D0">
        <w:rPr>
          <w:i/>
          <w:sz w:val="18"/>
          <w:szCs w:val="18"/>
        </w:rPr>
        <w:t>Om ett värdepappersbolag som beviljats tillstånd att använda in</w:t>
      </w:r>
      <w:r w:rsidRPr="00CB52D0">
        <w:rPr>
          <w:i/>
          <w:sz w:val="18"/>
          <w:szCs w:val="18"/>
        </w:rPr>
        <w:softHyphen/>
        <w:t xml:space="preserve">terna modeller som avses i 1 § inte </w:t>
      </w:r>
      <w:r w:rsidRPr="00CB52D0">
        <w:rPr>
          <w:i/>
          <w:spacing w:val="-4"/>
          <w:sz w:val="18"/>
          <w:szCs w:val="18"/>
        </w:rPr>
        <w:t>längre uppfyller kraven för använd</w:t>
      </w:r>
      <w:r w:rsidRPr="00CB52D0">
        <w:rPr>
          <w:i/>
          <w:spacing w:val="-4"/>
          <w:sz w:val="18"/>
          <w:szCs w:val="18"/>
        </w:rPr>
        <w:softHyphen/>
        <w:t>ning</w:t>
      </w:r>
      <w:r w:rsidRPr="00CB52D0">
        <w:rPr>
          <w:i/>
          <w:sz w:val="18"/>
          <w:szCs w:val="18"/>
        </w:rPr>
        <w:t xml:space="preserve"> av modellerna, ska </w:t>
      </w:r>
      <w:r w:rsidRPr="00CB52D0">
        <w:rPr>
          <w:i/>
          <w:spacing w:val="-6"/>
          <w:sz w:val="18"/>
          <w:szCs w:val="18"/>
        </w:rPr>
        <w:t>Finans</w:t>
      </w:r>
      <w:r w:rsidRPr="00CB52D0">
        <w:rPr>
          <w:i/>
          <w:spacing w:val="-6"/>
          <w:sz w:val="18"/>
          <w:szCs w:val="18"/>
        </w:rPr>
        <w:softHyphen/>
        <w:t>inspektionen kräva att bolaget</w:t>
      </w:r>
    </w:p>
    <w:p w14:paraId="4AA9E883" w14:textId="666D5D3F" w:rsidR="00890231" w:rsidRPr="00CB52D0" w:rsidRDefault="00890231" w:rsidP="0000314E">
      <w:pPr>
        <w:pStyle w:val="Brdtextmedindrag"/>
        <w:rPr>
          <w:i/>
          <w:sz w:val="18"/>
          <w:szCs w:val="18"/>
        </w:rPr>
      </w:pPr>
      <w:r w:rsidRPr="00CB52D0">
        <w:rPr>
          <w:i/>
          <w:sz w:val="18"/>
          <w:szCs w:val="18"/>
        </w:rPr>
        <w:lastRenderedPageBreak/>
        <w:t>1. visar att följderna av att kra</w:t>
      </w:r>
      <w:r w:rsidRPr="00CB52D0">
        <w:rPr>
          <w:i/>
          <w:sz w:val="18"/>
          <w:szCs w:val="18"/>
        </w:rPr>
        <w:softHyphen/>
        <w:t xml:space="preserve">ven inte uppfylls är </w:t>
      </w:r>
      <w:r w:rsidR="00F301E9">
        <w:rPr>
          <w:i/>
          <w:sz w:val="18"/>
          <w:szCs w:val="18"/>
        </w:rPr>
        <w:t>obetydliga</w:t>
      </w:r>
      <w:r w:rsidRPr="00CB52D0">
        <w:rPr>
          <w:i/>
          <w:sz w:val="18"/>
          <w:szCs w:val="18"/>
        </w:rPr>
        <w:t>, eller</w:t>
      </w:r>
    </w:p>
    <w:p w14:paraId="7349D6FB" w14:textId="77777777" w:rsidR="00890231" w:rsidRPr="00CB52D0" w:rsidRDefault="00890231" w:rsidP="00890231">
      <w:pPr>
        <w:pStyle w:val="Brdtextmedindrag"/>
        <w:rPr>
          <w:b/>
          <w:i/>
        </w:rPr>
      </w:pPr>
      <w:r w:rsidRPr="00CB52D0">
        <w:rPr>
          <w:i/>
          <w:sz w:val="18"/>
          <w:szCs w:val="18"/>
        </w:rPr>
        <w:t>2. presenterar en åtgärdsplan för att uppfylla kraven och anger en tid inom vilken planen ska genom</w:t>
      </w:r>
      <w:r w:rsidRPr="00CB52D0">
        <w:rPr>
          <w:i/>
          <w:sz w:val="18"/>
          <w:szCs w:val="18"/>
        </w:rPr>
        <w:softHyphen/>
        <w:t>föras.</w:t>
      </w:r>
    </w:p>
    <w:p w14:paraId="72C962E0" w14:textId="77777777" w:rsidR="00890231" w:rsidRPr="00CB52D0" w:rsidRDefault="00890231" w:rsidP="00890231">
      <w:pPr>
        <w:pStyle w:val="Brdtext"/>
      </w:pPr>
    </w:p>
    <w:p w14:paraId="6816B7CF" w14:textId="5DE9A1C3" w:rsidR="008B479B" w:rsidRPr="008B479B" w:rsidRDefault="00890231" w:rsidP="0000314E">
      <w:pPr>
        <w:pStyle w:val="Brdtext"/>
      </w:pPr>
      <w:r w:rsidRPr="00CB52D0">
        <w:t>Paragrafen, som motsvarar 5 kap. 3 §, innehåller bestämmelser om att Finansinspektionen ska kräva vissa prestationer av ett värdepappersbolag som har beviljats tillstånd att använda en intern modell, men som inte längre uppfyller kraven för detta. Paragrafen genomför artikel 37.3 första stycket första meningen i värdepappersbolagsdirektivet.</w:t>
      </w:r>
      <w:r w:rsidR="00DE1FBD">
        <w:t xml:space="preserve"> </w:t>
      </w:r>
      <w:r w:rsidR="008B479B">
        <w:t xml:space="preserve">Paragrafen </w:t>
      </w:r>
      <w:r w:rsidR="00C27144">
        <w:t>är utformad</w:t>
      </w:r>
      <w:r w:rsidR="008B479B">
        <w:t xml:space="preserve"> i enlighet med </w:t>
      </w:r>
      <w:r w:rsidR="008B479B" w:rsidRPr="0042580D">
        <w:rPr>
          <w:i/>
          <w:iCs/>
        </w:rPr>
        <w:t xml:space="preserve">Lagrådets </w:t>
      </w:r>
      <w:r w:rsidR="008B479B">
        <w:t>förslag.</w:t>
      </w:r>
    </w:p>
    <w:p w14:paraId="4FC6A19E" w14:textId="77777777" w:rsidR="00890231" w:rsidRPr="00CB52D0" w:rsidRDefault="00890231" w:rsidP="00890231">
      <w:pPr>
        <w:pStyle w:val="Brdtextmedindrag"/>
      </w:pPr>
    </w:p>
    <w:p w14:paraId="1232FA93" w14:textId="44381BCB" w:rsidR="00890231" w:rsidRPr="00CB52D0" w:rsidRDefault="00890231" w:rsidP="0000314E">
      <w:pPr>
        <w:pStyle w:val="Brdtext"/>
        <w:spacing w:line="220" w:lineRule="exact"/>
        <w:rPr>
          <w:i/>
        </w:rPr>
      </w:pPr>
      <w:r w:rsidRPr="00CB52D0">
        <w:rPr>
          <w:b/>
          <w:i/>
          <w:sz w:val="18"/>
          <w:szCs w:val="18"/>
        </w:rPr>
        <w:t>4 §    </w:t>
      </w:r>
      <w:r w:rsidRPr="00CB52D0">
        <w:rPr>
          <w:i/>
          <w:sz w:val="18"/>
          <w:szCs w:val="18"/>
        </w:rPr>
        <w:t>Om det bedöms osannolikt att den åtgärdsplan som presenteras leder till att kraven kommer att uppfyllas eller om tidsfristen för att genomföra den inte är tillfreds</w:t>
      </w:r>
      <w:r w:rsidRPr="00CB52D0">
        <w:rPr>
          <w:i/>
          <w:sz w:val="18"/>
          <w:szCs w:val="18"/>
        </w:rPr>
        <w:softHyphen/>
        <w:t>ställande, ska Finans</w:t>
      </w:r>
      <w:r w:rsidRPr="00CB52D0">
        <w:rPr>
          <w:i/>
          <w:sz w:val="18"/>
          <w:szCs w:val="18"/>
        </w:rPr>
        <w:softHyphen/>
        <w:t>inspektionen kräva förbättringar av planen. Om det är osannolikt att värde</w:t>
      </w:r>
      <w:r w:rsidRPr="00CB52D0">
        <w:rPr>
          <w:i/>
          <w:sz w:val="18"/>
          <w:szCs w:val="18"/>
        </w:rPr>
        <w:softHyphen/>
        <w:t xml:space="preserve">pappersbolaget inom </w:t>
      </w:r>
      <w:r w:rsidR="0072058D">
        <w:rPr>
          <w:i/>
          <w:sz w:val="18"/>
          <w:szCs w:val="18"/>
        </w:rPr>
        <w:t>en lämplig</w:t>
      </w:r>
      <w:r w:rsidRPr="00CB52D0">
        <w:rPr>
          <w:i/>
          <w:sz w:val="18"/>
          <w:szCs w:val="18"/>
        </w:rPr>
        <w:t xml:space="preserve"> tidsfrist kommer att uppfylla tillämpliga krav eller om bolaget inte på ett tillfreds</w:t>
      </w:r>
      <w:r w:rsidRPr="00CB52D0">
        <w:rPr>
          <w:i/>
          <w:sz w:val="18"/>
          <w:szCs w:val="18"/>
        </w:rPr>
        <w:softHyphen/>
        <w:t>ställande sätt visar att följ</w:t>
      </w:r>
      <w:r w:rsidRPr="00CB52D0">
        <w:rPr>
          <w:i/>
          <w:sz w:val="18"/>
          <w:szCs w:val="18"/>
        </w:rPr>
        <w:softHyphen/>
        <w:t xml:space="preserve">derna av konstaterade brister är </w:t>
      </w:r>
      <w:r w:rsidR="00F301E9">
        <w:rPr>
          <w:i/>
          <w:sz w:val="18"/>
          <w:szCs w:val="18"/>
        </w:rPr>
        <w:t>obetydliga</w:t>
      </w:r>
      <w:r w:rsidRPr="00CB52D0">
        <w:rPr>
          <w:i/>
          <w:sz w:val="18"/>
          <w:szCs w:val="18"/>
        </w:rPr>
        <w:t>, ska tillståndet att an</w:t>
      </w:r>
      <w:r w:rsidRPr="00CB52D0">
        <w:rPr>
          <w:i/>
          <w:sz w:val="18"/>
          <w:szCs w:val="18"/>
        </w:rPr>
        <w:softHyphen/>
        <w:t>vända sig av de interna model</w:t>
      </w:r>
      <w:r w:rsidRPr="00CB52D0">
        <w:rPr>
          <w:i/>
          <w:sz w:val="18"/>
          <w:szCs w:val="18"/>
        </w:rPr>
        <w:softHyphen/>
        <w:t>lerna antingen återkallas eller begränsas till om</w:t>
      </w:r>
      <w:r w:rsidRPr="00CB52D0">
        <w:rPr>
          <w:i/>
          <w:sz w:val="18"/>
          <w:szCs w:val="18"/>
        </w:rPr>
        <w:softHyphen/>
        <w:t>råden där kraven kan uppfyllas inom en lämplig tidsfrist.</w:t>
      </w:r>
    </w:p>
    <w:p w14:paraId="48C39A84" w14:textId="77777777" w:rsidR="00890231" w:rsidRPr="00CB52D0" w:rsidRDefault="00890231" w:rsidP="0000314E">
      <w:pPr>
        <w:pStyle w:val="Brdtext"/>
        <w:spacing w:line="220" w:lineRule="exact"/>
        <w:rPr>
          <w:spacing w:val="-4"/>
        </w:rPr>
      </w:pPr>
    </w:p>
    <w:p w14:paraId="130B8DE0" w14:textId="22728914" w:rsidR="00890231" w:rsidRPr="00CB52D0" w:rsidRDefault="00890231" w:rsidP="0000314E">
      <w:pPr>
        <w:pStyle w:val="Brdtext"/>
        <w:rPr>
          <w:spacing w:val="-4"/>
        </w:rPr>
      </w:pPr>
      <w:r w:rsidRPr="00CB52D0">
        <w:rPr>
          <w:spacing w:val="-4"/>
        </w:rPr>
        <w:t>Paragrafen, som motsvarar 5 kap. 4 §, innehåller bestämmelser om att Finans</w:t>
      </w:r>
      <w:r>
        <w:rPr>
          <w:spacing w:val="-4"/>
        </w:rPr>
        <w:softHyphen/>
      </w:r>
      <w:r w:rsidRPr="00CB52D0">
        <w:rPr>
          <w:spacing w:val="-4"/>
        </w:rPr>
        <w:t>inspektionen ska vidta</w:t>
      </w:r>
      <w:r w:rsidRPr="00CB52D0">
        <w:t xml:space="preserve"> åtgärder mot ett värde</w:t>
      </w:r>
      <w:r w:rsidRPr="00CB52D0">
        <w:softHyphen/>
        <w:t xml:space="preserve">pappersbolag om det bedöms osannolikt att en åtgärdsplan enligt 3 § leder </w:t>
      </w:r>
      <w:r w:rsidRPr="00CB52D0">
        <w:rPr>
          <w:spacing w:val="-4"/>
        </w:rPr>
        <w:t>till att kraven kommer att uppfyllas eller om tidsfristen för att genom</w:t>
      </w:r>
      <w:r w:rsidRPr="00CB52D0">
        <w:rPr>
          <w:spacing w:val="-4"/>
        </w:rPr>
        <w:softHyphen/>
        <w:t>föra den inte är tillfredsställande.</w:t>
      </w:r>
      <w:r w:rsidR="00DE1FBD" w:rsidRPr="00C27144">
        <w:t xml:space="preserve"> </w:t>
      </w:r>
      <w:r w:rsidR="00C27144" w:rsidRPr="00C27144">
        <w:t>Paragrafen är utformad</w:t>
      </w:r>
      <w:r w:rsidR="00DE1FBD">
        <w:t xml:space="preserve"> i enlighet med </w:t>
      </w:r>
      <w:r w:rsidR="00DE1FBD" w:rsidRPr="00C27144">
        <w:t xml:space="preserve">Lagrådets </w:t>
      </w:r>
      <w:r w:rsidR="00DE1FBD">
        <w:t>förslag.</w:t>
      </w:r>
    </w:p>
    <w:p w14:paraId="3D4E8EA3" w14:textId="4A002F3B" w:rsidR="00890231" w:rsidRPr="00CB52D0" w:rsidRDefault="00890231" w:rsidP="00EC12D6">
      <w:pPr>
        <w:pStyle w:val="Brdtextmedindrag"/>
      </w:pPr>
      <w:r w:rsidRPr="00CB52D0">
        <w:rPr>
          <w:spacing w:val="-4"/>
        </w:rPr>
        <w:t>Paragrafen</w:t>
      </w:r>
      <w:r w:rsidRPr="00CB52D0">
        <w:t xml:space="preserve"> genomför artikel 37.3 första stycket andra meningen o</w:t>
      </w:r>
      <w:r w:rsidRPr="00CB52D0">
        <w:rPr>
          <w:spacing w:val="-2"/>
        </w:rPr>
        <w:t>ch andra stycket i värde</w:t>
      </w:r>
      <w:r w:rsidRPr="00CB52D0">
        <w:rPr>
          <w:spacing w:val="-2"/>
        </w:rPr>
        <w:softHyphen/>
        <w:t>pappersbolagsdirektivet.</w:t>
      </w:r>
      <w:r w:rsidRPr="00CB52D0">
        <w:t xml:space="preserve"> </w:t>
      </w:r>
      <w:r w:rsidRPr="00CB52D0">
        <w:rPr>
          <w:spacing w:val="-2"/>
        </w:rPr>
        <w:t>Det som anges i värde</w:t>
      </w:r>
      <w:r w:rsidRPr="00CB52D0">
        <w:rPr>
          <w:spacing w:val="-2"/>
        </w:rPr>
        <w:softHyphen/>
        <w:t>pappersbolagsdirektivet (artikel 37.2 och 37.3) ger viss ledning för hur Finansinspektionen bör agera om det finns indikationer på att ett värde</w:t>
      </w:r>
      <w:r w:rsidRPr="00CB52D0">
        <w:rPr>
          <w:spacing w:val="-2"/>
        </w:rPr>
        <w:softHyphen/>
        <w:t>pappersbolags internmodeller över marknadsrisk inte är tillräckligt starka.</w:t>
      </w:r>
      <w:r w:rsidR="008B479B" w:rsidRPr="008B479B">
        <w:t xml:space="preserve"> </w:t>
      </w:r>
    </w:p>
    <w:p w14:paraId="09C2C8E7" w14:textId="77777777" w:rsidR="00890231" w:rsidRPr="00CB52D0" w:rsidRDefault="00890231" w:rsidP="00890231">
      <w:pPr>
        <w:pStyle w:val="Brdtextmedindrag"/>
        <w:rPr>
          <w:b/>
        </w:rPr>
      </w:pPr>
    </w:p>
    <w:p w14:paraId="10A1F68D" w14:textId="77777777" w:rsidR="00890231" w:rsidRPr="00CB52D0" w:rsidRDefault="00890231" w:rsidP="00890231">
      <w:pPr>
        <w:pStyle w:val="Brdtext"/>
        <w:spacing w:line="220" w:lineRule="exact"/>
        <w:rPr>
          <w:i/>
          <w:sz w:val="18"/>
          <w:szCs w:val="18"/>
        </w:rPr>
      </w:pPr>
      <w:r w:rsidRPr="00CB52D0">
        <w:rPr>
          <w:b/>
          <w:i/>
          <w:sz w:val="18"/>
          <w:szCs w:val="18"/>
        </w:rPr>
        <w:t>5 §    </w:t>
      </w:r>
      <w:r w:rsidRPr="00032D86">
        <w:rPr>
          <w:i/>
          <w:spacing w:val="-4"/>
          <w:sz w:val="18"/>
          <w:szCs w:val="18"/>
        </w:rPr>
        <w:t>Om det för en intern marknads</w:t>
      </w:r>
      <w:r w:rsidRPr="00032D86">
        <w:rPr>
          <w:i/>
          <w:spacing w:val="-4"/>
          <w:sz w:val="18"/>
          <w:szCs w:val="18"/>
        </w:rPr>
        <w:softHyphen/>
        <w:t>riskmodell före</w:t>
      </w:r>
      <w:r w:rsidRPr="00032D86">
        <w:rPr>
          <w:i/>
          <w:spacing w:val="-4"/>
          <w:sz w:val="18"/>
          <w:szCs w:val="18"/>
        </w:rPr>
        <w:softHyphen/>
        <w:t>kommer upp</w:t>
      </w:r>
      <w:r w:rsidRPr="00032D86">
        <w:rPr>
          <w:i/>
          <w:spacing w:val="-4"/>
          <w:sz w:val="18"/>
          <w:szCs w:val="18"/>
        </w:rPr>
        <w:softHyphen/>
        <w:t>repade över</w:t>
      </w:r>
      <w:r w:rsidRPr="00032D86">
        <w:rPr>
          <w:i/>
          <w:spacing w:val="-4"/>
          <w:sz w:val="18"/>
          <w:szCs w:val="18"/>
        </w:rPr>
        <w:softHyphen/>
        <w:t>skri</w:t>
      </w:r>
      <w:r w:rsidRPr="00032D86">
        <w:rPr>
          <w:i/>
          <w:spacing w:val="-4"/>
          <w:sz w:val="18"/>
          <w:szCs w:val="18"/>
        </w:rPr>
        <w:softHyphen/>
        <w:t>dan</w:t>
      </w:r>
      <w:r w:rsidRPr="00032D86">
        <w:rPr>
          <w:i/>
          <w:sz w:val="18"/>
          <w:szCs w:val="18"/>
        </w:rPr>
        <w:t>den som avses i artikel 366 i tillsyns</w:t>
      </w:r>
      <w:r w:rsidRPr="00032D86">
        <w:rPr>
          <w:i/>
          <w:sz w:val="18"/>
          <w:szCs w:val="18"/>
        </w:rPr>
        <w:softHyphen/>
        <w:t>förordningen och det tyder på att modellen inte är till</w:t>
      </w:r>
      <w:r w:rsidRPr="00032D86">
        <w:rPr>
          <w:i/>
          <w:sz w:val="18"/>
          <w:szCs w:val="18"/>
        </w:rPr>
        <w:softHyphen/>
        <w:t>räck</w:t>
      </w:r>
      <w:r w:rsidRPr="00032D86">
        <w:rPr>
          <w:i/>
          <w:sz w:val="18"/>
          <w:szCs w:val="18"/>
        </w:rPr>
        <w:softHyphen/>
        <w:t>ligt exakt, ska Finans</w:t>
      </w:r>
      <w:r w:rsidRPr="00032D86">
        <w:rPr>
          <w:i/>
          <w:sz w:val="18"/>
          <w:szCs w:val="18"/>
        </w:rPr>
        <w:softHyphen/>
        <w:t>inspek</w:t>
      </w:r>
      <w:r w:rsidRPr="00032D86">
        <w:rPr>
          <w:i/>
          <w:sz w:val="18"/>
          <w:szCs w:val="18"/>
        </w:rPr>
        <w:softHyphen/>
        <w:t>tio</w:t>
      </w:r>
      <w:r w:rsidRPr="00032D86">
        <w:rPr>
          <w:i/>
          <w:sz w:val="18"/>
          <w:szCs w:val="18"/>
        </w:rPr>
        <w:softHyphen/>
        <w:t>nen</w:t>
      </w:r>
      <w:r w:rsidRPr="00032D86">
        <w:rPr>
          <w:i/>
          <w:spacing w:val="-4"/>
          <w:sz w:val="18"/>
          <w:szCs w:val="18"/>
        </w:rPr>
        <w:t xml:space="preserve"> återkalla tillståndet för värde</w:t>
      </w:r>
      <w:r w:rsidRPr="00032D86">
        <w:rPr>
          <w:i/>
          <w:spacing w:val="-4"/>
          <w:sz w:val="18"/>
          <w:szCs w:val="18"/>
        </w:rPr>
        <w:softHyphen/>
        <w:t>pap</w:t>
      </w:r>
      <w:r w:rsidRPr="00032D86">
        <w:rPr>
          <w:i/>
          <w:spacing w:val="-4"/>
          <w:sz w:val="18"/>
          <w:szCs w:val="18"/>
        </w:rPr>
        <w:softHyphen/>
        <w:t>persbolaget att använda model</w:t>
      </w:r>
      <w:r w:rsidRPr="00032D86">
        <w:rPr>
          <w:i/>
          <w:spacing w:val="-4"/>
          <w:sz w:val="18"/>
          <w:szCs w:val="18"/>
        </w:rPr>
        <w:softHyphen/>
        <w:t>len</w:t>
      </w:r>
      <w:r w:rsidRPr="00032D86">
        <w:rPr>
          <w:i/>
          <w:sz w:val="18"/>
          <w:szCs w:val="18"/>
        </w:rPr>
        <w:t xml:space="preserve"> eller vidta lämpliga </w:t>
      </w:r>
      <w:r w:rsidRPr="00032D86">
        <w:rPr>
          <w:i/>
          <w:spacing w:val="-4"/>
          <w:sz w:val="18"/>
          <w:szCs w:val="18"/>
        </w:rPr>
        <w:t>åt</w:t>
      </w:r>
      <w:r w:rsidRPr="00032D86">
        <w:rPr>
          <w:i/>
          <w:spacing w:val="-4"/>
          <w:sz w:val="18"/>
          <w:szCs w:val="18"/>
        </w:rPr>
        <w:softHyphen/>
        <w:t>gärder för att säker</w:t>
      </w:r>
      <w:r w:rsidRPr="00032D86">
        <w:rPr>
          <w:i/>
          <w:spacing w:val="-4"/>
          <w:sz w:val="18"/>
          <w:szCs w:val="18"/>
        </w:rPr>
        <w:softHyphen/>
        <w:t>ställa att bolaget</w:t>
      </w:r>
      <w:r w:rsidRPr="00032D86">
        <w:rPr>
          <w:i/>
          <w:sz w:val="18"/>
          <w:szCs w:val="18"/>
        </w:rPr>
        <w:t xml:space="preserve"> snarast inom en bestämd tidsram förbättrar modellen.</w:t>
      </w:r>
    </w:p>
    <w:p w14:paraId="307C2E47" w14:textId="77777777" w:rsidR="00890231" w:rsidRPr="00CB52D0" w:rsidRDefault="00890231" w:rsidP="00890231">
      <w:pPr>
        <w:pStyle w:val="Brdtextmedindrag"/>
      </w:pPr>
    </w:p>
    <w:p w14:paraId="27083655" w14:textId="77777777" w:rsidR="00890231" w:rsidRPr="00CB52D0" w:rsidRDefault="00890231" w:rsidP="00890231">
      <w:pPr>
        <w:pStyle w:val="Brdtext"/>
        <w:rPr>
          <w:b/>
        </w:rPr>
      </w:pPr>
      <w:r w:rsidRPr="00CB52D0">
        <w:t>I paragrafen, som motsvarar 5 kap. 5 §, regleras Finansinspektionens tillsyn över internmodeller över mark</w:t>
      </w:r>
      <w:r w:rsidRPr="00CB52D0">
        <w:softHyphen/>
        <w:t>nadsrisk. Paragrafen genomför artikel 37.2 i värdepappers</w:t>
      </w:r>
      <w:r w:rsidRPr="00CB52D0">
        <w:softHyphen/>
        <w:t>bolags</w:t>
      </w:r>
      <w:r w:rsidRPr="00CB52D0">
        <w:softHyphen/>
        <w:t xml:space="preserve">direktivet. </w:t>
      </w:r>
    </w:p>
    <w:bookmarkEnd w:id="397"/>
    <w:p w14:paraId="01191ADF" w14:textId="77777777" w:rsidR="00890231" w:rsidRPr="00CB52D0" w:rsidRDefault="00890231" w:rsidP="00890231">
      <w:pPr>
        <w:pStyle w:val="Rubrik4utannumrering"/>
      </w:pPr>
      <w:r w:rsidRPr="00CB52D0">
        <w:t>6 kap. Företags uppgiftsskyldighet till Finansinspektionen</w:t>
      </w:r>
    </w:p>
    <w:p w14:paraId="3B289522" w14:textId="77777777" w:rsidR="00890231" w:rsidRPr="00CB52D0" w:rsidRDefault="00890231" w:rsidP="00890231">
      <w:pPr>
        <w:pStyle w:val="Brdtext"/>
        <w:rPr>
          <w:sz w:val="18"/>
          <w:szCs w:val="18"/>
        </w:rPr>
      </w:pPr>
      <w:bookmarkStart w:id="398" w:name="_Hlk61038999"/>
      <w:r w:rsidRPr="00CB52D0">
        <w:rPr>
          <w:b/>
          <w:bCs/>
          <w:sz w:val="18"/>
          <w:szCs w:val="18"/>
        </w:rPr>
        <w:t>1 </w:t>
      </w:r>
      <w:r w:rsidRPr="00CB52D0">
        <w:rPr>
          <w:b/>
          <w:bCs/>
          <w:spacing w:val="-4"/>
          <w:sz w:val="18"/>
          <w:szCs w:val="18"/>
        </w:rPr>
        <w:t>§</w:t>
      </w:r>
      <w:r w:rsidRPr="00CB52D0">
        <w:rPr>
          <w:spacing w:val="-4"/>
          <w:sz w:val="18"/>
          <w:szCs w:val="18"/>
        </w:rPr>
        <w:t>    Följande företag ska till Finansinspektionen lämna de upplysningar om sin verk</w:t>
      </w:r>
      <w:r w:rsidRPr="00CB52D0">
        <w:rPr>
          <w:spacing w:val="-4"/>
          <w:sz w:val="18"/>
          <w:szCs w:val="18"/>
        </w:rPr>
        <w:softHyphen/>
        <w:t>samhet och därmed sammanhängande omständigheter som inspek</w:t>
      </w:r>
      <w:r w:rsidRPr="00CB52D0">
        <w:rPr>
          <w:spacing w:val="-4"/>
          <w:sz w:val="18"/>
          <w:szCs w:val="18"/>
        </w:rPr>
        <w:softHyphen/>
        <w:t>tio</w:t>
      </w:r>
      <w:r w:rsidRPr="00CB52D0">
        <w:rPr>
          <w:spacing w:val="-4"/>
          <w:sz w:val="18"/>
          <w:szCs w:val="18"/>
        </w:rPr>
        <w:softHyphen/>
        <w:t>nen</w:t>
      </w:r>
      <w:r w:rsidRPr="00CB52D0">
        <w:rPr>
          <w:sz w:val="18"/>
          <w:szCs w:val="18"/>
        </w:rPr>
        <w:t xml:space="preserve"> begär för tillsynen:</w:t>
      </w:r>
    </w:p>
    <w:p w14:paraId="1EEE1511" w14:textId="77777777" w:rsidR="00890231" w:rsidRPr="00CB52D0" w:rsidRDefault="00890231" w:rsidP="00890231">
      <w:pPr>
        <w:pStyle w:val="Brdtextmedindrag"/>
        <w:rPr>
          <w:sz w:val="18"/>
          <w:szCs w:val="18"/>
        </w:rPr>
      </w:pPr>
      <w:r w:rsidRPr="00CB52D0">
        <w:rPr>
          <w:sz w:val="18"/>
          <w:szCs w:val="18"/>
        </w:rPr>
        <w:t xml:space="preserve">1. företag som </w:t>
      </w:r>
    </w:p>
    <w:p w14:paraId="2EAAF8B4" w14:textId="77777777" w:rsidR="00890231" w:rsidRPr="00CB52D0" w:rsidRDefault="00890231" w:rsidP="00890231">
      <w:pPr>
        <w:pStyle w:val="Brdtextmedindrag"/>
        <w:rPr>
          <w:sz w:val="18"/>
          <w:szCs w:val="18"/>
        </w:rPr>
      </w:pPr>
      <w:r w:rsidRPr="00CB52D0">
        <w:rPr>
          <w:i/>
          <w:sz w:val="18"/>
          <w:szCs w:val="18"/>
        </w:rPr>
        <w:t>a)</w:t>
      </w:r>
      <w:r w:rsidRPr="00CB52D0">
        <w:rPr>
          <w:sz w:val="18"/>
          <w:szCs w:val="18"/>
        </w:rPr>
        <w:t xml:space="preserve"> står under tillsyn utifrån sin konsoliderade situation enligt denna lag eller enligt en utländsk offentlig reglering som bygger på kapitaltäckningsdirektivet, </w:t>
      </w:r>
    </w:p>
    <w:p w14:paraId="7013EED3" w14:textId="77777777" w:rsidR="00890231" w:rsidRPr="00CB52D0" w:rsidRDefault="00890231" w:rsidP="00890231">
      <w:pPr>
        <w:pStyle w:val="Brdtextmedindrag"/>
        <w:rPr>
          <w:i/>
          <w:sz w:val="18"/>
          <w:szCs w:val="18"/>
        </w:rPr>
      </w:pPr>
      <w:r w:rsidRPr="00CB52D0">
        <w:rPr>
          <w:i/>
          <w:sz w:val="18"/>
          <w:szCs w:val="18"/>
        </w:rPr>
        <w:t>b) står under till</w:t>
      </w:r>
      <w:r w:rsidRPr="00CB52D0">
        <w:rPr>
          <w:i/>
          <w:sz w:val="18"/>
          <w:szCs w:val="18"/>
        </w:rPr>
        <w:softHyphen/>
        <w:t>syn enligt artikel 7 i värdepappers</w:t>
      </w:r>
      <w:r w:rsidRPr="00CB52D0">
        <w:rPr>
          <w:i/>
          <w:sz w:val="18"/>
          <w:szCs w:val="18"/>
        </w:rPr>
        <w:softHyphen/>
        <w:t>bolags</w:t>
      </w:r>
      <w:r w:rsidRPr="00CB52D0">
        <w:rPr>
          <w:i/>
          <w:sz w:val="18"/>
          <w:szCs w:val="18"/>
        </w:rPr>
        <w:softHyphen/>
        <w:t>för</w:t>
      </w:r>
      <w:r w:rsidRPr="00CB52D0">
        <w:rPr>
          <w:i/>
          <w:sz w:val="18"/>
          <w:szCs w:val="18"/>
        </w:rPr>
        <w:softHyphen/>
        <w:t>ord</w:t>
      </w:r>
      <w:r w:rsidRPr="00CB52D0">
        <w:rPr>
          <w:i/>
          <w:sz w:val="18"/>
          <w:szCs w:val="18"/>
        </w:rPr>
        <w:softHyphen/>
        <w:t xml:space="preserve">ningen, eller </w:t>
      </w:r>
    </w:p>
    <w:p w14:paraId="47BE01E6" w14:textId="77777777" w:rsidR="00890231" w:rsidRPr="00CB52D0" w:rsidRDefault="00890231" w:rsidP="00890231">
      <w:pPr>
        <w:pStyle w:val="Brdtextmedindrag"/>
        <w:spacing w:line="240" w:lineRule="exact"/>
        <w:rPr>
          <w:i/>
          <w:sz w:val="18"/>
          <w:szCs w:val="18"/>
        </w:rPr>
      </w:pPr>
      <w:r w:rsidRPr="00CB52D0">
        <w:rPr>
          <w:i/>
          <w:sz w:val="18"/>
          <w:szCs w:val="18"/>
        </w:rPr>
        <w:t>c) ingår i en värdepappers</w:t>
      </w:r>
      <w:r w:rsidRPr="00CB52D0">
        <w:rPr>
          <w:i/>
          <w:sz w:val="18"/>
          <w:szCs w:val="18"/>
        </w:rPr>
        <w:softHyphen/>
        <w:t>före</w:t>
      </w:r>
      <w:r w:rsidRPr="00CB52D0">
        <w:rPr>
          <w:i/>
          <w:sz w:val="18"/>
          <w:szCs w:val="18"/>
        </w:rPr>
        <w:softHyphen/>
        <w:t>tags</w:t>
      </w:r>
      <w:r w:rsidRPr="00CB52D0">
        <w:rPr>
          <w:i/>
          <w:sz w:val="18"/>
          <w:szCs w:val="18"/>
        </w:rPr>
        <w:softHyphen/>
        <w:t>koncern som omfattas av ett beslut enligt artikel 8 i värde</w:t>
      </w:r>
      <w:r w:rsidRPr="00CB52D0">
        <w:rPr>
          <w:i/>
          <w:sz w:val="18"/>
          <w:szCs w:val="18"/>
        </w:rPr>
        <w:softHyphen/>
        <w:t>pappers</w:t>
      </w:r>
      <w:r w:rsidRPr="00CB52D0">
        <w:rPr>
          <w:i/>
          <w:sz w:val="18"/>
          <w:szCs w:val="18"/>
        </w:rPr>
        <w:softHyphen/>
        <w:t>bolagsförordningen,</w:t>
      </w:r>
    </w:p>
    <w:p w14:paraId="5F5BA819" w14:textId="77777777" w:rsidR="00890231" w:rsidRPr="00CB52D0" w:rsidRDefault="00890231" w:rsidP="00890231">
      <w:pPr>
        <w:pStyle w:val="Brdtextmedindrag"/>
        <w:spacing w:line="240" w:lineRule="exact"/>
        <w:rPr>
          <w:sz w:val="18"/>
          <w:szCs w:val="18"/>
        </w:rPr>
      </w:pPr>
      <w:r w:rsidRPr="00CB52D0">
        <w:rPr>
          <w:sz w:val="18"/>
          <w:szCs w:val="18"/>
        </w:rPr>
        <w:lastRenderedPageBreak/>
        <w:t xml:space="preserve">2. andra dotterföretag till ett </w:t>
      </w:r>
      <w:r w:rsidRPr="00CB52D0">
        <w:rPr>
          <w:i/>
          <w:iCs/>
          <w:sz w:val="18"/>
          <w:szCs w:val="18"/>
        </w:rPr>
        <w:t>kredit</w:t>
      </w:r>
      <w:r w:rsidRPr="00CB52D0">
        <w:rPr>
          <w:i/>
          <w:iCs/>
          <w:sz w:val="18"/>
          <w:szCs w:val="18"/>
        </w:rPr>
        <w:softHyphen/>
        <w:t>institut</w:t>
      </w:r>
      <w:r w:rsidRPr="00CB52D0">
        <w:rPr>
          <w:i/>
          <w:sz w:val="18"/>
          <w:szCs w:val="18"/>
        </w:rPr>
        <w:t xml:space="preserve">, </w:t>
      </w:r>
      <w:r w:rsidRPr="00CB52D0">
        <w:rPr>
          <w:i/>
          <w:iCs/>
          <w:sz w:val="18"/>
          <w:szCs w:val="18"/>
        </w:rPr>
        <w:t xml:space="preserve">ett värdepappersbolag, </w:t>
      </w:r>
      <w:r w:rsidRPr="00CB52D0">
        <w:rPr>
          <w:sz w:val="18"/>
          <w:szCs w:val="18"/>
        </w:rPr>
        <w:t>ett finansiellt holdingföretag</w:t>
      </w:r>
      <w:r w:rsidRPr="00CB52D0">
        <w:rPr>
          <w:i/>
          <w:sz w:val="18"/>
          <w:szCs w:val="18"/>
        </w:rPr>
        <w:t xml:space="preserve">, </w:t>
      </w:r>
      <w:r w:rsidRPr="00CB52D0">
        <w:rPr>
          <w:sz w:val="18"/>
          <w:szCs w:val="18"/>
        </w:rPr>
        <w:t xml:space="preserve">ett blandat finansiellt holdingföretag </w:t>
      </w:r>
      <w:r w:rsidRPr="00CB52D0">
        <w:rPr>
          <w:i/>
          <w:sz w:val="18"/>
          <w:szCs w:val="18"/>
        </w:rPr>
        <w:t>eller ett värdepappersinriktat holding</w:t>
      </w:r>
      <w:r w:rsidRPr="00CB52D0">
        <w:rPr>
          <w:i/>
          <w:sz w:val="18"/>
          <w:szCs w:val="18"/>
        </w:rPr>
        <w:softHyphen/>
        <w:t xml:space="preserve">företag </w:t>
      </w:r>
      <w:r w:rsidRPr="00CB52D0">
        <w:rPr>
          <w:sz w:val="18"/>
          <w:szCs w:val="18"/>
        </w:rPr>
        <w:t>än de som avses i 1,</w:t>
      </w:r>
    </w:p>
    <w:p w14:paraId="5A4CB53A" w14:textId="77777777" w:rsidR="00890231" w:rsidRPr="00CB52D0" w:rsidRDefault="00890231" w:rsidP="00890231">
      <w:pPr>
        <w:pStyle w:val="Brdtextmedindrag"/>
        <w:rPr>
          <w:sz w:val="18"/>
          <w:szCs w:val="18"/>
        </w:rPr>
      </w:pPr>
      <w:r w:rsidRPr="00CB52D0">
        <w:rPr>
          <w:sz w:val="18"/>
          <w:szCs w:val="18"/>
        </w:rPr>
        <w:t>3. </w:t>
      </w:r>
      <w:r w:rsidRPr="00CB52D0">
        <w:rPr>
          <w:spacing w:val="-4"/>
          <w:sz w:val="18"/>
          <w:szCs w:val="18"/>
        </w:rPr>
        <w:t>holdingföretag med blandad verksamhet och dotterföretag till holding</w:t>
      </w:r>
      <w:r w:rsidRPr="00CB52D0">
        <w:rPr>
          <w:spacing w:val="-4"/>
          <w:sz w:val="18"/>
          <w:szCs w:val="18"/>
        </w:rPr>
        <w:softHyphen/>
        <w:t>företag</w:t>
      </w:r>
      <w:r w:rsidRPr="00CB52D0">
        <w:rPr>
          <w:sz w:val="18"/>
          <w:szCs w:val="18"/>
        </w:rPr>
        <w:t xml:space="preserve"> med blandad verksamhet,</w:t>
      </w:r>
    </w:p>
    <w:p w14:paraId="4BD14C5C" w14:textId="77777777" w:rsidR="00890231" w:rsidRPr="00CB52D0" w:rsidRDefault="00890231" w:rsidP="00890231">
      <w:pPr>
        <w:pStyle w:val="Brdtextmedindrag"/>
        <w:rPr>
          <w:sz w:val="18"/>
          <w:szCs w:val="18"/>
        </w:rPr>
      </w:pPr>
      <w:r w:rsidRPr="00CB52D0">
        <w:rPr>
          <w:sz w:val="18"/>
          <w:szCs w:val="18"/>
        </w:rPr>
        <w:t>4. blandade finansiella holdingföretag, och</w:t>
      </w:r>
    </w:p>
    <w:p w14:paraId="376B3A8B" w14:textId="77777777" w:rsidR="00890231" w:rsidRPr="00CB52D0" w:rsidRDefault="00890231" w:rsidP="00890231">
      <w:pPr>
        <w:pStyle w:val="Brdtextmedindrag"/>
        <w:rPr>
          <w:sz w:val="18"/>
          <w:szCs w:val="18"/>
        </w:rPr>
      </w:pPr>
      <w:r w:rsidRPr="00CB52D0">
        <w:rPr>
          <w:sz w:val="18"/>
          <w:szCs w:val="18"/>
        </w:rPr>
        <w:t>5.</w:t>
      </w:r>
      <w:r w:rsidRPr="00CB52D0">
        <w:rPr>
          <w:i/>
          <w:sz w:val="18"/>
          <w:szCs w:val="18"/>
        </w:rPr>
        <w:t> </w:t>
      </w:r>
      <w:r w:rsidRPr="00CB52D0">
        <w:rPr>
          <w:sz w:val="18"/>
          <w:szCs w:val="18"/>
        </w:rPr>
        <w:t xml:space="preserve">företag som fått i uppdrag av ett </w:t>
      </w:r>
      <w:r w:rsidRPr="00CB52D0">
        <w:rPr>
          <w:i/>
          <w:sz w:val="18"/>
          <w:szCs w:val="18"/>
        </w:rPr>
        <w:t>kreditinstitut</w:t>
      </w:r>
      <w:r w:rsidRPr="00CB52D0">
        <w:rPr>
          <w:sz w:val="18"/>
          <w:szCs w:val="18"/>
        </w:rPr>
        <w:t xml:space="preserve">, </w:t>
      </w:r>
      <w:r w:rsidRPr="00CB52D0">
        <w:rPr>
          <w:i/>
          <w:iCs/>
          <w:sz w:val="18"/>
          <w:szCs w:val="18"/>
        </w:rPr>
        <w:t>ett värdepappersbolag,</w:t>
      </w:r>
      <w:r w:rsidRPr="00CB52D0">
        <w:rPr>
          <w:i/>
          <w:sz w:val="18"/>
          <w:szCs w:val="18"/>
        </w:rPr>
        <w:t xml:space="preserve"> </w:t>
      </w:r>
      <w:r w:rsidRPr="00CB52D0">
        <w:rPr>
          <w:sz w:val="18"/>
          <w:szCs w:val="18"/>
        </w:rPr>
        <w:t>ett finansiellt holding</w:t>
      </w:r>
      <w:r w:rsidRPr="00CB52D0">
        <w:rPr>
          <w:sz w:val="18"/>
          <w:szCs w:val="18"/>
        </w:rPr>
        <w:softHyphen/>
        <w:t>för</w:t>
      </w:r>
      <w:r w:rsidRPr="00CB52D0">
        <w:rPr>
          <w:spacing w:val="-4"/>
          <w:sz w:val="18"/>
          <w:szCs w:val="18"/>
        </w:rPr>
        <w:t>etag, holdingföretag med blandad verksamhet</w:t>
      </w:r>
      <w:r w:rsidRPr="00CB52D0">
        <w:rPr>
          <w:i/>
          <w:iCs/>
          <w:spacing w:val="-4"/>
          <w:sz w:val="18"/>
          <w:szCs w:val="18"/>
        </w:rPr>
        <w:t>,</w:t>
      </w:r>
      <w:r w:rsidRPr="00CB52D0">
        <w:rPr>
          <w:spacing w:val="-4"/>
          <w:sz w:val="18"/>
          <w:szCs w:val="18"/>
        </w:rPr>
        <w:t xml:space="preserve"> blandat finansiellt holding</w:t>
      </w:r>
      <w:r w:rsidRPr="00CB52D0">
        <w:rPr>
          <w:spacing w:val="-4"/>
          <w:sz w:val="18"/>
          <w:szCs w:val="18"/>
        </w:rPr>
        <w:softHyphen/>
        <w:t>företag</w:t>
      </w:r>
      <w:r w:rsidRPr="00CB52D0">
        <w:rPr>
          <w:sz w:val="18"/>
          <w:szCs w:val="18"/>
        </w:rPr>
        <w:t xml:space="preserve"> </w:t>
      </w:r>
      <w:r w:rsidRPr="00CB52D0">
        <w:rPr>
          <w:i/>
          <w:sz w:val="18"/>
          <w:szCs w:val="18"/>
        </w:rPr>
        <w:t xml:space="preserve">eller värdepappersinriktat holdingföretag </w:t>
      </w:r>
      <w:r w:rsidRPr="00CB52D0">
        <w:rPr>
          <w:sz w:val="18"/>
          <w:szCs w:val="18"/>
        </w:rPr>
        <w:t>att utföra ett visst arbete eller vissa funktioner.</w:t>
      </w:r>
    </w:p>
    <w:p w14:paraId="27B1A729" w14:textId="77777777" w:rsidR="00890231" w:rsidRPr="00CB52D0" w:rsidRDefault="00890231" w:rsidP="00890231">
      <w:pPr>
        <w:pStyle w:val="Brdtextmedindrag"/>
        <w:spacing w:line="240" w:lineRule="exact"/>
        <w:rPr>
          <w:sz w:val="18"/>
          <w:szCs w:val="18"/>
        </w:rPr>
      </w:pPr>
      <w:r w:rsidRPr="00CB52D0">
        <w:rPr>
          <w:sz w:val="18"/>
          <w:szCs w:val="18"/>
        </w:rPr>
        <w:t>Om företaget inte lämnar upplysningarna till Finansinspektionen, får inspek</w:t>
      </w:r>
      <w:r w:rsidRPr="00CB52D0">
        <w:rPr>
          <w:sz w:val="18"/>
          <w:szCs w:val="18"/>
        </w:rPr>
        <w:softHyphen/>
        <w:t>tionen förelägga företaget att göra det.</w:t>
      </w:r>
    </w:p>
    <w:bookmarkEnd w:id="398"/>
    <w:p w14:paraId="6566A05E" w14:textId="77777777" w:rsidR="00890231" w:rsidRPr="00CB52D0" w:rsidRDefault="00890231" w:rsidP="00890231">
      <w:pPr>
        <w:pStyle w:val="Brdtextmedindrag"/>
        <w:spacing w:line="240" w:lineRule="exact"/>
        <w:rPr>
          <w:sz w:val="18"/>
          <w:szCs w:val="18"/>
        </w:rPr>
      </w:pPr>
    </w:p>
    <w:p w14:paraId="2D231323" w14:textId="77777777" w:rsidR="00890231" w:rsidRPr="00CB52D0" w:rsidRDefault="00890231" w:rsidP="00890231">
      <w:pPr>
        <w:pStyle w:val="Brdtext"/>
      </w:pPr>
      <w:r w:rsidRPr="00CB52D0">
        <w:t>Paragrafen innehåller bestämmelser om vilka företag som är skyldiga att lämna uppgifter till Finansinspektionen. Ändringarna i paragrafen genom</w:t>
      </w:r>
      <w:r w:rsidRPr="00CB52D0">
        <w:softHyphen/>
        <w:t>för delvis artiklarna 4.3, 4.5, 19 och 53.1 i värdepappersbolagsdirektivet. Över</w:t>
      </w:r>
      <w:r w:rsidRPr="00CB52D0">
        <w:softHyphen/>
        <w:t>vägandena finns i avsnitt</w:t>
      </w:r>
      <w:r>
        <w:t>en 6.3 och</w:t>
      </w:r>
      <w:r w:rsidRPr="00CB52D0">
        <w:t> 11.3.</w:t>
      </w:r>
    </w:p>
    <w:p w14:paraId="35A1E927" w14:textId="77777777" w:rsidR="00890231" w:rsidRPr="00CB52D0" w:rsidRDefault="00890231" w:rsidP="00890231">
      <w:pPr>
        <w:pStyle w:val="Brdtextmedindrag"/>
      </w:pPr>
      <w:r w:rsidRPr="00CB52D0">
        <w:t xml:space="preserve">Tillägget i </w:t>
      </w:r>
      <w:r w:rsidRPr="00CB52D0">
        <w:rPr>
          <w:i/>
        </w:rPr>
        <w:t xml:space="preserve">första stycket 1 </w:t>
      </w:r>
      <w:r w:rsidRPr="00CB52D0">
        <w:rPr>
          <w:iCs/>
        </w:rPr>
        <w:t>innebär att</w:t>
      </w:r>
      <w:r w:rsidRPr="00CB52D0">
        <w:rPr>
          <w:spacing w:val="-2"/>
        </w:rPr>
        <w:t xml:space="preserve"> företag som står under tillsyn </w:t>
      </w:r>
      <w:r w:rsidRPr="00CB52D0">
        <w:t>enligt artikel 7 i värdepappers</w:t>
      </w:r>
      <w:r w:rsidRPr="00CB52D0">
        <w:softHyphen/>
        <w:t>bolags</w:t>
      </w:r>
      <w:r w:rsidRPr="00CB52D0">
        <w:softHyphen/>
        <w:t>för</w:t>
      </w:r>
      <w:r w:rsidRPr="00CB52D0">
        <w:softHyphen/>
        <w:t>ord</w:t>
      </w:r>
      <w:r w:rsidRPr="00CB52D0">
        <w:softHyphen/>
        <w:t>ningen</w:t>
      </w:r>
      <w:r w:rsidRPr="00CB52D0">
        <w:rPr>
          <w:iCs/>
          <w:spacing w:val="-2"/>
        </w:rPr>
        <w:t xml:space="preserve"> är</w:t>
      </w:r>
      <w:r w:rsidRPr="00CB52D0">
        <w:rPr>
          <w:spacing w:val="-2"/>
        </w:rPr>
        <w:t xml:space="preserve"> upplysningsskyldiga. Det gäller även företag som ingår i en företags</w:t>
      </w:r>
      <w:r w:rsidRPr="00CB52D0">
        <w:rPr>
          <w:spacing w:val="-2"/>
        </w:rPr>
        <w:softHyphen/>
        <w:t>grupp på vilken ett beslut en</w:t>
      </w:r>
      <w:r w:rsidRPr="00CB52D0">
        <w:rPr>
          <w:spacing w:val="-4"/>
        </w:rPr>
        <w:t>ligt artikel 8 i värdepappers</w:t>
      </w:r>
      <w:r w:rsidRPr="00CB52D0">
        <w:rPr>
          <w:spacing w:val="-4"/>
        </w:rPr>
        <w:softHyphen/>
        <w:t>bolags</w:t>
      </w:r>
      <w:r w:rsidRPr="00CB52D0">
        <w:rPr>
          <w:spacing w:val="-4"/>
        </w:rPr>
        <w:softHyphen/>
        <w:t>förordningen (gruppkapitaltestet)</w:t>
      </w:r>
      <w:r w:rsidRPr="00CB52D0">
        <w:t xml:space="preserve"> har fattats.</w:t>
      </w:r>
    </w:p>
    <w:p w14:paraId="1F7A42EE" w14:textId="77777777" w:rsidR="00890231" w:rsidRPr="00CB52D0" w:rsidRDefault="00890231" w:rsidP="00890231">
      <w:pPr>
        <w:pStyle w:val="Brdtextmedindrag"/>
      </w:pPr>
      <w:r w:rsidRPr="00CB52D0">
        <w:t xml:space="preserve">Tilläggen av </w:t>
      </w:r>
      <w:r w:rsidRPr="00CB52D0">
        <w:rPr>
          <w:iCs/>
        </w:rPr>
        <w:t>värdepappersinriktade holdingföretag</w:t>
      </w:r>
      <w:r w:rsidRPr="00CB52D0">
        <w:rPr>
          <w:i/>
        </w:rPr>
        <w:t xml:space="preserve"> </w:t>
      </w:r>
      <w:r w:rsidRPr="00CB52D0">
        <w:t xml:space="preserve">i </w:t>
      </w:r>
      <w:r w:rsidRPr="00CB52D0">
        <w:rPr>
          <w:i/>
        </w:rPr>
        <w:t>punk</w:t>
      </w:r>
      <w:r w:rsidRPr="00CB52D0">
        <w:rPr>
          <w:i/>
        </w:rPr>
        <w:softHyphen/>
        <w:t xml:space="preserve">terna 2 </w:t>
      </w:r>
      <w:r w:rsidRPr="00CB52D0">
        <w:t xml:space="preserve">och </w:t>
      </w:r>
      <w:r w:rsidRPr="00CB52D0">
        <w:rPr>
          <w:i/>
        </w:rPr>
        <w:t>5</w:t>
      </w:r>
      <w:r w:rsidRPr="00CB52D0">
        <w:t>, som genomför artiklarna 4.3, 4.5 första meningen och 19 a i värdepappers</w:t>
      </w:r>
      <w:r w:rsidRPr="00CB52D0">
        <w:softHyphen/>
        <w:t xml:space="preserve">bolagsdirektivet, innebär att även samtliga dotterföretag </w:t>
      </w:r>
      <w:r w:rsidRPr="00CB52D0">
        <w:rPr>
          <w:spacing w:val="-2"/>
        </w:rPr>
        <w:t>till ett sådant före</w:t>
      </w:r>
      <w:r w:rsidRPr="00CB52D0">
        <w:rPr>
          <w:spacing w:val="-2"/>
        </w:rPr>
        <w:softHyphen/>
        <w:t>tag och företag som fått i upp</w:t>
      </w:r>
      <w:r w:rsidRPr="00CB52D0">
        <w:rPr>
          <w:spacing w:val="-2"/>
        </w:rPr>
        <w:softHyphen/>
        <w:t>drag</w:t>
      </w:r>
      <w:r w:rsidRPr="00CB52D0">
        <w:t xml:space="preserve"> av ett sådant företag att utföra ett visst arbete eller vissa funk</w:t>
      </w:r>
      <w:r w:rsidRPr="00CB52D0">
        <w:softHyphen/>
        <w:t>tioner är skyldiga att lämna upplysningar till Finans</w:t>
      </w:r>
      <w:r w:rsidRPr="00CB52D0">
        <w:softHyphen/>
        <w:t xml:space="preserve">inspektionen. </w:t>
      </w:r>
    </w:p>
    <w:p w14:paraId="30665C0F" w14:textId="2FFFC5D3" w:rsidR="00890231" w:rsidRPr="00CB52D0" w:rsidRDefault="00890231" w:rsidP="00890231">
      <w:pPr>
        <w:pStyle w:val="Brdtextmedindrag"/>
      </w:pPr>
      <w:r w:rsidRPr="00CB52D0">
        <w:rPr>
          <w:i/>
        </w:rPr>
        <w:t>Punkt 3</w:t>
      </w:r>
      <w:r w:rsidRPr="00CB52D0">
        <w:t xml:space="preserve"> </w:t>
      </w:r>
      <w:r w:rsidR="00160651">
        <w:t>motsvarar kraven i</w:t>
      </w:r>
      <w:r w:rsidR="00160651" w:rsidRPr="00CB52D0">
        <w:t xml:space="preserve"> </w:t>
      </w:r>
      <w:r w:rsidRPr="00CB52D0">
        <w:t>artikel 53.1 i värdepap</w:t>
      </w:r>
      <w:r w:rsidRPr="00CB52D0">
        <w:softHyphen/>
        <w:t>pers</w:t>
      </w:r>
      <w:r w:rsidRPr="00CB52D0">
        <w:softHyphen/>
        <w:t xml:space="preserve">bolagsdirektivet. </w:t>
      </w:r>
    </w:p>
    <w:p w14:paraId="61E67CBF" w14:textId="77777777" w:rsidR="00890231" w:rsidRPr="00CB52D0" w:rsidRDefault="00890231" w:rsidP="00890231">
      <w:pPr>
        <w:pStyle w:val="Brdtextmedindrag"/>
      </w:pPr>
      <w:r w:rsidRPr="00CB52D0">
        <w:t xml:space="preserve">Övriga ändringar i paragrafen är en följd av att definitionen av institut får en ny innebörd, se författningskommentaren till 1 kap. 2 §. </w:t>
      </w:r>
    </w:p>
    <w:p w14:paraId="624C884C" w14:textId="77777777" w:rsidR="00890231" w:rsidRPr="00CB52D0" w:rsidRDefault="00890231" w:rsidP="00890231">
      <w:pPr>
        <w:pStyle w:val="Brdtextmedindrag"/>
      </w:pPr>
    </w:p>
    <w:p w14:paraId="2D15AE71" w14:textId="77777777" w:rsidR="00890231" w:rsidRPr="00CB52D0" w:rsidRDefault="00890231" w:rsidP="00890231">
      <w:pPr>
        <w:pStyle w:val="Brdtext"/>
        <w:spacing w:line="220" w:lineRule="exact"/>
        <w:rPr>
          <w:bCs/>
          <w:sz w:val="18"/>
          <w:szCs w:val="18"/>
        </w:rPr>
      </w:pPr>
      <w:bookmarkStart w:id="399" w:name="_Hlk61039047"/>
      <w:r w:rsidRPr="00CB52D0">
        <w:rPr>
          <w:b/>
          <w:sz w:val="18"/>
          <w:szCs w:val="18"/>
        </w:rPr>
        <w:t>2 § </w:t>
      </w:r>
      <w:r w:rsidRPr="00CB52D0">
        <w:rPr>
          <w:sz w:val="18"/>
          <w:szCs w:val="18"/>
        </w:rPr>
        <w:t>Moderföretag ska</w:t>
      </w:r>
      <w:r w:rsidRPr="00CB52D0">
        <w:rPr>
          <w:i/>
          <w:sz w:val="18"/>
          <w:szCs w:val="18"/>
        </w:rPr>
        <w:t xml:space="preserve"> i fråga om den konsoliderade situationen</w:t>
      </w:r>
      <w:r w:rsidRPr="00CB52D0">
        <w:rPr>
          <w:sz w:val="18"/>
          <w:szCs w:val="18"/>
        </w:rPr>
        <w:t xml:space="preserve"> offentliggöra information som rör </w:t>
      </w:r>
      <w:r w:rsidRPr="00CB52D0">
        <w:rPr>
          <w:i/>
          <w:sz w:val="18"/>
          <w:szCs w:val="18"/>
        </w:rPr>
        <w:t>rättslig</w:t>
      </w:r>
      <w:r w:rsidRPr="00CB52D0">
        <w:rPr>
          <w:sz w:val="18"/>
          <w:szCs w:val="18"/>
        </w:rPr>
        <w:t xml:space="preserve"> struktur, styrning och organisationsstruktur.</w:t>
      </w:r>
    </w:p>
    <w:p w14:paraId="33D1EEEE" w14:textId="77777777" w:rsidR="00890231" w:rsidRPr="00CB52D0" w:rsidRDefault="00890231" w:rsidP="00890231">
      <w:pPr>
        <w:pStyle w:val="Brdtextmedindrag"/>
        <w:rPr>
          <w:sz w:val="18"/>
          <w:szCs w:val="18"/>
        </w:rPr>
      </w:pPr>
      <w:r w:rsidRPr="00CB52D0">
        <w:rPr>
          <w:i/>
          <w:sz w:val="18"/>
          <w:szCs w:val="18"/>
        </w:rPr>
        <w:t>Moderföretag som avses i artik</w:t>
      </w:r>
      <w:r w:rsidRPr="00CB52D0">
        <w:rPr>
          <w:i/>
          <w:sz w:val="18"/>
          <w:szCs w:val="18"/>
        </w:rPr>
        <w:softHyphen/>
        <w:t>larna 7 och 8 i värdepappers</w:t>
      </w:r>
      <w:r w:rsidRPr="00CB52D0">
        <w:rPr>
          <w:i/>
          <w:sz w:val="18"/>
          <w:szCs w:val="18"/>
        </w:rPr>
        <w:softHyphen/>
        <w:t>bolagsförordningen ska offentlig</w:t>
      </w:r>
      <w:r w:rsidRPr="00CB52D0">
        <w:rPr>
          <w:i/>
          <w:sz w:val="18"/>
          <w:szCs w:val="18"/>
        </w:rPr>
        <w:softHyphen/>
        <w:t>göra sådan information om en värdepappersföretagskoncern</w:t>
      </w:r>
      <w:r w:rsidRPr="00CB52D0">
        <w:rPr>
          <w:sz w:val="18"/>
          <w:szCs w:val="18"/>
        </w:rPr>
        <w:t>.</w:t>
      </w:r>
    </w:p>
    <w:p w14:paraId="17C7FE0D" w14:textId="77777777" w:rsidR="00890231" w:rsidRPr="00CB52D0" w:rsidRDefault="00890231" w:rsidP="00890231">
      <w:pPr>
        <w:pStyle w:val="Brdtextmedindrag"/>
      </w:pPr>
    </w:p>
    <w:p w14:paraId="6E69E72D" w14:textId="77777777" w:rsidR="00890231" w:rsidRPr="00CB52D0" w:rsidRDefault="00890231" w:rsidP="00890231">
      <w:pPr>
        <w:pStyle w:val="Brdtextmedindrag"/>
        <w:ind w:firstLine="0"/>
      </w:pPr>
      <w:r w:rsidRPr="00CB52D0">
        <w:t>Paragrafen innehåller bestämmelser om information som moderbolag ska offentliggöra. Ändringarna i paragrafen genomför artikel 44 c i värde</w:t>
      </w:r>
      <w:r w:rsidRPr="00CB52D0">
        <w:softHyphen/>
        <w:t>pappersbolagsdirektivet. Övervägandena finns i avsnitt 11.8.</w:t>
      </w:r>
    </w:p>
    <w:p w14:paraId="6FD69ADD" w14:textId="77777777" w:rsidR="00890231" w:rsidRPr="00CB52D0" w:rsidRDefault="00890231" w:rsidP="00890231">
      <w:pPr>
        <w:pStyle w:val="Brdtextmedindrag"/>
      </w:pPr>
      <w:r w:rsidRPr="00CB52D0">
        <w:rPr>
          <w:i/>
        </w:rPr>
        <w:t>Första stycket</w:t>
      </w:r>
      <w:r w:rsidRPr="00CB52D0">
        <w:t xml:space="preserve"> gäller tillsyn enligt tillsynsförordningen. Ändringen i stycket innebär en anpassning till tillsynsförordningens terminologi. </w:t>
      </w:r>
    </w:p>
    <w:p w14:paraId="16FFF152" w14:textId="7FD2BC5B" w:rsidR="00890231" w:rsidRPr="00CB52D0" w:rsidRDefault="00890231" w:rsidP="00890231">
      <w:pPr>
        <w:pStyle w:val="Brdtextmedindrag"/>
      </w:pPr>
      <w:r w:rsidRPr="00CB52D0">
        <w:rPr>
          <w:i/>
          <w:iCs/>
        </w:rPr>
        <w:t>Andra stycket</w:t>
      </w:r>
      <w:r w:rsidRPr="00CB52D0">
        <w:t>, som är nytt, gäller tillsyn enligt värde</w:t>
      </w:r>
      <w:r w:rsidRPr="00CB52D0">
        <w:softHyphen/>
        <w:t>pappers</w:t>
      </w:r>
      <w:r w:rsidRPr="00CB52D0">
        <w:softHyphen/>
        <w:t>bolags</w:t>
      </w:r>
      <w:r w:rsidRPr="00CB52D0">
        <w:softHyphen/>
        <w:t xml:space="preserve">förordningen </w:t>
      </w:r>
      <w:r w:rsidR="0046175C">
        <w:t xml:space="preserve">och </w:t>
      </w:r>
      <w:r w:rsidRPr="00CB52D0">
        <w:t>genomför artikel 44 c i värdepappersbolagsdirektivet.</w:t>
      </w:r>
    </w:p>
    <w:p w14:paraId="73D992F4" w14:textId="77777777" w:rsidR="00890231" w:rsidRPr="00CB52D0" w:rsidRDefault="00890231" w:rsidP="00890231">
      <w:pPr>
        <w:pStyle w:val="Brdtext"/>
        <w:spacing w:line="220" w:lineRule="exact"/>
        <w:rPr>
          <w:b/>
          <w:sz w:val="18"/>
          <w:szCs w:val="18"/>
        </w:rPr>
      </w:pPr>
    </w:p>
    <w:p w14:paraId="7CE7955F" w14:textId="77777777" w:rsidR="00890231" w:rsidRPr="00CB52D0" w:rsidRDefault="00890231" w:rsidP="00890231">
      <w:pPr>
        <w:pStyle w:val="Brdtext"/>
        <w:spacing w:line="220" w:lineRule="exact"/>
        <w:rPr>
          <w:sz w:val="18"/>
          <w:szCs w:val="18"/>
        </w:rPr>
      </w:pPr>
      <w:r w:rsidRPr="00CB52D0">
        <w:rPr>
          <w:b/>
          <w:sz w:val="18"/>
          <w:szCs w:val="18"/>
        </w:rPr>
        <w:t>4 §    </w:t>
      </w:r>
      <w:r w:rsidRPr="00CB52D0">
        <w:rPr>
          <w:sz w:val="18"/>
          <w:szCs w:val="18"/>
        </w:rPr>
        <w:t>Finansinspektionen får hänskjuta frågor som rör ett förfarande av en annan behörig myndighet inom EES till Europeiska bankmyndigheten för tvistlösning i de fall som framgår av artiklarna 112.2, 116 och 133 i kapital</w:t>
      </w:r>
      <w:r w:rsidRPr="00CB52D0">
        <w:rPr>
          <w:sz w:val="18"/>
          <w:szCs w:val="18"/>
        </w:rPr>
        <w:softHyphen/>
        <w:t xml:space="preserve">täckningsdirektivet </w:t>
      </w:r>
      <w:r w:rsidRPr="00CB52D0">
        <w:rPr>
          <w:i/>
          <w:sz w:val="18"/>
          <w:szCs w:val="18"/>
        </w:rPr>
        <w:t>och artikel 48 i värdepappersbolagsdirektivet</w:t>
      </w:r>
      <w:r w:rsidRPr="00CB52D0">
        <w:rPr>
          <w:sz w:val="18"/>
          <w:szCs w:val="18"/>
        </w:rPr>
        <w:t>.</w:t>
      </w:r>
    </w:p>
    <w:p w14:paraId="5B5A4BBB" w14:textId="77777777" w:rsidR="00890231" w:rsidRPr="00CB52D0" w:rsidRDefault="00890231" w:rsidP="00890231">
      <w:pPr>
        <w:pStyle w:val="Brdtext"/>
      </w:pPr>
    </w:p>
    <w:bookmarkEnd w:id="399"/>
    <w:p w14:paraId="32182644" w14:textId="25E6D1E1" w:rsidR="00890231" w:rsidRPr="00CB52D0" w:rsidRDefault="00890231" w:rsidP="0000314E">
      <w:pPr>
        <w:pStyle w:val="Brdtext"/>
      </w:pPr>
      <w:r w:rsidRPr="00CB52D0">
        <w:t xml:space="preserve">Paragrafen innehåller en bestämmelse om att Finansinspektionen får hänskjuta vissa frågor till </w:t>
      </w:r>
      <w:r w:rsidR="0046175C" w:rsidRPr="00CB52D0">
        <w:t>E</w:t>
      </w:r>
      <w:r w:rsidR="0046175C">
        <w:t>uropeisk</w:t>
      </w:r>
      <w:r w:rsidR="0046175C" w:rsidRPr="00CB52D0">
        <w:t>a</w:t>
      </w:r>
      <w:r w:rsidR="0046175C">
        <w:t xml:space="preserve"> bankmyndigheten</w:t>
      </w:r>
      <w:r w:rsidR="0046175C" w:rsidRPr="00CB52D0">
        <w:t xml:space="preserve"> </w:t>
      </w:r>
      <w:r w:rsidRPr="00CB52D0">
        <w:t>för tvist</w:t>
      </w:r>
      <w:r w:rsidRPr="00CB52D0">
        <w:softHyphen/>
        <w:t>lös</w:t>
      </w:r>
      <w:r w:rsidRPr="00CB52D0">
        <w:softHyphen/>
        <w:t xml:space="preserve">ning. </w:t>
      </w:r>
      <w:r w:rsidRPr="00CB52D0">
        <w:lastRenderedPageBreak/>
        <w:t>Ändringen genom</w:t>
      </w:r>
      <w:r w:rsidRPr="00CB52D0">
        <w:softHyphen/>
        <w:t>för artikel 48.7 i värdepappersbolags</w:t>
      </w:r>
      <w:r w:rsidRPr="00CB52D0">
        <w:softHyphen/>
        <w:t>direktivet. Över</w:t>
      </w:r>
      <w:r w:rsidR="00054FCF">
        <w:softHyphen/>
      </w:r>
      <w:r w:rsidRPr="00CB52D0">
        <w:t>vägan</w:t>
      </w:r>
      <w:r w:rsidRPr="00CB52D0">
        <w:softHyphen/>
        <w:t xml:space="preserve">dena finns i avsnitt 12.2.2. </w:t>
      </w:r>
    </w:p>
    <w:p w14:paraId="6380D6AB" w14:textId="230E6627" w:rsidR="00890231" w:rsidRPr="00CB52D0" w:rsidRDefault="00890231" w:rsidP="0000314E">
      <w:pPr>
        <w:pStyle w:val="Brdtextmedindrag"/>
      </w:pPr>
      <w:r w:rsidRPr="00CB52D0">
        <w:t>Ändringen</w:t>
      </w:r>
      <w:r w:rsidRPr="00CB52D0">
        <w:rPr>
          <w:spacing w:val="-4"/>
        </w:rPr>
        <w:t xml:space="preserve"> innebär att Finansinspektionen får hänskjuta frågor</w:t>
      </w:r>
      <w:r w:rsidRPr="00CB52D0">
        <w:t xml:space="preserve"> till </w:t>
      </w:r>
      <w:r w:rsidR="00E7314D">
        <w:t>Europeiska bankmyndigheten</w:t>
      </w:r>
      <w:r w:rsidRPr="00CB52D0">
        <w:t xml:space="preserve"> även när det upp</w:t>
      </w:r>
      <w:r w:rsidRPr="00CB52D0">
        <w:softHyphen/>
        <w:t>stått oenighet om tillsyns</w:t>
      </w:r>
      <w:r w:rsidR="00054FCF">
        <w:softHyphen/>
      </w:r>
      <w:r w:rsidRPr="00CB52D0">
        <w:t>kollegiernas funktion i en situation som avses i artikel 48 i värdepappers</w:t>
      </w:r>
      <w:r w:rsidR="00054FCF">
        <w:softHyphen/>
      </w:r>
      <w:r w:rsidRPr="00CB52D0">
        <w:t xml:space="preserve">bolagsdirektivet. </w:t>
      </w:r>
    </w:p>
    <w:p w14:paraId="60B84166" w14:textId="77777777" w:rsidR="00890231" w:rsidRPr="00CB52D0" w:rsidRDefault="00890231" w:rsidP="00890231">
      <w:pPr>
        <w:pStyle w:val="Brdtext"/>
      </w:pPr>
    </w:p>
    <w:p w14:paraId="17B1D9BF" w14:textId="77777777" w:rsidR="00890231" w:rsidRPr="00CB52D0" w:rsidRDefault="00890231" w:rsidP="00890231">
      <w:pPr>
        <w:pStyle w:val="Brdtext"/>
        <w:spacing w:line="220" w:lineRule="exact"/>
        <w:rPr>
          <w:sz w:val="18"/>
          <w:szCs w:val="18"/>
        </w:rPr>
      </w:pPr>
      <w:bookmarkStart w:id="400" w:name="_Hlk61039065"/>
      <w:r w:rsidRPr="00CB52D0">
        <w:rPr>
          <w:b/>
          <w:sz w:val="18"/>
          <w:szCs w:val="18"/>
        </w:rPr>
        <w:t>5 §    </w:t>
      </w:r>
      <w:r w:rsidRPr="00CB52D0">
        <w:rPr>
          <w:sz w:val="18"/>
          <w:szCs w:val="18"/>
        </w:rPr>
        <w:t>Finansinspektionen får även hänskjuta sådana frågor som avses i 4 § till Europeiska bankmyndigheten för tvistlösning i enlighet med artik</w:t>
      </w:r>
      <w:r w:rsidRPr="00CB52D0">
        <w:rPr>
          <w:sz w:val="18"/>
          <w:szCs w:val="18"/>
        </w:rPr>
        <w:softHyphen/>
        <w:t xml:space="preserve">larna 41.2, 43.5, 50.4 och 51.2 i kapitaltäckningsdirektivet </w:t>
      </w:r>
      <w:r w:rsidRPr="00CB52D0">
        <w:rPr>
          <w:i/>
          <w:sz w:val="18"/>
          <w:szCs w:val="18"/>
        </w:rPr>
        <w:t>och artikel 13.5 i värdepappers</w:t>
      </w:r>
      <w:r w:rsidRPr="00CB52D0">
        <w:rPr>
          <w:i/>
          <w:sz w:val="18"/>
          <w:szCs w:val="18"/>
        </w:rPr>
        <w:softHyphen/>
        <w:t>bolags</w:t>
      </w:r>
      <w:r w:rsidRPr="00CB52D0">
        <w:rPr>
          <w:i/>
          <w:sz w:val="18"/>
          <w:szCs w:val="18"/>
        </w:rPr>
        <w:softHyphen/>
        <w:t>direktivet</w:t>
      </w:r>
      <w:r w:rsidRPr="00CB52D0">
        <w:rPr>
          <w:sz w:val="18"/>
          <w:szCs w:val="18"/>
        </w:rPr>
        <w:t>.</w:t>
      </w:r>
    </w:p>
    <w:bookmarkEnd w:id="400"/>
    <w:p w14:paraId="1CFB3940" w14:textId="77777777" w:rsidR="00890231" w:rsidRPr="00CB52D0" w:rsidRDefault="00890231" w:rsidP="00890231">
      <w:pPr>
        <w:pStyle w:val="Brdtext"/>
      </w:pPr>
    </w:p>
    <w:p w14:paraId="6CCFFCF3" w14:textId="7A71AF98" w:rsidR="00890231" w:rsidRPr="00CB52D0" w:rsidRDefault="00890231" w:rsidP="00890231">
      <w:pPr>
        <w:pStyle w:val="Brdtext"/>
      </w:pPr>
      <w:r w:rsidRPr="00CB52D0">
        <w:t xml:space="preserve">Paragrafen innehåller en bestämmelse hänskjutande </w:t>
      </w:r>
      <w:bookmarkStart w:id="401" w:name="_Hlk29543219"/>
      <w:r w:rsidRPr="00CB52D0">
        <w:t xml:space="preserve">till </w:t>
      </w:r>
      <w:r w:rsidR="00E7314D">
        <w:t>Europeiska bankmyndigheten</w:t>
      </w:r>
      <w:r w:rsidRPr="00CB52D0">
        <w:t xml:space="preserve"> för tvist</w:t>
      </w:r>
      <w:r w:rsidRPr="00CB52D0">
        <w:softHyphen/>
        <w:t>lös</w:t>
      </w:r>
      <w:r w:rsidRPr="00CB52D0">
        <w:softHyphen/>
        <w:t xml:space="preserve">ning. </w:t>
      </w:r>
      <w:bookmarkEnd w:id="401"/>
      <w:r w:rsidRPr="00CB52D0">
        <w:t>Ändringen genom</w:t>
      </w:r>
      <w:r w:rsidRPr="00CB52D0">
        <w:softHyphen/>
        <w:t>för artikel 13.5 i värdepappersbolags</w:t>
      </w:r>
      <w:r w:rsidRPr="00CB52D0">
        <w:softHyphen/>
        <w:t>direk</w:t>
      </w:r>
      <w:r w:rsidRPr="00CB52D0">
        <w:softHyphen/>
        <w:t>tivet. Övervägan</w:t>
      </w:r>
      <w:r w:rsidRPr="00CB52D0">
        <w:softHyphen/>
        <w:t>dena finns i avsnitt 12.2.1.</w:t>
      </w:r>
    </w:p>
    <w:p w14:paraId="0227F908" w14:textId="766A5AB8" w:rsidR="00890231" w:rsidRPr="00CB52D0" w:rsidRDefault="00890231" w:rsidP="00890231">
      <w:pPr>
        <w:pStyle w:val="Brdtextmedindrag"/>
      </w:pPr>
      <w:r w:rsidRPr="00CB52D0">
        <w:rPr>
          <w:spacing w:val="-4"/>
        </w:rPr>
        <w:t xml:space="preserve">Ändringen </w:t>
      </w:r>
      <w:r w:rsidRPr="00CB52D0">
        <w:t xml:space="preserve">innebär att Finansinspektionen får hänskjuta frågor som rör ett förfarande av en annan behörig myndighet inom EES till </w:t>
      </w:r>
      <w:r w:rsidR="00E7314D">
        <w:t>Europeiska bankmyndigheten</w:t>
      </w:r>
      <w:r w:rsidRPr="00CB52D0">
        <w:t xml:space="preserve"> för tvist</w:t>
      </w:r>
      <w:r w:rsidRPr="00CB52D0">
        <w:softHyphen/>
        <w:t>lösning även i en sådan situation som avses i artikel 13.5 i värdepappers</w:t>
      </w:r>
      <w:r w:rsidRPr="00CB52D0">
        <w:softHyphen/>
        <w:t xml:space="preserve">bolagsdirektivet. </w:t>
      </w:r>
    </w:p>
    <w:p w14:paraId="52895A08" w14:textId="77777777" w:rsidR="00890231" w:rsidRPr="00CB52D0" w:rsidRDefault="00890231" w:rsidP="00890231">
      <w:pPr>
        <w:pStyle w:val="Brdtextmedindrag"/>
      </w:pPr>
    </w:p>
    <w:p w14:paraId="7A4FD29A" w14:textId="69273276" w:rsidR="00890231" w:rsidRPr="00CB52D0" w:rsidRDefault="00890231" w:rsidP="00890231">
      <w:pPr>
        <w:pStyle w:val="Brdtextmedindrag"/>
        <w:ind w:firstLine="0"/>
        <w:rPr>
          <w:bCs/>
          <w:sz w:val="18"/>
          <w:szCs w:val="18"/>
        </w:rPr>
      </w:pPr>
      <w:bookmarkStart w:id="402" w:name="_Hlk61039210"/>
      <w:r w:rsidRPr="00CB52D0">
        <w:rPr>
          <w:b/>
          <w:sz w:val="18"/>
          <w:szCs w:val="18"/>
        </w:rPr>
        <w:t>7 §    </w:t>
      </w:r>
      <w:r w:rsidRPr="00CB52D0">
        <w:rPr>
          <w:sz w:val="18"/>
          <w:szCs w:val="18"/>
        </w:rPr>
        <w:t>Företag som enligt tillsyns</w:t>
      </w:r>
      <w:r w:rsidRPr="00CB52D0">
        <w:rPr>
          <w:sz w:val="18"/>
          <w:szCs w:val="18"/>
        </w:rPr>
        <w:softHyphen/>
        <w:t xml:space="preserve">förordningen står under tillsyn utifrån sin konsoliderade situation och dotterföretag till ett </w:t>
      </w:r>
      <w:r w:rsidRPr="00CB52D0">
        <w:rPr>
          <w:i/>
          <w:sz w:val="18"/>
          <w:szCs w:val="18"/>
        </w:rPr>
        <w:t>kredit</w:t>
      </w:r>
      <w:r w:rsidRPr="00CB52D0">
        <w:rPr>
          <w:i/>
          <w:sz w:val="18"/>
          <w:szCs w:val="18"/>
        </w:rPr>
        <w:softHyphen/>
        <w:t>institut eller ett motsvarande utländskt företag inom EES,</w:t>
      </w:r>
      <w:r w:rsidRPr="00CB52D0">
        <w:rPr>
          <w:sz w:val="18"/>
          <w:szCs w:val="18"/>
        </w:rPr>
        <w:t xml:space="preserve"> ett finansiellt holdingföretag eller ett blandat finansiellt holdingföretag som inte omfattas av bestämmel</w:t>
      </w:r>
      <w:r w:rsidRPr="00CB52D0">
        <w:rPr>
          <w:sz w:val="18"/>
          <w:szCs w:val="18"/>
        </w:rPr>
        <w:softHyphen/>
        <w:t>serna om gruppbaserad tillsyn, ska lämna de uppgifter som krävs för tillsynsredovisningen till det före</w:t>
      </w:r>
      <w:r w:rsidRPr="00CB52D0">
        <w:rPr>
          <w:sz w:val="18"/>
          <w:szCs w:val="18"/>
        </w:rPr>
        <w:softHyphen/>
        <w:t>tag som enligt tillsynsförordningen ska upprätta gruppbaserad redovis</w:t>
      </w:r>
      <w:r w:rsidRPr="00CB52D0">
        <w:rPr>
          <w:sz w:val="18"/>
          <w:szCs w:val="18"/>
        </w:rPr>
        <w:softHyphen/>
        <w:t>ning eller samlad information.</w:t>
      </w:r>
    </w:p>
    <w:p w14:paraId="634F4BCA" w14:textId="77777777" w:rsidR="00890231" w:rsidRPr="00CB52D0" w:rsidRDefault="00890231" w:rsidP="00890231">
      <w:pPr>
        <w:pStyle w:val="Brdtextmedindrag"/>
        <w:rPr>
          <w:bCs/>
          <w:sz w:val="18"/>
          <w:szCs w:val="18"/>
        </w:rPr>
      </w:pPr>
      <w:r w:rsidRPr="00CB52D0">
        <w:rPr>
          <w:sz w:val="18"/>
          <w:szCs w:val="18"/>
        </w:rPr>
        <w:t>Första stycket gäller även ett svenskt företag i förhållande till ett utländskt företag inom EES som ska upprätta och ge in en rapport enligt tillsyns</w:t>
      </w:r>
      <w:r w:rsidRPr="00CB52D0">
        <w:rPr>
          <w:sz w:val="18"/>
          <w:szCs w:val="18"/>
        </w:rPr>
        <w:softHyphen/>
        <w:t>förordningen.</w:t>
      </w:r>
    </w:p>
    <w:p w14:paraId="741B694F" w14:textId="77777777" w:rsidR="00890231" w:rsidRPr="00CB52D0" w:rsidRDefault="00890231" w:rsidP="00890231">
      <w:pPr>
        <w:pStyle w:val="Brdtextmedindrag"/>
        <w:ind w:firstLine="0"/>
        <w:rPr>
          <w:sz w:val="18"/>
          <w:szCs w:val="18"/>
        </w:rPr>
      </w:pPr>
    </w:p>
    <w:p w14:paraId="5AA3EF3D" w14:textId="77777777" w:rsidR="00890231" w:rsidRPr="00CB52D0" w:rsidRDefault="00890231" w:rsidP="00890231">
      <w:pPr>
        <w:pStyle w:val="Brdtextmedindrag"/>
        <w:ind w:firstLine="0"/>
      </w:pPr>
      <w:r w:rsidRPr="00CB52D0">
        <w:t>Paragrafen innehåller bestämmelser om information mellan företag i den konsoliderade situationen.</w:t>
      </w:r>
      <w:r>
        <w:t xml:space="preserve"> Övervägandena finns i avsnitt 6.3.</w:t>
      </w:r>
    </w:p>
    <w:p w14:paraId="5E1DD498" w14:textId="77777777" w:rsidR="00890231" w:rsidRPr="00CB52D0" w:rsidRDefault="00890231" w:rsidP="00890231">
      <w:pPr>
        <w:pStyle w:val="Brdtextmedindrag"/>
      </w:pPr>
      <w:r w:rsidRPr="00CB52D0">
        <w:t xml:space="preserve">Ändringen i </w:t>
      </w:r>
      <w:r w:rsidRPr="00CB52D0">
        <w:rPr>
          <w:i/>
        </w:rPr>
        <w:t>första stycket</w:t>
      </w:r>
      <w:r w:rsidRPr="00CB52D0">
        <w:t xml:space="preserve"> är en följd av att definitionen av institut får en ny innebörd, se författningskommentaren till 1 kap. 2 §.</w:t>
      </w:r>
    </w:p>
    <w:p w14:paraId="3971B877" w14:textId="25272E30" w:rsidR="00890231" w:rsidRPr="00CB52D0" w:rsidRDefault="00890231" w:rsidP="0000314E">
      <w:pPr>
        <w:pStyle w:val="Brdtextmedindrag"/>
      </w:pPr>
      <w:r w:rsidRPr="00CB52D0">
        <w:t xml:space="preserve">Paragrafen gäller den konsoliderade situationen, dvs. den kan ta sikte på svenska och utländska företag. Det </w:t>
      </w:r>
      <w:r w:rsidR="00F8274C">
        <w:t>görs en rättelse genom att det kommer till uttryck</w:t>
      </w:r>
      <w:r w:rsidRPr="00CB52D0">
        <w:t xml:space="preserve"> att </w:t>
      </w:r>
      <w:r w:rsidR="00F8274C">
        <w:t>paragrafen</w:t>
      </w:r>
      <w:r w:rsidRPr="00CB52D0">
        <w:t xml:space="preserve"> gäller </w:t>
      </w:r>
      <w:r w:rsidR="00FE5772">
        <w:t>svenska och utländska företag</w:t>
      </w:r>
      <w:r w:rsidRPr="00CB52D0">
        <w:t>.</w:t>
      </w:r>
    </w:p>
    <w:p w14:paraId="5ABE80A0" w14:textId="77777777" w:rsidR="00890231" w:rsidRPr="00CB52D0" w:rsidRDefault="00890231" w:rsidP="00890231">
      <w:pPr>
        <w:pStyle w:val="Brdtextmedindrag"/>
      </w:pPr>
    </w:p>
    <w:p w14:paraId="59595A55" w14:textId="77777777" w:rsidR="00890231" w:rsidRPr="00CB52D0" w:rsidRDefault="00890231" w:rsidP="00890231">
      <w:pPr>
        <w:pStyle w:val="Brdtext"/>
        <w:spacing w:line="220" w:lineRule="exact"/>
        <w:rPr>
          <w:b/>
          <w:sz w:val="18"/>
          <w:szCs w:val="18"/>
        </w:rPr>
      </w:pPr>
      <w:r w:rsidRPr="00CB52D0">
        <w:rPr>
          <w:b/>
          <w:sz w:val="18"/>
          <w:szCs w:val="18"/>
        </w:rPr>
        <w:t>8 §</w:t>
      </w:r>
      <w:bookmarkStart w:id="403" w:name="_Hlk63288310"/>
      <w:r w:rsidRPr="00CB52D0">
        <w:rPr>
          <w:b/>
          <w:sz w:val="18"/>
          <w:szCs w:val="18"/>
        </w:rPr>
        <w:t>    </w:t>
      </w:r>
      <w:bookmarkEnd w:id="403"/>
      <w:r w:rsidRPr="00CB52D0">
        <w:rPr>
          <w:sz w:val="18"/>
          <w:szCs w:val="18"/>
        </w:rPr>
        <w:t>Finansinspektionen får, när inspektionen anser att det behövs för till</w:t>
      </w:r>
      <w:r w:rsidRPr="00CB52D0">
        <w:rPr>
          <w:sz w:val="18"/>
          <w:szCs w:val="18"/>
        </w:rPr>
        <w:softHyphen/>
        <w:t>synen, göra undersökningar hos</w:t>
      </w:r>
    </w:p>
    <w:p w14:paraId="53EB5169" w14:textId="77777777" w:rsidR="00890231" w:rsidRPr="00CB52D0" w:rsidRDefault="00890231" w:rsidP="00890231">
      <w:pPr>
        <w:pStyle w:val="Brdtextmedindrag"/>
        <w:spacing w:line="220" w:lineRule="exact"/>
        <w:rPr>
          <w:sz w:val="18"/>
          <w:szCs w:val="18"/>
        </w:rPr>
      </w:pPr>
      <w:r w:rsidRPr="00CB52D0">
        <w:rPr>
          <w:sz w:val="18"/>
          <w:szCs w:val="18"/>
        </w:rPr>
        <w:t>1. företag som enligt 7 § ska lämna uppgifter samt hos finan</w:t>
      </w:r>
      <w:r w:rsidRPr="00CB52D0">
        <w:rPr>
          <w:sz w:val="18"/>
          <w:szCs w:val="18"/>
        </w:rPr>
        <w:softHyphen/>
        <w:t>siella holding</w:t>
      </w:r>
      <w:r w:rsidRPr="00CB52D0">
        <w:rPr>
          <w:sz w:val="18"/>
          <w:szCs w:val="18"/>
        </w:rPr>
        <w:softHyphen/>
        <w:t>företag, holding</w:t>
      </w:r>
      <w:r w:rsidRPr="00CB52D0">
        <w:rPr>
          <w:sz w:val="18"/>
          <w:szCs w:val="18"/>
        </w:rPr>
        <w:softHyphen/>
      </w:r>
      <w:r w:rsidRPr="00CB52D0">
        <w:rPr>
          <w:spacing w:val="-4"/>
          <w:sz w:val="18"/>
          <w:szCs w:val="18"/>
        </w:rPr>
        <w:t>företag med blandad verksamhet</w:t>
      </w:r>
      <w:r w:rsidRPr="00CB52D0">
        <w:rPr>
          <w:i/>
          <w:iCs/>
          <w:sz w:val="18"/>
          <w:szCs w:val="18"/>
        </w:rPr>
        <w:t>,</w:t>
      </w:r>
      <w:r w:rsidRPr="00CB52D0">
        <w:rPr>
          <w:sz w:val="18"/>
          <w:szCs w:val="18"/>
        </w:rPr>
        <w:t xml:space="preserve"> blandade finansiella </w:t>
      </w:r>
      <w:r w:rsidRPr="00CB52D0">
        <w:rPr>
          <w:spacing w:val="-4"/>
          <w:sz w:val="18"/>
          <w:szCs w:val="18"/>
        </w:rPr>
        <w:t>holding</w:t>
      </w:r>
      <w:r w:rsidRPr="00CB52D0">
        <w:rPr>
          <w:spacing w:val="-4"/>
          <w:sz w:val="18"/>
          <w:szCs w:val="18"/>
        </w:rPr>
        <w:softHyphen/>
        <w:t xml:space="preserve">företag </w:t>
      </w:r>
      <w:r w:rsidRPr="00CB52D0">
        <w:rPr>
          <w:i/>
          <w:spacing w:val="-4"/>
          <w:sz w:val="18"/>
          <w:szCs w:val="18"/>
        </w:rPr>
        <w:t>och värdepappersinriktade</w:t>
      </w:r>
      <w:r w:rsidRPr="00CB52D0">
        <w:rPr>
          <w:i/>
          <w:sz w:val="18"/>
          <w:szCs w:val="18"/>
        </w:rPr>
        <w:t xml:space="preserve"> holding</w:t>
      </w:r>
      <w:r w:rsidRPr="00CB52D0">
        <w:rPr>
          <w:i/>
          <w:sz w:val="18"/>
          <w:szCs w:val="18"/>
        </w:rPr>
        <w:softHyphen/>
        <w:t xml:space="preserve">företag </w:t>
      </w:r>
      <w:r w:rsidRPr="00CB52D0">
        <w:rPr>
          <w:sz w:val="18"/>
          <w:szCs w:val="18"/>
        </w:rPr>
        <w:t>för att kontrollera d</w:t>
      </w:r>
      <w:r w:rsidRPr="00CB52D0">
        <w:rPr>
          <w:spacing w:val="-4"/>
          <w:sz w:val="18"/>
          <w:szCs w:val="18"/>
        </w:rPr>
        <w:t>en gruppbaserade redovisningen</w:t>
      </w:r>
      <w:r w:rsidRPr="00CB52D0">
        <w:rPr>
          <w:sz w:val="18"/>
          <w:szCs w:val="18"/>
        </w:rPr>
        <w:t xml:space="preserve"> eller samlade informationen som företagen är skyldiga att lämna,</w:t>
      </w:r>
    </w:p>
    <w:p w14:paraId="059EFD85" w14:textId="77777777" w:rsidR="00890231" w:rsidRPr="00CB52D0" w:rsidRDefault="00890231" w:rsidP="00890231">
      <w:pPr>
        <w:pStyle w:val="Brdtextmedindrag"/>
        <w:spacing w:line="220" w:lineRule="exact"/>
        <w:rPr>
          <w:sz w:val="18"/>
          <w:szCs w:val="18"/>
        </w:rPr>
      </w:pPr>
      <w:r w:rsidRPr="00CB52D0">
        <w:rPr>
          <w:sz w:val="18"/>
          <w:szCs w:val="18"/>
        </w:rPr>
        <w:t xml:space="preserve">2. företag som har fått i uppdrag av ett </w:t>
      </w:r>
      <w:r w:rsidRPr="00CB52D0">
        <w:rPr>
          <w:i/>
          <w:sz w:val="18"/>
          <w:szCs w:val="18"/>
        </w:rPr>
        <w:t>kreditinstitut</w:t>
      </w:r>
      <w:r w:rsidRPr="00CB52D0">
        <w:rPr>
          <w:i/>
          <w:iCs/>
          <w:sz w:val="18"/>
          <w:szCs w:val="18"/>
        </w:rPr>
        <w:t>, ett värde</w:t>
      </w:r>
      <w:r w:rsidRPr="00CB52D0">
        <w:rPr>
          <w:i/>
          <w:iCs/>
          <w:sz w:val="18"/>
          <w:szCs w:val="18"/>
        </w:rPr>
        <w:softHyphen/>
        <w:t>pappersbolag</w:t>
      </w:r>
      <w:r w:rsidRPr="00CB52D0">
        <w:rPr>
          <w:sz w:val="18"/>
          <w:szCs w:val="18"/>
        </w:rPr>
        <w:t xml:space="preserve"> eller ett holding</w:t>
      </w:r>
      <w:r w:rsidRPr="00CB52D0">
        <w:rPr>
          <w:sz w:val="18"/>
          <w:szCs w:val="18"/>
        </w:rPr>
        <w:softHyphen/>
        <w:t xml:space="preserve">företag som avses i 1 att utföra ett visst arbete eller vissa funktioner, och </w:t>
      </w:r>
    </w:p>
    <w:p w14:paraId="3F7078A9" w14:textId="77777777" w:rsidR="00890231" w:rsidRPr="00CB52D0" w:rsidRDefault="00890231" w:rsidP="00890231">
      <w:pPr>
        <w:pStyle w:val="Brdtextmedindrag"/>
        <w:spacing w:line="220" w:lineRule="exact"/>
        <w:rPr>
          <w:sz w:val="18"/>
          <w:szCs w:val="18"/>
        </w:rPr>
      </w:pPr>
      <w:r w:rsidRPr="00CB52D0">
        <w:rPr>
          <w:sz w:val="18"/>
          <w:szCs w:val="18"/>
        </w:rPr>
        <w:t>3. företag som Finansinspek</w:t>
      </w:r>
      <w:r w:rsidRPr="00CB52D0">
        <w:rPr>
          <w:sz w:val="18"/>
          <w:szCs w:val="18"/>
        </w:rPr>
        <w:softHyphen/>
        <w:t xml:space="preserve">tionen enligt 4 kap. 1 § </w:t>
      </w:r>
      <w:r w:rsidRPr="00CB52D0">
        <w:rPr>
          <w:i/>
          <w:iCs/>
          <w:sz w:val="18"/>
          <w:szCs w:val="18"/>
        </w:rPr>
        <w:t>och 4 a kap. 1 </w:t>
      </w:r>
      <w:r w:rsidRPr="00CB52D0">
        <w:rPr>
          <w:i/>
          <w:sz w:val="18"/>
          <w:szCs w:val="18"/>
        </w:rPr>
        <w:t>§</w:t>
      </w:r>
      <w:r w:rsidRPr="00CB52D0">
        <w:rPr>
          <w:sz w:val="18"/>
          <w:szCs w:val="18"/>
        </w:rPr>
        <w:t xml:space="preserve"> ska utöva tillsyn över.</w:t>
      </w:r>
    </w:p>
    <w:p w14:paraId="58D1BEB7" w14:textId="77777777" w:rsidR="00890231" w:rsidRPr="00CB52D0" w:rsidRDefault="00890231" w:rsidP="00890231">
      <w:pPr>
        <w:pStyle w:val="Brdtextmedindrag"/>
        <w:spacing w:line="220" w:lineRule="exact"/>
      </w:pPr>
    </w:p>
    <w:p w14:paraId="018E4BB9" w14:textId="77777777" w:rsidR="00890231" w:rsidRPr="00CB52D0" w:rsidRDefault="00890231" w:rsidP="00890231">
      <w:pPr>
        <w:pStyle w:val="Brdtext"/>
      </w:pPr>
      <w:r w:rsidRPr="00CB52D0">
        <w:t>Paragrafen innehåller bestämmelser om Finansinspektionens möj</w:t>
      </w:r>
      <w:r w:rsidRPr="00CB52D0">
        <w:softHyphen/>
        <w:t xml:space="preserve">lighet att genomföra platsundersökningar. Ändringen genomför artiklarna 19 c och </w:t>
      </w:r>
      <w:r w:rsidRPr="00CB52D0">
        <w:lastRenderedPageBreak/>
        <w:t>53.2 i värde</w:t>
      </w:r>
      <w:r w:rsidRPr="00CB52D0">
        <w:softHyphen/>
        <w:t>pappersbolagsdirektivet. Övervägandena finns i avsnitt</w:t>
      </w:r>
      <w:r>
        <w:t>en 6.3 och</w:t>
      </w:r>
      <w:r w:rsidRPr="00CB52D0">
        <w:t> 11.3.</w:t>
      </w:r>
    </w:p>
    <w:p w14:paraId="4AFBB87F" w14:textId="77777777" w:rsidR="00890231" w:rsidRPr="00CB52D0" w:rsidRDefault="00890231" w:rsidP="00890231">
      <w:pPr>
        <w:pStyle w:val="Brdtextmedindrag"/>
      </w:pPr>
      <w:r w:rsidRPr="00CB52D0">
        <w:t xml:space="preserve">Tillägget av värdepappersinriktade holdingföretag i </w:t>
      </w:r>
      <w:r w:rsidRPr="00CB52D0">
        <w:rPr>
          <w:i/>
        </w:rPr>
        <w:t>punkt 1</w:t>
      </w:r>
      <w:r w:rsidRPr="00CB52D0">
        <w:t xml:space="preserve"> innebär att Finansinspektionen får </w:t>
      </w:r>
      <w:r w:rsidRPr="00CB52D0">
        <w:rPr>
          <w:spacing w:val="-4"/>
        </w:rPr>
        <w:t>göra under</w:t>
      </w:r>
      <w:r w:rsidRPr="00CB52D0">
        <w:rPr>
          <w:spacing w:val="-4"/>
        </w:rPr>
        <w:softHyphen/>
        <w:t>sökningar även hos sådana företag. Därigenom får</w:t>
      </w:r>
      <w:r w:rsidRPr="00CB52D0">
        <w:t xml:space="preserve"> Finans</w:t>
      </w:r>
      <w:r w:rsidRPr="00CB52D0">
        <w:softHyphen/>
        <w:t>inspek</w:t>
      </w:r>
      <w:r w:rsidRPr="00CB52D0">
        <w:softHyphen/>
        <w:t xml:space="preserve">tionen, enligt </w:t>
      </w:r>
      <w:r w:rsidRPr="00CB52D0">
        <w:rPr>
          <w:i/>
          <w:iCs/>
        </w:rPr>
        <w:t>punkt 2</w:t>
      </w:r>
      <w:r w:rsidRPr="00CB52D0">
        <w:t xml:space="preserve"> och i enlighet med artikel 19 c i värde</w:t>
      </w:r>
      <w:r w:rsidRPr="00CB52D0">
        <w:softHyphen/>
        <w:t>pappers</w:t>
      </w:r>
      <w:r w:rsidRPr="00CB52D0">
        <w:softHyphen/>
        <w:t>bolagsdirektivet, rätt att utföra under</w:t>
      </w:r>
      <w:r w:rsidRPr="00CB52D0">
        <w:softHyphen/>
        <w:t>sökningar även hos företag som har fått i uppdrag av ett värdepappers</w:t>
      </w:r>
      <w:r w:rsidRPr="00CB52D0">
        <w:softHyphen/>
      </w:r>
      <w:r w:rsidRPr="00CB52D0">
        <w:rPr>
          <w:spacing w:val="-4"/>
        </w:rPr>
        <w:t>inriktat holding</w:t>
      </w:r>
      <w:r w:rsidRPr="00CB52D0">
        <w:rPr>
          <w:spacing w:val="-4"/>
        </w:rPr>
        <w:softHyphen/>
        <w:t>företag att utföra ett visst arbete eller vissa funktioner.</w:t>
      </w:r>
      <w:r w:rsidRPr="00CB52D0">
        <w:t xml:space="preserve"> </w:t>
      </w:r>
    </w:p>
    <w:bookmarkEnd w:id="402"/>
    <w:p w14:paraId="35E1B422" w14:textId="77777777" w:rsidR="00890231" w:rsidRPr="00CB52D0" w:rsidRDefault="00890231" w:rsidP="00890231">
      <w:pPr>
        <w:pStyle w:val="Brdtextmedindrag"/>
      </w:pPr>
      <w:r w:rsidRPr="00CB52D0">
        <w:t>Övriga ändringar är en följd av att definitionen av institut får en ny inne</w:t>
      </w:r>
      <w:r w:rsidRPr="00CB52D0">
        <w:softHyphen/>
        <w:t>börd, se författningskommentaren till 1 kap. 2 §.</w:t>
      </w:r>
    </w:p>
    <w:p w14:paraId="2EC8530C" w14:textId="77777777" w:rsidR="00890231" w:rsidRPr="00CB52D0" w:rsidRDefault="00890231" w:rsidP="00890231">
      <w:pPr>
        <w:pStyle w:val="Brdtextmedindrag"/>
        <w:ind w:firstLine="0"/>
      </w:pPr>
    </w:p>
    <w:p w14:paraId="5626ACE7" w14:textId="77777777" w:rsidR="00890231" w:rsidRPr="00CB52D0" w:rsidRDefault="00890231" w:rsidP="00890231">
      <w:pPr>
        <w:pStyle w:val="Brdtextmedindrag"/>
        <w:ind w:firstLine="0"/>
        <w:rPr>
          <w:sz w:val="18"/>
          <w:szCs w:val="18"/>
        </w:rPr>
      </w:pPr>
      <w:r w:rsidRPr="00CB52D0">
        <w:rPr>
          <w:b/>
          <w:sz w:val="18"/>
          <w:szCs w:val="18"/>
        </w:rPr>
        <w:t>9 §</w:t>
      </w:r>
      <w:r w:rsidRPr="00CB52D0">
        <w:rPr>
          <w:b/>
          <w:spacing w:val="-2"/>
          <w:sz w:val="18"/>
          <w:szCs w:val="18"/>
        </w:rPr>
        <w:t>   </w:t>
      </w:r>
      <w:r w:rsidRPr="00CB52D0" w:rsidDel="008230AC">
        <w:rPr>
          <w:b/>
          <w:spacing w:val="-2"/>
          <w:sz w:val="18"/>
          <w:szCs w:val="18"/>
        </w:rPr>
        <w:t> </w:t>
      </w:r>
      <w:r w:rsidRPr="00CB52D0">
        <w:rPr>
          <w:sz w:val="18"/>
          <w:szCs w:val="18"/>
        </w:rPr>
        <w:t xml:space="preserve">Om ett dotterföretag som är ett </w:t>
      </w:r>
      <w:r w:rsidRPr="00CB52D0">
        <w:rPr>
          <w:i/>
          <w:sz w:val="18"/>
          <w:szCs w:val="18"/>
        </w:rPr>
        <w:t>kreditinstitut</w:t>
      </w:r>
      <w:r w:rsidRPr="00CB52D0">
        <w:rPr>
          <w:sz w:val="18"/>
          <w:szCs w:val="18"/>
        </w:rPr>
        <w:t xml:space="preserve"> är undantaget från tillämpnings</w:t>
      </w:r>
      <w:r w:rsidRPr="00CB52D0">
        <w:rPr>
          <w:sz w:val="18"/>
          <w:szCs w:val="18"/>
        </w:rPr>
        <w:softHyphen/>
        <w:t>området för konsoliderad tillsyn med stöd av artikel 19 i tillsynsförordningen, ska moderföretaget till Finansinspektionen lämna de upplysningar som inspektionen anser att den behöver för sin tillsyn över institutet.</w:t>
      </w:r>
    </w:p>
    <w:p w14:paraId="24C406F1" w14:textId="77777777" w:rsidR="00890231" w:rsidRPr="00CB52D0" w:rsidRDefault="00890231" w:rsidP="00890231">
      <w:pPr>
        <w:pStyle w:val="Brdtextmedindrag"/>
      </w:pPr>
    </w:p>
    <w:p w14:paraId="0F4B0A0B" w14:textId="77777777" w:rsidR="00890231" w:rsidRPr="00CB52D0" w:rsidRDefault="00890231" w:rsidP="00890231">
      <w:pPr>
        <w:pStyle w:val="Brdtext"/>
        <w:rPr>
          <w:bCs/>
          <w:spacing w:val="-2"/>
        </w:rPr>
      </w:pPr>
      <w:bookmarkStart w:id="404" w:name="_Hlk61039288"/>
      <w:r w:rsidRPr="00CB52D0">
        <w:rPr>
          <w:spacing w:val="-2"/>
        </w:rPr>
        <w:t xml:space="preserve">Paragrafen innehåller bestämmelser om </w:t>
      </w:r>
      <w:r w:rsidRPr="00CB52D0">
        <w:rPr>
          <w:bCs/>
          <w:spacing w:val="-2"/>
        </w:rPr>
        <w:t>i</w:t>
      </w:r>
      <w:r w:rsidRPr="00CB52D0">
        <w:rPr>
          <w:spacing w:val="-2"/>
        </w:rPr>
        <w:t xml:space="preserve">nformationsskyldighet för </w:t>
      </w:r>
      <w:r w:rsidRPr="00CB52D0">
        <w:rPr>
          <w:bCs/>
          <w:spacing w:val="-2"/>
        </w:rPr>
        <w:t>moder</w:t>
      </w:r>
      <w:r w:rsidRPr="00CB52D0">
        <w:rPr>
          <w:bCs/>
          <w:spacing w:val="-2"/>
        </w:rPr>
        <w:softHyphen/>
        <w:t>företag till ett kredit</w:t>
      </w:r>
      <w:r w:rsidRPr="00CB52D0">
        <w:rPr>
          <w:spacing w:val="-2"/>
        </w:rPr>
        <w:t>institut som är undantaget från gruppbaserad tillsyn</w:t>
      </w:r>
      <w:r w:rsidRPr="00CB52D0">
        <w:rPr>
          <w:bCs/>
          <w:spacing w:val="-2"/>
        </w:rPr>
        <w:t>.</w:t>
      </w:r>
      <w:r>
        <w:rPr>
          <w:bCs/>
          <w:spacing w:val="-2"/>
        </w:rPr>
        <w:t xml:space="preserve"> </w:t>
      </w:r>
      <w:r>
        <w:rPr>
          <w:spacing w:val="-4"/>
        </w:rPr>
        <w:t>Övervägandena finns i avsnitt 6.3.</w:t>
      </w:r>
    </w:p>
    <w:p w14:paraId="4CCD0E34" w14:textId="77777777" w:rsidR="00890231" w:rsidRPr="00CB52D0" w:rsidRDefault="00890231" w:rsidP="00890231">
      <w:pPr>
        <w:pStyle w:val="Brdtextmedindrag"/>
      </w:pPr>
      <w:r w:rsidRPr="00CB52D0">
        <w:rPr>
          <w:bCs/>
        </w:rPr>
        <w:t xml:space="preserve">Ändringen i paragrafen </w:t>
      </w:r>
      <w:r w:rsidRPr="00CB52D0">
        <w:t>är en följd av att definitionen av institut får en ny innebörd, se författningskommentaren till 1 kap. 2 §.</w:t>
      </w:r>
    </w:p>
    <w:p w14:paraId="71A6C24B" w14:textId="77777777" w:rsidR="00890231" w:rsidRPr="00CB52D0" w:rsidRDefault="00890231" w:rsidP="00890231">
      <w:pPr>
        <w:pStyle w:val="Brdtext"/>
        <w:spacing w:line="220" w:lineRule="exact"/>
        <w:rPr>
          <w:b/>
          <w:spacing w:val="-2"/>
          <w:sz w:val="18"/>
          <w:szCs w:val="18"/>
        </w:rPr>
      </w:pPr>
    </w:p>
    <w:p w14:paraId="2578BC8C" w14:textId="0E6B7778" w:rsidR="00890231" w:rsidRPr="00CB52D0" w:rsidRDefault="00890231" w:rsidP="00890231">
      <w:pPr>
        <w:pStyle w:val="Brdtext"/>
        <w:spacing w:line="220" w:lineRule="exact"/>
        <w:rPr>
          <w:sz w:val="18"/>
          <w:szCs w:val="18"/>
        </w:rPr>
      </w:pPr>
      <w:r w:rsidRPr="00CB52D0">
        <w:rPr>
          <w:b/>
          <w:spacing w:val="-2"/>
          <w:sz w:val="18"/>
          <w:szCs w:val="18"/>
        </w:rPr>
        <w:t>10 §    </w:t>
      </w:r>
      <w:r w:rsidRPr="00CB52D0">
        <w:rPr>
          <w:sz w:val="18"/>
          <w:szCs w:val="18"/>
        </w:rPr>
        <w:t>En styrelseledamot eller be</w:t>
      </w:r>
      <w:r w:rsidRPr="00CB52D0">
        <w:rPr>
          <w:sz w:val="18"/>
          <w:szCs w:val="18"/>
        </w:rPr>
        <w:softHyphen/>
        <w:t>fatt</w:t>
      </w:r>
      <w:r w:rsidRPr="00CB52D0">
        <w:rPr>
          <w:sz w:val="18"/>
          <w:szCs w:val="18"/>
        </w:rPr>
        <w:softHyphen/>
        <w:t>ningshavare hos ett finan</w:t>
      </w:r>
      <w:r w:rsidRPr="00CB52D0">
        <w:rPr>
          <w:sz w:val="18"/>
          <w:szCs w:val="18"/>
        </w:rPr>
        <w:softHyphen/>
        <w:t>siellt holding</w:t>
      </w:r>
      <w:r w:rsidRPr="00CB52D0">
        <w:rPr>
          <w:sz w:val="18"/>
          <w:szCs w:val="18"/>
        </w:rPr>
        <w:softHyphen/>
        <w:t>företag</w:t>
      </w:r>
      <w:r w:rsidRPr="00CB52D0">
        <w:rPr>
          <w:i/>
          <w:sz w:val="18"/>
          <w:szCs w:val="18"/>
        </w:rPr>
        <w:t>,</w:t>
      </w:r>
      <w:r w:rsidRPr="00CB52D0">
        <w:rPr>
          <w:sz w:val="18"/>
          <w:szCs w:val="18"/>
        </w:rPr>
        <w:t xml:space="preserve"> ett blandat finansiellt holdingföretag </w:t>
      </w:r>
      <w:r w:rsidRPr="00CB52D0">
        <w:rPr>
          <w:i/>
          <w:sz w:val="18"/>
          <w:szCs w:val="18"/>
        </w:rPr>
        <w:t>eller ett värdepappersinriktat holdingföre</w:t>
      </w:r>
      <w:r w:rsidRPr="00CB52D0">
        <w:rPr>
          <w:i/>
          <w:sz w:val="18"/>
          <w:szCs w:val="18"/>
        </w:rPr>
        <w:softHyphen/>
        <w:t xml:space="preserve">tag </w:t>
      </w:r>
      <w:r w:rsidRPr="00CB52D0">
        <w:rPr>
          <w:sz w:val="18"/>
          <w:szCs w:val="18"/>
        </w:rPr>
        <w:t xml:space="preserve">som i den egenskapen får kunskap om affärsförhållanden i ett företag som enligt 7 § </w:t>
      </w:r>
      <w:r w:rsidRPr="00CB52D0">
        <w:rPr>
          <w:i/>
          <w:sz w:val="18"/>
          <w:szCs w:val="18"/>
        </w:rPr>
        <w:t>eller artikel 7.1 i värdepappersbolags</w:t>
      </w:r>
      <w:r w:rsidRPr="00CB52D0">
        <w:rPr>
          <w:i/>
          <w:sz w:val="18"/>
          <w:szCs w:val="18"/>
        </w:rPr>
        <w:softHyphen/>
        <w:t xml:space="preserve">förordningen </w:t>
      </w:r>
      <w:r w:rsidRPr="00CB52D0">
        <w:rPr>
          <w:sz w:val="18"/>
          <w:szCs w:val="18"/>
        </w:rPr>
        <w:t>ska lämna uppgif</w:t>
      </w:r>
      <w:r w:rsidRPr="00CB52D0">
        <w:rPr>
          <w:sz w:val="18"/>
          <w:szCs w:val="18"/>
        </w:rPr>
        <w:softHyphen/>
        <w:t>ter, får inte obehörigen röja vad han eller hon fått veta och inte heller utnyttja kunskapen i strid med det uppgiftslämnande före</w:t>
      </w:r>
      <w:r w:rsidRPr="00CB52D0">
        <w:rPr>
          <w:sz w:val="18"/>
          <w:szCs w:val="18"/>
        </w:rPr>
        <w:softHyphen/>
        <w:t>tagets intresse.</w:t>
      </w:r>
    </w:p>
    <w:bookmarkEnd w:id="404"/>
    <w:p w14:paraId="23E5FFBB" w14:textId="77777777" w:rsidR="00890231" w:rsidRPr="00CB52D0" w:rsidRDefault="00890231" w:rsidP="00890231">
      <w:pPr>
        <w:pStyle w:val="Brdtextmedindrag"/>
      </w:pPr>
    </w:p>
    <w:p w14:paraId="49907D9A" w14:textId="77777777" w:rsidR="00890231" w:rsidRPr="00CB52D0" w:rsidRDefault="00890231" w:rsidP="00890231">
      <w:pPr>
        <w:pStyle w:val="Brdtext"/>
      </w:pPr>
      <w:r w:rsidRPr="00CB52D0">
        <w:t>Paragrafen innehåller bestämmelser om tystnadsplikt för styrelse</w:t>
      </w:r>
      <w:r w:rsidRPr="00CB52D0">
        <w:softHyphen/>
        <w:t>leda</w:t>
      </w:r>
      <w:r w:rsidRPr="00CB52D0">
        <w:softHyphen/>
        <w:t>möter eller befattningshavare hos vissa holdingföretag. Övervägandena finns i avsnitt 12.6.</w:t>
      </w:r>
    </w:p>
    <w:p w14:paraId="472F6086" w14:textId="77777777" w:rsidR="00890231" w:rsidRPr="00CB52D0" w:rsidRDefault="00890231" w:rsidP="00890231">
      <w:pPr>
        <w:pStyle w:val="Brdtextmedindrag"/>
      </w:pPr>
      <w:r w:rsidRPr="00CB52D0">
        <w:t>Ändringarna innebär att tystnadsplikten utvidgas till att även gälla för en styrelse</w:t>
      </w:r>
      <w:r w:rsidRPr="00CB52D0">
        <w:softHyphen/>
        <w:t>ledamot eller befattningshavare hos ett blandat finansiellt hol</w:t>
      </w:r>
      <w:r w:rsidRPr="00CB52D0">
        <w:softHyphen/>
        <w:t>ding</w:t>
      </w:r>
      <w:r w:rsidRPr="00CB52D0">
        <w:softHyphen/>
        <w:t>företag eller ett värdepappersinriktat holdingföretag, som i den egen</w:t>
      </w:r>
      <w:r w:rsidRPr="00CB52D0">
        <w:softHyphen/>
        <w:t>skapen får kunskap om affärsförhållanden i ett företag som enligt artikel 7.1 i värdepappersbolagsförordningen ska lämna upp</w:t>
      </w:r>
      <w:r w:rsidRPr="00CB52D0">
        <w:softHyphen/>
        <w:t>gifter.</w:t>
      </w:r>
    </w:p>
    <w:p w14:paraId="7F96DDE0" w14:textId="77777777" w:rsidR="00890231" w:rsidRPr="00CB52D0" w:rsidRDefault="00890231" w:rsidP="00890231">
      <w:pPr>
        <w:pStyle w:val="Brdtextmedindrag"/>
      </w:pPr>
    </w:p>
    <w:p w14:paraId="59CADB7A" w14:textId="77777777" w:rsidR="00890231" w:rsidRPr="00CB52D0" w:rsidRDefault="00890231" w:rsidP="00890231">
      <w:pPr>
        <w:pStyle w:val="Brdtext"/>
        <w:spacing w:line="220" w:lineRule="exact"/>
        <w:rPr>
          <w:sz w:val="18"/>
          <w:szCs w:val="18"/>
        </w:rPr>
      </w:pPr>
      <w:bookmarkStart w:id="405" w:name="_Hlk61039390"/>
      <w:r w:rsidRPr="00CB52D0">
        <w:rPr>
          <w:b/>
          <w:sz w:val="18"/>
          <w:szCs w:val="18"/>
        </w:rPr>
        <w:t>11 §    </w:t>
      </w:r>
      <w:r w:rsidRPr="00CB52D0">
        <w:rPr>
          <w:sz w:val="18"/>
          <w:szCs w:val="18"/>
        </w:rPr>
        <w:t>Ett finansiellt holdingföretag</w:t>
      </w:r>
      <w:r w:rsidRPr="00CB52D0">
        <w:rPr>
          <w:i/>
          <w:sz w:val="18"/>
          <w:szCs w:val="18"/>
        </w:rPr>
        <w:t>,</w:t>
      </w:r>
      <w:r w:rsidRPr="00CB52D0">
        <w:rPr>
          <w:sz w:val="18"/>
          <w:szCs w:val="18"/>
        </w:rPr>
        <w:t xml:space="preserve"> ett blandat finansiellt holding</w:t>
      </w:r>
      <w:r w:rsidRPr="00CB52D0">
        <w:rPr>
          <w:sz w:val="18"/>
          <w:szCs w:val="18"/>
        </w:rPr>
        <w:softHyphen/>
        <w:t xml:space="preserve">företag </w:t>
      </w:r>
      <w:r w:rsidRPr="00CB52D0">
        <w:rPr>
          <w:i/>
          <w:sz w:val="18"/>
          <w:szCs w:val="18"/>
        </w:rPr>
        <w:t>och ett värdepappers</w:t>
      </w:r>
      <w:r w:rsidRPr="00CB52D0">
        <w:rPr>
          <w:i/>
          <w:sz w:val="18"/>
          <w:szCs w:val="18"/>
        </w:rPr>
        <w:softHyphen/>
        <w:t>inrik</w:t>
      </w:r>
      <w:r w:rsidRPr="00CB52D0">
        <w:rPr>
          <w:i/>
          <w:sz w:val="18"/>
          <w:szCs w:val="18"/>
        </w:rPr>
        <w:softHyphen/>
        <w:t xml:space="preserve">tat holdingföretag </w:t>
      </w:r>
      <w:r w:rsidRPr="00CB52D0">
        <w:rPr>
          <w:sz w:val="18"/>
          <w:szCs w:val="18"/>
        </w:rPr>
        <w:t>är skyldiga att lämna ut uppgifter om enskildas förhållanden till företaget, om det under en utredning enligt bestäm</w:t>
      </w:r>
      <w:r w:rsidRPr="00CB52D0">
        <w:rPr>
          <w:sz w:val="18"/>
          <w:szCs w:val="18"/>
        </w:rPr>
        <w:softHyphen/>
        <w:t>melserna om förunder</w:t>
      </w:r>
      <w:r w:rsidRPr="00CB52D0">
        <w:rPr>
          <w:sz w:val="18"/>
          <w:szCs w:val="18"/>
        </w:rPr>
        <w:softHyphen/>
        <w:t>sökning i brottmål begärs av undersöknings</w:t>
      </w:r>
      <w:r w:rsidRPr="00CB52D0">
        <w:rPr>
          <w:sz w:val="18"/>
          <w:szCs w:val="18"/>
        </w:rPr>
        <w:softHyphen/>
        <w:t>ledaren eller om det begärs av åklagare i ett ärende om rättslig hjälp i brottmål, på framställning av en annan stat eller en mellanfolklig domstol, eller i ett ärende om erkännande och verkställighet av en euro</w:t>
      </w:r>
      <w:r w:rsidRPr="00CB52D0">
        <w:rPr>
          <w:sz w:val="18"/>
          <w:szCs w:val="18"/>
        </w:rPr>
        <w:softHyphen/>
        <w:t>peisk utredningsorder. Uppgif</w:t>
      </w:r>
      <w:r w:rsidRPr="00CB52D0">
        <w:rPr>
          <w:sz w:val="18"/>
          <w:szCs w:val="18"/>
        </w:rPr>
        <w:softHyphen/>
        <w:t>terna ska lämnas ut utan dröjs</w:t>
      </w:r>
      <w:r w:rsidRPr="00CB52D0">
        <w:rPr>
          <w:sz w:val="18"/>
          <w:szCs w:val="18"/>
        </w:rPr>
        <w:softHyphen/>
        <w:t>mål och i elektronisk form.</w:t>
      </w:r>
      <w:bookmarkEnd w:id="405"/>
    </w:p>
    <w:p w14:paraId="5652AFF6" w14:textId="77777777" w:rsidR="00890231" w:rsidRPr="00CB52D0" w:rsidRDefault="00890231" w:rsidP="00890231">
      <w:pPr>
        <w:pStyle w:val="Brdtextmedindrag"/>
      </w:pPr>
    </w:p>
    <w:p w14:paraId="3D3545A3" w14:textId="77777777" w:rsidR="00890231" w:rsidRPr="00CB52D0" w:rsidRDefault="00890231" w:rsidP="00890231">
      <w:pPr>
        <w:pStyle w:val="Brdtext"/>
        <w:rPr>
          <w:szCs w:val="22"/>
        </w:rPr>
      </w:pPr>
      <w:r w:rsidRPr="00CB52D0">
        <w:rPr>
          <w:spacing w:val="-4"/>
          <w:szCs w:val="22"/>
        </w:rPr>
        <w:t>Paragrafen innehåller bestämmelser om uppgiftsskyldighet till under</w:t>
      </w:r>
      <w:r w:rsidRPr="00CB52D0">
        <w:rPr>
          <w:spacing w:val="-4"/>
          <w:szCs w:val="22"/>
        </w:rPr>
        <w:softHyphen/>
        <w:t>söknings</w:t>
      </w:r>
      <w:r w:rsidRPr="00CB52D0">
        <w:rPr>
          <w:spacing w:val="-4"/>
          <w:szCs w:val="22"/>
        </w:rPr>
        <w:softHyphen/>
        <w:t>ledare</w:t>
      </w:r>
      <w:r w:rsidRPr="00CB52D0">
        <w:rPr>
          <w:szCs w:val="22"/>
        </w:rPr>
        <w:t xml:space="preserve"> eller åklagare. Övervägandena finns i avsnitt 12.6.</w:t>
      </w:r>
    </w:p>
    <w:p w14:paraId="3FBD4CD1" w14:textId="77777777" w:rsidR="00890231" w:rsidRPr="00CB52D0" w:rsidRDefault="00890231" w:rsidP="00890231">
      <w:pPr>
        <w:pStyle w:val="Brdtextmedindrag"/>
      </w:pPr>
      <w:r w:rsidRPr="00CB52D0">
        <w:t>Ändringen innebär att uppgiftsskyldigheten enligt paragra</w:t>
      </w:r>
      <w:r w:rsidRPr="00CB52D0">
        <w:softHyphen/>
        <w:t>fen utvidgas till att omfatta även värdepappersinriktade holdingföretag.</w:t>
      </w:r>
    </w:p>
    <w:p w14:paraId="5C38B628" w14:textId="77777777" w:rsidR="00890231" w:rsidRPr="00CB52D0" w:rsidRDefault="00890231" w:rsidP="00890231">
      <w:pPr>
        <w:pStyle w:val="Rubrik4utannumrering"/>
        <w:rPr>
          <w:i/>
          <w:iCs/>
        </w:rPr>
      </w:pPr>
      <w:r w:rsidRPr="00CB52D0">
        <w:lastRenderedPageBreak/>
        <w:t xml:space="preserve">7 kap. Moderföretag utanför EES </w:t>
      </w:r>
      <w:r w:rsidRPr="00CB52D0">
        <w:rPr>
          <w:i/>
          <w:iCs/>
        </w:rPr>
        <w:t>i fråga om</w:t>
      </w:r>
      <w:r w:rsidRPr="00CB52D0">
        <w:t xml:space="preserve"> gruppbaserad tillsyn </w:t>
      </w:r>
      <w:r w:rsidRPr="00CB52D0">
        <w:rPr>
          <w:i/>
          <w:iCs/>
        </w:rPr>
        <w:t>och intermediära holdingföretag</w:t>
      </w:r>
    </w:p>
    <w:p w14:paraId="06B0FA45" w14:textId="77777777" w:rsidR="00890231" w:rsidRPr="00CB52D0" w:rsidRDefault="00890231" w:rsidP="00890231">
      <w:pPr>
        <w:pStyle w:val="Brdtext"/>
        <w:spacing w:line="220" w:lineRule="exact"/>
        <w:rPr>
          <w:sz w:val="18"/>
          <w:szCs w:val="18"/>
        </w:rPr>
      </w:pPr>
      <w:bookmarkStart w:id="406" w:name="_Hlk61039425"/>
      <w:r w:rsidRPr="00CB52D0">
        <w:rPr>
          <w:b/>
          <w:sz w:val="18"/>
          <w:szCs w:val="18"/>
        </w:rPr>
        <w:t>1 §</w:t>
      </w:r>
      <w:r w:rsidRPr="00CB52D0">
        <w:rPr>
          <w:sz w:val="18"/>
          <w:szCs w:val="18"/>
        </w:rPr>
        <w:t xml:space="preserve">    Om ett </w:t>
      </w:r>
      <w:r w:rsidRPr="00CB52D0">
        <w:rPr>
          <w:i/>
          <w:sz w:val="18"/>
          <w:szCs w:val="18"/>
        </w:rPr>
        <w:t>kreditinstitut</w:t>
      </w:r>
      <w:r w:rsidRPr="00CB52D0">
        <w:rPr>
          <w:sz w:val="18"/>
          <w:szCs w:val="18"/>
        </w:rPr>
        <w:t xml:space="preserve"> </w:t>
      </w:r>
      <w:r w:rsidRPr="00CB52D0">
        <w:rPr>
          <w:i/>
          <w:sz w:val="18"/>
          <w:szCs w:val="18"/>
        </w:rPr>
        <w:t xml:space="preserve">eller </w:t>
      </w:r>
      <w:r w:rsidRPr="00CB52D0">
        <w:rPr>
          <w:i/>
          <w:iCs/>
          <w:sz w:val="18"/>
          <w:szCs w:val="18"/>
        </w:rPr>
        <w:t xml:space="preserve">ett motsvarande </w:t>
      </w:r>
      <w:r w:rsidRPr="00CB52D0">
        <w:rPr>
          <w:i/>
          <w:sz w:val="18"/>
          <w:szCs w:val="18"/>
        </w:rPr>
        <w:t xml:space="preserve">utländskt </w:t>
      </w:r>
      <w:r w:rsidRPr="00CB52D0">
        <w:rPr>
          <w:i/>
          <w:iCs/>
          <w:sz w:val="18"/>
          <w:szCs w:val="18"/>
        </w:rPr>
        <w:t xml:space="preserve">företag inom EES </w:t>
      </w:r>
      <w:r w:rsidRPr="00CB52D0">
        <w:rPr>
          <w:sz w:val="18"/>
          <w:szCs w:val="18"/>
        </w:rPr>
        <w:t>inte står under grupp</w:t>
      </w:r>
      <w:r w:rsidRPr="00CB52D0">
        <w:rPr>
          <w:sz w:val="18"/>
          <w:szCs w:val="18"/>
        </w:rPr>
        <w:softHyphen/>
        <w:t>baserad tillsyn enligt artikel 111 i kapital</w:t>
      </w:r>
      <w:r w:rsidRPr="00CB52D0">
        <w:rPr>
          <w:sz w:val="18"/>
          <w:szCs w:val="18"/>
        </w:rPr>
        <w:softHyphen/>
        <w:t>täck</w:t>
      </w:r>
      <w:r w:rsidRPr="00CB52D0">
        <w:rPr>
          <w:sz w:val="18"/>
          <w:szCs w:val="18"/>
        </w:rPr>
        <w:softHyphen/>
        <w:t>nings</w:t>
      </w:r>
      <w:r w:rsidRPr="00CB52D0">
        <w:rPr>
          <w:sz w:val="18"/>
          <w:szCs w:val="18"/>
        </w:rPr>
        <w:softHyphen/>
      </w:r>
      <w:r w:rsidRPr="00CB52D0">
        <w:rPr>
          <w:sz w:val="18"/>
          <w:szCs w:val="18"/>
        </w:rPr>
        <w:softHyphen/>
        <w:t>direktivet och dess moder</w:t>
      </w:r>
      <w:r w:rsidRPr="00CB52D0">
        <w:rPr>
          <w:sz w:val="18"/>
          <w:szCs w:val="18"/>
        </w:rPr>
        <w:softHyphen/>
        <w:t>företag är ett utländskt</w:t>
      </w:r>
      <w:r w:rsidRPr="00CB52D0">
        <w:rPr>
          <w:i/>
          <w:sz w:val="18"/>
          <w:szCs w:val="18"/>
        </w:rPr>
        <w:t xml:space="preserve"> </w:t>
      </w:r>
      <w:r w:rsidRPr="00CB52D0">
        <w:rPr>
          <w:i/>
          <w:iCs/>
          <w:sz w:val="18"/>
          <w:szCs w:val="18"/>
        </w:rPr>
        <w:t>före</w:t>
      </w:r>
      <w:r w:rsidRPr="00CB52D0">
        <w:rPr>
          <w:i/>
          <w:iCs/>
          <w:sz w:val="18"/>
          <w:szCs w:val="18"/>
        </w:rPr>
        <w:softHyphen/>
        <w:t>tag som motsvarar ett</w:t>
      </w:r>
      <w:r w:rsidRPr="00CB52D0">
        <w:rPr>
          <w:sz w:val="18"/>
          <w:szCs w:val="18"/>
        </w:rPr>
        <w:t xml:space="preserve"> </w:t>
      </w:r>
      <w:r w:rsidRPr="00CB52D0">
        <w:rPr>
          <w:i/>
          <w:iCs/>
          <w:sz w:val="18"/>
          <w:szCs w:val="18"/>
        </w:rPr>
        <w:t>kredit</w:t>
      </w:r>
      <w:r w:rsidRPr="00CB52D0">
        <w:rPr>
          <w:i/>
          <w:iCs/>
          <w:sz w:val="18"/>
          <w:szCs w:val="18"/>
        </w:rPr>
        <w:softHyphen/>
        <w:t>institut,</w:t>
      </w:r>
      <w:r w:rsidRPr="00CB52D0">
        <w:rPr>
          <w:sz w:val="18"/>
          <w:szCs w:val="18"/>
        </w:rPr>
        <w:t xml:space="preserve"> finansiellt holding</w:t>
      </w:r>
      <w:r w:rsidRPr="00CB52D0">
        <w:rPr>
          <w:sz w:val="18"/>
          <w:szCs w:val="18"/>
        </w:rPr>
        <w:softHyphen/>
        <w:t>företag eller blandat finansiellt holding</w:t>
      </w:r>
      <w:r w:rsidRPr="00CB52D0">
        <w:rPr>
          <w:sz w:val="18"/>
          <w:szCs w:val="18"/>
        </w:rPr>
        <w:softHyphen/>
        <w:t>företag som har sitt huvud</w:t>
      </w:r>
      <w:r w:rsidRPr="00CB52D0">
        <w:rPr>
          <w:sz w:val="18"/>
          <w:szCs w:val="18"/>
        </w:rPr>
        <w:softHyphen/>
        <w:t>kontor utanför EES, gäller 2 och 3 §§ för det fall Finansinspek</w:t>
      </w:r>
      <w:r w:rsidRPr="00CB52D0">
        <w:rPr>
          <w:sz w:val="18"/>
          <w:szCs w:val="18"/>
        </w:rPr>
        <w:softHyphen/>
        <w:t xml:space="preserve">tionen enligt 4 kap. </w:t>
      </w:r>
      <w:r w:rsidRPr="00CB52D0">
        <w:rPr>
          <w:i/>
          <w:sz w:val="18"/>
          <w:szCs w:val="18"/>
        </w:rPr>
        <w:t>1–3 </w:t>
      </w:r>
      <w:r w:rsidRPr="00CB52D0">
        <w:rPr>
          <w:sz w:val="18"/>
          <w:szCs w:val="18"/>
        </w:rPr>
        <w:t>§§ skulle ha ut</w:t>
      </w:r>
      <w:r w:rsidRPr="00CB52D0">
        <w:rPr>
          <w:sz w:val="18"/>
          <w:szCs w:val="18"/>
        </w:rPr>
        <w:softHyphen/>
        <w:t>övat tillsynen över den konsoli</w:t>
      </w:r>
      <w:r w:rsidRPr="00CB52D0">
        <w:rPr>
          <w:sz w:val="18"/>
          <w:szCs w:val="18"/>
        </w:rPr>
        <w:softHyphen/>
        <w:t xml:space="preserve">derade situationen </w:t>
      </w:r>
      <w:r w:rsidRPr="00CB52D0">
        <w:rPr>
          <w:spacing w:val="-2"/>
          <w:sz w:val="18"/>
          <w:szCs w:val="18"/>
        </w:rPr>
        <w:t>om de bestäm</w:t>
      </w:r>
      <w:r w:rsidRPr="00CB52D0">
        <w:rPr>
          <w:spacing w:val="-2"/>
          <w:sz w:val="18"/>
          <w:szCs w:val="18"/>
        </w:rPr>
        <w:softHyphen/>
        <w:t>melserna hade gällt.</w:t>
      </w:r>
    </w:p>
    <w:bookmarkEnd w:id="406"/>
    <w:p w14:paraId="4E7DE575" w14:textId="77777777" w:rsidR="00890231" w:rsidRPr="00CB52D0" w:rsidRDefault="00890231" w:rsidP="00890231">
      <w:pPr>
        <w:pStyle w:val="Brdtextmedindrag"/>
      </w:pPr>
    </w:p>
    <w:p w14:paraId="4ED8A2C7" w14:textId="77777777" w:rsidR="00890231" w:rsidRPr="00CB52D0" w:rsidRDefault="00890231" w:rsidP="00890231">
      <w:pPr>
        <w:pStyle w:val="Brdtext"/>
      </w:pPr>
      <w:r w:rsidRPr="00CB52D0">
        <w:rPr>
          <w:spacing w:val="-4"/>
        </w:rPr>
        <w:t>Paragrafen innehåller bestämmelser om gruppbaserad tillsyn</w:t>
      </w:r>
      <w:r w:rsidRPr="00CB52D0">
        <w:rPr>
          <w:spacing w:val="-5"/>
        </w:rPr>
        <w:t>. Övervägandena finns i av</w:t>
      </w:r>
      <w:r w:rsidRPr="00CB52D0">
        <w:rPr>
          <w:spacing w:val="-5"/>
        </w:rPr>
        <w:softHyphen/>
        <w:t>snitt</w:t>
      </w:r>
      <w:r>
        <w:rPr>
          <w:spacing w:val="-5"/>
        </w:rPr>
        <w:t>en 6.3 och</w:t>
      </w:r>
      <w:r w:rsidRPr="00CB52D0">
        <w:rPr>
          <w:spacing w:val="-5"/>
        </w:rPr>
        <w:t> 12.3.</w:t>
      </w:r>
    </w:p>
    <w:p w14:paraId="67E98DFF" w14:textId="77777777" w:rsidR="00890231" w:rsidRPr="00CB52D0" w:rsidRDefault="00890231" w:rsidP="00890231">
      <w:pPr>
        <w:pStyle w:val="Brdtextmedindrag"/>
      </w:pPr>
      <w:r w:rsidRPr="00CB52D0">
        <w:t xml:space="preserve">Ändringarna är en följd av att definitionen av institut får en ny innebörd, se författningskommentaren till 1 kap. 2 §. </w:t>
      </w:r>
    </w:p>
    <w:p w14:paraId="05F96A73" w14:textId="58F940C4" w:rsidR="00890231" w:rsidRPr="00CB52D0" w:rsidRDefault="00890231" w:rsidP="0000314E">
      <w:pPr>
        <w:pStyle w:val="Brdtextmedindrag"/>
      </w:pPr>
      <w:r w:rsidRPr="00CB52D0">
        <w:t xml:space="preserve">Paragrafen gäller gruppbaserad tillsyn över svenska och utländska företag. Det </w:t>
      </w:r>
      <w:r w:rsidR="00F8274C">
        <w:t>görs en rättelse genom att det kommer till uttryck</w:t>
      </w:r>
      <w:r w:rsidRPr="00CB52D0">
        <w:t xml:space="preserve"> att </w:t>
      </w:r>
      <w:r w:rsidR="00F8274C">
        <w:t>para</w:t>
      </w:r>
      <w:r w:rsidR="00C06015">
        <w:softHyphen/>
      </w:r>
      <w:r w:rsidR="00F8274C">
        <w:t>grafen</w:t>
      </w:r>
      <w:r w:rsidRPr="00CB52D0">
        <w:t xml:space="preserve"> gäller </w:t>
      </w:r>
      <w:r w:rsidR="00FE5772">
        <w:t>svenska och utländska företag</w:t>
      </w:r>
      <w:r w:rsidRPr="00CB52D0">
        <w:t>.</w:t>
      </w:r>
    </w:p>
    <w:p w14:paraId="4C756617" w14:textId="77777777" w:rsidR="00890231" w:rsidRPr="00CB52D0" w:rsidDel="00B038C5" w:rsidRDefault="00890231" w:rsidP="00890231">
      <w:pPr>
        <w:pStyle w:val="Brdtextmedindrag"/>
      </w:pPr>
      <w:r w:rsidRPr="00CB52D0">
        <w:t>I paragrafen justeras även en felaktig hänvisning till de be</w:t>
      </w:r>
      <w:r w:rsidRPr="00CB52D0">
        <w:softHyphen/>
        <w:t>stämmelser som anger i vilka fall Finansinspektionen utövar till</w:t>
      </w:r>
      <w:r w:rsidRPr="00CB52D0">
        <w:softHyphen/>
        <w:t>syn över en konsoli</w:t>
      </w:r>
      <w:r w:rsidRPr="00CB52D0">
        <w:softHyphen/>
        <w:t>derad situation.</w:t>
      </w:r>
    </w:p>
    <w:p w14:paraId="4EDA4F8E" w14:textId="77777777" w:rsidR="00890231" w:rsidRPr="00CB52D0" w:rsidRDefault="00890231" w:rsidP="00890231">
      <w:pPr>
        <w:pStyle w:val="Brdtextmedindrag"/>
        <w:spacing w:line="220" w:lineRule="exact"/>
      </w:pPr>
    </w:p>
    <w:p w14:paraId="282AD434" w14:textId="77777777" w:rsidR="00890231" w:rsidRPr="00CB52D0" w:rsidRDefault="00890231" w:rsidP="00890231">
      <w:pPr>
        <w:pStyle w:val="Brdtextmedindrag"/>
        <w:ind w:firstLine="0"/>
        <w:rPr>
          <w:bCs/>
          <w:sz w:val="18"/>
          <w:szCs w:val="18"/>
        </w:rPr>
      </w:pPr>
      <w:r w:rsidRPr="00CB52D0">
        <w:rPr>
          <w:b/>
          <w:sz w:val="18"/>
          <w:szCs w:val="18"/>
        </w:rPr>
        <w:t>2 §   </w:t>
      </w:r>
      <w:r w:rsidRPr="00CB52D0">
        <w:rPr>
          <w:sz w:val="18"/>
          <w:szCs w:val="18"/>
        </w:rPr>
        <w:t>Finansinspektionen ska kontrollera om den gruppbaserade tillsyn som utövas av tillsynsmyndigheten i landet utanför EES är likvärdig med den gruppbaserade tillsyn som anges i artiklarna 11</w:t>
      </w:r>
      <w:r w:rsidRPr="00CB52D0">
        <w:rPr>
          <w:bCs/>
          <w:sz w:val="18"/>
          <w:szCs w:val="18"/>
        </w:rPr>
        <w:t>–</w:t>
      </w:r>
      <w:r w:rsidRPr="00CB52D0">
        <w:rPr>
          <w:sz w:val="18"/>
          <w:szCs w:val="18"/>
        </w:rPr>
        <w:t>24 i tillsynsförordningen och 4 kap. denna lag.</w:t>
      </w:r>
    </w:p>
    <w:p w14:paraId="0E1B8BA9" w14:textId="77777777" w:rsidR="00890231" w:rsidRPr="00CB52D0" w:rsidRDefault="00890231" w:rsidP="00890231">
      <w:pPr>
        <w:pStyle w:val="Brdtextmedindrag"/>
        <w:rPr>
          <w:sz w:val="18"/>
          <w:szCs w:val="18"/>
        </w:rPr>
      </w:pPr>
      <w:r w:rsidRPr="00CB52D0">
        <w:rPr>
          <w:sz w:val="18"/>
          <w:szCs w:val="18"/>
        </w:rPr>
        <w:t>Finansinspektionen ska utföra kontrollen på begäran av moder</w:t>
      </w:r>
      <w:r w:rsidRPr="00CB52D0">
        <w:rPr>
          <w:sz w:val="18"/>
          <w:szCs w:val="18"/>
        </w:rPr>
        <w:softHyphen/>
        <w:t xml:space="preserve">företaget eller av ett inom EES auktoriserat </w:t>
      </w:r>
      <w:r w:rsidRPr="00CB52D0">
        <w:rPr>
          <w:i/>
          <w:sz w:val="18"/>
          <w:szCs w:val="18"/>
        </w:rPr>
        <w:t>kreditinstitut</w:t>
      </w:r>
      <w:r w:rsidRPr="00CB52D0">
        <w:rPr>
          <w:i/>
          <w:iCs/>
          <w:sz w:val="18"/>
          <w:szCs w:val="18"/>
        </w:rPr>
        <w:t xml:space="preserve"> eller</w:t>
      </w:r>
      <w:r w:rsidRPr="00CB52D0">
        <w:rPr>
          <w:sz w:val="18"/>
          <w:szCs w:val="18"/>
        </w:rPr>
        <w:t xml:space="preserve"> institut för elektroniska pengar i den konsoliderade situationen. Innan Finansinspektionen tar ställ</w:t>
      </w:r>
      <w:r w:rsidRPr="00CB52D0">
        <w:rPr>
          <w:sz w:val="18"/>
          <w:szCs w:val="18"/>
        </w:rPr>
        <w:softHyphen/>
        <w:t>ning till om tillsynen är likvärdig, ska inspektionen höra övriga berörda behöriga myndigheter inom EES. Inspektionen ska också före ställningstagandet ha rådfrågat Europeiska bankmyndigheten.</w:t>
      </w:r>
    </w:p>
    <w:p w14:paraId="51C991C8" w14:textId="77777777" w:rsidR="00890231" w:rsidRPr="00CB52D0" w:rsidRDefault="00890231" w:rsidP="00890231">
      <w:pPr>
        <w:pStyle w:val="Brdtextmedindrag"/>
        <w:rPr>
          <w:sz w:val="18"/>
          <w:szCs w:val="18"/>
        </w:rPr>
      </w:pPr>
    </w:p>
    <w:p w14:paraId="3CEA991F" w14:textId="77777777" w:rsidR="00890231" w:rsidRPr="00CB52D0" w:rsidRDefault="00890231" w:rsidP="00890231">
      <w:pPr>
        <w:pStyle w:val="Brdtext"/>
      </w:pPr>
      <w:r w:rsidRPr="00CB52D0">
        <w:t>Paragrafen innehåller bestämmelser om gruppbaserad tillsyn.</w:t>
      </w:r>
      <w:r>
        <w:t xml:space="preserve"> </w:t>
      </w:r>
      <w:r>
        <w:rPr>
          <w:spacing w:val="-4"/>
        </w:rPr>
        <w:t>Över</w:t>
      </w:r>
      <w:r>
        <w:rPr>
          <w:spacing w:val="-4"/>
        </w:rPr>
        <w:softHyphen/>
        <w:t>vägan</w:t>
      </w:r>
      <w:r>
        <w:rPr>
          <w:spacing w:val="-4"/>
        </w:rPr>
        <w:softHyphen/>
        <w:t>dena finns i avsnitt 6.3.</w:t>
      </w:r>
    </w:p>
    <w:p w14:paraId="0F011095" w14:textId="6D368806" w:rsidR="00890231" w:rsidRPr="00CB52D0" w:rsidRDefault="00890231" w:rsidP="0000314E">
      <w:pPr>
        <w:pStyle w:val="Brdtextmedindrag"/>
      </w:pPr>
      <w:r w:rsidRPr="00CB52D0">
        <w:t xml:space="preserve">Ändringarna i </w:t>
      </w:r>
      <w:r w:rsidRPr="00CB52D0">
        <w:rPr>
          <w:i/>
        </w:rPr>
        <w:t>andra stycket</w:t>
      </w:r>
      <w:r w:rsidRPr="00CB52D0">
        <w:t xml:space="preserve"> är en följd av att definitionen av institut får en ny innebörd, se författningskommentaren till 1 kap. 2 §. </w:t>
      </w:r>
      <w:r w:rsidR="006C24CB">
        <w:t>Bestämmelsen gäller inom EES auktoriserade företag i den konsoliderade situationen, dvs. svenska och utländska företag. Det görs en rättelse genom att uttrycket ”</w:t>
      </w:r>
      <w:r w:rsidR="006C24CB" w:rsidRPr="00097CD5">
        <w:t>eller motsvarande utländskt företag</w:t>
      </w:r>
      <w:r w:rsidR="006C24CB">
        <w:t>” tas bort.</w:t>
      </w:r>
      <w:r w:rsidR="006C24CB" w:rsidRPr="00CB52D0">
        <w:t xml:space="preserve"> </w:t>
      </w:r>
    </w:p>
    <w:p w14:paraId="36E5E132" w14:textId="77777777" w:rsidR="00890231" w:rsidRPr="00CB52D0" w:rsidRDefault="00890231" w:rsidP="00890231">
      <w:pPr>
        <w:pStyle w:val="Brdtextmedindrag"/>
        <w:ind w:firstLine="0"/>
      </w:pPr>
    </w:p>
    <w:p w14:paraId="2BFD166E" w14:textId="77777777" w:rsidR="00890231" w:rsidRPr="00CB52D0" w:rsidRDefault="00890231" w:rsidP="00890231">
      <w:pPr>
        <w:pStyle w:val="Brdtextmedindrag"/>
        <w:ind w:firstLine="0"/>
        <w:rPr>
          <w:sz w:val="18"/>
          <w:szCs w:val="18"/>
        </w:rPr>
      </w:pPr>
      <w:r w:rsidRPr="00CB52D0">
        <w:rPr>
          <w:b/>
          <w:sz w:val="18"/>
          <w:szCs w:val="18"/>
        </w:rPr>
        <w:t>3 §</w:t>
      </w:r>
      <w:r w:rsidRPr="00CB52D0">
        <w:rPr>
          <w:sz w:val="18"/>
          <w:szCs w:val="18"/>
        </w:rPr>
        <w:t>    Om tillsynen inte bedöms likvärdig, ska Finansinspektionen tillämpa bestämmelserna om gruppbaserad tillsyn i artiklarna 11–24 i tillsynsförordningen och 4 kap. denna lag som om moderföretaget haft sitt huvudkontor inom EES.</w:t>
      </w:r>
    </w:p>
    <w:p w14:paraId="27523694" w14:textId="51396BE1" w:rsidR="00890231" w:rsidRPr="00CB52D0" w:rsidRDefault="00890231" w:rsidP="0000314E">
      <w:pPr>
        <w:pStyle w:val="Brdtextmedindrag"/>
        <w:rPr>
          <w:sz w:val="18"/>
          <w:szCs w:val="18"/>
        </w:rPr>
      </w:pPr>
      <w:r w:rsidRPr="00CB52D0">
        <w:rPr>
          <w:sz w:val="18"/>
          <w:szCs w:val="18"/>
        </w:rPr>
        <w:t>Efter att ha hört övriga berörda behöriga myndigheter får Finans</w:t>
      </w:r>
      <w:r w:rsidRPr="00CB52D0">
        <w:rPr>
          <w:sz w:val="18"/>
          <w:szCs w:val="18"/>
        </w:rPr>
        <w:softHyphen/>
        <w:t>inspektionen i stället besluta att använda sig av andra tillsyns</w:t>
      </w:r>
      <w:r w:rsidRPr="00CB52D0">
        <w:rPr>
          <w:sz w:val="18"/>
          <w:szCs w:val="18"/>
        </w:rPr>
        <w:softHyphen/>
        <w:t xml:space="preserve">metoder som säkerställer att </w:t>
      </w:r>
      <w:r w:rsidR="00F367BB">
        <w:rPr>
          <w:i/>
          <w:iCs/>
          <w:sz w:val="18"/>
          <w:szCs w:val="18"/>
        </w:rPr>
        <w:t xml:space="preserve">kreditinstitut och </w:t>
      </w:r>
      <w:r w:rsidRPr="00CB52D0">
        <w:rPr>
          <w:i/>
          <w:iCs/>
          <w:sz w:val="18"/>
          <w:szCs w:val="18"/>
        </w:rPr>
        <w:t>utländska företag som motsvarar kreditinstitut</w:t>
      </w:r>
      <w:r w:rsidRPr="00CB52D0">
        <w:rPr>
          <w:sz w:val="18"/>
          <w:szCs w:val="18"/>
        </w:rPr>
        <w:t xml:space="preserve"> i den konsoli</w:t>
      </w:r>
      <w:r w:rsidRPr="00CB52D0">
        <w:rPr>
          <w:sz w:val="18"/>
          <w:szCs w:val="18"/>
        </w:rPr>
        <w:softHyphen/>
        <w:t>derade situationen är föremål för tillräcklig tillsyn. Inspektionen får då före</w:t>
      </w:r>
      <w:r w:rsidRPr="00CB52D0">
        <w:rPr>
          <w:sz w:val="18"/>
          <w:szCs w:val="18"/>
        </w:rPr>
        <w:softHyphen/>
        <w:t xml:space="preserve">lägga en ägare till </w:t>
      </w:r>
      <w:r w:rsidR="00F52063">
        <w:rPr>
          <w:i/>
          <w:iCs/>
          <w:sz w:val="18"/>
          <w:szCs w:val="18"/>
        </w:rPr>
        <w:t xml:space="preserve">ett </w:t>
      </w:r>
      <w:r w:rsidRPr="00CB52D0">
        <w:rPr>
          <w:i/>
          <w:iCs/>
          <w:sz w:val="18"/>
          <w:szCs w:val="18"/>
        </w:rPr>
        <w:t>kredit</w:t>
      </w:r>
      <w:r w:rsidRPr="00CB52D0">
        <w:rPr>
          <w:i/>
          <w:iCs/>
          <w:sz w:val="18"/>
          <w:szCs w:val="18"/>
        </w:rPr>
        <w:softHyphen/>
      </w:r>
      <w:r w:rsidRPr="00CB52D0">
        <w:rPr>
          <w:i/>
          <w:sz w:val="18"/>
          <w:szCs w:val="18"/>
        </w:rPr>
        <w:t>institut</w:t>
      </w:r>
      <w:r w:rsidRPr="00CB52D0">
        <w:rPr>
          <w:sz w:val="18"/>
          <w:szCs w:val="18"/>
        </w:rPr>
        <w:t xml:space="preserve"> att inrätta ett finansiellt holding</w:t>
      </w:r>
      <w:r w:rsidRPr="00CB52D0">
        <w:rPr>
          <w:sz w:val="18"/>
          <w:szCs w:val="18"/>
        </w:rPr>
        <w:softHyphen/>
        <w:t>företag eller ett blandat finansiellt holdingföretag med huvudkontor inom EES och tilläm</w:t>
      </w:r>
      <w:r w:rsidRPr="00CB52D0">
        <w:rPr>
          <w:sz w:val="18"/>
          <w:szCs w:val="18"/>
        </w:rPr>
        <w:softHyphen/>
        <w:t>pa bestämmel</w:t>
      </w:r>
      <w:r w:rsidRPr="00CB52D0">
        <w:rPr>
          <w:sz w:val="18"/>
          <w:szCs w:val="18"/>
        </w:rPr>
        <w:softHyphen/>
        <w:t xml:space="preserve">serna i denna lag på </w:t>
      </w:r>
      <w:r w:rsidR="00F52063">
        <w:rPr>
          <w:i/>
          <w:iCs/>
          <w:sz w:val="18"/>
          <w:szCs w:val="18"/>
        </w:rPr>
        <w:t>kreditinstitut och</w:t>
      </w:r>
      <w:r w:rsidRPr="00CB52D0">
        <w:rPr>
          <w:i/>
          <w:iCs/>
          <w:sz w:val="18"/>
          <w:szCs w:val="18"/>
        </w:rPr>
        <w:t xml:space="preserve"> utländska företag som motsvarar </w:t>
      </w:r>
      <w:r w:rsidRPr="00CB52D0">
        <w:rPr>
          <w:i/>
          <w:sz w:val="18"/>
          <w:szCs w:val="18"/>
        </w:rPr>
        <w:t>kredit</w:t>
      </w:r>
      <w:r w:rsidRPr="00CB52D0">
        <w:rPr>
          <w:i/>
          <w:sz w:val="18"/>
          <w:szCs w:val="18"/>
        </w:rPr>
        <w:softHyphen/>
        <w:t>institut</w:t>
      </w:r>
      <w:r w:rsidRPr="00CB52D0">
        <w:rPr>
          <w:sz w:val="18"/>
          <w:szCs w:val="18"/>
        </w:rPr>
        <w:t xml:space="preserve"> i den kon</w:t>
      </w:r>
      <w:r w:rsidRPr="00CB52D0">
        <w:rPr>
          <w:sz w:val="18"/>
          <w:szCs w:val="18"/>
        </w:rPr>
        <w:softHyphen/>
        <w:t>soli</w:t>
      </w:r>
      <w:r w:rsidRPr="00CB52D0">
        <w:rPr>
          <w:sz w:val="18"/>
          <w:szCs w:val="18"/>
        </w:rPr>
        <w:softHyphen/>
        <w:t>derade situa</w:t>
      </w:r>
      <w:r w:rsidRPr="00CB52D0">
        <w:rPr>
          <w:sz w:val="18"/>
          <w:szCs w:val="18"/>
        </w:rPr>
        <w:softHyphen/>
        <w:t>tionen, som leds av detta holding</w:t>
      </w:r>
      <w:r w:rsidRPr="00CB52D0">
        <w:rPr>
          <w:sz w:val="18"/>
          <w:szCs w:val="18"/>
        </w:rPr>
        <w:softHyphen/>
        <w:t>företag.</w:t>
      </w:r>
    </w:p>
    <w:p w14:paraId="1804A396" w14:textId="77777777" w:rsidR="00890231" w:rsidRPr="00CB52D0" w:rsidRDefault="00890231" w:rsidP="00890231">
      <w:pPr>
        <w:pStyle w:val="Brdtextmedindrag"/>
        <w:rPr>
          <w:sz w:val="18"/>
          <w:szCs w:val="18"/>
        </w:rPr>
      </w:pPr>
      <w:r w:rsidRPr="00CB52D0">
        <w:rPr>
          <w:sz w:val="18"/>
          <w:szCs w:val="18"/>
        </w:rPr>
        <w:t>Finansinspektionen ska underrätta de berörda behöriga myndigheterna, Europeiska kommissionen och Europeiska bankmyndigheten när sådana andra tillsynsmetoder som anges i andra stycket används.</w:t>
      </w:r>
    </w:p>
    <w:p w14:paraId="13F5D787" w14:textId="18B45639" w:rsidR="00890231" w:rsidRPr="00CB52D0" w:rsidRDefault="00890231" w:rsidP="0034082C">
      <w:pPr>
        <w:pStyle w:val="Brdtextmedindrag"/>
        <w:spacing w:before="240"/>
        <w:ind w:firstLine="0"/>
      </w:pPr>
      <w:r w:rsidRPr="00CB52D0">
        <w:lastRenderedPageBreak/>
        <w:t>Paragrafen innehåller bestämmelser om gruppbaserad tillsyn.</w:t>
      </w:r>
      <w:r>
        <w:t xml:space="preserve"> Övervägan</w:t>
      </w:r>
      <w:r>
        <w:softHyphen/>
        <w:t>dena finns i avsnitt 6.3.</w:t>
      </w:r>
      <w:r w:rsidR="00DE1FBD">
        <w:t xml:space="preserve"> Paragrafen </w:t>
      </w:r>
      <w:r w:rsidR="006C5C28">
        <w:t xml:space="preserve">är </w:t>
      </w:r>
      <w:r w:rsidR="002A07A0">
        <w:t xml:space="preserve">i allt väsentligt </w:t>
      </w:r>
      <w:r w:rsidR="006C5C28">
        <w:t>utformad</w:t>
      </w:r>
      <w:r w:rsidR="00DE1FBD">
        <w:t xml:space="preserve"> </w:t>
      </w:r>
      <w:r w:rsidR="002A07A0">
        <w:t xml:space="preserve">i enlighet med </w:t>
      </w:r>
      <w:r w:rsidR="00867788" w:rsidRPr="00867788">
        <w:rPr>
          <w:i/>
          <w:iCs/>
        </w:rPr>
        <w:t>Lagrådet</w:t>
      </w:r>
      <w:r w:rsidR="002A07A0">
        <w:rPr>
          <w:i/>
          <w:iCs/>
        </w:rPr>
        <w:t>s</w:t>
      </w:r>
      <w:r w:rsidR="002A07A0">
        <w:t xml:space="preserve"> förslag</w:t>
      </w:r>
      <w:r w:rsidR="00DE1FBD">
        <w:t>.</w:t>
      </w:r>
    </w:p>
    <w:p w14:paraId="595A1A27" w14:textId="77777777" w:rsidR="00890231" w:rsidRPr="00CB52D0" w:rsidRDefault="00890231" w:rsidP="00890231">
      <w:pPr>
        <w:pStyle w:val="Brdtextmedindrag"/>
      </w:pPr>
      <w:r w:rsidRPr="00CB52D0">
        <w:t xml:space="preserve">Ändringarna i </w:t>
      </w:r>
      <w:r w:rsidRPr="00CB52D0">
        <w:rPr>
          <w:i/>
          <w:iCs/>
        </w:rPr>
        <w:t>andra stycket</w:t>
      </w:r>
      <w:r w:rsidRPr="00CB52D0">
        <w:t xml:space="preserve"> är en följd av att definitionen av institut får en ny innebörd, se författningskommentaren till 1 kap. 2 §. </w:t>
      </w:r>
    </w:p>
    <w:p w14:paraId="56624B2E" w14:textId="6E5BC7B1" w:rsidR="008B479B" w:rsidRPr="00CB52D0" w:rsidRDefault="00890231" w:rsidP="0000314E">
      <w:pPr>
        <w:pStyle w:val="Brdtextmedindrag"/>
      </w:pPr>
      <w:r w:rsidRPr="00CB52D0">
        <w:t>Paragrafen gäller gruppbaserad tillsyn över svenska och utländska före</w:t>
      </w:r>
      <w:r w:rsidR="00DE1FBD">
        <w:softHyphen/>
      </w:r>
      <w:r w:rsidRPr="00CB52D0">
        <w:t>tag. Det</w:t>
      </w:r>
      <w:r w:rsidR="00904F06">
        <w:t xml:space="preserve"> görs</w:t>
      </w:r>
      <w:r w:rsidRPr="00CB52D0">
        <w:t xml:space="preserve"> </w:t>
      </w:r>
      <w:r w:rsidR="00904F06">
        <w:t>en rättelse genom att det kommer till uttryck att paragrafen</w:t>
      </w:r>
      <w:r w:rsidRPr="00CB52D0">
        <w:t xml:space="preserve"> gäller </w:t>
      </w:r>
      <w:r w:rsidR="00904F06">
        <w:t>svenska och utländska företag</w:t>
      </w:r>
      <w:r w:rsidRPr="00CB52D0">
        <w:t>.</w:t>
      </w:r>
    </w:p>
    <w:p w14:paraId="4AD80B07" w14:textId="77777777" w:rsidR="00890231" w:rsidRPr="00CB52D0" w:rsidRDefault="00890231" w:rsidP="00890231">
      <w:pPr>
        <w:pStyle w:val="Brdtextmedindrag"/>
        <w:spacing w:line="220" w:lineRule="exact"/>
        <w:rPr>
          <w:rFonts w:eastAsiaTheme="minorHAnsi"/>
          <w:iCs/>
          <w:sz w:val="18"/>
          <w:szCs w:val="18"/>
        </w:rPr>
      </w:pPr>
    </w:p>
    <w:p w14:paraId="5D2BE049" w14:textId="77777777" w:rsidR="00890231" w:rsidRPr="00CB52D0" w:rsidRDefault="00890231" w:rsidP="00890231">
      <w:pPr>
        <w:pStyle w:val="Brdtextmedindrag"/>
        <w:ind w:firstLine="0"/>
        <w:rPr>
          <w:sz w:val="18"/>
          <w:szCs w:val="18"/>
        </w:rPr>
      </w:pPr>
      <w:r w:rsidRPr="00CB52D0">
        <w:rPr>
          <w:b/>
          <w:bCs/>
          <w:sz w:val="18"/>
          <w:szCs w:val="18"/>
        </w:rPr>
        <w:t>4 §</w:t>
      </w:r>
      <w:r w:rsidRPr="00CB52D0">
        <w:rPr>
          <w:sz w:val="18"/>
          <w:szCs w:val="18"/>
        </w:rPr>
        <w:t> En grupp ska etablera ett intermediärt moderföretag inom EES, om</w:t>
      </w:r>
    </w:p>
    <w:p w14:paraId="77483B11" w14:textId="77777777" w:rsidR="00890231" w:rsidRPr="00CB52D0" w:rsidRDefault="00890231" w:rsidP="00890231">
      <w:pPr>
        <w:pStyle w:val="Brdtextmedindrag"/>
        <w:rPr>
          <w:sz w:val="18"/>
          <w:szCs w:val="18"/>
        </w:rPr>
      </w:pPr>
      <w:r w:rsidRPr="00CB52D0">
        <w:rPr>
          <w:sz w:val="18"/>
          <w:szCs w:val="18"/>
        </w:rPr>
        <w:t xml:space="preserve">1. moderföretaget i gruppen är etablerat i ett land utanför EES, </w:t>
      </w:r>
    </w:p>
    <w:p w14:paraId="290EE041" w14:textId="77777777" w:rsidR="00890231" w:rsidRPr="00CB52D0" w:rsidRDefault="00890231" w:rsidP="00890231">
      <w:pPr>
        <w:pStyle w:val="Brdtextmedindrag"/>
        <w:rPr>
          <w:sz w:val="18"/>
          <w:szCs w:val="18"/>
        </w:rPr>
      </w:pPr>
      <w:r w:rsidRPr="00CB52D0">
        <w:rPr>
          <w:sz w:val="18"/>
          <w:szCs w:val="18"/>
        </w:rPr>
        <w:t xml:space="preserve">2. det i gruppen finns minst två </w:t>
      </w:r>
      <w:r w:rsidRPr="00CB52D0">
        <w:rPr>
          <w:i/>
          <w:iCs/>
          <w:sz w:val="18"/>
          <w:szCs w:val="18"/>
        </w:rPr>
        <w:t>kreditinstitut eller värdepappers</w:t>
      </w:r>
      <w:r w:rsidRPr="00CB52D0">
        <w:rPr>
          <w:i/>
          <w:iCs/>
          <w:sz w:val="18"/>
          <w:szCs w:val="18"/>
        </w:rPr>
        <w:softHyphen/>
        <w:t>bolag</w:t>
      </w:r>
      <w:r w:rsidRPr="00CB52D0">
        <w:rPr>
          <w:sz w:val="18"/>
          <w:szCs w:val="18"/>
        </w:rPr>
        <w:t xml:space="preserve"> </w:t>
      </w:r>
      <w:r w:rsidRPr="00CB52D0">
        <w:rPr>
          <w:i/>
          <w:iCs/>
          <w:sz w:val="18"/>
          <w:szCs w:val="18"/>
        </w:rPr>
        <w:t>eller motsvarande utländska företag</w:t>
      </w:r>
      <w:r w:rsidRPr="00CB52D0">
        <w:rPr>
          <w:sz w:val="18"/>
          <w:szCs w:val="18"/>
        </w:rPr>
        <w:t xml:space="preserve"> inom EES, varav åtminsto</w:t>
      </w:r>
      <w:r w:rsidRPr="00CB52D0">
        <w:rPr>
          <w:sz w:val="18"/>
          <w:szCs w:val="18"/>
        </w:rPr>
        <w:softHyphen/>
        <w:t xml:space="preserve">ne ett i Sverige, och </w:t>
      </w:r>
    </w:p>
    <w:p w14:paraId="3ABDF8CD" w14:textId="77777777" w:rsidR="00890231" w:rsidRPr="00CB52D0" w:rsidRDefault="00890231" w:rsidP="00890231">
      <w:pPr>
        <w:pStyle w:val="Brdtextmedindrag"/>
        <w:rPr>
          <w:sz w:val="18"/>
          <w:szCs w:val="18"/>
        </w:rPr>
      </w:pPr>
      <w:r w:rsidRPr="00CB52D0">
        <w:rPr>
          <w:sz w:val="18"/>
          <w:szCs w:val="18"/>
        </w:rPr>
        <w:t xml:space="preserve">3. det totala värdet på gruppens tillgångar inom EES uppgår till motsvarande minst 40 miljarder euro. </w:t>
      </w:r>
    </w:p>
    <w:p w14:paraId="24FEAC7D" w14:textId="77777777" w:rsidR="00890231" w:rsidRPr="00CB52D0" w:rsidRDefault="00890231" w:rsidP="00890231">
      <w:pPr>
        <w:pStyle w:val="Brdtextmedindrag"/>
        <w:rPr>
          <w:sz w:val="18"/>
          <w:szCs w:val="18"/>
        </w:rPr>
      </w:pPr>
      <w:r w:rsidRPr="00CB52D0">
        <w:rPr>
          <w:sz w:val="18"/>
          <w:szCs w:val="18"/>
        </w:rPr>
        <w:t xml:space="preserve">Med det totala värdet på gruppens tillgångar inom EES avses summan av </w:t>
      </w:r>
    </w:p>
    <w:p w14:paraId="592BECFC" w14:textId="77777777" w:rsidR="00890231" w:rsidRPr="00CB52D0" w:rsidRDefault="00890231" w:rsidP="00890231">
      <w:pPr>
        <w:pStyle w:val="Brdtextmedindrag"/>
        <w:rPr>
          <w:i/>
          <w:iCs/>
          <w:sz w:val="18"/>
          <w:szCs w:val="18"/>
        </w:rPr>
      </w:pPr>
      <w:r w:rsidRPr="00CB52D0">
        <w:rPr>
          <w:sz w:val="18"/>
          <w:szCs w:val="18"/>
        </w:rPr>
        <w:t>1. </w:t>
      </w:r>
      <w:r w:rsidRPr="00CB52D0">
        <w:rPr>
          <w:i/>
          <w:sz w:val="18"/>
          <w:szCs w:val="18"/>
        </w:rPr>
        <w:t>företagens</w:t>
      </w:r>
      <w:r w:rsidRPr="00CB52D0">
        <w:rPr>
          <w:sz w:val="18"/>
          <w:szCs w:val="18"/>
        </w:rPr>
        <w:t xml:space="preserve"> tillgångar enligt en konsoliderad balansräkning eller, om en sådan inte finns, de individuella balansräkningarna, och</w:t>
      </w:r>
      <w:r w:rsidRPr="00CB52D0" w:rsidDel="00A30F24">
        <w:rPr>
          <w:i/>
          <w:iCs/>
          <w:sz w:val="18"/>
          <w:szCs w:val="18"/>
        </w:rPr>
        <w:t xml:space="preserve"> </w:t>
      </w:r>
    </w:p>
    <w:p w14:paraId="052F5485" w14:textId="77777777" w:rsidR="00890231" w:rsidRPr="00CB52D0" w:rsidRDefault="00890231" w:rsidP="00890231">
      <w:pPr>
        <w:pStyle w:val="Brdtextmedindrag"/>
        <w:rPr>
          <w:sz w:val="18"/>
          <w:szCs w:val="18"/>
        </w:rPr>
      </w:pPr>
      <w:r w:rsidRPr="00CB52D0">
        <w:rPr>
          <w:sz w:val="18"/>
          <w:szCs w:val="18"/>
        </w:rPr>
        <w:t>2. filialernas tillgångar.</w:t>
      </w:r>
    </w:p>
    <w:p w14:paraId="03CA250C" w14:textId="77777777" w:rsidR="00890231" w:rsidRPr="00CB52D0" w:rsidRDefault="00890231" w:rsidP="00890231">
      <w:pPr>
        <w:pStyle w:val="Brdtextmedindrag"/>
        <w:ind w:firstLine="0"/>
        <w:rPr>
          <w:sz w:val="18"/>
          <w:szCs w:val="18"/>
        </w:rPr>
      </w:pPr>
    </w:p>
    <w:p w14:paraId="7CFBEFB5" w14:textId="77777777" w:rsidR="00890231" w:rsidRPr="00CB52D0" w:rsidRDefault="00890231" w:rsidP="00890231">
      <w:pPr>
        <w:pStyle w:val="Brdtextmedindrag"/>
        <w:ind w:firstLine="0"/>
      </w:pPr>
      <w:r w:rsidRPr="00CB52D0">
        <w:t xml:space="preserve">Paragrafen innehåller bestämmelser om gruppbaserad tillsyn. Ändringarna genomför artikel 62.9 i värdepappersbolagsdirektivet. </w:t>
      </w:r>
      <w:r>
        <w:t>Övervägandena finns i avsnitt 6.3.</w:t>
      </w:r>
    </w:p>
    <w:p w14:paraId="6827F55A" w14:textId="77777777" w:rsidR="00890231" w:rsidRPr="00CB52D0" w:rsidRDefault="00890231" w:rsidP="00890231">
      <w:pPr>
        <w:pStyle w:val="Brdtextmedindrag"/>
        <w:spacing w:line="220" w:lineRule="exact"/>
        <w:rPr>
          <w:rFonts w:eastAsiaTheme="minorHAnsi"/>
        </w:rPr>
      </w:pPr>
      <w:r w:rsidRPr="00CB52D0">
        <w:t xml:space="preserve">Ändringarna i paragrafen är en följd av att definitionen av institut får en ny innebörd, se författningskommentaren till 1 kap. 2 §. </w:t>
      </w:r>
    </w:p>
    <w:p w14:paraId="5FFC6E9C" w14:textId="5208B674" w:rsidR="00890231" w:rsidRPr="00CB52D0" w:rsidRDefault="00890231" w:rsidP="0000314E">
      <w:pPr>
        <w:pStyle w:val="Rubrik4utannumrering"/>
        <w:rPr>
          <w:i/>
        </w:rPr>
      </w:pPr>
      <w:r w:rsidRPr="00CB52D0">
        <w:rPr>
          <w:i/>
        </w:rPr>
        <w:t xml:space="preserve">7 a kap. Moderföretag utanför EES </w:t>
      </w:r>
      <w:r w:rsidR="007523ED">
        <w:rPr>
          <w:i/>
        </w:rPr>
        <w:t>i fråga om värdepappersföretagskoncerner</w:t>
      </w:r>
    </w:p>
    <w:p w14:paraId="722C4C9B" w14:textId="77777777" w:rsidR="00890231" w:rsidRPr="00CB52D0" w:rsidRDefault="00890231" w:rsidP="00890231">
      <w:pPr>
        <w:pStyle w:val="Brdtextmedindrag"/>
        <w:ind w:firstLine="0"/>
      </w:pPr>
      <w:r w:rsidRPr="00CB52D0">
        <w:t xml:space="preserve">Kapitlet är nytt och innehåller bestämmelser om moderföretag utanför EES vid tillsyn enligt värdepappersbolagsdirektivet. </w:t>
      </w:r>
      <w:r w:rsidRPr="00CB52D0">
        <w:rPr>
          <w:spacing w:val="-5"/>
        </w:rPr>
        <w:t>Genom bestämmel</w:t>
      </w:r>
      <w:r w:rsidRPr="00CB52D0">
        <w:rPr>
          <w:spacing w:val="-5"/>
        </w:rPr>
        <w:softHyphen/>
        <w:t>serna genom</w:t>
      </w:r>
      <w:r w:rsidRPr="00CB52D0">
        <w:rPr>
          <w:spacing w:val="-5"/>
        </w:rPr>
        <w:softHyphen/>
        <w:t xml:space="preserve">förs artikel 55 i värdepappersbolagsdirektivet. </w:t>
      </w:r>
      <w:r w:rsidRPr="00CB52D0">
        <w:t>Över</w:t>
      </w:r>
      <w:r w:rsidRPr="00CB52D0">
        <w:softHyphen/>
        <w:t>vägandena finns i avsnitt 12.3.</w:t>
      </w:r>
    </w:p>
    <w:p w14:paraId="2883D2C4" w14:textId="77777777" w:rsidR="00890231" w:rsidRPr="00CB52D0" w:rsidRDefault="00890231" w:rsidP="00890231">
      <w:pPr>
        <w:pStyle w:val="Brdtextmedindrag"/>
        <w:ind w:firstLine="0"/>
      </w:pPr>
    </w:p>
    <w:p w14:paraId="643977CD" w14:textId="651BFAF1" w:rsidR="00890231" w:rsidRPr="00CB52D0" w:rsidRDefault="00890231" w:rsidP="0000314E">
      <w:pPr>
        <w:pStyle w:val="Rubrik4utannumrering"/>
        <w:spacing w:before="0" w:after="0"/>
        <w:jc w:val="both"/>
        <w:rPr>
          <w:rFonts w:cs="Times New Roman"/>
          <w:b w:val="0"/>
          <w:i/>
          <w:sz w:val="18"/>
          <w:szCs w:val="18"/>
        </w:rPr>
      </w:pPr>
      <w:r w:rsidRPr="00CB52D0">
        <w:rPr>
          <w:rFonts w:cs="Times New Roman"/>
          <w:bCs/>
          <w:i/>
          <w:sz w:val="18"/>
          <w:szCs w:val="18"/>
        </w:rPr>
        <w:t>1 §</w:t>
      </w:r>
      <w:r w:rsidRPr="00CB52D0">
        <w:rPr>
          <w:rFonts w:cs="Times New Roman"/>
          <w:b w:val="0"/>
          <w:i/>
          <w:sz w:val="18"/>
          <w:szCs w:val="18"/>
        </w:rPr>
        <w:t xml:space="preserve">    Om ett värdepappersbolag, som inte står under effektiv tillsyn enligt </w:t>
      </w:r>
      <w:r w:rsidR="007B6C16" w:rsidRPr="00CB52D0">
        <w:rPr>
          <w:rFonts w:cs="Times New Roman"/>
          <w:b w:val="0"/>
          <w:i/>
          <w:sz w:val="18"/>
          <w:szCs w:val="18"/>
        </w:rPr>
        <w:t>artikel</w:t>
      </w:r>
      <w:r w:rsidR="007B6C16">
        <w:rPr>
          <w:rFonts w:cs="Times New Roman"/>
          <w:b w:val="0"/>
          <w:i/>
          <w:sz w:val="18"/>
          <w:szCs w:val="18"/>
        </w:rPr>
        <w:t> </w:t>
      </w:r>
      <w:r w:rsidRPr="00CB52D0">
        <w:rPr>
          <w:rFonts w:cs="Times New Roman"/>
          <w:b w:val="0"/>
          <w:i/>
          <w:sz w:val="18"/>
          <w:szCs w:val="18"/>
        </w:rPr>
        <w:t xml:space="preserve">46 i värdepappersbolagsdirektivet, ingår i en </w:t>
      </w:r>
      <w:r w:rsidR="00201241">
        <w:rPr>
          <w:rFonts w:cs="Times New Roman"/>
          <w:b w:val="0"/>
          <w:i/>
          <w:sz w:val="18"/>
          <w:szCs w:val="18"/>
        </w:rPr>
        <w:t>koncern</w:t>
      </w:r>
      <w:r w:rsidR="00201241" w:rsidRPr="00CB52D0">
        <w:rPr>
          <w:rFonts w:cs="Times New Roman"/>
          <w:b w:val="0"/>
          <w:i/>
          <w:sz w:val="18"/>
          <w:szCs w:val="18"/>
        </w:rPr>
        <w:t xml:space="preserve"> </w:t>
      </w:r>
      <w:r w:rsidRPr="00CB52D0">
        <w:rPr>
          <w:rFonts w:cs="Times New Roman"/>
          <w:b w:val="0"/>
          <w:i/>
          <w:sz w:val="18"/>
          <w:szCs w:val="18"/>
        </w:rPr>
        <w:t>med minst ett annat värde</w:t>
      </w:r>
      <w:r w:rsidRPr="00CB52D0">
        <w:rPr>
          <w:rFonts w:cs="Times New Roman"/>
          <w:b w:val="0"/>
          <w:i/>
          <w:sz w:val="18"/>
          <w:szCs w:val="18"/>
        </w:rPr>
        <w:softHyphen/>
        <w:t>pappersbolag eller ett motsvarande utländskt företag inom EES och de</w:t>
      </w:r>
      <w:r w:rsidR="00D3250E">
        <w:rPr>
          <w:rFonts w:cs="Times New Roman"/>
          <w:b w:val="0"/>
          <w:i/>
          <w:sz w:val="18"/>
          <w:szCs w:val="18"/>
        </w:rPr>
        <w:t>ras</w:t>
      </w:r>
      <w:r w:rsidRPr="00CB52D0">
        <w:rPr>
          <w:rFonts w:cs="Times New Roman"/>
          <w:b w:val="0"/>
          <w:i/>
          <w:sz w:val="18"/>
          <w:szCs w:val="18"/>
        </w:rPr>
        <w:t xml:space="preserve"> gemen</w:t>
      </w:r>
      <w:r w:rsidRPr="00CB52D0">
        <w:rPr>
          <w:rFonts w:cs="Times New Roman"/>
          <w:b w:val="0"/>
          <w:i/>
          <w:sz w:val="18"/>
          <w:szCs w:val="18"/>
        </w:rPr>
        <w:softHyphen/>
        <w:t>samma moderföretag har sitt huvudkontor utanför EES, ska Finans</w:t>
      </w:r>
      <w:r w:rsidR="00054FCF">
        <w:rPr>
          <w:rFonts w:cs="Times New Roman"/>
          <w:b w:val="0"/>
          <w:i/>
          <w:sz w:val="18"/>
          <w:szCs w:val="18"/>
        </w:rPr>
        <w:softHyphen/>
      </w:r>
      <w:r w:rsidRPr="00CB52D0">
        <w:rPr>
          <w:rFonts w:cs="Times New Roman"/>
          <w:b w:val="0"/>
          <w:i/>
          <w:sz w:val="18"/>
          <w:szCs w:val="18"/>
        </w:rPr>
        <w:t>inspektionen bedöma om den tillsyn som tillsynsmyndigheten i landet utanför EES har över värdepappersföretagen är likvärdig med den tillsyn som anges i artiklarna 1–8 i värdepappersbolagsförordningen och i denna lag.</w:t>
      </w:r>
    </w:p>
    <w:p w14:paraId="0BB5E212" w14:textId="77777777" w:rsidR="00890231" w:rsidRPr="00CB52D0" w:rsidRDefault="00890231" w:rsidP="00890231">
      <w:pPr>
        <w:pStyle w:val="Brdtext"/>
        <w:rPr>
          <w:rFonts w:eastAsiaTheme="minorHAnsi"/>
        </w:rPr>
      </w:pPr>
    </w:p>
    <w:p w14:paraId="5BAE83E9" w14:textId="21572415" w:rsidR="00890231" w:rsidRPr="00CB52D0" w:rsidRDefault="00890231" w:rsidP="0000314E">
      <w:pPr>
        <w:pStyle w:val="Brdtext"/>
      </w:pPr>
      <w:r w:rsidRPr="00CB52D0">
        <w:t>Paragrafen, som motsvarar 7 kap. 1 § och 2 § första stycket, innehåller bestämmelser om likvärdighetsbedömning av tillsyn i tredjeland i fråga om värdepappersbolag. Paragrafen genomför artikel 55.1 i värde</w:t>
      </w:r>
      <w:r w:rsidRPr="00CB52D0">
        <w:softHyphen/>
        <w:t>pappers</w:t>
      </w:r>
      <w:r w:rsidRPr="00CB52D0">
        <w:softHyphen/>
        <w:t>bolags</w:t>
      </w:r>
      <w:r w:rsidRPr="00CB52D0">
        <w:softHyphen/>
        <w:t xml:space="preserve">direktivet. </w:t>
      </w:r>
      <w:r w:rsidR="006C5C28">
        <w:t>Paragrafen är utformad</w:t>
      </w:r>
      <w:r w:rsidR="00DE1FBD">
        <w:t xml:space="preserve"> i enlighet med </w:t>
      </w:r>
      <w:r w:rsidR="00DE1FBD" w:rsidRPr="0042580D">
        <w:rPr>
          <w:i/>
          <w:iCs/>
        </w:rPr>
        <w:t xml:space="preserve">Lagrådets </w:t>
      </w:r>
      <w:r w:rsidR="00DE1FBD">
        <w:t>förslag.</w:t>
      </w:r>
      <w:r w:rsidR="006C5C28" w:rsidDel="006C5C28">
        <w:t xml:space="preserve"> </w:t>
      </w:r>
    </w:p>
    <w:p w14:paraId="51076466" w14:textId="7D76DBE5" w:rsidR="00890231" w:rsidRPr="00CB52D0" w:rsidRDefault="00890231" w:rsidP="0000314E">
      <w:pPr>
        <w:pStyle w:val="Brdtextmedindrag"/>
      </w:pPr>
      <w:r w:rsidRPr="00CB52D0">
        <w:rPr>
          <w:iCs/>
          <w:spacing w:val="-2"/>
        </w:rPr>
        <w:t>Paragrafen är tillämplig när minst två värde</w:t>
      </w:r>
      <w:r w:rsidRPr="00CB52D0">
        <w:rPr>
          <w:iCs/>
          <w:spacing w:val="-2"/>
        </w:rPr>
        <w:softHyphen/>
        <w:t>pappersföretag, varav ett är ett svenskt värdepappersbolag, ingår i en grupp och att deras gemensamma moderföretag har sitt huvud</w:t>
      </w:r>
      <w:r w:rsidRPr="00CB52D0">
        <w:rPr>
          <w:iCs/>
          <w:spacing w:val="-2"/>
        </w:rPr>
        <w:softHyphen/>
        <w:t xml:space="preserve">kontor utanför EES. </w:t>
      </w:r>
      <w:r w:rsidRPr="00CB52D0">
        <w:rPr>
          <w:spacing w:val="-2"/>
        </w:rPr>
        <w:t>Finansinspek</w:t>
      </w:r>
      <w:r w:rsidRPr="00CB52D0">
        <w:rPr>
          <w:spacing w:val="-2"/>
        </w:rPr>
        <w:softHyphen/>
        <w:t>tionen</w:t>
      </w:r>
      <w:r w:rsidRPr="00CB52D0">
        <w:t xml:space="preserve"> ska i ett sådant fall bedöma om den tillsyn som en tillsynsmyndighet i ett land utanför EES utför är likvärdig med den tillsyn som utövas enligt denna lag och värdepappersbolagsförordningen. </w:t>
      </w:r>
      <w:r w:rsidR="00201241">
        <w:t>Term</w:t>
      </w:r>
      <w:r w:rsidR="0042134B">
        <w:t>en</w:t>
      </w:r>
      <w:r w:rsidR="00201241">
        <w:t xml:space="preserve"> moderföretag har samma </w:t>
      </w:r>
      <w:r w:rsidR="006440B9">
        <w:t>innebörd</w:t>
      </w:r>
      <w:r w:rsidR="00201241">
        <w:t xml:space="preserve"> som i värdepappersbolagsförordningen (</w:t>
      </w:r>
      <w:r w:rsidR="00DE5308">
        <w:t xml:space="preserve">1 kap. 2 § första </w:t>
      </w:r>
      <w:r w:rsidR="00DE5308">
        <w:lastRenderedPageBreak/>
        <w:t>stycket 9).</w:t>
      </w:r>
      <w:r w:rsidR="00984B02">
        <w:t xml:space="preserve"> </w:t>
      </w:r>
      <w:r w:rsidR="0042134B">
        <w:t>Att det med moderföretag inte endast avses omedelbara sådana fram</w:t>
      </w:r>
      <w:r w:rsidR="00611C6F">
        <w:softHyphen/>
      </w:r>
      <w:r w:rsidR="0042134B">
        <w:t xml:space="preserve">går av definitionen av termen dotterföretag </w:t>
      </w:r>
      <w:r w:rsidR="00DD764B">
        <w:t>som</w:t>
      </w:r>
      <w:r w:rsidR="0042134B">
        <w:t xml:space="preserve"> </w:t>
      </w:r>
      <w:r w:rsidR="004D28BC">
        <w:t xml:space="preserve">omfattar </w:t>
      </w:r>
      <w:r w:rsidR="008A0832" w:rsidRPr="006E5439">
        <w:t xml:space="preserve">varje </w:t>
      </w:r>
      <w:r w:rsidR="004D28BC" w:rsidRPr="006E5439">
        <w:t>före</w:t>
      </w:r>
      <w:r w:rsidR="00F13CFF">
        <w:softHyphen/>
      </w:r>
      <w:r w:rsidR="004D28BC" w:rsidRPr="006E5439">
        <w:t>tag som står under bestämmande inflytande av ett moderföretag, inbegripet varje dotterföretag till ett överordnat moderföretag</w:t>
      </w:r>
      <w:r w:rsidR="00F13CFF">
        <w:t xml:space="preserve"> </w:t>
      </w:r>
      <w:r w:rsidR="0042134B">
        <w:t>(se artikel 4.1.51 i värdepappersbolags</w:t>
      </w:r>
      <w:r w:rsidR="0042134B">
        <w:softHyphen/>
        <w:t>förord</w:t>
      </w:r>
      <w:r w:rsidR="0042134B">
        <w:softHyphen/>
        <w:t>ningen)</w:t>
      </w:r>
      <w:r w:rsidR="005C538A">
        <w:t xml:space="preserve">. </w:t>
      </w:r>
    </w:p>
    <w:p w14:paraId="23A38655" w14:textId="0A3455D2" w:rsidR="00890231" w:rsidRDefault="00890231" w:rsidP="00890231">
      <w:pPr>
        <w:pStyle w:val="Brdtextmedindrag"/>
      </w:pPr>
      <w:r w:rsidRPr="00CB52D0">
        <w:t>Det som anges om tillsyn i denna lag och i del 1 i värdepappers</w:t>
      </w:r>
      <w:r w:rsidRPr="00CB52D0">
        <w:softHyphen/>
        <w:t>bolags</w:t>
      </w:r>
      <w:r>
        <w:softHyphen/>
      </w:r>
      <w:r w:rsidRPr="00CB52D0">
        <w:t>förordningen (särskilt artiklarna 5–8) ger viss ledning för bedömningen av om tillsynen i ett land utanför EES är likvärdig med den tillsyn som behöriga myndigheter ska utöva enligt förordningen.</w:t>
      </w:r>
    </w:p>
    <w:p w14:paraId="14CD0247" w14:textId="53DED30E" w:rsidR="00A40D56" w:rsidRDefault="00A40D56" w:rsidP="0000314E">
      <w:pPr>
        <w:pStyle w:val="Brdtextmedindrag"/>
      </w:pPr>
      <w:r>
        <w:t xml:space="preserve">I lagtexten används termen </w:t>
      </w:r>
      <w:r w:rsidR="00860C03">
        <w:t>koncern i stället för</w:t>
      </w:r>
      <w:r w:rsidR="00220151">
        <w:t xml:space="preserve"> </w:t>
      </w:r>
      <w:r w:rsidR="00860C03">
        <w:t>termen grupp, se avsnitt 6.3.</w:t>
      </w:r>
    </w:p>
    <w:p w14:paraId="53652639" w14:textId="4A5A6580" w:rsidR="00890231" w:rsidRPr="00CB52D0" w:rsidRDefault="00890231" w:rsidP="00890231">
      <w:pPr>
        <w:pStyle w:val="Brdtextmedindrag"/>
        <w:rPr>
          <w:rFonts w:eastAsiaTheme="minorHAnsi"/>
        </w:rPr>
      </w:pPr>
    </w:p>
    <w:p w14:paraId="60FADE9B" w14:textId="33165962" w:rsidR="00133930" w:rsidRDefault="00890231" w:rsidP="00851F05">
      <w:pPr>
        <w:pStyle w:val="Brdtextmedindrag"/>
        <w:ind w:firstLine="0"/>
        <w:rPr>
          <w:rFonts w:eastAsiaTheme="minorHAnsi"/>
          <w:i/>
          <w:iCs/>
          <w:sz w:val="18"/>
          <w:szCs w:val="18"/>
        </w:rPr>
      </w:pPr>
      <w:r w:rsidRPr="00CB52D0">
        <w:rPr>
          <w:rFonts w:eastAsiaTheme="minorHAnsi"/>
          <w:b/>
          <w:bCs/>
          <w:i/>
          <w:iCs/>
          <w:sz w:val="18"/>
          <w:szCs w:val="18"/>
        </w:rPr>
        <w:t>2 §</w:t>
      </w:r>
      <w:r w:rsidRPr="00CB52D0">
        <w:rPr>
          <w:rFonts w:eastAsiaTheme="minorHAnsi"/>
          <w:i/>
          <w:iCs/>
          <w:sz w:val="18"/>
          <w:szCs w:val="18"/>
        </w:rPr>
        <w:t>    Om tillsynen inte bedöms likvärdig, ska Finansinspektionen, för det fall den enligt 4 a kap. 1–3 §§ skulle ha utövat tillsynen över värdepappers</w:t>
      </w:r>
      <w:r w:rsidRPr="00CB52D0">
        <w:rPr>
          <w:rFonts w:eastAsiaTheme="minorHAnsi"/>
          <w:i/>
          <w:iCs/>
          <w:sz w:val="18"/>
          <w:szCs w:val="18"/>
        </w:rPr>
        <w:softHyphen/>
        <w:t>företags</w:t>
      </w:r>
      <w:r w:rsidRPr="00CB52D0">
        <w:rPr>
          <w:rFonts w:eastAsiaTheme="minorHAnsi"/>
          <w:i/>
          <w:iCs/>
          <w:sz w:val="18"/>
          <w:szCs w:val="18"/>
        </w:rPr>
        <w:softHyphen/>
        <w:t>koncernen om de bestämmelserna hade gällt, besluta om lämpliga tillsynsmetoder som uppnår tillsynsmålen enligt artikel 7 eller 8 i värdepappersbolags</w:t>
      </w:r>
      <w:r w:rsidRPr="00CB52D0">
        <w:rPr>
          <w:rFonts w:eastAsiaTheme="minorHAnsi"/>
          <w:i/>
          <w:iCs/>
          <w:sz w:val="18"/>
          <w:szCs w:val="18"/>
        </w:rPr>
        <w:softHyphen/>
        <w:t>förord</w:t>
      </w:r>
      <w:r w:rsidR="00457653">
        <w:rPr>
          <w:rFonts w:eastAsiaTheme="minorHAnsi"/>
          <w:i/>
          <w:iCs/>
          <w:sz w:val="18"/>
          <w:szCs w:val="18"/>
        </w:rPr>
        <w:softHyphen/>
      </w:r>
      <w:r w:rsidRPr="00CB52D0">
        <w:rPr>
          <w:rFonts w:eastAsiaTheme="minorHAnsi"/>
          <w:i/>
          <w:iCs/>
          <w:sz w:val="18"/>
          <w:szCs w:val="18"/>
        </w:rPr>
        <w:t>ningen. Finansinspektionen får kräva att koncernen etablerar ett värde</w:t>
      </w:r>
      <w:r w:rsidRPr="00CB52D0">
        <w:rPr>
          <w:rFonts w:eastAsiaTheme="minorHAnsi"/>
          <w:i/>
          <w:iCs/>
          <w:sz w:val="18"/>
          <w:szCs w:val="18"/>
        </w:rPr>
        <w:softHyphen/>
        <w:t>pappers</w:t>
      </w:r>
      <w:r w:rsidR="00457653">
        <w:rPr>
          <w:rFonts w:eastAsiaTheme="minorHAnsi"/>
          <w:i/>
          <w:iCs/>
          <w:sz w:val="18"/>
          <w:szCs w:val="18"/>
        </w:rPr>
        <w:softHyphen/>
      </w:r>
      <w:r w:rsidRPr="00CB52D0">
        <w:rPr>
          <w:rFonts w:eastAsiaTheme="minorHAnsi"/>
          <w:i/>
          <w:iCs/>
          <w:sz w:val="18"/>
          <w:szCs w:val="18"/>
        </w:rPr>
        <w:t>inriktat holdingföretag eller ett blandat finansiellt holdingföretag inom EES. Inspektionen får då tillämpa artikel 7 eller 8 i värdepappersbolags</w:t>
      </w:r>
      <w:r w:rsidRPr="00CB52D0">
        <w:rPr>
          <w:rFonts w:eastAsiaTheme="minorHAnsi"/>
          <w:i/>
          <w:iCs/>
          <w:sz w:val="18"/>
          <w:szCs w:val="18"/>
        </w:rPr>
        <w:softHyphen/>
        <w:t>förordningen på detta företag.</w:t>
      </w:r>
    </w:p>
    <w:p w14:paraId="27568110" w14:textId="3C7BD6D6" w:rsidR="00330BF0" w:rsidRPr="00E44BA7" w:rsidRDefault="00330BF0" w:rsidP="00E44BA7">
      <w:pPr>
        <w:pStyle w:val="Brdtextmedindrag"/>
        <w:rPr>
          <w:rFonts w:eastAsiaTheme="minorHAnsi"/>
        </w:rPr>
      </w:pPr>
    </w:p>
    <w:p w14:paraId="1DF109BD" w14:textId="3875EADA" w:rsidR="00890231" w:rsidRPr="00CB52D0" w:rsidRDefault="00890231" w:rsidP="0000314E">
      <w:pPr>
        <w:pStyle w:val="Brdtext"/>
      </w:pPr>
      <w:bookmarkStart w:id="407" w:name="_Hlk65835817"/>
      <w:r w:rsidRPr="00CB52D0">
        <w:t>Paragrafen, som</w:t>
      </w:r>
      <w:r w:rsidR="00330BF0">
        <w:t xml:space="preserve"> delvis motsvarar</w:t>
      </w:r>
      <w:r w:rsidRPr="00CB52D0">
        <w:t xml:space="preserve"> 7 kap. 3 §</w:t>
      </w:r>
      <w:r w:rsidR="00330BF0">
        <w:t xml:space="preserve"> första och andra </w:t>
      </w:r>
      <w:r w:rsidR="00330BF0" w:rsidRPr="00C06015">
        <w:t>stycke</w:t>
      </w:r>
      <w:r w:rsidR="00C06015">
        <w:t>na</w:t>
      </w:r>
      <w:r w:rsidRPr="00CB52D0">
        <w:t>, innehåller bestämmelser om åtgärder som Finans</w:t>
      </w:r>
      <w:r w:rsidRPr="00CB52D0">
        <w:softHyphen/>
        <w:t>inspek</w:t>
      </w:r>
      <w:r w:rsidRPr="00CB52D0">
        <w:softHyphen/>
        <w:t xml:space="preserve">tionen i visst fall ska vidta för att tillsynsmålen ska uppnås. Paragrafen genomför </w:t>
      </w:r>
      <w:r w:rsidR="00BD1F78">
        <w:t>del</w:t>
      </w:r>
      <w:r w:rsidR="00133930">
        <w:softHyphen/>
      </w:r>
      <w:r w:rsidR="00BD1F78">
        <w:t>vis</w:t>
      </w:r>
      <w:r w:rsidR="00BD1F78" w:rsidRPr="00CB52D0">
        <w:t> </w:t>
      </w:r>
      <w:r w:rsidRPr="00CB52D0">
        <w:t>artikel</w:t>
      </w:r>
      <w:r w:rsidR="00E32E21">
        <w:t xml:space="preserve"> </w:t>
      </w:r>
      <w:r w:rsidRPr="00CB52D0">
        <w:t>55.2 och</w:t>
      </w:r>
      <w:r w:rsidR="00E32E21">
        <w:t xml:space="preserve"> artikel</w:t>
      </w:r>
      <w:r w:rsidRPr="00CB52D0">
        <w:t xml:space="preserve"> 55.3 i värdepap</w:t>
      </w:r>
      <w:r w:rsidRPr="00CB52D0">
        <w:softHyphen/>
        <w:t>pers</w:t>
      </w:r>
      <w:r w:rsidRPr="00CB52D0">
        <w:softHyphen/>
        <w:t>bolags</w:t>
      </w:r>
      <w:r w:rsidRPr="00CB52D0">
        <w:softHyphen/>
        <w:t>direktivet</w:t>
      </w:r>
      <w:bookmarkEnd w:id="407"/>
      <w:r w:rsidRPr="00CB52D0">
        <w:t xml:space="preserve">. </w:t>
      </w:r>
      <w:r w:rsidR="006C5C28">
        <w:t>Para</w:t>
      </w:r>
      <w:r w:rsidR="003F0CDD">
        <w:softHyphen/>
      </w:r>
      <w:r w:rsidR="006C5C28">
        <w:t>grafen är utformad</w:t>
      </w:r>
      <w:r w:rsidR="00DE1FBD">
        <w:t xml:space="preserve"> i enlighet med </w:t>
      </w:r>
      <w:r w:rsidR="00DE1FBD" w:rsidRPr="0042580D">
        <w:rPr>
          <w:i/>
          <w:iCs/>
        </w:rPr>
        <w:t xml:space="preserve">Lagrådets </w:t>
      </w:r>
      <w:r w:rsidR="00DE1FBD">
        <w:t>förslag.</w:t>
      </w:r>
    </w:p>
    <w:p w14:paraId="430F546D" w14:textId="55951A22" w:rsidR="00890231" w:rsidRPr="008B479B" w:rsidRDefault="00890231" w:rsidP="008B479B">
      <w:pPr>
        <w:pStyle w:val="Brdtextmedindrag"/>
        <w:rPr>
          <w:rFonts w:eastAsiaTheme="minorHAnsi"/>
        </w:rPr>
      </w:pPr>
      <w:r w:rsidRPr="00CB52D0">
        <w:t xml:space="preserve">I </w:t>
      </w:r>
      <w:r w:rsidR="00330BF0">
        <w:t>paragrafen</w:t>
      </w:r>
      <w:r w:rsidRPr="00CB52D0">
        <w:t xml:space="preserve"> anges att Finansinspektionen, för det fall </w:t>
      </w:r>
      <w:r w:rsidR="0068368A">
        <w:t xml:space="preserve">bedömningen </w:t>
      </w:r>
      <w:r w:rsidRPr="00CB52D0">
        <w:t xml:space="preserve">enligt </w:t>
      </w:r>
      <w:r w:rsidR="0068368A">
        <w:t>1</w:t>
      </w:r>
      <w:r w:rsidRPr="00CB52D0">
        <w:t> § visar att det inte finns någon likvärdig tillsyn, ska besluta om lämpliga tillsyns</w:t>
      </w:r>
      <w:r w:rsidRPr="00CB52D0">
        <w:softHyphen/>
        <w:t>metoder som uppnår tillsynsmålen enligt artikel 7 eller 8 i värdepappers</w:t>
      </w:r>
      <w:r w:rsidRPr="00CB52D0">
        <w:softHyphen/>
        <w:t>bolags</w:t>
      </w:r>
      <w:r w:rsidRPr="00CB52D0">
        <w:softHyphen/>
        <w:t>förordningen. Finansinspektionen får då kräva att det etableras ett värde</w:t>
      </w:r>
      <w:r w:rsidRPr="00CB52D0">
        <w:softHyphen/>
        <w:t>pappers</w:t>
      </w:r>
      <w:r w:rsidRPr="00CB52D0">
        <w:softHyphen/>
        <w:t>inriktat holdingföretag eller ett blandat finansiellt holding</w:t>
      </w:r>
      <w:r w:rsidRPr="00CB52D0">
        <w:softHyphen/>
        <w:t>före</w:t>
      </w:r>
      <w:r w:rsidRPr="00CB52D0">
        <w:softHyphen/>
        <w:t xml:space="preserve">tag inom EES </w:t>
      </w:r>
      <w:r w:rsidRPr="00CB52D0">
        <w:rPr>
          <w:spacing w:val="-4"/>
        </w:rPr>
        <w:t>och tillämpa artikel 7 eller 8 i förord</w:t>
      </w:r>
      <w:r w:rsidRPr="00CB52D0">
        <w:rPr>
          <w:spacing w:val="-4"/>
        </w:rPr>
        <w:softHyphen/>
        <w:t>ningen på detta företag.</w:t>
      </w:r>
      <w:r>
        <w:rPr>
          <w:spacing w:val="-4"/>
        </w:rPr>
        <w:t xml:space="preserve"> </w:t>
      </w:r>
      <w:r w:rsidRPr="00CB52D0">
        <w:t>Det som anges om tillsyn i denna lag och i del 1 i värdepappers</w:t>
      </w:r>
      <w:r w:rsidRPr="00CB52D0">
        <w:softHyphen/>
        <w:t>bolags</w:t>
      </w:r>
      <w:r>
        <w:softHyphen/>
      </w:r>
      <w:r w:rsidRPr="00CB52D0">
        <w:t xml:space="preserve">förordningen (särskilt artiklarna 5–8) ger viss </w:t>
      </w:r>
      <w:bookmarkStart w:id="408" w:name="_Hlk64216237"/>
      <w:r w:rsidRPr="00CB52D0">
        <w:t>ledning för vilka åtgärder som Finansinspektionen bör vidta om inspektionen bedömer att tillsynen inte är likvärdig</w:t>
      </w:r>
      <w:bookmarkEnd w:id="408"/>
      <w:r w:rsidRPr="00CB52D0">
        <w:t>.</w:t>
      </w:r>
    </w:p>
    <w:p w14:paraId="7AE2ABFE" w14:textId="404C1F5C" w:rsidR="00DE5308" w:rsidRDefault="00DE5308" w:rsidP="00E7314D">
      <w:pPr>
        <w:pStyle w:val="Brdtextmedindrag"/>
        <w:rPr>
          <w:rFonts w:eastAsiaTheme="minorHAnsi"/>
          <w:iCs/>
        </w:rPr>
      </w:pPr>
    </w:p>
    <w:p w14:paraId="7B651AF2" w14:textId="77777777" w:rsidR="00477792" w:rsidRPr="00E7314D" w:rsidRDefault="00477792" w:rsidP="0000314E">
      <w:pPr>
        <w:pStyle w:val="Brdtextmedindrag"/>
        <w:ind w:firstLine="0"/>
        <w:rPr>
          <w:rFonts w:eastAsiaTheme="minorHAnsi"/>
          <w:i/>
          <w:iCs/>
          <w:sz w:val="18"/>
          <w:szCs w:val="18"/>
        </w:rPr>
      </w:pPr>
      <w:r w:rsidRPr="00E7314D">
        <w:rPr>
          <w:rFonts w:eastAsiaTheme="minorHAnsi"/>
          <w:b/>
          <w:bCs/>
          <w:i/>
          <w:iCs/>
          <w:sz w:val="18"/>
          <w:szCs w:val="18"/>
        </w:rPr>
        <w:t>3 § </w:t>
      </w:r>
      <w:r>
        <w:rPr>
          <w:rFonts w:eastAsiaTheme="minorHAnsi"/>
          <w:b/>
          <w:bCs/>
          <w:i/>
          <w:iCs/>
          <w:sz w:val="18"/>
          <w:szCs w:val="18"/>
        </w:rPr>
        <w:t>   </w:t>
      </w:r>
      <w:r w:rsidRPr="00E7314D">
        <w:rPr>
          <w:rFonts w:eastAsiaTheme="minorHAnsi"/>
          <w:i/>
          <w:iCs/>
          <w:sz w:val="18"/>
          <w:szCs w:val="18"/>
        </w:rPr>
        <w:t>Innan Finansinspektionen fattar beslut enligt</w:t>
      </w:r>
      <w:r>
        <w:rPr>
          <w:rFonts w:eastAsiaTheme="minorHAnsi"/>
          <w:i/>
          <w:iCs/>
          <w:sz w:val="18"/>
          <w:szCs w:val="18"/>
        </w:rPr>
        <w:t> 2 §</w:t>
      </w:r>
      <w:r w:rsidRPr="00E7314D">
        <w:rPr>
          <w:rFonts w:eastAsiaTheme="minorHAnsi"/>
          <w:i/>
          <w:iCs/>
          <w:sz w:val="18"/>
          <w:szCs w:val="18"/>
        </w:rPr>
        <w:t xml:space="preserve"> ska inspektionen samråda med övriga berörda behöriga myndigheter.</w:t>
      </w:r>
    </w:p>
    <w:p w14:paraId="70C7C2ED" w14:textId="77777777" w:rsidR="00477792" w:rsidRDefault="00477792" w:rsidP="0000314E">
      <w:pPr>
        <w:pStyle w:val="Brdtextmedindrag"/>
        <w:rPr>
          <w:rFonts w:eastAsiaTheme="minorHAnsi"/>
          <w:i/>
          <w:iCs/>
          <w:sz w:val="18"/>
          <w:szCs w:val="18"/>
        </w:rPr>
      </w:pPr>
      <w:r w:rsidRPr="00E7314D">
        <w:rPr>
          <w:rFonts w:eastAsiaTheme="minorHAnsi"/>
          <w:i/>
          <w:iCs/>
          <w:sz w:val="18"/>
          <w:szCs w:val="18"/>
        </w:rPr>
        <w:t>Finansinspektionen ska underrätta de berörda behöriga myndigheterna, Europeiska kommissionen och Europeiska bankmyndigheten om åtgärder som den vidtar</w:t>
      </w:r>
      <w:r>
        <w:rPr>
          <w:rFonts w:eastAsiaTheme="minorHAnsi"/>
          <w:i/>
          <w:iCs/>
          <w:sz w:val="18"/>
          <w:szCs w:val="18"/>
        </w:rPr>
        <w:t xml:space="preserve"> med stöd av</w:t>
      </w:r>
      <w:r w:rsidRPr="00E7314D">
        <w:rPr>
          <w:rFonts w:eastAsiaTheme="minorHAnsi"/>
          <w:i/>
          <w:iCs/>
          <w:sz w:val="18"/>
          <w:szCs w:val="18"/>
        </w:rPr>
        <w:t xml:space="preserve"> </w:t>
      </w:r>
      <w:r>
        <w:rPr>
          <w:rFonts w:eastAsiaTheme="minorHAnsi"/>
          <w:i/>
          <w:iCs/>
          <w:sz w:val="18"/>
          <w:szCs w:val="18"/>
        </w:rPr>
        <w:t>2 §</w:t>
      </w:r>
      <w:r w:rsidRPr="00E7314D">
        <w:rPr>
          <w:rFonts w:eastAsiaTheme="minorHAnsi"/>
          <w:i/>
          <w:iCs/>
          <w:sz w:val="18"/>
          <w:szCs w:val="18"/>
        </w:rPr>
        <w:t>.</w:t>
      </w:r>
    </w:p>
    <w:p w14:paraId="70C23967" w14:textId="0F31A1CF" w:rsidR="00330BF0" w:rsidRDefault="00330BF0" w:rsidP="00330BF0">
      <w:pPr>
        <w:pStyle w:val="Brdtextmedindrag"/>
        <w:rPr>
          <w:rFonts w:eastAsiaTheme="minorHAnsi"/>
          <w:i/>
          <w:iCs/>
          <w:sz w:val="18"/>
          <w:szCs w:val="18"/>
        </w:rPr>
      </w:pPr>
    </w:p>
    <w:p w14:paraId="6CF1448D" w14:textId="394C969D" w:rsidR="00330BF0" w:rsidRPr="00E7314D" w:rsidRDefault="00330BF0" w:rsidP="0000314E">
      <w:pPr>
        <w:pStyle w:val="Brdtext"/>
      </w:pPr>
      <w:r w:rsidRPr="00330BF0">
        <w:t>Paragrafen, som delvis motsvarar 7</w:t>
      </w:r>
      <w:r w:rsidR="001652FC">
        <w:t> </w:t>
      </w:r>
      <w:r w:rsidRPr="00330BF0">
        <w:t>kap. 3</w:t>
      </w:r>
      <w:r w:rsidR="001652FC">
        <w:t> </w:t>
      </w:r>
      <w:r w:rsidRPr="00330BF0">
        <w:t>§ andra</w:t>
      </w:r>
      <w:r w:rsidR="001652FC">
        <w:t xml:space="preserve"> och tredje</w:t>
      </w:r>
      <w:r w:rsidRPr="00330BF0">
        <w:t xml:space="preserve"> </w:t>
      </w:r>
      <w:r w:rsidRPr="00C06015">
        <w:t>stycke</w:t>
      </w:r>
      <w:r w:rsidR="00C06015">
        <w:t>na</w:t>
      </w:r>
      <w:r w:rsidRPr="00C06015">
        <w:t>, inne</w:t>
      </w:r>
      <w:r w:rsidR="00C06015">
        <w:softHyphen/>
      </w:r>
      <w:r w:rsidRPr="00C06015">
        <w:t>håller</w:t>
      </w:r>
      <w:r w:rsidRPr="00330BF0">
        <w:t xml:space="preserve"> bestämmelser om </w:t>
      </w:r>
      <w:r w:rsidR="001652FC">
        <w:t xml:space="preserve">samråd och underrättelser </w:t>
      </w:r>
      <w:r w:rsidR="00E32E21">
        <w:t xml:space="preserve">vid tillämpning </w:t>
      </w:r>
      <w:r w:rsidR="00E7314D">
        <w:t xml:space="preserve">av </w:t>
      </w:r>
      <w:r w:rsidR="001652FC">
        <w:t>2 §.</w:t>
      </w:r>
      <w:r w:rsidRPr="00330BF0">
        <w:t xml:space="preserve"> Paragrafen genomför</w:t>
      </w:r>
      <w:r w:rsidR="00E32E21">
        <w:t xml:space="preserve"> delvis</w:t>
      </w:r>
      <w:r w:rsidRPr="00330BF0">
        <w:t xml:space="preserve"> artikel</w:t>
      </w:r>
      <w:r w:rsidR="005224F8">
        <w:t> </w:t>
      </w:r>
      <w:r w:rsidRPr="00330BF0">
        <w:t>55.2 i värdepappersbolags</w:t>
      </w:r>
      <w:r w:rsidR="00E7314D">
        <w:softHyphen/>
      </w:r>
      <w:r w:rsidRPr="00330BF0">
        <w:t>direk</w:t>
      </w:r>
      <w:r w:rsidR="00E7314D">
        <w:softHyphen/>
      </w:r>
      <w:r w:rsidRPr="00330BF0">
        <w:t>tivet</w:t>
      </w:r>
      <w:r w:rsidR="00B53E98">
        <w:t>.</w:t>
      </w:r>
      <w:r w:rsidR="00DE1FBD">
        <w:t xml:space="preserve"> Paragrafen </w:t>
      </w:r>
      <w:r w:rsidR="006C5C28">
        <w:t>är</w:t>
      </w:r>
      <w:r w:rsidR="003F045E">
        <w:t xml:space="preserve"> i allt väsentligt</w:t>
      </w:r>
      <w:r w:rsidR="006C5C28">
        <w:t xml:space="preserve"> utformad</w:t>
      </w:r>
      <w:r w:rsidR="00DE1FBD">
        <w:t xml:space="preserve"> </w:t>
      </w:r>
      <w:r w:rsidR="00A47836">
        <w:t xml:space="preserve">i enlighet med </w:t>
      </w:r>
      <w:r w:rsidR="00867788" w:rsidRPr="0042580D">
        <w:rPr>
          <w:i/>
          <w:iCs/>
        </w:rPr>
        <w:t>Lagrådet</w:t>
      </w:r>
      <w:r w:rsidR="003F045E">
        <w:rPr>
          <w:i/>
          <w:iCs/>
        </w:rPr>
        <w:t xml:space="preserve">s </w:t>
      </w:r>
      <w:r w:rsidR="003F045E">
        <w:t>förslag</w:t>
      </w:r>
      <w:r w:rsidR="00DE1FBD">
        <w:t>.</w:t>
      </w:r>
    </w:p>
    <w:p w14:paraId="4E7354C8" w14:textId="72D2AB4F" w:rsidR="00330BF0" w:rsidRDefault="00330BF0" w:rsidP="0000314E">
      <w:pPr>
        <w:pStyle w:val="Brdtextmedindrag"/>
      </w:pPr>
      <w:r>
        <w:rPr>
          <w:i/>
          <w:iCs/>
        </w:rPr>
        <w:t>Första</w:t>
      </w:r>
      <w:r w:rsidRPr="00CB52D0">
        <w:rPr>
          <w:i/>
          <w:iCs/>
        </w:rPr>
        <w:t xml:space="preserve"> stycket </w:t>
      </w:r>
      <w:r w:rsidRPr="00CB52D0">
        <w:t xml:space="preserve">innebär att Finansinspektionen </w:t>
      </w:r>
      <w:r w:rsidR="003308EC">
        <w:t>inför</w:t>
      </w:r>
      <w:r w:rsidRPr="00CB52D0">
        <w:t xml:space="preserve"> ett beslut enligt </w:t>
      </w:r>
      <w:r>
        <w:t>2</w:t>
      </w:r>
      <w:r w:rsidR="00DC1F7E">
        <w:t> </w:t>
      </w:r>
      <w:r>
        <w:t>§</w:t>
      </w:r>
      <w:r w:rsidRPr="00CB52D0">
        <w:t xml:space="preserve"> ska samråda med övriga berörda behöriga myndigheter</w:t>
      </w:r>
      <w:r>
        <w:t>.</w:t>
      </w:r>
    </w:p>
    <w:p w14:paraId="22A5FDB1" w14:textId="26FE8900" w:rsidR="008B479B" w:rsidRPr="00E40ABB" w:rsidRDefault="00330BF0" w:rsidP="0000314E">
      <w:pPr>
        <w:pStyle w:val="Brdtextmedindrag"/>
      </w:pPr>
      <w:r w:rsidRPr="00330BF0">
        <w:rPr>
          <w:rFonts w:eastAsiaTheme="minorHAnsi"/>
        </w:rPr>
        <w:t xml:space="preserve">I </w:t>
      </w:r>
      <w:r>
        <w:rPr>
          <w:rFonts w:eastAsiaTheme="minorHAnsi"/>
          <w:i/>
          <w:iCs/>
        </w:rPr>
        <w:t>andra</w:t>
      </w:r>
      <w:r w:rsidRPr="00E44BA7">
        <w:rPr>
          <w:rFonts w:eastAsiaTheme="minorHAnsi"/>
          <w:i/>
          <w:iCs/>
        </w:rPr>
        <w:t xml:space="preserve"> stycket</w:t>
      </w:r>
      <w:r w:rsidRPr="00330BF0">
        <w:rPr>
          <w:rFonts w:eastAsiaTheme="minorHAnsi"/>
        </w:rPr>
        <w:t xml:space="preserve"> finns en skyldighet för Finansinspektionen att underrätta de berörda behöriga myndigheterna, kommissionen och </w:t>
      </w:r>
      <w:r w:rsidR="009E63A6">
        <w:rPr>
          <w:rFonts w:eastAsiaTheme="minorHAnsi"/>
        </w:rPr>
        <w:t>Europeiska bank</w:t>
      </w:r>
      <w:r w:rsidR="00C06015">
        <w:rPr>
          <w:rFonts w:eastAsiaTheme="minorHAnsi"/>
        </w:rPr>
        <w:softHyphen/>
      </w:r>
      <w:r w:rsidR="009E63A6">
        <w:rPr>
          <w:rFonts w:eastAsiaTheme="minorHAnsi"/>
        </w:rPr>
        <w:lastRenderedPageBreak/>
        <w:t>myndigheten</w:t>
      </w:r>
      <w:r w:rsidR="009E63A6" w:rsidRPr="00330BF0">
        <w:rPr>
          <w:rFonts w:eastAsiaTheme="minorHAnsi"/>
        </w:rPr>
        <w:t xml:space="preserve"> </w:t>
      </w:r>
      <w:r w:rsidRPr="00330BF0">
        <w:rPr>
          <w:rFonts w:eastAsiaTheme="minorHAnsi"/>
        </w:rPr>
        <w:t>om åtgärder som vidtas enlig</w:t>
      </w:r>
      <w:r w:rsidR="00172BBC">
        <w:rPr>
          <w:rFonts w:eastAsiaTheme="minorHAnsi"/>
        </w:rPr>
        <w:t>t</w:t>
      </w:r>
      <w:r w:rsidRPr="00330BF0">
        <w:rPr>
          <w:rFonts w:eastAsiaTheme="minorHAnsi"/>
        </w:rPr>
        <w:t xml:space="preserve"> </w:t>
      </w:r>
      <w:r w:rsidR="00172BBC">
        <w:rPr>
          <w:rFonts w:eastAsiaTheme="minorHAnsi"/>
        </w:rPr>
        <w:t>2 §</w:t>
      </w:r>
      <w:r w:rsidRPr="00330BF0">
        <w:rPr>
          <w:rFonts w:eastAsiaTheme="minorHAnsi"/>
        </w:rPr>
        <w:t>.</w:t>
      </w:r>
      <w:r w:rsidR="00172BBC">
        <w:rPr>
          <w:rFonts w:eastAsiaTheme="minorHAnsi"/>
        </w:rPr>
        <w:t xml:space="preserve"> </w:t>
      </w:r>
      <w:r w:rsidR="002D2C49">
        <w:rPr>
          <w:rFonts w:eastAsiaTheme="minorHAnsi"/>
        </w:rPr>
        <w:t>Underrättelseskyldigheten</w:t>
      </w:r>
      <w:r w:rsidR="00172BBC">
        <w:rPr>
          <w:rFonts w:eastAsiaTheme="minorHAnsi"/>
        </w:rPr>
        <w:t xml:space="preserve"> omfattar både </w:t>
      </w:r>
      <w:r w:rsidR="002D2C49">
        <w:rPr>
          <w:rFonts w:eastAsiaTheme="minorHAnsi"/>
        </w:rPr>
        <w:t xml:space="preserve">själva </w:t>
      </w:r>
      <w:r w:rsidR="00172BBC">
        <w:rPr>
          <w:rFonts w:eastAsiaTheme="minorHAnsi"/>
        </w:rPr>
        <w:t>beslut</w:t>
      </w:r>
      <w:r w:rsidR="002D2C49">
        <w:rPr>
          <w:rFonts w:eastAsiaTheme="minorHAnsi"/>
        </w:rPr>
        <w:t>et</w:t>
      </w:r>
      <w:r w:rsidR="00172BBC">
        <w:rPr>
          <w:rFonts w:eastAsiaTheme="minorHAnsi"/>
        </w:rPr>
        <w:t xml:space="preserve"> om tillsynsmetod och </w:t>
      </w:r>
      <w:r w:rsidR="002D2C49">
        <w:rPr>
          <w:rFonts w:eastAsiaTheme="minorHAnsi"/>
        </w:rPr>
        <w:t xml:space="preserve">de </w:t>
      </w:r>
      <w:r w:rsidR="00172BBC">
        <w:rPr>
          <w:rFonts w:eastAsiaTheme="minorHAnsi"/>
        </w:rPr>
        <w:t xml:space="preserve">åtgärder som vidtas inom ramen för </w:t>
      </w:r>
      <w:r w:rsidR="002D2C49">
        <w:rPr>
          <w:rFonts w:eastAsiaTheme="minorHAnsi"/>
        </w:rPr>
        <w:t>tillsynsmetode</w:t>
      </w:r>
      <w:r w:rsidR="009E63A6">
        <w:rPr>
          <w:rFonts w:eastAsiaTheme="minorHAnsi"/>
        </w:rPr>
        <w:t>n</w:t>
      </w:r>
      <w:r w:rsidR="002D2C49">
        <w:rPr>
          <w:rFonts w:eastAsiaTheme="minorHAnsi"/>
        </w:rPr>
        <w:t>.</w:t>
      </w:r>
    </w:p>
    <w:p w14:paraId="42FCE46D" w14:textId="77777777" w:rsidR="00890231" w:rsidRPr="00CB52D0" w:rsidRDefault="00890231" w:rsidP="00890231">
      <w:pPr>
        <w:pStyle w:val="Rubrik4utannumrering"/>
      </w:pPr>
      <w:r w:rsidRPr="00CB52D0">
        <w:t>8 kap. Ingripanden och ansvarsbestämmelse</w:t>
      </w:r>
    </w:p>
    <w:p w14:paraId="7AD40D06" w14:textId="77777777" w:rsidR="00890231" w:rsidRPr="00CB52D0" w:rsidRDefault="00890231" w:rsidP="00890231">
      <w:pPr>
        <w:pStyle w:val="Brdtextmedindrag"/>
        <w:spacing w:line="220" w:lineRule="exact"/>
        <w:ind w:firstLine="0"/>
        <w:rPr>
          <w:spacing w:val="-4"/>
          <w:sz w:val="18"/>
          <w:szCs w:val="18"/>
        </w:rPr>
      </w:pPr>
      <w:r w:rsidRPr="00CB52D0">
        <w:rPr>
          <w:b/>
          <w:sz w:val="18"/>
          <w:szCs w:val="18"/>
        </w:rPr>
        <w:t>1 §    </w:t>
      </w:r>
      <w:r w:rsidRPr="00CB52D0">
        <w:rPr>
          <w:sz w:val="18"/>
          <w:szCs w:val="18"/>
        </w:rPr>
        <w:t xml:space="preserve">Om ett </w:t>
      </w:r>
      <w:r w:rsidRPr="008F00D0">
        <w:rPr>
          <w:spacing w:val="-4"/>
          <w:sz w:val="18"/>
          <w:szCs w:val="18"/>
        </w:rPr>
        <w:t>företag</w:t>
      </w:r>
      <w:r w:rsidRPr="00CB52D0">
        <w:rPr>
          <w:spacing w:val="-4"/>
          <w:sz w:val="18"/>
          <w:szCs w:val="18"/>
        </w:rPr>
        <w:t xml:space="preserve"> inte uppfyller kraven i till</w:t>
      </w:r>
      <w:r w:rsidRPr="00CB52D0">
        <w:rPr>
          <w:spacing w:val="-4"/>
          <w:sz w:val="18"/>
          <w:szCs w:val="18"/>
        </w:rPr>
        <w:softHyphen/>
        <w:t>synsförord</w:t>
      </w:r>
      <w:r w:rsidRPr="00CB52D0">
        <w:rPr>
          <w:spacing w:val="-4"/>
          <w:sz w:val="18"/>
          <w:szCs w:val="18"/>
        </w:rPr>
        <w:softHyphen/>
        <w:t xml:space="preserve">ningen, </w:t>
      </w:r>
      <w:r w:rsidRPr="00CB52D0">
        <w:rPr>
          <w:i/>
          <w:spacing w:val="-4"/>
          <w:sz w:val="18"/>
          <w:szCs w:val="18"/>
        </w:rPr>
        <w:t>värde</w:t>
      </w:r>
      <w:r w:rsidRPr="00CB52D0">
        <w:rPr>
          <w:i/>
          <w:spacing w:val="-4"/>
          <w:sz w:val="18"/>
          <w:szCs w:val="18"/>
        </w:rPr>
        <w:softHyphen/>
        <w:t>pap</w:t>
      </w:r>
      <w:r w:rsidRPr="00CB52D0">
        <w:rPr>
          <w:i/>
          <w:spacing w:val="-4"/>
          <w:sz w:val="18"/>
          <w:szCs w:val="18"/>
        </w:rPr>
        <w:softHyphen/>
        <w:t>pers</w:t>
      </w:r>
      <w:r w:rsidRPr="00CB52D0">
        <w:rPr>
          <w:i/>
          <w:spacing w:val="-4"/>
          <w:sz w:val="18"/>
          <w:szCs w:val="18"/>
        </w:rPr>
        <w:softHyphen/>
        <w:t>bolagsförord</w:t>
      </w:r>
      <w:r w:rsidRPr="00CB52D0">
        <w:rPr>
          <w:i/>
          <w:spacing w:val="-4"/>
          <w:sz w:val="18"/>
          <w:szCs w:val="18"/>
        </w:rPr>
        <w:softHyphen/>
        <w:t>ningen,</w:t>
      </w:r>
      <w:r w:rsidRPr="00CB52D0">
        <w:rPr>
          <w:spacing w:val="-4"/>
          <w:sz w:val="18"/>
          <w:szCs w:val="18"/>
        </w:rPr>
        <w:t xml:space="preserve"> denna lag eller</w:t>
      </w:r>
      <w:r w:rsidRPr="00CB52D0">
        <w:rPr>
          <w:sz w:val="18"/>
          <w:szCs w:val="18"/>
        </w:rPr>
        <w:t xml:space="preserve"> föreskrifter som meddelats med stöd av lagen, ska Finans</w:t>
      </w:r>
      <w:r w:rsidRPr="00CB52D0">
        <w:rPr>
          <w:sz w:val="18"/>
          <w:szCs w:val="18"/>
        </w:rPr>
        <w:softHyphen/>
        <w:t>inspek</w:t>
      </w:r>
      <w:r w:rsidRPr="00CB52D0">
        <w:rPr>
          <w:sz w:val="18"/>
          <w:szCs w:val="18"/>
        </w:rPr>
        <w:softHyphen/>
        <w:t>tionen förelägga företaget att inom en viss tid begränsa rörelsen i något av</w:t>
      </w:r>
      <w:r w:rsidRPr="00CB52D0">
        <w:rPr>
          <w:sz w:val="18"/>
          <w:szCs w:val="18"/>
        </w:rPr>
        <w:softHyphen/>
        <w:t>se</w:t>
      </w:r>
      <w:r w:rsidRPr="00CB52D0">
        <w:rPr>
          <w:sz w:val="18"/>
          <w:szCs w:val="18"/>
        </w:rPr>
        <w:softHyphen/>
        <w:t xml:space="preserve">ende, minska riskerna i den eller vidta någon annan åtgärd för att </w:t>
      </w:r>
      <w:r w:rsidRPr="00CB52D0">
        <w:rPr>
          <w:spacing w:val="-4"/>
          <w:sz w:val="18"/>
          <w:szCs w:val="18"/>
        </w:rPr>
        <w:t>komma till rätta med situationen.</w:t>
      </w:r>
    </w:p>
    <w:p w14:paraId="3404A0CF" w14:textId="77777777" w:rsidR="00890231" w:rsidRPr="00CB52D0" w:rsidRDefault="00890231" w:rsidP="00890231">
      <w:pPr>
        <w:pStyle w:val="Brdtextmedindrag"/>
        <w:rPr>
          <w:sz w:val="18"/>
          <w:szCs w:val="18"/>
        </w:rPr>
      </w:pPr>
      <w:r w:rsidRPr="00CB52D0">
        <w:rPr>
          <w:sz w:val="18"/>
          <w:szCs w:val="18"/>
        </w:rPr>
        <w:t xml:space="preserve">Om ett </w:t>
      </w:r>
      <w:r w:rsidRPr="00CB52D0">
        <w:rPr>
          <w:i/>
          <w:iCs/>
          <w:sz w:val="18"/>
          <w:szCs w:val="18"/>
        </w:rPr>
        <w:t>kreditinstitut eller ett värdepappersbolag</w:t>
      </w:r>
      <w:r w:rsidRPr="00CB52D0">
        <w:rPr>
          <w:sz w:val="18"/>
          <w:szCs w:val="18"/>
        </w:rPr>
        <w:t xml:space="preserve"> bryter mot tillsyns</w:t>
      </w:r>
      <w:r w:rsidRPr="00CB52D0">
        <w:rPr>
          <w:sz w:val="18"/>
          <w:szCs w:val="18"/>
        </w:rPr>
        <w:softHyphen/>
        <w:t xml:space="preserve">förordningen, </w:t>
      </w:r>
      <w:r w:rsidRPr="00CB52D0">
        <w:rPr>
          <w:i/>
          <w:sz w:val="18"/>
          <w:szCs w:val="18"/>
        </w:rPr>
        <w:t>värde</w:t>
      </w:r>
      <w:r w:rsidRPr="00CB52D0">
        <w:rPr>
          <w:i/>
          <w:sz w:val="18"/>
          <w:szCs w:val="18"/>
        </w:rPr>
        <w:softHyphen/>
        <w:t>pap</w:t>
      </w:r>
      <w:r w:rsidRPr="00CB52D0">
        <w:rPr>
          <w:i/>
          <w:sz w:val="18"/>
          <w:szCs w:val="18"/>
        </w:rPr>
        <w:softHyphen/>
        <w:t>persbolagsförordningen,</w:t>
      </w:r>
      <w:r w:rsidRPr="00CB52D0">
        <w:rPr>
          <w:sz w:val="18"/>
          <w:szCs w:val="18"/>
        </w:rPr>
        <w:t xml:space="preserve"> denna lag eller föreskrifter som med</w:t>
      </w:r>
      <w:r w:rsidRPr="00CB52D0">
        <w:rPr>
          <w:sz w:val="18"/>
          <w:szCs w:val="18"/>
        </w:rPr>
        <w:softHyphen/>
        <w:t>delats med stöd av lagen, gäller dess</w:t>
      </w:r>
      <w:r w:rsidRPr="00CB52D0">
        <w:rPr>
          <w:sz w:val="18"/>
          <w:szCs w:val="18"/>
        </w:rPr>
        <w:softHyphen/>
        <w:t>utom bestämmelserna om in</w:t>
      </w:r>
      <w:r w:rsidRPr="00CB52D0">
        <w:rPr>
          <w:sz w:val="18"/>
          <w:szCs w:val="18"/>
        </w:rPr>
        <w:softHyphen/>
        <w:t xml:space="preserve">gripande i de lagar som reglerar </w:t>
      </w:r>
      <w:r w:rsidRPr="00CB52D0">
        <w:rPr>
          <w:i/>
          <w:iCs/>
          <w:sz w:val="18"/>
          <w:szCs w:val="18"/>
        </w:rPr>
        <w:t>företagens</w:t>
      </w:r>
      <w:r w:rsidRPr="00CB52D0">
        <w:rPr>
          <w:sz w:val="18"/>
          <w:szCs w:val="18"/>
        </w:rPr>
        <w:t xml:space="preserve"> verk</w:t>
      </w:r>
      <w:r w:rsidRPr="00CB52D0">
        <w:rPr>
          <w:sz w:val="18"/>
          <w:szCs w:val="18"/>
        </w:rPr>
        <w:softHyphen/>
        <w:t>samhet.</w:t>
      </w:r>
    </w:p>
    <w:p w14:paraId="3099E1F8" w14:textId="77777777" w:rsidR="00890231" w:rsidRPr="00CB52D0" w:rsidRDefault="00890231" w:rsidP="00890231">
      <w:pPr>
        <w:pStyle w:val="Brdtextmedindrag"/>
        <w:spacing w:line="220" w:lineRule="exact"/>
      </w:pPr>
    </w:p>
    <w:p w14:paraId="1A7EA67C" w14:textId="77777777" w:rsidR="00890231" w:rsidRPr="00CB52D0" w:rsidRDefault="00890231" w:rsidP="00890231">
      <w:pPr>
        <w:pStyle w:val="Brdtext"/>
      </w:pPr>
      <w:r w:rsidRPr="00CB52D0">
        <w:rPr>
          <w:spacing w:val="-4"/>
        </w:rPr>
        <w:t>I paragrafen regleras möjligheter för Finansinspektionen att ingripa när någon inte fullgör sina skyldigheter eller har gjort sig skyldig till en överträdelse. Ändringarna genomför delvis artiklarna 38 och 54 i värdepappers</w:t>
      </w:r>
      <w:r w:rsidRPr="00CB52D0">
        <w:rPr>
          <w:spacing w:val="-4"/>
        </w:rPr>
        <w:softHyphen/>
        <w:t>bolags</w:t>
      </w:r>
      <w:r w:rsidRPr="00CB52D0">
        <w:rPr>
          <w:spacing w:val="-4"/>
        </w:rPr>
        <w:softHyphen/>
        <w:t xml:space="preserve">direktivet. </w:t>
      </w:r>
      <w:r w:rsidRPr="00CB52D0">
        <w:t>Övervägan</w:t>
      </w:r>
      <w:r w:rsidRPr="00CB52D0">
        <w:softHyphen/>
        <w:t>dena finns i avsnitt</w:t>
      </w:r>
      <w:r>
        <w:t>en 6.3 och</w:t>
      </w:r>
      <w:r w:rsidRPr="00CB52D0">
        <w:t xml:space="preserve"> 13.3. </w:t>
      </w:r>
    </w:p>
    <w:p w14:paraId="07C5B027" w14:textId="77777777" w:rsidR="00890231" w:rsidRPr="00CB52D0" w:rsidRDefault="00890231" w:rsidP="00890231">
      <w:pPr>
        <w:pStyle w:val="Brdtextmedindrag"/>
      </w:pPr>
      <w:r w:rsidRPr="00CB52D0">
        <w:rPr>
          <w:spacing w:val="-4"/>
        </w:rPr>
        <w:t xml:space="preserve">Ändringarna </w:t>
      </w:r>
      <w:r w:rsidRPr="00CB52D0">
        <w:t>innebär att Finansinspektionen kan ingripa även vid över</w:t>
      </w:r>
      <w:r w:rsidRPr="00CB52D0">
        <w:softHyphen/>
        <w:t xml:space="preserve">trädelser av värdepappersbolagsförordningen. </w:t>
      </w:r>
    </w:p>
    <w:p w14:paraId="4603781F" w14:textId="77777777" w:rsidR="00890231" w:rsidRPr="00CB52D0" w:rsidRDefault="00890231" w:rsidP="00890231">
      <w:pPr>
        <w:pStyle w:val="Brdtextmedindrag"/>
      </w:pPr>
      <w:r w:rsidRPr="00CB52D0">
        <w:t>Övriga ändringar är en följd av att definitionen av institut får en ny innebörd, se författningskommentaren till 1 kap. 2 §.</w:t>
      </w:r>
    </w:p>
    <w:p w14:paraId="0E2420B2" w14:textId="77777777" w:rsidR="00890231" w:rsidRPr="00CB52D0" w:rsidRDefault="00890231" w:rsidP="00890231">
      <w:pPr>
        <w:pStyle w:val="Brdtext"/>
      </w:pPr>
    </w:p>
    <w:p w14:paraId="1B070191" w14:textId="77777777" w:rsidR="00890231" w:rsidRPr="00CB52D0" w:rsidRDefault="00890231" w:rsidP="00890231">
      <w:pPr>
        <w:pStyle w:val="Brdtextmedindrag"/>
        <w:spacing w:line="220" w:lineRule="exact"/>
        <w:ind w:firstLine="0"/>
        <w:rPr>
          <w:sz w:val="18"/>
          <w:szCs w:val="18"/>
        </w:rPr>
      </w:pPr>
      <w:r w:rsidRPr="00CB52D0">
        <w:rPr>
          <w:b/>
          <w:sz w:val="18"/>
          <w:szCs w:val="18"/>
        </w:rPr>
        <w:t>2 §    </w:t>
      </w:r>
      <w:r w:rsidRPr="00CB52D0">
        <w:rPr>
          <w:sz w:val="18"/>
          <w:szCs w:val="18"/>
        </w:rPr>
        <w:t>Finansinspektionen ska före</w:t>
      </w:r>
      <w:r w:rsidRPr="00CB52D0">
        <w:rPr>
          <w:sz w:val="18"/>
          <w:szCs w:val="18"/>
        </w:rPr>
        <w:softHyphen/>
        <w:t>lägga ett finansiellt holdingföre</w:t>
      </w:r>
      <w:r w:rsidRPr="00CB52D0">
        <w:rPr>
          <w:sz w:val="18"/>
          <w:szCs w:val="18"/>
        </w:rPr>
        <w:softHyphen/>
        <w:t>tag, ett blandat finansiellt hold</w:t>
      </w:r>
      <w:r w:rsidRPr="00CB52D0">
        <w:rPr>
          <w:sz w:val="18"/>
          <w:szCs w:val="18"/>
        </w:rPr>
        <w:softHyphen/>
        <w:t>ingföretag</w:t>
      </w:r>
      <w:r w:rsidRPr="00CB52D0">
        <w:rPr>
          <w:i/>
          <w:iCs/>
          <w:sz w:val="18"/>
          <w:szCs w:val="18"/>
        </w:rPr>
        <w:t>,</w:t>
      </w:r>
      <w:r w:rsidRPr="00CB52D0">
        <w:rPr>
          <w:sz w:val="18"/>
          <w:szCs w:val="18"/>
        </w:rPr>
        <w:t xml:space="preserve"> ett holdingföretag med blandad verksamhet </w:t>
      </w:r>
      <w:r w:rsidRPr="00CB52D0">
        <w:rPr>
          <w:i/>
          <w:sz w:val="18"/>
          <w:szCs w:val="18"/>
        </w:rPr>
        <w:t>eller ett värdepappers</w:t>
      </w:r>
      <w:r w:rsidRPr="00CB52D0">
        <w:rPr>
          <w:i/>
          <w:sz w:val="18"/>
          <w:szCs w:val="18"/>
        </w:rPr>
        <w:softHyphen/>
        <w:t>inriktat holdingföre</w:t>
      </w:r>
      <w:r w:rsidRPr="00CB52D0">
        <w:rPr>
          <w:i/>
          <w:sz w:val="18"/>
          <w:szCs w:val="18"/>
        </w:rPr>
        <w:softHyphen/>
        <w:t>tag</w:t>
      </w:r>
      <w:r w:rsidRPr="00CB52D0">
        <w:rPr>
          <w:sz w:val="18"/>
          <w:szCs w:val="18"/>
        </w:rPr>
        <w:t xml:space="preserve"> att vidta åtgärder för att göra rättelse, om holding</w:t>
      </w:r>
      <w:r w:rsidRPr="00CB52D0">
        <w:rPr>
          <w:sz w:val="18"/>
          <w:szCs w:val="18"/>
        </w:rPr>
        <w:softHyphen/>
        <w:t xml:space="preserve">företaget inte uppfyller de krav som ställs på det enligt </w:t>
      </w:r>
      <w:r w:rsidRPr="00CB52D0">
        <w:rPr>
          <w:spacing w:val="-4"/>
          <w:sz w:val="18"/>
          <w:szCs w:val="18"/>
        </w:rPr>
        <w:t>tillsyns</w:t>
      </w:r>
      <w:r w:rsidRPr="00CB52D0">
        <w:rPr>
          <w:spacing w:val="-4"/>
          <w:sz w:val="18"/>
          <w:szCs w:val="18"/>
        </w:rPr>
        <w:softHyphen/>
        <w:t>förord</w:t>
      </w:r>
      <w:r w:rsidRPr="00CB52D0">
        <w:rPr>
          <w:spacing w:val="-4"/>
          <w:sz w:val="18"/>
          <w:szCs w:val="18"/>
        </w:rPr>
        <w:softHyphen/>
        <w:t xml:space="preserve">ningen, </w:t>
      </w:r>
      <w:r w:rsidRPr="00CB52D0">
        <w:rPr>
          <w:i/>
          <w:spacing w:val="-4"/>
          <w:sz w:val="18"/>
          <w:szCs w:val="18"/>
        </w:rPr>
        <w:t>värde</w:t>
      </w:r>
      <w:r w:rsidRPr="00CB52D0">
        <w:rPr>
          <w:i/>
          <w:spacing w:val="-4"/>
          <w:sz w:val="18"/>
          <w:szCs w:val="18"/>
        </w:rPr>
        <w:softHyphen/>
        <w:t>pappers</w:t>
      </w:r>
      <w:r w:rsidRPr="00CB52D0">
        <w:rPr>
          <w:i/>
          <w:spacing w:val="-4"/>
          <w:sz w:val="18"/>
          <w:szCs w:val="18"/>
        </w:rPr>
        <w:softHyphen/>
        <w:t>bolags</w:t>
      </w:r>
      <w:r w:rsidRPr="00CB52D0">
        <w:rPr>
          <w:i/>
          <w:spacing w:val="-4"/>
          <w:sz w:val="18"/>
          <w:szCs w:val="18"/>
        </w:rPr>
        <w:softHyphen/>
        <w:t>förord</w:t>
      </w:r>
      <w:r w:rsidRPr="00CB52D0">
        <w:rPr>
          <w:i/>
          <w:spacing w:val="-4"/>
          <w:sz w:val="18"/>
          <w:szCs w:val="18"/>
        </w:rPr>
        <w:softHyphen/>
        <w:t>ningen</w:t>
      </w:r>
      <w:r w:rsidRPr="00CB52D0">
        <w:rPr>
          <w:i/>
          <w:iCs/>
          <w:sz w:val="18"/>
          <w:szCs w:val="18"/>
        </w:rPr>
        <w:t>,</w:t>
      </w:r>
      <w:r w:rsidRPr="00CB52D0">
        <w:rPr>
          <w:sz w:val="18"/>
          <w:szCs w:val="18"/>
        </w:rPr>
        <w:t xml:space="preserve"> denna lag eller före</w:t>
      </w:r>
      <w:r w:rsidRPr="00CB52D0">
        <w:rPr>
          <w:sz w:val="18"/>
          <w:szCs w:val="18"/>
        </w:rPr>
        <w:softHyphen/>
        <w:t>skrifter som meddelats med stöd av lagen. Ett sådant föreläggande ska också riktas mot ett finan</w:t>
      </w:r>
      <w:r w:rsidRPr="00CB52D0">
        <w:rPr>
          <w:sz w:val="18"/>
          <w:szCs w:val="18"/>
        </w:rPr>
        <w:softHyphen/>
        <w:t>siellt holding</w:t>
      </w:r>
      <w:r w:rsidRPr="00CB52D0">
        <w:rPr>
          <w:sz w:val="18"/>
          <w:szCs w:val="18"/>
        </w:rPr>
        <w:softHyphen/>
        <w:t>före</w:t>
      </w:r>
      <w:r w:rsidRPr="00CB52D0">
        <w:rPr>
          <w:sz w:val="18"/>
          <w:szCs w:val="18"/>
        </w:rPr>
        <w:softHyphen/>
        <w:t>tag</w:t>
      </w:r>
      <w:r w:rsidRPr="00CB52D0">
        <w:rPr>
          <w:i/>
          <w:iCs/>
          <w:sz w:val="18"/>
          <w:szCs w:val="18"/>
        </w:rPr>
        <w:t>,</w:t>
      </w:r>
      <w:r w:rsidRPr="00CB52D0">
        <w:rPr>
          <w:sz w:val="18"/>
          <w:szCs w:val="18"/>
        </w:rPr>
        <w:t xml:space="preserve"> ett blandat finan</w:t>
      </w:r>
      <w:r w:rsidRPr="00CB52D0">
        <w:rPr>
          <w:sz w:val="18"/>
          <w:szCs w:val="18"/>
        </w:rPr>
        <w:softHyphen/>
        <w:t>siellt holding</w:t>
      </w:r>
      <w:r w:rsidRPr="00CB52D0">
        <w:rPr>
          <w:sz w:val="18"/>
          <w:szCs w:val="18"/>
        </w:rPr>
        <w:softHyphen/>
        <w:t xml:space="preserve">företag </w:t>
      </w:r>
      <w:r w:rsidRPr="00CB52D0">
        <w:rPr>
          <w:i/>
          <w:sz w:val="18"/>
          <w:szCs w:val="18"/>
        </w:rPr>
        <w:t>eller ett värde</w:t>
      </w:r>
      <w:r w:rsidRPr="00CB52D0">
        <w:rPr>
          <w:i/>
          <w:sz w:val="18"/>
          <w:szCs w:val="18"/>
        </w:rPr>
        <w:softHyphen/>
      </w:r>
      <w:r w:rsidRPr="00CB52D0">
        <w:rPr>
          <w:i/>
          <w:spacing w:val="-4"/>
          <w:sz w:val="18"/>
          <w:szCs w:val="18"/>
        </w:rPr>
        <w:t>pappers</w:t>
      </w:r>
      <w:r w:rsidRPr="00CB52D0">
        <w:rPr>
          <w:i/>
          <w:spacing w:val="-4"/>
          <w:sz w:val="18"/>
          <w:szCs w:val="18"/>
        </w:rPr>
        <w:softHyphen/>
        <w:t>inriktat holding</w:t>
      </w:r>
      <w:r w:rsidRPr="00CB52D0">
        <w:rPr>
          <w:i/>
          <w:spacing w:val="-4"/>
          <w:sz w:val="18"/>
          <w:szCs w:val="18"/>
        </w:rPr>
        <w:softHyphen/>
        <w:t>före</w:t>
      </w:r>
      <w:r w:rsidRPr="00CB52D0">
        <w:rPr>
          <w:i/>
          <w:spacing w:val="-4"/>
          <w:sz w:val="18"/>
          <w:szCs w:val="18"/>
        </w:rPr>
        <w:softHyphen/>
        <w:t>tag,</w:t>
      </w:r>
      <w:r w:rsidRPr="00CB52D0">
        <w:rPr>
          <w:spacing w:val="-4"/>
          <w:sz w:val="18"/>
          <w:szCs w:val="18"/>
        </w:rPr>
        <w:t xml:space="preserve"> vars</w:t>
      </w:r>
      <w:r w:rsidRPr="00CB52D0">
        <w:rPr>
          <w:sz w:val="18"/>
          <w:szCs w:val="18"/>
        </w:rPr>
        <w:t xml:space="preserve"> ledning inte uppfyller kraven i denna lag.</w:t>
      </w:r>
    </w:p>
    <w:p w14:paraId="76D3D44A" w14:textId="77777777" w:rsidR="00890231" w:rsidRPr="00CB52D0" w:rsidRDefault="00890231" w:rsidP="00890231">
      <w:pPr>
        <w:pStyle w:val="Brdtext"/>
      </w:pPr>
    </w:p>
    <w:p w14:paraId="37841910" w14:textId="77777777" w:rsidR="00890231" w:rsidRPr="00CB52D0" w:rsidRDefault="00890231" w:rsidP="00890231">
      <w:pPr>
        <w:pStyle w:val="Brdtext"/>
      </w:pPr>
      <w:r w:rsidRPr="00CB52D0">
        <w:rPr>
          <w:spacing w:val="-4"/>
        </w:rPr>
        <w:t xml:space="preserve">I paragrafen regleras möjligheter för Finansinspektionen att förelägga vissa företag att vidta åtgärder för rättelse. Ändringarna genomför delvis artikel 54 i värdepappersbolagsdirektivet. </w:t>
      </w:r>
      <w:r w:rsidRPr="00CB52D0">
        <w:t>Övervägan</w:t>
      </w:r>
      <w:r w:rsidRPr="00CB52D0">
        <w:softHyphen/>
        <w:t xml:space="preserve">dena finns i avsnitt 13.3. </w:t>
      </w:r>
    </w:p>
    <w:p w14:paraId="61C25027" w14:textId="77777777" w:rsidR="00890231" w:rsidRPr="00CB52D0" w:rsidRDefault="00890231" w:rsidP="00890231">
      <w:pPr>
        <w:pStyle w:val="Brdtextmedindrag"/>
      </w:pPr>
      <w:r w:rsidRPr="00CB52D0">
        <w:rPr>
          <w:spacing w:val="-4"/>
        </w:rPr>
        <w:t xml:space="preserve">Ändringarna </w:t>
      </w:r>
      <w:r w:rsidRPr="00CB52D0">
        <w:t>innebär att Finansinspektionen kan ingripa med stöd av bestäm</w:t>
      </w:r>
      <w:r w:rsidRPr="00CB52D0">
        <w:softHyphen/>
        <w:t xml:space="preserve">melsen även mot ett värdepappersinriktat holdingföretag. </w:t>
      </w:r>
    </w:p>
    <w:p w14:paraId="7689E419" w14:textId="77777777" w:rsidR="00890231" w:rsidRPr="00CB52D0" w:rsidRDefault="00890231" w:rsidP="00890231">
      <w:pPr>
        <w:pStyle w:val="Brdtextmedindrag"/>
        <w:rPr>
          <w:b/>
          <w:sz w:val="18"/>
          <w:szCs w:val="18"/>
        </w:rPr>
      </w:pPr>
    </w:p>
    <w:p w14:paraId="23007D8F" w14:textId="77777777" w:rsidR="00890231" w:rsidRPr="00CB52D0" w:rsidRDefault="00890231" w:rsidP="00890231">
      <w:pPr>
        <w:pStyle w:val="Brdtext"/>
        <w:spacing w:line="220" w:lineRule="exact"/>
        <w:rPr>
          <w:sz w:val="18"/>
          <w:szCs w:val="18"/>
        </w:rPr>
      </w:pPr>
      <w:r w:rsidRPr="00CB52D0">
        <w:rPr>
          <w:b/>
          <w:sz w:val="18"/>
          <w:szCs w:val="18"/>
        </w:rPr>
        <w:t>4 §</w:t>
      </w:r>
      <w:r w:rsidRPr="00CB52D0">
        <w:rPr>
          <w:sz w:val="18"/>
          <w:szCs w:val="18"/>
        </w:rPr>
        <w:t xml:space="preserve">    Om ett </w:t>
      </w:r>
      <w:r w:rsidRPr="00CB52D0">
        <w:rPr>
          <w:i/>
          <w:sz w:val="18"/>
          <w:szCs w:val="18"/>
        </w:rPr>
        <w:t>kreditinstitut</w:t>
      </w:r>
      <w:r w:rsidRPr="00CB52D0">
        <w:rPr>
          <w:sz w:val="18"/>
          <w:szCs w:val="18"/>
        </w:rPr>
        <w:t xml:space="preserve">, </w:t>
      </w:r>
      <w:r w:rsidRPr="00CB52D0">
        <w:rPr>
          <w:i/>
          <w:sz w:val="18"/>
          <w:szCs w:val="18"/>
        </w:rPr>
        <w:t>ett värdepappersbolag,</w:t>
      </w:r>
      <w:r w:rsidRPr="00CB52D0">
        <w:rPr>
          <w:sz w:val="18"/>
          <w:szCs w:val="18"/>
        </w:rPr>
        <w:t xml:space="preserve"> ett finansiellt </w:t>
      </w:r>
      <w:r w:rsidRPr="00CB52D0">
        <w:rPr>
          <w:spacing w:val="-4"/>
          <w:sz w:val="18"/>
          <w:szCs w:val="18"/>
        </w:rPr>
        <w:t>hol</w:t>
      </w:r>
      <w:r w:rsidRPr="00CB52D0">
        <w:rPr>
          <w:spacing w:val="-4"/>
          <w:sz w:val="18"/>
          <w:szCs w:val="18"/>
        </w:rPr>
        <w:softHyphen/>
        <w:t>dingföretag, ett blandat finan</w:t>
      </w:r>
      <w:r w:rsidRPr="00CB52D0">
        <w:rPr>
          <w:spacing w:val="-4"/>
          <w:sz w:val="18"/>
          <w:szCs w:val="18"/>
        </w:rPr>
        <w:softHyphen/>
        <w:t>siellt</w:t>
      </w:r>
      <w:r w:rsidRPr="00CB52D0">
        <w:rPr>
          <w:sz w:val="18"/>
          <w:szCs w:val="18"/>
        </w:rPr>
        <w:t xml:space="preserve"> holdingföretag</w:t>
      </w:r>
      <w:r w:rsidRPr="00CB52D0">
        <w:rPr>
          <w:i/>
          <w:sz w:val="18"/>
          <w:szCs w:val="18"/>
        </w:rPr>
        <w:t xml:space="preserve">, </w:t>
      </w:r>
      <w:r w:rsidRPr="00CB52D0">
        <w:rPr>
          <w:sz w:val="18"/>
          <w:szCs w:val="18"/>
        </w:rPr>
        <w:t>ett hold</w:t>
      </w:r>
      <w:r w:rsidRPr="00CB52D0">
        <w:rPr>
          <w:sz w:val="18"/>
          <w:szCs w:val="18"/>
        </w:rPr>
        <w:softHyphen/>
        <w:t>ing</w:t>
      </w:r>
      <w:r w:rsidRPr="00CB52D0">
        <w:rPr>
          <w:sz w:val="18"/>
          <w:szCs w:val="18"/>
        </w:rPr>
        <w:softHyphen/>
        <w:t>företag med blandad verk</w:t>
      </w:r>
      <w:r w:rsidRPr="00CB52D0">
        <w:rPr>
          <w:sz w:val="18"/>
          <w:szCs w:val="18"/>
        </w:rPr>
        <w:softHyphen/>
        <w:t xml:space="preserve">samhet </w:t>
      </w:r>
      <w:r w:rsidRPr="00CB52D0">
        <w:rPr>
          <w:i/>
          <w:sz w:val="18"/>
          <w:szCs w:val="18"/>
        </w:rPr>
        <w:t xml:space="preserve">eller ett </w:t>
      </w:r>
      <w:r w:rsidRPr="00CB52D0">
        <w:rPr>
          <w:i/>
          <w:iCs/>
          <w:sz w:val="18"/>
          <w:szCs w:val="18"/>
        </w:rPr>
        <w:t>värdepappersinriktat holding</w:t>
      </w:r>
      <w:r w:rsidRPr="00CB52D0">
        <w:rPr>
          <w:i/>
          <w:iCs/>
          <w:sz w:val="18"/>
          <w:szCs w:val="18"/>
        </w:rPr>
        <w:softHyphen/>
        <w:t>före</w:t>
      </w:r>
      <w:r w:rsidRPr="00CB52D0">
        <w:rPr>
          <w:i/>
          <w:iCs/>
          <w:sz w:val="18"/>
          <w:szCs w:val="18"/>
        </w:rPr>
        <w:softHyphen/>
        <w:t>tag</w:t>
      </w:r>
      <w:r w:rsidRPr="00CB52D0">
        <w:rPr>
          <w:i/>
          <w:sz w:val="18"/>
          <w:szCs w:val="18"/>
        </w:rPr>
        <w:t xml:space="preserve"> </w:t>
      </w:r>
      <w:r w:rsidRPr="00CB52D0">
        <w:rPr>
          <w:sz w:val="18"/>
          <w:szCs w:val="18"/>
        </w:rPr>
        <w:t>med huvudkontor i Sverige inte i tid lämnar upp</w:t>
      </w:r>
      <w:r w:rsidRPr="00CB52D0">
        <w:rPr>
          <w:spacing w:val="-6"/>
          <w:sz w:val="18"/>
          <w:szCs w:val="18"/>
        </w:rPr>
        <w:t>lys</w:t>
      </w:r>
      <w:r w:rsidRPr="00CB52D0">
        <w:rPr>
          <w:spacing w:val="-6"/>
          <w:sz w:val="18"/>
          <w:szCs w:val="18"/>
        </w:rPr>
        <w:softHyphen/>
        <w:t>ningar enligt före</w:t>
      </w:r>
      <w:r w:rsidRPr="00CB52D0">
        <w:rPr>
          <w:spacing w:val="-6"/>
          <w:sz w:val="18"/>
          <w:szCs w:val="18"/>
        </w:rPr>
        <w:softHyphen/>
        <w:t>skrifter med</w:t>
      </w:r>
      <w:r w:rsidRPr="00CB52D0">
        <w:rPr>
          <w:spacing w:val="-6"/>
          <w:sz w:val="18"/>
          <w:szCs w:val="18"/>
        </w:rPr>
        <w:softHyphen/>
        <w:t>delade</w:t>
      </w:r>
      <w:r w:rsidRPr="00CB52D0">
        <w:rPr>
          <w:sz w:val="18"/>
          <w:szCs w:val="18"/>
        </w:rPr>
        <w:t xml:space="preserve"> med stöd av till</w:t>
      </w:r>
      <w:r w:rsidRPr="00CB52D0">
        <w:rPr>
          <w:sz w:val="18"/>
          <w:szCs w:val="18"/>
        </w:rPr>
        <w:softHyphen/>
        <w:t>syns</w:t>
      </w:r>
      <w:r w:rsidRPr="00CB52D0">
        <w:rPr>
          <w:sz w:val="18"/>
          <w:szCs w:val="18"/>
        </w:rPr>
        <w:softHyphen/>
        <w:t>för</w:t>
      </w:r>
      <w:r w:rsidRPr="00CB52D0">
        <w:rPr>
          <w:sz w:val="18"/>
          <w:szCs w:val="18"/>
        </w:rPr>
        <w:softHyphen/>
        <w:t xml:space="preserve">ordningen </w:t>
      </w:r>
      <w:r w:rsidRPr="00CB52D0">
        <w:rPr>
          <w:i/>
          <w:sz w:val="18"/>
          <w:szCs w:val="18"/>
        </w:rPr>
        <w:t xml:space="preserve">eller </w:t>
      </w:r>
      <w:r w:rsidRPr="00CB52D0">
        <w:rPr>
          <w:i/>
          <w:iCs/>
          <w:sz w:val="18"/>
          <w:szCs w:val="18"/>
        </w:rPr>
        <w:t>värde</w:t>
      </w:r>
      <w:r w:rsidRPr="00CB52D0">
        <w:rPr>
          <w:i/>
          <w:iCs/>
          <w:sz w:val="18"/>
          <w:szCs w:val="18"/>
        </w:rPr>
        <w:softHyphen/>
        <w:t>pappersbolagsförordningen</w:t>
      </w:r>
      <w:r w:rsidRPr="00CB52D0">
        <w:rPr>
          <w:sz w:val="18"/>
          <w:szCs w:val="18"/>
        </w:rPr>
        <w:t>, får Finans</w:t>
      </w:r>
      <w:r w:rsidRPr="00CB52D0">
        <w:rPr>
          <w:sz w:val="18"/>
          <w:szCs w:val="18"/>
        </w:rPr>
        <w:softHyphen/>
        <w:t>inspek</w:t>
      </w:r>
      <w:r w:rsidRPr="00CB52D0">
        <w:rPr>
          <w:sz w:val="18"/>
          <w:szCs w:val="18"/>
        </w:rPr>
        <w:softHyphen/>
        <w:t>tionen besluta att företaget ska betala en försenings</w:t>
      </w:r>
      <w:r w:rsidRPr="00CB52D0">
        <w:rPr>
          <w:sz w:val="18"/>
          <w:szCs w:val="18"/>
        </w:rPr>
        <w:softHyphen/>
        <w:t>avgift med högst 100 000 kronor.</w:t>
      </w:r>
    </w:p>
    <w:p w14:paraId="64DD8EC5" w14:textId="77777777" w:rsidR="00890231" w:rsidRPr="00CB52D0" w:rsidRDefault="00890231" w:rsidP="00890231">
      <w:pPr>
        <w:pStyle w:val="Brdtextmedindrag"/>
        <w:rPr>
          <w:sz w:val="18"/>
          <w:szCs w:val="18"/>
        </w:rPr>
      </w:pPr>
      <w:r w:rsidRPr="00CB52D0">
        <w:rPr>
          <w:sz w:val="18"/>
          <w:szCs w:val="18"/>
        </w:rPr>
        <w:t>Avgiften tillfaller staten.</w:t>
      </w:r>
    </w:p>
    <w:p w14:paraId="22BB01C5" w14:textId="77777777" w:rsidR="00890231" w:rsidRPr="00CB52D0" w:rsidRDefault="00890231" w:rsidP="00890231">
      <w:pPr>
        <w:pStyle w:val="Brdtextmedindrag"/>
      </w:pPr>
    </w:p>
    <w:p w14:paraId="7B3FB31C" w14:textId="77777777" w:rsidR="00890231" w:rsidRPr="00CB52D0" w:rsidRDefault="00890231" w:rsidP="00890231">
      <w:pPr>
        <w:pStyle w:val="Brdtext"/>
      </w:pPr>
      <w:r w:rsidRPr="00CB52D0">
        <w:t>Paragrafen innehåller bestämmelser om att Finansinspektionen i vissa fall får besluta om förseningsavgift. Ändringen genomför delvis artiklarna 53.1 och 54 i värde</w:t>
      </w:r>
      <w:r w:rsidRPr="00CB52D0">
        <w:softHyphen/>
        <w:t>pappersbolagsdirektivet. Övervägandena finns i avsnitt</w:t>
      </w:r>
      <w:r>
        <w:t>en 6.3 och</w:t>
      </w:r>
      <w:r w:rsidRPr="00CB52D0">
        <w:t xml:space="preserve"> 13.3.</w:t>
      </w:r>
    </w:p>
    <w:p w14:paraId="55C7437D" w14:textId="77777777" w:rsidR="00890231" w:rsidRPr="00CB52D0" w:rsidRDefault="00890231" w:rsidP="00890231">
      <w:pPr>
        <w:pStyle w:val="Brdtextmedindrag"/>
      </w:pPr>
      <w:r w:rsidRPr="00CB52D0">
        <w:lastRenderedPageBreak/>
        <w:t>Ändringen innebär att beslut om förseningsavgift även kan fattas i fråga om ett värdepappersinriktat holdingföretag.</w:t>
      </w:r>
    </w:p>
    <w:p w14:paraId="5874F83D" w14:textId="77777777" w:rsidR="00890231" w:rsidRPr="00CB52D0" w:rsidRDefault="00890231" w:rsidP="00890231">
      <w:pPr>
        <w:pStyle w:val="Brdtextmedindrag"/>
      </w:pPr>
      <w:r w:rsidRPr="00CB52D0">
        <w:t>Övriga ändringar är en följd av att definitionen av institut får en ny innebörd, se författningskommentaren till 1 kap. 2 §.</w:t>
      </w:r>
    </w:p>
    <w:p w14:paraId="1A64103B" w14:textId="77777777" w:rsidR="00890231" w:rsidRPr="00CB52D0" w:rsidRDefault="00890231" w:rsidP="00890231">
      <w:pPr>
        <w:pStyle w:val="Rubrik4utannumrering"/>
      </w:pPr>
      <w:r w:rsidRPr="00CB52D0">
        <w:t>9 kap. Avgifter</w:t>
      </w:r>
    </w:p>
    <w:p w14:paraId="0BCF79A2" w14:textId="77777777" w:rsidR="00890231" w:rsidRPr="00CB52D0" w:rsidRDefault="00890231" w:rsidP="00890231">
      <w:pPr>
        <w:pStyle w:val="Brdtextmedindrag"/>
        <w:spacing w:line="220" w:lineRule="exact"/>
        <w:ind w:firstLine="0"/>
        <w:rPr>
          <w:sz w:val="18"/>
          <w:szCs w:val="18"/>
        </w:rPr>
      </w:pPr>
      <w:r w:rsidRPr="00CB52D0">
        <w:rPr>
          <w:b/>
          <w:sz w:val="18"/>
          <w:szCs w:val="18"/>
        </w:rPr>
        <w:t>1 §    </w:t>
      </w:r>
      <w:r w:rsidRPr="00CB52D0">
        <w:rPr>
          <w:i/>
          <w:iCs/>
          <w:sz w:val="18"/>
          <w:szCs w:val="18"/>
        </w:rPr>
        <w:t>Kreditinstitut och värdepappers</w:t>
      </w:r>
      <w:r w:rsidRPr="00CB52D0">
        <w:rPr>
          <w:i/>
          <w:iCs/>
          <w:sz w:val="18"/>
          <w:szCs w:val="18"/>
        </w:rPr>
        <w:softHyphen/>
        <w:t>bolag</w:t>
      </w:r>
      <w:r w:rsidRPr="00CB52D0">
        <w:rPr>
          <w:sz w:val="18"/>
          <w:szCs w:val="18"/>
        </w:rPr>
        <w:t xml:space="preserve"> som står under tillsyn enligt tillsyns</w:t>
      </w:r>
      <w:r w:rsidRPr="00CB52D0">
        <w:rPr>
          <w:sz w:val="18"/>
          <w:szCs w:val="18"/>
        </w:rPr>
        <w:softHyphen/>
        <w:t xml:space="preserve">förordningen </w:t>
      </w:r>
      <w:r w:rsidRPr="00CB52D0">
        <w:rPr>
          <w:i/>
          <w:sz w:val="18"/>
          <w:szCs w:val="18"/>
        </w:rPr>
        <w:t xml:space="preserve">eller </w:t>
      </w:r>
      <w:r w:rsidRPr="00CB52D0">
        <w:rPr>
          <w:i/>
          <w:spacing w:val="2"/>
          <w:sz w:val="18"/>
          <w:szCs w:val="18"/>
        </w:rPr>
        <w:t>värde</w:t>
      </w:r>
      <w:r w:rsidRPr="00CB52D0">
        <w:rPr>
          <w:i/>
          <w:spacing w:val="2"/>
          <w:sz w:val="18"/>
          <w:szCs w:val="18"/>
        </w:rPr>
        <w:softHyphen/>
        <w:t>pappersbolagsförordningen</w:t>
      </w:r>
      <w:r w:rsidRPr="00CB52D0">
        <w:rPr>
          <w:i/>
          <w:sz w:val="18"/>
          <w:szCs w:val="18"/>
        </w:rPr>
        <w:t xml:space="preserve"> </w:t>
      </w:r>
      <w:r w:rsidRPr="00CB52D0">
        <w:rPr>
          <w:sz w:val="18"/>
          <w:szCs w:val="18"/>
        </w:rPr>
        <w:t>och denna lag ska med årliga av</w:t>
      </w:r>
      <w:r w:rsidRPr="00CB52D0">
        <w:rPr>
          <w:sz w:val="18"/>
          <w:szCs w:val="18"/>
        </w:rPr>
        <w:softHyphen/>
        <w:t>gifter bekosta Finans</w:t>
      </w:r>
      <w:r w:rsidRPr="00CB52D0">
        <w:rPr>
          <w:sz w:val="18"/>
          <w:szCs w:val="18"/>
        </w:rPr>
        <w:softHyphen/>
        <w:t>inspek</w:t>
      </w:r>
      <w:r w:rsidRPr="00CB52D0">
        <w:rPr>
          <w:sz w:val="18"/>
          <w:szCs w:val="18"/>
        </w:rPr>
        <w:softHyphen/>
        <w:t>tionens verk</w:t>
      </w:r>
      <w:r w:rsidRPr="00CB52D0">
        <w:rPr>
          <w:sz w:val="18"/>
          <w:szCs w:val="18"/>
        </w:rPr>
        <w:softHyphen/>
        <w:t>samhet samt Sta</w:t>
      </w:r>
      <w:r w:rsidRPr="00CB52D0">
        <w:rPr>
          <w:sz w:val="18"/>
          <w:szCs w:val="18"/>
        </w:rPr>
        <w:softHyphen/>
        <w:t>tistiska central</w:t>
      </w:r>
      <w:r w:rsidRPr="00CB52D0">
        <w:rPr>
          <w:sz w:val="18"/>
          <w:szCs w:val="18"/>
        </w:rPr>
        <w:softHyphen/>
        <w:t xml:space="preserve">byråns </w:t>
      </w:r>
      <w:r w:rsidRPr="00CB52D0">
        <w:rPr>
          <w:spacing w:val="-4"/>
          <w:sz w:val="18"/>
          <w:szCs w:val="18"/>
        </w:rPr>
        <w:t>verk</w:t>
      </w:r>
      <w:r w:rsidRPr="00CB52D0">
        <w:rPr>
          <w:spacing w:val="-4"/>
          <w:sz w:val="18"/>
          <w:szCs w:val="18"/>
        </w:rPr>
        <w:softHyphen/>
        <w:t>sam</w:t>
      </w:r>
      <w:r w:rsidRPr="00CB52D0">
        <w:rPr>
          <w:spacing w:val="-4"/>
          <w:sz w:val="18"/>
          <w:szCs w:val="18"/>
        </w:rPr>
        <w:softHyphen/>
        <w:t>het enligt lagen (2014:484) om en databas för över</w:t>
      </w:r>
      <w:r w:rsidRPr="00CB52D0">
        <w:rPr>
          <w:spacing w:val="-4"/>
          <w:sz w:val="18"/>
          <w:szCs w:val="18"/>
        </w:rPr>
        <w:softHyphen/>
        <w:t>vakning av och</w:t>
      </w:r>
      <w:r w:rsidRPr="00CB52D0">
        <w:rPr>
          <w:sz w:val="18"/>
          <w:szCs w:val="18"/>
        </w:rPr>
        <w:t xml:space="preserve"> tillsyn över finansmarknaderna.</w:t>
      </w:r>
    </w:p>
    <w:p w14:paraId="3179F94B" w14:textId="77777777" w:rsidR="00890231" w:rsidRPr="00CB52D0" w:rsidRDefault="00890231" w:rsidP="00890231">
      <w:pPr>
        <w:pStyle w:val="Brdtextmedindrag"/>
        <w:rPr>
          <w:sz w:val="18"/>
          <w:szCs w:val="18"/>
        </w:rPr>
      </w:pPr>
      <w:r w:rsidRPr="00CB52D0">
        <w:rPr>
          <w:sz w:val="18"/>
          <w:szCs w:val="18"/>
        </w:rPr>
        <w:t>Finansinspektionen får ta ut av</w:t>
      </w:r>
      <w:r w:rsidRPr="00CB52D0">
        <w:rPr>
          <w:sz w:val="18"/>
          <w:szCs w:val="18"/>
        </w:rPr>
        <w:softHyphen/>
        <w:t>gifter för prövning av ansök</w:t>
      </w:r>
      <w:r w:rsidRPr="00CB52D0">
        <w:rPr>
          <w:sz w:val="18"/>
          <w:szCs w:val="18"/>
        </w:rPr>
        <w:softHyphen/>
        <w:t>ningar och anmälningar enligt till</w:t>
      </w:r>
      <w:r w:rsidRPr="00CB52D0">
        <w:rPr>
          <w:sz w:val="18"/>
          <w:szCs w:val="18"/>
        </w:rPr>
        <w:softHyphen/>
        <w:t>syns</w:t>
      </w:r>
      <w:r w:rsidRPr="00CB52D0">
        <w:rPr>
          <w:sz w:val="18"/>
          <w:szCs w:val="18"/>
        </w:rPr>
        <w:softHyphen/>
        <w:t>förordningen</w:t>
      </w:r>
      <w:r w:rsidRPr="00CB52D0">
        <w:rPr>
          <w:i/>
          <w:iCs/>
          <w:sz w:val="18"/>
          <w:szCs w:val="18"/>
        </w:rPr>
        <w:t>,</w:t>
      </w:r>
      <w:r w:rsidRPr="00CB52D0">
        <w:rPr>
          <w:sz w:val="18"/>
          <w:szCs w:val="18"/>
        </w:rPr>
        <w:t xml:space="preserve"> </w:t>
      </w:r>
      <w:r w:rsidRPr="00CB52D0">
        <w:rPr>
          <w:i/>
          <w:sz w:val="18"/>
          <w:szCs w:val="18"/>
        </w:rPr>
        <w:t>värdepappers</w:t>
      </w:r>
      <w:r w:rsidRPr="00CB52D0">
        <w:rPr>
          <w:i/>
          <w:sz w:val="18"/>
          <w:szCs w:val="18"/>
        </w:rPr>
        <w:softHyphen/>
        <w:t>bolags</w:t>
      </w:r>
      <w:r w:rsidRPr="00CB52D0">
        <w:rPr>
          <w:i/>
          <w:sz w:val="18"/>
          <w:szCs w:val="18"/>
        </w:rPr>
        <w:softHyphen/>
        <w:t>förordningen</w:t>
      </w:r>
      <w:r w:rsidRPr="00CB52D0">
        <w:rPr>
          <w:sz w:val="18"/>
          <w:szCs w:val="18"/>
        </w:rPr>
        <w:t xml:space="preserve"> och denna lag.</w:t>
      </w:r>
    </w:p>
    <w:p w14:paraId="2F5D89FD" w14:textId="77777777" w:rsidR="00890231" w:rsidRPr="00CB52D0" w:rsidRDefault="00890231" w:rsidP="00890231">
      <w:pPr>
        <w:pStyle w:val="Brdtextmedindrag"/>
        <w:rPr>
          <w:spacing w:val="-5"/>
          <w:sz w:val="18"/>
          <w:szCs w:val="18"/>
        </w:rPr>
      </w:pPr>
      <w:r w:rsidRPr="00CB52D0">
        <w:rPr>
          <w:sz w:val="18"/>
          <w:szCs w:val="18"/>
        </w:rPr>
        <w:t>Om Finansinspektionen behöver anlita någon med särskild fack</w:t>
      </w:r>
      <w:r w:rsidRPr="00CB52D0">
        <w:rPr>
          <w:sz w:val="18"/>
          <w:szCs w:val="18"/>
        </w:rPr>
        <w:softHyphen/>
        <w:t xml:space="preserve">kunskap för bedömning av en viss fråga vid tillsynen enligt denna lag, ska kostnaden för detta betalas av det </w:t>
      </w:r>
      <w:r w:rsidRPr="00CB52D0">
        <w:rPr>
          <w:i/>
          <w:iCs/>
          <w:sz w:val="18"/>
          <w:szCs w:val="18"/>
        </w:rPr>
        <w:t>kreditinstitut eller värdepappers</w:t>
      </w:r>
      <w:r w:rsidRPr="00CB52D0">
        <w:rPr>
          <w:i/>
          <w:iCs/>
          <w:sz w:val="18"/>
          <w:szCs w:val="18"/>
        </w:rPr>
        <w:softHyphen/>
        <w:t>bolag</w:t>
      </w:r>
      <w:r w:rsidRPr="00CB52D0">
        <w:rPr>
          <w:sz w:val="18"/>
          <w:szCs w:val="18"/>
        </w:rPr>
        <w:t xml:space="preserve"> som tillsynen avser.</w:t>
      </w:r>
    </w:p>
    <w:p w14:paraId="32837D49" w14:textId="77777777" w:rsidR="00890231" w:rsidRPr="00CB52D0" w:rsidRDefault="00890231" w:rsidP="00890231">
      <w:pPr>
        <w:pStyle w:val="Brdtextmedindrag"/>
        <w:spacing w:line="220" w:lineRule="exact"/>
        <w:ind w:firstLine="0"/>
        <w:rPr>
          <w:spacing w:val="-5"/>
        </w:rPr>
      </w:pPr>
    </w:p>
    <w:p w14:paraId="796A3335" w14:textId="77777777" w:rsidR="00890231" w:rsidRPr="00CB52D0" w:rsidRDefault="00890231" w:rsidP="00890231">
      <w:pPr>
        <w:pStyle w:val="Brdtext"/>
      </w:pPr>
      <w:r w:rsidRPr="00CB52D0">
        <w:t>Paragrafen innehåller bestämmelser om avgifter för att bekosta viss verk</w:t>
      </w:r>
      <w:r w:rsidRPr="00CB52D0">
        <w:softHyphen/>
        <w:t>samhet hos Finansinspektionen och Statistiska centralbyrån och Finans</w:t>
      </w:r>
      <w:r w:rsidRPr="00CB52D0">
        <w:softHyphen/>
        <w:t>inspektionens pröv</w:t>
      </w:r>
      <w:r w:rsidRPr="00CB52D0">
        <w:softHyphen/>
        <w:t>ning av ansökningar och anmälningar. Över</w:t>
      </w:r>
      <w:r w:rsidRPr="00CB52D0">
        <w:softHyphen/>
        <w:t>vägandena finns i av</w:t>
      </w:r>
      <w:r w:rsidRPr="00CB52D0">
        <w:softHyphen/>
        <w:t>snitt</w:t>
      </w:r>
      <w:r>
        <w:t>en 6.3 och</w:t>
      </w:r>
      <w:r w:rsidRPr="00CB52D0">
        <w:t> 11.10.</w:t>
      </w:r>
    </w:p>
    <w:p w14:paraId="7A3B6259" w14:textId="77777777" w:rsidR="00890231" w:rsidRPr="00CB52D0" w:rsidRDefault="00890231" w:rsidP="00890231">
      <w:pPr>
        <w:pStyle w:val="Brdtextmedindrag"/>
      </w:pPr>
      <w:r w:rsidRPr="00CB52D0">
        <w:t>Ändringarna innebär att avgifter får tas ut även för att bekosta verk</w:t>
      </w:r>
      <w:r w:rsidRPr="00CB52D0">
        <w:softHyphen/>
        <w:t>samhet enligt värdepappers</w:t>
      </w:r>
      <w:r w:rsidRPr="00CB52D0">
        <w:softHyphen/>
        <w:t>bolagsförordningen och prövning av ärenden enligt den förordningen.</w:t>
      </w:r>
    </w:p>
    <w:p w14:paraId="5338F853" w14:textId="77777777" w:rsidR="00890231" w:rsidRPr="00CB52D0" w:rsidRDefault="00890231" w:rsidP="00890231">
      <w:pPr>
        <w:pStyle w:val="Brdtextmedindrag"/>
      </w:pPr>
      <w:r w:rsidRPr="00CB52D0">
        <w:t>Övriga ändringar är en följd av att definitionen av institut får en ny innebörd, se författningskommentaren till 1 kap. 2 §.</w:t>
      </w:r>
    </w:p>
    <w:p w14:paraId="4B9B7C11" w14:textId="77777777" w:rsidR="00890231" w:rsidRPr="00CB52D0" w:rsidRDefault="00890231" w:rsidP="00890231">
      <w:pPr>
        <w:pStyle w:val="Rubrik4utannumrering"/>
      </w:pPr>
      <w:r w:rsidRPr="00CB52D0">
        <w:t>10 kap. Bemyndiganden</w:t>
      </w:r>
    </w:p>
    <w:p w14:paraId="26F371F1" w14:textId="77777777" w:rsidR="00890231" w:rsidRPr="00CB52D0" w:rsidRDefault="00890231" w:rsidP="00890231">
      <w:pPr>
        <w:pStyle w:val="Brdtextmedindrag"/>
        <w:ind w:firstLine="0"/>
        <w:rPr>
          <w:sz w:val="18"/>
          <w:szCs w:val="18"/>
        </w:rPr>
      </w:pPr>
      <w:r w:rsidRPr="00CB52D0">
        <w:rPr>
          <w:b/>
          <w:iCs/>
          <w:sz w:val="18"/>
          <w:szCs w:val="18"/>
        </w:rPr>
        <w:t>1 § </w:t>
      </w:r>
      <w:r w:rsidRPr="00CB52D0">
        <w:rPr>
          <w:sz w:val="18"/>
          <w:szCs w:val="18"/>
        </w:rPr>
        <w:t>Regeringen eller den myndighet som regeringen bestämmer får meddela föreskrifter som kompletterar tillsynsförordningens bestämmelser om</w:t>
      </w:r>
    </w:p>
    <w:p w14:paraId="6466F541" w14:textId="77777777" w:rsidR="00890231" w:rsidRPr="00CB52D0" w:rsidRDefault="00890231" w:rsidP="00890231">
      <w:pPr>
        <w:pStyle w:val="Brdtextmedindrag"/>
        <w:rPr>
          <w:sz w:val="18"/>
          <w:szCs w:val="18"/>
        </w:rPr>
      </w:pPr>
      <w:r w:rsidRPr="00CB52D0">
        <w:rPr>
          <w:sz w:val="18"/>
          <w:szCs w:val="18"/>
        </w:rPr>
        <w:t>1. offentliggörande av information och tillsynsrapportering,</w:t>
      </w:r>
    </w:p>
    <w:p w14:paraId="5CDB9C1F" w14:textId="77777777" w:rsidR="00890231" w:rsidRPr="00CB52D0" w:rsidRDefault="00890231" w:rsidP="00890231">
      <w:pPr>
        <w:pStyle w:val="Brdtextmedindrag"/>
        <w:rPr>
          <w:sz w:val="18"/>
          <w:szCs w:val="18"/>
        </w:rPr>
      </w:pPr>
      <w:r w:rsidRPr="00CB52D0">
        <w:rPr>
          <w:sz w:val="18"/>
          <w:szCs w:val="18"/>
        </w:rPr>
        <w:t>2. beräkningen av kapitalbaskravet samt kapitalbasen,</w:t>
      </w:r>
    </w:p>
    <w:p w14:paraId="70014579" w14:textId="77777777" w:rsidR="00890231" w:rsidRPr="00CB52D0" w:rsidRDefault="00890231" w:rsidP="00890231">
      <w:pPr>
        <w:pStyle w:val="Brdtextmedindrag"/>
        <w:rPr>
          <w:sz w:val="18"/>
          <w:szCs w:val="18"/>
        </w:rPr>
      </w:pPr>
      <w:r w:rsidRPr="00CB52D0">
        <w:rPr>
          <w:sz w:val="18"/>
          <w:szCs w:val="18"/>
        </w:rPr>
        <w:t>3. stora exponeringar,</w:t>
      </w:r>
    </w:p>
    <w:p w14:paraId="7BD32897" w14:textId="77777777" w:rsidR="00890231" w:rsidRPr="00CB52D0" w:rsidRDefault="00890231" w:rsidP="00890231">
      <w:pPr>
        <w:pStyle w:val="Brdtextmedindrag"/>
        <w:rPr>
          <w:sz w:val="18"/>
          <w:szCs w:val="18"/>
        </w:rPr>
      </w:pPr>
      <w:r w:rsidRPr="00CB52D0">
        <w:rPr>
          <w:sz w:val="18"/>
          <w:szCs w:val="18"/>
        </w:rPr>
        <w:t>4. exponeringar i fastigheter,</w:t>
      </w:r>
    </w:p>
    <w:p w14:paraId="6EC92FF3" w14:textId="77777777" w:rsidR="00890231" w:rsidRPr="00CB52D0" w:rsidRDefault="00890231" w:rsidP="00890231">
      <w:pPr>
        <w:pStyle w:val="Brdtextmedindrag"/>
        <w:rPr>
          <w:sz w:val="18"/>
          <w:szCs w:val="18"/>
        </w:rPr>
      </w:pPr>
      <w:r w:rsidRPr="00CB52D0">
        <w:rPr>
          <w:sz w:val="18"/>
          <w:szCs w:val="18"/>
        </w:rPr>
        <w:t>5. säkerställda obligationer,</w:t>
      </w:r>
    </w:p>
    <w:p w14:paraId="37416A4D" w14:textId="77777777" w:rsidR="00890231" w:rsidRPr="00CB52D0" w:rsidRDefault="00890231" w:rsidP="00890231">
      <w:pPr>
        <w:pStyle w:val="Brdtextmedindrag"/>
        <w:rPr>
          <w:sz w:val="18"/>
          <w:szCs w:val="18"/>
        </w:rPr>
      </w:pPr>
      <w:r w:rsidRPr="00CB52D0">
        <w:rPr>
          <w:sz w:val="18"/>
          <w:szCs w:val="18"/>
        </w:rPr>
        <w:t>6. likviditetskrav,</w:t>
      </w:r>
    </w:p>
    <w:p w14:paraId="6397CA89" w14:textId="77777777" w:rsidR="00890231" w:rsidRPr="00CB52D0" w:rsidRDefault="00890231" w:rsidP="00890231">
      <w:pPr>
        <w:pStyle w:val="Brdtextmedindrag"/>
        <w:rPr>
          <w:sz w:val="18"/>
          <w:szCs w:val="18"/>
        </w:rPr>
      </w:pPr>
      <w:r w:rsidRPr="00CB52D0">
        <w:rPr>
          <w:sz w:val="18"/>
          <w:szCs w:val="18"/>
        </w:rPr>
        <w:t>7. interna modeller för marknadsrisker,</w:t>
      </w:r>
    </w:p>
    <w:p w14:paraId="5141DD4F" w14:textId="77777777" w:rsidR="00890231" w:rsidRPr="00CB52D0" w:rsidRDefault="00890231" w:rsidP="00890231">
      <w:pPr>
        <w:pStyle w:val="Brdtextmedindrag"/>
        <w:rPr>
          <w:sz w:val="18"/>
          <w:szCs w:val="18"/>
        </w:rPr>
      </w:pPr>
      <w:r w:rsidRPr="00CB52D0">
        <w:rPr>
          <w:sz w:val="18"/>
          <w:szCs w:val="18"/>
        </w:rPr>
        <w:t>8. schablonmetoden för marknadsrisker,</w:t>
      </w:r>
    </w:p>
    <w:p w14:paraId="66D3FCFC" w14:textId="77777777" w:rsidR="00890231" w:rsidRPr="00CB52D0" w:rsidRDefault="00890231" w:rsidP="00890231">
      <w:pPr>
        <w:pStyle w:val="Brdtextmedindrag"/>
        <w:rPr>
          <w:sz w:val="18"/>
          <w:szCs w:val="18"/>
        </w:rPr>
      </w:pPr>
      <w:r w:rsidRPr="00CB52D0">
        <w:rPr>
          <w:sz w:val="18"/>
          <w:szCs w:val="18"/>
        </w:rPr>
        <w:t>9. schablonmetoden för kreditrisker,</w:t>
      </w:r>
    </w:p>
    <w:p w14:paraId="6D9D2EDA" w14:textId="77777777" w:rsidR="00890231" w:rsidRPr="00CB52D0" w:rsidRDefault="00890231" w:rsidP="00890231">
      <w:pPr>
        <w:pStyle w:val="Brdtextmedindrag"/>
        <w:rPr>
          <w:sz w:val="18"/>
          <w:szCs w:val="18"/>
        </w:rPr>
      </w:pPr>
      <w:r w:rsidRPr="00CB52D0">
        <w:rPr>
          <w:sz w:val="18"/>
          <w:szCs w:val="18"/>
        </w:rPr>
        <w:t>10. IRK-metoden för kreditrisker,</w:t>
      </w:r>
    </w:p>
    <w:p w14:paraId="421B6332" w14:textId="77777777" w:rsidR="00890231" w:rsidRPr="00CB52D0" w:rsidRDefault="00890231" w:rsidP="00890231">
      <w:pPr>
        <w:pStyle w:val="Brdtextmedindrag"/>
        <w:rPr>
          <w:sz w:val="18"/>
          <w:szCs w:val="18"/>
        </w:rPr>
      </w:pPr>
      <w:r w:rsidRPr="00CB52D0">
        <w:rPr>
          <w:sz w:val="18"/>
          <w:szCs w:val="18"/>
        </w:rPr>
        <w:t>11. motpartsrisker,</w:t>
      </w:r>
    </w:p>
    <w:p w14:paraId="2FB954B3" w14:textId="77777777" w:rsidR="00890231" w:rsidRPr="00CB52D0" w:rsidRDefault="00890231" w:rsidP="00890231">
      <w:pPr>
        <w:pStyle w:val="Brdtextmedindrag"/>
        <w:rPr>
          <w:sz w:val="18"/>
          <w:szCs w:val="18"/>
        </w:rPr>
      </w:pPr>
      <w:r w:rsidRPr="00CB52D0">
        <w:rPr>
          <w:sz w:val="18"/>
          <w:szCs w:val="18"/>
        </w:rPr>
        <w:t>12. värdepapperisering,</w:t>
      </w:r>
    </w:p>
    <w:p w14:paraId="73F32134" w14:textId="77777777" w:rsidR="00890231" w:rsidRPr="00CB52D0" w:rsidRDefault="00890231" w:rsidP="00890231">
      <w:pPr>
        <w:pStyle w:val="Brdtextmedindrag"/>
        <w:rPr>
          <w:sz w:val="18"/>
          <w:szCs w:val="18"/>
        </w:rPr>
      </w:pPr>
      <w:r w:rsidRPr="00CB52D0">
        <w:rPr>
          <w:sz w:val="18"/>
          <w:szCs w:val="18"/>
        </w:rPr>
        <w:t>13. bruttosoliditet,</w:t>
      </w:r>
    </w:p>
    <w:p w14:paraId="514DC159" w14:textId="77777777" w:rsidR="00890231" w:rsidRPr="00CB52D0" w:rsidRDefault="00890231" w:rsidP="00890231">
      <w:pPr>
        <w:pStyle w:val="Brdtextmedindrag"/>
        <w:rPr>
          <w:sz w:val="18"/>
          <w:szCs w:val="18"/>
        </w:rPr>
      </w:pPr>
      <w:r w:rsidRPr="00CB52D0">
        <w:rPr>
          <w:sz w:val="18"/>
          <w:szCs w:val="18"/>
        </w:rPr>
        <w:t>14. konsolidering av de gruppbaserade kraven,</w:t>
      </w:r>
    </w:p>
    <w:p w14:paraId="2EFF5E1B" w14:textId="77777777" w:rsidR="00890231" w:rsidRPr="00CB52D0" w:rsidRDefault="00890231" w:rsidP="00890231">
      <w:pPr>
        <w:pStyle w:val="Brdtextmedindrag"/>
        <w:rPr>
          <w:sz w:val="18"/>
          <w:szCs w:val="18"/>
        </w:rPr>
      </w:pPr>
      <w:r w:rsidRPr="00CB52D0">
        <w:rPr>
          <w:sz w:val="18"/>
          <w:szCs w:val="18"/>
        </w:rPr>
        <w:t>15. omklassificering av positioner, och</w:t>
      </w:r>
    </w:p>
    <w:p w14:paraId="15CA056E" w14:textId="77777777" w:rsidR="00890231" w:rsidRPr="00CB52D0" w:rsidRDefault="00890231" w:rsidP="00890231">
      <w:pPr>
        <w:pStyle w:val="Brdtextmedindrag"/>
        <w:rPr>
          <w:sz w:val="18"/>
          <w:szCs w:val="18"/>
        </w:rPr>
      </w:pPr>
      <w:r w:rsidRPr="00CB52D0">
        <w:rPr>
          <w:sz w:val="18"/>
          <w:szCs w:val="18"/>
        </w:rPr>
        <w:t xml:space="preserve">16. klassificering av </w:t>
      </w:r>
      <w:r w:rsidRPr="00CB52D0">
        <w:rPr>
          <w:i/>
          <w:sz w:val="18"/>
          <w:szCs w:val="18"/>
        </w:rPr>
        <w:t>kreditinstitut</w:t>
      </w:r>
      <w:r w:rsidRPr="00CB52D0">
        <w:rPr>
          <w:sz w:val="18"/>
          <w:szCs w:val="18"/>
        </w:rPr>
        <w:t>.</w:t>
      </w:r>
    </w:p>
    <w:p w14:paraId="023F1BB7" w14:textId="77777777" w:rsidR="00890231" w:rsidRPr="00CB52D0" w:rsidRDefault="00890231" w:rsidP="00890231">
      <w:pPr>
        <w:pStyle w:val="Brdtextmedindrag"/>
        <w:spacing w:line="220" w:lineRule="exact"/>
        <w:ind w:firstLine="0"/>
        <w:rPr>
          <w:b/>
          <w:i/>
          <w:sz w:val="18"/>
          <w:szCs w:val="18"/>
        </w:rPr>
      </w:pPr>
    </w:p>
    <w:p w14:paraId="4A16EB49" w14:textId="77777777" w:rsidR="00890231" w:rsidRPr="00CB52D0" w:rsidRDefault="00890231" w:rsidP="00890231">
      <w:pPr>
        <w:pStyle w:val="Brdtextmedindrag"/>
        <w:spacing w:line="220" w:lineRule="exact"/>
        <w:ind w:firstLine="0"/>
      </w:pPr>
      <w:r w:rsidRPr="00CB52D0">
        <w:t>Paragrafen innehåller bemyndiganden.</w:t>
      </w:r>
      <w:r>
        <w:t xml:space="preserve"> Övervägandena finns i avsnitt 6.3.</w:t>
      </w:r>
    </w:p>
    <w:p w14:paraId="6C4D2503" w14:textId="77777777" w:rsidR="00890231" w:rsidRPr="00CB52D0" w:rsidRDefault="00890231" w:rsidP="00890231">
      <w:pPr>
        <w:pStyle w:val="Brdtextmedindrag"/>
      </w:pPr>
      <w:r w:rsidRPr="00CB52D0">
        <w:t xml:space="preserve">Ändringen i </w:t>
      </w:r>
      <w:r w:rsidRPr="00CB52D0">
        <w:rPr>
          <w:i/>
        </w:rPr>
        <w:t>punkt 16</w:t>
      </w:r>
      <w:r w:rsidRPr="00CB52D0">
        <w:t xml:space="preserve"> är en följd av att definitionen av institut får en ny innebörd, se författningskommentaren till 1 kap. 2 §.</w:t>
      </w:r>
    </w:p>
    <w:p w14:paraId="6691DE98" w14:textId="77777777" w:rsidR="00890231" w:rsidRPr="00CB52D0" w:rsidRDefault="00890231" w:rsidP="00890231">
      <w:pPr>
        <w:pStyle w:val="Brdtextmedindrag"/>
      </w:pPr>
    </w:p>
    <w:p w14:paraId="05156CD3" w14:textId="77777777" w:rsidR="00890231" w:rsidRPr="00CB52D0" w:rsidRDefault="00890231" w:rsidP="00890231">
      <w:pPr>
        <w:pStyle w:val="Brdtextmedindrag"/>
        <w:spacing w:line="220" w:lineRule="exact"/>
        <w:ind w:firstLine="0"/>
        <w:rPr>
          <w:i/>
          <w:sz w:val="18"/>
          <w:szCs w:val="18"/>
        </w:rPr>
      </w:pPr>
      <w:r w:rsidRPr="00CB52D0">
        <w:rPr>
          <w:b/>
          <w:i/>
          <w:sz w:val="18"/>
          <w:szCs w:val="18"/>
        </w:rPr>
        <w:lastRenderedPageBreak/>
        <w:t>1 a §</w:t>
      </w:r>
      <w:r w:rsidRPr="00CB52D0">
        <w:rPr>
          <w:b/>
          <w:sz w:val="18"/>
          <w:szCs w:val="18"/>
        </w:rPr>
        <w:t>    </w:t>
      </w:r>
      <w:r w:rsidRPr="00CB52D0">
        <w:rPr>
          <w:i/>
          <w:sz w:val="18"/>
          <w:szCs w:val="18"/>
        </w:rPr>
        <w:t xml:space="preserve">Regeringen eller den myndighet som regeringen bestämmer får meddela föreskrifter som kompletterar värdepappersbolagsförordningens bestämmelser om </w:t>
      </w:r>
    </w:p>
    <w:p w14:paraId="21FC9AF1" w14:textId="77777777" w:rsidR="00890231" w:rsidRPr="00CB52D0" w:rsidRDefault="00890231" w:rsidP="00890231">
      <w:pPr>
        <w:pStyle w:val="Brdtextmedindrag"/>
        <w:rPr>
          <w:i/>
          <w:sz w:val="18"/>
          <w:szCs w:val="18"/>
        </w:rPr>
      </w:pPr>
      <w:r w:rsidRPr="00CB52D0">
        <w:rPr>
          <w:i/>
          <w:sz w:val="18"/>
          <w:szCs w:val="18"/>
        </w:rPr>
        <w:t>1. </w:t>
      </w:r>
      <w:r w:rsidRPr="00CB52D0">
        <w:rPr>
          <w:i/>
          <w:iCs/>
          <w:sz w:val="18"/>
          <w:szCs w:val="18"/>
        </w:rPr>
        <w:t>beräkningen</w:t>
      </w:r>
      <w:r w:rsidRPr="00CB52D0">
        <w:rPr>
          <w:i/>
          <w:sz w:val="18"/>
          <w:szCs w:val="18"/>
        </w:rPr>
        <w:t xml:space="preserve"> av kapitalbaskraven (artikel 30.1 tredje stycket), och</w:t>
      </w:r>
    </w:p>
    <w:p w14:paraId="72D0E38B" w14:textId="77777777" w:rsidR="00890231" w:rsidRPr="00CB52D0" w:rsidRDefault="00890231" w:rsidP="00890231">
      <w:pPr>
        <w:pStyle w:val="Brdtextmedindrag"/>
        <w:rPr>
          <w:i/>
          <w:sz w:val="18"/>
          <w:szCs w:val="18"/>
        </w:rPr>
      </w:pPr>
      <w:r w:rsidRPr="00CB52D0">
        <w:rPr>
          <w:i/>
          <w:sz w:val="18"/>
          <w:szCs w:val="18"/>
        </w:rPr>
        <w:t>2. </w:t>
      </w:r>
      <w:r w:rsidRPr="00CB52D0">
        <w:rPr>
          <w:i/>
          <w:iCs/>
          <w:sz w:val="18"/>
          <w:szCs w:val="18"/>
        </w:rPr>
        <w:t>koncentrationsrisker</w:t>
      </w:r>
      <w:r w:rsidRPr="00CB52D0">
        <w:rPr>
          <w:i/>
          <w:sz w:val="18"/>
          <w:szCs w:val="18"/>
        </w:rPr>
        <w:t xml:space="preserve"> (artikel 41.2).</w:t>
      </w:r>
    </w:p>
    <w:p w14:paraId="52B63D16" w14:textId="77777777" w:rsidR="00890231" w:rsidRPr="00CB52D0" w:rsidRDefault="00890231" w:rsidP="00890231">
      <w:pPr>
        <w:pStyle w:val="Brdtext"/>
      </w:pPr>
    </w:p>
    <w:p w14:paraId="34525CEB" w14:textId="77777777" w:rsidR="00890231" w:rsidRPr="00CB52D0" w:rsidRDefault="00890231" w:rsidP="00890231">
      <w:pPr>
        <w:pStyle w:val="Brdtext"/>
      </w:pPr>
      <w:r w:rsidRPr="00CB52D0">
        <w:t>Paragrafen, som är ny, innehåller ett bemyndigande för regeringen eller den myndighet som regeringen bestämmer att meddela före</w:t>
      </w:r>
      <w:r w:rsidRPr="00CB52D0">
        <w:softHyphen/>
        <w:t xml:space="preserve">skrifter i vissa avseenden. Övervägandena finns i avsnitt 14.5.2. </w:t>
      </w:r>
    </w:p>
    <w:p w14:paraId="56C37ABD" w14:textId="77777777" w:rsidR="00890231" w:rsidRPr="00CB52D0" w:rsidRDefault="00890231" w:rsidP="00890231">
      <w:pPr>
        <w:pStyle w:val="Brdtextmedindrag"/>
      </w:pPr>
      <w:r w:rsidRPr="00CB52D0">
        <w:t>Med stöd av bemyndigandet kan föreskrifter meddelas om att ändra volatilitetsjusteringar för vissa typer av råvaror enligt artikel 30.1 tredje stycket i värdepappers</w:t>
      </w:r>
      <w:r w:rsidRPr="00CB52D0">
        <w:softHyphen/>
        <w:t>bolagsförordningen (som rör beräkningen av kapitalbaskraven) och om att i enlighet med artikel 41.2 undanta vissa exponeringar från till</w:t>
      </w:r>
      <w:r w:rsidRPr="00CB52D0">
        <w:softHyphen/>
        <w:t xml:space="preserve">ämpningen av artikel 37 i förordningen (om beräkningen av koncentrationsrisker). </w:t>
      </w:r>
    </w:p>
    <w:p w14:paraId="2448768F" w14:textId="77777777" w:rsidR="00890231" w:rsidRPr="00CB52D0" w:rsidRDefault="00890231" w:rsidP="00890231">
      <w:pPr>
        <w:pStyle w:val="Brdtext"/>
      </w:pPr>
    </w:p>
    <w:p w14:paraId="0AF913E2" w14:textId="77777777" w:rsidR="00890231" w:rsidRPr="00CB52D0" w:rsidRDefault="00890231" w:rsidP="00890231">
      <w:pPr>
        <w:pStyle w:val="Brdtext"/>
        <w:rPr>
          <w:sz w:val="18"/>
          <w:szCs w:val="18"/>
        </w:rPr>
      </w:pPr>
      <w:r w:rsidRPr="00CB52D0">
        <w:rPr>
          <w:b/>
          <w:sz w:val="18"/>
          <w:szCs w:val="18"/>
        </w:rPr>
        <w:t>2 §    </w:t>
      </w:r>
      <w:r w:rsidRPr="00CB52D0">
        <w:rPr>
          <w:sz w:val="18"/>
          <w:szCs w:val="18"/>
        </w:rPr>
        <w:t>Regeringen eller den myndighet som regeringen bestämmer får med</w:t>
      </w:r>
      <w:r w:rsidRPr="00CB52D0">
        <w:rPr>
          <w:sz w:val="18"/>
          <w:szCs w:val="18"/>
        </w:rPr>
        <w:softHyphen/>
        <w:t>dela föreskrifter om</w:t>
      </w:r>
    </w:p>
    <w:p w14:paraId="107C86F7" w14:textId="77777777" w:rsidR="00890231" w:rsidRPr="00CB52D0" w:rsidRDefault="00890231" w:rsidP="00890231">
      <w:pPr>
        <w:pStyle w:val="Brdtextmedindrag"/>
        <w:rPr>
          <w:sz w:val="18"/>
          <w:szCs w:val="18"/>
        </w:rPr>
      </w:pPr>
      <w:r w:rsidRPr="00CB52D0">
        <w:rPr>
          <w:sz w:val="18"/>
          <w:szCs w:val="18"/>
        </w:rPr>
        <w:t xml:space="preserve">1. vilka krav som ska ställas på den som ska ingå i ledningen i </w:t>
      </w:r>
    </w:p>
    <w:p w14:paraId="14527E9C" w14:textId="77777777" w:rsidR="00890231" w:rsidRPr="00CB52D0" w:rsidRDefault="00890231" w:rsidP="00890231">
      <w:pPr>
        <w:pStyle w:val="Brdtextmedindrag"/>
        <w:rPr>
          <w:i/>
          <w:iCs/>
          <w:spacing w:val="-4"/>
          <w:sz w:val="18"/>
          <w:szCs w:val="18"/>
        </w:rPr>
      </w:pPr>
      <w:r w:rsidRPr="00CB52D0">
        <w:rPr>
          <w:i/>
          <w:iCs/>
          <w:sz w:val="18"/>
          <w:szCs w:val="18"/>
        </w:rPr>
        <w:t>a)</w:t>
      </w:r>
      <w:r w:rsidRPr="00CB52D0">
        <w:rPr>
          <w:sz w:val="18"/>
          <w:szCs w:val="18"/>
        </w:rPr>
        <w:t> ett finansiellt holding</w:t>
      </w:r>
      <w:r w:rsidRPr="00CB52D0">
        <w:rPr>
          <w:sz w:val="18"/>
          <w:szCs w:val="18"/>
        </w:rPr>
        <w:softHyphen/>
        <w:t xml:space="preserve">företag </w:t>
      </w:r>
      <w:r w:rsidRPr="00CB52D0">
        <w:rPr>
          <w:i/>
          <w:iCs/>
          <w:sz w:val="18"/>
          <w:szCs w:val="18"/>
        </w:rPr>
        <w:t>eller</w:t>
      </w:r>
      <w:r w:rsidRPr="00CB52D0">
        <w:rPr>
          <w:i/>
          <w:sz w:val="18"/>
          <w:szCs w:val="18"/>
        </w:rPr>
        <w:t xml:space="preserve"> </w:t>
      </w:r>
      <w:r w:rsidRPr="00CB52D0">
        <w:rPr>
          <w:spacing w:val="-4"/>
          <w:sz w:val="18"/>
          <w:szCs w:val="18"/>
        </w:rPr>
        <w:t>ett blan</w:t>
      </w:r>
      <w:r w:rsidRPr="00CB52D0">
        <w:rPr>
          <w:spacing w:val="-4"/>
          <w:sz w:val="18"/>
          <w:szCs w:val="18"/>
        </w:rPr>
        <w:softHyphen/>
        <w:t xml:space="preserve">dat finansiellt holdingföretag </w:t>
      </w:r>
      <w:r w:rsidRPr="00CB52D0">
        <w:rPr>
          <w:i/>
          <w:iCs/>
          <w:spacing w:val="-4"/>
          <w:sz w:val="18"/>
          <w:szCs w:val="18"/>
        </w:rPr>
        <w:t xml:space="preserve">enligt </w:t>
      </w:r>
      <w:r w:rsidRPr="00CB52D0">
        <w:rPr>
          <w:i/>
          <w:iCs/>
          <w:sz w:val="18"/>
          <w:szCs w:val="18"/>
        </w:rPr>
        <w:t>3 kap. 5 §,</w:t>
      </w:r>
      <w:r w:rsidRPr="00CB52D0">
        <w:rPr>
          <w:sz w:val="18"/>
          <w:szCs w:val="18"/>
        </w:rPr>
        <w:t xml:space="preserve"> </w:t>
      </w:r>
      <w:r w:rsidRPr="00CB52D0">
        <w:rPr>
          <w:i/>
          <w:iCs/>
          <w:spacing w:val="-4"/>
          <w:sz w:val="18"/>
          <w:szCs w:val="18"/>
        </w:rPr>
        <w:t>eller</w:t>
      </w:r>
    </w:p>
    <w:p w14:paraId="3BCFE816" w14:textId="77777777" w:rsidR="00890231" w:rsidRPr="00CB52D0" w:rsidRDefault="00890231" w:rsidP="00890231">
      <w:pPr>
        <w:pStyle w:val="Brdtextmedindrag"/>
        <w:rPr>
          <w:iCs/>
          <w:sz w:val="18"/>
          <w:szCs w:val="18"/>
        </w:rPr>
      </w:pPr>
      <w:r w:rsidRPr="00CB52D0">
        <w:rPr>
          <w:i/>
          <w:iCs/>
          <w:spacing w:val="-4"/>
          <w:sz w:val="18"/>
          <w:szCs w:val="18"/>
        </w:rPr>
        <w:t xml:space="preserve">b) ett </w:t>
      </w:r>
      <w:r w:rsidRPr="00CB52D0">
        <w:rPr>
          <w:i/>
          <w:sz w:val="18"/>
          <w:szCs w:val="18"/>
        </w:rPr>
        <w:t>värde</w:t>
      </w:r>
      <w:r w:rsidRPr="00CB52D0">
        <w:rPr>
          <w:i/>
          <w:sz w:val="18"/>
          <w:szCs w:val="18"/>
        </w:rPr>
        <w:softHyphen/>
        <w:t>pappers</w:t>
      </w:r>
      <w:r w:rsidRPr="00CB52D0">
        <w:rPr>
          <w:i/>
          <w:sz w:val="18"/>
          <w:szCs w:val="18"/>
        </w:rPr>
        <w:softHyphen/>
        <w:t>inriktat holdingföretag eller ett blandat finansiellt holding</w:t>
      </w:r>
      <w:r w:rsidRPr="00CB52D0">
        <w:rPr>
          <w:i/>
          <w:sz w:val="18"/>
          <w:szCs w:val="18"/>
        </w:rPr>
        <w:softHyphen/>
        <w:t>företag enligt 3 a kap. 2</w:t>
      </w:r>
      <w:r w:rsidRPr="00CB52D0">
        <w:rPr>
          <w:i/>
          <w:iCs/>
          <w:sz w:val="18"/>
          <w:szCs w:val="18"/>
        </w:rPr>
        <w:t> §</w:t>
      </w:r>
      <w:r w:rsidRPr="00CB52D0">
        <w:rPr>
          <w:iCs/>
          <w:sz w:val="18"/>
          <w:szCs w:val="18"/>
        </w:rPr>
        <w:t>,</w:t>
      </w:r>
    </w:p>
    <w:p w14:paraId="32075D6C" w14:textId="77777777" w:rsidR="00890231" w:rsidRPr="00CB52D0" w:rsidRDefault="00890231" w:rsidP="00890231">
      <w:pPr>
        <w:pStyle w:val="Brdtextmedindrag"/>
        <w:rPr>
          <w:sz w:val="18"/>
          <w:szCs w:val="18"/>
        </w:rPr>
      </w:pPr>
      <w:r w:rsidRPr="00CB52D0">
        <w:rPr>
          <w:sz w:val="18"/>
          <w:szCs w:val="18"/>
        </w:rPr>
        <w:t>2. vid vilken tidpunkt, på vilken plats och med vilka inter</w:t>
      </w:r>
      <w:r w:rsidRPr="00CB52D0">
        <w:rPr>
          <w:sz w:val="18"/>
          <w:szCs w:val="18"/>
        </w:rPr>
        <w:softHyphen/>
        <w:t>vall</w:t>
      </w:r>
    </w:p>
    <w:p w14:paraId="5F97D25F" w14:textId="77777777" w:rsidR="00890231" w:rsidRPr="00CB52D0" w:rsidRDefault="00890231" w:rsidP="00890231">
      <w:pPr>
        <w:pStyle w:val="Brdtextmedindrag"/>
        <w:rPr>
          <w:i/>
          <w:sz w:val="18"/>
          <w:szCs w:val="18"/>
        </w:rPr>
      </w:pPr>
      <w:r w:rsidRPr="00CB52D0">
        <w:rPr>
          <w:i/>
          <w:iCs/>
          <w:sz w:val="18"/>
          <w:szCs w:val="18"/>
        </w:rPr>
        <w:t>a) kreditinstitut</w:t>
      </w:r>
      <w:r w:rsidRPr="00CB52D0">
        <w:rPr>
          <w:sz w:val="18"/>
          <w:szCs w:val="18"/>
        </w:rPr>
        <w:t xml:space="preserve"> ska offentliggöra sådan information som anges i artiklar-</w:t>
      </w:r>
      <w:r w:rsidRPr="00CB52D0">
        <w:rPr>
          <w:sz w:val="18"/>
          <w:szCs w:val="18"/>
        </w:rPr>
        <w:br/>
        <w:t xml:space="preserve">na 431–455 i </w:t>
      </w:r>
      <w:r w:rsidRPr="00CB52D0">
        <w:rPr>
          <w:iCs/>
          <w:sz w:val="18"/>
          <w:szCs w:val="18"/>
        </w:rPr>
        <w:t>tillsynsför</w:t>
      </w:r>
      <w:r w:rsidRPr="00CB52D0">
        <w:rPr>
          <w:iCs/>
          <w:sz w:val="18"/>
          <w:szCs w:val="18"/>
        </w:rPr>
        <w:softHyphen/>
        <w:t>ordningen</w:t>
      </w:r>
      <w:r w:rsidRPr="00CB52D0">
        <w:rPr>
          <w:i/>
          <w:sz w:val="18"/>
          <w:szCs w:val="18"/>
        </w:rPr>
        <w:t xml:space="preserve">, </w:t>
      </w:r>
      <w:r>
        <w:rPr>
          <w:i/>
          <w:sz w:val="18"/>
          <w:szCs w:val="18"/>
        </w:rPr>
        <w:t>och</w:t>
      </w:r>
    </w:p>
    <w:p w14:paraId="5E6E740E" w14:textId="77777777" w:rsidR="00890231" w:rsidRPr="00CB52D0" w:rsidRDefault="00890231" w:rsidP="00890231">
      <w:pPr>
        <w:pStyle w:val="Brdtextmedindrag"/>
        <w:spacing w:line="220" w:lineRule="exact"/>
        <w:rPr>
          <w:sz w:val="18"/>
          <w:szCs w:val="18"/>
        </w:rPr>
      </w:pPr>
      <w:r w:rsidRPr="00CB52D0">
        <w:rPr>
          <w:i/>
          <w:sz w:val="18"/>
          <w:szCs w:val="18"/>
        </w:rPr>
        <w:t>b) värdepappersbolag ska offent</w:t>
      </w:r>
      <w:r w:rsidRPr="00CB52D0">
        <w:rPr>
          <w:i/>
          <w:sz w:val="18"/>
          <w:szCs w:val="18"/>
        </w:rPr>
        <w:softHyphen/>
        <w:t>liggöra sådan information som anges i arti</w:t>
      </w:r>
      <w:r w:rsidRPr="00CB52D0">
        <w:rPr>
          <w:i/>
          <w:sz w:val="18"/>
          <w:szCs w:val="18"/>
        </w:rPr>
        <w:softHyphen/>
        <w:t>kel 46 i värde</w:t>
      </w:r>
      <w:r w:rsidRPr="00CB52D0">
        <w:rPr>
          <w:i/>
          <w:sz w:val="18"/>
          <w:szCs w:val="18"/>
        </w:rPr>
        <w:softHyphen/>
        <w:t>pappers</w:t>
      </w:r>
      <w:r w:rsidRPr="00CB52D0">
        <w:rPr>
          <w:i/>
          <w:sz w:val="18"/>
          <w:szCs w:val="18"/>
        </w:rPr>
        <w:softHyphen/>
        <w:t>bolagsför</w:t>
      </w:r>
      <w:r w:rsidRPr="00CB52D0">
        <w:rPr>
          <w:i/>
          <w:sz w:val="18"/>
          <w:szCs w:val="18"/>
        </w:rPr>
        <w:softHyphen/>
        <w:t>ordningen</w:t>
      </w:r>
      <w:r w:rsidRPr="00CB52D0">
        <w:rPr>
          <w:sz w:val="18"/>
          <w:szCs w:val="18"/>
        </w:rPr>
        <w:t xml:space="preserve">, </w:t>
      </w:r>
    </w:p>
    <w:p w14:paraId="4E672C5B" w14:textId="77777777" w:rsidR="00890231" w:rsidRPr="00CB52D0" w:rsidRDefault="00890231" w:rsidP="00890231">
      <w:pPr>
        <w:pStyle w:val="Brdtextmedindrag"/>
        <w:spacing w:line="220" w:lineRule="exact"/>
        <w:rPr>
          <w:sz w:val="18"/>
          <w:szCs w:val="18"/>
        </w:rPr>
      </w:pPr>
      <w:r w:rsidRPr="00CB52D0">
        <w:rPr>
          <w:sz w:val="18"/>
          <w:szCs w:val="18"/>
        </w:rPr>
        <w:t>3. vilken information moderföretag ska offentliggöra enligt 6 kap. 2 §,</w:t>
      </w:r>
    </w:p>
    <w:p w14:paraId="671D6EC8" w14:textId="77777777" w:rsidR="00890231" w:rsidRPr="00CB52D0" w:rsidRDefault="00890231" w:rsidP="00890231">
      <w:pPr>
        <w:pStyle w:val="Brdtextmedindrag"/>
        <w:rPr>
          <w:sz w:val="18"/>
          <w:szCs w:val="18"/>
        </w:rPr>
      </w:pPr>
      <w:r w:rsidRPr="00CB52D0">
        <w:rPr>
          <w:sz w:val="18"/>
          <w:szCs w:val="18"/>
        </w:rPr>
        <w:t>4. när kapitalbaskraven i till</w:t>
      </w:r>
      <w:r w:rsidRPr="00CB52D0">
        <w:rPr>
          <w:sz w:val="18"/>
          <w:szCs w:val="18"/>
        </w:rPr>
        <w:softHyphen/>
        <w:t>synsförordningen eller Europa</w:t>
      </w:r>
      <w:r w:rsidRPr="00CB52D0">
        <w:rPr>
          <w:sz w:val="18"/>
          <w:szCs w:val="18"/>
        </w:rPr>
        <w:softHyphen/>
        <w:t>parlamentets och rådets förordning (EU) 2017/2402 av den 12 decem</w:t>
      </w:r>
      <w:r w:rsidRPr="00CB52D0">
        <w:rPr>
          <w:sz w:val="18"/>
          <w:szCs w:val="18"/>
        </w:rPr>
        <w:softHyphen/>
        <w:t>ber 2017 om ett allmänt ramverk för värdepapperisering och om in</w:t>
      </w:r>
      <w:r w:rsidRPr="00CB52D0">
        <w:rPr>
          <w:sz w:val="18"/>
          <w:szCs w:val="18"/>
        </w:rPr>
        <w:softHyphen/>
        <w:t>rättande av ett särskilt ramverk för enkel, transparent och standardise</w:t>
      </w:r>
      <w:r w:rsidRPr="00CB52D0">
        <w:rPr>
          <w:sz w:val="18"/>
          <w:szCs w:val="18"/>
        </w:rPr>
        <w:softHyphen/>
        <w:t>rad värdepapperisering samt om ändring av direktiven 2009/65/EG, 2009/138/EG och 2011/61/EU och förordningarna (EG) nr 1060/2009 och (EU) nr 648/2012 inte ska anses täcka en risk och hur nivån på ett särskilt kapital</w:t>
      </w:r>
      <w:r w:rsidRPr="00CB52D0">
        <w:rPr>
          <w:sz w:val="18"/>
          <w:szCs w:val="18"/>
        </w:rPr>
        <w:softHyphen/>
        <w:t>baskrav enligt 2 kap. för att täcka en sådan risk ska fast</w:t>
      </w:r>
      <w:r w:rsidRPr="00CB52D0">
        <w:rPr>
          <w:sz w:val="18"/>
          <w:szCs w:val="18"/>
        </w:rPr>
        <w:softHyphen/>
        <w:t xml:space="preserve">ställas, </w:t>
      </w:r>
    </w:p>
    <w:p w14:paraId="6F2FD2AF" w14:textId="77777777" w:rsidR="00890231" w:rsidRPr="00CB52D0" w:rsidRDefault="00890231" w:rsidP="00890231">
      <w:pPr>
        <w:pStyle w:val="Brdtextmedindrag"/>
        <w:spacing w:line="220" w:lineRule="exact"/>
        <w:rPr>
          <w:sz w:val="18"/>
          <w:szCs w:val="18"/>
        </w:rPr>
      </w:pPr>
      <w:r w:rsidRPr="00CB52D0">
        <w:rPr>
          <w:sz w:val="18"/>
          <w:szCs w:val="18"/>
        </w:rPr>
        <w:t xml:space="preserve">5. de omständigheter som ska beaktas, dels vid prövningen enligt 2 kap. 2 § av om ett </w:t>
      </w:r>
      <w:r w:rsidRPr="00CB52D0">
        <w:rPr>
          <w:i/>
          <w:sz w:val="18"/>
          <w:szCs w:val="18"/>
        </w:rPr>
        <w:t>kreditinstitut eller ett värdepappersbolag</w:t>
      </w:r>
      <w:r w:rsidRPr="00CB52D0">
        <w:rPr>
          <w:sz w:val="18"/>
          <w:szCs w:val="18"/>
        </w:rPr>
        <w:t xml:space="preserve"> ska uppfylla ett särskilt likviditets</w:t>
      </w:r>
      <w:r>
        <w:rPr>
          <w:sz w:val="18"/>
          <w:szCs w:val="18"/>
        </w:rPr>
        <w:softHyphen/>
      </w:r>
      <w:r w:rsidRPr="00CB52D0">
        <w:rPr>
          <w:sz w:val="18"/>
          <w:szCs w:val="18"/>
        </w:rPr>
        <w:t>krav, dels vid fast</w:t>
      </w:r>
      <w:r w:rsidRPr="00CB52D0">
        <w:rPr>
          <w:sz w:val="18"/>
          <w:szCs w:val="18"/>
        </w:rPr>
        <w:softHyphen/>
        <w:t>ställandet av en lämplig nivå för ett sådant särskilt lik</w:t>
      </w:r>
      <w:r w:rsidRPr="00CB52D0">
        <w:rPr>
          <w:sz w:val="18"/>
          <w:szCs w:val="18"/>
        </w:rPr>
        <w:softHyphen/>
        <w:t>viditetskrav i sam</w:t>
      </w:r>
      <w:r w:rsidRPr="00CB52D0">
        <w:rPr>
          <w:sz w:val="18"/>
          <w:szCs w:val="18"/>
        </w:rPr>
        <w:softHyphen/>
        <w:t xml:space="preserve">band med en översyn och utvärdering av </w:t>
      </w:r>
      <w:r w:rsidRPr="00CB52D0">
        <w:rPr>
          <w:i/>
          <w:iCs/>
          <w:sz w:val="18"/>
          <w:szCs w:val="18"/>
        </w:rPr>
        <w:t>företaget</w:t>
      </w:r>
      <w:r w:rsidRPr="00CB52D0">
        <w:rPr>
          <w:sz w:val="18"/>
          <w:szCs w:val="18"/>
        </w:rPr>
        <w:t>, och</w:t>
      </w:r>
    </w:p>
    <w:p w14:paraId="18B27039" w14:textId="77777777" w:rsidR="00890231" w:rsidRPr="00CB52D0" w:rsidRDefault="00890231" w:rsidP="00890231">
      <w:pPr>
        <w:pStyle w:val="Brdtextmedindrag"/>
        <w:spacing w:line="220" w:lineRule="exact"/>
        <w:rPr>
          <w:sz w:val="18"/>
          <w:szCs w:val="18"/>
        </w:rPr>
      </w:pPr>
      <w:r w:rsidRPr="00CB52D0">
        <w:rPr>
          <w:sz w:val="18"/>
          <w:szCs w:val="18"/>
        </w:rPr>
        <w:t>6. hur uppgifter enligt 6 kap. 11 § ska lämnas.</w:t>
      </w:r>
    </w:p>
    <w:p w14:paraId="1087FCDF" w14:textId="77777777" w:rsidR="00890231" w:rsidRPr="00CB52D0" w:rsidRDefault="00890231" w:rsidP="00890231">
      <w:pPr>
        <w:pStyle w:val="Brdtext"/>
      </w:pPr>
    </w:p>
    <w:p w14:paraId="4BFCB966" w14:textId="77777777" w:rsidR="00890231" w:rsidRPr="00CB52D0" w:rsidRDefault="00890231" w:rsidP="00890231">
      <w:pPr>
        <w:pStyle w:val="Brdtext"/>
      </w:pPr>
      <w:r w:rsidRPr="00CB52D0">
        <w:t>Paragrafen innehåller bemyndiganden. Genom ändringarna kan före</w:t>
      </w:r>
      <w:r w:rsidRPr="00CB52D0">
        <w:softHyphen/>
        <w:t>skrifter meddelas som genomför artiklarna 44 och 52 i värdepappers</w:t>
      </w:r>
      <w:r w:rsidRPr="00CB52D0">
        <w:softHyphen/>
        <w:t>bolagsdirektivet. Övervägandena finns i av</w:t>
      </w:r>
      <w:r w:rsidRPr="00CB52D0">
        <w:softHyphen/>
        <w:t>snitten </w:t>
      </w:r>
      <w:r>
        <w:t xml:space="preserve">6.3, </w:t>
      </w:r>
      <w:r w:rsidRPr="00CB52D0">
        <w:t xml:space="preserve">9.3 och 11.8. </w:t>
      </w:r>
    </w:p>
    <w:p w14:paraId="39615559" w14:textId="77777777" w:rsidR="00890231" w:rsidRPr="00CB52D0" w:rsidRDefault="00890231" w:rsidP="00890231">
      <w:pPr>
        <w:pStyle w:val="Brdtextmedindrag"/>
      </w:pPr>
      <w:r w:rsidRPr="00CB52D0">
        <w:t xml:space="preserve">Genom ändringen i </w:t>
      </w:r>
      <w:r w:rsidRPr="00CB52D0">
        <w:rPr>
          <w:i/>
        </w:rPr>
        <w:t>punkt 1</w:t>
      </w:r>
      <w:r w:rsidRPr="00CB52D0">
        <w:t xml:space="preserve"> kan föreskrifter meddelas även om vilka krav som ska ställas på den som ska ingå i led</w:t>
      </w:r>
      <w:r w:rsidRPr="00CB52D0">
        <w:softHyphen/>
        <w:t>ningen i ett värde</w:t>
      </w:r>
      <w:r w:rsidRPr="00CB52D0">
        <w:softHyphen/>
        <w:t>pappers</w:t>
      </w:r>
      <w:r w:rsidRPr="00CB52D0">
        <w:softHyphen/>
        <w:t>inriktat holdingföretag. Därigenom kan artikel 52 i värdepappersbolags</w:t>
      </w:r>
      <w:r w:rsidRPr="00CB52D0">
        <w:softHyphen/>
        <w:t>direktivet genomföras.</w:t>
      </w:r>
    </w:p>
    <w:p w14:paraId="66140242" w14:textId="77777777" w:rsidR="00890231" w:rsidRPr="00CB52D0" w:rsidRDefault="00890231" w:rsidP="00890231">
      <w:pPr>
        <w:pStyle w:val="Brdtextmedindrag"/>
      </w:pPr>
      <w:r w:rsidRPr="00CB52D0">
        <w:t xml:space="preserve">Genom ändringen i </w:t>
      </w:r>
      <w:r w:rsidRPr="00CB52D0">
        <w:rPr>
          <w:i/>
        </w:rPr>
        <w:t>punkt 2</w:t>
      </w:r>
      <w:r w:rsidRPr="00CB52D0">
        <w:t xml:space="preserve"> kan föreskrifter meddelas som genomför artikel 44 i värdepappersbolags</w:t>
      </w:r>
      <w:r w:rsidRPr="00CB52D0">
        <w:softHyphen/>
        <w:t>direk</w:t>
      </w:r>
      <w:r w:rsidRPr="00CB52D0">
        <w:softHyphen/>
        <w:t>tivet. Den information som avses i artikel 46 i värde</w:t>
      </w:r>
      <w:r w:rsidRPr="00CB52D0">
        <w:softHyphen/>
        <w:t>pappers</w:t>
      </w:r>
      <w:r w:rsidRPr="00CB52D0">
        <w:softHyphen/>
        <w:t>bolags</w:t>
      </w:r>
      <w:r w:rsidRPr="00CB52D0">
        <w:softHyphen/>
        <w:t>förord</w:t>
      </w:r>
      <w:r w:rsidRPr="00CB52D0">
        <w:softHyphen/>
        <w:t>ningen gäller bl.a. kapital</w:t>
      </w:r>
      <w:r w:rsidRPr="00CB52D0">
        <w:softHyphen/>
        <w:t xml:space="preserve">basen och kapitalbaskrav. </w:t>
      </w:r>
    </w:p>
    <w:p w14:paraId="28A79065" w14:textId="77777777" w:rsidR="00890231" w:rsidRPr="00CB52D0" w:rsidRDefault="00890231" w:rsidP="00890231">
      <w:pPr>
        <w:pStyle w:val="Brdtextmedindrag"/>
      </w:pPr>
      <w:r w:rsidRPr="00CB52D0">
        <w:lastRenderedPageBreak/>
        <w:t>Övriga ändringar är en följd av att definitionen av institut får en ny innebörd, se författningskommentaren till 1 kap. 2 §.</w:t>
      </w:r>
    </w:p>
    <w:p w14:paraId="3F5B342E" w14:textId="77777777" w:rsidR="00890231" w:rsidRPr="00CB52D0" w:rsidRDefault="00890231" w:rsidP="00890231">
      <w:pPr>
        <w:pStyle w:val="Rubrik4utannumrering"/>
      </w:pPr>
      <w:r w:rsidRPr="00CB52D0">
        <w:t>Ikraftträdandebestämmelse</w:t>
      </w:r>
    </w:p>
    <w:p w14:paraId="28ED991C" w14:textId="77777777" w:rsidR="00890231" w:rsidRPr="00CB52D0" w:rsidRDefault="00890231" w:rsidP="00890231">
      <w:pPr>
        <w:pStyle w:val="Brdtextmedindrag"/>
        <w:rPr>
          <w:sz w:val="18"/>
          <w:szCs w:val="18"/>
        </w:rPr>
      </w:pPr>
      <w:r w:rsidRPr="00CB52D0">
        <w:rPr>
          <w:sz w:val="18"/>
          <w:szCs w:val="18"/>
        </w:rPr>
        <w:t>Denna lag träder i kraft den 26 juni 2021.</w:t>
      </w:r>
    </w:p>
    <w:p w14:paraId="3E179D31" w14:textId="77777777" w:rsidR="00890231" w:rsidRPr="00CB52D0" w:rsidRDefault="00890231" w:rsidP="00890231">
      <w:pPr>
        <w:pStyle w:val="Brdtext"/>
      </w:pPr>
    </w:p>
    <w:p w14:paraId="2AF6285C" w14:textId="77777777" w:rsidR="00890231" w:rsidRPr="00CB52D0" w:rsidRDefault="00890231" w:rsidP="00890231">
      <w:pPr>
        <w:pStyle w:val="Brdtext"/>
      </w:pPr>
      <w:bookmarkStart w:id="409" w:name="_Hlk29491371"/>
      <w:r w:rsidRPr="00CB52D0">
        <w:t>Ikraftträdandebestämmelsen genomför delvis artikel 67.1 i värdepappers</w:t>
      </w:r>
      <w:r w:rsidRPr="00CB52D0">
        <w:softHyphen/>
        <w:t>bolags</w:t>
      </w:r>
      <w:r w:rsidRPr="00CB52D0">
        <w:softHyphen/>
        <w:t xml:space="preserve">direktivet. Övervägandena finns i avsnitt 15.2.1. </w:t>
      </w:r>
    </w:p>
    <w:p w14:paraId="407716CE" w14:textId="77777777" w:rsidR="00890231" w:rsidRPr="00CB52D0" w:rsidRDefault="00890231" w:rsidP="00890231">
      <w:pPr>
        <w:pStyle w:val="Rubrik2"/>
      </w:pPr>
      <w:bookmarkStart w:id="410" w:name="_Toc33087323"/>
      <w:bookmarkStart w:id="411" w:name="_Toc65160326"/>
      <w:bookmarkStart w:id="412" w:name="_Toc68700543"/>
      <w:bookmarkEnd w:id="409"/>
      <w:r w:rsidRPr="00CB52D0">
        <w:t>Förslaget till lag om ändring i lagen (2014:966) om kapitalbuffertar</w:t>
      </w:r>
      <w:bookmarkEnd w:id="410"/>
      <w:bookmarkEnd w:id="411"/>
      <w:bookmarkEnd w:id="412"/>
    </w:p>
    <w:p w14:paraId="33B2BE52" w14:textId="77777777" w:rsidR="00890231" w:rsidRPr="00CB52D0" w:rsidRDefault="00890231" w:rsidP="00890231">
      <w:pPr>
        <w:pStyle w:val="Rubrik4utannumrering"/>
        <w:spacing w:before="0"/>
      </w:pPr>
      <w:r w:rsidRPr="00CB52D0">
        <w:t>1 kap. Inledande bestämmelser</w:t>
      </w:r>
    </w:p>
    <w:p w14:paraId="6B3C0F53" w14:textId="77777777" w:rsidR="00890231" w:rsidRPr="00CB52D0" w:rsidRDefault="00890231" w:rsidP="00890231">
      <w:pPr>
        <w:pStyle w:val="Brdtext"/>
        <w:spacing w:line="220" w:lineRule="exact"/>
        <w:rPr>
          <w:sz w:val="18"/>
          <w:szCs w:val="18"/>
        </w:rPr>
      </w:pPr>
      <w:r w:rsidRPr="00CB52D0">
        <w:rPr>
          <w:b/>
          <w:sz w:val="18"/>
          <w:szCs w:val="18"/>
        </w:rPr>
        <w:t>2 §    </w:t>
      </w:r>
      <w:r w:rsidRPr="00CB52D0">
        <w:rPr>
          <w:sz w:val="18"/>
          <w:szCs w:val="18"/>
        </w:rPr>
        <w:t>I denna lag betyder</w:t>
      </w:r>
    </w:p>
    <w:p w14:paraId="7A24E48D" w14:textId="77777777" w:rsidR="00890231" w:rsidRPr="00CB52D0" w:rsidRDefault="00890231" w:rsidP="00890231">
      <w:pPr>
        <w:pStyle w:val="Brdtextmedindrag"/>
        <w:spacing w:line="220" w:lineRule="exact"/>
        <w:rPr>
          <w:sz w:val="18"/>
          <w:szCs w:val="18"/>
        </w:rPr>
      </w:pPr>
      <w:r w:rsidRPr="00CB52D0">
        <w:rPr>
          <w:sz w:val="18"/>
          <w:szCs w:val="18"/>
        </w:rPr>
        <w:t>1.</w:t>
      </w:r>
      <w:bookmarkStart w:id="413" w:name="_Hlk29488156"/>
      <w:r w:rsidRPr="00CB52D0">
        <w:rPr>
          <w:sz w:val="18"/>
          <w:szCs w:val="18"/>
        </w:rPr>
        <w:t> </w:t>
      </w:r>
      <w:r w:rsidRPr="00CB52D0">
        <w:rPr>
          <w:i/>
          <w:sz w:val="18"/>
          <w:szCs w:val="18"/>
        </w:rPr>
        <w:t>blandade finansiella moderholdingföretag inom EES</w:t>
      </w:r>
      <w:bookmarkEnd w:id="413"/>
      <w:r w:rsidRPr="00CB52D0">
        <w:rPr>
          <w:sz w:val="18"/>
          <w:szCs w:val="18"/>
        </w:rPr>
        <w:t xml:space="preserve">: företag som avses </w:t>
      </w:r>
      <w:r w:rsidRPr="00CB52D0">
        <w:rPr>
          <w:spacing w:val="-4"/>
          <w:sz w:val="18"/>
          <w:szCs w:val="18"/>
        </w:rPr>
        <w:t>i artikel 4.1.33 i Europaparlamentets och rådets förordning (EU) nr 575/2013</w:t>
      </w:r>
      <w:r w:rsidRPr="00CB52D0">
        <w:rPr>
          <w:sz w:val="18"/>
          <w:szCs w:val="18"/>
        </w:rPr>
        <w:t xml:space="preserve"> </w:t>
      </w:r>
      <w:r w:rsidRPr="00CB52D0">
        <w:rPr>
          <w:spacing w:val="-2"/>
          <w:sz w:val="18"/>
          <w:szCs w:val="18"/>
        </w:rPr>
        <w:t>av den 26 juni 2013 om tillsynskrav för kreditinstitut och om ändring av för</w:t>
      </w:r>
      <w:r w:rsidRPr="00CB52D0">
        <w:rPr>
          <w:spacing w:val="-2"/>
          <w:sz w:val="18"/>
          <w:szCs w:val="18"/>
        </w:rPr>
        <w:softHyphen/>
        <w:t>ordning</w:t>
      </w:r>
      <w:r w:rsidRPr="00CB52D0">
        <w:rPr>
          <w:sz w:val="18"/>
          <w:szCs w:val="18"/>
        </w:rPr>
        <w:t xml:space="preserve"> (EU) nr 648/2012 (tillsynsförordningen),</w:t>
      </w:r>
    </w:p>
    <w:p w14:paraId="7460E9BC" w14:textId="77777777" w:rsidR="00890231" w:rsidRPr="00CB52D0" w:rsidRDefault="00890231" w:rsidP="00890231">
      <w:pPr>
        <w:pStyle w:val="Brdtextmedindrag"/>
        <w:spacing w:line="220" w:lineRule="exact"/>
        <w:rPr>
          <w:sz w:val="18"/>
          <w:szCs w:val="18"/>
        </w:rPr>
      </w:pPr>
      <w:r w:rsidRPr="00CB52D0">
        <w:rPr>
          <w:sz w:val="18"/>
          <w:szCs w:val="18"/>
        </w:rPr>
        <w:t>2. </w:t>
      </w:r>
      <w:r w:rsidRPr="00CB52D0">
        <w:rPr>
          <w:i/>
          <w:sz w:val="18"/>
          <w:szCs w:val="18"/>
        </w:rPr>
        <w:t>dotterföretag</w:t>
      </w:r>
      <w:r w:rsidRPr="00CB52D0">
        <w:rPr>
          <w:sz w:val="18"/>
          <w:szCs w:val="18"/>
        </w:rPr>
        <w:t>: sådant företag som avses i artikel 4.1.16 i tillsynsför</w:t>
      </w:r>
      <w:r w:rsidRPr="00CB52D0">
        <w:rPr>
          <w:sz w:val="18"/>
          <w:szCs w:val="18"/>
        </w:rPr>
        <w:softHyphen/>
        <w:t>ordningen,</w:t>
      </w:r>
    </w:p>
    <w:p w14:paraId="44F3BC85" w14:textId="77777777" w:rsidR="00890231" w:rsidRPr="00CB52D0" w:rsidRDefault="00890231" w:rsidP="00890231">
      <w:pPr>
        <w:pStyle w:val="Brdtextmedindrag"/>
        <w:spacing w:line="220" w:lineRule="exact"/>
        <w:rPr>
          <w:i/>
          <w:sz w:val="18"/>
          <w:szCs w:val="18"/>
        </w:rPr>
      </w:pPr>
      <w:r w:rsidRPr="00CB52D0">
        <w:rPr>
          <w:sz w:val="18"/>
          <w:szCs w:val="18"/>
        </w:rPr>
        <w:t>3. </w:t>
      </w:r>
      <w:r w:rsidRPr="00CB52D0">
        <w:rPr>
          <w:i/>
          <w:sz w:val="18"/>
          <w:szCs w:val="18"/>
        </w:rPr>
        <w:t>EES</w:t>
      </w:r>
      <w:r w:rsidRPr="00CB52D0">
        <w:rPr>
          <w:sz w:val="18"/>
          <w:szCs w:val="18"/>
        </w:rPr>
        <w:t>: Europeiska ekonomiska samarbetsområdet,</w:t>
      </w:r>
    </w:p>
    <w:p w14:paraId="55941175" w14:textId="77777777" w:rsidR="00890231" w:rsidRPr="00CB52D0" w:rsidRDefault="00890231" w:rsidP="00890231">
      <w:pPr>
        <w:pStyle w:val="Brdtextmedindrag"/>
        <w:spacing w:line="220" w:lineRule="exact"/>
        <w:rPr>
          <w:sz w:val="18"/>
          <w:szCs w:val="18"/>
        </w:rPr>
      </w:pPr>
      <w:r w:rsidRPr="00CB52D0">
        <w:rPr>
          <w:sz w:val="18"/>
          <w:szCs w:val="18"/>
        </w:rPr>
        <w:t>4. </w:t>
      </w:r>
      <w:r w:rsidRPr="00CB52D0">
        <w:rPr>
          <w:i/>
          <w:sz w:val="18"/>
          <w:szCs w:val="18"/>
        </w:rPr>
        <w:t>ESRB</w:t>
      </w:r>
      <w:r w:rsidRPr="00CB52D0">
        <w:rPr>
          <w:sz w:val="18"/>
          <w:szCs w:val="18"/>
        </w:rPr>
        <w:t>: Europeiska systemrisknämnden enligt Europaparlamentets och rådets förordning (EU) nr 1092/2010 av den 24 november 2010 om makrotillsyn av det finansiella systemet på EU-nivå och om inrättande av en europeisk systemrisk</w:t>
      </w:r>
      <w:r w:rsidRPr="00CB52D0">
        <w:rPr>
          <w:sz w:val="18"/>
          <w:szCs w:val="18"/>
        </w:rPr>
        <w:softHyphen/>
        <w:t>nämnd,</w:t>
      </w:r>
    </w:p>
    <w:p w14:paraId="2C6E98DC" w14:textId="77777777" w:rsidR="00890231" w:rsidRPr="00CB52D0" w:rsidRDefault="00890231" w:rsidP="00890231">
      <w:pPr>
        <w:pStyle w:val="Brdtextmedindrag"/>
        <w:spacing w:line="220" w:lineRule="exact"/>
        <w:rPr>
          <w:sz w:val="18"/>
          <w:szCs w:val="18"/>
        </w:rPr>
      </w:pPr>
      <w:r w:rsidRPr="00CB52D0">
        <w:rPr>
          <w:sz w:val="18"/>
          <w:szCs w:val="18"/>
        </w:rPr>
        <w:t>5. </w:t>
      </w:r>
      <w:r w:rsidRPr="00CB52D0">
        <w:rPr>
          <w:i/>
          <w:sz w:val="18"/>
          <w:szCs w:val="18"/>
        </w:rPr>
        <w:t>finansiella moderholdingföretag inom EES</w:t>
      </w:r>
      <w:r w:rsidRPr="00CB52D0">
        <w:rPr>
          <w:sz w:val="18"/>
          <w:szCs w:val="18"/>
        </w:rPr>
        <w:t>: företag som avses i arti</w:t>
      </w:r>
      <w:r w:rsidRPr="00CB52D0">
        <w:rPr>
          <w:sz w:val="18"/>
          <w:szCs w:val="18"/>
        </w:rPr>
        <w:softHyphen/>
        <w:t>kel 4.1.31 i tillsynsförordningen,</w:t>
      </w:r>
    </w:p>
    <w:p w14:paraId="29EB0438" w14:textId="77777777" w:rsidR="00890231" w:rsidRPr="00CB52D0" w:rsidRDefault="00890231" w:rsidP="00890231">
      <w:pPr>
        <w:pStyle w:val="Brdtextmedindrag"/>
        <w:spacing w:line="220" w:lineRule="exact"/>
        <w:rPr>
          <w:sz w:val="18"/>
          <w:szCs w:val="18"/>
        </w:rPr>
      </w:pPr>
      <w:r w:rsidRPr="00CB52D0">
        <w:rPr>
          <w:sz w:val="18"/>
          <w:szCs w:val="18"/>
        </w:rPr>
        <w:t>6. </w:t>
      </w:r>
      <w:r w:rsidRPr="00CB52D0">
        <w:rPr>
          <w:i/>
          <w:sz w:val="18"/>
          <w:szCs w:val="18"/>
        </w:rPr>
        <w:t>institut</w:t>
      </w:r>
      <w:r w:rsidRPr="00CB52D0">
        <w:rPr>
          <w:sz w:val="18"/>
          <w:szCs w:val="18"/>
        </w:rPr>
        <w:t xml:space="preserve">: kreditinstitut enligt </w:t>
      </w:r>
      <w:r w:rsidRPr="00CB52D0">
        <w:rPr>
          <w:i/>
          <w:spacing w:val="-4"/>
          <w:sz w:val="18"/>
          <w:szCs w:val="18"/>
        </w:rPr>
        <w:t>lagen (2014:968) om särskild tillsyn över kredit</w:t>
      </w:r>
      <w:r w:rsidRPr="00CB52D0">
        <w:rPr>
          <w:i/>
          <w:spacing w:val="-4"/>
          <w:sz w:val="18"/>
          <w:szCs w:val="18"/>
        </w:rPr>
        <w:softHyphen/>
        <w:t>institut</w:t>
      </w:r>
      <w:r w:rsidRPr="00CB52D0">
        <w:rPr>
          <w:i/>
          <w:sz w:val="18"/>
          <w:szCs w:val="18"/>
        </w:rPr>
        <w:t xml:space="preserve"> och värdepappersbolag</w:t>
      </w:r>
      <w:r w:rsidRPr="00CB52D0">
        <w:rPr>
          <w:iCs/>
          <w:sz w:val="18"/>
          <w:szCs w:val="18"/>
        </w:rPr>
        <w:t>,</w:t>
      </w:r>
    </w:p>
    <w:p w14:paraId="380D9915" w14:textId="77777777" w:rsidR="00890231" w:rsidRPr="00CB52D0" w:rsidRDefault="00890231" w:rsidP="00890231">
      <w:pPr>
        <w:pStyle w:val="Brdtextmedindrag"/>
        <w:spacing w:line="220" w:lineRule="exact"/>
        <w:rPr>
          <w:sz w:val="18"/>
          <w:szCs w:val="18"/>
        </w:rPr>
      </w:pPr>
      <w:r w:rsidRPr="00CB52D0">
        <w:rPr>
          <w:sz w:val="18"/>
          <w:szCs w:val="18"/>
        </w:rPr>
        <w:t>7. </w:t>
      </w:r>
      <w:r w:rsidRPr="00CB52D0">
        <w:rPr>
          <w:i/>
          <w:sz w:val="18"/>
          <w:szCs w:val="18"/>
        </w:rPr>
        <w:t>kapitaltäckningsdirektivet</w:t>
      </w:r>
      <w:r w:rsidRPr="00CB52D0">
        <w:rPr>
          <w:sz w:val="18"/>
          <w:szCs w:val="18"/>
        </w:rPr>
        <w:t>: Europaparlamentets och rådets direktiv 2013/36/EU av den 26 juni 2013 om behörighet att utöva verksamhet i kredit</w:t>
      </w:r>
      <w:r w:rsidRPr="00CB52D0">
        <w:rPr>
          <w:sz w:val="18"/>
          <w:szCs w:val="18"/>
        </w:rPr>
        <w:softHyphen/>
        <w:t xml:space="preserve">institut och om tillsyn av kreditinstitut, om ändring av direktiv </w:t>
      </w:r>
      <w:r w:rsidRPr="00CB52D0">
        <w:rPr>
          <w:spacing w:val="-4"/>
          <w:sz w:val="18"/>
          <w:szCs w:val="18"/>
        </w:rPr>
        <w:t xml:space="preserve">2002/87/EG och om upphävande av </w:t>
      </w:r>
      <w:r w:rsidRPr="00CB52D0">
        <w:rPr>
          <w:i/>
          <w:spacing w:val="-4"/>
          <w:sz w:val="18"/>
          <w:szCs w:val="18"/>
        </w:rPr>
        <w:t>direktiven</w:t>
      </w:r>
      <w:r w:rsidRPr="00CB52D0">
        <w:rPr>
          <w:spacing w:val="-4"/>
          <w:sz w:val="18"/>
          <w:szCs w:val="18"/>
        </w:rPr>
        <w:t xml:space="preserve"> 2006/48/EG och 2006/49/EG,</w:t>
      </w:r>
      <w:r w:rsidRPr="00CB52D0">
        <w:t xml:space="preserve"> </w:t>
      </w:r>
      <w:r w:rsidRPr="00CB52D0">
        <w:rPr>
          <w:spacing w:val="-4"/>
          <w:sz w:val="18"/>
          <w:szCs w:val="18"/>
        </w:rPr>
        <w:t>i lydelsen enligt Europa</w:t>
      </w:r>
      <w:r w:rsidRPr="00CB52D0">
        <w:rPr>
          <w:spacing w:val="-4"/>
          <w:sz w:val="18"/>
          <w:szCs w:val="18"/>
        </w:rPr>
        <w:softHyphen/>
        <w:t xml:space="preserve">parlamentets och rådets direktiv (EU) </w:t>
      </w:r>
      <w:r w:rsidRPr="00CB52D0">
        <w:rPr>
          <w:i/>
          <w:spacing w:val="-4"/>
          <w:sz w:val="18"/>
          <w:szCs w:val="18"/>
        </w:rPr>
        <w:t>2019/</w:t>
      </w:r>
      <w:r w:rsidRPr="00CB52D0">
        <w:rPr>
          <w:i/>
          <w:iCs/>
          <w:spacing w:val="-4"/>
          <w:sz w:val="18"/>
          <w:szCs w:val="18"/>
        </w:rPr>
        <w:t>2034</w:t>
      </w:r>
      <w:r w:rsidRPr="00CB52D0">
        <w:rPr>
          <w:spacing w:val="-4"/>
          <w:sz w:val="18"/>
          <w:szCs w:val="18"/>
        </w:rPr>
        <w:t>,</w:t>
      </w:r>
    </w:p>
    <w:p w14:paraId="7CB69211" w14:textId="77777777" w:rsidR="00890231" w:rsidRPr="00CB52D0" w:rsidRDefault="00890231" w:rsidP="00890231">
      <w:pPr>
        <w:pStyle w:val="Brdtextmedindrag"/>
        <w:spacing w:line="220" w:lineRule="exact"/>
        <w:rPr>
          <w:spacing w:val="-4"/>
          <w:sz w:val="18"/>
          <w:szCs w:val="18"/>
        </w:rPr>
      </w:pPr>
      <w:r w:rsidRPr="00CB52D0">
        <w:rPr>
          <w:spacing w:val="-4"/>
          <w:sz w:val="18"/>
          <w:szCs w:val="18"/>
        </w:rPr>
        <w:t>8. </w:t>
      </w:r>
      <w:r w:rsidRPr="00CB52D0">
        <w:rPr>
          <w:i/>
          <w:spacing w:val="-4"/>
          <w:sz w:val="18"/>
          <w:szCs w:val="18"/>
        </w:rPr>
        <w:t>kärnprimärkapital</w:t>
      </w:r>
      <w:r w:rsidRPr="00CB52D0">
        <w:rPr>
          <w:spacing w:val="-4"/>
          <w:sz w:val="18"/>
          <w:szCs w:val="18"/>
        </w:rPr>
        <w:t>: kapital som avses i artikel 50 i tillsynsförordningen,</w:t>
      </w:r>
    </w:p>
    <w:p w14:paraId="030E9568" w14:textId="77777777" w:rsidR="00890231" w:rsidRPr="00CB52D0" w:rsidRDefault="00890231" w:rsidP="00890231">
      <w:pPr>
        <w:pStyle w:val="Brdtextmedindrag"/>
        <w:spacing w:line="220" w:lineRule="exact"/>
        <w:rPr>
          <w:sz w:val="18"/>
          <w:szCs w:val="18"/>
        </w:rPr>
      </w:pPr>
      <w:r w:rsidRPr="00CB52D0">
        <w:rPr>
          <w:sz w:val="18"/>
          <w:szCs w:val="18"/>
        </w:rPr>
        <w:t>9. </w:t>
      </w:r>
      <w:r w:rsidRPr="00CB52D0">
        <w:rPr>
          <w:i/>
          <w:sz w:val="18"/>
          <w:szCs w:val="18"/>
        </w:rPr>
        <w:t>moderinstitut inom EES</w:t>
      </w:r>
      <w:r w:rsidRPr="00CB52D0">
        <w:rPr>
          <w:sz w:val="18"/>
          <w:szCs w:val="18"/>
        </w:rPr>
        <w:t>: företag som avses i artikel 4.1.29 i tillsyns</w:t>
      </w:r>
      <w:r w:rsidRPr="00CB52D0">
        <w:rPr>
          <w:sz w:val="18"/>
          <w:szCs w:val="18"/>
        </w:rPr>
        <w:softHyphen/>
        <w:t>förordningen,</w:t>
      </w:r>
    </w:p>
    <w:p w14:paraId="61867ABD" w14:textId="77777777" w:rsidR="00890231" w:rsidRPr="00CB52D0" w:rsidRDefault="00890231" w:rsidP="00890231">
      <w:pPr>
        <w:pStyle w:val="Brdtextmedindrag"/>
        <w:rPr>
          <w:sz w:val="18"/>
          <w:szCs w:val="18"/>
        </w:rPr>
      </w:pPr>
      <w:r w:rsidRPr="00CB52D0">
        <w:rPr>
          <w:sz w:val="18"/>
          <w:szCs w:val="18"/>
        </w:rPr>
        <w:t>10.</w:t>
      </w:r>
      <w:r w:rsidRPr="00CB52D0">
        <w:rPr>
          <w:i/>
          <w:iCs/>
          <w:sz w:val="18"/>
          <w:szCs w:val="18"/>
        </w:rPr>
        <w:t> primärkapital</w:t>
      </w:r>
      <w:r w:rsidRPr="00CB52D0">
        <w:rPr>
          <w:sz w:val="18"/>
          <w:szCs w:val="18"/>
        </w:rPr>
        <w:t>: primärkapital som avses i artikel 4.1.101 i tillsyns</w:t>
      </w:r>
      <w:r w:rsidRPr="00CB52D0">
        <w:rPr>
          <w:sz w:val="18"/>
          <w:szCs w:val="18"/>
        </w:rPr>
        <w:softHyphen/>
        <w:t>förordningen,</w:t>
      </w:r>
    </w:p>
    <w:p w14:paraId="7F1F9B32" w14:textId="77777777" w:rsidR="00890231" w:rsidRPr="00CB52D0" w:rsidRDefault="00890231" w:rsidP="00890231">
      <w:pPr>
        <w:pStyle w:val="Brdtextmedindrag"/>
        <w:spacing w:line="220" w:lineRule="exact"/>
        <w:rPr>
          <w:sz w:val="18"/>
          <w:szCs w:val="18"/>
        </w:rPr>
      </w:pPr>
      <w:r w:rsidRPr="00CB52D0">
        <w:rPr>
          <w:sz w:val="18"/>
          <w:szCs w:val="18"/>
        </w:rPr>
        <w:t>11. </w:t>
      </w:r>
      <w:r w:rsidRPr="00CB52D0">
        <w:rPr>
          <w:i/>
          <w:sz w:val="18"/>
          <w:szCs w:val="18"/>
        </w:rPr>
        <w:t>på grupp- eller undergruppsnivå</w:t>
      </w:r>
      <w:r w:rsidRPr="00CB52D0">
        <w:rPr>
          <w:sz w:val="18"/>
          <w:szCs w:val="18"/>
        </w:rPr>
        <w:t>: det sätt som institut i enlighet med bestämmelser om tillsyn på gruppnivå i artiklarna 6–24 i tillsynsförord</w:t>
      </w:r>
      <w:r w:rsidRPr="00CB52D0">
        <w:rPr>
          <w:sz w:val="18"/>
          <w:szCs w:val="18"/>
        </w:rPr>
        <w:softHyphen/>
        <w:t>ningen ska uppfylla ställda krav,</w:t>
      </w:r>
    </w:p>
    <w:p w14:paraId="7A91CBA4" w14:textId="77777777" w:rsidR="00890231" w:rsidRPr="00CB52D0" w:rsidRDefault="00890231" w:rsidP="00890231">
      <w:pPr>
        <w:pStyle w:val="Brdtextmedindrag"/>
        <w:spacing w:line="220" w:lineRule="exact"/>
        <w:rPr>
          <w:sz w:val="18"/>
          <w:szCs w:val="18"/>
        </w:rPr>
      </w:pPr>
      <w:r w:rsidRPr="00CB52D0">
        <w:rPr>
          <w:spacing w:val="-4"/>
          <w:sz w:val="18"/>
          <w:szCs w:val="18"/>
        </w:rPr>
        <w:t>12. </w:t>
      </w:r>
      <w:r w:rsidRPr="00CB52D0">
        <w:rPr>
          <w:i/>
          <w:spacing w:val="-4"/>
          <w:sz w:val="18"/>
          <w:szCs w:val="18"/>
        </w:rPr>
        <w:t>systemrisk</w:t>
      </w:r>
      <w:r w:rsidRPr="00CB52D0">
        <w:rPr>
          <w:spacing w:val="-4"/>
          <w:sz w:val="18"/>
          <w:szCs w:val="18"/>
        </w:rPr>
        <w:t>: risk för en störning i det finansiella systemet som kan få all</w:t>
      </w:r>
      <w:r w:rsidRPr="00CB52D0">
        <w:rPr>
          <w:spacing w:val="-4"/>
          <w:sz w:val="18"/>
          <w:szCs w:val="18"/>
        </w:rPr>
        <w:softHyphen/>
        <w:t>varliga</w:t>
      </w:r>
      <w:r w:rsidRPr="00CB52D0">
        <w:rPr>
          <w:sz w:val="18"/>
          <w:szCs w:val="18"/>
        </w:rPr>
        <w:t xml:space="preserve"> negativa konsekvenser för det finansiella systemet och samhälls</w:t>
      </w:r>
      <w:r w:rsidRPr="00CB52D0">
        <w:rPr>
          <w:sz w:val="18"/>
          <w:szCs w:val="18"/>
        </w:rPr>
        <w:softHyphen/>
        <w:t>ekonomin,</w:t>
      </w:r>
    </w:p>
    <w:p w14:paraId="463E43CB" w14:textId="77777777" w:rsidR="00890231" w:rsidRPr="00CB52D0" w:rsidRDefault="00890231" w:rsidP="00890231">
      <w:pPr>
        <w:pStyle w:val="Brdtextmedindrag"/>
        <w:spacing w:line="220" w:lineRule="exact"/>
        <w:rPr>
          <w:sz w:val="18"/>
          <w:szCs w:val="18"/>
        </w:rPr>
      </w:pPr>
      <w:r w:rsidRPr="00CB52D0">
        <w:rPr>
          <w:sz w:val="18"/>
          <w:szCs w:val="18"/>
        </w:rPr>
        <w:t>13. </w:t>
      </w:r>
      <w:r w:rsidRPr="00CB52D0">
        <w:rPr>
          <w:i/>
          <w:sz w:val="18"/>
          <w:szCs w:val="18"/>
        </w:rPr>
        <w:t>systemviktigt institut</w:t>
      </w:r>
      <w:r w:rsidRPr="00CB52D0">
        <w:rPr>
          <w:sz w:val="18"/>
          <w:szCs w:val="18"/>
        </w:rPr>
        <w:t>: ett institut vars fallissemang eller bristande funktion kan leda till systemrisk,</w:t>
      </w:r>
    </w:p>
    <w:p w14:paraId="5DBBAE44" w14:textId="77777777" w:rsidR="00890231" w:rsidRPr="00CB52D0" w:rsidRDefault="00890231" w:rsidP="00890231">
      <w:pPr>
        <w:pStyle w:val="Brdtextmedindrag"/>
        <w:spacing w:line="220" w:lineRule="exact"/>
        <w:rPr>
          <w:sz w:val="18"/>
          <w:szCs w:val="18"/>
        </w:rPr>
      </w:pPr>
      <w:r w:rsidRPr="00CB52D0">
        <w:rPr>
          <w:sz w:val="18"/>
          <w:szCs w:val="18"/>
        </w:rPr>
        <w:t>14. </w:t>
      </w:r>
      <w:r w:rsidRPr="00CB52D0">
        <w:rPr>
          <w:i/>
          <w:sz w:val="18"/>
          <w:szCs w:val="18"/>
        </w:rPr>
        <w:t>tillsynsförordningen</w:t>
      </w:r>
      <w:r w:rsidRPr="00CB52D0">
        <w:rPr>
          <w:sz w:val="18"/>
          <w:szCs w:val="18"/>
        </w:rPr>
        <w:t>: Europaparlamentets och rådets förordning (EU) nr 575/2013 av den 26 juni 2013 om tillsynskrav för kreditinstitut och om ändring av förordning (EU) nr 648/2012,</w:t>
      </w:r>
    </w:p>
    <w:p w14:paraId="041959A6" w14:textId="77777777" w:rsidR="00890231" w:rsidRPr="00CB52D0" w:rsidRDefault="00890231" w:rsidP="00890231">
      <w:pPr>
        <w:pStyle w:val="Brdtextmedindrag"/>
        <w:spacing w:line="220" w:lineRule="exact"/>
        <w:rPr>
          <w:sz w:val="18"/>
          <w:szCs w:val="18"/>
        </w:rPr>
      </w:pPr>
      <w:r w:rsidRPr="00CB52D0">
        <w:rPr>
          <w:sz w:val="18"/>
          <w:szCs w:val="18"/>
        </w:rPr>
        <w:t>15. </w:t>
      </w:r>
      <w:r w:rsidRPr="00CB52D0">
        <w:rPr>
          <w:i/>
          <w:sz w:val="18"/>
          <w:szCs w:val="18"/>
        </w:rPr>
        <w:t>totalt riskvägt exponeringsbelopp</w:t>
      </w:r>
      <w:r w:rsidRPr="00CB52D0">
        <w:rPr>
          <w:sz w:val="18"/>
          <w:szCs w:val="18"/>
        </w:rPr>
        <w:t xml:space="preserve">: det belopp som avses i artikel 92 i tillsynsförordningen, </w:t>
      </w:r>
      <w:r w:rsidRPr="00CB52D0">
        <w:rPr>
          <w:i/>
          <w:iCs/>
          <w:sz w:val="18"/>
          <w:szCs w:val="18"/>
        </w:rPr>
        <w:t>och</w:t>
      </w:r>
    </w:p>
    <w:p w14:paraId="5B90DAD8" w14:textId="77777777" w:rsidR="00890231" w:rsidRPr="00CB52D0" w:rsidRDefault="00890231" w:rsidP="00890231">
      <w:pPr>
        <w:pStyle w:val="Brdtextmedindrag"/>
        <w:spacing w:line="220" w:lineRule="exact"/>
        <w:rPr>
          <w:sz w:val="18"/>
          <w:szCs w:val="18"/>
        </w:rPr>
      </w:pPr>
      <w:r w:rsidRPr="00CB52D0">
        <w:rPr>
          <w:i/>
          <w:iCs/>
          <w:sz w:val="18"/>
          <w:szCs w:val="18"/>
        </w:rPr>
        <w:lastRenderedPageBreak/>
        <w:t>16</w:t>
      </w:r>
      <w:r w:rsidRPr="00CB52D0">
        <w:rPr>
          <w:sz w:val="18"/>
          <w:szCs w:val="18"/>
        </w:rPr>
        <w:t>. </w:t>
      </w:r>
      <w:r w:rsidRPr="00CB52D0">
        <w:rPr>
          <w:i/>
          <w:sz w:val="18"/>
          <w:szCs w:val="18"/>
        </w:rPr>
        <w:t>värdeöverföringar kopplade till kärnprimärkapitalet</w:t>
      </w:r>
      <w:r w:rsidRPr="00CB52D0">
        <w:rPr>
          <w:sz w:val="18"/>
          <w:szCs w:val="18"/>
        </w:rPr>
        <w:t xml:space="preserve">: </w:t>
      </w:r>
    </w:p>
    <w:p w14:paraId="5F286A62" w14:textId="77777777" w:rsidR="00890231" w:rsidRPr="00CB52D0" w:rsidRDefault="00890231" w:rsidP="00890231">
      <w:pPr>
        <w:pStyle w:val="Brdtextmedindrag"/>
        <w:spacing w:line="220" w:lineRule="exact"/>
        <w:rPr>
          <w:sz w:val="18"/>
          <w:szCs w:val="18"/>
        </w:rPr>
      </w:pPr>
      <w:r w:rsidRPr="00CB52D0">
        <w:rPr>
          <w:sz w:val="18"/>
          <w:szCs w:val="18"/>
        </w:rPr>
        <w:t xml:space="preserve">a) utbetalning i form av en kontant utdelning, </w:t>
      </w:r>
    </w:p>
    <w:p w14:paraId="2C860A3E" w14:textId="77777777" w:rsidR="00890231" w:rsidRPr="00CB52D0" w:rsidRDefault="00890231" w:rsidP="00890231">
      <w:pPr>
        <w:pStyle w:val="Brdtextmedindrag"/>
        <w:spacing w:line="220" w:lineRule="exact"/>
        <w:rPr>
          <w:sz w:val="18"/>
          <w:szCs w:val="18"/>
        </w:rPr>
      </w:pPr>
      <w:r w:rsidRPr="00CB52D0">
        <w:rPr>
          <w:sz w:val="18"/>
          <w:szCs w:val="18"/>
        </w:rPr>
        <w:t>b) fondemission eller partiell fondemission eller överföring eller utdel</w:t>
      </w:r>
      <w:r w:rsidRPr="00CB52D0">
        <w:rPr>
          <w:sz w:val="18"/>
          <w:szCs w:val="18"/>
        </w:rPr>
        <w:softHyphen/>
        <w:t>ning av helt eller delvis betalda fondaktier eller andra kapitalinstrument som anges i artikel 26.1 a i tillsynsförordningen,</w:t>
      </w:r>
    </w:p>
    <w:p w14:paraId="2D43C1CB" w14:textId="77777777" w:rsidR="00890231" w:rsidRPr="00CB52D0" w:rsidRDefault="00890231" w:rsidP="00890231">
      <w:pPr>
        <w:pStyle w:val="Brdtextmedindrag"/>
        <w:spacing w:line="220" w:lineRule="exact"/>
        <w:rPr>
          <w:sz w:val="18"/>
          <w:szCs w:val="18"/>
        </w:rPr>
      </w:pPr>
      <w:r w:rsidRPr="00CB52D0">
        <w:rPr>
          <w:sz w:val="18"/>
          <w:szCs w:val="18"/>
        </w:rPr>
        <w:t>c) inlösen eller uppköp av egna aktier eller andelar eller andra kapital</w:t>
      </w:r>
      <w:r w:rsidRPr="00CB52D0">
        <w:rPr>
          <w:sz w:val="18"/>
          <w:szCs w:val="18"/>
        </w:rPr>
        <w:softHyphen/>
        <w:t>instrument som anges i artikel 26.1 a i tillsynsförordningen,</w:t>
      </w:r>
    </w:p>
    <w:p w14:paraId="1B6E5759" w14:textId="77777777" w:rsidR="00890231" w:rsidRPr="00CB52D0" w:rsidRDefault="00890231" w:rsidP="00890231">
      <w:pPr>
        <w:pStyle w:val="Brdtextmedindrag"/>
        <w:spacing w:line="220" w:lineRule="exact"/>
        <w:rPr>
          <w:sz w:val="18"/>
          <w:szCs w:val="18"/>
        </w:rPr>
      </w:pPr>
      <w:r w:rsidRPr="00CB52D0">
        <w:rPr>
          <w:sz w:val="18"/>
          <w:szCs w:val="18"/>
        </w:rPr>
        <w:t>d) återbetalning av belopp som utbetalas med anknytning till kapital</w:t>
      </w:r>
      <w:r w:rsidRPr="00CB52D0">
        <w:rPr>
          <w:sz w:val="18"/>
          <w:szCs w:val="18"/>
        </w:rPr>
        <w:softHyphen/>
        <w:t>instrument som anges i artikel 26.1 a i tillsynsförordningen,</w:t>
      </w:r>
    </w:p>
    <w:p w14:paraId="7319B98F" w14:textId="77777777" w:rsidR="00890231" w:rsidRPr="00CB52D0" w:rsidRDefault="00890231" w:rsidP="00890231">
      <w:pPr>
        <w:pStyle w:val="Brdtextmedindrag"/>
        <w:spacing w:line="220" w:lineRule="exact"/>
        <w:rPr>
          <w:sz w:val="18"/>
          <w:szCs w:val="18"/>
        </w:rPr>
      </w:pPr>
      <w:r w:rsidRPr="00CB52D0">
        <w:rPr>
          <w:sz w:val="18"/>
          <w:szCs w:val="18"/>
        </w:rPr>
        <w:t>e) en överföring eller utdelning av poster som avses i artikel 26.1 b–e i tillsyns</w:t>
      </w:r>
      <w:r w:rsidRPr="00CB52D0">
        <w:rPr>
          <w:sz w:val="18"/>
          <w:szCs w:val="18"/>
        </w:rPr>
        <w:softHyphen/>
        <w:t>förordningen.</w:t>
      </w:r>
    </w:p>
    <w:p w14:paraId="3CF0A70C" w14:textId="77777777" w:rsidR="00890231" w:rsidRPr="00CB52D0" w:rsidRDefault="00890231" w:rsidP="00890231">
      <w:pPr>
        <w:pStyle w:val="Brdtext"/>
      </w:pPr>
    </w:p>
    <w:p w14:paraId="77455A30" w14:textId="77777777" w:rsidR="00890231" w:rsidRPr="00CB52D0" w:rsidRDefault="00890231" w:rsidP="00890231">
      <w:pPr>
        <w:pStyle w:val="Brdtext"/>
      </w:pPr>
      <w:r w:rsidRPr="00CB52D0">
        <w:t>Paragrafen innehåller definitioner. Övervägandena finns i avsnitten 14.3 och 14.5.1.</w:t>
      </w:r>
    </w:p>
    <w:p w14:paraId="3AA1D3AE" w14:textId="77777777" w:rsidR="00890231" w:rsidRPr="00CB52D0" w:rsidRDefault="00890231" w:rsidP="00890231">
      <w:pPr>
        <w:pStyle w:val="Brdtextmedindrag"/>
      </w:pPr>
      <w:r w:rsidRPr="00CB52D0">
        <w:t xml:space="preserve">Ändringen i </w:t>
      </w:r>
      <w:r w:rsidRPr="00CB52D0">
        <w:rPr>
          <w:i/>
        </w:rPr>
        <w:t xml:space="preserve">punkt 1 </w:t>
      </w:r>
      <w:r w:rsidRPr="00CB52D0">
        <w:t xml:space="preserve">i fråga om tillsynsförordningen är en följd av att rättsaktens titel har ändrats genom värdepappersbolagsförordningen. </w:t>
      </w:r>
    </w:p>
    <w:p w14:paraId="6D4297F2" w14:textId="77777777" w:rsidR="00890231" w:rsidRPr="00CB52D0" w:rsidRDefault="00890231" w:rsidP="00890231">
      <w:pPr>
        <w:pStyle w:val="Brdtextmedindrag"/>
      </w:pPr>
      <w:r w:rsidRPr="00CB52D0">
        <w:t xml:space="preserve">I definitionen av institut i </w:t>
      </w:r>
      <w:r w:rsidRPr="00CB52D0">
        <w:rPr>
          <w:i/>
          <w:iCs/>
        </w:rPr>
        <w:t>punkt 6</w:t>
      </w:r>
      <w:r w:rsidRPr="00CB52D0">
        <w:t xml:space="preserve"> ändras vad som avses med värde</w:t>
      </w:r>
      <w:r w:rsidRPr="00CB52D0">
        <w:softHyphen/>
        <w:t>pappersbolag som en kon</w:t>
      </w:r>
      <w:r w:rsidRPr="00CB52D0">
        <w:softHyphen/>
        <w:t>sekvens av att lagen gäller bara för vissa värde</w:t>
      </w:r>
      <w:r w:rsidRPr="00CB52D0">
        <w:softHyphen/>
        <w:t>pappersbolag i enlighet med de ändringar som har gjorts i tillsyns</w:t>
      </w:r>
      <w:r w:rsidRPr="00CB52D0">
        <w:softHyphen/>
        <w:t>förordningen genom värdepappers</w:t>
      </w:r>
      <w:r w:rsidRPr="00CB52D0">
        <w:softHyphen/>
        <w:t>bolagsförordningen. Dessutom om</w:t>
      </w:r>
      <w:r w:rsidRPr="00CB52D0">
        <w:softHyphen/>
        <w:t>fattar definitionen även värde</w:t>
      </w:r>
      <w:r w:rsidRPr="00CB52D0">
        <w:softHyphen/>
        <w:t>pappersbolag med tillstånd att ta emot kunders medel på konto.</w:t>
      </w:r>
    </w:p>
    <w:p w14:paraId="2ECC01AC" w14:textId="77777777" w:rsidR="00890231" w:rsidRPr="00CB52D0" w:rsidRDefault="00890231" w:rsidP="00890231">
      <w:pPr>
        <w:pStyle w:val="Brdtextmedindrag"/>
      </w:pPr>
      <w:r w:rsidRPr="00CB52D0">
        <w:t xml:space="preserve">Ändringen i </w:t>
      </w:r>
      <w:r w:rsidRPr="00CB52D0">
        <w:rPr>
          <w:i/>
        </w:rPr>
        <w:t xml:space="preserve">punkt 7 </w:t>
      </w:r>
      <w:r w:rsidRPr="00CB52D0">
        <w:t xml:space="preserve">i fråga om kapitaltäckningsdirektivet är en följd av att rättsaktens titel har ändrats genom värdepappersbolagsdirektivet. </w:t>
      </w:r>
    </w:p>
    <w:p w14:paraId="6368E68B" w14:textId="77777777" w:rsidR="00890231" w:rsidRPr="00CB52D0" w:rsidRDefault="00890231" w:rsidP="00890231">
      <w:pPr>
        <w:pStyle w:val="Brdtextmedindrag"/>
      </w:pPr>
      <w:r w:rsidRPr="00CB52D0">
        <w:t xml:space="preserve">Ändringen i </w:t>
      </w:r>
      <w:r w:rsidRPr="00CB52D0">
        <w:rPr>
          <w:i/>
        </w:rPr>
        <w:t xml:space="preserve">punkt 14 </w:t>
      </w:r>
      <w:r w:rsidRPr="00CB52D0">
        <w:t>i fråga om tillsynsförordningen</w:t>
      </w:r>
      <w:r w:rsidRPr="00CB52D0">
        <w:rPr>
          <w:i/>
        </w:rPr>
        <w:t xml:space="preserve"> </w:t>
      </w:r>
      <w:r w:rsidRPr="00CB52D0">
        <w:t>är en följd av att rättsaktens titel har ändrats genom värdepappersbolagsförordningen.</w:t>
      </w:r>
    </w:p>
    <w:p w14:paraId="4A615224" w14:textId="77777777" w:rsidR="00890231" w:rsidRPr="00CB52D0" w:rsidRDefault="00890231" w:rsidP="00890231">
      <w:pPr>
        <w:pStyle w:val="Brdtextmedindrag"/>
      </w:pPr>
      <w:r w:rsidRPr="00CB52D0">
        <w:t xml:space="preserve">Definitionen av värdepappersbolag i </w:t>
      </w:r>
      <w:r w:rsidRPr="00CB52D0">
        <w:rPr>
          <w:i/>
        </w:rPr>
        <w:t xml:space="preserve">punkt 16 </w:t>
      </w:r>
      <w:r w:rsidRPr="00CB52D0">
        <w:t>tas bort.</w:t>
      </w:r>
    </w:p>
    <w:p w14:paraId="1298FB49" w14:textId="27DED19E" w:rsidR="00890231" w:rsidRPr="00CB52D0" w:rsidRDefault="00890231" w:rsidP="00255087">
      <w:pPr>
        <w:pStyle w:val="Brdtextmedindrag"/>
      </w:pPr>
      <w:r w:rsidRPr="00CB52D0">
        <w:t xml:space="preserve">Hänvisningen till tillsynsförordningen är dynamisk och </w:t>
      </w:r>
      <w:r w:rsidR="00255087" w:rsidRPr="00255087">
        <w:t xml:space="preserve">hänvisningen </w:t>
      </w:r>
      <w:r w:rsidRPr="00CB52D0">
        <w:t>till kapital</w:t>
      </w:r>
      <w:r w:rsidRPr="00CB52D0">
        <w:softHyphen/>
        <w:t xml:space="preserve">täckningsdirektivet </w:t>
      </w:r>
      <w:r w:rsidR="00935A6A">
        <w:t xml:space="preserve">är </w:t>
      </w:r>
      <w:r w:rsidRPr="00CB52D0">
        <w:t>statisk.</w:t>
      </w:r>
    </w:p>
    <w:p w14:paraId="11ECC895" w14:textId="77777777" w:rsidR="00890231" w:rsidRPr="00CB52D0" w:rsidRDefault="00890231" w:rsidP="00890231">
      <w:pPr>
        <w:pStyle w:val="Rubrik4utannumrering"/>
      </w:pPr>
      <w:r w:rsidRPr="00CB52D0">
        <w:t>6 kap. Kontracyklisk kapitalbuffert</w:t>
      </w:r>
    </w:p>
    <w:p w14:paraId="43D7C449" w14:textId="77777777" w:rsidR="00890231" w:rsidRPr="00CB52D0" w:rsidRDefault="00890231" w:rsidP="00890231">
      <w:pPr>
        <w:pStyle w:val="Brdtextmedindrag"/>
        <w:ind w:firstLine="0"/>
        <w:rPr>
          <w:sz w:val="18"/>
          <w:szCs w:val="18"/>
        </w:rPr>
      </w:pPr>
      <w:r w:rsidRPr="00CB52D0">
        <w:rPr>
          <w:b/>
          <w:bCs/>
          <w:sz w:val="18"/>
          <w:szCs w:val="18"/>
        </w:rPr>
        <w:t>7 §</w:t>
      </w:r>
      <w:r w:rsidRPr="00CB52D0">
        <w:rPr>
          <w:sz w:val="18"/>
          <w:szCs w:val="18"/>
        </w:rPr>
        <w:t>    Ett institut ska ha metoder som gör det möjligt att i enlighet med föreskrifter som meddelats med stöd av 10 kap. 1 § </w:t>
      </w:r>
      <w:r w:rsidRPr="00CB52D0">
        <w:rPr>
          <w:i/>
          <w:iCs/>
          <w:sz w:val="18"/>
          <w:szCs w:val="18"/>
        </w:rPr>
        <w:t>9</w:t>
      </w:r>
      <w:r w:rsidRPr="00CB52D0">
        <w:rPr>
          <w:sz w:val="18"/>
          <w:szCs w:val="18"/>
        </w:rPr>
        <w:t xml:space="preserve"> fort</w:t>
      </w:r>
      <w:r w:rsidRPr="00CB52D0">
        <w:rPr>
          <w:sz w:val="18"/>
          <w:szCs w:val="18"/>
        </w:rPr>
        <w:softHyphen/>
        <w:t>löpande beräkna institutets högsta förfogande</w:t>
      </w:r>
      <w:r w:rsidRPr="00CB52D0">
        <w:rPr>
          <w:sz w:val="18"/>
          <w:szCs w:val="18"/>
        </w:rPr>
        <w:softHyphen/>
        <w:t>belopp.</w:t>
      </w:r>
    </w:p>
    <w:p w14:paraId="4791FB49" w14:textId="77777777" w:rsidR="00890231" w:rsidRPr="00CB52D0" w:rsidRDefault="00890231" w:rsidP="00890231">
      <w:pPr>
        <w:pStyle w:val="Brdtextmedindrag"/>
        <w:ind w:firstLine="0"/>
      </w:pPr>
    </w:p>
    <w:p w14:paraId="46620665" w14:textId="77777777" w:rsidR="00890231" w:rsidRPr="00CB52D0" w:rsidRDefault="00890231" w:rsidP="00890231">
      <w:pPr>
        <w:pStyle w:val="Brdtextmedindrag"/>
        <w:ind w:firstLine="0"/>
      </w:pPr>
      <w:r w:rsidRPr="00CB52D0">
        <w:t>Paragrafen innehåller bestämmelser om krav på metoder för att beräkna högsta förfogandebelopp.</w:t>
      </w:r>
    </w:p>
    <w:p w14:paraId="399C3997" w14:textId="77777777" w:rsidR="00890231" w:rsidRPr="00CB52D0" w:rsidRDefault="00890231" w:rsidP="00890231">
      <w:pPr>
        <w:pStyle w:val="Brdtextmedindrag"/>
      </w:pPr>
      <w:r w:rsidRPr="00CB52D0">
        <w:t>I paragrafen görs en följdändring med anledning av att punkterna i 10 kap. 1 § numreras om.</w:t>
      </w:r>
    </w:p>
    <w:p w14:paraId="395A3B16" w14:textId="77777777" w:rsidR="00890231" w:rsidRPr="00CB52D0" w:rsidRDefault="00890231" w:rsidP="00890231">
      <w:pPr>
        <w:pStyle w:val="Rubrik4utannumrering"/>
      </w:pPr>
      <w:r w:rsidRPr="00FC27C7">
        <w:t>8 kap. Ingripanden och restriktioner om vissa kapitalbuffertar inte uppfylls</w:t>
      </w:r>
    </w:p>
    <w:p w14:paraId="55997DAD" w14:textId="77777777" w:rsidR="00890231" w:rsidRPr="00CB52D0" w:rsidRDefault="00890231" w:rsidP="00890231">
      <w:pPr>
        <w:pStyle w:val="Brdtext"/>
        <w:rPr>
          <w:sz w:val="18"/>
          <w:szCs w:val="18"/>
        </w:rPr>
      </w:pPr>
      <w:r w:rsidRPr="00CB52D0">
        <w:rPr>
          <w:b/>
          <w:bCs/>
          <w:sz w:val="18"/>
          <w:szCs w:val="18"/>
        </w:rPr>
        <w:t>1    § </w:t>
      </w:r>
      <w:r w:rsidRPr="00CB52D0">
        <w:rPr>
          <w:sz w:val="18"/>
          <w:szCs w:val="18"/>
        </w:rPr>
        <w:t>Ett institut som inte uppfyller det kombinerade buffertkravet enligt 2 kap. 2 § eller kravet på bruttosoliditetsbuffert enligt artikel 92.1a i tillsynsförordningen ska till Finansinspektionen</w:t>
      </w:r>
    </w:p>
    <w:p w14:paraId="7C774902" w14:textId="77777777" w:rsidR="00890231" w:rsidRPr="00CB52D0" w:rsidRDefault="00890231" w:rsidP="00890231">
      <w:pPr>
        <w:pStyle w:val="Brdtextmedindrag"/>
        <w:rPr>
          <w:sz w:val="18"/>
          <w:szCs w:val="18"/>
        </w:rPr>
      </w:pPr>
      <w:r w:rsidRPr="00CB52D0">
        <w:rPr>
          <w:sz w:val="18"/>
          <w:szCs w:val="18"/>
        </w:rPr>
        <w:t>1. i enlighet med föreskrifter som meddelats med stöd av 10 kap. 1 § </w:t>
      </w:r>
      <w:r w:rsidRPr="00CB52D0">
        <w:rPr>
          <w:i/>
          <w:iCs/>
          <w:sz w:val="18"/>
          <w:szCs w:val="18"/>
        </w:rPr>
        <w:t>9</w:t>
      </w:r>
      <w:r w:rsidRPr="00CB52D0">
        <w:rPr>
          <w:sz w:val="18"/>
          <w:szCs w:val="18"/>
        </w:rPr>
        <w:t xml:space="preserve"> rapportera högsta för</w:t>
      </w:r>
      <w:r w:rsidRPr="00CB52D0">
        <w:rPr>
          <w:sz w:val="18"/>
          <w:szCs w:val="18"/>
        </w:rPr>
        <w:softHyphen/>
        <w:t>fogandebelopp, och</w:t>
      </w:r>
    </w:p>
    <w:p w14:paraId="0738D8E7" w14:textId="77777777" w:rsidR="00890231" w:rsidRPr="00CB52D0" w:rsidRDefault="00890231" w:rsidP="00890231">
      <w:pPr>
        <w:pStyle w:val="Brdtextmedindrag"/>
        <w:rPr>
          <w:sz w:val="18"/>
          <w:szCs w:val="18"/>
        </w:rPr>
      </w:pPr>
      <w:r w:rsidRPr="00CB52D0">
        <w:rPr>
          <w:sz w:val="18"/>
          <w:szCs w:val="18"/>
        </w:rPr>
        <w:t xml:space="preserve">2. inom fem arbetsdagar från den dag då det konstaterades att buffertkravet inte är uppfyllt lämna in en kapitalkonserveringsplan som visar hur institutet inom rimlig tid åter ska uppnå kravet. </w:t>
      </w:r>
    </w:p>
    <w:p w14:paraId="2AE5BD1B" w14:textId="77777777" w:rsidR="00890231" w:rsidRPr="00CB52D0" w:rsidRDefault="00890231" w:rsidP="00890231">
      <w:pPr>
        <w:pStyle w:val="Brdtextmedindrag"/>
        <w:rPr>
          <w:sz w:val="18"/>
          <w:szCs w:val="18"/>
        </w:rPr>
      </w:pPr>
      <w:r w:rsidRPr="00CB52D0">
        <w:rPr>
          <w:sz w:val="18"/>
          <w:szCs w:val="18"/>
        </w:rPr>
        <w:lastRenderedPageBreak/>
        <w:t>Om det med beaktande av arten och omfattningen av institutets verksamhet finns skäl för det, får Finansinspektionen medge att kapitalkonserveringsplanen ges in till inspektionen inom högst tio arbetsdagar.</w:t>
      </w:r>
    </w:p>
    <w:p w14:paraId="4A948E93" w14:textId="77777777" w:rsidR="00890231" w:rsidRPr="00CB52D0" w:rsidRDefault="00890231" w:rsidP="00890231">
      <w:pPr>
        <w:pStyle w:val="Brdtextmedindrag"/>
      </w:pPr>
    </w:p>
    <w:p w14:paraId="402E681B" w14:textId="77777777" w:rsidR="00890231" w:rsidRPr="00CB52D0" w:rsidRDefault="00890231" w:rsidP="00890231">
      <w:pPr>
        <w:pStyle w:val="Brdtext"/>
      </w:pPr>
      <w:r w:rsidRPr="00CB52D0">
        <w:t xml:space="preserve">Paragrafen innehåller bestämmelser om högsta förfogandebelopp och kapitalkonserveringsplan. </w:t>
      </w:r>
    </w:p>
    <w:p w14:paraId="7A20B6D9" w14:textId="65D97453" w:rsidR="00890231" w:rsidRPr="00CB52D0" w:rsidRDefault="00890231" w:rsidP="00890231">
      <w:pPr>
        <w:pStyle w:val="Brdtextmedindrag"/>
      </w:pPr>
      <w:r w:rsidRPr="00CB52D0">
        <w:t xml:space="preserve">I </w:t>
      </w:r>
      <w:r w:rsidRPr="00CB52D0">
        <w:rPr>
          <w:i/>
          <w:iCs/>
        </w:rPr>
        <w:t>första stycket</w:t>
      </w:r>
      <w:r w:rsidRPr="00CB52D0">
        <w:t xml:space="preserve"> görs en följdändring med anledning av att punkterna i 10 kap. 1 § numreras om.</w:t>
      </w:r>
    </w:p>
    <w:p w14:paraId="5413A9C7" w14:textId="77777777" w:rsidR="00890231" w:rsidRPr="00054FCF" w:rsidRDefault="00890231" w:rsidP="006C5C28">
      <w:pPr>
        <w:pStyle w:val="Rubrik4utannumrering"/>
      </w:pPr>
      <w:r w:rsidRPr="00054FCF">
        <w:t>10 kap. Bemyndiganden</w:t>
      </w:r>
    </w:p>
    <w:p w14:paraId="11651661" w14:textId="77777777" w:rsidR="00890231" w:rsidRPr="00CB52D0" w:rsidRDefault="00890231" w:rsidP="00890231">
      <w:pPr>
        <w:pStyle w:val="Brdtextmedindrag"/>
        <w:ind w:firstLine="0"/>
        <w:rPr>
          <w:sz w:val="18"/>
          <w:szCs w:val="18"/>
        </w:rPr>
      </w:pPr>
      <w:r w:rsidRPr="00CB52D0">
        <w:rPr>
          <w:b/>
          <w:bCs/>
          <w:sz w:val="18"/>
          <w:szCs w:val="18"/>
        </w:rPr>
        <w:t>1    §</w:t>
      </w:r>
      <w:r w:rsidRPr="00CB52D0">
        <w:rPr>
          <w:sz w:val="18"/>
          <w:szCs w:val="18"/>
        </w:rPr>
        <w:t xml:space="preserve"> Regeringen eller den myndighet som regeringen bestämmer får meddela föreskrifter om </w:t>
      </w:r>
    </w:p>
    <w:p w14:paraId="6E184DF8" w14:textId="77777777" w:rsidR="00890231" w:rsidRPr="00CB52D0" w:rsidRDefault="00890231" w:rsidP="00890231">
      <w:pPr>
        <w:pStyle w:val="Brdtextmedindrag"/>
        <w:rPr>
          <w:sz w:val="18"/>
          <w:szCs w:val="18"/>
        </w:rPr>
      </w:pPr>
      <w:r w:rsidRPr="00CB52D0">
        <w:rPr>
          <w:i/>
          <w:iCs/>
          <w:sz w:val="18"/>
          <w:szCs w:val="18"/>
        </w:rPr>
        <w:t>1</w:t>
      </w:r>
      <w:r w:rsidRPr="00CB52D0">
        <w:rPr>
          <w:sz w:val="18"/>
          <w:szCs w:val="18"/>
        </w:rPr>
        <w:t>. de principer som ska beaktas vid fastställandet och graderingen av systemrisk</w:t>
      </w:r>
      <w:r w:rsidRPr="00CB52D0">
        <w:rPr>
          <w:sz w:val="18"/>
          <w:szCs w:val="18"/>
        </w:rPr>
        <w:softHyphen/>
        <w:t>bufferten enligt 4 kap. 1 §,</w:t>
      </w:r>
    </w:p>
    <w:p w14:paraId="35740EEB" w14:textId="19355906" w:rsidR="00890231" w:rsidRPr="00CB52D0" w:rsidRDefault="00890231" w:rsidP="00890231">
      <w:pPr>
        <w:pStyle w:val="Brdtextmedindrag"/>
        <w:rPr>
          <w:sz w:val="18"/>
          <w:szCs w:val="18"/>
        </w:rPr>
      </w:pPr>
      <w:r w:rsidRPr="0000314E">
        <w:rPr>
          <w:i/>
          <w:iCs/>
          <w:sz w:val="18"/>
          <w:szCs w:val="18"/>
        </w:rPr>
        <w:t>2</w:t>
      </w:r>
      <w:r w:rsidRPr="00CB52D0">
        <w:rPr>
          <w:sz w:val="18"/>
          <w:szCs w:val="18"/>
        </w:rPr>
        <w:t>. fastställandet av geografisk tillhörighet hos exponeringar av</w:t>
      </w:r>
      <w:r w:rsidRPr="00CB52D0">
        <w:rPr>
          <w:sz w:val="18"/>
          <w:szCs w:val="18"/>
        </w:rPr>
        <w:softHyphen/>
        <w:t>seende system</w:t>
      </w:r>
      <w:r>
        <w:rPr>
          <w:sz w:val="18"/>
          <w:szCs w:val="18"/>
        </w:rPr>
        <w:softHyphen/>
      </w:r>
      <w:r w:rsidRPr="00CB52D0">
        <w:rPr>
          <w:sz w:val="18"/>
          <w:szCs w:val="18"/>
        </w:rPr>
        <w:t>risk</w:t>
      </w:r>
      <w:r w:rsidRPr="00CB52D0">
        <w:rPr>
          <w:sz w:val="18"/>
          <w:szCs w:val="18"/>
        </w:rPr>
        <w:softHyphen/>
        <w:t>bufferten samt hur de geografiska systemrisk</w:t>
      </w:r>
      <w:r w:rsidRPr="00CB52D0">
        <w:rPr>
          <w:sz w:val="18"/>
          <w:szCs w:val="18"/>
        </w:rPr>
        <w:softHyphen/>
        <w:t>buffertkraven ska sammanvägas,</w:t>
      </w:r>
    </w:p>
    <w:p w14:paraId="406D0F88" w14:textId="77777777" w:rsidR="00890231" w:rsidRPr="00CB52D0" w:rsidRDefault="00890231" w:rsidP="00890231">
      <w:pPr>
        <w:pStyle w:val="Brdtextmedindrag"/>
        <w:rPr>
          <w:sz w:val="18"/>
          <w:szCs w:val="18"/>
        </w:rPr>
      </w:pPr>
      <w:r w:rsidRPr="00CB52D0">
        <w:rPr>
          <w:i/>
          <w:iCs/>
          <w:sz w:val="18"/>
          <w:szCs w:val="18"/>
        </w:rPr>
        <w:t>3</w:t>
      </w:r>
      <w:r w:rsidRPr="00CB52D0">
        <w:rPr>
          <w:sz w:val="18"/>
          <w:szCs w:val="18"/>
        </w:rPr>
        <w:t>. hur systemriskbufferten ska beräknas enligt 4 kap. 2 § och vilka exponeringar bufferten får gälla,</w:t>
      </w:r>
    </w:p>
    <w:p w14:paraId="32F9BD28" w14:textId="77777777" w:rsidR="00890231" w:rsidRPr="00CB52D0" w:rsidRDefault="00890231" w:rsidP="00890231">
      <w:pPr>
        <w:pStyle w:val="Brdtextmedindrag"/>
        <w:rPr>
          <w:sz w:val="18"/>
          <w:szCs w:val="18"/>
        </w:rPr>
      </w:pPr>
      <w:r w:rsidRPr="00CB52D0">
        <w:rPr>
          <w:i/>
          <w:iCs/>
          <w:sz w:val="18"/>
          <w:szCs w:val="18"/>
        </w:rPr>
        <w:t>4</w:t>
      </w:r>
      <w:r w:rsidRPr="00CB52D0">
        <w:rPr>
          <w:sz w:val="18"/>
          <w:szCs w:val="18"/>
        </w:rPr>
        <w:t>. bedömningsgrunder för när ett institut ska utses till globalt system</w:t>
      </w:r>
      <w:r w:rsidRPr="00CB52D0">
        <w:rPr>
          <w:sz w:val="18"/>
          <w:szCs w:val="18"/>
        </w:rPr>
        <w:softHyphen/>
        <w:t>viktigt eller ska flyttas till en högre kategori av globalt systemviktiga institut,</w:t>
      </w:r>
    </w:p>
    <w:p w14:paraId="31DA7ED3" w14:textId="77777777" w:rsidR="00890231" w:rsidRPr="00CB52D0" w:rsidRDefault="00890231" w:rsidP="00890231">
      <w:pPr>
        <w:pStyle w:val="Brdtextmedindrag"/>
        <w:rPr>
          <w:sz w:val="18"/>
          <w:szCs w:val="18"/>
        </w:rPr>
      </w:pPr>
      <w:r w:rsidRPr="00CB52D0">
        <w:rPr>
          <w:i/>
          <w:iCs/>
          <w:sz w:val="18"/>
          <w:szCs w:val="18"/>
        </w:rPr>
        <w:t>5</w:t>
      </w:r>
      <w:r w:rsidRPr="00CB52D0">
        <w:rPr>
          <w:sz w:val="18"/>
          <w:szCs w:val="18"/>
        </w:rPr>
        <w:t>. hur övriga systemviktiga insti</w:t>
      </w:r>
      <w:r w:rsidRPr="00CB52D0">
        <w:rPr>
          <w:sz w:val="18"/>
          <w:szCs w:val="18"/>
        </w:rPr>
        <w:softHyphen/>
        <w:t>tut ska identifieras och hur bedöm</w:t>
      </w:r>
      <w:r w:rsidRPr="00CB52D0">
        <w:rPr>
          <w:sz w:val="18"/>
          <w:szCs w:val="18"/>
        </w:rPr>
        <w:softHyphen/>
        <w:t>ning av tillhörande kapitalbuffert</w:t>
      </w:r>
      <w:r w:rsidRPr="00CB52D0">
        <w:rPr>
          <w:sz w:val="18"/>
          <w:szCs w:val="18"/>
        </w:rPr>
        <w:softHyphen/>
        <w:t>krav ska ske enligt 5 kap. 3 och 4 §§,</w:t>
      </w:r>
    </w:p>
    <w:p w14:paraId="26402F95" w14:textId="77777777" w:rsidR="00890231" w:rsidRPr="00CB52D0" w:rsidRDefault="00890231" w:rsidP="00890231">
      <w:pPr>
        <w:pStyle w:val="Brdtextmedindrag"/>
        <w:rPr>
          <w:sz w:val="18"/>
          <w:szCs w:val="18"/>
        </w:rPr>
      </w:pPr>
      <w:r w:rsidRPr="00CB52D0">
        <w:rPr>
          <w:i/>
          <w:iCs/>
          <w:sz w:val="18"/>
          <w:szCs w:val="18"/>
        </w:rPr>
        <w:t>6</w:t>
      </w:r>
      <w:r w:rsidRPr="00CB52D0">
        <w:rPr>
          <w:sz w:val="18"/>
          <w:szCs w:val="18"/>
        </w:rPr>
        <w:t>. vilka kreditexponeringar som i enlighet med 6 kap. 1 § ska beaktas vid beräkningen av den kontra</w:t>
      </w:r>
      <w:r w:rsidRPr="00CB52D0">
        <w:rPr>
          <w:sz w:val="18"/>
          <w:szCs w:val="18"/>
        </w:rPr>
        <w:softHyphen/>
        <w:t>cykliska kapitalbufferten,</w:t>
      </w:r>
    </w:p>
    <w:p w14:paraId="076E332F" w14:textId="77777777" w:rsidR="00890231" w:rsidRPr="00CB52D0" w:rsidRDefault="00890231" w:rsidP="00890231">
      <w:pPr>
        <w:pStyle w:val="Brdtextmedindrag"/>
        <w:rPr>
          <w:sz w:val="18"/>
          <w:szCs w:val="18"/>
        </w:rPr>
      </w:pPr>
      <w:r w:rsidRPr="00CB52D0">
        <w:rPr>
          <w:i/>
          <w:iCs/>
          <w:sz w:val="18"/>
          <w:szCs w:val="18"/>
        </w:rPr>
        <w:t>7</w:t>
      </w:r>
      <w:r w:rsidRPr="00CB52D0">
        <w:rPr>
          <w:sz w:val="18"/>
          <w:szCs w:val="18"/>
        </w:rPr>
        <w:t>. beräkningen av det viktade genomsnittet av de kontracykliska buffertvärdena enligt 6 kap. 1 §,</w:t>
      </w:r>
    </w:p>
    <w:p w14:paraId="29AE5390" w14:textId="77777777" w:rsidR="00890231" w:rsidRPr="00CB52D0" w:rsidRDefault="00890231" w:rsidP="00890231">
      <w:pPr>
        <w:pStyle w:val="Brdtextmedindrag"/>
        <w:rPr>
          <w:sz w:val="18"/>
          <w:szCs w:val="18"/>
        </w:rPr>
      </w:pPr>
      <w:r w:rsidRPr="00CB52D0">
        <w:rPr>
          <w:i/>
          <w:iCs/>
          <w:sz w:val="18"/>
          <w:szCs w:val="18"/>
        </w:rPr>
        <w:t>8</w:t>
      </w:r>
      <w:r w:rsidRPr="00CB52D0">
        <w:rPr>
          <w:sz w:val="18"/>
          <w:szCs w:val="18"/>
        </w:rPr>
        <w:t>. skyldighet för instituten att ange sina kreditexponeringars geo</w:t>
      </w:r>
      <w:r w:rsidRPr="00CB52D0">
        <w:rPr>
          <w:sz w:val="18"/>
          <w:szCs w:val="18"/>
        </w:rPr>
        <w:softHyphen/>
        <w:t>grafiska område,</w:t>
      </w:r>
    </w:p>
    <w:p w14:paraId="1FC88BB6" w14:textId="77777777" w:rsidR="00890231" w:rsidRPr="00CB52D0" w:rsidRDefault="00890231" w:rsidP="00890231">
      <w:pPr>
        <w:pStyle w:val="Brdtextmedindrag"/>
        <w:rPr>
          <w:sz w:val="18"/>
          <w:szCs w:val="18"/>
        </w:rPr>
      </w:pPr>
      <w:r w:rsidRPr="00CB52D0">
        <w:rPr>
          <w:i/>
          <w:iCs/>
          <w:sz w:val="18"/>
          <w:szCs w:val="18"/>
        </w:rPr>
        <w:t>9</w:t>
      </w:r>
      <w:r w:rsidRPr="00CB52D0">
        <w:rPr>
          <w:sz w:val="18"/>
          <w:szCs w:val="18"/>
        </w:rPr>
        <w:t>. hur högsta förfogandebelopp enligt 8 kap. 1 § ska beräknas och rapporteras,</w:t>
      </w:r>
    </w:p>
    <w:p w14:paraId="6BA49B22" w14:textId="77777777" w:rsidR="00890231" w:rsidRPr="00CB52D0" w:rsidRDefault="00890231" w:rsidP="00890231">
      <w:pPr>
        <w:pStyle w:val="Brdtextmedindrag"/>
        <w:rPr>
          <w:sz w:val="18"/>
          <w:szCs w:val="18"/>
        </w:rPr>
      </w:pPr>
      <w:r w:rsidRPr="00CB52D0">
        <w:rPr>
          <w:i/>
          <w:iCs/>
          <w:sz w:val="18"/>
          <w:szCs w:val="18"/>
        </w:rPr>
        <w:t>10</w:t>
      </w:r>
      <w:r w:rsidRPr="00CB52D0">
        <w:rPr>
          <w:sz w:val="18"/>
          <w:szCs w:val="18"/>
        </w:rPr>
        <w:t>. de krav som en kapital</w:t>
      </w:r>
      <w:r w:rsidRPr="00CB52D0">
        <w:rPr>
          <w:sz w:val="18"/>
          <w:szCs w:val="18"/>
        </w:rPr>
        <w:softHyphen/>
        <w:t>konserveringsplan enligt 8 kap. 1 § ska uppfylla, och</w:t>
      </w:r>
    </w:p>
    <w:p w14:paraId="24E05546" w14:textId="77777777" w:rsidR="00890231" w:rsidRPr="00CB52D0" w:rsidRDefault="00890231" w:rsidP="00890231">
      <w:pPr>
        <w:pStyle w:val="Brdtextmedindrag"/>
        <w:rPr>
          <w:sz w:val="18"/>
          <w:szCs w:val="18"/>
        </w:rPr>
      </w:pPr>
      <w:r w:rsidRPr="00CB52D0">
        <w:rPr>
          <w:i/>
          <w:iCs/>
          <w:sz w:val="18"/>
          <w:szCs w:val="18"/>
        </w:rPr>
        <w:t>11</w:t>
      </w:r>
      <w:r w:rsidRPr="00CB52D0">
        <w:rPr>
          <w:sz w:val="18"/>
          <w:szCs w:val="18"/>
        </w:rPr>
        <w:t>. underrättelseskyldigheten enligt 8 kap. 5 §.</w:t>
      </w:r>
    </w:p>
    <w:p w14:paraId="4D3423E3" w14:textId="77777777" w:rsidR="00890231" w:rsidRPr="00CB52D0" w:rsidRDefault="00890231" w:rsidP="00890231">
      <w:pPr>
        <w:pStyle w:val="Brdtextmedindrag"/>
        <w:ind w:firstLine="0"/>
      </w:pPr>
    </w:p>
    <w:p w14:paraId="6451A3EA" w14:textId="77777777" w:rsidR="00890231" w:rsidRDefault="00890231" w:rsidP="00890231">
      <w:pPr>
        <w:pStyle w:val="Brdtextmedindrag"/>
        <w:ind w:firstLine="0"/>
      </w:pPr>
      <w:r w:rsidRPr="00CB52D0">
        <w:t>Paragrafen innehåller bemyndiganden. Övervägandena finns i av</w:t>
      </w:r>
      <w:r>
        <w:softHyphen/>
      </w:r>
      <w:r w:rsidRPr="00CB52D0">
        <w:t>snitt 14.3.</w:t>
      </w:r>
    </w:p>
    <w:p w14:paraId="2B0A29CA" w14:textId="77777777" w:rsidR="00890231" w:rsidRPr="00CB52D0" w:rsidRDefault="00890231" w:rsidP="00890231">
      <w:pPr>
        <w:pStyle w:val="Brdtextmedindrag"/>
      </w:pPr>
      <w:r w:rsidRPr="00DF0387">
        <w:t>Ändringarna</w:t>
      </w:r>
      <w:r w:rsidRPr="00CB52D0">
        <w:t xml:space="preserve"> innebär att hittillsvarande punkterna 1 och 9 tas bort. Det är följdändringar med anledning av att 3 kap. 3 § och 6 § kap. 3 § tas bort.</w:t>
      </w:r>
    </w:p>
    <w:p w14:paraId="3FF205CC" w14:textId="77777777" w:rsidR="00890231" w:rsidRPr="00CB52D0" w:rsidRDefault="00890231" w:rsidP="00890231">
      <w:pPr>
        <w:pStyle w:val="Rubrik2"/>
      </w:pPr>
      <w:bookmarkStart w:id="414" w:name="_Toc33087325"/>
      <w:bookmarkStart w:id="415" w:name="_Toc65160327"/>
      <w:bookmarkStart w:id="416" w:name="_Toc68700544"/>
      <w:r w:rsidRPr="00CB52D0">
        <w:t>Förslaget till lag om ändring i kreditupplysningslagen (1973:1173)</w:t>
      </w:r>
      <w:bookmarkEnd w:id="414"/>
      <w:bookmarkEnd w:id="415"/>
      <w:bookmarkEnd w:id="416"/>
    </w:p>
    <w:p w14:paraId="42D52DAA" w14:textId="77777777" w:rsidR="00890231" w:rsidRPr="00CB52D0" w:rsidRDefault="00890231" w:rsidP="00890231">
      <w:pPr>
        <w:pStyle w:val="Brdtextmedindrag"/>
        <w:ind w:firstLine="0"/>
        <w:rPr>
          <w:sz w:val="18"/>
          <w:szCs w:val="18"/>
        </w:rPr>
      </w:pPr>
      <w:r w:rsidRPr="00CB52D0">
        <w:rPr>
          <w:b/>
          <w:bCs/>
          <w:sz w:val="18"/>
          <w:szCs w:val="18"/>
        </w:rPr>
        <w:t>11 §</w:t>
      </w:r>
      <w:r w:rsidRPr="00CB52D0">
        <w:rPr>
          <w:sz w:val="18"/>
          <w:szCs w:val="18"/>
        </w:rPr>
        <w:t>    När en kreditupplysning om en fysisk person lämnas ut, ska till den som avses med upplysningen samtidigt och kostnadsfritt sändas ett skriftligt med</w:t>
      </w:r>
      <w:r w:rsidRPr="00CB52D0">
        <w:rPr>
          <w:sz w:val="18"/>
          <w:szCs w:val="18"/>
        </w:rPr>
        <w:softHyphen/>
        <w:t xml:space="preserve">delande om </w:t>
      </w:r>
    </w:p>
    <w:p w14:paraId="0745A256" w14:textId="77777777" w:rsidR="00890231" w:rsidRPr="00CB52D0" w:rsidRDefault="00890231" w:rsidP="00890231">
      <w:pPr>
        <w:pStyle w:val="Brdtextmedindrag"/>
        <w:rPr>
          <w:sz w:val="18"/>
          <w:szCs w:val="18"/>
        </w:rPr>
      </w:pPr>
      <w:r w:rsidRPr="00CB52D0">
        <w:rPr>
          <w:sz w:val="18"/>
          <w:szCs w:val="18"/>
        </w:rPr>
        <w:t>1. </w:t>
      </w:r>
      <w:r w:rsidRPr="00CB52D0">
        <w:rPr>
          <w:spacing w:val="-4"/>
          <w:sz w:val="18"/>
          <w:szCs w:val="18"/>
        </w:rPr>
        <w:t>vem som bedriver kreditupplysningsverksamheten och kontakt</w:t>
      </w:r>
      <w:r w:rsidRPr="00CB52D0">
        <w:rPr>
          <w:spacing w:val="-4"/>
          <w:sz w:val="18"/>
          <w:szCs w:val="18"/>
        </w:rPr>
        <w:softHyphen/>
        <w:t>uppgifter</w:t>
      </w:r>
      <w:r w:rsidRPr="00CB52D0">
        <w:rPr>
          <w:sz w:val="18"/>
          <w:szCs w:val="18"/>
        </w:rPr>
        <w:t xml:space="preserve"> till dataskyddsombudet, om ett sådant ombud krävs enligt artikel 37 i EU:s data</w:t>
      </w:r>
      <w:r w:rsidRPr="00CB52D0">
        <w:rPr>
          <w:sz w:val="18"/>
          <w:szCs w:val="18"/>
        </w:rPr>
        <w:softHyphen/>
        <w:t xml:space="preserve">skyddsförordning, </w:t>
      </w:r>
    </w:p>
    <w:p w14:paraId="15716CF9" w14:textId="77777777" w:rsidR="00890231" w:rsidRPr="00CB52D0" w:rsidRDefault="00890231" w:rsidP="00890231">
      <w:pPr>
        <w:pStyle w:val="Brdtextmedindrag"/>
        <w:rPr>
          <w:sz w:val="18"/>
          <w:szCs w:val="18"/>
        </w:rPr>
      </w:pPr>
      <w:r w:rsidRPr="00CB52D0">
        <w:rPr>
          <w:sz w:val="18"/>
          <w:szCs w:val="18"/>
        </w:rPr>
        <w:t xml:space="preserve">2. ändamålen med och den rättsliga grunden för behandlingen, </w:t>
      </w:r>
    </w:p>
    <w:p w14:paraId="3B6E5AFC" w14:textId="77777777" w:rsidR="00890231" w:rsidRPr="00CB52D0" w:rsidRDefault="00890231" w:rsidP="00890231">
      <w:pPr>
        <w:pStyle w:val="Brdtextmedindrag"/>
        <w:rPr>
          <w:sz w:val="18"/>
          <w:szCs w:val="18"/>
        </w:rPr>
      </w:pPr>
      <w:r w:rsidRPr="00CB52D0">
        <w:rPr>
          <w:sz w:val="18"/>
          <w:szCs w:val="18"/>
        </w:rPr>
        <w:t xml:space="preserve">3. vilka kategorier av personuppgifter som behandlas, varifrån uppgifterna hämtats och hur länge uppgifterna kommer att lagras, </w:t>
      </w:r>
    </w:p>
    <w:p w14:paraId="13A536D0" w14:textId="77777777" w:rsidR="00890231" w:rsidRPr="00CB52D0" w:rsidRDefault="00890231" w:rsidP="00890231">
      <w:pPr>
        <w:pStyle w:val="Brdtextmedindrag"/>
        <w:rPr>
          <w:sz w:val="18"/>
          <w:szCs w:val="18"/>
        </w:rPr>
      </w:pPr>
      <w:r w:rsidRPr="00CB52D0">
        <w:rPr>
          <w:sz w:val="18"/>
          <w:szCs w:val="18"/>
        </w:rPr>
        <w:t xml:space="preserve">4. de uppgifter, omdömen och råd som upplysningen innehåller om honom eller henne, </w:t>
      </w:r>
    </w:p>
    <w:p w14:paraId="4434850E" w14:textId="77777777" w:rsidR="00890231" w:rsidRPr="00CB52D0" w:rsidRDefault="00890231" w:rsidP="00890231">
      <w:pPr>
        <w:pStyle w:val="Brdtextmedindrag"/>
        <w:rPr>
          <w:sz w:val="18"/>
          <w:szCs w:val="18"/>
        </w:rPr>
      </w:pPr>
      <w:r w:rsidRPr="00CB52D0">
        <w:rPr>
          <w:sz w:val="18"/>
          <w:szCs w:val="18"/>
        </w:rPr>
        <w:lastRenderedPageBreak/>
        <w:t xml:space="preserve">5. möjligheten att få tillgång till och rättelse av de uppgifter som rör honom eller henne, </w:t>
      </w:r>
    </w:p>
    <w:p w14:paraId="2DE14C78" w14:textId="77777777" w:rsidR="00890231" w:rsidRPr="00CB52D0" w:rsidRDefault="00890231" w:rsidP="00890231">
      <w:pPr>
        <w:pStyle w:val="Brdtextmedindrag"/>
        <w:rPr>
          <w:sz w:val="18"/>
          <w:szCs w:val="18"/>
        </w:rPr>
      </w:pPr>
      <w:r w:rsidRPr="00CB52D0">
        <w:rPr>
          <w:sz w:val="18"/>
          <w:szCs w:val="18"/>
        </w:rPr>
        <w:t>6. vilka kategorier av mottagare som kan ta del av personupp</w:t>
      </w:r>
      <w:r w:rsidRPr="00CB52D0">
        <w:rPr>
          <w:sz w:val="18"/>
          <w:szCs w:val="18"/>
        </w:rPr>
        <w:softHyphen/>
        <w:t xml:space="preserve">gifterna och vem som har begärt upplysningen, och </w:t>
      </w:r>
    </w:p>
    <w:p w14:paraId="373F5E07" w14:textId="77777777" w:rsidR="00890231" w:rsidRPr="00CB52D0" w:rsidRDefault="00890231" w:rsidP="00890231">
      <w:pPr>
        <w:pStyle w:val="Brdtextmedindrag"/>
        <w:rPr>
          <w:sz w:val="18"/>
          <w:szCs w:val="18"/>
        </w:rPr>
      </w:pPr>
      <w:r w:rsidRPr="00CB52D0">
        <w:rPr>
          <w:sz w:val="18"/>
          <w:szCs w:val="18"/>
        </w:rPr>
        <w:t>7. möjligheten att framställa klagomål till Integritetsskyddsmyndigheten.</w:t>
      </w:r>
    </w:p>
    <w:p w14:paraId="1507027F" w14:textId="1A9138AE" w:rsidR="00890231" w:rsidRPr="00CB52D0" w:rsidRDefault="00890231" w:rsidP="00890231">
      <w:pPr>
        <w:pStyle w:val="Brdtextmedindrag"/>
        <w:rPr>
          <w:i/>
          <w:sz w:val="18"/>
          <w:szCs w:val="18"/>
        </w:rPr>
      </w:pPr>
      <w:r w:rsidRPr="00CB52D0">
        <w:rPr>
          <w:sz w:val="18"/>
          <w:szCs w:val="18"/>
        </w:rPr>
        <w:t>Om kreditupplysningen läm</w:t>
      </w:r>
      <w:r w:rsidRPr="00CB52D0">
        <w:rPr>
          <w:sz w:val="18"/>
          <w:szCs w:val="18"/>
        </w:rPr>
        <w:softHyphen/>
        <w:t>nas ut till ett svenskt kredit</w:t>
      </w:r>
      <w:r w:rsidRPr="00CB52D0">
        <w:rPr>
          <w:sz w:val="18"/>
          <w:szCs w:val="18"/>
        </w:rPr>
        <w:softHyphen/>
        <w:t xml:space="preserve">institut eller </w:t>
      </w:r>
      <w:r w:rsidRPr="00CB52D0">
        <w:rPr>
          <w:i/>
          <w:sz w:val="18"/>
          <w:szCs w:val="18"/>
        </w:rPr>
        <w:t xml:space="preserve">ett bolag som avses i </w:t>
      </w:r>
      <w:r w:rsidR="00AD00B6" w:rsidRPr="00CB52D0">
        <w:rPr>
          <w:i/>
          <w:sz w:val="18"/>
          <w:szCs w:val="18"/>
        </w:rPr>
        <w:t>1</w:t>
      </w:r>
      <w:r w:rsidR="00AD00B6">
        <w:rPr>
          <w:i/>
          <w:sz w:val="18"/>
          <w:szCs w:val="18"/>
        </w:rPr>
        <w:t> </w:t>
      </w:r>
      <w:r w:rsidRPr="00CB52D0">
        <w:rPr>
          <w:i/>
          <w:sz w:val="18"/>
          <w:szCs w:val="18"/>
        </w:rPr>
        <w:t xml:space="preserve">kap. </w:t>
      </w:r>
      <w:r w:rsidR="00AD00B6" w:rsidRPr="00CB52D0">
        <w:rPr>
          <w:i/>
          <w:sz w:val="18"/>
          <w:szCs w:val="18"/>
        </w:rPr>
        <w:t>2</w:t>
      </w:r>
      <w:r w:rsidR="00AD00B6">
        <w:rPr>
          <w:i/>
          <w:sz w:val="18"/>
          <w:szCs w:val="18"/>
        </w:rPr>
        <w:t> </w:t>
      </w:r>
      <w:r w:rsidRPr="00CB52D0">
        <w:rPr>
          <w:i/>
          <w:sz w:val="18"/>
          <w:szCs w:val="18"/>
        </w:rPr>
        <w:t>§ första stycket</w:t>
      </w:r>
      <w:r w:rsidR="0043758A">
        <w:rPr>
          <w:i/>
          <w:sz w:val="18"/>
          <w:szCs w:val="18"/>
        </w:rPr>
        <w:t> </w:t>
      </w:r>
      <w:r w:rsidR="00AD00B6" w:rsidRPr="00CB52D0">
        <w:rPr>
          <w:i/>
          <w:sz w:val="18"/>
          <w:szCs w:val="18"/>
        </w:rPr>
        <w:t>7</w:t>
      </w:r>
      <w:r w:rsidR="00AD00B6">
        <w:rPr>
          <w:i/>
          <w:sz w:val="18"/>
          <w:szCs w:val="18"/>
        </w:rPr>
        <w:t> </w:t>
      </w:r>
      <w:r w:rsidRPr="00CB52D0">
        <w:rPr>
          <w:i/>
          <w:sz w:val="18"/>
          <w:szCs w:val="18"/>
        </w:rPr>
        <w:t xml:space="preserve">c–f lagen (2014:968) om särskild tillsyn över kreditinstitut och </w:t>
      </w:r>
      <w:r w:rsidRPr="0000314E">
        <w:rPr>
          <w:i/>
          <w:sz w:val="18"/>
          <w:szCs w:val="18"/>
        </w:rPr>
        <w:t>värdepappersbolag</w:t>
      </w:r>
      <w:r w:rsidRPr="00CB52D0">
        <w:rPr>
          <w:sz w:val="18"/>
          <w:szCs w:val="18"/>
        </w:rPr>
        <w:t>, eller till ett mot</w:t>
      </w:r>
      <w:r w:rsidRPr="00CB52D0">
        <w:rPr>
          <w:sz w:val="18"/>
          <w:szCs w:val="18"/>
        </w:rPr>
        <w:softHyphen/>
        <w:t>svarande utländskt företag, för att an</w:t>
      </w:r>
      <w:r w:rsidRPr="00CB52D0">
        <w:rPr>
          <w:sz w:val="18"/>
          <w:szCs w:val="18"/>
        </w:rPr>
        <w:softHyphen/>
        <w:t>vändas endast som under</w:t>
      </w:r>
      <w:r w:rsidRPr="00CB52D0">
        <w:rPr>
          <w:sz w:val="18"/>
          <w:szCs w:val="18"/>
        </w:rPr>
        <w:softHyphen/>
        <w:t>lag för beräkning av kapital</w:t>
      </w:r>
      <w:r w:rsidRPr="00CB52D0">
        <w:rPr>
          <w:sz w:val="18"/>
          <w:szCs w:val="18"/>
        </w:rPr>
        <w:softHyphen/>
        <w:t>kravet för kreditrisker med en sådan metod so</w:t>
      </w:r>
      <w:r w:rsidRPr="00CB52D0">
        <w:rPr>
          <w:spacing w:val="-4"/>
          <w:sz w:val="18"/>
          <w:szCs w:val="18"/>
        </w:rPr>
        <w:t>m avses i arti</w:t>
      </w:r>
      <w:r w:rsidRPr="00CB52D0">
        <w:rPr>
          <w:spacing w:val="-4"/>
          <w:sz w:val="18"/>
          <w:szCs w:val="18"/>
        </w:rPr>
        <w:softHyphen/>
        <w:t>kel 143.1 i Europa</w:t>
      </w:r>
      <w:r w:rsidRPr="00CB52D0">
        <w:rPr>
          <w:spacing w:val="-4"/>
          <w:sz w:val="18"/>
          <w:szCs w:val="18"/>
        </w:rPr>
        <w:softHyphen/>
        <w:t>parlamentets</w:t>
      </w:r>
      <w:r w:rsidRPr="00CB52D0">
        <w:rPr>
          <w:sz w:val="18"/>
          <w:szCs w:val="18"/>
        </w:rPr>
        <w:t xml:space="preserve"> och rådets förord</w:t>
      </w:r>
      <w:r w:rsidRPr="00CB52D0">
        <w:rPr>
          <w:sz w:val="18"/>
          <w:szCs w:val="18"/>
        </w:rPr>
        <w:softHyphen/>
        <w:t>ning (EU) nr 575/2013 av den 26 juni 2013 om tillsynskrav för kreditinstitut och om änd</w:t>
      </w:r>
      <w:r w:rsidRPr="00CB52D0">
        <w:rPr>
          <w:sz w:val="18"/>
          <w:szCs w:val="18"/>
        </w:rPr>
        <w:softHyphen/>
        <w:t>ring av förordning (EU) nr 648/2012, får med</w:t>
      </w:r>
      <w:r w:rsidRPr="00CB52D0">
        <w:rPr>
          <w:sz w:val="18"/>
          <w:szCs w:val="18"/>
        </w:rPr>
        <w:softHyphen/>
        <w:t>delandet sändas senare men utan onödigt dröjsmål och begränsas till infor</w:t>
      </w:r>
      <w:r w:rsidRPr="00CB52D0">
        <w:rPr>
          <w:sz w:val="18"/>
          <w:szCs w:val="18"/>
        </w:rPr>
        <w:softHyphen/>
        <w:t>mation enligt första stycket 1, 2 och 6. Om den som avses med upplysningen begär det, ska även information enligt 3, 4, 5 och 7 sändas till honom eller henne.</w:t>
      </w:r>
    </w:p>
    <w:p w14:paraId="48F76E58" w14:textId="77777777" w:rsidR="00890231" w:rsidRPr="00CB52D0" w:rsidRDefault="00890231" w:rsidP="00890231">
      <w:pPr>
        <w:pStyle w:val="Brdtextmedindrag"/>
        <w:rPr>
          <w:sz w:val="18"/>
          <w:szCs w:val="18"/>
        </w:rPr>
      </w:pPr>
      <w:r w:rsidRPr="00CB52D0">
        <w:rPr>
          <w:sz w:val="18"/>
          <w:szCs w:val="18"/>
        </w:rPr>
        <w:t>Första och andra styckena gäller också när en kreditupplysning lämnas om ett handelsbolag eller kommanditbolag.</w:t>
      </w:r>
    </w:p>
    <w:p w14:paraId="57510640" w14:textId="77777777" w:rsidR="00890231" w:rsidRPr="00CB52D0" w:rsidRDefault="00890231" w:rsidP="00890231">
      <w:pPr>
        <w:pStyle w:val="Brdtextmedindrag"/>
        <w:rPr>
          <w:sz w:val="18"/>
          <w:szCs w:val="18"/>
        </w:rPr>
      </w:pPr>
      <w:r w:rsidRPr="00CB52D0">
        <w:rPr>
          <w:sz w:val="18"/>
          <w:szCs w:val="18"/>
        </w:rPr>
        <w:t>Första–tredje styckena gäller inte kreditupplysningar som lämnas genom offentliggörande på ett sådant sätt som avses i tryckfrihets</w:t>
      </w:r>
      <w:r w:rsidRPr="00CB52D0">
        <w:rPr>
          <w:sz w:val="18"/>
          <w:szCs w:val="18"/>
        </w:rPr>
        <w:softHyphen/>
        <w:t>förordningen eller yttrandefrihetsgrundlagen, utom när upplys</w:t>
      </w:r>
      <w:r w:rsidRPr="00CB52D0">
        <w:rPr>
          <w:sz w:val="18"/>
          <w:szCs w:val="18"/>
        </w:rPr>
        <w:softHyphen/>
        <w:t>ningarna</w:t>
      </w:r>
      <w:r w:rsidRPr="00CB52D0">
        <w:rPr>
          <w:spacing w:val="-2"/>
          <w:sz w:val="18"/>
          <w:szCs w:val="18"/>
        </w:rPr>
        <w:t xml:space="preserve"> tillhandahålls ur en databas enligt 1 kap. 4 § yttrandefri</w:t>
      </w:r>
      <w:r w:rsidRPr="00CB52D0">
        <w:rPr>
          <w:spacing w:val="-2"/>
          <w:sz w:val="18"/>
          <w:szCs w:val="18"/>
        </w:rPr>
        <w:softHyphen/>
        <w:t>hets</w:t>
      </w:r>
      <w:r w:rsidRPr="00CB52D0">
        <w:rPr>
          <w:spacing w:val="-2"/>
          <w:sz w:val="18"/>
          <w:szCs w:val="18"/>
        </w:rPr>
        <w:softHyphen/>
        <w:t>grundlagen</w:t>
      </w:r>
      <w:r w:rsidRPr="00CB52D0">
        <w:rPr>
          <w:spacing w:val="-4"/>
          <w:sz w:val="18"/>
          <w:szCs w:val="18"/>
        </w:rPr>
        <w:t xml:space="preserve"> på sätt som avses i den paragrafens första stycke 2 a–c.</w:t>
      </w:r>
    </w:p>
    <w:p w14:paraId="5A69AEBF" w14:textId="77777777" w:rsidR="00890231" w:rsidRPr="00CB52D0" w:rsidRDefault="00890231" w:rsidP="00890231">
      <w:pPr>
        <w:pStyle w:val="Brdtextmedindrag"/>
      </w:pPr>
    </w:p>
    <w:p w14:paraId="2361CC00" w14:textId="77777777" w:rsidR="00890231" w:rsidRPr="00CB52D0" w:rsidRDefault="00890231" w:rsidP="00890231">
      <w:pPr>
        <w:pStyle w:val="Brdtext"/>
      </w:pPr>
      <w:r w:rsidRPr="00CB52D0">
        <w:t xml:space="preserve">Paragrafen innehåller bestämmelser om att den som avses med en </w:t>
      </w:r>
      <w:r w:rsidRPr="00CB52D0">
        <w:rPr>
          <w:spacing w:val="-4"/>
        </w:rPr>
        <w:t>kredit</w:t>
      </w:r>
      <w:r w:rsidRPr="00CB52D0">
        <w:rPr>
          <w:spacing w:val="-4"/>
        </w:rPr>
        <w:softHyphen/>
        <w:t>upplysning ska informeras i olika avseenden samtidigt som upp</w:t>
      </w:r>
      <w:r w:rsidRPr="00CB52D0">
        <w:rPr>
          <w:spacing w:val="-4"/>
        </w:rPr>
        <w:softHyphen/>
        <w:t>lysningen</w:t>
      </w:r>
      <w:r w:rsidRPr="00CB52D0">
        <w:t xml:space="preserve"> lämnas ut. Övervägandena finns i avsnitten 14.5.1 och 14.5.3.</w:t>
      </w:r>
    </w:p>
    <w:p w14:paraId="79DBE414" w14:textId="77777777" w:rsidR="00890231" w:rsidRPr="00CB52D0" w:rsidRDefault="00890231" w:rsidP="00890231">
      <w:pPr>
        <w:pStyle w:val="Brdtextmedindrag"/>
      </w:pPr>
      <w:r w:rsidRPr="00CB52D0">
        <w:t xml:space="preserve">I </w:t>
      </w:r>
      <w:r w:rsidRPr="00CB52D0">
        <w:rPr>
          <w:i/>
        </w:rPr>
        <w:t>andra stycket</w:t>
      </w:r>
      <w:r w:rsidRPr="00CB52D0">
        <w:t xml:space="preserve"> görs en följdändring med anledning av att de </w:t>
      </w:r>
      <w:r w:rsidRPr="00CB52D0">
        <w:rPr>
          <w:spacing w:val="-4"/>
        </w:rPr>
        <w:t>flesta värde</w:t>
      </w:r>
      <w:r w:rsidRPr="00CB52D0">
        <w:rPr>
          <w:spacing w:val="-4"/>
        </w:rPr>
        <w:softHyphen/>
        <w:t>pappersbolag inte längre ska tillämpa tillsynsförordningen utan i stället ska tillämpa värdepappersbolagsförordningen. Den ändringen innebär</w:t>
      </w:r>
      <w:r w:rsidRPr="00CB52D0">
        <w:t xml:space="preserve"> att bestäm</w:t>
      </w:r>
      <w:r w:rsidRPr="00CB52D0">
        <w:softHyphen/>
        <w:t>melsen gäller bara för värdepappersbolag som ska tillämpa tillsyns</w:t>
      </w:r>
      <w:r w:rsidRPr="00CB52D0">
        <w:softHyphen/>
        <w:t xml:space="preserve">lagen. </w:t>
      </w:r>
    </w:p>
    <w:p w14:paraId="03C9C96E" w14:textId="77777777" w:rsidR="00890231" w:rsidRPr="00CB52D0" w:rsidRDefault="00890231" w:rsidP="00890231">
      <w:pPr>
        <w:pStyle w:val="Brdtextmedindrag"/>
      </w:pPr>
      <w:r w:rsidRPr="00CB52D0">
        <w:t>I stycket görs även en följdändring med anledning av att tillsyns</w:t>
      </w:r>
      <w:r w:rsidRPr="00CB52D0">
        <w:softHyphen/>
        <w:t>för</w:t>
      </w:r>
      <w:r w:rsidRPr="00CB52D0">
        <w:softHyphen/>
        <w:t>ord</w:t>
      </w:r>
      <w:r w:rsidRPr="00CB52D0">
        <w:softHyphen/>
        <w:t>ningens titel har ändrats genom värdepappersbolagsförordningen. Hänvis</w:t>
      </w:r>
      <w:r w:rsidRPr="00CB52D0">
        <w:softHyphen/>
        <w:t>ningen till förordningen är dynamisk.</w:t>
      </w:r>
    </w:p>
    <w:p w14:paraId="6F4145AB" w14:textId="77777777" w:rsidR="00890231" w:rsidRPr="00CB52D0" w:rsidRDefault="00890231" w:rsidP="00890231">
      <w:pPr>
        <w:pStyle w:val="Rubrik2"/>
      </w:pPr>
      <w:bookmarkStart w:id="417" w:name="_Toc65160328"/>
      <w:bookmarkStart w:id="418" w:name="_Toc68700545"/>
      <w:bookmarkStart w:id="419" w:name="_Toc33087326"/>
      <w:r w:rsidRPr="00CB52D0">
        <w:t>Förslaget till lag om ändring i lagen (1980:1097) om den Svenska skeppshypotekskassan</w:t>
      </w:r>
      <w:bookmarkEnd w:id="417"/>
      <w:bookmarkEnd w:id="418"/>
    </w:p>
    <w:p w14:paraId="361AA09E" w14:textId="77777777" w:rsidR="00890231" w:rsidRPr="00CB52D0" w:rsidRDefault="00890231" w:rsidP="00890231">
      <w:pPr>
        <w:pStyle w:val="Brdtext"/>
        <w:spacing w:line="220" w:lineRule="exact"/>
        <w:rPr>
          <w:sz w:val="18"/>
          <w:szCs w:val="18"/>
        </w:rPr>
      </w:pPr>
      <w:r w:rsidRPr="00CB52D0">
        <w:rPr>
          <w:b/>
          <w:sz w:val="18"/>
          <w:szCs w:val="18"/>
        </w:rPr>
        <w:t>3 a §</w:t>
      </w:r>
      <w:r w:rsidRPr="00CB52D0">
        <w:rPr>
          <w:sz w:val="18"/>
          <w:szCs w:val="18"/>
        </w:rPr>
        <w:t>    Av lagen (2014:968) om särskild tillsyn över kreditinstitut och värde</w:t>
      </w:r>
      <w:r w:rsidRPr="00CB52D0">
        <w:rPr>
          <w:sz w:val="18"/>
          <w:szCs w:val="18"/>
        </w:rPr>
        <w:softHyphen/>
        <w:t>pappersbolag och lagen (2014:966) om kapitalbuffertar framgår att lagarna och bestäm</w:t>
      </w:r>
      <w:r w:rsidRPr="00CB52D0">
        <w:rPr>
          <w:sz w:val="18"/>
          <w:szCs w:val="18"/>
        </w:rPr>
        <w:softHyphen/>
        <w:t>melser i Europaparlamentets och rådets förordning (EU) nr 575/2013 av den 26 juni 2013 om tillsynskrav för kreditinstitut och om ändring av förordning (EU) nr 648/2012 ska tillämpas för Svenska skeppshypo</w:t>
      </w:r>
      <w:r w:rsidRPr="00CB52D0">
        <w:rPr>
          <w:sz w:val="18"/>
          <w:szCs w:val="18"/>
        </w:rPr>
        <w:softHyphen/>
        <w:t>tekskassan.</w:t>
      </w:r>
    </w:p>
    <w:p w14:paraId="36908BAA" w14:textId="77777777" w:rsidR="00890231" w:rsidRPr="00CB52D0" w:rsidRDefault="00890231" w:rsidP="00890231">
      <w:pPr>
        <w:pStyle w:val="Brdtextmedindrag"/>
      </w:pPr>
    </w:p>
    <w:p w14:paraId="624AD06C" w14:textId="77777777" w:rsidR="00890231" w:rsidRPr="00CB52D0" w:rsidRDefault="00890231" w:rsidP="00890231">
      <w:pPr>
        <w:pStyle w:val="Brdtext"/>
      </w:pPr>
      <w:r w:rsidRPr="00CB52D0">
        <w:t xml:space="preserve">Paragrafen innehåller en upplysning om att tillsynslagen, </w:t>
      </w:r>
      <w:r>
        <w:t>buffert</w:t>
      </w:r>
      <w:r w:rsidRPr="00CB52D0">
        <w:t>lagen och bestämmelser i tillsynsförord</w:t>
      </w:r>
      <w:r w:rsidRPr="00CB52D0">
        <w:softHyphen/>
        <w:t>ningen ska tillämpas för Svenska skepps</w:t>
      </w:r>
      <w:r>
        <w:softHyphen/>
      </w:r>
      <w:r w:rsidRPr="00CB52D0">
        <w:t xml:space="preserve">hypotekskassan. Övervägandena finns i avsnitt 14.5.1. </w:t>
      </w:r>
    </w:p>
    <w:p w14:paraId="6B2AAD01" w14:textId="77777777" w:rsidR="00890231" w:rsidRPr="00CB52D0" w:rsidRDefault="00890231" w:rsidP="00890231">
      <w:pPr>
        <w:pStyle w:val="Brdtextmedindrag"/>
      </w:pPr>
      <w:r w:rsidRPr="00CB52D0">
        <w:t>Ändringen är en följdändring med anledning av att tillsynsförordningens titel har ändrats genom värdepappersbolagsförordningen. Hänvis</w:t>
      </w:r>
      <w:r w:rsidRPr="00CB52D0">
        <w:softHyphen/>
        <w:t>ningen till förordningen är dynamisk.</w:t>
      </w:r>
    </w:p>
    <w:p w14:paraId="5F3BDD2C" w14:textId="77777777" w:rsidR="00890231" w:rsidRPr="00CB52D0" w:rsidRDefault="00890231" w:rsidP="00890231">
      <w:pPr>
        <w:pStyle w:val="Rubrik2"/>
      </w:pPr>
      <w:bookmarkStart w:id="420" w:name="_Toc65160329"/>
      <w:bookmarkStart w:id="421" w:name="_Toc68700546"/>
      <w:r w:rsidRPr="00CB52D0">
        <w:lastRenderedPageBreak/>
        <w:t>Förslaget till lag om ändring i sparbankslagen (1987:619)</w:t>
      </w:r>
      <w:bookmarkEnd w:id="420"/>
      <w:bookmarkEnd w:id="421"/>
    </w:p>
    <w:p w14:paraId="16A0CAB6" w14:textId="77777777" w:rsidR="00890231" w:rsidRPr="00CB52D0" w:rsidRDefault="00890231" w:rsidP="00890231">
      <w:pPr>
        <w:pStyle w:val="Rubrik4utannumrering"/>
        <w:spacing w:before="0"/>
      </w:pPr>
      <w:r w:rsidRPr="00CB52D0">
        <w:t xml:space="preserve">9 kap. </w:t>
      </w:r>
    </w:p>
    <w:p w14:paraId="318D66E9" w14:textId="77777777" w:rsidR="00890231" w:rsidRPr="00CB52D0" w:rsidRDefault="00890231" w:rsidP="00890231">
      <w:pPr>
        <w:pStyle w:val="Brdtext"/>
        <w:spacing w:line="220" w:lineRule="exact"/>
        <w:rPr>
          <w:sz w:val="18"/>
          <w:szCs w:val="18"/>
        </w:rPr>
      </w:pPr>
      <w:r w:rsidRPr="00CB52D0">
        <w:rPr>
          <w:b/>
          <w:sz w:val="18"/>
          <w:szCs w:val="18"/>
        </w:rPr>
        <w:t>1 §</w:t>
      </w:r>
      <w:r w:rsidRPr="00CB52D0">
        <w:rPr>
          <w:sz w:val="18"/>
          <w:szCs w:val="18"/>
        </w:rPr>
        <w:t>    En stiftare, huvudman, sty</w:t>
      </w:r>
      <w:r w:rsidRPr="00CB52D0">
        <w:rPr>
          <w:sz w:val="18"/>
          <w:szCs w:val="18"/>
        </w:rPr>
        <w:softHyphen/>
        <w:t>relseledamot eller delegat, som när han eller hon fullgör sitt upp</w:t>
      </w:r>
      <w:r w:rsidRPr="00CB52D0">
        <w:rPr>
          <w:sz w:val="18"/>
          <w:szCs w:val="18"/>
        </w:rPr>
        <w:softHyphen/>
        <w:t>drag uppsåtligen eller av oakt</w:t>
      </w:r>
      <w:r w:rsidRPr="00CB52D0">
        <w:rPr>
          <w:sz w:val="18"/>
          <w:szCs w:val="18"/>
        </w:rPr>
        <w:softHyphen/>
        <w:t>samhet skadar en sparbank, ska ersätta skadan. Detsamma gäller när skadan tillfogas någon annan genom överträdelse av denna lag, Europaparlamentets och rådets förordning (EU) nr 575/2013 av den 26 juni 2013 om tillsyns</w:t>
      </w:r>
      <w:r w:rsidRPr="00CB52D0">
        <w:rPr>
          <w:sz w:val="18"/>
          <w:szCs w:val="18"/>
        </w:rPr>
        <w:softHyphen/>
        <w:t>krav för kreditinstitut och om ändring av förordning (EU) nr 648/2012, lagen (2014:968) om särskild tillsyn över kredit</w:t>
      </w:r>
      <w:r w:rsidRPr="00CB52D0">
        <w:rPr>
          <w:sz w:val="18"/>
          <w:szCs w:val="18"/>
        </w:rPr>
        <w:softHyphen/>
        <w:t>institut och värde</w:t>
      </w:r>
      <w:r w:rsidRPr="00CB52D0">
        <w:rPr>
          <w:sz w:val="18"/>
          <w:szCs w:val="18"/>
        </w:rPr>
        <w:softHyphen/>
        <w:t>pappersbolag, lagen (2014:966) om kapital</w:t>
      </w:r>
      <w:r w:rsidRPr="00CB52D0">
        <w:rPr>
          <w:sz w:val="18"/>
          <w:szCs w:val="18"/>
        </w:rPr>
        <w:softHyphen/>
        <w:t>buf</w:t>
      </w:r>
      <w:r w:rsidRPr="00CB52D0">
        <w:rPr>
          <w:sz w:val="18"/>
          <w:szCs w:val="18"/>
        </w:rPr>
        <w:softHyphen/>
        <w:t>fer</w:t>
      </w:r>
      <w:r w:rsidRPr="00CB52D0">
        <w:rPr>
          <w:sz w:val="18"/>
          <w:szCs w:val="18"/>
        </w:rPr>
        <w:softHyphen/>
        <w:t>tar, tillämplig lag om års</w:t>
      </w:r>
      <w:r w:rsidRPr="00CB52D0">
        <w:rPr>
          <w:sz w:val="18"/>
          <w:szCs w:val="18"/>
        </w:rPr>
        <w:softHyphen/>
        <w:t>re</w:t>
      </w:r>
      <w:r w:rsidRPr="00CB52D0">
        <w:rPr>
          <w:spacing w:val="-4"/>
          <w:sz w:val="18"/>
          <w:szCs w:val="18"/>
        </w:rPr>
        <w:t>dovisning, lagen (2004:297) om</w:t>
      </w:r>
      <w:r w:rsidRPr="00CB52D0">
        <w:rPr>
          <w:sz w:val="18"/>
          <w:szCs w:val="18"/>
        </w:rPr>
        <w:t xml:space="preserve"> bank- och finan</w:t>
      </w:r>
      <w:r w:rsidRPr="00CB52D0">
        <w:rPr>
          <w:sz w:val="18"/>
          <w:szCs w:val="18"/>
        </w:rPr>
        <w:softHyphen/>
        <w:t>sieringsrörelse eller bankens reglemente.</w:t>
      </w:r>
    </w:p>
    <w:p w14:paraId="18B1B45D" w14:textId="77777777" w:rsidR="00890231" w:rsidRPr="00CB52D0" w:rsidRDefault="00890231" w:rsidP="00890231">
      <w:pPr>
        <w:pStyle w:val="Brdtextmedindrag"/>
      </w:pPr>
    </w:p>
    <w:p w14:paraId="746124B4" w14:textId="77777777" w:rsidR="00890231" w:rsidRPr="00CB52D0" w:rsidRDefault="00890231" w:rsidP="00890231">
      <w:pPr>
        <w:pStyle w:val="Brdtext"/>
      </w:pPr>
      <w:r w:rsidRPr="00CB52D0">
        <w:t xml:space="preserve">Paragrafen innehåller bestämmelser om skadeståndsskyldighet för stiftare, huvudmän, styrelseledamöter och delegater. Övervägandena finns i avsnitt 14.5.1. </w:t>
      </w:r>
    </w:p>
    <w:p w14:paraId="4DCA1430" w14:textId="77777777" w:rsidR="00890231" w:rsidRPr="00CB52D0" w:rsidRDefault="00890231" w:rsidP="00890231">
      <w:pPr>
        <w:pStyle w:val="Brdtextmedindrag"/>
      </w:pPr>
      <w:r w:rsidRPr="00CB52D0">
        <w:t>Ändringen är en följd av att tillsynsförordningens titel har ändrats genom värdepappersbolagsförordningen. Hän</w:t>
      </w:r>
      <w:r w:rsidRPr="00CB52D0">
        <w:softHyphen/>
        <w:t>visningen till förordningen är dynamisk.</w:t>
      </w:r>
    </w:p>
    <w:p w14:paraId="5C754695" w14:textId="77777777" w:rsidR="00890231" w:rsidRPr="00CB52D0" w:rsidRDefault="00890231" w:rsidP="00890231">
      <w:pPr>
        <w:pStyle w:val="Rubrik2"/>
      </w:pPr>
      <w:bookmarkStart w:id="422" w:name="_Toc65160330"/>
      <w:bookmarkStart w:id="423" w:name="_Toc68700547"/>
      <w:r w:rsidRPr="00CB52D0">
        <w:t>Förslaget till lag om ändring i lagen (1988:1385) om</w:t>
      </w:r>
      <w:r w:rsidRPr="00CB52D0">
        <w:rPr>
          <w:rFonts w:ascii="Cambria" w:hAnsi="Cambria"/>
        </w:rPr>
        <w:t> </w:t>
      </w:r>
      <w:r w:rsidRPr="00CB52D0">
        <w:t>Sveriges riksbank</w:t>
      </w:r>
      <w:bookmarkEnd w:id="419"/>
      <w:bookmarkEnd w:id="422"/>
      <w:bookmarkEnd w:id="423"/>
    </w:p>
    <w:p w14:paraId="1A21B778" w14:textId="77777777" w:rsidR="00890231" w:rsidRPr="00CB52D0" w:rsidRDefault="00890231" w:rsidP="00890231">
      <w:pPr>
        <w:pStyle w:val="Rubrik4utannumrering"/>
        <w:spacing w:before="0"/>
      </w:pPr>
      <w:r w:rsidRPr="00CB52D0">
        <w:t xml:space="preserve">4 kap. </w:t>
      </w:r>
    </w:p>
    <w:p w14:paraId="1A883B4E" w14:textId="77777777" w:rsidR="00890231" w:rsidRPr="00CB52D0" w:rsidRDefault="00890231" w:rsidP="00890231">
      <w:pPr>
        <w:pStyle w:val="Brdtext"/>
        <w:rPr>
          <w:sz w:val="18"/>
          <w:szCs w:val="18"/>
        </w:rPr>
      </w:pPr>
      <w:r w:rsidRPr="00CB52D0">
        <w:rPr>
          <w:b/>
          <w:sz w:val="18"/>
          <w:szCs w:val="18"/>
        </w:rPr>
        <w:t>4 a §</w:t>
      </w:r>
      <w:r w:rsidRPr="00CB52D0">
        <w:rPr>
          <w:sz w:val="18"/>
          <w:szCs w:val="18"/>
        </w:rPr>
        <w:t xml:space="preserve">    Om Riksbanken får kännedom om en sådan kritisk situation som avses i </w:t>
      </w:r>
      <w:r w:rsidRPr="00CB52D0" w:rsidDel="00074123">
        <w:rPr>
          <w:sz w:val="18"/>
          <w:szCs w:val="18"/>
        </w:rPr>
        <w:t>6</w:t>
      </w:r>
      <w:r w:rsidRPr="00CB52D0">
        <w:rPr>
          <w:sz w:val="18"/>
          <w:szCs w:val="18"/>
        </w:rPr>
        <w:t> kap. 3 § andra stycket lagen (2014:968) om särskild tillsyn över kreditinstitut och värde</w:t>
      </w:r>
      <w:r w:rsidRPr="00CB52D0">
        <w:rPr>
          <w:sz w:val="18"/>
          <w:szCs w:val="18"/>
        </w:rPr>
        <w:softHyphen/>
        <w:t>pappersbolag, ska Riksbanken omgående underrätta berörda myndigheter inom EES med ansvar för gruppbaserad tillsyn enligt</w:t>
      </w:r>
    </w:p>
    <w:p w14:paraId="7757E877" w14:textId="77777777" w:rsidR="00890231" w:rsidRPr="00CB52D0" w:rsidRDefault="00890231" w:rsidP="00890231">
      <w:pPr>
        <w:pStyle w:val="Brdtextmedindrag"/>
        <w:rPr>
          <w:i/>
          <w:sz w:val="18"/>
          <w:szCs w:val="18"/>
        </w:rPr>
      </w:pPr>
      <w:r w:rsidRPr="00CB52D0">
        <w:rPr>
          <w:i/>
          <w:sz w:val="18"/>
          <w:szCs w:val="18"/>
        </w:rPr>
        <w:t>1.</w:t>
      </w:r>
      <w:r w:rsidRPr="00CB52D0">
        <w:rPr>
          <w:sz w:val="18"/>
          <w:szCs w:val="18"/>
        </w:rPr>
        <w:t> artikel 111 i Europaparlamentets och rådets direktiv 2013/36/EU av den 26 juni 2013 om behörighet att utöva verksamhet i kreditinstitut och om tillsyn av kredit</w:t>
      </w:r>
      <w:r w:rsidRPr="00CB52D0">
        <w:rPr>
          <w:sz w:val="18"/>
          <w:szCs w:val="18"/>
        </w:rPr>
        <w:softHyphen/>
        <w:t xml:space="preserve">institut, om ändring av direktiv 2002/87/EG och om upphävande av </w:t>
      </w:r>
      <w:r w:rsidRPr="00CB52D0">
        <w:rPr>
          <w:i/>
          <w:iCs/>
          <w:sz w:val="18"/>
          <w:szCs w:val="18"/>
        </w:rPr>
        <w:t>direktiven</w:t>
      </w:r>
      <w:r w:rsidRPr="00CB52D0">
        <w:rPr>
          <w:sz w:val="18"/>
          <w:szCs w:val="18"/>
        </w:rPr>
        <w:t xml:space="preserve"> 2006/48/EG och 2006/49/EG, </w:t>
      </w:r>
      <w:r w:rsidRPr="00CB52D0">
        <w:rPr>
          <w:i/>
          <w:iCs/>
          <w:sz w:val="18"/>
          <w:szCs w:val="18"/>
        </w:rPr>
        <w:t>i lydelsen enligt Europaparlamentets och rådets direktiv (EU) 2019/2034, eller</w:t>
      </w:r>
    </w:p>
    <w:p w14:paraId="027E01DD" w14:textId="77777777" w:rsidR="00890231" w:rsidRPr="00CB52D0" w:rsidRDefault="00890231" w:rsidP="00890231">
      <w:pPr>
        <w:pStyle w:val="Brdtextmedindrag"/>
        <w:rPr>
          <w:sz w:val="18"/>
          <w:szCs w:val="18"/>
        </w:rPr>
      </w:pPr>
      <w:r w:rsidRPr="00CB52D0">
        <w:rPr>
          <w:i/>
          <w:sz w:val="18"/>
          <w:szCs w:val="18"/>
        </w:rPr>
        <w:t>2. artikel 46 i Europaparlamentets och rådets direktiv (EU) 2019/2034 av den 27 november 2019 om tillsyn av värdepappersföretag och om ändring av direk</w:t>
      </w:r>
      <w:r w:rsidRPr="00CB52D0">
        <w:rPr>
          <w:i/>
          <w:sz w:val="18"/>
          <w:szCs w:val="18"/>
        </w:rPr>
        <w:softHyphen/>
        <w:t>tiven 2002/87/EG, 2009/65/EG, 2011/61/EU, 2013/36/EU, 2014/59/EU och 2014/65/EU, i den ursprungliga lydelsen</w:t>
      </w:r>
      <w:r w:rsidRPr="00CB52D0">
        <w:rPr>
          <w:sz w:val="18"/>
          <w:szCs w:val="18"/>
        </w:rPr>
        <w:t xml:space="preserve">. </w:t>
      </w:r>
    </w:p>
    <w:p w14:paraId="371A2CAA" w14:textId="77777777" w:rsidR="00890231" w:rsidRPr="00CB52D0" w:rsidRDefault="00890231" w:rsidP="00890231">
      <w:pPr>
        <w:pStyle w:val="Brdtext"/>
      </w:pPr>
    </w:p>
    <w:p w14:paraId="02304424" w14:textId="77777777" w:rsidR="00890231" w:rsidRPr="00CB52D0" w:rsidRDefault="00890231" w:rsidP="00890231">
      <w:pPr>
        <w:pStyle w:val="Brdtext"/>
      </w:pPr>
      <w:r w:rsidRPr="00CB52D0">
        <w:t>Paragrafen innehåller bestämmelser om Riksbankens underrättelse</w:t>
      </w:r>
      <w:r w:rsidRPr="00CB52D0">
        <w:softHyphen/>
        <w:t>skyl</w:t>
      </w:r>
      <w:r w:rsidRPr="00CB52D0">
        <w:softHyphen/>
        <w:t>dighet. Övervägan</w:t>
      </w:r>
      <w:r w:rsidRPr="00CB52D0">
        <w:softHyphen/>
        <w:t>dena finns i avsnitten 6.4</w:t>
      </w:r>
      <w:r>
        <w:t>,</w:t>
      </w:r>
      <w:r w:rsidRPr="00CB52D0">
        <w:t xml:space="preserve"> 14.5.1 och 14.5.3. </w:t>
      </w:r>
    </w:p>
    <w:p w14:paraId="10B2BD0C" w14:textId="77777777" w:rsidR="00890231" w:rsidRPr="00CB52D0" w:rsidRDefault="00890231" w:rsidP="00890231">
      <w:pPr>
        <w:pStyle w:val="Brdtextmedindrag"/>
        <w:rPr>
          <w:spacing w:val="-2"/>
        </w:rPr>
      </w:pPr>
      <w:r w:rsidRPr="00CB52D0">
        <w:t>Paragrafen gäller i en sådan kritisk situation som avses i 6 kap. 3 § andra stycket till</w:t>
      </w:r>
      <w:r w:rsidRPr="00CB52D0">
        <w:softHyphen/>
        <w:t xml:space="preserve">synslagen. Det är fråga om situationer som uppstått i Sverige och som kan </w:t>
      </w:r>
      <w:r w:rsidRPr="00CB52D0">
        <w:rPr>
          <w:rFonts w:hint="eastAsia"/>
        </w:rPr>
        <w:t>ä</w:t>
      </w:r>
      <w:r w:rsidRPr="00CB52D0">
        <w:t>ventyra likviditeten p</w:t>
      </w:r>
      <w:r w:rsidRPr="00CB52D0">
        <w:rPr>
          <w:rFonts w:hint="eastAsia"/>
        </w:rPr>
        <w:t>å</w:t>
      </w:r>
      <w:r w:rsidRPr="00CB52D0">
        <w:t xml:space="preserve"> finansmarknaden eller stabiliteten i det finansiella systemet i n</w:t>
      </w:r>
      <w:r w:rsidRPr="00CB52D0">
        <w:rPr>
          <w:rFonts w:hint="eastAsia"/>
        </w:rPr>
        <w:t>å</w:t>
      </w:r>
      <w:r w:rsidRPr="00CB52D0">
        <w:t>got land inom EES. Riksbankens under</w:t>
      </w:r>
      <w:r w:rsidRPr="00CB52D0">
        <w:softHyphen/>
        <w:t>rättelseskyldighet omfattar både kredit</w:t>
      </w:r>
      <w:r w:rsidRPr="00CB52D0">
        <w:softHyphen/>
        <w:t>insti</w:t>
      </w:r>
      <w:r w:rsidRPr="00CB52D0">
        <w:softHyphen/>
        <w:t>tut och värdepappersbolag. I paragrafen införs en hänvisning till värdepappersbolagsdirektivet efter</w:t>
      </w:r>
      <w:r w:rsidRPr="00CB52D0">
        <w:softHyphen/>
        <w:t>som</w:t>
      </w:r>
      <w:r w:rsidRPr="00CB52D0">
        <w:rPr>
          <w:spacing w:val="-4"/>
        </w:rPr>
        <w:t xml:space="preserve"> det numera är av det direktivet som det följer vilka myn</w:t>
      </w:r>
      <w:r w:rsidRPr="00CB52D0">
        <w:rPr>
          <w:spacing w:val="-4"/>
        </w:rPr>
        <w:softHyphen/>
        <w:t>dig</w:t>
      </w:r>
      <w:r w:rsidRPr="00CB52D0">
        <w:rPr>
          <w:spacing w:val="-4"/>
        </w:rPr>
        <w:softHyphen/>
        <w:t>heter</w:t>
      </w:r>
      <w:r w:rsidRPr="00CB52D0">
        <w:t xml:space="preserve"> som ska underrättas när det gäller värde</w:t>
      </w:r>
      <w:r w:rsidRPr="00CB52D0">
        <w:softHyphen/>
        <w:t>pappersbolag</w:t>
      </w:r>
      <w:r w:rsidRPr="00CB52D0">
        <w:rPr>
          <w:spacing w:val="-2"/>
        </w:rPr>
        <w:t xml:space="preserve">. </w:t>
      </w:r>
    </w:p>
    <w:p w14:paraId="340B3008" w14:textId="77777777" w:rsidR="00890231" w:rsidRPr="00CB52D0" w:rsidRDefault="00890231" w:rsidP="00890231">
      <w:pPr>
        <w:pStyle w:val="Brdtextmedindrag"/>
      </w:pPr>
      <w:r w:rsidRPr="00CB52D0">
        <w:rPr>
          <w:spacing w:val="-2"/>
        </w:rPr>
        <w:lastRenderedPageBreak/>
        <w:t xml:space="preserve">Det görs även </w:t>
      </w:r>
      <w:r w:rsidRPr="00CB52D0">
        <w:t>en följdändring med anledning av att kapital</w:t>
      </w:r>
      <w:r w:rsidRPr="00CB52D0">
        <w:softHyphen/>
        <w:t>täcknings</w:t>
      </w:r>
      <w:r w:rsidRPr="00CB52D0">
        <w:softHyphen/>
        <w:t xml:space="preserve">direktivets titel har ändrats genom värdepappersbolagsdirektivet. </w:t>
      </w:r>
    </w:p>
    <w:p w14:paraId="2C3E7601" w14:textId="77777777" w:rsidR="00890231" w:rsidRPr="00CB52D0" w:rsidRDefault="00890231" w:rsidP="00890231">
      <w:pPr>
        <w:pStyle w:val="Brdtextmedindrag"/>
      </w:pPr>
      <w:r w:rsidRPr="00CB52D0">
        <w:t>Hänvisningarna till kapitaltäckningsdirektivet och värdpappersbolags</w:t>
      </w:r>
      <w:r w:rsidRPr="00CB52D0">
        <w:softHyphen/>
        <w:t xml:space="preserve">direktivet är statiska. </w:t>
      </w:r>
    </w:p>
    <w:p w14:paraId="7341C8B2" w14:textId="77777777" w:rsidR="00890231" w:rsidRPr="00CB52D0" w:rsidRDefault="00890231" w:rsidP="00890231">
      <w:pPr>
        <w:pStyle w:val="Rubrik2"/>
      </w:pPr>
      <w:bookmarkStart w:id="424" w:name="_Toc65160331"/>
      <w:bookmarkStart w:id="425" w:name="_Toc68700548"/>
      <w:bookmarkStart w:id="426" w:name="_Toc33087327"/>
      <w:bookmarkStart w:id="427" w:name="_Hlk24616616"/>
      <w:r w:rsidRPr="00CB52D0">
        <w:t>Förslaget till lag om ändring i lagen (1991:980) om handel med finansiella instrument</w:t>
      </w:r>
      <w:bookmarkEnd w:id="424"/>
      <w:bookmarkEnd w:id="425"/>
    </w:p>
    <w:p w14:paraId="3DBD47AE" w14:textId="77777777" w:rsidR="00890231" w:rsidRPr="00CB52D0" w:rsidRDefault="00890231" w:rsidP="00890231">
      <w:pPr>
        <w:pStyle w:val="Rubrik4utannumrering"/>
        <w:spacing w:before="0"/>
      </w:pPr>
      <w:r w:rsidRPr="00CB52D0">
        <w:t>3 kap. Förfoganden över finansiella instrument som tillhör någon annan</w:t>
      </w:r>
    </w:p>
    <w:p w14:paraId="2173B129" w14:textId="77777777" w:rsidR="00890231" w:rsidRPr="00CB52D0" w:rsidRDefault="00890231" w:rsidP="00890231">
      <w:pPr>
        <w:pStyle w:val="Brdtextmedindrag"/>
        <w:ind w:firstLine="0"/>
        <w:rPr>
          <w:sz w:val="18"/>
          <w:szCs w:val="18"/>
        </w:rPr>
      </w:pPr>
      <w:r w:rsidRPr="00CB52D0">
        <w:rPr>
          <w:b/>
          <w:sz w:val="18"/>
          <w:szCs w:val="18"/>
        </w:rPr>
        <w:t>1 §</w:t>
      </w:r>
      <w:r w:rsidRPr="00CB52D0">
        <w:rPr>
          <w:sz w:val="18"/>
          <w:szCs w:val="18"/>
        </w:rPr>
        <w:t>    Om ett företag som står under tillsyn av Finansinspektionen vill ingå avtal med ägaren till ett finansiellt instrument om att företaget ska ha rätt att förfoga över det finansiella instrumentet för egen räkning, ska avtalet slutas skriftligen i en för ändamålet särskilt upprättad handling som i någon läsbar och varaktig form är tillgäng</w:t>
      </w:r>
      <w:r w:rsidRPr="00CB52D0">
        <w:rPr>
          <w:sz w:val="18"/>
          <w:szCs w:val="18"/>
        </w:rPr>
        <w:softHyphen/>
        <w:t>lig för parterna. Detsamma gäller om företaget medverkar till ett sådant avtal mellan andra parter. Det förfogande som avses ska anges noggrant.</w:t>
      </w:r>
    </w:p>
    <w:p w14:paraId="6E60284A" w14:textId="77777777" w:rsidR="00890231" w:rsidRPr="00CB52D0" w:rsidRDefault="00890231" w:rsidP="00890231">
      <w:pPr>
        <w:pStyle w:val="Brdtextmedindrag"/>
        <w:rPr>
          <w:sz w:val="18"/>
          <w:szCs w:val="18"/>
        </w:rPr>
      </w:pPr>
      <w:r w:rsidRPr="00CB52D0">
        <w:rPr>
          <w:sz w:val="18"/>
          <w:szCs w:val="18"/>
        </w:rPr>
        <w:t xml:space="preserve">Första stycket gäller inte om företagets motpart eller parterna i ett avtal som företaget medverkar till är </w:t>
      </w:r>
    </w:p>
    <w:p w14:paraId="79F69A23" w14:textId="77777777" w:rsidR="00890231" w:rsidRPr="00CB52D0" w:rsidRDefault="00890231" w:rsidP="00890231">
      <w:pPr>
        <w:pStyle w:val="Brdtextmedindrag"/>
        <w:rPr>
          <w:sz w:val="18"/>
          <w:szCs w:val="18"/>
        </w:rPr>
      </w:pPr>
      <w:r w:rsidRPr="00CB52D0">
        <w:rPr>
          <w:sz w:val="18"/>
          <w:szCs w:val="18"/>
        </w:rPr>
        <w:t xml:space="preserve">1. ett annat företag som står under tillsyn av Finansinspektionen eller ett utländskt företag inom EES som i sitt hemland får driva jämförbar verksamhet och som står under betryggande tillsyn av myndighet eller annat behörigt organ, </w:t>
      </w:r>
    </w:p>
    <w:p w14:paraId="04842947" w14:textId="77777777" w:rsidR="00890231" w:rsidRPr="00CB52D0" w:rsidRDefault="00890231" w:rsidP="00890231">
      <w:pPr>
        <w:pStyle w:val="Brdtextmedindrag"/>
        <w:rPr>
          <w:sz w:val="18"/>
          <w:szCs w:val="18"/>
        </w:rPr>
      </w:pPr>
      <w:r w:rsidRPr="00CB52D0">
        <w:rPr>
          <w:sz w:val="18"/>
          <w:szCs w:val="18"/>
        </w:rPr>
        <w:t xml:space="preserve">2. Riksgäldskontoret eller ett utländskt offentligt organ inom EES som är ansvarigt för eller deltar i förvaltningen av statsskulden eller är behörigt att föra konton för kunders räkning, </w:t>
      </w:r>
    </w:p>
    <w:p w14:paraId="5D30464F" w14:textId="77777777" w:rsidR="00890231" w:rsidRPr="00CB52D0" w:rsidRDefault="00890231" w:rsidP="00890231">
      <w:pPr>
        <w:pStyle w:val="Brdtextmedindrag"/>
        <w:rPr>
          <w:sz w:val="18"/>
          <w:szCs w:val="18"/>
        </w:rPr>
      </w:pPr>
      <w:r w:rsidRPr="00CB52D0">
        <w:rPr>
          <w:sz w:val="18"/>
          <w:szCs w:val="18"/>
        </w:rPr>
        <w:t xml:space="preserve">3. Riksbanken eller en utländsk centralbank inom EES, inklusive Europeiska centralbanken, </w:t>
      </w:r>
    </w:p>
    <w:p w14:paraId="20062369" w14:textId="77777777" w:rsidR="00890231" w:rsidRPr="00CB52D0" w:rsidRDefault="00890231" w:rsidP="00890231">
      <w:pPr>
        <w:pStyle w:val="Brdtextmedindrag"/>
        <w:rPr>
          <w:sz w:val="18"/>
          <w:szCs w:val="18"/>
        </w:rPr>
      </w:pPr>
      <w:r w:rsidRPr="00CB52D0">
        <w:rPr>
          <w:sz w:val="18"/>
          <w:szCs w:val="18"/>
        </w:rPr>
        <w:t>4. en multilateral utvecklingsbank, Banken för internationell betalnings</w:t>
      </w:r>
      <w:r w:rsidRPr="00CB52D0">
        <w:rPr>
          <w:sz w:val="18"/>
          <w:szCs w:val="18"/>
        </w:rPr>
        <w:softHyphen/>
        <w:t>utjämning, Internationella valutafonden eller Europeiska investeringsbanken, eller</w:t>
      </w:r>
    </w:p>
    <w:p w14:paraId="26893D66" w14:textId="77777777" w:rsidR="00890231" w:rsidRPr="00CB52D0" w:rsidRDefault="00890231" w:rsidP="00890231">
      <w:pPr>
        <w:pStyle w:val="Brdtextmedindrag"/>
        <w:rPr>
          <w:sz w:val="18"/>
          <w:szCs w:val="18"/>
        </w:rPr>
      </w:pPr>
      <w:r w:rsidRPr="00CB52D0">
        <w:rPr>
          <w:spacing w:val="-4"/>
          <w:sz w:val="18"/>
          <w:szCs w:val="18"/>
        </w:rPr>
        <w:t>5. ett sådant kreditinstitut som</w:t>
      </w:r>
      <w:r w:rsidRPr="00CB52D0">
        <w:rPr>
          <w:sz w:val="18"/>
          <w:szCs w:val="18"/>
        </w:rPr>
        <w:t xml:space="preserve"> </w:t>
      </w:r>
      <w:r w:rsidRPr="00CB52D0">
        <w:rPr>
          <w:spacing w:val="-4"/>
          <w:sz w:val="18"/>
          <w:szCs w:val="18"/>
        </w:rPr>
        <w:t>anges i förteckningen i artikel 2.5</w:t>
      </w:r>
      <w:r w:rsidRPr="00CB52D0">
        <w:rPr>
          <w:sz w:val="18"/>
          <w:szCs w:val="18"/>
        </w:rPr>
        <w:t xml:space="preserve"> i Europaparla</w:t>
      </w:r>
      <w:r w:rsidRPr="00CB52D0">
        <w:rPr>
          <w:sz w:val="18"/>
          <w:szCs w:val="18"/>
        </w:rPr>
        <w:softHyphen/>
        <w:t xml:space="preserve">mentets och rådets direktiv 2013/36/EU av den 26 juni 2013 om behörighet att utöva verksamhet i kreditinstitut och om tillsyn av kreditinstitut, om ändring av direktiv </w:t>
      </w:r>
      <w:r w:rsidRPr="00CB52D0">
        <w:rPr>
          <w:spacing w:val="-4"/>
          <w:sz w:val="18"/>
          <w:szCs w:val="18"/>
        </w:rPr>
        <w:t>2002/87/EG och om upphävande</w:t>
      </w:r>
      <w:r w:rsidRPr="00CB52D0">
        <w:rPr>
          <w:sz w:val="18"/>
          <w:szCs w:val="18"/>
        </w:rPr>
        <w:t xml:space="preserve"> av </w:t>
      </w:r>
      <w:r w:rsidRPr="00CB52D0">
        <w:rPr>
          <w:i/>
          <w:sz w:val="18"/>
          <w:szCs w:val="18"/>
        </w:rPr>
        <w:t>direktiven</w:t>
      </w:r>
      <w:r w:rsidRPr="00CB52D0">
        <w:rPr>
          <w:sz w:val="18"/>
          <w:szCs w:val="18"/>
        </w:rPr>
        <w:t xml:space="preserve"> 2006/48/EG och 2006/49/EG</w:t>
      </w:r>
      <w:r w:rsidRPr="00CB52D0">
        <w:rPr>
          <w:i/>
          <w:iCs/>
          <w:sz w:val="18"/>
          <w:szCs w:val="18"/>
        </w:rPr>
        <w:t>, i lydelsen enligt Europaparlamentets och rådets direktiv (EU) 2019/2034</w:t>
      </w:r>
      <w:r w:rsidRPr="00CB52D0">
        <w:rPr>
          <w:sz w:val="18"/>
          <w:szCs w:val="18"/>
        </w:rPr>
        <w:t>.</w:t>
      </w:r>
    </w:p>
    <w:p w14:paraId="7A054C1E" w14:textId="77777777" w:rsidR="00890231" w:rsidRPr="00CB52D0" w:rsidRDefault="00890231" w:rsidP="00890231">
      <w:pPr>
        <w:pStyle w:val="Brdtextmedindrag"/>
        <w:rPr>
          <w:sz w:val="18"/>
          <w:szCs w:val="18"/>
        </w:rPr>
      </w:pPr>
      <w:r w:rsidRPr="00CB52D0">
        <w:rPr>
          <w:sz w:val="18"/>
          <w:szCs w:val="18"/>
        </w:rPr>
        <w:t xml:space="preserve">Första stycket gäller inte heller om företaget är en sådan central </w:t>
      </w:r>
      <w:r w:rsidRPr="00CB52D0">
        <w:rPr>
          <w:spacing w:val="-4"/>
          <w:sz w:val="18"/>
          <w:szCs w:val="18"/>
        </w:rPr>
        <w:t>motpart som avses i Europaparlamentets och rådets förordning (EU)</w:t>
      </w:r>
      <w:r w:rsidRPr="00CB52D0">
        <w:rPr>
          <w:sz w:val="18"/>
          <w:szCs w:val="18"/>
        </w:rPr>
        <w:t xml:space="preserve"> nr 648/2012 av den 4 juli 2012 om OTC-derivat, centrala motparter och transaktions</w:t>
      </w:r>
      <w:r w:rsidRPr="00CB52D0">
        <w:rPr>
          <w:sz w:val="18"/>
          <w:szCs w:val="18"/>
        </w:rPr>
        <w:softHyphen/>
        <w:t>register.</w:t>
      </w:r>
    </w:p>
    <w:p w14:paraId="3846017A" w14:textId="77777777" w:rsidR="00890231" w:rsidRPr="00CB52D0" w:rsidRDefault="00890231" w:rsidP="00890231">
      <w:pPr>
        <w:pStyle w:val="Brdtextmedindrag"/>
      </w:pPr>
    </w:p>
    <w:p w14:paraId="70B3726B" w14:textId="78DC43E0" w:rsidR="00890231" w:rsidRPr="00CB52D0" w:rsidRDefault="00890231" w:rsidP="0000314E">
      <w:pPr>
        <w:pStyle w:val="Brdtext"/>
      </w:pPr>
      <w:r w:rsidRPr="00CB52D0">
        <w:t xml:space="preserve">Paragrafen innehåller bestämmelser om vissa avtal angående förfoganden över finansiella instrument som tillhör någon annan. Övervägandena finns i avsnitt 14.5.1. </w:t>
      </w:r>
    </w:p>
    <w:p w14:paraId="2F396F8E" w14:textId="77777777" w:rsidR="00890231" w:rsidRPr="00CB52D0" w:rsidRDefault="00890231" w:rsidP="00890231">
      <w:pPr>
        <w:pStyle w:val="Brdtextmedindrag"/>
      </w:pPr>
      <w:r w:rsidRPr="00CB52D0">
        <w:t xml:space="preserve">Ändringen i </w:t>
      </w:r>
      <w:r w:rsidRPr="00CB52D0">
        <w:rPr>
          <w:i/>
          <w:iCs/>
        </w:rPr>
        <w:t>andra stycket 5</w:t>
      </w:r>
      <w:r w:rsidRPr="00CB52D0">
        <w:t xml:space="preserve"> är en följd av att kapitaltäckningsdirektivets titel har ändrats genom värdepappersbolagsdirektivet. Hänvisningen är statisk. </w:t>
      </w:r>
    </w:p>
    <w:p w14:paraId="497957A7" w14:textId="77777777" w:rsidR="00890231" w:rsidRPr="00CB52D0" w:rsidRDefault="00890231" w:rsidP="00890231">
      <w:pPr>
        <w:pStyle w:val="Rubrik2"/>
      </w:pPr>
      <w:bookmarkStart w:id="428" w:name="_Toc65160332"/>
      <w:bookmarkStart w:id="429" w:name="_Toc68700549"/>
      <w:r w:rsidRPr="00CB52D0">
        <w:lastRenderedPageBreak/>
        <w:t>Förslaget till lag om ändring i lagen (1995:1559) om årsredovisning i kreditinstitut och värdepappersbolag</w:t>
      </w:r>
      <w:bookmarkEnd w:id="426"/>
      <w:bookmarkEnd w:id="428"/>
      <w:bookmarkEnd w:id="429"/>
    </w:p>
    <w:p w14:paraId="4F247CEE" w14:textId="77777777" w:rsidR="00890231" w:rsidRPr="00CB52D0" w:rsidRDefault="00890231" w:rsidP="00890231">
      <w:pPr>
        <w:pStyle w:val="Rubrik4utannumrering"/>
        <w:spacing w:before="0"/>
      </w:pPr>
      <w:r w:rsidRPr="00CB52D0">
        <w:t>5 kap. Noter m.m.</w:t>
      </w:r>
    </w:p>
    <w:p w14:paraId="45D99971" w14:textId="77777777" w:rsidR="00890231" w:rsidRPr="00CB52D0" w:rsidRDefault="00890231" w:rsidP="00890231">
      <w:pPr>
        <w:pStyle w:val="Brdtext"/>
        <w:rPr>
          <w:sz w:val="18"/>
          <w:szCs w:val="18"/>
        </w:rPr>
      </w:pPr>
      <w:r w:rsidRPr="00CB52D0">
        <w:rPr>
          <w:b/>
          <w:sz w:val="18"/>
          <w:szCs w:val="18"/>
        </w:rPr>
        <w:t>7 §</w:t>
      </w:r>
      <w:r w:rsidRPr="00CB52D0">
        <w:rPr>
          <w:sz w:val="18"/>
          <w:szCs w:val="18"/>
        </w:rPr>
        <w:t>    Vid tillämpningen av denna lag ska artikel 434.</w:t>
      </w:r>
      <w:r w:rsidRPr="00CB52D0">
        <w:rPr>
          <w:iCs/>
          <w:sz w:val="18"/>
          <w:szCs w:val="18"/>
        </w:rPr>
        <w:t>2</w:t>
      </w:r>
      <w:r w:rsidRPr="00CB52D0">
        <w:rPr>
          <w:sz w:val="18"/>
          <w:szCs w:val="18"/>
        </w:rPr>
        <w:t xml:space="preserve"> i Europa</w:t>
      </w:r>
      <w:r w:rsidRPr="00CB52D0">
        <w:rPr>
          <w:sz w:val="18"/>
          <w:szCs w:val="18"/>
        </w:rPr>
        <w:softHyphen/>
        <w:t>parlamentets och rådets förord</w:t>
      </w:r>
      <w:r w:rsidRPr="00CB52D0">
        <w:rPr>
          <w:sz w:val="18"/>
          <w:szCs w:val="18"/>
        </w:rPr>
        <w:softHyphen/>
        <w:t>ning (EU) nr 575/2013 av den 26 juni 2013 om tillsynskrav för kreditinstitut och om ändring av förordning (EU) nr 648/2012 be</w:t>
      </w:r>
      <w:r w:rsidRPr="00CB52D0">
        <w:rPr>
          <w:sz w:val="18"/>
          <w:szCs w:val="18"/>
        </w:rPr>
        <w:softHyphen/>
        <w:t>aktas.</w:t>
      </w:r>
    </w:p>
    <w:p w14:paraId="47E05BDE" w14:textId="77777777" w:rsidR="00890231" w:rsidRPr="00CB52D0" w:rsidRDefault="00890231" w:rsidP="00890231">
      <w:pPr>
        <w:pStyle w:val="Brdtext"/>
      </w:pPr>
    </w:p>
    <w:p w14:paraId="053128FF" w14:textId="77777777" w:rsidR="00890231" w:rsidRPr="00CB52D0" w:rsidRDefault="00890231" w:rsidP="00890231">
      <w:pPr>
        <w:pStyle w:val="Brdtext"/>
      </w:pPr>
      <w:r w:rsidRPr="00CB52D0">
        <w:t xml:space="preserve">Paragrafen upplyser om att artikel 434.2 i tillsynsförordningen ska beaktas vid tillämpningen av lagen. Övervägandena finns i avsnitt 14.5.1. </w:t>
      </w:r>
    </w:p>
    <w:p w14:paraId="49FE6DD7" w14:textId="77777777" w:rsidR="00890231" w:rsidRPr="00CB52D0" w:rsidRDefault="00890231" w:rsidP="00890231">
      <w:pPr>
        <w:pStyle w:val="Brdtextmedindrag"/>
      </w:pPr>
      <w:r w:rsidRPr="00CB52D0">
        <w:t>Änd</w:t>
      </w:r>
      <w:r w:rsidRPr="00CB52D0">
        <w:softHyphen/>
        <w:t>ringen är en följd av att tillsynsförordningens titel har ändrats genom värdepappersbolagsförordningen. Hänvis</w:t>
      </w:r>
      <w:r w:rsidRPr="00CB52D0">
        <w:softHyphen/>
        <w:t>ningen till förordningen är dynamisk.</w:t>
      </w:r>
    </w:p>
    <w:p w14:paraId="40C8BB94" w14:textId="77777777" w:rsidR="00890231" w:rsidRPr="00CB52D0" w:rsidRDefault="00890231" w:rsidP="00890231">
      <w:pPr>
        <w:pStyle w:val="Rubrik4utannumrering"/>
      </w:pPr>
      <w:r w:rsidRPr="00CB52D0">
        <w:t>6 kap. Förvaltningsberättelse m.m.</w:t>
      </w:r>
    </w:p>
    <w:p w14:paraId="6FD0FADF" w14:textId="481DCAB9" w:rsidR="00890231" w:rsidRPr="00E369E6" w:rsidRDefault="00890231" w:rsidP="00890231">
      <w:pPr>
        <w:pStyle w:val="Brdtext"/>
        <w:rPr>
          <w:sz w:val="18"/>
          <w:szCs w:val="18"/>
        </w:rPr>
      </w:pPr>
      <w:r w:rsidRPr="00E369E6">
        <w:rPr>
          <w:b/>
          <w:sz w:val="18"/>
          <w:szCs w:val="18"/>
        </w:rPr>
        <w:t>3 §</w:t>
      </w:r>
      <w:r w:rsidRPr="00E369E6">
        <w:rPr>
          <w:sz w:val="18"/>
          <w:szCs w:val="18"/>
        </w:rPr>
        <w:t>    </w:t>
      </w:r>
      <w:r w:rsidRPr="00E369E6">
        <w:rPr>
          <w:spacing w:val="-4"/>
          <w:sz w:val="18"/>
          <w:szCs w:val="18"/>
        </w:rPr>
        <w:t>I kapitaltäckningsanalysen ska</w:t>
      </w:r>
      <w:r w:rsidRPr="00E369E6">
        <w:rPr>
          <w:sz w:val="18"/>
          <w:szCs w:val="18"/>
        </w:rPr>
        <w:t xml:space="preserve"> uppgifter lämnas om kapital</w:t>
      </w:r>
      <w:r w:rsidRPr="00E369E6">
        <w:rPr>
          <w:sz w:val="18"/>
          <w:szCs w:val="18"/>
        </w:rPr>
        <w:softHyphen/>
        <w:t>basen och kapital</w:t>
      </w:r>
      <w:r w:rsidR="00054FCF">
        <w:rPr>
          <w:sz w:val="18"/>
          <w:szCs w:val="18"/>
        </w:rPr>
        <w:softHyphen/>
      </w:r>
      <w:r w:rsidRPr="00E369E6">
        <w:rPr>
          <w:sz w:val="18"/>
          <w:szCs w:val="18"/>
        </w:rPr>
        <w:t>baskraven i en</w:t>
      </w:r>
      <w:r w:rsidRPr="00E369E6">
        <w:rPr>
          <w:sz w:val="18"/>
          <w:szCs w:val="18"/>
        </w:rPr>
        <w:softHyphen/>
        <w:t xml:space="preserve">lighet med </w:t>
      </w:r>
      <w:r w:rsidRPr="00E369E6">
        <w:rPr>
          <w:i/>
          <w:sz w:val="18"/>
          <w:szCs w:val="18"/>
        </w:rPr>
        <w:t xml:space="preserve">det </w:t>
      </w:r>
      <w:r w:rsidRPr="00E369E6">
        <w:rPr>
          <w:sz w:val="18"/>
          <w:szCs w:val="18"/>
        </w:rPr>
        <w:t xml:space="preserve">som följer av </w:t>
      </w:r>
    </w:p>
    <w:p w14:paraId="3F35429C" w14:textId="77777777" w:rsidR="00890231" w:rsidRPr="00E369E6" w:rsidRDefault="00890231" w:rsidP="00890231">
      <w:pPr>
        <w:pStyle w:val="Brdtextmedindrag"/>
        <w:spacing w:line="220" w:lineRule="exact"/>
        <w:rPr>
          <w:i/>
          <w:spacing w:val="-4"/>
          <w:sz w:val="18"/>
          <w:szCs w:val="18"/>
        </w:rPr>
      </w:pPr>
      <w:bookmarkStart w:id="430" w:name="_Hlk66427959"/>
      <w:r w:rsidRPr="00E369E6">
        <w:rPr>
          <w:i/>
          <w:iCs/>
          <w:sz w:val="18"/>
          <w:szCs w:val="18"/>
        </w:rPr>
        <w:t xml:space="preserve">1. Europaparlamentets och rådets </w:t>
      </w:r>
      <w:r w:rsidRPr="00E369E6">
        <w:rPr>
          <w:sz w:val="18"/>
          <w:szCs w:val="18"/>
        </w:rPr>
        <w:t>för</w:t>
      </w:r>
      <w:r w:rsidRPr="00E369E6">
        <w:rPr>
          <w:sz w:val="18"/>
          <w:szCs w:val="18"/>
        </w:rPr>
        <w:softHyphen/>
        <w:t xml:space="preserve">ordning (EU) nr 575/2013, </w:t>
      </w:r>
      <w:r w:rsidRPr="00E369E6">
        <w:rPr>
          <w:i/>
          <w:spacing w:val="-4"/>
          <w:sz w:val="18"/>
          <w:szCs w:val="18"/>
        </w:rPr>
        <w:t xml:space="preserve">eller </w:t>
      </w:r>
    </w:p>
    <w:p w14:paraId="79492F6A" w14:textId="77777777" w:rsidR="00890231" w:rsidRPr="00E369E6" w:rsidRDefault="00890231" w:rsidP="00890231">
      <w:pPr>
        <w:pStyle w:val="Brdtextmedindrag"/>
        <w:rPr>
          <w:i/>
          <w:iCs/>
          <w:sz w:val="18"/>
          <w:szCs w:val="18"/>
        </w:rPr>
      </w:pPr>
      <w:r w:rsidRPr="00E369E6">
        <w:rPr>
          <w:i/>
          <w:iCs/>
          <w:spacing w:val="-4"/>
          <w:sz w:val="18"/>
          <w:szCs w:val="18"/>
        </w:rPr>
        <w:t>2. Europaparla</w:t>
      </w:r>
      <w:r w:rsidRPr="00E369E6">
        <w:rPr>
          <w:i/>
          <w:iCs/>
          <w:spacing w:val="-4"/>
          <w:sz w:val="18"/>
          <w:szCs w:val="18"/>
        </w:rPr>
        <w:softHyphen/>
        <w:t>mentets och rådets</w:t>
      </w:r>
      <w:r w:rsidRPr="00E369E6">
        <w:rPr>
          <w:i/>
          <w:iCs/>
          <w:sz w:val="18"/>
          <w:szCs w:val="18"/>
        </w:rPr>
        <w:t xml:space="preserve"> för</w:t>
      </w:r>
      <w:r w:rsidRPr="00E369E6">
        <w:rPr>
          <w:i/>
          <w:iCs/>
          <w:sz w:val="18"/>
          <w:szCs w:val="18"/>
        </w:rPr>
        <w:softHyphen/>
        <w:t xml:space="preserve">ordning (EU) 2019/2033 av </w:t>
      </w:r>
      <w:r w:rsidRPr="00E369E6">
        <w:rPr>
          <w:i/>
          <w:iCs/>
          <w:spacing w:val="-4"/>
          <w:sz w:val="18"/>
          <w:szCs w:val="18"/>
        </w:rPr>
        <w:t xml:space="preserve">den 27 november 2019 om </w:t>
      </w:r>
      <w:r w:rsidRPr="00E369E6">
        <w:rPr>
          <w:i/>
          <w:iCs/>
          <w:sz w:val="18"/>
          <w:szCs w:val="18"/>
        </w:rPr>
        <w:t>till</w:t>
      </w:r>
      <w:r w:rsidRPr="00E369E6">
        <w:rPr>
          <w:i/>
          <w:iCs/>
          <w:sz w:val="18"/>
          <w:szCs w:val="18"/>
        </w:rPr>
        <w:softHyphen/>
        <w:t>syns</w:t>
      </w:r>
      <w:r w:rsidRPr="00E369E6">
        <w:rPr>
          <w:i/>
          <w:iCs/>
          <w:sz w:val="18"/>
          <w:szCs w:val="18"/>
        </w:rPr>
        <w:softHyphen/>
        <w:t>krav för värde</w:t>
      </w:r>
      <w:r w:rsidRPr="00E369E6">
        <w:rPr>
          <w:i/>
          <w:iCs/>
          <w:sz w:val="18"/>
          <w:szCs w:val="18"/>
        </w:rPr>
        <w:softHyphen/>
        <w:t>pappersföretag och om ändring av förord</w:t>
      </w:r>
      <w:r w:rsidRPr="00E369E6">
        <w:rPr>
          <w:i/>
          <w:iCs/>
          <w:sz w:val="18"/>
          <w:szCs w:val="18"/>
        </w:rPr>
        <w:softHyphen/>
        <w:t>ningarna (EU)</w:t>
      </w:r>
      <w:r w:rsidRPr="00E369E6">
        <w:rPr>
          <w:i/>
          <w:iCs/>
          <w:spacing w:val="-4"/>
          <w:sz w:val="18"/>
          <w:szCs w:val="18"/>
        </w:rPr>
        <w:t xml:space="preserve"> </w:t>
      </w:r>
      <w:r w:rsidRPr="00E369E6">
        <w:rPr>
          <w:i/>
          <w:iCs/>
          <w:spacing w:val="-6"/>
          <w:sz w:val="18"/>
          <w:szCs w:val="18"/>
        </w:rPr>
        <w:t>nr 1093/2010, (EU) nr 575/2013,</w:t>
      </w:r>
      <w:r w:rsidRPr="00E369E6">
        <w:rPr>
          <w:i/>
          <w:iCs/>
          <w:sz w:val="18"/>
          <w:szCs w:val="18"/>
        </w:rPr>
        <w:t xml:space="preserve"> (EU) nr 600/2014 och (EU) nr 806/2014</w:t>
      </w:r>
      <w:r w:rsidRPr="00E369E6">
        <w:rPr>
          <w:sz w:val="18"/>
          <w:szCs w:val="18"/>
        </w:rPr>
        <w:t>.</w:t>
      </w:r>
    </w:p>
    <w:bookmarkEnd w:id="430"/>
    <w:p w14:paraId="07ACE00F" w14:textId="77777777" w:rsidR="00890231" w:rsidRPr="00E369E6" w:rsidRDefault="00890231" w:rsidP="00890231">
      <w:pPr>
        <w:pStyle w:val="Brdtextmedindrag"/>
        <w:rPr>
          <w:sz w:val="18"/>
          <w:szCs w:val="18"/>
        </w:rPr>
      </w:pPr>
      <w:r w:rsidRPr="00E369E6">
        <w:rPr>
          <w:sz w:val="18"/>
          <w:szCs w:val="18"/>
        </w:rPr>
        <w:t xml:space="preserve">Moderföretag som enligt </w:t>
      </w:r>
      <w:r w:rsidRPr="00E369E6">
        <w:rPr>
          <w:i/>
          <w:spacing w:val="-4"/>
          <w:sz w:val="18"/>
          <w:szCs w:val="18"/>
        </w:rPr>
        <w:t xml:space="preserve">någon av </w:t>
      </w:r>
      <w:r w:rsidRPr="00E369E6">
        <w:rPr>
          <w:i/>
          <w:sz w:val="18"/>
          <w:szCs w:val="18"/>
        </w:rPr>
        <w:t>förordningarna</w:t>
      </w:r>
      <w:r w:rsidRPr="00E369E6">
        <w:rPr>
          <w:sz w:val="18"/>
          <w:szCs w:val="18"/>
        </w:rPr>
        <w:t xml:space="preserve"> ska uppfylla kra</w:t>
      </w:r>
      <w:r w:rsidRPr="00E369E6">
        <w:rPr>
          <w:sz w:val="18"/>
          <w:szCs w:val="18"/>
        </w:rPr>
        <w:softHyphen/>
        <w:t>ven i förordningen på grund</w:t>
      </w:r>
      <w:r w:rsidRPr="00E369E6">
        <w:rPr>
          <w:sz w:val="18"/>
          <w:szCs w:val="18"/>
        </w:rPr>
        <w:softHyphen/>
        <w:t xml:space="preserve">val </w:t>
      </w:r>
      <w:r w:rsidRPr="00E369E6">
        <w:rPr>
          <w:spacing w:val="-4"/>
          <w:sz w:val="18"/>
          <w:szCs w:val="18"/>
        </w:rPr>
        <w:t>av en grupps konsoliderade situa</w:t>
      </w:r>
      <w:r w:rsidRPr="00E369E6">
        <w:rPr>
          <w:spacing w:val="-4"/>
          <w:sz w:val="18"/>
          <w:szCs w:val="18"/>
        </w:rPr>
        <w:softHyphen/>
        <w:t>tion</w:t>
      </w:r>
      <w:r w:rsidRPr="00E369E6">
        <w:rPr>
          <w:sz w:val="18"/>
          <w:szCs w:val="18"/>
        </w:rPr>
        <w:t>, ska lämna de uppgifter som anges i första stycket beträf</w:t>
      </w:r>
      <w:r w:rsidRPr="00E369E6">
        <w:rPr>
          <w:sz w:val="18"/>
          <w:szCs w:val="18"/>
        </w:rPr>
        <w:softHyphen/>
        <w:t>fande gruppen.</w:t>
      </w:r>
    </w:p>
    <w:p w14:paraId="0E1C5E51" w14:textId="77777777" w:rsidR="00890231" w:rsidRPr="00CB52D0" w:rsidRDefault="00890231" w:rsidP="00890231">
      <w:pPr>
        <w:pStyle w:val="Brdtextmedindrag"/>
      </w:pPr>
    </w:p>
    <w:p w14:paraId="715B0C1C" w14:textId="77777777" w:rsidR="00890231" w:rsidRPr="00CB52D0" w:rsidRDefault="00890231" w:rsidP="00890231">
      <w:pPr>
        <w:pStyle w:val="Brdtextmedindrag"/>
        <w:ind w:firstLine="0"/>
      </w:pPr>
      <w:r w:rsidRPr="00CB52D0">
        <w:rPr>
          <w:spacing w:val="-2"/>
        </w:rPr>
        <w:t>Paragrafen innehåller bestämmelser om kapitaltäckningsanalys. Över</w:t>
      </w:r>
      <w:r w:rsidRPr="00CB52D0">
        <w:rPr>
          <w:spacing w:val="-2"/>
        </w:rPr>
        <w:softHyphen/>
        <w:t>vägandena</w:t>
      </w:r>
      <w:r w:rsidRPr="00CB52D0">
        <w:t xml:space="preserve"> finns i avsnitten 6.4 och 14.5.3.</w:t>
      </w:r>
    </w:p>
    <w:p w14:paraId="4CEC8156" w14:textId="77777777" w:rsidR="00890231" w:rsidRPr="00CB52D0" w:rsidRDefault="00890231" w:rsidP="00890231">
      <w:pPr>
        <w:pStyle w:val="Brdtextmedindrag"/>
      </w:pPr>
      <w:r w:rsidRPr="00CB52D0">
        <w:t xml:space="preserve">I </w:t>
      </w:r>
      <w:r w:rsidRPr="00CB52D0">
        <w:rPr>
          <w:i/>
        </w:rPr>
        <w:t>första stycket</w:t>
      </w:r>
      <w:r w:rsidRPr="00CB52D0">
        <w:t xml:space="preserve"> görs ett tillägg som innebär att det i kapitaltäcknings</w:t>
      </w:r>
      <w:r w:rsidRPr="00CB52D0">
        <w:softHyphen/>
        <w:t>analysen ska lämnas uppgifter om kapitalbasen och kapitalbaskraven även i enlighet med d</w:t>
      </w:r>
      <w:r>
        <w:t>et</w:t>
      </w:r>
      <w:r w:rsidRPr="00CB52D0">
        <w:t xml:space="preserve"> som följer av värdepappersbolagsförordningen. Sådana värde</w:t>
      </w:r>
      <w:r w:rsidRPr="00CB52D0">
        <w:softHyphen/>
        <w:t xml:space="preserve">pappersbolag som hittills har varit undantagna från </w:t>
      </w:r>
      <w:r w:rsidRPr="00CB52D0">
        <w:rPr>
          <w:spacing w:val="-2"/>
        </w:rPr>
        <w:t>tillsyns</w:t>
      </w:r>
      <w:r w:rsidRPr="00CB52D0">
        <w:rPr>
          <w:spacing w:val="-2"/>
        </w:rPr>
        <w:softHyphen/>
        <w:t>för</w:t>
      </w:r>
      <w:r w:rsidRPr="00CB52D0">
        <w:rPr>
          <w:spacing w:val="-2"/>
        </w:rPr>
        <w:softHyphen/>
        <w:t>ordningens tillämpningsområde kommer därmed att vara skyl</w:t>
      </w:r>
      <w:r w:rsidRPr="00CB52D0">
        <w:rPr>
          <w:spacing w:val="-2"/>
        </w:rPr>
        <w:softHyphen/>
        <w:t>diga</w:t>
      </w:r>
      <w:r w:rsidRPr="00CB52D0">
        <w:t xml:space="preserve"> att redo</w:t>
      </w:r>
      <w:r w:rsidRPr="00CB52D0">
        <w:softHyphen/>
        <w:t xml:space="preserve">visa dessa uppgifter. Hänvisningen till värdepappersbolagsförordningen är dynamisk. </w:t>
      </w:r>
    </w:p>
    <w:p w14:paraId="282AA120" w14:textId="77777777" w:rsidR="00890231" w:rsidRPr="00CB52D0" w:rsidRDefault="00890231" w:rsidP="00890231">
      <w:pPr>
        <w:pStyle w:val="Brdtextmedindrag"/>
      </w:pPr>
      <w:r w:rsidRPr="00CB52D0">
        <w:t xml:space="preserve">Ändringen i </w:t>
      </w:r>
      <w:r w:rsidRPr="00CB52D0">
        <w:rPr>
          <w:i/>
        </w:rPr>
        <w:t xml:space="preserve">andra stycket </w:t>
      </w:r>
      <w:r w:rsidRPr="00CB52D0">
        <w:t>är en följd av att det införs ett särskilt kapitaltäckningsregelverk för värdepappersbolag.</w:t>
      </w:r>
      <w:r w:rsidRPr="00CB52D0">
        <w:rPr>
          <w:i/>
        </w:rPr>
        <w:t xml:space="preserve"> </w:t>
      </w:r>
    </w:p>
    <w:p w14:paraId="06741D26" w14:textId="77777777" w:rsidR="00890231" w:rsidRPr="00CB52D0" w:rsidRDefault="00890231" w:rsidP="00890231">
      <w:pPr>
        <w:pStyle w:val="Rubrik2"/>
      </w:pPr>
      <w:bookmarkStart w:id="431" w:name="_Toc33087328"/>
      <w:bookmarkStart w:id="432" w:name="_Toc65160333"/>
      <w:bookmarkStart w:id="433" w:name="_Toc68700550"/>
      <w:bookmarkEnd w:id="427"/>
      <w:r w:rsidRPr="00CB52D0">
        <w:t>Förslaget till lag om ändring i inkomstskattelagen (1999:1229)</w:t>
      </w:r>
      <w:bookmarkEnd w:id="431"/>
      <w:bookmarkEnd w:id="432"/>
      <w:bookmarkEnd w:id="433"/>
    </w:p>
    <w:p w14:paraId="2F8EEA16" w14:textId="77777777" w:rsidR="00890231" w:rsidRPr="00CB52D0" w:rsidRDefault="00890231" w:rsidP="00890231">
      <w:pPr>
        <w:pStyle w:val="Rubrik4utannumrering"/>
        <w:spacing w:before="0"/>
      </w:pPr>
      <w:r w:rsidRPr="00CB52D0">
        <w:t xml:space="preserve">24 kap. </w:t>
      </w:r>
    </w:p>
    <w:p w14:paraId="18B71913" w14:textId="77777777" w:rsidR="00890231" w:rsidRPr="00CB52D0" w:rsidRDefault="00890231" w:rsidP="00890231">
      <w:pPr>
        <w:pStyle w:val="Brdtext"/>
        <w:rPr>
          <w:sz w:val="18"/>
          <w:szCs w:val="18"/>
        </w:rPr>
      </w:pPr>
      <w:r w:rsidRPr="00CB52D0">
        <w:rPr>
          <w:b/>
          <w:sz w:val="18"/>
          <w:szCs w:val="18"/>
        </w:rPr>
        <w:t>9 §</w:t>
      </w:r>
      <w:r w:rsidRPr="00CB52D0">
        <w:rPr>
          <w:sz w:val="18"/>
          <w:szCs w:val="18"/>
        </w:rPr>
        <w:t>    Ett företag som omfattas av</w:t>
      </w:r>
      <w:r w:rsidRPr="00CB52D0">
        <w:rPr>
          <w:i/>
          <w:iCs/>
          <w:sz w:val="18"/>
          <w:szCs w:val="18"/>
        </w:rPr>
        <w:t xml:space="preserve"> någon av följande EU-förordningar får inte dra av ränteutgifter på efterställda skulder som får ingå i kapitalbasen vid tillämpning av respektive förordning. Detta gäller företag som omfattas av</w:t>
      </w:r>
    </w:p>
    <w:p w14:paraId="4349A187" w14:textId="77777777" w:rsidR="00890231" w:rsidRPr="00CB52D0" w:rsidRDefault="00890231" w:rsidP="00890231">
      <w:pPr>
        <w:pStyle w:val="Brdtextmedindrag"/>
        <w:rPr>
          <w:sz w:val="18"/>
          <w:szCs w:val="18"/>
        </w:rPr>
      </w:pPr>
      <w:r w:rsidRPr="00CB52D0">
        <w:rPr>
          <w:i/>
          <w:iCs/>
          <w:sz w:val="18"/>
          <w:szCs w:val="18"/>
        </w:rPr>
        <w:t>1.</w:t>
      </w:r>
      <w:r w:rsidRPr="00CB52D0">
        <w:rPr>
          <w:sz w:val="18"/>
          <w:szCs w:val="18"/>
        </w:rPr>
        <w:t> Europaparlamentets och rådets förordning (EU) nr 575/2013 av den 26 juni 2013 om tillsyns</w:t>
      </w:r>
      <w:r w:rsidRPr="00CB52D0">
        <w:rPr>
          <w:sz w:val="18"/>
          <w:szCs w:val="18"/>
        </w:rPr>
        <w:softHyphen/>
        <w:t xml:space="preserve">krav för kreditinstitut och om ändring av förordning (EU) nr 648/2012, </w:t>
      </w:r>
      <w:r w:rsidRPr="00CB52D0">
        <w:rPr>
          <w:i/>
          <w:iCs/>
          <w:sz w:val="18"/>
          <w:szCs w:val="18"/>
        </w:rPr>
        <w:t>eller</w:t>
      </w:r>
    </w:p>
    <w:p w14:paraId="7AC697A6" w14:textId="7CB110FF" w:rsidR="00890231" w:rsidRPr="00CB52D0" w:rsidRDefault="00890231" w:rsidP="00890231">
      <w:pPr>
        <w:pStyle w:val="Brdtextmedindrag"/>
        <w:rPr>
          <w:sz w:val="18"/>
          <w:szCs w:val="18"/>
        </w:rPr>
      </w:pPr>
      <w:r w:rsidRPr="00CB52D0">
        <w:rPr>
          <w:i/>
          <w:iCs/>
          <w:sz w:val="18"/>
          <w:szCs w:val="18"/>
        </w:rPr>
        <w:lastRenderedPageBreak/>
        <w:t>2.</w:t>
      </w:r>
      <w:r w:rsidRPr="00CB52D0">
        <w:rPr>
          <w:sz w:val="18"/>
          <w:szCs w:val="18"/>
        </w:rPr>
        <w:t> </w:t>
      </w:r>
      <w:r w:rsidRPr="00CB52D0">
        <w:rPr>
          <w:i/>
          <w:sz w:val="18"/>
          <w:szCs w:val="18"/>
        </w:rPr>
        <w:t>Europaparlamentets</w:t>
      </w:r>
      <w:r w:rsidRPr="00CB52D0">
        <w:rPr>
          <w:i/>
          <w:iCs/>
          <w:sz w:val="18"/>
          <w:szCs w:val="18"/>
        </w:rPr>
        <w:t xml:space="preserve"> och rådets förordning (EU) 2019/2033 av den 27 novem</w:t>
      </w:r>
      <w:r w:rsidRPr="00CB52D0">
        <w:rPr>
          <w:i/>
          <w:iCs/>
          <w:sz w:val="18"/>
          <w:szCs w:val="18"/>
        </w:rPr>
        <w:softHyphen/>
        <w:t>ber 2019 om tillsynskrav för värdepappersföretag och om ändring av för</w:t>
      </w:r>
      <w:r w:rsidRPr="00CB52D0">
        <w:rPr>
          <w:i/>
          <w:iCs/>
          <w:sz w:val="18"/>
          <w:szCs w:val="18"/>
        </w:rPr>
        <w:softHyphen/>
        <w:t>ord</w:t>
      </w:r>
      <w:r w:rsidRPr="00CB52D0">
        <w:rPr>
          <w:i/>
          <w:iCs/>
          <w:sz w:val="18"/>
          <w:szCs w:val="18"/>
        </w:rPr>
        <w:softHyphen/>
        <w:t>ningarna (EU) nr 1093/2010, (EU) nr 575/2013, (EU) nr 600/2014 och (EU) nr 806/2014.</w:t>
      </w:r>
    </w:p>
    <w:p w14:paraId="2FB4B2D1" w14:textId="77777777" w:rsidR="00890231" w:rsidRPr="00CB52D0" w:rsidRDefault="00890231" w:rsidP="00890231">
      <w:pPr>
        <w:pStyle w:val="Brdtextmedindrag"/>
        <w:rPr>
          <w:sz w:val="18"/>
          <w:szCs w:val="18"/>
        </w:rPr>
      </w:pPr>
      <w:r w:rsidRPr="00CB52D0">
        <w:rPr>
          <w:sz w:val="18"/>
          <w:szCs w:val="18"/>
        </w:rPr>
        <w:t>Ett svenskt försäkringsföretag som omfattas av 7 kap. försäk</w:t>
      </w:r>
      <w:r w:rsidRPr="00CB52D0">
        <w:rPr>
          <w:sz w:val="18"/>
          <w:szCs w:val="18"/>
        </w:rPr>
        <w:softHyphen/>
        <w:t>ringsrörelselagen (2010:2043) eller av lagen (2019:742) om tjänste</w:t>
      </w:r>
      <w:r w:rsidRPr="00CB52D0">
        <w:rPr>
          <w:sz w:val="18"/>
          <w:szCs w:val="18"/>
        </w:rPr>
        <w:softHyphen/>
        <w:t>pensionsföretag får inte dra av ränteutgifter på efterställda skulder som får ingå i kapitalbasen vid tillämpning av dessa lagar.</w:t>
      </w:r>
    </w:p>
    <w:p w14:paraId="423CCAFA" w14:textId="77777777" w:rsidR="00890231" w:rsidRPr="00CB52D0" w:rsidRDefault="00890231" w:rsidP="00890231">
      <w:pPr>
        <w:pStyle w:val="Brdtextmedindrag"/>
        <w:rPr>
          <w:sz w:val="18"/>
          <w:szCs w:val="18"/>
        </w:rPr>
      </w:pPr>
      <w:r w:rsidRPr="00CB52D0">
        <w:rPr>
          <w:sz w:val="18"/>
          <w:szCs w:val="18"/>
        </w:rPr>
        <w:t>Ett utländskt försäkringsföretag som hör hemma i en stat inom Europeiska ekonomiska samarbetsområdet och som omfattas av Europaparlamentets och rådets direktiv 2009/138/EG av den 25 november 2009 om upptagande och utövande av försäkrings- och återförsäk</w:t>
      </w:r>
      <w:r w:rsidRPr="00CB52D0">
        <w:rPr>
          <w:sz w:val="18"/>
          <w:szCs w:val="18"/>
        </w:rPr>
        <w:softHyphen/>
        <w:t>rings</w:t>
      </w:r>
      <w:r w:rsidRPr="00CB52D0">
        <w:rPr>
          <w:sz w:val="18"/>
          <w:szCs w:val="18"/>
        </w:rPr>
        <w:softHyphen/>
        <w:t>verksamhet (Solvens II), får inte dra av ränteutgifter på efterställda skulder som får ingå i kapitalbasen vid tillämpning av nationell lagstiftning som genomför det direktivet.</w:t>
      </w:r>
    </w:p>
    <w:p w14:paraId="3143A480" w14:textId="77777777" w:rsidR="00890231" w:rsidRPr="00CB52D0" w:rsidRDefault="00890231" w:rsidP="00890231">
      <w:pPr>
        <w:pStyle w:val="Brdtextmedindrag"/>
        <w:rPr>
          <w:sz w:val="18"/>
          <w:szCs w:val="18"/>
        </w:rPr>
      </w:pPr>
      <w:r w:rsidRPr="00CB52D0">
        <w:rPr>
          <w:sz w:val="18"/>
          <w:szCs w:val="18"/>
        </w:rPr>
        <w:t>Ett utländskt tjänstepensionsinstitut får inte dra av ränteutgifter på efterställda skulder som får ingå i kapitalbasen vid tillämpning av nationell lagstiftning som genomför Europaparlamentets och rådets direktiv (EU) 2016/2341 av den 14 december 2016 om verksamhet i och tillsyn över tjänstepensionsinstitut. Vad som avses med ett utländskt tjänstepensions</w:t>
      </w:r>
      <w:r w:rsidRPr="00CB52D0">
        <w:rPr>
          <w:sz w:val="18"/>
          <w:szCs w:val="18"/>
        </w:rPr>
        <w:softHyphen/>
        <w:t>institut framgår av 39 kap. 13 a §.</w:t>
      </w:r>
    </w:p>
    <w:p w14:paraId="0B0A8783" w14:textId="77777777" w:rsidR="00890231" w:rsidRPr="00CB52D0" w:rsidRDefault="00890231" w:rsidP="00890231">
      <w:pPr>
        <w:pStyle w:val="Brdtext"/>
      </w:pPr>
    </w:p>
    <w:p w14:paraId="2DFD6B3B" w14:textId="77777777" w:rsidR="00890231" w:rsidRPr="00CB52D0" w:rsidRDefault="00890231" w:rsidP="00890231">
      <w:pPr>
        <w:pStyle w:val="Brdtext"/>
      </w:pPr>
      <w:r w:rsidRPr="00CB52D0">
        <w:t>Paragrafen innehåller bestämmelser om avdragsförbud för ränteut</w:t>
      </w:r>
      <w:r w:rsidRPr="00CB52D0">
        <w:softHyphen/>
      </w:r>
      <w:r w:rsidRPr="00CB52D0">
        <w:rPr>
          <w:spacing w:val="-4"/>
        </w:rPr>
        <w:t>gifter på vissa efterställda skulder. Övervägandena finns i avsnitten 6.4, 14.5.1 och 14.5.3.</w:t>
      </w:r>
      <w:r w:rsidRPr="00CB52D0">
        <w:t xml:space="preserve"> </w:t>
      </w:r>
    </w:p>
    <w:p w14:paraId="77BFA4C4" w14:textId="77777777" w:rsidR="00951CA6" w:rsidRDefault="00890231" w:rsidP="00890231">
      <w:pPr>
        <w:pStyle w:val="Brdtextmedindrag"/>
      </w:pPr>
      <w:r w:rsidRPr="00CB52D0">
        <w:t xml:space="preserve">I paragrafen införs en punktuppställning i </w:t>
      </w:r>
      <w:r w:rsidRPr="00CB52D0">
        <w:rPr>
          <w:i/>
        </w:rPr>
        <w:t>första stycket</w:t>
      </w:r>
      <w:r w:rsidRPr="00CB52D0">
        <w:t xml:space="preserve">. I </w:t>
      </w:r>
      <w:r w:rsidRPr="00CB52D0">
        <w:rPr>
          <w:i/>
        </w:rPr>
        <w:t>första stycket </w:t>
      </w:r>
      <w:r w:rsidRPr="00CB52D0">
        <w:rPr>
          <w:i/>
          <w:iCs/>
        </w:rPr>
        <w:t xml:space="preserve">1 </w:t>
      </w:r>
      <w:r w:rsidRPr="00CB52D0">
        <w:t xml:space="preserve">ändras hänvisningen till </w:t>
      </w:r>
      <w:r w:rsidRPr="00CB52D0">
        <w:rPr>
          <w:spacing w:val="-4"/>
        </w:rPr>
        <w:t>tillsynsför</w:t>
      </w:r>
      <w:r w:rsidRPr="00CB52D0">
        <w:rPr>
          <w:spacing w:val="-4"/>
        </w:rPr>
        <w:softHyphen/>
        <w:t>ordningen med anled</w:t>
      </w:r>
      <w:r w:rsidRPr="00CB52D0">
        <w:rPr>
          <w:spacing w:val="-4"/>
        </w:rPr>
        <w:softHyphen/>
        <w:t>ning av att rättsaktens titel har ändrats genom värdepappersbolags</w:t>
      </w:r>
      <w:r w:rsidRPr="00CB52D0">
        <w:rPr>
          <w:spacing w:val="-4"/>
        </w:rPr>
        <w:softHyphen/>
        <w:t>förord</w:t>
      </w:r>
      <w:r w:rsidRPr="00CB52D0">
        <w:rPr>
          <w:spacing w:val="-4"/>
        </w:rPr>
        <w:softHyphen/>
        <w:t xml:space="preserve">ningen. I </w:t>
      </w:r>
      <w:r w:rsidRPr="00CB52D0">
        <w:rPr>
          <w:i/>
          <w:iCs/>
          <w:spacing w:val="-4"/>
        </w:rPr>
        <w:t xml:space="preserve">första </w:t>
      </w:r>
      <w:r w:rsidRPr="00CB52D0">
        <w:rPr>
          <w:i/>
          <w:spacing w:val="-4"/>
        </w:rPr>
        <w:t>stycket</w:t>
      </w:r>
      <w:r w:rsidRPr="00CB52D0">
        <w:rPr>
          <w:i/>
          <w:iCs/>
          <w:spacing w:val="-4"/>
        </w:rPr>
        <w:t> 2</w:t>
      </w:r>
      <w:r w:rsidRPr="00CB52D0">
        <w:rPr>
          <w:spacing w:val="-4"/>
        </w:rPr>
        <w:t xml:space="preserve"> införs en hänvisning till värde</w:t>
      </w:r>
      <w:r w:rsidRPr="00CB52D0">
        <w:rPr>
          <w:spacing w:val="-4"/>
        </w:rPr>
        <w:softHyphen/>
        <w:t>pappersbolags</w:t>
      </w:r>
      <w:r w:rsidRPr="00CB52D0">
        <w:rPr>
          <w:spacing w:val="-4"/>
        </w:rPr>
        <w:softHyphen/>
        <w:t>förord</w:t>
      </w:r>
      <w:r w:rsidRPr="00CB52D0">
        <w:rPr>
          <w:spacing w:val="-4"/>
        </w:rPr>
        <w:softHyphen/>
        <w:t>ningen. Det innebär att</w:t>
      </w:r>
      <w:r w:rsidRPr="00CB52D0">
        <w:t xml:space="preserve"> värde</w:t>
      </w:r>
      <w:r w:rsidRPr="00CB52D0">
        <w:softHyphen/>
        <w:t>pappersbolag inte heller får dra av ränte</w:t>
      </w:r>
      <w:r w:rsidRPr="00CB52D0">
        <w:softHyphen/>
        <w:t>utgifter på efter</w:t>
      </w:r>
      <w:r w:rsidRPr="00CB52D0">
        <w:softHyphen/>
        <w:t>ställda skulder som får ingå i kapitalbasen enligt den för</w:t>
      </w:r>
      <w:r w:rsidRPr="00CB52D0">
        <w:softHyphen/>
        <w:t xml:space="preserve">ordningen. </w:t>
      </w:r>
    </w:p>
    <w:p w14:paraId="12A0C77F" w14:textId="706916E8" w:rsidR="00951CA6" w:rsidRDefault="005215D7" w:rsidP="0000314E">
      <w:pPr>
        <w:pStyle w:val="Brdtextmedindrag"/>
      </w:pPr>
      <w:r>
        <w:t>Vissa värdepappersbolag omfattas i</w:t>
      </w:r>
      <w:r w:rsidR="00951CA6">
        <w:t>nte</w:t>
      </w:r>
      <w:r>
        <w:t xml:space="preserve"> av det </w:t>
      </w:r>
      <w:r w:rsidR="00951CA6">
        <w:t>hittillsvarande</w:t>
      </w:r>
      <w:r>
        <w:t xml:space="preserve"> kapital</w:t>
      </w:r>
      <w:r w:rsidR="00951CA6">
        <w:softHyphen/>
      </w:r>
      <w:r>
        <w:t>täckningsregelverket, dvs. tillsynförordningen och kapitaltäcknings</w:t>
      </w:r>
      <w:r w:rsidR="00951CA6">
        <w:softHyphen/>
      </w:r>
      <w:r>
        <w:t xml:space="preserve">direktivet. </w:t>
      </w:r>
      <w:r w:rsidR="00951CA6">
        <w:t>När</w:t>
      </w:r>
      <w:r>
        <w:t xml:space="preserve"> det nya kapitaltäckningsregelverket </w:t>
      </w:r>
      <w:r w:rsidR="00951CA6">
        <w:t xml:space="preserve">införs </w:t>
      </w:r>
      <w:r>
        <w:t xml:space="preserve">kommer dock alla värdepappersbolag att omfattas av </w:t>
      </w:r>
      <w:r w:rsidR="00951CA6">
        <w:t xml:space="preserve">antingen </w:t>
      </w:r>
      <w:r>
        <w:t>värdepappersbolags</w:t>
      </w:r>
      <w:r w:rsidR="00951CA6">
        <w:softHyphen/>
      </w:r>
      <w:r>
        <w:t xml:space="preserve">förordningen och värdepappersbolagsdirektivet eller tillsynsförordningen och kapitaltäckningsdirektivet. Detta innebär att </w:t>
      </w:r>
      <w:r w:rsidR="00951CA6">
        <w:t>paragrafen</w:t>
      </w:r>
      <w:r w:rsidDel="00951CA6">
        <w:t xml:space="preserve"> </w:t>
      </w:r>
      <w:r>
        <w:t xml:space="preserve">kommer att omfatta fler värdepappersbolag än tidigare, se </w:t>
      </w:r>
      <w:r w:rsidR="00951CA6">
        <w:t>avsnitt 16</w:t>
      </w:r>
      <w:r>
        <w:t xml:space="preserve"> under </w:t>
      </w:r>
      <w:r w:rsidR="00951CA6">
        <w:t xml:space="preserve">rubriken </w:t>
      </w:r>
      <w:r>
        <w:t xml:space="preserve">”Offentligfinansiella effekter”. </w:t>
      </w:r>
    </w:p>
    <w:p w14:paraId="6E078A93" w14:textId="048512AD" w:rsidR="00890231" w:rsidRPr="00CB52D0" w:rsidRDefault="00890231" w:rsidP="00890231">
      <w:pPr>
        <w:pStyle w:val="Brdtextmedindrag"/>
      </w:pPr>
      <w:r w:rsidRPr="00CB52D0">
        <w:t>Hänvisningarna till tillsynsförordningen och värdepappersbolagsförord</w:t>
      </w:r>
      <w:r w:rsidRPr="00CB52D0">
        <w:softHyphen/>
        <w:t>ningen är dynamiska.</w:t>
      </w:r>
    </w:p>
    <w:p w14:paraId="325C28EE" w14:textId="77777777" w:rsidR="00890231" w:rsidRPr="00CB52D0" w:rsidRDefault="00890231" w:rsidP="00890231">
      <w:pPr>
        <w:pStyle w:val="Rubrik4utannumrering"/>
      </w:pPr>
      <w:r w:rsidRPr="00CB52D0">
        <w:t>Ikraftträdande- och övergångsbestämmelser</w:t>
      </w:r>
    </w:p>
    <w:p w14:paraId="149B124C" w14:textId="77777777" w:rsidR="00890231" w:rsidRPr="00CB52D0" w:rsidRDefault="00890231" w:rsidP="00890231">
      <w:pPr>
        <w:pStyle w:val="Brdtextmedindrag"/>
        <w:rPr>
          <w:sz w:val="18"/>
          <w:szCs w:val="18"/>
        </w:rPr>
      </w:pPr>
      <w:r w:rsidRPr="00CB52D0">
        <w:rPr>
          <w:sz w:val="18"/>
          <w:szCs w:val="18"/>
        </w:rPr>
        <w:t>1. Denna lag träder i kraft den 26 juni 2021.</w:t>
      </w:r>
    </w:p>
    <w:p w14:paraId="1C19AD4D" w14:textId="39B508E2" w:rsidR="00890231" w:rsidRPr="00CB52D0" w:rsidRDefault="00890231" w:rsidP="0000314E">
      <w:pPr>
        <w:pStyle w:val="Brdtextmedindrag"/>
        <w:spacing w:line="220" w:lineRule="exact"/>
        <w:rPr>
          <w:sz w:val="18"/>
          <w:szCs w:val="18"/>
        </w:rPr>
      </w:pPr>
      <w:r w:rsidRPr="00CB52D0">
        <w:rPr>
          <w:sz w:val="18"/>
          <w:szCs w:val="18"/>
        </w:rPr>
        <w:t>2. </w:t>
      </w:r>
      <w:r w:rsidR="0011184F">
        <w:rPr>
          <w:sz w:val="18"/>
          <w:szCs w:val="18"/>
        </w:rPr>
        <w:t>Lagen</w:t>
      </w:r>
      <w:r w:rsidRPr="00CB52D0">
        <w:rPr>
          <w:sz w:val="18"/>
          <w:szCs w:val="18"/>
        </w:rPr>
        <w:t xml:space="preserve"> tillämpas första gången på ränteutgifter som belöper sig på tiden efter den 25 juni 2021.</w:t>
      </w:r>
      <w:r w:rsidRPr="00CB52D0" w:rsidDel="00F14577">
        <w:rPr>
          <w:sz w:val="18"/>
          <w:szCs w:val="18"/>
        </w:rPr>
        <w:t xml:space="preserve"> </w:t>
      </w:r>
    </w:p>
    <w:p w14:paraId="201A2596" w14:textId="77777777" w:rsidR="00890231" w:rsidRPr="00CB52D0" w:rsidRDefault="00890231" w:rsidP="00890231">
      <w:pPr>
        <w:pStyle w:val="Brdtext"/>
        <w:rPr>
          <w:sz w:val="18"/>
          <w:szCs w:val="18"/>
        </w:rPr>
      </w:pPr>
    </w:p>
    <w:p w14:paraId="2620B154" w14:textId="77777777" w:rsidR="00890231" w:rsidRPr="00CB52D0" w:rsidRDefault="00890231" w:rsidP="00890231">
      <w:pPr>
        <w:pStyle w:val="Brdtext"/>
      </w:pPr>
      <w:r w:rsidRPr="00CB52D0">
        <w:t>Över</w:t>
      </w:r>
      <w:r w:rsidRPr="00CB52D0">
        <w:softHyphen/>
        <w:t xml:space="preserve">vägandena finns i avsnitt 15.2. </w:t>
      </w:r>
    </w:p>
    <w:p w14:paraId="4F3FA215" w14:textId="77777777" w:rsidR="00890231" w:rsidRPr="00CB52D0" w:rsidRDefault="00890231" w:rsidP="00890231">
      <w:pPr>
        <w:pStyle w:val="Brdtextmedindrag"/>
      </w:pPr>
      <w:r w:rsidRPr="00CB52D0">
        <w:rPr>
          <w:iCs/>
        </w:rPr>
        <w:t>I</w:t>
      </w:r>
      <w:r w:rsidRPr="00CB52D0">
        <w:rPr>
          <w:i/>
        </w:rPr>
        <w:t xml:space="preserve"> punkt 1</w:t>
      </w:r>
      <w:r w:rsidRPr="00CB52D0">
        <w:t xml:space="preserve"> anges när lagen träder i kraft.</w:t>
      </w:r>
    </w:p>
    <w:p w14:paraId="5739CCCE" w14:textId="77777777" w:rsidR="00890231" w:rsidRPr="00CB52D0" w:rsidRDefault="00890231" w:rsidP="00890231">
      <w:pPr>
        <w:pStyle w:val="Brdtextmedindrag"/>
      </w:pPr>
      <w:r w:rsidRPr="00CB52D0">
        <w:rPr>
          <w:iCs/>
        </w:rPr>
        <w:t xml:space="preserve">I </w:t>
      </w:r>
      <w:r w:rsidRPr="00CB52D0">
        <w:rPr>
          <w:i/>
        </w:rPr>
        <w:t>p</w:t>
      </w:r>
      <w:r w:rsidRPr="00CB52D0">
        <w:rPr>
          <w:iCs/>
        </w:rPr>
        <w:t>unkt</w:t>
      </w:r>
      <w:r w:rsidRPr="00CB52D0">
        <w:rPr>
          <w:i/>
        </w:rPr>
        <w:t> 2</w:t>
      </w:r>
      <w:r w:rsidRPr="00CB52D0">
        <w:t xml:space="preserve"> anges när bestämmelserna i den nya lydelsen tillämpas första gången.</w:t>
      </w:r>
    </w:p>
    <w:p w14:paraId="5F72D81F" w14:textId="77777777" w:rsidR="00890231" w:rsidRPr="00CB52D0" w:rsidRDefault="00890231" w:rsidP="00890231">
      <w:pPr>
        <w:pStyle w:val="Rubrik2"/>
      </w:pPr>
      <w:bookmarkStart w:id="434" w:name="_Toc65160334"/>
      <w:bookmarkStart w:id="435" w:name="_Toc68700551"/>
      <w:bookmarkStart w:id="436" w:name="_Toc33087329"/>
      <w:r w:rsidRPr="00CB52D0">
        <w:lastRenderedPageBreak/>
        <w:t>Förslaget till lag om ändring i lagen (2000:192) om allmänna pensionsfonder (AP-fonder)</w:t>
      </w:r>
      <w:bookmarkEnd w:id="434"/>
      <w:bookmarkEnd w:id="435"/>
    </w:p>
    <w:p w14:paraId="53D9FC92" w14:textId="77777777" w:rsidR="00890231" w:rsidRPr="00CB52D0" w:rsidRDefault="00890231" w:rsidP="00890231">
      <w:pPr>
        <w:pStyle w:val="Rubrik4utannumrering"/>
        <w:spacing w:before="0"/>
      </w:pPr>
      <w:r w:rsidRPr="00CB52D0">
        <w:t>4 kap. Medelsförvaltningen</w:t>
      </w:r>
    </w:p>
    <w:p w14:paraId="6CBB48AD" w14:textId="77777777" w:rsidR="00890231" w:rsidRPr="00CB52D0" w:rsidRDefault="00890231" w:rsidP="00890231">
      <w:pPr>
        <w:pStyle w:val="Brdtextmedindrag"/>
        <w:ind w:firstLine="0"/>
        <w:rPr>
          <w:sz w:val="18"/>
          <w:szCs w:val="18"/>
        </w:rPr>
      </w:pPr>
      <w:r w:rsidRPr="00CB52D0">
        <w:rPr>
          <w:b/>
          <w:sz w:val="18"/>
          <w:szCs w:val="18"/>
        </w:rPr>
        <w:t>11 §</w:t>
      </w:r>
      <w:r w:rsidRPr="00CB52D0">
        <w:rPr>
          <w:sz w:val="18"/>
          <w:szCs w:val="18"/>
        </w:rPr>
        <w:t>    Av var och en av Första–Fjärde AP-fondernas tillgångar, värde</w:t>
      </w:r>
      <w:r w:rsidRPr="00CB52D0">
        <w:rPr>
          <w:sz w:val="18"/>
          <w:szCs w:val="18"/>
        </w:rPr>
        <w:softHyphen/>
        <w:t>rade till marknadsvärdet, får högst tio procent utgöras av fondpapper eller andra finansiella instrument utfärdade av en emittent eller av en grupp av emittenter med inbördes anknytning. Denna begränsning gäller inte</w:t>
      </w:r>
    </w:p>
    <w:p w14:paraId="67DFF44E" w14:textId="77777777" w:rsidR="00890231" w:rsidRPr="00CB52D0" w:rsidRDefault="00890231" w:rsidP="00890231">
      <w:pPr>
        <w:pStyle w:val="Brdtextmedindrag"/>
        <w:rPr>
          <w:sz w:val="18"/>
          <w:szCs w:val="18"/>
        </w:rPr>
      </w:pPr>
      <w:r w:rsidRPr="00CB52D0">
        <w:rPr>
          <w:sz w:val="18"/>
          <w:szCs w:val="18"/>
        </w:rPr>
        <w:t>1. svenska staten, en svensk kommun eller därmed jämförlig sam</w:t>
      </w:r>
      <w:r w:rsidRPr="00CB52D0">
        <w:rPr>
          <w:sz w:val="18"/>
          <w:szCs w:val="18"/>
        </w:rPr>
        <w:softHyphen/>
        <w:t>fällighet, och</w:t>
      </w:r>
    </w:p>
    <w:p w14:paraId="15AC3E10" w14:textId="77777777" w:rsidR="00890231" w:rsidRPr="00CB52D0" w:rsidRDefault="00890231" w:rsidP="00890231">
      <w:pPr>
        <w:pStyle w:val="Brdtextmedindrag"/>
        <w:rPr>
          <w:sz w:val="18"/>
          <w:szCs w:val="18"/>
        </w:rPr>
      </w:pPr>
      <w:r w:rsidRPr="00CB52D0">
        <w:rPr>
          <w:sz w:val="18"/>
          <w:szCs w:val="18"/>
        </w:rPr>
        <w:t xml:space="preserve">2. utländska stater, </w:t>
      </w:r>
      <w:r w:rsidRPr="00CB52D0">
        <w:rPr>
          <w:spacing w:val="-4"/>
          <w:sz w:val="18"/>
          <w:szCs w:val="18"/>
        </w:rPr>
        <w:t>central</w:t>
      </w:r>
      <w:r w:rsidRPr="00CB52D0">
        <w:rPr>
          <w:spacing w:val="-4"/>
          <w:sz w:val="18"/>
          <w:szCs w:val="18"/>
        </w:rPr>
        <w:softHyphen/>
        <w:t>banker, utländska kommuner eller</w:t>
      </w:r>
      <w:r w:rsidRPr="00CB52D0">
        <w:rPr>
          <w:sz w:val="18"/>
          <w:szCs w:val="18"/>
        </w:rPr>
        <w:t xml:space="preserve"> därmed jämförliga samfällighe</w:t>
      </w:r>
      <w:r w:rsidRPr="00CB52D0">
        <w:rPr>
          <w:sz w:val="18"/>
          <w:szCs w:val="18"/>
        </w:rPr>
        <w:softHyphen/>
        <w:t>ter, och andra emittenter, som får noll procent riskvikt med stöd av schablonmetoden som enligt artikel 107 i Europaparla</w:t>
      </w:r>
      <w:r w:rsidRPr="00CB52D0">
        <w:rPr>
          <w:sz w:val="18"/>
          <w:szCs w:val="18"/>
        </w:rPr>
        <w:softHyphen/>
        <w:t>mentets och rådets förordning (EU) nr 575/2013 av den 26 juni 2013 om tillsynskrav för kredit</w:t>
      </w:r>
      <w:r w:rsidRPr="00CB52D0">
        <w:rPr>
          <w:sz w:val="18"/>
          <w:szCs w:val="18"/>
        </w:rPr>
        <w:softHyphen/>
        <w:t>institut och om ändring av för</w:t>
      </w:r>
      <w:r w:rsidRPr="00CB52D0">
        <w:rPr>
          <w:sz w:val="18"/>
          <w:szCs w:val="18"/>
        </w:rPr>
        <w:softHyphen/>
        <w:t>ordning (EU) nr 648/2012 ska tillämpas för att beräkna kapital</w:t>
      </w:r>
      <w:r w:rsidRPr="00CB52D0">
        <w:rPr>
          <w:sz w:val="18"/>
          <w:szCs w:val="18"/>
        </w:rPr>
        <w:softHyphen/>
        <w:t>kravet för kreditrisker.</w:t>
      </w:r>
    </w:p>
    <w:p w14:paraId="0BD5AA9B" w14:textId="77777777" w:rsidR="00890231" w:rsidRPr="00CB52D0" w:rsidRDefault="00890231" w:rsidP="00890231">
      <w:pPr>
        <w:pStyle w:val="Brdtextmedindrag"/>
        <w:rPr>
          <w:sz w:val="18"/>
          <w:szCs w:val="18"/>
        </w:rPr>
      </w:pPr>
      <w:r w:rsidRPr="00CB52D0">
        <w:rPr>
          <w:sz w:val="18"/>
          <w:szCs w:val="18"/>
        </w:rPr>
        <w:t>Med grupp av emittenter med inbördes anknytning avses två eller flera fysiska eller juridiska personer som utgör en helhet från risk</w:t>
      </w:r>
      <w:r w:rsidRPr="00CB52D0">
        <w:rPr>
          <w:sz w:val="18"/>
          <w:szCs w:val="18"/>
        </w:rPr>
        <w:softHyphen/>
        <w:t xml:space="preserve">synpunkt därför att </w:t>
      </w:r>
    </w:p>
    <w:p w14:paraId="1EFEB807" w14:textId="77777777" w:rsidR="00890231" w:rsidRPr="00CB52D0" w:rsidRDefault="00890231" w:rsidP="00890231">
      <w:pPr>
        <w:pStyle w:val="Brdtextmedindrag"/>
        <w:rPr>
          <w:sz w:val="18"/>
          <w:szCs w:val="18"/>
        </w:rPr>
      </w:pPr>
      <w:r w:rsidRPr="00CB52D0">
        <w:rPr>
          <w:sz w:val="18"/>
          <w:szCs w:val="18"/>
        </w:rPr>
        <w:t xml:space="preserve">1. någon av dem har direkt eller indirekt ägarinflytande över en eller flera av de övriga i gruppen, eller </w:t>
      </w:r>
    </w:p>
    <w:p w14:paraId="2CE6B578" w14:textId="77777777" w:rsidR="00890231" w:rsidRPr="00CB52D0" w:rsidRDefault="00890231" w:rsidP="00890231">
      <w:pPr>
        <w:pStyle w:val="Brdtextmedindrag"/>
        <w:rPr>
          <w:sz w:val="18"/>
          <w:szCs w:val="18"/>
        </w:rPr>
      </w:pPr>
      <w:r w:rsidRPr="00CB52D0">
        <w:rPr>
          <w:sz w:val="18"/>
          <w:szCs w:val="18"/>
        </w:rPr>
        <w:t>2. de utan att stå i sådant förhållande som avses i 1 har sådan in</w:t>
      </w:r>
      <w:r w:rsidRPr="00CB52D0">
        <w:rPr>
          <w:sz w:val="18"/>
          <w:szCs w:val="18"/>
        </w:rPr>
        <w:softHyphen/>
        <w:t>bördes anknyt</w:t>
      </w:r>
      <w:r w:rsidRPr="00CB52D0">
        <w:rPr>
          <w:sz w:val="18"/>
          <w:szCs w:val="18"/>
        </w:rPr>
        <w:softHyphen/>
        <w:t>ning att någon eller samtliga av de övriga kan befaras råka i betalningssvårigheter om en av dem drabbas av finansiella problem.</w:t>
      </w:r>
    </w:p>
    <w:p w14:paraId="29CC76AA" w14:textId="77777777" w:rsidR="00890231" w:rsidRPr="00CB52D0" w:rsidRDefault="00890231" w:rsidP="00890231">
      <w:pPr>
        <w:pStyle w:val="Brdtext"/>
      </w:pPr>
    </w:p>
    <w:p w14:paraId="23F128D5" w14:textId="77777777" w:rsidR="00890231" w:rsidRPr="00CB52D0" w:rsidRDefault="00890231" w:rsidP="00890231">
      <w:pPr>
        <w:pStyle w:val="Brdtext"/>
      </w:pPr>
      <w:r w:rsidRPr="00CB52D0">
        <w:t xml:space="preserve">Paragrafen innehåller bestämmelser om exponeringsbegränsningar för Första–Fjärde AP-fonderna. Övervägandena finns i avsnitt 14.5.1. </w:t>
      </w:r>
    </w:p>
    <w:p w14:paraId="75B83B62" w14:textId="77777777" w:rsidR="00890231" w:rsidRPr="00CB52D0" w:rsidRDefault="00890231" w:rsidP="00890231">
      <w:pPr>
        <w:pStyle w:val="Brdtextmedindrag"/>
      </w:pPr>
      <w:r w:rsidRPr="00CB52D0">
        <w:t xml:space="preserve">Ändringen i </w:t>
      </w:r>
      <w:r w:rsidRPr="00CB52D0">
        <w:rPr>
          <w:i/>
          <w:iCs/>
        </w:rPr>
        <w:t>första stycket 2</w:t>
      </w:r>
      <w:r w:rsidRPr="00CB52D0">
        <w:t xml:space="preserve"> är en följd av att tillsynsförordningens titel har ändrats genom värdepappersbolagsförordningen. Hänvisningen till förordningen är dynamisk.</w:t>
      </w:r>
    </w:p>
    <w:p w14:paraId="37CB0DCC" w14:textId="77777777" w:rsidR="00890231" w:rsidRPr="00CB52D0" w:rsidRDefault="00890231" w:rsidP="00890231">
      <w:pPr>
        <w:pStyle w:val="Rubrik2"/>
      </w:pPr>
      <w:bookmarkStart w:id="437" w:name="_Toc65160335"/>
      <w:bookmarkStart w:id="438" w:name="_Toc68700552"/>
      <w:r w:rsidRPr="00CB52D0">
        <w:t>Förslaget till lag om ändring i lagen (2004:46) om</w:t>
      </w:r>
      <w:r w:rsidRPr="00CB52D0">
        <w:rPr>
          <w:rFonts w:ascii="Cambria" w:hAnsi="Cambria"/>
        </w:rPr>
        <w:t> </w:t>
      </w:r>
      <w:r w:rsidRPr="00CB52D0">
        <w:t>värdepappersfonder</w:t>
      </w:r>
      <w:bookmarkEnd w:id="436"/>
      <w:bookmarkEnd w:id="437"/>
      <w:bookmarkEnd w:id="438"/>
    </w:p>
    <w:p w14:paraId="03DD13DE" w14:textId="77777777" w:rsidR="00890231" w:rsidRPr="00CB52D0" w:rsidRDefault="00890231" w:rsidP="00890231">
      <w:pPr>
        <w:pStyle w:val="Rubrik4utannumrering"/>
        <w:spacing w:before="0"/>
      </w:pPr>
      <w:r w:rsidRPr="00CB52D0">
        <w:t>2 kap. Allmänna bestämmelser för fondbolag m.m.</w:t>
      </w:r>
    </w:p>
    <w:p w14:paraId="534FED6F" w14:textId="7B439BD9" w:rsidR="00890231" w:rsidRPr="00CB52D0" w:rsidRDefault="00890231" w:rsidP="00890231">
      <w:pPr>
        <w:pStyle w:val="Brdtextmedindrag"/>
        <w:ind w:firstLine="0"/>
        <w:rPr>
          <w:i/>
          <w:iCs/>
          <w:sz w:val="18"/>
          <w:szCs w:val="18"/>
        </w:rPr>
      </w:pPr>
      <w:r w:rsidRPr="00CB52D0">
        <w:rPr>
          <w:b/>
          <w:sz w:val="18"/>
          <w:szCs w:val="18"/>
        </w:rPr>
        <w:t>10 §</w:t>
      </w:r>
      <w:r w:rsidRPr="00CB52D0">
        <w:rPr>
          <w:sz w:val="18"/>
          <w:szCs w:val="18"/>
        </w:rPr>
        <w:t xml:space="preserve">    Ett fondbolags egna medel får, trots </w:t>
      </w:r>
      <w:r w:rsidRPr="00CB52D0">
        <w:rPr>
          <w:i/>
          <w:iCs/>
          <w:sz w:val="18"/>
          <w:szCs w:val="18"/>
        </w:rPr>
        <w:t>det</w:t>
      </w:r>
      <w:r w:rsidRPr="00CB52D0">
        <w:rPr>
          <w:sz w:val="18"/>
          <w:szCs w:val="18"/>
        </w:rPr>
        <w:t xml:space="preserve"> som anges i 8 och 9 §§, inte under</w:t>
      </w:r>
      <w:r w:rsidRPr="00CB52D0">
        <w:rPr>
          <w:sz w:val="18"/>
          <w:szCs w:val="18"/>
        </w:rPr>
        <w:softHyphen/>
        <w:t xml:space="preserve">stiga </w:t>
      </w:r>
      <w:r w:rsidRPr="00CB52D0">
        <w:rPr>
          <w:i/>
          <w:sz w:val="18"/>
          <w:szCs w:val="18"/>
        </w:rPr>
        <w:t>det</w:t>
      </w:r>
      <w:r w:rsidRPr="00CB52D0">
        <w:rPr>
          <w:sz w:val="18"/>
          <w:szCs w:val="18"/>
        </w:rPr>
        <w:t xml:space="preserve"> belopp som </w:t>
      </w:r>
      <w:r w:rsidRPr="00CB52D0">
        <w:rPr>
          <w:i/>
          <w:iCs/>
          <w:sz w:val="18"/>
          <w:szCs w:val="18"/>
        </w:rPr>
        <w:t>framgår av artikel 13 i</w:t>
      </w:r>
      <w:r w:rsidRPr="00CB52D0">
        <w:rPr>
          <w:sz w:val="18"/>
          <w:szCs w:val="18"/>
        </w:rPr>
        <w:t xml:space="preserve"> </w:t>
      </w:r>
      <w:r w:rsidRPr="00CB52D0">
        <w:rPr>
          <w:i/>
          <w:sz w:val="18"/>
          <w:szCs w:val="18"/>
        </w:rPr>
        <w:t>Europaparlamentets och rådets för</w:t>
      </w:r>
      <w:r w:rsidRPr="00CB52D0">
        <w:rPr>
          <w:i/>
          <w:sz w:val="18"/>
          <w:szCs w:val="18"/>
        </w:rPr>
        <w:softHyphen/>
        <w:t>ordning (EU) 2019/2033 av den 27 november 2019 om till</w:t>
      </w:r>
      <w:r w:rsidRPr="00CB52D0">
        <w:rPr>
          <w:i/>
          <w:sz w:val="18"/>
          <w:szCs w:val="18"/>
        </w:rPr>
        <w:softHyphen/>
        <w:t>synskrav för värde</w:t>
      </w:r>
      <w:r w:rsidRPr="00CB52D0">
        <w:rPr>
          <w:i/>
          <w:sz w:val="18"/>
          <w:szCs w:val="18"/>
        </w:rPr>
        <w:softHyphen/>
        <w:t xml:space="preserve">pappersföretag </w:t>
      </w:r>
      <w:r w:rsidRPr="00CB52D0">
        <w:rPr>
          <w:i/>
          <w:spacing w:val="-4"/>
          <w:sz w:val="18"/>
          <w:szCs w:val="18"/>
        </w:rPr>
        <w:t>och om ändring av förord</w:t>
      </w:r>
      <w:r w:rsidRPr="00CB52D0">
        <w:rPr>
          <w:i/>
          <w:spacing w:val="-4"/>
          <w:sz w:val="18"/>
          <w:szCs w:val="18"/>
        </w:rPr>
        <w:softHyphen/>
        <w:t>ningarna</w:t>
      </w:r>
      <w:r w:rsidRPr="00CB52D0">
        <w:rPr>
          <w:i/>
          <w:sz w:val="18"/>
          <w:szCs w:val="18"/>
        </w:rPr>
        <w:t xml:space="preserve"> (EU) nr 1093/2010, (EU) nr 575/2013, (EU) nr 600/2014 och (EU)</w:t>
      </w:r>
      <w:r w:rsidR="00BE796C">
        <w:rPr>
          <w:i/>
          <w:sz w:val="18"/>
          <w:szCs w:val="18"/>
        </w:rPr>
        <w:t xml:space="preserve"> </w:t>
      </w:r>
      <w:r w:rsidRPr="00CB52D0">
        <w:rPr>
          <w:i/>
          <w:sz w:val="18"/>
          <w:szCs w:val="18"/>
        </w:rPr>
        <w:t>nr 806/2014</w:t>
      </w:r>
      <w:r w:rsidRPr="00CB52D0">
        <w:rPr>
          <w:iCs/>
          <w:sz w:val="18"/>
          <w:szCs w:val="18"/>
        </w:rPr>
        <w:t>.</w:t>
      </w:r>
      <w:r w:rsidRPr="00CB52D0">
        <w:rPr>
          <w:i/>
          <w:sz w:val="18"/>
          <w:szCs w:val="18"/>
        </w:rPr>
        <w:t xml:space="preserve"> </w:t>
      </w:r>
      <w:r w:rsidRPr="00CB52D0">
        <w:rPr>
          <w:i/>
          <w:iCs/>
          <w:sz w:val="18"/>
          <w:szCs w:val="18"/>
        </w:rPr>
        <w:t>Vid tillämpningen av den artikeln ska det som anges där om värdepappers</w:t>
      </w:r>
      <w:r w:rsidRPr="00CB52D0">
        <w:rPr>
          <w:i/>
          <w:iCs/>
          <w:sz w:val="18"/>
          <w:szCs w:val="18"/>
        </w:rPr>
        <w:softHyphen/>
        <w:t>företag gälla för fondbolag.</w:t>
      </w:r>
    </w:p>
    <w:p w14:paraId="3C54A799" w14:textId="77777777" w:rsidR="00890231" w:rsidRPr="00CB52D0" w:rsidRDefault="00890231" w:rsidP="00890231">
      <w:pPr>
        <w:pStyle w:val="Brdtextmedindrag"/>
      </w:pPr>
    </w:p>
    <w:p w14:paraId="16AE5E1E" w14:textId="77777777" w:rsidR="00890231" w:rsidRPr="00CB52D0" w:rsidRDefault="00890231" w:rsidP="00890231">
      <w:pPr>
        <w:pStyle w:val="Brdtextmedindrag"/>
        <w:ind w:firstLine="0"/>
      </w:pPr>
      <w:r w:rsidRPr="00CB52D0">
        <w:t xml:space="preserve">I paragrafen finns bestämmelser om krav på storleken på ett fondbolags egna medel under pågående verksamhet. </w:t>
      </w:r>
      <w:r w:rsidRPr="00CB52D0" w:rsidDel="00307A93">
        <w:t>Ändringen genomför den ändring i artikel 7.1 a i UCITS-direktivet som har gjorts genom artikel 60 i värde</w:t>
      </w:r>
      <w:r w:rsidRPr="00CB52D0" w:rsidDel="00307A93">
        <w:softHyphen/>
        <w:t>pappers</w:t>
      </w:r>
      <w:r w:rsidRPr="00CB52D0" w:rsidDel="00307A93">
        <w:softHyphen/>
        <w:t xml:space="preserve">bolagsdirektivet. </w:t>
      </w:r>
      <w:r w:rsidRPr="00CB52D0">
        <w:t>Övervägandena finns i avsnit</w:t>
      </w:r>
      <w:r w:rsidRPr="00CB52D0">
        <w:softHyphen/>
        <w:t>ten 6.4 och 7.4.</w:t>
      </w:r>
    </w:p>
    <w:p w14:paraId="3A5D6DF4" w14:textId="77777777" w:rsidR="00890231" w:rsidRPr="00CB52D0" w:rsidRDefault="00890231" w:rsidP="00890231">
      <w:pPr>
        <w:pStyle w:val="Brdtextmedindrag"/>
      </w:pPr>
      <w:r w:rsidRPr="00CB52D0" w:rsidDel="00307A93">
        <w:t>I paragrafen ersätts</w:t>
      </w:r>
      <w:r w:rsidRPr="00CB52D0">
        <w:t xml:space="preserve"> de materiella bestämmelserna med en hänvisning till värdepappersbolags</w:t>
      </w:r>
      <w:r w:rsidRPr="00CB52D0">
        <w:softHyphen/>
        <w:t>förordningen. Det innebär inte någon ändring i sak när det gäller de krav som ställs på ett fondbolags egna medel. Hänvisningen till artikel 13 i värdepappersbolagsförordningen innebär dock att bestäm</w:t>
      </w:r>
      <w:r w:rsidRPr="00CB52D0">
        <w:softHyphen/>
        <w:t>melserna i de delegerade rättsakter som kommissionen antar med stöd av artikel 13.4 i förordningen blir tillämpliga även i fråga om fondbolag.</w:t>
      </w:r>
    </w:p>
    <w:p w14:paraId="2D50074D" w14:textId="77777777" w:rsidR="00890231" w:rsidRPr="00CB52D0" w:rsidRDefault="00890231" w:rsidP="00890231">
      <w:pPr>
        <w:pStyle w:val="Brdtextmedindrag"/>
      </w:pPr>
    </w:p>
    <w:p w14:paraId="7234F0C2" w14:textId="77777777" w:rsidR="00890231" w:rsidRPr="0014210D" w:rsidRDefault="00890231" w:rsidP="00890231">
      <w:pPr>
        <w:pStyle w:val="Brdtext"/>
        <w:rPr>
          <w:spacing w:val="-4"/>
          <w:sz w:val="18"/>
          <w:szCs w:val="18"/>
        </w:rPr>
      </w:pPr>
      <w:r w:rsidRPr="0014210D">
        <w:rPr>
          <w:b/>
          <w:sz w:val="18"/>
          <w:szCs w:val="18"/>
        </w:rPr>
        <w:lastRenderedPageBreak/>
        <w:t>11 §</w:t>
      </w:r>
      <w:r w:rsidRPr="0014210D">
        <w:rPr>
          <w:sz w:val="18"/>
          <w:szCs w:val="18"/>
        </w:rPr>
        <w:t xml:space="preserve">    Bestämmelser om tillsyn på </w:t>
      </w:r>
      <w:r w:rsidRPr="0014210D">
        <w:rPr>
          <w:spacing w:val="-4"/>
          <w:sz w:val="18"/>
          <w:szCs w:val="18"/>
        </w:rPr>
        <w:t xml:space="preserve">gruppnivå finns i </w:t>
      </w:r>
    </w:p>
    <w:p w14:paraId="74052FDE" w14:textId="77777777" w:rsidR="00890231" w:rsidRPr="00032D86" w:rsidRDefault="00890231" w:rsidP="00890231">
      <w:pPr>
        <w:pStyle w:val="Brdtextmedindrag"/>
        <w:rPr>
          <w:sz w:val="18"/>
          <w:szCs w:val="18"/>
        </w:rPr>
      </w:pPr>
      <w:r w:rsidRPr="00032D86">
        <w:rPr>
          <w:i/>
          <w:iCs/>
          <w:sz w:val="18"/>
          <w:szCs w:val="18"/>
        </w:rPr>
        <w:t>–</w:t>
      </w:r>
      <w:r w:rsidRPr="00032D86">
        <w:rPr>
          <w:spacing w:val="-4"/>
          <w:sz w:val="18"/>
          <w:szCs w:val="18"/>
        </w:rPr>
        <w:t> artiklarna 11–24 i Europaparla</w:t>
      </w:r>
      <w:r w:rsidRPr="00032D86">
        <w:rPr>
          <w:spacing w:val="-4"/>
          <w:sz w:val="18"/>
          <w:szCs w:val="18"/>
        </w:rPr>
        <w:softHyphen/>
        <w:t>mentets och rådets för</w:t>
      </w:r>
      <w:r w:rsidRPr="00032D86">
        <w:rPr>
          <w:spacing w:val="-4"/>
          <w:sz w:val="18"/>
          <w:szCs w:val="18"/>
        </w:rPr>
        <w:softHyphen/>
        <w:t>ordning (EU) nr 575/2013</w:t>
      </w:r>
      <w:r w:rsidRPr="00032D86">
        <w:rPr>
          <w:sz w:val="18"/>
          <w:szCs w:val="18"/>
        </w:rPr>
        <w:t xml:space="preserve"> av den 26 juni 2013 om tillsynskrav för kreditinstitut och om ändring av förordning (EU) nr 648/2012,</w:t>
      </w:r>
    </w:p>
    <w:p w14:paraId="060A5F59" w14:textId="77777777" w:rsidR="00890231" w:rsidRPr="00032D86" w:rsidRDefault="00890231" w:rsidP="00890231">
      <w:pPr>
        <w:pStyle w:val="Brdtextmedindrag"/>
        <w:rPr>
          <w:sz w:val="18"/>
          <w:szCs w:val="18"/>
        </w:rPr>
      </w:pPr>
      <w:r w:rsidRPr="00032D86">
        <w:rPr>
          <w:i/>
          <w:iCs/>
          <w:sz w:val="18"/>
          <w:szCs w:val="18"/>
        </w:rPr>
        <w:t>–</w:t>
      </w:r>
      <w:r w:rsidRPr="00032D86">
        <w:rPr>
          <w:i/>
          <w:sz w:val="18"/>
          <w:szCs w:val="18"/>
        </w:rPr>
        <w:t> </w:t>
      </w:r>
      <w:r w:rsidRPr="00032D86">
        <w:rPr>
          <w:i/>
          <w:spacing w:val="-4"/>
          <w:sz w:val="18"/>
          <w:szCs w:val="18"/>
        </w:rPr>
        <w:t>artikel 7 i Europaparlamentets och</w:t>
      </w:r>
      <w:r w:rsidRPr="00032D86">
        <w:rPr>
          <w:i/>
          <w:sz w:val="18"/>
          <w:szCs w:val="18"/>
        </w:rPr>
        <w:t xml:space="preserve"> </w:t>
      </w:r>
      <w:r w:rsidRPr="00032D86">
        <w:rPr>
          <w:i/>
          <w:spacing w:val="-4"/>
          <w:sz w:val="18"/>
          <w:szCs w:val="18"/>
        </w:rPr>
        <w:t>rådets för</w:t>
      </w:r>
      <w:r w:rsidRPr="00032D86">
        <w:rPr>
          <w:i/>
          <w:spacing w:val="-4"/>
          <w:sz w:val="18"/>
          <w:szCs w:val="18"/>
        </w:rPr>
        <w:softHyphen/>
        <w:t>ordning (EU) 2019/2033,</w:t>
      </w:r>
    </w:p>
    <w:p w14:paraId="56F88B02" w14:textId="77777777" w:rsidR="00890231" w:rsidRPr="00032D86" w:rsidRDefault="00890231" w:rsidP="00890231">
      <w:pPr>
        <w:pStyle w:val="Brdtextmedindrag"/>
        <w:rPr>
          <w:i/>
          <w:iCs/>
          <w:sz w:val="18"/>
          <w:szCs w:val="18"/>
        </w:rPr>
      </w:pPr>
      <w:r w:rsidRPr="00032D86">
        <w:rPr>
          <w:i/>
          <w:iCs/>
          <w:sz w:val="18"/>
          <w:szCs w:val="18"/>
        </w:rPr>
        <w:t>–</w:t>
      </w:r>
      <w:r w:rsidRPr="00032D86">
        <w:rPr>
          <w:sz w:val="18"/>
          <w:szCs w:val="18"/>
        </w:rPr>
        <w:t> lagen (2006:531) om särskild till</w:t>
      </w:r>
      <w:r w:rsidRPr="00032D86">
        <w:rPr>
          <w:sz w:val="18"/>
          <w:szCs w:val="18"/>
        </w:rPr>
        <w:softHyphen/>
        <w:t>syn över finan</w:t>
      </w:r>
      <w:r w:rsidRPr="00032D86">
        <w:rPr>
          <w:sz w:val="18"/>
          <w:szCs w:val="18"/>
        </w:rPr>
        <w:softHyphen/>
        <w:t>siella konglome</w:t>
      </w:r>
      <w:r w:rsidRPr="00032D86">
        <w:rPr>
          <w:sz w:val="18"/>
          <w:szCs w:val="18"/>
        </w:rPr>
        <w:softHyphen/>
        <w:t>rat</w:t>
      </w:r>
      <w:r w:rsidRPr="00032D86">
        <w:rPr>
          <w:i/>
          <w:iCs/>
          <w:sz w:val="18"/>
          <w:szCs w:val="18"/>
        </w:rPr>
        <w:t>, och</w:t>
      </w:r>
    </w:p>
    <w:p w14:paraId="17F9B5FA" w14:textId="77777777" w:rsidR="00890231" w:rsidRPr="00F26B6A" w:rsidRDefault="00890231" w:rsidP="00890231">
      <w:pPr>
        <w:pStyle w:val="Brdtextmedindrag"/>
        <w:rPr>
          <w:spacing w:val="-4"/>
          <w:sz w:val="18"/>
          <w:szCs w:val="18"/>
        </w:rPr>
      </w:pPr>
      <w:r w:rsidRPr="00032D86">
        <w:rPr>
          <w:i/>
          <w:iCs/>
          <w:sz w:val="18"/>
          <w:szCs w:val="18"/>
        </w:rPr>
        <w:t>–</w:t>
      </w:r>
      <w:r w:rsidRPr="00032D86">
        <w:rPr>
          <w:sz w:val="18"/>
          <w:szCs w:val="18"/>
        </w:rPr>
        <w:t> lagen (2014:968) om särskild tillsyn över kreditinstitut och värde</w:t>
      </w:r>
      <w:r w:rsidRPr="00032D86">
        <w:rPr>
          <w:sz w:val="18"/>
          <w:szCs w:val="18"/>
        </w:rPr>
        <w:softHyphen/>
        <w:t>pappers</w:t>
      </w:r>
      <w:r>
        <w:rPr>
          <w:sz w:val="18"/>
          <w:szCs w:val="18"/>
        </w:rPr>
        <w:softHyphen/>
      </w:r>
      <w:r w:rsidRPr="00032D86">
        <w:rPr>
          <w:sz w:val="18"/>
          <w:szCs w:val="18"/>
        </w:rPr>
        <w:t>bolag</w:t>
      </w:r>
      <w:r w:rsidRPr="00032D86">
        <w:rPr>
          <w:i/>
          <w:sz w:val="18"/>
          <w:szCs w:val="18"/>
        </w:rPr>
        <w:t>.</w:t>
      </w:r>
    </w:p>
    <w:p w14:paraId="61C70106" w14:textId="77777777" w:rsidR="00890231" w:rsidRPr="00CB52D0" w:rsidRDefault="00890231" w:rsidP="00890231">
      <w:pPr>
        <w:pStyle w:val="Brdtextmedindrag"/>
        <w:rPr>
          <w:i/>
        </w:rPr>
      </w:pPr>
    </w:p>
    <w:p w14:paraId="2A7F2EC7" w14:textId="77777777" w:rsidR="00890231" w:rsidRPr="00CB52D0" w:rsidRDefault="00890231" w:rsidP="00890231">
      <w:pPr>
        <w:pStyle w:val="Brdtext"/>
      </w:pPr>
      <w:r w:rsidRPr="00CB52D0">
        <w:t>Paragrafen innehåller en upplysning om att det finns bestämmelser om kapitalkrav på gruppnivå i bl.a. tillsynsförordningen och i vissa lagar.</w:t>
      </w:r>
    </w:p>
    <w:p w14:paraId="6C325BD6" w14:textId="77777777" w:rsidR="00890231" w:rsidRPr="00CB52D0" w:rsidRDefault="00890231" w:rsidP="00890231">
      <w:pPr>
        <w:pStyle w:val="Brdtextmedindrag"/>
      </w:pPr>
      <w:r w:rsidRPr="00CB52D0">
        <w:t>I paragrafen införs en hänvisning till värdepappersbolagsförord</w:t>
      </w:r>
      <w:r w:rsidRPr="00CB52D0">
        <w:softHyphen/>
        <w:t>ningen. Ett fond</w:t>
      </w:r>
      <w:r w:rsidRPr="00CB52D0">
        <w:softHyphen/>
        <w:t>bolag kan även ingå i en företagsgrupp som omfattas av konsoli</w:t>
      </w:r>
      <w:r w:rsidRPr="00CB52D0">
        <w:softHyphen/>
        <w:t>derad tillsyn enligt den förordningen</w:t>
      </w:r>
      <w:r w:rsidRPr="00CB52D0" w:rsidDel="00B458D2">
        <w:t xml:space="preserve"> </w:t>
      </w:r>
      <w:bookmarkStart w:id="439" w:name="_Toc33087330"/>
      <w:r w:rsidRPr="00CB52D0">
        <w:t>Hänvisningarna till tillsyns</w:t>
      </w:r>
      <w:r w:rsidRPr="00CB52D0">
        <w:softHyphen/>
        <w:t>förordningen och värdepappersbolagsförordningen är dynamiska.</w:t>
      </w:r>
    </w:p>
    <w:p w14:paraId="62FA0EE3" w14:textId="77777777" w:rsidR="00890231" w:rsidRPr="00CB52D0" w:rsidRDefault="00890231" w:rsidP="00890231">
      <w:pPr>
        <w:pStyle w:val="Rubrik2"/>
      </w:pPr>
      <w:bookmarkStart w:id="440" w:name="_Toc65160336"/>
      <w:bookmarkStart w:id="441" w:name="_Toc68700553"/>
      <w:bookmarkStart w:id="442" w:name="_Toc33087331"/>
      <w:bookmarkEnd w:id="439"/>
      <w:r w:rsidRPr="00CB52D0">
        <w:t>Förslaget till lag om ändring i lagen (2004:297) om bank- och finansieringsrörelse</w:t>
      </w:r>
      <w:bookmarkEnd w:id="440"/>
      <w:bookmarkEnd w:id="441"/>
    </w:p>
    <w:p w14:paraId="2E19F4E8" w14:textId="77777777" w:rsidR="00890231" w:rsidRPr="00CB52D0" w:rsidRDefault="00890231" w:rsidP="00890231">
      <w:pPr>
        <w:pStyle w:val="Rubrik4utannumrering"/>
        <w:spacing w:before="0"/>
        <w:rPr>
          <w:bCs/>
          <w:sz w:val="18"/>
          <w:szCs w:val="18"/>
        </w:rPr>
      </w:pPr>
      <w:r w:rsidRPr="00CB52D0">
        <w:rPr>
          <w:bCs/>
          <w:sz w:val="18"/>
          <w:szCs w:val="18"/>
        </w:rPr>
        <w:t xml:space="preserve">1 kap. Inledande </w:t>
      </w:r>
      <w:r w:rsidRPr="00CB52D0">
        <w:rPr>
          <w:bCs/>
        </w:rPr>
        <w:t>bestämmelser</w:t>
      </w:r>
    </w:p>
    <w:p w14:paraId="34D524F9" w14:textId="77777777" w:rsidR="00890231" w:rsidRPr="00CB52D0" w:rsidRDefault="00890231" w:rsidP="00890231">
      <w:pPr>
        <w:pStyle w:val="Brdtextmedindrag"/>
        <w:ind w:firstLine="0"/>
        <w:rPr>
          <w:sz w:val="18"/>
          <w:szCs w:val="18"/>
        </w:rPr>
      </w:pPr>
      <w:r w:rsidRPr="00CB52D0">
        <w:rPr>
          <w:b/>
          <w:sz w:val="18"/>
          <w:szCs w:val="18"/>
        </w:rPr>
        <w:t>5 §</w:t>
      </w:r>
      <w:r w:rsidRPr="00CB52D0">
        <w:rPr>
          <w:sz w:val="18"/>
          <w:szCs w:val="18"/>
        </w:rPr>
        <w:t>    I denna lag betyder</w:t>
      </w:r>
    </w:p>
    <w:p w14:paraId="6FF8433D" w14:textId="77777777" w:rsidR="00890231" w:rsidRPr="00CB52D0" w:rsidRDefault="00890231" w:rsidP="00890231">
      <w:pPr>
        <w:pStyle w:val="Brdtextmedindrag"/>
        <w:rPr>
          <w:sz w:val="18"/>
          <w:szCs w:val="18"/>
        </w:rPr>
      </w:pPr>
      <w:r w:rsidRPr="00CB52D0">
        <w:rPr>
          <w:sz w:val="18"/>
          <w:szCs w:val="18"/>
        </w:rPr>
        <w:t>1. </w:t>
      </w:r>
      <w:r w:rsidRPr="00CB52D0">
        <w:rPr>
          <w:i/>
          <w:sz w:val="18"/>
          <w:szCs w:val="18"/>
        </w:rPr>
        <w:t>anknutet företag</w:t>
      </w:r>
      <w:r w:rsidRPr="00CB52D0">
        <w:rPr>
          <w:sz w:val="18"/>
          <w:szCs w:val="18"/>
        </w:rPr>
        <w:t>: ett svenskt eller utländskt företag vars huvud</w:t>
      </w:r>
      <w:r w:rsidRPr="00CB52D0">
        <w:rPr>
          <w:sz w:val="18"/>
          <w:szCs w:val="18"/>
        </w:rPr>
        <w:softHyphen/>
        <w:t>sakliga verksamhet består i att äga eller förvalta fast egendom, till</w:t>
      </w:r>
      <w:r w:rsidRPr="00CB52D0">
        <w:rPr>
          <w:sz w:val="18"/>
          <w:szCs w:val="18"/>
        </w:rPr>
        <w:softHyphen/>
        <w:t xml:space="preserve">handahålla datatjänster eller driva annan liknande verksamhet som har samband med den huvudsakliga verksamheten i ett eller flera </w:t>
      </w:r>
      <w:r w:rsidRPr="00CB52D0">
        <w:rPr>
          <w:spacing w:val="-4"/>
          <w:sz w:val="18"/>
          <w:szCs w:val="18"/>
        </w:rPr>
        <w:t>kreditinstitut, värdepappersbolag eller motsvarande utländska företag,</w:t>
      </w:r>
      <w:r w:rsidRPr="00CB52D0">
        <w:rPr>
          <w:sz w:val="18"/>
          <w:szCs w:val="18"/>
        </w:rPr>
        <w:t xml:space="preserve"> </w:t>
      </w:r>
    </w:p>
    <w:p w14:paraId="223872BF" w14:textId="77777777" w:rsidR="00890231" w:rsidRPr="00CB52D0" w:rsidRDefault="00890231" w:rsidP="00890231">
      <w:pPr>
        <w:pStyle w:val="Brdtextmedindrag"/>
        <w:rPr>
          <w:sz w:val="18"/>
          <w:szCs w:val="18"/>
        </w:rPr>
      </w:pPr>
      <w:r w:rsidRPr="00CB52D0">
        <w:rPr>
          <w:sz w:val="18"/>
          <w:szCs w:val="18"/>
        </w:rPr>
        <w:t>2. </w:t>
      </w:r>
      <w:r w:rsidRPr="00CB52D0">
        <w:rPr>
          <w:i/>
          <w:sz w:val="18"/>
          <w:szCs w:val="18"/>
        </w:rPr>
        <w:t>bank</w:t>
      </w:r>
      <w:r w:rsidRPr="00CB52D0">
        <w:rPr>
          <w:sz w:val="18"/>
          <w:szCs w:val="18"/>
        </w:rPr>
        <w:t xml:space="preserve">: bankaktiebolag, sparbank och medlemsbank, </w:t>
      </w:r>
    </w:p>
    <w:p w14:paraId="6A96DF54" w14:textId="77777777" w:rsidR="00890231" w:rsidRPr="00CB52D0" w:rsidRDefault="00890231" w:rsidP="00890231">
      <w:pPr>
        <w:pStyle w:val="Brdtextmedindrag"/>
        <w:rPr>
          <w:sz w:val="18"/>
          <w:szCs w:val="18"/>
        </w:rPr>
      </w:pPr>
      <w:r w:rsidRPr="00CB52D0">
        <w:rPr>
          <w:sz w:val="18"/>
          <w:szCs w:val="18"/>
        </w:rPr>
        <w:t xml:space="preserve">3. </w:t>
      </w:r>
      <w:r w:rsidRPr="00CB52D0">
        <w:rPr>
          <w:i/>
          <w:sz w:val="18"/>
          <w:szCs w:val="18"/>
        </w:rPr>
        <w:t>bankaktiebolag</w:t>
      </w:r>
      <w:r w:rsidRPr="00CB52D0">
        <w:rPr>
          <w:sz w:val="18"/>
          <w:szCs w:val="18"/>
        </w:rPr>
        <w:t>: ett aktiebolag som har fått tillstånd att driva bankrörelse,</w:t>
      </w:r>
    </w:p>
    <w:p w14:paraId="39028078" w14:textId="77777777" w:rsidR="00890231" w:rsidRPr="00CB52D0" w:rsidRDefault="00890231" w:rsidP="00890231">
      <w:pPr>
        <w:pStyle w:val="Brdtextmedindrag"/>
        <w:rPr>
          <w:sz w:val="18"/>
          <w:szCs w:val="18"/>
        </w:rPr>
      </w:pPr>
      <w:r w:rsidRPr="00CB52D0">
        <w:rPr>
          <w:sz w:val="18"/>
          <w:szCs w:val="18"/>
        </w:rPr>
        <w:t>4. </w:t>
      </w:r>
      <w:r w:rsidRPr="00CB52D0">
        <w:rPr>
          <w:i/>
          <w:sz w:val="18"/>
          <w:szCs w:val="18"/>
        </w:rPr>
        <w:t>behörig myndighet</w:t>
      </w:r>
      <w:r w:rsidRPr="00CB52D0">
        <w:rPr>
          <w:sz w:val="18"/>
          <w:szCs w:val="18"/>
        </w:rPr>
        <w:t xml:space="preserve">: en utländsk myndighet som har behörighet att utöva tillsyn över utländska kreditinstitut, </w:t>
      </w:r>
    </w:p>
    <w:p w14:paraId="3007451A" w14:textId="77777777" w:rsidR="00890231" w:rsidRPr="00CB52D0" w:rsidRDefault="00890231" w:rsidP="00890231">
      <w:pPr>
        <w:pStyle w:val="Brdtextmedindrag"/>
        <w:rPr>
          <w:sz w:val="18"/>
          <w:szCs w:val="18"/>
        </w:rPr>
      </w:pPr>
      <w:r w:rsidRPr="00CB52D0">
        <w:rPr>
          <w:sz w:val="18"/>
          <w:szCs w:val="18"/>
        </w:rPr>
        <w:t>5. </w:t>
      </w:r>
      <w:r w:rsidRPr="00CB52D0">
        <w:rPr>
          <w:i/>
          <w:sz w:val="18"/>
          <w:szCs w:val="18"/>
        </w:rPr>
        <w:t>EES</w:t>
      </w:r>
      <w:r w:rsidRPr="00CB52D0">
        <w:rPr>
          <w:sz w:val="18"/>
          <w:szCs w:val="18"/>
        </w:rPr>
        <w:t xml:space="preserve">: Europeiska ekonomiska samarbetsområdet, </w:t>
      </w:r>
    </w:p>
    <w:p w14:paraId="21F2B131" w14:textId="77777777" w:rsidR="00890231" w:rsidRPr="00CB52D0" w:rsidRDefault="00890231" w:rsidP="00890231">
      <w:pPr>
        <w:pStyle w:val="Brdtextmedindrag"/>
        <w:rPr>
          <w:sz w:val="18"/>
          <w:szCs w:val="18"/>
        </w:rPr>
      </w:pPr>
      <w:r w:rsidRPr="00CB52D0">
        <w:rPr>
          <w:sz w:val="18"/>
          <w:szCs w:val="18"/>
        </w:rPr>
        <w:t>6.</w:t>
      </w:r>
      <w:r w:rsidRPr="00CB52D0">
        <w:rPr>
          <w:i/>
          <w:sz w:val="18"/>
          <w:szCs w:val="18"/>
        </w:rPr>
        <w:t> filial</w:t>
      </w:r>
      <w:r w:rsidRPr="00CB52D0">
        <w:rPr>
          <w:sz w:val="18"/>
          <w:szCs w:val="18"/>
        </w:rPr>
        <w:t>: ett avdelningskontor med självständig förvaltning, varvid även ett utländskt kreditinstituts etablering av flera driftställen ska anses som en enda filial,</w:t>
      </w:r>
    </w:p>
    <w:p w14:paraId="768467DC" w14:textId="77777777" w:rsidR="00890231" w:rsidRPr="00CB52D0" w:rsidRDefault="00890231" w:rsidP="00890231">
      <w:pPr>
        <w:pStyle w:val="Brdtextmedindrag"/>
        <w:rPr>
          <w:i/>
          <w:iCs/>
          <w:sz w:val="18"/>
          <w:szCs w:val="18"/>
        </w:rPr>
      </w:pPr>
      <w:r w:rsidRPr="00CB52D0">
        <w:rPr>
          <w:sz w:val="18"/>
          <w:szCs w:val="18"/>
        </w:rPr>
        <w:t>7. </w:t>
      </w:r>
      <w:r w:rsidRPr="00CB52D0">
        <w:rPr>
          <w:i/>
          <w:sz w:val="18"/>
          <w:szCs w:val="18"/>
        </w:rPr>
        <w:t>finansiellt institut</w:t>
      </w:r>
      <w:r w:rsidRPr="00CB52D0">
        <w:rPr>
          <w:sz w:val="18"/>
          <w:szCs w:val="18"/>
        </w:rPr>
        <w:t>: ett finansiellt institut enligt artikel 4.1.26 i tillsyns</w:t>
      </w:r>
      <w:r w:rsidRPr="00CB52D0">
        <w:rPr>
          <w:sz w:val="18"/>
          <w:szCs w:val="18"/>
        </w:rPr>
        <w:softHyphen/>
        <w:t>förordningen,</w:t>
      </w:r>
    </w:p>
    <w:p w14:paraId="50915290" w14:textId="77777777" w:rsidR="00890231" w:rsidRPr="00CB52D0" w:rsidRDefault="00890231" w:rsidP="00890231">
      <w:pPr>
        <w:pStyle w:val="Brdtextmedindrag"/>
        <w:rPr>
          <w:sz w:val="18"/>
          <w:szCs w:val="18"/>
        </w:rPr>
      </w:pPr>
      <w:r w:rsidRPr="00CB52D0">
        <w:rPr>
          <w:sz w:val="18"/>
          <w:szCs w:val="18"/>
        </w:rPr>
        <w:t>8. </w:t>
      </w:r>
      <w:r w:rsidRPr="00CB52D0">
        <w:rPr>
          <w:i/>
          <w:sz w:val="18"/>
          <w:szCs w:val="18"/>
        </w:rPr>
        <w:t>hemland</w:t>
      </w:r>
      <w:r w:rsidRPr="00CB52D0">
        <w:rPr>
          <w:sz w:val="18"/>
          <w:szCs w:val="18"/>
        </w:rPr>
        <w:t>: det land där ett företag har fått tillstånd till rörelse som avses i denna lag,</w:t>
      </w:r>
    </w:p>
    <w:p w14:paraId="72195106" w14:textId="77777777" w:rsidR="00890231" w:rsidRPr="00CB52D0" w:rsidRDefault="00890231" w:rsidP="00890231">
      <w:pPr>
        <w:pStyle w:val="Brdtextmedindrag"/>
        <w:rPr>
          <w:sz w:val="18"/>
          <w:szCs w:val="18"/>
        </w:rPr>
      </w:pPr>
      <w:r w:rsidRPr="00CB52D0">
        <w:rPr>
          <w:sz w:val="18"/>
          <w:szCs w:val="18"/>
        </w:rPr>
        <w:t>9. </w:t>
      </w:r>
      <w:r w:rsidRPr="00CB52D0">
        <w:rPr>
          <w:i/>
          <w:sz w:val="18"/>
          <w:szCs w:val="18"/>
        </w:rPr>
        <w:t>kapitalbas</w:t>
      </w:r>
      <w:r w:rsidRPr="00CB52D0">
        <w:rPr>
          <w:sz w:val="18"/>
          <w:szCs w:val="18"/>
        </w:rPr>
        <w:t>: detsamma som i artikel 72 i tillsynsförordningen,</w:t>
      </w:r>
    </w:p>
    <w:p w14:paraId="3580C259" w14:textId="3688280C" w:rsidR="00890231" w:rsidRPr="00CB52D0" w:rsidRDefault="00890231" w:rsidP="00890231">
      <w:pPr>
        <w:pStyle w:val="Brdtextmedindrag"/>
        <w:rPr>
          <w:i/>
          <w:iCs/>
          <w:sz w:val="18"/>
          <w:szCs w:val="18"/>
        </w:rPr>
      </w:pPr>
      <w:r w:rsidRPr="00CB52D0">
        <w:rPr>
          <w:sz w:val="18"/>
          <w:szCs w:val="18"/>
        </w:rPr>
        <w:t>10</w:t>
      </w:r>
      <w:r w:rsidRPr="00CB52D0">
        <w:rPr>
          <w:spacing w:val="-4"/>
          <w:sz w:val="18"/>
          <w:szCs w:val="18"/>
        </w:rPr>
        <w:t>. </w:t>
      </w:r>
      <w:r w:rsidRPr="00CB52D0">
        <w:rPr>
          <w:i/>
          <w:spacing w:val="-4"/>
          <w:sz w:val="18"/>
          <w:szCs w:val="18"/>
        </w:rPr>
        <w:t>kreditinstitut</w:t>
      </w:r>
      <w:r w:rsidRPr="00CB52D0">
        <w:rPr>
          <w:spacing w:val="-4"/>
          <w:sz w:val="18"/>
          <w:szCs w:val="18"/>
        </w:rPr>
        <w:t>: bank och kredit</w:t>
      </w:r>
      <w:r w:rsidRPr="00CB52D0">
        <w:rPr>
          <w:spacing w:val="-4"/>
          <w:sz w:val="18"/>
          <w:szCs w:val="18"/>
        </w:rPr>
        <w:softHyphen/>
        <w:t>marknadsföretag</w:t>
      </w:r>
      <w:r w:rsidRPr="00CB52D0">
        <w:rPr>
          <w:i/>
          <w:iCs/>
          <w:sz w:val="18"/>
          <w:szCs w:val="18"/>
        </w:rPr>
        <w:t>,</w:t>
      </w:r>
    </w:p>
    <w:p w14:paraId="27AC8F6C" w14:textId="77777777" w:rsidR="00890231" w:rsidRPr="00CB52D0" w:rsidRDefault="00890231" w:rsidP="00890231">
      <w:pPr>
        <w:pStyle w:val="Brdtextmedindrag"/>
        <w:rPr>
          <w:sz w:val="18"/>
          <w:szCs w:val="18"/>
        </w:rPr>
      </w:pPr>
      <w:r w:rsidRPr="00CB52D0">
        <w:rPr>
          <w:sz w:val="18"/>
          <w:szCs w:val="18"/>
        </w:rPr>
        <w:t>11. </w:t>
      </w:r>
      <w:r w:rsidRPr="00CB52D0">
        <w:rPr>
          <w:i/>
          <w:sz w:val="18"/>
          <w:szCs w:val="18"/>
        </w:rPr>
        <w:t>kapitaltäckningsdirektivet</w:t>
      </w:r>
      <w:r w:rsidRPr="00CB52D0">
        <w:rPr>
          <w:sz w:val="18"/>
          <w:szCs w:val="18"/>
        </w:rPr>
        <w:t>: Europaparlamentets och rådets direktiv 2013/36/EU av den 26 juni 2013 om behörighet att utöva verksamhet i kredit</w:t>
      </w:r>
      <w:r w:rsidRPr="00CB52D0">
        <w:rPr>
          <w:sz w:val="18"/>
          <w:szCs w:val="18"/>
        </w:rPr>
        <w:softHyphen/>
        <w:t xml:space="preserve">institut och om tillsyn av kreditinstitut, om ändring av direktiv </w:t>
      </w:r>
      <w:r w:rsidRPr="00CB52D0">
        <w:rPr>
          <w:spacing w:val="-4"/>
          <w:sz w:val="18"/>
          <w:szCs w:val="18"/>
        </w:rPr>
        <w:t>2002/87/EG och om upp</w:t>
      </w:r>
      <w:r w:rsidRPr="00CB52D0">
        <w:rPr>
          <w:spacing w:val="-4"/>
          <w:sz w:val="18"/>
          <w:szCs w:val="18"/>
        </w:rPr>
        <w:softHyphen/>
        <w:t>hävande</w:t>
      </w:r>
      <w:r w:rsidRPr="00CB52D0">
        <w:rPr>
          <w:sz w:val="18"/>
          <w:szCs w:val="18"/>
        </w:rPr>
        <w:t xml:space="preserve"> av </w:t>
      </w:r>
      <w:r w:rsidRPr="00CB52D0">
        <w:rPr>
          <w:i/>
          <w:sz w:val="18"/>
          <w:szCs w:val="18"/>
        </w:rPr>
        <w:t>direktiven</w:t>
      </w:r>
      <w:r w:rsidRPr="00CB52D0">
        <w:rPr>
          <w:sz w:val="18"/>
          <w:szCs w:val="18"/>
        </w:rPr>
        <w:t xml:space="preserve"> 2006/48/EG och 2006/49/EG, i lydelsen enligt </w:t>
      </w:r>
      <w:r w:rsidRPr="00CB52D0">
        <w:rPr>
          <w:iCs/>
          <w:sz w:val="18"/>
          <w:szCs w:val="18"/>
        </w:rPr>
        <w:t>Europaparlamentets och rådets direktiv</w:t>
      </w:r>
      <w:r w:rsidRPr="00CB52D0">
        <w:rPr>
          <w:i/>
          <w:sz w:val="18"/>
          <w:szCs w:val="18"/>
        </w:rPr>
        <w:t xml:space="preserve"> </w:t>
      </w:r>
      <w:r w:rsidRPr="00C7656A">
        <w:rPr>
          <w:iCs/>
          <w:sz w:val="18"/>
          <w:szCs w:val="18"/>
        </w:rPr>
        <w:t>(EU)</w:t>
      </w:r>
      <w:r w:rsidRPr="00CB52D0">
        <w:rPr>
          <w:i/>
          <w:sz w:val="18"/>
          <w:szCs w:val="18"/>
        </w:rPr>
        <w:t xml:space="preserve"> 2019/2034</w:t>
      </w:r>
      <w:r w:rsidRPr="00CB52D0">
        <w:rPr>
          <w:sz w:val="18"/>
          <w:szCs w:val="18"/>
        </w:rPr>
        <w:t>,</w:t>
      </w:r>
    </w:p>
    <w:p w14:paraId="2206F9D4" w14:textId="77777777" w:rsidR="00890231" w:rsidRPr="00CB52D0" w:rsidRDefault="00890231" w:rsidP="00890231">
      <w:pPr>
        <w:pStyle w:val="Brdtextmedindrag"/>
        <w:rPr>
          <w:sz w:val="18"/>
          <w:szCs w:val="18"/>
        </w:rPr>
      </w:pPr>
      <w:r w:rsidRPr="00CB52D0">
        <w:rPr>
          <w:sz w:val="18"/>
          <w:szCs w:val="18"/>
        </w:rPr>
        <w:t>12. </w:t>
      </w:r>
      <w:r w:rsidRPr="00CB52D0">
        <w:rPr>
          <w:i/>
          <w:sz w:val="18"/>
          <w:szCs w:val="18"/>
        </w:rPr>
        <w:t>kreditmarknadsbolag</w:t>
      </w:r>
      <w:r w:rsidRPr="00CB52D0">
        <w:rPr>
          <w:sz w:val="18"/>
          <w:szCs w:val="18"/>
        </w:rPr>
        <w:t xml:space="preserve">: ett aktiebolag som har fått tillstånd att driva finansieringsrörelse, </w:t>
      </w:r>
    </w:p>
    <w:p w14:paraId="00AAFA75" w14:textId="77777777" w:rsidR="00890231" w:rsidRPr="00CB52D0" w:rsidRDefault="00890231" w:rsidP="00890231">
      <w:pPr>
        <w:pStyle w:val="Brdtextmedindrag"/>
        <w:rPr>
          <w:sz w:val="18"/>
          <w:szCs w:val="18"/>
        </w:rPr>
      </w:pPr>
      <w:r w:rsidRPr="00CB52D0">
        <w:rPr>
          <w:sz w:val="18"/>
          <w:szCs w:val="18"/>
        </w:rPr>
        <w:t>13. </w:t>
      </w:r>
      <w:r w:rsidRPr="00CB52D0">
        <w:rPr>
          <w:i/>
          <w:sz w:val="18"/>
          <w:szCs w:val="18"/>
        </w:rPr>
        <w:t>kreditmarknadsförening</w:t>
      </w:r>
      <w:r w:rsidRPr="00CB52D0">
        <w:rPr>
          <w:sz w:val="18"/>
          <w:szCs w:val="18"/>
        </w:rPr>
        <w:t xml:space="preserve">: en ekonomisk förening som har fått tillstånd att driva finansieringsrörelse, </w:t>
      </w:r>
    </w:p>
    <w:p w14:paraId="3A571613" w14:textId="77777777" w:rsidR="00890231" w:rsidRPr="00CB52D0" w:rsidRDefault="00890231" w:rsidP="00890231">
      <w:pPr>
        <w:pStyle w:val="Brdtextmedindrag"/>
        <w:rPr>
          <w:sz w:val="18"/>
          <w:szCs w:val="18"/>
        </w:rPr>
      </w:pPr>
      <w:r w:rsidRPr="00CB52D0">
        <w:rPr>
          <w:sz w:val="18"/>
          <w:szCs w:val="18"/>
        </w:rPr>
        <w:t>14. </w:t>
      </w:r>
      <w:r w:rsidRPr="00CB52D0">
        <w:rPr>
          <w:i/>
          <w:sz w:val="18"/>
          <w:szCs w:val="18"/>
        </w:rPr>
        <w:t>kreditmarknadsföretag</w:t>
      </w:r>
      <w:r w:rsidRPr="00CB52D0">
        <w:rPr>
          <w:sz w:val="18"/>
          <w:szCs w:val="18"/>
        </w:rPr>
        <w:t>: kreditmarknadsbolag och kredit</w:t>
      </w:r>
      <w:r w:rsidRPr="00CB52D0">
        <w:rPr>
          <w:sz w:val="18"/>
          <w:szCs w:val="18"/>
        </w:rPr>
        <w:softHyphen/>
        <w:t>mark</w:t>
      </w:r>
      <w:r w:rsidRPr="00CB52D0">
        <w:rPr>
          <w:sz w:val="18"/>
          <w:szCs w:val="18"/>
        </w:rPr>
        <w:softHyphen/>
        <w:t>nadsförening,</w:t>
      </w:r>
    </w:p>
    <w:p w14:paraId="39F699E4" w14:textId="77777777" w:rsidR="00890231" w:rsidRPr="00CB52D0" w:rsidRDefault="00890231" w:rsidP="00890231">
      <w:pPr>
        <w:pStyle w:val="Brdtextmedindrag"/>
        <w:rPr>
          <w:sz w:val="18"/>
          <w:szCs w:val="18"/>
        </w:rPr>
      </w:pPr>
      <w:r w:rsidRPr="00CB52D0">
        <w:rPr>
          <w:sz w:val="18"/>
          <w:szCs w:val="18"/>
        </w:rPr>
        <w:t>15. </w:t>
      </w:r>
      <w:r w:rsidRPr="00CB52D0">
        <w:rPr>
          <w:i/>
          <w:sz w:val="18"/>
          <w:szCs w:val="18"/>
        </w:rPr>
        <w:t>kvalificerat innehav</w:t>
      </w:r>
      <w:r w:rsidRPr="00CB52D0">
        <w:rPr>
          <w:sz w:val="18"/>
          <w:szCs w:val="18"/>
        </w:rPr>
        <w:t>: ett direkt eller indirekt ägande i ett företag, om innehavet beräknat på det sätt som anges i 5 a § repre</w:t>
      </w:r>
      <w:r w:rsidRPr="00CB52D0">
        <w:rPr>
          <w:sz w:val="18"/>
          <w:szCs w:val="18"/>
        </w:rPr>
        <w:softHyphen/>
        <w:t xml:space="preserve">senterar tio procent eller mer av kapitalet eller av samtliga röster eller </w:t>
      </w:r>
      <w:r w:rsidRPr="00CB52D0">
        <w:rPr>
          <w:spacing w:val="-4"/>
          <w:sz w:val="18"/>
          <w:szCs w:val="18"/>
        </w:rPr>
        <w:t>annars möjliggör ett väsentligt inflytande över ledningen av företaget,</w:t>
      </w:r>
      <w:r w:rsidRPr="00CB52D0">
        <w:rPr>
          <w:sz w:val="18"/>
          <w:szCs w:val="18"/>
        </w:rPr>
        <w:t xml:space="preserve"> </w:t>
      </w:r>
    </w:p>
    <w:p w14:paraId="447A8D9B" w14:textId="07867F78" w:rsidR="00890231" w:rsidRPr="00CB52D0" w:rsidRDefault="00890231" w:rsidP="00890231">
      <w:pPr>
        <w:pStyle w:val="Brdtextmedindrag"/>
        <w:rPr>
          <w:sz w:val="18"/>
          <w:szCs w:val="18"/>
        </w:rPr>
      </w:pPr>
      <w:r w:rsidRPr="00CB52D0">
        <w:rPr>
          <w:sz w:val="18"/>
          <w:szCs w:val="18"/>
        </w:rPr>
        <w:lastRenderedPageBreak/>
        <w:t>16. </w:t>
      </w:r>
      <w:r w:rsidRPr="00CB52D0">
        <w:rPr>
          <w:i/>
          <w:sz w:val="18"/>
          <w:szCs w:val="18"/>
        </w:rPr>
        <w:t>medlemsbank</w:t>
      </w:r>
      <w:r w:rsidRPr="00CB52D0">
        <w:rPr>
          <w:sz w:val="18"/>
          <w:szCs w:val="18"/>
        </w:rPr>
        <w:t xml:space="preserve">: en ekonomisk förening som </w:t>
      </w:r>
      <w:r w:rsidR="00F42109">
        <w:rPr>
          <w:sz w:val="18"/>
          <w:szCs w:val="18"/>
        </w:rPr>
        <w:t>har fått tillstånd att driva bankrörelse</w:t>
      </w:r>
      <w:r w:rsidRPr="00CB52D0">
        <w:rPr>
          <w:sz w:val="18"/>
          <w:szCs w:val="18"/>
        </w:rPr>
        <w:t>,</w:t>
      </w:r>
    </w:p>
    <w:p w14:paraId="2C973B9E" w14:textId="77777777" w:rsidR="00890231" w:rsidRPr="00CB52D0" w:rsidRDefault="00890231" w:rsidP="00890231">
      <w:pPr>
        <w:pStyle w:val="Brdtextmedindrag"/>
        <w:rPr>
          <w:sz w:val="18"/>
          <w:szCs w:val="18"/>
        </w:rPr>
      </w:pPr>
      <w:r w:rsidRPr="00CB52D0">
        <w:rPr>
          <w:sz w:val="18"/>
          <w:szCs w:val="18"/>
        </w:rPr>
        <w:t>17. </w:t>
      </w:r>
      <w:r w:rsidRPr="00CB52D0">
        <w:rPr>
          <w:i/>
          <w:sz w:val="18"/>
          <w:szCs w:val="18"/>
        </w:rPr>
        <w:t>sparbank</w:t>
      </w:r>
      <w:r w:rsidRPr="00CB52D0">
        <w:rPr>
          <w:sz w:val="18"/>
          <w:szCs w:val="18"/>
        </w:rPr>
        <w:t>: ett företag som avses i sparbankslagen (1987:619),</w:t>
      </w:r>
    </w:p>
    <w:p w14:paraId="40D6DABD" w14:textId="77777777" w:rsidR="00890231" w:rsidRPr="00CB52D0" w:rsidRDefault="00890231" w:rsidP="00890231">
      <w:pPr>
        <w:pStyle w:val="Brdtextmedindrag"/>
        <w:rPr>
          <w:sz w:val="18"/>
          <w:szCs w:val="18"/>
        </w:rPr>
      </w:pPr>
      <w:r w:rsidRPr="00CB52D0">
        <w:rPr>
          <w:sz w:val="18"/>
          <w:szCs w:val="18"/>
        </w:rPr>
        <w:t>18. </w:t>
      </w:r>
      <w:r w:rsidRPr="00CB52D0">
        <w:rPr>
          <w:i/>
          <w:sz w:val="18"/>
          <w:szCs w:val="18"/>
        </w:rPr>
        <w:t>startkapital</w:t>
      </w:r>
      <w:r w:rsidRPr="00CB52D0">
        <w:rPr>
          <w:sz w:val="18"/>
          <w:szCs w:val="18"/>
        </w:rPr>
        <w:t>: det kapital som för kreditinstitut avses i arti</w:t>
      </w:r>
      <w:r w:rsidRPr="00CB52D0">
        <w:rPr>
          <w:sz w:val="18"/>
          <w:szCs w:val="18"/>
        </w:rPr>
        <w:softHyphen/>
        <w:t>kel 4.51 i tillsynsförordningen,</w:t>
      </w:r>
    </w:p>
    <w:p w14:paraId="0D92634C" w14:textId="77777777" w:rsidR="00890231" w:rsidRPr="00CB52D0" w:rsidRDefault="00890231" w:rsidP="00890231">
      <w:pPr>
        <w:pStyle w:val="Brdtextmedindrag"/>
        <w:rPr>
          <w:sz w:val="18"/>
          <w:szCs w:val="18"/>
        </w:rPr>
      </w:pPr>
      <w:r w:rsidRPr="00CB52D0">
        <w:rPr>
          <w:sz w:val="18"/>
          <w:szCs w:val="18"/>
        </w:rPr>
        <w:t>19. </w:t>
      </w:r>
      <w:r w:rsidRPr="00CB52D0">
        <w:rPr>
          <w:i/>
          <w:sz w:val="18"/>
          <w:szCs w:val="18"/>
        </w:rPr>
        <w:t>utländskt bankföretag</w:t>
      </w:r>
      <w:r w:rsidRPr="00CB52D0">
        <w:rPr>
          <w:sz w:val="18"/>
          <w:szCs w:val="18"/>
        </w:rPr>
        <w:t>: ett utländskt företag som i hemlandet har tillstånd att driva bankrörelse,</w:t>
      </w:r>
    </w:p>
    <w:p w14:paraId="43F81DE5" w14:textId="77777777" w:rsidR="00890231" w:rsidRPr="00CB52D0" w:rsidRDefault="00890231" w:rsidP="00890231">
      <w:pPr>
        <w:pStyle w:val="Brdtextmedindrag"/>
        <w:rPr>
          <w:sz w:val="18"/>
          <w:szCs w:val="18"/>
        </w:rPr>
      </w:pPr>
      <w:r w:rsidRPr="00CB52D0">
        <w:rPr>
          <w:sz w:val="18"/>
          <w:szCs w:val="18"/>
        </w:rPr>
        <w:t>20. </w:t>
      </w:r>
      <w:r w:rsidRPr="00CB52D0">
        <w:rPr>
          <w:i/>
          <w:sz w:val="18"/>
          <w:szCs w:val="18"/>
        </w:rPr>
        <w:t>utländskt kreditföretag</w:t>
      </w:r>
      <w:r w:rsidRPr="00CB52D0">
        <w:rPr>
          <w:sz w:val="18"/>
          <w:szCs w:val="18"/>
        </w:rPr>
        <w:t>: ett utländskt företag som i hemlandet har tillstånd att driva finansieringsrörelse,</w:t>
      </w:r>
    </w:p>
    <w:p w14:paraId="209FB861" w14:textId="77777777" w:rsidR="00890231" w:rsidRPr="00CB52D0" w:rsidRDefault="00890231" w:rsidP="00890231">
      <w:pPr>
        <w:pStyle w:val="Brdtextmedindrag"/>
        <w:rPr>
          <w:sz w:val="18"/>
          <w:szCs w:val="18"/>
        </w:rPr>
      </w:pPr>
      <w:r w:rsidRPr="00CB52D0">
        <w:rPr>
          <w:sz w:val="18"/>
          <w:szCs w:val="18"/>
        </w:rPr>
        <w:t>21. </w:t>
      </w:r>
      <w:r w:rsidRPr="00CB52D0">
        <w:rPr>
          <w:i/>
          <w:sz w:val="18"/>
          <w:szCs w:val="18"/>
        </w:rPr>
        <w:t>utländskt kreditinstitut</w:t>
      </w:r>
      <w:r w:rsidRPr="00CB52D0">
        <w:rPr>
          <w:sz w:val="18"/>
          <w:szCs w:val="18"/>
        </w:rPr>
        <w:t>: ett utländskt bankföretag och ett utländskt kredit</w:t>
      </w:r>
      <w:r>
        <w:rPr>
          <w:sz w:val="18"/>
          <w:szCs w:val="18"/>
        </w:rPr>
        <w:softHyphen/>
      </w:r>
      <w:r w:rsidRPr="00CB52D0">
        <w:rPr>
          <w:sz w:val="18"/>
          <w:szCs w:val="18"/>
        </w:rPr>
        <w:t>företag,</w:t>
      </w:r>
    </w:p>
    <w:p w14:paraId="2A712114" w14:textId="77777777" w:rsidR="00890231" w:rsidRPr="00CB52D0" w:rsidRDefault="00890231" w:rsidP="00890231">
      <w:pPr>
        <w:pStyle w:val="Brdtextmedindrag"/>
        <w:rPr>
          <w:sz w:val="18"/>
          <w:szCs w:val="18"/>
        </w:rPr>
      </w:pPr>
      <w:r w:rsidRPr="00CB52D0">
        <w:rPr>
          <w:sz w:val="18"/>
          <w:szCs w:val="18"/>
        </w:rPr>
        <w:t>22. </w:t>
      </w:r>
      <w:r w:rsidRPr="00CB52D0">
        <w:rPr>
          <w:i/>
          <w:sz w:val="18"/>
          <w:szCs w:val="18"/>
        </w:rPr>
        <w:t>betydande filial</w:t>
      </w:r>
      <w:r w:rsidRPr="00CB52D0">
        <w:rPr>
          <w:sz w:val="18"/>
          <w:szCs w:val="18"/>
        </w:rPr>
        <w:t>: en filial som är betydande enligt artikel 51.1 i kapital</w:t>
      </w:r>
      <w:r w:rsidRPr="00CB52D0">
        <w:rPr>
          <w:sz w:val="18"/>
          <w:szCs w:val="18"/>
        </w:rPr>
        <w:softHyphen/>
        <w:t>täckningsdirektivet,</w:t>
      </w:r>
    </w:p>
    <w:p w14:paraId="510ECCD0" w14:textId="77777777" w:rsidR="00890231" w:rsidRPr="00CB52D0" w:rsidRDefault="00890231" w:rsidP="00890231">
      <w:pPr>
        <w:pStyle w:val="Brdtextmedindrag"/>
        <w:rPr>
          <w:sz w:val="18"/>
          <w:szCs w:val="18"/>
        </w:rPr>
      </w:pPr>
      <w:r w:rsidRPr="00CB52D0">
        <w:rPr>
          <w:sz w:val="18"/>
          <w:szCs w:val="18"/>
        </w:rPr>
        <w:t>23. </w:t>
      </w:r>
      <w:r w:rsidRPr="00CB52D0">
        <w:rPr>
          <w:i/>
          <w:sz w:val="18"/>
          <w:szCs w:val="18"/>
        </w:rPr>
        <w:t>blandat finansiellt holdingföretag</w:t>
      </w:r>
      <w:r w:rsidRPr="00CB52D0">
        <w:rPr>
          <w:sz w:val="18"/>
          <w:szCs w:val="18"/>
        </w:rPr>
        <w:t>: ett holdingföretag enligt artikel 4.1.21 i tillsynsförordningen,</w:t>
      </w:r>
    </w:p>
    <w:p w14:paraId="3FD42B84" w14:textId="77777777" w:rsidR="00890231" w:rsidRPr="00CB52D0" w:rsidRDefault="00890231" w:rsidP="00890231">
      <w:pPr>
        <w:pStyle w:val="Brdtextmedindrag"/>
        <w:rPr>
          <w:sz w:val="18"/>
          <w:szCs w:val="18"/>
        </w:rPr>
      </w:pPr>
      <w:r w:rsidRPr="00CB52D0">
        <w:rPr>
          <w:sz w:val="18"/>
          <w:szCs w:val="18"/>
        </w:rPr>
        <w:t>24. </w:t>
      </w:r>
      <w:r w:rsidRPr="00CB52D0">
        <w:rPr>
          <w:i/>
          <w:sz w:val="18"/>
          <w:szCs w:val="18"/>
        </w:rPr>
        <w:t>blandat finansiellt moderholdingföretag inom EES</w:t>
      </w:r>
      <w:r w:rsidRPr="00CB52D0">
        <w:rPr>
          <w:sz w:val="18"/>
          <w:szCs w:val="18"/>
        </w:rPr>
        <w:t xml:space="preserve">: ett inom EES etablerat blandat finansiellt holdingföretag som inte självt är ett dotterföretag till ett </w:t>
      </w:r>
    </w:p>
    <w:p w14:paraId="49964CA1" w14:textId="77777777" w:rsidR="00890231" w:rsidRPr="00CB52D0" w:rsidRDefault="00890231" w:rsidP="00890231">
      <w:pPr>
        <w:pStyle w:val="Brdtextmedindrag"/>
        <w:rPr>
          <w:sz w:val="18"/>
          <w:szCs w:val="18"/>
        </w:rPr>
      </w:pPr>
      <w:r w:rsidRPr="00CB52D0">
        <w:rPr>
          <w:sz w:val="18"/>
          <w:szCs w:val="18"/>
        </w:rPr>
        <w:t xml:space="preserve">a) kreditinstitut, värdepappersbolag eller EES-institut, eller </w:t>
      </w:r>
    </w:p>
    <w:p w14:paraId="2606A8FD" w14:textId="77777777" w:rsidR="00890231" w:rsidRPr="00CB52D0" w:rsidRDefault="00890231" w:rsidP="00890231">
      <w:pPr>
        <w:pStyle w:val="Brdtextmedindrag"/>
        <w:rPr>
          <w:sz w:val="18"/>
          <w:szCs w:val="18"/>
        </w:rPr>
      </w:pPr>
      <w:r w:rsidRPr="00CB52D0">
        <w:rPr>
          <w:sz w:val="18"/>
          <w:szCs w:val="18"/>
        </w:rPr>
        <w:t>b) annat blandat finansiellt holdingföretag eller ett finansiellt holdingföretag som är etablerat i något land inom EES,</w:t>
      </w:r>
    </w:p>
    <w:p w14:paraId="688DA5FC" w14:textId="77777777" w:rsidR="00890231" w:rsidRPr="00CB52D0" w:rsidRDefault="00890231" w:rsidP="00890231">
      <w:pPr>
        <w:pStyle w:val="Brdtextmedindrag"/>
        <w:rPr>
          <w:sz w:val="18"/>
          <w:szCs w:val="18"/>
        </w:rPr>
      </w:pPr>
      <w:r w:rsidRPr="00CB52D0">
        <w:rPr>
          <w:sz w:val="18"/>
          <w:szCs w:val="18"/>
        </w:rPr>
        <w:t>25. </w:t>
      </w:r>
      <w:r w:rsidRPr="00CB52D0">
        <w:rPr>
          <w:i/>
          <w:sz w:val="18"/>
          <w:szCs w:val="18"/>
        </w:rPr>
        <w:t>EES-institut</w:t>
      </w:r>
      <w:r w:rsidRPr="00CB52D0">
        <w:rPr>
          <w:sz w:val="18"/>
          <w:szCs w:val="18"/>
        </w:rPr>
        <w:t>: ett utländskt kreditinstitut eller ett utländskt värdepappers</w:t>
      </w:r>
      <w:r w:rsidRPr="00CB52D0">
        <w:rPr>
          <w:sz w:val="18"/>
          <w:szCs w:val="18"/>
        </w:rPr>
        <w:softHyphen/>
        <w:t>företag som är hemmahörande i något annat land inom EES än Sverige,</w:t>
      </w:r>
    </w:p>
    <w:p w14:paraId="1D25979B" w14:textId="77777777" w:rsidR="00890231" w:rsidRPr="00CB52D0" w:rsidRDefault="00890231" w:rsidP="00890231">
      <w:pPr>
        <w:pStyle w:val="Brdtextmedindrag"/>
        <w:rPr>
          <w:sz w:val="18"/>
          <w:szCs w:val="18"/>
        </w:rPr>
      </w:pPr>
      <w:r w:rsidRPr="00CB52D0">
        <w:rPr>
          <w:sz w:val="18"/>
          <w:szCs w:val="18"/>
        </w:rPr>
        <w:t>26. </w:t>
      </w:r>
      <w:r w:rsidRPr="00CB52D0">
        <w:rPr>
          <w:i/>
          <w:spacing w:val="-4"/>
          <w:sz w:val="18"/>
          <w:szCs w:val="18"/>
        </w:rPr>
        <w:t>finansiellt holdingföretag</w:t>
      </w:r>
      <w:r w:rsidRPr="00CB52D0">
        <w:rPr>
          <w:spacing w:val="-4"/>
          <w:sz w:val="18"/>
          <w:szCs w:val="18"/>
        </w:rPr>
        <w:t>: ett holdingföretag enligt artikel 4.1.20</w:t>
      </w:r>
      <w:r w:rsidRPr="00CB52D0">
        <w:rPr>
          <w:sz w:val="18"/>
          <w:szCs w:val="18"/>
        </w:rPr>
        <w:t xml:space="preserve"> i tillsyns</w:t>
      </w:r>
      <w:r w:rsidRPr="00CB52D0">
        <w:rPr>
          <w:sz w:val="18"/>
          <w:szCs w:val="18"/>
        </w:rPr>
        <w:softHyphen/>
        <w:t>förordningen,</w:t>
      </w:r>
    </w:p>
    <w:p w14:paraId="4635CDBB" w14:textId="77777777" w:rsidR="00890231" w:rsidRPr="00CB52D0" w:rsidRDefault="00890231" w:rsidP="00890231">
      <w:pPr>
        <w:pStyle w:val="Brdtextmedindrag"/>
        <w:rPr>
          <w:sz w:val="18"/>
          <w:szCs w:val="18"/>
        </w:rPr>
      </w:pPr>
      <w:r w:rsidRPr="00CB52D0">
        <w:rPr>
          <w:spacing w:val="-4"/>
          <w:sz w:val="18"/>
          <w:szCs w:val="18"/>
        </w:rPr>
        <w:t>27. </w:t>
      </w:r>
      <w:r w:rsidRPr="00CB52D0">
        <w:rPr>
          <w:i/>
          <w:spacing w:val="-4"/>
          <w:sz w:val="18"/>
          <w:szCs w:val="18"/>
        </w:rPr>
        <w:t>finansiellt moderholdingföretag inom EES</w:t>
      </w:r>
      <w:r w:rsidRPr="00CB52D0">
        <w:rPr>
          <w:spacing w:val="-4"/>
          <w:sz w:val="18"/>
          <w:szCs w:val="18"/>
        </w:rPr>
        <w:t>: ett inom EES etable</w:t>
      </w:r>
      <w:r w:rsidRPr="00CB52D0">
        <w:rPr>
          <w:spacing w:val="-4"/>
          <w:sz w:val="18"/>
          <w:szCs w:val="18"/>
        </w:rPr>
        <w:softHyphen/>
        <w:t>rat</w:t>
      </w:r>
      <w:r w:rsidRPr="00CB52D0">
        <w:rPr>
          <w:sz w:val="18"/>
          <w:szCs w:val="18"/>
        </w:rPr>
        <w:t xml:space="preserve"> finansiellt holdingföretag som inte självt är ett dotter</w:t>
      </w:r>
      <w:r w:rsidRPr="00CB52D0">
        <w:rPr>
          <w:sz w:val="18"/>
          <w:szCs w:val="18"/>
        </w:rPr>
        <w:softHyphen/>
        <w:t xml:space="preserve">företag till ett </w:t>
      </w:r>
    </w:p>
    <w:p w14:paraId="19225029" w14:textId="77777777" w:rsidR="00890231" w:rsidRPr="00CB52D0" w:rsidRDefault="00890231" w:rsidP="00890231">
      <w:pPr>
        <w:pStyle w:val="Brdtextmedindrag"/>
        <w:rPr>
          <w:sz w:val="18"/>
          <w:szCs w:val="18"/>
        </w:rPr>
      </w:pPr>
      <w:r w:rsidRPr="00CB52D0">
        <w:rPr>
          <w:sz w:val="18"/>
          <w:szCs w:val="18"/>
        </w:rPr>
        <w:t xml:space="preserve">a) kreditinstitut, värdepappersbolag eller EES-institut, eller </w:t>
      </w:r>
    </w:p>
    <w:p w14:paraId="5469E479" w14:textId="77777777" w:rsidR="00890231" w:rsidRPr="00CB52D0" w:rsidRDefault="00890231" w:rsidP="00890231">
      <w:pPr>
        <w:pStyle w:val="Brdtextmedindrag"/>
        <w:rPr>
          <w:sz w:val="18"/>
          <w:szCs w:val="18"/>
        </w:rPr>
      </w:pPr>
      <w:r w:rsidRPr="00CB52D0">
        <w:rPr>
          <w:sz w:val="18"/>
          <w:szCs w:val="18"/>
        </w:rPr>
        <w:t>b) annat finansiellt holdingföretag eller ett blandat finansiellt holdingföretag som är etablerat i något land inom EES,</w:t>
      </w:r>
    </w:p>
    <w:p w14:paraId="7D6EDCE8" w14:textId="77777777" w:rsidR="00890231" w:rsidRPr="00CB52D0" w:rsidRDefault="00890231" w:rsidP="00890231">
      <w:pPr>
        <w:pStyle w:val="Brdtextmedindrag"/>
        <w:rPr>
          <w:sz w:val="18"/>
          <w:szCs w:val="18"/>
        </w:rPr>
      </w:pPr>
      <w:r w:rsidRPr="00CB52D0">
        <w:rPr>
          <w:sz w:val="18"/>
          <w:szCs w:val="18"/>
        </w:rPr>
        <w:t>28. </w:t>
      </w:r>
      <w:r w:rsidRPr="00CB52D0">
        <w:rPr>
          <w:i/>
          <w:sz w:val="18"/>
          <w:szCs w:val="18"/>
        </w:rPr>
        <w:t>holdingföretag med blandad verksamhet</w:t>
      </w:r>
      <w:r w:rsidRPr="00CB52D0">
        <w:rPr>
          <w:sz w:val="18"/>
          <w:szCs w:val="18"/>
        </w:rPr>
        <w:t>: holdingföretag enligt artikel 4.1.22 i tillsynsförordningen,</w:t>
      </w:r>
    </w:p>
    <w:p w14:paraId="211DA027" w14:textId="77777777" w:rsidR="00890231" w:rsidRPr="00CB52D0" w:rsidRDefault="00890231" w:rsidP="00890231">
      <w:pPr>
        <w:pStyle w:val="Brdtextmedindrag"/>
        <w:rPr>
          <w:sz w:val="18"/>
          <w:szCs w:val="18"/>
        </w:rPr>
      </w:pPr>
      <w:r w:rsidRPr="00CB52D0">
        <w:rPr>
          <w:sz w:val="18"/>
          <w:szCs w:val="18"/>
        </w:rPr>
        <w:t>29. </w:t>
      </w:r>
      <w:r w:rsidRPr="00CB52D0">
        <w:rPr>
          <w:i/>
          <w:sz w:val="18"/>
          <w:szCs w:val="18"/>
        </w:rPr>
        <w:t>koncern</w:t>
      </w:r>
      <w:r w:rsidRPr="00CB52D0">
        <w:rPr>
          <w:sz w:val="18"/>
          <w:szCs w:val="18"/>
        </w:rPr>
        <w:t xml:space="preserve">: </w:t>
      </w:r>
    </w:p>
    <w:p w14:paraId="0895B2FE" w14:textId="77777777" w:rsidR="00890231" w:rsidRPr="00CB52D0" w:rsidRDefault="00890231" w:rsidP="00890231">
      <w:pPr>
        <w:pStyle w:val="Brdtextmedindrag"/>
        <w:rPr>
          <w:sz w:val="18"/>
          <w:szCs w:val="18"/>
        </w:rPr>
      </w:pPr>
      <w:r w:rsidRPr="00CB52D0">
        <w:rPr>
          <w:sz w:val="18"/>
          <w:szCs w:val="18"/>
        </w:rPr>
        <w:t>a) i 6 a, 6 b och 15 b kap., detsamma som i 2 kap. 1 § lagen (2015:1016) om resolution,</w:t>
      </w:r>
    </w:p>
    <w:p w14:paraId="72005DF0" w14:textId="77777777" w:rsidR="00890231" w:rsidRPr="00CB52D0" w:rsidRDefault="00890231" w:rsidP="00890231">
      <w:pPr>
        <w:pStyle w:val="Brdtextmedindrag"/>
        <w:rPr>
          <w:sz w:val="18"/>
          <w:szCs w:val="18"/>
        </w:rPr>
      </w:pPr>
      <w:r w:rsidRPr="00CB52D0">
        <w:rPr>
          <w:sz w:val="18"/>
          <w:szCs w:val="18"/>
        </w:rPr>
        <w:t>b) i övriga kapitel, detsamma som i 1 kap. 11 och 12 §§ aktie</w:t>
      </w:r>
      <w:r w:rsidRPr="00CB52D0">
        <w:rPr>
          <w:sz w:val="18"/>
          <w:szCs w:val="18"/>
        </w:rPr>
        <w:softHyphen/>
        <w:t>bolags</w:t>
      </w:r>
      <w:r w:rsidRPr="00CB52D0">
        <w:rPr>
          <w:sz w:val="18"/>
          <w:szCs w:val="18"/>
        </w:rPr>
        <w:softHyphen/>
        <w:t>lagen (2005:551), varvid det som sägs om moderbolag till</w:t>
      </w:r>
      <w:r w:rsidRPr="00CB52D0">
        <w:rPr>
          <w:sz w:val="18"/>
          <w:szCs w:val="18"/>
        </w:rPr>
        <w:softHyphen/>
        <w:t>ämpas även på andra juridiska personer än aktiebolag,</w:t>
      </w:r>
    </w:p>
    <w:p w14:paraId="1320ABB6" w14:textId="77777777" w:rsidR="00890231" w:rsidRPr="00CB52D0" w:rsidRDefault="00890231" w:rsidP="00890231">
      <w:pPr>
        <w:pStyle w:val="Brdtextmedindrag"/>
        <w:rPr>
          <w:sz w:val="18"/>
          <w:szCs w:val="18"/>
        </w:rPr>
      </w:pPr>
      <w:r w:rsidRPr="00CB52D0">
        <w:rPr>
          <w:sz w:val="18"/>
          <w:szCs w:val="18"/>
        </w:rPr>
        <w:t>30</w:t>
      </w:r>
      <w:r w:rsidRPr="00CB52D0">
        <w:rPr>
          <w:spacing w:val="-4"/>
          <w:sz w:val="18"/>
          <w:szCs w:val="18"/>
        </w:rPr>
        <w:t>. </w:t>
      </w:r>
      <w:r w:rsidRPr="00CB52D0">
        <w:rPr>
          <w:i/>
          <w:spacing w:val="-4"/>
          <w:sz w:val="18"/>
          <w:szCs w:val="18"/>
        </w:rPr>
        <w:t>koncernåterhämtningsplan</w:t>
      </w:r>
      <w:r w:rsidRPr="00CB52D0">
        <w:rPr>
          <w:spacing w:val="-4"/>
          <w:sz w:val="18"/>
          <w:szCs w:val="18"/>
        </w:rPr>
        <w:t>: en plan som upprättas av ett moder</w:t>
      </w:r>
      <w:r w:rsidRPr="00CB52D0">
        <w:rPr>
          <w:spacing w:val="-4"/>
          <w:sz w:val="18"/>
          <w:szCs w:val="18"/>
        </w:rPr>
        <w:softHyphen/>
        <w:t>företag</w:t>
      </w:r>
      <w:r w:rsidRPr="00CB52D0">
        <w:rPr>
          <w:sz w:val="18"/>
          <w:szCs w:val="18"/>
        </w:rPr>
        <w:t xml:space="preserve"> inom EES i syfte att identifiera åtgärder som de företag i en koncern som omfattas av gruppbaserad tillsyn avser att vidta för att bevara eller återställa koncernens eller ett i koncernen ingående kreditinstituts eller utländskt kreditinstituts finansiella ställning och </w:t>
      </w:r>
      <w:r w:rsidRPr="00CB52D0">
        <w:rPr>
          <w:spacing w:val="-4"/>
          <w:sz w:val="18"/>
          <w:szCs w:val="18"/>
        </w:rPr>
        <w:t>livskraft efter en betydande försämring av den finan</w:t>
      </w:r>
      <w:r w:rsidRPr="00CB52D0">
        <w:rPr>
          <w:spacing w:val="-4"/>
          <w:sz w:val="18"/>
          <w:szCs w:val="18"/>
        </w:rPr>
        <w:softHyphen/>
        <w:t>siella situationen,</w:t>
      </w:r>
    </w:p>
    <w:p w14:paraId="676831C4" w14:textId="77777777" w:rsidR="00890231" w:rsidRPr="00CB52D0" w:rsidRDefault="00890231" w:rsidP="00890231">
      <w:pPr>
        <w:pStyle w:val="Brdtextmedindrag"/>
        <w:rPr>
          <w:sz w:val="18"/>
          <w:szCs w:val="18"/>
        </w:rPr>
      </w:pPr>
      <w:r w:rsidRPr="00CB52D0">
        <w:rPr>
          <w:spacing w:val="-4"/>
          <w:sz w:val="18"/>
          <w:szCs w:val="18"/>
        </w:rPr>
        <w:t>31. </w:t>
      </w:r>
      <w:r w:rsidRPr="00CB52D0">
        <w:rPr>
          <w:i/>
          <w:spacing w:val="-4"/>
          <w:sz w:val="18"/>
          <w:szCs w:val="18"/>
        </w:rPr>
        <w:t>krishanteringsdirektivet</w:t>
      </w:r>
      <w:r w:rsidRPr="00CB52D0">
        <w:rPr>
          <w:spacing w:val="-4"/>
          <w:sz w:val="18"/>
          <w:szCs w:val="18"/>
        </w:rPr>
        <w:t>: Europaparlamentets och rådets direk</w:t>
      </w:r>
      <w:r w:rsidRPr="00CB52D0">
        <w:rPr>
          <w:spacing w:val="-4"/>
          <w:sz w:val="18"/>
          <w:szCs w:val="18"/>
        </w:rPr>
        <w:softHyphen/>
        <w:t>tiv</w:t>
      </w:r>
      <w:r w:rsidRPr="00CB52D0">
        <w:rPr>
          <w:sz w:val="18"/>
          <w:szCs w:val="18"/>
        </w:rPr>
        <w:t xml:space="preserve"> 2014/59/EU av den 15 maj 2014 om inrättande av en ram för åter</w:t>
      </w:r>
      <w:r w:rsidRPr="00CB52D0">
        <w:rPr>
          <w:sz w:val="18"/>
          <w:szCs w:val="18"/>
        </w:rPr>
        <w:softHyphen/>
        <w:t>hämtning och resolution av kreditinstitut och värde</w:t>
      </w:r>
      <w:r w:rsidRPr="00CB52D0">
        <w:rPr>
          <w:sz w:val="18"/>
          <w:szCs w:val="18"/>
        </w:rPr>
        <w:softHyphen/>
        <w:t>pappers</w:t>
      </w:r>
      <w:r w:rsidRPr="00CB52D0">
        <w:rPr>
          <w:sz w:val="18"/>
          <w:szCs w:val="18"/>
        </w:rPr>
        <w:softHyphen/>
        <w:t xml:space="preserve">företag och om ändring av rådets direktiv 82/891/EEG och </w:t>
      </w:r>
      <w:r w:rsidRPr="00CB52D0">
        <w:rPr>
          <w:spacing w:val="-4"/>
          <w:sz w:val="18"/>
          <w:szCs w:val="18"/>
        </w:rPr>
        <w:t>Europa</w:t>
      </w:r>
      <w:r w:rsidRPr="00CB52D0">
        <w:rPr>
          <w:spacing w:val="-4"/>
          <w:sz w:val="18"/>
          <w:szCs w:val="18"/>
        </w:rPr>
        <w:softHyphen/>
        <w:t>parla</w:t>
      </w:r>
      <w:r w:rsidRPr="00CB52D0">
        <w:rPr>
          <w:spacing w:val="-4"/>
          <w:sz w:val="18"/>
          <w:szCs w:val="18"/>
        </w:rPr>
        <w:softHyphen/>
        <w:t>mentets och rådets direktiv 2001/24/EG, 2002/47/EG, 2004/25/EG</w:t>
      </w:r>
      <w:r w:rsidRPr="00CB52D0">
        <w:rPr>
          <w:sz w:val="18"/>
          <w:szCs w:val="18"/>
        </w:rPr>
        <w:t xml:space="preserve">, </w:t>
      </w:r>
      <w:r w:rsidRPr="00CB52D0">
        <w:rPr>
          <w:spacing w:val="-5"/>
          <w:sz w:val="18"/>
          <w:szCs w:val="18"/>
        </w:rPr>
        <w:t>2005/56/EG, 2007/36/EG, 2011/35/EU, 2012/30/EU och 2013/36/EU samt Europaparlamentets och rådets förordningar (EU) nr 1093/2010</w:t>
      </w:r>
      <w:r w:rsidRPr="00CB52D0">
        <w:rPr>
          <w:sz w:val="18"/>
          <w:szCs w:val="18"/>
        </w:rPr>
        <w:t xml:space="preserve"> och (EU) nr 648/2012, i den ursprungliga lydelsen,</w:t>
      </w:r>
    </w:p>
    <w:p w14:paraId="234A2570" w14:textId="77777777" w:rsidR="00890231" w:rsidRPr="00CB52D0" w:rsidRDefault="00890231" w:rsidP="00890231">
      <w:pPr>
        <w:pStyle w:val="Brdtextmedindrag"/>
        <w:rPr>
          <w:sz w:val="18"/>
          <w:szCs w:val="18"/>
        </w:rPr>
      </w:pPr>
      <w:r w:rsidRPr="00CB52D0">
        <w:rPr>
          <w:sz w:val="18"/>
          <w:szCs w:val="18"/>
        </w:rPr>
        <w:t>3</w:t>
      </w:r>
      <w:r w:rsidRPr="00CB52D0">
        <w:rPr>
          <w:spacing w:val="-4"/>
          <w:sz w:val="18"/>
          <w:szCs w:val="18"/>
        </w:rPr>
        <w:t>2. </w:t>
      </w:r>
      <w:r w:rsidRPr="00CB52D0">
        <w:rPr>
          <w:i/>
          <w:spacing w:val="-4"/>
          <w:sz w:val="18"/>
          <w:szCs w:val="18"/>
        </w:rPr>
        <w:t>moderföretag inom EES</w:t>
      </w:r>
      <w:r w:rsidRPr="00CB52D0">
        <w:rPr>
          <w:spacing w:val="-4"/>
          <w:sz w:val="18"/>
          <w:szCs w:val="18"/>
        </w:rPr>
        <w:t>: ett moderinstitut inom EES, ett finan</w:t>
      </w:r>
      <w:r w:rsidRPr="00CB52D0">
        <w:rPr>
          <w:spacing w:val="-4"/>
          <w:sz w:val="18"/>
          <w:szCs w:val="18"/>
        </w:rPr>
        <w:softHyphen/>
        <w:t>siellt</w:t>
      </w:r>
      <w:r w:rsidRPr="00CB52D0">
        <w:rPr>
          <w:sz w:val="18"/>
          <w:szCs w:val="18"/>
        </w:rPr>
        <w:t xml:space="preserve"> moder</w:t>
      </w:r>
      <w:r w:rsidRPr="00CB52D0">
        <w:rPr>
          <w:sz w:val="18"/>
          <w:szCs w:val="18"/>
        </w:rPr>
        <w:softHyphen/>
        <w:t>holdingföretag inom EES eller ett blandat finan</w:t>
      </w:r>
      <w:r w:rsidRPr="00CB52D0">
        <w:rPr>
          <w:sz w:val="18"/>
          <w:szCs w:val="18"/>
        </w:rPr>
        <w:softHyphen/>
        <w:t>siellt moderholdingföretag inom EES,</w:t>
      </w:r>
    </w:p>
    <w:p w14:paraId="6E8B0F7A" w14:textId="77777777" w:rsidR="00890231" w:rsidRPr="00CB52D0" w:rsidRDefault="00890231" w:rsidP="00890231">
      <w:pPr>
        <w:pStyle w:val="Brdtextmedindrag"/>
        <w:rPr>
          <w:sz w:val="18"/>
          <w:szCs w:val="18"/>
        </w:rPr>
      </w:pPr>
      <w:r w:rsidRPr="00CB52D0">
        <w:rPr>
          <w:sz w:val="18"/>
          <w:szCs w:val="18"/>
        </w:rPr>
        <w:t>33. </w:t>
      </w:r>
      <w:r w:rsidRPr="00CB52D0">
        <w:rPr>
          <w:i/>
          <w:sz w:val="18"/>
          <w:szCs w:val="18"/>
        </w:rPr>
        <w:t>moderinstitut inom EES</w:t>
      </w:r>
      <w:r w:rsidRPr="00CB52D0">
        <w:rPr>
          <w:sz w:val="18"/>
          <w:szCs w:val="18"/>
        </w:rPr>
        <w:t xml:space="preserve">: ett kreditinstitut, värdepappersbolag eller EES-institut som är ett moderföretag och som inte självt är ett dotterföretag till ett </w:t>
      </w:r>
    </w:p>
    <w:p w14:paraId="67DDBAB2" w14:textId="77777777" w:rsidR="00890231" w:rsidRPr="00CB52D0" w:rsidRDefault="00890231" w:rsidP="00890231">
      <w:pPr>
        <w:pStyle w:val="Brdtextmedindrag"/>
        <w:rPr>
          <w:sz w:val="18"/>
          <w:szCs w:val="18"/>
        </w:rPr>
      </w:pPr>
      <w:r w:rsidRPr="00CB52D0">
        <w:rPr>
          <w:sz w:val="18"/>
          <w:szCs w:val="18"/>
        </w:rPr>
        <w:t>a) annat kreditinstitut, värdepappersbolag eller EES-institut, eller</w:t>
      </w:r>
    </w:p>
    <w:p w14:paraId="405036C6" w14:textId="77777777" w:rsidR="00890231" w:rsidRPr="00CB52D0" w:rsidRDefault="00890231" w:rsidP="00890231">
      <w:pPr>
        <w:pStyle w:val="Brdtextmedindrag"/>
        <w:rPr>
          <w:sz w:val="18"/>
          <w:szCs w:val="18"/>
        </w:rPr>
      </w:pPr>
      <w:r w:rsidRPr="00CB52D0">
        <w:rPr>
          <w:sz w:val="18"/>
          <w:szCs w:val="18"/>
        </w:rPr>
        <w:lastRenderedPageBreak/>
        <w:t>b) finansiellt holdingföretag eller ett blandat finansiellt holding</w:t>
      </w:r>
      <w:r w:rsidRPr="00CB52D0">
        <w:rPr>
          <w:sz w:val="18"/>
          <w:szCs w:val="18"/>
        </w:rPr>
        <w:softHyphen/>
        <w:t>företag som är etablerat i något land inom EES,</w:t>
      </w:r>
    </w:p>
    <w:p w14:paraId="60522A49" w14:textId="77777777" w:rsidR="00890231" w:rsidRPr="00CB52D0" w:rsidRDefault="00890231" w:rsidP="00890231">
      <w:pPr>
        <w:pStyle w:val="Brdtextmedindrag"/>
        <w:rPr>
          <w:sz w:val="18"/>
          <w:szCs w:val="18"/>
        </w:rPr>
      </w:pPr>
      <w:r w:rsidRPr="00CB52D0">
        <w:rPr>
          <w:sz w:val="18"/>
          <w:szCs w:val="18"/>
        </w:rPr>
        <w:t>34. </w:t>
      </w:r>
      <w:r w:rsidRPr="00CB52D0">
        <w:rPr>
          <w:i/>
          <w:sz w:val="18"/>
          <w:szCs w:val="18"/>
        </w:rPr>
        <w:t>samordnande tillsynsmyndighet</w:t>
      </w:r>
      <w:r w:rsidRPr="00CB52D0">
        <w:rPr>
          <w:sz w:val="18"/>
          <w:szCs w:val="18"/>
        </w:rPr>
        <w:t>: en behörig myndighet som ansvarar för att utöva gruppbaserad tillsyn av moderinstitut inom EES och av institut som kontrolleras av finansiella moderholding</w:t>
      </w:r>
      <w:r w:rsidRPr="00CB52D0">
        <w:rPr>
          <w:sz w:val="18"/>
          <w:szCs w:val="18"/>
        </w:rPr>
        <w:softHyphen/>
        <w:t>företag inom EES eller blandade finansiella moderholdingföretag inom EES,</w:t>
      </w:r>
    </w:p>
    <w:p w14:paraId="4B2D22FD" w14:textId="77777777" w:rsidR="00890231" w:rsidRPr="00CB52D0" w:rsidRDefault="00890231" w:rsidP="00890231">
      <w:pPr>
        <w:pStyle w:val="Brdtextmedindrag"/>
        <w:rPr>
          <w:sz w:val="18"/>
          <w:szCs w:val="18"/>
        </w:rPr>
      </w:pPr>
      <w:r w:rsidRPr="00CB52D0">
        <w:rPr>
          <w:sz w:val="18"/>
          <w:szCs w:val="18"/>
        </w:rPr>
        <w:t>35. </w:t>
      </w:r>
      <w:r w:rsidRPr="00CB52D0">
        <w:rPr>
          <w:i/>
          <w:sz w:val="18"/>
          <w:szCs w:val="18"/>
        </w:rPr>
        <w:t>tillsynsförordningen</w:t>
      </w:r>
      <w:r w:rsidRPr="00CB52D0">
        <w:rPr>
          <w:sz w:val="18"/>
          <w:szCs w:val="18"/>
        </w:rPr>
        <w:t xml:space="preserve">: Europaparlamentets och rådets förordning (EU) nr 575/2013 av den 26 juni 2013 om tillsynskrav </w:t>
      </w:r>
      <w:r w:rsidRPr="00CB52D0">
        <w:rPr>
          <w:spacing w:val="-4"/>
          <w:sz w:val="18"/>
          <w:szCs w:val="18"/>
        </w:rPr>
        <w:t>för kreditinstitut och om ändring</w:t>
      </w:r>
      <w:r w:rsidRPr="00CB52D0">
        <w:rPr>
          <w:sz w:val="18"/>
          <w:szCs w:val="18"/>
        </w:rPr>
        <w:t xml:space="preserve"> av förordning (EU) nr 648/2012,</w:t>
      </w:r>
    </w:p>
    <w:p w14:paraId="1DA4100A" w14:textId="77777777" w:rsidR="00890231" w:rsidRPr="00CB52D0" w:rsidRDefault="00890231" w:rsidP="00890231">
      <w:pPr>
        <w:pStyle w:val="Brdtextmedindrag"/>
        <w:rPr>
          <w:sz w:val="18"/>
          <w:szCs w:val="18"/>
        </w:rPr>
      </w:pPr>
      <w:r w:rsidRPr="00CB52D0">
        <w:rPr>
          <w:spacing w:val="-2"/>
          <w:sz w:val="18"/>
          <w:szCs w:val="18"/>
        </w:rPr>
        <w:t>36. </w:t>
      </w:r>
      <w:r w:rsidRPr="00CB52D0">
        <w:rPr>
          <w:i/>
          <w:spacing w:val="-2"/>
          <w:sz w:val="18"/>
          <w:szCs w:val="18"/>
        </w:rPr>
        <w:t>utländskt värdepappersföretag</w:t>
      </w:r>
      <w:r w:rsidRPr="00CB52D0">
        <w:rPr>
          <w:spacing w:val="-2"/>
          <w:sz w:val="18"/>
          <w:szCs w:val="18"/>
        </w:rPr>
        <w:t>: ett utländskt företag som i hem</w:t>
      </w:r>
      <w:r w:rsidRPr="00CB52D0">
        <w:rPr>
          <w:spacing w:val="-2"/>
          <w:sz w:val="18"/>
          <w:szCs w:val="18"/>
        </w:rPr>
        <w:softHyphen/>
        <w:t>landet</w:t>
      </w:r>
      <w:r w:rsidRPr="00CB52D0">
        <w:rPr>
          <w:sz w:val="18"/>
          <w:szCs w:val="18"/>
        </w:rPr>
        <w:t xml:space="preserve"> har tillstånd att driva värdepappersrörelse, och</w:t>
      </w:r>
    </w:p>
    <w:p w14:paraId="3A081817" w14:textId="77777777" w:rsidR="00890231" w:rsidRPr="00CB52D0" w:rsidRDefault="00890231" w:rsidP="00890231">
      <w:pPr>
        <w:pStyle w:val="Brdtextmedindrag"/>
        <w:rPr>
          <w:sz w:val="18"/>
          <w:szCs w:val="18"/>
        </w:rPr>
      </w:pPr>
      <w:r w:rsidRPr="00CB52D0">
        <w:rPr>
          <w:i/>
          <w:iCs/>
          <w:sz w:val="18"/>
          <w:szCs w:val="18"/>
        </w:rPr>
        <w:t>37</w:t>
      </w:r>
      <w:r w:rsidRPr="00CB52D0">
        <w:rPr>
          <w:sz w:val="18"/>
          <w:szCs w:val="18"/>
        </w:rPr>
        <w:t>.</w:t>
      </w:r>
      <w:r w:rsidRPr="00CB52D0">
        <w:rPr>
          <w:i/>
          <w:sz w:val="18"/>
          <w:szCs w:val="18"/>
        </w:rPr>
        <w:t> återhämtningsplan</w:t>
      </w:r>
      <w:r w:rsidRPr="00CB52D0">
        <w:rPr>
          <w:sz w:val="18"/>
          <w:szCs w:val="18"/>
        </w:rPr>
        <w:t>: en plan som upprättas av ett kreditinstitut i syfte att identifiera åtgärder som institutet avser att vidta för att bevara eller återställa sin finansiella ställning och livskraft efter en betydande försämring av den finansiella situationen.</w:t>
      </w:r>
    </w:p>
    <w:p w14:paraId="6390F6A1" w14:textId="77777777" w:rsidR="00890231" w:rsidRPr="00CB52D0" w:rsidRDefault="00890231" w:rsidP="00890231">
      <w:pPr>
        <w:pStyle w:val="Brdtextmedindrag"/>
      </w:pPr>
    </w:p>
    <w:p w14:paraId="4B527B3E" w14:textId="77777777" w:rsidR="00890231" w:rsidRPr="00CB52D0" w:rsidRDefault="00890231" w:rsidP="00890231">
      <w:pPr>
        <w:pStyle w:val="Brdtext"/>
      </w:pPr>
      <w:r w:rsidRPr="00CB52D0">
        <w:t>Paragrafen innehåller definitioner. Övervägandena finns i av</w:t>
      </w:r>
      <w:r w:rsidRPr="00CB52D0">
        <w:softHyphen/>
        <w:t xml:space="preserve">snitten 6.4 och 14.5.1. </w:t>
      </w:r>
    </w:p>
    <w:p w14:paraId="364EE3EC" w14:textId="1642BDA5" w:rsidR="00890231" w:rsidRPr="00CB52D0" w:rsidRDefault="00890231" w:rsidP="00890231">
      <w:pPr>
        <w:pStyle w:val="Brdtextmedindrag"/>
      </w:pPr>
      <w:r w:rsidRPr="00CB52D0">
        <w:t xml:space="preserve">Ändringen i </w:t>
      </w:r>
      <w:r w:rsidR="00893C7F">
        <w:t>fråga om</w:t>
      </w:r>
      <w:r w:rsidRPr="00CB52D0">
        <w:t xml:space="preserve"> kapitaltäckningsdirektivet i </w:t>
      </w:r>
      <w:r w:rsidRPr="00CB52D0">
        <w:rPr>
          <w:i/>
        </w:rPr>
        <w:t xml:space="preserve">punkt 11 </w:t>
      </w:r>
      <w:r w:rsidRPr="00CB52D0">
        <w:t>är en följd</w:t>
      </w:r>
      <w:r w:rsidR="00893C7F">
        <w:softHyphen/>
      </w:r>
      <w:r w:rsidRPr="00CB52D0">
        <w:t>ändring med anledning av att rättsaktens titel har ändrats genom värdepappersbolags</w:t>
      </w:r>
      <w:r w:rsidRPr="00CB52D0">
        <w:softHyphen/>
        <w:t xml:space="preserve">direktivet. </w:t>
      </w:r>
    </w:p>
    <w:p w14:paraId="0B8AABE1" w14:textId="19721512" w:rsidR="00890231" w:rsidRPr="00CB52D0" w:rsidRDefault="00890231" w:rsidP="00890231">
      <w:pPr>
        <w:pStyle w:val="Brdtextmedindrag"/>
      </w:pPr>
      <w:r w:rsidRPr="00CB52D0">
        <w:t xml:space="preserve">Ändringen i </w:t>
      </w:r>
      <w:r w:rsidR="00893C7F">
        <w:t>fråga om</w:t>
      </w:r>
      <w:r w:rsidRPr="00CB52D0">
        <w:t xml:space="preserve"> tillsynsförordningen i </w:t>
      </w:r>
      <w:r w:rsidRPr="00CB52D0">
        <w:rPr>
          <w:i/>
        </w:rPr>
        <w:t xml:space="preserve">punkt 35 </w:t>
      </w:r>
      <w:r w:rsidRPr="00CB52D0">
        <w:t>är en följd</w:t>
      </w:r>
      <w:r w:rsidRPr="00CB52D0">
        <w:softHyphen/>
        <w:t>ändring med anledning av att rättsaktens titel har ändrats genom värde</w:t>
      </w:r>
      <w:r w:rsidRPr="00CB52D0">
        <w:softHyphen/>
        <w:t>pappers</w:t>
      </w:r>
      <w:r w:rsidR="00893C7F">
        <w:softHyphen/>
      </w:r>
      <w:r w:rsidRPr="00CB52D0">
        <w:t>bolagsförordningen.</w:t>
      </w:r>
    </w:p>
    <w:p w14:paraId="61F093BA" w14:textId="77777777" w:rsidR="00890231" w:rsidRPr="00CB52D0" w:rsidRDefault="00890231" w:rsidP="00890231">
      <w:pPr>
        <w:pStyle w:val="Brdtextmedindrag"/>
      </w:pPr>
      <w:r w:rsidRPr="00CB52D0">
        <w:t xml:space="preserve">Hänvisningen till tillsynsförordningen är dynamisk och hänvisningen till kapitaltäckningsdirektivet </w:t>
      </w:r>
      <w:r>
        <w:t xml:space="preserve">är </w:t>
      </w:r>
      <w:r w:rsidRPr="00CB52D0">
        <w:t xml:space="preserve">statisk. </w:t>
      </w:r>
    </w:p>
    <w:p w14:paraId="6560413A" w14:textId="77777777" w:rsidR="00890231" w:rsidRPr="00CB52D0" w:rsidRDefault="00890231" w:rsidP="00890231">
      <w:pPr>
        <w:pStyle w:val="Rubrik2"/>
      </w:pPr>
      <w:bookmarkStart w:id="443" w:name="_Toc65160337"/>
      <w:bookmarkStart w:id="444" w:name="_Toc68700554"/>
      <w:r w:rsidRPr="00CB52D0">
        <w:t>Förslaget till lag om ändring i lagen (2006:531) om särskild tillsyn över finansiella konglomerat</w:t>
      </w:r>
      <w:bookmarkEnd w:id="443"/>
      <w:bookmarkEnd w:id="444"/>
    </w:p>
    <w:p w14:paraId="38B3352C" w14:textId="77777777" w:rsidR="00890231" w:rsidRPr="00CB52D0" w:rsidRDefault="00890231" w:rsidP="00890231">
      <w:pPr>
        <w:pStyle w:val="Rubrik4utannumrering"/>
        <w:spacing w:before="0"/>
      </w:pPr>
      <w:r w:rsidRPr="00CB52D0">
        <w:t>1 kap. Inledande bestämmelser</w:t>
      </w:r>
    </w:p>
    <w:p w14:paraId="4E0BB06D" w14:textId="77777777" w:rsidR="00890231" w:rsidRPr="00CB52D0" w:rsidRDefault="00890231" w:rsidP="00890231">
      <w:pPr>
        <w:pStyle w:val="Brdtext"/>
        <w:rPr>
          <w:sz w:val="18"/>
          <w:szCs w:val="18"/>
        </w:rPr>
      </w:pPr>
      <w:r w:rsidRPr="00CB52D0">
        <w:rPr>
          <w:b/>
          <w:bCs/>
          <w:sz w:val="18"/>
          <w:szCs w:val="18"/>
        </w:rPr>
        <w:t>3 §</w:t>
      </w:r>
      <w:r w:rsidRPr="00CB52D0">
        <w:rPr>
          <w:sz w:val="18"/>
          <w:szCs w:val="18"/>
        </w:rPr>
        <w:t>    I denna lag betyder</w:t>
      </w:r>
    </w:p>
    <w:p w14:paraId="317C1E77" w14:textId="77777777" w:rsidR="00890231" w:rsidRPr="00CB52D0" w:rsidRDefault="00890231" w:rsidP="00890231">
      <w:pPr>
        <w:pStyle w:val="Brdtextmedindrag"/>
        <w:rPr>
          <w:sz w:val="18"/>
          <w:szCs w:val="18"/>
        </w:rPr>
      </w:pPr>
      <w:r w:rsidRPr="00CB52D0">
        <w:rPr>
          <w:sz w:val="18"/>
          <w:szCs w:val="18"/>
        </w:rPr>
        <w:t>1. </w:t>
      </w:r>
      <w:r w:rsidRPr="00CB52D0">
        <w:rPr>
          <w:i/>
          <w:iCs/>
          <w:sz w:val="18"/>
          <w:szCs w:val="18"/>
        </w:rPr>
        <w:t>AIF-förvaltare</w:t>
      </w:r>
      <w:r w:rsidRPr="00CB52D0">
        <w:rPr>
          <w:sz w:val="18"/>
          <w:szCs w:val="18"/>
        </w:rPr>
        <w:t>: en svensk förvaltare av alternativa investeringsfonder enligt 1 kap. 3 § lagen (2013:561) om förvaltare av alternativa investeringsfonder,</w:t>
      </w:r>
    </w:p>
    <w:p w14:paraId="01A97F0B" w14:textId="77777777" w:rsidR="00890231" w:rsidRPr="00CB52D0" w:rsidRDefault="00890231" w:rsidP="00890231">
      <w:pPr>
        <w:pStyle w:val="Brdtextmedindrag"/>
        <w:rPr>
          <w:sz w:val="18"/>
          <w:szCs w:val="18"/>
        </w:rPr>
      </w:pPr>
      <w:r w:rsidRPr="00CB52D0">
        <w:rPr>
          <w:sz w:val="18"/>
          <w:szCs w:val="18"/>
        </w:rPr>
        <w:t>2. </w:t>
      </w:r>
      <w:r w:rsidRPr="00CB52D0">
        <w:rPr>
          <w:i/>
          <w:iCs/>
          <w:sz w:val="18"/>
          <w:szCs w:val="18"/>
        </w:rPr>
        <w:t>anknutet företag</w:t>
      </w:r>
      <w:r w:rsidRPr="00CB52D0">
        <w:rPr>
          <w:sz w:val="18"/>
          <w:szCs w:val="18"/>
        </w:rPr>
        <w:t>: ett svenskt eller utländskt företag vars huvudsakliga verksamhet är att äga eller förvalta fast egendom, tillhandahålla datatjänster eller driva annan liknande verksamhet som har samband med den huvudsakliga verksamheten i ett eller flera kreditinstitut, värdepappersbolag eller motsvarande utländska företag,</w:t>
      </w:r>
    </w:p>
    <w:p w14:paraId="5E7B8B3B" w14:textId="77777777" w:rsidR="00890231" w:rsidRPr="00CB52D0" w:rsidRDefault="00890231" w:rsidP="00890231">
      <w:pPr>
        <w:pStyle w:val="Brdtextmedindrag"/>
        <w:rPr>
          <w:sz w:val="18"/>
          <w:szCs w:val="18"/>
        </w:rPr>
      </w:pPr>
      <w:r w:rsidRPr="00CB52D0">
        <w:rPr>
          <w:sz w:val="18"/>
          <w:szCs w:val="18"/>
        </w:rPr>
        <w:t>3. </w:t>
      </w:r>
      <w:r w:rsidRPr="00CB52D0">
        <w:rPr>
          <w:i/>
          <w:iCs/>
          <w:sz w:val="18"/>
          <w:szCs w:val="18"/>
        </w:rPr>
        <w:t>behörig myndighet</w:t>
      </w:r>
      <w:r w:rsidRPr="00CB52D0">
        <w:rPr>
          <w:sz w:val="18"/>
          <w:szCs w:val="18"/>
        </w:rPr>
        <w:t>: Finansinspektionen eller någon annan myndighet inom EES som utövar tillsyn, individuellt eller på gruppnivå, över ett reglerat företag med huvudkontor inom EES,</w:t>
      </w:r>
    </w:p>
    <w:p w14:paraId="44994627" w14:textId="77777777" w:rsidR="00890231" w:rsidRPr="00CB52D0" w:rsidRDefault="00890231" w:rsidP="00890231">
      <w:pPr>
        <w:pStyle w:val="Brdtextmedindrag"/>
        <w:rPr>
          <w:sz w:val="18"/>
          <w:szCs w:val="18"/>
        </w:rPr>
      </w:pPr>
      <w:r w:rsidRPr="00CB52D0">
        <w:rPr>
          <w:sz w:val="18"/>
          <w:szCs w:val="18"/>
        </w:rPr>
        <w:t>4. </w:t>
      </w:r>
      <w:r w:rsidRPr="00CB52D0">
        <w:rPr>
          <w:i/>
          <w:iCs/>
          <w:sz w:val="18"/>
          <w:szCs w:val="18"/>
        </w:rPr>
        <w:t>blandat finansiellt holdingföretag</w:t>
      </w:r>
      <w:r w:rsidRPr="00CB52D0">
        <w:rPr>
          <w:sz w:val="18"/>
          <w:szCs w:val="18"/>
        </w:rPr>
        <w:t>: ett moderföretag som inte är ett reglerat företag och som tillsammans med sina dotterföretag, varav minst ett är ett reglerat företag med huvudkontor inom EES, och andra företag utgör ett finansiellt konglomerat</w:t>
      </w:r>
    </w:p>
    <w:p w14:paraId="472524CD" w14:textId="77777777" w:rsidR="00890231" w:rsidRPr="00CB52D0" w:rsidRDefault="00890231" w:rsidP="00890231">
      <w:pPr>
        <w:pStyle w:val="Brdtextmedindrag"/>
        <w:rPr>
          <w:sz w:val="18"/>
          <w:szCs w:val="18"/>
        </w:rPr>
      </w:pPr>
      <w:r w:rsidRPr="00CB52D0">
        <w:rPr>
          <w:sz w:val="18"/>
          <w:szCs w:val="18"/>
        </w:rPr>
        <w:t>5. </w:t>
      </w:r>
      <w:r w:rsidRPr="00CB52D0">
        <w:rPr>
          <w:i/>
          <w:iCs/>
          <w:sz w:val="18"/>
          <w:szCs w:val="18"/>
        </w:rPr>
        <w:t>EES</w:t>
      </w:r>
      <w:r w:rsidRPr="00CB52D0">
        <w:rPr>
          <w:sz w:val="18"/>
          <w:szCs w:val="18"/>
        </w:rPr>
        <w:t>: Europeiska ekonomiska samarbetsområdet,</w:t>
      </w:r>
    </w:p>
    <w:p w14:paraId="7701B61E" w14:textId="77777777" w:rsidR="00890231" w:rsidRPr="00CB52D0" w:rsidRDefault="00890231" w:rsidP="00890231">
      <w:pPr>
        <w:pStyle w:val="Brdtextmedindrag"/>
        <w:rPr>
          <w:sz w:val="18"/>
          <w:szCs w:val="18"/>
        </w:rPr>
      </w:pPr>
      <w:r w:rsidRPr="00CB52D0">
        <w:rPr>
          <w:sz w:val="18"/>
          <w:szCs w:val="18"/>
        </w:rPr>
        <w:t>6. </w:t>
      </w:r>
      <w:r w:rsidRPr="00CB52D0">
        <w:rPr>
          <w:i/>
          <w:iCs/>
          <w:sz w:val="18"/>
          <w:szCs w:val="18"/>
        </w:rPr>
        <w:t>finansiellt institut</w:t>
      </w:r>
      <w:r w:rsidRPr="00CB52D0">
        <w:rPr>
          <w:sz w:val="18"/>
          <w:szCs w:val="18"/>
        </w:rPr>
        <w:t xml:space="preserve">: ett företag som inte är ett kreditinstitut, värdepappersbolag, fondbolag, eller AIF-förvaltare eller motsvarande utländskt företag och vars huvudsakliga verksamhet är att </w:t>
      </w:r>
    </w:p>
    <w:p w14:paraId="17B4A173" w14:textId="77777777" w:rsidR="00890231" w:rsidRPr="00CB52D0" w:rsidRDefault="00890231" w:rsidP="00890231">
      <w:pPr>
        <w:pStyle w:val="Brdtextmedindrag"/>
        <w:rPr>
          <w:sz w:val="18"/>
          <w:szCs w:val="18"/>
        </w:rPr>
      </w:pPr>
      <w:r w:rsidRPr="00CB52D0">
        <w:rPr>
          <w:sz w:val="18"/>
          <w:szCs w:val="18"/>
        </w:rPr>
        <w:t xml:space="preserve">a) förvärva aktier eller andelar, </w:t>
      </w:r>
    </w:p>
    <w:p w14:paraId="07A278B2" w14:textId="77777777" w:rsidR="00890231" w:rsidRPr="00CB52D0" w:rsidRDefault="00890231" w:rsidP="00890231">
      <w:pPr>
        <w:pStyle w:val="Brdtextmedindrag"/>
        <w:rPr>
          <w:sz w:val="18"/>
          <w:szCs w:val="18"/>
        </w:rPr>
      </w:pPr>
      <w:r w:rsidRPr="00CB52D0">
        <w:rPr>
          <w:sz w:val="18"/>
          <w:szCs w:val="18"/>
        </w:rPr>
        <w:lastRenderedPageBreak/>
        <w:t xml:space="preserve">b) driva en eller flera av de verksamheter som anges i 7 kap. 1 § andra </w:t>
      </w:r>
      <w:r w:rsidRPr="00CB52D0">
        <w:rPr>
          <w:sz w:val="18"/>
          <w:szCs w:val="18"/>
        </w:rPr>
        <w:br/>
        <w:t>stycket 2–10, 12 och 15 lagen (2004:297) om bank- och finansieringsrörelse utan att vara tillståndspliktigt enligt 2 kap. 1 § samma lag, eller</w:t>
      </w:r>
    </w:p>
    <w:p w14:paraId="7EFCF5D0" w14:textId="77777777" w:rsidR="00890231" w:rsidRPr="00CB52D0" w:rsidRDefault="00890231" w:rsidP="00890231">
      <w:pPr>
        <w:pStyle w:val="Brdtextmedindrag"/>
        <w:rPr>
          <w:sz w:val="18"/>
          <w:szCs w:val="18"/>
        </w:rPr>
      </w:pPr>
      <w:r w:rsidRPr="00CB52D0">
        <w:rPr>
          <w:sz w:val="18"/>
          <w:szCs w:val="18"/>
        </w:rPr>
        <w:t>c) driva värdepappersrörelse utan att vara tillståndspliktigt enligt 2 kap. 1 § lagen (2007:528) om värdepappersmarknaden,</w:t>
      </w:r>
    </w:p>
    <w:p w14:paraId="496F32C2" w14:textId="77777777" w:rsidR="00890231" w:rsidRPr="00CB52D0" w:rsidRDefault="00890231" w:rsidP="00890231">
      <w:pPr>
        <w:pStyle w:val="Brdtextmedindrag"/>
        <w:rPr>
          <w:sz w:val="18"/>
          <w:szCs w:val="18"/>
        </w:rPr>
      </w:pPr>
      <w:r w:rsidRPr="00CB52D0">
        <w:rPr>
          <w:sz w:val="18"/>
          <w:szCs w:val="18"/>
        </w:rPr>
        <w:t>7. </w:t>
      </w:r>
      <w:r w:rsidRPr="00CB52D0">
        <w:rPr>
          <w:i/>
          <w:iCs/>
          <w:sz w:val="18"/>
          <w:szCs w:val="18"/>
        </w:rPr>
        <w:t>finansiell</w:t>
      </w:r>
      <w:r w:rsidRPr="00CB52D0">
        <w:rPr>
          <w:sz w:val="18"/>
          <w:szCs w:val="18"/>
        </w:rPr>
        <w:t xml:space="preserve"> </w:t>
      </w:r>
      <w:r w:rsidRPr="00C7656A">
        <w:rPr>
          <w:i/>
          <w:iCs/>
          <w:sz w:val="18"/>
          <w:szCs w:val="18"/>
        </w:rPr>
        <w:t>sektor</w:t>
      </w:r>
      <w:r w:rsidRPr="00CB52D0">
        <w:rPr>
          <w:sz w:val="18"/>
          <w:szCs w:val="18"/>
        </w:rPr>
        <w:t>: ett eller flera av följande företag</w:t>
      </w:r>
    </w:p>
    <w:p w14:paraId="49FB229B" w14:textId="77777777" w:rsidR="00890231" w:rsidRPr="00CB52D0" w:rsidRDefault="00890231" w:rsidP="00890231">
      <w:pPr>
        <w:pStyle w:val="Brdtextmedindrag"/>
        <w:rPr>
          <w:sz w:val="18"/>
          <w:szCs w:val="18"/>
        </w:rPr>
      </w:pPr>
      <w:r w:rsidRPr="00CB52D0">
        <w:rPr>
          <w:sz w:val="18"/>
          <w:szCs w:val="18"/>
        </w:rPr>
        <w:t>a) kreditinstitut, värdepappersbolag, fondbolag, AIF-förvaltare eller mot</w:t>
      </w:r>
      <w:r w:rsidRPr="00CB52D0">
        <w:rPr>
          <w:sz w:val="18"/>
          <w:szCs w:val="18"/>
        </w:rPr>
        <w:softHyphen/>
        <w:t>svarande utländska företag samt finansiella institut och anknutna företag (bank- och värdepapperssektorn),</w:t>
      </w:r>
    </w:p>
    <w:p w14:paraId="426B5DE3" w14:textId="77777777" w:rsidR="00890231" w:rsidRPr="00CB52D0" w:rsidRDefault="00890231" w:rsidP="00890231">
      <w:pPr>
        <w:pStyle w:val="Brdtextmedindrag"/>
        <w:rPr>
          <w:sz w:val="18"/>
          <w:szCs w:val="18"/>
        </w:rPr>
      </w:pPr>
      <w:r w:rsidRPr="00CB52D0">
        <w:rPr>
          <w:sz w:val="18"/>
          <w:szCs w:val="18"/>
        </w:rPr>
        <w:t>b) försäkringsföretag eller motsvarande utländska företag, försäkrings</w:t>
      </w:r>
      <w:r w:rsidRPr="00CB52D0">
        <w:rPr>
          <w:sz w:val="18"/>
          <w:szCs w:val="18"/>
        </w:rPr>
        <w:softHyphen/>
        <w:t>holding</w:t>
      </w:r>
      <w:r w:rsidRPr="00CB52D0">
        <w:rPr>
          <w:sz w:val="18"/>
          <w:szCs w:val="18"/>
        </w:rPr>
        <w:softHyphen/>
        <w:t>företag, specialföretag och tjänstepensionsföretag (försäkrings</w:t>
      </w:r>
      <w:r w:rsidRPr="00CB52D0">
        <w:rPr>
          <w:sz w:val="18"/>
          <w:szCs w:val="18"/>
        </w:rPr>
        <w:softHyphen/>
        <w:t>sektorn), och</w:t>
      </w:r>
    </w:p>
    <w:p w14:paraId="2BFDB58B" w14:textId="77777777" w:rsidR="00890231" w:rsidRPr="00CB52D0" w:rsidRDefault="00890231" w:rsidP="00890231">
      <w:pPr>
        <w:pStyle w:val="Brdtextmedindrag"/>
        <w:rPr>
          <w:sz w:val="18"/>
          <w:szCs w:val="18"/>
        </w:rPr>
      </w:pPr>
      <w:r w:rsidRPr="00CB52D0">
        <w:rPr>
          <w:sz w:val="18"/>
          <w:szCs w:val="18"/>
        </w:rPr>
        <w:t>c) blandade finansiella holdingföretag,</w:t>
      </w:r>
    </w:p>
    <w:p w14:paraId="3F2A5470" w14:textId="77777777" w:rsidR="00890231" w:rsidRPr="00CB52D0" w:rsidRDefault="00890231" w:rsidP="00890231">
      <w:pPr>
        <w:pStyle w:val="Brdtextmedindrag"/>
        <w:rPr>
          <w:sz w:val="18"/>
          <w:szCs w:val="18"/>
        </w:rPr>
      </w:pPr>
      <w:r w:rsidRPr="00CB52D0">
        <w:rPr>
          <w:sz w:val="18"/>
          <w:szCs w:val="18"/>
        </w:rPr>
        <w:t>8. </w:t>
      </w:r>
      <w:r w:rsidRPr="00CB52D0">
        <w:rPr>
          <w:i/>
          <w:iCs/>
          <w:sz w:val="18"/>
          <w:szCs w:val="18"/>
        </w:rPr>
        <w:t>fondbolag</w:t>
      </w:r>
      <w:r w:rsidRPr="00CB52D0">
        <w:rPr>
          <w:sz w:val="18"/>
          <w:szCs w:val="18"/>
        </w:rPr>
        <w:t>: ett svenskt aktiebolag som har fått tillstånd att driva fond</w:t>
      </w:r>
      <w:r w:rsidRPr="00CB52D0">
        <w:rPr>
          <w:sz w:val="18"/>
          <w:szCs w:val="18"/>
        </w:rPr>
        <w:softHyphen/>
        <w:t>verksamhet enligt lagen (2004:46) om värdepappersfonder,</w:t>
      </w:r>
    </w:p>
    <w:p w14:paraId="55F61657" w14:textId="77777777" w:rsidR="00890231" w:rsidRPr="00CB52D0" w:rsidRDefault="00890231" w:rsidP="00890231">
      <w:pPr>
        <w:pStyle w:val="Brdtextmedindrag"/>
        <w:rPr>
          <w:sz w:val="18"/>
          <w:szCs w:val="18"/>
        </w:rPr>
      </w:pPr>
      <w:r w:rsidRPr="00CB52D0">
        <w:rPr>
          <w:sz w:val="18"/>
          <w:szCs w:val="18"/>
        </w:rPr>
        <w:t>9. </w:t>
      </w:r>
      <w:r w:rsidRPr="00CB52D0">
        <w:rPr>
          <w:i/>
          <w:iCs/>
          <w:sz w:val="18"/>
          <w:szCs w:val="18"/>
        </w:rPr>
        <w:t>försäkringsföretag</w:t>
      </w:r>
      <w:r w:rsidRPr="00CB52D0">
        <w:rPr>
          <w:sz w:val="18"/>
          <w:szCs w:val="18"/>
        </w:rPr>
        <w:t>: ett försäkringsaktiebolag, ömsesidigt försäkringsbolag eller en försäkringsförening enligt försäkringsrörelselagen (2010:2043),</w:t>
      </w:r>
    </w:p>
    <w:p w14:paraId="5CC3F6A6" w14:textId="77777777" w:rsidR="00890231" w:rsidRPr="00CB52D0" w:rsidRDefault="00890231" w:rsidP="00890231">
      <w:pPr>
        <w:pStyle w:val="Brdtextmedindrag"/>
        <w:rPr>
          <w:sz w:val="18"/>
          <w:szCs w:val="18"/>
        </w:rPr>
      </w:pPr>
      <w:r w:rsidRPr="00CB52D0">
        <w:rPr>
          <w:sz w:val="18"/>
          <w:szCs w:val="18"/>
        </w:rPr>
        <w:t>10. </w:t>
      </w:r>
      <w:r w:rsidRPr="00CB52D0">
        <w:rPr>
          <w:i/>
          <w:iCs/>
          <w:sz w:val="18"/>
          <w:szCs w:val="18"/>
        </w:rPr>
        <w:t>försäkringsholdingföretag</w:t>
      </w:r>
      <w:r w:rsidRPr="00CB52D0">
        <w:rPr>
          <w:sz w:val="18"/>
          <w:szCs w:val="18"/>
        </w:rPr>
        <w:t>: ett moderföretag som inte är ett försäkrings</w:t>
      </w:r>
      <w:r w:rsidRPr="00CB52D0">
        <w:rPr>
          <w:sz w:val="18"/>
          <w:szCs w:val="18"/>
        </w:rPr>
        <w:softHyphen/>
        <w:t>företag eller ett motsvarande utländskt företag eller ett blandat finansiellt holdingföretag och vars huvudsakliga verksamhet är att förvärva och förvalta andelar i dotterföretag som uteslutande eller huvud</w:t>
      </w:r>
      <w:r w:rsidRPr="00CB52D0">
        <w:rPr>
          <w:sz w:val="18"/>
          <w:szCs w:val="18"/>
        </w:rPr>
        <w:softHyphen/>
        <w:t>sakligen är försäkringsföretag eller motsvarande utländska företag eller specialföretag,</w:t>
      </w:r>
    </w:p>
    <w:p w14:paraId="64DA1F7C" w14:textId="6A787BED" w:rsidR="00890231" w:rsidRPr="00CB52D0" w:rsidRDefault="00890231" w:rsidP="00C7656A">
      <w:pPr>
        <w:pStyle w:val="Brdtextmedindrag"/>
        <w:rPr>
          <w:sz w:val="18"/>
          <w:szCs w:val="18"/>
        </w:rPr>
      </w:pPr>
      <w:r w:rsidRPr="00CB52D0">
        <w:rPr>
          <w:sz w:val="18"/>
          <w:szCs w:val="18"/>
        </w:rPr>
        <w:t>11. </w:t>
      </w:r>
      <w:r w:rsidRPr="00CB52D0">
        <w:rPr>
          <w:i/>
          <w:iCs/>
          <w:sz w:val="18"/>
          <w:szCs w:val="18"/>
        </w:rPr>
        <w:t>institut</w:t>
      </w:r>
      <w:r w:rsidRPr="00CB52D0">
        <w:rPr>
          <w:sz w:val="18"/>
          <w:szCs w:val="18"/>
        </w:rPr>
        <w:t>: kreditinstitut, värdepappersbolag, fondbolag och AIF-för</w:t>
      </w:r>
      <w:r w:rsidRPr="00CB52D0">
        <w:rPr>
          <w:sz w:val="18"/>
          <w:szCs w:val="18"/>
        </w:rPr>
        <w:softHyphen/>
        <w:t>valtare,</w:t>
      </w:r>
    </w:p>
    <w:p w14:paraId="1EF6C871" w14:textId="77777777" w:rsidR="00890231" w:rsidRPr="00CB52D0" w:rsidRDefault="00890231" w:rsidP="00890231">
      <w:pPr>
        <w:pStyle w:val="Brdtextmedindrag"/>
        <w:rPr>
          <w:sz w:val="18"/>
          <w:szCs w:val="18"/>
        </w:rPr>
      </w:pPr>
      <w:r w:rsidRPr="00CB52D0">
        <w:rPr>
          <w:sz w:val="18"/>
          <w:szCs w:val="18"/>
        </w:rPr>
        <w:t>12. </w:t>
      </w:r>
      <w:r w:rsidRPr="00CB52D0">
        <w:rPr>
          <w:i/>
          <w:iCs/>
          <w:sz w:val="18"/>
          <w:szCs w:val="18"/>
        </w:rPr>
        <w:t>konglomeratdirektivet</w:t>
      </w:r>
      <w:r w:rsidRPr="00CB52D0">
        <w:rPr>
          <w:sz w:val="18"/>
          <w:szCs w:val="18"/>
        </w:rPr>
        <w:t>: Europaparlamentets och rådets direktiv 2002/87/EG av den 16 december 2002 om extra tillsyn över kreditinstitut, försäkringsföretag och värdepappersföretag i ett finansiellt konglomerat och om ändring av rådets direktiv 73/239/EEG, 79/267/EEG, 92/49/EEG, 92/96/EEG, 93/6/EEG och 93/22/EEG samt Europaparlamentets och rådets direktiv 98/78/EG och 2000/12/EG, i lydelsen enligt Europaparla</w:t>
      </w:r>
      <w:r w:rsidRPr="00CB52D0">
        <w:rPr>
          <w:sz w:val="18"/>
          <w:szCs w:val="18"/>
        </w:rPr>
        <w:softHyphen/>
        <w:t xml:space="preserve">mentets och rådets direktiv </w:t>
      </w:r>
      <w:r w:rsidRPr="00CB52D0">
        <w:rPr>
          <w:i/>
          <w:iCs/>
          <w:sz w:val="18"/>
          <w:szCs w:val="18"/>
        </w:rPr>
        <w:t>(EU) 2019/2034</w:t>
      </w:r>
      <w:r w:rsidRPr="00CB52D0">
        <w:rPr>
          <w:sz w:val="18"/>
          <w:szCs w:val="18"/>
        </w:rPr>
        <w:t>,</w:t>
      </w:r>
    </w:p>
    <w:p w14:paraId="7C745C35" w14:textId="77777777" w:rsidR="00890231" w:rsidRPr="00CB52D0" w:rsidRDefault="00890231" w:rsidP="00890231">
      <w:pPr>
        <w:pStyle w:val="Brdtextmedindrag"/>
        <w:rPr>
          <w:sz w:val="18"/>
          <w:szCs w:val="18"/>
        </w:rPr>
      </w:pPr>
      <w:r w:rsidRPr="00CB52D0">
        <w:rPr>
          <w:sz w:val="18"/>
          <w:szCs w:val="18"/>
        </w:rPr>
        <w:t>13. </w:t>
      </w:r>
      <w:r w:rsidRPr="00CB52D0">
        <w:rPr>
          <w:i/>
          <w:iCs/>
          <w:sz w:val="18"/>
          <w:szCs w:val="18"/>
        </w:rPr>
        <w:t>kreditinstitut</w:t>
      </w:r>
      <w:r w:rsidRPr="00CB52D0">
        <w:rPr>
          <w:sz w:val="18"/>
          <w:szCs w:val="18"/>
        </w:rPr>
        <w:t>: en bank eller ett kreditmarknadsföretag enligt lagen om bank- och finansieringsrörelse,</w:t>
      </w:r>
    </w:p>
    <w:p w14:paraId="17025032" w14:textId="77777777" w:rsidR="00890231" w:rsidRPr="00CB52D0" w:rsidRDefault="00890231" w:rsidP="00890231">
      <w:pPr>
        <w:pStyle w:val="Brdtextmedindrag"/>
        <w:rPr>
          <w:sz w:val="18"/>
          <w:szCs w:val="18"/>
        </w:rPr>
      </w:pPr>
      <w:r w:rsidRPr="00CB52D0">
        <w:rPr>
          <w:sz w:val="18"/>
          <w:szCs w:val="18"/>
        </w:rPr>
        <w:t>14. </w:t>
      </w:r>
      <w:r w:rsidRPr="00CB52D0">
        <w:rPr>
          <w:i/>
          <w:iCs/>
          <w:sz w:val="18"/>
          <w:szCs w:val="18"/>
        </w:rPr>
        <w:t>reglerat företag</w:t>
      </w:r>
      <w:r w:rsidRPr="00CB52D0">
        <w:rPr>
          <w:sz w:val="18"/>
          <w:szCs w:val="18"/>
        </w:rPr>
        <w:t>:</w:t>
      </w:r>
    </w:p>
    <w:p w14:paraId="4ECB5A37" w14:textId="77777777" w:rsidR="00890231" w:rsidRPr="00CB52D0" w:rsidRDefault="00890231" w:rsidP="00890231">
      <w:pPr>
        <w:pStyle w:val="Brdtextmedindrag"/>
        <w:rPr>
          <w:sz w:val="18"/>
          <w:szCs w:val="18"/>
        </w:rPr>
      </w:pPr>
      <w:r w:rsidRPr="00CB52D0">
        <w:rPr>
          <w:sz w:val="18"/>
          <w:szCs w:val="18"/>
        </w:rPr>
        <w:t>a) ett institut eller ett motsvarande utländskt företag, eller</w:t>
      </w:r>
    </w:p>
    <w:p w14:paraId="6A50D7D4" w14:textId="77777777" w:rsidR="00890231" w:rsidRPr="00CB52D0" w:rsidRDefault="00890231" w:rsidP="00890231">
      <w:pPr>
        <w:pStyle w:val="Brdtextmedindrag"/>
        <w:rPr>
          <w:sz w:val="18"/>
          <w:szCs w:val="18"/>
        </w:rPr>
      </w:pPr>
      <w:r w:rsidRPr="00CB52D0">
        <w:rPr>
          <w:sz w:val="18"/>
          <w:szCs w:val="18"/>
        </w:rPr>
        <w:t>b) ett försäkringsföretag eller ett motsvarande utländskt företag, ett special</w:t>
      </w:r>
      <w:r w:rsidRPr="00CB52D0">
        <w:rPr>
          <w:sz w:val="18"/>
          <w:szCs w:val="18"/>
        </w:rPr>
        <w:softHyphen/>
        <w:t>företag eller ett tjänstepensionsföretag,</w:t>
      </w:r>
    </w:p>
    <w:p w14:paraId="3A74D6C7" w14:textId="77777777" w:rsidR="00890231" w:rsidRPr="00CB52D0" w:rsidRDefault="00890231" w:rsidP="00890231">
      <w:pPr>
        <w:pStyle w:val="Brdtextmedindrag"/>
        <w:rPr>
          <w:sz w:val="18"/>
          <w:szCs w:val="18"/>
        </w:rPr>
      </w:pPr>
      <w:r w:rsidRPr="00CB52D0">
        <w:rPr>
          <w:sz w:val="18"/>
          <w:szCs w:val="18"/>
        </w:rPr>
        <w:t>15</w:t>
      </w:r>
      <w:r w:rsidRPr="00CB52D0">
        <w:rPr>
          <w:i/>
          <w:iCs/>
          <w:sz w:val="18"/>
          <w:szCs w:val="18"/>
        </w:rPr>
        <w:t>. relevant behörig myndighet</w:t>
      </w:r>
      <w:r w:rsidRPr="00CB52D0">
        <w:rPr>
          <w:sz w:val="18"/>
          <w:szCs w:val="18"/>
        </w:rPr>
        <w:t>:</w:t>
      </w:r>
    </w:p>
    <w:p w14:paraId="2F606650" w14:textId="77777777" w:rsidR="00890231" w:rsidRPr="00CB52D0" w:rsidRDefault="00890231" w:rsidP="00890231">
      <w:pPr>
        <w:pStyle w:val="Brdtextmedindrag"/>
        <w:rPr>
          <w:sz w:val="18"/>
          <w:szCs w:val="18"/>
        </w:rPr>
      </w:pPr>
      <w:r w:rsidRPr="00CB52D0">
        <w:rPr>
          <w:sz w:val="18"/>
          <w:szCs w:val="18"/>
        </w:rPr>
        <w:t>a) en behörig myndighet som ansvarar för tillsynen över en finansiell företags</w:t>
      </w:r>
      <w:r w:rsidRPr="00CB52D0">
        <w:rPr>
          <w:sz w:val="18"/>
          <w:szCs w:val="18"/>
        </w:rPr>
        <w:softHyphen/>
        <w:t>grupp, försäkringsgrupp eller en motsvarande utländsk grupp som ingår i ett finansiellt konglomerat, särskilt över det företag som är det överordnade moder</w:t>
      </w:r>
      <w:r w:rsidRPr="00CB52D0">
        <w:rPr>
          <w:sz w:val="18"/>
          <w:szCs w:val="18"/>
        </w:rPr>
        <w:softHyphen/>
        <w:t>företaget i bank- och värdepapperssektorn respektive försäkringssektorn,</w:t>
      </w:r>
    </w:p>
    <w:p w14:paraId="2041D29F" w14:textId="77777777" w:rsidR="00890231" w:rsidRPr="00CB52D0" w:rsidRDefault="00890231" w:rsidP="00890231">
      <w:pPr>
        <w:pStyle w:val="Brdtextmedindrag"/>
        <w:rPr>
          <w:sz w:val="18"/>
          <w:szCs w:val="18"/>
        </w:rPr>
      </w:pPr>
      <w:r w:rsidRPr="00CB52D0">
        <w:rPr>
          <w:sz w:val="18"/>
          <w:szCs w:val="18"/>
        </w:rPr>
        <w:t>b) någon annan behörig myndighet än som avses i a som utsetts till samordnare för ett finansiellt konglomerat, eller</w:t>
      </w:r>
    </w:p>
    <w:p w14:paraId="1839E326" w14:textId="77777777" w:rsidR="00890231" w:rsidRPr="00CB52D0" w:rsidRDefault="00890231" w:rsidP="00890231">
      <w:pPr>
        <w:pStyle w:val="Brdtextmedindrag"/>
        <w:rPr>
          <w:sz w:val="18"/>
          <w:szCs w:val="18"/>
        </w:rPr>
      </w:pPr>
      <w:r w:rsidRPr="00CB52D0">
        <w:rPr>
          <w:sz w:val="18"/>
          <w:szCs w:val="18"/>
        </w:rPr>
        <w:t>c) någon annan behörig myndighet som de myndigheter som avses i a och b kommer överens om är relevant,</w:t>
      </w:r>
    </w:p>
    <w:p w14:paraId="7FCBE3EB" w14:textId="77777777" w:rsidR="00890231" w:rsidRPr="00CB52D0" w:rsidRDefault="00890231" w:rsidP="00890231">
      <w:pPr>
        <w:pStyle w:val="Brdtextmedindrag"/>
        <w:rPr>
          <w:sz w:val="18"/>
          <w:szCs w:val="18"/>
        </w:rPr>
      </w:pPr>
      <w:r w:rsidRPr="00CB52D0">
        <w:rPr>
          <w:sz w:val="18"/>
          <w:szCs w:val="18"/>
        </w:rPr>
        <w:t>16. </w:t>
      </w:r>
      <w:r w:rsidRPr="00CB52D0">
        <w:rPr>
          <w:i/>
          <w:sz w:val="18"/>
          <w:szCs w:val="18"/>
        </w:rPr>
        <w:t>samordnare</w:t>
      </w:r>
      <w:r w:rsidRPr="00CB52D0">
        <w:rPr>
          <w:sz w:val="18"/>
          <w:szCs w:val="18"/>
        </w:rPr>
        <w:t>: den behöriga myndighet som enligt 4 kap. ansvarar för tillsynen över ett finansiellt konglomerat,</w:t>
      </w:r>
    </w:p>
    <w:p w14:paraId="4BF3BAA3" w14:textId="77777777" w:rsidR="00890231" w:rsidRPr="00CB52D0" w:rsidRDefault="00890231" w:rsidP="00890231">
      <w:pPr>
        <w:pStyle w:val="Brdtextmedindrag"/>
        <w:rPr>
          <w:sz w:val="18"/>
          <w:szCs w:val="18"/>
        </w:rPr>
      </w:pPr>
      <w:r w:rsidRPr="00CB52D0">
        <w:rPr>
          <w:sz w:val="18"/>
          <w:szCs w:val="18"/>
        </w:rPr>
        <w:t>17. </w:t>
      </w:r>
      <w:r w:rsidRPr="00CB52D0">
        <w:rPr>
          <w:i/>
          <w:iCs/>
          <w:sz w:val="18"/>
          <w:szCs w:val="18"/>
        </w:rPr>
        <w:t>sektorsbestämmelser</w:t>
      </w:r>
      <w:r w:rsidRPr="00CB52D0">
        <w:rPr>
          <w:sz w:val="18"/>
          <w:szCs w:val="18"/>
        </w:rPr>
        <w:t>: de bestämmelser i lag och andra författningar som gäller för den rörelse som drivs av institut, försäkringsföretag och tjänstepensions</w:t>
      </w:r>
      <w:r w:rsidRPr="00CB52D0">
        <w:rPr>
          <w:sz w:val="18"/>
          <w:szCs w:val="18"/>
        </w:rPr>
        <w:softHyphen/>
        <w:t xml:space="preserve">företag, </w:t>
      </w:r>
    </w:p>
    <w:p w14:paraId="604BDA40" w14:textId="77777777" w:rsidR="00890231" w:rsidRPr="00CB52D0" w:rsidRDefault="00890231" w:rsidP="00890231">
      <w:pPr>
        <w:pStyle w:val="Brdtextmedindrag"/>
        <w:rPr>
          <w:sz w:val="18"/>
          <w:szCs w:val="18"/>
        </w:rPr>
      </w:pPr>
      <w:r w:rsidRPr="00CB52D0">
        <w:rPr>
          <w:sz w:val="18"/>
          <w:szCs w:val="18"/>
        </w:rPr>
        <w:t>18. </w:t>
      </w:r>
      <w:r w:rsidRPr="00CB52D0">
        <w:rPr>
          <w:i/>
          <w:iCs/>
          <w:sz w:val="18"/>
          <w:szCs w:val="18"/>
        </w:rPr>
        <w:t>tjänstepensionsföretag</w:t>
      </w:r>
      <w:r w:rsidRPr="00CB52D0">
        <w:rPr>
          <w:sz w:val="18"/>
          <w:szCs w:val="18"/>
        </w:rPr>
        <w:t>: ett tjänstepensionsaktiebolag, ett ömsesidigt tjänste</w:t>
      </w:r>
      <w:r w:rsidRPr="00CB52D0">
        <w:rPr>
          <w:sz w:val="18"/>
          <w:szCs w:val="18"/>
        </w:rPr>
        <w:softHyphen/>
        <w:t>pensionsbolag eller en tjänstepensionsförening enligt lagen (2019:742) om tjänste</w:t>
      </w:r>
      <w:r w:rsidRPr="00CB52D0">
        <w:rPr>
          <w:sz w:val="18"/>
          <w:szCs w:val="18"/>
        </w:rPr>
        <w:softHyphen/>
        <w:t xml:space="preserve">pensionsföretag, och </w:t>
      </w:r>
    </w:p>
    <w:p w14:paraId="5900BDB0" w14:textId="77777777" w:rsidR="00890231" w:rsidRPr="00CB52D0" w:rsidRDefault="00890231" w:rsidP="00890231">
      <w:pPr>
        <w:pStyle w:val="Brdtextmedindrag"/>
        <w:rPr>
          <w:sz w:val="18"/>
          <w:szCs w:val="18"/>
        </w:rPr>
      </w:pPr>
      <w:r w:rsidRPr="00CB52D0">
        <w:rPr>
          <w:sz w:val="18"/>
          <w:szCs w:val="18"/>
        </w:rPr>
        <w:t>19. </w:t>
      </w:r>
      <w:r w:rsidRPr="00CB52D0">
        <w:rPr>
          <w:i/>
          <w:iCs/>
          <w:sz w:val="18"/>
          <w:szCs w:val="18"/>
        </w:rPr>
        <w:t>värdepappersbolag</w:t>
      </w:r>
      <w:r w:rsidRPr="00CB52D0">
        <w:rPr>
          <w:sz w:val="18"/>
          <w:szCs w:val="18"/>
        </w:rPr>
        <w:t>: ett svenskt aktiebolag som har fått tillstånd att driva värdepappersrörelse enligt lagen om värdepappersmarknaden.</w:t>
      </w:r>
    </w:p>
    <w:p w14:paraId="0C79ED1F" w14:textId="77777777" w:rsidR="00890231" w:rsidRPr="00CB52D0" w:rsidRDefault="00890231" w:rsidP="00890231">
      <w:pPr>
        <w:pStyle w:val="Brdtextmedindrag"/>
        <w:ind w:firstLine="0"/>
      </w:pPr>
    </w:p>
    <w:p w14:paraId="3C8A6C1E" w14:textId="77777777" w:rsidR="00890231" w:rsidRPr="00CB52D0" w:rsidRDefault="00890231" w:rsidP="00890231">
      <w:pPr>
        <w:pStyle w:val="Brdtextmedindrag"/>
        <w:ind w:firstLine="0"/>
      </w:pPr>
      <w:r w:rsidRPr="00CB52D0">
        <w:t xml:space="preserve">Paragrafen innehåller definitioner. </w:t>
      </w:r>
    </w:p>
    <w:p w14:paraId="25629B09" w14:textId="6C876E5D" w:rsidR="00890231" w:rsidRPr="00CB52D0" w:rsidRDefault="00890231" w:rsidP="00890231">
      <w:pPr>
        <w:pStyle w:val="Brdtextmedindrag"/>
      </w:pPr>
      <w:r w:rsidRPr="00CB52D0">
        <w:lastRenderedPageBreak/>
        <w:t xml:space="preserve">Ändringen </w:t>
      </w:r>
      <w:r w:rsidR="00893C7F">
        <w:t>i fråga om</w:t>
      </w:r>
      <w:r w:rsidRPr="00CB52D0">
        <w:t xml:space="preserve"> konglomeratdirektivet i </w:t>
      </w:r>
      <w:r w:rsidRPr="00CB52D0">
        <w:rPr>
          <w:i/>
          <w:iCs/>
        </w:rPr>
        <w:t>punkt 12</w:t>
      </w:r>
      <w:r w:rsidRPr="00CB52D0">
        <w:t xml:space="preserve"> </w:t>
      </w:r>
      <w:r w:rsidR="00893C7F">
        <w:t xml:space="preserve">innebär en </w:t>
      </w:r>
      <w:r w:rsidRPr="00CB52D0">
        <w:t>uppdate</w:t>
      </w:r>
      <w:r w:rsidRPr="00CB52D0">
        <w:softHyphen/>
        <w:t>r</w:t>
      </w:r>
      <w:r w:rsidR="00893C7F">
        <w:t>ing</w:t>
      </w:r>
      <w:r w:rsidRPr="00CB52D0">
        <w:t xml:space="preserve"> till att avse direktivet i lydelsen enligt värdepappersbolags</w:t>
      </w:r>
      <w:r w:rsidRPr="00CB52D0">
        <w:softHyphen/>
        <w:t xml:space="preserve">direktivet. Hänvisningen till direktivet är statisk. </w:t>
      </w:r>
    </w:p>
    <w:p w14:paraId="52E25D78" w14:textId="77777777" w:rsidR="00890231" w:rsidRPr="00CB52D0" w:rsidRDefault="00890231" w:rsidP="00890231">
      <w:pPr>
        <w:pStyle w:val="Rubrik4utannumrering"/>
      </w:pPr>
      <w:r w:rsidRPr="00CB52D0">
        <w:t>5 kap. Finansiell ställning</w:t>
      </w:r>
    </w:p>
    <w:p w14:paraId="51289D15" w14:textId="77777777" w:rsidR="00890231" w:rsidRPr="00CB52D0" w:rsidRDefault="00890231" w:rsidP="00890231">
      <w:pPr>
        <w:pStyle w:val="Brdtext"/>
        <w:rPr>
          <w:sz w:val="18"/>
          <w:szCs w:val="18"/>
        </w:rPr>
      </w:pPr>
      <w:r w:rsidRPr="00CB52D0">
        <w:rPr>
          <w:b/>
          <w:sz w:val="18"/>
          <w:szCs w:val="18"/>
        </w:rPr>
        <w:t>8 §</w:t>
      </w:r>
      <w:r w:rsidRPr="00CB52D0">
        <w:rPr>
          <w:sz w:val="18"/>
          <w:szCs w:val="18"/>
        </w:rPr>
        <w:t xml:space="preserve">    Om ett blandat finansiellt holdingföretag finns i toppen av ett finansiellt konglomerat, vars </w:t>
      </w:r>
      <w:r w:rsidRPr="00CB52D0">
        <w:rPr>
          <w:spacing w:val="-4"/>
          <w:sz w:val="18"/>
          <w:szCs w:val="18"/>
        </w:rPr>
        <w:t>största sektor är bank- och värde</w:t>
      </w:r>
      <w:r w:rsidRPr="00CB52D0">
        <w:rPr>
          <w:spacing w:val="-4"/>
          <w:sz w:val="18"/>
          <w:szCs w:val="18"/>
        </w:rPr>
        <w:softHyphen/>
        <w:t>papperssektorn, gäller bestäm</w:t>
      </w:r>
      <w:r w:rsidRPr="00CB52D0">
        <w:rPr>
          <w:spacing w:val="-4"/>
          <w:sz w:val="18"/>
          <w:szCs w:val="18"/>
        </w:rPr>
        <w:softHyphen/>
        <w:t>mel</w:t>
      </w:r>
      <w:r w:rsidRPr="00CB52D0">
        <w:rPr>
          <w:spacing w:val="-4"/>
          <w:sz w:val="18"/>
          <w:szCs w:val="18"/>
        </w:rPr>
        <w:softHyphen/>
        <w:t>serna om stora exponeringar</w:t>
      </w:r>
      <w:r w:rsidRPr="00CB52D0">
        <w:rPr>
          <w:sz w:val="18"/>
          <w:szCs w:val="18"/>
        </w:rPr>
        <w:t xml:space="preserve"> i Europa</w:t>
      </w:r>
      <w:r w:rsidRPr="00CB52D0">
        <w:rPr>
          <w:sz w:val="18"/>
          <w:szCs w:val="18"/>
        </w:rPr>
        <w:softHyphen/>
        <w:t>parlamentets och rådets förordning (EU) nr 575/2013 av den 26 juni 2013 om tillsynskrav f</w:t>
      </w:r>
      <w:r w:rsidRPr="00CB52D0">
        <w:rPr>
          <w:spacing w:val="-4"/>
          <w:sz w:val="18"/>
          <w:szCs w:val="18"/>
        </w:rPr>
        <w:t>ör kreditinstitut och om änd</w:t>
      </w:r>
      <w:r w:rsidRPr="00CB52D0">
        <w:rPr>
          <w:spacing w:val="-4"/>
          <w:sz w:val="18"/>
          <w:szCs w:val="18"/>
        </w:rPr>
        <w:softHyphen/>
        <w:t>ring</w:t>
      </w:r>
      <w:r w:rsidRPr="00CB52D0">
        <w:rPr>
          <w:sz w:val="18"/>
          <w:szCs w:val="18"/>
        </w:rPr>
        <w:t xml:space="preserve"> </w:t>
      </w:r>
      <w:r w:rsidRPr="00CB52D0">
        <w:rPr>
          <w:spacing w:val="-4"/>
          <w:sz w:val="18"/>
          <w:szCs w:val="18"/>
        </w:rPr>
        <w:t>av förordning (EU) nr 648/2012</w:t>
      </w:r>
      <w:r w:rsidRPr="00CB52D0">
        <w:rPr>
          <w:sz w:val="18"/>
          <w:szCs w:val="18"/>
        </w:rPr>
        <w:t xml:space="preserve"> för samtliga företag som tillhör den sektorn och för det blandade finansiella holdingföretaget.</w:t>
      </w:r>
    </w:p>
    <w:p w14:paraId="1E1F1C54" w14:textId="77777777" w:rsidR="00890231" w:rsidRPr="00CB52D0" w:rsidRDefault="00890231" w:rsidP="00890231">
      <w:pPr>
        <w:pStyle w:val="Brdtext"/>
      </w:pPr>
    </w:p>
    <w:p w14:paraId="2A8E72FF" w14:textId="77777777" w:rsidR="00890231" w:rsidRPr="00CB52D0" w:rsidRDefault="00890231" w:rsidP="00890231">
      <w:pPr>
        <w:pStyle w:val="Brdtext"/>
      </w:pPr>
      <w:r w:rsidRPr="00CB52D0">
        <w:t xml:space="preserve">Paragrafen innehåller bestämmelser om riskkoncentrationer i vissa finansiella konglomerat. Övervägandena finns i avsnitt 14.5.1. </w:t>
      </w:r>
    </w:p>
    <w:p w14:paraId="35DE681F" w14:textId="77777777" w:rsidR="00890231" w:rsidRPr="00CB52D0" w:rsidRDefault="00890231" w:rsidP="00890231">
      <w:pPr>
        <w:pStyle w:val="Brdtextmedindrag"/>
      </w:pPr>
      <w:r w:rsidRPr="00CB52D0">
        <w:t>Ändringen är en följd av att tillsynsförordningens titel har ändrats genom värdepappersbolagsförordningen. Hänvisningen till förordningen är dynamisk.</w:t>
      </w:r>
    </w:p>
    <w:p w14:paraId="304D2BAE" w14:textId="77777777" w:rsidR="00890231" w:rsidRPr="00CB52D0" w:rsidRDefault="00890231" w:rsidP="00890231">
      <w:pPr>
        <w:pStyle w:val="Rubrik2"/>
      </w:pPr>
      <w:bookmarkStart w:id="445" w:name="_Toc65160338"/>
      <w:bookmarkStart w:id="446" w:name="_Toc68700555"/>
      <w:r w:rsidRPr="00CB52D0">
        <w:t>Förslaget till lag om ändring i lagen (2010:751) om betaltjänster</w:t>
      </w:r>
      <w:bookmarkEnd w:id="445"/>
      <w:bookmarkEnd w:id="446"/>
    </w:p>
    <w:p w14:paraId="1B917174" w14:textId="77777777" w:rsidR="00890231" w:rsidRPr="00CB52D0" w:rsidRDefault="00890231" w:rsidP="00890231">
      <w:pPr>
        <w:pStyle w:val="Rubrik4utannumrering"/>
        <w:spacing w:before="0"/>
      </w:pPr>
      <w:r w:rsidRPr="00CB52D0">
        <w:t>1 kap. Tillämpningsområde och definitioner</w:t>
      </w:r>
    </w:p>
    <w:p w14:paraId="35BA2E4E" w14:textId="77777777" w:rsidR="00890231" w:rsidRPr="00CB52D0" w:rsidRDefault="00890231" w:rsidP="00890231">
      <w:pPr>
        <w:pStyle w:val="Brdtextmedindrag"/>
        <w:ind w:firstLine="0"/>
        <w:rPr>
          <w:sz w:val="18"/>
          <w:szCs w:val="18"/>
        </w:rPr>
      </w:pPr>
      <w:r w:rsidRPr="00CB52D0">
        <w:rPr>
          <w:b/>
          <w:sz w:val="18"/>
          <w:szCs w:val="18"/>
        </w:rPr>
        <w:t>4 §</w:t>
      </w:r>
      <w:r w:rsidRPr="00CB52D0">
        <w:rPr>
          <w:sz w:val="18"/>
          <w:szCs w:val="18"/>
        </w:rPr>
        <w:t xml:space="preserve">    I denna lag betyder </w:t>
      </w:r>
    </w:p>
    <w:p w14:paraId="428F44E5" w14:textId="77777777" w:rsidR="00890231" w:rsidRPr="00CB52D0" w:rsidRDefault="00890231" w:rsidP="00890231">
      <w:pPr>
        <w:pStyle w:val="Brdtextmedindrag"/>
        <w:rPr>
          <w:sz w:val="18"/>
          <w:szCs w:val="18"/>
        </w:rPr>
      </w:pPr>
      <w:r w:rsidRPr="00CB52D0">
        <w:rPr>
          <w:i/>
          <w:sz w:val="18"/>
          <w:szCs w:val="18"/>
        </w:rPr>
        <w:t>autentisering</w:t>
      </w:r>
      <w:r w:rsidRPr="00CB52D0">
        <w:rPr>
          <w:sz w:val="18"/>
          <w:szCs w:val="18"/>
        </w:rPr>
        <w:t>: ett förfarande där en betaltjänstanvändares person</w:t>
      </w:r>
      <w:r w:rsidRPr="00CB52D0">
        <w:rPr>
          <w:sz w:val="18"/>
          <w:szCs w:val="18"/>
        </w:rPr>
        <w:softHyphen/>
        <w:t>liga behörig</w:t>
      </w:r>
      <w:r w:rsidRPr="00CB52D0">
        <w:rPr>
          <w:sz w:val="18"/>
          <w:szCs w:val="18"/>
        </w:rPr>
        <w:softHyphen/>
        <w:t>hetsfunktioner används och genom vilket en betaltjänst</w:t>
      </w:r>
      <w:r w:rsidRPr="00CB52D0">
        <w:rPr>
          <w:sz w:val="18"/>
          <w:szCs w:val="18"/>
        </w:rPr>
        <w:softHyphen/>
        <w:t xml:space="preserve">leverantör kan kontrollera betaltjänstanvändarens identitet eller ett betalningsinstruments giltighet, </w:t>
      </w:r>
    </w:p>
    <w:p w14:paraId="0D52E7E0" w14:textId="77777777" w:rsidR="00890231" w:rsidRPr="00CB52D0" w:rsidRDefault="00890231" w:rsidP="00890231">
      <w:pPr>
        <w:pStyle w:val="Brdtextmedindrag"/>
        <w:rPr>
          <w:sz w:val="18"/>
          <w:szCs w:val="18"/>
        </w:rPr>
      </w:pPr>
      <w:r w:rsidRPr="00CB52D0">
        <w:rPr>
          <w:i/>
          <w:sz w:val="18"/>
          <w:szCs w:val="18"/>
        </w:rPr>
        <w:t>autogiro</w:t>
      </w:r>
      <w:r w:rsidRPr="00CB52D0">
        <w:rPr>
          <w:sz w:val="18"/>
          <w:szCs w:val="18"/>
        </w:rPr>
        <w:t>: en betaltjänst för debitering av en betalares betalkonto, där initiativet till en betalningstransaktion tas av betalnings</w:t>
      </w:r>
      <w:r w:rsidRPr="00CB52D0">
        <w:rPr>
          <w:sz w:val="18"/>
          <w:szCs w:val="18"/>
        </w:rPr>
        <w:softHyphen/>
        <w:t>mot</w:t>
      </w:r>
      <w:r w:rsidRPr="00CB52D0">
        <w:rPr>
          <w:sz w:val="18"/>
          <w:szCs w:val="18"/>
        </w:rPr>
        <w:softHyphen/>
        <w:t>ta</w:t>
      </w:r>
      <w:r w:rsidRPr="00CB52D0">
        <w:rPr>
          <w:sz w:val="18"/>
          <w:szCs w:val="18"/>
        </w:rPr>
        <w:softHyphen/>
        <w:t>garen på grundval av betalarens samtycke till mottagaren, mot</w:t>
      </w:r>
      <w:r w:rsidRPr="00CB52D0">
        <w:rPr>
          <w:sz w:val="18"/>
          <w:szCs w:val="18"/>
        </w:rPr>
        <w:softHyphen/>
        <w:t>ta</w:t>
      </w:r>
      <w:r w:rsidRPr="00CB52D0">
        <w:rPr>
          <w:sz w:val="18"/>
          <w:szCs w:val="18"/>
        </w:rPr>
        <w:softHyphen/>
      </w:r>
      <w:r w:rsidRPr="00CB52D0">
        <w:rPr>
          <w:spacing w:val="-4"/>
          <w:sz w:val="18"/>
          <w:szCs w:val="18"/>
        </w:rPr>
        <w:t>garens betaltjänstleverantör eller betalarens egen betaltjänst</w:t>
      </w:r>
      <w:r w:rsidRPr="00CB52D0">
        <w:rPr>
          <w:spacing w:val="-4"/>
          <w:sz w:val="18"/>
          <w:szCs w:val="18"/>
        </w:rPr>
        <w:softHyphen/>
        <w:t>leverantör,</w:t>
      </w:r>
      <w:r w:rsidRPr="00CB52D0">
        <w:rPr>
          <w:sz w:val="18"/>
          <w:szCs w:val="18"/>
        </w:rPr>
        <w:t xml:space="preserve"> </w:t>
      </w:r>
    </w:p>
    <w:p w14:paraId="40963851" w14:textId="77777777" w:rsidR="00890231" w:rsidRPr="00CB52D0" w:rsidRDefault="00890231" w:rsidP="00890231">
      <w:pPr>
        <w:pStyle w:val="Brdtextmedindrag"/>
        <w:rPr>
          <w:sz w:val="18"/>
          <w:szCs w:val="18"/>
        </w:rPr>
      </w:pPr>
      <w:r w:rsidRPr="00CB52D0">
        <w:rPr>
          <w:i/>
          <w:sz w:val="18"/>
          <w:szCs w:val="18"/>
        </w:rPr>
        <w:t>bankdag</w:t>
      </w:r>
      <w:r w:rsidRPr="00CB52D0">
        <w:rPr>
          <w:sz w:val="18"/>
          <w:szCs w:val="18"/>
        </w:rPr>
        <w:t>: en dag på vilken en betaltjänstleverantör har öppet för verksamhet i den utsträckning som krävs för genomförande av en betalningstransaktion,</w:t>
      </w:r>
    </w:p>
    <w:p w14:paraId="5DFB6140" w14:textId="77777777" w:rsidR="00890231" w:rsidRPr="00CB52D0" w:rsidRDefault="00890231" w:rsidP="00890231">
      <w:pPr>
        <w:pStyle w:val="Brdtextmedindrag"/>
        <w:rPr>
          <w:sz w:val="18"/>
          <w:szCs w:val="18"/>
        </w:rPr>
      </w:pPr>
      <w:r w:rsidRPr="00CB52D0">
        <w:rPr>
          <w:i/>
          <w:sz w:val="18"/>
          <w:szCs w:val="18"/>
        </w:rPr>
        <w:t>betalare</w:t>
      </w:r>
      <w:r w:rsidRPr="00CB52D0">
        <w:rPr>
          <w:sz w:val="18"/>
          <w:szCs w:val="18"/>
        </w:rPr>
        <w:t>: en fysisk eller juridisk person som är antingen betal</w:t>
      </w:r>
      <w:r w:rsidRPr="00CB52D0">
        <w:rPr>
          <w:sz w:val="18"/>
          <w:szCs w:val="18"/>
        </w:rPr>
        <w:softHyphen/>
        <w:t>kontoinnehavare och som godkänner en betalningsorder från detta betalkonto, eller en fysisk eller juridisk person som lämnar en betal</w:t>
      </w:r>
      <w:r w:rsidRPr="00CB52D0">
        <w:rPr>
          <w:sz w:val="18"/>
          <w:szCs w:val="18"/>
        </w:rPr>
        <w:softHyphen/>
        <w:t>ningsorder,</w:t>
      </w:r>
    </w:p>
    <w:p w14:paraId="0FCECEB0" w14:textId="77777777" w:rsidR="00890231" w:rsidRPr="00CB52D0" w:rsidRDefault="00890231" w:rsidP="00890231">
      <w:pPr>
        <w:pStyle w:val="Brdtextmedindrag"/>
        <w:rPr>
          <w:sz w:val="18"/>
          <w:szCs w:val="18"/>
        </w:rPr>
      </w:pPr>
      <w:r w:rsidRPr="00CB52D0">
        <w:rPr>
          <w:i/>
          <w:sz w:val="18"/>
          <w:szCs w:val="18"/>
        </w:rPr>
        <w:t>betalkonto</w:t>
      </w:r>
      <w:r w:rsidRPr="00CB52D0">
        <w:rPr>
          <w:sz w:val="18"/>
          <w:szCs w:val="18"/>
        </w:rPr>
        <w:t>: ett konto som innehas i en eller flera betaltjänst</w:t>
      </w:r>
      <w:r w:rsidRPr="00CB52D0">
        <w:rPr>
          <w:sz w:val="18"/>
          <w:szCs w:val="18"/>
        </w:rPr>
        <w:softHyphen/>
        <w:t>använ</w:t>
      </w:r>
      <w:r w:rsidRPr="00CB52D0">
        <w:rPr>
          <w:sz w:val="18"/>
          <w:szCs w:val="18"/>
        </w:rPr>
        <w:softHyphen/>
        <w:t>dares namn och som är avsett för genomförandet av betalnings</w:t>
      </w:r>
      <w:r w:rsidRPr="00CB52D0">
        <w:rPr>
          <w:sz w:val="18"/>
          <w:szCs w:val="18"/>
        </w:rPr>
        <w:softHyphen/>
        <w:t xml:space="preserve">transaktioner, </w:t>
      </w:r>
    </w:p>
    <w:p w14:paraId="0BDBE1C6" w14:textId="77777777" w:rsidR="00890231" w:rsidRPr="00CB52D0" w:rsidRDefault="00890231" w:rsidP="00890231">
      <w:pPr>
        <w:pStyle w:val="Brdtextmedindrag"/>
        <w:rPr>
          <w:sz w:val="18"/>
          <w:szCs w:val="18"/>
        </w:rPr>
      </w:pPr>
      <w:r w:rsidRPr="00CB52D0">
        <w:rPr>
          <w:i/>
          <w:sz w:val="18"/>
          <w:szCs w:val="18"/>
        </w:rPr>
        <w:t>betalkontodirektivet</w:t>
      </w:r>
      <w:r w:rsidRPr="00CB52D0">
        <w:rPr>
          <w:sz w:val="18"/>
          <w:szCs w:val="18"/>
        </w:rPr>
        <w:t>: Europaparlamentets och rådets direktiv 2014/92/EU av den 23 juli 2014 om jämförbarhet för avgifter som avser betalkonto, byte av betalkonto och tillgång till betalkonto med grundläggande funktioner, i den ursprungliga lydelsen,</w:t>
      </w:r>
    </w:p>
    <w:p w14:paraId="0D712660" w14:textId="77777777" w:rsidR="00890231" w:rsidRPr="00CB52D0" w:rsidRDefault="00890231" w:rsidP="00890231">
      <w:pPr>
        <w:pStyle w:val="Brdtextmedindrag"/>
        <w:rPr>
          <w:sz w:val="18"/>
          <w:szCs w:val="18"/>
        </w:rPr>
      </w:pPr>
      <w:r w:rsidRPr="00CB52D0">
        <w:rPr>
          <w:i/>
          <w:sz w:val="18"/>
          <w:szCs w:val="18"/>
        </w:rPr>
        <w:t>betalningsinstitut</w:t>
      </w:r>
      <w:r w:rsidRPr="00CB52D0">
        <w:rPr>
          <w:sz w:val="18"/>
          <w:szCs w:val="18"/>
        </w:rPr>
        <w:t>: ett aktiebolag eller en ekonomisk förening som har fått tillstånd att tillhandahålla betaltjänster enligt 2 kap.,</w:t>
      </w:r>
    </w:p>
    <w:p w14:paraId="48D9E241" w14:textId="77777777" w:rsidR="00890231" w:rsidRPr="00CB52D0" w:rsidRDefault="00890231" w:rsidP="00890231">
      <w:pPr>
        <w:pStyle w:val="Brdtextmedindrag"/>
        <w:rPr>
          <w:sz w:val="18"/>
          <w:szCs w:val="18"/>
        </w:rPr>
      </w:pPr>
      <w:r w:rsidRPr="00CB52D0">
        <w:rPr>
          <w:i/>
          <w:sz w:val="18"/>
          <w:szCs w:val="18"/>
        </w:rPr>
        <w:t>betalningsinitieringstjänst</w:t>
      </w:r>
      <w:r w:rsidRPr="00CB52D0">
        <w:rPr>
          <w:sz w:val="18"/>
          <w:szCs w:val="18"/>
        </w:rPr>
        <w:t>: en tjänst för att på begäran av betal</w:t>
      </w:r>
      <w:r w:rsidRPr="00CB52D0">
        <w:rPr>
          <w:sz w:val="18"/>
          <w:szCs w:val="18"/>
        </w:rPr>
        <w:softHyphen/>
        <w:t xml:space="preserve">tjänstanvändaren initiera en betalningsorder från ett betalkonto hos en annan betaltjänstleverantör, </w:t>
      </w:r>
    </w:p>
    <w:p w14:paraId="69C9A5FC" w14:textId="77777777" w:rsidR="00890231" w:rsidRPr="00CB52D0" w:rsidRDefault="00890231" w:rsidP="00890231">
      <w:pPr>
        <w:pStyle w:val="Brdtextmedindrag"/>
        <w:rPr>
          <w:sz w:val="18"/>
          <w:szCs w:val="18"/>
        </w:rPr>
      </w:pPr>
      <w:r w:rsidRPr="00CB52D0">
        <w:rPr>
          <w:i/>
          <w:sz w:val="18"/>
          <w:szCs w:val="18"/>
        </w:rPr>
        <w:t>betalningsinstrument</w:t>
      </w:r>
      <w:r w:rsidRPr="00CB52D0">
        <w:rPr>
          <w:sz w:val="18"/>
          <w:szCs w:val="18"/>
        </w:rPr>
        <w:t>: ett kontokort eller något annat personligt instrument eller en personlig rutin som enligt avtal används för att initiera en betalningsorder,</w:t>
      </w:r>
    </w:p>
    <w:p w14:paraId="77F1B499" w14:textId="77777777" w:rsidR="00890231" w:rsidRPr="00CB52D0" w:rsidRDefault="00890231" w:rsidP="00890231">
      <w:pPr>
        <w:pStyle w:val="Brdtextmedindrag"/>
        <w:rPr>
          <w:sz w:val="18"/>
          <w:szCs w:val="18"/>
        </w:rPr>
      </w:pPr>
      <w:r w:rsidRPr="00CB52D0">
        <w:rPr>
          <w:i/>
          <w:sz w:val="18"/>
          <w:szCs w:val="18"/>
        </w:rPr>
        <w:t>betalningsmottagare</w:t>
      </w:r>
      <w:r w:rsidRPr="00CB52D0">
        <w:rPr>
          <w:sz w:val="18"/>
          <w:szCs w:val="18"/>
        </w:rPr>
        <w:t>: en fysisk eller juridisk person som är den avsedda mottagaren av medel vid en betalningstransaktion,</w:t>
      </w:r>
    </w:p>
    <w:p w14:paraId="0EAA3BAF" w14:textId="77777777" w:rsidR="00890231" w:rsidRPr="00CB52D0" w:rsidRDefault="00890231" w:rsidP="00890231">
      <w:pPr>
        <w:pStyle w:val="Brdtextmedindrag"/>
        <w:rPr>
          <w:sz w:val="18"/>
          <w:szCs w:val="18"/>
        </w:rPr>
      </w:pPr>
      <w:r w:rsidRPr="00CB52D0">
        <w:rPr>
          <w:i/>
          <w:sz w:val="18"/>
          <w:szCs w:val="18"/>
        </w:rPr>
        <w:t>betalningsorder</w:t>
      </w:r>
      <w:r w:rsidRPr="00CB52D0">
        <w:rPr>
          <w:sz w:val="18"/>
          <w:szCs w:val="18"/>
        </w:rPr>
        <w:t>: varje instruktion som en betalare eller betalnings</w:t>
      </w:r>
      <w:r w:rsidRPr="00CB52D0">
        <w:rPr>
          <w:sz w:val="18"/>
          <w:szCs w:val="18"/>
        </w:rPr>
        <w:softHyphen/>
        <w:t>mottagare ger sin betaltjänstleverantör om att en betalnings</w:t>
      </w:r>
      <w:r w:rsidRPr="00CB52D0">
        <w:rPr>
          <w:sz w:val="18"/>
          <w:szCs w:val="18"/>
        </w:rPr>
        <w:softHyphen/>
        <w:t>trans</w:t>
      </w:r>
      <w:r w:rsidRPr="00CB52D0">
        <w:rPr>
          <w:sz w:val="18"/>
          <w:szCs w:val="18"/>
        </w:rPr>
        <w:softHyphen/>
        <w:t xml:space="preserve">aktion ska genomföras, </w:t>
      </w:r>
    </w:p>
    <w:p w14:paraId="33C063D8" w14:textId="77777777" w:rsidR="00890231" w:rsidRPr="00CB52D0" w:rsidRDefault="00890231" w:rsidP="00890231">
      <w:pPr>
        <w:pStyle w:val="Brdtextmedindrag"/>
        <w:rPr>
          <w:sz w:val="18"/>
          <w:szCs w:val="18"/>
        </w:rPr>
      </w:pPr>
      <w:r w:rsidRPr="00CB52D0">
        <w:rPr>
          <w:i/>
          <w:sz w:val="18"/>
          <w:szCs w:val="18"/>
        </w:rPr>
        <w:lastRenderedPageBreak/>
        <w:t>betalningssystem</w:t>
      </w:r>
      <w:r w:rsidRPr="00CB52D0">
        <w:rPr>
          <w:sz w:val="18"/>
          <w:szCs w:val="18"/>
        </w:rPr>
        <w:t>: ett generellt betalsystem enligt 1 kap. 3 § andra stycket lagen (2004:297) om bank- och finansieringsrörelse,</w:t>
      </w:r>
    </w:p>
    <w:p w14:paraId="76C322F1" w14:textId="77777777" w:rsidR="00890231" w:rsidRPr="00CB52D0" w:rsidRDefault="00890231" w:rsidP="00890231">
      <w:pPr>
        <w:pStyle w:val="Brdtextmedindrag"/>
        <w:rPr>
          <w:sz w:val="18"/>
          <w:szCs w:val="18"/>
        </w:rPr>
      </w:pPr>
      <w:r w:rsidRPr="00CB52D0">
        <w:rPr>
          <w:i/>
          <w:sz w:val="18"/>
          <w:szCs w:val="18"/>
        </w:rPr>
        <w:t>betalningstransaktion</w:t>
      </w:r>
      <w:r w:rsidRPr="00CB52D0">
        <w:rPr>
          <w:sz w:val="18"/>
          <w:szCs w:val="18"/>
        </w:rPr>
        <w:t>: insättning, uttag eller överföring av medel som initieras av betalaren eller betalningsmottagaren, oberoende av eventuella underliggande förpliktelser mellan betalaren och betal</w:t>
      </w:r>
      <w:r w:rsidRPr="00CB52D0">
        <w:rPr>
          <w:sz w:val="18"/>
          <w:szCs w:val="18"/>
        </w:rPr>
        <w:softHyphen/>
        <w:t xml:space="preserve">ningsmottagaren, </w:t>
      </w:r>
    </w:p>
    <w:p w14:paraId="372070B6" w14:textId="77777777" w:rsidR="00890231" w:rsidRPr="00CB52D0" w:rsidRDefault="00890231" w:rsidP="00890231">
      <w:pPr>
        <w:pStyle w:val="Brdtextmedindrag"/>
        <w:rPr>
          <w:sz w:val="18"/>
          <w:szCs w:val="18"/>
        </w:rPr>
      </w:pPr>
      <w:r w:rsidRPr="00CB52D0">
        <w:rPr>
          <w:i/>
          <w:sz w:val="18"/>
          <w:szCs w:val="18"/>
        </w:rPr>
        <w:t>betaltjänstanvändare</w:t>
      </w:r>
      <w:r w:rsidRPr="00CB52D0">
        <w:rPr>
          <w:sz w:val="18"/>
          <w:szCs w:val="18"/>
        </w:rPr>
        <w:t xml:space="preserve">: en fysisk eller juridisk person som utnyttjar en betaltjänst, </w:t>
      </w:r>
    </w:p>
    <w:p w14:paraId="7290C504" w14:textId="77777777" w:rsidR="00890231" w:rsidRPr="00CB52D0" w:rsidRDefault="00890231" w:rsidP="00890231">
      <w:pPr>
        <w:pStyle w:val="Brdtextmedindrag"/>
        <w:rPr>
          <w:sz w:val="18"/>
          <w:szCs w:val="18"/>
        </w:rPr>
      </w:pPr>
      <w:r w:rsidRPr="00CB52D0">
        <w:rPr>
          <w:i/>
          <w:spacing w:val="-4"/>
          <w:sz w:val="18"/>
          <w:szCs w:val="18"/>
        </w:rPr>
        <w:t>betaltjänstdirektivet</w:t>
      </w:r>
      <w:r w:rsidRPr="00CB52D0">
        <w:rPr>
          <w:spacing w:val="-4"/>
          <w:sz w:val="18"/>
          <w:szCs w:val="18"/>
        </w:rPr>
        <w:t>: Europaparlamentets och rådets direktiv (EU)</w:t>
      </w:r>
      <w:r w:rsidRPr="00CB52D0">
        <w:rPr>
          <w:sz w:val="18"/>
          <w:szCs w:val="18"/>
        </w:rPr>
        <w:t xml:space="preserve"> 2015/2366 av den 25 november 2015 om betaltjänster på den </w:t>
      </w:r>
      <w:r w:rsidRPr="00CB52D0">
        <w:rPr>
          <w:spacing w:val="-4"/>
          <w:sz w:val="18"/>
          <w:szCs w:val="18"/>
        </w:rPr>
        <w:t>inre marknaden, om ändring av direktiven 2002/65/EG, 2009/110/EG</w:t>
      </w:r>
      <w:r w:rsidRPr="00CB52D0">
        <w:rPr>
          <w:sz w:val="18"/>
          <w:szCs w:val="18"/>
        </w:rPr>
        <w:t xml:space="preserve"> och 2013/36/EU samt förordning (EU) nr 1093/2010 och om upp</w:t>
      </w:r>
      <w:r w:rsidRPr="00CB52D0">
        <w:rPr>
          <w:sz w:val="18"/>
          <w:szCs w:val="18"/>
        </w:rPr>
        <w:softHyphen/>
        <w:t>hävande av direktiv 2007/64/EG, i den ursprungliga lydelsen,</w:t>
      </w:r>
    </w:p>
    <w:p w14:paraId="36E30E8F" w14:textId="77777777" w:rsidR="00890231" w:rsidRPr="00CB52D0" w:rsidRDefault="00890231" w:rsidP="00890231">
      <w:pPr>
        <w:pStyle w:val="Brdtextmedindrag"/>
        <w:rPr>
          <w:sz w:val="18"/>
          <w:szCs w:val="18"/>
        </w:rPr>
      </w:pPr>
      <w:r w:rsidRPr="00CB52D0">
        <w:rPr>
          <w:i/>
          <w:sz w:val="18"/>
          <w:szCs w:val="18"/>
        </w:rPr>
        <w:t>debitera</w:t>
      </w:r>
      <w:r w:rsidRPr="00CB52D0">
        <w:rPr>
          <w:sz w:val="18"/>
          <w:szCs w:val="18"/>
        </w:rPr>
        <w:t xml:space="preserve">: att medel dras från ett konto, </w:t>
      </w:r>
    </w:p>
    <w:p w14:paraId="3FB25133" w14:textId="77777777" w:rsidR="00890231" w:rsidRPr="00CB52D0" w:rsidRDefault="00890231" w:rsidP="00890231">
      <w:pPr>
        <w:pStyle w:val="Brdtextmedindrag"/>
        <w:rPr>
          <w:sz w:val="18"/>
          <w:szCs w:val="18"/>
        </w:rPr>
      </w:pPr>
      <w:r w:rsidRPr="00CB52D0">
        <w:rPr>
          <w:i/>
          <w:sz w:val="18"/>
          <w:szCs w:val="18"/>
        </w:rPr>
        <w:t>elektroniskt kommunikationsnät</w:t>
      </w:r>
      <w:r w:rsidRPr="00CB52D0">
        <w:rPr>
          <w:sz w:val="18"/>
          <w:szCs w:val="18"/>
        </w:rPr>
        <w:t>: detsamma som i 1 kap. 7 § lagen (2003:389) om elektronisk kommunikation,</w:t>
      </w:r>
    </w:p>
    <w:p w14:paraId="36E1F5C8" w14:textId="77777777" w:rsidR="00890231" w:rsidRPr="00CB52D0" w:rsidRDefault="00890231" w:rsidP="00890231">
      <w:pPr>
        <w:pStyle w:val="Brdtextmedindrag"/>
        <w:rPr>
          <w:sz w:val="18"/>
          <w:szCs w:val="18"/>
        </w:rPr>
      </w:pPr>
      <w:r w:rsidRPr="00CB52D0">
        <w:rPr>
          <w:i/>
          <w:spacing w:val="-4"/>
          <w:sz w:val="18"/>
          <w:szCs w:val="18"/>
        </w:rPr>
        <w:t>elektronisk kommunikationstjänst</w:t>
      </w:r>
      <w:r w:rsidRPr="00CB52D0">
        <w:rPr>
          <w:spacing w:val="-4"/>
          <w:sz w:val="18"/>
          <w:szCs w:val="18"/>
        </w:rPr>
        <w:t>: detsamma som i 1 kap. 7 § lagen</w:t>
      </w:r>
      <w:r w:rsidRPr="00CB52D0">
        <w:rPr>
          <w:sz w:val="18"/>
          <w:szCs w:val="18"/>
        </w:rPr>
        <w:t xml:space="preserve"> om elektronisk kommunikation, </w:t>
      </w:r>
    </w:p>
    <w:p w14:paraId="159ED4D9" w14:textId="77777777" w:rsidR="00890231" w:rsidRPr="00CB52D0" w:rsidRDefault="00890231" w:rsidP="00890231">
      <w:pPr>
        <w:pStyle w:val="Brdtextmedindrag"/>
        <w:rPr>
          <w:sz w:val="18"/>
          <w:szCs w:val="18"/>
        </w:rPr>
      </w:pPr>
      <w:r w:rsidRPr="00CB52D0">
        <w:rPr>
          <w:i/>
          <w:sz w:val="18"/>
          <w:szCs w:val="18"/>
        </w:rPr>
        <w:t>filial</w:t>
      </w:r>
      <w:r w:rsidRPr="00CB52D0">
        <w:rPr>
          <w:sz w:val="18"/>
          <w:szCs w:val="18"/>
        </w:rPr>
        <w:t>: ett avdelningskontor med självständig förvaltning, varvid även ett utländskt betalningsinstituts etablering av flera driftställen ska anses som en enda filial,</w:t>
      </w:r>
    </w:p>
    <w:p w14:paraId="09583E7C" w14:textId="77777777" w:rsidR="00890231" w:rsidRPr="00CB52D0" w:rsidRDefault="00890231" w:rsidP="00890231">
      <w:pPr>
        <w:pStyle w:val="Brdtextmedindrag"/>
        <w:rPr>
          <w:sz w:val="18"/>
          <w:szCs w:val="18"/>
        </w:rPr>
      </w:pPr>
      <w:r w:rsidRPr="00CB52D0">
        <w:rPr>
          <w:i/>
          <w:sz w:val="18"/>
          <w:szCs w:val="18"/>
        </w:rPr>
        <w:t>grupp</w:t>
      </w:r>
      <w:r w:rsidRPr="00CB52D0">
        <w:rPr>
          <w:sz w:val="18"/>
          <w:szCs w:val="18"/>
        </w:rPr>
        <w:t>: en grupp av företag som är knutna till varandra genom ett sådant förhållande som avses i 1 kap. 4, 5 eller 5 a § årsredovis</w:t>
      </w:r>
      <w:r w:rsidRPr="00CB52D0">
        <w:rPr>
          <w:sz w:val="18"/>
          <w:szCs w:val="18"/>
        </w:rPr>
        <w:softHyphen/>
        <w:t>ningslagen (1995:1554) eller en grupp av företag som avses i artik</w:t>
      </w:r>
      <w:r w:rsidRPr="00CB52D0">
        <w:rPr>
          <w:sz w:val="18"/>
          <w:szCs w:val="18"/>
        </w:rPr>
        <w:softHyphen/>
        <w:t>larna 4–7 i kommissionens delegerade förordning (EU) nr 241/2014 av den 7 januari 2014 om komplettering av Europaparlamentets och rådets förordning (EU) nr 575/2013 med avseende på tekniska till</w:t>
      </w:r>
      <w:r w:rsidRPr="00CB52D0">
        <w:rPr>
          <w:sz w:val="18"/>
          <w:szCs w:val="18"/>
        </w:rPr>
        <w:softHyphen/>
        <w:t>synsstandarder för kapitalbaskrav på institut och som är knutna till varandra genom ett sådant förhållande som avses i artikel 10.1 eller artikel 113.6 eller 113.7 i tillsynsförordningen,</w:t>
      </w:r>
    </w:p>
    <w:p w14:paraId="1961D0A0" w14:textId="77777777" w:rsidR="00890231" w:rsidRPr="00CB52D0" w:rsidRDefault="00890231" w:rsidP="00890231">
      <w:pPr>
        <w:pStyle w:val="Brdtextmedindrag"/>
        <w:rPr>
          <w:sz w:val="18"/>
          <w:szCs w:val="18"/>
        </w:rPr>
      </w:pPr>
      <w:r w:rsidRPr="00CB52D0">
        <w:rPr>
          <w:i/>
          <w:sz w:val="18"/>
          <w:szCs w:val="18"/>
        </w:rPr>
        <w:t>hemland</w:t>
      </w:r>
      <w:r w:rsidRPr="00CB52D0">
        <w:rPr>
          <w:sz w:val="18"/>
          <w:szCs w:val="18"/>
        </w:rPr>
        <w:t xml:space="preserve">: det land där ett företag har fått tillstånd att driva sådan verksamhet som avses i denna lag, </w:t>
      </w:r>
    </w:p>
    <w:p w14:paraId="588D38BB" w14:textId="77777777" w:rsidR="00890231" w:rsidRPr="00CB52D0" w:rsidRDefault="00890231" w:rsidP="00890231">
      <w:pPr>
        <w:pStyle w:val="Brdtextmedindrag"/>
        <w:rPr>
          <w:sz w:val="18"/>
          <w:szCs w:val="18"/>
        </w:rPr>
      </w:pPr>
      <w:r w:rsidRPr="00CB52D0">
        <w:rPr>
          <w:i/>
          <w:sz w:val="18"/>
          <w:szCs w:val="18"/>
        </w:rPr>
        <w:t>inlösen av transaktionsbelopp</w:t>
      </w:r>
      <w:r w:rsidRPr="00CB52D0">
        <w:rPr>
          <w:sz w:val="18"/>
          <w:szCs w:val="18"/>
        </w:rPr>
        <w:t>: en betaltjänst där en betaltjänst</w:t>
      </w:r>
      <w:r w:rsidRPr="00CB52D0">
        <w:rPr>
          <w:sz w:val="18"/>
          <w:szCs w:val="18"/>
        </w:rPr>
        <w:softHyphen/>
        <w:t>leverantör accepterar och behandlar betalningsmottagarens betal</w:t>
      </w:r>
      <w:r w:rsidRPr="00CB52D0">
        <w:rPr>
          <w:sz w:val="18"/>
          <w:szCs w:val="18"/>
        </w:rPr>
        <w:softHyphen/>
        <w:t>ningstransaktioner för att sedan överföra medel till betalningsmot</w:t>
      </w:r>
      <w:r w:rsidRPr="00CB52D0">
        <w:rPr>
          <w:sz w:val="18"/>
          <w:szCs w:val="18"/>
        </w:rPr>
        <w:softHyphen/>
        <w:t xml:space="preserve">tagaren, </w:t>
      </w:r>
    </w:p>
    <w:p w14:paraId="3CC63706" w14:textId="77777777" w:rsidR="00890231" w:rsidRPr="00CB52D0" w:rsidRDefault="00890231" w:rsidP="00890231">
      <w:pPr>
        <w:pStyle w:val="Brdtextmedindrag"/>
        <w:rPr>
          <w:sz w:val="18"/>
          <w:szCs w:val="18"/>
        </w:rPr>
      </w:pPr>
      <w:r w:rsidRPr="00CB52D0">
        <w:rPr>
          <w:i/>
          <w:sz w:val="18"/>
          <w:szCs w:val="18"/>
        </w:rPr>
        <w:t>kapitalbas</w:t>
      </w:r>
      <w:r w:rsidRPr="00CB52D0">
        <w:rPr>
          <w:sz w:val="18"/>
          <w:szCs w:val="18"/>
        </w:rPr>
        <w:t>: detsamma som i 1 kap. 5 § 9 lagen om bank- och finan</w:t>
      </w:r>
      <w:r w:rsidRPr="00CB52D0">
        <w:rPr>
          <w:sz w:val="18"/>
          <w:szCs w:val="18"/>
        </w:rPr>
        <w:softHyphen/>
        <w:t>sierings</w:t>
      </w:r>
      <w:r w:rsidRPr="00CB52D0">
        <w:rPr>
          <w:sz w:val="18"/>
          <w:szCs w:val="18"/>
        </w:rPr>
        <w:softHyphen/>
        <w:t>rörelse,</w:t>
      </w:r>
    </w:p>
    <w:p w14:paraId="1B39B9E6" w14:textId="77777777" w:rsidR="00890231" w:rsidRPr="00CB52D0" w:rsidRDefault="00890231" w:rsidP="00890231">
      <w:pPr>
        <w:pStyle w:val="Brdtextmedindrag"/>
        <w:rPr>
          <w:sz w:val="18"/>
          <w:szCs w:val="18"/>
        </w:rPr>
      </w:pPr>
      <w:r w:rsidRPr="00CB52D0">
        <w:rPr>
          <w:i/>
          <w:sz w:val="18"/>
          <w:szCs w:val="18"/>
        </w:rPr>
        <w:t>kontobaserad betalning</w:t>
      </w:r>
      <w:r w:rsidRPr="00CB52D0">
        <w:rPr>
          <w:sz w:val="18"/>
          <w:szCs w:val="18"/>
        </w:rPr>
        <w:t>: en betaltjänst för kreditering av en betal</w:t>
      </w:r>
      <w:r w:rsidRPr="00CB52D0">
        <w:rPr>
          <w:sz w:val="18"/>
          <w:szCs w:val="18"/>
        </w:rPr>
        <w:softHyphen/>
        <w:t>nings</w:t>
      </w:r>
      <w:r w:rsidRPr="00CB52D0">
        <w:rPr>
          <w:sz w:val="18"/>
          <w:szCs w:val="18"/>
        </w:rPr>
        <w:softHyphen/>
        <w:t xml:space="preserve">mottagares betalkonto med en betalningstransaktion från en betalares betalkonto, som utförs av en betaltjänstleverantör som har tillgång till betalarens betalkonto, på grundval av en instruktion som lämnats av betalaren, </w:t>
      </w:r>
    </w:p>
    <w:p w14:paraId="109D626E" w14:textId="77777777" w:rsidR="00890231" w:rsidRPr="00CB52D0" w:rsidRDefault="00890231" w:rsidP="00890231">
      <w:pPr>
        <w:pStyle w:val="Brdtextmedindrag"/>
        <w:rPr>
          <w:sz w:val="18"/>
          <w:szCs w:val="18"/>
        </w:rPr>
      </w:pPr>
      <w:r w:rsidRPr="00CB52D0">
        <w:rPr>
          <w:i/>
          <w:spacing w:val="-2"/>
          <w:sz w:val="18"/>
          <w:szCs w:val="18"/>
        </w:rPr>
        <w:t>kontoförvaltande betaltjänstleverantör</w:t>
      </w:r>
      <w:r w:rsidRPr="00CB52D0">
        <w:rPr>
          <w:spacing w:val="-2"/>
          <w:sz w:val="18"/>
          <w:szCs w:val="18"/>
        </w:rPr>
        <w:t>: en betaltjänstleverantör som</w:t>
      </w:r>
      <w:r w:rsidRPr="00CB52D0">
        <w:rPr>
          <w:sz w:val="18"/>
          <w:szCs w:val="18"/>
        </w:rPr>
        <w:t xml:space="preserve"> tillhanda</w:t>
      </w:r>
      <w:r w:rsidRPr="00CB52D0">
        <w:rPr>
          <w:sz w:val="18"/>
          <w:szCs w:val="18"/>
        </w:rPr>
        <w:softHyphen/>
        <w:t>håller och förvaltar ett betalkonto,</w:t>
      </w:r>
    </w:p>
    <w:p w14:paraId="00D5E072" w14:textId="77777777" w:rsidR="00890231" w:rsidRPr="00CB52D0" w:rsidRDefault="00890231" w:rsidP="00890231">
      <w:pPr>
        <w:pStyle w:val="Brdtextmedindrag"/>
        <w:rPr>
          <w:sz w:val="18"/>
          <w:szCs w:val="18"/>
        </w:rPr>
      </w:pPr>
      <w:r w:rsidRPr="00CB52D0">
        <w:rPr>
          <w:i/>
          <w:sz w:val="18"/>
          <w:szCs w:val="18"/>
        </w:rPr>
        <w:t>kontoinformationstjänst</w:t>
      </w:r>
      <w:r w:rsidRPr="00CB52D0">
        <w:rPr>
          <w:sz w:val="18"/>
          <w:szCs w:val="18"/>
        </w:rPr>
        <w:t>: en onlinetjänst för att tillhandahålla sam</w:t>
      </w:r>
      <w:r w:rsidRPr="00CB52D0">
        <w:rPr>
          <w:sz w:val="18"/>
          <w:szCs w:val="18"/>
        </w:rPr>
        <w:softHyphen/>
        <w:t>manställd information om ett eller flera betalkonton som betal</w:t>
      </w:r>
      <w:r w:rsidRPr="00CB52D0">
        <w:rPr>
          <w:sz w:val="18"/>
          <w:szCs w:val="18"/>
        </w:rPr>
        <w:softHyphen/>
        <w:t>tjänstanvändaren har hos en eller flera andra betaltjänstleverantörer,</w:t>
      </w:r>
    </w:p>
    <w:p w14:paraId="281017A8" w14:textId="77777777" w:rsidR="00890231" w:rsidRPr="00CB52D0" w:rsidRDefault="00890231" w:rsidP="00890231">
      <w:pPr>
        <w:pStyle w:val="Brdtextmedindrag"/>
        <w:rPr>
          <w:sz w:val="18"/>
          <w:szCs w:val="18"/>
        </w:rPr>
      </w:pPr>
      <w:r w:rsidRPr="00CB52D0">
        <w:rPr>
          <w:i/>
          <w:sz w:val="18"/>
          <w:szCs w:val="18"/>
        </w:rPr>
        <w:t>konsument</w:t>
      </w:r>
      <w:r w:rsidRPr="00CB52D0">
        <w:rPr>
          <w:sz w:val="18"/>
          <w:szCs w:val="18"/>
        </w:rPr>
        <w:t>: en fysisk person som handlar huvudsakligen för ända</w:t>
      </w:r>
      <w:r w:rsidRPr="00CB52D0">
        <w:rPr>
          <w:sz w:val="18"/>
          <w:szCs w:val="18"/>
        </w:rPr>
        <w:softHyphen/>
        <w:t xml:space="preserve">mål som faller utanför näringsverksamhet, </w:t>
      </w:r>
    </w:p>
    <w:p w14:paraId="0C686240" w14:textId="77777777" w:rsidR="00890231" w:rsidRPr="00CB52D0" w:rsidRDefault="00890231" w:rsidP="00890231">
      <w:pPr>
        <w:pStyle w:val="Brdtextmedindrag"/>
        <w:rPr>
          <w:sz w:val="18"/>
          <w:szCs w:val="18"/>
        </w:rPr>
      </w:pPr>
      <w:r w:rsidRPr="00CB52D0">
        <w:rPr>
          <w:i/>
          <w:sz w:val="18"/>
          <w:szCs w:val="18"/>
        </w:rPr>
        <w:t>kreditera</w:t>
      </w:r>
      <w:r w:rsidRPr="00CB52D0">
        <w:rPr>
          <w:sz w:val="18"/>
          <w:szCs w:val="18"/>
        </w:rPr>
        <w:t xml:space="preserve">: att medel tillförs ett konto, </w:t>
      </w:r>
    </w:p>
    <w:p w14:paraId="1B8DE48A" w14:textId="77777777" w:rsidR="00890231" w:rsidRPr="00CB52D0" w:rsidRDefault="00890231" w:rsidP="00890231">
      <w:pPr>
        <w:pStyle w:val="Brdtextmedindrag"/>
        <w:rPr>
          <w:sz w:val="18"/>
          <w:szCs w:val="18"/>
        </w:rPr>
      </w:pPr>
      <w:r w:rsidRPr="00CB52D0">
        <w:rPr>
          <w:i/>
          <w:sz w:val="18"/>
          <w:szCs w:val="18"/>
        </w:rPr>
        <w:t>kreditinstitut</w:t>
      </w:r>
      <w:r w:rsidRPr="00CB52D0">
        <w:rPr>
          <w:sz w:val="18"/>
          <w:szCs w:val="18"/>
        </w:rPr>
        <w:t>: detsamma som i 1 kap. 5 § 10 lagen om bank- och finansierings</w:t>
      </w:r>
      <w:r w:rsidRPr="00CB52D0">
        <w:rPr>
          <w:sz w:val="18"/>
          <w:szCs w:val="18"/>
        </w:rPr>
        <w:softHyphen/>
        <w:t>rörelse,</w:t>
      </w:r>
    </w:p>
    <w:p w14:paraId="2D855591" w14:textId="77777777" w:rsidR="00890231" w:rsidRPr="00CB52D0" w:rsidRDefault="00890231" w:rsidP="00890231">
      <w:pPr>
        <w:pStyle w:val="Brdtextmedindrag"/>
        <w:rPr>
          <w:sz w:val="18"/>
          <w:szCs w:val="18"/>
        </w:rPr>
      </w:pPr>
      <w:r w:rsidRPr="00CB52D0">
        <w:rPr>
          <w:i/>
          <w:sz w:val="18"/>
          <w:szCs w:val="18"/>
        </w:rPr>
        <w:t>kvalificerat innehav</w:t>
      </w:r>
      <w:r w:rsidRPr="00CB52D0">
        <w:rPr>
          <w:sz w:val="18"/>
          <w:szCs w:val="18"/>
        </w:rPr>
        <w:t xml:space="preserve">: detsamma som i 1 kap. 5 § 15 lagen om bank- och finansieringsrörelse, </w:t>
      </w:r>
    </w:p>
    <w:p w14:paraId="6F306C2F" w14:textId="77777777" w:rsidR="00890231" w:rsidRPr="00CB52D0" w:rsidRDefault="00890231" w:rsidP="00890231">
      <w:pPr>
        <w:pStyle w:val="Brdtextmedindrag"/>
        <w:rPr>
          <w:sz w:val="18"/>
          <w:szCs w:val="18"/>
        </w:rPr>
      </w:pPr>
      <w:r w:rsidRPr="00CB52D0">
        <w:rPr>
          <w:i/>
          <w:sz w:val="18"/>
          <w:szCs w:val="18"/>
        </w:rPr>
        <w:t>känslig betalningsuppgift</w:t>
      </w:r>
      <w:r w:rsidRPr="00CB52D0">
        <w:rPr>
          <w:sz w:val="18"/>
          <w:szCs w:val="18"/>
        </w:rPr>
        <w:t>: en personlig behörighetsfunktion eller annan uppgift som kan användas för svikliga förfaranden, dock inte kontoinnehavarens namn och kontonummer i sådan verksamhet som drivs av en leverantör av betalnings</w:t>
      </w:r>
      <w:r w:rsidRPr="00CB52D0">
        <w:rPr>
          <w:sz w:val="18"/>
          <w:szCs w:val="18"/>
        </w:rPr>
        <w:softHyphen/>
        <w:t xml:space="preserve">initieringstjänster eller en leverantör av kontoinformationstjänster, </w:t>
      </w:r>
    </w:p>
    <w:p w14:paraId="2FB33ABA" w14:textId="77777777" w:rsidR="00890231" w:rsidRPr="00CB52D0" w:rsidRDefault="00890231" w:rsidP="00890231">
      <w:pPr>
        <w:pStyle w:val="Brdtextmedindrag"/>
        <w:rPr>
          <w:sz w:val="18"/>
          <w:szCs w:val="18"/>
        </w:rPr>
      </w:pPr>
      <w:r w:rsidRPr="00CB52D0">
        <w:rPr>
          <w:i/>
          <w:sz w:val="18"/>
          <w:szCs w:val="18"/>
        </w:rPr>
        <w:t>lagligen bosatt inom EES</w:t>
      </w:r>
      <w:r w:rsidRPr="00CB52D0">
        <w:rPr>
          <w:sz w:val="18"/>
          <w:szCs w:val="18"/>
        </w:rPr>
        <w:t xml:space="preserve">: en fysisk person som har rätt att bosätta sig inom EES i enlighet med unionsrätten eller nationell rätt, </w:t>
      </w:r>
      <w:r w:rsidRPr="00CB52D0">
        <w:rPr>
          <w:spacing w:val="-4"/>
          <w:sz w:val="18"/>
          <w:szCs w:val="18"/>
        </w:rPr>
        <w:t>in</w:t>
      </w:r>
      <w:r w:rsidRPr="00CB52D0">
        <w:rPr>
          <w:spacing w:val="-4"/>
          <w:sz w:val="18"/>
          <w:szCs w:val="18"/>
        </w:rPr>
        <w:softHyphen/>
        <w:t xml:space="preserve">begripet personer utan fast adress </w:t>
      </w:r>
      <w:r w:rsidRPr="00CB52D0">
        <w:rPr>
          <w:spacing w:val="-4"/>
          <w:sz w:val="18"/>
          <w:szCs w:val="18"/>
        </w:rPr>
        <w:lastRenderedPageBreak/>
        <w:t>och personer som söker asyl inom</w:t>
      </w:r>
      <w:r w:rsidRPr="00CB52D0">
        <w:rPr>
          <w:sz w:val="18"/>
          <w:szCs w:val="18"/>
        </w:rPr>
        <w:t xml:space="preserve"> ramen för Genèvekonventionen av den 28 juli 1951 angående flyk</w:t>
      </w:r>
      <w:r w:rsidRPr="00CB52D0">
        <w:rPr>
          <w:sz w:val="18"/>
          <w:szCs w:val="18"/>
        </w:rPr>
        <w:softHyphen/>
      </w:r>
      <w:r w:rsidRPr="00CB52D0">
        <w:rPr>
          <w:spacing w:val="-2"/>
          <w:sz w:val="18"/>
          <w:szCs w:val="18"/>
        </w:rPr>
        <w:t>tingars rättsliga ställning, protokollet till denna av den 31 januari 1967</w:t>
      </w:r>
      <w:r w:rsidRPr="00CB52D0">
        <w:rPr>
          <w:sz w:val="18"/>
          <w:szCs w:val="18"/>
        </w:rPr>
        <w:t xml:space="preserve"> och andra relevanta internationella fördrag,</w:t>
      </w:r>
    </w:p>
    <w:p w14:paraId="09E0C62B" w14:textId="77777777" w:rsidR="00890231" w:rsidRPr="00CB52D0" w:rsidRDefault="00890231" w:rsidP="00890231">
      <w:pPr>
        <w:pStyle w:val="Brdtextmedindrag"/>
        <w:rPr>
          <w:sz w:val="18"/>
          <w:szCs w:val="18"/>
        </w:rPr>
      </w:pPr>
      <w:r w:rsidRPr="00CB52D0">
        <w:rPr>
          <w:i/>
          <w:spacing w:val="-2"/>
          <w:sz w:val="18"/>
          <w:szCs w:val="18"/>
        </w:rPr>
        <w:t>medel</w:t>
      </w:r>
      <w:r w:rsidRPr="00CB52D0">
        <w:rPr>
          <w:spacing w:val="-2"/>
          <w:sz w:val="18"/>
          <w:szCs w:val="18"/>
        </w:rPr>
        <w:t>: sedlar och mynt, kontotillgodohavanden samt elektroniska</w:t>
      </w:r>
      <w:r w:rsidRPr="00CB52D0">
        <w:rPr>
          <w:sz w:val="18"/>
          <w:szCs w:val="18"/>
        </w:rPr>
        <w:t xml:space="preserve"> pengar enligt lagen (2011:755) om elektroniska pengar,</w:t>
      </w:r>
    </w:p>
    <w:p w14:paraId="0F1F15DF" w14:textId="77777777" w:rsidR="00890231" w:rsidRPr="00CB52D0" w:rsidRDefault="00890231" w:rsidP="00890231">
      <w:pPr>
        <w:pStyle w:val="Brdtextmedindrag"/>
        <w:rPr>
          <w:sz w:val="18"/>
          <w:szCs w:val="18"/>
        </w:rPr>
      </w:pPr>
      <w:r w:rsidRPr="00CB52D0">
        <w:rPr>
          <w:i/>
          <w:sz w:val="18"/>
          <w:szCs w:val="18"/>
        </w:rPr>
        <w:t>obehörig transaktion</w:t>
      </w:r>
      <w:r w:rsidRPr="00CB52D0">
        <w:rPr>
          <w:sz w:val="18"/>
          <w:szCs w:val="18"/>
        </w:rPr>
        <w:t>: en transaktion som genomförs utan sam</w:t>
      </w:r>
      <w:r w:rsidRPr="00CB52D0">
        <w:rPr>
          <w:sz w:val="18"/>
          <w:szCs w:val="18"/>
        </w:rPr>
        <w:softHyphen/>
        <w:t>tycke från kontohavaren eller någon annan som enligt kontoavtalet är behörig att använda kontot,</w:t>
      </w:r>
    </w:p>
    <w:p w14:paraId="3696D2F8" w14:textId="77777777" w:rsidR="00890231" w:rsidRPr="00CB52D0" w:rsidRDefault="00890231" w:rsidP="00890231">
      <w:pPr>
        <w:pStyle w:val="Brdtextmedindrag"/>
        <w:rPr>
          <w:sz w:val="18"/>
          <w:szCs w:val="18"/>
        </w:rPr>
      </w:pPr>
      <w:r w:rsidRPr="00CB52D0">
        <w:rPr>
          <w:i/>
          <w:sz w:val="18"/>
          <w:szCs w:val="18"/>
        </w:rPr>
        <w:t>penningöverföring</w:t>
      </w:r>
      <w:r w:rsidRPr="00CB52D0">
        <w:rPr>
          <w:sz w:val="18"/>
          <w:szCs w:val="18"/>
        </w:rPr>
        <w:t>: en betaltjänst där medel tas emot från en beta</w:t>
      </w:r>
      <w:r w:rsidRPr="00CB52D0">
        <w:rPr>
          <w:sz w:val="18"/>
          <w:szCs w:val="18"/>
        </w:rPr>
        <w:softHyphen/>
        <w:t xml:space="preserve">lare, utan att något betalkonto öppnas i betalarens eller </w:t>
      </w:r>
      <w:r w:rsidRPr="00CB52D0">
        <w:rPr>
          <w:spacing w:val="-3"/>
          <w:sz w:val="18"/>
          <w:szCs w:val="18"/>
        </w:rPr>
        <w:t>betalnings</w:t>
      </w:r>
      <w:r w:rsidRPr="00CB52D0">
        <w:rPr>
          <w:spacing w:val="-3"/>
          <w:sz w:val="18"/>
          <w:szCs w:val="18"/>
        </w:rPr>
        <w:softHyphen/>
      </w:r>
      <w:r w:rsidRPr="00CB52D0">
        <w:rPr>
          <w:spacing w:val="-4"/>
          <w:sz w:val="18"/>
          <w:szCs w:val="18"/>
        </w:rPr>
        <w:t>mottagarens namn, uteslutande i syfte att överföra motsvarande belopp</w:t>
      </w:r>
      <w:r w:rsidRPr="00CB52D0">
        <w:rPr>
          <w:spacing w:val="-3"/>
          <w:sz w:val="18"/>
          <w:szCs w:val="18"/>
        </w:rPr>
        <w:t xml:space="preserve"> till en mottagare eller en annan betaltjänst</w:t>
      </w:r>
      <w:r>
        <w:rPr>
          <w:spacing w:val="-3"/>
          <w:sz w:val="18"/>
          <w:szCs w:val="18"/>
        </w:rPr>
        <w:softHyphen/>
      </w:r>
      <w:r w:rsidRPr="00CB52D0">
        <w:rPr>
          <w:spacing w:val="-3"/>
          <w:sz w:val="18"/>
          <w:szCs w:val="18"/>
        </w:rPr>
        <w:t>leverantör som agerar</w:t>
      </w:r>
      <w:r w:rsidRPr="00CB52D0">
        <w:rPr>
          <w:sz w:val="18"/>
          <w:szCs w:val="18"/>
        </w:rPr>
        <w:t xml:space="preserve"> på mottagarens vägnar, eller där dessa medel tas emot på mot</w:t>
      </w:r>
      <w:r w:rsidRPr="00CB52D0">
        <w:rPr>
          <w:sz w:val="18"/>
          <w:szCs w:val="18"/>
        </w:rPr>
        <w:softHyphen/>
        <w:t>tagarens vägnar och ställs till mottagarens förfogande,</w:t>
      </w:r>
    </w:p>
    <w:p w14:paraId="53284E75" w14:textId="77777777" w:rsidR="00890231" w:rsidRPr="00CB52D0" w:rsidRDefault="00890231" w:rsidP="00890231">
      <w:pPr>
        <w:pStyle w:val="Brdtextmedindrag"/>
        <w:rPr>
          <w:sz w:val="18"/>
          <w:szCs w:val="18"/>
        </w:rPr>
      </w:pPr>
      <w:r w:rsidRPr="00CB52D0">
        <w:rPr>
          <w:i/>
          <w:spacing w:val="-2"/>
          <w:sz w:val="18"/>
          <w:szCs w:val="18"/>
        </w:rPr>
        <w:t>personlig behörighetsfunktion</w:t>
      </w:r>
      <w:r w:rsidRPr="00CB52D0">
        <w:rPr>
          <w:spacing w:val="-2"/>
          <w:sz w:val="18"/>
          <w:szCs w:val="18"/>
        </w:rPr>
        <w:t>: en personligt anpassad funktion som</w:t>
      </w:r>
      <w:r w:rsidRPr="00CB52D0">
        <w:rPr>
          <w:sz w:val="18"/>
          <w:szCs w:val="18"/>
        </w:rPr>
        <w:t xml:space="preserve"> </w:t>
      </w:r>
      <w:r w:rsidRPr="00CB52D0">
        <w:rPr>
          <w:spacing w:val="-4"/>
          <w:sz w:val="18"/>
          <w:szCs w:val="18"/>
        </w:rPr>
        <w:t>betaltjänst</w:t>
      </w:r>
      <w:r w:rsidRPr="00CB52D0">
        <w:rPr>
          <w:spacing w:val="-4"/>
          <w:sz w:val="18"/>
          <w:szCs w:val="18"/>
        </w:rPr>
        <w:softHyphen/>
        <w:t>leverantören tillhandahåller betaltjänstanvändaren för auten</w:t>
      </w:r>
      <w:r w:rsidRPr="00CB52D0">
        <w:rPr>
          <w:spacing w:val="-4"/>
          <w:sz w:val="18"/>
          <w:szCs w:val="18"/>
        </w:rPr>
        <w:softHyphen/>
        <w:t>tiseringsändamål</w:t>
      </w:r>
      <w:r w:rsidRPr="00CB52D0">
        <w:rPr>
          <w:sz w:val="18"/>
          <w:szCs w:val="18"/>
        </w:rPr>
        <w:t xml:space="preserve">, </w:t>
      </w:r>
    </w:p>
    <w:p w14:paraId="4C56BA97" w14:textId="77777777" w:rsidR="00890231" w:rsidRPr="00CB52D0" w:rsidRDefault="00890231" w:rsidP="00890231">
      <w:pPr>
        <w:pStyle w:val="Brdtextmedindrag"/>
        <w:rPr>
          <w:sz w:val="18"/>
          <w:szCs w:val="18"/>
        </w:rPr>
      </w:pPr>
      <w:r w:rsidRPr="00CB52D0">
        <w:rPr>
          <w:i/>
          <w:sz w:val="18"/>
          <w:szCs w:val="18"/>
        </w:rPr>
        <w:t>ramavtal</w:t>
      </w:r>
      <w:r w:rsidRPr="00CB52D0">
        <w:rPr>
          <w:sz w:val="18"/>
          <w:szCs w:val="18"/>
        </w:rPr>
        <w:t>: ett avtal om betaltjänster som reglerar genomförandet av kommande enskilda och successiva betalningstransaktioner och som kan innehålla skyldig</w:t>
      </w:r>
      <w:r w:rsidRPr="00CB52D0">
        <w:rPr>
          <w:sz w:val="18"/>
          <w:szCs w:val="18"/>
        </w:rPr>
        <w:softHyphen/>
        <w:t>heter och villkor för att öppna ett betal</w:t>
      </w:r>
      <w:r w:rsidRPr="00CB52D0">
        <w:rPr>
          <w:sz w:val="18"/>
          <w:szCs w:val="18"/>
        </w:rPr>
        <w:softHyphen/>
        <w:t xml:space="preserve">konto, </w:t>
      </w:r>
    </w:p>
    <w:p w14:paraId="364115C3" w14:textId="77777777" w:rsidR="00890231" w:rsidRPr="00CB52D0" w:rsidRDefault="00890231" w:rsidP="00890231">
      <w:pPr>
        <w:pStyle w:val="Brdtextmedindrag"/>
        <w:rPr>
          <w:sz w:val="18"/>
          <w:szCs w:val="18"/>
        </w:rPr>
      </w:pPr>
      <w:r w:rsidRPr="00CB52D0">
        <w:rPr>
          <w:i/>
          <w:sz w:val="18"/>
          <w:szCs w:val="18"/>
        </w:rPr>
        <w:t>referensväxelkurs</w:t>
      </w:r>
      <w:r w:rsidRPr="00CB52D0">
        <w:rPr>
          <w:sz w:val="18"/>
          <w:szCs w:val="18"/>
        </w:rPr>
        <w:t>: den växelkurs som ligger till grund för beräk</w:t>
      </w:r>
      <w:r w:rsidRPr="00CB52D0">
        <w:rPr>
          <w:sz w:val="18"/>
          <w:szCs w:val="18"/>
        </w:rPr>
        <w:softHyphen/>
        <w:t>ningen av eventuell valutaväxling och görs tillgänglig av betaltjänst</w:t>
      </w:r>
      <w:r w:rsidRPr="00CB52D0">
        <w:rPr>
          <w:sz w:val="18"/>
          <w:szCs w:val="18"/>
        </w:rPr>
        <w:softHyphen/>
        <w:t>leverantören eller härrör från en offentligt tillgänglig källa,</w:t>
      </w:r>
    </w:p>
    <w:p w14:paraId="79ECAAAF" w14:textId="77777777" w:rsidR="00890231" w:rsidRPr="00CB52D0" w:rsidRDefault="00890231" w:rsidP="00890231">
      <w:pPr>
        <w:pStyle w:val="Brdtextmedindrag"/>
        <w:rPr>
          <w:sz w:val="18"/>
          <w:szCs w:val="18"/>
        </w:rPr>
      </w:pPr>
      <w:r w:rsidRPr="00CB52D0">
        <w:rPr>
          <w:i/>
          <w:sz w:val="18"/>
          <w:szCs w:val="18"/>
        </w:rPr>
        <w:t>referensräntesats</w:t>
      </w:r>
      <w:r w:rsidRPr="00CB52D0">
        <w:rPr>
          <w:sz w:val="18"/>
          <w:szCs w:val="18"/>
        </w:rPr>
        <w:t>: den räntesats som ligger till grund för beräk</w:t>
      </w:r>
      <w:r w:rsidRPr="00CB52D0">
        <w:rPr>
          <w:sz w:val="18"/>
          <w:szCs w:val="18"/>
        </w:rPr>
        <w:softHyphen/>
        <w:t xml:space="preserve">ningen av eventuell tillämplig ränta och som härrör från en offentligt tillgänglig källa som kan kontrolleras av båda parterna i ett avtal om betaltjänster, </w:t>
      </w:r>
    </w:p>
    <w:p w14:paraId="075CFB68" w14:textId="77777777" w:rsidR="00890231" w:rsidRPr="00CB52D0" w:rsidRDefault="00890231" w:rsidP="00890231">
      <w:pPr>
        <w:pStyle w:val="Brdtextmedindrag"/>
        <w:rPr>
          <w:sz w:val="18"/>
          <w:szCs w:val="18"/>
        </w:rPr>
      </w:pPr>
      <w:r w:rsidRPr="00CB52D0">
        <w:rPr>
          <w:i/>
          <w:sz w:val="18"/>
          <w:szCs w:val="18"/>
        </w:rPr>
        <w:t>r</w:t>
      </w:r>
      <w:r w:rsidRPr="00CB52D0">
        <w:rPr>
          <w:i/>
          <w:spacing w:val="-4"/>
          <w:sz w:val="18"/>
          <w:szCs w:val="18"/>
        </w:rPr>
        <w:t>egistrerad betaltjänstleverantör</w:t>
      </w:r>
      <w:r w:rsidRPr="00CB52D0">
        <w:rPr>
          <w:spacing w:val="-4"/>
          <w:sz w:val="18"/>
          <w:szCs w:val="18"/>
        </w:rPr>
        <w:t>: en betaltjänstleverantör som undan</w:t>
      </w:r>
      <w:r w:rsidRPr="00CB52D0">
        <w:rPr>
          <w:spacing w:val="-4"/>
          <w:sz w:val="18"/>
          <w:szCs w:val="18"/>
        </w:rPr>
        <w:softHyphen/>
        <w:t>tagits</w:t>
      </w:r>
      <w:r w:rsidRPr="00CB52D0">
        <w:rPr>
          <w:sz w:val="18"/>
          <w:szCs w:val="18"/>
        </w:rPr>
        <w:t xml:space="preserve"> från krav på tillstånd enligt 2 kap. 3 §, </w:t>
      </w:r>
    </w:p>
    <w:p w14:paraId="152573C4" w14:textId="77777777" w:rsidR="00890231" w:rsidRPr="00CB52D0" w:rsidRDefault="00890231" w:rsidP="00890231">
      <w:pPr>
        <w:pStyle w:val="Brdtextmedindrag"/>
        <w:rPr>
          <w:sz w:val="18"/>
          <w:szCs w:val="18"/>
        </w:rPr>
      </w:pPr>
      <w:r w:rsidRPr="00CB52D0">
        <w:rPr>
          <w:i/>
          <w:sz w:val="18"/>
          <w:szCs w:val="18"/>
        </w:rPr>
        <w:t>stark kundautentisering</w:t>
      </w:r>
      <w:r w:rsidRPr="00CB52D0">
        <w:rPr>
          <w:sz w:val="18"/>
          <w:szCs w:val="18"/>
        </w:rPr>
        <w:t>: en autentisering som grundas på använd</w:t>
      </w:r>
      <w:r w:rsidRPr="00CB52D0">
        <w:rPr>
          <w:sz w:val="18"/>
          <w:szCs w:val="18"/>
        </w:rPr>
        <w:softHyphen/>
        <w:t>ning av två eller flera komponenter, kategoriserade som kunskap (något som bara användaren vet), innehav (något som bara använ</w:t>
      </w:r>
      <w:r w:rsidRPr="00CB52D0">
        <w:rPr>
          <w:sz w:val="18"/>
          <w:szCs w:val="18"/>
        </w:rPr>
        <w:softHyphen/>
        <w:t>daren har) och unik egenskap (något som användaren är), som är fristående från varandra så att det förhållandet att någon har kommit över en av komponenterna inte äventyrar de andra kom</w:t>
      </w:r>
      <w:r w:rsidRPr="00CB52D0">
        <w:rPr>
          <w:sz w:val="18"/>
          <w:szCs w:val="18"/>
        </w:rPr>
        <w:softHyphen/>
        <w:t>ponenternas tillförlitlighet, och som är utformad för att skydda autentiserings</w:t>
      </w:r>
      <w:r w:rsidRPr="00CB52D0">
        <w:rPr>
          <w:sz w:val="18"/>
          <w:szCs w:val="18"/>
        </w:rPr>
        <w:softHyphen/>
        <w:t>uppgifterna mot obehörig åtkomst,</w:t>
      </w:r>
    </w:p>
    <w:p w14:paraId="58D6D568" w14:textId="77777777" w:rsidR="00890231" w:rsidRPr="00CB52D0" w:rsidRDefault="00890231" w:rsidP="00890231">
      <w:pPr>
        <w:pStyle w:val="Brdtextmedindrag"/>
        <w:rPr>
          <w:sz w:val="18"/>
          <w:szCs w:val="18"/>
        </w:rPr>
      </w:pPr>
      <w:r w:rsidRPr="00CB52D0">
        <w:rPr>
          <w:i/>
          <w:sz w:val="18"/>
          <w:szCs w:val="18"/>
        </w:rPr>
        <w:t>startkapital</w:t>
      </w:r>
      <w:r w:rsidRPr="00CB52D0">
        <w:rPr>
          <w:sz w:val="18"/>
          <w:szCs w:val="18"/>
        </w:rPr>
        <w:t>: detsamma som i 1 kap. 5 § 18 lagen om bank- och finansierings</w:t>
      </w:r>
      <w:r w:rsidRPr="00CB52D0">
        <w:rPr>
          <w:sz w:val="18"/>
          <w:szCs w:val="18"/>
        </w:rPr>
        <w:softHyphen/>
        <w:t xml:space="preserve">rörelse, </w:t>
      </w:r>
    </w:p>
    <w:p w14:paraId="44C5E141" w14:textId="77777777" w:rsidR="00890231" w:rsidRPr="00CB52D0" w:rsidRDefault="00890231" w:rsidP="00890231">
      <w:pPr>
        <w:pStyle w:val="Brdtextmedindrag"/>
        <w:rPr>
          <w:sz w:val="18"/>
          <w:szCs w:val="18"/>
        </w:rPr>
      </w:pPr>
      <w:r w:rsidRPr="00CB52D0">
        <w:rPr>
          <w:i/>
          <w:sz w:val="18"/>
          <w:szCs w:val="18"/>
        </w:rPr>
        <w:t>säker kommunikation</w:t>
      </w:r>
      <w:r w:rsidRPr="00CB52D0">
        <w:rPr>
          <w:sz w:val="18"/>
          <w:szCs w:val="18"/>
        </w:rPr>
        <w:t>: sådan kommunikation som uppfyller kra</w:t>
      </w:r>
      <w:r w:rsidRPr="00CB52D0">
        <w:rPr>
          <w:sz w:val="18"/>
          <w:szCs w:val="18"/>
        </w:rPr>
        <w:softHyphen/>
        <w:t>ven i de tekniska standarder som antagits av Europeiska kommis</w:t>
      </w:r>
      <w:r w:rsidRPr="00CB52D0">
        <w:rPr>
          <w:sz w:val="18"/>
          <w:szCs w:val="18"/>
        </w:rPr>
        <w:softHyphen/>
        <w:t>sionen i enlighet med artikel 98 i betaltjänstdirektivet,</w:t>
      </w:r>
    </w:p>
    <w:p w14:paraId="765F58B8" w14:textId="77777777" w:rsidR="00890231" w:rsidRPr="00CB52D0" w:rsidRDefault="00890231" w:rsidP="00890231">
      <w:pPr>
        <w:pStyle w:val="Brdtextmedindrag"/>
        <w:rPr>
          <w:sz w:val="18"/>
          <w:szCs w:val="18"/>
        </w:rPr>
      </w:pPr>
      <w:r w:rsidRPr="00CB52D0">
        <w:rPr>
          <w:i/>
          <w:sz w:val="18"/>
          <w:szCs w:val="18"/>
        </w:rPr>
        <w:t>tillsynsförordningen</w:t>
      </w:r>
      <w:r w:rsidRPr="00CB52D0">
        <w:rPr>
          <w:sz w:val="18"/>
          <w:szCs w:val="18"/>
        </w:rPr>
        <w:t>: Europa</w:t>
      </w:r>
      <w:r w:rsidRPr="00CB52D0">
        <w:rPr>
          <w:sz w:val="18"/>
          <w:szCs w:val="18"/>
        </w:rPr>
        <w:softHyphen/>
        <w:t>parlamentets och rådets förord</w:t>
      </w:r>
      <w:r w:rsidRPr="00CB52D0">
        <w:rPr>
          <w:sz w:val="18"/>
          <w:szCs w:val="18"/>
        </w:rPr>
        <w:softHyphen/>
        <w:t>ning (EU) nr 575/2013 av den 26 juni 2013 om tillsynskrav för kreditinstitut och om ändring av förordning (EU) nr 648/2012,</w:t>
      </w:r>
    </w:p>
    <w:p w14:paraId="42DB9071" w14:textId="77777777" w:rsidR="00890231" w:rsidRPr="00CB52D0" w:rsidRDefault="00890231" w:rsidP="00890231">
      <w:pPr>
        <w:pStyle w:val="Brdtextmedindrag"/>
        <w:rPr>
          <w:sz w:val="18"/>
          <w:szCs w:val="18"/>
        </w:rPr>
      </w:pPr>
      <w:r w:rsidRPr="00CB52D0">
        <w:rPr>
          <w:i/>
          <w:sz w:val="18"/>
          <w:szCs w:val="18"/>
        </w:rPr>
        <w:t>unik identifikationskod</w:t>
      </w:r>
      <w:r w:rsidRPr="00CB52D0">
        <w:rPr>
          <w:sz w:val="18"/>
          <w:szCs w:val="18"/>
        </w:rPr>
        <w:t xml:space="preserve">: en kombination av bokstäver, siffror eller symboler som tillhandahållits av en betaltjänstleverantör, och som en betaltjänstanvändare ska uppge för att otvetydigt identifiera en annan betaltjänstanvändare eller dennes betalkonto, </w:t>
      </w:r>
    </w:p>
    <w:p w14:paraId="7C4113CB" w14:textId="77777777" w:rsidR="00890231" w:rsidRPr="00CB52D0" w:rsidRDefault="00890231" w:rsidP="00890231">
      <w:pPr>
        <w:pStyle w:val="Brdtextmedindrag"/>
        <w:rPr>
          <w:sz w:val="18"/>
          <w:szCs w:val="18"/>
        </w:rPr>
      </w:pPr>
      <w:r w:rsidRPr="00CB52D0">
        <w:rPr>
          <w:i/>
          <w:sz w:val="18"/>
          <w:szCs w:val="18"/>
        </w:rPr>
        <w:t>utgivning av betalningsinstrument</w:t>
      </w:r>
      <w:r w:rsidRPr="00CB52D0">
        <w:rPr>
          <w:sz w:val="18"/>
          <w:szCs w:val="18"/>
        </w:rPr>
        <w:t>: en betaltjänst hos en betal</w:t>
      </w:r>
      <w:r w:rsidRPr="00CB52D0">
        <w:rPr>
          <w:sz w:val="18"/>
          <w:szCs w:val="18"/>
        </w:rPr>
        <w:softHyphen/>
        <w:t xml:space="preserve">tjänstleverantör om att tillhandahålla betalaren ett </w:t>
      </w:r>
      <w:r w:rsidRPr="00CB52D0">
        <w:rPr>
          <w:spacing w:val="-2"/>
          <w:sz w:val="18"/>
          <w:szCs w:val="18"/>
        </w:rPr>
        <w:t>betalningsinstru</w:t>
      </w:r>
      <w:r w:rsidRPr="00CB52D0">
        <w:rPr>
          <w:spacing w:val="-2"/>
          <w:sz w:val="18"/>
          <w:szCs w:val="18"/>
        </w:rPr>
        <w:softHyphen/>
        <w:t>ment för att initiera och behandla betalarens betalningstransaktioner,</w:t>
      </w:r>
      <w:r w:rsidRPr="00CB52D0">
        <w:rPr>
          <w:sz w:val="18"/>
          <w:szCs w:val="18"/>
        </w:rPr>
        <w:t xml:space="preserve"> </w:t>
      </w:r>
    </w:p>
    <w:p w14:paraId="67A13D4B" w14:textId="77777777" w:rsidR="00890231" w:rsidRPr="00CB52D0" w:rsidRDefault="00890231" w:rsidP="00890231">
      <w:pPr>
        <w:pStyle w:val="Brdtextmedindrag"/>
        <w:rPr>
          <w:sz w:val="18"/>
          <w:szCs w:val="18"/>
        </w:rPr>
      </w:pPr>
      <w:r w:rsidRPr="00CB52D0">
        <w:rPr>
          <w:i/>
          <w:sz w:val="18"/>
          <w:szCs w:val="18"/>
        </w:rPr>
        <w:t>utländskt kreditinstitut</w:t>
      </w:r>
      <w:r w:rsidRPr="00CB52D0">
        <w:rPr>
          <w:sz w:val="18"/>
          <w:szCs w:val="18"/>
        </w:rPr>
        <w:t>: detsamma som i 1 kap. 5 § 21 lagen om bank- och finansieringsrörelse,</w:t>
      </w:r>
    </w:p>
    <w:p w14:paraId="2FB94B7A" w14:textId="77777777" w:rsidR="00890231" w:rsidRPr="00CB52D0" w:rsidRDefault="00890231" w:rsidP="00890231">
      <w:pPr>
        <w:pStyle w:val="Brdtextmedindrag"/>
        <w:rPr>
          <w:sz w:val="18"/>
          <w:szCs w:val="18"/>
        </w:rPr>
      </w:pPr>
      <w:r w:rsidRPr="00CB52D0">
        <w:rPr>
          <w:i/>
          <w:sz w:val="18"/>
          <w:szCs w:val="18"/>
        </w:rPr>
        <w:t>valuteringsdag</w:t>
      </w:r>
      <w:r w:rsidRPr="00CB52D0">
        <w:rPr>
          <w:sz w:val="18"/>
          <w:szCs w:val="18"/>
        </w:rPr>
        <w:t>: den referenstidpunkt som används av en betal</w:t>
      </w:r>
      <w:r w:rsidRPr="00CB52D0">
        <w:rPr>
          <w:sz w:val="18"/>
          <w:szCs w:val="18"/>
        </w:rPr>
        <w:softHyphen/>
        <w:t>tjänstleverantör för att beräkna räntan på de medel som debiterats eller krediterats ett betalkonto.</w:t>
      </w:r>
    </w:p>
    <w:p w14:paraId="72914A01" w14:textId="77777777" w:rsidR="00890231" w:rsidRPr="00CB52D0" w:rsidRDefault="00890231" w:rsidP="00890231">
      <w:pPr>
        <w:pStyle w:val="Brdtext"/>
        <w:spacing w:before="240"/>
      </w:pPr>
      <w:r w:rsidRPr="00CB52D0">
        <w:t xml:space="preserve">Paragrafen innehåller definitioner. Övervägandena finns i avsnitt 14.5.1. </w:t>
      </w:r>
    </w:p>
    <w:p w14:paraId="4AD0FB87" w14:textId="4FE3840F" w:rsidR="00890231" w:rsidRPr="00CB52D0" w:rsidRDefault="00890231" w:rsidP="00890231">
      <w:pPr>
        <w:pStyle w:val="Brdtextmedindrag"/>
      </w:pPr>
      <w:r w:rsidRPr="00CB52D0">
        <w:lastRenderedPageBreak/>
        <w:t xml:space="preserve">Ändringen i </w:t>
      </w:r>
      <w:r w:rsidR="00893C7F">
        <w:t>fråga om</w:t>
      </w:r>
      <w:r w:rsidRPr="00CB52D0">
        <w:t xml:space="preserve"> tillsynsförordningen är en följd av att rätts</w:t>
      </w:r>
      <w:r w:rsidRPr="00CB52D0">
        <w:softHyphen/>
        <w:t>aktens titel har ändrats genom värdepappersbolagsförordningen. Hän</w:t>
      </w:r>
      <w:r w:rsidRPr="00CB52D0">
        <w:softHyphen/>
        <w:t>vis</w:t>
      </w:r>
      <w:r w:rsidRPr="00CB52D0">
        <w:softHyphen/>
        <w:t>ningen till förordningen är dynamisk.</w:t>
      </w:r>
    </w:p>
    <w:p w14:paraId="4E4E4AED" w14:textId="77777777" w:rsidR="00890231" w:rsidRPr="00CB52D0" w:rsidRDefault="00890231" w:rsidP="00890231">
      <w:pPr>
        <w:pStyle w:val="Rubrik2"/>
      </w:pPr>
      <w:bookmarkStart w:id="447" w:name="_Toc65160339"/>
      <w:bookmarkStart w:id="448" w:name="_Toc68700556"/>
      <w:r w:rsidRPr="00CB52D0">
        <w:t>Förslaget till lag om ändring i lagen (2011:755) om elektroniska pengar</w:t>
      </w:r>
      <w:bookmarkEnd w:id="447"/>
      <w:bookmarkEnd w:id="448"/>
    </w:p>
    <w:p w14:paraId="2C9D3A9E" w14:textId="77777777" w:rsidR="00890231" w:rsidRPr="00CB52D0" w:rsidRDefault="00890231" w:rsidP="00890231">
      <w:pPr>
        <w:pStyle w:val="Rubrik4utannumrering"/>
        <w:spacing w:before="0"/>
      </w:pPr>
      <w:r w:rsidRPr="00CB52D0">
        <w:t>3 kap. Verksamheten i institut för elektroniska pengar och hos registrerade utgivare</w:t>
      </w:r>
    </w:p>
    <w:p w14:paraId="26DE950B" w14:textId="77777777" w:rsidR="00890231" w:rsidRPr="00CB52D0" w:rsidRDefault="00890231" w:rsidP="00890231">
      <w:pPr>
        <w:pStyle w:val="Brdtextmedindrag"/>
        <w:ind w:firstLine="0"/>
        <w:rPr>
          <w:sz w:val="18"/>
          <w:szCs w:val="18"/>
        </w:rPr>
      </w:pPr>
      <w:r w:rsidRPr="00CB52D0">
        <w:rPr>
          <w:b/>
          <w:sz w:val="18"/>
          <w:szCs w:val="18"/>
        </w:rPr>
        <w:t>2 §</w:t>
      </w:r>
      <w:r w:rsidRPr="00CB52D0">
        <w:rPr>
          <w:sz w:val="18"/>
          <w:szCs w:val="18"/>
        </w:rPr>
        <w:t>    Ett institut för elektroniska pengar ska vid varje tidpunkt ha en kapitalbas som lägst motsvarar startkapitalet enligt 1 § eller ett kapitalkrav beräknat enligt 3 §. Institutets kapitalbas får inte under</w:t>
      </w:r>
      <w:r w:rsidRPr="00CB52D0">
        <w:rPr>
          <w:sz w:val="18"/>
          <w:szCs w:val="18"/>
        </w:rPr>
        <w:softHyphen/>
        <w:t>skrida det högsta av dessa belopp.</w:t>
      </w:r>
    </w:p>
    <w:p w14:paraId="44089213" w14:textId="77777777" w:rsidR="00890231" w:rsidRPr="00CB52D0" w:rsidRDefault="00890231" w:rsidP="00890231">
      <w:pPr>
        <w:pStyle w:val="Brdtextmedindrag"/>
        <w:rPr>
          <w:sz w:val="18"/>
          <w:szCs w:val="18"/>
        </w:rPr>
      </w:pPr>
      <w:r w:rsidRPr="00CB52D0">
        <w:rPr>
          <w:sz w:val="18"/>
          <w:szCs w:val="18"/>
        </w:rPr>
        <w:t>Vid beräkningen av kapital</w:t>
      </w:r>
      <w:r w:rsidRPr="00CB52D0">
        <w:rPr>
          <w:sz w:val="18"/>
          <w:szCs w:val="18"/>
        </w:rPr>
        <w:softHyphen/>
        <w:t>basen och dess sammansättning s</w:t>
      </w:r>
      <w:r w:rsidRPr="00CB52D0">
        <w:rPr>
          <w:spacing w:val="-6"/>
          <w:sz w:val="18"/>
          <w:szCs w:val="18"/>
        </w:rPr>
        <w:t>ka Europa</w:t>
      </w:r>
      <w:r w:rsidRPr="00CB52D0">
        <w:rPr>
          <w:spacing w:val="-6"/>
          <w:sz w:val="18"/>
          <w:szCs w:val="18"/>
        </w:rPr>
        <w:softHyphen/>
        <w:t>parlamentets och rådets</w:t>
      </w:r>
      <w:r w:rsidRPr="00CB52D0">
        <w:rPr>
          <w:sz w:val="18"/>
          <w:szCs w:val="18"/>
        </w:rPr>
        <w:t xml:space="preserve"> förordning (EU) nr 575/2013 av den 26 juni 2013 om t</w:t>
      </w:r>
      <w:r w:rsidRPr="00CB52D0">
        <w:rPr>
          <w:spacing w:val="-4"/>
          <w:sz w:val="18"/>
          <w:szCs w:val="18"/>
        </w:rPr>
        <w:t>illsynskrav för kreditinstitut och om ändring av förordning (EU) nr 648/2012</w:t>
      </w:r>
      <w:r w:rsidRPr="00CB52D0">
        <w:rPr>
          <w:sz w:val="18"/>
          <w:szCs w:val="18"/>
        </w:rPr>
        <w:t xml:space="preserve"> tillämpas. Därutöver gäller föl</w:t>
      </w:r>
      <w:r w:rsidRPr="00CB52D0">
        <w:rPr>
          <w:sz w:val="18"/>
          <w:szCs w:val="18"/>
        </w:rPr>
        <w:softHyphen/>
        <w:t>jande vid beräkningen:</w:t>
      </w:r>
    </w:p>
    <w:p w14:paraId="17D8BCE5" w14:textId="77777777" w:rsidR="00890231" w:rsidRPr="00CB52D0" w:rsidRDefault="00890231" w:rsidP="00890231">
      <w:pPr>
        <w:pStyle w:val="Brdtextmedindrag"/>
        <w:rPr>
          <w:sz w:val="18"/>
          <w:szCs w:val="18"/>
        </w:rPr>
      </w:pPr>
      <w:r w:rsidRPr="00CB52D0">
        <w:rPr>
          <w:sz w:val="18"/>
          <w:szCs w:val="18"/>
        </w:rPr>
        <w:t>1. Ett institut för elektroniska pengar som tillhör samma grupp som ett annat institut för elektroniska pengar, eller ett betalnings</w:t>
      </w:r>
      <w:r w:rsidRPr="00CB52D0">
        <w:rPr>
          <w:sz w:val="18"/>
          <w:szCs w:val="18"/>
        </w:rPr>
        <w:softHyphen/>
        <w:t>institut, ett kreditinstitut, ett värdepappersföretag, ett fondbolag, en AIF-förvaltare som förvaltar specialfonder, ett försäkringsföretag eller ett tjänstepensionsföretag får vid beräkning av kapitalbasen inte ta med sådana poster som ingår i beräkningen av något av dessa företags kapitalbas.</w:t>
      </w:r>
    </w:p>
    <w:p w14:paraId="70D3566F" w14:textId="77777777" w:rsidR="00890231" w:rsidRPr="00CB52D0" w:rsidRDefault="00890231" w:rsidP="00890231">
      <w:pPr>
        <w:pStyle w:val="Brdtextmedindrag"/>
        <w:rPr>
          <w:sz w:val="18"/>
          <w:szCs w:val="18"/>
        </w:rPr>
      </w:pPr>
      <w:r w:rsidRPr="00CB52D0">
        <w:rPr>
          <w:sz w:val="18"/>
          <w:szCs w:val="18"/>
        </w:rPr>
        <w:t>2. Ett institut för elektroniska pengar som bedriver annan verk</w:t>
      </w:r>
      <w:r w:rsidRPr="00CB52D0">
        <w:rPr>
          <w:sz w:val="18"/>
          <w:szCs w:val="18"/>
        </w:rPr>
        <w:softHyphen/>
        <w:t xml:space="preserve">samhet i enlighet med 5 § får vid beräkningen av kapitalbasen inte ta med sådana poster som ingår i beräkningen av kapitalbasen i den andra verksamheten. </w:t>
      </w:r>
    </w:p>
    <w:p w14:paraId="76A7D7D5" w14:textId="77777777" w:rsidR="00890231" w:rsidRPr="00CB52D0" w:rsidRDefault="00890231" w:rsidP="00890231">
      <w:pPr>
        <w:pStyle w:val="Brdtextmedindrag"/>
        <w:rPr>
          <w:sz w:val="18"/>
          <w:szCs w:val="18"/>
        </w:rPr>
      </w:pPr>
      <w:r w:rsidRPr="00CB52D0">
        <w:rPr>
          <w:sz w:val="18"/>
          <w:szCs w:val="18"/>
        </w:rPr>
        <w:t>3. För ett institut för elektroniska pengar som har bytt redovis</w:t>
      </w:r>
      <w:r w:rsidRPr="00CB52D0">
        <w:rPr>
          <w:sz w:val="18"/>
          <w:szCs w:val="18"/>
        </w:rPr>
        <w:softHyphen/>
        <w:t>ningsvaluta får kapitalbasen inte understiga det högsta av de belopp som följer av 6 och 7 §§ lagen (2000:35) om byte av redovisnings</w:t>
      </w:r>
      <w:r w:rsidRPr="00CB52D0">
        <w:rPr>
          <w:sz w:val="18"/>
          <w:szCs w:val="18"/>
        </w:rPr>
        <w:softHyphen/>
        <w:t>valuta i finansiella företag.</w:t>
      </w:r>
    </w:p>
    <w:p w14:paraId="200FFBCB" w14:textId="77777777" w:rsidR="00890231" w:rsidRPr="00CB52D0" w:rsidRDefault="00890231" w:rsidP="00890231">
      <w:pPr>
        <w:pStyle w:val="Brdtextmedindrag"/>
      </w:pPr>
    </w:p>
    <w:p w14:paraId="203B6680" w14:textId="77777777" w:rsidR="00890231" w:rsidRPr="00CB52D0" w:rsidRDefault="00890231" w:rsidP="00890231">
      <w:pPr>
        <w:pStyle w:val="Brdtext"/>
      </w:pPr>
      <w:r w:rsidRPr="00CB52D0">
        <w:t xml:space="preserve">Paragrafen innehåller bestämmelser om kapitalkrav för institut för elektroniska pengar. Övervägandena finns i avsnitt 14.5.1. </w:t>
      </w:r>
    </w:p>
    <w:p w14:paraId="21D8087B" w14:textId="2299B1C4" w:rsidR="00890231" w:rsidRPr="00CB52D0" w:rsidRDefault="00890231" w:rsidP="00C7656A">
      <w:pPr>
        <w:pStyle w:val="Brdtextmedindrag"/>
      </w:pPr>
      <w:r w:rsidRPr="00CB52D0">
        <w:t xml:space="preserve">Ändringen i </w:t>
      </w:r>
      <w:r w:rsidR="003332C7">
        <w:rPr>
          <w:i/>
          <w:iCs/>
        </w:rPr>
        <w:t>andra</w:t>
      </w:r>
      <w:r w:rsidR="003332C7" w:rsidRPr="00CB52D0">
        <w:rPr>
          <w:i/>
          <w:iCs/>
        </w:rPr>
        <w:t xml:space="preserve"> </w:t>
      </w:r>
      <w:r w:rsidRPr="00CB52D0">
        <w:rPr>
          <w:i/>
          <w:iCs/>
        </w:rPr>
        <w:t>stycket</w:t>
      </w:r>
      <w:r w:rsidRPr="00CB52D0">
        <w:t xml:space="preserve"> är en följd av att tillsynsförordningens titel har ändrats genom </w:t>
      </w:r>
      <w:r>
        <w:t>värdepappersbolags</w:t>
      </w:r>
      <w:r w:rsidRPr="00CB52D0">
        <w:t>förordningen. Hänvisningen till förordningen är dynamisk.</w:t>
      </w:r>
    </w:p>
    <w:p w14:paraId="77CA1133" w14:textId="77777777" w:rsidR="00890231" w:rsidRPr="00CB52D0" w:rsidRDefault="00890231" w:rsidP="00890231">
      <w:pPr>
        <w:pStyle w:val="Rubrik2"/>
      </w:pPr>
      <w:bookmarkStart w:id="449" w:name="_Toc65160340"/>
      <w:bookmarkStart w:id="450" w:name="_Toc68700557"/>
      <w:r w:rsidRPr="00CB52D0">
        <w:t>Förslaget till lag om ändring i lagen (2013:561) om</w:t>
      </w:r>
      <w:r w:rsidRPr="00CB52D0">
        <w:rPr>
          <w:rFonts w:ascii="Cambria" w:hAnsi="Cambria"/>
        </w:rPr>
        <w:t> </w:t>
      </w:r>
      <w:r w:rsidRPr="00CB52D0">
        <w:t>förvaltare av alternativa investeringsfonder</w:t>
      </w:r>
      <w:bookmarkEnd w:id="442"/>
      <w:bookmarkEnd w:id="449"/>
      <w:bookmarkEnd w:id="450"/>
    </w:p>
    <w:p w14:paraId="1E02CC6A" w14:textId="77777777" w:rsidR="00890231" w:rsidRPr="00CB52D0" w:rsidRDefault="00890231" w:rsidP="00890231">
      <w:pPr>
        <w:pStyle w:val="Rubrik4utannumrering"/>
        <w:spacing w:before="0"/>
      </w:pPr>
      <w:r w:rsidRPr="00CB52D0">
        <w:t>1 kap. Lagens innehåll, definitioner, tillämpningsområde och allmänna bestämmelser om förvaltning av alternativa investeringsfonder</w:t>
      </w:r>
    </w:p>
    <w:p w14:paraId="6C68ADC9" w14:textId="77777777" w:rsidR="00890231" w:rsidRPr="00CB52D0" w:rsidRDefault="00890231" w:rsidP="00890231">
      <w:pPr>
        <w:pStyle w:val="Brdtextmedindrag"/>
        <w:ind w:firstLine="0"/>
        <w:rPr>
          <w:sz w:val="18"/>
          <w:szCs w:val="18"/>
        </w:rPr>
      </w:pPr>
      <w:r w:rsidRPr="00CB52D0">
        <w:rPr>
          <w:b/>
          <w:sz w:val="18"/>
          <w:szCs w:val="18"/>
        </w:rPr>
        <w:t>10 §</w:t>
      </w:r>
      <w:r w:rsidRPr="00CB52D0">
        <w:rPr>
          <w:sz w:val="18"/>
          <w:szCs w:val="18"/>
        </w:rPr>
        <w:t xml:space="preserve">    Med ett </w:t>
      </w:r>
      <w:r w:rsidRPr="00CB52D0">
        <w:rPr>
          <w:i/>
          <w:sz w:val="18"/>
          <w:szCs w:val="18"/>
        </w:rPr>
        <w:t>förvaringsinstituts behöriga myndigheter</w:t>
      </w:r>
      <w:r w:rsidRPr="00CB52D0">
        <w:rPr>
          <w:sz w:val="18"/>
          <w:szCs w:val="18"/>
        </w:rPr>
        <w:t xml:space="preserve"> avses följande. Om förvaringsinstitutet</w:t>
      </w:r>
    </w:p>
    <w:p w14:paraId="06DFE977" w14:textId="77777777" w:rsidR="00890231" w:rsidRPr="00CB52D0" w:rsidRDefault="00890231" w:rsidP="00890231">
      <w:pPr>
        <w:pStyle w:val="Brdtextmedindrag"/>
        <w:rPr>
          <w:sz w:val="18"/>
          <w:szCs w:val="18"/>
        </w:rPr>
      </w:pPr>
      <w:r w:rsidRPr="00CB52D0">
        <w:rPr>
          <w:sz w:val="18"/>
          <w:szCs w:val="18"/>
        </w:rPr>
        <w:t>1. är ett kreditinstitut med tillstånd som avses enligt Europa</w:t>
      </w:r>
      <w:r w:rsidRPr="00CB52D0">
        <w:rPr>
          <w:sz w:val="18"/>
          <w:szCs w:val="18"/>
        </w:rPr>
        <w:softHyphen/>
        <w:t>parlamentets och rådets direktiv 2013/36/EU av den 26 juni 2013 om behörighet att utöva verk</w:t>
      </w:r>
      <w:r w:rsidRPr="00CB52D0">
        <w:rPr>
          <w:sz w:val="18"/>
          <w:szCs w:val="18"/>
        </w:rPr>
        <w:softHyphen/>
        <w:t>samhet i kreditinstitut och om tillsyn av kreditinstitut, om änd</w:t>
      </w:r>
      <w:r w:rsidRPr="00CB52D0">
        <w:rPr>
          <w:sz w:val="18"/>
          <w:szCs w:val="18"/>
        </w:rPr>
        <w:softHyphen/>
        <w:t xml:space="preserve">ring av direktiv 2002/87/EG och om upphävande av </w:t>
      </w:r>
      <w:r w:rsidRPr="00CB52D0">
        <w:rPr>
          <w:i/>
          <w:iCs/>
          <w:sz w:val="18"/>
          <w:szCs w:val="18"/>
        </w:rPr>
        <w:t>direk</w:t>
      </w:r>
      <w:r w:rsidRPr="00CB52D0">
        <w:rPr>
          <w:i/>
          <w:iCs/>
          <w:sz w:val="18"/>
          <w:szCs w:val="18"/>
        </w:rPr>
        <w:softHyphen/>
        <w:t>tiven</w:t>
      </w:r>
      <w:r w:rsidRPr="00CB52D0">
        <w:rPr>
          <w:sz w:val="18"/>
          <w:szCs w:val="18"/>
        </w:rPr>
        <w:t xml:space="preserve"> 2006/48/EG och 2006/49/EG</w:t>
      </w:r>
      <w:r w:rsidRPr="00CB52D0">
        <w:rPr>
          <w:i/>
          <w:iCs/>
          <w:sz w:val="18"/>
          <w:szCs w:val="18"/>
        </w:rPr>
        <w:t>, i lydelsen enligt Europa</w:t>
      </w:r>
      <w:r w:rsidRPr="00CB52D0">
        <w:rPr>
          <w:i/>
          <w:iCs/>
          <w:sz w:val="18"/>
          <w:szCs w:val="18"/>
        </w:rPr>
        <w:softHyphen/>
        <w:t>parla</w:t>
      </w:r>
      <w:r w:rsidRPr="00CB52D0">
        <w:rPr>
          <w:i/>
          <w:iCs/>
          <w:sz w:val="18"/>
          <w:szCs w:val="18"/>
        </w:rPr>
        <w:softHyphen/>
        <w:t>men</w:t>
      </w:r>
      <w:r w:rsidRPr="00CB52D0">
        <w:rPr>
          <w:i/>
          <w:iCs/>
          <w:sz w:val="18"/>
          <w:szCs w:val="18"/>
        </w:rPr>
        <w:softHyphen/>
        <w:t>tets och rådets direktiv (EU) 2019/2034</w:t>
      </w:r>
      <w:r w:rsidRPr="00CB52D0">
        <w:rPr>
          <w:sz w:val="18"/>
          <w:szCs w:val="18"/>
        </w:rPr>
        <w:t xml:space="preserve">: den myndighet som anges i 1 kap. </w:t>
      </w:r>
      <w:r>
        <w:rPr>
          <w:i/>
          <w:iCs/>
          <w:sz w:val="18"/>
          <w:szCs w:val="18"/>
        </w:rPr>
        <w:t>4</w:t>
      </w:r>
      <w:r w:rsidRPr="00CB52D0">
        <w:rPr>
          <w:sz w:val="18"/>
          <w:szCs w:val="18"/>
        </w:rPr>
        <w:t> § lagen (2014:968) om särskild tillsyn över kredit</w:t>
      </w:r>
      <w:r w:rsidRPr="00CB52D0">
        <w:rPr>
          <w:sz w:val="18"/>
          <w:szCs w:val="18"/>
        </w:rPr>
        <w:softHyphen/>
        <w:t>institut och värde</w:t>
      </w:r>
      <w:r w:rsidRPr="00CB52D0">
        <w:rPr>
          <w:sz w:val="18"/>
          <w:szCs w:val="18"/>
        </w:rPr>
        <w:softHyphen/>
        <w:t xml:space="preserve">pappersbolag eller en annan myndighet i ett </w:t>
      </w:r>
      <w:r w:rsidRPr="00CB52D0">
        <w:rPr>
          <w:sz w:val="18"/>
          <w:szCs w:val="18"/>
        </w:rPr>
        <w:lastRenderedPageBreak/>
        <w:t>annat land inom EES som utövar tillsyn över institut, institut för elektroniska pengar eller mot</w:t>
      </w:r>
      <w:r w:rsidRPr="00CB52D0">
        <w:rPr>
          <w:sz w:val="18"/>
          <w:szCs w:val="18"/>
        </w:rPr>
        <w:softHyphen/>
        <w:t>svarande utländska företag,</w:t>
      </w:r>
    </w:p>
    <w:p w14:paraId="570C2E01" w14:textId="77777777" w:rsidR="00890231" w:rsidRPr="00CB52D0" w:rsidRDefault="00890231" w:rsidP="00890231">
      <w:pPr>
        <w:pStyle w:val="Brdtextmedindrag"/>
        <w:rPr>
          <w:sz w:val="18"/>
          <w:szCs w:val="18"/>
        </w:rPr>
      </w:pPr>
      <w:r w:rsidRPr="00CB52D0">
        <w:rPr>
          <w:sz w:val="18"/>
          <w:szCs w:val="18"/>
        </w:rPr>
        <w:t xml:space="preserve">2. är ett värdepappersföretag med tillstånd som avses enligt Europaparlamentets och rådets direktiv 2014/65/EU av den 15 maj 2014 om marknader för finansiella instrument och om ändring av direktiv 2002/92/EG och av direktiv 2011/61/EU, i lydelsen enligt Europaparlamentets och rådets direktiv (EU) </w:t>
      </w:r>
      <w:r w:rsidRPr="00CB52D0">
        <w:rPr>
          <w:i/>
          <w:iCs/>
          <w:sz w:val="18"/>
          <w:szCs w:val="18"/>
        </w:rPr>
        <w:t>2019/2034</w:t>
      </w:r>
      <w:r w:rsidRPr="00CB52D0">
        <w:rPr>
          <w:sz w:val="18"/>
          <w:szCs w:val="18"/>
        </w:rPr>
        <w:t>: de myn</w:t>
      </w:r>
      <w:r w:rsidRPr="00CB52D0">
        <w:rPr>
          <w:sz w:val="18"/>
          <w:szCs w:val="18"/>
        </w:rPr>
        <w:softHyphen/>
        <w:t>digheter som anges i 1 kap. 4 b § lagen (2007:528) om värdepappers</w:t>
      </w:r>
      <w:r w:rsidRPr="00CB52D0">
        <w:rPr>
          <w:sz w:val="18"/>
          <w:szCs w:val="18"/>
        </w:rPr>
        <w:softHyphen/>
        <w:t xml:space="preserve">marknaden, </w:t>
      </w:r>
    </w:p>
    <w:p w14:paraId="094DC9E9" w14:textId="77777777" w:rsidR="00890231" w:rsidRPr="00CB52D0" w:rsidRDefault="00890231" w:rsidP="00890231">
      <w:pPr>
        <w:pStyle w:val="Brdtextmedindrag"/>
        <w:rPr>
          <w:sz w:val="18"/>
          <w:szCs w:val="18"/>
        </w:rPr>
      </w:pPr>
      <w:r w:rsidRPr="00CB52D0">
        <w:rPr>
          <w:sz w:val="18"/>
          <w:szCs w:val="18"/>
        </w:rPr>
        <w:t xml:space="preserve">3. är ett sådant institut som avses i 9 kap. 4 § första stycket 3: de </w:t>
      </w:r>
      <w:r w:rsidRPr="00CB52D0">
        <w:rPr>
          <w:spacing w:val="-4"/>
          <w:sz w:val="18"/>
          <w:szCs w:val="18"/>
        </w:rPr>
        <w:t>myndigheter i institutets hemland som enligt nationell lag eller annan</w:t>
      </w:r>
      <w:r w:rsidRPr="00CB52D0">
        <w:rPr>
          <w:sz w:val="18"/>
          <w:szCs w:val="18"/>
        </w:rPr>
        <w:t xml:space="preserve"> författning har behörighet att utöva tillsyn över sådana institut, </w:t>
      </w:r>
    </w:p>
    <w:p w14:paraId="0847B88E" w14:textId="77777777" w:rsidR="00890231" w:rsidRPr="00CB52D0" w:rsidRDefault="00890231" w:rsidP="00890231">
      <w:pPr>
        <w:pStyle w:val="Brdtextmedindrag"/>
        <w:rPr>
          <w:sz w:val="18"/>
          <w:szCs w:val="18"/>
        </w:rPr>
      </w:pPr>
      <w:r w:rsidRPr="00CB52D0">
        <w:rPr>
          <w:sz w:val="18"/>
          <w:szCs w:val="18"/>
        </w:rPr>
        <w:t>4. är någon som avses i 9 kap. 7 §: de myndigheter i det land inom EES där denne är etablerad och vilka, enligt nationell lag eller annan författning, har behörighet att utöva tillsyn över denne, alternativt det officiella organ som har behörighet att registrera eller utöva till</w:t>
      </w:r>
      <w:r w:rsidRPr="00CB52D0">
        <w:rPr>
          <w:sz w:val="18"/>
          <w:szCs w:val="18"/>
        </w:rPr>
        <w:softHyphen/>
        <w:t>syn över denne i enlighet med yrkesetiska regler, eller</w:t>
      </w:r>
    </w:p>
    <w:p w14:paraId="427FC8F2" w14:textId="77777777" w:rsidR="00890231" w:rsidRPr="00CB52D0" w:rsidRDefault="00890231" w:rsidP="00890231">
      <w:pPr>
        <w:pStyle w:val="Brdtextmedindrag"/>
        <w:rPr>
          <w:sz w:val="18"/>
          <w:szCs w:val="18"/>
        </w:rPr>
      </w:pPr>
      <w:r w:rsidRPr="00CB52D0">
        <w:rPr>
          <w:sz w:val="18"/>
          <w:szCs w:val="18"/>
        </w:rPr>
        <w:t xml:space="preserve">5. är utsett som förvaringsinstitut för en icke EES-baserad </w:t>
      </w:r>
      <w:r w:rsidRPr="00CB52D0">
        <w:rPr>
          <w:spacing w:val="-4"/>
          <w:sz w:val="18"/>
          <w:szCs w:val="18"/>
        </w:rPr>
        <w:t>alter</w:t>
      </w:r>
      <w:r w:rsidRPr="00CB52D0">
        <w:rPr>
          <w:spacing w:val="-4"/>
          <w:sz w:val="18"/>
          <w:szCs w:val="18"/>
        </w:rPr>
        <w:softHyphen/>
        <w:t>nativ investerings</w:t>
      </w:r>
      <w:r w:rsidRPr="00CB52D0">
        <w:rPr>
          <w:spacing w:val="-4"/>
          <w:sz w:val="18"/>
          <w:szCs w:val="18"/>
        </w:rPr>
        <w:softHyphen/>
        <w:t>fond enligt 9 kap. 5 § och inte omfattas av 1–4</w:t>
      </w:r>
      <w:r w:rsidRPr="00CB52D0">
        <w:rPr>
          <w:sz w:val="18"/>
          <w:szCs w:val="18"/>
        </w:rPr>
        <w:t>: de berörda nationella myndigheterna i det land där förvaringsinstitutet har sitt stadgeenliga säte.</w:t>
      </w:r>
    </w:p>
    <w:p w14:paraId="3B4CCFF2" w14:textId="77777777" w:rsidR="00890231" w:rsidRPr="00CB52D0" w:rsidRDefault="00890231" w:rsidP="00890231">
      <w:pPr>
        <w:pStyle w:val="Brdtext"/>
      </w:pPr>
    </w:p>
    <w:p w14:paraId="0CD23D33" w14:textId="77777777" w:rsidR="00890231" w:rsidRPr="00CB52D0" w:rsidRDefault="00890231" w:rsidP="00890231">
      <w:pPr>
        <w:pStyle w:val="Brdtext"/>
      </w:pPr>
      <w:r w:rsidRPr="00CB52D0">
        <w:t>I paragrafen anges vad som avses med ett förvaringsinstituts behö</w:t>
      </w:r>
      <w:r w:rsidRPr="00CB52D0">
        <w:softHyphen/>
        <w:t>riga myndigheter. Övervägandena finns i avsnitten 6.4</w:t>
      </w:r>
      <w:r>
        <w:t>, 7.4</w:t>
      </w:r>
      <w:r w:rsidRPr="00CB52D0">
        <w:t xml:space="preserve"> och 14.5.1.</w:t>
      </w:r>
    </w:p>
    <w:p w14:paraId="78828F89" w14:textId="77777777" w:rsidR="00890231" w:rsidRPr="00CB52D0" w:rsidRDefault="00890231" w:rsidP="00890231">
      <w:pPr>
        <w:pStyle w:val="Brdtextmedindrag"/>
      </w:pPr>
      <w:r>
        <w:t>I</w:t>
      </w:r>
      <w:r w:rsidRPr="00CB52D0">
        <w:t xml:space="preserve"> </w:t>
      </w:r>
      <w:r w:rsidRPr="00CB52D0">
        <w:rPr>
          <w:i/>
          <w:iCs/>
        </w:rPr>
        <w:t>punkt 1</w:t>
      </w:r>
      <w:r w:rsidRPr="00CB52D0">
        <w:t xml:space="preserve"> </w:t>
      </w:r>
      <w:r>
        <w:t>görs</w:t>
      </w:r>
      <w:r w:rsidRPr="00CB52D0">
        <w:t xml:space="preserve"> en följdändring med anledning av att kapitaltäck</w:t>
      </w:r>
      <w:r w:rsidRPr="00CB52D0">
        <w:softHyphen/>
        <w:t>nings</w:t>
      </w:r>
      <w:r>
        <w:softHyphen/>
      </w:r>
      <w:r w:rsidRPr="00CB52D0">
        <w:t>direktivets titel har ändrats genom värdepappersbolagsdirektivet. Hänvis</w:t>
      </w:r>
      <w:r>
        <w:softHyphen/>
      </w:r>
      <w:r w:rsidRPr="00CB52D0">
        <w:t>ningen till direktivet görs statisk.</w:t>
      </w:r>
      <w:r>
        <w:t xml:space="preserve"> I punkten görs även en rättelse av en hänvisning till tillsynslagen.</w:t>
      </w:r>
    </w:p>
    <w:p w14:paraId="43C97BF2" w14:textId="77777777" w:rsidR="00890231" w:rsidRPr="00CB52D0" w:rsidRDefault="00890231" w:rsidP="00890231">
      <w:pPr>
        <w:pStyle w:val="Rubrik4utannumrering"/>
      </w:pPr>
      <w:r w:rsidRPr="00CB52D0">
        <w:t>7 kap. Startkapital och kapitalbas</w:t>
      </w:r>
    </w:p>
    <w:p w14:paraId="23A4D273" w14:textId="39D36BFF" w:rsidR="00890231" w:rsidRPr="00CB52D0" w:rsidRDefault="00890231" w:rsidP="00890231">
      <w:pPr>
        <w:pStyle w:val="Brdtext"/>
        <w:rPr>
          <w:i/>
          <w:sz w:val="18"/>
          <w:szCs w:val="18"/>
        </w:rPr>
      </w:pPr>
      <w:r w:rsidRPr="00CB52D0">
        <w:rPr>
          <w:b/>
          <w:sz w:val="18"/>
          <w:szCs w:val="18"/>
        </w:rPr>
        <w:t>4 §</w:t>
      </w:r>
      <w:r w:rsidRPr="00CB52D0">
        <w:rPr>
          <w:sz w:val="18"/>
          <w:szCs w:val="18"/>
        </w:rPr>
        <w:t xml:space="preserve">    En AIF-förvaltares kapitalbas får, trots det som anges i 2 och 3 §§, inte understiga </w:t>
      </w:r>
      <w:r w:rsidRPr="00CB52D0">
        <w:rPr>
          <w:i/>
          <w:sz w:val="18"/>
          <w:szCs w:val="18"/>
        </w:rPr>
        <w:t>det</w:t>
      </w:r>
      <w:r w:rsidRPr="00CB52D0">
        <w:rPr>
          <w:sz w:val="18"/>
          <w:szCs w:val="18"/>
        </w:rPr>
        <w:t xml:space="preserve"> belopp som </w:t>
      </w:r>
      <w:r w:rsidRPr="00CB52D0">
        <w:rPr>
          <w:i/>
          <w:iCs/>
          <w:sz w:val="18"/>
          <w:szCs w:val="18"/>
        </w:rPr>
        <w:t>framgår av</w:t>
      </w:r>
      <w:r w:rsidRPr="00CB52D0">
        <w:rPr>
          <w:sz w:val="18"/>
          <w:szCs w:val="18"/>
        </w:rPr>
        <w:t xml:space="preserve"> </w:t>
      </w:r>
      <w:r w:rsidRPr="00CB52D0">
        <w:rPr>
          <w:i/>
          <w:sz w:val="18"/>
          <w:szCs w:val="18"/>
        </w:rPr>
        <w:t>artikel 13 i Europaparlamentets och rådets förordning (EU) 2019/2033 av den 27 november 2019 om till</w:t>
      </w:r>
      <w:r w:rsidRPr="00CB52D0">
        <w:rPr>
          <w:i/>
          <w:sz w:val="18"/>
          <w:szCs w:val="18"/>
        </w:rPr>
        <w:softHyphen/>
        <w:t>synskrav för värdepappersföretag och om ändring av förord</w:t>
      </w:r>
      <w:r w:rsidRPr="00CB52D0">
        <w:rPr>
          <w:i/>
          <w:sz w:val="18"/>
          <w:szCs w:val="18"/>
        </w:rPr>
        <w:softHyphen/>
        <w:t xml:space="preserve">ningarna (EU) nr 1093/2010, (EU) nr 575/2013, (EU) </w:t>
      </w:r>
      <w:r w:rsidR="0070280D" w:rsidRPr="00CB52D0">
        <w:rPr>
          <w:i/>
          <w:sz w:val="18"/>
          <w:szCs w:val="18"/>
        </w:rPr>
        <w:t>nr</w:t>
      </w:r>
      <w:r w:rsidR="0070280D">
        <w:rPr>
          <w:i/>
          <w:sz w:val="18"/>
          <w:szCs w:val="18"/>
        </w:rPr>
        <w:t> </w:t>
      </w:r>
      <w:r w:rsidRPr="00CB52D0">
        <w:rPr>
          <w:i/>
          <w:sz w:val="18"/>
          <w:szCs w:val="18"/>
        </w:rPr>
        <w:t xml:space="preserve">600/2014 och (EU) nr 806/2014. </w:t>
      </w:r>
      <w:r w:rsidRPr="00CB52D0">
        <w:rPr>
          <w:i/>
          <w:iCs/>
          <w:sz w:val="18"/>
          <w:szCs w:val="18"/>
        </w:rPr>
        <w:t>Vid tillämpningen av den artikeln ska det som anges där om värde</w:t>
      </w:r>
      <w:r w:rsidRPr="00CB52D0">
        <w:rPr>
          <w:i/>
          <w:iCs/>
          <w:sz w:val="18"/>
          <w:szCs w:val="18"/>
        </w:rPr>
        <w:softHyphen/>
        <w:t>pappersföretag gälla för AIF-för</w:t>
      </w:r>
      <w:r w:rsidRPr="00CB52D0">
        <w:rPr>
          <w:i/>
          <w:iCs/>
          <w:sz w:val="18"/>
          <w:szCs w:val="18"/>
        </w:rPr>
        <w:softHyphen/>
        <w:t>valtare.</w:t>
      </w:r>
    </w:p>
    <w:p w14:paraId="052A4FF6" w14:textId="77777777" w:rsidR="00890231" w:rsidRPr="00CB52D0" w:rsidRDefault="00890231" w:rsidP="00890231">
      <w:pPr>
        <w:pStyle w:val="Brdtextmedindrag"/>
        <w:rPr>
          <w:sz w:val="18"/>
          <w:szCs w:val="18"/>
        </w:rPr>
      </w:pPr>
      <w:r w:rsidRPr="00CB52D0">
        <w:rPr>
          <w:sz w:val="18"/>
          <w:szCs w:val="18"/>
        </w:rPr>
        <w:t>Ett belopp motsvarande kapitalbasen ska investeras i likvida till</w:t>
      </w:r>
      <w:r w:rsidRPr="00CB52D0">
        <w:rPr>
          <w:sz w:val="18"/>
          <w:szCs w:val="18"/>
        </w:rPr>
        <w:softHyphen/>
        <w:t>gångar och får inte innehålla spekulativa positioner.</w:t>
      </w:r>
    </w:p>
    <w:p w14:paraId="434A3D19" w14:textId="77777777" w:rsidR="00890231" w:rsidRPr="00CB52D0" w:rsidRDefault="00890231" w:rsidP="00890231">
      <w:pPr>
        <w:pStyle w:val="Brdtext"/>
      </w:pPr>
    </w:p>
    <w:p w14:paraId="1216D2C8" w14:textId="77777777" w:rsidR="00890231" w:rsidRPr="00CB52D0" w:rsidRDefault="00890231" w:rsidP="00890231">
      <w:pPr>
        <w:pStyle w:val="Brdtextmedindrag"/>
        <w:ind w:firstLine="0"/>
      </w:pPr>
      <w:r w:rsidRPr="00CB52D0">
        <w:t xml:space="preserve">I paragrafen finns bestämmelser om krav på en AIF-förvaltares kapitalbas under pågående verksamhet. </w:t>
      </w:r>
      <w:r w:rsidRPr="00CB52D0" w:rsidDel="00795E65">
        <w:t xml:space="preserve">Ändringen </w:t>
      </w:r>
      <w:r w:rsidRPr="00CB52D0" w:rsidDel="00795E65">
        <w:rPr>
          <w:spacing w:val="-4"/>
        </w:rPr>
        <w:t>genomför den ändring i artikel 9.5 i AIFM-direktivet som har gjorts genom artikel 61 i värde</w:t>
      </w:r>
      <w:r w:rsidRPr="00CB52D0" w:rsidDel="00795E65">
        <w:rPr>
          <w:spacing w:val="-4"/>
        </w:rPr>
        <w:softHyphen/>
        <w:t>pappers</w:t>
      </w:r>
      <w:r w:rsidRPr="00CB52D0" w:rsidDel="00795E65">
        <w:rPr>
          <w:spacing w:val="-4"/>
        </w:rPr>
        <w:softHyphen/>
        <w:t>bolags</w:t>
      </w:r>
      <w:r w:rsidRPr="00CB52D0">
        <w:rPr>
          <w:spacing w:val="-4"/>
        </w:rPr>
        <w:softHyphen/>
      </w:r>
      <w:r w:rsidRPr="00CB52D0" w:rsidDel="00795E65">
        <w:rPr>
          <w:spacing w:val="-4"/>
        </w:rPr>
        <w:t>direktivet</w:t>
      </w:r>
      <w:r w:rsidRPr="00CB52D0" w:rsidDel="00795E65">
        <w:t xml:space="preserve">. </w:t>
      </w:r>
      <w:r w:rsidRPr="00CB52D0">
        <w:t>Över</w:t>
      </w:r>
      <w:r w:rsidRPr="00CB52D0">
        <w:softHyphen/>
        <w:t>vägandena finns i avsnitt 7.4.</w:t>
      </w:r>
    </w:p>
    <w:p w14:paraId="10A10F50" w14:textId="1D3098F6" w:rsidR="00890231" w:rsidRPr="00CB52D0" w:rsidRDefault="00890231" w:rsidP="00C7656A">
      <w:pPr>
        <w:pStyle w:val="Brdtextmedindrag"/>
      </w:pPr>
      <w:r w:rsidRPr="00CB52D0" w:rsidDel="00795E65">
        <w:t xml:space="preserve">I </w:t>
      </w:r>
      <w:r w:rsidRPr="00CB52D0">
        <w:t>paragrafen</w:t>
      </w:r>
      <w:r w:rsidRPr="00CB52D0">
        <w:rPr>
          <w:i/>
        </w:rPr>
        <w:t xml:space="preserve"> </w:t>
      </w:r>
      <w:r w:rsidRPr="00CB52D0" w:rsidDel="00795E65">
        <w:t xml:space="preserve">ersätts </w:t>
      </w:r>
      <w:r w:rsidRPr="00CB52D0">
        <w:t xml:space="preserve">de materiella bestämmelserna om krav på AIF-förvaltares </w:t>
      </w:r>
      <w:r>
        <w:t>kapitalbas</w:t>
      </w:r>
      <w:r w:rsidRPr="00B1226E">
        <w:t xml:space="preserve"> </w:t>
      </w:r>
      <w:r w:rsidRPr="00CB52D0">
        <w:t>med en hänvisning till värdepappersbolags</w:t>
      </w:r>
      <w:r w:rsidRPr="00CB52D0">
        <w:softHyphen/>
        <w:t>förordningen. Det innebär inte någon ändring i sak när det gäller de krav som ställs på en AIF-förvaltares kapital</w:t>
      </w:r>
      <w:r w:rsidRPr="00CB52D0">
        <w:softHyphen/>
        <w:t>bas. Hänvisningen till artikel 13 i värdepappersbolagsförordningen inne</w:t>
      </w:r>
      <w:r w:rsidRPr="00CB52D0">
        <w:softHyphen/>
        <w:t>bär dock att bestäm</w:t>
      </w:r>
      <w:r w:rsidRPr="00CB52D0">
        <w:softHyphen/>
        <w:t>melserna i de delegerade rättsakter som kommissionen antar med stöd av artikel 13.4 i förordningen blir tillämpliga även i fråga om AIF-förvaltare.</w:t>
      </w:r>
    </w:p>
    <w:p w14:paraId="0DD51C93" w14:textId="77777777" w:rsidR="00890231" w:rsidRPr="00CB52D0" w:rsidRDefault="00890231" w:rsidP="00890231">
      <w:pPr>
        <w:pStyle w:val="Brdtextmedindrag"/>
      </w:pPr>
    </w:p>
    <w:p w14:paraId="43B5E2D5" w14:textId="77777777" w:rsidR="00890231" w:rsidRPr="00CB52D0" w:rsidRDefault="00890231" w:rsidP="00890231">
      <w:pPr>
        <w:pStyle w:val="Brdtextmedindrag"/>
        <w:ind w:firstLine="0"/>
        <w:rPr>
          <w:spacing w:val="-4"/>
          <w:sz w:val="18"/>
          <w:szCs w:val="18"/>
        </w:rPr>
      </w:pPr>
      <w:r w:rsidRPr="00CB52D0">
        <w:rPr>
          <w:b/>
          <w:sz w:val="18"/>
          <w:szCs w:val="18"/>
        </w:rPr>
        <w:t>6 §</w:t>
      </w:r>
      <w:r w:rsidRPr="00CB52D0">
        <w:rPr>
          <w:sz w:val="18"/>
          <w:szCs w:val="18"/>
        </w:rPr>
        <w:t>    </w:t>
      </w:r>
      <w:r w:rsidRPr="00CB52D0">
        <w:rPr>
          <w:spacing w:val="-4"/>
          <w:sz w:val="18"/>
          <w:szCs w:val="18"/>
        </w:rPr>
        <w:t>Bestämmelser om tillsyn på grupp</w:t>
      </w:r>
      <w:r w:rsidRPr="00CB52D0">
        <w:rPr>
          <w:spacing w:val="-4"/>
          <w:sz w:val="18"/>
          <w:szCs w:val="18"/>
        </w:rPr>
        <w:softHyphen/>
        <w:t xml:space="preserve">nivå finns i </w:t>
      </w:r>
    </w:p>
    <w:p w14:paraId="33CBDE65" w14:textId="77777777" w:rsidR="00890231" w:rsidRPr="00CB52D0" w:rsidRDefault="00890231" w:rsidP="00890231">
      <w:pPr>
        <w:pStyle w:val="Brdtextmedindrag"/>
        <w:rPr>
          <w:sz w:val="18"/>
          <w:szCs w:val="18"/>
        </w:rPr>
      </w:pPr>
      <w:r w:rsidRPr="00CB52D0">
        <w:t>–</w:t>
      </w:r>
      <w:r w:rsidRPr="00CB52D0">
        <w:rPr>
          <w:spacing w:val="-4"/>
          <w:sz w:val="18"/>
          <w:szCs w:val="18"/>
        </w:rPr>
        <w:t> artiklarna 11–24 i</w:t>
      </w:r>
      <w:r w:rsidRPr="00CB52D0">
        <w:rPr>
          <w:sz w:val="18"/>
          <w:szCs w:val="18"/>
        </w:rPr>
        <w:t xml:space="preserve"> Europaparla</w:t>
      </w:r>
      <w:r w:rsidRPr="00CB52D0">
        <w:rPr>
          <w:sz w:val="18"/>
          <w:szCs w:val="18"/>
        </w:rPr>
        <w:softHyphen/>
        <w:t xml:space="preserve">mentets och rådets förordning (EU) nr 575/2013, </w:t>
      </w:r>
    </w:p>
    <w:p w14:paraId="2F1F9A71" w14:textId="77777777" w:rsidR="00890231" w:rsidRPr="00CB52D0" w:rsidRDefault="00890231" w:rsidP="00890231">
      <w:pPr>
        <w:pStyle w:val="Brdtextmedindrag"/>
        <w:rPr>
          <w:sz w:val="18"/>
          <w:szCs w:val="18"/>
        </w:rPr>
      </w:pPr>
      <w:r w:rsidRPr="00CB52D0">
        <w:t>–</w:t>
      </w:r>
      <w:r w:rsidRPr="00CB52D0">
        <w:rPr>
          <w:i/>
          <w:iCs/>
          <w:sz w:val="18"/>
          <w:szCs w:val="18"/>
        </w:rPr>
        <w:t> artikel 7 i Europaparla</w:t>
      </w:r>
      <w:r w:rsidRPr="00CB52D0">
        <w:rPr>
          <w:i/>
          <w:iCs/>
          <w:sz w:val="18"/>
          <w:szCs w:val="18"/>
        </w:rPr>
        <w:softHyphen/>
        <w:t>mentets och rådets förordning (EU) 2019/2033,</w:t>
      </w:r>
    </w:p>
    <w:p w14:paraId="6A749B0B" w14:textId="77777777" w:rsidR="00890231" w:rsidRPr="00CB52D0" w:rsidRDefault="00890231" w:rsidP="00890231">
      <w:pPr>
        <w:pStyle w:val="Brdtextmedindrag"/>
        <w:rPr>
          <w:sz w:val="18"/>
          <w:szCs w:val="18"/>
        </w:rPr>
      </w:pPr>
      <w:r w:rsidRPr="00CB52D0">
        <w:t>–</w:t>
      </w:r>
      <w:r w:rsidRPr="00CB52D0">
        <w:rPr>
          <w:sz w:val="18"/>
          <w:szCs w:val="18"/>
        </w:rPr>
        <w:t> lagen (2006:531) om särskild tillsyn över finansiella konglo</w:t>
      </w:r>
      <w:r w:rsidRPr="00CB52D0">
        <w:rPr>
          <w:sz w:val="18"/>
          <w:szCs w:val="18"/>
        </w:rPr>
        <w:softHyphen/>
        <w:t>me</w:t>
      </w:r>
      <w:r w:rsidRPr="00CB52D0">
        <w:rPr>
          <w:sz w:val="18"/>
          <w:szCs w:val="18"/>
        </w:rPr>
        <w:softHyphen/>
        <w:t>rat</w:t>
      </w:r>
      <w:r w:rsidRPr="00CB52D0">
        <w:rPr>
          <w:i/>
          <w:sz w:val="18"/>
          <w:szCs w:val="18"/>
        </w:rPr>
        <w:t>,</w:t>
      </w:r>
      <w:r w:rsidRPr="00CB52D0">
        <w:rPr>
          <w:sz w:val="18"/>
          <w:szCs w:val="18"/>
        </w:rPr>
        <w:t xml:space="preserve"> </w:t>
      </w:r>
      <w:r w:rsidRPr="00CB52D0">
        <w:rPr>
          <w:i/>
          <w:iCs/>
          <w:sz w:val="18"/>
          <w:szCs w:val="18"/>
        </w:rPr>
        <w:t>och</w:t>
      </w:r>
    </w:p>
    <w:p w14:paraId="166CE577" w14:textId="77777777" w:rsidR="00890231" w:rsidRPr="00CB52D0" w:rsidRDefault="00890231" w:rsidP="00890231">
      <w:pPr>
        <w:pStyle w:val="Brdtextmedindrag"/>
        <w:rPr>
          <w:i/>
          <w:iCs/>
          <w:sz w:val="18"/>
          <w:szCs w:val="18"/>
        </w:rPr>
      </w:pPr>
      <w:r w:rsidRPr="00CB52D0">
        <w:lastRenderedPageBreak/>
        <w:t>–</w:t>
      </w:r>
      <w:r w:rsidRPr="00CB52D0">
        <w:rPr>
          <w:sz w:val="18"/>
          <w:szCs w:val="18"/>
        </w:rPr>
        <w:t> lagen (2014:968) om särskild tillsyn över kredit</w:t>
      </w:r>
      <w:r w:rsidRPr="00CB52D0">
        <w:rPr>
          <w:sz w:val="18"/>
          <w:szCs w:val="18"/>
        </w:rPr>
        <w:softHyphen/>
        <w:t>institut och värde</w:t>
      </w:r>
      <w:r w:rsidRPr="00CB52D0">
        <w:rPr>
          <w:sz w:val="18"/>
          <w:szCs w:val="18"/>
        </w:rPr>
        <w:softHyphen/>
        <w:t>pappers</w:t>
      </w:r>
      <w:r w:rsidRPr="00CB52D0">
        <w:rPr>
          <w:sz w:val="18"/>
          <w:szCs w:val="18"/>
        </w:rPr>
        <w:softHyphen/>
        <w:t>bolag</w:t>
      </w:r>
      <w:r w:rsidRPr="00CB52D0">
        <w:rPr>
          <w:i/>
          <w:iCs/>
          <w:sz w:val="18"/>
          <w:szCs w:val="18"/>
        </w:rPr>
        <w:t>.</w:t>
      </w:r>
    </w:p>
    <w:p w14:paraId="6AABD25B" w14:textId="77777777" w:rsidR="00890231" w:rsidRPr="00CB52D0" w:rsidRDefault="00890231" w:rsidP="00890231">
      <w:pPr>
        <w:pStyle w:val="Brdtext"/>
        <w:rPr>
          <w:iCs/>
        </w:rPr>
      </w:pPr>
    </w:p>
    <w:p w14:paraId="5CB1DBE0" w14:textId="77777777" w:rsidR="00890231" w:rsidRPr="00CB52D0" w:rsidRDefault="00890231" w:rsidP="00890231">
      <w:pPr>
        <w:pStyle w:val="Brdtext"/>
      </w:pPr>
      <w:r w:rsidRPr="00CB52D0">
        <w:t>Paragrafen innehåller en upplysning om att det finns bestämmelser om kapitalkrav på gruppnivå i bl.a. tillsynsförordningen och i vissa lagar.</w:t>
      </w:r>
    </w:p>
    <w:p w14:paraId="2E4D1304" w14:textId="77777777" w:rsidR="00890231" w:rsidRPr="00CB52D0" w:rsidRDefault="00890231" w:rsidP="00890231">
      <w:pPr>
        <w:pStyle w:val="Brdtextmedindrag"/>
      </w:pPr>
      <w:r w:rsidRPr="00CB52D0">
        <w:t>I paragrafen införs en hänvisning till värdepappersbolagsförordningen. En AIF-förvaltare kan även ingå i en företagsgrupp som omfattas av konsoliderad tillsyn enligt den förord</w:t>
      </w:r>
      <w:r w:rsidRPr="00CB52D0">
        <w:softHyphen/>
        <w:t>ningen. I paragrafen införs även en punktuppställning.</w:t>
      </w:r>
    </w:p>
    <w:p w14:paraId="5DDF56D8" w14:textId="77777777" w:rsidR="00890231" w:rsidRPr="00CB52D0" w:rsidRDefault="00890231" w:rsidP="00890231">
      <w:pPr>
        <w:pStyle w:val="Brdtextmedindrag"/>
      </w:pPr>
      <w:r w:rsidRPr="00CB52D0">
        <w:t>Hänvisningarna till tillsyns</w:t>
      </w:r>
      <w:r w:rsidRPr="00CB52D0">
        <w:softHyphen/>
        <w:t>förordningen och värdepappersbolags</w:t>
      </w:r>
      <w:r w:rsidRPr="00CB52D0">
        <w:softHyphen/>
        <w:t>förordningen är dynamiska.</w:t>
      </w:r>
    </w:p>
    <w:p w14:paraId="5C1386DE" w14:textId="77777777" w:rsidR="00890231" w:rsidRPr="00CB52D0" w:rsidRDefault="00890231" w:rsidP="00890231">
      <w:pPr>
        <w:pStyle w:val="Rubrik4utannumrering"/>
      </w:pPr>
      <w:r w:rsidRPr="00CB52D0">
        <w:t>9 kap. Förvaringsinstitut</w:t>
      </w:r>
    </w:p>
    <w:p w14:paraId="7429C9CA" w14:textId="77777777" w:rsidR="00890231" w:rsidRPr="00CB52D0" w:rsidRDefault="00890231" w:rsidP="00890231">
      <w:pPr>
        <w:pStyle w:val="Brdtextmedindrag"/>
        <w:ind w:firstLine="0"/>
        <w:rPr>
          <w:sz w:val="18"/>
          <w:szCs w:val="18"/>
        </w:rPr>
      </w:pPr>
      <w:r w:rsidRPr="00CB52D0">
        <w:rPr>
          <w:b/>
          <w:sz w:val="18"/>
          <w:szCs w:val="18"/>
        </w:rPr>
        <w:t>4 §</w:t>
      </w:r>
      <w:r w:rsidRPr="00CB52D0">
        <w:rPr>
          <w:sz w:val="18"/>
          <w:szCs w:val="18"/>
        </w:rPr>
        <w:t>    Ett förvaringsinstitut för en EES-baserad alternativ investerings</w:t>
      </w:r>
      <w:r w:rsidRPr="00CB52D0">
        <w:rPr>
          <w:sz w:val="18"/>
          <w:szCs w:val="18"/>
        </w:rPr>
        <w:softHyphen/>
        <w:t>fond ska vara</w:t>
      </w:r>
    </w:p>
    <w:p w14:paraId="022F2DBE" w14:textId="77777777" w:rsidR="00890231" w:rsidRPr="00CB52D0" w:rsidRDefault="00890231" w:rsidP="00890231">
      <w:pPr>
        <w:pStyle w:val="Brdtextmedindrag"/>
        <w:rPr>
          <w:sz w:val="18"/>
          <w:szCs w:val="18"/>
        </w:rPr>
      </w:pPr>
      <w:r w:rsidRPr="00CB52D0">
        <w:rPr>
          <w:sz w:val="18"/>
          <w:szCs w:val="18"/>
        </w:rPr>
        <w:t xml:space="preserve">1. ett kreditinstitut som </w:t>
      </w:r>
    </w:p>
    <w:p w14:paraId="66FA801A" w14:textId="77777777" w:rsidR="00890231" w:rsidRPr="00CB52D0" w:rsidRDefault="00890231" w:rsidP="00890231">
      <w:pPr>
        <w:pStyle w:val="Brdtextmedindrag"/>
        <w:rPr>
          <w:sz w:val="18"/>
          <w:szCs w:val="18"/>
        </w:rPr>
      </w:pPr>
      <w:r w:rsidRPr="00CB52D0">
        <w:rPr>
          <w:sz w:val="18"/>
          <w:szCs w:val="18"/>
        </w:rPr>
        <w:t xml:space="preserve">a) har stadgeenligt säte inom EES, och </w:t>
      </w:r>
    </w:p>
    <w:p w14:paraId="33115A7D" w14:textId="77777777" w:rsidR="00890231" w:rsidRPr="00CB52D0" w:rsidRDefault="00890231" w:rsidP="00890231">
      <w:pPr>
        <w:pStyle w:val="Brdtextmedindrag"/>
        <w:rPr>
          <w:sz w:val="18"/>
          <w:szCs w:val="18"/>
        </w:rPr>
      </w:pPr>
      <w:r w:rsidRPr="00CB52D0">
        <w:rPr>
          <w:sz w:val="18"/>
          <w:szCs w:val="18"/>
        </w:rPr>
        <w:t>b) har tillstånd som avses i Europaparlamentets och rådets direk</w:t>
      </w:r>
      <w:r w:rsidRPr="00CB52D0">
        <w:rPr>
          <w:sz w:val="18"/>
          <w:szCs w:val="18"/>
        </w:rPr>
        <w:softHyphen/>
        <w:t>tiv 2013/36/EU,</w:t>
      </w:r>
    </w:p>
    <w:p w14:paraId="3BC92D40" w14:textId="77777777" w:rsidR="00890231" w:rsidRPr="00CB52D0" w:rsidRDefault="00890231" w:rsidP="00890231">
      <w:pPr>
        <w:pStyle w:val="Brdtextmedindrag"/>
        <w:rPr>
          <w:sz w:val="18"/>
          <w:szCs w:val="18"/>
        </w:rPr>
      </w:pPr>
      <w:r w:rsidRPr="00CB52D0">
        <w:rPr>
          <w:sz w:val="18"/>
          <w:szCs w:val="18"/>
        </w:rPr>
        <w:t xml:space="preserve">2. ett värdepappersföretag som </w:t>
      </w:r>
    </w:p>
    <w:p w14:paraId="2FD9C0CD" w14:textId="77777777" w:rsidR="00890231" w:rsidRPr="00CB52D0" w:rsidRDefault="00890231" w:rsidP="00890231">
      <w:pPr>
        <w:pStyle w:val="Brdtextmedindrag"/>
        <w:rPr>
          <w:sz w:val="18"/>
          <w:szCs w:val="18"/>
        </w:rPr>
      </w:pPr>
      <w:r w:rsidRPr="00CB52D0">
        <w:rPr>
          <w:sz w:val="18"/>
          <w:szCs w:val="18"/>
        </w:rPr>
        <w:t>a) har stadgeenligt säte inom EES,</w:t>
      </w:r>
    </w:p>
    <w:p w14:paraId="4FC63610" w14:textId="77777777" w:rsidR="00890231" w:rsidRDefault="00890231" w:rsidP="00890231">
      <w:pPr>
        <w:pStyle w:val="Brdtextmedindrag"/>
        <w:rPr>
          <w:sz w:val="18"/>
          <w:szCs w:val="18"/>
        </w:rPr>
      </w:pPr>
      <w:r w:rsidRPr="00CB52D0">
        <w:rPr>
          <w:sz w:val="18"/>
          <w:szCs w:val="18"/>
        </w:rPr>
        <w:t>b) omfattas av kapitalkraven i enlighet med</w:t>
      </w:r>
    </w:p>
    <w:p w14:paraId="0214E97F" w14:textId="77777777" w:rsidR="00890231" w:rsidRDefault="00890231" w:rsidP="00890231">
      <w:pPr>
        <w:pStyle w:val="Brdtextmedindrag"/>
        <w:rPr>
          <w:i/>
          <w:iCs/>
          <w:sz w:val="18"/>
          <w:szCs w:val="18"/>
        </w:rPr>
      </w:pPr>
      <w:r w:rsidRPr="00CB52D0">
        <w:t>–</w:t>
      </w:r>
      <w:r>
        <w:rPr>
          <w:sz w:val="18"/>
          <w:szCs w:val="18"/>
        </w:rPr>
        <w:t> artikel 92 i</w:t>
      </w:r>
      <w:r w:rsidRPr="00CB52D0">
        <w:rPr>
          <w:i/>
          <w:sz w:val="18"/>
          <w:szCs w:val="18"/>
        </w:rPr>
        <w:t xml:space="preserve"> Europaparlamentets och rådets </w:t>
      </w:r>
      <w:r w:rsidRPr="00032D86">
        <w:rPr>
          <w:iCs/>
          <w:sz w:val="18"/>
          <w:szCs w:val="18"/>
        </w:rPr>
        <w:t>förord</w:t>
      </w:r>
      <w:r w:rsidRPr="00032D86">
        <w:rPr>
          <w:iCs/>
          <w:sz w:val="18"/>
          <w:szCs w:val="18"/>
        </w:rPr>
        <w:softHyphen/>
        <w:t>ning</w:t>
      </w:r>
      <w:r w:rsidRPr="00CB52D0">
        <w:rPr>
          <w:i/>
          <w:sz w:val="18"/>
          <w:szCs w:val="18"/>
        </w:rPr>
        <w:t xml:space="preserve"> </w:t>
      </w:r>
      <w:r w:rsidRPr="00032D86">
        <w:rPr>
          <w:iCs/>
          <w:sz w:val="18"/>
          <w:szCs w:val="18"/>
        </w:rPr>
        <w:t>(EU)</w:t>
      </w:r>
      <w:r>
        <w:rPr>
          <w:iCs/>
          <w:sz w:val="18"/>
          <w:szCs w:val="18"/>
        </w:rPr>
        <w:t xml:space="preserve"> nr</w:t>
      </w:r>
      <w:r w:rsidRPr="00032D86">
        <w:rPr>
          <w:iCs/>
          <w:sz w:val="18"/>
          <w:szCs w:val="18"/>
        </w:rPr>
        <w:t xml:space="preserve"> 575/2013</w:t>
      </w:r>
      <w:r w:rsidRPr="00CB52D0">
        <w:rPr>
          <w:sz w:val="18"/>
          <w:szCs w:val="18"/>
        </w:rPr>
        <w:t xml:space="preserve">, </w:t>
      </w:r>
      <w:r>
        <w:rPr>
          <w:i/>
          <w:iCs/>
          <w:sz w:val="18"/>
          <w:szCs w:val="18"/>
        </w:rPr>
        <w:t>eller</w:t>
      </w:r>
    </w:p>
    <w:p w14:paraId="774E4CE7" w14:textId="77777777" w:rsidR="00890231" w:rsidRPr="00CB52D0" w:rsidRDefault="00890231" w:rsidP="00890231">
      <w:pPr>
        <w:pStyle w:val="Brdtextmedindrag"/>
        <w:rPr>
          <w:sz w:val="18"/>
          <w:szCs w:val="18"/>
        </w:rPr>
      </w:pPr>
      <w:r w:rsidRPr="00032D86">
        <w:rPr>
          <w:i/>
          <w:iCs/>
        </w:rPr>
        <w:t>–</w:t>
      </w:r>
      <w:r>
        <w:t> </w:t>
      </w:r>
      <w:r>
        <w:rPr>
          <w:i/>
          <w:iCs/>
          <w:sz w:val="18"/>
          <w:szCs w:val="18"/>
        </w:rPr>
        <w:t>artikel 11 i Europaparlamentets och rådets förordning (EU) nr 2019/2033,</w:t>
      </w:r>
      <w:r>
        <w:rPr>
          <w:sz w:val="18"/>
          <w:szCs w:val="18"/>
        </w:rPr>
        <w:t xml:space="preserve"> och</w:t>
      </w:r>
    </w:p>
    <w:p w14:paraId="11E93ABA" w14:textId="77777777" w:rsidR="00890231" w:rsidRPr="00CB52D0" w:rsidRDefault="00890231" w:rsidP="00890231">
      <w:pPr>
        <w:pStyle w:val="Brdtextmedindrag"/>
        <w:rPr>
          <w:sz w:val="18"/>
          <w:szCs w:val="18"/>
        </w:rPr>
      </w:pPr>
      <w:r w:rsidRPr="00CB52D0">
        <w:rPr>
          <w:sz w:val="18"/>
          <w:szCs w:val="18"/>
        </w:rPr>
        <w:t xml:space="preserve">c) har tillstånd som avses i Europaparlamentets och rådets direktiv 2014/65/EU, inbegripet för att tillhandahålla sidotjänster avseende förvaring och </w:t>
      </w:r>
      <w:r w:rsidRPr="00CB52D0">
        <w:rPr>
          <w:spacing w:val="-4"/>
          <w:sz w:val="18"/>
          <w:szCs w:val="18"/>
        </w:rPr>
        <w:t>hand</w:t>
      </w:r>
      <w:r w:rsidRPr="00CB52D0">
        <w:rPr>
          <w:spacing w:val="-4"/>
          <w:sz w:val="18"/>
          <w:szCs w:val="18"/>
        </w:rPr>
        <w:softHyphen/>
        <w:t>havande av finansiella instrument</w:t>
      </w:r>
      <w:r w:rsidRPr="00CB52D0">
        <w:rPr>
          <w:sz w:val="18"/>
          <w:szCs w:val="18"/>
        </w:rPr>
        <w:t xml:space="preserve"> för kunders räkning som avses i punkt 1 i avsnitt B i bilaga I till direktivet, och som har egna medel motsvarande det start</w:t>
      </w:r>
      <w:r w:rsidRPr="00CB52D0">
        <w:rPr>
          <w:sz w:val="18"/>
          <w:szCs w:val="18"/>
        </w:rPr>
        <w:softHyphen/>
        <w:t xml:space="preserve">kapital som anges i </w:t>
      </w:r>
      <w:r w:rsidRPr="00CB52D0">
        <w:rPr>
          <w:i/>
          <w:spacing w:val="-4"/>
          <w:sz w:val="18"/>
          <w:szCs w:val="18"/>
        </w:rPr>
        <w:t>artikel</w:t>
      </w:r>
      <w:r w:rsidRPr="00CB52D0">
        <w:rPr>
          <w:spacing w:val="-4"/>
          <w:sz w:val="18"/>
          <w:szCs w:val="18"/>
        </w:rPr>
        <w:t> </w:t>
      </w:r>
      <w:r w:rsidRPr="00CB52D0">
        <w:rPr>
          <w:i/>
          <w:spacing w:val="-4"/>
          <w:sz w:val="18"/>
          <w:szCs w:val="18"/>
        </w:rPr>
        <w:t>9.1 i Europaparlamentets och rådets direktiv (EU) 2019/2034 av den 27 november 2019 om tillsyn av värdepappersföretag och om ändring av direk</w:t>
      </w:r>
      <w:r w:rsidRPr="00CB52D0">
        <w:rPr>
          <w:i/>
          <w:spacing w:val="-4"/>
          <w:sz w:val="18"/>
          <w:szCs w:val="18"/>
        </w:rPr>
        <w:softHyphen/>
        <w:t>tiven 2002/87/EG, 2009/65/EG, 2011/61/EU, 2013/36/EU, 2014/59/EU och 2014/65/EU</w:t>
      </w:r>
      <w:r w:rsidRPr="00CB52D0">
        <w:rPr>
          <w:sz w:val="18"/>
          <w:szCs w:val="18"/>
        </w:rPr>
        <w:t xml:space="preserve">, </w:t>
      </w:r>
      <w:r w:rsidRPr="00CB52D0">
        <w:rPr>
          <w:i/>
          <w:iCs/>
          <w:sz w:val="18"/>
          <w:szCs w:val="18"/>
        </w:rPr>
        <w:t>i den ursprungliga lydelsen</w:t>
      </w:r>
      <w:r w:rsidRPr="00CB52D0">
        <w:rPr>
          <w:sz w:val="18"/>
          <w:szCs w:val="18"/>
        </w:rPr>
        <w:t>, eller</w:t>
      </w:r>
    </w:p>
    <w:p w14:paraId="3B7E9EE7" w14:textId="77777777" w:rsidR="00890231" w:rsidRPr="00CB52D0" w:rsidRDefault="00890231" w:rsidP="00890231">
      <w:pPr>
        <w:pStyle w:val="Brdtextmedindrag"/>
        <w:rPr>
          <w:sz w:val="18"/>
          <w:szCs w:val="18"/>
        </w:rPr>
      </w:pPr>
      <w:r w:rsidRPr="00CB52D0">
        <w:rPr>
          <w:sz w:val="18"/>
          <w:szCs w:val="18"/>
        </w:rPr>
        <w:t>3. ett annat institut som står under fortlöpande tillsyn och som den 21 juli 2011 hör till de kategorier som har godtagits såsom förvarings</w:t>
      </w:r>
      <w:r w:rsidRPr="00CB52D0">
        <w:rPr>
          <w:sz w:val="18"/>
          <w:szCs w:val="18"/>
        </w:rPr>
        <w:softHyphen/>
        <w:t>institut enligt Europa</w:t>
      </w:r>
      <w:r w:rsidRPr="00CB52D0">
        <w:rPr>
          <w:sz w:val="18"/>
          <w:szCs w:val="18"/>
        </w:rPr>
        <w:softHyphen/>
        <w:t>parlamentets och rådets direktiv 2009/65/EG.</w:t>
      </w:r>
    </w:p>
    <w:p w14:paraId="03A2D9A4" w14:textId="77777777" w:rsidR="00890231" w:rsidRPr="00CB52D0" w:rsidRDefault="00890231" w:rsidP="00890231">
      <w:pPr>
        <w:pStyle w:val="Brdtextmedindrag"/>
        <w:rPr>
          <w:sz w:val="18"/>
          <w:szCs w:val="18"/>
        </w:rPr>
      </w:pPr>
      <w:r w:rsidRPr="00CB52D0">
        <w:rPr>
          <w:sz w:val="18"/>
          <w:szCs w:val="18"/>
        </w:rPr>
        <w:t>Förvaringsinstitutet ska vara etablerat i den alternativa invester</w:t>
      </w:r>
      <w:r w:rsidRPr="00CB52D0">
        <w:rPr>
          <w:sz w:val="18"/>
          <w:szCs w:val="18"/>
        </w:rPr>
        <w:softHyphen/>
        <w:t>ingsfondens hemland.</w:t>
      </w:r>
    </w:p>
    <w:p w14:paraId="19841444" w14:textId="77777777" w:rsidR="00890231" w:rsidRPr="00CB52D0" w:rsidRDefault="00890231" w:rsidP="00890231">
      <w:pPr>
        <w:pStyle w:val="Brdtextmedindrag"/>
      </w:pPr>
    </w:p>
    <w:p w14:paraId="7B0A2434" w14:textId="494F8CDC" w:rsidR="00890231" w:rsidRPr="00CB52D0" w:rsidRDefault="00890231" w:rsidP="00890231">
      <w:pPr>
        <w:pStyle w:val="Brdtext"/>
      </w:pPr>
      <w:r w:rsidRPr="00CB52D0">
        <w:t>Paragrafen innehåller bestämmelser om förvaringsinstitut för alternativa investeringsfonder. Ändring</w:t>
      </w:r>
      <w:r>
        <w:t>en</w:t>
      </w:r>
      <w:r w:rsidRPr="00CB52D0">
        <w:t xml:space="preserve"> i första stycket</w:t>
      </w:r>
      <w:r>
        <w:t xml:space="preserve"> 2 b görs för att anpassa bestämmelsen till de nya kapitalbaskraven i värdepappersbolags</w:t>
      </w:r>
      <w:r w:rsidR="00F173BD">
        <w:softHyphen/>
      </w:r>
      <w:r>
        <w:t>förordningen. Änd</w:t>
      </w:r>
      <w:r>
        <w:softHyphen/>
        <w:t>ringen i första stycket</w:t>
      </w:r>
      <w:r w:rsidRPr="00CB52D0">
        <w:t xml:space="preserve"> 2</w:t>
      </w:r>
      <w:r>
        <w:t> </w:t>
      </w:r>
      <w:r w:rsidRPr="00CB52D0">
        <w:t>c genomför delvis artikel 10 a i värde</w:t>
      </w:r>
      <w:r w:rsidRPr="00CB52D0">
        <w:softHyphen/>
        <w:t>pappersbolagsdirektivet. Övervägandena finns i avsnitt</w:t>
      </w:r>
      <w:r>
        <w:t>en</w:t>
      </w:r>
      <w:r w:rsidRPr="00CB52D0">
        <w:t> </w:t>
      </w:r>
      <w:r>
        <w:t xml:space="preserve">7.4 och </w:t>
      </w:r>
      <w:r w:rsidRPr="00CB52D0">
        <w:t>8.</w:t>
      </w:r>
    </w:p>
    <w:p w14:paraId="4F1BE53D" w14:textId="77777777" w:rsidR="00890231" w:rsidRDefault="00890231" w:rsidP="00890231">
      <w:pPr>
        <w:pStyle w:val="Brdtextmedindrag"/>
      </w:pPr>
      <w:r>
        <w:rPr>
          <w:i/>
          <w:iCs/>
        </w:rPr>
        <w:t>F</w:t>
      </w:r>
      <w:r w:rsidRPr="00CB52D0">
        <w:rPr>
          <w:i/>
          <w:iCs/>
        </w:rPr>
        <w:t>örsta stycket 2 b</w:t>
      </w:r>
      <w:r>
        <w:t xml:space="preserve"> kompletteras med en hänvisning till</w:t>
      </w:r>
      <w:r w:rsidRPr="0041680A">
        <w:t xml:space="preserve"> </w:t>
      </w:r>
      <w:r>
        <w:t>kapitalbaskraven i värdepappersbolagsförordningen eftersom dessa krav kommer att gälla för de allra flesta värdepappersföretag.</w:t>
      </w:r>
    </w:p>
    <w:p w14:paraId="7C3622DC" w14:textId="77777777" w:rsidR="00890231" w:rsidRPr="00032D86" w:rsidRDefault="00890231" w:rsidP="00890231">
      <w:pPr>
        <w:pStyle w:val="Brdtextmedindrag"/>
        <w:rPr>
          <w:i/>
          <w:iCs/>
        </w:rPr>
      </w:pPr>
      <w:r>
        <w:t xml:space="preserve">I </w:t>
      </w:r>
      <w:r>
        <w:rPr>
          <w:i/>
          <w:iCs/>
        </w:rPr>
        <w:t>första stycket</w:t>
      </w:r>
      <w:r w:rsidRPr="00CB52D0">
        <w:rPr>
          <w:i/>
          <w:iCs/>
        </w:rPr>
        <w:t> </w:t>
      </w:r>
      <w:r>
        <w:rPr>
          <w:i/>
          <w:iCs/>
        </w:rPr>
        <w:t>2 </w:t>
      </w:r>
      <w:r w:rsidRPr="00CB52D0">
        <w:rPr>
          <w:i/>
          <w:iCs/>
        </w:rPr>
        <w:t>c</w:t>
      </w:r>
      <w:r w:rsidRPr="00CB52D0">
        <w:t xml:space="preserve"> ersätts hänvisning</w:t>
      </w:r>
      <w:r>
        <w:t>en</w:t>
      </w:r>
      <w:r w:rsidRPr="00CB52D0">
        <w:t xml:space="preserve"> till </w:t>
      </w:r>
      <w:r>
        <w:t>kapitaltäckningsdirektivet i fråga om startkapitalkrav</w:t>
      </w:r>
      <w:r w:rsidRPr="00CB52D0">
        <w:t xml:space="preserve"> med</w:t>
      </w:r>
      <w:r>
        <w:t xml:space="preserve"> en</w:t>
      </w:r>
      <w:r w:rsidRPr="00CB52D0">
        <w:t xml:space="preserve"> hänvisning till mot</w:t>
      </w:r>
      <w:r w:rsidRPr="00CB52D0">
        <w:softHyphen/>
        <w:t>svarande krav i värde</w:t>
      </w:r>
      <w:r>
        <w:softHyphen/>
      </w:r>
      <w:r w:rsidRPr="00CB52D0">
        <w:t>pappers</w:t>
      </w:r>
      <w:r w:rsidRPr="00CB52D0">
        <w:softHyphen/>
        <w:t>bolags</w:t>
      </w:r>
      <w:r w:rsidRPr="00CB52D0">
        <w:softHyphen/>
        <w:t>direktivet</w:t>
      </w:r>
      <w:r w:rsidRPr="00CB52D0">
        <w:rPr>
          <w:spacing w:val="-4"/>
        </w:rPr>
        <w:t xml:space="preserve">. </w:t>
      </w:r>
    </w:p>
    <w:p w14:paraId="43E4399F" w14:textId="77777777" w:rsidR="00890231" w:rsidRPr="00CB52D0" w:rsidRDefault="00890231" w:rsidP="00890231">
      <w:pPr>
        <w:pStyle w:val="Brdtextmedindrag"/>
        <w:rPr>
          <w:i/>
        </w:rPr>
      </w:pPr>
      <w:r w:rsidRPr="00CB52D0">
        <w:t xml:space="preserve">Hänvisningarna till </w:t>
      </w:r>
      <w:r>
        <w:t xml:space="preserve">tillsynsförordningen och </w:t>
      </w:r>
      <w:r w:rsidRPr="00CB52D0">
        <w:t>värdepappersbolags</w:t>
      </w:r>
      <w:r>
        <w:softHyphen/>
      </w:r>
      <w:r w:rsidRPr="00CB52D0">
        <w:t>förord</w:t>
      </w:r>
      <w:r>
        <w:softHyphen/>
      </w:r>
      <w:r w:rsidRPr="00CB52D0">
        <w:t>ningen är dynamisk</w:t>
      </w:r>
      <w:r>
        <w:t>a</w:t>
      </w:r>
      <w:r w:rsidRPr="00CB52D0">
        <w:t xml:space="preserve"> och hänvisningen till värdepappersbolagsdirektivet är statisk.</w:t>
      </w:r>
    </w:p>
    <w:p w14:paraId="25837197" w14:textId="77777777" w:rsidR="00890231" w:rsidRPr="00CB52D0" w:rsidRDefault="00890231" w:rsidP="00890231">
      <w:pPr>
        <w:pStyle w:val="Rubrik2"/>
      </w:pPr>
      <w:bookmarkStart w:id="451" w:name="_Toc33087332"/>
      <w:bookmarkStart w:id="452" w:name="_Toc65160341"/>
      <w:bookmarkStart w:id="453" w:name="_Toc68700558"/>
      <w:r w:rsidRPr="00CB52D0">
        <w:lastRenderedPageBreak/>
        <w:t>Förslaget till lag om ändring i lagen (2014:484) om</w:t>
      </w:r>
      <w:r w:rsidRPr="00CB52D0">
        <w:rPr>
          <w:rFonts w:ascii="Cambria" w:hAnsi="Cambria"/>
        </w:rPr>
        <w:t> </w:t>
      </w:r>
      <w:r w:rsidRPr="00CB52D0">
        <w:t>en</w:t>
      </w:r>
      <w:r w:rsidRPr="00CB52D0">
        <w:rPr>
          <w:rFonts w:ascii="Cambria" w:hAnsi="Cambria"/>
        </w:rPr>
        <w:t> </w:t>
      </w:r>
      <w:r w:rsidRPr="00CB52D0">
        <w:t>databas för övervakning av och tillsyn över finansmarknaderna</w:t>
      </w:r>
      <w:bookmarkEnd w:id="451"/>
      <w:bookmarkEnd w:id="452"/>
      <w:bookmarkEnd w:id="453"/>
    </w:p>
    <w:p w14:paraId="3EA965C1" w14:textId="77777777" w:rsidR="00890231" w:rsidRPr="00CB52D0" w:rsidRDefault="00890231" w:rsidP="00890231">
      <w:pPr>
        <w:pStyle w:val="Brdtextmedindrag"/>
        <w:ind w:firstLine="0"/>
        <w:rPr>
          <w:sz w:val="18"/>
          <w:szCs w:val="18"/>
        </w:rPr>
      </w:pPr>
      <w:r w:rsidRPr="00CB52D0">
        <w:rPr>
          <w:b/>
          <w:sz w:val="18"/>
          <w:szCs w:val="18"/>
        </w:rPr>
        <w:t>3 §</w:t>
      </w:r>
      <w:r w:rsidRPr="00CB52D0">
        <w:rPr>
          <w:sz w:val="18"/>
          <w:szCs w:val="18"/>
        </w:rPr>
        <w:t>    I databasen får sådana uppgifter behandlas som har samlats in med stöd av</w:t>
      </w:r>
    </w:p>
    <w:p w14:paraId="03B163ED" w14:textId="77777777" w:rsidR="00890231" w:rsidRPr="00CB52D0" w:rsidRDefault="00890231" w:rsidP="00890231">
      <w:pPr>
        <w:pStyle w:val="Brdtextmedindrag"/>
        <w:rPr>
          <w:sz w:val="18"/>
          <w:szCs w:val="18"/>
        </w:rPr>
      </w:pPr>
      <w:r w:rsidRPr="00CB52D0">
        <w:rPr>
          <w:sz w:val="18"/>
          <w:szCs w:val="18"/>
        </w:rPr>
        <w:t xml:space="preserve">1. 6 kap. 9 § första och andra styckena lagen (1988:1385) om Sveriges riksbank, </w:t>
      </w:r>
    </w:p>
    <w:p w14:paraId="47532129" w14:textId="77777777" w:rsidR="00890231" w:rsidRPr="00CB52D0" w:rsidRDefault="00890231" w:rsidP="00890231">
      <w:pPr>
        <w:pStyle w:val="Brdtextmedindrag"/>
        <w:rPr>
          <w:sz w:val="18"/>
          <w:szCs w:val="18"/>
        </w:rPr>
      </w:pPr>
      <w:r w:rsidRPr="00CB52D0">
        <w:rPr>
          <w:sz w:val="18"/>
          <w:szCs w:val="18"/>
        </w:rPr>
        <w:t>2. 9 kap. 3 § första stycket lagen (1998:1479) om värdepappers</w:t>
      </w:r>
      <w:r w:rsidRPr="00CB52D0">
        <w:rPr>
          <w:sz w:val="18"/>
          <w:szCs w:val="18"/>
        </w:rPr>
        <w:softHyphen/>
        <w:t>centraler och kontoföring av finansiella instrument,</w:t>
      </w:r>
    </w:p>
    <w:p w14:paraId="5B2C0639" w14:textId="77777777" w:rsidR="00890231" w:rsidRPr="00CB52D0" w:rsidRDefault="00890231" w:rsidP="00890231">
      <w:pPr>
        <w:pStyle w:val="Brdtextmedindrag"/>
        <w:rPr>
          <w:sz w:val="18"/>
          <w:szCs w:val="18"/>
        </w:rPr>
      </w:pPr>
      <w:r w:rsidRPr="00CB52D0">
        <w:rPr>
          <w:sz w:val="18"/>
          <w:szCs w:val="18"/>
        </w:rPr>
        <w:t>3. 10 kap. 2 § första stycket lagen (2004:46) om värdepappers</w:t>
      </w:r>
      <w:r w:rsidRPr="00CB52D0">
        <w:rPr>
          <w:sz w:val="18"/>
          <w:szCs w:val="18"/>
        </w:rPr>
        <w:softHyphen/>
        <w:t xml:space="preserve">fonder, </w:t>
      </w:r>
    </w:p>
    <w:p w14:paraId="42F79ADD" w14:textId="77777777" w:rsidR="00890231" w:rsidRPr="00CB52D0" w:rsidRDefault="00890231" w:rsidP="00890231">
      <w:pPr>
        <w:pStyle w:val="Brdtextmedindrag"/>
        <w:rPr>
          <w:spacing w:val="-4"/>
          <w:sz w:val="18"/>
          <w:szCs w:val="18"/>
        </w:rPr>
      </w:pPr>
      <w:r w:rsidRPr="00CB52D0">
        <w:rPr>
          <w:spacing w:val="-4"/>
          <w:sz w:val="18"/>
          <w:szCs w:val="18"/>
        </w:rPr>
        <w:t>4. 13 kap. 3 § lagen (2004:297) om bank- och finansieringsrörelse,</w:t>
      </w:r>
    </w:p>
    <w:p w14:paraId="2FFCE82D" w14:textId="77777777" w:rsidR="00890231" w:rsidRPr="00CB52D0" w:rsidRDefault="00890231" w:rsidP="00890231">
      <w:pPr>
        <w:pStyle w:val="Brdtextmedindrag"/>
        <w:rPr>
          <w:sz w:val="18"/>
          <w:szCs w:val="18"/>
        </w:rPr>
      </w:pPr>
      <w:r w:rsidRPr="00CB52D0">
        <w:rPr>
          <w:sz w:val="18"/>
          <w:szCs w:val="18"/>
        </w:rPr>
        <w:t>5. 8 kap. 5 § första stycket lagen (2018:1219) om försäkrings</w:t>
      </w:r>
      <w:r w:rsidRPr="00CB52D0">
        <w:rPr>
          <w:sz w:val="18"/>
          <w:szCs w:val="18"/>
        </w:rPr>
        <w:softHyphen/>
        <w:t>dist</w:t>
      </w:r>
      <w:r w:rsidRPr="00CB52D0">
        <w:rPr>
          <w:sz w:val="18"/>
          <w:szCs w:val="18"/>
        </w:rPr>
        <w:softHyphen/>
        <w:t>ri</w:t>
      </w:r>
      <w:r w:rsidRPr="00CB52D0">
        <w:rPr>
          <w:sz w:val="18"/>
          <w:szCs w:val="18"/>
        </w:rPr>
        <w:softHyphen/>
        <w:t xml:space="preserve">bution, </w:t>
      </w:r>
    </w:p>
    <w:p w14:paraId="1463E2AA" w14:textId="77777777" w:rsidR="00890231" w:rsidRPr="00CB52D0" w:rsidRDefault="00890231" w:rsidP="00890231">
      <w:pPr>
        <w:pStyle w:val="Brdtextmedindrag"/>
        <w:rPr>
          <w:sz w:val="18"/>
          <w:szCs w:val="18"/>
        </w:rPr>
      </w:pPr>
      <w:r w:rsidRPr="00CB52D0">
        <w:rPr>
          <w:sz w:val="18"/>
          <w:szCs w:val="18"/>
        </w:rPr>
        <w:t>6. 5 kap. 10 och 11 §§ lagen (2006:531) om särskild tillsyn över finansiella konglomerat,</w:t>
      </w:r>
    </w:p>
    <w:p w14:paraId="56FB3ED7" w14:textId="77777777" w:rsidR="00890231" w:rsidRPr="00CB52D0" w:rsidRDefault="00890231" w:rsidP="00890231">
      <w:pPr>
        <w:pStyle w:val="Brdtextmedindrag"/>
        <w:rPr>
          <w:sz w:val="18"/>
          <w:szCs w:val="18"/>
        </w:rPr>
      </w:pPr>
      <w:r w:rsidRPr="00CB52D0">
        <w:rPr>
          <w:sz w:val="18"/>
          <w:szCs w:val="18"/>
        </w:rPr>
        <w:t>7. 23 kap. 2 § första stycket lagen (2007:528) om värdepappers</w:t>
      </w:r>
      <w:r w:rsidRPr="00CB52D0">
        <w:rPr>
          <w:sz w:val="18"/>
          <w:szCs w:val="18"/>
        </w:rPr>
        <w:softHyphen/>
        <w:t xml:space="preserve">marknaden, </w:t>
      </w:r>
    </w:p>
    <w:p w14:paraId="7FA6A8F3" w14:textId="77777777" w:rsidR="00890231" w:rsidRPr="00CB52D0" w:rsidRDefault="00890231" w:rsidP="00890231">
      <w:pPr>
        <w:pStyle w:val="Brdtextmedindrag"/>
        <w:rPr>
          <w:sz w:val="18"/>
          <w:szCs w:val="18"/>
        </w:rPr>
      </w:pPr>
      <w:r w:rsidRPr="00CB52D0">
        <w:rPr>
          <w:sz w:val="18"/>
          <w:szCs w:val="18"/>
        </w:rPr>
        <w:t xml:space="preserve">8. 8 kap. 2 § lagen (2010:751) om betaltjänster, </w:t>
      </w:r>
    </w:p>
    <w:p w14:paraId="37AC733B" w14:textId="77777777" w:rsidR="00890231" w:rsidRPr="00CB52D0" w:rsidRDefault="00890231" w:rsidP="00890231">
      <w:pPr>
        <w:pStyle w:val="Brdtextmedindrag"/>
        <w:rPr>
          <w:sz w:val="18"/>
          <w:szCs w:val="18"/>
        </w:rPr>
      </w:pPr>
      <w:r w:rsidRPr="00CB52D0">
        <w:rPr>
          <w:sz w:val="18"/>
          <w:szCs w:val="18"/>
        </w:rPr>
        <w:t xml:space="preserve">9. 17 kap. 5 § försäkringsrörelselagen (2010:2043), </w:t>
      </w:r>
    </w:p>
    <w:p w14:paraId="6DCD6922" w14:textId="77777777" w:rsidR="00890231" w:rsidRPr="00CB52D0" w:rsidRDefault="00890231" w:rsidP="00890231">
      <w:pPr>
        <w:pStyle w:val="Brdtextmedindrag"/>
        <w:rPr>
          <w:sz w:val="18"/>
          <w:szCs w:val="18"/>
        </w:rPr>
      </w:pPr>
      <w:r w:rsidRPr="00CB52D0">
        <w:rPr>
          <w:sz w:val="18"/>
          <w:szCs w:val="18"/>
        </w:rPr>
        <w:t xml:space="preserve">10. 5 kap. 2 § lagen (2011:755) om elektroniska pengar, </w:t>
      </w:r>
    </w:p>
    <w:p w14:paraId="7C474139" w14:textId="77777777" w:rsidR="00890231" w:rsidRPr="00CB52D0" w:rsidRDefault="00890231" w:rsidP="00890231">
      <w:pPr>
        <w:pStyle w:val="Brdtextmedindrag"/>
        <w:rPr>
          <w:sz w:val="18"/>
          <w:szCs w:val="18"/>
        </w:rPr>
      </w:pPr>
      <w:r w:rsidRPr="00CB52D0">
        <w:rPr>
          <w:sz w:val="18"/>
          <w:szCs w:val="18"/>
        </w:rPr>
        <w:t>11. 13 kap. 6 § första stycket lagen (2013:561) om förvaltare av alter</w:t>
      </w:r>
      <w:r w:rsidRPr="00CB52D0">
        <w:rPr>
          <w:sz w:val="18"/>
          <w:szCs w:val="18"/>
        </w:rPr>
        <w:softHyphen/>
        <w:t>nativa investeringsfonder,</w:t>
      </w:r>
    </w:p>
    <w:p w14:paraId="549E1BEB" w14:textId="77777777" w:rsidR="00890231" w:rsidRPr="00CB52D0" w:rsidRDefault="00890231" w:rsidP="00890231">
      <w:pPr>
        <w:pStyle w:val="Brdtextmedindrag"/>
        <w:rPr>
          <w:sz w:val="18"/>
          <w:szCs w:val="18"/>
        </w:rPr>
      </w:pPr>
      <w:r w:rsidRPr="00CB52D0">
        <w:rPr>
          <w:sz w:val="18"/>
          <w:szCs w:val="18"/>
        </w:rPr>
        <w:t>12. 6 kap. 1 § lagen (2014:968) om särskild tillsyn över kredit</w:t>
      </w:r>
      <w:r w:rsidRPr="00CB52D0">
        <w:rPr>
          <w:sz w:val="18"/>
          <w:szCs w:val="18"/>
        </w:rPr>
        <w:softHyphen/>
        <w:t xml:space="preserve">institut och värdepappersbolag, </w:t>
      </w:r>
    </w:p>
    <w:p w14:paraId="50A1FC15" w14:textId="77777777" w:rsidR="00890231" w:rsidRPr="00CB52D0" w:rsidRDefault="00890231" w:rsidP="00890231">
      <w:pPr>
        <w:pStyle w:val="Brdtextmedindrag"/>
        <w:rPr>
          <w:sz w:val="18"/>
          <w:szCs w:val="18"/>
        </w:rPr>
      </w:pPr>
      <w:r w:rsidRPr="00CB52D0">
        <w:rPr>
          <w:spacing w:val="-4"/>
          <w:sz w:val="18"/>
          <w:szCs w:val="18"/>
        </w:rPr>
        <w:t>13. 6 kap. 2 § lagen (2017:230) om Pensionsmyndighetens</w:t>
      </w:r>
      <w:r w:rsidRPr="00CB52D0">
        <w:rPr>
          <w:sz w:val="18"/>
          <w:szCs w:val="18"/>
        </w:rPr>
        <w:t xml:space="preserve"> förs</w:t>
      </w:r>
      <w:r w:rsidRPr="00CB52D0">
        <w:rPr>
          <w:spacing w:val="-2"/>
          <w:sz w:val="18"/>
          <w:szCs w:val="18"/>
        </w:rPr>
        <w:t>äk</w:t>
      </w:r>
      <w:r w:rsidRPr="00CB52D0">
        <w:rPr>
          <w:spacing w:val="-2"/>
          <w:sz w:val="18"/>
          <w:szCs w:val="18"/>
        </w:rPr>
        <w:softHyphen/>
        <w:t>ringsverksamhet i premiepensionssystemet</w:t>
      </w:r>
      <w:r w:rsidRPr="00CB52D0">
        <w:rPr>
          <w:sz w:val="18"/>
          <w:szCs w:val="18"/>
        </w:rPr>
        <w:t xml:space="preserve">, </w:t>
      </w:r>
    </w:p>
    <w:p w14:paraId="7150992D" w14:textId="77777777" w:rsidR="00890231" w:rsidRPr="00CB52D0" w:rsidRDefault="00890231" w:rsidP="00890231">
      <w:pPr>
        <w:pStyle w:val="Brdtextmedindrag"/>
        <w:rPr>
          <w:spacing w:val="-5"/>
          <w:sz w:val="18"/>
          <w:szCs w:val="18"/>
        </w:rPr>
      </w:pPr>
      <w:r w:rsidRPr="00CB52D0">
        <w:rPr>
          <w:spacing w:val="-5"/>
          <w:sz w:val="18"/>
          <w:szCs w:val="18"/>
        </w:rPr>
        <w:t>14. 14 kap. 5 § lagen (2019:742) om tjänstepensionsföretag,</w:t>
      </w:r>
    </w:p>
    <w:p w14:paraId="3C115499" w14:textId="77777777" w:rsidR="00890231" w:rsidRPr="00CB52D0" w:rsidRDefault="00890231" w:rsidP="00890231">
      <w:pPr>
        <w:pStyle w:val="Brdtextmedindrag"/>
        <w:rPr>
          <w:i/>
          <w:sz w:val="18"/>
          <w:szCs w:val="18"/>
        </w:rPr>
      </w:pPr>
      <w:r w:rsidRPr="00CB52D0">
        <w:rPr>
          <w:spacing w:val="-4"/>
          <w:sz w:val="18"/>
          <w:szCs w:val="18"/>
        </w:rPr>
        <w:t xml:space="preserve">15. artiklarna 99–101, 394, 415, 416, 430 </w:t>
      </w:r>
      <w:r w:rsidRPr="00CB52D0">
        <w:rPr>
          <w:sz w:val="18"/>
          <w:szCs w:val="18"/>
        </w:rPr>
        <w:t>och 451 i Europaparla</w:t>
      </w:r>
      <w:r w:rsidRPr="00CB52D0">
        <w:rPr>
          <w:sz w:val="18"/>
          <w:szCs w:val="18"/>
        </w:rPr>
        <w:softHyphen/>
        <w:t>mentets och rådets förordning (EU) nr 575/2013 av den 26 juni 2013 om tillsynskrav för kredit</w:t>
      </w:r>
      <w:r w:rsidRPr="00CB52D0">
        <w:rPr>
          <w:sz w:val="18"/>
          <w:szCs w:val="18"/>
        </w:rPr>
        <w:softHyphen/>
        <w:t>institut och om ändring av för</w:t>
      </w:r>
      <w:r w:rsidRPr="00CB52D0">
        <w:rPr>
          <w:sz w:val="18"/>
          <w:szCs w:val="18"/>
        </w:rPr>
        <w:softHyphen/>
        <w:t>ordning (EU) nr 648/2012</w:t>
      </w:r>
      <w:r w:rsidRPr="00CB52D0">
        <w:rPr>
          <w:i/>
          <w:sz w:val="18"/>
          <w:szCs w:val="18"/>
        </w:rPr>
        <w:t>, och</w:t>
      </w:r>
    </w:p>
    <w:p w14:paraId="7FE75828" w14:textId="77777777" w:rsidR="00890231" w:rsidRPr="00CB52D0" w:rsidRDefault="00890231" w:rsidP="00890231">
      <w:pPr>
        <w:pStyle w:val="Brdtextmedindrag"/>
        <w:rPr>
          <w:sz w:val="18"/>
          <w:szCs w:val="18"/>
        </w:rPr>
      </w:pPr>
      <w:r w:rsidRPr="00CB52D0">
        <w:rPr>
          <w:i/>
          <w:sz w:val="18"/>
          <w:szCs w:val="18"/>
        </w:rPr>
        <w:t>16. artiklarna 54 och 55 i Europaparlamentets och rådets förordning (EU) 2019/2033 av den 27 november 2019 om till</w:t>
      </w:r>
      <w:r w:rsidRPr="00CB52D0">
        <w:rPr>
          <w:i/>
          <w:sz w:val="18"/>
          <w:szCs w:val="18"/>
        </w:rPr>
        <w:softHyphen/>
        <w:t>synskrav för värde</w:t>
      </w:r>
      <w:r w:rsidRPr="00CB52D0">
        <w:rPr>
          <w:i/>
          <w:sz w:val="18"/>
          <w:szCs w:val="18"/>
        </w:rPr>
        <w:softHyphen/>
        <w:t>pappers</w:t>
      </w:r>
      <w:r w:rsidRPr="00CB52D0">
        <w:rPr>
          <w:i/>
          <w:sz w:val="18"/>
          <w:szCs w:val="18"/>
        </w:rPr>
        <w:softHyphen/>
        <w:t xml:space="preserve">företag </w:t>
      </w:r>
      <w:r w:rsidRPr="00CB52D0">
        <w:rPr>
          <w:i/>
          <w:spacing w:val="-4"/>
          <w:sz w:val="18"/>
          <w:szCs w:val="18"/>
        </w:rPr>
        <w:t>och om ändring av förordningarna</w:t>
      </w:r>
      <w:r w:rsidRPr="00CB52D0">
        <w:rPr>
          <w:i/>
          <w:sz w:val="18"/>
          <w:szCs w:val="18"/>
        </w:rPr>
        <w:t xml:space="preserve"> (EU) nr 1093/2010, (EU) nr 575/2013, (EU) nr 600/2014 och (EU) nr 806/2014.</w:t>
      </w:r>
    </w:p>
    <w:p w14:paraId="692DE9EB" w14:textId="77777777" w:rsidR="00890231" w:rsidRPr="00CB52D0" w:rsidRDefault="00890231" w:rsidP="00890231">
      <w:pPr>
        <w:pStyle w:val="Brdtextmedindrag"/>
      </w:pPr>
    </w:p>
    <w:p w14:paraId="2173D216" w14:textId="77777777" w:rsidR="00890231" w:rsidRPr="00CB52D0" w:rsidRDefault="00890231" w:rsidP="00890231">
      <w:pPr>
        <w:pStyle w:val="Brdtext"/>
        <w:rPr>
          <w:i/>
        </w:rPr>
      </w:pPr>
      <w:r w:rsidRPr="00CB52D0">
        <w:t>Paragrafen innehåller bestämmelser om vilka uppgifter som får be</w:t>
      </w:r>
      <w:r w:rsidRPr="00CB52D0">
        <w:softHyphen/>
        <w:t>handlas i databasen för övervakning av och tillsyn över finans</w:t>
      </w:r>
      <w:r w:rsidRPr="00CB52D0">
        <w:softHyphen/>
        <w:t>mark</w:t>
      </w:r>
      <w:r w:rsidRPr="00CB52D0">
        <w:softHyphen/>
        <w:t>naderna. Över</w:t>
      </w:r>
      <w:r w:rsidRPr="00CB52D0">
        <w:softHyphen/>
        <w:t>vägandena finns i avsnitten 6.4, 14.5.1 och 14.5.3.</w:t>
      </w:r>
      <w:r w:rsidRPr="00CB52D0">
        <w:rPr>
          <w:i/>
        </w:rPr>
        <w:t xml:space="preserve"> </w:t>
      </w:r>
    </w:p>
    <w:p w14:paraId="734F572D" w14:textId="77777777" w:rsidR="00890231" w:rsidRPr="00CB52D0" w:rsidRDefault="00890231" w:rsidP="00890231">
      <w:pPr>
        <w:pStyle w:val="Brdtextmedindrag"/>
      </w:pPr>
      <w:r w:rsidRPr="00CB52D0">
        <w:t xml:space="preserve">Ändringen i </w:t>
      </w:r>
      <w:r w:rsidRPr="00CB52D0">
        <w:rPr>
          <w:i/>
        </w:rPr>
        <w:t xml:space="preserve">punkt 15 </w:t>
      </w:r>
      <w:r w:rsidRPr="00CB52D0">
        <w:t xml:space="preserve">är en följd av att tillsynsförordningens titel har ändrats genom värdepappersbolagsförordningen. </w:t>
      </w:r>
    </w:p>
    <w:p w14:paraId="45D05A99" w14:textId="77777777" w:rsidR="00890231" w:rsidRPr="00CB52D0" w:rsidRDefault="00890231" w:rsidP="00890231">
      <w:pPr>
        <w:pStyle w:val="Brdtextmedindrag"/>
      </w:pPr>
      <w:r w:rsidRPr="00CB52D0">
        <w:t xml:space="preserve">I </w:t>
      </w:r>
      <w:r w:rsidRPr="00CB52D0">
        <w:rPr>
          <w:i/>
        </w:rPr>
        <w:t>punkt 16</w:t>
      </w:r>
      <w:r w:rsidRPr="00CB52D0">
        <w:rPr>
          <w:iCs/>
        </w:rPr>
        <w:t>, som är ny, införs en hänvisning till värdepappersbolags</w:t>
      </w:r>
      <w:r w:rsidRPr="00CB52D0">
        <w:rPr>
          <w:iCs/>
        </w:rPr>
        <w:softHyphen/>
        <w:t xml:space="preserve">förordningen. Det är den förordningen som, </w:t>
      </w:r>
      <w:r w:rsidRPr="00CB52D0">
        <w:t>i stället för tillsynsförord</w:t>
      </w:r>
      <w:r w:rsidRPr="00CB52D0">
        <w:softHyphen/>
        <w:t>ningen, som huvud</w:t>
      </w:r>
      <w:r w:rsidRPr="00CB52D0">
        <w:softHyphen/>
        <w:t>regel gäller för värdepappersbolag. Genom bestäm</w:t>
      </w:r>
      <w:r w:rsidRPr="00CB52D0">
        <w:softHyphen/>
        <w:t>melsen får uppgifter som har samlats in med stöd av artiklarna 54 och 55 i värdepappers</w:t>
      </w:r>
      <w:r w:rsidRPr="00CB52D0">
        <w:softHyphen/>
        <w:t>bolags</w:t>
      </w:r>
      <w:r w:rsidRPr="00CB52D0">
        <w:softHyphen/>
        <w:t>förordningen behandlas i databasen. Det gäller bl.a. uppgifter om kapital</w:t>
      </w:r>
      <w:r w:rsidRPr="00CB52D0">
        <w:softHyphen/>
        <w:t>basens storlek och sammansättning, kon</w:t>
      </w:r>
      <w:r w:rsidRPr="00CB52D0">
        <w:softHyphen/>
        <w:t>centra</w:t>
      </w:r>
      <w:r w:rsidRPr="00CB52D0">
        <w:softHyphen/>
        <w:t>tions</w:t>
      </w:r>
      <w:r w:rsidRPr="00CB52D0">
        <w:softHyphen/>
        <w:t>risker och likviditets</w:t>
      </w:r>
      <w:r w:rsidRPr="00CB52D0">
        <w:softHyphen/>
        <w:t>krav.</w:t>
      </w:r>
    </w:p>
    <w:p w14:paraId="65308628" w14:textId="77777777" w:rsidR="00890231" w:rsidRPr="00CB52D0" w:rsidRDefault="00890231" w:rsidP="00890231">
      <w:pPr>
        <w:pStyle w:val="Brdtextmedindrag"/>
      </w:pPr>
      <w:r w:rsidRPr="00CB52D0">
        <w:t>Hänvisningarna till tillsynsförordningen och värdepappersbolags</w:t>
      </w:r>
      <w:r w:rsidRPr="00CB52D0">
        <w:softHyphen/>
        <w:t>förord</w:t>
      </w:r>
      <w:r w:rsidRPr="00CB52D0">
        <w:softHyphen/>
        <w:t>ningen är dynamiska.</w:t>
      </w:r>
    </w:p>
    <w:p w14:paraId="11979FED" w14:textId="77777777" w:rsidR="00890231" w:rsidRPr="00CB52D0" w:rsidRDefault="00890231" w:rsidP="00890231">
      <w:pPr>
        <w:pStyle w:val="Rubrik2"/>
      </w:pPr>
      <w:bookmarkStart w:id="454" w:name="_Toc33087333"/>
      <w:bookmarkStart w:id="455" w:name="_Toc65160342"/>
      <w:bookmarkStart w:id="456" w:name="_Toc68700559"/>
      <w:r w:rsidRPr="00CB52D0">
        <w:lastRenderedPageBreak/>
        <w:t xml:space="preserve">Förslaget till lag om ändring i </w:t>
      </w:r>
      <w:bookmarkStart w:id="457" w:name="_Hlk13825067"/>
      <w:r w:rsidRPr="00CB52D0">
        <w:t>lagen (2015:1016) om</w:t>
      </w:r>
      <w:r w:rsidRPr="00CB52D0">
        <w:rPr>
          <w:rFonts w:ascii="Cambria" w:hAnsi="Cambria"/>
        </w:rPr>
        <w:t> </w:t>
      </w:r>
      <w:r w:rsidRPr="00CB52D0">
        <w:t>resolution</w:t>
      </w:r>
      <w:bookmarkEnd w:id="454"/>
      <w:bookmarkEnd w:id="455"/>
      <w:bookmarkEnd w:id="457"/>
      <w:bookmarkEnd w:id="456"/>
    </w:p>
    <w:p w14:paraId="00DEF016" w14:textId="77777777" w:rsidR="00890231" w:rsidRPr="00CB52D0" w:rsidRDefault="00890231" w:rsidP="00890231">
      <w:pPr>
        <w:pStyle w:val="Rubrik4utannumrering"/>
        <w:spacing w:before="0"/>
      </w:pPr>
      <w:r w:rsidRPr="00CB52D0">
        <w:t>2 kap. Definitioner</w:t>
      </w:r>
    </w:p>
    <w:p w14:paraId="03AD3D2F" w14:textId="77777777" w:rsidR="00890231" w:rsidRPr="00CB52D0" w:rsidRDefault="00890231" w:rsidP="00890231">
      <w:pPr>
        <w:pStyle w:val="Brdtextmedindrag"/>
        <w:ind w:firstLine="0"/>
        <w:rPr>
          <w:sz w:val="18"/>
          <w:szCs w:val="18"/>
        </w:rPr>
      </w:pPr>
      <w:r w:rsidRPr="00CB52D0">
        <w:rPr>
          <w:b/>
          <w:sz w:val="18"/>
          <w:szCs w:val="18"/>
        </w:rPr>
        <w:t>1 §</w:t>
      </w:r>
      <w:r w:rsidRPr="00CB52D0">
        <w:rPr>
          <w:sz w:val="18"/>
          <w:szCs w:val="18"/>
        </w:rPr>
        <w:t xml:space="preserve">    I denna lag avses med </w:t>
      </w:r>
    </w:p>
    <w:p w14:paraId="2810E89A" w14:textId="77777777" w:rsidR="00890231" w:rsidRPr="00CB52D0" w:rsidRDefault="00890231" w:rsidP="00890231">
      <w:pPr>
        <w:pStyle w:val="Brdtextmedindrag"/>
        <w:rPr>
          <w:sz w:val="18"/>
          <w:szCs w:val="18"/>
        </w:rPr>
      </w:pPr>
      <w:r w:rsidRPr="00CB52D0">
        <w:rPr>
          <w:i/>
          <w:sz w:val="18"/>
          <w:szCs w:val="18"/>
        </w:rPr>
        <w:t>anmält avvecklingssystem</w:t>
      </w:r>
      <w:r w:rsidRPr="00CB52D0">
        <w:rPr>
          <w:sz w:val="18"/>
          <w:szCs w:val="18"/>
        </w:rPr>
        <w:t xml:space="preserve">: ett anmält avvecklingssystem enligt 2 § lagen (1999:1309) om system för avveckling av förpliktelser på finansmarknaden, </w:t>
      </w:r>
    </w:p>
    <w:p w14:paraId="2BB82795" w14:textId="77777777" w:rsidR="00890231" w:rsidRPr="00CB52D0" w:rsidRDefault="00890231" w:rsidP="00890231">
      <w:pPr>
        <w:pStyle w:val="Brdtextmedindrag"/>
        <w:rPr>
          <w:sz w:val="18"/>
          <w:szCs w:val="18"/>
        </w:rPr>
      </w:pPr>
      <w:r w:rsidRPr="00CB52D0">
        <w:rPr>
          <w:i/>
          <w:sz w:val="18"/>
          <w:szCs w:val="18"/>
        </w:rPr>
        <w:t>bankdag</w:t>
      </w:r>
      <w:r w:rsidRPr="00CB52D0">
        <w:rPr>
          <w:sz w:val="18"/>
          <w:szCs w:val="18"/>
        </w:rPr>
        <w:t>: en dag som inte är en lördag, en söndag, midsommar</w:t>
      </w:r>
      <w:r w:rsidRPr="00CB52D0">
        <w:rPr>
          <w:sz w:val="18"/>
          <w:szCs w:val="18"/>
        </w:rPr>
        <w:softHyphen/>
        <w:t>afton, julafton eller nyårsafton eller en allmän helgdag,</w:t>
      </w:r>
    </w:p>
    <w:p w14:paraId="52D34C31" w14:textId="77777777" w:rsidR="00890231" w:rsidRPr="00CB52D0" w:rsidRDefault="00890231" w:rsidP="00890231">
      <w:pPr>
        <w:pStyle w:val="Brdtextmedindrag"/>
        <w:rPr>
          <w:sz w:val="18"/>
          <w:szCs w:val="18"/>
        </w:rPr>
      </w:pPr>
      <w:r w:rsidRPr="00CB52D0">
        <w:rPr>
          <w:i/>
          <w:sz w:val="18"/>
          <w:szCs w:val="18"/>
        </w:rPr>
        <w:t>behörig myndighet</w:t>
      </w:r>
      <w:r w:rsidRPr="00CB52D0">
        <w:rPr>
          <w:sz w:val="18"/>
          <w:szCs w:val="18"/>
        </w:rPr>
        <w:t>: i Sverige Finansinspektionen och i fråga om övriga länder inom EES en behörig myndighet enligt definitionen i artikel 4.1.40 i tillsynsförord</w:t>
      </w:r>
      <w:r w:rsidRPr="00CB52D0">
        <w:rPr>
          <w:sz w:val="18"/>
          <w:szCs w:val="18"/>
        </w:rPr>
        <w:softHyphen/>
        <w:t>ningen, inbegripet Europeiska central</w:t>
      </w:r>
      <w:r w:rsidRPr="00CB52D0">
        <w:rPr>
          <w:sz w:val="18"/>
          <w:szCs w:val="18"/>
        </w:rPr>
        <w:softHyphen/>
        <w:t xml:space="preserve">banken när det gäller de särskilda uppgifter som den tilldelas genom </w:t>
      </w:r>
      <w:r w:rsidRPr="00CB52D0">
        <w:rPr>
          <w:spacing w:val="-4"/>
          <w:sz w:val="18"/>
          <w:szCs w:val="18"/>
        </w:rPr>
        <w:t>rådets förordning (EU) nr 1024/2013 av den 15 oktober 2013 om till</w:t>
      </w:r>
      <w:r w:rsidRPr="00CB52D0">
        <w:rPr>
          <w:spacing w:val="-4"/>
          <w:sz w:val="18"/>
          <w:szCs w:val="18"/>
        </w:rPr>
        <w:softHyphen/>
        <w:t>delning</w:t>
      </w:r>
      <w:r w:rsidRPr="00CB52D0">
        <w:rPr>
          <w:sz w:val="18"/>
          <w:szCs w:val="18"/>
        </w:rPr>
        <w:t xml:space="preserve"> av särskilda uppgifter till Europeiska centralbanken i fråga </w:t>
      </w:r>
      <w:r w:rsidRPr="00CB52D0">
        <w:rPr>
          <w:spacing w:val="-4"/>
          <w:sz w:val="18"/>
          <w:szCs w:val="18"/>
        </w:rPr>
        <w:t>om politiken för tillsyn över kreditinstitut, i den ursprungliga lydelsen,</w:t>
      </w:r>
    </w:p>
    <w:p w14:paraId="0F1ED9D2" w14:textId="77777777" w:rsidR="00890231" w:rsidRPr="00CB52D0" w:rsidRDefault="00890231" w:rsidP="00890231">
      <w:pPr>
        <w:pStyle w:val="Brdtextmedindrag"/>
        <w:rPr>
          <w:sz w:val="18"/>
          <w:szCs w:val="18"/>
        </w:rPr>
      </w:pPr>
      <w:r w:rsidRPr="00CB52D0">
        <w:rPr>
          <w:i/>
          <w:sz w:val="18"/>
          <w:szCs w:val="18"/>
        </w:rPr>
        <w:t>berörd myndighet</w:t>
      </w:r>
      <w:r w:rsidRPr="00CB52D0">
        <w:rPr>
          <w:sz w:val="18"/>
          <w:szCs w:val="18"/>
        </w:rPr>
        <w:t>: i Sverige Finansinspektionen och i fråga om övriga länder inom EES, den myndighet som länderna identifierat enligt artikel 61.2 i kris</w:t>
      </w:r>
      <w:r w:rsidRPr="00CB52D0">
        <w:rPr>
          <w:sz w:val="18"/>
          <w:szCs w:val="18"/>
        </w:rPr>
        <w:softHyphen/>
        <w:t xml:space="preserve">hanteringsdirektivet, </w:t>
      </w:r>
    </w:p>
    <w:p w14:paraId="2D96F933" w14:textId="77777777" w:rsidR="00890231" w:rsidRPr="00CB52D0" w:rsidRDefault="00890231" w:rsidP="00890231">
      <w:pPr>
        <w:pStyle w:val="Brdtextmedindrag"/>
        <w:rPr>
          <w:sz w:val="18"/>
          <w:szCs w:val="18"/>
        </w:rPr>
      </w:pPr>
      <w:r w:rsidRPr="00CB52D0">
        <w:rPr>
          <w:i/>
          <w:sz w:val="18"/>
          <w:szCs w:val="18"/>
        </w:rPr>
        <w:t>betydande filial</w:t>
      </w:r>
      <w:r w:rsidRPr="00CB52D0">
        <w:rPr>
          <w:sz w:val="18"/>
          <w:szCs w:val="18"/>
        </w:rPr>
        <w:t>: en filial som är betydande enligt artikel 51.1 i kapitaltäcknings</w:t>
      </w:r>
      <w:r w:rsidRPr="00CB52D0">
        <w:rPr>
          <w:sz w:val="18"/>
          <w:szCs w:val="18"/>
        </w:rPr>
        <w:softHyphen/>
        <w:t>direktivet,</w:t>
      </w:r>
    </w:p>
    <w:p w14:paraId="13E2DDF1" w14:textId="77777777" w:rsidR="00890231" w:rsidRPr="00CB52D0" w:rsidRDefault="00890231" w:rsidP="00890231">
      <w:pPr>
        <w:pStyle w:val="Brdtextmedindrag"/>
        <w:rPr>
          <w:sz w:val="18"/>
          <w:szCs w:val="18"/>
        </w:rPr>
      </w:pPr>
      <w:r w:rsidRPr="00CB52D0">
        <w:rPr>
          <w:i/>
          <w:sz w:val="18"/>
          <w:szCs w:val="18"/>
        </w:rPr>
        <w:t>blandat finansiellt holdingföretag</w:t>
      </w:r>
      <w:r w:rsidRPr="00CB52D0">
        <w:rPr>
          <w:sz w:val="18"/>
          <w:szCs w:val="18"/>
        </w:rPr>
        <w:t>: ett holdingföretag enligt arti</w:t>
      </w:r>
      <w:r w:rsidRPr="00CB52D0">
        <w:rPr>
          <w:sz w:val="18"/>
          <w:szCs w:val="18"/>
        </w:rPr>
        <w:softHyphen/>
        <w:t>kel 4.1.21 i tillsynsförordningen,</w:t>
      </w:r>
    </w:p>
    <w:p w14:paraId="016913D0" w14:textId="77777777" w:rsidR="00890231" w:rsidRPr="00CB52D0" w:rsidRDefault="00890231" w:rsidP="00890231">
      <w:pPr>
        <w:pStyle w:val="Brdtextmedindrag"/>
        <w:rPr>
          <w:sz w:val="18"/>
          <w:szCs w:val="18"/>
        </w:rPr>
      </w:pPr>
      <w:r w:rsidRPr="00CB52D0">
        <w:rPr>
          <w:i/>
          <w:sz w:val="18"/>
          <w:szCs w:val="18"/>
        </w:rPr>
        <w:t>blandat finansiellt moderholdingföretag inom EES</w:t>
      </w:r>
      <w:r w:rsidRPr="00CB52D0">
        <w:rPr>
          <w:sz w:val="18"/>
          <w:szCs w:val="18"/>
        </w:rPr>
        <w:t xml:space="preserve">: ett inom EES etablerat blandat finansiellt holdingföretag som inte självt är ett dotterföretag till ett </w:t>
      </w:r>
    </w:p>
    <w:p w14:paraId="3729BAF3" w14:textId="77777777" w:rsidR="00890231" w:rsidRPr="00CB52D0" w:rsidRDefault="00890231" w:rsidP="00890231">
      <w:pPr>
        <w:pStyle w:val="Brdtextmedindrag"/>
        <w:rPr>
          <w:sz w:val="18"/>
          <w:szCs w:val="18"/>
        </w:rPr>
      </w:pPr>
      <w:r w:rsidRPr="00CB52D0">
        <w:rPr>
          <w:sz w:val="18"/>
          <w:szCs w:val="18"/>
        </w:rPr>
        <w:t xml:space="preserve">a) institut eller ett EES-institut som auktoriserats i något land inom EES, eller </w:t>
      </w:r>
    </w:p>
    <w:p w14:paraId="56F5D272" w14:textId="77777777" w:rsidR="00890231" w:rsidRPr="00CB52D0" w:rsidRDefault="00890231" w:rsidP="00890231">
      <w:pPr>
        <w:pStyle w:val="Brdtextmedindrag"/>
        <w:rPr>
          <w:sz w:val="18"/>
          <w:szCs w:val="18"/>
        </w:rPr>
      </w:pPr>
      <w:r w:rsidRPr="00CB52D0">
        <w:rPr>
          <w:sz w:val="18"/>
          <w:szCs w:val="18"/>
        </w:rPr>
        <w:t>b) annat blandat finansiellt holdingföretag eller ett finansiellt holdingföretag som är etablerat i något land inom EES,</w:t>
      </w:r>
    </w:p>
    <w:p w14:paraId="2F97405F" w14:textId="77777777" w:rsidR="00890231" w:rsidRPr="00CB52D0" w:rsidRDefault="00890231" w:rsidP="00890231">
      <w:pPr>
        <w:pStyle w:val="Brdtextmedindrag"/>
        <w:rPr>
          <w:sz w:val="18"/>
          <w:szCs w:val="18"/>
        </w:rPr>
      </w:pPr>
      <w:r w:rsidRPr="00CB52D0">
        <w:rPr>
          <w:i/>
          <w:sz w:val="18"/>
          <w:szCs w:val="18"/>
        </w:rPr>
        <w:t>dotterföretag</w:t>
      </w:r>
      <w:r w:rsidRPr="00CB52D0">
        <w:rPr>
          <w:sz w:val="18"/>
          <w:szCs w:val="18"/>
        </w:rPr>
        <w:t>: ett dotterföretag enligt artikel 4.1.16 i tillsynsför</w:t>
      </w:r>
      <w:r w:rsidRPr="00CB52D0">
        <w:rPr>
          <w:sz w:val="18"/>
          <w:szCs w:val="18"/>
        </w:rPr>
        <w:softHyphen/>
        <w:t xml:space="preserve">ordningen, </w:t>
      </w:r>
    </w:p>
    <w:p w14:paraId="588D57FF" w14:textId="77777777" w:rsidR="00890231" w:rsidRPr="00CB52D0" w:rsidRDefault="00890231" w:rsidP="00890231">
      <w:pPr>
        <w:pStyle w:val="Brdtextmedindrag"/>
        <w:rPr>
          <w:sz w:val="18"/>
          <w:szCs w:val="18"/>
        </w:rPr>
      </w:pPr>
      <w:r w:rsidRPr="00CB52D0">
        <w:rPr>
          <w:i/>
          <w:sz w:val="18"/>
          <w:szCs w:val="18"/>
        </w:rPr>
        <w:t>EES</w:t>
      </w:r>
      <w:r w:rsidRPr="00CB52D0">
        <w:rPr>
          <w:sz w:val="18"/>
          <w:szCs w:val="18"/>
        </w:rPr>
        <w:t xml:space="preserve">: Europeiska ekonomiska samarbetsområdet, </w:t>
      </w:r>
    </w:p>
    <w:p w14:paraId="4175C986" w14:textId="77777777" w:rsidR="00890231" w:rsidRPr="00CB52D0" w:rsidRDefault="00890231" w:rsidP="00890231">
      <w:pPr>
        <w:pStyle w:val="Brdtextmedindrag"/>
        <w:rPr>
          <w:sz w:val="18"/>
          <w:szCs w:val="18"/>
        </w:rPr>
      </w:pPr>
      <w:r w:rsidRPr="00CB52D0">
        <w:rPr>
          <w:i/>
          <w:sz w:val="18"/>
          <w:szCs w:val="18"/>
        </w:rPr>
        <w:t>EES-filial</w:t>
      </w:r>
      <w:r w:rsidRPr="00CB52D0">
        <w:rPr>
          <w:sz w:val="18"/>
          <w:szCs w:val="18"/>
        </w:rPr>
        <w:t>: en filial till ett tredjelandsinstitut som är etablerad i ett land inom EES,</w:t>
      </w:r>
    </w:p>
    <w:p w14:paraId="5EC0E522" w14:textId="77777777" w:rsidR="00890231" w:rsidRPr="00CB52D0" w:rsidRDefault="00890231" w:rsidP="00890231">
      <w:pPr>
        <w:pStyle w:val="Brdtextmedindrag"/>
        <w:rPr>
          <w:sz w:val="18"/>
          <w:szCs w:val="18"/>
        </w:rPr>
      </w:pPr>
      <w:r w:rsidRPr="00CB52D0">
        <w:rPr>
          <w:i/>
          <w:sz w:val="18"/>
          <w:szCs w:val="18"/>
        </w:rPr>
        <w:t>EES-institut</w:t>
      </w:r>
      <w:r w:rsidRPr="00CB52D0">
        <w:rPr>
          <w:sz w:val="18"/>
          <w:szCs w:val="18"/>
        </w:rPr>
        <w:t xml:space="preserve">: ett institut enligt artikel 4.1.3 i tillsynsförordningen som är hemmahörande i ett annat land inom EES än Sverige, </w:t>
      </w:r>
    </w:p>
    <w:p w14:paraId="29231FD2" w14:textId="77777777" w:rsidR="00890231" w:rsidRPr="00CB52D0" w:rsidRDefault="00890231" w:rsidP="00890231">
      <w:pPr>
        <w:pStyle w:val="Brdtextmedindrag"/>
        <w:rPr>
          <w:sz w:val="18"/>
          <w:szCs w:val="18"/>
        </w:rPr>
      </w:pPr>
      <w:r w:rsidRPr="00CB52D0">
        <w:rPr>
          <w:i/>
          <w:sz w:val="18"/>
          <w:szCs w:val="18"/>
        </w:rPr>
        <w:t>filial</w:t>
      </w:r>
      <w:r w:rsidRPr="00CB52D0">
        <w:rPr>
          <w:sz w:val="18"/>
          <w:szCs w:val="18"/>
        </w:rPr>
        <w:t>: en filial enligt artikel 4.1.17 i tillsynsförordningen,</w:t>
      </w:r>
    </w:p>
    <w:p w14:paraId="4388864B" w14:textId="77777777" w:rsidR="00890231" w:rsidRPr="00CB52D0" w:rsidRDefault="00890231" w:rsidP="00890231">
      <w:pPr>
        <w:pStyle w:val="Brdtextmedindrag"/>
        <w:rPr>
          <w:sz w:val="18"/>
          <w:szCs w:val="18"/>
        </w:rPr>
      </w:pPr>
      <w:r w:rsidRPr="00CB52D0">
        <w:rPr>
          <w:i/>
          <w:sz w:val="18"/>
          <w:szCs w:val="18"/>
        </w:rPr>
        <w:t>finansiellt holdingföretag</w:t>
      </w:r>
      <w:r w:rsidRPr="00CB52D0">
        <w:rPr>
          <w:sz w:val="18"/>
          <w:szCs w:val="18"/>
        </w:rPr>
        <w:t>: ett holdingföretag enligt artikel 4.1.20 i tillsyns</w:t>
      </w:r>
      <w:r w:rsidRPr="00CB52D0">
        <w:rPr>
          <w:sz w:val="18"/>
          <w:szCs w:val="18"/>
        </w:rPr>
        <w:softHyphen/>
        <w:t xml:space="preserve">förordningen, </w:t>
      </w:r>
    </w:p>
    <w:p w14:paraId="6794BE44" w14:textId="77777777" w:rsidR="00890231" w:rsidRPr="00CB52D0" w:rsidRDefault="00890231" w:rsidP="00890231">
      <w:pPr>
        <w:pStyle w:val="Brdtextmedindrag"/>
        <w:rPr>
          <w:sz w:val="18"/>
          <w:szCs w:val="18"/>
        </w:rPr>
      </w:pPr>
      <w:r w:rsidRPr="00CB52D0">
        <w:rPr>
          <w:i/>
          <w:sz w:val="18"/>
          <w:szCs w:val="18"/>
        </w:rPr>
        <w:t>finansiellt institut</w:t>
      </w:r>
      <w:r w:rsidRPr="00CB52D0">
        <w:rPr>
          <w:sz w:val="18"/>
          <w:szCs w:val="18"/>
        </w:rPr>
        <w:t>: ett företag enligt artikel 4.1.26 i tillsynsförord</w:t>
      </w:r>
      <w:r w:rsidRPr="00CB52D0">
        <w:rPr>
          <w:sz w:val="18"/>
          <w:szCs w:val="18"/>
        </w:rPr>
        <w:softHyphen/>
        <w:t xml:space="preserve">ningen, </w:t>
      </w:r>
    </w:p>
    <w:p w14:paraId="50541A6F" w14:textId="77777777" w:rsidR="00890231" w:rsidRPr="00CB52D0" w:rsidRDefault="00890231" w:rsidP="00890231">
      <w:pPr>
        <w:pStyle w:val="Brdtextmedindrag"/>
        <w:rPr>
          <w:sz w:val="18"/>
          <w:szCs w:val="18"/>
        </w:rPr>
      </w:pPr>
      <w:r w:rsidRPr="00CB52D0">
        <w:rPr>
          <w:i/>
          <w:sz w:val="18"/>
          <w:szCs w:val="18"/>
        </w:rPr>
        <w:t>finansieringsplan</w:t>
      </w:r>
      <w:r w:rsidRPr="00CB52D0">
        <w:rPr>
          <w:sz w:val="18"/>
          <w:szCs w:val="18"/>
        </w:rPr>
        <w:t>: en plan enligt artikel 107 i krishanterings</w:t>
      </w:r>
      <w:r w:rsidRPr="00CB52D0">
        <w:rPr>
          <w:sz w:val="18"/>
          <w:szCs w:val="18"/>
        </w:rPr>
        <w:softHyphen/>
        <w:t>direktivet,</w:t>
      </w:r>
    </w:p>
    <w:p w14:paraId="4586E519" w14:textId="77777777" w:rsidR="00890231" w:rsidRPr="00CB52D0" w:rsidRDefault="00890231" w:rsidP="00890231">
      <w:pPr>
        <w:pStyle w:val="Brdtextmedindrag"/>
        <w:rPr>
          <w:sz w:val="18"/>
          <w:szCs w:val="18"/>
        </w:rPr>
      </w:pPr>
      <w:r w:rsidRPr="00CB52D0">
        <w:rPr>
          <w:i/>
          <w:sz w:val="18"/>
          <w:szCs w:val="18"/>
        </w:rPr>
        <w:t>finansiellt moderholdingföretag inom EES</w:t>
      </w:r>
      <w:r w:rsidRPr="00CB52D0">
        <w:rPr>
          <w:sz w:val="18"/>
          <w:szCs w:val="18"/>
        </w:rPr>
        <w:t>: ett inom EES etablerat finansiellt holdingföretag som inte självt är ett dotterföretag till ett</w:t>
      </w:r>
    </w:p>
    <w:p w14:paraId="630FC294" w14:textId="77777777" w:rsidR="00890231" w:rsidRPr="00CB52D0" w:rsidRDefault="00890231" w:rsidP="00890231">
      <w:pPr>
        <w:pStyle w:val="Brdtextmedindrag"/>
        <w:rPr>
          <w:sz w:val="18"/>
          <w:szCs w:val="18"/>
        </w:rPr>
      </w:pPr>
      <w:r w:rsidRPr="00CB52D0">
        <w:rPr>
          <w:sz w:val="18"/>
          <w:szCs w:val="18"/>
        </w:rPr>
        <w:t xml:space="preserve">a) institut eller ett EES-institut som auktoriserats i något land inom EES, eller </w:t>
      </w:r>
    </w:p>
    <w:p w14:paraId="6EA88114" w14:textId="77777777" w:rsidR="00890231" w:rsidRPr="00CB52D0" w:rsidRDefault="00890231" w:rsidP="00890231">
      <w:pPr>
        <w:pStyle w:val="Brdtextmedindrag"/>
        <w:rPr>
          <w:sz w:val="18"/>
          <w:szCs w:val="18"/>
        </w:rPr>
      </w:pPr>
      <w:r w:rsidRPr="00CB52D0">
        <w:rPr>
          <w:sz w:val="18"/>
          <w:szCs w:val="18"/>
        </w:rPr>
        <w:t>b) annat finansiellt holdingföretag eller ett blandat finansiellt holdingföretag som är etablerat i något land inom EES,</w:t>
      </w:r>
    </w:p>
    <w:p w14:paraId="516CC9E3" w14:textId="77777777" w:rsidR="00890231" w:rsidRPr="00CB52D0" w:rsidRDefault="00890231" w:rsidP="00890231">
      <w:pPr>
        <w:pStyle w:val="Brdtextmedindrag"/>
        <w:rPr>
          <w:sz w:val="18"/>
          <w:szCs w:val="18"/>
        </w:rPr>
      </w:pPr>
      <w:r w:rsidRPr="00CB52D0">
        <w:rPr>
          <w:i/>
          <w:spacing w:val="-4"/>
          <w:sz w:val="18"/>
          <w:szCs w:val="18"/>
        </w:rPr>
        <w:t>finansieringsarrangemang</w:t>
      </w:r>
      <w:r w:rsidRPr="00CB52D0">
        <w:rPr>
          <w:spacing w:val="-4"/>
          <w:sz w:val="18"/>
          <w:szCs w:val="18"/>
        </w:rPr>
        <w:t>: ett arrangemang för finansiering av kost</w:t>
      </w:r>
      <w:r w:rsidRPr="00CB52D0">
        <w:rPr>
          <w:spacing w:val="-4"/>
          <w:sz w:val="18"/>
          <w:szCs w:val="18"/>
        </w:rPr>
        <w:softHyphen/>
        <w:t>nader</w:t>
      </w:r>
      <w:r w:rsidRPr="00CB52D0">
        <w:rPr>
          <w:sz w:val="18"/>
          <w:szCs w:val="18"/>
        </w:rPr>
        <w:t xml:space="preserve"> för resolution som upprättats av ett land inom EES enligt artikel 100 i krishanterings</w:t>
      </w:r>
      <w:r w:rsidRPr="00CB52D0">
        <w:rPr>
          <w:sz w:val="18"/>
          <w:szCs w:val="18"/>
        </w:rPr>
        <w:softHyphen/>
        <w:t>direktivet,</w:t>
      </w:r>
    </w:p>
    <w:p w14:paraId="5589D96A" w14:textId="77777777" w:rsidR="00890231" w:rsidRPr="00CB52D0" w:rsidRDefault="00890231" w:rsidP="00890231">
      <w:pPr>
        <w:pStyle w:val="Brdtextmedindrag"/>
        <w:rPr>
          <w:sz w:val="18"/>
          <w:szCs w:val="18"/>
        </w:rPr>
      </w:pPr>
      <w:r w:rsidRPr="00CB52D0">
        <w:rPr>
          <w:i/>
          <w:sz w:val="18"/>
          <w:szCs w:val="18"/>
        </w:rPr>
        <w:t>förordningen om resolutionsavgifter</w:t>
      </w:r>
      <w:r w:rsidRPr="00CB52D0">
        <w:rPr>
          <w:sz w:val="18"/>
          <w:szCs w:val="18"/>
        </w:rPr>
        <w:t>: kommissionens delegerade förord</w:t>
      </w:r>
      <w:r w:rsidRPr="00CB52D0">
        <w:rPr>
          <w:sz w:val="18"/>
          <w:szCs w:val="18"/>
        </w:rPr>
        <w:softHyphen/>
        <w:t>ning (EU) 2015/63 om komplettering av Europaparlamentets och rådets direktiv 2014/59/EU av den 21 oktober 2014 avseende förhandsbidrag till finansieringsarrangemang för resolution,</w:t>
      </w:r>
    </w:p>
    <w:p w14:paraId="24668A15" w14:textId="77777777" w:rsidR="00890231" w:rsidRPr="00CB52D0" w:rsidRDefault="00890231" w:rsidP="00890231">
      <w:pPr>
        <w:pStyle w:val="Brdtextmedindrag"/>
        <w:rPr>
          <w:sz w:val="18"/>
          <w:szCs w:val="18"/>
        </w:rPr>
      </w:pPr>
      <w:r w:rsidRPr="00CB52D0">
        <w:rPr>
          <w:i/>
          <w:sz w:val="18"/>
          <w:szCs w:val="18"/>
        </w:rPr>
        <w:t>garanterad insättning</w:t>
      </w:r>
      <w:r w:rsidRPr="00CB52D0">
        <w:rPr>
          <w:sz w:val="18"/>
          <w:szCs w:val="18"/>
        </w:rPr>
        <w:t>: en insättning som omfattas av insättnings</w:t>
      </w:r>
      <w:r w:rsidRPr="00CB52D0">
        <w:rPr>
          <w:sz w:val="18"/>
          <w:szCs w:val="18"/>
        </w:rPr>
        <w:softHyphen/>
        <w:t>garantin enligt 4 och 4 c §§ lagen (1995:1571) om insättningsgaranti,</w:t>
      </w:r>
    </w:p>
    <w:p w14:paraId="0CCC018D" w14:textId="77777777" w:rsidR="00890231" w:rsidRPr="00CB52D0" w:rsidRDefault="00890231" w:rsidP="00890231">
      <w:pPr>
        <w:pStyle w:val="Brdtextmedindrag"/>
        <w:rPr>
          <w:spacing w:val="-4"/>
          <w:sz w:val="18"/>
          <w:szCs w:val="18"/>
        </w:rPr>
      </w:pPr>
      <w:r w:rsidRPr="00CB52D0">
        <w:rPr>
          <w:i/>
          <w:sz w:val="18"/>
          <w:szCs w:val="18"/>
        </w:rPr>
        <w:t>gruppbaserad</w:t>
      </w:r>
      <w:r w:rsidRPr="00CB52D0">
        <w:rPr>
          <w:sz w:val="18"/>
          <w:szCs w:val="18"/>
        </w:rPr>
        <w:t xml:space="preserve">: som är gjord på grundval av den konsoliderade situationen enligt artikel 4.1.47 i tillsynsförordningen </w:t>
      </w:r>
      <w:r w:rsidRPr="00CB52D0">
        <w:rPr>
          <w:i/>
          <w:sz w:val="18"/>
          <w:szCs w:val="18"/>
        </w:rPr>
        <w:t xml:space="preserve">eller </w:t>
      </w:r>
      <w:r w:rsidRPr="00CB52D0">
        <w:rPr>
          <w:i/>
          <w:spacing w:val="-4"/>
          <w:sz w:val="18"/>
          <w:szCs w:val="18"/>
        </w:rPr>
        <w:t>arti</w:t>
      </w:r>
      <w:r w:rsidRPr="00CB52D0">
        <w:rPr>
          <w:i/>
          <w:spacing w:val="-4"/>
          <w:sz w:val="18"/>
          <w:szCs w:val="18"/>
        </w:rPr>
        <w:softHyphen/>
        <w:t>kel 4.1.11 i värdepappersbolagsför</w:t>
      </w:r>
      <w:r w:rsidRPr="00CB52D0">
        <w:rPr>
          <w:i/>
          <w:spacing w:val="-4"/>
          <w:sz w:val="18"/>
          <w:szCs w:val="18"/>
        </w:rPr>
        <w:softHyphen/>
        <w:t>ordningen</w:t>
      </w:r>
      <w:r w:rsidRPr="00CB52D0">
        <w:rPr>
          <w:sz w:val="18"/>
          <w:szCs w:val="18"/>
        </w:rPr>
        <w:t>,</w:t>
      </w:r>
    </w:p>
    <w:p w14:paraId="0964415D" w14:textId="77777777" w:rsidR="00890231" w:rsidRPr="00CB52D0" w:rsidRDefault="00890231" w:rsidP="00890231">
      <w:pPr>
        <w:pStyle w:val="Brdtextmedindrag"/>
        <w:rPr>
          <w:sz w:val="18"/>
          <w:szCs w:val="18"/>
        </w:rPr>
      </w:pPr>
      <w:r w:rsidRPr="00CB52D0">
        <w:rPr>
          <w:i/>
          <w:sz w:val="18"/>
          <w:szCs w:val="18"/>
        </w:rPr>
        <w:lastRenderedPageBreak/>
        <w:t>gränsöverskridande koncern</w:t>
      </w:r>
      <w:r w:rsidRPr="00CB52D0">
        <w:rPr>
          <w:sz w:val="18"/>
          <w:szCs w:val="18"/>
        </w:rPr>
        <w:t>: en koncern med moder- och dotter</w:t>
      </w:r>
      <w:r w:rsidRPr="00CB52D0">
        <w:rPr>
          <w:sz w:val="18"/>
          <w:szCs w:val="18"/>
        </w:rPr>
        <w:softHyphen/>
        <w:t xml:space="preserve">företag i flera länder inom EES, </w:t>
      </w:r>
    </w:p>
    <w:p w14:paraId="662C36AB" w14:textId="77777777" w:rsidR="00890231" w:rsidRPr="00CB52D0" w:rsidRDefault="00890231" w:rsidP="00890231">
      <w:pPr>
        <w:pStyle w:val="Brdtextmedindrag"/>
        <w:rPr>
          <w:sz w:val="18"/>
          <w:szCs w:val="18"/>
        </w:rPr>
      </w:pPr>
      <w:r w:rsidRPr="00CB52D0">
        <w:rPr>
          <w:i/>
          <w:sz w:val="18"/>
          <w:szCs w:val="18"/>
        </w:rPr>
        <w:t>holdingföretag med blandad verksamhet</w:t>
      </w:r>
      <w:r w:rsidRPr="00CB52D0">
        <w:rPr>
          <w:sz w:val="18"/>
          <w:szCs w:val="18"/>
        </w:rPr>
        <w:t>: ett holdingföretag enligt artikel 4.1.22 i tillsynsförordningen,</w:t>
      </w:r>
    </w:p>
    <w:p w14:paraId="493A2C91" w14:textId="77777777" w:rsidR="00890231" w:rsidRPr="00CB52D0" w:rsidRDefault="00890231" w:rsidP="00890231">
      <w:pPr>
        <w:pStyle w:val="Brdtextmedindrag"/>
        <w:rPr>
          <w:sz w:val="18"/>
          <w:szCs w:val="18"/>
        </w:rPr>
      </w:pPr>
      <w:r w:rsidRPr="00CB52D0">
        <w:rPr>
          <w:i/>
          <w:sz w:val="18"/>
          <w:szCs w:val="18"/>
        </w:rPr>
        <w:t>institut</w:t>
      </w:r>
      <w:r w:rsidRPr="00CB52D0">
        <w:rPr>
          <w:sz w:val="18"/>
          <w:szCs w:val="18"/>
        </w:rPr>
        <w:t>: kreditinstitut och värdepappersbolag,</w:t>
      </w:r>
    </w:p>
    <w:p w14:paraId="57CC8679" w14:textId="77777777" w:rsidR="00890231" w:rsidRPr="00CB52D0" w:rsidRDefault="00890231" w:rsidP="00890231">
      <w:pPr>
        <w:pStyle w:val="Brdtextmedindrag"/>
        <w:rPr>
          <w:spacing w:val="-4"/>
          <w:sz w:val="18"/>
          <w:szCs w:val="18"/>
        </w:rPr>
      </w:pPr>
      <w:r w:rsidRPr="00CB52D0">
        <w:rPr>
          <w:i/>
          <w:spacing w:val="-4"/>
          <w:sz w:val="18"/>
          <w:szCs w:val="18"/>
        </w:rPr>
        <w:t>kapitalbas</w:t>
      </w:r>
      <w:r w:rsidRPr="00CB52D0">
        <w:rPr>
          <w:spacing w:val="-4"/>
          <w:sz w:val="18"/>
          <w:szCs w:val="18"/>
        </w:rPr>
        <w:t xml:space="preserve">: </w:t>
      </w:r>
    </w:p>
    <w:p w14:paraId="5C4FBAF4" w14:textId="0E6EAFCB" w:rsidR="00890231" w:rsidRPr="00CB52D0" w:rsidRDefault="00890231" w:rsidP="00890231">
      <w:pPr>
        <w:pStyle w:val="Brdtextmedindrag"/>
        <w:rPr>
          <w:i/>
          <w:spacing w:val="-5"/>
          <w:sz w:val="18"/>
          <w:szCs w:val="18"/>
        </w:rPr>
      </w:pPr>
      <w:r w:rsidRPr="00CB52D0">
        <w:rPr>
          <w:i/>
          <w:iCs/>
          <w:spacing w:val="-4"/>
          <w:sz w:val="18"/>
          <w:szCs w:val="18"/>
        </w:rPr>
        <w:t>1</w:t>
      </w:r>
      <w:r w:rsidR="001B47A0" w:rsidRPr="00CB52D0">
        <w:rPr>
          <w:i/>
          <w:iCs/>
          <w:spacing w:val="-4"/>
          <w:sz w:val="18"/>
          <w:szCs w:val="18"/>
        </w:rPr>
        <w:t>.</w:t>
      </w:r>
      <w:r w:rsidR="001B47A0">
        <w:rPr>
          <w:spacing w:val="-4"/>
          <w:sz w:val="18"/>
          <w:szCs w:val="18"/>
        </w:rPr>
        <w:t> </w:t>
      </w:r>
      <w:r w:rsidRPr="00CB52D0">
        <w:rPr>
          <w:i/>
          <w:spacing w:val="-4"/>
          <w:sz w:val="18"/>
          <w:szCs w:val="18"/>
        </w:rPr>
        <w:t xml:space="preserve">för kreditinstitut </w:t>
      </w:r>
      <w:r w:rsidRPr="00CB52D0">
        <w:rPr>
          <w:spacing w:val="-4"/>
          <w:sz w:val="18"/>
          <w:szCs w:val="18"/>
        </w:rPr>
        <w:t>det</w:t>
      </w:r>
      <w:r w:rsidRPr="00CB52D0">
        <w:rPr>
          <w:spacing w:val="-4"/>
          <w:sz w:val="18"/>
          <w:szCs w:val="18"/>
        </w:rPr>
        <w:softHyphen/>
        <w:t>samma</w:t>
      </w:r>
      <w:r w:rsidRPr="00CB52D0">
        <w:rPr>
          <w:sz w:val="18"/>
          <w:szCs w:val="18"/>
        </w:rPr>
        <w:t xml:space="preserve"> som avses i artikel 72 i </w:t>
      </w:r>
      <w:r w:rsidRPr="00CB52D0">
        <w:rPr>
          <w:spacing w:val="-5"/>
          <w:sz w:val="18"/>
          <w:szCs w:val="18"/>
        </w:rPr>
        <w:t xml:space="preserve">tillsynsförordningen </w:t>
      </w:r>
      <w:r w:rsidRPr="00CB52D0">
        <w:rPr>
          <w:i/>
          <w:spacing w:val="-5"/>
          <w:sz w:val="18"/>
          <w:szCs w:val="18"/>
        </w:rPr>
        <w:t>och</w:t>
      </w:r>
    </w:p>
    <w:p w14:paraId="79C40B2A" w14:textId="77777777" w:rsidR="00890231" w:rsidRPr="00CB52D0" w:rsidRDefault="00890231" w:rsidP="00890231">
      <w:pPr>
        <w:pStyle w:val="Brdtextmedindrag"/>
        <w:rPr>
          <w:sz w:val="18"/>
          <w:szCs w:val="18"/>
        </w:rPr>
      </w:pPr>
      <w:r w:rsidRPr="00CB52D0">
        <w:rPr>
          <w:i/>
          <w:spacing w:val="-5"/>
          <w:sz w:val="18"/>
          <w:szCs w:val="18"/>
        </w:rPr>
        <w:t>2. för värde</w:t>
      </w:r>
      <w:r w:rsidRPr="00CB52D0">
        <w:rPr>
          <w:i/>
          <w:spacing w:val="-5"/>
          <w:sz w:val="18"/>
          <w:szCs w:val="18"/>
        </w:rPr>
        <w:softHyphen/>
        <w:t>pappersbolag</w:t>
      </w:r>
      <w:r w:rsidRPr="00CB52D0">
        <w:rPr>
          <w:i/>
          <w:sz w:val="18"/>
          <w:szCs w:val="18"/>
        </w:rPr>
        <w:t xml:space="preserve"> detsamma som avses i artikel 9 i värdepappers</w:t>
      </w:r>
      <w:r w:rsidRPr="00CB52D0">
        <w:rPr>
          <w:i/>
          <w:sz w:val="18"/>
          <w:szCs w:val="18"/>
        </w:rPr>
        <w:softHyphen/>
        <w:t>bolags</w:t>
      </w:r>
      <w:r w:rsidRPr="00CB52D0">
        <w:rPr>
          <w:i/>
          <w:sz w:val="18"/>
          <w:szCs w:val="18"/>
        </w:rPr>
        <w:softHyphen/>
        <w:t>för</w:t>
      </w:r>
      <w:r w:rsidRPr="00CB52D0">
        <w:rPr>
          <w:i/>
          <w:sz w:val="18"/>
          <w:szCs w:val="18"/>
        </w:rPr>
        <w:softHyphen/>
        <w:t>ordningen</w:t>
      </w:r>
      <w:r w:rsidRPr="00CB52D0">
        <w:rPr>
          <w:sz w:val="18"/>
          <w:szCs w:val="18"/>
        </w:rPr>
        <w:t>,</w:t>
      </w:r>
    </w:p>
    <w:p w14:paraId="70ED3301" w14:textId="77777777" w:rsidR="00890231" w:rsidRPr="00CB52D0" w:rsidRDefault="00890231" w:rsidP="00890231">
      <w:pPr>
        <w:pStyle w:val="Brdtextmedindrag"/>
        <w:rPr>
          <w:sz w:val="18"/>
          <w:szCs w:val="18"/>
        </w:rPr>
      </w:pPr>
      <w:r w:rsidRPr="00CB52D0">
        <w:rPr>
          <w:i/>
          <w:sz w:val="18"/>
          <w:szCs w:val="18"/>
        </w:rPr>
        <w:t>kapitaltäckningsdirektivet</w:t>
      </w:r>
      <w:r w:rsidRPr="00CB52D0">
        <w:rPr>
          <w:sz w:val="18"/>
          <w:szCs w:val="18"/>
        </w:rPr>
        <w:t>: Europaparlamentets och rådets direktiv 2013/36/EU av den 26 juni 2013 om behörighet att utöva verksamhet i kreditinstitut och om tillsyn av kreditinstitut, om ändring av direktiv</w:t>
      </w:r>
      <w:r w:rsidRPr="00CB52D0">
        <w:rPr>
          <w:spacing w:val="-5"/>
          <w:sz w:val="18"/>
          <w:szCs w:val="18"/>
        </w:rPr>
        <w:t xml:space="preserve"> 2002/87/EG</w:t>
      </w:r>
      <w:r w:rsidRPr="00CB52D0">
        <w:rPr>
          <w:sz w:val="18"/>
          <w:szCs w:val="18"/>
        </w:rPr>
        <w:t xml:space="preserve"> och om upphävande av </w:t>
      </w:r>
      <w:r w:rsidRPr="00CB52D0">
        <w:rPr>
          <w:i/>
          <w:sz w:val="18"/>
          <w:szCs w:val="18"/>
        </w:rPr>
        <w:t>direktiven</w:t>
      </w:r>
      <w:r w:rsidRPr="00CB52D0">
        <w:rPr>
          <w:sz w:val="18"/>
          <w:szCs w:val="18"/>
        </w:rPr>
        <w:t xml:space="preserve"> 2006/48/EG och 2006/49/EG, i lydelsen enligt Europaparlamentets och rådets direktiv </w:t>
      </w:r>
      <w:r w:rsidRPr="00CB52D0">
        <w:rPr>
          <w:i/>
          <w:sz w:val="18"/>
          <w:szCs w:val="18"/>
        </w:rPr>
        <w:t>(EU) 2019/2034</w:t>
      </w:r>
      <w:r w:rsidRPr="00CB52D0">
        <w:rPr>
          <w:sz w:val="18"/>
          <w:szCs w:val="18"/>
        </w:rPr>
        <w:t>,</w:t>
      </w:r>
    </w:p>
    <w:p w14:paraId="56CAAB2B" w14:textId="77777777" w:rsidR="00890231" w:rsidRPr="00CB52D0" w:rsidRDefault="00890231" w:rsidP="00890231">
      <w:pPr>
        <w:pStyle w:val="Brdtextmedindrag"/>
        <w:rPr>
          <w:sz w:val="18"/>
          <w:szCs w:val="18"/>
        </w:rPr>
      </w:pPr>
      <w:r w:rsidRPr="00CB52D0">
        <w:rPr>
          <w:i/>
          <w:sz w:val="18"/>
          <w:szCs w:val="18"/>
        </w:rPr>
        <w:t>koncern</w:t>
      </w:r>
      <w:r w:rsidRPr="00CB52D0">
        <w:rPr>
          <w:sz w:val="18"/>
          <w:szCs w:val="18"/>
        </w:rPr>
        <w:t>: ett moderföretag och dess dotterföretag,</w:t>
      </w:r>
    </w:p>
    <w:p w14:paraId="38156990" w14:textId="77777777" w:rsidR="00890231" w:rsidRPr="00CB52D0" w:rsidRDefault="00890231" w:rsidP="00890231">
      <w:pPr>
        <w:pStyle w:val="Brdtextmedindrag"/>
        <w:rPr>
          <w:sz w:val="18"/>
          <w:szCs w:val="18"/>
        </w:rPr>
      </w:pPr>
      <w:r w:rsidRPr="00CB52D0">
        <w:rPr>
          <w:i/>
          <w:sz w:val="18"/>
          <w:szCs w:val="18"/>
        </w:rPr>
        <w:t>koncernresolutionsordning</w:t>
      </w:r>
      <w:r w:rsidRPr="00CB52D0">
        <w:rPr>
          <w:sz w:val="18"/>
          <w:szCs w:val="18"/>
        </w:rPr>
        <w:t>: en plan enligt artikel 91.6 i krishanter</w:t>
      </w:r>
      <w:r w:rsidRPr="00CB52D0">
        <w:rPr>
          <w:sz w:val="18"/>
          <w:szCs w:val="18"/>
        </w:rPr>
        <w:softHyphen/>
        <w:t>ingsdirektivet,</w:t>
      </w:r>
    </w:p>
    <w:p w14:paraId="287F8418" w14:textId="77777777" w:rsidR="00890231" w:rsidRPr="00CB52D0" w:rsidRDefault="00890231" w:rsidP="00890231">
      <w:pPr>
        <w:pStyle w:val="Brdtextmedindrag"/>
        <w:rPr>
          <w:sz w:val="18"/>
          <w:szCs w:val="18"/>
        </w:rPr>
      </w:pPr>
      <w:r w:rsidRPr="00CB52D0">
        <w:rPr>
          <w:i/>
          <w:sz w:val="18"/>
          <w:szCs w:val="18"/>
        </w:rPr>
        <w:t>kreditinstitut</w:t>
      </w:r>
      <w:r w:rsidRPr="00CB52D0">
        <w:rPr>
          <w:sz w:val="18"/>
          <w:szCs w:val="18"/>
        </w:rPr>
        <w:t xml:space="preserve">: </w:t>
      </w:r>
      <w:r w:rsidRPr="00CB52D0">
        <w:rPr>
          <w:i/>
          <w:iCs/>
          <w:sz w:val="18"/>
          <w:szCs w:val="18"/>
        </w:rPr>
        <w:t xml:space="preserve">ett </w:t>
      </w:r>
      <w:r w:rsidRPr="00CB52D0">
        <w:rPr>
          <w:i/>
          <w:sz w:val="18"/>
          <w:szCs w:val="18"/>
        </w:rPr>
        <w:t>kreditinstitut</w:t>
      </w:r>
      <w:r w:rsidRPr="00CB52D0">
        <w:rPr>
          <w:sz w:val="18"/>
          <w:szCs w:val="18"/>
        </w:rPr>
        <w:t xml:space="preserve"> enligt lagen (2004:297) om bank- och finan</w:t>
      </w:r>
      <w:r w:rsidRPr="00CB52D0">
        <w:rPr>
          <w:sz w:val="18"/>
          <w:szCs w:val="18"/>
        </w:rPr>
        <w:softHyphen/>
        <w:t xml:space="preserve">sieringsrörelse </w:t>
      </w:r>
      <w:r w:rsidRPr="00CB52D0">
        <w:rPr>
          <w:i/>
          <w:sz w:val="18"/>
          <w:szCs w:val="18"/>
        </w:rPr>
        <w:t>och ett sådant värdepappersbolag som avses i 1 kap. 2 § första stycket 7 c lagen (2014:968) om särskild tillsyn över kreditinstitut och värde</w:t>
      </w:r>
      <w:r w:rsidRPr="00CB52D0">
        <w:rPr>
          <w:i/>
          <w:sz w:val="18"/>
          <w:szCs w:val="18"/>
        </w:rPr>
        <w:softHyphen/>
        <w:t>pappersbolag</w:t>
      </w:r>
      <w:r w:rsidRPr="00CB52D0">
        <w:rPr>
          <w:sz w:val="18"/>
          <w:szCs w:val="18"/>
        </w:rPr>
        <w:t>,</w:t>
      </w:r>
    </w:p>
    <w:p w14:paraId="3EFB4AD6" w14:textId="77777777" w:rsidR="00890231" w:rsidRPr="00CB52D0" w:rsidRDefault="00890231" w:rsidP="00890231">
      <w:pPr>
        <w:pStyle w:val="Brdtextmedindrag"/>
        <w:rPr>
          <w:sz w:val="18"/>
          <w:szCs w:val="18"/>
        </w:rPr>
      </w:pPr>
      <w:r w:rsidRPr="00CB52D0">
        <w:rPr>
          <w:i/>
          <w:sz w:val="18"/>
          <w:szCs w:val="18"/>
        </w:rPr>
        <w:t>krisavvärjande åtgärd</w:t>
      </w:r>
      <w:r w:rsidRPr="00CB52D0">
        <w:rPr>
          <w:sz w:val="18"/>
          <w:szCs w:val="18"/>
        </w:rPr>
        <w:t xml:space="preserve">: </w:t>
      </w:r>
    </w:p>
    <w:p w14:paraId="4972BD79" w14:textId="77777777" w:rsidR="00890231" w:rsidRPr="00CB52D0" w:rsidRDefault="00890231" w:rsidP="00890231">
      <w:pPr>
        <w:pStyle w:val="Brdtextmedindrag"/>
        <w:rPr>
          <w:sz w:val="18"/>
          <w:szCs w:val="18"/>
        </w:rPr>
      </w:pPr>
      <w:r w:rsidRPr="00CB52D0">
        <w:rPr>
          <w:sz w:val="18"/>
          <w:szCs w:val="18"/>
        </w:rPr>
        <w:t>a) en åtgärd för att undanröja väsentliga brister eller väsentliga hinder för åter</w:t>
      </w:r>
      <w:r w:rsidRPr="00CB52D0">
        <w:rPr>
          <w:sz w:val="18"/>
          <w:szCs w:val="18"/>
        </w:rPr>
        <w:softHyphen/>
        <w:t xml:space="preserve">hämtning enligt 6 a kap. 6 och 7 §§ lagen om bank- och finansieringsrörelse och 8 a kap. 7 och 8 §§ lagen (2007:528) om värdepappersmarknaden, </w:t>
      </w:r>
    </w:p>
    <w:p w14:paraId="51DB9A9B" w14:textId="77777777" w:rsidR="00890231" w:rsidRPr="00CB52D0" w:rsidRDefault="00890231" w:rsidP="00890231">
      <w:pPr>
        <w:pStyle w:val="Brdtextmedindrag"/>
        <w:rPr>
          <w:sz w:val="18"/>
          <w:szCs w:val="18"/>
        </w:rPr>
      </w:pPr>
      <w:r w:rsidRPr="00CB52D0">
        <w:rPr>
          <w:sz w:val="18"/>
          <w:szCs w:val="18"/>
        </w:rPr>
        <w:t xml:space="preserve">b) en åtgärd för att undanröja eller minska väsentliga hinder för rekonstruktion eller avveckling enligt 3 kap. 3–5 och 12–24 §§, </w:t>
      </w:r>
    </w:p>
    <w:p w14:paraId="70C7095E" w14:textId="77777777" w:rsidR="00890231" w:rsidRPr="00CB52D0" w:rsidRDefault="00890231" w:rsidP="00890231">
      <w:pPr>
        <w:pStyle w:val="Brdtextmedindrag"/>
        <w:rPr>
          <w:sz w:val="18"/>
          <w:szCs w:val="18"/>
        </w:rPr>
      </w:pPr>
      <w:r w:rsidRPr="00CB52D0">
        <w:rPr>
          <w:sz w:val="18"/>
          <w:szCs w:val="18"/>
        </w:rPr>
        <w:t>c) en åtgärd som enligt beslut av Finansinspektionen är en kris</w:t>
      </w:r>
      <w:r w:rsidRPr="00CB52D0">
        <w:rPr>
          <w:sz w:val="18"/>
          <w:szCs w:val="18"/>
        </w:rPr>
        <w:softHyphen/>
        <w:t>avvärjande åtgärd enligt 15 kap. 2 c § lagen om bank- och finansier</w:t>
      </w:r>
      <w:r w:rsidRPr="00CB52D0">
        <w:rPr>
          <w:sz w:val="18"/>
          <w:szCs w:val="18"/>
        </w:rPr>
        <w:softHyphen/>
        <w:t xml:space="preserve">ingsrörelse eller 25 kap. 2 c § lagen om värdepappersmarknaden, </w:t>
      </w:r>
    </w:p>
    <w:p w14:paraId="1EBF4BEB" w14:textId="77777777" w:rsidR="00890231" w:rsidRPr="00CB52D0" w:rsidRDefault="00890231" w:rsidP="00890231">
      <w:pPr>
        <w:pStyle w:val="Brdtextmedindrag"/>
        <w:rPr>
          <w:sz w:val="18"/>
          <w:szCs w:val="18"/>
        </w:rPr>
      </w:pPr>
      <w:r w:rsidRPr="00CB52D0">
        <w:rPr>
          <w:sz w:val="18"/>
          <w:szCs w:val="18"/>
        </w:rPr>
        <w:t xml:space="preserve">d) ett beslut av Finansinspektionen om att tillsätta en tillfällig förvaltare enligt 15 a kap. lagen om bank- och finansieringsrörelse eller 25 a kap. lagen om värdepappersmarknaden, eller </w:t>
      </w:r>
    </w:p>
    <w:p w14:paraId="2BD03816" w14:textId="02427DF4" w:rsidR="00890231" w:rsidRPr="00CB52D0" w:rsidRDefault="00890231" w:rsidP="00890231">
      <w:pPr>
        <w:pStyle w:val="Brdtextmedindrag"/>
        <w:rPr>
          <w:sz w:val="18"/>
          <w:szCs w:val="18"/>
        </w:rPr>
      </w:pPr>
      <w:r w:rsidRPr="00CB52D0">
        <w:rPr>
          <w:sz w:val="18"/>
          <w:szCs w:val="18"/>
        </w:rPr>
        <w:t>e</w:t>
      </w:r>
      <w:r w:rsidR="001B47A0" w:rsidRPr="00CB52D0">
        <w:rPr>
          <w:sz w:val="18"/>
          <w:szCs w:val="18"/>
        </w:rPr>
        <w:t>)</w:t>
      </w:r>
      <w:r w:rsidR="001B47A0">
        <w:rPr>
          <w:sz w:val="18"/>
          <w:szCs w:val="18"/>
        </w:rPr>
        <w:t> </w:t>
      </w:r>
      <w:r w:rsidRPr="00CB52D0">
        <w:rPr>
          <w:sz w:val="18"/>
          <w:szCs w:val="18"/>
        </w:rPr>
        <w:t>nedskrivning eller konvertering av relevanta kapitalinstrument enligt 6 kap.,</w:t>
      </w:r>
    </w:p>
    <w:p w14:paraId="6E0462EE" w14:textId="77777777" w:rsidR="00890231" w:rsidRPr="00CB52D0" w:rsidRDefault="00890231" w:rsidP="00890231">
      <w:pPr>
        <w:pStyle w:val="Brdtextmedindrag"/>
        <w:rPr>
          <w:sz w:val="18"/>
          <w:szCs w:val="18"/>
        </w:rPr>
      </w:pPr>
      <w:r w:rsidRPr="00CB52D0">
        <w:rPr>
          <w:i/>
          <w:sz w:val="18"/>
          <w:szCs w:val="18"/>
        </w:rPr>
        <w:t>krishanteringsdirektivet</w:t>
      </w:r>
      <w:r w:rsidRPr="00CB52D0">
        <w:rPr>
          <w:sz w:val="18"/>
          <w:szCs w:val="18"/>
        </w:rPr>
        <w:t>: Europaparlamentets och rådets direktiv 2014/59/EU av den 15 maj 2014 om inrättande av en ram för åter</w:t>
      </w:r>
      <w:r w:rsidRPr="00CB52D0">
        <w:rPr>
          <w:sz w:val="18"/>
          <w:szCs w:val="18"/>
        </w:rPr>
        <w:softHyphen/>
        <w:t xml:space="preserve">hämtning och resolution av kreditinstitut och värdepappersföretag och om ändring av rådets direktiv 82/891/EEG och </w:t>
      </w:r>
      <w:r w:rsidRPr="00CB52D0">
        <w:rPr>
          <w:spacing w:val="-4"/>
          <w:sz w:val="18"/>
          <w:szCs w:val="18"/>
        </w:rPr>
        <w:t>Europaparla</w:t>
      </w:r>
      <w:r w:rsidRPr="00CB52D0">
        <w:rPr>
          <w:spacing w:val="-4"/>
          <w:sz w:val="18"/>
          <w:szCs w:val="18"/>
        </w:rPr>
        <w:softHyphen/>
        <w:t>mentets och rådets direktiv 2001/24/EG, 2002/47/EG, 2004/25/EG</w:t>
      </w:r>
      <w:r w:rsidRPr="00CB52D0">
        <w:rPr>
          <w:sz w:val="18"/>
          <w:szCs w:val="18"/>
        </w:rPr>
        <w:t xml:space="preserve">, </w:t>
      </w:r>
      <w:r w:rsidRPr="00CB52D0">
        <w:rPr>
          <w:spacing w:val="-5"/>
          <w:sz w:val="18"/>
          <w:szCs w:val="18"/>
        </w:rPr>
        <w:t>2005/56/EG, 2007/36/EG, 2011/35/EU, 2012/30/EU och 2013/36/EU</w:t>
      </w:r>
      <w:r w:rsidRPr="00CB52D0">
        <w:rPr>
          <w:sz w:val="18"/>
          <w:szCs w:val="18"/>
        </w:rPr>
        <w:t xml:space="preserve"> </w:t>
      </w:r>
      <w:r w:rsidRPr="00CB52D0">
        <w:rPr>
          <w:spacing w:val="-5"/>
          <w:sz w:val="18"/>
          <w:szCs w:val="18"/>
        </w:rPr>
        <w:t>samt Europaparlamentets och rådets förordningar (EU) nr 1093/2010</w:t>
      </w:r>
      <w:r w:rsidRPr="00CB52D0">
        <w:rPr>
          <w:spacing w:val="-4"/>
          <w:sz w:val="18"/>
          <w:szCs w:val="18"/>
        </w:rPr>
        <w:t xml:space="preserve"> och (EU) nr 648/2012, i </w:t>
      </w:r>
      <w:r w:rsidRPr="00CB52D0">
        <w:rPr>
          <w:i/>
          <w:iCs/>
          <w:spacing w:val="-4"/>
          <w:sz w:val="18"/>
          <w:szCs w:val="18"/>
        </w:rPr>
        <w:t>den ursprungliga lydelsen</w:t>
      </w:r>
      <w:r w:rsidRPr="00CB52D0">
        <w:rPr>
          <w:spacing w:val="-4"/>
          <w:sz w:val="18"/>
          <w:szCs w:val="18"/>
        </w:rPr>
        <w:t>,</w:t>
      </w:r>
    </w:p>
    <w:p w14:paraId="3954347B" w14:textId="77777777" w:rsidR="00890231" w:rsidRPr="00CB52D0" w:rsidRDefault="00890231" w:rsidP="00890231">
      <w:pPr>
        <w:pStyle w:val="Brdtextmedindrag"/>
        <w:rPr>
          <w:sz w:val="18"/>
          <w:szCs w:val="18"/>
        </w:rPr>
      </w:pPr>
      <w:r w:rsidRPr="00CB52D0">
        <w:rPr>
          <w:i/>
          <w:spacing w:val="-2"/>
          <w:sz w:val="18"/>
          <w:szCs w:val="18"/>
        </w:rPr>
        <w:t>kritisk verksamhet</w:t>
      </w:r>
      <w:r w:rsidRPr="00CB52D0">
        <w:rPr>
          <w:spacing w:val="-2"/>
          <w:sz w:val="18"/>
          <w:szCs w:val="18"/>
        </w:rPr>
        <w:t>: en tjänst eller en transaktion som, om den upp</w:t>
      </w:r>
      <w:r w:rsidRPr="00CB52D0">
        <w:rPr>
          <w:spacing w:val="-2"/>
          <w:sz w:val="18"/>
          <w:szCs w:val="18"/>
        </w:rPr>
        <w:softHyphen/>
        <w:t>hörde, sannolikt skulle leda till en allvarlig störning i det finansiella systemet</w:t>
      </w:r>
      <w:r w:rsidRPr="00CB52D0">
        <w:rPr>
          <w:sz w:val="18"/>
          <w:szCs w:val="18"/>
        </w:rPr>
        <w:t xml:space="preserve">, </w:t>
      </w:r>
    </w:p>
    <w:p w14:paraId="6E6E1B70" w14:textId="77777777" w:rsidR="00890231" w:rsidRPr="00CB52D0" w:rsidRDefault="00890231" w:rsidP="00890231">
      <w:pPr>
        <w:pStyle w:val="Brdtextmedindrag"/>
        <w:rPr>
          <w:sz w:val="18"/>
          <w:szCs w:val="18"/>
        </w:rPr>
      </w:pPr>
      <w:r w:rsidRPr="00CB52D0">
        <w:rPr>
          <w:i/>
          <w:sz w:val="18"/>
          <w:szCs w:val="18"/>
        </w:rPr>
        <w:t>kvalificerad insättning</w:t>
      </w:r>
      <w:r w:rsidRPr="00CB52D0">
        <w:rPr>
          <w:sz w:val="18"/>
          <w:szCs w:val="18"/>
        </w:rPr>
        <w:t>: en insättning enligt lagen om insättnings</w:t>
      </w:r>
      <w:r w:rsidRPr="00CB52D0">
        <w:rPr>
          <w:sz w:val="18"/>
          <w:szCs w:val="18"/>
        </w:rPr>
        <w:softHyphen/>
        <w:t>garanti som inte är undantagen enligt 4 b eller 5 § den lagen,</w:t>
      </w:r>
    </w:p>
    <w:p w14:paraId="111F7FD7" w14:textId="77777777" w:rsidR="00890231" w:rsidRPr="00CB52D0" w:rsidRDefault="00890231" w:rsidP="00890231">
      <w:pPr>
        <w:pStyle w:val="Brdtextmedindrag"/>
        <w:rPr>
          <w:sz w:val="18"/>
          <w:szCs w:val="18"/>
        </w:rPr>
      </w:pPr>
      <w:r w:rsidRPr="00CB52D0">
        <w:rPr>
          <w:i/>
          <w:spacing w:val="-4"/>
          <w:sz w:val="18"/>
          <w:szCs w:val="18"/>
        </w:rPr>
        <w:t>kärnprimärkapitalinstrument</w:t>
      </w:r>
      <w:r w:rsidRPr="00CB52D0">
        <w:rPr>
          <w:spacing w:val="-4"/>
          <w:sz w:val="18"/>
          <w:szCs w:val="18"/>
        </w:rPr>
        <w:t>: kapitalinstrument som uppfyller vill</w:t>
      </w:r>
      <w:r w:rsidRPr="00CB52D0">
        <w:rPr>
          <w:spacing w:val="-4"/>
          <w:sz w:val="18"/>
          <w:szCs w:val="18"/>
        </w:rPr>
        <w:softHyphen/>
        <w:t>koren</w:t>
      </w:r>
      <w:r w:rsidRPr="00CB52D0">
        <w:rPr>
          <w:sz w:val="18"/>
          <w:szCs w:val="18"/>
        </w:rPr>
        <w:t xml:space="preserve"> i artikel 28.1–28.4, 29.1–29.5 eller 31.1 i tillsynsförordningen,</w:t>
      </w:r>
    </w:p>
    <w:p w14:paraId="0078212B" w14:textId="77777777" w:rsidR="00890231" w:rsidRPr="00CB52D0" w:rsidRDefault="00890231" w:rsidP="00890231">
      <w:pPr>
        <w:pStyle w:val="Brdtextmedindrag"/>
        <w:rPr>
          <w:sz w:val="18"/>
          <w:szCs w:val="18"/>
        </w:rPr>
      </w:pPr>
      <w:r w:rsidRPr="00CB52D0">
        <w:rPr>
          <w:i/>
          <w:sz w:val="18"/>
          <w:szCs w:val="18"/>
        </w:rPr>
        <w:t>moderföretag</w:t>
      </w:r>
      <w:r w:rsidRPr="00CB52D0">
        <w:rPr>
          <w:sz w:val="18"/>
          <w:szCs w:val="18"/>
        </w:rPr>
        <w:t>: ett moderföretag enligt artikel 4.1.15 a i tillsyns</w:t>
      </w:r>
      <w:r w:rsidRPr="00CB52D0">
        <w:rPr>
          <w:sz w:val="18"/>
          <w:szCs w:val="18"/>
        </w:rPr>
        <w:softHyphen/>
        <w:t xml:space="preserve">förordningen, </w:t>
      </w:r>
    </w:p>
    <w:p w14:paraId="1B9D1BBB" w14:textId="77777777" w:rsidR="00890231" w:rsidRPr="00CB52D0" w:rsidRDefault="00890231" w:rsidP="00890231">
      <w:pPr>
        <w:pStyle w:val="Brdtextmedindrag"/>
        <w:rPr>
          <w:sz w:val="18"/>
          <w:szCs w:val="18"/>
        </w:rPr>
      </w:pPr>
      <w:r w:rsidRPr="00CB52D0">
        <w:rPr>
          <w:i/>
          <w:sz w:val="18"/>
          <w:szCs w:val="18"/>
        </w:rPr>
        <w:t>moderföretag inom EES</w:t>
      </w:r>
      <w:r w:rsidRPr="00CB52D0">
        <w:rPr>
          <w:sz w:val="18"/>
          <w:szCs w:val="18"/>
        </w:rPr>
        <w:t>: ett moderinstitut inom EES, ett finan</w:t>
      </w:r>
      <w:r w:rsidRPr="00CB52D0">
        <w:rPr>
          <w:sz w:val="18"/>
          <w:szCs w:val="18"/>
        </w:rPr>
        <w:softHyphen/>
        <w:t>siellt moder</w:t>
      </w:r>
      <w:r w:rsidRPr="00CB52D0">
        <w:rPr>
          <w:sz w:val="18"/>
          <w:szCs w:val="18"/>
        </w:rPr>
        <w:softHyphen/>
        <w:t xml:space="preserve">holdingföretag inom EES eller ett blandat finansiellt moderholdingföretag inom EES, </w:t>
      </w:r>
    </w:p>
    <w:p w14:paraId="753D95BF" w14:textId="77777777" w:rsidR="00890231" w:rsidRPr="00CB52D0" w:rsidRDefault="00890231" w:rsidP="00890231">
      <w:pPr>
        <w:pStyle w:val="Brdtextmedindrag"/>
        <w:rPr>
          <w:sz w:val="18"/>
          <w:szCs w:val="18"/>
        </w:rPr>
      </w:pPr>
      <w:r w:rsidRPr="00CB52D0">
        <w:rPr>
          <w:i/>
          <w:sz w:val="18"/>
          <w:szCs w:val="18"/>
        </w:rPr>
        <w:t>moderföretag i tredjeland</w:t>
      </w:r>
      <w:r w:rsidRPr="00CB52D0">
        <w:rPr>
          <w:sz w:val="18"/>
          <w:szCs w:val="18"/>
        </w:rPr>
        <w:t>: ett moderinstitut, ett finansiellt moder</w:t>
      </w:r>
      <w:r w:rsidRPr="00CB52D0">
        <w:rPr>
          <w:sz w:val="18"/>
          <w:szCs w:val="18"/>
        </w:rPr>
        <w:softHyphen/>
        <w:t>holdingföretag eller ett blandat finansiellt moderholdingföretag som är hemmahörande i ett land utanför EES,</w:t>
      </w:r>
    </w:p>
    <w:p w14:paraId="56A6AA4C" w14:textId="77777777" w:rsidR="00890231" w:rsidRPr="00CB52D0" w:rsidRDefault="00890231" w:rsidP="00890231">
      <w:pPr>
        <w:pStyle w:val="Brdtextmedindrag"/>
        <w:rPr>
          <w:sz w:val="18"/>
          <w:szCs w:val="18"/>
        </w:rPr>
      </w:pPr>
      <w:r w:rsidRPr="00CB52D0">
        <w:rPr>
          <w:i/>
          <w:sz w:val="18"/>
          <w:szCs w:val="18"/>
        </w:rPr>
        <w:t>moderinstitut inom EES</w:t>
      </w:r>
      <w:r w:rsidRPr="00CB52D0">
        <w:rPr>
          <w:sz w:val="18"/>
          <w:szCs w:val="18"/>
        </w:rPr>
        <w:t xml:space="preserve">: ett institut eller ett EES-institut som är ett moderföretag och som inte självt är ett dotterföretag till ett </w:t>
      </w:r>
    </w:p>
    <w:p w14:paraId="52E0090A" w14:textId="77777777" w:rsidR="00890231" w:rsidRPr="00CB52D0" w:rsidRDefault="00890231" w:rsidP="00890231">
      <w:pPr>
        <w:pStyle w:val="Brdtextmedindrag"/>
        <w:rPr>
          <w:sz w:val="18"/>
          <w:szCs w:val="18"/>
        </w:rPr>
      </w:pPr>
      <w:r w:rsidRPr="00CB52D0">
        <w:rPr>
          <w:sz w:val="18"/>
          <w:szCs w:val="18"/>
        </w:rPr>
        <w:t xml:space="preserve">a) annat institut eller ett EES-institut, eller </w:t>
      </w:r>
    </w:p>
    <w:p w14:paraId="77C79FE4" w14:textId="77777777" w:rsidR="00890231" w:rsidRPr="00CB52D0" w:rsidRDefault="00890231" w:rsidP="00890231">
      <w:pPr>
        <w:pStyle w:val="Brdtextmedindrag"/>
        <w:rPr>
          <w:sz w:val="18"/>
          <w:szCs w:val="18"/>
        </w:rPr>
      </w:pPr>
      <w:r w:rsidRPr="00CB52D0">
        <w:rPr>
          <w:sz w:val="18"/>
          <w:szCs w:val="18"/>
        </w:rPr>
        <w:lastRenderedPageBreak/>
        <w:t>b) finansiellt holdingföretag eller ett blandat finansiellt holding</w:t>
      </w:r>
      <w:r w:rsidRPr="00CB52D0">
        <w:rPr>
          <w:sz w:val="18"/>
          <w:szCs w:val="18"/>
        </w:rPr>
        <w:softHyphen/>
        <w:t>företag som är etablerat i något land inom EES,</w:t>
      </w:r>
    </w:p>
    <w:p w14:paraId="404DF72C" w14:textId="77777777" w:rsidR="00890231" w:rsidRPr="00CB52D0" w:rsidRDefault="00890231" w:rsidP="00890231">
      <w:pPr>
        <w:pStyle w:val="Brdtextmedindrag"/>
        <w:rPr>
          <w:sz w:val="18"/>
          <w:szCs w:val="18"/>
        </w:rPr>
      </w:pPr>
      <w:r w:rsidRPr="00CB52D0">
        <w:rPr>
          <w:i/>
          <w:sz w:val="18"/>
          <w:szCs w:val="18"/>
        </w:rPr>
        <w:t>relevanta kapitalinstrument</w:t>
      </w:r>
      <w:r w:rsidRPr="00CB52D0">
        <w:rPr>
          <w:sz w:val="18"/>
          <w:szCs w:val="18"/>
        </w:rPr>
        <w:t>: övriga primärkapitalinstrument och supplementär</w:t>
      </w:r>
      <w:r w:rsidRPr="00CB52D0">
        <w:rPr>
          <w:sz w:val="18"/>
          <w:szCs w:val="18"/>
        </w:rPr>
        <w:softHyphen/>
        <w:t xml:space="preserve">kapitalinstrument, </w:t>
      </w:r>
    </w:p>
    <w:p w14:paraId="0A102AE1" w14:textId="77777777" w:rsidR="00890231" w:rsidRPr="00CB52D0" w:rsidRDefault="00890231" w:rsidP="00890231">
      <w:pPr>
        <w:pStyle w:val="Brdtextmedindrag"/>
        <w:rPr>
          <w:sz w:val="18"/>
          <w:szCs w:val="18"/>
        </w:rPr>
      </w:pPr>
      <w:r w:rsidRPr="00CB52D0">
        <w:rPr>
          <w:i/>
          <w:sz w:val="18"/>
          <w:szCs w:val="18"/>
        </w:rPr>
        <w:t>resolutionsförfarande i tredjeland</w:t>
      </w:r>
      <w:r w:rsidRPr="00CB52D0">
        <w:rPr>
          <w:sz w:val="18"/>
          <w:szCs w:val="18"/>
        </w:rPr>
        <w:t>: en åtgärd som enligt rätten i ett land utanför EES syftar till att hantera en kris i ett tredjelandsinstitut eller i ett moderföretag i tredjeland, om åtgärden är jämförbar med sådana resolutionsåtgärder som får vidtas enligt denna lag i fråga om ändamål och förväntat resultat,</w:t>
      </w:r>
    </w:p>
    <w:p w14:paraId="2949AFB0" w14:textId="77777777" w:rsidR="00890231" w:rsidRPr="00CB52D0" w:rsidRDefault="00890231" w:rsidP="00890231">
      <w:pPr>
        <w:pStyle w:val="Brdtextmedindrag"/>
        <w:rPr>
          <w:sz w:val="18"/>
          <w:szCs w:val="18"/>
        </w:rPr>
      </w:pPr>
      <w:r w:rsidRPr="00CB52D0">
        <w:rPr>
          <w:i/>
          <w:sz w:val="18"/>
          <w:szCs w:val="18"/>
        </w:rPr>
        <w:t>resolutionskollegium</w:t>
      </w:r>
      <w:r w:rsidRPr="00CB52D0">
        <w:rPr>
          <w:sz w:val="18"/>
          <w:szCs w:val="18"/>
        </w:rPr>
        <w:t>: ett resolutionskollegium enligt artikel 88 i krishanterings</w:t>
      </w:r>
      <w:r w:rsidRPr="00CB52D0">
        <w:rPr>
          <w:sz w:val="18"/>
          <w:szCs w:val="18"/>
        </w:rPr>
        <w:softHyphen/>
        <w:t xml:space="preserve">direktivet, </w:t>
      </w:r>
    </w:p>
    <w:p w14:paraId="0AE5C463" w14:textId="77777777" w:rsidR="00890231" w:rsidRPr="00CB52D0" w:rsidRDefault="00890231" w:rsidP="00890231">
      <w:pPr>
        <w:pStyle w:val="Brdtextmedindrag"/>
        <w:rPr>
          <w:sz w:val="18"/>
          <w:szCs w:val="18"/>
        </w:rPr>
      </w:pPr>
      <w:r w:rsidRPr="00CB52D0">
        <w:rPr>
          <w:i/>
          <w:sz w:val="18"/>
          <w:szCs w:val="18"/>
        </w:rPr>
        <w:t>resolutionsåtgärd</w:t>
      </w:r>
      <w:r w:rsidRPr="00CB52D0">
        <w:rPr>
          <w:sz w:val="18"/>
          <w:szCs w:val="18"/>
        </w:rPr>
        <w:t>: någon av de åtgärder som anges i 12 kap. 1 §,</w:t>
      </w:r>
    </w:p>
    <w:p w14:paraId="2BABCE73" w14:textId="77777777" w:rsidR="00890231" w:rsidRPr="00CB52D0" w:rsidRDefault="00890231" w:rsidP="00890231">
      <w:pPr>
        <w:pStyle w:val="Brdtextmedindrag"/>
        <w:rPr>
          <w:sz w:val="18"/>
          <w:szCs w:val="18"/>
        </w:rPr>
      </w:pPr>
      <w:r w:rsidRPr="00CB52D0">
        <w:rPr>
          <w:i/>
          <w:spacing w:val="-5"/>
          <w:sz w:val="18"/>
          <w:szCs w:val="18"/>
        </w:rPr>
        <w:t>samordnande berörd myndighet</w:t>
      </w:r>
      <w:r w:rsidRPr="00CB52D0">
        <w:rPr>
          <w:spacing w:val="-5"/>
          <w:sz w:val="18"/>
          <w:szCs w:val="18"/>
        </w:rPr>
        <w:t>: den berörda myndigheten i samma</w:t>
      </w:r>
      <w:r w:rsidRPr="00CB52D0">
        <w:rPr>
          <w:sz w:val="18"/>
          <w:szCs w:val="18"/>
        </w:rPr>
        <w:t xml:space="preserve"> land inom EES som den samordnande tillsynsmyndigheten,</w:t>
      </w:r>
    </w:p>
    <w:p w14:paraId="791BEC5D" w14:textId="77777777" w:rsidR="00890231" w:rsidRPr="00CB52D0" w:rsidRDefault="00890231" w:rsidP="00890231">
      <w:pPr>
        <w:pStyle w:val="Brdtextmedindrag"/>
        <w:rPr>
          <w:sz w:val="18"/>
          <w:szCs w:val="18"/>
        </w:rPr>
      </w:pPr>
      <w:r w:rsidRPr="00CB52D0">
        <w:rPr>
          <w:i/>
          <w:spacing w:val="-5"/>
          <w:sz w:val="18"/>
          <w:szCs w:val="18"/>
        </w:rPr>
        <w:t>samordnande resolutionsmyndighet</w:t>
      </w:r>
      <w:r w:rsidRPr="00CB52D0">
        <w:rPr>
          <w:spacing w:val="-5"/>
          <w:sz w:val="18"/>
          <w:szCs w:val="18"/>
        </w:rPr>
        <w:t>: resolutionsmyndigheten i samma</w:t>
      </w:r>
      <w:r w:rsidRPr="00CB52D0">
        <w:rPr>
          <w:sz w:val="18"/>
          <w:szCs w:val="18"/>
        </w:rPr>
        <w:t xml:space="preserve"> land inom EES som den samordnande tillsynsmyndigheten,</w:t>
      </w:r>
    </w:p>
    <w:p w14:paraId="3F479CC7" w14:textId="77777777" w:rsidR="00890231" w:rsidRPr="00CB52D0" w:rsidRDefault="00890231" w:rsidP="00890231">
      <w:pPr>
        <w:pStyle w:val="Brdtextmedindrag"/>
        <w:rPr>
          <w:sz w:val="18"/>
          <w:szCs w:val="18"/>
        </w:rPr>
      </w:pPr>
      <w:r w:rsidRPr="00CB52D0">
        <w:rPr>
          <w:i/>
          <w:spacing w:val="-4"/>
          <w:sz w:val="18"/>
          <w:szCs w:val="18"/>
        </w:rPr>
        <w:t>samordnande tillsynsmyndighet</w:t>
      </w:r>
      <w:r w:rsidRPr="00CB52D0">
        <w:rPr>
          <w:spacing w:val="-4"/>
          <w:sz w:val="18"/>
          <w:szCs w:val="18"/>
        </w:rPr>
        <w:t>: en behörig myndighet som ansvarar</w:t>
      </w:r>
      <w:r w:rsidRPr="00CB52D0">
        <w:rPr>
          <w:sz w:val="18"/>
          <w:szCs w:val="18"/>
        </w:rPr>
        <w:t xml:space="preserve"> för att utöva gruppbaserad tillsyn av moderinstitut inom EES och av institut som kontrolleras av finansiella moderholdingföretag inom EES eller blandade finansiella moder</w:t>
      </w:r>
      <w:r w:rsidRPr="00CB52D0">
        <w:rPr>
          <w:sz w:val="18"/>
          <w:szCs w:val="18"/>
        </w:rPr>
        <w:softHyphen/>
        <w:t>holdingföretag inom EES,</w:t>
      </w:r>
    </w:p>
    <w:p w14:paraId="395654D6" w14:textId="77777777" w:rsidR="00890231" w:rsidRPr="00CB52D0" w:rsidRDefault="00890231" w:rsidP="00890231">
      <w:pPr>
        <w:pStyle w:val="Brdtextmedindrag"/>
        <w:rPr>
          <w:sz w:val="18"/>
          <w:szCs w:val="18"/>
        </w:rPr>
      </w:pPr>
      <w:r w:rsidRPr="00CB52D0">
        <w:rPr>
          <w:i/>
          <w:sz w:val="18"/>
          <w:szCs w:val="18"/>
        </w:rPr>
        <w:t>supplementärkapitalinstrument</w:t>
      </w:r>
      <w:r w:rsidRPr="00CB52D0">
        <w:rPr>
          <w:sz w:val="18"/>
          <w:szCs w:val="18"/>
        </w:rPr>
        <w:t>: kapitalinstrument och efterställda lån som uppfyller villkoren i artikel 63 i tillsynsförordningen,</w:t>
      </w:r>
    </w:p>
    <w:p w14:paraId="400167B7" w14:textId="77777777" w:rsidR="00890231" w:rsidRPr="00CB52D0" w:rsidRDefault="00890231" w:rsidP="00890231">
      <w:pPr>
        <w:pStyle w:val="Brdtextmedindrag"/>
        <w:rPr>
          <w:sz w:val="18"/>
          <w:szCs w:val="18"/>
        </w:rPr>
      </w:pPr>
      <w:r w:rsidRPr="00CB52D0">
        <w:rPr>
          <w:i/>
          <w:sz w:val="18"/>
          <w:szCs w:val="18"/>
        </w:rPr>
        <w:t>tillsynsförordningen</w:t>
      </w:r>
      <w:r w:rsidRPr="00CB52D0">
        <w:rPr>
          <w:sz w:val="18"/>
          <w:szCs w:val="18"/>
        </w:rPr>
        <w:t>: Europa</w:t>
      </w:r>
      <w:r w:rsidRPr="00CB52D0">
        <w:rPr>
          <w:sz w:val="18"/>
          <w:szCs w:val="18"/>
        </w:rPr>
        <w:softHyphen/>
        <w:t>parlamentets och rådets förord</w:t>
      </w:r>
      <w:r w:rsidRPr="00CB52D0">
        <w:rPr>
          <w:sz w:val="18"/>
          <w:szCs w:val="18"/>
        </w:rPr>
        <w:softHyphen/>
        <w:t>ning (EU) nr 575/2013 av den 26 juni 2013 om tillsynskrav för kreditinstitut och om ändring av förordning (EU) nr 648/2012,</w:t>
      </w:r>
    </w:p>
    <w:p w14:paraId="10F4A662" w14:textId="77777777" w:rsidR="00890231" w:rsidRPr="00CB52D0" w:rsidRDefault="00890231" w:rsidP="00890231">
      <w:pPr>
        <w:pStyle w:val="Brdtextmedindrag"/>
        <w:rPr>
          <w:sz w:val="18"/>
          <w:szCs w:val="18"/>
        </w:rPr>
      </w:pPr>
      <w:r w:rsidRPr="00CB52D0">
        <w:rPr>
          <w:i/>
          <w:sz w:val="18"/>
          <w:szCs w:val="18"/>
        </w:rPr>
        <w:t>tillsynskollegium</w:t>
      </w:r>
      <w:r w:rsidRPr="00CB52D0">
        <w:rPr>
          <w:sz w:val="18"/>
          <w:szCs w:val="18"/>
        </w:rPr>
        <w:t>: ett tillsyns</w:t>
      </w:r>
      <w:r w:rsidRPr="00CB52D0">
        <w:rPr>
          <w:sz w:val="18"/>
          <w:szCs w:val="18"/>
        </w:rPr>
        <w:softHyphen/>
        <w:t>kollegium enligt artikel 116 i kapitaltäcknings</w:t>
      </w:r>
      <w:r w:rsidRPr="00CB52D0">
        <w:rPr>
          <w:sz w:val="18"/>
          <w:szCs w:val="18"/>
        </w:rPr>
        <w:softHyphen/>
        <w:t xml:space="preserve">direktivet </w:t>
      </w:r>
      <w:r w:rsidRPr="00CB52D0">
        <w:rPr>
          <w:i/>
          <w:sz w:val="18"/>
          <w:szCs w:val="18"/>
        </w:rPr>
        <w:t>eller artikel 48 i Europaparlamentets och rådets direktiv (EU) 2019/2034 av den 27 november 2019 om tillsyn av värdepappersföretag och om änd</w:t>
      </w:r>
      <w:r w:rsidRPr="00CB52D0">
        <w:rPr>
          <w:i/>
          <w:sz w:val="18"/>
          <w:szCs w:val="18"/>
        </w:rPr>
        <w:softHyphen/>
        <w:t xml:space="preserve">ring </w:t>
      </w:r>
      <w:r w:rsidRPr="00CB52D0">
        <w:rPr>
          <w:i/>
          <w:spacing w:val="-4"/>
          <w:sz w:val="18"/>
          <w:szCs w:val="18"/>
        </w:rPr>
        <w:t>av direktiven 2002/87/EG, 2009/65/EG, 2011/61/EU, 2013/36/EU</w:t>
      </w:r>
      <w:r w:rsidRPr="00CB52D0">
        <w:rPr>
          <w:i/>
          <w:sz w:val="18"/>
          <w:szCs w:val="18"/>
        </w:rPr>
        <w:t>, 2014/59/EU och 2014/65/EU, i den ursprungliga lydelsen</w:t>
      </w:r>
      <w:r w:rsidRPr="00CB52D0">
        <w:rPr>
          <w:sz w:val="18"/>
          <w:szCs w:val="18"/>
        </w:rPr>
        <w:t>,</w:t>
      </w:r>
    </w:p>
    <w:p w14:paraId="149FBB58" w14:textId="77777777" w:rsidR="00890231" w:rsidRPr="00CB52D0" w:rsidRDefault="00890231" w:rsidP="00890231">
      <w:pPr>
        <w:pStyle w:val="Brdtextmedindrag"/>
        <w:rPr>
          <w:sz w:val="18"/>
          <w:szCs w:val="18"/>
        </w:rPr>
      </w:pPr>
      <w:r w:rsidRPr="00CB52D0">
        <w:rPr>
          <w:i/>
          <w:sz w:val="18"/>
          <w:szCs w:val="18"/>
        </w:rPr>
        <w:t>tredjelandsinstitut</w:t>
      </w:r>
      <w:r w:rsidRPr="00CB52D0">
        <w:rPr>
          <w:sz w:val="18"/>
          <w:szCs w:val="18"/>
        </w:rPr>
        <w:t>: ett företag som har sitt huvudkontor i ett land utanför EES och som skulle vara ett institut om det var hemma</w:t>
      </w:r>
      <w:r w:rsidRPr="00CB52D0">
        <w:rPr>
          <w:sz w:val="18"/>
          <w:szCs w:val="18"/>
        </w:rPr>
        <w:softHyphen/>
        <w:t>hörande inom EES,</w:t>
      </w:r>
    </w:p>
    <w:p w14:paraId="4EE2EC38" w14:textId="77777777" w:rsidR="00890231" w:rsidRPr="00CB52D0" w:rsidRDefault="00890231" w:rsidP="00890231">
      <w:pPr>
        <w:pStyle w:val="Brdtextmedindrag"/>
        <w:rPr>
          <w:sz w:val="18"/>
          <w:szCs w:val="18"/>
        </w:rPr>
      </w:pPr>
      <w:r w:rsidRPr="00CB52D0">
        <w:rPr>
          <w:i/>
          <w:sz w:val="18"/>
          <w:szCs w:val="18"/>
        </w:rPr>
        <w:t>värdepappersbolag</w:t>
      </w:r>
      <w:r w:rsidRPr="00CB52D0">
        <w:rPr>
          <w:sz w:val="18"/>
          <w:szCs w:val="18"/>
        </w:rPr>
        <w:t>: ett</w:t>
      </w:r>
      <w:r w:rsidRPr="00CB52D0">
        <w:rPr>
          <w:i/>
          <w:sz w:val="18"/>
          <w:szCs w:val="18"/>
        </w:rPr>
        <w:t xml:space="preserve"> </w:t>
      </w:r>
      <w:r w:rsidRPr="00CB52D0">
        <w:rPr>
          <w:iCs/>
          <w:sz w:val="18"/>
          <w:szCs w:val="18"/>
        </w:rPr>
        <w:t xml:space="preserve">svenskt aktiebolag </w:t>
      </w:r>
      <w:r w:rsidRPr="00CB52D0">
        <w:rPr>
          <w:sz w:val="18"/>
          <w:szCs w:val="18"/>
        </w:rPr>
        <w:t>som har tillstånd att driva värdepappersrörelse enligt lagen om värdepappersmarknaden</w:t>
      </w:r>
      <w:r w:rsidRPr="00CB52D0">
        <w:rPr>
          <w:iCs/>
          <w:sz w:val="18"/>
          <w:szCs w:val="18"/>
        </w:rPr>
        <w:t>,</w:t>
      </w:r>
      <w:r w:rsidRPr="00CB52D0">
        <w:rPr>
          <w:sz w:val="18"/>
          <w:szCs w:val="18"/>
        </w:rPr>
        <w:t xml:space="preserve"> om det har tillstånd för någon av de tjänster som anges i 2 kap. 1 § 3</w:t>
      </w:r>
      <w:r w:rsidRPr="00CB52D0">
        <w:rPr>
          <w:i/>
          <w:sz w:val="18"/>
          <w:szCs w:val="18"/>
        </w:rPr>
        <w:t xml:space="preserve"> eller </w:t>
      </w:r>
      <w:r w:rsidRPr="00CB52D0">
        <w:rPr>
          <w:sz w:val="18"/>
          <w:szCs w:val="18"/>
        </w:rPr>
        <w:t>6 den lagen,</w:t>
      </w:r>
    </w:p>
    <w:p w14:paraId="728D0498" w14:textId="77777777" w:rsidR="00890231" w:rsidRPr="00CB52D0" w:rsidRDefault="00890231" w:rsidP="00890231">
      <w:pPr>
        <w:pStyle w:val="Brdtextmedindrag"/>
        <w:rPr>
          <w:i/>
          <w:iCs/>
          <w:sz w:val="18"/>
          <w:szCs w:val="18"/>
        </w:rPr>
      </w:pPr>
      <w:r w:rsidRPr="00CB52D0">
        <w:rPr>
          <w:i/>
          <w:sz w:val="18"/>
          <w:szCs w:val="18"/>
        </w:rPr>
        <w:t>värdepappersbolagsförord</w:t>
      </w:r>
      <w:r w:rsidRPr="00CB52D0">
        <w:rPr>
          <w:i/>
          <w:sz w:val="18"/>
          <w:szCs w:val="18"/>
        </w:rPr>
        <w:softHyphen/>
        <w:t>ningen</w:t>
      </w:r>
      <w:r w:rsidRPr="00CB52D0">
        <w:rPr>
          <w:i/>
          <w:iCs/>
          <w:sz w:val="18"/>
          <w:szCs w:val="18"/>
        </w:rPr>
        <w:t>:</w:t>
      </w:r>
      <w:r w:rsidRPr="00CB52D0">
        <w:rPr>
          <w:sz w:val="18"/>
          <w:szCs w:val="18"/>
        </w:rPr>
        <w:t xml:space="preserve"> </w:t>
      </w:r>
      <w:r w:rsidRPr="00CB52D0">
        <w:rPr>
          <w:i/>
          <w:sz w:val="18"/>
          <w:szCs w:val="18"/>
        </w:rPr>
        <w:t xml:space="preserve">Europaparlamentets och </w:t>
      </w:r>
      <w:r w:rsidRPr="00CB52D0">
        <w:rPr>
          <w:i/>
          <w:spacing w:val="-4"/>
          <w:sz w:val="18"/>
          <w:szCs w:val="18"/>
        </w:rPr>
        <w:t>rådets förordning (EU) 2019/2033</w:t>
      </w:r>
      <w:r w:rsidRPr="00CB52D0">
        <w:rPr>
          <w:i/>
          <w:sz w:val="18"/>
          <w:szCs w:val="18"/>
        </w:rPr>
        <w:t xml:space="preserve"> av </w:t>
      </w:r>
      <w:r w:rsidRPr="00CB52D0">
        <w:rPr>
          <w:i/>
          <w:spacing w:val="-4"/>
          <w:sz w:val="18"/>
          <w:szCs w:val="18"/>
        </w:rPr>
        <w:t>den 27 november 2019 om till</w:t>
      </w:r>
      <w:r w:rsidRPr="00CB52D0">
        <w:rPr>
          <w:i/>
          <w:spacing w:val="-4"/>
          <w:sz w:val="18"/>
          <w:szCs w:val="18"/>
        </w:rPr>
        <w:softHyphen/>
        <w:t>synskrav</w:t>
      </w:r>
      <w:r w:rsidRPr="00CB52D0">
        <w:rPr>
          <w:i/>
          <w:sz w:val="18"/>
          <w:szCs w:val="18"/>
        </w:rPr>
        <w:t xml:space="preserve"> för värdepappersföretag </w:t>
      </w:r>
      <w:r w:rsidRPr="00CB52D0">
        <w:rPr>
          <w:i/>
          <w:spacing w:val="-4"/>
          <w:sz w:val="18"/>
          <w:szCs w:val="18"/>
        </w:rPr>
        <w:t>och om ändring av förordningarna</w:t>
      </w:r>
      <w:r w:rsidRPr="00CB52D0">
        <w:rPr>
          <w:i/>
          <w:sz w:val="18"/>
          <w:szCs w:val="18"/>
        </w:rPr>
        <w:t xml:space="preserve"> (EU) nr 1093/2010, (EU) nr 575/2013, (EU) nr 600/2014 och (EU) nr 806/2014</w:t>
      </w:r>
      <w:r w:rsidRPr="00CB52D0">
        <w:rPr>
          <w:i/>
          <w:iCs/>
          <w:sz w:val="18"/>
          <w:szCs w:val="18"/>
        </w:rPr>
        <w:t>,</w:t>
      </w:r>
      <w:r w:rsidRPr="00CB52D0">
        <w:rPr>
          <w:sz w:val="18"/>
          <w:szCs w:val="18"/>
        </w:rPr>
        <w:t xml:space="preserve"> </w:t>
      </w:r>
      <w:r w:rsidRPr="00CB52D0">
        <w:rPr>
          <w:i/>
          <w:iCs/>
          <w:sz w:val="18"/>
          <w:szCs w:val="18"/>
        </w:rPr>
        <w:t>och</w:t>
      </w:r>
    </w:p>
    <w:p w14:paraId="26F63CC6" w14:textId="77777777" w:rsidR="00890231" w:rsidRPr="00CB52D0" w:rsidRDefault="00890231" w:rsidP="00890231">
      <w:pPr>
        <w:pStyle w:val="Brdtextmedindrag"/>
      </w:pPr>
      <w:r w:rsidRPr="00CB52D0">
        <w:rPr>
          <w:i/>
          <w:sz w:val="18"/>
          <w:szCs w:val="18"/>
        </w:rPr>
        <w:t>övriga primärkapitalinstrument</w:t>
      </w:r>
      <w:r w:rsidRPr="00CB52D0">
        <w:rPr>
          <w:sz w:val="18"/>
          <w:szCs w:val="18"/>
        </w:rPr>
        <w:t>: kapitalinstrument som uppfyller villkoren i artikel 52.1 i tillsynsförordningen.</w:t>
      </w:r>
    </w:p>
    <w:p w14:paraId="4F862DA7" w14:textId="77777777" w:rsidR="00890231" w:rsidRPr="00CB52D0" w:rsidRDefault="00890231" w:rsidP="00890231">
      <w:pPr>
        <w:pStyle w:val="Brdtext"/>
        <w:rPr>
          <w:spacing w:val="-4"/>
        </w:rPr>
      </w:pPr>
    </w:p>
    <w:p w14:paraId="69924292" w14:textId="2A3BC4C5" w:rsidR="00890231" w:rsidRPr="00CB52D0" w:rsidRDefault="00890231" w:rsidP="00C7656A">
      <w:pPr>
        <w:pStyle w:val="Brdtext"/>
        <w:rPr>
          <w:spacing w:val="-4"/>
        </w:rPr>
      </w:pPr>
      <w:r w:rsidRPr="00CB52D0">
        <w:rPr>
          <w:spacing w:val="-4"/>
        </w:rPr>
        <w:t>Paragrafen innehåller definitioner. Ändringarna genomför artikel 2.1.3 i kris</w:t>
      </w:r>
      <w:r w:rsidRPr="00CB52D0">
        <w:rPr>
          <w:spacing w:val="-4"/>
        </w:rPr>
        <w:softHyphen/>
        <w:t>hanteringsdirektivet, i lydelsen enligt arti</w:t>
      </w:r>
      <w:r w:rsidRPr="00CB52D0">
        <w:rPr>
          <w:spacing w:val="-4"/>
        </w:rPr>
        <w:softHyphen/>
        <w:t xml:space="preserve">kel 63.1 i </w:t>
      </w:r>
      <w:r w:rsidRPr="00CB52D0">
        <w:t>värde</w:t>
      </w:r>
      <w:r w:rsidRPr="00CB52D0">
        <w:softHyphen/>
        <w:t>pappersbolags</w:t>
      </w:r>
      <w:r w:rsidRPr="00CB52D0">
        <w:softHyphen/>
        <w:t>direk</w:t>
      </w:r>
      <w:r w:rsidRPr="00CB52D0">
        <w:softHyphen/>
        <w:t xml:space="preserve">tivet </w:t>
      </w:r>
      <w:r w:rsidR="00134261">
        <w:t>och</w:t>
      </w:r>
      <w:r w:rsidR="00134261" w:rsidRPr="00CB52D0">
        <w:t xml:space="preserve"> </w:t>
      </w:r>
      <w:r w:rsidRPr="00CB52D0">
        <w:t>delvis artikel 65 i värdepappersbolagsdirektivet</w:t>
      </w:r>
      <w:r w:rsidRPr="00CB52D0">
        <w:rPr>
          <w:spacing w:val="-4"/>
        </w:rPr>
        <w:t>. Övervägandena finns i avsnitten </w:t>
      </w:r>
      <w:r w:rsidR="00471C2E">
        <w:rPr>
          <w:spacing w:val="-4"/>
        </w:rPr>
        <w:t xml:space="preserve">6.3, </w:t>
      </w:r>
      <w:r w:rsidRPr="00CB52D0">
        <w:rPr>
          <w:spacing w:val="-4"/>
        </w:rPr>
        <w:t>6.4 och 14.2.</w:t>
      </w:r>
    </w:p>
    <w:p w14:paraId="2B10D240" w14:textId="77777777" w:rsidR="00890231" w:rsidRPr="00CB52D0" w:rsidRDefault="00890231" w:rsidP="00740384">
      <w:pPr>
        <w:pStyle w:val="Brdtextmedindrag"/>
      </w:pPr>
      <w:r w:rsidRPr="00CB52D0">
        <w:t>Definitionen av kreditinstitut utvidgas till att omfatta även värde</w:t>
      </w:r>
      <w:r w:rsidRPr="00CB52D0">
        <w:softHyphen/>
        <w:t>pappersbolag som har tillstånd enligt 2 kap. 2 § första stycket 2 och 8 lagen om värdepappersmarknaden, dvs. värdepappersbolag som har tillstånd till att lämna kunder kredit och att ta emot kunders medel på konto.</w:t>
      </w:r>
    </w:p>
    <w:p w14:paraId="43425723" w14:textId="2A2F84A6" w:rsidR="002C0546" w:rsidRPr="00CB52D0" w:rsidRDefault="002C0546" w:rsidP="00C7656A">
      <w:pPr>
        <w:pStyle w:val="Brdtextmedindrag"/>
      </w:pPr>
      <w:r>
        <w:t>Definitionerna av gruppbaserad, kapitalbas och tillsynskollegium kompletteras så att de även avser den innebörd dessa termer har i värde</w:t>
      </w:r>
      <w:r>
        <w:softHyphen/>
        <w:t>pappersbolagsförordningen och värdepappersbolagsdirektivet.</w:t>
      </w:r>
    </w:p>
    <w:p w14:paraId="3F5EBAB7" w14:textId="51F889D0" w:rsidR="00890231" w:rsidRPr="00CB52D0" w:rsidRDefault="00890231" w:rsidP="00C7656A">
      <w:pPr>
        <w:pStyle w:val="Brdtextmedindrag"/>
      </w:pPr>
      <w:r w:rsidRPr="00CB52D0">
        <w:t>Definitionen av värdepappersbolag ändras så att den omfattar bara sådana värdepappersbolag som har tillstånd för handel för egen räk</w:t>
      </w:r>
      <w:r w:rsidRPr="00CB52D0">
        <w:softHyphen/>
        <w:t xml:space="preserve">ning eller för garantigivning avseende finansiella instrument och placering av </w:t>
      </w:r>
      <w:r w:rsidRPr="00CB52D0">
        <w:lastRenderedPageBreak/>
        <w:t xml:space="preserve">finansiella instrument med ett fast åtagande. Att värdepappersbolag </w:t>
      </w:r>
      <w:r w:rsidR="003332C7">
        <w:t>med tillstånd att ta emot medel på konto</w:t>
      </w:r>
      <w:r w:rsidR="003332C7" w:rsidRPr="00CB52D0">
        <w:t xml:space="preserve"> </w:t>
      </w:r>
      <w:r w:rsidRPr="00CB52D0">
        <w:t>ska anses utgöra kreditinstitut följer av defini</w:t>
      </w:r>
      <w:r w:rsidRPr="00CB52D0">
        <w:softHyphen/>
        <w:t xml:space="preserve">tionen av kreditinstitut. </w:t>
      </w:r>
    </w:p>
    <w:p w14:paraId="302DD3AD" w14:textId="681630A5" w:rsidR="00890231" w:rsidRPr="00CB52D0" w:rsidRDefault="00890231" w:rsidP="00C7656A">
      <w:pPr>
        <w:pStyle w:val="Brdtextmedindrag"/>
      </w:pPr>
      <w:r w:rsidRPr="00CB52D0">
        <w:t xml:space="preserve">I paragrafen införs även en </w:t>
      </w:r>
      <w:r w:rsidR="000F0CE2">
        <w:t>kortform för</w:t>
      </w:r>
      <w:r w:rsidRPr="00CB52D0">
        <w:t xml:space="preserve"> värdepappersbolags</w:t>
      </w:r>
      <w:r w:rsidRPr="00CB52D0">
        <w:softHyphen/>
        <w:t>förord</w:t>
      </w:r>
      <w:r w:rsidRPr="00CB52D0">
        <w:softHyphen/>
        <w:t xml:space="preserve">ningen. </w:t>
      </w:r>
      <w:r w:rsidR="00134261">
        <w:t>Hänvisningen till förordningen</w:t>
      </w:r>
      <w:r w:rsidR="00134261" w:rsidRPr="00CB52D0">
        <w:t xml:space="preserve"> </w:t>
      </w:r>
      <w:r w:rsidRPr="00CB52D0">
        <w:t>är dynamisk.</w:t>
      </w:r>
    </w:p>
    <w:p w14:paraId="691E5B7A" w14:textId="77777777" w:rsidR="00890231" w:rsidRPr="00CB52D0" w:rsidRDefault="00890231" w:rsidP="00890231">
      <w:pPr>
        <w:pStyle w:val="Rubrik4utannumrering"/>
      </w:pPr>
      <w:r w:rsidRPr="00CB52D0">
        <w:t>27 kap. Finansiering av resolution</w:t>
      </w:r>
    </w:p>
    <w:p w14:paraId="4CA84A09" w14:textId="77777777" w:rsidR="00890231" w:rsidRPr="00CB52D0" w:rsidRDefault="00890231" w:rsidP="00890231">
      <w:pPr>
        <w:pStyle w:val="Brdtextmedindrag"/>
        <w:ind w:firstLine="0"/>
        <w:rPr>
          <w:sz w:val="18"/>
          <w:szCs w:val="18"/>
        </w:rPr>
      </w:pPr>
      <w:r w:rsidRPr="00CB52D0">
        <w:rPr>
          <w:b/>
          <w:sz w:val="18"/>
          <w:szCs w:val="18"/>
        </w:rPr>
        <w:t>13 §</w:t>
      </w:r>
      <w:r w:rsidRPr="00CB52D0">
        <w:rPr>
          <w:sz w:val="18"/>
          <w:szCs w:val="18"/>
        </w:rPr>
        <w:t>    Avgiftsskyldiga ska betala årliga resolutionsavgifter. De samman</w:t>
      </w:r>
      <w:r w:rsidRPr="00CB52D0">
        <w:rPr>
          <w:sz w:val="18"/>
          <w:szCs w:val="18"/>
        </w:rPr>
        <w:softHyphen/>
        <w:t xml:space="preserve">lagda resolutionsavgifterna för ett år ska uppgå till 0,05 procent av det totala underlag för samtliga avgiftsskyldiga som beräknas enligt 14 § (avgiftsunderlaget). </w:t>
      </w:r>
    </w:p>
    <w:p w14:paraId="6F2D18A1" w14:textId="77777777" w:rsidR="00890231" w:rsidRPr="00CB52D0" w:rsidRDefault="00890231" w:rsidP="00890231">
      <w:pPr>
        <w:pStyle w:val="Brdtextmedindrag"/>
        <w:rPr>
          <w:sz w:val="18"/>
          <w:szCs w:val="18"/>
        </w:rPr>
      </w:pPr>
      <w:r w:rsidRPr="00CB52D0">
        <w:rPr>
          <w:sz w:val="18"/>
          <w:szCs w:val="18"/>
        </w:rPr>
        <w:t>Om inte annat följer av tredje stycket fastställs den resolutions</w:t>
      </w:r>
      <w:r w:rsidRPr="00CB52D0">
        <w:rPr>
          <w:sz w:val="18"/>
          <w:szCs w:val="18"/>
        </w:rPr>
        <w:softHyphen/>
        <w:t>avgift som en avgiftsskyldig ska betala i enlighet med förordningen om resolutionsavgifter.</w:t>
      </w:r>
    </w:p>
    <w:p w14:paraId="3016BEC4" w14:textId="77777777" w:rsidR="00890231" w:rsidRPr="00CB52D0" w:rsidRDefault="00890231" w:rsidP="00890231">
      <w:pPr>
        <w:pStyle w:val="Brdtextmedindrag"/>
        <w:rPr>
          <w:sz w:val="18"/>
          <w:szCs w:val="18"/>
        </w:rPr>
      </w:pPr>
      <w:r w:rsidRPr="00CB52D0">
        <w:rPr>
          <w:sz w:val="18"/>
          <w:szCs w:val="18"/>
        </w:rPr>
        <w:t>Det som i artiklarna 4.1, 6–9, 12.1, 14.2, 14.3, 14.6 och 17.2 i förordningen om resolutions</w:t>
      </w:r>
      <w:r w:rsidRPr="00CB52D0">
        <w:rPr>
          <w:sz w:val="18"/>
          <w:szCs w:val="18"/>
        </w:rPr>
        <w:softHyphen/>
        <w:t xml:space="preserve">avgifter anges om metoden för riskjustering av resolutionsavgift och om uppgiftsskyldighet, ska inte tillämpas för EES-filialer. För </w:t>
      </w:r>
      <w:r w:rsidRPr="00CB52D0">
        <w:rPr>
          <w:i/>
          <w:sz w:val="18"/>
          <w:szCs w:val="18"/>
        </w:rPr>
        <w:t>EES-filialer</w:t>
      </w:r>
      <w:r w:rsidRPr="00CB52D0">
        <w:rPr>
          <w:sz w:val="18"/>
          <w:szCs w:val="18"/>
        </w:rPr>
        <w:t xml:space="preserve"> ska risk</w:t>
      </w:r>
      <w:r w:rsidRPr="00CB52D0">
        <w:rPr>
          <w:sz w:val="18"/>
          <w:szCs w:val="18"/>
        </w:rPr>
        <w:softHyphen/>
        <w:t>justering av resolutionsavgift ske i enlig</w:t>
      </w:r>
      <w:r w:rsidRPr="00CB52D0">
        <w:rPr>
          <w:sz w:val="18"/>
          <w:szCs w:val="18"/>
        </w:rPr>
        <w:softHyphen/>
        <w:t>het med de kriterier som anges i a</w:t>
      </w:r>
      <w:r w:rsidRPr="00CB52D0">
        <w:rPr>
          <w:spacing w:val="-5"/>
          <w:sz w:val="18"/>
          <w:szCs w:val="18"/>
        </w:rPr>
        <w:t>rtikel 103.7 i krishanteringsdirek</w:t>
      </w:r>
      <w:r w:rsidRPr="00CB52D0">
        <w:rPr>
          <w:spacing w:val="-5"/>
          <w:sz w:val="18"/>
          <w:szCs w:val="18"/>
        </w:rPr>
        <w:softHyphen/>
        <w:t>tiv</w:t>
      </w:r>
      <w:r w:rsidRPr="00CB52D0">
        <w:rPr>
          <w:sz w:val="18"/>
          <w:szCs w:val="18"/>
        </w:rPr>
        <w:t>et och föreskrifter som har meddelats</w:t>
      </w:r>
      <w:r w:rsidRPr="00CB52D0">
        <w:rPr>
          <w:spacing w:val="-4"/>
          <w:sz w:val="18"/>
          <w:szCs w:val="18"/>
        </w:rPr>
        <w:t xml:space="preserve"> med stöd av 29 kap.</w:t>
      </w:r>
      <w:r w:rsidRPr="00CB52D0">
        <w:rPr>
          <w:sz w:val="18"/>
          <w:szCs w:val="18"/>
        </w:rPr>
        <w:t xml:space="preserve"> 1 § 8.</w:t>
      </w:r>
    </w:p>
    <w:p w14:paraId="73A13CCB" w14:textId="77777777" w:rsidR="00890231" w:rsidRPr="00CB52D0" w:rsidRDefault="00890231" w:rsidP="00890231">
      <w:pPr>
        <w:pStyle w:val="Brdtextmedindrag"/>
        <w:rPr>
          <w:sz w:val="18"/>
          <w:szCs w:val="18"/>
        </w:rPr>
      </w:pPr>
      <w:r w:rsidRPr="00CB52D0">
        <w:rPr>
          <w:sz w:val="18"/>
          <w:szCs w:val="18"/>
        </w:rPr>
        <w:t>Resolutionsavgift ska betalas så länge som behållningen i resolu</w:t>
      </w:r>
      <w:r w:rsidRPr="00CB52D0">
        <w:rPr>
          <w:sz w:val="18"/>
          <w:szCs w:val="18"/>
        </w:rPr>
        <w:softHyphen/>
        <w:t>tionsreserven vid utgången av det år avgiften avser understiger tre procent av de garanterade insättningarna.</w:t>
      </w:r>
    </w:p>
    <w:p w14:paraId="0BA61E8D" w14:textId="77777777" w:rsidR="00890231" w:rsidRPr="00CB52D0" w:rsidRDefault="00890231" w:rsidP="00890231">
      <w:pPr>
        <w:pStyle w:val="Brdtextmedindrag"/>
      </w:pPr>
    </w:p>
    <w:p w14:paraId="7EEEC2CA" w14:textId="51A7EA19" w:rsidR="00890231" w:rsidRPr="00CB52D0" w:rsidRDefault="00890231" w:rsidP="00890231">
      <w:pPr>
        <w:pStyle w:val="Brdtext"/>
        <w:rPr>
          <w:spacing w:val="-4"/>
        </w:rPr>
      </w:pPr>
      <w:r w:rsidRPr="00CB52D0">
        <w:rPr>
          <w:spacing w:val="-4"/>
        </w:rPr>
        <w:t xml:space="preserve">Paragrafen innehåller bestämmelser om resolutionsavgift. Ändringarna genomför delvis artikel 65 i värdepappersbolagsdirektivet. Övervägandena finns i avsnitt 14.2. </w:t>
      </w:r>
    </w:p>
    <w:p w14:paraId="28B3A8BC" w14:textId="77777777" w:rsidR="00890231" w:rsidRPr="00CB52D0" w:rsidRDefault="00890231" w:rsidP="00890231">
      <w:pPr>
        <w:pStyle w:val="Brdtextmedindrag"/>
      </w:pPr>
      <w:r w:rsidRPr="00CB52D0">
        <w:rPr>
          <w:spacing w:val="-4"/>
        </w:rPr>
        <w:t>I</w:t>
      </w:r>
      <w:r w:rsidRPr="00CB52D0">
        <w:t xml:space="preserve"> </w:t>
      </w:r>
      <w:r w:rsidRPr="00CB52D0">
        <w:rPr>
          <w:i/>
        </w:rPr>
        <w:t>tredje stycket</w:t>
      </w:r>
      <w:r w:rsidRPr="00CB52D0">
        <w:t xml:space="preserve"> tas en hänvisning bort när det gäller vissa värde</w:t>
      </w:r>
      <w:r w:rsidRPr="00CB52D0">
        <w:softHyphen/>
        <w:t>pappers</w:t>
      </w:r>
      <w:r w:rsidRPr="00CB52D0">
        <w:softHyphen/>
        <w:t xml:space="preserve">bolag som omfattas av en viss definition i tillsynsförordningen respektive driver viss verksamhet som avses i </w:t>
      </w:r>
      <w:r w:rsidRPr="00CB52D0">
        <w:rPr>
          <w:iCs/>
        </w:rPr>
        <w:t>Europa</w:t>
      </w:r>
      <w:r w:rsidRPr="00CB52D0">
        <w:rPr>
          <w:iCs/>
        </w:rPr>
        <w:softHyphen/>
        <w:t>parlamentets och rådets direktiv 2</w:t>
      </w:r>
      <w:r w:rsidRPr="00CB52D0">
        <w:rPr>
          <w:iCs/>
          <w:spacing w:val="-4"/>
        </w:rPr>
        <w:t>004/39/EG</w:t>
      </w:r>
      <w:r w:rsidRPr="00CB52D0">
        <w:t>. Ändringen är en följd av att sådana värdepappers</w:t>
      </w:r>
      <w:r w:rsidRPr="00CB52D0">
        <w:softHyphen/>
        <w:t>bolag inte längre ska tillämpa tillsyns</w:t>
      </w:r>
      <w:r w:rsidRPr="00CB52D0">
        <w:softHyphen/>
        <w:t>förordningen.</w:t>
      </w:r>
    </w:p>
    <w:p w14:paraId="0F5CF6C3" w14:textId="77777777" w:rsidR="00890231" w:rsidRPr="00CB52D0" w:rsidRDefault="00890231" w:rsidP="00890231">
      <w:pPr>
        <w:pStyle w:val="Brdtextmedindrag"/>
      </w:pPr>
    </w:p>
    <w:p w14:paraId="7C734EBC" w14:textId="77777777" w:rsidR="00890231" w:rsidRPr="00CB52D0" w:rsidRDefault="00890231" w:rsidP="00890231">
      <w:pPr>
        <w:pStyle w:val="Brdtext"/>
        <w:rPr>
          <w:sz w:val="18"/>
          <w:szCs w:val="18"/>
        </w:rPr>
      </w:pPr>
      <w:r w:rsidRPr="00CB52D0">
        <w:rPr>
          <w:b/>
          <w:sz w:val="18"/>
          <w:szCs w:val="18"/>
        </w:rPr>
        <w:t>14 §</w:t>
      </w:r>
      <w:r w:rsidRPr="00CB52D0">
        <w:rPr>
          <w:sz w:val="18"/>
          <w:szCs w:val="18"/>
        </w:rPr>
        <w:t>    Avgiftsunderlaget är summan av den avgiftsskyldiges skulder med avdrag för garanterade in</w:t>
      </w:r>
      <w:r w:rsidRPr="00CB52D0">
        <w:rPr>
          <w:sz w:val="18"/>
          <w:szCs w:val="18"/>
        </w:rPr>
        <w:softHyphen/>
        <w:t>sättningar, skulder som anges i artikel 5.1 i förordningen om resolutionsavgifter och de skul</w:t>
      </w:r>
      <w:r w:rsidRPr="00CB52D0">
        <w:rPr>
          <w:sz w:val="18"/>
          <w:szCs w:val="18"/>
        </w:rPr>
        <w:softHyphen/>
        <w:t>der som får ingå i den avgifts</w:t>
      </w:r>
      <w:r w:rsidRPr="00CB52D0">
        <w:rPr>
          <w:sz w:val="18"/>
          <w:szCs w:val="18"/>
        </w:rPr>
        <w:softHyphen/>
      </w:r>
      <w:r w:rsidRPr="00CB52D0">
        <w:rPr>
          <w:spacing w:val="-5"/>
          <w:sz w:val="18"/>
          <w:szCs w:val="18"/>
        </w:rPr>
        <w:t>skyldiges kapitalbas enligt tillsyns</w:t>
      </w:r>
      <w:r w:rsidRPr="00CB52D0">
        <w:rPr>
          <w:spacing w:val="-5"/>
          <w:sz w:val="18"/>
          <w:szCs w:val="18"/>
        </w:rPr>
        <w:softHyphen/>
        <w:t>förordningen</w:t>
      </w:r>
      <w:r w:rsidRPr="00CB52D0">
        <w:rPr>
          <w:sz w:val="18"/>
          <w:szCs w:val="18"/>
        </w:rPr>
        <w:t xml:space="preserve"> </w:t>
      </w:r>
      <w:r w:rsidRPr="00CB52D0">
        <w:rPr>
          <w:i/>
          <w:sz w:val="18"/>
          <w:szCs w:val="18"/>
        </w:rPr>
        <w:t>eller värdepappers</w:t>
      </w:r>
      <w:r w:rsidRPr="00CB52D0">
        <w:rPr>
          <w:i/>
          <w:sz w:val="18"/>
          <w:szCs w:val="18"/>
        </w:rPr>
        <w:softHyphen/>
        <w:t>bolagsförordningen</w:t>
      </w:r>
      <w:r w:rsidRPr="00CB52D0">
        <w:rPr>
          <w:sz w:val="18"/>
          <w:szCs w:val="18"/>
        </w:rPr>
        <w:t>.</w:t>
      </w:r>
    </w:p>
    <w:p w14:paraId="6EA06F77" w14:textId="77777777" w:rsidR="00890231" w:rsidRPr="00CB52D0" w:rsidRDefault="00890231" w:rsidP="00890231">
      <w:pPr>
        <w:pStyle w:val="Brdtextmedindrag"/>
        <w:rPr>
          <w:sz w:val="18"/>
          <w:szCs w:val="18"/>
        </w:rPr>
      </w:pPr>
      <w:r w:rsidRPr="00CB52D0">
        <w:rPr>
          <w:sz w:val="18"/>
          <w:szCs w:val="18"/>
        </w:rPr>
        <w:t>Om inte annat följer av artikel 5.2–5.4 i förordningen om resolu</w:t>
      </w:r>
      <w:r w:rsidRPr="00CB52D0">
        <w:rPr>
          <w:sz w:val="18"/>
          <w:szCs w:val="18"/>
        </w:rPr>
        <w:softHyphen/>
        <w:t>tionsavgifter, ska skulderna beräknas på det sätt som gäller för upp</w:t>
      </w:r>
      <w:r w:rsidRPr="00CB52D0">
        <w:rPr>
          <w:sz w:val="18"/>
          <w:szCs w:val="18"/>
        </w:rPr>
        <w:softHyphen/>
        <w:t>tagande av skulder i balansräkning enligt lagen (1995:1559) om års</w:t>
      </w:r>
      <w:r w:rsidRPr="00CB52D0">
        <w:rPr>
          <w:sz w:val="18"/>
          <w:szCs w:val="18"/>
        </w:rPr>
        <w:softHyphen/>
        <w:t>redovisning i kreditinstitut och värdepappersbolag.</w:t>
      </w:r>
    </w:p>
    <w:p w14:paraId="1BE11B19" w14:textId="77777777" w:rsidR="00890231" w:rsidRPr="00CB52D0" w:rsidRDefault="00890231" w:rsidP="00890231">
      <w:pPr>
        <w:pStyle w:val="Brdtext"/>
      </w:pPr>
    </w:p>
    <w:p w14:paraId="25D95318" w14:textId="77777777" w:rsidR="00890231" w:rsidRPr="00CB52D0" w:rsidRDefault="00890231" w:rsidP="00890231">
      <w:pPr>
        <w:pStyle w:val="Brdtext"/>
        <w:rPr>
          <w:spacing w:val="-4"/>
        </w:rPr>
      </w:pPr>
      <w:r w:rsidRPr="00CB52D0">
        <w:rPr>
          <w:spacing w:val="-4"/>
        </w:rPr>
        <w:t xml:space="preserve">Paragrafen innehåller bestämmelser om avgiftsunderlaget. Ändringarna genomför delvis artikel 65 i värdepappersbolagsdirektivet. Övervägandena finns i avsnitt 14.2. </w:t>
      </w:r>
    </w:p>
    <w:p w14:paraId="1D557E5C" w14:textId="77777777" w:rsidR="00890231" w:rsidRDefault="00890231" w:rsidP="00890231">
      <w:pPr>
        <w:pStyle w:val="Brdtextmedindrag"/>
      </w:pPr>
      <w:r w:rsidRPr="00CB52D0">
        <w:rPr>
          <w:spacing w:val="-4"/>
        </w:rPr>
        <w:t>Ändringen</w:t>
      </w:r>
      <w:r w:rsidRPr="00CB52D0">
        <w:t xml:space="preserve"> i </w:t>
      </w:r>
      <w:r w:rsidRPr="00CB52D0">
        <w:rPr>
          <w:i/>
        </w:rPr>
        <w:t xml:space="preserve">första stycket </w:t>
      </w:r>
      <w:r w:rsidRPr="00CB52D0">
        <w:rPr>
          <w:iCs/>
        </w:rPr>
        <w:t>inneb</w:t>
      </w:r>
      <w:r w:rsidRPr="00CB52D0">
        <w:t>är att det införs en hänvisning till värde</w:t>
      </w:r>
      <w:r w:rsidRPr="00CB52D0">
        <w:softHyphen/>
        <w:t>pappersbolagsförordningen och är en följd av att de flesta värdepappers</w:t>
      </w:r>
      <w:r w:rsidRPr="00CB52D0">
        <w:softHyphen/>
        <w:t>bolag ska till</w:t>
      </w:r>
      <w:r w:rsidRPr="00CB52D0">
        <w:softHyphen/>
        <w:t>ämpa den förordningen. Hänvisningarna till tillsyns</w:t>
      </w:r>
      <w:r w:rsidRPr="00CB52D0">
        <w:softHyphen/>
        <w:t>förord</w:t>
      </w:r>
      <w:r w:rsidRPr="00CB52D0">
        <w:softHyphen/>
        <w:t>ningen och värdepappersbolagsförordningen är dynamiska.</w:t>
      </w:r>
    </w:p>
    <w:p w14:paraId="0F418AD8" w14:textId="77777777" w:rsidR="00890231" w:rsidRPr="00CB52D0" w:rsidRDefault="00890231" w:rsidP="00890231">
      <w:pPr>
        <w:pStyle w:val="Rubrik2"/>
      </w:pPr>
      <w:bookmarkStart w:id="458" w:name="_Toc33087334"/>
      <w:bookmarkStart w:id="459" w:name="_Toc65160343"/>
      <w:bookmarkStart w:id="460" w:name="_Toc68700560"/>
      <w:r w:rsidRPr="00CB52D0">
        <w:lastRenderedPageBreak/>
        <w:t xml:space="preserve">Förslaget till lag om ändring i </w:t>
      </w:r>
      <w:bookmarkStart w:id="461" w:name="_Hlk13835432"/>
      <w:r w:rsidRPr="00CB52D0">
        <w:t>lagen (2018:1219) om</w:t>
      </w:r>
      <w:r w:rsidRPr="00CB52D0">
        <w:rPr>
          <w:rFonts w:ascii="Cambria" w:hAnsi="Cambria"/>
        </w:rPr>
        <w:t> </w:t>
      </w:r>
      <w:r w:rsidRPr="00CB52D0">
        <w:t>försäkringsdistribution</w:t>
      </w:r>
      <w:bookmarkEnd w:id="458"/>
      <w:bookmarkEnd w:id="459"/>
      <w:bookmarkEnd w:id="461"/>
      <w:bookmarkEnd w:id="460"/>
    </w:p>
    <w:p w14:paraId="607839F0" w14:textId="77777777" w:rsidR="00890231" w:rsidRPr="00CB52D0" w:rsidRDefault="00890231" w:rsidP="00890231">
      <w:pPr>
        <w:pStyle w:val="Rubrik4utannumrering"/>
        <w:spacing w:before="0"/>
      </w:pPr>
      <w:r w:rsidRPr="00CB52D0">
        <w:t>1 kap. Tillämpningsområde och uttryck i lagen</w:t>
      </w:r>
    </w:p>
    <w:p w14:paraId="7F53923C" w14:textId="77777777" w:rsidR="00890231" w:rsidRPr="00CB52D0" w:rsidRDefault="00890231" w:rsidP="00890231">
      <w:pPr>
        <w:pStyle w:val="Brdtextmedindrag"/>
        <w:ind w:firstLine="0"/>
        <w:rPr>
          <w:sz w:val="18"/>
          <w:szCs w:val="18"/>
        </w:rPr>
      </w:pPr>
      <w:r w:rsidRPr="00CB52D0">
        <w:rPr>
          <w:b/>
          <w:sz w:val="18"/>
          <w:szCs w:val="18"/>
        </w:rPr>
        <w:t>9 §</w:t>
      </w:r>
      <w:r w:rsidRPr="00CB52D0">
        <w:rPr>
          <w:sz w:val="18"/>
          <w:szCs w:val="18"/>
        </w:rPr>
        <w:t>    I denna lag betyder</w:t>
      </w:r>
    </w:p>
    <w:p w14:paraId="441E1723" w14:textId="77777777" w:rsidR="00890231" w:rsidRPr="00CB52D0" w:rsidRDefault="00890231" w:rsidP="00890231">
      <w:pPr>
        <w:pStyle w:val="Brdtextmedindrag"/>
        <w:rPr>
          <w:sz w:val="18"/>
          <w:szCs w:val="18"/>
        </w:rPr>
      </w:pPr>
      <w:r w:rsidRPr="00CB52D0">
        <w:rPr>
          <w:sz w:val="18"/>
          <w:szCs w:val="18"/>
        </w:rPr>
        <w:t>1. </w:t>
      </w:r>
      <w:r w:rsidRPr="00CB52D0">
        <w:rPr>
          <w:i/>
          <w:sz w:val="18"/>
          <w:szCs w:val="18"/>
        </w:rPr>
        <w:t>anknuten försäkringsförmedlare</w:t>
      </w:r>
      <w:r w:rsidRPr="00CB52D0">
        <w:rPr>
          <w:sz w:val="18"/>
          <w:szCs w:val="18"/>
        </w:rPr>
        <w:t>: en försäkringsförmedlare som har träffat avtal med ett eller flera försäkringsföretag om att distri</w:t>
      </w:r>
      <w:r w:rsidRPr="00CB52D0">
        <w:rPr>
          <w:sz w:val="18"/>
          <w:szCs w:val="18"/>
        </w:rPr>
        <w:softHyphen/>
        <w:t>buera försäkringsprodukter, om dessa produkter inte konkurrerar med varandra och avtalet innebär att försäkringsföretaget är ansva</w:t>
      </w:r>
      <w:r w:rsidRPr="00CB52D0">
        <w:rPr>
          <w:sz w:val="18"/>
          <w:szCs w:val="18"/>
        </w:rPr>
        <w:softHyphen/>
        <w:t>rigt för ren förmögenhetsskada enligt 4 kap. 16 §,</w:t>
      </w:r>
    </w:p>
    <w:p w14:paraId="516A5F9F" w14:textId="77777777" w:rsidR="00890231" w:rsidRPr="00CB52D0" w:rsidRDefault="00890231" w:rsidP="00890231">
      <w:pPr>
        <w:pStyle w:val="Brdtextmedindrag"/>
        <w:rPr>
          <w:sz w:val="18"/>
          <w:szCs w:val="18"/>
        </w:rPr>
      </w:pPr>
      <w:r w:rsidRPr="00CB52D0">
        <w:rPr>
          <w:sz w:val="18"/>
          <w:szCs w:val="18"/>
        </w:rPr>
        <w:t>2. </w:t>
      </w:r>
      <w:r w:rsidRPr="00CB52D0">
        <w:rPr>
          <w:i/>
          <w:sz w:val="18"/>
          <w:szCs w:val="18"/>
        </w:rPr>
        <w:t>anknuten sidoverksam försäkringsförmedlare</w:t>
      </w:r>
      <w:r w:rsidRPr="00CB52D0">
        <w:rPr>
          <w:sz w:val="18"/>
          <w:szCs w:val="18"/>
        </w:rPr>
        <w:t>: en sidoverksam försäkrings</w:t>
      </w:r>
      <w:r w:rsidRPr="00CB52D0">
        <w:rPr>
          <w:sz w:val="18"/>
          <w:szCs w:val="18"/>
        </w:rPr>
        <w:softHyphen/>
        <w:t>förmedlare som har träffat avtal med ett eller flera för</w:t>
      </w:r>
      <w:r w:rsidRPr="00CB52D0">
        <w:rPr>
          <w:sz w:val="18"/>
          <w:szCs w:val="18"/>
        </w:rPr>
        <w:softHyphen/>
      </w:r>
      <w:r w:rsidRPr="00CB52D0">
        <w:rPr>
          <w:spacing w:val="-4"/>
          <w:sz w:val="18"/>
          <w:szCs w:val="18"/>
        </w:rPr>
        <w:t>säkringsföretag eller försäkringsförmedlare om att distribuera sådana</w:t>
      </w:r>
      <w:r w:rsidRPr="00CB52D0">
        <w:rPr>
          <w:sz w:val="18"/>
          <w:szCs w:val="18"/>
        </w:rPr>
        <w:t xml:space="preserve"> försäkringsprodukter som anges i 20 b och c, om avtalet innebär att försäkringsföretaget eller försäkringsförmedlaren är ansvarig för ren förmögenhetsskada enligt 4 kap. 16 §,</w:t>
      </w:r>
    </w:p>
    <w:p w14:paraId="78E342A8" w14:textId="77777777" w:rsidR="00890231" w:rsidRPr="00CB52D0" w:rsidRDefault="00890231" w:rsidP="00890231">
      <w:pPr>
        <w:pStyle w:val="Brdtextmedindrag"/>
        <w:rPr>
          <w:sz w:val="18"/>
          <w:szCs w:val="18"/>
        </w:rPr>
      </w:pPr>
      <w:r w:rsidRPr="00CB52D0">
        <w:rPr>
          <w:sz w:val="18"/>
          <w:szCs w:val="18"/>
        </w:rPr>
        <w:t>3. </w:t>
      </w:r>
      <w:r w:rsidRPr="00CB52D0">
        <w:rPr>
          <w:i/>
          <w:sz w:val="18"/>
          <w:szCs w:val="18"/>
        </w:rPr>
        <w:t>behörig myndighet</w:t>
      </w:r>
      <w:r w:rsidRPr="00CB52D0">
        <w:rPr>
          <w:sz w:val="18"/>
          <w:szCs w:val="18"/>
        </w:rPr>
        <w:t>: en utländsk myndighet eller annat utländskt organ som har behörighet att besluta om tillstånd för eller registrer</w:t>
      </w:r>
      <w:r w:rsidRPr="00CB52D0">
        <w:rPr>
          <w:sz w:val="18"/>
          <w:szCs w:val="18"/>
        </w:rPr>
        <w:softHyphen/>
        <w:t>ing av försäkrings</w:t>
      </w:r>
      <w:r w:rsidRPr="00CB52D0">
        <w:rPr>
          <w:sz w:val="18"/>
          <w:szCs w:val="18"/>
        </w:rPr>
        <w:softHyphen/>
        <w:t>förmedlare eller att utöva tillsyn över försäkrings</w:t>
      </w:r>
      <w:r w:rsidRPr="00CB52D0">
        <w:rPr>
          <w:sz w:val="18"/>
          <w:szCs w:val="18"/>
        </w:rPr>
        <w:softHyphen/>
        <w:t>förmedlare,</w:t>
      </w:r>
    </w:p>
    <w:p w14:paraId="41811673" w14:textId="77777777" w:rsidR="00890231" w:rsidRPr="00CB52D0" w:rsidRDefault="00890231" w:rsidP="00890231">
      <w:pPr>
        <w:pStyle w:val="Brdtextmedindrag"/>
        <w:rPr>
          <w:sz w:val="18"/>
          <w:szCs w:val="18"/>
        </w:rPr>
      </w:pPr>
      <w:r w:rsidRPr="00CB52D0">
        <w:rPr>
          <w:sz w:val="18"/>
          <w:szCs w:val="18"/>
        </w:rPr>
        <w:t>4. </w:t>
      </w:r>
      <w:r w:rsidRPr="00CB52D0">
        <w:rPr>
          <w:i/>
          <w:sz w:val="18"/>
          <w:szCs w:val="18"/>
        </w:rPr>
        <w:t>EES</w:t>
      </w:r>
      <w:r w:rsidRPr="00CB52D0">
        <w:rPr>
          <w:sz w:val="18"/>
          <w:szCs w:val="18"/>
        </w:rPr>
        <w:t xml:space="preserve">: Europeiska ekonomiska samarbetsområdet, </w:t>
      </w:r>
    </w:p>
    <w:p w14:paraId="10471784" w14:textId="77777777" w:rsidR="00890231" w:rsidRPr="00CB52D0" w:rsidRDefault="00890231" w:rsidP="00890231">
      <w:pPr>
        <w:pStyle w:val="Brdtextmedindrag"/>
        <w:rPr>
          <w:sz w:val="18"/>
          <w:szCs w:val="18"/>
        </w:rPr>
      </w:pPr>
      <w:r w:rsidRPr="00CB52D0">
        <w:rPr>
          <w:sz w:val="18"/>
          <w:szCs w:val="18"/>
        </w:rPr>
        <w:t>5. </w:t>
      </w:r>
      <w:r w:rsidRPr="00CB52D0">
        <w:rPr>
          <w:i/>
          <w:sz w:val="18"/>
          <w:szCs w:val="18"/>
        </w:rPr>
        <w:t>EES-försäkringsförmedlare</w:t>
      </w:r>
      <w:r w:rsidRPr="00CB52D0">
        <w:rPr>
          <w:sz w:val="18"/>
          <w:szCs w:val="18"/>
        </w:rPr>
        <w:t>: en utländsk försäkringsförmedlare vars hemland är ett annat land inom EES och som omfattas av för</w:t>
      </w:r>
      <w:r w:rsidRPr="00CB52D0">
        <w:rPr>
          <w:sz w:val="18"/>
          <w:szCs w:val="18"/>
        </w:rPr>
        <w:softHyphen/>
        <w:t>säkringsdistributionsdirektivet,</w:t>
      </w:r>
    </w:p>
    <w:p w14:paraId="125DDF59" w14:textId="77777777" w:rsidR="00890231" w:rsidRPr="00CB52D0" w:rsidRDefault="00890231" w:rsidP="00890231">
      <w:pPr>
        <w:pStyle w:val="Brdtextmedindrag"/>
        <w:rPr>
          <w:sz w:val="18"/>
          <w:szCs w:val="18"/>
        </w:rPr>
      </w:pPr>
      <w:r w:rsidRPr="00CB52D0">
        <w:rPr>
          <w:sz w:val="18"/>
          <w:szCs w:val="18"/>
        </w:rPr>
        <w:t>6. </w:t>
      </w:r>
      <w:r w:rsidRPr="00CB52D0">
        <w:rPr>
          <w:i/>
          <w:sz w:val="18"/>
          <w:szCs w:val="18"/>
        </w:rPr>
        <w:t>ersättning</w:t>
      </w:r>
      <w:r w:rsidRPr="00CB52D0">
        <w:rPr>
          <w:sz w:val="18"/>
          <w:szCs w:val="18"/>
        </w:rPr>
        <w:t>: en provision, avgift eller annan betalning, inbegripet en ekonomisk ersättning av något slag eller eventuell annan finansiell eller icke-finansiell förmån eller ett incitament, som erbjuds eller betalas ut med avseende på försäkringsdistribution,</w:t>
      </w:r>
    </w:p>
    <w:p w14:paraId="364E1C3E" w14:textId="77777777" w:rsidR="00890231" w:rsidRPr="00CB52D0" w:rsidRDefault="00890231" w:rsidP="00890231">
      <w:pPr>
        <w:pStyle w:val="Brdtextmedindrag"/>
        <w:rPr>
          <w:sz w:val="18"/>
          <w:szCs w:val="18"/>
        </w:rPr>
      </w:pPr>
      <w:r w:rsidRPr="00CB52D0">
        <w:rPr>
          <w:sz w:val="18"/>
          <w:szCs w:val="18"/>
        </w:rPr>
        <w:t>7. </w:t>
      </w:r>
      <w:r w:rsidRPr="00CB52D0">
        <w:rPr>
          <w:i/>
          <w:sz w:val="18"/>
          <w:szCs w:val="18"/>
        </w:rPr>
        <w:t>filial</w:t>
      </w:r>
      <w:r w:rsidRPr="00CB52D0">
        <w:rPr>
          <w:sz w:val="18"/>
          <w:szCs w:val="18"/>
        </w:rPr>
        <w:t>: en försäkringsförmedlares agentur eller filial som ligger i ett annat land inom EES än hemlandet,</w:t>
      </w:r>
    </w:p>
    <w:p w14:paraId="6D9E583A" w14:textId="77777777" w:rsidR="00890231" w:rsidRPr="00CB52D0" w:rsidRDefault="00890231" w:rsidP="00890231">
      <w:pPr>
        <w:pStyle w:val="Brdtextmedindrag"/>
        <w:rPr>
          <w:sz w:val="18"/>
          <w:szCs w:val="18"/>
        </w:rPr>
      </w:pPr>
      <w:r w:rsidRPr="00CB52D0">
        <w:rPr>
          <w:sz w:val="18"/>
          <w:szCs w:val="18"/>
        </w:rPr>
        <w:t>8. </w:t>
      </w:r>
      <w:r w:rsidRPr="00CB52D0">
        <w:rPr>
          <w:i/>
          <w:sz w:val="18"/>
          <w:szCs w:val="18"/>
        </w:rPr>
        <w:t>försäkringsbaserad investeringsprodukt</w:t>
      </w:r>
      <w:r w:rsidRPr="00CB52D0">
        <w:rPr>
          <w:sz w:val="18"/>
          <w:szCs w:val="18"/>
        </w:rPr>
        <w:t>: en försäkring med ett förfallo- eller återköpsvärde som helt eller delvis är direkt eller in</w:t>
      </w:r>
      <w:r w:rsidRPr="00CB52D0">
        <w:rPr>
          <w:sz w:val="18"/>
          <w:szCs w:val="18"/>
        </w:rPr>
        <w:softHyphen/>
        <w:t>direkt exponerat mot marknads</w:t>
      </w:r>
      <w:r w:rsidRPr="00CB52D0">
        <w:rPr>
          <w:sz w:val="18"/>
          <w:szCs w:val="18"/>
        </w:rPr>
        <w:softHyphen/>
        <w:t>volatilitet, med undantag för</w:t>
      </w:r>
    </w:p>
    <w:p w14:paraId="6EABA3E0" w14:textId="77777777" w:rsidR="00890231" w:rsidRPr="00CB52D0" w:rsidRDefault="00890231" w:rsidP="00890231">
      <w:pPr>
        <w:pStyle w:val="Brdtextmedindrag"/>
        <w:rPr>
          <w:sz w:val="18"/>
          <w:szCs w:val="18"/>
        </w:rPr>
      </w:pPr>
      <w:r w:rsidRPr="00CB52D0">
        <w:rPr>
          <w:sz w:val="18"/>
          <w:szCs w:val="18"/>
        </w:rPr>
        <w:t xml:space="preserve">a) skadeförsäkring, </w:t>
      </w:r>
    </w:p>
    <w:p w14:paraId="49BABD7D" w14:textId="77777777" w:rsidR="00890231" w:rsidRPr="00CB52D0" w:rsidRDefault="00890231" w:rsidP="00890231">
      <w:pPr>
        <w:pStyle w:val="Brdtextmedindrag"/>
        <w:rPr>
          <w:sz w:val="18"/>
          <w:szCs w:val="18"/>
        </w:rPr>
      </w:pPr>
      <w:r w:rsidRPr="00CB52D0">
        <w:rPr>
          <w:sz w:val="18"/>
          <w:szCs w:val="18"/>
        </w:rPr>
        <w:t>b) livförsäkring där ersättning enligt avtalet endast betalas ut vid dödsfall eller vid invaliditet till följd av skada, sjukdom eller funk</w:t>
      </w:r>
      <w:r w:rsidRPr="00CB52D0">
        <w:rPr>
          <w:sz w:val="18"/>
          <w:szCs w:val="18"/>
        </w:rPr>
        <w:softHyphen/>
        <w:t xml:space="preserve">tionsnedsättning, och </w:t>
      </w:r>
    </w:p>
    <w:p w14:paraId="1C043AA8" w14:textId="77777777" w:rsidR="00890231" w:rsidRPr="00CB52D0" w:rsidRDefault="00890231" w:rsidP="00890231">
      <w:pPr>
        <w:pStyle w:val="Brdtextmedindrag"/>
        <w:rPr>
          <w:sz w:val="18"/>
          <w:szCs w:val="18"/>
        </w:rPr>
      </w:pPr>
      <w:r w:rsidRPr="00CB52D0">
        <w:rPr>
          <w:sz w:val="18"/>
          <w:szCs w:val="18"/>
        </w:rPr>
        <w:t>c) pensionsförsäkring,</w:t>
      </w:r>
    </w:p>
    <w:p w14:paraId="694AF521" w14:textId="77777777" w:rsidR="00890231" w:rsidRPr="00CB52D0" w:rsidRDefault="00890231" w:rsidP="00890231">
      <w:pPr>
        <w:pStyle w:val="Brdtextmedindrag"/>
        <w:rPr>
          <w:sz w:val="18"/>
          <w:szCs w:val="18"/>
        </w:rPr>
      </w:pPr>
      <w:r w:rsidRPr="00CB52D0">
        <w:rPr>
          <w:sz w:val="18"/>
          <w:szCs w:val="18"/>
        </w:rPr>
        <w:t>9. </w:t>
      </w:r>
      <w:r w:rsidRPr="00CB52D0">
        <w:rPr>
          <w:i/>
          <w:spacing w:val="-4"/>
          <w:sz w:val="18"/>
          <w:szCs w:val="18"/>
        </w:rPr>
        <w:t>försäkringsdistributionsdirektivet</w:t>
      </w:r>
      <w:r w:rsidRPr="00CB52D0">
        <w:rPr>
          <w:spacing w:val="-4"/>
          <w:sz w:val="18"/>
          <w:szCs w:val="18"/>
        </w:rPr>
        <w:t>: Europaparlamentets och rådets</w:t>
      </w:r>
      <w:r w:rsidRPr="00CB52D0">
        <w:rPr>
          <w:sz w:val="18"/>
          <w:szCs w:val="18"/>
        </w:rPr>
        <w:t xml:space="preserve"> direktiv (EU) 2016/97 av den 20 januari 2016 om försäkringsdistri</w:t>
      </w:r>
      <w:r w:rsidRPr="00CB52D0">
        <w:rPr>
          <w:sz w:val="18"/>
          <w:szCs w:val="18"/>
        </w:rPr>
        <w:softHyphen/>
        <w:t>bution, i lydelsen enligt Europaparlamentets och rådets direktiv (EU) 2018/411,</w:t>
      </w:r>
    </w:p>
    <w:p w14:paraId="7BAAD25E" w14:textId="77777777" w:rsidR="00890231" w:rsidRPr="00CB52D0" w:rsidRDefault="00890231" w:rsidP="00890231">
      <w:pPr>
        <w:pStyle w:val="Brdtextmedindrag"/>
        <w:rPr>
          <w:sz w:val="18"/>
          <w:szCs w:val="18"/>
        </w:rPr>
      </w:pPr>
      <w:r w:rsidRPr="00CB52D0">
        <w:rPr>
          <w:sz w:val="18"/>
          <w:szCs w:val="18"/>
        </w:rPr>
        <w:t>10. </w:t>
      </w:r>
      <w:r w:rsidRPr="00CB52D0">
        <w:rPr>
          <w:i/>
          <w:sz w:val="18"/>
          <w:szCs w:val="18"/>
        </w:rPr>
        <w:t>försäkringsdistributör</w:t>
      </w:r>
      <w:r w:rsidRPr="00CB52D0">
        <w:rPr>
          <w:sz w:val="18"/>
          <w:szCs w:val="18"/>
        </w:rPr>
        <w:t>: en försäkringsförmedlare eller ett för</w:t>
      </w:r>
      <w:r w:rsidRPr="00CB52D0">
        <w:rPr>
          <w:sz w:val="18"/>
          <w:szCs w:val="18"/>
        </w:rPr>
        <w:softHyphen/>
        <w:t>säkringsföretag,</w:t>
      </w:r>
    </w:p>
    <w:p w14:paraId="6355691E" w14:textId="77777777" w:rsidR="00890231" w:rsidRPr="00CB52D0" w:rsidRDefault="00890231" w:rsidP="00890231">
      <w:pPr>
        <w:pStyle w:val="Brdtextmedindrag"/>
        <w:rPr>
          <w:sz w:val="18"/>
          <w:szCs w:val="18"/>
        </w:rPr>
      </w:pPr>
      <w:r w:rsidRPr="00CB52D0">
        <w:rPr>
          <w:spacing w:val="-4"/>
          <w:sz w:val="18"/>
          <w:szCs w:val="18"/>
        </w:rPr>
        <w:t>11. </w:t>
      </w:r>
      <w:r w:rsidRPr="00CB52D0">
        <w:rPr>
          <w:i/>
          <w:spacing w:val="-4"/>
          <w:sz w:val="18"/>
          <w:szCs w:val="18"/>
        </w:rPr>
        <w:t>försäkringsförmedlare</w:t>
      </w:r>
      <w:r w:rsidRPr="00CB52D0">
        <w:rPr>
          <w:spacing w:val="-4"/>
          <w:sz w:val="18"/>
          <w:szCs w:val="18"/>
        </w:rPr>
        <w:t>: en fysisk eller juridisk person, med undan</w:t>
      </w:r>
      <w:r w:rsidRPr="00CB52D0">
        <w:rPr>
          <w:spacing w:val="-4"/>
          <w:sz w:val="18"/>
          <w:szCs w:val="18"/>
        </w:rPr>
        <w:softHyphen/>
        <w:t>tag</w:t>
      </w:r>
      <w:r w:rsidRPr="00CB52D0">
        <w:rPr>
          <w:spacing w:val="-2"/>
          <w:sz w:val="18"/>
          <w:szCs w:val="18"/>
        </w:rPr>
        <w:t xml:space="preserve"> för försäkringsföretag eller deras anställda, som mot ersättning</w:t>
      </w:r>
      <w:r w:rsidRPr="00CB52D0">
        <w:rPr>
          <w:sz w:val="18"/>
          <w:szCs w:val="18"/>
        </w:rPr>
        <w:t xml:space="preserve"> bedriver försäkrings</w:t>
      </w:r>
      <w:r w:rsidRPr="00CB52D0">
        <w:rPr>
          <w:sz w:val="18"/>
          <w:szCs w:val="18"/>
        </w:rPr>
        <w:softHyphen/>
        <w:t>distribution,</w:t>
      </w:r>
    </w:p>
    <w:p w14:paraId="5EAE7F3C" w14:textId="77777777" w:rsidR="00890231" w:rsidRPr="00CB52D0" w:rsidRDefault="00890231" w:rsidP="00890231">
      <w:pPr>
        <w:pStyle w:val="Brdtextmedindrag"/>
        <w:rPr>
          <w:sz w:val="18"/>
          <w:szCs w:val="18"/>
        </w:rPr>
      </w:pPr>
      <w:r w:rsidRPr="00CB52D0">
        <w:rPr>
          <w:spacing w:val="-4"/>
          <w:sz w:val="18"/>
          <w:szCs w:val="18"/>
        </w:rPr>
        <w:t>12. </w:t>
      </w:r>
      <w:r w:rsidRPr="00CB52D0">
        <w:rPr>
          <w:i/>
          <w:spacing w:val="-4"/>
          <w:sz w:val="18"/>
          <w:szCs w:val="18"/>
        </w:rPr>
        <w:t>försäkringsförmedlare från tredjeland</w:t>
      </w:r>
      <w:r w:rsidRPr="00CB52D0">
        <w:rPr>
          <w:spacing w:val="-4"/>
          <w:sz w:val="18"/>
          <w:szCs w:val="18"/>
        </w:rPr>
        <w:t>: en försäkringsförmedlare</w:t>
      </w:r>
      <w:r w:rsidRPr="00CB52D0">
        <w:rPr>
          <w:sz w:val="18"/>
          <w:szCs w:val="18"/>
        </w:rPr>
        <w:t xml:space="preserve"> vars hemland inte omfattas av försäkringsdistributionsdirektivet,</w:t>
      </w:r>
    </w:p>
    <w:p w14:paraId="67540ABE" w14:textId="77777777" w:rsidR="00890231" w:rsidRPr="00CB52D0" w:rsidRDefault="00890231" w:rsidP="00890231">
      <w:pPr>
        <w:pStyle w:val="Brdtextmedindrag"/>
        <w:rPr>
          <w:sz w:val="18"/>
          <w:szCs w:val="18"/>
        </w:rPr>
      </w:pPr>
      <w:r w:rsidRPr="00CB52D0">
        <w:rPr>
          <w:sz w:val="18"/>
          <w:szCs w:val="18"/>
        </w:rPr>
        <w:t xml:space="preserve">13. </w:t>
      </w:r>
      <w:r w:rsidRPr="00CB52D0">
        <w:rPr>
          <w:i/>
          <w:sz w:val="18"/>
          <w:szCs w:val="18"/>
        </w:rPr>
        <w:t>hemland</w:t>
      </w:r>
      <w:r w:rsidRPr="00CB52D0">
        <w:rPr>
          <w:sz w:val="18"/>
          <w:szCs w:val="18"/>
        </w:rPr>
        <w:t>:</w:t>
      </w:r>
    </w:p>
    <w:p w14:paraId="1E2D1516" w14:textId="77777777" w:rsidR="00890231" w:rsidRPr="00CB52D0" w:rsidRDefault="00890231" w:rsidP="00890231">
      <w:pPr>
        <w:pStyle w:val="Brdtextmedindrag"/>
        <w:rPr>
          <w:sz w:val="18"/>
          <w:szCs w:val="18"/>
        </w:rPr>
      </w:pPr>
      <w:r w:rsidRPr="00CB52D0">
        <w:rPr>
          <w:sz w:val="18"/>
          <w:szCs w:val="18"/>
        </w:rPr>
        <w:t xml:space="preserve">a) om försäkringsförmedlaren är en fysisk person, det land där förmedlaren har sin hemvist, </w:t>
      </w:r>
    </w:p>
    <w:p w14:paraId="428E9C59" w14:textId="77777777" w:rsidR="00890231" w:rsidRPr="00CB52D0" w:rsidRDefault="00890231" w:rsidP="00890231">
      <w:pPr>
        <w:pStyle w:val="Brdtextmedindrag"/>
        <w:rPr>
          <w:sz w:val="18"/>
          <w:szCs w:val="18"/>
        </w:rPr>
      </w:pPr>
      <w:r w:rsidRPr="00CB52D0">
        <w:rPr>
          <w:sz w:val="18"/>
          <w:szCs w:val="18"/>
        </w:rPr>
        <w:t>b) om försäkringsförmedlaren är en juridisk person, det land där förmedlarens säte ligger, eller, om förmedlaren enligt nationell rätt inte har något säte, det land där förmedlarens huvudkontor ligger,</w:t>
      </w:r>
    </w:p>
    <w:p w14:paraId="7410D460" w14:textId="77777777" w:rsidR="00890231" w:rsidRPr="00CB52D0" w:rsidRDefault="00890231" w:rsidP="00890231">
      <w:pPr>
        <w:pStyle w:val="Brdtextmedindrag"/>
        <w:rPr>
          <w:sz w:val="18"/>
          <w:szCs w:val="18"/>
        </w:rPr>
      </w:pPr>
      <w:r w:rsidRPr="00CB52D0">
        <w:rPr>
          <w:sz w:val="18"/>
          <w:szCs w:val="18"/>
        </w:rPr>
        <w:t>14. </w:t>
      </w:r>
      <w:r w:rsidRPr="00CB52D0">
        <w:rPr>
          <w:i/>
          <w:sz w:val="18"/>
          <w:szCs w:val="18"/>
        </w:rPr>
        <w:t>kvalificerat innehav</w:t>
      </w:r>
      <w:r w:rsidRPr="00CB52D0">
        <w:rPr>
          <w:sz w:val="18"/>
          <w:szCs w:val="18"/>
        </w:rPr>
        <w:t>: ett direkt eller indirekt ägande i ett före</w:t>
      </w:r>
      <w:r w:rsidRPr="00CB52D0">
        <w:rPr>
          <w:sz w:val="18"/>
          <w:szCs w:val="18"/>
        </w:rPr>
        <w:softHyphen/>
        <w:t>tag, om innehavet representerar tio procent eller mer av kapitalet eller av samtliga röster eller annars möjliggör ett väsentligt infly</w:t>
      </w:r>
      <w:r w:rsidRPr="00CB52D0">
        <w:rPr>
          <w:sz w:val="18"/>
          <w:szCs w:val="18"/>
        </w:rPr>
        <w:softHyphen/>
        <w:t>tande över ledningen av företaget,</w:t>
      </w:r>
    </w:p>
    <w:p w14:paraId="44B0631B" w14:textId="77777777" w:rsidR="00890231" w:rsidRPr="00CB52D0" w:rsidRDefault="00890231" w:rsidP="00890231">
      <w:pPr>
        <w:pStyle w:val="Brdtextmedindrag"/>
        <w:rPr>
          <w:sz w:val="18"/>
          <w:szCs w:val="18"/>
        </w:rPr>
      </w:pPr>
      <w:r w:rsidRPr="00CB52D0">
        <w:rPr>
          <w:sz w:val="18"/>
          <w:szCs w:val="18"/>
        </w:rPr>
        <w:t>15. </w:t>
      </w:r>
      <w:r w:rsidRPr="00CB52D0">
        <w:rPr>
          <w:i/>
          <w:sz w:val="18"/>
          <w:szCs w:val="18"/>
        </w:rPr>
        <w:t>nära förbindelser</w:t>
      </w:r>
      <w:r w:rsidRPr="00CB52D0">
        <w:rPr>
          <w:sz w:val="18"/>
          <w:szCs w:val="18"/>
        </w:rPr>
        <w:t>: det som avses i 1 kap. 14 § försäkrings</w:t>
      </w:r>
      <w:r w:rsidRPr="00CB52D0">
        <w:rPr>
          <w:sz w:val="18"/>
          <w:szCs w:val="18"/>
        </w:rPr>
        <w:softHyphen/>
        <w:t>rörelselagen (2010:2043), med den skillnaden att det som anges där om försäkringsföretag i stället ska avse försäkringsförmedlare,</w:t>
      </w:r>
    </w:p>
    <w:p w14:paraId="3DD6E2F1" w14:textId="77777777" w:rsidR="00890231" w:rsidRPr="00CB52D0" w:rsidRDefault="00890231" w:rsidP="00890231">
      <w:pPr>
        <w:pStyle w:val="Brdtextmedindrag"/>
        <w:rPr>
          <w:sz w:val="18"/>
          <w:szCs w:val="18"/>
        </w:rPr>
      </w:pPr>
      <w:r w:rsidRPr="00CB52D0">
        <w:rPr>
          <w:spacing w:val="-4"/>
          <w:sz w:val="18"/>
          <w:szCs w:val="18"/>
        </w:rPr>
        <w:lastRenderedPageBreak/>
        <w:t>16. </w:t>
      </w:r>
      <w:r w:rsidRPr="00CB52D0">
        <w:rPr>
          <w:i/>
          <w:spacing w:val="-4"/>
          <w:sz w:val="18"/>
          <w:szCs w:val="18"/>
        </w:rPr>
        <w:t>pensionsförsäkring</w:t>
      </w:r>
      <w:r w:rsidRPr="00CB52D0">
        <w:rPr>
          <w:spacing w:val="-4"/>
          <w:sz w:val="18"/>
          <w:szCs w:val="18"/>
        </w:rPr>
        <w:t>: försäkringsavtal som har som främsta syfte</w:t>
      </w:r>
      <w:r w:rsidRPr="00CB52D0">
        <w:rPr>
          <w:sz w:val="18"/>
          <w:szCs w:val="18"/>
        </w:rPr>
        <w:t xml:space="preserve"> att ge inkomst vid pensionering och som berättigar den försäkrade till vissa ersättningar, </w:t>
      </w:r>
    </w:p>
    <w:p w14:paraId="77CD131C" w14:textId="77777777" w:rsidR="00890231" w:rsidRPr="00CB52D0" w:rsidRDefault="00890231" w:rsidP="00890231">
      <w:pPr>
        <w:pStyle w:val="Brdtextmedindrag"/>
        <w:rPr>
          <w:sz w:val="18"/>
          <w:szCs w:val="18"/>
        </w:rPr>
      </w:pPr>
      <w:r w:rsidRPr="00CB52D0">
        <w:rPr>
          <w:sz w:val="18"/>
          <w:szCs w:val="18"/>
        </w:rPr>
        <w:t>17. </w:t>
      </w:r>
      <w:r w:rsidRPr="00CB52D0">
        <w:rPr>
          <w:i/>
          <w:sz w:val="18"/>
          <w:szCs w:val="18"/>
        </w:rPr>
        <w:t>professionell kund</w:t>
      </w:r>
      <w:r w:rsidRPr="00CB52D0">
        <w:rPr>
          <w:sz w:val="18"/>
          <w:szCs w:val="18"/>
        </w:rPr>
        <w:t>: en kund som avses i 1 kap. 4 b § lagen (2007:528) om värdepappersmarknaden,</w:t>
      </w:r>
    </w:p>
    <w:p w14:paraId="11631807" w14:textId="77777777" w:rsidR="00890231" w:rsidRPr="00CB52D0" w:rsidRDefault="00890231" w:rsidP="00890231">
      <w:pPr>
        <w:pStyle w:val="Brdtextmedindrag"/>
        <w:rPr>
          <w:sz w:val="18"/>
          <w:szCs w:val="18"/>
        </w:rPr>
      </w:pPr>
      <w:r w:rsidRPr="00CB52D0">
        <w:rPr>
          <w:sz w:val="18"/>
          <w:szCs w:val="18"/>
        </w:rPr>
        <w:t>18. </w:t>
      </w:r>
      <w:r w:rsidRPr="00CB52D0">
        <w:rPr>
          <w:i/>
          <w:sz w:val="18"/>
          <w:szCs w:val="18"/>
        </w:rPr>
        <w:t>rådgivning grundad på en opartisk och personlig analys</w:t>
      </w:r>
      <w:r w:rsidRPr="00CB52D0">
        <w:rPr>
          <w:sz w:val="18"/>
          <w:szCs w:val="18"/>
        </w:rPr>
        <w:t>: sådan rådgivning som avses i 4 kap. 2 §,</w:t>
      </w:r>
    </w:p>
    <w:p w14:paraId="219D8BF4" w14:textId="77777777" w:rsidR="00890231" w:rsidRPr="00CB52D0" w:rsidRDefault="00890231" w:rsidP="00890231">
      <w:pPr>
        <w:pStyle w:val="Brdtextmedindrag"/>
        <w:rPr>
          <w:sz w:val="18"/>
          <w:szCs w:val="18"/>
        </w:rPr>
      </w:pPr>
      <w:r w:rsidRPr="00CB52D0">
        <w:rPr>
          <w:spacing w:val="-4"/>
          <w:sz w:val="18"/>
          <w:szCs w:val="18"/>
        </w:rPr>
        <w:t>19. </w:t>
      </w:r>
      <w:r w:rsidRPr="00CB52D0">
        <w:rPr>
          <w:i/>
          <w:spacing w:val="-4"/>
          <w:sz w:val="18"/>
          <w:szCs w:val="18"/>
        </w:rPr>
        <w:t>rådgivning</w:t>
      </w:r>
      <w:r w:rsidRPr="00CB52D0">
        <w:rPr>
          <w:spacing w:val="-4"/>
          <w:sz w:val="18"/>
          <w:szCs w:val="18"/>
        </w:rPr>
        <w:t>: tillhandahållande av en personlig rekommen</w:t>
      </w:r>
      <w:r w:rsidRPr="00CB52D0">
        <w:rPr>
          <w:spacing w:val="-4"/>
          <w:sz w:val="18"/>
          <w:szCs w:val="18"/>
        </w:rPr>
        <w:softHyphen/>
        <w:t>da</w:t>
      </w:r>
      <w:r w:rsidRPr="00CB52D0">
        <w:rPr>
          <w:spacing w:val="-4"/>
          <w:sz w:val="18"/>
          <w:szCs w:val="18"/>
        </w:rPr>
        <w:softHyphen/>
        <w:t>tion</w:t>
      </w:r>
      <w:r w:rsidRPr="00CB52D0">
        <w:rPr>
          <w:sz w:val="18"/>
          <w:szCs w:val="18"/>
        </w:rPr>
        <w:t xml:space="preserve"> till en kund, antingen på kundens begäran eller på initiativ av för</w:t>
      </w:r>
      <w:r w:rsidRPr="00CB52D0">
        <w:rPr>
          <w:sz w:val="18"/>
          <w:szCs w:val="18"/>
        </w:rPr>
        <w:softHyphen/>
        <w:t>säkringsdistributören, i fråga om ett eller flera försäkringsavtal,</w:t>
      </w:r>
    </w:p>
    <w:p w14:paraId="340EC717" w14:textId="77777777" w:rsidR="00890231" w:rsidRPr="00CB52D0" w:rsidRDefault="00890231" w:rsidP="00890231">
      <w:pPr>
        <w:pStyle w:val="Brdtextmedindrag"/>
        <w:rPr>
          <w:sz w:val="18"/>
          <w:szCs w:val="18"/>
        </w:rPr>
      </w:pPr>
      <w:r w:rsidRPr="00CB52D0">
        <w:rPr>
          <w:spacing w:val="-4"/>
          <w:sz w:val="18"/>
          <w:szCs w:val="18"/>
        </w:rPr>
        <w:t>20. </w:t>
      </w:r>
      <w:r w:rsidRPr="00CB52D0">
        <w:rPr>
          <w:i/>
          <w:spacing w:val="-4"/>
          <w:sz w:val="18"/>
          <w:szCs w:val="18"/>
        </w:rPr>
        <w:t>sidoverksam försäkringsför</w:t>
      </w:r>
      <w:r w:rsidRPr="00CB52D0">
        <w:rPr>
          <w:i/>
          <w:spacing w:val="-4"/>
          <w:sz w:val="18"/>
          <w:szCs w:val="18"/>
        </w:rPr>
        <w:softHyphen/>
        <w:t>medlare</w:t>
      </w:r>
      <w:r w:rsidRPr="00CB52D0">
        <w:rPr>
          <w:spacing w:val="-4"/>
          <w:sz w:val="18"/>
          <w:szCs w:val="18"/>
        </w:rPr>
        <w:t>: en försäkringsförmedlare</w:t>
      </w:r>
      <w:r w:rsidRPr="00CB52D0">
        <w:rPr>
          <w:sz w:val="18"/>
          <w:szCs w:val="18"/>
        </w:rPr>
        <w:t xml:space="preserve"> – utom kredit</w:t>
      </w:r>
      <w:r w:rsidRPr="00CB52D0">
        <w:rPr>
          <w:sz w:val="18"/>
          <w:szCs w:val="18"/>
        </w:rPr>
        <w:softHyphen/>
        <w:t>institut och värde</w:t>
      </w:r>
      <w:r w:rsidRPr="00CB52D0">
        <w:rPr>
          <w:sz w:val="18"/>
          <w:szCs w:val="18"/>
        </w:rPr>
        <w:softHyphen/>
        <w:t>pappersföretag enligt definitio</w:t>
      </w:r>
      <w:r w:rsidRPr="00CB52D0">
        <w:rPr>
          <w:sz w:val="18"/>
          <w:szCs w:val="18"/>
        </w:rPr>
        <w:softHyphen/>
        <w:t>nen i artikel 4.1.1 och 4.1.2 i Europaparlamentets och rådets förordning (EU) nr 575/2013 av den 26 juni 2013 om tillsynskrav för kreditinstitut och om ändring av för</w:t>
      </w:r>
      <w:r w:rsidRPr="00CB52D0">
        <w:rPr>
          <w:sz w:val="18"/>
          <w:szCs w:val="18"/>
        </w:rPr>
        <w:softHyphen/>
        <w:t>ordning (EU) nr 648/2012 – som bedriver försäkringsdistribution som sidoverksamhet, under för</w:t>
      </w:r>
      <w:r w:rsidRPr="00CB52D0">
        <w:rPr>
          <w:sz w:val="18"/>
          <w:szCs w:val="18"/>
        </w:rPr>
        <w:softHyphen/>
        <w:t>utsättning att samtliga följande villkor är uppfyllda:</w:t>
      </w:r>
    </w:p>
    <w:p w14:paraId="35F880B8" w14:textId="77777777" w:rsidR="00890231" w:rsidRPr="00CB52D0" w:rsidRDefault="00890231" w:rsidP="00890231">
      <w:pPr>
        <w:pStyle w:val="Brdtextmedindrag"/>
        <w:rPr>
          <w:sz w:val="18"/>
          <w:szCs w:val="18"/>
        </w:rPr>
      </w:pPr>
      <w:r w:rsidRPr="00CB52D0">
        <w:rPr>
          <w:sz w:val="18"/>
          <w:szCs w:val="18"/>
        </w:rPr>
        <w:t>a) den har inte försäkringsdistribution som huvudsaklig yrkes</w:t>
      </w:r>
      <w:r w:rsidRPr="00CB52D0">
        <w:rPr>
          <w:sz w:val="18"/>
          <w:szCs w:val="18"/>
        </w:rPr>
        <w:softHyphen/>
        <w:t>verksamhet,</w:t>
      </w:r>
    </w:p>
    <w:p w14:paraId="196ED1A3" w14:textId="77777777" w:rsidR="00890231" w:rsidRPr="00CB52D0" w:rsidRDefault="00890231" w:rsidP="00890231">
      <w:pPr>
        <w:pStyle w:val="Brdtextmedindrag"/>
        <w:rPr>
          <w:sz w:val="18"/>
          <w:szCs w:val="18"/>
        </w:rPr>
      </w:pPr>
      <w:r w:rsidRPr="00CB52D0">
        <w:rPr>
          <w:sz w:val="18"/>
          <w:szCs w:val="18"/>
        </w:rPr>
        <w:t>b) den distribuerar bara vissa försäkringsprodukter som kom</w:t>
      </w:r>
      <w:r w:rsidRPr="00CB52D0">
        <w:rPr>
          <w:sz w:val="18"/>
          <w:szCs w:val="18"/>
        </w:rPr>
        <w:softHyphen/>
        <w:t xml:space="preserve">pletterar en vara eller en tjänst, och </w:t>
      </w:r>
    </w:p>
    <w:p w14:paraId="4B6D15EF" w14:textId="77777777" w:rsidR="00890231" w:rsidRPr="00CB52D0" w:rsidRDefault="00890231" w:rsidP="00890231">
      <w:pPr>
        <w:pStyle w:val="Brdtextmedindrag"/>
        <w:rPr>
          <w:sz w:val="18"/>
          <w:szCs w:val="18"/>
        </w:rPr>
      </w:pPr>
      <w:r w:rsidRPr="00CB52D0">
        <w:rPr>
          <w:sz w:val="18"/>
          <w:szCs w:val="18"/>
        </w:rPr>
        <w:t>c) de berörda försäkringsprodukterna omfattar inte livförsäkring eller ansvars</w:t>
      </w:r>
      <w:r w:rsidRPr="00CB52D0">
        <w:rPr>
          <w:sz w:val="18"/>
          <w:szCs w:val="18"/>
        </w:rPr>
        <w:softHyphen/>
        <w:t>försäkring, utom när sådant skydd kompletterar den vara eller tjänst som förmedlaren bedriver som huvudsaklig yrkes</w:t>
      </w:r>
      <w:r w:rsidRPr="00CB52D0">
        <w:rPr>
          <w:sz w:val="18"/>
          <w:szCs w:val="18"/>
        </w:rPr>
        <w:softHyphen/>
        <w:t xml:space="preserve">verksamhet, </w:t>
      </w:r>
    </w:p>
    <w:p w14:paraId="32EF42BF" w14:textId="77777777" w:rsidR="00890231" w:rsidRPr="00CB52D0" w:rsidRDefault="00890231" w:rsidP="00890231">
      <w:pPr>
        <w:pStyle w:val="Brdtextmedindrag"/>
        <w:rPr>
          <w:sz w:val="18"/>
          <w:szCs w:val="18"/>
        </w:rPr>
      </w:pPr>
      <w:r w:rsidRPr="00CB52D0">
        <w:rPr>
          <w:sz w:val="18"/>
          <w:szCs w:val="18"/>
        </w:rPr>
        <w:t>21. </w:t>
      </w:r>
      <w:r w:rsidRPr="00CB52D0">
        <w:rPr>
          <w:i/>
          <w:sz w:val="18"/>
          <w:szCs w:val="18"/>
        </w:rPr>
        <w:t>skadeförsäkring</w:t>
      </w:r>
      <w:r w:rsidRPr="00CB52D0">
        <w:rPr>
          <w:sz w:val="18"/>
          <w:szCs w:val="18"/>
        </w:rPr>
        <w:t xml:space="preserve">: en försäkring som är hänförlig till någon av </w:t>
      </w:r>
      <w:r w:rsidRPr="00CB52D0">
        <w:rPr>
          <w:spacing w:val="-4"/>
          <w:sz w:val="18"/>
          <w:szCs w:val="18"/>
        </w:rPr>
        <w:t>de försäkrings</w:t>
      </w:r>
      <w:r w:rsidRPr="00CB52D0">
        <w:rPr>
          <w:spacing w:val="-4"/>
          <w:sz w:val="18"/>
          <w:szCs w:val="18"/>
        </w:rPr>
        <w:softHyphen/>
        <w:t>klasser som anges i 2 kap. 11 § försäkringsrörelselagen</w:t>
      </w:r>
      <w:r w:rsidRPr="00CB52D0">
        <w:rPr>
          <w:sz w:val="18"/>
          <w:szCs w:val="18"/>
        </w:rPr>
        <w:t>,</w:t>
      </w:r>
    </w:p>
    <w:p w14:paraId="1FE079D2" w14:textId="77777777" w:rsidR="00890231" w:rsidRPr="00CB52D0" w:rsidRDefault="00890231" w:rsidP="00890231">
      <w:pPr>
        <w:pStyle w:val="Brdtextmedindrag"/>
        <w:rPr>
          <w:sz w:val="18"/>
          <w:szCs w:val="18"/>
        </w:rPr>
      </w:pPr>
      <w:r w:rsidRPr="00CB52D0">
        <w:rPr>
          <w:sz w:val="18"/>
          <w:szCs w:val="18"/>
        </w:rPr>
        <w:t>22. </w:t>
      </w:r>
      <w:r w:rsidRPr="00CB52D0">
        <w:rPr>
          <w:i/>
          <w:sz w:val="18"/>
          <w:szCs w:val="18"/>
        </w:rPr>
        <w:t>stora risker</w:t>
      </w:r>
      <w:r w:rsidRPr="00CB52D0">
        <w:rPr>
          <w:sz w:val="18"/>
          <w:szCs w:val="18"/>
        </w:rPr>
        <w:t>: det som avses i 3 kap. 16 § andra och tredje styckena försäkringsrörelselagen,</w:t>
      </w:r>
    </w:p>
    <w:p w14:paraId="01AE3E5E" w14:textId="77777777" w:rsidR="00890231" w:rsidRPr="00CB52D0" w:rsidRDefault="00890231" w:rsidP="00890231">
      <w:pPr>
        <w:pStyle w:val="Brdtextmedindrag"/>
        <w:rPr>
          <w:sz w:val="18"/>
          <w:szCs w:val="18"/>
        </w:rPr>
      </w:pPr>
      <w:r w:rsidRPr="00CB52D0">
        <w:rPr>
          <w:sz w:val="18"/>
          <w:szCs w:val="18"/>
        </w:rPr>
        <w:t>23. </w:t>
      </w:r>
      <w:r w:rsidRPr="00CB52D0">
        <w:rPr>
          <w:i/>
          <w:sz w:val="18"/>
          <w:szCs w:val="18"/>
        </w:rPr>
        <w:t>tjänstepensionsförsäkring</w:t>
      </w:r>
      <w:r w:rsidRPr="00CB52D0">
        <w:rPr>
          <w:sz w:val="18"/>
          <w:szCs w:val="18"/>
        </w:rPr>
        <w:t>: en livförsäkring som har samband med yrkes</w:t>
      </w:r>
      <w:r w:rsidRPr="00CB52D0">
        <w:rPr>
          <w:sz w:val="18"/>
          <w:szCs w:val="18"/>
        </w:rPr>
        <w:softHyphen/>
        <w:t>utövning och där utbetalning av försäkringsbelopp (en</w:t>
      </w:r>
      <w:r w:rsidRPr="00CB52D0">
        <w:rPr>
          <w:sz w:val="18"/>
          <w:szCs w:val="18"/>
        </w:rPr>
        <w:softHyphen/>
        <w:t>gångsbelopp eller periodiska utbetalningar) beror av att en eller flera personer uppnår eller förväntas uppnå en viss ålder samt försäkringar som meddelas som tillägg till sådana försäkringar,</w:t>
      </w:r>
    </w:p>
    <w:p w14:paraId="149B3DCB" w14:textId="77777777" w:rsidR="00890231" w:rsidRPr="00CB52D0" w:rsidRDefault="00890231" w:rsidP="00890231">
      <w:pPr>
        <w:pStyle w:val="Brdtextmedindrag"/>
        <w:rPr>
          <w:sz w:val="18"/>
          <w:szCs w:val="18"/>
        </w:rPr>
      </w:pPr>
      <w:r w:rsidRPr="00CB52D0">
        <w:rPr>
          <w:sz w:val="18"/>
          <w:szCs w:val="18"/>
        </w:rPr>
        <w:t>24. </w:t>
      </w:r>
      <w:r w:rsidRPr="00CB52D0">
        <w:rPr>
          <w:i/>
          <w:sz w:val="18"/>
          <w:szCs w:val="18"/>
        </w:rPr>
        <w:t xml:space="preserve">svensk fysisk person </w:t>
      </w:r>
      <w:r w:rsidRPr="00CB52D0">
        <w:rPr>
          <w:iCs/>
          <w:sz w:val="18"/>
          <w:szCs w:val="18"/>
        </w:rPr>
        <w:t>och</w:t>
      </w:r>
      <w:r w:rsidRPr="00CB52D0">
        <w:rPr>
          <w:i/>
          <w:sz w:val="18"/>
          <w:szCs w:val="18"/>
        </w:rPr>
        <w:t xml:space="preserve"> svensk juridisk person</w:t>
      </w:r>
      <w:r w:rsidRPr="00CB52D0">
        <w:rPr>
          <w:sz w:val="18"/>
          <w:szCs w:val="18"/>
        </w:rPr>
        <w:t>: en fysisk eller juridisk person vars hemland är Sverige,</w:t>
      </w:r>
    </w:p>
    <w:p w14:paraId="229E5D95" w14:textId="77777777" w:rsidR="00890231" w:rsidRPr="00CB52D0" w:rsidRDefault="00890231" w:rsidP="00890231">
      <w:pPr>
        <w:pStyle w:val="Brdtextmedindrag"/>
        <w:rPr>
          <w:sz w:val="18"/>
          <w:szCs w:val="18"/>
        </w:rPr>
      </w:pPr>
      <w:r w:rsidRPr="00CB52D0">
        <w:rPr>
          <w:sz w:val="18"/>
          <w:szCs w:val="18"/>
        </w:rPr>
        <w:t>25. </w:t>
      </w:r>
      <w:r w:rsidRPr="00CB52D0">
        <w:rPr>
          <w:i/>
          <w:sz w:val="18"/>
          <w:szCs w:val="18"/>
        </w:rPr>
        <w:t>varaktigt medium</w:t>
      </w:r>
      <w:r w:rsidRPr="00CB52D0">
        <w:rPr>
          <w:sz w:val="18"/>
          <w:szCs w:val="18"/>
        </w:rPr>
        <w:t xml:space="preserve">: ett medel som </w:t>
      </w:r>
    </w:p>
    <w:p w14:paraId="3078D686" w14:textId="77777777" w:rsidR="00890231" w:rsidRPr="00CB52D0" w:rsidRDefault="00890231" w:rsidP="00890231">
      <w:pPr>
        <w:pStyle w:val="Brdtextmedindrag"/>
        <w:rPr>
          <w:sz w:val="18"/>
          <w:szCs w:val="18"/>
        </w:rPr>
      </w:pPr>
      <w:r w:rsidRPr="00CB52D0">
        <w:rPr>
          <w:sz w:val="18"/>
          <w:szCs w:val="18"/>
        </w:rPr>
        <w:t xml:space="preserve">a) gör det möjligt för kunden att bevara information som riktas till kunden personligen, på ett sätt som är tillgängligt för användning i framtiden under en tid som är lämplig med hänsyn till vad som är avsikten med informationen, och </w:t>
      </w:r>
    </w:p>
    <w:p w14:paraId="26CAB1C4" w14:textId="77777777" w:rsidR="00890231" w:rsidRPr="00CB52D0" w:rsidRDefault="00890231" w:rsidP="00890231">
      <w:pPr>
        <w:pStyle w:val="Brdtextmedindrag"/>
        <w:rPr>
          <w:sz w:val="18"/>
          <w:szCs w:val="18"/>
        </w:rPr>
      </w:pPr>
      <w:r w:rsidRPr="00CB52D0">
        <w:rPr>
          <w:sz w:val="18"/>
          <w:szCs w:val="18"/>
        </w:rPr>
        <w:t>b) tillåter oförändrad återgivning av den bevarade informationen, och</w:t>
      </w:r>
    </w:p>
    <w:p w14:paraId="491272EF" w14:textId="77777777" w:rsidR="00890231" w:rsidRPr="00CB52D0" w:rsidRDefault="00890231" w:rsidP="00890231">
      <w:pPr>
        <w:pStyle w:val="Brdtextmedindrag"/>
        <w:rPr>
          <w:sz w:val="18"/>
          <w:szCs w:val="18"/>
        </w:rPr>
      </w:pPr>
      <w:r w:rsidRPr="00CB52D0">
        <w:rPr>
          <w:sz w:val="18"/>
          <w:szCs w:val="18"/>
        </w:rPr>
        <w:t>26. </w:t>
      </w:r>
      <w:r w:rsidRPr="00CB52D0">
        <w:rPr>
          <w:i/>
          <w:sz w:val="18"/>
          <w:szCs w:val="18"/>
        </w:rPr>
        <w:t>värdland</w:t>
      </w:r>
      <w:r w:rsidRPr="00CB52D0">
        <w:rPr>
          <w:sz w:val="18"/>
          <w:szCs w:val="18"/>
        </w:rPr>
        <w:t>: det land inom EES där en försäkringsförmedlare har en permanent närvaro eller ett etableringsställe eller tillhandahåller tjänster, och som inte är förmedlarens hemland.</w:t>
      </w:r>
    </w:p>
    <w:p w14:paraId="63D026A5" w14:textId="77777777" w:rsidR="00890231" w:rsidRPr="00CB52D0" w:rsidRDefault="00890231" w:rsidP="00890231">
      <w:pPr>
        <w:pStyle w:val="Brdtextmedindrag"/>
      </w:pPr>
    </w:p>
    <w:p w14:paraId="43677064" w14:textId="77777777" w:rsidR="00890231" w:rsidRPr="00CB52D0" w:rsidRDefault="00890231" w:rsidP="00890231">
      <w:pPr>
        <w:pStyle w:val="Brdtextmedindrag"/>
        <w:ind w:firstLine="0"/>
      </w:pPr>
      <w:r w:rsidRPr="00CB52D0">
        <w:t>Paragrafen innehåller definitioner. Övervägandena finns i avsnitten 14.5.1 och 14.5.3.</w:t>
      </w:r>
    </w:p>
    <w:p w14:paraId="724F8E1B" w14:textId="77777777" w:rsidR="00890231" w:rsidRDefault="00890231" w:rsidP="00890231">
      <w:pPr>
        <w:pStyle w:val="Brdtextmedindrag"/>
      </w:pPr>
      <w:r w:rsidRPr="00CB52D0">
        <w:t xml:space="preserve">Ändringen i definitionen av sidoverksam försäkringsförmedlare i </w:t>
      </w:r>
      <w:r w:rsidRPr="00CB52D0">
        <w:rPr>
          <w:i/>
        </w:rPr>
        <w:t xml:space="preserve">punkt 20 </w:t>
      </w:r>
      <w:r w:rsidRPr="00CB52D0">
        <w:t>är en följdändring med anledning av att tillsynsförordningens titel har ändrats genom värdepappersbolagsförordningen. Hänvisningen till förordningen är dynamisk.</w:t>
      </w:r>
    </w:p>
    <w:p w14:paraId="710BA395" w14:textId="77777777" w:rsidR="00890231" w:rsidRDefault="00890231" w:rsidP="00890231">
      <w:pPr>
        <w:spacing w:line="2" w:lineRule="auto"/>
        <w:rPr>
          <w:rFonts w:ascii="Times New Roman" w:hAnsi="Times New Roman"/>
          <w:sz w:val="20"/>
        </w:rPr>
      </w:pPr>
      <w:r>
        <w:br w:type="page"/>
      </w:r>
    </w:p>
    <w:tbl>
      <w:tblPr>
        <w:tblW w:w="5000" w:type="pct"/>
        <w:tblLook w:val="04A0" w:firstRow="1" w:lastRow="0" w:firstColumn="1" w:lastColumn="0" w:noHBand="0" w:noVBand="1"/>
      </w:tblPr>
      <w:tblGrid>
        <w:gridCol w:w="2948"/>
        <w:gridCol w:w="2949"/>
      </w:tblGrid>
      <w:tr w:rsidR="00890231" w:rsidRPr="00CB52D0" w14:paraId="13B831CA" w14:textId="77777777" w:rsidTr="004F347B">
        <w:tc>
          <w:tcPr>
            <w:tcW w:w="2500" w:type="pct"/>
            <w:tcMar>
              <w:top w:w="0" w:type="dxa"/>
              <w:left w:w="0" w:type="dxa"/>
              <w:bottom w:w="0" w:type="dxa"/>
              <w:right w:w="108" w:type="dxa"/>
            </w:tcMar>
          </w:tcPr>
          <w:p w14:paraId="668F7C0B" w14:textId="77777777" w:rsidR="00890231" w:rsidRPr="00CB52D0" w:rsidRDefault="00890231" w:rsidP="004F347B">
            <w:pPr>
              <w:pStyle w:val="Brdtextmedindrag"/>
              <w:spacing w:line="0" w:lineRule="auto"/>
            </w:pPr>
          </w:p>
        </w:tc>
        <w:tc>
          <w:tcPr>
            <w:tcW w:w="2500" w:type="pct"/>
            <w:tcMar>
              <w:top w:w="0" w:type="dxa"/>
              <w:left w:w="108" w:type="dxa"/>
              <w:bottom w:w="0" w:type="dxa"/>
              <w:right w:w="0" w:type="dxa"/>
            </w:tcMar>
            <w:hideMark/>
          </w:tcPr>
          <w:p w14:paraId="2996A803" w14:textId="77777777" w:rsidR="00890231" w:rsidRPr="00CB52D0" w:rsidRDefault="00890231" w:rsidP="004F347B">
            <w:pPr>
              <w:pStyle w:val="Brdtextmedindrag"/>
              <w:spacing w:line="0" w:lineRule="auto"/>
              <w:rPr>
                <w:i/>
              </w:rPr>
            </w:pPr>
            <w:bookmarkStart w:id="462" w:name="_Hlk58338286"/>
            <w:r w:rsidRPr="00CB52D0">
              <w:rPr>
                <w:i/>
                <w:spacing w:val="-2"/>
              </w:rPr>
              <w:t xml:space="preserve">Innan en undersökning </w:t>
            </w:r>
            <w:r w:rsidRPr="00CB52D0">
              <w:rPr>
                <w:i/>
                <w:spacing w:val="-4"/>
              </w:rPr>
              <w:t>genom</w:t>
            </w:r>
            <w:r w:rsidRPr="00CB52D0">
              <w:rPr>
                <w:i/>
                <w:spacing w:val="-4"/>
              </w:rPr>
              <w:softHyphen/>
              <w:t>förs hos ett utländskt värdepappers</w:t>
            </w:r>
            <w:r w:rsidRPr="00CB52D0">
              <w:rPr>
                <w:i/>
                <w:spacing w:val="-4"/>
              </w:rPr>
              <w:softHyphen/>
              <w:t>före</w:t>
            </w:r>
            <w:r w:rsidRPr="00CB52D0">
              <w:rPr>
                <w:i/>
                <w:spacing w:val="-4"/>
              </w:rPr>
              <w:softHyphen/>
              <w:t>tag</w:t>
            </w:r>
            <w:r w:rsidRPr="00CB52D0">
              <w:rPr>
                <w:i/>
              </w:rPr>
              <w:t xml:space="preserve"> som har inrättat filial </w:t>
            </w:r>
            <w:r w:rsidRPr="00CB52D0">
              <w:rPr>
                <w:i/>
                <w:spacing w:val="-4"/>
              </w:rPr>
              <w:t>enligt 4 kap. 1 §, ska Finansinspektionen</w:t>
            </w:r>
            <w:r w:rsidRPr="00CB52D0">
              <w:rPr>
                <w:i/>
              </w:rPr>
              <w:t xml:space="preserve"> samråda med behörig myndighet i d</w:t>
            </w:r>
            <w:r w:rsidRPr="00CB52D0">
              <w:rPr>
                <w:i/>
                <w:spacing w:val="-4"/>
              </w:rPr>
              <w:t>et land inom EES som har aukto</w:t>
            </w:r>
            <w:r w:rsidRPr="00CB52D0">
              <w:rPr>
                <w:i/>
                <w:spacing w:val="-4"/>
              </w:rPr>
              <w:softHyphen/>
              <w:t>riserat</w:t>
            </w:r>
            <w:r w:rsidRPr="00CB52D0">
              <w:rPr>
                <w:i/>
              </w:rPr>
              <w:t xml:space="preserve"> det utländska värde</w:t>
            </w:r>
            <w:r w:rsidRPr="00CB52D0">
              <w:rPr>
                <w:i/>
              </w:rPr>
              <w:softHyphen/>
              <w:t>pap</w:t>
            </w:r>
            <w:r w:rsidRPr="00CB52D0">
              <w:rPr>
                <w:i/>
              </w:rPr>
              <w:softHyphen/>
              <w:t>pers</w:t>
            </w:r>
            <w:r w:rsidRPr="00CB52D0">
              <w:rPr>
                <w:i/>
              </w:rPr>
              <w:softHyphen/>
              <w:t>företaget.</w:t>
            </w:r>
            <w:bookmarkEnd w:id="462"/>
          </w:p>
        </w:tc>
      </w:tr>
    </w:tbl>
    <w:p w14:paraId="1C5ADCCA" w14:textId="77777777" w:rsidR="00890231" w:rsidRPr="00CB52D0" w:rsidRDefault="00890231" w:rsidP="00890231">
      <w:pPr>
        <w:pStyle w:val="Rubrik2"/>
      </w:pPr>
      <w:bookmarkStart w:id="463" w:name="_Toc65160344"/>
      <w:bookmarkStart w:id="464" w:name="_Toc68700561"/>
      <w:r w:rsidRPr="00CB52D0">
        <w:t>Förslaget till lag om ändring i lagen (2020:1157) om ändring i lagen (2007:528) om värdepappersmarknaden</w:t>
      </w:r>
      <w:bookmarkEnd w:id="463"/>
      <w:bookmarkEnd w:id="464"/>
    </w:p>
    <w:p w14:paraId="64D4F305" w14:textId="77777777" w:rsidR="00890231" w:rsidRPr="00CB52D0" w:rsidRDefault="00890231" w:rsidP="00890231">
      <w:pPr>
        <w:pStyle w:val="Rubrik4utannumrering"/>
        <w:spacing w:before="0"/>
      </w:pPr>
      <w:r w:rsidRPr="00CB52D0">
        <w:t>1 kap. Definitioner av olika aktörer</w:t>
      </w:r>
    </w:p>
    <w:p w14:paraId="587BE526" w14:textId="77777777" w:rsidR="00890231" w:rsidRPr="00CB52D0" w:rsidRDefault="00890231" w:rsidP="00890231">
      <w:pPr>
        <w:pStyle w:val="Brdtext"/>
        <w:rPr>
          <w:sz w:val="18"/>
          <w:szCs w:val="18"/>
        </w:rPr>
      </w:pPr>
      <w:r w:rsidRPr="00CB52D0">
        <w:rPr>
          <w:b/>
          <w:sz w:val="18"/>
          <w:szCs w:val="18"/>
        </w:rPr>
        <w:t>4 b §</w:t>
      </w:r>
      <w:r w:rsidRPr="00CB52D0">
        <w:rPr>
          <w:sz w:val="18"/>
          <w:szCs w:val="18"/>
        </w:rPr>
        <w:t xml:space="preserve">    I denna lag betyder </w:t>
      </w:r>
    </w:p>
    <w:p w14:paraId="2412D6F2" w14:textId="77777777" w:rsidR="00890231" w:rsidRPr="00CB52D0" w:rsidRDefault="00890231" w:rsidP="00890231">
      <w:pPr>
        <w:pStyle w:val="Brdtextmedindrag"/>
        <w:rPr>
          <w:sz w:val="18"/>
          <w:szCs w:val="18"/>
        </w:rPr>
      </w:pPr>
      <w:r w:rsidRPr="00CB52D0">
        <w:rPr>
          <w:i/>
          <w:iCs/>
          <w:sz w:val="18"/>
          <w:szCs w:val="18"/>
        </w:rPr>
        <w:t>anknutet ombud</w:t>
      </w:r>
      <w:r w:rsidRPr="00CB52D0">
        <w:rPr>
          <w:sz w:val="18"/>
          <w:szCs w:val="18"/>
        </w:rPr>
        <w:t xml:space="preserve">: en fysisk eller juridisk person som har träffat avtal med ett svenskt värdepappersinstitut eller ett utländskt värdepappersföretag som hör hemma inom EES om att för bara detta instituts eller företags räkning </w:t>
      </w:r>
    </w:p>
    <w:p w14:paraId="01CCCA39" w14:textId="77777777" w:rsidR="00890231" w:rsidRPr="00CB52D0" w:rsidRDefault="00890231" w:rsidP="00890231">
      <w:pPr>
        <w:pStyle w:val="Brdtextmedindrag"/>
        <w:rPr>
          <w:sz w:val="18"/>
          <w:szCs w:val="18"/>
        </w:rPr>
      </w:pPr>
      <w:r w:rsidRPr="00CB52D0">
        <w:rPr>
          <w:sz w:val="18"/>
          <w:szCs w:val="18"/>
        </w:rPr>
        <w:t xml:space="preserve">1. marknadsföra investerings- eller sidotjänster, </w:t>
      </w:r>
    </w:p>
    <w:p w14:paraId="2876AB0D" w14:textId="77777777" w:rsidR="00890231" w:rsidRPr="00CB52D0" w:rsidRDefault="00890231" w:rsidP="00890231">
      <w:pPr>
        <w:pStyle w:val="Brdtextmedindrag"/>
        <w:rPr>
          <w:sz w:val="18"/>
          <w:szCs w:val="18"/>
        </w:rPr>
      </w:pPr>
      <w:r w:rsidRPr="00CB52D0">
        <w:rPr>
          <w:sz w:val="18"/>
          <w:szCs w:val="18"/>
        </w:rPr>
        <w:t>2. ta emot eller vidarebefordra instruktioner eller order avseende invest</w:t>
      </w:r>
      <w:r w:rsidRPr="00CB52D0">
        <w:rPr>
          <w:sz w:val="18"/>
          <w:szCs w:val="18"/>
        </w:rPr>
        <w:softHyphen/>
        <w:t>erings</w:t>
      </w:r>
      <w:r w:rsidRPr="00CB52D0">
        <w:rPr>
          <w:sz w:val="18"/>
          <w:szCs w:val="18"/>
        </w:rPr>
        <w:softHyphen/>
        <w:t xml:space="preserve">tjänster eller finansiella instrument, </w:t>
      </w:r>
    </w:p>
    <w:p w14:paraId="6B8CC9FE" w14:textId="77777777" w:rsidR="00890231" w:rsidRPr="00CB52D0" w:rsidRDefault="00890231" w:rsidP="00890231">
      <w:pPr>
        <w:pStyle w:val="Brdtextmedindrag"/>
        <w:rPr>
          <w:sz w:val="18"/>
          <w:szCs w:val="18"/>
        </w:rPr>
      </w:pPr>
      <w:r w:rsidRPr="00CB52D0">
        <w:rPr>
          <w:sz w:val="18"/>
          <w:szCs w:val="18"/>
        </w:rPr>
        <w:t xml:space="preserve">3. placera finansiella instrument, eller </w:t>
      </w:r>
    </w:p>
    <w:p w14:paraId="132E15EE" w14:textId="77777777" w:rsidR="00890231" w:rsidRPr="00CB52D0" w:rsidRDefault="00890231" w:rsidP="00890231">
      <w:pPr>
        <w:pStyle w:val="Brdtextmedindrag"/>
        <w:rPr>
          <w:sz w:val="18"/>
          <w:szCs w:val="18"/>
        </w:rPr>
      </w:pPr>
      <w:r w:rsidRPr="00CB52D0">
        <w:rPr>
          <w:sz w:val="18"/>
          <w:szCs w:val="18"/>
        </w:rPr>
        <w:t>4. tillhandahålla investerings</w:t>
      </w:r>
      <w:r w:rsidRPr="00CB52D0">
        <w:rPr>
          <w:sz w:val="18"/>
          <w:szCs w:val="18"/>
        </w:rPr>
        <w:softHyphen/>
        <w:t>råd</w:t>
      </w:r>
      <w:r w:rsidRPr="00CB52D0">
        <w:rPr>
          <w:sz w:val="18"/>
          <w:szCs w:val="18"/>
        </w:rPr>
        <w:softHyphen/>
        <w:t xml:space="preserve">givning avseende dessa instrument eller tjänster, </w:t>
      </w:r>
    </w:p>
    <w:p w14:paraId="6A0BFA4A" w14:textId="77777777" w:rsidR="00890231" w:rsidRPr="00CB52D0" w:rsidRDefault="00890231" w:rsidP="00890231">
      <w:pPr>
        <w:pStyle w:val="Brdtextmedindrag"/>
        <w:rPr>
          <w:sz w:val="18"/>
          <w:szCs w:val="18"/>
        </w:rPr>
      </w:pPr>
      <w:r w:rsidRPr="00CB52D0">
        <w:rPr>
          <w:i/>
          <w:iCs/>
          <w:sz w:val="18"/>
          <w:szCs w:val="18"/>
        </w:rPr>
        <w:t>behörig myndighet</w:t>
      </w:r>
      <w:r w:rsidRPr="00CB52D0">
        <w:rPr>
          <w:sz w:val="18"/>
          <w:szCs w:val="18"/>
        </w:rPr>
        <w:t xml:space="preserve">: i Sverige Finansinspektionen och i särskilt angivna fall Bolagsverket och i övrigt en utländsk myndighet som har behörighet att utöva tillsyn över utländska värdepappersföretag och företag som driver en reglerad marknad eller annan motsvarande marknad eller som har behörighet att utöva tillsyn över emittenter vars överlåtbara värdepapper är upptagna till handel på en reglerad marknad, </w:t>
      </w:r>
    </w:p>
    <w:p w14:paraId="688DD6E0" w14:textId="77777777" w:rsidR="00890231" w:rsidRPr="00CB52D0" w:rsidRDefault="00890231" w:rsidP="00890231">
      <w:pPr>
        <w:pStyle w:val="Brdtextmedindrag"/>
        <w:rPr>
          <w:sz w:val="18"/>
          <w:szCs w:val="18"/>
        </w:rPr>
      </w:pPr>
      <w:r w:rsidRPr="00CB52D0">
        <w:rPr>
          <w:i/>
          <w:iCs/>
          <w:sz w:val="18"/>
          <w:szCs w:val="18"/>
        </w:rPr>
        <w:t>börs</w:t>
      </w:r>
      <w:r w:rsidRPr="00CB52D0">
        <w:rPr>
          <w:sz w:val="18"/>
          <w:szCs w:val="18"/>
        </w:rPr>
        <w:t xml:space="preserve">: ett svenskt aktiebolag eller en svensk ekonomisk förening som har fått tillstånd enligt denna lag att driva en eller flera reglerade marknader, </w:t>
      </w:r>
    </w:p>
    <w:p w14:paraId="24794218" w14:textId="77777777" w:rsidR="00890231" w:rsidRPr="00CB52D0" w:rsidRDefault="00890231" w:rsidP="00890231">
      <w:pPr>
        <w:pStyle w:val="Brdtextmedindrag"/>
        <w:rPr>
          <w:sz w:val="18"/>
          <w:szCs w:val="18"/>
        </w:rPr>
      </w:pPr>
      <w:r w:rsidRPr="00CB52D0">
        <w:rPr>
          <w:i/>
          <w:iCs/>
          <w:sz w:val="18"/>
          <w:szCs w:val="18"/>
        </w:rPr>
        <w:t>clearingdeltagare</w:t>
      </w:r>
      <w:r w:rsidRPr="00CB52D0">
        <w:rPr>
          <w:sz w:val="18"/>
          <w:szCs w:val="18"/>
        </w:rPr>
        <w:t>: den som får delta i clearingverksamheten hos en clearing</w:t>
      </w:r>
      <w:r w:rsidRPr="00CB52D0">
        <w:rPr>
          <w:sz w:val="18"/>
          <w:szCs w:val="18"/>
        </w:rPr>
        <w:softHyphen/>
        <w:t xml:space="preserve">organisation, </w:t>
      </w:r>
    </w:p>
    <w:p w14:paraId="5AE949B7" w14:textId="77777777" w:rsidR="00890231" w:rsidRPr="00CB52D0" w:rsidRDefault="00890231" w:rsidP="00890231">
      <w:pPr>
        <w:pStyle w:val="Brdtextmedindrag"/>
        <w:rPr>
          <w:sz w:val="18"/>
          <w:szCs w:val="18"/>
        </w:rPr>
      </w:pPr>
      <w:r w:rsidRPr="00CB52D0">
        <w:rPr>
          <w:i/>
          <w:iCs/>
          <w:sz w:val="18"/>
          <w:szCs w:val="18"/>
        </w:rPr>
        <w:t>clearingorganisation</w:t>
      </w:r>
      <w:r w:rsidRPr="00CB52D0">
        <w:rPr>
          <w:sz w:val="18"/>
          <w:szCs w:val="18"/>
        </w:rPr>
        <w:t xml:space="preserve">: ett företag som har fått tillstånd enligt 19 kap. eller Europaparlamentets och rådets förordning (EU) nr 648/2012, </w:t>
      </w:r>
    </w:p>
    <w:p w14:paraId="42BDD7C2" w14:textId="77777777" w:rsidR="00890231" w:rsidRPr="00CB52D0" w:rsidRDefault="00890231" w:rsidP="00890231">
      <w:pPr>
        <w:pStyle w:val="Brdtextmedindrag"/>
        <w:rPr>
          <w:sz w:val="18"/>
          <w:szCs w:val="18"/>
        </w:rPr>
      </w:pPr>
      <w:r w:rsidRPr="00CB52D0">
        <w:rPr>
          <w:i/>
          <w:iCs/>
          <w:sz w:val="18"/>
          <w:szCs w:val="18"/>
        </w:rPr>
        <w:t>emittent</w:t>
      </w:r>
      <w:r w:rsidRPr="00CB52D0">
        <w:rPr>
          <w:sz w:val="18"/>
          <w:szCs w:val="18"/>
        </w:rPr>
        <w:t>: i fråga om aktier aktiebolaget och i fråga om annat finansiellt instrument utgivaren eller utfärdaren av instrumentet,</w:t>
      </w:r>
    </w:p>
    <w:p w14:paraId="080B04FF" w14:textId="77777777" w:rsidR="00890231" w:rsidRPr="00CB52D0" w:rsidRDefault="00890231" w:rsidP="00890231">
      <w:pPr>
        <w:pStyle w:val="Brdtextmedindrag"/>
        <w:rPr>
          <w:sz w:val="18"/>
          <w:szCs w:val="18"/>
        </w:rPr>
      </w:pPr>
      <w:r w:rsidRPr="00CB52D0">
        <w:rPr>
          <w:i/>
          <w:iCs/>
          <w:sz w:val="18"/>
          <w:szCs w:val="18"/>
        </w:rPr>
        <w:t>handelsplats</w:t>
      </w:r>
      <w:r w:rsidRPr="00CB52D0">
        <w:rPr>
          <w:sz w:val="18"/>
          <w:szCs w:val="18"/>
        </w:rPr>
        <w:t>: en reglerad marknad, en multilateral handelsplattform (MTF-plattform) eller en organiserad handelsplattform (OTF-plattform),</w:t>
      </w:r>
    </w:p>
    <w:p w14:paraId="29CB641C" w14:textId="77777777" w:rsidR="00890231" w:rsidRPr="00CB52D0" w:rsidRDefault="00890231" w:rsidP="00890231">
      <w:pPr>
        <w:pStyle w:val="Brdtextmedindrag"/>
        <w:rPr>
          <w:sz w:val="18"/>
          <w:szCs w:val="18"/>
        </w:rPr>
      </w:pPr>
      <w:r w:rsidRPr="00CB52D0">
        <w:rPr>
          <w:i/>
          <w:iCs/>
          <w:sz w:val="18"/>
          <w:szCs w:val="18"/>
        </w:rPr>
        <w:t>handelsplattform</w:t>
      </w:r>
      <w:r w:rsidRPr="00CB52D0">
        <w:rPr>
          <w:sz w:val="18"/>
          <w:szCs w:val="18"/>
        </w:rPr>
        <w:t>: en MTF-plattform eller en OTF-plattform,</w:t>
      </w:r>
    </w:p>
    <w:p w14:paraId="7ACC45DC" w14:textId="77777777" w:rsidR="00890231" w:rsidRPr="00CB52D0" w:rsidRDefault="00890231" w:rsidP="00890231">
      <w:pPr>
        <w:pStyle w:val="Brdtextmedindrag"/>
        <w:rPr>
          <w:sz w:val="18"/>
          <w:szCs w:val="18"/>
        </w:rPr>
      </w:pPr>
      <w:r w:rsidRPr="00CB52D0" w:rsidDel="007F5BA5">
        <w:rPr>
          <w:i/>
          <w:iCs/>
          <w:sz w:val="18"/>
          <w:szCs w:val="18"/>
        </w:rPr>
        <w:t>kreditinstitut</w:t>
      </w:r>
      <w:r w:rsidRPr="00CB52D0" w:rsidDel="007F5BA5">
        <w:rPr>
          <w:sz w:val="18"/>
          <w:szCs w:val="18"/>
        </w:rPr>
        <w:t>: en bank, ett kreditmarknadsföretag eller ett utländskt bank- eller kreditföretag som driver bank- eller finansieringsrörelse från filial i Sverige,</w:t>
      </w:r>
    </w:p>
    <w:p w14:paraId="09A0F1E6" w14:textId="77777777" w:rsidR="00890231" w:rsidRPr="00CB52D0" w:rsidRDefault="00890231" w:rsidP="00890231">
      <w:pPr>
        <w:pStyle w:val="Brdtextmedindrag"/>
        <w:rPr>
          <w:sz w:val="18"/>
          <w:szCs w:val="18"/>
        </w:rPr>
      </w:pPr>
      <w:r w:rsidRPr="00CB52D0">
        <w:rPr>
          <w:i/>
          <w:iCs/>
          <w:sz w:val="18"/>
          <w:szCs w:val="18"/>
        </w:rPr>
        <w:t>leverantör av datarapporteringstjänster</w:t>
      </w:r>
      <w:r w:rsidRPr="00CB52D0">
        <w:rPr>
          <w:sz w:val="18"/>
          <w:szCs w:val="18"/>
        </w:rPr>
        <w:t>: detsamma som i artikel 2.1.36a i förordningen om marknader för finansiella instrument,</w:t>
      </w:r>
    </w:p>
    <w:p w14:paraId="7E6CCA76" w14:textId="77777777" w:rsidR="00890231" w:rsidRPr="00CB52D0" w:rsidDel="007F5BA5" w:rsidRDefault="00890231" w:rsidP="00890231">
      <w:pPr>
        <w:pStyle w:val="Brdtextmedindrag"/>
        <w:rPr>
          <w:sz w:val="18"/>
          <w:szCs w:val="18"/>
        </w:rPr>
      </w:pPr>
      <w:r w:rsidRPr="00CB52D0">
        <w:rPr>
          <w:i/>
          <w:sz w:val="18"/>
          <w:szCs w:val="18"/>
        </w:rPr>
        <w:t>litet och icke-sammanlänkat värde</w:t>
      </w:r>
      <w:r w:rsidRPr="00CB52D0">
        <w:rPr>
          <w:i/>
          <w:sz w:val="18"/>
          <w:szCs w:val="18"/>
        </w:rPr>
        <w:softHyphen/>
        <w:t>pappersbolag: ett värde</w:t>
      </w:r>
      <w:r w:rsidRPr="00CB52D0">
        <w:rPr>
          <w:i/>
          <w:sz w:val="18"/>
          <w:szCs w:val="18"/>
        </w:rPr>
        <w:softHyphen/>
        <w:t>pap</w:t>
      </w:r>
      <w:r w:rsidRPr="00CB52D0">
        <w:rPr>
          <w:i/>
          <w:sz w:val="18"/>
          <w:szCs w:val="18"/>
        </w:rPr>
        <w:softHyphen/>
        <w:t>pers</w:t>
      </w:r>
      <w:r w:rsidRPr="00CB52D0">
        <w:rPr>
          <w:i/>
          <w:sz w:val="18"/>
          <w:szCs w:val="18"/>
        </w:rPr>
        <w:softHyphen/>
        <w:t>bolag som anses vara ett litet och icke-sammanlänkat värde</w:t>
      </w:r>
      <w:r w:rsidRPr="00CB52D0">
        <w:rPr>
          <w:i/>
          <w:sz w:val="18"/>
          <w:szCs w:val="18"/>
        </w:rPr>
        <w:softHyphen/>
        <w:t>pap</w:t>
      </w:r>
      <w:r w:rsidRPr="00CB52D0">
        <w:rPr>
          <w:i/>
          <w:sz w:val="18"/>
          <w:szCs w:val="18"/>
        </w:rPr>
        <w:softHyphen/>
        <w:t>pers</w:t>
      </w:r>
      <w:r w:rsidRPr="00CB52D0">
        <w:rPr>
          <w:i/>
          <w:sz w:val="18"/>
          <w:szCs w:val="18"/>
        </w:rPr>
        <w:softHyphen/>
        <w:t>företag enligt artikel 12.1 i värdepappersbolags</w:t>
      </w:r>
      <w:r w:rsidRPr="00CB52D0">
        <w:rPr>
          <w:i/>
          <w:sz w:val="18"/>
          <w:szCs w:val="18"/>
        </w:rPr>
        <w:softHyphen/>
        <w:t>för</w:t>
      </w:r>
      <w:r w:rsidRPr="00CB52D0">
        <w:rPr>
          <w:i/>
          <w:sz w:val="18"/>
          <w:szCs w:val="18"/>
        </w:rPr>
        <w:softHyphen/>
        <w:t>ordningen,</w:t>
      </w:r>
    </w:p>
    <w:p w14:paraId="2E9FFCC4" w14:textId="77777777" w:rsidR="00890231" w:rsidRPr="00CB52D0" w:rsidRDefault="00890231" w:rsidP="00890231">
      <w:pPr>
        <w:pStyle w:val="Brdtextmedindrag"/>
        <w:rPr>
          <w:sz w:val="18"/>
          <w:szCs w:val="18"/>
        </w:rPr>
      </w:pPr>
      <w:r w:rsidRPr="00CB52D0">
        <w:rPr>
          <w:i/>
          <w:iCs/>
          <w:sz w:val="18"/>
          <w:szCs w:val="18"/>
        </w:rPr>
        <w:t>marknadsgarant</w:t>
      </w:r>
      <w:r w:rsidRPr="00CB52D0">
        <w:rPr>
          <w:sz w:val="18"/>
          <w:szCs w:val="18"/>
        </w:rPr>
        <w:t>: en person som på fortlöpande basis åtagit sig att på finansiella marknader handla för egen räkning genom att köpa och sälja finansiella instrument med utnyttjande av egna tillgångar till priser som fastställts av denne,</w:t>
      </w:r>
    </w:p>
    <w:p w14:paraId="4AB0B442" w14:textId="77777777" w:rsidR="00890231" w:rsidRPr="00CB52D0" w:rsidRDefault="00890231" w:rsidP="00890231">
      <w:pPr>
        <w:pStyle w:val="Brdtextmedindrag"/>
        <w:rPr>
          <w:sz w:val="18"/>
          <w:szCs w:val="18"/>
        </w:rPr>
      </w:pPr>
      <w:r w:rsidRPr="00CB52D0">
        <w:rPr>
          <w:i/>
          <w:iCs/>
          <w:sz w:val="18"/>
          <w:szCs w:val="18"/>
        </w:rPr>
        <w:t>marknadsoperatör</w:t>
      </w:r>
      <w:r w:rsidRPr="00CB52D0">
        <w:rPr>
          <w:sz w:val="18"/>
          <w:szCs w:val="18"/>
        </w:rPr>
        <w:t>: en börs eller en eller flera juridiska personer i ett annat land inom EES som driver en eller flera reglerade marknader,</w:t>
      </w:r>
    </w:p>
    <w:p w14:paraId="780025A2" w14:textId="77777777" w:rsidR="00890231" w:rsidRPr="00CB52D0" w:rsidRDefault="00890231" w:rsidP="00890231">
      <w:pPr>
        <w:pStyle w:val="Brdtextmedindrag"/>
        <w:rPr>
          <w:sz w:val="18"/>
          <w:szCs w:val="18"/>
        </w:rPr>
      </w:pPr>
      <w:r w:rsidRPr="00CB52D0">
        <w:rPr>
          <w:i/>
          <w:iCs/>
          <w:sz w:val="18"/>
          <w:szCs w:val="18"/>
        </w:rPr>
        <w:t>MTF-plattform</w:t>
      </w:r>
      <w:r w:rsidRPr="00CB52D0">
        <w:rPr>
          <w:sz w:val="18"/>
          <w:szCs w:val="18"/>
        </w:rPr>
        <w:t>: ett multilateralt system inom EES som sammanför flera tredjeparters köp- och säljintressen i finansiella instrument – inom systemet och i enlighet med icke skönsmässiga regler – så att det leder till ett kontrakt,</w:t>
      </w:r>
    </w:p>
    <w:p w14:paraId="38B0BA01" w14:textId="77777777" w:rsidR="00890231" w:rsidRPr="00CB52D0" w:rsidRDefault="00890231" w:rsidP="00890231">
      <w:pPr>
        <w:pStyle w:val="Brdtextmedindrag"/>
        <w:rPr>
          <w:sz w:val="18"/>
          <w:szCs w:val="18"/>
        </w:rPr>
      </w:pPr>
      <w:r w:rsidRPr="00CB52D0">
        <w:rPr>
          <w:i/>
          <w:iCs/>
          <w:sz w:val="18"/>
          <w:szCs w:val="18"/>
        </w:rPr>
        <w:t>OTF-plattform</w:t>
      </w:r>
      <w:r w:rsidRPr="00CB52D0">
        <w:rPr>
          <w:sz w:val="18"/>
          <w:szCs w:val="18"/>
        </w:rPr>
        <w:t>: ett multilateralt system inom EES som inte är en reglerad marknad eller en MTF-plattform, och inom vilket flera tredjeparters köp- och säljintressen i obligationer, strukturerade finansiella produkter, utsläppsrätter eller derivat kan interagera inom systemet så att det leder till ett kontrakt,</w:t>
      </w:r>
    </w:p>
    <w:p w14:paraId="6EDC7F78" w14:textId="77777777" w:rsidR="00890231" w:rsidRPr="00CB52D0" w:rsidRDefault="00890231" w:rsidP="00890231">
      <w:pPr>
        <w:pStyle w:val="Brdtextmedindrag"/>
        <w:rPr>
          <w:sz w:val="18"/>
          <w:szCs w:val="18"/>
        </w:rPr>
      </w:pPr>
      <w:r w:rsidRPr="00CB52D0">
        <w:rPr>
          <w:i/>
          <w:iCs/>
          <w:sz w:val="18"/>
          <w:szCs w:val="18"/>
        </w:rPr>
        <w:t>professionell kund</w:t>
      </w:r>
      <w:r w:rsidRPr="00CB52D0">
        <w:rPr>
          <w:sz w:val="18"/>
          <w:szCs w:val="18"/>
        </w:rPr>
        <w:t>: en sådan kund som avses i 9 kap. 4 eller 5 §,</w:t>
      </w:r>
    </w:p>
    <w:p w14:paraId="1C1306E5" w14:textId="77777777" w:rsidR="00890231" w:rsidRPr="00CB52D0" w:rsidRDefault="00890231" w:rsidP="00890231">
      <w:pPr>
        <w:pStyle w:val="Brdtextmedindrag"/>
        <w:rPr>
          <w:sz w:val="18"/>
          <w:szCs w:val="18"/>
        </w:rPr>
      </w:pPr>
      <w:r w:rsidRPr="00CB52D0">
        <w:rPr>
          <w:i/>
          <w:iCs/>
          <w:sz w:val="18"/>
          <w:szCs w:val="18"/>
        </w:rPr>
        <w:t>reglerad marknad</w:t>
      </w:r>
      <w:r w:rsidRPr="00CB52D0">
        <w:rPr>
          <w:sz w:val="18"/>
          <w:szCs w:val="18"/>
        </w:rPr>
        <w:t>: ett multilateralt system inom EES som sammanför eller möjliggör sammanförande av ett flertal köp- och säljintressen i finansiella instrument från tredjepart – regelmässigt, inom systemet och i enlighet med icke skönsmässiga regler – så att det leder till ett kontrakt,</w:t>
      </w:r>
    </w:p>
    <w:p w14:paraId="20FC530A" w14:textId="77777777" w:rsidR="00890231" w:rsidRPr="00CB52D0" w:rsidRDefault="00890231" w:rsidP="00890231">
      <w:pPr>
        <w:pStyle w:val="Brdtextmedindrag"/>
        <w:rPr>
          <w:sz w:val="18"/>
          <w:szCs w:val="18"/>
        </w:rPr>
      </w:pPr>
      <w:r w:rsidRPr="00CB52D0">
        <w:rPr>
          <w:i/>
          <w:iCs/>
          <w:sz w:val="18"/>
          <w:szCs w:val="18"/>
        </w:rPr>
        <w:lastRenderedPageBreak/>
        <w:t>statlig emittent</w:t>
      </w:r>
      <w:r w:rsidRPr="00CB52D0">
        <w:rPr>
          <w:sz w:val="18"/>
          <w:szCs w:val="18"/>
        </w:rPr>
        <w:t>: någon av följande som emitterar skuldinstrument:</w:t>
      </w:r>
    </w:p>
    <w:p w14:paraId="0B0A63ED" w14:textId="77777777" w:rsidR="00890231" w:rsidRPr="00CB52D0" w:rsidRDefault="00890231" w:rsidP="00890231">
      <w:pPr>
        <w:pStyle w:val="Brdtextmedindrag"/>
        <w:rPr>
          <w:sz w:val="18"/>
          <w:szCs w:val="18"/>
        </w:rPr>
      </w:pPr>
      <w:r w:rsidRPr="00CB52D0">
        <w:rPr>
          <w:sz w:val="18"/>
          <w:szCs w:val="18"/>
        </w:rPr>
        <w:t>1. Europeiska unionen,</w:t>
      </w:r>
    </w:p>
    <w:p w14:paraId="28A844E7" w14:textId="77777777" w:rsidR="00890231" w:rsidRPr="00CB52D0" w:rsidRDefault="00890231" w:rsidP="00890231">
      <w:pPr>
        <w:pStyle w:val="Brdtextmedindrag"/>
        <w:rPr>
          <w:sz w:val="18"/>
          <w:szCs w:val="18"/>
        </w:rPr>
      </w:pPr>
      <w:r w:rsidRPr="00CB52D0">
        <w:rPr>
          <w:sz w:val="18"/>
          <w:szCs w:val="18"/>
        </w:rPr>
        <w:t>2. en stat inom EES, inbegripet förvaltningar, organ eller en särskild</w:t>
      </w:r>
    </w:p>
    <w:p w14:paraId="5A682889" w14:textId="77777777" w:rsidR="00890231" w:rsidRPr="00CB52D0" w:rsidRDefault="00890231" w:rsidP="00890231">
      <w:pPr>
        <w:pStyle w:val="Brdtextmedindrag"/>
        <w:rPr>
          <w:sz w:val="18"/>
          <w:szCs w:val="18"/>
        </w:rPr>
      </w:pPr>
      <w:r w:rsidRPr="00CB52D0">
        <w:rPr>
          <w:sz w:val="18"/>
          <w:szCs w:val="18"/>
        </w:rPr>
        <w:t>funktion i staten,</w:t>
      </w:r>
    </w:p>
    <w:p w14:paraId="68E7E8B5" w14:textId="77777777" w:rsidR="00890231" w:rsidRPr="00CB52D0" w:rsidRDefault="00890231" w:rsidP="00890231">
      <w:pPr>
        <w:pStyle w:val="Brdtextmedindrag"/>
        <w:rPr>
          <w:sz w:val="18"/>
          <w:szCs w:val="18"/>
        </w:rPr>
      </w:pPr>
      <w:r w:rsidRPr="00CB52D0">
        <w:rPr>
          <w:sz w:val="18"/>
          <w:szCs w:val="18"/>
        </w:rPr>
        <w:t>3. när det gäller en federal stat inom EES, en delstat i federationen,</w:t>
      </w:r>
    </w:p>
    <w:p w14:paraId="23D758E6" w14:textId="77777777" w:rsidR="00890231" w:rsidRPr="00CB52D0" w:rsidRDefault="00890231" w:rsidP="00890231">
      <w:pPr>
        <w:pStyle w:val="Brdtextmedindrag"/>
        <w:rPr>
          <w:sz w:val="18"/>
          <w:szCs w:val="18"/>
        </w:rPr>
      </w:pPr>
      <w:r w:rsidRPr="00CB52D0">
        <w:rPr>
          <w:sz w:val="18"/>
          <w:szCs w:val="18"/>
        </w:rPr>
        <w:t>4. en särskild funktion för flera stater inom EES,</w:t>
      </w:r>
    </w:p>
    <w:p w14:paraId="177A2DAC" w14:textId="77777777" w:rsidR="00890231" w:rsidRPr="00CB52D0" w:rsidRDefault="00890231" w:rsidP="00890231">
      <w:pPr>
        <w:pStyle w:val="Brdtextmedindrag"/>
        <w:rPr>
          <w:sz w:val="18"/>
          <w:szCs w:val="18"/>
        </w:rPr>
      </w:pPr>
      <w:r w:rsidRPr="00CB52D0">
        <w:rPr>
          <w:sz w:val="18"/>
          <w:szCs w:val="18"/>
        </w:rPr>
        <w:t>5. en internationell finansinstitution som etablerats av minst två stater inom EES och vars mål är att ordna finansiering och tillhandahålla finansiellt bistånd till de stater som har eller riskerar att få allvarliga finansieringsproblem, och</w:t>
      </w:r>
    </w:p>
    <w:p w14:paraId="4536E937" w14:textId="77777777" w:rsidR="00890231" w:rsidRPr="00CB52D0" w:rsidRDefault="00890231" w:rsidP="00890231">
      <w:pPr>
        <w:pStyle w:val="Brdtextmedindrag"/>
        <w:rPr>
          <w:sz w:val="18"/>
          <w:szCs w:val="18"/>
        </w:rPr>
      </w:pPr>
      <w:r w:rsidRPr="00CB52D0">
        <w:rPr>
          <w:sz w:val="18"/>
          <w:szCs w:val="18"/>
        </w:rPr>
        <w:t>6. Europeiska investeringsbanken,</w:t>
      </w:r>
    </w:p>
    <w:p w14:paraId="669DB2A1" w14:textId="77777777" w:rsidR="00890231" w:rsidRPr="00CB52D0" w:rsidRDefault="00890231" w:rsidP="00890231">
      <w:pPr>
        <w:pStyle w:val="Brdtextmedindrag"/>
        <w:rPr>
          <w:sz w:val="18"/>
          <w:szCs w:val="18"/>
        </w:rPr>
      </w:pPr>
      <w:r w:rsidRPr="00CB52D0">
        <w:rPr>
          <w:i/>
          <w:iCs/>
          <w:sz w:val="18"/>
          <w:szCs w:val="18"/>
        </w:rPr>
        <w:t>systematisk internhandlare</w:t>
      </w:r>
      <w:r w:rsidRPr="00CB52D0">
        <w:rPr>
          <w:sz w:val="18"/>
          <w:szCs w:val="18"/>
        </w:rPr>
        <w:t>: ett värdepappersinstitut som i en organiserad, frekvent, systematisk och väsentlig omfattning handlar för egen räkning när det utför kundorder utanför en reglerad marknad eller en handelsplattform utan att utnyttja ett multilateralt system,</w:t>
      </w:r>
    </w:p>
    <w:p w14:paraId="4ADAA78D" w14:textId="77777777" w:rsidR="00890231" w:rsidRPr="00CB52D0" w:rsidRDefault="00890231" w:rsidP="00890231">
      <w:pPr>
        <w:pStyle w:val="Brdtextmedindrag"/>
        <w:rPr>
          <w:sz w:val="18"/>
          <w:szCs w:val="18"/>
        </w:rPr>
      </w:pPr>
      <w:r w:rsidRPr="00CB52D0">
        <w:rPr>
          <w:i/>
          <w:iCs/>
          <w:sz w:val="18"/>
          <w:szCs w:val="18"/>
        </w:rPr>
        <w:t>tillväxtmarknad för små och medelstora företag</w:t>
      </w:r>
      <w:r w:rsidRPr="00CB52D0">
        <w:rPr>
          <w:sz w:val="18"/>
          <w:szCs w:val="18"/>
        </w:rPr>
        <w:t>: en MTF-plattform som är registrerad som en tillväxtmarknad för små och medelstora företag hos Finans</w:t>
      </w:r>
      <w:r w:rsidRPr="00CB52D0">
        <w:rPr>
          <w:sz w:val="18"/>
          <w:szCs w:val="18"/>
        </w:rPr>
        <w:softHyphen/>
        <w:t>inspektionen enligt 11 kap. 13–15 §§ eller hos en behörig myndighet i ett annat land inom EES,</w:t>
      </w:r>
    </w:p>
    <w:p w14:paraId="415A96A0" w14:textId="77777777" w:rsidR="00890231" w:rsidRPr="00CB52D0" w:rsidRDefault="00890231" w:rsidP="00890231">
      <w:pPr>
        <w:pStyle w:val="Brdtextmedindrag"/>
        <w:rPr>
          <w:sz w:val="18"/>
          <w:szCs w:val="18"/>
        </w:rPr>
      </w:pPr>
      <w:r w:rsidRPr="00CB52D0">
        <w:rPr>
          <w:i/>
          <w:iCs/>
          <w:sz w:val="18"/>
          <w:szCs w:val="18"/>
        </w:rPr>
        <w:t>utländskt kreditinstitut</w:t>
      </w:r>
      <w:r w:rsidRPr="00CB52D0">
        <w:rPr>
          <w:sz w:val="18"/>
          <w:szCs w:val="18"/>
        </w:rPr>
        <w:t>: ett kreditinstitut enligt 1 kap. 5 § första stycket 21 lagen (2004:297) om bank- och finansieringsrörelse,</w:t>
      </w:r>
    </w:p>
    <w:p w14:paraId="4B516020" w14:textId="77777777" w:rsidR="00890231" w:rsidRPr="00CB52D0" w:rsidRDefault="00890231" w:rsidP="00890231">
      <w:pPr>
        <w:pStyle w:val="Brdtextmedindrag"/>
        <w:rPr>
          <w:sz w:val="18"/>
          <w:szCs w:val="18"/>
        </w:rPr>
      </w:pPr>
      <w:r w:rsidRPr="00CB52D0">
        <w:rPr>
          <w:i/>
          <w:iCs/>
          <w:sz w:val="18"/>
          <w:szCs w:val="18"/>
        </w:rPr>
        <w:t>utländskt värdepappersföretag</w:t>
      </w:r>
      <w:r w:rsidRPr="00CB52D0">
        <w:rPr>
          <w:sz w:val="18"/>
          <w:szCs w:val="18"/>
        </w:rPr>
        <w:t>: ett utländskt företag som i hemlandet har till</w:t>
      </w:r>
      <w:r w:rsidRPr="00CB52D0">
        <w:rPr>
          <w:sz w:val="18"/>
          <w:szCs w:val="18"/>
        </w:rPr>
        <w:softHyphen/>
        <w:t>stånd att driva värdepappersrörelse,</w:t>
      </w:r>
    </w:p>
    <w:p w14:paraId="0BE189F7" w14:textId="77777777" w:rsidR="00890231" w:rsidRPr="00CB52D0" w:rsidRDefault="00890231" w:rsidP="00890231">
      <w:pPr>
        <w:pStyle w:val="Brdtextmedindrag"/>
        <w:rPr>
          <w:sz w:val="18"/>
          <w:szCs w:val="18"/>
        </w:rPr>
      </w:pPr>
      <w:r w:rsidRPr="00CB52D0">
        <w:rPr>
          <w:i/>
          <w:iCs/>
          <w:sz w:val="18"/>
          <w:szCs w:val="18"/>
        </w:rPr>
        <w:t>värdepappersbolag</w:t>
      </w:r>
      <w:r w:rsidRPr="00CB52D0">
        <w:rPr>
          <w:sz w:val="18"/>
          <w:szCs w:val="18"/>
        </w:rPr>
        <w:t>:</w:t>
      </w:r>
      <w:r w:rsidRPr="00CB52D0">
        <w:rPr>
          <w:i/>
          <w:iCs/>
          <w:sz w:val="18"/>
          <w:szCs w:val="18"/>
        </w:rPr>
        <w:t xml:space="preserve"> </w:t>
      </w:r>
      <w:r w:rsidRPr="00CB52D0">
        <w:rPr>
          <w:sz w:val="18"/>
          <w:szCs w:val="18"/>
        </w:rPr>
        <w:t xml:space="preserve">ett svenskt aktiebolag som har fått tillstånd </w:t>
      </w:r>
      <w:r w:rsidRPr="00CB52D0">
        <w:rPr>
          <w:spacing w:val="-4"/>
          <w:sz w:val="18"/>
          <w:szCs w:val="18"/>
        </w:rPr>
        <w:t>enligt denna lag att driva värde</w:t>
      </w:r>
      <w:r w:rsidRPr="00CB52D0">
        <w:rPr>
          <w:spacing w:val="-4"/>
          <w:sz w:val="18"/>
          <w:szCs w:val="18"/>
        </w:rPr>
        <w:softHyphen/>
        <w:t>pappersrörelse och som inte är ett bank</w:t>
      </w:r>
      <w:r w:rsidRPr="00CB52D0">
        <w:rPr>
          <w:spacing w:val="-4"/>
          <w:sz w:val="18"/>
          <w:szCs w:val="18"/>
        </w:rPr>
        <w:softHyphen/>
        <w:t>aktiebolag</w:t>
      </w:r>
      <w:r w:rsidRPr="00CB52D0">
        <w:rPr>
          <w:sz w:val="18"/>
          <w:szCs w:val="18"/>
        </w:rPr>
        <w:t xml:space="preserve"> eller ett kredit</w:t>
      </w:r>
      <w:r w:rsidRPr="00CB52D0">
        <w:rPr>
          <w:sz w:val="18"/>
          <w:szCs w:val="18"/>
        </w:rPr>
        <w:softHyphen/>
        <w:t>marknadsbolag enligt lagen om bank- och finansierings</w:t>
      </w:r>
      <w:r w:rsidRPr="00CB52D0">
        <w:rPr>
          <w:sz w:val="18"/>
          <w:szCs w:val="18"/>
        </w:rPr>
        <w:softHyphen/>
        <w:t>rörelse,</w:t>
      </w:r>
    </w:p>
    <w:p w14:paraId="66767024" w14:textId="77777777" w:rsidR="00890231" w:rsidRPr="00CB52D0" w:rsidRDefault="00890231" w:rsidP="00890231">
      <w:pPr>
        <w:pStyle w:val="Brdtextmedindrag"/>
        <w:rPr>
          <w:sz w:val="18"/>
          <w:szCs w:val="18"/>
        </w:rPr>
      </w:pPr>
      <w:r w:rsidRPr="00CB52D0">
        <w:rPr>
          <w:i/>
          <w:sz w:val="18"/>
          <w:szCs w:val="18"/>
        </w:rPr>
        <w:t>värdepapperscentral</w:t>
      </w:r>
      <w:r w:rsidRPr="00CB52D0">
        <w:rPr>
          <w:sz w:val="18"/>
          <w:szCs w:val="18"/>
        </w:rPr>
        <w:t>: en värde</w:t>
      </w:r>
      <w:r w:rsidRPr="00CB52D0">
        <w:rPr>
          <w:sz w:val="18"/>
          <w:szCs w:val="18"/>
        </w:rPr>
        <w:softHyphen/>
        <w:t>papperscentral enligt definitionen i artikel 2.1.1 i förordningen om värdepapperscentraler,</w:t>
      </w:r>
    </w:p>
    <w:p w14:paraId="68B903BF" w14:textId="77777777" w:rsidR="00890231" w:rsidRPr="00CB52D0" w:rsidRDefault="00890231" w:rsidP="00890231">
      <w:pPr>
        <w:pStyle w:val="Brdtextmedindrag"/>
        <w:rPr>
          <w:i/>
          <w:iCs/>
          <w:sz w:val="18"/>
          <w:szCs w:val="18"/>
        </w:rPr>
      </w:pPr>
      <w:r w:rsidRPr="00CB52D0">
        <w:rPr>
          <w:i/>
          <w:iCs/>
          <w:sz w:val="18"/>
          <w:szCs w:val="18"/>
        </w:rPr>
        <w:t>värdepappersinriktat holding</w:t>
      </w:r>
      <w:r w:rsidRPr="00CB52D0">
        <w:rPr>
          <w:i/>
          <w:iCs/>
          <w:sz w:val="18"/>
          <w:szCs w:val="18"/>
        </w:rPr>
        <w:softHyphen/>
        <w:t>före</w:t>
      </w:r>
      <w:r w:rsidRPr="00CB52D0">
        <w:rPr>
          <w:i/>
          <w:iCs/>
          <w:sz w:val="18"/>
          <w:szCs w:val="18"/>
        </w:rPr>
        <w:softHyphen/>
        <w:t>tag: ett värdepappers</w:t>
      </w:r>
      <w:r w:rsidRPr="00CB52D0">
        <w:rPr>
          <w:i/>
          <w:iCs/>
          <w:sz w:val="18"/>
          <w:szCs w:val="18"/>
        </w:rPr>
        <w:softHyphen/>
        <w:t>in</w:t>
      </w:r>
      <w:r w:rsidRPr="00CB52D0">
        <w:rPr>
          <w:i/>
          <w:iCs/>
          <w:sz w:val="18"/>
          <w:szCs w:val="18"/>
        </w:rPr>
        <w:softHyphen/>
        <w:t>riktat holdingföretag enligt definitionen i artikel 4.1.23 i värdepappers</w:t>
      </w:r>
      <w:r w:rsidRPr="00CB52D0">
        <w:rPr>
          <w:i/>
          <w:iCs/>
          <w:sz w:val="18"/>
          <w:szCs w:val="18"/>
        </w:rPr>
        <w:softHyphen/>
        <w:t>bolagsför</w:t>
      </w:r>
      <w:r w:rsidRPr="00CB52D0">
        <w:rPr>
          <w:i/>
          <w:iCs/>
          <w:sz w:val="18"/>
          <w:szCs w:val="18"/>
        </w:rPr>
        <w:softHyphen/>
        <w:t>ord</w:t>
      </w:r>
      <w:r w:rsidRPr="00CB52D0">
        <w:rPr>
          <w:i/>
          <w:iCs/>
          <w:sz w:val="18"/>
          <w:szCs w:val="18"/>
        </w:rPr>
        <w:softHyphen/>
        <w:t>ningen, och</w:t>
      </w:r>
    </w:p>
    <w:p w14:paraId="1CD19B18" w14:textId="77777777" w:rsidR="00890231" w:rsidRPr="00CB52D0" w:rsidRDefault="00890231" w:rsidP="00890231">
      <w:pPr>
        <w:pStyle w:val="Brdtextmedindrag"/>
        <w:rPr>
          <w:sz w:val="18"/>
          <w:szCs w:val="18"/>
        </w:rPr>
      </w:pPr>
      <w:r w:rsidRPr="00CB52D0">
        <w:rPr>
          <w:i/>
          <w:sz w:val="18"/>
          <w:szCs w:val="18"/>
        </w:rPr>
        <w:t>värdepappersinstitut</w:t>
      </w:r>
      <w:r w:rsidRPr="00CB52D0">
        <w:rPr>
          <w:sz w:val="18"/>
          <w:szCs w:val="18"/>
        </w:rPr>
        <w:t>: ett värdepappersbolag, ett svenskt kreditinstitut som har fått tillstånd enligt denna lag att driva värdepappersrörelse eller ett utländskt företag som driver värdepappersrörelse från filial i Sverige eller genom att använda anknutna ombud etablerade i Sverige.</w:t>
      </w:r>
    </w:p>
    <w:p w14:paraId="30379FFE" w14:textId="77777777" w:rsidR="00890231" w:rsidRPr="00CB52D0" w:rsidRDefault="00890231" w:rsidP="00890231">
      <w:pPr>
        <w:pStyle w:val="Brdtextmedindrag"/>
        <w:ind w:firstLine="0"/>
      </w:pPr>
    </w:p>
    <w:p w14:paraId="6101968F" w14:textId="09F56003" w:rsidR="00890231" w:rsidRPr="00CB52D0" w:rsidRDefault="00890231" w:rsidP="00C7656A">
      <w:pPr>
        <w:pStyle w:val="Brdtext"/>
        <w:rPr>
          <w:spacing w:val="-4"/>
        </w:rPr>
      </w:pPr>
      <w:r w:rsidRPr="00CB52D0">
        <w:rPr>
          <w:spacing w:val="-4"/>
        </w:rPr>
        <w:t>Paragrafen innehåller definitioner. Ändringarna genomför delvis artikel 3.1.21</w:t>
      </w:r>
      <w:r w:rsidRPr="00CC30DE">
        <w:rPr>
          <w:spacing w:val="-4"/>
        </w:rPr>
        <w:t xml:space="preserve"> </w:t>
      </w:r>
      <w:r>
        <w:rPr>
          <w:spacing w:val="-4"/>
        </w:rPr>
        <w:t>och artikel 3.1.5 och 3.1.19</w:t>
      </w:r>
      <w:r w:rsidR="00BE77D5">
        <w:rPr>
          <w:spacing w:val="-4"/>
        </w:rPr>
        <w:t xml:space="preserve"> i värdepappersbolagsdirektivet</w:t>
      </w:r>
      <w:r w:rsidRPr="00CB52D0">
        <w:rPr>
          <w:spacing w:val="-4"/>
        </w:rPr>
        <w:t>. Övervägandena finns i avsnitt 9.3.</w:t>
      </w:r>
    </w:p>
    <w:p w14:paraId="14F9CA23" w14:textId="3423E8E6" w:rsidR="00890231" w:rsidRPr="00CB52D0" w:rsidRDefault="00890231" w:rsidP="00C7656A">
      <w:pPr>
        <w:pStyle w:val="Brdtextmedindrag"/>
      </w:pPr>
      <w:r w:rsidRPr="00CB52D0">
        <w:t>Det införs en definition av litet och icke-sammanlänkat värde</w:t>
      </w:r>
      <w:r w:rsidRPr="00CB52D0">
        <w:softHyphen/>
        <w:t>pappers</w:t>
      </w:r>
      <w:r w:rsidRPr="00CB52D0">
        <w:softHyphen/>
        <w:t>bolag, som hänvisar till definition</w:t>
      </w:r>
      <w:r w:rsidR="0022138F">
        <w:t>en</w:t>
      </w:r>
      <w:r w:rsidRPr="00CB52D0">
        <w:t xml:space="preserve"> i artikel 12.1 i värde</w:t>
      </w:r>
      <w:r w:rsidRPr="00CB52D0">
        <w:softHyphen/>
        <w:t>pap</w:t>
      </w:r>
      <w:r w:rsidRPr="00CB52D0">
        <w:softHyphen/>
        <w:t>pers</w:t>
      </w:r>
      <w:r w:rsidRPr="00CB52D0">
        <w:softHyphen/>
        <w:t>bolags</w:t>
      </w:r>
      <w:r w:rsidRPr="00CB52D0">
        <w:softHyphen/>
        <w:t xml:space="preserve">förordningen. </w:t>
      </w:r>
    </w:p>
    <w:p w14:paraId="4DCC608E" w14:textId="0AA0AC02" w:rsidR="00890231" w:rsidRPr="00CB52D0" w:rsidRDefault="00890231" w:rsidP="00C7656A">
      <w:pPr>
        <w:pStyle w:val="Brdtextmedindrag"/>
      </w:pPr>
      <w:r w:rsidRPr="00CB52D0">
        <w:t>Det införs även en defini</w:t>
      </w:r>
      <w:r w:rsidRPr="00CB52D0">
        <w:softHyphen/>
        <w:t>tion av värde</w:t>
      </w:r>
      <w:r w:rsidRPr="00CB52D0">
        <w:softHyphen/>
        <w:t>pappers</w:t>
      </w:r>
      <w:r w:rsidRPr="00CB52D0">
        <w:softHyphen/>
        <w:t>inriktat hol</w:t>
      </w:r>
      <w:r w:rsidRPr="00CB52D0">
        <w:softHyphen/>
        <w:t>ding</w:t>
      </w:r>
      <w:r w:rsidRPr="00CB52D0">
        <w:softHyphen/>
        <w:t>företag som motsvarar definitionen i artikel 4.1.23 i värdepappers</w:t>
      </w:r>
      <w:r w:rsidRPr="00CB52D0">
        <w:softHyphen/>
        <w:t>bolags</w:t>
      </w:r>
      <w:r w:rsidRPr="00CB52D0">
        <w:softHyphen/>
        <w:t>förord</w:t>
      </w:r>
      <w:r w:rsidRPr="00CB52D0">
        <w:softHyphen/>
        <w:t>ningen. Kommissionen får anta delegerade akter för att förtydliga defini</w:t>
      </w:r>
      <w:r w:rsidRPr="00CB52D0">
        <w:softHyphen/>
        <w:t>tionen i förordningen (artikel 4.2</w:t>
      </w:r>
      <w:r w:rsidR="0022138F">
        <w:t xml:space="preserve"> i värdepappersbolags</w:t>
      </w:r>
      <w:r w:rsidR="00C50D08">
        <w:t>förordningen</w:t>
      </w:r>
      <w:r w:rsidRPr="00CB52D0">
        <w:t>).</w:t>
      </w:r>
    </w:p>
    <w:p w14:paraId="34A0F823" w14:textId="77777777" w:rsidR="00890231" w:rsidRPr="00CB52D0" w:rsidRDefault="00890231" w:rsidP="00890231">
      <w:pPr>
        <w:pStyle w:val="Rubrik4utannumrering"/>
      </w:pPr>
      <w:r w:rsidRPr="00CB52D0">
        <w:t>23 kap. Tillsyn</w:t>
      </w:r>
    </w:p>
    <w:p w14:paraId="4D83DA03" w14:textId="3417C725" w:rsidR="00890231" w:rsidRPr="00CB52D0" w:rsidRDefault="00890231" w:rsidP="006C5C28">
      <w:pPr>
        <w:pStyle w:val="Brdtext"/>
        <w:rPr>
          <w:sz w:val="18"/>
          <w:szCs w:val="18"/>
        </w:rPr>
      </w:pPr>
      <w:r w:rsidRPr="00CB52D0">
        <w:rPr>
          <w:b/>
          <w:sz w:val="18"/>
          <w:szCs w:val="18"/>
        </w:rPr>
        <w:t>4 §</w:t>
      </w:r>
      <w:r w:rsidRPr="00CB52D0">
        <w:rPr>
          <w:sz w:val="18"/>
          <w:szCs w:val="18"/>
        </w:rPr>
        <w:t>    Finansinspektionen får när det är nödvändigt genomföra en under</w:t>
      </w:r>
      <w:r w:rsidRPr="00CB52D0">
        <w:rPr>
          <w:sz w:val="18"/>
          <w:szCs w:val="18"/>
        </w:rPr>
        <w:softHyphen/>
        <w:t>sök</w:t>
      </w:r>
      <w:r w:rsidRPr="00CB52D0">
        <w:rPr>
          <w:sz w:val="18"/>
          <w:szCs w:val="18"/>
        </w:rPr>
        <w:softHyphen/>
        <w:t xml:space="preserve">ning hos </w:t>
      </w:r>
    </w:p>
    <w:p w14:paraId="564F9196" w14:textId="77777777" w:rsidR="00890231" w:rsidRPr="00CB52D0" w:rsidRDefault="00890231" w:rsidP="00890231">
      <w:pPr>
        <w:pStyle w:val="Brdtextmedindrag"/>
        <w:rPr>
          <w:sz w:val="18"/>
          <w:szCs w:val="18"/>
        </w:rPr>
      </w:pPr>
      <w:r w:rsidRPr="00CB52D0">
        <w:rPr>
          <w:sz w:val="18"/>
          <w:szCs w:val="18"/>
        </w:rPr>
        <w:t xml:space="preserve">1. ett värdepappersinstitut, </w:t>
      </w:r>
    </w:p>
    <w:p w14:paraId="459101EE" w14:textId="77777777" w:rsidR="00890231" w:rsidRPr="00CB52D0" w:rsidRDefault="00890231" w:rsidP="00890231">
      <w:pPr>
        <w:pStyle w:val="Brdtextmedindrag"/>
        <w:rPr>
          <w:sz w:val="18"/>
          <w:szCs w:val="18"/>
        </w:rPr>
      </w:pPr>
      <w:r w:rsidRPr="00CB52D0">
        <w:rPr>
          <w:sz w:val="18"/>
          <w:szCs w:val="18"/>
        </w:rPr>
        <w:t xml:space="preserve">2. en börs, </w:t>
      </w:r>
    </w:p>
    <w:p w14:paraId="6703EA84" w14:textId="77777777" w:rsidR="00890231" w:rsidRPr="00CB52D0" w:rsidRDefault="00890231" w:rsidP="00890231">
      <w:pPr>
        <w:pStyle w:val="Brdtextmedindrag"/>
        <w:rPr>
          <w:sz w:val="18"/>
          <w:szCs w:val="18"/>
        </w:rPr>
      </w:pPr>
      <w:r w:rsidRPr="00CB52D0">
        <w:rPr>
          <w:sz w:val="18"/>
          <w:szCs w:val="18"/>
        </w:rPr>
        <w:t>3. en leverantör av datarappor</w:t>
      </w:r>
      <w:r w:rsidRPr="00CB52D0">
        <w:rPr>
          <w:sz w:val="18"/>
          <w:szCs w:val="18"/>
        </w:rPr>
        <w:softHyphen/>
        <w:t>teringstjänster som Finans</w:t>
      </w:r>
      <w:r w:rsidRPr="00CB52D0">
        <w:rPr>
          <w:sz w:val="18"/>
          <w:szCs w:val="18"/>
        </w:rPr>
        <w:softHyphen/>
        <w:t>inspektionen har tillsyn över,</w:t>
      </w:r>
    </w:p>
    <w:p w14:paraId="1C48A8BD" w14:textId="77777777" w:rsidR="00890231" w:rsidRPr="00CB52D0" w:rsidRDefault="00890231" w:rsidP="00890231">
      <w:pPr>
        <w:pStyle w:val="Brdtextmedindrag"/>
        <w:rPr>
          <w:sz w:val="18"/>
          <w:szCs w:val="18"/>
        </w:rPr>
      </w:pPr>
      <w:r w:rsidRPr="00CB52D0">
        <w:rPr>
          <w:sz w:val="18"/>
          <w:szCs w:val="18"/>
        </w:rPr>
        <w:t xml:space="preserve">4. en clearingorganisation, </w:t>
      </w:r>
    </w:p>
    <w:p w14:paraId="2A7E2BE2" w14:textId="77777777" w:rsidR="00890231" w:rsidRPr="00CB52D0" w:rsidRDefault="00890231" w:rsidP="00890231">
      <w:pPr>
        <w:pStyle w:val="Brdtextmedindrag"/>
        <w:rPr>
          <w:sz w:val="18"/>
          <w:szCs w:val="18"/>
        </w:rPr>
      </w:pPr>
      <w:r w:rsidRPr="00CB52D0">
        <w:rPr>
          <w:sz w:val="18"/>
          <w:szCs w:val="18"/>
        </w:rPr>
        <w:t>5. ett sådant utländskt företag som har tillstånd att driva en regle</w:t>
      </w:r>
      <w:r w:rsidRPr="00CB52D0">
        <w:rPr>
          <w:sz w:val="18"/>
          <w:szCs w:val="18"/>
        </w:rPr>
        <w:softHyphen/>
        <w:t xml:space="preserve">rad marknad från filial i Sverige, och </w:t>
      </w:r>
    </w:p>
    <w:p w14:paraId="4566530B" w14:textId="77777777" w:rsidR="00890231" w:rsidRPr="00CB52D0" w:rsidRDefault="00890231" w:rsidP="00890231">
      <w:pPr>
        <w:pStyle w:val="Brdtextmedindrag"/>
        <w:rPr>
          <w:sz w:val="18"/>
          <w:szCs w:val="18"/>
        </w:rPr>
      </w:pPr>
      <w:r w:rsidRPr="00CB52D0">
        <w:rPr>
          <w:sz w:val="18"/>
          <w:szCs w:val="18"/>
        </w:rPr>
        <w:lastRenderedPageBreak/>
        <w:t xml:space="preserve">6. en emittent som enligt 16 kap. 1–3 §§ omfattas av skyldigheten </w:t>
      </w:r>
      <w:r w:rsidRPr="00CB52D0">
        <w:rPr>
          <w:spacing w:val="-4"/>
          <w:sz w:val="18"/>
          <w:szCs w:val="18"/>
        </w:rPr>
        <w:t>enligt samma kapitel att upprätta och offentliggöra regelbunden finan</w:t>
      </w:r>
      <w:r w:rsidRPr="00CB52D0">
        <w:rPr>
          <w:spacing w:val="-4"/>
          <w:sz w:val="18"/>
          <w:szCs w:val="18"/>
        </w:rPr>
        <w:softHyphen/>
        <w:t>siell</w:t>
      </w:r>
      <w:r w:rsidRPr="00CB52D0">
        <w:rPr>
          <w:sz w:val="18"/>
          <w:szCs w:val="18"/>
        </w:rPr>
        <w:t xml:space="preserve"> informa</w:t>
      </w:r>
      <w:r w:rsidRPr="00CB52D0">
        <w:rPr>
          <w:sz w:val="18"/>
          <w:szCs w:val="18"/>
        </w:rPr>
        <w:softHyphen/>
        <w:t>tion.</w:t>
      </w:r>
    </w:p>
    <w:p w14:paraId="018CB3F4" w14:textId="77777777" w:rsidR="00890231" w:rsidRPr="00CB52D0" w:rsidRDefault="00890231" w:rsidP="00890231">
      <w:pPr>
        <w:pStyle w:val="Brdtextmedindrag"/>
        <w:rPr>
          <w:sz w:val="18"/>
          <w:szCs w:val="18"/>
        </w:rPr>
      </w:pPr>
      <w:r w:rsidRPr="00CB52D0">
        <w:rPr>
          <w:sz w:val="18"/>
          <w:szCs w:val="18"/>
        </w:rPr>
        <w:t>Finansinspektionen får även genomföra en undersökning hos ett anknutet ombud eller hos ett företag som har fått i uppdrag av ett värde</w:t>
      </w:r>
      <w:r w:rsidRPr="00CB52D0">
        <w:rPr>
          <w:sz w:val="18"/>
          <w:szCs w:val="18"/>
        </w:rPr>
        <w:softHyphen/>
        <w:t>pappersinstitut att utföra visst arbete eller vissa funktioner, om det behövs för tillsynen av institutet.</w:t>
      </w:r>
    </w:p>
    <w:p w14:paraId="0DE03AC9" w14:textId="048E0CFB" w:rsidR="00890231" w:rsidRPr="00CB52D0" w:rsidRDefault="00890231" w:rsidP="00890231">
      <w:pPr>
        <w:pStyle w:val="Brdtextmedindrag"/>
        <w:rPr>
          <w:i/>
          <w:sz w:val="18"/>
          <w:szCs w:val="18"/>
        </w:rPr>
      </w:pPr>
      <w:r w:rsidRPr="00CB52D0">
        <w:rPr>
          <w:i/>
          <w:spacing w:val="-2"/>
          <w:sz w:val="18"/>
          <w:szCs w:val="18"/>
        </w:rPr>
        <w:t xml:space="preserve">Innan en undersökning </w:t>
      </w:r>
      <w:r w:rsidRPr="00CB52D0">
        <w:rPr>
          <w:i/>
          <w:spacing w:val="-4"/>
          <w:sz w:val="18"/>
          <w:szCs w:val="18"/>
        </w:rPr>
        <w:t>genom</w:t>
      </w:r>
      <w:r w:rsidRPr="00CB52D0">
        <w:rPr>
          <w:i/>
          <w:spacing w:val="-4"/>
          <w:sz w:val="18"/>
          <w:szCs w:val="18"/>
        </w:rPr>
        <w:softHyphen/>
        <w:t>förs hos ett utländskt före</w:t>
      </w:r>
      <w:r w:rsidRPr="00CB52D0">
        <w:rPr>
          <w:i/>
          <w:spacing w:val="-4"/>
          <w:sz w:val="18"/>
          <w:szCs w:val="18"/>
        </w:rPr>
        <w:softHyphen/>
        <w:t>tag</w:t>
      </w:r>
      <w:r w:rsidRPr="00CB52D0">
        <w:rPr>
          <w:i/>
          <w:sz w:val="18"/>
          <w:szCs w:val="18"/>
        </w:rPr>
        <w:t xml:space="preserve"> som har inrättat filial </w:t>
      </w:r>
      <w:r w:rsidRPr="00CB52D0">
        <w:rPr>
          <w:i/>
          <w:spacing w:val="-4"/>
          <w:sz w:val="18"/>
          <w:szCs w:val="18"/>
        </w:rPr>
        <w:t>enligt 4 kap. 1 § första stycket 1, ska Finansinspektionen</w:t>
      </w:r>
      <w:r w:rsidRPr="00CB52D0">
        <w:rPr>
          <w:i/>
          <w:sz w:val="18"/>
          <w:szCs w:val="18"/>
        </w:rPr>
        <w:t xml:space="preserve"> samråda med behörig myndighet i d</w:t>
      </w:r>
      <w:r w:rsidRPr="00CB52D0">
        <w:rPr>
          <w:i/>
          <w:spacing w:val="-4"/>
          <w:sz w:val="18"/>
          <w:szCs w:val="18"/>
        </w:rPr>
        <w:t>et land inom EES som har aukto</w:t>
      </w:r>
      <w:r w:rsidRPr="00CB52D0">
        <w:rPr>
          <w:i/>
          <w:spacing w:val="-4"/>
          <w:sz w:val="18"/>
          <w:szCs w:val="18"/>
        </w:rPr>
        <w:softHyphen/>
        <w:t>riserat</w:t>
      </w:r>
      <w:r w:rsidRPr="00CB52D0">
        <w:rPr>
          <w:i/>
          <w:sz w:val="18"/>
          <w:szCs w:val="18"/>
        </w:rPr>
        <w:t xml:space="preserve"> det utländska företaget.</w:t>
      </w:r>
    </w:p>
    <w:p w14:paraId="6E3BEBC3" w14:textId="77777777" w:rsidR="00890231" w:rsidRPr="00CB52D0" w:rsidRDefault="00890231" w:rsidP="00890231">
      <w:pPr>
        <w:pStyle w:val="Brdtext"/>
      </w:pPr>
    </w:p>
    <w:p w14:paraId="0BD08CC5" w14:textId="77777777" w:rsidR="00890231" w:rsidRPr="00CB52D0" w:rsidRDefault="00890231" w:rsidP="00890231">
      <w:pPr>
        <w:pStyle w:val="Brdtext"/>
      </w:pPr>
      <w:r w:rsidRPr="00CB52D0">
        <w:t>Paragrafen innehåller bestämmelser om Finansinspektionens platsunder</w:t>
      </w:r>
      <w:r w:rsidRPr="00CB52D0">
        <w:softHyphen/>
        <w:t>sökningar. Ändringarna genomför delvis artiklarna 4.1–4.3, 14.2 andra stycket, 19 första stycket c och 39.1 i värde</w:t>
      </w:r>
      <w:r w:rsidRPr="00CB52D0">
        <w:softHyphen/>
        <w:t>pappers</w:t>
      </w:r>
      <w:r w:rsidRPr="00CB52D0">
        <w:softHyphen/>
        <w:t>bolagsdirektivet. Paragrafen är utformad efter förebild av 13 kap. 4 § andra stycket lagen om bank- och finansieringsrörelse. Över</w:t>
      </w:r>
      <w:r w:rsidRPr="00CB52D0">
        <w:softHyphen/>
        <w:t>vägandena finns i av</w:t>
      </w:r>
      <w:r w:rsidRPr="00CB52D0">
        <w:softHyphen/>
        <w:t xml:space="preserve">snitt 11.3. </w:t>
      </w:r>
    </w:p>
    <w:p w14:paraId="5AB5133E" w14:textId="7222AD53" w:rsidR="00890231" w:rsidRPr="00CB52D0" w:rsidRDefault="00890231" w:rsidP="00C7656A">
      <w:pPr>
        <w:pStyle w:val="Brdtextmedindrag"/>
      </w:pPr>
      <w:r w:rsidRPr="00CB52D0">
        <w:rPr>
          <w:i/>
        </w:rPr>
        <w:t>Tredje stycket</w:t>
      </w:r>
      <w:r w:rsidRPr="00CB52D0">
        <w:t xml:space="preserve">, som är nytt, innebär att Finansinspektionen, innan en platsundersökning genomförs hos </w:t>
      </w:r>
      <w:r w:rsidR="00403647">
        <w:t>en filial i Sverige till</w:t>
      </w:r>
      <w:r w:rsidRPr="00CB52D0">
        <w:t xml:space="preserve"> ett utländskt företag som hör hemma inom EES, ska samråda med den behöriga myndigheten i det land inom EES som har auktoriserat det utländska värdepappersföretaget. </w:t>
      </w:r>
    </w:p>
    <w:p w14:paraId="6FB01BC5" w14:textId="77777777" w:rsidR="00890231" w:rsidRPr="00CB52D0" w:rsidRDefault="00890231" w:rsidP="00890231">
      <w:pPr>
        <w:pStyle w:val="Rubrik2"/>
        <w:keepLines/>
      </w:pPr>
      <w:bookmarkStart w:id="465" w:name="_Toc65160345"/>
      <w:bookmarkStart w:id="466" w:name="_Toc68700562"/>
      <w:r w:rsidRPr="00CB52D0">
        <w:t>Förslaget till lag om ändring i lagen (2020:1208) om ändring i lagen (1995:1559) om årsredovisning i kreditinstitut och värdepappersbolag</w:t>
      </w:r>
      <w:bookmarkEnd w:id="465"/>
      <w:bookmarkEnd w:id="466"/>
    </w:p>
    <w:p w14:paraId="52264422" w14:textId="77777777" w:rsidR="00890231" w:rsidRPr="00CB52D0" w:rsidRDefault="00890231" w:rsidP="00890231">
      <w:pPr>
        <w:pStyle w:val="Rubrik4utannumrering"/>
        <w:spacing w:before="0"/>
      </w:pPr>
      <w:r w:rsidRPr="00CB52D0">
        <w:t>5 kap. Noter m.m.</w:t>
      </w:r>
    </w:p>
    <w:p w14:paraId="2110B807" w14:textId="77777777" w:rsidR="00890231" w:rsidRPr="00CB52D0" w:rsidRDefault="00890231" w:rsidP="00890231">
      <w:pPr>
        <w:pStyle w:val="Brdtext"/>
        <w:rPr>
          <w:sz w:val="18"/>
          <w:szCs w:val="18"/>
        </w:rPr>
      </w:pPr>
      <w:r w:rsidRPr="00CB52D0">
        <w:rPr>
          <w:b/>
          <w:sz w:val="18"/>
          <w:szCs w:val="18"/>
        </w:rPr>
        <w:t>7 §</w:t>
      </w:r>
      <w:r w:rsidRPr="00CB52D0">
        <w:rPr>
          <w:sz w:val="18"/>
          <w:szCs w:val="18"/>
        </w:rPr>
        <w:t>    Vid tillämpningen av denna lag ska artikel 434.1 i Europa</w:t>
      </w:r>
      <w:r w:rsidRPr="00CB52D0">
        <w:rPr>
          <w:sz w:val="18"/>
          <w:szCs w:val="18"/>
        </w:rPr>
        <w:softHyphen/>
        <w:t>parlamentets och rådets förord</w:t>
      </w:r>
      <w:r w:rsidRPr="00CB52D0">
        <w:rPr>
          <w:sz w:val="18"/>
          <w:szCs w:val="18"/>
        </w:rPr>
        <w:softHyphen/>
        <w:t>ning (EU) nr 575/2013 av den 26 juni 2013 om tillsynskrav för kredit</w:t>
      </w:r>
      <w:r w:rsidRPr="00CB52D0">
        <w:rPr>
          <w:sz w:val="18"/>
          <w:szCs w:val="18"/>
        </w:rPr>
        <w:softHyphen/>
        <w:t>institut och om ändring av förordning (EU) nr 648/2012 be</w:t>
      </w:r>
      <w:r w:rsidRPr="00CB52D0">
        <w:rPr>
          <w:sz w:val="18"/>
          <w:szCs w:val="18"/>
        </w:rPr>
        <w:softHyphen/>
        <w:t>aktas.</w:t>
      </w:r>
    </w:p>
    <w:p w14:paraId="197098B2" w14:textId="77777777" w:rsidR="00890231" w:rsidRPr="00CB52D0" w:rsidRDefault="00890231" w:rsidP="00890231">
      <w:pPr>
        <w:pStyle w:val="Brdtextmedindrag"/>
      </w:pPr>
    </w:p>
    <w:p w14:paraId="0F9EA854" w14:textId="77777777" w:rsidR="00890231" w:rsidRPr="00CB52D0" w:rsidRDefault="00890231" w:rsidP="00890231">
      <w:pPr>
        <w:pStyle w:val="Brdtext"/>
      </w:pPr>
      <w:r w:rsidRPr="00CB52D0">
        <w:t xml:space="preserve">Paragrafen upplyser om att artikel 434.1 i tillsynsförordningen ska beaktas vid tillämpningen av lagen. Övervägandena finns i avsnitt 14.5.1. </w:t>
      </w:r>
    </w:p>
    <w:p w14:paraId="54AC52D1" w14:textId="77777777" w:rsidR="00890231" w:rsidRPr="00CB52D0" w:rsidRDefault="00890231" w:rsidP="00890231">
      <w:pPr>
        <w:pStyle w:val="Brdtextmedindrag"/>
      </w:pPr>
      <w:r w:rsidRPr="00CB52D0">
        <w:t>Änd</w:t>
      </w:r>
      <w:r w:rsidRPr="00CB52D0">
        <w:softHyphen/>
        <w:t>ringen är en följd av att tillsynsförordningens titel har ändrats genom värdepappersbolagsförordningen. Hänvis</w:t>
      </w:r>
      <w:r w:rsidRPr="00CB52D0">
        <w:softHyphen/>
        <w:t>ningen till förordningen är dynamisk.</w:t>
      </w:r>
    </w:p>
    <w:p w14:paraId="71F1ED85" w14:textId="77777777" w:rsidR="00890231" w:rsidRPr="00CB52D0" w:rsidRDefault="00890231" w:rsidP="00890231">
      <w:pPr>
        <w:pStyle w:val="Rubrik2"/>
      </w:pPr>
      <w:bookmarkStart w:id="467" w:name="_Toc65160346"/>
      <w:bookmarkStart w:id="468" w:name="_Toc68700563"/>
      <w:r w:rsidRPr="00CB52D0">
        <w:t>Förslaget till lag om ändring i lagen (2020:1211) om ändring i lagen (2014:484) om en databas för övervakning av och tillsyn över finansmarknaderna</w:t>
      </w:r>
      <w:bookmarkEnd w:id="467"/>
      <w:bookmarkEnd w:id="468"/>
    </w:p>
    <w:p w14:paraId="69320019" w14:textId="77777777" w:rsidR="00890231" w:rsidRPr="00CB52D0" w:rsidRDefault="00890231" w:rsidP="00890231">
      <w:pPr>
        <w:pStyle w:val="Brdtextmedindrag"/>
        <w:ind w:firstLine="0"/>
        <w:rPr>
          <w:sz w:val="18"/>
          <w:szCs w:val="18"/>
        </w:rPr>
      </w:pPr>
      <w:r w:rsidRPr="00CB52D0">
        <w:rPr>
          <w:b/>
          <w:sz w:val="18"/>
          <w:szCs w:val="18"/>
        </w:rPr>
        <w:t>3 §</w:t>
      </w:r>
      <w:r w:rsidRPr="00CB52D0">
        <w:rPr>
          <w:sz w:val="18"/>
          <w:szCs w:val="18"/>
        </w:rPr>
        <w:t>    I databasen får sådana uppgifter behandlas som har samlats in med stöd av</w:t>
      </w:r>
    </w:p>
    <w:p w14:paraId="3E3AB7CB" w14:textId="77777777" w:rsidR="00890231" w:rsidRPr="00CB52D0" w:rsidRDefault="00890231" w:rsidP="00890231">
      <w:pPr>
        <w:pStyle w:val="Brdtextmedindrag"/>
        <w:rPr>
          <w:sz w:val="18"/>
          <w:szCs w:val="18"/>
        </w:rPr>
      </w:pPr>
      <w:r w:rsidRPr="00CB52D0">
        <w:rPr>
          <w:sz w:val="18"/>
          <w:szCs w:val="18"/>
        </w:rPr>
        <w:t xml:space="preserve">1. 6 kap. 9 § första och andra styckena lagen (1988:1385) om Sveriges riksbank, </w:t>
      </w:r>
    </w:p>
    <w:p w14:paraId="6DA9B21F" w14:textId="77777777" w:rsidR="00890231" w:rsidRPr="00CB52D0" w:rsidRDefault="00890231" w:rsidP="00890231">
      <w:pPr>
        <w:pStyle w:val="Brdtextmedindrag"/>
        <w:rPr>
          <w:sz w:val="18"/>
          <w:szCs w:val="18"/>
        </w:rPr>
      </w:pPr>
      <w:r w:rsidRPr="00CB52D0">
        <w:rPr>
          <w:sz w:val="18"/>
          <w:szCs w:val="18"/>
        </w:rPr>
        <w:t>2. 9 kap. 3 § första stycket lagen (1998:1479) om värdepappers</w:t>
      </w:r>
      <w:r w:rsidRPr="00CB52D0">
        <w:rPr>
          <w:sz w:val="18"/>
          <w:szCs w:val="18"/>
        </w:rPr>
        <w:softHyphen/>
        <w:t>centraler och kontoföring av finansiella instrument,</w:t>
      </w:r>
    </w:p>
    <w:p w14:paraId="22234520" w14:textId="77777777" w:rsidR="00890231" w:rsidRPr="00CB52D0" w:rsidRDefault="00890231" w:rsidP="00890231">
      <w:pPr>
        <w:pStyle w:val="Brdtextmedindrag"/>
        <w:rPr>
          <w:sz w:val="18"/>
          <w:szCs w:val="18"/>
        </w:rPr>
      </w:pPr>
      <w:r w:rsidRPr="00CB52D0">
        <w:rPr>
          <w:sz w:val="18"/>
          <w:szCs w:val="18"/>
        </w:rPr>
        <w:t>3. 10 kap. 2 § första stycket lagen (2004:46) om värdepappers</w:t>
      </w:r>
      <w:r w:rsidRPr="00CB52D0">
        <w:rPr>
          <w:sz w:val="18"/>
          <w:szCs w:val="18"/>
        </w:rPr>
        <w:softHyphen/>
        <w:t xml:space="preserve">fonder, </w:t>
      </w:r>
    </w:p>
    <w:p w14:paraId="3E1FABD3" w14:textId="77777777" w:rsidR="00890231" w:rsidRPr="00CB52D0" w:rsidRDefault="00890231" w:rsidP="00890231">
      <w:pPr>
        <w:pStyle w:val="Brdtextmedindrag"/>
        <w:rPr>
          <w:spacing w:val="-4"/>
          <w:sz w:val="18"/>
          <w:szCs w:val="18"/>
        </w:rPr>
      </w:pPr>
      <w:r w:rsidRPr="00CB52D0">
        <w:rPr>
          <w:spacing w:val="-4"/>
          <w:sz w:val="18"/>
          <w:szCs w:val="18"/>
        </w:rPr>
        <w:t>4. 13 kap. 3 § lagen (2004:297) om bank- och finansieringsrörelse,</w:t>
      </w:r>
    </w:p>
    <w:p w14:paraId="600F9744" w14:textId="77777777" w:rsidR="00890231" w:rsidRPr="00CB52D0" w:rsidRDefault="00890231" w:rsidP="00890231">
      <w:pPr>
        <w:pStyle w:val="Brdtextmedindrag"/>
        <w:rPr>
          <w:sz w:val="18"/>
          <w:szCs w:val="18"/>
        </w:rPr>
      </w:pPr>
      <w:r w:rsidRPr="00CB52D0">
        <w:rPr>
          <w:sz w:val="18"/>
          <w:szCs w:val="18"/>
        </w:rPr>
        <w:t>5. 8 kap. 5 § första stycket lagen (2018:1219) om försäkrings</w:t>
      </w:r>
      <w:r w:rsidRPr="00CB52D0">
        <w:rPr>
          <w:sz w:val="18"/>
          <w:szCs w:val="18"/>
        </w:rPr>
        <w:softHyphen/>
        <w:t>dist</w:t>
      </w:r>
      <w:r w:rsidRPr="00CB52D0">
        <w:rPr>
          <w:sz w:val="18"/>
          <w:szCs w:val="18"/>
        </w:rPr>
        <w:softHyphen/>
        <w:t>ri</w:t>
      </w:r>
      <w:r w:rsidRPr="00CB52D0">
        <w:rPr>
          <w:sz w:val="18"/>
          <w:szCs w:val="18"/>
        </w:rPr>
        <w:softHyphen/>
        <w:t xml:space="preserve">bution, </w:t>
      </w:r>
    </w:p>
    <w:p w14:paraId="512AEED5" w14:textId="77777777" w:rsidR="00890231" w:rsidRPr="00CB52D0" w:rsidRDefault="00890231" w:rsidP="00890231">
      <w:pPr>
        <w:pStyle w:val="Brdtextmedindrag"/>
        <w:rPr>
          <w:sz w:val="18"/>
          <w:szCs w:val="18"/>
        </w:rPr>
      </w:pPr>
      <w:r w:rsidRPr="00CB52D0">
        <w:rPr>
          <w:sz w:val="18"/>
          <w:szCs w:val="18"/>
        </w:rPr>
        <w:lastRenderedPageBreak/>
        <w:t>6. 5 kap. 10 och 11 §§ lagen (2006:531) om särskild tillsyn över finansiella konglomerat,</w:t>
      </w:r>
    </w:p>
    <w:p w14:paraId="77194721" w14:textId="77777777" w:rsidR="00890231" w:rsidRPr="00CB52D0" w:rsidRDefault="00890231" w:rsidP="00890231">
      <w:pPr>
        <w:pStyle w:val="Brdtextmedindrag"/>
        <w:rPr>
          <w:sz w:val="18"/>
          <w:szCs w:val="18"/>
        </w:rPr>
      </w:pPr>
      <w:r w:rsidRPr="00CB52D0">
        <w:rPr>
          <w:sz w:val="18"/>
          <w:szCs w:val="18"/>
        </w:rPr>
        <w:t>7. 23 kap. 2 § första stycket lagen (2007:528) om värdepappers</w:t>
      </w:r>
      <w:r w:rsidRPr="00CB52D0">
        <w:rPr>
          <w:sz w:val="18"/>
          <w:szCs w:val="18"/>
        </w:rPr>
        <w:softHyphen/>
        <w:t xml:space="preserve">marknaden, </w:t>
      </w:r>
    </w:p>
    <w:p w14:paraId="1FCAB074" w14:textId="77777777" w:rsidR="00890231" w:rsidRPr="00CB52D0" w:rsidRDefault="00890231" w:rsidP="00890231">
      <w:pPr>
        <w:pStyle w:val="Brdtextmedindrag"/>
        <w:rPr>
          <w:sz w:val="18"/>
          <w:szCs w:val="18"/>
        </w:rPr>
      </w:pPr>
      <w:r w:rsidRPr="00CB52D0">
        <w:rPr>
          <w:sz w:val="18"/>
          <w:szCs w:val="18"/>
        </w:rPr>
        <w:t xml:space="preserve">8. 8 kap. 2 § lagen (2010:751) om betaltjänster, </w:t>
      </w:r>
    </w:p>
    <w:p w14:paraId="3DE02889" w14:textId="77777777" w:rsidR="00890231" w:rsidRPr="00CB52D0" w:rsidRDefault="00890231" w:rsidP="00890231">
      <w:pPr>
        <w:pStyle w:val="Brdtextmedindrag"/>
        <w:rPr>
          <w:sz w:val="18"/>
          <w:szCs w:val="18"/>
        </w:rPr>
      </w:pPr>
      <w:r w:rsidRPr="00CB52D0">
        <w:rPr>
          <w:sz w:val="18"/>
          <w:szCs w:val="18"/>
        </w:rPr>
        <w:t xml:space="preserve">9. 17 kap. 5 § försäkringsrörelselagen (2010:2043), </w:t>
      </w:r>
    </w:p>
    <w:p w14:paraId="5B7FD3CE" w14:textId="77777777" w:rsidR="00890231" w:rsidRPr="00CB52D0" w:rsidRDefault="00890231" w:rsidP="00890231">
      <w:pPr>
        <w:pStyle w:val="Brdtextmedindrag"/>
        <w:rPr>
          <w:sz w:val="18"/>
          <w:szCs w:val="18"/>
        </w:rPr>
      </w:pPr>
      <w:r w:rsidRPr="00CB52D0">
        <w:rPr>
          <w:sz w:val="18"/>
          <w:szCs w:val="18"/>
        </w:rPr>
        <w:t xml:space="preserve">10. 5 kap. 2 § lagen (2011:755) om elektroniska pengar, </w:t>
      </w:r>
    </w:p>
    <w:p w14:paraId="51ED5CFA" w14:textId="77777777" w:rsidR="00890231" w:rsidRPr="00CB52D0" w:rsidRDefault="00890231" w:rsidP="00890231">
      <w:pPr>
        <w:pStyle w:val="Brdtextmedindrag"/>
        <w:rPr>
          <w:sz w:val="18"/>
          <w:szCs w:val="18"/>
        </w:rPr>
      </w:pPr>
      <w:r w:rsidRPr="00CB52D0">
        <w:rPr>
          <w:sz w:val="18"/>
          <w:szCs w:val="18"/>
        </w:rPr>
        <w:t>11. 13 kap. 6 § första stycket lagen (2013:561) om förvaltare av alter</w:t>
      </w:r>
      <w:r w:rsidRPr="00CB52D0">
        <w:rPr>
          <w:sz w:val="18"/>
          <w:szCs w:val="18"/>
        </w:rPr>
        <w:softHyphen/>
        <w:t>nativa investeringsfonder,</w:t>
      </w:r>
    </w:p>
    <w:p w14:paraId="1A14C62E" w14:textId="77777777" w:rsidR="00890231" w:rsidRPr="00CB52D0" w:rsidRDefault="00890231" w:rsidP="00890231">
      <w:pPr>
        <w:pStyle w:val="Brdtextmedindrag"/>
        <w:rPr>
          <w:sz w:val="18"/>
          <w:szCs w:val="18"/>
        </w:rPr>
      </w:pPr>
      <w:r w:rsidRPr="00CB52D0">
        <w:rPr>
          <w:sz w:val="18"/>
          <w:szCs w:val="18"/>
        </w:rPr>
        <w:t>12. 6 kap. 1 § lagen (2014:968) om särskild tillsyn över kredit</w:t>
      </w:r>
      <w:r w:rsidRPr="00CB52D0">
        <w:rPr>
          <w:sz w:val="18"/>
          <w:szCs w:val="18"/>
        </w:rPr>
        <w:softHyphen/>
        <w:t xml:space="preserve">institut och värdepappersbolag, </w:t>
      </w:r>
    </w:p>
    <w:p w14:paraId="2A0380A5" w14:textId="77777777" w:rsidR="00890231" w:rsidRPr="00CB52D0" w:rsidRDefault="00890231" w:rsidP="00890231">
      <w:pPr>
        <w:pStyle w:val="Brdtextmedindrag"/>
        <w:rPr>
          <w:sz w:val="18"/>
          <w:szCs w:val="18"/>
        </w:rPr>
      </w:pPr>
      <w:r w:rsidRPr="00CB52D0">
        <w:rPr>
          <w:spacing w:val="-4"/>
          <w:sz w:val="18"/>
          <w:szCs w:val="18"/>
        </w:rPr>
        <w:t>13. 6 kap. 2 § lagen (2017:230) om Pensionsmyndighetens</w:t>
      </w:r>
      <w:r w:rsidRPr="00CB52D0">
        <w:rPr>
          <w:sz w:val="18"/>
          <w:szCs w:val="18"/>
        </w:rPr>
        <w:t xml:space="preserve"> förs</w:t>
      </w:r>
      <w:r w:rsidRPr="00CB52D0">
        <w:rPr>
          <w:spacing w:val="-2"/>
          <w:sz w:val="18"/>
          <w:szCs w:val="18"/>
        </w:rPr>
        <w:t>äk</w:t>
      </w:r>
      <w:r w:rsidRPr="00CB52D0">
        <w:rPr>
          <w:spacing w:val="-2"/>
          <w:sz w:val="18"/>
          <w:szCs w:val="18"/>
        </w:rPr>
        <w:softHyphen/>
        <w:t>ringsverksamhet i premiepensionssystemet</w:t>
      </w:r>
      <w:r w:rsidRPr="00CB52D0">
        <w:rPr>
          <w:sz w:val="18"/>
          <w:szCs w:val="18"/>
        </w:rPr>
        <w:t xml:space="preserve">, </w:t>
      </w:r>
    </w:p>
    <w:p w14:paraId="636AFAAD" w14:textId="77777777" w:rsidR="00890231" w:rsidRPr="00CB52D0" w:rsidRDefault="00890231" w:rsidP="00890231">
      <w:pPr>
        <w:pStyle w:val="Brdtextmedindrag"/>
        <w:rPr>
          <w:spacing w:val="-5"/>
          <w:sz w:val="18"/>
          <w:szCs w:val="18"/>
        </w:rPr>
      </w:pPr>
      <w:r w:rsidRPr="00CB52D0">
        <w:rPr>
          <w:spacing w:val="-5"/>
          <w:sz w:val="18"/>
          <w:szCs w:val="18"/>
        </w:rPr>
        <w:t>14. 14 kap. 5 § lagen (2019:742) om tjänstepensionsföretag,</w:t>
      </w:r>
    </w:p>
    <w:p w14:paraId="1A1FBCA8" w14:textId="77777777" w:rsidR="00890231" w:rsidRPr="00CB52D0" w:rsidRDefault="00890231" w:rsidP="00890231">
      <w:pPr>
        <w:pStyle w:val="Brdtextmedindrag"/>
        <w:rPr>
          <w:i/>
          <w:sz w:val="18"/>
          <w:szCs w:val="18"/>
        </w:rPr>
      </w:pPr>
      <w:r w:rsidRPr="00CB52D0">
        <w:rPr>
          <w:spacing w:val="-4"/>
          <w:sz w:val="18"/>
          <w:szCs w:val="18"/>
        </w:rPr>
        <w:t>15. artiklarna 394, 415,</w:t>
      </w:r>
      <w:r w:rsidRPr="00CB52D0">
        <w:rPr>
          <w:sz w:val="18"/>
          <w:szCs w:val="18"/>
        </w:rPr>
        <w:t xml:space="preserve"> 416, 430</w:t>
      </w:r>
      <w:r w:rsidRPr="00CB52D0">
        <w:rPr>
          <w:spacing w:val="-4"/>
          <w:sz w:val="18"/>
          <w:szCs w:val="18"/>
        </w:rPr>
        <w:t>–430b</w:t>
      </w:r>
      <w:r w:rsidRPr="00CB52D0">
        <w:rPr>
          <w:sz w:val="18"/>
          <w:szCs w:val="18"/>
        </w:rPr>
        <w:t xml:space="preserve"> och 451 i Europaparla</w:t>
      </w:r>
      <w:r w:rsidRPr="00CB52D0">
        <w:rPr>
          <w:sz w:val="18"/>
          <w:szCs w:val="18"/>
        </w:rPr>
        <w:softHyphen/>
        <w:t>mentets och rådets förordning (EU) nr 575/2013 av den 26 juni 2013 om tillsynskrav för kredit</w:t>
      </w:r>
      <w:r w:rsidRPr="00CB52D0">
        <w:rPr>
          <w:sz w:val="18"/>
          <w:szCs w:val="18"/>
        </w:rPr>
        <w:softHyphen/>
        <w:t>institut och om ändring av för</w:t>
      </w:r>
      <w:r w:rsidRPr="00CB52D0">
        <w:rPr>
          <w:sz w:val="18"/>
          <w:szCs w:val="18"/>
        </w:rPr>
        <w:softHyphen/>
        <w:t>ordning (EU) nr 648/2012</w:t>
      </w:r>
      <w:r w:rsidRPr="00CB52D0">
        <w:rPr>
          <w:i/>
          <w:sz w:val="18"/>
          <w:szCs w:val="18"/>
        </w:rPr>
        <w:t>, och</w:t>
      </w:r>
    </w:p>
    <w:p w14:paraId="4E952B88" w14:textId="77777777" w:rsidR="00890231" w:rsidRPr="00CB52D0" w:rsidRDefault="00890231" w:rsidP="00890231">
      <w:pPr>
        <w:pStyle w:val="Brdtextmedindrag"/>
        <w:rPr>
          <w:sz w:val="18"/>
          <w:szCs w:val="18"/>
        </w:rPr>
      </w:pPr>
      <w:r w:rsidRPr="00CB52D0">
        <w:rPr>
          <w:i/>
          <w:sz w:val="18"/>
          <w:szCs w:val="18"/>
        </w:rPr>
        <w:t>16. artiklarna 54 och 55 i Europaparlamentets och rådets förordning (EU) 2019/2033 av den 27 november 2019 om till</w:t>
      </w:r>
      <w:r w:rsidRPr="00CB52D0">
        <w:rPr>
          <w:i/>
          <w:sz w:val="18"/>
          <w:szCs w:val="18"/>
        </w:rPr>
        <w:softHyphen/>
        <w:t>synskrav för värde</w:t>
      </w:r>
      <w:r w:rsidRPr="00CB52D0">
        <w:rPr>
          <w:i/>
          <w:sz w:val="18"/>
          <w:szCs w:val="18"/>
        </w:rPr>
        <w:softHyphen/>
        <w:t>pappers</w:t>
      </w:r>
      <w:r w:rsidRPr="00CB52D0">
        <w:rPr>
          <w:i/>
          <w:sz w:val="18"/>
          <w:szCs w:val="18"/>
        </w:rPr>
        <w:softHyphen/>
        <w:t xml:space="preserve">företag </w:t>
      </w:r>
      <w:r w:rsidRPr="00CB52D0">
        <w:rPr>
          <w:i/>
          <w:spacing w:val="-4"/>
          <w:sz w:val="18"/>
          <w:szCs w:val="18"/>
        </w:rPr>
        <w:t>och om ändring av förordningarna</w:t>
      </w:r>
      <w:r w:rsidRPr="00CB52D0">
        <w:rPr>
          <w:i/>
          <w:sz w:val="18"/>
          <w:szCs w:val="18"/>
        </w:rPr>
        <w:t xml:space="preserve"> (EU) nr 1093/2010, (EU) nr 575/2013, (EU) nr 600/2014 och (EU) nr 806/2014.</w:t>
      </w:r>
    </w:p>
    <w:p w14:paraId="4BB3EA94" w14:textId="77777777" w:rsidR="00890231" w:rsidRPr="00CB52D0" w:rsidRDefault="00890231" w:rsidP="00890231">
      <w:pPr>
        <w:pStyle w:val="Brdtextmedindrag"/>
      </w:pPr>
    </w:p>
    <w:p w14:paraId="503B185D" w14:textId="77777777" w:rsidR="00890231" w:rsidRPr="00CB52D0" w:rsidRDefault="00890231" w:rsidP="00890231">
      <w:pPr>
        <w:pStyle w:val="Brdtext"/>
        <w:rPr>
          <w:i/>
        </w:rPr>
      </w:pPr>
      <w:r w:rsidRPr="00CB52D0">
        <w:t>Paragrafen innehåller bestämmelser om vilka uppgifter som får be</w:t>
      </w:r>
      <w:r w:rsidRPr="00CB52D0">
        <w:softHyphen/>
        <w:t>handlas i databasen för övervakning av och tillsyn över finans</w:t>
      </w:r>
      <w:r w:rsidRPr="00CB52D0">
        <w:softHyphen/>
        <w:t>mark</w:t>
      </w:r>
      <w:r w:rsidRPr="00CB52D0">
        <w:softHyphen/>
        <w:t>naderna. Över</w:t>
      </w:r>
      <w:r w:rsidRPr="00CB52D0">
        <w:softHyphen/>
        <w:t>vägandena finns i avsnitten 6.4, 14.5.1 och 14.5.3.</w:t>
      </w:r>
      <w:r w:rsidRPr="00CB52D0">
        <w:rPr>
          <w:i/>
        </w:rPr>
        <w:t xml:space="preserve"> </w:t>
      </w:r>
    </w:p>
    <w:p w14:paraId="06229782" w14:textId="77777777" w:rsidR="00890231" w:rsidRPr="00CB52D0" w:rsidRDefault="00890231" w:rsidP="00890231">
      <w:pPr>
        <w:pStyle w:val="Brdtextmedindrag"/>
      </w:pPr>
      <w:r w:rsidRPr="00CB52D0">
        <w:t xml:space="preserve">Ändringen i </w:t>
      </w:r>
      <w:r w:rsidRPr="00CB52D0">
        <w:rPr>
          <w:i/>
        </w:rPr>
        <w:t xml:space="preserve">punkt 15 </w:t>
      </w:r>
      <w:r w:rsidRPr="00CB52D0">
        <w:t xml:space="preserve">är en följd av att tillsynsförordningens titel har ändrats genom värdepappersbolagsförordningen. </w:t>
      </w:r>
    </w:p>
    <w:p w14:paraId="781B0308" w14:textId="77777777" w:rsidR="00890231" w:rsidRPr="00CB52D0" w:rsidRDefault="00890231" w:rsidP="00740384">
      <w:pPr>
        <w:pStyle w:val="Brdtextmedindrag"/>
      </w:pPr>
      <w:r w:rsidRPr="00CB52D0">
        <w:t xml:space="preserve">I </w:t>
      </w:r>
      <w:r w:rsidRPr="00CB52D0">
        <w:rPr>
          <w:i/>
        </w:rPr>
        <w:t>punkt 16</w:t>
      </w:r>
      <w:r w:rsidRPr="00CB52D0">
        <w:rPr>
          <w:iCs/>
        </w:rPr>
        <w:t>, som är ny, införs en hänvisning till värdepappersbolags</w:t>
      </w:r>
      <w:r w:rsidRPr="00CB52D0">
        <w:rPr>
          <w:iCs/>
        </w:rPr>
        <w:softHyphen/>
        <w:t xml:space="preserve">förordningen. Det är den förordningen som, </w:t>
      </w:r>
      <w:r w:rsidRPr="00CB52D0">
        <w:t>i stället för tillsynsförord</w:t>
      </w:r>
      <w:r w:rsidRPr="00CB52D0">
        <w:softHyphen/>
        <w:t>ningen, som huvud</w:t>
      </w:r>
      <w:r w:rsidRPr="00CB52D0">
        <w:softHyphen/>
        <w:t>regel gäller för värdepappersbolag. Genom bestäm</w:t>
      </w:r>
      <w:r w:rsidRPr="00CB52D0">
        <w:softHyphen/>
        <w:t>melsen får uppgifter som har samlats in med stöd av artiklarna 54 och 55 i värdepappers</w:t>
      </w:r>
      <w:r w:rsidRPr="00CB52D0">
        <w:softHyphen/>
        <w:t>bolags</w:t>
      </w:r>
      <w:r w:rsidRPr="00CB52D0">
        <w:softHyphen/>
        <w:t>förordningen behandlas i databasen. Det gäller bl.a. uppgifter om kapital</w:t>
      </w:r>
      <w:r w:rsidRPr="00CB52D0">
        <w:softHyphen/>
        <w:t>basens storlek och sammansättning, kon</w:t>
      </w:r>
      <w:r w:rsidRPr="00CB52D0">
        <w:softHyphen/>
        <w:t>centra</w:t>
      </w:r>
      <w:r w:rsidRPr="00CB52D0">
        <w:softHyphen/>
        <w:t>tions</w:t>
      </w:r>
      <w:r w:rsidRPr="00CB52D0">
        <w:softHyphen/>
        <w:t>risker och likviditets</w:t>
      </w:r>
      <w:r w:rsidRPr="00CB52D0">
        <w:softHyphen/>
        <w:t>krav.</w:t>
      </w:r>
    </w:p>
    <w:p w14:paraId="5DF4851A" w14:textId="088ECDDA" w:rsidR="00932002" w:rsidRDefault="00890231" w:rsidP="00740384">
      <w:pPr>
        <w:pStyle w:val="Brdtextmedindrag"/>
      </w:pPr>
      <w:r w:rsidRPr="00CB52D0">
        <w:t>Hänvisningarna till tillsynsförordningen och värdepappersbolags</w:t>
      </w:r>
      <w:r w:rsidRPr="00CB52D0">
        <w:softHyphen/>
        <w:t>förord</w:t>
      </w:r>
      <w:r w:rsidRPr="00CB52D0">
        <w:softHyphen/>
        <w:t>ningen är dynamiska.</w:t>
      </w:r>
    </w:p>
    <w:p w14:paraId="74162248" w14:textId="79707DC6" w:rsidR="00932002" w:rsidRDefault="00E229DA" w:rsidP="00C7656A">
      <w:pPr>
        <w:pStyle w:val="Rubrik2"/>
      </w:pPr>
      <w:bookmarkStart w:id="469" w:name="_Toc68700564"/>
      <w:r>
        <w:t xml:space="preserve">Förslaget till lag om ändring i lagen </w:t>
      </w:r>
      <w:r w:rsidR="00362E8E">
        <w:t xml:space="preserve">(2021:000) </w:t>
      </w:r>
      <w:r>
        <w:t>om ändring i lagen (2007:528) om värdepappersmarknaden</w:t>
      </w:r>
      <w:bookmarkEnd w:id="469"/>
    </w:p>
    <w:p w14:paraId="671F0006" w14:textId="77777777" w:rsidR="00E229DA" w:rsidRPr="00CB52D0" w:rsidRDefault="00E229DA" w:rsidP="00C7656A">
      <w:pPr>
        <w:pStyle w:val="Rubrik4utannumrering"/>
        <w:spacing w:before="0"/>
      </w:pPr>
      <w:r w:rsidRPr="00CB52D0">
        <w:t>25 kap. Ingripanden</w:t>
      </w:r>
    </w:p>
    <w:p w14:paraId="7E1507A1" w14:textId="2B50DA05" w:rsidR="00E229DA" w:rsidRPr="00362E8E" w:rsidRDefault="00E229DA" w:rsidP="00C7656A">
      <w:pPr>
        <w:pStyle w:val="Brdtext"/>
        <w:rPr>
          <w:sz w:val="18"/>
          <w:szCs w:val="18"/>
        </w:rPr>
      </w:pPr>
      <w:r w:rsidRPr="00362E8E">
        <w:rPr>
          <w:b/>
          <w:sz w:val="18"/>
          <w:szCs w:val="18"/>
        </w:rPr>
        <w:t>1 d §    </w:t>
      </w:r>
      <w:r w:rsidRPr="00362E8E">
        <w:rPr>
          <w:sz w:val="18"/>
          <w:szCs w:val="18"/>
        </w:rPr>
        <w:t>Finansinspektionen ska, utöver i de fall som anges i 1 a och 1 b §§, in</w:t>
      </w:r>
      <w:r w:rsidRPr="00362E8E">
        <w:rPr>
          <w:sz w:val="18"/>
          <w:szCs w:val="18"/>
        </w:rPr>
        <w:softHyphen/>
        <w:t>gripa mot någon som ingår i ett värdepappersbolags styrelse eller är dess verkställande direktör, eller ersättare för någon av dem, om värdepappers</w:t>
      </w:r>
      <w:r w:rsidRPr="00362E8E">
        <w:rPr>
          <w:sz w:val="18"/>
          <w:szCs w:val="18"/>
        </w:rPr>
        <w:softHyphen/>
        <w:t>bolaget</w:t>
      </w:r>
    </w:p>
    <w:p w14:paraId="07D2AB8B" w14:textId="53F51B52" w:rsidR="00E229DA" w:rsidRPr="0001218A" w:rsidRDefault="00E229DA" w:rsidP="00C7656A">
      <w:pPr>
        <w:pStyle w:val="Brdtextmedindrag"/>
        <w:rPr>
          <w:sz w:val="18"/>
          <w:szCs w:val="18"/>
        </w:rPr>
      </w:pPr>
      <w:r w:rsidRPr="0001218A">
        <w:rPr>
          <w:sz w:val="18"/>
          <w:szCs w:val="18"/>
        </w:rPr>
        <w:t>1. har fått tillstånd att driva värdepappersrörelse genom att lämna falska upp</w:t>
      </w:r>
      <w:r w:rsidR="00362E8E">
        <w:rPr>
          <w:sz w:val="18"/>
          <w:szCs w:val="18"/>
        </w:rPr>
        <w:softHyphen/>
      </w:r>
      <w:r w:rsidRPr="0001218A">
        <w:rPr>
          <w:sz w:val="18"/>
          <w:szCs w:val="18"/>
        </w:rPr>
        <w:t>gifter eller på annat otillbörligt sätt,</w:t>
      </w:r>
    </w:p>
    <w:p w14:paraId="380BB74F" w14:textId="3891B882" w:rsidR="00E229DA" w:rsidRPr="0001218A" w:rsidRDefault="00E229DA" w:rsidP="00C7656A">
      <w:pPr>
        <w:pStyle w:val="Brdtextmedindrag"/>
        <w:rPr>
          <w:sz w:val="18"/>
          <w:szCs w:val="18"/>
        </w:rPr>
      </w:pPr>
      <w:r w:rsidRPr="0001218A">
        <w:rPr>
          <w:sz w:val="18"/>
          <w:szCs w:val="18"/>
        </w:rPr>
        <w:t>2. inte uppfyller kraven i 3 kap. 5 § första stycket eller har tillåtit en styrelse</w:t>
      </w:r>
      <w:r w:rsidR="00362E8E">
        <w:rPr>
          <w:sz w:val="18"/>
          <w:szCs w:val="18"/>
        </w:rPr>
        <w:softHyphen/>
      </w:r>
      <w:r w:rsidRPr="0001218A">
        <w:rPr>
          <w:sz w:val="18"/>
          <w:szCs w:val="18"/>
        </w:rPr>
        <w:t xml:space="preserve">ledamot, verkställande direktören eller ersättare för någon av dem att åta sig ett sådant uppdrag i bolaget eller kvarstå i bolaget </w:t>
      </w:r>
      <w:r w:rsidRPr="0001218A">
        <w:rPr>
          <w:spacing w:val="-4"/>
          <w:sz w:val="18"/>
          <w:szCs w:val="18"/>
        </w:rPr>
        <w:t>trots att kraven i 3 kap. 1 § första stycket 5 eller 6 eller någon av 8 kap.</w:t>
      </w:r>
      <w:r w:rsidRPr="0001218A">
        <w:rPr>
          <w:sz w:val="18"/>
          <w:szCs w:val="18"/>
        </w:rPr>
        <w:t xml:space="preserve"> 8 b–8 d §§ eller i föreskrifter som meddelats med stöd av 3 kap. 12 § 2 inte är uppfyllda,</w:t>
      </w:r>
    </w:p>
    <w:p w14:paraId="348413F0" w14:textId="77777777" w:rsidR="00E229DA" w:rsidRPr="0001218A" w:rsidRDefault="00E229DA" w:rsidP="00C7656A">
      <w:pPr>
        <w:pStyle w:val="Brdtextmedindrag"/>
        <w:rPr>
          <w:sz w:val="18"/>
          <w:szCs w:val="18"/>
        </w:rPr>
      </w:pPr>
      <w:r w:rsidRPr="0001218A">
        <w:rPr>
          <w:sz w:val="18"/>
          <w:szCs w:val="18"/>
        </w:rPr>
        <w:t>3. åsidosatt sina skyldigheter enligt 5 kap. 4 §,</w:t>
      </w:r>
    </w:p>
    <w:p w14:paraId="49FDA78B" w14:textId="77777777" w:rsidR="00E229DA" w:rsidRPr="0001218A" w:rsidRDefault="00E229DA" w:rsidP="00C7656A">
      <w:pPr>
        <w:pStyle w:val="Brdtextmedindrag"/>
        <w:rPr>
          <w:sz w:val="18"/>
          <w:szCs w:val="18"/>
        </w:rPr>
      </w:pPr>
      <w:r w:rsidRPr="0001218A">
        <w:rPr>
          <w:spacing w:val="-4"/>
          <w:sz w:val="18"/>
          <w:szCs w:val="18"/>
        </w:rPr>
        <w:lastRenderedPageBreak/>
        <w:t>4. inte uppfyller kraven i någon</w:t>
      </w:r>
      <w:r w:rsidRPr="0001218A">
        <w:rPr>
          <w:sz w:val="18"/>
          <w:szCs w:val="18"/>
        </w:rPr>
        <w:t xml:space="preserve"> av 8 kap. 3–6</w:t>
      </w:r>
      <w:r w:rsidRPr="00C7656A">
        <w:rPr>
          <w:iCs/>
          <w:sz w:val="18"/>
          <w:szCs w:val="18"/>
        </w:rPr>
        <w:t>,</w:t>
      </w:r>
      <w:r w:rsidRPr="006C539A">
        <w:rPr>
          <w:iCs/>
          <w:sz w:val="18"/>
          <w:szCs w:val="18"/>
        </w:rPr>
        <w:t xml:space="preserve"> </w:t>
      </w:r>
      <w:r w:rsidRPr="0001218A">
        <w:rPr>
          <w:sz w:val="18"/>
          <w:szCs w:val="18"/>
        </w:rPr>
        <w:t>8 eller 8 f §§ eller i före</w:t>
      </w:r>
      <w:r w:rsidRPr="0001218A">
        <w:rPr>
          <w:sz w:val="18"/>
          <w:szCs w:val="18"/>
        </w:rPr>
        <w:softHyphen/>
        <w:t>skrifter som meddelats med stöd av 8 kap. 35 § 1,</w:t>
      </w:r>
    </w:p>
    <w:p w14:paraId="231152AB" w14:textId="77777777" w:rsidR="00E229DA" w:rsidRPr="0001218A" w:rsidRDefault="00E229DA" w:rsidP="00C7656A">
      <w:pPr>
        <w:pStyle w:val="Brdtextmedindrag"/>
        <w:rPr>
          <w:sz w:val="18"/>
          <w:szCs w:val="18"/>
        </w:rPr>
      </w:pPr>
      <w:r w:rsidRPr="0001218A">
        <w:rPr>
          <w:sz w:val="18"/>
          <w:szCs w:val="18"/>
        </w:rPr>
        <w:t>5. i strid med 8 a kap. 2 eller 3 § låter bli att upprätta eller lämna in en återhämtningsplan eller en koncernåterhämtningsplan,</w:t>
      </w:r>
    </w:p>
    <w:p w14:paraId="6A9D356C" w14:textId="77777777" w:rsidR="00E229DA" w:rsidRPr="0001218A" w:rsidRDefault="00E229DA" w:rsidP="00C7656A">
      <w:pPr>
        <w:pStyle w:val="Brdtextmedindrag"/>
        <w:rPr>
          <w:sz w:val="18"/>
          <w:szCs w:val="18"/>
        </w:rPr>
      </w:pPr>
      <w:r w:rsidRPr="0001218A">
        <w:rPr>
          <w:sz w:val="18"/>
          <w:szCs w:val="18"/>
        </w:rPr>
        <w:t>6. i strid med 8 b kap. 11 § låter bli att anmäla att koncerninternt finansiellt stöd ska lämnas,</w:t>
      </w:r>
    </w:p>
    <w:p w14:paraId="2C175F21" w14:textId="77777777" w:rsidR="00E229DA" w:rsidRPr="0001218A" w:rsidRDefault="00E229DA" w:rsidP="00C7656A">
      <w:pPr>
        <w:pStyle w:val="Brdtextmedindrag"/>
        <w:rPr>
          <w:sz w:val="18"/>
          <w:szCs w:val="18"/>
        </w:rPr>
      </w:pPr>
      <w:r w:rsidRPr="0001218A">
        <w:rPr>
          <w:sz w:val="18"/>
          <w:szCs w:val="18"/>
        </w:rPr>
        <w:t>7. i strid med 23 kap. 3 c § låter bli att underrätta Finansinspek</w:t>
      </w:r>
      <w:r w:rsidRPr="0001218A">
        <w:rPr>
          <w:sz w:val="18"/>
          <w:szCs w:val="18"/>
        </w:rPr>
        <w:softHyphen/>
        <w:t>tionen om att värdepappersbolaget fallerar eller sannolikt kommer att fallera,</w:t>
      </w:r>
    </w:p>
    <w:p w14:paraId="17A9483D" w14:textId="77777777" w:rsidR="00E229DA" w:rsidRPr="0001218A" w:rsidRDefault="00E229DA" w:rsidP="00C7656A">
      <w:pPr>
        <w:pStyle w:val="Brdtextmedindrag"/>
        <w:rPr>
          <w:sz w:val="18"/>
          <w:szCs w:val="18"/>
        </w:rPr>
      </w:pPr>
      <w:r w:rsidRPr="0001218A">
        <w:rPr>
          <w:sz w:val="18"/>
          <w:szCs w:val="18"/>
        </w:rPr>
        <w:t>8. i strid med 24 kap. 5 § första stycket låter bli att till Finans</w:t>
      </w:r>
      <w:r w:rsidRPr="0001218A">
        <w:rPr>
          <w:sz w:val="18"/>
          <w:szCs w:val="18"/>
        </w:rPr>
        <w:softHyphen/>
        <w:t>inspek</w:t>
      </w:r>
      <w:r w:rsidRPr="0001218A">
        <w:rPr>
          <w:sz w:val="18"/>
          <w:szCs w:val="18"/>
        </w:rPr>
        <w:softHyphen/>
        <w:t>tionen anmäla sådana förvärv och avyttringar som avses där,</w:t>
      </w:r>
    </w:p>
    <w:p w14:paraId="5444F811" w14:textId="77777777" w:rsidR="00E229DA" w:rsidRPr="0001218A" w:rsidRDefault="00E229DA" w:rsidP="00C7656A">
      <w:pPr>
        <w:pStyle w:val="Brdtextmedindrag"/>
        <w:rPr>
          <w:sz w:val="18"/>
          <w:szCs w:val="18"/>
        </w:rPr>
      </w:pPr>
      <w:r w:rsidRPr="0001218A">
        <w:rPr>
          <w:sz w:val="18"/>
          <w:szCs w:val="18"/>
        </w:rPr>
        <w:t>9. i strid med 24 kap. 5 § tredje stycket låter bli att till Finans</w:t>
      </w:r>
      <w:r w:rsidRPr="0001218A">
        <w:rPr>
          <w:sz w:val="18"/>
          <w:szCs w:val="18"/>
        </w:rPr>
        <w:softHyphen/>
        <w:t>inspek</w:t>
      </w:r>
      <w:r w:rsidRPr="0001218A">
        <w:rPr>
          <w:sz w:val="18"/>
          <w:szCs w:val="18"/>
        </w:rPr>
        <w:softHyphen/>
        <w:t>tionen anmäla namnen på de ägare som har ett kvalificerat innehav av aktier i bolaget samt storleken på innehaven,</w:t>
      </w:r>
    </w:p>
    <w:p w14:paraId="194EC62A" w14:textId="2BBE08C3" w:rsidR="00E229DA" w:rsidRPr="0001218A" w:rsidRDefault="00E229DA" w:rsidP="00C7656A">
      <w:pPr>
        <w:pStyle w:val="Brdtextmedindrag"/>
        <w:rPr>
          <w:sz w:val="18"/>
          <w:szCs w:val="18"/>
        </w:rPr>
      </w:pPr>
      <w:r w:rsidRPr="0001218A">
        <w:rPr>
          <w:sz w:val="18"/>
          <w:szCs w:val="18"/>
        </w:rPr>
        <w:t>10. gör betalningar till inne</w:t>
      </w:r>
      <w:r w:rsidRPr="0001218A">
        <w:rPr>
          <w:sz w:val="18"/>
          <w:szCs w:val="18"/>
        </w:rPr>
        <w:softHyphen/>
        <w:t>havare av instrument som ingår i bolagets kapitalbas i strid med artikel 28,</w:t>
      </w:r>
      <w:r w:rsidRPr="0001218A">
        <w:rPr>
          <w:i/>
          <w:sz w:val="18"/>
          <w:szCs w:val="18"/>
        </w:rPr>
        <w:t xml:space="preserve"> 52 </w:t>
      </w:r>
      <w:r w:rsidRPr="0001218A">
        <w:rPr>
          <w:sz w:val="18"/>
          <w:szCs w:val="18"/>
        </w:rPr>
        <w:t>eller 63 i tillsyns</w:t>
      </w:r>
      <w:r w:rsidRPr="0001218A">
        <w:rPr>
          <w:sz w:val="18"/>
          <w:szCs w:val="18"/>
        </w:rPr>
        <w:softHyphen/>
        <w:t>förordningen, när dessa artiklar förbjuder sådana betalningar till innehavare av in</w:t>
      </w:r>
      <w:r w:rsidRPr="0001218A">
        <w:rPr>
          <w:sz w:val="18"/>
          <w:szCs w:val="18"/>
        </w:rPr>
        <w:softHyphen/>
        <w:t>strument som ingår i kapital</w:t>
      </w:r>
      <w:r w:rsidRPr="0001218A">
        <w:rPr>
          <w:sz w:val="18"/>
          <w:szCs w:val="18"/>
        </w:rPr>
        <w:softHyphen/>
        <w:t>basen,</w:t>
      </w:r>
    </w:p>
    <w:p w14:paraId="3A5A0D53" w14:textId="77777777" w:rsidR="00E229DA" w:rsidRPr="0001218A" w:rsidRDefault="00E229DA" w:rsidP="00C7656A">
      <w:pPr>
        <w:pStyle w:val="Brdtextmedindrag"/>
        <w:rPr>
          <w:sz w:val="18"/>
          <w:szCs w:val="18"/>
        </w:rPr>
      </w:pPr>
      <w:r w:rsidRPr="0001218A">
        <w:rPr>
          <w:sz w:val="18"/>
          <w:szCs w:val="18"/>
        </w:rPr>
        <w:t xml:space="preserve">11. inte uppfyller kravet på kapitalbas och kvalificerade skulder enligt 4 kap. lagen (2015:1016) om resolution eller i strid med 28 kap. 1 § samma lag låter bli att lämna begärda upplysningar till Riksgäldskontoret, </w:t>
      </w:r>
    </w:p>
    <w:p w14:paraId="1167AABD" w14:textId="77777777" w:rsidR="00E229DA" w:rsidRPr="0001218A" w:rsidRDefault="00E229DA" w:rsidP="00C7656A">
      <w:pPr>
        <w:pStyle w:val="Brdtextmedindrag"/>
        <w:rPr>
          <w:sz w:val="18"/>
          <w:szCs w:val="18"/>
        </w:rPr>
      </w:pPr>
      <w:r w:rsidRPr="0001218A">
        <w:rPr>
          <w:sz w:val="18"/>
          <w:szCs w:val="18"/>
        </w:rPr>
        <w:t>12. har befunnits ansvarigt för en allvarlig, upprepad eller syste</w:t>
      </w:r>
      <w:r w:rsidRPr="0001218A">
        <w:rPr>
          <w:sz w:val="18"/>
          <w:szCs w:val="18"/>
        </w:rPr>
        <w:softHyphen/>
        <w:t>matisk överträdelse av lagen (2017:630) om åtgärder mot penning</w:t>
      </w:r>
      <w:r w:rsidRPr="0001218A">
        <w:rPr>
          <w:sz w:val="18"/>
          <w:szCs w:val="18"/>
        </w:rPr>
        <w:softHyphen/>
        <w:t>tvätt och finansiering av terrorism, eller föreskrifter som meddelats med stöd av den lagen,</w:t>
      </w:r>
    </w:p>
    <w:p w14:paraId="1AC95F4F" w14:textId="192573FE" w:rsidR="00E229DA" w:rsidRPr="0001218A" w:rsidRDefault="00E229DA" w:rsidP="00C7656A">
      <w:pPr>
        <w:pStyle w:val="Brdtextmedindrag"/>
        <w:rPr>
          <w:sz w:val="18"/>
          <w:szCs w:val="18"/>
        </w:rPr>
      </w:pPr>
      <w:r w:rsidRPr="0001218A">
        <w:rPr>
          <w:sz w:val="18"/>
          <w:szCs w:val="18"/>
        </w:rPr>
        <w:t>13. låter bli att lämna infor</w:t>
      </w:r>
      <w:r w:rsidRPr="0001218A">
        <w:rPr>
          <w:sz w:val="18"/>
          <w:szCs w:val="18"/>
        </w:rPr>
        <w:softHyphen/>
        <w:t>mation till Finansinspektionen eller lämnar ofullständig eller fel</w:t>
      </w:r>
      <w:r w:rsidRPr="0001218A">
        <w:rPr>
          <w:sz w:val="18"/>
          <w:szCs w:val="18"/>
        </w:rPr>
        <w:softHyphen/>
        <w:t>aktig informa</w:t>
      </w:r>
      <w:r w:rsidRPr="0001218A">
        <w:rPr>
          <w:sz w:val="18"/>
          <w:szCs w:val="18"/>
        </w:rPr>
        <w:softHyphen/>
        <w:t xml:space="preserve">tion om </w:t>
      </w:r>
      <w:r w:rsidRPr="0001218A">
        <w:rPr>
          <w:spacing w:val="-4"/>
          <w:sz w:val="18"/>
          <w:szCs w:val="18"/>
        </w:rPr>
        <w:t>efter</w:t>
      </w:r>
      <w:r w:rsidRPr="0001218A">
        <w:rPr>
          <w:spacing w:val="-4"/>
          <w:sz w:val="18"/>
          <w:szCs w:val="18"/>
        </w:rPr>
        <w:softHyphen/>
        <w:t>lev</w:t>
      </w:r>
      <w:r w:rsidRPr="0001218A">
        <w:rPr>
          <w:spacing w:val="-4"/>
          <w:sz w:val="18"/>
          <w:szCs w:val="18"/>
        </w:rPr>
        <w:softHyphen/>
        <w:t>naden av skyldig</w:t>
      </w:r>
      <w:r w:rsidRPr="0001218A">
        <w:rPr>
          <w:spacing w:val="-4"/>
          <w:sz w:val="18"/>
          <w:szCs w:val="18"/>
        </w:rPr>
        <w:softHyphen/>
        <w:t>heten att upp</w:t>
      </w:r>
      <w:r w:rsidRPr="0001218A">
        <w:rPr>
          <w:spacing w:val="-4"/>
          <w:sz w:val="18"/>
          <w:szCs w:val="18"/>
        </w:rPr>
        <w:softHyphen/>
        <w:t>fylla</w:t>
      </w:r>
      <w:r w:rsidRPr="0001218A">
        <w:rPr>
          <w:sz w:val="18"/>
          <w:szCs w:val="18"/>
        </w:rPr>
        <w:t xml:space="preserve"> kapitalbas</w:t>
      </w:r>
      <w:r w:rsidRPr="0001218A">
        <w:rPr>
          <w:sz w:val="18"/>
          <w:szCs w:val="18"/>
        </w:rPr>
        <w:softHyphen/>
        <w:t xml:space="preserve">kraven enligt </w:t>
      </w:r>
      <w:r w:rsidRPr="0001218A">
        <w:rPr>
          <w:i/>
          <w:spacing w:val="-4"/>
          <w:sz w:val="18"/>
          <w:szCs w:val="18"/>
        </w:rPr>
        <w:t>arti</w:t>
      </w:r>
      <w:r w:rsidRPr="0001218A">
        <w:rPr>
          <w:i/>
          <w:spacing w:val="-4"/>
          <w:sz w:val="18"/>
          <w:szCs w:val="18"/>
        </w:rPr>
        <w:softHyphen/>
        <w:t>kel</w:t>
      </w:r>
      <w:r w:rsidRPr="0001218A">
        <w:rPr>
          <w:spacing w:val="-4"/>
          <w:sz w:val="18"/>
          <w:szCs w:val="18"/>
        </w:rPr>
        <w:t> </w:t>
      </w:r>
      <w:r w:rsidRPr="0001218A">
        <w:rPr>
          <w:i/>
          <w:spacing w:val="-4"/>
          <w:sz w:val="18"/>
          <w:szCs w:val="18"/>
        </w:rPr>
        <w:t>11</w:t>
      </w:r>
      <w:r w:rsidRPr="0001218A">
        <w:rPr>
          <w:spacing w:val="-4"/>
          <w:sz w:val="18"/>
          <w:szCs w:val="18"/>
        </w:rPr>
        <w:t xml:space="preserve"> i </w:t>
      </w:r>
      <w:r w:rsidRPr="0001218A">
        <w:rPr>
          <w:i/>
          <w:spacing w:val="-4"/>
          <w:sz w:val="18"/>
          <w:szCs w:val="18"/>
        </w:rPr>
        <w:t>värdepap</w:t>
      </w:r>
      <w:r w:rsidRPr="0001218A">
        <w:rPr>
          <w:i/>
          <w:spacing w:val="-4"/>
          <w:sz w:val="18"/>
          <w:szCs w:val="18"/>
        </w:rPr>
        <w:softHyphen/>
        <w:t>pers</w:t>
      </w:r>
      <w:r w:rsidRPr="0001218A">
        <w:rPr>
          <w:i/>
          <w:spacing w:val="-4"/>
          <w:sz w:val="18"/>
          <w:szCs w:val="18"/>
        </w:rPr>
        <w:softHyphen/>
        <w:t>bolags</w:t>
      </w:r>
      <w:r w:rsidRPr="0001218A">
        <w:rPr>
          <w:i/>
          <w:spacing w:val="-4"/>
          <w:sz w:val="18"/>
          <w:szCs w:val="18"/>
        </w:rPr>
        <w:softHyphen/>
        <w:t>förord</w:t>
      </w:r>
      <w:r w:rsidRPr="0001218A">
        <w:rPr>
          <w:i/>
          <w:spacing w:val="-4"/>
          <w:sz w:val="18"/>
          <w:szCs w:val="18"/>
        </w:rPr>
        <w:softHyphen/>
        <w:t>ningen</w:t>
      </w:r>
      <w:r w:rsidRPr="0001218A">
        <w:rPr>
          <w:spacing w:val="-4"/>
          <w:sz w:val="18"/>
          <w:szCs w:val="18"/>
        </w:rPr>
        <w:t>, i strid med</w:t>
      </w:r>
      <w:r w:rsidRPr="0001218A">
        <w:rPr>
          <w:i/>
          <w:spacing w:val="-4"/>
          <w:sz w:val="18"/>
          <w:szCs w:val="18"/>
        </w:rPr>
        <w:t xml:space="preserve"> arti</w:t>
      </w:r>
      <w:r w:rsidRPr="0001218A">
        <w:rPr>
          <w:i/>
          <w:spacing w:val="-4"/>
          <w:sz w:val="18"/>
          <w:szCs w:val="18"/>
        </w:rPr>
        <w:softHyphen/>
        <w:t>kel 54.1 </w:t>
      </w:r>
      <w:r w:rsidRPr="0001218A">
        <w:rPr>
          <w:i/>
          <w:sz w:val="18"/>
          <w:szCs w:val="18"/>
        </w:rPr>
        <w:t>b</w:t>
      </w:r>
      <w:r w:rsidRPr="0001218A">
        <w:rPr>
          <w:sz w:val="18"/>
          <w:szCs w:val="18"/>
        </w:rPr>
        <w:t xml:space="preserve"> i den för</w:t>
      </w:r>
      <w:r w:rsidRPr="0001218A">
        <w:rPr>
          <w:sz w:val="18"/>
          <w:szCs w:val="18"/>
        </w:rPr>
        <w:softHyphen/>
        <w:t>ordningen,</w:t>
      </w:r>
    </w:p>
    <w:p w14:paraId="0E76D43B" w14:textId="1614AFB7" w:rsidR="00E229DA" w:rsidRPr="0001218A" w:rsidRDefault="00E229DA" w:rsidP="00C7656A">
      <w:pPr>
        <w:pStyle w:val="Brdtextmedindrag"/>
        <w:rPr>
          <w:sz w:val="18"/>
          <w:szCs w:val="18"/>
        </w:rPr>
      </w:pPr>
      <w:r w:rsidRPr="0001218A">
        <w:rPr>
          <w:sz w:val="18"/>
          <w:szCs w:val="18"/>
        </w:rPr>
        <w:t xml:space="preserve">14. låter bli att </w:t>
      </w:r>
      <w:r w:rsidRPr="0001218A">
        <w:rPr>
          <w:i/>
          <w:sz w:val="18"/>
          <w:szCs w:val="18"/>
        </w:rPr>
        <w:t>lämna infor</w:t>
      </w:r>
      <w:r w:rsidRPr="0001218A">
        <w:rPr>
          <w:i/>
          <w:sz w:val="18"/>
          <w:szCs w:val="18"/>
        </w:rPr>
        <w:softHyphen/>
        <w:t xml:space="preserve">mation till Finansinspektionen </w:t>
      </w:r>
      <w:r w:rsidRPr="0001218A">
        <w:rPr>
          <w:sz w:val="18"/>
          <w:szCs w:val="18"/>
        </w:rPr>
        <w:t>eller lämnar ofullständig eller fel</w:t>
      </w:r>
      <w:r w:rsidRPr="0001218A">
        <w:rPr>
          <w:sz w:val="18"/>
          <w:szCs w:val="18"/>
        </w:rPr>
        <w:softHyphen/>
        <w:t>aktig informa</w:t>
      </w:r>
      <w:r w:rsidRPr="0001218A">
        <w:rPr>
          <w:sz w:val="18"/>
          <w:szCs w:val="18"/>
        </w:rPr>
        <w:softHyphen/>
        <w:t xml:space="preserve">tion </w:t>
      </w:r>
      <w:r w:rsidRPr="0001218A">
        <w:rPr>
          <w:i/>
          <w:sz w:val="18"/>
          <w:szCs w:val="18"/>
        </w:rPr>
        <w:t>om koncent</w:t>
      </w:r>
      <w:r w:rsidRPr="0001218A">
        <w:rPr>
          <w:i/>
          <w:sz w:val="18"/>
          <w:szCs w:val="18"/>
        </w:rPr>
        <w:softHyphen/>
        <w:t>ra</w:t>
      </w:r>
      <w:r w:rsidRPr="0001218A">
        <w:rPr>
          <w:i/>
          <w:sz w:val="18"/>
          <w:szCs w:val="18"/>
        </w:rPr>
        <w:softHyphen/>
        <w:t>tions</w:t>
      </w:r>
      <w:r w:rsidRPr="0001218A">
        <w:rPr>
          <w:i/>
          <w:sz w:val="18"/>
          <w:szCs w:val="18"/>
        </w:rPr>
        <w:softHyphen/>
        <w:t>risker</w:t>
      </w:r>
      <w:r w:rsidRPr="0001218A">
        <w:rPr>
          <w:sz w:val="18"/>
          <w:szCs w:val="18"/>
        </w:rPr>
        <w:t xml:space="preserve">, i strid med </w:t>
      </w:r>
      <w:r w:rsidRPr="0001218A">
        <w:rPr>
          <w:i/>
          <w:sz w:val="18"/>
          <w:szCs w:val="18"/>
        </w:rPr>
        <w:t>artikel 54 i värdepappers</w:t>
      </w:r>
      <w:r w:rsidRPr="0001218A">
        <w:rPr>
          <w:i/>
          <w:sz w:val="18"/>
          <w:szCs w:val="18"/>
        </w:rPr>
        <w:softHyphen/>
        <w:t>bolags</w:t>
      </w:r>
      <w:r w:rsidRPr="0001218A">
        <w:rPr>
          <w:i/>
          <w:sz w:val="18"/>
          <w:szCs w:val="18"/>
        </w:rPr>
        <w:softHyphen/>
        <w:t>förordningen</w:t>
      </w:r>
      <w:r w:rsidRPr="0001218A">
        <w:rPr>
          <w:sz w:val="18"/>
          <w:szCs w:val="18"/>
        </w:rPr>
        <w:t>,</w:t>
      </w:r>
    </w:p>
    <w:p w14:paraId="65695CA9" w14:textId="1AC8EF62" w:rsidR="00E229DA" w:rsidRPr="0001218A" w:rsidRDefault="00E229DA" w:rsidP="00C7656A">
      <w:pPr>
        <w:pStyle w:val="Brdtextmedindrag"/>
        <w:rPr>
          <w:sz w:val="18"/>
          <w:szCs w:val="18"/>
        </w:rPr>
      </w:pPr>
      <w:r w:rsidRPr="0001218A">
        <w:rPr>
          <w:spacing w:val="-4"/>
          <w:sz w:val="18"/>
          <w:szCs w:val="18"/>
        </w:rPr>
        <w:t>15. </w:t>
      </w:r>
      <w:r w:rsidRPr="0001218A">
        <w:rPr>
          <w:i/>
          <w:spacing w:val="-4"/>
          <w:sz w:val="18"/>
          <w:szCs w:val="18"/>
        </w:rPr>
        <w:t>utsätter sig för en koncentra</w:t>
      </w:r>
      <w:r w:rsidRPr="0001218A">
        <w:rPr>
          <w:i/>
          <w:spacing w:val="-4"/>
          <w:sz w:val="18"/>
          <w:szCs w:val="18"/>
        </w:rPr>
        <w:softHyphen/>
        <w:t>tions</w:t>
      </w:r>
      <w:r w:rsidRPr="0001218A">
        <w:rPr>
          <w:i/>
          <w:spacing w:val="-4"/>
          <w:sz w:val="18"/>
          <w:szCs w:val="18"/>
        </w:rPr>
        <w:softHyphen/>
        <w:t>risk</w:t>
      </w:r>
      <w:r w:rsidRPr="0001218A">
        <w:rPr>
          <w:i/>
          <w:sz w:val="18"/>
          <w:szCs w:val="18"/>
        </w:rPr>
        <w:t xml:space="preserve"> som överstiger gränserna i artikel 37 i värdepappersbolags</w:t>
      </w:r>
      <w:r w:rsidRPr="0001218A">
        <w:rPr>
          <w:i/>
          <w:sz w:val="18"/>
          <w:szCs w:val="18"/>
        </w:rPr>
        <w:softHyphen/>
        <w:t>förordningen</w:t>
      </w:r>
      <w:r w:rsidRPr="0001218A">
        <w:rPr>
          <w:sz w:val="18"/>
          <w:szCs w:val="18"/>
        </w:rPr>
        <w:t>,</w:t>
      </w:r>
    </w:p>
    <w:p w14:paraId="2994497C" w14:textId="2A119D73" w:rsidR="00E229DA" w:rsidRPr="0001218A" w:rsidRDefault="00E229DA" w:rsidP="00C7656A">
      <w:pPr>
        <w:pStyle w:val="Brdtextmedindrag"/>
        <w:rPr>
          <w:sz w:val="18"/>
          <w:szCs w:val="18"/>
        </w:rPr>
      </w:pPr>
      <w:r w:rsidRPr="0001218A">
        <w:rPr>
          <w:spacing w:val="-4"/>
          <w:sz w:val="18"/>
          <w:szCs w:val="18"/>
        </w:rPr>
        <w:t>16. </w:t>
      </w:r>
      <w:r w:rsidRPr="0001218A">
        <w:rPr>
          <w:i/>
          <w:spacing w:val="-4"/>
          <w:sz w:val="18"/>
          <w:szCs w:val="18"/>
        </w:rPr>
        <w:t>vid upprepade tillfällen eller</w:t>
      </w:r>
      <w:r w:rsidRPr="0001218A">
        <w:rPr>
          <w:i/>
          <w:sz w:val="18"/>
          <w:szCs w:val="18"/>
        </w:rPr>
        <w:t xml:space="preserve"> systematiskt, i strid med </w:t>
      </w:r>
      <w:r w:rsidRPr="0001218A">
        <w:rPr>
          <w:i/>
          <w:spacing w:val="-2"/>
          <w:sz w:val="18"/>
          <w:szCs w:val="18"/>
        </w:rPr>
        <w:t>artikel 43 i värde</w:t>
      </w:r>
      <w:r w:rsidR="00362E8E">
        <w:rPr>
          <w:i/>
          <w:spacing w:val="-2"/>
          <w:sz w:val="18"/>
          <w:szCs w:val="18"/>
        </w:rPr>
        <w:softHyphen/>
      </w:r>
      <w:r w:rsidRPr="0001218A">
        <w:rPr>
          <w:i/>
          <w:spacing w:val="-2"/>
          <w:sz w:val="18"/>
          <w:szCs w:val="18"/>
        </w:rPr>
        <w:t>pappersbolagsförordningen</w:t>
      </w:r>
      <w:r w:rsidRPr="0001218A">
        <w:rPr>
          <w:i/>
          <w:sz w:val="18"/>
          <w:szCs w:val="18"/>
        </w:rPr>
        <w:t>, låter bli att hålla likvida till</w:t>
      </w:r>
      <w:r w:rsidRPr="0001218A">
        <w:rPr>
          <w:i/>
          <w:sz w:val="18"/>
          <w:szCs w:val="18"/>
        </w:rPr>
        <w:softHyphen/>
        <w:t>gångar</w:t>
      </w:r>
      <w:r w:rsidRPr="0001218A">
        <w:rPr>
          <w:sz w:val="18"/>
          <w:szCs w:val="18"/>
        </w:rPr>
        <w:t xml:space="preserve">, </w:t>
      </w:r>
      <w:r w:rsidRPr="0001218A">
        <w:rPr>
          <w:i/>
          <w:sz w:val="18"/>
          <w:szCs w:val="18"/>
        </w:rPr>
        <w:t>eller</w:t>
      </w:r>
    </w:p>
    <w:p w14:paraId="3548E842" w14:textId="00D224A5" w:rsidR="00E229DA" w:rsidRPr="0001218A" w:rsidRDefault="00E229DA" w:rsidP="00C7656A">
      <w:pPr>
        <w:pStyle w:val="Brdtextmedindrag"/>
        <w:rPr>
          <w:sz w:val="18"/>
          <w:szCs w:val="18"/>
        </w:rPr>
      </w:pPr>
      <w:r w:rsidRPr="0001218A">
        <w:rPr>
          <w:sz w:val="18"/>
          <w:szCs w:val="18"/>
        </w:rPr>
        <w:t xml:space="preserve">17. låter bli att lämna </w:t>
      </w:r>
      <w:r w:rsidRPr="0001218A">
        <w:rPr>
          <w:i/>
          <w:spacing w:val="-4"/>
          <w:sz w:val="18"/>
          <w:szCs w:val="18"/>
        </w:rPr>
        <w:t>informa</w:t>
      </w:r>
      <w:r w:rsidRPr="0001218A">
        <w:rPr>
          <w:i/>
          <w:spacing w:val="-4"/>
          <w:sz w:val="18"/>
          <w:szCs w:val="18"/>
        </w:rPr>
        <w:softHyphen/>
        <w:t>tion</w:t>
      </w:r>
      <w:r w:rsidRPr="0001218A">
        <w:rPr>
          <w:spacing w:val="-4"/>
          <w:sz w:val="18"/>
          <w:szCs w:val="18"/>
        </w:rPr>
        <w:t xml:space="preserve"> eller</w:t>
      </w:r>
      <w:r w:rsidRPr="0001218A">
        <w:rPr>
          <w:sz w:val="18"/>
          <w:szCs w:val="18"/>
        </w:rPr>
        <w:t xml:space="preserve"> lämnar ofullständig eller felaktig informa</w:t>
      </w:r>
      <w:r w:rsidRPr="0001218A">
        <w:rPr>
          <w:sz w:val="18"/>
          <w:szCs w:val="18"/>
        </w:rPr>
        <w:softHyphen/>
        <w:t>tion</w:t>
      </w:r>
      <w:r w:rsidRPr="0001218A">
        <w:rPr>
          <w:i/>
          <w:sz w:val="18"/>
          <w:szCs w:val="18"/>
        </w:rPr>
        <w:t>, i strid med bestämmelserna i del 6 i värde</w:t>
      </w:r>
      <w:r w:rsidRPr="0001218A">
        <w:rPr>
          <w:i/>
          <w:sz w:val="18"/>
          <w:szCs w:val="18"/>
        </w:rPr>
        <w:softHyphen/>
        <w:t>pap</w:t>
      </w:r>
      <w:r w:rsidRPr="0001218A">
        <w:rPr>
          <w:i/>
          <w:sz w:val="18"/>
          <w:szCs w:val="18"/>
        </w:rPr>
        <w:softHyphen/>
        <w:t>persbolags</w:t>
      </w:r>
      <w:r w:rsidRPr="0001218A">
        <w:rPr>
          <w:i/>
          <w:sz w:val="18"/>
          <w:szCs w:val="18"/>
        </w:rPr>
        <w:softHyphen/>
        <w:t>förordningen</w:t>
      </w:r>
      <w:r w:rsidRPr="0001218A">
        <w:rPr>
          <w:sz w:val="18"/>
          <w:szCs w:val="18"/>
        </w:rPr>
        <w:t>.</w:t>
      </w:r>
    </w:p>
    <w:p w14:paraId="5F68EBCD" w14:textId="7FB888E9" w:rsidR="00E229DA" w:rsidRPr="0001218A" w:rsidRDefault="00E229DA" w:rsidP="00C7656A">
      <w:pPr>
        <w:pStyle w:val="Brdtextmedindrag"/>
        <w:rPr>
          <w:sz w:val="18"/>
          <w:szCs w:val="18"/>
        </w:rPr>
      </w:pPr>
      <w:r w:rsidRPr="0001218A">
        <w:rPr>
          <w:sz w:val="18"/>
          <w:szCs w:val="18"/>
        </w:rPr>
        <w:t>Om en sådan person som avses i första stycket omfattas av tillstånds- eller underrättelseskyldighet enligt 24 kap. 1 eller 4 § för förvärv eller avyttring av aktier eller andelar i bolaget, ska första stycket 8 och 9 inte gälla för den personen i fråga om dessa aktier eller andelar.</w:t>
      </w:r>
    </w:p>
    <w:p w14:paraId="572AFEA6" w14:textId="77777777" w:rsidR="00E229DA" w:rsidRPr="0001218A" w:rsidRDefault="00E229DA" w:rsidP="00C7656A">
      <w:pPr>
        <w:pStyle w:val="Brdtextmedindrag"/>
        <w:rPr>
          <w:sz w:val="18"/>
          <w:szCs w:val="18"/>
        </w:rPr>
      </w:pPr>
      <w:r w:rsidRPr="0001218A">
        <w:rPr>
          <w:sz w:val="18"/>
          <w:szCs w:val="18"/>
        </w:rPr>
        <w:t>Ett ingripande enligt första stycket får göras endast om bolagets överträdelse är allvarlig och personen i fråga uppsåtligen eller av grov oaktsamhet orsakat överträdelsen.</w:t>
      </w:r>
    </w:p>
    <w:p w14:paraId="277804B7" w14:textId="77777777" w:rsidR="00E229DA" w:rsidRPr="0001218A" w:rsidRDefault="00E229DA" w:rsidP="00C7656A">
      <w:pPr>
        <w:pStyle w:val="Brdtextmedindrag"/>
        <w:rPr>
          <w:sz w:val="18"/>
          <w:szCs w:val="18"/>
        </w:rPr>
      </w:pPr>
      <w:r w:rsidRPr="0001218A">
        <w:rPr>
          <w:sz w:val="18"/>
          <w:szCs w:val="18"/>
        </w:rPr>
        <w:t>Ingripande görs genom</w:t>
      </w:r>
    </w:p>
    <w:p w14:paraId="4259B539" w14:textId="77777777" w:rsidR="00E229DA" w:rsidRPr="0001218A" w:rsidRDefault="00E229DA" w:rsidP="00C7656A">
      <w:pPr>
        <w:pStyle w:val="Brdtextmedindrag"/>
        <w:rPr>
          <w:sz w:val="18"/>
          <w:szCs w:val="18"/>
        </w:rPr>
      </w:pPr>
      <w:r w:rsidRPr="0001218A">
        <w:rPr>
          <w:sz w:val="18"/>
          <w:szCs w:val="18"/>
        </w:rPr>
        <w:t>1. beslut att personen i fråga under en viss tid, lägst tre och högst tio år, eller, för upprepade allvarliga överträdelser enligt första stycket 1, 2, 3, 8 eller 9, permanent inte får vara styrelseledamot eller verkställande direktör i ett värdepappersbolag, eller ersättare för någon av dem, eller</w:t>
      </w:r>
    </w:p>
    <w:p w14:paraId="068A3642" w14:textId="77777777" w:rsidR="00E229DA" w:rsidRPr="0001218A" w:rsidRDefault="00E229DA" w:rsidP="00C7656A">
      <w:pPr>
        <w:pStyle w:val="Brdtextmedindrag"/>
        <w:rPr>
          <w:sz w:val="18"/>
          <w:szCs w:val="18"/>
        </w:rPr>
      </w:pPr>
      <w:r w:rsidRPr="0001218A">
        <w:rPr>
          <w:sz w:val="18"/>
          <w:szCs w:val="18"/>
        </w:rPr>
        <w:t>2. beslut om sanktionsavgift.</w:t>
      </w:r>
    </w:p>
    <w:p w14:paraId="5ED9AA58" w14:textId="33D60729" w:rsidR="00E229DA" w:rsidRDefault="00E229DA" w:rsidP="00C7656A">
      <w:pPr>
        <w:pStyle w:val="Brdtext"/>
      </w:pPr>
    </w:p>
    <w:p w14:paraId="2FEBBAA3" w14:textId="04A34F37" w:rsidR="00E229DA" w:rsidRPr="00CB52D0" w:rsidRDefault="00E229DA" w:rsidP="00C7656A">
      <w:pPr>
        <w:pStyle w:val="Brdtext"/>
        <w:rPr>
          <w:spacing w:val="-4"/>
        </w:rPr>
      </w:pPr>
      <w:r w:rsidRPr="00CB52D0">
        <w:t>Paragrafen innehåller bestämmelser om ingripande mot någon som</w:t>
      </w:r>
      <w:r w:rsidRPr="00CB52D0">
        <w:rPr>
          <w:spacing w:val="-4"/>
        </w:rPr>
        <w:t xml:space="preserve"> ingår i ett värdepappersbolags styrelse eller är dess verkställande direk</w:t>
      </w:r>
      <w:r w:rsidRPr="00CB52D0">
        <w:rPr>
          <w:spacing w:val="-4"/>
        </w:rPr>
        <w:softHyphen/>
        <w:t>tör, eller ersättare för någon av dem. Ändringarna genomför delvis artikel 18 i värdepappersbolagsdirektivet. Övervägandena finns i avsnitt 13.2.</w:t>
      </w:r>
    </w:p>
    <w:p w14:paraId="0163CB7F" w14:textId="77777777" w:rsidR="00E229DA" w:rsidRPr="00CB52D0" w:rsidRDefault="00E229DA" w:rsidP="00C7656A">
      <w:pPr>
        <w:pStyle w:val="Brdtextmedindrag"/>
      </w:pPr>
      <w:r w:rsidRPr="00CB52D0">
        <w:t xml:space="preserve">I </w:t>
      </w:r>
      <w:r w:rsidRPr="00CB52D0">
        <w:rPr>
          <w:i/>
          <w:iCs/>
        </w:rPr>
        <w:t>första stycket 10</w:t>
      </w:r>
      <w:r w:rsidRPr="00CB52D0">
        <w:t xml:space="preserve"> tas hänvisningen till lagen </w:t>
      </w:r>
      <w:r>
        <w:t>(2014:966)</w:t>
      </w:r>
      <w:r w:rsidRPr="00CB52D0">
        <w:t xml:space="preserve"> om kapital</w:t>
      </w:r>
      <w:r>
        <w:softHyphen/>
      </w:r>
      <w:r w:rsidRPr="00CB52D0">
        <w:t>buffertar</w:t>
      </w:r>
      <w:r>
        <w:t>, i det följande benämnd buffertlagen,</w:t>
      </w:r>
      <w:r w:rsidRPr="00CB52D0">
        <w:t xml:space="preserve"> bort som en följd av att den </w:t>
      </w:r>
      <w:r w:rsidRPr="00CB52D0">
        <w:lastRenderedPageBreak/>
        <w:t>lagen inte längre ska tillämpas av de värdepappersbolag som det här är fråga om, dvs. de som ska tillämpa värdepappersbolagsförordningen. I</w:t>
      </w:r>
      <w:r>
        <w:t> </w:t>
      </w:r>
      <w:r w:rsidRPr="00CB52D0">
        <w:t>hänvisningen till tillsynsförordningen ersätts artikel 51 med artikel 52 så att hänvisningen överensstämmer med den i artikel 18.1 första stycket g i värdepappersbolagsdirektivet.</w:t>
      </w:r>
    </w:p>
    <w:p w14:paraId="6C82772A" w14:textId="77777777" w:rsidR="00E229DA" w:rsidRDefault="00E229DA" w:rsidP="00C7656A">
      <w:pPr>
        <w:pStyle w:val="Brdtextmedindrag"/>
        <w:rPr>
          <w:spacing w:val="-4"/>
        </w:rPr>
      </w:pPr>
      <w:r w:rsidRPr="00CB52D0">
        <w:t xml:space="preserve">Genom ändringarna i </w:t>
      </w:r>
      <w:r w:rsidRPr="00CB52D0">
        <w:rPr>
          <w:i/>
          <w:iCs/>
        </w:rPr>
        <w:t>punkterna 13</w:t>
      </w:r>
      <w:r w:rsidRPr="00823F12">
        <w:rPr>
          <w:spacing w:val="-4"/>
        </w:rPr>
        <w:t>–</w:t>
      </w:r>
      <w:r w:rsidRPr="00CB52D0">
        <w:rPr>
          <w:i/>
          <w:iCs/>
          <w:spacing w:val="-4"/>
        </w:rPr>
        <w:t>1</w:t>
      </w:r>
      <w:r>
        <w:rPr>
          <w:i/>
          <w:iCs/>
          <w:spacing w:val="-4"/>
        </w:rPr>
        <w:t>7</w:t>
      </w:r>
      <w:r w:rsidRPr="00CB52D0">
        <w:rPr>
          <w:spacing w:val="-4"/>
        </w:rPr>
        <w:t xml:space="preserve"> och borttagandet av hittills</w:t>
      </w:r>
      <w:r w:rsidRPr="00CB52D0">
        <w:rPr>
          <w:spacing w:val="-4"/>
        </w:rPr>
        <w:softHyphen/>
        <w:t xml:space="preserve">varande </w:t>
      </w:r>
      <w:r w:rsidRPr="00CB52D0">
        <w:rPr>
          <w:i/>
          <w:iCs/>
          <w:spacing w:val="-4"/>
        </w:rPr>
        <w:t>punkterna </w:t>
      </w:r>
      <w:r>
        <w:rPr>
          <w:i/>
          <w:iCs/>
          <w:spacing w:val="-4"/>
        </w:rPr>
        <w:t>18</w:t>
      </w:r>
      <w:r w:rsidRPr="00823F12">
        <w:rPr>
          <w:spacing w:val="-4"/>
        </w:rPr>
        <w:t>–</w:t>
      </w:r>
      <w:r w:rsidRPr="00CB52D0">
        <w:rPr>
          <w:i/>
          <w:iCs/>
          <w:spacing w:val="-4"/>
        </w:rPr>
        <w:t>22</w:t>
      </w:r>
      <w:r w:rsidRPr="00CB52D0">
        <w:rPr>
          <w:spacing w:val="-4"/>
        </w:rPr>
        <w:t xml:space="preserve"> anpassas bestämmelserna på så sätt att de avser överträdelser av värdepappersbolagsförordningen i stället</w:t>
      </w:r>
      <w:r>
        <w:rPr>
          <w:spacing w:val="-4"/>
        </w:rPr>
        <w:t xml:space="preserve"> för</w:t>
      </w:r>
      <w:r w:rsidRPr="00CB52D0">
        <w:rPr>
          <w:spacing w:val="-4"/>
        </w:rPr>
        <w:t xml:space="preserve"> motsvarande bestämmelser i tillsynsförordningen.</w:t>
      </w:r>
      <w:r>
        <w:rPr>
          <w:spacing w:val="-4"/>
        </w:rPr>
        <w:t xml:space="preserve"> </w:t>
      </w:r>
    </w:p>
    <w:p w14:paraId="642270A8" w14:textId="77777777" w:rsidR="00E229DA" w:rsidRDefault="00E229DA" w:rsidP="00C7656A">
      <w:pPr>
        <w:pStyle w:val="Brdtextmedindrag"/>
        <w:rPr>
          <w:spacing w:val="-4"/>
        </w:rPr>
      </w:pPr>
      <w:r>
        <w:rPr>
          <w:i/>
          <w:iCs/>
          <w:spacing w:val="-4"/>
        </w:rPr>
        <w:t>Punkt </w:t>
      </w:r>
      <w:r w:rsidRPr="006D6B42">
        <w:rPr>
          <w:i/>
          <w:iCs/>
          <w:spacing w:val="-4"/>
        </w:rPr>
        <w:t>1</w:t>
      </w:r>
      <w:r w:rsidRPr="004E6824">
        <w:rPr>
          <w:i/>
          <w:iCs/>
          <w:spacing w:val="-4"/>
        </w:rPr>
        <w:t>3</w:t>
      </w:r>
      <w:r>
        <w:rPr>
          <w:spacing w:val="-4"/>
        </w:rPr>
        <w:t xml:space="preserve"> innebär att Finansinspektionen kan ingripa när ett värdepap</w:t>
      </w:r>
      <w:r>
        <w:rPr>
          <w:spacing w:val="-4"/>
        </w:rPr>
        <w:softHyphen/>
        <w:t>pers</w:t>
      </w:r>
      <w:r>
        <w:rPr>
          <w:spacing w:val="-4"/>
        </w:rPr>
        <w:softHyphen/>
        <w:t>bolag låter bli att lämna information eller lämnar ofullständig eller felaktig information om efterlevnaden av skyldigheten att uppfylla kapitalbaskraven enligt artikel 11 i värdepappersbolagsförordningen,</w:t>
      </w:r>
    </w:p>
    <w:p w14:paraId="1848BFB7" w14:textId="77777777" w:rsidR="00E229DA" w:rsidRDefault="00E229DA" w:rsidP="00C7656A">
      <w:pPr>
        <w:pStyle w:val="Brdtextmedindrag"/>
        <w:rPr>
          <w:i/>
          <w:iCs/>
          <w:spacing w:val="-4"/>
        </w:rPr>
      </w:pPr>
      <w:r>
        <w:rPr>
          <w:i/>
          <w:iCs/>
          <w:spacing w:val="-4"/>
        </w:rPr>
        <w:t xml:space="preserve">Punkt 14 </w:t>
      </w:r>
      <w:r w:rsidRPr="004E6824">
        <w:rPr>
          <w:spacing w:val="-4"/>
        </w:rPr>
        <w:t xml:space="preserve">innebär att Finansinspektionen </w:t>
      </w:r>
      <w:r>
        <w:rPr>
          <w:spacing w:val="-4"/>
        </w:rPr>
        <w:t xml:space="preserve">kan </w:t>
      </w:r>
      <w:r w:rsidRPr="004E6824">
        <w:rPr>
          <w:spacing w:val="-4"/>
        </w:rPr>
        <w:t>ingripa när ett bolag lämnar ofull</w:t>
      </w:r>
      <w:r>
        <w:rPr>
          <w:spacing w:val="-4"/>
        </w:rPr>
        <w:softHyphen/>
      </w:r>
      <w:r w:rsidRPr="004E6824">
        <w:rPr>
          <w:spacing w:val="-4"/>
        </w:rPr>
        <w:t>ständig eller felaktig information om koncentrationsrisker.</w:t>
      </w:r>
      <w:r>
        <w:rPr>
          <w:i/>
          <w:iCs/>
          <w:spacing w:val="-4"/>
        </w:rPr>
        <w:t xml:space="preserve"> </w:t>
      </w:r>
    </w:p>
    <w:p w14:paraId="39EF8B6C" w14:textId="77777777" w:rsidR="00E229DA" w:rsidRDefault="00E229DA" w:rsidP="00C7656A">
      <w:pPr>
        <w:pStyle w:val="Brdtextmedindrag"/>
        <w:rPr>
          <w:i/>
          <w:iCs/>
          <w:spacing w:val="-4"/>
        </w:rPr>
      </w:pPr>
      <w:r>
        <w:rPr>
          <w:i/>
          <w:iCs/>
          <w:spacing w:val="-4"/>
        </w:rPr>
        <w:t xml:space="preserve">Punkt 15 </w:t>
      </w:r>
      <w:r w:rsidRPr="004E6824">
        <w:rPr>
          <w:spacing w:val="-4"/>
        </w:rPr>
        <w:t xml:space="preserve">innebär att ingripande </w:t>
      </w:r>
      <w:r>
        <w:rPr>
          <w:spacing w:val="-4"/>
        </w:rPr>
        <w:t>kan</w:t>
      </w:r>
      <w:r w:rsidRPr="004E6824">
        <w:rPr>
          <w:spacing w:val="-4"/>
        </w:rPr>
        <w:t xml:space="preserve"> ske när ett bolag utsätter sig för en koncentrationsrisk som överstiger gränserna i artikel 37 i värdepappers</w:t>
      </w:r>
      <w:r>
        <w:rPr>
          <w:spacing w:val="-4"/>
        </w:rPr>
        <w:softHyphen/>
      </w:r>
      <w:r w:rsidRPr="004E6824">
        <w:rPr>
          <w:spacing w:val="-4"/>
        </w:rPr>
        <w:t>bolags</w:t>
      </w:r>
      <w:r>
        <w:rPr>
          <w:spacing w:val="-4"/>
        </w:rPr>
        <w:softHyphen/>
      </w:r>
      <w:r w:rsidRPr="004E6824">
        <w:rPr>
          <w:spacing w:val="-4"/>
        </w:rPr>
        <w:t>förordningen.</w:t>
      </w:r>
    </w:p>
    <w:p w14:paraId="35C49410" w14:textId="77777777" w:rsidR="00E229DA" w:rsidRDefault="00E229DA" w:rsidP="00C7656A">
      <w:pPr>
        <w:pStyle w:val="Brdtextmedindrag"/>
        <w:rPr>
          <w:i/>
          <w:iCs/>
          <w:spacing w:val="-4"/>
        </w:rPr>
      </w:pPr>
      <w:r>
        <w:rPr>
          <w:i/>
          <w:iCs/>
          <w:spacing w:val="-4"/>
        </w:rPr>
        <w:t>Punkt 16</w:t>
      </w:r>
      <w:r w:rsidRPr="004E6824">
        <w:rPr>
          <w:spacing w:val="-4"/>
        </w:rPr>
        <w:t xml:space="preserve"> innebär att ingripande kan ske när ett värdepappersbolag upprepat eller systematiskt underlåter att hålla likvida tillgångar, i strid med artikel 43 i värdepappersbolagsförordningen.</w:t>
      </w:r>
    </w:p>
    <w:p w14:paraId="5170FDE2" w14:textId="77777777" w:rsidR="00E229DA" w:rsidRDefault="00E229DA" w:rsidP="00C7656A">
      <w:pPr>
        <w:pStyle w:val="Brdtextmedindrag"/>
        <w:rPr>
          <w:i/>
          <w:iCs/>
          <w:spacing w:val="-4"/>
        </w:rPr>
      </w:pPr>
      <w:r>
        <w:rPr>
          <w:i/>
          <w:iCs/>
          <w:spacing w:val="-4"/>
        </w:rPr>
        <w:t>Punkt 17</w:t>
      </w:r>
      <w:r>
        <w:rPr>
          <w:spacing w:val="-4"/>
        </w:rPr>
        <w:t xml:space="preserve"> </w:t>
      </w:r>
      <w:r w:rsidRPr="004E6824">
        <w:rPr>
          <w:spacing w:val="-4"/>
        </w:rPr>
        <w:t xml:space="preserve">innebär att ingripande kan ske när ett värdepappersbolag låter bli att lämna eller lämnar ofullständig eller felaktig information i strid med bestämmelserna i del 6 i värdepappersbolagsförordningen. </w:t>
      </w:r>
      <w:r>
        <w:rPr>
          <w:spacing w:val="-4"/>
        </w:rPr>
        <w:t>De b</w:t>
      </w:r>
      <w:r w:rsidRPr="004E6824">
        <w:rPr>
          <w:spacing w:val="-4"/>
        </w:rPr>
        <w:t>estämmel</w:t>
      </w:r>
      <w:r>
        <w:rPr>
          <w:spacing w:val="-4"/>
        </w:rPr>
        <w:softHyphen/>
      </w:r>
      <w:r w:rsidRPr="004E6824">
        <w:rPr>
          <w:spacing w:val="-4"/>
        </w:rPr>
        <w:t>serna</w:t>
      </w:r>
      <w:r w:rsidRPr="004E6824" w:rsidDel="00B30FB8">
        <w:rPr>
          <w:spacing w:val="-4"/>
        </w:rPr>
        <w:t xml:space="preserve"> </w:t>
      </w:r>
      <w:r w:rsidRPr="004E6824">
        <w:rPr>
          <w:spacing w:val="-4"/>
        </w:rPr>
        <w:t>innehåller bl</w:t>
      </w:r>
      <w:r>
        <w:rPr>
          <w:spacing w:val="-4"/>
        </w:rPr>
        <w:t>.</w:t>
      </w:r>
      <w:r w:rsidRPr="004E6824">
        <w:rPr>
          <w:spacing w:val="-4"/>
        </w:rPr>
        <w:t>a</w:t>
      </w:r>
      <w:r>
        <w:rPr>
          <w:spacing w:val="-4"/>
        </w:rPr>
        <w:t>.</w:t>
      </w:r>
      <w:r w:rsidRPr="004E6824">
        <w:rPr>
          <w:spacing w:val="-4"/>
        </w:rPr>
        <w:t xml:space="preserve"> krav på att lämna information om riskhant</w:t>
      </w:r>
      <w:r>
        <w:rPr>
          <w:spacing w:val="-4"/>
        </w:rPr>
        <w:softHyphen/>
      </w:r>
      <w:r w:rsidRPr="004E6824">
        <w:rPr>
          <w:spacing w:val="-4"/>
        </w:rPr>
        <w:t>eringspolicy, bolagsstyrning, ersättningspolicy och investerings</w:t>
      </w:r>
      <w:r>
        <w:rPr>
          <w:spacing w:val="-4"/>
        </w:rPr>
        <w:softHyphen/>
      </w:r>
      <w:r w:rsidRPr="004E6824">
        <w:rPr>
          <w:spacing w:val="-4"/>
        </w:rPr>
        <w:t>policy.</w:t>
      </w:r>
      <w:r>
        <w:rPr>
          <w:i/>
          <w:iCs/>
          <w:spacing w:val="-4"/>
        </w:rPr>
        <w:t xml:space="preserve"> </w:t>
      </w:r>
    </w:p>
    <w:p w14:paraId="34DD7C06" w14:textId="0E7FDC3D" w:rsidR="00E229DA" w:rsidRDefault="00E229DA" w:rsidP="00740384">
      <w:pPr>
        <w:pStyle w:val="Brdtextmedindrag"/>
      </w:pPr>
      <w:r>
        <w:rPr>
          <w:spacing w:val="-4"/>
        </w:rPr>
        <w:t>När det gäller ingripanden mot en person som ingår i styrelsen för ett värde</w:t>
      </w:r>
      <w:r>
        <w:rPr>
          <w:spacing w:val="-4"/>
        </w:rPr>
        <w:softHyphen/>
        <w:t>pappersbolag som ska följa tillsyns</w:t>
      </w:r>
      <w:r>
        <w:rPr>
          <w:spacing w:val="-4"/>
        </w:rPr>
        <w:softHyphen/>
        <w:t>för</w:t>
      </w:r>
      <w:r>
        <w:rPr>
          <w:spacing w:val="-4"/>
        </w:rPr>
        <w:softHyphen/>
        <w:t>ordningen, eller är dess verkställande direktör, eller ersättare för någon av dem, se författ</w:t>
      </w:r>
      <w:r>
        <w:rPr>
          <w:spacing w:val="-4"/>
        </w:rPr>
        <w:softHyphen/>
        <w:t>nings</w:t>
      </w:r>
      <w:r>
        <w:rPr>
          <w:spacing w:val="-4"/>
        </w:rPr>
        <w:softHyphen/>
        <w:t xml:space="preserve">kommentaren till 8 kap. 1 c §. </w:t>
      </w:r>
    </w:p>
    <w:p w14:paraId="528A34DA" w14:textId="52F814ED" w:rsidR="00E5328B" w:rsidRDefault="00E5328B" w:rsidP="00C7656A">
      <w:pPr>
        <w:pStyle w:val="Rubrik2"/>
      </w:pPr>
      <w:bookmarkStart w:id="470" w:name="_Toc68700565"/>
      <w:r>
        <w:t>Förslag</w:t>
      </w:r>
      <w:r w:rsidR="00362E8E">
        <w:t>et</w:t>
      </w:r>
      <w:r>
        <w:t xml:space="preserve"> till lag om ändring i lagen</w:t>
      </w:r>
      <w:r w:rsidR="0002076C">
        <w:t xml:space="preserve"> </w:t>
      </w:r>
      <w:r w:rsidR="00362E8E">
        <w:t xml:space="preserve">(2021:000) </w:t>
      </w:r>
      <w:r w:rsidR="0002076C">
        <w:t>om ändring i lagen (2015:1016) om resolution</w:t>
      </w:r>
      <w:bookmarkEnd w:id="470"/>
    </w:p>
    <w:p w14:paraId="023F4330" w14:textId="77777777" w:rsidR="00AC7A74" w:rsidRPr="00CB52D0" w:rsidRDefault="00AC7A74" w:rsidP="00C7656A">
      <w:pPr>
        <w:pStyle w:val="Rubrik4utannumrering"/>
        <w:spacing w:before="0"/>
      </w:pPr>
      <w:r w:rsidRPr="00CB52D0">
        <w:t>2 kap. Definitioner</w:t>
      </w:r>
    </w:p>
    <w:p w14:paraId="0945C13D" w14:textId="50013B8A" w:rsidR="00E5328B" w:rsidRPr="00362E8E" w:rsidRDefault="00AC7A74" w:rsidP="00C7656A">
      <w:pPr>
        <w:pStyle w:val="Brdtext"/>
        <w:rPr>
          <w:sz w:val="18"/>
          <w:szCs w:val="18"/>
        </w:rPr>
      </w:pPr>
      <w:r w:rsidRPr="00362E8E">
        <w:rPr>
          <w:b/>
          <w:sz w:val="18"/>
          <w:szCs w:val="18"/>
        </w:rPr>
        <w:t>1 §</w:t>
      </w:r>
      <w:r w:rsidRPr="00362E8E">
        <w:rPr>
          <w:sz w:val="18"/>
          <w:szCs w:val="18"/>
        </w:rPr>
        <w:t>    </w:t>
      </w:r>
      <w:r w:rsidR="00E5328B" w:rsidRPr="00362E8E">
        <w:rPr>
          <w:sz w:val="18"/>
          <w:szCs w:val="18"/>
        </w:rPr>
        <w:t xml:space="preserve">I denna lag avses med </w:t>
      </w:r>
    </w:p>
    <w:p w14:paraId="5412EABF" w14:textId="77777777" w:rsidR="00E5328B" w:rsidRPr="0001218A" w:rsidRDefault="00E5328B" w:rsidP="00C7656A">
      <w:pPr>
        <w:pStyle w:val="Brdtextmedindrag"/>
        <w:rPr>
          <w:sz w:val="18"/>
          <w:szCs w:val="18"/>
        </w:rPr>
      </w:pPr>
      <w:r w:rsidRPr="0001218A">
        <w:rPr>
          <w:i/>
          <w:sz w:val="18"/>
          <w:szCs w:val="18"/>
        </w:rPr>
        <w:t>anmält avvecklingssystem</w:t>
      </w:r>
      <w:r w:rsidRPr="0001218A">
        <w:rPr>
          <w:sz w:val="18"/>
          <w:szCs w:val="18"/>
        </w:rPr>
        <w:t>: ett anmält avvecklingssystem enligt 2 § lagen (1999:1309) om system för avveckling av förpliktelser på finans</w:t>
      </w:r>
      <w:r w:rsidRPr="0001218A">
        <w:rPr>
          <w:sz w:val="18"/>
          <w:szCs w:val="18"/>
        </w:rPr>
        <w:softHyphen/>
        <w:t xml:space="preserve">marknaden, </w:t>
      </w:r>
    </w:p>
    <w:p w14:paraId="74C473F4" w14:textId="77777777" w:rsidR="00E5328B" w:rsidRPr="0001218A" w:rsidRDefault="00E5328B" w:rsidP="00C7656A">
      <w:pPr>
        <w:pStyle w:val="Brdtextmedindrag"/>
        <w:rPr>
          <w:sz w:val="18"/>
          <w:szCs w:val="18"/>
        </w:rPr>
      </w:pPr>
      <w:r w:rsidRPr="0001218A">
        <w:rPr>
          <w:i/>
          <w:sz w:val="18"/>
          <w:szCs w:val="18"/>
        </w:rPr>
        <w:t>bankdag</w:t>
      </w:r>
      <w:r w:rsidRPr="0001218A">
        <w:rPr>
          <w:sz w:val="18"/>
          <w:szCs w:val="18"/>
        </w:rPr>
        <w:t>: en dag som inte är en lördag, en söndag, midsommar</w:t>
      </w:r>
      <w:r w:rsidRPr="0001218A">
        <w:rPr>
          <w:sz w:val="18"/>
          <w:szCs w:val="18"/>
        </w:rPr>
        <w:softHyphen/>
        <w:t>afton, julafton eller nyårsafton eller en allmän helgdag,</w:t>
      </w:r>
    </w:p>
    <w:p w14:paraId="2FA15E4A" w14:textId="23AC8D5F" w:rsidR="00E5328B" w:rsidRPr="0001218A" w:rsidRDefault="00E5328B" w:rsidP="00C7656A">
      <w:pPr>
        <w:pStyle w:val="Brdtextmedindrag"/>
        <w:rPr>
          <w:sz w:val="18"/>
          <w:szCs w:val="18"/>
        </w:rPr>
      </w:pPr>
      <w:r w:rsidRPr="0001218A">
        <w:rPr>
          <w:i/>
          <w:sz w:val="18"/>
          <w:szCs w:val="18"/>
        </w:rPr>
        <w:t>behörig myndighet</w:t>
      </w:r>
      <w:r w:rsidRPr="0001218A">
        <w:rPr>
          <w:sz w:val="18"/>
          <w:szCs w:val="18"/>
        </w:rPr>
        <w:t>: i Sverige Finansinspektionen och i fråga om övriga länder inom EES en behörig myndighet enligt definitionen i artikel 4.1.40 i tillsyns</w:t>
      </w:r>
      <w:r w:rsidR="00362E8E">
        <w:rPr>
          <w:sz w:val="18"/>
          <w:szCs w:val="18"/>
        </w:rPr>
        <w:softHyphen/>
      </w:r>
      <w:r w:rsidRPr="0001218A">
        <w:rPr>
          <w:sz w:val="18"/>
          <w:szCs w:val="18"/>
        </w:rPr>
        <w:t>förordningen, inbegripet Europeiska central</w:t>
      </w:r>
      <w:r w:rsidRPr="0001218A">
        <w:rPr>
          <w:sz w:val="18"/>
          <w:szCs w:val="18"/>
        </w:rPr>
        <w:softHyphen/>
        <w:t xml:space="preserve">banken när det gäller de särskilda uppgifter som den tilldelas genom </w:t>
      </w:r>
      <w:r w:rsidRPr="0001218A">
        <w:rPr>
          <w:spacing w:val="-4"/>
          <w:sz w:val="18"/>
          <w:szCs w:val="18"/>
        </w:rPr>
        <w:t>rådets förordning (EU) nr 1024/2013 av den 15 oktober 2013 om till</w:t>
      </w:r>
      <w:r w:rsidRPr="0001218A">
        <w:rPr>
          <w:spacing w:val="-4"/>
          <w:sz w:val="18"/>
          <w:szCs w:val="18"/>
        </w:rPr>
        <w:softHyphen/>
        <w:t>delning</w:t>
      </w:r>
      <w:r w:rsidRPr="0001218A">
        <w:rPr>
          <w:sz w:val="18"/>
          <w:szCs w:val="18"/>
        </w:rPr>
        <w:t xml:space="preserve"> av särskilda uppgifter till Europeiska centralbanken i fråga </w:t>
      </w:r>
      <w:r w:rsidRPr="0001218A">
        <w:rPr>
          <w:spacing w:val="-4"/>
          <w:sz w:val="18"/>
          <w:szCs w:val="18"/>
        </w:rPr>
        <w:t>om politiken för tillsyn över kredit</w:t>
      </w:r>
      <w:r w:rsidRPr="0001218A">
        <w:rPr>
          <w:spacing w:val="-4"/>
          <w:sz w:val="18"/>
          <w:szCs w:val="18"/>
        </w:rPr>
        <w:softHyphen/>
        <w:t>institut, i den ursprungliga lydelsen,</w:t>
      </w:r>
    </w:p>
    <w:p w14:paraId="5CAB0018" w14:textId="7EA69B80" w:rsidR="00E5328B" w:rsidRPr="0001218A" w:rsidRDefault="00E5328B" w:rsidP="00C7656A">
      <w:pPr>
        <w:pStyle w:val="Brdtextmedindrag"/>
        <w:rPr>
          <w:sz w:val="18"/>
          <w:szCs w:val="18"/>
        </w:rPr>
      </w:pPr>
      <w:r w:rsidRPr="0001218A">
        <w:rPr>
          <w:i/>
          <w:sz w:val="18"/>
          <w:szCs w:val="18"/>
        </w:rPr>
        <w:t>berörd myndighet</w:t>
      </w:r>
      <w:r w:rsidRPr="0001218A">
        <w:rPr>
          <w:sz w:val="18"/>
          <w:szCs w:val="18"/>
        </w:rPr>
        <w:t>: i Sverige Finansinspektionen och i fråga om övriga länder inom EES, den myndighet som länderna identifierat enligt artikel 61.2 i kris</w:t>
      </w:r>
      <w:r w:rsidR="00362E8E">
        <w:rPr>
          <w:sz w:val="18"/>
          <w:szCs w:val="18"/>
        </w:rPr>
        <w:softHyphen/>
      </w:r>
      <w:r w:rsidRPr="0001218A">
        <w:rPr>
          <w:sz w:val="18"/>
          <w:szCs w:val="18"/>
        </w:rPr>
        <w:t xml:space="preserve">hanteringsdirektivet, </w:t>
      </w:r>
    </w:p>
    <w:p w14:paraId="272F6FF0" w14:textId="514D6EED" w:rsidR="00E5328B" w:rsidRPr="0001218A" w:rsidRDefault="00E5328B" w:rsidP="00C7656A">
      <w:pPr>
        <w:pStyle w:val="Brdtextmedindrag"/>
        <w:rPr>
          <w:sz w:val="18"/>
          <w:szCs w:val="18"/>
        </w:rPr>
      </w:pPr>
      <w:r w:rsidRPr="0001218A">
        <w:rPr>
          <w:i/>
          <w:sz w:val="18"/>
          <w:szCs w:val="18"/>
        </w:rPr>
        <w:lastRenderedPageBreak/>
        <w:t>betydande filial</w:t>
      </w:r>
      <w:r w:rsidRPr="0001218A">
        <w:rPr>
          <w:sz w:val="18"/>
          <w:szCs w:val="18"/>
        </w:rPr>
        <w:t>: en filial som är betydande enligt artikel 51.1 i kapital</w:t>
      </w:r>
      <w:r w:rsidRPr="0001218A">
        <w:rPr>
          <w:sz w:val="18"/>
          <w:szCs w:val="18"/>
        </w:rPr>
        <w:softHyphen/>
        <w:t>täcknings</w:t>
      </w:r>
      <w:r w:rsidR="00362E8E">
        <w:rPr>
          <w:sz w:val="18"/>
          <w:szCs w:val="18"/>
        </w:rPr>
        <w:softHyphen/>
      </w:r>
      <w:r w:rsidRPr="0001218A">
        <w:rPr>
          <w:sz w:val="18"/>
          <w:szCs w:val="18"/>
        </w:rPr>
        <w:t>direktivet,</w:t>
      </w:r>
    </w:p>
    <w:p w14:paraId="61E60E25" w14:textId="77777777" w:rsidR="00E5328B" w:rsidRPr="0001218A" w:rsidRDefault="00E5328B" w:rsidP="00C7656A">
      <w:pPr>
        <w:pStyle w:val="Brdtextmedindrag"/>
        <w:rPr>
          <w:sz w:val="18"/>
          <w:szCs w:val="18"/>
        </w:rPr>
      </w:pPr>
      <w:r w:rsidRPr="0001218A">
        <w:rPr>
          <w:i/>
          <w:sz w:val="18"/>
          <w:szCs w:val="18"/>
        </w:rPr>
        <w:t>blandat finansiellt holdingföretag</w:t>
      </w:r>
      <w:r w:rsidRPr="0001218A">
        <w:rPr>
          <w:sz w:val="18"/>
          <w:szCs w:val="18"/>
        </w:rPr>
        <w:t>: ett holdingföretag enligt arti</w:t>
      </w:r>
      <w:r w:rsidRPr="0001218A">
        <w:rPr>
          <w:sz w:val="18"/>
          <w:szCs w:val="18"/>
        </w:rPr>
        <w:softHyphen/>
        <w:t>kel 4.1.21 i tillsynsförordningen,</w:t>
      </w:r>
    </w:p>
    <w:p w14:paraId="51B997FA" w14:textId="77777777" w:rsidR="00E5328B" w:rsidRPr="0001218A" w:rsidRDefault="00E5328B" w:rsidP="00C7656A">
      <w:pPr>
        <w:pStyle w:val="Brdtextmedindrag"/>
        <w:rPr>
          <w:sz w:val="18"/>
          <w:szCs w:val="18"/>
        </w:rPr>
      </w:pPr>
      <w:r w:rsidRPr="0001218A">
        <w:rPr>
          <w:i/>
          <w:sz w:val="18"/>
          <w:szCs w:val="18"/>
        </w:rPr>
        <w:t>blandat finansiellt moderholdingföretag inom EES</w:t>
      </w:r>
      <w:r w:rsidRPr="0001218A">
        <w:rPr>
          <w:sz w:val="18"/>
          <w:szCs w:val="18"/>
        </w:rPr>
        <w:t>: ett inom EES etablerat blandat finansiellt holdingföretag som inte självt är ett dotter</w:t>
      </w:r>
      <w:r w:rsidRPr="0001218A">
        <w:rPr>
          <w:sz w:val="18"/>
          <w:szCs w:val="18"/>
        </w:rPr>
        <w:softHyphen/>
        <w:t xml:space="preserve">företag till ett </w:t>
      </w:r>
    </w:p>
    <w:p w14:paraId="5808394C" w14:textId="77777777" w:rsidR="00E5328B" w:rsidRPr="0001218A" w:rsidRDefault="00E5328B" w:rsidP="00C7656A">
      <w:pPr>
        <w:pStyle w:val="Brdtextmedindrag"/>
        <w:rPr>
          <w:sz w:val="18"/>
          <w:szCs w:val="18"/>
        </w:rPr>
      </w:pPr>
      <w:r w:rsidRPr="0001218A">
        <w:rPr>
          <w:sz w:val="18"/>
          <w:szCs w:val="18"/>
        </w:rPr>
        <w:t xml:space="preserve">a) institut eller ett EES-institut som auktoriserats i något land inom EES, eller </w:t>
      </w:r>
    </w:p>
    <w:p w14:paraId="4E8AEC87" w14:textId="77777777" w:rsidR="00E5328B" w:rsidRPr="0001218A" w:rsidRDefault="00E5328B" w:rsidP="00C7656A">
      <w:pPr>
        <w:pStyle w:val="Brdtextmedindrag"/>
        <w:rPr>
          <w:sz w:val="18"/>
          <w:szCs w:val="18"/>
        </w:rPr>
      </w:pPr>
      <w:r w:rsidRPr="0001218A">
        <w:rPr>
          <w:sz w:val="18"/>
          <w:szCs w:val="18"/>
        </w:rPr>
        <w:t>b) annat blandat finansiellt holdingföretag eller ett finansiellt holding</w:t>
      </w:r>
      <w:r w:rsidRPr="0001218A">
        <w:rPr>
          <w:sz w:val="18"/>
          <w:szCs w:val="18"/>
        </w:rPr>
        <w:softHyphen/>
        <w:t>företag som är etablerat i något land inom EES,</w:t>
      </w:r>
    </w:p>
    <w:p w14:paraId="42A0E1AB" w14:textId="77777777" w:rsidR="00E5328B" w:rsidRPr="0001218A" w:rsidRDefault="00E5328B" w:rsidP="00C7656A">
      <w:pPr>
        <w:pStyle w:val="Brdtextmedindrag"/>
        <w:rPr>
          <w:i/>
          <w:sz w:val="18"/>
          <w:szCs w:val="18"/>
        </w:rPr>
      </w:pPr>
      <w:r w:rsidRPr="0001218A">
        <w:rPr>
          <w:i/>
          <w:sz w:val="18"/>
          <w:szCs w:val="18"/>
        </w:rPr>
        <w:t>central motpart</w:t>
      </w:r>
      <w:r w:rsidRPr="0001218A">
        <w:rPr>
          <w:sz w:val="18"/>
          <w:szCs w:val="18"/>
        </w:rPr>
        <w:t>: en central mot</w:t>
      </w:r>
      <w:r w:rsidRPr="0001218A">
        <w:rPr>
          <w:sz w:val="18"/>
          <w:szCs w:val="18"/>
        </w:rPr>
        <w:softHyphen/>
        <w:t>part enligt artikel 2.1 i Europa</w:t>
      </w:r>
      <w:r w:rsidRPr="0001218A">
        <w:rPr>
          <w:sz w:val="18"/>
          <w:szCs w:val="18"/>
        </w:rPr>
        <w:softHyphen/>
        <w:t>parlamentets och rådets förordning (EU) nr 648/2012 av den 4 juli 2012 om OTC-derivat, centrala motparter och transak</w:t>
      </w:r>
      <w:r w:rsidRPr="0001218A">
        <w:rPr>
          <w:sz w:val="18"/>
          <w:szCs w:val="18"/>
        </w:rPr>
        <w:softHyphen/>
        <w:t>tionsregister som har auktoriserats enligt arti</w:t>
      </w:r>
      <w:r w:rsidRPr="0001218A">
        <w:rPr>
          <w:sz w:val="18"/>
          <w:szCs w:val="18"/>
        </w:rPr>
        <w:softHyphen/>
        <w:t>kel 14 eller godkänts enligt arti</w:t>
      </w:r>
      <w:r w:rsidRPr="0001218A">
        <w:rPr>
          <w:sz w:val="18"/>
          <w:szCs w:val="18"/>
        </w:rPr>
        <w:softHyphen/>
        <w:t>kel 25 i samma förord</w:t>
      </w:r>
      <w:r w:rsidRPr="0001218A">
        <w:rPr>
          <w:sz w:val="18"/>
          <w:szCs w:val="18"/>
        </w:rPr>
        <w:softHyphen/>
        <w:t>ning,</w:t>
      </w:r>
    </w:p>
    <w:p w14:paraId="30FE22CE" w14:textId="77777777" w:rsidR="00E5328B" w:rsidRPr="0001218A" w:rsidRDefault="00E5328B" w:rsidP="00C7656A">
      <w:pPr>
        <w:pStyle w:val="Brdtextmedindrag"/>
        <w:rPr>
          <w:i/>
          <w:sz w:val="18"/>
          <w:szCs w:val="18"/>
        </w:rPr>
      </w:pPr>
      <w:r w:rsidRPr="0001218A">
        <w:rPr>
          <w:i/>
          <w:sz w:val="18"/>
          <w:szCs w:val="18"/>
        </w:rPr>
        <w:t>det kombinerade buffertkravet</w:t>
      </w:r>
      <w:r w:rsidRPr="0001218A">
        <w:rPr>
          <w:sz w:val="18"/>
          <w:szCs w:val="18"/>
        </w:rPr>
        <w:t>: det kombinerade buffertkravet enligt 2 kap. 2 § lagen (2014:966) om kapitalbuffertar,</w:t>
      </w:r>
    </w:p>
    <w:p w14:paraId="208A0FD4" w14:textId="77777777" w:rsidR="00E5328B" w:rsidRPr="0001218A" w:rsidRDefault="00E5328B" w:rsidP="00C7656A">
      <w:pPr>
        <w:pStyle w:val="Brdtextmedindrag"/>
        <w:rPr>
          <w:sz w:val="18"/>
          <w:szCs w:val="18"/>
        </w:rPr>
      </w:pPr>
      <w:r w:rsidRPr="0001218A">
        <w:rPr>
          <w:i/>
          <w:sz w:val="18"/>
          <w:szCs w:val="18"/>
        </w:rPr>
        <w:t>dotterföretag</w:t>
      </w:r>
      <w:r w:rsidRPr="0001218A">
        <w:rPr>
          <w:sz w:val="18"/>
          <w:szCs w:val="18"/>
        </w:rPr>
        <w:t>: ett dotterföretag enligt artikel 4.1.16 i tillsynsför</w:t>
      </w:r>
      <w:r w:rsidRPr="0001218A">
        <w:rPr>
          <w:sz w:val="18"/>
          <w:szCs w:val="18"/>
        </w:rPr>
        <w:softHyphen/>
        <w:t>ord</w:t>
      </w:r>
      <w:r w:rsidRPr="0001218A">
        <w:rPr>
          <w:sz w:val="18"/>
          <w:szCs w:val="18"/>
        </w:rPr>
        <w:softHyphen/>
        <w:t xml:space="preserve">ningen, </w:t>
      </w:r>
    </w:p>
    <w:p w14:paraId="6B8E0D6E" w14:textId="77777777" w:rsidR="00E5328B" w:rsidRPr="0001218A" w:rsidRDefault="00E5328B" w:rsidP="00C7656A">
      <w:pPr>
        <w:pStyle w:val="Brdtextmedindrag"/>
        <w:rPr>
          <w:sz w:val="18"/>
          <w:szCs w:val="18"/>
        </w:rPr>
      </w:pPr>
      <w:r w:rsidRPr="0001218A">
        <w:rPr>
          <w:i/>
          <w:sz w:val="18"/>
          <w:szCs w:val="18"/>
        </w:rPr>
        <w:t>EES</w:t>
      </w:r>
      <w:r w:rsidRPr="0001218A">
        <w:rPr>
          <w:sz w:val="18"/>
          <w:szCs w:val="18"/>
        </w:rPr>
        <w:t xml:space="preserve">: Europeiska ekonomiska samarbetsområdet, </w:t>
      </w:r>
    </w:p>
    <w:p w14:paraId="43A637DC" w14:textId="77777777" w:rsidR="00E5328B" w:rsidRPr="0001218A" w:rsidRDefault="00E5328B" w:rsidP="00C7656A">
      <w:pPr>
        <w:pStyle w:val="Brdtextmedindrag"/>
        <w:rPr>
          <w:sz w:val="18"/>
          <w:szCs w:val="18"/>
        </w:rPr>
      </w:pPr>
      <w:r w:rsidRPr="0001218A">
        <w:rPr>
          <w:i/>
          <w:sz w:val="18"/>
          <w:szCs w:val="18"/>
        </w:rPr>
        <w:t>EES-filial</w:t>
      </w:r>
      <w:r w:rsidRPr="0001218A">
        <w:rPr>
          <w:sz w:val="18"/>
          <w:szCs w:val="18"/>
        </w:rPr>
        <w:t>: en filial till ett tredjelandsinstitut som är etablerad i ett land inom EES,</w:t>
      </w:r>
    </w:p>
    <w:p w14:paraId="5AB9D959" w14:textId="77777777" w:rsidR="00E5328B" w:rsidRPr="0001218A" w:rsidRDefault="00E5328B" w:rsidP="00C7656A">
      <w:pPr>
        <w:pStyle w:val="Brdtextmedindrag"/>
        <w:rPr>
          <w:sz w:val="18"/>
          <w:szCs w:val="18"/>
        </w:rPr>
      </w:pPr>
      <w:r w:rsidRPr="0001218A">
        <w:rPr>
          <w:i/>
          <w:sz w:val="18"/>
          <w:szCs w:val="18"/>
        </w:rPr>
        <w:t>EES-institut</w:t>
      </w:r>
      <w:r w:rsidRPr="0001218A">
        <w:rPr>
          <w:sz w:val="18"/>
          <w:szCs w:val="18"/>
        </w:rPr>
        <w:t xml:space="preserve">: ett institut enligt artikel 4.1.3 i tillsynsförordningen som är hemmahörande i ett annat land inom EES än Sverige, </w:t>
      </w:r>
    </w:p>
    <w:p w14:paraId="26D410C9" w14:textId="273B2B70" w:rsidR="00E5328B" w:rsidRPr="0001218A" w:rsidRDefault="00E5328B" w:rsidP="00C7656A">
      <w:pPr>
        <w:pStyle w:val="Brdtextmedindrag"/>
        <w:rPr>
          <w:i/>
          <w:sz w:val="18"/>
          <w:szCs w:val="18"/>
        </w:rPr>
      </w:pPr>
      <w:r w:rsidRPr="0001218A">
        <w:rPr>
          <w:i/>
          <w:sz w:val="18"/>
          <w:szCs w:val="18"/>
        </w:rPr>
        <w:t>europeiskt systemviktig resolutionsenhet</w:t>
      </w:r>
      <w:r w:rsidRPr="0001218A">
        <w:rPr>
          <w:sz w:val="18"/>
          <w:szCs w:val="18"/>
        </w:rPr>
        <w:t>: en resolutionsenhet som inte omfattas av artikel 92a i tillsynsförordningen och som har tillgångar som överstiger 100 miljarder euro eller ingår i en resolutionsgrupp som har tillgångar som över</w:t>
      </w:r>
      <w:r w:rsidR="00362E8E">
        <w:rPr>
          <w:iCs/>
          <w:sz w:val="18"/>
          <w:szCs w:val="18"/>
        </w:rPr>
        <w:softHyphen/>
      </w:r>
      <w:r w:rsidRPr="0001218A">
        <w:rPr>
          <w:sz w:val="18"/>
          <w:szCs w:val="18"/>
        </w:rPr>
        <w:t>stiger 100 miljarder euro,</w:t>
      </w:r>
    </w:p>
    <w:p w14:paraId="3094C69D" w14:textId="77777777" w:rsidR="00E5328B" w:rsidRPr="0001218A" w:rsidRDefault="00E5328B" w:rsidP="00C7656A">
      <w:pPr>
        <w:pStyle w:val="Brdtextmedindrag"/>
        <w:rPr>
          <w:sz w:val="18"/>
          <w:szCs w:val="18"/>
        </w:rPr>
      </w:pPr>
      <w:r w:rsidRPr="0001218A">
        <w:rPr>
          <w:i/>
          <w:sz w:val="18"/>
          <w:szCs w:val="18"/>
        </w:rPr>
        <w:t>filial</w:t>
      </w:r>
      <w:r w:rsidRPr="0001218A">
        <w:rPr>
          <w:sz w:val="18"/>
          <w:szCs w:val="18"/>
        </w:rPr>
        <w:t>: en filial enligt artikel 4.1.17 i tillsynsförordningen,</w:t>
      </w:r>
    </w:p>
    <w:p w14:paraId="56943579" w14:textId="374D63BA" w:rsidR="00E5328B" w:rsidRPr="0001218A" w:rsidRDefault="00E5328B" w:rsidP="00C7656A">
      <w:pPr>
        <w:pStyle w:val="Brdtextmedindrag"/>
        <w:rPr>
          <w:sz w:val="18"/>
          <w:szCs w:val="18"/>
        </w:rPr>
      </w:pPr>
      <w:r w:rsidRPr="0001218A">
        <w:rPr>
          <w:i/>
          <w:sz w:val="18"/>
          <w:szCs w:val="18"/>
        </w:rPr>
        <w:t>finansiellt holdingföretag</w:t>
      </w:r>
      <w:r w:rsidRPr="0001218A">
        <w:rPr>
          <w:sz w:val="18"/>
          <w:szCs w:val="18"/>
        </w:rPr>
        <w:t>: ett holdingföretag enligt artikel 4.1.20 i tillsyns</w:t>
      </w:r>
      <w:r w:rsidR="00362E8E">
        <w:rPr>
          <w:sz w:val="18"/>
          <w:szCs w:val="18"/>
        </w:rPr>
        <w:softHyphen/>
      </w:r>
      <w:r w:rsidRPr="0001218A">
        <w:rPr>
          <w:sz w:val="18"/>
          <w:szCs w:val="18"/>
        </w:rPr>
        <w:t xml:space="preserve">förordningen, </w:t>
      </w:r>
    </w:p>
    <w:p w14:paraId="0ED444E4" w14:textId="77777777" w:rsidR="00E5328B" w:rsidRPr="0001218A" w:rsidRDefault="00E5328B" w:rsidP="00C7656A">
      <w:pPr>
        <w:pStyle w:val="Brdtextmedindrag"/>
        <w:rPr>
          <w:sz w:val="18"/>
          <w:szCs w:val="18"/>
        </w:rPr>
      </w:pPr>
      <w:r w:rsidRPr="0001218A">
        <w:rPr>
          <w:i/>
          <w:sz w:val="18"/>
          <w:szCs w:val="18"/>
        </w:rPr>
        <w:t>finansiellt institut</w:t>
      </w:r>
      <w:r w:rsidRPr="0001218A">
        <w:rPr>
          <w:sz w:val="18"/>
          <w:szCs w:val="18"/>
        </w:rPr>
        <w:t>: ett företag enligt artikel 4.1.26 i tillsynsförord</w:t>
      </w:r>
      <w:r w:rsidRPr="0001218A">
        <w:rPr>
          <w:sz w:val="18"/>
          <w:szCs w:val="18"/>
        </w:rPr>
        <w:softHyphen/>
        <w:t xml:space="preserve">ningen, </w:t>
      </w:r>
    </w:p>
    <w:p w14:paraId="0063A1D1" w14:textId="77777777" w:rsidR="00E5328B" w:rsidRPr="0001218A" w:rsidRDefault="00E5328B" w:rsidP="00C7656A">
      <w:pPr>
        <w:pStyle w:val="Brdtextmedindrag"/>
        <w:rPr>
          <w:sz w:val="18"/>
          <w:szCs w:val="18"/>
        </w:rPr>
      </w:pPr>
      <w:r w:rsidRPr="0001218A">
        <w:rPr>
          <w:i/>
          <w:sz w:val="18"/>
          <w:szCs w:val="18"/>
        </w:rPr>
        <w:t>finansieringsplan</w:t>
      </w:r>
      <w:r w:rsidRPr="0001218A">
        <w:rPr>
          <w:sz w:val="18"/>
          <w:szCs w:val="18"/>
        </w:rPr>
        <w:t>: en plan enligt artikel 107 i krishanterings</w:t>
      </w:r>
      <w:r w:rsidRPr="0001218A">
        <w:rPr>
          <w:sz w:val="18"/>
          <w:szCs w:val="18"/>
        </w:rPr>
        <w:softHyphen/>
        <w:t>direktivet,</w:t>
      </w:r>
    </w:p>
    <w:p w14:paraId="0943913E" w14:textId="77777777" w:rsidR="00E5328B" w:rsidRPr="0001218A" w:rsidRDefault="00E5328B" w:rsidP="00C7656A">
      <w:pPr>
        <w:pStyle w:val="Brdtextmedindrag"/>
        <w:rPr>
          <w:sz w:val="18"/>
          <w:szCs w:val="18"/>
        </w:rPr>
      </w:pPr>
      <w:r w:rsidRPr="0001218A">
        <w:rPr>
          <w:i/>
          <w:sz w:val="18"/>
          <w:szCs w:val="18"/>
        </w:rPr>
        <w:t>finansiellt moderholdingföretag inom EES</w:t>
      </w:r>
      <w:r w:rsidRPr="0001218A">
        <w:rPr>
          <w:sz w:val="18"/>
          <w:szCs w:val="18"/>
        </w:rPr>
        <w:t>: ett inom EES etablerat finansiellt holdingföretag som inte självt är ett dotterföretag till ett</w:t>
      </w:r>
    </w:p>
    <w:p w14:paraId="0027A17D" w14:textId="77777777" w:rsidR="00E5328B" w:rsidRPr="0001218A" w:rsidRDefault="00E5328B" w:rsidP="00C7656A">
      <w:pPr>
        <w:pStyle w:val="Brdtextmedindrag"/>
        <w:rPr>
          <w:sz w:val="18"/>
          <w:szCs w:val="18"/>
        </w:rPr>
      </w:pPr>
      <w:r w:rsidRPr="0001218A">
        <w:rPr>
          <w:sz w:val="18"/>
          <w:szCs w:val="18"/>
        </w:rPr>
        <w:t xml:space="preserve">a) institut eller ett EES-institut som auktoriserats i något land inom EES, eller </w:t>
      </w:r>
    </w:p>
    <w:p w14:paraId="0B6AEF7A" w14:textId="77777777" w:rsidR="00E5328B" w:rsidRPr="0001218A" w:rsidRDefault="00E5328B" w:rsidP="00C7656A">
      <w:pPr>
        <w:pStyle w:val="Brdtextmedindrag"/>
        <w:rPr>
          <w:sz w:val="18"/>
          <w:szCs w:val="18"/>
        </w:rPr>
      </w:pPr>
      <w:r w:rsidRPr="0001218A">
        <w:rPr>
          <w:sz w:val="18"/>
          <w:szCs w:val="18"/>
        </w:rPr>
        <w:t>b) annat finansiellt holdingföretag eller ett blandat finansiellt holding</w:t>
      </w:r>
      <w:r w:rsidRPr="0001218A">
        <w:rPr>
          <w:sz w:val="18"/>
          <w:szCs w:val="18"/>
        </w:rPr>
        <w:softHyphen/>
        <w:t>företag som är etablerat i något land inom EES,</w:t>
      </w:r>
    </w:p>
    <w:p w14:paraId="2071D2F3" w14:textId="7E00D7AF" w:rsidR="00E5328B" w:rsidRPr="0001218A" w:rsidRDefault="00E5328B" w:rsidP="00C7656A">
      <w:pPr>
        <w:pStyle w:val="Brdtextmedindrag"/>
        <w:rPr>
          <w:sz w:val="18"/>
          <w:szCs w:val="18"/>
        </w:rPr>
      </w:pPr>
      <w:r w:rsidRPr="0001218A">
        <w:rPr>
          <w:i/>
          <w:spacing w:val="-4"/>
          <w:sz w:val="18"/>
          <w:szCs w:val="18"/>
        </w:rPr>
        <w:t>finansieringsarrangemang</w:t>
      </w:r>
      <w:r w:rsidRPr="0001218A">
        <w:rPr>
          <w:spacing w:val="-4"/>
          <w:sz w:val="18"/>
          <w:szCs w:val="18"/>
        </w:rPr>
        <w:t>: ett arrangemang för finansiering av kost</w:t>
      </w:r>
      <w:r w:rsidRPr="0001218A">
        <w:rPr>
          <w:spacing w:val="-4"/>
          <w:sz w:val="18"/>
          <w:szCs w:val="18"/>
        </w:rPr>
        <w:softHyphen/>
        <w:t>nader</w:t>
      </w:r>
      <w:r w:rsidRPr="0001218A">
        <w:rPr>
          <w:sz w:val="18"/>
          <w:szCs w:val="18"/>
        </w:rPr>
        <w:t xml:space="preserve"> för resolution som upprättats av ett land inom EES enligt artikel 100 i krishanterings</w:t>
      </w:r>
      <w:r w:rsidR="00891C4B">
        <w:rPr>
          <w:sz w:val="18"/>
          <w:szCs w:val="18"/>
        </w:rPr>
        <w:softHyphen/>
      </w:r>
      <w:r w:rsidRPr="0001218A">
        <w:rPr>
          <w:sz w:val="18"/>
          <w:szCs w:val="18"/>
        </w:rPr>
        <w:t>direktivet,</w:t>
      </w:r>
    </w:p>
    <w:p w14:paraId="49B674FF" w14:textId="43E25572" w:rsidR="00E5328B" w:rsidRPr="0001218A" w:rsidRDefault="00E5328B" w:rsidP="00C7656A">
      <w:pPr>
        <w:pStyle w:val="Brdtextmedindrag"/>
        <w:rPr>
          <w:sz w:val="18"/>
          <w:szCs w:val="18"/>
        </w:rPr>
      </w:pPr>
      <w:r w:rsidRPr="0001218A">
        <w:rPr>
          <w:i/>
          <w:sz w:val="18"/>
          <w:szCs w:val="18"/>
        </w:rPr>
        <w:t>förordningen om resolutionsavgifter</w:t>
      </w:r>
      <w:r w:rsidRPr="0001218A">
        <w:rPr>
          <w:sz w:val="18"/>
          <w:szCs w:val="18"/>
        </w:rPr>
        <w:t>: kommissionens delegerade förord</w:t>
      </w:r>
      <w:r w:rsidR="00362E8E">
        <w:rPr>
          <w:sz w:val="18"/>
          <w:szCs w:val="18"/>
        </w:rPr>
        <w:softHyphen/>
      </w:r>
      <w:r w:rsidRPr="0001218A">
        <w:rPr>
          <w:sz w:val="18"/>
          <w:szCs w:val="18"/>
        </w:rPr>
        <w:t>ning (EU) 2015/63 om komplettering av Europaparlamentets och rådets direktiv 2014/59/EU av den 21 oktober 2014 avseende förhands</w:t>
      </w:r>
      <w:r w:rsidRPr="0001218A">
        <w:rPr>
          <w:sz w:val="18"/>
          <w:szCs w:val="18"/>
        </w:rPr>
        <w:softHyphen/>
        <w:t>bidrag till finansieringsarrangemang för resolution,</w:t>
      </w:r>
    </w:p>
    <w:p w14:paraId="77B339F1" w14:textId="77777777" w:rsidR="00E5328B" w:rsidRPr="0001218A" w:rsidRDefault="00E5328B" w:rsidP="00C7656A">
      <w:pPr>
        <w:pStyle w:val="Brdtextmedindrag"/>
        <w:rPr>
          <w:sz w:val="18"/>
          <w:szCs w:val="18"/>
        </w:rPr>
      </w:pPr>
      <w:r w:rsidRPr="0001218A">
        <w:rPr>
          <w:i/>
          <w:sz w:val="18"/>
          <w:szCs w:val="18"/>
        </w:rPr>
        <w:t>garanterad insättning</w:t>
      </w:r>
      <w:r w:rsidRPr="0001218A">
        <w:rPr>
          <w:sz w:val="18"/>
          <w:szCs w:val="18"/>
        </w:rPr>
        <w:t>: en insättning som omfattas av insättnings</w:t>
      </w:r>
      <w:r w:rsidRPr="0001218A">
        <w:rPr>
          <w:sz w:val="18"/>
          <w:szCs w:val="18"/>
        </w:rPr>
        <w:softHyphen/>
        <w:t>garantin enligt 4 och 4 c §§ lagen (1995:1571) om insättningsgaranti,</w:t>
      </w:r>
    </w:p>
    <w:p w14:paraId="31C2D48D" w14:textId="77777777" w:rsidR="00E5328B" w:rsidRPr="0001218A" w:rsidRDefault="00E5328B" w:rsidP="00C7656A">
      <w:pPr>
        <w:pStyle w:val="Brdtextmedindrag"/>
        <w:rPr>
          <w:i/>
          <w:sz w:val="18"/>
          <w:szCs w:val="18"/>
        </w:rPr>
      </w:pPr>
      <w:r w:rsidRPr="0001218A">
        <w:rPr>
          <w:i/>
          <w:sz w:val="18"/>
          <w:szCs w:val="18"/>
        </w:rPr>
        <w:t>globalt systemviktigt institut</w:t>
      </w:r>
      <w:r w:rsidRPr="0001218A">
        <w:rPr>
          <w:sz w:val="18"/>
          <w:szCs w:val="18"/>
        </w:rPr>
        <w:t>: ett globalt systemviktigt institut enligt artikel 4.1.133 i tillsynsförordningen,</w:t>
      </w:r>
    </w:p>
    <w:p w14:paraId="1A6104C2" w14:textId="1D614FE2" w:rsidR="00E5328B" w:rsidRPr="0001218A" w:rsidRDefault="00E5328B" w:rsidP="00C7656A">
      <w:pPr>
        <w:pStyle w:val="Brdtextmedindrag"/>
        <w:rPr>
          <w:sz w:val="18"/>
          <w:szCs w:val="18"/>
        </w:rPr>
      </w:pPr>
      <w:r w:rsidRPr="0001218A">
        <w:rPr>
          <w:i/>
          <w:sz w:val="18"/>
          <w:szCs w:val="18"/>
        </w:rPr>
        <w:t>globalt systemviktigt institut hemmahörande utanför EES</w:t>
      </w:r>
      <w:r w:rsidRPr="0001218A">
        <w:rPr>
          <w:sz w:val="18"/>
          <w:szCs w:val="18"/>
        </w:rPr>
        <w:t>: ett globalt system</w:t>
      </w:r>
      <w:r w:rsidRPr="0001218A">
        <w:rPr>
          <w:sz w:val="18"/>
          <w:szCs w:val="18"/>
        </w:rPr>
        <w:softHyphen/>
        <w:t>viktigt institut hem</w:t>
      </w:r>
      <w:r w:rsidRPr="0001218A">
        <w:rPr>
          <w:sz w:val="18"/>
          <w:szCs w:val="18"/>
        </w:rPr>
        <w:softHyphen/>
        <w:t>ma</w:t>
      </w:r>
      <w:r w:rsidRPr="0001218A">
        <w:rPr>
          <w:sz w:val="18"/>
          <w:szCs w:val="18"/>
        </w:rPr>
        <w:softHyphen/>
        <w:t>hörande utanför EES enligt artikel 4.1.134 i tillsyns</w:t>
      </w:r>
      <w:r w:rsidR="00362E8E">
        <w:rPr>
          <w:iCs/>
          <w:sz w:val="18"/>
          <w:szCs w:val="18"/>
        </w:rPr>
        <w:softHyphen/>
      </w:r>
      <w:r w:rsidRPr="0001218A">
        <w:rPr>
          <w:sz w:val="18"/>
          <w:szCs w:val="18"/>
        </w:rPr>
        <w:t>förordning</w:t>
      </w:r>
      <w:r w:rsidRPr="0001218A">
        <w:rPr>
          <w:sz w:val="18"/>
          <w:szCs w:val="18"/>
        </w:rPr>
        <w:softHyphen/>
        <w:t>en,</w:t>
      </w:r>
    </w:p>
    <w:p w14:paraId="170050A9" w14:textId="77777777" w:rsidR="00E5328B" w:rsidRPr="0001218A" w:rsidRDefault="00E5328B" w:rsidP="00C7656A">
      <w:pPr>
        <w:pStyle w:val="Brdtextmedindrag"/>
        <w:rPr>
          <w:sz w:val="18"/>
          <w:szCs w:val="18"/>
        </w:rPr>
      </w:pPr>
      <w:r w:rsidRPr="0001218A">
        <w:rPr>
          <w:i/>
          <w:sz w:val="18"/>
          <w:szCs w:val="18"/>
        </w:rPr>
        <w:t>globalt systemviktig resolutionsenhet</w:t>
      </w:r>
      <w:r w:rsidRPr="0001218A">
        <w:rPr>
          <w:sz w:val="18"/>
          <w:szCs w:val="18"/>
        </w:rPr>
        <w:t>: en resolutionsenhet som är ett globalt systemviktigt institut eller del av ett sådant,</w:t>
      </w:r>
    </w:p>
    <w:p w14:paraId="09C12B63" w14:textId="680C3E20" w:rsidR="00E5328B" w:rsidRPr="0001218A" w:rsidRDefault="00E5328B" w:rsidP="00C7656A">
      <w:pPr>
        <w:pStyle w:val="Brdtextmedindrag"/>
        <w:rPr>
          <w:sz w:val="18"/>
          <w:szCs w:val="18"/>
        </w:rPr>
      </w:pPr>
      <w:r w:rsidRPr="0001218A">
        <w:rPr>
          <w:i/>
          <w:sz w:val="18"/>
          <w:szCs w:val="18"/>
        </w:rPr>
        <w:t>gruppbaserad</w:t>
      </w:r>
      <w:r w:rsidRPr="0001218A">
        <w:rPr>
          <w:sz w:val="18"/>
          <w:szCs w:val="18"/>
        </w:rPr>
        <w:t xml:space="preserve">: som är gjord på grundval av den konsoliderade situationen enligt artikel 4.1.47 i tillsynsförordningen </w:t>
      </w:r>
      <w:r w:rsidRPr="0001218A">
        <w:rPr>
          <w:i/>
          <w:sz w:val="18"/>
          <w:szCs w:val="18"/>
        </w:rPr>
        <w:t xml:space="preserve">eller </w:t>
      </w:r>
      <w:r w:rsidRPr="0001218A">
        <w:rPr>
          <w:i/>
          <w:spacing w:val="-4"/>
          <w:sz w:val="18"/>
          <w:szCs w:val="18"/>
        </w:rPr>
        <w:t>arti</w:t>
      </w:r>
      <w:r w:rsidRPr="0001218A">
        <w:rPr>
          <w:i/>
          <w:spacing w:val="-4"/>
          <w:sz w:val="18"/>
          <w:szCs w:val="18"/>
        </w:rPr>
        <w:softHyphen/>
        <w:t>kel 4.1.11 i värdepappersbolagsför</w:t>
      </w:r>
      <w:r w:rsidRPr="0001218A">
        <w:rPr>
          <w:i/>
          <w:spacing w:val="-4"/>
          <w:sz w:val="18"/>
          <w:szCs w:val="18"/>
        </w:rPr>
        <w:softHyphen/>
        <w:t>ordningen</w:t>
      </w:r>
      <w:r w:rsidRPr="0001218A">
        <w:rPr>
          <w:sz w:val="18"/>
          <w:szCs w:val="18"/>
        </w:rPr>
        <w:t>,</w:t>
      </w:r>
    </w:p>
    <w:p w14:paraId="3A972A24" w14:textId="77777777" w:rsidR="00E5328B" w:rsidRPr="0001218A" w:rsidRDefault="00E5328B" w:rsidP="00C7656A">
      <w:pPr>
        <w:pStyle w:val="Brdtextmedindrag"/>
        <w:rPr>
          <w:sz w:val="18"/>
          <w:szCs w:val="18"/>
        </w:rPr>
      </w:pPr>
      <w:r w:rsidRPr="0001218A">
        <w:rPr>
          <w:i/>
          <w:sz w:val="18"/>
          <w:szCs w:val="18"/>
        </w:rPr>
        <w:t>gränsöverskridande koncern</w:t>
      </w:r>
      <w:r w:rsidRPr="0001218A">
        <w:rPr>
          <w:sz w:val="18"/>
          <w:szCs w:val="18"/>
        </w:rPr>
        <w:t>: en koncern med moder- och dotter</w:t>
      </w:r>
      <w:r w:rsidRPr="0001218A">
        <w:rPr>
          <w:sz w:val="18"/>
          <w:szCs w:val="18"/>
        </w:rPr>
        <w:softHyphen/>
        <w:t xml:space="preserve">företag i flera länder inom EES, </w:t>
      </w:r>
    </w:p>
    <w:p w14:paraId="543868CA" w14:textId="7D40B035" w:rsidR="00E5328B" w:rsidRPr="0001218A" w:rsidRDefault="00E5328B" w:rsidP="00C7656A">
      <w:pPr>
        <w:pStyle w:val="Brdtextmedindrag"/>
        <w:rPr>
          <w:sz w:val="18"/>
          <w:szCs w:val="18"/>
        </w:rPr>
      </w:pPr>
      <w:r w:rsidRPr="0001218A">
        <w:rPr>
          <w:i/>
          <w:sz w:val="18"/>
          <w:szCs w:val="18"/>
        </w:rPr>
        <w:lastRenderedPageBreak/>
        <w:t>holdingföretag med blandad verksamhet</w:t>
      </w:r>
      <w:r w:rsidRPr="0001218A">
        <w:rPr>
          <w:sz w:val="18"/>
          <w:szCs w:val="18"/>
        </w:rPr>
        <w:t>: ett holdingföretag enligt artikel 4.1.22 i tillsynsförordningen,</w:t>
      </w:r>
    </w:p>
    <w:p w14:paraId="1318F2B0" w14:textId="77777777" w:rsidR="00E5328B" w:rsidRPr="0001218A" w:rsidRDefault="00E5328B" w:rsidP="00C7656A">
      <w:pPr>
        <w:pStyle w:val="Brdtextmedindrag"/>
        <w:rPr>
          <w:sz w:val="18"/>
          <w:szCs w:val="18"/>
        </w:rPr>
      </w:pPr>
      <w:r w:rsidRPr="0001218A">
        <w:rPr>
          <w:i/>
          <w:sz w:val="18"/>
          <w:szCs w:val="18"/>
        </w:rPr>
        <w:t>institut</w:t>
      </w:r>
      <w:r w:rsidRPr="0001218A">
        <w:rPr>
          <w:sz w:val="18"/>
          <w:szCs w:val="18"/>
        </w:rPr>
        <w:t>: kreditinstitut och värdepappersbolag,</w:t>
      </w:r>
    </w:p>
    <w:p w14:paraId="7FAFAC63" w14:textId="77777777" w:rsidR="00570C76" w:rsidRPr="0001218A" w:rsidRDefault="00570C76" w:rsidP="00C7656A">
      <w:pPr>
        <w:pStyle w:val="Brdtextmedindrag"/>
        <w:rPr>
          <w:spacing w:val="-4"/>
          <w:sz w:val="18"/>
          <w:szCs w:val="18"/>
        </w:rPr>
      </w:pPr>
      <w:r w:rsidRPr="0001218A">
        <w:rPr>
          <w:i/>
          <w:spacing w:val="-4"/>
          <w:sz w:val="18"/>
          <w:szCs w:val="18"/>
        </w:rPr>
        <w:t>kapitalbas</w:t>
      </w:r>
      <w:r w:rsidRPr="0001218A">
        <w:rPr>
          <w:spacing w:val="-4"/>
          <w:sz w:val="18"/>
          <w:szCs w:val="18"/>
        </w:rPr>
        <w:t xml:space="preserve">: </w:t>
      </w:r>
    </w:p>
    <w:p w14:paraId="11754E0D" w14:textId="77777777" w:rsidR="00570C76" w:rsidRPr="0001218A" w:rsidRDefault="00570C76" w:rsidP="00C7656A">
      <w:pPr>
        <w:pStyle w:val="Brdtextmedindrag"/>
        <w:rPr>
          <w:i/>
          <w:spacing w:val="-5"/>
          <w:sz w:val="18"/>
          <w:szCs w:val="18"/>
        </w:rPr>
      </w:pPr>
      <w:r w:rsidRPr="0001218A">
        <w:rPr>
          <w:i/>
          <w:spacing w:val="-4"/>
          <w:sz w:val="18"/>
          <w:szCs w:val="18"/>
        </w:rPr>
        <w:t xml:space="preserve">1. för kreditinstitut, </w:t>
      </w:r>
      <w:r w:rsidRPr="0001218A">
        <w:rPr>
          <w:spacing w:val="-4"/>
          <w:sz w:val="18"/>
          <w:szCs w:val="18"/>
        </w:rPr>
        <w:t>det</w:t>
      </w:r>
      <w:r w:rsidRPr="0001218A">
        <w:rPr>
          <w:spacing w:val="-4"/>
          <w:sz w:val="18"/>
          <w:szCs w:val="18"/>
        </w:rPr>
        <w:softHyphen/>
        <w:t>samma</w:t>
      </w:r>
      <w:r w:rsidRPr="0001218A">
        <w:rPr>
          <w:sz w:val="18"/>
          <w:szCs w:val="18"/>
        </w:rPr>
        <w:t xml:space="preserve"> som avses i artikel 72 i </w:t>
      </w:r>
      <w:r w:rsidRPr="0001218A">
        <w:rPr>
          <w:spacing w:val="-5"/>
          <w:sz w:val="18"/>
          <w:szCs w:val="18"/>
        </w:rPr>
        <w:t>tillsynsförord</w:t>
      </w:r>
      <w:r w:rsidRPr="0001218A">
        <w:rPr>
          <w:spacing w:val="-5"/>
          <w:sz w:val="18"/>
          <w:szCs w:val="18"/>
        </w:rPr>
        <w:softHyphen/>
        <w:t xml:space="preserve">ningen </w:t>
      </w:r>
      <w:r w:rsidRPr="0001218A">
        <w:rPr>
          <w:i/>
          <w:spacing w:val="-5"/>
          <w:sz w:val="18"/>
          <w:szCs w:val="18"/>
        </w:rPr>
        <w:t xml:space="preserve">och </w:t>
      </w:r>
    </w:p>
    <w:p w14:paraId="38B85221" w14:textId="4430E79E" w:rsidR="00E5328B" w:rsidRPr="0001218A" w:rsidRDefault="00570C76" w:rsidP="00C7656A">
      <w:pPr>
        <w:pStyle w:val="Brdtextmedindrag"/>
        <w:rPr>
          <w:i/>
          <w:sz w:val="18"/>
          <w:szCs w:val="18"/>
        </w:rPr>
      </w:pPr>
      <w:r w:rsidRPr="0001218A">
        <w:rPr>
          <w:i/>
          <w:spacing w:val="-5"/>
          <w:sz w:val="18"/>
          <w:szCs w:val="18"/>
        </w:rPr>
        <w:t>2. för värde</w:t>
      </w:r>
      <w:r w:rsidRPr="0001218A">
        <w:rPr>
          <w:i/>
          <w:spacing w:val="-5"/>
          <w:sz w:val="18"/>
          <w:szCs w:val="18"/>
        </w:rPr>
        <w:softHyphen/>
        <w:t>pappersbolag,</w:t>
      </w:r>
      <w:r w:rsidRPr="0001218A">
        <w:rPr>
          <w:i/>
          <w:sz w:val="18"/>
          <w:szCs w:val="18"/>
        </w:rPr>
        <w:t xml:space="preserve"> det</w:t>
      </w:r>
      <w:r w:rsidRPr="0001218A">
        <w:rPr>
          <w:i/>
          <w:sz w:val="18"/>
          <w:szCs w:val="18"/>
        </w:rPr>
        <w:softHyphen/>
        <w:t>samma som avses i artikel 9 i värdepappers</w:t>
      </w:r>
      <w:r w:rsidR="00362E8E">
        <w:rPr>
          <w:i/>
          <w:sz w:val="18"/>
          <w:szCs w:val="18"/>
        </w:rPr>
        <w:softHyphen/>
      </w:r>
      <w:r w:rsidRPr="0001218A">
        <w:rPr>
          <w:i/>
          <w:sz w:val="18"/>
          <w:szCs w:val="18"/>
        </w:rPr>
        <w:t>bolagsför</w:t>
      </w:r>
      <w:r w:rsidRPr="0001218A">
        <w:rPr>
          <w:i/>
          <w:sz w:val="18"/>
          <w:szCs w:val="18"/>
        </w:rPr>
        <w:softHyphen/>
        <w:t>ordningen,</w:t>
      </w:r>
    </w:p>
    <w:p w14:paraId="35B4DBFD" w14:textId="1ABB3FD5" w:rsidR="00570C76" w:rsidRPr="0001218A" w:rsidRDefault="00570C76" w:rsidP="00C7656A">
      <w:pPr>
        <w:pStyle w:val="Brdtextmedindrag"/>
        <w:rPr>
          <w:sz w:val="18"/>
          <w:szCs w:val="18"/>
        </w:rPr>
      </w:pPr>
      <w:r w:rsidRPr="0001218A">
        <w:rPr>
          <w:i/>
          <w:sz w:val="18"/>
          <w:szCs w:val="18"/>
        </w:rPr>
        <w:t>kapitaltäckningsdirektivet</w:t>
      </w:r>
      <w:r w:rsidRPr="0001218A">
        <w:rPr>
          <w:sz w:val="18"/>
          <w:szCs w:val="18"/>
        </w:rPr>
        <w:t>: Europaparlamentets och rådets direktiv 2013/36/EU av den 26 juni 2013 om behörighet att utöva verksamhet i kreditinstitut och om tillsyn av kreditinstitut, om ändring av direktiv</w:t>
      </w:r>
      <w:r w:rsidRPr="0001218A">
        <w:rPr>
          <w:spacing w:val="-5"/>
          <w:sz w:val="18"/>
          <w:szCs w:val="18"/>
        </w:rPr>
        <w:t xml:space="preserve"> 2002/87/EG</w:t>
      </w:r>
      <w:r w:rsidRPr="0001218A">
        <w:rPr>
          <w:sz w:val="18"/>
          <w:szCs w:val="18"/>
        </w:rPr>
        <w:t xml:space="preserve"> och om upphävande av </w:t>
      </w:r>
      <w:r w:rsidRPr="0001218A">
        <w:rPr>
          <w:i/>
          <w:sz w:val="18"/>
          <w:szCs w:val="18"/>
        </w:rPr>
        <w:t>direktiven</w:t>
      </w:r>
      <w:r w:rsidRPr="0001218A">
        <w:rPr>
          <w:sz w:val="18"/>
          <w:szCs w:val="18"/>
        </w:rPr>
        <w:t xml:space="preserve"> 2006/48/EG och 2006/49/EG, i lydelsen enligt Europaparlamentets och rådets direktiv (EU)</w:t>
      </w:r>
      <w:r w:rsidRPr="0001218A">
        <w:rPr>
          <w:i/>
          <w:sz w:val="18"/>
          <w:szCs w:val="18"/>
        </w:rPr>
        <w:t xml:space="preserve"> 2019/2034</w:t>
      </w:r>
      <w:r w:rsidRPr="0001218A">
        <w:rPr>
          <w:sz w:val="18"/>
          <w:szCs w:val="18"/>
        </w:rPr>
        <w:t>,</w:t>
      </w:r>
    </w:p>
    <w:p w14:paraId="696AAC95" w14:textId="77777777" w:rsidR="00570C76" w:rsidRPr="0001218A" w:rsidRDefault="00570C76" w:rsidP="00C7656A">
      <w:pPr>
        <w:pStyle w:val="Brdtextmedindrag"/>
        <w:rPr>
          <w:sz w:val="18"/>
          <w:szCs w:val="18"/>
        </w:rPr>
      </w:pPr>
      <w:r w:rsidRPr="0001218A">
        <w:rPr>
          <w:i/>
          <w:sz w:val="18"/>
          <w:szCs w:val="18"/>
        </w:rPr>
        <w:t>koncern</w:t>
      </w:r>
      <w:r w:rsidRPr="0001218A">
        <w:rPr>
          <w:sz w:val="18"/>
          <w:szCs w:val="18"/>
        </w:rPr>
        <w:t>: ett moderföretag och dess dotterföretag,</w:t>
      </w:r>
    </w:p>
    <w:p w14:paraId="3C6BB9DA" w14:textId="77777777" w:rsidR="00570C76" w:rsidRPr="0001218A" w:rsidRDefault="00570C76" w:rsidP="00C7656A">
      <w:pPr>
        <w:pStyle w:val="Brdtextmedindrag"/>
        <w:rPr>
          <w:sz w:val="18"/>
          <w:szCs w:val="18"/>
        </w:rPr>
      </w:pPr>
      <w:r w:rsidRPr="0001218A">
        <w:rPr>
          <w:i/>
          <w:sz w:val="18"/>
          <w:szCs w:val="18"/>
        </w:rPr>
        <w:t>koncernresolutionsordning</w:t>
      </w:r>
      <w:r w:rsidRPr="0001218A">
        <w:rPr>
          <w:sz w:val="18"/>
          <w:szCs w:val="18"/>
        </w:rPr>
        <w:t>: en plan enligt artikel 91.6 i krishanter</w:t>
      </w:r>
      <w:r w:rsidRPr="0001218A">
        <w:rPr>
          <w:sz w:val="18"/>
          <w:szCs w:val="18"/>
        </w:rPr>
        <w:softHyphen/>
        <w:t>ings</w:t>
      </w:r>
      <w:r w:rsidRPr="0001218A">
        <w:rPr>
          <w:sz w:val="18"/>
          <w:szCs w:val="18"/>
        </w:rPr>
        <w:softHyphen/>
        <w:t>direktivet,</w:t>
      </w:r>
    </w:p>
    <w:p w14:paraId="1C8C8EBF" w14:textId="3C750193" w:rsidR="00570C76" w:rsidRPr="0001218A" w:rsidRDefault="00AC7A74" w:rsidP="00C7656A">
      <w:pPr>
        <w:pStyle w:val="Brdtextmedindrag"/>
        <w:rPr>
          <w:sz w:val="18"/>
          <w:szCs w:val="18"/>
        </w:rPr>
      </w:pPr>
      <w:r w:rsidRPr="0001218A">
        <w:rPr>
          <w:i/>
          <w:sz w:val="18"/>
          <w:szCs w:val="18"/>
        </w:rPr>
        <w:t>kreditinstitut</w:t>
      </w:r>
      <w:r w:rsidRPr="0001218A">
        <w:rPr>
          <w:sz w:val="18"/>
          <w:szCs w:val="18"/>
        </w:rPr>
        <w:t xml:space="preserve">: </w:t>
      </w:r>
      <w:r w:rsidRPr="0001218A">
        <w:rPr>
          <w:i/>
          <w:sz w:val="18"/>
          <w:szCs w:val="18"/>
        </w:rPr>
        <w:t>ett kreditinstitut</w:t>
      </w:r>
      <w:r w:rsidRPr="0001218A">
        <w:rPr>
          <w:sz w:val="18"/>
          <w:szCs w:val="18"/>
        </w:rPr>
        <w:t xml:space="preserve"> enligt lagen (2004:297) om bank- och finan</w:t>
      </w:r>
      <w:r w:rsidRPr="0001218A">
        <w:rPr>
          <w:sz w:val="18"/>
          <w:szCs w:val="18"/>
        </w:rPr>
        <w:softHyphen/>
        <w:t>sie</w:t>
      </w:r>
      <w:r w:rsidRPr="0001218A">
        <w:rPr>
          <w:sz w:val="18"/>
          <w:szCs w:val="18"/>
        </w:rPr>
        <w:softHyphen/>
        <w:t xml:space="preserve">ringsrörelse </w:t>
      </w:r>
      <w:r w:rsidRPr="0001218A">
        <w:rPr>
          <w:i/>
          <w:sz w:val="18"/>
          <w:szCs w:val="18"/>
        </w:rPr>
        <w:t>och ett sådant värde</w:t>
      </w:r>
      <w:r w:rsidRPr="0001218A">
        <w:rPr>
          <w:i/>
          <w:sz w:val="18"/>
          <w:szCs w:val="18"/>
        </w:rPr>
        <w:softHyphen/>
        <w:t>pappersbolag som avses i 1 kap. 2 § första stycket 7 c lagen (2014:968) om särskild tillsyn över kredit</w:t>
      </w:r>
      <w:r w:rsidRPr="0001218A">
        <w:rPr>
          <w:i/>
          <w:sz w:val="18"/>
          <w:szCs w:val="18"/>
        </w:rPr>
        <w:softHyphen/>
        <w:t>insti</w:t>
      </w:r>
      <w:r w:rsidRPr="0001218A">
        <w:rPr>
          <w:i/>
          <w:sz w:val="18"/>
          <w:szCs w:val="18"/>
        </w:rPr>
        <w:softHyphen/>
        <w:t>tut och värde</w:t>
      </w:r>
      <w:r w:rsidRPr="0001218A">
        <w:rPr>
          <w:i/>
          <w:sz w:val="18"/>
          <w:szCs w:val="18"/>
        </w:rPr>
        <w:softHyphen/>
        <w:t>pappers</w:t>
      </w:r>
      <w:r w:rsidRPr="0001218A">
        <w:rPr>
          <w:i/>
          <w:sz w:val="18"/>
          <w:szCs w:val="18"/>
        </w:rPr>
        <w:softHyphen/>
        <w:t>bolag</w:t>
      </w:r>
      <w:r w:rsidRPr="0001218A">
        <w:rPr>
          <w:sz w:val="18"/>
          <w:szCs w:val="18"/>
        </w:rPr>
        <w:t>,</w:t>
      </w:r>
    </w:p>
    <w:p w14:paraId="26D3C478" w14:textId="77777777" w:rsidR="00AC7A74" w:rsidRPr="0001218A" w:rsidRDefault="00AC7A74" w:rsidP="00C7656A">
      <w:pPr>
        <w:pStyle w:val="Brdtextmedindrag"/>
        <w:rPr>
          <w:sz w:val="18"/>
          <w:szCs w:val="18"/>
        </w:rPr>
      </w:pPr>
      <w:r w:rsidRPr="0001218A">
        <w:rPr>
          <w:i/>
          <w:sz w:val="18"/>
          <w:szCs w:val="18"/>
        </w:rPr>
        <w:t>krisavvärjande åtgärd</w:t>
      </w:r>
      <w:r w:rsidRPr="0001218A">
        <w:rPr>
          <w:sz w:val="18"/>
          <w:szCs w:val="18"/>
        </w:rPr>
        <w:t xml:space="preserve">: </w:t>
      </w:r>
    </w:p>
    <w:p w14:paraId="2524ECAA" w14:textId="77777777" w:rsidR="00AC7A74" w:rsidRPr="0001218A" w:rsidRDefault="00AC7A74" w:rsidP="00C7656A">
      <w:pPr>
        <w:pStyle w:val="Brdtextmedindrag"/>
        <w:rPr>
          <w:sz w:val="18"/>
          <w:szCs w:val="18"/>
        </w:rPr>
      </w:pPr>
      <w:r w:rsidRPr="0001218A">
        <w:rPr>
          <w:sz w:val="18"/>
          <w:szCs w:val="18"/>
        </w:rPr>
        <w:t>a) en åtgärd för att undanröja väsentliga brister eller väsentliga hinder för återhämtning enligt 6 a kap. 6 och 7 §§ lagen om bank- och finansieringsrörelse och 8 a kap. 7 och 8 §§ lagen (2007:528) om värde</w:t>
      </w:r>
      <w:r w:rsidRPr="0001218A">
        <w:rPr>
          <w:sz w:val="18"/>
          <w:szCs w:val="18"/>
        </w:rPr>
        <w:softHyphen/>
        <w:t xml:space="preserve">pappersmarknaden, </w:t>
      </w:r>
    </w:p>
    <w:p w14:paraId="1497EAA9" w14:textId="77777777" w:rsidR="00AC7A74" w:rsidRPr="0001218A" w:rsidRDefault="00AC7A74" w:rsidP="00C7656A">
      <w:pPr>
        <w:pStyle w:val="Brdtextmedindrag"/>
        <w:rPr>
          <w:sz w:val="18"/>
          <w:szCs w:val="18"/>
        </w:rPr>
      </w:pPr>
      <w:r w:rsidRPr="0001218A">
        <w:rPr>
          <w:sz w:val="18"/>
          <w:szCs w:val="18"/>
        </w:rPr>
        <w:t xml:space="preserve">b) en åtgärd för att undanröja eller minska väsentliga hinder för rekonstruktion eller avveckling enligt 3 kap. 3–5 och 12–24 §§, </w:t>
      </w:r>
    </w:p>
    <w:p w14:paraId="23121203" w14:textId="77777777" w:rsidR="00AC7A74" w:rsidRPr="0001218A" w:rsidRDefault="00AC7A74" w:rsidP="00C7656A">
      <w:pPr>
        <w:pStyle w:val="Brdtextmedindrag"/>
        <w:rPr>
          <w:sz w:val="18"/>
          <w:szCs w:val="18"/>
        </w:rPr>
      </w:pPr>
      <w:r w:rsidRPr="0001218A">
        <w:rPr>
          <w:sz w:val="18"/>
          <w:szCs w:val="18"/>
        </w:rPr>
        <w:t>c) en åtgärd som enligt beslut av Finansinspektionen är en kris</w:t>
      </w:r>
      <w:r w:rsidRPr="0001218A">
        <w:rPr>
          <w:sz w:val="18"/>
          <w:szCs w:val="18"/>
        </w:rPr>
        <w:softHyphen/>
        <w:t>avvärjande åtgärd enligt 15 kap. 2 c § lagen om bank- och finansier</w:t>
      </w:r>
      <w:r w:rsidRPr="0001218A">
        <w:rPr>
          <w:sz w:val="18"/>
          <w:szCs w:val="18"/>
        </w:rPr>
        <w:softHyphen/>
        <w:t>ings</w:t>
      </w:r>
      <w:r w:rsidRPr="0001218A">
        <w:rPr>
          <w:sz w:val="18"/>
          <w:szCs w:val="18"/>
        </w:rPr>
        <w:softHyphen/>
        <w:t xml:space="preserve">rörelse eller 25 kap. 2 c § lagen om värdepappersmarknaden, </w:t>
      </w:r>
    </w:p>
    <w:p w14:paraId="0749D4E9" w14:textId="77777777" w:rsidR="00AC7A74" w:rsidRPr="0001218A" w:rsidRDefault="00AC7A74" w:rsidP="00C7656A">
      <w:pPr>
        <w:pStyle w:val="Brdtextmedindrag"/>
        <w:rPr>
          <w:sz w:val="18"/>
          <w:szCs w:val="18"/>
        </w:rPr>
      </w:pPr>
      <w:r w:rsidRPr="0001218A">
        <w:rPr>
          <w:sz w:val="18"/>
          <w:szCs w:val="18"/>
        </w:rPr>
        <w:t xml:space="preserve">d) ett beslut av Finansinspektionen om att tillsätta en tillfällig förvaltare enligt 15 a kap. lagen om bank- och finansieringsrörelse eller 25 a kap. lagen om värdepappersmarknaden, eller </w:t>
      </w:r>
    </w:p>
    <w:p w14:paraId="36799DA0" w14:textId="77777777" w:rsidR="00AC7A74" w:rsidRPr="0001218A" w:rsidRDefault="00AC7A74" w:rsidP="00C7656A">
      <w:pPr>
        <w:pStyle w:val="Brdtextmedindrag"/>
        <w:rPr>
          <w:sz w:val="18"/>
          <w:szCs w:val="18"/>
        </w:rPr>
      </w:pPr>
      <w:r w:rsidRPr="0001218A">
        <w:rPr>
          <w:sz w:val="18"/>
          <w:szCs w:val="18"/>
        </w:rPr>
        <w:t>e) nedskrivning eller konvertering av relevanta kapitalinstrument enligt 6 kap.,</w:t>
      </w:r>
    </w:p>
    <w:p w14:paraId="72A0D8B1" w14:textId="77777777" w:rsidR="00AC7A74" w:rsidRPr="0001218A" w:rsidRDefault="00AC7A74" w:rsidP="00C7656A">
      <w:pPr>
        <w:pStyle w:val="Brdtextmedindrag"/>
        <w:rPr>
          <w:sz w:val="18"/>
          <w:szCs w:val="18"/>
        </w:rPr>
      </w:pPr>
      <w:r w:rsidRPr="0001218A">
        <w:rPr>
          <w:i/>
          <w:sz w:val="18"/>
          <w:szCs w:val="18"/>
        </w:rPr>
        <w:t>krishanteringsdirektivet</w:t>
      </w:r>
      <w:r w:rsidRPr="0001218A">
        <w:rPr>
          <w:sz w:val="18"/>
          <w:szCs w:val="18"/>
        </w:rPr>
        <w:t>: Europaparlamentets och rådets direktiv 2014/59/EU av den 15 maj 2014 om inrättande av en ram för åter</w:t>
      </w:r>
      <w:r w:rsidRPr="0001218A">
        <w:rPr>
          <w:sz w:val="18"/>
          <w:szCs w:val="18"/>
        </w:rPr>
        <w:softHyphen/>
        <w:t>hämtning och resolution av kreditinstitut och värdepappers</w:t>
      </w:r>
      <w:r w:rsidRPr="0001218A">
        <w:rPr>
          <w:sz w:val="18"/>
          <w:szCs w:val="18"/>
        </w:rPr>
        <w:softHyphen/>
        <w:t xml:space="preserve">företag och om ändring av rådets direktiv 82/891/EEG och </w:t>
      </w:r>
      <w:r w:rsidRPr="0001218A">
        <w:rPr>
          <w:spacing w:val="-4"/>
          <w:sz w:val="18"/>
          <w:szCs w:val="18"/>
        </w:rPr>
        <w:t>Europa</w:t>
      </w:r>
      <w:r w:rsidRPr="0001218A">
        <w:rPr>
          <w:spacing w:val="-4"/>
          <w:sz w:val="18"/>
          <w:szCs w:val="18"/>
        </w:rPr>
        <w:softHyphen/>
        <w:t>parla</w:t>
      </w:r>
      <w:r w:rsidRPr="0001218A">
        <w:rPr>
          <w:spacing w:val="-4"/>
          <w:sz w:val="18"/>
          <w:szCs w:val="18"/>
        </w:rPr>
        <w:softHyphen/>
        <w:t>mentets och rådets direktiv 2001/24/EG, 2002/47/EG, 2004/25/EG</w:t>
      </w:r>
      <w:r w:rsidRPr="0001218A">
        <w:rPr>
          <w:sz w:val="18"/>
          <w:szCs w:val="18"/>
        </w:rPr>
        <w:t xml:space="preserve">, </w:t>
      </w:r>
      <w:r w:rsidRPr="0001218A">
        <w:rPr>
          <w:spacing w:val="-5"/>
          <w:sz w:val="18"/>
          <w:szCs w:val="18"/>
        </w:rPr>
        <w:t>2005/56/EG, 2007/36/EG, 2011/35/EU, 2012/30/EU och 2013/36/EU</w:t>
      </w:r>
      <w:r w:rsidRPr="0001218A">
        <w:rPr>
          <w:sz w:val="18"/>
          <w:szCs w:val="18"/>
        </w:rPr>
        <w:t xml:space="preserve"> </w:t>
      </w:r>
      <w:r w:rsidRPr="0001218A">
        <w:rPr>
          <w:spacing w:val="-5"/>
          <w:sz w:val="18"/>
          <w:szCs w:val="18"/>
        </w:rPr>
        <w:t>samt Europaparlamentets och rådets förordningar (EU) nr 1093/2010</w:t>
      </w:r>
      <w:r w:rsidRPr="0001218A">
        <w:rPr>
          <w:spacing w:val="-4"/>
          <w:sz w:val="18"/>
          <w:szCs w:val="18"/>
        </w:rPr>
        <w:t xml:space="preserve"> och (EU) nr 648/2012, i lydelsen enligt Europaparlamentets och rådets direktiv (EU) 2019/2034,</w:t>
      </w:r>
    </w:p>
    <w:p w14:paraId="1FA5E8C7" w14:textId="77777777" w:rsidR="00AC7A74" w:rsidRPr="0001218A" w:rsidRDefault="00AC7A74" w:rsidP="00C7656A">
      <w:pPr>
        <w:pStyle w:val="Brdtextmedindrag"/>
        <w:rPr>
          <w:sz w:val="18"/>
          <w:szCs w:val="18"/>
        </w:rPr>
      </w:pPr>
      <w:r w:rsidRPr="0001218A">
        <w:rPr>
          <w:i/>
          <w:spacing w:val="-2"/>
          <w:sz w:val="18"/>
          <w:szCs w:val="18"/>
        </w:rPr>
        <w:t>kritisk verksamhet</w:t>
      </w:r>
      <w:r w:rsidRPr="0001218A">
        <w:rPr>
          <w:spacing w:val="-2"/>
          <w:sz w:val="18"/>
          <w:szCs w:val="18"/>
        </w:rPr>
        <w:t>: en tjänst eller en transaktion som, om den upp</w:t>
      </w:r>
      <w:r w:rsidRPr="0001218A">
        <w:rPr>
          <w:spacing w:val="-2"/>
          <w:sz w:val="18"/>
          <w:szCs w:val="18"/>
        </w:rPr>
        <w:softHyphen/>
        <w:t>hörde, sannolikt skulle leda till en allvarlig störning i det finansiella systemet</w:t>
      </w:r>
      <w:r w:rsidRPr="0001218A">
        <w:rPr>
          <w:sz w:val="18"/>
          <w:szCs w:val="18"/>
        </w:rPr>
        <w:t xml:space="preserve">, </w:t>
      </w:r>
    </w:p>
    <w:p w14:paraId="3ADFD21D" w14:textId="77777777" w:rsidR="00AC7A74" w:rsidRPr="0001218A" w:rsidRDefault="00AC7A74" w:rsidP="00C7656A">
      <w:pPr>
        <w:pStyle w:val="Brdtextmedindrag"/>
        <w:rPr>
          <w:sz w:val="18"/>
          <w:szCs w:val="18"/>
        </w:rPr>
      </w:pPr>
      <w:r w:rsidRPr="0001218A">
        <w:rPr>
          <w:i/>
          <w:sz w:val="18"/>
          <w:szCs w:val="18"/>
        </w:rPr>
        <w:t>kvalificerad insättning</w:t>
      </w:r>
      <w:r w:rsidRPr="0001218A">
        <w:rPr>
          <w:sz w:val="18"/>
          <w:szCs w:val="18"/>
        </w:rPr>
        <w:t>: en insättning enligt lagen om insättnings</w:t>
      </w:r>
      <w:r w:rsidRPr="0001218A">
        <w:rPr>
          <w:sz w:val="18"/>
          <w:szCs w:val="18"/>
        </w:rPr>
        <w:softHyphen/>
        <w:t>garanti som inte är undantagen enligt 4 b eller 5 § den lagen,</w:t>
      </w:r>
    </w:p>
    <w:p w14:paraId="378C88BD" w14:textId="77777777" w:rsidR="00AC7A74" w:rsidRPr="0001218A" w:rsidRDefault="00AC7A74" w:rsidP="00C7656A">
      <w:pPr>
        <w:pStyle w:val="Brdtextmedindrag"/>
        <w:rPr>
          <w:i/>
          <w:spacing w:val="-4"/>
          <w:sz w:val="18"/>
          <w:szCs w:val="18"/>
        </w:rPr>
      </w:pPr>
      <w:r w:rsidRPr="0001218A">
        <w:rPr>
          <w:i/>
          <w:spacing w:val="-4"/>
          <w:sz w:val="18"/>
          <w:szCs w:val="18"/>
        </w:rPr>
        <w:t>kärnprimärkapital</w:t>
      </w:r>
      <w:r w:rsidRPr="0001218A">
        <w:rPr>
          <w:spacing w:val="-4"/>
          <w:sz w:val="18"/>
          <w:szCs w:val="18"/>
        </w:rPr>
        <w:t>: kapital som avses i artikel 50 i tillsynsförordningen,</w:t>
      </w:r>
    </w:p>
    <w:p w14:paraId="25668B36" w14:textId="77777777" w:rsidR="00AC7A74" w:rsidRPr="0001218A" w:rsidRDefault="00AC7A74" w:rsidP="00C7656A">
      <w:pPr>
        <w:pStyle w:val="Brdtextmedindrag"/>
        <w:rPr>
          <w:sz w:val="18"/>
          <w:szCs w:val="18"/>
        </w:rPr>
      </w:pPr>
      <w:r w:rsidRPr="0001218A">
        <w:rPr>
          <w:i/>
          <w:spacing w:val="-4"/>
          <w:sz w:val="18"/>
          <w:szCs w:val="18"/>
        </w:rPr>
        <w:t>kärnprimärkapitalinstrument</w:t>
      </w:r>
      <w:r w:rsidRPr="0001218A">
        <w:rPr>
          <w:spacing w:val="-4"/>
          <w:sz w:val="18"/>
          <w:szCs w:val="18"/>
        </w:rPr>
        <w:t>: kapitalinstrument som uppfyller vill</w:t>
      </w:r>
      <w:r w:rsidRPr="0001218A">
        <w:rPr>
          <w:spacing w:val="-4"/>
          <w:sz w:val="18"/>
          <w:szCs w:val="18"/>
        </w:rPr>
        <w:softHyphen/>
        <w:t>koren</w:t>
      </w:r>
      <w:r w:rsidRPr="0001218A">
        <w:rPr>
          <w:sz w:val="18"/>
          <w:szCs w:val="18"/>
        </w:rPr>
        <w:t xml:space="preserve"> i artikel 28.1–28.4, 29.1–29.5 eller 31.1 i tillsynsförordningen,</w:t>
      </w:r>
    </w:p>
    <w:p w14:paraId="69F75435" w14:textId="77777777" w:rsidR="00AC7A74" w:rsidRPr="0001218A" w:rsidRDefault="00AC7A74" w:rsidP="00C7656A">
      <w:pPr>
        <w:pStyle w:val="Brdtextmedindrag"/>
        <w:rPr>
          <w:sz w:val="18"/>
          <w:szCs w:val="18"/>
        </w:rPr>
      </w:pPr>
      <w:r w:rsidRPr="0001218A">
        <w:rPr>
          <w:i/>
          <w:sz w:val="18"/>
          <w:szCs w:val="18"/>
        </w:rPr>
        <w:t>moderföretag</w:t>
      </w:r>
      <w:r w:rsidRPr="0001218A">
        <w:rPr>
          <w:sz w:val="18"/>
          <w:szCs w:val="18"/>
        </w:rPr>
        <w:t>: ett moderföretag enligt artikel 4.1.15 a i tillsyns</w:t>
      </w:r>
      <w:r w:rsidRPr="0001218A">
        <w:rPr>
          <w:sz w:val="18"/>
          <w:szCs w:val="18"/>
        </w:rPr>
        <w:softHyphen/>
        <w:t xml:space="preserve">förordningen, </w:t>
      </w:r>
    </w:p>
    <w:p w14:paraId="50665AEE" w14:textId="7E05C309" w:rsidR="00AC7A74" w:rsidRPr="0001218A" w:rsidRDefault="00AC7A74" w:rsidP="00C7656A">
      <w:pPr>
        <w:pStyle w:val="Brdtextmedindrag"/>
        <w:rPr>
          <w:sz w:val="18"/>
          <w:szCs w:val="18"/>
        </w:rPr>
      </w:pPr>
      <w:r w:rsidRPr="0001218A">
        <w:rPr>
          <w:i/>
          <w:sz w:val="18"/>
          <w:szCs w:val="18"/>
        </w:rPr>
        <w:t>moderföretag inom EES</w:t>
      </w:r>
      <w:r w:rsidRPr="0001218A">
        <w:rPr>
          <w:sz w:val="18"/>
          <w:szCs w:val="18"/>
        </w:rPr>
        <w:t>: ett moderinstitut inom EES, ett finan</w:t>
      </w:r>
      <w:r w:rsidRPr="0001218A">
        <w:rPr>
          <w:sz w:val="18"/>
          <w:szCs w:val="18"/>
        </w:rPr>
        <w:softHyphen/>
        <w:t>siellt moder</w:t>
      </w:r>
      <w:r w:rsidR="00362E8E">
        <w:rPr>
          <w:sz w:val="18"/>
          <w:szCs w:val="18"/>
        </w:rPr>
        <w:softHyphen/>
      </w:r>
      <w:r w:rsidRPr="0001218A">
        <w:rPr>
          <w:sz w:val="18"/>
          <w:szCs w:val="18"/>
        </w:rPr>
        <w:t>holdingföretag inom EES eller ett blandat finansiellt moderholding</w:t>
      </w:r>
      <w:r w:rsidRPr="0001218A">
        <w:rPr>
          <w:sz w:val="18"/>
          <w:szCs w:val="18"/>
        </w:rPr>
        <w:softHyphen/>
        <w:t xml:space="preserve">företag inom EES, </w:t>
      </w:r>
    </w:p>
    <w:p w14:paraId="01BB48F6" w14:textId="77777777" w:rsidR="00AC7A74" w:rsidRPr="0001218A" w:rsidRDefault="00AC7A74" w:rsidP="00C7656A">
      <w:pPr>
        <w:pStyle w:val="Brdtextmedindrag"/>
        <w:rPr>
          <w:sz w:val="18"/>
          <w:szCs w:val="18"/>
        </w:rPr>
      </w:pPr>
      <w:r w:rsidRPr="0001218A">
        <w:rPr>
          <w:i/>
          <w:sz w:val="18"/>
          <w:szCs w:val="18"/>
        </w:rPr>
        <w:t>moderföretag i tredjeland</w:t>
      </w:r>
      <w:r w:rsidRPr="0001218A">
        <w:rPr>
          <w:sz w:val="18"/>
          <w:szCs w:val="18"/>
        </w:rPr>
        <w:t>: ett moderinstitut, ett finansiellt moder</w:t>
      </w:r>
      <w:r w:rsidRPr="0001218A">
        <w:rPr>
          <w:sz w:val="18"/>
          <w:szCs w:val="18"/>
        </w:rPr>
        <w:softHyphen/>
        <w:t>holdingföretag eller ett blandat finansiellt moderholdingföretag som är hemmahörande i ett land utanför EES,</w:t>
      </w:r>
    </w:p>
    <w:p w14:paraId="08EAB972" w14:textId="77777777" w:rsidR="00AC7A74" w:rsidRPr="0001218A" w:rsidRDefault="00AC7A74" w:rsidP="00C7656A">
      <w:pPr>
        <w:pStyle w:val="Brdtextmedindrag"/>
        <w:rPr>
          <w:sz w:val="18"/>
          <w:szCs w:val="18"/>
        </w:rPr>
      </w:pPr>
      <w:r w:rsidRPr="0001218A">
        <w:rPr>
          <w:i/>
          <w:sz w:val="18"/>
          <w:szCs w:val="18"/>
        </w:rPr>
        <w:t>moderinstitut inom EES</w:t>
      </w:r>
      <w:r w:rsidRPr="0001218A">
        <w:rPr>
          <w:sz w:val="18"/>
          <w:szCs w:val="18"/>
        </w:rPr>
        <w:t xml:space="preserve">: ett institut eller ett EES-institut som är ett moderföretag och som inte självt är ett dotterföretag till ett </w:t>
      </w:r>
    </w:p>
    <w:p w14:paraId="2FD9071C" w14:textId="77777777" w:rsidR="00AC7A74" w:rsidRPr="0001218A" w:rsidRDefault="00AC7A74" w:rsidP="00C7656A">
      <w:pPr>
        <w:pStyle w:val="Brdtextmedindrag"/>
        <w:rPr>
          <w:sz w:val="18"/>
          <w:szCs w:val="18"/>
        </w:rPr>
      </w:pPr>
      <w:r w:rsidRPr="0001218A">
        <w:rPr>
          <w:sz w:val="18"/>
          <w:szCs w:val="18"/>
        </w:rPr>
        <w:t xml:space="preserve">a) annat institut eller ett EES-institut, eller </w:t>
      </w:r>
    </w:p>
    <w:p w14:paraId="33F28C96" w14:textId="77777777" w:rsidR="00AC7A74" w:rsidRPr="0001218A" w:rsidRDefault="00AC7A74" w:rsidP="00C7656A">
      <w:pPr>
        <w:pStyle w:val="Brdtextmedindrag"/>
        <w:rPr>
          <w:sz w:val="18"/>
          <w:szCs w:val="18"/>
        </w:rPr>
      </w:pPr>
      <w:r w:rsidRPr="0001218A">
        <w:rPr>
          <w:sz w:val="18"/>
          <w:szCs w:val="18"/>
        </w:rPr>
        <w:lastRenderedPageBreak/>
        <w:t>b) finansiellt holdingföretag eller ett blandat finansiellt holding</w:t>
      </w:r>
      <w:r w:rsidRPr="0001218A">
        <w:rPr>
          <w:sz w:val="18"/>
          <w:szCs w:val="18"/>
        </w:rPr>
        <w:softHyphen/>
        <w:t>företag som är etablerat i något land inom EES,</w:t>
      </w:r>
    </w:p>
    <w:p w14:paraId="7B0835C3" w14:textId="77777777" w:rsidR="00AC7A74" w:rsidRPr="0001218A" w:rsidRDefault="00AC7A74" w:rsidP="00C7656A">
      <w:pPr>
        <w:pStyle w:val="Brdtextmedindrag"/>
        <w:rPr>
          <w:i/>
          <w:sz w:val="18"/>
          <w:szCs w:val="18"/>
        </w:rPr>
      </w:pPr>
      <w:r w:rsidRPr="0001218A">
        <w:rPr>
          <w:i/>
          <w:sz w:val="18"/>
          <w:szCs w:val="18"/>
        </w:rPr>
        <w:t>nationellt systemviktig resolutionsenhet</w:t>
      </w:r>
      <w:r w:rsidRPr="0001218A">
        <w:rPr>
          <w:sz w:val="18"/>
          <w:szCs w:val="18"/>
        </w:rPr>
        <w:t xml:space="preserve">: </w:t>
      </w:r>
      <w:r w:rsidRPr="0001218A">
        <w:rPr>
          <w:spacing w:val="-4"/>
          <w:sz w:val="18"/>
          <w:szCs w:val="18"/>
        </w:rPr>
        <w:t>en resolutionsenhet som inte är en globalt systemviktig resolutionsenhet eller en europeiskt systemviktig reso</w:t>
      </w:r>
      <w:r w:rsidRPr="0001218A">
        <w:rPr>
          <w:spacing w:val="-4"/>
          <w:sz w:val="18"/>
          <w:szCs w:val="18"/>
        </w:rPr>
        <w:softHyphen/>
        <w:t>lutionsenhet men som Riksgäldskontoret bedömer vara en sannolik systemrisk i händelse av fallissemang,</w:t>
      </w:r>
    </w:p>
    <w:p w14:paraId="0503652E" w14:textId="7FD6517D" w:rsidR="00AC7A74" w:rsidRPr="0001218A" w:rsidRDefault="00AC7A74" w:rsidP="00C7656A">
      <w:pPr>
        <w:pStyle w:val="Brdtextmedindrag"/>
        <w:rPr>
          <w:sz w:val="18"/>
          <w:szCs w:val="18"/>
        </w:rPr>
      </w:pPr>
      <w:r w:rsidRPr="0001218A">
        <w:rPr>
          <w:i/>
          <w:sz w:val="18"/>
          <w:szCs w:val="18"/>
        </w:rPr>
        <w:t>relevanta kapitalinstrument</w:t>
      </w:r>
      <w:r w:rsidRPr="0001218A">
        <w:rPr>
          <w:sz w:val="18"/>
          <w:szCs w:val="18"/>
        </w:rPr>
        <w:t>: övriga primärkapitalinstrument och supplementär</w:t>
      </w:r>
      <w:r w:rsidR="00362E8E">
        <w:rPr>
          <w:sz w:val="18"/>
          <w:szCs w:val="18"/>
        </w:rPr>
        <w:softHyphen/>
      </w:r>
      <w:r w:rsidRPr="0001218A">
        <w:rPr>
          <w:sz w:val="18"/>
          <w:szCs w:val="18"/>
        </w:rPr>
        <w:t xml:space="preserve">kapitalinstrument, </w:t>
      </w:r>
    </w:p>
    <w:p w14:paraId="5A4CA5A5" w14:textId="77777777" w:rsidR="00AC7A74" w:rsidRPr="0001218A" w:rsidRDefault="00AC7A74" w:rsidP="00C7656A">
      <w:pPr>
        <w:pStyle w:val="Brdtextmedindrag"/>
        <w:rPr>
          <w:sz w:val="18"/>
          <w:szCs w:val="18"/>
        </w:rPr>
      </w:pPr>
      <w:r w:rsidRPr="0001218A">
        <w:rPr>
          <w:i/>
          <w:sz w:val="18"/>
          <w:szCs w:val="18"/>
        </w:rPr>
        <w:t>resolutionsenhet</w:t>
      </w:r>
      <w:r w:rsidRPr="0001218A">
        <w:rPr>
          <w:sz w:val="18"/>
          <w:szCs w:val="18"/>
        </w:rPr>
        <w:t xml:space="preserve">: en juridisk person inom EES som enligt en resolutionsplan ska vara föremål för resolutionsåtgärder, </w:t>
      </w:r>
    </w:p>
    <w:p w14:paraId="497B8468" w14:textId="77777777" w:rsidR="00AC7A74" w:rsidRPr="0001218A" w:rsidRDefault="00AC7A74" w:rsidP="00C7656A">
      <w:pPr>
        <w:pStyle w:val="Brdtextmedindrag"/>
        <w:rPr>
          <w:sz w:val="18"/>
          <w:szCs w:val="18"/>
        </w:rPr>
      </w:pPr>
      <w:r w:rsidRPr="0001218A">
        <w:rPr>
          <w:i/>
          <w:sz w:val="18"/>
          <w:szCs w:val="18"/>
        </w:rPr>
        <w:t>resolutionsförfarande i tredjeland</w:t>
      </w:r>
      <w:r w:rsidRPr="0001218A">
        <w:rPr>
          <w:sz w:val="18"/>
          <w:szCs w:val="18"/>
        </w:rPr>
        <w:t>: en åtgärd som enligt rätten i ett land utanför EES syftar till att hantera en kris i ett tredjelandsinstitut eller i ett moderföretag i tredjeland, om åtgärden är jämförbar med sådana resolutionsåtgärder som får vidtas enligt denna lag i fråga om ändamål och förväntat resultat,</w:t>
      </w:r>
    </w:p>
    <w:p w14:paraId="22935EFA" w14:textId="77777777" w:rsidR="00AC7A74" w:rsidRPr="0001218A" w:rsidRDefault="00AC7A74" w:rsidP="00C7656A">
      <w:pPr>
        <w:pStyle w:val="Brdtextmedindrag"/>
        <w:ind w:firstLine="0"/>
        <w:rPr>
          <w:sz w:val="18"/>
          <w:szCs w:val="18"/>
        </w:rPr>
      </w:pPr>
      <w:r w:rsidRPr="0001218A">
        <w:rPr>
          <w:i/>
          <w:sz w:val="18"/>
          <w:szCs w:val="18"/>
        </w:rPr>
        <w:t>resolutionsgrupp</w:t>
      </w:r>
      <w:r w:rsidRPr="0001218A">
        <w:rPr>
          <w:sz w:val="18"/>
          <w:szCs w:val="18"/>
        </w:rPr>
        <w:t>: en resolutionsenhet och dess dotterföretag som inte är</w:t>
      </w:r>
    </w:p>
    <w:p w14:paraId="0AAF6475" w14:textId="77777777" w:rsidR="00AC7A74" w:rsidRPr="0001218A" w:rsidRDefault="00AC7A74" w:rsidP="00C7656A">
      <w:pPr>
        <w:pStyle w:val="Brdtextmedindrag"/>
        <w:rPr>
          <w:sz w:val="18"/>
          <w:szCs w:val="18"/>
        </w:rPr>
      </w:pPr>
      <w:r w:rsidRPr="0001218A">
        <w:rPr>
          <w:sz w:val="18"/>
          <w:szCs w:val="18"/>
        </w:rPr>
        <w:t>a) en resolutionsenhet,</w:t>
      </w:r>
    </w:p>
    <w:p w14:paraId="05AD827F" w14:textId="77777777" w:rsidR="00AC7A74" w:rsidRPr="0001218A" w:rsidRDefault="00AC7A74" w:rsidP="00C7656A">
      <w:pPr>
        <w:pStyle w:val="Brdtextmedindrag"/>
        <w:rPr>
          <w:sz w:val="18"/>
          <w:szCs w:val="18"/>
        </w:rPr>
      </w:pPr>
      <w:r w:rsidRPr="0001218A">
        <w:rPr>
          <w:sz w:val="18"/>
          <w:szCs w:val="18"/>
        </w:rPr>
        <w:t>b) ett dotterföretag till en annan resolutionsenhet, eller</w:t>
      </w:r>
    </w:p>
    <w:p w14:paraId="6C73F922" w14:textId="77777777" w:rsidR="00AC7A74" w:rsidRPr="0001218A" w:rsidRDefault="00AC7A74" w:rsidP="00C7656A">
      <w:pPr>
        <w:pStyle w:val="Brdtextmedindrag"/>
        <w:rPr>
          <w:sz w:val="18"/>
          <w:szCs w:val="18"/>
        </w:rPr>
      </w:pPr>
      <w:r w:rsidRPr="0001218A">
        <w:rPr>
          <w:sz w:val="18"/>
          <w:szCs w:val="18"/>
        </w:rPr>
        <w:t xml:space="preserve">c) ett dotterföretag i ett tredjeland som enligt resolutionsplanen inte ingår i resolutionsgruppen och dess dotterföretag, </w:t>
      </w:r>
    </w:p>
    <w:p w14:paraId="382973A1" w14:textId="59A50FB0" w:rsidR="00AC7A74" w:rsidRPr="00134261" w:rsidRDefault="00AC7A74" w:rsidP="00C7656A">
      <w:pPr>
        <w:pStyle w:val="Brdtextmedindrag"/>
        <w:rPr>
          <w:sz w:val="18"/>
          <w:szCs w:val="18"/>
        </w:rPr>
      </w:pPr>
      <w:r w:rsidRPr="00134261">
        <w:rPr>
          <w:i/>
          <w:sz w:val="18"/>
          <w:szCs w:val="18"/>
        </w:rPr>
        <w:t>resolutionskollegium</w:t>
      </w:r>
      <w:r w:rsidRPr="00134261">
        <w:rPr>
          <w:sz w:val="18"/>
          <w:szCs w:val="18"/>
        </w:rPr>
        <w:t>: ett resolutionskollegium enligt artikel 88 i krishanterings</w:t>
      </w:r>
      <w:r w:rsidR="00362E8E">
        <w:rPr>
          <w:sz w:val="18"/>
          <w:szCs w:val="18"/>
        </w:rPr>
        <w:softHyphen/>
      </w:r>
      <w:r w:rsidRPr="00134261">
        <w:rPr>
          <w:sz w:val="18"/>
          <w:szCs w:val="18"/>
        </w:rPr>
        <w:t xml:space="preserve">direktivet, </w:t>
      </w:r>
    </w:p>
    <w:p w14:paraId="2945BF15" w14:textId="77777777" w:rsidR="00AC7A74" w:rsidRPr="00134261" w:rsidRDefault="00AC7A74" w:rsidP="00C7656A">
      <w:pPr>
        <w:pStyle w:val="Brdtextmedindrag"/>
        <w:rPr>
          <w:sz w:val="18"/>
          <w:szCs w:val="18"/>
        </w:rPr>
      </w:pPr>
      <w:r w:rsidRPr="00134261">
        <w:rPr>
          <w:i/>
          <w:sz w:val="18"/>
          <w:szCs w:val="18"/>
        </w:rPr>
        <w:t>resolutionsåtgärd</w:t>
      </w:r>
      <w:r w:rsidRPr="00134261">
        <w:rPr>
          <w:sz w:val="18"/>
          <w:szCs w:val="18"/>
        </w:rPr>
        <w:t>: någon av de åtgärder som anges i 12 kap. 1 §,</w:t>
      </w:r>
    </w:p>
    <w:p w14:paraId="73C04910" w14:textId="77777777" w:rsidR="00AC7A74" w:rsidRPr="00134261" w:rsidRDefault="00AC7A74" w:rsidP="00C7656A">
      <w:pPr>
        <w:pStyle w:val="Brdtextmedindrag"/>
        <w:rPr>
          <w:sz w:val="18"/>
          <w:szCs w:val="18"/>
        </w:rPr>
      </w:pPr>
      <w:r w:rsidRPr="00134261">
        <w:rPr>
          <w:i/>
          <w:spacing w:val="-5"/>
          <w:sz w:val="18"/>
          <w:szCs w:val="18"/>
        </w:rPr>
        <w:t>samordnande berörd myndighet</w:t>
      </w:r>
      <w:r w:rsidRPr="00134261">
        <w:rPr>
          <w:spacing w:val="-5"/>
          <w:sz w:val="18"/>
          <w:szCs w:val="18"/>
        </w:rPr>
        <w:t>: den berörda myndigheten i samma</w:t>
      </w:r>
      <w:r w:rsidRPr="00134261">
        <w:rPr>
          <w:sz w:val="18"/>
          <w:szCs w:val="18"/>
        </w:rPr>
        <w:t xml:space="preserve"> land inom EES som den samordnande tillsynsmyndigheten,</w:t>
      </w:r>
    </w:p>
    <w:p w14:paraId="32BFF31C" w14:textId="77777777" w:rsidR="00AC7A74" w:rsidRPr="00134261" w:rsidRDefault="00AC7A74" w:rsidP="00C7656A">
      <w:pPr>
        <w:pStyle w:val="Brdtextmedindrag"/>
        <w:rPr>
          <w:sz w:val="18"/>
          <w:szCs w:val="18"/>
        </w:rPr>
      </w:pPr>
      <w:r w:rsidRPr="00134261">
        <w:rPr>
          <w:i/>
          <w:spacing w:val="-5"/>
          <w:sz w:val="18"/>
          <w:szCs w:val="18"/>
        </w:rPr>
        <w:t>samordnande resolutionsmyndighet</w:t>
      </w:r>
      <w:r w:rsidRPr="00134261">
        <w:rPr>
          <w:spacing w:val="-5"/>
          <w:sz w:val="18"/>
          <w:szCs w:val="18"/>
        </w:rPr>
        <w:t>: resolutionsmyndigheten i samma</w:t>
      </w:r>
      <w:r w:rsidRPr="00134261">
        <w:rPr>
          <w:sz w:val="18"/>
          <w:szCs w:val="18"/>
        </w:rPr>
        <w:t xml:space="preserve"> land inom EES som den samordnande tillsynsmyndigheten,</w:t>
      </w:r>
    </w:p>
    <w:p w14:paraId="08DE3C3D" w14:textId="51517D1B" w:rsidR="00AC7A74" w:rsidRPr="00134261" w:rsidRDefault="00AC7A74" w:rsidP="00C7656A">
      <w:pPr>
        <w:pStyle w:val="Brdtextmedindrag"/>
        <w:rPr>
          <w:sz w:val="18"/>
          <w:szCs w:val="18"/>
        </w:rPr>
      </w:pPr>
      <w:r w:rsidRPr="00134261">
        <w:rPr>
          <w:i/>
          <w:spacing w:val="-4"/>
          <w:sz w:val="18"/>
          <w:szCs w:val="18"/>
        </w:rPr>
        <w:t>samordnande tillsynsmyndighet</w:t>
      </w:r>
      <w:r w:rsidRPr="00134261">
        <w:rPr>
          <w:spacing w:val="-4"/>
          <w:sz w:val="18"/>
          <w:szCs w:val="18"/>
        </w:rPr>
        <w:t>: en behörig myndighet som ansvarar</w:t>
      </w:r>
      <w:r w:rsidRPr="00134261">
        <w:rPr>
          <w:sz w:val="18"/>
          <w:szCs w:val="18"/>
        </w:rPr>
        <w:t xml:space="preserve"> för att utöva gruppbaserad tillsyn av moderinstitut inom EES och av institut som kontrolleras av finansiella moderholdingföretag inom EES eller blandade finansiella moder</w:t>
      </w:r>
      <w:r w:rsidR="00362E8E">
        <w:rPr>
          <w:sz w:val="18"/>
          <w:szCs w:val="18"/>
        </w:rPr>
        <w:softHyphen/>
      </w:r>
      <w:r w:rsidRPr="00134261">
        <w:rPr>
          <w:sz w:val="18"/>
          <w:szCs w:val="18"/>
        </w:rPr>
        <w:t>holdingföretag inom EES,</w:t>
      </w:r>
    </w:p>
    <w:p w14:paraId="50B99313" w14:textId="77777777" w:rsidR="00AC7A74" w:rsidRPr="00134261" w:rsidRDefault="00AC7A74" w:rsidP="00C7656A">
      <w:pPr>
        <w:pStyle w:val="Brdtextmedindrag"/>
        <w:rPr>
          <w:i/>
          <w:sz w:val="18"/>
          <w:szCs w:val="18"/>
        </w:rPr>
      </w:pPr>
      <w:r w:rsidRPr="00134261">
        <w:rPr>
          <w:i/>
          <w:sz w:val="18"/>
          <w:szCs w:val="18"/>
        </w:rPr>
        <w:t>större dotterföretag</w:t>
      </w:r>
      <w:r w:rsidRPr="00134261">
        <w:rPr>
          <w:iCs/>
          <w:sz w:val="18"/>
          <w:szCs w:val="18"/>
        </w:rPr>
        <w:t>: ett större dotterföretag enligt artikel 4.1.135 i till</w:t>
      </w:r>
      <w:r w:rsidRPr="00134261">
        <w:rPr>
          <w:iCs/>
          <w:sz w:val="18"/>
          <w:szCs w:val="18"/>
        </w:rPr>
        <w:softHyphen/>
        <w:t>syns</w:t>
      </w:r>
      <w:r w:rsidRPr="00134261">
        <w:rPr>
          <w:iCs/>
          <w:sz w:val="18"/>
          <w:szCs w:val="18"/>
        </w:rPr>
        <w:softHyphen/>
        <w:t>förordningen,</w:t>
      </w:r>
    </w:p>
    <w:p w14:paraId="7A4C3277" w14:textId="77777777" w:rsidR="00AC7A74" w:rsidRPr="00134261" w:rsidRDefault="00AC7A74" w:rsidP="00C7656A">
      <w:pPr>
        <w:pStyle w:val="Brdtextmedindrag"/>
        <w:rPr>
          <w:sz w:val="18"/>
          <w:szCs w:val="18"/>
        </w:rPr>
      </w:pPr>
      <w:r w:rsidRPr="00134261">
        <w:rPr>
          <w:i/>
          <w:sz w:val="18"/>
          <w:szCs w:val="18"/>
        </w:rPr>
        <w:t>supplementärkapitalinstrument</w:t>
      </w:r>
      <w:r w:rsidRPr="00134261">
        <w:rPr>
          <w:sz w:val="18"/>
          <w:szCs w:val="18"/>
        </w:rPr>
        <w:t>: kapitalinstrument och efterställda lån som uppfyller villkoren i artikel 63 i tillsynsförordningen,</w:t>
      </w:r>
    </w:p>
    <w:p w14:paraId="4E16C33C" w14:textId="1C1C88FA" w:rsidR="00AC7A74" w:rsidRPr="00134261" w:rsidRDefault="00AC7A74" w:rsidP="00C7656A">
      <w:pPr>
        <w:pStyle w:val="Brdtextmedindrag"/>
        <w:rPr>
          <w:sz w:val="18"/>
          <w:szCs w:val="18"/>
        </w:rPr>
      </w:pPr>
      <w:r w:rsidRPr="00134261">
        <w:rPr>
          <w:i/>
          <w:sz w:val="18"/>
          <w:szCs w:val="18"/>
        </w:rPr>
        <w:t>tillsynsförordningen</w:t>
      </w:r>
      <w:r w:rsidRPr="00134261">
        <w:rPr>
          <w:sz w:val="18"/>
          <w:szCs w:val="18"/>
        </w:rPr>
        <w:t>: Europa</w:t>
      </w:r>
      <w:r w:rsidRPr="00134261">
        <w:rPr>
          <w:sz w:val="18"/>
          <w:szCs w:val="18"/>
        </w:rPr>
        <w:softHyphen/>
        <w:t>parlamentets och rådets förord</w:t>
      </w:r>
      <w:r w:rsidRPr="00134261">
        <w:rPr>
          <w:sz w:val="18"/>
          <w:szCs w:val="18"/>
        </w:rPr>
        <w:softHyphen/>
        <w:t>ning (EU) nr 575/2013 av den 26 juni 2013 om tillsynskrav för kredit</w:t>
      </w:r>
      <w:r w:rsidRPr="00134261">
        <w:rPr>
          <w:sz w:val="18"/>
          <w:szCs w:val="18"/>
        </w:rPr>
        <w:softHyphen/>
        <w:t>institut och om ändring av förordning (EU) nr 648/2012,</w:t>
      </w:r>
    </w:p>
    <w:p w14:paraId="0F5CE359" w14:textId="77777777" w:rsidR="00D50FDF" w:rsidRPr="00134261" w:rsidRDefault="00D50FDF" w:rsidP="00C7656A">
      <w:pPr>
        <w:pStyle w:val="Brdtextmedindrag"/>
        <w:rPr>
          <w:sz w:val="18"/>
          <w:szCs w:val="18"/>
        </w:rPr>
      </w:pPr>
      <w:r w:rsidRPr="00134261">
        <w:rPr>
          <w:i/>
          <w:sz w:val="18"/>
          <w:szCs w:val="18"/>
        </w:rPr>
        <w:t>tillsynskollegium</w:t>
      </w:r>
      <w:r w:rsidRPr="00134261">
        <w:rPr>
          <w:sz w:val="18"/>
          <w:szCs w:val="18"/>
        </w:rPr>
        <w:t>: ett tillsyns</w:t>
      </w:r>
      <w:r w:rsidRPr="00134261">
        <w:rPr>
          <w:sz w:val="18"/>
          <w:szCs w:val="18"/>
        </w:rPr>
        <w:softHyphen/>
        <w:t>kollegium enligt artikel 116 i kapitaltäcknings</w:t>
      </w:r>
      <w:r>
        <w:rPr>
          <w:sz w:val="18"/>
          <w:szCs w:val="18"/>
        </w:rPr>
        <w:softHyphen/>
      </w:r>
      <w:r w:rsidRPr="00134261">
        <w:rPr>
          <w:sz w:val="18"/>
          <w:szCs w:val="18"/>
        </w:rPr>
        <w:t xml:space="preserve">direktivet </w:t>
      </w:r>
      <w:r w:rsidRPr="00134261">
        <w:rPr>
          <w:i/>
          <w:sz w:val="18"/>
          <w:szCs w:val="18"/>
        </w:rPr>
        <w:t xml:space="preserve">eller artikel 48 i </w:t>
      </w:r>
      <w:r>
        <w:rPr>
          <w:i/>
          <w:sz w:val="18"/>
          <w:szCs w:val="18"/>
        </w:rPr>
        <w:t>värdepappersbolags</w:t>
      </w:r>
      <w:r w:rsidRPr="00134261">
        <w:rPr>
          <w:i/>
          <w:sz w:val="18"/>
          <w:szCs w:val="18"/>
        </w:rPr>
        <w:t>direktiv</w:t>
      </w:r>
      <w:r>
        <w:rPr>
          <w:i/>
          <w:sz w:val="18"/>
          <w:szCs w:val="18"/>
        </w:rPr>
        <w:t>et</w:t>
      </w:r>
      <w:r w:rsidRPr="00134261">
        <w:rPr>
          <w:sz w:val="18"/>
          <w:szCs w:val="18"/>
        </w:rPr>
        <w:t>,</w:t>
      </w:r>
    </w:p>
    <w:p w14:paraId="41A903AD" w14:textId="77777777" w:rsidR="00AC7A74" w:rsidRPr="00134261" w:rsidRDefault="00AC7A74" w:rsidP="00C7656A">
      <w:pPr>
        <w:pStyle w:val="Brdtextmedindrag"/>
        <w:rPr>
          <w:sz w:val="18"/>
          <w:szCs w:val="18"/>
        </w:rPr>
      </w:pPr>
      <w:r w:rsidRPr="00134261">
        <w:rPr>
          <w:i/>
          <w:sz w:val="18"/>
          <w:szCs w:val="18"/>
        </w:rPr>
        <w:t>tredjelandsinstitut</w:t>
      </w:r>
      <w:r w:rsidRPr="00134261">
        <w:rPr>
          <w:sz w:val="18"/>
          <w:szCs w:val="18"/>
        </w:rPr>
        <w:t>: ett företag som har sitt huvudkontor i ett land utanför EES och som skulle vara ett institut om det var hemma</w:t>
      </w:r>
      <w:r w:rsidRPr="00134261">
        <w:rPr>
          <w:sz w:val="18"/>
          <w:szCs w:val="18"/>
        </w:rPr>
        <w:softHyphen/>
        <w:t>hörande inom EES,</w:t>
      </w:r>
    </w:p>
    <w:p w14:paraId="250D5C3B" w14:textId="4C021E70" w:rsidR="00AC7A74" w:rsidRPr="00134261" w:rsidRDefault="00AC7A74" w:rsidP="00C7656A">
      <w:pPr>
        <w:pStyle w:val="Brdtextmedindrag"/>
        <w:rPr>
          <w:i/>
          <w:sz w:val="18"/>
          <w:szCs w:val="18"/>
        </w:rPr>
      </w:pPr>
      <w:r w:rsidRPr="00134261">
        <w:rPr>
          <w:i/>
          <w:sz w:val="18"/>
          <w:szCs w:val="18"/>
        </w:rPr>
        <w:t>värdepappersbolag</w:t>
      </w:r>
      <w:r w:rsidRPr="00134261">
        <w:rPr>
          <w:sz w:val="18"/>
          <w:szCs w:val="18"/>
        </w:rPr>
        <w:t>: ett svenskt aktiebolag som har tillstånd att driva värde</w:t>
      </w:r>
      <w:r w:rsidR="00362E8E">
        <w:rPr>
          <w:sz w:val="18"/>
          <w:szCs w:val="18"/>
        </w:rPr>
        <w:softHyphen/>
      </w:r>
      <w:r w:rsidRPr="00134261">
        <w:rPr>
          <w:sz w:val="18"/>
          <w:szCs w:val="18"/>
        </w:rPr>
        <w:t>pappers</w:t>
      </w:r>
      <w:r w:rsidRPr="00134261">
        <w:rPr>
          <w:sz w:val="18"/>
          <w:szCs w:val="18"/>
        </w:rPr>
        <w:softHyphen/>
        <w:t>rörelse enligt lagen om värdepap</w:t>
      </w:r>
      <w:r w:rsidRPr="00134261">
        <w:rPr>
          <w:sz w:val="18"/>
          <w:szCs w:val="18"/>
        </w:rPr>
        <w:softHyphen/>
        <w:t>persmarknaden, om det har tillstånd för någon av de tjänster som anges i 2 kap. 1 § 3</w:t>
      </w:r>
      <w:r w:rsidRPr="00134261">
        <w:rPr>
          <w:i/>
          <w:sz w:val="18"/>
          <w:szCs w:val="18"/>
        </w:rPr>
        <w:t xml:space="preserve"> eller </w:t>
      </w:r>
      <w:r w:rsidRPr="00134261">
        <w:rPr>
          <w:sz w:val="18"/>
          <w:szCs w:val="18"/>
        </w:rPr>
        <w:t xml:space="preserve">6 den lagen, </w:t>
      </w:r>
    </w:p>
    <w:p w14:paraId="058F4B6A" w14:textId="230EDC3D" w:rsidR="00AC7A74" w:rsidRPr="00134261" w:rsidRDefault="00AC7A74" w:rsidP="00C7656A">
      <w:pPr>
        <w:pStyle w:val="Brdtextmedindrag"/>
        <w:rPr>
          <w:iCs/>
          <w:sz w:val="18"/>
          <w:szCs w:val="18"/>
        </w:rPr>
      </w:pPr>
      <w:r w:rsidRPr="00134261">
        <w:rPr>
          <w:i/>
          <w:sz w:val="18"/>
          <w:szCs w:val="18"/>
        </w:rPr>
        <w:t>värdepappersbolagsdirektivet:</w:t>
      </w:r>
      <w:r w:rsidRPr="00134261">
        <w:rPr>
          <w:sz w:val="18"/>
          <w:szCs w:val="18"/>
        </w:rPr>
        <w:t xml:space="preserve"> </w:t>
      </w:r>
      <w:r w:rsidRPr="00134261">
        <w:rPr>
          <w:iCs/>
          <w:sz w:val="18"/>
          <w:szCs w:val="18"/>
        </w:rPr>
        <w:t>Europaparlamentets och rådets direktiv (EU) 2019/2034 av den 27 november 2019 om tillsyn av värdepappersföretag och om ändring av direktiven 2002/87/EG, 2009/65/EG, 2011/61/EU, 2013/36/EU, 2014/59/EU och 2014/65/EU, i den ursprungliga lydelsen,</w:t>
      </w:r>
    </w:p>
    <w:p w14:paraId="0C23C8BC" w14:textId="390A77B3" w:rsidR="00AC7A74" w:rsidRPr="00134261" w:rsidRDefault="00AC7A74" w:rsidP="00C7656A">
      <w:pPr>
        <w:pStyle w:val="Brdtextmedindrag"/>
        <w:rPr>
          <w:iCs/>
          <w:sz w:val="18"/>
          <w:szCs w:val="18"/>
        </w:rPr>
      </w:pPr>
      <w:r w:rsidRPr="00134261">
        <w:rPr>
          <w:i/>
          <w:sz w:val="18"/>
          <w:szCs w:val="18"/>
        </w:rPr>
        <w:t>värdepappersbolagsförord</w:t>
      </w:r>
      <w:r w:rsidRPr="00134261">
        <w:rPr>
          <w:i/>
          <w:sz w:val="18"/>
          <w:szCs w:val="18"/>
        </w:rPr>
        <w:softHyphen/>
        <w:t>ningen</w:t>
      </w:r>
      <w:r w:rsidRPr="00134261">
        <w:rPr>
          <w:i/>
          <w:iCs/>
          <w:sz w:val="18"/>
          <w:szCs w:val="18"/>
        </w:rPr>
        <w:t>:</w:t>
      </w:r>
      <w:r w:rsidRPr="00134261">
        <w:rPr>
          <w:sz w:val="18"/>
          <w:szCs w:val="18"/>
        </w:rPr>
        <w:t xml:space="preserve"> </w:t>
      </w:r>
      <w:r w:rsidRPr="00134261">
        <w:rPr>
          <w:iCs/>
          <w:sz w:val="18"/>
          <w:szCs w:val="18"/>
        </w:rPr>
        <w:t xml:space="preserve">Europaparlamentets och </w:t>
      </w:r>
      <w:r w:rsidRPr="00134261">
        <w:rPr>
          <w:iCs/>
          <w:spacing w:val="-4"/>
          <w:sz w:val="18"/>
          <w:szCs w:val="18"/>
        </w:rPr>
        <w:t>rådets förordning (EU) 2019/2033</w:t>
      </w:r>
      <w:r w:rsidRPr="00134261">
        <w:rPr>
          <w:iCs/>
          <w:sz w:val="18"/>
          <w:szCs w:val="18"/>
        </w:rPr>
        <w:t xml:space="preserve"> av </w:t>
      </w:r>
      <w:r w:rsidRPr="00134261">
        <w:rPr>
          <w:iCs/>
          <w:spacing w:val="-4"/>
          <w:sz w:val="18"/>
          <w:szCs w:val="18"/>
        </w:rPr>
        <w:t>den 27 november 2019 om till</w:t>
      </w:r>
      <w:r w:rsidRPr="00134261">
        <w:rPr>
          <w:iCs/>
          <w:spacing w:val="-4"/>
          <w:sz w:val="18"/>
          <w:szCs w:val="18"/>
        </w:rPr>
        <w:softHyphen/>
        <w:t>synskrav</w:t>
      </w:r>
      <w:r w:rsidRPr="00134261">
        <w:rPr>
          <w:iCs/>
          <w:sz w:val="18"/>
          <w:szCs w:val="18"/>
        </w:rPr>
        <w:t xml:space="preserve"> för värdepappersföretag </w:t>
      </w:r>
      <w:r w:rsidRPr="00134261">
        <w:rPr>
          <w:iCs/>
          <w:spacing w:val="-4"/>
          <w:sz w:val="18"/>
          <w:szCs w:val="18"/>
        </w:rPr>
        <w:t>och om ändring av förordningarna</w:t>
      </w:r>
      <w:r w:rsidRPr="00134261">
        <w:rPr>
          <w:iCs/>
          <w:sz w:val="18"/>
          <w:szCs w:val="18"/>
        </w:rPr>
        <w:t xml:space="preserve"> (EU) nr 1093/2010, (EU) nr 575/2013, (EU) nr 600/2014 och (EU) nr 806/2014, och</w:t>
      </w:r>
    </w:p>
    <w:p w14:paraId="43CE55EA" w14:textId="77777777" w:rsidR="00AC7A74" w:rsidRPr="00134261" w:rsidRDefault="00AC7A74" w:rsidP="00C7656A">
      <w:pPr>
        <w:pStyle w:val="Brdtextmedindrag"/>
        <w:rPr>
          <w:sz w:val="18"/>
          <w:szCs w:val="18"/>
        </w:rPr>
      </w:pPr>
      <w:r w:rsidRPr="00134261">
        <w:rPr>
          <w:i/>
          <w:sz w:val="18"/>
          <w:szCs w:val="18"/>
        </w:rPr>
        <w:t>övriga primärkapitalinstrument</w:t>
      </w:r>
      <w:r w:rsidRPr="00134261">
        <w:rPr>
          <w:sz w:val="18"/>
          <w:szCs w:val="18"/>
        </w:rPr>
        <w:t>: kapitalinstrument som uppfyller vill</w:t>
      </w:r>
      <w:r w:rsidRPr="00134261">
        <w:rPr>
          <w:sz w:val="18"/>
          <w:szCs w:val="18"/>
        </w:rPr>
        <w:softHyphen/>
        <w:t>koren i artikel 52.1 i tillsynsförordningen.</w:t>
      </w:r>
    </w:p>
    <w:p w14:paraId="619ED73B" w14:textId="3C11A111" w:rsidR="00AC7A74" w:rsidRDefault="00AC7A74" w:rsidP="00740384">
      <w:pPr>
        <w:pStyle w:val="Brdtextmedindrag"/>
      </w:pPr>
    </w:p>
    <w:p w14:paraId="2DB9EE2E" w14:textId="6508451D" w:rsidR="00AC7A74" w:rsidRPr="00CB52D0" w:rsidRDefault="00AC7A74" w:rsidP="00C7656A">
      <w:pPr>
        <w:pStyle w:val="Brdtext"/>
        <w:rPr>
          <w:spacing w:val="-4"/>
        </w:rPr>
      </w:pPr>
      <w:r w:rsidRPr="00CB52D0">
        <w:rPr>
          <w:spacing w:val="-4"/>
        </w:rPr>
        <w:lastRenderedPageBreak/>
        <w:t>Paragrafen innehåller definitioner. Ändringarna genomför artikel 2.1.3 i kris</w:t>
      </w:r>
      <w:r w:rsidRPr="00CB52D0">
        <w:rPr>
          <w:spacing w:val="-4"/>
        </w:rPr>
        <w:softHyphen/>
        <w:t>hanteringsdirektivet, i lydelsen enligt arti</w:t>
      </w:r>
      <w:r w:rsidRPr="00CB52D0">
        <w:rPr>
          <w:spacing w:val="-4"/>
        </w:rPr>
        <w:softHyphen/>
        <w:t xml:space="preserve">kel 63.1 i </w:t>
      </w:r>
      <w:r w:rsidRPr="00CB52D0">
        <w:t>värde</w:t>
      </w:r>
      <w:r w:rsidRPr="00CB52D0">
        <w:softHyphen/>
        <w:t>pappersbolags</w:t>
      </w:r>
      <w:r w:rsidRPr="00CB52D0">
        <w:softHyphen/>
        <w:t>direk</w:t>
      </w:r>
      <w:r w:rsidRPr="00CB52D0">
        <w:softHyphen/>
        <w:t>tivet</w:t>
      </w:r>
      <w:r w:rsidR="00362E8E">
        <w:t>,</w:t>
      </w:r>
      <w:r w:rsidRPr="00CB52D0">
        <w:t xml:space="preserve"> </w:t>
      </w:r>
      <w:r w:rsidR="0070587F">
        <w:t>och</w:t>
      </w:r>
      <w:r w:rsidR="0070587F" w:rsidRPr="00CB52D0">
        <w:t xml:space="preserve"> delvis artikel 65 i värdepappersbolagsdirektivet</w:t>
      </w:r>
      <w:r w:rsidR="0070587F" w:rsidRPr="00CB52D0">
        <w:rPr>
          <w:spacing w:val="-4"/>
        </w:rPr>
        <w:t xml:space="preserve">. </w:t>
      </w:r>
      <w:r w:rsidRPr="00CB52D0">
        <w:rPr>
          <w:spacing w:val="-4"/>
        </w:rPr>
        <w:t>Övervägandena finns i avsnitten </w:t>
      </w:r>
      <w:r>
        <w:rPr>
          <w:spacing w:val="-4"/>
        </w:rPr>
        <w:t xml:space="preserve">6.3, </w:t>
      </w:r>
      <w:r w:rsidRPr="00CB52D0">
        <w:rPr>
          <w:spacing w:val="-4"/>
        </w:rPr>
        <w:t>6.4 och 14.2.</w:t>
      </w:r>
    </w:p>
    <w:p w14:paraId="41113686" w14:textId="242B094C" w:rsidR="002C0546" w:rsidRDefault="002C0546" w:rsidP="00C7656A">
      <w:pPr>
        <w:pStyle w:val="Brdtextmedindrag"/>
      </w:pPr>
      <w:r w:rsidRPr="00CB52D0">
        <w:t>Definitione</w:t>
      </w:r>
      <w:r>
        <w:t>n</w:t>
      </w:r>
      <w:r w:rsidRPr="00CB52D0">
        <w:t xml:space="preserve"> av kreditinstitut utvidgas till att omfatta även värde</w:t>
      </w:r>
      <w:r w:rsidRPr="00CB52D0">
        <w:softHyphen/>
        <w:t>pappersbolag som har tillstånd enligt 2 kap. 2 § första stycket 2 och 8 lagen om värdepappersmarknaden, dvs. värdepappersbolag som har tillstånd till att lämna kunder kredit och att ta emot kunders medel på konto.</w:t>
      </w:r>
    </w:p>
    <w:p w14:paraId="4C658ADF" w14:textId="77777777" w:rsidR="002C0546" w:rsidRPr="00CB52D0" w:rsidRDefault="002C0546" w:rsidP="00C7656A">
      <w:pPr>
        <w:pStyle w:val="Brdtextmedindrag"/>
      </w:pPr>
      <w:r>
        <w:t>Definitionerna av gruppbaserad, kapitalbas och tillsynskollegium kompletteras så att de även avser den innebörd dessa termer har i värde</w:t>
      </w:r>
      <w:r>
        <w:softHyphen/>
        <w:t>pappersbolagsförordningen och värdepappersbolagsdirektivet.</w:t>
      </w:r>
    </w:p>
    <w:p w14:paraId="4CC87BA2" w14:textId="77777777" w:rsidR="00AC7A74" w:rsidRPr="00CB52D0" w:rsidRDefault="00AC7A74" w:rsidP="00C7656A">
      <w:pPr>
        <w:pStyle w:val="Brdtextmedindrag"/>
      </w:pPr>
      <w:r w:rsidRPr="00CB52D0">
        <w:t>Definitionen av värdepappersbolag ändras så att den omfattar bara sådana värdepappersbolag som har tillstånd för handel för egen räk</w:t>
      </w:r>
      <w:r w:rsidRPr="00CB52D0">
        <w:softHyphen/>
        <w:t xml:space="preserve">ning eller för garantigivning avseende finansiella instrument och placering av finansiella instrument med ett fast åtagande. Att värdepappersbolag </w:t>
      </w:r>
      <w:r>
        <w:t>med tillstånd att ta emot medel på konto</w:t>
      </w:r>
      <w:r w:rsidRPr="00CB52D0">
        <w:t xml:space="preserve"> ska anses utgöra kreditinstitut följer av defini</w:t>
      </w:r>
      <w:r w:rsidRPr="00CB52D0">
        <w:softHyphen/>
        <w:t xml:space="preserve">tionen av kreditinstitut. </w:t>
      </w:r>
    </w:p>
    <w:p w14:paraId="423BC5BA" w14:textId="0C45ACD6" w:rsidR="00AC7A74" w:rsidRPr="00CB52D0" w:rsidRDefault="00AC7A74" w:rsidP="00C7656A">
      <w:pPr>
        <w:pStyle w:val="Brdtextmedindrag"/>
      </w:pPr>
      <w:r w:rsidRPr="00CB52D0">
        <w:t xml:space="preserve">I paragrafen införs även en </w:t>
      </w:r>
      <w:r w:rsidR="000F0CE2">
        <w:t>kortform för</w:t>
      </w:r>
      <w:r w:rsidRPr="00CB52D0">
        <w:t xml:space="preserve"> värdepappersbolags</w:t>
      </w:r>
      <w:r w:rsidRPr="00CB52D0">
        <w:softHyphen/>
        <w:t>förord</w:t>
      </w:r>
      <w:r w:rsidRPr="00CB52D0">
        <w:softHyphen/>
        <w:t xml:space="preserve">ningen. </w:t>
      </w:r>
      <w:r w:rsidR="00134261">
        <w:t>Hänvisningen till förordningen</w:t>
      </w:r>
      <w:r w:rsidRPr="00CB52D0">
        <w:t xml:space="preserve"> är dynamisk.</w:t>
      </w:r>
    </w:p>
    <w:p w14:paraId="1FD7E717" w14:textId="77777777" w:rsidR="00AC7A74" w:rsidRPr="00CB52D0" w:rsidRDefault="00AC7A74" w:rsidP="00C7656A">
      <w:pPr>
        <w:pStyle w:val="Rubrik4utannumrering"/>
      </w:pPr>
      <w:r w:rsidRPr="00CB52D0">
        <w:t>27 kap. Finansiering av resolution</w:t>
      </w:r>
    </w:p>
    <w:p w14:paraId="4583865D" w14:textId="082B57A2" w:rsidR="00AC7A74" w:rsidRPr="00362E8E" w:rsidRDefault="00AC7A74" w:rsidP="00C7656A">
      <w:pPr>
        <w:pStyle w:val="Brdtext"/>
        <w:rPr>
          <w:sz w:val="18"/>
          <w:szCs w:val="18"/>
        </w:rPr>
      </w:pPr>
      <w:r w:rsidRPr="00362E8E">
        <w:rPr>
          <w:b/>
          <w:sz w:val="18"/>
          <w:szCs w:val="18"/>
        </w:rPr>
        <w:t>13 §</w:t>
      </w:r>
      <w:r w:rsidRPr="00362E8E">
        <w:rPr>
          <w:sz w:val="18"/>
          <w:szCs w:val="18"/>
        </w:rPr>
        <w:t>    Avgiftsskyldiga ska betala årliga resolutionsavgifter. De samman</w:t>
      </w:r>
      <w:r w:rsidRPr="00362E8E">
        <w:rPr>
          <w:sz w:val="18"/>
          <w:szCs w:val="18"/>
        </w:rPr>
        <w:softHyphen/>
        <w:t xml:space="preserve">lagda resolutionsavgifterna för ett år ska uppgå till 0,05 procent av det totala underlag för samtliga avgiftsskyldiga som beräknas enligt 14 § (avgiftsunderlaget). </w:t>
      </w:r>
    </w:p>
    <w:p w14:paraId="61C666EA" w14:textId="77777777" w:rsidR="00AC7A74" w:rsidRPr="00134261" w:rsidRDefault="00AC7A74" w:rsidP="00C7656A">
      <w:pPr>
        <w:pStyle w:val="Brdtextmedindrag"/>
        <w:rPr>
          <w:sz w:val="18"/>
          <w:szCs w:val="18"/>
        </w:rPr>
      </w:pPr>
      <w:r w:rsidRPr="00134261">
        <w:rPr>
          <w:sz w:val="18"/>
          <w:szCs w:val="18"/>
        </w:rPr>
        <w:t>Om inte annat följer av tredje stycket fastställs den resolutions</w:t>
      </w:r>
      <w:r w:rsidRPr="00134261">
        <w:rPr>
          <w:sz w:val="18"/>
          <w:szCs w:val="18"/>
        </w:rPr>
        <w:softHyphen/>
        <w:t>avgift som en avgiftsskyldig ska betala i enlighet med förordningen om resolutions</w:t>
      </w:r>
      <w:r w:rsidRPr="00134261">
        <w:rPr>
          <w:sz w:val="18"/>
          <w:szCs w:val="18"/>
        </w:rPr>
        <w:softHyphen/>
        <w:t>avgifter.</w:t>
      </w:r>
    </w:p>
    <w:p w14:paraId="2D622F11" w14:textId="4F624B73" w:rsidR="00AC7A74" w:rsidRPr="00134261" w:rsidRDefault="00AC7A74" w:rsidP="00C7656A">
      <w:pPr>
        <w:pStyle w:val="Brdtextmedindrag"/>
        <w:rPr>
          <w:sz w:val="18"/>
          <w:szCs w:val="18"/>
        </w:rPr>
      </w:pPr>
      <w:r w:rsidRPr="0001218A">
        <w:rPr>
          <w:sz w:val="18"/>
          <w:szCs w:val="18"/>
        </w:rPr>
        <w:t>Det som i artiklarna 4.1, 6–9, 12.1, 14.2, 14.3, 14.6 och 17.2 i förordningen om resolutions</w:t>
      </w:r>
      <w:r w:rsidRPr="0001218A">
        <w:rPr>
          <w:sz w:val="18"/>
          <w:szCs w:val="18"/>
        </w:rPr>
        <w:softHyphen/>
        <w:t>avgifter anges om metoden för risk</w:t>
      </w:r>
      <w:r w:rsidRPr="0001218A">
        <w:rPr>
          <w:sz w:val="18"/>
          <w:szCs w:val="18"/>
        </w:rPr>
        <w:softHyphen/>
        <w:t xml:space="preserve">justering av resolutionsavgift och om uppgiftsskyldighet, ska inte tillämpas för EES-filialer. För </w:t>
      </w:r>
      <w:r w:rsidRPr="0001218A">
        <w:rPr>
          <w:i/>
          <w:sz w:val="18"/>
          <w:szCs w:val="18"/>
        </w:rPr>
        <w:t>EES-filialer</w:t>
      </w:r>
      <w:r w:rsidRPr="0001218A">
        <w:rPr>
          <w:sz w:val="18"/>
          <w:szCs w:val="18"/>
        </w:rPr>
        <w:t xml:space="preserve"> ska riskjustering av resolu</w:t>
      </w:r>
      <w:r w:rsidRPr="0001218A">
        <w:rPr>
          <w:sz w:val="18"/>
          <w:szCs w:val="18"/>
        </w:rPr>
        <w:softHyphen/>
        <w:t>tionsavgift ske i enlig</w:t>
      </w:r>
      <w:r w:rsidRPr="0001218A">
        <w:rPr>
          <w:sz w:val="18"/>
          <w:szCs w:val="18"/>
        </w:rPr>
        <w:softHyphen/>
        <w:t>het med de kriterier som anges i a</w:t>
      </w:r>
      <w:r w:rsidRPr="0001218A">
        <w:rPr>
          <w:spacing w:val="-5"/>
          <w:sz w:val="18"/>
          <w:szCs w:val="18"/>
        </w:rPr>
        <w:t>rtikel 103.7 i krishanteringsdirek</w:t>
      </w:r>
      <w:r w:rsidRPr="0001218A">
        <w:rPr>
          <w:spacing w:val="-5"/>
          <w:sz w:val="18"/>
          <w:szCs w:val="18"/>
        </w:rPr>
        <w:softHyphen/>
        <w:t>tiv</w:t>
      </w:r>
      <w:r w:rsidRPr="0001218A">
        <w:rPr>
          <w:sz w:val="18"/>
          <w:szCs w:val="18"/>
        </w:rPr>
        <w:t>et och före</w:t>
      </w:r>
      <w:r w:rsidRPr="0001218A">
        <w:rPr>
          <w:sz w:val="18"/>
          <w:szCs w:val="18"/>
        </w:rPr>
        <w:softHyphen/>
        <w:t>skrifter som har meddelats</w:t>
      </w:r>
      <w:r w:rsidRPr="0001218A">
        <w:rPr>
          <w:spacing w:val="-4"/>
          <w:sz w:val="18"/>
          <w:szCs w:val="18"/>
        </w:rPr>
        <w:t xml:space="preserve"> med stöd av 29 kap.</w:t>
      </w:r>
      <w:r w:rsidRPr="0001218A">
        <w:rPr>
          <w:sz w:val="18"/>
          <w:szCs w:val="18"/>
        </w:rPr>
        <w:t xml:space="preserve"> 1 § 11</w:t>
      </w:r>
      <w:r w:rsidRPr="00134261">
        <w:rPr>
          <w:sz w:val="18"/>
          <w:szCs w:val="18"/>
        </w:rPr>
        <w:t>.</w:t>
      </w:r>
    </w:p>
    <w:p w14:paraId="35E7069F" w14:textId="77777777" w:rsidR="00AC7A74" w:rsidRPr="00134261" w:rsidRDefault="00AC7A74" w:rsidP="00C7656A">
      <w:pPr>
        <w:pStyle w:val="Brdtextmedindrag"/>
        <w:rPr>
          <w:sz w:val="18"/>
          <w:szCs w:val="18"/>
        </w:rPr>
      </w:pPr>
      <w:r w:rsidRPr="00134261">
        <w:rPr>
          <w:sz w:val="18"/>
          <w:szCs w:val="18"/>
        </w:rPr>
        <w:t>Resolutionsavgift ska betalas så länge som behållningen i resolu</w:t>
      </w:r>
      <w:r w:rsidRPr="00134261">
        <w:rPr>
          <w:sz w:val="18"/>
          <w:szCs w:val="18"/>
        </w:rPr>
        <w:softHyphen/>
        <w:t>tions</w:t>
      </w:r>
      <w:r w:rsidRPr="00134261">
        <w:rPr>
          <w:sz w:val="18"/>
          <w:szCs w:val="18"/>
        </w:rPr>
        <w:softHyphen/>
        <w:t>reserven vid utgången av det år avgiften avser understiger tre procent av de garanterade insättningarna.</w:t>
      </w:r>
    </w:p>
    <w:p w14:paraId="08F56268" w14:textId="7ABEACA7" w:rsidR="00AC7A74" w:rsidRDefault="00AC7A74" w:rsidP="00C7656A">
      <w:pPr>
        <w:pStyle w:val="Brdtextmedindrag"/>
      </w:pPr>
    </w:p>
    <w:p w14:paraId="5C1E20D7" w14:textId="7FB31E39" w:rsidR="00AC7A74" w:rsidRPr="00CB52D0" w:rsidRDefault="00AC7A74" w:rsidP="00C7656A">
      <w:pPr>
        <w:pStyle w:val="Brdtext"/>
        <w:rPr>
          <w:spacing w:val="-4"/>
        </w:rPr>
      </w:pPr>
      <w:r w:rsidRPr="00CB52D0">
        <w:rPr>
          <w:spacing w:val="-4"/>
        </w:rPr>
        <w:t xml:space="preserve">Paragrafen innehåller bestämmelser om resolutionsavgift. Ändringarna genomför delvis artikel 65 i värdepappersbolagsdirektivet. Övervägandena finns i avsnitt 14.2. </w:t>
      </w:r>
    </w:p>
    <w:p w14:paraId="0ADEAD9A" w14:textId="77777777" w:rsidR="00AC7A74" w:rsidRPr="00CB52D0" w:rsidRDefault="00AC7A74" w:rsidP="00C7656A">
      <w:pPr>
        <w:pStyle w:val="Brdtextmedindrag"/>
      </w:pPr>
      <w:r w:rsidRPr="00CB52D0">
        <w:rPr>
          <w:spacing w:val="-4"/>
        </w:rPr>
        <w:t>I</w:t>
      </w:r>
      <w:r w:rsidRPr="00CB52D0">
        <w:t xml:space="preserve"> </w:t>
      </w:r>
      <w:r w:rsidRPr="00CB52D0">
        <w:rPr>
          <w:i/>
        </w:rPr>
        <w:t>tredje stycket</w:t>
      </w:r>
      <w:r w:rsidRPr="00CB52D0">
        <w:t xml:space="preserve"> tas en hänvisning bort när det gäller vissa värde</w:t>
      </w:r>
      <w:r w:rsidRPr="00CB52D0">
        <w:softHyphen/>
        <w:t>pappers</w:t>
      </w:r>
      <w:r w:rsidRPr="00CB52D0">
        <w:softHyphen/>
        <w:t xml:space="preserve">bolag som omfattas av en viss definition i tillsynsförordningen respektive driver viss verksamhet som avses i </w:t>
      </w:r>
      <w:r w:rsidRPr="00CB52D0">
        <w:rPr>
          <w:iCs/>
        </w:rPr>
        <w:t>Europa</w:t>
      </w:r>
      <w:r w:rsidRPr="00CB52D0">
        <w:rPr>
          <w:iCs/>
        </w:rPr>
        <w:softHyphen/>
        <w:t>parlamentets och rådets direktiv 2</w:t>
      </w:r>
      <w:r w:rsidRPr="00CB52D0">
        <w:rPr>
          <w:iCs/>
          <w:spacing w:val="-4"/>
        </w:rPr>
        <w:t>004/39/EG</w:t>
      </w:r>
      <w:r w:rsidRPr="00CB52D0">
        <w:t>. Ändringen är en följd av att sådana värdepappers</w:t>
      </w:r>
      <w:r w:rsidRPr="00CB52D0">
        <w:softHyphen/>
        <w:t>bolag inte längre ska tillämpa tillsyns</w:t>
      </w:r>
      <w:r w:rsidRPr="00CB52D0">
        <w:softHyphen/>
        <w:t>förordningen.</w:t>
      </w:r>
    </w:p>
    <w:p w14:paraId="7FF26C9D" w14:textId="77777777" w:rsidR="00932002" w:rsidRPr="00932002" w:rsidRDefault="00932002">
      <w:pPr>
        <w:pStyle w:val="Brdtextmedindrag"/>
        <w:sectPr w:rsidR="00932002" w:rsidRPr="00932002" w:rsidSect="00064433">
          <w:headerReference w:type="even" r:id="rId142"/>
          <w:headerReference w:type="default" r:id="rId143"/>
          <w:footerReference w:type="even" r:id="rId144"/>
          <w:footerReference w:type="default" r:id="rId145"/>
          <w:footerReference w:type="first" r:id="rId146"/>
          <w:footnotePr>
            <w:numRestart w:val="eachSect"/>
          </w:footnotePr>
          <w:pgSz w:w="9356" w:h="13721" w:code="9"/>
          <w:pgMar w:top="794" w:right="2438" w:bottom="1191" w:left="1021" w:header="0" w:footer="709" w:gutter="0"/>
          <w:cols w:space="708"/>
          <w:docGrid w:linePitch="360"/>
        </w:sectPr>
      </w:pPr>
    </w:p>
    <w:p w14:paraId="1B9B515D" w14:textId="7B550DF5" w:rsidR="00920097" w:rsidRDefault="00B659D8" w:rsidP="00224569">
      <w:pPr>
        <w:pStyle w:val="Bilagarubrik"/>
      </w:pPr>
      <w:bookmarkStart w:id="471" w:name="_Toc68700566"/>
      <w:r w:rsidRPr="00B25446">
        <w:lastRenderedPageBreak/>
        <w:t xml:space="preserve">Europaparlamentets och </w:t>
      </w:r>
      <w:r w:rsidR="0028584D">
        <w:t>r</w:t>
      </w:r>
      <w:r w:rsidRPr="00B25446">
        <w:t xml:space="preserve">ådets </w:t>
      </w:r>
      <w:r w:rsidR="0028584D">
        <w:t>f</w:t>
      </w:r>
      <w:r w:rsidRPr="00B25446">
        <w:t>örordning (EU) 2019/2033 av den 27 november 2019 om tillsynskrav för värdepappersföretag och om ändring av förordningarna (EU) nr 1093/2010, (EU) nr 575/2013, (EU) nr 600/2014 och (EU) nr 806/2014</w:t>
      </w:r>
      <w:bookmarkEnd w:id="471"/>
    </w:p>
    <w:p w14:paraId="5FBE0133" w14:textId="77777777" w:rsidR="00224569" w:rsidRDefault="00B659D8" w:rsidP="00224569">
      <w:pPr>
        <w:pStyle w:val="Brdtext"/>
      </w:pPr>
      <w:r>
        <w:t>63 sid</w:t>
      </w:r>
    </w:p>
    <w:p w14:paraId="2047A1CB" w14:textId="77777777" w:rsidR="004E709A" w:rsidRDefault="004E709A" w:rsidP="004E709A">
      <w:pPr>
        <w:pStyle w:val="Brdtextmedindrag"/>
      </w:pPr>
    </w:p>
    <w:p w14:paraId="39A4E62E" w14:textId="4D397F65" w:rsidR="004E709A" w:rsidRDefault="004E709A">
      <w:pPr>
        <w:spacing w:line="2" w:lineRule="auto"/>
        <w:rPr>
          <w:rFonts w:ascii="Times New Roman" w:hAnsi="Times New Roman"/>
          <w:sz w:val="20"/>
        </w:rPr>
      </w:pPr>
      <w:r>
        <w:br w:type="page"/>
      </w:r>
    </w:p>
    <w:p w14:paraId="31D93376" w14:textId="749813AD" w:rsidR="004E709A" w:rsidRDefault="004E709A">
      <w:pPr>
        <w:spacing w:line="2" w:lineRule="auto"/>
        <w:rPr>
          <w:rFonts w:ascii="Times New Roman" w:hAnsi="Times New Roman"/>
          <w:sz w:val="20"/>
        </w:rPr>
      </w:pPr>
      <w:r>
        <w:lastRenderedPageBreak/>
        <w:br w:type="page"/>
      </w:r>
    </w:p>
    <w:p w14:paraId="0937BD93" w14:textId="3A706F45" w:rsidR="004E709A" w:rsidRDefault="004E709A">
      <w:pPr>
        <w:spacing w:line="2" w:lineRule="auto"/>
        <w:rPr>
          <w:rFonts w:ascii="Times New Roman" w:hAnsi="Times New Roman"/>
          <w:sz w:val="20"/>
        </w:rPr>
      </w:pPr>
      <w:r>
        <w:lastRenderedPageBreak/>
        <w:br w:type="page"/>
      </w:r>
    </w:p>
    <w:p w14:paraId="06696CC2" w14:textId="157DF4EB" w:rsidR="004E709A" w:rsidRDefault="004E709A">
      <w:pPr>
        <w:spacing w:line="2" w:lineRule="auto"/>
        <w:rPr>
          <w:rFonts w:ascii="Times New Roman" w:hAnsi="Times New Roman"/>
          <w:sz w:val="20"/>
        </w:rPr>
      </w:pPr>
      <w:r>
        <w:lastRenderedPageBreak/>
        <w:br w:type="page"/>
      </w:r>
    </w:p>
    <w:p w14:paraId="1C2995D1" w14:textId="0265407B" w:rsidR="004E709A" w:rsidRDefault="004E709A">
      <w:pPr>
        <w:spacing w:line="2" w:lineRule="auto"/>
        <w:rPr>
          <w:rFonts w:ascii="Times New Roman" w:hAnsi="Times New Roman"/>
          <w:sz w:val="20"/>
        </w:rPr>
      </w:pPr>
      <w:r>
        <w:lastRenderedPageBreak/>
        <w:br w:type="page"/>
      </w:r>
    </w:p>
    <w:p w14:paraId="01676217" w14:textId="762AB0B2" w:rsidR="004E709A" w:rsidRDefault="004E709A">
      <w:pPr>
        <w:spacing w:line="2" w:lineRule="auto"/>
        <w:rPr>
          <w:rFonts w:ascii="Times New Roman" w:hAnsi="Times New Roman"/>
          <w:sz w:val="20"/>
        </w:rPr>
      </w:pPr>
      <w:r>
        <w:lastRenderedPageBreak/>
        <w:br w:type="page"/>
      </w:r>
    </w:p>
    <w:p w14:paraId="5EC9912C" w14:textId="75D31D06" w:rsidR="004E709A" w:rsidRDefault="004E709A">
      <w:pPr>
        <w:spacing w:line="2" w:lineRule="auto"/>
        <w:rPr>
          <w:rFonts w:ascii="Times New Roman" w:hAnsi="Times New Roman"/>
          <w:sz w:val="20"/>
        </w:rPr>
      </w:pPr>
      <w:r>
        <w:lastRenderedPageBreak/>
        <w:br w:type="page"/>
      </w:r>
    </w:p>
    <w:p w14:paraId="3F0D596E" w14:textId="7E2C9A50" w:rsidR="004E709A" w:rsidRDefault="004E709A">
      <w:pPr>
        <w:spacing w:line="2" w:lineRule="auto"/>
        <w:rPr>
          <w:rFonts w:ascii="Times New Roman" w:hAnsi="Times New Roman"/>
          <w:sz w:val="20"/>
        </w:rPr>
      </w:pPr>
      <w:r>
        <w:lastRenderedPageBreak/>
        <w:br w:type="page"/>
      </w:r>
    </w:p>
    <w:p w14:paraId="1028E899" w14:textId="0C70010A" w:rsidR="004E709A" w:rsidRDefault="004E709A">
      <w:pPr>
        <w:spacing w:line="2" w:lineRule="auto"/>
        <w:rPr>
          <w:rFonts w:ascii="Times New Roman" w:hAnsi="Times New Roman"/>
          <w:sz w:val="20"/>
        </w:rPr>
      </w:pPr>
      <w:r>
        <w:lastRenderedPageBreak/>
        <w:br w:type="page"/>
      </w:r>
    </w:p>
    <w:p w14:paraId="3FE48CBD" w14:textId="3DF7F9AA" w:rsidR="004E709A" w:rsidRDefault="004E709A">
      <w:pPr>
        <w:spacing w:line="2" w:lineRule="auto"/>
        <w:rPr>
          <w:rFonts w:ascii="Times New Roman" w:hAnsi="Times New Roman"/>
          <w:sz w:val="20"/>
        </w:rPr>
      </w:pPr>
      <w:r>
        <w:lastRenderedPageBreak/>
        <w:br w:type="page"/>
      </w:r>
    </w:p>
    <w:p w14:paraId="6D31C1C7" w14:textId="28E3D306" w:rsidR="004E709A" w:rsidRDefault="004E709A">
      <w:pPr>
        <w:spacing w:line="2" w:lineRule="auto"/>
        <w:rPr>
          <w:rFonts w:ascii="Times New Roman" w:hAnsi="Times New Roman"/>
          <w:sz w:val="20"/>
        </w:rPr>
      </w:pPr>
      <w:r>
        <w:lastRenderedPageBreak/>
        <w:br w:type="page"/>
      </w:r>
    </w:p>
    <w:p w14:paraId="47235E07" w14:textId="32DB0C02" w:rsidR="004E709A" w:rsidRDefault="004E709A">
      <w:pPr>
        <w:spacing w:line="2" w:lineRule="auto"/>
        <w:rPr>
          <w:rFonts w:ascii="Times New Roman" w:hAnsi="Times New Roman"/>
          <w:sz w:val="20"/>
        </w:rPr>
      </w:pPr>
      <w:r>
        <w:lastRenderedPageBreak/>
        <w:br w:type="page"/>
      </w:r>
    </w:p>
    <w:p w14:paraId="18687DEC" w14:textId="7BB38E5D" w:rsidR="004E709A" w:rsidRDefault="004E709A">
      <w:pPr>
        <w:spacing w:line="2" w:lineRule="auto"/>
        <w:rPr>
          <w:rFonts w:ascii="Times New Roman" w:hAnsi="Times New Roman"/>
          <w:sz w:val="20"/>
        </w:rPr>
      </w:pPr>
      <w:r>
        <w:lastRenderedPageBreak/>
        <w:br w:type="page"/>
      </w:r>
    </w:p>
    <w:p w14:paraId="32697880" w14:textId="1340A3F0" w:rsidR="004E709A" w:rsidRDefault="004E709A">
      <w:pPr>
        <w:spacing w:line="2" w:lineRule="auto"/>
        <w:rPr>
          <w:rFonts w:ascii="Times New Roman" w:hAnsi="Times New Roman"/>
          <w:sz w:val="20"/>
        </w:rPr>
      </w:pPr>
      <w:r>
        <w:lastRenderedPageBreak/>
        <w:br w:type="page"/>
      </w:r>
    </w:p>
    <w:p w14:paraId="31DDF512" w14:textId="2B0F86F0" w:rsidR="004E709A" w:rsidRDefault="004E709A">
      <w:pPr>
        <w:spacing w:line="2" w:lineRule="auto"/>
        <w:rPr>
          <w:rFonts w:ascii="Times New Roman" w:hAnsi="Times New Roman"/>
          <w:sz w:val="20"/>
        </w:rPr>
      </w:pPr>
      <w:r>
        <w:lastRenderedPageBreak/>
        <w:br w:type="page"/>
      </w:r>
    </w:p>
    <w:p w14:paraId="0DB85F09" w14:textId="7522986F" w:rsidR="004E709A" w:rsidRDefault="004E709A">
      <w:pPr>
        <w:spacing w:line="2" w:lineRule="auto"/>
        <w:rPr>
          <w:rFonts w:ascii="Times New Roman" w:hAnsi="Times New Roman"/>
          <w:sz w:val="20"/>
        </w:rPr>
      </w:pPr>
      <w:r>
        <w:lastRenderedPageBreak/>
        <w:br w:type="page"/>
      </w:r>
    </w:p>
    <w:p w14:paraId="4B3ED50E" w14:textId="4480684E" w:rsidR="004E709A" w:rsidRDefault="004E709A">
      <w:pPr>
        <w:spacing w:line="2" w:lineRule="auto"/>
        <w:rPr>
          <w:rFonts w:ascii="Times New Roman" w:hAnsi="Times New Roman"/>
          <w:sz w:val="20"/>
        </w:rPr>
      </w:pPr>
      <w:r>
        <w:lastRenderedPageBreak/>
        <w:br w:type="page"/>
      </w:r>
    </w:p>
    <w:p w14:paraId="0D2E5999" w14:textId="462FED37" w:rsidR="004E709A" w:rsidRDefault="004E709A">
      <w:pPr>
        <w:spacing w:line="2" w:lineRule="auto"/>
        <w:rPr>
          <w:rFonts w:ascii="Times New Roman" w:hAnsi="Times New Roman"/>
          <w:sz w:val="20"/>
        </w:rPr>
      </w:pPr>
      <w:r>
        <w:lastRenderedPageBreak/>
        <w:br w:type="page"/>
      </w:r>
    </w:p>
    <w:p w14:paraId="37AC3E62" w14:textId="65E2028D" w:rsidR="004E709A" w:rsidRDefault="004E709A">
      <w:pPr>
        <w:spacing w:line="2" w:lineRule="auto"/>
        <w:rPr>
          <w:rFonts w:ascii="Times New Roman" w:hAnsi="Times New Roman"/>
          <w:sz w:val="20"/>
        </w:rPr>
      </w:pPr>
      <w:r>
        <w:lastRenderedPageBreak/>
        <w:br w:type="page"/>
      </w:r>
    </w:p>
    <w:p w14:paraId="2A88C9F8" w14:textId="5CB8F467" w:rsidR="004E709A" w:rsidRDefault="004E709A">
      <w:pPr>
        <w:spacing w:line="2" w:lineRule="auto"/>
        <w:rPr>
          <w:rFonts w:ascii="Times New Roman" w:hAnsi="Times New Roman"/>
          <w:sz w:val="20"/>
        </w:rPr>
      </w:pPr>
      <w:r>
        <w:lastRenderedPageBreak/>
        <w:br w:type="page"/>
      </w:r>
    </w:p>
    <w:p w14:paraId="3E84EDEF" w14:textId="0CA8AD7D" w:rsidR="004E709A" w:rsidRDefault="004E709A">
      <w:pPr>
        <w:spacing w:line="2" w:lineRule="auto"/>
        <w:rPr>
          <w:rFonts w:ascii="Times New Roman" w:hAnsi="Times New Roman"/>
          <w:sz w:val="20"/>
        </w:rPr>
      </w:pPr>
      <w:r>
        <w:lastRenderedPageBreak/>
        <w:br w:type="page"/>
      </w:r>
    </w:p>
    <w:p w14:paraId="3E1448B6" w14:textId="2B363FB7" w:rsidR="004E709A" w:rsidRDefault="004E709A">
      <w:pPr>
        <w:spacing w:line="2" w:lineRule="auto"/>
        <w:rPr>
          <w:rFonts w:ascii="Times New Roman" w:hAnsi="Times New Roman"/>
          <w:sz w:val="20"/>
        </w:rPr>
      </w:pPr>
      <w:r>
        <w:lastRenderedPageBreak/>
        <w:br w:type="page"/>
      </w:r>
    </w:p>
    <w:p w14:paraId="5B3721E6" w14:textId="6D1C6D43" w:rsidR="004E709A" w:rsidRDefault="004E709A">
      <w:pPr>
        <w:spacing w:line="2" w:lineRule="auto"/>
        <w:rPr>
          <w:rFonts w:ascii="Times New Roman" w:hAnsi="Times New Roman"/>
          <w:sz w:val="20"/>
        </w:rPr>
      </w:pPr>
      <w:r>
        <w:lastRenderedPageBreak/>
        <w:br w:type="page"/>
      </w:r>
    </w:p>
    <w:p w14:paraId="76989514" w14:textId="569C1647" w:rsidR="004E709A" w:rsidRDefault="004E709A">
      <w:pPr>
        <w:spacing w:line="2" w:lineRule="auto"/>
        <w:rPr>
          <w:rFonts w:ascii="Times New Roman" w:hAnsi="Times New Roman"/>
          <w:sz w:val="20"/>
        </w:rPr>
      </w:pPr>
      <w:r>
        <w:lastRenderedPageBreak/>
        <w:br w:type="page"/>
      </w:r>
    </w:p>
    <w:p w14:paraId="3D0F7EEE" w14:textId="168541D6" w:rsidR="004E709A" w:rsidRDefault="004E709A">
      <w:pPr>
        <w:spacing w:line="2" w:lineRule="auto"/>
        <w:rPr>
          <w:rFonts w:ascii="Times New Roman" w:hAnsi="Times New Roman"/>
          <w:sz w:val="20"/>
        </w:rPr>
      </w:pPr>
      <w:r>
        <w:lastRenderedPageBreak/>
        <w:br w:type="page"/>
      </w:r>
    </w:p>
    <w:p w14:paraId="113B6C43" w14:textId="2FB4FEB0" w:rsidR="004E709A" w:rsidRDefault="004E709A">
      <w:pPr>
        <w:spacing w:line="2" w:lineRule="auto"/>
        <w:rPr>
          <w:rFonts w:ascii="Times New Roman" w:hAnsi="Times New Roman"/>
          <w:sz w:val="20"/>
        </w:rPr>
      </w:pPr>
      <w:r>
        <w:lastRenderedPageBreak/>
        <w:br w:type="page"/>
      </w:r>
    </w:p>
    <w:p w14:paraId="4D9B7031" w14:textId="5F2BE1DD" w:rsidR="004E709A" w:rsidRDefault="004E709A">
      <w:pPr>
        <w:spacing w:line="2" w:lineRule="auto"/>
        <w:rPr>
          <w:rFonts w:ascii="Times New Roman" w:hAnsi="Times New Roman"/>
          <w:sz w:val="20"/>
        </w:rPr>
      </w:pPr>
      <w:r>
        <w:lastRenderedPageBreak/>
        <w:br w:type="page"/>
      </w:r>
    </w:p>
    <w:p w14:paraId="3184C1DD" w14:textId="4D0E0850" w:rsidR="004E709A" w:rsidRDefault="004E709A">
      <w:pPr>
        <w:spacing w:line="2" w:lineRule="auto"/>
        <w:rPr>
          <w:rFonts w:ascii="Times New Roman" w:hAnsi="Times New Roman"/>
          <w:sz w:val="20"/>
        </w:rPr>
      </w:pPr>
      <w:r>
        <w:lastRenderedPageBreak/>
        <w:br w:type="page"/>
      </w:r>
    </w:p>
    <w:p w14:paraId="2E61B46A" w14:textId="755307B1" w:rsidR="004E709A" w:rsidRDefault="004E709A">
      <w:pPr>
        <w:spacing w:line="2" w:lineRule="auto"/>
        <w:rPr>
          <w:rFonts w:ascii="Times New Roman" w:hAnsi="Times New Roman"/>
          <w:sz w:val="20"/>
        </w:rPr>
      </w:pPr>
      <w:r>
        <w:lastRenderedPageBreak/>
        <w:br w:type="page"/>
      </w:r>
    </w:p>
    <w:p w14:paraId="0D5B128E" w14:textId="79E391CC" w:rsidR="004E709A" w:rsidRDefault="004E709A">
      <w:pPr>
        <w:spacing w:line="2" w:lineRule="auto"/>
        <w:rPr>
          <w:rFonts w:ascii="Times New Roman" w:hAnsi="Times New Roman"/>
          <w:sz w:val="20"/>
        </w:rPr>
      </w:pPr>
      <w:r>
        <w:lastRenderedPageBreak/>
        <w:br w:type="page"/>
      </w:r>
    </w:p>
    <w:p w14:paraId="2A5D3280" w14:textId="546727D9" w:rsidR="004E709A" w:rsidRDefault="004E709A">
      <w:pPr>
        <w:spacing w:line="2" w:lineRule="auto"/>
        <w:rPr>
          <w:rFonts w:ascii="Times New Roman" w:hAnsi="Times New Roman"/>
          <w:sz w:val="20"/>
        </w:rPr>
      </w:pPr>
      <w:r>
        <w:lastRenderedPageBreak/>
        <w:br w:type="page"/>
      </w:r>
    </w:p>
    <w:p w14:paraId="14709763" w14:textId="3E6C657D" w:rsidR="004E709A" w:rsidRDefault="004E709A">
      <w:pPr>
        <w:spacing w:line="2" w:lineRule="auto"/>
        <w:rPr>
          <w:rFonts w:ascii="Times New Roman" w:hAnsi="Times New Roman"/>
          <w:sz w:val="20"/>
        </w:rPr>
      </w:pPr>
      <w:r>
        <w:lastRenderedPageBreak/>
        <w:br w:type="page"/>
      </w:r>
    </w:p>
    <w:p w14:paraId="5F7E52E9" w14:textId="0C3FA112" w:rsidR="004E709A" w:rsidRDefault="004E709A">
      <w:pPr>
        <w:spacing w:line="2" w:lineRule="auto"/>
        <w:rPr>
          <w:rFonts w:ascii="Times New Roman" w:hAnsi="Times New Roman"/>
          <w:sz w:val="20"/>
        </w:rPr>
      </w:pPr>
      <w:r>
        <w:lastRenderedPageBreak/>
        <w:br w:type="page"/>
      </w:r>
    </w:p>
    <w:p w14:paraId="0012DCA6" w14:textId="6EA78D1D" w:rsidR="004E709A" w:rsidRDefault="004E709A">
      <w:pPr>
        <w:spacing w:line="2" w:lineRule="auto"/>
        <w:rPr>
          <w:rFonts w:ascii="Times New Roman" w:hAnsi="Times New Roman"/>
          <w:sz w:val="20"/>
        </w:rPr>
      </w:pPr>
      <w:r>
        <w:lastRenderedPageBreak/>
        <w:br w:type="page"/>
      </w:r>
    </w:p>
    <w:p w14:paraId="2CDD9650" w14:textId="4BDC373B" w:rsidR="004E709A" w:rsidRDefault="004E709A">
      <w:pPr>
        <w:spacing w:line="2" w:lineRule="auto"/>
        <w:rPr>
          <w:rFonts w:ascii="Times New Roman" w:hAnsi="Times New Roman"/>
          <w:sz w:val="20"/>
        </w:rPr>
      </w:pPr>
      <w:r>
        <w:lastRenderedPageBreak/>
        <w:br w:type="page"/>
      </w:r>
    </w:p>
    <w:p w14:paraId="5A3FA6CD" w14:textId="56EEF48B" w:rsidR="004E709A" w:rsidRDefault="004E709A">
      <w:pPr>
        <w:spacing w:line="2" w:lineRule="auto"/>
        <w:rPr>
          <w:rFonts w:ascii="Times New Roman" w:hAnsi="Times New Roman"/>
          <w:sz w:val="20"/>
        </w:rPr>
      </w:pPr>
      <w:r>
        <w:lastRenderedPageBreak/>
        <w:br w:type="page"/>
      </w:r>
    </w:p>
    <w:p w14:paraId="28284BD1" w14:textId="2CF16A2B" w:rsidR="004E709A" w:rsidRDefault="004E709A">
      <w:pPr>
        <w:spacing w:line="2" w:lineRule="auto"/>
        <w:rPr>
          <w:rFonts w:ascii="Times New Roman" w:hAnsi="Times New Roman"/>
          <w:sz w:val="20"/>
        </w:rPr>
      </w:pPr>
      <w:r>
        <w:lastRenderedPageBreak/>
        <w:br w:type="page"/>
      </w:r>
    </w:p>
    <w:p w14:paraId="4482B3E9" w14:textId="653CC5A3" w:rsidR="004E709A" w:rsidRDefault="004E709A">
      <w:pPr>
        <w:spacing w:line="2" w:lineRule="auto"/>
        <w:rPr>
          <w:rFonts w:ascii="Times New Roman" w:hAnsi="Times New Roman"/>
          <w:sz w:val="20"/>
        </w:rPr>
      </w:pPr>
      <w:r>
        <w:lastRenderedPageBreak/>
        <w:br w:type="page"/>
      </w:r>
    </w:p>
    <w:p w14:paraId="6776EFCE" w14:textId="58DA99C3" w:rsidR="004E709A" w:rsidRDefault="004E709A">
      <w:pPr>
        <w:spacing w:line="2" w:lineRule="auto"/>
        <w:rPr>
          <w:rFonts w:ascii="Times New Roman" w:hAnsi="Times New Roman"/>
          <w:sz w:val="20"/>
        </w:rPr>
      </w:pPr>
      <w:r>
        <w:lastRenderedPageBreak/>
        <w:br w:type="page"/>
      </w:r>
    </w:p>
    <w:p w14:paraId="5549A535" w14:textId="0553B428" w:rsidR="004E709A" w:rsidRDefault="004E709A">
      <w:pPr>
        <w:spacing w:line="2" w:lineRule="auto"/>
        <w:rPr>
          <w:rFonts w:ascii="Times New Roman" w:hAnsi="Times New Roman"/>
          <w:sz w:val="20"/>
        </w:rPr>
      </w:pPr>
      <w:r>
        <w:lastRenderedPageBreak/>
        <w:br w:type="page"/>
      </w:r>
    </w:p>
    <w:p w14:paraId="77330419" w14:textId="7B311B4E" w:rsidR="004E709A" w:rsidRDefault="004E709A">
      <w:pPr>
        <w:spacing w:line="2" w:lineRule="auto"/>
        <w:rPr>
          <w:rFonts w:ascii="Times New Roman" w:hAnsi="Times New Roman"/>
          <w:sz w:val="20"/>
        </w:rPr>
      </w:pPr>
      <w:r>
        <w:lastRenderedPageBreak/>
        <w:br w:type="page"/>
      </w:r>
    </w:p>
    <w:p w14:paraId="25F172A7" w14:textId="3AC83920" w:rsidR="004E709A" w:rsidRDefault="004E709A">
      <w:pPr>
        <w:spacing w:line="2" w:lineRule="auto"/>
        <w:rPr>
          <w:rFonts w:ascii="Times New Roman" w:hAnsi="Times New Roman"/>
          <w:sz w:val="20"/>
        </w:rPr>
      </w:pPr>
      <w:r>
        <w:lastRenderedPageBreak/>
        <w:br w:type="page"/>
      </w:r>
    </w:p>
    <w:p w14:paraId="2E444CE7" w14:textId="0D471050" w:rsidR="004E709A" w:rsidRDefault="004E709A">
      <w:pPr>
        <w:spacing w:line="2" w:lineRule="auto"/>
        <w:rPr>
          <w:rFonts w:ascii="Times New Roman" w:hAnsi="Times New Roman"/>
          <w:sz w:val="20"/>
        </w:rPr>
      </w:pPr>
      <w:r>
        <w:lastRenderedPageBreak/>
        <w:br w:type="page"/>
      </w:r>
    </w:p>
    <w:p w14:paraId="7A499118" w14:textId="73504339" w:rsidR="004E709A" w:rsidRDefault="004E709A">
      <w:pPr>
        <w:spacing w:line="2" w:lineRule="auto"/>
        <w:rPr>
          <w:rFonts w:ascii="Times New Roman" w:hAnsi="Times New Roman"/>
          <w:sz w:val="20"/>
        </w:rPr>
      </w:pPr>
      <w:r>
        <w:lastRenderedPageBreak/>
        <w:br w:type="page"/>
      </w:r>
    </w:p>
    <w:p w14:paraId="692FC522" w14:textId="68AAAB0D" w:rsidR="004E709A" w:rsidRDefault="004E709A">
      <w:pPr>
        <w:spacing w:line="2" w:lineRule="auto"/>
        <w:rPr>
          <w:rFonts w:ascii="Times New Roman" w:hAnsi="Times New Roman"/>
          <w:sz w:val="20"/>
        </w:rPr>
      </w:pPr>
      <w:r>
        <w:lastRenderedPageBreak/>
        <w:br w:type="page"/>
      </w:r>
    </w:p>
    <w:p w14:paraId="7670FBAB" w14:textId="6773C92D" w:rsidR="004E709A" w:rsidRDefault="004E709A">
      <w:pPr>
        <w:spacing w:line="2" w:lineRule="auto"/>
        <w:rPr>
          <w:rFonts w:ascii="Times New Roman" w:hAnsi="Times New Roman"/>
          <w:sz w:val="20"/>
        </w:rPr>
      </w:pPr>
      <w:r>
        <w:lastRenderedPageBreak/>
        <w:br w:type="page"/>
      </w:r>
    </w:p>
    <w:p w14:paraId="5FF9BF81" w14:textId="0B3490E2" w:rsidR="004E709A" w:rsidRDefault="004E709A">
      <w:pPr>
        <w:spacing w:line="2" w:lineRule="auto"/>
        <w:rPr>
          <w:rFonts w:ascii="Times New Roman" w:hAnsi="Times New Roman"/>
          <w:sz w:val="20"/>
        </w:rPr>
      </w:pPr>
      <w:r>
        <w:lastRenderedPageBreak/>
        <w:br w:type="page"/>
      </w:r>
    </w:p>
    <w:p w14:paraId="7AA6D97B" w14:textId="6DF24A67" w:rsidR="004E709A" w:rsidRDefault="004E709A">
      <w:pPr>
        <w:spacing w:line="2" w:lineRule="auto"/>
        <w:rPr>
          <w:rFonts w:ascii="Times New Roman" w:hAnsi="Times New Roman"/>
          <w:sz w:val="20"/>
        </w:rPr>
      </w:pPr>
      <w:r>
        <w:lastRenderedPageBreak/>
        <w:br w:type="page"/>
      </w:r>
    </w:p>
    <w:p w14:paraId="031D420A" w14:textId="147B2D69" w:rsidR="004E709A" w:rsidRDefault="004E709A">
      <w:pPr>
        <w:spacing w:line="2" w:lineRule="auto"/>
        <w:rPr>
          <w:rFonts w:ascii="Times New Roman" w:hAnsi="Times New Roman"/>
          <w:sz w:val="20"/>
        </w:rPr>
      </w:pPr>
      <w:r>
        <w:lastRenderedPageBreak/>
        <w:br w:type="page"/>
      </w:r>
    </w:p>
    <w:p w14:paraId="5489DC54" w14:textId="47D6626C" w:rsidR="004E709A" w:rsidRDefault="004E709A">
      <w:pPr>
        <w:spacing w:line="2" w:lineRule="auto"/>
        <w:rPr>
          <w:rFonts w:ascii="Times New Roman" w:hAnsi="Times New Roman"/>
          <w:sz w:val="20"/>
        </w:rPr>
      </w:pPr>
      <w:r>
        <w:lastRenderedPageBreak/>
        <w:br w:type="page"/>
      </w:r>
    </w:p>
    <w:p w14:paraId="068AB642" w14:textId="127EC078" w:rsidR="004E709A" w:rsidRDefault="004E709A">
      <w:pPr>
        <w:spacing w:line="2" w:lineRule="auto"/>
        <w:rPr>
          <w:rFonts w:ascii="Times New Roman" w:hAnsi="Times New Roman"/>
          <w:sz w:val="20"/>
        </w:rPr>
      </w:pPr>
      <w:r>
        <w:lastRenderedPageBreak/>
        <w:br w:type="page"/>
      </w:r>
    </w:p>
    <w:p w14:paraId="23AA81CE" w14:textId="5F4276E1" w:rsidR="004E709A" w:rsidRDefault="004E709A">
      <w:pPr>
        <w:spacing w:line="2" w:lineRule="auto"/>
        <w:rPr>
          <w:rFonts w:ascii="Times New Roman" w:hAnsi="Times New Roman"/>
          <w:sz w:val="20"/>
        </w:rPr>
      </w:pPr>
      <w:r>
        <w:lastRenderedPageBreak/>
        <w:br w:type="page"/>
      </w:r>
    </w:p>
    <w:p w14:paraId="13D774AD" w14:textId="4BA3C9A5" w:rsidR="004E709A" w:rsidRDefault="004E709A">
      <w:pPr>
        <w:spacing w:line="2" w:lineRule="auto"/>
        <w:rPr>
          <w:rFonts w:ascii="Times New Roman" w:hAnsi="Times New Roman"/>
          <w:sz w:val="20"/>
        </w:rPr>
      </w:pPr>
      <w:r>
        <w:lastRenderedPageBreak/>
        <w:br w:type="page"/>
      </w:r>
    </w:p>
    <w:p w14:paraId="657B8CA4" w14:textId="4FCF5747" w:rsidR="004E709A" w:rsidRDefault="004E709A">
      <w:pPr>
        <w:spacing w:line="2" w:lineRule="auto"/>
        <w:rPr>
          <w:rFonts w:ascii="Times New Roman" w:hAnsi="Times New Roman"/>
          <w:sz w:val="20"/>
        </w:rPr>
      </w:pPr>
      <w:r>
        <w:lastRenderedPageBreak/>
        <w:br w:type="page"/>
      </w:r>
    </w:p>
    <w:p w14:paraId="6054279E" w14:textId="1780B6A9" w:rsidR="004E709A" w:rsidRDefault="004E709A">
      <w:pPr>
        <w:spacing w:line="2" w:lineRule="auto"/>
        <w:rPr>
          <w:rFonts w:ascii="Times New Roman" w:hAnsi="Times New Roman"/>
          <w:sz w:val="20"/>
        </w:rPr>
      </w:pPr>
      <w:r>
        <w:lastRenderedPageBreak/>
        <w:br w:type="page"/>
      </w:r>
    </w:p>
    <w:p w14:paraId="3FEC3834" w14:textId="6434EF51" w:rsidR="004E709A" w:rsidRDefault="004E709A">
      <w:pPr>
        <w:spacing w:line="2" w:lineRule="auto"/>
        <w:rPr>
          <w:rFonts w:ascii="Times New Roman" w:hAnsi="Times New Roman"/>
          <w:sz w:val="20"/>
        </w:rPr>
      </w:pPr>
      <w:r>
        <w:lastRenderedPageBreak/>
        <w:br w:type="page"/>
      </w:r>
    </w:p>
    <w:p w14:paraId="5DCDDAC1" w14:textId="3D4E0045" w:rsidR="004E709A" w:rsidRDefault="004E709A">
      <w:pPr>
        <w:spacing w:line="2" w:lineRule="auto"/>
        <w:rPr>
          <w:rFonts w:ascii="Times New Roman" w:hAnsi="Times New Roman"/>
          <w:sz w:val="20"/>
        </w:rPr>
      </w:pPr>
      <w:r>
        <w:lastRenderedPageBreak/>
        <w:br w:type="page"/>
      </w:r>
    </w:p>
    <w:p w14:paraId="746D2EF4" w14:textId="1BAF4951" w:rsidR="004E709A" w:rsidRDefault="004E709A">
      <w:pPr>
        <w:spacing w:line="2" w:lineRule="auto"/>
        <w:rPr>
          <w:rFonts w:ascii="Times New Roman" w:hAnsi="Times New Roman"/>
          <w:sz w:val="20"/>
        </w:rPr>
      </w:pPr>
      <w:r>
        <w:lastRenderedPageBreak/>
        <w:br w:type="page"/>
      </w:r>
    </w:p>
    <w:p w14:paraId="2E9C79E0" w14:textId="43FC4ADC" w:rsidR="004E709A" w:rsidRDefault="004E709A">
      <w:pPr>
        <w:spacing w:line="2" w:lineRule="auto"/>
        <w:rPr>
          <w:rFonts w:ascii="Times New Roman" w:hAnsi="Times New Roman"/>
          <w:sz w:val="20"/>
        </w:rPr>
      </w:pPr>
      <w:r>
        <w:lastRenderedPageBreak/>
        <w:br w:type="page"/>
      </w:r>
    </w:p>
    <w:p w14:paraId="40D0B483" w14:textId="21A9D038" w:rsidR="004E709A" w:rsidRDefault="004E709A">
      <w:pPr>
        <w:spacing w:line="2" w:lineRule="auto"/>
        <w:rPr>
          <w:rFonts w:ascii="Times New Roman" w:hAnsi="Times New Roman"/>
          <w:sz w:val="20"/>
        </w:rPr>
      </w:pPr>
      <w:r>
        <w:lastRenderedPageBreak/>
        <w:br w:type="page"/>
      </w:r>
    </w:p>
    <w:p w14:paraId="0AA5CAE4" w14:textId="15653870" w:rsidR="004E709A" w:rsidRDefault="004E709A">
      <w:pPr>
        <w:spacing w:line="2" w:lineRule="auto"/>
        <w:rPr>
          <w:rFonts w:ascii="Times New Roman" w:hAnsi="Times New Roman"/>
          <w:sz w:val="20"/>
        </w:rPr>
      </w:pPr>
      <w:r>
        <w:lastRenderedPageBreak/>
        <w:br w:type="page"/>
      </w:r>
    </w:p>
    <w:p w14:paraId="6732EF96" w14:textId="281E3199" w:rsidR="004E709A" w:rsidRDefault="004E709A">
      <w:pPr>
        <w:spacing w:line="2" w:lineRule="auto"/>
        <w:rPr>
          <w:rFonts w:ascii="Times New Roman" w:hAnsi="Times New Roman"/>
          <w:sz w:val="20"/>
        </w:rPr>
      </w:pPr>
      <w:r>
        <w:lastRenderedPageBreak/>
        <w:br w:type="page"/>
      </w:r>
    </w:p>
    <w:p w14:paraId="296187D6" w14:textId="77777777" w:rsidR="004E709A" w:rsidRDefault="004E709A" w:rsidP="004E709A">
      <w:pPr>
        <w:pStyle w:val="Brdtextmedindrag"/>
      </w:pPr>
    </w:p>
    <w:p w14:paraId="7ABA0407" w14:textId="77777777" w:rsidR="004E709A" w:rsidRDefault="004E709A" w:rsidP="004E709A">
      <w:pPr>
        <w:pStyle w:val="Brdtextmedindrag"/>
      </w:pPr>
    </w:p>
    <w:p w14:paraId="27F9977B" w14:textId="061F52D9" w:rsidR="004E709A" w:rsidRPr="004E709A" w:rsidRDefault="004E709A" w:rsidP="004E709A">
      <w:pPr>
        <w:pStyle w:val="Brdtextmedindrag"/>
        <w:sectPr w:rsidR="004E709A" w:rsidRPr="004E709A" w:rsidSect="00155500">
          <w:headerReference w:type="even" r:id="rId147"/>
          <w:headerReference w:type="default" r:id="rId148"/>
          <w:footerReference w:type="even" r:id="rId149"/>
          <w:footerReference w:type="default" r:id="rId150"/>
          <w:headerReference w:type="first" r:id="rId151"/>
          <w:footerReference w:type="first" r:id="rId152"/>
          <w:pgSz w:w="9356" w:h="13721" w:code="9"/>
          <w:pgMar w:top="794" w:right="2438" w:bottom="1191" w:left="1021" w:header="0" w:footer="709" w:gutter="0"/>
          <w:cols w:space="708"/>
          <w:docGrid w:linePitch="360"/>
        </w:sectPr>
      </w:pPr>
    </w:p>
    <w:p w14:paraId="36779ECA" w14:textId="77777777" w:rsidR="00920097" w:rsidRDefault="00B659D8" w:rsidP="00224569">
      <w:pPr>
        <w:pStyle w:val="Bilagarubrik"/>
      </w:pPr>
      <w:bookmarkStart w:id="472" w:name="_Toc68700567"/>
      <w:r w:rsidRPr="00F13C44">
        <w:lastRenderedPageBreak/>
        <w:t>Rättelse till Europaparlamentets och rådets förordning (EU) 2019/2033 av den 27 november 2019 om tillsynskrav för värdepappersföretag och om ändring av förordningarna (EU) nr 1093/2010, (EU) nr 575/2013, (EU) nr 600/2014 och (EU) nr 806/2014</w:t>
      </w:r>
      <w:bookmarkEnd w:id="472"/>
    </w:p>
    <w:p w14:paraId="5864540A" w14:textId="77777777" w:rsidR="00224569" w:rsidRDefault="00B659D8" w:rsidP="00224569">
      <w:pPr>
        <w:pStyle w:val="Brdtext"/>
      </w:pPr>
      <w:r>
        <w:t>2 sid</w:t>
      </w:r>
    </w:p>
    <w:p w14:paraId="65702CD7" w14:textId="0849BD8C" w:rsidR="004E709A" w:rsidRDefault="004E709A">
      <w:pPr>
        <w:spacing w:line="2" w:lineRule="auto"/>
        <w:rPr>
          <w:rFonts w:ascii="Times New Roman" w:hAnsi="Times New Roman"/>
          <w:sz w:val="20"/>
        </w:rPr>
      </w:pPr>
      <w:r>
        <w:br w:type="page"/>
      </w:r>
    </w:p>
    <w:p w14:paraId="0FF94641" w14:textId="77777777" w:rsidR="004E709A" w:rsidRDefault="004E709A" w:rsidP="004E709A">
      <w:pPr>
        <w:pStyle w:val="Brdtextmedindrag"/>
      </w:pPr>
    </w:p>
    <w:p w14:paraId="7A396E4F" w14:textId="77777777" w:rsidR="004E709A" w:rsidRDefault="004E709A" w:rsidP="004E709A">
      <w:pPr>
        <w:pStyle w:val="Brdtextmedindrag"/>
      </w:pPr>
    </w:p>
    <w:p w14:paraId="19727899" w14:textId="1B753330" w:rsidR="004E709A" w:rsidRPr="004E709A" w:rsidRDefault="004E709A" w:rsidP="004E709A">
      <w:pPr>
        <w:pStyle w:val="Brdtextmedindrag"/>
        <w:sectPr w:rsidR="004E709A" w:rsidRPr="004E709A" w:rsidSect="00155500">
          <w:headerReference w:type="even" r:id="rId153"/>
          <w:headerReference w:type="default" r:id="rId154"/>
          <w:footerReference w:type="even" r:id="rId155"/>
          <w:footerReference w:type="default" r:id="rId156"/>
          <w:headerReference w:type="first" r:id="rId157"/>
          <w:footerReference w:type="first" r:id="rId158"/>
          <w:pgSz w:w="9356" w:h="13721" w:code="9"/>
          <w:pgMar w:top="794" w:right="2438" w:bottom="1191" w:left="1021" w:header="0" w:footer="709" w:gutter="0"/>
          <w:cols w:space="708"/>
          <w:docGrid w:linePitch="360"/>
        </w:sectPr>
      </w:pPr>
    </w:p>
    <w:p w14:paraId="578944AC" w14:textId="77777777" w:rsidR="00920097" w:rsidRDefault="00B659D8" w:rsidP="00224569">
      <w:pPr>
        <w:pStyle w:val="Bilagarubrik"/>
      </w:pPr>
      <w:bookmarkStart w:id="473" w:name="_Toc68700568"/>
      <w:r w:rsidRPr="00E56ECF">
        <w:lastRenderedPageBreak/>
        <w:t>Rättelse till Europaparlamentets och rådets förordning (EU) 2019/2033 av den 27 november 2019 om tillsynskrav för värdepappersföretag och om ändring av förordningarna (EU) nr 1093/2010, (EU) nr 575/2013, (EU) nr 600/2014 och (EU) nr 806/2014</w:t>
      </w:r>
      <w:bookmarkEnd w:id="473"/>
      <w:r w:rsidRPr="00E56ECF">
        <w:t xml:space="preserve"> </w:t>
      </w:r>
    </w:p>
    <w:p w14:paraId="16884E54" w14:textId="77777777" w:rsidR="00224569" w:rsidRDefault="00B659D8" w:rsidP="00224569">
      <w:pPr>
        <w:pStyle w:val="Brdtext"/>
      </w:pPr>
      <w:r>
        <w:t>5 sid</w:t>
      </w:r>
    </w:p>
    <w:p w14:paraId="1B554C6E" w14:textId="6C6F572A" w:rsidR="004E709A" w:rsidRDefault="004E709A">
      <w:pPr>
        <w:spacing w:line="2" w:lineRule="auto"/>
        <w:rPr>
          <w:rFonts w:ascii="Times New Roman" w:hAnsi="Times New Roman"/>
          <w:sz w:val="20"/>
        </w:rPr>
      </w:pPr>
      <w:r>
        <w:br w:type="page"/>
      </w:r>
    </w:p>
    <w:p w14:paraId="066FC9FE" w14:textId="09A4BFC3" w:rsidR="004E709A" w:rsidRDefault="004E709A">
      <w:pPr>
        <w:spacing w:line="2" w:lineRule="auto"/>
        <w:rPr>
          <w:rFonts w:ascii="Times New Roman" w:hAnsi="Times New Roman"/>
          <w:sz w:val="20"/>
        </w:rPr>
      </w:pPr>
      <w:r>
        <w:lastRenderedPageBreak/>
        <w:br w:type="page"/>
      </w:r>
    </w:p>
    <w:p w14:paraId="105D4EF2" w14:textId="66AA48BE" w:rsidR="004E709A" w:rsidRDefault="004E709A">
      <w:pPr>
        <w:spacing w:line="2" w:lineRule="auto"/>
        <w:rPr>
          <w:rFonts w:ascii="Times New Roman" w:hAnsi="Times New Roman"/>
          <w:sz w:val="20"/>
        </w:rPr>
      </w:pPr>
      <w:r>
        <w:lastRenderedPageBreak/>
        <w:br w:type="page"/>
      </w:r>
    </w:p>
    <w:p w14:paraId="2DB58F05" w14:textId="293C7F2C" w:rsidR="004E709A" w:rsidRDefault="004E709A">
      <w:pPr>
        <w:spacing w:line="2" w:lineRule="auto"/>
        <w:rPr>
          <w:rFonts w:ascii="Times New Roman" w:hAnsi="Times New Roman"/>
          <w:sz w:val="20"/>
        </w:rPr>
      </w:pPr>
      <w:r>
        <w:lastRenderedPageBreak/>
        <w:br w:type="page"/>
      </w:r>
    </w:p>
    <w:p w14:paraId="10E771FC" w14:textId="77777777" w:rsidR="004E709A" w:rsidRDefault="004E709A" w:rsidP="004E709A">
      <w:pPr>
        <w:pStyle w:val="Brdtextmedindrag"/>
      </w:pPr>
    </w:p>
    <w:p w14:paraId="6FB77779" w14:textId="77777777" w:rsidR="004E709A" w:rsidRDefault="004E709A" w:rsidP="004E709A">
      <w:pPr>
        <w:pStyle w:val="Brdtextmedindrag"/>
      </w:pPr>
    </w:p>
    <w:p w14:paraId="29556E2A" w14:textId="3261DF12" w:rsidR="004E709A" w:rsidRPr="004E709A" w:rsidRDefault="004E709A" w:rsidP="004E709A">
      <w:pPr>
        <w:pStyle w:val="Brdtextmedindrag"/>
        <w:sectPr w:rsidR="004E709A" w:rsidRPr="004E709A" w:rsidSect="00155500">
          <w:headerReference w:type="even" r:id="rId159"/>
          <w:headerReference w:type="default" r:id="rId160"/>
          <w:footerReference w:type="even" r:id="rId161"/>
          <w:footerReference w:type="default" r:id="rId162"/>
          <w:headerReference w:type="first" r:id="rId163"/>
          <w:footerReference w:type="first" r:id="rId164"/>
          <w:pgSz w:w="9356" w:h="13721" w:code="9"/>
          <w:pgMar w:top="794" w:right="2438" w:bottom="1191" w:left="1021" w:header="0" w:footer="709" w:gutter="0"/>
          <w:cols w:space="708"/>
          <w:docGrid w:linePitch="360"/>
        </w:sectPr>
      </w:pPr>
    </w:p>
    <w:p w14:paraId="4D700598" w14:textId="77777777" w:rsidR="00920097" w:rsidRDefault="00B659D8" w:rsidP="00224569">
      <w:pPr>
        <w:pStyle w:val="Bilagarubrik"/>
      </w:pPr>
      <w:bookmarkStart w:id="474" w:name="_Toc68700569"/>
      <w:r w:rsidRPr="007740D1">
        <w:lastRenderedPageBreak/>
        <w:t>Europaparlamentets och rådets direktiv (EU) 2019/2034 av den 27 november 2019 om tillsyn av värdepappersföretag och om ändring av direktiven 2002/87/EG, 2009/65/EG, 2011/61/EU, 2013/36/EU, 2014/59/EU och 2014/65/EU</w:t>
      </w:r>
      <w:bookmarkEnd w:id="474"/>
    </w:p>
    <w:p w14:paraId="6F0ED662" w14:textId="77777777" w:rsidR="00224569" w:rsidRDefault="00B659D8" w:rsidP="00224569">
      <w:pPr>
        <w:pStyle w:val="Brdtext"/>
      </w:pPr>
      <w:r>
        <w:t>51 sid</w:t>
      </w:r>
    </w:p>
    <w:p w14:paraId="4E9062EB" w14:textId="1408218C" w:rsidR="004E709A" w:rsidRDefault="004E709A">
      <w:pPr>
        <w:spacing w:line="2" w:lineRule="auto"/>
        <w:rPr>
          <w:rFonts w:ascii="Times New Roman" w:hAnsi="Times New Roman"/>
          <w:sz w:val="20"/>
        </w:rPr>
      </w:pPr>
      <w:r>
        <w:br w:type="page"/>
      </w:r>
    </w:p>
    <w:p w14:paraId="16FBB2AE" w14:textId="5102873D" w:rsidR="004E709A" w:rsidRDefault="004E709A">
      <w:pPr>
        <w:spacing w:line="2" w:lineRule="auto"/>
        <w:rPr>
          <w:rFonts w:ascii="Times New Roman" w:hAnsi="Times New Roman"/>
          <w:sz w:val="20"/>
        </w:rPr>
      </w:pPr>
      <w:r>
        <w:lastRenderedPageBreak/>
        <w:br w:type="page"/>
      </w:r>
    </w:p>
    <w:p w14:paraId="690B1AAE" w14:textId="6A0B7826" w:rsidR="004E709A" w:rsidRDefault="004E709A">
      <w:pPr>
        <w:spacing w:line="2" w:lineRule="auto"/>
        <w:rPr>
          <w:rFonts w:ascii="Times New Roman" w:hAnsi="Times New Roman"/>
          <w:sz w:val="20"/>
        </w:rPr>
      </w:pPr>
      <w:r>
        <w:lastRenderedPageBreak/>
        <w:br w:type="page"/>
      </w:r>
    </w:p>
    <w:p w14:paraId="550D3C12" w14:textId="77C65873" w:rsidR="004E709A" w:rsidRDefault="004E709A">
      <w:pPr>
        <w:spacing w:line="2" w:lineRule="auto"/>
        <w:rPr>
          <w:rFonts w:ascii="Times New Roman" w:hAnsi="Times New Roman"/>
          <w:sz w:val="20"/>
        </w:rPr>
      </w:pPr>
      <w:r>
        <w:lastRenderedPageBreak/>
        <w:br w:type="page"/>
      </w:r>
    </w:p>
    <w:p w14:paraId="0F3C32C9" w14:textId="1374F801" w:rsidR="004E709A" w:rsidRDefault="004E709A">
      <w:pPr>
        <w:spacing w:line="2" w:lineRule="auto"/>
        <w:rPr>
          <w:rFonts w:ascii="Times New Roman" w:hAnsi="Times New Roman"/>
          <w:sz w:val="20"/>
        </w:rPr>
      </w:pPr>
      <w:r>
        <w:lastRenderedPageBreak/>
        <w:br w:type="page"/>
      </w:r>
    </w:p>
    <w:p w14:paraId="095AED92" w14:textId="0058BE27" w:rsidR="004E709A" w:rsidRDefault="004E709A">
      <w:pPr>
        <w:spacing w:line="2" w:lineRule="auto"/>
        <w:rPr>
          <w:rFonts w:ascii="Times New Roman" w:hAnsi="Times New Roman"/>
          <w:sz w:val="20"/>
        </w:rPr>
      </w:pPr>
      <w:r>
        <w:lastRenderedPageBreak/>
        <w:br w:type="page"/>
      </w:r>
    </w:p>
    <w:p w14:paraId="678395EA" w14:textId="3E1B113E" w:rsidR="004E709A" w:rsidRDefault="004E709A">
      <w:pPr>
        <w:spacing w:line="2" w:lineRule="auto"/>
        <w:rPr>
          <w:rFonts w:ascii="Times New Roman" w:hAnsi="Times New Roman"/>
          <w:sz w:val="20"/>
        </w:rPr>
      </w:pPr>
      <w:r>
        <w:lastRenderedPageBreak/>
        <w:br w:type="page"/>
      </w:r>
    </w:p>
    <w:p w14:paraId="2F715A94" w14:textId="2AACBE8D" w:rsidR="004E709A" w:rsidRDefault="004E709A">
      <w:pPr>
        <w:spacing w:line="2" w:lineRule="auto"/>
        <w:rPr>
          <w:rFonts w:ascii="Times New Roman" w:hAnsi="Times New Roman"/>
          <w:sz w:val="20"/>
        </w:rPr>
      </w:pPr>
      <w:r>
        <w:lastRenderedPageBreak/>
        <w:br w:type="page"/>
      </w:r>
    </w:p>
    <w:p w14:paraId="4016F872" w14:textId="4C46035B" w:rsidR="004E709A" w:rsidRDefault="004E709A">
      <w:pPr>
        <w:spacing w:line="2" w:lineRule="auto"/>
        <w:rPr>
          <w:rFonts w:ascii="Times New Roman" w:hAnsi="Times New Roman"/>
          <w:sz w:val="20"/>
        </w:rPr>
      </w:pPr>
      <w:r>
        <w:lastRenderedPageBreak/>
        <w:br w:type="page"/>
      </w:r>
    </w:p>
    <w:p w14:paraId="34FBA103" w14:textId="345CB998" w:rsidR="004E709A" w:rsidRDefault="004E709A">
      <w:pPr>
        <w:spacing w:line="2" w:lineRule="auto"/>
        <w:rPr>
          <w:rFonts w:ascii="Times New Roman" w:hAnsi="Times New Roman"/>
          <w:sz w:val="20"/>
        </w:rPr>
      </w:pPr>
      <w:r>
        <w:lastRenderedPageBreak/>
        <w:br w:type="page"/>
      </w:r>
    </w:p>
    <w:p w14:paraId="6448DD53" w14:textId="5A5FA293" w:rsidR="004E709A" w:rsidRDefault="004E709A">
      <w:pPr>
        <w:spacing w:line="2" w:lineRule="auto"/>
        <w:rPr>
          <w:rFonts w:ascii="Times New Roman" w:hAnsi="Times New Roman"/>
          <w:sz w:val="20"/>
        </w:rPr>
      </w:pPr>
      <w:r>
        <w:lastRenderedPageBreak/>
        <w:br w:type="page"/>
      </w:r>
    </w:p>
    <w:p w14:paraId="21ECD10C" w14:textId="151C8590" w:rsidR="004E709A" w:rsidRDefault="004E709A">
      <w:pPr>
        <w:spacing w:line="2" w:lineRule="auto"/>
        <w:rPr>
          <w:rFonts w:ascii="Times New Roman" w:hAnsi="Times New Roman"/>
          <w:sz w:val="20"/>
        </w:rPr>
      </w:pPr>
      <w:r>
        <w:lastRenderedPageBreak/>
        <w:br w:type="page"/>
      </w:r>
    </w:p>
    <w:p w14:paraId="023CB4BE" w14:textId="6DEE7ED0" w:rsidR="004E709A" w:rsidRDefault="004E709A">
      <w:pPr>
        <w:spacing w:line="2" w:lineRule="auto"/>
        <w:rPr>
          <w:rFonts w:ascii="Times New Roman" w:hAnsi="Times New Roman"/>
          <w:sz w:val="20"/>
        </w:rPr>
      </w:pPr>
      <w:r>
        <w:lastRenderedPageBreak/>
        <w:br w:type="page"/>
      </w:r>
    </w:p>
    <w:p w14:paraId="7183EEB1" w14:textId="6D68FA41" w:rsidR="004E709A" w:rsidRDefault="004E709A">
      <w:pPr>
        <w:spacing w:line="2" w:lineRule="auto"/>
        <w:rPr>
          <w:rFonts w:ascii="Times New Roman" w:hAnsi="Times New Roman"/>
          <w:sz w:val="20"/>
        </w:rPr>
      </w:pPr>
      <w:r>
        <w:lastRenderedPageBreak/>
        <w:br w:type="page"/>
      </w:r>
    </w:p>
    <w:p w14:paraId="6F55767D" w14:textId="3CAF8263" w:rsidR="004E709A" w:rsidRDefault="004E709A">
      <w:pPr>
        <w:spacing w:line="2" w:lineRule="auto"/>
        <w:rPr>
          <w:rFonts w:ascii="Times New Roman" w:hAnsi="Times New Roman"/>
          <w:sz w:val="20"/>
        </w:rPr>
      </w:pPr>
      <w:r>
        <w:lastRenderedPageBreak/>
        <w:br w:type="page"/>
      </w:r>
    </w:p>
    <w:p w14:paraId="3429D5E0" w14:textId="43FEB7E9" w:rsidR="004E709A" w:rsidRDefault="004E709A">
      <w:pPr>
        <w:spacing w:line="2" w:lineRule="auto"/>
        <w:rPr>
          <w:rFonts w:ascii="Times New Roman" w:hAnsi="Times New Roman"/>
          <w:sz w:val="20"/>
        </w:rPr>
      </w:pPr>
      <w:r>
        <w:lastRenderedPageBreak/>
        <w:br w:type="page"/>
      </w:r>
    </w:p>
    <w:p w14:paraId="1DE22EB4" w14:textId="092666B1" w:rsidR="004E709A" w:rsidRDefault="004E709A">
      <w:pPr>
        <w:spacing w:line="2" w:lineRule="auto"/>
        <w:rPr>
          <w:rFonts w:ascii="Times New Roman" w:hAnsi="Times New Roman"/>
          <w:sz w:val="20"/>
        </w:rPr>
      </w:pPr>
      <w:r>
        <w:lastRenderedPageBreak/>
        <w:br w:type="page"/>
      </w:r>
    </w:p>
    <w:p w14:paraId="213E49BA" w14:textId="6D9F2B9A" w:rsidR="004E709A" w:rsidRDefault="004E709A">
      <w:pPr>
        <w:spacing w:line="2" w:lineRule="auto"/>
        <w:rPr>
          <w:rFonts w:ascii="Times New Roman" w:hAnsi="Times New Roman"/>
          <w:sz w:val="20"/>
        </w:rPr>
      </w:pPr>
      <w:r>
        <w:lastRenderedPageBreak/>
        <w:br w:type="page"/>
      </w:r>
    </w:p>
    <w:p w14:paraId="0E589448" w14:textId="773D3FD5" w:rsidR="004E709A" w:rsidRDefault="004E709A">
      <w:pPr>
        <w:spacing w:line="2" w:lineRule="auto"/>
        <w:rPr>
          <w:rFonts w:ascii="Times New Roman" w:hAnsi="Times New Roman"/>
          <w:sz w:val="20"/>
        </w:rPr>
      </w:pPr>
      <w:r>
        <w:lastRenderedPageBreak/>
        <w:br w:type="page"/>
      </w:r>
    </w:p>
    <w:p w14:paraId="03C6B8A2" w14:textId="79A5C1D7" w:rsidR="004E709A" w:rsidRDefault="004E709A">
      <w:pPr>
        <w:spacing w:line="2" w:lineRule="auto"/>
        <w:rPr>
          <w:rFonts w:ascii="Times New Roman" w:hAnsi="Times New Roman"/>
          <w:sz w:val="20"/>
        </w:rPr>
      </w:pPr>
      <w:r>
        <w:lastRenderedPageBreak/>
        <w:br w:type="page"/>
      </w:r>
    </w:p>
    <w:p w14:paraId="670A4EA3" w14:textId="1177B509" w:rsidR="004E709A" w:rsidRDefault="004E709A">
      <w:pPr>
        <w:spacing w:line="2" w:lineRule="auto"/>
        <w:rPr>
          <w:rFonts w:ascii="Times New Roman" w:hAnsi="Times New Roman"/>
          <w:sz w:val="20"/>
        </w:rPr>
      </w:pPr>
      <w:r>
        <w:lastRenderedPageBreak/>
        <w:br w:type="page"/>
      </w:r>
    </w:p>
    <w:p w14:paraId="3868CA60" w14:textId="27288FE1" w:rsidR="004E709A" w:rsidRDefault="004E709A">
      <w:pPr>
        <w:spacing w:line="2" w:lineRule="auto"/>
        <w:rPr>
          <w:rFonts w:ascii="Times New Roman" w:hAnsi="Times New Roman"/>
          <w:sz w:val="20"/>
        </w:rPr>
      </w:pPr>
      <w:r>
        <w:lastRenderedPageBreak/>
        <w:br w:type="page"/>
      </w:r>
    </w:p>
    <w:p w14:paraId="5A247DC2" w14:textId="44F95F35" w:rsidR="004E709A" w:rsidRDefault="004E709A">
      <w:pPr>
        <w:spacing w:line="2" w:lineRule="auto"/>
        <w:rPr>
          <w:rFonts w:ascii="Times New Roman" w:hAnsi="Times New Roman"/>
          <w:sz w:val="20"/>
        </w:rPr>
      </w:pPr>
      <w:r>
        <w:lastRenderedPageBreak/>
        <w:br w:type="page"/>
      </w:r>
    </w:p>
    <w:p w14:paraId="2DC64507" w14:textId="2A52F00A" w:rsidR="004E709A" w:rsidRDefault="004E709A">
      <w:pPr>
        <w:spacing w:line="2" w:lineRule="auto"/>
        <w:rPr>
          <w:rFonts w:ascii="Times New Roman" w:hAnsi="Times New Roman"/>
          <w:sz w:val="20"/>
        </w:rPr>
      </w:pPr>
      <w:r>
        <w:lastRenderedPageBreak/>
        <w:br w:type="page"/>
      </w:r>
    </w:p>
    <w:p w14:paraId="4ACF88F2" w14:textId="16C59989" w:rsidR="004E709A" w:rsidRDefault="004E709A">
      <w:pPr>
        <w:spacing w:line="2" w:lineRule="auto"/>
        <w:rPr>
          <w:rFonts w:ascii="Times New Roman" w:hAnsi="Times New Roman"/>
          <w:sz w:val="20"/>
        </w:rPr>
      </w:pPr>
      <w:r>
        <w:lastRenderedPageBreak/>
        <w:br w:type="page"/>
      </w:r>
    </w:p>
    <w:p w14:paraId="359FECA5" w14:textId="5346418B" w:rsidR="004E709A" w:rsidRDefault="004E709A">
      <w:pPr>
        <w:spacing w:line="2" w:lineRule="auto"/>
        <w:rPr>
          <w:rFonts w:ascii="Times New Roman" w:hAnsi="Times New Roman"/>
          <w:sz w:val="20"/>
        </w:rPr>
      </w:pPr>
      <w:r>
        <w:lastRenderedPageBreak/>
        <w:br w:type="page"/>
      </w:r>
    </w:p>
    <w:p w14:paraId="494D55E6" w14:textId="36E541AE" w:rsidR="004E709A" w:rsidRDefault="004E709A">
      <w:pPr>
        <w:spacing w:line="2" w:lineRule="auto"/>
        <w:rPr>
          <w:rFonts w:ascii="Times New Roman" w:hAnsi="Times New Roman"/>
          <w:sz w:val="20"/>
        </w:rPr>
      </w:pPr>
      <w:r>
        <w:lastRenderedPageBreak/>
        <w:br w:type="page"/>
      </w:r>
    </w:p>
    <w:p w14:paraId="141583FC" w14:textId="187510DF" w:rsidR="004E709A" w:rsidRDefault="004E709A">
      <w:pPr>
        <w:spacing w:line="2" w:lineRule="auto"/>
        <w:rPr>
          <w:rFonts w:ascii="Times New Roman" w:hAnsi="Times New Roman"/>
          <w:sz w:val="20"/>
        </w:rPr>
      </w:pPr>
      <w:r>
        <w:lastRenderedPageBreak/>
        <w:br w:type="page"/>
      </w:r>
    </w:p>
    <w:p w14:paraId="5E1508F0" w14:textId="6804B56E" w:rsidR="004E709A" w:rsidRDefault="004E709A">
      <w:pPr>
        <w:spacing w:line="2" w:lineRule="auto"/>
        <w:rPr>
          <w:rFonts w:ascii="Times New Roman" w:hAnsi="Times New Roman"/>
          <w:sz w:val="20"/>
        </w:rPr>
      </w:pPr>
      <w:r>
        <w:lastRenderedPageBreak/>
        <w:br w:type="page"/>
      </w:r>
    </w:p>
    <w:p w14:paraId="17B1196D" w14:textId="0029239F" w:rsidR="004E709A" w:rsidRDefault="004E709A">
      <w:pPr>
        <w:spacing w:line="2" w:lineRule="auto"/>
        <w:rPr>
          <w:rFonts w:ascii="Times New Roman" w:hAnsi="Times New Roman"/>
          <w:sz w:val="20"/>
        </w:rPr>
      </w:pPr>
      <w:r>
        <w:lastRenderedPageBreak/>
        <w:br w:type="page"/>
      </w:r>
    </w:p>
    <w:p w14:paraId="45484701" w14:textId="00D8CCB5" w:rsidR="004E709A" w:rsidRDefault="004E709A">
      <w:pPr>
        <w:spacing w:line="2" w:lineRule="auto"/>
        <w:rPr>
          <w:rFonts w:ascii="Times New Roman" w:hAnsi="Times New Roman"/>
          <w:sz w:val="20"/>
        </w:rPr>
      </w:pPr>
      <w:r>
        <w:lastRenderedPageBreak/>
        <w:br w:type="page"/>
      </w:r>
    </w:p>
    <w:p w14:paraId="1831E75D" w14:textId="4D85A9AF" w:rsidR="004E709A" w:rsidRDefault="004E709A">
      <w:pPr>
        <w:spacing w:line="2" w:lineRule="auto"/>
        <w:rPr>
          <w:rFonts w:ascii="Times New Roman" w:hAnsi="Times New Roman"/>
          <w:sz w:val="20"/>
        </w:rPr>
      </w:pPr>
      <w:r>
        <w:lastRenderedPageBreak/>
        <w:br w:type="page"/>
      </w:r>
    </w:p>
    <w:p w14:paraId="1BCB8E2F" w14:textId="6B1A5692" w:rsidR="004E709A" w:rsidRDefault="004E709A">
      <w:pPr>
        <w:spacing w:line="2" w:lineRule="auto"/>
        <w:rPr>
          <w:rFonts w:ascii="Times New Roman" w:hAnsi="Times New Roman"/>
          <w:sz w:val="20"/>
        </w:rPr>
      </w:pPr>
      <w:r>
        <w:lastRenderedPageBreak/>
        <w:br w:type="page"/>
      </w:r>
    </w:p>
    <w:p w14:paraId="6C781366" w14:textId="558D33B4" w:rsidR="004E709A" w:rsidRDefault="004E709A">
      <w:pPr>
        <w:spacing w:line="2" w:lineRule="auto"/>
        <w:rPr>
          <w:rFonts w:ascii="Times New Roman" w:hAnsi="Times New Roman"/>
          <w:sz w:val="20"/>
        </w:rPr>
      </w:pPr>
      <w:r>
        <w:lastRenderedPageBreak/>
        <w:br w:type="page"/>
      </w:r>
    </w:p>
    <w:p w14:paraId="25055FC7" w14:textId="5A381189" w:rsidR="004E709A" w:rsidRDefault="004E709A">
      <w:pPr>
        <w:spacing w:line="2" w:lineRule="auto"/>
        <w:rPr>
          <w:rFonts w:ascii="Times New Roman" w:hAnsi="Times New Roman"/>
          <w:sz w:val="20"/>
        </w:rPr>
      </w:pPr>
      <w:r>
        <w:lastRenderedPageBreak/>
        <w:br w:type="page"/>
      </w:r>
    </w:p>
    <w:p w14:paraId="3405901C" w14:textId="547645C2" w:rsidR="004E709A" w:rsidRDefault="004E709A">
      <w:pPr>
        <w:spacing w:line="2" w:lineRule="auto"/>
        <w:rPr>
          <w:rFonts w:ascii="Times New Roman" w:hAnsi="Times New Roman"/>
          <w:sz w:val="20"/>
        </w:rPr>
      </w:pPr>
      <w:r>
        <w:lastRenderedPageBreak/>
        <w:br w:type="page"/>
      </w:r>
    </w:p>
    <w:p w14:paraId="585EF72C" w14:textId="4E3D28B4" w:rsidR="004E709A" w:rsidRDefault="004E709A">
      <w:pPr>
        <w:spacing w:line="2" w:lineRule="auto"/>
        <w:rPr>
          <w:rFonts w:ascii="Times New Roman" w:hAnsi="Times New Roman"/>
          <w:sz w:val="20"/>
        </w:rPr>
      </w:pPr>
      <w:r>
        <w:lastRenderedPageBreak/>
        <w:br w:type="page"/>
      </w:r>
    </w:p>
    <w:p w14:paraId="1B4F5371" w14:textId="4D40C58E" w:rsidR="004E709A" w:rsidRDefault="004E709A">
      <w:pPr>
        <w:spacing w:line="2" w:lineRule="auto"/>
        <w:rPr>
          <w:rFonts w:ascii="Times New Roman" w:hAnsi="Times New Roman"/>
          <w:sz w:val="20"/>
        </w:rPr>
      </w:pPr>
      <w:r>
        <w:lastRenderedPageBreak/>
        <w:br w:type="page"/>
      </w:r>
    </w:p>
    <w:p w14:paraId="48E7B892" w14:textId="7CA086A9" w:rsidR="004E709A" w:rsidRDefault="004E709A">
      <w:pPr>
        <w:spacing w:line="2" w:lineRule="auto"/>
        <w:rPr>
          <w:rFonts w:ascii="Times New Roman" w:hAnsi="Times New Roman"/>
          <w:sz w:val="20"/>
        </w:rPr>
      </w:pPr>
      <w:r>
        <w:lastRenderedPageBreak/>
        <w:br w:type="page"/>
      </w:r>
    </w:p>
    <w:p w14:paraId="355B087E" w14:textId="0061906F" w:rsidR="004E709A" w:rsidRDefault="004E709A">
      <w:pPr>
        <w:spacing w:line="2" w:lineRule="auto"/>
        <w:rPr>
          <w:rFonts w:ascii="Times New Roman" w:hAnsi="Times New Roman"/>
          <w:sz w:val="20"/>
        </w:rPr>
      </w:pPr>
      <w:r>
        <w:lastRenderedPageBreak/>
        <w:br w:type="page"/>
      </w:r>
    </w:p>
    <w:p w14:paraId="39EEB0D1" w14:textId="15020823" w:rsidR="004E709A" w:rsidRDefault="004E709A">
      <w:pPr>
        <w:spacing w:line="2" w:lineRule="auto"/>
        <w:rPr>
          <w:rFonts w:ascii="Times New Roman" w:hAnsi="Times New Roman"/>
          <w:sz w:val="20"/>
        </w:rPr>
      </w:pPr>
      <w:r>
        <w:lastRenderedPageBreak/>
        <w:br w:type="page"/>
      </w:r>
    </w:p>
    <w:p w14:paraId="09FEF026" w14:textId="144F9595" w:rsidR="004E709A" w:rsidRDefault="004E709A">
      <w:pPr>
        <w:spacing w:line="2" w:lineRule="auto"/>
        <w:rPr>
          <w:rFonts w:ascii="Times New Roman" w:hAnsi="Times New Roman"/>
          <w:sz w:val="20"/>
        </w:rPr>
      </w:pPr>
      <w:r>
        <w:lastRenderedPageBreak/>
        <w:br w:type="page"/>
      </w:r>
    </w:p>
    <w:p w14:paraId="4C2A3C4F" w14:textId="0B5891F9" w:rsidR="004E709A" w:rsidRDefault="004E709A">
      <w:pPr>
        <w:spacing w:line="2" w:lineRule="auto"/>
        <w:rPr>
          <w:rFonts w:ascii="Times New Roman" w:hAnsi="Times New Roman"/>
          <w:sz w:val="20"/>
        </w:rPr>
      </w:pPr>
      <w:r>
        <w:lastRenderedPageBreak/>
        <w:br w:type="page"/>
      </w:r>
    </w:p>
    <w:p w14:paraId="5FE4A6D1" w14:textId="61E083F4" w:rsidR="004E709A" w:rsidRDefault="004E709A">
      <w:pPr>
        <w:spacing w:line="2" w:lineRule="auto"/>
        <w:rPr>
          <w:rFonts w:ascii="Times New Roman" w:hAnsi="Times New Roman"/>
          <w:sz w:val="20"/>
        </w:rPr>
      </w:pPr>
      <w:r>
        <w:lastRenderedPageBreak/>
        <w:br w:type="page"/>
      </w:r>
    </w:p>
    <w:p w14:paraId="7D331449" w14:textId="2B9E1CE5" w:rsidR="004E709A" w:rsidRDefault="004E709A">
      <w:pPr>
        <w:spacing w:line="2" w:lineRule="auto"/>
        <w:rPr>
          <w:rFonts w:ascii="Times New Roman" w:hAnsi="Times New Roman"/>
          <w:sz w:val="20"/>
        </w:rPr>
      </w:pPr>
      <w:r>
        <w:lastRenderedPageBreak/>
        <w:br w:type="page"/>
      </w:r>
    </w:p>
    <w:p w14:paraId="6BC75814" w14:textId="598ADDC4" w:rsidR="004E709A" w:rsidRDefault="004E709A">
      <w:pPr>
        <w:spacing w:line="2" w:lineRule="auto"/>
        <w:rPr>
          <w:rFonts w:ascii="Times New Roman" w:hAnsi="Times New Roman"/>
          <w:sz w:val="20"/>
        </w:rPr>
      </w:pPr>
      <w:r>
        <w:lastRenderedPageBreak/>
        <w:br w:type="page"/>
      </w:r>
    </w:p>
    <w:p w14:paraId="3F6A94A0" w14:textId="76D49198" w:rsidR="004E709A" w:rsidRDefault="004E709A">
      <w:pPr>
        <w:spacing w:line="2" w:lineRule="auto"/>
        <w:rPr>
          <w:rFonts w:ascii="Times New Roman" w:hAnsi="Times New Roman"/>
          <w:sz w:val="20"/>
        </w:rPr>
      </w:pPr>
      <w:r>
        <w:lastRenderedPageBreak/>
        <w:br w:type="page"/>
      </w:r>
    </w:p>
    <w:p w14:paraId="53E25B65" w14:textId="2DD9102D" w:rsidR="004E709A" w:rsidRDefault="004E709A">
      <w:pPr>
        <w:spacing w:line="2" w:lineRule="auto"/>
        <w:rPr>
          <w:rFonts w:ascii="Times New Roman" w:hAnsi="Times New Roman"/>
          <w:sz w:val="20"/>
        </w:rPr>
      </w:pPr>
      <w:r>
        <w:lastRenderedPageBreak/>
        <w:br w:type="page"/>
      </w:r>
    </w:p>
    <w:p w14:paraId="7B4E6A0E" w14:textId="0A47A7E1" w:rsidR="004E709A" w:rsidRDefault="004E709A">
      <w:pPr>
        <w:spacing w:line="2" w:lineRule="auto"/>
        <w:rPr>
          <w:rFonts w:ascii="Times New Roman" w:hAnsi="Times New Roman"/>
          <w:sz w:val="20"/>
        </w:rPr>
      </w:pPr>
      <w:r>
        <w:lastRenderedPageBreak/>
        <w:br w:type="page"/>
      </w:r>
    </w:p>
    <w:p w14:paraId="7A0021E6" w14:textId="7221797A" w:rsidR="004E709A" w:rsidRDefault="004E709A">
      <w:pPr>
        <w:spacing w:line="2" w:lineRule="auto"/>
        <w:rPr>
          <w:rFonts w:ascii="Times New Roman" w:hAnsi="Times New Roman"/>
          <w:sz w:val="20"/>
        </w:rPr>
      </w:pPr>
      <w:r>
        <w:lastRenderedPageBreak/>
        <w:br w:type="page"/>
      </w:r>
    </w:p>
    <w:p w14:paraId="093E2028" w14:textId="77777777" w:rsidR="004E709A" w:rsidRDefault="004E709A" w:rsidP="004E709A">
      <w:pPr>
        <w:pStyle w:val="Brdtextmedindrag"/>
      </w:pPr>
    </w:p>
    <w:p w14:paraId="057FD482" w14:textId="77777777" w:rsidR="004E709A" w:rsidRDefault="004E709A" w:rsidP="004E709A">
      <w:pPr>
        <w:pStyle w:val="Brdtextmedindrag"/>
      </w:pPr>
    </w:p>
    <w:p w14:paraId="2B0EC8C9" w14:textId="142FB6AD" w:rsidR="004E709A" w:rsidRPr="004E709A" w:rsidRDefault="004E709A" w:rsidP="004E709A">
      <w:pPr>
        <w:pStyle w:val="Brdtextmedindrag"/>
        <w:sectPr w:rsidR="004E709A" w:rsidRPr="004E709A" w:rsidSect="00155500">
          <w:headerReference w:type="even" r:id="rId165"/>
          <w:headerReference w:type="default" r:id="rId166"/>
          <w:footerReference w:type="even" r:id="rId167"/>
          <w:footerReference w:type="default" r:id="rId168"/>
          <w:headerReference w:type="first" r:id="rId169"/>
          <w:footerReference w:type="first" r:id="rId170"/>
          <w:pgSz w:w="9356" w:h="13721" w:code="9"/>
          <w:pgMar w:top="794" w:right="2438" w:bottom="1191" w:left="1021" w:header="0" w:footer="709" w:gutter="0"/>
          <w:cols w:space="708"/>
          <w:docGrid w:linePitch="360"/>
        </w:sectPr>
      </w:pPr>
    </w:p>
    <w:p w14:paraId="7139946B" w14:textId="77777777" w:rsidR="00920097" w:rsidRDefault="00B659D8" w:rsidP="00224569">
      <w:pPr>
        <w:pStyle w:val="Bilagarubrik"/>
      </w:pPr>
      <w:bookmarkStart w:id="475" w:name="_Toc68700570"/>
      <w:r w:rsidRPr="00E71D55">
        <w:lastRenderedPageBreak/>
        <w:t>Rättelse till Europaparlamentets och rådets direktiv (EU) 2019/2034 av den 27 november 2019 om tillsyn av värdepappersföretag och om ändring av direktiven 2002/87/EG, 2009/65/EG, 2011/61/EU, 2013/36/EU, 2014/59/EU och 2014/65/EU</w:t>
      </w:r>
      <w:bookmarkEnd w:id="475"/>
    </w:p>
    <w:p w14:paraId="7AD4EBE7" w14:textId="77777777" w:rsidR="00224569" w:rsidRPr="00806A79" w:rsidRDefault="00B659D8" w:rsidP="00224569">
      <w:pPr>
        <w:pStyle w:val="Brdtext"/>
        <w:sectPr w:rsidR="00224569" w:rsidRPr="00806A79" w:rsidSect="00155500">
          <w:headerReference w:type="even" r:id="rId171"/>
          <w:headerReference w:type="default" r:id="rId172"/>
          <w:footerReference w:type="even" r:id="rId173"/>
          <w:footerReference w:type="default" r:id="rId174"/>
          <w:headerReference w:type="first" r:id="rId175"/>
          <w:footerReference w:type="first" r:id="rId176"/>
          <w:pgSz w:w="9356" w:h="13721" w:code="9"/>
          <w:pgMar w:top="794" w:right="2438" w:bottom="1191" w:left="1021" w:header="0" w:footer="709" w:gutter="0"/>
          <w:cols w:space="708"/>
          <w:docGrid w:linePitch="360"/>
        </w:sectPr>
      </w:pPr>
      <w:r>
        <w:t>1 sida</w:t>
      </w:r>
    </w:p>
    <w:p w14:paraId="556B0583" w14:textId="77777777" w:rsidR="00920097" w:rsidRDefault="00B659D8" w:rsidP="00224569">
      <w:pPr>
        <w:pStyle w:val="Bilagarubrik"/>
      </w:pPr>
      <w:bookmarkStart w:id="476" w:name="_Toc68700571"/>
      <w:r>
        <w:lastRenderedPageBreak/>
        <w:t>Sammanfattning av betänkandet</w:t>
      </w:r>
      <w:bookmarkEnd w:id="476"/>
    </w:p>
    <w:p w14:paraId="462FFDC7" w14:textId="77777777" w:rsidR="00224569" w:rsidRDefault="00B659D8" w:rsidP="00224569">
      <w:pPr>
        <w:pStyle w:val="Brdtext"/>
      </w:pPr>
      <w:r>
        <w:t>I dag omfattas vissa värdepappersbolag av samma EU-rättsliga regel</w:t>
      </w:r>
      <w:r>
        <w:softHyphen/>
        <w:t>verk om kapitaltäckning som kreditinstituten, dvs. av tillsyns</w:t>
      </w:r>
      <w:r>
        <w:softHyphen/>
        <w:t>förord</w:t>
      </w:r>
      <w:r>
        <w:softHyphen/>
        <w:t>ningen</w:t>
      </w:r>
      <w:r>
        <w:rPr>
          <w:rStyle w:val="Fotnotsreferens"/>
        </w:rPr>
        <w:footnoteReference w:id="84"/>
      </w:r>
      <w:r>
        <w:t xml:space="preserve"> och kapitaltäckningsdirektivet</w:t>
      </w:r>
      <w:r>
        <w:rPr>
          <w:rStyle w:val="Fotnotsreferens"/>
        </w:rPr>
        <w:footnoteReference w:id="85"/>
      </w:r>
      <w:r>
        <w:t>. Resterande värde</w:t>
      </w:r>
      <w:r>
        <w:softHyphen/>
        <w:t>pappers</w:t>
      </w:r>
      <w:r>
        <w:softHyphen/>
        <w:t xml:space="preserve">bolag är undantagna från hela eller stora delar av regelverket. Under </w:t>
      </w:r>
      <w:r w:rsidRPr="00972F44">
        <w:rPr>
          <w:spacing w:val="-4"/>
        </w:rPr>
        <w:t>hösten 2019 antog EU ett nytt regelverk om kapitaltäckning för värde</w:t>
      </w:r>
      <w:r w:rsidRPr="00972F44">
        <w:rPr>
          <w:spacing w:val="-4"/>
        </w:rPr>
        <w:softHyphen/>
        <w:t>pappersbolag</w:t>
      </w:r>
      <w:r w:rsidRPr="00972F44">
        <w:rPr>
          <w:spacing w:val="-2"/>
        </w:rPr>
        <w:t>, bestående av en förordning (”</w:t>
      </w:r>
      <w:r w:rsidRPr="004E3C22">
        <w:rPr>
          <w:spacing w:val="-4"/>
        </w:rPr>
        <w:t>värdepappers</w:t>
      </w:r>
      <w:r w:rsidRPr="004E3C22">
        <w:rPr>
          <w:spacing w:val="-4"/>
        </w:rPr>
        <w:softHyphen/>
        <w:t>bolags</w:t>
      </w:r>
      <w:r w:rsidRPr="004E3C22">
        <w:rPr>
          <w:spacing w:val="-4"/>
        </w:rPr>
        <w:softHyphen/>
        <w:t>för</w:t>
      </w:r>
      <w:r w:rsidRPr="004E3C22">
        <w:rPr>
          <w:spacing w:val="-4"/>
        </w:rPr>
        <w:softHyphen/>
        <w:t>ordningen”)</w:t>
      </w:r>
      <w:r w:rsidRPr="004E3C22">
        <w:rPr>
          <w:rStyle w:val="Fotnotsreferens"/>
          <w:spacing w:val="-4"/>
        </w:rPr>
        <w:footnoteReference w:id="86"/>
      </w:r>
      <w:r w:rsidRPr="004E3C22">
        <w:rPr>
          <w:spacing w:val="-4"/>
        </w:rPr>
        <w:t xml:space="preserve"> och ett direktiv (”värde</w:t>
      </w:r>
      <w:r>
        <w:rPr>
          <w:spacing w:val="-4"/>
        </w:rPr>
        <w:softHyphen/>
      </w:r>
      <w:r w:rsidRPr="004E3C22">
        <w:rPr>
          <w:spacing w:val="-4"/>
        </w:rPr>
        <w:t>pappersbolagsdirek</w:t>
      </w:r>
      <w:r w:rsidRPr="004E3C22">
        <w:rPr>
          <w:spacing w:val="-4"/>
        </w:rPr>
        <w:softHyphen/>
        <w:t>tivet”)</w:t>
      </w:r>
      <w:r w:rsidRPr="004E3C22">
        <w:rPr>
          <w:rStyle w:val="Fotnotsreferens"/>
          <w:spacing w:val="-4"/>
        </w:rPr>
        <w:footnoteReference w:id="87"/>
      </w:r>
      <w:r w:rsidRPr="004E3C22">
        <w:rPr>
          <w:spacing w:val="-4"/>
        </w:rPr>
        <w:t>. Regel</w:t>
      </w:r>
      <w:r w:rsidRPr="004E3C22">
        <w:rPr>
          <w:spacing w:val="-4"/>
        </w:rPr>
        <w:softHyphen/>
      </w:r>
      <w:r w:rsidRPr="004E3C22">
        <w:rPr>
          <w:spacing w:val="-4"/>
        </w:rPr>
        <w:softHyphen/>
        <w:t>verket</w:t>
      </w:r>
      <w:r>
        <w:t xml:space="preserve"> är anpassat till värdepappers</w:t>
      </w:r>
      <w:r>
        <w:softHyphen/>
        <w:t>bolagens egenart och syftar till att vara mer proportionerligt i förhållande till bolagens storlek, tjänster och grad av komplexitet. Detta betänkande inne</w:t>
      </w:r>
      <w:r>
        <w:softHyphen/>
      </w:r>
      <w:r>
        <w:softHyphen/>
        <w:t>håller för</w:t>
      </w:r>
      <w:r>
        <w:softHyphen/>
      </w:r>
      <w:r w:rsidRPr="00972F44">
        <w:rPr>
          <w:spacing w:val="-2"/>
        </w:rPr>
        <w:t xml:space="preserve">slag och </w:t>
      </w:r>
      <w:r w:rsidRPr="004E3C22">
        <w:rPr>
          <w:spacing w:val="-4"/>
        </w:rPr>
        <w:t>överväganden till de lagändringar som behövs för att anpassa och kom</w:t>
      </w:r>
      <w:r w:rsidRPr="004E3C22">
        <w:rPr>
          <w:spacing w:val="-4"/>
        </w:rPr>
        <w:softHyphen/>
        <w:t>plettera</w:t>
      </w:r>
      <w:r>
        <w:t xml:space="preserve"> svensk rätt till värdepappersbolags</w:t>
      </w:r>
      <w:r>
        <w:softHyphen/>
        <w:t>förordningen och genom</w:t>
      </w:r>
      <w:r>
        <w:softHyphen/>
        <w:t xml:space="preserve">föra värdepappersbolagsdirektivet. </w:t>
      </w:r>
    </w:p>
    <w:p w14:paraId="3A279F06" w14:textId="77777777" w:rsidR="00224569" w:rsidRDefault="00B659D8" w:rsidP="00224569">
      <w:pPr>
        <w:pStyle w:val="Brdtextmedindrag"/>
      </w:pPr>
      <w:r>
        <w:t>Utgångspunkten är att det nya regelverket är tillämpligt på samt</w:t>
      </w:r>
      <w:r>
        <w:softHyphen/>
        <w:t>liga värde</w:t>
      </w:r>
      <w:r>
        <w:softHyphen/>
        <w:t>pappersbolag. En del värdepappersbolag ska dock på grund av sin stor</w:t>
      </w:r>
      <w:r>
        <w:softHyphen/>
        <w:t>lek, eller efter beslut av den behöriga myndigheten, til</w:t>
      </w:r>
      <w:r>
        <w:softHyphen/>
        <w:t>lämpa tillsyns</w:t>
      </w:r>
      <w:r>
        <w:softHyphen/>
        <w:t>förordningen och i vissa andra delar samma regler som kreditinstitut. Vidare undantas värdepappersbolag, som anses till</w:t>
      </w:r>
      <w:r>
        <w:softHyphen/>
        <w:t xml:space="preserve">höra kategorin små och icke-sammanlänkade värdepappersföretag, från tillämpningen av vissa delar av det nya regelverket. </w:t>
      </w:r>
    </w:p>
    <w:p w14:paraId="1D0C79F4" w14:textId="77777777" w:rsidR="00224569" w:rsidRDefault="00B659D8" w:rsidP="00224569">
      <w:pPr>
        <w:pStyle w:val="Brdtextmedindrag"/>
      </w:pPr>
      <w:r w:rsidRPr="00972F44">
        <w:rPr>
          <w:spacing w:val="-2"/>
        </w:rPr>
        <w:t>Även om det nya regelverket täcker samma områden som reglerna</w:t>
      </w:r>
      <w:r>
        <w:t xml:space="preserve"> i tillsynsförordningen och kapitaltäckningsdirektivet inne</w:t>
      </w:r>
      <w:r>
        <w:softHyphen/>
        <w:t xml:space="preserve">bär det en </w:t>
      </w:r>
      <w:r w:rsidRPr="00972F44">
        <w:rPr>
          <w:spacing w:val="-4"/>
        </w:rPr>
        <w:t>rad förändringar för värdepappersbolagens del. En av de huvud</w:t>
      </w:r>
      <w:r w:rsidRPr="00972F44">
        <w:rPr>
          <w:spacing w:val="-4"/>
        </w:rPr>
        <w:softHyphen/>
        <w:t>sak</w:t>
      </w:r>
      <w:r w:rsidRPr="00972F44">
        <w:rPr>
          <w:spacing w:val="-4"/>
        </w:rPr>
        <w:softHyphen/>
        <w:t>liga</w:t>
      </w:r>
      <w:r>
        <w:t xml:space="preserve"> änd</w:t>
      </w:r>
      <w:r>
        <w:softHyphen/>
        <w:t>ringarna är ett nytt sätt att beräkna kapitalkraven, vilket är an</w:t>
      </w:r>
      <w:r>
        <w:softHyphen/>
        <w:t xml:space="preserve">passat till riskerna i den verksamhet som är typisk för </w:t>
      </w:r>
      <w:r w:rsidRPr="000D3C42">
        <w:rPr>
          <w:spacing w:val="-2"/>
        </w:rPr>
        <w:t>värde</w:t>
      </w:r>
      <w:r>
        <w:rPr>
          <w:spacing w:val="-2"/>
        </w:rPr>
        <w:softHyphen/>
      </w:r>
      <w:r w:rsidRPr="000D3C42">
        <w:rPr>
          <w:spacing w:val="-2"/>
        </w:rPr>
        <w:t>pappers</w:t>
      </w:r>
      <w:r>
        <w:rPr>
          <w:spacing w:val="-2"/>
        </w:rPr>
        <w:softHyphen/>
      </w:r>
      <w:r w:rsidRPr="000D3C42">
        <w:rPr>
          <w:spacing w:val="-2"/>
        </w:rPr>
        <w:t>bolag. Vidare kan nämnas att det för merparten av värde</w:t>
      </w:r>
      <w:r w:rsidRPr="000D3C42">
        <w:rPr>
          <w:spacing w:val="-2"/>
        </w:rPr>
        <w:softHyphen/>
        <w:t>pappers</w:t>
      </w:r>
      <w:r>
        <w:rPr>
          <w:spacing w:val="-2"/>
        </w:rPr>
        <w:softHyphen/>
      </w:r>
      <w:r w:rsidRPr="000D3C42">
        <w:rPr>
          <w:spacing w:val="-2"/>
        </w:rPr>
        <w:t>bolagen</w:t>
      </w:r>
      <w:r>
        <w:t xml:space="preserve"> varken kommer att gälla något krav på kapital</w:t>
      </w:r>
      <w:r>
        <w:softHyphen/>
        <w:t xml:space="preserve">buffertar eller bruttosoliditet. </w:t>
      </w:r>
    </w:p>
    <w:p w14:paraId="02AF5824" w14:textId="77777777" w:rsidR="00224569" w:rsidRDefault="00B659D8" w:rsidP="00224569">
      <w:pPr>
        <w:pStyle w:val="Brdtextmedindrag"/>
      </w:pPr>
      <w:r w:rsidRPr="003E6273">
        <w:t>Finansinspektionen är behörig myndighet enligt nuvarande regel</w:t>
      </w:r>
      <w:r>
        <w:softHyphen/>
      </w:r>
      <w:r w:rsidRPr="003E6273">
        <w:t xml:space="preserve">verk. Utredningen föreslår att </w:t>
      </w:r>
      <w:r>
        <w:t>i</w:t>
      </w:r>
      <w:r w:rsidRPr="003E6273">
        <w:t>nspektionen ska vara behörig myn</w:t>
      </w:r>
      <w:r>
        <w:softHyphen/>
      </w:r>
      <w:r w:rsidRPr="003E6273">
        <w:t>dighet även enligt det nya regelverket.</w:t>
      </w:r>
    </w:p>
    <w:p w14:paraId="1BD51008" w14:textId="77777777" w:rsidR="00224569" w:rsidRDefault="00B659D8" w:rsidP="00224569">
      <w:pPr>
        <w:pStyle w:val="Brdtextmedindrag"/>
      </w:pPr>
      <w:r>
        <w:t>Det nuvarande kapitaltäckningsregelverket har för värdepappers</w:t>
      </w:r>
      <w:r>
        <w:softHyphen/>
        <w:t>bolagens del genomförts i svensk rätt i huvudsak genom lagen (2014:968) om särskild tillsyn över kreditinstitut och värdepappers</w:t>
      </w:r>
      <w:r>
        <w:softHyphen/>
        <w:t>bolag (”tillsyns</w:t>
      </w:r>
      <w:r>
        <w:softHyphen/>
        <w:t xml:space="preserve">lagen”), lagen (2014:966) om kapitalbuffertar och lagen (2007:528) om värdepappersmarknaden. Utredningen föreslår att anpassningarna av svensk rätt till det nya regelverket sker genom ändringar i nämnda lagar. </w:t>
      </w:r>
      <w:r>
        <w:lastRenderedPageBreak/>
        <w:t>När det gäller lagen om kapitalbuffertar innebär ändringarna att flertalet värdepappersbolag inte längre kom</w:t>
      </w:r>
      <w:r>
        <w:softHyphen/>
        <w:t>mer att omfattas av den lagen.</w:t>
      </w:r>
    </w:p>
    <w:p w14:paraId="57D4CA2A" w14:textId="77777777" w:rsidR="00224569" w:rsidRDefault="00B659D8" w:rsidP="00224569">
      <w:pPr>
        <w:pStyle w:val="Brdtextmedindrag"/>
      </w:pPr>
      <w:r>
        <w:t>Genom värdepappersbolagsförordningen ändras definitionen av kredit</w:t>
      </w:r>
      <w:r>
        <w:softHyphen/>
        <w:t>institut i tillsynsförordningen, på så sätt att den även omfattar vissa värde</w:t>
      </w:r>
      <w:r>
        <w:softHyphen/>
        <w:t>pappersbolag vars tillgångar uppgår till minst 30 miljarder euro. Utred</w:t>
      </w:r>
      <w:r>
        <w:softHyphen/>
        <w:t>ningen föreslår att ett sådant bolag ska söka tillstånd hos Finansinspek</w:t>
      </w:r>
      <w:r>
        <w:softHyphen/>
        <w:t xml:space="preserve">tionen som s.k. värdepappersinriktat kreditinstitut. </w:t>
      </w:r>
    </w:p>
    <w:p w14:paraId="195C9423" w14:textId="77777777" w:rsidR="00224569" w:rsidRDefault="00B659D8" w:rsidP="00224569">
      <w:pPr>
        <w:pStyle w:val="Brdtextmedindrag"/>
      </w:pPr>
      <w:r>
        <w:t xml:space="preserve">I utredningens uppdrag har även ingått att se över och analysera </w:t>
      </w:r>
      <w:r w:rsidRPr="004E3C22">
        <w:rPr>
          <w:spacing w:val="-2"/>
        </w:rPr>
        <w:t>konsek</w:t>
      </w:r>
      <w:r>
        <w:rPr>
          <w:spacing w:val="-2"/>
        </w:rPr>
        <w:softHyphen/>
      </w:r>
      <w:r w:rsidRPr="004E3C22">
        <w:rPr>
          <w:spacing w:val="-2"/>
        </w:rPr>
        <w:t>venserna av det nya regelverket i förhållande till den nu</w:t>
      </w:r>
      <w:r w:rsidRPr="004E3C22">
        <w:rPr>
          <w:spacing w:val="-2"/>
        </w:rPr>
        <w:softHyphen/>
        <w:t>va</w:t>
      </w:r>
      <w:r w:rsidRPr="004E3C22">
        <w:rPr>
          <w:spacing w:val="-2"/>
        </w:rPr>
        <w:softHyphen/>
        <w:t>rande</w:t>
      </w:r>
      <w:r>
        <w:t xml:space="preserve"> ordningen som ger svenska värdepappersbolag möjlighet att, med tillstånd från Finansinspektionen, ta emot kunders medel på konto för att underlätta värdepappersrörelsen, och ta ställning till om det finns skäl som motiverar att denna ordning behålls. Ord</w:t>
      </w:r>
      <w:r>
        <w:softHyphen/>
        <w:t xml:space="preserve">ningen har inte sin grund i EU-rätten, utan är en nationell reglering som funnits i Sverige under lång tid. Utredningen konstaterar att det </w:t>
      </w:r>
      <w:r w:rsidRPr="004E3C22">
        <w:rPr>
          <w:spacing w:val="-2"/>
        </w:rPr>
        <w:t>fortfarande finns ett behov från bolagens sida av att erbjuda in</w:t>
      </w:r>
      <w:r w:rsidRPr="004E3C22">
        <w:rPr>
          <w:spacing w:val="-2"/>
        </w:rPr>
        <w:softHyphen/>
        <w:t>lånings</w:t>
      </w:r>
      <w:r w:rsidRPr="004E3C22">
        <w:rPr>
          <w:spacing w:val="-2"/>
        </w:rPr>
        <w:softHyphen/>
        <w:t>konton</w:t>
      </w:r>
      <w:r>
        <w:t>. En</w:t>
      </w:r>
      <w:r>
        <w:softHyphen/>
        <w:t xml:space="preserve">ligt utredningens bedömning finns det varken </w:t>
      </w:r>
      <w:r w:rsidRPr="00972F44">
        <w:rPr>
          <w:spacing w:val="-2"/>
        </w:rPr>
        <w:t>några principiella eller EU-rättsliga hinder mot att behålla ord</w:t>
      </w:r>
      <w:r w:rsidRPr="00972F44">
        <w:rPr>
          <w:spacing w:val="-2"/>
        </w:rPr>
        <w:softHyphen/>
        <w:t>ningen</w:t>
      </w:r>
      <w:r>
        <w:t>, förutsatt att bolag m</w:t>
      </w:r>
      <w:r w:rsidRPr="004E3C22">
        <w:rPr>
          <w:spacing w:val="-4"/>
        </w:rPr>
        <w:t>ed sådant tillstånd tillämpar tillsyns</w:t>
      </w:r>
      <w:r w:rsidRPr="004E3C22">
        <w:rPr>
          <w:spacing w:val="-4"/>
        </w:rPr>
        <w:softHyphen/>
        <w:t>förord</w:t>
      </w:r>
      <w:r w:rsidRPr="004E3C22">
        <w:rPr>
          <w:spacing w:val="-4"/>
        </w:rPr>
        <w:softHyphen/>
        <w:t>ningen. Utredningen före</w:t>
      </w:r>
      <w:r w:rsidRPr="004E3C22">
        <w:rPr>
          <w:spacing w:val="-4"/>
        </w:rPr>
        <w:softHyphen/>
        <w:t>slår</w:t>
      </w:r>
      <w:r w:rsidRPr="00972F44">
        <w:rPr>
          <w:spacing w:val="-2"/>
        </w:rPr>
        <w:t xml:space="preserve"> därför att ordningen behålls. Bolag med</w:t>
      </w:r>
      <w:r>
        <w:t xml:space="preserve"> sådant tillstånd ska dock </w:t>
      </w:r>
      <w:r w:rsidRPr="004E3C22">
        <w:rPr>
          <w:spacing w:val="-2"/>
        </w:rPr>
        <w:t>definieras som kreditinstitut i till</w:t>
      </w:r>
      <w:r w:rsidRPr="004E3C22">
        <w:rPr>
          <w:spacing w:val="-2"/>
        </w:rPr>
        <w:softHyphen/>
        <w:t>synslagen och tillämpa vissa bestäm</w:t>
      </w:r>
      <w:r w:rsidRPr="004E3C22">
        <w:rPr>
          <w:spacing w:val="-2"/>
        </w:rPr>
        <w:softHyphen/>
      </w:r>
      <w:r w:rsidRPr="004E3C22">
        <w:rPr>
          <w:spacing w:val="-4"/>
        </w:rPr>
        <w:t>melser i lagen (2004:297) om bank- och finansieringsrörelse i stället för</w:t>
      </w:r>
      <w:r>
        <w:t xml:space="preserve"> motsvarande regler i lagen om värde</w:t>
      </w:r>
      <w:r>
        <w:softHyphen/>
        <w:t>pappersmarknaden.</w:t>
      </w:r>
    </w:p>
    <w:p w14:paraId="0FABC541" w14:textId="77777777" w:rsidR="00224569" w:rsidRDefault="00B659D8" w:rsidP="00224569">
      <w:pPr>
        <w:pStyle w:val="Brdtextmedindrag"/>
      </w:pPr>
      <w:r w:rsidRPr="00972F44">
        <w:t>Betänkandet innehåller i övrigt förslag beträffande reglerna om</w:t>
      </w:r>
      <w:r w:rsidRPr="00972F44">
        <w:rPr>
          <w:spacing w:val="-4"/>
        </w:rPr>
        <w:t xml:space="preserve"> start</w:t>
      </w:r>
      <w:r w:rsidRPr="00972F44">
        <w:rPr>
          <w:spacing w:val="-4"/>
        </w:rPr>
        <w:softHyphen/>
        <w:t>kapital, bolagsstyrning och riskhantering, ersättning, tillsyn, sam</w:t>
      </w:r>
      <w:r w:rsidRPr="00972F44">
        <w:rPr>
          <w:spacing w:val="-4"/>
        </w:rPr>
        <w:softHyphen/>
        <w:t>arbete och informationsutbyte samt sanktioner och andra ingripanden</w:t>
      </w:r>
      <w:r>
        <w:t xml:space="preserve">. </w:t>
      </w:r>
    </w:p>
    <w:p w14:paraId="4BBB0D7A" w14:textId="77777777" w:rsidR="00224569" w:rsidRDefault="00B659D8" w:rsidP="00224569">
      <w:pPr>
        <w:pStyle w:val="Brdtextmedindrag"/>
      </w:pPr>
      <w:r>
        <w:t xml:space="preserve">Kravet på startkapital för värdepappersbolag som ska driva en s.k. </w:t>
      </w:r>
      <w:r w:rsidRPr="00356248">
        <w:t>MTF-plattform, men</w:t>
      </w:r>
      <w:r>
        <w:t xml:space="preserve"> inte handel för egen räkning, sänks markant. Även för vissa andra värdepappersbolag sker en sänkning, genom att dessa bolag hamnar i en annan kategori. Generellt sker det annars en viss höjning av respektive nivå för startkapital, utom när det gäller värdepappersbolag som ska ha inlåningskonton, där kravet oföränd</w:t>
      </w:r>
      <w:r>
        <w:softHyphen/>
        <w:t xml:space="preserve">rat uppgår till fem miljoner euro. </w:t>
      </w:r>
    </w:p>
    <w:p w14:paraId="6200EA5E" w14:textId="77777777" w:rsidR="00224569" w:rsidRDefault="00B659D8" w:rsidP="00224569">
      <w:pPr>
        <w:pStyle w:val="Brdtextmedindrag"/>
      </w:pPr>
      <w:r>
        <w:t>De regler om bolagsstyrning och riskhantering som härrör från kapital</w:t>
      </w:r>
      <w:r>
        <w:softHyphen/>
        <w:t xml:space="preserve">täckningsregelverket ändras i några avseenden. Även de risker som bolagets verksamhet innebär för andra ska identifieras, mätas, </w:t>
      </w:r>
      <w:r w:rsidRPr="00972F44">
        <w:rPr>
          <w:spacing w:val="-4"/>
        </w:rPr>
        <w:t>styras, rapporteras, kontrolleras och täckas. Det föreskrivs inte längre</w:t>
      </w:r>
      <w:r>
        <w:t xml:space="preserve"> att värde</w:t>
      </w:r>
      <w:r>
        <w:softHyphen/>
        <w:t>pappersbolag särskilt ska se till att bolagets kredit</w:t>
      </w:r>
      <w:r>
        <w:softHyphen/>
        <w:t>risker inte medför att dess förmåga att fullgöra sina förpliktelser äventyras. I stället ska värde</w:t>
      </w:r>
      <w:r>
        <w:softHyphen/>
        <w:t>pappersbolag i detta avseende särskilt beakta kund</w:t>
      </w:r>
      <w:r>
        <w:softHyphen/>
        <w:t>risker. Vidare sker en ändring såtillvida att ett värde</w:t>
      </w:r>
      <w:r>
        <w:softHyphen/>
        <w:t>pappersbolags rörelse ska organiseras och drivas på ett sådant sätt att även bolagets ansvarskedjor kan överblickas. När det följer av värde</w:t>
      </w:r>
      <w:r>
        <w:softHyphen/>
        <w:t>pappersbolags</w:t>
      </w:r>
      <w:r>
        <w:softHyphen/>
      </w:r>
      <w:r w:rsidRPr="004E3C22">
        <w:rPr>
          <w:spacing w:val="-4"/>
        </w:rPr>
        <w:t>förordningen ska kraven på riskhante</w:t>
      </w:r>
      <w:r>
        <w:rPr>
          <w:spacing w:val="-4"/>
        </w:rPr>
        <w:softHyphen/>
      </w:r>
      <w:r w:rsidRPr="004E3C22">
        <w:rPr>
          <w:spacing w:val="-4"/>
        </w:rPr>
        <w:t>ring tillämpas även på grupp</w:t>
      </w:r>
      <w:r w:rsidRPr="004E3C22">
        <w:rPr>
          <w:spacing w:val="-4"/>
        </w:rPr>
        <w:softHyphen/>
        <w:t>nivå</w:t>
      </w:r>
      <w:r w:rsidRPr="004E3C22">
        <w:rPr>
          <w:spacing w:val="-2"/>
        </w:rPr>
        <w:t>. Utredningen bedömer att de relativt detal</w:t>
      </w:r>
      <w:r>
        <w:rPr>
          <w:spacing w:val="-2"/>
        </w:rPr>
        <w:softHyphen/>
      </w:r>
      <w:r w:rsidRPr="004E3C22">
        <w:rPr>
          <w:spacing w:val="-2"/>
        </w:rPr>
        <w:t>jerade kraven på värde</w:t>
      </w:r>
      <w:r w:rsidRPr="004E3C22">
        <w:rPr>
          <w:spacing w:val="-2"/>
        </w:rPr>
        <w:softHyphen/>
        <w:t>pap</w:t>
      </w:r>
      <w:r>
        <w:rPr>
          <w:spacing w:val="-2"/>
        </w:rPr>
        <w:softHyphen/>
      </w:r>
      <w:r w:rsidRPr="004E3C22">
        <w:rPr>
          <w:spacing w:val="-2"/>
        </w:rPr>
        <w:t>persbolags</w:t>
      </w:r>
      <w:r>
        <w:t xml:space="preserve"> riskhantering i övrigt bör genomföras på före</w:t>
      </w:r>
      <w:r>
        <w:softHyphen/>
        <w:t>skrifts</w:t>
      </w:r>
      <w:r>
        <w:softHyphen/>
        <w:t xml:space="preserve">nivå. </w:t>
      </w:r>
      <w:r w:rsidRPr="004E3C22">
        <w:rPr>
          <w:spacing w:val="-4"/>
        </w:rPr>
        <w:t>Små och icke-sammanlänkade värdepappersbolag undan</w:t>
      </w:r>
      <w:r w:rsidRPr="004E3C22">
        <w:rPr>
          <w:spacing w:val="-4"/>
        </w:rPr>
        <w:softHyphen/>
        <w:t>tas från kraven</w:t>
      </w:r>
      <w:r w:rsidRPr="00972F44">
        <w:rPr>
          <w:spacing w:val="-2"/>
        </w:rPr>
        <w:t xml:space="preserve"> på soliditet, kapitalutvärdering samt riskhan</w:t>
      </w:r>
      <w:r w:rsidRPr="00972F44">
        <w:rPr>
          <w:spacing w:val="-2"/>
        </w:rPr>
        <w:softHyphen/>
        <w:t>tering och</w:t>
      </w:r>
      <w:r w:rsidRPr="00972F44">
        <w:rPr>
          <w:spacing w:val="-4"/>
        </w:rPr>
        <w:t xml:space="preserve"> där</w:t>
      </w:r>
      <w:r>
        <w:rPr>
          <w:spacing w:val="-4"/>
        </w:rPr>
        <w:softHyphen/>
      </w:r>
      <w:r w:rsidRPr="00972F44">
        <w:rPr>
          <w:spacing w:val="-4"/>
        </w:rPr>
        <w:t>med sam</w:t>
      </w:r>
      <w:r>
        <w:rPr>
          <w:spacing w:val="-4"/>
        </w:rPr>
        <w:softHyphen/>
      </w:r>
      <w:r w:rsidRPr="00972F44">
        <w:rPr>
          <w:spacing w:val="-4"/>
        </w:rPr>
        <w:t>manhängande organisationskrav. Finans</w:t>
      </w:r>
      <w:r w:rsidRPr="00972F44">
        <w:rPr>
          <w:spacing w:val="-4"/>
        </w:rPr>
        <w:softHyphen/>
        <w:t>inspek</w:t>
      </w:r>
      <w:r w:rsidRPr="00972F44">
        <w:rPr>
          <w:spacing w:val="-4"/>
        </w:rPr>
        <w:softHyphen/>
        <w:t>tionen</w:t>
      </w:r>
      <w:r>
        <w:t xml:space="preserve"> får dock besluta </w:t>
      </w:r>
      <w:r w:rsidRPr="00E83B68">
        <w:rPr>
          <w:spacing w:val="-2"/>
        </w:rPr>
        <w:t>att ett sådant värdepappersbolag ska tillämpa kraven avseende soli</w:t>
      </w:r>
      <w:r w:rsidRPr="00E83B68">
        <w:rPr>
          <w:spacing w:val="-2"/>
        </w:rPr>
        <w:softHyphen/>
        <w:t>di</w:t>
      </w:r>
      <w:r w:rsidRPr="00E83B68">
        <w:rPr>
          <w:spacing w:val="-2"/>
        </w:rPr>
        <w:softHyphen/>
        <w:t>tet</w:t>
      </w:r>
      <w:r>
        <w:t xml:space="preserve"> och kapitalutvärdering. </w:t>
      </w:r>
    </w:p>
    <w:p w14:paraId="582C0B50" w14:textId="77777777" w:rsidR="00224569" w:rsidRPr="00356248" w:rsidRDefault="00B659D8" w:rsidP="00224569">
      <w:pPr>
        <w:pStyle w:val="Brdtextmedindrag"/>
        <w:rPr>
          <w:spacing w:val="-2"/>
        </w:rPr>
      </w:pPr>
      <w:r>
        <w:t>När det gäller reglerna om ersättning införs en bestämmelse om att värdepappersbolag, utom de som tillhör kategorin små och icke-</w:t>
      </w:r>
      <w:r w:rsidRPr="00356248">
        <w:rPr>
          <w:spacing w:val="-2"/>
        </w:rPr>
        <w:t>samman</w:t>
      </w:r>
      <w:r>
        <w:rPr>
          <w:spacing w:val="-2"/>
        </w:rPr>
        <w:softHyphen/>
      </w:r>
      <w:r w:rsidRPr="00356248">
        <w:rPr>
          <w:spacing w:val="-2"/>
        </w:rPr>
        <w:t>länkade värdepappersbolag, ska ha ett ersättningssystem som</w:t>
      </w:r>
      <w:r>
        <w:t xml:space="preserve"> </w:t>
      </w:r>
      <w:r w:rsidRPr="00356248">
        <w:rPr>
          <w:spacing w:val="-4"/>
        </w:rPr>
        <w:t xml:space="preserve">främjar en </w:t>
      </w:r>
      <w:r w:rsidRPr="00356248">
        <w:rPr>
          <w:spacing w:val="-4"/>
        </w:rPr>
        <w:lastRenderedPageBreak/>
        <w:t>sund och effektiv riskhantering. Utredningen före</w:t>
      </w:r>
      <w:r w:rsidRPr="00356248">
        <w:rPr>
          <w:spacing w:val="-4"/>
        </w:rPr>
        <w:softHyphen/>
        <w:t>slår vidare</w:t>
      </w:r>
      <w:r>
        <w:t xml:space="preserve"> att den fasta kvot mellan rörlig och fast ersättning, som i dag gäller för ersättning till vissa anställda i värdepappersbolag, ska </w:t>
      </w:r>
      <w:r w:rsidRPr="00E83B68">
        <w:rPr>
          <w:spacing w:val="-4"/>
        </w:rPr>
        <w:t xml:space="preserve">tas bort. </w:t>
      </w:r>
      <w:r w:rsidRPr="00356248">
        <w:t>I fråga om värdepappersbolags</w:t>
      </w:r>
      <w:r>
        <w:softHyphen/>
      </w:r>
      <w:r w:rsidRPr="00356248">
        <w:t>direktivets övriga regler beträf</w:t>
      </w:r>
      <w:r w:rsidRPr="00356248">
        <w:softHyphen/>
        <w:t xml:space="preserve">fande </w:t>
      </w:r>
      <w:r w:rsidRPr="00356248">
        <w:rPr>
          <w:spacing w:val="-2"/>
        </w:rPr>
        <w:t>ersätt</w:t>
      </w:r>
      <w:r w:rsidRPr="00356248">
        <w:rPr>
          <w:spacing w:val="-2"/>
        </w:rPr>
        <w:softHyphen/>
        <w:t>ning, vilka är omfattande och detaljerade, gör utred</w:t>
      </w:r>
      <w:r w:rsidRPr="00356248">
        <w:rPr>
          <w:spacing w:val="-2"/>
        </w:rPr>
        <w:softHyphen/>
        <w:t>ningen be</w:t>
      </w:r>
      <w:r w:rsidRPr="00356248">
        <w:rPr>
          <w:spacing w:val="-2"/>
        </w:rPr>
        <w:softHyphen/>
        <w:t>döm</w:t>
      </w:r>
      <w:r w:rsidRPr="00356248">
        <w:rPr>
          <w:spacing w:val="-2"/>
        </w:rPr>
        <w:softHyphen/>
        <w:t>ningen att dessa bör genomföras genom föreskrifter på lägre nivå än lag.</w:t>
      </w:r>
    </w:p>
    <w:p w14:paraId="2CBADCDF" w14:textId="77777777" w:rsidR="00224569" w:rsidRDefault="00B659D8" w:rsidP="00224569">
      <w:pPr>
        <w:pStyle w:val="Brdtextmedindrag"/>
      </w:pPr>
      <w:r>
        <w:t>När det gäller tillsynen över regelverket sker några ändringar be</w:t>
      </w:r>
      <w:r>
        <w:softHyphen/>
        <w:t>träffande Finansinspektionens befogenheter. Det föreskrivs t.ex. en skyl</w:t>
      </w:r>
      <w:r>
        <w:softHyphen/>
        <w:t>dighet för inspektionen att, inför en undersökning hos ett ut</w:t>
      </w:r>
      <w:r>
        <w:softHyphen/>
        <w:t>ländskt värde</w:t>
      </w:r>
      <w:r>
        <w:softHyphen/>
        <w:t>pappersföretag hemmahörande inom EES och som i</w:t>
      </w:r>
      <w:r w:rsidRPr="00972F44">
        <w:rPr>
          <w:spacing w:val="-4"/>
        </w:rPr>
        <w:t>nrättat en filial i Sverige, samråda med behörig myndighet i den med</w:t>
      </w:r>
      <w:r w:rsidRPr="00972F44">
        <w:rPr>
          <w:spacing w:val="-4"/>
        </w:rPr>
        <w:softHyphen/>
        <w:t>lemsstat</w:t>
      </w:r>
      <w:r>
        <w:t xml:space="preserve"> som har aukto</w:t>
      </w:r>
      <w:r>
        <w:softHyphen/>
        <w:t>riserat det utländska värdepappers</w:t>
      </w:r>
      <w:r>
        <w:softHyphen/>
        <w:t>företaget. Bestämmelserna om vilken myn</w:t>
      </w:r>
      <w:r>
        <w:softHyphen/>
        <w:t>dighet som ska ansvara för tillsynen på gruppnivå ändras. Bland ändringarna kan nämnas att om det finns ett kreditinstitut i gruppen ska numera den myndighet som har tillsyn över detta på bolagsnivå ansvara för tillsynen på grupp</w:t>
      </w:r>
      <w:r>
        <w:softHyphen/>
        <w:t>nivå, även om moderföretaget är ett värdepappers</w:t>
      </w:r>
      <w:r>
        <w:softHyphen/>
        <w:t>bolag och även i det fall ett värdepappersbolag i gruppen har en större total balans</w:t>
      </w:r>
      <w:r>
        <w:softHyphen/>
        <w:t>omslut</w:t>
      </w:r>
      <w:r>
        <w:softHyphen/>
        <w:t>ning än kreditinstitutet. Det införs nya regler om tillsynen över till</w:t>
      </w:r>
      <w:r>
        <w:softHyphen/>
        <w:t>stånd att använda interna modeller för beräkning av visst kapital</w:t>
      </w:r>
      <w:r>
        <w:softHyphen/>
      </w:r>
      <w:r w:rsidRPr="00972F44">
        <w:rPr>
          <w:spacing w:val="-2"/>
        </w:rPr>
        <w:t>bas</w:t>
      </w:r>
      <w:r>
        <w:rPr>
          <w:spacing w:val="-2"/>
        </w:rPr>
        <w:softHyphen/>
      </w:r>
      <w:r w:rsidRPr="00972F44">
        <w:rPr>
          <w:spacing w:val="-2"/>
        </w:rPr>
        <w:t>krav. Reglerna har i stor utsträckning sin förebild i befint</w:t>
      </w:r>
      <w:r w:rsidRPr="00972F44">
        <w:rPr>
          <w:spacing w:val="-2"/>
        </w:rPr>
        <w:softHyphen/>
        <w:t>liga regler</w:t>
      </w:r>
      <w:r>
        <w:t xml:space="preserve"> om till</w:t>
      </w:r>
      <w:r>
        <w:softHyphen/>
        <w:t>syn över interna metoder. Utredningen gör i övrigt bedöm</w:t>
      </w:r>
      <w:r>
        <w:softHyphen/>
        <w:t xml:space="preserve">ningen att även värdepappersbolagsdirektivets detaljerade regler om </w:t>
      </w:r>
      <w:r w:rsidRPr="00972F44">
        <w:rPr>
          <w:spacing w:val="-2"/>
        </w:rPr>
        <w:t>vad tillsynen ska omfatta bör regleras genom föreskrifter på lägre nivå</w:t>
      </w:r>
      <w:r>
        <w:t xml:space="preserve"> än lag.</w:t>
      </w:r>
    </w:p>
    <w:p w14:paraId="17B82491" w14:textId="77777777" w:rsidR="00224569" w:rsidRDefault="00B659D8" w:rsidP="00224569">
      <w:pPr>
        <w:pStyle w:val="Brdtextmedindrag"/>
      </w:pPr>
      <w:r w:rsidRPr="00972F44">
        <w:rPr>
          <w:spacing w:val="-2"/>
        </w:rPr>
        <w:t>Beträffande reglerna om samarbete och informationsutbyte införs</w:t>
      </w:r>
      <w:r>
        <w:t xml:space="preserve"> ett par tillägg i </w:t>
      </w:r>
      <w:r w:rsidRPr="00356248">
        <w:t>bestämmelserna om Finansinspektionens möjlig</w:t>
      </w:r>
      <w:r w:rsidRPr="00356248">
        <w:softHyphen/>
        <w:t>het</w:t>
      </w:r>
      <w:r>
        <w:t xml:space="preserve"> att hänskjuta vissa frågor, som t.ex. rör förfarandet av en annan myn</w:t>
      </w:r>
      <w:r>
        <w:softHyphen/>
        <w:t>dighet inom EES, till Europeiska bankmyndigheten för tvist</w:t>
      </w:r>
      <w:r>
        <w:softHyphen/>
        <w:t>lösning. Vidare införs nya bestämmelser om tillsyn när moderföre</w:t>
      </w:r>
      <w:r>
        <w:softHyphen/>
        <w:t>taget finns utanför EES. Om Finans</w:t>
      </w:r>
      <w:r>
        <w:softHyphen/>
        <w:t>inspektionen bedömer att till</w:t>
      </w:r>
      <w:r>
        <w:softHyphen/>
        <w:t>synen i tredje</w:t>
      </w:r>
      <w:r>
        <w:softHyphen/>
        <w:t xml:space="preserve">land inte är likvärdig, ska inspektionen i vissa fall besluta om lämpliga tillsynsmetoder som uppnår tillsynsmålen i </w:t>
      </w:r>
      <w:r w:rsidRPr="00972F44">
        <w:rPr>
          <w:spacing w:val="-2"/>
        </w:rPr>
        <w:t>värdepappers</w:t>
      </w:r>
      <w:r>
        <w:rPr>
          <w:spacing w:val="-2"/>
        </w:rPr>
        <w:softHyphen/>
      </w:r>
      <w:r w:rsidRPr="00972F44">
        <w:rPr>
          <w:spacing w:val="-2"/>
        </w:rPr>
        <w:t>bolags</w:t>
      </w:r>
      <w:r>
        <w:rPr>
          <w:spacing w:val="-2"/>
        </w:rPr>
        <w:softHyphen/>
      </w:r>
      <w:r w:rsidRPr="00972F44">
        <w:rPr>
          <w:spacing w:val="-2"/>
        </w:rPr>
        <w:t>för</w:t>
      </w:r>
      <w:r>
        <w:rPr>
          <w:spacing w:val="-2"/>
        </w:rPr>
        <w:softHyphen/>
      </w:r>
      <w:r w:rsidRPr="00972F44">
        <w:rPr>
          <w:spacing w:val="-2"/>
        </w:rPr>
        <w:t>ordningen. Utredningen föreslår att tystnads</w:t>
      </w:r>
      <w:r w:rsidRPr="00972F44">
        <w:rPr>
          <w:spacing w:val="-2"/>
        </w:rPr>
        <w:softHyphen/>
        <w:t>plikten</w:t>
      </w:r>
      <w:r>
        <w:t xml:space="preserve"> utvidgas till att g</w:t>
      </w:r>
      <w:r w:rsidRPr="00B84B02">
        <w:rPr>
          <w:spacing w:val="-4"/>
        </w:rPr>
        <w:t>älla även för en styrelseledamot eller befattningshavare hos ett värde</w:t>
      </w:r>
      <w:r w:rsidRPr="00B84B02">
        <w:rPr>
          <w:spacing w:val="-4"/>
        </w:rPr>
        <w:softHyphen/>
      </w:r>
      <w:r w:rsidRPr="00265078">
        <w:rPr>
          <w:spacing w:val="-4"/>
        </w:rPr>
        <w:t>pappersinriktat holdingföretag eller ett blandat finansiellt hold</w:t>
      </w:r>
      <w:r w:rsidRPr="00265078">
        <w:rPr>
          <w:spacing w:val="-4"/>
        </w:rPr>
        <w:softHyphen/>
        <w:t>ing</w:t>
      </w:r>
      <w:r w:rsidRPr="00265078">
        <w:rPr>
          <w:spacing w:val="-4"/>
        </w:rPr>
        <w:softHyphen/>
        <w:t>före</w:t>
      </w:r>
      <w:r w:rsidRPr="00265078">
        <w:rPr>
          <w:spacing w:val="-4"/>
        </w:rPr>
        <w:softHyphen/>
        <w:t>tag, som i den egenskapen får kunskap om affärsför</w:t>
      </w:r>
      <w:r w:rsidRPr="00265078">
        <w:rPr>
          <w:spacing w:val="-4"/>
        </w:rPr>
        <w:softHyphen/>
        <w:t>hållanden i ett före</w:t>
      </w:r>
      <w:r w:rsidRPr="00265078">
        <w:rPr>
          <w:spacing w:val="-4"/>
        </w:rPr>
        <w:softHyphen/>
        <w:t>tag</w:t>
      </w:r>
      <w:r w:rsidRPr="00356248">
        <w:t xml:space="preserve"> som enligt värde</w:t>
      </w:r>
      <w:r w:rsidRPr="00356248">
        <w:softHyphen/>
        <w:t xml:space="preserve">pappersbolagsförordningen </w:t>
      </w:r>
      <w:r w:rsidRPr="00356248">
        <w:rPr>
          <w:spacing w:val="-2"/>
        </w:rPr>
        <w:t xml:space="preserve">ska lämna </w:t>
      </w:r>
      <w:r w:rsidRPr="00B84B02">
        <w:rPr>
          <w:spacing w:val="-4"/>
        </w:rPr>
        <w:t>upp</w:t>
      </w:r>
      <w:r w:rsidRPr="00B84B02">
        <w:rPr>
          <w:spacing w:val="-4"/>
        </w:rPr>
        <w:softHyphen/>
        <w:t>gifter. Vidare utsträcks bestämmelsen om uppgiftsskyldighet till under</w:t>
      </w:r>
      <w:r>
        <w:rPr>
          <w:spacing w:val="-4"/>
        </w:rPr>
        <w:softHyphen/>
      </w:r>
      <w:r w:rsidRPr="00B84B02">
        <w:rPr>
          <w:spacing w:val="-4"/>
        </w:rPr>
        <w:softHyphen/>
        <w:t>sök</w:t>
      </w:r>
      <w:r>
        <w:rPr>
          <w:spacing w:val="-4"/>
        </w:rPr>
        <w:softHyphen/>
      </w:r>
      <w:r w:rsidRPr="00B84B02">
        <w:rPr>
          <w:spacing w:val="-4"/>
        </w:rPr>
        <w:t>ningsledare</w:t>
      </w:r>
      <w:r w:rsidRPr="00356248">
        <w:rPr>
          <w:spacing w:val="-2"/>
        </w:rPr>
        <w:t xml:space="preserve"> eller åklagare</w:t>
      </w:r>
      <w:r w:rsidRPr="00356248">
        <w:t xml:space="preserve"> till att även omfatta värde</w:t>
      </w:r>
      <w:r w:rsidRPr="00356248">
        <w:softHyphen/>
        <w:t>pappers</w:t>
      </w:r>
      <w:r>
        <w:softHyphen/>
      </w:r>
      <w:r w:rsidRPr="00356248">
        <w:t>inrik</w:t>
      </w:r>
      <w:r>
        <w:softHyphen/>
      </w:r>
      <w:r w:rsidRPr="00356248">
        <w:t>tade holding</w:t>
      </w:r>
      <w:r w:rsidRPr="00356248">
        <w:softHyphen/>
        <w:t>företag. I övrigt</w:t>
      </w:r>
      <w:r>
        <w:t xml:space="preserve"> gör </w:t>
      </w:r>
      <w:r w:rsidRPr="00972F44">
        <w:rPr>
          <w:spacing w:val="-2"/>
        </w:rPr>
        <w:t>utredningen bedöm</w:t>
      </w:r>
      <w:r w:rsidRPr="00972F44">
        <w:rPr>
          <w:spacing w:val="-2"/>
        </w:rPr>
        <w:softHyphen/>
        <w:t xml:space="preserve">ningen att </w:t>
      </w:r>
      <w:r w:rsidRPr="00356248">
        <w:rPr>
          <w:spacing w:val="-2"/>
        </w:rPr>
        <w:t>värdepap</w:t>
      </w:r>
      <w:r>
        <w:rPr>
          <w:spacing w:val="-2"/>
        </w:rPr>
        <w:softHyphen/>
      </w:r>
      <w:r w:rsidRPr="00356248">
        <w:rPr>
          <w:spacing w:val="-2"/>
        </w:rPr>
        <w:t>pers</w:t>
      </w:r>
      <w:r w:rsidRPr="00356248">
        <w:rPr>
          <w:spacing w:val="-2"/>
        </w:rPr>
        <w:softHyphen/>
      </w:r>
      <w:r>
        <w:rPr>
          <w:spacing w:val="-2"/>
        </w:rPr>
        <w:softHyphen/>
      </w:r>
      <w:r w:rsidRPr="00356248">
        <w:rPr>
          <w:spacing w:val="-2"/>
        </w:rPr>
        <w:t>bolags</w:t>
      </w:r>
      <w:r w:rsidRPr="00356248">
        <w:rPr>
          <w:spacing w:val="-2"/>
        </w:rPr>
        <w:softHyphen/>
        <w:t>direk</w:t>
      </w:r>
      <w:r w:rsidRPr="00356248">
        <w:rPr>
          <w:spacing w:val="-2"/>
        </w:rPr>
        <w:softHyphen/>
        <w:t>tivets bestäm</w:t>
      </w:r>
      <w:r w:rsidRPr="00356248">
        <w:rPr>
          <w:spacing w:val="-2"/>
        </w:rPr>
        <w:softHyphen/>
        <w:t>melser om sam</w:t>
      </w:r>
      <w:r w:rsidRPr="00356248">
        <w:rPr>
          <w:spacing w:val="-2"/>
        </w:rPr>
        <w:softHyphen/>
        <w:t>arbete och infor</w:t>
      </w:r>
      <w:r w:rsidRPr="00356248">
        <w:rPr>
          <w:spacing w:val="-2"/>
        </w:rPr>
        <w:softHyphen/>
        <w:t>mations</w:t>
      </w:r>
      <w:r>
        <w:rPr>
          <w:spacing w:val="-2"/>
        </w:rPr>
        <w:softHyphen/>
      </w:r>
      <w:r w:rsidRPr="00356248">
        <w:rPr>
          <w:spacing w:val="-2"/>
        </w:rPr>
        <w:t>utbyte</w:t>
      </w:r>
      <w:r>
        <w:t xml:space="preserve"> bör genomföras på föreskriftsnivå.</w:t>
      </w:r>
    </w:p>
    <w:p w14:paraId="0E5F8214" w14:textId="77777777" w:rsidR="00224569" w:rsidRDefault="00B659D8" w:rsidP="00224569">
      <w:pPr>
        <w:pStyle w:val="Brdtextmedindrag"/>
      </w:pPr>
      <w:r>
        <w:t>När det gäller sanktioner är regleringen i värdepappersbolags</w:t>
      </w:r>
      <w:r>
        <w:softHyphen/>
      </w:r>
      <w:r w:rsidRPr="000D3C42">
        <w:rPr>
          <w:spacing w:val="-2"/>
        </w:rPr>
        <w:t>direktivet i stort sett densamma som i kapitaltäckningsdirektivet med den</w:t>
      </w:r>
      <w:r>
        <w:t xml:space="preserve"> skillnaden att katalogen över överträdelser ändras något. De regler på förordningsnivå som ett värdepappersbolag kan bryta mot </w:t>
      </w:r>
      <w:r w:rsidRPr="00972F44">
        <w:rPr>
          <w:spacing w:val="-4"/>
        </w:rPr>
        <w:t>kommer nämligen att finnas i värdepappersbolagsförordningen i stället</w:t>
      </w:r>
      <w:r>
        <w:t xml:space="preserve"> </w:t>
      </w:r>
      <w:r w:rsidRPr="00972F44">
        <w:rPr>
          <w:spacing w:val="-4"/>
        </w:rPr>
        <w:t>för i tillsynsförordningen. Den svenska regleringen anpassas till detta</w:t>
      </w:r>
      <w:r>
        <w:t xml:space="preserve">. </w:t>
      </w:r>
      <w:r w:rsidRPr="00972F44">
        <w:rPr>
          <w:spacing w:val="-4"/>
        </w:rPr>
        <w:t>För styrelseledamöter, verkställande direktör och ersättare för någon</w:t>
      </w:r>
      <w:r>
        <w:t xml:space="preserve"> av dem i sådana värdepappersbolag som ska tillämpa till</w:t>
      </w:r>
      <w:r>
        <w:softHyphen/>
        <w:t>syns</w:t>
      </w:r>
      <w:r>
        <w:softHyphen/>
        <w:t>förord</w:t>
      </w:r>
      <w:r>
        <w:softHyphen/>
        <w:t>ningen gäller sanktionsbestämmelserna i lagen om bank- och finan</w:t>
      </w:r>
      <w:r>
        <w:softHyphen/>
        <w:t xml:space="preserve">sieringsrörelse. </w:t>
      </w:r>
    </w:p>
    <w:p w14:paraId="010E03F9" w14:textId="77777777" w:rsidR="00224569" w:rsidRDefault="00B659D8" w:rsidP="00224569">
      <w:pPr>
        <w:pStyle w:val="Brdtextmedindrag"/>
      </w:pPr>
      <w:r>
        <w:t xml:space="preserve">Beträffande reglerna om särskilt kapitalbaskrav ändras villkoren för när </w:t>
      </w:r>
      <w:r w:rsidRPr="00AE644A">
        <w:t>Finansinspektionen ska besluta</w:t>
      </w:r>
      <w:r>
        <w:t xml:space="preserve"> att ett värdepappersbolag ska uppfylla ett </w:t>
      </w:r>
      <w:r>
        <w:lastRenderedPageBreak/>
        <w:t>sådant krav. Vidare införs det en ny bestämmelse om att inspektionen får be</w:t>
      </w:r>
      <w:r>
        <w:softHyphen/>
        <w:t>sluta att ett värdepappersbolag ska ha ytterligare kapitalbasnivåer.</w:t>
      </w:r>
      <w:r w:rsidRPr="00B53F99">
        <w:t xml:space="preserve"> Finansinspektionen ska </w:t>
      </w:r>
      <w:r>
        <w:t xml:space="preserve">i denna situation se </w:t>
      </w:r>
      <w:r w:rsidRPr="00B53F99">
        <w:t xml:space="preserve">över den nivå som bolaget har fastställt </w:t>
      </w:r>
      <w:r>
        <w:t>och m</w:t>
      </w:r>
      <w:r w:rsidRPr="00B53F99">
        <w:t>eddela bolaget om nivån är tillräcklig eller behöver juste</w:t>
      </w:r>
      <w:r>
        <w:softHyphen/>
      </w:r>
      <w:r w:rsidRPr="00B53F99">
        <w:t>ras</w:t>
      </w:r>
      <w:r>
        <w:t xml:space="preserve">. </w:t>
      </w:r>
      <w:r w:rsidRPr="00F278EF">
        <w:t>Det införs en skyldighet för Finans</w:t>
      </w:r>
      <w:r>
        <w:softHyphen/>
      </w:r>
      <w:r w:rsidRPr="00F278EF">
        <w:t>inspektionen att, beträffande sådana värde</w:t>
      </w:r>
      <w:r>
        <w:softHyphen/>
      </w:r>
      <w:r w:rsidRPr="00F278EF">
        <w:t>pappersbolag som om</w:t>
      </w:r>
      <w:r>
        <w:softHyphen/>
      </w:r>
      <w:r w:rsidRPr="00F278EF">
        <w:t>fattas av lagen</w:t>
      </w:r>
      <w:r>
        <w:t> </w:t>
      </w:r>
      <w:r w:rsidRPr="00F278EF">
        <w:t>(2015:1016) om resolution, under</w:t>
      </w:r>
      <w:r>
        <w:softHyphen/>
      </w:r>
      <w:r w:rsidRPr="00F278EF">
        <w:t>rätta relevanta reso</w:t>
      </w:r>
      <w:r>
        <w:softHyphen/>
      </w:r>
      <w:r w:rsidRPr="00F278EF">
        <w:t>lutionsmyndigheter om beslut om särskilda kapi</w:t>
      </w:r>
      <w:r>
        <w:softHyphen/>
      </w:r>
      <w:r w:rsidRPr="00F278EF">
        <w:t>tal</w:t>
      </w:r>
      <w:r>
        <w:softHyphen/>
      </w:r>
      <w:r w:rsidRPr="00F278EF">
        <w:t>baskrav och om förväntade justeringar avseende ytterligare kapital</w:t>
      </w:r>
      <w:r>
        <w:softHyphen/>
      </w:r>
      <w:r w:rsidRPr="00F278EF">
        <w:t>bas</w:t>
      </w:r>
      <w:r>
        <w:softHyphen/>
      </w:r>
      <w:r w:rsidRPr="00F278EF">
        <w:t>nivåer.</w:t>
      </w:r>
      <w:r>
        <w:t xml:space="preserve"> När det gäller särskilda likviditetskrav föreslås inga förändringar, bort</w:t>
      </w:r>
      <w:r>
        <w:softHyphen/>
        <w:t xml:space="preserve">sett </w:t>
      </w:r>
      <w:r w:rsidRPr="00356248">
        <w:rPr>
          <w:spacing w:val="-4"/>
        </w:rPr>
        <w:t>från att vissa små och icke-sammanlänkade värdepappersbolag undan</w:t>
      </w:r>
      <w:r>
        <w:rPr>
          <w:spacing w:val="-4"/>
        </w:rPr>
        <w:softHyphen/>
      </w:r>
      <w:r w:rsidRPr="00356248">
        <w:rPr>
          <w:spacing w:val="-4"/>
        </w:rPr>
        <w:softHyphen/>
        <w:t>tas från tillämpningen</w:t>
      </w:r>
      <w:r>
        <w:t xml:space="preserve"> av denna reglering. </w:t>
      </w:r>
    </w:p>
    <w:p w14:paraId="11BB1E9B" w14:textId="77777777" w:rsidR="00224569" w:rsidRDefault="00B659D8" w:rsidP="00224569">
      <w:pPr>
        <w:pStyle w:val="Brdtextmedindrag"/>
      </w:pPr>
      <w:r>
        <w:t>Utredningen föreslår vidare följdändringar i en rad författningar som i dag innehåller hänvisningar till nuvarande EU-rättsliga regel</w:t>
      </w:r>
      <w:r>
        <w:softHyphen/>
        <w:t>verk. En del av dessa ändringar är endast föranledda av att tillsyns</w:t>
      </w:r>
      <w:r>
        <w:softHyphen/>
        <w:t>förordningen respek</w:t>
      </w:r>
      <w:r>
        <w:softHyphen/>
        <w:t xml:space="preserve">tive kapitaltäckningsdirektivet får ändrad titel. </w:t>
      </w:r>
    </w:p>
    <w:p w14:paraId="5291EE29" w14:textId="77777777" w:rsidR="00224569" w:rsidRDefault="00B659D8" w:rsidP="00224569">
      <w:pPr>
        <w:pStyle w:val="Brdtextmedindrag"/>
      </w:pPr>
      <w:r w:rsidRPr="00972F44">
        <w:rPr>
          <w:spacing w:val="-2"/>
        </w:rPr>
        <w:t>Genom värdepappersbolagsdirektivet sker ändringar i några andra</w:t>
      </w:r>
      <w:r>
        <w:t xml:space="preserve"> </w:t>
      </w:r>
      <w:r w:rsidRPr="00E83B68">
        <w:rPr>
          <w:spacing w:val="-4"/>
        </w:rPr>
        <w:t>EU-direktiv. Som en följd av detta föreslår utredningen bl.a. att reglerna om s.k. tick-size eller budsteg kompletteras, på så sätt att kraven</w:t>
      </w:r>
      <w:r>
        <w:t xml:space="preserve"> på regler för minsta tillåtna prisändring inte ska hindra en börs från att matcha order av stor omfattning på mittpunkten inom </w:t>
      </w:r>
      <w:r w:rsidRPr="004D2B85">
        <w:rPr>
          <w:spacing w:val="-4"/>
        </w:rPr>
        <w:t>de aktuella köp- och säljbuden. Vidare ändras definitionerna av värde</w:t>
      </w:r>
      <w:r>
        <w:rPr>
          <w:spacing w:val="-4"/>
        </w:rPr>
        <w:softHyphen/>
      </w:r>
      <w:r w:rsidRPr="004D2B85">
        <w:rPr>
          <w:spacing w:val="-4"/>
        </w:rPr>
        <w:t>pappersbolag</w:t>
      </w:r>
      <w:r>
        <w:t xml:space="preserve"> respektive kreditinstitut i lagen om resolution. </w:t>
      </w:r>
    </w:p>
    <w:p w14:paraId="436A75AC" w14:textId="77777777" w:rsidR="00224569" w:rsidRDefault="00B659D8" w:rsidP="00224569">
      <w:pPr>
        <w:pStyle w:val="Brdtextmedindrag"/>
      </w:pPr>
      <w:r w:rsidRPr="000D3C42">
        <w:rPr>
          <w:spacing w:val="-4"/>
        </w:rPr>
        <w:t>Den anpassning till värdepappersbolagens egenart som sker genom</w:t>
      </w:r>
      <w:r>
        <w:t xml:space="preserve"> det nya regelverket bedöms få positiva konsekvenser för värde</w:t>
      </w:r>
      <w:r>
        <w:softHyphen/>
        <w:t>pa</w:t>
      </w:r>
      <w:r w:rsidRPr="00972F44">
        <w:rPr>
          <w:spacing w:val="-2"/>
        </w:rPr>
        <w:t>p</w:t>
      </w:r>
      <w:r>
        <w:rPr>
          <w:spacing w:val="-2"/>
        </w:rPr>
        <w:softHyphen/>
      </w:r>
      <w:r w:rsidRPr="00972F44">
        <w:rPr>
          <w:spacing w:val="-2"/>
        </w:rPr>
        <w:t>persbolagen, deras kunder och samhället i stort. För värde</w:t>
      </w:r>
      <w:r w:rsidRPr="00972F44">
        <w:rPr>
          <w:spacing w:val="-2"/>
        </w:rPr>
        <w:softHyphen/>
        <w:t>pappers</w:t>
      </w:r>
      <w:r w:rsidRPr="00972F44">
        <w:rPr>
          <w:spacing w:val="-2"/>
        </w:rPr>
        <w:softHyphen/>
        <w:t>bolagen</w:t>
      </w:r>
      <w:r>
        <w:t xml:space="preserve"> kan vissa kost</w:t>
      </w:r>
      <w:r>
        <w:softHyphen/>
        <w:t>nader uppstå i samband med omställ</w:t>
      </w:r>
      <w:r>
        <w:softHyphen/>
        <w:t>ningen till det nya regelverket. Finans</w:t>
      </w:r>
      <w:r>
        <w:softHyphen/>
        <w:t>inspektionen kommer att behöva anpassa sin tillsynsverksamhet med anledning av det nya regelverket. Vidare kommer genomförandet att ge upp</w:t>
      </w:r>
      <w:r>
        <w:softHyphen/>
        <w:t>hov till ett visst initialt resurs</w:t>
      </w:r>
      <w:r>
        <w:softHyphen/>
        <w:t>behov avseende bl.a. arbete med nya före</w:t>
      </w:r>
      <w:r>
        <w:softHyphen/>
        <w:t>skrifter och framtagande av metoddokument. Utredningen gör bedöm</w:t>
      </w:r>
      <w:r>
        <w:softHyphen/>
        <w:t>ningen att de merkost</w:t>
      </w:r>
      <w:r>
        <w:softHyphen/>
      </w:r>
      <w:r w:rsidRPr="00265078">
        <w:rPr>
          <w:spacing w:val="-4"/>
        </w:rPr>
        <w:t>nader som kan uppstå för Finansinspektionen huvud</w:t>
      </w:r>
      <w:r>
        <w:rPr>
          <w:spacing w:val="-4"/>
        </w:rPr>
        <w:softHyphen/>
      </w:r>
      <w:r w:rsidRPr="00265078">
        <w:rPr>
          <w:spacing w:val="-4"/>
        </w:rPr>
        <w:t>sakligen bör rym</w:t>
      </w:r>
      <w:r w:rsidRPr="00265078">
        <w:rPr>
          <w:spacing w:val="-4"/>
        </w:rPr>
        <w:softHyphen/>
      </w:r>
      <w:r w:rsidRPr="00265078">
        <w:rPr>
          <w:spacing w:val="-4"/>
        </w:rPr>
        <w:softHyphen/>
        <w:t>mas</w:t>
      </w:r>
      <w:r>
        <w:t xml:space="preserve"> inom befintliga ramar och hanteras genom ompriori</w:t>
      </w:r>
      <w:r>
        <w:softHyphen/>
        <w:t xml:space="preserve">teringar av befintliga resurser. </w:t>
      </w:r>
    </w:p>
    <w:p w14:paraId="66311050" w14:textId="77777777" w:rsidR="00224569" w:rsidRDefault="00B659D8" w:rsidP="00224569">
      <w:pPr>
        <w:pStyle w:val="Brdtextmedindrag"/>
      </w:pPr>
      <w:r>
        <w:t>Med något undantag föreslås ändringarna träda i kraft den 26 juni 2021.</w:t>
      </w:r>
    </w:p>
    <w:p w14:paraId="42D072AF" w14:textId="77777777" w:rsidR="00224569" w:rsidRPr="00806A79" w:rsidRDefault="00224569" w:rsidP="00224569">
      <w:pPr>
        <w:pStyle w:val="Brdtext"/>
        <w:sectPr w:rsidR="00224569" w:rsidRPr="00806A79" w:rsidSect="00155500">
          <w:headerReference w:type="even" r:id="rId177"/>
          <w:headerReference w:type="default" r:id="rId178"/>
          <w:footerReference w:type="even" r:id="rId179"/>
          <w:footerReference w:type="default" r:id="rId180"/>
          <w:headerReference w:type="first" r:id="rId181"/>
          <w:footerReference w:type="first" r:id="rId182"/>
          <w:footnotePr>
            <w:numRestart w:val="eachSect"/>
          </w:footnotePr>
          <w:pgSz w:w="9356" w:h="13721" w:code="9"/>
          <w:pgMar w:top="794" w:right="2438" w:bottom="1191" w:left="1021" w:header="0" w:footer="709" w:gutter="0"/>
          <w:cols w:space="708"/>
          <w:docGrid w:linePitch="360"/>
        </w:sectPr>
      </w:pPr>
    </w:p>
    <w:p w14:paraId="51CC85CE" w14:textId="77777777" w:rsidR="00920097" w:rsidRDefault="00B659D8" w:rsidP="00224569">
      <w:pPr>
        <w:pStyle w:val="Bilagarubrik"/>
      </w:pPr>
      <w:bookmarkStart w:id="477" w:name="_Toc68700572"/>
      <w:r>
        <w:lastRenderedPageBreak/>
        <w:t>Betänkandets lagförslag</w:t>
      </w:r>
      <w:bookmarkEnd w:id="477"/>
    </w:p>
    <w:p w14:paraId="636877FE" w14:textId="77777777" w:rsidR="00224569" w:rsidRPr="00B36627" w:rsidRDefault="00B659D8" w:rsidP="00224569">
      <w:pPr>
        <w:pStyle w:val="Rubrik2utannumrering"/>
      </w:pPr>
      <w:r w:rsidRPr="00B36627">
        <w:t>Förslag till lag om ändring i lagen (2007:528) om värdepappersmarknaden</w:t>
      </w:r>
    </w:p>
    <w:p w14:paraId="39D02929" w14:textId="77777777" w:rsidR="00224569" w:rsidRPr="00B36627" w:rsidRDefault="00B659D8" w:rsidP="00224569">
      <w:pPr>
        <w:pStyle w:val="Brdtext"/>
        <w:rPr>
          <w:spacing w:val="-2"/>
        </w:rPr>
      </w:pPr>
      <w:r w:rsidRPr="00B36627">
        <w:rPr>
          <w:spacing w:val="-2"/>
        </w:rPr>
        <w:t>Härigenom föreskrivs</w:t>
      </w:r>
      <w:r w:rsidRPr="00BD5D70">
        <w:rPr>
          <w:rStyle w:val="Fotnotsreferens"/>
          <w:spacing w:val="-2"/>
        </w:rPr>
        <w:footnoteReference w:id="88"/>
      </w:r>
      <w:r w:rsidRPr="00BD5D70">
        <w:rPr>
          <w:spacing w:val="-2"/>
        </w:rPr>
        <w:t xml:space="preserve"> i fråga om lagen (2007:528) om värdepappers</w:t>
      </w:r>
      <w:r w:rsidRPr="00BD5D70">
        <w:rPr>
          <w:spacing w:val="-2"/>
        </w:rPr>
        <w:softHyphen/>
        <w:t xml:space="preserve">marknaden </w:t>
      </w:r>
    </w:p>
    <w:p w14:paraId="01C7D43A" w14:textId="77777777" w:rsidR="00224569" w:rsidRPr="00B36627" w:rsidRDefault="00B659D8" w:rsidP="00224569">
      <w:pPr>
        <w:pStyle w:val="Brdtextmedindrag"/>
        <w:rPr>
          <w:i/>
        </w:rPr>
      </w:pPr>
      <w:r w:rsidRPr="00B36627">
        <w:rPr>
          <w:i/>
        </w:rPr>
        <w:t xml:space="preserve">dels </w:t>
      </w:r>
      <w:r w:rsidRPr="00B36627">
        <w:t>att 8 kap. 8 f § ska upphöra att gälla,</w:t>
      </w:r>
      <w:r w:rsidRPr="00B36627">
        <w:rPr>
          <w:i/>
        </w:rPr>
        <w:t xml:space="preserve"> </w:t>
      </w:r>
    </w:p>
    <w:p w14:paraId="6A256FBD" w14:textId="77777777" w:rsidR="00224569" w:rsidRPr="00B36627" w:rsidRDefault="00B659D8" w:rsidP="00224569">
      <w:pPr>
        <w:pStyle w:val="Brdtextmedindrag"/>
      </w:pPr>
      <w:r w:rsidRPr="00B36627">
        <w:rPr>
          <w:i/>
        </w:rPr>
        <w:t xml:space="preserve">dels </w:t>
      </w:r>
      <w:r w:rsidRPr="00B36627">
        <w:t>att rubriken närmast före 8 kap. 8 f § ska utgå,</w:t>
      </w:r>
    </w:p>
    <w:p w14:paraId="393C881E" w14:textId="77777777" w:rsidR="00224569" w:rsidRPr="008E1321" w:rsidRDefault="00B659D8" w:rsidP="00224569">
      <w:pPr>
        <w:pStyle w:val="Brdtextmedindrag"/>
      </w:pPr>
      <w:r w:rsidRPr="00B36627">
        <w:rPr>
          <w:i/>
          <w:spacing w:val="-4"/>
        </w:rPr>
        <w:t xml:space="preserve">dels </w:t>
      </w:r>
      <w:r w:rsidRPr="00B36627">
        <w:rPr>
          <w:spacing w:val="-4"/>
        </w:rPr>
        <w:t>att 1 kap. 4 a, 4 b och 5 §§, 3 kap. 6 och 7 §§, 7 kap. 1 §, 8 kap. 4,</w:t>
      </w:r>
      <w:r w:rsidRPr="00B36627">
        <w:t xml:space="preserve"> </w:t>
      </w:r>
      <w:r w:rsidRPr="00B36627">
        <w:rPr>
          <w:spacing w:val="-4"/>
        </w:rPr>
        <w:t>5 och 35 §§, 8 a kap. 9 §, 8 b kap. 4 §, 12 kap. 7 §, 13 kap. 1</w:t>
      </w:r>
      <w:r w:rsidRPr="008E1321">
        <w:rPr>
          <w:spacing w:val="-4"/>
        </w:rPr>
        <w:t> i §, 23 kap</w:t>
      </w:r>
      <w:r w:rsidRPr="008E1321">
        <w:t xml:space="preserve">. 4 §, 25 kap. 1 d § och rubriken närmast före 3 kap. 7 § ska ha följande lydelse, </w:t>
      </w:r>
    </w:p>
    <w:p w14:paraId="623ECB4D" w14:textId="77777777" w:rsidR="00224569" w:rsidRPr="008E1321" w:rsidRDefault="00B659D8" w:rsidP="00224569">
      <w:pPr>
        <w:pStyle w:val="Brdtextmedindrag"/>
      </w:pPr>
      <w:r w:rsidRPr="008E1321">
        <w:rPr>
          <w:i/>
        </w:rPr>
        <w:t xml:space="preserve">dels </w:t>
      </w:r>
      <w:r w:rsidRPr="008E1321">
        <w:t>att det ska införas fyra nya paragrafer, 2 kap. 1 c § och 8 kap. 1 a, 1 b och 4 c §§, och närmast före 2 kap. 1 c § och 8 kap. 4 c § nya rubriker av följande lydelse.</w:t>
      </w:r>
    </w:p>
    <w:p w14:paraId="1E0A3219" w14:textId="77777777" w:rsidR="00224569" w:rsidRPr="008E1321"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105AC9" w14:paraId="69D25306" w14:textId="77777777" w:rsidTr="00224569">
        <w:tc>
          <w:tcPr>
            <w:tcW w:w="2500" w:type="pct"/>
            <w:shd w:val="clear" w:color="auto" w:fill="auto"/>
            <w:tcMar>
              <w:left w:w="0" w:type="dxa"/>
            </w:tcMar>
          </w:tcPr>
          <w:p w14:paraId="0830BCDB" w14:textId="77777777" w:rsidR="00224569" w:rsidRPr="008E1321" w:rsidRDefault="00B659D8" w:rsidP="00224569">
            <w:pPr>
              <w:pStyle w:val="Brdtext"/>
              <w:rPr>
                <w:i/>
              </w:rPr>
            </w:pPr>
            <w:r w:rsidRPr="008E1321">
              <w:rPr>
                <w:i/>
              </w:rPr>
              <w:t>Nuvarande lydelse</w:t>
            </w:r>
          </w:p>
        </w:tc>
        <w:tc>
          <w:tcPr>
            <w:tcW w:w="2500" w:type="pct"/>
            <w:shd w:val="clear" w:color="auto" w:fill="auto"/>
            <w:tcMar>
              <w:right w:w="0" w:type="dxa"/>
            </w:tcMar>
          </w:tcPr>
          <w:p w14:paraId="50C9D3E2" w14:textId="77777777" w:rsidR="00224569" w:rsidRPr="008E1321" w:rsidRDefault="00B659D8" w:rsidP="00224569">
            <w:pPr>
              <w:pStyle w:val="Brdtext"/>
              <w:rPr>
                <w:i/>
              </w:rPr>
            </w:pPr>
            <w:r w:rsidRPr="008E1321">
              <w:rPr>
                <w:i/>
              </w:rPr>
              <w:t>Föreslagen lydelse</w:t>
            </w:r>
          </w:p>
        </w:tc>
      </w:tr>
    </w:tbl>
    <w:p w14:paraId="44C809C9" w14:textId="77777777" w:rsidR="00224569" w:rsidRPr="00105AC9" w:rsidRDefault="00B659D8" w:rsidP="00224569">
      <w:pPr>
        <w:pStyle w:val="Brdtext"/>
        <w:spacing w:before="270"/>
        <w:jc w:val="center"/>
        <w:rPr>
          <w:b/>
        </w:rPr>
      </w:pPr>
      <w:r w:rsidRPr="00105AC9">
        <w:rPr>
          <w:b/>
        </w:rPr>
        <w:t>1 kap.</w:t>
      </w:r>
    </w:p>
    <w:p w14:paraId="492C407B" w14:textId="77777777" w:rsidR="00224569" w:rsidRPr="00BD5D70" w:rsidRDefault="00B659D8" w:rsidP="00224569">
      <w:pPr>
        <w:pStyle w:val="Brdtext"/>
        <w:jc w:val="center"/>
      </w:pPr>
      <w:r w:rsidRPr="00105AC9">
        <w:t>4 a §</w:t>
      </w:r>
      <w:r w:rsidRPr="00BD5D70">
        <w:rPr>
          <w:rStyle w:val="Fotnotsreferens"/>
        </w:rPr>
        <w:footnoteReference w:id="89"/>
      </w:r>
    </w:p>
    <w:p w14:paraId="41B28E11" w14:textId="77777777" w:rsidR="00224569" w:rsidRPr="00B36627" w:rsidRDefault="00B659D8" w:rsidP="00224569">
      <w:pPr>
        <w:pStyle w:val="Brdtextmedindrag"/>
      </w:pPr>
      <w:r w:rsidRPr="00B36627">
        <w:t xml:space="preserve">I denna lag betyder </w:t>
      </w:r>
    </w:p>
    <w:p w14:paraId="7A0104C7" w14:textId="77777777" w:rsidR="00224569" w:rsidRPr="00B36627" w:rsidRDefault="00B659D8" w:rsidP="00224569">
      <w:pPr>
        <w:pStyle w:val="Brdtextmedindrag"/>
      </w:pPr>
      <w:r w:rsidRPr="00B36627">
        <w:rPr>
          <w:i/>
        </w:rPr>
        <w:t>direktivet om marknader för finansiella instrument</w:t>
      </w:r>
      <w:r w:rsidRPr="00B36627">
        <w:t>: Europaparla</w:t>
      </w:r>
      <w:r w:rsidRPr="00B36627">
        <w:softHyphen/>
        <w:t>mentets och rådets direktiv 2014/65/EU av den 15 maj 2014 om marknader för finansiella instrument och om ändring av direktiv 2002/92/EG och av direktiv 2011/61/EU, i lydelsen enligt Europa</w:t>
      </w:r>
      <w:r w:rsidRPr="00B36627">
        <w:softHyphen/>
        <w:t xml:space="preserve">parlamentets och rådets direktiv (EU) 2016/1034, </w:t>
      </w:r>
    </w:p>
    <w:p w14:paraId="142147FF" w14:textId="77777777" w:rsidR="00224569" w:rsidRPr="008E1321" w:rsidRDefault="00B659D8" w:rsidP="00224569">
      <w:pPr>
        <w:pStyle w:val="Brdtextmedindrag"/>
      </w:pPr>
      <w:r w:rsidRPr="00B36627">
        <w:rPr>
          <w:i/>
        </w:rPr>
        <w:t>krishanteringsdirektivet</w:t>
      </w:r>
      <w:r w:rsidRPr="00B36627">
        <w:t xml:space="preserve">: Europaparlamentets och rådets direktiv 2014/59/EU av den 15 maj 2014 om inrättande av en ram för </w:t>
      </w:r>
      <w:r w:rsidRPr="00B36627">
        <w:rPr>
          <w:spacing w:val="-4"/>
        </w:rPr>
        <w:t>åter</w:t>
      </w:r>
      <w:r w:rsidRPr="00B36627">
        <w:rPr>
          <w:spacing w:val="-4"/>
        </w:rPr>
        <w:softHyphen/>
        <w:t>hämtning och</w:t>
      </w:r>
      <w:r w:rsidRPr="008E1321">
        <w:rPr>
          <w:spacing w:val="-4"/>
        </w:rPr>
        <w:t xml:space="preserve"> resolution av kreditinstitut och värdepappersföretag och </w:t>
      </w:r>
      <w:r w:rsidRPr="008E1321">
        <w:rPr>
          <w:spacing w:val="-5"/>
        </w:rPr>
        <w:t>om ändring av rådets direktiv 82/891/EEG och Europaparlamentets och</w:t>
      </w:r>
      <w:r w:rsidRPr="008E1321">
        <w:rPr>
          <w:spacing w:val="-4"/>
        </w:rPr>
        <w:t xml:space="preserve"> rådets direktiv 2001/24/EG, 2002/47/EG, 2004/25/EG, 2005/56/EG,</w:t>
      </w:r>
      <w:r w:rsidRPr="008E1321">
        <w:rPr>
          <w:spacing w:val="-5"/>
        </w:rPr>
        <w:t xml:space="preserve"> </w:t>
      </w:r>
      <w:r w:rsidRPr="008E1321">
        <w:t>2007/36/EG, 2011/35/EU, 2012/30/EU och 2013/36/EU samt</w:t>
      </w:r>
      <w:r w:rsidRPr="008E1321">
        <w:rPr>
          <w:spacing w:val="-4"/>
        </w:rPr>
        <w:t xml:space="preserve"> Europaparlamentets</w:t>
      </w:r>
      <w:r w:rsidRPr="008E1321">
        <w:t xml:space="preserve"> och rådets förordningar (EU) nr 1093/2010 och (EU) nr 648/2012, i den ursprungliga lydelsen, </w:t>
      </w:r>
    </w:p>
    <w:p w14:paraId="5BD3C54C" w14:textId="77777777" w:rsidR="00224569" w:rsidRPr="00A31F7D" w:rsidRDefault="00B659D8" w:rsidP="00224569">
      <w:pPr>
        <w:pStyle w:val="Brdtextmedindrag"/>
      </w:pPr>
      <w:r w:rsidRPr="008E1321">
        <w:rPr>
          <w:i/>
        </w:rPr>
        <w:t>marknadsmissbruksförordningen</w:t>
      </w:r>
      <w:r w:rsidRPr="008E1321">
        <w:t>: Europaparlamentets och rådets förordning (EU) nr 596/2014 av den 16 april 2014 om marknads</w:t>
      </w:r>
      <w:r w:rsidRPr="008E1321">
        <w:softHyphen/>
        <w:t>missbruk (markn</w:t>
      </w:r>
      <w:r w:rsidRPr="00A31F7D">
        <w:t>adsmissbruksförordning) och om upphävande av Europaparlamentets och rådets direktiv 2003/6/EG och kommis</w:t>
      </w:r>
      <w:r w:rsidRPr="00A31F7D">
        <w:softHyphen/>
        <w:t>sionens direktiv 2003/124/EG, 2003/125/EG och 2004/72/EG,</w:t>
      </w:r>
    </w:p>
    <w:p w14:paraId="6644CF45" w14:textId="77777777" w:rsidR="00224569" w:rsidRPr="00105AC9" w:rsidRDefault="00B659D8" w:rsidP="00224569">
      <w:pPr>
        <w:pStyle w:val="Brdtextmedindrag"/>
      </w:pPr>
      <w:r w:rsidRPr="00A31F7D">
        <w:rPr>
          <w:i/>
        </w:rPr>
        <w:t>prospektförordningen</w:t>
      </w:r>
      <w:r w:rsidRPr="00A31F7D">
        <w:t>: Europaparlamentets och rådets f</w:t>
      </w:r>
      <w:r w:rsidRPr="007E7C9E">
        <w:t xml:space="preserve">örordning (EU) 2017/1129 av den 14 juli </w:t>
      </w:r>
      <w:r w:rsidRPr="001416BE">
        <w:t>2017</w:t>
      </w:r>
      <w:r w:rsidRPr="00105AC9">
        <w:t xml:space="preserve"> om prospekt som ska offent</w:t>
      </w:r>
      <w:r w:rsidRPr="00105AC9">
        <w:softHyphen/>
        <w:t xml:space="preserve">liggöras när värdepapper erbjuds till allmänheten eller tas upp till handel på en reglerad marknad, och om upphävande av direktiv 2003/71/EG, </w:t>
      </w:r>
    </w:p>
    <w:tbl>
      <w:tblPr>
        <w:tblW w:w="5000" w:type="pct"/>
        <w:tblLayout w:type="fixed"/>
        <w:tblLook w:val="0000" w:firstRow="0" w:lastRow="0" w:firstColumn="0" w:lastColumn="0" w:noHBand="0" w:noVBand="0"/>
      </w:tblPr>
      <w:tblGrid>
        <w:gridCol w:w="2948"/>
        <w:gridCol w:w="2949"/>
      </w:tblGrid>
      <w:tr w:rsidR="00224569" w:rsidRPr="00105AC9" w14:paraId="47DF8E14" w14:textId="77777777" w:rsidTr="00224569">
        <w:tc>
          <w:tcPr>
            <w:tcW w:w="2500" w:type="pct"/>
            <w:shd w:val="clear" w:color="auto" w:fill="auto"/>
            <w:tcMar>
              <w:left w:w="0" w:type="dxa"/>
            </w:tcMar>
          </w:tcPr>
          <w:p w14:paraId="78D08206" w14:textId="77777777" w:rsidR="00224569" w:rsidRPr="00105AC9" w:rsidRDefault="00B659D8" w:rsidP="00224569">
            <w:pPr>
              <w:pStyle w:val="Brdtextmedindrag"/>
            </w:pPr>
            <w:r w:rsidRPr="00105AC9">
              <w:rPr>
                <w:i/>
                <w:u w:val="single"/>
              </w:rPr>
              <w:lastRenderedPageBreak/>
              <w:t>tillsynsförordningen</w:t>
            </w:r>
            <w:r w:rsidRPr="00105AC9">
              <w:t>: Europa</w:t>
            </w:r>
            <w:r w:rsidRPr="00105AC9">
              <w:softHyphen/>
              <w:t>parlamentets och rådets förord</w:t>
            </w:r>
            <w:r w:rsidRPr="00105AC9">
              <w:softHyphen/>
              <w:t xml:space="preserve">ning (EU) nr 575/2013 av den 26 juni 2013 om tillsynskrav för kreditinstitut </w:t>
            </w:r>
            <w:r w:rsidRPr="00105AC9">
              <w:rPr>
                <w:i/>
              </w:rPr>
              <w:t>och värdepappers</w:t>
            </w:r>
            <w:r w:rsidRPr="00105AC9">
              <w:rPr>
                <w:i/>
              </w:rPr>
              <w:softHyphen/>
              <w:t>företag</w:t>
            </w:r>
            <w:r w:rsidRPr="00105AC9">
              <w:t xml:space="preserve"> och om ändring av för</w:t>
            </w:r>
            <w:r w:rsidRPr="00105AC9">
              <w:softHyphen/>
              <w:t>ordning (EU) nr 648/2012,</w:t>
            </w:r>
          </w:p>
        </w:tc>
        <w:tc>
          <w:tcPr>
            <w:tcW w:w="2500" w:type="pct"/>
            <w:shd w:val="clear" w:color="auto" w:fill="auto"/>
            <w:tcMar>
              <w:right w:w="0" w:type="dxa"/>
            </w:tcMar>
          </w:tcPr>
          <w:p w14:paraId="721918F6" w14:textId="77777777" w:rsidR="00224569" w:rsidRPr="00105AC9" w:rsidRDefault="00B659D8" w:rsidP="00224569">
            <w:pPr>
              <w:pStyle w:val="Brdtextmedindrag"/>
              <w:rPr>
                <w:i/>
              </w:rPr>
            </w:pPr>
            <w:r w:rsidRPr="00105AC9">
              <w:rPr>
                <w:i/>
                <w:u w:val="single"/>
              </w:rPr>
              <w:t>til</w:t>
            </w:r>
            <w:r w:rsidRPr="00105AC9">
              <w:rPr>
                <w:i/>
                <w:spacing w:val="-4"/>
                <w:u w:val="single"/>
              </w:rPr>
              <w:t>lsynsförordningen</w:t>
            </w:r>
            <w:r w:rsidRPr="00105AC9">
              <w:rPr>
                <w:spacing w:val="-4"/>
              </w:rPr>
              <w:t>: Europa</w:t>
            </w:r>
            <w:r w:rsidRPr="00105AC9">
              <w:rPr>
                <w:spacing w:val="-4"/>
              </w:rPr>
              <w:softHyphen/>
              <w:t>parlamentets</w:t>
            </w:r>
            <w:r w:rsidRPr="00105AC9">
              <w:t xml:space="preserve"> och rådets förord</w:t>
            </w:r>
            <w:r w:rsidRPr="00105AC9">
              <w:softHyphen/>
              <w:t>ning (EU) nr 575/2013 av den 26 juni 2013 om tillsynskrav för kreditinstitut och om ändring av förordning (EU) nr 648/2012,</w:t>
            </w:r>
          </w:p>
        </w:tc>
      </w:tr>
      <w:tr w:rsidR="00224569" w:rsidRPr="00CB52D0" w14:paraId="2E324D11" w14:textId="77777777" w:rsidTr="00224569">
        <w:tc>
          <w:tcPr>
            <w:tcW w:w="2500" w:type="pct"/>
            <w:shd w:val="clear" w:color="auto" w:fill="auto"/>
            <w:tcMar>
              <w:left w:w="0" w:type="dxa"/>
            </w:tcMar>
          </w:tcPr>
          <w:p w14:paraId="665A60B7" w14:textId="77777777" w:rsidR="00224569" w:rsidRPr="00DC3A78" w:rsidRDefault="00224569" w:rsidP="00224569">
            <w:pPr>
              <w:pStyle w:val="Brdtextmedindrag"/>
              <w:rPr>
                <w:i/>
                <w:u w:val="single"/>
              </w:rPr>
            </w:pPr>
          </w:p>
        </w:tc>
        <w:tc>
          <w:tcPr>
            <w:tcW w:w="2500" w:type="pct"/>
            <w:shd w:val="clear" w:color="auto" w:fill="auto"/>
            <w:tcMar>
              <w:right w:w="0" w:type="dxa"/>
            </w:tcMar>
          </w:tcPr>
          <w:p w14:paraId="343D4950" w14:textId="77777777" w:rsidR="00224569" w:rsidRPr="00CB52D0" w:rsidRDefault="00B659D8" w:rsidP="00224569">
            <w:pPr>
              <w:pStyle w:val="Brdtextmedindrag"/>
              <w:rPr>
                <w:i/>
                <w:u w:val="single"/>
              </w:rPr>
            </w:pPr>
            <w:r w:rsidRPr="007D65E5">
              <w:rPr>
                <w:i/>
                <w:u w:val="single"/>
              </w:rPr>
              <w:t>värdepappersbolagsförord</w:t>
            </w:r>
            <w:r w:rsidRPr="007D65E5">
              <w:rPr>
                <w:i/>
                <w:u w:val="single"/>
              </w:rPr>
              <w:softHyphen/>
              <w:t>ningen</w:t>
            </w:r>
            <w:r w:rsidRPr="007D65E5">
              <w:rPr>
                <w:iCs/>
              </w:rPr>
              <w:t>:</w:t>
            </w:r>
            <w:r w:rsidRPr="007D65E5">
              <w:rPr>
                <w:i/>
              </w:rPr>
              <w:t xml:space="preserve"> Europaparlamentets och </w:t>
            </w:r>
            <w:r w:rsidRPr="007D65E5">
              <w:rPr>
                <w:i/>
                <w:spacing w:val="-4"/>
              </w:rPr>
              <w:t>rådets förordning (EU) 2019/2033</w:t>
            </w:r>
            <w:r w:rsidRPr="007D65E5">
              <w:rPr>
                <w:i/>
              </w:rPr>
              <w:t xml:space="preserve"> av den 27 november 2019 om tillsynskrav för värdepappersföre</w:t>
            </w:r>
            <w:r w:rsidRPr="007D65E5">
              <w:rPr>
                <w:i/>
              </w:rPr>
              <w:softHyphen/>
              <w:t>tag och om ändring av förord</w:t>
            </w:r>
            <w:r w:rsidRPr="007D65E5">
              <w:rPr>
                <w:i/>
              </w:rPr>
              <w:softHyphen/>
              <w:t>ningarna (EU) nr 1</w:t>
            </w:r>
            <w:r w:rsidRPr="00CB52D0">
              <w:rPr>
                <w:i/>
              </w:rPr>
              <w:t>093/2010, (EU) nr 575/2013, (EU) nr 600/2014 och (EU) nr 806/2014,</w:t>
            </w:r>
          </w:p>
        </w:tc>
      </w:tr>
    </w:tbl>
    <w:p w14:paraId="5AC35832" w14:textId="77777777" w:rsidR="00224569" w:rsidRPr="00CB52D0" w:rsidRDefault="00B659D8" w:rsidP="00224569">
      <w:pPr>
        <w:pStyle w:val="Brdtextmedindrag"/>
      </w:pPr>
      <w:r w:rsidRPr="00CB52D0">
        <w:rPr>
          <w:i/>
        </w:rPr>
        <w:t>öppenhetsdirektivet</w:t>
      </w:r>
      <w:r w:rsidRPr="00CB52D0">
        <w:t>: Europaparlamentets och rådets direktiv 20</w:t>
      </w:r>
      <w:r w:rsidRPr="00CB52D0">
        <w:rPr>
          <w:spacing w:val="-4"/>
        </w:rPr>
        <w:t>04/109/EG av den 15 december 2004 om harmonisering av insyns</w:t>
      </w:r>
      <w:r w:rsidRPr="00CB52D0">
        <w:rPr>
          <w:spacing w:val="-4"/>
        </w:rPr>
        <w:softHyphen/>
        <w:t>kraven angående upplysningar om emittenter vars värdepapper är upp</w:t>
      </w:r>
      <w:r w:rsidRPr="00CB52D0">
        <w:rPr>
          <w:spacing w:val="-4"/>
        </w:rPr>
        <w:softHyphen/>
        <w:t>tagna</w:t>
      </w:r>
      <w:r w:rsidRPr="00CB52D0">
        <w:t xml:space="preserve"> till handel på en reglerad marknad och om ändring av direktiv 2001/34/EG, i lydelsen enligt Europaparlamentets och rådets direk</w:t>
      </w:r>
      <w:r w:rsidRPr="00CB52D0">
        <w:softHyphen/>
        <w:t>tiv 2013/50/EU.</w:t>
      </w:r>
    </w:p>
    <w:p w14:paraId="131B59E6" w14:textId="77777777" w:rsidR="00224569" w:rsidRPr="00BD5D70" w:rsidRDefault="00B659D8" w:rsidP="00224569">
      <w:pPr>
        <w:pStyle w:val="Brdtext"/>
        <w:spacing w:before="270"/>
        <w:jc w:val="center"/>
      </w:pPr>
      <w:r w:rsidRPr="00CB52D0">
        <w:t>4 b §</w:t>
      </w:r>
      <w:r w:rsidRPr="00BD5D70">
        <w:rPr>
          <w:rStyle w:val="Fotnotsreferens"/>
        </w:rPr>
        <w:footnoteReference w:id="90"/>
      </w:r>
    </w:p>
    <w:p w14:paraId="1B5476F7" w14:textId="77777777" w:rsidR="00224569" w:rsidRPr="00B36627" w:rsidRDefault="00B659D8" w:rsidP="00224569">
      <w:pPr>
        <w:pStyle w:val="Brdtextmedindrag"/>
      </w:pPr>
      <w:r w:rsidRPr="00B36627">
        <w:t xml:space="preserve">I denna lag betyder </w:t>
      </w:r>
    </w:p>
    <w:p w14:paraId="1264B43B" w14:textId="77777777" w:rsidR="00224569" w:rsidRPr="00B36627" w:rsidRDefault="00B659D8" w:rsidP="00224569">
      <w:pPr>
        <w:pStyle w:val="Brdtextmedindrag"/>
      </w:pPr>
      <w:r w:rsidRPr="00B36627">
        <w:rPr>
          <w:i/>
        </w:rPr>
        <w:t>anknutet ombud</w:t>
      </w:r>
      <w:r w:rsidRPr="00B36627">
        <w:t>: en fysisk eller juridisk person som har träffat avtal med ett svenskt värdepappersinstitut eller ett utländskt värde</w:t>
      </w:r>
      <w:r w:rsidRPr="00B36627">
        <w:softHyphen/>
        <w:t xml:space="preserve">pappersföretag som hör hemma inom EES om att för bara detta instituts eller företags räkning </w:t>
      </w:r>
    </w:p>
    <w:p w14:paraId="3C62EE63" w14:textId="77777777" w:rsidR="00224569" w:rsidRPr="00B36627" w:rsidRDefault="00B659D8" w:rsidP="00224569">
      <w:pPr>
        <w:pStyle w:val="Brdtextmedindrag"/>
      </w:pPr>
      <w:r w:rsidRPr="00B36627">
        <w:t xml:space="preserve">1. marknadsföra investerings- eller sidotjänster, </w:t>
      </w:r>
    </w:p>
    <w:p w14:paraId="3A601339" w14:textId="77777777" w:rsidR="00224569" w:rsidRPr="008E1321" w:rsidRDefault="00B659D8" w:rsidP="00224569">
      <w:pPr>
        <w:pStyle w:val="Brdtextmedindrag"/>
      </w:pPr>
      <w:r w:rsidRPr="00B36627">
        <w:t>2. ta emot ell</w:t>
      </w:r>
      <w:r w:rsidRPr="008E1321">
        <w:t xml:space="preserve">er vidarebefordra instruktioner eller order avseende investeringstjänster eller finansiella instrument, </w:t>
      </w:r>
    </w:p>
    <w:p w14:paraId="12CE4195" w14:textId="77777777" w:rsidR="00224569" w:rsidRPr="008E1321" w:rsidRDefault="00B659D8" w:rsidP="00224569">
      <w:pPr>
        <w:pStyle w:val="Brdtextmedindrag"/>
      </w:pPr>
      <w:r w:rsidRPr="008E1321">
        <w:t xml:space="preserve">3. placera finansiella instrument, eller </w:t>
      </w:r>
    </w:p>
    <w:p w14:paraId="0DB6BCBC" w14:textId="77777777" w:rsidR="00224569" w:rsidRPr="008E1321" w:rsidRDefault="00B659D8" w:rsidP="00224569">
      <w:pPr>
        <w:pStyle w:val="Brdtextmedindrag"/>
      </w:pPr>
      <w:r w:rsidRPr="008E1321">
        <w:t>4. tillhandahålla investeringsrådgivning avseende dessa instru</w:t>
      </w:r>
      <w:r w:rsidRPr="008E1321">
        <w:softHyphen/>
        <w:t>ment eller tjänster,</w:t>
      </w:r>
    </w:p>
    <w:p w14:paraId="36733657" w14:textId="77777777" w:rsidR="00224569" w:rsidRPr="00A31F7D" w:rsidRDefault="00B659D8" w:rsidP="00224569">
      <w:pPr>
        <w:pStyle w:val="Brdtextmedindrag"/>
      </w:pPr>
      <w:r w:rsidRPr="008E1321">
        <w:rPr>
          <w:i/>
        </w:rPr>
        <w:t>behörig myndighet</w:t>
      </w:r>
      <w:r w:rsidRPr="008E1321">
        <w:t>: i Sverige Finansinspektionen och i särskilt an</w:t>
      </w:r>
      <w:r w:rsidRPr="008E1321">
        <w:softHyphen/>
        <w:t>givna fall Bolagsverket och i övrigt en utländsk myndighet som har behörighet att utöva tillsyn över utländska värdepappersföretag och företag som driver en reglerad marknad eller annan motsvarand</w:t>
      </w:r>
      <w:r w:rsidRPr="00A31F7D">
        <w:t>e marknad eller som har behörighet att utöva tillsyn över emittenter vars överlåtbara värdepapper är upptagna till handel på en reglerad marknad,</w:t>
      </w:r>
    </w:p>
    <w:p w14:paraId="7CF86A5D" w14:textId="77777777" w:rsidR="00224569" w:rsidRPr="00105AC9" w:rsidRDefault="00B659D8" w:rsidP="00224569">
      <w:pPr>
        <w:pStyle w:val="Brdtextmedindrag"/>
      </w:pPr>
      <w:r w:rsidRPr="007E7C9E">
        <w:rPr>
          <w:i/>
        </w:rPr>
        <w:t>börs</w:t>
      </w:r>
      <w:r w:rsidRPr="007E7C9E">
        <w:t>: ett svenskt aktiebolag eller en svensk ekonomisk förening som har fått ti</w:t>
      </w:r>
      <w:r w:rsidRPr="001416BE">
        <w:t>llstånd enl</w:t>
      </w:r>
      <w:r w:rsidRPr="00105AC9">
        <w:t>igt denna lag att driva en eller flera reglerade marknader,</w:t>
      </w:r>
    </w:p>
    <w:p w14:paraId="61156BEB" w14:textId="77777777" w:rsidR="00224569" w:rsidRPr="007D65E5" w:rsidRDefault="00B659D8" w:rsidP="00224569">
      <w:pPr>
        <w:pStyle w:val="Brdtextmedindrag"/>
      </w:pPr>
      <w:r w:rsidRPr="00DC3A78">
        <w:rPr>
          <w:i/>
        </w:rPr>
        <w:t>clearingdeltagare</w:t>
      </w:r>
      <w:r w:rsidRPr="00DC3A78">
        <w:t xml:space="preserve">: den </w:t>
      </w:r>
      <w:r w:rsidRPr="007D65E5">
        <w:t>som får delta i clearingverksamheten hos en clearingorganisation,</w:t>
      </w:r>
    </w:p>
    <w:p w14:paraId="0DD9F336" w14:textId="77777777" w:rsidR="00224569" w:rsidRPr="007D65E5" w:rsidRDefault="00B659D8" w:rsidP="00224569">
      <w:pPr>
        <w:pStyle w:val="Brdtextmedindrag"/>
      </w:pPr>
      <w:r w:rsidRPr="007D65E5">
        <w:rPr>
          <w:i/>
          <w:spacing w:val="-4"/>
        </w:rPr>
        <w:t>clearingorganisation</w:t>
      </w:r>
      <w:r w:rsidRPr="007D65E5">
        <w:rPr>
          <w:spacing w:val="-4"/>
        </w:rPr>
        <w:t>: ett företag som har fått tillstånd enligt 19 kap.</w:t>
      </w:r>
      <w:r w:rsidRPr="007D65E5">
        <w:t xml:space="preserve"> eller Europaparlamentets och rådets förordning (EU) nr 648/2012,</w:t>
      </w:r>
    </w:p>
    <w:p w14:paraId="7D54141D" w14:textId="77777777" w:rsidR="00224569" w:rsidRPr="00CB52D0" w:rsidRDefault="00B659D8" w:rsidP="00224569">
      <w:pPr>
        <w:pStyle w:val="Brdtextmedindrag"/>
      </w:pPr>
      <w:r w:rsidRPr="00CB52D0">
        <w:rPr>
          <w:i/>
        </w:rPr>
        <w:t>emittent</w:t>
      </w:r>
      <w:r w:rsidRPr="00CB52D0">
        <w:t>: i fråga om aktier aktiebolaget och i fråga om annat finansiellt instrument utgivaren eller utfärdaren av instrumentet,</w:t>
      </w:r>
    </w:p>
    <w:p w14:paraId="1D9490E7" w14:textId="77777777" w:rsidR="00224569" w:rsidRPr="00CB52D0" w:rsidRDefault="00B659D8" w:rsidP="00224569">
      <w:pPr>
        <w:pStyle w:val="Brdtextmedindrag"/>
      </w:pPr>
      <w:r w:rsidRPr="00CB52D0">
        <w:rPr>
          <w:i/>
        </w:rPr>
        <w:lastRenderedPageBreak/>
        <w:t>godkänd rapporteringsmekanism (ARM-leverantör)</w:t>
      </w:r>
      <w:r w:rsidRPr="00CB52D0">
        <w:t>: en fysisk eller juridisk person som har tillstånd att för värdepappersinstituts räk</w:t>
      </w:r>
      <w:r w:rsidRPr="00CB52D0">
        <w:softHyphen/>
        <w:t>ning rapportera uppgifter om transaktioner till behöriga myn</w:t>
      </w:r>
      <w:r w:rsidRPr="00CB52D0">
        <w:softHyphen/>
        <w:t>dig</w:t>
      </w:r>
      <w:r w:rsidRPr="00CB52D0">
        <w:softHyphen/>
        <w:t>heter eller Europeiska värdepappers- och marknadsmyndigheten,</w:t>
      </w:r>
    </w:p>
    <w:p w14:paraId="6787A4D7" w14:textId="77777777" w:rsidR="00224569" w:rsidRPr="00CB52D0" w:rsidRDefault="00B659D8" w:rsidP="00224569">
      <w:pPr>
        <w:pStyle w:val="Brdtextmedindrag"/>
      </w:pPr>
      <w:r w:rsidRPr="00CB52D0">
        <w:rPr>
          <w:i/>
          <w:spacing w:val="-4"/>
        </w:rPr>
        <w:t>godkänt publiceringsarrangemang (APA-leverantör)</w:t>
      </w:r>
      <w:r w:rsidRPr="00CB52D0">
        <w:rPr>
          <w:spacing w:val="-4"/>
        </w:rPr>
        <w:t>: en fysisk eller</w:t>
      </w:r>
      <w:r w:rsidRPr="00CB52D0">
        <w:t xml:space="preserve"> juridisk person som har tillstånd att för värdepappersinstituts räk</w:t>
      </w:r>
      <w:r w:rsidRPr="00CB52D0">
        <w:softHyphen/>
      </w:r>
      <w:r w:rsidRPr="00CB52D0">
        <w:rPr>
          <w:spacing w:val="-4"/>
        </w:rPr>
        <w:t>ning publicera rapporter om värdepappershandeln enligt artiklarna 20</w:t>
      </w:r>
      <w:r w:rsidRPr="00CB52D0">
        <w:t xml:space="preserve"> och 21 i förordningen om marknader för finansiella instrument,</w:t>
      </w:r>
    </w:p>
    <w:p w14:paraId="59CBAB6A" w14:textId="77777777" w:rsidR="00224569" w:rsidRPr="00CB52D0" w:rsidRDefault="00B659D8" w:rsidP="00224569">
      <w:pPr>
        <w:pStyle w:val="Brdtextmedindrag"/>
      </w:pPr>
      <w:r w:rsidRPr="00CB52D0">
        <w:rPr>
          <w:i/>
          <w:spacing w:val="-4"/>
        </w:rPr>
        <w:t>handelsplats</w:t>
      </w:r>
      <w:r w:rsidRPr="00CB52D0">
        <w:rPr>
          <w:spacing w:val="-4"/>
        </w:rPr>
        <w:t>: en reglerad marknad, en multilateral handelsplattform (MTF-plattform) eller en organiserad handelsplattform (OTF-platt</w:t>
      </w:r>
      <w:r w:rsidRPr="00CB52D0">
        <w:rPr>
          <w:spacing w:val="-4"/>
        </w:rPr>
        <w:softHyphen/>
        <w:t>form</w:t>
      </w:r>
      <w:r w:rsidRPr="00CB52D0">
        <w:t>),</w:t>
      </w:r>
    </w:p>
    <w:p w14:paraId="757BDD24" w14:textId="77777777" w:rsidR="00224569" w:rsidRPr="00CB52D0" w:rsidRDefault="00B659D8" w:rsidP="00224569">
      <w:pPr>
        <w:pStyle w:val="Brdtextmedindrag"/>
      </w:pPr>
      <w:r w:rsidRPr="00CB52D0">
        <w:rPr>
          <w:i/>
        </w:rPr>
        <w:t>handelsplattform</w:t>
      </w:r>
      <w:r w:rsidRPr="00CB52D0">
        <w:t>: en MTF-plattform eller en OTF-plattform,</w:t>
      </w:r>
    </w:p>
    <w:tbl>
      <w:tblPr>
        <w:tblW w:w="5000" w:type="pct"/>
        <w:tblLook w:val="0000" w:firstRow="0" w:lastRow="0" w:firstColumn="0" w:lastColumn="0" w:noHBand="0" w:noVBand="0"/>
      </w:tblPr>
      <w:tblGrid>
        <w:gridCol w:w="2948"/>
        <w:gridCol w:w="2949"/>
      </w:tblGrid>
      <w:tr w:rsidR="00224569" w:rsidRPr="00105AC9" w14:paraId="2A7E50F3" w14:textId="77777777" w:rsidTr="00224569">
        <w:tc>
          <w:tcPr>
            <w:tcW w:w="2500" w:type="pct"/>
            <w:shd w:val="clear" w:color="auto" w:fill="auto"/>
            <w:tcMar>
              <w:left w:w="0" w:type="dxa"/>
            </w:tcMar>
          </w:tcPr>
          <w:p w14:paraId="2BDFB3E7" w14:textId="77777777" w:rsidR="00224569" w:rsidRPr="00105AC9" w:rsidRDefault="00B659D8" w:rsidP="00224569">
            <w:pPr>
              <w:pStyle w:val="Brdtextmedindrag"/>
              <w:rPr>
                <w:i/>
              </w:rPr>
            </w:pPr>
            <w:r w:rsidRPr="00105AC9">
              <w:rPr>
                <w:i/>
                <w:u w:val="single"/>
              </w:rPr>
              <w:t>kreditinstitut</w:t>
            </w:r>
            <w:r w:rsidRPr="00105AC9">
              <w:t>: en bank, ett kreditmarknadsföretag eller ett utländskt bank- eller kreditföre</w:t>
            </w:r>
            <w:r w:rsidRPr="00105AC9">
              <w:softHyphen/>
              <w:t xml:space="preserve">tag som driver bank- eller </w:t>
            </w:r>
            <w:r w:rsidRPr="00105AC9">
              <w:rPr>
                <w:spacing w:val="-4"/>
              </w:rPr>
              <w:t>finan</w:t>
            </w:r>
            <w:r w:rsidRPr="00105AC9">
              <w:rPr>
                <w:spacing w:val="-4"/>
              </w:rPr>
              <w:softHyphen/>
              <w:t>sieringsrörelse från filial i Sverige</w:t>
            </w:r>
            <w:r w:rsidRPr="00105AC9">
              <w:rPr>
                <w:i/>
                <w:spacing w:val="-4"/>
              </w:rPr>
              <w:t>,</w:t>
            </w:r>
          </w:p>
        </w:tc>
        <w:tc>
          <w:tcPr>
            <w:tcW w:w="2500" w:type="pct"/>
            <w:shd w:val="clear" w:color="auto" w:fill="auto"/>
            <w:tcMar>
              <w:right w:w="0" w:type="dxa"/>
            </w:tcMar>
          </w:tcPr>
          <w:p w14:paraId="40056847" w14:textId="77777777" w:rsidR="00224569" w:rsidRPr="00105AC9" w:rsidRDefault="00B659D8" w:rsidP="00224569">
            <w:pPr>
              <w:pStyle w:val="Brdtextmedindrag"/>
            </w:pPr>
            <w:bookmarkStart w:id="478" w:name="_Hlk27552430"/>
            <w:r w:rsidRPr="00105AC9">
              <w:rPr>
                <w:i/>
                <w:u w:val="single"/>
              </w:rPr>
              <w:t>kreditinstitut</w:t>
            </w:r>
            <w:r w:rsidRPr="00105AC9">
              <w:t>: en bank, ett kreditmarknadsföretag eller ett utländskt bank- eller kreditföre</w:t>
            </w:r>
            <w:r w:rsidRPr="00105AC9">
              <w:softHyphen/>
              <w:t>tag som driver bank- eller finan</w:t>
            </w:r>
            <w:r w:rsidRPr="00105AC9">
              <w:softHyphen/>
              <w:t xml:space="preserve">sieringsrörelse från filial i Sverige </w:t>
            </w:r>
            <w:r w:rsidRPr="00105AC9">
              <w:rPr>
                <w:i/>
              </w:rPr>
              <w:t xml:space="preserve">eller ett sådant företag som avses i </w:t>
            </w:r>
            <w:r w:rsidRPr="00105AC9">
              <w:rPr>
                <w:i/>
                <w:spacing w:val="-6"/>
              </w:rPr>
              <w:t>artikel 4.1.1</w:t>
            </w:r>
            <w:r w:rsidRPr="00105AC9">
              <w:rPr>
                <w:spacing w:val="-6"/>
              </w:rPr>
              <w:t> </w:t>
            </w:r>
            <w:r w:rsidRPr="00105AC9">
              <w:rPr>
                <w:i/>
                <w:spacing w:val="-6"/>
              </w:rPr>
              <w:t>b i tillsynsförordningen</w:t>
            </w:r>
            <w:r w:rsidRPr="00105AC9">
              <w:rPr>
                <w:spacing w:val="-6"/>
              </w:rPr>
              <w:t>,</w:t>
            </w:r>
            <w:bookmarkEnd w:id="478"/>
          </w:p>
        </w:tc>
      </w:tr>
    </w:tbl>
    <w:p w14:paraId="4AF435FF" w14:textId="77777777" w:rsidR="00224569" w:rsidRPr="007D65E5" w:rsidRDefault="00B659D8" w:rsidP="00224569">
      <w:pPr>
        <w:pStyle w:val="Brdtextmedindrag"/>
      </w:pPr>
      <w:r w:rsidRPr="00DC3A78">
        <w:rPr>
          <w:i/>
        </w:rPr>
        <w:t>leverantör av datarapporteringstjänster</w:t>
      </w:r>
      <w:r w:rsidRPr="007D65E5">
        <w:t>: en godkänd rapporterings</w:t>
      </w:r>
      <w:r w:rsidRPr="007D65E5">
        <w:softHyphen/>
        <w:t>mekanism (ARM-leverantör), ett godkänt publiceringsarrangemang (APA-leverantör) eller en tillhandahållare av konsoliderad handels</w:t>
      </w:r>
      <w:r w:rsidRPr="007D65E5">
        <w:softHyphen/>
        <w:t>information (CTP-leverantör),</w:t>
      </w:r>
    </w:p>
    <w:p w14:paraId="15C84890" w14:textId="77777777" w:rsidR="00224569" w:rsidRPr="00CB52D0" w:rsidRDefault="00B659D8" w:rsidP="00224569">
      <w:pPr>
        <w:pStyle w:val="Brdtextmedindrag"/>
      </w:pPr>
      <w:r w:rsidRPr="007D65E5">
        <w:rPr>
          <w:i/>
        </w:rPr>
        <w:t>marknadsgarant</w:t>
      </w:r>
      <w:r w:rsidRPr="007D65E5">
        <w:t>: en</w:t>
      </w:r>
      <w:r w:rsidRPr="00CB52D0">
        <w:t xml:space="preserve"> person som på fortlöpande basis åtagit sig att på finansiella marknader handla för egen räkning genom att köpa och sälja finansiella instrument med utnyttjande av egna tillgångar till priser som fastställts av denne,</w:t>
      </w:r>
    </w:p>
    <w:p w14:paraId="3F947662" w14:textId="77777777" w:rsidR="00224569" w:rsidRPr="00CB52D0" w:rsidRDefault="00B659D8" w:rsidP="00224569">
      <w:pPr>
        <w:pStyle w:val="Brdtextmedindrag"/>
      </w:pPr>
      <w:r w:rsidRPr="00CB52D0">
        <w:rPr>
          <w:i/>
          <w:spacing w:val="-4"/>
        </w:rPr>
        <w:t>marknadsoperatör</w:t>
      </w:r>
      <w:r w:rsidRPr="00CB52D0">
        <w:rPr>
          <w:spacing w:val="-4"/>
        </w:rPr>
        <w:t>: en börs eller en eller flera juridiska personer i ett annat land inom EES som driver en eller flera reglerade marknader</w:t>
      </w:r>
      <w:r w:rsidRPr="00CB52D0">
        <w:t>,</w:t>
      </w:r>
    </w:p>
    <w:p w14:paraId="3D8E5EAD" w14:textId="77777777" w:rsidR="00224569" w:rsidRPr="00CB52D0" w:rsidRDefault="00B659D8" w:rsidP="00224569">
      <w:pPr>
        <w:pStyle w:val="Brdtextmedindrag"/>
      </w:pPr>
      <w:r w:rsidRPr="00CB52D0">
        <w:rPr>
          <w:i/>
        </w:rPr>
        <w:t>MTF-plattform</w:t>
      </w:r>
      <w:r w:rsidRPr="00CB52D0">
        <w:t>: ett multilateralt system inom EES som samman</w:t>
      </w:r>
      <w:r w:rsidRPr="00CB52D0">
        <w:softHyphen/>
        <w:t>för flera tredjeparters köp- och säljintressen i finansiella instrument – inom systemet och i enlighet med icke skönsmässiga regler – så att det leder till ett kontrakt,</w:t>
      </w:r>
    </w:p>
    <w:p w14:paraId="19D2DADB" w14:textId="77777777" w:rsidR="00224569" w:rsidRPr="00CB52D0" w:rsidRDefault="00B659D8" w:rsidP="00224569">
      <w:pPr>
        <w:pStyle w:val="Brdtextmedindrag"/>
      </w:pPr>
      <w:r w:rsidRPr="00CB52D0">
        <w:rPr>
          <w:i/>
        </w:rPr>
        <w:t>OTF-plattform</w:t>
      </w:r>
      <w:r w:rsidRPr="00CB52D0">
        <w:t xml:space="preserve">: ett multilateralt system inom EES som inte är en reglerad marknad eller en MTF-plattform, och inom vilket flera </w:t>
      </w:r>
      <w:r w:rsidRPr="00CB52D0">
        <w:rPr>
          <w:spacing w:val="-3"/>
        </w:rPr>
        <w:t>tredjeparters köp- och säljintressen i obligationer, strukturerade finan</w:t>
      </w:r>
      <w:r w:rsidRPr="00CB52D0">
        <w:rPr>
          <w:spacing w:val="-3"/>
        </w:rPr>
        <w:softHyphen/>
      </w:r>
      <w:r w:rsidRPr="00CB52D0">
        <w:rPr>
          <w:spacing w:val="-4"/>
        </w:rPr>
        <w:t>siella produkter, utsläppsrätter eller derivat kan interagera inom syste</w:t>
      </w:r>
      <w:r w:rsidRPr="00CB52D0">
        <w:rPr>
          <w:spacing w:val="-4"/>
        </w:rPr>
        <w:softHyphen/>
        <w:t>met</w:t>
      </w:r>
      <w:r w:rsidRPr="00CB52D0">
        <w:t xml:space="preserve"> så att det leder till ett kontrakt,</w:t>
      </w:r>
    </w:p>
    <w:p w14:paraId="4922CC63" w14:textId="77777777" w:rsidR="00224569" w:rsidRPr="00CB52D0" w:rsidRDefault="00B659D8" w:rsidP="00224569">
      <w:pPr>
        <w:pStyle w:val="Brdtextmedindrag"/>
      </w:pPr>
      <w:r w:rsidRPr="00CB52D0">
        <w:rPr>
          <w:i/>
        </w:rPr>
        <w:t>professionell kund</w:t>
      </w:r>
      <w:r w:rsidRPr="00CB52D0">
        <w:t>: en sådan kund som avses i 9 kap. 4 eller 5 §,</w:t>
      </w:r>
    </w:p>
    <w:p w14:paraId="5707E115" w14:textId="77777777" w:rsidR="00224569" w:rsidRPr="00CB52D0" w:rsidRDefault="00B659D8" w:rsidP="00224569">
      <w:pPr>
        <w:pStyle w:val="Brdtextmedindrag"/>
      </w:pPr>
      <w:r w:rsidRPr="00CB52D0">
        <w:rPr>
          <w:i/>
        </w:rPr>
        <w:t>reglerad marknad</w:t>
      </w:r>
      <w:r w:rsidRPr="00CB52D0">
        <w:t>: ett multilateralt system inom EES som sam</w:t>
      </w:r>
      <w:r w:rsidRPr="00CB52D0">
        <w:softHyphen/>
        <w:t xml:space="preserve">manför eller möjliggör sammanförande av ett flertal köp- och </w:t>
      </w:r>
      <w:r w:rsidRPr="00CB52D0">
        <w:rPr>
          <w:spacing w:val="-2"/>
        </w:rPr>
        <w:t>sälj</w:t>
      </w:r>
      <w:r w:rsidRPr="00CB52D0">
        <w:rPr>
          <w:spacing w:val="-2"/>
        </w:rPr>
        <w:softHyphen/>
        <w:t>intressen i finansiella instrument från tredjepart – regelmässigt, inom</w:t>
      </w:r>
      <w:r w:rsidRPr="00CB52D0">
        <w:t xml:space="preserve"> </w:t>
      </w:r>
      <w:r w:rsidRPr="00CB52D0">
        <w:rPr>
          <w:spacing w:val="-2"/>
        </w:rPr>
        <w:t>systemet och i enlighet med icke skönsmässiga regler – så att det leder</w:t>
      </w:r>
      <w:r w:rsidRPr="00CB52D0">
        <w:t xml:space="preserve"> till ett kontrakt,</w:t>
      </w:r>
    </w:p>
    <w:p w14:paraId="6452CAC7" w14:textId="77777777" w:rsidR="00224569" w:rsidRPr="00CB52D0" w:rsidRDefault="00B659D8" w:rsidP="00224569">
      <w:pPr>
        <w:pStyle w:val="Brdtextmedindrag"/>
      </w:pPr>
      <w:r w:rsidRPr="00CB52D0">
        <w:rPr>
          <w:i/>
        </w:rPr>
        <w:t>statlig emittent</w:t>
      </w:r>
      <w:r w:rsidRPr="00CB52D0">
        <w:t>: någon av följande som emitterar skuldinstrument:</w:t>
      </w:r>
    </w:p>
    <w:p w14:paraId="573A2090" w14:textId="77777777" w:rsidR="00224569" w:rsidRPr="00CB52D0" w:rsidRDefault="00B659D8" w:rsidP="00224569">
      <w:pPr>
        <w:pStyle w:val="Brdtextmedindrag"/>
      </w:pPr>
      <w:r w:rsidRPr="00CB52D0">
        <w:t xml:space="preserve">1. Europeiska unionen, </w:t>
      </w:r>
    </w:p>
    <w:p w14:paraId="6C002035" w14:textId="77777777" w:rsidR="00224569" w:rsidRPr="00CB52D0" w:rsidRDefault="00B659D8" w:rsidP="00224569">
      <w:pPr>
        <w:pStyle w:val="Brdtextmedindrag"/>
      </w:pPr>
      <w:r w:rsidRPr="00CB52D0">
        <w:t>2. en stat inom EES, inbegripet förvaltningar, organ eller en sär</w:t>
      </w:r>
      <w:r w:rsidRPr="00CB52D0">
        <w:softHyphen/>
        <w:t xml:space="preserve">skild funktion i staten, </w:t>
      </w:r>
    </w:p>
    <w:p w14:paraId="5BE080AC" w14:textId="77777777" w:rsidR="00224569" w:rsidRPr="00CB52D0" w:rsidRDefault="00B659D8" w:rsidP="00224569">
      <w:pPr>
        <w:pStyle w:val="Brdtextmedindrag"/>
      </w:pPr>
      <w:r w:rsidRPr="00CB52D0">
        <w:t>3. när det gäller en federal stat inom EES, en delstat i fede</w:t>
      </w:r>
      <w:r w:rsidRPr="00CB52D0">
        <w:softHyphen/>
        <w:t>ra</w:t>
      </w:r>
      <w:r w:rsidRPr="00CB52D0">
        <w:softHyphen/>
        <w:t xml:space="preserve">tionen, </w:t>
      </w:r>
    </w:p>
    <w:p w14:paraId="4EB52438" w14:textId="77777777" w:rsidR="00224569" w:rsidRPr="00CB52D0" w:rsidRDefault="00B659D8" w:rsidP="00224569">
      <w:pPr>
        <w:pStyle w:val="Brdtextmedindrag"/>
      </w:pPr>
      <w:r w:rsidRPr="00CB52D0">
        <w:t xml:space="preserve">4. en särskild funktion för flera stater inom EES, </w:t>
      </w:r>
    </w:p>
    <w:p w14:paraId="163B5B1A" w14:textId="77777777" w:rsidR="00224569" w:rsidRPr="00CB52D0" w:rsidRDefault="00B659D8" w:rsidP="00224569">
      <w:pPr>
        <w:pStyle w:val="Brdtextmedindrag"/>
      </w:pPr>
      <w:r w:rsidRPr="00CB52D0">
        <w:t>5. en internationell finansinstitution som etablerats av minst två stater inom EES och vars mål är att ordna finansiering och till</w:t>
      </w:r>
      <w:r w:rsidRPr="00CB52D0">
        <w:softHyphen/>
        <w:t xml:space="preserve">handahålla </w:t>
      </w:r>
      <w:r w:rsidRPr="00CB52D0">
        <w:lastRenderedPageBreak/>
        <w:t xml:space="preserve">finansiellt bistånd till de stater som har eller riskerar att få allvarliga finansieringsproblem, och </w:t>
      </w:r>
    </w:p>
    <w:p w14:paraId="7E22B75A" w14:textId="77777777" w:rsidR="00224569" w:rsidRPr="00CB52D0" w:rsidRDefault="00B659D8" w:rsidP="00224569">
      <w:pPr>
        <w:pStyle w:val="Brdtextmedindrag"/>
      </w:pPr>
      <w:r w:rsidRPr="00CB52D0">
        <w:t>6. Europeiska investeringsbanken,</w:t>
      </w:r>
    </w:p>
    <w:p w14:paraId="14E0FFC5" w14:textId="77777777" w:rsidR="00224569" w:rsidRPr="00CB52D0" w:rsidRDefault="00B659D8" w:rsidP="00224569">
      <w:pPr>
        <w:pStyle w:val="Brdtextmedindrag"/>
      </w:pPr>
      <w:r w:rsidRPr="00CB52D0">
        <w:rPr>
          <w:i/>
          <w:spacing w:val="-2"/>
        </w:rPr>
        <w:t>systematisk internhandlare</w:t>
      </w:r>
      <w:r w:rsidRPr="00CB52D0">
        <w:rPr>
          <w:spacing w:val="-2"/>
        </w:rPr>
        <w:t>: ett värdepappersinstitut som i en orga</w:t>
      </w:r>
      <w:r w:rsidRPr="00CB52D0">
        <w:rPr>
          <w:spacing w:val="-2"/>
        </w:rPr>
        <w:softHyphen/>
        <w:t>niserad</w:t>
      </w:r>
      <w:r w:rsidRPr="00CB52D0">
        <w:t xml:space="preserve">, frekvent, systematisk och väsentlig omfattning handlar </w:t>
      </w:r>
      <w:r w:rsidRPr="00CB52D0">
        <w:rPr>
          <w:spacing w:val="-4"/>
        </w:rPr>
        <w:t>för egen räkning när det utför kundorder utanför en reglerad marknad eller en handelsplattform utan att utnyttja ett multilateralt system</w:t>
      </w:r>
      <w:r w:rsidRPr="00CB52D0">
        <w:t>,</w:t>
      </w:r>
    </w:p>
    <w:p w14:paraId="16C0D6A6" w14:textId="77777777" w:rsidR="00224569" w:rsidRPr="00CB52D0" w:rsidRDefault="00B659D8" w:rsidP="00224569">
      <w:pPr>
        <w:pStyle w:val="Brdtextmedindrag"/>
      </w:pPr>
      <w:r w:rsidRPr="00CB52D0">
        <w:rPr>
          <w:i/>
        </w:rPr>
        <w:t>tillhandahållare av konsoliderad handelsinformation (CTP-leve</w:t>
      </w:r>
      <w:r w:rsidRPr="00CB52D0">
        <w:rPr>
          <w:i/>
        </w:rPr>
        <w:softHyphen/>
        <w:t>rantör)</w:t>
      </w:r>
      <w:r w:rsidRPr="00CB52D0">
        <w:t>: en fysisk eller juridisk person som har tillstånd för att samla in rapporter om handeln med de finansiella instrument som anges i artiklarna 6, 7, 10, 12, 13, 20 och 21 i förordningen om marknader för finansiella instrument från handelsplatser och från en eller flera APA-leverantörer samt konsolidera rapporterna till ett kontinuer</w:t>
      </w:r>
      <w:r w:rsidRPr="00CB52D0">
        <w:softHyphen/>
        <w:t>ligt elektroniskt informationsflöde med uppgifter om priser och volymer per finansiellt instrument,</w:t>
      </w:r>
    </w:p>
    <w:p w14:paraId="7EF76CFA" w14:textId="77777777" w:rsidR="00224569" w:rsidRPr="00CB52D0" w:rsidRDefault="00B659D8" w:rsidP="00224569">
      <w:pPr>
        <w:pStyle w:val="Brdtextmedindrag"/>
      </w:pPr>
      <w:r w:rsidRPr="00CB52D0">
        <w:rPr>
          <w:i/>
        </w:rPr>
        <w:t>tillväxtmarknad för små och medelstora företag</w:t>
      </w:r>
      <w:r w:rsidRPr="00CB52D0">
        <w:t>: en MTF-plattform som är registrerad som en tillväxtmarknad för små och medelstora företag hos Finansinspektionen enligt 11 kap. 13–15 §§ eller hos en behörig myndighet i ett annat land inom EES,</w:t>
      </w:r>
    </w:p>
    <w:p w14:paraId="751CA861" w14:textId="77777777" w:rsidR="00224569" w:rsidRPr="00CB52D0" w:rsidRDefault="00B659D8" w:rsidP="00224569">
      <w:pPr>
        <w:pStyle w:val="Brdtextmedindrag"/>
      </w:pPr>
      <w:r w:rsidRPr="00CB52D0">
        <w:rPr>
          <w:i/>
        </w:rPr>
        <w:t>utländskt kreditinstitut</w:t>
      </w:r>
      <w:r w:rsidRPr="00CB52D0">
        <w:t>: ett kreditinstitut enligt 1 kap. 5 § första stycket 21 lagen (2004:297) om bank- och finansieringsrörelse,</w:t>
      </w:r>
    </w:p>
    <w:p w14:paraId="6774914A" w14:textId="77777777" w:rsidR="00224569" w:rsidRPr="00CB52D0" w:rsidRDefault="00B659D8" w:rsidP="00224569">
      <w:pPr>
        <w:pStyle w:val="Brdtextmedindrag"/>
      </w:pPr>
      <w:r w:rsidRPr="00CB52D0">
        <w:rPr>
          <w:i/>
        </w:rPr>
        <w:t>utländskt värdepappersföretag</w:t>
      </w:r>
      <w:r w:rsidRPr="00CB52D0">
        <w:t>: ett utländskt företag som i hem</w:t>
      </w:r>
      <w:r w:rsidRPr="00CB52D0">
        <w:softHyphen/>
        <w:t>landet har tillstånd att driva värdepappersrörelse,</w:t>
      </w:r>
    </w:p>
    <w:p w14:paraId="7DF6AE0E" w14:textId="77777777" w:rsidR="00224569" w:rsidRPr="00CB52D0" w:rsidRDefault="00B659D8" w:rsidP="00224569">
      <w:pPr>
        <w:pStyle w:val="Brdtextmedindrag"/>
      </w:pPr>
      <w:r w:rsidRPr="00CB52D0">
        <w:rPr>
          <w:i/>
        </w:rPr>
        <w:t>värdepappersbolag</w:t>
      </w:r>
      <w:r w:rsidRPr="00CB52D0">
        <w:t xml:space="preserve">: ett svenskt aktiebolag som har fått tillstånd </w:t>
      </w:r>
      <w:r w:rsidRPr="00CB52D0">
        <w:rPr>
          <w:spacing w:val="-4"/>
        </w:rPr>
        <w:t>enligt denna lag att driva värdepappersrörelse och som inte är ett bank</w:t>
      </w:r>
      <w:r w:rsidRPr="00CB52D0">
        <w:rPr>
          <w:spacing w:val="-4"/>
        </w:rPr>
        <w:softHyphen/>
        <w:t>aktiebolag</w:t>
      </w:r>
      <w:r w:rsidRPr="00CB52D0">
        <w:t xml:space="preserve"> eller ett kreditmarknadsbolag enligt lagen om bank- och finansieringsrörelse,</w:t>
      </w:r>
    </w:p>
    <w:p w14:paraId="7B8037AF" w14:textId="77777777" w:rsidR="00224569" w:rsidRPr="00CB52D0" w:rsidRDefault="00B659D8" w:rsidP="00224569">
      <w:pPr>
        <w:pStyle w:val="Brdtextmedindrag"/>
      </w:pPr>
      <w:r w:rsidRPr="00CB52D0">
        <w:rPr>
          <w:i/>
        </w:rPr>
        <w:t>värdepapperscentral</w:t>
      </w:r>
      <w:r w:rsidRPr="00CB52D0">
        <w:t>: en värdepapperscentral enligt definitionen i artikel 2.1.1 i förordningen om värdepapperscentraler, och</w:t>
      </w:r>
    </w:p>
    <w:p w14:paraId="00E5244C" w14:textId="77777777" w:rsidR="00224569" w:rsidRPr="00CB52D0" w:rsidRDefault="00B659D8" w:rsidP="00224569">
      <w:pPr>
        <w:pStyle w:val="Brdtextmedindrag"/>
      </w:pPr>
      <w:r w:rsidRPr="00CB52D0">
        <w:rPr>
          <w:i/>
        </w:rPr>
        <w:t>värdepappersinstitut</w:t>
      </w:r>
      <w:r w:rsidRPr="00CB52D0">
        <w:t>: ett värdepappersbolag, ett svenskt kredit</w:t>
      </w:r>
      <w:r w:rsidRPr="00CB52D0">
        <w:softHyphen/>
        <w:t>institut som har fått tillstånd enligt denna lag att driva värdepappers</w:t>
      </w:r>
      <w:r w:rsidRPr="00CB52D0">
        <w:softHyphen/>
        <w:t>rörelse eller ett utländskt företag som driver värdepappersrörelse från filial i Sverige eller genom att använda anknutna ombud etable</w:t>
      </w:r>
      <w:r w:rsidRPr="00CB52D0">
        <w:softHyphen/>
        <w:t>rade i Sverige.</w:t>
      </w:r>
    </w:p>
    <w:p w14:paraId="71AE247D" w14:textId="77777777" w:rsidR="00224569" w:rsidRPr="00BD5D70" w:rsidRDefault="00B659D8" w:rsidP="00224569">
      <w:pPr>
        <w:pStyle w:val="Brdtext"/>
        <w:spacing w:before="270"/>
        <w:jc w:val="center"/>
      </w:pPr>
      <w:r w:rsidRPr="00CB52D0">
        <w:t>5 §</w:t>
      </w:r>
      <w:r w:rsidRPr="00BD5D70">
        <w:rPr>
          <w:rStyle w:val="Fotnotsreferens"/>
        </w:rPr>
        <w:footnoteReference w:id="91"/>
      </w:r>
    </w:p>
    <w:p w14:paraId="40BAC80C" w14:textId="77777777" w:rsidR="00224569" w:rsidRPr="00B36627" w:rsidRDefault="00B659D8" w:rsidP="00224569">
      <w:pPr>
        <w:pStyle w:val="Brdtextmedindrag"/>
      </w:pPr>
      <w:r w:rsidRPr="00B36627">
        <w:t xml:space="preserve">I denna lag betyder </w:t>
      </w:r>
    </w:p>
    <w:p w14:paraId="5899444F" w14:textId="77777777" w:rsidR="00224569" w:rsidRPr="00B36627" w:rsidRDefault="00B659D8" w:rsidP="00224569">
      <w:pPr>
        <w:pStyle w:val="Brdtextmedindrag"/>
      </w:pPr>
      <w:r w:rsidRPr="00B36627">
        <w:rPr>
          <w:i/>
          <w:spacing w:val="-2"/>
        </w:rPr>
        <w:t>algoritmisk handel</w:t>
      </w:r>
      <w:r w:rsidRPr="00B36627">
        <w:rPr>
          <w:spacing w:val="-2"/>
        </w:rPr>
        <w:t>: handel med finansiella instrument där en dator</w:t>
      </w:r>
      <w:r w:rsidRPr="00B36627">
        <w:rPr>
          <w:spacing w:val="-2"/>
        </w:rPr>
        <w:softHyphen/>
        <w:t>algoritm automatiskt bestämmer enskilda orderparametrar med be</w:t>
      </w:r>
      <w:r w:rsidRPr="00B36627">
        <w:rPr>
          <w:spacing w:val="-2"/>
        </w:rPr>
        <w:softHyphen/>
        <w:t>grän</w:t>
      </w:r>
      <w:r w:rsidRPr="00B36627">
        <w:rPr>
          <w:spacing w:val="-2"/>
        </w:rPr>
        <w:softHyphen/>
        <w:t>sat</w:t>
      </w:r>
      <w:r w:rsidRPr="00B36627">
        <w:t xml:space="preserve"> eller inget mänskligt ingripande,</w:t>
      </w:r>
    </w:p>
    <w:tbl>
      <w:tblPr>
        <w:tblW w:w="5000" w:type="pct"/>
        <w:tblLook w:val="0000" w:firstRow="0" w:lastRow="0" w:firstColumn="0" w:lastColumn="0" w:noHBand="0" w:noVBand="0"/>
      </w:tblPr>
      <w:tblGrid>
        <w:gridCol w:w="2948"/>
        <w:gridCol w:w="2949"/>
      </w:tblGrid>
      <w:tr w:rsidR="00224569" w:rsidRPr="00CB52D0" w14:paraId="7AF33FD4" w14:textId="77777777" w:rsidTr="00224569">
        <w:tc>
          <w:tcPr>
            <w:tcW w:w="2500" w:type="pct"/>
            <w:shd w:val="clear" w:color="auto" w:fill="auto"/>
            <w:tcMar>
              <w:left w:w="0" w:type="dxa"/>
            </w:tcMar>
          </w:tcPr>
          <w:p w14:paraId="0ADE5D46" w14:textId="77777777" w:rsidR="00224569" w:rsidRPr="008E1321" w:rsidRDefault="00B659D8" w:rsidP="00224569">
            <w:pPr>
              <w:pStyle w:val="Brdtextmedindrag"/>
            </w:pPr>
            <w:r w:rsidRPr="00B36627">
              <w:rPr>
                <w:i/>
                <w:u w:val="single"/>
              </w:rPr>
              <w:t>betydande filial</w:t>
            </w:r>
            <w:r w:rsidRPr="00B36627">
              <w:t xml:space="preserve">: en filial som är betydande enligt artikel 51.1 i Europaparlamentets och rådets direktiv 2013/36/EU av den 26 juni 2013 om behörighet att utöva verksamhet i kreditinstitut </w:t>
            </w:r>
            <w:r w:rsidRPr="008E1321">
              <w:rPr>
                <w:spacing w:val="-5"/>
              </w:rPr>
              <w:t>och om särskild tillsyn av kredit</w:t>
            </w:r>
            <w:r w:rsidRPr="008E1321">
              <w:rPr>
                <w:spacing w:val="-5"/>
              </w:rPr>
              <w:softHyphen/>
            </w:r>
            <w:r w:rsidRPr="008E1321">
              <w:rPr>
                <w:spacing w:val="-6"/>
              </w:rPr>
              <w:t>institut</w:t>
            </w:r>
            <w:r w:rsidRPr="008E1321">
              <w:rPr>
                <w:i/>
                <w:spacing w:val="-6"/>
              </w:rPr>
              <w:t xml:space="preserve"> och värdepappersföretag</w:t>
            </w:r>
            <w:r w:rsidRPr="008E1321">
              <w:rPr>
                <w:spacing w:val="-6"/>
              </w:rPr>
              <w:t>, om</w:t>
            </w:r>
            <w:r w:rsidRPr="008E1321">
              <w:rPr>
                <w:spacing w:val="-5"/>
              </w:rPr>
              <w:t xml:space="preserve"> ändring av direktiv 2002/87/EG och</w:t>
            </w:r>
            <w:r w:rsidRPr="008E1321">
              <w:rPr>
                <w:spacing w:val="-4"/>
              </w:rPr>
              <w:t xml:space="preserve"> om </w:t>
            </w:r>
            <w:r w:rsidRPr="008E1321">
              <w:rPr>
                <w:spacing w:val="-4"/>
              </w:rPr>
              <w:lastRenderedPageBreak/>
              <w:t>upphävande</w:t>
            </w:r>
            <w:r w:rsidRPr="008E1321">
              <w:t xml:space="preserve"> av </w:t>
            </w:r>
            <w:r w:rsidRPr="008E1321">
              <w:rPr>
                <w:i/>
              </w:rPr>
              <w:t>direktiv</w:t>
            </w:r>
            <w:r w:rsidRPr="008E1321">
              <w:t xml:space="preserve"> 2006/48/EG och 2006/49/EG, i </w:t>
            </w:r>
            <w:r w:rsidRPr="008E1321">
              <w:rPr>
                <w:i/>
              </w:rPr>
              <w:t>den ursprungliga lydelsen</w:t>
            </w:r>
            <w:r w:rsidRPr="008E1321">
              <w:t>,</w:t>
            </w:r>
          </w:p>
        </w:tc>
        <w:tc>
          <w:tcPr>
            <w:tcW w:w="2500" w:type="pct"/>
            <w:shd w:val="clear" w:color="auto" w:fill="auto"/>
            <w:tcMar>
              <w:right w:w="0" w:type="dxa"/>
            </w:tcMar>
          </w:tcPr>
          <w:p w14:paraId="0FAD005A" w14:textId="77777777" w:rsidR="00224569" w:rsidRPr="007D65E5" w:rsidRDefault="00B659D8" w:rsidP="00224569">
            <w:pPr>
              <w:pStyle w:val="Brdtextmedindrag"/>
            </w:pPr>
            <w:r w:rsidRPr="008E1321">
              <w:rPr>
                <w:i/>
                <w:u w:val="single"/>
              </w:rPr>
              <w:lastRenderedPageBreak/>
              <w:t>betydande filial</w:t>
            </w:r>
            <w:r w:rsidRPr="008E1321">
              <w:t>: en fil</w:t>
            </w:r>
            <w:r w:rsidRPr="00A31F7D">
              <w:t>ial som är betydande enligt artikel 51.1 i Europaparlamentets och rådets direktiv 2013/36/EU av den 26 juni 2013 om behörighet att utöva verksamhet i kreditinstitut och om särskild tillsyn av kredit</w:t>
            </w:r>
            <w:r w:rsidRPr="00A31F7D">
              <w:softHyphen/>
              <w:t xml:space="preserve">institut, om ändring av direktiv </w:t>
            </w:r>
            <w:r w:rsidRPr="00A31F7D">
              <w:rPr>
                <w:spacing w:val="-4"/>
              </w:rPr>
              <w:t>2002/87/EG och om u</w:t>
            </w:r>
            <w:r w:rsidRPr="007E7C9E">
              <w:rPr>
                <w:spacing w:val="-4"/>
              </w:rPr>
              <w:t>pphäv</w:t>
            </w:r>
            <w:r w:rsidRPr="001416BE">
              <w:rPr>
                <w:spacing w:val="-4"/>
              </w:rPr>
              <w:t>ande</w:t>
            </w:r>
            <w:r w:rsidRPr="00105AC9">
              <w:t xml:space="preserve"> av </w:t>
            </w:r>
            <w:r w:rsidRPr="00105AC9">
              <w:rPr>
                <w:i/>
              </w:rPr>
              <w:t>direktiven</w:t>
            </w:r>
            <w:r w:rsidRPr="00105AC9">
              <w:t xml:space="preserve"> </w:t>
            </w:r>
            <w:r w:rsidRPr="00105AC9">
              <w:lastRenderedPageBreak/>
              <w:t>2006/48/EG och 2</w:t>
            </w:r>
            <w:r w:rsidRPr="00DC3A78">
              <w:rPr>
                <w:spacing w:val="-4"/>
              </w:rPr>
              <w:t xml:space="preserve">006/49/EG, i </w:t>
            </w:r>
            <w:r w:rsidRPr="007D65E5">
              <w:rPr>
                <w:i/>
                <w:spacing w:val="-4"/>
              </w:rPr>
              <w:t>lydelsen enligt Europaparlamentets</w:t>
            </w:r>
            <w:r w:rsidRPr="007D65E5">
              <w:rPr>
                <w:i/>
              </w:rPr>
              <w:t xml:space="preserve"> och rådets direktiv (EU) 2019/2034</w:t>
            </w:r>
            <w:r w:rsidRPr="007D65E5">
              <w:t>,</w:t>
            </w:r>
          </w:p>
        </w:tc>
      </w:tr>
      <w:tr w:rsidR="00224569" w:rsidRPr="00CB52D0" w14:paraId="3023E6B6" w14:textId="77777777" w:rsidTr="00224569">
        <w:tc>
          <w:tcPr>
            <w:tcW w:w="2500" w:type="pct"/>
            <w:shd w:val="clear" w:color="auto" w:fill="auto"/>
            <w:tcMar>
              <w:left w:w="0" w:type="dxa"/>
            </w:tcMar>
          </w:tcPr>
          <w:p w14:paraId="60E49EA0" w14:textId="77777777" w:rsidR="00224569" w:rsidRPr="00CB52D0" w:rsidRDefault="00B659D8" w:rsidP="00224569">
            <w:pPr>
              <w:pStyle w:val="Brdtextmedindrag"/>
            </w:pPr>
            <w:r w:rsidRPr="00CB52D0">
              <w:rPr>
                <w:i/>
                <w:u w:val="single"/>
              </w:rPr>
              <w:lastRenderedPageBreak/>
              <w:t>blandat finansiellt holding</w:t>
            </w:r>
            <w:r w:rsidRPr="00CB52D0">
              <w:rPr>
                <w:i/>
                <w:u w:val="single"/>
              </w:rPr>
              <w:softHyphen/>
              <w:t>företag</w:t>
            </w:r>
            <w:r w:rsidRPr="00CB52D0">
              <w:t xml:space="preserve">: ett holdingföretag enligt </w:t>
            </w:r>
            <w:r w:rsidRPr="00CB52D0">
              <w:rPr>
                <w:spacing w:val="-5"/>
              </w:rPr>
              <w:t>artikel </w:t>
            </w:r>
            <w:r w:rsidRPr="00CB52D0">
              <w:rPr>
                <w:i/>
                <w:spacing w:val="-5"/>
              </w:rPr>
              <w:t>4.1.21 i tillsynsförordningen</w:t>
            </w:r>
            <w:r w:rsidRPr="00CB52D0">
              <w:rPr>
                <w:spacing w:val="-5"/>
              </w:rPr>
              <w:t>,</w:t>
            </w:r>
          </w:p>
        </w:tc>
        <w:tc>
          <w:tcPr>
            <w:tcW w:w="2500" w:type="pct"/>
            <w:shd w:val="clear" w:color="auto" w:fill="auto"/>
            <w:tcMar>
              <w:right w:w="0" w:type="dxa"/>
            </w:tcMar>
          </w:tcPr>
          <w:p w14:paraId="3DA64EA5" w14:textId="77777777" w:rsidR="00224569" w:rsidRPr="00CB52D0" w:rsidRDefault="00B659D8" w:rsidP="00224569">
            <w:pPr>
              <w:pStyle w:val="Brdtextmedindrag"/>
            </w:pPr>
            <w:r w:rsidRPr="00CB52D0">
              <w:rPr>
                <w:i/>
                <w:u w:val="single"/>
              </w:rPr>
              <w:t>blandat finansiellt holding</w:t>
            </w:r>
            <w:r w:rsidRPr="00CB52D0">
              <w:rPr>
                <w:i/>
                <w:u w:val="single"/>
              </w:rPr>
              <w:softHyphen/>
              <w:t>företag</w:t>
            </w:r>
            <w:r w:rsidRPr="00CB52D0">
              <w:t>: ett holdingföretag enligt ar</w:t>
            </w:r>
            <w:r w:rsidRPr="00CB52D0">
              <w:rPr>
                <w:spacing w:val="-4"/>
              </w:rPr>
              <w:t>tikel </w:t>
            </w:r>
            <w:r w:rsidRPr="00CB52D0">
              <w:rPr>
                <w:i/>
                <w:spacing w:val="-4"/>
              </w:rPr>
              <w:t>4.1.40 i värdepappersbolags</w:t>
            </w:r>
            <w:r w:rsidRPr="00CB52D0">
              <w:rPr>
                <w:i/>
                <w:spacing w:val="-4"/>
              </w:rPr>
              <w:softHyphen/>
              <w:t>förordningen</w:t>
            </w:r>
            <w:r w:rsidRPr="00CB52D0">
              <w:t>,</w:t>
            </w:r>
          </w:p>
        </w:tc>
      </w:tr>
    </w:tbl>
    <w:p w14:paraId="6C5694A1" w14:textId="77777777" w:rsidR="00224569" w:rsidRPr="00CB52D0" w:rsidRDefault="00B659D8" w:rsidP="00224569">
      <w:pPr>
        <w:pStyle w:val="Brdtextmedindrag"/>
      </w:pPr>
      <w:r w:rsidRPr="00CB52D0">
        <w:rPr>
          <w:i/>
        </w:rPr>
        <w:t>blandat finansiellt moderholdingföretag inom EES</w:t>
      </w:r>
      <w:r w:rsidRPr="00CB52D0">
        <w:t xml:space="preserve">: ett inom EES etablerat blandat finansiellt holdingföretag som inte självt är ett dotterföretag till ett </w:t>
      </w:r>
    </w:p>
    <w:p w14:paraId="5090CD63" w14:textId="77777777" w:rsidR="00224569" w:rsidRPr="00CB52D0" w:rsidRDefault="00B659D8" w:rsidP="00224569">
      <w:pPr>
        <w:pStyle w:val="Brdtextmedindrag"/>
      </w:pPr>
      <w:r w:rsidRPr="00CB52D0">
        <w:t xml:space="preserve">1. kreditinstitut, värdepappersbolag eller EES-institut, eller </w:t>
      </w:r>
    </w:p>
    <w:p w14:paraId="5E243431" w14:textId="77777777" w:rsidR="00224569" w:rsidRPr="00CB52D0" w:rsidRDefault="00B659D8" w:rsidP="00224569">
      <w:pPr>
        <w:pStyle w:val="Brdtextmedindrag"/>
      </w:pPr>
      <w:r w:rsidRPr="00CB52D0">
        <w:t>2. annat blandat finansiellt holdingföretag eller ett finansiellt holdingföretag som är etablerat i något annat land inom EES,</w:t>
      </w:r>
    </w:p>
    <w:p w14:paraId="2DF324DA" w14:textId="77777777" w:rsidR="00224569" w:rsidRPr="00CB52D0" w:rsidRDefault="00B659D8" w:rsidP="00224569">
      <w:pPr>
        <w:pStyle w:val="Brdtextmedindrag"/>
      </w:pPr>
      <w:r w:rsidRPr="00CB52D0">
        <w:rPr>
          <w:i/>
        </w:rPr>
        <w:t>börshandlad fond</w:t>
      </w:r>
      <w:r w:rsidRPr="00CB52D0">
        <w:t>: en fond där minst en andels- eller aktieklass handlas hela dagen på minst en handelsplats och med minst en mark</w:t>
      </w:r>
      <w:r w:rsidRPr="00CB52D0">
        <w:softHyphen/>
        <w:t xml:space="preserve">nadsgarant som vidtar åtgärder för att säkerställa att andels- eller aktiepriset på handelsplatsen inte i betydande grad skiljer sig från dess nettotillgångsvärde och, i tillämpliga fall, från dess preliminära nettotillgångsvärde, </w:t>
      </w:r>
    </w:p>
    <w:p w14:paraId="63D98BFF" w14:textId="77777777" w:rsidR="00224569" w:rsidRPr="00CB52D0" w:rsidRDefault="00B659D8" w:rsidP="00224569">
      <w:pPr>
        <w:pStyle w:val="Brdtextmedindrag"/>
      </w:pPr>
      <w:r w:rsidRPr="00CB52D0">
        <w:rPr>
          <w:i/>
        </w:rPr>
        <w:t>direkt elektroniskt tillträde</w:t>
      </w:r>
      <w:r w:rsidRPr="00CB52D0">
        <w:t>: ett handelsplatsarrangemang där en deltagare på en handelsplats ger en person tillåtelse att använda del</w:t>
      </w:r>
      <w:r w:rsidRPr="00CB52D0">
        <w:softHyphen/>
        <w:t>tagarens handelskod så att personen elektroniskt kan vidarebefordra order avseende ett finansiellt instrument direkt till handelsplatsen,</w:t>
      </w:r>
    </w:p>
    <w:p w14:paraId="2BDC9672" w14:textId="77777777" w:rsidR="00224569" w:rsidRPr="00CB52D0" w:rsidRDefault="00B659D8" w:rsidP="00224569">
      <w:pPr>
        <w:pStyle w:val="Brdtextmedindrag"/>
      </w:pPr>
      <w:r w:rsidRPr="00CB52D0">
        <w:rPr>
          <w:i/>
        </w:rPr>
        <w:t>EES</w:t>
      </w:r>
      <w:r w:rsidRPr="00CB52D0">
        <w:t xml:space="preserve">: Europeiska ekonomiska samarbetsområdet, </w:t>
      </w:r>
    </w:p>
    <w:p w14:paraId="488460F7" w14:textId="77777777" w:rsidR="00224569" w:rsidRPr="00CB52D0" w:rsidRDefault="00B659D8" w:rsidP="00224569">
      <w:pPr>
        <w:pStyle w:val="Brdtextmedindrag"/>
      </w:pPr>
      <w:r w:rsidRPr="00CB52D0">
        <w:rPr>
          <w:i/>
        </w:rPr>
        <w:t>EES-institut</w:t>
      </w:r>
      <w:r w:rsidRPr="00CB52D0">
        <w:t>: ett utländskt kreditinstitut eller ett utländskt värde</w:t>
      </w:r>
      <w:r w:rsidRPr="00CB52D0">
        <w:softHyphen/>
        <w:t xml:space="preserve">pappersföretag som är hemmahörande i något annat land inom EES än Sverige, </w:t>
      </w:r>
    </w:p>
    <w:p w14:paraId="1988BD7F" w14:textId="77777777" w:rsidR="00224569" w:rsidRPr="00CB52D0" w:rsidRDefault="00B659D8" w:rsidP="00224569">
      <w:pPr>
        <w:pStyle w:val="Brdtextmedindrag"/>
      </w:pPr>
      <w:r w:rsidRPr="00CB52D0">
        <w:rPr>
          <w:i/>
        </w:rPr>
        <w:t>filial</w:t>
      </w:r>
      <w:r w:rsidRPr="00CB52D0">
        <w:t>: ett avdelningskontor med självständig förvaltning, varvid ä</w:t>
      </w:r>
      <w:r w:rsidRPr="00CB52D0">
        <w:rPr>
          <w:spacing w:val="-4"/>
        </w:rPr>
        <w:t>ven ett utländskt värdepappersföretags etablering av flera drift</w:t>
      </w:r>
      <w:r w:rsidRPr="00CB52D0">
        <w:rPr>
          <w:spacing w:val="-4"/>
        </w:rPr>
        <w:softHyphen/>
        <w:t>ställen</w:t>
      </w:r>
      <w:r w:rsidRPr="00CB52D0">
        <w:t xml:space="preserve"> i Sverige ska anses som en enda filial,</w:t>
      </w:r>
    </w:p>
    <w:tbl>
      <w:tblPr>
        <w:tblW w:w="5000" w:type="pct"/>
        <w:tblLook w:val="0000" w:firstRow="0" w:lastRow="0" w:firstColumn="0" w:lastColumn="0" w:noHBand="0" w:noVBand="0"/>
      </w:tblPr>
      <w:tblGrid>
        <w:gridCol w:w="2948"/>
        <w:gridCol w:w="2949"/>
      </w:tblGrid>
      <w:tr w:rsidR="00224569" w:rsidRPr="00CB52D0" w14:paraId="3DFCAF40" w14:textId="77777777" w:rsidTr="00224569">
        <w:tc>
          <w:tcPr>
            <w:tcW w:w="2500" w:type="pct"/>
            <w:shd w:val="clear" w:color="auto" w:fill="auto"/>
            <w:tcMar>
              <w:left w:w="0" w:type="dxa"/>
            </w:tcMar>
          </w:tcPr>
          <w:p w14:paraId="2DDA7BD7" w14:textId="77777777" w:rsidR="00224569" w:rsidRPr="00CB52D0" w:rsidRDefault="00B659D8" w:rsidP="00224569">
            <w:pPr>
              <w:pStyle w:val="Brdtextmedindrag"/>
            </w:pPr>
            <w:r w:rsidRPr="00CB52D0">
              <w:rPr>
                <w:i/>
                <w:u w:val="single"/>
              </w:rPr>
              <w:t>finansiellt holdingföretag</w:t>
            </w:r>
            <w:r w:rsidRPr="00CB52D0">
              <w:t xml:space="preserve">: ett </w:t>
            </w:r>
            <w:r w:rsidRPr="00CB52D0">
              <w:rPr>
                <w:spacing w:val="-5"/>
              </w:rPr>
              <w:t>holdingföretag enligt artikel </w:t>
            </w:r>
            <w:r w:rsidRPr="00CB52D0">
              <w:rPr>
                <w:i/>
                <w:spacing w:val="-5"/>
              </w:rPr>
              <w:t>4.1.20</w:t>
            </w:r>
            <w:r w:rsidRPr="00CB52D0">
              <w:rPr>
                <w:i/>
              </w:rPr>
              <w:t xml:space="preserve"> i tillsynsförordningen</w:t>
            </w:r>
            <w:r w:rsidRPr="00CB52D0">
              <w:t>,</w:t>
            </w:r>
          </w:p>
        </w:tc>
        <w:tc>
          <w:tcPr>
            <w:tcW w:w="2500" w:type="pct"/>
            <w:shd w:val="clear" w:color="auto" w:fill="auto"/>
            <w:tcMar>
              <w:right w:w="0" w:type="dxa"/>
            </w:tcMar>
          </w:tcPr>
          <w:p w14:paraId="31CDC49E" w14:textId="77777777" w:rsidR="00224569" w:rsidRPr="00CB52D0" w:rsidRDefault="00B659D8" w:rsidP="00224569">
            <w:pPr>
              <w:pStyle w:val="Brdtextmedindrag"/>
            </w:pPr>
            <w:r w:rsidRPr="00CB52D0">
              <w:rPr>
                <w:i/>
                <w:u w:val="single"/>
              </w:rPr>
              <w:t>finansiellt holdingföretag</w:t>
            </w:r>
            <w:r w:rsidRPr="00CB52D0">
              <w:t xml:space="preserve">: ett </w:t>
            </w:r>
            <w:r w:rsidRPr="00CB52D0">
              <w:rPr>
                <w:spacing w:val="-5"/>
              </w:rPr>
              <w:t>holdingföretag enligt artikel </w:t>
            </w:r>
            <w:r w:rsidRPr="00CB52D0">
              <w:rPr>
                <w:i/>
                <w:spacing w:val="-5"/>
              </w:rPr>
              <w:t>4.1.16</w:t>
            </w:r>
            <w:r w:rsidRPr="00CB52D0">
              <w:rPr>
                <w:i/>
              </w:rPr>
              <w:t xml:space="preserve"> </w:t>
            </w:r>
            <w:r w:rsidRPr="00CB52D0">
              <w:rPr>
                <w:i/>
                <w:spacing w:val="-4"/>
              </w:rPr>
              <w:t>i värdepappersbolagsförordningen</w:t>
            </w:r>
            <w:r w:rsidRPr="00CB52D0">
              <w:rPr>
                <w:spacing w:val="-4"/>
              </w:rPr>
              <w:t>,</w:t>
            </w:r>
          </w:p>
        </w:tc>
      </w:tr>
      <w:tr w:rsidR="00224569" w:rsidRPr="00CB52D0" w14:paraId="1DF96B5A" w14:textId="77777777" w:rsidTr="00224569">
        <w:tc>
          <w:tcPr>
            <w:tcW w:w="2500" w:type="pct"/>
            <w:shd w:val="clear" w:color="auto" w:fill="auto"/>
            <w:tcMar>
              <w:left w:w="0" w:type="dxa"/>
            </w:tcMar>
          </w:tcPr>
          <w:p w14:paraId="21DBF987" w14:textId="77777777" w:rsidR="00224569" w:rsidRPr="00CB52D0" w:rsidRDefault="00B659D8" w:rsidP="00224569">
            <w:pPr>
              <w:pStyle w:val="Brdtextmedindrag"/>
            </w:pPr>
            <w:r w:rsidRPr="00CB52D0">
              <w:rPr>
                <w:i/>
                <w:u w:val="single"/>
              </w:rPr>
              <w:t>finansiellt institut</w:t>
            </w:r>
            <w:r w:rsidRPr="00CB52D0">
              <w:t>: ett finan</w:t>
            </w:r>
            <w:r w:rsidRPr="00CB52D0">
              <w:softHyphen/>
              <w:t>siellt institut enligt artikel </w:t>
            </w:r>
            <w:r w:rsidRPr="00CB52D0">
              <w:rPr>
                <w:i/>
              </w:rPr>
              <w:t>4.1.26 i tillsynsförordningen</w:t>
            </w:r>
            <w:r w:rsidRPr="00CB52D0">
              <w:t>,</w:t>
            </w:r>
          </w:p>
        </w:tc>
        <w:tc>
          <w:tcPr>
            <w:tcW w:w="2500" w:type="pct"/>
            <w:shd w:val="clear" w:color="auto" w:fill="auto"/>
            <w:tcMar>
              <w:right w:w="0" w:type="dxa"/>
            </w:tcMar>
          </w:tcPr>
          <w:p w14:paraId="0F006A44" w14:textId="77777777" w:rsidR="00224569" w:rsidRPr="00CB52D0" w:rsidRDefault="00B659D8" w:rsidP="00224569">
            <w:pPr>
              <w:pStyle w:val="Brdtextmedindrag"/>
            </w:pPr>
            <w:r w:rsidRPr="00CB52D0">
              <w:rPr>
                <w:i/>
                <w:u w:val="single"/>
              </w:rPr>
              <w:t>finansiellt institut</w:t>
            </w:r>
            <w:r w:rsidRPr="00CB52D0">
              <w:t>: ett finan</w:t>
            </w:r>
            <w:r w:rsidRPr="00CB52D0">
              <w:softHyphen/>
              <w:t>siellt institut enligt artikel </w:t>
            </w:r>
            <w:r w:rsidRPr="00CB52D0">
              <w:rPr>
                <w:i/>
              </w:rPr>
              <w:t xml:space="preserve">4.1.14 </w:t>
            </w:r>
            <w:r w:rsidRPr="00CB52D0">
              <w:rPr>
                <w:i/>
                <w:spacing w:val="-4"/>
              </w:rPr>
              <w:t>i värdepappersbolagsförordningen</w:t>
            </w:r>
            <w:r w:rsidRPr="00CB52D0">
              <w:rPr>
                <w:spacing w:val="-4"/>
              </w:rPr>
              <w:t>,</w:t>
            </w:r>
          </w:p>
        </w:tc>
      </w:tr>
    </w:tbl>
    <w:p w14:paraId="04981B77" w14:textId="77777777" w:rsidR="00224569" w:rsidRPr="00CB52D0" w:rsidRDefault="00B659D8" w:rsidP="00224569">
      <w:pPr>
        <w:pStyle w:val="Brdtextmedindrag"/>
      </w:pPr>
      <w:r w:rsidRPr="00CB52D0">
        <w:rPr>
          <w:i/>
        </w:rPr>
        <w:t>finansiellt moderholdingföretag inom EES</w:t>
      </w:r>
      <w:r w:rsidRPr="00CB52D0">
        <w:t>: ett inom EES etablerat finansiellt holdingföretag som inte självt är ett dotterföretag till ett</w:t>
      </w:r>
    </w:p>
    <w:p w14:paraId="5A624772" w14:textId="77777777" w:rsidR="00224569" w:rsidRPr="00CB52D0" w:rsidRDefault="00B659D8" w:rsidP="00224569">
      <w:pPr>
        <w:pStyle w:val="Brdtextmedindrag"/>
      </w:pPr>
      <w:r w:rsidRPr="00CB52D0">
        <w:t xml:space="preserve">1. kreditinstitut, värdepappersbolag eller EES-institut, eller </w:t>
      </w:r>
    </w:p>
    <w:p w14:paraId="075BC87E" w14:textId="77777777" w:rsidR="00224569" w:rsidRPr="00CB52D0" w:rsidRDefault="00B659D8" w:rsidP="00224569">
      <w:pPr>
        <w:pStyle w:val="Brdtextmedindrag"/>
      </w:pPr>
      <w:r w:rsidRPr="00CB52D0">
        <w:t>2. annat finansiellt holdingföretag eller ett blandat finansiellt holdingföretag som är etablerat i något land inom EES,</w:t>
      </w:r>
    </w:p>
    <w:p w14:paraId="672748B6" w14:textId="77777777" w:rsidR="00224569" w:rsidRPr="00CB52D0" w:rsidRDefault="00B659D8" w:rsidP="00224569">
      <w:pPr>
        <w:pStyle w:val="Brdtextmedindrag"/>
      </w:pPr>
      <w:r w:rsidRPr="00CB52D0">
        <w:rPr>
          <w:i/>
        </w:rPr>
        <w:t>hemland</w:t>
      </w:r>
      <w:r w:rsidRPr="00CB52D0">
        <w:t>: det land där ett företag har fått tillstånd att driva sådan verksamhet som avses i denna lag,</w:t>
      </w:r>
    </w:p>
    <w:p w14:paraId="691D5E22" w14:textId="77777777" w:rsidR="00224569" w:rsidRPr="00CB52D0" w:rsidRDefault="00B659D8" w:rsidP="00224569">
      <w:pPr>
        <w:pStyle w:val="Brdtextmedindrag"/>
      </w:pPr>
      <w:r w:rsidRPr="00CB52D0">
        <w:rPr>
          <w:i/>
        </w:rPr>
        <w:t>holdingföretag med blandad verksamhet</w:t>
      </w:r>
      <w:r w:rsidRPr="00CB52D0">
        <w:t>: holdingföretag enligt artikel 4.1.22 i tillsynsförordningen,</w:t>
      </w:r>
    </w:p>
    <w:tbl>
      <w:tblPr>
        <w:tblW w:w="5000" w:type="pct"/>
        <w:tblLook w:val="0000" w:firstRow="0" w:lastRow="0" w:firstColumn="0" w:lastColumn="0" w:noHBand="0" w:noVBand="0"/>
      </w:tblPr>
      <w:tblGrid>
        <w:gridCol w:w="2948"/>
        <w:gridCol w:w="2949"/>
      </w:tblGrid>
      <w:tr w:rsidR="00224569" w:rsidRPr="00CB52D0" w14:paraId="5F22C767" w14:textId="77777777" w:rsidTr="00224569">
        <w:tc>
          <w:tcPr>
            <w:tcW w:w="2500" w:type="pct"/>
            <w:shd w:val="clear" w:color="auto" w:fill="auto"/>
            <w:tcMar>
              <w:left w:w="0" w:type="dxa"/>
            </w:tcMar>
          </w:tcPr>
          <w:p w14:paraId="26B12D66" w14:textId="77777777" w:rsidR="00224569" w:rsidRPr="00CB52D0" w:rsidRDefault="00B659D8" w:rsidP="00224569">
            <w:pPr>
              <w:pStyle w:val="Brdtextmedindrag"/>
            </w:pPr>
            <w:r w:rsidRPr="00CB52D0">
              <w:rPr>
                <w:i/>
                <w:u w:val="single"/>
              </w:rPr>
              <w:t>kapitalbas</w:t>
            </w:r>
            <w:r w:rsidRPr="00CB52D0">
              <w:t>: detsamma som i artikel 72 i tillsynsförordningen,</w:t>
            </w:r>
          </w:p>
        </w:tc>
        <w:tc>
          <w:tcPr>
            <w:tcW w:w="2500" w:type="pct"/>
            <w:shd w:val="clear" w:color="auto" w:fill="auto"/>
            <w:tcMar>
              <w:right w:w="0" w:type="dxa"/>
            </w:tcMar>
          </w:tcPr>
          <w:p w14:paraId="76275CDF" w14:textId="77777777" w:rsidR="00224569" w:rsidRPr="00CB52D0" w:rsidRDefault="00B659D8" w:rsidP="00224569">
            <w:pPr>
              <w:pStyle w:val="Brdtextmedindrag"/>
            </w:pPr>
            <w:r w:rsidRPr="00CB52D0">
              <w:rPr>
                <w:i/>
                <w:u w:val="single"/>
              </w:rPr>
              <w:t>kapitalbas</w:t>
            </w:r>
            <w:r w:rsidRPr="00CB52D0">
              <w:t xml:space="preserve">: </w:t>
            </w:r>
            <w:r w:rsidRPr="00CB52D0">
              <w:rPr>
                <w:i/>
              </w:rPr>
              <w:t>för andra värde</w:t>
            </w:r>
            <w:r w:rsidRPr="00CB52D0">
              <w:rPr>
                <w:i/>
              </w:rPr>
              <w:softHyphen/>
              <w:t xml:space="preserve">pappersbolag än de som avses i 1 kap. 2 § första stycket 3 d, 5 a och 5 b §§ lagen (2014:968) om särskild tillsyn över kreditinstitut </w:t>
            </w:r>
            <w:r w:rsidRPr="00CB52D0">
              <w:rPr>
                <w:i/>
              </w:rPr>
              <w:lastRenderedPageBreak/>
              <w:t>och värdepappersbolag detsamma som i artikel 9 i värdepappers</w:t>
            </w:r>
            <w:r w:rsidRPr="00CB52D0">
              <w:rPr>
                <w:i/>
              </w:rPr>
              <w:softHyphen/>
              <w:t xml:space="preserve">bolagsförordningen och för övriga företag </w:t>
            </w:r>
            <w:r w:rsidRPr="00CB52D0">
              <w:t>detsamma som i artikel 72 i tillsynsförordningen,</w:t>
            </w:r>
          </w:p>
        </w:tc>
      </w:tr>
    </w:tbl>
    <w:p w14:paraId="5448A5F0" w14:textId="77777777" w:rsidR="00224569" w:rsidRPr="00CB52D0" w:rsidRDefault="00B659D8" w:rsidP="00224569">
      <w:pPr>
        <w:pStyle w:val="Brdtextmedindrag"/>
      </w:pPr>
      <w:r w:rsidRPr="00CB52D0">
        <w:rPr>
          <w:i/>
        </w:rPr>
        <w:lastRenderedPageBreak/>
        <w:t>koncern</w:t>
      </w:r>
      <w:r w:rsidRPr="00CB52D0">
        <w:t xml:space="preserve">: </w:t>
      </w:r>
    </w:p>
    <w:p w14:paraId="0212DB22" w14:textId="77777777" w:rsidR="00224569" w:rsidRPr="00CB52D0" w:rsidRDefault="00B659D8" w:rsidP="00224569">
      <w:pPr>
        <w:pStyle w:val="Brdtextmedindrag"/>
      </w:pPr>
      <w:r w:rsidRPr="00CB52D0">
        <w:t xml:space="preserve">1. i 8 a, 8 b och 25 b kap., detsamma som i 2 kap. 1 § lagen (2015:1016) om resolution, </w:t>
      </w:r>
    </w:p>
    <w:p w14:paraId="286D4CE4" w14:textId="77777777" w:rsidR="00224569" w:rsidRPr="00CB52D0" w:rsidRDefault="00B659D8" w:rsidP="00224569">
      <w:pPr>
        <w:pStyle w:val="Brdtextmedindrag"/>
      </w:pPr>
      <w:r w:rsidRPr="00CB52D0">
        <w:t>2. i övriga kapitel, detsamma som i 1 kap. 11 och 12 §§ aktie</w:t>
      </w:r>
      <w:r w:rsidRPr="00CB52D0">
        <w:softHyphen/>
        <w:t>bolagslagen (2005:551), varvid det som sägs om moderbolag tilläm</w:t>
      </w:r>
      <w:r w:rsidRPr="00CB52D0">
        <w:softHyphen/>
        <w:t>pas även på andra juridiska personer än aktiebolag,</w:t>
      </w:r>
    </w:p>
    <w:p w14:paraId="042BA0C0" w14:textId="77777777" w:rsidR="00224569" w:rsidRPr="00CB52D0" w:rsidRDefault="00B659D8" w:rsidP="00224569">
      <w:pPr>
        <w:pStyle w:val="Brdtextmedindrag"/>
      </w:pPr>
      <w:r w:rsidRPr="00CB52D0">
        <w:rPr>
          <w:i/>
        </w:rPr>
        <w:t>koncernåterhämtningsplan</w:t>
      </w:r>
      <w:r w:rsidRPr="00CB52D0">
        <w:t>: en plan som upprättats av ett moder</w:t>
      </w:r>
      <w:r w:rsidRPr="00CB52D0">
        <w:softHyphen/>
        <w:t xml:space="preserve">företag inom EES i syfte att identifiera åtgärder som de företag i en grupp som omfattas av gruppbaserad tillsyn avser att vidta för att </w:t>
      </w:r>
      <w:r w:rsidRPr="00CB52D0">
        <w:rPr>
          <w:spacing w:val="-2"/>
        </w:rPr>
        <w:t>bevara eller återställa koncernens eller ett i koncernen ingående värde</w:t>
      </w:r>
      <w:r w:rsidRPr="00CB52D0">
        <w:rPr>
          <w:spacing w:val="-2"/>
        </w:rPr>
        <w:softHyphen/>
        <w:t>pappersbolags</w:t>
      </w:r>
      <w:r w:rsidRPr="00CB52D0">
        <w:t xml:space="preserve"> eller utländskt värdepappersföretags finansiella ställ</w:t>
      </w:r>
      <w:r w:rsidRPr="00CB52D0">
        <w:softHyphen/>
        <w:t>ning och livskraft efter en betydande försämring av den finan</w:t>
      </w:r>
      <w:r w:rsidRPr="00CB52D0">
        <w:softHyphen/>
        <w:t>siella situationen,</w:t>
      </w:r>
    </w:p>
    <w:p w14:paraId="18C288AB" w14:textId="77777777" w:rsidR="00224569" w:rsidRPr="00CB52D0" w:rsidRDefault="00B659D8" w:rsidP="00224569">
      <w:pPr>
        <w:pStyle w:val="Brdtextmedindrag"/>
      </w:pPr>
      <w:r w:rsidRPr="00CB52D0">
        <w:rPr>
          <w:i/>
        </w:rPr>
        <w:t>kvalificerat innehav</w:t>
      </w:r>
      <w:r w:rsidRPr="00CB52D0">
        <w:t>: ett direkt eller indirekt ägande i ett företag, om innehavet beräknat på det sätt som anges i 5 a § representerar tio procent eller mer av kapitalet eller av samtliga röster eller annars möjliggör ett väsentligt inflytande över ledningen av företaget,</w:t>
      </w:r>
    </w:p>
    <w:p w14:paraId="7A01D452" w14:textId="77777777" w:rsidR="00224569" w:rsidRPr="00CB52D0" w:rsidRDefault="00B659D8" w:rsidP="00224569">
      <w:pPr>
        <w:pStyle w:val="Brdtextmedindrag"/>
      </w:pPr>
      <w:r w:rsidRPr="00CB52D0">
        <w:rPr>
          <w:i/>
        </w:rPr>
        <w:t>likvid marknad</w:t>
      </w:r>
      <w:r w:rsidRPr="00CB52D0">
        <w:t xml:space="preserve">: en marknad för ett finansiellt instrument eller en klass av finansiella instrument, där det ständigt finns beredda och villiga köpare och säljare, enligt en bedömning utifrån </w:t>
      </w:r>
    </w:p>
    <w:p w14:paraId="333B4394" w14:textId="77777777" w:rsidR="00224569" w:rsidRPr="00CB52D0" w:rsidRDefault="00B659D8" w:rsidP="00224569">
      <w:pPr>
        <w:pStyle w:val="Brdtextmedindrag"/>
      </w:pPr>
      <w:r w:rsidRPr="00CB52D0">
        <w:t>1. den genomsnittliga transaktionsfrekvensen och transaktions</w:t>
      </w:r>
      <w:r w:rsidRPr="00CB52D0">
        <w:softHyphen/>
        <w:t xml:space="preserve">volymen under ett antal marknadsvillkor, </w:t>
      </w:r>
    </w:p>
    <w:p w14:paraId="039C4CED" w14:textId="77777777" w:rsidR="00224569" w:rsidRPr="00CB52D0" w:rsidRDefault="00B659D8" w:rsidP="00224569">
      <w:pPr>
        <w:pStyle w:val="Brdtextmedindrag"/>
      </w:pPr>
      <w:r w:rsidRPr="00CB52D0">
        <w:t xml:space="preserve">2. antalet och typen av marknadsaktörer, och </w:t>
      </w:r>
    </w:p>
    <w:p w14:paraId="1E3FD081" w14:textId="77777777" w:rsidR="00224569" w:rsidRPr="00CB52D0" w:rsidRDefault="00B659D8" w:rsidP="00224569">
      <w:pPr>
        <w:pStyle w:val="Brdtextmedindrag"/>
      </w:pPr>
      <w:r w:rsidRPr="00CB52D0">
        <w:t>3. den genomsnittliga storleken på skillnader mellan köp- och säljkurser (spreadar),</w:t>
      </w:r>
    </w:p>
    <w:p w14:paraId="112EA561" w14:textId="77777777" w:rsidR="00224569" w:rsidRPr="00CB52D0" w:rsidRDefault="00B659D8" w:rsidP="00224569">
      <w:pPr>
        <w:pStyle w:val="Brdtextmedindrag"/>
      </w:pPr>
      <w:r w:rsidRPr="00CB52D0">
        <w:rPr>
          <w:i/>
        </w:rPr>
        <w:t>matchad principalhandel</w:t>
      </w:r>
      <w:r w:rsidRPr="00CB52D0">
        <w:t xml:space="preserve">: en transaktion </w:t>
      </w:r>
    </w:p>
    <w:p w14:paraId="458B3CC6" w14:textId="77777777" w:rsidR="00224569" w:rsidRPr="00CB52D0" w:rsidRDefault="00B659D8" w:rsidP="00224569">
      <w:pPr>
        <w:pStyle w:val="Brdtextmedindrag"/>
      </w:pPr>
      <w:r w:rsidRPr="00CB52D0">
        <w:t xml:space="preserve">1. där en mellanhand träder in mellan köpare och säljare på ett sådant sätt att mellanhanden under transaktionens utförande aldrig exponeras för marknadsrisk, </w:t>
      </w:r>
    </w:p>
    <w:p w14:paraId="09A75D29" w14:textId="77777777" w:rsidR="00224569" w:rsidRPr="00CB52D0" w:rsidRDefault="00B659D8" w:rsidP="00224569">
      <w:pPr>
        <w:pStyle w:val="Brdtextmedindrag"/>
      </w:pPr>
      <w:r w:rsidRPr="00CB52D0">
        <w:t xml:space="preserve">2. där båda sidor av transaktionen genomförs samtidigt, och </w:t>
      </w:r>
    </w:p>
    <w:p w14:paraId="74ADB094" w14:textId="77777777" w:rsidR="00224569" w:rsidRPr="00CB52D0" w:rsidRDefault="00B659D8" w:rsidP="00224569">
      <w:pPr>
        <w:pStyle w:val="Brdtextmedindrag"/>
      </w:pPr>
      <w:r w:rsidRPr="00CB52D0">
        <w:t>3. som genomförs till ett pris som innebär att mellanhanden inte gör någon vinst eller förlust, förutom tidigare tillkännagivna arvoden eller avgifter för transaktionen,</w:t>
      </w:r>
    </w:p>
    <w:p w14:paraId="465C10EE" w14:textId="77777777" w:rsidR="00224569" w:rsidRPr="00CB52D0" w:rsidRDefault="00B659D8" w:rsidP="00224569">
      <w:pPr>
        <w:pStyle w:val="Brdtextmedindrag"/>
      </w:pPr>
      <w:r w:rsidRPr="00CB52D0">
        <w:rPr>
          <w:i/>
        </w:rPr>
        <w:t>moderföretag inom EES</w:t>
      </w:r>
      <w:r w:rsidRPr="00CB52D0">
        <w:t>: ett moderinstitut inom EES, ett finan</w:t>
      </w:r>
      <w:r w:rsidRPr="00CB52D0">
        <w:softHyphen/>
        <w:t>siellt moderholdingföretag inom EES eller ett blandat finansiellt moderholdingföretag inom EES,</w:t>
      </w:r>
    </w:p>
    <w:p w14:paraId="55025B58" w14:textId="77777777" w:rsidR="00224569" w:rsidRPr="00CB52D0" w:rsidRDefault="00B659D8" w:rsidP="00224569">
      <w:pPr>
        <w:pStyle w:val="Brdtextmedindrag"/>
      </w:pPr>
      <w:r w:rsidRPr="00CB52D0">
        <w:rPr>
          <w:i/>
        </w:rPr>
        <w:t>moderinstitut inom EES</w:t>
      </w:r>
      <w:r w:rsidRPr="00CB52D0">
        <w:t xml:space="preserve">: ett kreditinstitut, värdepappersbolag eller EES-institut som är ett moderföretag och som inte självt är ett dotterföretag till ett </w:t>
      </w:r>
    </w:p>
    <w:p w14:paraId="5677137D" w14:textId="77777777" w:rsidR="00224569" w:rsidRPr="00CB52D0" w:rsidRDefault="00B659D8" w:rsidP="00224569">
      <w:pPr>
        <w:pStyle w:val="Brdtextmedindrag"/>
      </w:pPr>
      <w:r w:rsidRPr="00CB52D0">
        <w:t>1. annat kreditinstitut, värdepappersbolag eller EES-institut, eller</w:t>
      </w:r>
    </w:p>
    <w:p w14:paraId="3133780E" w14:textId="77777777" w:rsidR="00224569" w:rsidRPr="00CB52D0" w:rsidRDefault="00B659D8" w:rsidP="00224569">
      <w:pPr>
        <w:pStyle w:val="Brdtextmedindrag"/>
      </w:pPr>
      <w:r w:rsidRPr="00CB52D0">
        <w:t>2. finansiellt holdingföretag eller ett blandat finansiellt holding</w:t>
      </w:r>
      <w:r w:rsidRPr="00CB52D0">
        <w:softHyphen/>
        <w:t>företag som är etablerat i något land inom EES,</w:t>
      </w:r>
    </w:p>
    <w:p w14:paraId="1E917C2B" w14:textId="77777777" w:rsidR="00224569" w:rsidRPr="00CB52D0" w:rsidRDefault="00B659D8" w:rsidP="00224569">
      <w:pPr>
        <w:pStyle w:val="Brdtextmedindrag"/>
      </w:pPr>
      <w:r w:rsidRPr="00CB52D0">
        <w:rPr>
          <w:i/>
        </w:rPr>
        <w:t>multilateralt system</w:t>
      </w:r>
      <w:r w:rsidRPr="00CB52D0">
        <w:t>: ett system där flera tredjeparters köp- och säljintressen i finansiella instrument kan interagera inom systemet,</w:t>
      </w:r>
    </w:p>
    <w:p w14:paraId="4E55313F" w14:textId="77777777" w:rsidR="00224569" w:rsidRPr="00CB52D0" w:rsidRDefault="00B659D8" w:rsidP="00224569">
      <w:pPr>
        <w:pStyle w:val="Brdtextmedindrag"/>
      </w:pPr>
      <w:r w:rsidRPr="00CB52D0">
        <w:rPr>
          <w:i/>
        </w:rPr>
        <w:t>samordnande tillsynsmyndighet</w:t>
      </w:r>
      <w:r w:rsidRPr="00CB52D0">
        <w:t>: en behörig myndighet som an</w:t>
      </w:r>
      <w:r w:rsidRPr="00CB52D0">
        <w:softHyphen/>
        <w:t xml:space="preserve">svarar för att utöva gruppbaserad tillsyn av moderinstitut inom EES och av värdepappersbolag och kreditinstitut som kontrolleras av finansiella </w:t>
      </w:r>
      <w:r w:rsidRPr="00CB52D0">
        <w:lastRenderedPageBreak/>
        <w:t>moderholdingföretag inom EES eller blandade finan</w:t>
      </w:r>
      <w:r w:rsidRPr="00CB52D0">
        <w:softHyphen/>
        <w:t>siella moderholdingföretag inom EES,</w:t>
      </w:r>
    </w:p>
    <w:p w14:paraId="354F1D7F" w14:textId="77777777" w:rsidR="00224569" w:rsidRPr="00CB52D0" w:rsidRDefault="00B659D8" w:rsidP="00224569">
      <w:pPr>
        <w:pStyle w:val="Brdtextmedindrag"/>
      </w:pPr>
      <w:r w:rsidRPr="00CB52D0">
        <w:rPr>
          <w:i/>
        </w:rPr>
        <w:t>små och medelstora företag</w:t>
      </w:r>
      <w:r w:rsidRPr="00CB52D0">
        <w:t>: företag som har ett genomsnittligt börsvärde som understeg 200 miljoner euro beräknat på slutkurser för de tre föregående kalenderåren,</w:t>
      </w:r>
    </w:p>
    <w:tbl>
      <w:tblPr>
        <w:tblW w:w="5000" w:type="pct"/>
        <w:tblLook w:val="0000" w:firstRow="0" w:lastRow="0" w:firstColumn="0" w:lastColumn="0" w:noHBand="0" w:noVBand="0"/>
      </w:tblPr>
      <w:tblGrid>
        <w:gridCol w:w="2948"/>
        <w:gridCol w:w="2949"/>
      </w:tblGrid>
      <w:tr w:rsidR="00224569" w:rsidRPr="00CB52D0" w14:paraId="6F8421D8" w14:textId="77777777" w:rsidTr="00224569">
        <w:tc>
          <w:tcPr>
            <w:tcW w:w="2500" w:type="pct"/>
            <w:shd w:val="clear" w:color="auto" w:fill="auto"/>
            <w:tcMar>
              <w:left w:w="0" w:type="dxa"/>
            </w:tcMar>
          </w:tcPr>
          <w:p w14:paraId="372B6249" w14:textId="77777777" w:rsidR="00224569" w:rsidRPr="00CB52D0" w:rsidRDefault="00B659D8" w:rsidP="00224569">
            <w:pPr>
              <w:pStyle w:val="Brdtextmedindrag"/>
            </w:pPr>
            <w:r w:rsidRPr="00CB52D0">
              <w:rPr>
                <w:i/>
                <w:u w:val="single"/>
              </w:rPr>
              <w:t>startkapital</w:t>
            </w:r>
            <w:r w:rsidRPr="00CB52D0">
              <w:t xml:space="preserve">: det kapital </w:t>
            </w:r>
            <w:r w:rsidRPr="00CB52D0">
              <w:rPr>
                <w:iCs/>
              </w:rPr>
              <w:t>som</w:t>
            </w:r>
            <w:r w:rsidRPr="00CB52D0">
              <w:rPr>
                <w:i/>
              </w:rPr>
              <w:t xml:space="preserve"> för värdepappersföretag</w:t>
            </w:r>
            <w:r w:rsidRPr="00CB52D0">
              <w:t xml:space="preserve"> avses i </w:t>
            </w:r>
            <w:r w:rsidRPr="00CB52D0">
              <w:rPr>
                <w:spacing w:val="-4"/>
              </w:rPr>
              <w:t>artikel </w:t>
            </w:r>
            <w:r w:rsidRPr="00CB52D0">
              <w:rPr>
                <w:iCs/>
                <w:spacing w:val="-4"/>
              </w:rPr>
              <w:t>4.51 i tillsynsförordningen</w:t>
            </w:r>
            <w:r w:rsidRPr="00CB52D0">
              <w:rPr>
                <w:spacing w:val="-4"/>
              </w:rPr>
              <w:t>,</w:t>
            </w:r>
          </w:p>
        </w:tc>
        <w:tc>
          <w:tcPr>
            <w:tcW w:w="2500" w:type="pct"/>
            <w:shd w:val="clear" w:color="auto" w:fill="auto"/>
            <w:tcMar>
              <w:right w:w="0" w:type="dxa"/>
            </w:tcMar>
          </w:tcPr>
          <w:p w14:paraId="1666597F" w14:textId="77777777" w:rsidR="00224569" w:rsidRPr="00CB52D0" w:rsidRDefault="00B659D8" w:rsidP="00224569">
            <w:pPr>
              <w:pStyle w:val="Brdtextmedindrag"/>
            </w:pPr>
            <w:r w:rsidRPr="00CB52D0">
              <w:rPr>
                <w:i/>
                <w:u w:val="single"/>
              </w:rPr>
              <w:t>startkapital</w:t>
            </w:r>
            <w:r w:rsidRPr="00CB52D0">
              <w:t xml:space="preserve">: </w:t>
            </w:r>
            <w:r w:rsidRPr="00CB52D0">
              <w:rPr>
                <w:i/>
              </w:rPr>
              <w:t>för andra värde</w:t>
            </w:r>
            <w:r w:rsidRPr="00CB52D0">
              <w:rPr>
                <w:i/>
              </w:rPr>
              <w:softHyphen/>
              <w:t xml:space="preserve">pappersbolag än de som avses i 1 kap. 2 § första stycket 3 d lagen (2014:968) om särskild tillsyn </w:t>
            </w:r>
            <w:r w:rsidRPr="00CB52D0">
              <w:rPr>
                <w:i/>
                <w:spacing w:val="-5"/>
              </w:rPr>
              <w:t>över kreditinstitut och värdepap</w:t>
            </w:r>
            <w:r w:rsidRPr="00CB52D0">
              <w:rPr>
                <w:i/>
                <w:spacing w:val="-5"/>
              </w:rPr>
              <w:softHyphen/>
              <w:t>persbolag, det kapital som för värde</w:t>
            </w:r>
            <w:r w:rsidRPr="00CB52D0">
              <w:rPr>
                <w:i/>
                <w:spacing w:val="-5"/>
              </w:rPr>
              <w:softHyphen/>
              <w:t>pappersföretag</w:t>
            </w:r>
            <w:r w:rsidRPr="00CB52D0">
              <w:rPr>
                <w:i/>
              </w:rPr>
              <w:t xml:space="preserve"> avses i artikel 4.1.18 </w:t>
            </w:r>
            <w:r w:rsidRPr="00CB52D0">
              <w:rPr>
                <w:i/>
                <w:spacing w:val="-5"/>
              </w:rPr>
              <w:t>i värdepappersbolagsförordningen</w:t>
            </w:r>
            <w:r w:rsidRPr="00CB52D0">
              <w:rPr>
                <w:i/>
              </w:rPr>
              <w:t xml:space="preserve">, och i övrigt </w:t>
            </w:r>
            <w:r w:rsidRPr="00CB52D0">
              <w:t xml:space="preserve">det kapital som </w:t>
            </w:r>
            <w:r w:rsidRPr="00CB52D0">
              <w:rPr>
                <w:spacing w:val="-4"/>
              </w:rPr>
              <w:t>avses i artikel 4.51 i tillsynsförordningen,</w:t>
            </w:r>
          </w:p>
        </w:tc>
      </w:tr>
    </w:tbl>
    <w:p w14:paraId="3B134AF6" w14:textId="77777777" w:rsidR="00224569" w:rsidRPr="00CB52D0" w:rsidRDefault="00B659D8" w:rsidP="00224569">
      <w:pPr>
        <w:pStyle w:val="Brdtextmedindrag"/>
      </w:pPr>
      <w:r w:rsidRPr="00CB52D0">
        <w:rPr>
          <w:i/>
        </w:rPr>
        <w:t>strukturerad insättning</w:t>
      </w:r>
      <w:r w:rsidRPr="00CB52D0">
        <w:t xml:space="preserve">: en insättning enligt definitionen i 2 § lagen (1995:1571) om insättningsgaranti, som måste betalas helt på förfallodagen enligt villkor som innebär att eventuell ränta eller premie ska beräknas utifrån </w:t>
      </w:r>
    </w:p>
    <w:p w14:paraId="6E2FA3FE" w14:textId="77777777" w:rsidR="00224569" w:rsidRPr="00CB52D0" w:rsidRDefault="00B659D8" w:rsidP="00224569">
      <w:pPr>
        <w:pStyle w:val="Brdtextmedindrag"/>
      </w:pPr>
      <w:r w:rsidRPr="00CB52D0">
        <w:t xml:space="preserve">1. ett index eller en kombination av index, med undantag för ränteindex, </w:t>
      </w:r>
    </w:p>
    <w:p w14:paraId="34B3454E" w14:textId="77777777" w:rsidR="00224569" w:rsidRPr="00CB52D0" w:rsidRDefault="00B659D8" w:rsidP="00224569">
      <w:pPr>
        <w:pStyle w:val="Brdtextmedindrag"/>
      </w:pPr>
      <w:r w:rsidRPr="00CB52D0">
        <w:t xml:space="preserve">2. ett finansiellt instrument eller en kombination av finansiella instrument, </w:t>
      </w:r>
    </w:p>
    <w:p w14:paraId="5C7688E4" w14:textId="77777777" w:rsidR="00224569" w:rsidRPr="00CB52D0" w:rsidRDefault="00B659D8" w:rsidP="00224569">
      <w:pPr>
        <w:pStyle w:val="Brdtextmedindrag"/>
      </w:pPr>
      <w:r w:rsidRPr="00CB52D0">
        <w:t xml:space="preserve">3. en råvara eller en kombination av råvaror eller andra icke-fungibla tillgångar, </w:t>
      </w:r>
    </w:p>
    <w:p w14:paraId="4A6E7E93" w14:textId="77777777" w:rsidR="00224569" w:rsidRPr="00CB52D0" w:rsidRDefault="00B659D8" w:rsidP="00224569">
      <w:pPr>
        <w:pStyle w:val="Brdtextmedindrag"/>
      </w:pPr>
      <w:r w:rsidRPr="00CB52D0">
        <w:t xml:space="preserve">4. en valutakurs eller en kombination av valutakurser, eller </w:t>
      </w:r>
    </w:p>
    <w:p w14:paraId="0BFAAEE3" w14:textId="77777777" w:rsidR="00224569" w:rsidRPr="00CB52D0" w:rsidRDefault="00B659D8" w:rsidP="00224569">
      <w:pPr>
        <w:pStyle w:val="Brdtextmedindrag"/>
      </w:pPr>
      <w:r w:rsidRPr="00CB52D0">
        <w:t>5. andra faktorer,</w:t>
      </w:r>
    </w:p>
    <w:p w14:paraId="2B13FA01" w14:textId="77777777" w:rsidR="00224569" w:rsidRPr="00CB52D0" w:rsidRDefault="00B659D8" w:rsidP="00224569">
      <w:pPr>
        <w:pStyle w:val="Brdtextmedindrag"/>
      </w:pPr>
      <w:r w:rsidRPr="00CB52D0">
        <w:rPr>
          <w:i/>
        </w:rPr>
        <w:t>strukturerade finansiella produkter</w:t>
      </w:r>
      <w:r w:rsidRPr="00CB52D0">
        <w:t>: detsamma som i artikel 2.1.28 i förordningen om marknader för finansiella instrument,</w:t>
      </w:r>
    </w:p>
    <w:p w14:paraId="386AD367" w14:textId="77777777" w:rsidR="00224569" w:rsidRPr="00CB52D0" w:rsidRDefault="00B659D8" w:rsidP="00224569">
      <w:pPr>
        <w:pStyle w:val="Brdtextmedindrag"/>
      </w:pPr>
      <w:r w:rsidRPr="00CB52D0">
        <w:rPr>
          <w:i/>
        </w:rPr>
        <w:t>teknik för algoritmisk högfrekvenshandel</w:t>
      </w:r>
      <w:r w:rsidRPr="00CB52D0">
        <w:t xml:space="preserve">: en teknik för algoritmisk handel som kännetecknas av </w:t>
      </w:r>
    </w:p>
    <w:p w14:paraId="753CE47E" w14:textId="77777777" w:rsidR="00224569" w:rsidRPr="00CB52D0" w:rsidRDefault="00B659D8" w:rsidP="00224569">
      <w:pPr>
        <w:pStyle w:val="Brdtextmedindrag"/>
      </w:pPr>
      <w:r w:rsidRPr="00CB52D0">
        <w:t>1. att infrastrukturen är avsedd att minimera fördröjning (latens) genom samlokalisering, närvärdskap eller elektroniskt höghastig</w:t>
      </w:r>
      <w:r w:rsidRPr="00CB52D0">
        <w:softHyphen/>
        <w:t xml:space="preserve">hetstillträde, </w:t>
      </w:r>
    </w:p>
    <w:p w14:paraId="3C1699F4" w14:textId="77777777" w:rsidR="00224569" w:rsidRPr="00CB52D0" w:rsidRDefault="00B659D8" w:rsidP="00224569">
      <w:pPr>
        <w:pStyle w:val="Brdtextmedindrag"/>
      </w:pPr>
      <w:r w:rsidRPr="00CB52D0">
        <w:t>2. att systemet beslutar när en order ska initieras, genereras, sty</w:t>
      </w:r>
      <w:r w:rsidRPr="00CB52D0">
        <w:softHyphen/>
        <w:t>ras eller utföras utan mänsklig medverkan för enskilda handelstrans</w:t>
      </w:r>
      <w:r w:rsidRPr="00CB52D0">
        <w:softHyphen/>
        <w:t xml:space="preserve">aktioner eller enskilda order, och </w:t>
      </w:r>
    </w:p>
    <w:p w14:paraId="4A1CF9EF" w14:textId="77777777" w:rsidR="00224569" w:rsidRPr="00CB52D0" w:rsidRDefault="00B659D8" w:rsidP="00224569">
      <w:pPr>
        <w:pStyle w:val="Brdtextmedindrag"/>
      </w:pPr>
      <w:r w:rsidRPr="00CB52D0">
        <w:t>3. stor mängd intradagsmeddelanden som utgör order, bud eller annulleringar,</w:t>
      </w:r>
    </w:p>
    <w:p w14:paraId="54AD2CED" w14:textId="77777777" w:rsidR="00224569" w:rsidRPr="00CB52D0" w:rsidRDefault="00B659D8" w:rsidP="00224569">
      <w:pPr>
        <w:pStyle w:val="Brdtextmedindrag"/>
      </w:pPr>
      <w:r w:rsidRPr="00CB52D0">
        <w:rPr>
          <w:i/>
        </w:rPr>
        <w:t>varaktigt medium</w:t>
      </w:r>
      <w:r w:rsidRPr="00CB52D0">
        <w:t xml:space="preserve">: ett medel som </w:t>
      </w:r>
    </w:p>
    <w:p w14:paraId="12A1578B" w14:textId="77777777" w:rsidR="00224569" w:rsidRPr="00CB52D0" w:rsidRDefault="00B659D8" w:rsidP="00224569">
      <w:pPr>
        <w:pStyle w:val="Brdtextmedindrag"/>
      </w:pPr>
      <w:r w:rsidRPr="00CB52D0">
        <w:t xml:space="preserve">1. gör det möjligt för kunden att bevara information som riktas till denne personligen på ett sätt som är tillgängligt för användning i framtiden och under en tid som är lämplig med hänsyn till vad som är avsikten med informationen, och </w:t>
      </w:r>
    </w:p>
    <w:p w14:paraId="52A821FF" w14:textId="77777777" w:rsidR="00224569" w:rsidRPr="00CB52D0" w:rsidRDefault="00B659D8" w:rsidP="00224569">
      <w:pPr>
        <w:pStyle w:val="Brdtextmedindrag"/>
      </w:pPr>
      <w:r w:rsidRPr="00CB52D0">
        <w:t>2. möjliggör oförändrad återgivning av den bevarade informa</w:t>
      </w:r>
      <w:r w:rsidRPr="00CB52D0">
        <w:softHyphen/>
        <w:t>tionen, och</w:t>
      </w:r>
    </w:p>
    <w:p w14:paraId="172D1DD0" w14:textId="77777777" w:rsidR="00224569" w:rsidRPr="00CB52D0" w:rsidRDefault="00B659D8" w:rsidP="00224569">
      <w:pPr>
        <w:pStyle w:val="Brdtextmedindrag"/>
      </w:pPr>
      <w:r w:rsidRPr="00CB52D0">
        <w:rPr>
          <w:i/>
          <w:spacing w:val="-2"/>
        </w:rPr>
        <w:t>återhämtningsplan</w:t>
      </w:r>
      <w:r w:rsidRPr="00CB52D0">
        <w:rPr>
          <w:spacing w:val="-2"/>
        </w:rPr>
        <w:t>: en plan som upprättas av ett värdepappers</w:t>
      </w:r>
      <w:r w:rsidRPr="00CB52D0">
        <w:rPr>
          <w:spacing w:val="-2"/>
        </w:rPr>
        <w:softHyphen/>
        <w:t>bolag i syfte att vidta åtgärder som bolaget avser att vidta för att bevara</w:t>
      </w:r>
      <w:r w:rsidRPr="00CB52D0">
        <w:t xml:space="preserve"> eller återställa sin finansiella ställning och livskraft efter en betydande försämring av den finansiella situationen.</w:t>
      </w:r>
    </w:p>
    <w:p w14:paraId="38DD76CD" w14:textId="77777777" w:rsidR="00224569" w:rsidRPr="00CB52D0" w:rsidRDefault="00224569" w:rsidP="00224569">
      <w:pPr>
        <w:pStyle w:val="Brdtextmedindrag"/>
      </w:pPr>
    </w:p>
    <w:p w14:paraId="23235FD4" w14:textId="77777777" w:rsidR="00224569" w:rsidRPr="00CB52D0" w:rsidRDefault="00224569" w:rsidP="00224569">
      <w:pPr>
        <w:pStyle w:val="Brdtextmedindrag"/>
      </w:pPr>
    </w:p>
    <w:p w14:paraId="1F201B30" w14:textId="77777777" w:rsidR="00224569" w:rsidRPr="00CB52D0" w:rsidRDefault="00B659D8" w:rsidP="00224569">
      <w:pPr>
        <w:pStyle w:val="Brdtext"/>
        <w:spacing w:before="270"/>
        <w:jc w:val="center"/>
        <w:rPr>
          <w:b/>
        </w:rPr>
      </w:pPr>
      <w:r w:rsidRPr="00CB52D0">
        <w:rPr>
          <w:b/>
        </w:rPr>
        <w:lastRenderedPageBreak/>
        <w:t>2 kap.</w:t>
      </w:r>
    </w:p>
    <w:tbl>
      <w:tblPr>
        <w:tblW w:w="5000" w:type="pct"/>
        <w:tblLook w:val="0000" w:firstRow="0" w:lastRow="0" w:firstColumn="0" w:lastColumn="0" w:noHBand="0" w:noVBand="0"/>
      </w:tblPr>
      <w:tblGrid>
        <w:gridCol w:w="2948"/>
        <w:gridCol w:w="2949"/>
      </w:tblGrid>
      <w:tr w:rsidR="00224569" w:rsidRPr="00CB52D0" w14:paraId="123A1AD6" w14:textId="77777777" w:rsidTr="00224569">
        <w:tc>
          <w:tcPr>
            <w:tcW w:w="2500" w:type="pct"/>
            <w:shd w:val="clear" w:color="auto" w:fill="auto"/>
            <w:tcMar>
              <w:left w:w="0" w:type="dxa"/>
            </w:tcMar>
          </w:tcPr>
          <w:p w14:paraId="2DBFCBBE" w14:textId="77777777" w:rsidR="00224569" w:rsidRPr="00CB52D0" w:rsidRDefault="00224569" w:rsidP="00224569">
            <w:pPr>
              <w:pStyle w:val="Brdtextmedindrag"/>
            </w:pPr>
          </w:p>
        </w:tc>
        <w:tc>
          <w:tcPr>
            <w:tcW w:w="2500" w:type="pct"/>
            <w:shd w:val="clear" w:color="auto" w:fill="auto"/>
            <w:tcMar>
              <w:right w:w="0" w:type="dxa"/>
            </w:tcMar>
          </w:tcPr>
          <w:p w14:paraId="31F8008E" w14:textId="77777777" w:rsidR="00224569" w:rsidRPr="00CB52D0" w:rsidRDefault="00B659D8" w:rsidP="00224569">
            <w:pPr>
              <w:pStyle w:val="Brdtextmedindrag"/>
              <w:ind w:firstLine="0"/>
              <w:rPr>
                <w:i/>
                <w:u w:val="single"/>
              </w:rPr>
            </w:pPr>
            <w:r w:rsidRPr="00CB52D0">
              <w:rPr>
                <w:i/>
                <w:u w:val="single"/>
              </w:rPr>
              <w:t>Värdepappersinriktat kreditinstitut</w:t>
            </w:r>
          </w:p>
        </w:tc>
      </w:tr>
    </w:tbl>
    <w:p w14:paraId="5A242FA6" w14:textId="77777777" w:rsidR="00224569" w:rsidRPr="00CB52D0" w:rsidRDefault="00224569" w:rsidP="00224569">
      <w:pPr>
        <w:pStyle w:val="Brdtext"/>
      </w:pPr>
    </w:p>
    <w:tbl>
      <w:tblPr>
        <w:tblW w:w="5000" w:type="pct"/>
        <w:tblLayout w:type="fixed"/>
        <w:tblLook w:val="0000" w:firstRow="0" w:lastRow="0" w:firstColumn="0" w:lastColumn="0" w:noHBand="0" w:noVBand="0"/>
      </w:tblPr>
      <w:tblGrid>
        <w:gridCol w:w="2948"/>
        <w:gridCol w:w="2949"/>
      </w:tblGrid>
      <w:tr w:rsidR="00224569" w:rsidRPr="00CB52D0" w14:paraId="79807EF3" w14:textId="77777777" w:rsidTr="00224569">
        <w:tc>
          <w:tcPr>
            <w:tcW w:w="2500" w:type="pct"/>
            <w:shd w:val="clear" w:color="auto" w:fill="auto"/>
            <w:tcMar>
              <w:left w:w="0" w:type="dxa"/>
            </w:tcMar>
          </w:tcPr>
          <w:p w14:paraId="3944DE14" w14:textId="77777777" w:rsidR="00224569" w:rsidRPr="00CB52D0" w:rsidRDefault="00224569" w:rsidP="00224569">
            <w:pPr>
              <w:pStyle w:val="Brdtextmedindrag"/>
            </w:pPr>
            <w:bookmarkStart w:id="479" w:name="_Hlk27554279"/>
          </w:p>
        </w:tc>
        <w:tc>
          <w:tcPr>
            <w:tcW w:w="2500" w:type="pct"/>
            <w:shd w:val="clear" w:color="auto" w:fill="auto"/>
            <w:tcMar>
              <w:right w:w="0" w:type="dxa"/>
            </w:tcMar>
          </w:tcPr>
          <w:p w14:paraId="220878E3" w14:textId="77777777" w:rsidR="00224569" w:rsidRPr="00CB52D0" w:rsidRDefault="00B659D8" w:rsidP="00224569">
            <w:pPr>
              <w:pStyle w:val="Brdtext"/>
              <w:rPr>
                <w:i/>
              </w:rPr>
            </w:pPr>
            <w:r w:rsidRPr="00CB52D0">
              <w:rPr>
                <w:i/>
              </w:rPr>
              <w:t>1 c §</w:t>
            </w:r>
          </w:p>
          <w:p w14:paraId="3A126B37" w14:textId="77777777" w:rsidR="00224569" w:rsidRPr="00CB52D0" w:rsidRDefault="00B659D8" w:rsidP="00224569">
            <w:pPr>
              <w:pStyle w:val="Brdtextmedindrag"/>
              <w:rPr>
                <w:i/>
              </w:rPr>
            </w:pPr>
            <w:bookmarkStart w:id="480" w:name="_Hlk27554166"/>
            <w:r w:rsidRPr="00CB52D0">
              <w:rPr>
                <w:i/>
              </w:rPr>
              <w:t xml:space="preserve">Ett sådant företag som avses i 1 kap. 2 § första stycket 3 c lagen </w:t>
            </w:r>
            <w:r w:rsidRPr="00CB52D0">
              <w:rPr>
                <w:i/>
                <w:spacing w:val="-4"/>
              </w:rPr>
              <w:t>(2014:968) om särskild tillsyn över</w:t>
            </w:r>
            <w:r w:rsidRPr="00CB52D0">
              <w:rPr>
                <w:i/>
              </w:rPr>
              <w:t xml:space="preserve"> kreditinstitut och </w:t>
            </w:r>
            <w:r w:rsidRPr="00CB52D0">
              <w:rPr>
                <w:i/>
                <w:spacing w:val="-2"/>
              </w:rPr>
              <w:t>värdepappers</w:t>
            </w:r>
            <w:r w:rsidRPr="00CB52D0">
              <w:rPr>
                <w:i/>
                <w:spacing w:val="-2"/>
              </w:rPr>
              <w:softHyphen/>
              <w:t>bolag ska söka tillstånd hos Finans</w:t>
            </w:r>
            <w:r w:rsidRPr="00CB52D0">
              <w:rPr>
                <w:i/>
                <w:spacing w:val="-2"/>
              </w:rPr>
              <w:softHyphen/>
              <w:t>inspektionen</w:t>
            </w:r>
            <w:r w:rsidRPr="00CB52D0">
              <w:rPr>
                <w:i/>
              </w:rPr>
              <w:t xml:space="preserve"> som </w:t>
            </w:r>
            <w:r w:rsidRPr="00CB52D0">
              <w:rPr>
                <w:i/>
                <w:spacing w:val="-4"/>
              </w:rPr>
              <w:t>värdepappers</w:t>
            </w:r>
            <w:r w:rsidRPr="00CB52D0">
              <w:rPr>
                <w:i/>
                <w:spacing w:val="-4"/>
              </w:rPr>
              <w:softHyphen/>
              <w:t>in</w:t>
            </w:r>
            <w:r w:rsidRPr="00CB52D0">
              <w:rPr>
                <w:i/>
                <w:spacing w:val="-4"/>
              </w:rPr>
              <w:softHyphen/>
              <w:t>riktat kreditinstitut</w:t>
            </w:r>
            <w:r w:rsidRPr="00CB52D0">
              <w:rPr>
                <w:i/>
              </w:rPr>
              <w:t>.</w:t>
            </w:r>
          </w:p>
          <w:bookmarkEnd w:id="480"/>
          <w:p w14:paraId="6FA7F325" w14:textId="77777777" w:rsidR="00224569" w:rsidRPr="00CB52D0" w:rsidRDefault="00B659D8" w:rsidP="00224569">
            <w:pPr>
              <w:pStyle w:val="Brdtextmedindrag"/>
              <w:rPr>
                <w:i/>
              </w:rPr>
            </w:pPr>
            <w:r w:rsidRPr="00CB52D0">
              <w:rPr>
                <w:i/>
              </w:rPr>
              <w:t>Ansökan enligt första stycket ska göras senast:</w:t>
            </w:r>
          </w:p>
          <w:p w14:paraId="1927CE4D" w14:textId="77777777" w:rsidR="00224569" w:rsidRPr="00CB52D0" w:rsidRDefault="00B659D8" w:rsidP="00224569">
            <w:pPr>
              <w:pStyle w:val="Brdtextmedindrag"/>
              <w:rPr>
                <w:i/>
              </w:rPr>
            </w:pPr>
            <w:r w:rsidRPr="00CB52D0">
              <w:rPr>
                <w:i/>
              </w:rPr>
              <w:t>1. när genomsnittet av de sam</w:t>
            </w:r>
            <w:r w:rsidRPr="00CB52D0">
              <w:rPr>
                <w:i/>
              </w:rPr>
              <w:softHyphen/>
            </w:r>
            <w:r w:rsidRPr="00CB52D0">
              <w:rPr>
                <w:i/>
                <w:spacing w:val="-4"/>
              </w:rPr>
              <w:t>lade månatliga tillgångarna, beräk</w:t>
            </w:r>
            <w:r w:rsidRPr="00CB52D0">
              <w:rPr>
                <w:i/>
                <w:spacing w:val="-4"/>
              </w:rPr>
              <w:softHyphen/>
              <w:t>nat över en sammanhängande tolv</w:t>
            </w:r>
            <w:r w:rsidRPr="00CB52D0">
              <w:rPr>
                <w:i/>
                <w:spacing w:val="-4"/>
              </w:rPr>
              <w:softHyphen/>
              <w:t>månadersperiod</w:t>
            </w:r>
            <w:r w:rsidRPr="00CB52D0">
              <w:rPr>
                <w:i/>
              </w:rPr>
              <w:t>, uppgår till minst 30 miljarder euro, eller</w:t>
            </w:r>
          </w:p>
          <w:p w14:paraId="27221D31" w14:textId="77777777" w:rsidR="00224569" w:rsidRPr="00CB52D0" w:rsidRDefault="00B659D8" w:rsidP="00224569">
            <w:pPr>
              <w:pStyle w:val="Brdtextmedindrag"/>
            </w:pPr>
            <w:r w:rsidRPr="00CB52D0">
              <w:rPr>
                <w:i/>
              </w:rPr>
              <w:t>2. om bolaget ingår i en grupp, när det totala värdet av de kon</w:t>
            </w:r>
            <w:r w:rsidRPr="00CB52D0">
              <w:rPr>
                <w:i/>
              </w:rPr>
              <w:softHyphen/>
              <w:t xml:space="preserve">soliderade tillgångarna i samtliga företag i gruppen som bedriver någon av de verksamheter som avses i 2 kap. 1 § 3 eller 6, </w:t>
            </w:r>
            <w:r w:rsidRPr="00CB52D0">
              <w:rPr>
                <w:i/>
                <w:spacing w:val="-4"/>
              </w:rPr>
              <w:t>beräk</w:t>
            </w:r>
            <w:r w:rsidRPr="00CB52D0">
              <w:rPr>
                <w:i/>
                <w:spacing w:val="-4"/>
              </w:rPr>
              <w:softHyphen/>
              <w:t>nat över en sammanhängande tolv</w:t>
            </w:r>
            <w:r w:rsidRPr="00CB52D0">
              <w:rPr>
                <w:i/>
                <w:spacing w:val="-4"/>
              </w:rPr>
              <w:softHyphen/>
              <w:t>månadersperiod</w:t>
            </w:r>
            <w:r w:rsidRPr="00CB52D0">
              <w:rPr>
                <w:i/>
              </w:rPr>
              <w:t>, uppgår till minst 30 miljarder euro.</w:t>
            </w:r>
            <w:r w:rsidRPr="00CB52D0">
              <w:t xml:space="preserve"> </w:t>
            </w:r>
          </w:p>
          <w:p w14:paraId="62C6A3A3" w14:textId="77777777" w:rsidR="00224569" w:rsidRPr="00CB52D0" w:rsidRDefault="00B659D8" w:rsidP="00224569">
            <w:pPr>
              <w:pStyle w:val="Brdtextmedindrag"/>
              <w:rPr>
                <w:i/>
              </w:rPr>
            </w:pPr>
            <w:r w:rsidRPr="00CB52D0">
              <w:rPr>
                <w:i/>
              </w:rPr>
              <w:t>Finansinspektionen ska åter</w:t>
            </w:r>
            <w:r w:rsidRPr="00CB52D0">
              <w:rPr>
                <w:i/>
              </w:rPr>
              <w:softHyphen/>
              <w:t>kalla ett tillstånd som värde</w:t>
            </w:r>
            <w:r w:rsidRPr="00CB52D0">
              <w:rPr>
                <w:i/>
              </w:rPr>
              <w:softHyphen/>
              <w:t xml:space="preserve">pappersinriktat kreditinstitut, om bolaget eller gruppen under en </w:t>
            </w:r>
            <w:r w:rsidRPr="00CB52D0">
              <w:rPr>
                <w:i/>
                <w:spacing w:val="-4"/>
              </w:rPr>
              <w:t>sammanhängande femårsperiod har</w:t>
            </w:r>
            <w:r w:rsidRPr="00CB52D0">
              <w:rPr>
                <w:i/>
              </w:rPr>
              <w:t xml:space="preserve"> haft genomsnittliga samlade till</w:t>
            </w:r>
            <w:r w:rsidRPr="00CB52D0">
              <w:rPr>
                <w:i/>
              </w:rPr>
              <w:softHyphen/>
              <w:t xml:space="preserve">gångar som understiger de </w:t>
            </w:r>
            <w:r w:rsidRPr="00CB52D0">
              <w:rPr>
                <w:i/>
                <w:spacing w:val="-4"/>
              </w:rPr>
              <w:t>trös</w:t>
            </w:r>
            <w:r w:rsidRPr="00CB52D0">
              <w:rPr>
                <w:i/>
                <w:spacing w:val="-4"/>
              </w:rPr>
              <w:softHyphen/>
              <w:t>kel</w:t>
            </w:r>
            <w:r w:rsidRPr="00CB52D0">
              <w:rPr>
                <w:i/>
                <w:spacing w:val="-4"/>
              </w:rPr>
              <w:softHyphen/>
              <w:t>värden som anges i andra stycket.</w:t>
            </w:r>
          </w:p>
        </w:tc>
      </w:tr>
    </w:tbl>
    <w:bookmarkEnd w:id="479"/>
    <w:p w14:paraId="51932F35" w14:textId="77777777" w:rsidR="00224569" w:rsidRPr="00CB52D0" w:rsidRDefault="00B659D8" w:rsidP="00224569">
      <w:pPr>
        <w:pStyle w:val="Brdtext"/>
        <w:spacing w:before="270"/>
        <w:jc w:val="center"/>
        <w:rPr>
          <w:b/>
        </w:rPr>
      </w:pPr>
      <w:r w:rsidRPr="00CB52D0">
        <w:rPr>
          <w:b/>
        </w:rPr>
        <w:t>3 kap.</w:t>
      </w:r>
    </w:p>
    <w:p w14:paraId="1686D2B5" w14:textId="77777777" w:rsidR="00224569" w:rsidRPr="00BD5D70" w:rsidRDefault="00B659D8" w:rsidP="00224569">
      <w:pPr>
        <w:pStyle w:val="Brdtext"/>
        <w:jc w:val="center"/>
      </w:pPr>
      <w:r w:rsidRPr="00CB52D0">
        <w:t>6 §</w:t>
      </w:r>
      <w:r w:rsidRPr="00BD5D70">
        <w:rPr>
          <w:rStyle w:val="Fotnotsreferens"/>
        </w:rPr>
        <w:footnoteReference w:id="92"/>
      </w:r>
    </w:p>
    <w:tbl>
      <w:tblPr>
        <w:tblW w:w="5000" w:type="pct"/>
        <w:tblLook w:val="0000" w:firstRow="0" w:lastRow="0" w:firstColumn="0" w:lastColumn="0" w:noHBand="0" w:noVBand="0"/>
      </w:tblPr>
      <w:tblGrid>
        <w:gridCol w:w="2948"/>
        <w:gridCol w:w="2949"/>
      </w:tblGrid>
      <w:tr w:rsidR="00224569" w:rsidRPr="00CB52D0" w14:paraId="5CCAB33F" w14:textId="77777777" w:rsidTr="00224569">
        <w:tc>
          <w:tcPr>
            <w:tcW w:w="2500" w:type="pct"/>
            <w:shd w:val="clear" w:color="auto" w:fill="auto"/>
            <w:tcMar>
              <w:left w:w="0" w:type="dxa"/>
            </w:tcMar>
          </w:tcPr>
          <w:p w14:paraId="4D4E240C" w14:textId="77777777" w:rsidR="00224569" w:rsidRPr="00B36627" w:rsidRDefault="00B659D8" w:rsidP="00224569">
            <w:pPr>
              <w:pStyle w:val="Brdtextmedindrag"/>
            </w:pPr>
            <w:r w:rsidRPr="00B36627">
              <w:rPr>
                <w:spacing w:val="-4"/>
              </w:rPr>
              <w:t xml:space="preserve">Ett värdepappersbolag ska </w:t>
            </w:r>
            <w:r w:rsidRPr="00B36627">
              <w:rPr>
                <w:i/>
                <w:spacing w:val="-4"/>
              </w:rPr>
              <w:t>när</w:t>
            </w:r>
            <w:r w:rsidRPr="00B36627">
              <w:rPr>
                <w:i/>
              </w:rPr>
              <w:t xml:space="preserve"> </w:t>
            </w:r>
            <w:r w:rsidRPr="00B36627">
              <w:rPr>
                <w:i/>
                <w:spacing w:val="-4"/>
              </w:rPr>
              <w:t>verksamheten</w:t>
            </w:r>
            <w:r w:rsidRPr="00B36627">
              <w:rPr>
                <w:spacing w:val="-4"/>
              </w:rPr>
              <w:t xml:space="preserve"> </w:t>
            </w:r>
            <w:r w:rsidRPr="00B36627">
              <w:rPr>
                <w:i/>
                <w:spacing w:val="-4"/>
              </w:rPr>
              <w:t>påbörjas</w:t>
            </w:r>
            <w:r w:rsidRPr="00B36627">
              <w:rPr>
                <w:spacing w:val="-4"/>
              </w:rPr>
              <w:t xml:space="preserve"> ha ett start</w:t>
            </w:r>
            <w:r w:rsidRPr="00B36627">
              <w:rPr>
                <w:spacing w:val="-4"/>
              </w:rPr>
              <w:softHyphen/>
              <w:t>kapital</w:t>
            </w:r>
            <w:r w:rsidRPr="00B36627">
              <w:t xml:space="preserve"> som vid tidpunkten för beslut om tillstånd motsvarar</w:t>
            </w:r>
          </w:p>
        </w:tc>
        <w:tc>
          <w:tcPr>
            <w:tcW w:w="2500" w:type="pct"/>
            <w:shd w:val="clear" w:color="auto" w:fill="auto"/>
            <w:tcMar>
              <w:right w:w="0" w:type="dxa"/>
            </w:tcMar>
          </w:tcPr>
          <w:p w14:paraId="49C9C656" w14:textId="77777777" w:rsidR="00224569" w:rsidRPr="00B36627" w:rsidRDefault="00B659D8" w:rsidP="00224569">
            <w:pPr>
              <w:pStyle w:val="Brdtextmedindrag"/>
            </w:pPr>
            <w:r w:rsidRPr="00B36627">
              <w:t>Ett värdepappersbolag ska ha ett startkapital som vid tidpunk</w:t>
            </w:r>
            <w:r w:rsidRPr="00B36627">
              <w:softHyphen/>
              <w:t>ten för beslut om tillstånd mot</w:t>
            </w:r>
            <w:r w:rsidRPr="00B36627">
              <w:softHyphen/>
              <w:t>svarar</w:t>
            </w:r>
          </w:p>
        </w:tc>
      </w:tr>
    </w:tbl>
    <w:p w14:paraId="674B6834" w14:textId="77777777" w:rsidR="00224569" w:rsidRPr="00CB52D0" w:rsidRDefault="00B659D8" w:rsidP="00224569">
      <w:pPr>
        <w:pStyle w:val="Brdtextmedindrag"/>
      </w:pPr>
      <w:r w:rsidRPr="00CB52D0">
        <w:t>1. minst 5 000 000 euro om bolagets verksamhet ska innefatta mottagande av medel på konto enligt 2 kap. 2 § första stycket 8,</w:t>
      </w:r>
    </w:p>
    <w:tbl>
      <w:tblPr>
        <w:tblW w:w="5000" w:type="pct"/>
        <w:tblLook w:val="0000" w:firstRow="0" w:lastRow="0" w:firstColumn="0" w:lastColumn="0" w:noHBand="0" w:noVBand="0"/>
      </w:tblPr>
      <w:tblGrid>
        <w:gridCol w:w="2948"/>
        <w:gridCol w:w="2949"/>
      </w:tblGrid>
      <w:tr w:rsidR="00224569" w:rsidRPr="00CB52D0" w14:paraId="7354EE3B" w14:textId="77777777" w:rsidTr="00224569">
        <w:tc>
          <w:tcPr>
            <w:tcW w:w="2500" w:type="pct"/>
            <w:shd w:val="clear" w:color="auto" w:fill="auto"/>
            <w:tcMar>
              <w:left w:w="0" w:type="dxa"/>
            </w:tcMar>
          </w:tcPr>
          <w:p w14:paraId="52E97772" w14:textId="77777777" w:rsidR="00224569" w:rsidRPr="00CB52D0" w:rsidRDefault="00B659D8" w:rsidP="00224569">
            <w:pPr>
              <w:pStyle w:val="Brdtextmedindrag"/>
            </w:pPr>
            <w:r w:rsidRPr="00CB52D0">
              <w:t xml:space="preserve">2. minst </w:t>
            </w:r>
            <w:r w:rsidRPr="00CB52D0">
              <w:rPr>
                <w:i/>
              </w:rPr>
              <w:t>730 000 </w:t>
            </w:r>
            <w:r w:rsidRPr="00CB52D0">
              <w:t>euro om bo</w:t>
            </w:r>
            <w:r w:rsidRPr="00CB52D0">
              <w:softHyphen/>
              <w:t>laget ska driva verksamhet som avses i 2 kap. 1 § 3</w:t>
            </w:r>
            <w:r w:rsidRPr="00CB52D0">
              <w:rPr>
                <w:i/>
              </w:rPr>
              <w:t>,</w:t>
            </w:r>
            <w:r w:rsidRPr="00CB52D0">
              <w:t xml:space="preserve"> 6 </w:t>
            </w:r>
            <w:r w:rsidRPr="00CB52D0">
              <w:rPr>
                <w:i/>
              </w:rPr>
              <w:t>och 8,</w:t>
            </w:r>
          </w:p>
          <w:p w14:paraId="6198211C" w14:textId="77777777" w:rsidR="00224569" w:rsidRPr="00CB52D0" w:rsidRDefault="00B659D8" w:rsidP="00224569">
            <w:pPr>
              <w:pStyle w:val="Brdtextmedindrag"/>
            </w:pPr>
            <w:r w:rsidRPr="00CB52D0">
              <w:lastRenderedPageBreak/>
              <w:t xml:space="preserve">3. minst </w:t>
            </w:r>
            <w:r w:rsidRPr="00CB52D0">
              <w:rPr>
                <w:i/>
              </w:rPr>
              <w:t>125 000 </w:t>
            </w:r>
            <w:r w:rsidRPr="00CB52D0">
              <w:t>euro om inte högre belopp krävs enligt 1 eller 2, och</w:t>
            </w:r>
          </w:p>
          <w:p w14:paraId="243B2111" w14:textId="77777777" w:rsidR="00224569" w:rsidRPr="00CB52D0" w:rsidRDefault="00B659D8" w:rsidP="00224569">
            <w:pPr>
              <w:pStyle w:val="Brdtextmedindrag"/>
            </w:pPr>
            <w:r w:rsidRPr="00CB52D0">
              <w:t xml:space="preserve">4. minst </w:t>
            </w:r>
            <w:r w:rsidRPr="00CB52D0">
              <w:rPr>
                <w:i/>
              </w:rPr>
              <w:t>50 000 </w:t>
            </w:r>
            <w:r w:rsidRPr="00CB52D0">
              <w:t>euro om bo</w:t>
            </w:r>
            <w:r w:rsidRPr="00CB52D0">
              <w:softHyphen/>
            </w:r>
            <w:r w:rsidRPr="00CB52D0">
              <w:rPr>
                <w:spacing w:val="-4"/>
              </w:rPr>
              <w:t>laget ska driva enbart verksamhet</w:t>
            </w:r>
            <w:r w:rsidRPr="00CB52D0">
              <w:t xml:space="preserve"> som avses i 2 kap. 1 § 1 eller 5 och inte kommer att i</w:t>
            </w:r>
            <w:r w:rsidRPr="00CB52D0">
              <w:rPr>
                <w:spacing w:val="-2"/>
              </w:rPr>
              <w:t>nneha kunders medel eller värdepapper</w:t>
            </w:r>
            <w:r w:rsidRPr="00CB52D0">
              <w:t>.</w:t>
            </w:r>
          </w:p>
          <w:p w14:paraId="0B704040" w14:textId="77777777" w:rsidR="00224569" w:rsidRPr="00CB52D0" w:rsidRDefault="00B659D8" w:rsidP="00224569">
            <w:pPr>
              <w:pStyle w:val="Brdtextmedindrag"/>
              <w:rPr>
                <w:i/>
              </w:rPr>
            </w:pPr>
            <w:r w:rsidRPr="00CB52D0">
              <w:rPr>
                <w:i/>
              </w:rPr>
              <w:t>Ett värdepappersbolag som av</w:t>
            </w:r>
            <w:r w:rsidRPr="00CB52D0">
              <w:rPr>
                <w:i/>
              </w:rPr>
              <w:softHyphen/>
              <w:t>ses i första stycket 4 får som ett alternativ till startkapital ha</w:t>
            </w:r>
          </w:p>
          <w:p w14:paraId="6C5D9E21" w14:textId="77777777" w:rsidR="00224569" w:rsidRPr="00CB52D0" w:rsidRDefault="00B659D8" w:rsidP="00224569">
            <w:pPr>
              <w:pStyle w:val="Brdtextmedindrag"/>
              <w:rPr>
                <w:i/>
              </w:rPr>
            </w:pPr>
            <w:r w:rsidRPr="00CB52D0">
              <w:rPr>
                <w:i/>
              </w:rPr>
              <w:t>1. en ansvarsförsäkring med ett försäkringsbelopp om mot</w:t>
            </w:r>
            <w:r w:rsidRPr="00CB52D0">
              <w:rPr>
                <w:i/>
              </w:rPr>
              <w:softHyphen/>
              <w:t>svarande minst 1 000 000 euro per skadeståndskrav och minst 1 500 000 euro per år för samtliga skadeståndskrav,</w:t>
            </w:r>
          </w:p>
          <w:p w14:paraId="5E8851BF" w14:textId="77777777" w:rsidR="00224569" w:rsidRPr="00CB52D0" w:rsidRDefault="00B659D8" w:rsidP="00224569">
            <w:pPr>
              <w:pStyle w:val="Brdtextmedindrag"/>
              <w:rPr>
                <w:i/>
              </w:rPr>
            </w:pPr>
            <w:r w:rsidRPr="00CB52D0">
              <w:rPr>
                <w:i/>
              </w:rPr>
              <w:t>2. en garanti eller liknande ut</w:t>
            </w:r>
            <w:r w:rsidRPr="00CB52D0">
              <w:rPr>
                <w:i/>
              </w:rPr>
              <w:softHyphen/>
              <w:t>fästelse som ger ett motsvarande skydd, eller</w:t>
            </w:r>
          </w:p>
          <w:p w14:paraId="2EB4ECAC" w14:textId="77777777" w:rsidR="00224569" w:rsidRPr="00CB52D0" w:rsidRDefault="00B659D8" w:rsidP="00224569">
            <w:pPr>
              <w:pStyle w:val="Brdtextmedindrag"/>
              <w:rPr>
                <w:i/>
              </w:rPr>
            </w:pPr>
            <w:r w:rsidRPr="00CB52D0">
              <w:rPr>
                <w:i/>
              </w:rPr>
              <w:t>3. en kombination av start</w:t>
            </w:r>
            <w:r w:rsidRPr="00CB52D0">
              <w:rPr>
                <w:i/>
              </w:rPr>
              <w:softHyphen/>
              <w:t>kapital och försäkring eller garanti eller liknande utfästelse som ger ett motsvarande skydd.</w:t>
            </w:r>
          </w:p>
          <w:p w14:paraId="6DE8459E" w14:textId="77777777" w:rsidR="00224569" w:rsidRPr="00CB52D0" w:rsidRDefault="00B659D8" w:rsidP="00224569">
            <w:pPr>
              <w:pStyle w:val="Brdtextmedindrag"/>
              <w:rPr>
                <w:i/>
              </w:rPr>
            </w:pPr>
            <w:r w:rsidRPr="00CB52D0">
              <w:rPr>
                <w:i/>
              </w:rPr>
              <w:t>Om värdepappersbolaget är registrerat som försäkringsför</w:t>
            </w:r>
            <w:r w:rsidRPr="00CB52D0">
              <w:rPr>
                <w:i/>
              </w:rPr>
              <w:softHyphen/>
              <w:t>medlare enligt 2 kap. 3 § lagen (2018:1219) om försäkringsdistri</w:t>
            </w:r>
            <w:r w:rsidRPr="00CB52D0">
              <w:rPr>
                <w:i/>
              </w:rPr>
              <w:softHyphen/>
              <w:t>bution, gäller dock i stället för första stycket 4 att bolaget ska ha e</w:t>
            </w:r>
            <w:r w:rsidRPr="00CB52D0">
              <w:rPr>
                <w:i/>
                <w:spacing w:val="-4"/>
              </w:rPr>
              <w:t>tt startkapital som motsvarar minst</w:t>
            </w:r>
            <w:r w:rsidRPr="00CB52D0">
              <w:rPr>
                <w:i/>
              </w:rPr>
              <w:t xml:space="preserve"> 25 000 euro eller ha en ansvars</w:t>
            </w:r>
            <w:r w:rsidRPr="00CB52D0">
              <w:rPr>
                <w:i/>
              </w:rPr>
              <w:softHyphen/>
              <w:t>försäkring eller en garanti eller liknande utfästelse som täcker d</w:t>
            </w:r>
            <w:r w:rsidRPr="00CB52D0">
              <w:rPr>
                <w:i/>
                <w:spacing w:val="-4"/>
              </w:rPr>
              <w:t>en skadeståndsskyldighet som kan upp</w:t>
            </w:r>
            <w:r w:rsidRPr="00CB52D0">
              <w:rPr>
                <w:i/>
                <w:spacing w:val="-4"/>
              </w:rPr>
              <w:softHyphen/>
              <w:t>komma</w:t>
            </w:r>
            <w:r w:rsidRPr="00CB52D0">
              <w:rPr>
                <w:i/>
              </w:rPr>
              <w:t xml:space="preserve"> till följd av verksamheten. Antingen ska försäkringsbeloppet uppgå till motsvarande minst 500 000 euro per </w:t>
            </w:r>
            <w:r w:rsidRPr="00CB52D0">
              <w:rPr>
                <w:i/>
                <w:spacing w:val="-4"/>
              </w:rPr>
              <w:t>skadeståndskrav och minst 750 000 euro</w:t>
            </w:r>
            <w:r w:rsidRPr="00CB52D0">
              <w:rPr>
                <w:i/>
              </w:rPr>
              <w:t xml:space="preserve"> per år för samtliga skadeståndskrav eller ska </w:t>
            </w:r>
            <w:r w:rsidRPr="00CB52D0">
              <w:rPr>
                <w:i/>
                <w:spacing w:val="-4"/>
              </w:rPr>
              <w:t>bolaget ha en kombination av start</w:t>
            </w:r>
            <w:r w:rsidRPr="00CB52D0">
              <w:rPr>
                <w:i/>
                <w:spacing w:val="-4"/>
              </w:rPr>
              <w:softHyphen/>
              <w:t>kapital</w:t>
            </w:r>
            <w:r w:rsidRPr="00CB52D0">
              <w:rPr>
                <w:i/>
              </w:rPr>
              <w:t xml:space="preserve"> och försäkring eller garanti eller liknande utfästelse som ger ett motsvarande skydd.</w:t>
            </w:r>
          </w:p>
          <w:p w14:paraId="02C3B504" w14:textId="77777777" w:rsidR="00224569" w:rsidRPr="00CB52D0" w:rsidRDefault="00224569" w:rsidP="00224569">
            <w:pPr>
              <w:pStyle w:val="Brdtextmedindrag"/>
              <w:rPr>
                <w:i/>
              </w:rPr>
            </w:pPr>
          </w:p>
          <w:p w14:paraId="2903FC3F" w14:textId="77777777" w:rsidR="00224569" w:rsidRPr="00CB52D0" w:rsidRDefault="00224569" w:rsidP="00224569">
            <w:pPr>
              <w:pStyle w:val="Brdtextmedindrag"/>
              <w:rPr>
                <w:i/>
              </w:rPr>
            </w:pPr>
          </w:p>
          <w:p w14:paraId="18F0D3A9" w14:textId="77777777" w:rsidR="00224569" w:rsidRPr="00CB52D0" w:rsidRDefault="00224569" w:rsidP="00224569">
            <w:pPr>
              <w:pStyle w:val="Brdtextmedindrag"/>
              <w:rPr>
                <w:i/>
              </w:rPr>
            </w:pPr>
          </w:p>
          <w:p w14:paraId="69F4AB8C" w14:textId="77777777" w:rsidR="00224569" w:rsidRPr="00CB52D0" w:rsidRDefault="00224569" w:rsidP="00224569">
            <w:pPr>
              <w:pStyle w:val="Brdtextmedindrag"/>
              <w:rPr>
                <w:i/>
              </w:rPr>
            </w:pPr>
          </w:p>
          <w:p w14:paraId="6A65F9B1" w14:textId="77777777" w:rsidR="00224569" w:rsidRPr="00CB52D0" w:rsidRDefault="00224569" w:rsidP="00224569">
            <w:pPr>
              <w:pStyle w:val="Brdtextmedindrag"/>
              <w:ind w:firstLine="0"/>
              <w:rPr>
                <w:i/>
              </w:rPr>
            </w:pPr>
          </w:p>
        </w:tc>
        <w:tc>
          <w:tcPr>
            <w:tcW w:w="2500" w:type="pct"/>
            <w:shd w:val="clear" w:color="auto" w:fill="auto"/>
            <w:tcMar>
              <w:right w:w="0" w:type="dxa"/>
            </w:tcMar>
          </w:tcPr>
          <w:p w14:paraId="6528E15A" w14:textId="77777777" w:rsidR="00224569" w:rsidRPr="00CB52D0" w:rsidRDefault="00B659D8" w:rsidP="00224569">
            <w:pPr>
              <w:pStyle w:val="Brdtextmedindrag"/>
            </w:pPr>
            <w:r w:rsidRPr="00CB52D0">
              <w:lastRenderedPageBreak/>
              <w:t xml:space="preserve">2. minst </w:t>
            </w:r>
            <w:r w:rsidRPr="00CB52D0">
              <w:rPr>
                <w:i/>
              </w:rPr>
              <w:t>750 000 </w:t>
            </w:r>
            <w:r w:rsidRPr="00CB52D0">
              <w:t>euro om bo</w:t>
            </w:r>
            <w:r w:rsidRPr="00CB52D0">
              <w:softHyphen/>
              <w:t xml:space="preserve">laget ska driva verksamhet som avses i 2 kap. 1 § 3 </w:t>
            </w:r>
            <w:r w:rsidRPr="00CB52D0">
              <w:rPr>
                <w:i/>
              </w:rPr>
              <w:t xml:space="preserve">eller </w:t>
            </w:r>
            <w:r w:rsidRPr="00CB52D0">
              <w:t>6,</w:t>
            </w:r>
          </w:p>
          <w:p w14:paraId="6C5A22AB" w14:textId="77777777" w:rsidR="00224569" w:rsidRPr="00CB52D0" w:rsidRDefault="00B659D8" w:rsidP="00224569">
            <w:pPr>
              <w:pStyle w:val="Brdtextmedindrag"/>
            </w:pPr>
            <w:r w:rsidRPr="00CB52D0">
              <w:lastRenderedPageBreak/>
              <w:t xml:space="preserve">3. minst </w:t>
            </w:r>
            <w:r w:rsidRPr="00CB52D0">
              <w:rPr>
                <w:i/>
              </w:rPr>
              <w:t>150 000 </w:t>
            </w:r>
            <w:r w:rsidRPr="00CB52D0">
              <w:t>euro om inte högre belopp krävs enligt 1 eller 2, och</w:t>
            </w:r>
          </w:p>
          <w:p w14:paraId="58F0E651" w14:textId="77777777" w:rsidR="00224569" w:rsidRPr="00CB52D0" w:rsidRDefault="00B659D8" w:rsidP="00224569">
            <w:pPr>
              <w:pStyle w:val="Brdtextmedindrag"/>
            </w:pPr>
            <w:r w:rsidRPr="00CB52D0">
              <w:t xml:space="preserve">4. minst </w:t>
            </w:r>
            <w:r w:rsidRPr="00CB52D0">
              <w:rPr>
                <w:i/>
              </w:rPr>
              <w:t>75 000 </w:t>
            </w:r>
            <w:r w:rsidRPr="00CB52D0">
              <w:t>euro om bo</w:t>
            </w:r>
            <w:r w:rsidRPr="00CB52D0">
              <w:softHyphen/>
              <w:t xml:space="preserve">laget ska driva enbart </w:t>
            </w:r>
            <w:r w:rsidRPr="00CB52D0">
              <w:rPr>
                <w:spacing w:val="-4"/>
              </w:rPr>
              <w:t>verksamhet som avses i 2 kap. 1 § 1</w:t>
            </w:r>
            <w:r w:rsidRPr="00CB52D0">
              <w:rPr>
                <w:i/>
                <w:spacing w:val="-4"/>
              </w:rPr>
              <w:t>, 2, 4,</w:t>
            </w:r>
            <w:r w:rsidRPr="00CB52D0">
              <w:rPr>
                <w:spacing w:val="-4"/>
              </w:rPr>
              <w:t xml:space="preserve"> 5 </w:t>
            </w:r>
            <w:r w:rsidRPr="00CB52D0">
              <w:rPr>
                <w:i/>
                <w:spacing w:val="-4"/>
              </w:rPr>
              <w:t xml:space="preserve">eller 7 </w:t>
            </w:r>
            <w:r w:rsidRPr="00CB52D0">
              <w:rPr>
                <w:spacing w:val="-4"/>
              </w:rPr>
              <w:t>och inte kommer att inneha kunders medel eller värdepapper.</w:t>
            </w:r>
          </w:p>
          <w:p w14:paraId="2CC0965B" w14:textId="77777777" w:rsidR="00224569" w:rsidRPr="00CB52D0" w:rsidRDefault="00B659D8" w:rsidP="00224569">
            <w:pPr>
              <w:pStyle w:val="Brdtextmedindrag"/>
            </w:pPr>
            <w:r w:rsidRPr="00CB52D0">
              <w:rPr>
                <w:i/>
              </w:rPr>
              <w:t>Startkapitalet ska för värde</w:t>
            </w:r>
            <w:r w:rsidRPr="00CB52D0">
              <w:rPr>
                <w:i/>
              </w:rPr>
              <w:softHyphen/>
              <w:t>pappersbolag som avses i första stycket 2–4 vara sammansatt i enlighet med artikel 9 i värde</w:t>
            </w:r>
            <w:r w:rsidRPr="00CB52D0">
              <w:rPr>
                <w:i/>
              </w:rPr>
              <w:softHyphen/>
              <w:t xml:space="preserve">pappersbolagsförordningen </w:t>
            </w:r>
            <w:bookmarkStart w:id="481" w:name="_Hlk30912889"/>
            <w:r w:rsidRPr="00CB52D0">
              <w:rPr>
                <w:i/>
              </w:rPr>
              <w:t>och för värdepappersbolag enligt första stycket 1 sammansatt enligt arti</w:t>
            </w:r>
            <w:r w:rsidRPr="00CB52D0">
              <w:rPr>
                <w:i/>
              </w:rPr>
              <w:softHyphen/>
              <w:t>kel 72 i tillsynsförordningen</w:t>
            </w:r>
            <w:bookmarkEnd w:id="481"/>
            <w:r w:rsidRPr="00CB52D0">
              <w:t>.</w:t>
            </w:r>
          </w:p>
        </w:tc>
      </w:tr>
    </w:tbl>
    <w:p w14:paraId="1C445116" w14:textId="77777777" w:rsidR="00224569" w:rsidRPr="00CB52D0" w:rsidRDefault="00224569" w:rsidP="00224569">
      <w:pPr>
        <w:pStyle w:val="Brdtextmedindrag"/>
        <w:rPr>
          <w:b/>
        </w:rPr>
      </w:pPr>
    </w:p>
    <w:tbl>
      <w:tblPr>
        <w:tblW w:w="5000" w:type="pct"/>
        <w:tblLook w:val="0000" w:firstRow="0" w:lastRow="0" w:firstColumn="0" w:lastColumn="0" w:noHBand="0" w:noVBand="0"/>
      </w:tblPr>
      <w:tblGrid>
        <w:gridCol w:w="2948"/>
        <w:gridCol w:w="2949"/>
      </w:tblGrid>
      <w:tr w:rsidR="00224569" w:rsidRPr="00CB52D0" w14:paraId="677FEB00" w14:textId="77777777" w:rsidTr="00224569">
        <w:tc>
          <w:tcPr>
            <w:tcW w:w="2500" w:type="pct"/>
            <w:shd w:val="clear" w:color="auto" w:fill="auto"/>
            <w:tcMar>
              <w:left w:w="0" w:type="dxa"/>
            </w:tcMar>
          </w:tcPr>
          <w:p w14:paraId="03E77204" w14:textId="77777777" w:rsidR="00224569" w:rsidRPr="00CB52D0" w:rsidRDefault="00B659D8" w:rsidP="00224569">
            <w:pPr>
              <w:pStyle w:val="Brdtext"/>
              <w:rPr>
                <w:i/>
                <w:iCs/>
                <w:u w:val="single"/>
              </w:rPr>
            </w:pPr>
            <w:r w:rsidRPr="00CB52D0">
              <w:rPr>
                <w:i/>
                <w:iCs/>
                <w:u w:val="single"/>
              </w:rPr>
              <w:lastRenderedPageBreak/>
              <w:t>Kapitalkrav under pågående verksamhet</w:t>
            </w:r>
          </w:p>
        </w:tc>
        <w:tc>
          <w:tcPr>
            <w:tcW w:w="2500" w:type="pct"/>
            <w:shd w:val="clear" w:color="auto" w:fill="auto"/>
            <w:tcMar>
              <w:right w:w="0" w:type="dxa"/>
            </w:tcMar>
          </w:tcPr>
          <w:p w14:paraId="610DBFB2" w14:textId="77777777" w:rsidR="00224569" w:rsidRPr="00CB52D0" w:rsidRDefault="00B659D8" w:rsidP="00224569">
            <w:pPr>
              <w:pStyle w:val="Brdtext"/>
              <w:rPr>
                <w:i/>
                <w:iCs/>
                <w:u w:val="single"/>
              </w:rPr>
            </w:pPr>
            <w:r w:rsidRPr="00CB52D0">
              <w:rPr>
                <w:i/>
                <w:iCs/>
                <w:u w:val="single"/>
              </w:rPr>
              <w:t>Kapitaltäckning</w:t>
            </w:r>
          </w:p>
        </w:tc>
      </w:tr>
    </w:tbl>
    <w:p w14:paraId="316748F3" w14:textId="77777777" w:rsidR="00224569" w:rsidRPr="00BD5D70" w:rsidRDefault="00B659D8" w:rsidP="00224569">
      <w:pPr>
        <w:pStyle w:val="Brdtext"/>
        <w:spacing w:before="270"/>
        <w:jc w:val="center"/>
      </w:pPr>
      <w:r w:rsidRPr="00CB52D0">
        <w:t>7 §</w:t>
      </w:r>
      <w:r w:rsidRPr="00BD5D70">
        <w:rPr>
          <w:rStyle w:val="Fotnotsreferens"/>
        </w:rPr>
        <w:footnoteReference w:id="93"/>
      </w:r>
    </w:p>
    <w:tbl>
      <w:tblPr>
        <w:tblW w:w="5000" w:type="pct"/>
        <w:tblLook w:val="0000" w:firstRow="0" w:lastRow="0" w:firstColumn="0" w:lastColumn="0" w:noHBand="0" w:noVBand="0"/>
      </w:tblPr>
      <w:tblGrid>
        <w:gridCol w:w="2948"/>
        <w:gridCol w:w="2949"/>
      </w:tblGrid>
      <w:tr w:rsidR="00224569" w:rsidRPr="00CB52D0" w14:paraId="23E5AB65" w14:textId="77777777" w:rsidTr="00224569">
        <w:tc>
          <w:tcPr>
            <w:tcW w:w="2500" w:type="pct"/>
            <w:shd w:val="clear" w:color="auto" w:fill="auto"/>
            <w:tcMar>
              <w:left w:w="0" w:type="dxa"/>
            </w:tcMar>
          </w:tcPr>
          <w:p w14:paraId="626665F8" w14:textId="77777777" w:rsidR="00224569" w:rsidRPr="008E1321" w:rsidRDefault="00B659D8" w:rsidP="00224569">
            <w:pPr>
              <w:pStyle w:val="Brdtextmedindrag"/>
            </w:pPr>
            <w:r w:rsidRPr="00B36627">
              <w:rPr>
                <w:spacing w:val="-4"/>
              </w:rPr>
              <w:t>Bestämmelser om kapital</w:t>
            </w:r>
            <w:r w:rsidRPr="00B36627">
              <w:rPr>
                <w:spacing w:val="-4"/>
              </w:rPr>
              <w:softHyphen/>
              <w:t>täck</w:t>
            </w:r>
            <w:r w:rsidRPr="00B36627">
              <w:rPr>
                <w:spacing w:val="-4"/>
              </w:rPr>
              <w:softHyphen/>
              <w:t>ning</w:t>
            </w:r>
            <w:r w:rsidRPr="00B36627">
              <w:t xml:space="preserve"> </w:t>
            </w:r>
            <w:r w:rsidRPr="00B36627">
              <w:rPr>
                <w:i/>
              </w:rPr>
              <w:t>och</w:t>
            </w:r>
            <w:r w:rsidRPr="00B36627">
              <w:t xml:space="preserve"> </w:t>
            </w:r>
            <w:r w:rsidRPr="00B36627">
              <w:rPr>
                <w:i/>
              </w:rPr>
              <w:t xml:space="preserve">stora exponeringar </w:t>
            </w:r>
            <w:r w:rsidRPr="00B36627">
              <w:t xml:space="preserve">finns i </w:t>
            </w:r>
            <w:r w:rsidRPr="00B36627">
              <w:rPr>
                <w:i/>
              </w:rPr>
              <w:t>förordning (EU) nr 575/2013</w:t>
            </w:r>
            <w:r w:rsidRPr="00B36627">
              <w:t xml:space="preserve">, lagen (2014:968) om särskild </w:t>
            </w:r>
            <w:r w:rsidRPr="00B36627">
              <w:rPr>
                <w:spacing w:val="-4"/>
              </w:rPr>
              <w:t>till</w:t>
            </w:r>
            <w:r w:rsidRPr="00B36627">
              <w:rPr>
                <w:spacing w:val="-4"/>
              </w:rPr>
              <w:softHyphen/>
              <w:t xml:space="preserve">syn över kreditinstitut och </w:t>
            </w:r>
            <w:r w:rsidRPr="00B36627">
              <w:rPr>
                <w:spacing w:val="-6"/>
              </w:rPr>
              <w:t>värde</w:t>
            </w:r>
            <w:r w:rsidRPr="00B36627">
              <w:rPr>
                <w:spacing w:val="-6"/>
              </w:rPr>
              <w:softHyphen/>
              <w:t>pappersbolag och lagen (2014:966</w:t>
            </w:r>
            <w:r w:rsidRPr="00B36627">
              <w:t>) om kapitalbuffertar.</w:t>
            </w:r>
          </w:p>
        </w:tc>
        <w:tc>
          <w:tcPr>
            <w:tcW w:w="2500" w:type="pct"/>
            <w:shd w:val="clear" w:color="auto" w:fill="auto"/>
            <w:tcMar>
              <w:right w:w="0" w:type="dxa"/>
            </w:tcMar>
          </w:tcPr>
          <w:p w14:paraId="0D62D72E" w14:textId="77777777" w:rsidR="00224569" w:rsidRPr="008E1321" w:rsidRDefault="00B659D8" w:rsidP="00224569">
            <w:pPr>
              <w:pStyle w:val="Brdtextmedindrag"/>
            </w:pPr>
            <w:r w:rsidRPr="008E1321">
              <w:rPr>
                <w:spacing w:val="-4"/>
              </w:rPr>
              <w:t>Bestämmelser om kapitaltäck</w:t>
            </w:r>
            <w:r w:rsidRPr="008E1321">
              <w:rPr>
                <w:spacing w:val="-4"/>
              </w:rPr>
              <w:softHyphen/>
              <w:t>ning</w:t>
            </w:r>
            <w:r w:rsidRPr="008E1321">
              <w:t xml:space="preserve"> finns i </w:t>
            </w:r>
            <w:r w:rsidRPr="008E1321">
              <w:rPr>
                <w:i/>
              </w:rPr>
              <w:t>tillsynsförord</w:t>
            </w:r>
            <w:r w:rsidRPr="008E1321">
              <w:rPr>
                <w:i/>
                <w:spacing w:val="-2"/>
              </w:rPr>
              <w:t>ningen, värdepappersbolagsförordningen</w:t>
            </w:r>
            <w:r w:rsidRPr="008E1321">
              <w:t xml:space="preserve">, </w:t>
            </w:r>
            <w:r w:rsidRPr="008E1321">
              <w:rPr>
                <w:spacing w:val="-4"/>
              </w:rPr>
              <w:t>lagen (2014:968) om särskild till</w:t>
            </w:r>
            <w:r w:rsidRPr="008E1321">
              <w:rPr>
                <w:spacing w:val="-4"/>
              </w:rPr>
              <w:softHyphen/>
            </w:r>
            <w:r w:rsidRPr="008E1321">
              <w:rPr>
                <w:spacing w:val="-4"/>
              </w:rPr>
              <w:softHyphen/>
              <w:t xml:space="preserve">syn över kreditinstitut och </w:t>
            </w:r>
            <w:r w:rsidRPr="008E1321">
              <w:rPr>
                <w:spacing w:val="-6"/>
              </w:rPr>
              <w:t>värde</w:t>
            </w:r>
            <w:r w:rsidRPr="008E1321">
              <w:rPr>
                <w:spacing w:val="-6"/>
              </w:rPr>
              <w:softHyphen/>
              <w:t>pappersbolag och lagen (2014:966</w:t>
            </w:r>
            <w:r w:rsidRPr="008E1321">
              <w:t>) om kapitalbuffertar.</w:t>
            </w:r>
          </w:p>
        </w:tc>
      </w:tr>
      <w:tr w:rsidR="00224569" w:rsidRPr="00CB52D0" w14:paraId="1736A674" w14:textId="77777777" w:rsidTr="00224569">
        <w:tc>
          <w:tcPr>
            <w:tcW w:w="2500" w:type="pct"/>
            <w:shd w:val="clear" w:color="auto" w:fill="auto"/>
            <w:tcMar>
              <w:left w:w="0" w:type="dxa"/>
            </w:tcMar>
          </w:tcPr>
          <w:p w14:paraId="3CED178F" w14:textId="77777777" w:rsidR="00224569" w:rsidRPr="00CB52D0" w:rsidRDefault="00B659D8" w:rsidP="00224569">
            <w:pPr>
              <w:pStyle w:val="Brdtextmedindrag"/>
            </w:pPr>
            <w:r w:rsidRPr="00CB52D0">
              <w:rPr>
                <w:i/>
                <w:spacing w:val="-4"/>
              </w:rPr>
              <w:t>Kapitalbasen i ett värde</w:t>
            </w:r>
            <w:r w:rsidRPr="00CB52D0">
              <w:rPr>
                <w:i/>
                <w:spacing w:val="-4"/>
              </w:rPr>
              <w:softHyphen/>
              <w:t>pap</w:t>
            </w:r>
            <w:r w:rsidRPr="00CB52D0">
              <w:rPr>
                <w:i/>
                <w:spacing w:val="-4"/>
              </w:rPr>
              <w:softHyphen/>
              <w:t>pers</w:t>
            </w:r>
            <w:r w:rsidRPr="00CB52D0">
              <w:rPr>
                <w:i/>
                <w:spacing w:val="-4"/>
              </w:rPr>
              <w:softHyphen/>
              <w:t>bolag</w:t>
            </w:r>
            <w:r w:rsidRPr="00CB52D0">
              <w:rPr>
                <w:spacing w:val="-4"/>
              </w:rPr>
              <w:t xml:space="preserve"> </w:t>
            </w:r>
            <w:r w:rsidRPr="00CB52D0">
              <w:rPr>
                <w:i/>
                <w:spacing w:val="-4"/>
              </w:rPr>
              <w:t>som inte omfattas av bestäm</w:t>
            </w:r>
            <w:r w:rsidRPr="00CB52D0">
              <w:rPr>
                <w:i/>
                <w:spacing w:val="-4"/>
              </w:rPr>
              <w:softHyphen/>
              <w:t>melserna</w:t>
            </w:r>
            <w:r w:rsidRPr="00CB52D0">
              <w:rPr>
                <w:i/>
              </w:rPr>
              <w:t xml:space="preserve"> om kapitaltäck</w:t>
            </w:r>
            <w:r w:rsidRPr="00CB52D0">
              <w:rPr>
                <w:i/>
              </w:rPr>
              <w:softHyphen/>
              <w:t>ning och stora exponeringar enligt första stycket</w:t>
            </w:r>
            <w:r w:rsidRPr="00CB52D0">
              <w:t xml:space="preserve"> </w:t>
            </w:r>
            <w:r w:rsidRPr="00CB52D0">
              <w:rPr>
                <w:i/>
              </w:rPr>
              <w:t>får</w:t>
            </w:r>
            <w:r w:rsidRPr="00CB52D0">
              <w:t xml:space="preserve"> </w:t>
            </w:r>
            <w:r w:rsidRPr="00CB52D0">
              <w:rPr>
                <w:i/>
                <w:iCs/>
              </w:rPr>
              <w:t>inte understiga det belopp som enligt</w:t>
            </w:r>
            <w:r w:rsidRPr="00CB52D0">
              <w:t xml:space="preserve"> 6 § </w:t>
            </w:r>
            <w:r w:rsidRPr="00CB52D0">
              <w:rPr>
                <w:i/>
              </w:rPr>
              <w:t>krävdes när verksamheten påbörjades</w:t>
            </w:r>
            <w:r w:rsidRPr="00CB52D0">
              <w:t xml:space="preserve">. </w:t>
            </w:r>
            <w:r w:rsidRPr="00CB52D0">
              <w:rPr>
                <w:i/>
              </w:rPr>
              <w:t xml:space="preserve">Om ett sådant värdepappersbolag har bytt redovisningsvaluta, gäller i stället att kapitalbasen inte får understiga det högsta av de belopp som avses i 6 och 7 §§ lagen (2000:35) om </w:t>
            </w:r>
            <w:r w:rsidRPr="00CB52D0">
              <w:rPr>
                <w:i/>
                <w:spacing w:val="-4"/>
              </w:rPr>
              <w:t>byte av</w:t>
            </w:r>
            <w:r w:rsidRPr="00CB52D0">
              <w:rPr>
                <w:spacing w:val="-4"/>
              </w:rPr>
              <w:t xml:space="preserve"> </w:t>
            </w:r>
            <w:r w:rsidRPr="00CB52D0">
              <w:rPr>
                <w:i/>
                <w:spacing w:val="-4"/>
              </w:rPr>
              <w:t>redovis</w:t>
            </w:r>
            <w:r w:rsidRPr="00CB52D0">
              <w:rPr>
                <w:i/>
                <w:spacing w:val="-4"/>
              </w:rPr>
              <w:softHyphen/>
              <w:t>ningsvaluta i finan</w:t>
            </w:r>
            <w:r w:rsidRPr="00CB52D0">
              <w:rPr>
                <w:i/>
                <w:spacing w:val="-4"/>
              </w:rPr>
              <w:softHyphen/>
              <w:t>siella företag</w:t>
            </w:r>
            <w:r w:rsidRPr="00CB52D0">
              <w:t>.</w:t>
            </w:r>
          </w:p>
        </w:tc>
        <w:tc>
          <w:tcPr>
            <w:tcW w:w="2500" w:type="pct"/>
            <w:shd w:val="clear" w:color="auto" w:fill="auto"/>
            <w:tcMar>
              <w:right w:w="0" w:type="dxa"/>
            </w:tcMar>
          </w:tcPr>
          <w:p w14:paraId="6EADA8EE" w14:textId="77777777" w:rsidR="00224569" w:rsidRPr="00CB52D0" w:rsidRDefault="00224569" w:rsidP="00224569">
            <w:pPr>
              <w:pStyle w:val="Brdtextmedindrag"/>
            </w:pPr>
          </w:p>
        </w:tc>
      </w:tr>
      <w:tr w:rsidR="00224569" w:rsidRPr="00CB52D0" w14:paraId="265A77DF" w14:textId="77777777" w:rsidTr="00224569">
        <w:tc>
          <w:tcPr>
            <w:tcW w:w="2500" w:type="pct"/>
            <w:shd w:val="clear" w:color="auto" w:fill="auto"/>
            <w:tcMar>
              <w:left w:w="0" w:type="dxa"/>
            </w:tcMar>
          </w:tcPr>
          <w:p w14:paraId="269C6A83" w14:textId="77777777" w:rsidR="00224569" w:rsidRPr="00CB52D0" w:rsidRDefault="00B659D8" w:rsidP="00224569">
            <w:pPr>
              <w:pStyle w:val="Brdtextmedindrag"/>
              <w:rPr>
                <w:i/>
              </w:rPr>
            </w:pPr>
            <w:r w:rsidRPr="00CB52D0">
              <w:rPr>
                <w:i/>
              </w:rPr>
              <w:t>Ett sådant värdepappersbolags alternativ till startkapital enligt 6 § andra eller tredje stycket får inte i värde understiga vad som krävdes när verksamheten på</w:t>
            </w:r>
            <w:r w:rsidRPr="00CB52D0">
              <w:rPr>
                <w:i/>
              </w:rPr>
              <w:softHyphen/>
              <w:t>börjades.</w:t>
            </w:r>
          </w:p>
        </w:tc>
        <w:tc>
          <w:tcPr>
            <w:tcW w:w="2500" w:type="pct"/>
            <w:shd w:val="clear" w:color="auto" w:fill="auto"/>
            <w:tcMar>
              <w:right w:w="0" w:type="dxa"/>
            </w:tcMar>
          </w:tcPr>
          <w:p w14:paraId="59AEEA2C" w14:textId="77777777" w:rsidR="00224569" w:rsidRPr="00CB52D0" w:rsidRDefault="00224569" w:rsidP="00224569">
            <w:pPr>
              <w:pStyle w:val="Brdtextmedindrag"/>
            </w:pPr>
          </w:p>
        </w:tc>
      </w:tr>
    </w:tbl>
    <w:p w14:paraId="77B57056" w14:textId="77777777" w:rsidR="00224569" w:rsidRPr="00CB52D0" w:rsidRDefault="00B659D8" w:rsidP="00224569">
      <w:pPr>
        <w:pStyle w:val="Brdtext"/>
        <w:spacing w:before="270"/>
        <w:jc w:val="center"/>
        <w:rPr>
          <w:b/>
        </w:rPr>
      </w:pPr>
      <w:r w:rsidRPr="00CB52D0">
        <w:rPr>
          <w:b/>
        </w:rPr>
        <w:t>7 kap.</w:t>
      </w:r>
    </w:p>
    <w:p w14:paraId="06A39AA4" w14:textId="77777777" w:rsidR="00224569" w:rsidRPr="00BD5D70" w:rsidRDefault="00B659D8" w:rsidP="00224569">
      <w:pPr>
        <w:pStyle w:val="Brdtext"/>
        <w:jc w:val="center"/>
      </w:pPr>
      <w:r w:rsidRPr="00CB52D0">
        <w:t>1 §</w:t>
      </w:r>
      <w:r w:rsidRPr="00BD5D70">
        <w:rPr>
          <w:rStyle w:val="Fotnotsreferens"/>
        </w:rPr>
        <w:footnoteReference w:id="94"/>
      </w:r>
    </w:p>
    <w:p w14:paraId="4D7041BF" w14:textId="77777777" w:rsidR="00224569" w:rsidRPr="00B36627" w:rsidRDefault="00B659D8" w:rsidP="00224569">
      <w:pPr>
        <w:pStyle w:val="Brdtextmedindrag"/>
      </w:pPr>
      <w:r w:rsidRPr="00B36627">
        <w:t xml:space="preserve">Ett värdepappersbolag får inneha bara </w:t>
      </w:r>
    </w:p>
    <w:p w14:paraId="669710C1" w14:textId="77777777" w:rsidR="00224569" w:rsidRPr="00B36627" w:rsidRDefault="00B659D8" w:rsidP="00224569">
      <w:pPr>
        <w:pStyle w:val="Brdtextmedindrag"/>
      </w:pPr>
      <w:r w:rsidRPr="00B36627">
        <w:t xml:space="preserve">1. egendom som behövs för att </w:t>
      </w:r>
    </w:p>
    <w:p w14:paraId="4C6AAA2F" w14:textId="77777777" w:rsidR="00224569" w:rsidRPr="00B36627" w:rsidRDefault="00B659D8" w:rsidP="00224569">
      <w:pPr>
        <w:pStyle w:val="Brdtextmedindrag"/>
      </w:pPr>
      <w:r w:rsidRPr="00B36627">
        <w:t xml:space="preserve">a) driva värdepappersrörelse, och </w:t>
      </w:r>
    </w:p>
    <w:p w14:paraId="330FA065" w14:textId="77777777" w:rsidR="00224569" w:rsidRPr="00B36627" w:rsidRDefault="00B659D8" w:rsidP="00224569">
      <w:pPr>
        <w:pStyle w:val="Brdtextmedindrag"/>
      </w:pPr>
      <w:r w:rsidRPr="00B36627">
        <w:t xml:space="preserve">b) tillhandahålla sidotjänster eller driva sidoverksamhet, </w:t>
      </w:r>
    </w:p>
    <w:tbl>
      <w:tblPr>
        <w:tblW w:w="5000" w:type="pct"/>
        <w:tblLook w:val="0000" w:firstRow="0" w:lastRow="0" w:firstColumn="0" w:lastColumn="0" w:noHBand="0" w:noVBand="0"/>
      </w:tblPr>
      <w:tblGrid>
        <w:gridCol w:w="2948"/>
        <w:gridCol w:w="2949"/>
      </w:tblGrid>
      <w:tr w:rsidR="00224569" w:rsidRPr="00105AC9" w14:paraId="1DE04861" w14:textId="77777777" w:rsidTr="00224569">
        <w:tc>
          <w:tcPr>
            <w:tcW w:w="2500" w:type="pct"/>
            <w:shd w:val="clear" w:color="auto" w:fill="auto"/>
            <w:tcMar>
              <w:left w:w="0" w:type="dxa"/>
            </w:tcMar>
          </w:tcPr>
          <w:p w14:paraId="79891BEE" w14:textId="77777777" w:rsidR="00224569" w:rsidRPr="008E1321" w:rsidRDefault="00B659D8" w:rsidP="00224569">
            <w:pPr>
              <w:pStyle w:val="Brdtextmedindrag"/>
            </w:pPr>
            <w:r w:rsidRPr="00B36627">
              <w:t xml:space="preserve">2. aktier, andelar och andra finansiella instrument med de </w:t>
            </w:r>
            <w:r w:rsidRPr="00B36627">
              <w:rPr>
                <w:spacing w:val="-4"/>
              </w:rPr>
              <w:t>begränsningar som anges i 2–6 §§</w:t>
            </w:r>
            <w:r w:rsidRPr="00B36627">
              <w:t xml:space="preserve"> samt i </w:t>
            </w:r>
            <w:r w:rsidRPr="008E1321">
              <w:rPr>
                <w:i/>
              </w:rPr>
              <w:t>förordning (EU) nr 575/2013</w:t>
            </w:r>
            <w:r w:rsidRPr="008E1321">
              <w:t xml:space="preserve">, och </w:t>
            </w:r>
          </w:p>
          <w:p w14:paraId="1C01601D" w14:textId="77777777" w:rsidR="00224569" w:rsidRPr="008E1321" w:rsidRDefault="00224569" w:rsidP="00224569">
            <w:pPr>
              <w:pStyle w:val="Brdtextmedindrag"/>
            </w:pPr>
          </w:p>
        </w:tc>
        <w:tc>
          <w:tcPr>
            <w:tcW w:w="2500" w:type="pct"/>
            <w:shd w:val="clear" w:color="auto" w:fill="auto"/>
            <w:tcMar>
              <w:right w:w="0" w:type="dxa"/>
            </w:tcMar>
          </w:tcPr>
          <w:p w14:paraId="7BD10CAD" w14:textId="77777777" w:rsidR="00224569" w:rsidRPr="008E1321" w:rsidRDefault="00B659D8" w:rsidP="00224569">
            <w:pPr>
              <w:pStyle w:val="Brdtextmedindrag"/>
            </w:pPr>
            <w:r w:rsidRPr="008E1321">
              <w:t xml:space="preserve">2. aktier, andelar och andra finansiella instrument med de </w:t>
            </w:r>
            <w:r w:rsidRPr="008E1321">
              <w:rPr>
                <w:spacing w:val="-4"/>
              </w:rPr>
              <w:t>begränsningar som anges i 2–6 §§</w:t>
            </w:r>
            <w:r w:rsidRPr="008E1321">
              <w:t xml:space="preserve"> samt i </w:t>
            </w:r>
            <w:r w:rsidRPr="008E1321">
              <w:rPr>
                <w:i/>
              </w:rPr>
              <w:t>tillsynsförordningen eller</w:t>
            </w:r>
            <w:r w:rsidRPr="008E1321">
              <w:t xml:space="preserve"> </w:t>
            </w:r>
            <w:r w:rsidRPr="008E1321">
              <w:rPr>
                <w:i/>
              </w:rPr>
              <w:t>värdepappersbolagsförordningen</w:t>
            </w:r>
            <w:r w:rsidRPr="008E1321">
              <w:t xml:space="preserve">, och </w:t>
            </w:r>
          </w:p>
        </w:tc>
      </w:tr>
    </w:tbl>
    <w:p w14:paraId="40456AB5" w14:textId="77777777" w:rsidR="00224569" w:rsidRPr="00105AC9" w:rsidRDefault="00B659D8" w:rsidP="00224569">
      <w:pPr>
        <w:pStyle w:val="Brdtextmedindrag"/>
      </w:pPr>
      <w:r w:rsidRPr="00105AC9">
        <w:t>3. egendom till skyddande av fordran enligt 10–12 §§.</w:t>
      </w:r>
    </w:p>
    <w:p w14:paraId="421B87CE" w14:textId="77777777" w:rsidR="00224569" w:rsidRPr="00105AC9" w:rsidRDefault="00224569" w:rsidP="00224569">
      <w:pPr>
        <w:pStyle w:val="Brdtextmedindrag"/>
      </w:pPr>
    </w:p>
    <w:p w14:paraId="3535D2D0" w14:textId="77777777" w:rsidR="00224569" w:rsidRPr="00105AC9" w:rsidRDefault="00224569" w:rsidP="00224569">
      <w:pPr>
        <w:pStyle w:val="Brdtextmedindrag"/>
      </w:pPr>
    </w:p>
    <w:p w14:paraId="6CE53B65" w14:textId="77777777" w:rsidR="00224569" w:rsidRPr="00DC3A78" w:rsidRDefault="00B659D8" w:rsidP="00224569">
      <w:pPr>
        <w:pStyle w:val="Brdtext"/>
        <w:spacing w:before="270"/>
        <w:jc w:val="center"/>
        <w:rPr>
          <w:b/>
        </w:rPr>
      </w:pPr>
      <w:r w:rsidRPr="00DC3A78">
        <w:rPr>
          <w:b/>
        </w:rPr>
        <w:lastRenderedPageBreak/>
        <w:t>8 kap.</w:t>
      </w:r>
    </w:p>
    <w:tbl>
      <w:tblPr>
        <w:tblW w:w="5000" w:type="pct"/>
        <w:tblLayout w:type="fixed"/>
        <w:tblLook w:val="0000" w:firstRow="0" w:lastRow="0" w:firstColumn="0" w:lastColumn="0" w:noHBand="0" w:noVBand="0"/>
      </w:tblPr>
      <w:tblGrid>
        <w:gridCol w:w="2948"/>
        <w:gridCol w:w="2949"/>
      </w:tblGrid>
      <w:tr w:rsidR="00224569" w:rsidRPr="00CB52D0" w14:paraId="2C13CC2F" w14:textId="77777777" w:rsidTr="00224569">
        <w:tc>
          <w:tcPr>
            <w:tcW w:w="2500" w:type="pct"/>
            <w:shd w:val="clear" w:color="auto" w:fill="auto"/>
            <w:tcMar>
              <w:left w:w="0" w:type="dxa"/>
            </w:tcMar>
          </w:tcPr>
          <w:p w14:paraId="3124769F" w14:textId="77777777" w:rsidR="00224569" w:rsidRPr="007D65E5" w:rsidRDefault="00224569" w:rsidP="00224569">
            <w:pPr>
              <w:pStyle w:val="Brdtextmedindrag"/>
            </w:pPr>
          </w:p>
        </w:tc>
        <w:tc>
          <w:tcPr>
            <w:tcW w:w="2500" w:type="pct"/>
            <w:shd w:val="clear" w:color="auto" w:fill="auto"/>
            <w:tcMar>
              <w:right w:w="0" w:type="dxa"/>
            </w:tcMar>
          </w:tcPr>
          <w:p w14:paraId="5EE77F03" w14:textId="77777777" w:rsidR="00224569" w:rsidRPr="007D65E5" w:rsidRDefault="00B659D8" w:rsidP="00224569">
            <w:pPr>
              <w:pStyle w:val="Brdtext"/>
              <w:rPr>
                <w:i/>
              </w:rPr>
            </w:pPr>
            <w:r w:rsidRPr="007D65E5">
              <w:rPr>
                <w:i/>
              </w:rPr>
              <w:t>1 a §</w:t>
            </w:r>
          </w:p>
          <w:p w14:paraId="72007A57" w14:textId="77777777" w:rsidR="00224569" w:rsidRPr="00CB52D0" w:rsidRDefault="00B659D8" w:rsidP="00224569">
            <w:pPr>
              <w:pStyle w:val="Brdtextmedindrag"/>
              <w:rPr>
                <w:i/>
              </w:rPr>
            </w:pPr>
            <w:r w:rsidRPr="007D65E5">
              <w:rPr>
                <w:i/>
              </w:rPr>
              <w:t>Det som sägs i 3 §, 4 § första och tredje styckena, 4 c och 5–8 §§ gäller inte för ett sådant värde</w:t>
            </w:r>
            <w:r w:rsidRPr="007D65E5">
              <w:rPr>
                <w:i/>
              </w:rPr>
              <w:softHyphen/>
              <w:t>pappersbolag som anses var</w:t>
            </w:r>
            <w:r w:rsidRPr="00CB52D0">
              <w:rPr>
                <w:i/>
              </w:rPr>
              <w:t>a ett lit</w:t>
            </w:r>
            <w:r w:rsidRPr="00CB52D0">
              <w:rPr>
                <w:i/>
                <w:spacing w:val="-4"/>
              </w:rPr>
              <w:t>et och icke-sammanlänkat värde</w:t>
            </w:r>
            <w:r w:rsidRPr="00CB52D0">
              <w:rPr>
                <w:i/>
                <w:spacing w:val="-4"/>
              </w:rPr>
              <w:softHyphen/>
              <w:t>pappersföretag</w:t>
            </w:r>
            <w:r w:rsidRPr="00CB52D0">
              <w:rPr>
                <w:i/>
              </w:rPr>
              <w:t xml:space="preserve"> enligt artikel 12.1 i värdepappersbolagsförordningen.</w:t>
            </w:r>
          </w:p>
          <w:p w14:paraId="17625D29" w14:textId="77777777" w:rsidR="00224569" w:rsidRPr="00CB52D0" w:rsidRDefault="00B659D8" w:rsidP="00224569">
            <w:pPr>
              <w:pStyle w:val="Brdtextmedindrag"/>
              <w:rPr>
                <w:i/>
              </w:rPr>
            </w:pPr>
            <w:bookmarkStart w:id="482" w:name="_Hlk32303535"/>
            <w:r w:rsidRPr="00CB52D0">
              <w:rPr>
                <w:i/>
              </w:rPr>
              <w:t>Trots vad som sägs i första stycket</w:t>
            </w:r>
            <w:r w:rsidRPr="00CB52D0">
              <w:rPr>
                <w:i/>
                <w:spacing w:val="-4"/>
              </w:rPr>
              <w:t xml:space="preserve"> får </w:t>
            </w:r>
            <w:bookmarkEnd w:id="482"/>
            <w:r w:rsidRPr="00CB52D0">
              <w:rPr>
                <w:i/>
                <w:spacing w:val="-4"/>
              </w:rPr>
              <w:t>Finansinspektionen be</w:t>
            </w:r>
            <w:r w:rsidRPr="00CB52D0">
              <w:rPr>
                <w:i/>
                <w:spacing w:val="-4"/>
              </w:rPr>
              <w:softHyphen/>
              <w:t>sluta</w:t>
            </w:r>
            <w:r w:rsidRPr="00CB52D0">
              <w:rPr>
                <w:i/>
              </w:rPr>
              <w:t xml:space="preserve"> att 3 § och 4 § tredje stycket ska tillämpas på ett litet och </w:t>
            </w:r>
            <w:r w:rsidRPr="00CB52D0">
              <w:rPr>
                <w:i/>
                <w:spacing w:val="-2"/>
              </w:rPr>
              <w:t>icke-sammanlänkat värdepappersföre</w:t>
            </w:r>
            <w:r w:rsidRPr="00CB52D0">
              <w:rPr>
                <w:i/>
                <w:spacing w:val="-2"/>
              </w:rPr>
              <w:softHyphen/>
              <w:t>tag</w:t>
            </w:r>
            <w:r w:rsidRPr="00CB52D0">
              <w:rPr>
                <w:i/>
              </w:rPr>
              <w:t xml:space="preserve"> enligt artikel 12.1 i värde</w:t>
            </w:r>
            <w:r w:rsidRPr="00CB52D0">
              <w:rPr>
                <w:i/>
              </w:rPr>
              <w:softHyphen/>
              <w:t>pappersbolagsförordningen.</w:t>
            </w:r>
          </w:p>
          <w:p w14:paraId="339CA39F" w14:textId="77777777" w:rsidR="00224569" w:rsidRPr="00CB52D0" w:rsidRDefault="00B659D8" w:rsidP="00224569">
            <w:pPr>
              <w:pStyle w:val="Brdtextmedindrag"/>
              <w:rPr>
                <w:i/>
              </w:rPr>
            </w:pPr>
            <w:r w:rsidRPr="00CB52D0">
              <w:rPr>
                <w:i/>
              </w:rPr>
              <w:t>Ett litet och icke-sammanlän</w:t>
            </w:r>
            <w:r w:rsidRPr="00CB52D0">
              <w:rPr>
                <w:i/>
              </w:rPr>
              <w:softHyphen/>
              <w:t>kat värdepappersbolag som inte längre uppfyller kriterierna i arti</w:t>
            </w:r>
            <w:r w:rsidRPr="00CB52D0">
              <w:rPr>
                <w:i/>
              </w:rPr>
              <w:softHyphen/>
              <w:t>kel 12.1 i värdepappersbolagsför</w:t>
            </w:r>
            <w:r w:rsidRPr="00CB52D0">
              <w:rPr>
                <w:i/>
              </w:rPr>
              <w:softHyphen/>
            </w:r>
            <w:r w:rsidRPr="00CB52D0">
              <w:rPr>
                <w:i/>
                <w:spacing w:val="-4"/>
              </w:rPr>
              <w:t>ordningen ska underrätta Finans</w:t>
            </w:r>
            <w:r w:rsidRPr="00CB52D0">
              <w:rPr>
                <w:i/>
                <w:spacing w:val="-4"/>
              </w:rPr>
              <w:softHyphen/>
              <w:t>inspektionen och inom 12 månader börja tillämpa de bestämmelser</w:t>
            </w:r>
            <w:r w:rsidRPr="00CB52D0">
              <w:rPr>
                <w:i/>
              </w:rPr>
              <w:t xml:space="preserve"> som anges i första stycket.</w:t>
            </w:r>
          </w:p>
          <w:p w14:paraId="1B3DC74E" w14:textId="77777777" w:rsidR="00224569" w:rsidRPr="00CB52D0" w:rsidRDefault="00B659D8" w:rsidP="00224569">
            <w:pPr>
              <w:pStyle w:val="Brdtextmedindrag"/>
              <w:rPr>
                <w:i/>
              </w:rPr>
            </w:pPr>
            <w:r w:rsidRPr="00CB52D0">
              <w:rPr>
                <w:i/>
              </w:rPr>
              <w:t>Undantaget i första stycket ska börja tillämpas när värdepappers</w:t>
            </w:r>
            <w:r w:rsidRPr="00CB52D0">
              <w:rPr>
                <w:i/>
              </w:rPr>
              <w:softHyphen/>
              <w:t xml:space="preserve">bolaget under sex månader har uppfyllt kriterierna i artikel 12.1 i värdepappersbolagsförordningen. </w:t>
            </w:r>
          </w:p>
        </w:tc>
      </w:tr>
    </w:tbl>
    <w:p w14:paraId="0E8D008B" w14:textId="77777777" w:rsidR="00224569" w:rsidRPr="00CB52D0" w:rsidRDefault="00224569" w:rsidP="00224569">
      <w:pPr>
        <w:pStyle w:val="Brdtextmedindrag"/>
      </w:pPr>
    </w:p>
    <w:tbl>
      <w:tblPr>
        <w:tblW w:w="5000" w:type="pct"/>
        <w:tblLayout w:type="fixed"/>
        <w:tblLook w:val="0000" w:firstRow="0" w:lastRow="0" w:firstColumn="0" w:lastColumn="0" w:noHBand="0" w:noVBand="0"/>
      </w:tblPr>
      <w:tblGrid>
        <w:gridCol w:w="2948"/>
        <w:gridCol w:w="2949"/>
      </w:tblGrid>
      <w:tr w:rsidR="00224569" w:rsidRPr="00CB52D0" w14:paraId="780DD014" w14:textId="77777777" w:rsidTr="00224569">
        <w:tc>
          <w:tcPr>
            <w:tcW w:w="2500" w:type="pct"/>
            <w:shd w:val="clear" w:color="auto" w:fill="auto"/>
            <w:tcMar>
              <w:left w:w="0" w:type="dxa"/>
            </w:tcMar>
          </w:tcPr>
          <w:p w14:paraId="525A8353" w14:textId="77777777" w:rsidR="00224569" w:rsidRPr="00CB52D0" w:rsidRDefault="00224569" w:rsidP="00224569">
            <w:pPr>
              <w:pStyle w:val="Brdtextmedindrag"/>
            </w:pPr>
          </w:p>
        </w:tc>
        <w:tc>
          <w:tcPr>
            <w:tcW w:w="2500" w:type="pct"/>
            <w:shd w:val="clear" w:color="auto" w:fill="auto"/>
            <w:tcMar>
              <w:right w:w="0" w:type="dxa"/>
            </w:tcMar>
          </w:tcPr>
          <w:p w14:paraId="756CF525" w14:textId="77777777" w:rsidR="00224569" w:rsidRPr="00CB52D0" w:rsidRDefault="00B659D8" w:rsidP="00224569">
            <w:pPr>
              <w:pStyle w:val="Brdtext"/>
              <w:rPr>
                <w:i/>
              </w:rPr>
            </w:pPr>
            <w:r w:rsidRPr="00CB52D0">
              <w:rPr>
                <w:i/>
              </w:rPr>
              <w:t>1 b §</w:t>
            </w:r>
          </w:p>
          <w:p w14:paraId="70057F27" w14:textId="77777777" w:rsidR="00224569" w:rsidRPr="00CB52D0" w:rsidRDefault="00B659D8" w:rsidP="00224569">
            <w:pPr>
              <w:pStyle w:val="Brdtextmedindrag"/>
              <w:rPr>
                <w:i/>
              </w:rPr>
            </w:pPr>
            <w:r w:rsidRPr="00CB52D0">
              <w:rPr>
                <w:i/>
              </w:rPr>
              <w:t>De bolag som avses i 1 kap. 2 § första stycket 3 d, 5 a och 5 b §§ lagen (2014:968) om särskild till</w:t>
            </w:r>
            <w:r w:rsidRPr="00CB52D0">
              <w:rPr>
                <w:i/>
              </w:rPr>
              <w:softHyphen/>
              <w:t xml:space="preserve">syn över kreditinstitut och </w:t>
            </w:r>
            <w:r w:rsidRPr="00CB52D0">
              <w:rPr>
                <w:i/>
                <w:spacing w:val="-4"/>
              </w:rPr>
              <w:t>värde</w:t>
            </w:r>
            <w:r w:rsidRPr="00CB52D0">
              <w:rPr>
                <w:i/>
                <w:spacing w:val="-4"/>
              </w:rPr>
              <w:softHyphen/>
              <w:t>pappersbolag ska tillämpa 6 kap. </w:t>
            </w:r>
            <w:r w:rsidRPr="00CB52D0">
              <w:rPr>
                <w:i/>
                <w:spacing w:val="-4"/>
              </w:rPr>
              <w:br/>
              <w:t>1–3</w:t>
            </w:r>
            <w:r w:rsidRPr="00CB52D0">
              <w:rPr>
                <w:i/>
              </w:rPr>
              <w:t xml:space="preserve"> och 4–7 §§ lagen (2004:297) om bank- och finansieringsrörelse, i stället för 8 kap. 3–8 §§ denna lag. </w:t>
            </w:r>
          </w:p>
          <w:p w14:paraId="1DEBFEF8" w14:textId="77777777" w:rsidR="00224569" w:rsidRPr="00CB52D0" w:rsidRDefault="00B659D8" w:rsidP="00224569">
            <w:pPr>
              <w:pStyle w:val="Brdtextmedindrag"/>
              <w:rPr>
                <w:i/>
              </w:rPr>
            </w:pPr>
            <w:r w:rsidRPr="00CB52D0">
              <w:rPr>
                <w:i/>
              </w:rPr>
              <w:t xml:space="preserve">För den som ingår i ett sådant värdepappersbolags styrelse eller </w:t>
            </w:r>
            <w:r w:rsidRPr="00CB52D0">
              <w:rPr>
                <w:i/>
                <w:spacing w:val="-4"/>
              </w:rPr>
              <w:t>är dess verkställande direktör, eller</w:t>
            </w:r>
            <w:r w:rsidRPr="00CB52D0">
              <w:rPr>
                <w:i/>
              </w:rPr>
              <w:t xml:space="preserve"> är ersättare för någon av dem gäller </w:t>
            </w:r>
            <w:r w:rsidRPr="00CB52D0">
              <w:rPr>
                <w:i/>
                <w:spacing w:val="-6"/>
              </w:rPr>
              <w:t>även 15 kap. 1 a–1 c och 8 a–9 d §§</w:t>
            </w:r>
            <w:r w:rsidRPr="00CB52D0">
              <w:rPr>
                <w:i/>
              </w:rPr>
              <w:t xml:space="preserve"> lagen om bank- och finansierings</w:t>
            </w:r>
            <w:r w:rsidRPr="00CB52D0">
              <w:rPr>
                <w:i/>
              </w:rPr>
              <w:softHyphen/>
              <w:t>rörelse.</w:t>
            </w:r>
          </w:p>
          <w:p w14:paraId="01A1370E" w14:textId="77777777" w:rsidR="00224569" w:rsidRPr="00CB52D0" w:rsidRDefault="00B659D8" w:rsidP="00224569">
            <w:pPr>
              <w:pStyle w:val="Brdtextmedindrag"/>
              <w:rPr>
                <w:i/>
              </w:rPr>
            </w:pPr>
            <w:r w:rsidRPr="00CB52D0">
              <w:rPr>
                <w:i/>
              </w:rPr>
              <w:t>Av värdepappersbolagsförord</w:t>
            </w:r>
            <w:r w:rsidRPr="00CB52D0">
              <w:rPr>
                <w:i/>
              </w:rPr>
              <w:softHyphen/>
              <w:t xml:space="preserve">ningen framgår i vilken </w:t>
            </w:r>
            <w:r w:rsidRPr="00CB52D0">
              <w:rPr>
                <w:i/>
                <w:spacing w:val="-4"/>
              </w:rPr>
              <w:t>utsträck</w:t>
            </w:r>
            <w:r w:rsidRPr="00CB52D0">
              <w:rPr>
                <w:i/>
                <w:spacing w:val="-4"/>
              </w:rPr>
              <w:softHyphen/>
              <w:t>ning bolag som avses i 1 kap. 5 a och 5 b §§ lagen om särskild tillsyn</w:t>
            </w:r>
            <w:r w:rsidRPr="00CB52D0">
              <w:rPr>
                <w:i/>
              </w:rPr>
              <w:t xml:space="preserve"> över </w:t>
            </w:r>
            <w:r w:rsidRPr="00CB52D0">
              <w:rPr>
                <w:i/>
              </w:rPr>
              <w:lastRenderedPageBreak/>
              <w:t>kreditinstitut och värdepappers</w:t>
            </w:r>
            <w:r w:rsidRPr="00CB52D0">
              <w:rPr>
                <w:i/>
              </w:rPr>
              <w:softHyphen/>
              <w:t xml:space="preserve">bolag ska tillämpa </w:t>
            </w:r>
            <w:r w:rsidRPr="00CB52D0">
              <w:rPr>
                <w:i/>
                <w:spacing w:val="-5"/>
              </w:rPr>
              <w:t>tillsynsförord</w:t>
            </w:r>
            <w:r w:rsidRPr="00CB52D0">
              <w:rPr>
                <w:i/>
                <w:spacing w:val="-5"/>
              </w:rPr>
              <w:softHyphen/>
              <w:t>ningen och värdepappersbolagsför</w:t>
            </w:r>
            <w:r w:rsidRPr="00CB52D0">
              <w:rPr>
                <w:i/>
                <w:spacing w:val="-5"/>
              </w:rPr>
              <w:softHyphen/>
              <w:t>ordningen</w:t>
            </w:r>
            <w:r w:rsidRPr="00CB52D0">
              <w:rPr>
                <w:i/>
              </w:rPr>
              <w:t>. Även bolag som avses i 1 kap. 2 § första stycket 3 d lagen om särskild tillsyn över kredit</w:t>
            </w:r>
            <w:r w:rsidRPr="00CB52D0">
              <w:rPr>
                <w:i/>
              </w:rPr>
              <w:softHyphen/>
              <w:t xml:space="preserve">institut och värdepappersbolag ska tillämpa tillsynsförordningen i stället </w:t>
            </w:r>
            <w:r w:rsidRPr="00CB52D0">
              <w:rPr>
                <w:i/>
                <w:spacing w:val="-4"/>
              </w:rPr>
              <w:t>f</w:t>
            </w:r>
            <w:r w:rsidRPr="00CB52D0">
              <w:rPr>
                <w:i/>
                <w:spacing w:val="-6"/>
              </w:rPr>
              <w:t>ör värdepappersbolagsför</w:t>
            </w:r>
            <w:r w:rsidRPr="00CB52D0">
              <w:rPr>
                <w:i/>
                <w:spacing w:val="-6"/>
              </w:rPr>
              <w:softHyphen/>
              <w:t>ordningen</w:t>
            </w:r>
            <w:r w:rsidRPr="00CB52D0">
              <w:rPr>
                <w:i/>
              </w:rPr>
              <w:t>.</w:t>
            </w:r>
          </w:p>
          <w:p w14:paraId="20C9C817" w14:textId="77777777" w:rsidR="00224569" w:rsidRPr="00CB52D0" w:rsidRDefault="00B659D8" w:rsidP="00224569">
            <w:pPr>
              <w:pStyle w:val="Brdtextmedindrag"/>
            </w:pPr>
            <w:r w:rsidRPr="00CB52D0">
              <w:rPr>
                <w:i/>
              </w:rPr>
              <w:t>Det som i tillsynsförordningen och lagen om bank- och finansier</w:t>
            </w:r>
            <w:r w:rsidRPr="00CB52D0">
              <w:rPr>
                <w:i/>
              </w:rPr>
              <w:softHyphen/>
              <w:t>ingsrörelse sägs om kreditinstitut ska avse värdepappersbolag.</w:t>
            </w:r>
          </w:p>
        </w:tc>
      </w:tr>
    </w:tbl>
    <w:p w14:paraId="44F47DAC" w14:textId="77777777" w:rsidR="00224569" w:rsidRPr="00BD5D70" w:rsidRDefault="00B659D8" w:rsidP="00224569">
      <w:pPr>
        <w:pStyle w:val="Brdtextmedindrag"/>
        <w:spacing w:before="270"/>
        <w:jc w:val="center"/>
      </w:pPr>
      <w:r w:rsidRPr="00CB52D0">
        <w:lastRenderedPageBreak/>
        <w:t>4 §</w:t>
      </w:r>
      <w:r w:rsidRPr="00BD5D70">
        <w:rPr>
          <w:rStyle w:val="Fotnotsreferens"/>
        </w:rPr>
        <w:footnoteReference w:id="95"/>
      </w:r>
    </w:p>
    <w:tbl>
      <w:tblPr>
        <w:tblW w:w="5000" w:type="pct"/>
        <w:tblLayout w:type="fixed"/>
        <w:tblLook w:val="0000" w:firstRow="0" w:lastRow="0" w:firstColumn="0" w:lastColumn="0" w:noHBand="0" w:noVBand="0"/>
      </w:tblPr>
      <w:tblGrid>
        <w:gridCol w:w="2948"/>
        <w:gridCol w:w="2949"/>
      </w:tblGrid>
      <w:tr w:rsidR="00224569" w:rsidRPr="00CB52D0" w14:paraId="06C895E3" w14:textId="77777777" w:rsidTr="00224569">
        <w:tc>
          <w:tcPr>
            <w:tcW w:w="2500" w:type="pct"/>
            <w:shd w:val="clear" w:color="auto" w:fill="auto"/>
            <w:tcMar>
              <w:left w:w="0" w:type="dxa"/>
            </w:tcMar>
          </w:tcPr>
          <w:p w14:paraId="72860F04" w14:textId="77777777" w:rsidR="00224569" w:rsidRPr="00B36627" w:rsidRDefault="00B659D8" w:rsidP="00224569">
            <w:pPr>
              <w:pStyle w:val="Brdtextmedindrag"/>
            </w:pPr>
            <w:r w:rsidRPr="00B36627">
              <w:t xml:space="preserve">Ett värdepappersbolag ska identifiera, mäta, styra, internt rapportera och ha kontroll över de risker som </w:t>
            </w:r>
            <w:r w:rsidRPr="00B36627">
              <w:rPr>
                <w:i/>
              </w:rPr>
              <w:t>dess rörelse är för</w:t>
            </w:r>
            <w:r w:rsidRPr="00B36627">
              <w:rPr>
                <w:i/>
              </w:rPr>
              <w:softHyphen/>
              <w:t>knippad med</w:t>
            </w:r>
            <w:r w:rsidRPr="00B36627">
              <w:t>. Bolaget ska se till att det har en tillfredsstäl</w:t>
            </w:r>
            <w:r w:rsidRPr="00B36627">
              <w:softHyphen/>
              <w:t>lande intern kontroll.</w:t>
            </w:r>
          </w:p>
        </w:tc>
        <w:tc>
          <w:tcPr>
            <w:tcW w:w="2500" w:type="pct"/>
            <w:shd w:val="clear" w:color="auto" w:fill="auto"/>
            <w:tcMar>
              <w:right w:w="0" w:type="dxa"/>
            </w:tcMar>
          </w:tcPr>
          <w:p w14:paraId="1BFAFCFF" w14:textId="77777777" w:rsidR="00224569" w:rsidRPr="008E1321" w:rsidRDefault="00B659D8" w:rsidP="00224569">
            <w:pPr>
              <w:pStyle w:val="Brdtextmedindrag"/>
            </w:pPr>
            <w:r w:rsidRPr="00B36627">
              <w:t xml:space="preserve">Ett värdepappersbolag ska identifiera, mäta, styra, internt rapportera och ha kontroll över de risker som </w:t>
            </w:r>
            <w:r w:rsidRPr="00B36627">
              <w:rPr>
                <w:i/>
              </w:rPr>
              <w:t>bolaget är eller kan bli exponerat för eller innebär eller kan innebära för andra</w:t>
            </w:r>
            <w:r w:rsidRPr="00B36627">
              <w:t>. Bolaget ska se till att det har en tillfreds</w:t>
            </w:r>
            <w:r w:rsidRPr="00B36627">
              <w:softHyphen/>
              <w:t>ställande intern ko</w:t>
            </w:r>
            <w:r w:rsidRPr="008E1321">
              <w:t>ntroll.</w:t>
            </w:r>
          </w:p>
        </w:tc>
      </w:tr>
    </w:tbl>
    <w:p w14:paraId="582AD15F" w14:textId="77777777" w:rsidR="00224569" w:rsidRPr="00CB52D0" w:rsidRDefault="00B659D8" w:rsidP="00224569">
      <w:pPr>
        <w:pStyle w:val="Brdtextmedindrag"/>
      </w:pPr>
      <w:r w:rsidRPr="00CB52D0">
        <w:t>Sådana värdepappersbolag som anges i 8 a kap. 1 § ska också upp</w:t>
      </w:r>
      <w:r w:rsidRPr="00CB52D0">
        <w:softHyphen/>
        <w:t>rätta en återhämtningsplan eller koncernåterhämtningsplan enligt samma kapitel.</w:t>
      </w:r>
    </w:p>
    <w:tbl>
      <w:tblPr>
        <w:tblW w:w="5000" w:type="pct"/>
        <w:tblLayout w:type="fixed"/>
        <w:tblLook w:val="0000" w:firstRow="0" w:lastRow="0" w:firstColumn="0" w:lastColumn="0" w:noHBand="0" w:noVBand="0"/>
      </w:tblPr>
      <w:tblGrid>
        <w:gridCol w:w="2948"/>
        <w:gridCol w:w="2949"/>
      </w:tblGrid>
      <w:tr w:rsidR="00224569" w:rsidRPr="00CB52D0" w14:paraId="56071BD4" w14:textId="77777777" w:rsidTr="00224569">
        <w:tc>
          <w:tcPr>
            <w:tcW w:w="2500" w:type="pct"/>
            <w:shd w:val="clear" w:color="auto" w:fill="auto"/>
            <w:tcMar>
              <w:left w:w="0" w:type="dxa"/>
            </w:tcMar>
          </w:tcPr>
          <w:p w14:paraId="7DAF1448" w14:textId="77777777" w:rsidR="00224569" w:rsidRPr="00CB52D0" w:rsidRDefault="00B659D8" w:rsidP="00224569">
            <w:pPr>
              <w:pStyle w:val="Brdtextmedindrag"/>
            </w:pPr>
            <w:r w:rsidRPr="00CB52D0">
              <w:rPr>
                <w:spacing w:val="-2"/>
              </w:rPr>
              <w:t>Ett värdepappersbolag ska sär</w:t>
            </w:r>
            <w:r w:rsidRPr="00CB52D0">
              <w:rPr>
                <w:spacing w:val="-2"/>
              </w:rPr>
              <w:softHyphen/>
              <w:t>skilt</w:t>
            </w:r>
            <w:r w:rsidRPr="00CB52D0">
              <w:t xml:space="preserve"> se till att dess </w:t>
            </w:r>
            <w:r w:rsidRPr="00CB52D0">
              <w:rPr>
                <w:i/>
              </w:rPr>
              <w:t xml:space="preserve">kreditrisker, </w:t>
            </w:r>
            <w:r w:rsidRPr="00CB52D0">
              <w:t>marknadsrisker</w:t>
            </w:r>
            <w:r w:rsidRPr="00CB52D0">
              <w:rPr>
                <w:i/>
              </w:rPr>
              <w:t>, operativa risker</w:t>
            </w:r>
            <w:r w:rsidRPr="00CB52D0">
              <w:t xml:space="preserve"> och andra risker sammantagna inte medför att dess förmåga att fullgöra sina förpliktelser även</w:t>
            </w:r>
            <w:r w:rsidRPr="00CB52D0">
              <w:softHyphen/>
              <w:t>tyras. För att uppfylla detta krav ska bolaget ha metoder som gör det möjligt att fortlöpande vär</w:t>
            </w:r>
            <w:r w:rsidRPr="00CB52D0">
              <w:softHyphen/>
              <w:t>dera och upprätthålla ett kapital som till belopp, slag och fördel</w:t>
            </w:r>
            <w:r w:rsidRPr="00CB52D0">
              <w:softHyphen/>
              <w:t>ning är tillräckligt för att täcka arten och nivån på de risker som bolaget är eller kan komma att bli expo</w:t>
            </w:r>
            <w:r w:rsidRPr="00CB52D0">
              <w:softHyphen/>
              <w:t>nerat för.</w:t>
            </w:r>
          </w:p>
        </w:tc>
        <w:tc>
          <w:tcPr>
            <w:tcW w:w="2500" w:type="pct"/>
            <w:shd w:val="clear" w:color="auto" w:fill="auto"/>
            <w:tcMar>
              <w:right w:w="0" w:type="dxa"/>
            </w:tcMar>
          </w:tcPr>
          <w:p w14:paraId="40AA0824" w14:textId="77777777" w:rsidR="00224569" w:rsidRPr="00CB52D0" w:rsidRDefault="00B659D8" w:rsidP="00224569">
            <w:pPr>
              <w:pStyle w:val="Brdtextmedindrag"/>
            </w:pPr>
            <w:r w:rsidRPr="00CB52D0">
              <w:rPr>
                <w:spacing w:val="-2"/>
              </w:rPr>
              <w:t>Ett värdepappersbolag ska sär</w:t>
            </w:r>
            <w:r w:rsidRPr="00CB52D0">
              <w:rPr>
                <w:spacing w:val="-2"/>
              </w:rPr>
              <w:softHyphen/>
              <w:t>skilt</w:t>
            </w:r>
            <w:r w:rsidRPr="00CB52D0">
              <w:t xml:space="preserve"> se till att dess </w:t>
            </w:r>
            <w:r w:rsidRPr="00CB52D0">
              <w:rPr>
                <w:i/>
              </w:rPr>
              <w:t xml:space="preserve">kundrisker, </w:t>
            </w:r>
            <w:r w:rsidRPr="00CB52D0">
              <w:rPr>
                <w:spacing w:val="-4"/>
              </w:rPr>
              <w:t xml:space="preserve">marknadsrisker, </w:t>
            </w:r>
            <w:r w:rsidRPr="00CB52D0">
              <w:rPr>
                <w:i/>
                <w:spacing w:val="-4"/>
              </w:rPr>
              <w:t>företagsrisker</w:t>
            </w:r>
            <w:r w:rsidRPr="00CB52D0">
              <w:rPr>
                <w:spacing w:val="-4"/>
              </w:rPr>
              <w:t xml:space="preserve"> och</w:t>
            </w:r>
            <w:r w:rsidRPr="00CB52D0">
              <w:t xml:space="preserve"> andra risker sammantagna inte medför att dess förmåga att fullgöra sina förpliktelser även</w:t>
            </w:r>
            <w:r w:rsidRPr="00CB52D0">
              <w:softHyphen/>
              <w:t>tyras. För att uppfylla detta krav ska bolaget ha metoder som gör det möjligt att fortlöpande vär</w:t>
            </w:r>
            <w:r w:rsidRPr="00CB52D0">
              <w:softHyphen/>
              <w:t>dera och upprätthålla ett kapital som till belopp, slag och för</w:t>
            </w:r>
            <w:r w:rsidRPr="00CB52D0">
              <w:softHyphen/>
              <w:t>del</w:t>
            </w:r>
            <w:r w:rsidRPr="00CB52D0">
              <w:softHyphen/>
              <w:t xml:space="preserve">ning är tillräckligt för att täcka arten och nivån på de risker som bolaget är eller kan komma att bli exponerat för </w:t>
            </w:r>
            <w:r w:rsidRPr="00CB52D0">
              <w:rPr>
                <w:i/>
              </w:rPr>
              <w:t>eller innebär eller kan innebära för andra</w:t>
            </w:r>
            <w:r w:rsidRPr="00CB52D0">
              <w:t>.</w:t>
            </w:r>
          </w:p>
        </w:tc>
      </w:tr>
    </w:tbl>
    <w:p w14:paraId="69C36A2E" w14:textId="77777777" w:rsidR="00224569" w:rsidRPr="00CB52D0" w:rsidRDefault="00B659D8" w:rsidP="00224569">
      <w:pPr>
        <w:pStyle w:val="Brdtextmedindrag"/>
      </w:pPr>
      <w:r w:rsidRPr="00CB52D0">
        <w:t>Bolaget ska utvärdera dessa metoder för att säkerställa att de är heltäckande.</w:t>
      </w:r>
    </w:p>
    <w:p w14:paraId="08CD6292" w14:textId="77777777" w:rsidR="00224569" w:rsidRPr="00CB52D0" w:rsidRDefault="00224569" w:rsidP="00224569">
      <w:pPr>
        <w:pStyle w:val="Brdtextmedindrag"/>
      </w:pPr>
    </w:p>
    <w:p w14:paraId="4A4B382E" w14:textId="77777777" w:rsidR="00224569" w:rsidRPr="00CB52D0" w:rsidRDefault="00224569" w:rsidP="00224569">
      <w:pPr>
        <w:pStyle w:val="Brdtextmedindrag"/>
      </w:pPr>
    </w:p>
    <w:p w14:paraId="42B71EF1" w14:textId="77777777" w:rsidR="00224569" w:rsidRPr="00CB52D0" w:rsidRDefault="00224569" w:rsidP="00224569">
      <w:pPr>
        <w:pStyle w:val="Brdtext"/>
      </w:pPr>
    </w:p>
    <w:tbl>
      <w:tblPr>
        <w:tblW w:w="5000" w:type="pct"/>
        <w:tblLook w:val="0000" w:firstRow="0" w:lastRow="0" w:firstColumn="0" w:lastColumn="0" w:noHBand="0" w:noVBand="0"/>
      </w:tblPr>
      <w:tblGrid>
        <w:gridCol w:w="2948"/>
        <w:gridCol w:w="2949"/>
      </w:tblGrid>
      <w:tr w:rsidR="00224569" w:rsidRPr="00CB52D0" w14:paraId="50F8EB10" w14:textId="77777777" w:rsidTr="00224569">
        <w:tc>
          <w:tcPr>
            <w:tcW w:w="2500" w:type="pct"/>
            <w:shd w:val="clear" w:color="auto" w:fill="auto"/>
            <w:tcMar>
              <w:left w:w="0" w:type="dxa"/>
            </w:tcMar>
          </w:tcPr>
          <w:p w14:paraId="062AE26A" w14:textId="77777777" w:rsidR="00224569" w:rsidRPr="00CB52D0" w:rsidRDefault="00224569" w:rsidP="00224569">
            <w:pPr>
              <w:pStyle w:val="Brdtextmedindrag"/>
            </w:pPr>
          </w:p>
        </w:tc>
        <w:tc>
          <w:tcPr>
            <w:tcW w:w="2500" w:type="pct"/>
            <w:shd w:val="clear" w:color="auto" w:fill="auto"/>
            <w:tcMar>
              <w:right w:w="0" w:type="dxa"/>
            </w:tcMar>
          </w:tcPr>
          <w:p w14:paraId="363CAE56" w14:textId="77777777" w:rsidR="00224569" w:rsidRPr="00CB52D0" w:rsidRDefault="00B659D8" w:rsidP="00224569">
            <w:pPr>
              <w:pStyle w:val="Brdtextmedindrag"/>
              <w:ind w:firstLine="0"/>
              <w:rPr>
                <w:i/>
                <w:u w:val="single"/>
              </w:rPr>
            </w:pPr>
            <w:r w:rsidRPr="00CB52D0">
              <w:rPr>
                <w:i/>
                <w:u w:val="single"/>
              </w:rPr>
              <w:t>Ersättningssystem</w:t>
            </w:r>
          </w:p>
        </w:tc>
      </w:tr>
    </w:tbl>
    <w:p w14:paraId="785EAC23" w14:textId="77777777" w:rsidR="00224569" w:rsidRPr="00CB52D0"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4D6D483D" w14:textId="77777777" w:rsidTr="00224569">
        <w:tc>
          <w:tcPr>
            <w:tcW w:w="2500" w:type="pct"/>
            <w:shd w:val="clear" w:color="auto" w:fill="auto"/>
            <w:tcMar>
              <w:left w:w="0" w:type="dxa"/>
            </w:tcMar>
          </w:tcPr>
          <w:p w14:paraId="62FEA70F" w14:textId="77777777" w:rsidR="00224569" w:rsidRPr="00CB52D0" w:rsidRDefault="00224569" w:rsidP="00224569">
            <w:pPr>
              <w:pStyle w:val="Brdtextmedindrag"/>
            </w:pPr>
          </w:p>
        </w:tc>
        <w:tc>
          <w:tcPr>
            <w:tcW w:w="2500" w:type="pct"/>
            <w:shd w:val="clear" w:color="auto" w:fill="auto"/>
            <w:tcMar>
              <w:right w:w="0" w:type="dxa"/>
            </w:tcMar>
          </w:tcPr>
          <w:p w14:paraId="5E5BDD76" w14:textId="77777777" w:rsidR="00224569" w:rsidRPr="00CB52D0" w:rsidRDefault="00B659D8" w:rsidP="00224569">
            <w:pPr>
              <w:pStyle w:val="Brdtext"/>
              <w:rPr>
                <w:i/>
              </w:rPr>
            </w:pPr>
            <w:r w:rsidRPr="00CB52D0">
              <w:rPr>
                <w:i/>
              </w:rPr>
              <w:t>4 c §</w:t>
            </w:r>
          </w:p>
          <w:p w14:paraId="054BF11B" w14:textId="77777777" w:rsidR="00224569" w:rsidRPr="00CB52D0" w:rsidRDefault="00B659D8" w:rsidP="00224569">
            <w:pPr>
              <w:pStyle w:val="Brdtextmedindrag"/>
              <w:rPr>
                <w:i/>
              </w:rPr>
            </w:pPr>
            <w:r w:rsidRPr="00CB52D0">
              <w:rPr>
                <w:i/>
              </w:rPr>
              <w:t>Ett värdepappersbolag ska ha ett ersättningssystem som främjar en sund och effektiv riskhantering.</w:t>
            </w:r>
          </w:p>
        </w:tc>
      </w:tr>
    </w:tbl>
    <w:p w14:paraId="7479252C" w14:textId="77777777" w:rsidR="00224569" w:rsidRPr="00CB52D0" w:rsidRDefault="00B659D8" w:rsidP="00224569">
      <w:pPr>
        <w:pStyle w:val="Brdtextmedindrag"/>
        <w:spacing w:before="270"/>
        <w:jc w:val="center"/>
      </w:pPr>
      <w:r w:rsidRPr="00CB52D0">
        <w:t>5 §</w:t>
      </w:r>
    </w:p>
    <w:tbl>
      <w:tblPr>
        <w:tblW w:w="5000" w:type="pct"/>
        <w:tblLayout w:type="fixed"/>
        <w:tblLook w:val="0000" w:firstRow="0" w:lastRow="0" w:firstColumn="0" w:lastColumn="0" w:noHBand="0" w:noVBand="0"/>
      </w:tblPr>
      <w:tblGrid>
        <w:gridCol w:w="2948"/>
        <w:gridCol w:w="2949"/>
      </w:tblGrid>
      <w:tr w:rsidR="00224569" w:rsidRPr="00CB52D0" w14:paraId="6FF6673D" w14:textId="77777777" w:rsidTr="00224569">
        <w:tc>
          <w:tcPr>
            <w:tcW w:w="2500" w:type="pct"/>
            <w:shd w:val="clear" w:color="auto" w:fill="auto"/>
            <w:tcMar>
              <w:left w:w="0" w:type="dxa"/>
            </w:tcMar>
          </w:tcPr>
          <w:p w14:paraId="66940118" w14:textId="77777777" w:rsidR="00224569" w:rsidRPr="00CB52D0" w:rsidRDefault="00B659D8" w:rsidP="00224569">
            <w:pPr>
              <w:pStyle w:val="Brdtextmedindrag"/>
            </w:pPr>
            <w:r w:rsidRPr="00CB52D0">
              <w:rPr>
                <w:spacing w:val="-4"/>
              </w:rPr>
              <w:t>Ett värdepappersbolags rörelse</w:t>
            </w:r>
            <w:r w:rsidRPr="00CB52D0">
              <w:t xml:space="preserve"> </w:t>
            </w:r>
            <w:r w:rsidRPr="00CB52D0">
              <w:rPr>
                <w:i/>
              </w:rPr>
              <w:t>skall</w:t>
            </w:r>
            <w:r w:rsidRPr="00CB52D0">
              <w:t xml:space="preserve"> organiseras och drivas på ett sådant sätt att bolagets struktur, förbindelser med andra företag och ställning kan överblickas.</w:t>
            </w:r>
          </w:p>
        </w:tc>
        <w:tc>
          <w:tcPr>
            <w:tcW w:w="2500" w:type="pct"/>
            <w:shd w:val="clear" w:color="auto" w:fill="auto"/>
            <w:tcMar>
              <w:right w:w="0" w:type="dxa"/>
            </w:tcMar>
          </w:tcPr>
          <w:p w14:paraId="56FAD626" w14:textId="77777777" w:rsidR="00224569" w:rsidRPr="00CB52D0" w:rsidRDefault="00B659D8" w:rsidP="00224569">
            <w:pPr>
              <w:pStyle w:val="Brdtextmedindrag"/>
              <w:rPr>
                <w:i/>
              </w:rPr>
            </w:pPr>
            <w:r w:rsidRPr="00CB52D0">
              <w:rPr>
                <w:spacing w:val="-4"/>
              </w:rPr>
              <w:t>Ett värdepappersbolags rörelse</w:t>
            </w:r>
            <w:r w:rsidRPr="00CB52D0">
              <w:t xml:space="preserve"> </w:t>
            </w:r>
            <w:r w:rsidRPr="00CB52D0">
              <w:rPr>
                <w:i/>
              </w:rPr>
              <w:t>ska</w:t>
            </w:r>
            <w:r w:rsidRPr="00CB52D0">
              <w:t xml:space="preserve"> organiseras och drivas på ett sådant sätt att bolagets struktur, </w:t>
            </w:r>
            <w:r w:rsidRPr="00CB52D0">
              <w:rPr>
                <w:i/>
              </w:rPr>
              <w:t>ansvarskedjor</w:t>
            </w:r>
            <w:r w:rsidRPr="00CB52D0">
              <w:rPr>
                <w:i/>
                <w:iCs/>
              </w:rPr>
              <w:t>,</w:t>
            </w:r>
            <w:r w:rsidRPr="00CB52D0">
              <w:t xml:space="preserve"> förbindelser med andra företag och ställning kan överblickas.</w:t>
            </w:r>
          </w:p>
        </w:tc>
      </w:tr>
    </w:tbl>
    <w:p w14:paraId="5AE37D87" w14:textId="77777777" w:rsidR="00224569" w:rsidRPr="00BD5D70" w:rsidRDefault="00B659D8" w:rsidP="00224569">
      <w:pPr>
        <w:pStyle w:val="Brdtext"/>
        <w:spacing w:before="270"/>
        <w:jc w:val="center"/>
      </w:pPr>
      <w:r w:rsidRPr="00CB52D0">
        <w:t>35 §</w:t>
      </w:r>
      <w:r w:rsidRPr="00BD5D70">
        <w:rPr>
          <w:rStyle w:val="Fotnotsreferens"/>
        </w:rPr>
        <w:footnoteReference w:id="96"/>
      </w:r>
    </w:p>
    <w:p w14:paraId="6453934F" w14:textId="77777777" w:rsidR="00224569" w:rsidRPr="00B36627" w:rsidRDefault="00B659D8" w:rsidP="00224569">
      <w:pPr>
        <w:pStyle w:val="Brdtextmedindrag"/>
      </w:pPr>
      <w:r w:rsidRPr="00B36627">
        <w:t xml:space="preserve">Regeringen eller den myndighet som regeringen bestämmer får meddela föreskrifter om </w:t>
      </w:r>
    </w:p>
    <w:tbl>
      <w:tblPr>
        <w:tblW w:w="5000" w:type="pct"/>
        <w:tblLook w:val="0000" w:firstRow="0" w:lastRow="0" w:firstColumn="0" w:lastColumn="0" w:noHBand="0" w:noVBand="0"/>
      </w:tblPr>
      <w:tblGrid>
        <w:gridCol w:w="2948"/>
        <w:gridCol w:w="2949"/>
      </w:tblGrid>
      <w:tr w:rsidR="00224569" w:rsidRPr="00CB52D0" w14:paraId="0EAEDB15" w14:textId="77777777" w:rsidTr="00224569">
        <w:tc>
          <w:tcPr>
            <w:tcW w:w="2500" w:type="pct"/>
            <w:shd w:val="clear" w:color="auto" w:fill="auto"/>
            <w:tcMar>
              <w:left w:w="0" w:type="dxa"/>
            </w:tcMar>
          </w:tcPr>
          <w:p w14:paraId="754733C9" w14:textId="77777777" w:rsidR="00224569" w:rsidRPr="00B36627" w:rsidRDefault="00B659D8" w:rsidP="00224569">
            <w:pPr>
              <w:pStyle w:val="Brdtextmedindrag"/>
            </w:pPr>
            <w:r w:rsidRPr="00B36627">
              <w:t>1. vilka åtgärder ett värde</w:t>
            </w:r>
            <w:r w:rsidRPr="00B36627">
              <w:rPr>
                <w:spacing w:val="-4"/>
              </w:rPr>
              <w:t>pap</w:t>
            </w:r>
            <w:r w:rsidRPr="00B36627">
              <w:rPr>
                <w:spacing w:val="-4"/>
              </w:rPr>
              <w:softHyphen/>
              <w:t>persbolag ska vidta för att uppfylla</w:t>
            </w:r>
            <w:r w:rsidRPr="00B36627">
              <w:t xml:space="preserve"> de krav på soliditet och </w:t>
            </w:r>
            <w:r w:rsidRPr="00B36627">
              <w:rPr>
                <w:spacing w:val="-4"/>
              </w:rPr>
              <w:t xml:space="preserve">likviditet, riskhantering </w:t>
            </w:r>
            <w:r w:rsidRPr="00B36627">
              <w:rPr>
                <w:iCs/>
                <w:spacing w:val="-4"/>
              </w:rPr>
              <w:t>och</w:t>
            </w:r>
            <w:r w:rsidRPr="00B36627">
              <w:rPr>
                <w:spacing w:val="-4"/>
              </w:rPr>
              <w:t xml:space="preserve"> genomlysning samt riktlinjer och</w:t>
            </w:r>
            <w:r w:rsidRPr="00B36627">
              <w:t xml:space="preserve"> instruktioner som avses i 3–8 §§,</w:t>
            </w:r>
          </w:p>
        </w:tc>
        <w:tc>
          <w:tcPr>
            <w:tcW w:w="2500" w:type="pct"/>
            <w:shd w:val="clear" w:color="auto" w:fill="auto"/>
            <w:tcMar>
              <w:right w:w="0" w:type="dxa"/>
            </w:tcMar>
          </w:tcPr>
          <w:p w14:paraId="479A8A0C" w14:textId="77777777" w:rsidR="00224569" w:rsidRPr="00A31F7D" w:rsidRDefault="00B659D8" w:rsidP="00224569">
            <w:pPr>
              <w:pStyle w:val="Brdtextmedindrag"/>
            </w:pPr>
            <w:r w:rsidRPr="008E1321">
              <w:t xml:space="preserve">1. vilka åtgärder ett </w:t>
            </w:r>
            <w:r w:rsidRPr="008E1321">
              <w:rPr>
                <w:spacing w:val="-4"/>
              </w:rPr>
              <w:t>värdepap</w:t>
            </w:r>
            <w:r w:rsidRPr="008E1321">
              <w:rPr>
                <w:spacing w:val="-4"/>
              </w:rPr>
              <w:softHyphen/>
              <w:t>persbolag ska vidta för att uppfylla de krav på soliditet och likviditet</w:t>
            </w:r>
            <w:r w:rsidRPr="008E1321">
              <w:t xml:space="preserve">, </w:t>
            </w:r>
            <w:r w:rsidRPr="008E1321">
              <w:rPr>
                <w:spacing w:val="-6"/>
              </w:rPr>
              <w:t>riskhantering</w:t>
            </w:r>
            <w:r w:rsidRPr="008E1321">
              <w:rPr>
                <w:i/>
                <w:spacing w:val="-6"/>
              </w:rPr>
              <w:t>,</w:t>
            </w:r>
            <w:r w:rsidRPr="008E1321">
              <w:rPr>
                <w:spacing w:val="-6"/>
              </w:rPr>
              <w:t xml:space="preserve"> </w:t>
            </w:r>
            <w:r w:rsidRPr="008E1321">
              <w:rPr>
                <w:i/>
                <w:spacing w:val="-6"/>
              </w:rPr>
              <w:t xml:space="preserve">ersättningssystem </w:t>
            </w:r>
            <w:r w:rsidRPr="008E1321">
              <w:rPr>
                <w:iCs/>
                <w:spacing w:val="-6"/>
              </w:rPr>
              <w:t>och</w:t>
            </w:r>
            <w:r w:rsidRPr="008E1321">
              <w:rPr>
                <w:i/>
                <w:spacing w:val="-4"/>
              </w:rPr>
              <w:t xml:space="preserve"> </w:t>
            </w:r>
            <w:r w:rsidRPr="008E1321">
              <w:rPr>
                <w:spacing w:val="2"/>
              </w:rPr>
              <w:t>genomlysning samt riktlinjer</w:t>
            </w:r>
            <w:r w:rsidRPr="008E1321">
              <w:t xml:space="preserve"> och instruktioner som avses i </w:t>
            </w:r>
            <w:r w:rsidRPr="008E1321">
              <w:br/>
              <w:t>3–8</w:t>
            </w:r>
            <w:r w:rsidRPr="008E1321">
              <w:rPr>
                <w:i/>
              </w:rPr>
              <w:t> </w:t>
            </w:r>
            <w:r w:rsidRPr="00A31F7D">
              <w:rPr>
                <w:iCs/>
              </w:rPr>
              <w:t>§</w:t>
            </w:r>
            <w:r w:rsidRPr="00A31F7D">
              <w:t>§,</w:t>
            </w:r>
          </w:p>
        </w:tc>
      </w:tr>
    </w:tbl>
    <w:p w14:paraId="65177D9B" w14:textId="77777777" w:rsidR="00224569" w:rsidRPr="00CB52D0" w:rsidRDefault="00B659D8" w:rsidP="00224569">
      <w:pPr>
        <w:pStyle w:val="Brdtextmedindrag"/>
      </w:pPr>
      <w:r w:rsidRPr="00CB52D0">
        <w:t>2</w:t>
      </w:r>
      <w:r w:rsidRPr="00CB52D0">
        <w:rPr>
          <w:spacing w:val="-4"/>
        </w:rPr>
        <w:t>. värdepappersbolags mångfaldspolicy vid tillsättandet av styrelse</w:t>
      </w:r>
      <w:r w:rsidRPr="00CB52D0">
        <w:t xml:space="preserve"> samt resurser för introduktion och utbildning av styrelseledamöter,</w:t>
      </w:r>
    </w:p>
    <w:p w14:paraId="513AA05D" w14:textId="77777777" w:rsidR="00224569" w:rsidRPr="00CB52D0" w:rsidRDefault="00B659D8" w:rsidP="00224569">
      <w:pPr>
        <w:pStyle w:val="Brdtextmedindrag"/>
      </w:pPr>
      <w:r w:rsidRPr="00CB52D0">
        <w:t>3. de riktlinjer, regler och rutiner ett värdepappersinstitut ska upprätta och tillämpa enligt 9 §,</w:t>
      </w:r>
    </w:p>
    <w:p w14:paraId="5126EFB1" w14:textId="77777777" w:rsidR="00224569" w:rsidRPr="00CB52D0" w:rsidRDefault="00B659D8" w:rsidP="00224569">
      <w:pPr>
        <w:pStyle w:val="Brdtextmedindrag"/>
      </w:pPr>
      <w:r w:rsidRPr="00CB52D0">
        <w:t>4. vilka system, resurser och rutiner ett värdepappersinstitut ska ha enligt 10 §,</w:t>
      </w:r>
    </w:p>
    <w:p w14:paraId="5DC64652" w14:textId="77777777" w:rsidR="00224569" w:rsidRPr="00CB52D0" w:rsidRDefault="00B659D8" w:rsidP="00224569">
      <w:pPr>
        <w:pStyle w:val="Brdtextmedindrag"/>
      </w:pPr>
      <w:r w:rsidRPr="00CB52D0">
        <w:t>5. vad ett värdepappersinstitut ska iaktta för att uppfylla skyl</w:t>
      </w:r>
      <w:r w:rsidRPr="00CB52D0">
        <w:softHyphen/>
        <w:t>digheterna i 11 §,</w:t>
      </w:r>
    </w:p>
    <w:p w14:paraId="1A849CA5" w14:textId="77777777" w:rsidR="00224569" w:rsidRPr="00CB52D0" w:rsidRDefault="00B659D8" w:rsidP="00224569">
      <w:pPr>
        <w:pStyle w:val="Brdtextmedindrag"/>
      </w:pPr>
      <w:r w:rsidRPr="00CB52D0">
        <w:t>6. de processer för produktgodkännande och översyn ett värde</w:t>
      </w:r>
      <w:r w:rsidRPr="00CB52D0">
        <w:softHyphen/>
        <w:t>pappersinstitut ska ha enligt 13 §,</w:t>
      </w:r>
    </w:p>
    <w:p w14:paraId="6C7A2C26" w14:textId="77777777" w:rsidR="00224569" w:rsidRPr="00CB52D0" w:rsidRDefault="00B659D8" w:rsidP="00224569">
      <w:pPr>
        <w:pStyle w:val="Brdtextmedindrag"/>
      </w:pPr>
      <w:r w:rsidRPr="00CB52D0">
        <w:t>7. den information ett värdepappersinstitut ska lämna enligt 14 § första stycket,</w:t>
      </w:r>
    </w:p>
    <w:p w14:paraId="25FC8F37" w14:textId="77777777" w:rsidR="00224569" w:rsidRPr="00CB52D0" w:rsidRDefault="00B659D8" w:rsidP="00224569">
      <w:pPr>
        <w:pStyle w:val="Brdtextmedindrag"/>
      </w:pPr>
      <w:r w:rsidRPr="00CB52D0">
        <w:t>8. de arrangemang ett värdepappersinstitut ska ha för att få infor</w:t>
      </w:r>
      <w:r w:rsidRPr="00CB52D0">
        <w:softHyphen/>
        <w:t>mation och för att förstå egenskaperna hos finansiella instrument och den fastställda målgruppen för instrumenten enligt 14 § andra stycket,</w:t>
      </w:r>
    </w:p>
    <w:p w14:paraId="650EE98D" w14:textId="77777777" w:rsidR="00224569" w:rsidRPr="00CB52D0" w:rsidRDefault="00B659D8" w:rsidP="00224569">
      <w:pPr>
        <w:pStyle w:val="Brdtextmedindrag"/>
      </w:pPr>
      <w:r w:rsidRPr="00CB52D0">
        <w:rPr>
          <w:spacing w:val="-4"/>
        </w:rPr>
        <w:t>9. de arrangemang ett värdepappersinstitut som distribuerar finan</w:t>
      </w:r>
      <w:r w:rsidRPr="00CB52D0">
        <w:rPr>
          <w:spacing w:val="-4"/>
        </w:rPr>
        <w:softHyphen/>
        <w:t>siella</w:t>
      </w:r>
      <w:r w:rsidRPr="00CB52D0">
        <w:t xml:space="preserve"> instrument ska ha för urvalet av finansiella instrument och tjänster som erbjuds eller rekommenderas till kunder,</w:t>
      </w:r>
    </w:p>
    <w:p w14:paraId="0822A563" w14:textId="77777777" w:rsidR="00224569" w:rsidRPr="00CB52D0" w:rsidRDefault="00B659D8" w:rsidP="00224569">
      <w:pPr>
        <w:pStyle w:val="Brdtextmedindrag"/>
      </w:pPr>
      <w:r w:rsidRPr="00CB52D0">
        <w:t>10. kraven för bedömning av kunskap och kompetens enligt 15 §,</w:t>
      </w:r>
    </w:p>
    <w:p w14:paraId="342F6E4E" w14:textId="77777777" w:rsidR="00224569" w:rsidRPr="00CB52D0" w:rsidRDefault="00B659D8" w:rsidP="00224569">
      <w:pPr>
        <w:pStyle w:val="Brdtextmedindrag"/>
      </w:pPr>
      <w:r w:rsidRPr="00CB52D0">
        <w:t>11. dokumentation enligt 16 § och hur lång tid dokumentation ska sparas enligt 20 §, och</w:t>
      </w:r>
    </w:p>
    <w:p w14:paraId="1AA767AD" w14:textId="77777777" w:rsidR="00224569" w:rsidRPr="00CB52D0" w:rsidRDefault="00B659D8" w:rsidP="00224569">
      <w:pPr>
        <w:pStyle w:val="Brdtextmedindrag"/>
      </w:pPr>
      <w:r w:rsidRPr="00CB52D0">
        <w:t>12. övervakning av handeln och kursbildningen enligt 21 §.</w:t>
      </w:r>
    </w:p>
    <w:p w14:paraId="23411A50" w14:textId="77777777" w:rsidR="00224569" w:rsidRPr="00CB52D0" w:rsidRDefault="00B659D8" w:rsidP="00224569">
      <w:pPr>
        <w:pStyle w:val="Brdtext"/>
        <w:spacing w:before="270"/>
        <w:jc w:val="center"/>
        <w:rPr>
          <w:b/>
        </w:rPr>
      </w:pPr>
      <w:r w:rsidRPr="00CB52D0">
        <w:rPr>
          <w:b/>
        </w:rPr>
        <w:lastRenderedPageBreak/>
        <w:t>8 a kap.</w:t>
      </w:r>
    </w:p>
    <w:p w14:paraId="139B26F6" w14:textId="77777777" w:rsidR="00224569" w:rsidRPr="00BD5D70" w:rsidRDefault="00B659D8" w:rsidP="00224569">
      <w:pPr>
        <w:pStyle w:val="Brdtext"/>
        <w:jc w:val="center"/>
      </w:pPr>
      <w:r w:rsidRPr="00CB52D0">
        <w:t>9 §</w:t>
      </w:r>
      <w:r w:rsidRPr="00BD5D70">
        <w:rPr>
          <w:rStyle w:val="Fotnotsreferens"/>
        </w:rPr>
        <w:footnoteReference w:id="97"/>
      </w:r>
    </w:p>
    <w:tbl>
      <w:tblPr>
        <w:tblW w:w="5000" w:type="pct"/>
        <w:tblLook w:val="0000" w:firstRow="0" w:lastRow="0" w:firstColumn="0" w:lastColumn="0" w:noHBand="0" w:noVBand="0"/>
      </w:tblPr>
      <w:tblGrid>
        <w:gridCol w:w="2948"/>
        <w:gridCol w:w="2949"/>
      </w:tblGrid>
      <w:tr w:rsidR="00224569" w:rsidRPr="00CB52D0" w14:paraId="1D853443" w14:textId="77777777" w:rsidTr="00224569">
        <w:tc>
          <w:tcPr>
            <w:tcW w:w="2500" w:type="pct"/>
            <w:shd w:val="clear" w:color="auto" w:fill="auto"/>
            <w:tcMar>
              <w:left w:w="0" w:type="dxa"/>
            </w:tcMar>
          </w:tcPr>
          <w:p w14:paraId="4232722D" w14:textId="77777777" w:rsidR="00224569" w:rsidRPr="00B36627" w:rsidRDefault="00B659D8" w:rsidP="00224569">
            <w:pPr>
              <w:pStyle w:val="Brdtextmedindrag"/>
            </w:pPr>
            <w:r w:rsidRPr="00B36627">
              <w:rPr>
                <w:spacing w:val="-4"/>
              </w:rPr>
              <w:t>När Finansinspektionen är den</w:t>
            </w:r>
            <w:r w:rsidRPr="00B36627">
              <w:t xml:space="preserve"> samordnande tillsynsmyn</w:t>
            </w:r>
            <w:r w:rsidRPr="00B36627">
              <w:softHyphen/>
              <w:t>dighe</w:t>
            </w:r>
            <w:r w:rsidRPr="00B36627">
              <w:softHyphen/>
              <w:t>ten, ska inspektionen se till att samråd sker med sådana behö</w:t>
            </w:r>
            <w:r w:rsidRPr="00B36627">
              <w:softHyphen/>
              <w:t xml:space="preserve">riga myndigheter som avses i </w:t>
            </w:r>
            <w:r w:rsidRPr="00B36627">
              <w:rPr>
                <w:spacing w:val="-5"/>
              </w:rPr>
              <w:t>artikel </w:t>
            </w:r>
            <w:r w:rsidRPr="00B36627">
              <w:rPr>
                <w:iCs/>
                <w:spacing w:val="-5"/>
              </w:rPr>
              <w:t>116 i kapitaltäcknings</w:t>
            </w:r>
            <w:r w:rsidRPr="00B36627">
              <w:rPr>
                <w:iCs/>
                <w:spacing w:val="-5"/>
              </w:rPr>
              <w:softHyphen/>
              <w:t>direk</w:t>
            </w:r>
            <w:r w:rsidRPr="00B36627">
              <w:rPr>
                <w:iCs/>
                <w:spacing w:val="-5"/>
              </w:rPr>
              <w:softHyphen/>
            </w:r>
            <w:r w:rsidRPr="00B36627">
              <w:rPr>
                <w:iCs/>
                <w:spacing w:val="-5"/>
              </w:rPr>
              <w:softHyphen/>
              <w:t>tivet</w:t>
            </w:r>
            <w:r w:rsidRPr="00B36627">
              <w:rPr>
                <w:spacing w:val="-5"/>
              </w:rPr>
              <w:t xml:space="preserve"> och de myndigheter som ansvarar för betydande filialer</w:t>
            </w:r>
            <w:r w:rsidRPr="00B36627">
              <w:rPr>
                <w:spacing w:val="-4"/>
              </w:rPr>
              <w:t>.</w:t>
            </w:r>
          </w:p>
        </w:tc>
        <w:tc>
          <w:tcPr>
            <w:tcW w:w="2500" w:type="pct"/>
            <w:shd w:val="clear" w:color="auto" w:fill="auto"/>
            <w:tcMar>
              <w:right w:w="0" w:type="dxa"/>
            </w:tcMar>
          </w:tcPr>
          <w:p w14:paraId="2452F4C7" w14:textId="77777777" w:rsidR="00224569" w:rsidRPr="008E1321" w:rsidRDefault="00B659D8" w:rsidP="00224569">
            <w:pPr>
              <w:pStyle w:val="Brdtextmedindrag"/>
            </w:pPr>
            <w:r w:rsidRPr="00B36627">
              <w:rPr>
                <w:spacing w:val="-4"/>
              </w:rPr>
              <w:t>När Finansinspektionen är den</w:t>
            </w:r>
            <w:r w:rsidRPr="00B36627">
              <w:t xml:space="preserve"> samordnande tillsynsmyn</w:t>
            </w:r>
            <w:r w:rsidRPr="00B36627">
              <w:softHyphen/>
              <w:t>dighe</w:t>
            </w:r>
            <w:r w:rsidRPr="00B36627">
              <w:softHyphen/>
              <w:t>ten,</w:t>
            </w:r>
            <w:r w:rsidRPr="008E1321">
              <w:t xml:space="preserve"> ska inspektionen se till att samråd sker med sådana behö</w:t>
            </w:r>
            <w:r w:rsidRPr="008E1321">
              <w:softHyphen/>
              <w:t>riga myndigheter som avses i a</w:t>
            </w:r>
            <w:r w:rsidRPr="008E1321">
              <w:rPr>
                <w:spacing w:val="-5"/>
              </w:rPr>
              <w:t>rtikel 116 i kapitaltäcknings</w:t>
            </w:r>
            <w:r w:rsidRPr="008E1321">
              <w:rPr>
                <w:spacing w:val="-5"/>
              </w:rPr>
              <w:softHyphen/>
              <w:t>direk</w:t>
            </w:r>
            <w:r w:rsidRPr="008E1321">
              <w:rPr>
                <w:spacing w:val="-5"/>
              </w:rPr>
              <w:softHyphen/>
              <w:t>tivet</w:t>
            </w:r>
            <w:r w:rsidRPr="008E1321">
              <w:t xml:space="preserve"> </w:t>
            </w:r>
            <w:r w:rsidRPr="008E1321">
              <w:rPr>
                <w:i/>
                <w:iCs/>
              </w:rPr>
              <w:t>eller artikel </w:t>
            </w:r>
            <w:r w:rsidRPr="008E1321">
              <w:rPr>
                <w:i/>
              </w:rPr>
              <w:t>48</w:t>
            </w:r>
            <w:r w:rsidRPr="008E1321">
              <w:t xml:space="preserve"> </w:t>
            </w:r>
            <w:r w:rsidRPr="008E1321">
              <w:rPr>
                <w:i/>
              </w:rPr>
              <w:t>i värde</w:t>
            </w:r>
            <w:r w:rsidRPr="008E1321">
              <w:rPr>
                <w:i/>
              </w:rPr>
              <w:softHyphen/>
              <w:t>pap</w:t>
            </w:r>
            <w:r w:rsidRPr="008E1321">
              <w:rPr>
                <w:i/>
              </w:rPr>
              <w:softHyphen/>
              <w:t>persbolagsdirektivet</w:t>
            </w:r>
            <w:r w:rsidRPr="008E1321">
              <w:t xml:space="preserve"> och de myn</w:t>
            </w:r>
            <w:r w:rsidRPr="008E1321">
              <w:softHyphen/>
              <w:t>digheter som ansvarar för bety</w:t>
            </w:r>
            <w:r w:rsidRPr="008E1321">
              <w:softHyphen/>
              <w:t>dande filialer.</w:t>
            </w:r>
          </w:p>
        </w:tc>
      </w:tr>
    </w:tbl>
    <w:p w14:paraId="1A32AA23" w14:textId="77777777" w:rsidR="00224569" w:rsidRPr="00CB52D0" w:rsidRDefault="00B659D8" w:rsidP="00224569">
      <w:pPr>
        <w:pStyle w:val="Brdtextmedindrag"/>
      </w:pPr>
      <w:r w:rsidRPr="00CB52D0">
        <w:t>Inom fyra månader från det att Finansinspektionen eller en annan samordnande tillsynsmyndighet har överlämnat en koncernåter</w:t>
      </w:r>
      <w:r w:rsidRPr="00CB52D0">
        <w:softHyphen/>
        <w:t>hämtningsplan till de myndigheter som anges i 3 § tredje stycket, ska inspektionen försöka komma överens med behöriga myndigheter som ingår i tillsynskollegiet för koncernen om</w:t>
      </w:r>
    </w:p>
    <w:p w14:paraId="24B5B23F" w14:textId="77777777" w:rsidR="00224569" w:rsidRPr="00CB52D0" w:rsidRDefault="00B659D8" w:rsidP="00224569">
      <w:pPr>
        <w:pStyle w:val="Brdtextmedindrag"/>
        <w:rPr>
          <w:spacing w:val="-4"/>
        </w:rPr>
      </w:pPr>
      <w:r w:rsidRPr="00CB52D0">
        <w:rPr>
          <w:spacing w:val="-4"/>
        </w:rPr>
        <w:t>1. granskningen och bedömningen av koncernåterhämtnings</w:t>
      </w:r>
      <w:r w:rsidRPr="00CB52D0">
        <w:rPr>
          <w:spacing w:val="-4"/>
        </w:rPr>
        <w:softHyphen/>
        <w:t xml:space="preserve">planen, </w:t>
      </w:r>
    </w:p>
    <w:p w14:paraId="6983D0D5" w14:textId="77777777" w:rsidR="00224569" w:rsidRPr="00CB52D0" w:rsidRDefault="00B659D8" w:rsidP="00224569">
      <w:pPr>
        <w:pStyle w:val="Brdtextmedindrag"/>
      </w:pPr>
      <w:r w:rsidRPr="00CB52D0">
        <w:t>2.</w:t>
      </w:r>
      <w:r w:rsidRPr="00CB52D0">
        <w:rPr>
          <w:spacing w:val="-4"/>
        </w:rPr>
        <w:t> huruvida en återhämtningsplan ska upprättas för ett individuellt</w:t>
      </w:r>
      <w:r w:rsidRPr="00CB52D0">
        <w:t xml:space="preserve"> värdepappersbolag eller ett utländskt värdepappersföretag som ingår i koncernen, och </w:t>
      </w:r>
    </w:p>
    <w:p w14:paraId="00EF7332" w14:textId="77777777" w:rsidR="00224569" w:rsidRPr="00CB52D0" w:rsidRDefault="00B659D8" w:rsidP="00224569">
      <w:pPr>
        <w:pStyle w:val="Brdtextmedindrag"/>
      </w:pPr>
      <w:r w:rsidRPr="00CB52D0">
        <w:t>3. tillämpningen av åtgärder som avses i artikel 6.5 och 6.6 i kris</w:t>
      </w:r>
      <w:r w:rsidRPr="00CB52D0">
        <w:softHyphen/>
        <w:t>hanteringsdirektivet för att komma till rätta med väsentliga brister i planen eller väsentliga hinder mot att genomföra den.</w:t>
      </w:r>
    </w:p>
    <w:p w14:paraId="7D22E348" w14:textId="77777777" w:rsidR="00224569" w:rsidRPr="00CB52D0" w:rsidRDefault="00B659D8" w:rsidP="00224569">
      <w:pPr>
        <w:pStyle w:val="Brdtextmedindrag"/>
      </w:pPr>
      <w:r w:rsidRPr="00CB52D0">
        <w:t>Om myndigheterna kommer överens, ska Finansinspektionen i enlighet med överenskommelsen fatta de beslut som behövs.</w:t>
      </w:r>
    </w:p>
    <w:p w14:paraId="3E76421C" w14:textId="77777777" w:rsidR="00224569" w:rsidRPr="00CB52D0" w:rsidRDefault="00B659D8" w:rsidP="00224569">
      <w:pPr>
        <w:pStyle w:val="Brdtext"/>
        <w:spacing w:before="270"/>
        <w:jc w:val="center"/>
        <w:rPr>
          <w:b/>
        </w:rPr>
      </w:pPr>
      <w:r w:rsidRPr="00CB52D0">
        <w:rPr>
          <w:b/>
        </w:rPr>
        <w:t>8 b kap.</w:t>
      </w:r>
    </w:p>
    <w:p w14:paraId="59D3026A" w14:textId="77777777" w:rsidR="00224569" w:rsidRPr="00BD5D70" w:rsidRDefault="00B659D8" w:rsidP="00224569">
      <w:pPr>
        <w:pStyle w:val="Brdtext"/>
        <w:jc w:val="center"/>
      </w:pPr>
      <w:r w:rsidRPr="00CB52D0">
        <w:t>4 §</w:t>
      </w:r>
      <w:r w:rsidRPr="00BD5D70">
        <w:rPr>
          <w:rStyle w:val="Fotnotsreferens"/>
        </w:rPr>
        <w:footnoteReference w:id="98"/>
      </w:r>
    </w:p>
    <w:p w14:paraId="0F1078F9" w14:textId="77777777" w:rsidR="00224569" w:rsidRPr="00B36627" w:rsidRDefault="00B659D8" w:rsidP="00224569">
      <w:pPr>
        <w:pStyle w:val="Brdtextmedindrag"/>
      </w:pPr>
      <w:r w:rsidRPr="00B36627">
        <w:t xml:space="preserve">Finansinspektionen ska godkänna ett avtal om koncerninternt finansiellt stöd, om stödet </w:t>
      </w:r>
    </w:p>
    <w:p w14:paraId="05FDA17B" w14:textId="77777777" w:rsidR="00224569" w:rsidRPr="00B36627" w:rsidRDefault="00B659D8" w:rsidP="00224569">
      <w:pPr>
        <w:pStyle w:val="Brdtextmedindrag"/>
      </w:pPr>
      <w:r w:rsidRPr="00B36627">
        <w:t xml:space="preserve">1. i betydande grad avhjälper de finansiella svårigheterna i det företag som tar emot det, </w:t>
      </w:r>
    </w:p>
    <w:p w14:paraId="6E28A7EC" w14:textId="77777777" w:rsidR="00224569" w:rsidRPr="00B36627" w:rsidRDefault="00B659D8" w:rsidP="00224569">
      <w:pPr>
        <w:pStyle w:val="Brdtextmedindrag"/>
      </w:pPr>
      <w:r w:rsidRPr="00B36627">
        <w:t xml:space="preserve">2. syftar till att bevara eller återställa den finansiella stabiliteten i koncernen som helhet eller i något av företagen inom koncernen, och </w:t>
      </w:r>
    </w:p>
    <w:p w14:paraId="28BF0A70" w14:textId="77777777" w:rsidR="00224569" w:rsidRPr="008E1321" w:rsidRDefault="00B659D8" w:rsidP="00224569">
      <w:pPr>
        <w:pStyle w:val="Brdtextmedindrag"/>
      </w:pPr>
      <w:r w:rsidRPr="00B36627">
        <w:t>3. inte äventyrar den finansiella sta</w:t>
      </w:r>
      <w:r w:rsidRPr="008E1321">
        <w:t>biliteten i ett eller flera länder inom EES, i synnerhet i det land där det stödgivande företaget finns.</w:t>
      </w:r>
    </w:p>
    <w:p w14:paraId="44002E59" w14:textId="77777777" w:rsidR="00224569" w:rsidRPr="008E1321" w:rsidRDefault="00B659D8" w:rsidP="00224569">
      <w:pPr>
        <w:pStyle w:val="Brdtextmedindrag"/>
      </w:pPr>
      <w:r w:rsidRPr="008E1321">
        <w:t xml:space="preserve">Dessutom ska följande krav vara uppfyllda med avseende på det stödgivande företaget: </w:t>
      </w:r>
    </w:p>
    <w:p w14:paraId="55FEE6FF" w14:textId="77777777" w:rsidR="00224569" w:rsidRPr="00A31F7D" w:rsidRDefault="00B659D8" w:rsidP="00224569">
      <w:pPr>
        <w:pStyle w:val="Brdtextmedindrag"/>
      </w:pPr>
      <w:r w:rsidRPr="008E1321">
        <w:t xml:space="preserve">1. Det kan antas att ersättningen för stödet kommer att betalas </w:t>
      </w:r>
      <w:r w:rsidRPr="008E1321">
        <w:rPr>
          <w:spacing w:val="-2"/>
        </w:rPr>
        <w:t>och, om det avser ett lån, även kapitalbeloppet återbetalas. Om stödet</w:t>
      </w:r>
      <w:r w:rsidRPr="008E1321">
        <w:t xml:space="preserve"> ges i form av en garanti eller annan slags säkerhet, tillämpas samma villkor på den skuld som uppkommer ifall garantin eller säkerheten utlöses. </w:t>
      </w:r>
    </w:p>
    <w:p w14:paraId="2EF0963C" w14:textId="77777777" w:rsidR="00224569" w:rsidRPr="00A31F7D" w:rsidRDefault="00B659D8" w:rsidP="00224569">
      <w:pPr>
        <w:pStyle w:val="Brdtextmedindrag"/>
      </w:pPr>
      <w:r w:rsidRPr="00A31F7D">
        <w:t xml:space="preserve">2. Det finansiella stödet ges på sådana villkor att det stödgivande företagets intressen gynnas. </w:t>
      </w:r>
    </w:p>
    <w:p w14:paraId="5EC04E37" w14:textId="77777777" w:rsidR="00224569" w:rsidRPr="00105AC9" w:rsidRDefault="00B659D8" w:rsidP="00224569">
      <w:pPr>
        <w:pStyle w:val="Brdtextmedindrag"/>
      </w:pPr>
      <w:r w:rsidRPr="007E7C9E">
        <w:t>3. Likviditeten eller solvensen i det stödgivande företaget även</w:t>
      </w:r>
      <w:r w:rsidRPr="007E7C9E">
        <w:softHyphen/>
        <w:t>tyras inte till följd av tillhandahållandet</w:t>
      </w:r>
      <w:r w:rsidRPr="001416BE">
        <w:t xml:space="preserve"> av det fin</w:t>
      </w:r>
      <w:r w:rsidRPr="00105AC9">
        <w:t>ansiella stödet.</w:t>
      </w:r>
    </w:p>
    <w:tbl>
      <w:tblPr>
        <w:tblW w:w="5000" w:type="pct"/>
        <w:tblLook w:val="0000" w:firstRow="0" w:lastRow="0" w:firstColumn="0" w:lastColumn="0" w:noHBand="0" w:noVBand="0"/>
      </w:tblPr>
      <w:tblGrid>
        <w:gridCol w:w="2948"/>
        <w:gridCol w:w="2949"/>
      </w:tblGrid>
      <w:tr w:rsidR="00224569" w:rsidRPr="00CB52D0" w14:paraId="65AC3BB5" w14:textId="77777777" w:rsidTr="00224569">
        <w:tc>
          <w:tcPr>
            <w:tcW w:w="2500" w:type="pct"/>
            <w:shd w:val="clear" w:color="auto" w:fill="auto"/>
            <w:tcMar>
              <w:left w:w="0" w:type="dxa"/>
            </w:tcMar>
          </w:tcPr>
          <w:p w14:paraId="12858CB1" w14:textId="77777777" w:rsidR="00224569" w:rsidRPr="007D65E5" w:rsidRDefault="00B659D8" w:rsidP="00224569">
            <w:pPr>
              <w:pStyle w:val="Brdtextmedindrag"/>
            </w:pPr>
            <w:r w:rsidRPr="00DC3A78">
              <w:lastRenderedPageBreak/>
              <w:t>4. Det stödgivande företaget uppfyller de krav</w:t>
            </w:r>
            <w:r w:rsidRPr="007D65E5">
              <w:t xml:space="preserve"> som gäller av</w:t>
            </w:r>
            <w:r w:rsidRPr="007D65E5">
              <w:softHyphen/>
              <w:t xml:space="preserve">seende kapitalbas och likviditet i kapitaltäckningsdirektivet samt de övriga krav som gäller enligt artikel 104.2 i </w:t>
            </w:r>
            <w:r w:rsidRPr="007D65E5">
              <w:rPr>
                <w:i/>
              </w:rPr>
              <w:t>samma direktiv</w:t>
            </w:r>
            <w:r w:rsidRPr="007D65E5">
              <w:t xml:space="preserve"> vid tidpunkten för det finansiella stödet. </w:t>
            </w:r>
          </w:p>
        </w:tc>
        <w:tc>
          <w:tcPr>
            <w:tcW w:w="2500" w:type="pct"/>
            <w:shd w:val="clear" w:color="auto" w:fill="auto"/>
            <w:tcMar>
              <w:right w:w="0" w:type="dxa"/>
            </w:tcMar>
          </w:tcPr>
          <w:p w14:paraId="28732DAE" w14:textId="77777777" w:rsidR="00224569" w:rsidRPr="00CB52D0" w:rsidRDefault="00B659D8" w:rsidP="00224569">
            <w:pPr>
              <w:pStyle w:val="Brdtextmedindrag"/>
            </w:pPr>
            <w:r w:rsidRPr="00CB52D0">
              <w:t>4. Det stödgivande företaget</w:t>
            </w:r>
            <w:r w:rsidRPr="00CB52D0">
              <w:rPr>
                <w:i/>
              </w:rPr>
              <w:t xml:space="preserve"> </w:t>
            </w:r>
            <w:r w:rsidRPr="00CB52D0">
              <w:t>uppfyller de krav som gäller av</w:t>
            </w:r>
            <w:r w:rsidRPr="00CB52D0">
              <w:softHyphen/>
              <w:t xml:space="preserve">seende kapitalbas och likviditet i kapitaltäckningsdirektivet </w:t>
            </w:r>
            <w:r w:rsidRPr="00CB52D0">
              <w:rPr>
                <w:i/>
              </w:rPr>
              <w:t xml:space="preserve">eller </w:t>
            </w:r>
            <w:r w:rsidRPr="00CB52D0">
              <w:rPr>
                <w:i/>
                <w:spacing w:val="-2"/>
              </w:rPr>
              <w:t>värde</w:t>
            </w:r>
            <w:r w:rsidRPr="00CB52D0">
              <w:rPr>
                <w:i/>
                <w:spacing w:val="-2"/>
              </w:rPr>
              <w:softHyphen/>
              <w:t xml:space="preserve">pappersbolagsdirektivet </w:t>
            </w:r>
            <w:r w:rsidRPr="00CB52D0">
              <w:rPr>
                <w:spacing w:val="-2"/>
              </w:rPr>
              <w:t>samt</w:t>
            </w:r>
            <w:r w:rsidRPr="00CB52D0">
              <w:t xml:space="preserve"> de övriga krav som gäller enligt artikel 104.2 i </w:t>
            </w:r>
            <w:r w:rsidRPr="00CB52D0">
              <w:rPr>
                <w:i/>
              </w:rPr>
              <w:t>kapitaltäcknings</w:t>
            </w:r>
            <w:r w:rsidRPr="00CB52D0">
              <w:rPr>
                <w:i/>
              </w:rPr>
              <w:softHyphen/>
              <w:t>direktivet eller artikel 40 i värde</w:t>
            </w:r>
            <w:r w:rsidRPr="00CB52D0">
              <w:rPr>
                <w:i/>
              </w:rPr>
              <w:softHyphen/>
              <w:t>pappersbolagsdirektivet</w:t>
            </w:r>
            <w:r w:rsidRPr="00CB52D0">
              <w:rPr>
                <w:i/>
                <w:iCs/>
              </w:rPr>
              <w:t>,</w:t>
            </w:r>
            <w:r w:rsidRPr="00CB52D0">
              <w:t xml:space="preserve"> vid tid</w:t>
            </w:r>
            <w:r w:rsidRPr="00CB52D0">
              <w:softHyphen/>
              <w:t>punk</w:t>
            </w:r>
            <w:r w:rsidRPr="00CB52D0">
              <w:softHyphen/>
              <w:t>ten</w:t>
            </w:r>
            <w:r w:rsidRPr="00CB52D0">
              <w:rPr>
                <w:spacing w:val="-4"/>
              </w:rPr>
              <w:t xml:space="preserve"> för det finansiella stödet.</w:t>
            </w:r>
            <w:r w:rsidRPr="00CB52D0">
              <w:t xml:space="preserve"> </w:t>
            </w:r>
          </w:p>
        </w:tc>
      </w:tr>
    </w:tbl>
    <w:p w14:paraId="1B7B843E" w14:textId="77777777" w:rsidR="00224569" w:rsidRPr="00CB52D0" w:rsidRDefault="00B659D8" w:rsidP="00224569">
      <w:pPr>
        <w:pStyle w:val="Brdtextmedindrag"/>
      </w:pPr>
      <w:r w:rsidRPr="00CB52D0">
        <w:rPr>
          <w:spacing w:val="-2"/>
        </w:rPr>
        <w:t>5. Det stödgivande företaget uppfyller de krav som gäller för stora</w:t>
      </w:r>
      <w:r w:rsidRPr="00CB52D0">
        <w:t xml:space="preserve"> exponeringar. </w:t>
      </w:r>
    </w:p>
    <w:p w14:paraId="6C8D112B" w14:textId="77777777" w:rsidR="00224569" w:rsidRPr="00CB52D0" w:rsidRDefault="00B659D8" w:rsidP="00224569">
      <w:pPr>
        <w:pStyle w:val="Brdtextmedindrag"/>
      </w:pPr>
      <w:r w:rsidRPr="00CB52D0">
        <w:t xml:space="preserve">6. Det finansiella stödet leder inte till att de krav som anges i 4 eller 5 inte uppfylls. </w:t>
      </w:r>
    </w:p>
    <w:p w14:paraId="7AD885DE" w14:textId="77777777" w:rsidR="00224569" w:rsidRPr="00CB52D0" w:rsidRDefault="00B659D8" w:rsidP="00224569">
      <w:pPr>
        <w:pStyle w:val="Brdtextmedindrag"/>
      </w:pPr>
      <w:r w:rsidRPr="00CB52D0">
        <w:t>7. Möjligheten till resolution av det stödgivande företaget även</w:t>
      </w:r>
      <w:r w:rsidRPr="00CB52D0">
        <w:softHyphen/>
        <w:t xml:space="preserve">tyras inte till följd av det finansiella stödet. </w:t>
      </w:r>
    </w:p>
    <w:p w14:paraId="5F94A18A" w14:textId="77777777" w:rsidR="00224569" w:rsidRPr="00CB52D0" w:rsidRDefault="00B659D8" w:rsidP="00224569">
      <w:pPr>
        <w:pStyle w:val="Brdtextmedindrag"/>
      </w:pPr>
      <w:r w:rsidRPr="00CB52D0">
        <w:t>Finansinspektionen får bevilja undantag från kraven i andra stycket 4 och 5.</w:t>
      </w:r>
    </w:p>
    <w:p w14:paraId="640609C4" w14:textId="77777777" w:rsidR="00224569" w:rsidRPr="00CB52D0" w:rsidRDefault="00B659D8" w:rsidP="00224569">
      <w:pPr>
        <w:pStyle w:val="Brdtext"/>
        <w:spacing w:before="270"/>
        <w:jc w:val="center"/>
        <w:rPr>
          <w:b/>
        </w:rPr>
      </w:pPr>
      <w:r w:rsidRPr="00CB52D0">
        <w:rPr>
          <w:b/>
        </w:rPr>
        <w:t>12 kap.</w:t>
      </w:r>
    </w:p>
    <w:p w14:paraId="56B18DDA" w14:textId="77777777" w:rsidR="00224569" w:rsidRPr="00CB52D0" w:rsidRDefault="00B659D8" w:rsidP="00224569">
      <w:pPr>
        <w:pStyle w:val="Brdtext"/>
        <w:jc w:val="center"/>
      </w:pPr>
      <w:r w:rsidRPr="00CB52D0">
        <w:t>7 §</w:t>
      </w:r>
    </w:p>
    <w:tbl>
      <w:tblPr>
        <w:tblW w:w="5000" w:type="pct"/>
        <w:tblLook w:val="0000" w:firstRow="0" w:lastRow="0" w:firstColumn="0" w:lastColumn="0" w:noHBand="0" w:noVBand="0"/>
      </w:tblPr>
      <w:tblGrid>
        <w:gridCol w:w="2948"/>
        <w:gridCol w:w="2949"/>
      </w:tblGrid>
      <w:tr w:rsidR="00224569" w:rsidRPr="00CB52D0" w14:paraId="51146499" w14:textId="77777777" w:rsidTr="00224569">
        <w:tc>
          <w:tcPr>
            <w:tcW w:w="2500" w:type="pct"/>
            <w:shd w:val="clear" w:color="auto" w:fill="auto"/>
            <w:tcMar>
              <w:left w:w="0" w:type="dxa"/>
            </w:tcMar>
          </w:tcPr>
          <w:p w14:paraId="749BC261" w14:textId="77777777" w:rsidR="00224569" w:rsidRPr="00CB52D0" w:rsidRDefault="00B659D8" w:rsidP="00224569">
            <w:pPr>
              <w:pStyle w:val="Brdtextmedindrag"/>
            </w:pPr>
            <w:r w:rsidRPr="00CB52D0">
              <w:rPr>
                <w:spacing w:val="-4"/>
              </w:rPr>
              <w:t xml:space="preserve">En börs som är aktiebolag </w:t>
            </w:r>
            <w:r w:rsidRPr="00CB52D0">
              <w:rPr>
                <w:i/>
                <w:iCs/>
                <w:spacing w:val="-4"/>
              </w:rPr>
              <w:t>skall</w:t>
            </w:r>
            <w:r w:rsidRPr="00CB52D0">
              <w:t xml:space="preserve"> ha ett aktiekapital som med h</w:t>
            </w:r>
            <w:r w:rsidRPr="00CB52D0">
              <w:rPr>
                <w:spacing w:val="-4"/>
              </w:rPr>
              <w:t>än</w:t>
            </w:r>
            <w:r w:rsidRPr="00CB52D0">
              <w:rPr>
                <w:spacing w:val="-4"/>
              </w:rPr>
              <w:softHyphen/>
              <w:t>syn till verksamhetens art och</w:t>
            </w:r>
            <w:r w:rsidRPr="00CB52D0">
              <w:t xml:space="preserve"> omfattning är tillräckligt stort. Vid bedömningen av om aktie</w:t>
            </w:r>
            <w:r w:rsidRPr="00CB52D0">
              <w:softHyphen/>
              <w:t>kapitalet är tillräckligt</w:t>
            </w:r>
            <w:r w:rsidRPr="00CB52D0">
              <w:rPr>
                <w:i/>
                <w:iCs/>
              </w:rPr>
              <w:t xml:space="preserve"> skall</w:t>
            </w:r>
            <w:r w:rsidRPr="00CB52D0">
              <w:t xml:space="preserve"> hän</w:t>
            </w:r>
            <w:r w:rsidRPr="00CB52D0">
              <w:softHyphen/>
              <w:t>syn tas även till andra finan</w:t>
            </w:r>
            <w:r w:rsidRPr="00CB52D0">
              <w:softHyphen/>
              <w:t>siella resurser som börsen har eller kan utnyttja. För en börs som är eko</w:t>
            </w:r>
            <w:r w:rsidRPr="00CB52D0">
              <w:softHyphen/>
              <w:t xml:space="preserve">nomisk förening gäller det som </w:t>
            </w:r>
            <w:r w:rsidRPr="00CB52D0">
              <w:rPr>
                <w:spacing w:val="-4"/>
              </w:rPr>
              <w:t>sägs om aktie</w:t>
            </w:r>
            <w:r w:rsidRPr="00CB52D0">
              <w:rPr>
                <w:spacing w:val="-4"/>
              </w:rPr>
              <w:softHyphen/>
              <w:t>kapital i stället sum</w:t>
            </w:r>
            <w:r w:rsidRPr="00CB52D0">
              <w:rPr>
                <w:spacing w:val="-4"/>
              </w:rPr>
              <w:softHyphen/>
              <w:t>man</w:t>
            </w:r>
            <w:r w:rsidRPr="00CB52D0">
              <w:t xml:space="preserve"> av gjorda medlems</w:t>
            </w:r>
            <w:r w:rsidRPr="00CB52D0">
              <w:softHyphen/>
              <w:t>insatser och förlags</w:t>
            </w:r>
            <w:r w:rsidRPr="00CB52D0">
              <w:softHyphen/>
              <w:t>insatser.</w:t>
            </w:r>
          </w:p>
        </w:tc>
        <w:tc>
          <w:tcPr>
            <w:tcW w:w="2500" w:type="pct"/>
            <w:shd w:val="clear" w:color="auto" w:fill="auto"/>
            <w:tcMar>
              <w:right w:w="0" w:type="dxa"/>
            </w:tcMar>
          </w:tcPr>
          <w:p w14:paraId="167CE971" w14:textId="77777777" w:rsidR="00224569" w:rsidRPr="00CB52D0" w:rsidRDefault="00B659D8" w:rsidP="00224569">
            <w:pPr>
              <w:pStyle w:val="Brdtextmedindrag"/>
            </w:pPr>
            <w:r w:rsidRPr="00CB52D0">
              <w:t xml:space="preserve">En börs som är aktiebolag </w:t>
            </w:r>
            <w:r w:rsidRPr="00CB52D0">
              <w:rPr>
                <w:i/>
                <w:iCs/>
              </w:rPr>
              <w:t>ska</w:t>
            </w:r>
            <w:r w:rsidRPr="00CB52D0">
              <w:t xml:space="preserve"> ha ett aktiekapital som med </w:t>
            </w:r>
            <w:r w:rsidRPr="00CB52D0">
              <w:rPr>
                <w:spacing w:val="-4"/>
              </w:rPr>
              <w:t>hän</w:t>
            </w:r>
            <w:r w:rsidRPr="00CB52D0">
              <w:rPr>
                <w:spacing w:val="-4"/>
              </w:rPr>
              <w:softHyphen/>
              <w:t>syn till verksamhetens art och</w:t>
            </w:r>
            <w:r w:rsidRPr="00CB52D0">
              <w:t xml:space="preserve"> omfattning är tillräckligt stort. Vid bedömningen av om aktie</w:t>
            </w:r>
            <w:r w:rsidRPr="00CB52D0">
              <w:softHyphen/>
              <w:t xml:space="preserve">kapitalet är tillräckligt </w:t>
            </w:r>
            <w:r w:rsidRPr="00CB52D0">
              <w:rPr>
                <w:i/>
                <w:iCs/>
              </w:rPr>
              <w:t>ska</w:t>
            </w:r>
            <w:r w:rsidRPr="00CB52D0">
              <w:t xml:space="preserve"> hän</w:t>
            </w:r>
            <w:r w:rsidRPr="00CB52D0">
              <w:softHyphen/>
              <w:t>syn tas även till andra finan</w:t>
            </w:r>
            <w:r w:rsidRPr="00CB52D0">
              <w:softHyphen/>
              <w:t>siella resurser som börsen har eller kan utnyttja. För en börs som är eko</w:t>
            </w:r>
            <w:r w:rsidRPr="00CB52D0">
              <w:softHyphen/>
              <w:t xml:space="preserve">nomisk förening gäller det som </w:t>
            </w:r>
            <w:r w:rsidRPr="00CB52D0">
              <w:rPr>
                <w:spacing w:val="-4"/>
              </w:rPr>
              <w:t>sägs om aktie</w:t>
            </w:r>
            <w:r w:rsidRPr="00CB52D0">
              <w:rPr>
                <w:spacing w:val="-4"/>
              </w:rPr>
              <w:softHyphen/>
              <w:t>kapital i stället sum</w:t>
            </w:r>
            <w:r w:rsidRPr="00CB52D0">
              <w:rPr>
                <w:spacing w:val="-4"/>
              </w:rPr>
              <w:softHyphen/>
              <w:t>man</w:t>
            </w:r>
            <w:r w:rsidRPr="00CB52D0">
              <w:t xml:space="preserve"> av gjorda medlems</w:t>
            </w:r>
            <w:r w:rsidRPr="00CB52D0">
              <w:softHyphen/>
              <w:t>insatser och förlags</w:t>
            </w:r>
            <w:r w:rsidRPr="00CB52D0">
              <w:softHyphen/>
              <w:t>insatser.</w:t>
            </w:r>
          </w:p>
        </w:tc>
      </w:tr>
      <w:tr w:rsidR="00224569" w:rsidRPr="00CB52D0" w14:paraId="0B62A7EA" w14:textId="77777777" w:rsidTr="00224569">
        <w:tc>
          <w:tcPr>
            <w:tcW w:w="2500" w:type="pct"/>
            <w:shd w:val="clear" w:color="auto" w:fill="auto"/>
            <w:tcMar>
              <w:left w:w="0" w:type="dxa"/>
            </w:tcMar>
          </w:tcPr>
          <w:p w14:paraId="1664258A" w14:textId="77777777" w:rsidR="00224569" w:rsidRPr="00CB52D0" w:rsidRDefault="00B659D8" w:rsidP="00224569">
            <w:pPr>
              <w:pStyle w:val="Brdtextmedindrag"/>
              <w:rPr>
                <w:i/>
              </w:rPr>
            </w:pPr>
            <w:r w:rsidRPr="00CB52D0">
              <w:t>En börs som driver en han</w:t>
            </w:r>
            <w:r w:rsidRPr="00CB52D0">
              <w:softHyphen/>
              <w:t xml:space="preserve">delsplattform </w:t>
            </w:r>
            <w:r w:rsidRPr="00CB52D0">
              <w:rPr>
                <w:i/>
                <w:iCs/>
              </w:rPr>
              <w:t>skall</w:t>
            </w:r>
            <w:r w:rsidRPr="00CB52D0">
              <w:t xml:space="preserve"> ha ett start</w:t>
            </w:r>
            <w:r w:rsidRPr="00CB52D0">
              <w:softHyphen/>
              <w:t>kapital enligt 3 kap. 6 § första stycket </w:t>
            </w:r>
            <w:r w:rsidRPr="00CB52D0">
              <w:rPr>
                <w:i/>
              </w:rPr>
              <w:t>2</w:t>
            </w:r>
            <w:r w:rsidRPr="00CB52D0">
              <w:t>.</w:t>
            </w:r>
          </w:p>
        </w:tc>
        <w:tc>
          <w:tcPr>
            <w:tcW w:w="2500" w:type="pct"/>
            <w:shd w:val="clear" w:color="auto" w:fill="auto"/>
            <w:tcMar>
              <w:right w:w="0" w:type="dxa"/>
            </w:tcMar>
          </w:tcPr>
          <w:p w14:paraId="1B00DE73" w14:textId="77777777" w:rsidR="00224569" w:rsidRPr="00CB52D0" w:rsidRDefault="00B659D8" w:rsidP="00224569">
            <w:pPr>
              <w:pStyle w:val="Brdtextmedindrag"/>
              <w:rPr>
                <w:i/>
              </w:rPr>
            </w:pPr>
            <w:r w:rsidRPr="00CB52D0">
              <w:t>En börs som driver en han</w:t>
            </w:r>
            <w:r w:rsidRPr="00CB52D0">
              <w:softHyphen/>
              <w:t xml:space="preserve">delsplattform </w:t>
            </w:r>
            <w:r w:rsidRPr="00CB52D0">
              <w:rPr>
                <w:i/>
                <w:iCs/>
              </w:rPr>
              <w:t>ska</w:t>
            </w:r>
            <w:r w:rsidRPr="00CB52D0">
              <w:t xml:space="preserve"> ha ett start</w:t>
            </w:r>
            <w:r w:rsidRPr="00CB52D0">
              <w:softHyphen/>
              <w:t>kapital enligt 3 kap. 6 § första stycket </w:t>
            </w:r>
            <w:r w:rsidRPr="00CB52D0">
              <w:rPr>
                <w:i/>
              </w:rPr>
              <w:t>3.</w:t>
            </w:r>
          </w:p>
        </w:tc>
      </w:tr>
    </w:tbl>
    <w:p w14:paraId="62D07015" w14:textId="77777777" w:rsidR="00224569" w:rsidRPr="00CB52D0" w:rsidRDefault="00B659D8" w:rsidP="00224569">
      <w:pPr>
        <w:pStyle w:val="Brdtext"/>
        <w:spacing w:before="270"/>
        <w:jc w:val="center"/>
        <w:rPr>
          <w:b/>
        </w:rPr>
      </w:pPr>
      <w:r w:rsidRPr="00CB52D0">
        <w:rPr>
          <w:b/>
        </w:rPr>
        <w:t>13 kap.</w:t>
      </w:r>
    </w:p>
    <w:p w14:paraId="7168B8AE" w14:textId="77777777" w:rsidR="00224569" w:rsidRPr="00BD5D70" w:rsidRDefault="00B659D8" w:rsidP="00224569">
      <w:pPr>
        <w:pStyle w:val="Brdtext"/>
        <w:jc w:val="center"/>
      </w:pPr>
      <w:r w:rsidRPr="00CB52D0">
        <w:t>1 i §</w:t>
      </w:r>
      <w:r w:rsidRPr="00BD5D70">
        <w:rPr>
          <w:rStyle w:val="Fotnotsreferens"/>
        </w:rPr>
        <w:footnoteReference w:id="99"/>
      </w:r>
    </w:p>
    <w:p w14:paraId="5981F05B" w14:textId="77777777" w:rsidR="00224569" w:rsidRPr="00B36627" w:rsidRDefault="00B659D8" w:rsidP="00224569">
      <w:pPr>
        <w:pStyle w:val="Brdtextmedindrag"/>
        <w:rPr>
          <w:i/>
        </w:rPr>
      </w:pPr>
      <w:r w:rsidRPr="00B36627">
        <w:t>En börs ska ha regler för minsta tillåtna prisändring för aktier, depåbevis, börshandlade fonder, certifikat och andra liknande finan</w:t>
      </w:r>
      <w:r w:rsidRPr="00B36627">
        <w:softHyphen/>
        <w:t xml:space="preserve">siella instrument som handlas på en reglerad marknad som börsen driver. </w:t>
      </w:r>
    </w:p>
    <w:p w14:paraId="68EECAB8" w14:textId="77777777" w:rsidR="00224569" w:rsidRPr="00B36627" w:rsidRDefault="00B659D8" w:rsidP="00224569">
      <w:pPr>
        <w:pStyle w:val="Brdtextmedindrag"/>
      </w:pPr>
      <w:r w:rsidRPr="00B36627">
        <w:t xml:space="preserve">Reglerna ska </w:t>
      </w:r>
    </w:p>
    <w:p w14:paraId="2BE3D1C2" w14:textId="77777777" w:rsidR="00224569" w:rsidRPr="008E1321" w:rsidRDefault="00B659D8" w:rsidP="00224569">
      <w:pPr>
        <w:pStyle w:val="Brdtextmedindrag"/>
      </w:pPr>
      <w:r w:rsidRPr="00B36627">
        <w:t>1. kalibreras så att de återspeglar det aktuella finansiella instru</w:t>
      </w:r>
      <w:r w:rsidRPr="00B36627">
        <w:softHyphen/>
        <w:t>mentets likviditetsprofil och den genomsnittliga skillnaden mellan köp- och säljkurs, med beaktande av möjligheten till rimligt st</w:t>
      </w:r>
      <w:r w:rsidRPr="008E1321">
        <w:t>abila priser utan att i onödan hindra ännu mindre skillnader, och</w:t>
      </w:r>
    </w:p>
    <w:p w14:paraId="5DF2BBF1" w14:textId="77777777" w:rsidR="00224569" w:rsidRPr="008E1321" w:rsidRDefault="00B659D8" w:rsidP="00224569">
      <w:pPr>
        <w:pStyle w:val="Brdtextmedindrag"/>
        <w:rPr>
          <w:rFonts w:ascii="OrigGarmnd BT" w:hAnsi="OrigGarmnd BT"/>
        </w:rPr>
      </w:pPr>
      <w:r w:rsidRPr="008E1321">
        <w:lastRenderedPageBreak/>
        <w:t>2. på lämpligt sätt justera minsta tillåtna prisändring för varje finansiellt instrument.</w:t>
      </w:r>
    </w:p>
    <w:tbl>
      <w:tblPr>
        <w:tblW w:w="5000" w:type="pct"/>
        <w:tblLook w:val="0000" w:firstRow="0" w:lastRow="0" w:firstColumn="0" w:lastColumn="0" w:noHBand="0" w:noVBand="0"/>
      </w:tblPr>
      <w:tblGrid>
        <w:gridCol w:w="2948"/>
        <w:gridCol w:w="2949"/>
      </w:tblGrid>
      <w:tr w:rsidR="00224569" w:rsidRPr="00105AC9" w14:paraId="429AF2B3" w14:textId="77777777" w:rsidTr="00224569">
        <w:tc>
          <w:tcPr>
            <w:tcW w:w="2500" w:type="pct"/>
            <w:shd w:val="clear" w:color="auto" w:fill="auto"/>
            <w:tcMar>
              <w:left w:w="0" w:type="dxa"/>
            </w:tcMar>
          </w:tcPr>
          <w:p w14:paraId="4420FCCB" w14:textId="77777777" w:rsidR="00224569" w:rsidRPr="008E1321" w:rsidRDefault="00224569" w:rsidP="00224569">
            <w:pPr>
              <w:pStyle w:val="Brdtextmedindrag"/>
              <w:ind w:firstLine="0"/>
              <w:rPr>
                <w:i/>
              </w:rPr>
            </w:pPr>
          </w:p>
        </w:tc>
        <w:tc>
          <w:tcPr>
            <w:tcW w:w="2500" w:type="pct"/>
            <w:shd w:val="clear" w:color="auto" w:fill="auto"/>
            <w:tcMar>
              <w:right w:w="0" w:type="dxa"/>
            </w:tcMar>
          </w:tcPr>
          <w:p w14:paraId="408ED555" w14:textId="77777777" w:rsidR="00224569" w:rsidRPr="008E1321" w:rsidRDefault="00B659D8" w:rsidP="00224569">
            <w:pPr>
              <w:pStyle w:val="Brdtextmedindrag"/>
              <w:rPr>
                <w:i/>
              </w:rPr>
            </w:pPr>
            <w:r w:rsidRPr="008E1321">
              <w:rPr>
                <w:i/>
              </w:rPr>
              <w:t>Regler enligt första stycket ska inte hindra matchning av order av stor omfattning på mittpunkten</w:t>
            </w:r>
            <w:r w:rsidRPr="008E1321">
              <w:rPr>
                <w:i/>
                <w:spacing w:val="-6"/>
              </w:rPr>
              <w:t xml:space="preserve"> inom de aktuella köp- och sälj</w:t>
            </w:r>
            <w:r w:rsidRPr="008E1321">
              <w:rPr>
                <w:i/>
                <w:spacing w:val="-6"/>
              </w:rPr>
              <w:softHyphen/>
              <w:t>buden.</w:t>
            </w:r>
          </w:p>
        </w:tc>
      </w:tr>
    </w:tbl>
    <w:p w14:paraId="4D5D882E" w14:textId="77777777" w:rsidR="00224569" w:rsidRPr="00105AC9" w:rsidRDefault="00B659D8" w:rsidP="00224569">
      <w:pPr>
        <w:pStyle w:val="Brdtext"/>
        <w:spacing w:before="270"/>
        <w:jc w:val="center"/>
        <w:rPr>
          <w:b/>
        </w:rPr>
      </w:pPr>
      <w:r w:rsidRPr="00105AC9">
        <w:rPr>
          <w:b/>
        </w:rPr>
        <w:t>23 kap.</w:t>
      </w:r>
    </w:p>
    <w:p w14:paraId="183E2DAC" w14:textId="77777777" w:rsidR="00224569" w:rsidRPr="00BD5D70" w:rsidRDefault="00B659D8" w:rsidP="00224569">
      <w:pPr>
        <w:pStyle w:val="Brdtext"/>
        <w:jc w:val="center"/>
      </w:pPr>
      <w:r w:rsidRPr="00105AC9">
        <w:t>4 §</w:t>
      </w:r>
      <w:r w:rsidRPr="00BD5D70">
        <w:rPr>
          <w:rStyle w:val="Fotnotsreferens"/>
        </w:rPr>
        <w:footnoteReference w:id="100"/>
      </w:r>
    </w:p>
    <w:p w14:paraId="246AD49C" w14:textId="77777777" w:rsidR="00224569" w:rsidRPr="00B36627" w:rsidRDefault="00B659D8" w:rsidP="00224569">
      <w:pPr>
        <w:pStyle w:val="Brdtextmedindrag"/>
      </w:pPr>
      <w:r w:rsidRPr="00B36627">
        <w:t xml:space="preserve">Finansinspektionen får när det är nödvändigt genomföra en undersökning hos </w:t>
      </w:r>
    </w:p>
    <w:p w14:paraId="316B3632" w14:textId="77777777" w:rsidR="00224569" w:rsidRPr="00B36627" w:rsidRDefault="00B659D8" w:rsidP="00224569">
      <w:pPr>
        <w:pStyle w:val="Brdtextmedindrag"/>
      </w:pPr>
      <w:r w:rsidRPr="00B36627">
        <w:t xml:space="preserve">1. ett värdepappersinstitut, </w:t>
      </w:r>
    </w:p>
    <w:p w14:paraId="790AE79D" w14:textId="77777777" w:rsidR="00224569" w:rsidRPr="00B36627" w:rsidRDefault="00B659D8" w:rsidP="00224569">
      <w:pPr>
        <w:pStyle w:val="Brdtextmedindrag"/>
      </w:pPr>
      <w:r w:rsidRPr="00B36627">
        <w:t xml:space="preserve">2. en börs, </w:t>
      </w:r>
    </w:p>
    <w:p w14:paraId="32646EDE" w14:textId="77777777" w:rsidR="00224569" w:rsidRPr="00B36627" w:rsidRDefault="00B659D8" w:rsidP="00224569">
      <w:pPr>
        <w:pStyle w:val="Brdtextmedindrag"/>
      </w:pPr>
      <w:r w:rsidRPr="00B36627">
        <w:t xml:space="preserve">3. en svensk leverantör av datarapporteringstjänster, </w:t>
      </w:r>
    </w:p>
    <w:p w14:paraId="51FE05CD" w14:textId="77777777" w:rsidR="00224569" w:rsidRPr="00B36627" w:rsidRDefault="00B659D8" w:rsidP="00224569">
      <w:pPr>
        <w:pStyle w:val="Brdtextmedindrag"/>
      </w:pPr>
      <w:r w:rsidRPr="00B36627">
        <w:t xml:space="preserve">4. en clearingorganisation, </w:t>
      </w:r>
    </w:p>
    <w:p w14:paraId="19316A6F" w14:textId="77777777" w:rsidR="00224569" w:rsidRPr="008E1321" w:rsidRDefault="00B659D8" w:rsidP="00224569">
      <w:pPr>
        <w:pStyle w:val="Brdtextmedindrag"/>
      </w:pPr>
      <w:r w:rsidRPr="00B36627">
        <w:t>5.</w:t>
      </w:r>
      <w:r w:rsidRPr="008E1321">
        <w:t> ett sådant utländskt företag som har tillstånd att driva en regle</w:t>
      </w:r>
      <w:r w:rsidRPr="008E1321">
        <w:softHyphen/>
        <w:t xml:space="preserve">rad marknad från filial i Sverige, och </w:t>
      </w:r>
    </w:p>
    <w:p w14:paraId="17CCD973" w14:textId="77777777" w:rsidR="00224569" w:rsidRPr="008E1321" w:rsidRDefault="00B659D8" w:rsidP="00224569">
      <w:pPr>
        <w:pStyle w:val="Brdtextmedindrag"/>
      </w:pPr>
      <w:r w:rsidRPr="008E1321">
        <w:t xml:space="preserve">6. en emittent som enligt 16 kap. 1–3 §§ omfattas av skyldigheten </w:t>
      </w:r>
      <w:r w:rsidRPr="008E1321">
        <w:rPr>
          <w:spacing w:val="-4"/>
        </w:rPr>
        <w:t>enligt samma kapitel att upprätta och offentliggöra regelbunden finan</w:t>
      </w:r>
      <w:r w:rsidRPr="008E1321">
        <w:rPr>
          <w:spacing w:val="-4"/>
        </w:rPr>
        <w:softHyphen/>
        <w:t>siell</w:t>
      </w:r>
      <w:r w:rsidRPr="008E1321">
        <w:t xml:space="preserve"> information.</w:t>
      </w:r>
    </w:p>
    <w:p w14:paraId="28BEE24D" w14:textId="77777777" w:rsidR="00224569" w:rsidRPr="00A31F7D" w:rsidRDefault="00B659D8" w:rsidP="00224569">
      <w:pPr>
        <w:pStyle w:val="Brdtextmedindrag"/>
      </w:pPr>
      <w:r w:rsidRPr="008E1321">
        <w:t>Finansinspektionen får även genomföra en undersökning hos ett anknutet ombud eller hos ett företag som har fått i uppdrag av ett värdepappersinstitut att u</w:t>
      </w:r>
      <w:r w:rsidRPr="00A31F7D">
        <w:t>tföra visst arbete eller vissa funktioner, om det behövs för tillsynen av institutet.</w:t>
      </w:r>
    </w:p>
    <w:tbl>
      <w:tblPr>
        <w:tblW w:w="5000" w:type="pct"/>
        <w:tblLook w:val="0000" w:firstRow="0" w:lastRow="0" w:firstColumn="0" w:lastColumn="0" w:noHBand="0" w:noVBand="0"/>
      </w:tblPr>
      <w:tblGrid>
        <w:gridCol w:w="2948"/>
        <w:gridCol w:w="2949"/>
      </w:tblGrid>
      <w:tr w:rsidR="00224569" w:rsidRPr="00CB52D0" w14:paraId="23567A2E" w14:textId="77777777" w:rsidTr="00224569">
        <w:tc>
          <w:tcPr>
            <w:tcW w:w="2500" w:type="pct"/>
            <w:shd w:val="clear" w:color="auto" w:fill="auto"/>
            <w:tcMar>
              <w:left w:w="0" w:type="dxa"/>
            </w:tcMar>
          </w:tcPr>
          <w:p w14:paraId="3DFC6F6D" w14:textId="77777777" w:rsidR="00224569" w:rsidRPr="00A31F7D" w:rsidRDefault="00224569" w:rsidP="00224569">
            <w:pPr>
              <w:pStyle w:val="Brdtextmedindrag"/>
            </w:pPr>
          </w:p>
        </w:tc>
        <w:tc>
          <w:tcPr>
            <w:tcW w:w="2500" w:type="pct"/>
            <w:shd w:val="clear" w:color="auto" w:fill="auto"/>
            <w:tcMar>
              <w:right w:w="0" w:type="dxa"/>
            </w:tcMar>
          </w:tcPr>
          <w:p w14:paraId="184B7F11" w14:textId="77777777" w:rsidR="00224569" w:rsidRPr="007D65E5" w:rsidRDefault="00B659D8" w:rsidP="00224569">
            <w:pPr>
              <w:pStyle w:val="Brdtextmedindrag"/>
              <w:rPr>
                <w:i/>
              </w:rPr>
            </w:pPr>
            <w:r w:rsidRPr="00A31F7D">
              <w:rPr>
                <w:i/>
                <w:spacing w:val="-2"/>
              </w:rPr>
              <w:t xml:space="preserve">Innan en undersökning </w:t>
            </w:r>
            <w:r w:rsidRPr="007E7C9E">
              <w:rPr>
                <w:i/>
                <w:spacing w:val="-4"/>
              </w:rPr>
              <w:t>genom</w:t>
            </w:r>
            <w:r w:rsidRPr="007E7C9E">
              <w:rPr>
                <w:i/>
                <w:spacing w:val="-4"/>
              </w:rPr>
              <w:softHyphen/>
              <w:t>förs hos ett utländskt värdepap</w:t>
            </w:r>
            <w:r w:rsidRPr="001416BE">
              <w:rPr>
                <w:i/>
                <w:spacing w:val="-4"/>
              </w:rPr>
              <w:t>pers</w:t>
            </w:r>
            <w:r w:rsidRPr="001416BE">
              <w:rPr>
                <w:i/>
                <w:spacing w:val="-4"/>
              </w:rPr>
              <w:softHyphen/>
              <w:t>företag</w:t>
            </w:r>
            <w:r w:rsidRPr="00105AC9">
              <w:rPr>
                <w:i/>
              </w:rPr>
              <w:t xml:space="preserve"> som har inrättat filial </w:t>
            </w:r>
            <w:r w:rsidRPr="00105AC9">
              <w:rPr>
                <w:i/>
                <w:spacing w:val="-4"/>
              </w:rPr>
              <w:t>enligt 4 kap. 1 §, sk</w:t>
            </w:r>
            <w:r w:rsidRPr="00DC3A78">
              <w:rPr>
                <w:i/>
                <w:spacing w:val="-4"/>
              </w:rPr>
              <w:t>a Finansinspektionen</w:t>
            </w:r>
            <w:r w:rsidRPr="007D65E5">
              <w:rPr>
                <w:i/>
              </w:rPr>
              <w:t xml:space="preserve"> samråda med behörig myndighet i d</w:t>
            </w:r>
            <w:r w:rsidRPr="007D65E5">
              <w:rPr>
                <w:i/>
                <w:spacing w:val="-4"/>
              </w:rPr>
              <w:t>et land inom EES som har aukto</w:t>
            </w:r>
            <w:r w:rsidRPr="007D65E5">
              <w:rPr>
                <w:i/>
                <w:spacing w:val="-4"/>
              </w:rPr>
              <w:softHyphen/>
              <w:t>riserat</w:t>
            </w:r>
            <w:r w:rsidRPr="007D65E5">
              <w:rPr>
                <w:i/>
              </w:rPr>
              <w:t xml:space="preserve"> det utländska värde</w:t>
            </w:r>
            <w:r w:rsidRPr="007D65E5">
              <w:rPr>
                <w:i/>
              </w:rPr>
              <w:softHyphen/>
              <w:t>pap</w:t>
            </w:r>
            <w:r w:rsidRPr="007D65E5">
              <w:rPr>
                <w:i/>
              </w:rPr>
              <w:softHyphen/>
              <w:t>pers</w:t>
            </w:r>
            <w:r w:rsidRPr="007D65E5">
              <w:rPr>
                <w:i/>
              </w:rPr>
              <w:softHyphen/>
              <w:t>företaget.</w:t>
            </w:r>
          </w:p>
        </w:tc>
      </w:tr>
    </w:tbl>
    <w:p w14:paraId="479A09BB" w14:textId="77777777" w:rsidR="00224569" w:rsidRPr="00CB52D0" w:rsidRDefault="00B659D8" w:rsidP="00224569">
      <w:pPr>
        <w:pStyle w:val="Brdtext"/>
        <w:spacing w:before="270"/>
        <w:jc w:val="center"/>
        <w:rPr>
          <w:b/>
        </w:rPr>
      </w:pPr>
      <w:r w:rsidRPr="00CB52D0">
        <w:rPr>
          <w:b/>
        </w:rPr>
        <w:t>25 kap.</w:t>
      </w:r>
    </w:p>
    <w:p w14:paraId="7B742EA9" w14:textId="77777777" w:rsidR="00224569" w:rsidRPr="00BD5D70" w:rsidRDefault="00B659D8" w:rsidP="00224569">
      <w:pPr>
        <w:pStyle w:val="Brdtext"/>
        <w:jc w:val="center"/>
      </w:pPr>
      <w:r w:rsidRPr="00CB52D0">
        <w:t>1 d §</w:t>
      </w:r>
      <w:r w:rsidRPr="00BD5D70">
        <w:rPr>
          <w:rStyle w:val="Fotnotsreferens"/>
        </w:rPr>
        <w:footnoteReference w:id="101"/>
      </w:r>
    </w:p>
    <w:p w14:paraId="332F0088" w14:textId="77777777" w:rsidR="00224569" w:rsidRPr="00B36627" w:rsidRDefault="00B659D8" w:rsidP="00224569">
      <w:pPr>
        <w:pStyle w:val="Brdtextmedindrag"/>
      </w:pPr>
      <w:r w:rsidRPr="00B36627">
        <w:t>Finansinspektionen ska, utöver i de fall som anges i 1 a och 1 b §§, ingripa mot någon som ingår i ett värdepappersbolags styrelse eller är dess verkställande direktör, eller ersättare för någon av dem, om värdepappersbolaget</w:t>
      </w:r>
    </w:p>
    <w:p w14:paraId="2D34340E" w14:textId="77777777" w:rsidR="00224569" w:rsidRPr="00B36627" w:rsidRDefault="00B659D8" w:rsidP="00224569">
      <w:pPr>
        <w:pStyle w:val="Brdtextmedindrag"/>
      </w:pPr>
      <w:r w:rsidRPr="00B36627">
        <w:t>1. har fått tillstånd att driva värdepappersrörelse genom att lämna falska uppgifter eller på annat otillbörligt sätt,</w:t>
      </w:r>
    </w:p>
    <w:p w14:paraId="46BDBDF9" w14:textId="77777777" w:rsidR="00224569" w:rsidRPr="008E1321" w:rsidRDefault="00B659D8" w:rsidP="00224569">
      <w:pPr>
        <w:pStyle w:val="Brdtextmedindrag"/>
      </w:pPr>
      <w:r w:rsidRPr="00B36627">
        <w:t>2. inte uppfyller kraven i 3 kap. 5 § första stycket eller har tillåtit en styrelseledamot, verkställande di</w:t>
      </w:r>
      <w:r w:rsidRPr="008E1321">
        <w:t xml:space="preserve">rektören eller ersättare för någon av dem att åta sig ett sådant uppdrag i bolaget eller kvarstå i bolaget </w:t>
      </w:r>
      <w:r w:rsidRPr="008E1321">
        <w:rPr>
          <w:spacing w:val="-4"/>
        </w:rPr>
        <w:t>trots att kraven i 3 kap. 1 § första stycket 5 eller 6 eller någon av 8 kap.</w:t>
      </w:r>
      <w:r w:rsidRPr="008E1321">
        <w:t xml:space="preserve"> 8 b–8 d §§ eller i föreskrifter som meddelats med stöd av 3 kap. 12 § 2 inte är uppfyllda,</w:t>
      </w:r>
    </w:p>
    <w:p w14:paraId="782DDED5" w14:textId="77777777" w:rsidR="00224569" w:rsidRPr="008E1321" w:rsidRDefault="00B659D8" w:rsidP="00224569">
      <w:pPr>
        <w:pStyle w:val="Brdtextmedindrag"/>
      </w:pPr>
      <w:r w:rsidRPr="008E1321">
        <w:t>3. åsidosatt sina skyldigheter enligt 5 kap. 4 §,</w:t>
      </w:r>
    </w:p>
    <w:tbl>
      <w:tblPr>
        <w:tblW w:w="5000" w:type="pct"/>
        <w:tblLook w:val="0000" w:firstRow="0" w:lastRow="0" w:firstColumn="0" w:lastColumn="0" w:noHBand="0" w:noVBand="0"/>
      </w:tblPr>
      <w:tblGrid>
        <w:gridCol w:w="2948"/>
        <w:gridCol w:w="2949"/>
      </w:tblGrid>
      <w:tr w:rsidR="00224569" w:rsidRPr="00CB52D0" w14:paraId="2FB1FB50" w14:textId="77777777" w:rsidTr="00224569">
        <w:tc>
          <w:tcPr>
            <w:tcW w:w="2500" w:type="pct"/>
            <w:shd w:val="clear" w:color="auto" w:fill="auto"/>
            <w:tcMar>
              <w:left w:w="0" w:type="dxa"/>
            </w:tcMar>
          </w:tcPr>
          <w:p w14:paraId="12CA885E" w14:textId="77777777" w:rsidR="00224569" w:rsidRPr="00A31F7D" w:rsidRDefault="00B659D8" w:rsidP="00224569">
            <w:pPr>
              <w:pStyle w:val="Brdtextmedindrag"/>
            </w:pPr>
            <w:r w:rsidRPr="008E1321">
              <w:rPr>
                <w:spacing w:val="-4"/>
              </w:rPr>
              <w:lastRenderedPageBreak/>
              <w:t>4. inte uppfyller kraven i någon</w:t>
            </w:r>
            <w:r w:rsidRPr="00A31F7D">
              <w:t xml:space="preserve"> av 8 kap. 3–6, 8 </w:t>
            </w:r>
            <w:r w:rsidRPr="00A31F7D">
              <w:rPr>
                <w:i/>
                <w:iCs/>
              </w:rPr>
              <w:t>eller 8 f </w:t>
            </w:r>
            <w:r w:rsidRPr="00A31F7D">
              <w:t>§§ eller i föreskrifter som meddelats med stöd av 8 kap. 35 § 1,</w:t>
            </w:r>
          </w:p>
        </w:tc>
        <w:tc>
          <w:tcPr>
            <w:tcW w:w="2500" w:type="pct"/>
            <w:shd w:val="clear" w:color="auto" w:fill="auto"/>
            <w:tcMar>
              <w:right w:w="0" w:type="dxa"/>
            </w:tcMar>
          </w:tcPr>
          <w:p w14:paraId="7EDE42B4" w14:textId="77777777" w:rsidR="00224569" w:rsidRPr="007D65E5" w:rsidRDefault="00B659D8" w:rsidP="00224569">
            <w:pPr>
              <w:pStyle w:val="Brdtextmedindrag"/>
              <w:rPr>
                <w:i/>
              </w:rPr>
            </w:pPr>
            <w:r w:rsidRPr="00A31F7D">
              <w:rPr>
                <w:spacing w:val="-4"/>
              </w:rPr>
              <w:t>4. inte uppfyller kraven i någon</w:t>
            </w:r>
            <w:r w:rsidRPr="007E7C9E">
              <w:t xml:space="preserve"> av 8 kap. 3–6 </w:t>
            </w:r>
            <w:r w:rsidRPr="001416BE">
              <w:rPr>
                <w:i/>
                <w:iCs/>
              </w:rPr>
              <w:t>eller</w:t>
            </w:r>
            <w:r w:rsidRPr="00105AC9">
              <w:t xml:space="preserve"> 8 §§ eller i </w:t>
            </w:r>
            <w:r w:rsidRPr="00DC3A78">
              <w:t>föreskrifter som meddelats med stöd av 8 kap. 35 § 1,</w:t>
            </w:r>
          </w:p>
        </w:tc>
      </w:tr>
    </w:tbl>
    <w:p w14:paraId="5A02F2B8" w14:textId="77777777" w:rsidR="00224569" w:rsidRPr="00CB52D0" w:rsidRDefault="00B659D8" w:rsidP="00224569">
      <w:pPr>
        <w:pStyle w:val="Brdtextmedindrag"/>
      </w:pPr>
      <w:r w:rsidRPr="00CB52D0">
        <w:t>5. i strid med 8 a kap. 2 eller 3 § låter bli att upprätta eller lämna in en återhämtningsplan eller en koncernåterhämtningsplan,</w:t>
      </w:r>
    </w:p>
    <w:p w14:paraId="3E2661B3" w14:textId="77777777" w:rsidR="00224569" w:rsidRPr="00CB52D0" w:rsidRDefault="00B659D8" w:rsidP="00224569">
      <w:pPr>
        <w:pStyle w:val="Brdtextmedindrag"/>
      </w:pPr>
      <w:r w:rsidRPr="00CB52D0">
        <w:t>6. i strid med 8 b kap. 11 § låter bli att anmäla att koncerninternt finansiellt stöd ska lämnas,</w:t>
      </w:r>
    </w:p>
    <w:p w14:paraId="617ED63C" w14:textId="77777777" w:rsidR="00224569" w:rsidRPr="00CB52D0" w:rsidRDefault="00B659D8" w:rsidP="00224569">
      <w:pPr>
        <w:pStyle w:val="Brdtextmedindrag"/>
      </w:pPr>
      <w:r w:rsidRPr="00CB52D0">
        <w:t>7. i strid med 23 kap. 3 c § låter bli att underrätta Finansinspek</w:t>
      </w:r>
      <w:r w:rsidRPr="00CB52D0">
        <w:softHyphen/>
        <w:t>tionen om att värdepappersbolaget fallerar eller sannolikt kommer att fallera,</w:t>
      </w:r>
    </w:p>
    <w:p w14:paraId="59ED9D34" w14:textId="77777777" w:rsidR="00224569" w:rsidRPr="00CB52D0" w:rsidRDefault="00B659D8" w:rsidP="00224569">
      <w:pPr>
        <w:pStyle w:val="Brdtextmedindrag"/>
      </w:pPr>
      <w:r w:rsidRPr="00CB52D0">
        <w:t>8. i strid med 24 kap. 5 § första stycket låter bli att till Finans</w:t>
      </w:r>
      <w:r w:rsidRPr="00CB52D0">
        <w:softHyphen/>
        <w:t>inspektionen anmäla sådana förvärv och avyttringar som avses där,</w:t>
      </w:r>
    </w:p>
    <w:p w14:paraId="0BB4B2D4" w14:textId="77777777" w:rsidR="00224569" w:rsidRPr="00CB52D0" w:rsidRDefault="00B659D8" w:rsidP="00224569">
      <w:pPr>
        <w:pStyle w:val="Brdtextmedindrag"/>
      </w:pPr>
      <w:r w:rsidRPr="00CB52D0">
        <w:t>9. i strid med 24 kap. 5 § tredje stycket låter bli att till Finans</w:t>
      </w:r>
      <w:r w:rsidRPr="00CB52D0">
        <w:softHyphen/>
        <w:t>inspektionen anmäla namnen på de ägare som har ett kvalificerat innehav av aktier i bolaget samt storleken på innehaven,</w:t>
      </w:r>
    </w:p>
    <w:tbl>
      <w:tblPr>
        <w:tblW w:w="5000" w:type="pct"/>
        <w:tblLook w:val="0000" w:firstRow="0" w:lastRow="0" w:firstColumn="0" w:lastColumn="0" w:noHBand="0" w:noVBand="0"/>
      </w:tblPr>
      <w:tblGrid>
        <w:gridCol w:w="2948"/>
        <w:gridCol w:w="2949"/>
      </w:tblGrid>
      <w:tr w:rsidR="00224569" w:rsidRPr="00CB52D0" w14:paraId="40559675" w14:textId="77777777" w:rsidTr="00224569">
        <w:tc>
          <w:tcPr>
            <w:tcW w:w="2500" w:type="pct"/>
            <w:shd w:val="clear" w:color="auto" w:fill="auto"/>
            <w:tcMar>
              <w:left w:w="0" w:type="dxa"/>
            </w:tcMar>
          </w:tcPr>
          <w:p w14:paraId="2E3D27D0" w14:textId="77777777" w:rsidR="00224569" w:rsidRPr="00CB52D0" w:rsidRDefault="00B659D8" w:rsidP="00224569">
            <w:pPr>
              <w:pStyle w:val="Brdtextmedindrag"/>
            </w:pPr>
            <w:r w:rsidRPr="00CB52D0">
              <w:t>10. gör betalningar till inne</w:t>
            </w:r>
            <w:r w:rsidRPr="00CB52D0">
              <w:softHyphen/>
              <w:t xml:space="preserve">havare av instrument som ingår i bolagets kapitalbas i strid med </w:t>
            </w:r>
            <w:r w:rsidRPr="00CB52D0">
              <w:rPr>
                <w:i/>
              </w:rPr>
              <w:t>8 </w:t>
            </w:r>
            <w:r w:rsidRPr="00CB52D0">
              <w:rPr>
                <w:i/>
                <w:spacing w:val="-4"/>
              </w:rPr>
              <w:t>kap. 3 och 4 §§ lagen (2014:966)</w:t>
            </w:r>
            <w:r w:rsidRPr="00CB52D0">
              <w:rPr>
                <w:i/>
              </w:rPr>
              <w:t xml:space="preserve"> om kapitalbuffertar eller arti</w:t>
            </w:r>
            <w:r w:rsidRPr="00CB52D0">
              <w:rPr>
                <w:i/>
              </w:rPr>
              <w:softHyphen/>
              <w:t>kel 28, 51 eller 63 i tillsynsförord</w:t>
            </w:r>
            <w:r w:rsidRPr="00CB52D0">
              <w:rPr>
                <w:i/>
              </w:rPr>
              <w:softHyphen/>
              <w:t>ningen</w:t>
            </w:r>
            <w:r w:rsidRPr="00CB52D0">
              <w:t xml:space="preserve">, när dessa artiklar </w:t>
            </w:r>
            <w:r w:rsidRPr="00CB52D0">
              <w:rPr>
                <w:spacing w:val="-4"/>
              </w:rPr>
              <w:t>för</w:t>
            </w:r>
            <w:r w:rsidRPr="00CB52D0">
              <w:rPr>
                <w:spacing w:val="-4"/>
              </w:rPr>
              <w:softHyphen/>
              <w:t>bjuder sådana betalningar till inne</w:t>
            </w:r>
            <w:r w:rsidRPr="00CB52D0">
              <w:rPr>
                <w:spacing w:val="-4"/>
              </w:rPr>
              <w:softHyphen/>
              <w:t>havare</w:t>
            </w:r>
            <w:r w:rsidRPr="00CB52D0">
              <w:t xml:space="preserve"> av instrument som ingår i kapitalbasen,</w:t>
            </w:r>
          </w:p>
        </w:tc>
        <w:tc>
          <w:tcPr>
            <w:tcW w:w="2500" w:type="pct"/>
            <w:shd w:val="clear" w:color="auto" w:fill="auto"/>
            <w:tcMar>
              <w:right w:w="0" w:type="dxa"/>
            </w:tcMar>
          </w:tcPr>
          <w:p w14:paraId="7B2D2443" w14:textId="77777777" w:rsidR="00224569" w:rsidRPr="00CB52D0" w:rsidRDefault="00B659D8" w:rsidP="00224569">
            <w:pPr>
              <w:pStyle w:val="Brdtextmedindrag"/>
            </w:pPr>
            <w:r w:rsidRPr="00CB52D0">
              <w:t>10. gör betalningar till inne</w:t>
            </w:r>
            <w:r w:rsidRPr="00CB52D0">
              <w:softHyphen/>
              <w:t xml:space="preserve">havare av instrument som ingår i bolagets kapitalbas i strid med </w:t>
            </w:r>
            <w:r w:rsidRPr="00CB52D0">
              <w:rPr>
                <w:i/>
              </w:rPr>
              <w:t>artikel 28, 52 eller 63 i värde</w:t>
            </w:r>
            <w:r w:rsidRPr="00CB52D0">
              <w:rPr>
                <w:i/>
              </w:rPr>
              <w:softHyphen/>
              <w:t>pappersbolagsförordningen</w:t>
            </w:r>
            <w:r w:rsidRPr="00CB52D0">
              <w:t>, när dessa artiklar förbjuder sådana betalningar till innehavare av in</w:t>
            </w:r>
            <w:r w:rsidRPr="00CB52D0">
              <w:softHyphen/>
              <w:t>strument som ingår i kapital</w:t>
            </w:r>
            <w:r w:rsidRPr="00CB52D0">
              <w:softHyphen/>
              <w:t>basen,</w:t>
            </w:r>
          </w:p>
          <w:p w14:paraId="0DD5060B" w14:textId="77777777" w:rsidR="00224569" w:rsidRPr="00CB52D0" w:rsidRDefault="00224569" w:rsidP="00224569">
            <w:pPr>
              <w:pStyle w:val="Brdtextmedindrag"/>
              <w:ind w:firstLine="0"/>
            </w:pPr>
          </w:p>
        </w:tc>
      </w:tr>
    </w:tbl>
    <w:p w14:paraId="2E79E4C4" w14:textId="77777777" w:rsidR="00224569" w:rsidRPr="00CB52D0" w:rsidRDefault="00B659D8" w:rsidP="00224569">
      <w:pPr>
        <w:pStyle w:val="Brdtextmedindrag"/>
      </w:pPr>
      <w:r w:rsidRPr="00CB52D0">
        <w:t xml:space="preserve">11. i strid med 28 kap. 1 § lagen (2015:1016) om resolution låter bli att lämna begärda upplysningar till Riksgäldskontoret, </w:t>
      </w:r>
    </w:p>
    <w:p w14:paraId="1549FA03" w14:textId="77777777" w:rsidR="00224569" w:rsidRPr="00CB52D0" w:rsidRDefault="00B659D8" w:rsidP="00224569">
      <w:pPr>
        <w:pStyle w:val="Brdtextmedindrag"/>
      </w:pPr>
      <w:r w:rsidRPr="00CB52D0">
        <w:t>12. har befunnits ansvarigt för en allvarlig, upprepad eller syste</w:t>
      </w:r>
      <w:r w:rsidRPr="00CB52D0">
        <w:softHyphen/>
        <w:t>matisk överträdelse av lagen (2017:630) om åtgärder mot penning</w:t>
      </w:r>
      <w:r w:rsidRPr="00CB52D0">
        <w:softHyphen/>
        <w:t>tvätt och finansiering av terrorism, eller föreskrifter som meddelats med stöd av den lagen,</w:t>
      </w:r>
    </w:p>
    <w:tbl>
      <w:tblPr>
        <w:tblW w:w="5000" w:type="pct"/>
        <w:tblLook w:val="0000" w:firstRow="0" w:lastRow="0" w:firstColumn="0" w:lastColumn="0" w:noHBand="0" w:noVBand="0"/>
      </w:tblPr>
      <w:tblGrid>
        <w:gridCol w:w="2948"/>
        <w:gridCol w:w="2949"/>
      </w:tblGrid>
      <w:tr w:rsidR="00224569" w:rsidRPr="00CB52D0" w14:paraId="19298151" w14:textId="77777777" w:rsidTr="00224569">
        <w:tc>
          <w:tcPr>
            <w:tcW w:w="2500" w:type="pct"/>
            <w:shd w:val="clear" w:color="auto" w:fill="auto"/>
            <w:tcMar>
              <w:left w:w="0" w:type="dxa"/>
            </w:tcMar>
          </w:tcPr>
          <w:p w14:paraId="52091184" w14:textId="77777777" w:rsidR="00224569" w:rsidRPr="00CB52D0" w:rsidRDefault="00B659D8" w:rsidP="00224569">
            <w:pPr>
              <w:pStyle w:val="Brdtextmedindrag"/>
              <w:rPr>
                <w:i/>
              </w:rPr>
            </w:pPr>
            <w:r w:rsidRPr="00CB52D0">
              <w:t>13. låter bli att lämna infor</w:t>
            </w:r>
            <w:r w:rsidRPr="00CB52D0">
              <w:softHyphen/>
              <w:t>mation till Finansinspektionen eller lämnar ofullständig eller fel</w:t>
            </w:r>
            <w:r w:rsidRPr="00CB52D0">
              <w:softHyphen/>
              <w:t>aktig information om efter</w:t>
            </w:r>
            <w:r w:rsidRPr="00CB52D0">
              <w:softHyphen/>
            </w:r>
            <w:r w:rsidRPr="00CB52D0">
              <w:rPr>
                <w:spacing w:val="-4"/>
              </w:rPr>
              <w:t>lev</w:t>
            </w:r>
            <w:r w:rsidRPr="00CB52D0">
              <w:rPr>
                <w:spacing w:val="-4"/>
              </w:rPr>
              <w:softHyphen/>
              <w:t>naden av skyldigheten att upp</w:t>
            </w:r>
            <w:r w:rsidRPr="00CB52D0">
              <w:rPr>
                <w:spacing w:val="-4"/>
              </w:rPr>
              <w:softHyphen/>
              <w:t>fylla</w:t>
            </w:r>
            <w:r w:rsidRPr="00CB52D0">
              <w:t xml:space="preserve"> kapitalbaskraven enligt artikel </w:t>
            </w:r>
            <w:r w:rsidRPr="00CB52D0">
              <w:rPr>
                <w:i/>
              </w:rPr>
              <w:t>92</w:t>
            </w:r>
            <w:r w:rsidRPr="00CB52D0">
              <w:t xml:space="preserve"> i </w:t>
            </w:r>
            <w:r w:rsidRPr="00CB52D0">
              <w:rPr>
                <w:i/>
              </w:rPr>
              <w:t>tillsynsförordningen</w:t>
            </w:r>
            <w:r w:rsidRPr="00CB52D0">
              <w:t>, i strid med artikel </w:t>
            </w:r>
            <w:r w:rsidRPr="00CB52D0">
              <w:rPr>
                <w:i/>
              </w:rPr>
              <w:t>99.1</w:t>
            </w:r>
            <w:r w:rsidRPr="00CB52D0">
              <w:t xml:space="preserve"> i den för</w:t>
            </w:r>
            <w:r w:rsidRPr="00CB52D0">
              <w:softHyphen/>
              <w:t>ordningen,</w:t>
            </w:r>
          </w:p>
        </w:tc>
        <w:tc>
          <w:tcPr>
            <w:tcW w:w="2500" w:type="pct"/>
            <w:shd w:val="clear" w:color="auto" w:fill="auto"/>
            <w:tcMar>
              <w:right w:w="0" w:type="dxa"/>
            </w:tcMar>
          </w:tcPr>
          <w:p w14:paraId="40F1D948" w14:textId="77777777" w:rsidR="00224569" w:rsidRPr="00CB52D0" w:rsidRDefault="00B659D8" w:rsidP="00224569">
            <w:pPr>
              <w:pStyle w:val="Brdtextmedindrag"/>
            </w:pPr>
            <w:r w:rsidRPr="00CB52D0">
              <w:t>13. låter bli att lämna infor</w:t>
            </w:r>
            <w:r w:rsidRPr="00CB52D0">
              <w:softHyphen/>
              <w:t>mation till Finansinspektionen eller lämnar ofullständig eller fel</w:t>
            </w:r>
            <w:r w:rsidRPr="00CB52D0">
              <w:softHyphen/>
              <w:t xml:space="preserve">aktig information om </w:t>
            </w:r>
            <w:r w:rsidRPr="00CB52D0">
              <w:rPr>
                <w:spacing w:val="-4"/>
              </w:rPr>
              <w:t>efter</w:t>
            </w:r>
            <w:r w:rsidRPr="00CB52D0">
              <w:rPr>
                <w:spacing w:val="-4"/>
              </w:rPr>
              <w:softHyphen/>
              <w:t>lev</w:t>
            </w:r>
            <w:r w:rsidRPr="00CB52D0">
              <w:rPr>
                <w:spacing w:val="-4"/>
              </w:rPr>
              <w:softHyphen/>
              <w:t>naden av skyldigheten att upp</w:t>
            </w:r>
            <w:r w:rsidRPr="00CB52D0">
              <w:rPr>
                <w:spacing w:val="-4"/>
              </w:rPr>
              <w:softHyphen/>
              <w:t>fylla</w:t>
            </w:r>
            <w:r w:rsidRPr="00CB52D0">
              <w:t xml:space="preserve"> kapitalbaskraven enligt </w:t>
            </w:r>
            <w:r w:rsidRPr="00CB52D0">
              <w:rPr>
                <w:spacing w:val="-4"/>
              </w:rPr>
              <w:t>arti</w:t>
            </w:r>
            <w:r w:rsidRPr="00CB52D0">
              <w:rPr>
                <w:spacing w:val="-4"/>
              </w:rPr>
              <w:softHyphen/>
              <w:t>kel </w:t>
            </w:r>
            <w:r w:rsidRPr="00CB52D0">
              <w:rPr>
                <w:i/>
                <w:spacing w:val="-4"/>
              </w:rPr>
              <w:t>11</w:t>
            </w:r>
            <w:r w:rsidRPr="00CB52D0">
              <w:rPr>
                <w:spacing w:val="-4"/>
              </w:rPr>
              <w:t xml:space="preserve"> i </w:t>
            </w:r>
            <w:r w:rsidRPr="00CB52D0">
              <w:rPr>
                <w:i/>
                <w:spacing w:val="-4"/>
              </w:rPr>
              <w:t>värdepappersbolags</w:t>
            </w:r>
            <w:r w:rsidRPr="00CB52D0">
              <w:rPr>
                <w:i/>
                <w:spacing w:val="-4"/>
              </w:rPr>
              <w:softHyphen/>
              <w:t>förord</w:t>
            </w:r>
            <w:r w:rsidRPr="00CB52D0">
              <w:rPr>
                <w:i/>
                <w:spacing w:val="-4"/>
              </w:rPr>
              <w:softHyphen/>
              <w:t>ningen</w:t>
            </w:r>
            <w:r w:rsidRPr="00CB52D0">
              <w:rPr>
                <w:spacing w:val="-4"/>
              </w:rPr>
              <w:t>, i strid med arti</w:t>
            </w:r>
            <w:r w:rsidRPr="00CB52D0">
              <w:rPr>
                <w:spacing w:val="-4"/>
              </w:rPr>
              <w:softHyphen/>
              <w:t>kel </w:t>
            </w:r>
            <w:r w:rsidRPr="00CB52D0">
              <w:rPr>
                <w:i/>
                <w:spacing w:val="-4"/>
              </w:rPr>
              <w:t>54.1 </w:t>
            </w:r>
            <w:r w:rsidRPr="00CB52D0">
              <w:rPr>
                <w:i/>
              </w:rPr>
              <w:t>b</w:t>
            </w:r>
            <w:r w:rsidRPr="00CB52D0">
              <w:t xml:space="preserve"> i den för</w:t>
            </w:r>
            <w:r w:rsidRPr="00CB52D0">
              <w:softHyphen/>
              <w:t>ordningen,</w:t>
            </w:r>
          </w:p>
        </w:tc>
      </w:tr>
      <w:tr w:rsidR="00224569" w:rsidRPr="00CB52D0" w14:paraId="56C79716" w14:textId="77777777" w:rsidTr="00224569">
        <w:tc>
          <w:tcPr>
            <w:tcW w:w="2500" w:type="pct"/>
            <w:shd w:val="clear" w:color="auto" w:fill="auto"/>
            <w:tcMar>
              <w:left w:w="0" w:type="dxa"/>
            </w:tcMar>
          </w:tcPr>
          <w:p w14:paraId="6852B1F4" w14:textId="77777777" w:rsidR="00224569" w:rsidRPr="00CB52D0" w:rsidRDefault="00B659D8" w:rsidP="00224569">
            <w:pPr>
              <w:pStyle w:val="Brdtextmedindrag"/>
            </w:pPr>
            <w:r w:rsidRPr="00CB52D0">
              <w:t xml:space="preserve">14. låter bli att </w:t>
            </w:r>
            <w:r w:rsidRPr="00CB52D0">
              <w:rPr>
                <w:i/>
              </w:rPr>
              <w:t>rapportera</w:t>
            </w:r>
            <w:r w:rsidRPr="00CB52D0">
              <w:t xml:space="preserve"> eller lämnar ofullständig eller felaktig information </w:t>
            </w:r>
            <w:r w:rsidRPr="00CB52D0">
              <w:rPr>
                <w:i/>
              </w:rPr>
              <w:t>till Finansinspektio</w:t>
            </w:r>
            <w:r w:rsidRPr="00CB52D0">
              <w:rPr>
                <w:i/>
              </w:rPr>
              <w:softHyphen/>
              <w:t>nen</w:t>
            </w:r>
            <w:r w:rsidRPr="00CB52D0">
              <w:t xml:space="preserve"> </w:t>
            </w:r>
            <w:r w:rsidRPr="00CB52D0">
              <w:rPr>
                <w:i/>
                <w:iCs/>
              </w:rPr>
              <w:t>när det gäller data som avses i artikel 101 i tillsynsförordningen</w:t>
            </w:r>
            <w:r w:rsidRPr="00CB52D0">
              <w:t>,</w:t>
            </w:r>
          </w:p>
        </w:tc>
        <w:tc>
          <w:tcPr>
            <w:tcW w:w="2500" w:type="pct"/>
            <w:shd w:val="clear" w:color="auto" w:fill="auto"/>
            <w:tcMar>
              <w:right w:w="0" w:type="dxa"/>
            </w:tcMar>
          </w:tcPr>
          <w:p w14:paraId="4781B9F4" w14:textId="77777777" w:rsidR="00224569" w:rsidRPr="00CB52D0" w:rsidRDefault="00B659D8" w:rsidP="00224569">
            <w:pPr>
              <w:pStyle w:val="Brdtextmedindrag"/>
            </w:pPr>
            <w:r w:rsidRPr="00CB52D0">
              <w:t xml:space="preserve">14. låter bli att </w:t>
            </w:r>
            <w:r w:rsidRPr="00CB52D0">
              <w:rPr>
                <w:i/>
              </w:rPr>
              <w:t>lämna infor</w:t>
            </w:r>
            <w:r w:rsidRPr="00CB52D0">
              <w:rPr>
                <w:i/>
              </w:rPr>
              <w:softHyphen/>
              <w:t xml:space="preserve">mation till Finansinspektionen </w:t>
            </w:r>
            <w:r w:rsidRPr="00CB52D0">
              <w:t>eller lämnar ofullständig eller fel</w:t>
            </w:r>
            <w:r w:rsidRPr="00CB52D0">
              <w:softHyphen/>
              <w:t xml:space="preserve">aktig information </w:t>
            </w:r>
            <w:r w:rsidRPr="00CB52D0">
              <w:rPr>
                <w:i/>
              </w:rPr>
              <w:t>om koncentra</w:t>
            </w:r>
            <w:r w:rsidRPr="00CB52D0">
              <w:rPr>
                <w:i/>
              </w:rPr>
              <w:softHyphen/>
              <w:t>tions</w:t>
            </w:r>
            <w:r w:rsidRPr="00CB52D0">
              <w:rPr>
                <w:i/>
              </w:rPr>
              <w:softHyphen/>
              <w:t>risker i strid med artikel 54 i värdepappersbolagsförordningen,</w:t>
            </w:r>
          </w:p>
        </w:tc>
      </w:tr>
      <w:tr w:rsidR="00224569" w:rsidRPr="00CB52D0" w14:paraId="41A95A4B" w14:textId="77777777" w:rsidTr="00224569">
        <w:tc>
          <w:tcPr>
            <w:tcW w:w="2500" w:type="pct"/>
            <w:shd w:val="clear" w:color="auto" w:fill="auto"/>
            <w:tcMar>
              <w:left w:w="0" w:type="dxa"/>
            </w:tcMar>
          </w:tcPr>
          <w:p w14:paraId="41FC11D7" w14:textId="77777777" w:rsidR="00224569" w:rsidRPr="00CB52D0" w:rsidRDefault="00B659D8" w:rsidP="00224569">
            <w:pPr>
              <w:pStyle w:val="Brdtextmedindrag"/>
            </w:pPr>
            <w:r w:rsidRPr="00CB52D0">
              <w:rPr>
                <w:iCs/>
              </w:rPr>
              <w:t>15.</w:t>
            </w:r>
            <w:r w:rsidRPr="00CB52D0">
              <w:rPr>
                <w:i/>
              </w:rPr>
              <w:t> låter bli att lämna informa</w:t>
            </w:r>
            <w:r w:rsidRPr="00CB52D0">
              <w:rPr>
                <w:i/>
              </w:rPr>
              <w:softHyphen/>
              <w:t>tion till Finans</w:t>
            </w:r>
            <w:r w:rsidRPr="00CB52D0">
              <w:rPr>
                <w:i/>
              </w:rPr>
              <w:softHyphen/>
              <w:t>inspektionen eller lämnar ofullständig eller felaktig information om en stor exponer</w:t>
            </w:r>
            <w:r w:rsidRPr="00CB52D0">
              <w:rPr>
                <w:i/>
              </w:rPr>
              <w:softHyphen/>
              <w:t xml:space="preserve">ing </w:t>
            </w:r>
            <w:r w:rsidRPr="00CB52D0">
              <w:rPr>
                <w:i/>
              </w:rPr>
              <w:lastRenderedPageBreak/>
              <w:t>i strid med artikel 394.1 i till</w:t>
            </w:r>
            <w:r w:rsidRPr="00CB52D0">
              <w:rPr>
                <w:i/>
              </w:rPr>
              <w:softHyphen/>
              <w:t>synsförordningen</w:t>
            </w:r>
            <w:r w:rsidRPr="00CB52D0">
              <w:t>,</w:t>
            </w:r>
          </w:p>
        </w:tc>
        <w:tc>
          <w:tcPr>
            <w:tcW w:w="2500" w:type="pct"/>
            <w:shd w:val="clear" w:color="auto" w:fill="auto"/>
            <w:tcMar>
              <w:right w:w="0" w:type="dxa"/>
            </w:tcMar>
          </w:tcPr>
          <w:p w14:paraId="7E453FB1" w14:textId="77777777" w:rsidR="00224569" w:rsidRPr="00CB52D0" w:rsidRDefault="00B659D8" w:rsidP="00224569">
            <w:pPr>
              <w:pStyle w:val="Brdtextmedindrag"/>
            </w:pPr>
            <w:r w:rsidRPr="00CB52D0">
              <w:rPr>
                <w:spacing w:val="-4"/>
              </w:rPr>
              <w:lastRenderedPageBreak/>
              <w:t>15. </w:t>
            </w:r>
            <w:r w:rsidRPr="00CB52D0">
              <w:rPr>
                <w:i/>
                <w:spacing w:val="-4"/>
              </w:rPr>
              <w:t>ådrar sig en koncentra</w:t>
            </w:r>
            <w:r w:rsidRPr="00CB52D0">
              <w:rPr>
                <w:i/>
                <w:spacing w:val="-4"/>
              </w:rPr>
              <w:softHyphen/>
              <w:t>tions</w:t>
            </w:r>
            <w:r w:rsidRPr="00CB52D0">
              <w:rPr>
                <w:i/>
                <w:spacing w:val="-4"/>
              </w:rPr>
              <w:softHyphen/>
              <w:t>risk</w:t>
            </w:r>
            <w:r w:rsidRPr="00CB52D0">
              <w:rPr>
                <w:i/>
              </w:rPr>
              <w:t xml:space="preserve"> som överstiger gränserna i artikel 37 i värdepappersbolags</w:t>
            </w:r>
            <w:r w:rsidRPr="00CB52D0">
              <w:rPr>
                <w:i/>
              </w:rPr>
              <w:softHyphen/>
              <w:t>förordningen</w:t>
            </w:r>
            <w:r w:rsidRPr="00CB52D0">
              <w:t>,</w:t>
            </w:r>
          </w:p>
        </w:tc>
      </w:tr>
      <w:tr w:rsidR="00224569" w:rsidRPr="00CB52D0" w14:paraId="5CB879F5" w14:textId="77777777" w:rsidTr="00224569">
        <w:tc>
          <w:tcPr>
            <w:tcW w:w="2500" w:type="pct"/>
            <w:shd w:val="clear" w:color="auto" w:fill="auto"/>
            <w:tcMar>
              <w:left w:w="0" w:type="dxa"/>
            </w:tcMar>
          </w:tcPr>
          <w:p w14:paraId="18F9C5CA" w14:textId="77777777" w:rsidR="00224569" w:rsidRPr="00CB52D0" w:rsidRDefault="00B659D8" w:rsidP="00224569">
            <w:pPr>
              <w:pStyle w:val="Brdtextmedindrag"/>
            </w:pPr>
            <w:r w:rsidRPr="00CB52D0">
              <w:t>16. </w:t>
            </w:r>
            <w:r w:rsidRPr="00CB52D0">
              <w:rPr>
                <w:i/>
              </w:rPr>
              <w:t>låter bli att lämna infor</w:t>
            </w:r>
            <w:r w:rsidRPr="00CB52D0">
              <w:rPr>
                <w:i/>
              </w:rPr>
              <w:softHyphen/>
              <w:t>m</w:t>
            </w:r>
            <w:r w:rsidRPr="00CB52D0">
              <w:rPr>
                <w:i/>
                <w:spacing w:val="-5"/>
              </w:rPr>
              <w:t>ation till Finansinspektionen eller</w:t>
            </w:r>
            <w:r w:rsidRPr="00CB52D0">
              <w:rPr>
                <w:i/>
              </w:rPr>
              <w:t xml:space="preserve"> lämnar ofullständig eller fel</w:t>
            </w:r>
            <w:r w:rsidRPr="00CB52D0">
              <w:rPr>
                <w:i/>
              </w:rPr>
              <w:softHyphen/>
              <w:t>aktig information om likviditet i strid med artikel 415.1 och 415.2 i till</w:t>
            </w:r>
            <w:r w:rsidRPr="00CB52D0">
              <w:rPr>
                <w:i/>
              </w:rPr>
              <w:softHyphen/>
              <w:t>synsförordningen</w:t>
            </w:r>
            <w:r w:rsidRPr="00CB52D0">
              <w:t>,</w:t>
            </w:r>
          </w:p>
        </w:tc>
        <w:tc>
          <w:tcPr>
            <w:tcW w:w="2500" w:type="pct"/>
            <w:shd w:val="clear" w:color="auto" w:fill="auto"/>
            <w:tcMar>
              <w:right w:w="0" w:type="dxa"/>
            </w:tcMar>
          </w:tcPr>
          <w:p w14:paraId="4125A85B" w14:textId="77777777" w:rsidR="00224569" w:rsidRPr="00CB52D0" w:rsidRDefault="00B659D8" w:rsidP="00224569">
            <w:pPr>
              <w:pStyle w:val="Brdtextmedindrag"/>
            </w:pPr>
            <w:r w:rsidRPr="00CB52D0">
              <w:rPr>
                <w:spacing w:val="-4"/>
              </w:rPr>
              <w:t>16. </w:t>
            </w:r>
            <w:r w:rsidRPr="00CB52D0">
              <w:rPr>
                <w:i/>
                <w:spacing w:val="-4"/>
              </w:rPr>
              <w:t>vid upprepade tillfällen eller</w:t>
            </w:r>
            <w:r w:rsidRPr="00CB52D0">
              <w:rPr>
                <w:i/>
              </w:rPr>
              <w:t xml:space="preserve"> systematiskt, i strid med </w:t>
            </w:r>
            <w:r w:rsidRPr="00CB52D0">
              <w:rPr>
                <w:i/>
                <w:spacing w:val="-2"/>
              </w:rPr>
              <w:t>artikel 43 i värdepappersbolagsförordningen</w:t>
            </w:r>
            <w:r w:rsidRPr="00CB52D0">
              <w:rPr>
                <w:i/>
              </w:rPr>
              <w:t>, underlåter att hålla likvida till</w:t>
            </w:r>
            <w:r w:rsidRPr="00CB52D0">
              <w:rPr>
                <w:i/>
              </w:rPr>
              <w:softHyphen/>
              <w:t>gångar</w:t>
            </w:r>
            <w:r w:rsidRPr="00CB52D0">
              <w:t xml:space="preserve">, </w:t>
            </w:r>
            <w:r w:rsidRPr="00CB52D0">
              <w:rPr>
                <w:i/>
              </w:rPr>
              <w:t>eller</w:t>
            </w:r>
          </w:p>
        </w:tc>
      </w:tr>
      <w:tr w:rsidR="00224569" w:rsidRPr="00CB52D0" w14:paraId="3DA7C67D" w14:textId="77777777" w:rsidTr="00224569">
        <w:tc>
          <w:tcPr>
            <w:tcW w:w="2500" w:type="pct"/>
            <w:shd w:val="clear" w:color="auto" w:fill="auto"/>
            <w:tcMar>
              <w:left w:w="0" w:type="dxa"/>
            </w:tcMar>
          </w:tcPr>
          <w:p w14:paraId="2C2B901C" w14:textId="77777777" w:rsidR="00224569" w:rsidRPr="00CB52D0" w:rsidRDefault="00B659D8" w:rsidP="00224569">
            <w:pPr>
              <w:pStyle w:val="Brdtextmedindrag"/>
            </w:pPr>
            <w:r w:rsidRPr="00CB52D0">
              <w:t>17. låter bli att lämna upp</w:t>
            </w:r>
            <w:r w:rsidRPr="00CB52D0">
              <w:softHyphen/>
              <w:t>g</w:t>
            </w:r>
            <w:r w:rsidRPr="00CB52D0">
              <w:rPr>
                <w:spacing w:val="-4"/>
              </w:rPr>
              <w:t>ifter till Finans</w:t>
            </w:r>
            <w:r w:rsidRPr="00CB52D0">
              <w:rPr>
                <w:spacing w:val="-4"/>
              </w:rPr>
              <w:softHyphen/>
              <w:t>inspektionen eller</w:t>
            </w:r>
            <w:r w:rsidRPr="00CB52D0">
              <w:t xml:space="preserve"> lämnar ofullständig eller felaktig information </w:t>
            </w:r>
            <w:r w:rsidRPr="00CB52D0">
              <w:rPr>
                <w:i/>
              </w:rPr>
              <w:t>om sin brutto</w:t>
            </w:r>
            <w:r w:rsidRPr="00CB52D0">
              <w:rPr>
                <w:i/>
              </w:rPr>
              <w:softHyphen/>
              <w:t>soli</w:t>
            </w:r>
            <w:r w:rsidRPr="00CB52D0">
              <w:rPr>
                <w:i/>
              </w:rPr>
              <w:softHyphen/>
              <w:t>di</w:t>
            </w:r>
            <w:r w:rsidRPr="00CB52D0">
              <w:rPr>
                <w:i/>
              </w:rPr>
              <w:softHyphen/>
              <w:t>tet i strid med artikel 430.1 i till</w:t>
            </w:r>
            <w:r w:rsidRPr="00CB52D0">
              <w:rPr>
                <w:i/>
              </w:rPr>
              <w:softHyphen/>
              <w:t>synsförordningen,</w:t>
            </w:r>
          </w:p>
        </w:tc>
        <w:tc>
          <w:tcPr>
            <w:tcW w:w="2500" w:type="pct"/>
            <w:shd w:val="clear" w:color="auto" w:fill="auto"/>
            <w:tcMar>
              <w:right w:w="0" w:type="dxa"/>
            </w:tcMar>
          </w:tcPr>
          <w:p w14:paraId="1E444F6D" w14:textId="77777777" w:rsidR="00224569" w:rsidRPr="00CB52D0" w:rsidRDefault="00B659D8" w:rsidP="00224569">
            <w:pPr>
              <w:pStyle w:val="Brdtextmedindrag"/>
            </w:pPr>
            <w:r w:rsidRPr="00CB52D0">
              <w:t xml:space="preserve">17. låter bli att lämna </w:t>
            </w:r>
            <w:r w:rsidRPr="00CB52D0">
              <w:rPr>
                <w:spacing w:val="-4"/>
              </w:rPr>
              <w:t>upp</w:t>
            </w:r>
            <w:r w:rsidRPr="00CB52D0">
              <w:rPr>
                <w:spacing w:val="-4"/>
              </w:rPr>
              <w:softHyphen/>
              <w:t>gifter till Finansinspektionen eller</w:t>
            </w:r>
            <w:r w:rsidRPr="00CB52D0">
              <w:t xml:space="preserve"> lämnar ofullständig eller felaktig information </w:t>
            </w:r>
            <w:r w:rsidRPr="00CB52D0">
              <w:rPr>
                <w:i/>
              </w:rPr>
              <w:t>i strid med bestäm</w:t>
            </w:r>
            <w:r w:rsidRPr="00CB52D0">
              <w:rPr>
                <w:i/>
              </w:rPr>
              <w:softHyphen/>
              <w:t>melserna i del sex i värde</w:t>
            </w:r>
            <w:r w:rsidRPr="00CB52D0">
              <w:rPr>
                <w:i/>
              </w:rPr>
              <w:softHyphen/>
              <w:t>pappers</w:t>
            </w:r>
            <w:r w:rsidRPr="00CB52D0">
              <w:rPr>
                <w:i/>
              </w:rPr>
              <w:softHyphen/>
              <w:t>bolagsförordningen.</w:t>
            </w:r>
          </w:p>
        </w:tc>
      </w:tr>
      <w:tr w:rsidR="00224569" w:rsidRPr="00CB52D0" w14:paraId="477B4C28" w14:textId="77777777" w:rsidTr="00224569">
        <w:tc>
          <w:tcPr>
            <w:tcW w:w="2500" w:type="pct"/>
            <w:shd w:val="clear" w:color="auto" w:fill="auto"/>
            <w:tcMar>
              <w:left w:w="0" w:type="dxa"/>
            </w:tcMar>
          </w:tcPr>
          <w:p w14:paraId="68768499" w14:textId="77777777" w:rsidR="00224569" w:rsidRPr="00CB52D0" w:rsidRDefault="00B659D8" w:rsidP="00224569">
            <w:pPr>
              <w:pStyle w:val="Brdtextmedindrag"/>
            </w:pPr>
            <w:r w:rsidRPr="00CB52D0">
              <w:rPr>
                <w:i/>
                <w:spacing w:val="-4"/>
              </w:rPr>
              <w:t>18. vid upprepade tillfällen eller</w:t>
            </w:r>
            <w:r w:rsidRPr="00CB52D0">
              <w:rPr>
                <w:i/>
              </w:rPr>
              <w:t xml:space="preserve"> systematiskt låter bli att hålla lik</w:t>
            </w:r>
            <w:r w:rsidRPr="00CB52D0">
              <w:rPr>
                <w:i/>
              </w:rPr>
              <w:softHyphen/>
              <w:t>vida tillgångar i strid med arti</w:t>
            </w:r>
            <w:r w:rsidRPr="00CB52D0">
              <w:rPr>
                <w:i/>
              </w:rPr>
              <w:softHyphen/>
              <w:t>kel 412 i tillsynsförordningen,</w:t>
            </w:r>
          </w:p>
        </w:tc>
        <w:tc>
          <w:tcPr>
            <w:tcW w:w="2500" w:type="pct"/>
            <w:shd w:val="clear" w:color="auto" w:fill="auto"/>
            <w:tcMar>
              <w:right w:w="0" w:type="dxa"/>
            </w:tcMar>
          </w:tcPr>
          <w:p w14:paraId="25C9BD99" w14:textId="77777777" w:rsidR="00224569" w:rsidRPr="00CB52D0" w:rsidRDefault="00224569" w:rsidP="00224569">
            <w:pPr>
              <w:pStyle w:val="Brdtextmedindrag"/>
            </w:pPr>
          </w:p>
        </w:tc>
      </w:tr>
      <w:tr w:rsidR="00224569" w:rsidRPr="00CB52D0" w14:paraId="2543DA46" w14:textId="77777777" w:rsidTr="00224569">
        <w:tc>
          <w:tcPr>
            <w:tcW w:w="2500" w:type="pct"/>
            <w:shd w:val="clear" w:color="auto" w:fill="auto"/>
            <w:tcMar>
              <w:left w:w="0" w:type="dxa"/>
            </w:tcMar>
          </w:tcPr>
          <w:p w14:paraId="60256F80" w14:textId="77777777" w:rsidR="00224569" w:rsidRPr="00CB52D0" w:rsidRDefault="00B659D8" w:rsidP="00224569">
            <w:pPr>
              <w:pStyle w:val="Brdtextmedindrag"/>
              <w:rPr>
                <w:i/>
              </w:rPr>
            </w:pPr>
            <w:r w:rsidRPr="00CB52D0">
              <w:rPr>
                <w:i/>
              </w:rPr>
              <w:t>19. utsätter sig för en exponer</w:t>
            </w:r>
            <w:r w:rsidRPr="00CB52D0">
              <w:rPr>
                <w:i/>
              </w:rPr>
              <w:softHyphen/>
              <w:t>ing som överskrider gränserna en</w:t>
            </w:r>
            <w:r w:rsidRPr="00CB52D0">
              <w:rPr>
                <w:i/>
              </w:rPr>
              <w:softHyphen/>
              <w:t>ligt artikel 395 i tillsynsförord</w:t>
            </w:r>
            <w:r w:rsidRPr="00CB52D0">
              <w:rPr>
                <w:i/>
              </w:rPr>
              <w:softHyphen/>
              <w:t>ningen,</w:t>
            </w:r>
          </w:p>
          <w:p w14:paraId="17335A98" w14:textId="77777777" w:rsidR="00224569" w:rsidRPr="00CB52D0" w:rsidRDefault="00B659D8" w:rsidP="00224569">
            <w:pPr>
              <w:pStyle w:val="Brdtextmedindrag"/>
              <w:rPr>
                <w:i/>
              </w:rPr>
            </w:pPr>
            <w:r w:rsidRPr="00CB52D0">
              <w:rPr>
                <w:i/>
                <w:spacing w:val="-4"/>
              </w:rPr>
              <w:t>20. är exponerat för kreditrisken i</w:t>
            </w:r>
            <w:r w:rsidRPr="00CB52D0">
              <w:rPr>
                <w:i/>
              </w:rPr>
              <w:t xml:space="preserve"> en värdepapperiseringsposition utan att uppfylla villkoren i </w:t>
            </w:r>
            <w:r w:rsidRPr="00CB52D0">
              <w:rPr>
                <w:i/>
                <w:spacing w:val="-4"/>
              </w:rPr>
              <w:t>arti</w:t>
            </w:r>
            <w:r w:rsidRPr="00CB52D0">
              <w:rPr>
                <w:i/>
                <w:spacing w:val="-4"/>
              </w:rPr>
              <w:softHyphen/>
              <w:t>kel 405 i tillsynsförordningen, eller</w:t>
            </w:r>
          </w:p>
          <w:p w14:paraId="28272B93" w14:textId="77777777" w:rsidR="00224569" w:rsidRPr="00CB52D0" w:rsidRDefault="00B659D8" w:rsidP="00224569">
            <w:pPr>
              <w:pStyle w:val="Brdtextmedindrag"/>
            </w:pPr>
            <w:r w:rsidRPr="00CB52D0">
              <w:rPr>
                <w:i/>
              </w:rPr>
              <w:t>21. låter bli att lämna infor</w:t>
            </w:r>
            <w:r w:rsidRPr="00CB52D0">
              <w:rPr>
                <w:i/>
              </w:rPr>
              <w:softHyphen/>
              <w:t>mation eller lämnar ofullständig eller felaktig information i strid med någon av artiklarna 431.1–431.3 och 451.1 i tillsynsförord</w:t>
            </w:r>
            <w:r w:rsidRPr="00CB52D0">
              <w:rPr>
                <w:i/>
              </w:rPr>
              <w:softHyphen/>
              <w:t>ningen.</w:t>
            </w:r>
          </w:p>
        </w:tc>
        <w:tc>
          <w:tcPr>
            <w:tcW w:w="2500" w:type="pct"/>
            <w:shd w:val="clear" w:color="auto" w:fill="auto"/>
            <w:tcMar>
              <w:right w:w="0" w:type="dxa"/>
            </w:tcMar>
          </w:tcPr>
          <w:p w14:paraId="01BF5C48" w14:textId="77777777" w:rsidR="00224569" w:rsidRPr="00CB52D0" w:rsidRDefault="00224569" w:rsidP="00224569">
            <w:pPr>
              <w:pStyle w:val="Brdtextmedindrag"/>
            </w:pPr>
          </w:p>
        </w:tc>
      </w:tr>
    </w:tbl>
    <w:p w14:paraId="3719780A" w14:textId="77777777" w:rsidR="00224569" w:rsidRPr="00CB52D0" w:rsidRDefault="00B659D8" w:rsidP="00224569">
      <w:pPr>
        <w:pStyle w:val="Brdtextmedindrag"/>
      </w:pPr>
      <w:r w:rsidRPr="00CB52D0">
        <w:t>Om en sådan person som avses i första stycket omfattas av tillstånds- eller underrättelseskyldighet enligt 24 kap. 1 eller 4 § för förvärv eller avyttring av aktier eller andelar i bolaget, ska första stycket 8 och 9 inte gälla för den personen i fråga om dessa aktier eller andelar.</w:t>
      </w:r>
    </w:p>
    <w:p w14:paraId="671EE27C" w14:textId="77777777" w:rsidR="00224569" w:rsidRPr="00CB52D0" w:rsidRDefault="00B659D8" w:rsidP="00224569">
      <w:pPr>
        <w:pStyle w:val="Brdtextmedindrag"/>
      </w:pPr>
      <w:r w:rsidRPr="00CB52D0">
        <w:t>Ett ingripande enligt första stycket får göras endast om bolagets överträdelse är allvarlig och personen i fråga uppsåtligen eller av grov oaktsamhet orsakat överträdelsen.</w:t>
      </w:r>
    </w:p>
    <w:p w14:paraId="26E39A7F" w14:textId="77777777" w:rsidR="00224569" w:rsidRPr="00CB52D0" w:rsidRDefault="00B659D8" w:rsidP="00224569">
      <w:pPr>
        <w:pStyle w:val="Brdtextmedindrag"/>
      </w:pPr>
      <w:r w:rsidRPr="00CB52D0">
        <w:t>Ingripande görs genom</w:t>
      </w:r>
    </w:p>
    <w:p w14:paraId="04AABFC0" w14:textId="77777777" w:rsidR="00224569" w:rsidRPr="00CB52D0" w:rsidRDefault="00B659D8" w:rsidP="00224569">
      <w:pPr>
        <w:pStyle w:val="Brdtextmedindrag"/>
      </w:pPr>
      <w:r w:rsidRPr="00CB52D0">
        <w:t>1. beslut att personen i fråga under en viss tid, lägst tre och högst tio år, eller, för upprepade allvarliga överträdelser enligt första stycket 1, 2, 3, 8 eller 9, permanent inte får vara styrelseledamot eller verkställande direktör i ett värdepappersbolag, eller ersättare för någon av dem, eller</w:t>
      </w:r>
    </w:p>
    <w:p w14:paraId="258AD269" w14:textId="77777777" w:rsidR="00224569" w:rsidRPr="00CB52D0" w:rsidRDefault="00B659D8" w:rsidP="00224569">
      <w:pPr>
        <w:pStyle w:val="Brdtextmedindrag"/>
      </w:pPr>
      <w:r w:rsidRPr="00CB52D0">
        <w:t>2. beslut om sanktionsavgift.</w:t>
      </w:r>
    </w:p>
    <w:p w14:paraId="59B6DFAF" w14:textId="77777777" w:rsidR="00224569" w:rsidRPr="00CB52D0" w:rsidRDefault="00B659D8" w:rsidP="00224569">
      <w:pPr>
        <w:pStyle w:val="Slutstreck"/>
      </w:pPr>
      <w:r w:rsidRPr="00CB52D0">
        <w:t>                      </w:t>
      </w:r>
    </w:p>
    <w:p w14:paraId="57B018BC" w14:textId="77777777" w:rsidR="00224569" w:rsidRPr="00CB52D0" w:rsidRDefault="00B659D8" w:rsidP="00224569">
      <w:pPr>
        <w:pStyle w:val="Brdtextmedindrag"/>
      </w:pPr>
      <w:r w:rsidRPr="00CB52D0">
        <w:t>1. Denna lag träder i kraft den 1 december 2020 i fråga om 13 kap. 1 i § och i övrigt den 26 juni 2021.</w:t>
      </w:r>
    </w:p>
    <w:p w14:paraId="19B1CE2C" w14:textId="77777777" w:rsidR="00224569" w:rsidRPr="00CB52D0" w:rsidRDefault="00B659D8" w:rsidP="00224569">
      <w:pPr>
        <w:pStyle w:val="Brdtextmedindrag"/>
      </w:pPr>
      <w:r w:rsidRPr="00CB52D0">
        <w:t xml:space="preserve">2. För värdepappersbolag som har fått tillstånd enligt denna lag före den 24 december 2019 gäller kravet på ansökan om tillstånd som </w:t>
      </w:r>
      <w:r w:rsidRPr="00CB52D0">
        <w:lastRenderedPageBreak/>
        <w:t xml:space="preserve">värdepappersinriktat kreditinstitut enligt 2 kap. 1 c § från den 27 december 2020. Sådana bolag ska fram till dess lagen träder i kraft </w:t>
      </w:r>
      <w:r w:rsidRPr="00CB52D0">
        <w:rPr>
          <w:spacing w:val="-4"/>
        </w:rPr>
        <w:t>tillämpa 6 kap. 1–3 och 4–7 §§ lagen (2004:297) om bank- och finan</w:t>
      </w:r>
      <w:r w:rsidRPr="00CB52D0">
        <w:rPr>
          <w:spacing w:val="-4"/>
        </w:rPr>
        <w:softHyphen/>
        <w:t>sieringsrörelse samt de bestämmelser i lagen (2014:968) om särskild</w:t>
      </w:r>
      <w:r w:rsidRPr="00CB52D0">
        <w:t xml:space="preserve"> </w:t>
      </w:r>
      <w:r w:rsidRPr="00CB52D0">
        <w:rPr>
          <w:spacing w:val="-4"/>
        </w:rPr>
        <w:t>tillsyn över kreditinstitut och värdepappersbolag och lagen (2014:966)</w:t>
      </w:r>
      <w:r w:rsidRPr="00CB52D0">
        <w:t xml:space="preserve"> </w:t>
      </w:r>
      <w:r w:rsidRPr="00CB52D0">
        <w:rPr>
          <w:spacing w:val="-2"/>
        </w:rPr>
        <w:t>om kapitalbuffertar som avser kreditinstitut. Av tillsynsförordningen</w:t>
      </w:r>
      <w:r w:rsidRPr="00CB52D0">
        <w:t xml:space="preserve"> följer att även den förordningen ska tillämpas. </w:t>
      </w:r>
    </w:p>
    <w:p w14:paraId="553F3AB6" w14:textId="77777777" w:rsidR="00224569" w:rsidRPr="00CB52D0" w:rsidRDefault="00B659D8" w:rsidP="00224569">
      <w:pPr>
        <w:pStyle w:val="Brdtextmedindrag"/>
      </w:pPr>
      <w:r w:rsidRPr="00CB52D0">
        <w:t>3. För värdepappersbolag som vid ikraftträdandet av denna lag uppfyller kriterierna för att vara ett litet och icke-sammanlänkat värdepappersbolag enligt artikel 12.1 i värdepappersbolagsförord</w:t>
      </w:r>
      <w:r w:rsidRPr="00CB52D0">
        <w:softHyphen/>
        <w:t>ningen gäller undantaget i 8 kap. 1 a § första stycket omedelbart.</w:t>
      </w:r>
    </w:p>
    <w:p w14:paraId="4001AC5B" w14:textId="77777777" w:rsidR="00224569" w:rsidRDefault="00224569" w:rsidP="00224569">
      <w:pPr>
        <w:pStyle w:val="Brdtext"/>
      </w:pPr>
    </w:p>
    <w:p w14:paraId="6F4A18D0" w14:textId="77777777" w:rsidR="00224569" w:rsidRDefault="00224569" w:rsidP="00224569">
      <w:pPr>
        <w:pStyle w:val="Brdtextmedindrag"/>
        <w:sectPr w:rsidR="00224569" w:rsidSect="00155500">
          <w:headerReference w:type="even" r:id="rId183"/>
          <w:headerReference w:type="default" r:id="rId184"/>
          <w:footerReference w:type="even" r:id="rId185"/>
          <w:footerReference w:type="default" r:id="rId186"/>
          <w:headerReference w:type="first" r:id="rId187"/>
          <w:footerReference w:type="first" r:id="rId188"/>
          <w:footnotePr>
            <w:numRestart w:val="eachSect"/>
          </w:footnotePr>
          <w:pgSz w:w="9356" w:h="13721" w:code="9"/>
          <w:pgMar w:top="794" w:right="2438" w:bottom="1191" w:left="1021" w:header="0" w:footer="709" w:gutter="0"/>
          <w:cols w:space="708"/>
          <w:docGrid w:linePitch="360"/>
        </w:sectPr>
      </w:pPr>
    </w:p>
    <w:p w14:paraId="50F4F608" w14:textId="77777777" w:rsidR="00224569" w:rsidRPr="00B36627" w:rsidRDefault="00B659D8" w:rsidP="00224569">
      <w:pPr>
        <w:pStyle w:val="Rubrik2utannumrering"/>
        <w:spacing w:before="0"/>
      </w:pPr>
      <w:r w:rsidRPr="00BD5D70">
        <w:lastRenderedPageBreak/>
        <w:t>Förslag till lag om ändring i lagen (2014:968) om särskild tillsyn över</w:t>
      </w:r>
      <w:r w:rsidRPr="00B36627">
        <w:t xml:space="preserve"> kreditinstitut och värdepappersbolag</w:t>
      </w:r>
    </w:p>
    <w:p w14:paraId="608F602E" w14:textId="77777777" w:rsidR="00224569" w:rsidRPr="00B36627" w:rsidRDefault="00B659D8" w:rsidP="00224569">
      <w:pPr>
        <w:pStyle w:val="Brdtext"/>
      </w:pPr>
      <w:r w:rsidRPr="00B36627">
        <w:t>Härigenom föreskrivs</w:t>
      </w:r>
      <w:r w:rsidRPr="00BD5D70">
        <w:rPr>
          <w:rStyle w:val="Fotnotsreferens"/>
        </w:rPr>
        <w:footnoteReference w:id="102"/>
      </w:r>
      <w:r w:rsidRPr="00BD5D70">
        <w:t xml:space="preserve"> i fråga om lagen (2014:968) om</w:t>
      </w:r>
      <w:r w:rsidRPr="00B36627">
        <w:t xml:space="preserve"> särskild till</w:t>
      </w:r>
      <w:r w:rsidRPr="00B36627">
        <w:softHyphen/>
        <w:t>syn över kreditinstitut och värdepappersbolag</w:t>
      </w:r>
    </w:p>
    <w:p w14:paraId="7769A54A" w14:textId="77777777" w:rsidR="00224569" w:rsidRPr="00B36627" w:rsidRDefault="00B659D8" w:rsidP="00224569">
      <w:pPr>
        <w:pStyle w:val="Brdtextmedindrag"/>
        <w:jc w:val="left"/>
      </w:pPr>
      <w:r w:rsidRPr="00B36627">
        <w:rPr>
          <w:i/>
        </w:rPr>
        <w:t xml:space="preserve">dels </w:t>
      </w:r>
      <w:r w:rsidRPr="00B36627">
        <w:t>att nuvarande 3 kap. 5 § ska betecknas 3 kap. 6 §,</w:t>
      </w:r>
      <w:r w:rsidRPr="00B36627">
        <w:rPr>
          <w:i/>
        </w:rPr>
        <w:t xml:space="preserve"> </w:t>
      </w:r>
    </w:p>
    <w:p w14:paraId="2AF70D42" w14:textId="77777777" w:rsidR="00224569" w:rsidRPr="008E1321" w:rsidRDefault="00B659D8" w:rsidP="00224569">
      <w:pPr>
        <w:pStyle w:val="Brdtextmedindrag"/>
      </w:pPr>
      <w:r w:rsidRPr="00B36627">
        <w:rPr>
          <w:i/>
        </w:rPr>
        <w:t xml:space="preserve">dels </w:t>
      </w:r>
      <w:r w:rsidRPr="00B36627">
        <w:t>att 1 kap. 1, 2 och 6 §§, 2 kap. 1 och 3 §§, 3 kap. 1–5 §§, den nya 3 kap. 6 §, 4 kap. 1–4 §§, 5 kap. 1–6 §§, 6 kap. 1, 4, 5, 8, 10 och 11 §§, 7 kap. 1 §, 8 kap. 1, 2 och 4 §§, 9 kap. 1 §, 10 kap. 2 § och rubriken till 5 kap. och den nya 3 kap. 6 § ska ha följande lydelse,</w:t>
      </w:r>
    </w:p>
    <w:p w14:paraId="62C45CBD" w14:textId="77777777" w:rsidR="00224569" w:rsidRPr="008E1321" w:rsidRDefault="00B659D8" w:rsidP="00224569">
      <w:pPr>
        <w:pStyle w:val="Brdtextmedindrag"/>
      </w:pPr>
      <w:r w:rsidRPr="008E1321">
        <w:rPr>
          <w:i/>
        </w:rPr>
        <w:t xml:space="preserve">dels </w:t>
      </w:r>
      <w:r w:rsidRPr="008E1321">
        <w:t>att det ska införas ett nytt kapitel, 5 a kap, nio nya paragrafer, 1 kap. 5 a och 5 b §§, 2 kap. 1 a–1 c och 2 a §§, 7 kap. 4 och 5 §§ och 10 kap. 1 a §, och närmast efter rubriken till 3 kap. och närmast före 3 kap. 5 § nya rubriker av följande lydelse.</w:t>
      </w:r>
    </w:p>
    <w:p w14:paraId="2226AE9B" w14:textId="77777777" w:rsidR="00224569" w:rsidRPr="008E1321"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2682A1EB" w14:textId="77777777" w:rsidTr="00224569">
        <w:tc>
          <w:tcPr>
            <w:tcW w:w="2500" w:type="pct"/>
            <w:shd w:val="clear" w:color="auto" w:fill="auto"/>
            <w:tcMar>
              <w:left w:w="0" w:type="dxa"/>
            </w:tcMar>
          </w:tcPr>
          <w:p w14:paraId="41053205" w14:textId="77777777" w:rsidR="00224569" w:rsidRPr="008E1321" w:rsidRDefault="00B659D8" w:rsidP="00224569">
            <w:pPr>
              <w:pStyle w:val="Brdtext"/>
              <w:rPr>
                <w:i/>
              </w:rPr>
            </w:pPr>
            <w:r w:rsidRPr="008E1321">
              <w:rPr>
                <w:i/>
              </w:rPr>
              <w:t>Nuvarande lydelse</w:t>
            </w:r>
          </w:p>
        </w:tc>
        <w:tc>
          <w:tcPr>
            <w:tcW w:w="2500" w:type="pct"/>
            <w:shd w:val="clear" w:color="auto" w:fill="auto"/>
            <w:tcMar>
              <w:right w:w="0" w:type="dxa"/>
            </w:tcMar>
          </w:tcPr>
          <w:p w14:paraId="7F5CCF1E" w14:textId="77777777" w:rsidR="00224569" w:rsidRPr="008E1321" w:rsidRDefault="00B659D8" w:rsidP="00224569">
            <w:pPr>
              <w:pStyle w:val="Brdtext"/>
              <w:rPr>
                <w:i/>
              </w:rPr>
            </w:pPr>
            <w:r w:rsidRPr="008E1321">
              <w:rPr>
                <w:i/>
              </w:rPr>
              <w:t>Föreslagen lydelse</w:t>
            </w:r>
          </w:p>
        </w:tc>
      </w:tr>
    </w:tbl>
    <w:p w14:paraId="7C8A7D20" w14:textId="77777777" w:rsidR="00224569" w:rsidRPr="00CB52D0" w:rsidRDefault="00B659D8" w:rsidP="00224569">
      <w:pPr>
        <w:pStyle w:val="Brdtext"/>
        <w:spacing w:before="270"/>
        <w:jc w:val="center"/>
        <w:rPr>
          <w:b/>
        </w:rPr>
      </w:pPr>
      <w:r w:rsidRPr="00CB52D0">
        <w:rPr>
          <w:b/>
        </w:rPr>
        <w:t>1 kap.</w:t>
      </w:r>
    </w:p>
    <w:p w14:paraId="67EF1CC6" w14:textId="77777777" w:rsidR="00224569" w:rsidRPr="00CB52D0" w:rsidRDefault="00B659D8" w:rsidP="00224569">
      <w:pPr>
        <w:pStyle w:val="Brdtext"/>
        <w:jc w:val="center"/>
      </w:pPr>
      <w:r w:rsidRPr="00CB52D0">
        <w:t>1 §</w:t>
      </w:r>
    </w:p>
    <w:tbl>
      <w:tblPr>
        <w:tblW w:w="5000" w:type="pct"/>
        <w:tblLook w:val="0000" w:firstRow="0" w:lastRow="0" w:firstColumn="0" w:lastColumn="0" w:noHBand="0" w:noVBand="0"/>
      </w:tblPr>
      <w:tblGrid>
        <w:gridCol w:w="2948"/>
        <w:gridCol w:w="2949"/>
      </w:tblGrid>
      <w:tr w:rsidR="00224569" w:rsidRPr="00CB52D0" w14:paraId="73B7266E" w14:textId="77777777" w:rsidTr="00224569">
        <w:tc>
          <w:tcPr>
            <w:tcW w:w="2500" w:type="pct"/>
            <w:shd w:val="clear" w:color="auto" w:fill="auto"/>
            <w:tcMar>
              <w:left w:w="0" w:type="dxa"/>
            </w:tcMar>
          </w:tcPr>
          <w:p w14:paraId="5B2FC459" w14:textId="77777777" w:rsidR="00224569" w:rsidRPr="00B36627" w:rsidRDefault="00B659D8" w:rsidP="00224569">
            <w:pPr>
              <w:pStyle w:val="Brdtextmedindrag"/>
            </w:pPr>
            <w:r w:rsidRPr="00CB52D0">
              <w:rPr>
                <w:spacing w:val="-4"/>
              </w:rPr>
              <w:t>I denna lag finns bestämmelser</w:t>
            </w:r>
            <w:r w:rsidRPr="00CB52D0">
              <w:t xml:space="preserve"> som kompletterar Europaparla</w:t>
            </w:r>
            <w:r w:rsidRPr="00CB52D0">
              <w:softHyphen/>
              <w:t>mentets och rådets förordning (EU) nr 575/2013 av den 26 juni 2013 om tillsynskrav för kredit</w:t>
            </w:r>
            <w:r w:rsidRPr="00CB52D0">
              <w:softHyphen/>
              <w:t xml:space="preserve">institut </w:t>
            </w:r>
            <w:r w:rsidRPr="00CB52D0">
              <w:rPr>
                <w:i/>
              </w:rPr>
              <w:t xml:space="preserve">och värdepappersföretag </w:t>
            </w:r>
            <w:r w:rsidRPr="00CB52D0">
              <w:t>och om ändring av förordning (EU) nr 648/2012</w:t>
            </w:r>
            <w:r w:rsidRPr="00BD5D70">
              <w:rPr>
                <w:rStyle w:val="Fotnotsreferens"/>
              </w:rPr>
              <w:footnoteReference w:id="103"/>
            </w:r>
            <w:r w:rsidRPr="00BD5D70">
              <w:t xml:space="preserve"> (tillsynsför</w:t>
            </w:r>
            <w:r w:rsidRPr="00BD5D70">
              <w:softHyphen/>
              <w:t>ordningen).</w:t>
            </w:r>
          </w:p>
        </w:tc>
        <w:tc>
          <w:tcPr>
            <w:tcW w:w="2500" w:type="pct"/>
            <w:shd w:val="clear" w:color="auto" w:fill="auto"/>
            <w:tcMar>
              <w:right w:w="0" w:type="dxa"/>
            </w:tcMar>
          </w:tcPr>
          <w:p w14:paraId="528C842A" w14:textId="77777777" w:rsidR="00224569" w:rsidRPr="00B36627" w:rsidRDefault="00B659D8" w:rsidP="00224569">
            <w:pPr>
              <w:pStyle w:val="Brdtextmedindrag"/>
            </w:pPr>
            <w:r w:rsidRPr="00B36627">
              <w:rPr>
                <w:spacing w:val="-6"/>
              </w:rPr>
              <w:t>I denna lag finns bestämmelser</w:t>
            </w:r>
            <w:r w:rsidRPr="00B36627">
              <w:t xml:space="preserve"> som kompletterar Europaparla</w:t>
            </w:r>
            <w:r w:rsidRPr="00B36627">
              <w:softHyphen/>
              <w:t>mentets och rådets förordning (EU) nr 575/2013 av den 26 juni 2013 om tillsynskrav för kredit</w:t>
            </w:r>
            <w:r w:rsidRPr="00B36627">
              <w:softHyphen/>
              <w:t>institut och om ändring av för</w:t>
            </w:r>
            <w:r w:rsidRPr="00B36627">
              <w:softHyphen/>
              <w:t>ordning (EU) nr </w:t>
            </w:r>
            <w:r w:rsidRPr="00B36627">
              <w:rPr>
                <w:spacing w:val="-4"/>
              </w:rPr>
              <w:t>648/2012</w:t>
            </w:r>
            <w:r w:rsidRPr="00BD5D70">
              <w:rPr>
                <w:rStyle w:val="Fotnotsreferens"/>
                <w:spacing w:val="-4"/>
              </w:rPr>
              <w:footnoteReference w:id="104"/>
            </w:r>
            <w:r w:rsidRPr="00BD5D70">
              <w:rPr>
                <w:spacing w:val="-4"/>
              </w:rPr>
              <w:t xml:space="preserve"> </w:t>
            </w:r>
            <w:r w:rsidRPr="00B36627">
              <w:rPr>
                <w:spacing w:val="-6"/>
              </w:rPr>
              <w:t>(till</w:t>
            </w:r>
            <w:r w:rsidRPr="00B36627">
              <w:rPr>
                <w:spacing w:val="-6"/>
              </w:rPr>
              <w:softHyphen/>
              <w:t xml:space="preserve">synsförordningen) </w:t>
            </w:r>
            <w:r w:rsidRPr="00B36627">
              <w:rPr>
                <w:i/>
                <w:iCs/>
                <w:spacing w:val="-6"/>
              </w:rPr>
              <w:t>och Europa</w:t>
            </w:r>
            <w:r w:rsidRPr="00B36627">
              <w:rPr>
                <w:i/>
                <w:iCs/>
                <w:spacing w:val="-6"/>
              </w:rPr>
              <w:softHyphen/>
              <w:t>parlamentets</w:t>
            </w:r>
            <w:r w:rsidRPr="00B36627">
              <w:rPr>
                <w:i/>
                <w:iCs/>
                <w:spacing w:val="-2"/>
              </w:rPr>
              <w:t xml:space="preserve"> och </w:t>
            </w:r>
            <w:r w:rsidRPr="00B36627">
              <w:rPr>
                <w:i/>
                <w:iCs/>
                <w:spacing w:val="-5"/>
              </w:rPr>
              <w:t>rådets förordning (EU) 2019/2033</w:t>
            </w:r>
            <w:r w:rsidRPr="00B36627">
              <w:rPr>
                <w:i/>
                <w:iCs/>
              </w:rPr>
              <w:t xml:space="preserve"> av den </w:t>
            </w:r>
            <w:r w:rsidRPr="00B36627">
              <w:rPr>
                <w:i/>
                <w:iCs/>
                <w:spacing w:val="-4"/>
              </w:rPr>
              <w:t>27 november 2019 om tillsynskrav</w:t>
            </w:r>
            <w:r w:rsidRPr="00B36627">
              <w:rPr>
                <w:i/>
                <w:iCs/>
              </w:rPr>
              <w:t xml:space="preserve"> för värdepappersföretag </w:t>
            </w:r>
            <w:r w:rsidRPr="00B36627">
              <w:rPr>
                <w:i/>
                <w:iCs/>
                <w:spacing w:val="-4"/>
              </w:rPr>
              <w:t>och om ändring av förordningarna</w:t>
            </w:r>
            <w:r w:rsidRPr="00B36627">
              <w:rPr>
                <w:i/>
                <w:iCs/>
              </w:rPr>
              <w:t xml:space="preserve"> (EU) </w:t>
            </w:r>
            <w:r w:rsidRPr="008E1321">
              <w:rPr>
                <w:i/>
                <w:iCs/>
                <w:spacing w:val="-6"/>
              </w:rPr>
              <w:t>nr 1093/2010,</w:t>
            </w:r>
            <w:r w:rsidRPr="008E1321">
              <w:rPr>
                <w:spacing w:val="-6"/>
              </w:rPr>
              <w:t xml:space="preserve"> </w:t>
            </w:r>
            <w:r w:rsidRPr="008E1321">
              <w:rPr>
                <w:i/>
                <w:iCs/>
                <w:spacing w:val="-6"/>
              </w:rPr>
              <w:t>(EU) nr </w:t>
            </w:r>
            <w:r w:rsidRPr="008E1321">
              <w:rPr>
                <w:spacing w:val="-6"/>
              </w:rPr>
              <w:t>575/2013,</w:t>
            </w:r>
            <w:r w:rsidRPr="008E1321">
              <w:t xml:space="preserve"> (EU) nr 600/2014 och (EU) </w:t>
            </w:r>
            <w:r w:rsidRPr="008E1321">
              <w:rPr>
                <w:spacing w:val="-4"/>
              </w:rPr>
              <w:t>nr 806/2014</w:t>
            </w:r>
            <w:r w:rsidRPr="00BD5D70">
              <w:rPr>
                <w:rStyle w:val="Fotnotsreferens"/>
                <w:spacing w:val="-6"/>
              </w:rPr>
              <w:footnoteReference w:id="105"/>
            </w:r>
            <w:r w:rsidRPr="00BD5D70">
              <w:rPr>
                <w:spacing w:val="-6"/>
              </w:rPr>
              <w:t xml:space="preserve"> </w:t>
            </w:r>
            <w:r w:rsidRPr="00B36627">
              <w:rPr>
                <w:i/>
                <w:iCs/>
                <w:spacing w:val="-6"/>
              </w:rPr>
              <w:t>(värdepappersbolags</w:t>
            </w:r>
            <w:r w:rsidRPr="00B36627">
              <w:rPr>
                <w:i/>
                <w:iCs/>
                <w:spacing w:val="-6"/>
              </w:rPr>
              <w:softHyphen/>
              <w:t>förordningen</w:t>
            </w:r>
            <w:r w:rsidRPr="00B36627">
              <w:rPr>
                <w:i/>
                <w:iCs/>
              </w:rPr>
              <w:t>).</w:t>
            </w:r>
          </w:p>
        </w:tc>
      </w:tr>
      <w:tr w:rsidR="00224569" w:rsidRPr="00CB52D0" w14:paraId="4B07052E" w14:textId="77777777" w:rsidTr="00224569">
        <w:tc>
          <w:tcPr>
            <w:tcW w:w="2500" w:type="pct"/>
            <w:shd w:val="clear" w:color="auto" w:fill="auto"/>
            <w:tcMar>
              <w:left w:w="0" w:type="dxa"/>
            </w:tcMar>
          </w:tcPr>
          <w:p w14:paraId="544A4EBC" w14:textId="77777777" w:rsidR="00224569" w:rsidRPr="00B36627" w:rsidRDefault="00B659D8" w:rsidP="00224569">
            <w:pPr>
              <w:pStyle w:val="Brdtextmedindrag"/>
              <w:rPr>
                <w:spacing w:val="-4"/>
              </w:rPr>
            </w:pPr>
            <w:r w:rsidRPr="00CB52D0">
              <w:rPr>
                <w:spacing w:val="-4"/>
              </w:rPr>
              <w:t>Lagen innehåller också be</w:t>
            </w:r>
            <w:r w:rsidRPr="00CB52D0">
              <w:rPr>
                <w:spacing w:val="-4"/>
              </w:rPr>
              <w:softHyphen/>
              <w:t>stämmelser</w:t>
            </w:r>
            <w:r w:rsidRPr="00CB52D0">
              <w:t xml:space="preserve"> som genomför delar </w:t>
            </w:r>
            <w:r w:rsidRPr="00CB52D0">
              <w:rPr>
                <w:spacing w:val="-4"/>
              </w:rPr>
              <w:t>av Europaparlamentets och rådets</w:t>
            </w:r>
            <w:r w:rsidRPr="00CB52D0">
              <w:t xml:space="preserve"> direktiv 2013/36/EU av den 26 juni 2013 om behörighet att utöva verksamhet i kredit</w:t>
            </w:r>
            <w:r w:rsidRPr="00CB52D0">
              <w:softHyphen/>
              <w:t xml:space="preserve">institut och om tillsyn av kreditinstitut </w:t>
            </w:r>
            <w:r w:rsidRPr="00CB52D0">
              <w:rPr>
                <w:i/>
              </w:rPr>
              <w:t xml:space="preserve">och </w:t>
            </w:r>
            <w:r w:rsidRPr="00CB52D0">
              <w:rPr>
                <w:i/>
              </w:rPr>
              <w:lastRenderedPageBreak/>
              <w:t>värdepappers</w:t>
            </w:r>
            <w:r w:rsidRPr="00CB52D0">
              <w:rPr>
                <w:i/>
              </w:rPr>
              <w:softHyphen/>
              <w:t>företag</w:t>
            </w:r>
            <w:r w:rsidRPr="00CB52D0">
              <w:t>, om änd</w:t>
            </w:r>
            <w:r w:rsidRPr="00CB52D0">
              <w:softHyphen/>
              <w:t>ring av direktiv 2002/87/EG och om upp</w:t>
            </w:r>
            <w:r w:rsidRPr="00CB52D0">
              <w:softHyphen/>
              <w:t xml:space="preserve">hävande av </w:t>
            </w:r>
            <w:r w:rsidRPr="00CB52D0">
              <w:rPr>
                <w:i/>
              </w:rPr>
              <w:t>direktiv</w:t>
            </w:r>
            <w:r w:rsidRPr="00CB52D0">
              <w:t xml:space="preserve"> 2006/48/EG och 2006/49/EG</w:t>
            </w:r>
            <w:r w:rsidRPr="00BD5D70">
              <w:rPr>
                <w:rStyle w:val="Fotnotsreferens"/>
              </w:rPr>
              <w:footnoteReference w:id="106"/>
            </w:r>
            <w:r w:rsidRPr="00BD5D70">
              <w:t xml:space="preserve"> (kap</w:t>
            </w:r>
            <w:r w:rsidRPr="00B36627">
              <w:t>italtäck</w:t>
            </w:r>
            <w:r w:rsidRPr="00B36627">
              <w:softHyphen/>
              <w:t>ningsdirektivet).</w:t>
            </w:r>
          </w:p>
        </w:tc>
        <w:tc>
          <w:tcPr>
            <w:tcW w:w="2500" w:type="pct"/>
            <w:shd w:val="clear" w:color="auto" w:fill="auto"/>
            <w:tcMar>
              <w:right w:w="0" w:type="dxa"/>
            </w:tcMar>
          </w:tcPr>
          <w:p w14:paraId="41BB570A" w14:textId="77777777" w:rsidR="00224569" w:rsidRPr="00B36627" w:rsidRDefault="00B659D8" w:rsidP="00224569">
            <w:pPr>
              <w:pStyle w:val="Brdtextmedindrag"/>
              <w:rPr>
                <w:spacing w:val="-6"/>
              </w:rPr>
            </w:pPr>
            <w:r w:rsidRPr="00B36627">
              <w:lastRenderedPageBreak/>
              <w:t>Lagen innehåller också be</w:t>
            </w:r>
            <w:r w:rsidRPr="00B36627">
              <w:softHyphen/>
              <w:t xml:space="preserve">stämmelser som genomför delar </w:t>
            </w:r>
            <w:r w:rsidRPr="00B36627">
              <w:rPr>
                <w:spacing w:val="-4"/>
              </w:rPr>
              <w:t>av Europaparlamentets och rådets</w:t>
            </w:r>
            <w:r w:rsidRPr="00B36627">
              <w:t xml:space="preserve"> direktiv 2013/36/EU av den 26 juni 2013 om behörighet att utöva verksamhet i kreditinstitut och om tillsyn av kreditinstitut, om ändring </w:t>
            </w:r>
            <w:r w:rsidRPr="00B36627">
              <w:lastRenderedPageBreak/>
              <w:t>av direktiv 2002/87/EG</w:t>
            </w:r>
            <w:r w:rsidRPr="00B36627">
              <w:rPr>
                <w:spacing w:val="-4"/>
              </w:rPr>
              <w:t xml:space="preserve"> och om upphävande</w:t>
            </w:r>
            <w:r w:rsidRPr="00B36627">
              <w:t xml:space="preserve"> av </w:t>
            </w:r>
            <w:r w:rsidRPr="00B36627">
              <w:rPr>
                <w:i/>
              </w:rPr>
              <w:t>direktiven</w:t>
            </w:r>
            <w:r w:rsidRPr="008E1321">
              <w:t xml:space="preserve"> 2006/48/EG och 2006/49/EG</w:t>
            </w:r>
            <w:r w:rsidRPr="00BD5D70">
              <w:rPr>
                <w:rStyle w:val="Fotnotsreferens"/>
              </w:rPr>
              <w:footnoteReference w:id="107"/>
            </w:r>
            <w:r w:rsidRPr="00BD5D70">
              <w:t xml:space="preserve"> (kapitaltäckning</w:t>
            </w:r>
            <w:r w:rsidRPr="00B36627">
              <w:t>s</w:t>
            </w:r>
            <w:r w:rsidRPr="00B36627">
              <w:softHyphen/>
              <w:t xml:space="preserve">direktivet) </w:t>
            </w:r>
            <w:r w:rsidRPr="00B36627">
              <w:rPr>
                <w:i/>
              </w:rPr>
              <w:t>och Europaparla</w:t>
            </w:r>
            <w:r w:rsidRPr="00B36627">
              <w:rPr>
                <w:i/>
              </w:rPr>
              <w:softHyphen/>
              <w:t>men</w:t>
            </w:r>
            <w:r w:rsidRPr="00B36627">
              <w:rPr>
                <w:i/>
              </w:rPr>
              <w:softHyphen/>
              <w:t>tets och rådets direktiv (EU) 2019/2034 av den 27 november</w:t>
            </w:r>
            <w:r w:rsidRPr="00B36627">
              <w:t xml:space="preserve"> </w:t>
            </w:r>
            <w:r w:rsidRPr="00B36627">
              <w:rPr>
                <w:i/>
              </w:rPr>
              <w:t>2019 om tillsyn av värdepappers</w:t>
            </w:r>
            <w:r w:rsidRPr="00B36627">
              <w:rPr>
                <w:i/>
              </w:rPr>
              <w:softHyphen/>
              <w:t>företag och om ändring av direk</w:t>
            </w:r>
            <w:r w:rsidRPr="00B36627">
              <w:rPr>
                <w:i/>
              </w:rPr>
              <w:softHyphen/>
              <w:t>tiven 2002/87/EG, 2009/65/EG, 20</w:t>
            </w:r>
            <w:r w:rsidRPr="00B36627">
              <w:rPr>
                <w:i/>
                <w:spacing w:val="-4"/>
              </w:rPr>
              <w:t>11/61/EU, 2013/36/EU, 2014/</w:t>
            </w:r>
            <w:r w:rsidRPr="00B36627">
              <w:rPr>
                <w:i/>
              </w:rPr>
              <w:t xml:space="preserve"> 59/EU och 2014/</w:t>
            </w:r>
            <w:r w:rsidRPr="00B36627">
              <w:rPr>
                <w:i/>
                <w:spacing w:val="-4"/>
              </w:rPr>
              <w:t>65/EU</w:t>
            </w:r>
            <w:r w:rsidRPr="00BD5D70">
              <w:rPr>
                <w:rStyle w:val="Fotnotsreferens"/>
              </w:rPr>
              <w:footnoteReference w:id="108"/>
            </w:r>
            <w:r w:rsidRPr="00BD5D70">
              <w:rPr>
                <w:i/>
                <w:spacing w:val="-4"/>
              </w:rPr>
              <w:t xml:space="preserve"> (värde</w:t>
            </w:r>
            <w:r w:rsidRPr="00BD5D70">
              <w:rPr>
                <w:i/>
                <w:spacing w:val="-4"/>
              </w:rPr>
              <w:softHyphen/>
            </w:r>
            <w:r w:rsidRPr="00B36627">
              <w:rPr>
                <w:i/>
                <w:spacing w:val="-4"/>
              </w:rPr>
              <w:t>pappers</w:t>
            </w:r>
            <w:r w:rsidRPr="00B36627">
              <w:rPr>
                <w:i/>
                <w:spacing w:val="-4"/>
              </w:rPr>
              <w:softHyphen/>
              <w:t>bolags</w:t>
            </w:r>
            <w:r w:rsidRPr="00B36627">
              <w:rPr>
                <w:i/>
                <w:spacing w:val="-4"/>
              </w:rPr>
              <w:softHyphen/>
              <w:t>direktivet</w:t>
            </w:r>
            <w:r w:rsidRPr="00B36627">
              <w:rPr>
                <w:i/>
              </w:rPr>
              <w:t>).</w:t>
            </w:r>
          </w:p>
        </w:tc>
      </w:tr>
    </w:tbl>
    <w:p w14:paraId="675E9ACA" w14:textId="77777777" w:rsidR="00224569" w:rsidRPr="00BD5D70" w:rsidRDefault="00B659D8" w:rsidP="00224569">
      <w:pPr>
        <w:pStyle w:val="Brdtext"/>
        <w:spacing w:before="270"/>
        <w:jc w:val="center"/>
      </w:pPr>
      <w:r w:rsidRPr="00CB52D0">
        <w:lastRenderedPageBreak/>
        <w:t>2 §</w:t>
      </w:r>
      <w:r w:rsidRPr="00BD5D70">
        <w:rPr>
          <w:rStyle w:val="Fotnotsreferens"/>
        </w:rPr>
        <w:footnoteReference w:id="109"/>
      </w:r>
    </w:p>
    <w:p w14:paraId="3365127F" w14:textId="77777777" w:rsidR="00224569" w:rsidRPr="00B36627" w:rsidRDefault="00B659D8" w:rsidP="00224569">
      <w:pPr>
        <w:pStyle w:val="Brdtextmedindrag"/>
      </w:pPr>
      <w:r w:rsidRPr="00B36627">
        <w:t xml:space="preserve">I denna lag betyder </w:t>
      </w:r>
    </w:p>
    <w:p w14:paraId="4783672E" w14:textId="77777777" w:rsidR="00224569" w:rsidRPr="00B36627" w:rsidRDefault="00B659D8" w:rsidP="00224569">
      <w:pPr>
        <w:pStyle w:val="Brdtextmedindrag"/>
      </w:pPr>
      <w:r w:rsidRPr="00B36627">
        <w:t>1. </w:t>
      </w:r>
      <w:r w:rsidRPr="00B36627">
        <w:rPr>
          <w:i/>
        </w:rPr>
        <w:t>EES</w:t>
      </w:r>
      <w:r w:rsidRPr="00B36627">
        <w:t>: Europeiska ekonomiska samarbetsområdet,</w:t>
      </w:r>
    </w:p>
    <w:p w14:paraId="171A2FC6" w14:textId="77777777" w:rsidR="00224569" w:rsidRPr="00B36627" w:rsidRDefault="00B659D8" w:rsidP="00224569">
      <w:pPr>
        <w:pStyle w:val="Brdtextmedindrag"/>
      </w:pPr>
      <w:r w:rsidRPr="00B36627">
        <w:t>2. </w:t>
      </w:r>
      <w:r w:rsidRPr="00B36627">
        <w:rPr>
          <w:i/>
        </w:rPr>
        <w:t>institut</w:t>
      </w:r>
      <w:r w:rsidRPr="00B36627">
        <w:t>: kreditinstitut och värdepappersbolag,</w:t>
      </w:r>
    </w:p>
    <w:tbl>
      <w:tblPr>
        <w:tblW w:w="5000" w:type="pct"/>
        <w:tblLook w:val="0000" w:firstRow="0" w:lastRow="0" w:firstColumn="0" w:lastColumn="0" w:noHBand="0" w:noVBand="0"/>
      </w:tblPr>
      <w:tblGrid>
        <w:gridCol w:w="2948"/>
        <w:gridCol w:w="2949"/>
      </w:tblGrid>
      <w:tr w:rsidR="00224569" w:rsidRPr="00CB52D0" w14:paraId="037D2998" w14:textId="77777777" w:rsidTr="00224569">
        <w:tc>
          <w:tcPr>
            <w:tcW w:w="2500" w:type="pct"/>
            <w:shd w:val="clear" w:color="auto" w:fill="auto"/>
            <w:tcMar>
              <w:left w:w="0" w:type="dxa"/>
            </w:tcMar>
          </w:tcPr>
          <w:p w14:paraId="62A76D29" w14:textId="77777777" w:rsidR="00224569" w:rsidRPr="008E1321" w:rsidRDefault="00B659D8" w:rsidP="00224569">
            <w:pPr>
              <w:pStyle w:val="Brdtextmedindrag"/>
            </w:pPr>
            <w:r w:rsidRPr="00B36627">
              <w:t>3. </w:t>
            </w:r>
            <w:r w:rsidRPr="00B36627">
              <w:rPr>
                <w:i/>
                <w:u w:val="single"/>
              </w:rPr>
              <w:t>kreditinstitut</w:t>
            </w:r>
            <w:r w:rsidRPr="00B36627">
              <w:t xml:space="preserve">: </w:t>
            </w:r>
            <w:r w:rsidRPr="00B36627">
              <w:rPr>
                <w:i/>
              </w:rPr>
              <w:t xml:space="preserve">bank och </w:t>
            </w:r>
            <w:r w:rsidRPr="008E1321">
              <w:rPr>
                <w:i/>
                <w:spacing w:val="-2"/>
              </w:rPr>
              <w:t>kre</w:t>
            </w:r>
            <w:r w:rsidRPr="008E1321">
              <w:rPr>
                <w:i/>
                <w:spacing w:val="-2"/>
              </w:rPr>
              <w:softHyphen/>
              <w:t>ditmarknadsföretag enligt lage</w:t>
            </w:r>
            <w:r w:rsidRPr="008E1321">
              <w:rPr>
                <w:i/>
              </w:rPr>
              <w:t xml:space="preserve">n (2004:297) om bank- och </w:t>
            </w:r>
            <w:r w:rsidRPr="008E1321">
              <w:rPr>
                <w:i/>
                <w:spacing w:val="-4"/>
              </w:rPr>
              <w:t>finan</w:t>
            </w:r>
            <w:r w:rsidRPr="008E1321">
              <w:rPr>
                <w:i/>
                <w:spacing w:val="-4"/>
              </w:rPr>
              <w:softHyphen/>
              <w:t>sieringsrörelse samt Svenska skepps</w:t>
            </w:r>
            <w:r w:rsidRPr="008E1321">
              <w:rPr>
                <w:i/>
                <w:spacing w:val="-4"/>
              </w:rPr>
              <w:softHyphen/>
              <w:t>hypotekskassan</w:t>
            </w:r>
            <w:r w:rsidRPr="008E1321">
              <w:t>,</w:t>
            </w:r>
          </w:p>
        </w:tc>
        <w:tc>
          <w:tcPr>
            <w:tcW w:w="2500" w:type="pct"/>
            <w:shd w:val="clear" w:color="auto" w:fill="auto"/>
            <w:tcMar>
              <w:right w:w="0" w:type="dxa"/>
            </w:tcMar>
          </w:tcPr>
          <w:p w14:paraId="4C139A81" w14:textId="77777777" w:rsidR="00224569" w:rsidRPr="008E1321" w:rsidRDefault="00B659D8" w:rsidP="00224569">
            <w:pPr>
              <w:pStyle w:val="Brdtextmedindrag"/>
            </w:pPr>
            <w:r w:rsidRPr="008E1321">
              <w:t>3. </w:t>
            </w:r>
            <w:r w:rsidRPr="008E1321">
              <w:rPr>
                <w:i/>
                <w:u w:val="single"/>
              </w:rPr>
              <w:t>kreditinstitut</w:t>
            </w:r>
            <w:r w:rsidRPr="008E1321">
              <w:t xml:space="preserve">: </w:t>
            </w:r>
          </w:p>
          <w:p w14:paraId="271B342F" w14:textId="77777777" w:rsidR="00224569" w:rsidRPr="00A31F7D" w:rsidRDefault="00B659D8" w:rsidP="00224569">
            <w:pPr>
              <w:pStyle w:val="Brdtextmedindrag"/>
              <w:rPr>
                <w:i/>
              </w:rPr>
            </w:pPr>
            <w:r w:rsidRPr="008E1321">
              <w:t>a. </w:t>
            </w:r>
            <w:r w:rsidRPr="008E1321">
              <w:rPr>
                <w:i/>
              </w:rPr>
              <w:t xml:space="preserve">bank eller </w:t>
            </w:r>
            <w:r w:rsidRPr="008E1321">
              <w:rPr>
                <w:i/>
                <w:spacing w:val="-4"/>
              </w:rPr>
              <w:t>kreditmarknads</w:t>
            </w:r>
            <w:r w:rsidRPr="008E1321">
              <w:rPr>
                <w:i/>
                <w:spacing w:val="-4"/>
              </w:rPr>
              <w:softHyphen/>
              <w:t>företag enligt lagen (2004:297) om</w:t>
            </w:r>
            <w:r w:rsidRPr="008E1321">
              <w:rPr>
                <w:i/>
              </w:rPr>
              <w:t xml:space="preserve"> bank- och finansieringsrörelse,</w:t>
            </w:r>
          </w:p>
          <w:p w14:paraId="59ADC970" w14:textId="77777777" w:rsidR="00224569" w:rsidRPr="00A31F7D" w:rsidRDefault="00B659D8" w:rsidP="00224569">
            <w:pPr>
              <w:pStyle w:val="Brdtextmedindrag"/>
              <w:rPr>
                <w:i/>
              </w:rPr>
            </w:pPr>
            <w:r w:rsidRPr="00A31F7D">
              <w:rPr>
                <w:i/>
              </w:rPr>
              <w:t>b. Svenska skepps</w:t>
            </w:r>
            <w:r w:rsidRPr="00A31F7D">
              <w:rPr>
                <w:i/>
              </w:rPr>
              <w:softHyphen/>
              <w:t>hypoteks</w:t>
            </w:r>
            <w:r w:rsidRPr="00A31F7D">
              <w:rPr>
                <w:i/>
              </w:rPr>
              <w:softHyphen/>
              <w:t xml:space="preserve">kassan, </w:t>
            </w:r>
          </w:p>
          <w:p w14:paraId="7B15A9C5" w14:textId="77777777" w:rsidR="00224569" w:rsidRPr="00105AC9" w:rsidRDefault="00B659D8" w:rsidP="00224569">
            <w:pPr>
              <w:pStyle w:val="Brdtextmedindrag"/>
              <w:rPr>
                <w:i/>
              </w:rPr>
            </w:pPr>
            <w:r w:rsidRPr="00A31F7D">
              <w:rPr>
                <w:i/>
              </w:rPr>
              <w:t>c. sådant företag som avses i a</w:t>
            </w:r>
            <w:r w:rsidRPr="00A31F7D">
              <w:rPr>
                <w:i/>
                <w:spacing w:val="-4"/>
              </w:rPr>
              <w:t>rtikel 4.1.1 b i tillsynsförordningen</w:t>
            </w:r>
            <w:r w:rsidRPr="007E7C9E">
              <w:rPr>
                <w:i/>
              </w:rPr>
              <w:t xml:space="preserve"> när det är ett svenskt aktiebolag</w:t>
            </w:r>
            <w:r w:rsidRPr="001416BE">
              <w:t xml:space="preserve">, </w:t>
            </w:r>
            <w:r w:rsidRPr="00105AC9">
              <w:rPr>
                <w:i/>
              </w:rPr>
              <w:t>och</w:t>
            </w:r>
          </w:p>
          <w:p w14:paraId="091EF3D7" w14:textId="77777777" w:rsidR="00224569" w:rsidRPr="007D65E5" w:rsidRDefault="00B659D8" w:rsidP="00224569">
            <w:pPr>
              <w:pStyle w:val="Brdtextmedindrag"/>
            </w:pPr>
            <w:r w:rsidRPr="00DC3A78">
              <w:rPr>
                <w:i/>
              </w:rPr>
              <w:t>d. värdepappersbolag med ti</w:t>
            </w:r>
            <w:r w:rsidRPr="007D65E5">
              <w:rPr>
                <w:i/>
              </w:rPr>
              <w:t>ll</w:t>
            </w:r>
            <w:r w:rsidRPr="007D65E5">
              <w:rPr>
                <w:i/>
              </w:rPr>
              <w:softHyphen/>
              <w:t xml:space="preserve">stånd enligt 2 kap. 2 § första stycket 2 och 8 </w:t>
            </w:r>
            <w:r w:rsidRPr="007D65E5">
              <w:rPr>
                <w:i/>
                <w:spacing w:val="-5"/>
              </w:rPr>
              <w:t>lagen (2007:528) om värdepappersmarknaden</w:t>
            </w:r>
            <w:r w:rsidRPr="007D65E5">
              <w:rPr>
                <w:i/>
              </w:rPr>
              <w:t>,</w:t>
            </w:r>
          </w:p>
        </w:tc>
      </w:tr>
      <w:tr w:rsidR="00224569" w:rsidRPr="00CB52D0" w14:paraId="3E0921EF" w14:textId="77777777" w:rsidTr="00224569">
        <w:tc>
          <w:tcPr>
            <w:tcW w:w="2500" w:type="pct"/>
            <w:shd w:val="clear" w:color="auto" w:fill="auto"/>
            <w:tcMar>
              <w:left w:w="0" w:type="dxa"/>
            </w:tcMar>
          </w:tcPr>
          <w:p w14:paraId="73B15F51" w14:textId="77777777" w:rsidR="00224569" w:rsidRPr="00CB52D0" w:rsidRDefault="00B659D8" w:rsidP="00224569">
            <w:pPr>
              <w:pStyle w:val="Brdtextmedindrag"/>
            </w:pPr>
            <w:r w:rsidRPr="00CB52D0">
              <w:t>4</w:t>
            </w:r>
            <w:r w:rsidRPr="00CB52D0">
              <w:rPr>
                <w:spacing w:val="-4"/>
              </w:rPr>
              <w:t>. </w:t>
            </w:r>
            <w:r w:rsidRPr="00CB52D0">
              <w:rPr>
                <w:i/>
                <w:spacing w:val="-4"/>
                <w:u w:val="single"/>
              </w:rPr>
              <w:t>värdepappersbolag</w:t>
            </w:r>
            <w:r w:rsidRPr="00CB52D0">
              <w:rPr>
                <w:spacing w:val="-4"/>
              </w:rPr>
              <w:t xml:space="preserve">: </w:t>
            </w:r>
            <w:r w:rsidRPr="00CB52D0">
              <w:rPr>
                <w:i/>
                <w:spacing w:val="-4"/>
              </w:rPr>
              <w:t>ett värde</w:t>
            </w:r>
            <w:r w:rsidRPr="00CB52D0">
              <w:rPr>
                <w:i/>
                <w:spacing w:val="-4"/>
              </w:rPr>
              <w:softHyphen/>
              <w:t>pappersföretag</w:t>
            </w:r>
            <w:r w:rsidRPr="00CB52D0">
              <w:rPr>
                <w:i/>
              </w:rPr>
              <w:t xml:space="preserve"> som avses i arti</w:t>
            </w:r>
            <w:r w:rsidRPr="00CB52D0">
              <w:rPr>
                <w:i/>
              </w:rPr>
              <w:softHyphen/>
            </w:r>
            <w:r w:rsidRPr="00CB52D0">
              <w:rPr>
                <w:i/>
                <w:spacing w:val="-4"/>
              </w:rPr>
              <w:t>kel 4.1.2 i tillsynsförordningen när</w:t>
            </w:r>
            <w:r w:rsidRPr="00CB52D0">
              <w:rPr>
                <w:i/>
              </w:rPr>
              <w:t xml:space="preserve"> det är ett svenskt aktiebolag.</w:t>
            </w:r>
            <w:r w:rsidRPr="00CB52D0">
              <w:t xml:space="preserve"> </w:t>
            </w:r>
          </w:p>
          <w:p w14:paraId="76A2A1FB" w14:textId="77777777" w:rsidR="00224569" w:rsidRPr="00CB52D0" w:rsidRDefault="00224569" w:rsidP="00224569">
            <w:pPr>
              <w:pStyle w:val="Brdtextmedindrag"/>
            </w:pPr>
          </w:p>
        </w:tc>
        <w:tc>
          <w:tcPr>
            <w:tcW w:w="2500" w:type="pct"/>
            <w:shd w:val="clear" w:color="auto" w:fill="auto"/>
            <w:tcMar>
              <w:right w:w="0" w:type="dxa"/>
            </w:tcMar>
          </w:tcPr>
          <w:p w14:paraId="582D0841" w14:textId="77777777" w:rsidR="00224569" w:rsidRPr="00CB52D0" w:rsidRDefault="00B659D8" w:rsidP="00224569">
            <w:pPr>
              <w:pStyle w:val="Brdtextmedindrag"/>
              <w:rPr>
                <w:i/>
              </w:rPr>
            </w:pPr>
            <w:r w:rsidRPr="00CB52D0">
              <w:rPr>
                <w:spacing w:val="-6"/>
              </w:rPr>
              <w:t>4. </w:t>
            </w:r>
            <w:r w:rsidRPr="00CB52D0">
              <w:rPr>
                <w:i/>
                <w:spacing w:val="-6"/>
                <w:u w:val="single"/>
              </w:rPr>
              <w:t>värdepappersbolag</w:t>
            </w:r>
            <w:r w:rsidRPr="00CB52D0">
              <w:rPr>
                <w:spacing w:val="-6"/>
              </w:rPr>
              <w:t xml:space="preserve">: </w:t>
            </w:r>
            <w:r w:rsidRPr="00CB52D0">
              <w:rPr>
                <w:i/>
                <w:spacing w:val="-6"/>
              </w:rPr>
              <w:t>detsamma</w:t>
            </w:r>
            <w:r w:rsidRPr="00CB52D0">
              <w:rPr>
                <w:i/>
                <w:spacing w:val="-4"/>
              </w:rPr>
              <w:t xml:space="preserve"> som i 1 kap. 4 b § lagen om</w:t>
            </w:r>
            <w:r w:rsidRPr="00CB52D0">
              <w:rPr>
                <w:i/>
              </w:rPr>
              <w:t xml:space="preserve"> värde</w:t>
            </w:r>
            <w:r w:rsidRPr="00CB52D0">
              <w:rPr>
                <w:i/>
              </w:rPr>
              <w:softHyphen/>
              <w:t>pappersmarknaden,</w:t>
            </w:r>
          </w:p>
          <w:p w14:paraId="52A27902" w14:textId="77777777" w:rsidR="00224569" w:rsidRPr="00CB52D0" w:rsidRDefault="00224569" w:rsidP="00224569">
            <w:pPr>
              <w:pStyle w:val="Brdtextmedindrag"/>
            </w:pPr>
          </w:p>
        </w:tc>
      </w:tr>
      <w:tr w:rsidR="00224569" w:rsidRPr="00CB52D0" w14:paraId="46BDAED1" w14:textId="77777777" w:rsidTr="00224569">
        <w:tc>
          <w:tcPr>
            <w:tcW w:w="2500" w:type="pct"/>
            <w:shd w:val="clear" w:color="auto" w:fill="auto"/>
            <w:tcMar>
              <w:left w:w="0" w:type="dxa"/>
            </w:tcMar>
          </w:tcPr>
          <w:p w14:paraId="7F67B05A" w14:textId="77777777" w:rsidR="00224569" w:rsidRPr="00CB52D0" w:rsidRDefault="00224569" w:rsidP="00224569">
            <w:pPr>
              <w:pStyle w:val="Brdtextmedindrag"/>
            </w:pPr>
          </w:p>
        </w:tc>
        <w:tc>
          <w:tcPr>
            <w:tcW w:w="2500" w:type="pct"/>
            <w:shd w:val="clear" w:color="auto" w:fill="auto"/>
            <w:tcMar>
              <w:right w:w="0" w:type="dxa"/>
            </w:tcMar>
          </w:tcPr>
          <w:p w14:paraId="47E5676D" w14:textId="77777777" w:rsidR="00224569" w:rsidRPr="00CB52D0" w:rsidRDefault="00B659D8" w:rsidP="00224569">
            <w:pPr>
              <w:pStyle w:val="Brdtextmedindrag"/>
            </w:pPr>
            <w:r w:rsidRPr="00CB52D0">
              <w:rPr>
                <w:i/>
              </w:rPr>
              <w:t>5. </w:t>
            </w:r>
            <w:r w:rsidRPr="00CB52D0">
              <w:rPr>
                <w:i/>
                <w:u w:val="single"/>
              </w:rPr>
              <w:t>systemrisk</w:t>
            </w:r>
            <w:r w:rsidRPr="00CB52D0">
              <w:rPr>
                <w:i/>
              </w:rPr>
              <w:t>: detsamma som i 1 kap. 2 § 11 lagen (2014:966) om kapitalbuffertar.</w:t>
            </w:r>
          </w:p>
        </w:tc>
      </w:tr>
      <w:tr w:rsidR="00224569" w:rsidRPr="00CB52D0" w14:paraId="63EDF703" w14:textId="77777777" w:rsidTr="00224569">
        <w:tc>
          <w:tcPr>
            <w:tcW w:w="2500" w:type="pct"/>
            <w:shd w:val="clear" w:color="auto" w:fill="auto"/>
            <w:tcMar>
              <w:left w:w="0" w:type="dxa"/>
            </w:tcMar>
          </w:tcPr>
          <w:p w14:paraId="75E8692E" w14:textId="77777777" w:rsidR="00224569" w:rsidRPr="00CB52D0" w:rsidRDefault="00B659D8" w:rsidP="00224569">
            <w:pPr>
              <w:pStyle w:val="Brdtextmedindrag"/>
            </w:pPr>
            <w:r w:rsidRPr="00CB52D0">
              <w:t>Termer och uttryck i övrigt i denna lag har samma betydelse som i tillsynsförordningen.</w:t>
            </w:r>
          </w:p>
        </w:tc>
        <w:tc>
          <w:tcPr>
            <w:tcW w:w="2500" w:type="pct"/>
            <w:shd w:val="clear" w:color="auto" w:fill="auto"/>
            <w:tcMar>
              <w:right w:w="0" w:type="dxa"/>
            </w:tcMar>
          </w:tcPr>
          <w:p w14:paraId="70180112" w14:textId="77777777" w:rsidR="00224569" w:rsidRPr="00CB52D0" w:rsidRDefault="00B659D8" w:rsidP="00224569">
            <w:pPr>
              <w:pStyle w:val="Brdtextmedindrag"/>
              <w:rPr>
                <w:i/>
              </w:rPr>
            </w:pPr>
            <w:r w:rsidRPr="00CB52D0">
              <w:t xml:space="preserve">Termer och uttryck i övrigt i denna lag har samma betydelse som i tillsynsförordningen </w:t>
            </w:r>
            <w:r w:rsidRPr="00CB52D0">
              <w:rPr>
                <w:i/>
              </w:rPr>
              <w:t>och värdepappersbolagsförordningen</w:t>
            </w:r>
            <w:r w:rsidRPr="00CB52D0">
              <w:t>.</w:t>
            </w:r>
          </w:p>
        </w:tc>
      </w:tr>
    </w:tbl>
    <w:p w14:paraId="3B2A2873" w14:textId="77777777" w:rsidR="00224569" w:rsidRDefault="00224569" w:rsidP="00224569">
      <w:pPr>
        <w:pStyle w:val="Brdtextmedindrag"/>
      </w:pPr>
    </w:p>
    <w:p w14:paraId="5B5E8F01" w14:textId="77777777" w:rsidR="00224569" w:rsidRPr="00CB52D0" w:rsidRDefault="00224569" w:rsidP="00224569">
      <w:pPr>
        <w:pStyle w:val="Brdtextmedindrag"/>
      </w:pPr>
    </w:p>
    <w:tbl>
      <w:tblPr>
        <w:tblW w:w="5000" w:type="pct"/>
        <w:tblLayout w:type="fixed"/>
        <w:tblLook w:val="0000" w:firstRow="0" w:lastRow="0" w:firstColumn="0" w:lastColumn="0" w:noHBand="0" w:noVBand="0"/>
      </w:tblPr>
      <w:tblGrid>
        <w:gridCol w:w="2948"/>
        <w:gridCol w:w="2949"/>
      </w:tblGrid>
      <w:tr w:rsidR="00224569" w:rsidRPr="00CB52D0" w14:paraId="02686E8F" w14:textId="77777777" w:rsidTr="00224569">
        <w:tc>
          <w:tcPr>
            <w:tcW w:w="2500" w:type="pct"/>
            <w:shd w:val="clear" w:color="auto" w:fill="auto"/>
            <w:tcMar>
              <w:left w:w="0" w:type="dxa"/>
            </w:tcMar>
          </w:tcPr>
          <w:p w14:paraId="55A1014A" w14:textId="77777777" w:rsidR="00224569" w:rsidRPr="00CB52D0" w:rsidRDefault="00224569" w:rsidP="00224569">
            <w:pPr>
              <w:pStyle w:val="Brdtextmedindrag"/>
              <w:ind w:firstLine="0"/>
            </w:pPr>
          </w:p>
        </w:tc>
        <w:tc>
          <w:tcPr>
            <w:tcW w:w="2500" w:type="pct"/>
            <w:shd w:val="clear" w:color="auto" w:fill="auto"/>
            <w:tcMar>
              <w:right w:w="0" w:type="dxa"/>
            </w:tcMar>
          </w:tcPr>
          <w:p w14:paraId="1CBB4B40" w14:textId="77777777" w:rsidR="00224569" w:rsidRPr="00CB52D0" w:rsidRDefault="00B659D8" w:rsidP="00224569">
            <w:pPr>
              <w:pStyle w:val="Brdtextmedindrag"/>
              <w:ind w:firstLine="0"/>
              <w:rPr>
                <w:i/>
              </w:rPr>
            </w:pPr>
            <w:r w:rsidRPr="00CB52D0">
              <w:rPr>
                <w:i/>
              </w:rPr>
              <w:t xml:space="preserve">5 a § </w:t>
            </w:r>
          </w:p>
          <w:p w14:paraId="5842A825" w14:textId="77777777" w:rsidR="00224569" w:rsidRPr="00CB52D0" w:rsidRDefault="00B659D8" w:rsidP="00224569">
            <w:pPr>
              <w:pStyle w:val="Brdtextmedindrag"/>
              <w:rPr>
                <w:i/>
              </w:rPr>
            </w:pPr>
            <w:r w:rsidRPr="00CB52D0">
              <w:rPr>
                <w:i/>
              </w:rPr>
              <w:t>Av artikel 1.2 i värdepappers</w:t>
            </w:r>
            <w:r w:rsidRPr="00CB52D0">
              <w:rPr>
                <w:i/>
              </w:rPr>
              <w:softHyphen/>
              <w:t>bolagsförordningen framgår att vissa värdepappersbolag ska till</w:t>
            </w:r>
            <w:r w:rsidRPr="00CB52D0">
              <w:rPr>
                <w:i/>
              </w:rPr>
              <w:softHyphen/>
              <w:t>lämpa tillsynsförordningen.</w:t>
            </w:r>
          </w:p>
          <w:p w14:paraId="103981BD" w14:textId="77777777" w:rsidR="00224569" w:rsidRPr="00CB52D0" w:rsidRDefault="00B659D8" w:rsidP="00224569">
            <w:pPr>
              <w:pStyle w:val="Brdtextmedindrag"/>
              <w:rPr>
                <w:i/>
              </w:rPr>
            </w:pPr>
            <w:r w:rsidRPr="00CB52D0">
              <w:rPr>
                <w:i/>
              </w:rPr>
              <w:t>Enligt artikel 1.5 i värde</w:t>
            </w:r>
            <w:r w:rsidRPr="00CB52D0">
              <w:rPr>
                <w:i/>
              </w:rPr>
              <w:softHyphen/>
              <w:t>pappersbolagsförordningen kan Finansinspektionen, under de för</w:t>
            </w:r>
            <w:r w:rsidRPr="00CB52D0">
              <w:rPr>
                <w:i/>
              </w:rPr>
              <w:softHyphen/>
              <w:t>utsättningar som anges i artikeln, tillåta att vissa värdepappersbolag ska tillämpa tillsynsförordningen.</w:t>
            </w:r>
          </w:p>
          <w:p w14:paraId="0932F187" w14:textId="77777777" w:rsidR="00224569" w:rsidRPr="00CB52D0" w:rsidRDefault="00B659D8" w:rsidP="00224569">
            <w:pPr>
              <w:pStyle w:val="Brdtextmedindrag"/>
            </w:pPr>
            <w:r w:rsidRPr="00CB52D0">
              <w:rPr>
                <w:i/>
              </w:rPr>
              <w:t>De värdepappersbolag som av</w:t>
            </w:r>
            <w:r w:rsidRPr="00CB52D0">
              <w:rPr>
                <w:i/>
              </w:rPr>
              <w:softHyphen/>
              <w:t>ses i första och andra styckena behandlas vid tillämpningen av denna lag som kreditinstitut.</w:t>
            </w:r>
          </w:p>
        </w:tc>
      </w:tr>
    </w:tbl>
    <w:p w14:paraId="7B66255C" w14:textId="77777777" w:rsidR="00224569" w:rsidRPr="00CB52D0"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5879A144" w14:textId="77777777" w:rsidTr="00224569">
        <w:tc>
          <w:tcPr>
            <w:tcW w:w="2500" w:type="pct"/>
            <w:shd w:val="clear" w:color="auto" w:fill="auto"/>
            <w:tcMar>
              <w:left w:w="0" w:type="dxa"/>
            </w:tcMar>
          </w:tcPr>
          <w:p w14:paraId="18B42A38" w14:textId="77777777" w:rsidR="00224569" w:rsidRPr="00CB52D0" w:rsidRDefault="00224569" w:rsidP="00224569">
            <w:pPr>
              <w:pStyle w:val="Brdtextmedindrag"/>
            </w:pPr>
          </w:p>
        </w:tc>
        <w:tc>
          <w:tcPr>
            <w:tcW w:w="2500" w:type="pct"/>
            <w:shd w:val="clear" w:color="auto" w:fill="auto"/>
            <w:tcMar>
              <w:right w:w="0" w:type="dxa"/>
            </w:tcMar>
          </w:tcPr>
          <w:p w14:paraId="52C47132" w14:textId="77777777" w:rsidR="00224569" w:rsidRPr="00CB52D0" w:rsidRDefault="00B659D8" w:rsidP="00224569">
            <w:pPr>
              <w:pStyle w:val="Brdtextmedindrag"/>
              <w:ind w:firstLine="0"/>
              <w:rPr>
                <w:i/>
              </w:rPr>
            </w:pPr>
            <w:r w:rsidRPr="00CB52D0">
              <w:rPr>
                <w:i/>
              </w:rPr>
              <w:t>5 b §</w:t>
            </w:r>
          </w:p>
          <w:p w14:paraId="5537769C" w14:textId="77777777" w:rsidR="00224569" w:rsidRPr="00CB52D0" w:rsidRDefault="00B659D8" w:rsidP="00224569">
            <w:pPr>
              <w:pStyle w:val="Brdtextmedindrag"/>
              <w:rPr>
                <w:i/>
              </w:rPr>
            </w:pPr>
            <w:r w:rsidRPr="00CB52D0">
              <w:rPr>
                <w:i/>
              </w:rPr>
              <w:t xml:space="preserve">Finansinspektionen får besluta att kraven i tillsynsförordningen ska gälla för ett värdepappersbolag </w:t>
            </w:r>
            <w:r w:rsidRPr="00CB52D0">
              <w:rPr>
                <w:i/>
                <w:spacing w:val="-4"/>
              </w:rPr>
              <w:t>vars konsoliderade tillgångar, be</w:t>
            </w:r>
            <w:r w:rsidRPr="00CB52D0">
              <w:rPr>
                <w:i/>
                <w:spacing w:val="-4"/>
              </w:rPr>
              <w:softHyphen/>
              <w:t>räknat</w:t>
            </w:r>
            <w:r w:rsidRPr="00CB52D0">
              <w:rPr>
                <w:i/>
              </w:rPr>
              <w:t xml:space="preserve"> som ett genomsnitt över d</w:t>
            </w:r>
            <w:r w:rsidRPr="00CB52D0">
              <w:rPr>
                <w:i/>
                <w:spacing w:val="-4"/>
              </w:rPr>
              <w:t xml:space="preserve">en senaste sammanhängande </w:t>
            </w:r>
            <w:r w:rsidRPr="00CB52D0">
              <w:rPr>
                <w:i/>
                <w:spacing w:val="-5"/>
              </w:rPr>
              <w:t>tolv</w:t>
            </w:r>
            <w:r w:rsidRPr="00CB52D0">
              <w:rPr>
                <w:i/>
                <w:spacing w:val="-5"/>
              </w:rPr>
              <w:softHyphen/>
              <w:t>månadersperioden, uppgår till minst</w:t>
            </w:r>
            <w:r w:rsidRPr="00CB52D0">
              <w:rPr>
                <w:i/>
              </w:rPr>
              <w:t xml:space="preserve"> fem miljarder euro, och som ut</w:t>
            </w:r>
            <w:r w:rsidRPr="00CB52D0">
              <w:rPr>
                <w:i/>
              </w:rPr>
              <w:softHyphen/>
              <w:t xml:space="preserve">övar någon av de verksamheter som avses i 2 kap. 1 § 3 eller 6 </w:t>
            </w:r>
            <w:r w:rsidRPr="00CB52D0">
              <w:rPr>
                <w:i/>
                <w:spacing w:val="-5"/>
              </w:rPr>
              <w:t>lagen (2007:528) om värdepappers</w:t>
            </w:r>
            <w:r w:rsidRPr="00CB52D0">
              <w:rPr>
                <w:i/>
                <w:spacing w:val="-5"/>
              </w:rPr>
              <w:softHyphen/>
              <w:t>marknaden</w:t>
            </w:r>
            <w:r w:rsidRPr="00CB52D0">
              <w:rPr>
                <w:i/>
              </w:rPr>
              <w:t xml:space="preserve"> men</w:t>
            </w:r>
            <w:r w:rsidRPr="00CB52D0">
              <w:t xml:space="preserve"> </w:t>
            </w:r>
            <w:r w:rsidRPr="00CB52D0">
              <w:rPr>
                <w:i/>
              </w:rPr>
              <w:t>som inte är rå</w:t>
            </w:r>
            <w:r w:rsidRPr="00CB52D0">
              <w:rPr>
                <w:i/>
              </w:rPr>
              <w:softHyphen/>
              <w:t>varuhandlare eller utsläppsrätts</w:t>
            </w:r>
            <w:r w:rsidRPr="00CB52D0">
              <w:rPr>
                <w:i/>
              </w:rPr>
              <w:softHyphen/>
              <w:t>handlare, om</w:t>
            </w:r>
          </w:p>
          <w:p w14:paraId="4BCE2AA5" w14:textId="77777777" w:rsidR="00224569" w:rsidRPr="00CB52D0" w:rsidRDefault="00B659D8" w:rsidP="00224569">
            <w:pPr>
              <w:pStyle w:val="Brdtextmedindrag"/>
              <w:rPr>
                <w:i/>
              </w:rPr>
            </w:pPr>
            <w:r w:rsidRPr="00CB52D0">
              <w:rPr>
                <w:i/>
              </w:rPr>
              <w:t>1. värdepappersbolaget utövar verksamheten i en sådan omfatt</w:t>
            </w:r>
            <w:r w:rsidRPr="00CB52D0">
              <w:rPr>
                <w:i/>
              </w:rPr>
              <w:softHyphen/>
              <w:t>ning att en systemrisk skulle kunna uppstå om bolaget fallerar eller hamnar i kris,</w:t>
            </w:r>
          </w:p>
          <w:p w14:paraId="3F46CBF7" w14:textId="77777777" w:rsidR="00224569" w:rsidRPr="00CB52D0" w:rsidRDefault="00B659D8" w:rsidP="00224569">
            <w:pPr>
              <w:pStyle w:val="Brdtextmedindrag"/>
              <w:rPr>
                <w:i/>
              </w:rPr>
            </w:pPr>
            <w:r w:rsidRPr="00CB52D0">
              <w:rPr>
                <w:i/>
              </w:rPr>
              <w:t>2. värdepappersbolaget är en clearingmedlem, eller</w:t>
            </w:r>
          </w:p>
          <w:p w14:paraId="1A0B9C46" w14:textId="77777777" w:rsidR="00224569" w:rsidRPr="00CB52D0" w:rsidRDefault="00B659D8" w:rsidP="00224569">
            <w:pPr>
              <w:pStyle w:val="Brdtextmedindrag"/>
              <w:rPr>
                <w:i/>
              </w:rPr>
            </w:pPr>
            <w:r w:rsidRPr="00CB52D0">
              <w:rPr>
                <w:i/>
                <w:spacing w:val="-4"/>
              </w:rPr>
              <w:t>3. Finansinspektionen anser att</w:t>
            </w:r>
            <w:r w:rsidRPr="00CB52D0">
              <w:rPr>
                <w:i/>
              </w:rPr>
              <w:t xml:space="preserve"> det är motiverat mot bakgrund av det berörda värdepappersbolagets verksamhet och dess storlek, art, omfattning och komplexitet med beaktande av</w:t>
            </w:r>
          </w:p>
          <w:p w14:paraId="4A76DF3A" w14:textId="77777777" w:rsidR="00224569" w:rsidRPr="00CB52D0" w:rsidRDefault="00B659D8" w:rsidP="00224569">
            <w:pPr>
              <w:pStyle w:val="Brdtextmedindrag"/>
              <w:rPr>
                <w:i/>
              </w:rPr>
            </w:pPr>
            <w:r w:rsidRPr="00CB52D0">
              <w:rPr>
                <w:i/>
              </w:rPr>
              <w:t>a. betydelsen för EU:s eller Sveriges ekonomi,</w:t>
            </w:r>
          </w:p>
          <w:p w14:paraId="4D5E9DF2" w14:textId="77777777" w:rsidR="00224569" w:rsidRPr="00CB52D0" w:rsidRDefault="00B659D8" w:rsidP="00224569">
            <w:pPr>
              <w:pStyle w:val="Brdtextmedindrag"/>
              <w:rPr>
                <w:i/>
              </w:rPr>
            </w:pPr>
            <w:r w:rsidRPr="00CB52D0">
              <w:rPr>
                <w:i/>
              </w:rPr>
              <w:t>b. betydelsen av bolagets gräns</w:t>
            </w:r>
            <w:r w:rsidRPr="00CB52D0">
              <w:rPr>
                <w:i/>
              </w:rPr>
              <w:softHyphen/>
              <w:t>överskridande verksamhet, eller</w:t>
            </w:r>
          </w:p>
          <w:p w14:paraId="41DE19A4" w14:textId="77777777" w:rsidR="00224569" w:rsidRPr="00CB52D0" w:rsidRDefault="00B659D8" w:rsidP="00224569">
            <w:pPr>
              <w:pStyle w:val="Brdtextmedindrag"/>
              <w:rPr>
                <w:i/>
              </w:rPr>
            </w:pPr>
            <w:r w:rsidRPr="00CB52D0">
              <w:rPr>
                <w:i/>
                <w:spacing w:val="-6"/>
              </w:rPr>
              <w:t>c. bolagets sammanlänkning med</w:t>
            </w:r>
            <w:r w:rsidRPr="00CB52D0">
              <w:rPr>
                <w:i/>
              </w:rPr>
              <w:t xml:space="preserve"> det finansiella systemet.</w:t>
            </w:r>
          </w:p>
          <w:p w14:paraId="008A826C" w14:textId="77777777" w:rsidR="00224569" w:rsidRPr="00CB52D0" w:rsidRDefault="00B659D8" w:rsidP="00224569">
            <w:pPr>
              <w:pStyle w:val="Brdtextmedindrag"/>
              <w:rPr>
                <w:i/>
              </w:rPr>
            </w:pPr>
            <w:r w:rsidRPr="00CB52D0">
              <w:rPr>
                <w:i/>
              </w:rPr>
              <w:lastRenderedPageBreak/>
              <w:t>För ett värdepappersbolag som avses i första stycket tillämpas det som sägs om kreditinstitut i denna lag.</w:t>
            </w:r>
          </w:p>
          <w:p w14:paraId="5CBA148B" w14:textId="77777777" w:rsidR="00224569" w:rsidRPr="00CB52D0" w:rsidRDefault="00B659D8" w:rsidP="00224569">
            <w:pPr>
              <w:pStyle w:val="Brdtextmedindrag"/>
              <w:rPr>
                <w:i/>
              </w:rPr>
            </w:pPr>
            <w:r w:rsidRPr="00CB52D0">
              <w:rPr>
                <w:i/>
              </w:rPr>
              <w:t>Finansinspektionen kan be</w:t>
            </w:r>
            <w:r w:rsidRPr="00CB52D0">
              <w:rPr>
                <w:i/>
              </w:rPr>
              <w:softHyphen/>
              <w:t>stämma att ett beslut enligt första stycket inte längre ska gälla och ska utan dröjsmål informera värde</w:t>
            </w:r>
            <w:r w:rsidRPr="00CB52D0">
              <w:rPr>
                <w:i/>
              </w:rPr>
              <w:softHyphen/>
              <w:t>pappersbolaget om detta.</w:t>
            </w:r>
          </w:p>
          <w:p w14:paraId="69B2F1E2" w14:textId="77777777" w:rsidR="00224569" w:rsidRPr="00CB52D0" w:rsidRDefault="00B659D8" w:rsidP="00224569">
            <w:pPr>
              <w:pStyle w:val="Brdtextmedindrag"/>
              <w:rPr>
                <w:i/>
              </w:rPr>
            </w:pPr>
            <w:r w:rsidRPr="00CB52D0">
              <w:rPr>
                <w:i/>
              </w:rPr>
              <w:t>Ett beslut enligt första stycket ska upphöra att gälla om bolaget inte längre uppfyller det tröskel</w:t>
            </w:r>
            <w:r w:rsidRPr="00CB52D0">
              <w:rPr>
                <w:i/>
              </w:rPr>
              <w:softHyphen/>
              <w:t>värde som anges där, beräknat s</w:t>
            </w:r>
            <w:r w:rsidRPr="00CB52D0">
              <w:rPr>
                <w:i/>
                <w:spacing w:val="-4"/>
              </w:rPr>
              <w:t>om ett genomsnitt över den senaste sammanhängande tolvmånaders</w:t>
            </w:r>
            <w:r w:rsidRPr="00CB52D0">
              <w:rPr>
                <w:i/>
                <w:spacing w:val="-4"/>
              </w:rPr>
              <w:softHyphen/>
              <w:t>perioden</w:t>
            </w:r>
            <w:r w:rsidRPr="00CB52D0">
              <w:rPr>
                <w:i/>
              </w:rPr>
              <w:t>.</w:t>
            </w:r>
          </w:p>
          <w:p w14:paraId="10F66B28" w14:textId="77777777" w:rsidR="00224569" w:rsidRPr="00CB52D0" w:rsidRDefault="00B659D8" w:rsidP="00224569">
            <w:pPr>
              <w:pStyle w:val="Brdtextmedindrag"/>
              <w:rPr>
                <w:i/>
              </w:rPr>
            </w:pPr>
            <w:r w:rsidRPr="00CB52D0">
              <w:rPr>
                <w:i/>
              </w:rPr>
              <w:t>Finansinspektionen ska utan dröjsmål informera Europeiska bankmyndigheten om beslut enligt denna paragraf.</w:t>
            </w:r>
          </w:p>
        </w:tc>
      </w:tr>
    </w:tbl>
    <w:p w14:paraId="4D2C8F56" w14:textId="77777777" w:rsidR="00224569" w:rsidRPr="00CB52D0" w:rsidRDefault="00B659D8" w:rsidP="00224569">
      <w:pPr>
        <w:pStyle w:val="Brdtext"/>
        <w:spacing w:before="270"/>
        <w:jc w:val="center"/>
      </w:pPr>
      <w:r w:rsidRPr="00CB52D0">
        <w:lastRenderedPageBreak/>
        <w:t>6 §</w:t>
      </w:r>
    </w:p>
    <w:tbl>
      <w:tblPr>
        <w:tblW w:w="5000" w:type="pct"/>
        <w:tblLook w:val="0000" w:firstRow="0" w:lastRow="0" w:firstColumn="0" w:lastColumn="0" w:noHBand="0" w:noVBand="0"/>
      </w:tblPr>
      <w:tblGrid>
        <w:gridCol w:w="2948"/>
        <w:gridCol w:w="2949"/>
      </w:tblGrid>
      <w:tr w:rsidR="00224569" w:rsidRPr="00CB52D0" w14:paraId="7C6F628D" w14:textId="77777777" w:rsidTr="00224569">
        <w:tc>
          <w:tcPr>
            <w:tcW w:w="2500" w:type="pct"/>
            <w:shd w:val="clear" w:color="auto" w:fill="auto"/>
            <w:tcMar>
              <w:left w:w="0" w:type="dxa"/>
            </w:tcMar>
          </w:tcPr>
          <w:p w14:paraId="4183A3B8" w14:textId="77777777" w:rsidR="00224569" w:rsidRPr="00CB52D0" w:rsidRDefault="00B659D8" w:rsidP="00224569">
            <w:pPr>
              <w:pStyle w:val="Brdtextmedindrag"/>
            </w:pPr>
            <w:bookmarkStart w:id="483" w:name="_Hlk27561040"/>
            <w:r w:rsidRPr="00CB52D0">
              <w:rPr>
                <w:spacing w:val="-4"/>
              </w:rPr>
              <w:t>Finansinspektionen är behö</w:t>
            </w:r>
            <w:r w:rsidRPr="00CB52D0">
              <w:rPr>
                <w:spacing w:val="-4"/>
              </w:rPr>
              <w:softHyphen/>
              <w:t>rig</w:t>
            </w:r>
            <w:r w:rsidRPr="00CB52D0">
              <w:t xml:space="preserve"> myndighet enligt </w:t>
            </w:r>
            <w:r w:rsidRPr="00CB52D0">
              <w:rPr>
                <w:spacing w:val="-4"/>
              </w:rPr>
              <w:t>tillsyns</w:t>
            </w:r>
            <w:r w:rsidRPr="00CB52D0">
              <w:rPr>
                <w:spacing w:val="-4"/>
              </w:rPr>
              <w:softHyphen/>
              <w:t>för</w:t>
            </w:r>
            <w:r w:rsidRPr="00CB52D0">
              <w:rPr>
                <w:spacing w:val="-4"/>
              </w:rPr>
              <w:softHyphen/>
              <w:t>ord</w:t>
            </w:r>
            <w:r w:rsidRPr="00CB52D0">
              <w:rPr>
                <w:spacing w:val="-4"/>
              </w:rPr>
              <w:softHyphen/>
              <w:t>ningen och utövar tillsyn över</w:t>
            </w:r>
            <w:r w:rsidRPr="00CB52D0">
              <w:t xml:space="preserve"> att </w:t>
            </w:r>
            <w:r w:rsidRPr="00CB52D0">
              <w:rPr>
                <w:i/>
              </w:rPr>
              <w:t>förordningen</w:t>
            </w:r>
            <w:r w:rsidRPr="00CB52D0">
              <w:t xml:space="preserve"> och denna lag följs.</w:t>
            </w:r>
          </w:p>
          <w:p w14:paraId="722C9CA3" w14:textId="77777777" w:rsidR="00224569" w:rsidRPr="00CB52D0" w:rsidRDefault="00224569" w:rsidP="00224569">
            <w:pPr>
              <w:pStyle w:val="Brdtextmedindrag"/>
            </w:pPr>
          </w:p>
        </w:tc>
        <w:tc>
          <w:tcPr>
            <w:tcW w:w="2500" w:type="pct"/>
            <w:shd w:val="clear" w:color="auto" w:fill="auto"/>
            <w:tcMar>
              <w:right w:w="0" w:type="dxa"/>
            </w:tcMar>
          </w:tcPr>
          <w:p w14:paraId="34820E67" w14:textId="77777777" w:rsidR="00224569" w:rsidRPr="00CB52D0" w:rsidRDefault="00B659D8" w:rsidP="00224569">
            <w:pPr>
              <w:pStyle w:val="Brdtextmedindrag"/>
            </w:pPr>
            <w:r w:rsidRPr="00CB52D0">
              <w:rPr>
                <w:spacing w:val="-4"/>
              </w:rPr>
              <w:t>Finansinspektionen är behö</w:t>
            </w:r>
            <w:r w:rsidRPr="00CB52D0">
              <w:rPr>
                <w:spacing w:val="-4"/>
              </w:rPr>
              <w:softHyphen/>
              <w:t>rig</w:t>
            </w:r>
            <w:r w:rsidRPr="00CB52D0">
              <w:t xml:space="preserve"> myndighet enligt </w:t>
            </w:r>
            <w:r w:rsidRPr="00CB52D0">
              <w:rPr>
                <w:spacing w:val="-4"/>
              </w:rPr>
              <w:t>tillsynsför</w:t>
            </w:r>
            <w:r w:rsidRPr="00CB52D0">
              <w:rPr>
                <w:spacing w:val="-4"/>
              </w:rPr>
              <w:softHyphen/>
              <w:t>ord</w:t>
            </w:r>
            <w:r w:rsidRPr="00CB52D0">
              <w:rPr>
                <w:spacing w:val="-4"/>
              </w:rPr>
              <w:softHyphen/>
              <w:t xml:space="preserve">ningen </w:t>
            </w:r>
            <w:r w:rsidRPr="00CB52D0">
              <w:rPr>
                <w:i/>
                <w:spacing w:val="-4"/>
              </w:rPr>
              <w:t>och värdepappersbolags</w:t>
            </w:r>
            <w:r w:rsidRPr="00CB52D0">
              <w:rPr>
                <w:i/>
                <w:spacing w:val="-4"/>
              </w:rPr>
              <w:softHyphen/>
              <w:t>för</w:t>
            </w:r>
            <w:r w:rsidRPr="00CB52D0">
              <w:rPr>
                <w:i/>
                <w:spacing w:val="-4"/>
              </w:rPr>
              <w:softHyphen/>
              <w:t>ordningen</w:t>
            </w:r>
            <w:r w:rsidRPr="00CB52D0">
              <w:t xml:space="preserve"> och utövar tillsyn öv</w:t>
            </w:r>
            <w:r w:rsidRPr="00CB52D0">
              <w:rPr>
                <w:spacing w:val="-4"/>
              </w:rPr>
              <w:t xml:space="preserve">er att </w:t>
            </w:r>
            <w:r w:rsidRPr="00CB52D0">
              <w:rPr>
                <w:i/>
                <w:spacing w:val="-4"/>
              </w:rPr>
              <w:t>förordningarna</w:t>
            </w:r>
            <w:r w:rsidRPr="00CB52D0">
              <w:rPr>
                <w:spacing w:val="-4"/>
              </w:rPr>
              <w:t xml:space="preserve"> och denna</w:t>
            </w:r>
            <w:r w:rsidRPr="00CB52D0">
              <w:t xml:space="preserve"> lag följs.</w:t>
            </w:r>
          </w:p>
        </w:tc>
      </w:tr>
    </w:tbl>
    <w:bookmarkEnd w:id="483"/>
    <w:p w14:paraId="5824B2F5" w14:textId="77777777" w:rsidR="00224569" w:rsidRPr="00CB52D0" w:rsidRDefault="00B659D8" w:rsidP="00224569">
      <w:pPr>
        <w:pStyle w:val="Brdtextmedindrag"/>
      </w:pPr>
      <w:r w:rsidRPr="00CB52D0">
        <w:t>Finansinspektionen är ansvarig myndighet för att i enlighet med artikel 458 i tillsynsförordningen besluta om särskilda makrotill</w:t>
      </w:r>
      <w:r w:rsidRPr="00CB52D0">
        <w:softHyphen/>
        <w:t>synsåtgärder.</w:t>
      </w:r>
    </w:p>
    <w:p w14:paraId="12F24509" w14:textId="77777777" w:rsidR="00224569" w:rsidRPr="00CB52D0" w:rsidRDefault="00B659D8" w:rsidP="00224569">
      <w:pPr>
        <w:pStyle w:val="Brdtextmedindrag"/>
      </w:pPr>
      <w:r w:rsidRPr="00CB52D0">
        <w:t>I fråga om tillsynen och möjlighet att ingripa mot institut gäller bestämmelserna i de lagar som reglerar institutens verksamhet, om inte annat följer av denna lag.</w:t>
      </w:r>
    </w:p>
    <w:p w14:paraId="734F308D" w14:textId="77777777" w:rsidR="00224569" w:rsidRPr="00CB52D0" w:rsidRDefault="00B659D8" w:rsidP="00224569">
      <w:pPr>
        <w:pStyle w:val="Brdtext"/>
        <w:spacing w:before="270"/>
        <w:jc w:val="center"/>
        <w:rPr>
          <w:b/>
        </w:rPr>
      </w:pPr>
      <w:r w:rsidRPr="00CB52D0">
        <w:rPr>
          <w:b/>
        </w:rPr>
        <w:t>2 kap.</w:t>
      </w:r>
    </w:p>
    <w:p w14:paraId="40067999" w14:textId="77777777" w:rsidR="00224569" w:rsidRPr="00CB52D0" w:rsidRDefault="00B659D8" w:rsidP="00224569">
      <w:pPr>
        <w:pStyle w:val="Brdtext"/>
        <w:jc w:val="center"/>
      </w:pPr>
      <w:r w:rsidRPr="00CB52D0">
        <w:t>1 §</w:t>
      </w:r>
    </w:p>
    <w:tbl>
      <w:tblPr>
        <w:tblW w:w="5000" w:type="pct"/>
        <w:tblLook w:val="0000" w:firstRow="0" w:lastRow="0" w:firstColumn="0" w:lastColumn="0" w:noHBand="0" w:noVBand="0"/>
      </w:tblPr>
      <w:tblGrid>
        <w:gridCol w:w="2948"/>
        <w:gridCol w:w="2949"/>
      </w:tblGrid>
      <w:tr w:rsidR="00224569" w:rsidRPr="00CB52D0" w14:paraId="063D0425" w14:textId="77777777" w:rsidTr="00224569">
        <w:tc>
          <w:tcPr>
            <w:tcW w:w="2500" w:type="pct"/>
            <w:shd w:val="clear" w:color="auto" w:fill="auto"/>
            <w:tcMar>
              <w:left w:w="0" w:type="dxa"/>
            </w:tcMar>
          </w:tcPr>
          <w:p w14:paraId="5373BD78" w14:textId="77777777" w:rsidR="00224569" w:rsidRPr="00CB52D0" w:rsidRDefault="00B659D8" w:rsidP="00224569">
            <w:pPr>
              <w:pStyle w:val="Brdtextmedindrag"/>
            </w:pPr>
            <w:r w:rsidRPr="00CB52D0">
              <w:rPr>
                <w:spacing w:val="-5"/>
              </w:rPr>
              <w:t>Finansinspektionen ska besluta</w:t>
            </w:r>
            <w:r w:rsidRPr="00CB52D0">
              <w:t xml:space="preserve"> att ett </w:t>
            </w:r>
            <w:r w:rsidRPr="00CB52D0">
              <w:rPr>
                <w:i/>
              </w:rPr>
              <w:t>institut</w:t>
            </w:r>
            <w:r w:rsidRPr="00CB52D0">
              <w:t xml:space="preserve"> ska uppfylla ett särskilt kapitalbaskrav utöver den kapitalbas som krävs enligt tillsynsförordningen och lagen (2014:966) om kapitalbuffertar, om</w:t>
            </w:r>
          </w:p>
        </w:tc>
        <w:tc>
          <w:tcPr>
            <w:tcW w:w="2500" w:type="pct"/>
            <w:shd w:val="clear" w:color="auto" w:fill="auto"/>
            <w:tcMar>
              <w:right w:w="0" w:type="dxa"/>
            </w:tcMar>
          </w:tcPr>
          <w:p w14:paraId="1A388B19" w14:textId="77777777" w:rsidR="00224569" w:rsidRPr="00CB52D0" w:rsidRDefault="00B659D8" w:rsidP="00224569">
            <w:pPr>
              <w:pStyle w:val="Brdtextmedindrag"/>
            </w:pPr>
            <w:bookmarkStart w:id="484" w:name="_Hlk29389447"/>
            <w:r w:rsidRPr="00CB52D0">
              <w:t>F</w:t>
            </w:r>
            <w:r w:rsidRPr="00CB52D0">
              <w:rPr>
                <w:spacing w:val="-5"/>
              </w:rPr>
              <w:t>inansinspektionen ska besluta</w:t>
            </w:r>
            <w:r w:rsidRPr="00CB52D0">
              <w:t xml:space="preserve"> att ett </w:t>
            </w:r>
            <w:r w:rsidRPr="00CB52D0">
              <w:rPr>
                <w:i/>
              </w:rPr>
              <w:t>kreditinstitut</w:t>
            </w:r>
            <w:r w:rsidRPr="00CB52D0">
              <w:t xml:space="preserve"> ska uppfylla ett särskilt kapitalbaskrav utöver den kapitalbas som krävs enligt tillsynsförordningen och lagen (2014:966) om kapitalbuffertar, om</w:t>
            </w:r>
            <w:bookmarkEnd w:id="484"/>
          </w:p>
        </w:tc>
      </w:tr>
      <w:tr w:rsidR="00224569" w:rsidRPr="00CB52D0" w14:paraId="10E05DC2" w14:textId="77777777" w:rsidTr="00224569">
        <w:tc>
          <w:tcPr>
            <w:tcW w:w="2500" w:type="pct"/>
            <w:shd w:val="clear" w:color="auto" w:fill="auto"/>
            <w:tcMar>
              <w:left w:w="0" w:type="dxa"/>
            </w:tcMar>
          </w:tcPr>
          <w:p w14:paraId="6DD4AC8C" w14:textId="77777777" w:rsidR="00224569" w:rsidRPr="00CB52D0" w:rsidRDefault="00B659D8" w:rsidP="00224569">
            <w:pPr>
              <w:pStyle w:val="Brdtextmedindrag"/>
              <w:rPr>
                <w:spacing w:val="-5"/>
              </w:rPr>
            </w:pPr>
            <w:r w:rsidRPr="00CB52D0">
              <w:rPr>
                <w:spacing w:val="-4"/>
              </w:rPr>
              <w:t>1. något av kraven i 6 kap. 1–3,</w:t>
            </w:r>
            <w:r w:rsidRPr="00CB52D0">
              <w:t xml:space="preserve"> 4 a, 4 b och 5 §§ lagen (2004:297) om bank- och finansierings</w:t>
            </w:r>
            <w:r w:rsidRPr="00CB52D0">
              <w:softHyphen/>
              <w:t xml:space="preserve">rörelse </w:t>
            </w:r>
            <w:r w:rsidRPr="00CB52D0">
              <w:rPr>
                <w:i/>
              </w:rPr>
              <w:t>eller 8 kap. 3–8 §§ lagen (2</w:t>
            </w:r>
            <w:r w:rsidRPr="00CB52D0">
              <w:rPr>
                <w:i/>
                <w:spacing w:val="-4"/>
              </w:rPr>
              <w:t>007:528) om värdepappers</w:t>
            </w:r>
            <w:r w:rsidRPr="00CB52D0">
              <w:rPr>
                <w:i/>
                <w:spacing w:val="-4"/>
              </w:rPr>
              <w:softHyphen/>
              <w:t>mark</w:t>
            </w:r>
            <w:r w:rsidRPr="00CB52D0">
              <w:rPr>
                <w:i/>
                <w:spacing w:val="-4"/>
              </w:rPr>
              <w:softHyphen/>
              <w:t>naden</w:t>
            </w:r>
            <w:r w:rsidRPr="00CB52D0">
              <w:rPr>
                <w:spacing w:val="-4"/>
              </w:rPr>
              <w:t xml:space="preserve"> inte är uppfyllt,</w:t>
            </w:r>
          </w:p>
        </w:tc>
        <w:tc>
          <w:tcPr>
            <w:tcW w:w="2500" w:type="pct"/>
            <w:shd w:val="clear" w:color="auto" w:fill="auto"/>
            <w:tcMar>
              <w:right w:w="0" w:type="dxa"/>
            </w:tcMar>
          </w:tcPr>
          <w:p w14:paraId="12EC5E0A" w14:textId="77777777" w:rsidR="00224569" w:rsidRPr="00CB52D0" w:rsidRDefault="00B659D8" w:rsidP="00224569">
            <w:pPr>
              <w:pStyle w:val="Brdtextmedindrag"/>
            </w:pPr>
            <w:r w:rsidRPr="00CB52D0">
              <w:rPr>
                <w:spacing w:val="-4"/>
              </w:rPr>
              <w:t>1. något av kraven i 6 kap. 1–3,</w:t>
            </w:r>
            <w:r w:rsidRPr="00CB52D0">
              <w:t xml:space="preserve"> 4 a, 4 b och 5 §§ lagen (2004:297) om bank- och finansierings</w:t>
            </w:r>
            <w:r w:rsidRPr="00CB52D0">
              <w:softHyphen/>
              <w:t>rörelse inte är uppfyllt,</w:t>
            </w:r>
          </w:p>
        </w:tc>
      </w:tr>
      <w:tr w:rsidR="00224569" w:rsidRPr="00CB52D0" w14:paraId="7EBC45B7" w14:textId="77777777" w:rsidTr="00224569">
        <w:tc>
          <w:tcPr>
            <w:tcW w:w="2500" w:type="pct"/>
            <w:shd w:val="clear" w:color="auto" w:fill="auto"/>
            <w:tcMar>
              <w:left w:w="0" w:type="dxa"/>
            </w:tcMar>
          </w:tcPr>
          <w:p w14:paraId="0A7990D4" w14:textId="77777777" w:rsidR="00224569" w:rsidRPr="00CB52D0" w:rsidRDefault="00B659D8" w:rsidP="00224569">
            <w:pPr>
              <w:pStyle w:val="Brdtextmedindrag"/>
              <w:rPr>
                <w:spacing w:val="-5"/>
              </w:rPr>
            </w:pPr>
            <w:r w:rsidRPr="00CB52D0">
              <w:t>2. det i samband med en över</w:t>
            </w:r>
            <w:r w:rsidRPr="00CB52D0">
              <w:softHyphen/>
              <w:t xml:space="preserve">syn och utvärdering av </w:t>
            </w:r>
            <w:r w:rsidRPr="00CB52D0">
              <w:rPr>
                <w:i/>
              </w:rPr>
              <w:t>institutet</w:t>
            </w:r>
            <w:r w:rsidRPr="00CB52D0">
              <w:t xml:space="preserve"> </w:t>
            </w:r>
            <w:r w:rsidRPr="00CB52D0">
              <w:lastRenderedPageBreak/>
              <w:t>bedöms nödvändigt för att täcka risker som institutet är eller kan bli exponerat för och risker som institutet utsätter det finansiella systemet för, eller</w:t>
            </w:r>
          </w:p>
        </w:tc>
        <w:tc>
          <w:tcPr>
            <w:tcW w:w="2500" w:type="pct"/>
            <w:shd w:val="clear" w:color="auto" w:fill="auto"/>
            <w:tcMar>
              <w:right w:w="0" w:type="dxa"/>
            </w:tcMar>
          </w:tcPr>
          <w:p w14:paraId="74B5D514" w14:textId="77777777" w:rsidR="00224569" w:rsidRPr="00CB52D0" w:rsidRDefault="00B659D8" w:rsidP="00224569">
            <w:pPr>
              <w:pStyle w:val="Brdtextmedindrag"/>
            </w:pPr>
            <w:r w:rsidRPr="00CB52D0">
              <w:lastRenderedPageBreak/>
              <w:t>2. det i samband med en över</w:t>
            </w:r>
            <w:r w:rsidRPr="00CB52D0">
              <w:softHyphen/>
              <w:t xml:space="preserve">syn och utvärdering av </w:t>
            </w:r>
            <w:r w:rsidRPr="00CB52D0">
              <w:rPr>
                <w:i/>
              </w:rPr>
              <w:t>kredit</w:t>
            </w:r>
            <w:r w:rsidRPr="00CB52D0">
              <w:rPr>
                <w:i/>
              </w:rPr>
              <w:softHyphen/>
              <w:t>institutet</w:t>
            </w:r>
            <w:r w:rsidRPr="00CB52D0">
              <w:t xml:space="preserve"> </w:t>
            </w:r>
            <w:r w:rsidRPr="00CB52D0">
              <w:lastRenderedPageBreak/>
              <w:t>bedöms nödvändigt för att täcka risker som institutet är eller kan bli exponerat för och risker som institutet utsätter det finansiella systemet för, eller</w:t>
            </w:r>
          </w:p>
        </w:tc>
      </w:tr>
      <w:tr w:rsidR="00224569" w:rsidRPr="00CB52D0" w14:paraId="6144B935" w14:textId="77777777" w:rsidTr="00224569">
        <w:tc>
          <w:tcPr>
            <w:tcW w:w="2500" w:type="pct"/>
            <w:shd w:val="clear" w:color="auto" w:fill="auto"/>
            <w:tcMar>
              <w:left w:w="0" w:type="dxa"/>
            </w:tcMar>
          </w:tcPr>
          <w:p w14:paraId="17CB7B96" w14:textId="77777777" w:rsidR="00224569" w:rsidRPr="00CB52D0" w:rsidRDefault="00B659D8" w:rsidP="00224569">
            <w:pPr>
              <w:pStyle w:val="Brdtextmedindrag"/>
              <w:rPr>
                <w:spacing w:val="-5"/>
              </w:rPr>
            </w:pPr>
            <w:r w:rsidRPr="00CB52D0">
              <w:lastRenderedPageBreak/>
              <w:t xml:space="preserve">3. det är sannolikt att </w:t>
            </w:r>
            <w:r w:rsidRPr="00CB52D0">
              <w:rPr>
                <w:i/>
              </w:rPr>
              <w:t>insti</w:t>
            </w:r>
            <w:r w:rsidRPr="00CB52D0">
              <w:rPr>
                <w:i/>
              </w:rPr>
              <w:softHyphen/>
              <w:t>tutet</w:t>
            </w:r>
            <w:r w:rsidRPr="00CB52D0">
              <w:t xml:space="preserve"> inom tolv månader inte </w:t>
            </w:r>
            <w:r w:rsidRPr="00CB52D0">
              <w:rPr>
                <w:spacing w:val="-4"/>
              </w:rPr>
              <w:t>längre kommer att uppfylla sina</w:t>
            </w:r>
            <w:r w:rsidRPr="00CB52D0">
              <w:t xml:space="preserve"> </w:t>
            </w:r>
            <w:r w:rsidRPr="00CB52D0">
              <w:rPr>
                <w:spacing w:val="-6"/>
              </w:rPr>
              <w:t>skyldigheter enligt första stycket 1.</w:t>
            </w:r>
          </w:p>
        </w:tc>
        <w:tc>
          <w:tcPr>
            <w:tcW w:w="2500" w:type="pct"/>
            <w:shd w:val="clear" w:color="auto" w:fill="auto"/>
            <w:tcMar>
              <w:right w:w="0" w:type="dxa"/>
            </w:tcMar>
          </w:tcPr>
          <w:p w14:paraId="7450F7F0" w14:textId="77777777" w:rsidR="00224569" w:rsidRPr="00CB52D0" w:rsidRDefault="00B659D8" w:rsidP="00224569">
            <w:pPr>
              <w:pStyle w:val="Brdtextmedindrag"/>
            </w:pPr>
            <w:r w:rsidRPr="00CB52D0">
              <w:t xml:space="preserve">3. det är sannolikt att </w:t>
            </w:r>
            <w:r w:rsidRPr="00CB52D0">
              <w:rPr>
                <w:i/>
              </w:rPr>
              <w:t>kredit</w:t>
            </w:r>
            <w:r w:rsidRPr="00CB52D0">
              <w:rPr>
                <w:i/>
              </w:rPr>
              <w:softHyphen/>
              <w:t>institutet</w:t>
            </w:r>
            <w:r w:rsidRPr="00CB52D0">
              <w:t xml:space="preserve"> inom tolv månader inte längre kommer att uppfylla sina </w:t>
            </w:r>
            <w:r w:rsidRPr="00CB52D0">
              <w:rPr>
                <w:spacing w:val="-6"/>
              </w:rPr>
              <w:t>skyldigheter enligt första stycket 1.</w:t>
            </w:r>
          </w:p>
        </w:tc>
      </w:tr>
      <w:tr w:rsidR="00224569" w:rsidRPr="00CB52D0" w14:paraId="28FC2DCA" w14:textId="77777777" w:rsidTr="00224569">
        <w:tc>
          <w:tcPr>
            <w:tcW w:w="2500" w:type="pct"/>
            <w:shd w:val="clear" w:color="auto" w:fill="auto"/>
            <w:tcMar>
              <w:left w:w="0" w:type="dxa"/>
            </w:tcMar>
          </w:tcPr>
          <w:p w14:paraId="24820C62" w14:textId="77777777" w:rsidR="00224569" w:rsidRPr="00CB52D0" w:rsidRDefault="00B659D8" w:rsidP="00224569">
            <w:pPr>
              <w:pStyle w:val="Brdtextmedindrag"/>
              <w:rPr>
                <w:spacing w:val="-5"/>
              </w:rPr>
            </w:pPr>
            <w:r w:rsidRPr="00CB52D0">
              <w:t>Finansinspektionen får avstå från att besluta om ett särskilt kapitalbaskrav om en överträ</w:t>
            </w:r>
            <w:r w:rsidRPr="00CB52D0">
              <w:softHyphen/>
              <w:t xml:space="preserve">delse är ringa eller ursäktlig, om </w:t>
            </w:r>
            <w:r w:rsidRPr="00CB52D0">
              <w:rPr>
                <w:i/>
              </w:rPr>
              <w:t>institutet</w:t>
            </w:r>
            <w:r w:rsidRPr="00CB52D0">
              <w:t xml:space="preserve"> gör rättelse eller om någon annan myndighet har vid</w:t>
            </w:r>
            <w:r w:rsidRPr="00CB52D0">
              <w:softHyphen/>
              <w:t xml:space="preserve">tagit åtgärder mot institutet och </w:t>
            </w:r>
            <w:r w:rsidRPr="00CB52D0">
              <w:rPr>
                <w:spacing w:val="-4"/>
              </w:rPr>
              <w:t>dessa åtgärder bedöms till</w:t>
            </w:r>
            <w:r w:rsidRPr="00CB52D0">
              <w:rPr>
                <w:spacing w:val="-4"/>
              </w:rPr>
              <w:softHyphen/>
              <w:t>räckliga.</w:t>
            </w:r>
          </w:p>
        </w:tc>
        <w:tc>
          <w:tcPr>
            <w:tcW w:w="2500" w:type="pct"/>
            <w:shd w:val="clear" w:color="auto" w:fill="auto"/>
            <w:tcMar>
              <w:right w:w="0" w:type="dxa"/>
            </w:tcMar>
          </w:tcPr>
          <w:p w14:paraId="2C21D52F" w14:textId="77777777" w:rsidR="00224569" w:rsidRPr="00CB52D0" w:rsidRDefault="00B659D8" w:rsidP="00224569">
            <w:pPr>
              <w:pStyle w:val="Brdtextmedindrag"/>
            </w:pPr>
            <w:r w:rsidRPr="00CB52D0">
              <w:t>Finansinspektionen får avstå från att besluta om ett särskilt ka</w:t>
            </w:r>
            <w:r w:rsidRPr="00CB52D0">
              <w:rPr>
                <w:spacing w:val="-4"/>
              </w:rPr>
              <w:t>pitalbaskrav om en överträ</w:t>
            </w:r>
            <w:r w:rsidRPr="00CB52D0">
              <w:rPr>
                <w:spacing w:val="-4"/>
              </w:rPr>
              <w:softHyphen/>
              <w:t>delse</w:t>
            </w:r>
            <w:r w:rsidRPr="00CB52D0">
              <w:t xml:space="preserve"> </w:t>
            </w:r>
            <w:r w:rsidRPr="00CB52D0">
              <w:rPr>
                <w:spacing w:val="-4"/>
              </w:rPr>
              <w:t xml:space="preserve">är ringa eller ursäktlig, om </w:t>
            </w:r>
            <w:r w:rsidRPr="00CB52D0">
              <w:rPr>
                <w:i/>
                <w:spacing w:val="-4"/>
              </w:rPr>
              <w:t>kredit</w:t>
            </w:r>
            <w:r w:rsidRPr="00CB52D0">
              <w:rPr>
                <w:i/>
                <w:spacing w:val="-4"/>
              </w:rPr>
              <w:softHyphen/>
              <w:t>institutet</w:t>
            </w:r>
            <w:r w:rsidRPr="00CB52D0">
              <w:t xml:space="preserve"> gör rättelse eller om någon annan myndighet har vid</w:t>
            </w:r>
            <w:r w:rsidRPr="00CB52D0">
              <w:softHyphen/>
              <w:t xml:space="preserve">tagit åtgärder mot institutet och </w:t>
            </w:r>
            <w:r w:rsidRPr="00CB52D0">
              <w:rPr>
                <w:spacing w:val="-4"/>
              </w:rPr>
              <w:t>dessa åtgärder bedöms till</w:t>
            </w:r>
            <w:r w:rsidRPr="00CB52D0">
              <w:rPr>
                <w:spacing w:val="-4"/>
              </w:rPr>
              <w:softHyphen/>
              <w:t>räckliga.</w:t>
            </w:r>
          </w:p>
        </w:tc>
      </w:tr>
    </w:tbl>
    <w:p w14:paraId="6D755D52" w14:textId="77777777" w:rsidR="00224569" w:rsidRPr="00CB52D0" w:rsidRDefault="00B659D8" w:rsidP="00224569">
      <w:pPr>
        <w:pStyle w:val="Brdtextmedindrag"/>
      </w:pPr>
      <w:r w:rsidRPr="00CB52D0">
        <w:t>Första stycket gäller inte om överträdelsen är så allvarlig att verk</w:t>
      </w:r>
      <w:r w:rsidRPr="00CB52D0">
        <w:softHyphen/>
        <w:t xml:space="preserve">samhetstillståndet i stället ska återkallas. </w:t>
      </w:r>
    </w:p>
    <w:p w14:paraId="4A8A02CE" w14:textId="77777777" w:rsidR="00224569" w:rsidRPr="00CB52D0"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50CA2306" w14:textId="77777777" w:rsidTr="00224569">
        <w:tc>
          <w:tcPr>
            <w:tcW w:w="2500" w:type="pct"/>
            <w:shd w:val="clear" w:color="auto" w:fill="auto"/>
            <w:tcMar>
              <w:left w:w="0" w:type="dxa"/>
            </w:tcMar>
          </w:tcPr>
          <w:p w14:paraId="2B9A87F5" w14:textId="77777777" w:rsidR="00224569" w:rsidRPr="00CB52D0" w:rsidRDefault="00224569" w:rsidP="00224569">
            <w:pPr>
              <w:pStyle w:val="Brdtextmedindrag"/>
            </w:pPr>
          </w:p>
        </w:tc>
        <w:tc>
          <w:tcPr>
            <w:tcW w:w="2500" w:type="pct"/>
            <w:shd w:val="clear" w:color="auto" w:fill="auto"/>
            <w:tcMar>
              <w:right w:w="0" w:type="dxa"/>
            </w:tcMar>
          </w:tcPr>
          <w:p w14:paraId="625E83CA" w14:textId="77777777" w:rsidR="00224569" w:rsidRPr="00CB52D0" w:rsidRDefault="00B659D8" w:rsidP="00224569">
            <w:pPr>
              <w:pStyle w:val="Brdtextmedindrag"/>
              <w:ind w:firstLine="0"/>
              <w:rPr>
                <w:i/>
              </w:rPr>
            </w:pPr>
            <w:r w:rsidRPr="00CB52D0">
              <w:rPr>
                <w:i/>
              </w:rPr>
              <w:t>1 a §</w:t>
            </w:r>
          </w:p>
          <w:p w14:paraId="5EF2C8A7" w14:textId="77777777" w:rsidR="00224569" w:rsidRPr="00CB52D0" w:rsidRDefault="00B659D8" w:rsidP="00224569">
            <w:pPr>
              <w:pStyle w:val="Brdtextmedindrag"/>
              <w:rPr>
                <w:i/>
              </w:rPr>
            </w:pPr>
            <w:r w:rsidRPr="00CB52D0">
              <w:rPr>
                <w:i/>
              </w:rPr>
              <w:t>Finansinspektionen ska besluta att ett värdepappersbolag ska upp</w:t>
            </w:r>
            <w:r w:rsidRPr="00CB52D0">
              <w:rPr>
                <w:i/>
              </w:rPr>
              <w:softHyphen/>
              <w:t>fylla ett särskilt kapitalbaskrav utöver den kapitalbas som krävs enligt värdepappersbolagsförord</w:t>
            </w:r>
            <w:r w:rsidRPr="00CB52D0">
              <w:rPr>
                <w:i/>
              </w:rPr>
              <w:softHyphen/>
              <w:t>ningen endast om,</w:t>
            </w:r>
          </w:p>
          <w:p w14:paraId="23089A91" w14:textId="77777777" w:rsidR="00224569" w:rsidRPr="00CB52D0" w:rsidRDefault="00B659D8" w:rsidP="00224569">
            <w:pPr>
              <w:pStyle w:val="Brdtextmedindrag"/>
              <w:rPr>
                <w:i/>
              </w:rPr>
            </w:pPr>
            <w:r w:rsidRPr="00CB52D0">
              <w:rPr>
                <w:i/>
              </w:rPr>
              <w:t xml:space="preserve">1. något av kraven i 8 kap. 3 §, 4 § första eller tredje stycket, 4 c och 5–8 §§ lagen (2007:528) om värdepappersmarknaden inte är uppfyllt och det är osannolikt att någon annan åtgärd är tillräcklig för att få </w:t>
            </w:r>
            <w:r w:rsidRPr="00CB52D0">
              <w:rPr>
                <w:i/>
                <w:spacing w:val="-4"/>
              </w:rPr>
              <w:t>bolaget att rätta till bris</w:t>
            </w:r>
            <w:r w:rsidRPr="00CB52D0">
              <w:rPr>
                <w:i/>
                <w:spacing w:val="-4"/>
              </w:rPr>
              <w:softHyphen/>
              <w:t>terna inom rimlig tid,</w:t>
            </w:r>
          </w:p>
          <w:p w14:paraId="1C1E75BC" w14:textId="77777777" w:rsidR="00224569" w:rsidRPr="00CB52D0" w:rsidRDefault="00B659D8" w:rsidP="00224569">
            <w:pPr>
              <w:pStyle w:val="Brdtextmedindrag"/>
              <w:rPr>
                <w:i/>
              </w:rPr>
            </w:pPr>
            <w:r w:rsidRPr="00CB52D0">
              <w:rPr>
                <w:i/>
              </w:rPr>
              <w:t>2. ett särskilt kapitalbaskrav är nödvändigt för att täcka väsent</w:t>
            </w:r>
            <w:r w:rsidRPr="00CB52D0">
              <w:rPr>
                <w:i/>
              </w:rPr>
              <w:softHyphen/>
              <w:t>liga risker som bolaget är eller kan bli exponerat för och väsentliga risker som bolaget utsätter det finan</w:t>
            </w:r>
            <w:r w:rsidRPr="00CB52D0">
              <w:rPr>
                <w:i/>
              </w:rPr>
              <w:softHyphen/>
              <w:t xml:space="preserve">siella systemet för, </w:t>
            </w:r>
          </w:p>
          <w:p w14:paraId="57976498" w14:textId="77777777" w:rsidR="00224569" w:rsidRPr="00CB52D0" w:rsidRDefault="00B659D8" w:rsidP="00224569">
            <w:pPr>
              <w:pStyle w:val="Brdtextmedindrag"/>
              <w:rPr>
                <w:i/>
              </w:rPr>
            </w:pPr>
            <w:r w:rsidRPr="00CB52D0">
              <w:rPr>
                <w:i/>
                <w:spacing w:val="-6"/>
              </w:rPr>
              <w:t>3. bolaget, under normala mark</w:t>
            </w:r>
            <w:r w:rsidRPr="00CB52D0">
              <w:rPr>
                <w:i/>
                <w:spacing w:val="-6"/>
              </w:rPr>
              <w:softHyphen/>
            </w:r>
            <w:r w:rsidRPr="00CB52D0">
              <w:rPr>
                <w:i/>
                <w:spacing w:val="-6"/>
              </w:rPr>
              <w:softHyphen/>
              <w:t>nadsfö</w:t>
            </w:r>
            <w:r w:rsidRPr="00CB52D0">
              <w:rPr>
                <w:i/>
                <w:spacing w:val="-4"/>
              </w:rPr>
              <w:t xml:space="preserve">rhållanden, inte skulle kunna </w:t>
            </w:r>
            <w:r w:rsidRPr="00CB52D0">
              <w:rPr>
                <w:i/>
              </w:rPr>
              <w:t>avveckla positioner i han</w:t>
            </w:r>
            <w:r w:rsidRPr="00CB52D0">
              <w:rPr>
                <w:i/>
              </w:rPr>
              <w:softHyphen/>
              <w:t>delslagret under kort tid utan att ådra sig betydande förluster,</w:t>
            </w:r>
          </w:p>
          <w:p w14:paraId="65FAF701" w14:textId="77777777" w:rsidR="00224569" w:rsidRPr="00CB52D0" w:rsidRDefault="00B659D8" w:rsidP="00224569">
            <w:pPr>
              <w:pStyle w:val="Brdtextmedindrag"/>
              <w:rPr>
                <w:i/>
              </w:rPr>
            </w:pPr>
            <w:r w:rsidRPr="00CB52D0">
              <w:rPr>
                <w:i/>
              </w:rPr>
              <w:t xml:space="preserve">4. granskningen av de interna modellerna enligt 5 a kap. visar att värdepappersbolagets brister avseende kraven för att tillämpa de interna modellerna sannolikt </w:t>
            </w:r>
            <w:r w:rsidRPr="00CB52D0">
              <w:rPr>
                <w:i/>
              </w:rPr>
              <w:lastRenderedPageBreak/>
              <w:t xml:space="preserve">kommer att leda till otillräckliga kapitalnivåer, eller </w:t>
            </w:r>
          </w:p>
          <w:p w14:paraId="67E2CEC2" w14:textId="77777777" w:rsidR="00224569" w:rsidRPr="00CB52D0" w:rsidRDefault="00B659D8" w:rsidP="00224569">
            <w:pPr>
              <w:pStyle w:val="Brdtextmedindrag"/>
              <w:rPr>
                <w:i/>
              </w:rPr>
            </w:pPr>
            <w:r w:rsidRPr="00CB52D0">
              <w:rPr>
                <w:i/>
              </w:rPr>
              <w:t>5.</w:t>
            </w:r>
            <w:r w:rsidRPr="00CB52D0">
              <w:rPr>
                <w:i/>
                <w:spacing w:val="-4"/>
              </w:rPr>
              <w:t> värdepappersbolaget vid upp</w:t>
            </w:r>
            <w:r w:rsidRPr="00CB52D0">
              <w:rPr>
                <w:i/>
                <w:spacing w:val="-4"/>
              </w:rPr>
              <w:softHyphen/>
              <w:t>repade</w:t>
            </w:r>
            <w:r w:rsidRPr="00CB52D0">
              <w:rPr>
                <w:i/>
              </w:rPr>
              <w:t xml:space="preserve"> tillfällen underlåter att skaffa eller bibehålla tillräckliga nivåer av ytterligare kapital enligt 1 b §.</w:t>
            </w:r>
          </w:p>
          <w:p w14:paraId="0322C9D0" w14:textId="77777777" w:rsidR="00224569" w:rsidRPr="00CB52D0" w:rsidRDefault="00B659D8" w:rsidP="00224569">
            <w:pPr>
              <w:pStyle w:val="Brdtextmedindrag"/>
              <w:rPr>
                <w:i/>
              </w:rPr>
            </w:pPr>
            <w:r w:rsidRPr="00CB52D0">
              <w:rPr>
                <w:i/>
              </w:rPr>
              <w:t>Ett beslut enligt första stycket ska vara skriftligt och grunda sig på översyn och utvärdering av bolagets enskilda situation.</w:t>
            </w:r>
          </w:p>
          <w:p w14:paraId="68A4E22A" w14:textId="77777777" w:rsidR="00224569" w:rsidRPr="00CB52D0" w:rsidRDefault="00B659D8" w:rsidP="00224569">
            <w:pPr>
              <w:pStyle w:val="Brdtextmedindrag"/>
              <w:rPr>
                <w:i/>
              </w:rPr>
            </w:pPr>
            <w:r w:rsidRPr="00CB52D0">
              <w:rPr>
                <w:i/>
              </w:rPr>
              <w:t xml:space="preserve">Finansinspektionen får avstå från att besluta om ett särskilt </w:t>
            </w:r>
            <w:r w:rsidRPr="00CB52D0">
              <w:rPr>
                <w:i/>
                <w:spacing w:val="-4"/>
              </w:rPr>
              <w:t>kapitalbaskrav, om en överträdelse</w:t>
            </w:r>
            <w:r w:rsidRPr="00CB52D0">
              <w:rPr>
                <w:i/>
              </w:rPr>
              <w:t xml:space="preserve"> är ringa eller ursäktlig, om värde</w:t>
            </w:r>
            <w:r w:rsidRPr="00CB52D0">
              <w:rPr>
                <w:i/>
              </w:rPr>
              <w:softHyphen/>
              <w:t>pappersbolaget gör rättelse eller om någon annan myndighet har vid</w:t>
            </w:r>
            <w:r w:rsidRPr="00CB52D0">
              <w:rPr>
                <w:i/>
              </w:rPr>
              <w:softHyphen/>
              <w:t>tagit åtgärder mot värdepappers</w:t>
            </w:r>
            <w:r w:rsidRPr="00CB52D0">
              <w:rPr>
                <w:i/>
              </w:rPr>
              <w:softHyphen/>
              <w:t>bolaget och dessa åtgärder bedöms tillräckliga.</w:t>
            </w:r>
          </w:p>
          <w:p w14:paraId="1885488B" w14:textId="77777777" w:rsidR="00224569" w:rsidRPr="00CB52D0" w:rsidRDefault="00B659D8" w:rsidP="00224569">
            <w:pPr>
              <w:pStyle w:val="Brdtextmedindrag"/>
              <w:rPr>
                <w:i/>
              </w:rPr>
            </w:pPr>
            <w:r w:rsidRPr="00CB52D0">
              <w:rPr>
                <w:i/>
              </w:rPr>
              <w:t>Första stycket gäller inte om överträdelsen är så allvarlig att verksamhetstillståndet i stället ska återkallas.</w:t>
            </w:r>
          </w:p>
          <w:p w14:paraId="4C3CBA76" w14:textId="77777777" w:rsidR="00224569" w:rsidRPr="00CB52D0" w:rsidRDefault="00B659D8" w:rsidP="00224569">
            <w:pPr>
              <w:pStyle w:val="Brdtextmedindrag"/>
            </w:pPr>
            <w:r w:rsidRPr="00CB52D0">
              <w:rPr>
                <w:i/>
              </w:rPr>
              <w:t>Finansinspektionen får fatta beslut enligt denna paragraf avse</w:t>
            </w:r>
            <w:r w:rsidRPr="00CB52D0">
              <w:rPr>
                <w:i/>
              </w:rPr>
              <w:softHyphen/>
              <w:t>ende</w:t>
            </w:r>
            <w:r w:rsidRPr="00CB52D0">
              <w:t xml:space="preserve"> </w:t>
            </w:r>
            <w:r w:rsidRPr="00CB52D0">
              <w:rPr>
                <w:i/>
              </w:rPr>
              <w:t xml:space="preserve">ett värdepappersbolag som </w:t>
            </w:r>
            <w:r w:rsidRPr="00CB52D0">
              <w:rPr>
                <w:i/>
                <w:spacing w:val="-6"/>
              </w:rPr>
              <w:t>anses vara ett litet och icke-samman</w:t>
            </w:r>
            <w:r w:rsidRPr="00CB52D0">
              <w:rPr>
                <w:i/>
                <w:spacing w:val="-6"/>
              </w:rPr>
              <w:softHyphen/>
              <w:t>länkat värdepappersföretag enligt</w:t>
            </w:r>
            <w:r w:rsidRPr="00CB52D0">
              <w:rPr>
                <w:i/>
              </w:rPr>
              <w:t xml:space="preserve"> artikel 12.1 i värdepappersbolags</w:t>
            </w:r>
            <w:r w:rsidRPr="00CB52D0">
              <w:rPr>
                <w:i/>
              </w:rPr>
              <w:softHyphen/>
            </w:r>
            <w:r w:rsidRPr="00CB52D0">
              <w:rPr>
                <w:i/>
                <w:spacing w:val="-6"/>
              </w:rPr>
              <w:t xml:space="preserve">förordningen, om inspektionen anser </w:t>
            </w:r>
            <w:r w:rsidRPr="00CB52D0">
              <w:rPr>
                <w:i/>
              </w:rPr>
              <w:t>att det är motiverat.</w:t>
            </w:r>
          </w:p>
        </w:tc>
      </w:tr>
    </w:tbl>
    <w:p w14:paraId="75AE7511" w14:textId="77777777" w:rsidR="00224569" w:rsidRPr="00CB52D0"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3C111397" w14:textId="77777777" w:rsidTr="00224569">
        <w:tc>
          <w:tcPr>
            <w:tcW w:w="2500" w:type="pct"/>
            <w:shd w:val="clear" w:color="auto" w:fill="auto"/>
            <w:tcMar>
              <w:left w:w="0" w:type="dxa"/>
            </w:tcMar>
          </w:tcPr>
          <w:p w14:paraId="40CE0FDA" w14:textId="77777777" w:rsidR="00224569" w:rsidRPr="00CB52D0" w:rsidRDefault="00224569" w:rsidP="00224569">
            <w:pPr>
              <w:pStyle w:val="Brdtextmedindrag"/>
            </w:pPr>
          </w:p>
        </w:tc>
        <w:tc>
          <w:tcPr>
            <w:tcW w:w="2500" w:type="pct"/>
            <w:shd w:val="clear" w:color="auto" w:fill="auto"/>
            <w:tcMar>
              <w:right w:w="0" w:type="dxa"/>
            </w:tcMar>
          </w:tcPr>
          <w:p w14:paraId="3C42EFA5" w14:textId="77777777" w:rsidR="00224569" w:rsidRPr="00CB52D0" w:rsidRDefault="00B659D8" w:rsidP="00224569">
            <w:pPr>
              <w:pStyle w:val="Brdtextmedindrag"/>
              <w:ind w:firstLine="0"/>
              <w:rPr>
                <w:i/>
              </w:rPr>
            </w:pPr>
            <w:r w:rsidRPr="00CB52D0">
              <w:rPr>
                <w:i/>
              </w:rPr>
              <w:t>1 b §</w:t>
            </w:r>
          </w:p>
          <w:p w14:paraId="6EF0516C" w14:textId="77777777" w:rsidR="00224569" w:rsidRPr="00CB52D0" w:rsidRDefault="00B659D8" w:rsidP="00224569">
            <w:pPr>
              <w:pStyle w:val="Brdtextmedindrag"/>
              <w:rPr>
                <w:i/>
              </w:rPr>
            </w:pPr>
            <w:r w:rsidRPr="00CB52D0">
              <w:rPr>
                <w:i/>
              </w:rPr>
              <w:t>Finansinspektionen får besluta att ett värdepappersbolag ska ha en kapitalbasnivå, som med tillräck</w:t>
            </w:r>
            <w:r w:rsidRPr="00CB52D0">
              <w:rPr>
                <w:i/>
              </w:rPr>
              <w:softHyphen/>
              <w:t>lig marginal överstiger kraven enligt värdepappersbolagsförord</w:t>
            </w:r>
            <w:r w:rsidRPr="00CB52D0">
              <w:rPr>
                <w:i/>
              </w:rPr>
              <w:softHyphen/>
              <w:t>ningen, för att säkerställa att kon</w:t>
            </w:r>
            <w:r w:rsidRPr="00CB52D0">
              <w:rPr>
                <w:i/>
              </w:rPr>
              <w:softHyphen/>
              <w:t xml:space="preserve">junktursvängningar inte leder till </w:t>
            </w:r>
            <w:r w:rsidRPr="00CB52D0">
              <w:rPr>
                <w:i/>
                <w:spacing w:val="-4"/>
              </w:rPr>
              <w:t>överträdelser av kapitalkraven eller</w:t>
            </w:r>
            <w:r w:rsidRPr="00CB52D0">
              <w:rPr>
                <w:i/>
              </w:rPr>
              <w:t xml:space="preserve"> hotar bolagets förmåga att av</w:t>
            </w:r>
            <w:r w:rsidRPr="00CB52D0">
              <w:rPr>
                <w:i/>
              </w:rPr>
              <w:softHyphen/>
              <w:t>veckla och lägga ned verksam</w:t>
            </w:r>
            <w:r w:rsidRPr="00CB52D0">
              <w:rPr>
                <w:i/>
              </w:rPr>
              <w:softHyphen/>
              <w:t>heten på ett ordnat sätt.</w:t>
            </w:r>
          </w:p>
          <w:p w14:paraId="14709D30" w14:textId="77777777" w:rsidR="00224569" w:rsidRPr="00CB52D0" w:rsidRDefault="00B659D8" w:rsidP="00224569">
            <w:pPr>
              <w:pStyle w:val="Brdtextmedindrag"/>
              <w:rPr>
                <w:i/>
              </w:rPr>
            </w:pPr>
            <w:r w:rsidRPr="00CB52D0">
              <w:rPr>
                <w:i/>
              </w:rPr>
              <w:t xml:space="preserve">Finansinspektionen ska se över den nivå som bolaget har fastställt efter ett beslut enligt första stycket och meddela bolaget om nivån är tillräcklig eller behöver justeras. Om nivån behöver justeras ska </w:t>
            </w:r>
            <w:r w:rsidRPr="00CB52D0">
              <w:rPr>
                <w:i/>
              </w:rPr>
              <w:lastRenderedPageBreak/>
              <w:t xml:space="preserve">inspektionen meddela bolaget den </w:t>
            </w:r>
            <w:r w:rsidRPr="00CB52D0">
              <w:rPr>
                <w:i/>
                <w:spacing w:val="-4"/>
              </w:rPr>
              <w:t>sista dag då justeringen ska ha gjorts.</w:t>
            </w:r>
          </w:p>
          <w:p w14:paraId="3F4B0524" w14:textId="77777777" w:rsidR="00224569" w:rsidRPr="00CB52D0" w:rsidRDefault="00B659D8" w:rsidP="00224569">
            <w:pPr>
              <w:pStyle w:val="Brdtextmedindrag"/>
              <w:rPr>
                <w:i/>
              </w:rPr>
            </w:pPr>
            <w:r w:rsidRPr="00CB52D0">
              <w:rPr>
                <w:i/>
              </w:rPr>
              <w:t xml:space="preserve">Första och andra styckena gäller inte värdepappersbolag som är små och icke-sammanlänkade </w:t>
            </w:r>
            <w:r w:rsidRPr="00CB52D0">
              <w:rPr>
                <w:i/>
                <w:szCs w:val="22"/>
              </w:rPr>
              <w:t>enligt artikel 12.1 i värdepappers</w:t>
            </w:r>
            <w:r w:rsidRPr="00CB52D0">
              <w:rPr>
                <w:i/>
                <w:szCs w:val="22"/>
              </w:rPr>
              <w:softHyphen/>
              <w:t>bolagsförordningen.</w:t>
            </w:r>
            <w:r w:rsidRPr="00CB52D0">
              <w:rPr>
                <w:i/>
              </w:rPr>
              <w:t xml:space="preserve"> </w:t>
            </w:r>
          </w:p>
        </w:tc>
      </w:tr>
    </w:tbl>
    <w:p w14:paraId="762955B4" w14:textId="77777777" w:rsidR="00224569" w:rsidRPr="00CB52D0"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35B1E7C3" w14:textId="77777777" w:rsidTr="00224569">
        <w:tc>
          <w:tcPr>
            <w:tcW w:w="2500" w:type="pct"/>
            <w:shd w:val="clear" w:color="auto" w:fill="auto"/>
            <w:tcMar>
              <w:left w:w="0" w:type="dxa"/>
            </w:tcMar>
          </w:tcPr>
          <w:p w14:paraId="2AC9D008" w14:textId="77777777" w:rsidR="00224569" w:rsidRPr="00CB52D0" w:rsidRDefault="00224569" w:rsidP="00224569">
            <w:pPr>
              <w:pStyle w:val="Brdtextmedindrag"/>
            </w:pPr>
          </w:p>
        </w:tc>
        <w:tc>
          <w:tcPr>
            <w:tcW w:w="2500" w:type="pct"/>
            <w:shd w:val="clear" w:color="auto" w:fill="auto"/>
            <w:tcMar>
              <w:right w:w="0" w:type="dxa"/>
            </w:tcMar>
          </w:tcPr>
          <w:p w14:paraId="1B3E7D47" w14:textId="77777777" w:rsidR="00224569" w:rsidRPr="00CB52D0" w:rsidRDefault="00B659D8" w:rsidP="00224569">
            <w:pPr>
              <w:pStyle w:val="Brdtext"/>
              <w:rPr>
                <w:i/>
              </w:rPr>
            </w:pPr>
            <w:r w:rsidRPr="00CB52D0">
              <w:rPr>
                <w:i/>
              </w:rPr>
              <w:t>1 c §</w:t>
            </w:r>
          </w:p>
          <w:p w14:paraId="4758D360" w14:textId="77777777" w:rsidR="00224569" w:rsidRPr="00CB52D0" w:rsidRDefault="00B659D8" w:rsidP="00224569">
            <w:pPr>
              <w:pStyle w:val="Brdtextmedindrag"/>
              <w:rPr>
                <w:i/>
              </w:rPr>
            </w:pPr>
            <w:r w:rsidRPr="00CB52D0">
              <w:rPr>
                <w:i/>
              </w:rPr>
              <w:t>När det gäller sådana värde</w:t>
            </w:r>
            <w:r w:rsidRPr="00CB52D0">
              <w:rPr>
                <w:i/>
              </w:rPr>
              <w:softHyphen/>
              <w:t>pappersbolag som avses i 2 kap. 1 § lagen (2015:1016) om resolu</w:t>
            </w:r>
            <w:r w:rsidRPr="00CB52D0">
              <w:rPr>
                <w:i/>
              </w:rPr>
              <w:softHyphen/>
              <w:t>t</w:t>
            </w:r>
            <w:r w:rsidRPr="00CB52D0">
              <w:rPr>
                <w:i/>
                <w:spacing w:val="-4"/>
              </w:rPr>
              <w:t>ion ska Finansinspektionen under</w:t>
            </w:r>
            <w:r w:rsidRPr="00CB52D0">
              <w:rPr>
                <w:i/>
                <w:spacing w:val="-4"/>
              </w:rPr>
              <w:softHyphen/>
              <w:t>rätta</w:t>
            </w:r>
            <w:r w:rsidRPr="00CB52D0">
              <w:rPr>
                <w:i/>
              </w:rPr>
              <w:t xml:space="preserve"> berörda resolutionsmyndig</w:t>
            </w:r>
            <w:r w:rsidRPr="00CB52D0">
              <w:rPr>
                <w:i/>
              </w:rPr>
              <w:softHyphen/>
              <w:t>heter om beslut enligt 1 a § om särskilt kapitalbaskrav och om förväntade justeringar enligt 1 b § andra stycket.</w:t>
            </w:r>
          </w:p>
        </w:tc>
      </w:tr>
    </w:tbl>
    <w:p w14:paraId="0514EE2C" w14:textId="77777777" w:rsidR="00224569" w:rsidRPr="00CB52D0" w:rsidRDefault="00224569" w:rsidP="00224569">
      <w:pPr>
        <w:pStyle w:val="Brdtext"/>
        <w:jc w:val="center"/>
      </w:pPr>
    </w:p>
    <w:tbl>
      <w:tblPr>
        <w:tblW w:w="5000" w:type="pct"/>
        <w:tblLook w:val="0000" w:firstRow="0" w:lastRow="0" w:firstColumn="0" w:lastColumn="0" w:noHBand="0" w:noVBand="0"/>
      </w:tblPr>
      <w:tblGrid>
        <w:gridCol w:w="2948"/>
        <w:gridCol w:w="2949"/>
      </w:tblGrid>
      <w:tr w:rsidR="00224569" w:rsidRPr="00CB52D0" w14:paraId="393A465F" w14:textId="77777777" w:rsidTr="00224569">
        <w:tc>
          <w:tcPr>
            <w:tcW w:w="2500" w:type="pct"/>
            <w:shd w:val="clear" w:color="auto" w:fill="auto"/>
            <w:tcMar>
              <w:left w:w="0" w:type="dxa"/>
            </w:tcMar>
          </w:tcPr>
          <w:p w14:paraId="0F01C8A8" w14:textId="77777777" w:rsidR="00224569" w:rsidRPr="00CB52D0" w:rsidRDefault="00224569" w:rsidP="00224569">
            <w:pPr>
              <w:pStyle w:val="Brdtextmedindrag"/>
            </w:pPr>
          </w:p>
        </w:tc>
        <w:tc>
          <w:tcPr>
            <w:tcW w:w="2500" w:type="pct"/>
            <w:shd w:val="clear" w:color="auto" w:fill="auto"/>
            <w:tcMar>
              <w:right w:w="0" w:type="dxa"/>
            </w:tcMar>
          </w:tcPr>
          <w:p w14:paraId="527B911F" w14:textId="77777777" w:rsidR="00224569" w:rsidRPr="00CB52D0" w:rsidRDefault="00B659D8" w:rsidP="00224569">
            <w:pPr>
              <w:pStyle w:val="Brdtext"/>
              <w:rPr>
                <w:i/>
              </w:rPr>
            </w:pPr>
            <w:r w:rsidRPr="00CB52D0">
              <w:rPr>
                <w:i/>
              </w:rPr>
              <w:t>2 a §</w:t>
            </w:r>
          </w:p>
          <w:p w14:paraId="697B4606" w14:textId="77777777" w:rsidR="00224569" w:rsidRPr="00CB52D0" w:rsidRDefault="00B659D8" w:rsidP="00224569">
            <w:pPr>
              <w:pStyle w:val="Brdtextmedindrag"/>
              <w:rPr>
                <w:i/>
              </w:rPr>
            </w:pPr>
            <w:r w:rsidRPr="00CB52D0">
              <w:rPr>
                <w:i/>
              </w:rPr>
              <w:t>Bestämmelsen i 2 § ska inte tillämpas på små och icke-sam</w:t>
            </w:r>
            <w:r w:rsidRPr="00CB52D0">
              <w:rPr>
                <w:i/>
              </w:rPr>
              <w:softHyphen/>
              <w:t>m</w:t>
            </w:r>
            <w:r w:rsidRPr="00CB52D0">
              <w:rPr>
                <w:i/>
                <w:spacing w:val="-4"/>
              </w:rPr>
              <w:t>anlänkade värdepappersbolag en</w:t>
            </w:r>
            <w:r w:rsidRPr="00CB52D0">
              <w:rPr>
                <w:i/>
                <w:spacing w:val="-4"/>
              </w:rPr>
              <w:softHyphen/>
              <w:t>ligt</w:t>
            </w:r>
            <w:r w:rsidRPr="00CB52D0">
              <w:rPr>
                <w:i/>
              </w:rPr>
              <w:t xml:space="preserve"> artikel 12.1 i värdepappers</w:t>
            </w:r>
            <w:r w:rsidRPr="00CB52D0">
              <w:rPr>
                <w:i/>
              </w:rPr>
              <w:softHyphen/>
            </w:r>
            <w:r w:rsidRPr="00CB52D0">
              <w:rPr>
                <w:i/>
                <w:spacing w:val="-4"/>
              </w:rPr>
              <w:t>bolagsförordningen för vilka beslut</w:t>
            </w:r>
            <w:r w:rsidRPr="00CB52D0">
              <w:rPr>
                <w:i/>
              </w:rPr>
              <w:t xml:space="preserve"> om undantag har fattats enligt artikel 43.1 andra stycket samma förordning.</w:t>
            </w:r>
          </w:p>
        </w:tc>
      </w:tr>
    </w:tbl>
    <w:p w14:paraId="0BAA7D76" w14:textId="77777777" w:rsidR="00224569" w:rsidRPr="00BD5D70" w:rsidRDefault="00B659D8" w:rsidP="00224569">
      <w:pPr>
        <w:pStyle w:val="Brdtext"/>
        <w:spacing w:before="270"/>
        <w:jc w:val="center"/>
      </w:pPr>
      <w:r w:rsidRPr="00CB52D0">
        <w:t>3 §</w:t>
      </w:r>
      <w:r w:rsidRPr="00BD5D70">
        <w:rPr>
          <w:rStyle w:val="Fotnotsreferens"/>
        </w:rPr>
        <w:footnoteReference w:id="110"/>
      </w:r>
    </w:p>
    <w:tbl>
      <w:tblPr>
        <w:tblW w:w="5000" w:type="pct"/>
        <w:tblLook w:val="0000" w:firstRow="0" w:lastRow="0" w:firstColumn="0" w:lastColumn="0" w:noHBand="0" w:noVBand="0"/>
      </w:tblPr>
      <w:tblGrid>
        <w:gridCol w:w="2948"/>
        <w:gridCol w:w="2949"/>
      </w:tblGrid>
      <w:tr w:rsidR="00224569" w:rsidRPr="00CB52D0" w14:paraId="66A94EB4" w14:textId="77777777" w:rsidTr="00224569">
        <w:tc>
          <w:tcPr>
            <w:tcW w:w="2500" w:type="pct"/>
            <w:shd w:val="clear" w:color="auto" w:fill="auto"/>
            <w:tcMar>
              <w:left w:w="0" w:type="dxa"/>
            </w:tcMar>
          </w:tcPr>
          <w:p w14:paraId="269BCE44" w14:textId="77777777" w:rsidR="00224569" w:rsidRPr="00CB52D0" w:rsidRDefault="00B659D8" w:rsidP="00224569">
            <w:pPr>
              <w:pStyle w:val="Brdtextmedindrag"/>
            </w:pPr>
            <w:r w:rsidRPr="00B36627">
              <w:t>Finansinspektionen får till</w:t>
            </w:r>
            <w:r w:rsidRPr="00CB52D0">
              <w:t>ämpa bestämmelserna om in</w:t>
            </w:r>
            <w:r w:rsidRPr="00CB52D0">
              <w:softHyphen/>
              <w:t>gripande i de lagar som reglerar institutets verksamhet, om ett institut inte uppfyller ett särskilt kapitalbaskrav som beslutats en</w:t>
            </w:r>
            <w:r w:rsidRPr="00CB52D0">
              <w:softHyphen/>
              <w:t>ligt 1 § eller ett särskilt likvidi</w:t>
            </w:r>
            <w:r w:rsidRPr="00CB52D0">
              <w:softHyphen/>
              <w:t>tetskrav som beslutats enligt 2 §.</w:t>
            </w:r>
          </w:p>
        </w:tc>
        <w:tc>
          <w:tcPr>
            <w:tcW w:w="2500" w:type="pct"/>
            <w:shd w:val="clear" w:color="auto" w:fill="auto"/>
            <w:tcMar>
              <w:right w:w="0" w:type="dxa"/>
            </w:tcMar>
          </w:tcPr>
          <w:p w14:paraId="4244DB99" w14:textId="77777777" w:rsidR="00224569" w:rsidRPr="00CB52D0" w:rsidRDefault="00B659D8" w:rsidP="00224569">
            <w:pPr>
              <w:pStyle w:val="Brdtextmedindrag"/>
            </w:pPr>
            <w:r w:rsidRPr="00CB52D0">
              <w:t>Finansinspektionen får tillämpa bestämmelserna om in</w:t>
            </w:r>
            <w:r w:rsidRPr="00CB52D0">
              <w:softHyphen/>
              <w:t>gripande i de lagar som reglerar institutets verksamhet, om ett institut inte uppfyller ett särskilt kapitalbaskrav som beslutats en</w:t>
            </w:r>
            <w:r w:rsidRPr="00CB52D0">
              <w:softHyphen/>
              <w:t xml:space="preserve">ligt 1 § </w:t>
            </w:r>
            <w:r w:rsidRPr="00CB52D0">
              <w:rPr>
                <w:i/>
              </w:rPr>
              <w:t>eller 1 a §</w:t>
            </w:r>
            <w:r w:rsidRPr="00CB52D0">
              <w:t xml:space="preserve"> eller ett </w:t>
            </w:r>
            <w:r w:rsidRPr="00CB52D0">
              <w:rPr>
                <w:spacing w:val="-4"/>
              </w:rPr>
              <w:t>särskilt likviditetskrav som beslutats</w:t>
            </w:r>
            <w:r w:rsidRPr="00CB52D0">
              <w:t xml:space="preserve"> en</w:t>
            </w:r>
            <w:r w:rsidRPr="00CB52D0">
              <w:softHyphen/>
              <w:t>ligt 2 §.</w:t>
            </w:r>
          </w:p>
        </w:tc>
      </w:tr>
      <w:tr w:rsidR="00224569" w:rsidRPr="00CB52D0" w14:paraId="1A5006D4" w14:textId="77777777" w:rsidTr="00224569">
        <w:tc>
          <w:tcPr>
            <w:tcW w:w="2500" w:type="pct"/>
            <w:shd w:val="clear" w:color="auto" w:fill="auto"/>
            <w:tcMar>
              <w:left w:w="0" w:type="dxa"/>
            </w:tcMar>
          </w:tcPr>
          <w:p w14:paraId="083D2C3B" w14:textId="77777777" w:rsidR="00224569" w:rsidRPr="00CB52D0" w:rsidRDefault="00B659D8" w:rsidP="00224569">
            <w:pPr>
              <w:pStyle w:val="Brdtextmedindrag"/>
            </w:pPr>
            <w:r w:rsidRPr="00CB52D0">
              <w:t>Om ett institut uppfyller kapitalbaskravet enligt tillsyns</w:t>
            </w:r>
            <w:r w:rsidRPr="00CB52D0">
              <w:softHyphen/>
              <w:t>förordningen och det särskilda kapitalbaskrav som följer av ett</w:t>
            </w:r>
            <w:r w:rsidRPr="00CB52D0">
              <w:rPr>
                <w:spacing w:val="-4"/>
              </w:rPr>
              <w:t xml:space="preserve"> </w:t>
            </w:r>
            <w:r w:rsidRPr="00CB52D0">
              <w:t>beslut enligt 1 §, men inte kapi</w:t>
            </w:r>
            <w:r w:rsidRPr="00CB52D0">
              <w:softHyphen/>
              <w:t>tal</w:t>
            </w:r>
            <w:r w:rsidRPr="00CB52D0">
              <w:softHyphen/>
              <w:t>kraven enligt lagen (2014:966) om kapitalbuffertar, ska bestäm</w:t>
            </w:r>
            <w:r w:rsidRPr="00CB52D0">
              <w:softHyphen/>
              <w:t>melserna om ingri</w:t>
            </w:r>
            <w:r w:rsidRPr="00CB52D0">
              <w:softHyphen/>
              <w:t>pande i 8 kap. lagen om kapital</w:t>
            </w:r>
            <w:r w:rsidRPr="00CB52D0">
              <w:softHyphen/>
              <w:t>buffertar till</w:t>
            </w:r>
            <w:r w:rsidRPr="00CB52D0">
              <w:softHyphen/>
              <w:t>lämpas.</w:t>
            </w:r>
          </w:p>
        </w:tc>
        <w:tc>
          <w:tcPr>
            <w:tcW w:w="2500" w:type="pct"/>
            <w:shd w:val="clear" w:color="auto" w:fill="auto"/>
            <w:tcMar>
              <w:right w:w="0" w:type="dxa"/>
            </w:tcMar>
          </w:tcPr>
          <w:p w14:paraId="2DD688EF" w14:textId="77777777" w:rsidR="00224569" w:rsidRPr="00CB52D0" w:rsidRDefault="00B659D8" w:rsidP="00224569">
            <w:pPr>
              <w:pStyle w:val="Brdtextmedindrag"/>
            </w:pPr>
            <w:r w:rsidRPr="00CB52D0">
              <w:rPr>
                <w:spacing w:val="-5"/>
              </w:rPr>
              <w:t xml:space="preserve">Om ett </w:t>
            </w:r>
            <w:r w:rsidRPr="00CB52D0">
              <w:rPr>
                <w:i/>
                <w:spacing w:val="-5"/>
              </w:rPr>
              <w:t>kreditinstitut</w:t>
            </w:r>
            <w:r w:rsidRPr="00CB52D0">
              <w:rPr>
                <w:spacing w:val="-5"/>
              </w:rPr>
              <w:t xml:space="preserve"> uppfyller</w:t>
            </w:r>
            <w:r w:rsidRPr="00CB52D0">
              <w:t xml:space="preserve"> kapitalbaskravet enligt tillsyns</w:t>
            </w:r>
            <w:r w:rsidRPr="00CB52D0">
              <w:softHyphen/>
              <w:t xml:space="preserve">förordningen och det särskilda kapitalbaskrav som följer av ett </w:t>
            </w:r>
            <w:r w:rsidRPr="00CB52D0">
              <w:rPr>
                <w:spacing w:val="-2"/>
              </w:rPr>
              <w:t>beslut enligt 1 §, men inte</w:t>
            </w:r>
            <w:r w:rsidRPr="00CB52D0">
              <w:t xml:space="preserve"> kapi</w:t>
            </w:r>
            <w:r w:rsidRPr="00CB52D0">
              <w:softHyphen/>
              <w:t>talkraven enligt lagen (2014:966) om kapitalbuffertar, ska bestäm</w:t>
            </w:r>
            <w:r w:rsidRPr="00CB52D0">
              <w:softHyphen/>
              <w:t>melserna om ingri</w:t>
            </w:r>
            <w:r w:rsidRPr="00CB52D0">
              <w:softHyphen/>
              <w:t>pande i 8 kap. lagen om kapital</w:t>
            </w:r>
            <w:r w:rsidRPr="00CB52D0">
              <w:softHyphen/>
              <w:t>buffertar till</w:t>
            </w:r>
            <w:r w:rsidRPr="00CB52D0">
              <w:softHyphen/>
              <w:t>lämpas.</w:t>
            </w:r>
          </w:p>
        </w:tc>
      </w:tr>
    </w:tbl>
    <w:p w14:paraId="0B22A9DE" w14:textId="77777777" w:rsidR="00224569" w:rsidRPr="00CB52D0" w:rsidRDefault="00B659D8" w:rsidP="00224569">
      <w:pPr>
        <w:pStyle w:val="Brdtext"/>
        <w:spacing w:before="270"/>
        <w:jc w:val="center"/>
        <w:rPr>
          <w:b/>
        </w:rPr>
      </w:pPr>
      <w:r w:rsidRPr="00CB52D0">
        <w:rPr>
          <w:b/>
        </w:rPr>
        <w:lastRenderedPageBreak/>
        <w:t>3 kap.</w:t>
      </w:r>
    </w:p>
    <w:tbl>
      <w:tblPr>
        <w:tblW w:w="5000" w:type="pct"/>
        <w:tblLook w:val="0000" w:firstRow="0" w:lastRow="0" w:firstColumn="0" w:lastColumn="0" w:noHBand="0" w:noVBand="0"/>
      </w:tblPr>
      <w:tblGrid>
        <w:gridCol w:w="2948"/>
        <w:gridCol w:w="2949"/>
      </w:tblGrid>
      <w:tr w:rsidR="00224569" w:rsidRPr="00CB52D0" w14:paraId="5631052F" w14:textId="77777777" w:rsidTr="00224569">
        <w:tc>
          <w:tcPr>
            <w:tcW w:w="2500" w:type="pct"/>
            <w:shd w:val="clear" w:color="auto" w:fill="auto"/>
            <w:tcMar>
              <w:left w:w="0" w:type="dxa"/>
            </w:tcMar>
          </w:tcPr>
          <w:p w14:paraId="4BDB5BA0" w14:textId="77777777" w:rsidR="00224569" w:rsidRPr="00CB52D0" w:rsidRDefault="00224569" w:rsidP="00224569">
            <w:pPr>
              <w:pStyle w:val="Brdtextmedindrag"/>
            </w:pPr>
          </w:p>
        </w:tc>
        <w:tc>
          <w:tcPr>
            <w:tcW w:w="2500" w:type="pct"/>
            <w:shd w:val="clear" w:color="auto" w:fill="auto"/>
            <w:tcMar>
              <w:right w:w="0" w:type="dxa"/>
            </w:tcMar>
          </w:tcPr>
          <w:p w14:paraId="3956E8E2" w14:textId="77777777" w:rsidR="00224569" w:rsidRPr="00CB52D0" w:rsidRDefault="00B659D8" w:rsidP="00224569">
            <w:pPr>
              <w:pStyle w:val="Rubrik4utannumrering"/>
              <w:spacing w:before="0" w:after="0"/>
              <w:rPr>
                <w:i/>
                <w:iCs/>
              </w:rPr>
            </w:pPr>
            <w:r w:rsidRPr="00CB52D0">
              <w:rPr>
                <w:i/>
                <w:iCs/>
              </w:rPr>
              <w:t>Kreditinstitut</w:t>
            </w:r>
          </w:p>
        </w:tc>
      </w:tr>
    </w:tbl>
    <w:p w14:paraId="31A0C92C" w14:textId="77777777" w:rsidR="00224569" w:rsidRPr="00CB52D0" w:rsidRDefault="00B659D8" w:rsidP="00224569">
      <w:pPr>
        <w:pStyle w:val="Brdtext"/>
        <w:spacing w:before="270"/>
        <w:jc w:val="center"/>
      </w:pPr>
      <w:r w:rsidRPr="00CB52D0">
        <w:t>1 §</w:t>
      </w:r>
    </w:p>
    <w:tbl>
      <w:tblPr>
        <w:tblW w:w="5000" w:type="pct"/>
        <w:tblLook w:val="0000" w:firstRow="0" w:lastRow="0" w:firstColumn="0" w:lastColumn="0" w:noHBand="0" w:noVBand="0"/>
      </w:tblPr>
      <w:tblGrid>
        <w:gridCol w:w="2948"/>
        <w:gridCol w:w="2949"/>
      </w:tblGrid>
      <w:tr w:rsidR="00224569" w:rsidRPr="00CB52D0" w14:paraId="149C28A3" w14:textId="77777777" w:rsidTr="00224569">
        <w:tc>
          <w:tcPr>
            <w:tcW w:w="2500" w:type="pct"/>
            <w:shd w:val="clear" w:color="auto" w:fill="auto"/>
            <w:tcMar>
              <w:left w:w="0" w:type="dxa"/>
            </w:tcMar>
          </w:tcPr>
          <w:p w14:paraId="00526272" w14:textId="77777777" w:rsidR="00224569" w:rsidRPr="00CB52D0" w:rsidRDefault="00B659D8" w:rsidP="00224569">
            <w:pPr>
              <w:pStyle w:val="Brdtextmedindrag"/>
              <w:rPr>
                <w:i/>
              </w:rPr>
            </w:pPr>
            <w:bookmarkStart w:id="485" w:name="_Hlk27562025"/>
            <w:r w:rsidRPr="00CB52D0">
              <w:t xml:space="preserve">Ansvaret för att kraven i 2 § uppfylls har det </w:t>
            </w:r>
            <w:r w:rsidRPr="00CB52D0">
              <w:rPr>
                <w:i/>
              </w:rPr>
              <w:t>institut</w:t>
            </w:r>
          </w:p>
          <w:p w14:paraId="7397717F" w14:textId="77777777" w:rsidR="00224569" w:rsidRPr="00CB52D0" w:rsidRDefault="00B659D8" w:rsidP="00224569">
            <w:pPr>
              <w:pStyle w:val="Brdtextmedindrag"/>
            </w:pPr>
            <w:r w:rsidRPr="00CB52D0">
              <w:t xml:space="preserve">1. som inte är dotterföretag till ett annat </w:t>
            </w:r>
            <w:r w:rsidRPr="00CB52D0">
              <w:rPr>
                <w:i/>
              </w:rPr>
              <w:t>institut</w:t>
            </w:r>
            <w:r w:rsidRPr="00CB52D0">
              <w:t>, ett svenskt finansiellt holdingföretag eller ett svenskt blandat finansiellt holdingföretag, eller</w:t>
            </w:r>
          </w:p>
        </w:tc>
        <w:tc>
          <w:tcPr>
            <w:tcW w:w="2500" w:type="pct"/>
          </w:tcPr>
          <w:p w14:paraId="13EA1D49" w14:textId="77777777" w:rsidR="00224569" w:rsidRPr="00CB52D0" w:rsidRDefault="00B659D8" w:rsidP="00224569">
            <w:pPr>
              <w:pStyle w:val="Brdtextmedindrag"/>
            </w:pPr>
            <w:r w:rsidRPr="00CB52D0">
              <w:t xml:space="preserve">Ansvaret för att kraven i 2 § uppfylls har det </w:t>
            </w:r>
            <w:r w:rsidRPr="00CB52D0">
              <w:rPr>
                <w:i/>
              </w:rPr>
              <w:t>kreditinstitut</w:t>
            </w:r>
          </w:p>
          <w:p w14:paraId="17723D08" w14:textId="77777777" w:rsidR="00224569" w:rsidRPr="00CB52D0" w:rsidRDefault="00B659D8" w:rsidP="00224569">
            <w:pPr>
              <w:pStyle w:val="Brdtextmedindrag"/>
            </w:pPr>
            <w:r w:rsidRPr="00CB52D0">
              <w:t xml:space="preserve">1. som inte är dotterföretag till ett annat </w:t>
            </w:r>
            <w:r w:rsidRPr="00CB52D0">
              <w:rPr>
                <w:i/>
              </w:rPr>
              <w:t>kreditinstitut</w:t>
            </w:r>
            <w:r w:rsidRPr="00CB52D0">
              <w:t>, ett svenskt finansiellt holding</w:t>
            </w:r>
            <w:r w:rsidRPr="00CB52D0">
              <w:softHyphen/>
              <w:t>företag eller ett svenskt blandat finansiellt holdingföretag, eller</w:t>
            </w:r>
          </w:p>
        </w:tc>
      </w:tr>
      <w:tr w:rsidR="00224569" w:rsidRPr="00CB52D0" w14:paraId="4679ACD9" w14:textId="77777777" w:rsidTr="00224569">
        <w:tc>
          <w:tcPr>
            <w:tcW w:w="2500" w:type="pct"/>
            <w:shd w:val="clear" w:color="auto" w:fill="auto"/>
            <w:tcMar>
              <w:left w:w="0" w:type="dxa"/>
            </w:tcMar>
          </w:tcPr>
          <w:p w14:paraId="45CFA8B1" w14:textId="77777777" w:rsidR="00224569" w:rsidRPr="00CB52D0" w:rsidRDefault="00B659D8" w:rsidP="00224569">
            <w:pPr>
              <w:pStyle w:val="Brdtextmedindrag"/>
            </w:pPr>
            <w:r w:rsidRPr="00CB52D0">
              <w:t>2. vars moderföretag är ett sådant finansiellt holdingföretag, svenskt blandat finansiellt hold</w:t>
            </w:r>
            <w:r w:rsidRPr="00CB52D0">
              <w:softHyphen/>
              <w:t>ingföretag eller blandat finan</w:t>
            </w:r>
            <w:r w:rsidRPr="00CB52D0">
              <w:softHyphen/>
              <w:t xml:space="preserve">siellt holdingföretag som inte är dotterföretag till ett </w:t>
            </w:r>
            <w:r w:rsidRPr="00CB52D0">
              <w:rPr>
                <w:i/>
              </w:rPr>
              <w:t>institut</w:t>
            </w:r>
            <w:r w:rsidRPr="00CB52D0">
              <w:t xml:space="preserve">, ett svenskt finansiellt </w:t>
            </w:r>
            <w:r w:rsidRPr="00CB52D0">
              <w:rPr>
                <w:spacing w:val="-4"/>
              </w:rPr>
              <w:t>holding</w:t>
            </w:r>
            <w:r w:rsidRPr="00CB52D0">
              <w:rPr>
                <w:spacing w:val="-4"/>
              </w:rPr>
              <w:softHyphen/>
              <w:t>före</w:t>
            </w:r>
            <w:r w:rsidRPr="00CB52D0">
              <w:rPr>
                <w:spacing w:val="-4"/>
              </w:rPr>
              <w:softHyphen/>
              <w:t>tag eller ett svenskt blandat finan</w:t>
            </w:r>
            <w:r w:rsidRPr="00CB52D0">
              <w:rPr>
                <w:spacing w:val="-4"/>
              </w:rPr>
              <w:softHyphen/>
              <w:t>siellt</w:t>
            </w:r>
            <w:r w:rsidRPr="00CB52D0">
              <w:t xml:space="preserve"> holding</w:t>
            </w:r>
            <w:r w:rsidRPr="00CB52D0">
              <w:softHyphen/>
              <w:t>företag.</w:t>
            </w:r>
          </w:p>
        </w:tc>
        <w:tc>
          <w:tcPr>
            <w:tcW w:w="2500" w:type="pct"/>
          </w:tcPr>
          <w:p w14:paraId="4A875FF9" w14:textId="77777777" w:rsidR="00224569" w:rsidRPr="00CB52D0" w:rsidRDefault="00B659D8" w:rsidP="00224569">
            <w:pPr>
              <w:pStyle w:val="Brdtextmedindrag"/>
            </w:pPr>
            <w:r w:rsidRPr="00CB52D0">
              <w:t xml:space="preserve">2. vars moderföretag är ett </w:t>
            </w:r>
            <w:r w:rsidRPr="00CB52D0">
              <w:rPr>
                <w:spacing w:val="-4"/>
              </w:rPr>
              <w:t>sådant finansiellt holdingföretag</w:t>
            </w:r>
            <w:r w:rsidRPr="00CB52D0">
              <w:t>, sv</w:t>
            </w:r>
            <w:r w:rsidRPr="00CB52D0">
              <w:rPr>
                <w:spacing w:val="-2"/>
              </w:rPr>
              <w:t>enskt blandat finansiellt hold</w:t>
            </w:r>
            <w:r w:rsidRPr="00CB52D0">
              <w:rPr>
                <w:spacing w:val="-2"/>
              </w:rPr>
              <w:softHyphen/>
              <w:t>ingföretag</w:t>
            </w:r>
            <w:r w:rsidRPr="00CB52D0">
              <w:t xml:space="preserve"> eller blandat finan</w:t>
            </w:r>
            <w:r w:rsidRPr="00CB52D0">
              <w:softHyphen/>
              <w:t xml:space="preserve">siellt holdingföretag som inte är dotterföretag till ett </w:t>
            </w:r>
            <w:r w:rsidRPr="00CB52D0">
              <w:rPr>
                <w:i/>
              </w:rPr>
              <w:t>kredit</w:t>
            </w:r>
            <w:r w:rsidRPr="00CB52D0">
              <w:rPr>
                <w:i/>
              </w:rPr>
              <w:softHyphen/>
              <w:t>insti</w:t>
            </w:r>
            <w:r w:rsidRPr="00CB52D0">
              <w:rPr>
                <w:i/>
              </w:rPr>
              <w:softHyphen/>
              <w:t>tut</w:t>
            </w:r>
            <w:r w:rsidRPr="00CB52D0">
              <w:t xml:space="preserve">, ett svenskt finansiellt </w:t>
            </w:r>
            <w:r w:rsidRPr="00CB52D0">
              <w:rPr>
                <w:spacing w:val="-4"/>
              </w:rPr>
              <w:t>hold</w:t>
            </w:r>
            <w:r w:rsidRPr="00CB52D0">
              <w:rPr>
                <w:spacing w:val="-4"/>
              </w:rPr>
              <w:softHyphen/>
              <w:t>ingföretag eller ett svenskt blan</w:t>
            </w:r>
            <w:r w:rsidRPr="00CB52D0">
              <w:rPr>
                <w:spacing w:val="-4"/>
              </w:rPr>
              <w:softHyphen/>
              <w:t>dat finansiellt holding</w:t>
            </w:r>
            <w:r w:rsidRPr="00CB52D0">
              <w:rPr>
                <w:spacing w:val="-4"/>
              </w:rPr>
              <w:softHyphen/>
              <w:t>företag.</w:t>
            </w:r>
          </w:p>
        </w:tc>
      </w:tr>
    </w:tbl>
    <w:p w14:paraId="44E8CF0F" w14:textId="77777777" w:rsidR="00224569" w:rsidRPr="00CB52D0" w:rsidRDefault="00B659D8" w:rsidP="00224569">
      <w:pPr>
        <w:pStyle w:val="Brdtextmedindrag"/>
      </w:pPr>
      <w:bookmarkStart w:id="486" w:name="_Hlk27562078"/>
      <w:bookmarkEnd w:id="485"/>
      <w:r w:rsidRPr="00CB52D0">
        <w:t>Om ett sådant holdingföretag eller blandat finansiellt holding</w:t>
      </w:r>
      <w:r w:rsidRPr="00CB52D0">
        <w:softHyphen/>
        <w:t>företag som avses i första stycket 2 är moderföretag till både ett kreditinstitut och ett värdepappersbolag, är det kreditinstitutet som ansvarar för att de gruppbaserade kraven uppfylls.</w:t>
      </w:r>
    </w:p>
    <w:tbl>
      <w:tblPr>
        <w:tblW w:w="5000" w:type="pct"/>
        <w:tblLook w:val="0000" w:firstRow="0" w:lastRow="0" w:firstColumn="0" w:lastColumn="0" w:noHBand="0" w:noVBand="0"/>
      </w:tblPr>
      <w:tblGrid>
        <w:gridCol w:w="2948"/>
        <w:gridCol w:w="2949"/>
      </w:tblGrid>
      <w:tr w:rsidR="00224569" w:rsidRPr="00CB52D0" w14:paraId="661F5187" w14:textId="77777777" w:rsidTr="00224569">
        <w:tc>
          <w:tcPr>
            <w:tcW w:w="2500" w:type="pct"/>
            <w:shd w:val="clear" w:color="auto" w:fill="auto"/>
            <w:tcMar>
              <w:left w:w="0" w:type="dxa"/>
            </w:tcMar>
          </w:tcPr>
          <w:bookmarkEnd w:id="486"/>
          <w:p w14:paraId="325C3E34" w14:textId="77777777" w:rsidR="00224569" w:rsidRPr="00CB52D0" w:rsidRDefault="00B659D8" w:rsidP="00224569">
            <w:pPr>
              <w:pStyle w:val="Brdtextmedindrag"/>
            </w:pPr>
            <w:r w:rsidRPr="00CB52D0">
              <w:t xml:space="preserve">Om ett finansiellt </w:t>
            </w:r>
            <w:r w:rsidRPr="00CB52D0">
              <w:rPr>
                <w:spacing w:val="-5"/>
              </w:rPr>
              <w:t>holding</w:t>
            </w:r>
            <w:r w:rsidRPr="00CB52D0">
              <w:rPr>
                <w:spacing w:val="-5"/>
              </w:rPr>
              <w:softHyphen/>
              <w:t>företag eller ett blandat finan</w:t>
            </w:r>
            <w:r w:rsidRPr="00CB52D0">
              <w:rPr>
                <w:spacing w:val="-5"/>
              </w:rPr>
              <w:softHyphen/>
              <w:t>siellt</w:t>
            </w:r>
            <w:r w:rsidRPr="00CB52D0">
              <w:t xml:space="preserve"> holdingföretag är moderföretag till två eller flera kreditinstitut </w:t>
            </w:r>
            <w:r w:rsidRPr="00CB52D0">
              <w:rPr>
                <w:i/>
                <w:spacing w:val="-5"/>
              </w:rPr>
              <w:t>eller till två eller flera värdepappers</w:t>
            </w:r>
            <w:r w:rsidRPr="00CB52D0">
              <w:rPr>
                <w:i/>
                <w:spacing w:val="-5"/>
              </w:rPr>
              <w:softHyphen/>
              <w:t>bolag</w:t>
            </w:r>
            <w:r w:rsidRPr="00CB52D0">
              <w:rPr>
                <w:spacing w:val="-5"/>
              </w:rPr>
              <w:t>, ansvarar det kreditinstitut</w:t>
            </w:r>
            <w:r w:rsidRPr="00CB52D0">
              <w:rPr>
                <w:i/>
              </w:rPr>
              <w:t xml:space="preserve"> respektive </w:t>
            </w:r>
            <w:r w:rsidRPr="00CB52D0">
              <w:rPr>
                <w:i/>
                <w:spacing w:val="-5"/>
              </w:rPr>
              <w:t>värdepappersbolag</w:t>
            </w:r>
            <w:r w:rsidRPr="00CB52D0">
              <w:rPr>
                <w:spacing w:val="-5"/>
              </w:rPr>
              <w:t xml:space="preserve"> som har </w:t>
            </w:r>
            <w:r w:rsidRPr="00CB52D0">
              <w:t>den största balansomslut</w:t>
            </w:r>
            <w:r w:rsidRPr="00CB52D0">
              <w:softHyphen/>
              <w:t>ningen för att de gruppbaserade kraven uppfylls.</w:t>
            </w:r>
          </w:p>
        </w:tc>
        <w:tc>
          <w:tcPr>
            <w:tcW w:w="2500" w:type="pct"/>
            <w:shd w:val="clear" w:color="auto" w:fill="auto"/>
            <w:tcMar>
              <w:right w:w="0" w:type="dxa"/>
            </w:tcMar>
          </w:tcPr>
          <w:p w14:paraId="17CB1CDF" w14:textId="77777777" w:rsidR="00224569" w:rsidRPr="00CB52D0" w:rsidRDefault="00B659D8" w:rsidP="00224569">
            <w:pPr>
              <w:pStyle w:val="Brdtextmedindrag"/>
            </w:pPr>
            <w:bookmarkStart w:id="487" w:name="_Hlk27562109"/>
            <w:r w:rsidRPr="00CB52D0">
              <w:t>Om ett finansiellt holding</w:t>
            </w:r>
            <w:r w:rsidRPr="00CB52D0">
              <w:softHyphen/>
            </w:r>
            <w:r w:rsidRPr="00CB52D0">
              <w:rPr>
                <w:spacing w:val="-5"/>
              </w:rPr>
              <w:t>företag eller ett blandat finansiellt</w:t>
            </w:r>
            <w:r w:rsidRPr="00CB52D0">
              <w:t xml:space="preserve"> holdingföretag är moderföretag till två eller flera kreditinstitut, ansvarar det kreditinstitut som har den största balansomslut</w:t>
            </w:r>
            <w:r w:rsidRPr="00CB52D0">
              <w:softHyphen/>
              <w:t>ningen för att de gruppbaserade kraven uppfylls.</w:t>
            </w:r>
            <w:bookmarkEnd w:id="487"/>
          </w:p>
        </w:tc>
      </w:tr>
    </w:tbl>
    <w:p w14:paraId="5A87A2ED" w14:textId="77777777" w:rsidR="00224569" w:rsidRPr="00CB52D0" w:rsidRDefault="00B659D8" w:rsidP="00224569">
      <w:pPr>
        <w:pStyle w:val="Brdtext"/>
        <w:spacing w:before="270"/>
        <w:jc w:val="center"/>
      </w:pPr>
      <w:r w:rsidRPr="00CB52D0">
        <w:t>2 §</w:t>
      </w:r>
    </w:p>
    <w:tbl>
      <w:tblPr>
        <w:tblW w:w="5000" w:type="pct"/>
        <w:tblLook w:val="0000" w:firstRow="0" w:lastRow="0" w:firstColumn="0" w:lastColumn="0" w:noHBand="0" w:noVBand="0"/>
      </w:tblPr>
      <w:tblGrid>
        <w:gridCol w:w="2948"/>
        <w:gridCol w:w="2949"/>
      </w:tblGrid>
      <w:tr w:rsidR="00224569" w:rsidRPr="00CB52D0" w14:paraId="4C077E6F" w14:textId="77777777" w:rsidTr="00224569">
        <w:tc>
          <w:tcPr>
            <w:tcW w:w="2500" w:type="pct"/>
            <w:shd w:val="clear" w:color="auto" w:fill="auto"/>
            <w:tcMar>
              <w:left w:w="0" w:type="dxa"/>
            </w:tcMar>
          </w:tcPr>
          <w:p w14:paraId="208233BE" w14:textId="77777777" w:rsidR="00224569" w:rsidRPr="00CB52D0" w:rsidRDefault="00B659D8" w:rsidP="00224569">
            <w:pPr>
              <w:pStyle w:val="Brdtextmedindrag"/>
            </w:pPr>
            <w:r w:rsidRPr="00CB52D0">
              <w:t xml:space="preserve">Det ansvariga </w:t>
            </w:r>
            <w:r w:rsidRPr="00CB52D0">
              <w:rPr>
                <w:i/>
              </w:rPr>
              <w:t>institutet</w:t>
            </w:r>
            <w:r w:rsidRPr="00CB52D0">
              <w:t xml:space="preserve"> enligt 1 § ska se till att kraven om soliditet och riskhantering i 6 kap. 1 § och 2 § andra stycket lagen (2004:297) om bank- och finansieringsrörelse </w:t>
            </w:r>
            <w:r w:rsidRPr="00CB52D0">
              <w:rPr>
                <w:i/>
              </w:rPr>
              <w:t>eller 8 kap. 3 § och 4 § andra stycket la</w:t>
            </w:r>
            <w:r w:rsidRPr="00CB52D0">
              <w:rPr>
                <w:i/>
                <w:spacing w:val="-5"/>
              </w:rPr>
              <w:t>gen (2007:528) om värdepappersmark</w:t>
            </w:r>
            <w:r w:rsidRPr="00CB52D0">
              <w:rPr>
                <w:i/>
                <w:spacing w:val="-5"/>
              </w:rPr>
              <w:softHyphen/>
              <w:t>naden</w:t>
            </w:r>
            <w:r w:rsidRPr="00CB52D0">
              <w:t xml:space="preserve"> uppfylls på gruppnivå i enlighet med vad som följer av artiklarna 18–24 i tillsynsförord</w:t>
            </w:r>
            <w:r w:rsidRPr="00CB52D0">
              <w:softHyphen/>
              <w:t>ningen.</w:t>
            </w:r>
          </w:p>
        </w:tc>
        <w:tc>
          <w:tcPr>
            <w:tcW w:w="2500" w:type="pct"/>
            <w:shd w:val="clear" w:color="auto" w:fill="auto"/>
            <w:tcMar>
              <w:right w:w="0" w:type="dxa"/>
            </w:tcMar>
          </w:tcPr>
          <w:p w14:paraId="3E07CB1A" w14:textId="77777777" w:rsidR="00224569" w:rsidRPr="00CB52D0" w:rsidRDefault="00B659D8" w:rsidP="00224569">
            <w:pPr>
              <w:pStyle w:val="Brdtextmedindrag"/>
            </w:pPr>
            <w:r w:rsidRPr="00CB52D0">
              <w:t xml:space="preserve">Det ansvariga </w:t>
            </w:r>
            <w:r w:rsidRPr="00CB52D0">
              <w:rPr>
                <w:i/>
              </w:rPr>
              <w:t>kreditinstitutet</w:t>
            </w:r>
            <w:r w:rsidRPr="00CB52D0">
              <w:t xml:space="preserve"> enligt 1 § ska se till att kraven om soliditet och riskhantering i 6 kap. 1 § och 2 § andra stycket lagen (2004:297) om bank- och finansieringsrörelse uppfylls på gruppnivå i enlighet med vad som följer av artiklarna 18–24 i tillsynsförordningen.</w:t>
            </w:r>
          </w:p>
        </w:tc>
      </w:tr>
    </w:tbl>
    <w:p w14:paraId="568A47EF" w14:textId="77777777" w:rsidR="00224569" w:rsidRPr="00CB52D0" w:rsidRDefault="00224569" w:rsidP="00224569">
      <w:pPr>
        <w:pStyle w:val="Brdtext"/>
        <w:spacing w:before="270"/>
        <w:jc w:val="center"/>
      </w:pPr>
    </w:p>
    <w:p w14:paraId="11F66CFA" w14:textId="77777777" w:rsidR="00224569" w:rsidRPr="00CB52D0" w:rsidRDefault="00224569" w:rsidP="00224569">
      <w:pPr>
        <w:pStyle w:val="Brdtext"/>
        <w:spacing w:before="270"/>
        <w:jc w:val="center"/>
      </w:pPr>
    </w:p>
    <w:p w14:paraId="35BF5B6F" w14:textId="77777777" w:rsidR="00224569" w:rsidRPr="00CB52D0" w:rsidRDefault="00B659D8" w:rsidP="00224569">
      <w:pPr>
        <w:pStyle w:val="Brdtext"/>
        <w:spacing w:before="270"/>
        <w:jc w:val="center"/>
      </w:pPr>
      <w:r w:rsidRPr="00CB52D0">
        <w:lastRenderedPageBreak/>
        <w:t>3 §</w:t>
      </w:r>
    </w:p>
    <w:tbl>
      <w:tblPr>
        <w:tblW w:w="5000" w:type="pct"/>
        <w:tblLook w:val="0000" w:firstRow="0" w:lastRow="0" w:firstColumn="0" w:lastColumn="0" w:noHBand="0" w:noVBand="0"/>
      </w:tblPr>
      <w:tblGrid>
        <w:gridCol w:w="2948"/>
        <w:gridCol w:w="2949"/>
      </w:tblGrid>
      <w:tr w:rsidR="00224569" w:rsidRPr="00CB52D0" w14:paraId="6D402DAE" w14:textId="77777777" w:rsidTr="00224569">
        <w:tc>
          <w:tcPr>
            <w:tcW w:w="2500" w:type="pct"/>
            <w:shd w:val="clear" w:color="auto" w:fill="auto"/>
            <w:tcMar>
              <w:left w:w="0" w:type="dxa"/>
            </w:tcMar>
          </w:tcPr>
          <w:p w14:paraId="0923760A" w14:textId="77777777" w:rsidR="00224569" w:rsidRPr="00CB52D0" w:rsidRDefault="00B659D8" w:rsidP="00224569">
            <w:pPr>
              <w:pStyle w:val="Brdtextmedindrag"/>
            </w:pPr>
            <w:r w:rsidRPr="00CB52D0">
              <w:t xml:space="preserve">Även om ett </w:t>
            </w:r>
            <w:r w:rsidRPr="00CB52D0">
              <w:rPr>
                <w:i/>
              </w:rPr>
              <w:t>institut</w:t>
            </w:r>
            <w:r w:rsidRPr="00CB52D0">
              <w:t xml:space="preserve"> inte är det ansvariga </w:t>
            </w:r>
            <w:r w:rsidRPr="00CB52D0">
              <w:rPr>
                <w:i/>
              </w:rPr>
              <w:t>institutet</w:t>
            </w:r>
            <w:r w:rsidRPr="00CB52D0">
              <w:t xml:space="preserve"> enligt 1 §, ska det se till att kraven i 2 § till</w:t>
            </w:r>
            <w:r w:rsidRPr="00CB52D0">
              <w:softHyphen/>
              <w:t>ämpas på undergruppsnivå, om</w:t>
            </w:r>
          </w:p>
        </w:tc>
        <w:tc>
          <w:tcPr>
            <w:tcW w:w="2500" w:type="pct"/>
            <w:shd w:val="clear" w:color="auto" w:fill="auto"/>
            <w:tcMar>
              <w:right w:w="0" w:type="dxa"/>
            </w:tcMar>
          </w:tcPr>
          <w:p w14:paraId="30740067" w14:textId="77777777" w:rsidR="00224569" w:rsidRPr="00CB52D0" w:rsidRDefault="00B659D8" w:rsidP="00224569">
            <w:pPr>
              <w:pStyle w:val="Brdtextmedindrag"/>
            </w:pPr>
            <w:r w:rsidRPr="00CB52D0">
              <w:t xml:space="preserve">Även om ett </w:t>
            </w:r>
            <w:r w:rsidRPr="00CB52D0">
              <w:rPr>
                <w:i/>
              </w:rPr>
              <w:t>kreditinstitut</w:t>
            </w:r>
            <w:r w:rsidRPr="00CB52D0">
              <w:t xml:space="preserve"> inte är det ansvariga </w:t>
            </w:r>
            <w:r w:rsidRPr="00CB52D0">
              <w:rPr>
                <w:i/>
              </w:rPr>
              <w:t>kreditinstitutet</w:t>
            </w:r>
            <w:r w:rsidRPr="00CB52D0">
              <w:t xml:space="preserve"> enligt 1 §, ska det se till att kra</w:t>
            </w:r>
            <w:r w:rsidRPr="00CB52D0">
              <w:softHyphen/>
              <w:t>ven i 2 § tillämpas på under</w:t>
            </w:r>
            <w:r w:rsidRPr="00CB52D0">
              <w:softHyphen/>
              <w:t>gruppsnivå, om</w:t>
            </w:r>
          </w:p>
        </w:tc>
      </w:tr>
      <w:tr w:rsidR="00224569" w:rsidRPr="00CB52D0" w14:paraId="6D62AF03" w14:textId="77777777" w:rsidTr="00224569">
        <w:tc>
          <w:tcPr>
            <w:tcW w:w="2500" w:type="pct"/>
            <w:shd w:val="clear" w:color="auto" w:fill="auto"/>
            <w:tcMar>
              <w:left w:w="0" w:type="dxa"/>
            </w:tcMar>
          </w:tcPr>
          <w:p w14:paraId="52256A3D" w14:textId="77777777" w:rsidR="00224569" w:rsidRPr="00CB52D0" w:rsidRDefault="00B659D8" w:rsidP="00224569">
            <w:pPr>
              <w:pStyle w:val="Brdtextmedindrag"/>
            </w:pPr>
            <w:r w:rsidRPr="00CB52D0">
              <w:t>1. </w:t>
            </w:r>
            <w:r w:rsidRPr="00CB52D0">
              <w:rPr>
                <w:i/>
              </w:rPr>
              <w:t>institutet</w:t>
            </w:r>
            <w:r w:rsidRPr="00CB52D0">
              <w:t xml:space="preserve"> eller dess moder</w:t>
            </w:r>
            <w:r w:rsidRPr="00CB52D0">
              <w:softHyphen/>
              <w:t>företag, när moderföretaget är ett finansiellt holdingföretag eller ett blandat finansiellt hold</w:t>
            </w:r>
            <w:r w:rsidRPr="00CB52D0">
              <w:softHyphen/>
              <w:t>ingföretag, har ett dotterföretag eller har ägarintresse i ett dotter</w:t>
            </w:r>
            <w:r w:rsidRPr="00CB52D0">
              <w:softHyphen/>
              <w:t>företag, och</w:t>
            </w:r>
          </w:p>
        </w:tc>
        <w:tc>
          <w:tcPr>
            <w:tcW w:w="2500" w:type="pct"/>
            <w:shd w:val="clear" w:color="auto" w:fill="auto"/>
            <w:tcMar>
              <w:right w:w="0" w:type="dxa"/>
            </w:tcMar>
          </w:tcPr>
          <w:p w14:paraId="00699416" w14:textId="77777777" w:rsidR="00224569" w:rsidRPr="00CB52D0" w:rsidRDefault="00B659D8" w:rsidP="00224569">
            <w:pPr>
              <w:pStyle w:val="Brdtextmedindrag"/>
            </w:pPr>
            <w:r w:rsidRPr="00CB52D0">
              <w:t>1. </w:t>
            </w:r>
            <w:r w:rsidRPr="00CB52D0">
              <w:rPr>
                <w:i/>
              </w:rPr>
              <w:t>kreditinstitutet</w:t>
            </w:r>
            <w:r w:rsidRPr="00CB52D0">
              <w:t xml:space="preserve"> eller dess moderföretag, när moderföre</w:t>
            </w:r>
            <w:r w:rsidRPr="00CB52D0">
              <w:softHyphen/>
              <w:t>taget är ett finansiellt holding</w:t>
            </w:r>
            <w:r w:rsidRPr="00CB52D0">
              <w:softHyphen/>
            </w:r>
            <w:r w:rsidRPr="00CB52D0">
              <w:rPr>
                <w:spacing w:val="-4"/>
              </w:rPr>
              <w:t>företag eller ett blandat finan</w:t>
            </w:r>
            <w:r w:rsidRPr="00CB52D0">
              <w:rPr>
                <w:spacing w:val="-4"/>
              </w:rPr>
              <w:softHyphen/>
              <w:t>siellt</w:t>
            </w:r>
            <w:r w:rsidRPr="00CB52D0">
              <w:t xml:space="preserve"> holdingföretag, har ett dotter</w:t>
            </w:r>
            <w:r w:rsidRPr="00CB52D0">
              <w:softHyphen/>
              <w:t>företag eller har ägar</w:t>
            </w:r>
            <w:r w:rsidRPr="00CB52D0">
              <w:softHyphen/>
              <w:t>intresse i ett dotterföretag, och</w:t>
            </w:r>
          </w:p>
        </w:tc>
      </w:tr>
      <w:tr w:rsidR="00224569" w:rsidRPr="00CB52D0" w14:paraId="5B820CB4" w14:textId="77777777" w:rsidTr="00224569">
        <w:tc>
          <w:tcPr>
            <w:tcW w:w="2500" w:type="pct"/>
            <w:shd w:val="clear" w:color="auto" w:fill="auto"/>
            <w:tcMar>
              <w:left w:w="0" w:type="dxa"/>
            </w:tcMar>
          </w:tcPr>
          <w:p w14:paraId="7DE0E792" w14:textId="77777777" w:rsidR="00224569" w:rsidRPr="00CB52D0" w:rsidRDefault="00B659D8" w:rsidP="00224569">
            <w:pPr>
              <w:pStyle w:val="Brdtextmedindrag"/>
            </w:pPr>
            <w:r w:rsidRPr="00CB52D0">
              <w:t>2. dotterföretaget är ett ut</w:t>
            </w:r>
            <w:r w:rsidRPr="00CB52D0">
              <w:softHyphen/>
              <w:t xml:space="preserve">ländskt </w:t>
            </w:r>
            <w:r w:rsidRPr="00CB52D0">
              <w:rPr>
                <w:i/>
              </w:rPr>
              <w:t>institut</w:t>
            </w:r>
            <w:r w:rsidRPr="00CB52D0">
              <w:t>, ett finansiellt institut eller ett förvaltnings</w:t>
            </w:r>
            <w:r w:rsidRPr="00CB52D0">
              <w:softHyphen/>
              <w:t>bolag som är etablerat i ett land utanför EES.</w:t>
            </w:r>
          </w:p>
        </w:tc>
        <w:tc>
          <w:tcPr>
            <w:tcW w:w="2500" w:type="pct"/>
            <w:shd w:val="clear" w:color="auto" w:fill="auto"/>
            <w:tcMar>
              <w:right w:w="0" w:type="dxa"/>
            </w:tcMar>
          </w:tcPr>
          <w:p w14:paraId="3820C067" w14:textId="77777777" w:rsidR="00224569" w:rsidRPr="00CB52D0" w:rsidRDefault="00B659D8" w:rsidP="00224569">
            <w:pPr>
              <w:pStyle w:val="Brdtextmedindrag"/>
            </w:pPr>
            <w:r w:rsidRPr="00CB52D0">
              <w:t>2. dotterföretaget är ett ut</w:t>
            </w:r>
            <w:r w:rsidRPr="00CB52D0">
              <w:softHyphen/>
              <w:t xml:space="preserve">ländskt </w:t>
            </w:r>
            <w:r w:rsidRPr="00CB52D0">
              <w:rPr>
                <w:i/>
              </w:rPr>
              <w:t>kreditinstitut</w:t>
            </w:r>
            <w:r w:rsidRPr="00CB52D0">
              <w:t>, ett finan</w:t>
            </w:r>
            <w:r w:rsidRPr="00CB52D0">
              <w:softHyphen/>
              <w:t>siellt institut eller ett förvalt</w:t>
            </w:r>
            <w:r w:rsidRPr="00CB52D0">
              <w:softHyphen/>
              <w:t>ningsbolag som är etablerat i ett land utanför EES.</w:t>
            </w:r>
          </w:p>
        </w:tc>
      </w:tr>
    </w:tbl>
    <w:p w14:paraId="272E34B4" w14:textId="77777777" w:rsidR="00224569" w:rsidRPr="00CB52D0" w:rsidRDefault="00B659D8" w:rsidP="00224569">
      <w:pPr>
        <w:pStyle w:val="Brdtextmedindrag"/>
      </w:pPr>
      <w:r w:rsidRPr="00CB52D0">
        <w:t>Med förvaltningsbolag avses ett utländskt företag som i sitt hem</w:t>
      </w:r>
      <w:r w:rsidRPr="00CB52D0">
        <w:softHyphen/>
        <w:t>land har tillstånd att förvalta fondföretag.</w:t>
      </w:r>
    </w:p>
    <w:p w14:paraId="32A892AA" w14:textId="77777777" w:rsidR="00224569" w:rsidRPr="00CB52D0" w:rsidRDefault="00B659D8" w:rsidP="00224569">
      <w:pPr>
        <w:pStyle w:val="Brdtext"/>
        <w:spacing w:before="270"/>
        <w:jc w:val="center"/>
      </w:pPr>
      <w:r w:rsidRPr="00CB52D0">
        <w:t>4 §</w:t>
      </w:r>
    </w:p>
    <w:tbl>
      <w:tblPr>
        <w:tblW w:w="5000" w:type="pct"/>
        <w:tblLook w:val="0000" w:firstRow="0" w:lastRow="0" w:firstColumn="0" w:lastColumn="0" w:noHBand="0" w:noVBand="0"/>
      </w:tblPr>
      <w:tblGrid>
        <w:gridCol w:w="2948"/>
        <w:gridCol w:w="2949"/>
      </w:tblGrid>
      <w:tr w:rsidR="00224569" w:rsidRPr="00CB52D0" w14:paraId="22C704CE" w14:textId="77777777" w:rsidTr="00224569">
        <w:tc>
          <w:tcPr>
            <w:tcW w:w="2500" w:type="pct"/>
            <w:shd w:val="clear" w:color="auto" w:fill="auto"/>
            <w:tcMar>
              <w:left w:w="0" w:type="dxa"/>
            </w:tcMar>
          </w:tcPr>
          <w:p w14:paraId="080F6338" w14:textId="77777777" w:rsidR="00224569" w:rsidRPr="00CB52D0" w:rsidRDefault="00B659D8" w:rsidP="00224569">
            <w:pPr>
              <w:pStyle w:val="Brdtextmedindrag"/>
            </w:pPr>
            <w:r w:rsidRPr="00CB52D0">
              <w:t>Ett moder- eller dotter</w:t>
            </w:r>
            <w:r w:rsidRPr="00CB52D0">
              <w:softHyphen/>
              <w:t>före</w:t>
            </w:r>
            <w:r w:rsidRPr="00CB52D0">
              <w:softHyphen/>
              <w:t xml:space="preserve">tag som står under tillsyn enligt denna lag ska på grupp- eller undergruppsnivå uppfylla kraven i 6 kap. 2 § första stycket och 3 § lagen (2004:297) om bank- och finansieringsrörelse </w:t>
            </w:r>
            <w:r w:rsidRPr="00CB52D0">
              <w:rPr>
                <w:i/>
              </w:rPr>
              <w:t>samt 8 kap. 4 § första stycket och 5 § lagen (</w:t>
            </w:r>
            <w:r w:rsidRPr="00CB52D0">
              <w:rPr>
                <w:i/>
                <w:spacing w:val="-4"/>
              </w:rPr>
              <w:t>2007:528) om värdepappers</w:t>
            </w:r>
            <w:r w:rsidRPr="00CB52D0">
              <w:rPr>
                <w:i/>
                <w:spacing w:val="-4"/>
              </w:rPr>
              <w:softHyphen/>
              <w:t>mark</w:t>
            </w:r>
            <w:r w:rsidRPr="00CB52D0">
              <w:rPr>
                <w:i/>
                <w:spacing w:val="-4"/>
              </w:rPr>
              <w:softHyphen/>
              <w:t>naden</w:t>
            </w:r>
            <w:r w:rsidRPr="00CB52D0">
              <w:rPr>
                <w:spacing w:val="-2"/>
              </w:rPr>
              <w:t xml:space="preserve"> om riskhantering och ge</w:t>
            </w:r>
            <w:r w:rsidRPr="00CB52D0">
              <w:rPr>
                <w:spacing w:val="-2"/>
              </w:rPr>
              <w:softHyphen/>
              <w:t>nom</w:t>
            </w:r>
            <w:r w:rsidRPr="00CB52D0">
              <w:rPr>
                <w:spacing w:val="-2"/>
              </w:rPr>
              <w:softHyphen/>
            </w:r>
            <w:r w:rsidRPr="00CB52D0">
              <w:rPr>
                <w:spacing w:val="-2"/>
              </w:rPr>
              <w:softHyphen/>
              <w:t>lysning.</w:t>
            </w:r>
          </w:p>
        </w:tc>
        <w:tc>
          <w:tcPr>
            <w:tcW w:w="2500" w:type="pct"/>
            <w:shd w:val="clear" w:color="auto" w:fill="auto"/>
            <w:tcMar>
              <w:right w:w="0" w:type="dxa"/>
            </w:tcMar>
          </w:tcPr>
          <w:p w14:paraId="515E1E8E" w14:textId="77777777" w:rsidR="00224569" w:rsidRPr="00CB52D0" w:rsidRDefault="00B659D8" w:rsidP="00224569">
            <w:pPr>
              <w:pStyle w:val="Brdtextmedindrag"/>
            </w:pPr>
            <w:r w:rsidRPr="00CB52D0">
              <w:t>Ett moder- eller dotterföre</w:t>
            </w:r>
            <w:r w:rsidRPr="00CB52D0">
              <w:softHyphen/>
              <w:t>tag som står under tillsyn enligt denna lag ska på grupp- eller undergruppsnivå uppfylla kraven i 6 kap. 2 § första stycket och 3 § lagen (2004:297) om bank- och finansieringsrörelse om riskhan</w:t>
            </w:r>
            <w:r w:rsidRPr="00CB52D0">
              <w:softHyphen/>
              <w:t>tering och genomlysning.</w:t>
            </w:r>
          </w:p>
        </w:tc>
      </w:tr>
    </w:tbl>
    <w:p w14:paraId="481016CC" w14:textId="77777777" w:rsidR="00224569" w:rsidRPr="00CB52D0" w:rsidRDefault="00B659D8" w:rsidP="00224569">
      <w:pPr>
        <w:pStyle w:val="Brdtextmedindrag"/>
      </w:pPr>
      <w:r w:rsidRPr="00CB52D0">
        <w:t>Företaget ska även införa styrformer, processer och rutiner enligt första stycket i sina dotterföretag som är etablerade i ett land utanför EES.</w:t>
      </w:r>
    </w:p>
    <w:p w14:paraId="2C476049" w14:textId="77777777" w:rsidR="00224569" w:rsidRPr="00CB52D0" w:rsidRDefault="00B659D8" w:rsidP="00224569">
      <w:pPr>
        <w:pStyle w:val="Brdtextmedindrag"/>
      </w:pPr>
      <w:r w:rsidRPr="00CB52D0">
        <w:t>Finansinspektionen ska, efter ansökan av företaget, besluta om undantag från kravet i andra stycket, om företaget kan visa att ett sådant införande strider mot lagen i det land där dotterföretaget är etablerat.</w:t>
      </w:r>
    </w:p>
    <w:p w14:paraId="494591A2" w14:textId="77777777" w:rsidR="00224569" w:rsidRPr="00CB52D0" w:rsidRDefault="00224569" w:rsidP="00224569">
      <w:pPr>
        <w:pStyle w:val="Brdtext"/>
      </w:pPr>
    </w:p>
    <w:tbl>
      <w:tblPr>
        <w:tblW w:w="5000" w:type="pct"/>
        <w:tblLook w:val="0000" w:firstRow="0" w:lastRow="0" w:firstColumn="0" w:lastColumn="0" w:noHBand="0" w:noVBand="0"/>
      </w:tblPr>
      <w:tblGrid>
        <w:gridCol w:w="2948"/>
        <w:gridCol w:w="2949"/>
      </w:tblGrid>
      <w:tr w:rsidR="00224569" w:rsidRPr="00CB52D0" w14:paraId="2B160C7C" w14:textId="77777777" w:rsidTr="00224569">
        <w:tc>
          <w:tcPr>
            <w:tcW w:w="2500" w:type="pct"/>
            <w:shd w:val="clear" w:color="auto" w:fill="auto"/>
            <w:tcMar>
              <w:left w:w="0" w:type="dxa"/>
            </w:tcMar>
          </w:tcPr>
          <w:p w14:paraId="0CF0C7C6" w14:textId="77777777" w:rsidR="00224569" w:rsidRPr="00CB52D0" w:rsidRDefault="00224569" w:rsidP="00224569">
            <w:pPr>
              <w:pStyle w:val="Brdtextmedindrag"/>
            </w:pPr>
          </w:p>
        </w:tc>
        <w:tc>
          <w:tcPr>
            <w:tcW w:w="2500" w:type="pct"/>
            <w:shd w:val="clear" w:color="auto" w:fill="auto"/>
            <w:tcMar>
              <w:right w:w="0" w:type="dxa"/>
            </w:tcMar>
          </w:tcPr>
          <w:p w14:paraId="0C2CBB31" w14:textId="77777777" w:rsidR="00224569" w:rsidRPr="00CB52D0" w:rsidRDefault="00B659D8" w:rsidP="00224569">
            <w:pPr>
              <w:pStyle w:val="Rubrik4utannumrering"/>
              <w:spacing w:before="0" w:after="0"/>
              <w:rPr>
                <w:i/>
                <w:iCs/>
              </w:rPr>
            </w:pPr>
            <w:r w:rsidRPr="00CB52D0">
              <w:rPr>
                <w:i/>
                <w:iCs/>
              </w:rPr>
              <w:t>Värdepappersbolag</w:t>
            </w:r>
          </w:p>
        </w:tc>
      </w:tr>
    </w:tbl>
    <w:p w14:paraId="07E9C80B" w14:textId="77777777" w:rsidR="00224569" w:rsidRPr="00CB52D0" w:rsidRDefault="00B659D8" w:rsidP="00224569">
      <w:pPr>
        <w:pStyle w:val="Brdtext"/>
        <w:spacing w:before="270"/>
        <w:jc w:val="center"/>
      </w:pPr>
      <w:r w:rsidRPr="00CB52D0">
        <w:t>5 §</w:t>
      </w:r>
    </w:p>
    <w:tbl>
      <w:tblPr>
        <w:tblW w:w="5000" w:type="pct"/>
        <w:tblLook w:val="0000" w:firstRow="0" w:lastRow="0" w:firstColumn="0" w:lastColumn="0" w:noHBand="0" w:noVBand="0"/>
      </w:tblPr>
      <w:tblGrid>
        <w:gridCol w:w="2948"/>
        <w:gridCol w:w="2949"/>
      </w:tblGrid>
      <w:tr w:rsidR="00224569" w:rsidRPr="00CB52D0" w14:paraId="0404A255" w14:textId="77777777" w:rsidTr="00224569">
        <w:tc>
          <w:tcPr>
            <w:tcW w:w="2500" w:type="pct"/>
            <w:shd w:val="clear" w:color="auto" w:fill="auto"/>
            <w:tcMar>
              <w:left w:w="0" w:type="dxa"/>
            </w:tcMar>
          </w:tcPr>
          <w:p w14:paraId="2EABFD0D" w14:textId="77777777" w:rsidR="00224569" w:rsidRPr="00CB52D0" w:rsidRDefault="00B659D8" w:rsidP="00224569">
            <w:pPr>
              <w:pStyle w:val="Brdtextmedindrag"/>
              <w:rPr>
                <w:i/>
              </w:rPr>
            </w:pPr>
            <w:r w:rsidRPr="00CB52D0">
              <w:rPr>
                <w:i/>
              </w:rPr>
              <w:t>Den som ingår i ledningen för ett finansiellt holdingföretag eller ett blandat finansiellt holding</w:t>
            </w:r>
            <w:r w:rsidRPr="00CB52D0">
              <w:rPr>
                <w:i/>
              </w:rPr>
              <w:softHyphen/>
              <w:t>företag ska ha tillräcklig insikt och erfarenhet för att delta i ledningen av företaget och även i övrigt vara lämplig för en sådan uppgift.</w:t>
            </w:r>
          </w:p>
        </w:tc>
        <w:tc>
          <w:tcPr>
            <w:tcW w:w="2500" w:type="pct"/>
            <w:shd w:val="clear" w:color="auto" w:fill="auto"/>
            <w:tcMar>
              <w:right w:w="0" w:type="dxa"/>
            </w:tcMar>
          </w:tcPr>
          <w:p w14:paraId="1717B843" w14:textId="77777777" w:rsidR="00224569" w:rsidRPr="00CB52D0" w:rsidRDefault="00B659D8" w:rsidP="00224569">
            <w:pPr>
              <w:pStyle w:val="Brdtextmedindrag"/>
            </w:pPr>
            <w:r w:rsidRPr="00CB52D0">
              <w:rPr>
                <w:i/>
              </w:rPr>
              <w:t>När artikel 7 i värdepappers</w:t>
            </w:r>
            <w:r w:rsidRPr="00CB52D0">
              <w:rPr>
                <w:i/>
              </w:rPr>
              <w:softHyphen/>
              <w:t xml:space="preserve">bolagsförordningen är tillämplig ska 8 kap. 3 §, 4 § första och tredje styckena, 4 c och 5–8 §§ lagen </w:t>
            </w:r>
            <w:r w:rsidRPr="00CB52D0">
              <w:rPr>
                <w:i/>
                <w:spacing w:val="-4"/>
              </w:rPr>
              <w:t>(2007:528) om värde</w:t>
            </w:r>
            <w:r w:rsidRPr="00CB52D0">
              <w:rPr>
                <w:i/>
                <w:spacing w:val="-4"/>
              </w:rPr>
              <w:softHyphen/>
              <w:t>pappers</w:t>
            </w:r>
            <w:r w:rsidRPr="00CB52D0">
              <w:rPr>
                <w:i/>
                <w:spacing w:val="-4"/>
              </w:rPr>
              <w:softHyphen/>
              <w:t>mark</w:t>
            </w:r>
            <w:r w:rsidRPr="00CB52D0">
              <w:rPr>
                <w:i/>
                <w:spacing w:val="-4"/>
              </w:rPr>
              <w:softHyphen/>
              <w:t>naden</w:t>
            </w:r>
            <w:r w:rsidRPr="00CB52D0">
              <w:rPr>
                <w:i/>
              </w:rPr>
              <w:t xml:space="preserve"> tillämpas på en värde</w:t>
            </w:r>
            <w:r w:rsidRPr="00CB52D0">
              <w:rPr>
                <w:i/>
              </w:rPr>
              <w:softHyphen/>
              <w:t>pap</w:t>
            </w:r>
            <w:r w:rsidRPr="00CB52D0">
              <w:rPr>
                <w:i/>
              </w:rPr>
              <w:softHyphen/>
              <w:t>persföretagsgrupp i den ut</w:t>
            </w:r>
            <w:r w:rsidRPr="00CB52D0">
              <w:rPr>
                <w:i/>
              </w:rPr>
              <w:softHyphen/>
              <w:t>sträck</w:t>
            </w:r>
            <w:r w:rsidRPr="00CB52D0">
              <w:rPr>
                <w:i/>
              </w:rPr>
              <w:softHyphen/>
              <w:t>ning inte annat följer av beslut enligt artikel 8 i värde</w:t>
            </w:r>
            <w:r w:rsidRPr="00CB52D0">
              <w:rPr>
                <w:i/>
              </w:rPr>
              <w:softHyphen/>
              <w:t>pappers</w:t>
            </w:r>
            <w:r w:rsidRPr="00CB52D0">
              <w:rPr>
                <w:i/>
              </w:rPr>
              <w:softHyphen/>
              <w:t>bolagsförordningen.</w:t>
            </w:r>
          </w:p>
        </w:tc>
      </w:tr>
      <w:tr w:rsidR="00224569" w:rsidRPr="00CB52D0" w14:paraId="6D5AC28B" w14:textId="77777777" w:rsidTr="00224569">
        <w:tc>
          <w:tcPr>
            <w:tcW w:w="2500" w:type="pct"/>
            <w:shd w:val="clear" w:color="auto" w:fill="auto"/>
            <w:tcMar>
              <w:left w:w="0" w:type="dxa"/>
            </w:tcMar>
          </w:tcPr>
          <w:p w14:paraId="40D44F00" w14:textId="77777777" w:rsidR="00224569" w:rsidRPr="00CB52D0" w:rsidRDefault="00224569" w:rsidP="00224569">
            <w:pPr>
              <w:pStyle w:val="Brdtextmedindrag"/>
              <w:rPr>
                <w:i/>
              </w:rPr>
            </w:pPr>
          </w:p>
        </w:tc>
        <w:tc>
          <w:tcPr>
            <w:tcW w:w="2500" w:type="pct"/>
            <w:shd w:val="clear" w:color="auto" w:fill="auto"/>
            <w:tcMar>
              <w:right w:w="0" w:type="dxa"/>
            </w:tcMar>
          </w:tcPr>
          <w:p w14:paraId="2BE78EB7" w14:textId="77777777" w:rsidR="00224569" w:rsidRPr="00CB52D0" w:rsidRDefault="00B659D8" w:rsidP="00224569">
            <w:pPr>
              <w:pStyle w:val="Brdtextmedindrag"/>
              <w:rPr>
                <w:i/>
              </w:rPr>
            </w:pPr>
            <w:r w:rsidRPr="00CB52D0">
              <w:rPr>
                <w:i/>
              </w:rPr>
              <w:t>Finansinspektionen ska, efter ansökan av det ansvariga före</w:t>
            </w:r>
            <w:r w:rsidRPr="00CB52D0">
              <w:rPr>
                <w:i/>
              </w:rPr>
              <w:softHyphen/>
              <w:t>taget, besluta om undantag från kravet i första stycket, om företaget kan visa att en sådan tillämpning strider mot lagen i det land där dotterföretaget är etablerat.</w:t>
            </w:r>
          </w:p>
        </w:tc>
      </w:tr>
    </w:tbl>
    <w:p w14:paraId="4DE633F3" w14:textId="77777777" w:rsidR="00224569" w:rsidRPr="00CB52D0"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4DD2987D" w14:textId="77777777" w:rsidTr="00224569">
        <w:tc>
          <w:tcPr>
            <w:tcW w:w="2500" w:type="pct"/>
            <w:shd w:val="clear" w:color="auto" w:fill="auto"/>
            <w:tcMar>
              <w:left w:w="0" w:type="dxa"/>
            </w:tcMar>
          </w:tcPr>
          <w:p w14:paraId="1363C905" w14:textId="77777777" w:rsidR="00224569" w:rsidRPr="00CB52D0" w:rsidRDefault="00B659D8" w:rsidP="00224569">
            <w:pPr>
              <w:pStyle w:val="Rubrik4utannumrering"/>
              <w:spacing w:before="0" w:after="0"/>
            </w:pPr>
            <w:r w:rsidRPr="00CB52D0">
              <w:t>Ledningen för ett finansiellt holdingföretag</w:t>
            </w:r>
          </w:p>
        </w:tc>
        <w:tc>
          <w:tcPr>
            <w:tcW w:w="2500" w:type="pct"/>
            <w:shd w:val="clear" w:color="auto" w:fill="auto"/>
            <w:tcMar>
              <w:right w:w="0" w:type="dxa"/>
            </w:tcMar>
          </w:tcPr>
          <w:p w14:paraId="76239330" w14:textId="77777777" w:rsidR="00224569" w:rsidRPr="00CB52D0" w:rsidRDefault="00B659D8" w:rsidP="00224569">
            <w:pPr>
              <w:pStyle w:val="Rubrik4utannumrering"/>
              <w:spacing w:before="0" w:after="0"/>
            </w:pPr>
            <w:r w:rsidRPr="00CB52D0">
              <w:t xml:space="preserve">Ledningen för ett finansiellt </w:t>
            </w:r>
            <w:r w:rsidRPr="00CB52D0">
              <w:rPr>
                <w:i/>
              </w:rPr>
              <w:t xml:space="preserve">eller värdepappersinriktat </w:t>
            </w:r>
            <w:r w:rsidRPr="00CB52D0">
              <w:t>holdingföretag</w:t>
            </w:r>
          </w:p>
        </w:tc>
      </w:tr>
    </w:tbl>
    <w:p w14:paraId="2330DD96" w14:textId="77777777" w:rsidR="00224569" w:rsidRPr="00CB52D0" w:rsidRDefault="00224569" w:rsidP="00224569">
      <w:pPr>
        <w:pStyle w:val="Brdtext"/>
      </w:pPr>
    </w:p>
    <w:tbl>
      <w:tblPr>
        <w:tblW w:w="5000" w:type="pct"/>
        <w:tblLook w:val="0000" w:firstRow="0" w:lastRow="0" w:firstColumn="0" w:lastColumn="0" w:noHBand="0" w:noVBand="0"/>
      </w:tblPr>
      <w:tblGrid>
        <w:gridCol w:w="2948"/>
        <w:gridCol w:w="2949"/>
      </w:tblGrid>
      <w:tr w:rsidR="00224569" w:rsidRPr="00CB52D0" w14:paraId="30D9F2DC" w14:textId="77777777" w:rsidTr="00224569">
        <w:tc>
          <w:tcPr>
            <w:tcW w:w="2500" w:type="pct"/>
            <w:shd w:val="clear" w:color="auto" w:fill="auto"/>
            <w:tcMar>
              <w:left w:w="0" w:type="dxa"/>
            </w:tcMar>
          </w:tcPr>
          <w:p w14:paraId="24B185BB" w14:textId="77777777" w:rsidR="00224569" w:rsidRPr="00CB52D0" w:rsidRDefault="00224569" w:rsidP="00224569">
            <w:pPr>
              <w:pStyle w:val="Brdtextmedindrag"/>
            </w:pPr>
          </w:p>
          <w:p w14:paraId="4964204A" w14:textId="77777777" w:rsidR="00224569" w:rsidRPr="00CB52D0" w:rsidRDefault="00224569" w:rsidP="00224569">
            <w:pPr>
              <w:pStyle w:val="Brdtextmedindrag"/>
            </w:pPr>
          </w:p>
        </w:tc>
        <w:tc>
          <w:tcPr>
            <w:tcW w:w="2500" w:type="pct"/>
            <w:shd w:val="clear" w:color="auto" w:fill="auto"/>
            <w:tcMar>
              <w:right w:w="0" w:type="dxa"/>
            </w:tcMar>
          </w:tcPr>
          <w:p w14:paraId="21378A0E" w14:textId="77777777" w:rsidR="00224569" w:rsidRPr="00CB52D0" w:rsidRDefault="00B659D8" w:rsidP="00224569">
            <w:pPr>
              <w:pStyle w:val="Brdtext"/>
              <w:rPr>
                <w:i/>
                <w:iCs/>
              </w:rPr>
            </w:pPr>
            <w:r w:rsidRPr="00CB52D0">
              <w:rPr>
                <w:i/>
                <w:iCs/>
              </w:rPr>
              <w:t>6 §</w:t>
            </w:r>
          </w:p>
          <w:p w14:paraId="6AB80663" w14:textId="77777777" w:rsidR="00224569" w:rsidRPr="00CB52D0" w:rsidRDefault="00B659D8" w:rsidP="00224569">
            <w:pPr>
              <w:pStyle w:val="Brdtextmedindrag"/>
              <w:rPr>
                <w:i/>
              </w:rPr>
            </w:pPr>
            <w:r w:rsidRPr="00CB52D0">
              <w:rPr>
                <w:i/>
              </w:rPr>
              <w:t>Den som ingår i ledningen för ett finansiellt holdingföretag, ett värdepappersinriktat holding</w:t>
            </w:r>
            <w:r w:rsidRPr="00CB52D0">
              <w:rPr>
                <w:i/>
              </w:rPr>
              <w:softHyphen/>
              <w:t>före</w:t>
            </w:r>
            <w:r w:rsidRPr="00CB52D0">
              <w:rPr>
                <w:i/>
              </w:rPr>
              <w:softHyphen/>
              <w:t xml:space="preserve">tag eller ett blandat finansiellt </w:t>
            </w:r>
            <w:r w:rsidRPr="00CB52D0">
              <w:rPr>
                <w:i/>
                <w:spacing w:val="-4"/>
              </w:rPr>
              <w:t>holdingföretag ska ha tillräcklig in</w:t>
            </w:r>
            <w:r w:rsidRPr="00CB52D0">
              <w:rPr>
                <w:i/>
                <w:spacing w:val="-4"/>
              </w:rPr>
              <w:softHyphen/>
              <w:t>sikt</w:t>
            </w:r>
            <w:r w:rsidRPr="00CB52D0">
              <w:rPr>
                <w:i/>
              </w:rPr>
              <w:t xml:space="preserve"> och erfarenhet för att delta i led</w:t>
            </w:r>
            <w:r w:rsidRPr="00CB52D0">
              <w:rPr>
                <w:i/>
              </w:rPr>
              <w:softHyphen/>
              <w:t>ningen av företaget och även i övrigt vara lämplig för en sådan uppgift.</w:t>
            </w:r>
          </w:p>
        </w:tc>
      </w:tr>
    </w:tbl>
    <w:p w14:paraId="3446B52B" w14:textId="77777777" w:rsidR="00224569" w:rsidRPr="00CB52D0" w:rsidRDefault="00B659D8" w:rsidP="00224569">
      <w:pPr>
        <w:pStyle w:val="Brdtext"/>
        <w:spacing w:before="270"/>
        <w:jc w:val="center"/>
        <w:rPr>
          <w:b/>
        </w:rPr>
      </w:pPr>
      <w:r w:rsidRPr="00CB52D0">
        <w:rPr>
          <w:b/>
        </w:rPr>
        <w:t>4 kap.</w:t>
      </w:r>
    </w:p>
    <w:p w14:paraId="17A104E5" w14:textId="77777777" w:rsidR="00224569" w:rsidRPr="00CB52D0" w:rsidRDefault="00B659D8" w:rsidP="00224569">
      <w:pPr>
        <w:pStyle w:val="Brdtext"/>
        <w:jc w:val="center"/>
      </w:pPr>
      <w:r w:rsidRPr="00CB52D0">
        <w:t>1 §</w:t>
      </w:r>
    </w:p>
    <w:tbl>
      <w:tblPr>
        <w:tblW w:w="5000" w:type="pct"/>
        <w:tblLook w:val="0000" w:firstRow="0" w:lastRow="0" w:firstColumn="0" w:lastColumn="0" w:noHBand="0" w:noVBand="0"/>
      </w:tblPr>
      <w:tblGrid>
        <w:gridCol w:w="2948"/>
        <w:gridCol w:w="2949"/>
      </w:tblGrid>
      <w:tr w:rsidR="00224569" w:rsidRPr="00CB52D0" w14:paraId="1E35056E" w14:textId="77777777" w:rsidTr="00224569">
        <w:tc>
          <w:tcPr>
            <w:tcW w:w="2500" w:type="pct"/>
            <w:shd w:val="clear" w:color="auto" w:fill="auto"/>
            <w:tcMar>
              <w:left w:w="0" w:type="dxa"/>
            </w:tcMar>
          </w:tcPr>
          <w:p w14:paraId="1745899B" w14:textId="77777777" w:rsidR="00224569" w:rsidRPr="00CB52D0" w:rsidRDefault="00B659D8" w:rsidP="00224569">
            <w:pPr>
              <w:pStyle w:val="Brdtextmedindrag"/>
            </w:pPr>
            <w:r w:rsidRPr="00CB52D0">
              <w:t>Finansinspektionen ska utöva tillsyn över att de gruppbaserade kraven är uppfyllda, om</w:t>
            </w:r>
          </w:p>
        </w:tc>
        <w:tc>
          <w:tcPr>
            <w:tcW w:w="2500" w:type="pct"/>
            <w:shd w:val="clear" w:color="auto" w:fill="auto"/>
            <w:tcMar>
              <w:right w:w="0" w:type="dxa"/>
            </w:tcMar>
          </w:tcPr>
          <w:p w14:paraId="61BCAC90" w14:textId="77777777" w:rsidR="00224569" w:rsidRPr="00CB52D0" w:rsidRDefault="00B659D8" w:rsidP="00224569">
            <w:pPr>
              <w:pStyle w:val="Brdtextmedindrag"/>
            </w:pPr>
            <w:bookmarkStart w:id="488" w:name="_Hlk27562966"/>
            <w:r w:rsidRPr="00CB52D0">
              <w:t>Finansinspektionen ska utöva tillsyn över att de gruppbaserade k</w:t>
            </w:r>
            <w:r w:rsidRPr="00CB52D0">
              <w:rPr>
                <w:spacing w:val="-4"/>
              </w:rPr>
              <w:t xml:space="preserve">raven är uppfyllda </w:t>
            </w:r>
            <w:r w:rsidRPr="00CB52D0">
              <w:rPr>
                <w:i/>
                <w:spacing w:val="-4"/>
              </w:rPr>
              <w:t>eller</w:t>
            </w:r>
            <w:r w:rsidRPr="00CB52D0">
              <w:rPr>
                <w:spacing w:val="-4"/>
              </w:rPr>
              <w:t xml:space="preserve"> </w:t>
            </w:r>
            <w:r w:rsidRPr="00CB52D0">
              <w:rPr>
                <w:i/>
                <w:spacing w:val="-4"/>
              </w:rPr>
              <w:t>för värde</w:t>
            </w:r>
            <w:r w:rsidRPr="00CB52D0">
              <w:rPr>
                <w:i/>
                <w:spacing w:val="-4"/>
              </w:rPr>
              <w:softHyphen/>
              <w:t>pappersbolagens</w:t>
            </w:r>
            <w:r w:rsidRPr="00CB52D0">
              <w:rPr>
                <w:i/>
              </w:rPr>
              <w:t xml:space="preserve"> del, i tillä</w:t>
            </w:r>
            <w:r w:rsidRPr="00CB52D0">
              <w:rPr>
                <w:i/>
                <w:spacing w:val="-2"/>
              </w:rPr>
              <w:t>mpliga fall, om villkoren i gruppkapital</w:t>
            </w:r>
            <w:r w:rsidRPr="00CB52D0">
              <w:rPr>
                <w:i/>
                <w:spacing w:val="-2"/>
              </w:rPr>
              <w:softHyphen/>
              <w:t>testet</w:t>
            </w:r>
            <w:r w:rsidRPr="00CB52D0">
              <w:rPr>
                <w:i/>
              </w:rPr>
              <w:t xml:space="preserve"> är uppfyllda</w:t>
            </w:r>
            <w:r w:rsidRPr="00CB52D0">
              <w:t>, om</w:t>
            </w:r>
            <w:bookmarkEnd w:id="488"/>
          </w:p>
        </w:tc>
      </w:tr>
      <w:tr w:rsidR="00224569" w:rsidRPr="00CB52D0" w14:paraId="46CB503E" w14:textId="77777777" w:rsidTr="00224569">
        <w:tc>
          <w:tcPr>
            <w:tcW w:w="2500" w:type="pct"/>
            <w:shd w:val="clear" w:color="auto" w:fill="auto"/>
            <w:tcMar>
              <w:left w:w="0" w:type="dxa"/>
            </w:tcMar>
          </w:tcPr>
          <w:p w14:paraId="731DFCC3" w14:textId="77777777" w:rsidR="00224569" w:rsidRPr="00CB52D0" w:rsidRDefault="00B659D8" w:rsidP="00224569">
            <w:pPr>
              <w:pStyle w:val="Brdtextmedindrag"/>
            </w:pPr>
            <w:r w:rsidRPr="00CB52D0">
              <w:t>1. moderföretaget är ett in</w:t>
            </w:r>
            <w:r w:rsidRPr="00CB52D0">
              <w:softHyphen/>
              <w:t>stitut,</w:t>
            </w:r>
          </w:p>
        </w:tc>
        <w:tc>
          <w:tcPr>
            <w:tcW w:w="2500" w:type="pct"/>
            <w:shd w:val="clear" w:color="auto" w:fill="auto"/>
            <w:tcMar>
              <w:right w:w="0" w:type="dxa"/>
            </w:tcMar>
          </w:tcPr>
          <w:p w14:paraId="6076C0B2" w14:textId="77777777" w:rsidR="00224569" w:rsidRPr="00CB52D0" w:rsidRDefault="00B659D8" w:rsidP="00224569">
            <w:pPr>
              <w:pStyle w:val="Brdtextmedindrag"/>
            </w:pPr>
            <w:r w:rsidRPr="00CB52D0">
              <w:rPr>
                <w:spacing w:val="-4"/>
              </w:rPr>
              <w:t xml:space="preserve">1. moderföretaget är ett </w:t>
            </w:r>
            <w:r w:rsidRPr="00CB52D0">
              <w:rPr>
                <w:i/>
                <w:spacing w:val="-4"/>
              </w:rPr>
              <w:t>kredit</w:t>
            </w:r>
            <w:r w:rsidRPr="00CB52D0">
              <w:rPr>
                <w:i/>
                <w:spacing w:val="-4"/>
              </w:rPr>
              <w:softHyphen/>
            </w:r>
            <w:r w:rsidRPr="00CB52D0">
              <w:rPr>
                <w:i/>
                <w:iCs/>
                <w:spacing w:val="-4"/>
              </w:rPr>
              <w:t>institut</w:t>
            </w:r>
            <w:r w:rsidRPr="00CB52D0">
              <w:t>,</w:t>
            </w:r>
          </w:p>
        </w:tc>
      </w:tr>
      <w:tr w:rsidR="00224569" w:rsidRPr="00CB52D0" w14:paraId="5C4E1E7B" w14:textId="77777777" w:rsidTr="00224569">
        <w:tc>
          <w:tcPr>
            <w:tcW w:w="2500" w:type="pct"/>
            <w:shd w:val="clear" w:color="auto" w:fill="auto"/>
            <w:tcMar>
              <w:left w:w="0" w:type="dxa"/>
            </w:tcMar>
          </w:tcPr>
          <w:p w14:paraId="00D243BA" w14:textId="77777777" w:rsidR="00224569" w:rsidRPr="00CB52D0" w:rsidRDefault="00B659D8" w:rsidP="00224569">
            <w:pPr>
              <w:pStyle w:val="Brdtextmedindrag"/>
            </w:pPr>
            <w:r w:rsidRPr="00CB52D0">
              <w:t>2. </w:t>
            </w:r>
            <w:r w:rsidRPr="00CB52D0">
              <w:rPr>
                <w:i/>
              </w:rPr>
              <w:t>det finansiella holding</w:t>
            </w:r>
            <w:r w:rsidRPr="00CB52D0">
              <w:rPr>
                <w:i/>
              </w:rPr>
              <w:softHyphen/>
              <w:t>företaget eller det blandade finan</w:t>
            </w:r>
            <w:r w:rsidRPr="00CB52D0">
              <w:rPr>
                <w:i/>
              </w:rPr>
              <w:softHyphen/>
              <w:t>siella holdingföretaget är moder</w:t>
            </w:r>
            <w:r w:rsidRPr="00CB52D0">
              <w:rPr>
                <w:i/>
              </w:rPr>
              <w:softHyphen/>
              <w:t>företag till ett institut men inte till något motsvarande utländskt före</w:t>
            </w:r>
            <w:r w:rsidRPr="00CB52D0">
              <w:rPr>
                <w:i/>
              </w:rPr>
              <w:softHyphen/>
              <w:t>tag inom EES,</w:t>
            </w:r>
          </w:p>
        </w:tc>
        <w:tc>
          <w:tcPr>
            <w:tcW w:w="2500" w:type="pct"/>
            <w:shd w:val="clear" w:color="auto" w:fill="auto"/>
            <w:tcMar>
              <w:right w:w="0" w:type="dxa"/>
            </w:tcMar>
          </w:tcPr>
          <w:p w14:paraId="1D7CEAF3" w14:textId="77777777" w:rsidR="00224569" w:rsidRPr="00CB52D0" w:rsidRDefault="00B659D8" w:rsidP="00224569">
            <w:pPr>
              <w:pStyle w:val="Brdtextmedindrag"/>
            </w:pPr>
            <w:r w:rsidRPr="00CB52D0">
              <w:t>2. </w:t>
            </w:r>
            <w:r w:rsidRPr="00CB52D0">
              <w:rPr>
                <w:i/>
              </w:rPr>
              <w:t>moderföretaget är ett värde</w:t>
            </w:r>
            <w:r w:rsidRPr="00CB52D0">
              <w:rPr>
                <w:i/>
              </w:rPr>
              <w:softHyphen/>
              <w:t>pappersbolag och inget av dess dotterföretag är ett kreditinstitut,</w:t>
            </w:r>
          </w:p>
        </w:tc>
      </w:tr>
      <w:tr w:rsidR="00224569" w:rsidRPr="00CB52D0" w14:paraId="4BBE3D13" w14:textId="77777777" w:rsidTr="00224569">
        <w:tc>
          <w:tcPr>
            <w:tcW w:w="2500" w:type="pct"/>
            <w:shd w:val="clear" w:color="auto" w:fill="auto"/>
            <w:tcMar>
              <w:left w:w="0" w:type="dxa"/>
            </w:tcMar>
          </w:tcPr>
          <w:p w14:paraId="3BF42E7C" w14:textId="77777777" w:rsidR="00224569" w:rsidRPr="00CB52D0" w:rsidRDefault="00B659D8" w:rsidP="00224569">
            <w:pPr>
              <w:pStyle w:val="Brdtextmedindrag"/>
            </w:pPr>
            <w:r w:rsidRPr="00CB52D0">
              <w:t>3. </w:t>
            </w:r>
            <w:r w:rsidRPr="00CB52D0">
              <w:rPr>
                <w:i/>
              </w:rPr>
              <w:t>det finansiella holding</w:t>
            </w:r>
            <w:r w:rsidRPr="00CB52D0">
              <w:rPr>
                <w:i/>
              </w:rPr>
              <w:softHyphen/>
              <w:t>företaget eller det blandade finan</w:t>
            </w:r>
            <w:r w:rsidRPr="00CB52D0">
              <w:rPr>
                <w:i/>
              </w:rPr>
              <w:softHyphen/>
              <w:t>siella holdingföretaget är etablerat i Sverige och är moderföretag till institut och motsvarande ut</w:t>
            </w:r>
            <w:r w:rsidRPr="00CB52D0">
              <w:rPr>
                <w:i/>
              </w:rPr>
              <w:softHyphen/>
              <w:t>ländska företag inom EES,</w:t>
            </w:r>
          </w:p>
        </w:tc>
        <w:tc>
          <w:tcPr>
            <w:tcW w:w="2500" w:type="pct"/>
            <w:shd w:val="clear" w:color="auto" w:fill="auto"/>
            <w:tcMar>
              <w:right w:w="0" w:type="dxa"/>
            </w:tcMar>
          </w:tcPr>
          <w:p w14:paraId="21A82C75" w14:textId="77777777" w:rsidR="00224569" w:rsidRPr="00CB52D0" w:rsidRDefault="00B659D8" w:rsidP="00224569">
            <w:pPr>
              <w:pStyle w:val="Brdtextmedindrag"/>
            </w:pPr>
            <w:r w:rsidRPr="00CB52D0">
              <w:rPr>
                <w:spacing w:val="-4"/>
              </w:rPr>
              <w:t>3. </w:t>
            </w:r>
            <w:r w:rsidRPr="00CB52D0">
              <w:rPr>
                <w:i/>
                <w:spacing w:val="-4"/>
              </w:rPr>
              <w:t>ett värdepappersföretag inom</w:t>
            </w:r>
            <w:r w:rsidRPr="00CB52D0">
              <w:rPr>
                <w:i/>
              </w:rPr>
              <w:t xml:space="preserve"> EU är moderföretag till ett kredit</w:t>
            </w:r>
            <w:r w:rsidRPr="00CB52D0">
              <w:rPr>
                <w:i/>
              </w:rPr>
              <w:softHyphen/>
              <w:t>institut och det i gruppen inte finns något motsvarande utländskt före</w:t>
            </w:r>
            <w:r w:rsidRPr="00CB52D0">
              <w:rPr>
                <w:i/>
              </w:rPr>
              <w:softHyphen/>
              <w:t>tag inom EES med en större total balansomslutning,</w:t>
            </w:r>
          </w:p>
        </w:tc>
      </w:tr>
      <w:tr w:rsidR="00224569" w:rsidRPr="00CB52D0" w14:paraId="34C6B94B" w14:textId="77777777" w:rsidTr="00224569">
        <w:tc>
          <w:tcPr>
            <w:tcW w:w="2500" w:type="pct"/>
            <w:shd w:val="clear" w:color="auto" w:fill="auto"/>
            <w:tcMar>
              <w:left w:w="0" w:type="dxa"/>
            </w:tcMar>
          </w:tcPr>
          <w:p w14:paraId="5C39E10F" w14:textId="77777777" w:rsidR="00224569" w:rsidRPr="00CB52D0" w:rsidRDefault="00B659D8" w:rsidP="00224569">
            <w:pPr>
              <w:pStyle w:val="Brdtextmedindrag"/>
            </w:pPr>
            <w:r w:rsidRPr="00CB52D0">
              <w:t>4. </w:t>
            </w:r>
            <w:r w:rsidRPr="00CB52D0">
              <w:rPr>
                <w:i/>
              </w:rPr>
              <w:t xml:space="preserve">det finns två eller flera finansiella holdingföretag eller två eller flera blandade finansiella holdingföretag med huvudkontor i olika länder inom EES, däribland Sverige, som är moderföretag till </w:t>
            </w:r>
            <w:r w:rsidRPr="00CB52D0">
              <w:rPr>
                <w:i/>
              </w:rPr>
              <w:lastRenderedPageBreak/>
              <w:t xml:space="preserve">både institut och motsvarande utländska företag inom EES, och ett institut är det dotterföretag som </w:t>
            </w:r>
            <w:r w:rsidRPr="00CB52D0">
              <w:rPr>
                <w:i/>
                <w:spacing w:val="-4"/>
              </w:rPr>
              <w:t>har den största balansom</w:t>
            </w:r>
            <w:r w:rsidRPr="00CB52D0">
              <w:rPr>
                <w:i/>
                <w:spacing w:val="-4"/>
              </w:rPr>
              <w:softHyphen/>
              <w:t>slut</w:t>
            </w:r>
            <w:r w:rsidRPr="00CB52D0">
              <w:rPr>
                <w:i/>
                <w:spacing w:val="-4"/>
              </w:rPr>
              <w:softHyphen/>
              <w:t>ningen</w:t>
            </w:r>
            <w:r w:rsidRPr="00CB52D0">
              <w:rPr>
                <w:i/>
              </w:rPr>
              <w:t>, eller</w:t>
            </w:r>
          </w:p>
        </w:tc>
        <w:tc>
          <w:tcPr>
            <w:tcW w:w="2500" w:type="pct"/>
            <w:shd w:val="clear" w:color="auto" w:fill="auto"/>
            <w:tcMar>
              <w:right w:w="0" w:type="dxa"/>
            </w:tcMar>
          </w:tcPr>
          <w:p w14:paraId="337BF084" w14:textId="77777777" w:rsidR="00224569" w:rsidRPr="00CB52D0" w:rsidRDefault="00B659D8" w:rsidP="00224569">
            <w:pPr>
              <w:pStyle w:val="Brdtextmedindrag"/>
            </w:pPr>
            <w:r w:rsidRPr="00CB52D0">
              <w:lastRenderedPageBreak/>
              <w:t>4. </w:t>
            </w:r>
            <w:r w:rsidRPr="00CB52D0">
              <w:rPr>
                <w:i/>
              </w:rPr>
              <w:t>ett finansiellt holdingföretag, ett blandat finansiellt holding</w:t>
            </w:r>
            <w:r w:rsidRPr="00CB52D0">
              <w:rPr>
                <w:i/>
              </w:rPr>
              <w:softHyphen/>
              <w:t>före</w:t>
            </w:r>
            <w:r w:rsidRPr="00CB52D0">
              <w:rPr>
                <w:i/>
              </w:rPr>
              <w:softHyphen/>
              <w:t>tag eller ett värdepappers</w:t>
            </w:r>
            <w:r w:rsidRPr="00CB52D0">
              <w:rPr>
                <w:i/>
              </w:rPr>
              <w:softHyphen/>
              <w:t>inrik</w:t>
            </w:r>
            <w:r w:rsidRPr="00CB52D0">
              <w:rPr>
                <w:i/>
              </w:rPr>
              <w:softHyphen/>
              <w:t>tat holdingföretag är moderföretag till ett institut men inte till något mot</w:t>
            </w:r>
            <w:r w:rsidRPr="00CB52D0">
              <w:rPr>
                <w:i/>
              </w:rPr>
              <w:softHyphen/>
            </w:r>
            <w:r w:rsidRPr="00CB52D0">
              <w:rPr>
                <w:i/>
              </w:rPr>
              <w:lastRenderedPageBreak/>
              <w:t xml:space="preserve">svarande utländskt institut inom EES, </w:t>
            </w:r>
          </w:p>
        </w:tc>
      </w:tr>
      <w:tr w:rsidR="00224569" w:rsidRPr="00CB52D0" w14:paraId="10772635" w14:textId="77777777" w:rsidTr="00224569">
        <w:tc>
          <w:tcPr>
            <w:tcW w:w="2500" w:type="pct"/>
            <w:shd w:val="clear" w:color="auto" w:fill="auto"/>
            <w:tcMar>
              <w:left w:w="0" w:type="dxa"/>
            </w:tcMar>
          </w:tcPr>
          <w:p w14:paraId="46BF34B5" w14:textId="77777777" w:rsidR="00224569" w:rsidRPr="00CB52D0" w:rsidRDefault="00B659D8" w:rsidP="00224569">
            <w:pPr>
              <w:pStyle w:val="Brdtextmedindrag"/>
            </w:pPr>
            <w:r w:rsidRPr="00CB52D0">
              <w:lastRenderedPageBreak/>
              <w:t>5. </w:t>
            </w:r>
            <w:r w:rsidRPr="00CB52D0">
              <w:rPr>
                <w:i/>
              </w:rPr>
              <w:t>det finansiella holding</w:t>
            </w:r>
            <w:r w:rsidRPr="00CB52D0">
              <w:rPr>
                <w:i/>
              </w:rPr>
              <w:softHyphen/>
              <w:t>före</w:t>
            </w:r>
            <w:r w:rsidRPr="00CB52D0">
              <w:rPr>
                <w:i/>
              </w:rPr>
              <w:softHyphen/>
              <w:t>taget eller det blandade finan</w:t>
            </w:r>
            <w:r w:rsidRPr="00CB52D0">
              <w:rPr>
                <w:i/>
              </w:rPr>
              <w:softHyphen/>
              <w:t>siella holdingföretaget är moder</w:t>
            </w:r>
            <w:r w:rsidRPr="00CB52D0">
              <w:rPr>
                <w:i/>
              </w:rPr>
              <w:softHyphen/>
              <w:t>företag till två eller flera institut och motsvarande utländska före</w:t>
            </w:r>
            <w:r w:rsidRPr="00CB52D0">
              <w:rPr>
                <w:i/>
              </w:rPr>
              <w:softHyphen/>
              <w:t>tag som inte är auktoriserade i det land inom EES där holding</w:t>
            </w:r>
            <w:r w:rsidRPr="00CB52D0">
              <w:rPr>
                <w:i/>
              </w:rPr>
              <w:softHyphen/>
              <w:t>före</w:t>
            </w:r>
            <w:r w:rsidRPr="00CB52D0">
              <w:rPr>
                <w:i/>
              </w:rPr>
              <w:softHyphen/>
              <w:t>taget är etablerat, och ett in</w:t>
            </w:r>
            <w:r w:rsidRPr="00CB52D0">
              <w:rPr>
                <w:i/>
              </w:rPr>
              <w:softHyphen/>
              <w:t xml:space="preserve">stitut </w:t>
            </w:r>
            <w:r w:rsidRPr="00CB52D0">
              <w:rPr>
                <w:i/>
                <w:spacing w:val="-4"/>
              </w:rPr>
              <w:t>har den största balans</w:t>
            </w:r>
            <w:r w:rsidRPr="00CB52D0">
              <w:rPr>
                <w:i/>
                <w:spacing w:val="-4"/>
              </w:rPr>
              <w:softHyphen/>
              <w:t>omslut</w:t>
            </w:r>
            <w:r w:rsidRPr="00CB52D0">
              <w:rPr>
                <w:i/>
                <w:spacing w:val="-4"/>
              </w:rPr>
              <w:softHyphen/>
              <w:t>ningen.</w:t>
            </w:r>
          </w:p>
          <w:p w14:paraId="3055E204" w14:textId="77777777" w:rsidR="00224569" w:rsidRPr="00CB52D0" w:rsidRDefault="00224569" w:rsidP="00224569">
            <w:pPr>
              <w:pStyle w:val="Brdtextmedindrag"/>
            </w:pPr>
          </w:p>
        </w:tc>
        <w:tc>
          <w:tcPr>
            <w:tcW w:w="2500" w:type="pct"/>
            <w:shd w:val="clear" w:color="auto" w:fill="auto"/>
            <w:tcMar>
              <w:right w:w="0" w:type="dxa"/>
            </w:tcMar>
          </w:tcPr>
          <w:p w14:paraId="69CC7A42" w14:textId="77777777" w:rsidR="00224569" w:rsidRPr="00CB52D0" w:rsidRDefault="00B659D8" w:rsidP="00224569">
            <w:pPr>
              <w:pStyle w:val="Brdtextmedindrag"/>
              <w:rPr>
                <w:i/>
              </w:rPr>
            </w:pPr>
            <w:r w:rsidRPr="00CB52D0">
              <w:t>5. </w:t>
            </w:r>
            <w:r w:rsidRPr="00CB52D0">
              <w:rPr>
                <w:i/>
              </w:rPr>
              <w:t>ett finansiellt holdingföretag eller ett blandat finansiellt hold</w:t>
            </w:r>
            <w:r w:rsidRPr="00CB52D0">
              <w:rPr>
                <w:i/>
              </w:rPr>
              <w:softHyphen/>
              <w:t>ingföretag är moderföretag till</w:t>
            </w:r>
          </w:p>
          <w:p w14:paraId="647B28C4" w14:textId="77777777" w:rsidR="00224569" w:rsidRPr="00CB52D0" w:rsidRDefault="00B659D8" w:rsidP="00224569">
            <w:pPr>
              <w:pStyle w:val="Brdtextmedindrag"/>
              <w:rPr>
                <w:i/>
              </w:rPr>
            </w:pPr>
            <w:r w:rsidRPr="00CB52D0">
              <w:rPr>
                <w:i/>
              </w:rPr>
              <w:t xml:space="preserve">a) ett kreditinstitut men inte till något motsvarande utländskt företag inom EES, </w:t>
            </w:r>
          </w:p>
          <w:p w14:paraId="63D7CB88" w14:textId="77777777" w:rsidR="00224569" w:rsidRPr="00CB52D0" w:rsidRDefault="00B659D8" w:rsidP="00224569">
            <w:pPr>
              <w:pStyle w:val="Brdtextmedindrag"/>
              <w:rPr>
                <w:i/>
              </w:rPr>
            </w:pPr>
            <w:r w:rsidRPr="00CB52D0">
              <w:rPr>
                <w:i/>
              </w:rPr>
              <w:t>b) ett kreditinstitut och det i gruppen finns motsvarande ut</w:t>
            </w:r>
            <w:r w:rsidRPr="00CB52D0">
              <w:rPr>
                <w:i/>
              </w:rPr>
              <w:softHyphen/>
              <w:t xml:space="preserve">ländskt företag inom EES men inte något som har en större total balansomslutning, eller </w:t>
            </w:r>
          </w:p>
          <w:p w14:paraId="68A8028F" w14:textId="77777777" w:rsidR="00224569" w:rsidRPr="00CB52D0" w:rsidRDefault="00B659D8" w:rsidP="00224569">
            <w:pPr>
              <w:pStyle w:val="Brdtextmedindrag"/>
            </w:pPr>
            <w:r w:rsidRPr="00CB52D0">
              <w:rPr>
                <w:i/>
              </w:rPr>
              <w:t>c) ett värdepappersbolag och det inte finns något motsvarande utländskt företag inom EES med en större total balansomslutning eller något kreditinstitut eller mot</w:t>
            </w:r>
            <w:r w:rsidRPr="00CB52D0">
              <w:rPr>
                <w:i/>
              </w:rPr>
              <w:softHyphen/>
              <w:t xml:space="preserve">svarande utländskt företag inom EES, </w:t>
            </w:r>
          </w:p>
        </w:tc>
      </w:tr>
      <w:tr w:rsidR="00224569" w:rsidRPr="00CB52D0" w14:paraId="56445717" w14:textId="77777777" w:rsidTr="00224569">
        <w:tc>
          <w:tcPr>
            <w:tcW w:w="2500" w:type="pct"/>
            <w:shd w:val="clear" w:color="auto" w:fill="auto"/>
            <w:tcMar>
              <w:left w:w="0" w:type="dxa"/>
            </w:tcMar>
          </w:tcPr>
          <w:p w14:paraId="46017534" w14:textId="77777777" w:rsidR="00224569" w:rsidRPr="00CB52D0" w:rsidRDefault="00224569" w:rsidP="00224569">
            <w:pPr>
              <w:pStyle w:val="Brdtextmedindrag"/>
            </w:pPr>
          </w:p>
        </w:tc>
        <w:tc>
          <w:tcPr>
            <w:tcW w:w="2500" w:type="pct"/>
            <w:shd w:val="clear" w:color="auto" w:fill="auto"/>
            <w:tcMar>
              <w:right w:w="0" w:type="dxa"/>
            </w:tcMar>
          </w:tcPr>
          <w:p w14:paraId="40FA1D57" w14:textId="77777777" w:rsidR="00224569" w:rsidRPr="00CB52D0" w:rsidRDefault="00B659D8" w:rsidP="00224569">
            <w:pPr>
              <w:pStyle w:val="Brdtextmedindrag"/>
            </w:pPr>
            <w:r w:rsidRPr="00CB52D0">
              <w:rPr>
                <w:i/>
              </w:rPr>
              <w:t>6. konsolidering krävs enligt artikel 18.3 eller 18.6 i tillsyns</w:t>
            </w:r>
            <w:r w:rsidRPr="00CB52D0">
              <w:rPr>
                <w:i/>
              </w:rPr>
              <w:softHyphen/>
              <w:t>förordningen och ett kreditinstitut har den största totala balansom</w:t>
            </w:r>
            <w:r w:rsidRPr="00CB52D0">
              <w:rPr>
                <w:i/>
              </w:rPr>
              <w:softHyphen/>
              <w:t xml:space="preserve">slutningen, eller, om det inte finns något kreditinstitut eller </w:t>
            </w:r>
            <w:r w:rsidRPr="00CB52D0">
              <w:rPr>
                <w:i/>
                <w:spacing w:val="-4"/>
              </w:rPr>
              <w:t>mot</w:t>
            </w:r>
            <w:r w:rsidRPr="00CB52D0">
              <w:rPr>
                <w:i/>
                <w:spacing w:val="-4"/>
              </w:rPr>
              <w:softHyphen/>
              <w:t>sva</w:t>
            </w:r>
            <w:r w:rsidRPr="00CB52D0">
              <w:rPr>
                <w:i/>
                <w:spacing w:val="-4"/>
              </w:rPr>
              <w:softHyphen/>
              <w:t>rande företag inom EES, ett värde</w:t>
            </w:r>
            <w:r w:rsidRPr="00CB52D0">
              <w:rPr>
                <w:i/>
                <w:spacing w:val="-4"/>
              </w:rPr>
              <w:softHyphen/>
              <w:t>pappe</w:t>
            </w:r>
            <w:r w:rsidRPr="00CB52D0">
              <w:rPr>
                <w:i/>
              </w:rPr>
              <w:t>rsbolag har den största totala balansomslutningen,</w:t>
            </w:r>
          </w:p>
        </w:tc>
      </w:tr>
      <w:tr w:rsidR="00224569" w:rsidRPr="00CB52D0" w14:paraId="07FE7615" w14:textId="77777777" w:rsidTr="00224569">
        <w:tc>
          <w:tcPr>
            <w:tcW w:w="2500" w:type="pct"/>
            <w:shd w:val="clear" w:color="auto" w:fill="auto"/>
            <w:tcMar>
              <w:left w:w="0" w:type="dxa"/>
            </w:tcMar>
          </w:tcPr>
          <w:p w14:paraId="16CDE7F2" w14:textId="77777777" w:rsidR="00224569" w:rsidRPr="00CB52D0" w:rsidRDefault="00224569" w:rsidP="00224569">
            <w:pPr>
              <w:pStyle w:val="Brdtextmedindrag"/>
            </w:pPr>
          </w:p>
        </w:tc>
        <w:tc>
          <w:tcPr>
            <w:tcW w:w="2500" w:type="pct"/>
            <w:shd w:val="clear" w:color="auto" w:fill="auto"/>
            <w:tcMar>
              <w:right w:w="0" w:type="dxa"/>
            </w:tcMar>
          </w:tcPr>
          <w:p w14:paraId="7447F98A" w14:textId="77777777" w:rsidR="00224569" w:rsidRPr="00CB52D0" w:rsidRDefault="00B659D8" w:rsidP="00224569">
            <w:pPr>
              <w:pStyle w:val="Brdtextmedindrag"/>
              <w:rPr>
                <w:i/>
              </w:rPr>
            </w:pPr>
            <w:r w:rsidRPr="00CB52D0">
              <w:rPr>
                <w:i/>
                <w:spacing w:val="-4"/>
              </w:rPr>
              <w:t>7. ett värdepappersinriktat hold</w:t>
            </w:r>
            <w:r w:rsidRPr="00CB52D0">
              <w:rPr>
                <w:i/>
                <w:spacing w:val="-4"/>
              </w:rPr>
              <w:softHyphen/>
              <w:t>ingföretag</w:t>
            </w:r>
            <w:r w:rsidRPr="00CB52D0">
              <w:rPr>
                <w:i/>
              </w:rPr>
              <w:t xml:space="preserve"> eller ett blandat </w:t>
            </w:r>
            <w:r w:rsidRPr="00CB52D0">
              <w:rPr>
                <w:i/>
                <w:spacing w:val="-2"/>
              </w:rPr>
              <w:t>fin</w:t>
            </w:r>
            <w:r w:rsidRPr="00CB52D0">
              <w:rPr>
                <w:i/>
                <w:spacing w:val="-4"/>
              </w:rPr>
              <w:t>an</w:t>
            </w:r>
            <w:r w:rsidRPr="00CB52D0">
              <w:rPr>
                <w:i/>
                <w:spacing w:val="-4"/>
              </w:rPr>
              <w:softHyphen/>
              <w:t>siellt holdingföretag är moderföretag</w:t>
            </w:r>
            <w:r w:rsidRPr="00CB52D0">
              <w:rPr>
                <w:i/>
              </w:rPr>
              <w:t xml:space="preserve"> till</w:t>
            </w:r>
          </w:p>
          <w:p w14:paraId="083D200B" w14:textId="77777777" w:rsidR="00224569" w:rsidRPr="00CB52D0" w:rsidRDefault="00B659D8" w:rsidP="00224569">
            <w:pPr>
              <w:pStyle w:val="Brdtextmedindrag"/>
              <w:rPr>
                <w:i/>
              </w:rPr>
            </w:pPr>
            <w:r w:rsidRPr="00CB52D0">
              <w:rPr>
                <w:i/>
              </w:rPr>
              <w:t>a) ett värdepappersbolag men inte till något motsvarande ut</w:t>
            </w:r>
            <w:r w:rsidRPr="00CB52D0">
              <w:rPr>
                <w:i/>
              </w:rPr>
              <w:softHyphen/>
              <w:t>ländskt företag inom EES, eller</w:t>
            </w:r>
          </w:p>
          <w:p w14:paraId="2C02F1AE" w14:textId="77777777" w:rsidR="00224569" w:rsidRPr="00CB52D0" w:rsidRDefault="00B659D8" w:rsidP="00224569">
            <w:pPr>
              <w:pStyle w:val="Brdtextmedindrag"/>
            </w:pPr>
            <w:r w:rsidRPr="00CB52D0">
              <w:rPr>
                <w:i/>
              </w:rPr>
              <w:t>b) ett värdepappersbolag och det i gruppen finns motsvarande utländskt företag inom EES men inte något som har en större total balansomslutning, eller</w:t>
            </w:r>
          </w:p>
        </w:tc>
      </w:tr>
      <w:tr w:rsidR="00224569" w:rsidRPr="00CB52D0" w14:paraId="536A2B1B" w14:textId="77777777" w:rsidTr="00224569">
        <w:tc>
          <w:tcPr>
            <w:tcW w:w="2500" w:type="pct"/>
            <w:shd w:val="clear" w:color="auto" w:fill="auto"/>
            <w:tcMar>
              <w:left w:w="0" w:type="dxa"/>
            </w:tcMar>
          </w:tcPr>
          <w:p w14:paraId="4804BD40" w14:textId="77777777" w:rsidR="00224569" w:rsidRPr="00CB52D0" w:rsidRDefault="00224569" w:rsidP="00224569">
            <w:pPr>
              <w:pStyle w:val="Brdtextmedindrag"/>
            </w:pPr>
          </w:p>
        </w:tc>
        <w:tc>
          <w:tcPr>
            <w:tcW w:w="2500" w:type="pct"/>
            <w:shd w:val="clear" w:color="auto" w:fill="auto"/>
            <w:tcMar>
              <w:right w:w="0" w:type="dxa"/>
            </w:tcMar>
          </w:tcPr>
          <w:p w14:paraId="78DD0DDF" w14:textId="77777777" w:rsidR="00224569" w:rsidRPr="00CB52D0" w:rsidRDefault="00B659D8" w:rsidP="00224569">
            <w:pPr>
              <w:pStyle w:val="Brdtextmedindrag"/>
            </w:pPr>
            <w:r w:rsidRPr="00CB52D0">
              <w:rPr>
                <w:i/>
                <w:spacing w:val="-4"/>
              </w:rPr>
              <w:t>8. det finns två eller flera värde</w:t>
            </w:r>
            <w:r w:rsidRPr="00CB52D0">
              <w:rPr>
                <w:i/>
                <w:spacing w:val="-4"/>
              </w:rPr>
              <w:softHyphen/>
              <w:t>p</w:t>
            </w:r>
            <w:r w:rsidRPr="00CB52D0">
              <w:rPr>
                <w:i/>
                <w:spacing w:val="-6"/>
              </w:rPr>
              <w:t>appersinriktade holdingföretag eller</w:t>
            </w:r>
            <w:r w:rsidRPr="00CB52D0">
              <w:rPr>
                <w:i/>
              </w:rPr>
              <w:t xml:space="preserve"> två eller flera blandade finansiella holdingföretag med huvudkontor i olika länder inom EES som är moderföretag till både värdepap</w:t>
            </w:r>
            <w:r w:rsidRPr="00CB52D0">
              <w:rPr>
                <w:i/>
              </w:rPr>
              <w:softHyphen/>
              <w:t>persbolag och motsva</w:t>
            </w:r>
            <w:r w:rsidRPr="00CB52D0">
              <w:rPr>
                <w:i/>
                <w:spacing w:val="-4"/>
              </w:rPr>
              <w:t>rande ut</w:t>
            </w:r>
            <w:r w:rsidRPr="00CB52D0">
              <w:rPr>
                <w:i/>
                <w:spacing w:val="-4"/>
              </w:rPr>
              <w:softHyphen/>
            </w:r>
            <w:r w:rsidRPr="00CB52D0">
              <w:rPr>
                <w:i/>
                <w:spacing w:val="-4"/>
              </w:rPr>
              <w:lastRenderedPageBreak/>
              <w:t>ländska företag inom EES</w:t>
            </w:r>
            <w:r w:rsidRPr="00CB52D0">
              <w:rPr>
                <w:i/>
              </w:rPr>
              <w:t>, och ett värdepappersbolag är det dotter</w:t>
            </w:r>
            <w:r w:rsidRPr="00CB52D0">
              <w:rPr>
                <w:i/>
              </w:rPr>
              <w:softHyphen/>
              <w:t xml:space="preserve">företag som </w:t>
            </w:r>
            <w:r w:rsidRPr="00CB52D0">
              <w:rPr>
                <w:i/>
                <w:spacing w:val="-4"/>
              </w:rPr>
              <w:t>har den största balans</w:t>
            </w:r>
            <w:r w:rsidRPr="00CB52D0">
              <w:rPr>
                <w:i/>
                <w:spacing w:val="-4"/>
              </w:rPr>
              <w:softHyphen/>
              <w:t>omslutningen.</w:t>
            </w:r>
            <w:r w:rsidRPr="00CB52D0">
              <w:rPr>
                <w:i/>
              </w:rPr>
              <w:t xml:space="preserve"> </w:t>
            </w:r>
          </w:p>
        </w:tc>
      </w:tr>
      <w:tr w:rsidR="00224569" w:rsidRPr="00CB52D0" w14:paraId="6E932538" w14:textId="77777777" w:rsidTr="00224569">
        <w:tc>
          <w:tcPr>
            <w:tcW w:w="2500" w:type="pct"/>
            <w:shd w:val="clear" w:color="auto" w:fill="auto"/>
            <w:tcMar>
              <w:left w:w="0" w:type="dxa"/>
            </w:tcMar>
          </w:tcPr>
          <w:p w14:paraId="2B0497D5" w14:textId="77777777" w:rsidR="00224569" w:rsidRPr="00CB52D0" w:rsidRDefault="00224569" w:rsidP="00224569">
            <w:pPr>
              <w:pStyle w:val="Brdtextmedindrag"/>
            </w:pPr>
          </w:p>
        </w:tc>
        <w:tc>
          <w:tcPr>
            <w:tcW w:w="2500" w:type="pct"/>
            <w:shd w:val="clear" w:color="auto" w:fill="auto"/>
            <w:tcMar>
              <w:right w:w="0" w:type="dxa"/>
            </w:tcMar>
          </w:tcPr>
          <w:p w14:paraId="6A4184DE" w14:textId="77777777" w:rsidR="00224569" w:rsidRPr="00CB52D0" w:rsidRDefault="00B659D8" w:rsidP="00224569">
            <w:pPr>
              <w:pStyle w:val="Brdtextmedindrag"/>
            </w:pPr>
            <w:r w:rsidRPr="00CB52D0">
              <w:rPr>
                <w:i/>
              </w:rPr>
              <w:t xml:space="preserve">I de fall annan myndighet än Finansinspektionen skulle vara tillsynsansvarig myndighet enligt </w:t>
            </w:r>
            <w:r w:rsidRPr="00CB52D0">
              <w:rPr>
                <w:i/>
                <w:spacing w:val="-4"/>
              </w:rPr>
              <w:t>artikel 111.1 tredje stycket, 111.3</w:t>
            </w:r>
            <w:r w:rsidRPr="00CB52D0">
              <w:rPr>
                <w:i/>
              </w:rPr>
              <w:t> b eller 111.4 i kapitaltäcknings</w:t>
            </w:r>
            <w:r w:rsidRPr="00CB52D0">
              <w:rPr>
                <w:i/>
              </w:rPr>
              <w:softHyphen/>
              <w:t>dire</w:t>
            </w:r>
            <w:r w:rsidRPr="00CB52D0">
              <w:rPr>
                <w:i/>
                <w:spacing w:val="-4"/>
              </w:rPr>
              <w:t>ktivet, i lydelsen enligt Europa</w:t>
            </w:r>
            <w:r w:rsidRPr="00CB52D0">
              <w:rPr>
                <w:i/>
                <w:spacing w:val="-4"/>
              </w:rPr>
              <w:softHyphen/>
              <w:t>parlamentets</w:t>
            </w:r>
            <w:r w:rsidRPr="00CB52D0">
              <w:rPr>
                <w:i/>
              </w:rPr>
              <w:t xml:space="preserve"> och rådets direktiv (EU) 2019/2034, ska Finans</w:t>
            </w:r>
            <w:r w:rsidRPr="00CB52D0">
              <w:rPr>
                <w:i/>
              </w:rPr>
              <w:softHyphen/>
              <w:t>inspektionen trots det vara sådan myndighet, om inspektionen på individuell nivå utövar tillsynen över fler än ett kreditinstitut inom gruppen och summan av de totala balansomslutningarna för dessa är högre än de för motsvarande ut</w:t>
            </w:r>
            <w:r w:rsidRPr="00CB52D0">
              <w:rPr>
                <w:i/>
              </w:rPr>
              <w:softHyphen/>
              <w:t>ländska företag inom samma EES-land. I fråga om arti</w:t>
            </w:r>
            <w:r w:rsidRPr="00CB52D0">
              <w:rPr>
                <w:i/>
              </w:rPr>
              <w:softHyphen/>
              <w:t xml:space="preserve">kel 111.3 c i </w:t>
            </w:r>
            <w:r w:rsidRPr="00CB52D0">
              <w:rPr>
                <w:i/>
                <w:spacing w:val="-4"/>
              </w:rPr>
              <w:t>kapitaltäckningsdirek</w:t>
            </w:r>
            <w:r w:rsidRPr="00CB52D0">
              <w:rPr>
                <w:i/>
                <w:spacing w:val="-4"/>
              </w:rPr>
              <w:softHyphen/>
              <w:t>tivet, i lydelsen enligt Europa</w:t>
            </w:r>
            <w:r w:rsidRPr="00CB52D0">
              <w:rPr>
                <w:i/>
                <w:spacing w:val="-4"/>
              </w:rPr>
              <w:softHyphen/>
              <w:t>parlamentets</w:t>
            </w:r>
            <w:r w:rsidRPr="00CB52D0">
              <w:rPr>
                <w:i/>
              </w:rPr>
              <w:t xml:space="preserve"> och rådets </w:t>
            </w:r>
            <w:r w:rsidRPr="00CB52D0">
              <w:rPr>
                <w:i/>
                <w:spacing w:val="-4"/>
              </w:rPr>
              <w:t>direktiv (EU) 2019/2034, ska motsvarande</w:t>
            </w:r>
            <w:r w:rsidRPr="00CB52D0">
              <w:rPr>
                <w:i/>
              </w:rPr>
              <w:t xml:space="preserve"> gälla för värdepappersföretag om det inte inom gruppen </w:t>
            </w:r>
            <w:r w:rsidRPr="00CB52D0">
              <w:rPr>
                <w:i/>
                <w:spacing w:val="-4"/>
              </w:rPr>
              <w:t>finns något kreditinstitut eller motsvarande</w:t>
            </w:r>
            <w:r w:rsidRPr="00CB52D0">
              <w:rPr>
                <w:i/>
              </w:rPr>
              <w:t xml:space="preserve"> ut</w:t>
            </w:r>
            <w:r w:rsidRPr="00CB52D0">
              <w:rPr>
                <w:i/>
              </w:rPr>
              <w:softHyphen/>
              <w:t>ländskt företag inom EES.</w:t>
            </w:r>
          </w:p>
        </w:tc>
      </w:tr>
      <w:tr w:rsidR="00224569" w:rsidRPr="00CB52D0" w14:paraId="370B92BC" w14:textId="77777777" w:rsidTr="00224569">
        <w:tc>
          <w:tcPr>
            <w:tcW w:w="2500" w:type="pct"/>
            <w:shd w:val="clear" w:color="auto" w:fill="auto"/>
            <w:tcMar>
              <w:left w:w="0" w:type="dxa"/>
            </w:tcMar>
          </w:tcPr>
          <w:p w14:paraId="1E07B6C1" w14:textId="77777777" w:rsidR="00224569" w:rsidRPr="00CB52D0" w:rsidRDefault="00224569" w:rsidP="00224569">
            <w:pPr>
              <w:pStyle w:val="Brdtextmedindrag"/>
            </w:pPr>
          </w:p>
        </w:tc>
        <w:tc>
          <w:tcPr>
            <w:tcW w:w="2500" w:type="pct"/>
            <w:shd w:val="clear" w:color="auto" w:fill="auto"/>
            <w:tcMar>
              <w:right w:w="0" w:type="dxa"/>
            </w:tcMar>
          </w:tcPr>
          <w:p w14:paraId="28FAC2B0" w14:textId="77777777" w:rsidR="00224569" w:rsidRPr="00CB52D0" w:rsidRDefault="00B659D8" w:rsidP="00224569">
            <w:pPr>
              <w:pStyle w:val="Brdtextmedindrag"/>
            </w:pPr>
            <w:r w:rsidRPr="00CB52D0">
              <w:rPr>
                <w:i/>
              </w:rPr>
              <w:t>Det som anges i första stycket 3, 5 b eller 6 gäller dock inte om en annan behörig myn</w:t>
            </w:r>
            <w:r w:rsidRPr="00CB52D0">
              <w:rPr>
                <w:i/>
              </w:rPr>
              <w:softHyphen/>
              <w:t>dighet inom EES utövar tillsyn på individuell nivå över mer än ett motsvarande företag inom grup</w:t>
            </w:r>
            <w:r w:rsidRPr="00CB52D0">
              <w:rPr>
                <w:i/>
              </w:rPr>
              <w:softHyphen/>
              <w:t>pen och summan av de totala balansomslutningarna för dessa är högre än för kreditinstitutet. Det som anges i första stycket 5 c gäller inte om en annan behörig myn</w:t>
            </w:r>
            <w:r w:rsidRPr="00CB52D0">
              <w:rPr>
                <w:i/>
              </w:rPr>
              <w:softHyphen/>
              <w:t>dighet inom EES utövar tillsyn på individuell nivå över mer än ett motsvarande företag inom grup</w:t>
            </w:r>
            <w:r w:rsidRPr="00CB52D0">
              <w:rPr>
                <w:i/>
              </w:rPr>
              <w:softHyphen/>
              <w:t>pen och summan av de totala balansomslutningarna för dessa är högre än för värdepappersbolaget.</w:t>
            </w:r>
          </w:p>
        </w:tc>
      </w:tr>
    </w:tbl>
    <w:p w14:paraId="520903FF" w14:textId="77777777" w:rsidR="00224569" w:rsidRPr="00CB52D0" w:rsidRDefault="00B659D8" w:rsidP="00224569">
      <w:pPr>
        <w:pStyle w:val="Brdtextmedindrag"/>
      </w:pPr>
      <w:bookmarkStart w:id="489" w:name="_Hlk27563274"/>
      <w:r w:rsidRPr="00CB52D0">
        <w:rPr>
          <w:spacing w:val="-2"/>
        </w:rPr>
        <w:t>Finansinspektionen ska även utöva tillsynen om inspektionen till</w:t>
      </w:r>
      <w:r w:rsidRPr="00CB52D0">
        <w:rPr>
          <w:spacing w:val="-2"/>
        </w:rPr>
        <w:softHyphen/>
        <w:t>sammans med övriga berörda behöriga myndigheter kommer överens</w:t>
      </w:r>
      <w:r w:rsidRPr="00CB52D0">
        <w:t xml:space="preserve"> om det enligt 3 §.</w:t>
      </w:r>
    </w:p>
    <w:p w14:paraId="3EEB3556" w14:textId="77777777" w:rsidR="00224569" w:rsidRPr="00CB52D0" w:rsidRDefault="00B659D8" w:rsidP="00224569">
      <w:pPr>
        <w:pStyle w:val="Brdtextmedindrag"/>
      </w:pPr>
      <w:r w:rsidRPr="00CB52D0">
        <w:lastRenderedPageBreak/>
        <w:t>I 7 kap. finns bestämmelser om tillsyn över ett institut vars moderföretag har sitt huvudkontor utanför EES och är ett mot</w:t>
      </w:r>
      <w:r w:rsidRPr="00CB52D0">
        <w:softHyphen/>
        <w:t>svarande utländskt företag, ett finansiellt holdingföretag eller ett blandat finansiellt holdingföretag.</w:t>
      </w:r>
    </w:p>
    <w:bookmarkEnd w:id="489"/>
    <w:p w14:paraId="606A0D11" w14:textId="77777777" w:rsidR="00224569" w:rsidRPr="00CB52D0" w:rsidRDefault="00B659D8" w:rsidP="00224569">
      <w:pPr>
        <w:pStyle w:val="Brdtext"/>
        <w:spacing w:before="270"/>
        <w:jc w:val="center"/>
      </w:pPr>
      <w:r w:rsidRPr="00CB52D0">
        <w:t>2 §</w:t>
      </w:r>
    </w:p>
    <w:tbl>
      <w:tblPr>
        <w:tblW w:w="5000" w:type="pct"/>
        <w:tblLook w:val="0000" w:firstRow="0" w:lastRow="0" w:firstColumn="0" w:lastColumn="0" w:noHBand="0" w:noVBand="0"/>
      </w:tblPr>
      <w:tblGrid>
        <w:gridCol w:w="2948"/>
        <w:gridCol w:w="2949"/>
      </w:tblGrid>
      <w:tr w:rsidR="00224569" w:rsidRPr="00CB52D0" w14:paraId="01AD4291" w14:textId="77777777" w:rsidTr="00224569">
        <w:tc>
          <w:tcPr>
            <w:tcW w:w="2500" w:type="pct"/>
            <w:shd w:val="clear" w:color="auto" w:fill="auto"/>
            <w:tcMar>
              <w:left w:w="0" w:type="dxa"/>
            </w:tcMar>
          </w:tcPr>
          <w:p w14:paraId="5F84236F" w14:textId="77777777" w:rsidR="00224569" w:rsidRPr="00CB52D0" w:rsidRDefault="00B659D8" w:rsidP="00224569">
            <w:pPr>
              <w:pStyle w:val="Brdtextmedindrag"/>
            </w:pPr>
            <w:r w:rsidRPr="00CB52D0">
              <w:t>När Finansinspektionen ska utöva tillsynen enligt 1 § första stycket </w:t>
            </w:r>
            <w:r w:rsidRPr="00CB52D0">
              <w:rPr>
                <w:i/>
              </w:rPr>
              <w:t>3–5</w:t>
            </w:r>
            <w:r w:rsidRPr="00CB52D0">
              <w:t>, får inspektionen komma överens med övriga be</w:t>
            </w:r>
            <w:r w:rsidRPr="00CB52D0">
              <w:softHyphen/>
              <w:t>rörda behöriga myndigheter om att en annan behörig myn</w:t>
            </w:r>
            <w:r w:rsidRPr="00CB52D0">
              <w:softHyphen/>
              <w:t>dighet inom EES än inspek</w:t>
            </w:r>
            <w:r w:rsidRPr="00CB52D0">
              <w:softHyphen/>
              <w:t>tionen ska ansvara för tillsynen. Finans</w:t>
            </w:r>
            <w:r w:rsidRPr="00CB52D0">
              <w:softHyphen/>
              <w:t>inspektionen får ingå en sådan överenskommelse, om det är olämp</w:t>
            </w:r>
            <w:r w:rsidRPr="00CB52D0">
              <w:softHyphen/>
              <w:t>ligt att inspektionen an</w:t>
            </w:r>
            <w:r w:rsidRPr="00CB52D0">
              <w:softHyphen/>
              <w:t>svarar för tillsynen med hän</w:t>
            </w:r>
            <w:r w:rsidRPr="00CB52D0">
              <w:softHyphen/>
              <w:t>syn till de institut och mot</w:t>
            </w:r>
            <w:r w:rsidRPr="00CB52D0">
              <w:softHyphen/>
              <w:t xml:space="preserve">svarande utländska företag det gäller </w:t>
            </w:r>
            <w:r w:rsidRPr="00CB52D0">
              <w:rPr>
                <w:i/>
              </w:rPr>
              <w:t>och</w:t>
            </w:r>
            <w:r w:rsidRPr="00CB52D0">
              <w:t xml:space="preserve"> den relativa betydelsen av deras verksamheter i de olika länderna.</w:t>
            </w:r>
          </w:p>
        </w:tc>
        <w:tc>
          <w:tcPr>
            <w:tcW w:w="2500" w:type="pct"/>
            <w:shd w:val="clear" w:color="auto" w:fill="auto"/>
            <w:tcMar>
              <w:right w:w="0" w:type="dxa"/>
            </w:tcMar>
          </w:tcPr>
          <w:p w14:paraId="6B50467E" w14:textId="77777777" w:rsidR="00224569" w:rsidRPr="00CB52D0" w:rsidRDefault="00B659D8" w:rsidP="00224569">
            <w:pPr>
              <w:pStyle w:val="Brdtextmedindrag"/>
            </w:pPr>
            <w:bookmarkStart w:id="490" w:name="_Hlk27563604"/>
            <w:r w:rsidRPr="00CB52D0">
              <w:t>När Finansinspektionen ska utöva tillsynen enligt 1 § första stycket </w:t>
            </w:r>
            <w:r w:rsidRPr="00CB52D0">
              <w:rPr>
                <w:i/>
              </w:rPr>
              <w:t>1–3, 5 eller 6</w:t>
            </w:r>
            <w:r w:rsidRPr="00CB52D0">
              <w:rPr>
                <w:iCs/>
              </w:rPr>
              <w:t>,</w:t>
            </w:r>
            <w:r w:rsidRPr="00CB52D0">
              <w:rPr>
                <w:i/>
              </w:rPr>
              <w:t xml:space="preserve"> </w:t>
            </w:r>
            <w:r w:rsidRPr="00CB52D0">
              <w:t>får inspek</w:t>
            </w:r>
            <w:r w:rsidRPr="00CB52D0">
              <w:softHyphen/>
              <w:t>tionen komma överens med övriga berörda behöriga myn</w:t>
            </w:r>
            <w:r w:rsidRPr="00CB52D0">
              <w:softHyphen/>
              <w:t>digheter om att en annan behörig myndighet inom EES än inspek</w:t>
            </w:r>
            <w:r w:rsidRPr="00CB52D0">
              <w:softHyphen/>
              <w:t>tionen ska ansvara för tillsynen. Finansinspektionen får ingå en sådan överenskommelse, om det är olämpligt att inspektionen ansvarar för tillsynen med hän</w:t>
            </w:r>
            <w:r w:rsidRPr="00CB52D0">
              <w:softHyphen/>
              <w:t>syn till de institut och mot</w:t>
            </w:r>
            <w:r w:rsidRPr="00CB52D0">
              <w:softHyphen/>
              <w:t>svarande utländska företag det gäller</w:t>
            </w:r>
            <w:r w:rsidRPr="00CB52D0">
              <w:rPr>
                <w:i/>
              </w:rPr>
              <w:t>,</w:t>
            </w:r>
            <w:r w:rsidRPr="00CB52D0">
              <w:t xml:space="preserve"> den relativa betydelsen av deras verksamheter i de olika länderna </w:t>
            </w:r>
            <w:r w:rsidRPr="00CB52D0">
              <w:rPr>
                <w:i/>
              </w:rPr>
              <w:t>eller behovet av att säkerställa kontinuitet i tillsynen på grupp</w:t>
            </w:r>
            <w:r w:rsidRPr="00CB52D0">
              <w:rPr>
                <w:i/>
              </w:rPr>
              <w:softHyphen/>
              <w:t>nivå</w:t>
            </w:r>
            <w:r w:rsidRPr="00CB52D0">
              <w:t>.</w:t>
            </w:r>
            <w:bookmarkEnd w:id="490"/>
          </w:p>
        </w:tc>
      </w:tr>
      <w:tr w:rsidR="00224569" w:rsidRPr="00CB52D0" w14:paraId="19BD1E45" w14:textId="77777777" w:rsidTr="00224569">
        <w:tc>
          <w:tcPr>
            <w:tcW w:w="2500" w:type="pct"/>
            <w:shd w:val="clear" w:color="auto" w:fill="auto"/>
            <w:tcMar>
              <w:left w:w="0" w:type="dxa"/>
            </w:tcMar>
          </w:tcPr>
          <w:p w14:paraId="6EDF72A4" w14:textId="77777777" w:rsidR="00224569" w:rsidRPr="00CB52D0" w:rsidRDefault="00224569" w:rsidP="00224569">
            <w:pPr>
              <w:pStyle w:val="Brdtextmedindrag"/>
            </w:pPr>
          </w:p>
        </w:tc>
        <w:tc>
          <w:tcPr>
            <w:tcW w:w="2500" w:type="pct"/>
            <w:shd w:val="clear" w:color="auto" w:fill="auto"/>
            <w:tcMar>
              <w:right w:w="0" w:type="dxa"/>
            </w:tcMar>
          </w:tcPr>
          <w:p w14:paraId="0D3DDFBD" w14:textId="77777777" w:rsidR="00224569" w:rsidRPr="00CB52D0" w:rsidRDefault="00B659D8" w:rsidP="00224569">
            <w:pPr>
              <w:pStyle w:val="Brdtextmedindrag"/>
            </w:pPr>
            <w:r w:rsidRPr="00CB52D0">
              <w:rPr>
                <w:i/>
              </w:rPr>
              <w:t>Detsamma gäller om det är olämpligt, med beaktande av de b</w:t>
            </w:r>
            <w:r w:rsidRPr="00CB52D0">
              <w:rPr>
                <w:i/>
                <w:spacing w:val="-4"/>
              </w:rPr>
              <w:t>erörda värdepappersföretagen och</w:t>
            </w:r>
            <w:r w:rsidRPr="00CB52D0">
              <w:rPr>
                <w:i/>
              </w:rPr>
              <w:t xml:space="preserve"> betydelsen av deras verksam</w:t>
            </w:r>
            <w:r w:rsidRPr="00CB52D0">
              <w:rPr>
                <w:i/>
              </w:rPr>
              <w:softHyphen/>
              <w:t>het i de relevanta medlems</w:t>
            </w:r>
            <w:r w:rsidRPr="00CB52D0">
              <w:rPr>
                <w:i/>
              </w:rPr>
              <w:softHyphen/>
              <w:t>staterna, att Finansinspektionen utövar den gruppbaserade till</w:t>
            </w:r>
            <w:r w:rsidRPr="00CB52D0">
              <w:rPr>
                <w:i/>
              </w:rPr>
              <w:softHyphen/>
              <w:t>synen eller kon</w:t>
            </w:r>
            <w:r w:rsidRPr="00CB52D0">
              <w:rPr>
                <w:i/>
              </w:rPr>
              <w:softHyphen/>
              <w:t>trollen av att vill</w:t>
            </w:r>
            <w:r w:rsidRPr="00CB52D0">
              <w:rPr>
                <w:i/>
              </w:rPr>
              <w:softHyphen/>
              <w:t>koren i grupp</w:t>
            </w:r>
            <w:r w:rsidRPr="00CB52D0">
              <w:rPr>
                <w:i/>
              </w:rPr>
              <w:softHyphen/>
              <w:t>kapitaltestet uppfylls enligt 1 § första stycket 7 eller 8.</w:t>
            </w:r>
          </w:p>
        </w:tc>
      </w:tr>
      <w:tr w:rsidR="00224569" w:rsidRPr="00CB52D0" w14:paraId="53EB1A77" w14:textId="77777777" w:rsidTr="00224569">
        <w:tc>
          <w:tcPr>
            <w:tcW w:w="2500" w:type="pct"/>
            <w:shd w:val="clear" w:color="auto" w:fill="auto"/>
            <w:tcMar>
              <w:left w:w="0" w:type="dxa"/>
            </w:tcMar>
          </w:tcPr>
          <w:p w14:paraId="073EF0EC" w14:textId="77777777" w:rsidR="00224569" w:rsidRPr="00CB52D0" w:rsidRDefault="00B659D8" w:rsidP="00224569">
            <w:pPr>
              <w:pStyle w:val="Brdtextmedindrag"/>
            </w:pPr>
            <w:r w:rsidRPr="00CB52D0">
              <w:t xml:space="preserve">I </w:t>
            </w:r>
            <w:r w:rsidRPr="00CB52D0">
              <w:rPr>
                <w:i/>
                <w:iCs/>
              </w:rPr>
              <w:t>ett sådant</w:t>
            </w:r>
            <w:r w:rsidRPr="00CB52D0">
              <w:t xml:space="preserve"> fall ska moder</w:t>
            </w:r>
            <w:r w:rsidRPr="00CB52D0">
              <w:softHyphen/>
              <w:t xml:space="preserve">institutet inom EES, det </w:t>
            </w:r>
            <w:r w:rsidRPr="00CB52D0">
              <w:rPr>
                <w:spacing w:val="-5"/>
              </w:rPr>
              <w:t>finan</w:t>
            </w:r>
            <w:r w:rsidRPr="00CB52D0">
              <w:rPr>
                <w:spacing w:val="-5"/>
              </w:rPr>
              <w:softHyphen/>
              <w:t>siella moderholding</w:t>
            </w:r>
            <w:r w:rsidRPr="00CB52D0">
              <w:rPr>
                <w:spacing w:val="-5"/>
              </w:rPr>
              <w:softHyphen/>
              <w:t>företaget inom</w:t>
            </w:r>
            <w:r w:rsidRPr="00CB52D0">
              <w:t xml:space="preserve"> EES, det blandade finan</w:t>
            </w:r>
            <w:r w:rsidRPr="00CB52D0">
              <w:softHyphen/>
              <w:t>siella holding</w:t>
            </w:r>
            <w:r w:rsidRPr="00CB52D0">
              <w:softHyphen/>
              <w:t>företaget eller det insti</w:t>
            </w:r>
            <w:r w:rsidRPr="00CB52D0">
              <w:softHyphen/>
              <w:t>tut eller motsvarande ut</w:t>
            </w:r>
            <w:r w:rsidRPr="00CB52D0">
              <w:softHyphen/>
              <w:t>ländska f</w:t>
            </w:r>
            <w:r w:rsidRPr="00CB52D0">
              <w:rPr>
                <w:spacing w:val="-5"/>
              </w:rPr>
              <w:t>öretag som har den största balans</w:t>
            </w:r>
            <w:r w:rsidRPr="00CB52D0">
              <w:rPr>
                <w:spacing w:val="-5"/>
              </w:rPr>
              <w:softHyphen/>
            </w:r>
            <w:r w:rsidRPr="00CB52D0">
              <w:rPr>
                <w:spacing w:val="-5"/>
              </w:rPr>
              <w:softHyphen/>
              <w:t>omslutningen</w:t>
            </w:r>
            <w:r w:rsidRPr="00CB52D0">
              <w:rPr>
                <w:spacing w:val="-4"/>
              </w:rPr>
              <w:t>, bero</w:t>
            </w:r>
            <w:r w:rsidRPr="00CB52D0">
              <w:rPr>
                <w:spacing w:val="-4"/>
              </w:rPr>
              <w:softHyphen/>
              <w:t>ende</w:t>
            </w:r>
            <w:r w:rsidRPr="00CB52D0">
              <w:t xml:space="preserve"> på vad som är tillämpligt, ges tillfälle att yttra sig innan </w:t>
            </w:r>
            <w:r w:rsidRPr="00CB52D0">
              <w:rPr>
                <w:spacing w:val="-4"/>
              </w:rPr>
              <w:t>Finans</w:t>
            </w:r>
            <w:r w:rsidRPr="00CB52D0">
              <w:rPr>
                <w:spacing w:val="-4"/>
              </w:rPr>
              <w:softHyphen/>
              <w:t>inspek</w:t>
            </w:r>
            <w:r w:rsidRPr="00CB52D0">
              <w:rPr>
                <w:spacing w:val="-4"/>
              </w:rPr>
              <w:softHyphen/>
              <w:t>tionen och de övriga</w:t>
            </w:r>
            <w:r w:rsidRPr="00CB52D0">
              <w:t xml:space="preserve"> be</w:t>
            </w:r>
            <w:r w:rsidRPr="00CB52D0">
              <w:softHyphen/>
              <w:t>rörda behöriga myndigheterna ingår överenskommelsen. Euro</w:t>
            </w:r>
            <w:r w:rsidRPr="00CB52D0">
              <w:softHyphen/>
              <w:t>peiska kommissionen och Euro</w:t>
            </w:r>
            <w:r w:rsidRPr="00CB52D0">
              <w:softHyphen/>
              <w:t xml:space="preserve">peiska </w:t>
            </w:r>
            <w:r w:rsidRPr="00CB52D0">
              <w:rPr>
                <w:spacing w:val="-4"/>
              </w:rPr>
              <w:t>bankmyndigheten ska under</w:t>
            </w:r>
            <w:r w:rsidRPr="00CB52D0">
              <w:rPr>
                <w:spacing w:val="-4"/>
              </w:rPr>
              <w:softHyphen/>
              <w:t>rättas om en sådan överens</w:t>
            </w:r>
            <w:r w:rsidRPr="00CB52D0">
              <w:rPr>
                <w:spacing w:val="-4"/>
              </w:rPr>
              <w:softHyphen/>
              <w:t>kommelse.</w:t>
            </w:r>
          </w:p>
        </w:tc>
        <w:tc>
          <w:tcPr>
            <w:tcW w:w="2500" w:type="pct"/>
            <w:shd w:val="clear" w:color="auto" w:fill="auto"/>
            <w:tcMar>
              <w:right w:w="0" w:type="dxa"/>
            </w:tcMar>
          </w:tcPr>
          <w:p w14:paraId="14AD3586" w14:textId="77777777" w:rsidR="00224569" w:rsidRPr="00CB52D0" w:rsidRDefault="00B659D8" w:rsidP="00224569">
            <w:pPr>
              <w:pStyle w:val="Brdtextmedindrag"/>
              <w:rPr>
                <w:rFonts w:asciiTheme="minorHAnsi" w:eastAsiaTheme="minorHAnsi" w:hAnsiTheme="minorHAnsi" w:cstheme="minorBidi"/>
                <w:spacing w:val="-4"/>
                <w:sz w:val="22"/>
                <w:szCs w:val="22"/>
              </w:rPr>
            </w:pPr>
            <w:r w:rsidRPr="00CB52D0">
              <w:t xml:space="preserve">I </w:t>
            </w:r>
            <w:r w:rsidRPr="00CB52D0">
              <w:rPr>
                <w:i/>
              </w:rPr>
              <w:t xml:space="preserve">dessa </w:t>
            </w:r>
            <w:r w:rsidRPr="00CB52D0">
              <w:t>fall ska moder</w:t>
            </w:r>
            <w:r w:rsidRPr="00CB52D0">
              <w:softHyphen/>
              <w:t>institutet inom EES, det finan</w:t>
            </w:r>
            <w:r w:rsidRPr="00CB52D0">
              <w:softHyphen/>
              <w:t>s</w:t>
            </w:r>
            <w:r w:rsidRPr="00CB52D0">
              <w:rPr>
                <w:spacing w:val="-5"/>
              </w:rPr>
              <w:t>iella moderholdingföretaget inom</w:t>
            </w:r>
            <w:r w:rsidRPr="00CB52D0">
              <w:t xml:space="preserve"> EES, det blandade </w:t>
            </w:r>
            <w:r w:rsidRPr="00CB52D0">
              <w:rPr>
                <w:spacing w:val="-4"/>
              </w:rPr>
              <w:t xml:space="preserve">finansiella </w:t>
            </w:r>
            <w:r w:rsidRPr="00CB52D0">
              <w:rPr>
                <w:spacing w:val="-6"/>
              </w:rPr>
              <w:t>holdingföretaget</w:t>
            </w:r>
            <w:r w:rsidRPr="00CB52D0">
              <w:rPr>
                <w:i/>
                <w:spacing w:val="-6"/>
              </w:rPr>
              <w:t>, det värdepap</w:t>
            </w:r>
            <w:r w:rsidRPr="00CB52D0">
              <w:rPr>
                <w:i/>
                <w:spacing w:val="-6"/>
              </w:rPr>
              <w:softHyphen/>
              <w:t>pers</w:t>
            </w:r>
            <w:r w:rsidRPr="00CB52D0">
              <w:rPr>
                <w:i/>
                <w:spacing w:val="-6"/>
              </w:rPr>
              <w:softHyphen/>
              <w:t>inriktade</w:t>
            </w:r>
            <w:r w:rsidRPr="00CB52D0">
              <w:rPr>
                <w:i/>
              </w:rPr>
              <w:t xml:space="preserve"> moderholdingföre</w:t>
            </w:r>
            <w:r w:rsidRPr="00CB52D0">
              <w:rPr>
                <w:i/>
              </w:rPr>
              <w:softHyphen/>
              <w:t>taget inom EES</w:t>
            </w:r>
            <w:r w:rsidRPr="00CB52D0">
              <w:t xml:space="preserve"> eller det institut e</w:t>
            </w:r>
            <w:r w:rsidRPr="00CB52D0">
              <w:rPr>
                <w:spacing w:val="-5"/>
              </w:rPr>
              <w:t>ller motsvarande ut</w:t>
            </w:r>
            <w:r w:rsidRPr="00CB52D0">
              <w:rPr>
                <w:spacing w:val="-5"/>
              </w:rPr>
              <w:softHyphen/>
              <w:t>ländska före</w:t>
            </w:r>
            <w:r w:rsidRPr="00CB52D0">
              <w:rPr>
                <w:spacing w:val="-5"/>
              </w:rPr>
              <w:softHyphen/>
              <w:t>tag</w:t>
            </w:r>
            <w:r w:rsidRPr="00CB52D0">
              <w:t xml:space="preserve"> som har den stör</w:t>
            </w:r>
            <w:r w:rsidRPr="00CB52D0">
              <w:rPr>
                <w:spacing w:val="-4"/>
              </w:rPr>
              <w:t>sta balans</w:t>
            </w:r>
            <w:r w:rsidRPr="00CB52D0">
              <w:rPr>
                <w:spacing w:val="-4"/>
              </w:rPr>
              <w:softHyphen/>
              <w:t>om</w:t>
            </w:r>
            <w:r w:rsidRPr="00CB52D0">
              <w:rPr>
                <w:spacing w:val="-4"/>
              </w:rPr>
              <w:softHyphen/>
              <w:t>slutningen, bero</w:t>
            </w:r>
            <w:r w:rsidRPr="00CB52D0">
              <w:rPr>
                <w:spacing w:val="-4"/>
              </w:rPr>
              <w:softHyphen/>
              <w:t>ende</w:t>
            </w:r>
            <w:r w:rsidRPr="00CB52D0">
              <w:t xml:space="preserve"> på vad som är tillämpligt, ges till</w:t>
            </w:r>
            <w:r w:rsidRPr="00CB52D0">
              <w:softHyphen/>
              <w:t xml:space="preserve">fälle att yttra sig innan </w:t>
            </w:r>
            <w:r w:rsidRPr="00CB52D0">
              <w:rPr>
                <w:spacing w:val="-4"/>
              </w:rPr>
              <w:t>Finans</w:t>
            </w:r>
            <w:r w:rsidRPr="00CB52D0">
              <w:rPr>
                <w:spacing w:val="-4"/>
              </w:rPr>
              <w:softHyphen/>
              <w:t>i</w:t>
            </w:r>
            <w:r w:rsidRPr="00CB52D0">
              <w:t>nspek</w:t>
            </w:r>
            <w:r w:rsidRPr="00CB52D0">
              <w:softHyphen/>
              <w:t>tionen och de övriga be</w:t>
            </w:r>
            <w:r w:rsidRPr="00CB52D0">
              <w:softHyphen/>
              <w:t>rörda behöriga myndigheterna ingår överenskommelsen. Euro</w:t>
            </w:r>
            <w:r w:rsidRPr="00CB52D0">
              <w:softHyphen/>
              <w:t>peiska kommissionen och Euro</w:t>
            </w:r>
            <w:r w:rsidRPr="00CB52D0">
              <w:softHyphen/>
              <w:t xml:space="preserve">peiska </w:t>
            </w:r>
            <w:r w:rsidRPr="00CB52D0">
              <w:rPr>
                <w:spacing w:val="-4"/>
              </w:rPr>
              <w:t>bankmyndigheten ska under</w:t>
            </w:r>
            <w:r w:rsidRPr="00CB52D0">
              <w:rPr>
                <w:spacing w:val="-4"/>
              </w:rPr>
              <w:softHyphen/>
              <w:t>rät</w:t>
            </w:r>
            <w:r w:rsidRPr="00CB52D0">
              <w:rPr>
                <w:spacing w:val="-4"/>
              </w:rPr>
              <w:softHyphen/>
              <w:t>tas</w:t>
            </w:r>
            <w:r w:rsidRPr="00CB52D0">
              <w:rPr>
                <w:spacing w:val="-6"/>
              </w:rPr>
              <w:t xml:space="preserve"> </w:t>
            </w:r>
            <w:r w:rsidRPr="00CB52D0">
              <w:rPr>
                <w:spacing w:val="-4"/>
              </w:rPr>
              <w:t>om en sådan överens</w:t>
            </w:r>
            <w:r w:rsidRPr="00CB52D0">
              <w:rPr>
                <w:spacing w:val="-4"/>
              </w:rPr>
              <w:softHyphen/>
              <w:t>kommelse.</w:t>
            </w:r>
          </w:p>
        </w:tc>
      </w:tr>
    </w:tbl>
    <w:p w14:paraId="7D631753" w14:textId="77777777" w:rsidR="00224569" w:rsidRPr="00CB52D0" w:rsidRDefault="00B659D8" w:rsidP="00224569">
      <w:pPr>
        <w:pStyle w:val="Brdtext"/>
        <w:spacing w:before="270"/>
        <w:jc w:val="center"/>
      </w:pPr>
      <w:r w:rsidRPr="00CB52D0">
        <w:lastRenderedPageBreak/>
        <w:t>3 §</w:t>
      </w:r>
    </w:p>
    <w:tbl>
      <w:tblPr>
        <w:tblW w:w="5000" w:type="pct"/>
        <w:tblLook w:val="0000" w:firstRow="0" w:lastRow="0" w:firstColumn="0" w:lastColumn="0" w:noHBand="0" w:noVBand="0"/>
      </w:tblPr>
      <w:tblGrid>
        <w:gridCol w:w="2948"/>
        <w:gridCol w:w="2949"/>
      </w:tblGrid>
      <w:tr w:rsidR="00224569" w:rsidRPr="00CB52D0" w14:paraId="28083698" w14:textId="77777777" w:rsidTr="00224569">
        <w:tc>
          <w:tcPr>
            <w:tcW w:w="2500" w:type="pct"/>
            <w:shd w:val="clear" w:color="auto" w:fill="auto"/>
            <w:tcMar>
              <w:left w:w="0" w:type="dxa"/>
            </w:tcMar>
          </w:tcPr>
          <w:p w14:paraId="5D82D206" w14:textId="77777777" w:rsidR="00224569" w:rsidRPr="00CB52D0" w:rsidRDefault="00B659D8" w:rsidP="00224569">
            <w:pPr>
              <w:pStyle w:val="Brdtextmedindrag"/>
            </w:pPr>
            <w:r w:rsidRPr="00CB52D0">
              <w:t xml:space="preserve">Om det skulle vara olämpligt med hänsyn till de institut eller motsvarande utländska företag det gäller </w:t>
            </w:r>
            <w:r w:rsidRPr="00CB52D0">
              <w:rPr>
                <w:i/>
              </w:rPr>
              <w:t>och</w:t>
            </w:r>
            <w:r w:rsidRPr="00CB52D0">
              <w:t xml:space="preserve"> den relativa bety</w:t>
            </w:r>
            <w:r w:rsidRPr="00CB52D0">
              <w:softHyphen/>
              <w:t>delsen av deras verksam</w:t>
            </w:r>
            <w:r w:rsidRPr="00CB52D0">
              <w:softHyphen/>
              <w:t>heter i de olika länderna att tillsynen ut</w:t>
            </w:r>
            <w:r w:rsidRPr="00CB52D0">
              <w:softHyphen/>
              <w:t xml:space="preserve">övas av den myndighet som enligt artikel 111.3 och 111.4 i </w:t>
            </w:r>
            <w:r w:rsidRPr="00CB52D0">
              <w:rPr>
                <w:spacing w:val="-2"/>
              </w:rPr>
              <w:t>kapitaltäcknings</w:t>
            </w:r>
            <w:r w:rsidRPr="00CB52D0">
              <w:rPr>
                <w:spacing w:val="-2"/>
              </w:rPr>
              <w:softHyphen/>
              <w:t>direktivet ska ut</w:t>
            </w:r>
            <w:r w:rsidRPr="00CB52D0">
              <w:rPr>
                <w:spacing w:val="-2"/>
              </w:rPr>
              <w:softHyphen/>
              <w:t>öva</w:t>
            </w:r>
            <w:r w:rsidRPr="00CB52D0">
              <w:t xml:space="preserve"> den gruppbaserade till</w:t>
            </w:r>
            <w:r w:rsidRPr="00CB52D0">
              <w:softHyphen/>
              <w:t>synen, får Finansinspektionen komma över</w:t>
            </w:r>
            <w:r w:rsidRPr="00CB52D0">
              <w:softHyphen/>
              <w:t>ens med de övriga berörda behöriga myndigheterna om att inspektionen eller någon annan behörig myndighet ska ansvara för tillsynen.</w:t>
            </w:r>
          </w:p>
        </w:tc>
        <w:tc>
          <w:tcPr>
            <w:tcW w:w="2500" w:type="pct"/>
            <w:shd w:val="clear" w:color="auto" w:fill="auto"/>
            <w:tcMar>
              <w:right w:w="0" w:type="dxa"/>
            </w:tcMar>
          </w:tcPr>
          <w:p w14:paraId="7EC00838" w14:textId="77777777" w:rsidR="00224569" w:rsidRPr="00CB52D0" w:rsidRDefault="00B659D8" w:rsidP="00224569">
            <w:pPr>
              <w:pStyle w:val="Brdtextmedindrag"/>
            </w:pPr>
            <w:r w:rsidRPr="00CB52D0">
              <w:t>Om det skulle vara olämpligt med hänsyn till de institut eller motsvarande utländska företag det gäller</w:t>
            </w:r>
            <w:r w:rsidRPr="00CB52D0">
              <w:rPr>
                <w:i/>
                <w:iCs/>
              </w:rPr>
              <w:t>,</w:t>
            </w:r>
            <w:r w:rsidRPr="00CB52D0">
              <w:t xml:space="preserve"> den relativa betydelsen av deras verksamheter i de olika länderna </w:t>
            </w:r>
            <w:r w:rsidRPr="00CB52D0">
              <w:rPr>
                <w:i/>
              </w:rPr>
              <w:t xml:space="preserve">eller behovet av att säkerställa kontinuitet i tillsynen på gruppnivå </w:t>
            </w:r>
            <w:r w:rsidRPr="00CB52D0">
              <w:t>att tillsynen utövas av den myndighet som enligt artikel </w:t>
            </w:r>
            <w:r w:rsidRPr="00CB52D0">
              <w:rPr>
                <w:i/>
              </w:rPr>
              <w:t xml:space="preserve">111.1, </w:t>
            </w:r>
            <w:r w:rsidRPr="00CB52D0">
              <w:t xml:space="preserve">111.3 och 111.4 i </w:t>
            </w:r>
            <w:r w:rsidRPr="00CB52D0">
              <w:rPr>
                <w:spacing w:val="-4"/>
              </w:rPr>
              <w:t xml:space="preserve">kapitaltäckningsdirektivet, </w:t>
            </w:r>
            <w:r w:rsidRPr="00CB52D0">
              <w:rPr>
                <w:i/>
                <w:spacing w:val="-4"/>
              </w:rPr>
              <w:t>i lydel</w:t>
            </w:r>
            <w:r w:rsidRPr="00CB52D0">
              <w:rPr>
                <w:i/>
                <w:spacing w:val="-4"/>
              </w:rPr>
              <w:softHyphen/>
              <w:t>sen</w:t>
            </w:r>
            <w:r w:rsidRPr="00CB52D0">
              <w:rPr>
                <w:i/>
              </w:rPr>
              <w:t xml:space="preserve"> enligt Europa</w:t>
            </w:r>
            <w:r w:rsidRPr="00CB52D0">
              <w:rPr>
                <w:i/>
              </w:rPr>
              <w:softHyphen/>
              <w:t>parla</w:t>
            </w:r>
            <w:r w:rsidRPr="00CB52D0">
              <w:rPr>
                <w:i/>
              </w:rPr>
              <w:softHyphen/>
              <w:t xml:space="preserve">mentets och rådets direktiv (EU) 2019/2034, </w:t>
            </w:r>
            <w:r w:rsidRPr="00CB52D0">
              <w:t>ska utöva den grupp</w:t>
            </w:r>
            <w:r w:rsidRPr="00CB52D0">
              <w:softHyphen/>
              <w:t>baserade tillsynen, får Finans</w:t>
            </w:r>
            <w:r w:rsidRPr="00CB52D0">
              <w:softHyphen/>
              <w:t>inspektionen komma öve</w:t>
            </w:r>
            <w:r w:rsidRPr="00CB52D0">
              <w:softHyphen/>
              <w:t>rens med de övriga berörda behöriga myndigheterna om att inspek</w:t>
            </w:r>
            <w:r w:rsidRPr="00CB52D0">
              <w:softHyphen/>
              <w:t>tionen eller någon annan behörig myndighet ska ansvara för till</w:t>
            </w:r>
            <w:r w:rsidRPr="00CB52D0">
              <w:softHyphen/>
              <w:t>synen.</w:t>
            </w:r>
          </w:p>
        </w:tc>
      </w:tr>
      <w:tr w:rsidR="00224569" w:rsidRPr="00CB52D0" w14:paraId="57BD22B4" w14:textId="77777777" w:rsidTr="00224569">
        <w:tc>
          <w:tcPr>
            <w:tcW w:w="2500" w:type="pct"/>
            <w:shd w:val="clear" w:color="auto" w:fill="auto"/>
            <w:tcMar>
              <w:left w:w="0" w:type="dxa"/>
            </w:tcMar>
          </w:tcPr>
          <w:p w14:paraId="5E232E92" w14:textId="77777777" w:rsidR="00224569" w:rsidRPr="00CB52D0" w:rsidRDefault="00224569" w:rsidP="00224569">
            <w:pPr>
              <w:pStyle w:val="Brdtextmedindrag"/>
            </w:pPr>
          </w:p>
        </w:tc>
        <w:tc>
          <w:tcPr>
            <w:tcW w:w="2500" w:type="pct"/>
            <w:shd w:val="clear" w:color="auto" w:fill="auto"/>
            <w:tcMar>
              <w:right w:w="0" w:type="dxa"/>
            </w:tcMar>
          </w:tcPr>
          <w:p w14:paraId="06BE9094" w14:textId="77777777" w:rsidR="00224569" w:rsidRPr="00B36627" w:rsidRDefault="00B659D8" w:rsidP="00224569">
            <w:pPr>
              <w:pStyle w:val="Brdtextmedindrag"/>
            </w:pPr>
            <w:r w:rsidRPr="00CB52D0">
              <w:rPr>
                <w:i/>
              </w:rPr>
              <w:t>Detsamma gäller om det skulle vara olämpligt, med beaktande av de berörda värdepappersföretagen och betydelsen av deras verk</w:t>
            </w:r>
            <w:r w:rsidRPr="00CB52D0">
              <w:rPr>
                <w:i/>
              </w:rPr>
              <w:softHyphen/>
              <w:t>samhet i de relevanta medlems</w:t>
            </w:r>
            <w:r w:rsidRPr="00CB52D0">
              <w:rPr>
                <w:i/>
              </w:rPr>
              <w:softHyphen/>
              <w:t>staterna, att den gruppbaserade tillsynen eller kontrollen av att villkoren i gruppkapitaltestet upp</w:t>
            </w:r>
            <w:r w:rsidRPr="00CB52D0">
              <w:rPr>
                <w:i/>
              </w:rPr>
              <w:softHyphen/>
              <w:t>fylls utövas av den myndighet som enligt artikel 46.3–</w:t>
            </w:r>
            <w:r w:rsidRPr="00105AC9">
              <w:rPr>
                <w:i/>
              </w:rPr>
              <w:t>5</w:t>
            </w:r>
            <w:r w:rsidRPr="00BD5D70">
              <w:rPr>
                <w:i/>
              </w:rPr>
              <w:t xml:space="preserve"> i värde</w:t>
            </w:r>
            <w:r w:rsidRPr="00BD5D70">
              <w:rPr>
                <w:i/>
              </w:rPr>
              <w:softHyphen/>
              <w:t>pap</w:t>
            </w:r>
            <w:r w:rsidRPr="00BD5D70">
              <w:rPr>
                <w:i/>
              </w:rPr>
              <w:softHyphen/>
              <w:t>pers</w:t>
            </w:r>
            <w:r w:rsidRPr="00BD5D70">
              <w:rPr>
                <w:i/>
              </w:rPr>
              <w:softHyphen/>
              <w:t>bolagsdirektivet ska utöv</w:t>
            </w:r>
            <w:r w:rsidRPr="00B36627">
              <w:rPr>
                <w:i/>
              </w:rPr>
              <w:t>a till</w:t>
            </w:r>
            <w:r w:rsidRPr="00B36627">
              <w:rPr>
                <w:i/>
              </w:rPr>
              <w:softHyphen/>
              <w:t>synen</w:t>
            </w:r>
          </w:p>
        </w:tc>
      </w:tr>
      <w:tr w:rsidR="00224569" w:rsidRPr="00CB52D0" w14:paraId="599CDA79" w14:textId="77777777" w:rsidTr="00224569">
        <w:tc>
          <w:tcPr>
            <w:tcW w:w="2500" w:type="pct"/>
            <w:shd w:val="clear" w:color="auto" w:fill="auto"/>
            <w:tcMar>
              <w:left w:w="0" w:type="dxa"/>
            </w:tcMar>
          </w:tcPr>
          <w:p w14:paraId="0DE9424A" w14:textId="77777777" w:rsidR="00224569" w:rsidRPr="00CB52D0" w:rsidRDefault="00B659D8" w:rsidP="00224569">
            <w:pPr>
              <w:pStyle w:val="Brdtextmedindrag"/>
            </w:pPr>
            <w:r w:rsidRPr="00CB52D0">
              <w:t xml:space="preserve">I </w:t>
            </w:r>
            <w:r w:rsidRPr="00CB52D0">
              <w:rPr>
                <w:i/>
              </w:rPr>
              <w:t>ett sådant</w:t>
            </w:r>
            <w:r w:rsidRPr="00CB52D0">
              <w:t xml:space="preserve"> fall ska moder</w:t>
            </w:r>
            <w:r w:rsidRPr="00CB52D0">
              <w:softHyphen/>
              <w:t>institutet inom EES, det finan</w:t>
            </w:r>
            <w:r w:rsidRPr="00CB52D0">
              <w:softHyphen/>
              <w:t>siella moderholding</w:t>
            </w:r>
            <w:r w:rsidRPr="00CB52D0">
              <w:softHyphen/>
              <w:t>företaget inom EES eller det institut eller motsvarande utländska företag som har den största balans</w:t>
            </w:r>
            <w:r w:rsidRPr="00CB52D0">
              <w:softHyphen/>
              <w:t>omslutningen, beroende på vad som är tillämpligt, ges tillfälle att yttra sig innan Finansinspek</w:t>
            </w:r>
            <w:r w:rsidRPr="00CB52D0">
              <w:softHyphen/>
              <w:t>tionen och de övriga berörda behöriga myndigheterna ingår överens</w:t>
            </w:r>
            <w:r w:rsidRPr="00CB52D0">
              <w:softHyphen/>
              <w:t>kommelsen. Europeiska kommissionen och Europeiska bankmyndigheten ska under</w:t>
            </w:r>
            <w:r w:rsidRPr="00CB52D0">
              <w:softHyphen/>
              <w:t>rättas om en sådan överens</w:t>
            </w:r>
            <w:r w:rsidRPr="00CB52D0">
              <w:softHyphen/>
              <w:t>kommelse.</w:t>
            </w:r>
          </w:p>
        </w:tc>
        <w:tc>
          <w:tcPr>
            <w:tcW w:w="2500" w:type="pct"/>
            <w:shd w:val="clear" w:color="auto" w:fill="auto"/>
            <w:tcMar>
              <w:right w:w="0" w:type="dxa"/>
            </w:tcMar>
          </w:tcPr>
          <w:p w14:paraId="48A0BDC4" w14:textId="77777777" w:rsidR="00224569" w:rsidRPr="00B36627" w:rsidRDefault="00B659D8" w:rsidP="00224569">
            <w:pPr>
              <w:pStyle w:val="Brdtextmedindrag"/>
            </w:pPr>
            <w:r w:rsidRPr="00105AC9">
              <w:t xml:space="preserve">I </w:t>
            </w:r>
            <w:r w:rsidRPr="00105AC9">
              <w:rPr>
                <w:i/>
              </w:rPr>
              <w:t>dessa</w:t>
            </w:r>
            <w:r w:rsidRPr="00105AC9">
              <w:t xml:space="preserve"> fall ska moder</w:t>
            </w:r>
            <w:r w:rsidRPr="00105AC9">
              <w:softHyphen/>
              <w:t>institutet inom EES, det finan</w:t>
            </w:r>
            <w:r w:rsidRPr="00105AC9">
              <w:softHyphen/>
              <w:t xml:space="preserve">siella </w:t>
            </w:r>
            <w:r w:rsidRPr="00DC3A78">
              <w:t>moderholdingföretaget inom EES</w:t>
            </w:r>
            <w:r w:rsidRPr="00DC3A78">
              <w:rPr>
                <w:i/>
              </w:rPr>
              <w:t>, det bl</w:t>
            </w:r>
            <w:r w:rsidRPr="007D65E5">
              <w:rPr>
                <w:i/>
              </w:rPr>
              <w:t>andade finan</w:t>
            </w:r>
            <w:r w:rsidRPr="007D65E5">
              <w:rPr>
                <w:i/>
              </w:rPr>
              <w:softHyphen/>
              <w:t>siella moderholdingföretaget inom EES, det värdepappersinriktade moderholdingföretaget inom EES</w:t>
            </w:r>
            <w:r w:rsidRPr="007D65E5">
              <w:t xml:space="preserve"> eller det institut eller mot</w:t>
            </w:r>
            <w:r w:rsidRPr="007D65E5">
              <w:softHyphen/>
              <w:t>svarande utländska företag som har den största balansomslut</w:t>
            </w:r>
            <w:r w:rsidRPr="007D65E5">
              <w:softHyphen/>
              <w:t xml:space="preserve">ningen, beroende på </w:t>
            </w:r>
            <w:r w:rsidRPr="00CB52D0">
              <w:t xml:space="preserve">vad som är tillämpligt, ges tillfälle att yttra sig innan Finansinspektionen och de övriga berörda behöriga myndigheterna ingår </w:t>
            </w:r>
            <w:r w:rsidRPr="00105AC9">
              <w:t>överens</w:t>
            </w:r>
            <w:r w:rsidRPr="00BD5D70">
              <w:t>kommelsen. Europeiska kom</w:t>
            </w:r>
            <w:r w:rsidRPr="00BD5D70">
              <w:softHyphen/>
              <w:t>missionen och Europeis</w:t>
            </w:r>
            <w:r w:rsidRPr="00B36627">
              <w:t>ka bank</w:t>
            </w:r>
            <w:r w:rsidRPr="00B36627">
              <w:softHyphen/>
              <w:t>myndigheten ska underrättas om en sådan överenskommelse.</w:t>
            </w:r>
          </w:p>
        </w:tc>
      </w:tr>
    </w:tbl>
    <w:p w14:paraId="71763EBA" w14:textId="77777777" w:rsidR="00224569" w:rsidRPr="00CB52D0" w:rsidRDefault="00B659D8" w:rsidP="00224569">
      <w:pPr>
        <w:pStyle w:val="Brdtext"/>
        <w:spacing w:before="270"/>
        <w:jc w:val="center"/>
      </w:pPr>
      <w:r w:rsidRPr="00CB52D0">
        <w:lastRenderedPageBreak/>
        <w:t>4 §</w:t>
      </w:r>
    </w:p>
    <w:tbl>
      <w:tblPr>
        <w:tblW w:w="5000" w:type="pct"/>
        <w:tblLook w:val="0000" w:firstRow="0" w:lastRow="0" w:firstColumn="0" w:lastColumn="0" w:noHBand="0" w:noVBand="0"/>
      </w:tblPr>
      <w:tblGrid>
        <w:gridCol w:w="2948"/>
        <w:gridCol w:w="2949"/>
      </w:tblGrid>
      <w:tr w:rsidR="00224569" w:rsidRPr="00CB52D0" w14:paraId="19C64E6A" w14:textId="77777777" w:rsidTr="00224569">
        <w:tc>
          <w:tcPr>
            <w:tcW w:w="2500" w:type="pct"/>
            <w:shd w:val="clear" w:color="auto" w:fill="auto"/>
            <w:tcMar>
              <w:left w:w="0" w:type="dxa"/>
            </w:tcMar>
          </w:tcPr>
          <w:p w14:paraId="60515F8D" w14:textId="77777777" w:rsidR="00224569" w:rsidRPr="00CB52D0" w:rsidRDefault="00B659D8" w:rsidP="00224569">
            <w:pPr>
              <w:pStyle w:val="Brdtextmedindrag"/>
            </w:pPr>
            <w:r w:rsidRPr="00CB52D0">
              <w:t>När Finansinspektionen an</w:t>
            </w:r>
            <w:r w:rsidRPr="00CB52D0">
              <w:softHyphen/>
              <w:t>svarar för tillsynen på grupp</w:t>
            </w:r>
            <w:r w:rsidRPr="00CB52D0">
              <w:softHyphen/>
              <w:t xml:space="preserve">nivå </w:t>
            </w:r>
            <w:r w:rsidRPr="00CB52D0">
              <w:rPr>
                <w:spacing w:val="-4"/>
              </w:rPr>
              <w:t>enligt 1 §, ska inspektionen lämna</w:t>
            </w:r>
            <w:r w:rsidRPr="00CB52D0">
              <w:t xml:space="preserve"> en rapport som innehåller en riskvärdering av gruppen till övriga berörda behöriga myndig</w:t>
            </w:r>
            <w:r w:rsidRPr="00CB52D0">
              <w:softHyphen/>
              <w:t>heter.</w:t>
            </w:r>
          </w:p>
        </w:tc>
        <w:tc>
          <w:tcPr>
            <w:tcW w:w="2500" w:type="pct"/>
            <w:shd w:val="clear" w:color="auto" w:fill="auto"/>
            <w:tcMar>
              <w:right w:w="0" w:type="dxa"/>
            </w:tcMar>
          </w:tcPr>
          <w:p w14:paraId="2CCB9956" w14:textId="77777777" w:rsidR="00224569" w:rsidRPr="00CB52D0" w:rsidRDefault="00B659D8" w:rsidP="00224569">
            <w:pPr>
              <w:pStyle w:val="Brdtextmedindrag"/>
            </w:pPr>
            <w:r w:rsidRPr="00CB52D0">
              <w:t>När Finansinspektionen an</w:t>
            </w:r>
            <w:r w:rsidRPr="00CB52D0">
              <w:softHyphen/>
              <w:t>svarar för tillsynen på grupp</w:t>
            </w:r>
            <w:r w:rsidRPr="00CB52D0">
              <w:softHyphen/>
              <w:t xml:space="preserve">nivå enligt 1 § </w:t>
            </w:r>
            <w:r w:rsidRPr="00CB52D0">
              <w:rPr>
                <w:i/>
                <w:iCs/>
              </w:rPr>
              <w:t>första stycket</w:t>
            </w:r>
            <w:r w:rsidRPr="00CB52D0">
              <w:t> </w:t>
            </w:r>
            <w:r w:rsidRPr="00CB52D0">
              <w:rPr>
                <w:i/>
              </w:rPr>
              <w:t>1, 3 eller 4–6, och moderföretaget inte är ett värde</w:t>
            </w:r>
            <w:r w:rsidRPr="00CB52D0">
              <w:rPr>
                <w:i/>
              </w:rPr>
              <w:softHyphen/>
            </w:r>
            <w:r w:rsidRPr="00CB52D0">
              <w:rPr>
                <w:i/>
                <w:spacing w:val="-4"/>
              </w:rPr>
              <w:t>pappersinriktat holding</w:t>
            </w:r>
            <w:r w:rsidRPr="00CB52D0">
              <w:rPr>
                <w:i/>
                <w:spacing w:val="-4"/>
              </w:rPr>
              <w:softHyphen/>
              <w:t>före</w:t>
            </w:r>
            <w:r w:rsidRPr="00CB52D0">
              <w:rPr>
                <w:i/>
                <w:spacing w:val="-4"/>
              </w:rPr>
              <w:softHyphen/>
              <w:t>tag</w:t>
            </w:r>
            <w:r w:rsidRPr="00CB52D0">
              <w:rPr>
                <w:spacing w:val="-4"/>
              </w:rPr>
              <w:t>, ska</w:t>
            </w:r>
            <w:r w:rsidRPr="00CB52D0">
              <w:t xml:space="preserve"> inspektionen lämna en rapport som innehåller en risk</w:t>
            </w:r>
            <w:r w:rsidRPr="00CB52D0">
              <w:softHyphen/>
              <w:t>värdering av gruppen till övriga berörda behöriga myn</w:t>
            </w:r>
            <w:r w:rsidRPr="00CB52D0">
              <w:softHyphen/>
              <w:t>digheter.</w:t>
            </w:r>
          </w:p>
        </w:tc>
      </w:tr>
    </w:tbl>
    <w:p w14:paraId="67BAE7A3" w14:textId="77777777" w:rsidR="00224569" w:rsidRPr="00CB52D0" w:rsidRDefault="00B659D8" w:rsidP="00224569">
      <w:pPr>
        <w:pStyle w:val="Brdtext"/>
        <w:spacing w:before="270"/>
        <w:jc w:val="center"/>
        <w:rPr>
          <w:b/>
        </w:rPr>
      </w:pPr>
      <w:r w:rsidRPr="00CB52D0">
        <w:rPr>
          <w:b/>
        </w:rPr>
        <w:t>5 kap.</w:t>
      </w:r>
    </w:p>
    <w:tbl>
      <w:tblPr>
        <w:tblW w:w="5000" w:type="pct"/>
        <w:tblLook w:val="0000" w:firstRow="0" w:lastRow="0" w:firstColumn="0" w:lastColumn="0" w:noHBand="0" w:noVBand="0"/>
      </w:tblPr>
      <w:tblGrid>
        <w:gridCol w:w="2948"/>
        <w:gridCol w:w="2949"/>
      </w:tblGrid>
      <w:tr w:rsidR="00224569" w:rsidRPr="00CB52D0" w14:paraId="769A8BC2" w14:textId="77777777" w:rsidTr="00224569">
        <w:tc>
          <w:tcPr>
            <w:tcW w:w="2500" w:type="pct"/>
            <w:shd w:val="clear" w:color="auto" w:fill="auto"/>
            <w:tcMar>
              <w:left w:w="0" w:type="dxa"/>
            </w:tcMar>
          </w:tcPr>
          <w:p w14:paraId="08553BB9" w14:textId="77777777" w:rsidR="00224569" w:rsidRPr="00CB52D0" w:rsidRDefault="00B659D8" w:rsidP="00224569">
            <w:pPr>
              <w:pStyle w:val="Rubrik4utannumrering"/>
              <w:spacing w:before="0" w:after="0"/>
            </w:pPr>
            <w:r w:rsidRPr="00CB52D0">
              <w:t>Tillsyn över interna metoder</w:t>
            </w:r>
          </w:p>
        </w:tc>
        <w:tc>
          <w:tcPr>
            <w:tcW w:w="2500" w:type="pct"/>
            <w:shd w:val="clear" w:color="auto" w:fill="auto"/>
            <w:tcMar>
              <w:right w:w="0" w:type="dxa"/>
            </w:tcMar>
          </w:tcPr>
          <w:p w14:paraId="48E0E413" w14:textId="77777777" w:rsidR="00224569" w:rsidRPr="00CB52D0" w:rsidRDefault="00B659D8" w:rsidP="00224569">
            <w:pPr>
              <w:pStyle w:val="Rubrik4utannumrering"/>
              <w:spacing w:before="0" w:after="0"/>
            </w:pPr>
            <w:r w:rsidRPr="00CB52D0">
              <w:t xml:space="preserve">Tillsyn över interna metoder </w:t>
            </w:r>
            <w:r w:rsidRPr="00CB52D0">
              <w:rPr>
                <w:i/>
                <w:iCs/>
              </w:rPr>
              <w:t>för kreditinstitut</w:t>
            </w:r>
          </w:p>
        </w:tc>
      </w:tr>
    </w:tbl>
    <w:p w14:paraId="21F09008" w14:textId="77777777" w:rsidR="00224569" w:rsidRPr="00CB52D0" w:rsidRDefault="00B659D8" w:rsidP="00224569">
      <w:pPr>
        <w:pStyle w:val="Brdtext"/>
        <w:spacing w:before="270"/>
        <w:jc w:val="center"/>
      </w:pPr>
      <w:r w:rsidRPr="00CB52D0">
        <w:t>1 §</w:t>
      </w:r>
    </w:p>
    <w:tbl>
      <w:tblPr>
        <w:tblW w:w="5087" w:type="pct"/>
        <w:tblLook w:val="0000" w:firstRow="0" w:lastRow="0" w:firstColumn="0" w:lastColumn="0" w:noHBand="0" w:noVBand="0"/>
      </w:tblPr>
      <w:tblGrid>
        <w:gridCol w:w="3000"/>
        <w:gridCol w:w="3000"/>
      </w:tblGrid>
      <w:tr w:rsidR="00224569" w:rsidRPr="00CB52D0" w14:paraId="51D1896D" w14:textId="77777777" w:rsidTr="00224569">
        <w:tc>
          <w:tcPr>
            <w:tcW w:w="2500" w:type="pct"/>
            <w:shd w:val="clear" w:color="auto" w:fill="auto"/>
            <w:tcMar>
              <w:left w:w="0" w:type="dxa"/>
            </w:tcMar>
          </w:tcPr>
          <w:p w14:paraId="24D254CE" w14:textId="77777777" w:rsidR="00224569" w:rsidRPr="00CB52D0" w:rsidRDefault="00B659D8" w:rsidP="00224569">
            <w:pPr>
              <w:pStyle w:val="Brdtextmedindrag"/>
            </w:pPr>
            <w:r w:rsidRPr="00CB52D0">
              <w:t>Finansinspektionen ska löp</w:t>
            </w:r>
            <w:r w:rsidRPr="00CB52D0">
              <w:softHyphen/>
              <w:t xml:space="preserve">ande, åtminstone vart tredje år, granska hur ett </w:t>
            </w:r>
            <w:r w:rsidRPr="00CB52D0">
              <w:rPr>
                <w:i/>
              </w:rPr>
              <w:t>institut</w:t>
            </w:r>
            <w:r w:rsidRPr="00CB52D0">
              <w:t xml:space="preserve"> uppfyller ställda krav på sådana metoder som kräver tillstånd från de behöriga myndigheterna innan de får användas för att be</w:t>
            </w:r>
            <w:r w:rsidRPr="00CB52D0">
              <w:softHyphen/>
              <w:t>räkna kapitalbaskraven i enlig</w:t>
            </w:r>
            <w:r w:rsidRPr="00CB52D0">
              <w:softHyphen/>
              <w:t xml:space="preserve">het med artiklarna 92–386 i </w:t>
            </w:r>
            <w:r w:rsidRPr="00CB52D0">
              <w:rPr>
                <w:spacing w:val="-4"/>
              </w:rPr>
              <w:t>till</w:t>
            </w:r>
            <w:r w:rsidRPr="00CB52D0">
              <w:rPr>
                <w:spacing w:val="-4"/>
              </w:rPr>
              <w:softHyphen/>
              <w:t>syns</w:t>
            </w:r>
            <w:r w:rsidRPr="00CB52D0">
              <w:rPr>
                <w:spacing w:val="-4"/>
              </w:rPr>
              <w:softHyphen/>
              <w:t>för</w:t>
            </w:r>
            <w:r w:rsidRPr="00CB52D0">
              <w:rPr>
                <w:spacing w:val="-4"/>
              </w:rPr>
              <w:softHyphen/>
              <w:t>ord</w:t>
            </w:r>
            <w:r w:rsidRPr="00CB52D0">
              <w:rPr>
                <w:spacing w:val="-4"/>
              </w:rPr>
              <w:softHyphen/>
              <w:t>ningen. Vid bedöm</w:t>
            </w:r>
            <w:r w:rsidRPr="00CB52D0">
              <w:rPr>
                <w:spacing w:val="-4"/>
              </w:rPr>
              <w:softHyphen/>
              <w:t>ningen</w:t>
            </w:r>
            <w:r w:rsidRPr="00CB52D0">
              <w:t xml:space="preserve"> ska </w:t>
            </w:r>
            <w:r w:rsidRPr="00CB52D0">
              <w:rPr>
                <w:spacing w:val="-5"/>
              </w:rPr>
              <w:t>sär</w:t>
            </w:r>
            <w:r w:rsidRPr="00CB52D0">
              <w:rPr>
                <w:spacing w:val="-5"/>
              </w:rPr>
              <w:softHyphen/>
              <w:t>skilt upp</w:t>
            </w:r>
            <w:r w:rsidRPr="00CB52D0">
              <w:rPr>
                <w:spacing w:val="-5"/>
              </w:rPr>
              <w:softHyphen/>
              <w:t>märk</w:t>
            </w:r>
            <w:r w:rsidRPr="00CB52D0">
              <w:rPr>
                <w:spacing w:val="-5"/>
              </w:rPr>
              <w:softHyphen/>
              <w:t>sammas för</w:t>
            </w:r>
            <w:r w:rsidRPr="00CB52D0">
              <w:rPr>
                <w:spacing w:val="-5"/>
              </w:rPr>
              <w:softHyphen/>
              <w:t>änd</w:t>
            </w:r>
            <w:r w:rsidRPr="00CB52D0">
              <w:rPr>
                <w:spacing w:val="-5"/>
              </w:rPr>
              <w:softHyphen/>
              <w:t>ringar</w:t>
            </w:r>
            <w:r w:rsidRPr="00CB52D0">
              <w:t xml:space="preserve"> i </w:t>
            </w:r>
            <w:r w:rsidRPr="00CB52D0">
              <w:rPr>
                <w:i/>
              </w:rPr>
              <w:t>institutets</w:t>
            </w:r>
            <w:r w:rsidRPr="00CB52D0">
              <w:t xml:space="preserve"> affärs</w:t>
            </w:r>
            <w:r w:rsidRPr="00CB52D0">
              <w:softHyphen/>
              <w:t>verk</w:t>
            </w:r>
            <w:r w:rsidRPr="00CB52D0">
              <w:softHyphen/>
              <w:t>sam</w:t>
            </w:r>
            <w:r w:rsidRPr="00CB52D0">
              <w:softHyphen/>
              <w:t>het och hur interna metoder tillämpas på nya pro</w:t>
            </w:r>
            <w:r w:rsidRPr="00CB52D0">
              <w:softHyphen/>
              <w:t>dukter.</w:t>
            </w:r>
          </w:p>
        </w:tc>
        <w:tc>
          <w:tcPr>
            <w:tcW w:w="2500" w:type="pct"/>
            <w:shd w:val="clear" w:color="auto" w:fill="auto"/>
            <w:tcMar>
              <w:right w:w="0" w:type="dxa"/>
            </w:tcMar>
          </w:tcPr>
          <w:p w14:paraId="340C2AC5" w14:textId="77777777" w:rsidR="00224569" w:rsidRPr="00CB52D0" w:rsidRDefault="00B659D8" w:rsidP="00224569">
            <w:pPr>
              <w:pStyle w:val="Brdtextmedindrag"/>
            </w:pPr>
            <w:r w:rsidRPr="00CB52D0">
              <w:t>Finansinspektionen ska löp</w:t>
            </w:r>
            <w:r w:rsidRPr="00CB52D0">
              <w:softHyphen/>
              <w:t xml:space="preserve">ande, åtminstone vart tredje år, granska hur ett </w:t>
            </w:r>
            <w:r w:rsidRPr="00CB52D0">
              <w:rPr>
                <w:i/>
              </w:rPr>
              <w:t>kreditinstitut</w:t>
            </w:r>
            <w:r w:rsidRPr="00CB52D0">
              <w:t xml:space="preserve"> uppfyller ställda krav på sådana metoder som kräver tillstånd från de behöriga myndigheterna innan de får användas för att </w:t>
            </w:r>
            <w:r w:rsidRPr="00CB52D0">
              <w:rPr>
                <w:spacing w:val="-5"/>
              </w:rPr>
              <w:t>be</w:t>
            </w:r>
            <w:r w:rsidRPr="00CB52D0">
              <w:rPr>
                <w:spacing w:val="-5"/>
              </w:rPr>
              <w:softHyphen/>
              <w:t>räkna kapitalbaskraven i enlig</w:t>
            </w:r>
            <w:r w:rsidRPr="00CB52D0">
              <w:rPr>
                <w:spacing w:val="-5"/>
              </w:rPr>
              <w:softHyphen/>
              <w:t>het</w:t>
            </w:r>
            <w:r w:rsidRPr="00CB52D0">
              <w:t xml:space="preserve"> med artiklarna 92–386 i till</w:t>
            </w:r>
            <w:r w:rsidRPr="00CB52D0">
              <w:softHyphen/>
              <w:t>sy</w:t>
            </w:r>
            <w:r w:rsidRPr="00CB52D0">
              <w:rPr>
                <w:spacing w:val="-4"/>
              </w:rPr>
              <w:t>ns</w:t>
            </w:r>
            <w:r w:rsidRPr="00CB52D0">
              <w:rPr>
                <w:spacing w:val="-4"/>
              </w:rPr>
              <w:softHyphen/>
              <w:t>förord</w:t>
            </w:r>
            <w:r w:rsidRPr="00CB52D0">
              <w:rPr>
                <w:spacing w:val="-4"/>
              </w:rPr>
              <w:softHyphen/>
              <w:t>ningen. Vid bedöm</w:t>
            </w:r>
            <w:r w:rsidRPr="00CB52D0">
              <w:rPr>
                <w:spacing w:val="-4"/>
              </w:rPr>
              <w:softHyphen/>
              <w:t>ningen</w:t>
            </w:r>
            <w:r w:rsidRPr="00CB52D0">
              <w:t xml:space="preserve"> ska sär</w:t>
            </w:r>
            <w:r w:rsidRPr="00CB52D0">
              <w:softHyphen/>
              <w:t>s</w:t>
            </w:r>
            <w:r w:rsidRPr="00CB52D0">
              <w:rPr>
                <w:spacing w:val="-5"/>
              </w:rPr>
              <w:t>kilt upp</w:t>
            </w:r>
            <w:r w:rsidRPr="00CB52D0">
              <w:rPr>
                <w:spacing w:val="-5"/>
              </w:rPr>
              <w:softHyphen/>
              <w:t>märk</w:t>
            </w:r>
            <w:r w:rsidRPr="00CB52D0">
              <w:rPr>
                <w:spacing w:val="-5"/>
              </w:rPr>
              <w:softHyphen/>
              <w:t>sammas för</w:t>
            </w:r>
            <w:r w:rsidRPr="00CB52D0">
              <w:rPr>
                <w:spacing w:val="-5"/>
              </w:rPr>
              <w:softHyphen/>
              <w:t>änd</w:t>
            </w:r>
            <w:r w:rsidRPr="00CB52D0">
              <w:rPr>
                <w:spacing w:val="-5"/>
              </w:rPr>
              <w:softHyphen/>
              <w:t>ringar</w:t>
            </w:r>
            <w:r w:rsidRPr="00CB52D0">
              <w:rPr>
                <w:spacing w:val="-4"/>
              </w:rPr>
              <w:t xml:space="preserve"> i </w:t>
            </w:r>
            <w:r w:rsidRPr="00CB52D0">
              <w:rPr>
                <w:i/>
                <w:spacing w:val="-4"/>
              </w:rPr>
              <w:t>kredit</w:t>
            </w:r>
            <w:r w:rsidRPr="00CB52D0">
              <w:rPr>
                <w:i/>
                <w:spacing w:val="-4"/>
              </w:rPr>
              <w:softHyphen/>
              <w:t>institutets</w:t>
            </w:r>
            <w:r w:rsidRPr="00CB52D0">
              <w:rPr>
                <w:spacing w:val="-4"/>
              </w:rPr>
              <w:t xml:space="preserve"> affärs</w:t>
            </w:r>
            <w:r w:rsidRPr="00CB52D0">
              <w:rPr>
                <w:spacing w:val="-4"/>
              </w:rPr>
              <w:softHyphen/>
              <w:t>verk</w:t>
            </w:r>
            <w:r w:rsidRPr="00CB52D0">
              <w:rPr>
                <w:spacing w:val="-4"/>
              </w:rPr>
              <w:softHyphen/>
              <w:t>samhet</w:t>
            </w:r>
            <w:r w:rsidRPr="00CB52D0">
              <w:t xml:space="preserve"> och hur interna meto</w:t>
            </w:r>
            <w:r w:rsidRPr="00CB52D0">
              <w:softHyphen/>
              <w:t>der tilläm</w:t>
            </w:r>
            <w:r w:rsidRPr="00CB52D0">
              <w:softHyphen/>
              <w:t>pas på nya pro</w:t>
            </w:r>
            <w:r w:rsidRPr="00CB52D0">
              <w:softHyphen/>
              <w:t>dukter.</w:t>
            </w:r>
          </w:p>
        </w:tc>
      </w:tr>
    </w:tbl>
    <w:p w14:paraId="6E920DD6" w14:textId="77777777" w:rsidR="00224569" w:rsidRPr="00CB52D0" w:rsidRDefault="00B659D8" w:rsidP="00224569">
      <w:pPr>
        <w:pStyle w:val="Brdtext"/>
        <w:spacing w:before="270"/>
        <w:jc w:val="center"/>
      </w:pPr>
      <w:r w:rsidRPr="00CB52D0">
        <w:t>2 §</w:t>
      </w:r>
    </w:p>
    <w:tbl>
      <w:tblPr>
        <w:tblW w:w="5000" w:type="pct"/>
        <w:tblLook w:val="0000" w:firstRow="0" w:lastRow="0" w:firstColumn="0" w:lastColumn="0" w:noHBand="0" w:noVBand="0"/>
      </w:tblPr>
      <w:tblGrid>
        <w:gridCol w:w="2948"/>
        <w:gridCol w:w="2949"/>
      </w:tblGrid>
      <w:tr w:rsidR="00224569" w:rsidRPr="00CB52D0" w14:paraId="1C5F9679" w14:textId="77777777" w:rsidTr="00224569">
        <w:tc>
          <w:tcPr>
            <w:tcW w:w="2500" w:type="pct"/>
            <w:shd w:val="clear" w:color="auto" w:fill="auto"/>
            <w:tcMar>
              <w:left w:w="0" w:type="dxa"/>
            </w:tcMar>
          </w:tcPr>
          <w:p w14:paraId="7429B284" w14:textId="77777777" w:rsidR="00224569" w:rsidRPr="00CB52D0" w:rsidRDefault="00B659D8" w:rsidP="00224569">
            <w:pPr>
              <w:pStyle w:val="Brdtextmedindrag"/>
            </w:pPr>
            <w:r w:rsidRPr="00CB52D0">
              <w:t xml:space="preserve">Om det framkommer att ett </w:t>
            </w:r>
            <w:r w:rsidRPr="00CB52D0">
              <w:rPr>
                <w:i/>
              </w:rPr>
              <w:t>instituts</w:t>
            </w:r>
            <w:r w:rsidRPr="00CB52D0">
              <w:t xml:space="preserve"> interna metoder enligt 1 § innebär väsentliga brister i fråga om förmågan att identifiera risker, ska Finansinspektionen se till att </w:t>
            </w:r>
            <w:r w:rsidRPr="00CB52D0">
              <w:rPr>
                <w:i/>
              </w:rPr>
              <w:t>institutet</w:t>
            </w:r>
            <w:r w:rsidRPr="00CB52D0">
              <w:t xml:space="preserve"> åtgärdar meto</w:t>
            </w:r>
            <w:r w:rsidRPr="00CB52D0">
              <w:softHyphen/>
              <w:t>derna eller vidtar nödvändiga åt</w:t>
            </w:r>
            <w:r w:rsidRPr="00CB52D0">
              <w:softHyphen/>
              <w:t>gärder för att minska följderna av dem.</w:t>
            </w:r>
          </w:p>
        </w:tc>
        <w:tc>
          <w:tcPr>
            <w:tcW w:w="2500" w:type="pct"/>
            <w:shd w:val="clear" w:color="auto" w:fill="auto"/>
            <w:tcMar>
              <w:right w:w="0" w:type="dxa"/>
            </w:tcMar>
          </w:tcPr>
          <w:p w14:paraId="7EB261D1" w14:textId="77777777" w:rsidR="00224569" w:rsidRPr="00CB52D0" w:rsidRDefault="00B659D8" w:rsidP="00224569">
            <w:pPr>
              <w:pStyle w:val="Brdtextmedindrag"/>
            </w:pPr>
            <w:r w:rsidRPr="00CB52D0">
              <w:t xml:space="preserve">Om det framkommer att ett </w:t>
            </w:r>
            <w:r w:rsidRPr="00CB52D0">
              <w:rPr>
                <w:i/>
              </w:rPr>
              <w:t xml:space="preserve">kreditinstituts </w:t>
            </w:r>
            <w:r w:rsidRPr="00CB52D0">
              <w:t>interna metoder enligt 1 § innebär väsentliga brister i fråga om förmågan att identifiera risker, ska Finans</w:t>
            </w:r>
            <w:r w:rsidRPr="00CB52D0">
              <w:softHyphen/>
              <w:t xml:space="preserve">inspektionen se till att </w:t>
            </w:r>
            <w:r w:rsidRPr="00CB52D0">
              <w:rPr>
                <w:i/>
              </w:rPr>
              <w:t>kredit</w:t>
            </w:r>
            <w:r w:rsidRPr="00CB52D0">
              <w:rPr>
                <w:i/>
              </w:rPr>
              <w:softHyphen/>
              <w:t>institutet</w:t>
            </w:r>
            <w:r w:rsidRPr="00CB52D0">
              <w:t xml:space="preserve"> åtgärdar metoderna eller vidtar nödvändiga åtgärder för att minska följderna av dem.</w:t>
            </w:r>
          </w:p>
        </w:tc>
      </w:tr>
    </w:tbl>
    <w:p w14:paraId="1A1C6A10" w14:textId="77777777" w:rsidR="00224569" w:rsidRPr="00CB52D0" w:rsidRDefault="00B659D8" w:rsidP="00224569">
      <w:pPr>
        <w:pStyle w:val="Brdtext"/>
        <w:spacing w:before="270"/>
        <w:jc w:val="center"/>
      </w:pPr>
      <w:r w:rsidRPr="00CB52D0">
        <w:t>3 §</w:t>
      </w:r>
    </w:p>
    <w:tbl>
      <w:tblPr>
        <w:tblW w:w="5000" w:type="pct"/>
        <w:tblLook w:val="0000" w:firstRow="0" w:lastRow="0" w:firstColumn="0" w:lastColumn="0" w:noHBand="0" w:noVBand="0"/>
      </w:tblPr>
      <w:tblGrid>
        <w:gridCol w:w="2948"/>
        <w:gridCol w:w="2949"/>
      </w:tblGrid>
      <w:tr w:rsidR="00224569" w:rsidRPr="00CB52D0" w14:paraId="566D3201" w14:textId="77777777" w:rsidTr="00224569">
        <w:tc>
          <w:tcPr>
            <w:tcW w:w="2500" w:type="pct"/>
            <w:shd w:val="clear" w:color="auto" w:fill="auto"/>
            <w:tcMar>
              <w:left w:w="0" w:type="dxa"/>
            </w:tcMar>
          </w:tcPr>
          <w:p w14:paraId="4F1DB3F0" w14:textId="77777777" w:rsidR="00224569" w:rsidRPr="00CB52D0" w:rsidRDefault="00B659D8" w:rsidP="00224569">
            <w:pPr>
              <w:pStyle w:val="Brdtextmedindrag"/>
            </w:pPr>
            <w:r w:rsidRPr="00CB52D0">
              <w:t xml:space="preserve">Om ett </w:t>
            </w:r>
            <w:r w:rsidRPr="00CB52D0">
              <w:rPr>
                <w:i/>
              </w:rPr>
              <w:t>institut</w:t>
            </w:r>
            <w:r w:rsidRPr="00CB52D0">
              <w:t xml:space="preserve"> som beviljats tillstånd att använda sig av en metod som avses i 1 § inte längre uppfyller kraven för användning av metoden, ska Finans</w:t>
            </w:r>
            <w:r w:rsidRPr="00CB52D0">
              <w:softHyphen/>
              <w:t>inspek</w:t>
            </w:r>
            <w:r w:rsidRPr="00CB52D0">
              <w:softHyphen/>
              <w:t xml:space="preserve">tionen kräva att </w:t>
            </w:r>
            <w:r w:rsidRPr="00CB52D0">
              <w:rPr>
                <w:i/>
              </w:rPr>
              <w:t>institutet</w:t>
            </w:r>
          </w:p>
        </w:tc>
        <w:tc>
          <w:tcPr>
            <w:tcW w:w="2500" w:type="pct"/>
            <w:shd w:val="clear" w:color="auto" w:fill="auto"/>
            <w:tcMar>
              <w:right w:w="0" w:type="dxa"/>
            </w:tcMar>
          </w:tcPr>
          <w:p w14:paraId="418CED02" w14:textId="77777777" w:rsidR="00224569" w:rsidRPr="00CB52D0" w:rsidRDefault="00B659D8" w:rsidP="00224569">
            <w:pPr>
              <w:pStyle w:val="Brdtextmedindrag"/>
            </w:pPr>
            <w:r w:rsidRPr="00CB52D0">
              <w:t xml:space="preserve">Om ett </w:t>
            </w:r>
            <w:r w:rsidRPr="00CB52D0">
              <w:rPr>
                <w:i/>
              </w:rPr>
              <w:t>kreditinstitut</w:t>
            </w:r>
            <w:r w:rsidRPr="00CB52D0">
              <w:t xml:space="preserve"> som beviljats tillstånd att använda sig av en metod som avses i 1 § inte läng</w:t>
            </w:r>
            <w:r w:rsidRPr="00CB52D0">
              <w:rPr>
                <w:spacing w:val="-4"/>
              </w:rPr>
              <w:t>re uppfyller kraven för an</w:t>
            </w:r>
            <w:r w:rsidRPr="00CB52D0">
              <w:rPr>
                <w:spacing w:val="-4"/>
              </w:rPr>
              <w:softHyphen/>
              <w:t>vändning av</w:t>
            </w:r>
            <w:r w:rsidRPr="00CB52D0">
              <w:t xml:space="preserve"> metoden, ska </w:t>
            </w:r>
            <w:r w:rsidRPr="00CB52D0">
              <w:rPr>
                <w:spacing w:val="-5"/>
              </w:rPr>
              <w:t>Finans</w:t>
            </w:r>
            <w:r w:rsidRPr="00CB52D0">
              <w:rPr>
                <w:spacing w:val="-5"/>
              </w:rPr>
              <w:softHyphen/>
              <w:t xml:space="preserve">inspektionen kräva att </w:t>
            </w:r>
            <w:r w:rsidRPr="00CB52D0">
              <w:rPr>
                <w:i/>
                <w:spacing w:val="-5"/>
              </w:rPr>
              <w:t>kredit</w:t>
            </w:r>
            <w:r w:rsidRPr="00CB52D0">
              <w:rPr>
                <w:i/>
                <w:spacing w:val="-5"/>
              </w:rPr>
              <w:softHyphen/>
              <w:t>institutet</w:t>
            </w:r>
          </w:p>
        </w:tc>
      </w:tr>
    </w:tbl>
    <w:p w14:paraId="362426C2" w14:textId="77777777" w:rsidR="00224569" w:rsidRPr="00CB52D0" w:rsidRDefault="00B659D8" w:rsidP="00224569">
      <w:pPr>
        <w:pStyle w:val="Brdtextmedindrag"/>
        <w:rPr>
          <w:spacing w:val="-2"/>
        </w:rPr>
      </w:pPr>
      <w:r w:rsidRPr="00CB52D0">
        <w:rPr>
          <w:spacing w:val="-2"/>
        </w:rPr>
        <w:t>1. visar att följderna av att kraven inte uppfylls är oväsentliga, eller</w:t>
      </w:r>
    </w:p>
    <w:p w14:paraId="23EFA483" w14:textId="77777777" w:rsidR="00224569" w:rsidRPr="00CB52D0" w:rsidRDefault="00B659D8" w:rsidP="00224569">
      <w:pPr>
        <w:pStyle w:val="Brdtextmedindrag"/>
      </w:pPr>
      <w:r w:rsidRPr="00CB52D0">
        <w:lastRenderedPageBreak/>
        <w:t>2. presenterar en åtgärdsplan för att i god tid åter uppfylla kraven och ange en tid inom vilken planen ska genomföras.</w:t>
      </w:r>
    </w:p>
    <w:p w14:paraId="3B870CBB" w14:textId="77777777" w:rsidR="00224569" w:rsidRPr="00CB52D0" w:rsidRDefault="00B659D8" w:rsidP="00224569">
      <w:pPr>
        <w:pStyle w:val="Brdtext"/>
        <w:spacing w:before="270"/>
        <w:jc w:val="center"/>
      </w:pPr>
      <w:r w:rsidRPr="00CB52D0">
        <w:t>4 §</w:t>
      </w:r>
    </w:p>
    <w:tbl>
      <w:tblPr>
        <w:tblW w:w="5000" w:type="pct"/>
        <w:tblLook w:val="0000" w:firstRow="0" w:lastRow="0" w:firstColumn="0" w:lastColumn="0" w:noHBand="0" w:noVBand="0"/>
      </w:tblPr>
      <w:tblGrid>
        <w:gridCol w:w="2948"/>
        <w:gridCol w:w="2949"/>
      </w:tblGrid>
      <w:tr w:rsidR="00224569" w:rsidRPr="00CB52D0" w14:paraId="6CCD3172" w14:textId="77777777" w:rsidTr="00224569">
        <w:tc>
          <w:tcPr>
            <w:tcW w:w="2500" w:type="pct"/>
            <w:shd w:val="clear" w:color="auto" w:fill="auto"/>
            <w:tcMar>
              <w:left w:w="0" w:type="dxa"/>
            </w:tcMar>
          </w:tcPr>
          <w:p w14:paraId="4700454A" w14:textId="77777777" w:rsidR="00224569" w:rsidRPr="00CB52D0" w:rsidRDefault="00B659D8" w:rsidP="00224569">
            <w:pPr>
              <w:pStyle w:val="Brdtextmedindrag"/>
            </w:pPr>
            <w:r w:rsidRPr="00CB52D0">
              <w:t>Om det bedöms osannolikt att den åtgärdsplan som presen</w:t>
            </w:r>
            <w:r w:rsidRPr="00CB52D0">
              <w:softHyphen/>
              <w:t>teras leder till att kraven kommer att uppfyllas eller om tidsfristen för att genomföra den inte är till</w:t>
            </w:r>
            <w:r w:rsidRPr="00CB52D0">
              <w:softHyphen/>
              <w:t>fredsställande, ska Finans</w:t>
            </w:r>
            <w:r w:rsidRPr="00CB52D0">
              <w:softHyphen/>
              <w:t>inspek</w:t>
            </w:r>
            <w:r w:rsidRPr="00CB52D0">
              <w:softHyphen/>
              <w:t xml:space="preserve">tionen kräva förbättringar av planen. Om det är osannolikt att </w:t>
            </w:r>
            <w:r w:rsidRPr="00CB52D0">
              <w:rPr>
                <w:i/>
              </w:rPr>
              <w:t>institutet</w:t>
            </w:r>
            <w:r w:rsidRPr="00CB52D0">
              <w:t xml:space="preserve"> inom en lämplig tids</w:t>
            </w:r>
            <w:r w:rsidRPr="00CB52D0">
              <w:softHyphen/>
              <w:t>frist åter kommer att upp</w:t>
            </w:r>
            <w:r w:rsidRPr="00CB52D0">
              <w:softHyphen/>
              <w:t xml:space="preserve">fylla tillämpliga krav eller om </w:t>
            </w:r>
            <w:r w:rsidRPr="00CB52D0">
              <w:rPr>
                <w:i/>
              </w:rPr>
              <w:t>insti</w:t>
            </w:r>
            <w:r w:rsidRPr="00CB52D0">
              <w:rPr>
                <w:i/>
              </w:rPr>
              <w:softHyphen/>
              <w:t>tutet</w:t>
            </w:r>
            <w:r w:rsidRPr="00CB52D0">
              <w:t xml:space="preserve"> inte på ett tillfreds</w:t>
            </w:r>
            <w:r w:rsidRPr="00CB52D0">
              <w:softHyphen/>
              <w:t>ställande sätt lyckas visa att följderna av konstaterade brister är oväsent</w:t>
            </w:r>
            <w:r w:rsidRPr="00CB52D0">
              <w:softHyphen/>
              <w:t>liga, ska tillståndet att använda sig av metoden antingen begrän</w:t>
            </w:r>
            <w:r w:rsidRPr="00CB52D0">
              <w:softHyphen/>
              <w:t>sas till områden där kraven kan uppfyllas inom en lämplig tids</w:t>
            </w:r>
            <w:r w:rsidRPr="00CB52D0">
              <w:softHyphen/>
              <w:t>frist eller återkallas.</w:t>
            </w:r>
          </w:p>
        </w:tc>
        <w:tc>
          <w:tcPr>
            <w:tcW w:w="2500" w:type="pct"/>
            <w:shd w:val="clear" w:color="auto" w:fill="auto"/>
            <w:tcMar>
              <w:right w:w="0" w:type="dxa"/>
            </w:tcMar>
          </w:tcPr>
          <w:p w14:paraId="706EFC2D" w14:textId="77777777" w:rsidR="00224569" w:rsidRPr="00CB52D0" w:rsidRDefault="00B659D8" w:rsidP="00224569">
            <w:pPr>
              <w:pStyle w:val="Brdtextmedindrag"/>
            </w:pPr>
            <w:r w:rsidRPr="00CB52D0">
              <w:t>Om det bedöms osannolikt att den åtgärdsplan som presen</w:t>
            </w:r>
            <w:r w:rsidRPr="00CB52D0">
              <w:softHyphen/>
              <w:t>teras leder till att kraven kommer att uppfyllas eller om tidsfristen för att genomföra den inte är till</w:t>
            </w:r>
            <w:r w:rsidRPr="00CB52D0">
              <w:softHyphen/>
              <w:t>fredsställande, ska Finan</w:t>
            </w:r>
            <w:r w:rsidRPr="00CB52D0">
              <w:softHyphen/>
              <w:t>sinspek</w:t>
            </w:r>
            <w:r w:rsidRPr="00CB52D0">
              <w:softHyphen/>
              <w:t>tionen kräva förbätt</w:t>
            </w:r>
            <w:r w:rsidRPr="00CB52D0">
              <w:softHyphen/>
              <w:t xml:space="preserve">ringar av planen. Om det är osannolikt att </w:t>
            </w:r>
            <w:r w:rsidRPr="00CB52D0">
              <w:rPr>
                <w:i/>
              </w:rPr>
              <w:t>kreditinstitutet</w:t>
            </w:r>
            <w:r w:rsidRPr="00CB52D0">
              <w:t xml:space="preserve"> inom en lämplig tidsfrist åter kommer att upp</w:t>
            </w:r>
            <w:r w:rsidRPr="00CB52D0">
              <w:softHyphen/>
              <w:t xml:space="preserve">fylla tillämpliga krav eller om </w:t>
            </w:r>
            <w:r w:rsidRPr="00CB52D0">
              <w:rPr>
                <w:i/>
              </w:rPr>
              <w:t>kreditinstitutet</w:t>
            </w:r>
            <w:r w:rsidRPr="00CB52D0">
              <w:t xml:space="preserve"> inte på ett till</w:t>
            </w:r>
            <w:r w:rsidRPr="00CB52D0">
              <w:softHyphen/>
              <w:t>fredsställande sätt lyckas visa att följderna av kon</w:t>
            </w:r>
            <w:r w:rsidRPr="00CB52D0">
              <w:softHyphen/>
              <w:t>staterade brister är oväsentliga, ska tillståndet att använda sig av metoden antingen begränsas till områden där kra</w:t>
            </w:r>
            <w:r w:rsidRPr="00CB52D0">
              <w:softHyphen/>
              <w:t>ven kan upp</w:t>
            </w:r>
            <w:r w:rsidRPr="00CB52D0">
              <w:softHyphen/>
              <w:t>fyllas inom en lämp</w:t>
            </w:r>
            <w:r w:rsidRPr="00CB52D0">
              <w:softHyphen/>
              <w:t>lig tidsfrist eller återkallas.</w:t>
            </w:r>
          </w:p>
        </w:tc>
      </w:tr>
    </w:tbl>
    <w:p w14:paraId="16EEE039" w14:textId="77777777" w:rsidR="00224569" w:rsidRPr="00CB52D0" w:rsidRDefault="00B659D8" w:rsidP="00224569">
      <w:pPr>
        <w:pStyle w:val="Brdtext"/>
        <w:spacing w:before="270"/>
        <w:jc w:val="center"/>
      </w:pPr>
      <w:r w:rsidRPr="00CB52D0">
        <w:t>5 §</w:t>
      </w:r>
    </w:p>
    <w:tbl>
      <w:tblPr>
        <w:tblW w:w="5000" w:type="pct"/>
        <w:tblLook w:val="0000" w:firstRow="0" w:lastRow="0" w:firstColumn="0" w:lastColumn="0" w:noHBand="0" w:noVBand="0"/>
      </w:tblPr>
      <w:tblGrid>
        <w:gridCol w:w="2948"/>
        <w:gridCol w:w="2949"/>
      </w:tblGrid>
      <w:tr w:rsidR="00224569" w:rsidRPr="00CB52D0" w14:paraId="1ED97C17" w14:textId="77777777" w:rsidTr="00224569">
        <w:tc>
          <w:tcPr>
            <w:tcW w:w="2500" w:type="pct"/>
            <w:shd w:val="clear" w:color="auto" w:fill="auto"/>
            <w:tcMar>
              <w:left w:w="0" w:type="dxa"/>
            </w:tcMar>
          </w:tcPr>
          <w:p w14:paraId="651C9D48" w14:textId="77777777" w:rsidR="00224569" w:rsidRPr="00CB52D0" w:rsidRDefault="00B659D8" w:rsidP="00224569">
            <w:pPr>
              <w:pStyle w:val="Brdtextmedindrag"/>
            </w:pPr>
            <w:r w:rsidRPr="00CB52D0">
              <w:t>Om det för en intern mark</w:t>
            </w:r>
            <w:r w:rsidRPr="00CB52D0">
              <w:softHyphen/>
              <w:t>n</w:t>
            </w:r>
            <w:r w:rsidRPr="00CB52D0">
              <w:rPr>
                <w:spacing w:val="-4"/>
              </w:rPr>
              <w:t>adsriskmodell förekommer upp</w:t>
            </w:r>
            <w:r w:rsidRPr="00CB52D0">
              <w:rPr>
                <w:spacing w:val="-4"/>
              </w:rPr>
              <w:softHyphen/>
              <w:t>repade</w:t>
            </w:r>
            <w:r w:rsidRPr="00CB52D0">
              <w:t xml:space="preserve"> överskridanden som avses i artikel 366 i </w:t>
            </w:r>
            <w:r w:rsidRPr="00CB52D0">
              <w:rPr>
                <w:spacing w:val="-4"/>
              </w:rPr>
              <w:t>tillsyns</w:t>
            </w:r>
            <w:r w:rsidRPr="00CB52D0">
              <w:rPr>
                <w:spacing w:val="-4"/>
              </w:rPr>
              <w:softHyphen/>
              <w:t>förord</w:t>
            </w:r>
            <w:r w:rsidRPr="00CB52D0">
              <w:rPr>
                <w:spacing w:val="-4"/>
              </w:rPr>
              <w:softHyphen/>
              <w:t>ningen och det tyder på att model</w:t>
            </w:r>
            <w:r w:rsidRPr="00CB52D0">
              <w:rPr>
                <w:spacing w:val="-4"/>
              </w:rPr>
              <w:softHyphen/>
              <w:t>len inte är tillräckligt exakt</w:t>
            </w:r>
            <w:r w:rsidRPr="00CB52D0">
              <w:t>, ska Finansinspektionen återkalla till</w:t>
            </w:r>
            <w:r w:rsidRPr="00CB52D0">
              <w:softHyphen/>
              <w:t xml:space="preserve">ståndet för </w:t>
            </w:r>
            <w:r w:rsidRPr="00CB52D0">
              <w:rPr>
                <w:i/>
              </w:rPr>
              <w:t>institutet</w:t>
            </w:r>
            <w:r w:rsidRPr="00CB52D0">
              <w:t xml:space="preserve"> att använda den modellen eller vidta lämpliga åtgärder för att säkerställa att </w:t>
            </w:r>
            <w:r w:rsidRPr="00CB52D0">
              <w:rPr>
                <w:i/>
                <w:spacing w:val="-5"/>
              </w:rPr>
              <w:t>in</w:t>
            </w:r>
            <w:r w:rsidRPr="00CB52D0">
              <w:rPr>
                <w:i/>
                <w:spacing w:val="-5"/>
              </w:rPr>
              <w:softHyphen/>
              <w:t>stitutet</w:t>
            </w:r>
            <w:r w:rsidRPr="00CB52D0">
              <w:rPr>
                <w:spacing w:val="-5"/>
              </w:rPr>
              <w:t xml:space="preserve"> snarast förbättrar modellen.</w:t>
            </w:r>
          </w:p>
        </w:tc>
        <w:tc>
          <w:tcPr>
            <w:tcW w:w="2500" w:type="pct"/>
            <w:shd w:val="clear" w:color="auto" w:fill="auto"/>
            <w:tcMar>
              <w:right w:w="0" w:type="dxa"/>
            </w:tcMar>
          </w:tcPr>
          <w:p w14:paraId="15CAC44D" w14:textId="77777777" w:rsidR="00224569" w:rsidRPr="00CB52D0" w:rsidRDefault="00B659D8" w:rsidP="00224569">
            <w:pPr>
              <w:pStyle w:val="Brdtextmedindrag"/>
            </w:pPr>
            <w:r w:rsidRPr="00CB52D0">
              <w:t>Om det för en intern mark</w:t>
            </w:r>
            <w:r w:rsidRPr="00CB52D0">
              <w:softHyphen/>
              <w:t>n</w:t>
            </w:r>
            <w:r w:rsidRPr="00CB52D0">
              <w:rPr>
                <w:spacing w:val="-4"/>
              </w:rPr>
              <w:t>adsriskmodell förekommer upp</w:t>
            </w:r>
            <w:r w:rsidRPr="00CB52D0">
              <w:rPr>
                <w:spacing w:val="-4"/>
              </w:rPr>
              <w:softHyphen/>
              <w:t>repade</w:t>
            </w:r>
            <w:r w:rsidRPr="00CB52D0">
              <w:t xml:space="preserve"> överskridanden som avses i artikel 366 i </w:t>
            </w:r>
            <w:r w:rsidRPr="00CB52D0">
              <w:rPr>
                <w:spacing w:val="-4"/>
              </w:rPr>
              <w:t>tillsyns</w:t>
            </w:r>
            <w:r w:rsidRPr="00CB52D0">
              <w:rPr>
                <w:spacing w:val="-4"/>
              </w:rPr>
              <w:softHyphen/>
              <w:t>förord</w:t>
            </w:r>
            <w:r w:rsidRPr="00CB52D0">
              <w:rPr>
                <w:spacing w:val="-4"/>
              </w:rPr>
              <w:softHyphen/>
              <w:t>ningen och det tyder på att model</w:t>
            </w:r>
            <w:r w:rsidRPr="00CB52D0">
              <w:rPr>
                <w:spacing w:val="-4"/>
              </w:rPr>
              <w:softHyphen/>
              <w:t>len inte är tillräckligt exakt</w:t>
            </w:r>
            <w:r w:rsidRPr="00CB52D0">
              <w:t>, ska Finansinspektionen återkalla till</w:t>
            </w:r>
            <w:r w:rsidRPr="00CB52D0">
              <w:softHyphen/>
              <w:t xml:space="preserve">ståndet för </w:t>
            </w:r>
            <w:r w:rsidRPr="00CB52D0">
              <w:rPr>
                <w:i/>
              </w:rPr>
              <w:t>kreditinstitutet</w:t>
            </w:r>
            <w:r w:rsidRPr="00CB52D0">
              <w:t xml:space="preserve"> att använda den modellen eller vidta lämpliga åtgärder för att säker</w:t>
            </w:r>
            <w:r w:rsidRPr="00CB52D0">
              <w:softHyphen/>
              <w:t xml:space="preserve">ställa att </w:t>
            </w:r>
            <w:r w:rsidRPr="00CB52D0">
              <w:rPr>
                <w:i/>
              </w:rPr>
              <w:t>kreditinstitutet</w:t>
            </w:r>
            <w:r w:rsidRPr="00CB52D0">
              <w:t xml:space="preserve"> snarast förbättrar modellen.</w:t>
            </w:r>
          </w:p>
        </w:tc>
      </w:tr>
    </w:tbl>
    <w:p w14:paraId="187A4816" w14:textId="77777777" w:rsidR="00224569" w:rsidRPr="00CB52D0" w:rsidRDefault="00B659D8" w:rsidP="00224569">
      <w:pPr>
        <w:pStyle w:val="Brdtext"/>
        <w:spacing w:before="270"/>
        <w:jc w:val="center"/>
      </w:pPr>
      <w:r w:rsidRPr="00CB52D0">
        <w:t>6 §</w:t>
      </w:r>
    </w:p>
    <w:tbl>
      <w:tblPr>
        <w:tblW w:w="5000" w:type="pct"/>
        <w:tblLook w:val="0000" w:firstRow="0" w:lastRow="0" w:firstColumn="0" w:lastColumn="0" w:noHBand="0" w:noVBand="0"/>
      </w:tblPr>
      <w:tblGrid>
        <w:gridCol w:w="2948"/>
        <w:gridCol w:w="2949"/>
      </w:tblGrid>
      <w:tr w:rsidR="00224569" w:rsidRPr="00CB52D0" w14:paraId="13DD8D30" w14:textId="77777777" w:rsidTr="00224569">
        <w:tc>
          <w:tcPr>
            <w:tcW w:w="2500" w:type="pct"/>
            <w:shd w:val="clear" w:color="auto" w:fill="auto"/>
            <w:tcMar>
              <w:left w:w="0" w:type="dxa"/>
            </w:tcMar>
          </w:tcPr>
          <w:p w14:paraId="262C43A5" w14:textId="77777777" w:rsidR="00224569" w:rsidRPr="00CB52D0" w:rsidRDefault="00B659D8" w:rsidP="00224569">
            <w:pPr>
              <w:pStyle w:val="Brdtextmedindrag"/>
            </w:pPr>
            <w:r w:rsidRPr="00CB52D0">
              <w:t xml:space="preserve">Finansinspektionen får vidta korrigerande åtgärder för ett </w:t>
            </w:r>
            <w:r w:rsidRPr="00CB52D0">
              <w:rPr>
                <w:i/>
              </w:rPr>
              <w:t>instituts</w:t>
            </w:r>
            <w:r w:rsidRPr="00CB52D0">
              <w:t xml:space="preserve"> interna metoder, om det klart kan fastställas att </w:t>
            </w:r>
            <w:r w:rsidRPr="00CB52D0">
              <w:rPr>
                <w:i/>
              </w:rPr>
              <w:t>institutets</w:t>
            </w:r>
            <w:r w:rsidRPr="00CB52D0">
              <w:t xml:space="preserve"> metoder leder till en underskatt</w:t>
            </w:r>
            <w:r w:rsidRPr="00CB52D0">
              <w:softHyphen/>
              <w:t>ning av kapitalbaskraven som inte kan tillskrivas skillnader i e</w:t>
            </w:r>
            <w:r w:rsidRPr="00CB52D0">
              <w:rPr>
                <w:spacing w:val="-4"/>
              </w:rPr>
              <w:t>xponeringarnas eller positioner</w:t>
            </w:r>
            <w:r w:rsidRPr="00CB52D0">
              <w:rPr>
                <w:spacing w:val="-4"/>
              </w:rPr>
              <w:softHyphen/>
              <w:t>nas</w:t>
            </w:r>
            <w:r w:rsidRPr="00CB52D0">
              <w:t xml:space="preserve"> underliggande risker.</w:t>
            </w:r>
          </w:p>
          <w:p w14:paraId="0B2BC7A5" w14:textId="77777777" w:rsidR="00224569" w:rsidRPr="00CB52D0" w:rsidRDefault="00224569" w:rsidP="00224569">
            <w:pPr>
              <w:pStyle w:val="Brdtextmedindrag"/>
            </w:pPr>
          </w:p>
        </w:tc>
        <w:tc>
          <w:tcPr>
            <w:tcW w:w="2500" w:type="pct"/>
            <w:shd w:val="clear" w:color="auto" w:fill="auto"/>
            <w:tcMar>
              <w:right w:w="0" w:type="dxa"/>
            </w:tcMar>
          </w:tcPr>
          <w:p w14:paraId="2996A8FC" w14:textId="77777777" w:rsidR="00224569" w:rsidRPr="00CB52D0" w:rsidRDefault="00B659D8" w:rsidP="00224569">
            <w:pPr>
              <w:pStyle w:val="Brdtextmedindrag"/>
            </w:pPr>
            <w:r w:rsidRPr="00CB52D0">
              <w:t xml:space="preserve">Finansinspektionen får vidta korrigerande åtgärder för ett </w:t>
            </w:r>
            <w:r w:rsidRPr="00CB52D0">
              <w:rPr>
                <w:i/>
              </w:rPr>
              <w:t>kreditinstituts</w:t>
            </w:r>
            <w:r w:rsidRPr="00CB52D0">
              <w:t xml:space="preserve"> interna metoder, om det klart kan fastställas att </w:t>
            </w:r>
            <w:r w:rsidRPr="00CB52D0">
              <w:rPr>
                <w:i/>
                <w:iCs/>
              </w:rPr>
              <w:t>kreditinstitutets</w:t>
            </w:r>
            <w:r w:rsidRPr="00CB52D0">
              <w:t xml:space="preserve"> metoder leder till en underskattning av kapital</w:t>
            </w:r>
            <w:r w:rsidRPr="00CB52D0">
              <w:softHyphen/>
              <w:t>baskraven som inte kan tillskri</w:t>
            </w:r>
            <w:r w:rsidRPr="00CB52D0">
              <w:softHyphen/>
              <w:t>vas skillnader i exponer</w:t>
            </w:r>
            <w:r w:rsidRPr="00CB52D0">
              <w:rPr>
                <w:spacing w:val="-5"/>
              </w:rPr>
              <w:t>ingarnas eller positionernas underliggande</w:t>
            </w:r>
            <w:r w:rsidRPr="00CB52D0">
              <w:t xml:space="preserve"> risker.</w:t>
            </w:r>
          </w:p>
        </w:tc>
      </w:tr>
    </w:tbl>
    <w:p w14:paraId="357E2269" w14:textId="77777777" w:rsidR="00224569" w:rsidRPr="00CB52D0" w:rsidRDefault="00B659D8" w:rsidP="00224569">
      <w:pPr>
        <w:pStyle w:val="Brdtextmedindrag"/>
      </w:pPr>
      <w:r w:rsidRPr="00CB52D0">
        <w:lastRenderedPageBreak/>
        <w:t>De korrigerande åtgärderna ska syfta till att målen i en intern metod upprätthålls.</w:t>
      </w:r>
    </w:p>
    <w:p w14:paraId="42FAE3EC" w14:textId="77777777" w:rsidR="00224569" w:rsidRPr="00CB52D0" w:rsidRDefault="00B659D8" w:rsidP="00224569">
      <w:pPr>
        <w:pStyle w:val="Rubrik4utannumrering"/>
        <w:spacing w:before="270" w:after="0"/>
        <w:jc w:val="center"/>
      </w:pPr>
      <w:r w:rsidRPr="00CB52D0">
        <w:t>5 a kap.</w:t>
      </w:r>
    </w:p>
    <w:tbl>
      <w:tblPr>
        <w:tblW w:w="5000" w:type="pct"/>
        <w:tblLook w:val="0000" w:firstRow="0" w:lastRow="0" w:firstColumn="0" w:lastColumn="0" w:noHBand="0" w:noVBand="0"/>
      </w:tblPr>
      <w:tblGrid>
        <w:gridCol w:w="2948"/>
        <w:gridCol w:w="2949"/>
      </w:tblGrid>
      <w:tr w:rsidR="00224569" w:rsidRPr="00CB52D0" w14:paraId="38192D06" w14:textId="77777777" w:rsidTr="00224569">
        <w:tc>
          <w:tcPr>
            <w:tcW w:w="2500" w:type="pct"/>
            <w:shd w:val="clear" w:color="auto" w:fill="auto"/>
            <w:tcMar>
              <w:left w:w="0" w:type="dxa"/>
            </w:tcMar>
          </w:tcPr>
          <w:p w14:paraId="2E069D0B" w14:textId="77777777" w:rsidR="00224569" w:rsidRPr="00CB52D0" w:rsidRDefault="00224569" w:rsidP="00224569">
            <w:pPr>
              <w:pStyle w:val="Brdtextmedindrag"/>
            </w:pPr>
          </w:p>
        </w:tc>
        <w:tc>
          <w:tcPr>
            <w:tcW w:w="2500" w:type="pct"/>
            <w:shd w:val="clear" w:color="auto" w:fill="auto"/>
            <w:tcMar>
              <w:right w:w="0" w:type="dxa"/>
            </w:tcMar>
          </w:tcPr>
          <w:p w14:paraId="4EC36D56" w14:textId="77777777" w:rsidR="00224569" w:rsidRPr="00CB52D0" w:rsidRDefault="00B659D8" w:rsidP="00224569">
            <w:pPr>
              <w:pStyle w:val="Rubrik4utannumrering"/>
              <w:spacing w:before="0" w:after="0"/>
              <w:rPr>
                <w:i/>
                <w:iCs/>
              </w:rPr>
            </w:pPr>
            <w:r w:rsidRPr="00CB52D0">
              <w:rPr>
                <w:i/>
                <w:iCs/>
                <w:spacing w:val="-4"/>
              </w:rPr>
              <w:t>Tillsyn över interna</w:t>
            </w:r>
            <w:r w:rsidRPr="00CB52D0">
              <w:rPr>
                <w:i/>
                <w:iCs/>
              </w:rPr>
              <w:t xml:space="preserve"> modeller för värdepappersbolag</w:t>
            </w:r>
          </w:p>
          <w:p w14:paraId="3A465AE1" w14:textId="77777777" w:rsidR="00224569" w:rsidRPr="00CB52D0" w:rsidRDefault="00224569" w:rsidP="00224569">
            <w:pPr>
              <w:pStyle w:val="Brdtextmedindrag"/>
            </w:pPr>
          </w:p>
        </w:tc>
      </w:tr>
      <w:tr w:rsidR="00224569" w:rsidRPr="00CB52D0" w14:paraId="6887CC75" w14:textId="77777777" w:rsidTr="00224569">
        <w:tc>
          <w:tcPr>
            <w:tcW w:w="2500" w:type="pct"/>
            <w:shd w:val="clear" w:color="auto" w:fill="auto"/>
            <w:tcMar>
              <w:left w:w="0" w:type="dxa"/>
            </w:tcMar>
          </w:tcPr>
          <w:p w14:paraId="38E11D5E" w14:textId="77777777" w:rsidR="00224569" w:rsidRPr="00CB52D0" w:rsidRDefault="00224569" w:rsidP="00224569">
            <w:pPr>
              <w:pStyle w:val="Brdtextmedindrag"/>
            </w:pPr>
          </w:p>
        </w:tc>
        <w:tc>
          <w:tcPr>
            <w:tcW w:w="2500" w:type="pct"/>
            <w:shd w:val="clear" w:color="auto" w:fill="auto"/>
            <w:tcMar>
              <w:right w:w="0" w:type="dxa"/>
            </w:tcMar>
          </w:tcPr>
          <w:p w14:paraId="2F305EFD" w14:textId="77777777" w:rsidR="00224569" w:rsidRPr="00CB52D0" w:rsidRDefault="00B659D8" w:rsidP="00224569">
            <w:pPr>
              <w:pStyle w:val="Brdtext"/>
              <w:rPr>
                <w:i/>
              </w:rPr>
            </w:pPr>
            <w:r w:rsidRPr="00CB52D0">
              <w:rPr>
                <w:i/>
              </w:rPr>
              <w:t xml:space="preserve">1 § </w:t>
            </w:r>
          </w:p>
          <w:p w14:paraId="6DB8E075" w14:textId="77777777" w:rsidR="00224569" w:rsidRPr="00CB52D0" w:rsidRDefault="00B659D8" w:rsidP="00224569">
            <w:pPr>
              <w:pStyle w:val="Brdtextmedindrag"/>
              <w:rPr>
                <w:i/>
              </w:rPr>
            </w:pPr>
            <w:r w:rsidRPr="00CB52D0">
              <w:rPr>
                <w:i/>
                <w:spacing w:val="-6"/>
              </w:rPr>
              <w:t>Finansinspektionen ska löpande</w:t>
            </w:r>
            <w:r w:rsidRPr="00CB52D0">
              <w:rPr>
                <w:i/>
              </w:rPr>
              <w:t>, åtminstone vart tredje år, granska hur ett värdepappersbolag upp</w:t>
            </w:r>
            <w:r w:rsidRPr="00CB52D0">
              <w:rPr>
                <w:i/>
              </w:rPr>
              <w:softHyphen/>
              <w:t>fyller ställda krav för att få till</w:t>
            </w:r>
            <w:r w:rsidRPr="00CB52D0">
              <w:rPr>
                <w:i/>
              </w:rPr>
              <w:softHyphen/>
              <w:t xml:space="preserve">stånd att använda de interna modeller som avses i artikel 22 i värdepappersbolagsförordningen. Vid bedömningen ska särskild </w:t>
            </w:r>
            <w:r w:rsidRPr="00CB52D0">
              <w:rPr>
                <w:i/>
                <w:spacing w:val="-4"/>
              </w:rPr>
              <w:t>vikt läggas vid förändringar i värde</w:t>
            </w:r>
            <w:r w:rsidRPr="00CB52D0">
              <w:rPr>
                <w:i/>
                <w:spacing w:val="-4"/>
              </w:rPr>
              <w:softHyphen/>
              <w:t>p</w:t>
            </w:r>
            <w:r w:rsidRPr="00CB52D0">
              <w:rPr>
                <w:i/>
              </w:rPr>
              <w:t>appersbolagets affärsverksamhet och hur interna modeller används på nya produkter.</w:t>
            </w:r>
          </w:p>
        </w:tc>
      </w:tr>
    </w:tbl>
    <w:p w14:paraId="3CBB8A55" w14:textId="77777777" w:rsidR="00224569" w:rsidRPr="00CB52D0" w:rsidRDefault="00224569" w:rsidP="00224569">
      <w:pPr>
        <w:pStyle w:val="Brdtext"/>
      </w:pPr>
    </w:p>
    <w:tbl>
      <w:tblPr>
        <w:tblW w:w="5000" w:type="pct"/>
        <w:tblLook w:val="0000" w:firstRow="0" w:lastRow="0" w:firstColumn="0" w:lastColumn="0" w:noHBand="0" w:noVBand="0"/>
      </w:tblPr>
      <w:tblGrid>
        <w:gridCol w:w="2948"/>
        <w:gridCol w:w="2949"/>
      </w:tblGrid>
      <w:tr w:rsidR="00224569" w:rsidRPr="00CB52D0" w14:paraId="00C28E97" w14:textId="77777777" w:rsidTr="00224569">
        <w:tc>
          <w:tcPr>
            <w:tcW w:w="2500" w:type="pct"/>
            <w:shd w:val="clear" w:color="auto" w:fill="auto"/>
            <w:tcMar>
              <w:left w:w="0" w:type="dxa"/>
            </w:tcMar>
          </w:tcPr>
          <w:p w14:paraId="01B6B2F4" w14:textId="77777777" w:rsidR="00224569" w:rsidRPr="00CB52D0" w:rsidRDefault="00224569" w:rsidP="00224569">
            <w:pPr>
              <w:pStyle w:val="Brdtextmedindrag"/>
            </w:pPr>
          </w:p>
        </w:tc>
        <w:tc>
          <w:tcPr>
            <w:tcW w:w="2500" w:type="pct"/>
            <w:shd w:val="clear" w:color="auto" w:fill="auto"/>
            <w:tcMar>
              <w:right w:w="0" w:type="dxa"/>
            </w:tcMar>
          </w:tcPr>
          <w:p w14:paraId="58FBE679" w14:textId="77777777" w:rsidR="00224569" w:rsidRPr="00CB52D0" w:rsidRDefault="00B659D8" w:rsidP="00224569">
            <w:pPr>
              <w:pStyle w:val="Brdtext"/>
              <w:rPr>
                <w:i/>
              </w:rPr>
            </w:pPr>
            <w:r w:rsidRPr="00CB52D0">
              <w:rPr>
                <w:i/>
              </w:rPr>
              <w:t>2 §</w:t>
            </w:r>
          </w:p>
          <w:p w14:paraId="52C593C3" w14:textId="77777777" w:rsidR="00224569" w:rsidRPr="00CB52D0" w:rsidRDefault="00B659D8" w:rsidP="00224569">
            <w:pPr>
              <w:pStyle w:val="Brdtextmedindrag"/>
              <w:rPr>
                <w:i/>
              </w:rPr>
            </w:pPr>
            <w:r w:rsidRPr="00CB52D0">
              <w:rPr>
                <w:i/>
              </w:rPr>
              <w:t xml:space="preserve">Om det framkommer att ett </w:t>
            </w:r>
            <w:r w:rsidRPr="00CB52D0">
              <w:rPr>
                <w:i/>
                <w:spacing w:val="-4"/>
              </w:rPr>
              <w:t>värdepappersbolags interna model</w:t>
            </w:r>
            <w:r w:rsidRPr="00CB52D0">
              <w:rPr>
                <w:i/>
                <w:spacing w:val="-4"/>
              </w:rPr>
              <w:softHyphen/>
              <w:t>ler</w:t>
            </w:r>
            <w:r w:rsidRPr="00CB52D0">
              <w:rPr>
                <w:i/>
              </w:rPr>
              <w:t xml:space="preserve"> enligt 1 § innebär väsentliga brister i fråga om förmågan att identifiera risker, ska Finans</w:t>
            </w:r>
            <w:r w:rsidRPr="00CB52D0">
              <w:rPr>
                <w:i/>
              </w:rPr>
              <w:softHyphen/>
              <w:t>inspektionen se till att bolaget åt</w:t>
            </w:r>
            <w:r w:rsidRPr="00CB52D0">
              <w:rPr>
                <w:i/>
              </w:rPr>
              <w:softHyphen/>
              <w:t>gärdar bristerna eller vidtar nöd</w:t>
            </w:r>
            <w:r w:rsidRPr="00CB52D0">
              <w:rPr>
                <w:i/>
              </w:rPr>
              <w:softHyphen/>
              <w:t>vändiga åtgärder för att minska följderna av dem.</w:t>
            </w:r>
          </w:p>
        </w:tc>
      </w:tr>
    </w:tbl>
    <w:p w14:paraId="42E4D5CD" w14:textId="77777777" w:rsidR="00224569" w:rsidRPr="00CB52D0"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66A707AE" w14:textId="77777777" w:rsidTr="00224569">
        <w:tc>
          <w:tcPr>
            <w:tcW w:w="2500" w:type="pct"/>
            <w:shd w:val="clear" w:color="auto" w:fill="auto"/>
            <w:tcMar>
              <w:left w:w="0" w:type="dxa"/>
            </w:tcMar>
          </w:tcPr>
          <w:p w14:paraId="5FEAF3FC" w14:textId="77777777" w:rsidR="00224569" w:rsidRPr="00CB52D0" w:rsidRDefault="00224569" w:rsidP="00224569">
            <w:pPr>
              <w:pStyle w:val="Brdtextmedindrag"/>
            </w:pPr>
          </w:p>
        </w:tc>
        <w:tc>
          <w:tcPr>
            <w:tcW w:w="2500" w:type="pct"/>
            <w:shd w:val="clear" w:color="auto" w:fill="auto"/>
            <w:tcMar>
              <w:right w:w="0" w:type="dxa"/>
            </w:tcMar>
          </w:tcPr>
          <w:p w14:paraId="539F0009" w14:textId="77777777" w:rsidR="00224569" w:rsidRPr="00CB52D0" w:rsidRDefault="00B659D8" w:rsidP="00224569">
            <w:pPr>
              <w:pStyle w:val="Brdtext"/>
              <w:rPr>
                <w:i/>
              </w:rPr>
            </w:pPr>
            <w:r w:rsidRPr="00CB52D0">
              <w:rPr>
                <w:i/>
              </w:rPr>
              <w:t>3 §</w:t>
            </w:r>
          </w:p>
          <w:p w14:paraId="15D12BEB" w14:textId="77777777" w:rsidR="00224569" w:rsidRPr="00CB52D0" w:rsidRDefault="00B659D8" w:rsidP="00224569">
            <w:pPr>
              <w:pStyle w:val="Brdtextmedindrag"/>
              <w:rPr>
                <w:i/>
              </w:rPr>
            </w:pPr>
            <w:r w:rsidRPr="00CB52D0">
              <w:rPr>
                <w:i/>
              </w:rPr>
              <w:t>Om ett värdepappersbolag som beviljats tillstånd att använda in</w:t>
            </w:r>
            <w:r w:rsidRPr="00CB52D0">
              <w:rPr>
                <w:i/>
              </w:rPr>
              <w:softHyphen/>
              <w:t xml:space="preserve">terna modeller som avses i 1 § inte </w:t>
            </w:r>
            <w:r w:rsidRPr="00CB52D0">
              <w:rPr>
                <w:i/>
                <w:spacing w:val="-4"/>
              </w:rPr>
              <w:t>längre uppfyller kraven för använd</w:t>
            </w:r>
            <w:r w:rsidRPr="00CB52D0">
              <w:rPr>
                <w:i/>
                <w:spacing w:val="-4"/>
              </w:rPr>
              <w:softHyphen/>
              <w:t>ning</w:t>
            </w:r>
            <w:r w:rsidRPr="00CB52D0">
              <w:rPr>
                <w:i/>
              </w:rPr>
              <w:t xml:space="preserve"> av modellerna, ska </w:t>
            </w:r>
            <w:r w:rsidRPr="00CB52D0">
              <w:rPr>
                <w:i/>
                <w:spacing w:val="-6"/>
              </w:rPr>
              <w:t>Finans</w:t>
            </w:r>
            <w:r w:rsidRPr="00CB52D0">
              <w:rPr>
                <w:i/>
                <w:spacing w:val="-6"/>
              </w:rPr>
              <w:softHyphen/>
              <w:t>inspektionen kräva att värde</w:t>
            </w:r>
            <w:r w:rsidRPr="00CB52D0">
              <w:rPr>
                <w:i/>
                <w:spacing w:val="-6"/>
              </w:rPr>
              <w:softHyphen/>
              <w:t>pap</w:t>
            </w:r>
            <w:r w:rsidRPr="00CB52D0">
              <w:rPr>
                <w:i/>
                <w:spacing w:val="-6"/>
              </w:rPr>
              <w:softHyphen/>
              <w:t>persbolaget</w:t>
            </w:r>
          </w:p>
          <w:p w14:paraId="148E9743" w14:textId="77777777" w:rsidR="00224569" w:rsidRPr="00CB52D0" w:rsidRDefault="00B659D8" w:rsidP="00224569">
            <w:pPr>
              <w:pStyle w:val="Brdtextmedindrag"/>
              <w:rPr>
                <w:i/>
              </w:rPr>
            </w:pPr>
            <w:r w:rsidRPr="00CB52D0">
              <w:rPr>
                <w:i/>
              </w:rPr>
              <w:t>1. visar att följderna av att kra</w:t>
            </w:r>
            <w:r w:rsidRPr="00CB52D0">
              <w:rPr>
                <w:i/>
              </w:rPr>
              <w:softHyphen/>
              <w:t>ven inte uppfylls är oväsentliga, eller</w:t>
            </w:r>
          </w:p>
          <w:p w14:paraId="3D4DA45B" w14:textId="77777777" w:rsidR="00224569" w:rsidRPr="00CB52D0" w:rsidRDefault="00B659D8" w:rsidP="00224569">
            <w:pPr>
              <w:pStyle w:val="Brdtextmedindrag"/>
              <w:rPr>
                <w:i/>
              </w:rPr>
            </w:pPr>
            <w:r w:rsidRPr="00CB52D0">
              <w:rPr>
                <w:i/>
                <w:spacing w:val="-4"/>
              </w:rPr>
              <w:t>2. presenterar en åtgärdsplan för</w:t>
            </w:r>
            <w:r w:rsidRPr="00CB52D0">
              <w:rPr>
                <w:i/>
              </w:rPr>
              <w:t xml:space="preserve"> att uppfylla kraven och anger en t</w:t>
            </w:r>
            <w:r w:rsidRPr="00CB52D0">
              <w:rPr>
                <w:i/>
                <w:spacing w:val="-4"/>
              </w:rPr>
              <w:t>id inom vilken planen ska genom</w:t>
            </w:r>
            <w:r w:rsidRPr="00CB52D0">
              <w:rPr>
                <w:i/>
                <w:spacing w:val="-4"/>
              </w:rPr>
              <w:softHyphen/>
              <w:t>föras.</w:t>
            </w:r>
          </w:p>
        </w:tc>
      </w:tr>
    </w:tbl>
    <w:p w14:paraId="30DE8923" w14:textId="77777777" w:rsidR="00224569" w:rsidRPr="00CB52D0"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2FA15C72" w14:textId="77777777" w:rsidTr="00224569">
        <w:tc>
          <w:tcPr>
            <w:tcW w:w="2500" w:type="pct"/>
            <w:shd w:val="clear" w:color="auto" w:fill="auto"/>
            <w:tcMar>
              <w:left w:w="0" w:type="dxa"/>
            </w:tcMar>
          </w:tcPr>
          <w:p w14:paraId="643FBEE8" w14:textId="77777777" w:rsidR="00224569" w:rsidRPr="00CB52D0" w:rsidRDefault="00224569" w:rsidP="00224569">
            <w:pPr>
              <w:pStyle w:val="Brdtextmedindrag"/>
            </w:pPr>
          </w:p>
        </w:tc>
        <w:tc>
          <w:tcPr>
            <w:tcW w:w="2500" w:type="pct"/>
            <w:shd w:val="clear" w:color="auto" w:fill="auto"/>
            <w:tcMar>
              <w:right w:w="0" w:type="dxa"/>
            </w:tcMar>
          </w:tcPr>
          <w:p w14:paraId="7C8BB726" w14:textId="77777777" w:rsidR="00224569" w:rsidRPr="00CB52D0" w:rsidRDefault="00B659D8" w:rsidP="00224569">
            <w:pPr>
              <w:pStyle w:val="Brdtext"/>
              <w:rPr>
                <w:i/>
              </w:rPr>
            </w:pPr>
            <w:r w:rsidRPr="00CB52D0">
              <w:rPr>
                <w:i/>
              </w:rPr>
              <w:t>4 §</w:t>
            </w:r>
          </w:p>
          <w:p w14:paraId="16FE2A16" w14:textId="77777777" w:rsidR="00224569" w:rsidRPr="00CB52D0" w:rsidRDefault="00B659D8" w:rsidP="00224569">
            <w:pPr>
              <w:pStyle w:val="Brdtextmedindrag"/>
              <w:rPr>
                <w:i/>
              </w:rPr>
            </w:pPr>
            <w:r w:rsidRPr="00CB52D0">
              <w:rPr>
                <w:i/>
              </w:rPr>
              <w:t xml:space="preserve">Om det bedöms osannolikt att den åtgärdsplan som presenteras leder till att kraven kommer att uppfyllas </w:t>
            </w:r>
            <w:r w:rsidRPr="00CB52D0">
              <w:rPr>
                <w:i/>
              </w:rPr>
              <w:lastRenderedPageBreak/>
              <w:t>eller om tidsfristen för att genomföra den inte är tillfreds</w:t>
            </w:r>
            <w:r w:rsidRPr="00CB52D0">
              <w:rPr>
                <w:i/>
              </w:rPr>
              <w:softHyphen/>
              <w:t>ställande, ska Finans</w:t>
            </w:r>
            <w:r w:rsidRPr="00CB52D0">
              <w:rPr>
                <w:i/>
              </w:rPr>
              <w:softHyphen/>
              <w:t>inspektionen kräva förbättringar av planen. Om det är osannolikt att värde</w:t>
            </w:r>
            <w:r w:rsidRPr="00CB52D0">
              <w:rPr>
                <w:i/>
              </w:rPr>
              <w:softHyphen/>
              <w:t>pappersbolaget inom den angivna tidsfristen kommer att uppfylla tillämpliga krav eller om värde</w:t>
            </w:r>
            <w:r w:rsidRPr="00CB52D0">
              <w:rPr>
                <w:i/>
              </w:rPr>
              <w:softHyphen/>
              <w:t>pappersbolaget inte på ett tillfreds</w:t>
            </w:r>
            <w:r w:rsidRPr="00CB52D0">
              <w:rPr>
                <w:i/>
              </w:rPr>
              <w:softHyphen/>
              <w:t>ställande sätt lyckas visa att följ</w:t>
            </w:r>
            <w:r w:rsidRPr="00CB52D0">
              <w:rPr>
                <w:i/>
              </w:rPr>
              <w:softHyphen/>
              <w:t>derna av konstaterade brister är oväsentliga, ska tillståndet att an</w:t>
            </w:r>
            <w:r w:rsidRPr="00CB52D0">
              <w:rPr>
                <w:i/>
              </w:rPr>
              <w:softHyphen/>
              <w:t>vända sig av de interna model</w:t>
            </w:r>
            <w:r w:rsidRPr="00CB52D0">
              <w:rPr>
                <w:i/>
              </w:rPr>
              <w:softHyphen/>
              <w:t>lerna antingen begränsas till om</w:t>
            </w:r>
            <w:r w:rsidRPr="00CB52D0">
              <w:rPr>
                <w:i/>
              </w:rPr>
              <w:softHyphen/>
              <w:t>råden där kraven kan uppfyllas inom en lämplig tidsfrist eller åter</w:t>
            </w:r>
            <w:r w:rsidRPr="00CB52D0">
              <w:rPr>
                <w:i/>
              </w:rPr>
              <w:softHyphen/>
              <w:t>kallas.</w:t>
            </w:r>
          </w:p>
        </w:tc>
      </w:tr>
    </w:tbl>
    <w:p w14:paraId="5C643BB5" w14:textId="77777777" w:rsidR="00224569" w:rsidRPr="00CB52D0" w:rsidRDefault="00224569" w:rsidP="00224569">
      <w:pPr>
        <w:pStyle w:val="Brdtextmedindrag"/>
        <w:ind w:firstLine="0"/>
      </w:pPr>
    </w:p>
    <w:tbl>
      <w:tblPr>
        <w:tblW w:w="5000" w:type="pct"/>
        <w:tblLook w:val="0000" w:firstRow="0" w:lastRow="0" w:firstColumn="0" w:lastColumn="0" w:noHBand="0" w:noVBand="0"/>
      </w:tblPr>
      <w:tblGrid>
        <w:gridCol w:w="2948"/>
        <w:gridCol w:w="2949"/>
      </w:tblGrid>
      <w:tr w:rsidR="00224569" w:rsidRPr="00CB52D0" w14:paraId="2917C77E" w14:textId="77777777" w:rsidTr="00224569">
        <w:tc>
          <w:tcPr>
            <w:tcW w:w="2500" w:type="pct"/>
            <w:shd w:val="clear" w:color="auto" w:fill="auto"/>
            <w:tcMar>
              <w:left w:w="0" w:type="dxa"/>
            </w:tcMar>
          </w:tcPr>
          <w:p w14:paraId="0C5374BC" w14:textId="77777777" w:rsidR="00224569" w:rsidRPr="00CB52D0" w:rsidRDefault="00224569" w:rsidP="00224569">
            <w:pPr>
              <w:pStyle w:val="Brdtextmedindrag"/>
            </w:pPr>
          </w:p>
        </w:tc>
        <w:tc>
          <w:tcPr>
            <w:tcW w:w="2500" w:type="pct"/>
            <w:shd w:val="clear" w:color="auto" w:fill="auto"/>
            <w:tcMar>
              <w:right w:w="0" w:type="dxa"/>
            </w:tcMar>
          </w:tcPr>
          <w:p w14:paraId="78B20BF0" w14:textId="77777777" w:rsidR="00224569" w:rsidRPr="00CB52D0" w:rsidRDefault="00B659D8" w:rsidP="00224569">
            <w:pPr>
              <w:pStyle w:val="Brdtext"/>
              <w:rPr>
                <w:i/>
              </w:rPr>
            </w:pPr>
            <w:r w:rsidRPr="00CB52D0">
              <w:rPr>
                <w:i/>
              </w:rPr>
              <w:t>5 §</w:t>
            </w:r>
          </w:p>
          <w:p w14:paraId="6180E681" w14:textId="77777777" w:rsidR="00224569" w:rsidRPr="00CB52D0" w:rsidRDefault="00B659D8" w:rsidP="00224569">
            <w:pPr>
              <w:pStyle w:val="Brdtextmedindrag"/>
              <w:rPr>
                <w:i/>
              </w:rPr>
            </w:pPr>
            <w:r w:rsidRPr="00CB52D0">
              <w:rPr>
                <w:i/>
                <w:spacing w:val="-4"/>
              </w:rPr>
              <w:t>Om det beträffande intern</w:t>
            </w:r>
            <w:r w:rsidRPr="00CB52D0">
              <w:rPr>
                <w:i/>
                <w:spacing w:val="-4"/>
              </w:rPr>
              <w:softHyphen/>
              <w:t>modellerna över marknadsrisk före</w:t>
            </w:r>
            <w:r w:rsidRPr="00CB52D0">
              <w:rPr>
                <w:i/>
                <w:spacing w:val="-4"/>
              </w:rPr>
              <w:softHyphen/>
              <w:t>kommer upprepade över</w:t>
            </w:r>
            <w:r w:rsidRPr="00CB52D0">
              <w:rPr>
                <w:i/>
                <w:spacing w:val="-4"/>
              </w:rPr>
              <w:softHyphen/>
              <w:t>skri</w:t>
            </w:r>
            <w:r w:rsidRPr="00CB52D0">
              <w:rPr>
                <w:i/>
                <w:spacing w:val="-4"/>
              </w:rPr>
              <w:softHyphen/>
              <w:t>dan</w:t>
            </w:r>
            <w:r w:rsidRPr="00CB52D0">
              <w:rPr>
                <w:i/>
              </w:rPr>
              <w:t>den som avses i artikel 366 i tillsyns</w:t>
            </w:r>
            <w:r w:rsidRPr="00CB52D0">
              <w:rPr>
                <w:i/>
              </w:rPr>
              <w:softHyphen/>
              <w:t>förordningen och det tyder på att modellerna inte är till</w:t>
            </w:r>
            <w:r w:rsidRPr="00CB52D0">
              <w:rPr>
                <w:i/>
              </w:rPr>
              <w:softHyphen/>
              <w:t>räck</w:t>
            </w:r>
            <w:r w:rsidRPr="00CB52D0">
              <w:rPr>
                <w:i/>
              </w:rPr>
              <w:softHyphen/>
              <w:t>ligt exakta, ska Finans</w:t>
            </w:r>
            <w:r w:rsidRPr="00CB52D0">
              <w:rPr>
                <w:i/>
              </w:rPr>
              <w:softHyphen/>
              <w:t>inspek</w:t>
            </w:r>
            <w:r w:rsidRPr="00CB52D0">
              <w:rPr>
                <w:i/>
              </w:rPr>
              <w:softHyphen/>
              <w:t>tio</w:t>
            </w:r>
            <w:r w:rsidRPr="00CB52D0">
              <w:rPr>
                <w:i/>
              </w:rPr>
              <w:softHyphen/>
              <w:t>nen</w:t>
            </w:r>
            <w:r w:rsidRPr="00CB52D0">
              <w:rPr>
                <w:i/>
                <w:spacing w:val="-4"/>
              </w:rPr>
              <w:t xml:space="preserve"> återkalla tillståndet för värde</w:t>
            </w:r>
            <w:r w:rsidRPr="00CB52D0">
              <w:rPr>
                <w:i/>
                <w:spacing w:val="-4"/>
              </w:rPr>
              <w:softHyphen/>
              <w:t>pap</w:t>
            </w:r>
            <w:r w:rsidRPr="00CB52D0">
              <w:rPr>
                <w:i/>
                <w:spacing w:val="-4"/>
              </w:rPr>
              <w:softHyphen/>
              <w:t>persbolaget att använda model</w:t>
            </w:r>
            <w:r w:rsidRPr="00CB52D0">
              <w:rPr>
                <w:i/>
                <w:spacing w:val="-4"/>
              </w:rPr>
              <w:softHyphen/>
              <w:t>lerna</w:t>
            </w:r>
            <w:r w:rsidRPr="00CB52D0">
              <w:rPr>
                <w:i/>
              </w:rPr>
              <w:t xml:space="preserve"> eller vidta lämpliga </w:t>
            </w:r>
            <w:r w:rsidRPr="00CB52D0">
              <w:rPr>
                <w:i/>
                <w:spacing w:val="-4"/>
              </w:rPr>
              <w:t>åt</w:t>
            </w:r>
            <w:r w:rsidRPr="00CB52D0">
              <w:rPr>
                <w:i/>
                <w:spacing w:val="-4"/>
              </w:rPr>
              <w:softHyphen/>
              <w:t>gärder för att säker</w:t>
            </w:r>
            <w:r w:rsidRPr="00CB52D0">
              <w:rPr>
                <w:i/>
                <w:spacing w:val="-4"/>
              </w:rPr>
              <w:softHyphen/>
              <w:t>ställa att värde</w:t>
            </w:r>
            <w:r w:rsidRPr="00CB52D0">
              <w:rPr>
                <w:i/>
                <w:spacing w:val="-4"/>
              </w:rPr>
              <w:softHyphen/>
            </w:r>
            <w:r w:rsidRPr="00CB52D0">
              <w:rPr>
                <w:i/>
                <w:spacing w:val="-4"/>
              </w:rPr>
              <w:softHyphen/>
              <w:t>pappers</w:t>
            </w:r>
            <w:r w:rsidRPr="00CB52D0">
              <w:rPr>
                <w:i/>
                <w:spacing w:val="-4"/>
              </w:rPr>
              <w:softHyphen/>
              <w:t>bolaget</w:t>
            </w:r>
            <w:r w:rsidRPr="00CB52D0">
              <w:rPr>
                <w:i/>
              </w:rPr>
              <w:t xml:space="preserve"> snarast inom en bestämd tidsram förbättrar modellerna.</w:t>
            </w:r>
          </w:p>
        </w:tc>
      </w:tr>
    </w:tbl>
    <w:p w14:paraId="104D0471" w14:textId="77777777" w:rsidR="00224569" w:rsidRPr="00CB52D0" w:rsidRDefault="00B659D8" w:rsidP="00224569">
      <w:pPr>
        <w:pStyle w:val="Brdtext"/>
        <w:spacing w:before="270"/>
        <w:jc w:val="center"/>
        <w:rPr>
          <w:b/>
        </w:rPr>
      </w:pPr>
      <w:r w:rsidRPr="00CB52D0">
        <w:rPr>
          <w:b/>
        </w:rPr>
        <w:t>6 kap.</w:t>
      </w:r>
    </w:p>
    <w:p w14:paraId="75B02A74" w14:textId="77777777" w:rsidR="00224569" w:rsidRPr="00CB52D0" w:rsidRDefault="00B659D8" w:rsidP="00224569">
      <w:pPr>
        <w:pStyle w:val="Brdtext"/>
        <w:jc w:val="center"/>
      </w:pPr>
      <w:r w:rsidRPr="00CB52D0">
        <w:t>1 §</w:t>
      </w:r>
    </w:p>
    <w:p w14:paraId="0259A851" w14:textId="77777777" w:rsidR="00224569" w:rsidRPr="00CB52D0" w:rsidRDefault="00B659D8" w:rsidP="00224569">
      <w:pPr>
        <w:pStyle w:val="Brdtextmedindrag"/>
      </w:pPr>
      <w:r w:rsidRPr="00CB52D0">
        <w:t>Följande företag ska till Finansinspektionen lämna de upplys</w:t>
      </w:r>
      <w:r w:rsidRPr="00CB52D0">
        <w:softHyphen/>
        <w:t>ningar om sin verksamhet och därmed sammanhängande omständig</w:t>
      </w:r>
      <w:r w:rsidRPr="00CB52D0">
        <w:softHyphen/>
        <w:t>heter som inspektionen begär för tillsynen:</w:t>
      </w:r>
    </w:p>
    <w:tbl>
      <w:tblPr>
        <w:tblW w:w="5000" w:type="pct"/>
        <w:tblLook w:val="0000" w:firstRow="0" w:lastRow="0" w:firstColumn="0" w:lastColumn="0" w:noHBand="0" w:noVBand="0"/>
      </w:tblPr>
      <w:tblGrid>
        <w:gridCol w:w="2948"/>
        <w:gridCol w:w="2949"/>
      </w:tblGrid>
      <w:tr w:rsidR="00224569" w:rsidRPr="00CB52D0" w14:paraId="7661F164" w14:textId="77777777" w:rsidTr="00224569">
        <w:tc>
          <w:tcPr>
            <w:tcW w:w="2500" w:type="pct"/>
            <w:shd w:val="clear" w:color="auto" w:fill="auto"/>
            <w:tcMar>
              <w:left w:w="0" w:type="dxa"/>
            </w:tcMar>
          </w:tcPr>
          <w:p w14:paraId="449AEEC9" w14:textId="77777777" w:rsidR="00224569" w:rsidRPr="00CB52D0" w:rsidRDefault="00B659D8" w:rsidP="00224569">
            <w:pPr>
              <w:pStyle w:val="Brdtextmedindrag"/>
            </w:pPr>
            <w:r w:rsidRPr="00CB52D0">
              <w:t>1. företag som står under till</w:t>
            </w:r>
            <w:r w:rsidRPr="00CB52D0">
              <w:softHyphen/>
              <w:t>syn utifrån sin konsoliderade situation enligt denna lag eller e</w:t>
            </w:r>
            <w:r w:rsidRPr="00CB52D0">
              <w:rPr>
                <w:spacing w:val="-4"/>
              </w:rPr>
              <w:t>nligt en utländsk offentlig regler</w:t>
            </w:r>
            <w:r w:rsidRPr="00CB52D0">
              <w:rPr>
                <w:spacing w:val="-4"/>
              </w:rPr>
              <w:softHyphen/>
              <w:t>ing</w:t>
            </w:r>
            <w:r w:rsidRPr="00CB52D0">
              <w:t xml:space="preserve"> som bygger på kapitaltäck</w:t>
            </w:r>
            <w:r w:rsidRPr="00CB52D0">
              <w:softHyphen/>
              <w:t>ningsdirektivet,</w:t>
            </w:r>
          </w:p>
          <w:p w14:paraId="06C77A2E" w14:textId="77777777" w:rsidR="00224569" w:rsidRPr="00CB52D0" w:rsidRDefault="00224569" w:rsidP="00224569">
            <w:pPr>
              <w:pStyle w:val="Brdtextmedindrag"/>
            </w:pPr>
          </w:p>
        </w:tc>
        <w:tc>
          <w:tcPr>
            <w:tcW w:w="2500" w:type="pct"/>
            <w:shd w:val="clear" w:color="auto" w:fill="auto"/>
            <w:tcMar>
              <w:right w:w="0" w:type="dxa"/>
            </w:tcMar>
          </w:tcPr>
          <w:p w14:paraId="2DA6E312" w14:textId="77777777" w:rsidR="00224569" w:rsidRPr="00CB52D0" w:rsidRDefault="00B659D8" w:rsidP="00224569">
            <w:pPr>
              <w:pStyle w:val="Brdtextmedindrag"/>
            </w:pPr>
            <w:r w:rsidRPr="00CB52D0">
              <w:t>1. företag som står under till</w:t>
            </w:r>
            <w:r w:rsidRPr="00CB52D0">
              <w:softHyphen/>
              <w:t xml:space="preserve">syn utifrån sin konsoliderade situation enligt denna lag eller </w:t>
            </w:r>
            <w:r w:rsidRPr="00CB52D0">
              <w:rPr>
                <w:spacing w:val="-4"/>
              </w:rPr>
              <w:t>enligt en utländsk offentlig regler</w:t>
            </w:r>
            <w:r w:rsidRPr="00CB52D0">
              <w:rPr>
                <w:spacing w:val="-4"/>
              </w:rPr>
              <w:softHyphen/>
              <w:t>ing</w:t>
            </w:r>
            <w:r w:rsidRPr="00CB52D0">
              <w:t xml:space="preserve"> som bygger på kapitaltäck</w:t>
            </w:r>
            <w:r w:rsidRPr="00CB52D0">
              <w:softHyphen/>
              <w:t>ni</w:t>
            </w:r>
            <w:r w:rsidRPr="00CB52D0">
              <w:rPr>
                <w:spacing w:val="-4"/>
              </w:rPr>
              <w:t xml:space="preserve">ngsdirektivet </w:t>
            </w:r>
            <w:r w:rsidRPr="00CB52D0">
              <w:rPr>
                <w:i/>
                <w:spacing w:val="-4"/>
              </w:rPr>
              <w:t>eller värdepappers</w:t>
            </w:r>
            <w:r w:rsidRPr="00CB52D0">
              <w:rPr>
                <w:i/>
                <w:spacing w:val="-4"/>
              </w:rPr>
              <w:softHyphen/>
              <w:t>bolagsdirektivet eller företag som ingår i en företagsgrupp på vilken ett</w:t>
            </w:r>
            <w:r w:rsidRPr="00CB52D0">
              <w:rPr>
                <w:i/>
              </w:rPr>
              <w:t xml:space="preserve"> beslut enligt artikel 8 i värdepap</w:t>
            </w:r>
            <w:r w:rsidRPr="00CB52D0">
              <w:rPr>
                <w:i/>
              </w:rPr>
              <w:softHyphen/>
              <w:t>persbolagsförordningen har fattats</w:t>
            </w:r>
            <w:r w:rsidRPr="00CB52D0">
              <w:t>,</w:t>
            </w:r>
          </w:p>
        </w:tc>
      </w:tr>
      <w:tr w:rsidR="00224569" w:rsidRPr="00CB52D0" w14:paraId="7628A392" w14:textId="77777777" w:rsidTr="00224569">
        <w:tc>
          <w:tcPr>
            <w:tcW w:w="2500" w:type="pct"/>
            <w:shd w:val="clear" w:color="auto" w:fill="auto"/>
            <w:tcMar>
              <w:left w:w="0" w:type="dxa"/>
            </w:tcMar>
          </w:tcPr>
          <w:p w14:paraId="267690F3" w14:textId="77777777" w:rsidR="00224569" w:rsidRPr="00CB52D0" w:rsidRDefault="00B659D8" w:rsidP="00224569">
            <w:pPr>
              <w:pStyle w:val="Brdtextmedindrag"/>
            </w:pPr>
            <w:r w:rsidRPr="00CB52D0">
              <w:t>2. andra dotterföretag till ett institut eller ett finansiellt hold</w:t>
            </w:r>
            <w:r w:rsidRPr="00CB52D0">
              <w:softHyphen/>
              <w:t xml:space="preserve">ingföretag </w:t>
            </w:r>
            <w:r w:rsidRPr="00CB52D0">
              <w:rPr>
                <w:i/>
              </w:rPr>
              <w:t>eller</w:t>
            </w:r>
            <w:r w:rsidRPr="00CB52D0">
              <w:t xml:space="preserve"> ett blandat finan</w:t>
            </w:r>
            <w:r w:rsidRPr="00CB52D0">
              <w:softHyphen/>
            </w:r>
            <w:r w:rsidRPr="00CB52D0">
              <w:lastRenderedPageBreak/>
              <w:t>siellt holdingföretag än de som avses i 1,</w:t>
            </w:r>
          </w:p>
        </w:tc>
        <w:tc>
          <w:tcPr>
            <w:tcW w:w="2500" w:type="pct"/>
            <w:shd w:val="clear" w:color="auto" w:fill="auto"/>
            <w:tcMar>
              <w:right w:w="0" w:type="dxa"/>
            </w:tcMar>
          </w:tcPr>
          <w:p w14:paraId="2DA38B6D" w14:textId="77777777" w:rsidR="00224569" w:rsidRPr="00CB52D0" w:rsidRDefault="00B659D8" w:rsidP="00224569">
            <w:pPr>
              <w:pStyle w:val="Brdtextmedindrag"/>
            </w:pPr>
            <w:r w:rsidRPr="00CB52D0">
              <w:lastRenderedPageBreak/>
              <w:t>2. andra dotterföretag till ett institut eller ett finansiellt hold</w:t>
            </w:r>
            <w:r w:rsidRPr="00CB52D0">
              <w:softHyphen/>
              <w:t>ingföretag</w:t>
            </w:r>
            <w:r w:rsidRPr="00CB52D0">
              <w:rPr>
                <w:i/>
              </w:rPr>
              <w:t xml:space="preserve">, </w:t>
            </w:r>
            <w:r w:rsidRPr="00CB52D0">
              <w:t xml:space="preserve">ett blandat finansiellt </w:t>
            </w:r>
            <w:r w:rsidRPr="00CB52D0">
              <w:lastRenderedPageBreak/>
              <w:t xml:space="preserve">holdingföretag </w:t>
            </w:r>
            <w:r w:rsidRPr="00CB52D0">
              <w:rPr>
                <w:i/>
              </w:rPr>
              <w:t>eller ett värde</w:t>
            </w:r>
            <w:r w:rsidRPr="00CB52D0">
              <w:rPr>
                <w:i/>
              </w:rPr>
              <w:softHyphen/>
              <w:t>pap</w:t>
            </w:r>
            <w:r w:rsidRPr="00CB52D0">
              <w:rPr>
                <w:i/>
              </w:rPr>
              <w:softHyphen/>
              <w:t xml:space="preserve">persinriktat holdingföretag </w:t>
            </w:r>
            <w:r w:rsidRPr="00CB52D0">
              <w:t>än de som avses i 1,</w:t>
            </w:r>
          </w:p>
        </w:tc>
      </w:tr>
    </w:tbl>
    <w:p w14:paraId="1018031D" w14:textId="77777777" w:rsidR="00224569" w:rsidRPr="00CB52D0" w:rsidRDefault="00B659D8" w:rsidP="00224569">
      <w:pPr>
        <w:pStyle w:val="Brdtextmedindrag"/>
      </w:pPr>
      <w:r w:rsidRPr="00CB52D0">
        <w:lastRenderedPageBreak/>
        <w:t>3. holdingföretag med blandad verksamhet och dotterföretag till holdingföretag med blandad verksamhet,</w:t>
      </w:r>
    </w:p>
    <w:p w14:paraId="043C38BE" w14:textId="77777777" w:rsidR="00224569" w:rsidRPr="00CB52D0" w:rsidRDefault="00B659D8" w:rsidP="00224569">
      <w:pPr>
        <w:pStyle w:val="Brdtextmedindrag"/>
      </w:pPr>
      <w:r w:rsidRPr="00CB52D0">
        <w:t>4. blandade finansiella holdingföretag, och</w:t>
      </w:r>
    </w:p>
    <w:tbl>
      <w:tblPr>
        <w:tblW w:w="5000" w:type="pct"/>
        <w:tblLook w:val="0000" w:firstRow="0" w:lastRow="0" w:firstColumn="0" w:lastColumn="0" w:noHBand="0" w:noVBand="0"/>
      </w:tblPr>
      <w:tblGrid>
        <w:gridCol w:w="2948"/>
        <w:gridCol w:w="2949"/>
      </w:tblGrid>
      <w:tr w:rsidR="00224569" w:rsidRPr="00CB52D0" w14:paraId="73971227" w14:textId="77777777" w:rsidTr="00224569">
        <w:tc>
          <w:tcPr>
            <w:tcW w:w="2500" w:type="pct"/>
            <w:shd w:val="clear" w:color="auto" w:fill="auto"/>
            <w:tcMar>
              <w:left w:w="0" w:type="dxa"/>
            </w:tcMar>
          </w:tcPr>
          <w:p w14:paraId="15599643" w14:textId="77777777" w:rsidR="00224569" w:rsidRPr="00CB52D0" w:rsidRDefault="00B659D8" w:rsidP="00224569">
            <w:pPr>
              <w:pStyle w:val="Brdtextmedindrag"/>
            </w:pPr>
            <w:r w:rsidRPr="00CB52D0">
              <w:t xml:space="preserve">5. företag som fått i uppdrag av ett institut eller ett finansiellt holdingföretag, holdingföretag med blandad verksamhet </w:t>
            </w:r>
            <w:r w:rsidRPr="00CB52D0">
              <w:rPr>
                <w:i/>
              </w:rPr>
              <w:t>eller</w:t>
            </w:r>
            <w:r w:rsidRPr="00CB52D0">
              <w:t xml:space="preserve"> blandat finansiellt holding</w:t>
            </w:r>
            <w:r w:rsidRPr="00CB52D0">
              <w:softHyphen/>
              <w:t>före</w:t>
            </w:r>
            <w:r w:rsidRPr="00CB52D0">
              <w:softHyphen/>
              <w:t>tag att utföra ett visst arbete eller vissa funktioner.</w:t>
            </w:r>
          </w:p>
          <w:p w14:paraId="28E63586" w14:textId="77777777" w:rsidR="00224569" w:rsidRPr="00CB52D0" w:rsidRDefault="00224569" w:rsidP="00224569">
            <w:pPr>
              <w:pStyle w:val="Brdtextmedindrag"/>
            </w:pPr>
          </w:p>
        </w:tc>
        <w:tc>
          <w:tcPr>
            <w:tcW w:w="2500" w:type="pct"/>
            <w:shd w:val="clear" w:color="auto" w:fill="auto"/>
            <w:tcMar>
              <w:right w:w="0" w:type="dxa"/>
            </w:tcMar>
          </w:tcPr>
          <w:p w14:paraId="22A01D77" w14:textId="77777777" w:rsidR="00224569" w:rsidRPr="00CB52D0" w:rsidRDefault="00B659D8" w:rsidP="00224569">
            <w:pPr>
              <w:pStyle w:val="Brdtextmedindrag"/>
            </w:pPr>
            <w:r w:rsidRPr="00CB52D0">
              <w:t>5.</w:t>
            </w:r>
            <w:r w:rsidRPr="00CB52D0">
              <w:rPr>
                <w:i/>
              </w:rPr>
              <w:t> </w:t>
            </w:r>
            <w:r w:rsidRPr="00CB52D0">
              <w:t>företag som fått i uppdrag av ett institut eller ett finansiellt holdingföretag, holdingföretag med blandad verksamhet</w:t>
            </w:r>
            <w:r w:rsidRPr="00CB52D0">
              <w:rPr>
                <w:i/>
              </w:rPr>
              <w:t>,</w:t>
            </w:r>
            <w:r w:rsidRPr="00CB52D0">
              <w:t xml:space="preserve"> blan</w:t>
            </w:r>
            <w:r w:rsidRPr="00CB52D0">
              <w:softHyphen/>
            </w:r>
            <w:r w:rsidRPr="00CB52D0">
              <w:rPr>
                <w:spacing w:val="-4"/>
              </w:rPr>
              <w:t>dat finansiellt holdingföre</w:t>
            </w:r>
            <w:r w:rsidRPr="00CB52D0">
              <w:rPr>
                <w:spacing w:val="-4"/>
              </w:rPr>
              <w:softHyphen/>
              <w:t xml:space="preserve">tag </w:t>
            </w:r>
            <w:r w:rsidRPr="00CB52D0">
              <w:rPr>
                <w:i/>
                <w:spacing w:val="-4"/>
              </w:rPr>
              <w:t>eller värdepappersinriktat holding</w:t>
            </w:r>
            <w:r w:rsidRPr="00CB52D0">
              <w:rPr>
                <w:i/>
                <w:spacing w:val="-4"/>
              </w:rPr>
              <w:softHyphen/>
              <w:t>företag</w:t>
            </w:r>
            <w:r w:rsidRPr="00CB52D0">
              <w:rPr>
                <w:i/>
              </w:rPr>
              <w:t xml:space="preserve"> </w:t>
            </w:r>
            <w:r w:rsidRPr="00CB52D0">
              <w:t>att utföra ett visst arbete eller vissa funktioner.</w:t>
            </w:r>
          </w:p>
        </w:tc>
      </w:tr>
    </w:tbl>
    <w:p w14:paraId="05A05DA7" w14:textId="77777777" w:rsidR="00224569" w:rsidRPr="00CB52D0" w:rsidRDefault="00B659D8" w:rsidP="00224569">
      <w:pPr>
        <w:pStyle w:val="Brdtextmedindrag"/>
      </w:pPr>
      <w:r w:rsidRPr="00CB52D0">
        <w:t>Om företaget inte lämnar upplysningarna till Finansinspek</w:t>
      </w:r>
      <w:r w:rsidRPr="00CB52D0">
        <w:softHyphen/>
        <w:t xml:space="preserve">tionen, får inspektionen förelägga företaget att göra det. </w:t>
      </w:r>
    </w:p>
    <w:p w14:paraId="74359054" w14:textId="77777777" w:rsidR="00224569" w:rsidRPr="00CB52D0" w:rsidRDefault="00B659D8" w:rsidP="00224569">
      <w:pPr>
        <w:pStyle w:val="Brdtext"/>
        <w:spacing w:before="270"/>
        <w:jc w:val="center"/>
      </w:pPr>
      <w:r w:rsidRPr="00CB52D0">
        <w:t>4 §</w:t>
      </w:r>
    </w:p>
    <w:tbl>
      <w:tblPr>
        <w:tblW w:w="5000" w:type="pct"/>
        <w:tblLook w:val="0000" w:firstRow="0" w:lastRow="0" w:firstColumn="0" w:lastColumn="0" w:noHBand="0" w:noVBand="0"/>
      </w:tblPr>
      <w:tblGrid>
        <w:gridCol w:w="2948"/>
        <w:gridCol w:w="2949"/>
      </w:tblGrid>
      <w:tr w:rsidR="00224569" w:rsidRPr="00CB52D0" w14:paraId="01A996C1" w14:textId="77777777" w:rsidTr="00224569">
        <w:tc>
          <w:tcPr>
            <w:tcW w:w="2500" w:type="pct"/>
            <w:shd w:val="clear" w:color="auto" w:fill="auto"/>
            <w:tcMar>
              <w:left w:w="0" w:type="dxa"/>
            </w:tcMar>
          </w:tcPr>
          <w:p w14:paraId="45EEDD5A" w14:textId="77777777" w:rsidR="00224569" w:rsidRPr="00CB52D0" w:rsidRDefault="00B659D8" w:rsidP="00224569">
            <w:pPr>
              <w:pStyle w:val="Brdtextmedindrag"/>
            </w:pPr>
            <w:r w:rsidRPr="00CB52D0">
              <w:t>Finansinspektionen får hän</w:t>
            </w:r>
            <w:r w:rsidRPr="00CB52D0">
              <w:softHyphen/>
              <w:t>skjuta frågor som rör ett för</w:t>
            </w:r>
            <w:r w:rsidRPr="00CB52D0">
              <w:softHyphen/>
              <w:t>farande av en annan behörig myndighet inom EES till Euro</w:t>
            </w:r>
            <w:r w:rsidRPr="00CB52D0">
              <w:softHyphen/>
            </w:r>
            <w:r w:rsidRPr="00CB52D0">
              <w:rPr>
                <w:spacing w:val="-4"/>
              </w:rPr>
              <w:t>peiska bankmyndigheten för tvist</w:t>
            </w:r>
            <w:r w:rsidRPr="00CB52D0">
              <w:rPr>
                <w:spacing w:val="-4"/>
              </w:rPr>
              <w:softHyphen/>
              <w:t>lösning</w:t>
            </w:r>
            <w:r w:rsidRPr="00CB52D0">
              <w:t xml:space="preserve"> i de fall som framgår av artiklarna 112.2, 116 och 133 i kapitaltäcknings</w:t>
            </w:r>
            <w:r w:rsidRPr="00CB52D0">
              <w:softHyphen/>
              <w:t>direktivet.</w:t>
            </w:r>
          </w:p>
        </w:tc>
        <w:tc>
          <w:tcPr>
            <w:tcW w:w="2500" w:type="pct"/>
            <w:shd w:val="clear" w:color="auto" w:fill="auto"/>
            <w:tcMar>
              <w:right w:w="0" w:type="dxa"/>
            </w:tcMar>
          </w:tcPr>
          <w:p w14:paraId="77AEA2D4" w14:textId="77777777" w:rsidR="00224569" w:rsidRPr="00CB52D0" w:rsidRDefault="00B659D8" w:rsidP="00224569">
            <w:pPr>
              <w:pStyle w:val="Brdtextmedindrag"/>
            </w:pPr>
            <w:r w:rsidRPr="00CB52D0">
              <w:t>Finansinspektionen får hän</w:t>
            </w:r>
            <w:r w:rsidRPr="00CB52D0">
              <w:softHyphen/>
              <w:t>skjuta frågor som rör ett för</w:t>
            </w:r>
            <w:r w:rsidRPr="00CB52D0">
              <w:softHyphen/>
              <w:t>farande av en annan behörig myndighet inom EES till Euro</w:t>
            </w:r>
            <w:r w:rsidRPr="00CB52D0">
              <w:softHyphen/>
            </w:r>
            <w:r w:rsidRPr="00CB52D0">
              <w:rPr>
                <w:spacing w:val="-4"/>
              </w:rPr>
              <w:t>peiska bankmyndigheten för tvist</w:t>
            </w:r>
            <w:r w:rsidRPr="00CB52D0">
              <w:rPr>
                <w:spacing w:val="-4"/>
              </w:rPr>
              <w:softHyphen/>
              <w:t>lösning</w:t>
            </w:r>
            <w:r w:rsidRPr="00CB52D0">
              <w:t xml:space="preserve"> i de fall som framgår av artiklarna 112.2, 116 och 133 i kapitaltäckningsdirektivet </w:t>
            </w:r>
            <w:r w:rsidRPr="00CB52D0">
              <w:rPr>
                <w:i/>
              </w:rPr>
              <w:t>och arti</w:t>
            </w:r>
            <w:r w:rsidRPr="00CB52D0">
              <w:rPr>
                <w:i/>
              </w:rPr>
              <w:softHyphen/>
            </w:r>
            <w:r w:rsidRPr="00CB52D0">
              <w:rPr>
                <w:i/>
              </w:rPr>
              <w:softHyphen/>
            </w:r>
            <w:r w:rsidRPr="00CB52D0">
              <w:rPr>
                <w:i/>
              </w:rPr>
              <w:softHyphen/>
              <w:t>kel 48 i värdepappersbolags</w:t>
            </w:r>
            <w:r w:rsidRPr="00CB52D0">
              <w:rPr>
                <w:i/>
              </w:rPr>
              <w:softHyphen/>
              <w:t>direktivet</w:t>
            </w:r>
            <w:r w:rsidRPr="00CB52D0">
              <w:t>.</w:t>
            </w:r>
          </w:p>
        </w:tc>
      </w:tr>
    </w:tbl>
    <w:p w14:paraId="620927C7" w14:textId="77777777" w:rsidR="00224569" w:rsidRPr="00CB52D0" w:rsidRDefault="00B659D8" w:rsidP="00224569">
      <w:pPr>
        <w:pStyle w:val="Brdtext"/>
        <w:spacing w:before="270"/>
        <w:jc w:val="center"/>
      </w:pPr>
      <w:r w:rsidRPr="00CB52D0">
        <w:t>5 §</w:t>
      </w:r>
    </w:p>
    <w:tbl>
      <w:tblPr>
        <w:tblW w:w="5000" w:type="pct"/>
        <w:tblLook w:val="0000" w:firstRow="0" w:lastRow="0" w:firstColumn="0" w:lastColumn="0" w:noHBand="0" w:noVBand="0"/>
      </w:tblPr>
      <w:tblGrid>
        <w:gridCol w:w="2948"/>
        <w:gridCol w:w="2949"/>
      </w:tblGrid>
      <w:tr w:rsidR="00224569" w:rsidRPr="00105AC9" w14:paraId="19302F57" w14:textId="77777777" w:rsidTr="00224569">
        <w:tc>
          <w:tcPr>
            <w:tcW w:w="2500" w:type="pct"/>
            <w:shd w:val="clear" w:color="auto" w:fill="auto"/>
            <w:tcMar>
              <w:left w:w="0" w:type="dxa"/>
            </w:tcMar>
          </w:tcPr>
          <w:p w14:paraId="1447E9F1" w14:textId="77777777" w:rsidR="00224569" w:rsidRPr="00105AC9" w:rsidRDefault="00B659D8" w:rsidP="00224569">
            <w:pPr>
              <w:pStyle w:val="Brdtextmedindrag"/>
            </w:pPr>
            <w:r w:rsidRPr="00105AC9">
              <w:t>Finansinspektionen får även hänskjuta sådana frågor som av</w:t>
            </w:r>
            <w:r w:rsidRPr="00105AC9">
              <w:softHyphen/>
              <w:t>ses i 4 § till Europeiska bank</w:t>
            </w:r>
            <w:r w:rsidRPr="00105AC9">
              <w:softHyphen/>
              <w:t xml:space="preserve">myndigheten för tvistlösning i </w:t>
            </w:r>
            <w:r w:rsidRPr="00105AC9">
              <w:rPr>
                <w:spacing w:val="-4"/>
              </w:rPr>
              <w:t xml:space="preserve">enlighet med artiklarna 41.2, 43.5, </w:t>
            </w:r>
            <w:r w:rsidRPr="00105AC9">
              <w:t>50.4 och 51.2 i kapitaltäcknings</w:t>
            </w:r>
            <w:r w:rsidRPr="00105AC9">
              <w:softHyphen/>
              <w:t>direktivet.</w:t>
            </w:r>
          </w:p>
        </w:tc>
        <w:tc>
          <w:tcPr>
            <w:tcW w:w="2500" w:type="pct"/>
            <w:shd w:val="clear" w:color="auto" w:fill="auto"/>
            <w:tcMar>
              <w:right w:w="0" w:type="dxa"/>
            </w:tcMar>
          </w:tcPr>
          <w:p w14:paraId="25E69007" w14:textId="77777777" w:rsidR="00224569" w:rsidRPr="00B36627" w:rsidRDefault="00B659D8" w:rsidP="00224569">
            <w:pPr>
              <w:pStyle w:val="Brdtextmedindrag"/>
            </w:pPr>
            <w:r w:rsidRPr="00BD5D70">
              <w:t>Finansinsp</w:t>
            </w:r>
            <w:r w:rsidRPr="00B36627">
              <w:t>ektionen får även hänskjuta sådana frågor som av</w:t>
            </w:r>
            <w:r w:rsidRPr="00B36627">
              <w:softHyphen/>
              <w:t>ses i 4 § till Europeiska bank</w:t>
            </w:r>
            <w:r w:rsidRPr="00B36627">
              <w:softHyphen/>
              <w:t xml:space="preserve">myndigheten för tvistlösning i </w:t>
            </w:r>
            <w:r w:rsidRPr="00B36627">
              <w:rPr>
                <w:spacing w:val="-4"/>
              </w:rPr>
              <w:t>enlighet med artiklarna 41.2, 43.5,</w:t>
            </w:r>
            <w:r w:rsidRPr="00B36627">
              <w:t xml:space="preserve"> 50.4 och 51.2 i kapitaltäck</w:t>
            </w:r>
            <w:r w:rsidRPr="00B36627">
              <w:softHyphen/>
              <w:t>nings</w:t>
            </w:r>
            <w:r w:rsidRPr="00B36627">
              <w:softHyphen/>
              <w:t>dir</w:t>
            </w:r>
            <w:r w:rsidRPr="00B36627">
              <w:rPr>
                <w:spacing w:val="-4"/>
              </w:rPr>
              <w:t xml:space="preserve">ektivet </w:t>
            </w:r>
            <w:r w:rsidRPr="00B36627">
              <w:rPr>
                <w:i/>
                <w:spacing w:val="-4"/>
              </w:rPr>
              <w:t>och artikel 13.5 i värde</w:t>
            </w:r>
            <w:r w:rsidRPr="00B36627">
              <w:rPr>
                <w:i/>
                <w:spacing w:val="-4"/>
              </w:rPr>
              <w:softHyphen/>
              <w:t>pappersbolagsdirektivet</w:t>
            </w:r>
            <w:r w:rsidRPr="00B36627">
              <w:t>.</w:t>
            </w:r>
          </w:p>
        </w:tc>
      </w:tr>
    </w:tbl>
    <w:p w14:paraId="6894EB6E" w14:textId="77777777" w:rsidR="00224569" w:rsidRPr="00105AC9" w:rsidRDefault="00B659D8" w:rsidP="00224569">
      <w:pPr>
        <w:pStyle w:val="Brdtext"/>
        <w:spacing w:before="270"/>
        <w:jc w:val="center"/>
      </w:pPr>
      <w:r w:rsidRPr="00105AC9">
        <w:t>8 §</w:t>
      </w:r>
    </w:p>
    <w:p w14:paraId="3418B819" w14:textId="77777777" w:rsidR="00224569" w:rsidRDefault="00B659D8" w:rsidP="00224569">
      <w:pPr>
        <w:pStyle w:val="Brdtextmedindrag"/>
      </w:pPr>
      <w:r w:rsidRPr="00105AC9">
        <w:t>Finansinspektionen får, när inspektionen anser att det behövs för tillsynen, göra undersökningar hos</w:t>
      </w:r>
    </w:p>
    <w:tbl>
      <w:tblPr>
        <w:tblW w:w="5000" w:type="pct"/>
        <w:tblCellMar>
          <w:left w:w="125" w:type="dxa"/>
          <w:right w:w="125" w:type="dxa"/>
        </w:tblCellMar>
        <w:tblLook w:val="0600" w:firstRow="0" w:lastRow="0" w:firstColumn="0" w:lastColumn="0" w:noHBand="1" w:noVBand="1"/>
      </w:tblPr>
      <w:tblGrid>
        <w:gridCol w:w="2948"/>
        <w:gridCol w:w="2949"/>
      </w:tblGrid>
      <w:tr w:rsidR="00224569" w14:paraId="59FDB486" w14:textId="77777777" w:rsidTr="00224569">
        <w:tc>
          <w:tcPr>
            <w:tcW w:w="2500" w:type="pct"/>
            <w:shd w:val="clear" w:color="auto" w:fill="auto"/>
            <w:tcMar>
              <w:left w:w="0" w:type="dxa"/>
            </w:tcMar>
          </w:tcPr>
          <w:p w14:paraId="335B6875" w14:textId="77777777" w:rsidR="00224569" w:rsidRDefault="00B659D8" w:rsidP="00224569">
            <w:pPr>
              <w:pStyle w:val="Brdtextmedindrag"/>
            </w:pPr>
            <w:r w:rsidRPr="00105AC9">
              <w:t>1. företag som enligt 7 § ska lämna uppgifter samt hos finan</w:t>
            </w:r>
            <w:r w:rsidRPr="00105AC9">
              <w:softHyphen/>
              <w:t xml:space="preserve">siella </w:t>
            </w:r>
            <w:r w:rsidRPr="000E6ADC">
              <w:t>holdingföretag, holding</w:t>
            </w:r>
            <w:r w:rsidRPr="000E6ADC">
              <w:softHyphen/>
              <w:t xml:space="preserve">företag med blandad verksamhet </w:t>
            </w:r>
            <w:r w:rsidRPr="000E6ADC">
              <w:rPr>
                <w:i/>
              </w:rPr>
              <w:t>och</w:t>
            </w:r>
            <w:r w:rsidRPr="000E6ADC">
              <w:t xml:space="preserve"> blandade finansiella holding</w:t>
            </w:r>
            <w:r w:rsidRPr="000E6ADC">
              <w:softHyphen/>
              <w:t>företag för att kontrollera den g</w:t>
            </w:r>
            <w:r w:rsidRPr="000E6ADC">
              <w:rPr>
                <w:spacing w:val="-4"/>
              </w:rPr>
              <w:t>ruppbaserade redovisningen eller</w:t>
            </w:r>
            <w:r w:rsidRPr="000E6ADC">
              <w:t xml:space="preserve"> </w:t>
            </w:r>
            <w:r w:rsidRPr="000E6ADC">
              <w:lastRenderedPageBreak/>
              <w:t>sa</w:t>
            </w:r>
            <w:r w:rsidRPr="000E6ADC">
              <w:rPr>
                <w:spacing w:val="-2"/>
              </w:rPr>
              <w:t>mlade informationen som före</w:t>
            </w:r>
            <w:r w:rsidRPr="000E6ADC">
              <w:rPr>
                <w:spacing w:val="-2"/>
              </w:rPr>
              <w:softHyphen/>
              <w:t>tagen</w:t>
            </w:r>
            <w:r w:rsidRPr="000E6ADC">
              <w:t xml:space="preserve"> är skyldiga att lämna,</w:t>
            </w:r>
          </w:p>
        </w:tc>
        <w:tc>
          <w:tcPr>
            <w:tcW w:w="2500" w:type="pct"/>
            <w:shd w:val="clear" w:color="auto" w:fill="auto"/>
            <w:tcMar>
              <w:right w:w="0" w:type="dxa"/>
            </w:tcMar>
          </w:tcPr>
          <w:p w14:paraId="54C30E05" w14:textId="77777777" w:rsidR="00224569" w:rsidRDefault="00B659D8" w:rsidP="00224569">
            <w:pPr>
              <w:pStyle w:val="Brdtextmedindrag"/>
            </w:pPr>
            <w:r w:rsidRPr="00BD5D70">
              <w:lastRenderedPageBreak/>
              <w:t>1. </w:t>
            </w:r>
            <w:r w:rsidRPr="00B36627">
              <w:t>företag som enligt 7 § ska lämna uppgifter samt hos finan</w:t>
            </w:r>
            <w:r w:rsidRPr="00B36627">
              <w:softHyphen/>
              <w:t>siella holdingföretag, holding</w:t>
            </w:r>
            <w:r w:rsidRPr="00B36627">
              <w:softHyphen/>
            </w:r>
            <w:r w:rsidRPr="00B36627">
              <w:rPr>
                <w:spacing w:val="-4"/>
              </w:rPr>
              <w:t>företag med blandad verksamhet</w:t>
            </w:r>
            <w:r w:rsidRPr="00B36627">
              <w:rPr>
                <w:i/>
                <w:iCs/>
              </w:rPr>
              <w:t>,</w:t>
            </w:r>
            <w:r w:rsidRPr="00B36627">
              <w:t xml:space="preserve"> blandade finansiella </w:t>
            </w:r>
            <w:r w:rsidRPr="00B36627">
              <w:rPr>
                <w:spacing w:val="-4"/>
              </w:rPr>
              <w:t>holding</w:t>
            </w:r>
            <w:r w:rsidRPr="00B36627">
              <w:rPr>
                <w:spacing w:val="-4"/>
              </w:rPr>
              <w:softHyphen/>
              <w:t xml:space="preserve">företag </w:t>
            </w:r>
            <w:r w:rsidRPr="00B36627">
              <w:rPr>
                <w:i/>
                <w:spacing w:val="-4"/>
              </w:rPr>
              <w:t>och värdepappersinriktade</w:t>
            </w:r>
            <w:r w:rsidRPr="00B36627">
              <w:rPr>
                <w:i/>
              </w:rPr>
              <w:t xml:space="preserve"> holding</w:t>
            </w:r>
            <w:r>
              <w:rPr>
                <w:i/>
              </w:rPr>
              <w:softHyphen/>
            </w:r>
            <w:r w:rsidRPr="00B36627">
              <w:rPr>
                <w:i/>
              </w:rPr>
              <w:t xml:space="preserve">företag </w:t>
            </w:r>
            <w:r w:rsidRPr="00B36627">
              <w:t>för att kontrollera d</w:t>
            </w:r>
            <w:r w:rsidRPr="00B36627">
              <w:rPr>
                <w:spacing w:val="-4"/>
              </w:rPr>
              <w:t>en gruppbaserade redovisningen</w:t>
            </w:r>
            <w:r w:rsidRPr="008E1321">
              <w:t xml:space="preserve"> eller </w:t>
            </w:r>
            <w:r w:rsidRPr="008E1321">
              <w:lastRenderedPageBreak/>
              <w:t>samlade informationen som företagen är skyldiga att lämna,</w:t>
            </w:r>
          </w:p>
        </w:tc>
      </w:tr>
    </w:tbl>
    <w:p w14:paraId="7503694B" w14:textId="77777777" w:rsidR="00224569" w:rsidRPr="00105AC9" w:rsidRDefault="00B659D8" w:rsidP="00224569">
      <w:pPr>
        <w:pStyle w:val="Brdtextmedindrag"/>
      </w:pPr>
      <w:r w:rsidRPr="00105AC9">
        <w:lastRenderedPageBreak/>
        <w:t>2. företag som har fått i uppdrag av ett institut eller ett hold</w:t>
      </w:r>
      <w:r w:rsidRPr="00105AC9">
        <w:softHyphen/>
        <w:t>ingföretag som avses i 1 att utföra ett visst arbete eller vissa funk</w:t>
      </w:r>
      <w:r w:rsidRPr="00105AC9">
        <w:softHyphen/>
        <w:t>tioner, och</w:t>
      </w:r>
    </w:p>
    <w:p w14:paraId="1EEB62AD" w14:textId="77777777" w:rsidR="00224569" w:rsidRPr="00105AC9" w:rsidRDefault="00B659D8" w:rsidP="00224569">
      <w:pPr>
        <w:pStyle w:val="Brdtextmedindrag"/>
      </w:pPr>
      <w:r w:rsidRPr="00105AC9">
        <w:t>3. företag som ingår i en grupp som Finansinspektionen enligt 4 kap. 1 § ska utöva tillsyn över.</w:t>
      </w:r>
    </w:p>
    <w:p w14:paraId="47354736" w14:textId="77777777" w:rsidR="00224569" w:rsidRPr="00105AC9" w:rsidRDefault="00B659D8" w:rsidP="00224569">
      <w:pPr>
        <w:pStyle w:val="Brdtext"/>
        <w:spacing w:before="270"/>
        <w:jc w:val="center"/>
      </w:pPr>
      <w:r w:rsidRPr="00105AC9">
        <w:t>10 §</w:t>
      </w:r>
    </w:p>
    <w:tbl>
      <w:tblPr>
        <w:tblW w:w="5000" w:type="pct"/>
        <w:tblLook w:val="0000" w:firstRow="0" w:lastRow="0" w:firstColumn="0" w:lastColumn="0" w:noHBand="0" w:noVBand="0"/>
      </w:tblPr>
      <w:tblGrid>
        <w:gridCol w:w="2948"/>
        <w:gridCol w:w="2949"/>
      </w:tblGrid>
      <w:tr w:rsidR="00224569" w:rsidRPr="00105AC9" w14:paraId="7D771A18" w14:textId="77777777" w:rsidTr="00224569">
        <w:tc>
          <w:tcPr>
            <w:tcW w:w="2500" w:type="pct"/>
            <w:shd w:val="clear" w:color="auto" w:fill="auto"/>
            <w:tcMar>
              <w:left w:w="0" w:type="dxa"/>
            </w:tcMar>
          </w:tcPr>
          <w:p w14:paraId="61F9BD94" w14:textId="77777777" w:rsidR="00224569" w:rsidRPr="00105AC9" w:rsidRDefault="00B659D8" w:rsidP="00224569">
            <w:pPr>
              <w:pStyle w:val="Brdtextmedindrag"/>
            </w:pPr>
            <w:r w:rsidRPr="00105AC9">
              <w:t>En styrelseledamot eller be</w:t>
            </w:r>
            <w:r w:rsidRPr="00105AC9">
              <w:softHyphen/>
              <w:t>fattningshavare hos ett finan</w:t>
            </w:r>
            <w:r w:rsidRPr="00105AC9">
              <w:softHyphen/>
              <w:t xml:space="preserve">siellt holdingföretag </w:t>
            </w:r>
            <w:r w:rsidRPr="00105AC9">
              <w:rPr>
                <w:i/>
              </w:rPr>
              <w:t>eller</w:t>
            </w:r>
            <w:r w:rsidRPr="00105AC9">
              <w:t xml:space="preserve"> ett blandat finansiellt holdingföre</w:t>
            </w:r>
            <w:r w:rsidRPr="00105AC9">
              <w:softHyphen/>
              <w:t>tag som i den egenskapen får kunskap om affärsförhållanden i ett företag som enligt 7 § ska lämna uppgifter, får inte obehö</w:t>
            </w:r>
            <w:r w:rsidRPr="00105AC9">
              <w:softHyphen/>
              <w:t>rigen röja vad han eller hon fått veta och inte heller utnyttja kun</w:t>
            </w:r>
            <w:r w:rsidRPr="00105AC9">
              <w:softHyphen/>
              <w:t>skapen i strid med det upp</w:t>
            </w:r>
            <w:r w:rsidRPr="00105AC9">
              <w:softHyphen/>
              <w:t>gifts</w:t>
            </w:r>
            <w:r w:rsidRPr="00105AC9">
              <w:softHyphen/>
              <w:t>lämnande företagets intresse.</w:t>
            </w:r>
          </w:p>
        </w:tc>
        <w:tc>
          <w:tcPr>
            <w:tcW w:w="2500" w:type="pct"/>
            <w:shd w:val="clear" w:color="auto" w:fill="auto"/>
            <w:tcMar>
              <w:right w:w="0" w:type="dxa"/>
            </w:tcMar>
          </w:tcPr>
          <w:p w14:paraId="44EAC43C" w14:textId="77777777" w:rsidR="00224569" w:rsidRPr="00105AC9" w:rsidRDefault="00B659D8" w:rsidP="00224569">
            <w:pPr>
              <w:pStyle w:val="Brdtextmedindrag"/>
            </w:pPr>
            <w:r w:rsidRPr="00105AC9">
              <w:t>En styrelseledamot eller be</w:t>
            </w:r>
            <w:r w:rsidRPr="00105AC9">
              <w:softHyphen/>
              <w:t>fattningshavare hos ett finan</w:t>
            </w:r>
            <w:r w:rsidRPr="00105AC9">
              <w:softHyphen/>
              <w:t>siellt holdingföretag</w:t>
            </w:r>
            <w:r w:rsidRPr="00105AC9">
              <w:rPr>
                <w:i/>
              </w:rPr>
              <w:t>,</w:t>
            </w:r>
            <w:r w:rsidRPr="00105AC9">
              <w:t xml:space="preserve"> ett blandat finansiellt holdingföretag </w:t>
            </w:r>
            <w:r w:rsidRPr="00105AC9">
              <w:rPr>
                <w:i/>
              </w:rPr>
              <w:t>eller ett värdepappersinriktat holdingföre</w:t>
            </w:r>
            <w:r w:rsidRPr="00105AC9">
              <w:rPr>
                <w:i/>
              </w:rPr>
              <w:softHyphen/>
              <w:t xml:space="preserve">tag </w:t>
            </w:r>
            <w:r w:rsidRPr="00105AC9">
              <w:t xml:space="preserve">som i den egenskapen får kunskap om affärsförhållanden i ett företag som enligt 7 § </w:t>
            </w:r>
            <w:r w:rsidRPr="00105AC9">
              <w:rPr>
                <w:i/>
              </w:rPr>
              <w:t>eller artikel 7.1 i värdepappersbolags</w:t>
            </w:r>
            <w:r w:rsidRPr="00105AC9">
              <w:rPr>
                <w:i/>
              </w:rPr>
              <w:softHyphen/>
              <w:t xml:space="preserve">förordningen </w:t>
            </w:r>
            <w:r w:rsidRPr="00105AC9">
              <w:t>ska lämna uppgif</w:t>
            </w:r>
            <w:r w:rsidRPr="00105AC9">
              <w:softHyphen/>
              <w:t>ter, får inte obehörigen röja vad han eller hon fått veta och inte heller utnyttja kunskapen i strid med det uppgiftslämnande före</w:t>
            </w:r>
            <w:r w:rsidRPr="00105AC9">
              <w:softHyphen/>
              <w:t>tagets intresse.</w:t>
            </w:r>
          </w:p>
        </w:tc>
      </w:tr>
    </w:tbl>
    <w:p w14:paraId="5D3104ED" w14:textId="77777777" w:rsidR="00224569" w:rsidRPr="00BD5D70" w:rsidRDefault="00B659D8" w:rsidP="00224569">
      <w:pPr>
        <w:pStyle w:val="Brdtext"/>
        <w:spacing w:before="270"/>
        <w:jc w:val="center"/>
      </w:pPr>
      <w:r w:rsidRPr="00105AC9">
        <w:t>11 §</w:t>
      </w:r>
      <w:r w:rsidRPr="00BD5D70">
        <w:rPr>
          <w:rStyle w:val="Fotnotsreferens"/>
        </w:rPr>
        <w:footnoteReference w:id="111"/>
      </w:r>
    </w:p>
    <w:tbl>
      <w:tblPr>
        <w:tblW w:w="5000" w:type="pct"/>
        <w:tblLook w:val="0000" w:firstRow="0" w:lastRow="0" w:firstColumn="0" w:lastColumn="0" w:noHBand="0" w:noVBand="0"/>
      </w:tblPr>
      <w:tblGrid>
        <w:gridCol w:w="2948"/>
        <w:gridCol w:w="2949"/>
      </w:tblGrid>
      <w:tr w:rsidR="00224569" w:rsidRPr="00105AC9" w14:paraId="6F9C2BE0" w14:textId="77777777" w:rsidTr="00224569">
        <w:tc>
          <w:tcPr>
            <w:tcW w:w="2500" w:type="pct"/>
            <w:shd w:val="clear" w:color="auto" w:fill="auto"/>
            <w:tcMar>
              <w:left w:w="0" w:type="dxa"/>
            </w:tcMar>
          </w:tcPr>
          <w:p w14:paraId="3C96DBD4" w14:textId="77777777" w:rsidR="00224569" w:rsidRPr="008E1321" w:rsidRDefault="00B659D8" w:rsidP="00224569">
            <w:pPr>
              <w:pStyle w:val="Brdtextmedindrag"/>
            </w:pPr>
            <w:r w:rsidRPr="00B36627">
              <w:t xml:space="preserve">Ett finansiellt holdingföretag </w:t>
            </w:r>
            <w:r w:rsidRPr="00B36627">
              <w:rPr>
                <w:i/>
              </w:rPr>
              <w:t>och</w:t>
            </w:r>
            <w:r w:rsidRPr="00B36627">
              <w:t xml:space="preserve"> ett blandat finansiellt hold</w:t>
            </w:r>
            <w:r w:rsidRPr="00B36627">
              <w:softHyphen/>
              <w:t>ingföretag är skyldiga att lämna ut uppgifter om enskildas för</w:t>
            </w:r>
            <w:r w:rsidRPr="00B36627">
              <w:softHyphen/>
              <w:t xml:space="preserve">hållanden till företaget, om det </w:t>
            </w:r>
            <w:r w:rsidRPr="00B36627">
              <w:rPr>
                <w:spacing w:val="-4"/>
              </w:rPr>
              <w:t>under en utredning enligt bestäm</w:t>
            </w:r>
            <w:r w:rsidRPr="00B36627">
              <w:rPr>
                <w:spacing w:val="-4"/>
              </w:rPr>
              <w:softHyphen/>
              <w:t>melserna</w:t>
            </w:r>
            <w:r w:rsidRPr="00B36627">
              <w:t xml:space="preserve"> om förunder</w:t>
            </w:r>
            <w:r w:rsidRPr="00B36627">
              <w:softHyphen/>
              <w:t>sökning i brottmål begärs av undersök</w:t>
            </w:r>
            <w:r w:rsidRPr="00B36627">
              <w:softHyphen/>
              <w:t>ningsledaren eller om det begärs av åklagare i ett ärende om rätts</w:t>
            </w:r>
            <w:r w:rsidRPr="00B36627">
              <w:softHyphen/>
              <w:t>lig hjälp i brottmål, på fram</w:t>
            </w:r>
            <w:r w:rsidRPr="00B36627">
              <w:softHyphen/>
              <w:t>ställning av en annan stat eller en mellanfolklig domstol, eller i ett ären</w:t>
            </w:r>
            <w:r w:rsidRPr="008E1321">
              <w:t>de om erkännande och verk</w:t>
            </w:r>
            <w:r w:rsidRPr="008E1321">
              <w:softHyphen/>
              <w:t>ställighet av en europeisk utred</w:t>
            </w:r>
            <w:r w:rsidRPr="008E1321">
              <w:softHyphen/>
              <w:t>n</w:t>
            </w:r>
            <w:r w:rsidRPr="008E1321">
              <w:rPr>
                <w:spacing w:val="-4"/>
              </w:rPr>
              <w:t>ingsorder. Uppgifterna ska läm</w:t>
            </w:r>
            <w:r w:rsidRPr="008E1321">
              <w:rPr>
                <w:spacing w:val="-4"/>
              </w:rPr>
              <w:softHyphen/>
              <w:t>nas</w:t>
            </w:r>
            <w:r w:rsidRPr="008E1321">
              <w:t xml:space="preserve"> ut utan dröjsmål och i elek</w:t>
            </w:r>
            <w:r w:rsidRPr="008E1321">
              <w:softHyphen/>
              <w:t>tronisk form.</w:t>
            </w:r>
          </w:p>
        </w:tc>
        <w:tc>
          <w:tcPr>
            <w:tcW w:w="2500" w:type="pct"/>
            <w:shd w:val="clear" w:color="auto" w:fill="auto"/>
            <w:tcMar>
              <w:right w:w="0" w:type="dxa"/>
            </w:tcMar>
          </w:tcPr>
          <w:p w14:paraId="027C24CB" w14:textId="77777777" w:rsidR="00224569" w:rsidRPr="00105AC9" w:rsidRDefault="00B659D8" w:rsidP="00224569">
            <w:pPr>
              <w:pStyle w:val="Brdtextmedindrag"/>
            </w:pPr>
            <w:r w:rsidRPr="008E1321">
              <w:t>Ett finansiellt holdingföretag</w:t>
            </w:r>
            <w:r w:rsidRPr="008E1321">
              <w:rPr>
                <w:i/>
              </w:rPr>
              <w:t>,</w:t>
            </w:r>
            <w:r w:rsidRPr="008E1321">
              <w:t xml:space="preserve"> ett blandat finansiellt holding</w:t>
            </w:r>
            <w:r w:rsidRPr="008E1321">
              <w:softHyphen/>
              <w:t xml:space="preserve">företag </w:t>
            </w:r>
            <w:r w:rsidRPr="008E1321">
              <w:rPr>
                <w:i/>
              </w:rPr>
              <w:t>och ett värdepappers</w:t>
            </w:r>
            <w:r w:rsidRPr="008E1321">
              <w:rPr>
                <w:i/>
              </w:rPr>
              <w:softHyphen/>
              <w:t>inrik</w:t>
            </w:r>
            <w:r w:rsidRPr="008E1321">
              <w:rPr>
                <w:i/>
              </w:rPr>
              <w:softHyphen/>
              <w:t xml:space="preserve">tat holdingföretag </w:t>
            </w:r>
            <w:r w:rsidRPr="008E1321">
              <w:t xml:space="preserve">är </w:t>
            </w:r>
            <w:r w:rsidRPr="00A31F7D">
              <w:t>skyldiga att lämna ut uppgifter om enskildas förhållanden till företaget, om det under en utredning enligt bestämmelserna om förunder</w:t>
            </w:r>
            <w:r w:rsidRPr="00A31F7D">
              <w:softHyphen/>
              <w:t>sökning i brottmål begärs av undersökningsledaren eller om det begärs av åklagare i ett ärende om rättslig hjälp i brottmå</w:t>
            </w:r>
            <w:r w:rsidRPr="007E7C9E">
              <w:t>l, på framställning av en annan stat eller</w:t>
            </w:r>
            <w:r w:rsidRPr="001416BE">
              <w:t xml:space="preserve"> </w:t>
            </w:r>
            <w:r w:rsidRPr="00105AC9">
              <w:t>en mellanfolklig domstol, eller i ett ärende om erkännande och verkställighet av en euro</w:t>
            </w:r>
            <w:r w:rsidRPr="00105AC9">
              <w:softHyphen/>
              <w:t>peisk utredningsorder. Uppgif</w:t>
            </w:r>
            <w:r w:rsidRPr="00105AC9">
              <w:softHyphen/>
              <w:t>terna ska lämnas ut utan dröjs</w:t>
            </w:r>
            <w:r w:rsidRPr="00105AC9">
              <w:softHyphen/>
              <w:t>mål och i elektronisk form.</w:t>
            </w:r>
          </w:p>
        </w:tc>
      </w:tr>
    </w:tbl>
    <w:p w14:paraId="554C300E" w14:textId="77777777" w:rsidR="00224569" w:rsidRPr="00105AC9" w:rsidRDefault="00B659D8" w:rsidP="00224569">
      <w:pPr>
        <w:pStyle w:val="Brdtext"/>
        <w:keepNext/>
        <w:spacing w:before="270"/>
        <w:jc w:val="center"/>
        <w:rPr>
          <w:b/>
        </w:rPr>
      </w:pPr>
      <w:r w:rsidRPr="00105AC9">
        <w:rPr>
          <w:b/>
        </w:rPr>
        <w:lastRenderedPageBreak/>
        <w:t>7 kap.</w:t>
      </w:r>
    </w:p>
    <w:p w14:paraId="66DC676B" w14:textId="77777777" w:rsidR="00224569" w:rsidRPr="00105AC9" w:rsidRDefault="00B659D8" w:rsidP="00224569">
      <w:pPr>
        <w:pStyle w:val="Brdtext"/>
        <w:keepNext/>
        <w:jc w:val="center"/>
      </w:pPr>
      <w:r w:rsidRPr="00105AC9">
        <w:t>1 §</w:t>
      </w:r>
    </w:p>
    <w:tbl>
      <w:tblPr>
        <w:tblW w:w="5000" w:type="pct"/>
        <w:tblLook w:val="0000" w:firstRow="0" w:lastRow="0" w:firstColumn="0" w:lastColumn="0" w:noHBand="0" w:noVBand="0"/>
      </w:tblPr>
      <w:tblGrid>
        <w:gridCol w:w="2948"/>
        <w:gridCol w:w="2949"/>
      </w:tblGrid>
      <w:tr w:rsidR="00224569" w:rsidRPr="00CB52D0" w14:paraId="70FE1E64" w14:textId="77777777" w:rsidTr="00224569">
        <w:tc>
          <w:tcPr>
            <w:tcW w:w="2500" w:type="pct"/>
            <w:shd w:val="clear" w:color="auto" w:fill="auto"/>
            <w:tcMar>
              <w:left w:w="0" w:type="dxa"/>
            </w:tcMar>
          </w:tcPr>
          <w:p w14:paraId="30786803" w14:textId="77777777" w:rsidR="00224569" w:rsidRPr="00CB52D0" w:rsidRDefault="00B659D8" w:rsidP="00224569">
            <w:pPr>
              <w:pStyle w:val="Brdtextmedindrag"/>
            </w:pPr>
            <w:r w:rsidRPr="00105AC9">
              <w:t xml:space="preserve">Om ett </w:t>
            </w:r>
            <w:r w:rsidRPr="00105AC9">
              <w:rPr>
                <w:i/>
              </w:rPr>
              <w:t>institut</w:t>
            </w:r>
            <w:r w:rsidRPr="00105AC9">
              <w:t xml:space="preserve"> inte står under gruppbaserad tillsyn enligt arti</w:t>
            </w:r>
            <w:r w:rsidRPr="00105AC9">
              <w:softHyphen/>
            </w:r>
            <w:r w:rsidRPr="00DC3A78">
              <w:t>kel 111 i kapitaltäckningsdirek</w:t>
            </w:r>
            <w:r w:rsidRPr="00DC3A78">
              <w:softHyphen/>
              <w:t>tivet och dess moderföreta</w:t>
            </w:r>
            <w:r w:rsidRPr="007D65E5">
              <w:t>g är ett utländskt institut eller ett sådant finansiellt holdingföretag eller blandat finansiellt holding</w:t>
            </w:r>
            <w:r w:rsidRPr="007D65E5">
              <w:softHyphen/>
              <w:t>företag som har sitt huvud</w:t>
            </w:r>
            <w:r w:rsidRPr="007D65E5">
              <w:softHyphen/>
              <w:t>kontor utanför EES, gäller 2 och 3 §§ för det fall Finansinspek</w:t>
            </w:r>
            <w:r w:rsidRPr="007D65E5">
              <w:softHyphen/>
              <w:t>ti</w:t>
            </w:r>
            <w:r w:rsidRPr="00CB52D0">
              <w:t xml:space="preserve">onen enligt 4 kap. </w:t>
            </w:r>
            <w:r w:rsidRPr="00CB52D0">
              <w:rPr>
                <w:i/>
              </w:rPr>
              <w:t>2–4 </w:t>
            </w:r>
            <w:r w:rsidRPr="00CB52D0">
              <w:rPr>
                <w:iCs/>
              </w:rPr>
              <w:t>§</w:t>
            </w:r>
            <w:r w:rsidRPr="00CB52D0">
              <w:t xml:space="preserve">§ skulle ha utövat tillsynen över gruppen </w:t>
            </w:r>
            <w:r w:rsidRPr="00CB52D0">
              <w:rPr>
                <w:spacing w:val="-2"/>
              </w:rPr>
              <w:t>om de bestämmelserna hade gällt.</w:t>
            </w:r>
          </w:p>
        </w:tc>
        <w:tc>
          <w:tcPr>
            <w:tcW w:w="2500" w:type="pct"/>
            <w:shd w:val="clear" w:color="auto" w:fill="auto"/>
            <w:tcMar>
              <w:right w:w="0" w:type="dxa"/>
            </w:tcMar>
          </w:tcPr>
          <w:p w14:paraId="163B0366" w14:textId="77777777" w:rsidR="00224569" w:rsidRPr="00CB52D0" w:rsidRDefault="00B659D8" w:rsidP="00224569">
            <w:pPr>
              <w:pStyle w:val="Brdtextmedindrag"/>
            </w:pPr>
            <w:r w:rsidRPr="00CB52D0">
              <w:t xml:space="preserve">Om ett </w:t>
            </w:r>
            <w:r w:rsidRPr="00CB52D0">
              <w:rPr>
                <w:i/>
              </w:rPr>
              <w:t>kreditinstitut</w:t>
            </w:r>
            <w:r w:rsidRPr="00CB52D0">
              <w:t xml:space="preserve"> inte står under gruppbaserad tillsyn enligt artikel 111 i kapitaltäcknings</w:t>
            </w:r>
            <w:r w:rsidRPr="00CB52D0">
              <w:softHyphen/>
              <w:t>direktivet och dess moderföretag är ett utländskt institut eller ett sådant finansiellt holdingföretag eller blandat finansiellt holding</w:t>
            </w:r>
            <w:r w:rsidRPr="00CB52D0">
              <w:softHyphen/>
              <w:t>företag som har sitt huvud</w:t>
            </w:r>
            <w:r w:rsidRPr="00CB52D0">
              <w:softHyphen/>
              <w:t>kontor utanför EES, gäller 2 och 3 §§ för det fall Finansinspek</w:t>
            </w:r>
            <w:r w:rsidRPr="00CB52D0">
              <w:softHyphen/>
              <w:t xml:space="preserve">tionen enligt 4 kap. </w:t>
            </w:r>
            <w:r w:rsidRPr="00CB52D0">
              <w:rPr>
                <w:i/>
              </w:rPr>
              <w:t>1–3 </w:t>
            </w:r>
            <w:r w:rsidRPr="00CB52D0">
              <w:rPr>
                <w:iCs/>
              </w:rPr>
              <w:t>§</w:t>
            </w:r>
            <w:r w:rsidRPr="00CB52D0">
              <w:t xml:space="preserve">§ skulle ha utövat tillsynen över gruppen </w:t>
            </w:r>
            <w:r w:rsidRPr="00CB52D0">
              <w:rPr>
                <w:spacing w:val="-2"/>
              </w:rPr>
              <w:t>om de bestämmelserna hade gällt.</w:t>
            </w:r>
          </w:p>
        </w:tc>
      </w:tr>
    </w:tbl>
    <w:p w14:paraId="5FE0E753" w14:textId="77777777" w:rsidR="00224569" w:rsidRPr="00CB52D0" w:rsidRDefault="00224569" w:rsidP="00224569">
      <w:pPr>
        <w:pStyle w:val="Brdtext"/>
      </w:pPr>
    </w:p>
    <w:tbl>
      <w:tblPr>
        <w:tblW w:w="5000" w:type="pct"/>
        <w:tblLook w:val="0000" w:firstRow="0" w:lastRow="0" w:firstColumn="0" w:lastColumn="0" w:noHBand="0" w:noVBand="0"/>
      </w:tblPr>
      <w:tblGrid>
        <w:gridCol w:w="2948"/>
        <w:gridCol w:w="2949"/>
      </w:tblGrid>
      <w:tr w:rsidR="00224569" w:rsidRPr="00CB52D0" w14:paraId="62941F8C" w14:textId="77777777" w:rsidTr="00224569">
        <w:tc>
          <w:tcPr>
            <w:tcW w:w="2500" w:type="pct"/>
            <w:shd w:val="clear" w:color="auto" w:fill="auto"/>
            <w:tcMar>
              <w:left w:w="0" w:type="dxa"/>
            </w:tcMar>
          </w:tcPr>
          <w:p w14:paraId="521744E0" w14:textId="77777777" w:rsidR="00224569" w:rsidRPr="00CB52D0" w:rsidRDefault="00224569" w:rsidP="00224569">
            <w:pPr>
              <w:pStyle w:val="Brdtextmedindrag"/>
            </w:pPr>
          </w:p>
        </w:tc>
        <w:tc>
          <w:tcPr>
            <w:tcW w:w="2500" w:type="pct"/>
            <w:shd w:val="clear" w:color="auto" w:fill="auto"/>
            <w:tcMar>
              <w:right w:w="0" w:type="dxa"/>
            </w:tcMar>
          </w:tcPr>
          <w:p w14:paraId="61BA2A87" w14:textId="77777777" w:rsidR="00224569" w:rsidRPr="00CB52D0" w:rsidRDefault="00B659D8" w:rsidP="00224569">
            <w:pPr>
              <w:pStyle w:val="Brdtext"/>
              <w:rPr>
                <w:i/>
              </w:rPr>
            </w:pPr>
            <w:r w:rsidRPr="00CB52D0">
              <w:rPr>
                <w:i/>
              </w:rPr>
              <w:t>4 §</w:t>
            </w:r>
          </w:p>
          <w:p w14:paraId="3DFE5F20" w14:textId="77777777" w:rsidR="00224569" w:rsidRPr="00CB52D0" w:rsidRDefault="00B659D8" w:rsidP="00224569">
            <w:pPr>
              <w:pStyle w:val="Brdtextmedindrag"/>
              <w:rPr>
                <w:i/>
              </w:rPr>
            </w:pPr>
            <w:r w:rsidRPr="00CB52D0">
              <w:rPr>
                <w:i/>
                <w:spacing w:val="-4"/>
              </w:rPr>
              <w:t>Om ett värdepappersbolag, som</w:t>
            </w:r>
            <w:r w:rsidRPr="00CB52D0">
              <w:rPr>
                <w:i/>
              </w:rPr>
              <w:t xml:space="preserve"> inte står under tillsyn på grupp</w:t>
            </w:r>
            <w:r w:rsidRPr="00CB52D0">
              <w:rPr>
                <w:i/>
              </w:rPr>
              <w:softHyphen/>
              <w:t xml:space="preserve">nivå, ingår i en grupp med minst ytterligare ett </w:t>
            </w:r>
            <w:r w:rsidRPr="00CB52D0">
              <w:rPr>
                <w:i/>
                <w:spacing w:val="-4"/>
              </w:rPr>
              <w:t>värdepappers</w:t>
            </w:r>
            <w:r w:rsidRPr="00CB52D0">
              <w:rPr>
                <w:i/>
                <w:spacing w:val="-4"/>
              </w:rPr>
              <w:softHyphen/>
              <w:t>företag och det gemensamma moder</w:t>
            </w:r>
            <w:r w:rsidRPr="00CB52D0">
              <w:rPr>
                <w:i/>
                <w:spacing w:val="-4"/>
              </w:rPr>
              <w:softHyphen/>
            </w:r>
            <w:r w:rsidRPr="00CB52D0">
              <w:rPr>
                <w:i/>
                <w:spacing w:val="-4"/>
              </w:rPr>
              <w:softHyphen/>
              <w:t>före</w:t>
            </w:r>
            <w:r w:rsidRPr="00CB52D0">
              <w:rPr>
                <w:i/>
                <w:spacing w:val="-4"/>
              </w:rPr>
              <w:softHyphen/>
              <w:t>taget har sitt huvud</w:t>
            </w:r>
            <w:r w:rsidRPr="00CB52D0">
              <w:rPr>
                <w:i/>
                <w:spacing w:val="-4"/>
              </w:rPr>
              <w:softHyphen/>
              <w:t>kon</w:t>
            </w:r>
            <w:r w:rsidRPr="00CB52D0">
              <w:rPr>
                <w:i/>
                <w:spacing w:val="-4"/>
              </w:rPr>
              <w:softHyphen/>
              <w:t>tor utan</w:t>
            </w:r>
            <w:r w:rsidRPr="00CB52D0">
              <w:rPr>
                <w:i/>
                <w:spacing w:val="-4"/>
              </w:rPr>
              <w:softHyphen/>
              <w:t>för EES, ska Finans</w:t>
            </w:r>
            <w:r w:rsidRPr="00CB52D0">
              <w:rPr>
                <w:i/>
                <w:spacing w:val="-4"/>
              </w:rPr>
              <w:softHyphen/>
              <w:t>in</w:t>
            </w:r>
            <w:r w:rsidRPr="00CB52D0">
              <w:rPr>
                <w:i/>
                <w:spacing w:val="-4"/>
              </w:rPr>
              <w:softHyphen/>
              <w:t>spektionen be</w:t>
            </w:r>
            <w:r w:rsidRPr="00CB52D0">
              <w:rPr>
                <w:i/>
                <w:spacing w:val="-4"/>
              </w:rPr>
              <w:softHyphen/>
              <w:t>döma huruvida värde</w:t>
            </w:r>
            <w:r w:rsidRPr="00CB52D0">
              <w:rPr>
                <w:i/>
                <w:spacing w:val="-4"/>
              </w:rPr>
              <w:softHyphen/>
              <w:t>pappers</w:t>
            </w:r>
            <w:r w:rsidRPr="00CB52D0">
              <w:rPr>
                <w:i/>
                <w:spacing w:val="-4"/>
              </w:rPr>
              <w:softHyphen/>
              <w:t>före</w:t>
            </w:r>
            <w:r w:rsidRPr="00CB52D0">
              <w:rPr>
                <w:i/>
                <w:spacing w:val="-4"/>
              </w:rPr>
              <w:softHyphen/>
              <w:t>tagen</w:t>
            </w:r>
            <w:r w:rsidRPr="00CB52D0">
              <w:rPr>
                <w:i/>
              </w:rPr>
              <w:t xml:space="preserve"> står under tillsyn av till</w:t>
            </w:r>
            <w:r w:rsidRPr="00CB52D0">
              <w:rPr>
                <w:i/>
              </w:rPr>
              <w:softHyphen/>
              <w:t>synsmyndigheten i landet utan</w:t>
            </w:r>
            <w:r w:rsidRPr="00CB52D0">
              <w:rPr>
                <w:i/>
              </w:rPr>
              <w:softHyphen/>
              <w:t>för EES som är lik</w:t>
            </w:r>
            <w:r w:rsidRPr="00CB52D0">
              <w:rPr>
                <w:i/>
              </w:rPr>
              <w:softHyphen/>
              <w:t>värdig med den tillsyn som anges i artiklarna 1–8 i värde</w:t>
            </w:r>
            <w:r w:rsidRPr="00CB52D0">
              <w:rPr>
                <w:i/>
              </w:rPr>
              <w:softHyphen/>
              <w:t>pappers</w:t>
            </w:r>
            <w:r w:rsidRPr="00CB52D0">
              <w:rPr>
                <w:i/>
              </w:rPr>
              <w:softHyphen/>
              <w:t>bo</w:t>
            </w:r>
            <w:r w:rsidRPr="00CB52D0">
              <w:rPr>
                <w:i/>
              </w:rPr>
              <w:softHyphen/>
              <w:t>lagsförordningen och i denna lag.</w:t>
            </w:r>
          </w:p>
        </w:tc>
      </w:tr>
    </w:tbl>
    <w:p w14:paraId="678B1E4A" w14:textId="77777777" w:rsidR="00224569" w:rsidRPr="00CB52D0" w:rsidRDefault="00224569" w:rsidP="00224569">
      <w:pPr>
        <w:pStyle w:val="Brdtext"/>
      </w:pPr>
    </w:p>
    <w:tbl>
      <w:tblPr>
        <w:tblW w:w="5000" w:type="pct"/>
        <w:tblLook w:val="0000" w:firstRow="0" w:lastRow="0" w:firstColumn="0" w:lastColumn="0" w:noHBand="0" w:noVBand="0"/>
      </w:tblPr>
      <w:tblGrid>
        <w:gridCol w:w="2948"/>
        <w:gridCol w:w="2949"/>
      </w:tblGrid>
      <w:tr w:rsidR="00224569" w:rsidRPr="00CB52D0" w14:paraId="0ECAD679" w14:textId="77777777" w:rsidTr="00224569">
        <w:tc>
          <w:tcPr>
            <w:tcW w:w="2500" w:type="pct"/>
            <w:shd w:val="clear" w:color="auto" w:fill="auto"/>
            <w:tcMar>
              <w:left w:w="0" w:type="dxa"/>
            </w:tcMar>
          </w:tcPr>
          <w:p w14:paraId="5F15F451" w14:textId="77777777" w:rsidR="00224569" w:rsidRPr="00CB52D0" w:rsidRDefault="00224569" w:rsidP="00224569">
            <w:pPr>
              <w:pStyle w:val="Brdtextmedindrag"/>
            </w:pPr>
          </w:p>
        </w:tc>
        <w:tc>
          <w:tcPr>
            <w:tcW w:w="2500" w:type="pct"/>
            <w:shd w:val="clear" w:color="auto" w:fill="auto"/>
            <w:tcMar>
              <w:right w:w="0" w:type="dxa"/>
            </w:tcMar>
          </w:tcPr>
          <w:p w14:paraId="684AB5CB" w14:textId="77777777" w:rsidR="00224569" w:rsidRPr="00CB52D0" w:rsidRDefault="00B659D8" w:rsidP="00224569">
            <w:pPr>
              <w:pStyle w:val="Brdtext"/>
              <w:rPr>
                <w:i/>
              </w:rPr>
            </w:pPr>
            <w:r w:rsidRPr="00CB52D0">
              <w:rPr>
                <w:i/>
              </w:rPr>
              <w:t>5 §</w:t>
            </w:r>
          </w:p>
          <w:p w14:paraId="152D1BF1" w14:textId="77777777" w:rsidR="00224569" w:rsidRPr="00CB52D0" w:rsidRDefault="00B659D8" w:rsidP="00224569">
            <w:pPr>
              <w:pStyle w:val="Brdtextmedindrag"/>
              <w:rPr>
                <w:i/>
                <w:iCs/>
              </w:rPr>
            </w:pPr>
            <w:r w:rsidRPr="00CB52D0">
              <w:rPr>
                <w:i/>
              </w:rPr>
              <w:t>Om Finansinspektionen enligt 4 § bedömer att tillsynen inte är likvärdig ska inspektionen, för det fall den enligt 4 kap. 1–3 §§ skulle ha utövat tillsynen över gruppen om de bestämmelserna hade gällt, besluta om lämpliga tillsynsmeto</w:t>
            </w:r>
            <w:r w:rsidRPr="00CB52D0">
              <w:rPr>
                <w:i/>
              </w:rPr>
              <w:softHyphen/>
              <w:t xml:space="preserve">der som uppnår tillsynsmålen enligt artikel 7 eller 8 i </w:t>
            </w:r>
            <w:r w:rsidRPr="00CB52D0">
              <w:rPr>
                <w:i/>
                <w:spacing w:val="-4"/>
              </w:rPr>
              <w:t>värdepap</w:t>
            </w:r>
            <w:r w:rsidRPr="00CB52D0">
              <w:rPr>
                <w:i/>
                <w:spacing w:val="-4"/>
              </w:rPr>
              <w:softHyphen/>
              <w:t xml:space="preserve">persbolagsförordningen. </w:t>
            </w:r>
            <w:r w:rsidRPr="00CB52D0">
              <w:rPr>
                <w:i/>
                <w:iCs/>
                <w:spacing w:val="-4"/>
              </w:rPr>
              <w:t>Finans</w:t>
            </w:r>
            <w:r w:rsidRPr="00CB52D0">
              <w:rPr>
                <w:i/>
                <w:iCs/>
                <w:spacing w:val="-4"/>
              </w:rPr>
              <w:softHyphen/>
              <w:t>in</w:t>
            </w:r>
            <w:r w:rsidRPr="00CB52D0">
              <w:rPr>
                <w:i/>
                <w:iCs/>
                <w:spacing w:val="-4"/>
              </w:rPr>
              <w:softHyphen/>
            </w:r>
            <w:r w:rsidRPr="00CB52D0">
              <w:rPr>
                <w:i/>
                <w:iCs/>
                <w:spacing w:val="-4"/>
              </w:rPr>
              <w:softHyphen/>
              <w:t>spek</w:t>
            </w:r>
            <w:r w:rsidRPr="00CB52D0">
              <w:rPr>
                <w:i/>
                <w:iCs/>
                <w:spacing w:val="-4"/>
              </w:rPr>
              <w:softHyphen/>
              <w:t>tionen</w:t>
            </w:r>
            <w:r w:rsidRPr="00CB52D0">
              <w:rPr>
                <w:i/>
                <w:iCs/>
              </w:rPr>
              <w:t xml:space="preserve"> får kräva etablering av ett värdepappersinriktat hold</w:t>
            </w:r>
            <w:r w:rsidRPr="00CB52D0">
              <w:rPr>
                <w:i/>
                <w:iCs/>
              </w:rPr>
              <w:softHyphen/>
              <w:t>ing</w:t>
            </w:r>
            <w:r w:rsidRPr="00CB52D0">
              <w:rPr>
                <w:i/>
                <w:iCs/>
              </w:rPr>
              <w:softHyphen/>
              <w:t>företag eller ett blandat finan</w:t>
            </w:r>
            <w:r w:rsidRPr="00CB52D0">
              <w:rPr>
                <w:i/>
                <w:iCs/>
              </w:rPr>
              <w:softHyphen/>
              <w:t>siellt holdingföretag inom EES och till</w:t>
            </w:r>
            <w:r w:rsidRPr="00CB52D0">
              <w:rPr>
                <w:i/>
                <w:iCs/>
              </w:rPr>
              <w:softHyphen/>
              <w:t>lämpa artikel 7 eller 8 i värde</w:t>
            </w:r>
            <w:r w:rsidRPr="00CB52D0">
              <w:rPr>
                <w:i/>
                <w:iCs/>
              </w:rPr>
              <w:softHyphen/>
            </w:r>
            <w:r w:rsidRPr="00CB52D0">
              <w:rPr>
                <w:i/>
                <w:iCs/>
                <w:spacing w:val="-4"/>
              </w:rPr>
              <w:t>pappersbolagsförordningen på detta</w:t>
            </w:r>
            <w:r w:rsidRPr="00CB52D0">
              <w:rPr>
                <w:i/>
                <w:iCs/>
              </w:rPr>
              <w:t xml:space="preserve"> företag.</w:t>
            </w:r>
          </w:p>
          <w:p w14:paraId="7E95B54D" w14:textId="77777777" w:rsidR="00224569" w:rsidRPr="00CB52D0" w:rsidRDefault="00B659D8" w:rsidP="00224569">
            <w:pPr>
              <w:pStyle w:val="Brdtextmedindrag"/>
              <w:rPr>
                <w:i/>
              </w:rPr>
            </w:pPr>
            <w:r w:rsidRPr="00CB52D0">
              <w:rPr>
                <w:i/>
                <w:spacing w:val="-4"/>
              </w:rPr>
              <w:lastRenderedPageBreak/>
              <w:t>Innan Finansinspektionen fat</w:t>
            </w:r>
            <w:r w:rsidRPr="00CB52D0">
              <w:rPr>
                <w:i/>
                <w:spacing w:val="-4"/>
              </w:rPr>
              <w:softHyphen/>
              <w:t>tar</w:t>
            </w:r>
            <w:r w:rsidRPr="00CB52D0">
              <w:rPr>
                <w:i/>
              </w:rPr>
              <w:t xml:space="preserve"> beslut enligt första stycket ska samråd ske med övriga berörda behöriga myndigheter.</w:t>
            </w:r>
          </w:p>
          <w:p w14:paraId="5059597C" w14:textId="77777777" w:rsidR="00224569" w:rsidRPr="00CB52D0" w:rsidRDefault="00B659D8" w:rsidP="00224569">
            <w:pPr>
              <w:pStyle w:val="Brdtextmedindrag"/>
              <w:rPr>
                <w:i/>
              </w:rPr>
            </w:pPr>
            <w:r w:rsidRPr="00CB52D0">
              <w:rPr>
                <w:i/>
                <w:spacing w:val="-4"/>
              </w:rPr>
              <w:t>Finansinspektionen ska under</w:t>
            </w:r>
            <w:r w:rsidRPr="00CB52D0">
              <w:rPr>
                <w:i/>
                <w:spacing w:val="-4"/>
              </w:rPr>
              <w:softHyphen/>
              <w:t>rätta de berörda behöriga myn</w:t>
            </w:r>
            <w:r w:rsidRPr="00CB52D0">
              <w:rPr>
                <w:i/>
                <w:spacing w:val="-4"/>
              </w:rPr>
              <w:softHyphen/>
              <w:t>dig</w:t>
            </w:r>
            <w:r w:rsidRPr="00CB52D0">
              <w:rPr>
                <w:i/>
                <w:spacing w:val="-4"/>
              </w:rPr>
              <w:softHyphen/>
              <w:t>heterna, Europeiska kommis</w:t>
            </w:r>
            <w:r w:rsidRPr="00CB52D0">
              <w:rPr>
                <w:i/>
                <w:spacing w:val="-4"/>
              </w:rPr>
              <w:softHyphen/>
              <w:t>sionen</w:t>
            </w:r>
            <w:r w:rsidRPr="00CB52D0">
              <w:rPr>
                <w:i/>
              </w:rPr>
              <w:t xml:space="preserve"> och Europeiska bankmyn</w:t>
            </w:r>
            <w:r w:rsidRPr="00CB52D0">
              <w:rPr>
                <w:i/>
              </w:rPr>
              <w:softHyphen/>
              <w:t>digheten om åtgärder som den vidtar enligt denna paragraf.</w:t>
            </w:r>
          </w:p>
        </w:tc>
      </w:tr>
    </w:tbl>
    <w:p w14:paraId="16928D11" w14:textId="77777777" w:rsidR="00224569" w:rsidRPr="00CB52D0" w:rsidRDefault="00B659D8" w:rsidP="00224569">
      <w:pPr>
        <w:pStyle w:val="Brdtext"/>
        <w:spacing w:before="270"/>
        <w:jc w:val="center"/>
        <w:rPr>
          <w:b/>
        </w:rPr>
      </w:pPr>
      <w:r w:rsidRPr="00CB52D0">
        <w:rPr>
          <w:b/>
        </w:rPr>
        <w:lastRenderedPageBreak/>
        <w:t>8 kap.</w:t>
      </w:r>
    </w:p>
    <w:p w14:paraId="0F3A85FE" w14:textId="77777777" w:rsidR="00224569" w:rsidRPr="00CB52D0" w:rsidRDefault="00B659D8" w:rsidP="00224569">
      <w:pPr>
        <w:pStyle w:val="Brdtext"/>
        <w:jc w:val="center"/>
      </w:pPr>
      <w:r w:rsidRPr="00CB52D0">
        <w:t>1 §</w:t>
      </w:r>
    </w:p>
    <w:tbl>
      <w:tblPr>
        <w:tblW w:w="5000" w:type="pct"/>
        <w:tblLayout w:type="fixed"/>
        <w:tblLook w:val="0000" w:firstRow="0" w:lastRow="0" w:firstColumn="0" w:lastColumn="0" w:noHBand="0" w:noVBand="0"/>
      </w:tblPr>
      <w:tblGrid>
        <w:gridCol w:w="2948"/>
        <w:gridCol w:w="2949"/>
      </w:tblGrid>
      <w:tr w:rsidR="00224569" w:rsidRPr="00CB52D0" w14:paraId="41D1BFB8" w14:textId="77777777" w:rsidTr="00224569">
        <w:tc>
          <w:tcPr>
            <w:tcW w:w="2500" w:type="pct"/>
            <w:shd w:val="clear" w:color="auto" w:fill="auto"/>
            <w:tcMar>
              <w:left w:w="0" w:type="dxa"/>
            </w:tcMar>
          </w:tcPr>
          <w:p w14:paraId="53331952" w14:textId="77777777" w:rsidR="00224569" w:rsidRPr="00BD5D70" w:rsidRDefault="00B659D8" w:rsidP="00224569">
            <w:pPr>
              <w:pStyle w:val="Brdtextmedindrag"/>
            </w:pPr>
            <w:r w:rsidRPr="00B616C5">
              <w:t xml:space="preserve">Om ett institut eller ett </w:t>
            </w:r>
            <w:r w:rsidRPr="00B616C5">
              <w:rPr>
                <w:spacing w:val="-4"/>
              </w:rPr>
              <w:t>företag inte uppfyller kraven i till</w:t>
            </w:r>
            <w:r w:rsidRPr="00B616C5">
              <w:rPr>
                <w:spacing w:val="-4"/>
              </w:rPr>
              <w:softHyphen/>
              <w:t>synsförordningen</w:t>
            </w:r>
            <w:r w:rsidRPr="00B616C5">
              <w:t>, denna lag eller föreskrifter som meddelats med stöd av lagen, ska Finans</w:t>
            </w:r>
            <w:r w:rsidRPr="00B616C5">
              <w:softHyphen/>
              <w:t>inspek</w:t>
            </w:r>
            <w:r w:rsidRPr="00B616C5">
              <w:softHyphen/>
              <w:t>tionen förelägga institutet eller företaget att inom en viss tid begränsa rörelsen i något avse</w:t>
            </w:r>
            <w:r w:rsidRPr="00B616C5">
              <w:softHyphen/>
              <w:t xml:space="preserve">ende, minska riskerna i den eller vidta någon annan åtgärd för att </w:t>
            </w:r>
            <w:r w:rsidRPr="00B616C5">
              <w:rPr>
                <w:spacing w:val="-4"/>
              </w:rPr>
              <w:t>komma till rätta med situationen.</w:t>
            </w:r>
          </w:p>
          <w:p w14:paraId="6A5F3388" w14:textId="77777777" w:rsidR="00224569" w:rsidRPr="00105AC9" w:rsidRDefault="00224569" w:rsidP="00224569">
            <w:pPr>
              <w:pStyle w:val="Brdtextmedindrag"/>
            </w:pPr>
          </w:p>
        </w:tc>
        <w:tc>
          <w:tcPr>
            <w:tcW w:w="2500" w:type="pct"/>
            <w:shd w:val="clear" w:color="auto" w:fill="auto"/>
            <w:tcMar>
              <w:right w:w="0" w:type="dxa"/>
            </w:tcMar>
          </w:tcPr>
          <w:p w14:paraId="6148D2F4" w14:textId="77777777" w:rsidR="00224569" w:rsidRPr="00105AC9" w:rsidRDefault="00B659D8" w:rsidP="00224569">
            <w:pPr>
              <w:pStyle w:val="Brdtextmedindrag"/>
            </w:pPr>
            <w:r w:rsidRPr="00EF21FD">
              <w:t xml:space="preserve">Om ett institut eller ett </w:t>
            </w:r>
            <w:r w:rsidRPr="00EF21FD">
              <w:rPr>
                <w:spacing w:val="-4"/>
              </w:rPr>
              <w:t>företag inte uppfyller kraven i till</w:t>
            </w:r>
            <w:r w:rsidRPr="00EF21FD">
              <w:rPr>
                <w:spacing w:val="-4"/>
              </w:rPr>
              <w:softHyphen/>
              <w:t xml:space="preserve">synsförordningen, </w:t>
            </w:r>
            <w:r w:rsidRPr="00EF21FD">
              <w:rPr>
                <w:i/>
                <w:spacing w:val="-4"/>
              </w:rPr>
              <w:t>värde</w:t>
            </w:r>
            <w:r w:rsidRPr="00EF21FD">
              <w:rPr>
                <w:i/>
                <w:spacing w:val="-4"/>
              </w:rPr>
              <w:softHyphen/>
              <w:t>pap</w:t>
            </w:r>
            <w:r w:rsidRPr="00EF21FD">
              <w:rPr>
                <w:i/>
                <w:spacing w:val="-4"/>
              </w:rPr>
              <w:softHyphen/>
              <w:t>pers</w:t>
            </w:r>
            <w:r w:rsidRPr="00EF21FD">
              <w:rPr>
                <w:i/>
                <w:spacing w:val="-4"/>
              </w:rPr>
              <w:softHyphen/>
            </w:r>
            <w:r w:rsidRPr="00EF21FD">
              <w:rPr>
                <w:i/>
                <w:spacing w:val="-4"/>
              </w:rPr>
              <w:softHyphen/>
            </w:r>
            <w:r w:rsidRPr="00EF21FD">
              <w:rPr>
                <w:i/>
                <w:spacing w:val="-4"/>
              </w:rPr>
              <w:softHyphen/>
              <w:t>bolagsförordningen,</w:t>
            </w:r>
            <w:r w:rsidRPr="00EF21FD">
              <w:rPr>
                <w:spacing w:val="-4"/>
              </w:rPr>
              <w:t xml:space="preserve"> denna lag eller</w:t>
            </w:r>
            <w:r w:rsidRPr="00EF21FD">
              <w:t xml:space="preserve"> föreskrifter som meddelats med stöd av lagen, ska Finans</w:t>
            </w:r>
            <w:r w:rsidRPr="00EF21FD">
              <w:softHyphen/>
              <w:t>inspek</w:t>
            </w:r>
            <w:r w:rsidRPr="00EF21FD">
              <w:softHyphen/>
              <w:t>tionen förelägga institutet eller företaget att inom en viss tid begränsa rörelsen i något av</w:t>
            </w:r>
            <w:r w:rsidRPr="00EF21FD">
              <w:softHyphen/>
              <w:t>se</w:t>
            </w:r>
            <w:r w:rsidRPr="00EF21FD">
              <w:softHyphen/>
              <w:t xml:space="preserve">ende, minska riskerna i den eller vidta någon annan åtgärd för att </w:t>
            </w:r>
            <w:r w:rsidRPr="00EF21FD">
              <w:rPr>
                <w:spacing w:val="-4"/>
              </w:rPr>
              <w:t>komma till rätta med situationen.</w:t>
            </w:r>
          </w:p>
        </w:tc>
      </w:tr>
      <w:tr w:rsidR="00224569" w:rsidRPr="00CB52D0" w14:paraId="685DD86A" w14:textId="77777777" w:rsidTr="00224569">
        <w:tc>
          <w:tcPr>
            <w:tcW w:w="2500" w:type="pct"/>
            <w:shd w:val="clear" w:color="auto" w:fill="auto"/>
            <w:tcMar>
              <w:left w:w="0" w:type="dxa"/>
            </w:tcMar>
          </w:tcPr>
          <w:p w14:paraId="26B4D0F5" w14:textId="77777777" w:rsidR="00224569" w:rsidRPr="00CB52D0" w:rsidRDefault="00B659D8" w:rsidP="00224569">
            <w:pPr>
              <w:pStyle w:val="Brdtextmedindrag"/>
            </w:pPr>
            <w:r w:rsidRPr="00CB52D0">
              <w:t>Om ett institut bryter mot tillsynsförordningen, denna lag eller föreskrifter som meddelats med stöd av lagen, gäller dess</w:t>
            </w:r>
            <w:r w:rsidRPr="00CB52D0">
              <w:softHyphen/>
              <w:t>utom bestämmelserna om in</w:t>
            </w:r>
            <w:r w:rsidRPr="00CB52D0">
              <w:softHyphen/>
              <w:t>gripande i de lagar som reglerar institutens verksamhet.</w:t>
            </w:r>
          </w:p>
        </w:tc>
        <w:tc>
          <w:tcPr>
            <w:tcW w:w="2500" w:type="pct"/>
            <w:shd w:val="clear" w:color="auto" w:fill="auto"/>
            <w:tcMar>
              <w:right w:w="0" w:type="dxa"/>
            </w:tcMar>
          </w:tcPr>
          <w:p w14:paraId="01C11C0D" w14:textId="77777777" w:rsidR="00224569" w:rsidRPr="00CB52D0" w:rsidRDefault="00B659D8" w:rsidP="00224569">
            <w:pPr>
              <w:pStyle w:val="Brdtextmedindrag"/>
            </w:pPr>
            <w:r w:rsidRPr="00CB52D0">
              <w:t xml:space="preserve">Om ett institut bryter mot tillsynsförordningen, </w:t>
            </w:r>
            <w:r w:rsidRPr="00CB52D0">
              <w:rPr>
                <w:i/>
              </w:rPr>
              <w:t>värde</w:t>
            </w:r>
            <w:r w:rsidRPr="00CB52D0">
              <w:rPr>
                <w:i/>
              </w:rPr>
              <w:softHyphen/>
              <w:t>pap</w:t>
            </w:r>
            <w:r w:rsidRPr="00CB52D0">
              <w:rPr>
                <w:i/>
              </w:rPr>
              <w:softHyphen/>
              <w:t>persbolagsförordningen,</w:t>
            </w:r>
            <w:r w:rsidRPr="00CB52D0">
              <w:t xml:space="preserve"> denna lag eller föreskrifter som med</w:t>
            </w:r>
            <w:r w:rsidRPr="00CB52D0">
              <w:softHyphen/>
              <w:t>delats med stöd av lagen, gäller dess</w:t>
            </w:r>
            <w:r w:rsidRPr="00CB52D0">
              <w:softHyphen/>
              <w:t>utom bestämmelserna om in</w:t>
            </w:r>
            <w:r w:rsidRPr="00CB52D0">
              <w:softHyphen/>
              <w:t>gripande i de lagar som reglerar institutens verksamhet.</w:t>
            </w:r>
          </w:p>
        </w:tc>
      </w:tr>
    </w:tbl>
    <w:p w14:paraId="73445577" w14:textId="77777777" w:rsidR="00224569" w:rsidRPr="00105AC9" w:rsidRDefault="00B659D8" w:rsidP="00224569">
      <w:pPr>
        <w:pStyle w:val="Brdtext"/>
        <w:spacing w:before="270"/>
        <w:jc w:val="center"/>
      </w:pPr>
      <w:r w:rsidRPr="00105AC9">
        <w:t>2 §</w:t>
      </w:r>
    </w:p>
    <w:tbl>
      <w:tblPr>
        <w:tblW w:w="5000" w:type="pct"/>
        <w:tblLook w:val="0000" w:firstRow="0" w:lastRow="0" w:firstColumn="0" w:lastColumn="0" w:noHBand="0" w:noVBand="0"/>
      </w:tblPr>
      <w:tblGrid>
        <w:gridCol w:w="2948"/>
        <w:gridCol w:w="2949"/>
      </w:tblGrid>
      <w:tr w:rsidR="00224569" w:rsidRPr="00CB52D0" w14:paraId="20F91F45" w14:textId="77777777" w:rsidTr="00224569">
        <w:tc>
          <w:tcPr>
            <w:tcW w:w="2500" w:type="pct"/>
            <w:shd w:val="clear" w:color="auto" w:fill="auto"/>
            <w:tcMar>
              <w:left w:w="0" w:type="dxa"/>
            </w:tcMar>
          </w:tcPr>
          <w:p w14:paraId="1F8FA9D9" w14:textId="77777777" w:rsidR="00224569" w:rsidRPr="00105AC9" w:rsidRDefault="00B659D8" w:rsidP="00224569">
            <w:pPr>
              <w:pStyle w:val="Brdtextmedindrag"/>
            </w:pPr>
            <w:r w:rsidRPr="00105AC9">
              <w:t>Finansinspektionen ska före</w:t>
            </w:r>
            <w:r w:rsidRPr="00105AC9">
              <w:softHyphen/>
              <w:t>lägga ett finansiellt holdingföre</w:t>
            </w:r>
            <w:r w:rsidRPr="00105AC9">
              <w:softHyphen/>
              <w:t>tag, ett blandat finansiellt hold</w:t>
            </w:r>
            <w:r w:rsidRPr="00105AC9">
              <w:softHyphen/>
              <w:t xml:space="preserve">ingföretag </w:t>
            </w:r>
            <w:r w:rsidRPr="00105AC9">
              <w:rPr>
                <w:i/>
              </w:rPr>
              <w:t>eller</w:t>
            </w:r>
            <w:r w:rsidRPr="00105AC9">
              <w:t xml:space="preserve"> ett holding</w:t>
            </w:r>
            <w:r w:rsidRPr="00105AC9">
              <w:softHyphen/>
              <w:t>företag med blandad verksamhet att vidta åtgärder för att göra rättelse, om holdingföretaget inte uppfyller de krav som ställs på det enligt tillsynsförord</w:t>
            </w:r>
            <w:r w:rsidRPr="00105AC9">
              <w:softHyphen/>
              <w:t>ningen, denna lag eller före</w:t>
            </w:r>
            <w:r w:rsidRPr="00105AC9">
              <w:softHyphen/>
              <w:t>skrifter som meddelats med stöd av lagen. Ett sådant föreläggande ska också riktas mot ett finan</w:t>
            </w:r>
            <w:r w:rsidRPr="00105AC9">
              <w:softHyphen/>
              <w:t xml:space="preserve">siellt holdingföretag </w:t>
            </w:r>
            <w:r w:rsidRPr="00105AC9">
              <w:rPr>
                <w:i/>
              </w:rPr>
              <w:t>eller</w:t>
            </w:r>
            <w:r w:rsidRPr="00105AC9">
              <w:t xml:space="preserve"> ett blandat finansiellt holding</w:t>
            </w:r>
            <w:r w:rsidRPr="00105AC9">
              <w:softHyphen/>
              <w:t>före</w:t>
            </w:r>
            <w:r w:rsidRPr="00105AC9">
              <w:softHyphen/>
            </w:r>
            <w:r w:rsidRPr="00105AC9">
              <w:lastRenderedPageBreak/>
              <w:t>tag, vars ledning inte upp</w:t>
            </w:r>
            <w:r w:rsidRPr="00105AC9">
              <w:softHyphen/>
              <w:t>fyller kraven i denna lag.</w:t>
            </w:r>
          </w:p>
        </w:tc>
        <w:tc>
          <w:tcPr>
            <w:tcW w:w="2500" w:type="pct"/>
            <w:shd w:val="clear" w:color="auto" w:fill="auto"/>
            <w:tcMar>
              <w:right w:w="0" w:type="dxa"/>
            </w:tcMar>
          </w:tcPr>
          <w:p w14:paraId="6573A7CC" w14:textId="77777777" w:rsidR="00224569" w:rsidRPr="00105AC9" w:rsidRDefault="00B659D8" w:rsidP="00224569">
            <w:pPr>
              <w:pStyle w:val="Brdtextmedindrag"/>
            </w:pPr>
            <w:r w:rsidRPr="00105AC9">
              <w:lastRenderedPageBreak/>
              <w:t>Finansinspektionen ska före</w:t>
            </w:r>
            <w:r w:rsidRPr="00105AC9">
              <w:softHyphen/>
              <w:t>lägga ett finansiellt holdingföre</w:t>
            </w:r>
            <w:r w:rsidRPr="00105AC9">
              <w:softHyphen/>
              <w:t>tag, ett blandat finansiellt hold</w:t>
            </w:r>
            <w:r w:rsidRPr="00105AC9">
              <w:softHyphen/>
              <w:t>ingföretag</w:t>
            </w:r>
            <w:r w:rsidRPr="00105AC9">
              <w:rPr>
                <w:i/>
                <w:iCs/>
              </w:rPr>
              <w:t>,</w:t>
            </w:r>
            <w:r w:rsidRPr="00105AC9">
              <w:t xml:space="preserve"> ett holdingföretag med blandad verksamhet </w:t>
            </w:r>
            <w:r w:rsidRPr="00105AC9">
              <w:rPr>
                <w:i/>
              </w:rPr>
              <w:t>eller ett värde</w:t>
            </w:r>
            <w:r>
              <w:rPr>
                <w:i/>
              </w:rPr>
              <w:softHyphen/>
            </w:r>
            <w:r w:rsidRPr="00105AC9">
              <w:rPr>
                <w:i/>
              </w:rPr>
              <w:t>pappersinriktat holdingföre</w:t>
            </w:r>
            <w:r w:rsidRPr="00105AC9">
              <w:rPr>
                <w:i/>
              </w:rPr>
              <w:softHyphen/>
              <w:t>tag</w:t>
            </w:r>
            <w:r w:rsidRPr="00105AC9">
              <w:t xml:space="preserve"> att vidta åtgärder för att göra rättelse, om holding</w:t>
            </w:r>
            <w:r w:rsidRPr="00105AC9">
              <w:softHyphen/>
              <w:t xml:space="preserve">företaget inte uppfyller de krav som ställs på det enligt </w:t>
            </w:r>
            <w:r w:rsidRPr="00105AC9">
              <w:rPr>
                <w:spacing w:val="-4"/>
              </w:rPr>
              <w:t>tillsyns</w:t>
            </w:r>
            <w:r w:rsidRPr="00105AC9">
              <w:rPr>
                <w:spacing w:val="-4"/>
              </w:rPr>
              <w:softHyphen/>
              <w:t>förord</w:t>
            </w:r>
            <w:r w:rsidRPr="00105AC9">
              <w:rPr>
                <w:spacing w:val="-4"/>
              </w:rPr>
              <w:softHyphen/>
              <w:t xml:space="preserve">ningen, </w:t>
            </w:r>
            <w:r w:rsidRPr="00105AC9">
              <w:rPr>
                <w:i/>
                <w:spacing w:val="-4"/>
              </w:rPr>
              <w:t>värde</w:t>
            </w:r>
            <w:r w:rsidRPr="00105AC9">
              <w:rPr>
                <w:i/>
                <w:spacing w:val="-4"/>
              </w:rPr>
              <w:softHyphen/>
              <w:t>pappers</w:t>
            </w:r>
            <w:r w:rsidRPr="00105AC9">
              <w:rPr>
                <w:i/>
                <w:spacing w:val="-4"/>
              </w:rPr>
              <w:softHyphen/>
              <w:t>bolagsförord</w:t>
            </w:r>
            <w:r w:rsidRPr="00105AC9">
              <w:rPr>
                <w:i/>
                <w:spacing w:val="-4"/>
              </w:rPr>
              <w:softHyphen/>
              <w:t>ningen</w:t>
            </w:r>
            <w:r w:rsidRPr="00105AC9">
              <w:rPr>
                <w:i/>
                <w:iCs/>
              </w:rPr>
              <w:t>,</w:t>
            </w:r>
            <w:r w:rsidRPr="00105AC9">
              <w:t xml:space="preserve"> denna lag eller före</w:t>
            </w:r>
            <w:r w:rsidRPr="00105AC9">
              <w:softHyphen/>
              <w:t>skrifter som meddelats med stöd av lagen. Ett sådant föreläggande ska också riktas mot ett finan</w:t>
            </w:r>
            <w:r w:rsidRPr="00105AC9">
              <w:softHyphen/>
              <w:t>siellt holding</w:t>
            </w:r>
            <w:r w:rsidRPr="00105AC9">
              <w:softHyphen/>
              <w:t>före</w:t>
            </w:r>
            <w:r w:rsidRPr="00105AC9">
              <w:softHyphen/>
              <w:t>tag</w:t>
            </w:r>
            <w:r w:rsidRPr="00105AC9">
              <w:rPr>
                <w:i/>
                <w:iCs/>
              </w:rPr>
              <w:t>,</w:t>
            </w:r>
            <w:r w:rsidRPr="00105AC9">
              <w:t xml:space="preserve"> ett </w:t>
            </w:r>
            <w:r w:rsidRPr="00105AC9">
              <w:lastRenderedPageBreak/>
              <w:t>blandat finansiellt holding</w:t>
            </w:r>
            <w:r w:rsidRPr="00105AC9">
              <w:softHyphen/>
              <w:t xml:space="preserve">företag </w:t>
            </w:r>
            <w:r w:rsidRPr="00105AC9">
              <w:rPr>
                <w:i/>
              </w:rPr>
              <w:t>eller ett värde</w:t>
            </w:r>
            <w:r w:rsidRPr="00105AC9">
              <w:rPr>
                <w:i/>
              </w:rPr>
              <w:softHyphen/>
            </w:r>
            <w:r w:rsidRPr="00105AC9">
              <w:rPr>
                <w:i/>
                <w:spacing w:val="-4"/>
              </w:rPr>
              <w:t>pappers</w:t>
            </w:r>
            <w:r w:rsidRPr="00105AC9">
              <w:rPr>
                <w:i/>
                <w:spacing w:val="-4"/>
              </w:rPr>
              <w:softHyphen/>
              <w:t>inriktat holding</w:t>
            </w:r>
            <w:r w:rsidRPr="00105AC9">
              <w:rPr>
                <w:i/>
                <w:spacing w:val="-4"/>
              </w:rPr>
              <w:softHyphen/>
              <w:t>före</w:t>
            </w:r>
            <w:r w:rsidRPr="00105AC9">
              <w:rPr>
                <w:i/>
                <w:spacing w:val="-4"/>
              </w:rPr>
              <w:softHyphen/>
              <w:t>tag</w:t>
            </w:r>
            <w:r w:rsidRPr="00105AC9">
              <w:rPr>
                <w:spacing w:val="-4"/>
              </w:rPr>
              <w:t xml:space="preserve"> vars</w:t>
            </w:r>
            <w:r w:rsidRPr="00105AC9">
              <w:t xml:space="preserve"> ledning inte uppfyller kraven i denna lag.</w:t>
            </w:r>
          </w:p>
        </w:tc>
      </w:tr>
    </w:tbl>
    <w:p w14:paraId="10314B99" w14:textId="77777777" w:rsidR="00224569" w:rsidRPr="00CB52D0" w:rsidRDefault="00B659D8" w:rsidP="00224569">
      <w:pPr>
        <w:pStyle w:val="Brdtext"/>
        <w:spacing w:before="270"/>
        <w:jc w:val="center"/>
      </w:pPr>
      <w:r w:rsidRPr="00CB52D0">
        <w:lastRenderedPageBreak/>
        <w:t>4 §</w:t>
      </w:r>
    </w:p>
    <w:tbl>
      <w:tblPr>
        <w:tblW w:w="5000" w:type="pct"/>
        <w:tblLook w:val="0000" w:firstRow="0" w:lastRow="0" w:firstColumn="0" w:lastColumn="0" w:noHBand="0" w:noVBand="0"/>
      </w:tblPr>
      <w:tblGrid>
        <w:gridCol w:w="2948"/>
        <w:gridCol w:w="2949"/>
      </w:tblGrid>
      <w:tr w:rsidR="00224569" w:rsidRPr="00CB52D0" w14:paraId="0151AA97" w14:textId="77777777" w:rsidTr="00224569">
        <w:tc>
          <w:tcPr>
            <w:tcW w:w="2500" w:type="pct"/>
            <w:shd w:val="clear" w:color="auto" w:fill="auto"/>
            <w:tcMar>
              <w:left w:w="0" w:type="dxa"/>
            </w:tcMar>
          </w:tcPr>
          <w:p w14:paraId="4E2DE288" w14:textId="77777777" w:rsidR="00224569" w:rsidRPr="00B36627" w:rsidRDefault="00B659D8" w:rsidP="00224569">
            <w:pPr>
              <w:pStyle w:val="Brdtextmedindrag"/>
            </w:pPr>
            <w:r w:rsidRPr="00105AC9">
              <w:t xml:space="preserve">Om ett institut, ett finansiellt </w:t>
            </w:r>
            <w:r w:rsidRPr="00105AC9">
              <w:rPr>
                <w:spacing w:val="-4"/>
              </w:rPr>
              <w:t>holdingföretag, ett blandat finan</w:t>
            </w:r>
            <w:r w:rsidRPr="00105AC9">
              <w:rPr>
                <w:spacing w:val="-4"/>
              </w:rPr>
              <w:softHyphen/>
              <w:t>siellt</w:t>
            </w:r>
            <w:r w:rsidRPr="00105AC9">
              <w:t xml:space="preserve"> holdingföretag </w:t>
            </w:r>
            <w:r w:rsidRPr="00105AC9">
              <w:rPr>
                <w:i/>
              </w:rPr>
              <w:t>eller</w:t>
            </w:r>
            <w:r w:rsidRPr="00105AC9">
              <w:t xml:space="preserve"> ett hold</w:t>
            </w:r>
            <w:r w:rsidRPr="00105AC9">
              <w:softHyphen/>
              <w:t>ingföretag med blandad verk</w:t>
            </w:r>
            <w:r w:rsidRPr="00105AC9">
              <w:softHyphen/>
              <w:t>samhet med huvudkontor i Sverige inte i tid lämnar upp</w:t>
            </w:r>
            <w:r w:rsidRPr="00BD5D70">
              <w:rPr>
                <w:spacing w:val="-6"/>
              </w:rPr>
              <w:t>lys</w:t>
            </w:r>
            <w:r w:rsidRPr="00BD5D70">
              <w:rPr>
                <w:spacing w:val="-6"/>
              </w:rPr>
              <w:softHyphen/>
              <w:t>ningar enligt fö</w:t>
            </w:r>
            <w:r w:rsidRPr="00B36627">
              <w:rPr>
                <w:spacing w:val="-6"/>
              </w:rPr>
              <w:t>re</w:t>
            </w:r>
            <w:r>
              <w:rPr>
                <w:spacing w:val="-6"/>
              </w:rPr>
              <w:softHyphen/>
            </w:r>
            <w:r w:rsidRPr="00B36627">
              <w:rPr>
                <w:spacing w:val="-6"/>
              </w:rPr>
              <w:t>skrifter med</w:t>
            </w:r>
            <w:r w:rsidRPr="00B36627">
              <w:rPr>
                <w:spacing w:val="-6"/>
              </w:rPr>
              <w:softHyphen/>
            </w:r>
            <w:r w:rsidRPr="00B36627">
              <w:rPr>
                <w:spacing w:val="-6"/>
              </w:rPr>
              <w:softHyphen/>
              <w:t>delade</w:t>
            </w:r>
            <w:r w:rsidRPr="00B36627">
              <w:t xml:space="preserve"> med stöd av tillsyns</w:t>
            </w:r>
            <w:r w:rsidRPr="00B36627">
              <w:softHyphen/>
              <w:t>för</w:t>
            </w:r>
            <w:r w:rsidRPr="00B36627">
              <w:softHyphen/>
              <w:t>ordningen, får Finansinspek</w:t>
            </w:r>
            <w:r w:rsidRPr="00B36627">
              <w:softHyphen/>
              <w:t>tionen besluta att företaget ska betala en förseningsavgift med högst 100 000 kronor.</w:t>
            </w:r>
          </w:p>
          <w:p w14:paraId="51584CDA" w14:textId="77777777" w:rsidR="00224569" w:rsidRPr="00B36627" w:rsidRDefault="00224569" w:rsidP="00224569">
            <w:pPr>
              <w:pStyle w:val="Brdtextmedindrag"/>
            </w:pPr>
          </w:p>
        </w:tc>
        <w:tc>
          <w:tcPr>
            <w:tcW w:w="2500" w:type="pct"/>
            <w:shd w:val="clear" w:color="auto" w:fill="auto"/>
            <w:tcMar>
              <w:right w:w="0" w:type="dxa"/>
            </w:tcMar>
          </w:tcPr>
          <w:p w14:paraId="4389320B" w14:textId="77777777" w:rsidR="00224569" w:rsidRPr="00105AC9" w:rsidRDefault="00B659D8" w:rsidP="00224569">
            <w:pPr>
              <w:pStyle w:val="Brdtextmedindrag"/>
            </w:pPr>
            <w:r w:rsidRPr="00B36627">
              <w:t>Om ett institut, ett finansiellt h</w:t>
            </w:r>
            <w:r w:rsidRPr="00B36627">
              <w:rPr>
                <w:spacing w:val="-4"/>
              </w:rPr>
              <w:t>oldingföretag, ett blandat finan</w:t>
            </w:r>
            <w:r w:rsidRPr="00B36627">
              <w:rPr>
                <w:spacing w:val="-4"/>
              </w:rPr>
              <w:softHyphen/>
            </w:r>
            <w:r w:rsidRPr="00B36627">
              <w:rPr>
                <w:spacing w:val="-4"/>
              </w:rPr>
              <w:softHyphen/>
              <w:t>siellt</w:t>
            </w:r>
            <w:r w:rsidRPr="00B36627">
              <w:t xml:space="preserve"> holdingföretag, ett holding</w:t>
            </w:r>
            <w:r w:rsidRPr="00B36627">
              <w:softHyphen/>
              <w:t xml:space="preserve">företag med blandad verksamhet </w:t>
            </w:r>
            <w:r w:rsidRPr="00B36627">
              <w:rPr>
                <w:i/>
              </w:rPr>
              <w:t>eller ett</w:t>
            </w:r>
            <w:r w:rsidRPr="008E1321">
              <w:rPr>
                <w:i/>
              </w:rPr>
              <w:t xml:space="preserve"> värde</w:t>
            </w:r>
            <w:r w:rsidRPr="008E1321">
              <w:rPr>
                <w:i/>
              </w:rPr>
              <w:softHyphen/>
              <w:t>pappersinriktat holding</w:t>
            </w:r>
            <w:r>
              <w:rPr>
                <w:i/>
              </w:rPr>
              <w:softHyphen/>
            </w:r>
            <w:r w:rsidRPr="008E1321">
              <w:rPr>
                <w:i/>
              </w:rPr>
              <w:t>före</w:t>
            </w:r>
            <w:r>
              <w:rPr>
                <w:i/>
              </w:rPr>
              <w:softHyphen/>
            </w:r>
            <w:r w:rsidRPr="008E1321">
              <w:rPr>
                <w:i/>
              </w:rPr>
              <w:t>tag</w:t>
            </w:r>
            <w:r w:rsidRPr="008E1321">
              <w:t xml:space="preserve"> med huvudkontor i Sverige inte i tid lämnar upp</w:t>
            </w:r>
            <w:r w:rsidRPr="00105AC9">
              <w:softHyphen/>
              <w:t>lys</w:t>
            </w:r>
            <w:r>
              <w:softHyphen/>
            </w:r>
            <w:r>
              <w:softHyphen/>
            </w:r>
            <w:r w:rsidRPr="00105AC9">
              <w:softHyphen/>
              <w:t>ningar enligt föreskrifter med</w:t>
            </w:r>
            <w:r w:rsidRPr="00105AC9">
              <w:softHyphen/>
              <w:t>delade med stöd av tillsyns</w:t>
            </w:r>
            <w:r w:rsidRPr="00105AC9">
              <w:softHyphen/>
              <w:t>för</w:t>
            </w:r>
            <w:r w:rsidRPr="00105AC9">
              <w:softHyphen/>
              <w:t xml:space="preserve">ordningen </w:t>
            </w:r>
            <w:r w:rsidRPr="00105AC9">
              <w:rPr>
                <w:i/>
              </w:rPr>
              <w:t>eller värde</w:t>
            </w:r>
            <w:r w:rsidRPr="00105AC9">
              <w:rPr>
                <w:i/>
              </w:rPr>
              <w:softHyphen/>
              <w:t>pappers</w:t>
            </w:r>
            <w:r w:rsidRPr="00105AC9">
              <w:rPr>
                <w:i/>
              </w:rPr>
              <w:softHyphen/>
              <w:t>bolagsförordningen</w:t>
            </w:r>
            <w:r w:rsidRPr="00105AC9">
              <w:rPr>
                <w:iCs/>
              </w:rPr>
              <w:t>,</w:t>
            </w:r>
            <w:r w:rsidRPr="00105AC9">
              <w:t xml:space="preserve"> får Finans</w:t>
            </w:r>
            <w:r w:rsidRPr="00105AC9">
              <w:softHyphen/>
              <w:t>in</w:t>
            </w:r>
            <w:r w:rsidRPr="00105AC9">
              <w:softHyphen/>
              <w:t>spektionen besluta att företaget s</w:t>
            </w:r>
            <w:r w:rsidRPr="00105AC9">
              <w:rPr>
                <w:spacing w:val="-4"/>
              </w:rPr>
              <w:t>ka betala en för</w:t>
            </w:r>
            <w:r w:rsidRPr="00105AC9">
              <w:rPr>
                <w:spacing w:val="-4"/>
              </w:rPr>
              <w:softHyphen/>
              <w:t>seningsavgift med</w:t>
            </w:r>
            <w:r w:rsidRPr="00105AC9">
              <w:t xml:space="preserve"> högst 100 000 kronor.</w:t>
            </w:r>
          </w:p>
        </w:tc>
      </w:tr>
    </w:tbl>
    <w:p w14:paraId="350A071F" w14:textId="77777777" w:rsidR="00224569" w:rsidRPr="00CB52D0" w:rsidRDefault="00B659D8" w:rsidP="00224569">
      <w:pPr>
        <w:pStyle w:val="Brdtextmedindrag"/>
      </w:pPr>
      <w:r w:rsidRPr="00CB52D0">
        <w:t>Avgiften tillfaller staten.</w:t>
      </w:r>
    </w:p>
    <w:p w14:paraId="5CC006CE" w14:textId="77777777" w:rsidR="00224569" w:rsidRPr="00CB52D0" w:rsidRDefault="00B659D8" w:rsidP="00224569">
      <w:pPr>
        <w:pStyle w:val="Brdtext"/>
        <w:spacing w:before="270"/>
        <w:jc w:val="center"/>
        <w:rPr>
          <w:b/>
        </w:rPr>
      </w:pPr>
      <w:r w:rsidRPr="00CB52D0">
        <w:rPr>
          <w:b/>
        </w:rPr>
        <w:t>9 kap.</w:t>
      </w:r>
    </w:p>
    <w:p w14:paraId="4DD1EA4F" w14:textId="77777777" w:rsidR="00224569" w:rsidRPr="00CB52D0" w:rsidRDefault="00B659D8" w:rsidP="00224569">
      <w:pPr>
        <w:pStyle w:val="Brdtext"/>
        <w:jc w:val="center"/>
      </w:pPr>
      <w:r w:rsidRPr="00CB52D0">
        <w:t>1 §</w:t>
      </w:r>
    </w:p>
    <w:tbl>
      <w:tblPr>
        <w:tblW w:w="5000" w:type="pct"/>
        <w:tblLook w:val="0000" w:firstRow="0" w:lastRow="0" w:firstColumn="0" w:lastColumn="0" w:noHBand="0" w:noVBand="0"/>
      </w:tblPr>
      <w:tblGrid>
        <w:gridCol w:w="2948"/>
        <w:gridCol w:w="2949"/>
      </w:tblGrid>
      <w:tr w:rsidR="00224569" w:rsidRPr="00CB52D0" w14:paraId="31DB652E" w14:textId="77777777" w:rsidTr="00224569">
        <w:tc>
          <w:tcPr>
            <w:tcW w:w="2500" w:type="pct"/>
            <w:shd w:val="clear" w:color="auto" w:fill="auto"/>
            <w:tcMar>
              <w:left w:w="0" w:type="dxa"/>
            </w:tcMar>
          </w:tcPr>
          <w:p w14:paraId="0916B637" w14:textId="77777777" w:rsidR="00224569" w:rsidRPr="00CB52D0" w:rsidRDefault="00B659D8" w:rsidP="00224569">
            <w:pPr>
              <w:pStyle w:val="Brdtextmedindrag"/>
            </w:pPr>
            <w:r w:rsidRPr="00CB52D0">
              <w:t>Institut som står under tillsyn enligt tillsynsförordningen och denna lag ska med årliga avgifter be</w:t>
            </w:r>
            <w:r w:rsidRPr="00CB52D0">
              <w:rPr>
                <w:spacing w:val="-6"/>
              </w:rPr>
              <w:t>kosta Finansinspektionens verk</w:t>
            </w:r>
            <w:r w:rsidRPr="00CB52D0">
              <w:rPr>
                <w:spacing w:val="-6"/>
              </w:rPr>
              <w:softHyphen/>
            </w:r>
            <w:r w:rsidRPr="00CB52D0">
              <w:rPr>
                <w:spacing w:val="-6"/>
              </w:rPr>
              <w:softHyphen/>
              <w:t>samhet</w:t>
            </w:r>
            <w:r w:rsidRPr="00CB52D0">
              <w:t xml:space="preserve"> samt Statistiska cen</w:t>
            </w:r>
            <w:r w:rsidRPr="00CB52D0">
              <w:softHyphen/>
              <w:t>tral</w:t>
            </w:r>
            <w:r w:rsidRPr="00CB52D0">
              <w:softHyphen/>
              <w:t>byråns verksamhet enligt lagen (2014:484) om en databas för övervakning av och tillsyn över finansmarknaderna.</w:t>
            </w:r>
          </w:p>
          <w:p w14:paraId="47590378" w14:textId="77777777" w:rsidR="00224569" w:rsidRPr="00CB52D0" w:rsidRDefault="00224569" w:rsidP="00224569">
            <w:pPr>
              <w:pStyle w:val="Brdtextmedindrag"/>
            </w:pPr>
          </w:p>
          <w:p w14:paraId="3CE6E1DE" w14:textId="77777777" w:rsidR="00224569" w:rsidRPr="00CB52D0" w:rsidRDefault="00B659D8" w:rsidP="00224569">
            <w:pPr>
              <w:pStyle w:val="Brdtextmedindrag"/>
            </w:pPr>
            <w:r w:rsidRPr="00CB52D0">
              <w:t>Finansinspektionen får ta ut avgifter för prövning av ansök</w:t>
            </w:r>
            <w:r w:rsidRPr="00CB52D0">
              <w:softHyphen/>
              <w:t>ningar och anmälningar enligt tillsynsförordningen och denna lag.</w:t>
            </w:r>
          </w:p>
        </w:tc>
        <w:tc>
          <w:tcPr>
            <w:tcW w:w="2500" w:type="pct"/>
            <w:shd w:val="clear" w:color="auto" w:fill="auto"/>
            <w:tcMar>
              <w:right w:w="0" w:type="dxa"/>
            </w:tcMar>
          </w:tcPr>
          <w:p w14:paraId="0073E23C" w14:textId="77777777" w:rsidR="00224569" w:rsidRPr="00CB52D0" w:rsidRDefault="00B659D8" w:rsidP="00224569">
            <w:pPr>
              <w:pStyle w:val="Brdtextmedindrag"/>
            </w:pPr>
            <w:r w:rsidRPr="00CB52D0">
              <w:t xml:space="preserve">Institut som står under tillsyn enligt tillsynsförordningen </w:t>
            </w:r>
            <w:r w:rsidRPr="00CB52D0">
              <w:rPr>
                <w:i/>
              </w:rPr>
              <w:t xml:space="preserve">eller </w:t>
            </w:r>
            <w:r w:rsidRPr="00CB52D0">
              <w:rPr>
                <w:i/>
                <w:spacing w:val="2"/>
              </w:rPr>
              <w:t>värdepappersbolagsförordningen</w:t>
            </w:r>
            <w:r w:rsidRPr="00CB52D0">
              <w:rPr>
                <w:i/>
              </w:rPr>
              <w:t xml:space="preserve"> </w:t>
            </w:r>
            <w:r w:rsidRPr="00CB52D0">
              <w:t>och denna lag ska med årliga avgifter bekosta Finans</w:t>
            </w:r>
            <w:r w:rsidRPr="00CB52D0">
              <w:softHyphen/>
              <w:t>inspek</w:t>
            </w:r>
            <w:r w:rsidRPr="00CB52D0">
              <w:softHyphen/>
              <w:t>tionens verksamhet samt Sta</w:t>
            </w:r>
            <w:r w:rsidRPr="00CB52D0">
              <w:softHyphen/>
              <w:t xml:space="preserve">tistiska centralbyråns </w:t>
            </w:r>
            <w:r w:rsidRPr="00CB52D0">
              <w:rPr>
                <w:spacing w:val="-4"/>
              </w:rPr>
              <w:t>verk</w:t>
            </w:r>
            <w:r w:rsidRPr="00CB52D0">
              <w:rPr>
                <w:spacing w:val="-4"/>
              </w:rPr>
              <w:softHyphen/>
              <w:t>sam</w:t>
            </w:r>
            <w:r w:rsidRPr="00CB52D0">
              <w:rPr>
                <w:spacing w:val="-4"/>
              </w:rPr>
              <w:softHyphen/>
              <w:t>het enligt lagen (2014:484) om en databas för övervakning av och</w:t>
            </w:r>
            <w:r w:rsidRPr="00CB52D0">
              <w:t xml:space="preserve"> tillsyn över finansmarknaderna.</w:t>
            </w:r>
          </w:p>
          <w:p w14:paraId="78BAD071" w14:textId="77777777" w:rsidR="00224569" w:rsidRPr="00CB52D0" w:rsidRDefault="00B659D8" w:rsidP="00224569">
            <w:pPr>
              <w:pStyle w:val="Brdtextmedindrag"/>
              <w:rPr>
                <w:spacing w:val="-5"/>
              </w:rPr>
            </w:pPr>
            <w:r w:rsidRPr="00CB52D0">
              <w:t>Finansinspektionen får ta ut avgifter för prövning av ansök</w:t>
            </w:r>
            <w:r w:rsidRPr="00CB52D0">
              <w:softHyphen/>
              <w:t>ningar</w:t>
            </w:r>
            <w:r w:rsidRPr="00CB52D0">
              <w:rPr>
                <w:spacing w:val="-5"/>
              </w:rPr>
              <w:t xml:space="preserve"> och anmälningar enligt till</w:t>
            </w:r>
            <w:r w:rsidRPr="00CB52D0">
              <w:rPr>
                <w:spacing w:val="-5"/>
              </w:rPr>
              <w:softHyphen/>
              <w:t>synsförordningen</w:t>
            </w:r>
            <w:r w:rsidRPr="00CB52D0">
              <w:rPr>
                <w:i/>
                <w:iCs/>
                <w:spacing w:val="-5"/>
              </w:rPr>
              <w:t>,</w:t>
            </w:r>
            <w:r w:rsidRPr="00CB52D0">
              <w:rPr>
                <w:spacing w:val="-5"/>
              </w:rPr>
              <w:t xml:space="preserve"> </w:t>
            </w:r>
            <w:r w:rsidRPr="00CB52D0">
              <w:rPr>
                <w:i/>
                <w:spacing w:val="-5"/>
              </w:rPr>
              <w:t>värdepappers</w:t>
            </w:r>
            <w:r w:rsidRPr="00CB52D0">
              <w:rPr>
                <w:i/>
                <w:spacing w:val="-5"/>
              </w:rPr>
              <w:softHyphen/>
              <w:t>bolagsförordningen</w:t>
            </w:r>
            <w:r w:rsidRPr="00CB52D0">
              <w:rPr>
                <w:spacing w:val="-5"/>
              </w:rPr>
              <w:t xml:space="preserve"> och denna lag.</w:t>
            </w:r>
          </w:p>
        </w:tc>
      </w:tr>
    </w:tbl>
    <w:p w14:paraId="48C56AE7" w14:textId="77777777" w:rsidR="00224569" w:rsidRPr="00CB52D0" w:rsidRDefault="00B659D8" w:rsidP="00224569">
      <w:pPr>
        <w:pStyle w:val="Brdtextmedindrag"/>
      </w:pPr>
      <w:r w:rsidRPr="00CB52D0">
        <w:t xml:space="preserve">Om Finansinspektionen behöver anlita någon med särskild </w:t>
      </w:r>
      <w:r w:rsidRPr="00CB52D0">
        <w:rPr>
          <w:spacing w:val="-4"/>
        </w:rPr>
        <w:t>fack</w:t>
      </w:r>
      <w:r w:rsidRPr="00CB52D0">
        <w:rPr>
          <w:spacing w:val="-4"/>
        </w:rPr>
        <w:softHyphen/>
        <w:t>kunskap för bedömning av en viss fråga vid tillsynen enligt denna lag, ska kostnaden för detta betalas av det institut som tillsynen avser.</w:t>
      </w:r>
    </w:p>
    <w:p w14:paraId="58A30DE9" w14:textId="77777777" w:rsidR="00224569" w:rsidRPr="00CB52D0" w:rsidRDefault="00B659D8" w:rsidP="00224569">
      <w:pPr>
        <w:pStyle w:val="Brdtext"/>
        <w:spacing w:before="270"/>
        <w:jc w:val="center"/>
        <w:rPr>
          <w:b/>
        </w:rPr>
      </w:pPr>
      <w:r w:rsidRPr="00CB52D0">
        <w:rPr>
          <w:b/>
        </w:rPr>
        <w:t>10 kap.</w:t>
      </w:r>
    </w:p>
    <w:tbl>
      <w:tblPr>
        <w:tblW w:w="5000" w:type="pct"/>
        <w:tblLook w:val="0000" w:firstRow="0" w:lastRow="0" w:firstColumn="0" w:lastColumn="0" w:noHBand="0" w:noVBand="0"/>
      </w:tblPr>
      <w:tblGrid>
        <w:gridCol w:w="2948"/>
        <w:gridCol w:w="2949"/>
      </w:tblGrid>
      <w:tr w:rsidR="00224569" w:rsidRPr="00CB52D0" w14:paraId="5021A958" w14:textId="77777777" w:rsidTr="00224569">
        <w:tc>
          <w:tcPr>
            <w:tcW w:w="2500" w:type="pct"/>
            <w:shd w:val="clear" w:color="auto" w:fill="auto"/>
            <w:tcMar>
              <w:left w:w="0" w:type="dxa"/>
            </w:tcMar>
          </w:tcPr>
          <w:p w14:paraId="0259965D" w14:textId="77777777" w:rsidR="00224569" w:rsidRPr="00CB52D0" w:rsidRDefault="00224569" w:rsidP="00224569">
            <w:pPr>
              <w:pStyle w:val="Brdtextmedindrag"/>
            </w:pPr>
          </w:p>
        </w:tc>
        <w:tc>
          <w:tcPr>
            <w:tcW w:w="2500" w:type="pct"/>
            <w:shd w:val="clear" w:color="auto" w:fill="auto"/>
            <w:tcMar>
              <w:right w:w="0" w:type="dxa"/>
            </w:tcMar>
          </w:tcPr>
          <w:p w14:paraId="41EA24C8" w14:textId="77777777" w:rsidR="00224569" w:rsidRPr="00CB52D0" w:rsidRDefault="00B659D8" w:rsidP="00224569">
            <w:pPr>
              <w:pStyle w:val="Brdtext"/>
              <w:rPr>
                <w:i/>
                <w:iCs/>
              </w:rPr>
            </w:pPr>
            <w:r w:rsidRPr="00CB52D0">
              <w:rPr>
                <w:i/>
                <w:iCs/>
              </w:rPr>
              <w:t>1 a §</w:t>
            </w:r>
          </w:p>
          <w:p w14:paraId="4E91F2EF" w14:textId="77777777" w:rsidR="00224569" w:rsidRPr="00CB52D0" w:rsidRDefault="00B659D8" w:rsidP="00224569">
            <w:pPr>
              <w:pStyle w:val="Brdtextmedindrag"/>
              <w:rPr>
                <w:i/>
              </w:rPr>
            </w:pPr>
            <w:r w:rsidRPr="00CB52D0">
              <w:rPr>
                <w:rStyle w:val="BrdtextChar"/>
                <w:i/>
              </w:rPr>
              <w:t>Regeringen</w:t>
            </w:r>
            <w:r w:rsidRPr="00CB52D0">
              <w:rPr>
                <w:i/>
              </w:rPr>
              <w:t xml:space="preserve"> eller den myndig</w:t>
            </w:r>
            <w:r w:rsidRPr="00CB52D0">
              <w:rPr>
                <w:i/>
              </w:rPr>
              <w:softHyphen/>
              <w:t>het som regeringen bestämmer får meddela föreskrifter som kom</w:t>
            </w:r>
            <w:r w:rsidRPr="00CB52D0">
              <w:rPr>
                <w:i/>
              </w:rPr>
              <w:softHyphen/>
            </w:r>
            <w:r w:rsidRPr="00CB52D0">
              <w:rPr>
                <w:i/>
                <w:spacing w:val="-4"/>
              </w:rPr>
              <w:t>pletterar värdepappersbolagsför</w:t>
            </w:r>
            <w:r w:rsidRPr="00CB52D0">
              <w:rPr>
                <w:i/>
                <w:spacing w:val="-4"/>
              </w:rPr>
              <w:softHyphen/>
              <w:t>ord</w:t>
            </w:r>
            <w:r w:rsidRPr="00CB52D0">
              <w:rPr>
                <w:i/>
                <w:spacing w:val="-4"/>
              </w:rPr>
              <w:softHyphen/>
              <w:t>ningens</w:t>
            </w:r>
            <w:r w:rsidRPr="00CB52D0">
              <w:rPr>
                <w:i/>
              </w:rPr>
              <w:t xml:space="preserve"> bestämmelser om beräk</w:t>
            </w:r>
            <w:r w:rsidRPr="00CB52D0">
              <w:rPr>
                <w:i/>
              </w:rPr>
              <w:softHyphen/>
            </w:r>
            <w:r w:rsidRPr="00CB52D0">
              <w:rPr>
                <w:i/>
              </w:rPr>
              <w:lastRenderedPageBreak/>
              <w:t>ningen av kapitalbaskraven och koncentrationsrisker.</w:t>
            </w:r>
          </w:p>
        </w:tc>
      </w:tr>
    </w:tbl>
    <w:p w14:paraId="366A6BBD" w14:textId="77777777" w:rsidR="00224569" w:rsidRPr="00BD5D70" w:rsidRDefault="00B659D8" w:rsidP="00224569">
      <w:pPr>
        <w:pStyle w:val="Brdtext"/>
        <w:spacing w:before="270"/>
        <w:jc w:val="center"/>
      </w:pPr>
      <w:r w:rsidRPr="00CB52D0">
        <w:lastRenderedPageBreak/>
        <w:t>2 §</w:t>
      </w:r>
      <w:r w:rsidRPr="00BD5D70">
        <w:rPr>
          <w:rStyle w:val="Fotnotsreferens"/>
        </w:rPr>
        <w:footnoteReference w:id="112"/>
      </w:r>
    </w:p>
    <w:p w14:paraId="2BB3F22D" w14:textId="77777777" w:rsidR="00224569" w:rsidRPr="00B36627" w:rsidRDefault="00B659D8" w:rsidP="00224569">
      <w:pPr>
        <w:pStyle w:val="Brdtextmedindrag"/>
      </w:pPr>
      <w:r w:rsidRPr="00B36627">
        <w:t>Regeringen eller den myndighet som regeringen bestämmer får meddela föreskrifter om</w:t>
      </w:r>
    </w:p>
    <w:tbl>
      <w:tblPr>
        <w:tblW w:w="5000" w:type="pct"/>
        <w:tblLook w:val="0000" w:firstRow="0" w:lastRow="0" w:firstColumn="0" w:lastColumn="0" w:noHBand="0" w:noVBand="0"/>
      </w:tblPr>
      <w:tblGrid>
        <w:gridCol w:w="2948"/>
        <w:gridCol w:w="2949"/>
      </w:tblGrid>
      <w:tr w:rsidR="00224569" w:rsidRPr="00CB52D0" w14:paraId="12D5B8CA" w14:textId="77777777" w:rsidTr="00224569">
        <w:tc>
          <w:tcPr>
            <w:tcW w:w="2500" w:type="pct"/>
            <w:shd w:val="clear" w:color="auto" w:fill="auto"/>
            <w:tcMar>
              <w:left w:w="0" w:type="dxa"/>
            </w:tcMar>
          </w:tcPr>
          <w:p w14:paraId="315E6AE3" w14:textId="77777777" w:rsidR="00224569" w:rsidRPr="00B36627" w:rsidRDefault="00B659D8" w:rsidP="00224569">
            <w:pPr>
              <w:pStyle w:val="Brdtextmedindrag"/>
            </w:pPr>
            <w:r w:rsidRPr="00B36627">
              <w:t xml:space="preserve">1. vilka krav som enligt 3 kap. </w:t>
            </w:r>
            <w:r w:rsidRPr="00B36627">
              <w:rPr>
                <w:i/>
              </w:rPr>
              <w:t>5 </w:t>
            </w:r>
            <w:r w:rsidRPr="00B36627">
              <w:rPr>
                <w:iCs/>
              </w:rPr>
              <w:t>§</w:t>
            </w:r>
            <w:r w:rsidRPr="00B36627">
              <w:t xml:space="preserve"> ska ställas på den som ska ingå i ledningen i ett finansiellt holdingföretag eller ett blandat finansiellt holdingföretag,</w:t>
            </w:r>
          </w:p>
          <w:p w14:paraId="0E374555" w14:textId="77777777" w:rsidR="00224569" w:rsidRPr="00B36627" w:rsidRDefault="00224569" w:rsidP="00224569">
            <w:pPr>
              <w:pStyle w:val="Brdtextmedindrag"/>
            </w:pPr>
          </w:p>
          <w:p w14:paraId="796B9090" w14:textId="77777777" w:rsidR="00224569" w:rsidRPr="008E1321" w:rsidRDefault="00B659D8" w:rsidP="00224569">
            <w:pPr>
              <w:pStyle w:val="Brdtextmedindrag"/>
            </w:pPr>
            <w:r w:rsidRPr="008E1321">
              <w:rPr>
                <w:spacing w:val="-4"/>
              </w:rPr>
              <w:t>2. vid vilken tidpunkt, på vilken</w:t>
            </w:r>
            <w:r w:rsidRPr="008E1321">
              <w:t xml:space="preserve"> plats och med vilka inter</w:t>
            </w:r>
            <w:r w:rsidRPr="008E1321">
              <w:softHyphen/>
              <w:t>vall institut ska offentliggöra sådan information som anges i artiklarna 431–455 i tillsyns</w:t>
            </w:r>
            <w:r w:rsidRPr="008E1321">
              <w:softHyphen/>
              <w:t>för</w:t>
            </w:r>
            <w:r w:rsidRPr="008E1321">
              <w:softHyphen/>
              <w:t>ordningen,</w:t>
            </w:r>
          </w:p>
          <w:p w14:paraId="2E95D77B" w14:textId="77777777" w:rsidR="00224569" w:rsidRPr="008E1321" w:rsidRDefault="00224569" w:rsidP="00224569">
            <w:pPr>
              <w:pStyle w:val="Brdtextmedindrag"/>
            </w:pPr>
          </w:p>
        </w:tc>
        <w:tc>
          <w:tcPr>
            <w:tcW w:w="2500" w:type="pct"/>
            <w:shd w:val="clear" w:color="auto" w:fill="auto"/>
            <w:tcMar>
              <w:right w:w="0" w:type="dxa"/>
            </w:tcMar>
          </w:tcPr>
          <w:p w14:paraId="45784434" w14:textId="77777777" w:rsidR="00224569" w:rsidRPr="00A31F7D" w:rsidRDefault="00B659D8" w:rsidP="00224569">
            <w:pPr>
              <w:pStyle w:val="Brdtextmedindrag"/>
            </w:pPr>
            <w:r w:rsidRPr="008E1321">
              <w:t xml:space="preserve">1. vilka krav som enligt 3 kap. </w:t>
            </w:r>
            <w:r w:rsidRPr="008E1321">
              <w:rPr>
                <w:i/>
              </w:rPr>
              <w:t>6 </w:t>
            </w:r>
            <w:r w:rsidRPr="008E1321">
              <w:rPr>
                <w:iCs/>
              </w:rPr>
              <w:t>§</w:t>
            </w:r>
            <w:r w:rsidRPr="008E1321">
              <w:t xml:space="preserve"> ska ställas på den som ska ingå i ledningen i ett finansiellt holdingföretag</w:t>
            </w:r>
            <w:r w:rsidRPr="00A31F7D">
              <w:rPr>
                <w:i/>
              </w:rPr>
              <w:t>, ett värdepappers</w:t>
            </w:r>
            <w:r w:rsidRPr="00A31F7D">
              <w:rPr>
                <w:i/>
              </w:rPr>
              <w:softHyphen/>
              <w:t>inriktat holdingföretag</w:t>
            </w:r>
            <w:r w:rsidRPr="00A31F7D">
              <w:t xml:space="preserve"> eller ett</w:t>
            </w:r>
            <w:r w:rsidRPr="00A31F7D">
              <w:rPr>
                <w:spacing w:val="-4"/>
              </w:rPr>
              <w:t xml:space="preserve"> blan</w:t>
            </w:r>
            <w:r w:rsidRPr="00A31F7D">
              <w:rPr>
                <w:spacing w:val="-4"/>
              </w:rPr>
              <w:softHyphen/>
              <w:t>dat finansiellt holdingföretag,</w:t>
            </w:r>
          </w:p>
          <w:p w14:paraId="31DD5369" w14:textId="77777777" w:rsidR="00224569" w:rsidRPr="00105AC9" w:rsidRDefault="00B659D8" w:rsidP="00224569">
            <w:pPr>
              <w:pStyle w:val="Brdtextmedindrag"/>
            </w:pPr>
            <w:r w:rsidRPr="00A31F7D">
              <w:t>2. vid vilken tidpunkt, på vilken plats och med vilka inter</w:t>
            </w:r>
            <w:r w:rsidRPr="00A31F7D">
              <w:softHyphen/>
              <w:t xml:space="preserve">vall institut </w:t>
            </w:r>
            <w:r w:rsidRPr="007E7C9E">
              <w:t>ska offentliggöra sådan information som anges i art</w:t>
            </w:r>
            <w:r w:rsidRPr="00105AC9">
              <w:t>iklarna 431–455 i tillsynsför</w:t>
            </w:r>
            <w:r w:rsidRPr="00105AC9">
              <w:softHyphen/>
              <w:t xml:space="preserve">ordningen </w:t>
            </w:r>
            <w:r w:rsidRPr="00105AC9">
              <w:rPr>
                <w:i/>
              </w:rPr>
              <w:t>respektive avses i arti</w:t>
            </w:r>
            <w:r w:rsidRPr="00105AC9">
              <w:rPr>
                <w:i/>
              </w:rPr>
              <w:softHyphen/>
              <w:t>kel 46 i värdepap</w:t>
            </w:r>
            <w:r w:rsidRPr="00105AC9">
              <w:rPr>
                <w:i/>
              </w:rPr>
              <w:softHyphen/>
              <w:t>pers</w:t>
            </w:r>
            <w:r w:rsidRPr="00105AC9">
              <w:rPr>
                <w:i/>
              </w:rPr>
              <w:softHyphen/>
              <w:t>bolagsför</w:t>
            </w:r>
            <w:r w:rsidRPr="00105AC9">
              <w:rPr>
                <w:i/>
              </w:rPr>
              <w:softHyphen/>
              <w:t>ordningen</w:t>
            </w:r>
            <w:r w:rsidRPr="00105AC9">
              <w:t xml:space="preserve">, </w:t>
            </w:r>
          </w:p>
        </w:tc>
      </w:tr>
    </w:tbl>
    <w:p w14:paraId="2C1EE876" w14:textId="77777777" w:rsidR="00224569" w:rsidRPr="00CB52D0" w:rsidRDefault="00B659D8" w:rsidP="00224569">
      <w:pPr>
        <w:pStyle w:val="Brdtextmedindrag"/>
        <w:rPr>
          <w:spacing w:val="-2"/>
        </w:rPr>
      </w:pPr>
      <w:r w:rsidRPr="00CB52D0">
        <w:rPr>
          <w:spacing w:val="-2"/>
        </w:rPr>
        <w:t xml:space="preserve">3. vilken information moderföretag ska offentliggöra enligt 6 kap. 2 §, </w:t>
      </w:r>
    </w:p>
    <w:p w14:paraId="38C8D0DB" w14:textId="77777777" w:rsidR="00224569" w:rsidRPr="00CB52D0" w:rsidRDefault="00B659D8" w:rsidP="00224569">
      <w:pPr>
        <w:pStyle w:val="Brdtextmedindrag"/>
      </w:pPr>
      <w:r w:rsidRPr="00CB52D0">
        <w:t>4. de omständigheter som ska beaktas vid fastställandet av en lämplig nivå för kapitalbasen i samband med en översyn och ut</w:t>
      </w:r>
      <w:r w:rsidRPr="00CB52D0">
        <w:softHyphen/>
        <w:t xml:space="preserve">värdering av ett institut, </w:t>
      </w:r>
    </w:p>
    <w:p w14:paraId="0B01412C" w14:textId="77777777" w:rsidR="00224569" w:rsidRPr="00CB52D0" w:rsidRDefault="00B659D8" w:rsidP="00224569">
      <w:pPr>
        <w:pStyle w:val="Brdtextmedindrag"/>
      </w:pPr>
      <w:r w:rsidRPr="00CB52D0">
        <w:t>5. de omständigheter som ska beaktas, dels vid prövningen enligt 2 kap. 2 § av om ett institut ska uppfylla ett särskilt likviditetskrav, dels vid fastställandet av en lämplig nivå för ett sådant särskilt lik</w:t>
      </w:r>
      <w:r w:rsidRPr="00CB52D0">
        <w:softHyphen/>
        <w:t xml:space="preserve">viditetskrav i samband med en översyn och utvärdering av ett institut, och </w:t>
      </w:r>
    </w:p>
    <w:p w14:paraId="4A2DDFC5" w14:textId="77777777" w:rsidR="00224569" w:rsidRPr="00CB52D0" w:rsidRDefault="00B659D8" w:rsidP="00224569">
      <w:pPr>
        <w:pStyle w:val="Brdtextmedindrag"/>
      </w:pPr>
      <w:r w:rsidRPr="00CB52D0">
        <w:t>6. hur uppgifter enligt 6 kap. 11 § ska lämnas.</w:t>
      </w:r>
    </w:p>
    <w:p w14:paraId="5CEE578A" w14:textId="77777777" w:rsidR="00224569" w:rsidRPr="00CB52D0" w:rsidRDefault="00B659D8" w:rsidP="00224569">
      <w:pPr>
        <w:pStyle w:val="Slutstreck"/>
      </w:pPr>
      <w:r w:rsidRPr="00CB52D0">
        <w:t>                      </w:t>
      </w:r>
    </w:p>
    <w:p w14:paraId="3EA13435" w14:textId="77777777" w:rsidR="00224569" w:rsidRPr="00CB52D0" w:rsidRDefault="00B659D8" w:rsidP="00224569">
      <w:pPr>
        <w:pStyle w:val="Brdtextmedindrag"/>
      </w:pPr>
      <w:r w:rsidRPr="00CB52D0">
        <w:t>Denna lag träder i kraft den 26 juni 2021.</w:t>
      </w:r>
    </w:p>
    <w:p w14:paraId="20132582" w14:textId="224AD9C0" w:rsidR="00224569" w:rsidRDefault="00224569" w:rsidP="00224569">
      <w:pPr>
        <w:pStyle w:val="Brdtext"/>
      </w:pPr>
    </w:p>
    <w:p w14:paraId="717E759C" w14:textId="77777777" w:rsidR="00224569" w:rsidRDefault="00224569" w:rsidP="00224569">
      <w:pPr>
        <w:pStyle w:val="Brdtext"/>
        <w:sectPr w:rsidR="00224569" w:rsidSect="00224569">
          <w:headerReference w:type="even" r:id="rId189"/>
          <w:headerReference w:type="default" r:id="rId190"/>
          <w:footerReference w:type="even" r:id="rId191"/>
          <w:footerReference w:type="default" r:id="rId192"/>
          <w:footerReference w:type="first" r:id="rId193"/>
          <w:footnotePr>
            <w:numRestart w:val="eachSect"/>
          </w:footnotePr>
          <w:pgSz w:w="9356" w:h="13721" w:code="9"/>
          <w:pgMar w:top="794" w:right="2438" w:bottom="1191" w:left="1021" w:header="0" w:footer="709" w:gutter="0"/>
          <w:cols w:space="708"/>
          <w:docGrid w:linePitch="360"/>
        </w:sectPr>
      </w:pPr>
    </w:p>
    <w:p w14:paraId="3DFA75F3" w14:textId="77777777" w:rsidR="00224569" w:rsidRPr="00B36627" w:rsidRDefault="00B659D8" w:rsidP="00224569">
      <w:pPr>
        <w:pStyle w:val="Rubrik2utannumrering"/>
        <w:spacing w:before="0"/>
      </w:pPr>
      <w:r w:rsidRPr="00BD5D70">
        <w:lastRenderedPageBreak/>
        <w:t>Förslag till lag om ändring i lagen (20</w:t>
      </w:r>
      <w:r w:rsidRPr="00B36627">
        <w:t>14:966) om kapitalbuffertar</w:t>
      </w:r>
    </w:p>
    <w:p w14:paraId="4C8BD0E1" w14:textId="77777777" w:rsidR="00224569" w:rsidRPr="00B36627" w:rsidRDefault="00B659D8" w:rsidP="00224569">
      <w:pPr>
        <w:pStyle w:val="Brdtext"/>
      </w:pPr>
      <w:r w:rsidRPr="00B36627">
        <w:t>Härigenom föreskrivs i fråga om lagen (2014:966) om kapital</w:t>
      </w:r>
      <w:r w:rsidRPr="00B36627">
        <w:softHyphen/>
        <w:t>buffertar att 1 kap. 2 §, 3 kap. 3 §, 6 kap. 3 § och 10 kap. 1 § ska ha följande lydelse.</w:t>
      </w:r>
    </w:p>
    <w:p w14:paraId="2AD92D45"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6E23631F" w14:textId="77777777" w:rsidTr="00224569">
        <w:tc>
          <w:tcPr>
            <w:tcW w:w="2500" w:type="pct"/>
            <w:shd w:val="clear" w:color="auto" w:fill="auto"/>
            <w:tcMar>
              <w:left w:w="0" w:type="dxa"/>
            </w:tcMar>
          </w:tcPr>
          <w:p w14:paraId="68AA6843"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6C6EB505" w14:textId="77777777" w:rsidR="00224569" w:rsidRPr="00B36627" w:rsidRDefault="00B659D8" w:rsidP="00224569">
            <w:pPr>
              <w:pStyle w:val="Brdtext"/>
              <w:rPr>
                <w:i/>
              </w:rPr>
            </w:pPr>
            <w:r w:rsidRPr="00B36627">
              <w:rPr>
                <w:i/>
              </w:rPr>
              <w:t>Föreslagen lydelse</w:t>
            </w:r>
          </w:p>
        </w:tc>
      </w:tr>
    </w:tbl>
    <w:p w14:paraId="5E9E8216" w14:textId="77777777" w:rsidR="00224569" w:rsidRPr="00CB52D0" w:rsidRDefault="00B659D8" w:rsidP="00224569">
      <w:pPr>
        <w:pStyle w:val="Brdtext"/>
        <w:spacing w:before="270"/>
        <w:jc w:val="center"/>
        <w:rPr>
          <w:b/>
        </w:rPr>
      </w:pPr>
      <w:r w:rsidRPr="00CB52D0">
        <w:rPr>
          <w:b/>
        </w:rPr>
        <w:t>1 kap.</w:t>
      </w:r>
    </w:p>
    <w:p w14:paraId="01F18081" w14:textId="77777777" w:rsidR="00224569" w:rsidRPr="00BD5D70" w:rsidRDefault="00B659D8" w:rsidP="00224569">
      <w:pPr>
        <w:pStyle w:val="Brdtext"/>
        <w:jc w:val="center"/>
      </w:pPr>
      <w:r w:rsidRPr="00CB52D0">
        <w:t>2 §</w:t>
      </w:r>
      <w:r w:rsidRPr="00BD5D70">
        <w:rPr>
          <w:rStyle w:val="Fotnotsreferens"/>
        </w:rPr>
        <w:footnoteReference w:id="113"/>
      </w:r>
    </w:p>
    <w:p w14:paraId="28DB87AB" w14:textId="77777777" w:rsidR="00224569" w:rsidRPr="00B36627" w:rsidRDefault="00B659D8" w:rsidP="00224569">
      <w:pPr>
        <w:pStyle w:val="Brdtextmedindrag"/>
      </w:pPr>
      <w:r w:rsidRPr="00B36627">
        <w:t xml:space="preserve">I denna lag betyder </w:t>
      </w:r>
    </w:p>
    <w:tbl>
      <w:tblPr>
        <w:tblW w:w="5000" w:type="pct"/>
        <w:tblLook w:val="0000" w:firstRow="0" w:lastRow="0" w:firstColumn="0" w:lastColumn="0" w:noHBand="0" w:noVBand="0"/>
      </w:tblPr>
      <w:tblGrid>
        <w:gridCol w:w="2948"/>
        <w:gridCol w:w="2949"/>
      </w:tblGrid>
      <w:tr w:rsidR="00224569" w:rsidRPr="00CB52D0" w14:paraId="7E7383C5" w14:textId="77777777" w:rsidTr="00224569">
        <w:tc>
          <w:tcPr>
            <w:tcW w:w="2500" w:type="pct"/>
            <w:shd w:val="clear" w:color="auto" w:fill="auto"/>
            <w:tcMar>
              <w:left w:w="0" w:type="dxa"/>
            </w:tcMar>
          </w:tcPr>
          <w:p w14:paraId="08F06473" w14:textId="77777777" w:rsidR="00224569" w:rsidRPr="00B36627" w:rsidRDefault="00B659D8" w:rsidP="00224569">
            <w:pPr>
              <w:pStyle w:val="Brdtextmedindrag"/>
            </w:pPr>
            <w:r w:rsidRPr="00B36627">
              <w:t>1. </w:t>
            </w:r>
            <w:r w:rsidRPr="00B36627">
              <w:rPr>
                <w:i/>
                <w:u w:val="single"/>
              </w:rPr>
              <w:t>blandade finansiella moder</w:t>
            </w:r>
            <w:r w:rsidRPr="00B36627">
              <w:rPr>
                <w:i/>
                <w:u w:val="single"/>
              </w:rPr>
              <w:softHyphen/>
              <w:t>holdingföretag inom EES</w:t>
            </w:r>
            <w:r w:rsidRPr="00B36627">
              <w:t xml:space="preserve">: företag som avses i artikel 4.1.33 i Europaparlamentets och rådets förordning (EU) nr 575/2013 av den 26 juni 2013 om tillsynskrav för kreditinstitut </w:t>
            </w:r>
            <w:r w:rsidRPr="00B36627">
              <w:rPr>
                <w:i/>
              </w:rPr>
              <w:t>och värde</w:t>
            </w:r>
            <w:r w:rsidRPr="00B36627">
              <w:rPr>
                <w:i/>
              </w:rPr>
              <w:softHyphen/>
              <w:t>pap</w:t>
            </w:r>
            <w:r w:rsidRPr="00B36627">
              <w:rPr>
                <w:i/>
              </w:rPr>
              <w:softHyphen/>
              <w:t xml:space="preserve">persföretag </w:t>
            </w:r>
            <w:r w:rsidRPr="00B36627">
              <w:t>och om ändring av förordning (EU) nr 648/2012 (tillsynsförordningen),</w:t>
            </w:r>
          </w:p>
        </w:tc>
        <w:tc>
          <w:tcPr>
            <w:tcW w:w="2500" w:type="pct"/>
            <w:shd w:val="clear" w:color="auto" w:fill="auto"/>
            <w:tcMar>
              <w:right w:w="0" w:type="dxa"/>
            </w:tcMar>
          </w:tcPr>
          <w:p w14:paraId="094A322C" w14:textId="77777777" w:rsidR="00224569" w:rsidRPr="008E1321" w:rsidRDefault="00B659D8" w:rsidP="00224569">
            <w:pPr>
              <w:pStyle w:val="Brdtextmedindrag"/>
            </w:pPr>
            <w:r w:rsidRPr="00B36627">
              <w:t>1. </w:t>
            </w:r>
            <w:r w:rsidRPr="008E1321">
              <w:rPr>
                <w:i/>
                <w:u w:val="single"/>
              </w:rPr>
              <w:t>blandade finansiella moder</w:t>
            </w:r>
            <w:r w:rsidRPr="008E1321">
              <w:rPr>
                <w:i/>
                <w:u w:val="single"/>
              </w:rPr>
              <w:softHyphen/>
              <w:t>holdingföretag inom EES</w:t>
            </w:r>
            <w:r w:rsidRPr="008E1321">
              <w:t xml:space="preserve">: företag som avses i artikel 4.1.33 i Europaparlamentets och rådets förordning (EU) nr 575/2013 av den 26 juni 2013 om tillsynskrav </w:t>
            </w:r>
            <w:r w:rsidRPr="008E1321">
              <w:rPr>
                <w:spacing w:val="-4"/>
              </w:rPr>
              <w:t>för kreditinstitut och om änd</w:t>
            </w:r>
            <w:r w:rsidRPr="008E1321">
              <w:rPr>
                <w:spacing w:val="-4"/>
              </w:rPr>
              <w:softHyphen/>
              <w:t>ring av förordning (EU) nr 648/2012 (tillsynsförordningen),</w:t>
            </w:r>
          </w:p>
        </w:tc>
      </w:tr>
    </w:tbl>
    <w:p w14:paraId="309308D7" w14:textId="77777777" w:rsidR="00224569" w:rsidRPr="00CB52D0" w:rsidRDefault="00B659D8" w:rsidP="00224569">
      <w:pPr>
        <w:pStyle w:val="Brdtextmedindrag"/>
      </w:pPr>
      <w:r w:rsidRPr="00CB52D0">
        <w:t>2. </w:t>
      </w:r>
      <w:r w:rsidRPr="00CB52D0">
        <w:rPr>
          <w:i/>
        </w:rPr>
        <w:t>dotterföretag</w:t>
      </w:r>
      <w:r w:rsidRPr="00CB52D0">
        <w:t>: sådant företag som avses i artikel 4.1.16 i till</w:t>
      </w:r>
      <w:r w:rsidRPr="00CB52D0">
        <w:softHyphen/>
        <w:t xml:space="preserve">synsförordningen, </w:t>
      </w:r>
    </w:p>
    <w:p w14:paraId="13C6E5B8" w14:textId="77777777" w:rsidR="00224569" w:rsidRPr="00CB52D0" w:rsidRDefault="00B659D8" w:rsidP="00224569">
      <w:pPr>
        <w:pStyle w:val="Brdtextmedindrag"/>
      </w:pPr>
      <w:r w:rsidRPr="00CB52D0">
        <w:t>3. </w:t>
      </w:r>
      <w:r w:rsidRPr="00CB52D0">
        <w:rPr>
          <w:i/>
        </w:rPr>
        <w:t>EES</w:t>
      </w:r>
      <w:r w:rsidRPr="00CB52D0">
        <w:t xml:space="preserve">: Europeiska ekonomiska samarbetsområdet, </w:t>
      </w:r>
    </w:p>
    <w:p w14:paraId="50676D81" w14:textId="77777777" w:rsidR="00224569" w:rsidRPr="00CB52D0" w:rsidRDefault="00B659D8" w:rsidP="00224569">
      <w:pPr>
        <w:pStyle w:val="Brdtextmedindrag"/>
      </w:pPr>
      <w:r w:rsidRPr="00CB52D0">
        <w:t>4. </w:t>
      </w:r>
      <w:r w:rsidRPr="00CB52D0">
        <w:rPr>
          <w:i/>
        </w:rPr>
        <w:t>ESRB</w:t>
      </w:r>
      <w:r w:rsidRPr="00CB52D0">
        <w:t>: Europeiska systemrisknämnden enligt Europaparla</w:t>
      </w:r>
      <w:r w:rsidRPr="00CB52D0">
        <w:softHyphen/>
        <w:t>mentets</w:t>
      </w:r>
      <w:r w:rsidRPr="00CB52D0">
        <w:rPr>
          <w:spacing w:val="-4"/>
        </w:rPr>
        <w:t xml:space="preserve"> och rådets förordning (EU) nr 1092/2010 av den 24 november</w:t>
      </w:r>
      <w:r w:rsidRPr="00CB52D0">
        <w:t xml:space="preserve"> 2010 om makrotillsyn av det finansiella systemet på EU-nivå och om inrättande av en europeisk systemrisknämnd, </w:t>
      </w:r>
    </w:p>
    <w:p w14:paraId="2AE0C767" w14:textId="77777777" w:rsidR="00224569" w:rsidRPr="00CB52D0" w:rsidRDefault="00B659D8" w:rsidP="00224569">
      <w:pPr>
        <w:pStyle w:val="Brdtextmedindrag"/>
      </w:pPr>
      <w:r w:rsidRPr="00CB52D0">
        <w:t>5. </w:t>
      </w:r>
      <w:r w:rsidRPr="00CB52D0">
        <w:rPr>
          <w:i/>
        </w:rPr>
        <w:t>finansiella moderholdingföretag inom EES</w:t>
      </w:r>
      <w:r w:rsidRPr="00CB52D0">
        <w:t xml:space="preserve">: företag som avses i artikel 4.1.31 i tillsynsförordningen, </w:t>
      </w:r>
    </w:p>
    <w:p w14:paraId="0C4E9695" w14:textId="77777777" w:rsidR="00224569" w:rsidRPr="00CB52D0" w:rsidRDefault="00B659D8" w:rsidP="00224569">
      <w:pPr>
        <w:pStyle w:val="Brdtextmedindrag"/>
      </w:pPr>
      <w:r w:rsidRPr="00CB52D0">
        <w:t>6. </w:t>
      </w:r>
      <w:r w:rsidRPr="00CB52D0">
        <w:rPr>
          <w:i/>
        </w:rPr>
        <w:t>institut</w:t>
      </w:r>
      <w:r w:rsidRPr="00CB52D0">
        <w:t xml:space="preserve">: kreditinstitut enligt lagen (2004:297) om bank- och </w:t>
      </w:r>
      <w:r w:rsidRPr="00CB52D0">
        <w:rPr>
          <w:spacing w:val="-4"/>
        </w:rPr>
        <w:t>finansieringsrörelse, Svenska skeppshypotekskassan och värde</w:t>
      </w:r>
      <w:r w:rsidRPr="00CB52D0">
        <w:rPr>
          <w:spacing w:val="-4"/>
        </w:rPr>
        <w:softHyphen/>
        <w:t>pappers</w:t>
      </w:r>
      <w:r w:rsidRPr="00CB52D0">
        <w:rPr>
          <w:spacing w:val="-4"/>
        </w:rPr>
        <w:softHyphen/>
        <w:t>bolag,</w:t>
      </w:r>
    </w:p>
    <w:tbl>
      <w:tblPr>
        <w:tblW w:w="5000" w:type="pct"/>
        <w:tblLook w:val="0000" w:firstRow="0" w:lastRow="0" w:firstColumn="0" w:lastColumn="0" w:noHBand="0" w:noVBand="0"/>
      </w:tblPr>
      <w:tblGrid>
        <w:gridCol w:w="2948"/>
        <w:gridCol w:w="2949"/>
      </w:tblGrid>
      <w:tr w:rsidR="00224569" w:rsidRPr="00CB52D0" w14:paraId="282D672D" w14:textId="77777777" w:rsidTr="00224569">
        <w:tc>
          <w:tcPr>
            <w:tcW w:w="2500" w:type="pct"/>
            <w:shd w:val="clear" w:color="auto" w:fill="auto"/>
            <w:tcMar>
              <w:left w:w="0" w:type="dxa"/>
            </w:tcMar>
          </w:tcPr>
          <w:p w14:paraId="3DF395A4" w14:textId="77777777" w:rsidR="00224569" w:rsidRPr="00CB52D0" w:rsidRDefault="00B659D8" w:rsidP="00224569">
            <w:pPr>
              <w:pStyle w:val="Brdtextmedindrag"/>
            </w:pPr>
            <w:r w:rsidRPr="00CB52D0">
              <w:t>7. </w:t>
            </w:r>
            <w:r w:rsidRPr="00CB52D0">
              <w:rPr>
                <w:i/>
                <w:u w:val="single"/>
              </w:rPr>
              <w:t>kapitaltäckningsdirektivet</w:t>
            </w:r>
            <w:r w:rsidRPr="00CB52D0">
              <w:t xml:space="preserve">: Europaparlamentets och rådets direktiv 2013/36/EU av den 26 juni 2013 om behörighet att utöva verksamhet i kreditinstitut och om tillsyn av kreditinstitut </w:t>
            </w:r>
            <w:r w:rsidRPr="00CB52D0">
              <w:rPr>
                <w:i/>
              </w:rPr>
              <w:t>och värdepappersföretag</w:t>
            </w:r>
            <w:r w:rsidRPr="00CB52D0">
              <w:t>, om änd</w:t>
            </w:r>
            <w:r w:rsidRPr="00CB52D0">
              <w:softHyphen/>
              <w:t xml:space="preserve">ring av direktiv 2002/87/EG och om upphävande av </w:t>
            </w:r>
            <w:r w:rsidRPr="00CB52D0">
              <w:rPr>
                <w:i/>
              </w:rPr>
              <w:t>direktiv</w:t>
            </w:r>
            <w:r w:rsidRPr="00CB52D0">
              <w:t xml:space="preserve"> 2006/48/EG och 2006/49/EG, </w:t>
            </w:r>
          </w:p>
        </w:tc>
        <w:tc>
          <w:tcPr>
            <w:tcW w:w="2500" w:type="pct"/>
            <w:shd w:val="clear" w:color="auto" w:fill="auto"/>
            <w:tcMar>
              <w:right w:w="0" w:type="dxa"/>
            </w:tcMar>
          </w:tcPr>
          <w:p w14:paraId="44C0814E" w14:textId="77777777" w:rsidR="00224569" w:rsidRPr="00CB52D0" w:rsidRDefault="00B659D8" w:rsidP="00224569">
            <w:pPr>
              <w:pStyle w:val="Brdtextmedindrag"/>
            </w:pPr>
            <w:r w:rsidRPr="00CB52D0">
              <w:t>7. </w:t>
            </w:r>
            <w:r w:rsidRPr="00CB52D0">
              <w:rPr>
                <w:i/>
                <w:u w:val="single"/>
              </w:rPr>
              <w:t>kapitaltäckningsdirektivet</w:t>
            </w:r>
            <w:r w:rsidRPr="00CB52D0">
              <w:t xml:space="preserve">: Europaparlamentets och rådets direktiv 2013/36/EU av den 26 juni 2013 om behörighet att utöva verksamhet i kreditinstitut och om tillsyn av kreditinstitut, </w:t>
            </w:r>
            <w:r w:rsidRPr="00CB52D0">
              <w:rPr>
                <w:spacing w:val="-4"/>
              </w:rPr>
              <w:t xml:space="preserve">om ändring av direktiv 2002/87/EG och om upphävande av </w:t>
            </w:r>
            <w:r w:rsidRPr="00CB52D0">
              <w:rPr>
                <w:i/>
                <w:spacing w:val="-4"/>
              </w:rPr>
              <w:t>direktiven</w:t>
            </w:r>
            <w:r w:rsidRPr="00CB52D0">
              <w:rPr>
                <w:spacing w:val="-4"/>
              </w:rPr>
              <w:t xml:space="preserve"> 2006/48/EG och 2006/49/EG</w:t>
            </w:r>
            <w:r w:rsidRPr="00CB52D0">
              <w:t xml:space="preserve">, </w:t>
            </w:r>
          </w:p>
        </w:tc>
      </w:tr>
    </w:tbl>
    <w:p w14:paraId="70DBFB04" w14:textId="77777777" w:rsidR="00224569" w:rsidRPr="00CB52D0" w:rsidRDefault="00B659D8" w:rsidP="00224569">
      <w:pPr>
        <w:pStyle w:val="Brdtextmedindrag"/>
      </w:pPr>
      <w:r w:rsidRPr="00CB52D0">
        <w:t>8. </w:t>
      </w:r>
      <w:r w:rsidRPr="00CB52D0">
        <w:rPr>
          <w:i/>
        </w:rPr>
        <w:t>kärnprimärkapital</w:t>
      </w:r>
      <w:r w:rsidRPr="00CB52D0">
        <w:t>: kapital som avses i artikel 50 i tillsyns</w:t>
      </w:r>
      <w:r w:rsidRPr="00CB52D0">
        <w:softHyphen/>
        <w:t>för</w:t>
      </w:r>
      <w:r w:rsidRPr="00CB52D0">
        <w:softHyphen/>
        <w:t xml:space="preserve">ordningen, </w:t>
      </w:r>
    </w:p>
    <w:p w14:paraId="4239C835" w14:textId="77777777" w:rsidR="00224569" w:rsidRPr="00CB52D0" w:rsidRDefault="00B659D8" w:rsidP="00224569">
      <w:pPr>
        <w:pStyle w:val="Brdtextmedindrag"/>
      </w:pPr>
      <w:r w:rsidRPr="00CB52D0">
        <w:t>9. </w:t>
      </w:r>
      <w:r w:rsidRPr="00CB52D0">
        <w:rPr>
          <w:i/>
        </w:rPr>
        <w:t>moderinstitut inom EES</w:t>
      </w:r>
      <w:r w:rsidRPr="00CB52D0">
        <w:t xml:space="preserve">: företag som avses i artikel 4.1.29 i tillsynsförordningen, </w:t>
      </w:r>
    </w:p>
    <w:p w14:paraId="3DC2678E" w14:textId="77777777" w:rsidR="00224569" w:rsidRPr="00CB52D0" w:rsidRDefault="00B659D8" w:rsidP="00224569">
      <w:pPr>
        <w:pStyle w:val="Brdtextmedindrag"/>
      </w:pPr>
      <w:r w:rsidRPr="00CB52D0">
        <w:lastRenderedPageBreak/>
        <w:t>10. </w:t>
      </w:r>
      <w:r w:rsidRPr="00CB52D0">
        <w:rPr>
          <w:i/>
        </w:rPr>
        <w:t>på grupp- eller undergruppsnivå</w:t>
      </w:r>
      <w:r w:rsidRPr="00CB52D0">
        <w:t>: det sätt som institut i enlighet med bestämmelser om tillsyn på gruppnivå i artiklarna 6–24 i till</w:t>
      </w:r>
      <w:r w:rsidRPr="00CB52D0">
        <w:softHyphen/>
        <w:t xml:space="preserve">synsförordningen ska uppfylla ställda krav, </w:t>
      </w:r>
    </w:p>
    <w:p w14:paraId="660B854E" w14:textId="77777777" w:rsidR="00224569" w:rsidRPr="00CB52D0" w:rsidRDefault="00B659D8" w:rsidP="00224569">
      <w:pPr>
        <w:pStyle w:val="Brdtextmedindrag"/>
      </w:pPr>
      <w:r w:rsidRPr="00CB52D0">
        <w:t>11. </w:t>
      </w:r>
      <w:r w:rsidRPr="00CB52D0">
        <w:rPr>
          <w:i/>
        </w:rPr>
        <w:t>systemrisk</w:t>
      </w:r>
      <w:r w:rsidRPr="00CB52D0">
        <w:t xml:space="preserve">: risk för en störning i det finansiella systemet som kan få allvarliga negativa konsekvenser för det finansiella systemet och samhällsekonomin, </w:t>
      </w:r>
    </w:p>
    <w:p w14:paraId="6305EF8E" w14:textId="77777777" w:rsidR="00224569" w:rsidRPr="00CB52D0" w:rsidRDefault="00B659D8" w:rsidP="00224569">
      <w:pPr>
        <w:pStyle w:val="Brdtextmedindrag"/>
      </w:pPr>
      <w:r w:rsidRPr="00CB52D0">
        <w:t>12. </w:t>
      </w:r>
      <w:r w:rsidRPr="00CB52D0">
        <w:rPr>
          <w:i/>
        </w:rPr>
        <w:t>systemviktigt institut</w:t>
      </w:r>
      <w:r w:rsidRPr="00CB52D0">
        <w:t>: ett institut vars fallissemang eller bris</w:t>
      </w:r>
      <w:r w:rsidRPr="00CB52D0">
        <w:softHyphen/>
        <w:t>tande funktion kan leda till systemrisk,</w:t>
      </w:r>
    </w:p>
    <w:tbl>
      <w:tblPr>
        <w:tblW w:w="5000" w:type="pct"/>
        <w:tblLook w:val="0000" w:firstRow="0" w:lastRow="0" w:firstColumn="0" w:lastColumn="0" w:noHBand="0" w:noVBand="0"/>
      </w:tblPr>
      <w:tblGrid>
        <w:gridCol w:w="2948"/>
        <w:gridCol w:w="2949"/>
      </w:tblGrid>
      <w:tr w:rsidR="00224569" w:rsidRPr="00CB52D0" w14:paraId="1BB1E2B6" w14:textId="77777777" w:rsidTr="00224569">
        <w:tc>
          <w:tcPr>
            <w:tcW w:w="2500" w:type="pct"/>
            <w:shd w:val="clear" w:color="auto" w:fill="auto"/>
            <w:tcMar>
              <w:left w:w="0" w:type="dxa"/>
            </w:tcMar>
          </w:tcPr>
          <w:p w14:paraId="75C3FBD7" w14:textId="77777777" w:rsidR="00224569" w:rsidRPr="00CB52D0" w:rsidRDefault="00B659D8" w:rsidP="00224569">
            <w:pPr>
              <w:pStyle w:val="Brdtextmedindrag"/>
            </w:pPr>
            <w:r w:rsidRPr="00CB52D0">
              <w:t>13. </w:t>
            </w:r>
            <w:r w:rsidRPr="00CB52D0">
              <w:rPr>
                <w:i/>
                <w:u w:val="single"/>
              </w:rPr>
              <w:t>tillsynsförordningen</w:t>
            </w:r>
            <w:r w:rsidRPr="00CB52D0">
              <w:t xml:space="preserve">: Europaparlamentets och rådets förordning (EU) nr 575/2013 av den 26 juni 2013 om tillsynskrav </w:t>
            </w:r>
            <w:r w:rsidRPr="00CB52D0">
              <w:rPr>
                <w:spacing w:val="-4"/>
              </w:rPr>
              <w:t xml:space="preserve">för kreditinstitut </w:t>
            </w:r>
            <w:r w:rsidRPr="00CB52D0">
              <w:rPr>
                <w:i/>
                <w:spacing w:val="-4"/>
              </w:rPr>
              <w:t>och värde</w:t>
            </w:r>
            <w:r w:rsidRPr="00CB52D0">
              <w:rPr>
                <w:i/>
                <w:spacing w:val="-4"/>
              </w:rPr>
              <w:softHyphen/>
              <w:t>pap</w:t>
            </w:r>
            <w:r w:rsidRPr="00CB52D0">
              <w:rPr>
                <w:i/>
                <w:spacing w:val="-4"/>
              </w:rPr>
              <w:softHyphen/>
              <w:t xml:space="preserve">persföretag </w:t>
            </w:r>
            <w:r w:rsidRPr="00CB52D0">
              <w:rPr>
                <w:spacing w:val="-4"/>
              </w:rPr>
              <w:t>och</w:t>
            </w:r>
            <w:r w:rsidRPr="00CB52D0">
              <w:t xml:space="preserve"> om ändring av för</w:t>
            </w:r>
            <w:r w:rsidRPr="00CB52D0">
              <w:softHyphen/>
              <w:t>ordning (EU) nr 648/2012,</w:t>
            </w:r>
          </w:p>
        </w:tc>
        <w:tc>
          <w:tcPr>
            <w:tcW w:w="2500" w:type="pct"/>
            <w:shd w:val="clear" w:color="auto" w:fill="auto"/>
            <w:tcMar>
              <w:right w:w="0" w:type="dxa"/>
            </w:tcMar>
          </w:tcPr>
          <w:p w14:paraId="7AA15E77" w14:textId="77777777" w:rsidR="00224569" w:rsidRPr="00CB52D0" w:rsidRDefault="00B659D8" w:rsidP="00224569">
            <w:pPr>
              <w:pStyle w:val="Brdtextmedindrag"/>
            </w:pPr>
            <w:r w:rsidRPr="00CB52D0">
              <w:t>13. </w:t>
            </w:r>
            <w:r w:rsidRPr="00CB52D0">
              <w:rPr>
                <w:i/>
                <w:u w:val="single"/>
              </w:rPr>
              <w:t>tillsynsförordningen</w:t>
            </w:r>
            <w:r w:rsidRPr="00CB52D0">
              <w:t xml:space="preserve">: Europaparlamentets och rådets förordning (EU) nr 575/2013 av den 26 juni 2013 om tillsynskrav </w:t>
            </w:r>
            <w:r w:rsidRPr="00CB52D0">
              <w:rPr>
                <w:spacing w:val="-4"/>
              </w:rPr>
              <w:t>för kreditinstitut och om änd</w:t>
            </w:r>
            <w:r w:rsidRPr="00CB52D0">
              <w:rPr>
                <w:spacing w:val="-4"/>
              </w:rPr>
              <w:softHyphen/>
              <w:t>ring</w:t>
            </w:r>
            <w:r w:rsidRPr="00CB52D0">
              <w:t xml:space="preserve"> av förordning (EU) nr 648/2012,</w:t>
            </w:r>
          </w:p>
        </w:tc>
      </w:tr>
    </w:tbl>
    <w:p w14:paraId="12530DC0" w14:textId="77777777" w:rsidR="00224569" w:rsidRPr="00CB52D0" w:rsidRDefault="00B659D8" w:rsidP="00224569">
      <w:pPr>
        <w:pStyle w:val="Brdtextmedindrag"/>
      </w:pPr>
      <w:r w:rsidRPr="00CB52D0">
        <w:t>14. </w:t>
      </w:r>
      <w:r w:rsidRPr="00CB52D0">
        <w:rPr>
          <w:i/>
        </w:rPr>
        <w:t>totalt riskvägt exponeringsbelopp</w:t>
      </w:r>
      <w:r w:rsidRPr="00CB52D0">
        <w:t>: det belopp som avses i artikel 92 i tillsynsförordningen,</w:t>
      </w:r>
    </w:p>
    <w:tbl>
      <w:tblPr>
        <w:tblW w:w="5000" w:type="pct"/>
        <w:tblLook w:val="0000" w:firstRow="0" w:lastRow="0" w:firstColumn="0" w:lastColumn="0" w:noHBand="0" w:noVBand="0"/>
      </w:tblPr>
      <w:tblGrid>
        <w:gridCol w:w="2948"/>
        <w:gridCol w:w="2949"/>
      </w:tblGrid>
      <w:tr w:rsidR="00224569" w:rsidRPr="00CB52D0" w14:paraId="5E22EDC0" w14:textId="77777777" w:rsidTr="00224569">
        <w:tc>
          <w:tcPr>
            <w:tcW w:w="2500" w:type="pct"/>
            <w:shd w:val="clear" w:color="auto" w:fill="auto"/>
            <w:tcMar>
              <w:left w:w="0" w:type="dxa"/>
            </w:tcMar>
          </w:tcPr>
          <w:p w14:paraId="174349FB" w14:textId="77777777" w:rsidR="00224569" w:rsidRPr="00CB52D0" w:rsidRDefault="00B659D8" w:rsidP="00224569">
            <w:pPr>
              <w:pStyle w:val="Brdtextmedindrag"/>
            </w:pPr>
            <w:r w:rsidRPr="00CB52D0">
              <w:t>15. </w:t>
            </w:r>
            <w:r w:rsidRPr="00CB52D0">
              <w:rPr>
                <w:i/>
                <w:iCs/>
                <w:u w:val="single"/>
              </w:rPr>
              <w:t>värdepappersbolag</w:t>
            </w:r>
            <w:r w:rsidRPr="00CB52D0">
              <w:t>: ett vär</w:t>
            </w:r>
            <w:r w:rsidRPr="00CB52D0">
              <w:softHyphen/>
              <w:t>de</w:t>
            </w:r>
            <w:r w:rsidRPr="00CB52D0">
              <w:softHyphen/>
              <w:t>pappersföretag som avses i</w:t>
            </w:r>
            <w:r w:rsidRPr="00CB52D0">
              <w:rPr>
                <w:i/>
              </w:rPr>
              <w:t xml:space="preserve"> artikel 4.1.2 i tillsynsförordningen när det är ett svenskt aktiebolag, </w:t>
            </w:r>
            <w:r w:rsidRPr="00CB52D0">
              <w:t>och</w:t>
            </w:r>
          </w:p>
        </w:tc>
        <w:tc>
          <w:tcPr>
            <w:tcW w:w="2500" w:type="pct"/>
            <w:shd w:val="clear" w:color="auto" w:fill="auto"/>
            <w:tcMar>
              <w:right w:w="0" w:type="dxa"/>
            </w:tcMar>
          </w:tcPr>
          <w:p w14:paraId="0B79E3C0" w14:textId="77777777" w:rsidR="00224569" w:rsidRPr="00CB52D0" w:rsidRDefault="00B659D8" w:rsidP="00224569">
            <w:pPr>
              <w:pStyle w:val="Brdtextmedindrag"/>
            </w:pPr>
            <w:r w:rsidRPr="00CB52D0">
              <w:t>15. </w:t>
            </w:r>
            <w:r w:rsidRPr="00CB52D0">
              <w:rPr>
                <w:i/>
                <w:iCs/>
                <w:u w:val="single"/>
              </w:rPr>
              <w:t>värdepappersbolag</w:t>
            </w:r>
            <w:r w:rsidRPr="00CB52D0">
              <w:t>: ett vär</w:t>
            </w:r>
            <w:r w:rsidRPr="00CB52D0">
              <w:softHyphen/>
              <w:t>depappersföretag som avses i</w:t>
            </w:r>
            <w:r w:rsidRPr="00CB52D0">
              <w:rPr>
                <w:i/>
              </w:rPr>
              <w:t xml:space="preserve"> </w:t>
            </w:r>
            <w:r w:rsidRPr="00CB52D0">
              <w:rPr>
                <w:i/>
                <w:spacing w:val="-4"/>
              </w:rPr>
              <w:t>1 kap. 2 § första stycket 3 d, 5 a</w:t>
            </w:r>
            <w:r w:rsidRPr="00CB52D0">
              <w:rPr>
                <w:i/>
              </w:rPr>
              <w:t> och 5 b §§</w:t>
            </w:r>
            <w:r w:rsidRPr="00CB52D0">
              <w:t xml:space="preserve"> </w:t>
            </w:r>
            <w:r w:rsidRPr="00CB52D0">
              <w:rPr>
                <w:i/>
              </w:rPr>
              <w:t>lagen (2014:968) om sär</w:t>
            </w:r>
            <w:r w:rsidRPr="00CB52D0">
              <w:rPr>
                <w:i/>
              </w:rPr>
              <w:softHyphen/>
              <w:t>skild tillsyn över kredit</w:t>
            </w:r>
            <w:r w:rsidRPr="00CB52D0">
              <w:rPr>
                <w:i/>
              </w:rPr>
              <w:softHyphen/>
              <w:t>institut och värdepappers</w:t>
            </w:r>
            <w:r w:rsidRPr="00CB52D0">
              <w:rPr>
                <w:i/>
              </w:rPr>
              <w:softHyphen/>
              <w:t xml:space="preserve">bolag, </w:t>
            </w:r>
            <w:r w:rsidRPr="00CB52D0">
              <w:t>och</w:t>
            </w:r>
          </w:p>
        </w:tc>
      </w:tr>
    </w:tbl>
    <w:p w14:paraId="7D07D702" w14:textId="77777777" w:rsidR="00224569" w:rsidRPr="00CB52D0" w:rsidRDefault="00B659D8" w:rsidP="00224569">
      <w:pPr>
        <w:pStyle w:val="Brdtextmedindrag"/>
      </w:pPr>
      <w:r w:rsidRPr="00CB52D0">
        <w:t>16. </w:t>
      </w:r>
      <w:r w:rsidRPr="00CB52D0">
        <w:rPr>
          <w:i/>
        </w:rPr>
        <w:t>värdeöverföringar kopplade till kärnprimärkapitalet</w:t>
      </w:r>
      <w:r w:rsidRPr="00CB52D0">
        <w:t>:</w:t>
      </w:r>
    </w:p>
    <w:p w14:paraId="30D05606" w14:textId="77777777" w:rsidR="00224569" w:rsidRPr="00CB52D0" w:rsidRDefault="00B659D8" w:rsidP="00224569">
      <w:pPr>
        <w:pStyle w:val="Brdtextmedindrag"/>
      </w:pPr>
      <w:r w:rsidRPr="00CB52D0">
        <w:t xml:space="preserve">a) utbetalning i form av en kontant utdelning, </w:t>
      </w:r>
    </w:p>
    <w:p w14:paraId="4380E60B" w14:textId="77777777" w:rsidR="00224569" w:rsidRPr="00CB52D0" w:rsidRDefault="00B659D8" w:rsidP="00224569">
      <w:pPr>
        <w:pStyle w:val="Brdtextmedindrag"/>
      </w:pPr>
      <w:r w:rsidRPr="00CB52D0">
        <w:t>b) fondemission eller partiell fondemission eller överföring eller utdelning av helt eller delvis betalda fondaktier eller andra kapital</w:t>
      </w:r>
      <w:r w:rsidRPr="00CB52D0">
        <w:softHyphen/>
        <w:t xml:space="preserve">instrument som anges i artikel 26.1 a i tillsynsförordningen, </w:t>
      </w:r>
    </w:p>
    <w:p w14:paraId="430600DF" w14:textId="77777777" w:rsidR="00224569" w:rsidRPr="00CB52D0" w:rsidRDefault="00B659D8" w:rsidP="00224569">
      <w:pPr>
        <w:pStyle w:val="Brdtextmedindrag"/>
      </w:pPr>
      <w:r w:rsidRPr="00CB52D0">
        <w:t xml:space="preserve">c) inlösen eller uppköp av egna aktier eller andelar eller andra kapitalinstrument som anges i artikel 26.1 a i tillsynsförordningen, </w:t>
      </w:r>
    </w:p>
    <w:p w14:paraId="585C52C9" w14:textId="77777777" w:rsidR="00224569" w:rsidRPr="00CB52D0" w:rsidRDefault="00B659D8" w:rsidP="00224569">
      <w:pPr>
        <w:pStyle w:val="Brdtextmedindrag"/>
      </w:pPr>
      <w:r w:rsidRPr="00CB52D0">
        <w:t xml:space="preserve">d) återbetalning av belopp som utbetalas med anknytning till kapitalinstrument som anges i artikel 26.1 a i tillsynsförordningen, </w:t>
      </w:r>
    </w:p>
    <w:p w14:paraId="68E0D8CF" w14:textId="77777777" w:rsidR="00224569" w:rsidRPr="00CB52D0" w:rsidRDefault="00B659D8" w:rsidP="00224569">
      <w:pPr>
        <w:pStyle w:val="Brdtextmedindrag"/>
      </w:pPr>
      <w:r w:rsidRPr="00CB52D0">
        <w:t>e) en överföring eller utdelning av poster som avses i arti</w:t>
      </w:r>
      <w:r w:rsidRPr="00CB52D0">
        <w:softHyphen/>
        <w:t>kel 26.1 b–e i tillsynsförordningen.</w:t>
      </w:r>
    </w:p>
    <w:p w14:paraId="14EA7DB4" w14:textId="77777777" w:rsidR="00224569" w:rsidRPr="00CB52D0" w:rsidRDefault="00B659D8" w:rsidP="00224569">
      <w:pPr>
        <w:pStyle w:val="Brdtext"/>
        <w:spacing w:before="270"/>
        <w:jc w:val="center"/>
        <w:rPr>
          <w:b/>
        </w:rPr>
      </w:pPr>
      <w:r w:rsidRPr="00CB52D0">
        <w:rPr>
          <w:b/>
        </w:rPr>
        <w:t>3 kap.</w:t>
      </w:r>
    </w:p>
    <w:p w14:paraId="02E52994" w14:textId="77777777" w:rsidR="00224569" w:rsidRPr="00CB52D0" w:rsidRDefault="00B659D8" w:rsidP="00224569">
      <w:pPr>
        <w:pStyle w:val="Brdtext"/>
        <w:jc w:val="center"/>
      </w:pPr>
      <w:r w:rsidRPr="00CB52D0">
        <w:t>3 §</w:t>
      </w:r>
    </w:p>
    <w:tbl>
      <w:tblPr>
        <w:tblW w:w="5000" w:type="pct"/>
        <w:tblLook w:val="0000" w:firstRow="0" w:lastRow="0" w:firstColumn="0" w:lastColumn="0" w:noHBand="0" w:noVBand="0"/>
      </w:tblPr>
      <w:tblGrid>
        <w:gridCol w:w="2948"/>
        <w:gridCol w:w="2949"/>
      </w:tblGrid>
      <w:tr w:rsidR="00224569" w:rsidRPr="00CB52D0" w14:paraId="2F1C9545" w14:textId="77777777" w:rsidTr="00224569">
        <w:tc>
          <w:tcPr>
            <w:tcW w:w="2500" w:type="pct"/>
            <w:shd w:val="clear" w:color="auto" w:fill="auto"/>
            <w:tcMar>
              <w:left w:w="0" w:type="dxa"/>
            </w:tcMar>
          </w:tcPr>
          <w:p w14:paraId="2C78B54F" w14:textId="77777777" w:rsidR="00224569" w:rsidRPr="00CB52D0" w:rsidRDefault="00B659D8" w:rsidP="00224569">
            <w:pPr>
              <w:pStyle w:val="Brdtextmedindrag"/>
            </w:pPr>
            <w:r w:rsidRPr="00CB52D0">
              <w:t>Små och medelstora värde</w:t>
            </w:r>
            <w:r w:rsidRPr="00CB52D0">
              <w:softHyphen/>
            </w:r>
            <w:r w:rsidRPr="00CB52D0">
              <w:rPr>
                <w:spacing w:val="-4"/>
              </w:rPr>
              <w:t>pappersbolag</w:t>
            </w:r>
            <w:r w:rsidRPr="00CB52D0">
              <w:rPr>
                <w:i/>
                <w:spacing w:val="-4"/>
              </w:rPr>
              <w:t>, fondbolag och AIF</w:t>
            </w:r>
            <w:r w:rsidRPr="00CB52D0">
              <w:rPr>
                <w:i/>
              </w:rPr>
              <w:t>-</w:t>
            </w:r>
            <w:r w:rsidRPr="00CB52D0">
              <w:rPr>
                <w:i/>
                <w:spacing w:val="-4"/>
              </w:rPr>
              <w:t>förvaltare</w:t>
            </w:r>
            <w:r w:rsidRPr="00CB52D0">
              <w:rPr>
                <w:spacing w:val="-4"/>
              </w:rPr>
              <w:t xml:space="preserve"> får undantas från kravet</w:t>
            </w:r>
            <w:r w:rsidRPr="00CB52D0">
              <w:t xml:space="preserve"> på kapitalkonserverings</w:t>
            </w:r>
            <w:r w:rsidRPr="00CB52D0">
              <w:softHyphen/>
              <w:t xml:space="preserve">buffert i </w:t>
            </w:r>
            <w:r w:rsidRPr="00CB52D0">
              <w:rPr>
                <w:spacing w:val="-4"/>
              </w:rPr>
              <w:t>e</w:t>
            </w:r>
            <w:r w:rsidRPr="00CB52D0">
              <w:t>nlighet med föreskrif</w:t>
            </w:r>
            <w:r w:rsidRPr="00CB52D0">
              <w:softHyphen/>
              <w:t>ter som med</w:t>
            </w:r>
            <w:r w:rsidRPr="00CB52D0">
              <w:softHyphen/>
              <w:t>delats</w:t>
            </w:r>
            <w:r w:rsidRPr="00CB52D0">
              <w:rPr>
                <w:spacing w:val="-4"/>
              </w:rPr>
              <w:t xml:space="preserve"> med stöd av 10 kap. 1 § 1.</w:t>
            </w:r>
          </w:p>
        </w:tc>
        <w:tc>
          <w:tcPr>
            <w:tcW w:w="2500" w:type="pct"/>
            <w:shd w:val="clear" w:color="auto" w:fill="auto"/>
            <w:tcMar>
              <w:right w:w="0" w:type="dxa"/>
            </w:tcMar>
          </w:tcPr>
          <w:p w14:paraId="2DD0676D" w14:textId="77777777" w:rsidR="00224569" w:rsidRPr="00CB52D0" w:rsidRDefault="00B659D8" w:rsidP="00224569">
            <w:pPr>
              <w:pStyle w:val="Brdtextmedindrag"/>
            </w:pPr>
            <w:bookmarkStart w:id="491" w:name="_Hlk27571589"/>
            <w:r w:rsidRPr="00CB52D0">
              <w:t>Små och medelstora värde</w:t>
            </w:r>
            <w:r w:rsidRPr="00CB52D0">
              <w:softHyphen/>
              <w:t>pappersbolag får undantas från kravet på kapitalkonserverings</w:t>
            </w:r>
            <w:r w:rsidRPr="00CB52D0">
              <w:softHyphen/>
              <w:t>buffert i enlighet med före</w:t>
            </w:r>
            <w:r w:rsidRPr="00CB52D0">
              <w:softHyphen/>
              <w:t>skrif</w:t>
            </w:r>
            <w:r w:rsidRPr="00CB52D0">
              <w:softHyphen/>
              <w:t>ter som meddelats med stöd av 10 kap. 1 § 1.</w:t>
            </w:r>
            <w:bookmarkEnd w:id="491"/>
          </w:p>
        </w:tc>
      </w:tr>
    </w:tbl>
    <w:p w14:paraId="76973548" w14:textId="77777777" w:rsidR="00224569" w:rsidRPr="00CB52D0" w:rsidRDefault="00B659D8" w:rsidP="00224569">
      <w:pPr>
        <w:pStyle w:val="Brdtext"/>
        <w:spacing w:before="270"/>
        <w:jc w:val="center"/>
        <w:rPr>
          <w:b/>
        </w:rPr>
      </w:pPr>
      <w:r w:rsidRPr="00CB52D0">
        <w:rPr>
          <w:b/>
        </w:rPr>
        <w:t>6 kap.</w:t>
      </w:r>
    </w:p>
    <w:p w14:paraId="21E3F45C" w14:textId="77777777" w:rsidR="00224569" w:rsidRPr="00CB52D0" w:rsidRDefault="00B659D8" w:rsidP="00224569">
      <w:pPr>
        <w:pStyle w:val="Brdtext"/>
        <w:jc w:val="center"/>
      </w:pPr>
      <w:r w:rsidRPr="00CB52D0">
        <w:t>3 §</w:t>
      </w:r>
    </w:p>
    <w:tbl>
      <w:tblPr>
        <w:tblW w:w="5000" w:type="pct"/>
        <w:tblLook w:val="0000" w:firstRow="0" w:lastRow="0" w:firstColumn="0" w:lastColumn="0" w:noHBand="0" w:noVBand="0"/>
      </w:tblPr>
      <w:tblGrid>
        <w:gridCol w:w="2948"/>
        <w:gridCol w:w="2949"/>
      </w:tblGrid>
      <w:tr w:rsidR="00224569" w:rsidRPr="00CB52D0" w14:paraId="60D12625" w14:textId="77777777" w:rsidTr="00224569">
        <w:tc>
          <w:tcPr>
            <w:tcW w:w="2500" w:type="pct"/>
            <w:shd w:val="clear" w:color="auto" w:fill="auto"/>
            <w:tcMar>
              <w:left w:w="0" w:type="dxa"/>
            </w:tcMar>
          </w:tcPr>
          <w:p w14:paraId="412221CC" w14:textId="77777777" w:rsidR="00224569" w:rsidRPr="00CB52D0" w:rsidRDefault="00B659D8" w:rsidP="00224569">
            <w:pPr>
              <w:pStyle w:val="Brdtextmedindrag"/>
            </w:pPr>
            <w:r w:rsidRPr="00CB52D0">
              <w:t>Små och medelstora värde</w:t>
            </w:r>
            <w:r w:rsidRPr="00CB52D0">
              <w:softHyphen/>
              <w:t>pappersbolag</w:t>
            </w:r>
            <w:r w:rsidRPr="00CB52D0">
              <w:rPr>
                <w:i/>
              </w:rPr>
              <w:t>, fondbolag och AIF-förvaltare</w:t>
            </w:r>
            <w:r w:rsidRPr="00CB52D0">
              <w:t xml:space="preserve"> får undantas från kravet på kontracyklisk kapital</w:t>
            </w:r>
            <w:r w:rsidRPr="00CB52D0">
              <w:softHyphen/>
              <w:t xml:space="preserve">buffert i </w:t>
            </w:r>
            <w:r w:rsidRPr="00CB52D0">
              <w:lastRenderedPageBreak/>
              <w:t>enlighet med föreskrif</w:t>
            </w:r>
            <w:r w:rsidRPr="00CB52D0">
              <w:softHyphen/>
              <w:t>ter som meddelats med stöd av 10 kap. 1 § 8.</w:t>
            </w:r>
          </w:p>
        </w:tc>
        <w:tc>
          <w:tcPr>
            <w:tcW w:w="2500" w:type="pct"/>
            <w:shd w:val="clear" w:color="auto" w:fill="auto"/>
            <w:tcMar>
              <w:right w:w="0" w:type="dxa"/>
            </w:tcMar>
          </w:tcPr>
          <w:p w14:paraId="557767AC" w14:textId="77777777" w:rsidR="00224569" w:rsidRPr="00CB52D0" w:rsidRDefault="00B659D8" w:rsidP="00224569">
            <w:pPr>
              <w:pStyle w:val="Brdtextmedindrag"/>
            </w:pPr>
            <w:bookmarkStart w:id="492" w:name="_Hlk27571673"/>
            <w:r w:rsidRPr="00CB52D0">
              <w:lastRenderedPageBreak/>
              <w:t>Små och medelstora värde</w:t>
            </w:r>
            <w:r w:rsidRPr="00CB52D0">
              <w:softHyphen/>
              <w:t>pappersbolag får undantas från kravet på kontracyklisk kapital</w:t>
            </w:r>
            <w:r w:rsidRPr="00CB52D0">
              <w:softHyphen/>
              <w:t>buffert i enlighet med föreskrif</w:t>
            </w:r>
            <w:r w:rsidRPr="00CB52D0">
              <w:softHyphen/>
              <w:t xml:space="preserve">ter </w:t>
            </w:r>
            <w:r w:rsidRPr="00CB52D0">
              <w:lastRenderedPageBreak/>
              <w:t>som meddelats med stöd av 10 kap. 1 § 8.</w:t>
            </w:r>
            <w:bookmarkEnd w:id="492"/>
          </w:p>
        </w:tc>
      </w:tr>
    </w:tbl>
    <w:p w14:paraId="52B15286" w14:textId="77777777" w:rsidR="00224569" w:rsidRPr="00CB52D0" w:rsidRDefault="00B659D8" w:rsidP="00224569">
      <w:pPr>
        <w:pStyle w:val="Brdtext"/>
        <w:spacing w:before="270"/>
        <w:jc w:val="center"/>
        <w:rPr>
          <w:b/>
        </w:rPr>
      </w:pPr>
      <w:r w:rsidRPr="00CB52D0">
        <w:rPr>
          <w:b/>
        </w:rPr>
        <w:lastRenderedPageBreak/>
        <w:t>10 kap.</w:t>
      </w:r>
    </w:p>
    <w:p w14:paraId="77B7CCE5" w14:textId="77777777" w:rsidR="00224569" w:rsidRPr="00CB52D0" w:rsidRDefault="00B659D8" w:rsidP="00224569">
      <w:pPr>
        <w:pStyle w:val="Brdtext"/>
        <w:jc w:val="center"/>
      </w:pPr>
      <w:r w:rsidRPr="00CB52D0">
        <w:t>1 §</w:t>
      </w:r>
    </w:p>
    <w:p w14:paraId="613C74CF" w14:textId="77777777" w:rsidR="00224569" w:rsidRPr="00CB52D0" w:rsidRDefault="00B659D8" w:rsidP="00224569">
      <w:pPr>
        <w:pStyle w:val="Brdtextmedindrag"/>
      </w:pPr>
      <w:r w:rsidRPr="00CB52D0">
        <w:t>Regeringen eller den myndighet som regeringen bestämmer får meddela föreskrifter om</w:t>
      </w:r>
    </w:p>
    <w:tbl>
      <w:tblPr>
        <w:tblW w:w="5000" w:type="pct"/>
        <w:tblLook w:val="0000" w:firstRow="0" w:lastRow="0" w:firstColumn="0" w:lastColumn="0" w:noHBand="0" w:noVBand="0"/>
      </w:tblPr>
      <w:tblGrid>
        <w:gridCol w:w="2948"/>
        <w:gridCol w:w="2949"/>
      </w:tblGrid>
      <w:tr w:rsidR="00224569" w:rsidRPr="00CB52D0" w14:paraId="7B211E6D" w14:textId="77777777" w:rsidTr="00224569">
        <w:tc>
          <w:tcPr>
            <w:tcW w:w="2500" w:type="pct"/>
            <w:shd w:val="clear" w:color="auto" w:fill="auto"/>
            <w:tcMar>
              <w:left w:w="0" w:type="dxa"/>
            </w:tcMar>
          </w:tcPr>
          <w:p w14:paraId="675A20B5" w14:textId="77777777" w:rsidR="00224569" w:rsidRPr="00CB52D0" w:rsidRDefault="00B659D8" w:rsidP="00224569">
            <w:pPr>
              <w:pStyle w:val="Brdtextmedindrag"/>
            </w:pPr>
            <w:r w:rsidRPr="00CB52D0">
              <w:t>1. kriterier för vilka värde</w:t>
            </w:r>
            <w:r w:rsidRPr="00CB52D0">
              <w:softHyphen/>
            </w:r>
            <w:r w:rsidRPr="00CB52D0">
              <w:rPr>
                <w:spacing w:val="-4"/>
              </w:rPr>
              <w:t>pappersbolag</w:t>
            </w:r>
            <w:r w:rsidRPr="00CB52D0">
              <w:rPr>
                <w:i/>
                <w:spacing w:val="-4"/>
              </w:rPr>
              <w:t>, fondbolag och AIF</w:t>
            </w:r>
            <w:r w:rsidRPr="00CB52D0">
              <w:rPr>
                <w:i/>
              </w:rPr>
              <w:t xml:space="preserve">-förvaltare </w:t>
            </w:r>
            <w:r w:rsidRPr="00CB52D0">
              <w:t>som enligt 3 kap. 3 § får undantas från kravet att upp</w:t>
            </w:r>
            <w:r w:rsidRPr="00CB52D0">
              <w:softHyphen/>
              <w:t>r</w:t>
            </w:r>
            <w:r w:rsidRPr="00CB52D0">
              <w:rPr>
                <w:spacing w:val="-4"/>
              </w:rPr>
              <w:t>ätthålla en kapitalkonser</w:t>
            </w:r>
            <w:r w:rsidRPr="00CB52D0">
              <w:rPr>
                <w:spacing w:val="-4"/>
              </w:rPr>
              <w:softHyphen/>
              <w:t>ver</w:t>
            </w:r>
            <w:r w:rsidRPr="00CB52D0">
              <w:rPr>
                <w:spacing w:val="-4"/>
              </w:rPr>
              <w:softHyphen/>
              <w:t>ings</w:t>
            </w:r>
            <w:r w:rsidRPr="00CB52D0">
              <w:rPr>
                <w:spacing w:val="-4"/>
              </w:rPr>
              <w:softHyphen/>
              <w:t>buffert</w:t>
            </w:r>
            <w:r w:rsidRPr="00CB52D0">
              <w:t>,</w:t>
            </w:r>
          </w:p>
        </w:tc>
        <w:tc>
          <w:tcPr>
            <w:tcW w:w="2500" w:type="pct"/>
            <w:shd w:val="clear" w:color="auto" w:fill="auto"/>
            <w:tcMar>
              <w:right w:w="0" w:type="dxa"/>
            </w:tcMar>
          </w:tcPr>
          <w:p w14:paraId="07A5B518" w14:textId="77777777" w:rsidR="00224569" w:rsidRPr="00CB52D0" w:rsidRDefault="00B659D8" w:rsidP="00224569">
            <w:pPr>
              <w:pStyle w:val="Brdtextmedindrag"/>
            </w:pPr>
            <w:bookmarkStart w:id="493" w:name="_Hlk27571752"/>
            <w:r w:rsidRPr="00CB52D0">
              <w:t>1. kriterier för vilka värde</w:t>
            </w:r>
            <w:r w:rsidRPr="00CB52D0">
              <w:softHyphen/>
              <w:t>pappersbolag som enligt 3 kap. 3 § får undantas från kravet att u</w:t>
            </w:r>
            <w:r w:rsidRPr="00CB52D0">
              <w:rPr>
                <w:spacing w:val="-4"/>
              </w:rPr>
              <w:t>pprätthålla en kapitalkonser</w:t>
            </w:r>
            <w:r w:rsidRPr="00CB52D0">
              <w:rPr>
                <w:spacing w:val="-4"/>
              </w:rPr>
              <w:softHyphen/>
              <w:t>ver</w:t>
            </w:r>
            <w:r w:rsidRPr="00CB52D0">
              <w:rPr>
                <w:spacing w:val="-4"/>
              </w:rPr>
              <w:softHyphen/>
              <w:t>ingsbuffert</w:t>
            </w:r>
            <w:r w:rsidRPr="00CB52D0">
              <w:t>,</w:t>
            </w:r>
            <w:bookmarkEnd w:id="493"/>
          </w:p>
        </w:tc>
      </w:tr>
    </w:tbl>
    <w:p w14:paraId="40992B17" w14:textId="77777777" w:rsidR="00224569" w:rsidRPr="00CB52D0" w:rsidRDefault="00B659D8" w:rsidP="00224569">
      <w:pPr>
        <w:pStyle w:val="Brdtextmedindrag"/>
      </w:pPr>
      <w:r w:rsidRPr="00CB52D0">
        <w:t>2. de principer som ska beaktas vid fastställandet och graderingen av systemriskbufferten enligt 4 kap. 1 §,</w:t>
      </w:r>
    </w:p>
    <w:p w14:paraId="4F16F5FC" w14:textId="77777777" w:rsidR="00224569" w:rsidRPr="00CB52D0" w:rsidRDefault="00B659D8" w:rsidP="00224569">
      <w:pPr>
        <w:pStyle w:val="Brdtextmedindrag"/>
      </w:pPr>
      <w:r w:rsidRPr="00CB52D0">
        <w:t>3. fastställandet av geografisk tillhörighet hos exponeringar avse</w:t>
      </w:r>
      <w:r w:rsidRPr="00CB52D0">
        <w:softHyphen/>
      </w:r>
      <w:r w:rsidRPr="00CB52D0">
        <w:rPr>
          <w:spacing w:val="-4"/>
        </w:rPr>
        <w:t>ende systemriskbufferten samt hur de geografiska system</w:t>
      </w:r>
      <w:r w:rsidRPr="00CB52D0">
        <w:rPr>
          <w:spacing w:val="-4"/>
        </w:rPr>
        <w:softHyphen/>
        <w:t>risk</w:t>
      </w:r>
      <w:r w:rsidRPr="00CB52D0">
        <w:rPr>
          <w:spacing w:val="-4"/>
        </w:rPr>
        <w:softHyphen/>
        <w:t>buffert</w:t>
      </w:r>
      <w:r w:rsidRPr="00CB52D0">
        <w:rPr>
          <w:spacing w:val="-4"/>
        </w:rPr>
        <w:softHyphen/>
        <w:t>kraven</w:t>
      </w:r>
      <w:r w:rsidRPr="00CB52D0">
        <w:t xml:space="preserve"> ska sammanvägas,</w:t>
      </w:r>
    </w:p>
    <w:p w14:paraId="3EE79C37" w14:textId="77777777" w:rsidR="00224569" w:rsidRPr="00CB52D0" w:rsidRDefault="00B659D8" w:rsidP="00224569">
      <w:pPr>
        <w:pStyle w:val="Brdtextmedindrag"/>
      </w:pPr>
      <w:r w:rsidRPr="00CB52D0">
        <w:t>4. </w:t>
      </w:r>
      <w:r w:rsidRPr="00CB52D0">
        <w:rPr>
          <w:spacing w:val="-2"/>
        </w:rPr>
        <w:t>bedömningsgrunder för när ett institut ska utses till globalt systemviktigt eller ska flyttas till en högre kategori av globalt system</w:t>
      </w:r>
      <w:r w:rsidRPr="00CB52D0">
        <w:rPr>
          <w:spacing w:val="-2"/>
        </w:rPr>
        <w:softHyphen/>
        <w:t>viktiga</w:t>
      </w:r>
      <w:r w:rsidRPr="00CB52D0">
        <w:t xml:space="preserve"> institut,</w:t>
      </w:r>
    </w:p>
    <w:p w14:paraId="5660B163" w14:textId="77777777" w:rsidR="00224569" w:rsidRPr="00CB52D0" w:rsidRDefault="00B659D8" w:rsidP="00224569">
      <w:pPr>
        <w:pStyle w:val="Brdtextmedindrag"/>
      </w:pPr>
      <w:r w:rsidRPr="00CB52D0">
        <w:t>5. hur övriga systemviktiga institut ska identifieras och hur bedömning av tillhörande kapitalbuffertkrav ska ske enligt 5 kap. 3 och 4 §§,</w:t>
      </w:r>
    </w:p>
    <w:p w14:paraId="568200C6" w14:textId="77777777" w:rsidR="00224569" w:rsidRPr="00CB52D0" w:rsidRDefault="00B659D8" w:rsidP="00224569">
      <w:pPr>
        <w:pStyle w:val="Brdtextmedindrag"/>
      </w:pPr>
      <w:r w:rsidRPr="00CB52D0">
        <w:t>6. vilka kreditexponeringar som i enlighet med 6 kap. 1 § ska beaktas vid beräkningen av den kontracykliska kapitalbufferten,</w:t>
      </w:r>
    </w:p>
    <w:p w14:paraId="546495A7" w14:textId="77777777" w:rsidR="00224569" w:rsidRPr="00CB52D0" w:rsidRDefault="00B659D8" w:rsidP="00224569">
      <w:pPr>
        <w:pStyle w:val="Brdtextmedindrag"/>
      </w:pPr>
      <w:r w:rsidRPr="00CB52D0">
        <w:t>7. beräkningen av det viktade genomsnittet av de kontracykliska buffertvärdena enligt 6 kap. 1 §,</w:t>
      </w:r>
    </w:p>
    <w:tbl>
      <w:tblPr>
        <w:tblW w:w="5000" w:type="pct"/>
        <w:tblLook w:val="0000" w:firstRow="0" w:lastRow="0" w:firstColumn="0" w:lastColumn="0" w:noHBand="0" w:noVBand="0"/>
      </w:tblPr>
      <w:tblGrid>
        <w:gridCol w:w="2948"/>
        <w:gridCol w:w="2949"/>
      </w:tblGrid>
      <w:tr w:rsidR="00224569" w:rsidRPr="00CB52D0" w14:paraId="3D372B6F" w14:textId="77777777" w:rsidTr="00224569">
        <w:tc>
          <w:tcPr>
            <w:tcW w:w="2500" w:type="pct"/>
            <w:shd w:val="clear" w:color="auto" w:fill="auto"/>
            <w:tcMar>
              <w:left w:w="0" w:type="dxa"/>
            </w:tcMar>
          </w:tcPr>
          <w:p w14:paraId="31CE0CD3" w14:textId="77777777" w:rsidR="00224569" w:rsidRPr="00CB52D0" w:rsidRDefault="00B659D8" w:rsidP="00224569">
            <w:pPr>
              <w:pStyle w:val="Brdtextmedindrag"/>
            </w:pPr>
            <w:r w:rsidRPr="00CB52D0">
              <w:t>8. kriterier för vilka värde</w:t>
            </w:r>
            <w:r w:rsidRPr="00CB52D0">
              <w:softHyphen/>
              <w:t>p</w:t>
            </w:r>
            <w:r w:rsidRPr="00CB52D0">
              <w:rPr>
                <w:spacing w:val="-4"/>
              </w:rPr>
              <w:t>appersbolag</w:t>
            </w:r>
            <w:r w:rsidRPr="00CB52D0">
              <w:rPr>
                <w:i/>
                <w:spacing w:val="-4"/>
              </w:rPr>
              <w:t>, fondbolag och AIF</w:t>
            </w:r>
            <w:r w:rsidRPr="00CB52D0">
              <w:rPr>
                <w:i/>
              </w:rPr>
              <w:t>-förvaltare</w:t>
            </w:r>
            <w:r w:rsidRPr="00CB52D0">
              <w:t xml:space="preserve"> som enligt 6 kap. 3 § får undantas från kravet att upp</w:t>
            </w:r>
            <w:r w:rsidRPr="00CB52D0">
              <w:softHyphen/>
              <w:t>rätthålla en kontracyklisk kapi</w:t>
            </w:r>
            <w:r w:rsidRPr="00CB52D0">
              <w:softHyphen/>
              <w:t>tal</w:t>
            </w:r>
            <w:r w:rsidRPr="00CB52D0">
              <w:softHyphen/>
              <w:t>buffert,</w:t>
            </w:r>
          </w:p>
        </w:tc>
        <w:tc>
          <w:tcPr>
            <w:tcW w:w="2500" w:type="pct"/>
            <w:shd w:val="clear" w:color="auto" w:fill="auto"/>
            <w:tcMar>
              <w:right w:w="0" w:type="dxa"/>
            </w:tcMar>
          </w:tcPr>
          <w:p w14:paraId="48CEB65F" w14:textId="77777777" w:rsidR="00224569" w:rsidRPr="00CB52D0" w:rsidRDefault="00B659D8" w:rsidP="00224569">
            <w:pPr>
              <w:pStyle w:val="Brdtextmedindrag"/>
            </w:pPr>
            <w:r w:rsidRPr="00CB52D0">
              <w:t>8.</w:t>
            </w:r>
            <w:bookmarkStart w:id="494" w:name="_Hlk27571815"/>
            <w:r w:rsidRPr="00CB52D0">
              <w:t> kriterier för vilka värde</w:t>
            </w:r>
            <w:r w:rsidRPr="00CB52D0">
              <w:softHyphen/>
              <w:t>pappersbolag som enligt 6 kap. 3 § får undantas från kravet att upprätthålla en kontracyklisk kapitalbuffert,</w:t>
            </w:r>
            <w:bookmarkEnd w:id="494"/>
          </w:p>
        </w:tc>
      </w:tr>
    </w:tbl>
    <w:p w14:paraId="088A21C3" w14:textId="77777777" w:rsidR="00224569" w:rsidRPr="00CB52D0" w:rsidRDefault="00B659D8" w:rsidP="00224569">
      <w:pPr>
        <w:pStyle w:val="Brdtextmedindrag"/>
      </w:pPr>
      <w:r w:rsidRPr="00CB52D0">
        <w:t>9. skyldighet för instituten att ange sina kreditexponeringars geo</w:t>
      </w:r>
      <w:r w:rsidRPr="00CB52D0">
        <w:softHyphen/>
        <w:t>grafiska område,</w:t>
      </w:r>
    </w:p>
    <w:p w14:paraId="363DE08D" w14:textId="77777777" w:rsidR="00224569" w:rsidRPr="00CB52D0" w:rsidRDefault="00B659D8" w:rsidP="00224569">
      <w:pPr>
        <w:pStyle w:val="Brdtextmedindrag"/>
      </w:pPr>
      <w:r w:rsidRPr="00CB52D0">
        <w:t>10. hur högsta förfogandebelopp enligt 8 kap. 1 § ska beräknas och rapporteras,</w:t>
      </w:r>
    </w:p>
    <w:p w14:paraId="7EDC493A" w14:textId="77777777" w:rsidR="00224569" w:rsidRPr="00CB52D0" w:rsidRDefault="00B659D8" w:rsidP="00224569">
      <w:pPr>
        <w:pStyle w:val="Brdtextmedindrag"/>
      </w:pPr>
      <w:r w:rsidRPr="00CB52D0">
        <w:t>11. de krav som en kapitalkonserveringsplan enligt 8 kap. 1 § ska uppfylla, och</w:t>
      </w:r>
    </w:p>
    <w:p w14:paraId="63F22543" w14:textId="77777777" w:rsidR="00224569" w:rsidRPr="00CB52D0" w:rsidRDefault="00B659D8" w:rsidP="00224569">
      <w:pPr>
        <w:pStyle w:val="Brdtextmedindrag"/>
      </w:pPr>
      <w:r w:rsidRPr="00CB52D0">
        <w:t>12. underrättelseskyldigheten enligt 8 kap. 5 §.</w:t>
      </w:r>
    </w:p>
    <w:p w14:paraId="5B8C6A75" w14:textId="77777777" w:rsidR="00224569" w:rsidRPr="00CB52D0" w:rsidRDefault="00B659D8" w:rsidP="00224569">
      <w:pPr>
        <w:pStyle w:val="Slutstreck"/>
      </w:pPr>
      <w:r w:rsidRPr="00CB52D0">
        <w:t>                      </w:t>
      </w:r>
    </w:p>
    <w:p w14:paraId="34DCF2A8" w14:textId="77777777" w:rsidR="00224569" w:rsidRPr="00CB52D0" w:rsidRDefault="00B659D8" w:rsidP="00224569">
      <w:pPr>
        <w:pStyle w:val="Brdtextmedindrag"/>
      </w:pPr>
      <w:r w:rsidRPr="00CB52D0">
        <w:t>Denna lag träder i kraft den 26 juni 2021.</w:t>
      </w:r>
    </w:p>
    <w:p w14:paraId="2C906275" w14:textId="42E05B74" w:rsidR="00224569" w:rsidRDefault="00224569" w:rsidP="00224569">
      <w:pPr>
        <w:pStyle w:val="Brdtext"/>
      </w:pPr>
    </w:p>
    <w:p w14:paraId="7CBD361F" w14:textId="77777777" w:rsidR="00224569" w:rsidRDefault="00224569" w:rsidP="00224569">
      <w:pPr>
        <w:pStyle w:val="Brdtext"/>
        <w:sectPr w:rsidR="00224569" w:rsidSect="00224569">
          <w:headerReference w:type="even" r:id="rId194"/>
          <w:headerReference w:type="default" r:id="rId195"/>
          <w:footerReference w:type="even" r:id="rId196"/>
          <w:footerReference w:type="default" r:id="rId197"/>
          <w:footerReference w:type="first" r:id="rId198"/>
          <w:footnotePr>
            <w:numRestart w:val="eachSect"/>
          </w:footnotePr>
          <w:pgSz w:w="9356" w:h="13721" w:code="9"/>
          <w:pgMar w:top="794" w:right="2438" w:bottom="1191" w:left="1021" w:header="0" w:footer="709" w:gutter="0"/>
          <w:cols w:space="708"/>
          <w:docGrid w:linePitch="360"/>
        </w:sectPr>
      </w:pPr>
    </w:p>
    <w:p w14:paraId="7E4830F8" w14:textId="77777777" w:rsidR="00224569" w:rsidRPr="00B36627" w:rsidRDefault="00B659D8" w:rsidP="00224569">
      <w:pPr>
        <w:pStyle w:val="Rubrik2utannumrering"/>
        <w:spacing w:before="0"/>
      </w:pPr>
      <w:r w:rsidRPr="00BD5D70">
        <w:lastRenderedPageBreak/>
        <w:t>Förslag till lag om ändring i</w:t>
      </w:r>
      <w:r w:rsidRPr="001B53B9">
        <w:t> </w:t>
      </w:r>
      <w:r w:rsidRPr="00B36627">
        <w:t>kreditupplysningslagen (1973:1173)</w:t>
      </w:r>
    </w:p>
    <w:p w14:paraId="328B876A" w14:textId="77777777" w:rsidR="00224569" w:rsidRPr="00B36627" w:rsidRDefault="00B659D8" w:rsidP="00224569">
      <w:pPr>
        <w:pStyle w:val="Brdtext"/>
      </w:pPr>
      <w:r w:rsidRPr="00B36627">
        <w:rPr>
          <w:spacing w:val="-4"/>
        </w:rPr>
        <w:t>Härigenom föreskrivs i fråga om kreditupplysningslagen (1973:1173)</w:t>
      </w:r>
      <w:r w:rsidRPr="00B36627">
        <w:t xml:space="preserve"> att 11 § ska ha följande lydelse.</w:t>
      </w:r>
    </w:p>
    <w:p w14:paraId="2DD6C7F3" w14:textId="77777777" w:rsidR="00224569" w:rsidRPr="00B36627" w:rsidRDefault="00224569" w:rsidP="00224569">
      <w:pPr>
        <w:pStyle w:val="Brdtext"/>
      </w:pPr>
    </w:p>
    <w:tbl>
      <w:tblPr>
        <w:tblW w:w="5000" w:type="pct"/>
        <w:tblLook w:val="0000" w:firstRow="0" w:lastRow="0" w:firstColumn="0" w:lastColumn="0" w:noHBand="0" w:noVBand="0"/>
      </w:tblPr>
      <w:tblGrid>
        <w:gridCol w:w="2948"/>
        <w:gridCol w:w="2949"/>
      </w:tblGrid>
      <w:tr w:rsidR="00224569" w:rsidRPr="00CB52D0" w14:paraId="1BDA29F7" w14:textId="77777777" w:rsidTr="00224569">
        <w:tc>
          <w:tcPr>
            <w:tcW w:w="2500" w:type="pct"/>
            <w:shd w:val="clear" w:color="auto" w:fill="auto"/>
            <w:tcMar>
              <w:left w:w="0" w:type="dxa"/>
            </w:tcMar>
          </w:tcPr>
          <w:p w14:paraId="23C171F9"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4F3E15E1" w14:textId="77777777" w:rsidR="00224569" w:rsidRPr="008E1321" w:rsidRDefault="00B659D8" w:rsidP="00224569">
            <w:pPr>
              <w:pStyle w:val="Brdtext"/>
              <w:rPr>
                <w:i/>
              </w:rPr>
            </w:pPr>
            <w:r w:rsidRPr="008E1321">
              <w:rPr>
                <w:i/>
              </w:rPr>
              <w:t>Föreslagen lydelse</w:t>
            </w:r>
          </w:p>
        </w:tc>
      </w:tr>
    </w:tbl>
    <w:p w14:paraId="1B889850" w14:textId="77777777" w:rsidR="00224569" w:rsidRPr="00BD5D70" w:rsidRDefault="00B659D8" w:rsidP="00224569">
      <w:pPr>
        <w:pStyle w:val="Brdtext"/>
        <w:spacing w:before="270"/>
        <w:jc w:val="center"/>
      </w:pPr>
      <w:r w:rsidRPr="00CB52D0">
        <w:t>11 §</w:t>
      </w:r>
      <w:r w:rsidRPr="00BD5D70">
        <w:rPr>
          <w:rStyle w:val="Fotnotsreferens"/>
        </w:rPr>
        <w:footnoteReference w:id="114"/>
      </w:r>
    </w:p>
    <w:p w14:paraId="6247F5A6" w14:textId="77777777" w:rsidR="00224569" w:rsidRPr="00B36627" w:rsidRDefault="00B659D8" w:rsidP="00224569">
      <w:pPr>
        <w:pStyle w:val="Brdtextmedindrag"/>
      </w:pPr>
      <w:r w:rsidRPr="00B36627">
        <w:t xml:space="preserve">När en kreditupplysning om en fysisk person lämnas ut, ska till den som avses med upplysningen samtidigt och kostnadsfritt sändas ett skriftligt meddelande om </w:t>
      </w:r>
    </w:p>
    <w:p w14:paraId="7DA7D12B" w14:textId="77777777" w:rsidR="00224569" w:rsidRPr="00B36627" w:rsidRDefault="00B659D8" w:rsidP="00224569">
      <w:pPr>
        <w:pStyle w:val="Brdtextmedindrag"/>
      </w:pPr>
      <w:r w:rsidRPr="00B36627">
        <w:t>1. </w:t>
      </w:r>
      <w:r w:rsidRPr="00B36627">
        <w:rPr>
          <w:spacing w:val="-4"/>
        </w:rPr>
        <w:t>vem som bedriver kreditupplysningsverksamheten och kontakt</w:t>
      </w:r>
      <w:r w:rsidRPr="00B36627">
        <w:rPr>
          <w:spacing w:val="-4"/>
        </w:rPr>
        <w:softHyphen/>
        <w:t>uppgifter</w:t>
      </w:r>
      <w:r w:rsidRPr="00B36627">
        <w:t xml:space="preserve"> till dataskyddsombudet, om ett sådant ombud krävs enligt artikel 37 i EU:s dataskyddsförordning, </w:t>
      </w:r>
    </w:p>
    <w:p w14:paraId="2A106618" w14:textId="77777777" w:rsidR="00224569" w:rsidRPr="008E1321" w:rsidRDefault="00B659D8" w:rsidP="00224569">
      <w:pPr>
        <w:pStyle w:val="Brdtextmedindrag"/>
      </w:pPr>
      <w:r w:rsidRPr="00B36627">
        <w:t xml:space="preserve">2. ändamålen </w:t>
      </w:r>
      <w:r w:rsidRPr="008E1321">
        <w:t xml:space="preserve">med och den rättsliga grunden för behandlingen, </w:t>
      </w:r>
    </w:p>
    <w:p w14:paraId="522969C7" w14:textId="77777777" w:rsidR="00224569" w:rsidRPr="008E1321" w:rsidRDefault="00B659D8" w:rsidP="00224569">
      <w:pPr>
        <w:pStyle w:val="Brdtextmedindrag"/>
      </w:pPr>
      <w:r w:rsidRPr="008E1321">
        <w:t xml:space="preserve">3. vilka kategorier av personuppgifter som behandlas, varifrån uppgifterna hämtats och hur länge uppgifterna kommer att lagras, </w:t>
      </w:r>
    </w:p>
    <w:p w14:paraId="19CBE6F0" w14:textId="77777777" w:rsidR="00224569" w:rsidRPr="008E1321" w:rsidRDefault="00B659D8" w:rsidP="00224569">
      <w:pPr>
        <w:pStyle w:val="Brdtextmedindrag"/>
      </w:pPr>
      <w:r w:rsidRPr="008E1321">
        <w:t xml:space="preserve">4. de uppgifter, omdömen och råd som upplysningen innehåller om honom eller henne, </w:t>
      </w:r>
    </w:p>
    <w:p w14:paraId="3E675164" w14:textId="77777777" w:rsidR="00224569" w:rsidRPr="00A31F7D" w:rsidRDefault="00B659D8" w:rsidP="00224569">
      <w:pPr>
        <w:pStyle w:val="Brdtextmedindrag"/>
      </w:pPr>
      <w:r w:rsidRPr="00A31F7D">
        <w:t xml:space="preserve">5. möjligheten att få tillgång till och rättelse av de uppgifter som rör honom eller henne, </w:t>
      </w:r>
    </w:p>
    <w:p w14:paraId="1CAA38C1" w14:textId="77777777" w:rsidR="00224569" w:rsidRPr="007E7C9E" w:rsidRDefault="00B659D8" w:rsidP="00224569">
      <w:pPr>
        <w:pStyle w:val="Brdtextmedindrag"/>
      </w:pPr>
      <w:r w:rsidRPr="00A31F7D">
        <w:t>6. vilka kategorier av mottagare som kan ta del av personupp</w:t>
      </w:r>
      <w:r w:rsidRPr="00A31F7D">
        <w:softHyphen/>
        <w:t xml:space="preserve">gifterna och vem som har begärt upplysningen, </w:t>
      </w:r>
      <w:r w:rsidRPr="007E7C9E">
        <w:t xml:space="preserve">och </w:t>
      </w:r>
    </w:p>
    <w:p w14:paraId="49500C45" w14:textId="77777777" w:rsidR="00224569" w:rsidRPr="00105AC9" w:rsidRDefault="00B659D8" w:rsidP="00224569">
      <w:pPr>
        <w:pStyle w:val="Brdtextmedindrag"/>
      </w:pPr>
      <w:r w:rsidRPr="00105AC9">
        <w:t>7. möjligheten att framställa klagomål till Datainspektionen.</w:t>
      </w:r>
    </w:p>
    <w:tbl>
      <w:tblPr>
        <w:tblW w:w="5000" w:type="pct"/>
        <w:tblLook w:val="0000" w:firstRow="0" w:lastRow="0" w:firstColumn="0" w:lastColumn="0" w:noHBand="0" w:noVBand="0"/>
      </w:tblPr>
      <w:tblGrid>
        <w:gridCol w:w="2948"/>
        <w:gridCol w:w="2949"/>
      </w:tblGrid>
      <w:tr w:rsidR="00224569" w:rsidRPr="00CB52D0" w14:paraId="71E68183" w14:textId="77777777" w:rsidTr="00224569">
        <w:tc>
          <w:tcPr>
            <w:tcW w:w="2500" w:type="pct"/>
            <w:shd w:val="clear" w:color="auto" w:fill="auto"/>
            <w:tcMar>
              <w:left w:w="0" w:type="dxa"/>
            </w:tcMar>
          </w:tcPr>
          <w:p w14:paraId="1EF389D6" w14:textId="77777777" w:rsidR="00224569" w:rsidRPr="00DC3A78" w:rsidRDefault="00B659D8" w:rsidP="00224569">
            <w:pPr>
              <w:pStyle w:val="Brdtextmedindrag"/>
            </w:pPr>
            <w:r w:rsidRPr="00105AC9">
              <w:t>Om kreditupplysningen läm</w:t>
            </w:r>
            <w:r w:rsidRPr="00105AC9">
              <w:softHyphen/>
              <w:t>nas ut till ett svenskt kredit</w:t>
            </w:r>
            <w:r w:rsidRPr="00105AC9">
              <w:softHyphen/>
              <w:t>institut eller värdepappersbolag, eller till ett motsvarande ut</w:t>
            </w:r>
            <w:r w:rsidRPr="00105AC9">
              <w:softHyphen/>
              <w:t>ländskt företag, för att användas endast som underlag för beräk</w:t>
            </w:r>
            <w:r w:rsidRPr="00105AC9">
              <w:softHyphen/>
              <w:t>ning av kapitalkravet för kredit</w:t>
            </w:r>
            <w:r w:rsidRPr="00105AC9">
              <w:softHyphen/>
              <w:t>risker med en sådan metod som avses i artikel 143.1 i Europa</w:t>
            </w:r>
            <w:r w:rsidRPr="00105AC9">
              <w:softHyphen/>
              <w:t>parlamentets och rådets förord</w:t>
            </w:r>
            <w:r w:rsidRPr="00105AC9">
              <w:softHyphen/>
              <w:t xml:space="preserve">ning (EU) nr 575/2013 av den 26 juni 2013 om tillsynskrav för kreditinstitut </w:t>
            </w:r>
            <w:r w:rsidRPr="00105AC9">
              <w:rPr>
                <w:i/>
              </w:rPr>
              <w:t>och värde</w:t>
            </w:r>
            <w:r w:rsidRPr="00105AC9">
              <w:rPr>
                <w:i/>
              </w:rPr>
              <w:softHyphen/>
              <w:t>pappers</w:t>
            </w:r>
            <w:r w:rsidRPr="00105AC9">
              <w:rPr>
                <w:i/>
              </w:rPr>
              <w:softHyphen/>
              <w:t>företag</w:t>
            </w:r>
            <w:r w:rsidRPr="00105AC9">
              <w:t xml:space="preserve"> och om ändring av för</w:t>
            </w:r>
            <w:r w:rsidRPr="00105AC9">
              <w:softHyphen/>
              <w:t>ordning (EU) nr 648/2012, får meddelandet sändas senare men utan onödigt dröjsmål och be</w:t>
            </w:r>
            <w:r w:rsidRPr="00105AC9">
              <w:softHyphen/>
              <w:t>gränsas till information enligt första stycket 1, 2 och 6. Om den som avses med upplysningen begär det, ska även information enligt 3, 4, 5 och 7 sändas till honom eller henne.</w:t>
            </w:r>
          </w:p>
        </w:tc>
        <w:tc>
          <w:tcPr>
            <w:tcW w:w="2500" w:type="pct"/>
            <w:shd w:val="clear" w:color="auto" w:fill="auto"/>
            <w:tcMar>
              <w:right w:w="0" w:type="dxa"/>
            </w:tcMar>
          </w:tcPr>
          <w:p w14:paraId="7FFB9740" w14:textId="77777777" w:rsidR="00224569" w:rsidRPr="00CB52D0" w:rsidRDefault="00B659D8" w:rsidP="00224569">
            <w:pPr>
              <w:pStyle w:val="Brdtextmedindrag"/>
            </w:pPr>
            <w:r w:rsidRPr="00DC3A78">
              <w:t>Om kreditupplysningen läm</w:t>
            </w:r>
            <w:r w:rsidRPr="00DC3A78">
              <w:softHyphen/>
              <w:t>nas ut till ett svenskt kredit</w:t>
            </w:r>
            <w:r w:rsidRPr="00DC3A78">
              <w:softHyphen/>
              <w:t xml:space="preserve">institut eller värdepappersbolag </w:t>
            </w:r>
            <w:r w:rsidRPr="007D65E5">
              <w:rPr>
                <w:i/>
              </w:rPr>
              <w:t>som avses i</w:t>
            </w:r>
            <w:r w:rsidRPr="007D65E5">
              <w:t xml:space="preserve"> </w:t>
            </w:r>
            <w:r w:rsidRPr="007D65E5">
              <w:rPr>
                <w:i/>
              </w:rPr>
              <w:t>8 kap. 1 b § lagen (2</w:t>
            </w:r>
            <w:r w:rsidRPr="007D65E5">
              <w:rPr>
                <w:i/>
                <w:spacing w:val="-4"/>
              </w:rPr>
              <w:t>007:528) om värdepappers</w:t>
            </w:r>
            <w:r w:rsidRPr="007D65E5">
              <w:rPr>
                <w:i/>
                <w:spacing w:val="-4"/>
              </w:rPr>
              <w:softHyphen/>
              <w:t>mark</w:t>
            </w:r>
            <w:r w:rsidRPr="007D65E5">
              <w:rPr>
                <w:i/>
                <w:spacing w:val="-4"/>
              </w:rPr>
              <w:softHyphen/>
              <w:t>naden</w:t>
            </w:r>
            <w:r w:rsidRPr="007D65E5">
              <w:t>, eller till ett mot</w:t>
            </w:r>
            <w:r w:rsidRPr="007D65E5">
              <w:softHyphen/>
              <w:t>svarande utländskt företag, för att an</w:t>
            </w:r>
            <w:r w:rsidRPr="007D65E5">
              <w:softHyphen/>
              <w:t>vändas endast som under</w:t>
            </w:r>
            <w:r w:rsidRPr="007D65E5">
              <w:softHyphen/>
              <w:t>lag för beräkn</w:t>
            </w:r>
            <w:r w:rsidRPr="00CB52D0">
              <w:t>ing av kapital</w:t>
            </w:r>
            <w:r w:rsidRPr="00CB52D0">
              <w:softHyphen/>
              <w:t>kravet för kreditrisker med en sådan metod so</w:t>
            </w:r>
            <w:r w:rsidRPr="00CB52D0">
              <w:rPr>
                <w:spacing w:val="-4"/>
              </w:rPr>
              <w:t>m avses i arti</w:t>
            </w:r>
            <w:r w:rsidRPr="00CB52D0">
              <w:rPr>
                <w:spacing w:val="-4"/>
              </w:rPr>
              <w:softHyphen/>
              <w:t>kel 143.1 i Europa</w:t>
            </w:r>
            <w:r w:rsidRPr="00CB52D0">
              <w:rPr>
                <w:spacing w:val="-4"/>
              </w:rPr>
              <w:softHyphen/>
              <w:t>parlamentets</w:t>
            </w:r>
            <w:r w:rsidRPr="00CB52D0">
              <w:t xml:space="preserve"> och rådets förord</w:t>
            </w:r>
            <w:r w:rsidRPr="00CB52D0">
              <w:softHyphen/>
              <w:t>ning (EU) nr 575/2013 av den 26 juni 2013 om tillsynskrav för kreditinstitut och om änd</w:t>
            </w:r>
            <w:r w:rsidRPr="00CB52D0">
              <w:softHyphen/>
              <w:t>ring av förordning (EU) nr 648/2012, får med</w:t>
            </w:r>
            <w:r w:rsidRPr="00CB52D0">
              <w:softHyphen/>
              <w:t>delandet sändas senare men utan onödigt dröjsmål och begränsas till infor</w:t>
            </w:r>
            <w:r w:rsidRPr="00CB52D0">
              <w:softHyphen/>
              <w:t>mation enligt första stycket 1, 2 och 6. Om den som avses med upplysningen begär det, ska även information enligt 3, 4, 5 och 7 sändas till honom eller henne.</w:t>
            </w:r>
          </w:p>
        </w:tc>
      </w:tr>
    </w:tbl>
    <w:p w14:paraId="330363D2" w14:textId="77777777" w:rsidR="00224569" w:rsidRPr="00CB52D0" w:rsidRDefault="00B659D8" w:rsidP="00224569">
      <w:pPr>
        <w:pStyle w:val="Brdtextmedindrag"/>
      </w:pPr>
      <w:r w:rsidRPr="00CB52D0">
        <w:lastRenderedPageBreak/>
        <w:t>Första och andra styckena gäller också när en kreditupplysning lämnas om ett handelsbolag eller kommanditbolag.</w:t>
      </w:r>
    </w:p>
    <w:p w14:paraId="2419320D" w14:textId="77777777" w:rsidR="00224569" w:rsidRPr="00CB52D0" w:rsidRDefault="00B659D8" w:rsidP="00224569">
      <w:pPr>
        <w:pStyle w:val="Brdtextmedindrag"/>
      </w:pPr>
      <w:r w:rsidRPr="00CB52D0">
        <w:t>Första–tredje styckena gäller inte kreditupplysningar som lämnas genom offentliggörande på ett sådant sätt som avses i tryckfrihets</w:t>
      </w:r>
      <w:r w:rsidRPr="00CB52D0">
        <w:softHyphen/>
        <w:t>förordningen eller yttrandefrihetsgrundlagen, utom när upplys</w:t>
      </w:r>
      <w:r w:rsidRPr="00CB52D0">
        <w:softHyphen/>
        <w:t>ningarna</w:t>
      </w:r>
      <w:r w:rsidRPr="00CB52D0">
        <w:rPr>
          <w:spacing w:val="-2"/>
        </w:rPr>
        <w:t xml:space="preserve"> tillhandahålls ur en databas enligt 1 kap. 4 § yttrandefri</w:t>
      </w:r>
      <w:r w:rsidRPr="00CB52D0">
        <w:rPr>
          <w:spacing w:val="-2"/>
        </w:rPr>
        <w:softHyphen/>
        <w:t>hets</w:t>
      </w:r>
      <w:r w:rsidRPr="00CB52D0">
        <w:rPr>
          <w:spacing w:val="-2"/>
        </w:rPr>
        <w:softHyphen/>
        <w:t>grundlagen</w:t>
      </w:r>
      <w:r w:rsidRPr="00CB52D0">
        <w:rPr>
          <w:spacing w:val="-4"/>
        </w:rPr>
        <w:t xml:space="preserve"> på sätt som avses i den paragrafens första stycke 2 a–c.</w:t>
      </w:r>
    </w:p>
    <w:p w14:paraId="75A1F07D" w14:textId="77777777" w:rsidR="00224569" w:rsidRPr="00CB52D0" w:rsidRDefault="00B659D8" w:rsidP="00224569">
      <w:pPr>
        <w:pStyle w:val="Slutstreck"/>
      </w:pPr>
      <w:r w:rsidRPr="00CB52D0">
        <w:t>                      </w:t>
      </w:r>
    </w:p>
    <w:p w14:paraId="6093EE75" w14:textId="77777777" w:rsidR="00224569" w:rsidRPr="00CB52D0" w:rsidRDefault="00B659D8" w:rsidP="00224569">
      <w:pPr>
        <w:pStyle w:val="Brdtextmedindrag"/>
      </w:pPr>
      <w:r w:rsidRPr="00CB52D0">
        <w:t>Denna lag träder i kraft den 26 juni 2021.</w:t>
      </w:r>
    </w:p>
    <w:p w14:paraId="3421576B" w14:textId="309E54E8" w:rsidR="00224569" w:rsidRDefault="00224569" w:rsidP="00224569">
      <w:pPr>
        <w:pStyle w:val="Brdtext"/>
      </w:pPr>
    </w:p>
    <w:p w14:paraId="79781811" w14:textId="77777777" w:rsidR="00224569" w:rsidRDefault="00224569" w:rsidP="00224569">
      <w:pPr>
        <w:pStyle w:val="Brdtext"/>
        <w:sectPr w:rsidR="00224569" w:rsidSect="00224569">
          <w:headerReference w:type="even" r:id="rId199"/>
          <w:headerReference w:type="default" r:id="rId200"/>
          <w:footerReference w:type="even" r:id="rId201"/>
          <w:footerReference w:type="default" r:id="rId202"/>
          <w:footerReference w:type="first" r:id="rId203"/>
          <w:footnotePr>
            <w:numRestart w:val="eachSect"/>
          </w:footnotePr>
          <w:pgSz w:w="9356" w:h="13721" w:code="9"/>
          <w:pgMar w:top="794" w:right="2438" w:bottom="1191" w:left="1021" w:header="0" w:footer="709" w:gutter="0"/>
          <w:cols w:space="708"/>
          <w:docGrid w:linePitch="360"/>
        </w:sectPr>
      </w:pPr>
    </w:p>
    <w:p w14:paraId="0F40474E" w14:textId="77777777" w:rsidR="00224569" w:rsidRPr="00B36627" w:rsidRDefault="00B659D8" w:rsidP="00224569">
      <w:pPr>
        <w:pStyle w:val="Rubrik2utannumrering"/>
        <w:spacing w:before="0"/>
      </w:pPr>
      <w:r w:rsidRPr="00BD5D70">
        <w:lastRenderedPageBreak/>
        <w:t>Förslag till lag</w:t>
      </w:r>
      <w:r w:rsidRPr="00B36627">
        <w:t xml:space="preserve"> om ändring i lagen (1980:1097) om Svenska skeppshypotekskassan</w:t>
      </w:r>
    </w:p>
    <w:p w14:paraId="2FFC2A04" w14:textId="77777777" w:rsidR="00224569" w:rsidRPr="00B36627" w:rsidRDefault="00B659D8" w:rsidP="00224569">
      <w:pPr>
        <w:pStyle w:val="Brdtext"/>
      </w:pPr>
      <w:r w:rsidRPr="00B36627">
        <w:t>Härigenom föreskrivs i fråga om lagen (1980:1097) om Svenska skeppshypotekskassan att 3 a § ska ha följande lydelse.</w:t>
      </w:r>
    </w:p>
    <w:p w14:paraId="77E4BB82"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5DD93EC4" w14:textId="77777777" w:rsidTr="00224569">
        <w:tc>
          <w:tcPr>
            <w:tcW w:w="2500" w:type="pct"/>
            <w:shd w:val="clear" w:color="auto" w:fill="auto"/>
            <w:tcMar>
              <w:left w:w="0" w:type="dxa"/>
            </w:tcMar>
          </w:tcPr>
          <w:p w14:paraId="1CFA6530"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4D0898C3" w14:textId="77777777" w:rsidR="00224569" w:rsidRPr="00B36627" w:rsidRDefault="00B659D8" w:rsidP="00224569">
            <w:pPr>
              <w:pStyle w:val="Brdtext"/>
              <w:rPr>
                <w:i/>
              </w:rPr>
            </w:pPr>
            <w:r w:rsidRPr="00B36627">
              <w:rPr>
                <w:i/>
              </w:rPr>
              <w:t>Föreslagen lydelse</w:t>
            </w:r>
          </w:p>
        </w:tc>
      </w:tr>
    </w:tbl>
    <w:p w14:paraId="7249BB71" w14:textId="77777777" w:rsidR="00224569" w:rsidRPr="00BD5D70" w:rsidRDefault="00B659D8" w:rsidP="00224569">
      <w:pPr>
        <w:pStyle w:val="Brdtext"/>
        <w:spacing w:before="270"/>
        <w:jc w:val="center"/>
      </w:pPr>
      <w:r w:rsidRPr="00CB52D0">
        <w:t>3 a §</w:t>
      </w:r>
      <w:r w:rsidRPr="00BD5D70">
        <w:rPr>
          <w:rStyle w:val="Fotnotsreferens"/>
        </w:rPr>
        <w:footnoteReference w:id="115"/>
      </w:r>
    </w:p>
    <w:tbl>
      <w:tblPr>
        <w:tblW w:w="5000" w:type="pct"/>
        <w:tblLook w:val="0000" w:firstRow="0" w:lastRow="0" w:firstColumn="0" w:lastColumn="0" w:noHBand="0" w:noVBand="0"/>
      </w:tblPr>
      <w:tblGrid>
        <w:gridCol w:w="2948"/>
        <w:gridCol w:w="2949"/>
      </w:tblGrid>
      <w:tr w:rsidR="00224569" w:rsidRPr="00CB52D0" w14:paraId="0AA644D4" w14:textId="77777777" w:rsidTr="00224569">
        <w:tc>
          <w:tcPr>
            <w:tcW w:w="2500" w:type="pct"/>
            <w:shd w:val="clear" w:color="auto" w:fill="auto"/>
            <w:tcMar>
              <w:left w:w="0" w:type="dxa"/>
            </w:tcMar>
          </w:tcPr>
          <w:p w14:paraId="11A8E0E1" w14:textId="77777777" w:rsidR="00224569" w:rsidRPr="00B36627" w:rsidRDefault="00B659D8" w:rsidP="00224569">
            <w:pPr>
              <w:pStyle w:val="Brdtextmedindrag"/>
            </w:pPr>
            <w:r w:rsidRPr="00B36627">
              <w:t>Av lagen (2014:968) om sär</w:t>
            </w:r>
            <w:r w:rsidRPr="00B36627">
              <w:softHyphen/>
              <w:t>skild tillsyn över kreditinstitut och värdepappersbolag och lagen (2014:966) om kapitalbuffertar framgår att lagarna och bestäm</w:t>
            </w:r>
            <w:r w:rsidRPr="00B36627">
              <w:softHyphen/>
              <w:t xml:space="preserve">melser i Europaparlamentets och rådets förordning (EU) nr 575/ 2013 av den 26 juni 2013 om tillsynskrav för kreditinstitut </w:t>
            </w:r>
            <w:r w:rsidRPr="00B36627">
              <w:rPr>
                <w:i/>
              </w:rPr>
              <w:t>och värdepappersföretag</w:t>
            </w:r>
            <w:r w:rsidRPr="00B36627">
              <w:t xml:space="preserve"> och om ändring av förordning (EU) nr 648/2012</w:t>
            </w:r>
            <w:r w:rsidRPr="00BD5D70">
              <w:rPr>
                <w:rStyle w:val="Fotnotsreferens"/>
              </w:rPr>
              <w:footnoteReference w:id="116"/>
            </w:r>
            <w:r w:rsidRPr="00BD5D70">
              <w:t xml:space="preserve"> ska tillämpas för Svenska skepps</w:t>
            </w:r>
            <w:r w:rsidRPr="00B36627">
              <w:t>hypotekskassan.</w:t>
            </w:r>
          </w:p>
        </w:tc>
        <w:tc>
          <w:tcPr>
            <w:tcW w:w="2500" w:type="pct"/>
            <w:shd w:val="clear" w:color="auto" w:fill="auto"/>
            <w:tcMar>
              <w:right w:w="0" w:type="dxa"/>
            </w:tcMar>
          </w:tcPr>
          <w:p w14:paraId="16C7D0E9" w14:textId="77777777" w:rsidR="00224569" w:rsidRPr="00B36627" w:rsidRDefault="00B659D8" w:rsidP="00224569">
            <w:pPr>
              <w:pStyle w:val="Brdtextmedindrag"/>
            </w:pPr>
            <w:r w:rsidRPr="00B36627">
              <w:t>Av lagen (2014:968) om sär</w:t>
            </w:r>
            <w:r w:rsidRPr="00B36627">
              <w:softHyphen/>
              <w:t>skild tillsyn över kreditinstitut och värdepappersbolag och lagen (2014:966) om kapitalbuffertar framgår att lagarna och bestäm</w:t>
            </w:r>
            <w:r w:rsidRPr="00B36627">
              <w:softHyphen/>
              <w:t xml:space="preserve">melser i Europaparlamentets och </w:t>
            </w:r>
            <w:r w:rsidRPr="00B36627">
              <w:rPr>
                <w:spacing w:val="-6"/>
              </w:rPr>
              <w:t>rådets förordning (EU) nr 575/ 2013</w:t>
            </w:r>
            <w:r w:rsidRPr="00B36627">
              <w:t xml:space="preserve"> av den 26 juni 2013 om </w:t>
            </w:r>
            <w:r w:rsidRPr="00B36627">
              <w:rPr>
                <w:spacing w:val="-4"/>
              </w:rPr>
              <w:t>tillsynskrav för kreditinstitut och</w:t>
            </w:r>
            <w:r w:rsidRPr="00B36627">
              <w:t xml:space="preserve"> om ändring av f</w:t>
            </w:r>
            <w:r w:rsidRPr="008E1321">
              <w:t>örordning (EU) nr 648/2012</w:t>
            </w:r>
            <w:r w:rsidRPr="00BD5D70">
              <w:rPr>
                <w:rStyle w:val="Fotnotsreferens"/>
              </w:rPr>
              <w:footnoteReference w:id="117"/>
            </w:r>
            <w:r w:rsidRPr="00BD5D70">
              <w:t xml:space="preserve"> ska tillämpas för Svenska skeppshypotekskassan.</w:t>
            </w:r>
          </w:p>
        </w:tc>
      </w:tr>
    </w:tbl>
    <w:p w14:paraId="27AB25C0" w14:textId="77777777" w:rsidR="00224569" w:rsidRPr="00CB52D0" w:rsidRDefault="00B659D8" w:rsidP="00224569">
      <w:pPr>
        <w:pStyle w:val="Slutstreck"/>
      </w:pPr>
      <w:r w:rsidRPr="00CB52D0">
        <w:t>                      </w:t>
      </w:r>
    </w:p>
    <w:p w14:paraId="6BD3FB15" w14:textId="77777777" w:rsidR="00224569" w:rsidRPr="00CB52D0" w:rsidRDefault="00B659D8" w:rsidP="00224569">
      <w:pPr>
        <w:pStyle w:val="Brdtextmedindrag"/>
      </w:pPr>
      <w:r w:rsidRPr="00CB52D0">
        <w:t>Denna lag träder i kraft den 26 juni 2021.</w:t>
      </w:r>
    </w:p>
    <w:p w14:paraId="452C1575" w14:textId="572B2EEC" w:rsidR="00224569" w:rsidRDefault="00224569" w:rsidP="00224569">
      <w:pPr>
        <w:pStyle w:val="Brdtext"/>
      </w:pPr>
    </w:p>
    <w:p w14:paraId="2EB424CA" w14:textId="77777777" w:rsidR="00224569" w:rsidRDefault="00224569" w:rsidP="00224569">
      <w:pPr>
        <w:pStyle w:val="Brdtext"/>
        <w:sectPr w:rsidR="00224569" w:rsidSect="00224569">
          <w:headerReference w:type="even" r:id="rId204"/>
          <w:headerReference w:type="default" r:id="rId205"/>
          <w:footerReference w:type="even" r:id="rId206"/>
          <w:footerReference w:type="default" r:id="rId207"/>
          <w:footerReference w:type="first" r:id="rId208"/>
          <w:footnotePr>
            <w:numRestart w:val="eachSect"/>
          </w:footnotePr>
          <w:pgSz w:w="9356" w:h="13721" w:code="9"/>
          <w:pgMar w:top="794" w:right="2438" w:bottom="1191" w:left="1021" w:header="0" w:footer="709" w:gutter="0"/>
          <w:cols w:space="708"/>
          <w:docGrid w:linePitch="360"/>
        </w:sectPr>
      </w:pPr>
    </w:p>
    <w:p w14:paraId="126EBA03" w14:textId="77777777" w:rsidR="00224569" w:rsidRPr="00B36627" w:rsidRDefault="00B659D8" w:rsidP="00224569">
      <w:pPr>
        <w:pStyle w:val="Rubrik2utannumrering"/>
        <w:spacing w:before="0"/>
      </w:pPr>
      <w:r w:rsidRPr="00BD5D70">
        <w:lastRenderedPageBreak/>
        <w:t>Förslag</w:t>
      </w:r>
      <w:r w:rsidRPr="00B36627">
        <w:t xml:space="preserve"> till lag om ändring i sparbankslagen (1987:619)</w:t>
      </w:r>
    </w:p>
    <w:p w14:paraId="3CE2B9D7" w14:textId="77777777" w:rsidR="00224569" w:rsidRPr="00B36627" w:rsidRDefault="00B659D8" w:rsidP="00224569">
      <w:pPr>
        <w:pStyle w:val="Brdtext"/>
      </w:pPr>
      <w:r w:rsidRPr="00B36627">
        <w:t>Härigenom föreskrivs i fråga om sparbankslagen (1987:619) att 9 kap. 1 § ska ha följande lydelse.</w:t>
      </w:r>
    </w:p>
    <w:p w14:paraId="61004226"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70FDA159" w14:textId="77777777" w:rsidTr="00224569">
        <w:tc>
          <w:tcPr>
            <w:tcW w:w="2500" w:type="pct"/>
            <w:shd w:val="clear" w:color="auto" w:fill="auto"/>
            <w:tcMar>
              <w:left w:w="0" w:type="dxa"/>
            </w:tcMar>
          </w:tcPr>
          <w:p w14:paraId="61F68BDC"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4A6071E1" w14:textId="77777777" w:rsidR="00224569" w:rsidRPr="00B36627" w:rsidRDefault="00B659D8" w:rsidP="00224569">
            <w:pPr>
              <w:pStyle w:val="Brdtext"/>
              <w:rPr>
                <w:i/>
              </w:rPr>
            </w:pPr>
            <w:r w:rsidRPr="00B36627">
              <w:rPr>
                <w:i/>
              </w:rPr>
              <w:t>Föreslagen lydelse</w:t>
            </w:r>
          </w:p>
        </w:tc>
      </w:tr>
    </w:tbl>
    <w:p w14:paraId="4D23C0A7" w14:textId="77777777" w:rsidR="00224569" w:rsidRPr="00CB52D0" w:rsidRDefault="00B659D8" w:rsidP="00224569">
      <w:pPr>
        <w:pStyle w:val="Brdtext"/>
        <w:spacing w:before="270"/>
        <w:jc w:val="center"/>
        <w:rPr>
          <w:b/>
        </w:rPr>
      </w:pPr>
      <w:r w:rsidRPr="00CB52D0">
        <w:rPr>
          <w:b/>
        </w:rPr>
        <w:t>9 kap.</w:t>
      </w:r>
    </w:p>
    <w:p w14:paraId="6FA2A11B" w14:textId="77777777" w:rsidR="00224569" w:rsidRPr="00BD5D70" w:rsidRDefault="00B659D8" w:rsidP="00224569">
      <w:pPr>
        <w:pStyle w:val="Brdtext"/>
        <w:jc w:val="center"/>
      </w:pPr>
      <w:r w:rsidRPr="00CB52D0">
        <w:t>1 §</w:t>
      </w:r>
      <w:r w:rsidRPr="00BD5D70">
        <w:rPr>
          <w:rStyle w:val="Fotnotsreferens"/>
        </w:rPr>
        <w:footnoteReference w:id="118"/>
      </w:r>
    </w:p>
    <w:tbl>
      <w:tblPr>
        <w:tblW w:w="5000" w:type="pct"/>
        <w:tblLook w:val="0000" w:firstRow="0" w:lastRow="0" w:firstColumn="0" w:lastColumn="0" w:noHBand="0" w:noVBand="0"/>
      </w:tblPr>
      <w:tblGrid>
        <w:gridCol w:w="2948"/>
        <w:gridCol w:w="2949"/>
      </w:tblGrid>
      <w:tr w:rsidR="00224569" w:rsidRPr="00CB52D0" w14:paraId="0F4E2F82" w14:textId="77777777" w:rsidTr="00224569">
        <w:tc>
          <w:tcPr>
            <w:tcW w:w="2500" w:type="pct"/>
            <w:shd w:val="clear" w:color="auto" w:fill="auto"/>
            <w:tcMar>
              <w:left w:w="0" w:type="dxa"/>
            </w:tcMar>
          </w:tcPr>
          <w:p w14:paraId="4D0B6BDD" w14:textId="77777777" w:rsidR="00224569" w:rsidRPr="008E1321" w:rsidRDefault="00B659D8" w:rsidP="00224569">
            <w:pPr>
              <w:pStyle w:val="Brdtextmedindrag"/>
            </w:pPr>
            <w:r w:rsidRPr="00B36627">
              <w:t>En stiftare, huvudman, sty</w:t>
            </w:r>
            <w:r w:rsidRPr="00B36627">
              <w:softHyphen/>
              <w:t>relseledamot eller delegat, som när han eller hon fullgör sitt upp</w:t>
            </w:r>
            <w:r w:rsidRPr="00B36627">
              <w:softHyphen/>
              <w:t>drag uppsåtligen eller av oakt</w:t>
            </w:r>
            <w:r w:rsidRPr="00B36627">
              <w:softHyphen/>
              <w:t>samhet skadar en sparbank, ska ersätta skadan. Detsamma gäller när skadan tillfogas någon annan genom överträdelse av denna lag, Europaparlamentets och rådets förordning (EU) nr 575/2013 av den 26 juni 2013 om tillsyns</w:t>
            </w:r>
            <w:r w:rsidRPr="00B36627">
              <w:softHyphen/>
              <w:t xml:space="preserve">krav för kreditinstitut </w:t>
            </w:r>
            <w:r w:rsidRPr="00B36627">
              <w:rPr>
                <w:i/>
              </w:rPr>
              <w:t>och värde</w:t>
            </w:r>
            <w:r w:rsidRPr="00B36627">
              <w:rPr>
                <w:i/>
              </w:rPr>
              <w:softHyphen/>
              <w:t>pappersföretag</w:t>
            </w:r>
            <w:r w:rsidRPr="00B36627">
              <w:t xml:space="preserve"> och o</w:t>
            </w:r>
            <w:r w:rsidRPr="008E1321">
              <w:t>m änd</w:t>
            </w:r>
            <w:r w:rsidRPr="008E1321">
              <w:softHyphen/>
              <w:t>ring av förordning (EU) nr 648/2012</w:t>
            </w:r>
            <w:r w:rsidRPr="00BD5D70">
              <w:rPr>
                <w:rStyle w:val="Fotnotsreferens"/>
              </w:rPr>
              <w:footnoteReference w:id="119"/>
            </w:r>
            <w:r w:rsidRPr="00BD5D70">
              <w:t xml:space="preserve">, lagen (2014:968) om särskild </w:t>
            </w:r>
            <w:r w:rsidRPr="00B36627">
              <w:rPr>
                <w:spacing w:val="-5"/>
              </w:rPr>
              <w:t>till</w:t>
            </w:r>
            <w:r w:rsidRPr="00B36627">
              <w:rPr>
                <w:spacing w:val="-5"/>
              </w:rPr>
              <w:softHyphen/>
              <w:t>syn över kredit</w:t>
            </w:r>
            <w:r w:rsidRPr="00B36627">
              <w:rPr>
                <w:spacing w:val="-5"/>
              </w:rPr>
              <w:softHyphen/>
              <w:t xml:space="preserve">institut och </w:t>
            </w:r>
            <w:r w:rsidRPr="00B36627">
              <w:rPr>
                <w:spacing w:val="-6"/>
              </w:rPr>
              <w:t>värde</w:t>
            </w:r>
            <w:r w:rsidRPr="00B36627">
              <w:rPr>
                <w:spacing w:val="-6"/>
              </w:rPr>
              <w:softHyphen/>
            </w:r>
            <w:r w:rsidRPr="00B36627">
              <w:rPr>
                <w:spacing w:val="-6"/>
              </w:rPr>
              <w:softHyphen/>
              <w:t xml:space="preserve">pappersbolag, lagen (2014:966) om </w:t>
            </w:r>
            <w:r w:rsidRPr="00B36627">
              <w:rPr>
                <w:spacing w:val="-4"/>
              </w:rPr>
              <w:t>kapital</w:t>
            </w:r>
            <w:r w:rsidRPr="00B36627">
              <w:rPr>
                <w:spacing w:val="-4"/>
              </w:rPr>
              <w:softHyphen/>
              <w:t>buffertar</w:t>
            </w:r>
            <w:r w:rsidRPr="00B36627">
              <w:rPr>
                <w:spacing w:val="-6"/>
              </w:rPr>
              <w:t xml:space="preserve">, </w:t>
            </w:r>
            <w:r w:rsidRPr="00B36627">
              <w:rPr>
                <w:spacing w:val="-4"/>
              </w:rPr>
              <w:t>tillämplig lag om</w:t>
            </w:r>
            <w:r w:rsidRPr="00B36627">
              <w:rPr>
                <w:spacing w:val="-5"/>
              </w:rPr>
              <w:t xml:space="preserve"> </w:t>
            </w:r>
            <w:r w:rsidRPr="00B36627">
              <w:t>års</w:t>
            </w:r>
            <w:r w:rsidRPr="00B36627">
              <w:softHyphen/>
              <w:t>redovisning, lagen (2004:297</w:t>
            </w:r>
            <w:r w:rsidRPr="00B36627">
              <w:rPr>
                <w:spacing w:val="-5"/>
              </w:rPr>
              <w:t xml:space="preserve">) </w:t>
            </w:r>
            <w:r w:rsidRPr="00B36627">
              <w:t>om bank- och finansierings</w:t>
            </w:r>
            <w:r w:rsidRPr="00B36627">
              <w:softHyphen/>
              <w:t>rörelse eller bankens regleme</w:t>
            </w:r>
            <w:r w:rsidRPr="008E1321">
              <w:t>nte.</w:t>
            </w:r>
          </w:p>
        </w:tc>
        <w:tc>
          <w:tcPr>
            <w:tcW w:w="2500" w:type="pct"/>
            <w:shd w:val="clear" w:color="auto" w:fill="auto"/>
            <w:tcMar>
              <w:right w:w="0" w:type="dxa"/>
            </w:tcMar>
          </w:tcPr>
          <w:p w14:paraId="4A35DC38" w14:textId="77777777" w:rsidR="00224569" w:rsidRPr="00B36627" w:rsidRDefault="00B659D8" w:rsidP="00224569">
            <w:pPr>
              <w:pStyle w:val="Brdtextmedindrag"/>
            </w:pPr>
            <w:r w:rsidRPr="008E1321">
              <w:t>En stiftare, huvudman, sty</w:t>
            </w:r>
            <w:r w:rsidRPr="008E1321">
              <w:softHyphen/>
              <w:t>relseledamot eller delegat, som när han eller hon fullgör sitt upp</w:t>
            </w:r>
            <w:r w:rsidRPr="008E1321">
              <w:softHyphen/>
              <w:t>drag uppsåtligen eller av oakt</w:t>
            </w:r>
            <w:r w:rsidRPr="008E1321">
              <w:softHyphen/>
              <w:t>samhet skadar en sparbank, ska ersätta skadan. Detsamma gäller när skadan tillfogas någon annan genom överträdelse av denna lag, Europaparlamentets och rådets förordning (EU) nr 575/2013 av den 26 juni 2013 om tillsyns</w:t>
            </w:r>
            <w:r w:rsidRPr="008E1321">
              <w:softHyphen/>
              <w:t>krav för kreditinstitut och om ändring av förordning (EU) nr 648/2012</w:t>
            </w:r>
            <w:r w:rsidRPr="00BD5D70">
              <w:rPr>
                <w:rStyle w:val="Fotnotsreferens"/>
              </w:rPr>
              <w:footnoteReference w:id="120"/>
            </w:r>
            <w:r w:rsidRPr="00BD5D70">
              <w:t>, lagen (2014:968) om särskild tills</w:t>
            </w:r>
            <w:r w:rsidRPr="00B36627">
              <w:t>yn över kredit</w:t>
            </w:r>
            <w:r w:rsidRPr="00B36627">
              <w:softHyphen/>
              <w:t>institut och värde</w:t>
            </w:r>
            <w:r w:rsidRPr="00B36627">
              <w:softHyphen/>
              <w:t>pappersbolag, lagen (2014:966) om kapital</w:t>
            </w:r>
            <w:r w:rsidRPr="00B36627">
              <w:softHyphen/>
              <w:t>buf</w:t>
            </w:r>
            <w:r w:rsidRPr="00B36627">
              <w:softHyphen/>
              <w:t>fer</w:t>
            </w:r>
            <w:r w:rsidRPr="00B36627">
              <w:softHyphen/>
              <w:t>tar, tillämplig lag om års</w:t>
            </w:r>
            <w:r w:rsidRPr="00B36627">
              <w:softHyphen/>
              <w:t>re</w:t>
            </w:r>
            <w:r w:rsidRPr="00B36627">
              <w:rPr>
                <w:spacing w:val="-4"/>
              </w:rPr>
              <w:t>dovisning, lagen (2004:297) om</w:t>
            </w:r>
            <w:r w:rsidRPr="00B36627">
              <w:t xml:space="preserve"> bank- och finan</w:t>
            </w:r>
            <w:r w:rsidRPr="00B36627">
              <w:softHyphen/>
              <w:t>sieringsrörelse eller bankens reglemente.</w:t>
            </w:r>
          </w:p>
        </w:tc>
      </w:tr>
    </w:tbl>
    <w:p w14:paraId="45813590" w14:textId="77777777" w:rsidR="00224569" w:rsidRPr="00CB52D0" w:rsidRDefault="00B659D8" w:rsidP="00224569">
      <w:pPr>
        <w:pStyle w:val="Slutstreck"/>
      </w:pPr>
      <w:r w:rsidRPr="00CB52D0">
        <w:t>                     </w:t>
      </w:r>
    </w:p>
    <w:p w14:paraId="08F0BD04" w14:textId="77777777" w:rsidR="00224569" w:rsidRPr="00CB52D0" w:rsidRDefault="00B659D8" w:rsidP="00224569">
      <w:pPr>
        <w:pStyle w:val="Brdtextmedindrag"/>
      </w:pPr>
      <w:r w:rsidRPr="00CB52D0">
        <w:t>Denna lag träder i kraft den 26 juni 2021.</w:t>
      </w:r>
    </w:p>
    <w:p w14:paraId="2EB3E82E" w14:textId="50DB5560" w:rsidR="00224569" w:rsidRDefault="00224569" w:rsidP="00224569">
      <w:pPr>
        <w:pStyle w:val="Brdtext"/>
      </w:pPr>
    </w:p>
    <w:p w14:paraId="48310BC9" w14:textId="77777777" w:rsidR="00224569" w:rsidRDefault="00224569" w:rsidP="00224569">
      <w:pPr>
        <w:pStyle w:val="Brdtext"/>
        <w:sectPr w:rsidR="00224569" w:rsidSect="00224569">
          <w:headerReference w:type="even" r:id="rId209"/>
          <w:headerReference w:type="default" r:id="rId210"/>
          <w:footerReference w:type="even" r:id="rId211"/>
          <w:footerReference w:type="default" r:id="rId212"/>
          <w:footerReference w:type="first" r:id="rId213"/>
          <w:footnotePr>
            <w:numRestart w:val="eachSect"/>
          </w:footnotePr>
          <w:pgSz w:w="9356" w:h="13721" w:code="9"/>
          <w:pgMar w:top="794" w:right="2438" w:bottom="1191" w:left="1021" w:header="0" w:footer="709" w:gutter="0"/>
          <w:cols w:space="708"/>
          <w:docGrid w:linePitch="360"/>
        </w:sectPr>
      </w:pPr>
    </w:p>
    <w:p w14:paraId="4697C3BE" w14:textId="77777777" w:rsidR="00224569" w:rsidRPr="00B36627" w:rsidRDefault="00B659D8" w:rsidP="00224569">
      <w:pPr>
        <w:pStyle w:val="Rubrik2utannumrering"/>
        <w:spacing w:before="0"/>
      </w:pPr>
      <w:r w:rsidRPr="00BD5D70">
        <w:lastRenderedPageBreak/>
        <w:t>Förslag till lag om ändring i lagen (1988:</w:t>
      </w:r>
      <w:r w:rsidRPr="00B36627">
        <w:t>1385) om Sveriges riksbank</w:t>
      </w:r>
    </w:p>
    <w:p w14:paraId="473D1C00" w14:textId="77777777" w:rsidR="00224569" w:rsidRPr="00B36627" w:rsidRDefault="00B659D8" w:rsidP="00224569">
      <w:pPr>
        <w:pStyle w:val="Brdtext"/>
      </w:pPr>
      <w:r w:rsidRPr="00B36627">
        <w:rPr>
          <w:spacing w:val="-4"/>
        </w:rPr>
        <w:t>Härigenom föreskrivs i fråga om lagen (1988:1385) om Sveriges riks</w:t>
      </w:r>
      <w:r w:rsidRPr="00B36627">
        <w:rPr>
          <w:spacing w:val="-4"/>
        </w:rPr>
        <w:softHyphen/>
        <w:t>bank</w:t>
      </w:r>
      <w:r w:rsidRPr="00B36627">
        <w:t xml:space="preserve"> att 4 kap. 4 a § ska ha följande lydelse.</w:t>
      </w:r>
    </w:p>
    <w:p w14:paraId="0E680CE3"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7CFFC3DB" w14:textId="77777777" w:rsidTr="00224569">
        <w:tc>
          <w:tcPr>
            <w:tcW w:w="2500" w:type="pct"/>
            <w:shd w:val="clear" w:color="auto" w:fill="auto"/>
            <w:tcMar>
              <w:left w:w="0" w:type="dxa"/>
            </w:tcMar>
          </w:tcPr>
          <w:p w14:paraId="48C30E9F"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7E14BF67" w14:textId="77777777" w:rsidR="00224569" w:rsidRPr="00B36627" w:rsidRDefault="00B659D8" w:rsidP="00224569">
            <w:pPr>
              <w:pStyle w:val="Brdtext"/>
              <w:rPr>
                <w:i/>
              </w:rPr>
            </w:pPr>
            <w:r w:rsidRPr="00B36627">
              <w:rPr>
                <w:i/>
              </w:rPr>
              <w:t>Föreslagen lydelse</w:t>
            </w:r>
          </w:p>
        </w:tc>
      </w:tr>
    </w:tbl>
    <w:p w14:paraId="7B09A90F" w14:textId="77777777" w:rsidR="00224569" w:rsidRPr="00CB52D0" w:rsidRDefault="00B659D8" w:rsidP="00224569">
      <w:pPr>
        <w:pStyle w:val="Brdtext"/>
        <w:spacing w:before="270"/>
        <w:jc w:val="center"/>
        <w:rPr>
          <w:b/>
        </w:rPr>
      </w:pPr>
      <w:r w:rsidRPr="00CB52D0">
        <w:rPr>
          <w:b/>
        </w:rPr>
        <w:t>4 kap.</w:t>
      </w:r>
    </w:p>
    <w:p w14:paraId="3CA79212" w14:textId="77777777" w:rsidR="00224569" w:rsidRPr="00BD5D70" w:rsidRDefault="00B659D8" w:rsidP="00224569">
      <w:pPr>
        <w:pStyle w:val="Brdtext"/>
        <w:jc w:val="center"/>
      </w:pPr>
      <w:r w:rsidRPr="00CB52D0">
        <w:t>4 a §</w:t>
      </w:r>
      <w:r w:rsidRPr="00BD5D70">
        <w:rPr>
          <w:rStyle w:val="Fotnotsreferens"/>
        </w:rPr>
        <w:footnoteReference w:id="121"/>
      </w:r>
    </w:p>
    <w:tbl>
      <w:tblPr>
        <w:tblW w:w="5000" w:type="pct"/>
        <w:tblLook w:val="0000" w:firstRow="0" w:lastRow="0" w:firstColumn="0" w:lastColumn="0" w:noHBand="0" w:noVBand="0"/>
      </w:tblPr>
      <w:tblGrid>
        <w:gridCol w:w="2948"/>
        <w:gridCol w:w="2949"/>
      </w:tblGrid>
      <w:tr w:rsidR="00224569" w:rsidRPr="00CB52D0" w14:paraId="4413A277" w14:textId="77777777" w:rsidTr="00224569">
        <w:tc>
          <w:tcPr>
            <w:tcW w:w="2500" w:type="pct"/>
            <w:shd w:val="clear" w:color="auto" w:fill="auto"/>
            <w:tcMar>
              <w:left w:w="0" w:type="dxa"/>
            </w:tcMar>
          </w:tcPr>
          <w:p w14:paraId="039B8C7E" w14:textId="77777777" w:rsidR="00224569" w:rsidRPr="00B36627" w:rsidRDefault="00B659D8" w:rsidP="00224569">
            <w:pPr>
              <w:pStyle w:val="Brdtextmedindrag"/>
              <w:spacing w:line="250" w:lineRule="exact"/>
            </w:pPr>
            <w:r w:rsidRPr="00B36627">
              <w:t>Om Riksbanken får känne</w:t>
            </w:r>
            <w:r w:rsidRPr="00B36627">
              <w:softHyphen/>
              <w:t>dom om en sådan kritisk situa</w:t>
            </w:r>
            <w:r w:rsidRPr="00B36627">
              <w:softHyphen/>
              <w:t>tion som avses i 6 kap. 3 § andra stycket lagen (2014:968) om sär</w:t>
            </w:r>
            <w:r w:rsidRPr="00B36627">
              <w:softHyphen/>
              <w:t>skild tillsyn över kredit</w:t>
            </w:r>
            <w:r w:rsidRPr="00B36627">
              <w:softHyphen/>
              <w:t xml:space="preserve">institut och värdepappersbolag, </w:t>
            </w:r>
            <w:r w:rsidRPr="00B36627">
              <w:rPr>
                <w:spacing w:val="-4"/>
              </w:rPr>
              <w:t>ska Riks</w:t>
            </w:r>
            <w:r w:rsidRPr="00B36627">
              <w:rPr>
                <w:spacing w:val="-4"/>
              </w:rPr>
              <w:softHyphen/>
              <w:t>banken omgående under</w:t>
            </w:r>
            <w:r w:rsidRPr="00B36627">
              <w:rPr>
                <w:spacing w:val="-4"/>
              </w:rPr>
              <w:softHyphen/>
              <w:t>rätta</w:t>
            </w:r>
            <w:r w:rsidRPr="00B36627">
              <w:t xml:space="preserve"> be</w:t>
            </w:r>
            <w:r w:rsidRPr="00B36627">
              <w:softHyphen/>
              <w:t>rörda myndigheter inom EES med ansvar för grupp</w:t>
            </w:r>
            <w:r w:rsidRPr="00B36627">
              <w:softHyphen/>
              <w:t xml:space="preserve">baserad </w:t>
            </w:r>
            <w:r w:rsidRPr="00B36627">
              <w:rPr>
                <w:spacing w:val="-4"/>
              </w:rPr>
              <w:t>tillsyn enligt artikel 111 i Europa</w:t>
            </w:r>
            <w:r w:rsidRPr="00B36627">
              <w:rPr>
                <w:spacing w:val="-4"/>
              </w:rPr>
              <w:softHyphen/>
              <w:t>parlamentets</w:t>
            </w:r>
            <w:r w:rsidRPr="00B36627">
              <w:t xml:space="preserve"> och rådets direktiv 2013/36/EU av den 26 juni 2013 om behörighet att utöva verk</w:t>
            </w:r>
            <w:r w:rsidRPr="00B36627">
              <w:softHyphen/>
              <w:t>samhet i kreditins</w:t>
            </w:r>
            <w:r w:rsidRPr="008E1321">
              <w:t xml:space="preserve">titut och om </w:t>
            </w:r>
            <w:r w:rsidRPr="008E1321">
              <w:rPr>
                <w:spacing w:val="-4"/>
              </w:rPr>
              <w:t xml:space="preserve">tillsyn av kreditinstitut </w:t>
            </w:r>
            <w:r w:rsidRPr="008E1321">
              <w:rPr>
                <w:i/>
                <w:spacing w:val="-4"/>
              </w:rPr>
              <w:t>och värde</w:t>
            </w:r>
            <w:r w:rsidRPr="008E1321">
              <w:rPr>
                <w:i/>
                <w:spacing w:val="-4"/>
              </w:rPr>
              <w:softHyphen/>
              <w:t>pappersföretag</w:t>
            </w:r>
            <w:r w:rsidRPr="008E1321">
              <w:t xml:space="preserve">, om ändring av </w:t>
            </w:r>
            <w:r w:rsidRPr="008E1321">
              <w:rPr>
                <w:iCs/>
                <w:spacing w:val="-4"/>
              </w:rPr>
              <w:t>direktiv</w:t>
            </w:r>
            <w:r w:rsidRPr="008E1321">
              <w:rPr>
                <w:spacing w:val="-4"/>
              </w:rPr>
              <w:t xml:space="preserve"> 2002/87/EG och om upp</w:t>
            </w:r>
            <w:r w:rsidRPr="008E1321">
              <w:rPr>
                <w:spacing w:val="-4"/>
              </w:rPr>
              <w:softHyphen/>
              <w:t>hävande</w:t>
            </w:r>
            <w:r w:rsidRPr="008E1321">
              <w:t xml:space="preserve"> av </w:t>
            </w:r>
            <w:r w:rsidRPr="008E1321">
              <w:rPr>
                <w:i/>
                <w:iCs/>
              </w:rPr>
              <w:t>direktiv</w:t>
            </w:r>
            <w:r w:rsidRPr="008E1321">
              <w:t xml:space="preserve"> 2006/48/EG och 2006/49/</w:t>
            </w:r>
            <w:r w:rsidRPr="00A31F7D">
              <w:t>EG</w:t>
            </w:r>
            <w:r w:rsidRPr="00BD5D70">
              <w:rPr>
                <w:rStyle w:val="Fotnotsreferens"/>
              </w:rPr>
              <w:footnoteReference w:id="122"/>
            </w:r>
            <w:r w:rsidRPr="00BD5D70">
              <w:t>.</w:t>
            </w:r>
            <w:r w:rsidRPr="00B36627">
              <w:rPr>
                <w:i/>
              </w:rPr>
              <w:t xml:space="preserve"> </w:t>
            </w:r>
          </w:p>
        </w:tc>
        <w:tc>
          <w:tcPr>
            <w:tcW w:w="2500" w:type="pct"/>
            <w:shd w:val="clear" w:color="auto" w:fill="auto"/>
            <w:tcMar>
              <w:right w:w="0" w:type="dxa"/>
            </w:tcMar>
          </w:tcPr>
          <w:p w14:paraId="016969FC" w14:textId="77777777" w:rsidR="00224569" w:rsidRPr="00B36627" w:rsidRDefault="00B659D8" w:rsidP="00224569">
            <w:pPr>
              <w:pStyle w:val="Brdtextmedindrag"/>
              <w:spacing w:line="250" w:lineRule="exact"/>
            </w:pPr>
            <w:r w:rsidRPr="00B36627">
              <w:t>Om Riksbanken får känne</w:t>
            </w:r>
            <w:r w:rsidRPr="00B36627">
              <w:softHyphen/>
              <w:t>dom om en sådan kritisk situa</w:t>
            </w:r>
            <w:r w:rsidRPr="00B36627">
              <w:softHyphen/>
              <w:t>tion som avses i 6 kap. 3 § andra stycket lagen (2014:968) om sär</w:t>
            </w:r>
            <w:r w:rsidRPr="00B36627">
              <w:softHyphen/>
              <w:t xml:space="preserve">skild tillsyn över kreditinstitut och värdepappersbolag, </w:t>
            </w:r>
            <w:r w:rsidRPr="00B36627">
              <w:rPr>
                <w:spacing w:val="-4"/>
              </w:rPr>
              <w:t>ska Riks</w:t>
            </w:r>
            <w:r w:rsidRPr="00B36627">
              <w:rPr>
                <w:spacing w:val="-4"/>
              </w:rPr>
              <w:softHyphen/>
              <w:t>banken omgående underrätta be</w:t>
            </w:r>
            <w:r w:rsidRPr="00B36627">
              <w:rPr>
                <w:spacing w:val="-4"/>
              </w:rPr>
              <w:softHyphen/>
              <w:t>rörda</w:t>
            </w:r>
            <w:r w:rsidRPr="00B36627">
              <w:t xml:space="preserve"> myndigheter inom EES med ansvar för gruppbaserad </w:t>
            </w:r>
            <w:r w:rsidRPr="00B36627">
              <w:rPr>
                <w:spacing w:val="-4"/>
              </w:rPr>
              <w:t>tillsyn enligt artikel 111 i Europa</w:t>
            </w:r>
            <w:r w:rsidRPr="00B36627">
              <w:rPr>
                <w:spacing w:val="-4"/>
              </w:rPr>
              <w:softHyphen/>
              <w:t>parlamentets</w:t>
            </w:r>
            <w:r w:rsidRPr="00B36627">
              <w:t xml:space="preserve"> och rådets direktiv 2013/36/EU av den 26 juni 2013 om be</w:t>
            </w:r>
            <w:r w:rsidRPr="008E1321">
              <w:t>hörighet att utöva verk</w:t>
            </w:r>
            <w:r w:rsidRPr="008E1321">
              <w:softHyphen/>
              <w:t>samhet i kreditinstitut och om tillsyn av kreditinstitut, om änd</w:t>
            </w:r>
            <w:r w:rsidRPr="008E1321">
              <w:softHyphen/>
              <w:t xml:space="preserve">ring av </w:t>
            </w:r>
            <w:r w:rsidRPr="008E1321">
              <w:rPr>
                <w:iCs/>
              </w:rPr>
              <w:t>direktiv</w:t>
            </w:r>
            <w:r w:rsidRPr="008E1321">
              <w:t xml:space="preserve"> 2002/87/EG och om upphävande av </w:t>
            </w:r>
            <w:r w:rsidRPr="008E1321">
              <w:rPr>
                <w:i/>
                <w:iCs/>
              </w:rPr>
              <w:t>direktiven</w:t>
            </w:r>
            <w:r w:rsidRPr="008E1321">
              <w:t xml:space="preserve"> 2006/48/EG och 2006/49/EG</w:t>
            </w:r>
            <w:r w:rsidRPr="00BD5D70">
              <w:rPr>
                <w:rStyle w:val="Fotnotsreferens"/>
              </w:rPr>
              <w:footnoteReference w:id="123"/>
            </w:r>
            <w:r w:rsidRPr="00BD5D70">
              <w:t xml:space="preserve"> </w:t>
            </w:r>
            <w:r w:rsidRPr="00B36627">
              <w:rPr>
                <w:i/>
              </w:rPr>
              <w:t>eller artikel 46 i Europaparla</w:t>
            </w:r>
            <w:r w:rsidRPr="00B36627">
              <w:rPr>
                <w:i/>
              </w:rPr>
              <w:softHyphen/>
              <w:t>mentets och rådets direktiv (EU) 2019/2034 av den 27 november 2019 om tillsyn av värdepappers</w:t>
            </w:r>
            <w:r w:rsidRPr="00B36627">
              <w:rPr>
                <w:i/>
              </w:rPr>
              <w:softHyphen/>
              <w:t>företag och om ändring av direk</w:t>
            </w:r>
            <w:r w:rsidRPr="00B36627">
              <w:rPr>
                <w:i/>
              </w:rPr>
              <w:softHyphen/>
              <w:t xml:space="preserve">tiven 2002/87/EG, 2009/65/EG, </w:t>
            </w:r>
            <w:r w:rsidRPr="00B36627">
              <w:rPr>
                <w:i/>
                <w:spacing w:val="-4"/>
              </w:rPr>
              <w:t>2011/61/EU, 2013/36/EU, 2014/</w:t>
            </w:r>
            <w:r w:rsidRPr="00B36627">
              <w:rPr>
                <w:i/>
              </w:rPr>
              <w:t xml:space="preserve"> 59/EU och 2014/65/EU</w:t>
            </w:r>
            <w:r w:rsidRPr="00B36627">
              <w:rPr>
                <w:iCs/>
              </w:rPr>
              <w:t>.</w:t>
            </w:r>
            <w:r w:rsidRPr="00B36627">
              <w:rPr>
                <w:i/>
              </w:rPr>
              <w:t xml:space="preserve"> </w:t>
            </w:r>
          </w:p>
        </w:tc>
      </w:tr>
    </w:tbl>
    <w:p w14:paraId="404C98BB" w14:textId="77777777" w:rsidR="00224569" w:rsidRPr="00CB52D0" w:rsidRDefault="00B659D8" w:rsidP="00224569">
      <w:pPr>
        <w:pStyle w:val="Slutstreck"/>
      </w:pPr>
      <w:r w:rsidRPr="00CB52D0">
        <w:t>                      </w:t>
      </w:r>
    </w:p>
    <w:p w14:paraId="558C19A5" w14:textId="77777777" w:rsidR="00224569" w:rsidRPr="00CB52D0" w:rsidRDefault="00B659D8" w:rsidP="00224569">
      <w:pPr>
        <w:pStyle w:val="Brdtextmedindrag"/>
      </w:pPr>
      <w:r w:rsidRPr="00CB52D0">
        <w:t>Denna lag träder i kraft den 26 juni 2021.</w:t>
      </w:r>
    </w:p>
    <w:p w14:paraId="09672416" w14:textId="4527A39C" w:rsidR="00224569" w:rsidRDefault="00224569" w:rsidP="00224569">
      <w:pPr>
        <w:pStyle w:val="Brdtext"/>
      </w:pPr>
    </w:p>
    <w:p w14:paraId="4692E9FD" w14:textId="77777777" w:rsidR="00224569" w:rsidRDefault="00224569" w:rsidP="00224569">
      <w:pPr>
        <w:pStyle w:val="Brdtext"/>
        <w:sectPr w:rsidR="00224569" w:rsidSect="00224569">
          <w:headerReference w:type="even" r:id="rId214"/>
          <w:headerReference w:type="default" r:id="rId215"/>
          <w:footerReference w:type="even" r:id="rId216"/>
          <w:footerReference w:type="default" r:id="rId217"/>
          <w:footerReference w:type="first" r:id="rId218"/>
          <w:footnotePr>
            <w:numRestart w:val="eachSect"/>
          </w:footnotePr>
          <w:pgSz w:w="9356" w:h="13721" w:code="9"/>
          <w:pgMar w:top="794" w:right="2438" w:bottom="1191" w:left="1021" w:header="0" w:footer="709" w:gutter="0"/>
          <w:cols w:space="708"/>
          <w:docGrid w:linePitch="360"/>
        </w:sectPr>
      </w:pPr>
    </w:p>
    <w:p w14:paraId="3E614769" w14:textId="77777777" w:rsidR="00224569" w:rsidRPr="00B36627" w:rsidRDefault="00B659D8" w:rsidP="00224569">
      <w:pPr>
        <w:pStyle w:val="Rubrik2utannumrering"/>
        <w:spacing w:before="0"/>
      </w:pPr>
      <w:r w:rsidRPr="00BD5D70">
        <w:lastRenderedPageBreak/>
        <w:t>För</w:t>
      </w:r>
      <w:r w:rsidRPr="00B36627">
        <w:t>slag till lag om ändring i lagen (1991:980) om handel med finansiella instrument</w:t>
      </w:r>
    </w:p>
    <w:p w14:paraId="34FD63E8" w14:textId="77777777" w:rsidR="00224569" w:rsidRPr="00B36627" w:rsidRDefault="00B659D8" w:rsidP="00224569">
      <w:pPr>
        <w:pStyle w:val="Brdtext"/>
      </w:pPr>
      <w:r w:rsidRPr="00B36627">
        <w:t>Härigenom föreskrivs i fråga om lagen (1991:980) om handel med finansiella instrument att 3 kap. 1 § ska ha följande lydelse.</w:t>
      </w:r>
    </w:p>
    <w:p w14:paraId="77EE902C"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1536AFD3" w14:textId="77777777" w:rsidTr="00224569">
        <w:tc>
          <w:tcPr>
            <w:tcW w:w="2500" w:type="pct"/>
            <w:shd w:val="clear" w:color="auto" w:fill="auto"/>
            <w:tcMar>
              <w:left w:w="0" w:type="dxa"/>
            </w:tcMar>
          </w:tcPr>
          <w:p w14:paraId="161DE079"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1339386F" w14:textId="77777777" w:rsidR="00224569" w:rsidRPr="00B36627" w:rsidRDefault="00B659D8" w:rsidP="00224569">
            <w:pPr>
              <w:pStyle w:val="Brdtext"/>
              <w:rPr>
                <w:i/>
              </w:rPr>
            </w:pPr>
            <w:r w:rsidRPr="00B36627">
              <w:rPr>
                <w:i/>
              </w:rPr>
              <w:t>Föreslagen lydelse</w:t>
            </w:r>
          </w:p>
        </w:tc>
      </w:tr>
    </w:tbl>
    <w:p w14:paraId="6E03FFA6" w14:textId="77777777" w:rsidR="00224569" w:rsidRPr="00CB52D0" w:rsidRDefault="00B659D8" w:rsidP="00224569">
      <w:pPr>
        <w:pStyle w:val="Brdtext"/>
        <w:spacing w:before="270"/>
        <w:jc w:val="center"/>
        <w:rPr>
          <w:b/>
        </w:rPr>
      </w:pPr>
      <w:r w:rsidRPr="00CB52D0">
        <w:rPr>
          <w:b/>
        </w:rPr>
        <w:t>3 kap.</w:t>
      </w:r>
    </w:p>
    <w:p w14:paraId="2A7386E1" w14:textId="77777777" w:rsidR="00224569" w:rsidRPr="00BD5D70" w:rsidRDefault="00B659D8" w:rsidP="00224569">
      <w:pPr>
        <w:pStyle w:val="Brdtext"/>
        <w:jc w:val="center"/>
      </w:pPr>
      <w:r w:rsidRPr="00CB52D0">
        <w:t>1 §</w:t>
      </w:r>
      <w:r w:rsidRPr="00BD5D70">
        <w:rPr>
          <w:rStyle w:val="Fotnotsreferens"/>
        </w:rPr>
        <w:footnoteReference w:id="124"/>
      </w:r>
    </w:p>
    <w:p w14:paraId="2D0A3E15" w14:textId="77777777" w:rsidR="00224569" w:rsidRPr="00B36627" w:rsidRDefault="00B659D8" w:rsidP="00224569">
      <w:pPr>
        <w:pStyle w:val="Brdtextmedindrag"/>
      </w:pPr>
      <w:r w:rsidRPr="00B36627">
        <w:t>Om ett företag som står under tillsyn av Finansinspektionen vill ingå avtal med ägaren till ett finansiellt instrument om att företaget ska ha rätt att förfoga över det finansiella instrumentet för egen räkning, ska avtalet slutas skriftligen i en för ändamålet särskilt upprättad handling som i någon läsbar och varaktig form är tillgäng</w:t>
      </w:r>
      <w:r w:rsidRPr="00B36627">
        <w:softHyphen/>
        <w:t>lig för parterna. Detsamma gäller om företaget medverkar till ett sådant avtal mellan andra parter. Det förfogande som avses ska anges noggrant.</w:t>
      </w:r>
    </w:p>
    <w:p w14:paraId="7CFC6505" w14:textId="77777777" w:rsidR="00224569" w:rsidRPr="008E1321" w:rsidRDefault="00B659D8" w:rsidP="00224569">
      <w:pPr>
        <w:pStyle w:val="Brdtextmedindrag"/>
      </w:pPr>
      <w:r w:rsidRPr="008E1321">
        <w:t xml:space="preserve">Första stycket gäller inte om företagets motpart eller parterna i ett avtal som företaget medverkar till är </w:t>
      </w:r>
    </w:p>
    <w:p w14:paraId="79BC7643" w14:textId="77777777" w:rsidR="00224569" w:rsidRPr="008E1321" w:rsidRDefault="00B659D8" w:rsidP="00224569">
      <w:pPr>
        <w:pStyle w:val="Brdtextmedindrag"/>
      </w:pPr>
      <w:r w:rsidRPr="008E1321">
        <w:t xml:space="preserve">1. ett annat företag som står under tillsyn av Finansinspektionen eller ett utländskt företag inom EES som i sitt hemland får driva jämförbar verksamhet och som står under betryggande tillsyn av myndighet eller annat behörigt organ, </w:t>
      </w:r>
    </w:p>
    <w:p w14:paraId="4E11D583" w14:textId="77777777" w:rsidR="00224569" w:rsidRPr="00A31F7D" w:rsidRDefault="00B659D8" w:rsidP="00224569">
      <w:pPr>
        <w:pStyle w:val="Brdtextmedindrag"/>
      </w:pPr>
      <w:r w:rsidRPr="008E1321">
        <w:t>2. Riksgäldskontoret e</w:t>
      </w:r>
      <w:r w:rsidRPr="00A31F7D">
        <w:t xml:space="preserve">ller ett utländskt offentligt organ inom EES som är ansvarigt för eller deltar i förvaltningen av statsskulden eller är behörigt att föra konton för kunders räkning, </w:t>
      </w:r>
    </w:p>
    <w:p w14:paraId="1D38CF18" w14:textId="77777777" w:rsidR="00224569" w:rsidRPr="00105AC9" w:rsidRDefault="00B659D8" w:rsidP="00224569">
      <w:pPr>
        <w:pStyle w:val="Brdtextmedindrag"/>
      </w:pPr>
      <w:r w:rsidRPr="00A31F7D">
        <w:t>3. Riksbanken eller en utländsk centralbank inom EES, in</w:t>
      </w:r>
      <w:r w:rsidRPr="007E7C9E">
        <w:t>klusive Europeiska centralbanken,</w:t>
      </w:r>
      <w:r w:rsidRPr="00105AC9">
        <w:t xml:space="preserve"> </w:t>
      </w:r>
    </w:p>
    <w:p w14:paraId="276D90A8" w14:textId="77777777" w:rsidR="00224569" w:rsidRPr="00105AC9" w:rsidRDefault="00B659D8" w:rsidP="00224569">
      <w:pPr>
        <w:pStyle w:val="Brdtextmedindrag"/>
      </w:pPr>
      <w:r w:rsidRPr="00105AC9">
        <w:t>4. en multilateral utvecklingsbank, Banken för internationell betalningsutjämning, Internationella valutafonden eller Europeiska investeringsbanken, eller</w:t>
      </w:r>
    </w:p>
    <w:tbl>
      <w:tblPr>
        <w:tblW w:w="5000" w:type="pct"/>
        <w:tblLook w:val="0000" w:firstRow="0" w:lastRow="0" w:firstColumn="0" w:lastColumn="0" w:noHBand="0" w:noVBand="0"/>
      </w:tblPr>
      <w:tblGrid>
        <w:gridCol w:w="2948"/>
        <w:gridCol w:w="2949"/>
      </w:tblGrid>
      <w:tr w:rsidR="00224569" w:rsidRPr="00CB52D0" w14:paraId="555AC6D2" w14:textId="77777777" w:rsidTr="00224569">
        <w:tc>
          <w:tcPr>
            <w:tcW w:w="2500" w:type="pct"/>
            <w:shd w:val="clear" w:color="auto" w:fill="auto"/>
            <w:tcMar>
              <w:left w:w="0" w:type="dxa"/>
            </w:tcMar>
          </w:tcPr>
          <w:p w14:paraId="315334B4" w14:textId="77777777" w:rsidR="00224569" w:rsidRPr="00B36627" w:rsidRDefault="00B659D8" w:rsidP="00224569">
            <w:pPr>
              <w:pStyle w:val="Brdtextmedindrag"/>
            </w:pPr>
            <w:r w:rsidRPr="00105AC9">
              <w:rPr>
                <w:spacing w:val="-4"/>
              </w:rPr>
              <w:t>5. ett sådant kreditinstitut som</w:t>
            </w:r>
            <w:r w:rsidRPr="00105AC9">
              <w:t xml:space="preserve"> </w:t>
            </w:r>
            <w:r w:rsidRPr="00105AC9">
              <w:rPr>
                <w:spacing w:val="-4"/>
              </w:rPr>
              <w:t>anges i förteckningen i artikel 2.5</w:t>
            </w:r>
            <w:r w:rsidRPr="00105AC9">
              <w:t xml:space="preserve"> i Europaparlamentets och rådets direktiv 2013/36/EU av den 26 juni 2013 om behörighet att utöva verksamhet i kreditinstitut och om tillsyn av kreditinstitut </w:t>
            </w:r>
            <w:r w:rsidRPr="00105AC9">
              <w:rPr>
                <w:i/>
              </w:rPr>
              <w:t>och värdepappersföretag</w:t>
            </w:r>
            <w:r w:rsidRPr="00105AC9">
              <w:t>, om änd</w:t>
            </w:r>
            <w:r w:rsidRPr="00105AC9">
              <w:softHyphen/>
              <w:t>ring av direkt</w:t>
            </w:r>
            <w:r w:rsidRPr="00DC3A78">
              <w:t>iv</w:t>
            </w:r>
            <w:r w:rsidRPr="00DC3A78">
              <w:rPr>
                <w:spacing w:val="-5"/>
              </w:rPr>
              <w:t xml:space="preserve"> 2002/87/EG</w:t>
            </w:r>
            <w:r w:rsidRPr="00DC3A78">
              <w:t xml:space="preserve"> och om upphävande av </w:t>
            </w:r>
            <w:r w:rsidRPr="00DC3A78">
              <w:rPr>
                <w:i/>
              </w:rPr>
              <w:t>direktiv</w:t>
            </w:r>
            <w:r w:rsidRPr="007D65E5">
              <w:t xml:space="preserve"> 2006/48/EG och 2006/49/EG</w:t>
            </w:r>
            <w:r w:rsidRPr="00BD5D70">
              <w:rPr>
                <w:rStyle w:val="Fotnotsreferens"/>
              </w:rPr>
              <w:footnoteReference w:id="125"/>
            </w:r>
            <w:r w:rsidRPr="00BD5D70">
              <w:t>.</w:t>
            </w:r>
          </w:p>
        </w:tc>
        <w:tc>
          <w:tcPr>
            <w:tcW w:w="2500" w:type="pct"/>
            <w:shd w:val="clear" w:color="auto" w:fill="auto"/>
            <w:tcMar>
              <w:right w:w="0" w:type="dxa"/>
            </w:tcMar>
          </w:tcPr>
          <w:p w14:paraId="6019B5A8" w14:textId="77777777" w:rsidR="00224569" w:rsidRPr="00B36627" w:rsidRDefault="00B659D8" w:rsidP="00224569">
            <w:pPr>
              <w:pStyle w:val="Brdtextmedindrag"/>
            </w:pPr>
            <w:r w:rsidRPr="00B36627">
              <w:rPr>
                <w:spacing w:val="-4"/>
              </w:rPr>
              <w:t>5. ett sådant kreditinstitut som</w:t>
            </w:r>
            <w:r w:rsidRPr="00B36627">
              <w:t xml:space="preserve"> </w:t>
            </w:r>
            <w:r w:rsidRPr="00B36627">
              <w:rPr>
                <w:spacing w:val="-4"/>
              </w:rPr>
              <w:t>anges i förteckningen i artikel 2.5</w:t>
            </w:r>
            <w:r w:rsidRPr="00B36627">
              <w:t xml:space="preserve"> i Europaparlamentets och rådets direktiv 2013/36/EU av den 26 juni 2013 om behörighet att utöva verksamhet i kreditinstitut och om tillsyn av kreditinstitut, om ändring av direktiv </w:t>
            </w:r>
            <w:r w:rsidRPr="00B36627">
              <w:rPr>
                <w:spacing w:val="-4"/>
              </w:rPr>
              <w:t>2002/87/EG och om upphävande</w:t>
            </w:r>
            <w:r w:rsidRPr="00B36627">
              <w:t xml:space="preserve"> a</w:t>
            </w:r>
            <w:r w:rsidRPr="008E1321">
              <w:t xml:space="preserve">v </w:t>
            </w:r>
            <w:r w:rsidRPr="008E1321">
              <w:rPr>
                <w:i/>
              </w:rPr>
              <w:t>direktiven</w:t>
            </w:r>
            <w:r w:rsidRPr="008E1321">
              <w:t xml:space="preserve"> 2006/48/EG och 2006/49/EG</w:t>
            </w:r>
            <w:r w:rsidRPr="00BD5D70">
              <w:rPr>
                <w:rStyle w:val="Fotnotsreferens"/>
              </w:rPr>
              <w:footnoteReference w:id="126"/>
            </w:r>
            <w:r w:rsidRPr="00BD5D70">
              <w:rPr>
                <w:i/>
              </w:rPr>
              <w:t>.</w:t>
            </w:r>
          </w:p>
        </w:tc>
      </w:tr>
    </w:tbl>
    <w:p w14:paraId="168A497F" w14:textId="77777777" w:rsidR="00224569" w:rsidRPr="00B36627" w:rsidRDefault="00B659D8" w:rsidP="00224569">
      <w:pPr>
        <w:pStyle w:val="Brdtextmedindrag"/>
      </w:pPr>
      <w:r w:rsidRPr="00CB52D0">
        <w:t xml:space="preserve">Första stycket gäller inte heller om företaget är en sådan central </w:t>
      </w:r>
      <w:r w:rsidRPr="00CB52D0">
        <w:rPr>
          <w:spacing w:val="-4"/>
        </w:rPr>
        <w:t>motpart som avses i Europaparlamentets och rådets förordning (EU)</w:t>
      </w:r>
      <w:r w:rsidRPr="00CB52D0">
        <w:t xml:space="preserve"> nr 648/2012 av </w:t>
      </w:r>
      <w:r w:rsidRPr="00CB52D0">
        <w:lastRenderedPageBreak/>
        <w:t>den 4 juli 2012 om OTC-derivat, centrala motparter och transaktionsregister</w:t>
      </w:r>
      <w:r w:rsidRPr="00BD5D70">
        <w:rPr>
          <w:rStyle w:val="Fotnotsreferens"/>
        </w:rPr>
        <w:footnoteReference w:id="127"/>
      </w:r>
      <w:r w:rsidRPr="00BD5D70">
        <w:t>.</w:t>
      </w:r>
    </w:p>
    <w:p w14:paraId="5232537E" w14:textId="77777777" w:rsidR="00224569" w:rsidRPr="00B36627" w:rsidRDefault="00B659D8" w:rsidP="00224569">
      <w:pPr>
        <w:pStyle w:val="Slutstreck"/>
      </w:pPr>
      <w:r w:rsidRPr="00B36627">
        <w:t>                      </w:t>
      </w:r>
    </w:p>
    <w:p w14:paraId="6FB9F81D" w14:textId="77777777" w:rsidR="00224569" w:rsidRPr="00B36627" w:rsidRDefault="00B659D8" w:rsidP="00224569">
      <w:pPr>
        <w:pStyle w:val="Brdtextmedindrag"/>
      </w:pPr>
      <w:r w:rsidRPr="00B36627">
        <w:t>Denna lag träder i kraft den 26 juni 2021.</w:t>
      </w:r>
    </w:p>
    <w:p w14:paraId="1CBC7303" w14:textId="4834F22F" w:rsidR="00224569" w:rsidRDefault="00224569" w:rsidP="00224569">
      <w:pPr>
        <w:pStyle w:val="Brdtext"/>
      </w:pPr>
    </w:p>
    <w:p w14:paraId="766D489D" w14:textId="77777777" w:rsidR="00224569" w:rsidRDefault="00224569" w:rsidP="00224569">
      <w:pPr>
        <w:pStyle w:val="Brdtext"/>
        <w:sectPr w:rsidR="00224569" w:rsidSect="00224569">
          <w:headerReference w:type="even" r:id="rId219"/>
          <w:headerReference w:type="default" r:id="rId220"/>
          <w:footerReference w:type="even" r:id="rId221"/>
          <w:footerReference w:type="default" r:id="rId222"/>
          <w:footerReference w:type="first" r:id="rId223"/>
          <w:footnotePr>
            <w:numRestart w:val="eachSect"/>
          </w:footnotePr>
          <w:pgSz w:w="9356" w:h="13721" w:code="9"/>
          <w:pgMar w:top="794" w:right="2438" w:bottom="1191" w:left="1021" w:header="0" w:footer="709" w:gutter="0"/>
          <w:cols w:space="708"/>
          <w:docGrid w:linePitch="360"/>
        </w:sectPr>
      </w:pPr>
    </w:p>
    <w:p w14:paraId="62172228" w14:textId="77777777" w:rsidR="00224569" w:rsidRPr="00B36627" w:rsidRDefault="00B659D8" w:rsidP="00224569">
      <w:pPr>
        <w:pStyle w:val="Rubrik2utannumrering"/>
        <w:spacing w:before="0"/>
      </w:pPr>
      <w:r w:rsidRPr="00BD5D70">
        <w:lastRenderedPageBreak/>
        <w:t>Förslag till lag om ändring i lagen (1995:1559) om årsredovisning i kreditinsti</w:t>
      </w:r>
      <w:r w:rsidRPr="00B36627">
        <w:t>tut och värdepappersbolag</w:t>
      </w:r>
    </w:p>
    <w:p w14:paraId="2C86524B" w14:textId="77777777" w:rsidR="00224569" w:rsidRPr="00B36627" w:rsidRDefault="00B659D8" w:rsidP="00224569">
      <w:pPr>
        <w:pStyle w:val="Brdtext"/>
      </w:pPr>
      <w:r w:rsidRPr="00B36627">
        <w:t>Härigenom föreskrivs i fråga om lagen (1995:1559) om årsredo</w:t>
      </w:r>
      <w:r w:rsidRPr="00B36627">
        <w:softHyphen/>
        <w:t>vis</w:t>
      </w:r>
      <w:r w:rsidRPr="00B36627">
        <w:softHyphen/>
        <w:t>ning i kreditinstitut och värdepappersbolag att 5 kap. 7 § och 6 kap. 3 § ska ha följande lydelse.</w:t>
      </w:r>
    </w:p>
    <w:p w14:paraId="380FC117"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632E0A72" w14:textId="77777777" w:rsidTr="00224569">
        <w:tc>
          <w:tcPr>
            <w:tcW w:w="2500" w:type="pct"/>
            <w:shd w:val="clear" w:color="auto" w:fill="auto"/>
            <w:tcMar>
              <w:left w:w="0" w:type="dxa"/>
            </w:tcMar>
          </w:tcPr>
          <w:p w14:paraId="4F6F71E3"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0170E5D7" w14:textId="77777777" w:rsidR="00224569" w:rsidRPr="00B36627" w:rsidRDefault="00B659D8" w:rsidP="00224569">
            <w:pPr>
              <w:pStyle w:val="Brdtext"/>
              <w:rPr>
                <w:i/>
              </w:rPr>
            </w:pPr>
            <w:r w:rsidRPr="00B36627">
              <w:rPr>
                <w:i/>
              </w:rPr>
              <w:t>Föreslagen lydelse</w:t>
            </w:r>
          </w:p>
        </w:tc>
      </w:tr>
    </w:tbl>
    <w:p w14:paraId="7853B118" w14:textId="77777777" w:rsidR="00224569" w:rsidRPr="00CB52D0" w:rsidRDefault="00B659D8" w:rsidP="00224569">
      <w:pPr>
        <w:pStyle w:val="Brdtext"/>
        <w:spacing w:before="240"/>
        <w:jc w:val="center"/>
        <w:rPr>
          <w:b/>
        </w:rPr>
      </w:pPr>
      <w:r w:rsidRPr="00CB52D0">
        <w:rPr>
          <w:b/>
        </w:rPr>
        <w:t>5 kap.</w:t>
      </w:r>
    </w:p>
    <w:p w14:paraId="3DBDF0C9" w14:textId="77777777" w:rsidR="00224569" w:rsidRPr="00BD5D70" w:rsidRDefault="00B659D8" w:rsidP="00224569">
      <w:pPr>
        <w:pStyle w:val="Brdtext"/>
        <w:jc w:val="center"/>
      </w:pPr>
      <w:r w:rsidRPr="00CB52D0">
        <w:t>7 §</w:t>
      </w:r>
      <w:r w:rsidRPr="00BD5D70">
        <w:rPr>
          <w:rStyle w:val="Fotnotsreferens"/>
        </w:rPr>
        <w:footnoteReference w:id="128"/>
      </w:r>
    </w:p>
    <w:tbl>
      <w:tblPr>
        <w:tblW w:w="5000" w:type="pct"/>
        <w:tblLook w:val="0000" w:firstRow="0" w:lastRow="0" w:firstColumn="0" w:lastColumn="0" w:noHBand="0" w:noVBand="0"/>
      </w:tblPr>
      <w:tblGrid>
        <w:gridCol w:w="2948"/>
        <w:gridCol w:w="2949"/>
      </w:tblGrid>
      <w:tr w:rsidR="00224569" w:rsidRPr="00CB52D0" w14:paraId="5640869C" w14:textId="77777777" w:rsidTr="00224569">
        <w:tc>
          <w:tcPr>
            <w:tcW w:w="2500" w:type="pct"/>
            <w:shd w:val="clear" w:color="auto" w:fill="auto"/>
            <w:tcMar>
              <w:left w:w="0" w:type="dxa"/>
            </w:tcMar>
          </w:tcPr>
          <w:p w14:paraId="3ACB2DA8" w14:textId="77777777" w:rsidR="00224569" w:rsidRPr="00B36627" w:rsidRDefault="00B659D8" w:rsidP="00224569">
            <w:pPr>
              <w:pStyle w:val="Brdtextmedindrag"/>
              <w:spacing w:line="220" w:lineRule="exact"/>
            </w:pPr>
            <w:r w:rsidRPr="00B36627">
              <w:t>Vid tillämpningen av denna lag ska artikel 434.2 i Europa</w:t>
            </w:r>
            <w:r w:rsidRPr="00B36627">
              <w:softHyphen/>
              <w:t>parlamentets och rådets förord</w:t>
            </w:r>
            <w:r w:rsidRPr="00B36627">
              <w:softHyphen/>
              <w:t xml:space="preserve">ning (EU) nr 575/2013 av den 26 juni 2013 om tillsynskrav för kreditinstitut </w:t>
            </w:r>
            <w:r w:rsidRPr="00B36627">
              <w:rPr>
                <w:i/>
              </w:rPr>
              <w:t>och värdepappers</w:t>
            </w:r>
            <w:r w:rsidRPr="00B36627">
              <w:rPr>
                <w:i/>
              </w:rPr>
              <w:softHyphen/>
              <w:t xml:space="preserve">företag </w:t>
            </w:r>
            <w:r w:rsidRPr="00B36627">
              <w:t>och om ändring av för</w:t>
            </w:r>
            <w:r w:rsidRPr="00B36627">
              <w:softHyphen/>
              <w:t>ordning (EU) nr 648/2012</w:t>
            </w:r>
            <w:r w:rsidRPr="00BD5D70">
              <w:rPr>
                <w:rStyle w:val="Fotnotsreferens"/>
              </w:rPr>
              <w:footnoteReference w:id="129"/>
            </w:r>
            <w:r w:rsidRPr="00BD5D70">
              <w:t xml:space="preserve"> be</w:t>
            </w:r>
            <w:r w:rsidRPr="00BD5D70">
              <w:softHyphen/>
              <w:t>aktas.</w:t>
            </w:r>
          </w:p>
        </w:tc>
        <w:tc>
          <w:tcPr>
            <w:tcW w:w="2500" w:type="pct"/>
            <w:shd w:val="clear" w:color="auto" w:fill="auto"/>
            <w:tcMar>
              <w:right w:w="0" w:type="dxa"/>
            </w:tcMar>
          </w:tcPr>
          <w:p w14:paraId="1FA34952" w14:textId="77777777" w:rsidR="00224569" w:rsidRPr="00B36627" w:rsidRDefault="00B659D8" w:rsidP="00224569">
            <w:pPr>
              <w:pStyle w:val="Brdtextmedindrag"/>
              <w:spacing w:line="220" w:lineRule="exact"/>
            </w:pPr>
            <w:r w:rsidRPr="00B36627">
              <w:t>Vid tillämpningen av denna lag ska artikel 434.2 i Europa</w:t>
            </w:r>
            <w:r w:rsidRPr="00B36627">
              <w:softHyphen/>
              <w:t>parlamentets och rådets förord</w:t>
            </w:r>
            <w:r w:rsidRPr="00B36627">
              <w:softHyphen/>
              <w:t>ning (EU) nr 575/2013 av den 26 juni 2013 om tillsynskrav för kreditinstitut och om ändring av förordning (EU) nr 648/2012</w:t>
            </w:r>
            <w:r w:rsidRPr="00BD5D70">
              <w:rPr>
                <w:rStyle w:val="Fotnotsreferens"/>
              </w:rPr>
              <w:footnoteReference w:id="130"/>
            </w:r>
            <w:r w:rsidRPr="00BD5D70">
              <w:t xml:space="preserve"> be</w:t>
            </w:r>
            <w:r w:rsidRPr="00BD5D70">
              <w:softHyphen/>
              <w:t>aktas.</w:t>
            </w:r>
          </w:p>
        </w:tc>
      </w:tr>
    </w:tbl>
    <w:p w14:paraId="0478F4E1" w14:textId="77777777" w:rsidR="00224569" w:rsidRPr="00CB52D0" w:rsidRDefault="00B659D8" w:rsidP="00224569">
      <w:pPr>
        <w:pStyle w:val="Brdtext"/>
        <w:spacing w:before="240"/>
        <w:jc w:val="center"/>
        <w:rPr>
          <w:b/>
        </w:rPr>
      </w:pPr>
      <w:r w:rsidRPr="00CB52D0">
        <w:rPr>
          <w:b/>
        </w:rPr>
        <w:t>6 kap.</w:t>
      </w:r>
    </w:p>
    <w:p w14:paraId="2F5705ED" w14:textId="77777777" w:rsidR="00224569" w:rsidRPr="00BD5D70" w:rsidRDefault="00B659D8" w:rsidP="00224569">
      <w:pPr>
        <w:pStyle w:val="Brdtext"/>
        <w:jc w:val="center"/>
      </w:pPr>
      <w:r w:rsidRPr="00CB52D0">
        <w:t>3 §</w:t>
      </w:r>
      <w:r w:rsidRPr="00BD5D70">
        <w:rPr>
          <w:rStyle w:val="Fotnotsreferens"/>
        </w:rPr>
        <w:footnoteReference w:id="131"/>
      </w:r>
    </w:p>
    <w:tbl>
      <w:tblPr>
        <w:tblW w:w="5000" w:type="pct"/>
        <w:tblLook w:val="0000" w:firstRow="0" w:lastRow="0" w:firstColumn="0" w:lastColumn="0" w:noHBand="0" w:noVBand="0"/>
      </w:tblPr>
      <w:tblGrid>
        <w:gridCol w:w="2948"/>
        <w:gridCol w:w="2949"/>
      </w:tblGrid>
      <w:tr w:rsidR="00224569" w:rsidRPr="00CB52D0" w14:paraId="4C21A688" w14:textId="77777777" w:rsidTr="00224569">
        <w:tc>
          <w:tcPr>
            <w:tcW w:w="2500" w:type="pct"/>
            <w:shd w:val="clear" w:color="auto" w:fill="auto"/>
            <w:tcMar>
              <w:left w:w="0" w:type="dxa"/>
            </w:tcMar>
          </w:tcPr>
          <w:p w14:paraId="388B12B1" w14:textId="77777777" w:rsidR="00224569" w:rsidRPr="00B36627" w:rsidRDefault="00B659D8" w:rsidP="00224569">
            <w:pPr>
              <w:pStyle w:val="Brdtextmedindrag"/>
              <w:spacing w:line="220" w:lineRule="exact"/>
            </w:pPr>
            <w:r w:rsidRPr="00B36627">
              <w:rPr>
                <w:spacing w:val="-4"/>
              </w:rPr>
              <w:t>I kapitaltäckningsanalysen ska</w:t>
            </w:r>
            <w:r w:rsidRPr="00B36627">
              <w:t xml:space="preserve"> uppgifter lämnas om kapital</w:t>
            </w:r>
            <w:r w:rsidRPr="00B36627">
              <w:softHyphen/>
              <w:t>basen och kapitalbaskraven i en</w:t>
            </w:r>
            <w:r w:rsidRPr="00B36627">
              <w:softHyphen/>
              <w:t>lighet med vad som följer av för</w:t>
            </w:r>
            <w:r w:rsidRPr="00B36627">
              <w:softHyphen/>
              <w:t>ordning (EU) nr 575/2013.</w:t>
            </w:r>
          </w:p>
        </w:tc>
        <w:tc>
          <w:tcPr>
            <w:tcW w:w="2500" w:type="pct"/>
            <w:shd w:val="clear" w:color="auto" w:fill="auto"/>
            <w:tcMar>
              <w:right w:w="0" w:type="dxa"/>
            </w:tcMar>
          </w:tcPr>
          <w:p w14:paraId="4A58CF9D" w14:textId="77777777" w:rsidR="00224569" w:rsidRPr="008E1321" w:rsidRDefault="00B659D8" w:rsidP="00224569">
            <w:pPr>
              <w:pStyle w:val="Brdtextmedindrag"/>
              <w:spacing w:line="220" w:lineRule="exact"/>
            </w:pPr>
            <w:r w:rsidRPr="00B36627">
              <w:rPr>
                <w:spacing w:val="-4"/>
              </w:rPr>
              <w:t>I kapitaltäckningsanalysen ska</w:t>
            </w:r>
            <w:r w:rsidRPr="00B36627">
              <w:t xml:space="preserve"> uppgifter lämnas om kapital</w:t>
            </w:r>
            <w:r w:rsidRPr="00B36627">
              <w:softHyphen/>
              <w:t>basen och kapitalbaskraven i en</w:t>
            </w:r>
            <w:r w:rsidRPr="00B36627">
              <w:softHyphen/>
              <w:t>lighet med vad som följer av för</w:t>
            </w:r>
            <w:r w:rsidRPr="00B36627">
              <w:softHyphen/>
              <w:t xml:space="preserve">ordning (EU) nr 575/2013 </w:t>
            </w:r>
            <w:r w:rsidRPr="00B36627">
              <w:rPr>
                <w:i/>
                <w:spacing w:val="-4"/>
              </w:rPr>
              <w:t>eller Europapar</w:t>
            </w:r>
            <w:r w:rsidRPr="00B36627">
              <w:rPr>
                <w:i/>
                <w:spacing w:val="-4"/>
              </w:rPr>
              <w:softHyphen/>
              <w:t>lamentets och rådets</w:t>
            </w:r>
            <w:r w:rsidRPr="00B36627">
              <w:rPr>
                <w:i/>
              </w:rPr>
              <w:t xml:space="preserve"> för</w:t>
            </w:r>
            <w:r w:rsidRPr="00B36627">
              <w:rPr>
                <w:i/>
              </w:rPr>
              <w:softHyphen/>
              <w:t xml:space="preserve">ordning </w:t>
            </w:r>
            <w:r w:rsidRPr="008E1321">
              <w:rPr>
                <w:i/>
              </w:rPr>
              <w:t xml:space="preserve">(EU) 2019/2033 av </w:t>
            </w:r>
            <w:r w:rsidRPr="008E1321">
              <w:rPr>
                <w:i/>
                <w:spacing w:val="-4"/>
              </w:rPr>
              <w:t xml:space="preserve">den 27 november 2019 om </w:t>
            </w:r>
            <w:r w:rsidRPr="008E1321">
              <w:rPr>
                <w:i/>
                <w:spacing w:val="-5"/>
              </w:rPr>
              <w:t>till</w:t>
            </w:r>
            <w:r w:rsidRPr="008E1321">
              <w:rPr>
                <w:i/>
                <w:spacing w:val="-5"/>
              </w:rPr>
              <w:softHyphen/>
              <w:t>syns</w:t>
            </w:r>
            <w:r w:rsidRPr="008E1321">
              <w:rPr>
                <w:i/>
                <w:spacing w:val="-5"/>
              </w:rPr>
              <w:softHyphen/>
              <w:t>krav för värdepappersföretag och om ändring av förord</w:t>
            </w:r>
            <w:r w:rsidRPr="008E1321">
              <w:rPr>
                <w:i/>
                <w:spacing w:val="-5"/>
              </w:rPr>
              <w:softHyphen/>
              <w:t>ningarna (EU)</w:t>
            </w:r>
            <w:r w:rsidRPr="008E1321">
              <w:rPr>
                <w:i/>
                <w:spacing w:val="-4"/>
              </w:rPr>
              <w:t xml:space="preserve"> </w:t>
            </w:r>
            <w:r w:rsidRPr="008E1321">
              <w:rPr>
                <w:i/>
                <w:spacing w:val="-6"/>
              </w:rPr>
              <w:t>nr 1093/2010, (EU) nr 575/2013,</w:t>
            </w:r>
            <w:r w:rsidRPr="008E1321">
              <w:rPr>
                <w:i/>
              </w:rPr>
              <w:t xml:space="preserve"> (EU) nr 600/2014 och (EU) nr 806/2014</w:t>
            </w:r>
            <w:r w:rsidRPr="008E1321">
              <w:t>.</w:t>
            </w:r>
          </w:p>
        </w:tc>
      </w:tr>
      <w:tr w:rsidR="00224569" w:rsidRPr="00CB52D0" w14:paraId="25362177" w14:textId="77777777" w:rsidTr="00224569">
        <w:tc>
          <w:tcPr>
            <w:tcW w:w="2500" w:type="pct"/>
            <w:shd w:val="clear" w:color="auto" w:fill="auto"/>
            <w:tcMar>
              <w:left w:w="0" w:type="dxa"/>
            </w:tcMar>
          </w:tcPr>
          <w:p w14:paraId="41FE89D8" w14:textId="77777777" w:rsidR="00224569" w:rsidRPr="00CB52D0" w:rsidRDefault="00B659D8" w:rsidP="00224569">
            <w:pPr>
              <w:pStyle w:val="Brdtextmedindrag"/>
              <w:spacing w:line="220" w:lineRule="exact"/>
            </w:pPr>
            <w:r w:rsidRPr="00CB52D0">
              <w:t xml:space="preserve">Moderföretag som enligt </w:t>
            </w:r>
            <w:r w:rsidRPr="00CB52D0">
              <w:rPr>
                <w:i/>
                <w:iCs/>
              </w:rPr>
              <w:t>samma förordning</w:t>
            </w:r>
            <w:r w:rsidRPr="00CB52D0">
              <w:t xml:space="preserve"> ska uppfylla kraven i förordningen på grund</w:t>
            </w:r>
            <w:r w:rsidRPr="00CB52D0">
              <w:softHyphen/>
              <w:t>val av en grupps konsoliderade situation, ska lämna de uppgifter som anges i första stycket beträf</w:t>
            </w:r>
            <w:r w:rsidRPr="00CB52D0">
              <w:softHyphen/>
              <w:t>fande gruppen.</w:t>
            </w:r>
          </w:p>
        </w:tc>
        <w:tc>
          <w:tcPr>
            <w:tcW w:w="2500" w:type="pct"/>
            <w:shd w:val="clear" w:color="auto" w:fill="auto"/>
            <w:tcMar>
              <w:right w:w="0" w:type="dxa"/>
            </w:tcMar>
          </w:tcPr>
          <w:p w14:paraId="5CFB0686" w14:textId="77777777" w:rsidR="00224569" w:rsidRPr="00CB52D0" w:rsidRDefault="00B659D8" w:rsidP="00224569">
            <w:pPr>
              <w:pStyle w:val="Brdtextmedindrag"/>
              <w:spacing w:line="220" w:lineRule="exact"/>
            </w:pPr>
            <w:r w:rsidRPr="00CB52D0">
              <w:t xml:space="preserve">Moderföretag som enligt </w:t>
            </w:r>
            <w:r w:rsidRPr="00CB52D0">
              <w:rPr>
                <w:i/>
                <w:spacing w:val="-4"/>
              </w:rPr>
              <w:t>någon av de i första stycket nämnda</w:t>
            </w:r>
            <w:r w:rsidRPr="00CB52D0">
              <w:rPr>
                <w:i/>
              </w:rPr>
              <w:t xml:space="preserve"> förordningarna</w:t>
            </w:r>
            <w:r w:rsidRPr="00CB52D0">
              <w:t xml:space="preserve"> ska uppfylla kra</w:t>
            </w:r>
            <w:r w:rsidRPr="00CB52D0">
              <w:softHyphen/>
              <w:t>ven i förordningen på grund</w:t>
            </w:r>
            <w:r w:rsidRPr="00CB52D0">
              <w:softHyphen/>
              <w:t xml:space="preserve">val </w:t>
            </w:r>
            <w:r w:rsidRPr="00CB52D0">
              <w:rPr>
                <w:spacing w:val="-4"/>
              </w:rPr>
              <w:t>av en grupps konsoliderade situa</w:t>
            </w:r>
            <w:r w:rsidRPr="00CB52D0">
              <w:rPr>
                <w:spacing w:val="-4"/>
              </w:rPr>
              <w:softHyphen/>
              <w:t>tion</w:t>
            </w:r>
            <w:r w:rsidRPr="00CB52D0">
              <w:t>, ska lämna de uppgifter som anges i första stycket beträf</w:t>
            </w:r>
            <w:r w:rsidRPr="00CB52D0">
              <w:softHyphen/>
              <w:t>fande gruppen.</w:t>
            </w:r>
          </w:p>
        </w:tc>
      </w:tr>
    </w:tbl>
    <w:p w14:paraId="28AEA374" w14:textId="77777777" w:rsidR="00224569" w:rsidRPr="00CB52D0" w:rsidRDefault="00B659D8" w:rsidP="00224569">
      <w:pPr>
        <w:pStyle w:val="Slutstreck"/>
      </w:pPr>
      <w:r w:rsidRPr="00CB52D0">
        <w:t>                      </w:t>
      </w:r>
    </w:p>
    <w:p w14:paraId="323BDC07" w14:textId="6175258C" w:rsidR="00224569" w:rsidRDefault="00B659D8" w:rsidP="00224569">
      <w:pPr>
        <w:pStyle w:val="Brdtextmedindrag"/>
      </w:pPr>
      <w:r w:rsidRPr="00CB52D0">
        <w:t>Denna lag träder i kraft den 26 juni 2021</w:t>
      </w:r>
      <w:r>
        <w:t>.</w:t>
      </w:r>
    </w:p>
    <w:p w14:paraId="6CA66CA3" w14:textId="54F4B206" w:rsidR="00224569" w:rsidRDefault="00224569" w:rsidP="00224569">
      <w:pPr>
        <w:pStyle w:val="Brdtextmedindrag"/>
      </w:pPr>
    </w:p>
    <w:p w14:paraId="4BD121DA" w14:textId="77777777" w:rsidR="00224569" w:rsidRDefault="00224569" w:rsidP="00224569">
      <w:pPr>
        <w:pStyle w:val="Brdtextmedindrag"/>
        <w:sectPr w:rsidR="00224569" w:rsidSect="00224569">
          <w:headerReference w:type="even" r:id="rId224"/>
          <w:headerReference w:type="default" r:id="rId225"/>
          <w:footerReference w:type="even" r:id="rId226"/>
          <w:footerReference w:type="default" r:id="rId227"/>
          <w:footerReference w:type="first" r:id="rId228"/>
          <w:footnotePr>
            <w:numRestart w:val="eachSect"/>
          </w:footnotePr>
          <w:pgSz w:w="9356" w:h="13721" w:code="9"/>
          <w:pgMar w:top="794" w:right="2438" w:bottom="1191" w:left="1021" w:header="0" w:footer="709" w:gutter="0"/>
          <w:cols w:space="708"/>
          <w:docGrid w:linePitch="360"/>
        </w:sectPr>
      </w:pPr>
    </w:p>
    <w:p w14:paraId="0C5DE0B4" w14:textId="77777777" w:rsidR="00224569" w:rsidRPr="00B36627" w:rsidRDefault="00B659D8" w:rsidP="00224569">
      <w:pPr>
        <w:pStyle w:val="Rubrik2utannumrering"/>
        <w:spacing w:before="0"/>
      </w:pPr>
      <w:bookmarkStart w:id="495" w:name="_Toc33087147"/>
      <w:r w:rsidRPr="00BD5D70">
        <w:lastRenderedPageBreak/>
        <w:t>Förslag till lag om änd</w:t>
      </w:r>
      <w:r w:rsidRPr="00B36627">
        <w:t>ring i lagen (1995:1570) om medlemsbanker</w:t>
      </w:r>
      <w:bookmarkEnd w:id="495"/>
    </w:p>
    <w:p w14:paraId="08820CF2" w14:textId="77777777" w:rsidR="00224569" w:rsidRPr="00B36627" w:rsidRDefault="00B659D8" w:rsidP="00224569">
      <w:pPr>
        <w:pStyle w:val="Brdtext"/>
      </w:pPr>
      <w:r w:rsidRPr="00B36627">
        <w:t>Härigenom föreskrivs i fråga om lagen (1995:1570) om med</w:t>
      </w:r>
      <w:r w:rsidRPr="00B36627">
        <w:softHyphen/>
        <w:t>lems</w:t>
      </w:r>
      <w:r w:rsidRPr="00B36627">
        <w:softHyphen/>
        <w:t>banker att 11 kap. 1 § ska ha följande lydelse.</w:t>
      </w:r>
    </w:p>
    <w:p w14:paraId="00375232"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470F07B2" w14:textId="77777777" w:rsidTr="00224569">
        <w:tc>
          <w:tcPr>
            <w:tcW w:w="2500" w:type="pct"/>
            <w:shd w:val="clear" w:color="auto" w:fill="auto"/>
            <w:tcMar>
              <w:left w:w="0" w:type="dxa"/>
            </w:tcMar>
          </w:tcPr>
          <w:p w14:paraId="6558F711"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210B3C24" w14:textId="77777777" w:rsidR="00224569" w:rsidRPr="00B36627" w:rsidRDefault="00B659D8" w:rsidP="00224569">
            <w:pPr>
              <w:pStyle w:val="Brdtext"/>
              <w:rPr>
                <w:i/>
              </w:rPr>
            </w:pPr>
            <w:r w:rsidRPr="00B36627">
              <w:rPr>
                <w:i/>
              </w:rPr>
              <w:t>Föreslagen lydelse</w:t>
            </w:r>
          </w:p>
        </w:tc>
      </w:tr>
    </w:tbl>
    <w:p w14:paraId="26A7109B" w14:textId="77777777" w:rsidR="00224569" w:rsidRPr="00CB52D0" w:rsidRDefault="00B659D8" w:rsidP="00224569">
      <w:pPr>
        <w:pStyle w:val="Brdtext"/>
        <w:spacing w:before="270"/>
        <w:jc w:val="center"/>
        <w:rPr>
          <w:b/>
        </w:rPr>
      </w:pPr>
      <w:r w:rsidRPr="00CB52D0">
        <w:rPr>
          <w:b/>
        </w:rPr>
        <w:t>11 kap.</w:t>
      </w:r>
    </w:p>
    <w:p w14:paraId="7234D516" w14:textId="77777777" w:rsidR="00224569" w:rsidRPr="00BD5D70" w:rsidRDefault="00B659D8" w:rsidP="00224569">
      <w:pPr>
        <w:pStyle w:val="Brdtext"/>
        <w:jc w:val="center"/>
      </w:pPr>
      <w:r w:rsidRPr="00CB52D0">
        <w:t>1 §</w:t>
      </w:r>
      <w:r w:rsidRPr="00BD5D70">
        <w:rPr>
          <w:rStyle w:val="Fotnotsreferens"/>
        </w:rPr>
        <w:footnoteReference w:id="132"/>
      </w:r>
    </w:p>
    <w:tbl>
      <w:tblPr>
        <w:tblW w:w="5000" w:type="pct"/>
        <w:tblLook w:val="0000" w:firstRow="0" w:lastRow="0" w:firstColumn="0" w:lastColumn="0" w:noHBand="0" w:noVBand="0"/>
      </w:tblPr>
      <w:tblGrid>
        <w:gridCol w:w="2948"/>
        <w:gridCol w:w="2949"/>
      </w:tblGrid>
      <w:tr w:rsidR="00224569" w:rsidRPr="00CB52D0" w14:paraId="1FDD4789" w14:textId="77777777" w:rsidTr="00224569">
        <w:tc>
          <w:tcPr>
            <w:tcW w:w="2500" w:type="pct"/>
            <w:shd w:val="clear" w:color="auto" w:fill="auto"/>
            <w:tcMar>
              <w:left w:w="0" w:type="dxa"/>
            </w:tcMar>
          </w:tcPr>
          <w:p w14:paraId="6FDF9178" w14:textId="77777777" w:rsidR="00224569" w:rsidRPr="00B36627" w:rsidRDefault="00B659D8" w:rsidP="00224569">
            <w:pPr>
              <w:pStyle w:val="Brdtextmedindrag"/>
            </w:pPr>
            <w:r w:rsidRPr="00B36627">
              <w:t>En styrelseledamot eller dele</w:t>
            </w:r>
            <w:r w:rsidRPr="00B36627">
              <w:softHyphen/>
              <w:t>gat, som när han eller hon fullgör sitt uppdrag uppsåtligen eller av oaktsamhet skadar en med</w:t>
            </w:r>
            <w:r w:rsidRPr="00B36627">
              <w:softHyphen/>
              <w:t>lems</w:t>
            </w:r>
            <w:r w:rsidRPr="00B36627">
              <w:softHyphen/>
              <w:t>bank, ska ersätta ska</w:t>
            </w:r>
            <w:r w:rsidRPr="00B36627">
              <w:softHyphen/>
              <w:t>dan. Det</w:t>
            </w:r>
            <w:r w:rsidRPr="00B36627">
              <w:softHyphen/>
              <w:t>samma gäller när skadan tillfogas en medlem eller någon annan genom överträdelse av denna lag, Europa</w:t>
            </w:r>
            <w:r w:rsidRPr="00B36627">
              <w:softHyphen/>
              <w:t>parla</w:t>
            </w:r>
            <w:r w:rsidRPr="00B36627">
              <w:softHyphen/>
              <w:t>mentets och rådets förordning (EU) nr 575/2013 av den 26 juni 2013 om tillsynskrav för kredit</w:t>
            </w:r>
            <w:r w:rsidRPr="00B36627">
              <w:softHyphen/>
              <w:t xml:space="preserve">institut </w:t>
            </w:r>
            <w:r w:rsidRPr="00B36627">
              <w:rPr>
                <w:i/>
              </w:rPr>
              <w:t>och värde</w:t>
            </w:r>
            <w:r w:rsidRPr="00B36627">
              <w:rPr>
                <w:i/>
              </w:rPr>
              <w:softHyphen/>
              <w:t>pappersföretag</w:t>
            </w:r>
            <w:r w:rsidRPr="00B36627">
              <w:t xml:space="preserve"> och om änd</w:t>
            </w:r>
            <w:r w:rsidRPr="00B36627">
              <w:softHyphen/>
              <w:t xml:space="preserve">ring av </w:t>
            </w:r>
            <w:r w:rsidRPr="008E1321">
              <w:t>förordning (EU) nr 648/2012</w:t>
            </w:r>
            <w:r w:rsidRPr="00BD5D70">
              <w:rPr>
                <w:rStyle w:val="Fotnotsreferens"/>
              </w:rPr>
              <w:footnoteReference w:id="133"/>
            </w:r>
            <w:r w:rsidRPr="00BD5D70">
              <w:t>, lagen (2014:968)</w:t>
            </w:r>
            <w:r w:rsidRPr="00B36627">
              <w:t xml:space="preserve"> om särskild till</w:t>
            </w:r>
            <w:r w:rsidRPr="00B36627">
              <w:softHyphen/>
              <w:t>sy</w:t>
            </w:r>
            <w:r w:rsidRPr="00B36627">
              <w:rPr>
                <w:spacing w:val="-4"/>
              </w:rPr>
              <w:t>n över kredit</w:t>
            </w:r>
            <w:r w:rsidRPr="00B36627">
              <w:rPr>
                <w:spacing w:val="-4"/>
              </w:rPr>
              <w:softHyphen/>
              <w:t>institut och värde</w:t>
            </w:r>
            <w:r w:rsidRPr="00B36627">
              <w:rPr>
                <w:spacing w:val="-4"/>
              </w:rPr>
              <w:softHyphen/>
              <w:t>pappersbolag</w:t>
            </w:r>
            <w:r w:rsidRPr="00B36627">
              <w:t>, lagen (2014:966) om kapital</w:t>
            </w:r>
            <w:r w:rsidRPr="00B36627">
              <w:softHyphen/>
              <w:t>buf</w:t>
            </w:r>
            <w:r w:rsidRPr="00B36627">
              <w:softHyphen/>
              <w:t>fertar, tillämplig lag om års</w:t>
            </w:r>
            <w:r w:rsidRPr="00B36627">
              <w:softHyphen/>
              <w:t>redovisning, lagen (2004:297) om bank- och finan</w:t>
            </w:r>
            <w:r w:rsidRPr="00B36627">
              <w:softHyphen/>
              <w:t>sierings</w:t>
            </w:r>
            <w:r w:rsidRPr="00B36627">
              <w:softHyphen/>
              <w:t>rörelse eller bankens stadgar.</w:t>
            </w:r>
          </w:p>
        </w:tc>
        <w:tc>
          <w:tcPr>
            <w:tcW w:w="2500" w:type="pct"/>
            <w:shd w:val="clear" w:color="auto" w:fill="auto"/>
            <w:tcMar>
              <w:right w:w="0" w:type="dxa"/>
            </w:tcMar>
          </w:tcPr>
          <w:p w14:paraId="6EDC98C2" w14:textId="77777777" w:rsidR="00224569" w:rsidRPr="00B36627" w:rsidRDefault="00B659D8" w:rsidP="00224569">
            <w:pPr>
              <w:pStyle w:val="Brdtextmedindrag"/>
            </w:pPr>
            <w:r w:rsidRPr="00B36627">
              <w:t>En styrelseledamot eller dele</w:t>
            </w:r>
            <w:r w:rsidRPr="00B36627">
              <w:softHyphen/>
              <w:t>gat, som när han eller hon fullgör sitt uppdrag uppsåtligen eller av oaktsamhet skadar en med</w:t>
            </w:r>
            <w:r w:rsidRPr="00B36627">
              <w:softHyphen/>
              <w:t>lems</w:t>
            </w:r>
            <w:r w:rsidRPr="00B36627">
              <w:softHyphen/>
              <w:t>bank, ska ersätta ska</w:t>
            </w:r>
            <w:r w:rsidRPr="00B36627">
              <w:softHyphen/>
              <w:t>dan. Det</w:t>
            </w:r>
            <w:r w:rsidRPr="00B36627">
              <w:softHyphen/>
              <w:t>samma gäller när skadan tillfogas</w:t>
            </w:r>
            <w:r w:rsidRPr="008E1321">
              <w:t xml:space="preserve"> en medlem eller någon annan genom överträdelse av denna lag, Europa</w:t>
            </w:r>
            <w:r w:rsidRPr="008E1321">
              <w:softHyphen/>
              <w:t>parla</w:t>
            </w:r>
            <w:r w:rsidRPr="008E1321">
              <w:softHyphen/>
              <w:t xml:space="preserve">mentets och rådets förordning (EU) nr 575/2013 av den 26 juni 2013 om </w:t>
            </w:r>
            <w:r w:rsidRPr="008E1321">
              <w:rPr>
                <w:spacing w:val="-4"/>
              </w:rPr>
              <w:t>tillsynskrav för kredit</w:t>
            </w:r>
            <w:r w:rsidRPr="008E1321">
              <w:rPr>
                <w:spacing w:val="-4"/>
              </w:rPr>
              <w:softHyphen/>
              <w:t>institut och</w:t>
            </w:r>
            <w:r w:rsidRPr="008E1321">
              <w:t xml:space="preserve"> om ändring </w:t>
            </w:r>
            <w:r w:rsidRPr="008E1321">
              <w:rPr>
                <w:spacing w:val="-6"/>
              </w:rPr>
              <w:t>av förordning (EU) nr 648/2012</w:t>
            </w:r>
            <w:r w:rsidRPr="00BD5D70">
              <w:rPr>
                <w:rStyle w:val="Fotnotsreferens"/>
              </w:rPr>
              <w:footnoteReference w:id="134"/>
            </w:r>
            <w:r w:rsidRPr="00BD5D70">
              <w:t>, lagen (2014:968) om särskild</w:t>
            </w:r>
            <w:r w:rsidRPr="00B36627">
              <w:t xml:space="preserve"> till</w:t>
            </w:r>
            <w:r w:rsidRPr="00B36627">
              <w:softHyphen/>
              <w:t>syn över kredit</w:t>
            </w:r>
            <w:r w:rsidRPr="00B36627">
              <w:softHyphen/>
              <w:t xml:space="preserve">institut och </w:t>
            </w:r>
            <w:r w:rsidRPr="00B36627">
              <w:rPr>
                <w:spacing w:val="-6"/>
              </w:rPr>
              <w:t>värde</w:t>
            </w:r>
            <w:r w:rsidRPr="00B36627">
              <w:rPr>
                <w:spacing w:val="-6"/>
              </w:rPr>
              <w:softHyphen/>
              <w:t>pappersbolag, lagen (2014:966)</w:t>
            </w:r>
            <w:r w:rsidRPr="00B36627">
              <w:t xml:space="preserve"> om kapital</w:t>
            </w:r>
            <w:r w:rsidRPr="00B36627">
              <w:softHyphen/>
              <w:t>buffertar, tillämplig lag om års</w:t>
            </w:r>
            <w:r w:rsidRPr="00B36627">
              <w:softHyphen/>
              <w:t>redovisning, lagen (2004:297) om bank- och finan</w:t>
            </w:r>
            <w:r w:rsidRPr="00B36627">
              <w:softHyphen/>
              <w:t>sierings</w:t>
            </w:r>
            <w:r w:rsidRPr="00B36627">
              <w:softHyphen/>
              <w:t>rörelse eller bankens stadgar.</w:t>
            </w:r>
          </w:p>
        </w:tc>
      </w:tr>
    </w:tbl>
    <w:p w14:paraId="070E0C65" w14:textId="77777777" w:rsidR="00224569" w:rsidRPr="00CB52D0" w:rsidRDefault="00B659D8" w:rsidP="00224569">
      <w:pPr>
        <w:pStyle w:val="Slutstreck"/>
      </w:pPr>
      <w:r w:rsidRPr="00CB52D0">
        <w:t>                      </w:t>
      </w:r>
    </w:p>
    <w:p w14:paraId="40FE25F4" w14:textId="77777777" w:rsidR="00224569" w:rsidRPr="00CB52D0" w:rsidRDefault="00B659D8" w:rsidP="00224569">
      <w:pPr>
        <w:pStyle w:val="Brdtextmedindrag"/>
      </w:pPr>
      <w:r w:rsidRPr="00CB52D0">
        <w:t>Denna lag träder i kraft den 26 juni 2021.</w:t>
      </w:r>
    </w:p>
    <w:p w14:paraId="4A5E807F" w14:textId="75D4E12F" w:rsidR="00224569" w:rsidRDefault="00224569" w:rsidP="00224569">
      <w:pPr>
        <w:pStyle w:val="Brdtext"/>
      </w:pPr>
    </w:p>
    <w:p w14:paraId="6C691DDC" w14:textId="77777777" w:rsidR="00224569" w:rsidRDefault="00224569" w:rsidP="00224569">
      <w:pPr>
        <w:pStyle w:val="Brdtext"/>
        <w:sectPr w:rsidR="00224569" w:rsidSect="00224569">
          <w:headerReference w:type="even" r:id="rId229"/>
          <w:headerReference w:type="default" r:id="rId230"/>
          <w:footerReference w:type="even" r:id="rId231"/>
          <w:footerReference w:type="default" r:id="rId232"/>
          <w:footerReference w:type="first" r:id="rId233"/>
          <w:footnotePr>
            <w:numRestart w:val="eachSect"/>
          </w:footnotePr>
          <w:pgSz w:w="9356" w:h="13721" w:code="9"/>
          <w:pgMar w:top="794" w:right="2438" w:bottom="1191" w:left="1021" w:header="0" w:footer="709" w:gutter="0"/>
          <w:cols w:space="708"/>
          <w:docGrid w:linePitch="360"/>
        </w:sectPr>
      </w:pPr>
    </w:p>
    <w:p w14:paraId="17AB5EF6" w14:textId="77777777" w:rsidR="00224569" w:rsidRPr="00B36627" w:rsidRDefault="00B659D8" w:rsidP="00224569">
      <w:pPr>
        <w:pStyle w:val="Rubrik2utannumrering"/>
        <w:spacing w:before="0"/>
      </w:pPr>
      <w:r w:rsidRPr="00BD5D70">
        <w:lastRenderedPageBreak/>
        <w:t xml:space="preserve">Förslag till lag om ändring </w:t>
      </w:r>
      <w:r w:rsidRPr="00B36627">
        <w:t xml:space="preserve">i inkomstskattelagen (1999:1229) </w:t>
      </w:r>
    </w:p>
    <w:p w14:paraId="2466B559" w14:textId="77777777" w:rsidR="00224569" w:rsidRPr="00B36627" w:rsidRDefault="00B659D8" w:rsidP="00224569">
      <w:pPr>
        <w:pStyle w:val="Brdtext"/>
      </w:pPr>
      <w:r w:rsidRPr="00B36627">
        <w:t>Härigenom föreskrivs i fråga om inkomstskattelagen (1999:1229) att 24 kap. 9 § ska ha följande lydelse.</w:t>
      </w:r>
    </w:p>
    <w:p w14:paraId="1347D0BB"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2E2FA9AA" w14:textId="77777777" w:rsidTr="00224569">
        <w:tc>
          <w:tcPr>
            <w:tcW w:w="2500" w:type="pct"/>
            <w:shd w:val="clear" w:color="auto" w:fill="auto"/>
            <w:tcMar>
              <w:left w:w="0" w:type="dxa"/>
            </w:tcMar>
          </w:tcPr>
          <w:p w14:paraId="451F4EA8"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5D1949C3" w14:textId="77777777" w:rsidR="00224569" w:rsidRPr="00B36627" w:rsidRDefault="00B659D8" w:rsidP="00224569">
            <w:pPr>
              <w:pStyle w:val="Brdtext"/>
              <w:rPr>
                <w:i/>
              </w:rPr>
            </w:pPr>
            <w:r w:rsidRPr="00B36627">
              <w:rPr>
                <w:i/>
              </w:rPr>
              <w:t>Föreslagen lydelse</w:t>
            </w:r>
          </w:p>
        </w:tc>
      </w:tr>
    </w:tbl>
    <w:p w14:paraId="758CA0D7" w14:textId="77777777" w:rsidR="00224569" w:rsidRPr="00CB52D0" w:rsidRDefault="00B659D8" w:rsidP="00224569">
      <w:pPr>
        <w:pStyle w:val="Brdtext"/>
        <w:spacing w:before="270"/>
        <w:jc w:val="center"/>
        <w:rPr>
          <w:b/>
        </w:rPr>
      </w:pPr>
      <w:r w:rsidRPr="00CB52D0">
        <w:rPr>
          <w:b/>
        </w:rPr>
        <w:t>24 kap.</w:t>
      </w:r>
    </w:p>
    <w:p w14:paraId="2F036040" w14:textId="77777777" w:rsidR="00224569" w:rsidRPr="00BD5D70" w:rsidRDefault="00B659D8" w:rsidP="00224569">
      <w:pPr>
        <w:pStyle w:val="Brdtext"/>
        <w:jc w:val="center"/>
      </w:pPr>
      <w:r w:rsidRPr="00CB52D0">
        <w:t>9 §</w:t>
      </w:r>
      <w:r w:rsidRPr="00BD5D70">
        <w:rPr>
          <w:rStyle w:val="Fotnotsreferens"/>
        </w:rPr>
        <w:footnoteReference w:id="135"/>
      </w:r>
    </w:p>
    <w:tbl>
      <w:tblPr>
        <w:tblW w:w="5000" w:type="pct"/>
        <w:tblLook w:val="0000" w:firstRow="0" w:lastRow="0" w:firstColumn="0" w:lastColumn="0" w:noHBand="0" w:noVBand="0"/>
      </w:tblPr>
      <w:tblGrid>
        <w:gridCol w:w="2948"/>
        <w:gridCol w:w="2949"/>
      </w:tblGrid>
      <w:tr w:rsidR="00224569" w:rsidRPr="00CB52D0" w14:paraId="27384C87" w14:textId="77777777" w:rsidTr="00224569">
        <w:tc>
          <w:tcPr>
            <w:tcW w:w="2500" w:type="pct"/>
            <w:shd w:val="clear" w:color="auto" w:fill="auto"/>
            <w:tcMar>
              <w:left w:w="0" w:type="dxa"/>
            </w:tcMar>
          </w:tcPr>
          <w:p w14:paraId="2F9052BD" w14:textId="77777777" w:rsidR="00224569" w:rsidRPr="008E1321" w:rsidRDefault="00B659D8" w:rsidP="00224569">
            <w:pPr>
              <w:pStyle w:val="Brdtextmedindrag"/>
            </w:pPr>
            <w:r w:rsidRPr="00B36627">
              <w:t>Ett företag som omfattas av Europaparlamentets och rådets förordning (EU) nr 575/2013 av den 26 juni 2013 om tillsyns</w:t>
            </w:r>
            <w:r w:rsidRPr="00B36627">
              <w:softHyphen/>
              <w:t xml:space="preserve">krav för kreditinstitut </w:t>
            </w:r>
            <w:r w:rsidRPr="00B36627">
              <w:rPr>
                <w:i/>
              </w:rPr>
              <w:t>och värde</w:t>
            </w:r>
            <w:r w:rsidRPr="00B36627">
              <w:rPr>
                <w:i/>
              </w:rPr>
              <w:softHyphen/>
              <w:t>pappersföretag</w:t>
            </w:r>
            <w:r w:rsidRPr="00B36627">
              <w:t xml:space="preserve"> och om ändring av förordning (EU) nr 648/2012, får inte dra av ränteutgifter på efterställda skulder som får ingå i kapitalbasen vid tillämpning av </w:t>
            </w:r>
            <w:r w:rsidRPr="00B36627">
              <w:rPr>
                <w:i/>
              </w:rPr>
              <w:t>den</w:t>
            </w:r>
            <w:r w:rsidRPr="00B36627">
              <w:t xml:space="preserve"> </w:t>
            </w:r>
            <w:r w:rsidRPr="00B36627">
              <w:rPr>
                <w:i/>
              </w:rPr>
              <w:t>förordningen</w:t>
            </w:r>
            <w:r w:rsidRPr="008E1321">
              <w:t>.</w:t>
            </w:r>
          </w:p>
        </w:tc>
        <w:tc>
          <w:tcPr>
            <w:tcW w:w="2500" w:type="pct"/>
            <w:shd w:val="clear" w:color="auto" w:fill="auto"/>
            <w:tcMar>
              <w:right w:w="0" w:type="dxa"/>
            </w:tcMar>
          </w:tcPr>
          <w:p w14:paraId="4EC2EE2E" w14:textId="77777777" w:rsidR="00224569" w:rsidRPr="00105AC9" w:rsidRDefault="00B659D8" w:rsidP="00224569">
            <w:pPr>
              <w:pStyle w:val="Brdtextmedindrag"/>
            </w:pPr>
            <w:r w:rsidRPr="008E1321">
              <w:t>Ett företag som omfattas av Europaparlamentets och rådets förordning (EU) nr 575/2013 av den 26 juni 2013 om tillsyns</w:t>
            </w:r>
            <w:r w:rsidRPr="008E1321">
              <w:softHyphen/>
              <w:t xml:space="preserve">krav för kreditinstitut och om ändring av förordning (EU) nr 648/2012 </w:t>
            </w:r>
            <w:r w:rsidRPr="008E1321">
              <w:rPr>
                <w:i/>
              </w:rPr>
              <w:t xml:space="preserve">eller av </w:t>
            </w:r>
            <w:r w:rsidRPr="008E1321">
              <w:rPr>
                <w:i/>
                <w:spacing w:val="-4"/>
              </w:rPr>
              <w:t>Europaparla</w:t>
            </w:r>
            <w:r w:rsidRPr="008E1321">
              <w:rPr>
                <w:i/>
                <w:spacing w:val="-4"/>
              </w:rPr>
              <w:softHyphen/>
              <w:t>mentets och rådets förordning (EU)</w:t>
            </w:r>
            <w:r w:rsidRPr="008E1321">
              <w:rPr>
                <w:i/>
              </w:rPr>
              <w:t xml:space="preserve"> 2019/2033 av den 27 november 2019 om tillsynskrav för värde</w:t>
            </w:r>
            <w:r w:rsidRPr="008E1321">
              <w:rPr>
                <w:i/>
              </w:rPr>
              <w:softHyphen/>
              <w:t>pappersföretag och om ändring av förordni</w:t>
            </w:r>
            <w:r w:rsidRPr="00A31F7D">
              <w:rPr>
                <w:i/>
              </w:rPr>
              <w:t>ngarna (EU) nr 1093/2010, (EU) nr 575/2013, (EU) nr 600/2014 och (EU) nr 806/2014</w:t>
            </w:r>
            <w:r w:rsidRPr="00A31F7D">
              <w:t>, får inte dra av ränteutgifter på efterställda skul</w:t>
            </w:r>
            <w:r w:rsidRPr="00A31F7D">
              <w:softHyphen/>
              <w:t xml:space="preserve">der som får ingå i kapitalbasen vid tillämpning av </w:t>
            </w:r>
            <w:r w:rsidRPr="007E7C9E">
              <w:rPr>
                <w:i/>
              </w:rPr>
              <w:t>respektive</w:t>
            </w:r>
            <w:r w:rsidRPr="00105AC9">
              <w:t xml:space="preserve"> </w:t>
            </w:r>
            <w:r w:rsidRPr="00105AC9">
              <w:rPr>
                <w:i/>
              </w:rPr>
              <w:t>för</w:t>
            </w:r>
            <w:r w:rsidRPr="00105AC9">
              <w:rPr>
                <w:i/>
              </w:rPr>
              <w:softHyphen/>
              <w:t>ordning</w:t>
            </w:r>
            <w:r w:rsidRPr="00105AC9">
              <w:t>.</w:t>
            </w:r>
          </w:p>
        </w:tc>
      </w:tr>
    </w:tbl>
    <w:p w14:paraId="35DCAD83" w14:textId="77777777" w:rsidR="00224569" w:rsidRPr="00CB52D0" w:rsidRDefault="00B659D8" w:rsidP="00224569">
      <w:pPr>
        <w:pStyle w:val="Brdtextmedindrag"/>
      </w:pPr>
      <w:r w:rsidRPr="00CB52D0">
        <w:t>Ett svenskt försäkringsföretag som omfattas av 7 kap. försäk</w:t>
      </w:r>
      <w:r w:rsidRPr="00CB52D0">
        <w:softHyphen/>
        <w:t>ringsrörelselagen (2010:2043) eller av lagen (2019:742) om tjänste</w:t>
      </w:r>
      <w:r w:rsidRPr="00CB52D0">
        <w:softHyphen/>
        <w:t>pensionsföretag får inte dra av ränteutgifter på efterställda skulder som får ingå i kapitalbasen vid tillämpning av dessa lagar.</w:t>
      </w:r>
    </w:p>
    <w:p w14:paraId="6DF94597" w14:textId="77777777" w:rsidR="00224569" w:rsidRPr="00CB52D0" w:rsidRDefault="00B659D8" w:rsidP="00224569">
      <w:pPr>
        <w:pStyle w:val="Brdtextmedindrag"/>
      </w:pPr>
      <w:r w:rsidRPr="00CB52D0">
        <w:t>Ett utländskt försäkringsföretag som hör hemma i en stat inom Europeiska ekonomiska samarbetsområdet och som omfattas av Europaparlamentets och rådets direktiv 2009/138/EG av den 25 november 2009 om upptagande och utövande av försäkrings- och återförsäkringsverksamhet (Solvens II), får inte dra av ränteutgifter på efterställda skulder som får ingå i kapitalbasen vid tillämpning av nationell lagstiftning som genomför det direktivet.</w:t>
      </w:r>
    </w:p>
    <w:p w14:paraId="0EEFAB3E" w14:textId="77777777" w:rsidR="00224569" w:rsidRPr="00CB52D0" w:rsidRDefault="00B659D8" w:rsidP="00224569">
      <w:pPr>
        <w:pStyle w:val="Brdtextmedindrag"/>
      </w:pPr>
      <w:r w:rsidRPr="00CB52D0">
        <w:t>Ett utländskt tjänstepensionsinstitut får inte dra av ränteutgifter på efterställda skulder som får ingå i kapitalbasen vid tillämpning av nationell lagstiftning som genomför Europaparlamentets och rådets direktiv (EU) 2016/2341 av den 14 december 2016 om verksamhet i och tillsyn över tjänstepensionsinstitut. Vad som avses med ett utländskt tjänstepensionsinstitut framgår av 39 kap. 13 a §.</w:t>
      </w:r>
    </w:p>
    <w:p w14:paraId="1B8926E4" w14:textId="77777777" w:rsidR="00224569" w:rsidRPr="00CB52D0" w:rsidRDefault="00B659D8" w:rsidP="00224569">
      <w:pPr>
        <w:pStyle w:val="Slutstreck"/>
      </w:pPr>
      <w:r w:rsidRPr="00CB52D0">
        <w:t>                      </w:t>
      </w:r>
    </w:p>
    <w:p w14:paraId="0F1D9786" w14:textId="334DD3B9" w:rsidR="00224569" w:rsidRDefault="00B659D8" w:rsidP="00224569">
      <w:pPr>
        <w:pStyle w:val="Brdtextmedindrag"/>
      </w:pPr>
      <w:r w:rsidRPr="00CB52D0">
        <w:t>Denna lag träder i kraft den 26 juni 2021</w:t>
      </w:r>
      <w:r>
        <w:t xml:space="preserve">.  </w:t>
      </w:r>
    </w:p>
    <w:p w14:paraId="6596F634" w14:textId="7D4AAC38" w:rsidR="00224569" w:rsidRDefault="00224569" w:rsidP="00224569">
      <w:pPr>
        <w:pStyle w:val="Brdtextmedindrag"/>
        <w:sectPr w:rsidR="00224569" w:rsidSect="00224569">
          <w:headerReference w:type="even" r:id="rId234"/>
          <w:headerReference w:type="default" r:id="rId235"/>
          <w:footerReference w:type="even" r:id="rId236"/>
          <w:footerReference w:type="default" r:id="rId237"/>
          <w:footerReference w:type="first" r:id="rId238"/>
          <w:footnotePr>
            <w:numRestart w:val="eachSect"/>
          </w:footnotePr>
          <w:pgSz w:w="9356" w:h="13721" w:code="9"/>
          <w:pgMar w:top="794" w:right="2438" w:bottom="1191" w:left="1021" w:header="0" w:footer="709" w:gutter="0"/>
          <w:cols w:space="708"/>
          <w:docGrid w:linePitch="360"/>
        </w:sectPr>
      </w:pPr>
    </w:p>
    <w:p w14:paraId="64857707" w14:textId="77777777" w:rsidR="00224569" w:rsidRPr="00B36627" w:rsidRDefault="00B659D8" w:rsidP="00224569">
      <w:pPr>
        <w:pStyle w:val="Rubrik2utannumrering"/>
        <w:spacing w:before="0"/>
      </w:pPr>
      <w:r w:rsidRPr="00BD5D70">
        <w:lastRenderedPageBreak/>
        <w:t>Förslag till lag om ändr</w:t>
      </w:r>
      <w:r w:rsidRPr="00B36627">
        <w:t>ing i lagen (2000:192) om allmänna pensionsfonder (AP-fonder)</w:t>
      </w:r>
    </w:p>
    <w:p w14:paraId="6F344259" w14:textId="77777777" w:rsidR="00224569" w:rsidRPr="00B36627" w:rsidRDefault="00B659D8" w:rsidP="00224569">
      <w:pPr>
        <w:pStyle w:val="Brdtext"/>
      </w:pPr>
      <w:r w:rsidRPr="00B36627">
        <w:t>Härigenom föreskrivs i fråga om lagen (2000:192) om allmänna pensionsfonder (AP-fonder) att 4 kap. 11 § ska ha följande lydelse.</w:t>
      </w:r>
    </w:p>
    <w:p w14:paraId="42E2455F"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3190FBFF" w14:textId="77777777" w:rsidTr="00224569">
        <w:tc>
          <w:tcPr>
            <w:tcW w:w="2500" w:type="pct"/>
            <w:shd w:val="clear" w:color="auto" w:fill="auto"/>
            <w:tcMar>
              <w:left w:w="0" w:type="dxa"/>
            </w:tcMar>
          </w:tcPr>
          <w:p w14:paraId="7D8C1CDB"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033C0B7A" w14:textId="77777777" w:rsidR="00224569" w:rsidRPr="00B36627" w:rsidRDefault="00B659D8" w:rsidP="00224569">
            <w:pPr>
              <w:pStyle w:val="Brdtext"/>
              <w:rPr>
                <w:i/>
              </w:rPr>
            </w:pPr>
            <w:r w:rsidRPr="00B36627">
              <w:rPr>
                <w:i/>
              </w:rPr>
              <w:t>Föreslagen lydelse</w:t>
            </w:r>
          </w:p>
        </w:tc>
      </w:tr>
    </w:tbl>
    <w:p w14:paraId="222033B7" w14:textId="77777777" w:rsidR="00224569" w:rsidRPr="00CB52D0" w:rsidRDefault="00B659D8" w:rsidP="00224569">
      <w:pPr>
        <w:pStyle w:val="Brdtext"/>
        <w:spacing w:before="270"/>
        <w:jc w:val="center"/>
        <w:rPr>
          <w:b/>
        </w:rPr>
      </w:pPr>
      <w:r w:rsidRPr="00CB52D0">
        <w:rPr>
          <w:b/>
        </w:rPr>
        <w:t>4 kap.</w:t>
      </w:r>
    </w:p>
    <w:p w14:paraId="486CC84D" w14:textId="77777777" w:rsidR="00224569" w:rsidRPr="00BD5D70" w:rsidRDefault="00B659D8" w:rsidP="00224569">
      <w:pPr>
        <w:pStyle w:val="Brdtext"/>
        <w:jc w:val="center"/>
      </w:pPr>
      <w:r w:rsidRPr="00CB52D0">
        <w:t>11 §</w:t>
      </w:r>
      <w:r w:rsidRPr="00BD5D70">
        <w:rPr>
          <w:rStyle w:val="Fotnotsreferens"/>
        </w:rPr>
        <w:footnoteReference w:id="136"/>
      </w:r>
    </w:p>
    <w:p w14:paraId="104CFD21" w14:textId="77777777" w:rsidR="00224569" w:rsidRPr="00B36627" w:rsidRDefault="00B659D8" w:rsidP="00224569">
      <w:pPr>
        <w:pStyle w:val="Brdtextmedindrag"/>
      </w:pPr>
      <w:r w:rsidRPr="00B36627">
        <w:t>Av var och en av Första–Fjärde AP-fondernas tillgångar, värde</w:t>
      </w:r>
      <w:r w:rsidRPr="00B36627">
        <w:softHyphen/>
        <w:t>rade till marknadsvärdet, får högst tio procent utgöras av fondpapper eller andra finansiella instrument utfärdade av en emittent eller av en grupp av emittenter med inbördes anknytning. Denna begränsning gäller inte</w:t>
      </w:r>
    </w:p>
    <w:p w14:paraId="74979594" w14:textId="77777777" w:rsidR="00224569" w:rsidRPr="00B36627" w:rsidRDefault="00B659D8" w:rsidP="00224569">
      <w:pPr>
        <w:pStyle w:val="Brdtextmedindrag"/>
      </w:pPr>
      <w:r w:rsidRPr="00B36627">
        <w:t>1. svenska staten, en svensk kommun eller därmed jämförlig sam</w:t>
      </w:r>
      <w:r w:rsidRPr="00B36627">
        <w:softHyphen/>
        <w:t>fällighet, och</w:t>
      </w:r>
    </w:p>
    <w:tbl>
      <w:tblPr>
        <w:tblW w:w="5000" w:type="pct"/>
        <w:tblLook w:val="0000" w:firstRow="0" w:lastRow="0" w:firstColumn="0" w:lastColumn="0" w:noHBand="0" w:noVBand="0"/>
      </w:tblPr>
      <w:tblGrid>
        <w:gridCol w:w="2948"/>
        <w:gridCol w:w="2949"/>
      </w:tblGrid>
      <w:tr w:rsidR="00224569" w:rsidRPr="00CB52D0" w14:paraId="3DD99F22" w14:textId="77777777" w:rsidTr="00224569">
        <w:tc>
          <w:tcPr>
            <w:tcW w:w="2500" w:type="pct"/>
            <w:shd w:val="clear" w:color="auto" w:fill="auto"/>
            <w:tcMar>
              <w:left w:w="0" w:type="dxa"/>
            </w:tcMar>
          </w:tcPr>
          <w:p w14:paraId="7652509D" w14:textId="77777777" w:rsidR="00224569" w:rsidRPr="00B36627" w:rsidRDefault="00B659D8" w:rsidP="00224569">
            <w:pPr>
              <w:pStyle w:val="Brdtextmedindrag"/>
            </w:pPr>
            <w:r w:rsidRPr="008E1321">
              <w:t xml:space="preserve">2. utländska stater, </w:t>
            </w:r>
            <w:r w:rsidRPr="008E1321">
              <w:rPr>
                <w:spacing w:val="-4"/>
              </w:rPr>
              <w:t>central</w:t>
            </w:r>
            <w:r w:rsidRPr="008E1321">
              <w:rPr>
                <w:spacing w:val="-4"/>
              </w:rPr>
              <w:softHyphen/>
              <w:t>banker, utländska kommuner eller</w:t>
            </w:r>
            <w:r w:rsidRPr="008E1321">
              <w:t xml:space="preserve"> därmed jämförliga samfällighe</w:t>
            </w:r>
            <w:r w:rsidRPr="008E1321">
              <w:softHyphen/>
              <w:t>ter, och andra emittenter, som får noll procent riskvikt med stöd av schablonmetoden som enligt artikel 107 i Europaparla</w:t>
            </w:r>
            <w:r w:rsidRPr="008E1321">
              <w:softHyphen/>
              <w:t>mentets och rådets förordning (EU) nr 575/2013 av den 26 juni 2013 om tillsynskrav för kredit</w:t>
            </w:r>
            <w:r w:rsidRPr="008E1321">
              <w:softHyphen/>
              <w:t xml:space="preserve">institut </w:t>
            </w:r>
            <w:r w:rsidRPr="008E1321">
              <w:rPr>
                <w:i/>
              </w:rPr>
              <w:t>och värdepappersföretag</w:t>
            </w:r>
            <w:r w:rsidRPr="00A31F7D">
              <w:t xml:space="preserve"> och om ändring av förordning (EU) nr 648/2012</w:t>
            </w:r>
            <w:r w:rsidRPr="00BD5D70">
              <w:rPr>
                <w:rStyle w:val="Fotnotsreferens"/>
              </w:rPr>
              <w:footnoteReference w:id="137"/>
            </w:r>
            <w:r w:rsidRPr="00BD5D70">
              <w:t xml:space="preserve"> ska tillämpas för att beräkna kapita</w:t>
            </w:r>
            <w:r w:rsidRPr="00B36627">
              <w:t>lkravet för kreditrisker.</w:t>
            </w:r>
          </w:p>
        </w:tc>
        <w:tc>
          <w:tcPr>
            <w:tcW w:w="2500" w:type="pct"/>
            <w:shd w:val="clear" w:color="auto" w:fill="auto"/>
            <w:tcMar>
              <w:right w:w="0" w:type="dxa"/>
            </w:tcMar>
          </w:tcPr>
          <w:p w14:paraId="4EEB8EFF" w14:textId="77777777" w:rsidR="00224569" w:rsidRPr="00B36627" w:rsidRDefault="00B659D8" w:rsidP="00224569">
            <w:pPr>
              <w:pStyle w:val="Brdtextmedindrag"/>
            </w:pPr>
            <w:r w:rsidRPr="00B36627">
              <w:t xml:space="preserve">2. utländska stater, </w:t>
            </w:r>
            <w:r w:rsidRPr="00B36627">
              <w:rPr>
                <w:spacing w:val="-4"/>
              </w:rPr>
              <w:t>central</w:t>
            </w:r>
            <w:r w:rsidRPr="00B36627">
              <w:rPr>
                <w:spacing w:val="-4"/>
              </w:rPr>
              <w:softHyphen/>
              <w:t>banker, utländska kommuner eller</w:t>
            </w:r>
            <w:r w:rsidRPr="00B36627">
              <w:t xml:space="preserve"> därmed jämförliga samfällighe</w:t>
            </w:r>
            <w:r w:rsidRPr="00B36627">
              <w:softHyphen/>
              <w:t>ter, och andra emittenter, som får noll procent riskvikt med stöd av schablonmetoden som enligt artikel 107 i Europaparla</w:t>
            </w:r>
            <w:r w:rsidRPr="00B36627">
              <w:softHyphen/>
              <w:t>mentets och rådets förordning (EU) nr 575/2013 av den 26 juni 2013 om tillsynskrav för kredit</w:t>
            </w:r>
            <w:r w:rsidRPr="00B36627">
              <w:softHyphen/>
              <w:t>institut och om ändring a</w:t>
            </w:r>
            <w:r w:rsidRPr="008E1321">
              <w:t>v för</w:t>
            </w:r>
            <w:r w:rsidRPr="008E1321">
              <w:softHyphen/>
              <w:t>ordning (EU) nr 648/2012</w:t>
            </w:r>
            <w:r w:rsidRPr="00BD5D70">
              <w:rPr>
                <w:rStyle w:val="Fotnotsreferens"/>
              </w:rPr>
              <w:footnoteReference w:id="138"/>
            </w:r>
            <w:r w:rsidRPr="00BD5D70">
              <w:t xml:space="preserve"> ska tillämpas för att beräkna kapital</w:t>
            </w:r>
            <w:r w:rsidRPr="00BD5D70">
              <w:softHyphen/>
              <w:t>kravet för kreditrisker.</w:t>
            </w:r>
          </w:p>
        </w:tc>
      </w:tr>
    </w:tbl>
    <w:p w14:paraId="60BAB4AA" w14:textId="77777777" w:rsidR="00224569" w:rsidRPr="00CB52D0" w:rsidRDefault="00B659D8" w:rsidP="00224569">
      <w:pPr>
        <w:pStyle w:val="Brdtextmedindrag"/>
      </w:pPr>
      <w:r w:rsidRPr="00CB52D0">
        <w:t>Med grupp av emittenter med inbördes anknytning avses två eller flera fysiska eller juridiska personer som utgör en helhet från risk</w:t>
      </w:r>
      <w:r w:rsidRPr="00CB52D0">
        <w:softHyphen/>
        <w:t xml:space="preserve">synpunkt därför att </w:t>
      </w:r>
    </w:p>
    <w:p w14:paraId="75B1CB60" w14:textId="77777777" w:rsidR="00224569" w:rsidRPr="00CB52D0" w:rsidRDefault="00B659D8" w:rsidP="00224569">
      <w:pPr>
        <w:pStyle w:val="Brdtextmedindrag"/>
      </w:pPr>
      <w:r w:rsidRPr="00CB52D0">
        <w:t xml:space="preserve">1. någon av dem har direkt eller indirekt ägarinflytande över en eller flera av de övriga i gruppen, eller </w:t>
      </w:r>
    </w:p>
    <w:p w14:paraId="40D4181D" w14:textId="77777777" w:rsidR="00224569" w:rsidRPr="00CB52D0" w:rsidRDefault="00B659D8" w:rsidP="00224569">
      <w:pPr>
        <w:pStyle w:val="Brdtextmedindrag"/>
      </w:pPr>
      <w:r w:rsidRPr="00CB52D0">
        <w:t>2. de utan att stå i sådant förhållande som avses i 1 har sådan in</w:t>
      </w:r>
      <w:r w:rsidRPr="00CB52D0">
        <w:softHyphen/>
        <w:t>bördes anknytning att någon eller samtliga av de övriga kan befaras råka i betalningssvårigheter om en av dem drabbas av finansiella problem.</w:t>
      </w:r>
    </w:p>
    <w:p w14:paraId="23ADDC4A" w14:textId="77777777" w:rsidR="00224569" w:rsidRPr="00CB52D0" w:rsidRDefault="00B659D8" w:rsidP="00224569">
      <w:pPr>
        <w:pStyle w:val="Slutstreck"/>
      </w:pPr>
      <w:r w:rsidRPr="00CB52D0">
        <w:t>                      </w:t>
      </w:r>
    </w:p>
    <w:p w14:paraId="5FE8CEDC" w14:textId="77777777" w:rsidR="00224569" w:rsidRPr="00CB52D0" w:rsidRDefault="00B659D8" w:rsidP="00224569">
      <w:pPr>
        <w:pStyle w:val="Brdtextmedindrag"/>
      </w:pPr>
      <w:r w:rsidRPr="00CB52D0">
        <w:t>Denna lag träder i kraft den 26 juni 2021.</w:t>
      </w:r>
    </w:p>
    <w:p w14:paraId="02CFBFBD" w14:textId="7300F57A" w:rsidR="00224569" w:rsidRDefault="00224569" w:rsidP="00224569">
      <w:pPr>
        <w:pStyle w:val="Brdtext"/>
      </w:pPr>
    </w:p>
    <w:p w14:paraId="71F17F06" w14:textId="77777777" w:rsidR="00224569" w:rsidRDefault="00224569" w:rsidP="00224569">
      <w:pPr>
        <w:pStyle w:val="Brdtext"/>
        <w:sectPr w:rsidR="00224569" w:rsidSect="00224569">
          <w:headerReference w:type="even" r:id="rId239"/>
          <w:headerReference w:type="default" r:id="rId240"/>
          <w:footerReference w:type="even" r:id="rId241"/>
          <w:footerReference w:type="default" r:id="rId242"/>
          <w:footerReference w:type="first" r:id="rId243"/>
          <w:footnotePr>
            <w:numRestart w:val="eachSect"/>
          </w:footnotePr>
          <w:pgSz w:w="9356" w:h="13721" w:code="9"/>
          <w:pgMar w:top="794" w:right="2438" w:bottom="1191" w:left="1021" w:header="0" w:footer="709" w:gutter="0"/>
          <w:cols w:space="708"/>
          <w:docGrid w:linePitch="360"/>
        </w:sectPr>
      </w:pPr>
    </w:p>
    <w:p w14:paraId="121F59ED" w14:textId="77777777" w:rsidR="00224569" w:rsidRPr="00B36627" w:rsidRDefault="00B659D8" w:rsidP="00224569">
      <w:pPr>
        <w:pStyle w:val="Rubrik2utannumrering"/>
        <w:spacing w:before="0"/>
      </w:pPr>
      <w:r w:rsidRPr="00BD5D70">
        <w:lastRenderedPageBreak/>
        <w:t xml:space="preserve">Förslag till lag om ändring i </w:t>
      </w:r>
      <w:r w:rsidRPr="00B36627">
        <w:t>lagen (2004:46) om</w:t>
      </w:r>
      <w:r w:rsidRPr="001B53B9">
        <w:t> </w:t>
      </w:r>
      <w:r w:rsidRPr="00B36627">
        <w:t>värdepappersfonder</w:t>
      </w:r>
    </w:p>
    <w:p w14:paraId="57C9A6B9" w14:textId="77777777" w:rsidR="00224569" w:rsidRPr="00B36627" w:rsidRDefault="00B659D8" w:rsidP="00224569">
      <w:pPr>
        <w:pStyle w:val="Brdtext"/>
      </w:pPr>
      <w:r w:rsidRPr="00B36627">
        <w:t>Härigenom föreskrivs i fråga om lagen (2004:46) om värdepappers</w:t>
      </w:r>
      <w:r w:rsidRPr="00B36627">
        <w:softHyphen/>
        <w:t>fonder att 2 kap. 10 och 11 §§ ska ha följande lydelse.</w:t>
      </w:r>
    </w:p>
    <w:p w14:paraId="6E0DE7F0"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109A933C" w14:textId="77777777" w:rsidTr="00224569">
        <w:tc>
          <w:tcPr>
            <w:tcW w:w="2500" w:type="pct"/>
            <w:shd w:val="clear" w:color="auto" w:fill="auto"/>
            <w:tcMar>
              <w:left w:w="0" w:type="dxa"/>
            </w:tcMar>
          </w:tcPr>
          <w:p w14:paraId="2687CF23"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43222963" w14:textId="77777777" w:rsidR="00224569" w:rsidRPr="008E1321" w:rsidRDefault="00B659D8" w:rsidP="00224569">
            <w:pPr>
              <w:pStyle w:val="Brdtext"/>
              <w:rPr>
                <w:i/>
              </w:rPr>
            </w:pPr>
            <w:r w:rsidRPr="00B36627">
              <w:rPr>
                <w:i/>
              </w:rPr>
              <w:t>Föreslagen lydelse</w:t>
            </w:r>
          </w:p>
        </w:tc>
      </w:tr>
    </w:tbl>
    <w:p w14:paraId="150F173A" w14:textId="77777777" w:rsidR="00224569" w:rsidRPr="00CB52D0" w:rsidRDefault="00B659D8" w:rsidP="00224569">
      <w:pPr>
        <w:pStyle w:val="Brdtext"/>
        <w:spacing w:before="270"/>
        <w:jc w:val="center"/>
        <w:rPr>
          <w:b/>
        </w:rPr>
      </w:pPr>
      <w:r w:rsidRPr="00CB52D0">
        <w:rPr>
          <w:b/>
        </w:rPr>
        <w:t>2 kap.</w:t>
      </w:r>
    </w:p>
    <w:p w14:paraId="7EFAC8E9" w14:textId="77777777" w:rsidR="00224569" w:rsidRPr="00BD5D70" w:rsidRDefault="00B659D8" w:rsidP="00224569">
      <w:pPr>
        <w:pStyle w:val="Brdtext"/>
        <w:jc w:val="center"/>
      </w:pPr>
      <w:r w:rsidRPr="00CB52D0">
        <w:t>10 §</w:t>
      </w:r>
      <w:r w:rsidRPr="00BD5D70">
        <w:rPr>
          <w:rStyle w:val="Fotnotsreferens"/>
        </w:rPr>
        <w:footnoteReference w:id="139"/>
      </w:r>
    </w:p>
    <w:tbl>
      <w:tblPr>
        <w:tblW w:w="5000" w:type="pct"/>
        <w:tblLook w:val="0000" w:firstRow="0" w:lastRow="0" w:firstColumn="0" w:lastColumn="0" w:noHBand="0" w:noVBand="0"/>
      </w:tblPr>
      <w:tblGrid>
        <w:gridCol w:w="2948"/>
        <w:gridCol w:w="2949"/>
      </w:tblGrid>
      <w:tr w:rsidR="00224569" w:rsidRPr="00CB52D0" w14:paraId="436262A0" w14:textId="77777777" w:rsidTr="00224569">
        <w:tc>
          <w:tcPr>
            <w:tcW w:w="2500" w:type="pct"/>
            <w:shd w:val="clear" w:color="auto" w:fill="auto"/>
            <w:tcMar>
              <w:left w:w="0" w:type="dxa"/>
            </w:tcMar>
          </w:tcPr>
          <w:p w14:paraId="75FA7F5D" w14:textId="77777777" w:rsidR="00224569" w:rsidRPr="00B36627" w:rsidRDefault="00B659D8" w:rsidP="00224569">
            <w:pPr>
              <w:pStyle w:val="Brdtextmedindrag"/>
            </w:pPr>
            <w:r w:rsidRPr="00B36627">
              <w:t xml:space="preserve">Ett fondbolags egna medel får, trots vad som anges i 8 och 9 §§, inte understiga </w:t>
            </w:r>
            <w:r w:rsidRPr="00B36627">
              <w:rPr>
                <w:i/>
              </w:rPr>
              <w:t>ett</w:t>
            </w:r>
            <w:r w:rsidRPr="00B36627">
              <w:t xml:space="preserve"> belopp som </w:t>
            </w:r>
            <w:r w:rsidRPr="00B36627">
              <w:rPr>
                <w:i/>
              </w:rPr>
              <w:t>motsvarar 25 procent av bolagets fasta omkostnader för det föregående året eller, om bolagets verksamhet pågått i mindre än ett år, 25 procent av de fasta omkost</w:t>
            </w:r>
            <w:r w:rsidRPr="00B36627">
              <w:rPr>
                <w:i/>
              </w:rPr>
              <w:softHyphen/>
              <w:t>nader som angetts i bolagets verk</w:t>
            </w:r>
            <w:r w:rsidRPr="00B36627">
              <w:rPr>
                <w:i/>
              </w:rPr>
              <w:softHyphen/>
              <w:t>samhetsplan</w:t>
            </w:r>
            <w:r w:rsidRPr="00B36627">
              <w:rPr>
                <w:iCs/>
              </w:rPr>
              <w:t>.</w:t>
            </w:r>
          </w:p>
        </w:tc>
        <w:tc>
          <w:tcPr>
            <w:tcW w:w="2500" w:type="pct"/>
            <w:shd w:val="clear" w:color="auto" w:fill="auto"/>
            <w:tcMar>
              <w:right w:w="0" w:type="dxa"/>
            </w:tcMar>
          </w:tcPr>
          <w:p w14:paraId="25F50235" w14:textId="77777777" w:rsidR="00224569" w:rsidRPr="00A31F7D" w:rsidRDefault="00B659D8" w:rsidP="00224569">
            <w:pPr>
              <w:pStyle w:val="Brdtextmedindrag"/>
            </w:pPr>
            <w:r w:rsidRPr="00B36627">
              <w:t>Ett fondbolags egna medel får, trots vad so</w:t>
            </w:r>
            <w:r w:rsidRPr="008E1321">
              <w:t xml:space="preserve">m anges i 8 och 9 §§, inte understiga </w:t>
            </w:r>
            <w:r w:rsidRPr="008E1321">
              <w:rPr>
                <w:i/>
              </w:rPr>
              <w:t>det</w:t>
            </w:r>
            <w:r w:rsidRPr="008E1321">
              <w:t xml:space="preserve"> belopp som </w:t>
            </w:r>
            <w:r w:rsidRPr="008E1321">
              <w:rPr>
                <w:i/>
                <w:iCs/>
              </w:rPr>
              <w:t>föreskrivs i artikel 13 i</w:t>
            </w:r>
            <w:r w:rsidRPr="008E1321">
              <w:t xml:space="preserve"> </w:t>
            </w:r>
            <w:r w:rsidRPr="008E1321">
              <w:rPr>
                <w:i/>
              </w:rPr>
              <w:t>Europaparlamentets och rådets förordning (EU) 2019/2033 av den 27 november 2019 om till</w:t>
            </w:r>
            <w:r w:rsidRPr="008E1321">
              <w:rPr>
                <w:i/>
              </w:rPr>
              <w:softHyphen/>
              <w:t xml:space="preserve">synskrav för värdepappersföretag </w:t>
            </w:r>
            <w:r w:rsidRPr="008E1321">
              <w:rPr>
                <w:i/>
                <w:spacing w:val="-4"/>
              </w:rPr>
              <w:t>och om ändring av förord</w:t>
            </w:r>
            <w:r w:rsidRPr="008E1321">
              <w:rPr>
                <w:i/>
                <w:spacing w:val="-4"/>
              </w:rPr>
              <w:softHyphen/>
              <w:t>ningarna</w:t>
            </w:r>
            <w:r w:rsidRPr="00A31F7D">
              <w:rPr>
                <w:i/>
              </w:rPr>
              <w:t xml:space="preserve"> (EU) nr 1093/2010, (EU) nr 575/2013, (EU) nr 600/2014 och (EU)nr 806/2014</w:t>
            </w:r>
            <w:r w:rsidRPr="00A31F7D">
              <w:rPr>
                <w:iCs/>
              </w:rPr>
              <w:t>.</w:t>
            </w:r>
            <w:r w:rsidRPr="00A31F7D">
              <w:rPr>
                <w:i/>
              </w:rPr>
              <w:t xml:space="preserve"> </w:t>
            </w:r>
          </w:p>
        </w:tc>
      </w:tr>
      <w:tr w:rsidR="00224569" w:rsidRPr="00CB52D0" w14:paraId="04BC77CD" w14:textId="77777777" w:rsidTr="00224569">
        <w:tc>
          <w:tcPr>
            <w:tcW w:w="2500" w:type="pct"/>
            <w:shd w:val="clear" w:color="auto" w:fill="auto"/>
            <w:tcMar>
              <w:left w:w="0" w:type="dxa"/>
            </w:tcMar>
          </w:tcPr>
          <w:p w14:paraId="306E76E2" w14:textId="77777777" w:rsidR="00224569" w:rsidRPr="00CB52D0" w:rsidRDefault="00B659D8" w:rsidP="00224569">
            <w:pPr>
              <w:pStyle w:val="Brdtextmedindrag"/>
            </w:pPr>
            <w:r w:rsidRPr="00CB52D0">
              <w:rPr>
                <w:i/>
              </w:rPr>
              <w:t>Om omfattningen av fond</w:t>
            </w:r>
            <w:r w:rsidRPr="00CB52D0">
              <w:rPr>
                <w:i/>
              </w:rPr>
              <w:softHyphen/>
              <w:t>b</w:t>
            </w:r>
            <w:r w:rsidRPr="00CB52D0">
              <w:rPr>
                <w:i/>
                <w:spacing w:val="-4"/>
              </w:rPr>
              <w:t>olagets verksamhet ändrats väsent</w:t>
            </w:r>
            <w:r w:rsidRPr="00CB52D0">
              <w:rPr>
                <w:i/>
                <w:spacing w:val="-4"/>
              </w:rPr>
              <w:softHyphen/>
              <w:t>ligt</w:t>
            </w:r>
            <w:r w:rsidRPr="00CB52D0">
              <w:rPr>
                <w:i/>
              </w:rPr>
              <w:t xml:space="preserve"> sedan det föregående året eller om Finansinspektionen finner att verksamhetsplanen behöver korri</w:t>
            </w:r>
            <w:r w:rsidRPr="00CB52D0">
              <w:rPr>
                <w:i/>
              </w:rPr>
              <w:softHyphen/>
              <w:t>geras, får inspek</w:t>
            </w:r>
            <w:r w:rsidRPr="00CB52D0">
              <w:rPr>
                <w:i/>
              </w:rPr>
              <w:softHyphen/>
              <w:t>tionen besluta om ändring av kapitalkravet enligt första stycket.</w:t>
            </w:r>
          </w:p>
        </w:tc>
        <w:tc>
          <w:tcPr>
            <w:tcW w:w="2500" w:type="pct"/>
            <w:shd w:val="clear" w:color="auto" w:fill="auto"/>
            <w:tcMar>
              <w:right w:w="0" w:type="dxa"/>
            </w:tcMar>
          </w:tcPr>
          <w:p w14:paraId="18D37F04" w14:textId="77777777" w:rsidR="00224569" w:rsidRPr="00CB52D0" w:rsidRDefault="00224569" w:rsidP="00224569">
            <w:pPr>
              <w:pStyle w:val="Brdtextmedindrag"/>
            </w:pPr>
          </w:p>
        </w:tc>
      </w:tr>
    </w:tbl>
    <w:p w14:paraId="4D4CA18E" w14:textId="77777777" w:rsidR="00224569" w:rsidRPr="00BD5D70" w:rsidRDefault="00B659D8" w:rsidP="00224569">
      <w:pPr>
        <w:pStyle w:val="Brdtext"/>
        <w:spacing w:before="270"/>
        <w:jc w:val="center"/>
      </w:pPr>
      <w:r w:rsidRPr="00CB52D0">
        <w:t>11 §</w:t>
      </w:r>
      <w:r w:rsidRPr="00BD5D70">
        <w:rPr>
          <w:rStyle w:val="Fotnotsreferens"/>
        </w:rPr>
        <w:footnoteReference w:id="140"/>
      </w:r>
    </w:p>
    <w:tbl>
      <w:tblPr>
        <w:tblW w:w="5000" w:type="pct"/>
        <w:tblLook w:val="0000" w:firstRow="0" w:lastRow="0" w:firstColumn="0" w:lastColumn="0" w:noHBand="0" w:noVBand="0"/>
      </w:tblPr>
      <w:tblGrid>
        <w:gridCol w:w="2948"/>
        <w:gridCol w:w="2949"/>
      </w:tblGrid>
      <w:tr w:rsidR="00224569" w:rsidRPr="00CB52D0" w14:paraId="4BECC7BF" w14:textId="77777777" w:rsidTr="00224569">
        <w:tc>
          <w:tcPr>
            <w:tcW w:w="2500" w:type="pct"/>
            <w:shd w:val="clear" w:color="auto" w:fill="auto"/>
            <w:tcMar>
              <w:left w:w="0" w:type="dxa"/>
            </w:tcMar>
          </w:tcPr>
          <w:p w14:paraId="0FDE9344" w14:textId="77777777" w:rsidR="00224569" w:rsidRPr="008E1321" w:rsidRDefault="00B659D8" w:rsidP="00224569">
            <w:pPr>
              <w:pStyle w:val="Brdtextmedindrag"/>
            </w:pPr>
            <w:r w:rsidRPr="00B36627">
              <w:t xml:space="preserve">Bestämmelser om tillsyn på </w:t>
            </w:r>
            <w:r w:rsidRPr="00B36627">
              <w:rPr>
                <w:spacing w:val="-4"/>
              </w:rPr>
              <w:t>gruppnivå finns i artiklarna 11–24 i Europaparlamentets och rådets förordning (EU) nr 575/20</w:t>
            </w:r>
            <w:r w:rsidRPr="00B36627">
              <w:t xml:space="preserve">13 av den 26 juni 2013 om tillsynskrav för kreditinstitut </w:t>
            </w:r>
            <w:r w:rsidRPr="00B36627">
              <w:rPr>
                <w:i/>
              </w:rPr>
              <w:t>och värde</w:t>
            </w:r>
            <w:r w:rsidRPr="00B36627">
              <w:rPr>
                <w:i/>
              </w:rPr>
              <w:softHyphen/>
              <w:t>pappersföretag</w:t>
            </w:r>
            <w:r w:rsidRPr="00B36627">
              <w:t xml:space="preserve"> och om ändring av förordning (EU) nr 648/2012, i lagen (2006:531) om särskild till</w:t>
            </w:r>
            <w:r w:rsidRPr="00B36627">
              <w:softHyphen/>
              <w:t>syn över finansiella konglomerat samt i lagen (2014:968) om sär</w:t>
            </w:r>
            <w:r w:rsidRPr="00B36627">
              <w:softHyphen/>
              <w:t>skild tillsyn över kreditinstitut och värdepappersbolag.</w:t>
            </w:r>
          </w:p>
        </w:tc>
        <w:tc>
          <w:tcPr>
            <w:tcW w:w="2500" w:type="pct"/>
            <w:shd w:val="clear" w:color="auto" w:fill="auto"/>
            <w:tcMar>
              <w:right w:w="0" w:type="dxa"/>
            </w:tcMar>
          </w:tcPr>
          <w:p w14:paraId="68C44089" w14:textId="77777777" w:rsidR="00224569" w:rsidRPr="00105AC9" w:rsidRDefault="00B659D8" w:rsidP="00224569">
            <w:pPr>
              <w:pStyle w:val="Brdtextmedindrag"/>
            </w:pPr>
            <w:r w:rsidRPr="008E1321">
              <w:t xml:space="preserve">Bestämmelser om tillsyn på </w:t>
            </w:r>
            <w:r w:rsidRPr="008E1321">
              <w:rPr>
                <w:spacing w:val="-4"/>
              </w:rPr>
              <w:t>gruppnivå finns i artiklarna 11–24 i Europaparlamentets och rådets förordning (EU) nr 575/2013</w:t>
            </w:r>
            <w:r w:rsidRPr="008E1321">
              <w:t xml:space="preserve"> av den 26 juni 2013 om tillsynskrav för kreditinstitut och om ändring av förordning (EU) nr 648/2012, i lagen (2006:531) om särskild tillsyn över finan</w:t>
            </w:r>
            <w:r w:rsidRPr="008E1321">
              <w:softHyphen/>
              <w:t>siella konglomerat samt i lagen (201</w:t>
            </w:r>
            <w:r w:rsidRPr="00A31F7D">
              <w:t>4:968) om särskild tillsyn över kreditinstitut och värde</w:t>
            </w:r>
            <w:r w:rsidRPr="00A31F7D">
              <w:softHyphen/>
              <w:t xml:space="preserve">pappersbolag </w:t>
            </w:r>
            <w:r w:rsidRPr="00A31F7D">
              <w:rPr>
                <w:i/>
              </w:rPr>
              <w:t xml:space="preserve">samt i </w:t>
            </w:r>
            <w:r w:rsidRPr="00A31F7D">
              <w:rPr>
                <w:i/>
                <w:spacing w:val="-4"/>
              </w:rPr>
              <w:t>artikel 7 i Europaparlamentets och</w:t>
            </w:r>
            <w:r w:rsidRPr="00A31F7D">
              <w:rPr>
                <w:i/>
              </w:rPr>
              <w:t xml:space="preserve"> </w:t>
            </w:r>
            <w:r w:rsidRPr="00A31F7D">
              <w:rPr>
                <w:i/>
                <w:spacing w:val="-4"/>
              </w:rPr>
              <w:t>rådets för</w:t>
            </w:r>
            <w:r w:rsidRPr="00A31F7D">
              <w:rPr>
                <w:i/>
                <w:spacing w:val="-4"/>
              </w:rPr>
              <w:softHyphen/>
              <w:t>ordning (EU) 2019/2033</w:t>
            </w:r>
            <w:r w:rsidRPr="007E7C9E">
              <w:rPr>
                <w:i/>
              </w:rPr>
              <w:t xml:space="preserve"> av den 27 nove</w:t>
            </w:r>
            <w:r w:rsidRPr="00105AC9">
              <w:rPr>
                <w:i/>
              </w:rPr>
              <w:t>mber 2019 om tillsyns</w:t>
            </w:r>
            <w:r w:rsidRPr="00105AC9">
              <w:rPr>
                <w:i/>
              </w:rPr>
              <w:softHyphen/>
              <w:t xml:space="preserve">krav </w:t>
            </w:r>
            <w:r w:rsidRPr="00105AC9">
              <w:rPr>
                <w:i/>
              </w:rPr>
              <w:lastRenderedPageBreak/>
              <w:t>för värdepappersföretag och om ändring av förordningarna (EU) nr 1093/2010, (EU) nr</w:t>
            </w:r>
            <w:r w:rsidRPr="00105AC9">
              <w:t> </w:t>
            </w:r>
            <w:r w:rsidRPr="00105AC9">
              <w:rPr>
                <w:i/>
              </w:rPr>
              <w:t>575/2013, (EU) nr 600/2014 och (EU) nr 806/2014.</w:t>
            </w:r>
          </w:p>
        </w:tc>
      </w:tr>
    </w:tbl>
    <w:p w14:paraId="55B7CD84" w14:textId="77777777" w:rsidR="00224569" w:rsidRPr="00CB52D0" w:rsidRDefault="00B659D8" w:rsidP="00224569">
      <w:pPr>
        <w:pStyle w:val="Slutstreck"/>
      </w:pPr>
      <w:r w:rsidRPr="00CB52D0">
        <w:lastRenderedPageBreak/>
        <w:t>                      </w:t>
      </w:r>
    </w:p>
    <w:p w14:paraId="075426B6" w14:textId="77777777" w:rsidR="00224569" w:rsidRPr="00CB52D0" w:rsidRDefault="00B659D8" w:rsidP="00224569">
      <w:pPr>
        <w:pStyle w:val="Brdtextmedindrag"/>
      </w:pPr>
      <w:r w:rsidRPr="00CB52D0">
        <w:t>Denna lag träder i kraft den 26 juni 2021.</w:t>
      </w:r>
    </w:p>
    <w:p w14:paraId="06D63CA4" w14:textId="17EBAAAA" w:rsidR="00224569" w:rsidRDefault="00224569" w:rsidP="00224569">
      <w:pPr>
        <w:pStyle w:val="Brdtext"/>
      </w:pPr>
    </w:p>
    <w:p w14:paraId="61EF82C0" w14:textId="77777777" w:rsidR="00224569" w:rsidRDefault="00224569" w:rsidP="00224569">
      <w:pPr>
        <w:pStyle w:val="Brdtext"/>
        <w:sectPr w:rsidR="00224569" w:rsidSect="00224569">
          <w:headerReference w:type="even" r:id="rId244"/>
          <w:headerReference w:type="default" r:id="rId245"/>
          <w:footerReference w:type="even" r:id="rId246"/>
          <w:footerReference w:type="default" r:id="rId247"/>
          <w:footerReference w:type="first" r:id="rId248"/>
          <w:footnotePr>
            <w:numRestart w:val="eachSect"/>
          </w:footnotePr>
          <w:pgSz w:w="9356" w:h="13721" w:code="9"/>
          <w:pgMar w:top="794" w:right="2438" w:bottom="1191" w:left="1021" w:header="0" w:footer="709" w:gutter="0"/>
          <w:cols w:space="708"/>
          <w:docGrid w:linePitch="360"/>
        </w:sectPr>
      </w:pPr>
    </w:p>
    <w:p w14:paraId="16BCE49E" w14:textId="77777777" w:rsidR="00224569" w:rsidRPr="00B36627" w:rsidRDefault="00B659D8" w:rsidP="00224569">
      <w:pPr>
        <w:pStyle w:val="Rubrik2utannumrering"/>
        <w:spacing w:before="0"/>
      </w:pPr>
      <w:bookmarkStart w:id="496" w:name="_Toc33087151"/>
      <w:r w:rsidRPr="00BD5D70">
        <w:lastRenderedPageBreak/>
        <w:t>Förslag till lag om ändrin</w:t>
      </w:r>
      <w:r w:rsidRPr="00B36627">
        <w:t>g i lagen (2004:297) om bank- och finansieringsrörelse</w:t>
      </w:r>
      <w:bookmarkEnd w:id="496"/>
    </w:p>
    <w:p w14:paraId="679B3433" w14:textId="77777777" w:rsidR="00224569" w:rsidRPr="00B36627" w:rsidRDefault="00B659D8" w:rsidP="00224569">
      <w:pPr>
        <w:pStyle w:val="Brdtext"/>
      </w:pPr>
      <w:r w:rsidRPr="00B36627">
        <w:t>Härigenom föreskrivs i fråga om lagen (2004:297) om bank- och finansieringsrörelse att 1 kap. 5 § ska ha följande lydelse.</w:t>
      </w:r>
    </w:p>
    <w:p w14:paraId="482E6836"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78A90740" w14:textId="77777777" w:rsidTr="00224569">
        <w:tc>
          <w:tcPr>
            <w:tcW w:w="2500" w:type="pct"/>
            <w:shd w:val="clear" w:color="auto" w:fill="auto"/>
            <w:tcMar>
              <w:left w:w="0" w:type="dxa"/>
            </w:tcMar>
          </w:tcPr>
          <w:p w14:paraId="3760B7BC"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14757227" w14:textId="77777777" w:rsidR="00224569" w:rsidRPr="00B36627" w:rsidRDefault="00B659D8" w:rsidP="00224569">
            <w:pPr>
              <w:pStyle w:val="Brdtext"/>
              <w:rPr>
                <w:i/>
              </w:rPr>
            </w:pPr>
            <w:r w:rsidRPr="00B36627">
              <w:rPr>
                <w:i/>
              </w:rPr>
              <w:t>Föreslagen lydelse</w:t>
            </w:r>
          </w:p>
        </w:tc>
      </w:tr>
    </w:tbl>
    <w:p w14:paraId="07880E3A" w14:textId="77777777" w:rsidR="00224569" w:rsidRPr="00CB52D0" w:rsidRDefault="00B659D8" w:rsidP="00224569">
      <w:pPr>
        <w:pStyle w:val="Brdtext"/>
        <w:spacing w:before="270"/>
        <w:jc w:val="center"/>
        <w:rPr>
          <w:b/>
        </w:rPr>
      </w:pPr>
      <w:r w:rsidRPr="00CB52D0">
        <w:rPr>
          <w:b/>
        </w:rPr>
        <w:t>1 kap.</w:t>
      </w:r>
    </w:p>
    <w:p w14:paraId="099670CF" w14:textId="77777777" w:rsidR="00224569" w:rsidRPr="00BD5D70" w:rsidRDefault="00B659D8" w:rsidP="00224569">
      <w:pPr>
        <w:pStyle w:val="Brdtext"/>
        <w:jc w:val="center"/>
      </w:pPr>
      <w:r w:rsidRPr="00CB52D0">
        <w:t>5 §</w:t>
      </w:r>
      <w:r w:rsidRPr="00BD5D70">
        <w:rPr>
          <w:rStyle w:val="Fotnotsreferens"/>
        </w:rPr>
        <w:footnoteReference w:id="141"/>
      </w:r>
    </w:p>
    <w:p w14:paraId="6B726F57" w14:textId="77777777" w:rsidR="00224569" w:rsidRPr="00B36627" w:rsidRDefault="00B659D8" w:rsidP="00224569">
      <w:pPr>
        <w:pStyle w:val="Brdtextmedindrag"/>
      </w:pPr>
      <w:r w:rsidRPr="00B36627">
        <w:t>I denna lag betyder</w:t>
      </w:r>
    </w:p>
    <w:p w14:paraId="20265B03" w14:textId="77777777" w:rsidR="00224569" w:rsidRPr="008E1321" w:rsidRDefault="00B659D8" w:rsidP="00224569">
      <w:pPr>
        <w:pStyle w:val="Brdtextmedindrag"/>
      </w:pPr>
      <w:r w:rsidRPr="00B36627">
        <w:t>1. </w:t>
      </w:r>
      <w:r w:rsidRPr="00B36627">
        <w:rPr>
          <w:i/>
        </w:rPr>
        <w:t>anknutet företag</w:t>
      </w:r>
      <w:r w:rsidRPr="00B36627">
        <w:t>: ett svenskt eller utländskt företag vars huvud</w:t>
      </w:r>
      <w:r w:rsidRPr="00B36627">
        <w:softHyphen/>
        <w:t>sakliga verksamhet består i att äga eller förvalta fast egendom, till</w:t>
      </w:r>
      <w:r w:rsidRPr="00B36627">
        <w:softHyphen/>
        <w:t xml:space="preserve">handahålla datatjänster eller driva annan liknande verksamhet som har samband med den huvudsakliga verksamheten i ett eller flera </w:t>
      </w:r>
      <w:r w:rsidRPr="00B36627">
        <w:rPr>
          <w:spacing w:val="-4"/>
        </w:rPr>
        <w:t>kreditinstitut, värdepappersbolag eller motsvar</w:t>
      </w:r>
      <w:r w:rsidRPr="008E1321">
        <w:rPr>
          <w:spacing w:val="-4"/>
        </w:rPr>
        <w:t>ande utländska företag,</w:t>
      </w:r>
      <w:r w:rsidRPr="008E1321">
        <w:t xml:space="preserve"> </w:t>
      </w:r>
    </w:p>
    <w:p w14:paraId="7A7E460C" w14:textId="77777777" w:rsidR="00224569" w:rsidRPr="008E1321" w:rsidRDefault="00B659D8" w:rsidP="00224569">
      <w:pPr>
        <w:pStyle w:val="Brdtextmedindrag"/>
      </w:pPr>
      <w:r w:rsidRPr="008E1321">
        <w:t>2. </w:t>
      </w:r>
      <w:r w:rsidRPr="008E1321">
        <w:rPr>
          <w:i/>
        </w:rPr>
        <w:t>bank</w:t>
      </w:r>
      <w:r w:rsidRPr="008E1321">
        <w:t xml:space="preserve">: bankaktiebolag, sparbank och medlemsbank, </w:t>
      </w:r>
    </w:p>
    <w:p w14:paraId="595230E5" w14:textId="77777777" w:rsidR="00224569" w:rsidRPr="00A31F7D" w:rsidRDefault="00B659D8" w:rsidP="00224569">
      <w:pPr>
        <w:pStyle w:val="Brdtextmedindrag"/>
      </w:pPr>
      <w:r w:rsidRPr="008E1321">
        <w:t xml:space="preserve">3. </w:t>
      </w:r>
      <w:r w:rsidRPr="008E1321">
        <w:rPr>
          <w:i/>
        </w:rPr>
        <w:t>bankaktiebolag</w:t>
      </w:r>
      <w:r w:rsidRPr="008E1321">
        <w:t>: ett aktiebolag som har fått ti</w:t>
      </w:r>
      <w:r w:rsidRPr="00A31F7D">
        <w:t>llstånd att driva bankrörelse,</w:t>
      </w:r>
    </w:p>
    <w:p w14:paraId="412AA8D1" w14:textId="77777777" w:rsidR="00224569" w:rsidRPr="00105AC9" w:rsidRDefault="00B659D8" w:rsidP="00224569">
      <w:pPr>
        <w:pStyle w:val="Brdtextmedindrag"/>
      </w:pPr>
      <w:r w:rsidRPr="00A31F7D">
        <w:t>4. </w:t>
      </w:r>
      <w:r w:rsidRPr="00A31F7D">
        <w:rPr>
          <w:i/>
        </w:rPr>
        <w:t>behörig myndighet</w:t>
      </w:r>
      <w:r w:rsidRPr="00A31F7D">
        <w:t>: en utländsk myndighet som har behörighet att utöva tillsyn över utländska kre</w:t>
      </w:r>
      <w:r w:rsidRPr="007E7C9E">
        <w:t xml:space="preserve">ditinstitut, </w:t>
      </w:r>
    </w:p>
    <w:p w14:paraId="1C9B3BC9" w14:textId="77777777" w:rsidR="00224569" w:rsidRPr="00105AC9" w:rsidRDefault="00B659D8" w:rsidP="00224569">
      <w:pPr>
        <w:pStyle w:val="Brdtextmedindrag"/>
      </w:pPr>
      <w:r w:rsidRPr="00105AC9">
        <w:t>5. </w:t>
      </w:r>
      <w:r w:rsidRPr="00105AC9">
        <w:rPr>
          <w:i/>
        </w:rPr>
        <w:t>EES</w:t>
      </w:r>
      <w:r w:rsidRPr="00105AC9">
        <w:t xml:space="preserve">: Europeiska ekonomiska samarbetsområdet, </w:t>
      </w:r>
    </w:p>
    <w:p w14:paraId="0A514A0A" w14:textId="77777777" w:rsidR="00224569" w:rsidRPr="00105AC9" w:rsidRDefault="00B659D8" w:rsidP="00224569">
      <w:pPr>
        <w:pStyle w:val="Brdtextmedindrag"/>
      </w:pPr>
      <w:r w:rsidRPr="00105AC9">
        <w:t>6.</w:t>
      </w:r>
      <w:r w:rsidRPr="00105AC9">
        <w:rPr>
          <w:i/>
        </w:rPr>
        <w:t> filial</w:t>
      </w:r>
      <w:r w:rsidRPr="00105AC9">
        <w:t>: ett avdelningskontor med självständig förvaltning, varvid även ett utländskt kreditinstituts etablering av flera driftställen ska anses som en enda filial,</w:t>
      </w:r>
    </w:p>
    <w:p w14:paraId="6B922810" w14:textId="77777777" w:rsidR="00224569" w:rsidRPr="00DC3A78" w:rsidRDefault="00B659D8" w:rsidP="00224569">
      <w:pPr>
        <w:pStyle w:val="Brdtextmedindrag"/>
      </w:pPr>
      <w:r w:rsidRPr="00105AC9">
        <w:t>7. </w:t>
      </w:r>
      <w:r w:rsidRPr="00105AC9">
        <w:rPr>
          <w:i/>
        </w:rPr>
        <w:t>finansiellt institut</w:t>
      </w:r>
      <w:r w:rsidRPr="00105AC9">
        <w:t>: ett företag som inte är kreditinstitut, värde</w:t>
      </w:r>
      <w:r w:rsidRPr="00105AC9">
        <w:softHyphen/>
        <w:t>pappersbol</w:t>
      </w:r>
      <w:r w:rsidRPr="00DC3A78">
        <w:t>ag eller motsvarande utländskt företag och vars huvud</w:t>
      </w:r>
      <w:r w:rsidRPr="00DC3A78">
        <w:softHyphen/>
        <w:t>sakliga verksamhet är att</w:t>
      </w:r>
    </w:p>
    <w:p w14:paraId="6117E41F" w14:textId="77777777" w:rsidR="00224569" w:rsidRPr="007D65E5" w:rsidRDefault="00B659D8" w:rsidP="00224569">
      <w:pPr>
        <w:pStyle w:val="Brdtextmedindrag"/>
      </w:pPr>
      <w:r w:rsidRPr="00DC3A78">
        <w:t xml:space="preserve">a) förvärva eller inneha aktier eller andelar, </w:t>
      </w:r>
    </w:p>
    <w:p w14:paraId="6C977245" w14:textId="77777777" w:rsidR="00224569" w:rsidRPr="00CB52D0" w:rsidRDefault="00B659D8" w:rsidP="00224569">
      <w:pPr>
        <w:pStyle w:val="Brdtextmedindrag"/>
      </w:pPr>
      <w:r w:rsidRPr="007D65E5">
        <w:t>b) driva värdepappersrörelse utan att vara tillståndspliktigt enligt 2 kap. 1 § lagen (2007:528) om värdepappersmarkn</w:t>
      </w:r>
      <w:r w:rsidRPr="00CB52D0">
        <w:t xml:space="preserve">aden, eller </w:t>
      </w:r>
    </w:p>
    <w:p w14:paraId="0907A852" w14:textId="77777777" w:rsidR="00224569" w:rsidRPr="00CB52D0" w:rsidRDefault="00B659D8" w:rsidP="00224569">
      <w:pPr>
        <w:pStyle w:val="Brdtextmedindrag"/>
      </w:pPr>
      <w:r w:rsidRPr="00CB52D0">
        <w:t>c) driva en eller flera av de verksamheter som anges i 7 kap. 1 § andra stycket 2–10, 12 och 15 utan att vara tillståndspliktigt enligt 2 kap. 1 §,</w:t>
      </w:r>
    </w:p>
    <w:p w14:paraId="05D110F5" w14:textId="77777777" w:rsidR="00224569" w:rsidRPr="00CB52D0" w:rsidRDefault="00B659D8" w:rsidP="00224569">
      <w:pPr>
        <w:pStyle w:val="Brdtextmedindrag"/>
      </w:pPr>
      <w:r w:rsidRPr="00CB52D0">
        <w:t>8. </w:t>
      </w:r>
      <w:r w:rsidRPr="00CB52D0">
        <w:rPr>
          <w:i/>
        </w:rPr>
        <w:t>hemland</w:t>
      </w:r>
      <w:r w:rsidRPr="00CB52D0">
        <w:t>: det land där ett företag har fått tillstånd till rörelse som avses i denna lag,</w:t>
      </w:r>
    </w:p>
    <w:p w14:paraId="40843F33" w14:textId="77777777" w:rsidR="00224569" w:rsidRPr="00CB52D0" w:rsidRDefault="00B659D8" w:rsidP="00224569">
      <w:pPr>
        <w:pStyle w:val="Brdtextmedindrag"/>
      </w:pPr>
      <w:r w:rsidRPr="00CB52D0">
        <w:t>9. </w:t>
      </w:r>
      <w:r w:rsidRPr="00CB52D0">
        <w:rPr>
          <w:i/>
        </w:rPr>
        <w:t>kapitalbas</w:t>
      </w:r>
      <w:r w:rsidRPr="00CB52D0">
        <w:t>: detsamma som i artikel 72 i tillsynsförordningen,</w:t>
      </w:r>
    </w:p>
    <w:tbl>
      <w:tblPr>
        <w:tblW w:w="5000" w:type="pct"/>
        <w:tblLook w:val="0000" w:firstRow="0" w:lastRow="0" w:firstColumn="0" w:lastColumn="0" w:noHBand="0" w:noVBand="0"/>
      </w:tblPr>
      <w:tblGrid>
        <w:gridCol w:w="2948"/>
        <w:gridCol w:w="2949"/>
      </w:tblGrid>
      <w:tr w:rsidR="00224569" w:rsidRPr="00CB52D0" w14:paraId="2D9B34C7" w14:textId="77777777" w:rsidTr="00224569">
        <w:tc>
          <w:tcPr>
            <w:tcW w:w="2500" w:type="pct"/>
            <w:shd w:val="clear" w:color="auto" w:fill="auto"/>
            <w:tcMar>
              <w:left w:w="0" w:type="dxa"/>
            </w:tcMar>
          </w:tcPr>
          <w:p w14:paraId="2C796A36" w14:textId="77777777" w:rsidR="00224569" w:rsidRPr="00CB52D0" w:rsidRDefault="00B659D8" w:rsidP="00224569">
            <w:pPr>
              <w:pStyle w:val="Brdtextmedindrag"/>
            </w:pPr>
            <w:r w:rsidRPr="00CB52D0">
              <w:t>10. </w:t>
            </w:r>
            <w:r w:rsidRPr="00CB52D0">
              <w:rPr>
                <w:i/>
                <w:u w:val="single"/>
              </w:rPr>
              <w:t>kreditinstitut</w:t>
            </w:r>
            <w:r w:rsidRPr="00CB52D0">
              <w:t xml:space="preserve">: bank </w:t>
            </w:r>
            <w:r w:rsidRPr="00CB52D0">
              <w:rPr>
                <w:i/>
              </w:rPr>
              <w:t>och</w:t>
            </w:r>
            <w:r w:rsidRPr="00CB52D0">
              <w:t xml:space="preserve"> kreditmarknadsföretag,</w:t>
            </w:r>
          </w:p>
        </w:tc>
        <w:tc>
          <w:tcPr>
            <w:tcW w:w="2500" w:type="pct"/>
            <w:shd w:val="clear" w:color="auto" w:fill="auto"/>
            <w:tcMar>
              <w:right w:w="0" w:type="dxa"/>
            </w:tcMar>
          </w:tcPr>
          <w:p w14:paraId="48EC558F" w14:textId="77777777" w:rsidR="00224569" w:rsidRPr="00CB52D0" w:rsidRDefault="00B659D8" w:rsidP="00224569">
            <w:pPr>
              <w:pStyle w:val="Brdtextmedindrag"/>
            </w:pPr>
            <w:r w:rsidRPr="00CB52D0">
              <w:t>10</w:t>
            </w:r>
            <w:r w:rsidRPr="00CB52D0">
              <w:rPr>
                <w:spacing w:val="-4"/>
              </w:rPr>
              <w:t>. </w:t>
            </w:r>
            <w:r w:rsidRPr="00CB52D0">
              <w:rPr>
                <w:i/>
                <w:spacing w:val="-4"/>
                <w:u w:val="single"/>
              </w:rPr>
              <w:t>kreditinstitut</w:t>
            </w:r>
            <w:r w:rsidRPr="00CB52D0">
              <w:rPr>
                <w:spacing w:val="-4"/>
              </w:rPr>
              <w:t>: bank</w:t>
            </w:r>
            <w:r w:rsidRPr="00CB52D0">
              <w:rPr>
                <w:i/>
                <w:iCs/>
                <w:spacing w:val="-4"/>
              </w:rPr>
              <w:t>,</w:t>
            </w:r>
            <w:r w:rsidRPr="00CB52D0">
              <w:rPr>
                <w:spacing w:val="-4"/>
              </w:rPr>
              <w:t xml:space="preserve"> kredit</w:t>
            </w:r>
            <w:r w:rsidRPr="00CB52D0">
              <w:rPr>
                <w:spacing w:val="-4"/>
              </w:rPr>
              <w:softHyphen/>
              <w:t>marknadsföretag</w:t>
            </w:r>
            <w:r w:rsidRPr="00CB52D0">
              <w:t xml:space="preserve"> </w:t>
            </w:r>
            <w:r w:rsidRPr="00CB52D0">
              <w:rPr>
                <w:i/>
                <w:iCs/>
              </w:rPr>
              <w:t>och</w:t>
            </w:r>
            <w:r w:rsidRPr="00CB52D0">
              <w:t xml:space="preserve"> </w:t>
            </w:r>
            <w:r w:rsidRPr="00CB52D0">
              <w:rPr>
                <w:i/>
              </w:rPr>
              <w:t>sådant före</w:t>
            </w:r>
            <w:r w:rsidRPr="00CB52D0">
              <w:rPr>
                <w:i/>
              </w:rPr>
              <w:softHyphen/>
              <w:t xml:space="preserve">tag som avses i artikel </w:t>
            </w:r>
            <w:bookmarkStart w:id="497" w:name="_Hlk25848145"/>
            <w:r w:rsidRPr="00CB52D0">
              <w:rPr>
                <w:i/>
              </w:rPr>
              <w:t xml:space="preserve">4.1.1 b i tillsynsförordningen när det </w:t>
            </w:r>
            <w:bookmarkEnd w:id="497"/>
            <w:r w:rsidRPr="00CB52D0">
              <w:rPr>
                <w:i/>
              </w:rPr>
              <w:t>är ett svenskt aktiebolag</w:t>
            </w:r>
            <w:r w:rsidRPr="00CB52D0">
              <w:t>,</w:t>
            </w:r>
          </w:p>
        </w:tc>
      </w:tr>
      <w:tr w:rsidR="00224569" w:rsidRPr="00CB52D0" w14:paraId="1842F7FE" w14:textId="77777777" w:rsidTr="00224569">
        <w:tc>
          <w:tcPr>
            <w:tcW w:w="2500" w:type="pct"/>
            <w:shd w:val="clear" w:color="auto" w:fill="auto"/>
            <w:tcMar>
              <w:left w:w="0" w:type="dxa"/>
            </w:tcMar>
          </w:tcPr>
          <w:p w14:paraId="36448A5D" w14:textId="77777777" w:rsidR="00224569" w:rsidRPr="00CB52D0" w:rsidRDefault="00B659D8" w:rsidP="00224569">
            <w:pPr>
              <w:pStyle w:val="Brdtextmedindrag"/>
            </w:pPr>
            <w:r w:rsidRPr="00CB52D0">
              <w:t>11. </w:t>
            </w:r>
            <w:r w:rsidRPr="00CB52D0">
              <w:rPr>
                <w:i/>
                <w:u w:val="single"/>
              </w:rPr>
              <w:t>kapitaltäckningsdirektivet</w:t>
            </w:r>
            <w:r w:rsidRPr="00CB52D0">
              <w:t xml:space="preserve">: Europaparlamentets och rådets direktiv 2013/36/EU av den 26 juni 2013 om behörighet att utöva verksamhet i kreditinstitut och om tillsyn av kreditinstitut </w:t>
            </w:r>
            <w:r w:rsidRPr="00CB52D0">
              <w:rPr>
                <w:i/>
              </w:rPr>
              <w:t>och värdepappersföretag</w:t>
            </w:r>
            <w:r w:rsidRPr="00CB52D0">
              <w:t>, om änd</w:t>
            </w:r>
            <w:r w:rsidRPr="00CB52D0">
              <w:softHyphen/>
              <w:t xml:space="preserve">ring </w:t>
            </w:r>
            <w:r w:rsidRPr="00CB52D0">
              <w:lastRenderedPageBreak/>
              <w:t xml:space="preserve">av direktiv 2002/87/EG och om upphävande av </w:t>
            </w:r>
            <w:r w:rsidRPr="00CB52D0">
              <w:rPr>
                <w:i/>
              </w:rPr>
              <w:t>direktiv</w:t>
            </w:r>
            <w:r w:rsidRPr="00CB52D0">
              <w:t xml:space="preserve"> 2006/48/EG och 2006/49/EG, i </w:t>
            </w:r>
            <w:r w:rsidRPr="00CB52D0">
              <w:rPr>
                <w:spacing w:val="-4"/>
              </w:rPr>
              <w:t xml:space="preserve">lydelsen enligt </w:t>
            </w:r>
            <w:r w:rsidRPr="00CB52D0">
              <w:rPr>
                <w:i/>
                <w:spacing w:val="-4"/>
              </w:rPr>
              <w:t>Europaparlamentets</w:t>
            </w:r>
            <w:r w:rsidRPr="00CB52D0">
              <w:rPr>
                <w:i/>
              </w:rPr>
              <w:t xml:space="preserve"> och rådets</w:t>
            </w:r>
            <w:r w:rsidRPr="00CB52D0">
              <w:t xml:space="preserve"> </w:t>
            </w:r>
            <w:r w:rsidRPr="00CB52D0">
              <w:rPr>
                <w:i/>
              </w:rPr>
              <w:t>direktiv 2014/59/EU</w:t>
            </w:r>
            <w:r w:rsidRPr="00CB52D0">
              <w:t>,</w:t>
            </w:r>
          </w:p>
        </w:tc>
        <w:tc>
          <w:tcPr>
            <w:tcW w:w="2500" w:type="pct"/>
            <w:shd w:val="clear" w:color="auto" w:fill="auto"/>
            <w:tcMar>
              <w:right w:w="0" w:type="dxa"/>
            </w:tcMar>
          </w:tcPr>
          <w:p w14:paraId="7E7CE3FA" w14:textId="77777777" w:rsidR="00224569" w:rsidRPr="00CB52D0" w:rsidRDefault="00B659D8" w:rsidP="00224569">
            <w:pPr>
              <w:pStyle w:val="Brdtextmedindrag"/>
            </w:pPr>
            <w:r w:rsidRPr="00CB52D0">
              <w:lastRenderedPageBreak/>
              <w:t>11. </w:t>
            </w:r>
            <w:r w:rsidRPr="00CB52D0">
              <w:rPr>
                <w:i/>
                <w:u w:val="single"/>
              </w:rPr>
              <w:t>kapitaltäckningsdirektivet</w:t>
            </w:r>
            <w:r w:rsidRPr="00CB52D0">
              <w:t xml:space="preserve">: Europaparlamentets och rådets direktiv 2013/36/EU av den 26 juni 2013 om behörighet att utöva verksamhet i kreditinstitut och om tillsyn av kreditinstitut, om ändring av direktiv </w:t>
            </w:r>
            <w:r w:rsidRPr="00CB52D0">
              <w:rPr>
                <w:spacing w:val="-4"/>
              </w:rPr>
              <w:t>2002/87/EG och om upp</w:t>
            </w:r>
            <w:r w:rsidRPr="00CB52D0">
              <w:rPr>
                <w:spacing w:val="-4"/>
              </w:rPr>
              <w:softHyphen/>
            </w:r>
            <w:r w:rsidRPr="00CB52D0">
              <w:rPr>
                <w:spacing w:val="-4"/>
              </w:rPr>
              <w:lastRenderedPageBreak/>
              <w:t>hävande</w:t>
            </w:r>
            <w:r w:rsidRPr="00CB52D0">
              <w:t xml:space="preserve"> av </w:t>
            </w:r>
            <w:r w:rsidRPr="00CB52D0">
              <w:rPr>
                <w:i/>
              </w:rPr>
              <w:t>direktiven</w:t>
            </w:r>
            <w:r w:rsidRPr="00CB52D0">
              <w:t xml:space="preserve"> 2006/48/EG och 2006/49/EG, i lydelsen enligt </w:t>
            </w:r>
            <w:r w:rsidRPr="00CB52D0">
              <w:rPr>
                <w:i/>
              </w:rPr>
              <w:t>Europaparlamentets och rådets</w:t>
            </w:r>
            <w:r w:rsidRPr="00CB52D0">
              <w:t xml:space="preserve"> </w:t>
            </w:r>
            <w:r w:rsidRPr="00CB52D0">
              <w:rPr>
                <w:i/>
              </w:rPr>
              <w:t>direktiv (EU) 2019/2034</w:t>
            </w:r>
            <w:r w:rsidRPr="00CB52D0">
              <w:t>,</w:t>
            </w:r>
          </w:p>
        </w:tc>
      </w:tr>
    </w:tbl>
    <w:p w14:paraId="5C307CA6" w14:textId="77777777" w:rsidR="00224569" w:rsidRPr="00CB52D0" w:rsidRDefault="00B659D8" w:rsidP="00224569">
      <w:pPr>
        <w:pStyle w:val="Brdtextmedindrag"/>
      </w:pPr>
      <w:r w:rsidRPr="00CB52D0">
        <w:lastRenderedPageBreak/>
        <w:t>12. </w:t>
      </w:r>
      <w:r w:rsidRPr="00CB52D0">
        <w:rPr>
          <w:i/>
        </w:rPr>
        <w:t>kreditmarknadsbolag</w:t>
      </w:r>
      <w:r w:rsidRPr="00CB52D0">
        <w:t xml:space="preserve">: ett aktiebolag som har fått tillstånd att driva finansieringsrörelse, </w:t>
      </w:r>
    </w:p>
    <w:p w14:paraId="4B2AE10B" w14:textId="77777777" w:rsidR="00224569" w:rsidRPr="00CB52D0" w:rsidRDefault="00B659D8" w:rsidP="00224569">
      <w:pPr>
        <w:pStyle w:val="Brdtextmedindrag"/>
      </w:pPr>
      <w:r w:rsidRPr="00CB52D0">
        <w:t>13. </w:t>
      </w:r>
      <w:r w:rsidRPr="00CB52D0">
        <w:rPr>
          <w:i/>
        </w:rPr>
        <w:t>kreditmarknadsförening</w:t>
      </w:r>
      <w:r w:rsidRPr="00CB52D0">
        <w:t xml:space="preserve">: en ekonomisk förening som har fått tillstånd att driva finansieringsrörelse, </w:t>
      </w:r>
    </w:p>
    <w:p w14:paraId="47083CAF" w14:textId="77777777" w:rsidR="00224569" w:rsidRPr="00CB52D0" w:rsidRDefault="00B659D8" w:rsidP="00224569">
      <w:pPr>
        <w:pStyle w:val="Brdtextmedindrag"/>
      </w:pPr>
      <w:r w:rsidRPr="00CB52D0">
        <w:t>14. </w:t>
      </w:r>
      <w:r w:rsidRPr="00CB52D0">
        <w:rPr>
          <w:i/>
        </w:rPr>
        <w:t>kreditmarknadsföretag</w:t>
      </w:r>
      <w:r w:rsidRPr="00CB52D0">
        <w:t>: kreditmarknadsbolag och kredit</w:t>
      </w:r>
      <w:r w:rsidRPr="00CB52D0">
        <w:softHyphen/>
        <w:t>mark</w:t>
      </w:r>
      <w:r w:rsidRPr="00CB52D0">
        <w:softHyphen/>
        <w:t>nadsförening,</w:t>
      </w:r>
    </w:p>
    <w:p w14:paraId="220CEFAD" w14:textId="77777777" w:rsidR="00224569" w:rsidRPr="00CB52D0" w:rsidRDefault="00B659D8" w:rsidP="00224569">
      <w:pPr>
        <w:pStyle w:val="Brdtextmedindrag"/>
      </w:pPr>
      <w:r w:rsidRPr="00CB52D0">
        <w:t>15. </w:t>
      </w:r>
      <w:r w:rsidRPr="00CB52D0">
        <w:rPr>
          <w:i/>
        </w:rPr>
        <w:t>kvalificerat innehav</w:t>
      </w:r>
      <w:r w:rsidRPr="00CB52D0">
        <w:t>: ett direkt eller indirekt ägande i ett företag, om innehavet beräknat på det sätt som anges i 5 a § repre</w:t>
      </w:r>
      <w:r w:rsidRPr="00CB52D0">
        <w:softHyphen/>
        <w:t xml:space="preserve">senterar tio procent eller mer av kapitalet eller av samtliga röster eller </w:t>
      </w:r>
      <w:r w:rsidRPr="00CB52D0">
        <w:rPr>
          <w:spacing w:val="-4"/>
        </w:rPr>
        <w:t>annars möjliggör ett väsentligt inflytande över ledningen av företaget,</w:t>
      </w:r>
      <w:r w:rsidRPr="00CB52D0">
        <w:t xml:space="preserve"> </w:t>
      </w:r>
    </w:p>
    <w:p w14:paraId="65537B1D" w14:textId="77777777" w:rsidR="00224569" w:rsidRPr="00CB52D0" w:rsidRDefault="00B659D8" w:rsidP="00224569">
      <w:pPr>
        <w:pStyle w:val="Brdtextmedindrag"/>
      </w:pPr>
      <w:r w:rsidRPr="00CB52D0">
        <w:t>16. </w:t>
      </w:r>
      <w:r w:rsidRPr="00CB52D0">
        <w:rPr>
          <w:i/>
        </w:rPr>
        <w:t>medlemsbank</w:t>
      </w:r>
      <w:r w:rsidRPr="00CB52D0">
        <w:t>: en ekonomisk förening som avses i lagen (1995:1570) om medlemsbanker,</w:t>
      </w:r>
    </w:p>
    <w:p w14:paraId="4EA6FB60" w14:textId="77777777" w:rsidR="00224569" w:rsidRPr="00CB52D0" w:rsidRDefault="00B659D8" w:rsidP="00224569">
      <w:pPr>
        <w:pStyle w:val="Brdtextmedindrag"/>
      </w:pPr>
      <w:r w:rsidRPr="00CB52D0">
        <w:t>17. </w:t>
      </w:r>
      <w:r w:rsidRPr="00CB52D0">
        <w:rPr>
          <w:i/>
        </w:rPr>
        <w:t>sparbank</w:t>
      </w:r>
      <w:r w:rsidRPr="00CB52D0">
        <w:t>: ett företag som avses i sparbankslagen (1987:619),</w:t>
      </w:r>
    </w:p>
    <w:p w14:paraId="770664AB" w14:textId="77777777" w:rsidR="00224569" w:rsidRPr="00CB52D0" w:rsidRDefault="00B659D8" w:rsidP="00224569">
      <w:pPr>
        <w:pStyle w:val="Brdtextmedindrag"/>
      </w:pPr>
      <w:r w:rsidRPr="00CB52D0">
        <w:t>18. </w:t>
      </w:r>
      <w:r w:rsidRPr="00CB52D0">
        <w:rPr>
          <w:i/>
        </w:rPr>
        <w:t>startkapital</w:t>
      </w:r>
      <w:r w:rsidRPr="00CB52D0">
        <w:t>: det kapital som för kreditinstitut avses i arti</w:t>
      </w:r>
      <w:r w:rsidRPr="00CB52D0">
        <w:softHyphen/>
        <w:t>kel 4.51 i tillsynsförordningen,</w:t>
      </w:r>
    </w:p>
    <w:p w14:paraId="4B50E94F" w14:textId="77777777" w:rsidR="00224569" w:rsidRPr="00CB52D0" w:rsidRDefault="00B659D8" w:rsidP="00224569">
      <w:pPr>
        <w:pStyle w:val="Brdtextmedindrag"/>
      </w:pPr>
      <w:r w:rsidRPr="00CB52D0">
        <w:t>19. </w:t>
      </w:r>
      <w:r w:rsidRPr="00CB52D0">
        <w:rPr>
          <w:i/>
        </w:rPr>
        <w:t>utländskt bankföretag</w:t>
      </w:r>
      <w:r w:rsidRPr="00CB52D0">
        <w:t>: ett utländskt företag som i hemlandet har tillstånd att driva bankrörelse,</w:t>
      </w:r>
    </w:p>
    <w:p w14:paraId="7A1358D5" w14:textId="77777777" w:rsidR="00224569" w:rsidRPr="00CB52D0" w:rsidRDefault="00B659D8" w:rsidP="00224569">
      <w:pPr>
        <w:pStyle w:val="Brdtextmedindrag"/>
      </w:pPr>
      <w:r w:rsidRPr="00CB52D0">
        <w:t>20. </w:t>
      </w:r>
      <w:r w:rsidRPr="00CB52D0">
        <w:rPr>
          <w:i/>
        </w:rPr>
        <w:t>utländskt kreditföretag</w:t>
      </w:r>
      <w:r w:rsidRPr="00CB52D0">
        <w:t>: ett utländskt företag som i hemlandet har tillstånd att driva finansieringsrörelse,</w:t>
      </w:r>
    </w:p>
    <w:p w14:paraId="5343DB1D" w14:textId="77777777" w:rsidR="00224569" w:rsidRPr="00CB52D0" w:rsidRDefault="00B659D8" w:rsidP="00224569">
      <w:pPr>
        <w:pStyle w:val="Brdtextmedindrag"/>
      </w:pPr>
      <w:r w:rsidRPr="00CB52D0">
        <w:t>21. </w:t>
      </w:r>
      <w:r w:rsidRPr="00CB52D0">
        <w:rPr>
          <w:i/>
        </w:rPr>
        <w:t>utländskt kreditinstitut</w:t>
      </w:r>
      <w:r w:rsidRPr="00CB52D0">
        <w:t>: ett utländskt bankföretag och ett utländskt kreditföretag,</w:t>
      </w:r>
    </w:p>
    <w:p w14:paraId="6D39CB90" w14:textId="77777777" w:rsidR="00224569" w:rsidRPr="00CB52D0" w:rsidRDefault="00B659D8" w:rsidP="00224569">
      <w:pPr>
        <w:pStyle w:val="Brdtextmedindrag"/>
      </w:pPr>
      <w:r w:rsidRPr="00CB52D0">
        <w:t>22. </w:t>
      </w:r>
      <w:r w:rsidRPr="00CB52D0">
        <w:rPr>
          <w:i/>
        </w:rPr>
        <w:t>betydande filial</w:t>
      </w:r>
      <w:r w:rsidRPr="00CB52D0">
        <w:t>: en filial som är betydande enligt artikel 51.1 i kapitaltäckningsdirektivet,</w:t>
      </w:r>
    </w:p>
    <w:p w14:paraId="5D433FF5" w14:textId="77777777" w:rsidR="00224569" w:rsidRPr="00CB52D0" w:rsidRDefault="00B659D8" w:rsidP="00224569">
      <w:pPr>
        <w:pStyle w:val="Brdtextmedindrag"/>
      </w:pPr>
      <w:r w:rsidRPr="00CB52D0">
        <w:t>23. </w:t>
      </w:r>
      <w:r w:rsidRPr="00CB52D0">
        <w:rPr>
          <w:i/>
        </w:rPr>
        <w:t>blandat finansiellt holdingföretag</w:t>
      </w:r>
      <w:r w:rsidRPr="00CB52D0">
        <w:t>: ett holdingföretag enligt artikel 4.1.21 i tillsynsförordningen,</w:t>
      </w:r>
    </w:p>
    <w:p w14:paraId="77F98287" w14:textId="77777777" w:rsidR="00224569" w:rsidRPr="00CB52D0" w:rsidRDefault="00B659D8" w:rsidP="00224569">
      <w:pPr>
        <w:pStyle w:val="Brdtextmedindrag"/>
      </w:pPr>
      <w:r w:rsidRPr="00CB52D0">
        <w:t>24. </w:t>
      </w:r>
      <w:r w:rsidRPr="00CB52D0">
        <w:rPr>
          <w:i/>
        </w:rPr>
        <w:t>blandat finansiellt moderholdingföretag inom EES</w:t>
      </w:r>
      <w:r w:rsidRPr="00CB52D0">
        <w:t xml:space="preserve">: ett inom EES etablerat blandat finansiellt holdingföretag som inte självt är ett dotterföretag till ett </w:t>
      </w:r>
    </w:p>
    <w:p w14:paraId="3A115DCB" w14:textId="77777777" w:rsidR="00224569" w:rsidRPr="00CB52D0" w:rsidRDefault="00B659D8" w:rsidP="00224569">
      <w:pPr>
        <w:pStyle w:val="Brdtextmedindrag"/>
      </w:pPr>
      <w:r w:rsidRPr="00CB52D0">
        <w:t xml:space="preserve">a) kreditinstitut, värdepappersbolag eller EES-institut, eller </w:t>
      </w:r>
    </w:p>
    <w:p w14:paraId="47480C30" w14:textId="77777777" w:rsidR="00224569" w:rsidRPr="00CB52D0" w:rsidRDefault="00B659D8" w:rsidP="00224569">
      <w:pPr>
        <w:pStyle w:val="Brdtextmedindrag"/>
      </w:pPr>
      <w:r w:rsidRPr="00CB52D0">
        <w:t>b) annat blandat finansiellt holdingföretag eller ett finansiellt holdingföretag som är etablerat i något land inom EES,</w:t>
      </w:r>
    </w:p>
    <w:p w14:paraId="3208664E" w14:textId="77777777" w:rsidR="00224569" w:rsidRPr="00CB52D0" w:rsidRDefault="00B659D8" w:rsidP="00224569">
      <w:pPr>
        <w:pStyle w:val="Brdtextmedindrag"/>
      </w:pPr>
      <w:r w:rsidRPr="00CB52D0">
        <w:t>25. </w:t>
      </w:r>
      <w:r w:rsidRPr="00CB52D0">
        <w:rPr>
          <w:i/>
        </w:rPr>
        <w:t>EES-institut</w:t>
      </w:r>
      <w:r w:rsidRPr="00CB52D0">
        <w:t>: ett utländskt kreditinstitut eller ett utländskt värdepappersföretag som är hemmahörande i något annat land inom EES än Sverige,</w:t>
      </w:r>
    </w:p>
    <w:p w14:paraId="07498226" w14:textId="77777777" w:rsidR="00224569" w:rsidRPr="00CB52D0" w:rsidRDefault="00B659D8" w:rsidP="00224569">
      <w:pPr>
        <w:pStyle w:val="Brdtextmedindrag"/>
      </w:pPr>
      <w:r w:rsidRPr="00CB52D0">
        <w:t>26. </w:t>
      </w:r>
      <w:r w:rsidRPr="00CB52D0">
        <w:rPr>
          <w:i/>
          <w:spacing w:val="-4"/>
        </w:rPr>
        <w:t>finansiellt holdingföretag</w:t>
      </w:r>
      <w:r w:rsidRPr="00CB52D0">
        <w:rPr>
          <w:spacing w:val="-4"/>
        </w:rPr>
        <w:t>: ett holdingföretag enligt artikel 4.1.20</w:t>
      </w:r>
      <w:r w:rsidRPr="00CB52D0">
        <w:t xml:space="preserve"> i tillsynsförordningen,</w:t>
      </w:r>
    </w:p>
    <w:p w14:paraId="2A12AE0B" w14:textId="77777777" w:rsidR="00224569" w:rsidRPr="00CB52D0" w:rsidRDefault="00B659D8" w:rsidP="00224569">
      <w:pPr>
        <w:pStyle w:val="Brdtextmedindrag"/>
      </w:pPr>
      <w:r w:rsidRPr="00CB52D0">
        <w:rPr>
          <w:spacing w:val="-4"/>
        </w:rPr>
        <w:t>27. </w:t>
      </w:r>
      <w:r w:rsidRPr="00CB52D0">
        <w:rPr>
          <w:i/>
          <w:spacing w:val="-4"/>
        </w:rPr>
        <w:t>finansiellt moderholdingföretag inom EES</w:t>
      </w:r>
      <w:r w:rsidRPr="00CB52D0">
        <w:rPr>
          <w:spacing w:val="-4"/>
        </w:rPr>
        <w:t>: ett inom EES etable</w:t>
      </w:r>
      <w:r w:rsidRPr="00CB52D0">
        <w:rPr>
          <w:spacing w:val="-4"/>
        </w:rPr>
        <w:softHyphen/>
        <w:t>rat</w:t>
      </w:r>
      <w:r w:rsidRPr="00CB52D0">
        <w:t xml:space="preserve"> finansiellt holdingföretag som inte självt är ett dotter</w:t>
      </w:r>
      <w:r w:rsidRPr="00CB52D0">
        <w:softHyphen/>
        <w:t xml:space="preserve">företag till ett </w:t>
      </w:r>
    </w:p>
    <w:p w14:paraId="29ABA55A" w14:textId="77777777" w:rsidR="00224569" w:rsidRPr="00CB52D0" w:rsidRDefault="00B659D8" w:rsidP="00224569">
      <w:pPr>
        <w:pStyle w:val="Brdtextmedindrag"/>
      </w:pPr>
      <w:r w:rsidRPr="00CB52D0">
        <w:t xml:space="preserve">a) kreditinstitut, värdepappersbolag eller EES-institut, eller </w:t>
      </w:r>
    </w:p>
    <w:p w14:paraId="38F340DE" w14:textId="77777777" w:rsidR="00224569" w:rsidRPr="00CB52D0" w:rsidRDefault="00B659D8" w:rsidP="00224569">
      <w:pPr>
        <w:pStyle w:val="Brdtextmedindrag"/>
      </w:pPr>
      <w:r w:rsidRPr="00CB52D0">
        <w:t>b) annat finansiellt holdingföretag eller ett blandat finansiellt holdingföretag som är etablerat i något land inom EES,</w:t>
      </w:r>
    </w:p>
    <w:p w14:paraId="670C4FF3" w14:textId="77777777" w:rsidR="00224569" w:rsidRPr="00CB52D0" w:rsidRDefault="00B659D8" w:rsidP="00224569">
      <w:pPr>
        <w:pStyle w:val="Brdtextmedindrag"/>
      </w:pPr>
      <w:r w:rsidRPr="00CB52D0">
        <w:t>28. </w:t>
      </w:r>
      <w:r w:rsidRPr="00CB52D0">
        <w:rPr>
          <w:i/>
        </w:rPr>
        <w:t>holdingföretag med blandad verksamhet</w:t>
      </w:r>
      <w:r w:rsidRPr="00CB52D0">
        <w:t>: holdingföretag enligt artikel 4.1.22 i tillsynsförordningen,</w:t>
      </w:r>
    </w:p>
    <w:p w14:paraId="5E640C2B" w14:textId="77777777" w:rsidR="00224569" w:rsidRPr="00CB52D0" w:rsidRDefault="00B659D8" w:rsidP="00224569">
      <w:pPr>
        <w:pStyle w:val="Brdtextmedindrag"/>
      </w:pPr>
      <w:r w:rsidRPr="00CB52D0">
        <w:t>29. </w:t>
      </w:r>
      <w:r w:rsidRPr="00CB52D0">
        <w:rPr>
          <w:i/>
        </w:rPr>
        <w:t>koncern</w:t>
      </w:r>
      <w:r w:rsidRPr="00CB52D0">
        <w:t xml:space="preserve">: </w:t>
      </w:r>
    </w:p>
    <w:p w14:paraId="3F33C73B" w14:textId="77777777" w:rsidR="00224569" w:rsidRPr="00CB52D0" w:rsidRDefault="00B659D8" w:rsidP="00224569">
      <w:pPr>
        <w:pStyle w:val="Brdtextmedindrag"/>
      </w:pPr>
      <w:r w:rsidRPr="00CB52D0">
        <w:t>a) i 6 a, 6 b och 15 b kap., detsamma som i 2 kap. 1 § lagen (2015:1016) om resolution,</w:t>
      </w:r>
    </w:p>
    <w:p w14:paraId="406EF4B5" w14:textId="77777777" w:rsidR="00224569" w:rsidRPr="00B36627" w:rsidRDefault="00B659D8" w:rsidP="00224569">
      <w:pPr>
        <w:pStyle w:val="Brdtextmedindrag"/>
      </w:pPr>
      <w:r w:rsidRPr="00DC3A78">
        <w:lastRenderedPageBreak/>
        <w:t>b) i övriga kapitel, detsamma som i 1 kap. 11 och 12 §§ aktie</w:t>
      </w:r>
      <w:r w:rsidRPr="00DC3A78">
        <w:softHyphen/>
        <w:t>bolagslagen (2005:551), varvid det som sägs om moderbolag till</w:t>
      </w:r>
      <w:r w:rsidRPr="00DC3A78">
        <w:softHyphen/>
        <w:t>ämpas</w:t>
      </w:r>
      <w:r w:rsidRPr="00BD5D70">
        <w:t xml:space="preserve"> även på a</w:t>
      </w:r>
      <w:r w:rsidRPr="00B36627">
        <w:t>ndra juridiska personer än aktiebolag,</w:t>
      </w:r>
    </w:p>
    <w:p w14:paraId="7BAE8829" w14:textId="77777777" w:rsidR="00224569" w:rsidRPr="008E1321" w:rsidRDefault="00B659D8" w:rsidP="00224569">
      <w:pPr>
        <w:pStyle w:val="Brdtextmedindrag"/>
      </w:pPr>
      <w:r w:rsidRPr="00B36627">
        <w:t>30</w:t>
      </w:r>
      <w:r w:rsidRPr="00B36627">
        <w:rPr>
          <w:spacing w:val="-4"/>
        </w:rPr>
        <w:t>. </w:t>
      </w:r>
      <w:r w:rsidRPr="00B36627">
        <w:rPr>
          <w:i/>
          <w:spacing w:val="-4"/>
        </w:rPr>
        <w:t>koncernåterhämtningsplan</w:t>
      </w:r>
      <w:r w:rsidRPr="00B36627">
        <w:rPr>
          <w:spacing w:val="-4"/>
        </w:rPr>
        <w:t>: en plan som upprättas av ett moder</w:t>
      </w:r>
      <w:r w:rsidRPr="00B36627">
        <w:rPr>
          <w:spacing w:val="-4"/>
        </w:rPr>
        <w:softHyphen/>
        <w:t>företag</w:t>
      </w:r>
      <w:r w:rsidRPr="00B36627">
        <w:t xml:space="preserve"> inom EES i syfte att identifiera åtgärder som de företag i en koncern som omfattas av gruppbaserad tillsyn avser att vidta för att bevara eller återställa</w:t>
      </w:r>
      <w:r w:rsidRPr="008E1321">
        <w:t xml:space="preserve"> koncernens eller ett i koncernen ingående kreditinstituts eller utländskt kreditinstituts finansiella ställning och </w:t>
      </w:r>
      <w:r w:rsidRPr="008E1321">
        <w:rPr>
          <w:spacing w:val="-4"/>
        </w:rPr>
        <w:t>livskraft efter en betydande försämring av den finan</w:t>
      </w:r>
      <w:r w:rsidRPr="008E1321">
        <w:rPr>
          <w:spacing w:val="-4"/>
        </w:rPr>
        <w:softHyphen/>
        <w:t>siella situationen,</w:t>
      </w:r>
    </w:p>
    <w:p w14:paraId="71AA86E0" w14:textId="77777777" w:rsidR="00224569" w:rsidRPr="00105AC9" w:rsidRDefault="00B659D8" w:rsidP="00224569">
      <w:pPr>
        <w:pStyle w:val="Brdtextmedindrag"/>
      </w:pPr>
      <w:r w:rsidRPr="008E1321">
        <w:rPr>
          <w:spacing w:val="-4"/>
        </w:rPr>
        <w:t>31. </w:t>
      </w:r>
      <w:r w:rsidRPr="008E1321">
        <w:rPr>
          <w:i/>
          <w:spacing w:val="-4"/>
        </w:rPr>
        <w:t>krishanteringsdirektivet</w:t>
      </w:r>
      <w:r w:rsidRPr="008E1321">
        <w:rPr>
          <w:spacing w:val="-4"/>
        </w:rPr>
        <w:t>: Europaparlamentets och rådets direk</w:t>
      </w:r>
      <w:r w:rsidRPr="008E1321">
        <w:rPr>
          <w:spacing w:val="-4"/>
        </w:rPr>
        <w:softHyphen/>
        <w:t>tiv</w:t>
      </w:r>
      <w:r w:rsidRPr="00A31F7D">
        <w:t xml:space="preserve"> 2014/59/EU av den 15 maj 2014 om inrättande av en ram för åter</w:t>
      </w:r>
      <w:r w:rsidRPr="00A31F7D">
        <w:softHyphen/>
        <w:t>hämtning och resolution av kreditinstitut och värde</w:t>
      </w:r>
      <w:r w:rsidRPr="00A31F7D">
        <w:softHyphen/>
        <w:t>pappers</w:t>
      </w:r>
      <w:r w:rsidRPr="00A31F7D">
        <w:softHyphen/>
        <w:t xml:space="preserve">företag och om ändring av rådets direktiv 82/891/EEG och </w:t>
      </w:r>
      <w:r w:rsidRPr="00A31F7D">
        <w:rPr>
          <w:spacing w:val="-4"/>
        </w:rPr>
        <w:t>Europa</w:t>
      </w:r>
      <w:r w:rsidRPr="00A31F7D">
        <w:rPr>
          <w:spacing w:val="-4"/>
        </w:rPr>
        <w:softHyphen/>
        <w:t>parla</w:t>
      </w:r>
      <w:r w:rsidRPr="00A31F7D">
        <w:rPr>
          <w:spacing w:val="-4"/>
        </w:rPr>
        <w:softHyphen/>
        <w:t>mentets och rådets direktiv 2001/24/EG, 2002/4</w:t>
      </w:r>
      <w:r w:rsidRPr="007E7C9E">
        <w:rPr>
          <w:spacing w:val="-4"/>
        </w:rPr>
        <w:t>7/E</w:t>
      </w:r>
      <w:r w:rsidRPr="00105AC9">
        <w:rPr>
          <w:spacing w:val="-4"/>
        </w:rPr>
        <w:t>G, 2004/25/EG</w:t>
      </w:r>
      <w:r w:rsidRPr="00105AC9">
        <w:t xml:space="preserve">, </w:t>
      </w:r>
      <w:r w:rsidRPr="00105AC9">
        <w:rPr>
          <w:spacing w:val="-5"/>
        </w:rPr>
        <w:t>2005/56/EG, 2007/36/EG, 2011/35/EU, 2012/30/EU och 2013/36/EU samt Europaparlamentets och rådets förordningar (EU) nr 1093/2010</w:t>
      </w:r>
      <w:r w:rsidRPr="00105AC9">
        <w:t xml:space="preserve"> och (EU) nr 648/2012, i den ursprungliga lydelsen,</w:t>
      </w:r>
    </w:p>
    <w:p w14:paraId="3605347D" w14:textId="77777777" w:rsidR="00224569" w:rsidRPr="00105AC9" w:rsidRDefault="00B659D8" w:rsidP="00224569">
      <w:pPr>
        <w:pStyle w:val="Brdtextmedindrag"/>
      </w:pPr>
      <w:r w:rsidRPr="00105AC9">
        <w:t>3</w:t>
      </w:r>
      <w:r w:rsidRPr="00105AC9">
        <w:rPr>
          <w:spacing w:val="-4"/>
        </w:rPr>
        <w:t>2. </w:t>
      </w:r>
      <w:r w:rsidRPr="00105AC9">
        <w:rPr>
          <w:i/>
          <w:spacing w:val="-4"/>
        </w:rPr>
        <w:t>moderföretag inom EES</w:t>
      </w:r>
      <w:r w:rsidRPr="00105AC9">
        <w:rPr>
          <w:spacing w:val="-4"/>
        </w:rPr>
        <w:t>: ett moderinstitut inom EES, ett finan</w:t>
      </w:r>
      <w:r w:rsidRPr="00105AC9">
        <w:rPr>
          <w:spacing w:val="-4"/>
        </w:rPr>
        <w:softHyphen/>
        <w:t>siellt</w:t>
      </w:r>
      <w:r w:rsidRPr="00105AC9">
        <w:t xml:space="preserve"> moderholdingföretag inom EES eller ett blandat finan</w:t>
      </w:r>
      <w:r w:rsidRPr="00105AC9">
        <w:softHyphen/>
        <w:t>siellt moderholdingföretag inom EES,</w:t>
      </w:r>
    </w:p>
    <w:p w14:paraId="00BB75A8" w14:textId="77777777" w:rsidR="00224569" w:rsidRPr="007D65E5" w:rsidRDefault="00B659D8" w:rsidP="00224569">
      <w:pPr>
        <w:pStyle w:val="Brdtextmedindrag"/>
      </w:pPr>
      <w:r w:rsidRPr="00DC3A78">
        <w:t>33. </w:t>
      </w:r>
      <w:r w:rsidRPr="00DC3A78">
        <w:rPr>
          <w:i/>
        </w:rPr>
        <w:t>moderinstitut inom EES</w:t>
      </w:r>
      <w:r w:rsidRPr="00DC3A78">
        <w:t>: ett kreditinstitut, värdepappersbolag eller EES-institut som är ett moderföretag oc</w:t>
      </w:r>
      <w:r w:rsidRPr="007D65E5">
        <w:t xml:space="preserve">h som inte självt är ett dotterföretag till ett </w:t>
      </w:r>
    </w:p>
    <w:p w14:paraId="329D6421" w14:textId="77777777" w:rsidR="00224569" w:rsidRPr="00CB52D0" w:rsidRDefault="00B659D8" w:rsidP="00224569">
      <w:pPr>
        <w:pStyle w:val="Brdtextmedindrag"/>
      </w:pPr>
      <w:r w:rsidRPr="007D65E5">
        <w:t>a) annat kreditinstitut, värdepappersbolag eller EES-institut, eller</w:t>
      </w:r>
    </w:p>
    <w:p w14:paraId="5B17255F" w14:textId="77777777" w:rsidR="00224569" w:rsidRPr="00CB52D0" w:rsidRDefault="00B659D8" w:rsidP="00224569">
      <w:pPr>
        <w:pStyle w:val="Brdtextmedindrag"/>
      </w:pPr>
      <w:r w:rsidRPr="00CB52D0">
        <w:t>b) finansiellt holdingföretag eller ett blandat finansiellt holding</w:t>
      </w:r>
      <w:r w:rsidRPr="00CB52D0">
        <w:softHyphen/>
        <w:t>företag som är etablerat i något land inom EES,</w:t>
      </w:r>
    </w:p>
    <w:p w14:paraId="22019B9F" w14:textId="77777777" w:rsidR="00224569" w:rsidRPr="00CB52D0" w:rsidRDefault="00B659D8" w:rsidP="00224569">
      <w:pPr>
        <w:pStyle w:val="Brdtextmedindrag"/>
      </w:pPr>
      <w:r w:rsidRPr="00CB52D0">
        <w:t>34. </w:t>
      </w:r>
      <w:r w:rsidRPr="00CB52D0">
        <w:rPr>
          <w:i/>
        </w:rPr>
        <w:t>samordnande tillsynsmyndighet</w:t>
      </w:r>
      <w:r w:rsidRPr="00CB52D0">
        <w:t>: en behörig myndighet som ansvarar för att utöva gruppbaserad tillsyn av moderinstitut inom EES och av institut som kontrolleras av finansiella moderholding</w:t>
      </w:r>
      <w:r w:rsidRPr="00CB52D0">
        <w:softHyphen/>
        <w:t>företag inom EES eller blandade finansiella moderholdingföretag inom EES,</w:t>
      </w:r>
    </w:p>
    <w:tbl>
      <w:tblPr>
        <w:tblW w:w="5000" w:type="pct"/>
        <w:tblLook w:val="0000" w:firstRow="0" w:lastRow="0" w:firstColumn="0" w:lastColumn="0" w:noHBand="0" w:noVBand="0"/>
      </w:tblPr>
      <w:tblGrid>
        <w:gridCol w:w="2948"/>
        <w:gridCol w:w="2949"/>
      </w:tblGrid>
      <w:tr w:rsidR="00224569" w:rsidRPr="00CB52D0" w14:paraId="7E20BA42" w14:textId="77777777" w:rsidTr="00224569">
        <w:tc>
          <w:tcPr>
            <w:tcW w:w="2500" w:type="pct"/>
            <w:shd w:val="clear" w:color="auto" w:fill="auto"/>
            <w:tcMar>
              <w:left w:w="0" w:type="dxa"/>
            </w:tcMar>
          </w:tcPr>
          <w:p w14:paraId="32BBE659" w14:textId="77777777" w:rsidR="00224569" w:rsidRPr="00CB52D0" w:rsidRDefault="00B659D8" w:rsidP="00224569">
            <w:pPr>
              <w:pStyle w:val="Brdtextmedindrag"/>
            </w:pPr>
            <w:r w:rsidRPr="00CB52D0">
              <w:t>35. </w:t>
            </w:r>
            <w:r w:rsidRPr="00CB52D0">
              <w:rPr>
                <w:i/>
                <w:u w:val="single"/>
              </w:rPr>
              <w:t>tillsynsförordningen</w:t>
            </w:r>
            <w:r w:rsidRPr="00CB52D0">
              <w:t xml:space="preserve">: Europaparlamentets och rådets förordning (EU) nr 575/2013 av den 26 juni 2013 om tillsynskrav för kreditinstitut </w:t>
            </w:r>
            <w:r w:rsidRPr="00CB52D0">
              <w:rPr>
                <w:i/>
              </w:rPr>
              <w:t>och värdepap</w:t>
            </w:r>
            <w:r w:rsidRPr="00CB52D0">
              <w:rPr>
                <w:i/>
              </w:rPr>
              <w:softHyphen/>
            </w:r>
            <w:r w:rsidRPr="00CB52D0">
              <w:rPr>
                <w:i/>
                <w:spacing w:val="-4"/>
              </w:rPr>
              <w:t>persföretag</w:t>
            </w:r>
            <w:r w:rsidRPr="00CB52D0">
              <w:rPr>
                <w:spacing w:val="-4"/>
              </w:rPr>
              <w:t xml:space="preserve"> och om ändring av för</w:t>
            </w:r>
            <w:r w:rsidRPr="00CB52D0">
              <w:rPr>
                <w:spacing w:val="-4"/>
              </w:rPr>
              <w:softHyphen/>
              <w:t>ordning</w:t>
            </w:r>
            <w:r w:rsidRPr="00CB52D0">
              <w:t xml:space="preserve"> (EU) nr 648/2012,</w:t>
            </w:r>
          </w:p>
        </w:tc>
        <w:tc>
          <w:tcPr>
            <w:tcW w:w="2500" w:type="pct"/>
            <w:shd w:val="clear" w:color="auto" w:fill="auto"/>
            <w:tcMar>
              <w:right w:w="0" w:type="dxa"/>
            </w:tcMar>
          </w:tcPr>
          <w:p w14:paraId="6D80B806" w14:textId="77777777" w:rsidR="00224569" w:rsidRPr="00CB52D0" w:rsidRDefault="00B659D8" w:rsidP="00224569">
            <w:pPr>
              <w:pStyle w:val="Brdtextmedindrag"/>
            </w:pPr>
            <w:r w:rsidRPr="00CB52D0">
              <w:t>35. </w:t>
            </w:r>
            <w:r w:rsidRPr="00CB52D0">
              <w:rPr>
                <w:i/>
                <w:u w:val="single"/>
              </w:rPr>
              <w:t>tillsynsförordningen</w:t>
            </w:r>
            <w:r w:rsidRPr="00CB52D0">
              <w:t xml:space="preserve">: Europaparlamentets och rådets förordning (EU) nr 575/2013 av den 26 juni 2013 om tillsynskrav </w:t>
            </w:r>
            <w:r w:rsidRPr="00CB52D0">
              <w:rPr>
                <w:spacing w:val="-4"/>
              </w:rPr>
              <w:t>för kreditinstitut och om ändring</w:t>
            </w:r>
            <w:r w:rsidRPr="00CB52D0">
              <w:t xml:space="preserve"> av förordning (EU) nr 648/2012,</w:t>
            </w:r>
          </w:p>
        </w:tc>
      </w:tr>
    </w:tbl>
    <w:p w14:paraId="48966E63" w14:textId="77777777" w:rsidR="00224569" w:rsidRPr="00CB52D0" w:rsidRDefault="00B659D8" w:rsidP="00224569">
      <w:pPr>
        <w:pStyle w:val="Brdtextmedindrag"/>
      </w:pPr>
      <w:r w:rsidRPr="00CB52D0">
        <w:rPr>
          <w:spacing w:val="-2"/>
        </w:rPr>
        <w:t>36. </w:t>
      </w:r>
      <w:r w:rsidRPr="00CB52D0">
        <w:rPr>
          <w:i/>
          <w:spacing w:val="-2"/>
        </w:rPr>
        <w:t>utländskt värdepappersföretag</w:t>
      </w:r>
      <w:r w:rsidRPr="00CB52D0">
        <w:rPr>
          <w:spacing w:val="-2"/>
        </w:rPr>
        <w:t>: ett utländskt företag som i hem</w:t>
      </w:r>
      <w:r w:rsidRPr="00CB52D0">
        <w:rPr>
          <w:spacing w:val="-2"/>
        </w:rPr>
        <w:softHyphen/>
        <w:t>landet</w:t>
      </w:r>
      <w:r w:rsidRPr="00CB52D0">
        <w:t xml:space="preserve"> har tillstånd att driva värdepappersrörelse, och </w:t>
      </w:r>
    </w:p>
    <w:p w14:paraId="4E15A1E8" w14:textId="77777777" w:rsidR="00224569" w:rsidRPr="00CB52D0" w:rsidRDefault="00B659D8" w:rsidP="00224569">
      <w:pPr>
        <w:pStyle w:val="Brdtextmedindrag"/>
      </w:pPr>
      <w:r w:rsidRPr="00CB52D0">
        <w:t>37.</w:t>
      </w:r>
      <w:r w:rsidRPr="00CB52D0">
        <w:rPr>
          <w:i/>
        </w:rPr>
        <w:t> återhämtningsplan</w:t>
      </w:r>
      <w:r w:rsidRPr="00CB52D0">
        <w:t>: en plan som upprättas av ett kreditinstitut i syfte att identifiera åtgärder som institutet avser att vidta för att bevara eller återställa sin finansiella ställning och livskraft efter en betydande försämring av den finansiella situationen.</w:t>
      </w:r>
    </w:p>
    <w:p w14:paraId="2EF1283C" w14:textId="77777777" w:rsidR="00224569" w:rsidRPr="00CB52D0" w:rsidRDefault="00B659D8" w:rsidP="00224569">
      <w:pPr>
        <w:pStyle w:val="Slutstreck"/>
      </w:pPr>
      <w:r w:rsidRPr="00CB52D0">
        <w:t>                      </w:t>
      </w:r>
    </w:p>
    <w:p w14:paraId="74A14F4C" w14:textId="77777777" w:rsidR="00224569" w:rsidRPr="00CB52D0" w:rsidRDefault="00B659D8" w:rsidP="00224569">
      <w:pPr>
        <w:pStyle w:val="Brdtextmedindrag"/>
      </w:pPr>
      <w:r w:rsidRPr="00CB52D0">
        <w:t>Denna lag träder i kraft den 26 juni 2021.</w:t>
      </w:r>
    </w:p>
    <w:p w14:paraId="46FEF920" w14:textId="31FDFB06" w:rsidR="00224569" w:rsidRDefault="00224569" w:rsidP="00224569">
      <w:pPr>
        <w:pStyle w:val="Brdtext"/>
      </w:pPr>
    </w:p>
    <w:p w14:paraId="4BF3CBE2" w14:textId="77777777" w:rsidR="00224569" w:rsidRDefault="00224569" w:rsidP="00224569">
      <w:pPr>
        <w:pStyle w:val="Brdtext"/>
        <w:sectPr w:rsidR="00224569" w:rsidSect="00224569">
          <w:headerReference w:type="even" r:id="rId249"/>
          <w:headerReference w:type="default" r:id="rId250"/>
          <w:footerReference w:type="even" r:id="rId251"/>
          <w:footerReference w:type="default" r:id="rId252"/>
          <w:footerReference w:type="first" r:id="rId253"/>
          <w:footnotePr>
            <w:numRestart w:val="eachSect"/>
          </w:footnotePr>
          <w:pgSz w:w="9356" w:h="13721" w:code="9"/>
          <w:pgMar w:top="794" w:right="2438" w:bottom="1191" w:left="1021" w:header="0" w:footer="709" w:gutter="0"/>
          <w:cols w:space="708"/>
          <w:docGrid w:linePitch="360"/>
        </w:sectPr>
      </w:pPr>
    </w:p>
    <w:p w14:paraId="62E188C6" w14:textId="77777777" w:rsidR="00224569" w:rsidRPr="00B36627" w:rsidRDefault="00B659D8" w:rsidP="00224569">
      <w:pPr>
        <w:pStyle w:val="Rubrik2utannumrering"/>
        <w:spacing w:before="0"/>
      </w:pPr>
      <w:r w:rsidRPr="00BD5D70">
        <w:lastRenderedPageBreak/>
        <w:t>Förslag till lag om ändrin</w:t>
      </w:r>
      <w:r w:rsidRPr="00B36627">
        <w:t>g i lagen (2006:531) om särskild tillsyn över finansiella konglomerat</w:t>
      </w:r>
    </w:p>
    <w:p w14:paraId="0148EE72" w14:textId="77777777" w:rsidR="00224569" w:rsidRPr="00B36627" w:rsidRDefault="00B659D8" w:rsidP="00224569">
      <w:pPr>
        <w:pStyle w:val="Brdtext"/>
      </w:pPr>
      <w:r w:rsidRPr="00B36627">
        <w:t xml:space="preserve">Härigenom föreskrivs i fråga om lagen (2006:531) om särskild tillsyn över finansiella konglomerat att 5 kap. 8 § ska ha följande lydelse. </w:t>
      </w:r>
    </w:p>
    <w:p w14:paraId="65F04F13"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105AC9" w14:paraId="55080E10" w14:textId="77777777" w:rsidTr="00224569">
        <w:tc>
          <w:tcPr>
            <w:tcW w:w="2500" w:type="pct"/>
            <w:shd w:val="clear" w:color="auto" w:fill="auto"/>
            <w:tcMar>
              <w:left w:w="0" w:type="dxa"/>
            </w:tcMar>
          </w:tcPr>
          <w:p w14:paraId="4F166691"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2969A5BD" w14:textId="77777777" w:rsidR="00224569" w:rsidRPr="00B36627" w:rsidRDefault="00B659D8" w:rsidP="00224569">
            <w:pPr>
              <w:pStyle w:val="Brdtext"/>
              <w:rPr>
                <w:i/>
              </w:rPr>
            </w:pPr>
            <w:r w:rsidRPr="00B36627">
              <w:rPr>
                <w:i/>
              </w:rPr>
              <w:t>Föreslagen lydelse</w:t>
            </w:r>
          </w:p>
        </w:tc>
      </w:tr>
    </w:tbl>
    <w:p w14:paraId="311063D0" w14:textId="77777777" w:rsidR="00224569" w:rsidRPr="00105AC9" w:rsidRDefault="00B659D8" w:rsidP="00224569">
      <w:pPr>
        <w:pStyle w:val="Brdtext"/>
        <w:spacing w:before="270"/>
        <w:jc w:val="center"/>
        <w:rPr>
          <w:b/>
        </w:rPr>
      </w:pPr>
      <w:r w:rsidRPr="00105AC9">
        <w:rPr>
          <w:b/>
        </w:rPr>
        <w:t>5 kap.</w:t>
      </w:r>
    </w:p>
    <w:p w14:paraId="5CD200E5" w14:textId="77777777" w:rsidR="00224569" w:rsidRPr="00BD5D70" w:rsidRDefault="00B659D8" w:rsidP="00224569">
      <w:pPr>
        <w:pStyle w:val="Brdtext"/>
        <w:jc w:val="center"/>
      </w:pPr>
      <w:r w:rsidRPr="00105AC9">
        <w:t>8 §</w:t>
      </w:r>
      <w:r w:rsidRPr="00BD5D70">
        <w:rPr>
          <w:rStyle w:val="Fotnotsreferens"/>
        </w:rPr>
        <w:footnoteReference w:id="142"/>
      </w:r>
    </w:p>
    <w:tbl>
      <w:tblPr>
        <w:tblW w:w="5000" w:type="pct"/>
        <w:tblLook w:val="0000" w:firstRow="0" w:lastRow="0" w:firstColumn="0" w:lastColumn="0" w:noHBand="0" w:noVBand="0"/>
      </w:tblPr>
      <w:tblGrid>
        <w:gridCol w:w="2948"/>
        <w:gridCol w:w="2949"/>
      </w:tblGrid>
      <w:tr w:rsidR="00224569" w:rsidRPr="00105AC9" w14:paraId="563F6DDA" w14:textId="77777777" w:rsidTr="00224569">
        <w:tc>
          <w:tcPr>
            <w:tcW w:w="2500" w:type="pct"/>
            <w:shd w:val="clear" w:color="auto" w:fill="auto"/>
            <w:tcMar>
              <w:left w:w="0" w:type="dxa"/>
            </w:tcMar>
          </w:tcPr>
          <w:p w14:paraId="7F794554" w14:textId="77777777" w:rsidR="00224569" w:rsidRPr="00B36627" w:rsidRDefault="00B659D8" w:rsidP="00224569">
            <w:pPr>
              <w:pStyle w:val="Brdtextmedindrag"/>
            </w:pPr>
            <w:r w:rsidRPr="00B36627">
              <w:t xml:space="preserve">Om ett blandat finansiellt holdingföretag finns i toppen av ett finansiellt konglomerat, vars </w:t>
            </w:r>
            <w:r w:rsidRPr="00B36627">
              <w:rPr>
                <w:spacing w:val="-4"/>
              </w:rPr>
              <w:t>största sektor är bank- och värde</w:t>
            </w:r>
            <w:r w:rsidRPr="00B36627">
              <w:rPr>
                <w:spacing w:val="-4"/>
              </w:rPr>
              <w:softHyphen/>
              <w:t>papperssektorn, gäller bestäm</w:t>
            </w:r>
            <w:r w:rsidRPr="00B36627">
              <w:rPr>
                <w:spacing w:val="-4"/>
              </w:rPr>
              <w:softHyphen/>
              <w:t>mel</w:t>
            </w:r>
            <w:r w:rsidRPr="00B36627">
              <w:rPr>
                <w:spacing w:val="-4"/>
              </w:rPr>
              <w:softHyphen/>
              <w:t>serna</w:t>
            </w:r>
            <w:r w:rsidRPr="00B36627">
              <w:t xml:space="preserve"> om stora exponeringar i Europa</w:t>
            </w:r>
            <w:r w:rsidRPr="00B36627">
              <w:softHyphen/>
              <w:t xml:space="preserve">parlamentets och rådets förordning (EU) nr 575/2013 av den 26 juni 2013 om tillsynskrav för kreditinstitut </w:t>
            </w:r>
            <w:r w:rsidRPr="00B36627">
              <w:rPr>
                <w:i/>
              </w:rPr>
              <w:t>och värde</w:t>
            </w:r>
            <w:r w:rsidRPr="00B36627">
              <w:rPr>
                <w:i/>
              </w:rPr>
              <w:softHyphen/>
              <w:t>pappersföretag</w:t>
            </w:r>
            <w:r w:rsidRPr="00B36627">
              <w:t xml:space="preserve"> och om ändring av förordning (EU) nr 648/2012</w:t>
            </w:r>
            <w:r w:rsidRPr="00BD5D70">
              <w:rPr>
                <w:rStyle w:val="Fotnotsreferens"/>
              </w:rPr>
              <w:footnoteReference w:id="143"/>
            </w:r>
            <w:r w:rsidRPr="00BD5D70">
              <w:t xml:space="preserve"> för samtliga företag som t</w:t>
            </w:r>
            <w:r w:rsidRPr="00B36627">
              <w:t>illhör den sektorn och för det blandade finansiella holdingföretaget.</w:t>
            </w:r>
          </w:p>
        </w:tc>
        <w:tc>
          <w:tcPr>
            <w:tcW w:w="2500" w:type="pct"/>
            <w:shd w:val="clear" w:color="auto" w:fill="auto"/>
            <w:tcMar>
              <w:right w:w="0" w:type="dxa"/>
            </w:tcMar>
          </w:tcPr>
          <w:p w14:paraId="6A65962F" w14:textId="77777777" w:rsidR="00224569" w:rsidRPr="00B36627" w:rsidRDefault="00B659D8" w:rsidP="00224569">
            <w:pPr>
              <w:pStyle w:val="Brdtextmedindrag"/>
            </w:pPr>
            <w:r w:rsidRPr="00B36627">
              <w:t xml:space="preserve">Om ett blandat finansiellt holdingföretag finns i toppen av ett finansiellt konglomerat, vars </w:t>
            </w:r>
            <w:r w:rsidRPr="00B36627">
              <w:rPr>
                <w:spacing w:val="-4"/>
              </w:rPr>
              <w:t>största sektor är bank- och värde</w:t>
            </w:r>
            <w:r w:rsidRPr="00B36627">
              <w:rPr>
                <w:spacing w:val="-4"/>
              </w:rPr>
              <w:softHyphen/>
              <w:t>papperssektorn, gäller bestäm</w:t>
            </w:r>
            <w:r w:rsidRPr="00B36627">
              <w:rPr>
                <w:spacing w:val="-4"/>
              </w:rPr>
              <w:softHyphen/>
              <w:t>mel</w:t>
            </w:r>
            <w:r w:rsidRPr="00B36627">
              <w:rPr>
                <w:spacing w:val="-4"/>
              </w:rPr>
              <w:softHyphen/>
              <w:t>serna om stora exponeringar</w:t>
            </w:r>
            <w:r w:rsidRPr="00B36627">
              <w:t xml:space="preserve"> i Europa</w:t>
            </w:r>
            <w:r w:rsidRPr="00B36627">
              <w:softHyphen/>
              <w:t>parlamentets och rådets förordning (EU) nr 5</w:t>
            </w:r>
            <w:r w:rsidRPr="008E1321">
              <w:t>75/2013 av den 26 juni 2013 om tillsynskrav f</w:t>
            </w:r>
            <w:r w:rsidRPr="008E1321">
              <w:rPr>
                <w:spacing w:val="-4"/>
              </w:rPr>
              <w:t>ör kreditinstitut och om änd</w:t>
            </w:r>
            <w:r w:rsidRPr="008E1321">
              <w:rPr>
                <w:spacing w:val="-4"/>
              </w:rPr>
              <w:softHyphen/>
              <w:t>ring</w:t>
            </w:r>
            <w:r w:rsidRPr="008E1321">
              <w:t xml:space="preserve"> </w:t>
            </w:r>
            <w:r w:rsidRPr="008E1321">
              <w:rPr>
                <w:spacing w:val="-4"/>
              </w:rPr>
              <w:t>av förordning (EU) nr 648/2012</w:t>
            </w:r>
            <w:r w:rsidRPr="00BD5D70">
              <w:rPr>
                <w:rStyle w:val="Fotnotsreferens"/>
              </w:rPr>
              <w:footnoteReference w:id="144"/>
            </w:r>
            <w:r w:rsidRPr="00BD5D70">
              <w:t xml:space="preserve"> för samtliga företag som tillhör den s</w:t>
            </w:r>
            <w:r w:rsidRPr="00B36627">
              <w:t>ektorn och för det blandade finansiella holding</w:t>
            </w:r>
            <w:r w:rsidRPr="00B36627">
              <w:softHyphen/>
              <w:t>företaget.</w:t>
            </w:r>
          </w:p>
        </w:tc>
      </w:tr>
    </w:tbl>
    <w:p w14:paraId="5A6629CC" w14:textId="77777777" w:rsidR="00224569" w:rsidRPr="00105AC9" w:rsidRDefault="00B659D8" w:rsidP="00224569">
      <w:pPr>
        <w:pStyle w:val="Slutstreck"/>
      </w:pPr>
      <w:r w:rsidRPr="00105AC9">
        <w:t>                     </w:t>
      </w:r>
    </w:p>
    <w:p w14:paraId="1C5E5CA4" w14:textId="77777777" w:rsidR="00224569" w:rsidRPr="00DC3A78" w:rsidRDefault="00B659D8" w:rsidP="00224569">
      <w:pPr>
        <w:pStyle w:val="Brdtextmedindrag"/>
      </w:pPr>
      <w:r w:rsidRPr="00105AC9">
        <w:t>Denna lag tr</w:t>
      </w:r>
      <w:r w:rsidRPr="00DC3A78">
        <w:t>äder i kraft den 26 juni 2021.</w:t>
      </w:r>
    </w:p>
    <w:p w14:paraId="7793DE3B" w14:textId="18BEDD49" w:rsidR="00224569" w:rsidRDefault="00224569" w:rsidP="00224569">
      <w:pPr>
        <w:pStyle w:val="Brdtext"/>
      </w:pPr>
    </w:p>
    <w:p w14:paraId="5F9B1F88" w14:textId="77777777" w:rsidR="00224569" w:rsidRDefault="00224569" w:rsidP="00224569">
      <w:pPr>
        <w:pStyle w:val="Brdtext"/>
        <w:sectPr w:rsidR="00224569" w:rsidSect="00224569">
          <w:headerReference w:type="even" r:id="rId254"/>
          <w:headerReference w:type="default" r:id="rId255"/>
          <w:footerReference w:type="even" r:id="rId256"/>
          <w:footerReference w:type="default" r:id="rId257"/>
          <w:footerReference w:type="first" r:id="rId258"/>
          <w:footnotePr>
            <w:numRestart w:val="eachSect"/>
          </w:footnotePr>
          <w:pgSz w:w="9356" w:h="13721" w:code="9"/>
          <w:pgMar w:top="794" w:right="2438" w:bottom="1191" w:left="1021" w:header="0" w:footer="709" w:gutter="0"/>
          <w:cols w:space="708"/>
          <w:docGrid w:linePitch="360"/>
        </w:sectPr>
      </w:pPr>
    </w:p>
    <w:p w14:paraId="624F894E" w14:textId="77777777" w:rsidR="00224569" w:rsidRPr="00B36627" w:rsidRDefault="00B659D8" w:rsidP="00224569">
      <w:pPr>
        <w:pStyle w:val="Rubrik2utannumrering"/>
        <w:spacing w:before="0"/>
      </w:pPr>
      <w:r w:rsidRPr="00BD5D70">
        <w:lastRenderedPageBreak/>
        <w:t>Förslag till lag om ändring</w:t>
      </w:r>
      <w:r w:rsidRPr="00B36627">
        <w:t xml:space="preserve"> i lagen (2010:751) om betaltjänster</w:t>
      </w:r>
    </w:p>
    <w:p w14:paraId="2053692D" w14:textId="77777777" w:rsidR="00224569" w:rsidRPr="00B36627" w:rsidRDefault="00B659D8" w:rsidP="00224569">
      <w:pPr>
        <w:pStyle w:val="Brdtext"/>
      </w:pPr>
      <w:r w:rsidRPr="00B36627">
        <w:t>Härigenom föreskrivs i fråga om lagen (2010:751) om betaltjänster att 1 kap. 4 § ska ha följande lydelse.</w:t>
      </w:r>
    </w:p>
    <w:p w14:paraId="3AF6B625"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3956FA7A" w14:textId="77777777" w:rsidTr="00224569">
        <w:tc>
          <w:tcPr>
            <w:tcW w:w="2500" w:type="pct"/>
            <w:shd w:val="clear" w:color="auto" w:fill="auto"/>
            <w:tcMar>
              <w:left w:w="0" w:type="dxa"/>
            </w:tcMar>
          </w:tcPr>
          <w:p w14:paraId="25B67845"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6430A5D6" w14:textId="77777777" w:rsidR="00224569" w:rsidRPr="00B36627" w:rsidRDefault="00B659D8" w:rsidP="00224569">
            <w:pPr>
              <w:pStyle w:val="Brdtext"/>
              <w:rPr>
                <w:i/>
              </w:rPr>
            </w:pPr>
            <w:r w:rsidRPr="00B36627">
              <w:rPr>
                <w:i/>
              </w:rPr>
              <w:t>Föreslagen lydelse</w:t>
            </w:r>
          </w:p>
        </w:tc>
      </w:tr>
    </w:tbl>
    <w:p w14:paraId="58D3FE33" w14:textId="77777777" w:rsidR="00224569" w:rsidRPr="00CB52D0" w:rsidRDefault="00B659D8" w:rsidP="00224569">
      <w:pPr>
        <w:pStyle w:val="Brdtext"/>
        <w:spacing w:before="270"/>
        <w:jc w:val="center"/>
        <w:rPr>
          <w:b/>
        </w:rPr>
      </w:pPr>
      <w:r w:rsidRPr="00CB52D0">
        <w:rPr>
          <w:b/>
        </w:rPr>
        <w:t>1 kap.</w:t>
      </w:r>
    </w:p>
    <w:p w14:paraId="57CBC93C" w14:textId="77777777" w:rsidR="00224569" w:rsidRPr="00BD5D70" w:rsidRDefault="00B659D8" w:rsidP="00224569">
      <w:pPr>
        <w:pStyle w:val="Brdtext"/>
        <w:jc w:val="center"/>
      </w:pPr>
      <w:r w:rsidRPr="00CB52D0">
        <w:t>4 §</w:t>
      </w:r>
      <w:r w:rsidRPr="00BD5D70">
        <w:rPr>
          <w:rStyle w:val="Fotnotsreferens"/>
        </w:rPr>
        <w:footnoteReference w:id="145"/>
      </w:r>
    </w:p>
    <w:p w14:paraId="3FF3F36A" w14:textId="77777777" w:rsidR="00224569" w:rsidRPr="00B36627" w:rsidRDefault="00B659D8" w:rsidP="00224569">
      <w:pPr>
        <w:pStyle w:val="Brdtextmedindrag"/>
      </w:pPr>
      <w:r w:rsidRPr="00B36627">
        <w:t xml:space="preserve">I denna lag betyder </w:t>
      </w:r>
    </w:p>
    <w:p w14:paraId="0CCE0393" w14:textId="77777777" w:rsidR="00224569" w:rsidRPr="00B36627" w:rsidRDefault="00B659D8" w:rsidP="00224569">
      <w:pPr>
        <w:pStyle w:val="Brdtextmedindrag"/>
      </w:pPr>
      <w:r w:rsidRPr="00B36627">
        <w:rPr>
          <w:i/>
        </w:rPr>
        <w:t>autentisering</w:t>
      </w:r>
      <w:r w:rsidRPr="00B36627">
        <w:t>: ett förfarande där en betaltjänstanvändares person</w:t>
      </w:r>
      <w:r w:rsidRPr="00B36627">
        <w:softHyphen/>
        <w:t>liga behörighetsfunktioner används och genom vilket en betaltjänst</w:t>
      </w:r>
      <w:r w:rsidRPr="00B36627">
        <w:softHyphen/>
        <w:t xml:space="preserve">leverantör kan kontrollera betaltjänstanvändarens identitet eller ett betalningsinstruments giltighet, </w:t>
      </w:r>
    </w:p>
    <w:p w14:paraId="566BDE9D" w14:textId="77777777" w:rsidR="00224569" w:rsidRPr="008E1321" w:rsidRDefault="00B659D8" w:rsidP="00224569">
      <w:pPr>
        <w:pStyle w:val="Brdtextmedindrag"/>
      </w:pPr>
      <w:r w:rsidRPr="00B36627">
        <w:rPr>
          <w:i/>
        </w:rPr>
        <w:t>autogiro</w:t>
      </w:r>
      <w:r w:rsidRPr="008E1321">
        <w:t>: en betaltjänst för debitering av en betalares betalkonto, där initiativet till en betalningstransaktion tas av betalnings</w:t>
      </w:r>
      <w:r w:rsidRPr="008E1321">
        <w:softHyphen/>
        <w:t>mot</w:t>
      </w:r>
      <w:r w:rsidRPr="008E1321">
        <w:softHyphen/>
        <w:t>ta</w:t>
      </w:r>
      <w:r w:rsidRPr="008E1321">
        <w:softHyphen/>
        <w:t>garen på grundval av betalarens samtycke till mottagaren, mot</w:t>
      </w:r>
      <w:r w:rsidRPr="008E1321">
        <w:softHyphen/>
        <w:t>ta</w:t>
      </w:r>
      <w:r w:rsidRPr="008E1321">
        <w:softHyphen/>
      </w:r>
      <w:r w:rsidRPr="008E1321">
        <w:rPr>
          <w:spacing w:val="-4"/>
        </w:rPr>
        <w:t>garens betaltjänstleverantör eller betalarens egen betaltjänst</w:t>
      </w:r>
      <w:r w:rsidRPr="008E1321">
        <w:rPr>
          <w:spacing w:val="-4"/>
        </w:rPr>
        <w:softHyphen/>
        <w:t>leverantör,</w:t>
      </w:r>
      <w:r w:rsidRPr="008E1321">
        <w:t xml:space="preserve"> </w:t>
      </w:r>
    </w:p>
    <w:p w14:paraId="0348206E" w14:textId="77777777" w:rsidR="00224569" w:rsidRPr="00A31F7D" w:rsidRDefault="00B659D8" w:rsidP="00224569">
      <w:pPr>
        <w:pStyle w:val="Brdtextmedindrag"/>
      </w:pPr>
      <w:r w:rsidRPr="008E1321">
        <w:rPr>
          <w:i/>
        </w:rPr>
        <w:t>bankdag</w:t>
      </w:r>
      <w:r w:rsidRPr="00A31F7D">
        <w:t>: en dag på vilken en betaltjänstleverantör har öppet för verksamhet i den utsträckning som krävs för genomförande av en betalningstransaktion,</w:t>
      </w:r>
    </w:p>
    <w:p w14:paraId="0110C4F3" w14:textId="77777777" w:rsidR="00224569" w:rsidRPr="00105AC9" w:rsidRDefault="00B659D8" w:rsidP="00224569">
      <w:pPr>
        <w:pStyle w:val="Brdtextmedindrag"/>
      </w:pPr>
      <w:r w:rsidRPr="00A31F7D">
        <w:rPr>
          <w:i/>
        </w:rPr>
        <w:t>betalare</w:t>
      </w:r>
      <w:r w:rsidRPr="00A31F7D">
        <w:t>: en fysisk eller juridisk pe</w:t>
      </w:r>
      <w:r w:rsidRPr="007E7C9E">
        <w:t>rs</w:t>
      </w:r>
      <w:r w:rsidRPr="00105AC9">
        <w:t>on som är antingen betal</w:t>
      </w:r>
      <w:r w:rsidRPr="00105AC9">
        <w:softHyphen/>
        <w:t>kontoinnehavare och som godkänner en betalningsorder från detta betalkonto, eller en fysisk eller juridisk person som lämnar en betal</w:t>
      </w:r>
      <w:r w:rsidRPr="00105AC9">
        <w:softHyphen/>
        <w:t>ningsorder,</w:t>
      </w:r>
    </w:p>
    <w:p w14:paraId="7B605F77" w14:textId="77777777" w:rsidR="00224569" w:rsidRPr="00105AC9" w:rsidRDefault="00B659D8" w:rsidP="00224569">
      <w:pPr>
        <w:pStyle w:val="Brdtextmedindrag"/>
      </w:pPr>
      <w:r w:rsidRPr="00105AC9">
        <w:rPr>
          <w:i/>
        </w:rPr>
        <w:t>betalkonto</w:t>
      </w:r>
      <w:r w:rsidRPr="00105AC9">
        <w:t>: ett konto som innehas i en eller flera betaltjänst</w:t>
      </w:r>
      <w:r w:rsidRPr="00105AC9">
        <w:softHyphen/>
        <w:t>använ</w:t>
      </w:r>
      <w:r w:rsidRPr="00105AC9">
        <w:softHyphen/>
        <w:t>dares namn och som är avsett för genomförandet av betalnings</w:t>
      </w:r>
      <w:r w:rsidRPr="00105AC9">
        <w:softHyphen/>
        <w:t xml:space="preserve">transaktioner, </w:t>
      </w:r>
    </w:p>
    <w:p w14:paraId="3B3B4A1E" w14:textId="77777777" w:rsidR="00224569" w:rsidRPr="00DC3A78" w:rsidRDefault="00B659D8" w:rsidP="00224569">
      <w:pPr>
        <w:pStyle w:val="Brdtextmedindrag"/>
      </w:pPr>
      <w:r w:rsidRPr="00105AC9">
        <w:rPr>
          <w:i/>
        </w:rPr>
        <w:t>betalkontodirektivet</w:t>
      </w:r>
      <w:r w:rsidRPr="00105AC9">
        <w:t xml:space="preserve">: Europaparlamentets och rådets direktiv 2014/92/EU av den 23 juli 2014 om jämförbarhet för avgifter som avser betalkonto, byte av betalkonto och tillgång till betalkonto med </w:t>
      </w:r>
      <w:r w:rsidRPr="00DC3A78">
        <w:t>grundläggande funktioner, i den ursprungliga lydelsen,</w:t>
      </w:r>
    </w:p>
    <w:p w14:paraId="6C972B4D" w14:textId="77777777" w:rsidR="00224569" w:rsidRPr="007D65E5" w:rsidRDefault="00B659D8" w:rsidP="00224569">
      <w:pPr>
        <w:pStyle w:val="Brdtextmedindrag"/>
      </w:pPr>
      <w:r w:rsidRPr="00DC3A78">
        <w:rPr>
          <w:i/>
        </w:rPr>
        <w:t>betalningsinstitut</w:t>
      </w:r>
      <w:r w:rsidRPr="00DC3A78">
        <w:t>: ett aktiebolag eller en eko</w:t>
      </w:r>
      <w:r w:rsidRPr="007D65E5">
        <w:t>nomisk förening som har fått tillstånd att tillhandahålla betaltjänster enligt 2 kap.,</w:t>
      </w:r>
    </w:p>
    <w:p w14:paraId="7E6510F8" w14:textId="77777777" w:rsidR="00224569" w:rsidRPr="00CB52D0" w:rsidRDefault="00B659D8" w:rsidP="00224569">
      <w:pPr>
        <w:pStyle w:val="Brdtextmedindrag"/>
      </w:pPr>
      <w:r w:rsidRPr="007D65E5">
        <w:rPr>
          <w:i/>
        </w:rPr>
        <w:t>betalningsinitieringstjänst</w:t>
      </w:r>
      <w:r w:rsidRPr="007D65E5">
        <w:t>: en tjänst för att på begäran av betal</w:t>
      </w:r>
      <w:r w:rsidRPr="007D65E5">
        <w:softHyphen/>
      </w:r>
      <w:r w:rsidRPr="00CB52D0">
        <w:t xml:space="preserve">tjänstanvändaren initiera en betalningsorder från ett betalkonto hos en annan betaltjänstleverantör, </w:t>
      </w:r>
    </w:p>
    <w:p w14:paraId="0648FECC" w14:textId="77777777" w:rsidR="00224569" w:rsidRPr="00CB52D0" w:rsidRDefault="00B659D8" w:rsidP="00224569">
      <w:pPr>
        <w:pStyle w:val="Brdtextmedindrag"/>
      </w:pPr>
      <w:r w:rsidRPr="00CB52D0">
        <w:rPr>
          <w:i/>
        </w:rPr>
        <w:t>betalningsinstrument</w:t>
      </w:r>
      <w:r w:rsidRPr="00CB52D0">
        <w:t>: ett kontokort eller något annat personligt instrument eller en personlig rutin som enligt avtal används för att initiera en betalningsorder,</w:t>
      </w:r>
    </w:p>
    <w:p w14:paraId="39637F99" w14:textId="77777777" w:rsidR="00224569" w:rsidRPr="00CB52D0" w:rsidRDefault="00B659D8" w:rsidP="00224569">
      <w:pPr>
        <w:pStyle w:val="Brdtextmedindrag"/>
      </w:pPr>
      <w:r w:rsidRPr="00CB52D0">
        <w:rPr>
          <w:i/>
        </w:rPr>
        <w:t>betalningsmottagare</w:t>
      </w:r>
      <w:r w:rsidRPr="00CB52D0">
        <w:t>: en fysisk eller juridisk person som är den avsedda mottagaren av medel vid en betalningstransaktion,</w:t>
      </w:r>
    </w:p>
    <w:p w14:paraId="3922DFDB" w14:textId="77777777" w:rsidR="00224569" w:rsidRPr="00CB52D0" w:rsidRDefault="00B659D8" w:rsidP="00224569">
      <w:pPr>
        <w:pStyle w:val="Brdtextmedindrag"/>
      </w:pPr>
      <w:r w:rsidRPr="00CB52D0">
        <w:rPr>
          <w:i/>
        </w:rPr>
        <w:t>betalningsorder</w:t>
      </w:r>
      <w:r w:rsidRPr="00CB52D0">
        <w:t>: varje instruktion som en betalare eller betalnings</w:t>
      </w:r>
      <w:r w:rsidRPr="00CB52D0">
        <w:softHyphen/>
        <w:t>mottagare ger sin betaltjänstleverantör om att en betalnings</w:t>
      </w:r>
      <w:r w:rsidRPr="00CB52D0">
        <w:softHyphen/>
        <w:t>trans</w:t>
      </w:r>
      <w:r w:rsidRPr="00CB52D0">
        <w:softHyphen/>
        <w:t xml:space="preserve">aktion ska genomföras, </w:t>
      </w:r>
    </w:p>
    <w:p w14:paraId="09F2B525" w14:textId="77777777" w:rsidR="00224569" w:rsidRPr="00CB52D0" w:rsidRDefault="00B659D8" w:rsidP="00224569">
      <w:pPr>
        <w:pStyle w:val="Brdtextmedindrag"/>
      </w:pPr>
      <w:r w:rsidRPr="00CB52D0">
        <w:rPr>
          <w:i/>
        </w:rPr>
        <w:t>betalningssystem</w:t>
      </w:r>
      <w:r w:rsidRPr="00CB52D0">
        <w:t>: ett generellt betalsystem enligt 1 kap. 3 § andra stycket lagen (2004:297) om bank- och finansieringsrörelse,</w:t>
      </w:r>
    </w:p>
    <w:p w14:paraId="3F1C0516" w14:textId="77777777" w:rsidR="00224569" w:rsidRPr="00CB52D0" w:rsidRDefault="00B659D8" w:rsidP="00224569">
      <w:pPr>
        <w:pStyle w:val="Brdtextmedindrag"/>
      </w:pPr>
      <w:r w:rsidRPr="00CB52D0">
        <w:rPr>
          <w:i/>
        </w:rPr>
        <w:lastRenderedPageBreak/>
        <w:t>betalningstransaktion</w:t>
      </w:r>
      <w:r w:rsidRPr="00CB52D0">
        <w:t>: insättning, uttag eller överföring av medel som initieras av betalaren eller betalningsmottagaren, oberoende av eventuella underliggande förpliktelser mellan betalaren och betal</w:t>
      </w:r>
      <w:r w:rsidRPr="00CB52D0">
        <w:softHyphen/>
        <w:t xml:space="preserve">ningsmottagaren, </w:t>
      </w:r>
    </w:p>
    <w:p w14:paraId="30FC031F" w14:textId="77777777" w:rsidR="00224569" w:rsidRPr="00CB52D0" w:rsidRDefault="00B659D8" w:rsidP="00224569">
      <w:pPr>
        <w:pStyle w:val="Brdtextmedindrag"/>
      </w:pPr>
      <w:r w:rsidRPr="00CB52D0">
        <w:rPr>
          <w:i/>
        </w:rPr>
        <w:t>betaltjänstanvändare</w:t>
      </w:r>
      <w:r w:rsidRPr="00CB52D0">
        <w:t xml:space="preserve">: en fysisk eller juridisk person som utnyttjar en betaltjänst, </w:t>
      </w:r>
    </w:p>
    <w:p w14:paraId="4F1085D7" w14:textId="77777777" w:rsidR="00224569" w:rsidRPr="00CB52D0" w:rsidRDefault="00B659D8" w:rsidP="00224569">
      <w:pPr>
        <w:pStyle w:val="Brdtextmedindrag"/>
      </w:pPr>
      <w:r w:rsidRPr="00CB52D0">
        <w:rPr>
          <w:i/>
          <w:spacing w:val="-4"/>
        </w:rPr>
        <w:t>betaltjänstdirektivet</w:t>
      </w:r>
      <w:r w:rsidRPr="00CB52D0">
        <w:rPr>
          <w:spacing w:val="-4"/>
        </w:rPr>
        <w:t>: Europaparlamentets och rådets direktiv (EU)</w:t>
      </w:r>
      <w:r w:rsidRPr="00CB52D0">
        <w:t xml:space="preserve"> 2015/2366 av den 25 november 2015 om betaltjänster på den </w:t>
      </w:r>
      <w:r w:rsidRPr="00CB52D0">
        <w:rPr>
          <w:spacing w:val="-4"/>
        </w:rPr>
        <w:t>inre marknaden, om ändring av direktiven 2002/65/EG, 2009/110/EG</w:t>
      </w:r>
      <w:r w:rsidRPr="00CB52D0">
        <w:t xml:space="preserve"> och 2013/36/EU samt förordning (EU) nr 1093/2010 och om upp</w:t>
      </w:r>
      <w:r w:rsidRPr="00CB52D0">
        <w:softHyphen/>
        <w:t>hävande av direktiv 2007/64/EG, i den ursprungliga lydelsen,</w:t>
      </w:r>
    </w:p>
    <w:p w14:paraId="47EB712E" w14:textId="77777777" w:rsidR="00224569" w:rsidRPr="00CB52D0" w:rsidRDefault="00B659D8" w:rsidP="00224569">
      <w:pPr>
        <w:pStyle w:val="Brdtextmedindrag"/>
      </w:pPr>
      <w:r w:rsidRPr="00CB52D0">
        <w:rPr>
          <w:i/>
        </w:rPr>
        <w:t>debitera</w:t>
      </w:r>
      <w:r w:rsidRPr="00CB52D0">
        <w:t xml:space="preserve">: att medel dras från ett konto, </w:t>
      </w:r>
    </w:p>
    <w:p w14:paraId="2E61D704" w14:textId="77777777" w:rsidR="00224569" w:rsidRPr="00CB52D0" w:rsidRDefault="00B659D8" w:rsidP="00224569">
      <w:pPr>
        <w:pStyle w:val="Brdtextmedindrag"/>
      </w:pPr>
      <w:r w:rsidRPr="00CB52D0">
        <w:rPr>
          <w:i/>
        </w:rPr>
        <w:t>elektroniskt kommunikationsnät</w:t>
      </w:r>
      <w:r w:rsidRPr="00CB52D0">
        <w:t>: detsamma som i 1 kap. 7 § lagen (2003:389) om elektronisk kommunikation,</w:t>
      </w:r>
    </w:p>
    <w:p w14:paraId="7A827E1B" w14:textId="77777777" w:rsidR="00224569" w:rsidRPr="00CB52D0" w:rsidRDefault="00B659D8" w:rsidP="00224569">
      <w:pPr>
        <w:pStyle w:val="Brdtextmedindrag"/>
      </w:pPr>
      <w:r w:rsidRPr="00CB52D0">
        <w:rPr>
          <w:i/>
          <w:spacing w:val="-4"/>
        </w:rPr>
        <w:t>elektronisk kommunikationstjänst</w:t>
      </w:r>
      <w:r w:rsidRPr="00CB52D0">
        <w:rPr>
          <w:spacing w:val="-4"/>
        </w:rPr>
        <w:t>: detsamma som i 1 kap. 7 § lagen</w:t>
      </w:r>
      <w:r w:rsidRPr="00CB52D0">
        <w:t xml:space="preserve"> om elektronisk kommunikation, </w:t>
      </w:r>
    </w:p>
    <w:p w14:paraId="7B2CC0D9" w14:textId="77777777" w:rsidR="00224569" w:rsidRPr="00CB52D0" w:rsidRDefault="00B659D8" w:rsidP="00224569">
      <w:pPr>
        <w:pStyle w:val="Brdtextmedindrag"/>
      </w:pPr>
      <w:r w:rsidRPr="00CB52D0">
        <w:rPr>
          <w:i/>
        </w:rPr>
        <w:t>filial</w:t>
      </w:r>
      <w:r w:rsidRPr="00CB52D0">
        <w:t>: ett avdelningskontor med självständig förvaltning, varvid även ett utländskt betalningsinstituts etablering av flera driftställen ska anses som en enda filial,</w:t>
      </w:r>
    </w:p>
    <w:p w14:paraId="7EEF4C86" w14:textId="77777777" w:rsidR="00224569" w:rsidRPr="00CB52D0" w:rsidRDefault="00B659D8" w:rsidP="00224569">
      <w:pPr>
        <w:pStyle w:val="Brdtextmedindrag"/>
      </w:pPr>
      <w:r w:rsidRPr="00CB52D0">
        <w:rPr>
          <w:i/>
        </w:rPr>
        <w:t>grupp</w:t>
      </w:r>
      <w:r w:rsidRPr="00CB52D0">
        <w:t>: en grupp av företag som är knutna till varandra genom ett sådant förhållande som avses i 1 kap. 4, 5 eller 5 a § årsredovis</w:t>
      </w:r>
      <w:r w:rsidRPr="00CB52D0">
        <w:softHyphen/>
        <w:t>ningslagen (1995:1554) eller en grupp av företag som avses i artik</w:t>
      </w:r>
      <w:r w:rsidRPr="00CB52D0">
        <w:softHyphen/>
        <w:t>larna 4–7 i kommissionens delegerade förordning (EU) nr 241/2014 av den 7 januari 2014 om komplettering av Europaparlamentets och rådets förordning (EU) nr 575/2013 med avseende på tekniska till</w:t>
      </w:r>
      <w:r w:rsidRPr="00CB52D0">
        <w:softHyphen/>
        <w:t>synsstandarder för kapitalbaskrav på institut och som är knutna till varandra genom ett sådant förhållande som avses i artikel 10.1 eller artikel 113.6 eller 113.7 i tillsynsförordningen,</w:t>
      </w:r>
    </w:p>
    <w:p w14:paraId="3D57AF16" w14:textId="77777777" w:rsidR="00224569" w:rsidRPr="00CB52D0" w:rsidRDefault="00B659D8" w:rsidP="00224569">
      <w:pPr>
        <w:pStyle w:val="Brdtextmedindrag"/>
      </w:pPr>
      <w:r w:rsidRPr="00CB52D0">
        <w:rPr>
          <w:i/>
        </w:rPr>
        <w:t>hemland</w:t>
      </w:r>
      <w:r w:rsidRPr="00CB52D0">
        <w:t xml:space="preserve">: det land där ett företag har fått tillstånd att driva sådan verksamhet som avses i denna lag, </w:t>
      </w:r>
    </w:p>
    <w:p w14:paraId="67E4A2F3" w14:textId="77777777" w:rsidR="00224569" w:rsidRPr="00CB52D0" w:rsidRDefault="00B659D8" w:rsidP="00224569">
      <w:pPr>
        <w:pStyle w:val="Brdtextmedindrag"/>
      </w:pPr>
      <w:r w:rsidRPr="00CB52D0">
        <w:rPr>
          <w:i/>
        </w:rPr>
        <w:t>inlösen av transaktionsbelopp</w:t>
      </w:r>
      <w:r w:rsidRPr="00CB52D0">
        <w:t>: en betaltjänst där en betaltjänst</w:t>
      </w:r>
      <w:r w:rsidRPr="00CB52D0">
        <w:softHyphen/>
        <w:t>leverantör accepterar och behandlar betalningsmottagarens betal</w:t>
      </w:r>
      <w:r w:rsidRPr="00CB52D0">
        <w:softHyphen/>
        <w:t>ningstransaktioner för att sedan överföra medel till betalningsmot</w:t>
      </w:r>
      <w:r w:rsidRPr="00CB52D0">
        <w:softHyphen/>
        <w:t xml:space="preserve">tagaren, </w:t>
      </w:r>
    </w:p>
    <w:p w14:paraId="494C3AD0" w14:textId="77777777" w:rsidR="00224569" w:rsidRPr="00CB52D0" w:rsidRDefault="00B659D8" w:rsidP="00224569">
      <w:pPr>
        <w:pStyle w:val="Brdtextmedindrag"/>
      </w:pPr>
      <w:r w:rsidRPr="00CB52D0">
        <w:rPr>
          <w:i/>
        </w:rPr>
        <w:t>kapitalbas</w:t>
      </w:r>
      <w:r w:rsidRPr="00CB52D0">
        <w:t>: detsamma som i 1 kap. 5 § 9 lagen om bank- och finan</w:t>
      </w:r>
      <w:r w:rsidRPr="00CB52D0">
        <w:softHyphen/>
        <w:t>sieringsrörelse,</w:t>
      </w:r>
    </w:p>
    <w:p w14:paraId="0C79250B" w14:textId="77777777" w:rsidR="00224569" w:rsidRPr="00CB52D0" w:rsidRDefault="00B659D8" w:rsidP="00224569">
      <w:pPr>
        <w:pStyle w:val="Brdtextmedindrag"/>
      </w:pPr>
      <w:r w:rsidRPr="00CB52D0">
        <w:rPr>
          <w:i/>
        </w:rPr>
        <w:t>kontobaserad betalning</w:t>
      </w:r>
      <w:r w:rsidRPr="00CB52D0">
        <w:t>: en betaltjänst för kreditering av en betal</w:t>
      </w:r>
      <w:r w:rsidRPr="00CB52D0">
        <w:softHyphen/>
        <w:t xml:space="preserve">ningsmottagares betalkonto med en betalningstransaktion från en betalares betalkonto, som utförs av en betaltjänstleverantör som har tillgång till betalarens betalkonto, på grundval av en instruktion som lämnats av betalaren, </w:t>
      </w:r>
    </w:p>
    <w:p w14:paraId="1E8EC48E" w14:textId="77777777" w:rsidR="00224569" w:rsidRPr="00CB52D0" w:rsidRDefault="00B659D8" w:rsidP="00224569">
      <w:pPr>
        <w:pStyle w:val="Brdtextmedindrag"/>
      </w:pPr>
      <w:r w:rsidRPr="00CB52D0">
        <w:rPr>
          <w:i/>
          <w:spacing w:val="-2"/>
        </w:rPr>
        <w:t>kontoförvaltande betaltjänstleverantör</w:t>
      </w:r>
      <w:r w:rsidRPr="00CB52D0">
        <w:rPr>
          <w:spacing w:val="-2"/>
        </w:rPr>
        <w:t>: en betaltjänstleverantör som</w:t>
      </w:r>
      <w:r w:rsidRPr="00CB52D0">
        <w:t xml:space="preserve"> tillhandahåller och förvaltar ett betalkonto,</w:t>
      </w:r>
    </w:p>
    <w:p w14:paraId="66173FD8" w14:textId="77777777" w:rsidR="00224569" w:rsidRPr="00CB52D0" w:rsidRDefault="00B659D8" w:rsidP="00224569">
      <w:pPr>
        <w:pStyle w:val="Brdtextmedindrag"/>
      </w:pPr>
      <w:r w:rsidRPr="00CB52D0">
        <w:rPr>
          <w:i/>
        </w:rPr>
        <w:t>kontoinformationstjänst</w:t>
      </w:r>
      <w:r w:rsidRPr="00CB52D0">
        <w:t>: en onlinetjänst för att tillhandahålla sam</w:t>
      </w:r>
      <w:r w:rsidRPr="00CB52D0">
        <w:softHyphen/>
        <w:t>manställd information om ett eller flera betalkonton som betal</w:t>
      </w:r>
      <w:r w:rsidRPr="00CB52D0">
        <w:softHyphen/>
        <w:t>tjänstanvändaren har hos en eller flera andra betaltjänstleverantörer,</w:t>
      </w:r>
    </w:p>
    <w:p w14:paraId="24F92D84" w14:textId="77777777" w:rsidR="00224569" w:rsidRPr="00CB52D0" w:rsidRDefault="00B659D8" w:rsidP="00224569">
      <w:pPr>
        <w:pStyle w:val="Brdtextmedindrag"/>
      </w:pPr>
      <w:r w:rsidRPr="00CB52D0">
        <w:rPr>
          <w:i/>
        </w:rPr>
        <w:t>konsument</w:t>
      </w:r>
      <w:r w:rsidRPr="00CB52D0">
        <w:t>: en fysisk person som handlar huvudsakligen för ända</w:t>
      </w:r>
      <w:r w:rsidRPr="00CB52D0">
        <w:softHyphen/>
        <w:t xml:space="preserve">mål som faller utanför näringsverksamhet, </w:t>
      </w:r>
    </w:p>
    <w:p w14:paraId="0653F7F3" w14:textId="77777777" w:rsidR="00224569" w:rsidRPr="00CB52D0" w:rsidRDefault="00B659D8" w:rsidP="00224569">
      <w:pPr>
        <w:pStyle w:val="Brdtextmedindrag"/>
      </w:pPr>
      <w:r w:rsidRPr="00CB52D0">
        <w:rPr>
          <w:i/>
        </w:rPr>
        <w:t>kreditera</w:t>
      </w:r>
      <w:r w:rsidRPr="00CB52D0">
        <w:t xml:space="preserve">: att medel tillförs ett konto, </w:t>
      </w:r>
    </w:p>
    <w:p w14:paraId="5E5BD455" w14:textId="77777777" w:rsidR="00224569" w:rsidRPr="00CB52D0" w:rsidRDefault="00B659D8" w:rsidP="00224569">
      <w:pPr>
        <w:pStyle w:val="Brdtextmedindrag"/>
      </w:pPr>
      <w:r w:rsidRPr="00CB52D0">
        <w:rPr>
          <w:i/>
        </w:rPr>
        <w:t>kreditinstitut</w:t>
      </w:r>
      <w:r w:rsidRPr="00CB52D0">
        <w:t>: detsamma som i 1 kap. 5 § 10 lagen om bank- och finansieringsrörelse,</w:t>
      </w:r>
    </w:p>
    <w:p w14:paraId="03ED9D6B" w14:textId="77777777" w:rsidR="00224569" w:rsidRPr="00CB52D0" w:rsidRDefault="00B659D8" w:rsidP="00224569">
      <w:pPr>
        <w:pStyle w:val="Brdtextmedindrag"/>
      </w:pPr>
      <w:r w:rsidRPr="00CB52D0">
        <w:rPr>
          <w:i/>
        </w:rPr>
        <w:t>kvalificerat innehav</w:t>
      </w:r>
      <w:r w:rsidRPr="00CB52D0">
        <w:t xml:space="preserve">: detsamma som i 1 kap. 5 § 15 lagen om bank- och finansieringsrörelse, </w:t>
      </w:r>
    </w:p>
    <w:p w14:paraId="4DBCD1DC" w14:textId="77777777" w:rsidR="00224569" w:rsidRPr="00CB52D0" w:rsidRDefault="00B659D8" w:rsidP="00224569">
      <w:pPr>
        <w:pStyle w:val="Brdtextmedindrag"/>
      </w:pPr>
      <w:r w:rsidRPr="00CB52D0">
        <w:rPr>
          <w:i/>
        </w:rPr>
        <w:lastRenderedPageBreak/>
        <w:t>känslig betalningsuppgift</w:t>
      </w:r>
      <w:r w:rsidRPr="00CB52D0">
        <w:t xml:space="preserve">: en personlig behörighetsfunktion eller annan uppgift som kan användas för svikliga förfaranden, dock inte kontoinnehavarens namn och kontonummer i sådan verksamhet som drivs av en leverantör av betalningsinitieringstjänster eller en leverantör av kontoinformationstjänster, </w:t>
      </w:r>
    </w:p>
    <w:p w14:paraId="5FCBC368" w14:textId="77777777" w:rsidR="00224569" w:rsidRPr="00CB52D0" w:rsidRDefault="00B659D8" w:rsidP="00224569">
      <w:pPr>
        <w:pStyle w:val="Brdtextmedindrag"/>
      </w:pPr>
      <w:r w:rsidRPr="00CB52D0">
        <w:rPr>
          <w:i/>
        </w:rPr>
        <w:t>lagligen bosatt inom EES</w:t>
      </w:r>
      <w:r w:rsidRPr="00CB52D0">
        <w:t xml:space="preserve">: en fysisk person som har rätt att bosätta sig inom EES i enlighet med unionsrätten eller nationell rätt, </w:t>
      </w:r>
      <w:r w:rsidRPr="00CB52D0">
        <w:rPr>
          <w:spacing w:val="-4"/>
        </w:rPr>
        <w:t>in</w:t>
      </w:r>
      <w:r w:rsidRPr="00CB52D0">
        <w:rPr>
          <w:spacing w:val="-4"/>
        </w:rPr>
        <w:softHyphen/>
        <w:t>begripet personer utan fast adress och personer som söker asyl inom</w:t>
      </w:r>
      <w:r w:rsidRPr="00CB52D0">
        <w:t xml:space="preserve"> ramen för Genèvekonventionen av den 28 juli 1951 angående flyk</w:t>
      </w:r>
      <w:r w:rsidRPr="00CB52D0">
        <w:softHyphen/>
      </w:r>
      <w:r w:rsidRPr="00CB52D0">
        <w:rPr>
          <w:spacing w:val="-2"/>
        </w:rPr>
        <w:t>tingars rättsliga ställning, protokollet till denna av den 31 januari 1967</w:t>
      </w:r>
      <w:r w:rsidRPr="00CB52D0">
        <w:t xml:space="preserve"> och andra relevanta internationella fördrag,</w:t>
      </w:r>
    </w:p>
    <w:p w14:paraId="2714487F" w14:textId="77777777" w:rsidR="00224569" w:rsidRPr="00CB52D0" w:rsidRDefault="00B659D8" w:rsidP="00224569">
      <w:pPr>
        <w:pStyle w:val="Brdtextmedindrag"/>
      </w:pPr>
      <w:r w:rsidRPr="00CB52D0">
        <w:rPr>
          <w:i/>
          <w:spacing w:val="-2"/>
        </w:rPr>
        <w:t>medel</w:t>
      </w:r>
      <w:r w:rsidRPr="00CB52D0">
        <w:rPr>
          <w:spacing w:val="-2"/>
        </w:rPr>
        <w:t>: sedlar och mynt, kontotillgodohavanden samt elektroniska</w:t>
      </w:r>
      <w:r w:rsidRPr="00CB52D0">
        <w:t xml:space="preserve"> pengar enligt lagen (2011:755) om elektroniska pengar,</w:t>
      </w:r>
    </w:p>
    <w:p w14:paraId="502DF033" w14:textId="77777777" w:rsidR="00224569" w:rsidRPr="00CB52D0" w:rsidRDefault="00B659D8" w:rsidP="00224569">
      <w:pPr>
        <w:pStyle w:val="Brdtextmedindrag"/>
      </w:pPr>
      <w:r w:rsidRPr="00CB52D0">
        <w:rPr>
          <w:i/>
        </w:rPr>
        <w:t>obehörig transaktion</w:t>
      </w:r>
      <w:r w:rsidRPr="00CB52D0">
        <w:t>: en transaktion som genomförs utan sam</w:t>
      </w:r>
      <w:r w:rsidRPr="00CB52D0">
        <w:softHyphen/>
        <w:t>tycke från kontohavaren eller någon annan som enligt kontoavtalet är behörig att använda kontot,</w:t>
      </w:r>
    </w:p>
    <w:p w14:paraId="0D64B9FC" w14:textId="77777777" w:rsidR="00224569" w:rsidRPr="00CB52D0" w:rsidRDefault="00B659D8" w:rsidP="00224569">
      <w:pPr>
        <w:pStyle w:val="Brdtextmedindrag"/>
      </w:pPr>
      <w:r w:rsidRPr="00CB52D0">
        <w:rPr>
          <w:i/>
        </w:rPr>
        <w:t>penningöverföring</w:t>
      </w:r>
      <w:r w:rsidRPr="00CB52D0">
        <w:t>: en betaltjänst där medel tas emot från en beta</w:t>
      </w:r>
      <w:r w:rsidRPr="00CB52D0">
        <w:softHyphen/>
        <w:t xml:space="preserve">lare, utan att något betalkonto öppnas i betalarens eller </w:t>
      </w:r>
      <w:r w:rsidRPr="00CB52D0">
        <w:rPr>
          <w:spacing w:val="-3"/>
        </w:rPr>
        <w:t>betalnings</w:t>
      </w:r>
      <w:r w:rsidRPr="00CB52D0">
        <w:rPr>
          <w:spacing w:val="-3"/>
        </w:rPr>
        <w:softHyphen/>
      </w:r>
      <w:r w:rsidRPr="00CB52D0">
        <w:rPr>
          <w:spacing w:val="-4"/>
        </w:rPr>
        <w:t>mottagarens namn, uteslutande i syfte att överföra motsvarande belopp</w:t>
      </w:r>
      <w:r w:rsidRPr="00CB52D0">
        <w:rPr>
          <w:spacing w:val="-3"/>
        </w:rPr>
        <w:t xml:space="preserve"> till en mottagare eller en annan betaltjänstleverantör som agerar</w:t>
      </w:r>
      <w:r w:rsidRPr="00CB52D0">
        <w:t xml:space="preserve"> på mottagarens vägnar, eller där dessa medel tas emot på mot</w:t>
      </w:r>
      <w:r w:rsidRPr="00CB52D0">
        <w:softHyphen/>
        <w:t>tagarens vägnar och ställs till mottagarens förfogande,</w:t>
      </w:r>
    </w:p>
    <w:p w14:paraId="6C3FA9C6" w14:textId="77777777" w:rsidR="00224569" w:rsidRPr="00CB52D0" w:rsidRDefault="00B659D8" w:rsidP="00224569">
      <w:pPr>
        <w:pStyle w:val="Brdtextmedindrag"/>
      </w:pPr>
      <w:r w:rsidRPr="00CB52D0">
        <w:rPr>
          <w:i/>
          <w:spacing w:val="-2"/>
        </w:rPr>
        <w:t>personlig behörighetsfunktion</w:t>
      </w:r>
      <w:r w:rsidRPr="00CB52D0">
        <w:rPr>
          <w:spacing w:val="-2"/>
        </w:rPr>
        <w:t>: en personligt anpassad funktion som</w:t>
      </w:r>
      <w:r w:rsidRPr="00CB52D0">
        <w:t xml:space="preserve"> </w:t>
      </w:r>
      <w:r w:rsidRPr="00CB52D0">
        <w:rPr>
          <w:spacing w:val="-4"/>
        </w:rPr>
        <w:t>betaltjänstleverantören tillhandahåller betaltjänstanvändaren för auten</w:t>
      </w:r>
      <w:r w:rsidRPr="00CB52D0">
        <w:rPr>
          <w:spacing w:val="-4"/>
        </w:rPr>
        <w:softHyphen/>
        <w:t>tiseringsändamål</w:t>
      </w:r>
      <w:r w:rsidRPr="00CB52D0">
        <w:t xml:space="preserve">, </w:t>
      </w:r>
    </w:p>
    <w:p w14:paraId="6160F7BB" w14:textId="77777777" w:rsidR="00224569" w:rsidRPr="00CB52D0" w:rsidRDefault="00B659D8" w:rsidP="00224569">
      <w:pPr>
        <w:pStyle w:val="Brdtextmedindrag"/>
      </w:pPr>
      <w:r w:rsidRPr="00CB52D0">
        <w:rPr>
          <w:i/>
        </w:rPr>
        <w:t>ramavtal</w:t>
      </w:r>
      <w:r w:rsidRPr="00CB52D0">
        <w:t>: ett avtal om betaltjänster som reglerar genomförandet av kommande enskilda och successiva betalningstransaktioner och som kan innehålla skyldigheter och villkor för att öppna ett betal</w:t>
      </w:r>
      <w:r w:rsidRPr="00CB52D0">
        <w:softHyphen/>
        <w:t xml:space="preserve">konto, </w:t>
      </w:r>
    </w:p>
    <w:p w14:paraId="600CA2DD" w14:textId="77777777" w:rsidR="00224569" w:rsidRPr="00CB52D0" w:rsidRDefault="00B659D8" w:rsidP="00224569">
      <w:pPr>
        <w:pStyle w:val="Brdtextmedindrag"/>
      </w:pPr>
      <w:r w:rsidRPr="00CB52D0">
        <w:rPr>
          <w:i/>
        </w:rPr>
        <w:t>referensväxelkurs</w:t>
      </w:r>
      <w:r w:rsidRPr="00CB52D0">
        <w:t>: den växelkurs som ligger till grund för beräk</w:t>
      </w:r>
      <w:r w:rsidRPr="00CB52D0">
        <w:softHyphen/>
        <w:t>ningen av eventuell valutaväxling och görs tillgänglig av betaltjänst</w:t>
      </w:r>
      <w:r w:rsidRPr="00CB52D0">
        <w:softHyphen/>
        <w:t>leverantören eller härrör från en offentligt tillgänglig källa,</w:t>
      </w:r>
    </w:p>
    <w:p w14:paraId="5FD0E1A2" w14:textId="77777777" w:rsidR="00224569" w:rsidRPr="00CB52D0" w:rsidRDefault="00B659D8" w:rsidP="00224569">
      <w:pPr>
        <w:pStyle w:val="Brdtextmedindrag"/>
      </w:pPr>
      <w:r w:rsidRPr="00CB52D0">
        <w:rPr>
          <w:i/>
        </w:rPr>
        <w:t>referensräntesats</w:t>
      </w:r>
      <w:r w:rsidRPr="00CB52D0">
        <w:t>: den räntesats som ligger till grund för beräk</w:t>
      </w:r>
      <w:r w:rsidRPr="00CB52D0">
        <w:softHyphen/>
        <w:t xml:space="preserve">ningen av eventuell tillämplig ränta och som härrör från en offentligt tillgänglig källa som kan kontrolleras av båda parterna i ett avtal om betaltjänster, </w:t>
      </w:r>
    </w:p>
    <w:p w14:paraId="6B6CEC86" w14:textId="77777777" w:rsidR="00224569" w:rsidRPr="00CB52D0" w:rsidRDefault="00B659D8" w:rsidP="00224569">
      <w:pPr>
        <w:pStyle w:val="Brdtextmedindrag"/>
      </w:pPr>
      <w:r w:rsidRPr="00CB52D0">
        <w:rPr>
          <w:i/>
        </w:rPr>
        <w:t>r</w:t>
      </w:r>
      <w:r w:rsidRPr="00CB52D0">
        <w:rPr>
          <w:i/>
          <w:spacing w:val="-4"/>
        </w:rPr>
        <w:t>egistrerad betaltjänstleverantör</w:t>
      </w:r>
      <w:r w:rsidRPr="00CB52D0">
        <w:rPr>
          <w:spacing w:val="-4"/>
        </w:rPr>
        <w:t>: en betaltjänstleverantör som undan</w:t>
      </w:r>
      <w:r w:rsidRPr="00CB52D0">
        <w:rPr>
          <w:spacing w:val="-4"/>
        </w:rPr>
        <w:softHyphen/>
        <w:t>tagits</w:t>
      </w:r>
      <w:r w:rsidRPr="00CB52D0">
        <w:t xml:space="preserve"> från krav på tillstånd enligt 2 kap. 3 §, </w:t>
      </w:r>
    </w:p>
    <w:p w14:paraId="4CBAC75E" w14:textId="77777777" w:rsidR="00224569" w:rsidRPr="00CB52D0" w:rsidRDefault="00B659D8" w:rsidP="00224569">
      <w:pPr>
        <w:pStyle w:val="Brdtextmedindrag"/>
      </w:pPr>
      <w:r w:rsidRPr="00CB52D0">
        <w:rPr>
          <w:i/>
        </w:rPr>
        <w:t>stark kundautentisering</w:t>
      </w:r>
      <w:r w:rsidRPr="00CB52D0">
        <w:t>: en autentisering som grundas på använd</w:t>
      </w:r>
      <w:r w:rsidRPr="00CB52D0">
        <w:softHyphen/>
        <w:t>ning av två eller flera komponenter, kategoriserade som kunskap (något som bara användaren vet), innehav (något som bara använ</w:t>
      </w:r>
      <w:r w:rsidRPr="00CB52D0">
        <w:softHyphen/>
        <w:t>daren har) och unik egenskap (något som användaren är), som är fristående från varandra så att det förhållandet att någon har kommit över en av komponenterna inte äventyrar de andra kom</w:t>
      </w:r>
      <w:r w:rsidRPr="00CB52D0">
        <w:softHyphen/>
        <w:t>ponenternas tillförlitlighet, och som är utformad för att skydda autentiserings</w:t>
      </w:r>
      <w:r w:rsidRPr="00CB52D0">
        <w:softHyphen/>
        <w:t>uppgifterna mot obehörig åtkomst,</w:t>
      </w:r>
    </w:p>
    <w:p w14:paraId="347F3033" w14:textId="77777777" w:rsidR="00224569" w:rsidRPr="00CB52D0" w:rsidRDefault="00B659D8" w:rsidP="00224569">
      <w:pPr>
        <w:pStyle w:val="Brdtextmedindrag"/>
      </w:pPr>
      <w:r w:rsidRPr="00CB52D0">
        <w:rPr>
          <w:i/>
        </w:rPr>
        <w:t>startkapital</w:t>
      </w:r>
      <w:r w:rsidRPr="00CB52D0">
        <w:t xml:space="preserve">: detsamma som i 1 kap. 5 § 18 lagen om bank- och finansieringsrörelse, </w:t>
      </w:r>
    </w:p>
    <w:p w14:paraId="0E68E035" w14:textId="77777777" w:rsidR="00224569" w:rsidRPr="00CB52D0" w:rsidRDefault="00B659D8" w:rsidP="00224569">
      <w:pPr>
        <w:pStyle w:val="Brdtextmedindrag"/>
      </w:pPr>
      <w:r w:rsidRPr="00CB52D0">
        <w:rPr>
          <w:i/>
        </w:rPr>
        <w:t>säker kommunikation</w:t>
      </w:r>
      <w:r w:rsidRPr="00CB52D0">
        <w:t>: sådan kommunikation som uppfyller kra</w:t>
      </w:r>
      <w:r w:rsidRPr="00CB52D0">
        <w:softHyphen/>
        <w:t>ven i de tekniska standarder som antagits av Europeiska kommis</w:t>
      </w:r>
      <w:r w:rsidRPr="00CB52D0">
        <w:softHyphen/>
        <w:t>sionen i enlighet med artikel 98 i betaltjänstdirektivet,</w:t>
      </w:r>
    </w:p>
    <w:tbl>
      <w:tblPr>
        <w:tblW w:w="5000" w:type="pct"/>
        <w:tblLook w:val="0000" w:firstRow="0" w:lastRow="0" w:firstColumn="0" w:lastColumn="0" w:noHBand="0" w:noVBand="0"/>
      </w:tblPr>
      <w:tblGrid>
        <w:gridCol w:w="2948"/>
        <w:gridCol w:w="2949"/>
      </w:tblGrid>
      <w:tr w:rsidR="00224569" w:rsidRPr="00CB52D0" w14:paraId="08961D1E" w14:textId="77777777" w:rsidTr="00224569">
        <w:tc>
          <w:tcPr>
            <w:tcW w:w="2500" w:type="pct"/>
            <w:shd w:val="clear" w:color="auto" w:fill="auto"/>
            <w:tcMar>
              <w:left w:w="0" w:type="dxa"/>
            </w:tcMar>
          </w:tcPr>
          <w:p w14:paraId="686E1643" w14:textId="77777777" w:rsidR="00224569" w:rsidRPr="00CB52D0" w:rsidRDefault="00B659D8" w:rsidP="00224569">
            <w:pPr>
              <w:pStyle w:val="Brdtextmedindrag"/>
            </w:pPr>
            <w:r w:rsidRPr="00CB52D0">
              <w:rPr>
                <w:i/>
                <w:u w:val="single"/>
              </w:rPr>
              <w:t>tillsynsförordningen</w:t>
            </w:r>
            <w:r w:rsidRPr="00CB52D0">
              <w:t>: Europa</w:t>
            </w:r>
            <w:r w:rsidRPr="00CB52D0">
              <w:softHyphen/>
              <w:t>parlamentets och rådets förord</w:t>
            </w:r>
            <w:r w:rsidRPr="00CB52D0">
              <w:softHyphen/>
              <w:t xml:space="preserve">ning (EU) nr 575/2013 av den 26 juni </w:t>
            </w:r>
            <w:r w:rsidRPr="00CB52D0">
              <w:lastRenderedPageBreak/>
              <w:t xml:space="preserve">2013 om tillsynskrav för kreditinstitut </w:t>
            </w:r>
            <w:r w:rsidRPr="00CB52D0">
              <w:rPr>
                <w:i/>
              </w:rPr>
              <w:t>och värdepappers</w:t>
            </w:r>
            <w:r w:rsidRPr="00CB52D0">
              <w:rPr>
                <w:i/>
              </w:rPr>
              <w:softHyphen/>
              <w:t>företag</w:t>
            </w:r>
            <w:r w:rsidRPr="00CB52D0">
              <w:t xml:space="preserve"> och om ändring av för</w:t>
            </w:r>
            <w:r w:rsidRPr="00CB52D0">
              <w:softHyphen/>
              <w:t>ordning (EU) nr 648/2012,</w:t>
            </w:r>
          </w:p>
        </w:tc>
        <w:tc>
          <w:tcPr>
            <w:tcW w:w="2500" w:type="pct"/>
            <w:shd w:val="clear" w:color="auto" w:fill="auto"/>
            <w:tcMar>
              <w:right w:w="0" w:type="dxa"/>
            </w:tcMar>
          </w:tcPr>
          <w:p w14:paraId="6258ED57" w14:textId="77777777" w:rsidR="00224569" w:rsidRPr="00CB52D0" w:rsidRDefault="00B659D8" w:rsidP="00224569">
            <w:pPr>
              <w:pStyle w:val="Brdtextmedindrag"/>
            </w:pPr>
            <w:r w:rsidRPr="00CB52D0">
              <w:rPr>
                <w:i/>
                <w:u w:val="single"/>
              </w:rPr>
              <w:lastRenderedPageBreak/>
              <w:t>tillsynsförordningen</w:t>
            </w:r>
            <w:r w:rsidRPr="00CB52D0">
              <w:t>: Europa</w:t>
            </w:r>
            <w:r w:rsidRPr="00CB52D0">
              <w:softHyphen/>
              <w:t>parlamentets och rådets förord</w:t>
            </w:r>
            <w:r w:rsidRPr="00CB52D0">
              <w:softHyphen/>
              <w:t xml:space="preserve">ning (EU) nr 575/2013 av den 26 juni </w:t>
            </w:r>
            <w:r w:rsidRPr="00CB52D0">
              <w:lastRenderedPageBreak/>
              <w:t>2013 om tillsynskrav för kreditinstitut och om ändring av förordning (EU) nr 648/2012,</w:t>
            </w:r>
          </w:p>
        </w:tc>
      </w:tr>
    </w:tbl>
    <w:p w14:paraId="01E7BAB4" w14:textId="77777777" w:rsidR="00224569" w:rsidRPr="00CB52D0" w:rsidRDefault="00B659D8" w:rsidP="00224569">
      <w:pPr>
        <w:pStyle w:val="Brdtextmedindrag"/>
      </w:pPr>
      <w:r w:rsidRPr="00CB52D0">
        <w:rPr>
          <w:i/>
        </w:rPr>
        <w:lastRenderedPageBreak/>
        <w:t>unik identifikationskod</w:t>
      </w:r>
      <w:r w:rsidRPr="00CB52D0">
        <w:t xml:space="preserve">: en kombination av bokstäver, siffror eller symboler som tillhandahållits av en betaltjänstleverantör, och som en betaltjänstanvändare ska uppge för att otvetydigt identifiera en annan betaltjänstanvändare eller dennes betalkonto, </w:t>
      </w:r>
    </w:p>
    <w:p w14:paraId="31F244B6" w14:textId="77777777" w:rsidR="00224569" w:rsidRPr="00CB52D0" w:rsidRDefault="00B659D8" w:rsidP="00224569">
      <w:pPr>
        <w:pStyle w:val="Brdtextmedindrag"/>
      </w:pPr>
      <w:r w:rsidRPr="00CB52D0">
        <w:rPr>
          <w:i/>
        </w:rPr>
        <w:t>utgivning av betalningsinstrument</w:t>
      </w:r>
      <w:r w:rsidRPr="00CB52D0">
        <w:t>: en betaltjänst hos en betal</w:t>
      </w:r>
      <w:r w:rsidRPr="00CB52D0">
        <w:softHyphen/>
        <w:t xml:space="preserve">tjänstleverantör om att tillhandahålla betalaren ett </w:t>
      </w:r>
      <w:r w:rsidRPr="00CB52D0">
        <w:rPr>
          <w:spacing w:val="-2"/>
        </w:rPr>
        <w:t>betalningsinstru</w:t>
      </w:r>
      <w:r w:rsidRPr="00CB52D0">
        <w:rPr>
          <w:spacing w:val="-2"/>
        </w:rPr>
        <w:softHyphen/>
        <w:t>ment för att initiera och behandla betalarens betalningstransaktioner,</w:t>
      </w:r>
      <w:r w:rsidRPr="00CB52D0">
        <w:t xml:space="preserve"> </w:t>
      </w:r>
    </w:p>
    <w:p w14:paraId="3642D23C" w14:textId="77777777" w:rsidR="00224569" w:rsidRPr="00CB52D0" w:rsidRDefault="00B659D8" w:rsidP="00224569">
      <w:pPr>
        <w:pStyle w:val="Brdtextmedindrag"/>
      </w:pPr>
      <w:r w:rsidRPr="00CB52D0">
        <w:rPr>
          <w:i/>
        </w:rPr>
        <w:t>utländskt kreditinstitut</w:t>
      </w:r>
      <w:r w:rsidRPr="00CB52D0">
        <w:t>: detsamma som i 1 kap. 5 § 21 lagen om bank- och finansieringsrörelse,</w:t>
      </w:r>
    </w:p>
    <w:p w14:paraId="3C8829A7" w14:textId="77777777" w:rsidR="00224569" w:rsidRPr="00CB52D0" w:rsidRDefault="00B659D8" w:rsidP="00224569">
      <w:pPr>
        <w:pStyle w:val="Brdtextmedindrag"/>
      </w:pPr>
      <w:r w:rsidRPr="00CB52D0">
        <w:rPr>
          <w:i/>
        </w:rPr>
        <w:t>valuteringsdag</w:t>
      </w:r>
      <w:r w:rsidRPr="00CB52D0">
        <w:t>: den referenstidpunkt som används av en betal</w:t>
      </w:r>
      <w:r w:rsidRPr="00CB52D0">
        <w:softHyphen/>
        <w:t>tjänstleverantör för att beräkna räntan på de medel som debiterats eller krediterats ett betalkonto.</w:t>
      </w:r>
    </w:p>
    <w:p w14:paraId="4EB2CE0C" w14:textId="77777777" w:rsidR="00224569" w:rsidRPr="00CB52D0" w:rsidRDefault="00B659D8" w:rsidP="00224569">
      <w:pPr>
        <w:pStyle w:val="Slutstreck"/>
        <w:keepNext/>
      </w:pPr>
      <w:r w:rsidRPr="00CB52D0">
        <w:t>                      </w:t>
      </w:r>
    </w:p>
    <w:p w14:paraId="3C978F28" w14:textId="77777777" w:rsidR="00224569" w:rsidRPr="00CB52D0" w:rsidRDefault="00B659D8" w:rsidP="00224569">
      <w:pPr>
        <w:pStyle w:val="Brdtextmedindrag"/>
      </w:pPr>
      <w:r w:rsidRPr="00CB52D0">
        <w:t>Denna lag träder i kraft den 26 juni 2021.</w:t>
      </w:r>
    </w:p>
    <w:p w14:paraId="6D3BEA98" w14:textId="531D9D7E" w:rsidR="00224569" w:rsidRDefault="00224569" w:rsidP="00224569">
      <w:pPr>
        <w:pStyle w:val="Brdtext"/>
      </w:pPr>
    </w:p>
    <w:p w14:paraId="419941F0" w14:textId="77777777" w:rsidR="00224569" w:rsidRDefault="00224569" w:rsidP="00224569">
      <w:pPr>
        <w:pStyle w:val="Brdtext"/>
        <w:sectPr w:rsidR="00224569" w:rsidSect="00224569">
          <w:headerReference w:type="even" r:id="rId259"/>
          <w:headerReference w:type="default" r:id="rId260"/>
          <w:footerReference w:type="even" r:id="rId261"/>
          <w:footerReference w:type="default" r:id="rId262"/>
          <w:footerReference w:type="first" r:id="rId263"/>
          <w:footnotePr>
            <w:numRestart w:val="eachSect"/>
          </w:footnotePr>
          <w:pgSz w:w="9356" w:h="13721" w:code="9"/>
          <w:pgMar w:top="794" w:right="2438" w:bottom="1191" w:left="1021" w:header="0" w:footer="709" w:gutter="0"/>
          <w:cols w:space="708"/>
          <w:docGrid w:linePitch="360"/>
        </w:sectPr>
      </w:pPr>
    </w:p>
    <w:p w14:paraId="3F05B928" w14:textId="77777777" w:rsidR="00224569" w:rsidRPr="00B36627" w:rsidRDefault="00B659D8" w:rsidP="00224569">
      <w:pPr>
        <w:pStyle w:val="Rubrik2utannumrering"/>
        <w:spacing w:before="0"/>
      </w:pPr>
      <w:r w:rsidRPr="00BD5D70">
        <w:lastRenderedPageBreak/>
        <w:t>Förslag till lag om ändring i lagen (2011:755) om elektroniska pengar</w:t>
      </w:r>
    </w:p>
    <w:p w14:paraId="599CFAB6" w14:textId="77777777" w:rsidR="00224569" w:rsidRPr="00B36627" w:rsidRDefault="00B659D8" w:rsidP="00224569">
      <w:pPr>
        <w:pStyle w:val="Brdtext"/>
      </w:pPr>
      <w:r w:rsidRPr="00B36627">
        <w:t>Härigenom föreskrivs i fråga om lagen (2011:755) om elektroniska pengar att 3 kap. 2 § ska ha följande lydelse.</w:t>
      </w:r>
    </w:p>
    <w:p w14:paraId="764B0762"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4ADBF760" w14:textId="77777777" w:rsidTr="00224569">
        <w:tc>
          <w:tcPr>
            <w:tcW w:w="2500" w:type="pct"/>
            <w:shd w:val="clear" w:color="auto" w:fill="auto"/>
            <w:tcMar>
              <w:left w:w="0" w:type="dxa"/>
            </w:tcMar>
          </w:tcPr>
          <w:p w14:paraId="376730B0"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0CC3B3F8" w14:textId="77777777" w:rsidR="00224569" w:rsidRPr="00B36627" w:rsidRDefault="00B659D8" w:rsidP="00224569">
            <w:pPr>
              <w:pStyle w:val="Brdtext"/>
              <w:rPr>
                <w:i/>
              </w:rPr>
            </w:pPr>
            <w:r w:rsidRPr="00B36627">
              <w:rPr>
                <w:i/>
              </w:rPr>
              <w:t>Föreslagen lydelse</w:t>
            </w:r>
          </w:p>
        </w:tc>
      </w:tr>
    </w:tbl>
    <w:p w14:paraId="73AE063F" w14:textId="77777777" w:rsidR="00224569" w:rsidRPr="00CB52D0" w:rsidRDefault="00B659D8" w:rsidP="00224569">
      <w:pPr>
        <w:pStyle w:val="Brdtext"/>
        <w:spacing w:before="270"/>
        <w:jc w:val="center"/>
        <w:rPr>
          <w:b/>
        </w:rPr>
      </w:pPr>
      <w:r w:rsidRPr="00CB52D0">
        <w:rPr>
          <w:b/>
        </w:rPr>
        <w:t>3 kap.</w:t>
      </w:r>
    </w:p>
    <w:p w14:paraId="7632A00F" w14:textId="77777777" w:rsidR="00224569" w:rsidRPr="00BD5D70" w:rsidRDefault="00B659D8" w:rsidP="00224569">
      <w:pPr>
        <w:pStyle w:val="Brdtext"/>
        <w:jc w:val="center"/>
      </w:pPr>
      <w:r w:rsidRPr="00CB52D0">
        <w:t>2 §</w:t>
      </w:r>
      <w:r w:rsidRPr="00BD5D70">
        <w:rPr>
          <w:rStyle w:val="Fotnotsreferens"/>
        </w:rPr>
        <w:footnoteReference w:id="146"/>
      </w:r>
    </w:p>
    <w:p w14:paraId="0F336559" w14:textId="77777777" w:rsidR="00224569" w:rsidRPr="00B36627" w:rsidRDefault="00B659D8" w:rsidP="00224569">
      <w:pPr>
        <w:pStyle w:val="Brdtextmedindrag"/>
      </w:pPr>
      <w:r w:rsidRPr="00B36627">
        <w:t>Ett institut för elektroniska pengar ska vid varje tidpunkt ha en kapitalbas som lägst motsvarar startkapitalet enligt 1 § eller ett kapitalkrav beräknat enligt 3 §. Institutets kapitalbas får inte under</w:t>
      </w:r>
      <w:r w:rsidRPr="00B36627">
        <w:softHyphen/>
        <w:t>skrida det högsta av dessa belopp.</w:t>
      </w:r>
    </w:p>
    <w:tbl>
      <w:tblPr>
        <w:tblW w:w="5000" w:type="pct"/>
        <w:tblLook w:val="0000" w:firstRow="0" w:lastRow="0" w:firstColumn="0" w:lastColumn="0" w:noHBand="0" w:noVBand="0"/>
      </w:tblPr>
      <w:tblGrid>
        <w:gridCol w:w="2948"/>
        <w:gridCol w:w="2949"/>
      </w:tblGrid>
      <w:tr w:rsidR="00224569" w:rsidRPr="00CB52D0" w14:paraId="587BCB29" w14:textId="77777777" w:rsidTr="00224569">
        <w:tc>
          <w:tcPr>
            <w:tcW w:w="2500" w:type="pct"/>
            <w:shd w:val="clear" w:color="auto" w:fill="auto"/>
            <w:tcMar>
              <w:left w:w="0" w:type="dxa"/>
            </w:tcMar>
          </w:tcPr>
          <w:p w14:paraId="41C3D196" w14:textId="77777777" w:rsidR="00224569" w:rsidRPr="008E1321" w:rsidRDefault="00B659D8" w:rsidP="00224569">
            <w:pPr>
              <w:pStyle w:val="Brdtextmedindrag"/>
            </w:pPr>
            <w:r w:rsidRPr="00B36627">
              <w:t>Vid beräkningen av kapital</w:t>
            </w:r>
            <w:r w:rsidRPr="00B36627">
              <w:softHyphen/>
              <w:t xml:space="preserve">basen och dess sammansättning </w:t>
            </w:r>
            <w:r w:rsidRPr="00B36627">
              <w:rPr>
                <w:spacing w:val="-6"/>
              </w:rPr>
              <w:t>ska Europaparlamentets och rådets</w:t>
            </w:r>
            <w:r w:rsidRPr="00B36627">
              <w:t xml:space="preserve"> förordning (EU) nr 575/2013 av den 26 juni 2013 om tillsynskrav för kreditinst</w:t>
            </w:r>
            <w:r w:rsidRPr="008E1321">
              <w:t xml:space="preserve">itut </w:t>
            </w:r>
            <w:r w:rsidRPr="008E1321">
              <w:rPr>
                <w:i/>
              </w:rPr>
              <w:t>och värdepap</w:t>
            </w:r>
            <w:r w:rsidRPr="008E1321">
              <w:rPr>
                <w:i/>
              </w:rPr>
              <w:softHyphen/>
              <w:t>persföretag</w:t>
            </w:r>
            <w:r w:rsidRPr="008E1321">
              <w:t xml:space="preserve"> och om ändring av f</w:t>
            </w:r>
            <w:r w:rsidRPr="008E1321">
              <w:rPr>
                <w:spacing w:val="-4"/>
              </w:rPr>
              <w:t>örordning (EU) nr 648/2012 till</w:t>
            </w:r>
            <w:r w:rsidRPr="008E1321">
              <w:rPr>
                <w:spacing w:val="-4"/>
              </w:rPr>
              <w:softHyphen/>
              <w:t>lämpas</w:t>
            </w:r>
            <w:r w:rsidRPr="008E1321">
              <w:t>. Därutöver gäller följande vid beräkningen:</w:t>
            </w:r>
          </w:p>
        </w:tc>
        <w:tc>
          <w:tcPr>
            <w:tcW w:w="2500" w:type="pct"/>
            <w:shd w:val="clear" w:color="auto" w:fill="auto"/>
            <w:tcMar>
              <w:right w:w="0" w:type="dxa"/>
            </w:tcMar>
          </w:tcPr>
          <w:p w14:paraId="104C418F" w14:textId="77777777" w:rsidR="00224569" w:rsidRPr="00105AC9" w:rsidRDefault="00B659D8" w:rsidP="00224569">
            <w:pPr>
              <w:pStyle w:val="Brdtextmedindrag"/>
            </w:pPr>
            <w:r w:rsidRPr="008E1321">
              <w:t>Vid beräkningen av kapital</w:t>
            </w:r>
            <w:r w:rsidRPr="008E1321">
              <w:softHyphen/>
              <w:t>basen och dess sammansättning s</w:t>
            </w:r>
            <w:r w:rsidRPr="008E1321">
              <w:rPr>
                <w:spacing w:val="-6"/>
              </w:rPr>
              <w:t>ka Europaparlame</w:t>
            </w:r>
            <w:r w:rsidRPr="00A31F7D">
              <w:rPr>
                <w:spacing w:val="-6"/>
              </w:rPr>
              <w:t>ntets och rådets</w:t>
            </w:r>
            <w:r w:rsidRPr="00A31F7D">
              <w:t xml:space="preserve"> förordning (EU) nr 575/2013 av den 26 juni 2013 om t</w:t>
            </w:r>
            <w:r w:rsidRPr="00A31F7D">
              <w:rPr>
                <w:spacing w:val="-4"/>
              </w:rPr>
              <w:t>illsynskrav för kreditinstit</w:t>
            </w:r>
            <w:r w:rsidRPr="007E7C9E">
              <w:rPr>
                <w:spacing w:val="-4"/>
              </w:rPr>
              <w:t xml:space="preserve">ut och om </w:t>
            </w:r>
            <w:r w:rsidRPr="00105AC9">
              <w:rPr>
                <w:spacing w:val="-4"/>
              </w:rPr>
              <w:t>ändring av förordning (EU) nr 648/2012</w:t>
            </w:r>
            <w:r w:rsidRPr="00105AC9">
              <w:t xml:space="preserve"> tillämpas. Därutöver gäller föl</w:t>
            </w:r>
            <w:r w:rsidRPr="00105AC9">
              <w:softHyphen/>
              <w:t>jande vid beräkningen:</w:t>
            </w:r>
          </w:p>
        </w:tc>
      </w:tr>
    </w:tbl>
    <w:p w14:paraId="202DD749" w14:textId="77777777" w:rsidR="00224569" w:rsidRPr="00CB52D0" w:rsidRDefault="00B659D8" w:rsidP="00224569">
      <w:pPr>
        <w:pStyle w:val="Brdtextmedindrag"/>
      </w:pPr>
      <w:r w:rsidRPr="00CB52D0">
        <w:t>1. Ett institut för elektroniska pengar som tillhör samma grupp som ett annat institut för elektroniska pengar, eller ett betalnings</w:t>
      </w:r>
      <w:r w:rsidRPr="00CB52D0">
        <w:softHyphen/>
        <w:t>institut, ett kreditinstitut, ett värdepappersföretag, ett fondbolag, en AIF-förvaltare som förvaltar specialfonder, ett försäkringsföretag eller ett tjänstepensionsföretag får vid beräkning av kapitalbasen inte ta med sådana poster som ingår i beräkningen av något av dessa företags kapitalbas.</w:t>
      </w:r>
    </w:p>
    <w:p w14:paraId="19A8DADF" w14:textId="77777777" w:rsidR="00224569" w:rsidRPr="00CB52D0" w:rsidRDefault="00B659D8" w:rsidP="00224569">
      <w:pPr>
        <w:pStyle w:val="Brdtextmedindrag"/>
      </w:pPr>
      <w:r w:rsidRPr="00CB52D0">
        <w:t>2. Ett institut för elektroniska pengar som bedriver annan verk</w:t>
      </w:r>
      <w:r w:rsidRPr="00CB52D0">
        <w:softHyphen/>
        <w:t xml:space="preserve">samhet i enlighet med 5 § får vid beräkningen av kapitalbasen inte ta med sådana poster som ingår i beräkningen av kapitalbasen i den andra verksamheten. </w:t>
      </w:r>
    </w:p>
    <w:p w14:paraId="7DE15E32" w14:textId="77777777" w:rsidR="00224569" w:rsidRPr="00CB52D0" w:rsidRDefault="00B659D8" w:rsidP="00224569">
      <w:pPr>
        <w:pStyle w:val="Brdtextmedindrag"/>
      </w:pPr>
      <w:r w:rsidRPr="00CB52D0">
        <w:t>3. För ett institut för elektroniska pengar som har bytt redovis</w:t>
      </w:r>
      <w:r w:rsidRPr="00CB52D0">
        <w:softHyphen/>
        <w:t>ningsvaluta får kapitalbasen inte understiga det högsta av de belopp som följer av 6 och 7 §§ lagen (2000:35) om byte av redovisnings</w:t>
      </w:r>
      <w:r w:rsidRPr="00CB52D0">
        <w:softHyphen/>
        <w:t>valuta i finansiella företag.</w:t>
      </w:r>
    </w:p>
    <w:p w14:paraId="49E7A56A" w14:textId="77777777" w:rsidR="00224569" w:rsidRPr="00CB52D0" w:rsidRDefault="00B659D8" w:rsidP="00224569">
      <w:pPr>
        <w:pStyle w:val="Slutstreck"/>
      </w:pPr>
      <w:r w:rsidRPr="00CB52D0">
        <w:t>                      </w:t>
      </w:r>
    </w:p>
    <w:p w14:paraId="56C1BA15" w14:textId="77777777" w:rsidR="00224569" w:rsidRPr="00CB52D0" w:rsidRDefault="00B659D8" w:rsidP="00224569">
      <w:pPr>
        <w:pStyle w:val="Brdtextmedindrag"/>
      </w:pPr>
      <w:r w:rsidRPr="00CB52D0">
        <w:t>Denna lag träder i kraft den 26 juni 2021.</w:t>
      </w:r>
    </w:p>
    <w:p w14:paraId="322FD2B3" w14:textId="5B5EF5DC" w:rsidR="00224569" w:rsidRDefault="00224569" w:rsidP="00224569">
      <w:pPr>
        <w:pStyle w:val="Brdtext"/>
      </w:pPr>
    </w:p>
    <w:p w14:paraId="64FF0B24" w14:textId="77777777" w:rsidR="00224569" w:rsidRDefault="00224569" w:rsidP="00224569">
      <w:pPr>
        <w:pStyle w:val="Brdtext"/>
        <w:sectPr w:rsidR="00224569" w:rsidSect="00224569">
          <w:headerReference w:type="even" r:id="rId264"/>
          <w:headerReference w:type="default" r:id="rId265"/>
          <w:footerReference w:type="even" r:id="rId266"/>
          <w:footerReference w:type="default" r:id="rId267"/>
          <w:footerReference w:type="first" r:id="rId268"/>
          <w:footnotePr>
            <w:numRestart w:val="eachSect"/>
          </w:footnotePr>
          <w:pgSz w:w="9356" w:h="13721" w:code="9"/>
          <w:pgMar w:top="794" w:right="2438" w:bottom="1191" w:left="1021" w:header="0" w:footer="709" w:gutter="0"/>
          <w:cols w:space="708"/>
          <w:docGrid w:linePitch="360"/>
        </w:sectPr>
      </w:pPr>
    </w:p>
    <w:p w14:paraId="591B2AE4" w14:textId="77777777" w:rsidR="00224569" w:rsidRPr="00B36627" w:rsidRDefault="00B659D8" w:rsidP="00224569">
      <w:pPr>
        <w:pStyle w:val="Rubrik2utannumrering"/>
        <w:spacing w:before="0"/>
      </w:pPr>
      <w:r w:rsidRPr="00BD5D70">
        <w:lastRenderedPageBreak/>
        <w:t xml:space="preserve">Förslag till lag om ändring i </w:t>
      </w:r>
      <w:r w:rsidRPr="00B36627">
        <w:t>lagen (2013:561) om förvaltare av alternativa investeringsfonder</w:t>
      </w:r>
    </w:p>
    <w:p w14:paraId="02495AD4" w14:textId="77777777" w:rsidR="00224569" w:rsidRPr="00B36627" w:rsidRDefault="00B659D8" w:rsidP="00224569">
      <w:pPr>
        <w:pStyle w:val="Brdtext"/>
      </w:pPr>
      <w:r w:rsidRPr="00B36627">
        <w:t>Härigenom föreskrivs i fråga om lagen (2013:561) om förvaltare av alternativa investeringsfonder att 1 kap. 10 §, 7 kap. 4 och 6 §§ och 9 kap. 4 § ska ha följande lydelse.</w:t>
      </w:r>
    </w:p>
    <w:p w14:paraId="532E1D01"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26EA93DD" w14:textId="77777777" w:rsidTr="00224569">
        <w:tc>
          <w:tcPr>
            <w:tcW w:w="2500" w:type="pct"/>
            <w:shd w:val="clear" w:color="auto" w:fill="auto"/>
            <w:tcMar>
              <w:left w:w="0" w:type="dxa"/>
            </w:tcMar>
          </w:tcPr>
          <w:p w14:paraId="2B1B8CBA"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5AF2927C" w14:textId="77777777" w:rsidR="00224569" w:rsidRPr="008E1321" w:rsidRDefault="00B659D8" w:rsidP="00224569">
            <w:pPr>
              <w:pStyle w:val="Brdtext"/>
              <w:rPr>
                <w:i/>
              </w:rPr>
            </w:pPr>
            <w:r w:rsidRPr="00B36627">
              <w:rPr>
                <w:i/>
              </w:rPr>
              <w:t>Föreslagen lydelse</w:t>
            </w:r>
          </w:p>
        </w:tc>
      </w:tr>
    </w:tbl>
    <w:p w14:paraId="10373F95" w14:textId="77777777" w:rsidR="00224569" w:rsidRPr="00CB52D0" w:rsidRDefault="00B659D8" w:rsidP="00224569">
      <w:pPr>
        <w:pStyle w:val="Brdtext"/>
        <w:spacing w:before="270"/>
        <w:jc w:val="center"/>
        <w:rPr>
          <w:b/>
        </w:rPr>
      </w:pPr>
      <w:r w:rsidRPr="00CB52D0">
        <w:rPr>
          <w:b/>
        </w:rPr>
        <w:t>1 kap.</w:t>
      </w:r>
    </w:p>
    <w:p w14:paraId="328EF6BF" w14:textId="77777777" w:rsidR="00224569" w:rsidRPr="00BD5D70" w:rsidRDefault="00B659D8" w:rsidP="00224569">
      <w:pPr>
        <w:pStyle w:val="Brdtext"/>
        <w:jc w:val="center"/>
      </w:pPr>
      <w:r w:rsidRPr="00CB52D0">
        <w:t>10 §</w:t>
      </w:r>
      <w:r w:rsidRPr="00BD5D70">
        <w:rPr>
          <w:rStyle w:val="Fotnotsreferens"/>
        </w:rPr>
        <w:footnoteReference w:id="147"/>
      </w:r>
    </w:p>
    <w:p w14:paraId="319CB908" w14:textId="77777777" w:rsidR="00224569" w:rsidRPr="00B36627" w:rsidRDefault="00B659D8" w:rsidP="00224569">
      <w:pPr>
        <w:pStyle w:val="Brdtextmedindrag"/>
      </w:pPr>
      <w:r w:rsidRPr="00B36627">
        <w:t xml:space="preserve">Med ett </w:t>
      </w:r>
      <w:r w:rsidRPr="00B36627">
        <w:rPr>
          <w:i/>
        </w:rPr>
        <w:t>förvaringsinstituts behöriga myndigheter</w:t>
      </w:r>
      <w:r w:rsidRPr="00B36627">
        <w:t xml:space="preserve"> avses följande. Om förvaringsinstitutet</w:t>
      </w:r>
    </w:p>
    <w:tbl>
      <w:tblPr>
        <w:tblW w:w="5000" w:type="pct"/>
        <w:tblLook w:val="0000" w:firstRow="0" w:lastRow="0" w:firstColumn="0" w:lastColumn="0" w:noHBand="0" w:noVBand="0"/>
      </w:tblPr>
      <w:tblGrid>
        <w:gridCol w:w="2948"/>
        <w:gridCol w:w="2949"/>
      </w:tblGrid>
      <w:tr w:rsidR="00224569" w:rsidRPr="00CB52D0" w14:paraId="420E7E05" w14:textId="77777777" w:rsidTr="00224569">
        <w:tc>
          <w:tcPr>
            <w:tcW w:w="2500" w:type="pct"/>
            <w:shd w:val="clear" w:color="auto" w:fill="auto"/>
            <w:tcMar>
              <w:left w:w="0" w:type="dxa"/>
            </w:tcMar>
          </w:tcPr>
          <w:p w14:paraId="647331DC" w14:textId="77777777" w:rsidR="00224569" w:rsidRPr="00105AC9" w:rsidRDefault="00B659D8" w:rsidP="00224569">
            <w:pPr>
              <w:pStyle w:val="Brdtextmedindrag"/>
            </w:pPr>
            <w:r w:rsidRPr="00B36627">
              <w:t xml:space="preserve">1. är ett kreditinstitut med </w:t>
            </w:r>
            <w:r w:rsidRPr="00B36627">
              <w:rPr>
                <w:spacing w:val="-4"/>
              </w:rPr>
              <w:t>tillstånd som avses enligt Europa</w:t>
            </w:r>
            <w:r w:rsidRPr="00B36627">
              <w:rPr>
                <w:spacing w:val="-4"/>
              </w:rPr>
              <w:softHyphen/>
              <w:t>parlamentets och rådets direktiv</w:t>
            </w:r>
            <w:r w:rsidRPr="00B36627">
              <w:t xml:space="preserve"> 2013/36/EU av den 26 juni 2013 om behörighet att utöva verk</w:t>
            </w:r>
            <w:r w:rsidRPr="00B36627">
              <w:softHyphen/>
              <w:t xml:space="preserve">samhet i kreditinstitut och om </w:t>
            </w:r>
            <w:r w:rsidRPr="008E1321">
              <w:rPr>
                <w:spacing w:val="-4"/>
              </w:rPr>
              <w:t xml:space="preserve">tillsyn av kreditinstitut </w:t>
            </w:r>
            <w:r w:rsidRPr="008E1321">
              <w:rPr>
                <w:i/>
                <w:spacing w:val="-4"/>
              </w:rPr>
              <w:t>och värde</w:t>
            </w:r>
            <w:r w:rsidRPr="008E1321">
              <w:rPr>
                <w:i/>
                <w:spacing w:val="-4"/>
              </w:rPr>
              <w:softHyphen/>
              <w:t>pappersföretag</w:t>
            </w:r>
            <w:r w:rsidRPr="008E1321">
              <w:rPr>
                <w:spacing w:val="-4"/>
              </w:rPr>
              <w:t>, om ändring av</w:t>
            </w:r>
            <w:r w:rsidRPr="008E1321">
              <w:t xml:space="preserve"> </w:t>
            </w:r>
            <w:r w:rsidRPr="008E1321">
              <w:rPr>
                <w:spacing w:val="-5"/>
              </w:rPr>
              <w:t>direktiv 2002/87/EG och om upp</w:t>
            </w:r>
            <w:r w:rsidRPr="008E1321">
              <w:rPr>
                <w:spacing w:val="-5"/>
              </w:rPr>
              <w:softHyphen/>
              <w:t xml:space="preserve">hävande av </w:t>
            </w:r>
            <w:r w:rsidRPr="008E1321">
              <w:rPr>
                <w:i/>
                <w:spacing w:val="-5"/>
              </w:rPr>
              <w:t>direktiv</w:t>
            </w:r>
            <w:r w:rsidRPr="008E1321">
              <w:rPr>
                <w:spacing w:val="-5"/>
              </w:rPr>
              <w:t> 2006/48/EG</w:t>
            </w:r>
            <w:r w:rsidRPr="008E1321">
              <w:t xml:space="preserve"> och 2006/49/EG: de</w:t>
            </w:r>
            <w:r w:rsidRPr="00A31F7D">
              <w:t>n myndig</w:t>
            </w:r>
            <w:r w:rsidRPr="00A31F7D">
              <w:softHyphen/>
              <w:t>het som anges i 1 kap. 6 § lagen (</w:t>
            </w:r>
            <w:r w:rsidRPr="00A31F7D">
              <w:rPr>
                <w:spacing w:val="-5"/>
              </w:rPr>
              <w:t>2014:968) om särskild tillsyn över</w:t>
            </w:r>
            <w:r w:rsidRPr="00A31F7D">
              <w:t xml:space="preserve"> kreditinstitut och värde</w:t>
            </w:r>
            <w:r w:rsidRPr="00A31F7D">
              <w:softHyphen/>
              <w:t>pap</w:t>
            </w:r>
            <w:r w:rsidRPr="00A31F7D">
              <w:softHyphen/>
              <w:t>pers</w:t>
            </w:r>
            <w:r w:rsidRPr="00A31F7D">
              <w:softHyphen/>
              <w:t>bolag eller en annan myn</w:t>
            </w:r>
            <w:r w:rsidRPr="00A31F7D">
              <w:softHyphen/>
              <w:t>dighet i ett annat land inom EES som utövar tillsyn över institut, in</w:t>
            </w:r>
            <w:r w:rsidRPr="00A31F7D">
              <w:softHyphen/>
              <w:t>st</w:t>
            </w:r>
            <w:r w:rsidRPr="007E7C9E">
              <w:t>i</w:t>
            </w:r>
            <w:r w:rsidRPr="007E7C9E">
              <w:softHyphen/>
            </w:r>
            <w:r w:rsidRPr="00105AC9">
              <w:t>tut för elektroniska pengar eller motsvarande utländska företag,</w:t>
            </w:r>
          </w:p>
        </w:tc>
        <w:tc>
          <w:tcPr>
            <w:tcW w:w="2500" w:type="pct"/>
            <w:shd w:val="clear" w:color="auto" w:fill="auto"/>
            <w:tcMar>
              <w:right w:w="0" w:type="dxa"/>
            </w:tcMar>
          </w:tcPr>
          <w:p w14:paraId="324CA97A" w14:textId="77777777" w:rsidR="00224569" w:rsidRPr="00CB52D0" w:rsidRDefault="00B659D8" w:rsidP="00224569">
            <w:pPr>
              <w:pStyle w:val="Brdtextmedindrag"/>
            </w:pPr>
            <w:r w:rsidRPr="00105AC9">
              <w:t xml:space="preserve">1. är ett kreditinstitut med </w:t>
            </w:r>
            <w:r w:rsidRPr="00105AC9">
              <w:rPr>
                <w:spacing w:val="-4"/>
              </w:rPr>
              <w:t>tillstånd som avses enligt Europa</w:t>
            </w:r>
            <w:r w:rsidRPr="00105AC9">
              <w:rPr>
                <w:spacing w:val="-4"/>
              </w:rPr>
              <w:softHyphen/>
              <w:t>parlamentets och rådets direktiv</w:t>
            </w:r>
            <w:r w:rsidRPr="00105AC9">
              <w:t xml:space="preserve"> 2013/36/EU av den 26 juni 2013 om behörighet att utöva verk</w:t>
            </w:r>
            <w:r w:rsidRPr="00105AC9">
              <w:softHyphen/>
              <w:t>samhet i kreditinstitut och om tillsyn av kreditinstitut, om änd</w:t>
            </w:r>
            <w:r w:rsidRPr="00105AC9">
              <w:softHyphen/>
              <w:t xml:space="preserve">ring av direktiv 2002/87/EG och om upphävande av </w:t>
            </w:r>
            <w:r w:rsidRPr="00105AC9">
              <w:rPr>
                <w:i/>
                <w:spacing w:val="-4"/>
              </w:rPr>
              <w:t>direk</w:t>
            </w:r>
            <w:r w:rsidRPr="00105AC9">
              <w:rPr>
                <w:i/>
                <w:spacing w:val="-4"/>
              </w:rPr>
              <w:softHyphen/>
              <w:t xml:space="preserve">tiven </w:t>
            </w:r>
            <w:r w:rsidRPr="00105AC9">
              <w:rPr>
                <w:spacing w:val="-4"/>
              </w:rPr>
              <w:t>2006/48/EG och 2006/49/EG</w:t>
            </w:r>
            <w:r w:rsidRPr="00105AC9">
              <w:rPr>
                <w:i/>
              </w:rPr>
              <w:t>, i lydelsen enligt Europa</w:t>
            </w:r>
            <w:r w:rsidRPr="00105AC9">
              <w:rPr>
                <w:i/>
              </w:rPr>
              <w:softHyphen/>
              <w:t>parla</w:t>
            </w:r>
            <w:r w:rsidRPr="00105AC9">
              <w:rPr>
                <w:i/>
              </w:rPr>
              <w:softHyphen/>
              <w:t>men</w:t>
            </w:r>
            <w:r w:rsidRPr="00105AC9">
              <w:rPr>
                <w:i/>
              </w:rPr>
              <w:softHyphen/>
              <w:t>tets och rådets direktiv (EU) 2019/2034</w:t>
            </w:r>
            <w:r w:rsidRPr="00DC3A78">
              <w:t xml:space="preserve">: den myndighet som </w:t>
            </w:r>
            <w:r w:rsidRPr="00DC3A78">
              <w:rPr>
                <w:spacing w:val="-4"/>
              </w:rPr>
              <w:t>anges i 1 kap. 6 § lagen (2014:968)</w:t>
            </w:r>
            <w:r w:rsidRPr="007D65E5">
              <w:t xml:space="preserve"> om särskild tillsyn över kredit</w:t>
            </w:r>
            <w:r w:rsidRPr="007D65E5">
              <w:softHyphen/>
              <w:t>institut och värde</w:t>
            </w:r>
            <w:r w:rsidRPr="007D65E5">
              <w:softHyphen/>
              <w:t>pappersbolag eller en annan myndighet i ett annat land inom EES som utövar tillsyn över institut, institut för elektroniska pengar eller mot</w:t>
            </w:r>
            <w:r w:rsidRPr="007D65E5">
              <w:softHyphen/>
              <w:t>svarande utländska f</w:t>
            </w:r>
            <w:r w:rsidRPr="00CB52D0">
              <w:t>öretag,</w:t>
            </w:r>
          </w:p>
        </w:tc>
      </w:tr>
    </w:tbl>
    <w:p w14:paraId="41055158" w14:textId="77777777" w:rsidR="00224569" w:rsidRPr="00CB52D0" w:rsidRDefault="00B659D8" w:rsidP="00224569">
      <w:pPr>
        <w:pStyle w:val="Brdtextmedindrag"/>
      </w:pPr>
      <w:r w:rsidRPr="00CB52D0">
        <w:t>2. är ett värdepappersföretag med tillstånd som avses enligt Europaparlamentets och rådets direktiv 2014/65/EU av den 15 maj 2014 om marknader för finansiella instrument och om ändring av direktiv 2002/92/EG och av direktiv 2011/61/EU, i lydelsen enligt Europaparlamentets och rådets direktiv (EU) 2016/1034: de myn</w:t>
      </w:r>
      <w:r w:rsidRPr="00CB52D0">
        <w:softHyphen/>
        <w:t>digheter som anges i 1 kap. 4 b § lagen (2007:528) om värdepappers</w:t>
      </w:r>
      <w:r w:rsidRPr="00CB52D0">
        <w:softHyphen/>
        <w:t xml:space="preserve">marknaden, </w:t>
      </w:r>
    </w:p>
    <w:p w14:paraId="040E7A69" w14:textId="77777777" w:rsidR="00224569" w:rsidRPr="00CB52D0" w:rsidRDefault="00B659D8" w:rsidP="00224569">
      <w:pPr>
        <w:pStyle w:val="Brdtextmedindrag"/>
      </w:pPr>
      <w:r w:rsidRPr="00CB52D0">
        <w:t xml:space="preserve">3. är ett sådant institut som avses i 9 kap. 4 § första stycket 3: de </w:t>
      </w:r>
      <w:r w:rsidRPr="00CB52D0">
        <w:rPr>
          <w:spacing w:val="-4"/>
        </w:rPr>
        <w:t>myndigheter i institutets hemland som enligt nationell lag eller annan</w:t>
      </w:r>
      <w:r w:rsidRPr="00CB52D0">
        <w:t xml:space="preserve"> författning har behörighet att utöva tillsyn över sådana institut, </w:t>
      </w:r>
    </w:p>
    <w:p w14:paraId="3A7AAEAA" w14:textId="77777777" w:rsidR="00224569" w:rsidRPr="00CB52D0" w:rsidRDefault="00B659D8" w:rsidP="00224569">
      <w:pPr>
        <w:pStyle w:val="Brdtextmedindrag"/>
      </w:pPr>
      <w:r w:rsidRPr="00CB52D0">
        <w:t>4. är någon som avses i 9 kap. 7 §: de myndigheter i det land inom EES där denne är etablerad och vilka, enligt nationell lag eller annan författning, har behörighet att utöva tillsyn över denne, alternativt det officiella organ som har behörighet att registrera eller utöva till</w:t>
      </w:r>
      <w:r w:rsidRPr="00CB52D0">
        <w:softHyphen/>
        <w:t>syn över denne i enlighet med yrkesetiska regler, eller</w:t>
      </w:r>
    </w:p>
    <w:p w14:paraId="0F8B8328" w14:textId="77777777" w:rsidR="00224569" w:rsidRPr="00CB52D0" w:rsidRDefault="00B659D8" w:rsidP="00224569">
      <w:pPr>
        <w:pStyle w:val="Brdtextmedindrag"/>
      </w:pPr>
      <w:r w:rsidRPr="00CB52D0">
        <w:lastRenderedPageBreak/>
        <w:t xml:space="preserve">5. är utsett som förvaringsinstitut för en icke EES-baserad </w:t>
      </w:r>
      <w:r w:rsidRPr="00CB52D0">
        <w:rPr>
          <w:spacing w:val="-4"/>
        </w:rPr>
        <w:t>alter</w:t>
      </w:r>
      <w:r w:rsidRPr="00CB52D0">
        <w:rPr>
          <w:spacing w:val="-4"/>
        </w:rPr>
        <w:softHyphen/>
        <w:t>nativ investeringsfond enligt 9 kap. 5 § och inte omfattas av 1–4</w:t>
      </w:r>
      <w:r w:rsidRPr="00CB52D0">
        <w:t>: de berörda nationella myndigheterna i det land där förvaringsinstitutet har sitt stadgeenliga säte.</w:t>
      </w:r>
    </w:p>
    <w:p w14:paraId="76334F5F" w14:textId="77777777" w:rsidR="00224569" w:rsidRPr="00CB52D0" w:rsidRDefault="00B659D8" w:rsidP="00224569">
      <w:pPr>
        <w:pStyle w:val="Brdtext"/>
        <w:spacing w:before="270"/>
        <w:jc w:val="center"/>
        <w:rPr>
          <w:b/>
        </w:rPr>
      </w:pPr>
      <w:r w:rsidRPr="00CB52D0">
        <w:rPr>
          <w:b/>
        </w:rPr>
        <w:t>7 kap.</w:t>
      </w:r>
    </w:p>
    <w:p w14:paraId="2978F868" w14:textId="77777777" w:rsidR="00224569" w:rsidRPr="00CB52D0" w:rsidRDefault="00B659D8" w:rsidP="00224569">
      <w:pPr>
        <w:pStyle w:val="Brdtext"/>
        <w:jc w:val="center"/>
      </w:pPr>
      <w:r w:rsidRPr="00CB52D0">
        <w:t>4 §</w:t>
      </w:r>
    </w:p>
    <w:tbl>
      <w:tblPr>
        <w:tblW w:w="5000" w:type="pct"/>
        <w:tblLook w:val="0000" w:firstRow="0" w:lastRow="0" w:firstColumn="0" w:lastColumn="0" w:noHBand="0" w:noVBand="0"/>
      </w:tblPr>
      <w:tblGrid>
        <w:gridCol w:w="2948"/>
        <w:gridCol w:w="2949"/>
      </w:tblGrid>
      <w:tr w:rsidR="00224569" w:rsidRPr="00CB52D0" w14:paraId="3580A396" w14:textId="77777777" w:rsidTr="00224569">
        <w:tc>
          <w:tcPr>
            <w:tcW w:w="2500" w:type="pct"/>
            <w:shd w:val="clear" w:color="auto" w:fill="auto"/>
            <w:tcMar>
              <w:left w:w="0" w:type="dxa"/>
            </w:tcMar>
          </w:tcPr>
          <w:p w14:paraId="20DE823A" w14:textId="77777777" w:rsidR="00224569" w:rsidRPr="00CB52D0" w:rsidRDefault="00B659D8" w:rsidP="00224569">
            <w:pPr>
              <w:pStyle w:val="Brdtextmedindrag"/>
            </w:pPr>
            <w:r w:rsidRPr="00CB52D0">
              <w:t xml:space="preserve">En AIF-förvaltares kapitalbas får, trots det som anges i 2 och 3 §§, inte understiga </w:t>
            </w:r>
            <w:r w:rsidRPr="00CB52D0">
              <w:rPr>
                <w:i/>
              </w:rPr>
              <w:t>ett</w:t>
            </w:r>
            <w:r w:rsidRPr="00CB52D0">
              <w:t xml:space="preserve"> belopp som </w:t>
            </w:r>
            <w:r w:rsidRPr="00CB52D0">
              <w:rPr>
                <w:i/>
              </w:rPr>
              <w:t>motsvarar 25 procent av dess fasta omkostnader för det före</w:t>
            </w:r>
            <w:r w:rsidRPr="00CB52D0">
              <w:rPr>
                <w:i/>
              </w:rPr>
              <w:softHyphen/>
              <w:t>gående året eller, om AIF-förval</w:t>
            </w:r>
            <w:r w:rsidRPr="00CB52D0">
              <w:rPr>
                <w:i/>
              </w:rPr>
              <w:softHyphen/>
              <w:t>tarens verksamhet har pågått kor</w:t>
            </w:r>
            <w:r w:rsidRPr="00CB52D0">
              <w:rPr>
                <w:i/>
              </w:rPr>
              <w:softHyphen/>
              <w:t xml:space="preserve">tare tid än ett år, 25 procent av de fasta omkostnader som angetts i </w:t>
            </w:r>
            <w:r w:rsidRPr="00CB52D0">
              <w:rPr>
                <w:i/>
                <w:spacing w:val="-2"/>
              </w:rPr>
              <w:t>AIF-förvaltarens verksamhetsplan.</w:t>
            </w:r>
          </w:p>
        </w:tc>
        <w:tc>
          <w:tcPr>
            <w:tcW w:w="2500" w:type="pct"/>
            <w:shd w:val="clear" w:color="auto" w:fill="auto"/>
            <w:tcMar>
              <w:right w:w="0" w:type="dxa"/>
            </w:tcMar>
          </w:tcPr>
          <w:p w14:paraId="1336B9C0" w14:textId="77777777" w:rsidR="00224569" w:rsidRPr="00CB52D0" w:rsidRDefault="00B659D8" w:rsidP="00224569">
            <w:pPr>
              <w:pStyle w:val="Brdtextmedindrag"/>
            </w:pPr>
            <w:r w:rsidRPr="00CB52D0">
              <w:t xml:space="preserve">En AIF-förvaltares kapitalbas får, trots det som anges i 2 och 3 §§, inte understiga </w:t>
            </w:r>
            <w:r w:rsidRPr="00CB52D0">
              <w:rPr>
                <w:i/>
              </w:rPr>
              <w:t>det</w:t>
            </w:r>
            <w:r w:rsidRPr="00CB52D0">
              <w:t xml:space="preserve"> belopp som </w:t>
            </w:r>
            <w:r w:rsidRPr="00CB52D0">
              <w:rPr>
                <w:i/>
                <w:iCs/>
              </w:rPr>
              <w:t>föreskrivs i</w:t>
            </w:r>
            <w:r w:rsidRPr="00CB52D0">
              <w:t xml:space="preserve"> </w:t>
            </w:r>
            <w:r w:rsidRPr="00CB52D0">
              <w:rPr>
                <w:i/>
              </w:rPr>
              <w:t>artikel 13 i Europaparlamentets och rådets förordning (EU) 2019/2033 av den 27 november 2019 om till</w:t>
            </w:r>
            <w:r w:rsidRPr="00CB52D0">
              <w:rPr>
                <w:i/>
              </w:rPr>
              <w:softHyphen/>
              <w:t>synskrav för värdepappersföretag och om ändring av förord</w:t>
            </w:r>
            <w:r w:rsidRPr="00CB52D0">
              <w:rPr>
                <w:i/>
              </w:rPr>
              <w:softHyphen/>
              <w:t>ningarna (EU) nr 1093/2010, (EU) nr 575/2013, (EU) nr 600/2014 och (EU) nr 806/2014.</w:t>
            </w:r>
          </w:p>
        </w:tc>
      </w:tr>
      <w:tr w:rsidR="00224569" w:rsidRPr="00CB52D0" w14:paraId="674775F0" w14:textId="77777777" w:rsidTr="00224569">
        <w:tc>
          <w:tcPr>
            <w:tcW w:w="2500" w:type="pct"/>
            <w:shd w:val="clear" w:color="auto" w:fill="auto"/>
            <w:tcMar>
              <w:left w:w="0" w:type="dxa"/>
            </w:tcMar>
          </w:tcPr>
          <w:p w14:paraId="23108B1C" w14:textId="77777777" w:rsidR="00224569" w:rsidRPr="00CB52D0" w:rsidRDefault="00B659D8" w:rsidP="00224569">
            <w:pPr>
              <w:pStyle w:val="Brdtextmedindrag"/>
              <w:rPr>
                <w:i/>
              </w:rPr>
            </w:pPr>
            <w:r w:rsidRPr="00CB52D0">
              <w:rPr>
                <w:i/>
                <w:spacing w:val="-4"/>
              </w:rPr>
              <w:t>Om omfattningen av AIF-förvaltarens verksamhet har ändrats</w:t>
            </w:r>
            <w:r w:rsidRPr="00CB52D0">
              <w:rPr>
                <w:i/>
              </w:rPr>
              <w:t xml:space="preserve"> väsentligt sedan det föregående året eller om Finansinspektionen finner att verksamhetsplanen be</w:t>
            </w:r>
            <w:r w:rsidRPr="00CB52D0">
              <w:rPr>
                <w:i/>
              </w:rPr>
              <w:softHyphen/>
              <w:t xml:space="preserve">höver korrigeras, får inspektionen besluta om ändring </w:t>
            </w:r>
            <w:r w:rsidRPr="00CB52D0">
              <w:rPr>
                <w:i/>
                <w:spacing w:val="-5"/>
              </w:rPr>
              <w:t>av kapital</w:t>
            </w:r>
            <w:r w:rsidRPr="00CB52D0">
              <w:rPr>
                <w:i/>
                <w:spacing w:val="-5"/>
              </w:rPr>
              <w:softHyphen/>
              <w:t>kravet enligt första stycket.</w:t>
            </w:r>
          </w:p>
        </w:tc>
        <w:tc>
          <w:tcPr>
            <w:tcW w:w="2500" w:type="pct"/>
            <w:shd w:val="clear" w:color="auto" w:fill="auto"/>
            <w:tcMar>
              <w:right w:w="0" w:type="dxa"/>
            </w:tcMar>
          </w:tcPr>
          <w:p w14:paraId="4CB56DF0" w14:textId="77777777" w:rsidR="00224569" w:rsidRPr="00CB52D0" w:rsidRDefault="00224569" w:rsidP="00224569">
            <w:pPr>
              <w:pStyle w:val="Brdtextmedindrag"/>
            </w:pPr>
          </w:p>
        </w:tc>
      </w:tr>
    </w:tbl>
    <w:p w14:paraId="3B846BA7" w14:textId="77777777" w:rsidR="00224569" w:rsidRPr="00CB52D0" w:rsidRDefault="00B659D8" w:rsidP="00224569">
      <w:pPr>
        <w:pStyle w:val="Brdtextmedindrag"/>
      </w:pPr>
      <w:r w:rsidRPr="00CB52D0">
        <w:t>Ett belopp motsvarande kapitalbasen ska investeras i likvida till</w:t>
      </w:r>
      <w:r w:rsidRPr="00CB52D0">
        <w:softHyphen/>
        <w:t>gångar och får inte innehålla spekulativa positioner.</w:t>
      </w:r>
    </w:p>
    <w:p w14:paraId="6222BBFC" w14:textId="77777777" w:rsidR="00224569" w:rsidRPr="00BD5D70" w:rsidRDefault="00B659D8" w:rsidP="00224569">
      <w:pPr>
        <w:pStyle w:val="Brdtext"/>
        <w:spacing w:before="270"/>
        <w:jc w:val="center"/>
      </w:pPr>
      <w:r w:rsidRPr="00CB52D0">
        <w:t>6 §</w:t>
      </w:r>
      <w:r w:rsidRPr="00BD5D70">
        <w:rPr>
          <w:rStyle w:val="Fotnotsreferens"/>
        </w:rPr>
        <w:footnoteReference w:id="148"/>
      </w:r>
    </w:p>
    <w:tbl>
      <w:tblPr>
        <w:tblW w:w="5000" w:type="pct"/>
        <w:tblLook w:val="0000" w:firstRow="0" w:lastRow="0" w:firstColumn="0" w:lastColumn="0" w:noHBand="0" w:noVBand="0"/>
      </w:tblPr>
      <w:tblGrid>
        <w:gridCol w:w="2948"/>
        <w:gridCol w:w="2949"/>
      </w:tblGrid>
      <w:tr w:rsidR="00224569" w:rsidRPr="00CB52D0" w14:paraId="3B9BCF9C" w14:textId="77777777" w:rsidTr="00224569">
        <w:tc>
          <w:tcPr>
            <w:tcW w:w="2500" w:type="pct"/>
            <w:shd w:val="clear" w:color="auto" w:fill="auto"/>
            <w:tcMar>
              <w:left w:w="0" w:type="dxa"/>
            </w:tcMar>
          </w:tcPr>
          <w:p w14:paraId="699295F9" w14:textId="77777777" w:rsidR="00224569" w:rsidRPr="00B36627" w:rsidRDefault="00B659D8" w:rsidP="00224569">
            <w:pPr>
              <w:pStyle w:val="Brdtextmedindrag"/>
            </w:pPr>
            <w:r w:rsidRPr="00B36627">
              <w:rPr>
                <w:spacing w:val="-4"/>
              </w:rPr>
              <w:t>Bestämmelser om tillsyn på gruppnivå finns i artiklarna 11–24</w:t>
            </w:r>
            <w:r w:rsidRPr="00B36627">
              <w:t xml:space="preserve"> i Europaparlamentets och rådets förordning (EU) nr 575/2013, i lagen (2006:531) om särskild tillsyn över finansiella konglo</w:t>
            </w:r>
            <w:r w:rsidRPr="00B36627">
              <w:softHyphen/>
              <w:t>merat samt i lagen (2014:968) om särskild tillsyn över kredit</w:t>
            </w:r>
            <w:r w:rsidRPr="00B36627">
              <w:softHyphen/>
              <w:t>institut och värdepappersbolag.</w:t>
            </w:r>
          </w:p>
        </w:tc>
        <w:tc>
          <w:tcPr>
            <w:tcW w:w="2500" w:type="pct"/>
            <w:shd w:val="clear" w:color="auto" w:fill="auto"/>
            <w:tcMar>
              <w:right w:w="0" w:type="dxa"/>
            </w:tcMar>
          </w:tcPr>
          <w:p w14:paraId="37907315" w14:textId="77777777" w:rsidR="00224569" w:rsidRPr="00A31F7D" w:rsidRDefault="00B659D8" w:rsidP="00224569">
            <w:pPr>
              <w:pStyle w:val="Brdtextmedindrag"/>
            </w:pPr>
            <w:r w:rsidRPr="00B36627">
              <w:rPr>
                <w:spacing w:val="-4"/>
              </w:rPr>
              <w:t>Bestämmelser om tillsyn på gruppnivå finns i artiklarna 11–24 i</w:t>
            </w:r>
            <w:r w:rsidRPr="00B36627">
              <w:t xml:space="preserve"> Europaparl</w:t>
            </w:r>
            <w:r w:rsidRPr="008E1321">
              <w:t>amentets och rådets förordning (EU) nr 575/2013, i lagen (2006:531) om särskild tillsyn över finansiella konglo</w:t>
            </w:r>
            <w:r w:rsidRPr="008E1321">
              <w:softHyphen/>
              <w:t>merat samt i lagen (2014:968) om särskild tillsyn över kredit</w:t>
            </w:r>
            <w:r w:rsidRPr="008E1321">
              <w:softHyphen/>
              <w:t xml:space="preserve">institut och värdepappersbolag </w:t>
            </w:r>
            <w:r w:rsidRPr="008E1321">
              <w:rPr>
                <w:i/>
                <w:spacing w:val="-4"/>
              </w:rPr>
              <w:t>samt i artikel 7 i Europaparla</w:t>
            </w:r>
            <w:r w:rsidRPr="008E1321">
              <w:rPr>
                <w:i/>
                <w:spacing w:val="-4"/>
              </w:rPr>
              <w:softHyphen/>
              <w:t>mentets och rådets förordning (EU)</w:t>
            </w:r>
            <w:r w:rsidRPr="008E1321">
              <w:rPr>
                <w:i/>
              </w:rPr>
              <w:t xml:space="preserve"> 2019/2033 av den 27 november 2019 om tillsynskrav för värde</w:t>
            </w:r>
            <w:r w:rsidRPr="008E1321">
              <w:rPr>
                <w:i/>
              </w:rPr>
              <w:softHyphen/>
              <w:t>pappersföretag</w:t>
            </w:r>
            <w:r w:rsidRPr="00A31F7D">
              <w:rPr>
                <w:i/>
              </w:rPr>
              <w:t xml:space="preserve"> och om ändring</w:t>
            </w:r>
            <w:r w:rsidRPr="00A31F7D">
              <w:rPr>
                <w:i/>
                <w:spacing w:val="-4"/>
              </w:rPr>
              <w:t xml:space="preserve"> av förordningarna (EU) nr 1093/2010,</w:t>
            </w:r>
            <w:r w:rsidRPr="00A31F7D">
              <w:rPr>
                <w:i/>
              </w:rPr>
              <w:t xml:space="preserve"> (EU) nr 575/2013, (EU) nr 600/2014 och (EU) nr 806/2014</w:t>
            </w:r>
            <w:r w:rsidRPr="00A31F7D">
              <w:rPr>
                <w:iCs/>
              </w:rPr>
              <w:t>.</w:t>
            </w:r>
          </w:p>
        </w:tc>
      </w:tr>
    </w:tbl>
    <w:p w14:paraId="63786B7C" w14:textId="77777777" w:rsidR="00224569" w:rsidRPr="00CB52D0" w:rsidRDefault="00B659D8" w:rsidP="00224569">
      <w:pPr>
        <w:pStyle w:val="Brdtext"/>
        <w:spacing w:before="270"/>
        <w:jc w:val="center"/>
        <w:rPr>
          <w:b/>
        </w:rPr>
      </w:pPr>
      <w:r w:rsidRPr="00CB52D0">
        <w:rPr>
          <w:b/>
        </w:rPr>
        <w:lastRenderedPageBreak/>
        <w:t>9 kap.</w:t>
      </w:r>
    </w:p>
    <w:p w14:paraId="1DC06FC2" w14:textId="77777777" w:rsidR="00224569" w:rsidRPr="00BD5D70" w:rsidRDefault="00B659D8" w:rsidP="00224569">
      <w:pPr>
        <w:pStyle w:val="Brdtext"/>
        <w:jc w:val="center"/>
      </w:pPr>
      <w:r w:rsidRPr="00CB52D0">
        <w:t>4 §</w:t>
      </w:r>
      <w:r w:rsidRPr="00BD5D70">
        <w:rPr>
          <w:rStyle w:val="Fotnotsreferens"/>
        </w:rPr>
        <w:footnoteReference w:id="149"/>
      </w:r>
    </w:p>
    <w:p w14:paraId="7A8C14AE" w14:textId="77777777" w:rsidR="00224569" w:rsidRPr="00B36627" w:rsidRDefault="00B659D8" w:rsidP="00224569">
      <w:pPr>
        <w:pStyle w:val="Brdtextmedindrag"/>
      </w:pPr>
      <w:r w:rsidRPr="00B36627">
        <w:t>Ett förvaringsinstitut för en EES-baserad alternativ investerings</w:t>
      </w:r>
      <w:r w:rsidRPr="00B36627">
        <w:softHyphen/>
        <w:t>fond ska vara</w:t>
      </w:r>
    </w:p>
    <w:p w14:paraId="6B0241AF" w14:textId="77777777" w:rsidR="00224569" w:rsidRPr="00B36627" w:rsidRDefault="00B659D8" w:rsidP="00224569">
      <w:pPr>
        <w:pStyle w:val="Brdtextmedindrag"/>
      </w:pPr>
      <w:r w:rsidRPr="00B36627">
        <w:t xml:space="preserve">1. ett kreditinstitut som </w:t>
      </w:r>
    </w:p>
    <w:p w14:paraId="509EB4C2" w14:textId="77777777" w:rsidR="00224569" w:rsidRPr="00B36627" w:rsidRDefault="00B659D8" w:rsidP="00224569">
      <w:pPr>
        <w:pStyle w:val="Brdtextmedindrag"/>
      </w:pPr>
      <w:r w:rsidRPr="00B36627">
        <w:t xml:space="preserve">a) har stadgeenligt säte inom EES, och </w:t>
      </w:r>
    </w:p>
    <w:p w14:paraId="73895CC0" w14:textId="77777777" w:rsidR="00224569" w:rsidRPr="00B36627" w:rsidRDefault="00B659D8" w:rsidP="00224569">
      <w:pPr>
        <w:pStyle w:val="Brdtextmedindrag"/>
      </w:pPr>
      <w:r w:rsidRPr="00B36627">
        <w:t>b) har tillstånd som avses i Europaparlamentets och rådets direk</w:t>
      </w:r>
      <w:r w:rsidRPr="00B36627">
        <w:softHyphen/>
        <w:t>tiv 2013/36/EU,</w:t>
      </w:r>
    </w:p>
    <w:p w14:paraId="77B82FA0" w14:textId="77777777" w:rsidR="00224569" w:rsidRPr="008E1321" w:rsidRDefault="00B659D8" w:rsidP="00224569">
      <w:pPr>
        <w:pStyle w:val="Brdtextmedindrag"/>
      </w:pPr>
      <w:r w:rsidRPr="00B36627">
        <w:t xml:space="preserve">2. ett värdepappersföretag som </w:t>
      </w:r>
    </w:p>
    <w:p w14:paraId="70081352" w14:textId="77777777" w:rsidR="00224569" w:rsidRPr="008E1321" w:rsidRDefault="00B659D8" w:rsidP="00224569">
      <w:pPr>
        <w:pStyle w:val="Brdtextmedindrag"/>
      </w:pPr>
      <w:r w:rsidRPr="008E1321">
        <w:t>a) har stadgeenligt säte inom EES,</w:t>
      </w:r>
    </w:p>
    <w:tbl>
      <w:tblPr>
        <w:tblW w:w="5000" w:type="pct"/>
        <w:tblLook w:val="0000" w:firstRow="0" w:lastRow="0" w:firstColumn="0" w:lastColumn="0" w:noHBand="0" w:noVBand="0"/>
      </w:tblPr>
      <w:tblGrid>
        <w:gridCol w:w="2948"/>
        <w:gridCol w:w="2949"/>
      </w:tblGrid>
      <w:tr w:rsidR="00224569" w:rsidRPr="00CB52D0" w14:paraId="331D783A" w14:textId="77777777" w:rsidTr="00224569">
        <w:tc>
          <w:tcPr>
            <w:tcW w:w="2500" w:type="pct"/>
            <w:shd w:val="clear" w:color="auto" w:fill="auto"/>
            <w:tcMar>
              <w:left w:w="0" w:type="dxa"/>
            </w:tcMar>
          </w:tcPr>
          <w:p w14:paraId="00DA16EC" w14:textId="77777777" w:rsidR="00224569" w:rsidRPr="008E1321" w:rsidRDefault="00B659D8" w:rsidP="00224569">
            <w:pPr>
              <w:pStyle w:val="Brdtextmedindrag"/>
            </w:pPr>
            <w:r w:rsidRPr="008E1321">
              <w:t>b) omfattas av kapitalkraven i enlighet med artikel </w:t>
            </w:r>
            <w:r w:rsidRPr="008E1321">
              <w:rPr>
                <w:i/>
              </w:rPr>
              <w:t>92 i förord</w:t>
            </w:r>
            <w:r w:rsidRPr="008E1321">
              <w:rPr>
                <w:i/>
              </w:rPr>
              <w:softHyphen/>
              <w:t>ning (EU) nr 575/2013</w:t>
            </w:r>
            <w:r w:rsidRPr="008E1321">
              <w:t>, och</w:t>
            </w:r>
          </w:p>
        </w:tc>
        <w:tc>
          <w:tcPr>
            <w:tcW w:w="2500" w:type="pct"/>
            <w:shd w:val="clear" w:color="auto" w:fill="auto"/>
            <w:tcMar>
              <w:right w:w="0" w:type="dxa"/>
            </w:tcMar>
          </w:tcPr>
          <w:p w14:paraId="49ADFF06" w14:textId="77777777" w:rsidR="00224569" w:rsidRPr="00A31F7D" w:rsidRDefault="00B659D8" w:rsidP="00224569">
            <w:pPr>
              <w:pStyle w:val="Brdtextmedindrag"/>
            </w:pPr>
            <w:r w:rsidRPr="00A31F7D">
              <w:t>b) omfattas av kapitalkraven i enlighet med artikel </w:t>
            </w:r>
            <w:r w:rsidRPr="00A31F7D">
              <w:rPr>
                <w:i/>
              </w:rPr>
              <w:t>11</w:t>
            </w:r>
            <w:r w:rsidRPr="00A31F7D">
              <w:t xml:space="preserve"> </w:t>
            </w:r>
            <w:r w:rsidRPr="00A31F7D">
              <w:rPr>
                <w:i/>
              </w:rPr>
              <w:t>i förord</w:t>
            </w:r>
            <w:r w:rsidRPr="00A31F7D">
              <w:rPr>
                <w:i/>
              </w:rPr>
              <w:softHyphen/>
              <w:t>ning (EU) 2019/2033</w:t>
            </w:r>
            <w:r w:rsidRPr="00A31F7D">
              <w:t>, och</w:t>
            </w:r>
          </w:p>
        </w:tc>
      </w:tr>
      <w:tr w:rsidR="00224569" w:rsidRPr="00CB52D0" w14:paraId="31AD055A" w14:textId="77777777" w:rsidTr="00224569">
        <w:tc>
          <w:tcPr>
            <w:tcW w:w="2500" w:type="pct"/>
            <w:shd w:val="clear" w:color="auto" w:fill="auto"/>
            <w:tcMar>
              <w:left w:w="0" w:type="dxa"/>
            </w:tcMar>
          </w:tcPr>
          <w:p w14:paraId="0C9A0F5B" w14:textId="77777777" w:rsidR="00224569" w:rsidRPr="00CB52D0" w:rsidRDefault="00B659D8" w:rsidP="00224569">
            <w:pPr>
              <w:pStyle w:val="Brdtextmedindrag"/>
            </w:pPr>
            <w:r w:rsidRPr="00CB52D0">
              <w:t xml:space="preserve">c) har tillstånd som avses i Europaparlamentets och rådets direktiv 2014/65/EU, inbegripet för att tillhandahålla sidotjänster avseende förvaring och </w:t>
            </w:r>
            <w:r w:rsidRPr="00CB52D0">
              <w:rPr>
                <w:spacing w:val="-4"/>
              </w:rPr>
              <w:t>hand</w:t>
            </w:r>
            <w:r w:rsidRPr="00CB52D0">
              <w:rPr>
                <w:spacing w:val="-4"/>
              </w:rPr>
              <w:softHyphen/>
              <w:t>havande av finansiella instrument</w:t>
            </w:r>
            <w:r w:rsidRPr="00CB52D0">
              <w:t xml:space="preserve"> för kunders räkning som avses i punkt 1 i avsnitt B i bilaga I till direktivet, och som har egna medel motsvarande det start</w:t>
            </w:r>
            <w:r w:rsidRPr="00CB52D0">
              <w:softHyphen/>
              <w:t>kapital som anges i artikel </w:t>
            </w:r>
            <w:r w:rsidRPr="00CB52D0">
              <w:rPr>
                <w:i/>
              </w:rPr>
              <w:t>28.2 i direktiv 2013/36/EU</w:t>
            </w:r>
            <w:r w:rsidRPr="00CB52D0">
              <w:t>, eller</w:t>
            </w:r>
          </w:p>
        </w:tc>
        <w:tc>
          <w:tcPr>
            <w:tcW w:w="2500" w:type="pct"/>
            <w:shd w:val="clear" w:color="auto" w:fill="auto"/>
            <w:tcMar>
              <w:right w:w="0" w:type="dxa"/>
            </w:tcMar>
          </w:tcPr>
          <w:p w14:paraId="0D4BD813" w14:textId="77777777" w:rsidR="00224569" w:rsidRPr="00CB52D0" w:rsidRDefault="00B659D8" w:rsidP="00224569">
            <w:pPr>
              <w:pStyle w:val="Brdtextmedindrag"/>
            </w:pPr>
            <w:r w:rsidRPr="00CB52D0">
              <w:t xml:space="preserve">c) har tillstånd som avses i Europaparlamentets och rådets direktiv 2014/65/EU, inbegripet för att tillhandahålla sidotjänster avseende förvaring och </w:t>
            </w:r>
            <w:r w:rsidRPr="00CB52D0">
              <w:rPr>
                <w:spacing w:val="-4"/>
              </w:rPr>
              <w:t>hand</w:t>
            </w:r>
            <w:r w:rsidRPr="00CB52D0">
              <w:rPr>
                <w:spacing w:val="-4"/>
              </w:rPr>
              <w:softHyphen/>
              <w:t>havande av finansiella instrument</w:t>
            </w:r>
            <w:r w:rsidRPr="00CB52D0">
              <w:t xml:space="preserve"> för kunders räkning som avses i punkt 1 i avsnitt B i bilaga I till direktivet, och som har egna medel motsvarande det start</w:t>
            </w:r>
            <w:r w:rsidRPr="00CB52D0">
              <w:softHyphen/>
              <w:t xml:space="preserve">kapital som anges i </w:t>
            </w:r>
            <w:r w:rsidRPr="00CB52D0">
              <w:rPr>
                <w:spacing w:val="-4"/>
              </w:rPr>
              <w:t>artikel </w:t>
            </w:r>
            <w:r w:rsidRPr="00CB52D0">
              <w:rPr>
                <w:i/>
                <w:spacing w:val="-4"/>
              </w:rPr>
              <w:t>9.1 i direktiv (EU) 2019/2034</w:t>
            </w:r>
            <w:r w:rsidRPr="00CB52D0">
              <w:t>, eller</w:t>
            </w:r>
          </w:p>
        </w:tc>
      </w:tr>
    </w:tbl>
    <w:p w14:paraId="55B32D3A" w14:textId="77777777" w:rsidR="00224569" w:rsidRPr="00CB52D0" w:rsidRDefault="00B659D8" w:rsidP="00224569">
      <w:pPr>
        <w:pStyle w:val="Brdtextmedindrag"/>
      </w:pPr>
      <w:r w:rsidRPr="00CB52D0">
        <w:t>3. ett annat institut som står under fortlöpande tillsyn och som den 21 juli 2011 hör till de kategorier som har godtagits såsom förvaringsinstitut enligt Europaparlamentets och rådets direktiv 2009/65/EG.</w:t>
      </w:r>
    </w:p>
    <w:p w14:paraId="55DAFA9D" w14:textId="77777777" w:rsidR="00224569" w:rsidRPr="00CB52D0" w:rsidRDefault="00B659D8" w:rsidP="00224569">
      <w:pPr>
        <w:pStyle w:val="Brdtextmedindrag"/>
      </w:pPr>
      <w:r w:rsidRPr="00CB52D0">
        <w:t>Förvaringsinstitutet ska vara etablerat i den alternativa invester</w:t>
      </w:r>
      <w:r w:rsidRPr="00CB52D0">
        <w:softHyphen/>
        <w:t>ingsfondens hemland.</w:t>
      </w:r>
    </w:p>
    <w:p w14:paraId="4CCD2C21" w14:textId="77777777" w:rsidR="00224569" w:rsidRPr="00CB52D0" w:rsidRDefault="00B659D8" w:rsidP="00224569">
      <w:pPr>
        <w:pStyle w:val="Slutstreck"/>
      </w:pPr>
      <w:r w:rsidRPr="00CB52D0">
        <w:t>                      </w:t>
      </w:r>
    </w:p>
    <w:p w14:paraId="7622D8AF" w14:textId="77777777" w:rsidR="00224569" w:rsidRPr="00CB52D0" w:rsidRDefault="00B659D8" w:rsidP="00224569">
      <w:pPr>
        <w:pStyle w:val="Brdtextmedindrag"/>
      </w:pPr>
      <w:r w:rsidRPr="00CB52D0">
        <w:t>Denna lag träder i kraft den 26 juni 2021.</w:t>
      </w:r>
    </w:p>
    <w:p w14:paraId="650ADE39" w14:textId="6DFE0DD3" w:rsidR="00224569" w:rsidRDefault="00224569" w:rsidP="00224569">
      <w:pPr>
        <w:pStyle w:val="Brdtext"/>
      </w:pPr>
    </w:p>
    <w:p w14:paraId="7F049947" w14:textId="77777777" w:rsidR="00224569" w:rsidRDefault="00224569" w:rsidP="00224569">
      <w:pPr>
        <w:pStyle w:val="Brdtext"/>
        <w:sectPr w:rsidR="00224569" w:rsidSect="00224569">
          <w:headerReference w:type="even" r:id="rId269"/>
          <w:headerReference w:type="default" r:id="rId270"/>
          <w:footerReference w:type="even" r:id="rId271"/>
          <w:footerReference w:type="default" r:id="rId272"/>
          <w:footerReference w:type="first" r:id="rId273"/>
          <w:footnotePr>
            <w:numRestart w:val="eachSect"/>
          </w:footnotePr>
          <w:pgSz w:w="9356" w:h="13721" w:code="9"/>
          <w:pgMar w:top="794" w:right="2438" w:bottom="1191" w:left="1021" w:header="0" w:footer="709" w:gutter="0"/>
          <w:cols w:space="708"/>
          <w:docGrid w:linePitch="360"/>
        </w:sectPr>
      </w:pPr>
    </w:p>
    <w:p w14:paraId="1D3A675F" w14:textId="77777777" w:rsidR="00224569" w:rsidRPr="00B36627" w:rsidRDefault="00B659D8" w:rsidP="00224569">
      <w:pPr>
        <w:pStyle w:val="Rubrik2utannumrering"/>
        <w:spacing w:before="0"/>
      </w:pPr>
      <w:r w:rsidRPr="00BD5D70">
        <w:lastRenderedPageBreak/>
        <w:t xml:space="preserve">Förslag till lag </w:t>
      </w:r>
      <w:r w:rsidRPr="00B36627">
        <w:t>om ändring i lagen (2014:484) om en databas för övervakning av och tillsyn över finansmarknaderna</w:t>
      </w:r>
    </w:p>
    <w:p w14:paraId="649C6686" w14:textId="77777777" w:rsidR="00224569" w:rsidRPr="00B36627" w:rsidRDefault="00B659D8" w:rsidP="00224569">
      <w:pPr>
        <w:pStyle w:val="Brdtext"/>
      </w:pPr>
      <w:r w:rsidRPr="00B36627">
        <w:t>Härigenom föreskrivs i fråga om lagen (2014:484) om en databas för övervakning av och tillsyn över finansmarknaderna att 3 § ska ha följande lydelse.</w:t>
      </w:r>
    </w:p>
    <w:p w14:paraId="5F1619AA"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3F77F139" w14:textId="77777777" w:rsidTr="00224569">
        <w:tc>
          <w:tcPr>
            <w:tcW w:w="2500" w:type="pct"/>
            <w:shd w:val="clear" w:color="auto" w:fill="auto"/>
            <w:tcMar>
              <w:left w:w="0" w:type="dxa"/>
            </w:tcMar>
          </w:tcPr>
          <w:p w14:paraId="6DE379AE"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4ABFE9C4" w14:textId="77777777" w:rsidR="00224569" w:rsidRPr="008E1321" w:rsidRDefault="00B659D8" w:rsidP="00224569">
            <w:pPr>
              <w:pStyle w:val="Brdtext"/>
              <w:rPr>
                <w:i/>
              </w:rPr>
            </w:pPr>
            <w:r w:rsidRPr="008E1321">
              <w:rPr>
                <w:i/>
              </w:rPr>
              <w:t>Föreslagen lydelse</w:t>
            </w:r>
          </w:p>
        </w:tc>
      </w:tr>
    </w:tbl>
    <w:p w14:paraId="776DFC8F" w14:textId="77777777" w:rsidR="00224569" w:rsidRPr="00CB52D0" w:rsidRDefault="00224569" w:rsidP="00224569">
      <w:pPr>
        <w:pStyle w:val="Brdtext"/>
        <w:jc w:val="center"/>
      </w:pPr>
    </w:p>
    <w:p w14:paraId="517EE685" w14:textId="77777777" w:rsidR="00224569" w:rsidRPr="00BD5D70" w:rsidRDefault="00B659D8" w:rsidP="00224569">
      <w:pPr>
        <w:pStyle w:val="Brdtext"/>
        <w:jc w:val="center"/>
      </w:pPr>
      <w:r w:rsidRPr="00CB52D0">
        <w:t>3 §</w:t>
      </w:r>
      <w:r w:rsidRPr="00BD5D70">
        <w:rPr>
          <w:rStyle w:val="Fotnotsreferens"/>
        </w:rPr>
        <w:footnoteReference w:id="150"/>
      </w:r>
    </w:p>
    <w:p w14:paraId="0C5E5DCD" w14:textId="77777777" w:rsidR="00224569" w:rsidRPr="00B36627" w:rsidRDefault="00B659D8" w:rsidP="00224569">
      <w:pPr>
        <w:pStyle w:val="Brdtextmedindrag"/>
      </w:pPr>
      <w:r w:rsidRPr="00B36627">
        <w:t>I databasen får sådana uppgifter behandlas som har samlats in med stöd av</w:t>
      </w:r>
    </w:p>
    <w:p w14:paraId="1B414104" w14:textId="77777777" w:rsidR="00224569" w:rsidRPr="00B36627" w:rsidRDefault="00B659D8" w:rsidP="00224569">
      <w:pPr>
        <w:pStyle w:val="Brdtextmedindrag"/>
      </w:pPr>
      <w:r w:rsidRPr="00B36627">
        <w:t xml:space="preserve">1. 6 kap. 9 § första och andra styckena lagen (1988:1385) om Sveriges riksbank, </w:t>
      </w:r>
    </w:p>
    <w:p w14:paraId="3167EB21" w14:textId="77777777" w:rsidR="00224569" w:rsidRPr="00B36627" w:rsidRDefault="00B659D8" w:rsidP="00224569">
      <w:pPr>
        <w:pStyle w:val="Brdtextmedindrag"/>
      </w:pPr>
      <w:r w:rsidRPr="00B36627">
        <w:t>2. 9 kap. 3 § första stycket lagen (1998:1479) om värdepappers</w:t>
      </w:r>
      <w:r w:rsidRPr="00B36627">
        <w:softHyphen/>
        <w:t>centraler och kontoföring av finansiella instrument,</w:t>
      </w:r>
    </w:p>
    <w:p w14:paraId="7AB41F0F" w14:textId="77777777" w:rsidR="00224569" w:rsidRPr="008E1321" w:rsidRDefault="00B659D8" w:rsidP="00224569">
      <w:pPr>
        <w:pStyle w:val="Brdtextmedindrag"/>
      </w:pPr>
      <w:r w:rsidRPr="00B36627">
        <w:t>3. 10 kap. 2 § för</w:t>
      </w:r>
      <w:r w:rsidRPr="008E1321">
        <w:t>sta stycket lagen (2004:46) om värdepappers</w:t>
      </w:r>
      <w:r w:rsidRPr="008E1321">
        <w:softHyphen/>
        <w:t xml:space="preserve">fonder, </w:t>
      </w:r>
    </w:p>
    <w:p w14:paraId="6B188CFD" w14:textId="77777777" w:rsidR="00224569" w:rsidRPr="008E1321" w:rsidRDefault="00B659D8" w:rsidP="00224569">
      <w:pPr>
        <w:pStyle w:val="Brdtextmedindrag"/>
        <w:rPr>
          <w:spacing w:val="-4"/>
        </w:rPr>
      </w:pPr>
      <w:r w:rsidRPr="008E1321">
        <w:rPr>
          <w:spacing w:val="-4"/>
        </w:rPr>
        <w:t>4. 13 kap. 3 § lagen (2004:297) om bank- och finansieringsrörelse,</w:t>
      </w:r>
    </w:p>
    <w:p w14:paraId="27E5C092" w14:textId="77777777" w:rsidR="00224569" w:rsidRPr="008E1321" w:rsidRDefault="00B659D8" w:rsidP="00224569">
      <w:pPr>
        <w:pStyle w:val="Brdtextmedindrag"/>
      </w:pPr>
      <w:r w:rsidRPr="008E1321">
        <w:t>5. 8 kap. 5 § första stycket lagen (2018:1219) om försäkrings</w:t>
      </w:r>
      <w:r w:rsidRPr="008E1321">
        <w:softHyphen/>
        <w:t xml:space="preserve">distribution, </w:t>
      </w:r>
    </w:p>
    <w:p w14:paraId="341961DA" w14:textId="77777777" w:rsidR="00224569" w:rsidRPr="00A31F7D" w:rsidRDefault="00B659D8" w:rsidP="00224569">
      <w:pPr>
        <w:pStyle w:val="Brdtextmedindrag"/>
      </w:pPr>
      <w:r w:rsidRPr="008E1321">
        <w:t>6. 5 kap. 10</w:t>
      </w:r>
      <w:r w:rsidRPr="00A31F7D">
        <w:t xml:space="preserve"> och 11 §§ lagen (2006:531) om särskild tillsyn över finansiella konglomerat,</w:t>
      </w:r>
    </w:p>
    <w:p w14:paraId="4CCBC69B" w14:textId="77777777" w:rsidR="00224569" w:rsidRPr="00A31F7D" w:rsidRDefault="00B659D8" w:rsidP="00224569">
      <w:pPr>
        <w:pStyle w:val="Brdtextmedindrag"/>
      </w:pPr>
      <w:r w:rsidRPr="00A31F7D">
        <w:t>7. 23 kap. 2 § första stycket lagen (2007:528) om värdepappers</w:t>
      </w:r>
      <w:r w:rsidRPr="00A31F7D">
        <w:softHyphen/>
        <w:t xml:space="preserve">marknaden, </w:t>
      </w:r>
    </w:p>
    <w:p w14:paraId="408EFD0E" w14:textId="77777777" w:rsidR="00224569" w:rsidRPr="00105AC9" w:rsidRDefault="00B659D8" w:rsidP="00224569">
      <w:pPr>
        <w:pStyle w:val="Brdtextmedindrag"/>
      </w:pPr>
      <w:r w:rsidRPr="00A31F7D">
        <w:t>8. 8 kap. 2 § lagen (2010:751) om betaltjänste</w:t>
      </w:r>
      <w:r w:rsidRPr="007E7C9E">
        <w:t>r,</w:t>
      </w:r>
      <w:r w:rsidRPr="00105AC9">
        <w:t xml:space="preserve"> </w:t>
      </w:r>
    </w:p>
    <w:p w14:paraId="488EC645" w14:textId="77777777" w:rsidR="00224569" w:rsidRPr="00105AC9" w:rsidRDefault="00B659D8" w:rsidP="00224569">
      <w:pPr>
        <w:pStyle w:val="Brdtextmedindrag"/>
      </w:pPr>
      <w:r w:rsidRPr="00105AC9">
        <w:t xml:space="preserve">9. 17 kap. 5 § försäkringsrörelselagen (2010:2043), </w:t>
      </w:r>
    </w:p>
    <w:p w14:paraId="28592A25" w14:textId="77777777" w:rsidR="00224569" w:rsidRPr="00105AC9" w:rsidRDefault="00B659D8" w:rsidP="00224569">
      <w:pPr>
        <w:pStyle w:val="Brdtextmedindrag"/>
      </w:pPr>
      <w:r w:rsidRPr="00105AC9">
        <w:t xml:space="preserve">10. 5 kap. 2 § lagen (2011:755) om elektroniska pengar, </w:t>
      </w:r>
    </w:p>
    <w:p w14:paraId="7FB2A88D" w14:textId="77777777" w:rsidR="00224569" w:rsidRPr="00105AC9" w:rsidRDefault="00B659D8" w:rsidP="00224569">
      <w:pPr>
        <w:pStyle w:val="Brdtextmedindrag"/>
      </w:pPr>
      <w:r w:rsidRPr="00105AC9">
        <w:t>11. 13 kap. 6 § första stycket lagen (2013:561) om förvaltare av alternativa investeringsfonder,</w:t>
      </w:r>
    </w:p>
    <w:p w14:paraId="03F924A2" w14:textId="77777777" w:rsidR="00224569" w:rsidRPr="00105AC9" w:rsidRDefault="00B659D8" w:rsidP="00224569">
      <w:pPr>
        <w:pStyle w:val="Brdtextmedindrag"/>
      </w:pPr>
      <w:r w:rsidRPr="00105AC9">
        <w:t>12. 6 kap. 1 § lagen (2014:968) om särskild tillsyn över kredit</w:t>
      </w:r>
      <w:r w:rsidRPr="00105AC9">
        <w:softHyphen/>
        <w:t xml:space="preserve">institut och värdepappersbolag, </w:t>
      </w:r>
    </w:p>
    <w:p w14:paraId="07FF14A0" w14:textId="77777777" w:rsidR="00224569" w:rsidRPr="00DC3A78" w:rsidRDefault="00B659D8" w:rsidP="00224569">
      <w:pPr>
        <w:pStyle w:val="Brdtextmedindrag"/>
      </w:pPr>
      <w:r w:rsidRPr="00105AC9">
        <w:rPr>
          <w:spacing w:val="-4"/>
        </w:rPr>
        <w:t>13. 6 kap. 2 § lagen (2017:230) om Pensionsmyndighetens</w:t>
      </w:r>
      <w:r w:rsidRPr="00105AC9">
        <w:t xml:space="preserve"> förs</w:t>
      </w:r>
      <w:r w:rsidRPr="00105AC9">
        <w:rPr>
          <w:spacing w:val="-2"/>
        </w:rPr>
        <w:t>äk</w:t>
      </w:r>
      <w:r w:rsidRPr="00105AC9">
        <w:rPr>
          <w:spacing w:val="-2"/>
        </w:rPr>
        <w:softHyphen/>
        <w:t>ringsverksamhet i premiepensionssystemet</w:t>
      </w:r>
      <w:r w:rsidRPr="00DC3A78">
        <w:t xml:space="preserve">, </w:t>
      </w:r>
    </w:p>
    <w:tbl>
      <w:tblPr>
        <w:tblW w:w="5000" w:type="pct"/>
        <w:tblLook w:val="0000" w:firstRow="0" w:lastRow="0" w:firstColumn="0" w:lastColumn="0" w:noHBand="0" w:noVBand="0"/>
      </w:tblPr>
      <w:tblGrid>
        <w:gridCol w:w="2948"/>
        <w:gridCol w:w="2949"/>
      </w:tblGrid>
      <w:tr w:rsidR="00224569" w:rsidRPr="00CB52D0" w14:paraId="15A07447" w14:textId="77777777" w:rsidTr="00224569">
        <w:tc>
          <w:tcPr>
            <w:tcW w:w="2500" w:type="pct"/>
            <w:shd w:val="clear" w:color="auto" w:fill="auto"/>
            <w:tcMar>
              <w:left w:w="0" w:type="dxa"/>
            </w:tcMar>
          </w:tcPr>
          <w:p w14:paraId="5FC6F353" w14:textId="77777777" w:rsidR="00224569" w:rsidRPr="007D65E5" w:rsidRDefault="00B659D8" w:rsidP="00224569">
            <w:pPr>
              <w:pStyle w:val="Brdtextmedindrag"/>
              <w:rPr>
                <w:spacing w:val="-4"/>
              </w:rPr>
            </w:pPr>
            <w:r w:rsidRPr="00DC3A78">
              <w:rPr>
                <w:spacing w:val="-5"/>
              </w:rPr>
              <w:t>14. 14 kap. 5 § lagen (2019:742)</w:t>
            </w:r>
            <w:r w:rsidRPr="00DC3A78">
              <w:rPr>
                <w:spacing w:val="-4"/>
              </w:rPr>
              <w:t xml:space="preserve"> om tjänstepensionsföretag, </w:t>
            </w:r>
            <w:r w:rsidRPr="007D65E5">
              <w:rPr>
                <w:i/>
                <w:iCs/>
                <w:spacing w:val="-4"/>
              </w:rPr>
              <w:t>och</w:t>
            </w:r>
          </w:p>
        </w:tc>
        <w:tc>
          <w:tcPr>
            <w:tcW w:w="2500" w:type="pct"/>
            <w:shd w:val="clear" w:color="auto" w:fill="auto"/>
            <w:tcMar>
              <w:right w:w="0" w:type="dxa"/>
            </w:tcMar>
          </w:tcPr>
          <w:p w14:paraId="6E718FA4" w14:textId="77777777" w:rsidR="00224569" w:rsidRPr="007D65E5" w:rsidRDefault="00B659D8" w:rsidP="00224569">
            <w:pPr>
              <w:pStyle w:val="Brdtextmedindrag"/>
              <w:rPr>
                <w:spacing w:val="-5"/>
              </w:rPr>
            </w:pPr>
            <w:r w:rsidRPr="007D65E5">
              <w:rPr>
                <w:spacing w:val="-5"/>
              </w:rPr>
              <w:t xml:space="preserve">14. 14 kap. 5 § lagen (2019:742) om tjänstepensionsföretag, </w:t>
            </w:r>
          </w:p>
        </w:tc>
      </w:tr>
      <w:tr w:rsidR="00224569" w:rsidRPr="00CB52D0" w14:paraId="73D2BB6C" w14:textId="77777777" w:rsidTr="00224569">
        <w:tc>
          <w:tcPr>
            <w:tcW w:w="2500" w:type="pct"/>
            <w:shd w:val="clear" w:color="auto" w:fill="auto"/>
            <w:tcMar>
              <w:left w:w="0" w:type="dxa"/>
            </w:tcMar>
          </w:tcPr>
          <w:p w14:paraId="47997845" w14:textId="77777777" w:rsidR="00224569" w:rsidRPr="00CB52D0" w:rsidRDefault="00B659D8" w:rsidP="00224569">
            <w:pPr>
              <w:pStyle w:val="Brdtextmedindrag"/>
            </w:pPr>
            <w:r w:rsidRPr="00CB52D0">
              <w:rPr>
                <w:spacing w:val="-4"/>
              </w:rPr>
              <w:t>15. artiklarna 99–101, 394, 415,</w:t>
            </w:r>
            <w:r w:rsidRPr="00CB52D0">
              <w:t xml:space="preserve"> 416, 430 och 451 i Europaparla</w:t>
            </w:r>
            <w:r w:rsidRPr="00CB52D0">
              <w:softHyphen/>
              <w:t>mentets och rådets förordning (EU) nr 575/2013 av den 26 juni 2013 om tillsynskrav för kredit</w:t>
            </w:r>
            <w:r w:rsidRPr="00CB52D0">
              <w:softHyphen/>
              <w:t xml:space="preserve">institut </w:t>
            </w:r>
            <w:r w:rsidRPr="00CB52D0">
              <w:rPr>
                <w:i/>
              </w:rPr>
              <w:t xml:space="preserve">och värdepappersföretag </w:t>
            </w:r>
            <w:r w:rsidRPr="00CB52D0">
              <w:t>och om ändring av förordning (EU) nr 648/2012</w:t>
            </w:r>
            <w:r w:rsidRPr="00CB52D0">
              <w:rPr>
                <w:i/>
              </w:rPr>
              <w:t>.</w:t>
            </w:r>
          </w:p>
        </w:tc>
        <w:tc>
          <w:tcPr>
            <w:tcW w:w="2500" w:type="pct"/>
            <w:shd w:val="clear" w:color="auto" w:fill="auto"/>
            <w:tcMar>
              <w:right w:w="0" w:type="dxa"/>
            </w:tcMar>
          </w:tcPr>
          <w:p w14:paraId="65A7DCE9" w14:textId="77777777" w:rsidR="00224569" w:rsidRPr="00CB52D0" w:rsidRDefault="00B659D8" w:rsidP="00224569">
            <w:pPr>
              <w:pStyle w:val="Brdtextmedindrag"/>
            </w:pPr>
            <w:r w:rsidRPr="00CB52D0">
              <w:rPr>
                <w:spacing w:val="-4"/>
              </w:rPr>
              <w:t>15. artiklarna 99–101, 394, 415,</w:t>
            </w:r>
            <w:r w:rsidRPr="00CB52D0">
              <w:t xml:space="preserve"> 416, 430 och 451 i Europaparla</w:t>
            </w:r>
            <w:r w:rsidRPr="00CB52D0">
              <w:softHyphen/>
              <w:t>mentets och rådets förordning (EU) nr 575/2013 av den 26 juni 2013 om tillsynskrav för kredit</w:t>
            </w:r>
            <w:r w:rsidRPr="00CB52D0">
              <w:softHyphen/>
              <w:t>institut och om ändring av för</w:t>
            </w:r>
            <w:r w:rsidRPr="00CB52D0">
              <w:softHyphen/>
              <w:t>ordning (EU) nr 648/2012</w:t>
            </w:r>
            <w:r w:rsidRPr="00CB52D0">
              <w:rPr>
                <w:i/>
              </w:rPr>
              <w:t>, och</w:t>
            </w:r>
          </w:p>
        </w:tc>
      </w:tr>
      <w:tr w:rsidR="00224569" w:rsidRPr="00CB52D0" w14:paraId="5AE54BB3" w14:textId="77777777" w:rsidTr="00224569">
        <w:tc>
          <w:tcPr>
            <w:tcW w:w="2500" w:type="pct"/>
            <w:shd w:val="clear" w:color="auto" w:fill="auto"/>
            <w:tcMar>
              <w:left w:w="0" w:type="dxa"/>
            </w:tcMar>
          </w:tcPr>
          <w:p w14:paraId="766D03D6" w14:textId="77777777" w:rsidR="00224569" w:rsidRPr="00CB52D0" w:rsidRDefault="00224569" w:rsidP="00224569">
            <w:pPr>
              <w:pStyle w:val="Brdtextmedindrag"/>
            </w:pPr>
          </w:p>
        </w:tc>
        <w:tc>
          <w:tcPr>
            <w:tcW w:w="2500" w:type="pct"/>
            <w:shd w:val="clear" w:color="auto" w:fill="auto"/>
            <w:tcMar>
              <w:right w:w="0" w:type="dxa"/>
            </w:tcMar>
          </w:tcPr>
          <w:p w14:paraId="4F390E45" w14:textId="77777777" w:rsidR="00224569" w:rsidRPr="00CB52D0" w:rsidRDefault="00B659D8" w:rsidP="00224569">
            <w:pPr>
              <w:pStyle w:val="Brdtextmedindrag"/>
            </w:pPr>
            <w:r w:rsidRPr="00CB52D0">
              <w:rPr>
                <w:i/>
              </w:rPr>
              <w:t xml:space="preserve">16. artiklarna 54 och 55 i Europaparlamentets och rådets förordning (EU) 2019/2033 av den </w:t>
            </w:r>
            <w:r w:rsidRPr="00CB52D0">
              <w:rPr>
                <w:i/>
              </w:rPr>
              <w:lastRenderedPageBreak/>
              <w:t>27 november 2019 om till</w:t>
            </w:r>
            <w:r w:rsidRPr="00CB52D0">
              <w:rPr>
                <w:i/>
              </w:rPr>
              <w:softHyphen/>
              <w:t xml:space="preserve">synskrav för värdepappersföretag </w:t>
            </w:r>
            <w:r w:rsidRPr="00CB52D0">
              <w:rPr>
                <w:i/>
                <w:spacing w:val="-4"/>
              </w:rPr>
              <w:t>och om ändring av förordningarna</w:t>
            </w:r>
            <w:r w:rsidRPr="00CB52D0">
              <w:rPr>
                <w:i/>
              </w:rPr>
              <w:t xml:space="preserve"> (EU) nr 1093/2010, (EU) nr 575/2013, (EU) nr 600/2014 och (EU) nr 806/2014.</w:t>
            </w:r>
          </w:p>
        </w:tc>
      </w:tr>
    </w:tbl>
    <w:p w14:paraId="2995FBAE" w14:textId="77777777" w:rsidR="00224569" w:rsidRPr="00CB52D0" w:rsidRDefault="00B659D8" w:rsidP="00224569">
      <w:pPr>
        <w:pStyle w:val="Slutstreck"/>
      </w:pPr>
      <w:r w:rsidRPr="00CB52D0">
        <w:lastRenderedPageBreak/>
        <w:t>                      </w:t>
      </w:r>
    </w:p>
    <w:p w14:paraId="79E4FA08" w14:textId="77777777" w:rsidR="00224569" w:rsidRPr="00CB52D0" w:rsidRDefault="00B659D8" w:rsidP="00224569">
      <w:pPr>
        <w:pStyle w:val="Brdtextmedindrag"/>
      </w:pPr>
      <w:r w:rsidRPr="00CB52D0">
        <w:t>Denna lag träder i kraft den 26 juni 2021.</w:t>
      </w:r>
    </w:p>
    <w:p w14:paraId="46654DAA" w14:textId="6E7E37EA" w:rsidR="00224569" w:rsidRDefault="00224569" w:rsidP="00224569">
      <w:pPr>
        <w:pStyle w:val="Brdtext"/>
      </w:pPr>
    </w:p>
    <w:p w14:paraId="6A3AE8DC" w14:textId="77777777" w:rsidR="00224569" w:rsidRDefault="00224569" w:rsidP="00224569">
      <w:pPr>
        <w:pStyle w:val="Brdtext"/>
        <w:sectPr w:rsidR="00224569" w:rsidSect="00224569">
          <w:headerReference w:type="even" r:id="rId274"/>
          <w:headerReference w:type="default" r:id="rId275"/>
          <w:footerReference w:type="even" r:id="rId276"/>
          <w:footerReference w:type="default" r:id="rId277"/>
          <w:footerReference w:type="first" r:id="rId278"/>
          <w:footnotePr>
            <w:numRestart w:val="eachSect"/>
          </w:footnotePr>
          <w:pgSz w:w="9356" w:h="13721" w:code="9"/>
          <w:pgMar w:top="794" w:right="2438" w:bottom="1191" w:left="1021" w:header="0" w:footer="709" w:gutter="0"/>
          <w:cols w:space="708"/>
          <w:docGrid w:linePitch="360"/>
        </w:sectPr>
      </w:pPr>
    </w:p>
    <w:p w14:paraId="33CC1C02" w14:textId="77777777" w:rsidR="00224569" w:rsidRPr="00B36627" w:rsidRDefault="00B659D8" w:rsidP="00224569">
      <w:pPr>
        <w:pStyle w:val="Rubrik2utannumrering"/>
        <w:spacing w:before="0"/>
      </w:pPr>
      <w:r w:rsidRPr="00BD5D70">
        <w:lastRenderedPageBreak/>
        <w:t>F</w:t>
      </w:r>
      <w:r w:rsidRPr="00B36627">
        <w:t>örslag till lag om ändring i lagen (2015:1016) om resolution</w:t>
      </w:r>
    </w:p>
    <w:p w14:paraId="385B4F3B" w14:textId="77777777" w:rsidR="00224569" w:rsidRPr="00B36627" w:rsidRDefault="00B659D8" w:rsidP="00224569">
      <w:pPr>
        <w:pStyle w:val="Brdtext"/>
      </w:pPr>
      <w:r w:rsidRPr="00B36627">
        <w:t>Härigenom föreskrivs i fråga om lagen (2015:1016) om resolution att 2 kap. 1 § och 27 kap. 13 och 14 §§ ska ha följande lydelse.</w:t>
      </w:r>
    </w:p>
    <w:p w14:paraId="21FB6C1B"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35A26936" w14:textId="77777777" w:rsidTr="00224569">
        <w:tc>
          <w:tcPr>
            <w:tcW w:w="2500" w:type="pct"/>
            <w:shd w:val="clear" w:color="auto" w:fill="auto"/>
            <w:tcMar>
              <w:left w:w="0" w:type="dxa"/>
            </w:tcMar>
          </w:tcPr>
          <w:p w14:paraId="456F058D"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4F34BF79" w14:textId="77777777" w:rsidR="00224569" w:rsidRPr="00B36627" w:rsidRDefault="00B659D8" w:rsidP="00224569">
            <w:pPr>
              <w:pStyle w:val="Brdtext"/>
              <w:rPr>
                <w:i/>
              </w:rPr>
            </w:pPr>
            <w:r w:rsidRPr="00B36627">
              <w:rPr>
                <w:i/>
              </w:rPr>
              <w:t>Föreslagen lydelse</w:t>
            </w:r>
          </w:p>
        </w:tc>
      </w:tr>
    </w:tbl>
    <w:p w14:paraId="32AB17CE" w14:textId="77777777" w:rsidR="00224569" w:rsidRPr="00CB52D0" w:rsidRDefault="00B659D8" w:rsidP="00224569">
      <w:pPr>
        <w:pStyle w:val="Brdtext"/>
        <w:spacing w:before="270"/>
        <w:jc w:val="center"/>
        <w:rPr>
          <w:b/>
        </w:rPr>
      </w:pPr>
      <w:r w:rsidRPr="00CB52D0">
        <w:rPr>
          <w:b/>
        </w:rPr>
        <w:t>2 kap.</w:t>
      </w:r>
    </w:p>
    <w:p w14:paraId="68BD15D9" w14:textId="77777777" w:rsidR="00224569" w:rsidRPr="00BD5D70" w:rsidRDefault="00B659D8" w:rsidP="00224569">
      <w:pPr>
        <w:pStyle w:val="Brdtext"/>
        <w:jc w:val="center"/>
      </w:pPr>
      <w:r w:rsidRPr="00CB52D0">
        <w:t>1 §</w:t>
      </w:r>
      <w:r w:rsidRPr="00BD5D70">
        <w:rPr>
          <w:rStyle w:val="Fotnotsreferens"/>
        </w:rPr>
        <w:footnoteReference w:id="151"/>
      </w:r>
    </w:p>
    <w:p w14:paraId="38FC01C5" w14:textId="77777777" w:rsidR="00224569" w:rsidRPr="00B36627" w:rsidRDefault="00B659D8" w:rsidP="00224569">
      <w:pPr>
        <w:pStyle w:val="Brdtextmedindrag"/>
      </w:pPr>
      <w:r w:rsidRPr="00B36627">
        <w:t xml:space="preserve">I denna lag avses med </w:t>
      </w:r>
    </w:p>
    <w:p w14:paraId="36DCB789" w14:textId="77777777" w:rsidR="00224569" w:rsidRPr="00B36627" w:rsidRDefault="00B659D8" w:rsidP="00224569">
      <w:pPr>
        <w:pStyle w:val="Brdtextmedindrag"/>
      </w:pPr>
      <w:r w:rsidRPr="00B36627">
        <w:rPr>
          <w:i/>
        </w:rPr>
        <w:t>anmält avvecklingssystem</w:t>
      </w:r>
      <w:r w:rsidRPr="00B36627">
        <w:t xml:space="preserve">: ett anmält avvecklingssystem enligt 2 § lagen (1999:1309) om system för avveckling av förpliktelser på finansmarknaden, </w:t>
      </w:r>
    </w:p>
    <w:p w14:paraId="4C79DBDC" w14:textId="77777777" w:rsidR="00224569" w:rsidRPr="008E1321" w:rsidRDefault="00B659D8" w:rsidP="00224569">
      <w:pPr>
        <w:pStyle w:val="Brdtextmedindrag"/>
      </w:pPr>
      <w:r w:rsidRPr="00B36627">
        <w:rPr>
          <w:i/>
        </w:rPr>
        <w:t>bankdag</w:t>
      </w:r>
      <w:r w:rsidRPr="00B36627">
        <w:t>: en dag som inte är en lördag, en söndag, midsommar</w:t>
      </w:r>
      <w:r w:rsidRPr="00B36627">
        <w:softHyphen/>
        <w:t>afton, julafton eller nyårsafton eller en</w:t>
      </w:r>
      <w:r w:rsidRPr="008E1321">
        <w:t xml:space="preserve"> allmän helgdag,</w:t>
      </w:r>
    </w:p>
    <w:p w14:paraId="79F45FA2" w14:textId="77777777" w:rsidR="00224569" w:rsidRPr="00105AC9" w:rsidRDefault="00B659D8" w:rsidP="00224569">
      <w:pPr>
        <w:pStyle w:val="Brdtextmedindrag"/>
      </w:pPr>
      <w:r w:rsidRPr="008E1321">
        <w:rPr>
          <w:i/>
        </w:rPr>
        <w:t>behörig myndighet</w:t>
      </w:r>
      <w:r w:rsidRPr="008E1321">
        <w:t>: i Sverige Finansinspektionen och i fråga om övriga länder inom EES en behörig myndighet enligt definitionen i artikel 4.1.40 i tillsynsförordningen, inbegripet Europeiska central</w:t>
      </w:r>
      <w:r w:rsidRPr="008E1321">
        <w:softHyphen/>
        <w:t xml:space="preserve">banken när det gäller de särskilda uppgifter som den tilldelas genom </w:t>
      </w:r>
      <w:r w:rsidRPr="00A31F7D">
        <w:rPr>
          <w:spacing w:val="-4"/>
        </w:rPr>
        <w:t>rådets förordning (EU) nr 1024/2013 av den 15 oktober 2013 om till</w:t>
      </w:r>
      <w:r w:rsidRPr="00A31F7D">
        <w:rPr>
          <w:spacing w:val="-4"/>
        </w:rPr>
        <w:softHyphen/>
        <w:t>delning</w:t>
      </w:r>
      <w:r w:rsidRPr="00A31F7D">
        <w:t xml:space="preserve"> av särskilda uppgifter till Europeiska centralbanken i fråga </w:t>
      </w:r>
      <w:r w:rsidRPr="00A31F7D">
        <w:rPr>
          <w:spacing w:val="-4"/>
        </w:rPr>
        <w:t>om politiken för tillsyn över kreditinstitut, i</w:t>
      </w:r>
      <w:r w:rsidRPr="007E7C9E">
        <w:rPr>
          <w:spacing w:val="-4"/>
        </w:rPr>
        <w:t xml:space="preserve"> den ursprungliga lydelsen,</w:t>
      </w:r>
    </w:p>
    <w:p w14:paraId="2F05CC74" w14:textId="77777777" w:rsidR="00224569" w:rsidRPr="00105AC9" w:rsidRDefault="00B659D8" w:rsidP="00224569">
      <w:pPr>
        <w:pStyle w:val="Brdtextmedindrag"/>
      </w:pPr>
      <w:r w:rsidRPr="00105AC9">
        <w:rPr>
          <w:i/>
        </w:rPr>
        <w:t>berörd myndighet</w:t>
      </w:r>
      <w:r w:rsidRPr="00105AC9">
        <w:t xml:space="preserve">: i Sverige Finansinspektionen och i fråga om övriga länder inom EES, den myndighet som länderna identifierat enligt artikel 61.2 i krishanteringsdirektivet, </w:t>
      </w:r>
    </w:p>
    <w:p w14:paraId="0C8148B3" w14:textId="77777777" w:rsidR="00224569" w:rsidRPr="00105AC9" w:rsidRDefault="00B659D8" w:rsidP="00224569">
      <w:pPr>
        <w:pStyle w:val="Brdtextmedindrag"/>
      </w:pPr>
      <w:r w:rsidRPr="00105AC9">
        <w:rPr>
          <w:i/>
        </w:rPr>
        <w:t>betydande filial</w:t>
      </w:r>
      <w:r w:rsidRPr="00105AC9">
        <w:t>: en filial som är betydande enligt artikel 51.1 i kapitaltäckningsdirektivet,</w:t>
      </w:r>
    </w:p>
    <w:p w14:paraId="56CEA43D" w14:textId="77777777" w:rsidR="00224569" w:rsidRPr="00DC3A78" w:rsidRDefault="00B659D8" w:rsidP="00224569">
      <w:pPr>
        <w:pStyle w:val="Brdtextmedindrag"/>
      </w:pPr>
      <w:r w:rsidRPr="00105AC9">
        <w:rPr>
          <w:i/>
        </w:rPr>
        <w:t>blandat finansiellt holdingföretag</w:t>
      </w:r>
      <w:r w:rsidRPr="00105AC9">
        <w:t>: ett holdingföretag enligt arti</w:t>
      </w:r>
      <w:r w:rsidRPr="00105AC9">
        <w:softHyphen/>
        <w:t xml:space="preserve">kel 4.1.21 i </w:t>
      </w:r>
      <w:r w:rsidRPr="00DC3A78">
        <w:t>tillsynsförordningen,</w:t>
      </w:r>
    </w:p>
    <w:p w14:paraId="507F8E41" w14:textId="77777777" w:rsidR="00224569" w:rsidRPr="007D65E5" w:rsidRDefault="00B659D8" w:rsidP="00224569">
      <w:pPr>
        <w:pStyle w:val="Brdtextmedindrag"/>
      </w:pPr>
      <w:r w:rsidRPr="00DC3A78">
        <w:rPr>
          <w:i/>
        </w:rPr>
        <w:t>blandat finansiellt moderholdingföretag inom EES</w:t>
      </w:r>
      <w:r w:rsidRPr="00DC3A78">
        <w:t>: ett inom EES etablerat blandat finansiell</w:t>
      </w:r>
      <w:r w:rsidRPr="007D65E5">
        <w:t xml:space="preserve">t holdingföretag som inte självt är ett dotterföretag till ett </w:t>
      </w:r>
    </w:p>
    <w:p w14:paraId="48812223" w14:textId="77777777" w:rsidR="00224569" w:rsidRPr="00CB52D0" w:rsidRDefault="00B659D8" w:rsidP="00224569">
      <w:pPr>
        <w:pStyle w:val="Brdtextmedindrag"/>
      </w:pPr>
      <w:r w:rsidRPr="007D65E5">
        <w:t>a) institut eller ett EES-institut som auktoriserats i något land inom EES, ell</w:t>
      </w:r>
      <w:r w:rsidRPr="00CB52D0">
        <w:t xml:space="preserve">er </w:t>
      </w:r>
    </w:p>
    <w:p w14:paraId="1D078058" w14:textId="77777777" w:rsidR="00224569" w:rsidRPr="00CB52D0" w:rsidRDefault="00B659D8" w:rsidP="00224569">
      <w:pPr>
        <w:pStyle w:val="Brdtextmedindrag"/>
      </w:pPr>
      <w:r w:rsidRPr="00CB52D0">
        <w:t>b) annat blandat finansiellt holdingföretag eller ett finansiellt holdingföretag som är etablerat i något land inom EES,</w:t>
      </w:r>
    </w:p>
    <w:p w14:paraId="43D36B76" w14:textId="77777777" w:rsidR="00224569" w:rsidRPr="00CB52D0" w:rsidRDefault="00B659D8" w:rsidP="00224569">
      <w:pPr>
        <w:pStyle w:val="Brdtextmedindrag"/>
      </w:pPr>
      <w:r w:rsidRPr="00CB52D0">
        <w:rPr>
          <w:i/>
        </w:rPr>
        <w:t>dotterföretag</w:t>
      </w:r>
      <w:r w:rsidRPr="00CB52D0">
        <w:t>: ett dotterföretag enligt artikel 4.1.16 i tillsynsför</w:t>
      </w:r>
      <w:r w:rsidRPr="00CB52D0">
        <w:softHyphen/>
        <w:t xml:space="preserve">ordningen, </w:t>
      </w:r>
    </w:p>
    <w:p w14:paraId="20CE7040" w14:textId="77777777" w:rsidR="00224569" w:rsidRPr="00CB52D0" w:rsidRDefault="00B659D8" w:rsidP="00224569">
      <w:pPr>
        <w:pStyle w:val="Brdtextmedindrag"/>
      </w:pPr>
      <w:r w:rsidRPr="00CB52D0">
        <w:rPr>
          <w:i/>
        </w:rPr>
        <w:t>EES</w:t>
      </w:r>
      <w:r w:rsidRPr="00CB52D0">
        <w:t xml:space="preserve">: Europeiska ekonomiska samarbetsområdet, </w:t>
      </w:r>
    </w:p>
    <w:p w14:paraId="2AB50DAF" w14:textId="77777777" w:rsidR="00224569" w:rsidRPr="00CB52D0" w:rsidRDefault="00B659D8" w:rsidP="00224569">
      <w:pPr>
        <w:pStyle w:val="Brdtextmedindrag"/>
      </w:pPr>
      <w:r w:rsidRPr="00CB52D0">
        <w:rPr>
          <w:i/>
        </w:rPr>
        <w:t>EES-filial</w:t>
      </w:r>
      <w:r w:rsidRPr="00CB52D0">
        <w:t>: en filial till ett tredjelandsinstitut som är etablerad i ett land inom EES,</w:t>
      </w:r>
    </w:p>
    <w:p w14:paraId="7EDAC285" w14:textId="77777777" w:rsidR="00224569" w:rsidRPr="00CB52D0" w:rsidRDefault="00B659D8" w:rsidP="00224569">
      <w:pPr>
        <w:pStyle w:val="Brdtextmedindrag"/>
      </w:pPr>
      <w:r w:rsidRPr="00CB52D0">
        <w:rPr>
          <w:i/>
        </w:rPr>
        <w:t>EES-institut</w:t>
      </w:r>
      <w:r w:rsidRPr="00CB52D0">
        <w:t xml:space="preserve">: ett institut enligt artikel 4.1.3 i tillsynsförordningen som är hemmahörande i ett annat land inom EES än Sverige, </w:t>
      </w:r>
    </w:p>
    <w:p w14:paraId="29656141" w14:textId="77777777" w:rsidR="00224569" w:rsidRPr="00CB52D0" w:rsidRDefault="00B659D8" w:rsidP="00224569">
      <w:pPr>
        <w:pStyle w:val="Brdtextmedindrag"/>
      </w:pPr>
      <w:r w:rsidRPr="00CB52D0">
        <w:rPr>
          <w:i/>
        </w:rPr>
        <w:t>filial</w:t>
      </w:r>
      <w:r w:rsidRPr="00CB52D0">
        <w:t>: en filial enligt artikel 4.1.17 i tillsynsförordningen,</w:t>
      </w:r>
    </w:p>
    <w:p w14:paraId="3150B4AF" w14:textId="77777777" w:rsidR="00224569" w:rsidRPr="00CB52D0" w:rsidRDefault="00B659D8" w:rsidP="00224569">
      <w:pPr>
        <w:pStyle w:val="Brdtextmedindrag"/>
      </w:pPr>
      <w:r w:rsidRPr="00CB52D0">
        <w:rPr>
          <w:i/>
        </w:rPr>
        <w:t>finansiellt holdingföretag</w:t>
      </w:r>
      <w:r w:rsidRPr="00CB52D0">
        <w:t xml:space="preserve">: ett holdingföretag enligt artikel 4.1.20 i tillsynsförordningen, </w:t>
      </w:r>
    </w:p>
    <w:p w14:paraId="00306EA7" w14:textId="77777777" w:rsidR="00224569" w:rsidRPr="00CB52D0" w:rsidRDefault="00B659D8" w:rsidP="00224569">
      <w:pPr>
        <w:pStyle w:val="Brdtextmedindrag"/>
      </w:pPr>
      <w:r w:rsidRPr="00CB52D0">
        <w:rPr>
          <w:i/>
        </w:rPr>
        <w:t>finansiellt institut</w:t>
      </w:r>
      <w:r w:rsidRPr="00CB52D0">
        <w:t>: ett företag enligt artikel 4.1.26 i tillsynsförord</w:t>
      </w:r>
      <w:r w:rsidRPr="00CB52D0">
        <w:softHyphen/>
        <w:t xml:space="preserve">ningen, </w:t>
      </w:r>
    </w:p>
    <w:p w14:paraId="5D119E4F" w14:textId="77777777" w:rsidR="00224569" w:rsidRPr="00CB52D0" w:rsidRDefault="00B659D8" w:rsidP="00224569">
      <w:pPr>
        <w:pStyle w:val="Brdtextmedindrag"/>
      </w:pPr>
      <w:r w:rsidRPr="00CB52D0">
        <w:rPr>
          <w:i/>
        </w:rPr>
        <w:lastRenderedPageBreak/>
        <w:t>finansieringsplan</w:t>
      </w:r>
      <w:r w:rsidRPr="00CB52D0">
        <w:t>: en plan enligt artikel 107 i krishanterings</w:t>
      </w:r>
      <w:r w:rsidRPr="00CB52D0">
        <w:softHyphen/>
        <w:t>direktivet,</w:t>
      </w:r>
    </w:p>
    <w:p w14:paraId="07F32BE6" w14:textId="77777777" w:rsidR="00224569" w:rsidRPr="00CB52D0" w:rsidRDefault="00B659D8" w:rsidP="00224569">
      <w:pPr>
        <w:pStyle w:val="Brdtextmedindrag"/>
      </w:pPr>
      <w:r w:rsidRPr="00CB52D0">
        <w:rPr>
          <w:i/>
        </w:rPr>
        <w:t>finansiellt moderholdingföretag inom EES</w:t>
      </w:r>
      <w:r w:rsidRPr="00CB52D0">
        <w:t>: ett inom EES etablerat finansiellt holdingföretag som inte självt är ett dotterföretag till ett</w:t>
      </w:r>
    </w:p>
    <w:p w14:paraId="16E7C756" w14:textId="77777777" w:rsidR="00224569" w:rsidRPr="00CB52D0" w:rsidRDefault="00B659D8" w:rsidP="00224569">
      <w:pPr>
        <w:pStyle w:val="Brdtextmedindrag"/>
      </w:pPr>
      <w:r w:rsidRPr="00CB52D0">
        <w:t xml:space="preserve">a) institut eller ett EES-institut som auktoriserats i något land inom EES, eller </w:t>
      </w:r>
    </w:p>
    <w:p w14:paraId="54D6EB3C" w14:textId="77777777" w:rsidR="00224569" w:rsidRPr="00CB52D0" w:rsidRDefault="00B659D8" w:rsidP="00224569">
      <w:pPr>
        <w:pStyle w:val="Brdtextmedindrag"/>
      </w:pPr>
      <w:r w:rsidRPr="00CB52D0">
        <w:t>b) annat finansiellt holdingföretag eller ett blandat finansiellt holdingföretag som är etablerat i något land inom EES,</w:t>
      </w:r>
    </w:p>
    <w:p w14:paraId="540B3117" w14:textId="77777777" w:rsidR="00224569" w:rsidRPr="00CB52D0" w:rsidRDefault="00B659D8" w:rsidP="00224569">
      <w:pPr>
        <w:pStyle w:val="Brdtextmedindrag"/>
      </w:pPr>
      <w:r w:rsidRPr="00CB52D0">
        <w:rPr>
          <w:i/>
          <w:spacing w:val="-4"/>
        </w:rPr>
        <w:t>finansieringsarrangemang</w:t>
      </w:r>
      <w:r w:rsidRPr="00CB52D0">
        <w:rPr>
          <w:spacing w:val="-4"/>
        </w:rPr>
        <w:t>: ett arrangemang för finansiering av kost</w:t>
      </w:r>
      <w:r w:rsidRPr="00CB52D0">
        <w:rPr>
          <w:spacing w:val="-4"/>
        </w:rPr>
        <w:softHyphen/>
        <w:t>nader</w:t>
      </w:r>
      <w:r w:rsidRPr="00CB52D0">
        <w:t xml:space="preserve"> för resolution som upprättats av ett land inom EES enligt artikel 100 i krishanteringsdirektivet,</w:t>
      </w:r>
    </w:p>
    <w:p w14:paraId="4C672675" w14:textId="77777777" w:rsidR="00224569" w:rsidRPr="00CB52D0" w:rsidRDefault="00B659D8" w:rsidP="00224569">
      <w:pPr>
        <w:pStyle w:val="Brdtextmedindrag"/>
      </w:pPr>
      <w:r w:rsidRPr="00CB52D0">
        <w:rPr>
          <w:i/>
        </w:rPr>
        <w:t>förordningen om resolutionsavgifter</w:t>
      </w:r>
      <w:r w:rsidRPr="00CB52D0">
        <w:t>: kommissionens delegerade förordning (EU) 2015/63 om komplettering av Europaparlamentets och rådets direktiv 2014/59/EU av den 21 oktober 2014 avseende förhandsbidrag till finansieringsarrangemang för resolution,</w:t>
      </w:r>
    </w:p>
    <w:p w14:paraId="2C3B2DF2" w14:textId="77777777" w:rsidR="00224569" w:rsidRPr="00CB52D0" w:rsidRDefault="00B659D8" w:rsidP="00224569">
      <w:pPr>
        <w:pStyle w:val="Brdtextmedindrag"/>
      </w:pPr>
      <w:r w:rsidRPr="00CB52D0">
        <w:rPr>
          <w:i/>
        </w:rPr>
        <w:t>garanterad insättning</w:t>
      </w:r>
      <w:r w:rsidRPr="00CB52D0">
        <w:t>: en insättning som omfattas av insättnings</w:t>
      </w:r>
      <w:r w:rsidRPr="00CB52D0">
        <w:softHyphen/>
        <w:t>garantin enligt 4 och 4 c §§ lagen (1995:1571) om insättningsgaranti,</w:t>
      </w:r>
    </w:p>
    <w:tbl>
      <w:tblPr>
        <w:tblW w:w="5000" w:type="pct"/>
        <w:tblLook w:val="0000" w:firstRow="0" w:lastRow="0" w:firstColumn="0" w:lastColumn="0" w:noHBand="0" w:noVBand="0"/>
      </w:tblPr>
      <w:tblGrid>
        <w:gridCol w:w="2948"/>
        <w:gridCol w:w="2949"/>
      </w:tblGrid>
      <w:tr w:rsidR="00224569" w:rsidRPr="00CB52D0" w14:paraId="3002229B" w14:textId="77777777" w:rsidTr="00224569">
        <w:tc>
          <w:tcPr>
            <w:tcW w:w="2500" w:type="pct"/>
            <w:shd w:val="clear" w:color="auto" w:fill="auto"/>
            <w:tcMar>
              <w:left w:w="0" w:type="dxa"/>
            </w:tcMar>
          </w:tcPr>
          <w:p w14:paraId="755E75C7" w14:textId="77777777" w:rsidR="00224569" w:rsidRPr="00CB52D0" w:rsidRDefault="00B659D8" w:rsidP="00224569">
            <w:pPr>
              <w:pStyle w:val="Brdtextmedindrag"/>
            </w:pPr>
            <w:r w:rsidRPr="00CB52D0">
              <w:rPr>
                <w:i/>
                <w:u w:val="single"/>
              </w:rPr>
              <w:t>gruppbaserad</w:t>
            </w:r>
            <w:r w:rsidRPr="00CB52D0">
              <w:t>: som är gjord på grundval av den konsoliderade situationen enligt artikel 4.1.47 i tillsynsförordningen,</w:t>
            </w:r>
          </w:p>
          <w:p w14:paraId="43D93D77" w14:textId="77777777" w:rsidR="00224569" w:rsidRPr="00CB52D0" w:rsidRDefault="00224569" w:rsidP="00224569">
            <w:pPr>
              <w:pStyle w:val="Brdtextmedindrag"/>
            </w:pPr>
          </w:p>
        </w:tc>
        <w:tc>
          <w:tcPr>
            <w:tcW w:w="2500" w:type="pct"/>
            <w:shd w:val="clear" w:color="auto" w:fill="auto"/>
            <w:tcMar>
              <w:right w:w="0" w:type="dxa"/>
            </w:tcMar>
          </w:tcPr>
          <w:p w14:paraId="0017E6E9" w14:textId="77777777" w:rsidR="00224569" w:rsidRPr="00CB52D0" w:rsidRDefault="00B659D8" w:rsidP="00224569">
            <w:pPr>
              <w:pStyle w:val="Brdtextmedindrag"/>
            </w:pPr>
            <w:r w:rsidRPr="00CB52D0">
              <w:rPr>
                <w:i/>
                <w:u w:val="single"/>
              </w:rPr>
              <w:t>gruppbaserad</w:t>
            </w:r>
            <w:r w:rsidRPr="00CB52D0">
              <w:t xml:space="preserve">: som är gjord på grundval av den konsoliderade situationen enligt artikel 4.1.47 i tillsynsförordningen </w:t>
            </w:r>
            <w:r w:rsidRPr="00CB52D0">
              <w:rPr>
                <w:i/>
              </w:rPr>
              <w:t xml:space="preserve">eller </w:t>
            </w:r>
            <w:r w:rsidRPr="00CB52D0">
              <w:rPr>
                <w:i/>
                <w:spacing w:val="-4"/>
              </w:rPr>
              <w:t>arti</w:t>
            </w:r>
            <w:r w:rsidRPr="00CB52D0">
              <w:rPr>
                <w:i/>
                <w:spacing w:val="-4"/>
              </w:rPr>
              <w:softHyphen/>
              <w:t>kel 4.1.11 i värdepappersbolagsför</w:t>
            </w:r>
            <w:r w:rsidRPr="00CB52D0">
              <w:rPr>
                <w:i/>
                <w:spacing w:val="-4"/>
              </w:rPr>
              <w:softHyphen/>
              <w:t>ordningen</w:t>
            </w:r>
            <w:r w:rsidRPr="00CB52D0">
              <w:t>,</w:t>
            </w:r>
          </w:p>
        </w:tc>
      </w:tr>
    </w:tbl>
    <w:p w14:paraId="5CF6635C" w14:textId="77777777" w:rsidR="00224569" w:rsidRPr="00CB52D0" w:rsidRDefault="00B659D8" w:rsidP="00224569">
      <w:pPr>
        <w:pStyle w:val="Brdtextmedindrag"/>
      </w:pPr>
      <w:r w:rsidRPr="00CB52D0">
        <w:rPr>
          <w:i/>
        </w:rPr>
        <w:t>gränsöverskridande koncern</w:t>
      </w:r>
      <w:r w:rsidRPr="00CB52D0">
        <w:t>: en koncern med moder- och dotter</w:t>
      </w:r>
      <w:r w:rsidRPr="00CB52D0">
        <w:softHyphen/>
        <w:t xml:space="preserve">företag i flera länder inom EES, </w:t>
      </w:r>
    </w:p>
    <w:p w14:paraId="734E99BC" w14:textId="77777777" w:rsidR="00224569" w:rsidRPr="00CB52D0" w:rsidRDefault="00B659D8" w:rsidP="00224569">
      <w:pPr>
        <w:pStyle w:val="Brdtextmedindrag"/>
      </w:pPr>
      <w:r w:rsidRPr="00CB52D0">
        <w:rPr>
          <w:i/>
        </w:rPr>
        <w:t>holdingföretag med blandad verksamhet</w:t>
      </w:r>
      <w:r w:rsidRPr="00CB52D0">
        <w:t>: ett holdingföretag enligt artikel 4.1.22 i tillsynsförordningen,</w:t>
      </w:r>
    </w:p>
    <w:p w14:paraId="296CAEEB" w14:textId="77777777" w:rsidR="00224569" w:rsidRPr="00CB52D0" w:rsidRDefault="00B659D8" w:rsidP="00224569">
      <w:pPr>
        <w:pStyle w:val="Brdtextmedindrag"/>
      </w:pPr>
      <w:r w:rsidRPr="00CB52D0">
        <w:rPr>
          <w:i/>
        </w:rPr>
        <w:t>institut</w:t>
      </w:r>
      <w:r w:rsidRPr="00CB52D0">
        <w:t>: kreditinstitut och värdepappersbolag,</w:t>
      </w:r>
    </w:p>
    <w:tbl>
      <w:tblPr>
        <w:tblW w:w="5000" w:type="pct"/>
        <w:tblLook w:val="0000" w:firstRow="0" w:lastRow="0" w:firstColumn="0" w:lastColumn="0" w:noHBand="0" w:noVBand="0"/>
      </w:tblPr>
      <w:tblGrid>
        <w:gridCol w:w="2948"/>
        <w:gridCol w:w="2949"/>
      </w:tblGrid>
      <w:tr w:rsidR="00224569" w:rsidRPr="00CB52D0" w14:paraId="5551BAB4" w14:textId="77777777" w:rsidTr="00224569">
        <w:tc>
          <w:tcPr>
            <w:tcW w:w="2500" w:type="pct"/>
            <w:shd w:val="clear" w:color="auto" w:fill="auto"/>
            <w:tcMar>
              <w:left w:w="0" w:type="dxa"/>
            </w:tcMar>
          </w:tcPr>
          <w:p w14:paraId="497F3D52" w14:textId="77777777" w:rsidR="00224569" w:rsidRPr="00CB52D0" w:rsidRDefault="00B659D8" w:rsidP="00224569">
            <w:pPr>
              <w:pStyle w:val="Brdtextmedindrag"/>
            </w:pPr>
            <w:r w:rsidRPr="00CB52D0">
              <w:rPr>
                <w:i/>
                <w:u w:val="single"/>
              </w:rPr>
              <w:t>kapitalbas</w:t>
            </w:r>
            <w:r w:rsidRPr="00CB52D0">
              <w:t>: detsamma som av</w:t>
            </w:r>
            <w:r w:rsidRPr="00CB52D0">
              <w:softHyphen/>
              <w:t>ses i artikel 72 i tillsynsförord</w:t>
            </w:r>
            <w:r w:rsidRPr="00CB52D0">
              <w:softHyphen/>
              <w:t>ningen,</w:t>
            </w:r>
          </w:p>
        </w:tc>
        <w:tc>
          <w:tcPr>
            <w:tcW w:w="2500" w:type="pct"/>
            <w:shd w:val="clear" w:color="auto" w:fill="auto"/>
            <w:tcMar>
              <w:right w:w="0" w:type="dxa"/>
            </w:tcMar>
          </w:tcPr>
          <w:p w14:paraId="3160455C" w14:textId="77777777" w:rsidR="00224569" w:rsidRPr="00CB52D0" w:rsidRDefault="00B659D8" w:rsidP="00224569">
            <w:pPr>
              <w:pStyle w:val="Brdtextmedindrag"/>
            </w:pPr>
            <w:r w:rsidRPr="00CB52D0">
              <w:rPr>
                <w:i/>
                <w:spacing w:val="-4"/>
                <w:u w:val="single"/>
              </w:rPr>
              <w:t>kapitalbas</w:t>
            </w:r>
            <w:r w:rsidRPr="00CB52D0">
              <w:rPr>
                <w:spacing w:val="-4"/>
              </w:rPr>
              <w:t xml:space="preserve">: </w:t>
            </w:r>
            <w:r w:rsidRPr="00CB52D0">
              <w:rPr>
                <w:i/>
                <w:spacing w:val="-4"/>
              </w:rPr>
              <w:t xml:space="preserve">för kreditinstitut </w:t>
            </w:r>
            <w:r w:rsidRPr="00CB52D0">
              <w:rPr>
                <w:spacing w:val="-4"/>
              </w:rPr>
              <w:t>det</w:t>
            </w:r>
            <w:r w:rsidRPr="00CB52D0">
              <w:rPr>
                <w:spacing w:val="-4"/>
              </w:rPr>
              <w:softHyphen/>
              <w:t>samma</w:t>
            </w:r>
            <w:r w:rsidRPr="00CB52D0">
              <w:t xml:space="preserve"> som avses i artikel 72 i </w:t>
            </w:r>
            <w:r w:rsidRPr="00CB52D0">
              <w:rPr>
                <w:spacing w:val="-5"/>
              </w:rPr>
              <w:t xml:space="preserve">tillsynsförordningen </w:t>
            </w:r>
            <w:r w:rsidRPr="00CB52D0">
              <w:rPr>
                <w:i/>
                <w:spacing w:val="-5"/>
              </w:rPr>
              <w:t>och för värde</w:t>
            </w:r>
            <w:r w:rsidRPr="00CB52D0">
              <w:rPr>
                <w:i/>
                <w:spacing w:val="-5"/>
              </w:rPr>
              <w:softHyphen/>
              <w:t>pappersbolag</w:t>
            </w:r>
            <w:r w:rsidRPr="00CB52D0">
              <w:rPr>
                <w:i/>
              </w:rPr>
              <w:t xml:space="preserve"> detsamma som avses i artikel 9 i värdepappersbolagsför</w:t>
            </w:r>
            <w:r w:rsidRPr="00CB52D0">
              <w:rPr>
                <w:i/>
              </w:rPr>
              <w:softHyphen/>
              <w:t>ordningen</w:t>
            </w:r>
            <w:r w:rsidRPr="00CB52D0">
              <w:t>,</w:t>
            </w:r>
          </w:p>
        </w:tc>
      </w:tr>
      <w:tr w:rsidR="00224569" w:rsidRPr="00CB52D0" w14:paraId="28760A59" w14:textId="77777777" w:rsidTr="00224569">
        <w:tc>
          <w:tcPr>
            <w:tcW w:w="2500" w:type="pct"/>
            <w:shd w:val="clear" w:color="auto" w:fill="auto"/>
            <w:tcMar>
              <w:left w:w="0" w:type="dxa"/>
            </w:tcMar>
          </w:tcPr>
          <w:p w14:paraId="3B7474E4" w14:textId="77777777" w:rsidR="00224569" w:rsidRPr="00CB52D0" w:rsidRDefault="00B659D8" w:rsidP="00224569">
            <w:pPr>
              <w:pStyle w:val="Brdtextmedindrag"/>
            </w:pPr>
            <w:r w:rsidRPr="00CB52D0">
              <w:rPr>
                <w:i/>
                <w:u w:val="single"/>
              </w:rPr>
              <w:t>kapitaltäckningsdirektivet</w:t>
            </w:r>
            <w:r w:rsidRPr="00CB52D0">
              <w:t xml:space="preserve">: Europaparlamentets och rådets direktiv 2013/36/EU av den 26 juni 2013 om behörighet att utöva verksamhet i kreditinstitut och om tillsyn av kreditinstitut </w:t>
            </w:r>
            <w:r w:rsidRPr="00CB52D0">
              <w:rPr>
                <w:i/>
              </w:rPr>
              <w:t>och värdepappersföretag</w:t>
            </w:r>
            <w:r w:rsidRPr="00CB52D0">
              <w:t>, om änd</w:t>
            </w:r>
            <w:r w:rsidRPr="00CB52D0">
              <w:softHyphen/>
              <w:t xml:space="preserve">ring av direktiv 2002/87/EG och om upphävande av </w:t>
            </w:r>
            <w:r w:rsidRPr="00CB52D0">
              <w:rPr>
                <w:i/>
              </w:rPr>
              <w:t>direktiv</w:t>
            </w:r>
            <w:r w:rsidRPr="00CB52D0">
              <w:t xml:space="preserve"> 2006/48/EG och 2006/49/EG, i </w:t>
            </w:r>
            <w:r w:rsidRPr="00CB52D0">
              <w:rPr>
                <w:spacing w:val="-5"/>
              </w:rPr>
              <w:t>lydelsen enligt Europaparla</w:t>
            </w:r>
            <w:r w:rsidRPr="00CB52D0">
              <w:rPr>
                <w:spacing w:val="-5"/>
              </w:rPr>
              <w:softHyphen/>
              <w:t>mentets</w:t>
            </w:r>
            <w:r w:rsidRPr="00CB52D0">
              <w:t xml:space="preserve"> och rådets direktiv </w:t>
            </w:r>
            <w:r w:rsidRPr="00CB52D0">
              <w:rPr>
                <w:i/>
              </w:rPr>
              <w:t>2014/59/EU</w:t>
            </w:r>
            <w:r w:rsidRPr="00CB52D0">
              <w:t>,</w:t>
            </w:r>
          </w:p>
        </w:tc>
        <w:tc>
          <w:tcPr>
            <w:tcW w:w="2500" w:type="pct"/>
            <w:shd w:val="clear" w:color="auto" w:fill="auto"/>
            <w:tcMar>
              <w:right w:w="0" w:type="dxa"/>
            </w:tcMar>
          </w:tcPr>
          <w:p w14:paraId="7DB51F13" w14:textId="77777777" w:rsidR="00224569" w:rsidRPr="00CB52D0" w:rsidRDefault="00B659D8" w:rsidP="00224569">
            <w:pPr>
              <w:pStyle w:val="Brdtextmedindrag"/>
            </w:pPr>
            <w:r w:rsidRPr="00CB52D0">
              <w:rPr>
                <w:i/>
                <w:u w:val="single"/>
              </w:rPr>
              <w:t>kapitaltäckningsdirektivet</w:t>
            </w:r>
            <w:r w:rsidRPr="00CB52D0">
              <w:t>: Europaparlamentets och rådets direktiv 2013/36/EU av den 26 juni 2013 om behörighet att utöva verksamhet i kreditinstitut och om tillsyn av kreditinstitut, om ändring av direktiv</w:t>
            </w:r>
            <w:r w:rsidRPr="00CB52D0">
              <w:rPr>
                <w:spacing w:val="-5"/>
              </w:rPr>
              <w:t xml:space="preserve"> 2002/87/EG</w:t>
            </w:r>
            <w:r w:rsidRPr="00CB52D0">
              <w:t xml:space="preserve"> och om upphävande av </w:t>
            </w:r>
            <w:r w:rsidRPr="00CB52D0">
              <w:rPr>
                <w:i/>
              </w:rPr>
              <w:t>direktiven</w:t>
            </w:r>
            <w:r w:rsidRPr="00CB52D0">
              <w:t xml:space="preserve"> 2006/48/EG och 2006/49/EG, i lydelsen enligt Europaparlamentets och rådets direktiv </w:t>
            </w:r>
            <w:r w:rsidRPr="00CB52D0">
              <w:rPr>
                <w:i/>
              </w:rPr>
              <w:t>(EU) 2019/2034</w:t>
            </w:r>
            <w:r w:rsidRPr="00CB52D0">
              <w:t>,</w:t>
            </w:r>
          </w:p>
        </w:tc>
      </w:tr>
    </w:tbl>
    <w:p w14:paraId="5377C848" w14:textId="77777777" w:rsidR="00224569" w:rsidRPr="00CB52D0" w:rsidRDefault="00B659D8" w:rsidP="00224569">
      <w:pPr>
        <w:pStyle w:val="Brdtextmedindrag"/>
      </w:pPr>
      <w:r w:rsidRPr="00CB52D0">
        <w:rPr>
          <w:i/>
        </w:rPr>
        <w:t>koncern</w:t>
      </w:r>
      <w:r w:rsidRPr="00CB52D0">
        <w:t>: ett moderföretag och dess dotterföretag,</w:t>
      </w:r>
    </w:p>
    <w:p w14:paraId="354B44BA" w14:textId="77777777" w:rsidR="00224569" w:rsidRPr="00CB52D0" w:rsidRDefault="00B659D8" w:rsidP="00224569">
      <w:pPr>
        <w:pStyle w:val="Brdtextmedindrag"/>
      </w:pPr>
      <w:r w:rsidRPr="00CB52D0">
        <w:rPr>
          <w:i/>
        </w:rPr>
        <w:t>koncernresolutionsordning</w:t>
      </w:r>
      <w:r w:rsidRPr="00CB52D0">
        <w:t>: en plan enligt artikel 91.6 i krishanter</w:t>
      </w:r>
      <w:r w:rsidRPr="00CB52D0">
        <w:softHyphen/>
        <w:t>ingsdirektivet,</w:t>
      </w:r>
    </w:p>
    <w:tbl>
      <w:tblPr>
        <w:tblW w:w="5000" w:type="pct"/>
        <w:tblLook w:val="0000" w:firstRow="0" w:lastRow="0" w:firstColumn="0" w:lastColumn="0" w:noHBand="0" w:noVBand="0"/>
      </w:tblPr>
      <w:tblGrid>
        <w:gridCol w:w="2948"/>
        <w:gridCol w:w="2949"/>
      </w:tblGrid>
      <w:tr w:rsidR="00224569" w:rsidRPr="00CB52D0" w14:paraId="0B478BEA" w14:textId="77777777" w:rsidTr="00224569">
        <w:tc>
          <w:tcPr>
            <w:tcW w:w="2500" w:type="pct"/>
            <w:shd w:val="clear" w:color="auto" w:fill="auto"/>
            <w:tcMar>
              <w:left w:w="0" w:type="dxa"/>
            </w:tcMar>
          </w:tcPr>
          <w:p w14:paraId="239873DB" w14:textId="77777777" w:rsidR="00224569" w:rsidRPr="00CB52D0" w:rsidRDefault="00B659D8" w:rsidP="00224569">
            <w:pPr>
              <w:pStyle w:val="Brdtextmedindrag"/>
            </w:pPr>
            <w:r w:rsidRPr="00CB52D0">
              <w:rPr>
                <w:i/>
                <w:spacing w:val="-5"/>
                <w:u w:val="single"/>
              </w:rPr>
              <w:t>kreditinstitut</w:t>
            </w:r>
            <w:r w:rsidRPr="00CB52D0">
              <w:rPr>
                <w:spacing w:val="-5"/>
              </w:rPr>
              <w:t>: banker och kre</w:t>
            </w:r>
            <w:r w:rsidRPr="00CB52D0">
              <w:rPr>
                <w:spacing w:val="-5"/>
              </w:rPr>
              <w:softHyphen/>
              <w:t>dit</w:t>
            </w:r>
            <w:r w:rsidRPr="00CB52D0">
              <w:rPr>
                <w:spacing w:val="-5"/>
              </w:rPr>
              <w:softHyphen/>
              <w:t>marknadsföretag enligt lagen</w:t>
            </w:r>
            <w:r w:rsidRPr="00CB52D0">
              <w:t xml:space="preserve"> </w:t>
            </w:r>
            <w:r w:rsidRPr="00CB52D0">
              <w:lastRenderedPageBreak/>
              <w:t>(2004:297) om bank- och finan</w:t>
            </w:r>
            <w:r w:rsidRPr="00CB52D0">
              <w:softHyphen/>
              <w:t>sieringsrörelse,</w:t>
            </w:r>
          </w:p>
        </w:tc>
        <w:tc>
          <w:tcPr>
            <w:tcW w:w="2500" w:type="pct"/>
            <w:shd w:val="clear" w:color="auto" w:fill="auto"/>
            <w:tcMar>
              <w:right w:w="0" w:type="dxa"/>
            </w:tcMar>
          </w:tcPr>
          <w:p w14:paraId="2AA15BB2" w14:textId="77777777" w:rsidR="00224569" w:rsidRPr="00CB52D0" w:rsidRDefault="00B659D8" w:rsidP="00224569">
            <w:pPr>
              <w:pStyle w:val="Brdtextmedindrag"/>
            </w:pPr>
            <w:r w:rsidRPr="00CB52D0">
              <w:rPr>
                <w:i/>
                <w:u w:val="single"/>
              </w:rPr>
              <w:lastRenderedPageBreak/>
              <w:t>kreditinstitut</w:t>
            </w:r>
            <w:r w:rsidRPr="00CB52D0">
              <w:t>: banker och kre</w:t>
            </w:r>
            <w:r w:rsidRPr="00CB52D0">
              <w:softHyphen/>
              <w:t>ditmarknadsföretag enligt lagen (2004:297) om bank- och finan</w:t>
            </w:r>
            <w:r w:rsidRPr="00CB52D0">
              <w:softHyphen/>
            </w:r>
            <w:r w:rsidRPr="00CB52D0">
              <w:lastRenderedPageBreak/>
              <w:t xml:space="preserve">sieringsrörelse </w:t>
            </w:r>
            <w:r w:rsidRPr="00CB52D0">
              <w:rPr>
                <w:i/>
              </w:rPr>
              <w:t>samt ett sådant värdepappersbolag som avses i 1 kap. 2 § första stycket 3 d lagen (2014:968) om särskild tillsyn över kreditinstitut och värde</w:t>
            </w:r>
            <w:r w:rsidRPr="00CB52D0">
              <w:rPr>
                <w:i/>
              </w:rPr>
              <w:softHyphen/>
              <w:t>pappersbolag</w:t>
            </w:r>
            <w:r w:rsidRPr="00CB52D0">
              <w:t>,</w:t>
            </w:r>
          </w:p>
        </w:tc>
      </w:tr>
    </w:tbl>
    <w:p w14:paraId="52CF5817" w14:textId="77777777" w:rsidR="00224569" w:rsidRPr="00CB52D0" w:rsidRDefault="00B659D8" w:rsidP="00224569">
      <w:pPr>
        <w:pStyle w:val="Brdtextmedindrag"/>
      </w:pPr>
      <w:r w:rsidRPr="00CB52D0">
        <w:rPr>
          <w:i/>
        </w:rPr>
        <w:lastRenderedPageBreak/>
        <w:t>krisavvärjande åtgärd</w:t>
      </w:r>
      <w:r w:rsidRPr="00CB52D0">
        <w:t xml:space="preserve">: </w:t>
      </w:r>
    </w:p>
    <w:p w14:paraId="77733A27" w14:textId="77777777" w:rsidR="00224569" w:rsidRPr="00CB52D0" w:rsidRDefault="00B659D8" w:rsidP="00224569">
      <w:pPr>
        <w:pStyle w:val="Brdtextmedindrag"/>
      </w:pPr>
      <w:r w:rsidRPr="00CB52D0">
        <w:t xml:space="preserve">a) en åtgärd för att undanröja väsentliga brister eller väsentliga hinder för återhämtning enligt 6 a kap. 6 och 7 §§ lagen om bank- och finansieringsrörelse och 8 a kap. 7 och 8 §§ lagen (2007:528) om värdepappersmarknaden, </w:t>
      </w:r>
    </w:p>
    <w:p w14:paraId="1A8AD52B" w14:textId="77777777" w:rsidR="00224569" w:rsidRPr="00CB52D0" w:rsidRDefault="00B659D8" w:rsidP="00224569">
      <w:pPr>
        <w:pStyle w:val="Brdtextmedindrag"/>
      </w:pPr>
      <w:r w:rsidRPr="00CB52D0">
        <w:t xml:space="preserve">b) en åtgärd för att undanröja eller minska väsentliga hinder för rekonstruktion eller avveckling enligt 3 kap. 3–5 och 12–24 §§, </w:t>
      </w:r>
    </w:p>
    <w:p w14:paraId="5B2094C8" w14:textId="77777777" w:rsidR="00224569" w:rsidRPr="00CB52D0" w:rsidRDefault="00B659D8" w:rsidP="00224569">
      <w:pPr>
        <w:pStyle w:val="Brdtextmedindrag"/>
      </w:pPr>
      <w:r w:rsidRPr="00CB52D0">
        <w:t>c) en åtgärd som enligt beslut av Finansinspektionen är en kris</w:t>
      </w:r>
      <w:r w:rsidRPr="00CB52D0">
        <w:softHyphen/>
        <w:t>avvärjande åtgärd enligt 15 kap. 2 c § lagen om bank- och finansier</w:t>
      </w:r>
      <w:r w:rsidRPr="00CB52D0">
        <w:softHyphen/>
        <w:t xml:space="preserve">ingsrörelse eller 25 kap. 2 c § lagen om värdepappersmarknaden, </w:t>
      </w:r>
    </w:p>
    <w:p w14:paraId="0BF8A569" w14:textId="77777777" w:rsidR="00224569" w:rsidRPr="00CB52D0" w:rsidRDefault="00B659D8" w:rsidP="00224569">
      <w:pPr>
        <w:pStyle w:val="Brdtextmedindrag"/>
      </w:pPr>
      <w:r w:rsidRPr="00CB52D0">
        <w:t xml:space="preserve">d) ett beslut av Finansinspektionen om att tillsätta en tillfällig förvaltare enligt 15 a kap. lagen om bank- och finansieringsrörelse eller 25 a kap. lagen om värdepappersmarknaden, eller </w:t>
      </w:r>
    </w:p>
    <w:p w14:paraId="5CEE5E12" w14:textId="77777777" w:rsidR="00224569" w:rsidRPr="00CB52D0" w:rsidRDefault="00B659D8" w:rsidP="00224569">
      <w:pPr>
        <w:pStyle w:val="Brdtextmedindrag"/>
      </w:pPr>
      <w:r w:rsidRPr="00CB52D0">
        <w:t>e) nedskrivning eller konvertering av relevanta kapitalinstrument enligt 6 kap.,</w:t>
      </w:r>
    </w:p>
    <w:p w14:paraId="3F9BC9D5" w14:textId="77777777" w:rsidR="00224569" w:rsidRPr="00CB52D0" w:rsidRDefault="00B659D8" w:rsidP="00224569">
      <w:pPr>
        <w:pStyle w:val="Brdtextmedindrag"/>
      </w:pPr>
      <w:r w:rsidRPr="00CB52D0">
        <w:rPr>
          <w:i/>
        </w:rPr>
        <w:t>krishanteringsdirektivet</w:t>
      </w:r>
      <w:r w:rsidRPr="00CB52D0">
        <w:t>: Europaparlamentets och rådets direktiv 2014/59/EU av den 15 maj 2014 om inrättande av en ram för åter</w:t>
      </w:r>
      <w:r w:rsidRPr="00CB52D0">
        <w:softHyphen/>
        <w:t xml:space="preserve">hämtning och resolution av kreditinstitut och värdepappersföretag och om ändring av rådets direktiv 82/891/EEG och </w:t>
      </w:r>
      <w:r w:rsidRPr="00CB52D0">
        <w:rPr>
          <w:spacing w:val="-4"/>
        </w:rPr>
        <w:t>Europaparla</w:t>
      </w:r>
      <w:r w:rsidRPr="00CB52D0">
        <w:rPr>
          <w:spacing w:val="-4"/>
        </w:rPr>
        <w:softHyphen/>
        <w:t>mentets och rådets direktiv 2001/24/EG, 2002/47/EG, 2004/25/EG</w:t>
      </w:r>
      <w:r w:rsidRPr="00CB52D0">
        <w:t xml:space="preserve">, </w:t>
      </w:r>
      <w:r w:rsidRPr="00CB52D0">
        <w:rPr>
          <w:spacing w:val="-5"/>
        </w:rPr>
        <w:t>2005/56/EG, 2007/36/EG, 2011/35/EU, 2012/30/EU och 2013/36/EU</w:t>
      </w:r>
      <w:r w:rsidRPr="00CB52D0">
        <w:t xml:space="preserve"> </w:t>
      </w:r>
      <w:r w:rsidRPr="00CB52D0">
        <w:rPr>
          <w:spacing w:val="-5"/>
        </w:rPr>
        <w:t>samt Europaparlamentets och rådets förordningar (EU) nr 1093/2010</w:t>
      </w:r>
      <w:r w:rsidRPr="00CB52D0">
        <w:rPr>
          <w:spacing w:val="-4"/>
        </w:rPr>
        <w:t xml:space="preserve"> och (EU) nr 648/2012, i den ursprungliga lydelsen,</w:t>
      </w:r>
    </w:p>
    <w:p w14:paraId="569ABC6E" w14:textId="77777777" w:rsidR="00224569" w:rsidRPr="00CB52D0" w:rsidRDefault="00B659D8" w:rsidP="00224569">
      <w:pPr>
        <w:pStyle w:val="Brdtextmedindrag"/>
      </w:pPr>
      <w:r w:rsidRPr="00CB52D0">
        <w:rPr>
          <w:i/>
          <w:spacing w:val="-2"/>
        </w:rPr>
        <w:t>kritisk verksamhet</w:t>
      </w:r>
      <w:r w:rsidRPr="00CB52D0">
        <w:rPr>
          <w:spacing w:val="-2"/>
        </w:rPr>
        <w:t>: en tjänst eller en transaktion som, om den upp</w:t>
      </w:r>
      <w:r w:rsidRPr="00CB52D0">
        <w:rPr>
          <w:spacing w:val="-2"/>
        </w:rPr>
        <w:softHyphen/>
        <w:t>hörde, sannolikt skulle leda till en allvarlig störning i det finansiella systemet</w:t>
      </w:r>
      <w:r w:rsidRPr="00CB52D0">
        <w:t xml:space="preserve">, </w:t>
      </w:r>
    </w:p>
    <w:p w14:paraId="093BAFD1" w14:textId="77777777" w:rsidR="00224569" w:rsidRPr="00CB52D0" w:rsidRDefault="00B659D8" w:rsidP="00224569">
      <w:pPr>
        <w:pStyle w:val="Brdtextmedindrag"/>
      </w:pPr>
      <w:r w:rsidRPr="00CB52D0">
        <w:rPr>
          <w:i/>
        </w:rPr>
        <w:t>kvalificerad insättning</w:t>
      </w:r>
      <w:r w:rsidRPr="00CB52D0">
        <w:t>: en insättning enligt lagen om insättnings</w:t>
      </w:r>
      <w:r w:rsidRPr="00CB52D0">
        <w:softHyphen/>
        <w:t>garanti som inte är undantagen enligt 4 b eller 5 § den lagen,</w:t>
      </w:r>
    </w:p>
    <w:p w14:paraId="51D48EF6" w14:textId="77777777" w:rsidR="00224569" w:rsidRPr="00CB52D0" w:rsidRDefault="00B659D8" w:rsidP="00224569">
      <w:pPr>
        <w:pStyle w:val="Brdtextmedindrag"/>
      </w:pPr>
      <w:r w:rsidRPr="00CB52D0">
        <w:rPr>
          <w:i/>
          <w:spacing w:val="-4"/>
        </w:rPr>
        <w:t>kärnprimärkapitalinstrument</w:t>
      </w:r>
      <w:r w:rsidRPr="00CB52D0">
        <w:rPr>
          <w:spacing w:val="-4"/>
        </w:rPr>
        <w:t>: kapitalinstrument som uppfyller vill</w:t>
      </w:r>
      <w:r w:rsidRPr="00CB52D0">
        <w:rPr>
          <w:spacing w:val="-4"/>
        </w:rPr>
        <w:softHyphen/>
        <w:t>koren</w:t>
      </w:r>
      <w:r w:rsidRPr="00CB52D0">
        <w:t xml:space="preserve"> i artikel 28.1–28.4, 29.1–29.5 eller 31.1 i tillsynsförordningen,</w:t>
      </w:r>
    </w:p>
    <w:p w14:paraId="627D4962" w14:textId="77777777" w:rsidR="00224569" w:rsidRPr="00CB52D0" w:rsidRDefault="00B659D8" w:rsidP="00224569">
      <w:pPr>
        <w:pStyle w:val="Brdtextmedindrag"/>
      </w:pPr>
      <w:r w:rsidRPr="00CB52D0">
        <w:rPr>
          <w:i/>
        </w:rPr>
        <w:t>moderföretag</w:t>
      </w:r>
      <w:r w:rsidRPr="00CB52D0">
        <w:t>: ett moderföretag enligt artikel 4.1.15 a i tillsyns</w:t>
      </w:r>
      <w:r w:rsidRPr="00CB52D0">
        <w:softHyphen/>
        <w:t xml:space="preserve">förordningen, </w:t>
      </w:r>
    </w:p>
    <w:p w14:paraId="7B752285" w14:textId="77777777" w:rsidR="00224569" w:rsidRPr="00CB52D0" w:rsidRDefault="00B659D8" w:rsidP="00224569">
      <w:pPr>
        <w:pStyle w:val="Brdtextmedindrag"/>
      </w:pPr>
      <w:r w:rsidRPr="00CB52D0">
        <w:rPr>
          <w:i/>
        </w:rPr>
        <w:t>moderföretag inom EES</w:t>
      </w:r>
      <w:r w:rsidRPr="00CB52D0">
        <w:t>: ett moderinstitut inom EES, ett finan</w:t>
      </w:r>
      <w:r w:rsidRPr="00CB52D0">
        <w:softHyphen/>
        <w:t xml:space="preserve">siellt moderholdingföretag inom EES eller ett blandat finansiellt moderholdingföretag inom EES, </w:t>
      </w:r>
    </w:p>
    <w:p w14:paraId="57BA3410" w14:textId="77777777" w:rsidR="00224569" w:rsidRPr="00CB52D0" w:rsidRDefault="00B659D8" w:rsidP="00224569">
      <w:pPr>
        <w:pStyle w:val="Brdtextmedindrag"/>
      </w:pPr>
      <w:r w:rsidRPr="00CB52D0">
        <w:rPr>
          <w:i/>
        </w:rPr>
        <w:t>moderföretag i tredjeland</w:t>
      </w:r>
      <w:r w:rsidRPr="00CB52D0">
        <w:t>: ett moderinstitut, ett finansiellt moder</w:t>
      </w:r>
      <w:r w:rsidRPr="00CB52D0">
        <w:softHyphen/>
        <w:t>holdingföretag eller ett blandat finansiellt moderholdingföretag som är hemmahörande i ett land utanför EES,</w:t>
      </w:r>
    </w:p>
    <w:p w14:paraId="1D6C2B72" w14:textId="77777777" w:rsidR="00224569" w:rsidRPr="00CB52D0" w:rsidRDefault="00B659D8" w:rsidP="00224569">
      <w:pPr>
        <w:pStyle w:val="Brdtextmedindrag"/>
      </w:pPr>
      <w:r w:rsidRPr="00CB52D0">
        <w:rPr>
          <w:i/>
        </w:rPr>
        <w:t>moderinstitut inom EES</w:t>
      </w:r>
      <w:r w:rsidRPr="00CB52D0">
        <w:t xml:space="preserve">: ett institut eller ett EES-institut som är ett moderföretag och som inte självt är ett dotterföretag till ett </w:t>
      </w:r>
    </w:p>
    <w:p w14:paraId="59CB81E3" w14:textId="77777777" w:rsidR="00224569" w:rsidRPr="00CB52D0" w:rsidRDefault="00B659D8" w:rsidP="00224569">
      <w:pPr>
        <w:pStyle w:val="Brdtextmedindrag"/>
      </w:pPr>
      <w:r w:rsidRPr="00CB52D0">
        <w:t xml:space="preserve">a) annat institut eller ett EES-institut, eller </w:t>
      </w:r>
    </w:p>
    <w:p w14:paraId="6F42DA9F" w14:textId="77777777" w:rsidR="00224569" w:rsidRPr="00CB52D0" w:rsidRDefault="00B659D8" w:rsidP="00224569">
      <w:pPr>
        <w:pStyle w:val="Brdtextmedindrag"/>
      </w:pPr>
      <w:r w:rsidRPr="00CB52D0">
        <w:t>b) finansiellt holdingföretag eller ett blandat finansiellt holding</w:t>
      </w:r>
      <w:r w:rsidRPr="00CB52D0">
        <w:softHyphen/>
        <w:t>företag som är etablerat i något land inom EES,</w:t>
      </w:r>
    </w:p>
    <w:p w14:paraId="72C9FAF2" w14:textId="77777777" w:rsidR="00224569" w:rsidRPr="00CB52D0" w:rsidRDefault="00B659D8" w:rsidP="00224569">
      <w:pPr>
        <w:pStyle w:val="Brdtextmedindrag"/>
      </w:pPr>
      <w:r w:rsidRPr="00CB52D0">
        <w:rPr>
          <w:i/>
        </w:rPr>
        <w:t>relevanta kapitalinstrument</w:t>
      </w:r>
      <w:r w:rsidRPr="00CB52D0">
        <w:t xml:space="preserve">: övriga primärkapitalinstrument och supplementärkapitalinstrument, </w:t>
      </w:r>
    </w:p>
    <w:p w14:paraId="49AD196A" w14:textId="77777777" w:rsidR="00224569" w:rsidRPr="00CB52D0" w:rsidRDefault="00B659D8" w:rsidP="00224569">
      <w:pPr>
        <w:pStyle w:val="Brdtextmedindrag"/>
      </w:pPr>
      <w:r w:rsidRPr="00CB52D0">
        <w:rPr>
          <w:i/>
        </w:rPr>
        <w:lastRenderedPageBreak/>
        <w:t>resolutionsförfarande i tredjeland</w:t>
      </w:r>
      <w:r w:rsidRPr="00CB52D0">
        <w:t>: en åtgärd som enligt rätten i ett land utanför EES syftar till att hantera en kris i ett tredjelandsinstitut eller i ett moderföretag i tredjeland, om åtgärden är jämförbar med sådana resolutionsåtgärder som får vidtas enligt denna lag i fråga om ändamål och förväntat resultat,</w:t>
      </w:r>
    </w:p>
    <w:p w14:paraId="10B4C8F5" w14:textId="77777777" w:rsidR="00224569" w:rsidRPr="00CB52D0" w:rsidRDefault="00B659D8" w:rsidP="00224569">
      <w:pPr>
        <w:pStyle w:val="Brdtextmedindrag"/>
      </w:pPr>
      <w:r w:rsidRPr="00CB52D0">
        <w:rPr>
          <w:i/>
        </w:rPr>
        <w:t>resolutionskollegium</w:t>
      </w:r>
      <w:r w:rsidRPr="00CB52D0">
        <w:t xml:space="preserve">: ett resolutionskollegium enligt artikel 88 i krishanteringsdirektivet, </w:t>
      </w:r>
    </w:p>
    <w:p w14:paraId="028E237E" w14:textId="77777777" w:rsidR="00224569" w:rsidRPr="00CB52D0" w:rsidRDefault="00B659D8" w:rsidP="00224569">
      <w:pPr>
        <w:pStyle w:val="Brdtextmedindrag"/>
      </w:pPr>
      <w:r w:rsidRPr="00CB52D0">
        <w:rPr>
          <w:i/>
        </w:rPr>
        <w:t>resolutionsåtgärd</w:t>
      </w:r>
      <w:r w:rsidRPr="00CB52D0">
        <w:t>: någon av de åtgärder som anges i 12 kap. 1 §,</w:t>
      </w:r>
    </w:p>
    <w:p w14:paraId="21F44D00" w14:textId="77777777" w:rsidR="00224569" w:rsidRPr="00CB52D0" w:rsidRDefault="00B659D8" w:rsidP="00224569">
      <w:pPr>
        <w:pStyle w:val="Brdtextmedindrag"/>
      </w:pPr>
      <w:r w:rsidRPr="00CB52D0">
        <w:rPr>
          <w:i/>
          <w:spacing w:val="-5"/>
        </w:rPr>
        <w:t>samordnande berörd myndighet</w:t>
      </w:r>
      <w:r w:rsidRPr="00CB52D0">
        <w:rPr>
          <w:spacing w:val="-5"/>
        </w:rPr>
        <w:t>: den berörda myndigheten i samma</w:t>
      </w:r>
      <w:r w:rsidRPr="00CB52D0">
        <w:t xml:space="preserve"> land inom EES som den samordnande tillsynsmyndigheten,</w:t>
      </w:r>
    </w:p>
    <w:p w14:paraId="343AC3A2" w14:textId="77777777" w:rsidR="00224569" w:rsidRPr="00CB52D0" w:rsidRDefault="00B659D8" w:rsidP="00224569">
      <w:pPr>
        <w:pStyle w:val="Brdtextmedindrag"/>
      </w:pPr>
      <w:r w:rsidRPr="00CB52D0">
        <w:rPr>
          <w:i/>
          <w:spacing w:val="-5"/>
        </w:rPr>
        <w:t>samordnande resolutionsmyndighet</w:t>
      </w:r>
      <w:r w:rsidRPr="00CB52D0">
        <w:rPr>
          <w:spacing w:val="-5"/>
        </w:rPr>
        <w:t>: resolutionsmyndigheten i samma</w:t>
      </w:r>
      <w:r w:rsidRPr="00CB52D0">
        <w:t xml:space="preserve"> land inom EES som den samordnande tillsynsmyndigheten,</w:t>
      </w:r>
    </w:p>
    <w:p w14:paraId="4D6FE508" w14:textId="77777777" w:rsidR="00224569" w:rsidRPr="00CB52D0" w:rsidRDefault="00B659D8" w:rsidP="00224569">
      <w:pPr>
        <w:pStyle w:val="Brdtextmedindrag"/>
      </w:pPr>
      <w:r w:rsidRPr="00CB52D0">
        <w:rPr>
          <w:i/>
          <w:spacing w:val="-4"/>
        </w:rPr>
        <w:t>samordnande tillsynsmyndighet</w:t>
      </w:r>
      <w:r w:rsidRPr="00CB52D0">
        <w:rPr>
          <w:spacing w:val="-4"/>
        </w:rPr>
        <w:t>: en behörig myndighet som ansvarar</w:t>
      </w:r>
      <w:r w:rsidRPr="00CB52D0">
        <w:t xml:space="preserve"> för att utöva gruppbaserad tillsyn av moderinstitut inom EES och av institut som kontrolleras av finansiella moderholdingföretag inom EES eller blandade finansiella moderholdingföretag inom EES,</w:t>
      </w:r>
    </w:p>
    <w:p w14:paraId="58B2532C" w14:textId="77777777" w:rsidR="00224569" w:rsidRPr="00CB52D0" w:rsidRDefault="00B659D8" w:rsidP="00224569">
      <w:pPr>
        <w:pStyle w:val="Brdtextmedindrag"/>
      </w:pPr>
      <w:r w:rsidRPr="00CB52D0">
        <w:rPr>
          <w:i/>
        </w:rPr>
        <w:t>supplementärkapitalinstrument</w:t>
      </w:r>
      <w:r w:rsidRPr="00CB52D0">
        <w:t>: kapitalinstrument och efterställda lån som uppfyller villkoren i artikel 63 i tillsynsförordningen,</w:t>
      </w:r>
    </w:p>
    <w:tbl>
      <w:tblPr>
        <w:tblW w:w="5000" w:type="pct"/>
        <w:tblLook w:val="0000" w:firstRow="0" w:lastRow="0" w:firstColumn="0" w:lastColumn="0" w:noHBand="0" w:noVBand="0"/>
      </w:tblPr>
      <w:tblGrid>
        <w:gridCol w:w="2948"/>
        <w:gridCol w:w="2949"/>
      </w:tblGrid>
      <w:tr w:rsidR="00224569" w:rsidRPr="00CB52D0" w14:paraId="59944252" w14:textId="77777777" w:rsidTr="00224569">
        <w:tc>
          <w:tcPr>
            <w:tcW w:w="2500" w:type="pct"/>
            <w:shd w:val="clear" w:color="auto" w:fill="auto"/>
            <w:tcMar>
              <w:left w:w="0" w:type="dxa"/>
            </w:tcMar>
          </w:tcPr>
          <w:p w14:paraId="4C2DB512" w14:textId="77777777" w:rsidR="00224569" w:rsidRPr="00CB52D0" w:rsidRDefault="00B659D8" w:rsidP="00224569">
            <w:pPr>
              <w:pStyle w:val="Brdtextmedindrag"/>
            </w:pPr>
            <w:r w:rsidRPr="00CB52D0">
              <w:rPr>
                <w:i/>
                <w:u w:val="single"/>
              </w:rPr>
              <w:t>tillsynsförordningen</w:t>
            </w:r>
            <w:r w:rsidRPr="00CB52D0">
              <w:t>: Europa</w:t>
            </w:r>
            <w:r w:rsidRPr="00CB52D0">
              <w:softHyphen/>
              <w:t>parlamentets och rådets förord</w:t>
            </w:r>
            <w:r w:rsidRPr="00CB52D0">
              <w:softHyphen/>
              <w:t xml:space="preserve">ning (EU) nr 575/2013 av den 26 juni 2013 om tillsynskrav för kreditinstitut </w:t>
            </w:r>
            <w:r w:rsidRPr="00CB52D0">
              <w:rPr>
                <w:i/>
              </w:rPr>
              <w:t>och värdepappers</w:t>
            </w:r>
            <w:r w:rsidRPr="00CB52D0">
              <w:rPr>
                <w:i/>
              </w:rPr>
              <w:softHyphen/>
              <w:t>företag</w:t>
            </w:r>
            <w:r w:rsidRPr="00CB52D0">
              <w:t xml:space="preserve"> och om ändring av för</w:t>
            </w:r>
            <w:r w:rsidRPr="00CB52D0">
              <w:softHyphen/>
              <w:t>ordning (EU) nr 648/2012,</w:t>
            </w:r>
          </w:p>
        </w:tc>
        <w:tc>
          <w:tcPr>
            <w:tcW w:w="2500" w:type="pct"/>
            <w:shd w:val="clear" w:color="auto" w:fill="auto"/>
            <w:tcMar>
              <w:right w:w="0" w:type="dxa"/>
            </w:tcMar>
          </w:tcPr>
          <w:p w14:paraId="10885792" w14:textId="77777777" w:rsidR="00224569" w:rsidRPr="00CB52D0" w:rsidRDefault="00B659D8" w:rsidP="00224569">
            <w:pPr>
              <w:pStyle w:val="Brdtextmedindrag"/>
            </w:pPr>
            <w:r w:rsidRPr="00CB52D0">
              <w:rPr>
                <w:i/>
                <w:u w:val="single"/>
              </w:rPr>
              <w:t>tillsynsförordningen</w:t>
            </w:r>
            <w:r w:rsidRPr="00CB52D0">
              <w:t>: Europa</w:t>
            </w:r>
            <w:r w:rsidRPr="00CB52D0">
              <w:softHyphen/>
              <w:t>parlamentets och rådets förord</w:t>
            </w:r>
            <w:r w:rsidRPr="00CB52D0">
              <w:softHyphen/>
              <w:t>ning (EU) nr 575/2013 av den 26 juni 2013 om tillsynskrav för kreditinstitut och om ändring av förordning (EU) nr 648/2012,</w:t>
            </w:r>
          </w:p>
        </w:tc>
      </w:tr>
      <w:tr w:rsidR="00224569" w:rsidRPr="00CB52D0" w14:paraId="73A05F14" w14:textId="77777777" w:rsidTr="00224569">
        <w:tc>
          <w:tcPr>
            <w:tcW w:w="2500" w:type="pct"/>
            <w:shd w:val="clear" w:color="auto" w:fill="auto"/>
            <w:tcMar>
              <w:left w:w="0" w:type="dxa"/>
            </w:tcMar>
          </w:tcPr>
          <w:p w14:paraId="27C12C2A" w14:textId="77777777" w:rsidR="00224569" w:rsidRPr="00CB52D0" w:rsidRDefault="00B659D8" w:rsidP="00224569">
            <w:pPr>
              <w:pStyle w:val="Brdtextmedindrag"/>
            </w:pPr>
            <w:r w:rsidRPr="00CB52D0">
              <w:rPr>
                <w:i/>
                <w:u w:val="single"/>
              </w:rPr>
              <w:t>tillsynskollegium</w:t>
            </w:r>
            <w:r w:rsidRPr="00CB52D0">
              <w:t>: ett tillsyns</w:t>
            </w:r>
            <w:r w:rsidRPr="00CB52D0">
              <w:softHyphen/>
              <w:t>kollegium enligt artikel 116 i kapitaltäckningsdirektivet,</w:t>
            </w:r>
          </w:p>
          <w:p w14:paraId="38C82212" w14:textId="77777777" w:rsidR="00224569" w:rsidRPr="00CB52D0" w:rsidRDefault="00224569" w:rsidP="00224569">
            <w:pPr>
              <w:pStyle w:val="Brdtextmedindrag"/>
            </w:pPr>
          </w:p>
        </w:tc>
        <w:tc>
          <w:tcPr>
            <w:tcW w:w="2500" w:type="pct"/>
            <w:shd w:val="clear" w:color="auto" w:fill="auto"/>
            <w:tcMar>
              <w:right w:w="0" w:type="dxa"/>
            </w:tcMar>
          </w:tcPr>
          <w:p w14:paraId="70CFEC12" w14:textId="77777777" w:rsidR="00224569" w:rsidRPr="00CB52D0" w:rsidRDefault="00B659D8" w:rsidP="00224569">
            <w:pPr>
              <w:pStyle w:val="Brdtextmedindrag"/>
            </w:pPr>
            <w:r w:rsidRPr="00CB52D0">
              <w:rPr>
                <w:i/>
                <w:u w:val="single"/>
              </w:rPr>
              <w:t>tillsynskollegium</w:t>
            </w:r>
            <w:r w:rsidRPr="00CB52D0">
              <w:t>: ett tillsyns</w:t>
            </w:r>
            <w:r w:rsidRPr="00CB52D0">
              <w:softHyphen/>
              <w:t xml:space="preserve">kollegium enligt artikel 116 i kapitaltäckningsdirektivet </w:t>
            </w:r>
            <w:r w:rsidRPr="00CB52D0">
              <w:rPr>
                <w:i/>
              </w:rPr>
              <w:t>eller artikel 48 i värdepappersbolags</w:t>
            </w:r>
            <w:r w:rsidRPr="00CB52D0">
              <w:rPr>
                <w:i/>
              </w:rPr>
              <w:softHyphen/>
              <w:t>direktivet</w:t>
            </w:r>
            <w:r w:rsidRPr="00CB52D0">
              <w:t>,</w:t>
            </w:r>
          </w:p>
        </w:tc>
      </w:tr>
    </w:tbl>
    <w:p w14:paraId="6A6C7BDF" w14:textId="77777777" w:rsidR="00224569" w:rsidRPr="00CB52D0" w:rsidRDefault="00B659D8" w:rsidP="00224569">
      <w:pPr>
        <w:pStyle w:val="Brdtextmedindrag"/>
      </w:pPr>
      <w:r w:rsidRPr="00CB52D0">
        <w:rPr>
          <w:i/>
        </w:rPr>
        <w:t>tredjelandsinstitut</w:t>
      </w:r>
      <w:r w:rsidRPr="00CB52D0">
        <w:t>: ett företag som har sitt huvudkontor i ett land utanför EES och som skulle vara ett institut om det var hemma</w:t>
      </w:r>
      <w:r w:rsidRPr="00CB52D0">
        <w:softHyphen/>
        <w:t>hörande inom EES,</w:t>
      </w:r>
    </w:p>
    <w:tbl>
      <w:tblPr>
        <w:tblW w:w="5000" w:type="pct"/>
        <w:tblLayout w:type="fixed"/>
        <w:tblLook w:val="0000" w:firstRow="0" w:lastRow="0" w:firstColumn="0" w:lastColumn="0" w:noHBand="0" w:noVBand="0"/>
      </w:tblPr>
      <w:tblGrid>
        <w:gridCol w:w="2948"/>
        <w:gridCol w:w="2949"/>
      </w:tblGrid>
      <w:tr w:rsidR="00224569" w:rsidRPr="00105AC9" w14:paraId="1C097B48" w14:textId="77777777" w:rsidTr="00224569">
        <w:tc>
          <w:tcPr>
            <w:tcW w:w="2500" w:type="pct"/>
            <w:shd w:val="clear" w:color="auto" w:fill="auto"/>
            <w:tcMar>
              <w:left w:w="0" w:type="dxa"/>
            </w:tcMar>
          </w:tcPr>
          <w:p w14:paraId="5ED912B8" w14:textId="77777777" w:rsidR="00224569" w:rsidRPr="00105AC9" w:rsidRDefault="00B659D8" w:rsidP="00224569">
            <w:pPr>
              <w:pStyle w:val="Brdtextmedindrag"/>
              <w:rPr>
                <w:i/>
                <w:spacing w:val="-4"/>
              </w:rPr>
            </w:pPr>
            <w:r w:rsidRPr="00105AC9">
              <w:rPr>
                <w:i/>
                <w:spacing w:val="-4"/>
                <w:u w:val="single"/>
              </w:rPr>
              <w:t>värdepappersbolag</w:t>
            </w:r>
            <w:r w:rsidRPr="00105AC9">
              <w:rPr>
                <w:i/>
                <w:spacing w:val="-4"/>
              </w:rPr>
              <w:t xml:space="preserve">: ett svenskt </w:t>
            </w:r>
            <w:r w:rsidRPr="00105AC9">
              <w:rPr>
                <w:i/>
              </w:rPr>
              <w:t>aktiebolag som har tillstånd att driva värdepappersrörelse enligt lage</w:t>
            </w:r>
            <w:r w:rsidRPr="00105AC9">
              <w:rPr>
                <w:i/>
                <w:spacing w:val="-4"/>
              </w:rPr>
              <w:t>n om värdepappersmarknaden, om det har tillstånd</w:t>
            </w:r>
          </w:p>
          <w:p w14:paraId="48B00E96" w14:textId="77777777" w:rsidR="00224569" w:rsidRPr="00105AC9" w:rsidRDefault="00B659D8" w:rsidP="00224569">
            <w:pPr>
              <w:pStyle w:val="Brdtextmedindrag"/>
              <w:rPr>
                <w:i/>
              </w:rPr>
            </w:pPr>
            <w:r w:rsidRPr="00105AC9">
              <w:rPr>
                <w:i/>
              </w:rPr>
              <w:t xml:space="preserve">a) för någon av de tjänster som anges i 2 kap. 1 § 3, 6, 7, 8 och 9 den lagen, </w:t>
            </w:r>
          </w:p>
          <w:p w14:paraId="252C5FFE" w14:textId="77777777" w:rsidR="00224569" w:rsidRPr="00105AC9" w:rsidRDefault="00B659D8" w:rsidP="00224569">
            <w:pPr>
              <w:pStyle w:val="Brdtextmedindrag"/>
              <w:rPr>
                <w:i/>
              </w:rPr>
            </w:pPr>
            <w:r w:rsidRPr="00105AC9">
              <w:rPr>
                <w:i/>
              </w:rPr>
              <w:t>b) att som sidotjänst förvara finansiella instrument för kunders räkning och ta emot medel m</w:t>
            </w:r>
            <w:r w:rsidRPr="00105AC9">
              <w:rPr>
                <w:i/>
                <w:spacing w:val="-5"/>
              </w:rPr>
              <w:t>ed redovisningsskyldighet enligt</w:t>
            </w:r>
            <w:r w:rsidRPr="00105AC9">
              <w:rPr>
                <w:i/>
              </w:rPr>
              <w:t xml:space="preserve"> 2 kap. 2 § första stycket 1 den lagen, eller </w:t>
            </w:r>
          </w:p>
          <w:p w14:paraId="326B6266" w14:textId="77777777" w:rsidR="00224569" w:rsidRPr="00105AC9" w:rsidRDefault="00B659D8" w:rsidP="00224569">
            <w:pPr>
              <w:pStyle w:val="Brdtextmedindrag"/>
            </w:pPr>
            <w:r w:rsidRPr="00105AC9">
              <w:rPr>
                <w:i/>
              </w:rPr>
              <w:t>c) att som sidotjänst ta emot kunders medel på konto för att underlätta värdepappersrörelsen enligt 2 kap. 2 § första stycket 8 den lagen, och</w:t>
            </w:r>
          </w:p>
        </w:tc>
        <w:tc>
          <w:tcPr>
            <w:tcW w:w="2500" w:type="pct"/>
            <w:shd w:val="clear" w:color="auto" w:fill="auto"/>
            <w:tcMar>
              <w:right w:w="0" w:type="dxa"/>
            </w:tcMar>
          </w:tcPr>
          <w:p w14:paraId="5CAAB5B3" w14:textId="77777777" w:rsidR="00224569" w:rsidRPr="008E1321" w:rsidRDefault="00B659D8" w:rsidP="00224569">
            <w:pPr>
              <w:pStyle w:val="Brdtextmedindrag"/>
              <w:rPr>
                <w:i/>
                <w:u w:val="single"/>
              </w:rPr>
            </w:pPr>
            <w:r w:rsidRPr="00BD5D70">
              <w:rPr>
                <w:i/>
                <w:u w:val="single"/>
              </w:rPr>
              <w:t>värdepappersbolag</w:t>
            </w:r>
            <w:r w:rsidRPr="00B36627">
              <w:rPr>
                <w:u w:val="single"/>
              </w:rPr>
              <w:t>:</w:t>
            </w:r>
            <w:r w:rsidRPr="00B36627">
              <w:t xml:space="preserve"> </w:t>
            </w:r>
            <w:r w:rsidRPr="00B36627">
              <w:rPr>
                <w:i/>
              </w:rPr>
              <w:t>ett värde</w:t>
            </w:r>
            <w:r w:rsidRPr="00B36627">
              <w:rPr>
                <w:i/>
              </w:rPr>
              <w:softHyphen/>
              <w:t xml:space="preserve">pappersföretag enligt artikel 4.1.22 i </w:t>
            </w:r>
            <w:r w:rsidRPr="00B36627">
              <w:rPr>
                <w:i/>
                <w:spacing w:val="-4"/>
              </w:rPr>
              <w:t>värdepappersbolagsförordningen som</w:t>
            </w:r>
            <w:r w:rsidRPr="00B36627">
              <w:rPr>
                <w:i/>
              </w:rPr>
              <w:t xml:space="preserve"> omfattas av det krav på start</w:t>
            </w:r>
            <w:r w:rsidRPr="00B36627">
              <w:rPr>
                <w:i/>
              </w:rPr>
              <w:softHyphen/>
              <w:t>kapital som anges i 3 kap. 6 § första stycket 2 lagen (</w:t>
            </w:r>
            <w:r w:rsidRPr="00B36627">
              <w:t>2007</w:t>
            </w:r>
            <w:r w:rsidRPr="00B36627">
              <w:rPr>
                <w:i/>
              </w:rPr>
              <w:t>:528) om värdepappersmarknaden</w:t>
            </w:r>
            <w:r w:rsidRPr="00B36627">
              <w:t xml:space="preserve">, </w:t>
            </w:r>
          </w:p>
        </w:tc>
      </w:tr>
      <w:tr w:rsidR="00224569" w:rsidRPr="00105AC9" w14:paraId="0487E53C" w14:textId="77777777" w:rsidTr="00224569">
        <w:tc>
          <w:tcPr>
            <w:tcW w:w="2500" w:type="pct"/>
            <w:shd w:val="clear" w:color="auto" w:fill="auto"/>
            <w:tcMar>
              <w:left w:w="0" w:type="dxa"/>
            </w:tcMar>
          </w:tcPr>
          <w:p w14:paraId="32CB382C" w14:textId="77777777" w:rsidR="00224569" w:rsidRPr="00105AC9" w:rsidRDefault="00224569" w:rsidP="00224569">
            <w:pPr>
              <w:pStyle w:val="Brdtextmedindrag"/>
            </w:pPr>
          </w:p>
        </w:tc>
        <w:tc>
          <w:tcPr>
            <w:tcW w:w="2500" w:type="pct"/>
            <w:shd w:val="clear" w:color="auto" w:fill="auto"/>
            <w:tcMar>
              <w:right w:w="0" w:type="dxa"/>
            </w:tcMar>
          </w:tcPr>
          <w:p w14:paraId="3936C09C" w14:textId="77777777" w:rsidR="00224569" w:rsidRPr="00B36627" w:rsidRDefault="00B659D8" w:rsidP="00224569">
            <w:pPr>
              <w:pStyle w:val="Brdtextmedindrag"/>
            </w:pPr>
            <w:r w:rsidRPr="00BD5D70">
              <w:rPr>
                <w:i/>
                <w:u w:val="single"/>
              </w:rPr>
              <w:t>vär</w:t>
            </w:r>
            <w:r w:rsidRPr="00B36627">
              <w:rPr>
                <w:i/>
                <w:u w:val="single"/>
              </w:rPr>
              <w:t>depappersbolagsdirektivet</w:t>
            </w:r>
            <w:r w:rsidRPr="00B36627">
              <w:rPr>
                <w:i/>
              </w:rPr>
              <w:t>: Europaparlamentets och rådets direktiv (EU) 2019/2034 av den 27 november 2019 om tillsyn av värdepappersföretag och om änd</w:t>
            </w:r>
            <w:r w:rsidRPr="00B36627">
              <w:rPr>
                <w:i/>
              </w:rPr>
              <w:softHyphen/>
              <w:t xml:space="preserve">ring </w:t>
            </w:r>
            <w:r w:rsidRPr="00B36627">
              <w:rPr>
                <w:i/>
                <w:spacing w:val="-4"/>
              </w:rPr>
              <w:t>av direktiven 2002/87/EG, 2009/65/EG, 2011/61/EU, 2013/36/EU</w:t>
            </w:r>
            <w:r w:rsidRPr="00B36627">
              <w:rPr>
                <w:i/>
              </w:rPr>
              <w:t>, 2014/59/EU och 2014/65/EU, i den ursprungliga lydelsen,</w:t>
            </w:r>
          </w:p>
        </w:tc>
      </w:tr>
      <w:tr w:rsidR="00224569" w:rsidRPr="00105AC9" w14:paraId="1DDB7EA7" w14:textId="77777777" w:rsidTr="00224569">
        <w:tc>
          <w:tcPr>
            <w:tcW w:w="2500" w:type="pct"/>
            <w:shd w:val="clear" w:color="auto" w:fill="auto"/>
            <w:tcMar>
              <w:left w:w="0" w:type="dxa"/>
            </w:tcMar>
          </w:tcPr>
          <w:p w14:paraId="6C71E9FD" w14:textId="77777777" w:rsidR="00224569" w:rsidRPr="00105AC9" w:rsidRDefault="00224569" w:rsidP="00224569">
            <w:pPr>
              <w:pStyle w:val="Brdtextmedindrag"/>
            </w:pPr>
          </w:p>
        </w:tc>
        <w:tc>
          <w:tcPr>
            <w:tcW w:w="2500" w:type="pct"/>
            <w:shd w:val="clear" w:color="auto" w:fill="auto"/>
            <w:tcMar>
              <w:right w:w="0" w:type="dxa"/>
            </w:tcMar>
          </w:tcPr>
          <w:p w14:paraId="692A7BC7" w14:textId="77777777" w:rsidR="00224569" w:rsidRPr="008E1321" w:rsidRDefault="00B659D8" w:rsidP="00224569">
            <w:pPr>
              <w:pStyle w:val="Brdtextmedindrag"/>
              <w:rPr>
                <w:i/>
              </w:rPr>
            </w:pPr>
            <w:r w:rsidRPr="00BD5D70">
              <w:rPr>
                <w:i/>
                <w:u w:val="single"/>
              </w:rPr>
              <w:t>värdepappersbolagsförord</w:t>
            </w:r>
            <w:r w:rsidRPr="00BD5D70">
              <w:rPr>
                <w:i/>
                <w:u w:val="single"/>
              </w:rPr>
              <w:softHyphen/>
              <w:t>ningen</w:t>
            </w:r>
            <w:r w:rsidRPr="00B36627">
              <w:t xml:space="preserve">: </w:t>
            </w:r>
            <w:r w:rsidRPr="00B36627">
              <w:rPr>
                <w:i/>
              </w:rPr>
              <w:t xml:space="preserve">Europaparlamentets och </w:t>
            </w:r>
            <w:r w:rsidRPr="00B36627">
              <w:rPr>
                <w:i/>
                <w:spacing w:val="-4"/>
              </w:rPr>
              <w:t>rådets förordning (EU) 2019/2033</w:t>
            </w:r>
            <w:r w:rsidRPr="00B36627">
              <w:rPr>
                <w:i/>
              </w:rPr>
              <w:t xml:space="preserve"> av </w:t>
            </w:r>
            <w:r w:rsidRPr="00B36627">
              <w:rPr>
                <w:i/>
                <w:spacing w:val="-4"/>
              </w:rPr>
              <w:t>den 27 november 2019 om till</w:t>
            </w:r>
            <w:r w:rsidRPr="00B36627">
              <w:rPr>
                <w:i/>
                <w:spacing w:val="-4"/>
              </w:rPr>
              <w:softHyphen/>
              <w:t>synskrav</w:t>
            </w:r>
            <w:r w:rsidRPr="00B36627">
              <w:rPr>
                <w:i/>
              </w:rPr>
              <w:t xml:space="preserve"> för värdepappersföretag </w:t>
            </w:r>
            <w:r w:rsidRPr="00B36627">
              <w:rPr>
                <w:i/>
                <w:spacing w:val="-4"/>
              </w:rPr>
              <w:t>och om ändring av förordningarna</w:t>
            </w:r>
            <w:r w:rsidRPr="00B36627">
              <w:rPr>
                <w:i/>
              </w:rPr>
              <w:t xml:space="preserve"> (EU) nr 1093/2010, (EU) nr 575/2013, (EU) nr 600/2014 och (EU) nr 806/2014</w:t>
            </w:r>
            <w:r w:rsidRPr="008E1321">
              <w:t xml:space="preserve">, </w:t>
            </w:r>
            <w:r w:rsidRPr="008E1321">
              <w:rPr>
                <w:i/>
                <w:iCs/>
              </w:rPr>
              <w:t>och</w:t>
            </w:r>
          </w:p>
        </w:tc>
      </w:tr>
    </w:tbl>
    <w:p w14:paraId="08967BBA" w14:textId="77777777" w:rsidR="00224569" w:rsidRPr="00DC3A78" w:rsidRDefault="00B659D8" w:rsidP="00224569">
      <w:pPr>
        <w:pStyle w:val="Brdtextmedindrag"/>
      </w:pPr>
      <w:r w:rsidRPr="00DC3A78">
        <w:rPr>
          <w:i/>
        </w:rPr>
        <w:t>övriga primärkapitalinstrument</w:t>
      </w:r>
      <w:r w:rsidRPr="00DC3A78">
        <w:t>: kapitalinstrument som uppfyller villkoren i artikel 52.1 i tillsynsförordningen.</w:t>
      </w:r>
    </w:p>
    <w:p w14:paraId="101544BF" w14:textId="77777777" w:rsidR="00224569" w:rsidRPr="007D65E5" w:rsidRDefault="00B659D8" w:rsidP="00224569">
      <w:pPr>
        <w:pStyle w:val="Brdtext"/>
        <w:spacing w:before="270"/>
        <w:jc w:val="center"/>
        <w:rPr>
          <w:b/>
        </w:rPr>
      </w:pPr>
      <w:r w:rsidRPr="007D65E5">
        <w:rPr>
          <w:b/>
        </w:rPr>
        <w:t>27 kap.</w:t>
      </w:r>
    </w:p>
    <w:p w14:paraId="1AFB1361" w14:textId="77777777" w:rsidR="00224569" w:rsidRPr="00BD5D70" w:rsidRDefault="00B659D8" w:rsidP="00224569">
      <w:pPr>
        <w:pStyle w:val="Brdtext"/>
        <w:jc w:val="center"/>
      </w:pPr>
      <w:r w:rsidRPr="007D65E5">
        <w:t>13 §</w:t>
      </w:r>
      <w:r w:rsidRPr="00BD5D70">
        <w:rPr>
          <w:rStyle w:val="Fotnotsreferens"/>
        </w:rPr>
        <w:footnoteReference w:id="152"/>
      </w:r>
    </w:p>
    <w:p w14:paraId="2D23285C" w14:textId="77777777" w:rsidR="00224569" w:rsidRPr="00B36627" w:rsidRDefault="00B659D8" w:rsidP="00224569">
      <w:pPr>
        <w:pStyle w:val="Brdtextmedindrag"/>
      </w:pPr>
      <w:r w:rsidRPr="00B36627">
        <w:t>Avgiftsskyldiga ska betala årliga resolutionsavgifter. De samman</w:t>
      </w:r>
      <w:r w:rsidRPr="00B36627">
        <w:softHyphen/>
        <w:t xml:space="preserve">lagda resolutionsavgifterna för ett år ska uppgå till 0,05 procent av det totala underlag för samtliga avgiftsskyldiga som beräknas enligt 14 § (avgiftsunderlaget). </w:t>
      </w:r>
    </w:p>
    <w:p w14:paraId="38D02D23" w14:textId="77777777" w:rsidR="00224569" w:rsidRPr="00B36627" w:rsidRDefault="00B659D8" w:rsidP="00224569">
      <w:pPr>
        <w:pStyle w:val="Brdtextmedindrag"/>
      </w:pPr>
      <w:r w:rsidRPr="00B36627">
        <w:t>Om inte annat följer av tredje stycket fastställs den resolutions</w:t>
      </w:r>
      <w:r w:rsidRPr="00B36627">
        <w:softHyphen/>
        <w:t>avgift som en avgiftsskyldig ska betala i enlighet med förordningen om resolutionsavgifter.</w:t>
      </w:r>
    </w:p>
    <w:tbl>
      <w:tblPr>
        <w:tblW w:w="5000" w:type="pct"/>
        <w:tblLook w:val="0000" w:firstRow="0" w:lastRow="0" w:firstColumn="0" w:lastColumn="0" w:noHBand="0" w:noVBand="0"/>
      </w:tblPr>
      <w:tblGrid>
        <w:gridCol w:w="2948"/>
        <w:gridCol w:w="2949"/>
      </w:tblGrid>
      <w:tr w:rsidR="00224569" w:rsidRPr="00CB52D0" w14:paraId="32B740FB" w14:textId="77777777" w:rsidTr="00224569">
        <w:tc>
          <w:tcPr>
            <w:tcW w:w="2500" w:type="pct"/>
            <w:shd w:val="clear" w:color="auto" w:fill="auto"/>
            <w:tcMar>
              <w:left w:w="0" w:type="dxa"/>
            </w:tcMar>
          </w:tcPr>
          <w:p w14:paraId="256057C8" w14:textId="77777777" w:rsidR="00224569" w:rsidRPr="00105AC9" w:rsidRDefault="00B659D8" w:rsidP="00224569">
            <w:pPr>
              <w:pStyle w:val="Brdtextmedindrag"/>
            </w:pPr>
            <w:r w:rsidRPr="008E1321">
              <w:t>Det som i artiklarna 4.1, 6–9, 12.1, 14.2, 14.3, 14.6 och 17.2 i förordningen om resolutions</w:t>
            </w:r>
            <w:r w:rsidRPr="008E1321">
              <w:softHyphen/>
              <w:t xml:space="preserve">avgifter anges om metoden för riskjustering av resolutionsavgift och om uppgiftsskyldighet, ska inte tillämpas för EES-filialer </w:t>
            </w:r>
            <w:r w:rsidRPr="008E1321">
              <w:rPr>
                <w:i/>
              </w:rPr>
              <w:t>och värdepappersbolag som omfattas av definitionen i artikel 96.1 a eller b i tillsynsförordningen eller som bedriver verksamhet nr 8 i avsnitt A i bilaga</w:t>
            </w:r>
            <w:r w:rsidRPr="00A31F7D">
              <w:rPr>
                <w:i/>
              </w:rPr>
              <w:t> I till Europa</w:t>
            </w:r>
            <w:r w:rsidRPr="00A31F7D">
              <w:rPr>
                <w:i/>
              </w:rPr>
              <w:softHyphen/>
              <w:t>parlamentets och rådets direktiv 2</w:t>
            </w:r>
            <w:r w:rsidRPr="00A31F7D">
              <w:rPr>
                <w:i/>
                <w:spacing w:val="-4"/>
              </w:rPr>
              <w:t>004/39/EG, men som inte bedri</w:t>
            </w:r>
            <w:r w:rsidRPr="00A31F7D">
              <w:rPr>
                <w:i/>
                <w:spacing w:val="-4"/>
              </w:rPr>
              <w:softHyphen/>
              <w:t>ver</w:t>
            </w:r>
            <w:r w:rsidRPr="00A31F7D">
              <w:rPr>
                <w:i/>
              </w:rPr>
              <w:t xml:space="preserve"> verksamheterna nr 3 eller 6 i samma avsnitt i den bilagan.</w:t>
            </w:r>
            <w:r w:rsidRPr="007E7C9E">
              <w:t xml:space="preserve"> För </w:t>
            </w:r>
            <w:r w:rsidRPr="00105AC9">
              <w:rPr>
                <w:i/>
              </w:rPr>
              <w:t>en sådan avgifts</w:t>
            </w:r>
            <w:r w:rsidRPr="00105AC9">
              <w:rPr>
                <w:i/>
              </w:rPr>
              <w:softHyphen/>
              <w:t>skyldig</w:t>
            </w:r>
            <w:r w:rsidRPr="00105AC9">
              <w:t xml:space="preserve"> ska risk</w:t>
            </w:r>
            <w:r w:rsidRPr="00105AC9">
              <w:softHyphen/>
            </w:r>
            <w:r w:rsidRPr="00105AC9">
              <w:lastRenderedPageBreak/>
              <w:t>justering av resolutionsavgift ske i enlighet med de kriterier som anges i artikel 103.7 i krishan</w:t>
            </w:r>
            <w:r w:rsidRPr="00105AC9">
              <w:softHyphen/>
              <w:t>teringsdirektivet och föreskrifter som har meddelats med stöd av 29 kap. 1 § 8.</w:t>
            </w:r>
          </w:p>
        </w:tc>
        <w:tc>
          <w:tcPr>
            <w:tcW w:w="2500" w:type="pct"/>
            <w:shd w:val="clear" w:color="auto" w:fill="auto"/>
            <w:tcMar>
              <w:right w:w="0" w:type="dxa"/>
            </w:tcMar>
          </w:tcPr>
          <w:p w14:paraId="7C1452BE" w14:textId="77777777" w:rsidR="00224569" w:rsidRPr="007D65E5" w:rsidRDefault="00B659D8" w:rsidP="00224569">
            <w:pPr>
              <w:pStyle w:val="Brdtextmedindrag"/>
            </w:pPr>
            <w:r w:rsidRPr="00105AC9">
              <w:lastRenderedPageBreak/>
              <w:t>Det som i artiklarna 4.1, 6–9, 12.1, 14.2, 14.3, 14.6 och 17.2 i förordningen om resolutions</w:t>
            </w:r>
            <w:r w:rsidRPr="00105AC9">
              <w:softHyphen/>
              <w:t xml:space="preserve">avgifter anges om metoden för riskjustering av resolutionsavgift och om uppgiftsskyldighet, ska inte tillämpas för EES-filialer. För </w:t>
            </w:r>
            <w:r w:rsidRPr="00105AC9">
              <w:rPr>
                <w:i/>
              </w:rPr>
              <w:t>EES-filialer</w:t>
            </w:r>
            <w:r w:rsidRPr="00DC3A78">
              <w:t xml:space="preserve"> ska riskjustering av resolutionsavgift ske i enlig</w:t>
            </w:r>
            <w:r w:rsidRPr="00DC3A78">
              <w:softHyphen/>
              <w:t>het med de kriterier som anges i a</w:t>
            </w:r>
            <w:r w:rsidRPr="00DC3A78">
              <w:rPr>
                <w:spacing w:val="-5"/>
              </w:rPr>
              <w:t>rtikel 103.7 i krishanteringsdirek</w:t>
            </w:r>
            <w:r w:rsidRPr="00DC3A78">
              <w:rPr>
                <w:spacing w:val="-5"/>
              </w:rPr>
              <w:softHyphen/>
              <w:t>tiv</w:t>
            </w:r>
            <w:r w:rsidRPr="00DC3A78">
              <w:t>et och föreskrifte</w:t>
            </w:r>
            <w:r w:rsidRPr="007D65E5">
              <w:t>r som har meddelats</w:t>
            </w:r>
            <w:r w:rsidRPr="007D65E5">
              <w:rPr>
                <w:spacing w:val="-4"/>
              </w:rPr>
              <w:t xml:space="preserve"> med stöd av 29 kap.</w:t>
            </w:r>
            <w:r w:rsidRPr="007D65E5">
              <w:t xml:space="preserve"> 1 § 8.</w:t>
            </w:r>
          </w:p>
        </w:tc>
      </w:tr>
    </w:tbl>
    <w:p w14:paraId="3B449DB3" w14:textId="77777777" w:rsidR="00224569" w:rsidRPr="00CB52D0" w:rsidRDefault="00B659D8" w:rsidP="00224569">
      <w:pPr>
        <w:pStyle w:val="Brdtextmedindrag"/>
      </w:pPr>
      <w:r w:rsidRPr="00CB52D0">
        <w:t>Resolutionsavgift ska betalas så länge som behållningen i resolu</w:t>
      </w:r>
      <w:r w:rsidRPr="00CB52D0">
        <w:softHyphen/>
        <w:t>tionsreserven vid utgången av det år avgiften avser understiger tre procent av de garanterade insättningarna.</w:t>
      </w:r>
    </w:p>
    <w:p w14:paraId="52629E90" w14:textId="77777777" w:rsidR="00224569" w:rsidRPr="00CB52D0" w:rsidRDefault="00224569" w:rsidP="00224569">
      <w:pPr>
        <w:pStyle w:val="Brdtext"/>
      </w:pPr>
    </w:p>
    <w:p w14:paraId="2C69DF8B" w14:textId="77777777" w:rsidR="00224569" w:rsidRPr="00CB52D0" w:rsidRDefault="00B659D8" w:rsidP="00224569">
      <w:pPr>
        <w:pStyle w:val="Brdtext"/>
        <w:jc w:val="center"/>
      </w:pPr>
      <w:r w:rsidRPr="00CB52D0">
        <w:t>14 §</w:t>
      </w:r>
    </w:p>
    <w:tbl>
      <w:tblPr>
        <w:tblW w:w="5000" w:type="pct"/>
        <w:tblLook w:val="0000" w:firstRow="0" w:lastRow="0" w:firstColumn="0" w:lastColumn="0" w:noHBand="0" w:noVBand="0"/>
      </w:tblPr>
      <w:tblGrid>
        <w:gridCol w:w="2948"/>
        <w:gridCol w:w="2949"/>
      </w:tblGrid>
      <w:tr w:rsidR="00224569" w:rsidRPr="00CB52D0" w14:paraId="07717743" w14:textId="77777777" w:rsidTr="00224569">
        <w:tc>
          <w:tcPr>
            <w:tcW w:w="2500" w:type="pct"/>
            <w:shd w:val="clear" w:color="auto" w:fill="auto"/>
            <w:tcMar>
              <w:left w:w="0" w:type="dxa"/>
            </w:tcMar>
          </w:tcPr>
          <w:p w14:paraId="74B19A2E" w14:textId="77777777" w:rsidR="00224569" w:rsidRPr="00CB52D0" w:rsidRDefault="00B659D8" w:rsidP="00224569">
            <w:pPr>
              <w:pStyle w:val="Brdtextmedindrag"/>
            </w:pPr>
            <w:r w:rsidRPr="00CB52D0">
              <w:t>Avgiftsunderlaget är summan av den avgiftsskyldiges skulder med avdrag för garanterade in</w:t>
            </w:r>
            <w:r w:rsidRPr="00CB52D0">
              <w:softHyphen/>
              <w:t>sättningar, skulder som anges i artikel 5.1 i förordningen om resolutionsavgifter och de skul</w:t>
            </w:r>
            <w:r w:rsidRPr="00CB52D0">
              <w:softHyphen/>
              <w:t>der som får ingå i den avgifts</w:t>
            </w:r>
            <w:r w:rsidRPr="00CB52D0">
              <w:softHyphen/>
              <w:t>skyldiges kapitalbas enligt till</w:t>
            </w:r>
            <w:r w:rsidRPr="00CB52D0">
              <w:softHyphen/>
              <w:t>synsförordningen.</w:t>
            </w:r>
          </w:p>
        </w:tc>
        <w:tc>
          <w:tcPr>
            <w:tcW w:w="2500" w:type="pct"/>
            <w:shd w:val="clear" w:color="auto" w:fill="auto"/>
            <w:tcMar>
              <w:right w:w="0" w:type="dxa"/>
            </w:tcMar>
          </w:tcPr>
          <w:p w14:paraId="5C74C9E0" w14:textId="77777777" w:rsidR="00224569" w:rsidRPr="00CB52D0" w:rsidRDefault="00B659D8" w:rsidP="00224569">
            <w:pPr>
              <w:pStyle w:val="Brdtextmedindrag"/>
            </w:pPr>
            <w:r w:rsidRPr="00CB52D0">
              <w:t>Avgiftsunderlaget är summan av den avgiftsskyldiges skulder med avdrag för garanterade in</w:t>
            </w:r>
            <w:r w:rsidRPr="00CB52D0">
              <w:softHyphen/>
              <w:t>sättningar, skulder som anges i artikel 5.1 i förordningen om resolutionsavgifter och de skul</w:t>
            </w:r>
            <w:r w:rsidRPr="00CB52D0">
              <w:softHyphen/>
              <w:t>der som får ingå i den avgifts</w:t>
            </w:r>
            <w:r w:rsidRPr="00CB52D0">
              <w:softHyphen/>
            </w:r>
            <w:r w:rsidRPr="00CB52D0">
              <w:rPr>
                <w:spacing w:val="-5"/>
              </w:rPr>
              <w:t>skyldiges kapitalbas enligt tillsyns</w:t>
            </w:r>
            <w:r w:rsidRPr="00CB52D0">
              <w:rPr>
                <w:spacing w:val="-5"/>
              </w:rPr>
              <w:softHyphen/>
              <w:t>förordningen</w:t>
            </w:r>
            <w:r w:rsidRPr="00CB52D0">
              <w:t xml:space="preserve"> </w:t>
            </w:r>
            <w:r w:rsidRPr="00CB52D0">
              <w:rPr>
                <w:i/>
              </w:rPr>
              <w:t>eller värdepappers</w:t>
            </w:r>
            <w:r w:rsidRPr="00CB52D0">
              <w:rPr>
                <w:i/>
              </w:rPr>
              <w:softHyphen/>
              <w:t>bolagsförordningen</w:t>
            </w:r>
            <w:r w:rsidRPr="00CB52D0">
              <w:t>.</w:t>
            </w:r>
          </w:p>
        </w:tc>
      </w:tr>
    </w:tbl>
    <w:p w14:paraId="26F8F37F" w14:textId="77777777" w:rsidR="00224569" w:rsidRPr="00CB52D0" w:rsidRDefault="00B659D8" w:rsidP="00224569">
      <w:pPr>
        <w:pStyle w:val="Brdtextmedindrag"/>
      </w:pPr>
      <w:r w:rsidRPr="00CB52D0">
        <w:t>Om inte annat följer av artikel 5.2–5.4 i förordningen om resolu</w:t>
      </w:r>
      <w:r w:rsidRPr="00CB52D0">
        <w:softHyphen/>
        <w:t>tionsavgifter, ska skulderna beräknas på det sätt som gäller för upp</w:t>
      </w:r>
      <w:r w:rsidRPr="00CB52D0">
        <w:softHyphen/>
        <w:t>tagande av skulder i balansräkning enligt lagen (1995:1559) om års</w:t>
      </w:r>
      <w:r w:rsidRPr="00CB52D0">
        <w:softHyphen/>
        <w:t>redovisning i kreditinstitut och värdepappersbolag.</w:t>
      </w:r>
    </w:p>
    <w:p w14:paraId="37A224C8" w14:textId="77777777" w:rsidR="00224569" w:rsidRPr="00CB52D0" w:rsidRDefault="00B659D8" w:rsidP="00224569">
      <w:pPr>
        <w:pStyle w:val="Slutstreck"/>
      </w:pPr>
      <w:r w:rsidRPr="00CB52D0">
        <w:t>                      </w:t>
      </w:r>
    </w:p>
    <w:p w14:paraId="6269D7BC" w14:textId="77777777" w:rsidR="00224569" w:rsidRPr="00CB52D0" w:rsidRDefault="00B659D8" w:rsidP="00224569">
      <w:pPr>
        <w:pStyle w:val="Brdtextmedindrag"/>
      </w:pPr>
      <w:r w:rsidRPr="00CB52D0">
        <w:t>Denna lag träder i kraft den 26 juni 2021.</w:t>
      </w:r>
    </w:p>
    <w:p w14:paraId="7B340D08" w14:textId="6EE670B4" w:rsidR="00224569" w:rsidRDefault="00224569" w:rsidP="00224569">
      <w:pPr>
        <w:pStyle w:val="Brdtext"/>
      </w:pPr>
    </w:p>
    <w:p w14:paraId="6143215A" w14:textId="77777777" w:rsidR="00224569" w:rsidRDefault="00224569" w:rsidP="00224569">
      <w:pPr>
        <w:pStyle w:val="Brdtext"/>
        <w:sectPr w:rsidR="00224569" w:rsidSect="00224569">
          <w:headerReference w:type="even" r:id="rId279"/>
          <w:headerReference w:type="default" r:id="rId280"/>
          <w:footerReference w:type="even" r:id="rId281"/>
          <w:footerReference w:type="default" r:id="rId282"/>
          <w:footerReference w:type="first" r:id="rId283"/>
          <w:footnotePr>
            <w:numRestart w:val="eachSect"/>
          </w:footnotePr>
          <w:pgSz w:w="9356" w:h="13721" w:code="9"/>
          <w:pgMar w:top="794" w:right="2438" w:bottom="1191" w:left="1021" w:header="0" w:footer="709" w:gutter="0"/>
          <w:cols w:space="708"/>
          <w:docGrid w:linePitch="360"/>
        </w:sectPr>
      </w:pPr>
    </w:p>
    <w:p w14:paraId="64B34D42" w14:textId="77777777" w:rsidR="00224569" w:rsidRPr="00B36627" w:rsidRDefault="00B659D8" w:rsidP="00224569">
      <w:pPr>
        <w:pStyle w:val="Rubrik2utannumrering"/>
        <w:spacing w:before="0"/>
      </w:pPr>
      <w:r w:rsidRPr="00BD5D70">
        <w:lastRenderedPageBreak/>
        <w:t>Förslag till lag om ändring i lag</w:t>
      </w:r>
      <w:r w:rsidRPr="00B36627">
        <w:t>en (2018:1219) om försäkringsdistribution</w:t>
      </w:r>
    </w:p>
    <w:p w14:paraId="4DA7D95B" w14:textId="77777777" w:rsidR="00224569" w:rsidRPr="00B36627" w:rsidRDefault="00B659D8" w:rsidP="00224569">
      <w:pPr>
        <w:pStyle w:val="Brdtext"/>
      </w:pPr>
      <w:r w:rsidRPr="00B36627">
        <w:t>Härigenom föreskrivs i fråga om lagen (2018:1219) om försäkrings</w:t>
      </w:r>
      <w:r w:rsidRPr="00B36627">
        <w:softHyphen/>
        <w:t>distribution att 1 kap. 9 § ska ha följande lydelse.</w:t>
      </w:r>
    </w:p>
    <w:p w14:paraId="3B4A65FB" w14:textId="77777777" w:rsidR="00224569" w:rsidRPr="00B3662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CB52D0" w14:paraId="4B127B6F" w14:textId="77777777" w:rsidTr="00224569">
        <w:tc>
          <w:tcPr>
            <w:tcW w:w="2500" w:type="pct"/>
            <w:shd w:val="clear" w:color="auto" w:fill="auto"/>
            <w:tcMar>
              <w:left w:w="0" w:type="dxa"/>
            </w:tcMar>
          </w:tcPr>
          <w:p w14:paraId="30371392" w14:textId="77777777" w:rsidR="00224569" w:rsidRPr="00B36627" w:rsidRDefault="00B659D8" w:rsidP="00224569">
            <w:pPr>
              <w:pStyle w:val="Brdtext"/>
              <w:rPr>
                <w:i/>
              </w:rPr>
            </w:pPr>
            <w:r w:rsidRPr="00B36627">
              <w:rPr>
                <w:i/>
              </w:rPr>
              <w:t>Nuvarande lydelse</w:t>
            </w:r>
          </w:p>
        </w:tc>
        <w:tc>
          <w:tcPr>
            <w:tcW w:w="2500" w:type="pct"/>
            <w:shd w:val="clear" w:color="auto" w:fill="auto"/>
            <w:tcMar>
              <w:right w:w="0" w:type="dxa"/>
            </w:tcMar>
          </w:tcPr>
          <w:p w14:paraId="4BF68328" w14:textId="77777777" w:rsidR="00224569" w:rsidRPr="00B36627" w:rsidRDefault="00B659D8" w:rsidP="00224569">
            <w:pPr>
              <w:pStyle w:val="Brdtext"/>
              <w:rPr>
                <w:i/>
              </w:rPr>
            </w:pPr>
            <w:r w:rsidRPr="00B36627">
              <w:rPr>
                <w:i/>
              </w:rPr>
              <w:t>Föreslagen lydelse</w:t>
            </w:r>
          </w:p>
        </w:tc>
      </w:tr>
    </w:tbl>
    <w:p w14:paraId="1F162C5D" w14:textId="77777777" w:rsidR="00224569" w:rsidRPr="00CB52D0" w:rsidRDefault="00B659D8" w:rsidP="00224569">
      <w:pPr>
        <w:pStyle w:val="Brdtext"/>
        <w:spacing w:before="270"/>
        <w:jc w:val="center"/>
        <w:rPr>
          <w:b/>
        </w:rPr>
      </w:pPr>
      <w:r w:rsidRPr="00CB52D0">
        <w:rPr>
          <w:b/>
        </w:rPr>
        <w:t>1 kap.</w:t>
      </w:r>
    </w:p>
    <w:p w14:paraId="30B0B9DD" w14:textId="77777777" w:rsidR="00224569" w:rsidRPr="00CB52D0" w:rsidRDefault="00B659D8" w:rsidP="00224569">
      <w:pPr>
        <w:pStyle w:val="Brdtext"/>
        <w:jc w:val="center"/>
      </w:pPr>
      <w:r w:rsidRPr="00CB52D0">
        <w:t>9 §</w:t>
      </w:r>
    </w:p>
    <w:p w14:paraId="06D7111B" w14:textId="77777777" w:rsidR="00224569" w:rsidRPr="00CB52D0" w:rsidRDefault="00B659D8" w:rsidP="00224569">
      <w:pPr>
        <w:pStyle w:val="Brdtextmedindrag"/>
      </w:pPr>
      <w:r w:rsidRPr="00CB52D0">
        <w:t>I denna lag betyder</w:t>
      </w:r>
    </w:p>
    <w:p w14:paraId="03B7E6AB" w14:textId="77777777" w:rsidR="00224569" w:rsidRPr="00CB52D0" w:rsidRDefault="00B659D8" w:rsidP="00224569">
      <w:pPr>
        <w:pStyle w:val="Brdtextmedindrag"/>
      </w:pPr>
      <w:r w:rsidRPr="00CB52D0">
        <w:t>1. </w:t>
      </w:r>
      <w:r w:rsidRPr="00CB52D0">
        <w:rPr>
          <w:i/>
        </w:rPr>
        <w:t>anknuten försäkringsförmedlare</w:t>
      </w:r>
      <w:r w:rsidRPr="00CB52D0">
        <w:t>: en försäkringsförmedlare som har träffat avtal med ett eller flera försäkringsföretag om att distri</w:t>
      </w:r>
      <w:r w:rsidRPr="00CB52D0">
        <w:softHyphen/>
        <w:t>buera försäkringsprodukter, om dessa produkter inte konkurrerar med varandra och avtalet innebär att försäkringsföretaget är ansva</w:t>
      </w:r>
      <w:r w:rsidRPr="00CB52D0">
        <w:softHyphen/>
        <w:t>rigt för ren förmögenhetsskada enligt 4 kap. 16 §,</w:t>
      </w:r>
    </w:p>
    <w:p w14:paraId="4118E7E4" w14:textId="77777777" w:rsidR="00224569" w:rsidRPr="00CB52D0" w:rsidRDefault="00B659D8" w:rsidP="00224569">
      <w:pPr>
        <w:pStyle w:val="Brdtextmedindrag"/>
      </w:pPr>
      <w:r w:rsidRPr="00CB52D0">
        <w:t>2. </w:t>
      </w:r>
      <w:r w:rsidRPr="00CB52D0">
        <w:rPr>
          <w:i/>
        </w:rPr>
        <w:t>anknuten sidoverksam försäkringsförmedlare</w:t>
      </w:r>
      <w:r w:rsidRPr="00CB52D0">
        <w:t>: en sidoverksam försäkringsförmedlare som har träffat avtal med ett eller flera för</w:t>
      </w:r>
      <w:r w:rsidRPr="00CB52D0">
        <w:softHyphen/>
      </w:r>
      <w:r w:rsidRPr="00CB52D0">
        <w:rPr>
          <w:spacing w:val="-4"/>
        </w:rPr>
        <w:t>säkringsföretag eller försäkringsförmedlare om att distribuera sådana</w:t>
      </w:r>
      <w:r w:rsidRPr="00CB52D0">
        <w:t xml:space="preserve"> försäkringsprodukter som anges i 20 b och c, om avtalet innebär att försäkringsföretaget eller försäkringsförmedlaren är ansvarig för ren förmögenhetsskada enligt 4 kap. 16 §,</w:t>
      </w:r>
    </w:p>
    <w:p w14:paraId="7384F163" w14:textId="77777777" w:rsidR="00224569" w:rsidRPr="00CB52D0" w:rsidRDefault="00B659D8" w:rsidP="00224569">
      <w:pPr>
        <w:pStyle w:val="Brdtextmedindrag"/>
      </w:pPr>
      <w:r w:rsidRPr="00CB52D0">
        <w:t xml:space="preserve">3. </w:t>
      </w:r>
      <w:r w:rsidRPr="00CB52D0">
        <w:rPr>
          <w:i/>
        </w:rPr>
        <w:t>behörig myndighet</w:t>
      </w:r>
      <w:r w:rsidRPr="00CB52D0">
        <w:t>: en utländsk myndighet eller annat utländskt organ som har behörighet att besluta om tillstånd för eller registrer</w:t>
      </w:r>
      <w:r w:rsidRPr="00CB52D0">
        <w:softHyphen/>
        <w:t>ing av försäkringsförmedlare eller att utöva tillsyn över försäkrings</w:t>
      </w:r>
      <w:r w:rsidRPr="00CB52D0">
        <w:softHyphen/>
        <w:t>förmedlare,</w:t>
      </w:r>
    </w:p>
    <w:p w14:paraId="4E2D61D1" w14:textId="77777777" w:rsidR="00224569" w:rsidRPr="00CB52D0" w:rsidRDefault="00B659D8" w:rsidP="00224569">
      <w:pPr>
        <w:pStyle w:val="Brdtextmedindrag"/>
      </w:pPr>
      <w:r w:rsidRPr="00CB52D0">
        <w:t>4. </w:t>
      </w:r>
      <w:r w:rsidRPr="00CB52D0">
        <w:rPr>
          <w:i/>
        </w:rPr>
        <w:t>EES</w:t>
      </w:r>
      <w:r w:rsidRPr="00CB52D0">
        <w:t xml:space="preserve">: Europeiska ekonomiska samarbetsområdet, </w:t>
      </w:r>
    </w:p>
    <w:p w14:paraId="3E0E7CB2" w14:textId="77777777" w:rsidR="00224569" w:rsidRPr="00CB52D0" w:rsidRDefault="00B659D8" w:rsidP="00224569">
      <w:pPr>
        <w:pStyle w:val="Brdtextmedindrag"/>
      </w:pPr>
      <w:r w:rsidRPr="00CB52D0">
        <w:t>5. </w:t>
      </w:r>
      <w:r w:rsidRPr="00CB52D0">
        <w:rPr>
          <w:i/>
        </w:rPr>
        <w:t>EES-försäkringsförmedlare</w:t>
      </w:r>
      <w:r w:rsidRPr="00CB52D0">
        <w:t>: en utländsk försäkringsförmedlare vars hemland är ett annat land inom EES och som omfattas av för</w:t>
      </w:r>
      <w:r w:rsidRPr="00CB52D0">
        <w:softHyphen/>
        <w:t>säkringsdistributionsdirektivet,</w:t>
      </w:r>
    </w:p>
    <w:p w14:paraId="4CD29679" w14:textId="77777777" w:rsidR="00224569" w:rsidRPr="00CB52D0" w:rsidRDefault="00B659D8" w:rsidP="00224569">
      <w:pPr>
        <w:pStyle w:val="Brdtextmedindrag"/>
      </w:pPr>
      <w:r w:rsidRPr="00CB52D0">
        <w:t>6. </w:t>
      </w:r>
      <w:r w:rsidRPr="00CB52D0">
        <w:rPr>
          <w:i/>
        </w:rPr>
        <w:t>ersättning</w:t>
      </w:r>
      <w:r w:rsidRPr="00CB52D0">
        <w:t>: en provision, avgift eller annan betalning, inbegripet en ekonomisk ersättning av något slag eller eventuell annan finansiell eller icke-finansiell förmån eller ett incitament, som erbjuds eller betalas ut med avseende på försäkringsdistribution,</w:t>
      </w:r>
    </w:p>
    <w:p w14:paraId="45E389AE" w14:textId="77777777" w:rsidR="00224569" w:rsidRPr="00CB52D0" w:rsidRDefault="00B659D8" w:rsidP="00224569">
      <w:pPr>
        <w:pStyle w:val="Brdtextmedindrag"/>
      </w:pPr>
      <w:r w:rsidRPr="00CB52D0">
        <w:t>7. </w:t>
      </w:r>
      <w:r w:rsidRPr="00CB52D0">
        <w:rPr>
          <w:i/>
        </w:rPr>
        <w:t>filial</w:t>
      </w:r>
      <w:r w:rsidRPr="00CB52D0">
        <w:t>: en försäkringsförmedlares agentur eller filial som ligger i ett annat land inom EES än hemlandet,</w:t>
      </w:r>
    </w:p>
    <w:p w14:paraId="4525BD5D" w14:textId="77777777" w:rsidR="00224569" w:rsidRPr="00CB52D0" w:rsidRDefault="00B659D8" w:rsidP="00224569">
      <w:pPr>
        <w:pStyle w:val="Brdtextmedindrag"/>
      </w:pPr>
      <w:r w:rsidRPr="00CB52D0">
        <w:t>8. </w:t>
      </w:r>
      <w:r w:rsidRPr="00CB52D0">
        <w:rPr>
          <w:i/>
        </w:rPr>
        <w:t>försäkringsbaserad investeringsprodukt</w:t>
      </w:r>
      <w:r w:rsidRPr="00CB52D0">
        <w:t>: en försäkring med ett förfallo- eller återköpsvärde som helt eller delvis är direkt eller in</w:t>
      </w:r>
      <w:r w:rsidRPr="00CB52D0">
        <w:softHyphen/>
        <w:t>direkt exponerat mot marknadsvolatilitet, med undantag för</w:t>
      </w:r>
    </w:p>
    <w:p w14:paraId="53DE7ADE" w14:textId="77777777" w:rsidR="00224569" w:rsidRPr="00CB52D0" w:rsidRDefault="00B659D8" w:rsidP="00224569">
      <w:pPr>
        <w:pStyle w:val="Brdtextmedindrag"/>
      </w:pPr>
      <w:r w:rsidRPr="00CB52D0">
        <w:t xml:space="preserve">a) skadeförsäkring, </w:t>
      </w:r>
    </w:p>
    <w:p w14:paraId="191C6793" w14:textId="77777777" w:rsidR="00224569" w:rsidRPr="00CB52D0" w:rsidRDefault="00B659D8" w:rsidP="00224569">
      <w:pPr>
        <w:pStyle w:val="Brdtextmedindrag"/>
      </w:pPr>
      <w:r w:rsidRPr="00CB52D0">
        <w:t>b) livförsäkring där ersättning enligt avtalet endast betalas ut vid dödsfall eller vid invaliditet till följd av skada, sjukdom eller funk</w:t>
      </w:r>
      <w:r w:rsidRPr="00CB52D0">
        <w:softHyphen/>
        <w:t xml:space="preserve">tionsnedsättning, och </w:t>
      </w:r>
    </w:p>
    <w:p w14:paraId="71BE2C78" w14:textId="77777777" w:rsidR="00224569" w:rsidRPr="00CB52D0" w:rsidRDefault="00B659D8" w:rsidP="00224569">
      <w:pPr>
        <w:pStyle w:val="Brdtextmedindrag"/>
      </w:pPr>
      <w:r w:rsidRPr="00CB52D0">
        <w:t>c) pensionsförsäkring,</w:t>
      </w:r>
    </w:p>
    <w:p w14:paraId="27BCEF08" w14:textId="77777777" w:rsidR="00224569" w:rsidRPr="00CB52D0" w:rsidRDefault="00B659D8" w:rsidP="00224569">
      <w:pPr>
        <w:pStyle w:val="Brdtextmedindrag"/>
      </w:pPr>
      <w:r w:rsidRPr="00CB52D0">
        <w:t>9. </w:t>
      </w:r>
      <w:r w:rsidRPr="00CB52D0">
        <w:rPr>
          <w:i/>
          <w:spacing w:val="-4"/>
        </w:rPr>
        <w:t>försäkringsdistributionsdirektivet</w:t>
      </w:r>
      <w:r w:rsidRPr="00CB52D0">
        <w:rPr>
          <w:spacing w:val="-4"/>
        </w:rPr>
        <w:t>: Europaparlamentets och rådets</w:t>
      </w:r>
      <w:r w:rsidRPr="00CB52D0">
        <w:t xml:space="preserve"> direktiv (EU) 2016/97 av den 20 januari 2016 om försäkringsdistri</w:t>
      </w:r>
      <w:r w:rsidRPr="00CB52D0">
        <w:softHyphen/>
        <w:t>bution, i lydelsen enligt Europaparlamentets och rådets direktiv (EU) 2018/411,</w:t>
      </w:r>
    </w:p>
    <w:p w14:paraId="162ACE11" w14:textId="77777777" w:rsidR="00224569" w:rsidRPr="00CB52D0" w:rsidRDefault="00B659D8" w:rsidP="00224569">
      <w:pPr>
        <w:pStyle w:val="Brdtextmedindrag"/>
      </w:pPr>
      <w:r w:rsidRPr="00CB52D0">
        <w:t>10. </w:t>
      </w:r>
      <w:r w:rsidRPr="00CB52D0">
        <w:rPr>
          <w:i/>
        </w:rPr>
        <w:t>försäkringsdistributör</w:t>
      </w:r>
      <w:r w:rsidRPr="00CB52D0">
        <w:t>: en försäkringsförmedlare eller ett för</w:t>
      </w:r>
      <w:r w:rsidRPr="00CB52D0">
        <w:softHyphen/>
        <w:t>säkringsföretag,</w:t>
      </w:r>
    </w:p>
    <w:p w14:paraId="03301295" w14:textId="77777777" w:rsidR="00224569" w:rsidRPr="00CB52D0" w:rsidRDefault="00B659D8" w:rsidP="00224569">
      <w:pPr>
        <w:pStyle w:val="Brdtextmedindrag"/>
      </w:pPr>
      <w:r w:rsidRPr="00CB52D0">
        <w:rPr>
          <w:spacing w:val="-4"/>
        </w:rPr>
        <w:lastRenderedPageBreak/>
        <w:t>11. </w:t>
      </w:r>
      <w:r w:rsidRPr="00CB52D0">
        <w:rPr>
          <w:i/>
          <w:spacing w:val="-4"/>
        </w:rPr>
        <w:t>försäkringsförmedlare</w:t>
      </w:r>
      <w:r w:rsidRPr="00CB52D0">
        <w:rPr>
          <w:spacing w:val="-4"/>
        </w:rPr>
        <w:t>: en fysisk eller juridisk person, med undan</w:t>
      </w:r>
      <w:r w:rsidRPr="00CB52D0">
        <w:rPr>
          <w:spacing w:val="-4"/>
        </w:rPr>
        <w:softHyphen/>
        <w:t>tag</w:t>
      </w:r>
      <w:r w:rsidRPr="00CB52D0">
        <w:rPr>
          <w:spacing w:val="-2"/>
        </w:rPr>
        <w:t xml:space="preserve"> för försäkringsföretag eller deras anställda, som mot ersättning</w:t>
      </w:r>
      <w:r w:rsidRPr="00CB52D0">
        <w:t xml:space="preserve"> bedriver försäkringsdistribution,</w:t>
      </w:r>
    </w:p>
    <w:p w14:paraId="66459EA4" w14:textId="77777777" w:rsidR="00224569" w:rsidRPr="00CB52D0" w:rsidRDefault="00B659D8" w:rsidP="00224569">
      <w:pPr>
        <w:pStyle w:val="Brdtextmedindrag"/>
      </w:pPr>
      <w:r w:rsidRPr="00CB52D0">
        <w:rPr>
          <w:spacing w:val="-4"/>
        </w:rPr>
        <w:t>12. </w:t>
      </w:r>
      <w:r w:rsidRPr="00CB52D0">
        <w:rPr>
          <w:i/>
          <w:spacing w:val="-4"/>
        </w:rPr>
        <w:t>försäkringsförmedlare från tredjeland</w:t>
      </w:r>
      <w:r w:rsidRPr="00CB52D0">
        <w:rPr>
          <w:spacing w:val="-4"/>
        </w:rPr>
        <w:t>: en försäkringsförmedlare</w:t>
      </w:r>
      <w:r w:rsidRPr="00CB52D0">
        <w:t xml:space="preserve"> vars hemland inte omfattas av försäkringsdistributionsdirektivet,</w:t>
      </w:r>
    </w:p>
    <w:p w14:paraId="17E3E27C" w14:textId="77777777" w:rsidR="00224569" w:rsidRPr="00CB52D0" w:rsidRDefault="00B659D8" w:rsidP="00224569">
      <w:pPr>
        <w:pStyle w:val="Brdtextmedindrag"/>
      </w:pPr>
      <w:r w:rsidRPr="00CB52D0">
        <w:t xml:space="preserve">13. </w:t>
      </w:r>
      <w:r w:rsidRPr="00CB52D0">
        <w:rPr>
          <w:i/>
        </w:rPr>
        <w:t>hemland</w:t>
      </w:r>
      <w:r w:rsidRPr="00CB52D0">
        <w:t>:</w:t>
      </w:r>
    </w:p>
    <w:p w14:paraId="1C745E8E" w14:textId="77777777" w:rsidR="00224569" w:rsidRPr="00CB52D0" w:rsidRDefault="00B659D8" w:rsidP="00224569">
      <w:pPr>
        <w:pStyle w:val="Brdtextmedindrag"/>
      </w:pPr>
      <w:r w:rsidRPr="00CB52D0">
        <w:t xml:space="preserve">a) om försäkringsförmedlaren är en fysisk person, det land där förmedlaren har sin hemvist, </w:t>
      </w:r>
    </w:p>
    <w:p w14:paraId="375C2735" w14:textId="77777777" w:rsidR="00224569" w:rsidRPr="00CB52D0" w:rsidRDefault="00B659D8" w:rsidP="00224569">
      <w:pPr>
        <w:pStyle w:val="Brdtextmedindrag"/>
      </w:pPr>
      <w:r w:rsidRPr="00CB52D0">
        <w:t>b) om försäkringsförmedlaren är en juridisk person, det land där förmedlarens säte ligger, eller, om förmedlaren enligt nationell rätt inte har något säte, det land där förmedlarens huvudkontor ligger,</w:t>
      </w:r>
    </w:p>
    <w:p w14:paraId="6558E9E1" w14:textId="77777777" w:rsidR="00224569" w:rsidRPr="00CB52D0" w:rsidRDefault="00B659D8" w:rsidP="00224569">
      <w:pPr>
        <w:pStyle w:val="Brdtextmedindrag"/>
      </w:pPr>
      <w:r w:rsidRPr="00CB52D0">
        <w:t>14. </w:t>
      </w:r>
      <w:r w:rsidRPr="00CB52D0">
        <w:rPr>
          <w:i/>
        </w:rPr>
        <w:t>kvalificerat innehav</w:t>
      </w:r>
      <w:r w:rsidRPr="00CB52D0">
        <w:t>: ett direkt eller indirekt ägande i ett före</w:t>
      </w:r>
      <w:r w:rsidRPr="00CB52D0">
        <w:softHyphen/>
        <w:t>tag, om innehavet representerar tio procent eller mer av kapitalet eller av samtliga röster eller annars möjliggör ett väsentligt infly</w:t>
      </w:r>
      <w:r w:rsidRPr="00CB52D0">
        <w:softHyphen/>
        <w:t>tande över ledningen av företaget,</w:t>
      </w:r>
    </w:p>
    <w:p w14:paraId="1F113D79" w14:textId="77777777" w:rsidR="00224569" w:rsidRPr="00CB52D0" w:rsidRDefault="00B659D8" w:rsidP="00224569">
      <w:pPr>
        <w:pStyle w:val="Brdtextmedindrag"/>
      </w:pPr>
      <w:r w:rsidRPr="00CB52D0">
        <w:t>15. </w:t>
      </w:r>
      <w:r w:rsidRPr="00CB52D0">
        <w:rPr>
          <w:i/>
        </w:rPr>
        <w:t>nära förbindelser</w:t>
      </w:r>
      <w:r w:rsidRPr="00CB52D0">
        <w:t>: det som avses i 1 kap. 14 § försäkrings</w:t>
      </w:r>
      <w:r w:rsidRPr="00CB52D0">
        <w:softHyphen/>
        <w:t>rörelselagen (2010:2043), med den skillnaden att det som anges där om försäkringsföretag i stället ska avse försäkringsförmedlare,</w:t>
      </w:r>
    </w:p>
    <w:p w14:paraId="73701189" w14:textId="77777777" w:rsidR="00224569" w:rsidRPr="00CB52D0" w:rsidRDefault="00B659D8" w:rsidP="00224569">
      <w:pPr>
        <w:pStyle w:val="Brdtextmedindrag"/>
      </w:pPr>
      <w:r w:rsidRPr="00CB52D0">
        <w:rPr>
          <w:spacing w:val="-4"/>
        </w:rPr>
        <w:t>16. </w:t>
      </w:r>
      <w:r w:rsidRPr="00CB52D0">
        <w:rPr>
          <w:i/>
          <w:spacing w:val="-4"/>
        </w:rPr>
        <w:t>pensionsförsäkring</w:t>
      </w:r>
      <w:r w:rsidRPr="00CB52D0">
        <w:rPr>
          <w:spacing w:val="-4"/>
        </w:rPr>
        <w:t>: försäkringsavtal som har som främsta syfte</w:t>
      </w:r>
      <w:r w:rsidRPr="00CB52D0">
        <w:t xml:space="preserve"> att ge inkomst vid pensionering och som berättigar den försäkrade till vissa ersättningar, </w:t>
      </w:r>
    </w:p>
    <w:p w14:paraId="2D5DB905" w14:textId="77777777" w:rsidR="00224569" w:rsidRPr="00CB52D0" w:rsidRDefault="00B659D8" w:rsidP="00224569">
      <w:pPr>
        <w:pStyle w:val="Brdtextmedindrag"/>
      </w:pPr>
      <w:r w:rsidRPr="00CB52D0">
        <w:t>17. </w:t>
      </w:r>
      <w:r w:rsidRPr="00CB52D0">
        <w:rPr>
          <w:i/>
        </w:rPr>
        <w:t>professionell kund</w:t>
      </w:r>
      <w:r w:rsidRPr="00CB52D0">
        <w:t>: en kund som avses i 1 kap. 4 b § lagen (2007:528) om värdepappersmarknaden,</w:t>
      </w:r>
    </w:p>
    <w:p w14:paraId="7F8FBF37" w14:textId="77777777" w:rsidR="00224569" w:rsidRPr="00CB52D0" w:rsidRDefault="00B659D8" w:rsidP="00224569">
      <w:pPr>
        <w:pStyle w:val="Brdtextmedindrag"/>
      </w:pPr>
      <w:r w:rsidRPr="00CB52D0">
        <w:t>18. </w:t>
      </w:r>
      <w:r w:rsidRPr="00CB52D0">
        <w:rPr>
          <w:i/>
        </w:rPr>
        <w:t>rådgivning grundad på en opartisk och personlig analys</w:t>
      </w:r>
      <w:r w:rsidRPr="00CB52D0">
        <w:t>: sådan rådgivning som avses i 4 kap. 2 §,</w:t>
      </w:r>
    </w:p>
    <w:p w14:paraId="48A7AF58" w14:textId="77777777" w:rsidR="00224569" w:rsidRPr="00CB52D0" w:rsidRDefault="00B659D8" w:rsidP="00224569">
      <w:pPr>
        <w:pStyle w:val="Brdtextmedindrag"/>
      </w:pPr>
      <w:r w:rsidRPr="00CB52D0">
        <w:rPr>
          <w:spacing w:val="-4"/>
        </w:rPr>
        <w:t>19. </w:t>
      </w:r>
      <w:r w:rsidRPr="00CB52D0">
        <w:rPr>
          <w:i/>
          <w:spacing w:val="-4"/>
        </w:rPr>
        <w:t>rådgivning</w:t>
      </w:r>
      <w:r w:rsidRPr="00CB52D0">
        <w:rPr>
          <w:spacing w:val="-4"/>
        </w:rPr>
        <w:t>: tillhandahållande av en personlig rekommen</w:t>
      </w:r>
      <w:r w:rsidRPr="00CB52D0">
        <w:rPr>
          <w:spacing w:val="-4"/>
        </w:rPr>
        <w:softHyphen/>
        <w:t>da</w:t>
      </w:r>
      <w:r w:rsidRPr="00CB52D0">
        <w:rPr>
          <w:spacing w:val="-4"/>
        </w:rPr>
        <w:softHyphen/>
        <w:t>tion</w:t>
      </w:r>
      <w:r w:rsidRPr="00CB52D0">
        <w:t xml:space="preserve"> till en kund, antingen på kundens begäran eller på initiativ av för</w:t>
      </w:r>
      <w:r w:rsidRPr="00CB52D0">
        <w:softHyphen/>
        <w:t>säkringsdistributören, i fråga om ett eller flera försäkringsavtal,</w:t>
      </w:r>
    </w:p>
    <w:tbl>
      <w:tblPr>
        <w:tblW w:w="5000" w:type="pct"/>
        <w:tblLook w:val="0000" w:firstRow="0" w:lastRow="0" w:firstColumn="0" w:lastColumn="0" w:noHBand="0" w:noVBand="0"/>
      </w:tblPr>
      <w:tblGrid>
        <w:gridCol w:w="2948"/>
        <w:gridCol w:w="2949"/>
      </w:tblGrid>
      <w:tr w:rsidR="00224569" w:rsidRPr="00CB52D0" w14:paraId="34744FD8" w14:textId="77777777" w:rsidTr="00224569">
        <w:tc>
          <w:tcPr>
            <w:tcW w:w="2500" w:type="pct"/>
            <w:shd w:val="clear" w:color="auto" w:fill="auto"/>
            <w:tcMar>
              <w:left w:w="0" w:type="dxa"/>
            </w:tcMar>
          </w:tcPr>
          <w:p w14:paraId="63FEA14D" w14:textId="77777777" w:rsidR="00224569" w:rsidRPr="00CB52D0" w:rsidRDefault="00B659D8" w:rsidP="00224569">
            <w:pPr>
              <w:pStyle w:val="Brdtextmedindrag"/>
            </w:pPr>
            <w:r w:rsidRPr="00CB52D0">
              <w:t>20. </w:t>
            </w:r>
            <w:r w:rsidRPr="00CB52D0">
              <w:rPr>
                <w:i/>
                <w:u w:val="single"/>
              </w:rPr>
              <w:t xml:space="preserve">sidoverksam </w:t>
            </w:r>
            <w:r w:rsidRPr="00CB52D0">
              <w:rPr>
                <w:i/>
                <w:spacing w:val="-4"/>
                <w:u w:val="single"/>
              </w:rPr>
              <w:t>försäkringsför</w:t>
            </w:r>
            <w:r w:rsidRPr="00CB52D0">
              <w:rPr>
                <w:i/>
                <w:spacing w:val="-4"/>
                <w:u w:val="single"/>
              </w:rPr>
              <w:softHyphen/>
              <w:t>medlare</w:t>
            </w:r>
            <w:r w:rsidRPr="00CB52D0">
              <w:rPr>
                <w:spacing w:val="-4"/>
              </w:rPr>
              <w:t>: en försäkringsförmedlare</w:t>
            </w:r>
            <w:r w:rsidRPr="00CB52D0">
              <w:t xml:space="preserve"> – utom kreditinstitut och värde</w:t>
            </w:r>
            <w:r w:rsidRPr="00CB52D0">
              <w:softHyphen/>
              <w:t>pappersföretag enligt definitio</w:t>
            </w:r>
            <w:r w:rsidRPr="00CB52D0">
              <w:softHyphen/>
              <w:t>nen i artikel 4.1.1 och 4.1.2 i Europaparlamentets och rådets förordning (EU) nr 575/2013 av den 26 juni 2013 om tillsynskrav för kreditinstitut och värde</w:t>
            </w:r>
            <w:r w:rsidRPr="00CB52D0">
              <w:softHyphen/>
              <w:t>pappersföretag och om ändring av förordning (EU) nr 648/2012 – som bedriver försäkring</w:t>
            </w:r>
            <w:r w:rsidRPr="00CB52D0">
              <w:rPr>
                <w:spacing w:val="-6"/>
              </w:rPr>
              <w:t>sdistri</w:t>
            </w:r>
            <w:r w:rsidRPr="00CB52D0">
              <w:rPr>
                <w:spacing w:val="-6"/>
              </w:rPr>
              <w:softHyphen/>
              <w:t>bution som sidoverksamhet, under</w:t>
            </w:r>
            <w:r w:rsidRPr="00CB52D0">
              <w:t xml:space="preserve"> förutsättning att samtliga föl</w:t>
            </w:r>
            <w:r w:rsidRPr="00CB52D0">
              <w:softHyphen/>
              <w:t>jande villkor är uppfyllda:</w:t>
            </w:r>
          </w:p>
        </w:tc>
        <w:tc>
          <w:tcPr>
            <w:tcW w:w="2500" w:type="pct"/>
            <w:shd w:val="clear" w:color="auto" w:fill="auto"/>
            <w:tcMar>
              <w:right w:w="0" w:type="dxa"/>
            </w:tcMar>
          </w:tcPr>
          <w:p w14:paraId="3A7EFB1D" w14:textId="77777777" w:rsidR="00224569" w:rsidRPr="00CB52D0" w:rsidRDefault="00B659D8" w:rsidP="00224569">
            <w:pPr>
              <w:pStyle w:val="Brdtextmedindrag"/>
            </w:pPr>
            <w:r w:rsidRPr="00CB52D0">
              <w:rPr>
                <w:spacing w:val="-4"/>
              </w:rPr>
              <w:t>20. </w:t>
            </w:r>
            <w:r w:rsidRPr="00CB52D0">
              <w:rPr>
                <w:i/>
                <w:spacing w:val="-4"/>
                <w:u w:val="single"/>
              </w:rPr>
              <w:t>sidoverksam försäkringsför</w:t>
            </w:r>
            <w:r w:rsidRPr="00CB52D0">
              <w:rPr>
                <w:i/>
                <w:spacing w:val="-4"/>
                <w:u w:val="single"/>
              </w:rPr>
              <w:softHyphen/>
              <w:t>medlare</w:t>
            </w:r>
            <w:r w:rsidRPr="00CB52D0">
              <w:rPr>
                <w:spacing w:val="-4"/>
              </w:rPr>
              <w:t>: en försäkringsförmedlare</w:t>
            </w:r>
            <w:r w:rsidRPr="00CB52D0">
              <w:t xml:space="preserve"> – utom kreditinstitut och värde</w:t>
            </w:r>
            <w:r w:rsidRPr="00CB52D0">
              <w:softHyphen/>
              <w:t>pappersföretag enligt definitio</w:t>
            </w:r>
            <w:r w:rsidRPr="00CB52D0">
              <w:softHyphen/>
              <w:t>nen i artikel 4.1.1 och 4.1.2 i Europaparlamentets och rådets förordning (EU) nr 575/2013 av den 26 juni 2013 om tillsynskrav för kreditinstitut och värde</w:t>
            </w:r>
            <w:r w:rsidRPr="00CB52D0">
              <w:softHyphen/>
              <w:t>pappersföretag och om ändring av förordning (EU) nr 648/2012</w:t>
            </w:r>
            <w:r w:rsidRPr="00CB52D0">
              <w:rPr>
                <w:i/>
              </w:rPr>
              <w:t>, i den ursprungliga lydelsen</w:t>
            </w:r>
            <w:r w:rsidRPr="00CB52D0">
              <w:t xml:space="preserve"> – som bedriver försäkringsdistribution som sidoverksamhet, under för</w:t>
            </w:r>
            <w:r w:rsidRPr="00CB52D0">
              <w:softHyphen/>
              <w:t>utsättning att samtliga följande villkor är uppfyllda:</w:t>
            </w:r>
          </w:p>
        </w:tc>
      </w:tr>
    </w:tbl>
    <w:p w14:paraId="6D27CFCF" w14:textId="77777777" w:rsidR="00224569" w:rsidRPr="00CB52D0" w:rsidRDefault="00B659D8" w:rsidP="00224569">
      <w:pPr>
        <w:pStyle w:val="Brdtextmedindrag"/>
      </w:pPr>
      <w:r w:rsidRPr="00CB52D0">
        <w:t>a) den har inte försäkringsdistribution som huvudsaklig yrkes</w:t>
      </w:r>
      <w:r w:rsidRPr="00CB52D0">
        <w:softHyphen/>
        <w:t>verksamhet,</w:t>
      </w:r>
    </w:p>
    <w:p w14:paraId="2B5C16D6" w14:textId="77777777" w:rsidR="00224569" w:rsidRPr="00CB52D0" w:rsidRDefault="00B659D8" w:rsidP="00224569">
      <w:pPr>
        <w:pStyle w:val="Brdtextmedindrag"/>
      </w:pPr>
      <w:r w:rsidRPr="00CB52D0">
        <w:t>b) den distribuerar bara vissa försäkringsprodukter som kom</w:t>
      </w:r>
      <w:r w:rsidRPr="00CB52D0">
        <w:softHyphen/>
        <w:t xml:space="preserve">pletterar en vara eller en tjänst, och </w:t>
      </w:r>
    </w:p>
    <w:p w14:paraId="06E4D31B" w14:textId="77777777" w:rsidR="00224569" w:rsidRPr="00CB52D0" w:rsidRDefault="00B659D8" w:rsidP="00224569">
      <w:pPr>
        <w:pStyle w:val="Brdtextmedindrag"/>
      </w:pPr>
      <w:r w:rsidRPr="00CB52D0">
        <w:t>c) de berörda försäkringsprodukterna omfattar inte livförsäkring eller ansvarsförsäkring, utom när sådant skydd kompletterar den vara eller tjänst som förmedlaren bedriver som huvudsaklig yrkes</w:t>
      </w:r>
      <w:r w:rsidRPr="00CB52D0">
        <w:softHyphen/>
        <w:t xml:space="preserve">verksamhet, </w:t>
      </w:r>
    </w:p>
    <w:p w14:paraId="1383719A" w14:textId="77777777" w:rsidR="00224569" w:rsidRPr="00CB52D0" w:rsidRDefault="00B659D8" w:rsidP="00224569">
      <w:pPr>
        <w:pStyle w:val="Brdtextmedindrag"/>
      </w:pPr>
      <w:r w:rsidRPr="00CB52D0">
        <w:lastRenderedPageBreak/>
        <w:t>21. </w:t>
      </w:r>
      <w:r w:rsidRPr="00CB52D0">
        <w:rPr>
          <w:i/>
        </w:rPr>
        <w:t>skadeförsäkring</w:t>
      </w:r>
      <w:r w:rsidRPr="00CB52D0">
        <w:t xml:space="preserve">: en försäkring som är hänförlig till någon av </w:t>
      </w:r>
      <w:r w:rsidRPr="00CB52D0">
        <w:rPr>
          <w:spacing w:val="-4"/>
        </w:rPr>
        <w:t>de försäkringsklasser som anges i 2 kap. 11 § försäkringsrörelselagen</w:t>
      </w:r>
      <w:r w:rsidRPr="00CB52D0">
        <w:t>,</w:t>
      </w:r>
    </w:p>
    <w:p w14:paraId="34A9DCAA" w14:textId="77777777" w:rsidR="00224569" w:rsidRPr="00CB52D0" w:rsidRDefault="00B659D8" w:rsidP="00224569">
      <w:pPr>
        <w:pStyle w:val="Brdtextmedindrag"/>
      </w:pPr>
      <w:r w:rsidRPr="00CB52D0">
        <w:t>22. </w:t>
      </w:r>
      <w:r w:rsidRPr="00CB52D0">
        <w:rPr>
          <w:i/>
        </w:rPr>
        <w:t>stora risker</w:t>
      </w:r>
      <w:r w:rsidRPr="00CB52D0">
        <w:t>: det som avses i 3 kap. 16 § andra och tredje styckena försäkringsrörelselagen,</w:t>
      </w:r>
    </w:p>
    <w:p w14:paraId="738336AD" w14:textId="77777777" w:rsidR="00224569" w:rsidRPr="00CB52D0" w:rsidRDefault="00B659D8" w:rsidP="00224569">
      <w:pPr>
        <w:pStyle w:val="Brdtextmedindrag"/>
      </w:pPr>
      <w:r w:rsidRPr="00CB52D0">
        <w:t>23. </w:t>
      </w:r>
      <w:r w:rsidRPr="00CB52D0">
        <w:rPr>
          <w:i/>
        </w:rPr>
        <w:t>tjänstepensionsförsäkring</w:t>
      </w:r>
      <w:r w:rsidRPr="00CB52D0">
        <w:t>: en livförsäkring som har samband med yrkesutövning och där utbetalning av försäkringsbelopp (en</w:t>
      </w:r>
      <w:r w:rsidRPr="00CB52D0">
        <w:softHyphen/>
        <w:t>gångsbelopp eller periodiska utbetalningar) beror av att en eller flera personer uppnår eller förväntas uppnå en viss ålder samt försäkringar som meddelas som tillägg till sådana försäkringar,</w:t>
      </w:r>
    </w:p>
    <w:p w14:paraId="0BD591A6" w14:textId="77777777" w:rsidR="00224569" w:rsidRPr="00CB52D0" w:rsidRDefault="00B659D8" w:rsidP="00224569">
      <w:pPr>
        <w:pStyle w:val="Brdtextmedindrag"/>
      </w:pPr>
      <w:r w:rsidRPr="00CB52D0">
        <w:t>24. </w:t>
      </w:r>
      <w:r w:rsidRPr="00CB52D0">
        <w:rPr>
          <w:i/>
        </w:rPr>
        <w:t>svensk fysisk person och svensk juridisk person</w:t>
      </w:r>
      <w:r w:rsidRPr="00CB52D0">
        <w:t>: en fysisk eller juridisk person vars hemland är Sverige,</w:t>
      </w:r>
    </w:p>
    <w:p w14:paraId="1B413817" w14:textId="77777777" w:rsidR="00224569" w:rsidRPr="00CB52D0" w:rsidRDefault="00B659D8" w:rsidP="00224569">
      <w:pPr>
        <w:pStyle w:val="Brdtextmedindrag"/>
      </w:pPr>
      <w:r w:rsidRPr="00CB52D0">
        <w:t>25. </w:t>
      </w:r>
      <w:r w:rsidRPr="00CB52D0">
        <w:rPr>
          <w:i/>
        </w:rPr>
        <w:t>varaktigt medium</w:t>
      </w:r>
      <w:r w:rsidRPr="00CB52D0">
        <w:t xml:space="preserve">: ett medel som </w:t>
      </w:r>
    </w:p>
    <w:p w14:paraId="30119955" w14:textId="77777777" w:rsidR="00224569" w:rsidRPr="00CB52D0" w:rsidRDefault="00B659D8" w:rsidP="00224569">
      <w:pPr>
        <w:pStyle w:val="Brdtextmedindrag"/>
      </w:pPr>
      <w:r w:rsidRPr="00CB52D0">
        <w:t xml:space="preserve">a) gör det möjligt för kunden att bevara information som riktas till kunden personligen, på ett sätt som är tillgängligt för användning i framtiden under en tid som är lämplig med hänsyn till vad som är avsikten med informationen, och </w:t>
      </w:r>
    </w:p>
    <w:p w14:paraId="2E341697" w14:textId="77777777" w:rsidR="00224569" w:rsidRPr="00CB52D0" w:rsidRDefault="00B659D8" w:rsidP="00224569">
      <w:pPr>
        <w:pStyle w:val="Brdtextmedindrag"/>
      </w:pPr>
      <w:r w:rsidRPr="00CB52D0">
        <w:t>b) tillåter oförändrad återgivning av den bevarade informationen, och</w:t>
      </w:r>
    </w:p>
    <w:p w14:paraId="1F5367FD" w14:textId="77777777" w:rsidR="00224569" w:rsidRPr="00CB52D0" w:rsidRDefault="00B659D8" w:rsidP="00224569">
      <w:pPr>
        <w:pStyle w:val="Brdtextmedindrag"/>
      </w:pPr>
      <w:r w:rsidRPr="00CB52D0">
        <w:t>26. </w:t>
      </w:r>
      <w:r w:rsidRPr="00CB52D0">
        <w:rPr>
          <w:i/>
        </w:rPr>
        <w:t>värdland</w:t>
      </w:r>
      <w:r w:rsidRPr="00CB52D0">
        <w:t>: det land inom EES där en försäkringsförmedlare har en permanent närvaro eller ett etableringsställe eller tillhandahåller tjänster, och som inte är förmedlarens hemland.</w:t>
      </w:r>
    </w:p>
    <w:p w14:paraId="5DC9132D" w14:textId="77777777" w:rsidR="00224569" w:rsidRPr="00CB52D0" w:rsidRDefault="00B659D8" w:rsidP="00224569">
      <w:pPr>
        <w:pStyle w:val="Slutstreck"/>
      </w:pPr>
      <w:r w:rsidRPr="00CB52D0">
        <w:t>                      </w:t>
      </w:r>
    </w:p>
    <w:p w14:paraId="05F17D05" w14:textId="77777777" w:rsidR="00224569" w:rsidRPr="00CB52D0" w:rsidRDefault="00B659D8" w:rsidP="00224569">
      <w:pPr>
        <w:pStyle w:val="Brdtextmedindrag"/>
      </w:pPr>
      <w:r w:rsidRPr="00CB52D0">
        <w:t>Denna lag träder i kraft den 26 juni 2021.</w:t>
      </w:r>
    </w:p>
    <w:p w14:paraId="197E9CA2" w14:textId="64E28632" w:rsidR="00224569" w:rsidRPr="008B60F2" w:rsidRDefault="00224569" w:rsidP="00224569">
      <w:pPr>
        <w:pStyle w:val="Brdtext"/>
        <w:sectPr w:rsidR="00224569" w:rsidRPr="008B60F2" w:rsidSect="00224569">
          <w:headerReference w:type="even" r:id="rId284"/>
          <w:headerReference w:type="default" r:id="rId285"/>
          <w:footerReference w:type="even" r:id="rId286"/>
          <w:footerReference w:type="default" r:id="rId287"/>
          <w:footerReference w:type="first" r:id="rId288"/>
          <w:footnotePr>
            <w:numRestart w:val="eachSect"/>
          </w:footnotePr>
          <w:pgSz w:w="9356" w:h="13721" w:code="9"/>
          <w:pgMar w:top="794" w:right="2438" w:bottom="1191" w:left="1021" w:header="0" w:footer="709" w:gutter="0"/>
          <w:cols w:space="708"/>
          <w:docGrid w:linePitch="360"/>
        </w:sectPr>
      </w:pPr>
    </w:p>
    <w:p w14:paraId="69AF1F73" w14:textId="77777777" w:rsidR="00920097" w:rsidRDefault="00B659D8" w:rsidP="00224569">
      <w:pPr>
        <w:pStyle w:val="Bilagarubrik"/>
      </w:pPr>
      <w:bookmarkStart w:id="498" w:name="_Toc68700573"/>
      <w:r w:rsidRPr="00F92C51">
        <w:lastRenderedPageBreak/>
        <w:t>Förteckning över remissinstanserna</w:t>
      </w:r>
      <w:bookmarkEnd w:id="498"/>
    </w:p>
    <w:p w14:paraId="1F40A3D2" w14:textId="77777777" w:rsidR="00224569" w:rsidRPr="00B36627" w:rsidRDefault="00B659D8" w:rsidP="00224569">
      <w:pPr>
        <w:pStyle w:val="Brdtext"/>
      </w:pPr>
      <w:r w:rsidRPr="00B36627">
        <w:t>Efter remiss har yttranden kommit in från Datainspektionen, FAR, Finans</w:t>
      </w:r>
      <w:r w:rsidRPr="00B36627">
        <w:softHyphen/>
        <w:t>bolagens Förening, Finansinspektionen, Fondbolagens förening, Första AP-fonden, Förvaltningsrätten i Stockholm, Juridiska fakultetsnämnden vid Stockholms universitet, Kammarrätten i Stockholm, Konkurrens</w:t>
      </w:r>
      <w:r w:rsidRPr="00B36627">
        <w:softHyphen/>
        <w:t>verket, Regelrådet, Revisors</w:t>
      </w:r>
      <w:r w:rsidRPr="00B36627">
        <w:softHyphen/>
        <w:t>inspektionen, Riksgäldskontoret, Sjätte AP-fonden, Skatteverket, Sparbanke</w:t>
      </w:r>
      <w:r w:rsidRPr="008E1321">
        <w:t>rnas Riksförbund, Statistiska central</w:t>
      </w:r>
      <w:r w:rsidRPr="008E1321">
        <w:softHyphen/>
        <w:t>byrån, Svensk Sjöfart, Svenska Bankföreningen, Svensk Värdepappers</w:t>
      </w:r>
      <w:r w:rsidRPr="008E1321">
        <w:softHyphen/>
        <w:t>marknad</w:t>
      </w:r>
      <w:r w:rsidRPr="00BD5D70">
        <w:t>, Sveriges advokatsamfund och Sveriges riksbank.</w:t>
      </w:r>
    </w:p>
    <w:p w14:paraId="0DD980F7" w14:textId="77777777" w:rsidR="00224569" w:rsidRPr="00B36627" w:rsidRDefault="00B659D8" w:rsidP="00224569">
      <w:pPr>
        <w:pStyle w:val="Brdtextmedindrag"/>
      </w:pPr>
      <w:r w:rsidRPr="00B36627">
        <w:t>Därutöver har ett yttrande inkommit från Söderberg &amp; Partners.</w:t>
      </w:r>
    </w:p>
    <w:p w14:paraId="6C3536C1" w14:textId="77777777" w:rsidR="00224569" w:rsidRPr="00A31F7D" w:rsidRDefault="00B659D8" w:rsidP="00224569">
      <w:pPr>
        <w:pStyle w:val="Brdtextmedindrag"/>
      </w:pPr>
      <w:r w:rsidRPr="00B36627">
        <w:t>Följande remissinstanser har inte svarat eller angett att de avstår från att lämna några synpunkter: Andra AP-fonden, Finansförbundet, Fjärde AP-fonden, Föreningen för god sed på värdepappersmarknaden, Företagarna, Institutionella ägares förening för regleringsfrågor på värdepap</w:t>
      </w:r>
      <w:r w:rsidRPr="00B36627">
        <w:softHyphen/>
        <w:t>pers</w:t>
      </w:r>
      <w:r w:rsidRPr="00B36627">
        <w:softHyphen/>
      </w:r>
      <w:r w:rsidRPr="008E1321">
        <w:t>marknaden, Justitieombudsmannen, Kollegiet för svensk bolags</w:t>
      </w:r>
      <w:r w:rsidRPr="008E1321">
        <w:softHyphen/>
        <w:t>styrning, Konsumenternas Bank- och finansbyrå, Nasdaq Stockholm Aktiebolag, Nordic Growth Market NGM Aktiebolag, Näringslivets Regelnämnd (NNR), Sjunde AP-fonden, Spotlight Stock Market, Svensk Försäkring, Svenska försäkringsförmedlares förening, Svenska skeppshypoteks</w:t>
      </w:r>
      <w:r w:rsidRPr="008E1321">
        <w:softHyphen/>
        <w:t>kassan, Svenskt Näringsliv, Sw</w:t>
      </w:r>
      <w:r w:rsidRPr="00A31F7D">
        <w:t>edish Private Equity &amp; Venture Capital Association (SVCA), The Swedish Financial Technology Association och Tredje AP-fonden.</w:t>
      </w:r>
    </w:p>
    <w:p w14:paraId="0C516422" w14:textId="77777777" w:rsidR="00224569" w:rsidRPr="00806A79" w:rsidRDefault="00224569" w:rsidP="00224569">
      <w:pPr>
        <w:pStyle w:val="Brdtext"/>
        <w:sectPr w:rsidR="00224569" w:rsidRPr="00806A79" w:rsidSect="00155500">
          <w:headerReference w:type="even" r:id="rId289"/>
          <w:headerReference w:type="default" r:id="rId290"/>
          <w:footerReference w:type="even" r:id="rId291"/>
          <w:footerReference w:type="default" r:id="rId292"/>
          <w:headerReference w:type="first" r:id="rId293"/>
          <w:footerReference w:type="first" r:id="rId294"/>
          <w:pgSz w:w="9356" w:h="13721" w:code="9"/>
          <w:pgMar w:top="794" w:right="2438" w:bottom="1191" w:left="1021" w:header="0" w:footer="709" w:gutter="0"/>
          <w:cols w:space="708"/>
          <w:docGrid w:linePitch="360"/>
        </w:sectPr>
      </w:pPr>
    </w:p>
    <w:p w14:paraId="297B30C3" w14:textId="77777777" w:rsidR="00920097" w:rsidRDefault="00B659D8" w:rsidP="00224569">
      <w:pPr>
        <w:pStyle w:val="Bilagarubrik"/>
      </w:pPr>
      <w:bookmarkStart w:id="499" w:name="_Toc68700574"/>
      <w:r w:rsidRPr="00FE7791">
        <w:lastRenderedPageBreak/>
        <w:t>Lagrådsremissens lagförslag</w:t>
      </w:r>
      <w:bookmarkEnd w:id="499"/>
    </w:p>
    <w:p w14:paraId="3EA95D4A" w14:textId="77777777" w:rsidR="00224569" w:rsidRDefault="00B659D8" w:rsidP="00224569">
      <w:pPr>
        <w:pStyle w:val="Rubrik2utannumrering"/>
      </w:pPr>
      <w:bookmarkStart w:id="500" w:name="_Toc65160200"/>
      <w:r w:rsidRPr="009D218A">
        <w:t>Förslag till lag om ändring i lagen (2007:528) om värdepappersmarknaden</w:t>
      </w:r>
      <w:bookmarkEnd w:id="500"/>
    </w:p>
    <w:p w14:paraId="026CA964" w14:textId="77777777" w:rsidR="00224569" w:rsidRPr="00D7365A" w:rsidRDefault="00B659D8" w:rsidP="00224569">
      <w:pPr>
        <w:pStyle w:val="Brdtext"/>
        <w:rPr>
          <w:spacing w:val="-2"/>
        </w:rPr>
      </w:pPr>
      <w:bookmarkStart w:id="501" w:name="_Hlk57626591"/>
      <w:bookmarkStart w:id="502" w:name="_Hlk57626620"/>
      <w:r w:rsidRPr="00D7365A">
        <w:rPr>
          <w:spacing w:val="-2"/>
        </w:rPr>
        <w:t>Härigenom föreskrivs</w:t>
      </w:r>
      <w:r w:rsidRPr="00D7365A">
        <w:rPr>
          <w:rStyle w:val="Fotnotsreferens"/>
          <w:spacing w:val="-2"/>
        </w:rPr>
        <w:footnoteReference w:id="153"/>
      </w:r>
      <w:r w:rsidRPr="00D7365A">
        <w:rPr>
          <w:spacing w:val="-2"/>
        </w:rPr>
        <w:t xml:space="preserve"> i fråga om lagen (2007:528) om värdepappers</w:t>
      </w:r>
      <w:r w:rsidRPr="00D7365A">
        <w:rPr>
          <w:spacing w:val="-2"/>
        </w:rPr>
        <w:softHyphen/>
        <w:t>mark</w:t>
      </w:r>
      <w:r>
        <w:rPr>
          <w:spacing w:val="-2"/>
        </w:rPr>
        <w:softHyphen/>
      </w:r>
      <w:r w:rsidRPr="00D7365A">
        <w:rPr>
          <w:spacing w:val="-2"/>
        </w:rPr>
        <w:t xml:space="preserve">naden </w:t>
      </w:r>
    </w:p>
    <w:p w14:paraId="1DAB1C13" w14:textId="77777777" w:rsidR="00224569" w:rsidRDefault="00B659D8" w:rsidP="00224569">
      <w:pPr>
        <w:pStyle w:val="Brdtextmedindrag"/>
      </w:pPr>
      <w:r w:rsidRPr="002B341F">
        <w:rPr>
          <w:i/>
          <w:spacing w:val="-4"/>
        </w:rPr>
        <w:t>dels</w:t>
      </w:r>
      <w:r>
        <w:rPr>
          <w:i/>
          <w:spacing w:val="-4"/>
        </w:rPr>
        <w:t> </w:t>
      </w:r>
      <w:r w:rsidRPr="002B341F">
        <w:rPr>
          <w:spacing w:val="-4"/>
        </w:rPr>
        <w:t xml:space="preserve">att 1 kap. 4 a, 4 b och 5 §§, </w:t>
      </w:r>
      <w:r>
        <w:rPr>
          <w:spacing w:val="-4"/>
        </w:rPr>
        <w:t xml:space="preserve">3 kap. </w:t>
      </w:r>
      <w:r w:rsidRPr="002B341F">
        <w:rPr>
          <w:spacing w:val="-4"/>
        </w:rPr>
        <w:t>6 och 7 §§, 7 kap. 1 §, 8 kap.</w:t>
      </w:r>
      <w:r>
        <w:rPr>
          <w:spacing w:val="-4"/>
        </w:rPr>
        <w:t> </w:t>
      </w:r>
      <w:r w:rsidRPr="002B341F">
        <w:rPr>
          <w:spacing w:val="-4"/>
        </w:rPr>
        <w:t>4,</w:t>
      </w:r>
      <w:r>
        <w:t xml:space="preserve"> </w:t>
      </w:r>
      <w:r w:rsidRPr="000E3543">
        <w:rPr>
          <w:spacing w:val="-4"/>
        </w:rPr>
        <w:t xml:space="preserve">5 och 35 §§, 8 a kap. 9 §, 8 b kap. </w:t>
      </w:r>
      <w:r>
        <w:rPr>
          <w:spacing w:val="-4"/>
        </w:rPr>
        <w:t xml:space="preserve">2 och </w:t>
      </w:r>
      <w:r w:rsidRPr="000E3543">
        <w:rPr>
          <w:spacing w:val="-4"/>
        </w:rPr>
        <w:t>4 </w:t>
      </w:r>
      <w:r>
        <w:rPr>
          <w:spacing w:val="-4"/>
        </w:rPr>
        <w:t>§</w:t>
      </w:r>
      <w:r w:rsidRPr="000E3543">
        <w:rPr>
          <w:spacing w:val="-4"/>
        </w:rPr>
        <w:t>§, 12 kap. 7 §, 13 kap. 1 i §, 23 kap</w:t>
      </w:r>
      <w:r>
        <w:t xml:space="preserve">. 4 §, 25 kap. 1 d § och rubriken närmast före 3 kap. 7 § ska ha följande lydelse, </w:t>
      </w:r>
    </w:p>
    <w:p w14:paraId="4860C7F7" w14:textId="77777777" w:rsidR="00224569" w:rsidRDefault="00B659D8" w:rsidP="00224569">
      <w:pPr>
        <w:pStyle w:val="Brdtextmedindrag"/>
      </w:pPr>
      <w:r>
        <w:rPr>
          <w:i/>
        </w:rPr>
        <w:t>dels </w:t>
      </w:r>
      <w:r w:rsidRPr="0063589C">
        <w:t xml:space="preserve">att det ska införas </w:t>
      </w:r>
      <w:r>
        <w:t>fyra</w:t>
      </w:r>
      <w:r w:rsidRPr="009C34B1">
        <w:t xml:space="preserve"> nya paragrafer, 8 kap.</w:t>
      </w:r>
      <w:r w:rsidRPr="0063589C">
        <w:t xml:space="preserve"> 1 a</w:t>
      </w:r>
      <w:r>
        <w:t>–1 c och 4 c §</w:t>
      </w:r>
      <w:r w:rsidRPr="0063589C">
        <w:t>§</w:t>
      </w:r>
      <w:r>
        <w:t xml:space="preserve">, och närmast före </w:t>
      </w:r>
      <w:r w:rsidRPr="005E7AAF">
        <w:t>8</w:t>
      </w:r>
      <w:r>
        <w:t xml:space="preserve"> kap. 4 c § en </w:t>
      </w:r>
      <w:r w:rsidRPr="0005378A">
        <w:t>ny rubrik</w:t>
      </w:r>
      <w:r>
        <w:t xml:space="preserve"> av följande lydelse</w:t>
      </w:r>
      <w:bookmarkEnd w:id="501"/>
      <w:r w:rsidRPr="0063589C">
        <w:t>.</w:t>
      </w:r>
    </w:p>
    <w:bookmarkEnd w:id="502"/>
    <w:p w14:paraId="43E42F03" w14:textId="77777777" w:rsidR="00224569"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4D4D07E4" w14:textId="77777777" w:rsidTr="00224569">
        <w:tc>
          <w:tcPr>
            <w:tcW w:w="2500" w:type="pct"/>
            <w:shd w:val="clear" w:color="auto" w:fill="auto"/>
            <w:tcMar>
              <w:left w:w="0" w:type="dxa"/>
            </w:tcMar>
          </w:tcPr>
          <w:p w14:paraId="23EC6F97" w14:textId="77777777" w:rsidR="00224569" w:rsidRPr="0049408E" w:rsidRDefault="00B659D8" w:rsidP="00224569">
            <w:pPr>
              <w:pStyle w:val="Brdtext"/>
              <w:rPr>
                <w:i/>
              </w:rPr>
            </w:pPr>
            <w:r>
              <w:rPr>
                <w:i/>
              </w:rPr>
              <w:t>Nuvarande lydelse</w:t>
            </w:r>
          </w:p>
        </w:tc>
        <w:tc>
          <w:tcPr>
            <w:tcW w:w="2500" w:type="pct"/>
            <w:shd w:val="clear" w:color="auto" w:fill="auto"/>
            <w:tcMar>
              <w:right w:w="0" w:type="dxa"/>
            </w:tcMar>
          </w:tcPr>
          <w:p w14:paraId="4081C41B" w14:textId="77777777" w:rsidR="00224569" w:rsidRPr="0049408E" w:rsidRDefault="00B659D8" w:rsidP="00224569">
            <w:pPr>
              <w:pStyle w:val="Brdtext"/>
              <w:rPr>
                <w:i/>
              </w:rPr>
            </w:pPr>
            <w:r w:rsidRPr="0049408E">
              <w:rPr>
                <w:i/>
              </w:rPr>
              <w:t>Föreslagen lydelse</w:t>
            </w:r>
          </w:p>
        </w:tc>
      </w:tr>
    </w:tbl>
    <w:p w14:paraId="1F3485A1" w14:textId="77777777" w:rsidR="00224569" w:rsidRDefault="00B659D8" w:rsidP="00224569">
      <w:pPr>
        <w:pStyle w:val="Brdtext"/>
        <w:spacing w:before="270"/>
        <w:jc w:val="center"/>
        <w:rPr>
          <w:b/>
        </w:rPr>
      </w:pPr>
      <w:r>
        <w:rPr>
          <w:b/>
        </w:rPr>
        <w:t>1 kap.</w:t>
      </w:r>
    </w:p>
    <w:p w14:paraId="3CF73620" w14:textId="77777777" w:rsidR="00224569" w:rsidRDefault="00B659D8" w:rsidP="00224569">
      <w:pPr>
        <w:pStyle w:val="Brdtext"/>
        <w:jc w:val="center"/>
      </w:pPr>
      <w:r>
        <w:t>4 a §</w:t>
      </w:r>
      <w:r>
        <w:rPr>
          <w:rStyle w:val="Fotnotsreferens"/>
        </w:rPr>
        <w:footnoteReference w:id="154"/>
      </w:r>
    </w:p>
    <w:p w14:paraId="72E42BC9" w14:textId="77777777" w:rsidR="00224569" w:rsidRDefault="00B659D8" w:rsidP="00224569">
      <w:pPr>
        <w:pStyle w:val="Brdtextmedindrag"/>
      </w:pPr>
      <w:r w:rsidRPr="00ED2BB3">
        <w:t xml:space="preserve">I denna lag betyder </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063F4498" w14:textId="77777777" w:rsidTr="00224569">
        <w:tc>
          <w:tcPr>
            <w:tcW w:w="2500" w:type="pct"/>
            <w:shd w:val="clear" w:color="auto" w:fill="auto"/>
            <w:tcMar>
              <w:left w:w="0" w:type="dxa"/>
            </w:tcMar>
          </w:tcPr>
          <w:p w14:paraId="3670A6C5" w14:textId="77777777" w:rsidR="00224569" w:rsidRDefault="00B659D8" w:rsidP="00224569">
            <w:pPr>
              <w:pStyle w:val="Brdtextmedindrag"/>
            </w:pPr>
            <w:r w:rsidRPr="007847D8">
              <w:rPr>
                <w:i/>
                <w:u w:val="single"/>
              </w:rPr>
              <w:t>direktivet om marknader för finansiella instrument</w:t>
            </w:r>
            <w:r w:rsidRPr="00ED2BB3">
              <w:t>: Europa</w:t>
            </w:r>
            <w:r>
              <w:softHyphen/>
            </w:r>
            <w:r w:rsidRPr="00ED2BB3">
              <w:t>parla</w:t>
            </w:r>
            <w:r>
              <w:softHyphen/>
            </w:r>
            <w:r>
              <w:softHyphen/>
            </w:r>
            <w:r w:rsidRPr="00ED2BB3">
              <w:t>mentets och rådets direktiv 2014/65/EU av den 15</w:t>
            </w:r>
            <w:r>
              <w:t> </w:t>
            </w:r>
            <w:r w:rsidRPr="00ED2BB3">
              <w:t>maj 2014 om marknader för finansiella instrument och om ändring av direktiv 2002/92/EG och av direktiv</w:t>
            </w:r>
            <w:r>
              <w:t> </w:t>
            </w:r>
            <w:r w:rsidRPr="00ED2BB3">
              <w:t>2011/61/EU, i lydelsen enligt Europa</w:t>
            </w:r>
            <w:r>
              <w:softHyphen/>
            </w:r>
            <w:r w:rsidRPr="00ED2BB3">
              <w:t xml:space="preserve">parlamentets och rådets direktiv (EU) </w:t>
            </w:r>
            <w:r w:rsidRPr="000B4AF7">
              <w:rPr>
                <w:i/>
                <w:iCs/>
              </w:rPr>
              <w:t>2016/1034</w:t>
            </w:r>
            <w:r w:rsidRPr="00ED2BB3">
              <w:t xml:space="preserve">, </w:t>
            </w:r>
          </w:p>
        </w:tc>
        <w:tc>
          <w:tcPr>
            <w:tcW w:w="2500" w:type="pct"/>
            <w:shd w:val="clear" w:color="auto" w:fill="auto"/>
            <w:tcMar>
              <w:right w:w="0" w:type="dxa"/>
            </w:tcMar>
          </w:tcPr>
          <w:p w14:paraId="1ABAAB03" w14:textId="77777777" w:rsidR="00224569" w:rsidRDefault="00B659D8" w:rsidP="00224569">
            <w:pPr>
              <w:pStyle w:val="Brdtextmedindrag"/>
            </w:pPr>
            <w:r w:rsidRPr="007847D8">
              <w:rPr>
                <w:i/>
                <w:u w:val="single"/>
              </w:rPr>
              <w:t>direktivet om marknader för finansiella instrument</w:t>
            </w:r>
            <w:r w:rsidRPr="00ED2BB3">
              <w:t>: Europa</w:t>
            </w:r>
            <w:r>
              <w:softHyphen/>
            </w:r>
            <w:r w:rsidRPr="00ED2BB3">
              <w:t>parla</w:t>
            </w:r>
            <w:r>
              <w:softHyphen/>
            </w:r>
            <w:r w:rsidRPr="00ED2BB3">
              <w:t>mentets och rådets direktiv 2014/65/EU av den 15</w:t>
            </w:r>
            <w:r>
              <w:t> </w:t>
            </w:r>
            <w:r w:rsidRPr="00ED2BB3">
              <w:t>maj 2014 om marknader för finansiella instrument och om ändring av direktiv 2002/92/EG och av direktiv</w:t>
            </w:r>
            <w:r>
              <w:t> </w:t>
            </w:r>
            <w:r w:rsidRPr="00ED2BB3">
              <w:t>2011/61/EU, i lydelsen enligt Europa</w:t>
            </w:r>
            <w:r>
              <w:softHyphen/>
            </w:r>
            <w:r w:rsidRPr="00ED2BB3">
              <w:t xml:space="preserve">parlamentets och rådets direktiv (EU) </w:t>
            </w:r>
            <w:r w:rsidRPr="000B4AF7">
              <w:rPr>
                <w:i/>
                <w:iCs/>
              </w:rPr>
              <w:t>2019/2034</w:t>
            </w:r>
            <w:r w:rsidRPr="00ED2BB3">
              <w:t>,</w:t>
            </w:r>
            <w:r>
              <w:t xml:space="preserve"> </w:t>
            </w:r>
          </w:p>
        </w:tc>
      </w:tr>
      <w:tr w:rsidR="00224569" w14:paraId="5B65CCCB" w14:textId="77777777" w:rsidTr="00224569">
        <w:tc>
          <w:tcPr>
            <w:tcW w:w="2500" w:type="pct"/>
            <w:shd w:val="clear" w:color="auto" w:fill="auto"/>
            <w:tcMar>
              <w:left w:w="0" w:type="dxa"/>
            </w:tcMar>
          </w:tcPr>
          <w:p w14:paraId="44373F07" w14:textId="77777777" w:rsidR="00224569" w:rsidRDefault="00B659D8" w:rsidP="00224569">
            <w:pPr>
              <w:pStyle w:val="Brdtextmedindrag"/>
            </w:pPr>
            <w:bookmarkStart w:id="503" w:name="_Hlk57625521"/>
            <w:r w:rsidRPr="007847D8">
              <w:rPr>
                <w:i/>
                <w:iCs/>
                <w:u w:val="single"/>
              </w:rPr>
              <w:t>kapitaltäckningsdirektivet</w:t>
            </w:r>
            <w:r>
              <w:t xml:space="preserve">: </w:t>
            </w:r>
            <w:r w:rsidRPr="00F940F7">
              <w:t xml:space="preserve">Europaparlamentets och rådets direktiv 2013/36/EU av den 26 juni 2013 om behörighet att utöva verksamhet i kreditinstitut och om tillsyn av kreditinstitut </w:t>
            </w:r>
            <w:r w:rsidRPr="00165464">
              <w:rPr>
                <w:i/>
              </w:rPr>
              <w:t>och värdepappersföretag</w:t>
            </w:r>
            <w:r w:rsidRPr="00F940F7">
              <w:t xml:space="preserve">, om ändring av direktiv 2002/87/EG och om upphävande av </w:t>
            </w:r>
            <w:r w:rsidRPr="00165464">
              <w:rPr>
                <w:i/>
              </w:rPr>
              <w:t>direktiv</w:t>
            </w:r>
            <w:r w:rsidRPr="00F940F7">
              <w:t xml:space="preserve"> 2006/48/EG och 2006/49/EG, i lydelsen enligt Europaparlamentets och rådets direktiv (EU) </w:t>
            </w:r>
            <w:r w:rsidRPr="00285CB1">
              <w:rPr>
                <w:i/>
                <w:iCs/>
              </w:rPr>
              <w:t>2019/</w:t>
            </w:r>
            <w:r w:rsidRPr="000B4AF7">
              <w:rPr>
                <w:i/>
                <w:iCs/>
              </w:rPr>
              <w:t>878</w:t>
            </w:r>
            <w:r w:rsidRPr="00F940F7">
              <w:t>,</w:t>
            </w:r>
          </w:p>
        </w:tc>
        <w:tc>
          <w:tcPr>
            <w:tcW w:w="2500" w:type="pct"/>
            <w:shd w:val="clear" w:color="auto" w:fill="auto"/>
            <w:tcMar>
              <w:right w:w="0" w:type="dxa"/>
            </w:tcMar>
          </w:tcPr>
          <w:p w14:paraId="1679D825" w14:textId="77777777" w:rsidR="00224569" w:rsidRDefault="00B659D8" w:rsidP="00224569">
            <w:pPr>
              <w:pStyle w:val="Brdtextmedindrag"/>
            </w:pPr>
            <w:r w:rsidRPr="007847D8">
              <w:rPr>
                <w:i/>
                <w:iCs/>
                <w:u w:val="single"/>
              </w:rPr>
              <w:t>kapitaltäckningsdirektivet</w:t>
            </w:r>
            <w:r>
              <w:t xml:space="preserve">: </w:t>
            </w:r>
            <w:r w:rsidRPr="00F940F7">
              <w:t xml:space="preserve">Europaparlamentets och rådets direktiv 2013/36/EU av den 26 juni 2013 om behörighet att utöva verksamhet i kreditinstitut och om tillsyn av kreditinstitut, om ändring av direktiv 2002/87/EG och om upphävande av </w:t>
            </w:r>
            <w:r w:rsidRPr="00165464">
              <w:rPr>
                <w:i/>
              </w:rPr>
              <w:t>dire</w:t>
            </w:r>
            <w:r w:rsidRPr="00674844">
              <w:rPr>
                <w:i/>
                <w:iCs/>
              </w:rPr>
              <w:t>ktiven</w:t>
            </w:r>
            <w:r w:rsidRPr="00F940F7">
              <w:t xml:space="preserve"> 2006/48/EG och 2006/49/EG, i lydelsen enligt Europaparlamentets och rådets direktiv (EU) </w:t>
            </w:r>
            <w:r w:rsidRPr="00285CB1">
              <w:rPr>
                <w:i/>
                <w:iCs/>
              </w:rPr>
              <w:t>2019/</w:t>
            </w:r>
            <w:r w:rsidRPr="000B4AF7">
              <w:rPr>
                <w:i/>
                <w:iCs/>
              </w:rPr>
              <w:t>2034</w:t>
            </w:r>
            <w:r w:rsidRPr="00F940F7">
              <w:t>,</w:t>
            </w:r>
          </w:p>
        </w:tc>
      </w:tr>
      <w:tr w:rsidR="00224569" w14:paraId="09627276" w14:textId="77777777" w:rsidTr="00224569">
        <w:tc>
          <w:tcPr>
            <w:tcW w:w="5000" w:type="pct"/>
            <w:gridSpan w:val="2"/>
            <w:shd w:val="clear" w:color="auto" w:fill="auto"/>
            <w:tcMar>
              <w:left w:w="0" w:type="dxa"/>
            </w:tcMar>
          </w:tcPr>
          <w:p w14:paraId="6B6E8147" w14:textId="77777777" w:rsidR="00224569" w:rsidRPr="007847D8" w:rsidRDefault="00B659D8" w:rsidP="00224569">
            <w:pPr>
              <w:pStyle w:val="Brdtextmedindrag"/>
              <w:rPr>
                <w:i/>
                <w:iCs/>
                <w:u w:val="single"/>
              </w:rPr>
            </w:pPr>
            <w:r w:rsidRPr="00DF367E">
              <w:rPr>
                <w:i/>
              </w:rPr>
              <w:lastRenderedPageBreak/>
              <w:t>krishanteringsdirektivet</w:t>
            </w:r>
            <w:r w:rsidRPr="00CC3242">
              <w:t>:</w:t>
            </w:r>
            <w:r w:rsidRPr="00ED2BB3">
              <w:t xml:space="preserve"> Europaparlamentets och rådets direktiv 2014/59/EU av den 15</w:t>
            </w:r>
            <w:r>
              <w:t> </w:t>
            </w:r>
            <w:r w:rsidRPr="00ED2BB3">
              <w:t xml:space="preserve">maj 2014 om inrättande av en ram för </w:t>
            </w:r>
            <w:r w:rsidRPr="00E57846">
              <w:rPr>
                <w:spacing w:val="-4"/>
              </w:rPr>
              <w:t>åter</w:t>
            </w:r>
            <w:r>
              <w:rPr>
                <w:spacing w:val="-4"/>
              </w:rPr>
              <w:softHyphen/>
            </w:r>
            <w:r w:rsidRPr="00E57846">
              <w:rPr>
                <w:spacing w:val="-4"/>
              </w:rPr>
              <w:t>hämtning och resolu</w:t>
            </w:r>
            <w:r>
              <w:rPr>
                <w:spacing w:val="-4"/>
              </w:rPr>
              <w:softHyphen/>
            </w:r>
            <w:r w:rsidRPr="00E57846">
              <w:rPr>
                <w:spacing w:val="-4"/>
              </w:rPr>
              <w:t>tion av kreditinstitut och värdepappers</w:t>
            </w:r>
            <w:r>
              <w:rPr>
                <w:spacing w:val="-4"/>
              </w:rPr>
              <w:softHyphen/>
            </w:r>
            <w:r w:rsidRPr="00E57846">
              <w:rPr>
                <w:spacing w:val="-4"/>
              </w:rPr>
              <w:t>före</w:t>
            </w:r>
            <w:r>
              <w:rPr>
                <w:spacing w:val="-4"/>
              </w:rPr>
              <w:softHyphen/>
            </w:r>
            <w:r w:rsidRPr="00E57846">
              <w:rPr>
                <w:spacing w:val="-4"/>
              </w:rPr>
              <w:t xml:space="preserve">tag och </w:t>
            </w:r>
            <w:r w:rsidRPr="002B341F">
              <w:rPr>
                <w:spacing w:val="-5"/>
              </w:rPr>
              <w:t>om ändring av rådets direktiv 82/891/EEG och Europa</w:t>
            </w:r>
            <w:r>
              <w:rPr>
                <w:spacing w:val="-5"/>
              </w:rPr>
              <w:softHyphen/>
            </w:r>
            <w:r w:rsidRPr="002B341F">
              <w:rPr>
                <w:spacing w:val="-5"/>
              </w:rPr>
              <w:t>parlamentets och</w:t>
            </w:r>
            <w:r w:rsidRPr="002B341F">
              <w:rPr>
                <w:spacing w:val="-4"/>
              </w:rPr>
              <w:t xml:space="preserve"> rådets direktiv 2001/24/EG, 2002/47/EG, 2004/25/EG, 2005/56/EG,</w:t>
            </w:r>
            <w:r w:rsidRPr="00E57846">
              <w:rPr>
                <w:spacing w:val="-5"/>
              </w:rPr>
              <w:t xml:space="preserve"> </w:t>
            </w:r>
            <w:r w:rsidRPr="002B341F">
              <w:t>2007/36/EG, 2011/35/EU, 2012/30/EU och 2013/36/EU samt</w:t>
            </w:r>
            <w:r w:rsidRPr="002B341F">
              <w:rPr>
                <w:spacing w:val="-4"/>
              </w:rPr>
              <w:t xml:space="preserve"> Europaparlamen</w:t>
            </w:r>
            <w:r>
              <w:rPr>
                <w:spacing w:val="-4"/>
              </w:rPr>
              <w:softHyphen/>
            </w:r>
            <w:r w:rsidRPr="002B341F">
              <w:rPr>
                <w:spacing w:val="-4"/>
              </w:rPr>
              <w:t>tets</w:t>
            </w:r>
            <w:r w:rsidRPr="00ED2BB3">
              <w:t xml:space="preserve"> och rådets för</w:t>
            </w:r>
            <w:r>
              <w:softHyphen/>
            </w:r>
            <w:r w:rsidRPr="00ED2BB3">
              <w:t xml:space="preserve">ordningar (EU) nr 1093/2010 och (EU) nr 648/2012, i </w:t>
            </w:r>
            <w:r w:rsidRPr="00E95EC7">
              <w:t>den ursprung</w:t>
            </w:r>
            <w:r w:rsidRPr="00E95EC7">
              <w:softHyphen/>
              <w:t>liga</w:t>
            </w:r>
            <w:r w:rsidRPr="00ED2BB3">
              <w:t xml:space="preserve"> </w:t>
            </w:r>
            <w:r w:rsidRPr="00E95EC7">
              <w:t>lydelsen</w:t>
            </w:r>
            <w:r w:rsidRPr="00ED2BB3">
              <w:t>,</w:t>
            </w:r>
          </w:p>
        </w:tc>
      </w:tr>
    </w:tbl>
    <w:bookmarkEnd w:id="503"/>
    <w:p w14:paraId="20CDE17A" w14:textId="77777777" w:rsidR="00224569" w:rsidRPr="00ED2BB3" w:rsidRDefault="00B659D8" w:rsidP="00224569">
      <w:pPr>
        <w:pStyle w:val="Brdtextmedindrag"/>
      </w:pPr>
      <w:r w:rsidRPr="00BB7A46">
        <w:rPr>
          <w:i/>
        </w:rPr>
        <w:t>marknadsmissbruksförordningen</w:t>
      </w:r>
      <w:r w:rsidRPr="00937DA4">
        <w:t>:</w:t>
      </w:r>
      <w:r w:rsidRPr="00ED2BB3">
        <w:t xml:space="preserve"> Europaparlamentets och rådets för</w:t>
      </w:r>
      <w:r>
        <w:softHyphen/>
      </w:r>
      <w:r w:rsidRPr="00ED2BB3">
        <w:t>ordning (EU) nr 596/2014 av den 16</w:t>
      </w:r>
      <w:r>
        <w:t> </w:t>
      </w:r>
      <w:r w:rsidRPr="00ED2BB3">
        <w:t>april 2014 om marknads</w:t>
      </w:r>
      <w:r>
        <w:softHyphen/>
      </w:r>
      <w:r w:rsidRPr="00ED2BB3">
        <w:t>missbruk (marknadsmissbruksförordning) och om upphävande av Europa</w:t>
      </w:r>
      <w:r>
        <w:softHyphen/>
      </w:r>
      <w:r w:rsidRPr="00ED2BB3">
        <w:t>parlamentets och rådets direktiv 2003/6/EG och kommis</w:t>
      </w:r>
      <w:r>
        <w:softHyphen/>
      </w:r>
      <w:r w:rsidRPr="00ED2BB3">
        <w:t>sionens direktiv 2003/124/EG, 2003/125/EG och 2004/72/EG,</w:t>
      </w:r>
    </w:p>
    <w:p w14:paraId="154FB92C" w14:textId="77777777" w:rsidR="00224569" w:rsidRDefault="00B659D8" w:rsidP="00224569">
      <w:pPr>
        <w:pStyle w:val="Brdtextmedindrag"/>
      </w:pPr>
      <w:r w:rsidRPr="00BB7A46">
        <w:rPr>
          <w:i/>
        </w:rPr>
        <w:t>prospektförordningen</w:t>
      </w:r>
      <w:r w:rsidRPr="00ED2BB3">
        <w:t>: Europaparlamentets och rådets förordning (EU) 2017/1129 av den 14</w:t>
      </w:r>
      <w:r>
        <w:t> </w:t>
      </w:r>
      <w:r w:rsidRPr="00ED2BB3">
        <w:t>juli 2017 om prospekt som ska offent</w:t>
      </w:r>
      <w:r>
        <w:softHyphen/>
      </w:r>
      <w:r w:rsidRPr="00ED2BB3">
        <w:t xml:space="preserve">liggöras när värdepapper erbjuds till allmänheten eller tas upp till handel på en reglerad marknad, och om upphävande av direktiv 2003/71/EG, </w:t>
      </w:r>
    </w:p>
    <w:tbl>
      <w:tblPr>
        <w:tblW w:w="5000" w:type="pct"/>
        <w:tblLayout w:type="fixed"/>
        <w:tblLook w:val="0000" w:firstRow="0" w:lastRow="0" w:firstColumn="0" w:lastColumn="0" w:noHBand="0" w:noVBand="0"/>
      </w:tblPr>
      <w:tblGrid>
        <w:gridCol w:w="2948"/>
        <w:gridCol w:w="2949"/>
      </w:tblGrid>
      <w:tr w:rsidR="00224569" w14:paraId="79BCC898" w14:textId="77777777" w:rsidTr="00224569">
        <w:tc>
          <w:tcPr>
            <w:tcW w:w="2500" w:type="pct"/>
            <w:shd w:val="clear" w:color="auto" w:fill="auto"/>
            <w:tcMar>
              <w:left w:w="0" w:type="dxa"/>
            </w:tcMar>
          </w:tcPr>
          <w:p w14:paraId="2E7F9B23" w14:textId="77777777" w:rsidR="00224569" w:rsidRDefault="00B659D8" w:rsidP="00224569">
            <w:pPr>
              <w:pStyle w:val="Brdtextmedindrag"/>
            </w:pPr>
            <w:r w:rsidRPr="00E7341E">
              <w:rPr>
                <w:i/>
                <w:u w:val="single"/>
              </w:rPr>
              <w:t>tillsynsförordningen</w:t>
            </w:r>
            <w:r w:rsidRPr="00E7341E">
              <w:t>: Europa</w:t>
            </w:r>
            <w:r>
              <w:softHyphen/>
            </w:r>
            <w:r w:rsidRPr="00E7341E">
              <w:t>parlamentets och rådets förord</w:t>
            </w:r>
            <w:r>
              <w:softHyphen/>
            </w:r>
            <w:r w:rsidRPr="00E7341E">
              <w:t>ning (EU) nr</w:t>
            </w:r>
            <w:r>
              <w:t> </w:t>
            </w:r>
            <w:r w:rsidRPr="00E7341E">
              <w:t>575/2013 av den 26</w:t>
            </w:r>
            <w:r>
              <w:t> </w:t>
            </w:r>
            <w:r w:rsidRPr="00E7341E">
              <w:t>juni 2013 om tillsynskrav för kredit</w:t>
            </w:r>
            <w:r>
              <w:softHyphen/>
            </w:r>
            <w:r w:rsidRPr="00E7341E">
              <w:t xml:space="preserve">institut </w:t>
            </w:r>
            <w:r w:rsidRPr="00850432">
              <w:rPr>
                <w:i/>
              </w:rPr>
              <w:t>och värdepappers</w:t>
            </w:r>
            <w:r>
              <w:rPr>
                <w:i/>
              </w:rPr>
              <w:softHyphen/>
            </w:r>
            <w:r w:rsidRPr="00850432">
              <w:rPr>
                <w:i/>
              </w:rPr>
              <w:t>företag</w:t>
            </w:r>
            <w:r w:rsidRPr="00E7341E">
              <w:t xml:space="preserve"> och om ändring av för</w:t>
            </w:r>
            <w:r>
              <w:softHyphen/>
            </w:r>
            <w:r w:rsidRPr="00E7341E">
              <w:t>ordning (EU) nr</w:t>
            </w:r>
            <w:r>
              <w:t> </w:t>
            </w:r>
            <w:r w:rsidRPr="00E7341E">
              <w:t>648/2012,</w:t>
            </w:r>
          </w:p>
        </w:tc>
        <w:tc>
          <w:tcPr>
            <w:tcW w:w="2500" w:type="pct"/>
            <w:shd w:val="clear" w:color="auto" w:fill="auto"/>
            <w:tcMar>
              <w:right w:w="0" w:type="dxa"/>
            </w:tcMar>
          </w:tcPr>
          <w:p w14:paraId="706F527F" w14:textId="77777777" w:rsidR="00224569" w:rsidRPr="00974201" w:rsidRDefault="00B659D8" w:rsidP="00224569">
            <w:pPr>
              <w:pStyle w:val="Brdtextmedindrag"/>
              <w:rPr>
                <w:i/>
              </w:rPr>
            </w:pPr>
            <w:r w:rsidRPr="008A7D67">
              <w:rPr>
                <w:i/>
                <w:u w:val="single"/>
              </w:rPr>
              <w:t>til</w:t>
            </w:r>
            <w:r w:rsidRPr="008A7D67">
              <w:rPr>
                <w:i/>
                <w:spacing w:val="-4"/>
                <w:u w:val="single"/>
              </w:rPr>
              <w:t>lsynsförordningen</w:t>
            </w:r>
            <w:r w:rsidRPr="008A7D67">
              <w:rPr>
                <w:spacing w:val="-4"/>
              </w:rPr>
              <w:t>: Europa</w:t>
            </w:r>
            <w:r w:rsidRPr="008A7D67">
              <w:rPr>
                <w:spacing w:val="-4"/>
              </w:rPr>
              <w:softHyphen/>
              <w:t>parlamentets</w:t>
            </w:r>
            <w:r w:rsidRPr="008A7D67">
              <w:t xml:space="preserve"> och rådets förord</w:t>
            </w:r>
            <w:r w:rsidRPr="008A7D67">
              <w:softHyphen/>
              <w:t>ning (EU) nr 575/2013 av den 26 juni 2013 om tillsynskrav för kredit</w:t>
            </w:r>
            <w:r>
              <w:softHyphen/>
            </w:r>
            <w:r w:rsidRPr="008A7D67">
              <w:t>institut och om ändring av förordning (EU) nr 648/2012,</w:t>
            </w:r>
            <w:r w:rsidDel="00565CB1">
              <w:t xml:space="preserve"> </w:t>
            </w:r>
          </w:p>
        </w:tc>
      </w:tr>
      <w:tr w:rsidR="00224569" w14:paraId="6E6EDEB3" w14:textId="77777777" w:rsidTr="00224569">
        <w:tc>
          <w:tcPr>
            <w:tcW w:w="2500" w:type="pct"/>
            <w:shd w:val="clear" w:color="auto" w:fill="auto"/>
            <w:tcMar>
              <w:left w:w="0" w:type="dxa"/>
            </w:tcMar>
          </w:tcPr>
          <w:p w14:paraId="5A68762A" w14:textId="77777777" w:rsidR="00224569" w:rsidRPr="00E7341E" w:rsidRDefault="00224569" w:rsidP="00224569">
            <w:pPr>
              <w:pStyle w:val="Brdtextmedindrag"/>
              <w:rPr>
                <w:i/>
                <w:u w:val="single"/>
              </w:rPr>
            </w:pPr>
          </w:p>
        </w:tc>
        <w:tc>
          <w:tcPr>
            <w:tcW w:w="2500" w:type="pct"/>
            <w:shd w:val="clear" w:color="auto" w:fill="auto"/>
            <w:tcMar>
              <w:right w:w="0" w:type="dxa"/>
            </w:tcMar>
          </w:tcPr>
          <w:p w14:paraId="748A0857" w14:textId="77777777" w:rsidR="00224569" w:rsidRPr="008A7D67" w:rsidRDefault="00B659D8" w:rsidP="00224569">
            <w:pPr>
              <w:pStyle w:val="Brdtextmedindrag"/>
              <w:rPr>
                <w:i/>
                <w:u w:val="single"/>
              </w:rPr>
            </w:pPr>
            <w:r w:rsidRPr="00974201">
              <w:rPr>
                <w:i/>
                <w:u w:val="single"/>
              </w:rPr>
              <w:t>värdepappersbolagsförord</w:t>
            </w:r>
            <w:r>
              <w:rPr>
                <w:i/>
                <w:u w:val="single"/>
              </w:rPr>
              <w:softHyphen/>
            </w:r>
            <w:r w:rsidRPr="00974201">
              <w:rPr>
                <w:i/>
                <w:u w:val="single"/>
              </w:rPr>
              <w:t>nin</w:t>
            </w:r>
            <w:r>
              <w:rPr>
                <w:i/>
                <w:u w:val="single"/>
              </w:rPr>
              <w:t>g</w:t>
            </w:r>
            <w:r w:rsidRPr="00974201">
              <w:rPr>
                <w:i/>
                <w:u w:val="single"/>
              </w:rPr>
              <w:t>en</w:t>
            </w:r>
            <w:r w:rsidRPr="00435927">
              <w:rPr>
                <w:iCs/>
              </w:rPr>
              <w:t>:</w:t>
            </w:r>
            <w:r>
              <w:rPr>
                <w:i/>
              </w:rPr>
              <w:t xml:space="preserve"> </w:t>
            </w:r>
            <w:r w:rsidRPr="00974201">
              <w:rPr>
                <w:i/>
              </w:rPr>
              <w:t xml:space="preserve">Europaparlamentets och </w:t>
            </w:r>
            <w:r w:rsidRPr="00E57846">
              <w:rPr>
                <w:i/>
                <w:spacing w:val="-4"/>
              </w:rPr>
              <w:t>rådets förordning (EU) 2019/2033</w:t>
            </w:r>
            <w:r w:rsidRPr="00974201">
              <w:rPr>
                <w:i/>
              </w:rPr>
              <w:t xml:space="preserve"> av den </w:t>
            </w:r>
            <w:r>
              <w:rPr>
                <w:i/>
              </w:rPr>
              <w:t>27 </w:t>
            </w:r>
            <w:r w:rsidRPr="00974201">
              <w:rPr>
                <w:i/>
              </w:rPr>
              <w:t>november 2019 om tillsyns</w:t>
            </w:r>
            <w:r>
              <w:rPr>
                <w:i/>
              </w:rPr>
              <w:softHyphen/>
            </w:r>
            <w:r w:rsidRPr="00974201">
              <w:rPr>
                <w:i/>
              </w:rPr>
              <w:t>krav för värdepappersföre</w:t>
            </w:r>
            <w:r>
              <w:rPr>
                <w:i/>
              </w:rPr>
              <w:softHyphen/>
            </w:r>
            <w:r w:rsidRPr="00974201">
              <w:rPr>
                <w:i/>
              </w:rPr>
              <w:t>tag och om ändring av förord</w:t>
            </w:r>
            <w:r>
              <w:rPr>
                <w:i/>
              </w:rPr>
              <w:softHyphen/>
            </w:r>
            <w:r w:rsidRPr="00974201">
              <w:rPr>
                <w:i/>
              </w:rPr>
              <w:t>ningarna (EU) nr</w:t>
            </w:r>
            <w:r>
              <w:rPr>
                <w:i/>
              </w:rPr>
              <w:t> 1093/2010, (EU) nr </w:t>
            </w:r>
            <w:r w:rsidRPr="00974201">
              <w:rPr>
                <w:i/>
              </w:rPr>
              <w:t xml:space="preserve">575/2013, (EU) nr 600/2014 och (EU) nr </w:t>
            </w:r>
            <w:r>
              <w:rPr>
                <w:i/>
              </w:rPr>
              <w:t>806/2014</w:t>
            </w:r>
            <w:r w:rsidRPr="00974201">
              <w:rPr>
                <w:i/>
              </w:rPr>
              <w:t>,</w:t>
            </w:r>
          </w:p>
        </w:tc>
      </w:tr>
    </w:tbl>
    <w:p w14:paraId="2E6264DA" w14:textId="77777777" w:rsidR="00224569" w:rsidRPr="00ED2BB3" w:rsidRDefault="00B659D8" w:rsidP="00224569">
      <w:pPr>
        <w:pStyle w:val="Brdtextmedindrag"/>
      </w:pPr>
      <w:r w:rsidRPr="00937DA4">
        <w:rPr>
          <w:i/>
        </w:rPr>
        <w:t>öppenhetsdirektivet</w:t>
      </w:r>
      <w:r w:rsidRPr="00937DA4">
        <w:t>:</w:t>
      </w:r>
      <w:r w:rsidRPr="00ED2BB3">
        <w:t xml:space="preserve"> Europaparlamentets och rådets direktiv 20</w:t>
      </w:r>
      <w:r w:rsidRPr="00D7365A">
        <w:rPr>
          <w:spacing w:val="-4"/>
        </w:rPr>
        <w:t>04/109/EG av den 15 december 2004 om harmonisering av insyns</w:t>
      </w:r>
      <w:r w:rsidRPr="00D7365A">
        <w:rPr>
          <w:spacing w:val="-4"/>
        </w:rPr>
        <w:softHyphen/>
      </w:r>
      <w:r w:rsidRPr="00625611">
        <w:rPr>
          <w:spacing w:val="-4"/>
        </w:rPr>
        <w:t>kraven angående upplysningar om emittenter vars värdepapper är upp</w:t>
      </w:r>
      <w:r w:rsidRPr="00625611">
        <w:rPr>
          <w:spacing w:val="-4"/>
        </w:rPr>
        <w:softHyphen/>
        <w:t>tagna</w:t>
      </w:r>
      <w:r w:rsidRPr="00ED2BB3">
        <w:t xml:space="preserve"> till handel på en reglerad marknad och om ändring av direktiv 2001/34/EG, i lydelsen enligt Europaparlamentets och rådets direk</w:t>
      </w:r>
      <w:r>
        <w:softHyphen/>
      </w:r>
      <w:r w:rsidRPr="00ED2BB3">
        <w:t>tiv 2013/50/EU.</w:t>
      </w:r>
    </w:p>
    <w:p w14:paraId="0FC3C15C" w14:textId="77777777" w:rsidR="00224569" w:rsidRDefault="00B659D8" w:rsidP="00224569">
      <w:pPr>
        <w:pStyle w:val="Brdtext"/>
        <w:spacing w:before="270"/>
        <w:jc w:val="center"/>
      </w:pPr>
      <w:r>
        <w:t>4 b §</w:t>
      </w:r>
      <w:r>
        <w:rPr>
          <w:rStyle w:val="Fotnotsreferens"/>
        </w:rPr>
        <w:footnoteReference w:id="155"/>
      </w:r>
    </w:p>
    <w:p w14:paraId="63DDA8CE" w14:textId="77777777" w:rsidR="00224569" w:rsidRDefault="00B659D8" w:rsidP="00224569">
      <w:pPr>
        <w:pStyle w:val="Brdtextmedindrag"/>
      </w:pPr>
      <w:r>
        <w:t xml:space="preserve">I denna lag betyder </w:t>
      </w:r>
    </w:p>
    <w:p w14:paraId="49A1E47E" w14:textId="77777777" w:rsidR="00224569" w:rsidRDefault="00B659D8" w:rsidP="00224569">
      <w:pPr>
        <w:pStyle w:val="Brdtextmedindrag"/>
      </w:pPr>
      <w:r w:rsidRPr="00BB7A46">
        <w:rPr>
          <w:i/>
        </w:rPr>
        <w:t>anknutet ombud</w:t>
      </w:r>
      <w:r w:rsidRPr="00EC0AF1">
        <w:t>: en fysisk eller juridisk person som har träffat avtal med ett svenskt värdepappersinstitut eller ett utländskt värde</w:t>
      </w:r>
      <w:r>
        <w:softHyphen/>
      </w:r>
      <w:r w:rsidRPr="00EC0AF1">
        <w:t xml:space="preserve">pappersföretag som hör hemma inom EES om att för bara detta instituts eller företags räkning </w:t>
      </w:r>
    </w:p>
    <w:p w14:paraId="62C780B3" w14:textId="77777777" w:rsidR="00224569" w:rsidRDefault="00B659D8" w:rsidP="00224569">
      <w:pPr>
        <w:pStyle w:val="Brdtextmedindrag"/>
      </w:pPr>
      <w:r w:rsidRPr="00EC0AF1">
        <w:t>1.</w:t>
      </w:r>
      <w:r>
        <w:t> </w:t>
      </w:r>
      <w:r w:rsidRPr="00EC0AF1">
        <w:t xml:space="preserve">marknadsföra investerings- eller sidotjänster, </w:t>
      </w:r>
    </w:p>
    <w:p w14:paraId="1AA14572" w14:textId="77777777" w:rsidR="00224569" w:rsidRDefault="00B659D8" w:rsidP="00224569">
      <w:pPr>
        <w:pStyle w:val="Brdtextmedindrag"/>
      </w:pPr>
      <w:r w:rsidRPr="00EC0AF1">
        <w:t>2.</w:t>
      </w:r>
      <w:r>
        <w:t> </w:t>
      </w:r>
      <w:r w:rsidRPr="00EC0AF1">
        <w:t xml:space="preserve">ta emot eller vidarebefordra instruktioner eller order avseende investeringstjänster eller finansiella instrument, </w:t>
      </w:r>
    </w:p>
    <w:p w14:paraId="37F1E7E7" w14:textId="77777777" w:rsidR="00224569" w:rsidRDefault="00B659D8" w:rsidP="00224569">
      <w:pPr>
        <w:pStyle w:val="Brdtextmedindrag"/>
      </w:pPr>
      <w:r w:rsidRPr="00EC0AF1">
        <w:lastRenderedPageBreak/>
        <w:t>3.</w:t>
      </w:r>
      <w:r>
        <w:t> </w:t>
      </w:r>
      <w:r w:rsidRPr="00EC0AF1">
        <w:t xml:space="preserve">placera finansiella instrument, eller </w:t>
      </w:r>
    </w:p>
    <w:p w14:paraId="565A5951" w14:textId="77777777" w:rsidR="00224569" w:rsidRDefault="00B659D8" w:rsidP="00224569">
      <w:pPr>
        <w:pStyle w:val="Brdtextmedindrag"/>
      </w:pPr>
      <w:r w:rsidRPr="00EC0AF1">
        <w:t>4.</w:t>
      </w:r>
      <w:r>
        <w:t> </w:t>
      </w:r>
      <w:r w:rsidRPr="00EC0AF1">
        <w:t>tillhandahålla investeringsrådgivning avseende dessa instru</w:t>
      </w:r>
      <w:r>
        <w:softHyphen/>
      </w:r>
      <w:r w:rsidRPr="00EC0AF1">
        <w:t>ment eller tjänster,</w:t>
      </w:r>
    </w:p>
    <w:p w14:paraId="63214E71" w14:textId="77777777" w:rsidR="00224569" w:rsidRDefault="00B659D8" w:rsidP="00224569">
      <w:pPr>
        <w:pStyle w:val="Brdtextmedindrag"/>
      </w:pPr>
      <w:r w:rsidRPr="00BB7A46">
        <w:rPr>
          <w:i/>
        </w:rPr>
        <w:t>behörig myndighet</w:t>
      </w:r>
      <w:r w:rsidRPr="005773FA">
        <w:t>: i Sverige Finansinspektionen och i särskilt an</w:t>
      </w:r>
      <w:r>
        <w:softHyphen/>
      </w:r>
      <w:r w:rsidRPr="005773FA">
        <w:t>givna fall Bolagsverket och i övrigt en utländsk myndighet som har behörighet att utöva tillsyn över utländska värdepappersföretag och företag som driver en reglerad marknad eller annan motsvarande marknad eller som har behörighet att utöva tillsyn över emittenter vars överlåtbara värde</w:t>
      </w:r>
      <w:r>
        <w:softHyphen/>
      </w:r>
      <w:r w:rsidRPr="005773FA">
        <w:t>papper är upptagna till handel på en reglerad marknad,</w:t>
      </w:r>
    </w:p>
    <w:p w14:paraId="0FCB32F9" w14:textId="77777777" w:rsidR="00224569" w:rsidRDefault="00B659D8" w:rsidP="00224569">
      <w:pPr>
        <w:pStyle w:val="Brdtextmedindrag"/>
      </w:pPr>
      <w:r w:rsidRPr="00BB7A46">
        <w:rPr>
          <w:i/>
        </w:rPr>
        <w:t>börs</w:t>
      </w:r>
      <w:r w:rsidRPr="005773FA">
        <w:t>: ett svenskt aktiebolag eller en svensk ekonomisk förening som har fått tillstånd enligt denna lag att driva en eller flera reglerade marknader,</w:t>
      </w:r>
    </w:p>
    <w:p w14:paraId="016F3FD8" w14:textId="77777777" w:rsidR="00224569" w:rsidRDefault="00B659D8" w:rsidP="00224569">
      <w:pPr>
        <w:pStyle w:val="Brdtextmedindrag"/>
      </w:pPr>
      <w:r w:rsidRPr="00BB7A46">
        <w:rPr>
          <w:i/>
        </w:rPr>
        <w:t>clearingdeltagare</w:t>
      </w:r>
      <w:r w:rsidRPr="005773FA">
        <w:t>: den som får delta i clearingverksamheten hos en clearingorganisation,</w:t>
      </w:r>
    </w:p>
    <w:p w14:paraId="23F0FC97" w14:textId="77777777" w:rsidR="00224569" w:rsidRDefault="00B659D8" w:rsidP="00224569">
      <w:pPr>
        <w:pStyle w:val="Brdtextmedindrag"/>
      </w:pPr>
      <w:r w:rsidRPr="00E57846">
        <w:rPr>
          <w:i/>
          <w:spacing w:val="-4"/>
        </w:rPr>
        <w:t>clearingorganisation</w:t>
      </w:r>
      <w:r w:rsidRPr="00E57846">
        <w:rPr>
          <w:spacing w:val="-4"/>
        </w:rPr>
        <w:t>: ett företag som har fått tillstånd enligt 19 kap.</w:t>
      </w:r>
      <w:r w:rsidRPr="005773FA">
        <w:t xml:space="preserve"> eller Europaparlamentets och rådets förordning (EU) nr</w:t>
      </w:r>
      <w:r>
        <w:t> </w:t>
      </w:r>
      <w:r w:rsidRPr="005773FA">
        <w:t>648/2012,</w:t>
      </w:r>
    </w:p>
    <w:p w14:paraId="6F16EC65" w14:textId="77777777" w:rsidR="00224569" w:rsidRDefault="00B659D8" w:rsidP="00224569">
      <w:pPr>
        <w:pStyle w:val="Brdtextmedindrag"/>
      </w:pPr>
      <w:r w:rsidRPr="00BB7A46">
        <w:rPr>
          <w:i/>
        </w:rPr>
        <w:t>emittent</w:t>
      </w:r>
      <w:r w:rsidRPr="005773FA">
        <w:t>: i fråga om aktier aktiebolaget och i fråga om annat finansiellt instrument utgivaren eller utfärdaren av instrumentet,</w:t>
      </w:r>
    </w:p>
    <w:p w14:paraId="5D77C53B" w14:textId="77777777" w:rsidR="00224569" w:rsidRDefault="00B659D8" w:rsidP="00224569">
      <w:pPr>
        <w:pStyle w:val="Brdtextmedindrag"/>
      </w:pPr>
      <w:r w:rsidRPr="00BB7A46">
        <w:rPr>
          <w:i/>
        </w:rPr>
        <w:t>godkänd rapporteringsmekanism (ARM-leverantör)</w:t>
      </w:r>
      <w:r w:rsidRPr="005773FA">
        <w:t>: en fysisk eller juridisk person som har tillstånd att för värdepappersinstituts räk</w:t>
      </w:r>
      <w:r>
        <w:softHyphen/>
      </w:r>
      <w:r w:rsidRPr="005773FA">
        <w:t>ning rapportera uppgifter om transaktioner till behöriga myn</w:t>
      </w:r>
      <w:r>
        <w:softHyphen/>
      </w:r>
      <w:r w:rsidRPr="005773FA">
        <w:t>dig</w:t>
      </w:r>
      <w:r>
        <w:softHyphen/>
      </w:r>
      <w:r w:rsidRPr="005773FA">
        <w:t>heter eller Europeiska värdepappers- och marknadsmyndigheten,</w:t>
      </w:r>
    </w:p>
    <w:p w14:paraId="56D64545" w14:textId="77777777" w:rsidR="00224569" w:rsidRDefault="00B659D8" w:rsidP="00224569">
      <w:pPr>
        <w:pStyle w:val="Brdtextmedindrag"/>
      </w:pPr>
      <w:r w:rsidRPr="00E57846">
        <w:rPr>
          <w:i/>
          <w:spacing w:val="-4"/>
        </w:rPr>
        <w:t>godkänt publiceringsarrangemang (APA-leverantör)</w:t>
      </w:r>
      <w:r w:rsidRPr="00E57846">
        <w:rPr>
          <w:spacing w:val="-4"/>
        </w:rPr>
        <w:t>: en fysisk eller</w:t>
      </w:r>
      <w:r w:rsidRPr="005773FA">
        <w:t xml:space="preserve"> juridisk person som har tillstånd att för värdepappersinstituts räk</w:t>
      </w:r>
      <w:r>
        <w:softHyphen/>
      </w:r>
      <w:r w:rsidRPr="00E57846">
        <w:rPr>
          <w:spacing w:val="-4"/>
        </w:rPr>
        <w:t>ning publicera rapporter om värdepappershandeln enligt artiklarna 20</w:t>
      </w:r>
      <w:r w:rsidRPr="005773FA">
        <w:t xml:space="preserve"> och 21 i förordningen om marknader för finansiella instrument,</w:t>
      </w:r>
    </w:p>
    <w:p w14:paraId="752C43ED" w14:textId="77777777" w:rsidR="00224569" w:rsidRDefault="00B659D8" w:rsidP="00224569">
      <w:pPr>
        <w:pStyle w:val="Brdtextmedindrag"/>
      </w:pPr>
      <w:bookmarkStart w:id="504" w:name="_Hlk27552347"/>
      <w:r w:rsidRPr="002B341F">
        <w:rPr>
          <w:i/>
          <w:spacing w:val="-4"/>
        </w:rPr>
        <w:t>handelsplats</w:t>
      </w:r>
      <w:r w:rsidRPr="002B341F">
        <w:rPr>
          <w:spacing w:val="-4"/>
        </w:rPr>
        <w:t xml:space="preserve">: en reglerad marknad, en multilateral handelsplattform </w:t>
      </w:r>
      <w:r>
        <w:rPr>
          <w:spacing w:val="-4"/>
        </w:rPr>
        <w:br/>
      </w:r>
      <w:r w:rsidRPr="002B341F">
        <w:rPr>
          <w:spacing w:val="-4"/>
        </w:rPr>
        <w:t>(MTF-plattform) eller en organiserad handelsplattform (OTF-platt</w:t>
      </w:r>
      <w:r>
        <w:rPr>
          <w:spacing w:val="-4"/>
        </w:rPr>
        <w:softHyphen/>
      </w:r>
      <w:r w:rsidRPr="002B341F">
        <w:rPr>
          <w:spacing w:val="-4"/>
        </w:rPr>
        <w:t>form</w:t>
      </w:r>
      <w:r w:rsidRPr="005773FA">
        <w:t>),</w:t>
      </w:r>
    </w:p>
    <w:p w14:paraId="3E36CF76" w14:textId="77777777" w:rsidR="00224569" w:rsidRPr="000E536E" w:rsidRDefault="00B659D8" w:rsidP="00224569">
      <w:pPr>
        <w:pStyle w:val="Brdtextmedindrag"/>
      </w:pPr>
      <w:r w:rsidRPr="00BB7A46">
        <w:rPr>
          <w:i/>
        </w:rPr>
        <w:t>handelsplattform</w:t>
      </w:r>
      <w:r w:rsidRPr="005773FA">
        <w:t>: en MTF-plattform eller en OTF-plattform,</w:t>
      </w:r>
    </w:p>
    <w:p w14:paraId="57C1BF27" w14:textId="77777777" w:rsidR="00224569" w:rsidRPr="000E536E" w:rsidRDefault="00B659D8" w:rsidP="00224569">
      <w:pPr>
        <w:pStyle w:val="Brdtextmedindrag"/>
      </w:pPr>
      <w:r w:rsidRPr="00862B3E">
        <w:rPr>
          <w:i/>
        </w:rPr>
        <w:t>kreditinstitut</w:t>
      </w:r>
      <w:r w:rsidRPr="00862B3E">
        <w:t>:</w:t>
      </w:r>
      <w:r w:rsidRPr="007C55FB">
        <w:t xml:space="preserve"> en bank, ett kredit</w:t>
      </w:r>
      <w:r w:rsidRPr="008A229A">
        <w:softHyphen/>
        <w:t>marknadsföretag eller ett utländskt bank- eller kreditföre</w:t>
      </w:r>
      <w:r w:rsidRPr="007C55FB">
        <w:softHyphen/>
        <w:t xml:space="preserve">tag som driver bank- eller </w:t>
      </w:r>
      <w:r w:rsidRPr="007C55FB">
        <w:rPr>
          <w:spacing w:val="-4"/>
        </w:rPr>
        <w:t>finan</w:t>
      </w:r>
      <w:r w:rsidRPr="007C55FB">
        <w:rPr>
          <w:spacing w:val="-4"/>
        </w:rPr>
        <w:softHyphen/>
        <w:t>sieringsrörelse från filial i Sverige,</w:t>
      </w:r>
    </w:p>
    <w:p w14:paraId="3ECF1A7A" w14:textId="77777777" w:rsidR="00224569" w:rsidRDefault="00B659D8" w:rsidP="00224569">
      <w:pPr>
        <w:pStyle w:val="Brdtextmedindrag"/>
      </w:pPr>
      <w:bookmarkStart w:id="505" w:name="_Hlk27552477"/>
      <w:bookmarkEnd w:id="504"/>
      <w:r w:rsidRPr="00BB7A46">
        <w:rPr>
          <w:i/>
        </w:rPr>
        <w:t>leverantör av datarapporteringstjänster</w:t>
      </w:r>
      <w:r w:rsidRPr="001E47D2">
        <w:t>: en godkänd rapporterings</w:t>
      </w:r>
      <w:r>
        <w:softHyphen/>
      </w:r>
      <w:r w:rsidRPr="001E47D2">
        <w:t>mekanism (ARM-leverantör), ett godkänt publiceringsarrangemang (APA-levera</w:t>
      </w:r>
      <w:r>
        <w:t>n</w:t>
      </w:r>
      <w:r w:rsidRPr="00CE7701">
        <w:t>tör) eller en tillhandahållare av konsoliderad handels</w:t>
      </w:r>
      <w:r>
        <w:softHyphen/>
      </w:r>
      <w:r w:rsidRPr="00CE7701">
        <w:t>information (CTP-leverantör),</w:t>
      </w:r>
    </w:p>
    <w:tbl>
      <w:tblPr>
        <w:tblW w:w="5000" w:type="pct"/>
        <w:tblCellMar>
          <w:left w:w="125" w:type="dxa"/>
          <w:right w:w="125" w:type="dxa"/>
        </w:tblCellMar>
        <w:tblLook w:val="0600" w:firstRow="0" w:lastRow="0" w:firstColumn="0" w:lastColumn="0" w:noHBand="1" w:noVBand="1"/>
      </w:tblPr>
      <w:tblGrid>
        <w:gridCol w:w="2948"/>
        <w:gridCol w:w="2949"/>
      </w:tblGrid>
      <w:tr w:rsidR="00224569" w14:paraId="320B1371" w14:textId="77777777" w:rsidTr="00224569">
        <w:tc>
          <w:tcPr>
            <w:tcW w:w="2500" w:type="pct"/>
            <w:shd w:val="clear" w:color="auto" w:fill="auto"/>
            <w:tcMar>
              <w:left w:w="0" w:type="dxa"/>
            </w:tcMar>
          </w:tcPr>
          <w:p w14:paraId="2A3795F6" w14:textId="77777777" w:rsidR="00224569" w:rsidRDefault="00224569" w:rsidP="00224569">
            <w:pPr>
              <w:pStyle w:val="Brdtextmedindrag"/>
            </w:pPr>
          </w:p>
        </w:tc>
        <w:tc>
          <w:tcPr>
            <w:tcW w:w="2500" w:type="pct"/>
            <w:shd w:val="clear" w:color="auto" w:fill="auto"/>
            <w:tcMar>
              <w:right w:w="0" w:type="dxa"/>
            </w:tcMar>
          </w:tcPr>
          <w:p w14:paraId="3180B777" w14:textId="77777777" w:rsidR="00224569" w:rsidRDefault="00B659D8" w:rsidP="00224569">
            <w:pPr>
              <w:pStyle w:val="Brdtextmedindrag"/>
            </w:pPr>
            <w:bookmarkStart w:id="506" w:name="_Hlk58327762"/>
            <w:r w:rsidRPr="00CA3954">
              <w:rPr>
                <w:i/>
                <w:u w:val="single"/>
              </w:rPr>
              <w:t xml:space="preserve">litet och </w:t>
            </w:r>
            <w:r>
              <w:rPr>
                <w:i/>
                <w:u w:val="single"/>
              </w:rPr>
              <w:t>icke-</w:t>
            </w:r>
            <w:r w:rsidRPr="00CA3954">
              <w:rPr>
                <w:i/>
                <w:u w:val="single"/>
              </w:rPr>
              <w:t>sammanlänkat värde</w:t>
            </w:r>
            <w:r>
              <w:rPr>
                <w:i/>
                <w:u w:val="single"/>
              </w:rPr>
              <w:softHyphen/>
            </w:r>
            <w:r w:rsidRPr="00CA3954">
              <w:rPr>
                <w:i/>
                <w:u w:val="single"/>
              </w:rPr>
              <w:t>pappersbolag</w:t>
            </w:r>
            <w:r w:rsidRPr="004F0AA9">
              <w:rPr>
                <w:i/>
              </w:rPr>
              <w:t>: ett värde</w:t>
            </w:r>
            <w:r>
              <w:rPr>
                <w:i/>
              </w:rPr>
              <w:softHyphen/>
            </w:r>
            <w:r w:rsidRPr="004F0AA9">
              <w:rPr>
                <w:i/>
              </w:rPr>
              <w:t>pap</w:t>
            </w:r>
            <w:r>
              <w:rPr>
                <w:i/>
              </w:rPr>
              <w:softHyphen/>
            </w:r>
            <w:r w:rsidRPr="004F0AA9">
              <w:rPr>
                <w:i/>
              </w:rPr>
              <w:t>pers</w:t>
            </w:r>
            <w:r>
              <w:rPr>
                <w:i/>
              </w:rPr>
              <w:softHyphen/>
            </w:r>
            <w:r w:rsidRPr="004F0AA9">
              <w:rPr>
                <w:i/>
              </w:rPr>
              <w:t>bolag som anses vara ett litet och icke-sammanlänkat värde</w:t>
            </w:r>
            <w:r>
              <w:rPr>
                <w:i/>
              </w:rPr>
              <w:softHyphen/>
            </w:r>
            <w:r w:rsidRPr="004F0AA9">
              <w:rPr>
                <w:i/>
              </w:rPr>
              <w:t>pap</w:t>
            </w:r>
            <w:r>
              <w:rPr>
                <w:i/>
              </w:rPr>
              <w:softHyphen/>
            </w:r>
            <w:r w:rsidRPr="004F0AA9">
              <w:rPr>
                <w:i/>
              </w:rPr>
              <w:t>pers</w:t>
            </w:r>
            <w:r>
              <w:rPr>
                <w:i/>
              </w:rPr>
              <w:softHyphen/>
            </w:r>
            <w:r w:rsidRPr="004F0AA9">
              <w:rPr>
                <w:i/>
              </w:rPr>
              <w:t>företag enligt artikel 12.1 i värdepappersbolags</w:t>
            </w:r>
            <w:r>
              <w:rPr>
                <w:i/>
              </w:rPr>
              <w:softHyphen/>
            </w:r>
            <w:r w:rsidRPr="004F0AA9">
              <w:rPr>
                <w:i/>
              </w:rPr>
              <w:t>för</w:t>
            </w:r>
            <w:r>
              <w:rPr>
                <w:i/>
              </w:rPr>
              <w:softHyphen/>
            </w:r>
            <w:r w:rsidRPr="004F0AA9">
              <w:rPr>
                <w:i/>
              </w:rPr>
              <w:t>ordningen</w:t>
            </w:r>
            <w:bookmarkEnd w:id="506"/>
            <w:r>
              <w:rPr>
                <w:i/>
              </w:rPr>
              <w:t>,</w:t>
            </w:r>
          </w:p>
        </w:tc>
      </w:tr>
    </w:tbl>
    <w:p w14:paraId="6DF5AD44" w14:textId="77777777" w:rsidR="00224569" w:rsidRDefault="00B659D8" w:rsidP="00224569">
      <w:pPr>
        <w:pStyle w:val="Brdtextmedindrag"/>
      </w:pPr>
      <w:r w:rsidRPr="00BB7A46">
        <w:rPr>
          <w:i/>
        </w:rPr>
        <w:t>marknadsgarant</w:t>
      </w:r>
      <w:r w:rsidRPr="00CE7701">
        <w:t>: en person som på fortlöpande basis åtagit sig att på finansiella marknader handla för egen räkning genom att köpa och sälja finansiella instrument med utnyttjande av egna tillgångar till priser som fastställts av denne,</w:t>
      </w:r>
    </w:p>
    <w:p w14:paraId="0504F408" w14:textId="77777777" w:rsidR="00224569" w:rsidRDefault="00B659D8" w:rsidP="00224569">
      <w:pPr>
        <w:pStyle w:val="Brdtextmedindrag"/>
      </w:pPr>
      <w:r w:rsidRPr="002B341F">
        <w:rPr>
          <w:i/>
          <w:spacing w:val="-4"/>
        </w:rPr>
        <w:t>marknadsoperatör</w:t>
      </w:r>
      <w:r w:rsidRPr="002B341F">
        <w:rPr>
          <w:spacing w:val="-4"/>
        </w:rPr>
        <w:t>: en börs eller en eller flera juridiska personer i ett annat land inom EES som driver en eller flera reglerade marknader</w:t>
      </w:r>
      <w:r w:rsidRPr="00CE7701">
        <w:t>,</w:t>
      </w:r>
    </w:p>
    <w:p w14:paraId="2A1280CB" w14:textId="77777777" w:rsidR="00224569" w:rsidRDefault="00B659D8" w:rsidP="00224569">
      <w:pPr>
        <w:pStyle w:val="Brdtextmedindrag"/>
      </w:pPr>
      <w:r w:rsidRPr="00BB7A46">
        <w:rPr>
          <w:i/>
        </w:rPr>
        <w:t>MTF-plattform</w:t>
      </w:r>
      <w:r w:rsidRPr="00E013FE">
        <w:t>: ett multilateralt system inom EES som samman</w:t>
      </w:r>
      <w:r>
        <w:softHyphen/>
      </w:r>
      <w:r w:rsidRPr="00E013FE">
        <w:t>för flera tredjeparters köp- och säljintressen i finansiella instrument – inom systemet och i enlighet med icke skönsmässiga regler – så att det leder till ett kontrakt,</w:t>
      </w:r>
    </w:p>
    <w:p w14:paraId="22E3B3D4" w14:textId="77777777" w:rsidR="00224569" w:rsidRDefault="00B659D8" w:rsidP="00224569">
      <w:pPr>
        <w:pStyle w:val="Brdtextmedindrag"/>
      </w:pPr>
      <w:r w:rsidRPr="00BB7A46">
        <w:rPr>
          <w:i/>
        </w:rPr>
        <w:lastRenderedPageBreak/>
        <w:t>OTF-plattform</w:t>
      </w:r>
      <w:r w:rsidRPr="00E013FE">
        <w:t xml:space="preserve">: ett multilateralt system inom EES som inte är en reglerad marknad eller en MTF-plattform, och inom vilket flera </w:t>
      </w:r>
      <w:r w:rsidRPr="00952734">
        <w:rPr>
          <w:spacing w:val="-3"/>
        </w:rPr>
        <w:t>tredje</w:t>
      </w:r>
      <w:r>
        <w:rPr>
          <w:spacing w:val="-3"/>
        </w:rPr>
        <w:softHyphen/>
      </w:r>
      <w:r w:rsidRPr="00952734">
        <w:rPr>
          <w:spacing w:val="-3"/>
        </w:rPr>
        <w:t>parters köp- och säljintressen i obligationer, strukturerade finan</w:t>
      </w:r>
      <w:r w:rsidRPr="00952734">
        <w:rPr>
          <w:spacing w:val="-3"/>
        </w:rPr>
        <w:softHyphen/>
      </w:r>
      <w:r w:rsidRPr="00952734">
        <w:rPr>
          <w:spacing w:val="-4"/>
        </w:rPr>
        <w:t>siella produkter, utsläppsrätter eller derivat kan interagera inom syste</w:t>
      </w:r>
      <w:r w:rsidRPr="00952734">
        <w:rPr>
          <w:spacing w:val="-4"/>
        </w:rPr>
        <w:softHyphen/>
        <w:t>met</w:t>
      </w:r>
      <w:r w:rsidRPr="00E013FE">
        <w:t xml:space="preserve"> så att det leder till ett kontrakt,</w:t>
      </w:r>
    </w:p>
    <w:p w14:paraId="14769BD1" w14:textId="77777777" w:rsidR="00224569" w:rsidRDefault="00B659D8" w:rsidP="00224569">
      <w:pPr>
        <w:pStyle w:val="Brdtextmedindrag"/>
      </w:pPr>
      <w:bookmarkStart w:id="507" w:name="_Hlk27552569"/>
      <w:bookmarkEnd w:id="505"/>
      <w:r w:rsidRPr="00BB7A46">
        <w:rPr>
          <w:i/>
        </w:rPr>
        <w:t>professionell kund</w:t>
      </w:r>
      <w:r w:rsidRPr="00E013FE">
        <w:t>: en sådan kund som avses i 9</w:t>
      </w:r>
      <w:r>
        <w:t> </w:t>
      </w:r>
      <w:r w:rsidRPr="00E013FE">
        <w:t>kap. 4 eller 5</w:t>
      </w:r>
      <w:r>
        <w:t> §</w:t>
      </w:r>
      <w:r w:rsidRPr="00E013FE">
        <w:t>,</w:t>
      </w:r>
    </w:p>
    <w:p w14:paraId="25446590" w14:textId="77777777" w:rsidR="00224569" w:rsidRDefault="00B659D8" w:rsidP="00224569">
      <w:pPr>
        <w:pStyle w:val="Brdtextmedindrag"/>
      </w:pPr>
      <w:r w:rsidRPr="00BB7A46">
        <w:rPr>
          <w:i/>
        </w:rPr>
        <w:t>reglerad marknad</w:t>
      </w:r>
      <w:r w:rsidRPr="00E013FE">
        <w:t>: ett multilateralt system inom EES som sam</w:t>
      </w:r>
      <w:r>
        <w:softHyphen/>
      </w:r>
      <w:r w:rsidRPr="00E013FE">
        <w:t xml:space="preserve">manför eller möjliggör sammanförande av ett flertal köp- och </w:t>
      </w:r>
      <w:r w:rsidRPr="00E57846">
        <w:rPr>
          <w:spacing w:val="-2"/>
        </w:rPr>
        <w:t>sälj</w:t>
      </w:r>
      <w:r>
        <w:rPr>
          <w:spacing w:val="-2"/>
        </w:rPr>
        <w:softHyphen/>
      </w:r>
      <w:r w:rsidRPr="00E57846">
        <w:rPr>
          <w:spacing w:val="-2"/>
        </w:rPr>
        <w:t>intressen i finansiella instrument från tredjepart – regelmässigt, inom</w:t>
      </w:r>
      <w:r w:rsidRPr="00E013FE">
        <w:t xml:space="preserve"> </w:t>
      </w:r>
      <w:r w:rsidRPr="002B341F">
        <w:rPr>
          <w:spacing w:val="-2"/>
        </w:rPr>
        <w:t>systemet och i enlighet med icke skönsmässiga regler – så att det leder</w:t>
      </w:r>
      <w:r w:rsidRPr="00E013FE">
        <w:t xml:space="preserve"> till ett kontrakt,</w:t>
      </w:r>
    </w:p>
    <w:p w14:paraId="4BF90779" w14:textId="77777777" w:rsidR="00224569" w:rsidRDefault="00B659D8" w:rsidP="00224569">
      <w:pPr>
        <w:pStyle w:val="Brdtextmedindrag"/>
      </w:pPr>
      <w:r w:rsidRPr="00BB7A46">
        <w:rPr>
          <w:i/>
        </w:rPr>
        <w:t>statlig emittent</w:t>
      </w:r>
      <w:r w:rsidRPr="00E013FE">
        <w:t>: någon av följande som emitterar skuldinstrument:</w:t>
      </w:r>
    </w:p>
    <w:p w14:paraId="2BA095B5" w14:textId="77777777" w:rsidR="00224569" w:rsidRDefault="00B659D8" w:rsidP="00224569">
      <w:pPr>
        <w:pStyle w:val="Brdtextmedindrag"/>
      </w:pPr>
      <w:r w:rsidRPr="00E013FE">
        <w:t>1.</w:t>
      </w:r>
      <w:r>
        <w:t> </w:t>
      </w:r>
      <w:r w:rsidRPr="00E013FE">
        <w:t xml:space="preserve">Europeiska unionen, </w:t>
      </w:r>
    </w:p>
    <w:p w14:paraId="4A9C180C" w14:textId="77777777" w:rsidR="00224569" w:rsidRDefault="00B659D8" w:rsidP="00224569">
      <w:pPr>
        <w:pStyle w:val="Brdtextmedindrag"/>
      </w:pPr>
      <w:r w:rsidRPr="00E013FE">
        <w:t>2.</w:t>
      </w:r>
      <w:r>
        <w:t> </w:t>
      </w:r>
      <w:r w:rsidRPr="00E013FE">
        <w:t>en stat inom EES, inbegripet förvaltningar, organ eller en sär</w:t>
      </w:r>
      <w:r>
        <w:softHyphen/>
      </w:r>
      <w:r w:rsidRPr="00E013FE">
        <w:t xml:space="preserve">skild funktion i staten, </w:t>
      </w:r>
    </w:p>
    <w:p w14:paraId="61534F49" w14:textId="77777777" w:rsidR="00224569" w:rsidRDefault="00B659D8" w:rsidP="00224569">
      <w:pPr>
        <w:pStyle w:val="Brdtextmedindrag"/>
      </w:pPr>
      <w:r w:rsidRPr="00E013FE">
        <w:t>3.</w:t>
      </w:r>
      <w:r>
        <w:t> </w:t>
      </w:r>
      <w:r w:rsidRPr="00E013FE">
        <w:t>när det gäller en federal stat inom EES, en delstat i fede</w:t>
      </w:r>
      <w:r>
        <w:softHyphen/>
      </w:r>
      <w:r w:rsidRPr="00E013FE">
        <w:t>ra</w:t>
      </w:r>
      <w:r>
        <w:softHyphen/>
      </w:r>
      <w:r w:rsidRPr="00E013FE">
        <w:t xml:space="preserve">tionen, </w:t>
      </w:r>
    </w:p>
    <w:p w14:paraId="541595EF" w14:textId="77777777" w:rsidR="00224569" w:rsidRDefault="00B659D8" w:rsidP="00224569">
      <w:pPr>
        <w:pStyle w:val="Brdtextmedindrag"/>
      </w:pPr>
      <w:r w:rsidRPr="00E013FE">
        <w:t>4.</w:t>
      </w:r>
      <w:r>
        <w:t> </w:t>
      </w:r>
      <w:r w:rsidRPr="00E013FE">
        <w:t xml:space="preserve">en särskild funktion för flera stater inom EES, </w:t>
      </w:r>
    </w:p>
    <w:p w14:paraId="5B25D9AC" w14:textId="77777777" w:rsidR="00224569" w:rsidRDefault="00B659D8" w:rsidP="00224569">
      <w:pPr>
        <w:pStyle w:val="Brdtextmedindrag"/>
      </w:pPr>
      <w:r w:rsidRPr="00E013FE">
        <w:t>5.</w:t>
      </w:r>
      <w:r>
        <w:t> </w:t>
      </w:r>
      <w:r w:rsidRPr="00E013FE">
        <w:t>en internationell finansinstitution som etablerats av minst två stater inom EES och vars mål är att ordna finansiering och till</w:t>
      </w:r>
      <w:r>
        <w:softHyphen/>
      </w:r>
      <w:r w:rsidRPr="00E013FE">
        <w:t xml:space="preserve">handahålla finansiellt bistånd till de stater som har eller riskerar att få allvarliga finansieringsproblem, och </w:t>
      </w:r>
    </w:p>
    <w:p w14:paraId="561C923F" w14:textId="77777777" w:rsidR="00224569" w:rsidRDefault="00B659D8" w:rsidP="00224569">
      <w:pPr>
        <w:pStyle w:val="Brdtextmedindrag"/>
      </w:pPr>
      <w:r w:rsidRPr="00E013FE">
        <w:t>6.</w:t>
      </w:r>
      <w:r>
        <w:t> </w:t>
      </w:r>
      <w:r w:rsidRPr="00E013FE">
        <w:t>Europeiska investeringsbanken,</w:t>
      </w:r>
    </w:p>
    <w:p w14:paraId="212350E8" w14:textId="77777777" w:rsidR="00224569" w:rsidRDefault="00B659D8" w:rsidP="00224569">
      <w:pPr>
        <w:pStyle w:val="Brdtextmedindrag"/>
      </w:pPr>
      <w:bookmarkStart w:id="508" w:name="_Hlk27552634"/>
      <w:bookmarkEnd w:id="507"/>
      <w:r w:rsidRPr="00952734">
        <w:rPr>
          <w:i/>
          <w:spacing w:val="-2"/>
        </w:rPr>
        <w:t>systematisk internhandlare</w:t>
      </w:r>
      <w:r w:rsidRPr="00952734">
        <w:rPr>
          <w:spacing w:val="-2"/>
        </w:rPr>
        <w:t>: ett värdepappersinstitut som i en orga</w:t>
      </w:r>
      <w:r w:rsidRPr="00952734">
        <w:rPr>
          <w:spacing w:val="-2"/>
        </w:rPr>
        <w:softHyphen/>
        <w:t>niserad</w:t>
      </w:r>
      <w:r w:rsidRPr="00E013FE">
        <w:t xml:space="preserve">, frekvent, systematisk och väsentlig omfattning handlar </w:t>
      </w:r>
      <w:r w:rsidRPr="00D7365A">
        <w:rPr>
          <w:spacing w:val="-4"/>
        </w:rPr>
        <w:t>för egen räkning när det utför kundorder utanför en reglerad marknad eller en handelsplattform utan att utnyttja ett multilateralt system</w:t>
      </w:r>
      <w:r w:rsidRPr="00B03509">
        <w:t>,</w:t>
      </w:r>
    </w:p>
    <w:p w14:paraId="62E39BD6" w14:textId="77777777" w:rsidR="00224569" w:rsidRDefault="00B659D8" w:rsidP="00224569">
      <w:pPr>
        <w:pStyle w:val="Brdtextmedindrag"/>
      </w:pPr>
      <w:r w:rsidRPr="00BB7A46">
        <w:rPr>
          <w:i/>
        </w:rPr>
        <w:t>tillhandahållare av konsoliderad handelsinformation (CTP-leve</w:t>
      </w:r>
      <w:r>
        <w:rPr>
          <w:i/>
        </w:rPr>
        <w:softHyphen/>
      </w:r>
      <w:r w:rsidRPr="00BB7A46">
        <w:rPr>
          <w:i/>
        </w:rPr>
        <w:t>rantör)</w:t>
      </w:r>
      <w:r w:rsidRPr="00E013FE">
        <w:t>: en fysisk eller juridisk person som har tillstånd för att samla in rapporter om handeln med de finansiella instrument som anges i artiklarna</w:t>
      </w:r>
      <w:r>
        <w:t> </w:t>
      </w:r>
      <w:r w:rsidRPr="00E013FE">
        <w:t>6, 7, 10, 12, 13, 20 och 21 i förordningen om marknader för finansiella instrument från handelsplatser och från en eller flera APA-leverantörer samt konsoli</w:t>
      </w:r>
      <w:r>
        <w:softHyphen/>
      </w:r>
      <w:r w:rsidRPr="00E013FE">
        <w:t>dera rapporterna till ett kontinuer</w:t>
      </w:r>
      <w:r>
        <w:softHyphen/>
      </w:r>
      <w:r w:rsidRPr="00E013FE">
        <w:t>ligt elektroniskt informationsflöde med uppgifter om priser och volymer per finansiellt instrument,</w:t>
      </w:r>
    </w:p>
    <w:bookmarkEnd w:id="508"/>
    <w:p w14:paraId="50DE4C7D" w14:textId="77777777" w:rsidR="00224569" w:rsidRPr="00850432" w:rsidRDefault="00B659D8" w:rsidP="00224569">
      <w:pPr>
        <w:pStyle w:val="Brdtextmedindrag"/>
      </w:pPr>
      <w:r w:rsidRPr="00BB7A46">
        <w:rPr>
          <w:i/>
        </w:rPr>
        <w:t>tillväxtmarknad för små och medelstora företag</w:t>
      </w:r>
      <w:r w:rsidRPr="00E013FE">
        <w:t>: en MTF-plattform som är registrerad som en tillväxtmarknad för små och medelstora företag hos Finansinspektionen enligt 11</w:t>
      </w:r>
      <w:r>
        <w:t> </w:t>
      </w:r>
      <w:r w:rsidRPr="00E013FE">
        <w:t>kap. 13–15</w:t>
      </w:r>
      <w:r>
        <w:t> §</w:t>
      </w:r>
      <w:r w:rsidRPr="00E013FE">
        <w:t>§ eller hos en behörig myndighet i ett annat land inom EES,</w:t>
      </w:r>
    </w:p>
    <w:p w14:paraId="7B2938E3" w14:textId="77777777" w:rsidR="00224569" w:rsidRDefault="00B659D8" w:rsidP="00224569">
      <w:pPr>
        <w:pStyle w:val="Brdtextmedindrag"/>
      </w:pPr>
      <w:r w:rsidRPr="00BB7A46">
        <w:rPr>
          <w:i/>
        </w:rPr>
        <w:t>utländskt kreditinstitut</w:t>
      </w:r>
      <w:r w:rsidRPr="00E013FE">
        <w:t>: ett kreditinstitut enligt 1</w:t>
      </w:r>
      <w:r>
        <w:t> </w:t>
      </w:r>
      <w:r w:rsidRPr="00E013FE">
        <w:t>kap. 5</w:t>
      </w:r>
      <w:r>
        <w:t> §</w:t>
      </w:r>
      <w:r w:rsidRPr="00E013FE">
        <w:t xml:space="preserve"> första stycket</w:t>
      </w:r>
      <w:r>
        <w:t> </w:t>
      </w:r>
      <w:r w:rsidRPr="00E013FE">
        <w:t>21 lagen</w:t>
      </w:r>
      <w:r>
        <w:t> </w:t>
      </w:r>
      <w:r w:rsidRPr="00E013FE">
        <w:t>(2004:297) om bank- och finansieringsrörelse,</w:t>
      </w:r>
    </w:p>
    <w:p w14:paraId="777868BA" w14:textId="77777777" w:rsidR="00224569" w:rsidRDefault="00B659D8" w:rsidP="00224569">
      <w:pPr>
        <w:pStyle w:val="Brdtextmedindrag"/>
      </w:pPr>
      <w:r w:rsidRPr="00BB7A46">
        <w:rPr>
          <w:i/>
        </w:rPr>
        <w:t>utländskt värdepappersföretag</w:t>
      </w:r>
      <w:r w:rsidRPr="00E013FE">
        <w:t>: ett utländskt företag som i hem</w:t>
      </w:r>
      <w:r>
        <w:softHyphen/>
      </w:r>
      <w:r w:rsidRPr="00E013FE">
        <w:t>landet har tillstånd att driva värdepappersrörelse,</w:t>
      </w:r>
    </w:p>
    <w:p w14:paraId="6156A8F8" w14:textId="77777777" w:rsidR="00224569" w:rsidRDefault="00B659D8" w:rsidP="00224569">
      <w:pPr>
        <w:pStyle w:val="Brdtextmedindrag"/>
      </w:pPr>
      <w:r w:rsidRPr="00B60124">
        <w:rPr>
          <w:i/>
          <w:iCs/>
        </w:rPr>
        <w:t>värdepappersbolag</w:t>
      </w:r>
      <w:r w:rsidRPr="00D071E7">
        <w:t>:</w:t>
      </w:r>
      <w:r>
        <w:rPr>
          <w:i/>
          <w:iCs/>
        </w:rPr>
        <w:t xml:space="preserve"> </w:t>
      </w:r>
      <w:r w:rsidRPr="00E013FE">
        <w:t xml:space="preserve">ett svenskt aktiebolag som har fått tillstånd </w:t>
      </w:r>
      <w:r w:rsidRPr="00952734">
        <w:rPr>
          <w:spacing w:val="-4"/>
        </w:rPr>
        <w:t>enligt denna lag att driva värde</w:t>
      </w:r>
      <w:r>
        <w:rPr>
          <w:spacing w:val="-4"/>
        </w:rPr>
        <w:softHyphen/>
      </w:r>
      <w:r w:rsidRPr="00952734">
        <w:rPr>
          <w:spacing w:val="-4"/>
        </w:rPr>
        <w:t xml:space="preserve">pappersrörelse och som inte är ett </w:t>
      </w:r>
      <w:r w:rsidRPr="00063065">
        <w:rPr>
          <w:spacing w:val="-4"/>
        </w:rPr>
        <w:t>bank</w:t>
      </w:r>
      <w:r w:rsidRPr="00063065">
        <w:rPr>
          <w:spacing w:val="-4"/>
        </w:rPr>
        <w:softHyphen/>
        <w:t>aktiebolag</w:t>
      </w:r>
      <w:r w:rsidRPr="00063065">
        <w:t xml:space="preserve"> eller ett kredit</w:t>
      </w:r>
      <w:r w:rsidRPr="00063065">
        <w:softHyphen/>
        <w:t>marknadsbolag</w:t>
      </w:r>
      <w:r w:rsidRPr="00E013FE">
        <w:t xml:space="preserve"> enligt lagen om bank- och finansierings</w:t>
      </w:r>
      <w:r>
        <w:softHyphen/>
      </w:r>
      <w:r w:rsidRPr="00E013FE">
        <w:t>rörelse</w:t>
      </w:r>
      <w:r>
        <w:t>,</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232E9F9B" w14:textId="77777777" w:rsidTr="00224569">
        <w:tc>
          <w:tcPr>
            <w:tcW w:w="2500" w:type="pct"/>
            <w:shd w:val="clear" w:color="auto" w:fill="auto"/>
            <w:tcMar>
              <w:left w:w="0" w:type="dxa"/>
            </w:tcMar>
          </w:tcPr>
          <w:p w14:paraId="549D269B" w14:textId="77777777" w:rsidR="00224569" w:rsidRDefault="00B659D8" w:rsidP="00224569">
            <w:pPr>
              <w:pStyle w:val="Brdtextmedindrag"/>
            </w:pPr>
            <w:bookmarkStart w:id="509" w:name="_Hlk27552749"/>
            <w:r w:rsidRPr="00D071E7">
              <w:rPr>
                <w:i/>
                <w:iCs/>
                <w:u w:val="single"/>
              </w:rPr>
              <w:t>värdepapperscentral</w:t>
            </w:r>
            <w:r w:rsidRPr="00E013FE">
              <w:t>: en värde</w:t>
            </w:r>
            <w:r>
              <w:softHyphen/>
            </w:r>
            <w:r w:rsidRPr="00E013FE">
              <w:t>papperscentral enligt definitionen i artikel</w:t>
            </w:r>
            <w:r>
              <w:t> </w:t>
            </w:r>
            <w:r w:rsidRPr="00E013FE">
              <w:t xml:space="preserve">2.1.1 i förordningen om värdepapperscentraler, </w:t>
            </w:r>
            <w:r w:rsidRPr="0040358B">
              <w:rPr>
                <w:i/>
                <w:iCs/>
              </w:rPr>
              <w:t>och</w:t>
            </w:r>
          </w:p>
        </w:tc>
        <w:tc>
          <w:tcPr>
            <w:tcW w:w="2500" w:type="pct"/>
            <w:shd w:val="clear" w:color="auto" w:fill="auto"/>
            <w:tcMar>
              <w:right w:w="0" w:type="dxa"/>
            </w:tcMar>
          </w:tcPr>
          <w:p w14:paraId="2BDEF375" w14:textId="77777777" w:rsidR="00224569" w:rsidRDefault="00B659D8" w:rsidP="00224569">
            <w:pPr>
              <w:pStyle w:val="Brdtextmedindrag"/>
            </w:pPr>
            <w:r w:rsidRPr="00D071E7">
              <w:rPr>
                <w:i/>
                <w:u w:val="single"/>
              </w:rPr>
              <w:t>värdepapperscentral</w:t>
            </w:r>
            <w:r w:rsidRPr="00E013FE">
              <w:t>: en värde</w:t>
            </w:r>
            <w:r>
              <w:softHyphen/>
            </w:r>
            <w:r w:rsidRPr="00E013FE">
              <w:t>papperscentral enligt definitionen i artikel</w:t>
            </w:r>
            <w:r>
              <w:t> </w:t>
            </w:r>
            <w:r w:rsidRPr="00E013FE">
              <w:t>2.1.1 i förordningen om värdepapperscentraler,</w:t>
            </w:r>
          </w:p>
        </w:tc>
      </w:tr>
      <w:tr w:rsidR="00224569" w14:paraId="012A8FF7" w14:textId="77777777" w:rsidTr="00224569">
        <w:tc>
          <w:tcPr>
            <w:tcW w:w="2500" w:type="pct"/>
            <w:shd w:val="clear" w:color="auto" w:fill="auto"/>
            <w:tcMar>
              <w:left w:w="0" w:type="dxa"/>
            </w:tcMar>
          </w:tcPr>
          <w:p w14:paraId="4EADB774" w14:textId="77777777" w:rsidR="00224569" w:rsidRPr="0040358B" w:rsidRDefault="00224569" w:rsidP="00224569">
            <w:pPr>
              <w:pStyle w:val="Brdtextmedindrag"/>
              <w:rPr>
                <w:i/>
                <w:iCs/>
                <w:u w:val="single"/>
              </w:rPr>
            </w:pPr>
          </w:p>
        </w:tc>
        <w:tc>
          <w:tcPr>
            <w:tcW w:w="2500" w:type="pct"/>
            <w:shd w:val="clear" w:color="auto" w:fill="auto"/>
            <w:tcMar>
              <w:right w:w="0" w:type="dxa"/>
            </w:tcMar>
          </w:tcPr>
          <w:p w14:paraId="7963B52E" w14:textId="77777777" w:rsidR="00224569" w:rsidRPr="0040358B" w:rsidRDefault="00B659D8" w:rsidP="00224569">
            <w:pPr>
              <w:pStyle w:val="Brdtextmedindrag"/>
              <w:rPr>
                <w:i/>
                <w:iCs/>
              </w:rPr>
            </w:pPr>
            <w:r>
              <w:rPr>
                <w:i/>
                <w:iCs/>
                <w:u w:val="single"/>
              </w:rPr>
              <w:t>värdepappersinriktat holding</w:t>
            </w:r>
            <w:r>
              <w:rPr>
                <w:i/>
                <w:iCs/>
                <w:u w:val="single"/>
              </w:rPr>
              <w:softHyphen/>
              <w:t>före</w:t>
            </w:r>
            <w:r>
              <w:rPr>
                <w:i/>
                <w:iCs/>
                <w:u w:val="single"/>
              </w:rPr>
              <w:softHyphen/>
              <w:t>tag</w:t>
            </w:r>
            <w:r w:rsidRPr="0040358B">
              <w:rPr>
                <w:i/>
                <w:iCs/>
              </w:rPr>
              <w:t>:</w:t>
            </w:r>
            <w:r>
              <w:rPr>
                <w:i/>
                <w:iCs/>
              </w:rPr>
              <w:t xml:space="preserve"> ett värdepappers</w:t>
            </w:r>
            <w:r>
              <w:rPr>
                <w:i/>
                <w:iCs/>
              </w:rPr>
              <w:softHyphen/>
              <w:t>in</w:t>
            </w:r>
            <w:r>
              <w:rPr>
                <w:i/>
                <w:iCs/>
              </w:rPr>
              <w:softHyphen/>
              <w:t xml:space="preserve">riktat holdingföretag enligt definitionen i </w:t>
            </w:r>
            <w:r>
              <w:rPr>
                <w:i/>
                <w:iCs/>
              </w:rPr>
              <w:lastRenderedPageBreak/>
              <w:t>artikel 4.1.23 i värdepappers</w:t>
            </w:r>
            <w:r>
              <w:rPr>
                <w:i/>
                <w:iCs/>
              </w:rPr>
              <w:softHyphen/>
              <w:t>bolagsför</w:t>
            </w:r>
            <w:r>
              <w:rPr>
                <w:i/>
                <w:iCs/>
              </w:rPr>
              <w:softHyphen/>
              <w:t>ord</w:t>
            </w:r>
            <w:r>
              <w:rPr>
                <w:i/>
                <w:iCs/>
              </w:rPr>
              <w:softHyphen/>
              <w:t>ningen, och</w:t>
            </w:r>
          </w:p>
        </w:tc>
      </w:tr>
    </w:tbl>
    <w:p w14:paraId="58E199B9" w14:textId="77777777" w:rsidR="00224569" w:rsidRDefault="00B659D8" w:rsidP="00224569">
      <w:pPr>
        <w:pStyle w:val="Brdtextmedindrag"/>
      </w:pPr>
      <w:r w:rsidRPr="00BB7A46">
        <w:rPr>
          <w:i/>
        </w:rPr>
        <w:lastRenderedPageBreak/>
        <w:t>värdepappersinstitut</w:t>
      </w:r>
      <w:r w:rsidRPr="00E013FE">
        <w:t>: ett värdepappersbolag, ett svenskt kredit</w:t>
      </w:r>
      <w:r>
        <w:softHyphen/>
      </w:r>
      <w:r w:rsidRPr="00E013FE">
        <w:t>institut som har fått tillstånd enligt denna lag att driva värdepappers</w:t>
      </w:r>
      <w:r>
        <w:softHyphen/>
      </w:r>
      <w:r w:rsidRPr="00E013FE">
        <w:t>rörelse eller ett utländskt företag som driver värdepappersrörelse från filial i Sverige eller genom att använda anknutna ombud etable</w:t>
      </w:r>
      <w:r>
        <w:softHyphen/>
      </w:r>
      <w:r w:rsidRPr="00E013FE">
        <w:t>rade i Sverig</w:t>
      </w:r>
      <w:r w:rsidRPr="00956AFF">
        <w:t>e.</w:t>
      </w:r>
    </w:p>
    <w:bookmarkEnd w:id="509"/>
    <w:p w14:paraId="61D32160" w14:textId="77777777" w:rsidR="00224569" w:rsidRDefault="00B659D8" w:rsidP="00224569">
      <w:pPr>
        <w:pStyle w:val="Brdtext"/>
        <w:spacing w:before="270"/>
        <w:jc w:val="center"/>
      </w:pPr>
      <w:r>
        <w:t>5 §</w:t>
      </w:r>
      <w:r>
        <w:rPr>
          <w:rStyle w:val="Fotnotsreferens"/>
        </w:rPr>
        <w:footnoteReference w:id="156"/>
      </w:r>
    </w:p>
    <w:p w14:paraId="7BB45D00" w14:textId="77777777" w:rsidR="00224569" w:rsidRDefault="00B659D8" w:rsidP="00224569">
      <w:pPr>
        <w:pStyle w:val="Brdtextmedindrag"/>
      </w:pPr>
      <w:r w:rsidRPr="00B83E5A">
        <w:t xml:space="preserve">I denna lag betyder </w:t>
      </w:r>
    </w:p>
    <w:p w14:paraId="5160D63D" w14:textId="77777777" w:rsidR="00224569" w:rsidRPr="00B83E5A" w:rsidRDefault="00B659D8" w:rsidP="00224569">
      <w:pPr>
        <w:pStyle w:val="Brdtextmedindrag"/>
      </w:pPr>
      <w:r w:rsidRPr="002B341F">
        <w:rPr>
          <w:i/>
          <w:spacing w:val="-2"/>
        </w:rPr>
        <w:t>algoritmisk handel</w:t>
      </w:r>
      <w:r w:rsidRPr="002B341F">
        <w:rPr>
          <w:spacing w:val="-2"/>
        </w:rPr>
        <w:t>: handel med finansiella instrument där en dator</w:t>
      </w:r>
      <w:r w:rsidRPr="002B341F">
        <w:rPr>
          <w:spacing w:val="-2"/>
        </w:rPr>
        <w:softHyphen/>
        <w:t>algoritm automatiskt bestämmer enskilda orderparametrar med be</w:t>
      </w:r>
      <w:r>
        <w:rPr>
          <w:spacing w:val="-2"/>
        </w:rPr>
        <w:softHyphen/>
      </w:r>
      <w:r w:rsidRPr="002B341F">
        <w:rPr>
          <w:spacing w:val="-2"/>
        </w:rPr>
        <w:t>grän</w:t>
      </w:r>
      <w:r>
        <w:rPr>
          <w:spacing w:val="-2"/>
        </w:rPr>
        <w:softHyphen/>
      </w:r>
      <w:r w:rsidRPr="002B341F">
        <w:rPr>
          <w:spacing w:val="-2"/>
        </w:rPr>
        <w:t>sat</w:t>
      </w:r>
      <w:r w:rsidRPr="00B83E5A">
        <w:t xml:space="preserve"> eller inget mänskligt ingripande,</w:t>
      </w:r>
    </w:p>
    <w:tbl>
      <w:tblPr>
        <w:tblW w:w="5000" w:type="pct"/>
        <w:tblLook w:val="0000" w:firstRow="0" w:lastRow="0" w:firstColumn="0" w:lastColumn="0" w:noHBand="0" w:noVBand="0"/>
      </w:tblPr>
      <w:tblGrid>
        <w:gridCol w:w="2948"/>
        <w:gridCol w:w="2949"/>
      </w:tblGrid>
      <w:tr w:rsidR="00224569" w14:paraId="7C42B6C9" w14:textId="77777777" w:rsidTr="00224569">
        <w:tc>
          <w:tcPr>
            <w:tcW w:w="2500" w:type="pct"/>
            <w:shd w:val="clear" w:color="auto" w:fill="auto"/>
            <w:tcMar>
              <w:left w:w="0" w:type="dxa"/>
            </w:tcMar>
          </w:tcPr>
          <w:p w14:paraId="0B07CB23" w14:textId="77777777" w:rsidR="00224569" w:rsidRDefault="00B659D8" w:rsidP="00224569">
            <w:pPr>
              <w:pStyle w:val="Brdtextmedindrag"/>
            </w:pPr>
            <w:r w:rsidRPr="008930F2">
              <w:rPr>
                <w:i/>
                <w:u w:val="single"/>
              </w:rPr>
              <w:t>betydande filial</w:t>
            </w:r>
            <w:r w:rsidRPr="008930F2">
              <w:t>: en filial som är betydande enligt artikel</w:t>
            </w:r>
            <w:r>
              <w:t> </w:t>
            </w:r>
            <w:r w:rsidRPr="008930F2">
              <w:t>51.1 i Europa</w:t>
            </w:r>
            <w:r>
              <w:softHyphen/>
            </w:r>
            <w:r w:rsidRPr="008930F2">
              <w:t>parlamentets och rådets direktiv 2013/36/EU av den 26</w:t>
            </w:r>
            <w:r>
              <w:t> </w:t>
            </w:r>
            <w:r w:rsidRPr="008930F2">
              <w:t>juni 2013 om behörighet att utöva verk</w:t>
            </w:r>
            <w:r>
              <w:softHyphen/>
            </w:r>
            <w:r w:rsidRPr="008930F2">
              <w:t xml:space="preserve">samhet i kreditinstitut </w:t>
            </w:r>
            <w:r w:rsidRPr="002B341F">
              <w:rPr>
                <w:spacing w:val="-5"/>
              </w:rPr>
              <w:t>och om sär</w:t>
            </w:r>
            <w:r>
              <w:rPr>
                <w:spacing w:val="-5"/>
              </w:rPr>
              <w:softHyphen/>
            </w:r>
            <w:r w:rsidRPr="002B341F">
              <w:rPr>
                <w:spacing w:val="-5"/>
              </w:rPr>
              <w:t>skild tillsyn av kredit</w:t>
            </w:r>
            <w:r w:rsidRPr="002B341F">
              <w:rPr>
                <w:spacing w:val="-5"/>
              </w:rPr>
              <w:softHyphen/>
            </w:r>
            <w:r w:rsidRPr="002B341F">
              <w:rPr>
                <w:spacing w:val="-6"/>
              </w:rPr>
              <w:t>institut</w:t>
            </w:r>
            <w:r w:rsidRPr="002B341F">
              <w:rPr>
                <w:i/>
                <w:spacing w:val="-6"/>
              </w:rPr>
              <w:t xml:space="preserve"> och värdepappersföretag</w:t>
            </w:r>
            <w:r w:rsidRPr="002B341F">
              <w:rPr>
                <w:spacing w:val="-6"/>
              </w:rPr>
              <w:t>, om</w:t>
            </w:r>
            <w:r w:rsidRPr="002B341F">
              <w:rPr>
                <w:spacing w:val="-5"/>
              </w:rPr>
              <w:t xml:space="preserve"> ändring av direktiv 2002/87/EG och</w:t>
            </w:r>
            <w:r w:rsidRPr="00E57846">
              <w:rPr>
                <w:spacing w:val="-4"/>
              </w:rPr>
              <w:t xml:space="preserve"> om upp</w:t>
            </w:r>
            <w:r>
              <w:rPr>
                <w:spacing w:val="-4"/>
              </w:rPr>
              <w:softHyphen/>
            </w:r>
            <w:r w:rsidRPr="00E57846">
              <w:rPr>
                <w:spacing w:val="-4"/>
              </w:rPr>
              <w:t>hävande</w:t>
            </w:r>
            <w:r w:rsidRPr="008930F2">
              <w:t xml:space="preserve"> av </w:t>
            </w:r>
            <w:r w:rsidRPr="00AE42A1">
              <w:rPr>
                <w:i/>
              </w:rPr>
              <w:t>direktiv</w:t>
            </w:r>
            <w:r w:rsidRPr="008930F2">
              <w:t xml:space="preserve"> 2006/48/EG och 2006/49/EG, i </w:t>
            </w:r>
            <w:r w:rsidRPr="00AE42A1">
              <w:rPr>
                <w:i/>
              </w:rPr>
              <w:t>den ursprung</w:t>
            </w:r>
            <w:r>
              <w:rPr>
                <w:i/>
              </w:rPr>
              <w:softHyphen/>
            </w:r>
            <w:r w:rsidRPr="00AE42A1">
              <w:rPr>
                <w:i/>
              </w:rPr>
              <w:t>liga lydelsen</w:t>
            </w:r>
            <w:r w:rsidRPr="008930F2">
              <w:t>,</w:t>
            </w:r>
          </w:p>
        </w:tc>
        <w:tc>
          <w:tcPr>
            <w:tcW w:w="2500" w:type="pct"/>
            <w:shd w:val="clear" w:color="auto" w:fill="auto"/>
            <w:tcMar>
              <w:right w:w="0" w:type="dxa"/>
            </w:tcMar>
          </w:tcPr>
          <w:p w14:paraId="4508C38C" w14:textId="77777777" w:rsidR="00224569" w:rsidRDefault="00B659D8" w:rsidP="00224569">
            <w:pPr>
              <w:pStyle w:val="Brdtextmedindrag"/>
            </w:pPr>
            <w:bookmarkStart w:id="510" w:name="_Hlk27552896"/>
            <w:r w:rsidRPr="008930F2">
              <w:rPr>
                <w:i/>
                <w:u w:val="single"/>
              </w:rPr>
              <w:t>betydande filial</w:t>
            </w:r>
            <w:r w:rsidRPr="008930F2">
              <w:t>: en filial som är betydande enligt artikel</w:t>
            </w:r>
            <w:r>
              <w:t> </w:t>
            </w:r>
            <w:r w:rsidRPr="008930F2">
              <w:t>51.1 i Europaparlamentets och rådets direktiv 2013/36/EU av den 26</w:t>
            </w:r>
            <w:r>
              <w:t> </w:t>
            </w:r>
            <w:r w:rsidRPr="008930F2">
              <w:t>juni 2013 om behörighet att utöva verk</w:t>
            </w:r>
            <w:r>
              <w:softHyphen/>
            </w:r>
            <w:r w:rsidRPr="008930F2">
              <w:t>samhet i kreditinstitut och om sär</w:t>
            </w:r>
            <w:r>
              <w:softHyphen/>
            </w:r>
            <w:r w:rsidRPr="008930F2">
              <w:t>skild tillsyn av kredit</w:t>
            </w:r>
            <w:r>
              <w:softHyphen/>
            </w:r>
            <w:r w:rsidRPr="008930F2">
              <w:t xml:space="preserve">institut, om ändring av direktiv </w:t>
            </w:r>
            <w:r w:rsidRPr="002B341F">
              <w:rPr>
                <w:spacing w:val="-4"/>
              </w:rPr>
              <w:t>2002/87/EG och om upphävande</w:t>
            </w:r>
            <w:r w:rsidRPr="008930F2">
              <w:t xml:space="preserve"> av </w:t>
            </w:r>
            <w:r w:rsidRPr="00AE42A1">
              <w:rPr>
                <w:i/>
              </w:rPr>
              <w:t>direktiv</w:t>
            </w:r>
            <w:r>
              <w:rPr>
                <w:i/>
              </w:rPr>
              <w:t>en</w:t>
            </w:r>
            <w:r w:rsidRPr="008930F2">
              <w:t xml:space="preserve"> 2006/48/EG och </w:t>
            </w:r>
            <w:r w:rsidRPr="002B341F">
              <w:t>2</w:t>
            </w:r>
            <w:r w:rsidRPr="008A7D67">
              <w:rPr>
                <w:spacing w:val="-4"/>
              </w:rPr>
              <w:t xml:space="preserve">006/49/EG, i </w:t>
            </w:r>
            <w:r w:rsidRPr="008A7D67">
              <w:rPr>
                <w:i/>
                <w:spacing w:val="-4"/>
              </w:rPr>
              <w:t>lyd</w:t>
            </w:r>
            <w:r>
              <w:rPr>
                <w:i/>
                <w:spacing w:val="-4"/>
              </w:rPr>
              <w:softHyphen/>
            </w:r>
            <w:r w:rsidRPr="008A7D67">
              <w:rPr>
                <w:i/>
                <w:spacing w:val="-4"/>
              </w:rPr>
              <w:t>elsen enligt Europaparlamentets</w:t>
            </w:r>
            <w:r>
              <w:rPr>
                <w:i/>
              </w:rPr>
              <w:t xml:space="preserve"> och rådets direk</w:t>
            </w:r>
            <w:r>
              <w:rPr>
                <w:i/>
              </w:rPr>
              <w:softHyphen/>
              <w:t>tiv (EU) 2019/2034</w:t>
            </w:r>
            <w:r w:rsidRPr="008930F2">
              <w:t>,</w:t>
            </w:r>
            <w:bookmarkEnd w:id="510"/>
          </w:p>
        </w:tc>
      </w:tr>
      <w:tr w:rsidR="00224569" w14:paraId="2A4B8BD9" w14:textId="77777777" w:rsidTr="00224569">
        <w:tc>
          <w:tcPr>
            <w:tcW w:w="2500" w:type="pct"/>
            <w:shd w:val="clear" w:color="auto" w:fill="auto"/>
            <w:tcMar>
              <w:left w:w="0" w:type="dxa"/>
            </w:tcMar>
          </w:tcPr>
          <w:p w14:paraId="266B3090" w14:textId="77777777" w:rsidR="00224569" w:rsidRDefault="00B659D8" w:rsidP="00224569">
            <w:pPr>
              <w:pStyle w:val="Brdtextmedindrag"/>
            </w:pPr>
            <w:r w:rsidRPr="00012E91">
              <w:rPr>
                <w:i/>
                <w:u w:val="single"/>
              </w:rPr>
              <w:t>blandat finansiellt holding</w:t>
            </w:r>
            <w:r>
              <w:rPr>
                <w:i/>
                <w:u w:val="single"/>
              </w:rPr>
              <w:softHyphen/>
            </w:r>
            <w:r w:rsidRPr="00012E91">
              <w:rPr>
                <w:i/>
                <w:u w:val="single"/>
              </w:rPr>
              <w:t>före</w:t>
            </w:r>
            <w:r>
              <w:rPr>
                <w:i/>
                <w:u w:val="single"/>
              </w:rPr>
              <w:softHyphen/>
            </w:r>
            <w:r w:rsidRPr="00012E91">
              <w:rPr>
                <w:i/>
                <w:u w:val="single"/>
              </w:rPr>
              <w:t>tag</w:t>
            </w:r>
            <w:r w:rsidRPr="000E1F8F">
              <w:t xml:space="preserve">: ett holdingföretag enligt </w:t>
            </w:r>
            <w:r w:rsidRPr="0056000F">
              <w:rPr>
                <w:i/>
                <w:spacing w:val="-5"/>
              </w:rPr>
              <w:t>artikel</w:t>
            </w:r>
            <w:r w:rsidRPr="00D7365A">
              <w:rPr>
                <w:spacing w:val="-5"/>
              </w:rPr>
              <w:t> </w:t>
            </w:r>
            <w:r w:rsidRPr="00D7365A">
              <w:rPr>
                <w:i/>
                <w:spacing w:val="-5"/>
              </w:rPr>
              <w:t>4.1.21 i tillsynsförordningen</w:t>
            </w:r>
            <w:r w:rsidRPr="00D7365A">
              <w:rPr>
                <w:spacing w:val="-5"/>
              </w:rPr>
              <w:t>,</w:t>
            </w:r>
          </w:p>
        </w:tc>
        <w:tc>
          <w:tcPr>
            <w:tcW w:w="2500" w:type="pct"/>
            <w:shd w:val="clear" w:color="auto" w:fill="auto"/>
            <w:tcMar>
              <w:right w:w="0" w:type="dxa"/>
            </w:tcMar>
          </w:tcPr>
          <w:p w14:paraId="7932BB62" w14:textId="77777777" w:rsidR="00224569" w:rsidRDefault="00B659D8" w:rsidP="00224569">
            <w:pPr>
              <w:pStyle w:val="Brdtextmedindrag"/>
            </w:pPr>
            <w:bookmarkStart w:id="511" w:name="_Hlk27553255"/>
            <w:r w:rsidRPr="00012E91">
              <w:rPr>
                <w:i/>
                <w:u w:val="single"/>
              </w:rPr>
              <w:t>blandat finansiellt holding</w:t>
            </w:r>
            <w:r>
              <w:rPr>
                <w:i/>
                <w:u w:val="single"/>
              </w:rPr>
              <w:softHyphen/>
            </w:r>
            <w:r w:rsidRPr="00012E91">
              <w:rPr>
                <w:i/>
                <w:u w:val="single"/>
              </w:rPr>
              <w:t>före</w:t>
            </w:r>
            <w:r>
              <w:rPr>
                <w:i/>
                <w:u w:val="single"/>
              </w:rPr>
              <w:softHyphen/>
            </w:r>
            <w:r w:rsidRPr="00012E91">
              <w:rPr>
                <w:i/>
                <w:u w:val="single"/>
              </w:rPr>
              <w:t>tag</w:t>
            </w:r>
            <w:r w:rsidRPr="000E1F8F">
              <w:t xml:space="preserve">: ett holdingföretag enligt </w:t>
            </w:r>
            <w:r w:rsidRPr="0056000F">
              <w:rPr>
                <w:i/>
              </w:rPr>
              <w:t>ar</w:t>
            </w:r>
            <w:r w:rsidRPr="0056000F">
              <w:rPr>
                <w:i/>
                <w:spacing w:val="-4"/>
              </w:rPr>
              <w:t>tikel </w:t>
            </w:r>
            <w:r w:rsidRPr="00D7365A">
              <w:rPr>
                <w:i/>
                <w:spacing w:val="-4"/>
              </w:rPr>
              <w:t>4.1.40 i värdepappersbolags</w:t>
            </w:r>
            <w:r w:rsidRPr="00D7365A">
              <w:rPr>
                <w:i/>
                <w:spacing w:val="-4"/>
              </w:rPr>
              <w:softHyphen/>
              <w:t>förordningen</w:t>
            </w:r>
            <w:r w:rsidRPr="000E1F8F">
              <w:t>,</w:t>
            </w:r>
            <w:bookmarkEnd w:id="511"/>
          </w:p>
        </w:tc>
      </w:tr>
    </w:tbl>
    <w:p w14:paraId="2F40D761" w14:textId="77777777" w:rsidR="00224569" w:rsidRDefault="00B659D8" w:rsidP="00224569">
      <w:pPr>
        <w:pStyle w:val="Brdtextmedindrag"/>
      </w:pPr>
      <w:r w:rsidRPr="000A5577">
        <w:rPr>
          <w:i/>
        </w:rPr>
        <w:t>blandat finansiellt moderholdingföretag inom EES</w:t>
      </w:r>
      <w:r w:rsidRPr="000A5577">
        <w:t>: ett inom EES etablerat blandat finansiellt holdingföretag som inte självt är ett dotter</w:t>
      </w:r>
      <w:r>
        <w:softHyphen/>
      </w:r>
      <w:r w:rsidRPr="000A5577">
        <w:t xml:space="preserve">företag till ett </w:t>
      </w:r>
    </w:p>
    <w:p w14:paraId="65936C05" w14:textId="77777777" w:rsidR="00224569" w:rsidRDefault="00B659D8" w:rsidP="00224569">
      <w:pPr>
        <w:pStyle w:val="Brdtextmedindrag"/>
      </w:pPr>
      <w:r w:rsidRPr="000A5577">
        <w:t>1.</w:t>
      </w:r>
      <w:r>
        <w:t> </w:t>
      </w:r>
      <w:r w:rsidRPr="000A5577">
        <w:t xml:space="preserve">kreditinstitut, värdepappersbolag eller EES-institut, eller </w:t>
      </w:r>
    </w:p>
    <w:p w14:paraId="63A3D61A" w14:textId="77777777" w:rsidR="00224569" w:rsidRDefault="00B659D8" w:rsidP="00224569">
      <w:pPr>
        <w:pStyle w:val="Brdtextmedindrag"/>
      </w:pPr>
      <w:r w:rsidRPr="000A5577">
        <w:t>2.</w:t>
      </w:r>
      <w:r>
        <w:t> </w:t>
      </w:r>
      <w:r w:rsidRPr="000A5577">
        <w:t>annat blandat finansiellt holdingföretag eller ett finansiellt holding</w:t>
      </w:r>
      <w:r>
        <w:softHyphen/>
      </w:r>
      <w:r w:rsidRPr="000A5577">
        <w:t>företag som är etablerat i något annat land inom EES,</w:t>
      </w:r>
    </w:p>
    <w:p w14:paraId="1F599EEE" w14:textId="77777777" w:rsidR="00224569" w:rsidRDefault="00B659D8" w:rsidP="00224569">
      <w:pPr>
        <w:pStyle w:val="Brdtextmedindrag"/>
      </w:pPr>
      <w:r w:rsidRPr="000A5577">
        <w:rPr>
          <w:i/>
        </w:rPr>
        <w:t>börshandlad fond</w:t>
      </w:r>
      <w:r w:rsidRPr="000A5577">
        <w:t>: en fond där minst en andels- eller aktieklass handlas hela dagen på minst en handelsplats och med minst en mark</w:t>
      </w:r>
      <w:r>
        <w:softHyphen/>
      </w:r>
      <w:r w:rsidRPr="000A5577">
        <w:t>nadsgarant som vidtar åtgärder för att säkerställa att andels- eller aktiepriset på handelsplatsen inte i betydande grad skiljer sig från dess netto</w:t>
      </w:r>
      <w:r>
        <w:softHyphen/>
      </w:r>
      <w:r w:rsidRPr="000A5577">
        <w:t>tillgångs</w:t>
      </w:r>
      <w:r>
        <w:softHyphen/>
      </w:r>
      <w:r w:rsidRPr="000A5577">
        <w:t xml:space="preserve">värde och, i tillämpliga fall, från dess preliminära nettotillgångsvärde, </w:t>
      </w:r>
    </w:p>
    <w:p w14:paraId="4C32D120" w14:textId="77777777" w:rsidR="00224569" w:rsidRDefault="00B659D8" w:rsidP="00224569">
      <w:pPr>
        <w:pStyle w:val="Brdtextmedindrag"/>
      </w:pPr>
      <w:r w:rsidRPr="000A5577">
        <w:rPr>
          <w:i/>
        </w:rPr>
        <w:t>direkt elektroniskt tillträde</w:t>
      </w:r>
      <w:r w:rsidRPr="000A5577">
        <w:t>: ett handelsplatsarrangemang där en del</w:t>
      </w:r>
      <w:r>
        <w:softHyphen/>
      </w:r>
      <w:r w:rsidRPr="000A5577">
        <w:t>tagare på en handelsplats ger en person tillåtelse att använda del</w:t>
      </w:r>
      <w:r>
        <w:softHyphen/>
      </w:r>
      <w:r w:rsidRPr="000A5577">
        <w:t>tagarens handelskod så att personen elektroniskt kan vidarebefordra order avseende ett finansiellt instrument direkt till handelsplatsen,</w:t>
      </w:r>
    </w:p>
    <w:p w14:paraId="548D8919" w14:textId="77777777" w:rsidR="00224569" w:rsidRDefault="00B659D8" w:rsidP="00224569">
      <w:pPr>
        <w:pStyle w:val="Brdtextmedindrag"/>
      </w:pPr>
      <w:r w:rsidRPr="00BD1989">
        <w:rPr>
          <w:i/>
        </w:rPr>
        <w:t>EES</w:t>
      </w:r>
      <w:r w:rsidRPr="00BD1989">
        <w:t xml:space="preserve">: Europeiska ekonomiska samarbetsområdet, </w:t>
      </w:r>
    </w:p>
    <w:p w14:paraId="54D16111" w14:textId="77777777" w:rsidR="00224569" w:rsidRDefault="00B659D8" w:rsidP="00224569">
      <w:pPr>
        <w:pStyle w:val="Brdtextmedindrag"/>
      </w:pPr>
      <w:r w:rsidRPr="00BD1989">
        <w:rPr>
          <w:i/>
        </w:rPr>
        <w:t>EES-institut</w:t>
      </w:r>
      <w:r w:rsidRPr="00BD1989">
        <w:t>: ett utländskt kreditinstitut eller ett utländskt värde</w:t>
      </w:r>
      <w:r>
        <w:softHyphen/>
      </w:r>
      <w:r w:rsidRPr="00BD1989">
        <w:t>pappers</w:t>
      </w:r>
      <w:r>
        <w:softHyphen/>
      </w:r>
      <w:r w:rsidRPr="00BD1989">
        <w:t xml:space="preserve">företag som är hemmahörande i något annat land inom EES än Sverige, </w:t>
      </w:r>
    </w:p>
    <w:p w14:paraId="7F85B2F9" w14:textId="77777777" w:rsidR="00224569" w:rsidRDefault="00B659D8" w:rsidP="00224569">
      <w:pPr>
        <w:pStyle w:val="Brdtextmedindrag"/>
      </w:pPr>
      <w:r w:rsidRPr="00BD1989">
        <w:rPr>
          <w:i/>
        </w:rPr>
        <w:lastRenderedPageBreak/>
        <w:t>filial</w:t>
      </w:r>
      <w:r w:rsidRPr="00BD1989">
        <w:t>: ett avdelningskontor med självständig förvaltning, varvid ä</w:t>
      </w:r>
      <w:r w:rsidRPr="0035583F">
        <w:rPr>
          <w:spacing w:val="-4"/>
        </w:rPr>
        <w:t>ven ett utländskt värdepappersföretags etablering av flera drift</w:t>
      </w:r>
      <w:r w:rsidRPr="0035583F">
        <w:rPr>
          <w:spacing w:val="-4"/>
        </w:rPr>
        <w:softHyphen/>
        <w:t>ställen</w:t>
      </w:r>
      <w:r w:rsidRPr="00BD1989">
        <w:t xml:space="preserve"> i Sverige ska anses som en enda filial</w:t>
      </w:r>
      <w:r>
        <w:t>,</w:t>
      </w:r>
    </w:p>
    <w:tbl>
      <w:tblPr>
        <w:tblW w:w="5000" w:type="pct"/>
        <w:tblLook w:val="0000" w:firstRow="0" w:lastRow="0" w:firstColumn="0" w:lastColumn="0" w:noHBand="0" w:noVBand="0"/>
      </w:tblPr>
      <w:tblGrid>
        <w:gridCol w:w="2948"/>
        <w:gridCol w:w="2949"/>
      </w:tblGrid>
      <w:tr w:rsidR="00224569" w14:paraId="05F225BE" w14:textId="77777777" w:rsidTr="00224569">
        <w:tc>
          <w:tcPr>
            <w:tcW w:w="2500" w:type="pct"/>
            <w:shd w:val="clear" w:color="auto" w:fill="auto"/>
            <w:tcMar>
              <w:left w:w="0" w:type="dxa"/>
            </w:tcMar>
          </w:tcPr>
          <w:p w14:paraId="472FE694" w14:textId="77777777" w:rsidR="00224569" w:rsidRDefault="00B659D8" w:rsidP="00224569">
            <w:pPr>
              <w:pStyle w:val="Brdtextmedindrag"/>
            </w:pPr>
            <w:r w:rsidRPr="00E77F7C">
              <w:rPr>
                <w:i/>
                <w:u w:val="single"/>
              </w:rPr>
              <w:t>finansiellt holdingföretag</w:t>
            </w:r>
            <w:r w:rsidRPr="00E77F7C">
              <w:t xml:space="preserve">: ett </w:t>
            </w:r>
            <w:r w:rsidRPr="008A7D67">
              <w:rPr>
                <w:spacing w:val="-5"/>
              </w:rPr>
              <w:t xml:space="preserve">holdingföretag enligt </w:t>
            </w:r>
            <w:r w:rsidRPr="0056000F">
              <w:rPr>
                <w:i/>
                <w:spacing w:val="-5"/>
              </w:rPr>
              <w:t>artikel</w:t>
            </w:r>
            <w:r w:rsidRPr="008A7D67">
              <w:rPr>
                <w:spacing w:val="-5"/>
              </w:rPr>
              <w:t> </w:t>
            </w:r>
            <w:r w:rsidRPr="008A7D67">
              <w:rPr>
                <w:i/>
                <w:spacing w:val="-5"/>
              </w:rPr>
              <w:t>4.1.20</w:t>
            </w:r>
            <w:r w:rsidRPr="004D4280">
              <w:rPr>
                <w:i/>
              </w:rPr>
              <w:t xml:space="preserve"> i tillsynsförordningen</w:t>
            </w:r>
            <w:r w:rsidRPr="00E77F7C">
              <w:t>,</w:t>
            </w:r>
          </w:p>
        </w:tc>
        <w:tc>
          <w:tcPr>
            <w:tcW w:w="2500" w:type="pct"/>
            <w:shd w:val="clear" w:color="auto" w:fill="auto"/>
            <w:tcMar>
              <w:right w:w="0" w:type="dxa"/>
            </w:tcMar>
          </w:tcPr>
          <w:p w14:paraId="13AD99CE" w14:textId="77777777" w:rsidR="00224569" w:rsidRDefault="00B659D8" w:rsidP="00224569">
            <w:pPr>
              <w:pStyle w:val="Brdtextmedindrag"/>
            </w:pPr>
            <w:r w:rsidRPr="00E77F7C">
              <w:rPr>
                <w:i/>
                <w:u w:val="single"/>
              </w:rPr>
              <w:t>finansiellt holdingföretag</w:t>
            </w:r>
            <w:r w:rsidRPr="00E77F7C">
              <w:t xml:space="preserve">: ett </w:t>
            </w:r>
            <w:r w:rsidRPr="008A7D67">
              <w:rPr>
                <w:spacing w:val="-5"/>
              </w:rPr>
              <w:t xml:space="preserve">holdingföretag enligt </w:t>
            </w:r>
            <w:r w:rsidRPr="0056000F">
              <w:rPr>
                <w:i/>
                <w:spacing w:val="-5"/>
              </w:rPr>
              <w:t>artikel</w:t>
            </w:r>
            <w:bookmarkStart w:id="512" w:name="_Hlk27553433"/>
            <w:r w:rsidRPr="008A7D67">
              <w:rPr>
                <w:spacing w:val="-5"/>
              </w:rPr>
              <w:t> </w:t>
            </w:r>
            <w:r w:rsidRPr="008A7D67">
              <w:rPr>
                <w:i/>
                <w:spacing w:val="-5"/>
              </w:rPr>
              <w:t>4.1.16</w:t>
            </w:r>
            <w:r>
              <w:rPr>
                <w:i/>
              </w:rPr>
              <w:t xml:space="preserve"> </w:t>
            </w:r>
            <w:r w:rsidRPr="008A7D67">
              <w:rPr>
                <w:i/>
                <w:spacing w:val="-4"/>
              </w:rPr>
              <w:t>i värdepappersbolagsförordningen</w:t>
            </w:r>
            <w:bookmarkEnd w:id="512"/>
            <w:r w:rsidRPr="008A7D67">
              <w:rPr>
                <w:spacing w:val="-4"/>
              </w:rPr>
              <w:t>,</w:t>
            </w:r>
          </w:p>
        </w:tc>
      </w:tr>
      <w:tr w:rsidR="00224569" w14:paraId="044BEBE9" w14:textId="77777777" w:rsidTr="00224569">
        <w:tc>
          <w:tcPr>
            <w:tcW w:w="2500" w:type="pct"/>
            <w:shd w:val="clear" w:color="auto" w:fill="auto"/>
            <w:tcMar>
              <w:left w:w="0" w:type="dxa"/>
            </w:tcMar>
          </w:tcPr>
          <w:p w14:paraId="359E9C73" w14:textId="77777777" w:rsidR="00224569" w:rsidRDefault="00B659D8" w:rsidP="00224569">
            <w:pPr>
              <w:pStyle w:val="Brdtextmedindrag"/>
            </w:pPr>
            <w:r w:rsidRPr="00012E91">
              <w:rPr>
                <w:i/>
                <w:u w:val="single"/>
              </w:rPr>
              <w:t>finansiellt institut</w:t>
            </w:r>
            <w:r w:rsidRPr="00B26839">
              <w:t>: ett finan</w:t>
            </w:r>
            <w:r>
              <w:softHyphen/>
            </w:r>
            <w:r w:rsidRPr="00B26839">
              <w:t xml:space="preserve">siellt institut enligt </w:t>
            </w:r>
            <w:r w:rsidRPr="0056000F">
              <w:rPr>
                <w:i/>
              </w:rPr>
              <w:t>artikel</w:t>
            </w:r>
            <w:r>
              <w:t> </w:t>
            </w:r>
            <w:r w:rsidRPr="00237F2A">
              <w:rPr>
                <w:i/>
              </w:rPr>
              <w:t>4.1.26 i till</w:t>
            </w:r>
            <w:r>
              <w:rPr>
                <w:i/>
              </w:rPr>
              <w:softHyphen/>
            </w:r>
            <w:r w:rsidRPr="00237F2A">
              <w:rPr>
                <w:i/>
              </w:rPr>
              <w:t>synsförordningen</w:t>
            </w:r>
            <w:r w:rsidRPr="00B26839">
              <w:t>,</w:t>
            </w:r>
          </w:p>
        </w:tc>
        <w:tc>
          <w:tcPr>
            <w:tcW w:w="2500" w:type="pct"/>
            <w:shd w:val="clear" w:color="auto" w:fill="auto"/>
            <w:tcMar>
              <w:right w:w="0" w:type="dxa"/>
            </w:tcMar>
          </w:tcPr>
          <w:p w14:paraId="20E4CAFC" w14:textId="77777777" w:rsidR="00224569" w:rsidRDefault="00B659D8" w:rsidP="00224569">
            <w:pPr>
              <w:pStyle w:val="Brdtextmedindrag"/>
            </w:pPr>
            <w:r w:rsidRPr="00012E91">
              <w:rPr>
                <w:i/>
                <w:u w:val="single"/>
              </w:rPr>
              <w:t>finansiellt institut</w:t>
            </w:r>
            <w:r w:rsidRPr="00B26839">
              <w:t>: ett finan</w:t>
            </w:r>
            <w:r>
              <w:softHyphen/>
            </w:r>
            <w:r w:rsidRPr="00B26839">
              <w:t xml:space="preserve">siellt institut enligt </w:t>
            </w:r>
            <w:r w:rsidRPr="0056000F">
              <w:rPr>
                <w:i/>
              </w:rPr>
              <w:t>artikel</w:t>
            </w:r>
            <w:r>
              <w:t> </w:t>
            </w:r>
            <w:bookmarkStart w:id="513" w:name="_Hlk27553503"/>
            <w:r w:rsidRPr="00237F2A">
              <w:rPr>
                <w:i/>
              </w:rPr>
              <w:t xml:space="preserve">4.1.14 </w:t>
            </w:r>
            <w:r w:rsidRPr="00D7365A">
              <w:rPr>
                <w:i/>
                <w:spacing w:val="-4"/>
              </w:rPr>
              <w:t>i värde</w:t>
            </w:r>
            <w:r>
              <w:rPr>
                <w:i/>
                <w:spacing w:val="-4"/>
              </w:rPr>
              <w:t>-</w:t>
            </w:r>
            <w:r w:rsidRPr="00D7365A">
              <w:rPr>
                <w:i/>
                <w:spacing w:val="-4"/>
              </w:rPr>
              <w:t>pappersbolagsförordningen</w:t>
            </w:r>
            <w:r w:rsidRPr="00D7365A">
              <w:rPr>
                <w:spacing w:val="-4"/>
              </w:rPr>
              <w:t>,</w:t>
            </w:r>
            <w:bookmarkEnd w:id="513"/>
          </w:p>
        </w:tc>
      </w:tr>
    </w:tbl>
    <w:p w14:paraId="6FA5EC42" w14:textId="77777777" w:rsidR="00224569" w:rsidRDefault="00B659D8" w:rsidP="00224569">
      <w:pPr>
        <w:pStyle w:val="Brdtextmedindrag"/>
      </w:pPr>
      <w:r w:rsidRPr="00186148">
        <w:rPr>
          <w:i/>
        </w:rPr>
        <w:t>finansiellt moderholdingföretag inom EES</w:t>
      </w:r>
      <w:r w:rsidRPr="00186148">
        <w:t>: ett inom EES etablerat finansiellt holdingföretag som inte självt är ett dotterföretag till ett</w:t>
      </w:r>
    </w:p>
    <w:p w14:paraId="4B659D08" w14:textId="77777777" w:rsidR="00224569" w:rsidRDefault="00B659D8" w:rsidP="00224569">
      <w:pPr>
        <w:pStyle w:val="Brdtextmedindrag"/>
      </w:pPr>
      <w:r w:rsidRPr="00186148">
        <w:t>1.</w:t>
      </w:r>
      <w:r>
        <w:t> </w:t>
      </w:r>
      <w:r w:rsidRPr="00186148">
        <w:t xml:space="preserve">kreditinstitut, värdepappersbolag eller EES-institut, eller </w:t>
      </w:r>
    </w:p>
    <w:p w14:paraId="14461BE4" w14:textId="77777777" w:rsidR="00224569" w:rsidRDefault="00B659D8" w:rsidP="00224569">
      <w:pPr>
        <w:pStyle w:val="Brdtextmedindrag"/>
      </w:pPr>
      <w:r w:rsidRPr="00186148">
        <w:t>2.</w:t>
      </w:r>
      <w:r>
        <w:t> </w:t>
      </w:r>
      <w:r w:rsidRPr="00186148">
        <w:t>annat finansiellt holdingföretag eller ett blandat finansiellt holding</w:t>
      </w:r>
      <w:r>
        <w:softHyphen/>
      </w:r>
      <w:r w:rsidRPr="00186148">
        <w:t>företag som är etablerat i något land inom EES,</w:t>
      </w:r>
    </w:p>
    <w:p w14:paraId="60A8C774" w14:textId="77777777" w:rsidR="00224569" w:rsidRDefault="00B659D8" w:rsidP="00224569">
      <w:pPr>
        <w:pStyle w:val="Brdtextmedindrag"/>
      </w:pPr>
      <w:r w:rsidRPr="00186148">
        <w:rPr>
          <w:i/>
        </w:rPr>
        <w:t>hemland</w:t>
      </w:r>
      <w:r w:rsidRPr="00186148">
        <w:t>: det land där ett företag har fått tillstånd att driva sådan verk</w:t>
      </w:r>
      <w:r>
        <w:softHyphen/>
      </w:r>
      <w:r w:rsidRPr="00186148">
        <w:t>samhet som avses i denna lag,</w:t>
      </w:r>
    </w:p>
    <w:p w14:paraId="45F88DDF" w14:textId="77777777" w:rsidR="00224569" w:rsidRDefault="00B659D8" w:rsidP="00224569">
      <w:pPr>
        <w:pStyle w:val="Brdtextmedindrag"/>
      </w:pPr>
      <w:r w:rsidRPr="00CE7A75">
        <w:rPr>
          <w:i/>
        </w:rPr>
        <w:t>holdingföretag med blandad verksamhet</w:t>
      </w:r>
      <w:r w:rsidRPr="00CE7A75">
        <w:t>: holdingföretag enligt artikel</w:t>
      </w:r>
      <w:r>
        <w:t> </w:t>
      </w:r>
      <w:r w:rsidRPr="00CE7A75">
        <w:t>4.1.22 i tillsynsförordningen,</w:t>
      </w:r>
    </w:p>
    <w:tbl>
      <w:tblPr>
        <w:tblW w:w="5000" w:type="pct"/>
        <w:tblLook w:val="0000" w:firstRow="0" w:lastRow="0" w:firstColumn="0" w:lastColumn="0" w:noHBand="0" w:noVBand="0"/>
      </w:tblPr>
      <w:tblGrid>
        <w:gridCol w:w="2948"/>
        <w:gridCol w:w="2949"/>
      </w:tblGrid>
      <w:tr w:rsidR="00224569" w14:paraId="14349488" w14:textId="77777777" w:rsidTr="00224569">
        <w:tc>
          <w:tcPr>
            <w:tcW w:w="2500" w:type="pct"/>
            <w:shd w:val="clear" w:color="auto" w:fill="auto"/>
            <w:tcMar>
              <w:left w:w="0" w:type="dxa"/>
            </w:tcMar>
          </w:tcPr>
          <w:p w14:paraId="6B6790F5" w14:textId="77777777" w:rsidR="00224569" w:rsidRDefault="00B659D8" w:rsidP="00224569">
            <w:pPr>
              <w:pStyle w:val="Brdtextmedindrag"/>
            </w:pPr>
            <w:r w:rsidRPr="00FD7A88">
              <w:rPr>
                <w:i/>
                <w:u w:val="single"/>
              </w:rPr>
              <w:t>kapitalbas</w:t>
            </w:r>
            <w:r w:rsidRPr="00FD7A88">
              <w:t xml:space="preserve">: detsamma som i </w:t>
            </w:r>
            <w:r w:rsidRPr="00063262">
              <w:t>artikel</w:t>
            </w:r>
            <w:r>
              <w:t> </w:t>
            </w:r>
            <w:r w:rsidRPr="00012E91">
              <w:t>72 i tillsynsförordningen</w:t>
            </w:r>
            <w:r w:rsidRPr="00FD7A88">
              <w:t>,</w:t>
            </w:r>
          </w:p>
        </w:tc>
        <w:tc>
          <w:tcPr>
            <w:tcW w:w="2500" w:type="pct"/>
            <w:shd w:val="clear" w:color="auto" w:fill="auto"/>
            <w:tcMar>
              <w:right w:w="0" w:type="dxa"/>
            </w:tcMar>
          </w:tcPr>
          <w:p w14:paraId="7F30E4E3" w14:textId="77777777" w:rsidR="00224569" w:rsidRDefault="00B659D8" w:rsidP="00224569">
            <w:pPr>
              <w:pStyle w:val="Brdtextmedindrag"/>
            </w:pPr>
            <w:r w:rsidRPr="003B1E2E">
              <w:rPr>
                <w:i/>
                <w:u w:val="single"/>
              </w:rPr>
              <w:t>kapitalbas</w:t>
            </w:r>
            <w:r w:rsidRPr="003B1E2E">
              <w:t xml:space="preserve">: </w:t>
            </w:r>
            <w:bookmarkStart w:id="514" w:name="_Hlk30164873"/>
          </w:p>
          <w:p w14:paraId="11C9C93C" w14:textId="77777777" w:rsidR="00224569" w:rsidRDefault="00B659D8" w:rsidP="00224569">
            <w:pPr>
              <w:pStyle w:val="Brdtextmedindrag"/>
              <w:rPr>
                <w:i/>
              </w:rPr>
            </w:pPr>
            <w:r>
              <w:rPr>
                <w:i/>
              </w:rPr>
              <w:t>1. </w:t>
            </w:r>
            <w:r w:rsidRPr="003B1E2E">
              <w:rPr>
                <w:i/>
              </w:rPr>
              <w:t>för andra värde</w:t>
            </w:r>
            <w:r w:rsidRPr="003B1E2E">
              <w:rPr>
                <w:i/>
              </w:rPr>
              <w:softHyphen/>
              <w:t xml:space="preserve">pappersbolag än </w:t>
            </w:r>
            <w:r>
              <w:rPr>
                <w:i/>
              </w:rPr>
              <w:t>så</w:t>
            </w:r>
            <w:r w:rsidRPr="003B1E2E">
              <w:rPr>
                <w:i/>
              </w:rPr>
              <w:t>d</w:t>
            </w:r>
            <w:r>
              <w:rPr>
                <w:i/>
              </w:rPr>
              <w:t>ana</w:t>
            </w:r>
            <w:r w:rsidRPr="003B1E2E">
              <w:rPr>
                <w:i/>
              </w:rPr>
              <w:t xml:space="preserve"> som avses i 1 kap. 2 § första </w:t>
            </w:r>
            <w:r w:rsidRPr="0011520F">
              <w:rPr>
                <w:i/>
              </w:rPr>
              <w:t>stycket 7 c</w:t>
            </w:r>
            <w:r w:rsidRPr="0011520F">
              <w:t>–</w:t>
            </w:r>
            <w:r w:rsidRPr="0011520F">
              <w:rPr>
                <w:i/>
                <w:iCs/>
              </w:rPr>
              <w:t>f</w:t>
            </w:r>
            <w:r w:rsidRPr="0011520F">
              <w:rPr>
                <w:i/>
              </w:rPr>
              <w:t xml:space="preserve"> lagen (2014:968) om särskild till</w:t>
            </w:r>
            <w:r w:rsidRPr="0011520F">
              <w:rPr>
                <w:i/>
              </w:rPr>
              <w:softHyphen/>
              <w:t>syn över kreditinstitut och värde</w:t>
            </w:r>
            <w:r w:rsidRPr="0011520F">
              <w:rPr>
                <w:i/>
              </w:rPr>
              <w:softHyphen/>
              <w:t>pappersbolag, detsamma som i artikel</w:t>
            </w:r>
            <w:bookmarkStart w:id="515" w:name="_Hlk27553575"/>
            <w:r w:rsidRPr="0011520F">
              <w:rPr>
                <w:i/>
              </w:rPr>
              <w:t> 9 i värdepappers</w:t>
            </w:r>
            <w:r w:rsidRPr="0011520F">
              <w:rPr>
                <w:i/>
              </w:rPr>
              <w:softHyphen/>
              <w:t>bolags</w:t>
            </w:r>
            <w:r w:rsidRPr="0011520F">
              <w:rPr>
                <w:i/>
              </w:rPr>
              <w:softHyphen/>
              <w:t>för</w:t>
            </w:r>
            <w:r w:rsidRPr="0011520F">
              <w:rPr>
                <w:i/>
              </w:rPr>
              <w:softHyphen/>
              <w:t>ordningen,</w:t>
            </w:r>
          </w:p>
          <w:p w14:paraId="0539C483" w14:textId="77777777" w:rsidR="00224569" w:rsidRDefault="00B659D8" w:rsidP="00224569">
            <w:pPr>
              <w:pStyle w:val="Brdtextmedindrag"/>
            </w:pPr>
            <w:r>
              <w:rPr>
                <w:i/>
              </w:rPr>
              <w:t xml:space="preserve">2. för övriga företag, </w:t>
            </w:r>
            <w:r w:rsidRPr="00426254">
              <w:t>detsamma som i artikel</w:t>
            </w:r>
            <w:r>
              <w:t> </w:t>
            </w:r>
            <w:r w:rsidRPr="00426254">
              <w:t>72 i tillsynsförord</w:t>
            </w:r>
            <w:r>
              <w:softHyphen/>
            </w:r>
            <w:r w:rsidRPr="00426254">
              <w:t>ningen</w:t>
            </w:r>
            <w:r w:rsidRPr="00FD7A88">
              <w:t>,</w:t>
            </w:r>
            <w:bookmarkEnd w:id="514"/>
            <w:bookmarkEnd w:id="515"/>
          </w:p>
        </w:tc>
      </w:tr>
    </w:tbl>
    <w:p w14:paraId="4032EF10" w14:textId="77777777" w:rsidR="00224569" w:rsidRDefault="00B659D8" w:rsidP="00224569">
      <w:pPr>
        <w:pStyle w:val="Brdtextmedindrag"/>
      </w:pPr>
      <w:r w:rsidRPr="00063262">
        <w:rPr>
          <w:i/>
        </w:rPr>
        <w:t>koncern</w:t>
      </w:r>
      <w:r w:rsidRPr="00063262">
        <w:t xml:space="preserve">: </w:t>
      </w:r>
    </w:p>
    <w:p w14:paraId="7D0A017D" w14:textId="77777777" w:rsidR="00224569" w:rsidRDefault="00B659D8" w:rsidP="00224569">
      <w:pPr>
        <w:pStyle w:val="Brdtextmedindrag"/>
      </w:pPr>
      <w:r w:rsidRPr="00063262">
        <w:t>1.</w:t>
      </w:r>
      <w:r>
        <w:t> </w:t>
      </w:r>
      <w:r w:rsidRPr="00063262">
        <w:t>i 8</w:t>
      </w:r>
      <w:r>
        <w:t> </w:t>
      </w:r>
      <w:r w:rsidRPr="00063262">
        <w:t>a, 8</w:t>
      </w:r>
      <w:r>
        <w:t> </w:t>
      </w:r>
      <w:r w:rsidRPr="00063262">
        <w:t>b och 25</w:t>
      </w:r>
      <w:r>
        <w:t> </w:t>
      </w:r>
      <w:r w:rsidRPr="00063262">
        <w:t>b</w:t>
      </w:r>
      <w:r>
        <w:t> </w:t>
      </w:r>
      <w:r w:rsidRPr="00063262">
        <w:t>kap., detsamma som i 2</w:t>
      </w:r>
      <w:r>
        <w:t> </w:t>
      </w:r>
      <w:r w:rsidRPr="00063262">
        <w:t>kap. 1</w:t>
      </w:r>
      <w:r>
        <w:t> §</w:t>
      </w:r>
      <w:r w:rsidRPr="00063262">
        <w:t xml:space="preserve"> lagen</w:t>
      </w:r>
      <w:r>
        <w:t xml:space="preserve"> </w:t>
      </w:r>
      <w:r w:rsidRPr="00063262">
        <w:t xml:space="preserve">(2015:1016) om resolution, </w:t>
      </w:r>
    </w:p>
    <w:p w14:paraId="03E81FF6" w14:textId="77777777" w:rsidR="00224569" w:rsidRDefault="00B659D8" w:rsidP="00224569">
      <w:pPr>
        <w:pStyle w:val="Brdtextmedindrag"/>
      </w:pPr>
      <w:r w:rsidRPr="00063262">
        <w:t>2.</w:t>
      </w:r>
      <w:r>
        <w:t> </w:t>
      </w:r>
      <w:r w:rsidRPr="00063262">
        <w:t>i övriga kapitel, detsamma som i 1</w:t>
      </w:r>
      <w:r>
        <w:t> </w:t>
      </w:r>
      <w:r w:rsidRPr="00063262">
        <w:t>kap.</w:t>
      </w:r>
      <w:r>
        <w:t> </w:t>
      </w:r>
      <w:r w:rsidRPr="00063262">
        <w:t>11 och 12</w:t>
      </w:r>
      <w:r>
        <w:t> §</w:t>
      </w:r>
      <w:r w:rsidRPr="00063262">
        <w:t>§ aktie</w:t>
      </w:r>
      <w:r>
        <w:softHyphen/>
      </w:r>
      <w:r w:rsidRPr="00063262">
        <w:t>bolags</w:t>
      </w:r>
      <w:r>
        <w:softHyphen/>
      </w:r>
      <w:r w:rsidRPr="00063262">
        <w:t>lagen</w:t>
      </w:r>
      <w:r>
        <w:t> </w:t>
      </w:r>
      <w:r w:rsidRPr="00063262">
        <w:t>(2005:551), varvid det som sägs om moderbolag til</w:t>
      </w:r>
      <w:r>
        <w:t>l</w:t>
      </w:r>
      <w:r w:rsidRPr="00063262">
        <w:t>äm</w:t>
      </w:r>
      <w:r>
        <w:softHyphen/>
      </w:r>
      <w:r w:rsidRPr="00063262">
        <w:t>pas även på andra juridiska personer än aktiebolag,</w:t>
      </w:r>
    </w:p>
    <w:p w14:paraId="7B1EC41B" w14:textId="77777777" w:rsidR="00224569" w:rsidRDefault="00B659D8" w:rsidP="00224569">
      <w:pPr>
        <w:pStyle w:val="Brdtextmedindrag"/>
      </w:pPr>
      <w:r w:rsidRPr="00063262">
        <w:rPr>
          <w:i/>
        </w:rPr>
        <w:t>koncernåterhämtningsplan</w:t>
      </w:r>
      <w:r w:rsidRPr="00063262">
        <w:t>: en plan som upprättats av ett moder</w:t>
      </w:r>
      <w:r>
        <w:softHyphen/>
      </w:r>
      <w:r w:rsidRPr="00063262">
        <w:t xml:space="preserve">företag inom EES i syfte att identifiera åtgärder som de företag i en grupp som omfattas av gruppbaserad tillsyn avser att vidta för att </w:t>
      </w:r>
      <w:r w:rsidRPr="0035583F">
        <w:rPr>
          <w:spacing w:val="-2"/>
        </w:rPr>
        <w:t>bevara eller återställa koncernens eller ett i koncernen ingående värde</w:t>
      </w:r>
      <w:r w:rsidRPr="0035583F">
        <w:rPr>
          <w:spacing w:val="-2"/>
        </w:rPr>
        <w:softHyphen/>
        <w:t>pappersbolags</w:t>
      </w:r>
      <w:r w:rsidRPr="00063262">
        <w:t xml:space="preserve"> eller utländskt värdepappersföretags finansiella ställ</w:t>
      </w:r>
      <w:r>
        <w:softHyphen/>
      </w:r>
      <w:r w:rsidRPr="00063262">
        <w:t>ning och livskraft efter en betydande försämring av den finan</w:t>
      </w:r>
      <w:r>
        <w:softHyphen/>
      </w:r>
      <w:r w:rsidRPr="00063262">
        <w:t>siella situationen,</w:t>
      </w:r>
    </w:p>
    <w:p w14:paraId="6656324C" w14:textId="77777777" w:rsidR="00224569" w:rsidRDefault="00B659D8" w:rsidP="00224569">
      <w:pPr>
        <w:pStyle w:val="Brdtextmedindrag"/>
      </w:pPr>
      <w:r w:rsidRPr="00C83A95">
        <w:rPr>
          <w:i/>
        </w:rPr>
        <w:t>kvalificerat innehav</w:t>
      </w:r>
      <w:r w:rsidRPr="00C83A95">
        <w:t>: ett direkt eller indirekt ägande i ett företag, om innehavet beräknat på det sätt som anges i 5</w:t>
      </w:r>
      <w:r>
        <w:t> </w:t>
      </w:r>
      <w:r w:rsidRPr="00C83A95">
        <w:t>a</w:t>
      </w:r>
      <w:r>
        <w:t> §</w:t>
      </w:r>
      <w:r w:rsidRPr="00C83A95">
        <w:t xml:space="preserve"> representerar tio</w:t>
      </w:r>
      <w:r>
        <w:t> </w:t>
      </w:r>
      <w:r w:rsidRPr="00C83A95">
        <w:t>procent eller mer av kapitalet eller av samtliga röster eller annars möjliggör ett väsentligt inflytande över ledningen av företaget,</w:t>
      </w:r>
    </w:p>
    <w:p w14:paraId="13D47C6E" w14:textId="77777777" w:rsidR="00224569" w:rsidRDefault="00B659D8" w:rsidP="00224569">
      <w:pPr>
        <w:pStyle w:val="Brdtextmedindrag"/>
      </w:pPr>
      <w:r w:rsidRPr="00C83A95">
        <w:rPr>
          <w:i/>
        </w:rPr>
        <w:t>likvid marknad</w:t>
      </w:r>
      <w:r w:rsidRPr="00C83A95">
        <w:t xml:space="preserve">: en marknad för ett finansiellt instrument eller en klass av finansiella instrument, där det ständigt finns beredda och villiga köpare och säljare, enligt en bedömning utifrån </w:t>
      </w:r>
    </w:p>
    <w:p w14:paraId="59B6543D" w14:textId="77777777" w:rsidR="00224569" w:rsidRDefault="00B659D8" w:rsidP="00224569">
      <w:pPr>
        <w:pStyle w:val="Brdtextmedindrag"/>
      </w:pPr>
      <w:r w:rsidRPr="00C83A95">
        <w:t>1.</w:t>
      </w:r>
      <w:r>
        <w:t> </w:t>
      </w:r>
      <w:r w:rsidRPr="00C83A95">
        <w:t>den genomsnittliga transaktionsfrekvensen och transaktions</w:t>
      </w:r>
      <w:r>
        <w:softHyphen/>
      </w:r>
      <w:r w:rsidRPr="00C83A95">
        <w:t xml:space="preserve">volymen under ett antal marknadsvillkor, </w:t>
      </w:r>
    </w:p>
    <w:p w14:paraId="42CA7E8D" w14:textId="77777777" w:rsidR="00224569" w:rsidRDefault="00B659D8" w:rsidP="00224569">
      <w:pPr>
        <w:pStyle w:val="Brdtextmedindrag"/>
      </w:pPr>
      <w:r w:rsidRPr="00C83A95">
        <w:lastRenderedPageBreak/>
        <w:t>2.</w:t>
      </w:r>
      <w:r>
        <w:t> </w:t>
      </w:r>
      <w:r w:rsidRPr="00C83A95">
        <w:t xml:space="preserve">antalet och typen av marknadsaktörer, och </w:t>
      </w:r>
    </w:p>
    <w:p w14:paraId="6D65D19E" w14:textId="77777777" w:rsidR="00224569" w:rsidRDefault="00B659D8" w:rsidP="00224569">
      <w:pPr>
        <w:pStyle w:val="Brdtextmedindrag"/>
      </w:pPr>
      <w:r w:rsidRPr="00C83A95">
        <w:t>3.</w:t>
      </w:r>
      <w:r>
        <w:t> </w:t>
      </w:r>
      <w:r w:rsidRPr="00C83A95">
        <w:t>den genomsnittliga storleken på skillnader mellan köp- och säljkurser (spreadar),</w:t>
      </w:r>
    </w:p>
    <w:p w14:paraId="762797E6" w14:textId="77777777" w:rsidR="00224569" w:rsidRDefault="00B659D8" w:rsidP="00224569">
      <w:pPr>
        <w:pStyle w:val="Brdtextmedindrag"/>
      </w:pPr>
      <w:r w:rsidRPr="002341E6">
        <w:rPr>
          <w:i/>
        </w:rPr>
        <w:t>matchad principalhandel</w:t>
      </w:r>
      <w:r w:rsidRPr="002341E6">
        <w:t xml:space="preserve">: en transaktion </w:t>
      </w:r>
    </w:p>
    <w:p w14:paraId="67FB5C59" w14:textId="77777777" w:rsidR="00224569" w:rsidRDefault="00B659D8" w:rsidP="00224569">
      <w:pPr>
        <w:pStyle w:val="Brdtextmedindrag"/>
      </w:pPr>
      <w:r w:rsidRPr="002341E6">
        <w:t>1.</w:t>
      </w:r>
      <w:r>
        <w:t> </w:t>
      </w:r>
      <w:r w:rsidRPr="002341E6">
        <w:t xml:space="preserve">där en mellanhand träder in mellan köpare och säljare på ett sådant sätt att mellanhanden under transaktionens utförande aldrig exponeras för marknadsrisk, </w:t>
      </w:r>
    </w:p>
    <w:p w14:paraId="31129DAC" w14:textId="77777777" w:rsidR="00224569" w:rsidRDefault="00B659D8" w:rsidP="00224569">
      <w:pPr>
        <w:pStyle w:val="Brdtextmedindrag"/>
      </w:pPr>
      <w:r w:rsidRPr="002341E6">
        <w:t>2.</w:t>
      </w:r>
      <w:r>
        <w:t> </w:t>
      </w:r>
      <w:r w:rsidRPr="002341E6">
        <w:t xml:space="preserve">där båda sidor av transaktionen genomförs samtidigt, och </w:t>
      </w:r>
    </w:p>
    <w:p w14:paraId="32379312" w14:textId="77777777" w:rsidR="00224569" w:rsidRDefault="00B659D8" w:rsidP="00224569">
      <w:pPr>
        <w:pStyle w:val="Brdtextmedindrag"/>
      </w:pPr>
      <w:r w:rsidRPr="002341E6">
        <w:t>3.</w:t>
      </w:r>
      <w:r>
        <w:t> </w:t>
      </w:r>
      <w:r w:rsidRPr="002341E6">
        <w:t>som genomförs till ett pris som innebär att mellanhanden inte gör någon vinst eller förlust, förutom tidigare tillkännagivna arvoden eller avgifter för transaktionen,</w:t>
      </w:r>
    </w:p>
    <w:p w14:paraId="1911ED3D" w14:textId="77777777" w:rsidR="00224569" w:rsidRDefault="00B659D8" w:rsidP="00224569">
      <w:pPr>
        <w:pStyle w:val="Brdtextmedindrag"/>
      </w:pPr>
      <w:r w:rsidRPr="003C37F0">
        <w:rPr>
          <w:i/>
        </w:rPr>
        <w:t>moderföretag inom EES</w:t>
      </w:r>
      <w:r w:rsidRPr="003C37F0">
        <w:t>: ett moderinstitut inom EES, ett finan</w:t>
      </w:r>
      <w:r>
        <w:softHyphen/>
      </w:r>
      <w:r w:rsidRPr="003C37F0">
        <w:t>siellt moderholdingföretag inom EES eller ett blandat finansiellt moderholding</w:t>
      </w:r>
      <w:r>
        <w:softHyphen/>
      </w:r>
      <w:r w:rsidRPr="003C37F0">
        <w:t>företag inom EES,</w:t>
      </w:r>
    </w:p>
    <w:p w14:paraId="5FC6EC83" w14:textId="77777777" w:rsidR="00224569" w:rsidRDefault="00B659D8" w:rsidP="00224569">
      <w:pPr>
        <w:pStyle w:val="Brdtextmedindrag"/>
      </w:pPr>
      <w:r w:rsidRPr="003C37F0">
        <w:rPr>
          <w:i/>
        </w:rPr>
        <w:t>moderinstitut inom EES</w:t>
      </w:r>
      <w:r w:rsidRPr="003C37F0">
        <w:t>: ett kreditinstitut, värdepappersbolag eller EES</w:t>
      </w:r>
      <w:r>
        <w:t>-</w:t>
      </w:r>
      <w:r w:rsidRPr="003C37F0">
        <w:t xml:space="preserve">institut som är ett moderföretag och som inte självt är ett dotterföretag till ett </w:t>
      </w:r>
    </w:p>
    <w:p w14:paraId="6D6C55FF" w14:textId="77777777" w:rsidR="00224569" w:rsidRDefault="00B659D8" w:rsidP="00224569">
      <w:pPr>
        <w:pStyle w:val="Brdtextmedindrag"/>
      </w:pPr>
      <w:r w:rsidRPr="003C37F0">
        <w:t>1.</w:t>
      </w:r>
      <w:r>
        <w:t> </w:t>
      </w:r>
      <w:r w:rsidRPr="003C37F0">
        <w:t>annat kreditinstitut, värdepappersbolag eller EES-institut, eller</w:t>
      </w:r>
    </w:p>
    <w:p w14:paraId="702C13DD" w14:textId="77777777" w:rsidR="00224569" w:rsidRDefault="00B659D8" w:rsidP="00224569">
      <w:pPr>
        <w:pStyle w:val="Brdtextmedindrag"/>
      </w:pPr>
      <w:r w:rsidRPr="003C37F0">
        <w:t>2.</w:t>
      </w:r>
      <w:r>
        <w:t> </w:t>
      </w:r>
      <w:r w:rsidRPr="003C37F0">
        <w:t>finansiellt holdingföretag eller ett blandat finansiellt holding</w:t>
      </w:r>
      <w:r>
        <w:softHyphen/>
      </w:r>
      <w:r w:rsidRPr="003C37F0">
        <w:t>företag som är etablerat i något land inom EES,</w:t>
      </w:r>
    </w:p>
    <w:p w14:paraId="66030BC8" w14:textId="77777777" w:rsidR="00224569" w:rsidRDefault="00B659D8" w:rsidP="00224569">
      <w:pPr>
        <w:pStyle w:val="Brdtextmedindrag"/>
      </w:pPr>
      <w:r w:rsidRPr="003C37F0">
        <w:rPr>
          <w:i/>
        </w:rPr>
        <w:t>multilateralt system</w:t>
      </w:r>
      <w:r w:rsidRPr="003C37F0">
        <w:t>: ett system där flera tredjeparters köp- och sälj</w:t>
      </w:r>
      <w:r>
        <w:softHyphen/>
      </w:r>
      <w:r w:rsidRPr="003C37F0">
        <w:t>intressen i finansiella instrument kan interagera inom systemet,</w:t>
      </w:r>
    </w:p>
    <w:p w14:paraId="1DE7D34C" w14:textId="77777777" w:rsidR="00224569" w:rsidRDefault="00B659D8" w:rsidP="00224569">
      <w:pPr>
        <w:pStyle w:val="Brdtextmedindrag"/>
      </w:pPr>
      <w:r w:rsidRPr="00436BCB">
        <w:rPr>
          <w:i/>
        </w:rPr>
        <w:t>samordnande tillsynsmyndighet</w:t>
      </w:r>
      <w:r w:rsidRPr="00436BCB">
        <w:t>: en behörig myndighet som an</w:t>
      </w:r>
      <w:r>
        <w:softHyphen/>
      </w:r>
      <w:r w:rsidRPr="00436BCB">
        <w:t>svarar för att utöva gruppbaserad tillsyn av moderinstitut inom EES och av värde</w:t>
      </w:r>
      <w:r>
        <w:softHyphen/>
      </w:r>
      <w:r w:rsidRPr="00436BCB">
        <w:t>pappersbolag och kreditinstitut som kontrolleras av finansiella moder</w:t>
      </w:r>
      <w:r>
        <w:softHyphen/>
      </w:r>
      <w:r w:rsidRPr="00436BCB">
        <w:t>holdingföretag inom EES eller blandade finan</w:t>
      </w:r>
      <w:r>
        <w:softHyphen/>
      </w:r>
      <w:r w:rsidRPr="00436BCB">
        <w:t>siella moder</w:t>
      </w:r>
      <w:r>
        <w:softHyphen/>
      </w:r>
      <w:r w:rsidRPr="00436BCB">
        <w:t>holdingföretag inom EES,</w:t>
      </w:r>
    </w:p>
    <w:p w14:paraId="61A1C3B4" w14:textId="77777777" w:rsidR="00224569" w:rsidRPr="003B1E2E" w:rsidRDefault="00B659D8" w:rsidP="00224569">
      <w:pPr>
        <w:pStyle w:val="Brdtextmedindrag"/>
      </w:pPr>
      <w:r w:rsidRPr="00B544F8">
        <w:rPr>
          <w:i/>
        </w:rPr>
        <w:t>små och medelstora företag</w:t>
      </w:r>
      <w:r w:rsidRPr="00B544F8">
        <w:t>: företag som har ett genomsnittligt börsvärde som understeg 200</w:t>
      </w:r>
      <w:r>
        <w:t> </w:t>
      </w:r>
      <w:r w:rsidRPr="00B544F8">
        <w:t>miljoner</w:t>
      </w:r>
      <w:r>
        <w:t> </w:t>
      </w:r>
      <w:r w:rsidRPr="003B1E2E">
        <w:t>euro beräknat på slutkurser för de tre föregående kalenderåren,</w:t>
      </w:r>
    </w:p>
    <w:tbl>
      <w:tblPr>
        <w:tblW w:w="5000" w:type="pct"/>
        <w:tblLayout w:type="fixed"/>
        <w:tblLook w:val="0000" w:firstRow="0" w:lastRow="0" w:firstColumn="0" w:lastColumn="0" w:noHBand="0" w:noVBand="0"/>
      </w:tblPr>
      <w:tblGrid>
        <w:gridCol w:w="2948"/>
        <w:gridCol w:w="2949"/>
      </w:tblGrid>
      <w:tr w:rsidR="00224569" w14:paraId="069D913B" w14:textId="77777777" w:rsidTr="00224569">
        <w:tc>
          <w:tcPr>
            <w:tcW w:w="2500" w:type="pct"/>
            <w:shd w:val="clear" w:color="auto" w:fill="auto"/>
            <w:tcMar>
              <w:left w:w="0" w:type="dxa"/>
            </w:tcMar>
          </w:tcPr>
          <w:p w14:paraId="15DDB9F8" w14:textId="77777777" w:rsidR="00224569" w:rsidRPr="003B1E2E" w:rsidRDefault="00B659D8" w:rsidP="00224569">
            <w:pPr>
              <w:pStyle w:val="Brdtextmedindrag"/>
            </w:pPr>
            <w:r w:rsidRPr="003B1E2E">
              <w:rPr>
                <w:i/>
                <w:u w:val="single"/>
              </w:rPr>
              <w:t>startkapital</w:t>
            </w:r>
            <w:r w:rsidRPr="003B1E2E">
              <w:t xml:space="preserve">: det kapital </w:t>
            </w:r>
            <w:r w:rsidRPr="003B1E2E">
              <w:rPr>
                <w:iCs/>
              </w:rPr>
              <w:t>som</w:t>
            </w:r>
            <w:r w:rsidRPr="003B1E2E">
              <w:rPr>
                <w:i/>
              </w:rPr>
              <w:t xml:space="preserve"> för värdepappersföretag</w:t>
            </w:r>
            <w:r w:rsidRPr="003B1E2E">
              <w:t xml:space="preserve"> avses i </w:t>
            </w:r>
            <w:r w:rsidRPr="003B1E2E">
              <w:rPr>
                <w:spacing w:val="-4"/>
              </w:rPr>
              <w:t>artikel </w:t>
            </w:r>
            <w:r w:rsidRPr="003B1E2E">
              <w:rPr>
                <w:iCs/>
                <w:spacing w:val="-4"/>
              </w:rPr>
              <w:t>4.51 i tillsynsförordningen</w:t>
            </w:r>
            <w:r w:rsidRPr="003B1E2E">
              <w:rPr>
                <w:spacing w:val="-4"/>
              </w:rPr>
              <w:t>,</w:t>
            </w:r>
          </w:p>
        </w:tc>
        <w:tc>
          <w:tcPr>
            <w:tcW w:w="2500" w:type="pct"/>
            <w:shd w:val="clear" w:color="auto" w:fill="auto"/>
            <w:tcMar>
              <w:right w:w="0" w:type="dxa"/>
            </w:tcMar>
          </w:tcPr>
          <w:p w14:paraId="76340FF2" w14:textId="77777777" w:rsidR="00224569" w:rsidRDefault="00B659D8" w:rsidP="00224569">
            <w:pPr>
              <w:pStyle w:val="Brdtextmedindrag"/>
            </w:pPr>
            <w:r w:rsidRPr="003B1E2E">
              <w:rPr>
                <w:i/>
                <w:u w:val="single"/>
              </w:rPr>
              <w:t>startkapital</w:t>
            </w:r>
            <w:r w:rsidRPr="003B1E2E">
              <w:t xml:space="preserve">: </w:t>
            </w:r>
            <w:bookmarkStart w:id="516" w:name="_Hlk30911059"/>
          </w:p>
          <w:p w14:paraId="4654A13D" w14:textId="77777777" w:rsidR="00224569" w:rsidRDefault="00B659D8" w:rsidP="00224569">
            <w:pPr>
              <w:pStyle w:val="Brdtextmedindrag"/>
              <w:rPr>
                <w:i/>
              </w:rPr>
            </w:pPr>
            <w:r w:rsidRPr="00B33185">
              <w:rPr>
                <w:i/>
                <w:iCs/>
              </w:rPr>
              <w:t>1.</w:t>
            </w:r>
            <w:r>
              <w:t> </w:t>
            </w:r>
            <w:r w:rsidRPr="0011520F">
              <w:rPr>
                <w:i/>
              </w:rPr>
              <w:t>för andra värde</w:t>
            </w:r>
            <w:r w:rsidRPr="0011520F">
              <w:rPr>
                <w:i/>
              </w:rPr>
              <w:softHyphen/>
              <w:t xml:space="preserve">pappersbolag än sådana som avses i 1 kap. 2 § första stycket 7 c lagen om särskild tillsyn </w:t>
            </w:r>
            <w:r w:rsidRPr="0011520F">
              <w:rPr>
                <w:i/>
                <w:spacing w:val="-5"/>
              </w:rPr>
              <w:t>över kreditinstitut och värde</w:t>
            </w:r>
            <w:r w:rsidRPr="0011520F">
              <w:rPr>
                <w:i/>
                <w:spacing w:val="-5"/>
              </w:rPr>
              <w:softHyphen/>
              <w:t>pap</w:t>
            </w:r>
            <w:r w:rsidRPr="0011520F">
              <w:rPr>
                <w:i/>
                <w:spacing w:val="-5"/>
              </w:rPr>
              <w:softHyphen/>
              <w:t>persbolag, det kapital</w:t>
            </w:r>
            <w:r w:rsidRPr="0080747A">
              <w:rPr>
                <w:i/>
                <w:spacing w:val="-5"/>
              </w:rPr>
              <w:t xml:space="preserve"> som för värde</w:t>
            </w:r>
            <w:r w:rsidRPr="0080747A">
              <w:rPr>
                <w:i/>
                <w:spacing w:val="-5"/>
              </w:rPr>
              <w:softHyphen/>
              <w:t>pappers</w:t>
            </w:r>
            <w:r>
              <w:rPr>
                <w:i/>
                <w:spacing w:val="-5"/>
              </w:rPr>
              <w:softHyphen/>
            </w:r>
            <w:r w:rsidRPr="0080747A">
              <w:rPr>
                <w:i/>
                <w:spacing w:val="-5"/>
              </w:rPr>
              <w:t>företag</w:t>
            </w:r>
            <w:r w:rsidRPr="0080747A">
              <w:rPr>
                <w:i/>
              </w:rPr>
              <w:t xml:space="preserve"> avses i artikel</w:t>
            </w:r>
            <w:bookmarkStart w:id="517" w:name="_Hlk27553795"/>
            <w:r w:rsidRPr="0080747A">
              <w:rPr>
                <w:i/>
              </w:rPr>
              <w:t xml:space="preserve"> 4.1.18 </w:t>
            </w:r>
            <w:r w:rsidRPr="0080747A">
              <w:rPr>
                <w:i/>
                <w:spacing w:val="-5"/>
              </w:rPr>
              <w:t>i värdepappersbolags</w:t>
            </w:r>
            <w:r>
              <w:rPr>
                <w:i/>
                <w:spacing w:val="-5"/>
              </w:rPr>
              <w:softHyphen/>
            </w:r>
            <w:r w:rsidRPr="0080747A">
              <w:rPr>
                <w:i/>
                <w:spacing w:val="-5"/>
              </w:rPr>
              <w:t>förordningen</w:t>
            </w:r>
            <w:bookmarkEnd w:id="517"/>
            <w:r w:rsidRPr="003B1E2E">
              <w:rPr>
                <w:i/>
              </w:rPr>
              <w:t xml:space="preserve">, </w:t>
            </w:r>
          </w:p>
          <w:p w14:paraId="37BA7169" w14:textId="77777777" w:rsidR="00224569" w:rsidRDefault="00B659D8" w:rsidP="00224569">
            <w:pPr>
              <w:pStyle w:val="Brdtextmedindrag"/>
            </w:pPr>
            <w:r>
              <w:rPr>
                <w:i/>
              </w:rPr>
              <w:t>2. för</w:t>
            </w:r>
            <w:r w:rsidRPr="003B1E2E">
              <w:rPr>
                <w:i/>
              </w:rPr>
              <w:t xml:space="preserve"> övrig</w:t>
            </w:r>
            <w:r>
              <w:rPr>
                <w:i/>
              </w:rPr>
              <w:t>a företag,</w:t>
            </w:r>
            <w:r w:rsidRPr="003B1E2E">
              <w:rPr>
                <w:i/>
              </w:rPr>
              <w:t xml:space="preserve"> </w:t>
            </w:r>
            <w:r w:rsidRPr="003B1E2E">
              <w:t xml:space="preserve">det kapital som </w:t>
            </w:r>
            <w:r w:rsidRPr="003B1E2E">
              <w:rPr>
                <w:spacing w:val="-4"/>
              </w:rPr>
              <w:t>avses i artikel 4.51 i tillsyns</w:t>
            </w:r>
            <w:r>
              <w:rPr>
                <w:spacing w:val="-4"/>
              </w:rPr>
              <w:softHyphen/>
            </w:r>
            <w:r w:rsidRPr="003B1E2E">
              <w:rPr>
                <w:spacing w:val="-4"/>
              </w:rPr>
              <w:t>förordningen,</w:t>
            </w:r>
            <w:bookmarkEnd w:id="516"/>
          </w:p>
        </w:tc>
      </w:tr>
    </w:tbl>
    <w:p w14:paraId="65D92DDE" w14:textId="77777777" w:rsidR="00224569" w:rsidRDefault="00B659D8" w:rsidP="00224569">
      <w:pPr>
        <w:pStyle w:val="Brdtextmedindrag"/>
      </w:pPr>
      <w:r w:rsidRPr="00CC7DFE">
        <w:rPr>
          <w:i/>
        </w:rPr>
        <w:t>strukturerad insättning</w:t>
      </w:r>
      <w:r w:rsidRPr="00CC7DFE">
        <w:t>: en insättning enligt definitionen i 2</w:t>
      </w:r>
      <w:r>
        <w:t> §</w:t>
      </w:r>
      <w:r w:rsidRPr="00CC7DFE">
        <w:t xml:space="preserve"> lagen</w:t>
      </w:r>
      <w:r>
        <w:t> </w:t>
      </w:r>
      <w:r w:rsidRPr="00CC7DFE">
        <w:t>(1995:1571) om insättningsgaranti, som måste betalas helt på för</w:t>
      </w:r>
      <w:r>
        <w:softHyphen/>
      </w:r>
      <w:r w:rsidRPr="00CC7DFE">
        <w:t xml:space="preserve">fallodagen enligt villkor som innebär att eventuell ränta eller premie ska beräknas utifrån </w:t>
      </w:r>
    </w:p>
    <w:p w14:paraId="57C188A5" w14:textId="77777777" w:rsidR="00224569" w:rsidRDefault="00B659D8" w:rsidP="00224569">
      <w:pPr>
        <w:pStyle w:val="Brdtextmedindrag"/>
      </w:pPr>
      <w:r w:rsidRPr="00CC7DFE">
        <w:t>1.</w:t>
      </w:r>
      <w:r>
        <w:t> </w:t>
      </w:r>
      <w:r w:rsidRPr="00CC7DFE">
        <w:t xml:space="preserve">ett index eller en kombination av index, med undantag för ränteindex, </w:t>
      </w:r>
    </w:p>
    <w:p w14:paraId="36A40A78" w14:textId="77777777" w:rsidR="00224569" w:rsidRDefault="00B659D8" w:rsidP="00224569">
      <w:pPr>
        <w:pStyle w:val="Brdtextmedindrag"/>
      </w:pPr>
      <w:r w:rsidRPr="00CC7DFE">
        <w:t>2.</w:t>
      </w:r>
      <w:r>
        <w:t> </w:t>
      </w:r>
      <w:r w:rsidRPr="00CC7DFE">
        <w:t>ett finansiellt instrument eller en kombination av finansiella instru</w:t>
      </w:r>
      <w:r>
        <w:softHyphen/>
      </w:r>
      <w:r w:rsidRPr="00CC7DFE">
        <w:t xml:space="preserve">ment, </w:t>
      </w:r>
    </w:p>
    <w:p w14:paraId="4E325FFB" w14:textId="77777777" w:rsidR="00224569" w:rsidRDefault="00B659D8" w:rsidP="00224569">
      <w:pPr>
        <w:pStyle w:val="Brdtextmedindrag"/>
      </w:pPr>
      <w:r w:rsidRPr="00CC7DFE">
        <w:t>3.</w:t>
      </w:r>
      <w:r>
        <w:t> </w:t>
      </w:r>
      <w:r w:rsidRPr="00CC7DFE">
        <w:t xml:space="preserve">en råvara eller en kombination av råvaror eller andra icke-fungibla tillgångar, </w:t>
      </w:r>
    </w:p>
    <w:p w14:paraId="7D98F779" w14:textId="77777777" w:rsidR="00224569" w:rsidRDefault="00B659D8" w:rsidP="00224569">
      <w:pPr>
        <w:pStyle w:val="Brdtextmedindrag"/>
      </w:pPr>
      <w:r w:rsidRPr="00CC7DFE">
        <w:lastRenderedPageBreak/>
        <w:t>4.</w:t>
      </w:r>
      <w:r>
        <w:t> </w:t>
      </w:r>
      <w:r w:rsidRPr="00CC7DFE">
        <w:t xml:space="preserve">en valutakurs eller en kombination av valutakurser, eller </w:t>
      </w:r>
    </w:p>
    <w:p w14:paraId="705ACE3F" w14:textId="77777777" w:rsidR="00224569" w:rsidRDefault="00B659D8" w:rsidP="00224569">
      <w:pPr>
        <w:pStyle w:val="Brdtextmedindrag"/>
      </w:pPr>
      <w:r w:rsidRPr="00CC7DFE">
        <w:t>5.</w:t>
      </w:r>
      <w:r>
        <w:t> </w:t>
      </w:r>
      <w:r w:rsidRPr="00CC7DFE">
        <w:t>andra faktorer,</w:t>
      </w:r>
    </w:p>
    <w:p w14:paraId="66A7394D" w14:textId="77777777" w:rsidR="00224569" w:rsidRDefault="00B659D8" w:rsidP="00224569">
      <w:pPr>
        <w:pStyle w:val="Brdtextmedindrag"/>
      </w:pPr>
      <w:r w:rsidRPr="002F754E">
        <w:rPr>
          <w:i/>
        </w:rPr>
        <w:t>strukturerade finansiella produkter</w:t>
      </w:r>
      <w:r w:rsidRPr="002F754E">
        <w:t>: detsamma som i artikel</w:t>
      </w:r>
      <w:r>
        <w:t> </w:t>
      </w:r>
      <w:r w:rsidRPr="002F754E">
        <w:t>2.1.28 i förordningen om marknader för finansiella instrument,</w:t>
      </w:r>
    </w:p>
    <w:p w14:paraId="384E26E6" w14:textId="77777777" w:rsidR="00224569" w:rsidRDefault="00B659D8" w:rsidP="00224569">
      <w:pPr>
        <w:pStyle w:val="Brdtextmedindrag"/>
      </w:pPr>
      <w:r w:rsidRPr="002F754E">
        <w:rPr>
          <w:i/>
        </w:rPr>
        <w:t>teknik för algoritmisk högfrekvenshandel</w:t>
      </w:r>
      <w:r w:rsidRPr="002F754E">
        <w:t xml:space="preserve">: en teknik för algoritmisk handel som kännetecknas av </w:t>
      </w:r>
    </w:p>
    <w:p w14:paraId="29371CEC" w14:textId="77777777" w:rsidR="00224569" w:rsidRDefault="00B659D8" w:rsidP="00224569">
      <w:pPr>
        <w:pStyle w:val="Brdtextmedindrag"/>
      </w:pPr>
      <w:r w:rsidRPr="002F754E">
        <w:t>1.</w:t>
      </w:r>
      <w:r>
        <w:t> </w:t>
      </w:r>
      <w:r w:rsidRPr="002F754E">
        <w:t>att infrastrukturen är avsedd att minimera fördröjning (latens) genom samlokalisering, närvärdskap eller elektroniskt höghastig</w:t>
      </w:r>
      <w:r>
        <w:softHyphen/>
      </w:r>
      <w:r w:rsidRPr="002F754E">
        <w:t xml:space="preserve">hetstillträde, </w:t>
      </w:r>
    </w:p>
    <w:p w14:paraId="425D5BA2" w14:textId="77777777" w:rsidR="00224569" w:rsidRDefault="00B659D8" w:rsidP="00224569">
      <w:pPr>
        <w:pStyle w:val="Brdtextmedindrag"/>
      </w:pPr>
      <w:r w:rsidRPr="002F754E">
        <w:t>2.</w:t>
      </w:r>
      <w:r>
        <w:t> </w:t>
      </w:r>
      <w:r w:rsidRPr="002F754E">
        <w:t>att systemet beslutar när en order ska initieras, genereras, sty</w:t>
      </w:r>
      <w:r>
        <w:softHyphen/>
      </w:r>
      <w:r w:rsidRPr="002F754E">
        <w:t>ras eller utföras utan mänsklig medverkan för enskilda handelstrans</w:t>
      </w:r>
      <w:r>
        <w:softHyphen/>
      </w:r>
      <w:r w:rsidRPr="002F754E">
        <w:t xml:space="preserve">aktioner eller enskilda order, och </w:t>
      </w:r>
    </w:p>
    <w:p w14:paraId="12911DC9" w14:textId="77777777" w:rsidR="00224569" w:rsidRDefault="00B659D8" w:rsidP="00224569">
      <w:pPr>
        <w:pStyle w:val="Brdtextmedindrag"/>
      </w:pPr>
      <w:r w:rsidRPr="002F754E">
        <w:t>3.</w:t>
      </w:r>
      <w:r>
        <w:t> </w:t>
      </w:r>
      <w:r w:rsidRPr="002F754E">
        <w:t>stor mängd intradagsmeddelanden som utgör order, bud eller annulle</w:t>
      </w:r>
      <w:r>
        <w:softHyphen/>
      </w:r>
      <w:r w:rsidRPr="002F754E">
        <w:t>ringar,</w:t>
      </w:r>
    </w:p>
    <w:p w14:paraId="643069E1" w14:textId="77777777" w:rsidR="00224569" w:rsidRDefault="00B659D8" w:rsidP="00224569">
      <w:pPr>
        <w:pStyle w:val="Brdtextmedindrag"/>
      </w:pPr>
      <w:r w:rsidRPr="002F754E">
        <w:rPr>
          <w:i/>
        </w:rPr>
        <w:t>varaktigt medium</w:t>
      </w:r>
      <w:r w:rsidRPr="002F754E">
        <w:t xml:space="preserve">: ett medel som </w:t>
      </w:r>
    </w:p>
    <w:p w14:paraId="305ACFFB" w14:textId="77777777" w:rsidR="00224569" w:rsidRDefault="00B659D8" w:rsidP="00224569">
      <w:pPr>
        <w:pStyle w:val="Brdtextmedindrag"/>
      </w:pPr>
      <w:r w:rsidRPr="002F754E">
        <w:t>1.</w:t>
      </w:r>
      <w:r>
        <w:t> </w:t>
      </w:r>
      <w:r w:rsidRPr="002F754E">
        <w:t xml:space="preserve">gör det möjligt för kunden att bevara information som riktas till denne personligen på ett sätt som är tillgängligt för användning i framtiden och under en tid som är lämplig med hänsyn till vad som är avsikten med informationen, och </w:t>
      </w:r>
    </w:p>
    <w:p w14:paraId="26E99199" w14:textId="77777777" w:rsidR="00224569" w:rsidRDefault="00B659D8" w:rsidP="00224569">
      <w:pPr>
        <w:pStyle w:val="Brdtextmedindrag"/>
      </w:pPr>
      <w:r w:rsidRPr="002F754E">
        <w:t>2.</w:t>
      </w:r>
      <w:r>
        <w:t> </w:t>
      </w:r>
      <w:r w:rsidRPr="002F754E">
        <w:t>möjliggör oförändrad återgivning av den bevarade informa</w:t>
      </w:r>
      <w:r>
        <w:softHyphen/>
      </w:r>
      <w:r w:rsidRPr="002F754E">
        <w:t>tionen, och</w:t>
      </w:r>
    </w:p>
    <w:p w14:paraId="69836402" w14:textId="77777777" w:rsidR="00224569" w:rsidRDefault="00B659D8" w:rsidP="00224569">
      <w:pPr>
        <w:pStyle w:val="Brdtextmedindrag"/>
      </w:pPr>
      <w:r w:rsidRPr="002B341F">
        <w:rPr>
          <w:i/>
          <w:spacing w:val="-2"/>
        </w:rPr>
        <w:t>återhämtningsplan</w:t>
      </w:r>
      <w:r w:rsidRPr="002B341F">
        <w:rPr>
          <w:spacing w:val="-2"/>
        </w:rPr>
        <w:t>: en plan som upprättas av ett värdepappers</w:t>
      </w:r>
      <w:r w:rsidRPr="002B341F">
        <w:rPr>
          <w:spacing w:val="-2"/>
        </w:rPr>
        <w:softHyphen/>
        <w:t>bolag i syfte att vidta åtgärder som bolaget avser att vidta för att bevara</w:t>
      </w:r>
      <w:r w:rsidRPr="00632339">
        <w:t xml:space="preserve"> eller återställa sin finansiella ställning och livskraft efter en betydande försämring av den finansiella situationen.</w:t>
      </w:r>
    </w:p>
    <w:p w14:paraId="70A0A13A" w14:textId="77777777" w:rsidR="00224569" w:rsidRDefault="00B659D8" w:rsidP="00224569">
      <w:pPr>
        <w:pStyle w:val="Brdtext"/>
        <w:spacing w:before="230"/>
        <w:jc w:val="center"/>
        <w:rPr>
          <w:b/>
        </w:rPr>
      </w:pPr>
      <w:r>
        <w:rPr>
          <w:b/>
        </w:rPr>
        <w:t>3 kap.</w:t>
      </w:r>
    </w:p>
    <w:p w14:paraId="5D561B9D" w14:textId="77777777" w:rsidR="00224569" w:rsidRDefault="00B659D8" w:rsidP="00224569">
      <w:pPr>
        <w:pStyle w:val="Brdtext"/>
        <w:jc w:val="center"/>
      </w:pPr>
      <w:r>
        <w:t>6 §</w:t>
      </w:r>
      <w:r>
        <w:rPr>
          <w:rStyle w:val="Fotnotsreferens"/>
        </w:rPr>
        <w:footnoteReference w:id="157"/>
      </w:r>
    </w:p>
    <w:tbl>
      <w:tblPr>
        <w:tblW w:w="5000" w:type="pct"/>
        <w:tblCellMar>
          <w:left w:w="125" w:type="dxa"/>
          <w:right w:w="125" w:type="dxa"/>
        </w:tblCellMar>
        <w:tblLook w:val="0600" w:firstRow="0" w:lastRow="0" w:firstColumn="0" w:lastColumn="0" w:noHBand="1" w:noVBand="1"/>
      </w:tblPr>
      <w:tblGrid>
        <w:gridCol w:w="2948"/>
        <w:gridCol w:w="2949"/>
      </w:tblGrid>
      <w:tr w:rsidR="00224569" w14:paraId="1007A443" w14:textId="77777777" w:rsidTr="00224569">
        <w:tc>
          <w:tcPr>
            <w:tcW w:w="2500" w:type="pct"/>
            <w:shd w:val="clear" w:color="auto" w:fill="auto"/>
            <w:tcMar>
              <w:left w:w="0" w:type="dxa"/>
            </w:tcMar>
          </w:tcPr>
          <w:p w14:paraId="4B6E4574" w14:textId="77777777" w:rsidR="00224569" w:rsidRDefault="00B659D8" w:rsidP="00224569">
            <w:pPr>
              <w:pStyle w:val="Brdtextmedindrag"/>
            </w:pPr>
            <w:r w:rsidRPr="00D90162">
              <w:t xml:space="preserve">Ett värdepappersbolag ska </w:t>
            </w:r>
            <w:r w:rsidRPr="002C7897">
              <w:rPr>
                <w:i/>
              </w:rPr>
              <w:t xml:space="preserve">när verksamheten påbörjas </w:t>
            </w:r>
            <w:r w:rsidRPr="00D90162">
              <w:t>ha ett start</w:t>
            </w:r>
            <w:r w:rsidRPr="00D90162">
              <w:softHyphen/>
              <w:t>kapital som vid tidpunkten för beslut om tillstånd motsvarar</w:t>
            </w:r>
          </w:p>
        </w:tc>
        <w:tc>
          <w:tcPr>
            <w:tcW w:w="2500" w:type="pct"/>
            <w:shd w:val="clear" w:color="auto" w:fill="auto"/>
            <w:tcMar>
              <w:right w:w="0" w:type="dxa"/>
            </w:tcMar>
          </w:tcPr>
          <w:p w14:paraId="606B50CD" w14:textId="77777777" w:rsidR="00224569" w:rsidRDefault="00B659D8" w:rsidP="00224569">
            <w:pPr>
              <w:pStyle w:val="Brdtextmedindrag"/>
            </w:pPr>
            <w:r w:rsidRPr="00D90162">
              <w:t>Ett värdepappersbolag ska ha ett startkapital som vid tidpunkten för beslut om tillstånd motsvarar</w:t>
            </w:r>
          </w:p>
        </w:tc>
      </w:tr>
    </w:tbl>
    <w:p w14:paraId="10356560" w14:textId="77777777" w:rsidR="00224569" w:rsidRPr="000E6E48" w:rsidRDefault="00B659D8" w:rsidP="00224569">
      <w:pPr>
        <w:pStyle w:val="Brdtextmedindrag"/>
      </w:pPr>
      <w:r w:rsidRPr="000E6E48">
        <w:t>1.</w:t>
      </w:r>
      <w:r>
        <w:t> </w:t>
      </w:r>
      <w:r w:rsidRPr="000E6E48">
        <w:t>minst 5</w:t>
      </w:r>
      <w:r>
        <w:t> </w:t>
      </w:r>
      <w:r w:rsidRPr="000E6E48">
        <w:t>000</w:t>
      </w:r>
      <w:r>
        <w:t> </w:t>
      </w:r>
      <w:r w:rsidRPr="000E6E48">
        <w:t>000</w:t>
      </w:r>
      <w:r>
        <w:t> </w:t>
      </w:r>
      <w:r w:rsidRPr="000E6E48">
        <w:t>euro om bolagets verksamhet ska innefatta mot</w:t>
      </w:r>
      <w:r>
        <w:softHyphen/>
      </w:r>
      <w:r w:rsidRPr="000E6E48">
        <w:t>tagande av medel på kon</w:t>
      </w:r>
      <w:r>
        <w:t>t</w:t>
      </w:r>
      <w:r w:rsidRPr="000E6E48">
        <w:t>o enligt 2</w:t>
      </w:r>
      <w:r>
        <w:t> </w:t>
      </w:r>
      <w:r w:rsidRPr="000E6E48">
        <w:t>kap. 2</w:t>
      </w:r>
      <w:r>
        <w:t> §</w:t>
      </w:r>
      <w:r w:rsidRPr="000E6E48">
        <w:t xml:space="preserve"> första stycket</w:t>
      </w:r>
      <w:r>
        <w:t> </w:t>
      </w:r>
      <w:r w:rsidRPr="000E6E48">
        <w:t>8,</w:t>
      </w:r>
    </w:p>
    <w:tbl>
      <w:tblPr>
        <w:tblW w:w="5000" w:type="pct"/>
        <w:tblLayout w:type="fixed"/>
        <w:tblLook w:val="0000" w:firstRow="0" w:lastRow="0" w:firstColumn="0" w:lastColumn="0" w:noHBand="0" w:noVBand="0"/>
      </w:tblPr>
      <w:tblGrid>
        <w:gridCol w:w="2948"/>
        <w:gridCol w:w="2949"/>
      </w:tblGrid>
      <w:tr w:rsidR="00224569" w14:paraId="71D58936" w14:textId="77777777" w:rsidTr="00224569">
        <w:tc>
          <w:tcPr>
            <w:tcW w:w="2500" w:type="pct"/>
            <w:shd w:val="clear" w:color="auto" w:fill="auto"/>
            <w:tcMar>
              <w:left w:w="0" w:type="dxa"/>
            </w:tcMar>
          </w:tcPr>
          <w:p w14:paraId="6B7ECED7" w14:textId="77777777" w:rsidR="00224569" w:rsidRPr="000E6E48" w:rsidRDefault="00B659D8" w:rsidP="00224569">
            <w:pPr>
              <w:pStyle w:val="Brdtextmedindrag"/>
            </w:pPr>
            <w:r w:rsidRPr="000E6E48">
              <w:t>2.</w:t>
            </w:r>
            <w:r>
              <w:t> </w:t>
            </w:r>
            <w:r w:rsidRPr="000E6E48">
              <w:t xml:space="preserve">minst </w:t>
            </w:r>
            <w:r w:rsidRPr="002D183C">
              <w:rPr>
                <w:i/>
              </w:rPr>
              <w:t>730</w:t>
            </w:r>
            <w:r>
              <w:rPr>
                <w:i/>
              </w:rPr>
              <w:t> </w:t>
            </w:r>
            <w:r w:rsidRPr="002D183C">
              <w:rPr>
                <w:i/>
              </w:rPr>
              <w:t>000</w:t>
            </w:r>
            <w:r>
              <w:rPr>
                <w:i/>
              </w:rPr>
              <w:t> </w:t>
            </w:r>
            <w:r w:rsidRPr="000E6E48">
              <w:t>euro om bo</w:t>
            </w:r>
            <w:r>
              <w:softHyphen/>
            </w:r>
            <w:r w:rsidRPr="000E6E48">
              <w:t>laget ska driva verksamhet som avses i 2</w:t>
            </w:r>
            <w:r>
              <w:t> </w:t>
            </w:r>
            <w:r w:rsidRPr="000E6E48">
              <w:t>kap. 1</w:t>
            </w:r>
            <w:r>
              <w:t> § </w:t>
            </w:r>
            <w:r w:rsidRPr="000E6E48">
              <w:t>3</w:t>
            </w:r>
            <w:r w:rsidRPr="002D183C">
              <w:rPr>
                <w:i/>
              </w:rPr>
              <w:t>,</w:t>
            </w:r>
            <w:r w:rsidRPr="000E6E48">
              <w:t xml:space="preserve"> 6 </w:t>
            </w:r>
            <w:r w:rsidRPr="002D183C">
              <w:rPr>
                <w:i/>
              </w:rPr>
              <w:t>och 8</w:t>
            </w:r>
            <w:r w:rsidRPr="00516444">
              <w:rPr>
                <w:iCs/>
              </w:rPr>
              <w:t>,</w:t>
            </w:r>
          </w:p>
          <w:p w14:paraId="7AD20C6E" w14:textId="77777777" w:rsidR="00224569" w:rsidRPr="000E6E48" w:rsidRDefault="00B659D8" w:rsidP="00224569">
            <w:pPr>
              <w:pStyle w:val="Brdtextmedindrag"/>
            </w:pPr>
            <w:r w:rsidRPr="000E6E48">
              <w:t>3.</w:t>
            </w:r>
            <w:r>
              <w:t> </w:t>
            </w:r>
            <w:r w:rsidRPr="000E6E48">
              <w:t xml:space="preserve">minst </w:t>
            </w:r>
            <w:r w:rsidRPr="002D183C">
              <w:rPr>
                <w:i/>
              </w:rPr>
              <w:t>125</w:t>
            </w:r>
            <w:r>
              <w:rPr>
                <w:i/>
              </w:rPr>
              <w:t> </w:t>
            </w:r>
            <w:r w:rsidRPr="002D183C">
              <w:rPr>
                <w:i/>
              </w:rPr>
              <w:t>000</w:t>
            </w:r>
            <w:r>
              <w:rPr>
                <w:i/>
              </w:rPr>
              <w:t> </w:t>
            </w:r>
            <w:r w:rsidRPr="000E6E48">
              <w:t>euro om inte högre belopp krävs enligt 1 eller 2, och</w:t>
            </w:r>
          </w:p>
          <w:p w14:paraId="6733E1C1" w14:textId="77777777" w:rsidR="00224569" w:rsidRDefault="00B659D8" w:rsidP="00224569">
            <w:pPr>
              <w:pStyle w:val="Brdtextmedindrag"/>
            </w:pPr>
            <w:r w:rsidRPr="000E6E48">
              <w:t>4.</w:t>
            </w:r>
            <w:r>
              <w:t> </w:t>
            </w:r>
            <w:r w:rsidRPr="000E6E48">
              <w:t xml:space="preserve">minst </w:t>
            </w:r>
            <w:r w:rsidRPr="00125CF5">
              <w:rPr>
                <w:i/>
              </w:rPr>
              <w:t>50</w:t>
            </w:r>
            <w:r>
              <w:rPr>
                <w:i/>
              </w:rPr>
              <w:t> </w:t>
            </w:r>
            <w:r w:rsidRPr="00125CF5">
              <w:rPr>
                <w:i/>
              </w:rPr>
              <w:t>000</w:t>
            </w:r>
            <w:r>
              <w:rPr>
                <w:i/>
              </w:rPr>
              <w:t> </w:t>
            </w:r>
            <w:r w:rsidRPr="000E6E48">
              <w:t>euro om bo</w:t>
            </w:r>
            <w:r>
              <w:softHyphen/>
            </w:r>
            <w:r w:rsidRPr="00E57846">
              <w:rPr>
                <w:spacing w:val="-4"/>
              </w:rPr>
              <w:t>laget ska driva enbart verksamhet</w:t>
            </w:r>
            <w:r w:rsidRPr="000E6E48">
              <w:t xml:space="preserve"> som avses i 2</w:t>
            </w:r>
            <w:r>
              <w:t> </w:t>
            </w:r>
            <w:r w:rsidRPr="000E6E48">
              <w:t>kap. 1</w:t>
            </w:r>
            <w:r>
              <w:t> § </w:t>
            </w:r>
            <w:r w:rsidRPr="000E6E48">
              <w:t>1 eller 5 och inte kommer att i</w:t>
            </w:r>
            <w:r w:rsidRPr="001913E4">
              <w:rPr>
                <w:spacing w:val="-2"/>
              </w:rPr>
              <w:t>nneha kunders medel eller värdepapper</w:t>
            </w:r>
            <w:r w:rsidRPr="000E6E48">
              <w:t>.</w:t>
            </w:r>
          </w:p>
          <w:p w14:paraId="4C688473" w14:textId="77777777" w:rsidR="00224569" w:rsidRPr="00250E32" w:rsidRDefault="00B659D8" w:rsidP="00224569">
            <w:pPr>
              <w:pStyle w:val="Brdtextmedindrag"/>
              <w:rPr>
                <w:i/>
              </w:rPr>
            </w:pPr>
            <w:r w:rsidRPr="00250E32">
              <w:rPr>
                <w:i/>
              </w:rPr>
              <w:t>Ett värdepappersbolag som av</w:t>
            </w:r>
            <w:r>
              <w:rPr>
                <w:i/>
              </w:rPr>
              <w:softHyphen/>
            </w:r>
            <w:r w:rsidRPr="00250E32">
              <w:rPr>
                <w:i/>
              </w:rPr>
              <w:t>ses i första stycket</w:t>
            </w:r>
            <w:r>
              <w:rPr>
                <w:i/>
              </w:rPr>
              <w:t> </w:t>
            </w:r>
            <w:r w:rsidRPr="00250E32">
              <w:rPr>
                <w:i/>
              </w:rPr>
              <w:t>4 får som ett alternativ till startkapital ha</w:t>
            </w:r>
          </w:p>
          <w:p w14:paraId="60AE19B9" w14:textId="77777777" w:rsidR="00224569" w:rsidRPr="00250E32" w:rsidRDefault="00B659D8" w:rsidP="00224569">
            <w:pPr>
              <w:pStyle w:val="Brdtextmedindrag"/>
              <w:rPr>
                <w:i/>
              </w:rPr>
            </w:pPr>
            <w:r w:rsidRPr="00250E32">
              <w:rPr>
                <w:i/>
              </w:rPr>
              <w:t>1.</w:t>
            </w:r>
            <w:r>
              <w:rPr>
                <w:i/>
              </w:rPr>
              <w:t> </w:t>
            </w:r>
            <w:r w:rsidRPr="00250E32">
              <w:rPr>
                <w:i/>
              </w:rPr>
              <w:t>en ansvarsförsäkring med ett</w:t>
            </w:r>
            <w:r>
              <w:rPr>
                <w:i/>
              </w:rPr>
              <w:t> </w:t>
            </w:r>
            <w:r w:rsidRPr="00250E32">
              <w:rPr>
                <w:i/>
              </w:rPr>
              <w:t>försäkringsbelopp om mot</w:t>
            </w:r>
            <w:r>
              <w:rPr>
                <w:i/>
              </w:rPr>
              <w:softHyphen/>
            </w:r>
            <w:r w:rsidRPr="00250E32">
              <w:rPr>
                <w:i/>
              </w:rPr>
              <w:lastRenderedPageBreak/>
              <w:t>svarande minst 1</w:t>
            </w:r>
            <w:r>
              <w:rPr>
                <w:i/>
              </w:rPr>
              <w:t> </w:t>
            </w:r>
            <w:r w:rsidRPr="00250E32">
              <w:rPr>
                <w:i/>
              </w:rPr>
              <w:t>000</w:t>
            </w:r>
            <w:r>
              <w:rPr>
                <w:i/>
              </w:rPr>
              <w:t> </w:t>
            </w:r>
            <w:r w:rsidRPr="00250E32">
              <w:rPr>
                <w:i/>
              </w:rPr>
              <w:t>000</w:t>
            </w:r>
            <w:r>
              <w:rPr>
                <w:i/>
              </w:rPr>
              <w:t> </w:t>
            </w:r>
            <w:r w:rsidRPr="00250E32">
              <w:rPr>
                <w:i/>
              </w:rPr>
              <w:t>euro per</w:t>
            </w:r>
            <w:r>
              <w:rPr>
                <w:i/>
              </w:rPr>
              <w:t> </w:t>
            </w:r>
            <w:r w:rsidRPr="00250E32">
              <w:rPr>
                <w:i/>
              </w:rPr>
              <w:t>skadeståndskrav och minst 1</w:t>
            </w:r>
            <w:r>
              <w:rPr>
                <w:i/>
              </w:rPr>
              <w:t> </w:t>
            </w:r>
            <w:r w:rsidRPr="00250E32">
              <w:rPr>
                <w:i/>
              </w:rPr>
              <w:t>500</w:t>
            </w:r>
            <w:r>
              <w:rPr>
                <w:i/>
              </w:rPr>
              <w:t> </w:t>
            </w:r>
            <w:r w:rsidRPr="00250E32">
              <w:rPr>
                <w:i/>
              </w:rPr>
              <w:t>000</w:t>
            </w:r>
            <w:r>
              <w:rPr>
                <w:i/>
              </w:rPr>
              <w:t> </w:t>
            </w:r>
            <w:r w:rsidRPr="00250E32">
              <w:rPr>
                <w:i/>
              </w:rPr>
              <w:t>euro per år för samtliga skadeståndskrav,</w:t>
            </w:r>
          </w:p>
          <w:p w14:paraId="121DC845" w14:textId="77777777" w:rsidR="00224569" w:rsidRPr="00250E32" w:rsidRDefault="00B659D8" w:rsidP="00224569">
            <w:pPr>
              <w:pStyle w:val="Brdtextmedindrag"/>
              <w:rPr>
                <w:i/>
              </w:rPr>
            </w:pPr>
            <w:r w:rsidRPr="00250E32">
              <w:rPr>
                <w:i/>
              </w:rPr>
              <w:t>2.</w:t>
            </w:r>
            <w:r>
              <w:rPr>
                <w:i/>
              </w:rPr>
              <w:t> </w:t>
            </w:r>
            <w:r w:rsidRPr="00250E32">
              <w:rPr>
                <w:i/>
              </w:rPr>
              <w:t>en garanti eller liknande ut</w:t>
            </w:r>
            <w:r>
              <w:rPr>
                <w:i/>
              </w:rPr>
              <w:softHyphen/>
            </w:r>
            <w:r w:rsidRPr="00250E32">
              <w:rPr>
                <w:i/>
              </w:rPr>
              <w:t>fästelse som ger ett motsvarande skydd, eller</w:t>
            </w:r>
          </w:p>
          <w:p w14:paraId="1B98AE6C" w14:textId="77777777" w:rsidR="00224569" w:rsidRDefault="00B659D8" w:rsidP="00224569">
            <w:pPr>
              <w:pStyle w:val="Brdtextmedindrag"/>
              <w:rPr>
                <w:i/>
              </w:rPr>
            </w:pPr>
            <w:r w:rsidRPr="00250E32">
              <w:rPr>
                <w:i/>
              </w:rPr>
              <w:t>3.</w:t>
            </w:r>
            <w:r>
              <w:rPr>
                <w:i/>
              </w:rPr>
              <w:t> </w:t>
            </w:r>
            <w:r w:rsidRPr="00250E32">
              <w:rPr>
                <w:i/>
              </w:rPr>
              <w:t>en kombination av start</w:t>
            </w:r>
            <w:r>
              <w:rPr>
                <w:i/>
              </w:rPr>
              <w:softHyphen/>
            </w:r>
            <w:r w:rsidRPr="00250E32">
              <w:rPr>
                <w:i/>
              </w:rPr>
              <w:t>kapital och försäkring eller garanti eller liknande utfästelse som ger ett motsvarande skydd.</w:t>
            </w:r>
          </w:p>
          <w:p w14:paraId="4B683748" w14:textId="77777777" w:rsidR="00224569" w:rsidRPr="00250E32" w:rsidRDefault="00B659D8" w:rsidP="00224569">
            <w:pPr>
              <w:pStyle w:val="Brdtextmedindrag"/>
              <w:rPr>
                <w:i/>
              </w:rPr>
            </w:pPr>
            <w:r w:rsidRPr="00250E32">
              <w:rPr>
                <w:i/>
              </w:rPr>
              <w:t>Om värdepappersbolaget är registrerat som försäkringsför</w:t>
            </w:r>
            <w:r>
              <w:rPr>
                <w:i/>
              </w:rPr>
              <w:softHyphen/>
            </w:r>
            <w:r w:rsidRPr="00250E32">
              <w:rPr>
                <w:i/>
              </w:rPr>
              <w:t>medlare enligt 2</w:t>
            </w:r>
            <w:r>
              <w:rPr>
                <w:i/>
              </w:rPr>
              <w:t> </w:t>
            </w:r>
            <w:r w:rsidRPr="00250E32">
              <w:rPr>
                <w:i/>
              </w:rPr>
              <w:t>kap. 3</w:t>
            </w:r>
            <w:r>
              <w:rPr>
                <w:i/>
              </w:rPr>
              <w:t> §</w:t>
            </w:r>
            <w:r w:rsidRPr="00250E32">
              <w:rPr>
                <w:i/>
              </w:rPr>
              <w:t xml:space="preserve"> lagen</w:t>
            </w:r>
            <w:r>
              <w:rPr>
                <w:i/>
              </w:rPr>
              <w:t xml:space="preserve"> </w:t>
            </w:r>
            <w:r w:rsidRPr="00250E32">
              <w:rPr>
                <w:i/>
              </w:rPr>
              <w:t>(2018:1219) om försäkringsdistri</w:t>
            </w:r>
            <w:r>
              <w:rPr>
                <w:i/>
              </w:rPr>
              <w:softHyphen/>
            </w:r>
            <w:r w:rsidRPr="00250E32">
              <w:rPr>
                <w:i/>
              </w:rPr>
              <w:t xml:space="preserve">bution, gäller dock </w:t>
            </w:r>
            <w:r>
              <w:rPr>
                <w:i/>
              </w:rPr>
              <w:t>i stället</w:t>
            </w:r>
            <w:r w:rsidRPr="00250E32">
              <w:rPr>
                <w:i/>
              </w:rPr>
              <w:t xml:space="preserve"> för första stycket</w:t>
            </w:r>
            <w:r>
              <w:rPr>
                <w:i/>
              </w:rPr>
              <w:t> </w:t>
            </w:r>
            <w:r w:rsidRPr="00250E32">
              <w:rPr>
                <w:i/>
              </w:rPr>
              <w:t>4 att bolaget ska ha e</w:t>
            </w:r>
            <w:r w:rsidRPr="00EF4CD3">
              <w:rPr>
                <w:i/>
                <w:spacing w:val="-4"/>
              </w:rPr>
              <w:t>tt startkapital som motsvarar minst</w:t>
            </w:r>
            <w:r w:rsidRPr="00250E32">
              <w:rPr>
                <w:i/>
              </w:rPr>
              <w:t xml:space="preserve"> 25</w:t>
            </w:r>
            <w:r>
              <w:rPr>
                <w:i/>
              </w:rPr>
              <w:t> </w:t>
            </w:r>
            <w:r w:rsidRPr="00250E32">
              <w:rPr>
                <w:i/>
              </w:rPr>
              <w:t>000</w:t>
            </w:r>
            <w:r>
              <w:rPr>
                <w:i/>
              </w:rPr>
              <w:t> </w:t>
            </w:r>
            <w:r w:rsidRPr="00250E32">
              <w:rPr>
                <w:i/>
              </w:rPr>
              <w:t>euro eller ha en ansvars</w:t>
            </w:r>
            <w:r>
              <w:rPr>
                <w:i/>
              </w:rPr>
              <w:softHyphen/>
            </w:r>
            <w:r w:rsidRPr="00250E32">
              <w:rPr>
                <w:i/>
              </w:rPr>
              <w:t>försäkring eller en garanti eller liknande utfästelse som täcker d</w:t>
            </w:r>
            <w:r w:rsidRPr="00E57846">
              <w:rPr>
                <w:i/>
                <w:spacing w:val="-4"/>
              </w:rPr>
              <w:t xml:space="preserve">en </w:t>
            </w:r>
            <w:r w:rsidRPr="000E3543">
              <w:rPr>
                <w:i/>
                <w:spacing w:val="-4"/>
              </w:rPr>
              <w:t>skadeståndsskyldighet som kan upp</w:t>
            </w:r>
            <w:r w:rsidRPr="000E3543">
              <w:rPr>
                <w:i/>
                <w:spacing w:val="-4"/>
              </w:rPr>
              <w:softHyphen/>
              <w:t>komma</w:t>
            </w:r>
            <w:r w:rsidRPr="00250E32">
              <w:rPr>
                <w:i/>
              </w:rPr>
              <w:t xml:space="preserve"> till följd av verksamheten. Antingen ska försäkringsbeloppet uppgå till motsvarande minst 500</w:t>
            </w:r>
            <w:r>
              <w:rPr>
                <w:i/>
              </w:rPr>
              <w:t> </w:t>
            </w:r>
            <w:r w:rsidRPr="00250E32">
              <w:rPr>
                <w:i/>
              </w:rPr>
              <w:t>000</w:t>
            </w:r>
            <w:r>
              <w:rPr>
                <w:i/>
              </w:rPr>
              <w:t> </w:t>
            </w:r>
            <w:r w:rsidRPr="00250E32">
              <w:rPr>
                <w:i/>
              </w:rPr>
              <w:t xml:space="preserve">euro per </w:t>
            </w:r>
            <w:r w:rsidRPr="00E57846">
              <w:rPr>
                <w:i/>
                <w:spacing w:val="-4"/>
              </w:rPr>
              <w:t>skadeståndskrav och minst 750 000 euro</w:t>
            </w:r>
            <w:r w:rsidRPr="00250E32">
              <w:rPr>
                <w:i/>
              </w:rPr>
              <w:t xml:space="preserve"> per år för samtliga skadeståndskrav eller ska </w:t>
            </w:r>
            <w:r w:rsidRPr="00625611">
              <w:rPr>
                <w:i/>
                <w:spacing w:val="-4"/>
              </w:rPr>
              <w:t>bolaget ha en kombination av start</w:t>
            </w:r>
            <w:r w:rsidRPr="00625611">
              <w:rPr>
                <w:i/>
                <w:spacing w:val="-4"/>
              </w:rPr>
              <w:softHyphen/>
              <w:t>kapital</w:t>
            </w:r>
            <w:r w:rsidRPr="00250E32">
              <w:rPr>
                <w:i/>
              </w:rPr>
              <w:t xml:space="preserve"> och försäkring eller garanti eller liknande utfästelse som ger ett motsvarande skydd.</w:t>
            </w:r>
          </w:p>
        </w:tc>
        <w:tc>
          <w:tcPr>
            <w:tcW w:w="2500" w:type="pct"/>
            <w:shd w:val="clear" w:color="auto" w:fill="auto"/>
            <w:tcMar>
              <w:right w:w="0" w:type="dxa"/>
            </w:tcMar>
          </w:tcPr>
          <w:p w14:paraId="781D9B05" w14:textId="77777777" w:rsidR="00224569" w:rsidRDefault="00B659D8" w:rsidP="00224569">
            <w:pPr>
              <w:pStyle w:val="Brdtextmedindrag"/>
            </w:pPr>
            <w:r>
              <w:lastRenderedPageBreak/>
              <w:t>2. </w:t>
            </w:r>
            <w:r w:rsidRPr="002D183C">
              <w:t xml:space="preserve">minst </w:t>
            </w:r>
            <w:r w:rsidRPr="002D183C">
              <w:rPr>
                <w:i/>
              </w:rPr>
              <w:t>750</w:t>
            </w:r>
            <w:r>
              <w:rPr>
                <w:i/>
              </w:rPr>
              <w:t> </w:t>
            </w:r>
            <w:r w:rsidRPr="002D183C">
              <w:rPr>
                <w:i/>
              </w:rPr>
              <w:t>000</w:t>
            </w:r>
            <w:r>
              <w:rPr>
                <w:i/>
              </w:rPr>
              <w:t> </w:t>
            </w:r>
            <w:r w:rsidRPr="002D183C">
              <w:t>euro om bo</w:t>
            </w:r>
            <w:r>
              <w:softHyphen/>
            </w:r>
            <w:r w:rsidRPr="002D183C">
              <w:t>laget ska driva verk</w:t>
            </w:r>
            <w:r>
              <w:t xml:space="preserve">samhet som avses i 2 kap. 1 § 3 </w:t>
            </w:r>
            <w:r>
              <w:rPr>
                <w:i/>
              </w:rPr>
              <w:t xml:space="preserve">eller </w:t>
            </w:r>
            <w:r>
              <w:t>6</w:t>
            </w:r>
            <w:r w:rsidRPr="002D183C">
              <w:t>,</w:t>
            </w:r>
          </w:p>
          <w:p w14:paraId="22D1152A" w14:textId="77777777" w:rsidR="00224569" w:rsidRDefault="00B659D8" w:rsidP="00224569">
            <w:pPr>
              <w:pStyle w:val="Brdtextmedindrag"/>
            </w:pPr>
            <w:r>
              <w:t xml:space="preserve">3. minst </w:t>
            </w:r>
            <w:r w:rsidRPr="002D183C">
              <w:rPr>
                <w:i/>
              </w:rPr>
              <w:t>150</w:t>
            </w:r>
            <w:r>
              <w:rPr>
                <w:i/>
              </w:rPr>
              <w:t> </w:t>
            </w:r>
            <w:r w:rsidRPr="002D183C">
              <w:rPr>
                <w:i/>
              </w:rPr>
              <w:t>000</w:t>
            </w:r>
            <w:r>
              <w:rPr>
                <w:i/>
              </w:rPr>
              <w:t> </w:t>
            </w:r>
            <w:r>
              <w:t>euro om inte högre belopp krävs enligt 1 eller 2, och</w:t>
            </w:r>
          </w:p>
          <w:p w14:paraId="4A25B9F5" w14:textId="77777777" w:rsidR="00224569" w:rsidRDefault="00B659D8" w:rsidP="00224569">
            <w:pPr>
              <w:pStyle w:val="Brdtextmedindrag"/>
            </w:pPr>
            <w:r>
              <w:t>4. minst</w:t>
            </w:r>
            <w:r w:rsidRPr="000E6E48">
              <w:t xml:space="preserve"> </w:t>
            </w:r>
            <w:r w:rsidRPr="00125CF5">
              <w:rPr>
                <w:i/>
              </w:rPr>
              <w:t>75</w:t>
            </w:r>
            <w:r>
              <w:rPr>
                <w:i/>
              </w:rPr>
              <w:t> </w:t>
            </w:r>
            <w:r w:rsidRPr="00125CF5">
              <w:rPr>
                <w:i/>
              </w:rPr>
              <w:t>000</w:t>
            </w:r>
            <w:r>
              <w:rPr>
                <w:i/>
              </w:rPr>
              <w:t> </w:t>
            </w:r>
            <w:r w:rsidRPr="000E6E48">
              <w:t>euro om bo</w:t>
            </w:r>
            <w:r>
              <w:softHyphen/>
            </w:r>
            <w:r w:rsidRPr="000E6E48">
              <w:t xml:space="preserve">laget ska driva enbart </w:t>
            </w:r>
            <w:r w:rsidRPr="00E57846">
              <w:rPr>
                <w:spacing w:val="-4"/>
              </w:rPr>
              <w:t>verksamhet som avses i 2 kap. 1 § 1</w:t>
            </w:r>
            <w:r w:rsidRPr="00E57846">
              <w:rPr>
                <w:i/>
                <w:spacing w:val="-4"/>
              </w:rPr>
              <w:t>, 2, 4,</w:t>
            </w:r>
            <w:r w:rsidRPr="00E57846">
              <w:rPr>
                <w:spacing w:val="-4"/>
              </w:rPr>
              <w:t xml:space="preserve"> 5 </w:t>
            </w:r>
            <w:r w:rsidRPr="00E57846">
              <w:rPr>
                <w:i/>
                <w:spacing w:val="-4"/>
              </w:rPr>
              <w:t xml:space="preserve">eller 7 </w:t>
            </w:r>
            <w:r w:rsidRPr="00E57846">
              <w:rPr>
                <w:spacing w:val="-4"/>
              </w:rPr>
              <w:t>och inte kommer att inneha kunders medel eller värdepapper.</w:t>
            </w:r>
          </w:p>
          <w:p w14:paraId="245BD3B5" w14:textId="77777777" w:rsidR="00224569" w:rsidRDefault="00B659D8" w:rsidP="00224569">
            <w:pPr>
              <w:pStyle w:val="Brdtextmedindrag"/>
            </w:pPr>
            <w:bookmarkStart w:id="518" w:name="_Hlk27555084"/>
            <w:r w:rsidRPr="00ED2BB3">
              <w:rPr>
                <w:i/>
              </w:rPr>
              <w:t>Startkapitalet ska</w:t>
            </w:r>
            <w:r>
              <w:rPr>
                <w:i/>
              </w:rPr>
              <w:t xml:space="preserve"> </w:t>
            </w:r>
            <w:bookmarkStart w:id="519" w:name="_Hlk30912858"/>
            <w:r w:rsidRPr="00D857E7">
              <w:rPr>
                <w:i/>
              </w:rPr>
              <w:t>för värde</w:t>
            </w:r>
            <w:r>
              <w:rPr>
                <w:i/>
              </w:rPr>
              <w:softHyphen/>
            </w:r>
            <w:r w:rsidRPr="00D857E7">
              <w:rPr>
                <w:i/>
              </w:rPr>
              <w:t>pappersbolag som avses i första stycket 1 vara sammansatt enligt artikel 72 i tillsynsförordningen</w:t>
            </w:r>
            <w:r>
              <w:rPr>
                <w:i/>
              </w:rPr>
              <w:t>. För övriga värde</w:t>
            </w:r>
            <w:r>
              <w:rPr>
                <w:i/>
              </w:rPr>
              <w:softHyphen/>
              <w:t xml:space="preserve">pappersbolag </w:t>
            </w:r>
            <w:bookmarkEnd w:id="519"/>
            <w:r>
              <w:rPr>
                <w:i/>
              </w:rPr>
              <w:t xml:space="preserve">ska </w:t>
            </w:r>
            <w:r>
              <w:rPr>
                <w:i/>
              </w:rPr>
              <w:lastRenderedPageBreak/>
              <w:t xml:space="preserve">startkapitalet vara sammansatt enligt </w:t>
            </w:r>
            <w:r w:rsidRPr="00ED2BB3">
              <w:rPr>
                <w:i/>
              </w:rPr>
              <w:t>artikel</w:t>
            </w:r>
            <w:r>
              <w:rPr>
                <w:i/>
              </w:rPr>
              <w:t> </w:t>
            </w:r>
            <w:r w:rsidRPr="00ED2BB3">
              <w:rPr>
                <w:i/>
              </w:rPr>
              <w:t>9 i värde</w:t>
            </w:r>
            <w:r>
              <w:rPr>
                <w:i/>
              </w:rPr>
              <w:softHyphen/>
            </w:r>
            <w:r w:rsidRPr="00ED2BB3">
              <w:rPr>
                <w:i/>
              </w:rPr>
              <w:t>pappers</w:t>
            </w:r>
            <w:r>
              <w:rPr>
                <w:i/>
              </w:rPr>
              <w:softHyphen/>
            </w:r>
            <w:r w:rsidRPr="00ED2BB3">
              <w:rPr>
                <w:i/>
              </w:rPr>
              <w:t>bolags</w:t>
            </w:r>
            <w:r>
              <w:rPr>
                <w:i/>
              </w:rPr>
              <w:softHyphen/>
            </w:r>
            <w:r w:rsidRPr="00ED2BB3">
              <w:rPr>
                <w:i/>
              </w:rPr>
              <w:t>förordningen</w:t>
            </w:r>
            <w:r>
              <w:t>.</w:t>
            </w:r>
            <w:bookmarkEnd w:id="518"/>
          </w:p>
        </w:tc>
      </w:tr>
    </w:tbl>
    <w:p w14:paraId="27FDE13E" w14:textId="77777777" w:rsidR="00224569" w:rsidRDefault="00224569" w:rsidP="00224569">
      <w:pPr>
        <w:pStyle w:val="Brdtextmedindrag"/>
        <w:rPr>
          <w:b/>
        </w:rPr>
      </w:pPr>
    </w:p>
    <w:tbl>
      <w:tblPr>
        <w:tblW w:w="0" w:type="auto"/>
        <w:tblLayout w:type="fixed"/>
        <w:tblLook w:val="0000" w:firstRow="0" w:lastRow="0" w:firstColumn="0" w:lastColumn="0" w:noHBand="0" w:noVBand="0"/>
      </w:tblPr>
      <w:tblGrid>
        <w:gridCol w:w="2948"/>
        <w:gridCol w:w="2949"/>
      </w:tblGrid>
      <w:tr w:rsidR="00224569" w14:paraId="6ADFEB72" w14:textId="77777777" w:rsidTr="00224569">
        <w:tc>
          <w:tcPr>
            <w:tcW w:w="2948" w:type="dxa"/>
            <w:shd w:val="clear" w:color="auto" w:fill="auto"/>
            <w:tcMar>
              <w:left w:w="0" w:type="dxa"/>
            </w:tcMar>
          </w:tcPr>
          <w:p w14:paraId="51B6CE7B" w14:textId="77777777" w:rsidR="00224569" w:rsidRPr="006F6BC9" w:rsidRDefault="00B659D8" w:rsidP="00224569">
            <w:pPr>
              <w:pStyle w:val="Brdtext"/>
              <w:jc w:val="left"/>
              <w:rPr>
                <w:i/>
                <w:iCs/>
                <w:u w:val="single"/>
              </w:rPr>
            </w:pPr>
            <w:r w:rsidRPr="0040358B">
              <w:rPr>
                <w:i/>
                <w:iCs/>
                <w:u w:val="single"/>
              </w:rPr>
              <w:t>Kapitalkrav under pågående verksamhet</w:t>
            </w:r>
          </w:p>
        </w:tc>
        <w:tc>
          <w:tcPr>
            <w:tcW w:w="2949" w:type="dxa"/>
            <w:shd w:val="clear" w:color="auto" w:fill="auto"/>
            <w:tcMar>
              <w:right w:w="0" w:type="dxa"/>
            </w:tcMar>
          </w:tcPr>
          <w:p w14:paraId="6D1C1F0B" w14:textId="77777777" w:rsidR="00224569" w:rsidRPr="006F6BC9" w:rsidRDefault="00B659D8" w:rsidP="00224569">
            <w:pPr>
              <w:pStyle w:val="Brdtext"/>
              <w:jc w:val="left"/>
              <w:rPr>
                <w:i/>
                <w:iCs/>
                <w:u w:val="single"/>
              </w:rPr>
            </w:pPr>
            <w:r w:rsidRPr="0040358B">
              <w:rPr>
                <w:i/>
                <w:iCs/>
                <w:u w:val="single"/>
              </w:rPr>
              <w:t>Kapitaltäckning</w:t>
            </w:r>
            <w:r w:rsidRPr="009252FE">
              <w:rPr>
                <w:rStyle w:val="Fotnotsreferens"/>
              </w:rPr>
              <w:footnoteReference w:id="158"/>
            </w:r>
          </w:p>
        </w:tc>
      </w:tr>
    </w:tbl>
    <w:p w14:paraId="2B585765" w14:textId="77777777" w:rsidR="00224569" w:rsidRDefault="00B659D8" w:rsidP="00224569">
      <w:pPr>
        <w:pStyle w:val="Brdtext"/>
        <w:tabs>
          <w:tab w:val="center" w:pos="2948"/>
        </w:tabs>
        <w:spacing w:before="270"/>
        <w:jc w:val="center"/>
      </w:pPr>
      <w:r w:rsidRPr="00A175F3">
        <w:t>7 §</w:t>
      </w:r>
      <w:r w:rsidRPr="00A175F3">
        <w:rPr>
          <w:rStyle w:val="Fotnotsreferens"/>
        </w:rPr>
        <w:footnoteReference w:id="159"/>
      </w:r>
    </w:p>
    <w:tbl>
      <w:tblPr>
        <w:tblW w:w="5000" w:type="pct"/>
        <w:tblLayout w:type="fixed"/>
        <w:tblLook w:val="0000" w:firstRow="0" w:lastRow="0" w:firstColumn="0" w:lastColumn="0" w:noHBand="0" w:noVBand="0"/>
      </w:tblPr>
      <w:tblGrid>
        <w:gridCol w:w="2948"/>
        <w:gridCol w:w="2949"/>
      </w:tblGrid>
      <w:tr w:rsidR="00224569" w14:paraId="7261D082" w14:textId="77777777" w:rsidTr="00224569">
        <w:tc>
          <w:tcPr>
            <w:tcW w:w="2500" w:type="pct"/>
            <w:shd w:val="clear" w:color="auto" w:fill="auto"/>
            <w:tcMar>
              <w:left w:w="0" w:type="dxa"/>
            </w:tcMar>
          </w:tcPr>
          <w:p w14:paraId="771D9594" w14:textId="77777777" w:rsidR="00224569" w:rsidRDefault="00B659D8" w:rsidP="00224569">
            <w:pPr>
              <w:pStyle w:val="Brdtextmedindrag"/>
            </w:pPr>
            <w:r w:rsidRPr="00E57846">
              <w:rPr>
                <w:spacing w:val="-4"/>
              </w:rPr>
              <w:t>Bestämmelser om kapital</w:t>
            </w:r>
            <w:r w:rsidRPr="00E57846">
              <w:rPr>
                <w:spacing w:val="-4"/>
              </w:rPr>
              <w:softHyphen/>
              <w:t>täck</w:t>
            </w:r>
            <w:r w:rsidRPr="00E57846">
              <w:rPr>
                <w:spacing w:val="-4"/>
              </w:rPr>
              <w:softHyphen/>
              <w:t>ning</w:t>
            </w:r>
            <w:r w:rsidRPr="00110419">
              <w:t xml:space="preserve"> </w:t>
            </w:r>
            <w:r w:rsidRPr="00C505DB">
              <w:rPr>
                <w:i/>
              </w:rPr>
              <w:t>och</w:t>
            </w:r>
            <w:r w:rsidRPr="00110419">
              <w:t xml:space="preserve"> </w:t>
            </w:r>
            <w:r w:rsidRPr="00D142D2">
              <w:rPr>
                <w:i/>
              </w:rPr>
              <w:t xml:space="preserve">stora exponeringar </w:t>
            </w:r>
            <w:r w:rsidRPr="00110419">
              <w:t xml:space="preserve">finns i </w:t>
            </w:r>
            <w:r w:rsidRPr="00C505DB">
              <w:rPr>
                <w:i/>
              </w:rPr>
              <w:t>förordning (EU) nr</w:t>
            </w:r>
            <w:r>
              <w:rPr>
                <w:i/>
              </w:rPr>
              <w:t> </w:t>
            </w:r>
            <w:r w:rsidRPr="00C505DB">
              <w:rPr>
                <w:i/>
              </w:rPr>
              <w:t>575/2013</w:t>
            </w:r>
            <w:r w:rsidRPr="00110419">
              <w:t>, lagen</w:t>
            </w:r>
            <w:r>
              <w:t> </w:t>
            </w:r>
            <w:r w:rsidRPr="00110419">
              <w:t xml:space="preserve">(2014:968) om särskild </w:t>
            </w:r>
            <w:r w:rsidRPr="00EF4CD3">
              <w:rPr>
                <w:spacing w:val="-4"/>
              </w:rPr>
              <w:t>till</w:t>
            </w:r>
            <w:r w:rsidRPr="00EF4CD3">
              <w:rPr>
                <w:spacing w:val="-4"/>
              </w:rPr>
              <w:softHyphen/>
              <w:t xml:space="preserve">syn över kreditinstitut och </w:t>
            </w:r>
            <w:r w:rsidRPr="00EF4CD3">
              <w:rPr>
                <w:spacing w:val="-6"/>
              </w:rPr>
              <w:t>värde</w:t>
            </w:r>
            <w:r w:rsidRPr="00EF4CD3">
              <w:rPr>
                <w:spacing w:val="-6"/>
              </w:rPr>
              <w:softHyphen/>
              <w:t>pappers</w:t>
            </w:r>
            <w:r>
              <w:rPr>
                <w:spacing w:val="-6"/>
              </w:rPr>
              <w:softHyphen/>
            </w:r>
            <w:r w:rsidRPr="00EF4CD3">
              <w:rPr>
                <w:spacing w:val="-6"/>
              </w:rPr>
              <w:t>bolag och lagen (2014:966</w:t>
            </w:r>
            <w:r w:rsidRPr="00110419">
              <w:t>) om kapitalbuffertar.</w:t>
            </w:r>
          </w:p>
        </w:tc>
        <w:tc>
          <w:tcPr>
            <w:tcW w:w="2500" w:type="pct"/>
            <w:shd w:val="clear" w:color="auto" w:fill="auto"/>
            <w:tcMar>
              <w:right w:w="0" w:type="dxa"/>
            </w:tcMar>
          </w:tcPr>
          <w:p w14:paraId="45005171" w14:textId="77777777" w:rsidR="00224569" w:rsidRDefault="00B659D8" w:rsidP="00224569">
            <w:pPr>
              <w:pStyle w:val="Brdtextmedindrag"/>
            </w:pPr>
            <w:r w:rsidRPr="00E57846">
              <w:rPr>
                <w:spacing w:val="-4"/>
              </w:rPr>
              <w:t>Bestämmelser om kapitaltäck</w:t>
            </w:r>
            <w:r w:rsidRPr="00E57846">
              <w:rPr>
                <w:spacing w:val="-4"/>
              </w:rPr>
              <w:softHyphen/>
              <w:t>ning</w:t>
            </w:r>
            <w:r w:rsidRPr="00110419">
              <w:t xml:space="preserve"> finns i</w:t>
            </w:r>
            <w:r>
              <w:t xml:space="preserve"> </w:t>
            </w:r>
          </w:p>
          <w:p w14:paraId="38412D80" w14:textId="77777777" w:rsidR="00224569" w:rsidRDefault="00B659D8" w:rsidP="00224569">
            <w:pPr>
              <w:pStyle w:val="Brdtextmedindrag"/>
            </w:pPr>
            <w:r w:rsidRPr="005B1E2A">
              <w:rPr>
                <w:i/>
                <w:iCs/>
              </w:rPr>
              <w:t>–</w:t>
            </w:r>
            <w:r>
              <w:rPr>
                <w:i/>
                <w:spacing w:val="-2"/>
              </w:rPr>
              <w:t> </w:t>
            </w:r>
            <w:r w:rsidRPr="00E57846">
              <w:rPr>
                <w:i/>
                <w:spacing w:val="-2"/>
              </w:rPr>
              <w:t>värdepappersbolagsförord</w:t>
            </w:r>
            <w:r>
              <w:rPr>
                <w:i/>
                <w:spacing w:val="-2"/>
              </w:rPr>
              <w:softHyphen/>
            </w:r>
            <w:r w:rsidRPr="00E57846">
              <w:rPr>
                <w:i/>
                <w:spacing w:val="-2"/>
              </w:rPr>
              <w:t>ning</w:t>
            </w:r>
            <w:r>
              <w:rPr>
                <w:i/>
                <w:spacing w:val="-2"/>
              </w:rPr>
              <w:t>en,</w:t>
            </w:r>
          </w:p>
          <w:p w14:paraId="377B4BFC" w14:textId="77777777" w:rsidR="00224569" w:rsidRPr="00A907BA" w:rsidRDefault="00B659D8" w:rsidP="00224569">
            <w:pPr>
              <w:pStyle w:val="Brdtextmedindrag"/>
            </w:pPr>
            <w:r w:rsidRPr="005B1E2A">
              <w:rPr>
                <w:i/>
                <w:iCs/>
              </w:rPr>
              <w:t>–</w:t>
            </w:r>
            <w:r>
              <w:rPr>
                <w:i/>
                <w:iCs/>
              </w:rPr>
              <w:t> </w:t>
            </w:r>
            <w:r w:rsidRPr="00C505DB">
              <w:rPr>
                <w:i/>
              </w:rPr>
              <w:t>tillsynsförord</w:t>
            </w:r>
            <w:r w:rsidRPr="00E57846">
              <w:rPr>
                <w:i/>
                <w:spacing w:val="-2"/>
              </w:rPr>
              <w:t>ningen</w:t>
            </w:r>
            <w:r w:rsidRPr="00A907BA">
              <w:rPr>
                <w:iCs/>
                <w:spacing w:val="-2"/>
              </w:rPr>
              <w:t>,</w:t>
            </w:r>
          </w:p>
          <w:p w14:paraId="101EDD23" w14:textId="77777777" w:rsidR="00224569" w:rsidRPr="00A907BA" w:rsidRDefault="00B659D8" w:rsidP="00224569">
            <w:pPr>
              <w:pStyle w:val="Brdtextmedindrag"/>
            </w:pPr>
            <w:r w:rsidRPr="005B1E2A">
              <w:rPr>
                <w:i/>
                <w:iCs/>
              </w:rPr>
              <w:t>–</w:t>
            </w:r>
            <w:r w:rsidRPr="00A907BA">
              <w:rPr>
                <w:i/>
                <w:spacing w:val="-2"/>
              </w:rPr>
              <w:t> </w:t>
            </w:r>
            <w:r w:rsidRPr="00EF4CD3">
              <w:t>lagen (2014:968) om särskild till</w:t>
            </w:r>
            <w:r w:rsidRPr="00EF4CD3">
              <w:softHyphen/>
              <w:t xml:space="preserve">syn över kreditinstitut och </w:t>
            </w:r>
            <w:r w:rsidRPr="00EF4CD3">
              <w:rPr>
                <w:spacing w:val="-6"/>
              </w:rPr>
              <w:t>värde</w:t>
            </w:r>
            <w:r w:rsidRPr="00EF4CD3">
              <w:rPr>
                <w:spacing w:val="-6"/>
              </w:rPr>
              <w:softHyphen/>
              <w:t>pappers</w:t>
            </w:r>
            <w:r>
              <w:rPr>
                <w:spacing w:val="-6"/>
              </w:rPr>
              <w:softHyphen/>
            </w:r>
            <w:r w:rsidRPr="00EF4CD3">
              <w:rPr>
                <w:spacing w:val="-6"/>
              </w:rPr>
              <w:t>bolag</w:t>
            </w:r>
            <w:r w:rsidRPr="00A907BA">
              <w:rPr>
                <w:i/>
                <w:iCs/>
                <w:spacing w:val="-6"/>
              </w:rPr>
              <w:t>,</w:t>
            </w:r>
            <w:r w:rsidRPr="00EF4CD3">
              <w:rPr>
                <w:spacing w:val="-6"/>
              </w:rPr>
              <w:t xml:space="preserve"> och</w:t>
            </w:r>
          </w:p>
          <w:p w14:paraId="0B165259" w14:textId="77777777" w:rsidR="00224569" w:rsidRDefault="00B659D8" w:rsidP="00224569">
            <w:pPr>
              <w:pStyle w:val="Brdtextmedindrag"/>
            </w:pPr>
            <w:r w:rsidRPr="005B1E2A">
              <w:rPr>
                <w:i/>
                <w:iCs/>
              </w:rPr>
              <w:t>–</w:t>
            </w:r>
            <w:r>
              <w:rPr>
                <w:i/>
                <w:iCs/>
                <w:spacing w:val="-6"/>
              </w:rPr>
              <w:t> </w:t>
            </w:r>
            <w:r w:rsidRPr="00EF4CD3">
              <w:rPr>
                <w:spacing w:val="-6"/>
              </w:rPr>
              <w:t>lagen (2014:966</w:t>
            </w:r>
            <w:r w:rsidRPr="00110419">
              <w:t>) om kapital</w:t>
            </w:r>
            <w:r>
              <w:softHyphen/>
            </w:r>
            <w:r w:rsidRPr="00110419">
              <w:t>buffertar.</w:t>
            </w:r>
          </w:p>
        </w:tc>
      </w:tr>
      <w:tr w:rsidR="00224569" w14:paraId="36150D77" w14:textId="77777777" w:rsidTr="00224569">
        <w:tc>
          <w:tcPr>
            <w:tcW w:w="2500" w:type="pct"/>
            <w:shd w:val="clear" w:color="auto" w:fill="auto"/>
            <w:tcMar>
              <w:left w:w="0" w:type="dxa"/>
            </w:tcMar>
          </w:tcPr>
          <w:p w14:paraId="2D890390" w14:textId="77777777" w:rsidR="00224569" w:rsidRDefault="00B659D8" w:rsidP="00224569">
            <w:pPr>
              <w:pStyle w:val="Brdtextmedindrag"/>
            </w:pPr>
            <w:r w:rsidRPr="000864DC">
              <w:rPr>
                <w:i/>
                <w:spacing w:val="-4"/>
              </w:rPr>
              <w:lastRenderedPageBreak/>
              <w:t>Kapitalbasen i ett värde</w:t>
            </w:r>
            <w:r w:rsidRPr="000864DC">
              <w:rPr>
                <w:i/>
                <w:spacing w:val="-4"/>
              </w:rPr>
              <w:softHyphen/>
              <w:t>pap</w:t>
            </w:r>
            <w:r w:rsidRPr="000864DC">
              <w:rPr>
                <w:i/>
                <w:spacing w:val="-4"/>
              </w:rPr>
              <w:softHyphen/>
              <w:t>pers</w:t>
            </w:r>
            <w:r w:rsidRPr="000864DC">
              <w:rPr>
                <w:i/>
                <w:spacing w:val="-4"/>
              </w:rPr>
              <w:softHyphen/>
              <w:t>bolag</w:t>
            </w:r>
            <w:r w:rsidRPr="000864DC">
              <w:rPr>
                <w:spacing w:val="-4"/>
              </w:rPr>
              <w:t xml:space="preserve"> </w:t>
            </w:r>
            <w:r w:rsidRPr="000864DC">
              <w:rPr>
                <w:i/>
                <w:spacing w:val="-4"/>
              </w:rPr>
              <w:t>som inte omfattas av bestäm</w:t>
            </w:r>
            <w:r w:rsidRPr="000864DC">
              <w:rPr>
                <w:i/>
                <w:spacing w:val="-4"/>
              </w:rPr>
              <w:softHyphen/>
              <w:t>melserna</w:t>
            </w:r>
            <w:r w:rsidRPr="00460637">
              <w:rPr>
                <w:i/>
              </w:rPr>
              <w:t xml:space="preserve"> om kapitaltäck</w:t>
            </w:r>
            <w:r>
              <w:rPr>
                <w:i/>
              </w:rPr>
              <w:softHyphen/>
            </w:r>
            <w:r w:rsidRPr="00460637">
              <w:rPr>
                <w:i/>
              </w:rPr>
              <w:t>ning och stora exponeringar enligt första stycket</w:t>
            </w:r>
            <w:r w:rsidRPr="00110419">
              <w:t xml:space="preserve"> </w:t>
            </w:r>
            <w:r w:rsidRPr="00C505DB">
              <w:rPr>
                <w:i/>
              </w:rPr>
              <w:t>får</w:t>
            </w:r>
            <w:r w:rsidRPr="00110419">
              <w:t xml:space="preserve"> </w:t>
            </w:r>
            <w:r w:rsidRPr="00D142D2">
              <w:rPr>
                <w:i/>
                <w:iCs/>
              </w:rPr>
              <w:t>inte understiga det belopp som enligt</w:t>
            </w:r>
            <w:r w:rsidRPr="00110419">
              <w:t xml:space="preserve"> 6</w:t>
            </w:r>
            <w:r>
              <w:t> §</w:t>
            </w:r>
            <w:r w:rsidRPr="00110419">
              <w:t xml:space="preserve"> </w:t>
            </w:r>
            <w:r w:rsidRPr="00C505DB">
              <w:rPr>
                <w:i/>
              </w:rPr>
              <w:t>krävdes när verksamheten påbörjades</w:t>
            </w:r>
            <w:r w:rsidRPr="00110419">
              <w:t xml:space="preserve">. </w:t>
            </w:r>
            <w:r w:rsidRPr="00D142D2">
              <w:rPr>
                <w:i/>
              </w:rPr>
              <w:t xml:space="preserve">Om ett </w:t>
            </w:r>
            <w:r w:rsidRPr="000F56C2">
              <w:rPr>
                <w:i/>
              </w:rPr>
              <w:t xml:space="preserve">sådant värdepappersbolag har bytt redovisningsvaluta, gäller </w:t>
            </w:r>
            <w:r>
              <w:rPr>
                <w:i/>
              </w:rPr>
              <w:t>i stället</w:t>
            </w:r>
            <w:r w:rsidRPr="000F56C2">
              <w:rPr>
                <w:i/>
              </w:rPr>
              <w:t xml:space="preserve"> att kapitalbasen inte får understiga det högsta av de belopp som avses i 6 och 7</w:t>
            </w:r>
            <w:r>
              <w:rPr>
                <w:i/>
              </w:rPr>
              <w:t> §</w:t>
            </w:r>
            <w:r w:rsidRPr="000F56C2">
              <w:rPr>
                <w:i/>
              </w:rPr>
              <w:t>§ lagen</w:t>
            </w:r>
            <w:r>
              <w:rPr>
                <w:i/>
              </w:rPr>
              <w:t xml:space="preserve"> </w:t>
            </w:r>
            <w:r w:rsidRPr="000F56C2">
              <w:rPr>
                <w:i/>
              </w:rPr>
              <w:t xml:space="preserve">(2000:35) om </w:t>
            </w:r>
            <w:r w:rsidRPr="000864DC">
              <w:rPr>
                <w:i/>
                <w:spacing w:val="-4"/>
              </w:rPr>
              <w:t>byte av</w:t>
            </w:r>
            <w:r w:rsidRPr="000864DC">
              <w:rPr>
                <w:spacing w:val="-4"/>
              </w:rPr>
              <w:t xml:space="preserve"> </w:t>
            </w:r>
            <w:r w:rsidRPr="000864DC">
              <w:rPr>
                <w:i/>
                <w:spacing w:val="-4"/>
              </w:rPr>
              <w:t>redovis</w:t>
            </w:r>
            <w:r w:rsidRPr="000864DC">
              <w:rPr>
                <w:i/>
                <w:spacing w:val="-4"/>
              </w:rPr>
              <w:softHyphen/>
              <w:t>ningsvaluta i finan</w:t>
            </w:r>
            <w:r w:rsidRPr="000864DC">
              <w:rPr>
                <w:i/>
                <w:spacing w:val="-4"/>
              </w:rPr>
              <w:softHyphen/>
              <w:t>siella företag</w:t>
            </w:r>
            <w:r w:rsidRPr="00110419">
              <w:t>.</w:t>
            </w:r>
          </w:p>
        </w:tc>
        <w:tc>
          <w:tcPr>
            <w:tcW w:w="2500" w:type="pct"/>
            <w:shd w:val="clear" w:color="auto" w:fill="auto"/>
            <w:tcMar>
              <w:right w:w="0" w:type="dxa"/>
            </w:tcMar>
          </w:tcPr>
          <w:p w14:paraId="7C5A7A5C" w14:textId="77777777" w:rsidR="00224569" w:rsidRDefault="00224569" w:rsidP="00224569">
            <w:pPr>
              <w:pStyle w:val="Brdtextmedindrag"/>
            </w:pPr>
          </w:p>
        </w:tc>
      </w:tr>
      <w:tr w:rsidR="00224569" w14:paraId="14416330" w14:textId="77777777" w:rsidTr="00224569">
        <w:tc>
          <w:tcPr>
            <w:tcW w:w="2500" w:type="pct"/>
            <w:shd w:val="clear" w:color="auto" w:fill="auto"/>
            <w:tcMar>
              <w:left w:w="0" w:type="dxa"/>
            </w:tcMar>
          </w:tcPr>
          <w:p w14:paraId="60B25363" w14:textId="77777777" w:rsidR="00224569" w:rsidRPr="00D66F22" w:rsidRDefault="00B659D8" w:rsidP="00224569">
            <w:pPr>
              <w:pStyle w:val="Brdtextmedindrag"/>
              <w:rPr>
                <w:i/>
              </w:rPr>
            </w:pPr>
            <w:r w:rsidRPr="00D66F22">
              <w:rPr>
                <w:i/>
              </w:rPr>
              <w:t>Ett sådant värdepappersbolags alternativ till startkapital enligt 6</w:t>
            </w:r>
            <w:r>
              <w:rPr>
                <w:i/>
              </w:rPr>
              <w:t> §</w:t>
            </w:r>
            <w:r w:rsidRPr="00D66F22">
              <w:rPr>
                <w:i/>
              </w:rPr>
              <w:t xml:space="preserve"> andra eller tredje stycket får inte i värde understiga vad som krävdes när verksamheten på</w:t>
            </w:r>
            <w:r>
              <w:rPr>
                <w:i/>
              </w:rPr>
              <w:softHyphen/>
            </w:r>
            <w:r w:rsidRPr="00D66F22">
              <w:rPr>
                <w:i/>
              </w:rPr>
              <w:t>börjades.</w:t>
            </w:r>
          </w:p>
        </w:tc>
        <w:tc>
          <w:tcPr>
            <w:tcW w:w="2500" w:type="pct"/>
            <w:shd w:val="clear" w:color="auto" w:fill="auto"/>
            <w:tcMar>
              <w:right w:w="0" w:type="dxa"/>
            </w:tcMar>
          </w:tcPr>
          <w:p w14:paraId="3435EFE8" w14:textId="77777777" w:rsidR="00224569" w:rsidRDefault="00224569" w:rsidP="00224569">
            <w:pPr>
              <w:pStyle w:val="Brdtextmedindrag"/>
            </w:pPr>
          </w:p>
        </w:tc>
      </w:tr>
    </w:tbl>
    <w:p w14:paraId="2B86DBFD" w14:textId="77777777" w:rsidR="00224569" w:rsidRDefault="00B659D8" w:rsidP="00224569">
      <w:pPr>
        <w:pStyle w:val="Brdtext"/>
        <w:spacing w:before="270"/>
        <w:jc w:val="center"/>
        <w:rPr>
          <w:b/>
        </w:rPr>
      </w:pPr>
      <w:r>
        <w:rPr>
          <w:b/>
        </w:rPr>
        <w:t>7 kap.</w:t>
      </w:r>
    </w:p>
    <w:p w14:paraId="6FB2518C" w14:textId="77777777" w:rsidR="00224569" w:rsidRDefault="00B659D8" w:rsidP="00224569">
      <w:pPr>
        <w:pStyle w:val="Brdtext"/>
        <w:jc w:val="center"/>
      </w:pPr>
      <w:r>
        <w:t>1 §</w:t>
      </w:r>
      <w:r>
        <w:rPr>
          <w:rStyle w:val="Fotnotsreferens"/>
        </w:rPr>
        <w:footnoteReference w:id="160"/>
      </w:r>
    </w:p>
    <w:p w14:paraId="26EF637E" w14:textId="77777777" w:rsidR="00224569" w:rsidRDefault="00B659D8" w:rsidP="00224569">
      <w:pPr>
        <w:pStyle w:val="Brdtextmedindrag"/>
      </w:pPr>
      <w:r w:rsidRPr="00FE23E9">
        <w:t xml:space="preserve">Ett värdepappersbolag får inneha bara </w:t>
      </w:r>
    </w:p>
    <w:p w14:paraId="48C8A786" w14:textId="77777777" w:rsidR="00224569" w:rsidRDefault="00B659D8" w:rsidP="00224569">
      <w:pPr>
        <w:pStyle w:val="Brdtextmedindrag"/>
      </w:pPr>
      <w:r w:rsidRPr="00FE23E9">
        <w:t>1.</w:t>
      </w:r>
      <w:r>
        <w:t> </w:t>
      </w:r>
      <w:r w:rsidRPr="00FE23E9">
        <w:t xml:space="preserve">egendom som behövs för att </w:t>
      </w:r>
    </w:p>
    <w:p w14:paraId="54CF95D9" w14:textId="77777777" w:rsidR="00224569" w:rsidRDefault="00B659D8" w:rsidP="00224569">
      <w:pPr>
        <w:pStyle w:val="Brdtextmedindrag"/>
      </w:pPr>
      <w:r w:rsidRPr="00FE23E9">
        <w:t>a)</w:t>
      </w:r>
      <w:r>
        <w:t> </w:t>
      </w:r>
      <w:r w:rsidRPr="00FE23E9">
        <w:t xml:space="preserve">driva värdepappersrörelse, och </w:t>
      </w:r>
    </w:p>
    <w:p w14:paraId="3AB47B53" w14:textId="77777777" w:rsidR="00224569" w:rsidRDefault="00B659D8" w:rsidP="00224569">
      <w:pPr>
        <w:pStyle w:val="Brdtextmedindrag"/>
      </w:pPr>
      <w:r w:rsidRPr="00FE23E9">
        <w:t>b)</w:t>
      </w:r>
      <w:r>
        <w:t> </w:t>
      </w:r>
      <w:r w:rsidRPr="00FE23E9">
        <w:t xml:space="preserve">tillhandahålla sidotjänster eller driva sidoverksamhet, </w:t>
      </w:r>
    </w:p>
    <w:tbl>
      <w:tblPr>
        <w:tblW w:w="5000" w:type="pct"/>
        <w:tblLook w:val="0000" w:firstRow="0" w:lastRow="0" w:firstColumn="0" w:lastColumn="0" w:noHBand="0" w:noVBand="0"/>
      </w:tblPr>
      <w:tblGrid>
        <w:gridCol w:w="2948"/>
        <w:gridCol w:w="2949"/>
      </w:tblGrid>
      <w:tr w:rsidR="00224569" w14:paraId="0AEBEE34" w14:textId="77777777" w:rsidTr="00224569">
        <w:tc>
          <w:tcPr>
            <w:tcW w:w="2500" w:type="pct"/>
            <w:shd w:val="clear" w:color="auto" w:fill="auto"/>
            <w:tcMar>
              <w:left w:w="0" w:type="dxa"/>
            </w:tcMar>
          </w:tcPr>
          <w:p w14:paraId="38EC02A8" w14:textId="77777777" w:rsidR="00224569" w:rsidRDefault="00B659D8" w:rsidP="00224569">
            <w:pPr>
              <w:pStyle w:val="Brdtextmedindrag"/>
            </w:pPr>
            <w:r w:rsidRPr="00FE23E9">
              <w:t>2.</w:t>
            </w:r>
            <w:r>
              <w:t> </w:t>
            </w:r>
            <w:r w:rsidRPr="00FE23E9">
              <w:t>aktier, andelar och andra finan</w:t>
            </w:r>
            <w:r>
              <w:softHyphen/>
            </w:r>
            <w:r w:rsidRPr="00FE23E9">
              <w:t xml:space="preserve">siella instrument med de </w:t>
            </w:r>
            <w:r w:rsidRPr="00E57846">
              <w:rPr>
                <w:spacing w:val="-4"/>
              </w:rPr>
              <w:t>begräns</w:t>
            </w:r>
            <w:r>
              <w:rPr>
                <w:spacing w:val="-4"/>
              </w:rPr>
              <w:softHyphen/>
            </w:r>
            <w:r w:rsidRPr="00E57846">
              <w:rPr>
                <w:spacing w:val="-4"/>
              </w:rPr>
              <w:t>ningar som anges i 2–6 §§</w:t>
            </w:r>
            <w:r w:rsidRPr="00FE23E9">
              <w:t xml:space="preserve"> </w:t>
            </w:r>
            <w:r w:rsidRPr="0040358B">
              <w:rPr>
                <w:i/>
                <w:iCs/>
              </w:rPr>
              <w:t>samt</w:t>
            </w:r>
            <w:r w:rsidRPr="00FE23E9">
              <w:t xml:space="preserve"> </w:t>
            </w:r>
            <w:r w:rsidRPr="0040358B">
              <w:rPr>
                <w:i/>
                <w:iCs/>
              </w:rPr>
              <w:t>i</w:t>
            </w:r>
            <w:r w:rsidRPr="00FE23E9">
              <w:t xml:space="preserve"> </w:t>
            </w:r>
            <w:r w:rsidRPr="00D66F22">
              <w:rPr>
                <w:i/>
              </w:rPr>
              <w:t>förordning (EU) nr 575/2013</w:t>
            </w:r>
            <w:r w:rsidRPr="00FE23E9">
              <w:t xml:space="preserve">, och </w:t>
            </w:r>
          </w:p>
        </w:tc>
        <w:tc>
          <w:tcPr>
            <w:tcW w:w="2500" w:type="pct"/>
            <w:shd w:val="clear" w:color="auto" w:fill="auto"/>
            <w:tcMar>
              <w:right w:w="0" w:type="dxa"/>
            </w:tcMar>
          </w:tcPr>
          <w:p w14:paraId="512EC943" w14:textId="77777777" w:rsidR="00224569" w:rsidRDefault="00B659D8" w:rsidP="00224569">
            <w:pPr>
              <w:pStyle w:val="Brdtextmedindrag"/>
            </w:pPr>
            <w:r w:rsidRPr="00FE23E9">
              <w:t>2.</w:t>
            </w:r>
            <w:r>
              <w:t> </w:t>
            </w:r>
            <w:r w:rsidRPr="00FE23E9">
              <w:t>aktier, andelar och andra finan</w:t>
            </w:r>
            <w:r>
              <w:softHyphen/>
            </w:r>
            <w:r w:rsidRPr="00FE23E9">
              <w:t xml:space="preserve">siella instrument med de </w:t>
            </w:r>
            <w:r w:rsidRPr="00E57846">
              <w:rPr>
                <w:spacing w:val="-4"/>
              </w:rPr>
              <w:t>begräns</w:t>
            </w:r>
            <w:r>
              <w:rPr>
                <w:spacing w:val="-4"/>
              </w:rPr>
              <w:softHyphen/>
            </w:r>
            <w:r w:rsidRPr="00E57846">
              <w:rPr>
                <w:spacing w:val="-4"/>
              </w:rPr>
              <w:t>ningar som anges i 2–6 §§</w:t>
            </w:r>
            <w:r w:rsidRPr="00FE23E9">
              <w:t xml:space="preserve">, och </w:t>
            </w:r>
          </w:p>
        </w:tc>
      </w:tr>
    </w:tbl>
    <w:p w14:paraId="181DF2B9" w14:textId="77777777" w:rsidR="00224569" w:rsidRDefault="00B659D8" w:rsidP="00224569">
      <w:pPr>
        <w:pStyle w:val="Brdtextmedindrag"/>
      </w:pPr>
      <w:r w:rsidRPr="00FE23E9">
        <w:t>3.</w:t>
      </w:r>
      <w:r>
        <w:t> </w:t>
      </w:r>
      <w:r w:rsidRPr="00FE23E9">
        <w:t>egendom till skyddande av fordran enligt 10–12</w:t>
      </w:r>
      <w:r>
        <w:t> §</w:t>
      </w:r>
      <w:r w:rsidRPr="00FE23E9">
        <w:t>§.</w:t>
      </w:r>
    </w:p>
    <w:tbl>
      <w:tblPr>
        <w:tblW w:w="5000" w:type="pct"/>
        <w:tblCellMar>
          <w:left w:w="125" w:type="dxa"/>
          <w:right w:w="125" w:type="dxa"/>
        </w:tblCellMar>
        <w:tblLook w:val="0600" w:firstRow="0" w:lastRow="0" w:firstColumn="0" w:lastColumn="0" w:noHBand="1" w:noVBand="1"/>
      </w:tblPr>
      <w:tblGrid>
        <w:gridCol w:w="2948"/>
        <w:gridCol w:w="2949"/>
      </w:tblGrid>
      <w:tr w:rsidR="00224569" w14:paraId="3E978CFA" w14:textId="77777777" w:rsidTr="00224569">
        <w:tc>
          <w:tcPr>
            <w:tcW w:w="2500" w:type="pct"/>
            <w:shd w:val="clear" w:color="auto" w:fill="auto"/>
            <w:tcMar>
              <w:left w:w="0" w:type="dxa"/>
            </w:tcMar>
          </w:tcPr>
          <w:p w14:paraId="4FF54EAA" w14:textId="77777777" w:rsidR="00224569" w:rsidRDefault="00224569" w:rsidP="00224569">
            <w:pPr>
              <w:pStyle w:val="Brdtextmedindrag"/>
            </w:pPr>
          </w:p>
        </w:tc>
        <w:tc>
          <w:tcPr>
            <w:tcW w:w="2500" w:type="pct"/>
            <w:shd w:val="clear" w:color="auto" w:fill="auto"/>
            <w:tcMar>
              <w:right w:w="0" w:type="dxa"/>
            </w:tcMar>
          </w:tcPr>
          <w:p w14:paraId="10D7B716" w14:textId="77777777" w:rsidR="00224569" w:rsidRDefault="00B659D8" w:rsidP="00224569">
            <w:pPr>
              <w:pStyle w:val="Brdtextmedindrag"/>
            </w:pPr>
            <w:r w:rsidRPr="0040358B">
              <w:rPr>
                <w:i/>
                <w:iCs/>
              </w:rPr>
              <w:t>I värdepappersbolagsförord</w:t>
            </w:r>
            <w:r>
              <w:rPr>
                <w:i/>
                <w:iCs/>
              </w:rPr>
              <w:softHyphen/>
            </w:r>
            <w:r w:rsidRPr="0040358B">
              <w:rPr>
                <w:i/>
                <w:iCs/>
              </w:rPr>
              <w:t xml:space="preserve">ningen </w:t>
            </w:r>
            <w:r>
              <w:rPr>
                <w:i/>
                <w:iCs/>
              </w:rPr>
              <w:t xml:space="preserve">och </w:t>
            </w:r>
            <w:r w:rsidRPr="0040358B">
              <w:rPr>
                <w:i/>
                <w:iCs/>
              </w:rPr>
              <w:t>tillsynsförordningen finns ytterligare bestämmelser om begränsningar av sådana innehav som avses i första stycket 2.</w:t>
            </w:r>
          </w:p>
        </w:tc>
      </w:tr>
    </w:tbl>
    <w:p w14:paraId="57081F52" w14:textId="77777777" w:rsidR="00224569" w:rsidRDefault="00B659D8" w:rsidP="00224569">
      <w:pPr>
        <w:pStyle w:val="Brdtext"/>
        <w:spacing w:before="270"/>
        <w:jc w:val="center"/>
        <w:rPr>
          <w:b/>
        </w:rPr>
      </w:pPr>
      <w:r>
        <w:rPr>
          <w:b/>
        </w:rPr>
        <w:t>8 kap.</w:t>
      </w:r>
    </w:p>
    <w:tbl>
      <w:tblPr>
        <w:tblW w:w="5000" w:type="pct"/>
        <w:tblLayout w:type="fixed"/>
        <w:tblLook w:val="0000" w:firstRow="0" w:lastRow="0" w:firstColumn="0" w:lastColumn="0" w:noHBand="0" w:noVBand="0"/>
      </w:tblPr>
      <w:tblGrid>
        <w:gridCol w:w="2948"/>
        <w:gridCol w:w="2949"/>
      </w:tblGrid>
      <w:tr w:rsidR="00224569" w14:paraId="1E946976" w14:textId="77777777" w:rsidTr="00224569">
        <w:tc>
          <w:tcPr>
            <w:tcW w:w="2500" w:type="pct"/>
            <w:shd w:val="clear" w:color="auto" w:fill="auto"/>
            <w:tcMar>
              <w:left w:w="0" w:type="dxa"/>
            </w:tcMar>
          </w:tcPr>
          <w:p w14:paraId="6DA67815" w14:textId="77777777" w:rsidR="00224569" w:rsidRDefault="00224569" w:rsidP="00224569">
            <w:pPr>
              <w:pStyle w:val="Brdtextmedindrag"/>
            </w:pPr>
            <w:bookmarkStart w:id="520" w:name="_Hlk27720098"/>
          </w:p>
        </w:tc>
        <w:tc>
          <w:tcPr>
            <w:tcW w:w="2500" w:type="pct"/>
            <w:shd w:val="clear" w:color="auto" w:fill="auto"/>
            <w:tcMar>
              <w:right w:w="0" w:type="dxa"/>
            </w:tcMar>
          </w:tcPr>
          <w:p w14:paraId="2659C207" w14:textId="77777777" w:rsidR="00224569" w:rsidRDefault="00B659D8" w:rsidP="00224569">
            <w:pPr>
              <w:pStyle w:val="Brdtext"/>
              <w:rPr>
                <w:i/>
              </w:rPr>
            </w:pPr>
            <w:r w:rsidRPr="005E3B91">
              <w:rPr>
                <w:i/>
              </w:rPr>
              <w:t>1 a</w:t>
            </w:r>
            <w:r>
              <w:rPr>
                <w:i/>
              </w:rPr>
              <w:t> §</w:t>
            </w:r>
          </w:p>
          <w:p w14:paraId="5C755EE2" w14:textId="77777777" w:rsidR="00224569" w:rsidRDefault="00B659D8" w:rsidP="00224569">
            <w:pPr>
              <w:pStyle w:val="Brdtextmedindrag"/>
              <w:rPr>
                <w:i/>
              </w:rPr>
            </w:pPr>
            <w:r>
              <w:rPr>
                <w:i/>
              </w:rPr>
              <w:t>Bestämmelserna</w:t>
            </w:r>
            <w:r w:rsidRPr="005E3B91">
              <w:rPr>
                <w:i/>
              </w:rPr>
              <w:t xml:space="preserve"> i </w:t>
            </w:r>
            <w:r>
              <w:rPr>
                <w:i/>
              </w:rPr>
              <w:t xml:space="preserve">3 §, 4 § första och tredje styckena, 4 c och 5–8 §§ </w:t>
            </w:r>
            <w:r w:rsidRPr="005E3B91">
              <w:rPr>
                <w:i/>
              </w:rPr>
              <w:t>gäller inte för ett lit</w:t>
            </w:r>
            <w:r w:rsidRPr="00E57846">
              <w:rPr>
                <w:i/>
                <w:spacing w:val="-4"/>
              </w:rPr>
              <w:t>et och icke-sammanlänkat värde</w:t>
            </w:r>
            <w:r w:rsidRPr="00E57846">
              <w:rPr>
                <w:i/>
                <w:spacing w:val="-4"/>
              </w:rPr>
              <w:softHyphen/>
              <w:t>pappers</w:t>
            </w:r>
            <w:r>
              <w:rPr>
                <w:i/>
                <w:spacing w:val="-4"/>
              </w:rPr>
              <w:t>bolag</w:t>
            </w:r>
            <w:r w:rsidRPr="005E3B91">
              <w:rPr>
                <w:i/>
              </w:rPr>
              <w:t>.</w:t>
            </w:r>
          </w:p>
          <w:p w14:paraId="1DC5E3DD" w14:textId="77777777" w:rsidR="00224569" w:rsidRDefault="00B659D8" w:rsidP="00224569">
            <w:pPr>
              <w:pStyle w:val="Brdtextmedindrag"/>
              <w:rPr>
                <w:i/>
                <w:spacing w:val="-2"/>
              </w:rPr>
            </w:pPr>
            <w:r w:rsidRPr="000E3543">
              <w:rPr>
                <w:i/>
                <w:spacing w:val="-4"/>
              </w:rPr>
              <w:t xml:space="preserve">Finansinspektionen </w:t>
            </w:r>
            <w:r>
              <w:rPr>
                <w:i/>
                <w:spacing w:val="-4"/>
              </w:rPr>
              <w:t xml:space="preserve">får dock </w:t>
            </w:r>
            <w:r w:rsidRPr="000E3543">
              <w:rPr>
                <w:i/>
                <w:spacing w:val="-4"/>
              </w:rPr>
              <w:t>be</w:t>
            </w:r>
            <w:r w:rsidRPr="000E3543">
              <w:rPr>
                <w:i/>
                <w:spacing w:val="-4"/>
              </w:rPr>
              <w:softHyphen/>
              <w:t>sluta</w:t>
            </w:r>
            <w:r w:rsidRPr="000E3543">
              <w:rPr>
                <w:i/>
              </w:rPr>
              <w:t xml:space="preserve"> att 3 § och 4 § tredje stycket ska tillämpas på ett litet och </w:t>
            </w:r>
            <w:r w:rsidRPr="000E3543">
              <w:rPr>
                <w:i/>
                <w:spacing w:val="-2"/>
              </w:rPr>
              <w:t>icke-sammanlänkat värdepappers</w:t>
            </w:r>
            <w:r>
              <w:rPr>
                <w:i/>
                <w:spacing w:val="-2"/>
              </w:rPr>
              <w:t>bolag.</w:t>
            </w:r>
          </w:p>
          <w:p w14:paraId="4BC34E01" w14:textId="77777777" w:rsidR="00224569" w:rsidRPr="005E3B91" w:rsidRDefault="00B659D8" w:rsidP="00224569">
            <w:pPr>
              <w:pStyle w:val="Brdtextmedindrag"/>
              <w:rPr>
                <w:i/>
              </w:rPr>
            </w:pPr>
            <w:r>
              <w:rPr>
                <w:i/>
              </w:rPr>
              <w:lastRenderedPageBreak/>
              <w:t>Undantaget i första stycket ska börja tillämpas när värde</w:t>
            </w:r>
            <w:r>
              <w:rPr>
                <w:i/>
              </w:rPr>
              <w:softHyphen/>
              <w:t>pappers</w:t>
            </w:r>
            <w:r>
              <w:rPr>
                <w:i/>
              </w:rPr>
              <w:softHyphen/>
              <w:t xml:space="preserve">bolaget under en </w:t>
            </w:r>
            <w:r w:rsidRPr="002E3C4B">
              <w:rPr>
                <w:i/>
              </w:rPr>
              <w:t>samman</w:t>
            </w:r>
            <w:r>
              <w:rPr>
                <w:i/>
              </w:rPr>
              <w:softHyphen/>
            </w:r>
            <w:r w:rsidRPr="002E3C4B">
              <w:rPr>
                <w:i/>
              </w:rPr>
              <w:t xml:space="preserve">hängande sexmånadersperiod har uppfyllt kriterierna </w:t>
            </w:r>
            <w:r w:rsidRPr="00D071E7">
              <w:rPr>
                <w:i/>
              </w:rPr>
              <w:t xml:space="preserve">för att anses vara </w:t>
            </w:r>
            <w:r>
              <w:rPr>
                <w:i/>
              </w:rPr>
              <w:t xml:space="preserve">ett </w:t>
            </w:r>
            <w:r w:rsidRPr="00D071E7">
              <w:rPr>
                <w:i/>
              </w:rPr>
              <w:t>litet och icke-samman</w:t>
            </w:r>
            <w:r>
              <w:rPr>
                <w:i/>
              </w:rPr>
              <w:t>länkat värde</w:t>
            </w:r>
            <w:r>
              <w:rPr>
                <w:i/>
              </w:rPr>
              <w:softHyphen/>
              <w:t xml:space="preserve">pappersbolag. </w:t>
            </w:r>
          </w:p>
        </w:tc>
      </w:tr>
      <w:bookmarkEnd w:id="520"/>
    </w:tbl>
    <w:p w14:paraId="3E9E9953" w14:textId="77777777" w:rsidR="00224569" w:rsidRDefault="00224569" w:rsidP="00224569">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224569" w14:paraId="15FF1E1A" w14:textId="77777777" w:rsidTr="00224569">
        <w:tc>
          <w:tcPr>
            <w:tcW w:w="2500" w:type="pct"/>
            <w:shd w:val="clear" w:color="auto" w:fill="auto"/>
            <w:tcMar>
              <w:left w:w="0" w:type="dxa"/>
            </w:tcMar>
          </w:tcPr>
          <w:p w14:paraId="656CED9A" w14:textId="77777777" w:rsidR="00224569" w:rsidRDefault="00224569" w:rsidP="00224569">
            <w:pPr>
              <w:pStyle w:val="Brdtextmedindrag"/>
            </w:pPr>
          </w:p>
        </w:tc>
        <w:tc>
          <w:tcPr>
            <w:tcW w:w="2500" w:type="pct"/>
            <w:shd w:val="clear" w:color="auto" w:fill="auto"/>
            <w:tcMar>
              <w:right w:w="0" w:type="dxa"/>
            </w:tcMar>
          </w:tcPr>
          <w:p w14:paraId="1EE40EBB" w14:textId="77777777" w:rsidR="00224569" w:rsidRPr="00BD6F03" w:rsidRDefault="00B659D8" w:rsidP="00224569">
            <w:pPr>
              <w:pStyle w:val="Brdtext"/>
              <w:rPr>
                <w:i/>
              </w:rPr>
            </w:pPr>
            <w:r w:rsidRPr="00BD6F03">
              <w:rPr>
                <w:i/>
              </w:rPr>
              <w:t>1 b §</w:t>
            </w:r>
          </w:p>
          <w:p w14:paraId="2E15D0FC" w14:textId="77777777" w:rsidR="00224569" w:rsidRDefault="00B659D8" w:rsidP="00224569">
            <w:pPr>
              <w:pStyle w:val="Brdtextmedindrag"/>
            </w:pPr>
            <w:r>
              <w:rPr>
                <w:i/>
              </w:rPr>
              <w:t xml:space="preserve">Om ett värdepappersbolag inte längre uppfyller </w:t>
            </w:r>
            <w:r w:rsidRPr="002E3C4B">
              <w:rPr>
                <w:i/>
              </w:rPr>
              <w:t xml:space="preserve">kriterierna </w:t>
            </w:r>
            <w:r w:rsidRPr="00D071E7">
              <w:rPr>
                <w:i/>
              </w:rPr>
              <w:t xml:space="preserve">för att anses vara </w:t>
            </w:r>
            <w:r>
              <w:rPr>
                <w:i/>
              </w:rPr>
              <w:t xml:space="preserve">ett </w:t>
            </w:r>
            <w:r w:rsidRPr="00D071E7">
              <w:rPr>
                <w:i/>
              </w:rPr>
              <w:t>litet och icke-samman</w:t>
            </w:r>
            <w:r>
              <w:rPr>
                <w:i/>
              </w:rPr>
              <w:softHyphen/>
              <w:t>länkat värdepappersbolag</w:t>
            </w:r>
            <w:r>
              <w:rPr>
                <w:i/>
                <w:spacing w:val="-4"/>
              </w:rPr>
              <w:t>,</w:t>
            </w:r>
            <w:r w:rsidRPr="00E57846">
              <w:rPr>
                <w:i/>
                <w:spacing w:val="-4"/>
              </w:rPr>
              <w:t xml:space="preserve"> ska </w:t>
            </w:r>
            <w:r>
              <w:rPr>
                <w:i/>
                <w:spacing w:val="-4"/>
              </w:rPr>
              <w:t xml:space="preserve">bolaget snarast </w:t>
            </w:r>
            <w:r w:rsidRPr="00E57846">
              <w:rPr>
                <w:i/>
                <w:spacing w:val="-4"/>
              </w:rPr>
              <w:t>under</w:t>
            </w:r>
            <w:r>
              <w:rPr>
                <w:i/>
                <w:spacing w:val="-4"/>
              </w:rPr>
              <w:softHyphen/>
            </w:r>
            <w:r w:rsidRPr="00E57846">
              <w:rPr>
                <w:i/>
                <w:spacing w:val="-4"/>
              </w:rPr>
              <w:t>rätta Finans</w:t>
            </w:r>
            <w:r w:rsidRPr="00E57846">
              <w:rPr>
                <w:i/>
                <w:spacing w:val="-4"/>
              </w:rPr>
              <w:softHyphen/>
              <w:t>inspektionen och inom 12 månader börja tillämpa de bestämmelser</w:t>
            </w:r>
            <w:r>
              <w:rPr>
                <w:i/>
              </w:rPr>
              <w:t xml:space="preserve"> som anges i 1 a § första stycket.</w:t>
            </w:r>
          </w:p>
        </w:tc>
      </w:tr>
    </w:tbl>
    <w:p w14:paraId="77329B04" w14:textId="77777777" w:rsidR="00224569" w:rsidRDefault="00224569" w:rsidP="00224569">
      <w:pPr>
        <w:pStyle w:val="Brdtextmedindrag"/>
      </w:pPr>
    </w:p>
    <w:tbl>
      <w:tblPr>
        <w:tblW w:w="5000" w:type="pct"/>
        <w:tblLayout w:type="fixed"/>
        <w:tblLook w:val="0000" w:firstRow="0" w:lastRow="0" w:firstColumn="0" w:lastColumn="0" w:noHBand="0" w:noVBand="0"/>
      </w:tblPr>
      <w:tblGrid>
        <w:gridCol w:w="2948"/>
        <w:gridCol w:w="2949"/>
      </w:tblGrid>
      <w:tr w:rsidR="00224569" w14:paraId="2CCFCECA" w14:textId="77777777" w:rsidTr="00224569">
        <w:tc>
          <w:tcPr>
            <w:tcW w:w="2500" w:type="pct"/>
            <w:shd w:val="clear" w:color="auto" w:fill="auto"/>
            <w:tcMar>
              <w:left w:w="0" w:type="dxa"/>
            </w:tcMar>
          </w:tcPr>
          <w:p w14:paraId="6B71E4E8" w14:textId="77777777" w:rsidR="00224569" w:rsidRDefault="00224569" w:rsidP="00224569">
            <w:pPr>
              <w:pStyle w:val="Brdtextmedindrag"/>
            </w:pPr>
          </w:p>
        </w:tc>
        <w:tc>
          <w:tcPr>
            <w:tcW w:w="2500" w:type="pct"/>
            <w:shd w:val="clear" w:color="auto" w:fill="auto"/>
            <w:tcMar>
              <w:right w:w="0" w:type="dxa"/>
            </w:tcMar>
          </w:tcPr>
          <w:p w14:paraId="0B678D3F" w14:textId="77777777" w:rsidR="00224569" w:rsidRPr="00C4229A" w:rsidRDefault="00B659D8" w:rsidP="00224569">
            <w:pPr>
              <w:pStyle w:val="Brdtext"/>
              <w:rPr>
                <w:i/>
              </w:rPr>
            </w:pPr>
            <w:bookmarkStart w:id="521" w:name="_Hlk27720685"/>
            <w:r>
              <w:rPr>
                <w:i/>
              </w:rPr>
              <w:t>1 c §</w:t>
            </w:r>
          </w:p>
          <w:p w14:paraId="1EA27232" w14:textId="77777777" w:rsidR="00224569" w:rsidRPr="0011520F" w:rsidRDefault="00B659D8" w:rsidP="00224569">
            <w:pPr>
              <w:pStyle w:val="Brdtextmedindrag"/>
              <w:rPr>
                <w:i/>
              </w:rPr>
            </w:pPr>
            <w:r w:rsidRPr="00C00F77">
              <w:rPr>
                <w:i/>
              </w:rPr>
              <w:t xml:space="preserve">De </w:t>
            </w:r>
            <w:r>
              <w:rPr>
                <w:i/>
              </w:rPr>
              <w:t>värdepappers</w:t>
            </w:r>
            <w:r w:rsidRPr="00C00F77">
              <w:rPr>
                <w:i/>
              </w:rPr>
              <w:t xml:space="preserve">bolag som avses i 1 kap. 2 § </w:t>
            </w:r>
            <w:r w:rsidRPr="0011520F">
              <w:rPr>
                <w:i/>
              </w:rPr>
              <w:t>första stycket 7 c–f lagen (2014:968) om särskild till</w:t>
            </w:r>
            <w:r w:rsidRPr="0011520F">
              <w:rPr>
                <w:i/>
              </w:rPr>
              <w:softHyphen/>
              <w:t xml:space="preserve">syn över kreditinstitut och </w:t>
            </w:r>
            <w:r w:rsidRPr="0011520F">
              <w:rPr>
                <w:i/>
                <w:spacing w:val="-4"/>
              </w:rPr>
              <w:t>värde</w:t>
            </w:r>
            <w:r w:rsidRPr="0011520F">
              <w:rPr>
                <w:i/>
                <w:spacing w:val="-4"/>
              </w:rPr>
              <w:softHyphen/>
              <w:t>pappersbolag ska tillämpa 6 kap. </w:t>
            </w:r>
            <w:r w:rsidRPr="0011520F">
              <w:rPr>
                <w:i/>
                <w:spacing w:val="-4"/>
              </w:rPr>
              <w:br/>
              <w:t>1–3</w:t>
            </w:r>
            <w:r w:rsidRPr="0011520F">
              <w:rPr>
                <w:i/>
              </w:rPr>
              <w:t xml:space="preserve"> och 4–7 §§ lagen (2004:297) om bank- och finansieringsrörelse, i stället för 8 kap. 3–8 §§ denna lag. Det som i lagen om bank- och finan</w:t>
            </w:r>
            <w:r w:rsidRPr="0011520F">
              <w:rPr>
                <w:i/>
              </w:rPr>
              <w:softHyphen/>
              <w:t>sieringsrörelse sägs om kreditinsti</w:t>
            </w:r>
            <w:r w:rsidRPr="0011520F">
              <w:rPr>
                <w:i/>
              </w:rPr>
              <w:softHyphen/>
              <w:t>tut ska då avse värde</w:t>
            </w:r>
            <w:r w:rsidRPr="0011520F">
              <w:rPr>
                <w:i/>
              </w:rPr>
              <w:softHyphen/>
              <w:t>pappersbolag.</w:t>
            </w:r>
          </w:p>
          <w:p w14:paraId="5903A681" w14:textId="77777777" w:rsidR="00224569" w:rsidRPr="0011520F" w:rsidRDefault="00B659D8" w:rsidP="00224569">
            <w:pPr>
              <w:pStyle w:val="Brdtextmedindrag"/>
              <w:rPr>
                <w:i/>
              </w:rPr>
            </w:pPr>
            <w:r w:rsidRPr="0011520F">
              <w:rPr>
                <w:i/>
              </w:rPr>
              <w:t xml:space="preserve">För den som ingår i ett sådant värdepappersbolags styrelse eller </w:t>
            </w:r>
            <w:r w:rsidRPr="0011520F">
              <w:rPr>
                <w:i/>
                <w:spacing w:val="-4"/>
              </w:rPr>
              <w:t>är dess verkställande direktör, eller</w:t>
            </w:r>
            <w:r w:rsidRPr="0011520F">
              <w:rPr>
                <w:i/>
              </w:rPr>
              <w:t xml:space="preserve"> är ersättare för någon av dem, gäller </w:t>
            </w:r>
            <w:r w:rsidRPr="0011520F">
              <w:rPr>
                <w:i/>
                <w:spacing w:val="-6"/>
              </w:rPr>
              <w:t xml:space="preserve">även 15 kap. 1 a–1 c och </w:t>
            </w:r>
            <w:r w:rsidRPr="0011520F">
              <w:rPr>
                <w:i/>
                <w:spacing w:val="-6"/>
              </w:rPr>
              <w:br/>
              <w:t>8 a–9 d §§</w:t>
            </w:r>
            <w:r w:rsidRPr="0011520F">
              <w:rPr>
                <w:i/>
              </w:rPr>
              <w:t xml:space="preserve"> lagen om bank- och finan</w:t>
            </w:r>
            <w:r w:rsidRPr="0011520F">
              <w:rPr>
                <w:i/>
              </w:rPr>
              <w:softHyphen/>
              <w:t>sierings</w:t>
            </w:r>
            <w:r w:rsidRPr="0011520F">
              <w:rPr>
                <w:i/>
              </w:rPr>
              <w:softHyphen/>
              <w:t>rörelse.</w:t>
            </w:r>
          </w:p>
          <w:p w14:paraId="7C17817F" w14:textId="77777777" w:rsidR="00224569" w:rsidRPr="00C4229A" w:rsidRDefault="00B659D8" w:rsidP="00224569">
            <w:pPr>
              <w:pStyle w:val="Brdtextmedindrag"/>
            </w:pPr>
            <w:r w:rsidRPr="0011520F">
              <w:rPr>
                <w:i/>
              </w:rPr>
              <w:t>Bolag som avses i 1 kap. 2 § första stycket 7 c lagen om särskild tillsyn över kredit</w:t>
            </w:r>
            <w:r w:rsidRPr="0011520F">
              <w:rPr>
                <w:i/>
              </w:rPr>
              <w:softHyphen/>
              <w:t>institut</w:t>
            </w:r>
            <w:r w:rsidRPr="00CA66B0">
              <w:rPr>
                <w:i/>
              </w:rPr>
              <w:t xml:space="preserve"> och värdepappersbolag </w:t>
            </w:r>
            <w:r w:rsidRPr="00C4229A">
              <w:rPr>
                <w:i/>
              </w:rPr>
              <w:t>ska</w:t>
            </w:r>
            <w:r>
              <w:rPr>
                <w:i/>
              </w:rPr>
              <w:t xml:space="preserve"> </w:t>
            </w:r>
            <w:r w:rsidRPr="000E3543">
              <w:rPr>
                <w:i/>
              </w:rPr>
              <w:t>tilläm</w:t>
            </w:r>
            <w:r>
              <w:rPr>
                <w:i/>
              </w:rPr>
              <w:softHyphen/>
            </w:r>
            <w:r w:rsidRPr="000E3543">
              <w:rPr>
                <w:i/>
              </w:rPr>
              <w:t xml:space="preserve">pa tillsynsförordningen </w:t>
            </w:r>
            <w:r>
              <w:rPr>
                <w:i/>
              </w:rPr>
              <w:t xml:space="preserve">i stället </w:t>
            </w:r>
            <w:r w:rsidRPr="00610BC8">
              <w:rPr>
                <w:i/>
                <w:spacing w:val="-4"/>
              </w:rPr>
              <w:t>f</w:t>
            </w:r>
            <w:r w:rsidRPr="00610BC8">
              <w:rPr>
                <w:i/>
                <w:spacing w:val="-6"/>
              </w:rPr>
              <w:t>ör värdepappersbolagsför</w:t>
            </w:r>
            <w:r w:rsidRPr="00610BC8">
              <w:rPr>
                <w:i/>
                <w:spacing w:val="-6"/>
              </w:rPr>
              <w:softHyphen/>
              <w:t>ordningen</w:t>
            </w:r>
            <w:r>
              <w:rPr>
                <w:i/>
              </w:rPr>
              <w:t>. Det som i tillsynsförordningen sägs om kreditinstitut ska då avse värde</w:t>
            </w:r>
            <w:r>
              <w:rPr>
                <w:i/>
              </w:rPr>
              <w:softHyphen/>
              <w:t xml:space="preserve">pappersbolag.  </w:t>
            </w:r>
            <w:bookmarkEnd w:id="521"/>
          </w:p>
        </w:tc>
      </w:tr>
    </w:tbl>
    <w:p w14:paraId="3B3CD35B" w14:textId="77777777" w:rsidR="00224569" w:rsidRPr="00EF77B1" w:rsidRDefault="00B659D8" w:rsidP="00224569">
      <w:pPr>
        <w:pStyle w:val="Brdtextmedindrag"/>
        <w:spacing w:before="270"/>
        <w:jc w:val="center"/>
      </w:pPr>
      <w:r w:rsidRPr="000E3543">
        <w:lastRenderedPageBreak/>
        <w:t>4 §</w:t>
      </w:r>
      <w:r w:rsidRPr="000E3543">
        <w:rPr>
          <w:rStyle w:val="Fotnotsreferens"/>
        </w:rPr>
        <w:footnoteReference w:id="161"/>
      </w:r>
    </w:p>
    <w:tbl>
      <w:tblPr>
        <w:tblW w:w="5000" w:type="pct"/>
        <w:tblLayout w:type="fixed"/>
        <w:tblLook w:val="0000" w:firstRow="0" w:lastRow="0" w:firstColumn="0" w:lastColumn="0" w:noHBand="0" w:noVBand="0"/>
      </w:tblPr>
      <w:tblGrid>
        <w:gridCol w:w="2948"/>
        <w:gridCol w:w="2949"/>
      </w:tblGrid>
      <w:tr w:rsidR="00224569" w14:paraId="152FF211" w14:textId="77777777" w:rsidTr="00224569">
        <w:tc>
          <w:tcPr>
            <w:tcW w:w="2500" w:type="pct"/>
            <w:shd w:val="clear" w:color="auto" w:fill="auto"/>
            <w:tcMar>
              <w:left w:w="0" w:type="dxa"/>
            </w:tcMar>
          </w:tcPr>
          <w:p w14:paraId="278517D6" w14:textId="77777777" w:rsidR="00224569" w:rsidRDefault="00B659D8" w:rsidP="00224569">
            <w:pPr>
              <w:pStyle w:val="Brdtextmedindrag"/>
            </w:pPr>
            <w:r w:rsidRPr="00EF77B1">
              <w:t>Ett värdepappersbolag ska identi</w:t>
            </w:r>
            <w:r>
              <w:softHyphen/>
            </w:r>
            <w:r w:rsidRPr="00EF77B1">
              <w:t xml:space="preserve">fiera, mäta, styra, internt rapportera och ha kontroll över de risker som </w:t>
            </w:r>
            <w:r w:rsidRPr="00DA5F9F">
              <w:rPr>
                <w:i/>
              </w:rPr>
              <w:t>dess rörelse är för</w:t>
            </w:r>
            <w:r>
              <w:rPr>
                <w:i/>
              </w:rPr>
              <w:softHyphen/>
            </w:r>
            <w:r w:rsidRPr="00DA5F9F">
              <w:rPr>
                <w:i/>
              </w:rPr>
              <w:t>knippad med</w:t>
            </w:r>
            <w:r w:rsidRPr="00EF77B1">
              <w:t>. Bolaget ska se till att det har en tillfredsstäl</w:t>
            </w:r>
            <w:r>
              <w:softHyphen/>
            </w:r>
            <w:r w:rsidRPr="00EF77B1">
              <w:t>lande intern kontroll.</w:t>
            </w:r>
          </w:p>
        </w:tc>
        <w:tc>
          <w:tcPr>
            <w:tcW w:w="2500" w:type="pct"/>
            <w:shd w:val="clear" w:color="auto" w:fill="auto"/>
            <w:tcMar>
              <w:right w:w="0" w:type="dxa"/>
            </w:tcMar>
          </w:tcPr>
          <w:p w14:paraId="37F0350C" w14:textId="77777777" w:rsidR="00224569" w:rsidRPr="00EF77B1" w:rsidRDefault="00B659D8" w:rsidP="00224569">
            <w:pPr>
              <w:pStyle w:val="Brdtextmedindrag"/>
            </w:pPr>
            <w:bookmarkStart w:id="522" w:name="_Hlk27721189"/>
            <w:r w:rsidRPr="00EF77B1">
              <w:t>Ett värdepappersbolag ska identi</w:t>
            </w:r>
            <w:r>
              <w:softHyphen/>
            </w:r>
            <w:r w:rsidRPr="00EF77B1">
              <w:t xml:space="preserve">fiera, mäta, styra, internt </w:t>
            </w:r>
            <w:r w:rsidRPr="000E3543">
              <w:t xml:space="preserve">rapportera och ha kontroll över de risker som </w:t>
            </w:r>
            <w:r w:rsidRPr="000E3543">
              <w:rPr>
                <w:i/>
              </w:rPr>
              <w:t xml:space="preserve">bolaget är eller kan bli exponerat för eller </w:t>
            </w:r>
            <w:r>
              <w:rPr>
                <w:i/>
              </w:rPr>
              <w:t>som bolaget</w:t>
            </w:r>
            <w:r w:rsidRPr="000E3543">
              <w:rPr>
                <w:i/>
              </w:rPr>
              <w:t xml:space="preserve"> innebär eller kan innebära för andra</w:t>
            </w:r>
            <w:r w:rsidRPr="000E3543">
              <w:t>. Bolaget ska se till att det</w:t>
            </w:r>
            <w:r w:rsidRPr="00EF77B1">
              <w:t xml:space="preserve"> har en tillfreds</w:t>
            </w:r>
            <w:r>
              <w:softHyphen/>
            </w:r>
            <w:r w:rsidRPr="00EF77B1">
              <w:t>ställande intern kontroll.</w:t>
            </w:r>
            <w:bookmarkEnd w:id="522"/>
          </w:p>
        </w:tc>
      </w:tr>
    </w:tbl>
    <w:p w14:paraId="6B662E72" w14:textId="77777777" w:rsidR="00224569" w:rsidRDefault="00B659D8" w:rsidP="00224569">
      <w:pPr>
        <w:pStyle w:val="Brdtextmedindrag"/>
      </w:pPr>
      <w:bookmarkStart w:id="523" w:name="_Hlk27721235"/>
      <w:r w:rsidRPr="00DA5F9F">
        <w:t>Sådana värdepappersbolag som anges i 8</w:t>
      </w:r>
      <w:r>
        <w:t> </w:t>
      </w:r>
      <w:r w:rsidRPr="00DA5F9F">
        <w:t>a</w:t>
      </w:r>
      <w:r>
        <w:t> </w:t>
      </w:r>
      <w:r w:rsidRPr="00DA5F9F">
        <w:t>kap. 1</w:t>
      </w:r>
      <w:r>
        <w:t> §</w:t>
      </w:r>
      <w:r w:rsidRPr="00DA5F9F">
        <w:t xml:space="preserve"> ska också upp</w:t>
      </w:r>
      <w:r>
        <w:softHyphen/>
      </w:r>
      <w:r w:rsidRPr="00DA5F9F">
        <w:t>rätta en återhämtningsplan eller koncernåterhämtningsplan enligt samma kapitel.</w:t>
      </w:r>
    </w:p>
    <w:tbl>
      <w:tblPr>
        <w:tblW w:w="5000" w:type="pct"/>
        <w:tblLayout w:type="fixed"/>
        <w:tblLook w:val="0000" w:firstRow="0" w:lastRow="0" w:firstColumn="0" w:lastColumn="0" w:noHBand="0" w:noVBand="0"/>
      </w:tblPr>
      <w:tblGrid>
        <w:gridCol w:w="2948"/>
        <w:gridCol w:w="2949"/>
      </w:tblGrid>
      <w:tr w:rsidR="00224569" w14:paraId="3B755095" w14:textId="77777777" w:rsidTr="00224569">
        <w:tc>
          <w:tcPr>
            <w:tcW w:w="2500" w:type="pct"/>
            <w:shd w:val="clear" w:color="auto" w:fill="auto"/>
            <w:tcMar>
              <w:left w:w="0" w:type="dxa"/>
            </w:tcMar>
          </w:tcPr>
          <w:bookmarkEnd w:id="523"/>
          <w:p w14:paraId="4A10B510" w14:textId="77777777" w:rsidR="00224569" w:rsidRDefault="00B659D8" w:rsidP="00224569">
            <w:pPr>
              <w:pStyle w:val="Brdtextmedindrag"/>
            </w:pPr>
            <w:r w:rsidRPr="00610BC8">
              <w:rPr>
                <w:spacing w:val="-2"/>
              </w:rPr>
              <w:t>Ett värdepappersbolag ska sär</w:t>
            </w:r>
            <w:r w:rsidRPr="00610BC8">
              <w:rPr>
                <w:spacing w:val="-2"/>
              </w:rPr>
              <w:softHyphen/>
              <w:t>skilt</w:t>
            </w:r>
            <w:r w:rsidRPr="00DA5F9F">
              <w:t xml:space="preserve"> se till att dess </w:t>
            </w:r>
            <w:r w:rsidRPr="006C0EAF">
              <w:rPr>
                <w:i/>
              </w:rPr>
              <w:t xml:space="preserve">kreditrisker, </w:t>
            </w:r>
            <w:r w:rsidRPr="000C0208">
              <w:t>mark</w:t>
            </w:r>
            <w:r>
              <w:softHyphen/>
            </w:r>
            <w:r w:rsidRPr="000C0208">
              <w:t>nadsrisker</w:t>
            </w:r>
            <w:r w:rsidRPr="006C0EAF">
              <w:rPr>
                <w:i/>
              </w:rPr>
              <w:t>, operativa risker</w:t>
            </w:r>
            <w:r w:rsidRPr="00DA5F9F">
              <w:t xml:space="preserve"> och andra risker sammantagna inte medför att dess förmåga att fullgöra sina förpliktelser även</w:t>
            </w:r>
            <w:r>
              <w:softHyphen/>
            </w:r>
            <w:r w:rsidRPr="00DA5F9F">
              <w:t>tyras. För att uppfylla detta krav ska bolaget ha metoder som gör det möjligt att fortlöpande vär</w:t>
            </w:r>
            <w:r>
              <w:softHyphen/>
            </w:r>
            <w:r w:rsidRPr="00DA5F9F">
              <w:t>dera och upprätt</w:t>
            </w:r>
            <w:r>
              <w:softHyphen/>
            </w:r>
            <w:r w:rsidRPr="00DA5F9F">
              <w:t>hålla ett kapital som till belopp, slag och fördel</w:t>
            </w:r>
            <w:r>
              <w:softHyphen/>
            </w:r>
            <w:r w:rsidRPr="00DA5F9F">
              <w:t>ning är tillräckligt för att täcka arten och nivån på de risker som bolaget är eller kan komma att bli expo</w:t>
            </w:r>
            <w:r>
              <w:softHyphen/>
            </w:r>
            <w:r w:rsidRPr="00DA5F9F">
              <w:t>nerat för.</w:t>
            </w:r>
            <w:r>
              <w:t xml:space="preserve"> </w:t>
            </w:r>
            <w:r w:rsidRPr="00F940F7">
              <w:t>Bolaget ska utvärdera dessa metoder för att säkerställa att de är heltäckande</w:t>
            </w:r>
            <w:r>
              <w:t>.</w:t>
            </w:r>
          </w:p>
        </w:tc>
        <w:tc>
          <w:tcPr>
            <w:tcW w:w="2500" w:type="pct"/>
            <w:shd w:val="clear" w:color="auto" w:fill="auto"/>
            <w:tcMar>
              <w:right w:w="0" w:type="dxa"/>
            </w:tcMar>
          </w:tcPr>
          <w:p w14:paraId="7DFF0525" w14:textId="77777777" w:rsidR="00224569" w:rsidRPr="00EF77B1" w:rsidRDefault="00B659D8" w:rsidP="00224569">
            <w:pPr>
              <w:pStyle w:val="Brdtextmedindrag"/>
            </w:pPr>
            <w:bookmarkStart w:id="524" w:name="_Hlk27721266"/>
            <w:r w:rsidRPr="00610BC8">
              <w:rPr>
                <w:spacing w:val="-2"/>
              </w:rPr>
              <w:t>Ett värdepappersbolag ska sär</w:t>
            </w:r>
            <w:r w:rsidRPr="00610BC8">
              <w:rPr>
                <w:spacing w:val="-2"/>
              </w:rPr>
              <w:softHyphen/>
              <w:t>skilt</w:t>
            </w:r>
            <w:r w:rsidRPr="00DA5F9F">
              <w:t xml:space="preserve"> se till att dess</w:t>
            </w:r>
            <w:r>
              <w:t xml:space="preserve"> </w:t>
            </w:r>
            <w:r>
              <w:rPr>
                <w:i/>
                <w:iCs/>
              </w:rPr>
              <w:t xml:space="preserve">företagsrisker, </w:t>
            </w:r>
            <w:r>
              <w:rPr>
                <w:i/>
              </w:rPr>
              <w:t xml:space="preserve">kundrisker, </w:t>
            </w:r>
            <w:r w:rsidRPr="001913E4">
              <w:rPr>
                <w:spacing w:val="-4"/>
              </w:rPr>
              <w:t>mark</w:t>
            </w:r>
            <w:r>
              <w:rPr>
                <w:spacing w:val="-4"/>
              </w:rPr>
              <w:softHyphen/>
            </w:r>
            <w:r w:rsidRPr="001913E4">
              <w:rPr>
                <w:spacing w:val="-4"/>
              </w:rPr>
              <w:t>nadsrisker och</w:t>
            </w:r>
            <w:r w:rsidRPr="00DA5F9F">
              <w:t xml:space="preserve"> andra risker sammantagna inte medför att dess förmåga att fullgöra sina förpliktelser även</w:t>
            </w:r>
            <w:r>
              <w:softHyphen/>
            </w:r>
            <w:r w:rsidRPr="00DA5F9F">
              <w:t>tyras. För att uppfylla detta krav ska bolaget ha metoder som gör det möjligt att fortlöpande vär</w:t>
            </w:r>
            <w:r>
              <w:softHyphen/>
            </w:r>
            <w:r w:rsidRPr="00DA5F9F">
              <w:t>dera och upprätt</w:t>
            </w:r>
            <w:r>
              <w:softHyphen/>
            </w:r>
            <w:r w:rsidRPr="00DA5F9F">
              <w:t>hålla ett kapital som till belopp, slag och för</w:t>
            </w:r>
            <w:r>
              <w:softHyphen/>
            </w:r>
            <w:r w:rsidRPr="00DA5F9F">
              <w:t>del</w:t>
            </w:r>
            <w:r>
              <w:softHyphen/>
            </w:r>
            <w:r w:rsidRPr="00DA5F9F">
              <w:t>ning är tillräckligt för att täcka arten och nivån på de risker som bolaget är eller kan komma att bli exponerat för</w:t>
            </w:r>
            <w:r>
              <w:t xml:space="preserve"> </w:t>
            </w:r>
            <w:r w:rsidRPr="00DA5F9F">
              <w:rPr>
                <w:i/>
              </w:rPr>
              <w:t xml:space="preserve">eller </w:t>
            </w:r>
            <w:r>
              <w:rPr>
                <w:i/>
              </w:rPr>
              <w:t xml:space="preserve">som bolaget </w:t>
            </w:r>
            <w:r w:rsidRPr="00DA5F9F">
              <w:rPr>
                <w:i/>
              </w:rPr>
              <w:t>innebär eller kan innebära för andra</w:t>
            </w:r>
            <w:r>
              <w:t>.</w:t>
            </w:r>
            <w:bookmarkEnd w:id="524"/>
            <w:r>
              <w:t xml:space="preserve"> </w:t>
            </w:r>
            <w:bookmarkStart w:id="525" w:name="_Hlk53326787"/>
            <w:r w:rsidRPr="00F940F7">
              <w:t>Bolaget ska utvärdera dessa metoder för att säkerställa att de är heltäckande</w:t>
            </w:r>
            <w:r>
              <w:t>.</w:t>
            </w:r>
            <w:bookmarkEnd w:id="525"/>
          </w:p>
        </w:tc>
      </w:tr>
    </w:tbl>
    <w:p w14:paraId="1EA12C96" w14:textId="77777777" w:rsidR="00224569" w:rsidRDefault="00B659D8" w:rsidP="00224569">
      <w:pPr>
        <w:pStyle w:val="Brdtextmedindrag"/>
      </w:pPr>
      <w:bookmarkStart w:id="526" w:name="_Hlk53326813"/>
      <w:bookmarkStart w:id="527" w:name="_Hlk27721359"/>
      <w:r>
        <w:t>Ett värdepappersbolag ska på grundval av de metoder som avses i tredje stycket fastställa tillräckliga kapitalbasnivåer.</w:t>
      </w:r>
      <w:bookmarkEnd w:id="526"/>
    </w:p>
    <w:p w14:paraId="283842C5" w14:textId="77777777" w:rsidR="00224569" w:rsidRDefault="00224569" w:rsidP="00224569">
      <w:pPr>
        <w:pStyle w:val="Brdtext"/>
      </w:pPr>
    </w:p>
    <w:bookmarkEnd w:id="527"/>
    <w:tbl>
      <w:tblPr>
        <w:tblW w:w="5000" w:type="pct"/>
        <w:tblLook w:val="0000" w:firstRow="0" w:lastRow="0" w:firstColumn="0" w:lastColumn="0" w:noHBand="0" w:noVBand="0"/>
      </w:tblPr>
      <w:tblGrid>
        <w:gridCol w:w="2948"/>
        <w:gridCol w:w="2949"/>
      </w:tblGrid>
      <w:tr w:rsidR="00224569" w14:paraId="7B23808E" w14:textId="77777777" w:rsidTr="00224569">
        <w:tc>
          <w:tcPr>
            <w:tcW w:w="2500" w:type="pct"/>
            <w:shd w:val="clear" w:color="auto" w:fill="auto"/>
            <w:tcMar>
              <w:left w:w="0" w:type="dxa"/>
            </w:tcMar>
          </w:tcPr>
          <w:p w14:paraId="116655F6" w14:textId="77777777" w:rsidR="00224569" w:rsidRDefault="00224569" w:rsidP="00224569">
            <w:pPr>
              <w:pStyle w:val="Brdtextmedindrag"/>
            </w:pPr>
          </w:p>
        </w:tc>
        <w:tc>
          <w:tcPr>
            <w:tcW w:w="2500" w:type="pct"/>
            <w:shd w:val="clear" w:color="auto" w:fill="auto"/>
            <w:tcMar>
              <w:right w:w="0" w:type="dxa"/>
            </w:tcMar>
          </w:tcPr>
          <w:p w14:paraId="1DFC8268" w14:textId="77777777" w:rsidR="00224569" w:rsidRPr="00BE527F" w:rsidRDefault="00B659D8" w:rsidP="00224569">
            <w:pPr>
              <w:pStyle w:val="Brdtextmedindrag"/>
              <w:ind w:firstLine="0"/>
              <w:rPr>
                <w:i/>
                <w:u w:val="single"/>
              </w:rPr>
            </w:pPr>
            <w:r w:rsidRPr="00BE527F">
              <w:rPr>
                <w:i/>
                <w:u w:val="single"/>
              </w:rPr>
              <w:t>Ersättningssystem</w:t>
            </w:r>
          </w:p>
        </w:tc>
      </w:tr>
    </w:tbl>
    <w:p w14:paraId="1C07D14F" w14:textId="77777777" w:rsidR="00224569" w:rsidRDefault="00224569" w:rsidP="00224569">
      <w:pPr>
        <w:pStyle w:val="Brdtextmedindrag"/>
      </w:pPr>
    </w:p>
    <w:tbl>
      <w:tblPr>
        <w:tblW w:w="5000" w:type="pct"/>
        <w:tblLook w:val="0000" w:firstRow="0" w:lastRow="0" w:firstColumn="0" w:lastColumn="0" w:noHBand="0" w:noVBand="0"/>
      </w:tblPr>
      <w:tblGrid>
        <w:gridCol w:w="2948"/>
        <w:gridCol w:w="2949"/>
      </w:tblGrid>
      <w:tr w:rsidR="00224569" w14:paraId="42B9E89F" w14:textId="77777777" w:rsidTr="00224569">
        <w:tc>
          <w:tcPr>
            <w:tcW w:w="2500" w:type="pct"/>
            <w:shd w:val="clear" w:color="auto" w:fill="auto"/>
            <w:tcMar>
              <w:left w:w="0" w:type="dxa"/>
            </w:tcMar>
          </w:tcPr>
          <w:p w14:paraId="72F571C7" w14:textId="77777777" w:rsidR="00224569" w:rsidRDefault="00224569" w:rsidP="00224569">
            <w:pPr>
              <w:pStyle w:val="Brdtextmedindrag"/>
            </w:pPr>
          </w:p>
        </w:tc>
        <w:tc>
          <w:tcPr>
            <w:tcW w:w="2500" w:type="pct"/>
            <w:shd w:val="clear" w:color="auto" w:fill="auto"/>
            <w:tcMar>
              <w:right w:w="0" w:type="dxa"/>
            </w:tcMar>
          </w:tcPr>
          <w:p w14:paraId="4D1AD455" w14:textId="77777777" w:rsidR="00224569" w:rsidRDefault="00B659D8" w:rsidP="00224569">
            <w:pPr>
              <w:pStyle w:val="Brdtext"/>
              <w:rPr>
                <w:i/>
              </w:rPr>
            </w:pPr>
            <w:r>
              <w:rPr>
                <w:i/>
              </w:rPr>
              <w:t>4 c §</w:t>
            </w:r>
          </w:p>
          <w:p w14:paraId="1950903B" w14:textId="77777777" w:rsidR="00224569" w:rsidRPr="00CC5EA8" w:rsidRDefault="00B659D8" w:rsidP="00224569">
            <w:pPr>
              <w:pStyle w:val="Brdtextmedindrag"/>
              <w:rPr>
                <w:i/>
              </w:rPr>
            </w:pPr>
            <w:bookmarkStart w:id="528" w:name="_Hlk27555466"/>
            <w:r w:rsidRPr="00954C5B">
              <w:rPr>
                <w:i/>
              </w:rPr>
              <w:t xml:space="preserve">Ett </w:t>
            </w:r>
            <w:r>
              <w:rPr>
                <w:i/>
              </w:rPr>
              <w:t xml:space="preserve">värdepappersbolag </w:t>
            </w:r>
            <w:r w:rsidRPr="00954C5B">
              <w:rPr>
                <w:i/>
              </w:rPr>
              <w:t>ska ha ett ersättningssystem som främjar en sund och effektiv riskhantering.</w:t>
            </w:r>
            <w:bookmarkEnd w:id="528"/>
          </w:p>
        </w:tc>
      </w:tr>
    </w:tbl>
    <w:p w14:paraId="711DF6A6" w14:textId="77777777" w:rsidR="00224569" w:rsidRPr="009547DC" w:rsidRDefault="00B659D8" w:rsidP="00224569">
      <w:pPr>
        <w:pStyle w:val="Brdtextmedindrag"/>
        <w:spacing w:before="270"/>
        <w:jc w:val="center"/>
      </w:pPr>
      <w:r>
        <w:t>5 §</w:t>
      </w:r>
    </w:p>
    <w:tbl>
      <w:tblPr>
        <w:tblW w:w="5000" w:type="pct"/>
        <w:tblLayout w:type="fixed"/>
        <w:tblLook w:val="0000" w:firstRow="0" w:lastRow="0" w:firstColumn="0" w:lastColumn="0" w:noHBand="0" w:noVBand="0"/>
      </w:tblPr>
      <w:tblGrid>
        <w:gridCol w:w="2948"/>
        <w:gridCol w:w="2949"/>
      </w:tblGrid>
      <w:tr w:rsidR="00224569" w14:paraId="47BDBA72" w14:textId="77777777" w:rsidTr="00224569">
        <w:tc>
          <w:tcPr>
            <w:tcW w:w="2500" w:type="pct"/>
            <w:shd w:val="clear" w:color="auto" w:fill="auto"/>
            <w:tcMar>
              <w:left w:w="0" w:type="dxa"/>
            </w:tcMar>
          </w:tcPr>
          <w:p w14:paraId="258C24CF" w14:textId="77777777" w:rsidR="00224569" w:rsidRDefault="00B659D8" w:rsidP="00224569">
            <w:pPr>
              <w:pStyle w:val="Brdtextmedindrag"/>
            </w:pPr>
            <w:r w:rsidRPr="001913E4">
              <w:rPr>
                <w:spacing w:val="-4"/>
              </w:rPr>
              <w:t>Ett värdepappersbolags rörelse</w:t>
            </w:r>
            <w:r w:rsidRPr="009547DC">
              <w:t xml:space="preserve"> </w:t>
            </w:r>
            <w:r w:rsidRPr="00C5263C">
              <w:rPr>
                <w:i/>
              </w:rPr>
              <w:t>skall</w:t>
            </w:r>
            <w:r w:rsidRPr="009547DC">
              <w:t xml:space="preserve"> organiseras och drivas på ett sådant sätt att bolagets struktur, förbindelser med andra företag och ställning kan överblickas.</w:t>
            </w:r>
          </w:p>
        </w:tc>
        <w:tc>
          <w:tcPr>
            <w:tcW w:w="2500" w:type="pct"/>
            <w:shd w:val="clear" w:color="auto" w:fill="auto"/>
            <w:tcMar>
              <w:right w:w="0" w:type="dxa"/>
            </w:tcMar>
          </w:tcPr>
          <w:p w14:paraId="0C6CDF43" w14:textId="77777777" w:rsidR="00224569" w:rsidRPr="005E3B91" w:rsidRDefault="00B659D8" w:rsidP="00224569">
            <w:pPr>
              <w:pStyle w:val="Brdtextmedindrag"/>
              <w:rPr>
                <w:i/>
              </w:rPr>
            </w:pPr>
            <w:bookmarkStart w:id="529" w:name="_Hlk27721593"/>
            <w:r w:rsidRPr="001913E4">
              <w:rPr>
                <w:spacing w:val="-4"/>
              </w:rPr>
              <w:t>Ett värdepappersbolags rörelse</w:t>
            </w:r>
            <w:r w:rsidRPr="009547DC">
              <w:t xml:space="preserve"> </w:t>
            </w:r>
            <w:r w:rsidRPr="00C5263C">
              <w:rPr>
                <w:i/>
              </w:rPr>
              <w:t>ska</w:t>
            </w:r>
            <w:r w:rsidRPr="009547DC">
              <w:t xml:space="preserve"> organiseras och drivas på ett sådant sätt att bolagets struktur, </w:t>
            </w:r>
            <w:r w:rsidRPr="009547DC">
              <w:rPr>
                <w:i/>
              </w:rPr>
              <w:t>ansvars</w:t>
            </w:r>
            <w:r>
              <w:rPr>
                <w:i/>
              </w:rPr>
              <w:softHyphen/>
            </w:r>
            <w:r w:rsidRPr="009547DC">
              <w:rPr>
                <w:i/>
              </w:rPr>
              <w:t>kedjor</w:t>
            </w:r>
            <w:r w:rsidRPr="00BE527F">
              <w:rPr>
                <w:i/>
                <w:iCs/>
              </w:rPr>
              <w:t>,</w:t>
            </w:r>
            <w:r>
              <w:t xml:space="preserve"> </w:t>
            </w:r>
            <w:r w:rsidRPr="009547DC">
              <w:t>förbindelser med andra företag och ställning kan över</w:t>
            </w:r>
            <w:r>
              <w:softHyphen/>
            </w:r>
            <w:r w:rsidRPr="009547DC">
              <w:t>blickas.</w:t>
            </w:r>
            <w:bookmarkEnd w:id="529"/>
          </w:p>
        </w:tc>
      </w:tr>
    </w:tbl>
    <w:p w14:paraId="54A68E97" w14:textId="77777777" w:rsidR="00224569" w:rsidRDefault="00B659D8" w:rsidP="00224569">
      <w:pPr>
        <w:pStyle w:val="Brdtext"/>
        <w:spacing w:before="270"/>
        <w:jc w:val="center"/>
      </w:pPr>
      <w:r>
        <w:lastRenderedPageBreak/>
        <w:t>35 §</w:t>
      </w:r>
      <w:r>
        <w:rPr>
          <w:rStyle w:val="Fotnotsreferens"/>
        </w:rPr>
        <w:footnoteReference w:id="162"/>
      </w:r>
    </w:p>
    <w:p w14:paraId="14B91545" w14:textId="77777777" w:rsidR="00224569" w:rsidRDefault="00B659D8" w:rsidP="00224569">
      <w:pPr>
        <w:pStyle w:val="Brdtextmedindrag"/>
      </w:pPr>
      <w:bookmarkStart w:id="530" w:name="_Hlk27555898"/>
      <w:r w:rsidRPr="00134D4B">
        <w:t>Regeringen eller den myndighet som regeringen bestämmer får meddela föreskrifter om</w:t>
      </w:r>
      <w:r>
        <w:t xml:space="preserve"> </w:t>
      </w:r>
    </w:p>
    <w:tbl>
      <w:tblPr>
        <w:tblW w:w="5000" w:type="pct"/>
        <w:tblLook w:val="0000" w:firstRow="0" w:lastRow="0" w:firstColumn="0" w:lastColumn="0" w:noHBand="0" w:noVBand="0"/>
      </w:tblPr>
      <w:tblGrid>
        <w:gridCol w:w="2948"/>
        <w:gridCol w:w="2949"/>
      </w:tblGrid>
      <w:tr w:rsidR="00224569" w:rsidRPr="000E3543" w14:paraId="36BABB72" w14:textId="77777777" w:rsidTr="00224569">
        <w:tc>
          <w:tcPr>
            <w:tcW w:w="2500" w:type="pct"/>
            <w:shd w:val="clear" w:color="auto" w:fill="auto"/>
            <w:tcMar>
              <w:left w:w="0" w:type="dxa"/>
            </w:tcMar>
          </w:tcPr>
          <w:bookmarkEnd w:id="530"/>
          <w:p w14:paraId="1B71A673" w14:textId="77777777" w:rsidR="00224569" w:rsidRPr="000E3543" w:rsidRDefault="00B659D8" w:rsidP="00224569">
            <w:pPr>
              <w:pStyle w:val="Brdtextmedindrag"/>
            </w:pPr>
            <w:r w:rsidRPr="000E3543">
              <w:t>1. vilka åtgärder ett värde</w:t>
            </w:r>
            <w:r w:rsidRPr="000E3543">
              <w:rPr>
                <w:spacing w:val="-4"/>
              </w:rPr>
              <w:t>pap</w:t>
            </w:r>
            <w:r>
              <w:rPr>
                <w:spacing w:val="-4"/>
              </w:rPr>
              <w:softHyphen/>
            </w:r>
            <w:r w:rsidRPr="000E3543">
              <w:rPr>
                <w:spacing w:val="-4"/>
              </w:rPr>
              <w:t>persbolag ska vidta för att uppfylla</w:t>
            </w:r>
            <w:r w:rsidRPr="000E3543">
              <w:t xml:space="preserve"> de krav på soliditet och </w:t>
            </w:r>
            <w:r w:rsidRPr="000E3543">
              <w:rPr>
                <w:spacing w:val="-4"/>
              </w:rPr>
              <w:t xml:space="preserve">likviditet, riskhantering </w:t>
            </w:r>
            <w:r w:rsidRPr="000E3543">
              <w:rPr>
                <w:iCs/>
                <w:spacing w:val="-4"/>
              </w:rPr>
              <w:t>och</w:t>
            </w:r>
            <w:r w:rsidRPr="000E3543">
              <w:rPr>
                <w:spacing w:val="-4"/>
              </w:rPr>
              <w:t xml:space="preserve"> genomlysning samt riktlinjer och</w:t>
            </w:r>
            <w:r w:rsidRPr="000E3543">
              <w:t xml:space="preserve"> instruktioner som avses i 3–8 §§,</w:t>
            </w:r>
          </w:p>
        </w:tc>
        <w:tc>
          <w:tcPr>
            <w:tcW w:w="2500" w:type="pct"/>
            <w:shd w:val="clear" w:color="auto" w:fill="auto"/>
            <w:tcMar>
              <w:right w:w="0" w:type="dxa"/>
            </w:tcMar>
          </w:tcPr>
          <w:p w14:paraId="720B4DF6" w14:textId="77777777" w:rsidR="00224569" w:rsidRPr="000E3543" w:rsidRDefault="00B659D8" w:rsidP="00224569">
            <w:pPr>
              <w:pStyle w:val="Brdtextmedindrag"/>
            </w:pPr>
            <w:bookmarkStart w:id="531" w:name="_Hlk27555956"/>
            <w:r w:rsidRPr="000E3543">
              <w:t xml:space="preserve">1. vilka åtgärder ett </w:t>
            </w:r>
            <w:r w:rsidRPr="000E3543">
              <w:rPr>
                <w:spacing w:val="-4"/>
              </w:rPr>
              <w:t>värdepap</w:t>
            </w:r>
            <w:r>
              <w:rPr>
                <w:spacing w:val="-4"/>
              </w:rPr>
              <w:softHyphen/>
            </w:r>
            <w:r w:rsidRPr="000E3543">
              <w:rPr>
                <w:spacing w:val="-4"/>
              </w:rPr>
              <w:t>persbolag ska vidta för att uppfylla de krav på soliditet och likviditet</w:t>
            </w:r>
            <w:r w:rsidRPr="000E3543">
              <w:t xml:space="preserve">, </w:t>
            </w:r>
            <w:r w:rsidRPr="00592369">
              <w:rPr>
                <w:spacing w:val="-6"/>
              </w:rPr>
              <w:t>riskhantering</w:t>
            </w:r>
            <w:r w:rsidRPr="00592369">
              <w:rPr>
                <w:i/>
                <w:spacing w:val="-6"/>
              </w:rPr>
              <w:t>,</w:t>
            </w:r>
            <w:r w:rsidRPr="00592369">
              <w:rPr>
                <w:spacing w:val="-6"/>
              </w:rPr>
              <w:t xml:space="preserve"> </w:t>
            </w:r>
            <w:r w:rsidRPr="00592369">
              <w:rPr>
                <w:i/>
                <w:spacing w:val="-6"/>
              </w:rPr>
              <w:t xml:space="preserve">ersättningssystem </w:t>
            </w:r>
            <w:r w:rsidRPr="00592369">
              <w:rPr>
                <w:iCs/>
                <w:spacing w:val="-6"/>
              </w:rPr>
              <w:t>och</w:t>
            </w:r>
            <w:r w:rsidRPr="000E3543">
              <w:rPr>
                <w:i/>
                <w:spacing w:val="-4"/>
              </w:rPr>
              <w:t xml:space="preserve"> </w:t>
            </w:r>
            <w:r w:rsidRPr="00592369">
              <w:rPr>
                <w:spacing w:val="2"/>
              </w:rPr>
              <w:t>genomlysning samt riktlinjer</w:t>
            </w:r>
            <w:r w:rsidRPr="000E3543">
              <w:t xml:space="preserve"> och</w:t>
            </w:r>
            <w:r>
              <w:t> </w:t>
            </w:r>
            <w:r w:rsidRPr="00592369">
              <w:t xml:space="preserve">instruktioner som avses i </w:t>
            </w:r>
            <w:r w:rsidRPr="00592369">
              <w:br/>
              <w:t>3–8</w:t>
            </w:r>
            <w:r w:rsidRPr="00592369">
              <w:rPr>
                <w:i/>
              </w:rPr>
              <w:t> </w:t>
            </w:r>
            <w:r w:rsidRPr="00592369">
              <w:rPr>
                <w:iCs/>
              </w:rPr>
              <w:t>§</w:t>
            </w:r>
            <w:r w:rsidRPr="00592369">
              <w:t>§,</w:t>
            </w:r>
            <w:bookmarkEnd w:id="531"/>
          </w:p>
        </w:tc>
      </w:tr>
    </w:tbl>
    <w:p w14:paraId="34B5DF9A" w14:textId="77777777" w:rsidR="00224569" w:rsidRDefault="00B659D8" w:rsidP="00224569">
      <w:pPr>
        <w:pStyle w:val="Brdtextmedindrag"/>
      </w:pPr>
      <w:bookmarkStart w:id="532" w:name="_Hlk27556178"/>
      <w:r w:rsidRPr="000E3543">
        <w:t>2</w:t>
      </w:r>
      <w:r w:rsidRPr="00952734">
        <w:rPr>
          <w:spacing w:val="-4"/>
        </w:rPr>
        <w:t>. värdepappersbolags mångfaldspolicy vid tillsättandet av styrelse</w:t>
      </w:r>
      <w:r w:rsidRPr="00134D4B">
        <w:t xml:space="preserve"> samt resurser för introduktion och utbildning av styrelseledamöter,</w:t>
      </w:r>
    </w:p>
    <w:p w14:paraId="404FF2F5" w14:textId="77777777" w:rsidR="00224569" w:rsidRDefault="00B659D8" w:rsidP="00224569">
      <w:pPr>
        <w:pStyle w:val="Brdtextmedindrag"/>
      </w:pPr>
      <w:r w:rsidRPr="00645BED">
        <w:t>3.</w:t>
      </w:r>
      <w:r>
        <w:t> </w:t>
      </w:r>
      <w:r w:rsidRPr="00645BED">
        <w:t>de riktlinjer, regler och rutiner ett värdepappersinstitut ska upprätta och tillämpa enligt 9</w:t>
      </w:r>
      <w:r>
        <w:t> §</w:t>
      </w:r>
      <w:r w:rsidRPr="00645BED">
        <w:t>,</w:t>
      </w:r>
    </w:p>
    <w:p w14:paraId="56287CF1" w14:textId="77777777" w:rsidR="00224569" w:rsidRDefault="00B659D8" w:rsidP="00224569">
      <w:pPr>
        <w:pStyle w:val="Brdtextmedindrag"/>
      </w:pPr>
      <w:r w:rsidRPr="00E719E4">
        <w:t>4.</w:t>
      </w:r>
      <w:r>
        <w:t> </w:t>
      </w:r>
      <w:r w:rsidRPr="00E719E4">
        <w:t>vilka system, resurser och rutiner ett värdepappersinstitut ska ha enligt 10</w:t>
      </w:r>
      <w:r>
        <w:t> §</w:t>
      </w:r>
      <w:r w:rsidRPr="00E719E4">
        <w:t>,</w:t>
      </w:r>
    </w:p>
    <w:p w14:paraId="6A4DFE84" w14:textId="77777777" w:rsidR="00224569" w:rsidRDefault="00B659D8" w:rsidP="00224569">
      <w:pPr>
        <w:pStyle w:val="Brdtextmedindrag"/>
      </w:pPr>
      <w:r w:rsidRPr="00E719E4">
        <w:t>5.</w:t>
      </w:r>
      <w:r>
        <w:t> </w:t>
      </w:r>
      <w:r w:rsidRPr="00E719E4">
        <w:t>vad ett värdepappersinstitut ska iaktta för att uppfylla skyl</w:t>
      </w:r>
      <w:r>
        <w:softHyphen/>
      </w:r>
      <w:r w:rsidRPr="00E719E4">
        <w:t>digheterna i 11</w:t>
      </w:r>
      <w:r>
        <w:t> §</w:t>
      </w:r>
      <w:r w:rsidRPr="00E719E4">
        <w:t>,</w:t>
      </w:r>
    </w:p>
    <w:p w14:paraId="4D2A0D68" w14:textId="77777777" w:rsidR="00224569" w:rsidRDefault="00B659D8" w:rsidP="00224569">
      <w:pPr>
        <w:pStyle w:val="Brdtextmedindrag"/>
      </w:pPr>
      <w:r w:rsidRPr="00E719E4">
        <w:t>6.</w:t>
      </w:r>
      <w:r>
        <w:t> </w:t>
      </w:r>
      <w:r w:rsidRPr="00E719E4">
        <w:t>de processer för produktgodkännande och översyn ett värde</w:t>
      </w:r>
      <w:r>
        <w:softHyphen/>
      </w:r>
      <w:r w:rsidRPr="00E719E4">
        <w:t>pappers</w:t>
      </w:r>
      <w:r>
        <w:softHyphen/>
      </w:r>
      <w:r w:rsidRPr="00E719E4">
        <w:t>institut ska ha enligt 13</w:t>
      </w:r>
      <w:r>
        <w:t> §</w:t>
      </w:r>
      <w:r w:rsidRPr="00E719E4">
        <w:t>,</w:t>
      </w:r>
    </w:p>
    <w:p w14:paraId="6151277F" w14:textId="77777777" w:rsidR="00224569" w:rsidRDefault="00B659D8" w:rsidP="00224569">
      <w:pPr>
        <w:pStyle w:val="Brdtextmedindrag"/>
      </w:pPr>
      <w:r w:rsidRPr="00E719E4">
        <w:t>7.</w:t>
      </w:r>
      <w:r>
        <w:t> </w:t>
      </w:r>
      <w:r w:rsidRPr="00E719E4">
        <w:t>den information ett värdepappersinstitut ska lämna enligt 14</w:t>
      </w:r>
      <w:r>
        <w:t> §</w:t>
      </w:r>
      <w:r w:rsidRPr="00E719E4">
        <w:t xml:space="preserve"> första stycket,</w:t>
      </w:r>
    </w:p>
    <w:p w14:paraId="01650F61" w14:textId="77777777" w:rsidR="00224569" w:rsidRDefault="00B659D8" w:rsidP="00224569">
      <w:pPr>
        <w:pStyle w:val="Brdtextmedindrag"/>
      </w:pPr>
      <w:r w:rsidRPr="00E719E4">
        <w:t>8.</w:t>
      </w:r>
      <w:r>
        <w:t> </w:t>
      </w:r>
      <w:r w:rsidRPr="00E719E4">
        <w:t>de arrangemang ett värdepappersinstitut ska ha för att få infor</w:t>
      </w:r>
      <w:r>
        <w:softHyphen/>
      </w:r>
      <w:r w:rsidRPr="00E719E4">
        <w:t>mation och för att förstå egenskaperna hos finansiella instrument och den fast</w:t>
      </w:r>
      <w:r>
        <w:softHyphen/>
      </w:r>
      <w:r w:rsidRPr="00E719E4">
        <w:t>ställda målgruppen för instrumenten enligt 14</w:t>
      </w:r>
      <w:r>
        <w:t> §</w:t>
      </w:r>
      <w:r w:rsidRPr="00E719E4">
        <w:t xml:space="preserve"> andra stycket,</w:t>
      </w:r>
    </w:p>
    <w:p w14:paraId="1D0BA05B" w14:textId="77777777" w:rsidR="00224569" w:rsidRDefault="00B659D8" w:rsidP="00224569">
      <w:pPr>
        <w:pStyle w:val="Brdtextmedindrag"/>
      </w:pPr>
      <w:r w:rsidRPr="00E715A1">
        <w:rPr>
          <w:spacing w:val="-4"/>
        </w:rPr>
        <w:t>9. de arrangemang ett värdepappersinstitut som distribuerar finan</w:t>
      </w:r>
      <w:r>
        <w:rPr>
          <w:spacing w:val="-4"/>
        </w:rPr>
        <w:softHyphen/>
      </w:r>
      <w:r w:rsidRPr="00E715A1">
        <w:rPr>
          <w:spacing w:val="-4"/>
        </w:rPr>
        <w:t>siella</w:t>
      </w:r>
      <w:r w:rsidRPr="00E719E4">
        <w:t xml:space="preserve"> instrument ska ha för urvalet av finansiella instrument och tjänster som erbjuds eller rekommenderas till kunder,</w:t>
      </w:r>
    </w:p>
    <w:p w14:paraId="62138BAA" w14:textId="77777777" w:rsidR="00224569" w:rsidRDefault="00B659D8" w:rsidP="00224569">
      <w:pPr>
        <w:pStyle w:val="Brdtextmedindrag"/>
      </w:pPr>
      <w:r w:rsidRPr="00495478">
        <w:t>10.</w:t>
      </w:r>
      <w:r>
        <w:t> </w:t>
      </w:r>
      <w:r w:rsidRPr="00495478">
        <w:t>kraven för bedömning av kunskap och kompetens enligt 15</w:t>
      </w:r>
      <w:r>
        <w:t> §</w:t>
      </w:r>
      <w:r w:rsidRPr="00495478">
        <w:t>,</w:t>
      </w:r>
    </w:p>
    <w:p w14:paraId="22E1DE7A" w14:textId="77777777" w:rsidR="00224569" w:rsidRDefault="00B659D8" w:rsidP="00224569">
      <w:pPr>
        <w:pStyle w:val="Brdtextmedindrag"/>
      </w:pPr>
      <w:r w:rsidRPr="002D71CF">
        <w:t>11.</w:t>
      </w:r>
      <w:r>
        <w:t> </w:t>
      </w:r>
      <w:r w:rsidRPr="002D71CF">
        <w:t>dokumentation enligt 16</w:t>
      </w:r>
      <w:r>
        <w:t> §</w:t>
      </w:r>
      <w:r w:rsidRPr="002D71CF">
        <w:t xml:space="preserve"> och hur lång tid</w:t>
      </w:r>
      <w:r>
        <w:t xml:space="preserve"> </w:t>
      </w:r>
      <w:r w:rsidRPr="002D71CF">
        <w:t>dokumentation ska sparas enligt 20</w:t>
      </w:r>
      <w:r>
        <w:t> §</w:t>
      </w:r>
      <w:r w:rsidRPr="002D71CF">
        <w:t>, och</w:t>
      </w:r>
    </w:p>
    <w:p w14:paraId="4E20A4B8" w14:textId="77777777" w:rsidR="00224569" w:rsidRDefault="00B659D8" w:rsidP="00224569">
      <w:pPr>
        <w:pStyle w:val="Brdtextmedindrag"/>
      </w:pPr>
      <w:r w:rsidRPr="002D71CF">
        <w:t>12.</w:t>
      </w:r>
      <w:r>
        <w:t> </w:t>
      </w:r>
      <w:r w:rsidRPr="002D71CF">
        <w:t>övervakning av handeln och kursbildningen enligt 21</w:t>
      </w:r>
      <w:r>
        <w:t> §</w:t>
      </w:r>
      <w:r w:rsidRPr="002D71CF">
        <w:t>.</w:t>
      </w:r>
    </w:p>
    <w:bookmarkEnd w:id="532"/>
    <w:p w14:paraId="555BFBBD" w14:textId="77777777" w:rsidR="00224569" w:rsidRDefault="00B659D8" w:rsidP="00224569">
      <w:pPr>
        <w:pStyle w:val="Brdtext"/>
        <w:spacing w:before="270"/>
        <w:jc w:val="center"/>
        <w:rPr>
          <w:b/>
        </w:rPr>
      </w:pPr>
      <w:r>
        <w:rPr>
          <w:b/>
        </w:rPr>
        <w:t>8 a kap.</w:t>
      </w:r>
    </w:p>
    <w:p w14:paraId="44D553C8" w14:textId="77777777" w:rsidR="00224569" w:rsidRDefault="00B659D8" w:rsidP="00224569">
      <w:pPr>
        <w:pStyle w:val="Brdtext"/>
        <w:jc w:val="center"/>
      </w:pPr>
      <w:r>
        <w:t>9 §</w:t>
      </w:r>
      <w:r>
        <w:rPr>
          <w:rStyle w:val="Fotnotsreferens"/>
        </w:rPr>
        <w:footnoteReference w:id="163"/>
      </w:r>
    </w:p>
    <w:tbl>
      <w:tblPr>
        <w:tblW w:w="5000" w:type="pct"/>
        <w:tblLook w:val="0000" w:firstRow="0" w:lastRow="0" w:firstColumn="0" w:lastColumn="0" w:noHBand="0" w:noVBand="0"/>
      </w:tblPr>
      <w:tblGrid>
        <w:gridCol w:w="2948"/>
        <w:gridCol w:w="2949"/>
      </w:tblGrid>
      <w:tr w:rsidR="00224569" w14:paraId="749FC036" w14:textId="77777777" w:rsidTr="00224569">
        <w:tc>
          <w:tcPr>
            <w:tcW w:w="2500" w:type="pct"/>
            <w:shd w:val="clear" w:color="auto" w:fill="auto"/>
            <w:tcMar>
              <w:left w:w="0" w:type="dxa"/>
            </w:tcMar>
          </w:tcPr>
          <w:p w14:paraId="46FBFC7E" w14:textId="77777777" w:rsidR="00224569" w:rsidRDefault="00B659D8" w:rsidP="00224569">
            <w:pPr>
              <w:pStyle w:val="Brdtextmedindrag"/>
            </w:pPr>
            <w:r w:rsidRPr="004C6243">
              <w:rPr>
                <w:spacing w:val="-4"/>
              </w:rPr>
              <w:t>När Finansinspektionen är den</w:t>
            </w:r>
            <w:r w:rsidRPr="006D361F">
              <w:t xml:space="preserve"> samordnande tillsynsmyn</w:t>
            </w:r>
            <w:r>
              <w:softHyphen/>
            </w:r>
            <w:r w:rsidRPr="006D361F">
              <w:t>dighe</w:t>
            </w:r>
            <w:r>
              <w:softHyphen/>
            </w:r>
            <w:r w:rsidRPr="006D361F">
              <w:t>ten, ska inspektionen se till att samråd sker med sådana behö</w:t>
            </w:r>
            <w:r>
              <w:softHyphen/>
            </w:r>
            <w:r w:rsidRPr="006D361F">
              <w:t>riga myndig</w:t>
            </w:r>
            <w:r>
              <w:softHyphen/>
            </w:r>
            <w:r w:rsidRPr="006D361F">
              <w:t xml:space="preserve">heter som avses i </w:t>
            </w:r>
            <w:r w:rsidRPr="004C6243">
              <w:rPr>
                <w:spacing w:val="-5"/>
              </w:rPr>
              <w:t>artikel </w:t>
            </w:r>
            <w:r w:rsidRPr="004C6243">
              <w:rPr>
                <w:iCs/>
                <w:spacing w:val="-5"/>
              </w:rPr>
              <w:t>116 i kapitaltäcknings</w:t>
            </w:r>
            <w:r w:rsidRPr="004C6243">
              <w:rPr>
                <w:iCs/>
                <w:spacing w:val="-5"/>
              </w:rPr>
              <w:softHyphen/>
              <w:t>direk</w:t>
            </w:r>
            <w:r w:rsidRPr="004C6243">
              <w:rPr>
                <w:iCs/>
                <w:spacing w:val="-5"/>
              </w:rPr>
              <w:softHyphen/>
              <w:t>tivet</w:t>
            </w:r>
            <w:r w:rsidRPr="004C6243">
              <w:rPr>
                <w:spacing w:val="-5"/>
              </w:rPr>
              <w:t xml:space="preserve"> och de myndigheter som ansvarar för betydande filialer</w:t>
            </w:r>
            <w:r w:rsidRPr="004C6243">
              <w:rPr>
                <w:spacing w:val="-4"/>
              </w:rPr>
              <w:t>.</w:t>
            </w:r>
          </w:p>
        </w:tc>
        <w:tc>
          <w:tcPr>
            <w:tcW w:w="2500" w:type="pct"/>
            <w:shd w:val="clear" w:color="auto" w:fill="auto"/>
            <w:tcMar>
              <w:right w:w="0" w:type="dxa"/>
            </w:tcMar>
          </w:tcPr>
          <w:p w14:paraId="4C1249A3" w14:textId="77777777" w:rsidR="00224569" w:rsidRDefault="00B659D8" w:rsidP="00224569">
            <w:pPr>
              <w:pStyle w:val="Brdtextmedindrag"/>
            </w:pPr>
            <w:bookmarkStart w:id="533" w:name="_Hlk27557372"/>
            <w:r w:rsidRPr="004C6243">
              <w:rPr>
                <w:spacing w:val="-4"/>
              </w:rPr>
              <w:t>När Finansinspektionen är den</w:t>
            </w:r>
            <w:r w:rsidRPr="006D361F">
              <w:t xml:space="preserve"> samordnande tillsynsmyn</w:t>
            </w:r>
            <w:r>
              <w:softHyphen/>
            </w:r>
            <w:r w:rsidRPr="006D361F">
              <w:t>dighe</w:t>
            </w:r>
            <w:r>
              <w:softHyphen/>
            </w:r>
            <w:r w:rsidRPr="006D361F">
              <w:t>ten, ska inspektionen se till att samråd sker med sådana behö</w:t>
            </w:r>
            <w:r>
              <w:softHyphen/>
            </w:r>
            <w:r w:rsidRPr="006D361F">
              <w:t>riga myndig</w:t>
            </w:r>
            <w:r>
              <w:softHyphen/>
            </w:r>
            <w:r w:rsidRPr="006D361F">
              <w:t xml:space="preserve">heter som avses i </w:t>
            </w:r>
            <w:r>
              <w:rPr>
                <w:i/>
                <w:iCs/>
              </w:rPr>
              <w:t>artikel </w:t>
            </w:r>
            <w:r w:rsidRPr="006D361F">
              <w:rPr>
                <w:i/>
              </w:rPr>
              <w:t>48</w:t>
            </w:r>
            <w:r>
              <w:t xml:space="preserve"> </w:t>
            </w:r>
            <w:r>
              <w:rPr>
                <w:i/>
              </w:rPr>
              <w:t>i värde</w:t>
            </w:r>
            <w:r>
              <w:rPr>
                <w:i/>
              </w:rPr>
              <w:softHyphen/>
              <w:t>pap</w:t>
            </w:r>
            <w:r>
              <w:rPr>
                <w:i/>
              </w:rPr>
              <w:softHyphen/>
              <w:t>persbolags</w:t>
            </w:r>
            <w:r>
              <w:rPr>
                <w:i/>
              </w:rPr>
              <w:softHyphen/>
              <w:t>direktivet</w:t>
            </w:r>
            <w:r w:rsidRPr="006D361F">
              <w:t xml:space="preserve"> </w:t>
            </w:r>
            <w:r>
              <w:rPr>
                <w:i/>
                <w:iCs/>
              </w:rPr>
              <w:t>eller</w:t>
            </w:r>
            <w:r w:rsidRPr="006D361F">
              <w:t xml:space="preserve"> a</w:t>
            </w:r>
            <w:r w:rsidRPr="004C6243">
              <w:rPr>
                <w:spacing w:val="-5"/>
              </w:rPr>
              <w:t>rtikel 116 i kapitaltäcknings</w:t>
            </w:r>
            <w:r w:rsidRPr="004C6243">
              <w:rPr>
                <w:spacing w:val="-5"/>
              </w:rPr>
              <w:softHyphen/>
              <w:t>direk</w:t>
            </w:r>
            <w:r>
              <w:rPr>
                <w:spacing w:val="-5"/>
              </w:rPr>
              <w:softHyphen/>
            </w:r>
            <w:r w:rsidRPr="004C6243">
              <w:rPr>
                <w:spacing w:val="-5"/>
              </w:rPr>
              <w:t>tivet</w:t>
            </w:r>
            <w:r>
              <w:t xml:space="preserve"> </w:t>
            </w:r>
            <w:r w:rsidRPr="006D361F">
              <w:t>och de myn</w:t>
            </w:r>
            <w:r>
              <w:softHyphen/>
            </w:r>
            <w:r w:rsidRPr="006D361F">
              <w:t>digheter som ansvarar för bety</w:t>
            </w:r>
            <w:r>
              <w:softHyphen/>
            </w:r>
            <w:r w:rsidRPr="006D361F">
              <w:t>dande filialer</w:t>
            </w:r>
            <w:r>
              <w:t>.</w:t>
            </w:r>
            <w:bookmarkEnd w:id="533"/>
          </w:p>
        </w:tc>
      </w:tr>
    </w:tbl>
    <w:p w14:paraId="2F9DDB31" w14:textId="77777777" w:rsidR="00224569" w:rsidRDefault="00B659D8" w:rsidP="00224569">
      <w:pPr>
        <w:pStyle w:val="Brdtextmedindrag"/>
      </w:pPr>
      <w:bookmarkStart w:id="534" w:name="_Hlk27557405"/>
      <w:r w:rsidRPr="009A63AC">
        <w:t>Inom fyra månader från det att Finansinspektionen eller en annan sam</w:t>
      </w:r>
      <w:r>
        <w:softHyphen/>
      </w:r>
      <w:r w:rsidRPr="009A63AC">
        <w:t>ordnande tillsynsmyndighet har överlämnat en koncernåter</w:t>
      </w:r>
      <w:r>
        <w:softHyphen/>
      </w:r>
      <w:r w:rsidRPr="009A63AC">
        <w:t>hämtningsplan till de myndigheter som anges i 3</w:t>
      </w:r>
      <w:r>
        <w:t> §</w:t>
      </w:r>
      <w:r w:rsidRPr="009A63AC">
        <w:t xml:space="preserve"> tredje stycket, ska inspektionen försöka </w:t>
      </w:r>
      <w:r w:rsidRPr="009A63AC">
        <w:lastRenderedPageBreak/>
        <w:t>komma överens med behöriga myndigheter som ingår i tillsynskollegiet för koncernen om</w:t>
      </w:r>
    </w:p>
    <w:p w14:paraId="55EEBF24" w14:textId="77777777" w:rsidR="00224569" w:rsidRPr="000B706E" w:rsidRDefault="00B659D8" w:rsidP="00224569">
      <w:pPr>
        <w:pStyle w:val="Brdtextmedindrag"/>
        <w:rPr>
          <w:spacing w:val="-4"/>
        </w:rPr>
      </w:pPr>
      <w:r w:rsidRPr="000B706E">
        <w:rPr>
          <w:spacing w:val="-4"/>
        </w:rPr>
        <w:t>1. granskningen och bedömningen av koncernåterhämtnings</w:t>
      </w:r>
      <w:r w:rsidRPr="000B706E">
        <w:rPr>
          <w:spacing w:val="-4"/>
        </w:rPr>
        <w:softHyphen/>
        <w:t xml:space="preserve">planen, </w:t>
      </w:r>
    </w:p>
    <w:p w14:paraId="4327A7D6" w14:textId="77777777" w:rsidR="00224569" w:rsidRDefault="00B659D8" w:rsidP="00224569">
      <w:pPr>
        <w:pStyle w:val="Brdtextmedindrag"/>
      </w:pPr>
      <w:r w:rsidRPr="000B43DE">
        <w:t>2.</w:t>
      </w:r>
      <w:r w:rsidRPr="00921AEC">
        <w:rPr>
          <w:spacing w:val="-4"/>
        </w:rPr>
        <w:t> huruvida en återhämtningsplan ska upprättas för ett individuellt</w:t>
      </w:r>
      <w:r w:rsidRPr="000B43DE">
        <w:t xml:space="preserve"> värde</w:t>
      </w:r>
      <w:r>
        <w:softHyphen/>
      </w:r>
      <w:r w:rsidRPr="000B43DE">
        <w:t xml:space="preserve">pappersbolag eller ett utländskt värdepappersföretag som ingår i koncernen, och </w:t>
      </w:r>
    </w:p>
    <w:p w14:paraId="635E9BD3" w14:textId="77777777" w:rsidR="00224569" w:rsidRDefault="00B659D8" w:rsidP="00224569">
      <w:pPr>
        <w:pStyle w:val="Brdtextmedindrag"/>
      </w:pPr>
      <w:r w:rsidRPr="000B43DE">
        <w:t>3.</w:t>
      </w:r>
      <w:r>
        <w:t> </w:t>
      </w:r>
      <w:r w:rsidRPr="000B43DE">
        <w:t>tillämpningen av åtgärder som avses i artikel</w:t>
      </w:r>
      <w:r>
        <w:t> </w:t>
      </w:r>
      <w:r w:rsidRPr="000B43DE">
        <w:t>6.5 och 6.6 i kris</w:t>
      </w:r>
      <w:r>
        <w:softHyphen/>
      </w:r>
      <w:r w:rsidRPr="000B43DE">
        <w:t>hanteringsdirektivet för att komma till rätta med väsentliga brister i planen eller väsentliga hinder mot att genomföra den.</w:t>
      </w:r>
    </w:p>
    <w:p w14:paraId="3F8CDAC0" w14:textId="77777777" w:rsidR="00224569" w:rsidRDefault="00B659D8" w:rsidP="00224569">
      <w:pPr>
        <w:pStyle w:val="Brdtextmedindrag"/>
      </w:pPr>
      <w:r w:rsidRPr="00437B1E">
        <w:t>Om myndigheterna kommer överens, ska Finansinspektionen i enlighet med överenskommelsen fatta de beslut som behövs.</w:t>
      </w:r>
    </w:p>
    <w:bookmarkEnd w:id="534"/>
    <w:p w14:paraId="19B0BD36" w14:textId="77777777" w:rsidR="00224569" w:rsidRDefault="00B659D8" w:rsidP="00224569">
      <w:pPr>
        <w:pStyle w:val="Brdtext"/>
        <w:spacing w:before="270"/>
        <w:jc w:val="center"/>
        <w:rPr>
          <w:b/>
        </w:rPr>
      </w:pPr>
      <w:r>
        <w:rPr>
          <w:b/>
        </w:rPr>
        <w:t>8 b kap.</w:t>
      </w:r>
    </w:p>
    <w:p w14:paraId="2C5782B5" w14:textId="77777777" w:rsidR="00224569" w:rsidRDefault="00B659D8" w:rsidP="00224569">
      <w:pPr>
        <w:pStyle w:val="Brdtext"/>
        <w:jc w:val="center"/>
      </w:pPr>
      <w:r>
        <w:t>2 §</w:t>
      </w:r>
      <w:r>
        <w:rPr>
          <w:rStyle w:val="Fotnotsreferens"/>
        </w:rPr>
        <w:footnoteReference w:id="164"/>
      </w:r>
    </w:p>
    <w:tbl>
      <w:tblPr>
        <w:tblW w:w="5000" w:type="pct"/>
        <w:tblCellMar>
          <w:left w:w="125" w:type="dxa"/>
          <w:right w:w="125" w:type="dxa"/>
        </w:tblCellMar>
        <w:tblLook w:val="0600" w:firstRow="0" w:lastRow="0" w:firstColumn="0" w:lastColumn="0" w:noHBand="1" w:noVBand="1"/>
      </w:tblPr>
      <w:tblGrid>
        <w:gridCol w:w="2948"/>
        <w:gridCol w:w="2949"/>
      </w:tblGrid>
      <w:tr w:rsidR="00224569" w14:paraId="597E579B" w14:textId="77777777" w:rsidTr="00224569">
        <w:tc>
          <w:tcPr>
            <w:tcW w:w="2500" w:type="pct"/>
            <w:shd w:val="clear" w:color="auto" w:fill="auto"/>
            <w:tcMar>
              <w:left w:w="0" w:type="dxa"/>
            </w:tcMar>
          </w:tcPr>
          <w:p w14:paraId="343E152C" w14:textId="77777777" w:rsidR="00224569" w:rsidRDefault="00B659D8" w:rsidP="00224569">
            <w:pPr>
              <w:pStyle w:val="Brdtextmedindrag"/>
            </w:pPr>
            <w:r w:rsidRPr="000A2354">
              <w:t>Ett avtal om koncerninternt finansiellt stöd får ingås mellan å</w:t>
            </w:r>
            <w:r>
              <w:t> </w:t>
            </w:r>
            <w:r w:rsidRPr="000A2354">
              <w:t>ena sidan ett moderinstitut i en medlems</w:t>
            </w:r>
            <w:r>
              <w:softHyphen/>
            </w:r>
            <w:r w:rsidRPr="000A2354">
              <w:t>stat, ett moderinstitut inom EES, ett finansiellt holding</w:t>
            </w:r>
            <w:r>
              <w:softHyphen/>
            </w:r>
            <w:r w:rsidRPr="000A2354">
              <w:t>företag, ett blandat finansiellt holding</w:t>
            </w:r>
            <w:r>
              <w:softHyphen/>
            </w:r>
            <w:r w:rsidRPr="000A2354">
              <w:t xml:space="preserve">företag </w:t>
            </w:r>
            <w:r w:rsidRPr="00C042DF">
              <w:rPr>
                <w:i/>
                <w:iCs/>
              </w:rPr>
              <w:t>eller</w:t>
            </w:r>
            <w:r w:rsidRPr="000A2354">
              <w:t xml:space="preserve"> ett holding</w:t>
            </w:r>
            <w:r>
              <w:softHyphen/>
            </w:r>
            <w:r w:rsidRPr="000A2354">
              <w:t>företag med blandad verksamhet som är etablerat inom EES, och å</w:t>
            </w:r>
            <w:r>
              <w:t> </w:t>
            </w:r>
            <w:r w:rsidRPr="000A2354">
              <w:t>andra sidan ett dotterföretag.</w:t>
            </w:r>
          </w:p>
        </w:tc>
        <w:tc>
          <w:tcPr>
            <w:tcW w:w="2500" w:type="pct"/>
            <w:shd w:val="clear" w:color="auto" w:fill="auto"/>
            <w:tcMar>
              <w:right w:w="0" w:type="dxa"/>
            </w:tcMar>
          </w:tcPr>
          <w:p w14:paraId="4CBF1465" w14:textId="77777777" w:rsidR="00224569" w:rsidRDefault="00B659D8" w:rsidP="00224569">
            <w:pPr>
              <w:pStyle w:val="Brdtextmedindrag"/>
            </w:pPr>
            <w:r w:rsidRPr="000A2354">
              <w:t>Ett avtal om koncerninternt finansiellt stöd får ingås mellan å</w:t>
            </w:r>
            <w:r>
              <w:t> </w:t>
            </w:r>
            <w:r w:rsidRPr="000A2354">
              <w:t>ena sidan ett moderinstitut i en medlems</w:t>
            </w:r>
            <w:r>
              <w:softHyphen/>
            </w:r>
            <w:r w:rsidRPr="000A2354">
              <w:t>stat, ett moderinstitut inom EES, ett finansiellt holding</w:t>
            </w:r>
            <w:r>
              <w:softHyphen/>
            </w:r>
            <w:r w:rsidRPr="000A2354">
              <w:t>företag, ett blandat finansiellt holding</w:t>
            </w:r>
            <w:r>
              <w:softHyphen/>
            </w:r>
            <w:r w:rsidRPr="000A2354">
              <w:t>företag</w:t>
            </w:r>
            <w:r>
              <w:rPr>
                <w:i/>
                <w:iCs/>
              </w:rPr>
              <w:t xml:space="preserve">, </w:t>
            </w:r>
            <w:r w:rsidRPr="000A2354">
              <w:t>ett holdingföretag med blandad verksamhet som är etablerat inom EES</w:t>
            </w:r>
            <w:r>
              <w:t xml:space="preserve"> </w:t>
            </w:r>
            <w:r>
              <w:rPr>
                <w:i/>
                <w:iCs/>
              </w:rPr>
              <w:t>eller ett värde</w:t>
            </w:r>
            <w:r>
              <w:rPr>
                <w:i/>
                <w:iCs/>
              </w:rPr>
              <w:softHyphen/>
              <w:t>pappersinriktat holding</w:t>
            </w:r>
            <w:r>
              <w:rPr>
                <w:i/>
                <w:iCs/>
              </w:rPr>
              <w:softHyphen/>
              <w:t>företag</w:t>
            </w:r>
            <w:r w:rsidRPr="00150E9C">
              <w:t>,</w:t>
            </w:r>
            <w:r w:rsidRPr="00337D8C">
              <w:t xml:space="preserve"> </w:t>
            </w:r>
            <w:r w:rsidRPr="000A2354">
              <w:t>och å andra sidan ett dotterföretag.</w:t>
            </w:r>
          </w:p>
        </w:tc>
      </w:tr>
    </w:tbl>
    <w:p w14:paraId="5EF3CB3F" w14:textId="77777777" w:rsidR="00224569" w:rsidRPr="00C57856" w:rsidRDefault="00B659D8" w:rsidP="00224569">
      <w:pPr>
        <w:pStyle w:val="Brdtextmedindrag"/>
      </w:pPr>
      <w:r w:rsidRPr="000A2354">
        <w:t>Ett företag som anges i första stycket och som uppfyller förutsätt</w:t>
      </w:r>
      <w:r>
        <w:softHyphen/>
      </w:r>
      <w:r w:rsidRPr="000A2354">
        <w:t>ningarna för ingripande enligt 25</w:t>
      </w:r>
      <w:r>
        <w:t> </w:t>
      </w:r>
      <w:r w:rsidRPr="000A2354">
        <w:t>kap. 2</w:t>
      </w:r>
      <w:r>
        <w:t> </w:t>
      </w:r>
      <w:r w:rsidRPr="000A2354">
        <w:t>b</w:t>
      </w:r>
      <w:r>
        <w:t> </w:t>
      </w:r>
      <w:r w:rsidRPr="000A2354">
        <w:t>§, får inte ingå ett avtal om koncerninternt finansiellt stöd.</w:t>
      </w:r>
    </w:p>
    <w:p w14:paraId="49C905FB" w14:textId="77777777" w:rsidR="00224569" w:rsidRPr="00D477A5" w:rsidRDefault="00224569" w:rsidP="00224569">
      <w:pPr>
        <w:pStyle w:val="Brdtextmedindrag"/>
      </w:pPr>
    </w:p>
    <w:p w14:paraId="3FF73CB5" w14:textId="77777777" w:rsidR="00224569" w:rsidRDefault="00B659D8" w:rsidP="00224569">
      <w:pPr>
        <w:pStyle w:val="Brdtext"/>
        <w:jc w:val="center"/>
      </w:pPr>
      <w:r>
        <w:t>4 §</w:t>
      </w:r>
      <w:r>
        <w:rPr>
          <w:rStyle w:val="Fotnotsreferens"/>
        </w:rPr>
        <w:footnoteReference w:id="165"/>
      </w:r>
    </w:p>
    <w:p w14:paraId="0AE0D362" w14:textId="77777777" w:rsidR="00224569" w:rsidRDefault="00B659D8" w:rsidP="00224569">
      <w:pPr>
        <w:pStyle w:val="Brdtextmedindrag"/>
      </w:pPr>
      <w:bookmarkStart w:id="535" w:name="_Hlk27557669"/>
      <w:r w:rsidRPr="00912137">
        <w:t xml:space="preserve">Finansinspektionen ska godkänna ett avtal om koncerninternt finansiellt stöd, om stödet </w:t>
      </w:r>
    </w:p>
    <w:p w14:paraId="6E1A1218" w14:textId="77777777" w:rsidR="00224569" w:rsidRDefault="00B659D8" w:rsidP="00224569">
      <w:pPr>
        <w:pStyle w:val="Brdtextmedindrag"/>
      </w:pPr>
      <w:r w:rsidRPr="00912137">
        <w:t>1.</w:t>
      </w:r>
      <w:r>
        <w:t> </w:t>
      </w:r>
      <w:r w:rsidRPr="00912137">
        <w:t xml:space="preserve">i betydande grad avhjälper de finansiella svårigheterna i det företag som tar emot det, </w:t>
      </w:r>
    </w:p>
    <w:p w14:paraId="79350519" w14:textId="77777777" w:rsidR="00224569" w:rsidRDefault="00B659D8" w:rsidP="00224569">
      <w:pPr>
        <w:pStyle w:val="Brdtextmedindrag"/>
      </w:pPr>
      <w:r w:rsidRPr="00912137">
        <w:t>2.</w:t>
      </w:r>
      <w:r>
        <w:t> </w:t>
      </w:r>
      <w:r w:rsidRPr="00912137">
        <w:t xml:space="preserve">syftar till att bevara eller återställa den finansiella stabiliteten i koncernen som helhet eller i något av företagen inom koncernen, och </w:t>
      </w:r>
    </w:p>
    <w:p w14:paraId="02117CF5" w14:textId="77777777" w:rsidR="00224569" w:rsidRDefault="00B659D8" w:rsidP="00224569">
      <w:pPr>
        <w:pStyle w:val="Brdtextmedindrag"/>
      </w:pPr>
      <w:r w:rsidRPr="00912137">
        <w:t>3.</w:t>
      </w:r>
      <w:r>
        <w:t> </w:t>
      </w:r>
      <w:r w:rsidRPr="00912137">
        <w:t>inte äventyrar den finansiella stabiliteten i ett eller flera länder inom EES, i synnerhet i det land där det stödgivande företaget finns.</w:t>
      </w:r>
    </w:p>
    <w:p w14:paraId="73F373A1" w14:textId="77777777" w:rsidR="00224569" w:rsidRDefault="00B659D8" w:rsidP="00224569">
      <w:pPr>
        <w:pStyle w:val="Brdtextmedindrag"/>
      </w:pPr>
      <w:r w:rsidRPr="00912137">
        <w:t>Dessutom ska följande krav vara uppfyllda med avseende på det stöd</w:t>
      </w:r>
      <w:r>
        <w:softHyphen/>
      </w:r>
      <w:r w:rsidRPr="00912137">
        <w:t xml:space="preserve">givande företaget: </w:t>
      </w:r>
    </w:p>
    <w:p w14:paraId="5DA7E345" w14:textId="77777777" w:rsidR="00224569" w:rsidRDefault="00B659D8" w:rsidP="00224569">
      <w:pPr>
        <w:pStyle w:val="Brdtextmedindrag"/>
      </w:pPr>
      <w:r w:rsidRPr="00912137">
        <w:t>1.</w:t>
      </w:r>
      <w:r>
        <w:t> </w:t>
      </w:r>
      <w:r w:rsidRPr="00912137">
        <w:t xml:space="preserve">Det kan antas att ersättningen för stödet kommer att betalas </w:t>
      </w:r>
      <w:r w:rsidRPr="00921AEC">
        <w:rPr>
          <w:spacing w:val="-2"/>
        </w:rPr>
        <w:t>och, om det avser ett lån, även kapitalbeloppet återbetalas. Om stödet</w:t>
      </w:r>
      <w:r w:rsidRPr="00912137">
        <w:t xml:space="preserve"> ges i form av en garanti eller annan slags säkerhet, tillämpas samma villkor på den skuld som uppkommer ifall garantin eller säkerheten utlöses. </w:t>
      </w:r>
    </w:p>
    <w:p w14:paraId="0CC6C1AF" w14:textId="77777777" w:rsidR="00224569" w:rsidRDefault="00B659D8" w:rsidP="00224569">
      <w:pPr>
        <w:pStyle w:val="Brdtextmedindrag"/>
      </w:pPr>
      <w:r w:rsidRPr="00912137">
        <w:t>2.</w:t>
      </w:r>
      <w:r>
        <w:t> </w:t>
      </w:r>
      <w:r w:rsidRPr="00912137">
        <w:t xml:space="preserve">Det finansiella stödet ges på sådana villkor att det stödgivande företagets intressen gynnas. </w:t>
      </w:r>
    </w:p>
    <w:p w14:paraId="40011477" w14:textId="77777777" w:rsidR="00224569" w:rsidRDefault="00B659D8" w:rsidP="00224569">
      <w:pPr>
        <w:pStyle w:val="Brdtextmedindrag"/>
      </w:pPr>
      <w:r w:rsidRPr="00912137">
        <w:lastRenderedPageBreak/>
        <w:t>3.</w:t>
      </w:r>
      <w:r>
        <w:t> </w:t>
      </w:r>
      <w:r w:rsidRPr="00912137">
        <w:t>Likviditeten eller solvensen i det stödgivande företaget även</w:t>
      </w:r>
      <w:r>
        <w:softHyphen/>
      </w:r>
      <w:r w:rsidRPr="00912137">
        <w:t>tyras inte till följd av tillhandahållandet av det finansiella stödet.</w:t>
      </w:r>
    </w:p>
    <w:tbl>
      <w:tblPr>
        <w:tblW w:w="5000" w:type="pct"/>
        <w:tblLayout w:type="fixed"/>
        <w:tblLook w:val="0000" w:firstRow="0" w:lastRow="0" w:firstColumn="0" w:lastColumn="0" w:noHBand="0" w:noVBand="0"/>
      </w:tblPr>
      <w:tblGrid>
        <w:gridCol w:w="2948"/>
        <w:gridCol w:w="2949"/>
      </w:tblGrid>
      <w:tr w:rsidR="00224569" w14:paraId="1533220B" w14:textId="77777777" w:rsidTr="00224569">
        <w:tc>
          <w:tcPr>
            <w:tcW w:w="2500" w:type="pct"/>
            <w:shd w:val="clear" w:color="auto" w:fill="auto"/>
            <w:tcMar>
              <w:left w:w="0" w:type="dxa"/>
            </w:tcMar>
          </w:tcPr>
          <w:bookmarkEnd w:id="535"/>
          <w:p w14:paraId="047AF46C" w14:textId="77777777" w:rsidR="00224569" w:rsidRDefault="00B659D8" w:rsidP="00224569">
            <w:pPr>
              <w:pStyle w:val="Brdtextmedindrag"/>
            </w:pPr>
            <w:r w:rsidRPr="004E537A">
              <w:t>4.</w:t>
            </w:r>
            <w:r>
              <w:t> </w:t>
            </w:r>
            <w:r w:rsidRPr="004E537A">
              <w:t>Det stödgivande företaget upp</w:t>
            </w:r>
            <w:r>
              <w:softHyphen/>
            </w:r>
            <w:r w:rsidRPr="004E537A">
              <w:t>fyller de krav som gäller av</w:t>
            </w:r>
            <w:r>
              <w:softHyphen/>
            </w:r>
            <w:r w:rsidRPr="004E537A">
              <w:t>seende kapitalbas och likviditet i kapital</w:t>
            </w:r>
            <w:r>
              <w:softHyphen/>
            </w:r>
            <w:r w:rsidRPr="004E537A">
              <w:t>täckningsdirektivet samt de övriga krav som gäller enligt artikel</w:t>
            </w:r>
            <w:r>
              <w:t> </w:t>
            </w:r>
            <w:r w:rsidRPr="004E537A">
              <w:t>104</w:t>
            </w:r>
            <w:r>
              <w:t>a</w:t>
            </w:r>
            <w:r w:rsidRPr="004E537A">
              <w:t xml:space="preserve"> i </w:t>
            </w:r>
            <w:r w:rsidRPr="001A0CB4">
              <w:rPr>
                <w:i/>
              </w:rPr>
              <w:t>samma direktiv</w:t>
            </w:r>
            <w:r w:rsidRPr="004E537A">
              <w:t xml:space="preserve"> vid tidpunkten för det finansiella stödet.</w:t>
            </w:r>
            <w:r w:rsidRPr="00912137">
              <w:t xml:space="preserve"> </w:t>
            </w:r>
          </w:p>
        </w:tc>
        <w:tc>
          <w:tcPr>
            <w:tcW w:w="2500" w:type="pct"/>
            <w:shd w:val="clear" w:color="auto" w:fill="auto"/>
            <w:tcMar>
              <w:right w:w="0" w:type="dxa"/>
            </w:tcMar>
          </w:tcPr>
          <w:p w14:paraId="7BFF88E1" w14:textId="77777777" w:rsidR="00224569" w:rsidRDefault="00B659D8" w:rsidP="00224569">
            <w:pPr>
              <w:pStyle w:val="Brdtextmedindrag"/>
            </w:pPr>
            <w:bookmarkStart w:id="536" w:name="_Hlk27557709"/>
            <w:r w:rsidRPr="004E537A">
              <w:t>4.</w:t>
            </w:r>
            <w:r>
              <w:t> </w:t>
            </w:r>
            <w:r w:rsidRPr="004E537A">
              <w:t>Det stödgivande företaget</w:t>
            </w:r>
            <w:r w:rsidRPr="004E537A">
              <w:rPr>
                <w:i/>
              </w:rPr>
              <w:t xml:space="preserve"> </w:t>
            </w:r>
            <w:r w:rsidRPr="004E537A">
              <w:t>upp</w:t>
            </w:r>
            <w:r>
              <w:softHyphen/>
            </w:r>
            <w:r w:rsidRPr="004E537A">
              <w:t>fyller de krav som gäller av</w:t>
            </w:r>
            <w:r>
              <w:softHyphen/>
            </w:r>
            <w:r w:rsidRPr="004E537A">
              <w:t xml:space="preserve">seende kapitalbas och likviditet i </w:t>
            </w:r>
            <w:r w:rsidRPr="00921AEC">
              <w:rPr>
                <w:i/>
                <w:spacing w:val="-2"/>
              </w:rPr>
              <w:t>värde</w:t>
            </w:r>
            <w:r w:rsidRPr="00921AEC">
              <w:rPr>
                <w:i/>
                <w:spacing w:val="-2"/>
              </w:rPr>
              <w:softHyphen/>
              <w:t>pappersbolagsdirektivet</w:t>
            </w:r>
            <w:r w:rsidRPr="00921AEC">
              <w:t xml:space="preserve"> </w:t>
            </w:r>
            <w:r w:rsidRPr="00921AEC">
              <w:rPr>
                <w:i/>
              </w:rPr>
              <w:t>eller</w:t>
            </w:r>
            <w:r w:rsidRPr="00921AEC">
              <w:t xml:space="preserve"> kapital</w:t>
            </w:r>
            <w:r>
              <w:softHyphen/>
            </w:r>
            <w:r w:rsidRPr="00921AEC">
              <w:t xml:space="preserve">täckningsdirektivet </w:t>
            </w:r>
            <w:r w:rsidRPr="00921AEC">
              <w:rPr>
                <w:i/>
                <w:spacing w:val="-2"/>
              </w:rPr>
              <w:t xml:space="preserve"> </w:t>
            </w:r>
            <w:r w:rsidRPr="00921AEC">
              <w:rPr>
                <w:spacing w:val="-2"/>
              </w:rPr>
              <w:t>samt</w:t>
            </w:r>
            <w:r w:rsidRPr="004E537A">
              <w:t xml:space="preserve"> de övriga krav som gäller enligt </w:t>
            </w:r>
            <w:r w:rsidRPr="004E537A">
              <w:rPr>
                <w:i/>
              </w:rPr>
              <w:t>artikel</w:t>
            </w:r>
            <w:r>
              <w:rPr>
                <w:i/>
              </w:rPr>
              <w:t> </w:t>
            </w:r>
            <w:r w:rsidRPr="004E537A">
              <w:rPr>
                <w:i/>
              </w:rPr>
              <w:t xml:space="preserve">40 i </w:t>
            </w:r>
            <w:r>
              <w:rPr>
                <w:i/>
              </w:rPr>
              <w:t>värde</w:t>
            </w:r>
            <w:r>
              <w:rPr>
                <w:i/>
              </w:rPr>
              <w:softHyphen/>
              <w:t>p</w:t>
            </w:r>
            <w:r w:rsidRPr="00921AEC">
              <w:rPr>
                <w:i/>
              </w:rPr>
              <w:t>appersbolags</w:t>
            </w:r>
            <w:r>
              <w:rPr>
                <w:i/>
              </w:rPr>
              <w:softHyphen/>
            </w:r>
            <w:r w:rsidRPr="00921AEC">
              <w:rPr>
                <w:i/>
              </w:rPr>
              <w:t>direktivet</w:t>
            </w:r>
            <w:r w:rsidRPr="00921AEC">
              <w:t xml:space="preserve"> </w:t>
            </w:r>
            <w:r>
              <w:rPr>
                <w:i/>
              </w:rPr>
              <w:t>eller</w:t>
            </w:r>
            <w:r w:rsidRPr="004E537A">
              <w:t xml:space="preserve"> artikel</w:t>
            </w:r>
            <w:r>
              <w:t> </w:t>
            </w:r>
            <w:r w:rsidRPr="004E537A">
              <w:t>104</w:t>
            </w:r>
            <w:r>
              <w:t>a</w:t>
            </w:r>
            <w:r w:rsidRPr="004E537A">
              <w:t xml:space="preserve"> i </w:t>
            </w:r>
            <w:r w:rsidRPr="00EC4E05">
              <w:rPr>
                <w:i/>
              </w:rPr>
              <w:t>kapitaltäcknings</w:t>
            </w:r>
            <w:r>
              <w:rPr>
                <w:i/>
              </w:rPr>
              <w:softHyphen/>
            </w:r>
            <w:r w:rsidRPr="001A0CB4">
              <w:rPr>
                <w:i/>
              </w:rPr>
              <w:t>direktivet</w:t>
            </w:r>
            <w:r>
              <w:rPr>
                <w:i/>
              </w:rPr>
              <w:t xml:space="preserve"> </w:t>
            </w:r>
            <w:r w:rsidRPr="00921AEC">
              <w:t>vid tid</w:t>
            </w:r>
            <w:r w:rsidRPr="00921AEC">
              <w:softHyphen/>
              <w:t>punk</w:t>
            </w:r>
            <w:r w:rsidRPr="00921AEC">
              <w:softHyphen/>
              <w:t>ten</w:t>
            </w:r>
            <w:r w:rsidRPr="00BA7197">
              <w:rPr>
                <w:spacing w:val="-4"/>
              </w:rPr>
              <w:t xml:space="preserve"> för det finansiella stödet.</w:t>
            </w:r>
            <w:r w:rsidRPr="00912137">
              <w:t xml:space="preserve"> </w:t>
            </w:r>
            <w:bookmarkEnd w:id="536"/>
          </w:p>
        </w:tc>
      </w:tr>
    </w:tbl>
    <w:p w14:paraId="65ADAEAD" w14:textId="77777777" w:rsidR="00224569" w:rsidRDefault="00B659D8" w:rsidP="00224569">
      <w:pPr>
        <w:pStyle w:val="Brdtextmedindrag"/>
      </w:pPr>
      <w:bookmarkStart w:id="537" w:name="_Hlk27557734"/>
      <w:r w:rsidRPr="00921AEC">
        <w:rPr>
          <w:spacing w:val="-2"/>
        </w:rPr>
        <w:t>5. Det stödgivande företaget uppfyller de krav som gäller för stora</w:t>
      </w:r>
      <w:r w:rsidRPr="00912137">
        <w:t xml:space="preserve"> exponeringar. </w:t>
      </w:r>
    </w:p>
    <w:p w14:paraId="531302E8" w14:textId="77777777" w:rsidR="00224569" w:rsidRDefault="00B659D8" w:rsidP="00224569">
      <w:pPr>
        <w:pStyle w:val="Brdtextmedindrag"/>
      </w:pPr>
      <w:r w:rsidRPr="00912137">
        <w:t>6.</w:t>
      </w:r>
      <w:r>
        <w:t> </w:t>
      </w:r>
      <w:r w:rsidRPr="00912137">
        <w:t xml:space="preserve">Det finansiella stödet leder inte till att de krav som anges i 4 eller 5 inte uppfylls. </w:t>
      </w:r>
    </w:p>
    <w:p w14:paraId="1B6352E1" w14:textId="77777777" w:rsidR="00224569" w:rsidRPr="001F006C" w:rsidRDefault="00B659D8" w:rsidP="00224569">
      <w:pPr>
        <w:pStyle w:val="Brdtextmedindrag"/>
      </w:pPr>
      <w:r w:rsidRPr="001F006C">
        <w:t>7. Möjligheten till resolution av det stödgivande företaget även</w:t>
      </w:r>
      <w:r w:rsidRPr="001F006C">
        <w:softHyphen/>
        <w:t xml:space="preserve">tyras inte till följd av det finansiella stödet. </w:t>
      </w:r>
    </w:p>
    <w:p w14:paraId="4C6F37FC" w14:textId="77777777" w:rsidR="00224569" w:rsidRDefault="00B659D8" w:rsidP="00224569">
      <w:pPr>
        <w:pStyle w:val="Brdtextmedindrag"/>
      </w:pPr>
      <w:r w:rsidRPr="001F006C">
        <w:t>Finansinspektionen får bevilja undantag från kraven i andra stycket 4 och 5.</w:t>
      </w:r>
    </w:p>
    <w:bookmarkEnd w:id="537"/>
    <w:p w14:paraId="61C3ABDE" w14:textId="77777777" w:rsidR="00224569" w:rsidRDefault="00B659D8" w:rsidP="00224569">
      <w:pPr>
        <w:pStyle w:val="Brdtext"/>
        <w:spacing w:before="270"/>
        <w:jc w:val="center"/>
        <w:rPr>
          <w:b/>
        </w:rPr>
      </w:pPr>
      <w:r>
        <w:rPr>
          <w:b/>
        </w:rPr>
        <w:t>12 kap.</w:t>
      </w:r>
    </w:p>
    <w:p w14:paraId="2AA53E03" w14:textId="77777777" w:rsidR="00224569" w:rsidRDefault="00B659D8" w:rsidP="00224569">
      <w:pPr>
        <w:pStyle w:val="Brdtext"/>
        <w:jc w:val="center"/>
      </w:pPr>
      <w:r>
        <w:t>7 §</w:t>
      </w:r>
    </w:p>
    <w:tbl>
      <w:tblPr>
        <w:tblW w:w="5000" w:type="pct"/>
        <w:tblLook w:val="0000" w:firstRow="0" w:lastRow="0" w:firstColumn="0" w:lastColumn="0" w:noHBand="0" w:noVBand="0"/>
      </w:tblPr>
      <w:tblGrid>
        <w:gridCol w:w="2948"/>
        <w:gridCol w:w="2949"/>
      </w:tblGrid>
      <w:tr w:rsidR="00224569" w14:paraId="648E4876" w14:textId="77777777" w:rsidTr="00224569">
        <w:tc>
          <w:tcPr>
            <w:tcW w:w="2500" w:type="pct"/>
            <w:shd w:val="clear" w:color="auto" w:fill="auto"/>
            <w:tcMar>
              <w:left w:w="0" w:type="dxa"/>
            </w:tcMar>
          </w:tcPr>
          <w:p w14:paraId="2048D52E" w14:textId="77777777" w:rsidR="00224569" w:rsidRDefault="00B659D8" w:rsidP="00224569">
            <w:pPr>
              <w:pStyle w:val="Brdtextmedindrag"/>
            </w:pPr>
            <w:r w:rsidRPr="00952734">
              <w:rPr>
                <w:spacing w:val="-4"/>
              </w:rPr>
              <w:t xml:space="preserve">En börs som är aktiebolag </w:t>
            </w:r>
            <w:r w:rsidRPr="00952734">
              <w:rPr>
                <w:i/>
                <w:iCs/>
                <w:spacing w:val="-4"/>
              </w:rPr>
              <w:t>skall</w:t>
            </w:r>
            <w:r>
              <w:t xml:space="preserve"> ha ett aktiekapital som med h</w:t>
            </w:r>
            <w:r w:rsidRPr="00921AEC">
              <w:rPr>
                <w:spacing w:val="-4"/>
              </w:rPr>
              <w:t>än</w:t>
            </w:r>
            <w:r>
              <w:rPr>
                <w:spacing w:val="-4"/>
              </w:rPr>
              <w:softHyphen/>
            </w:r>
            <w:r w:rsidRPr="00921AEC">
              <w:rPr>
                <w:spacing w:val="-4"/>
              </w:rPr>
              <w:t>syn till verksamhetens art och</w:t>
            </w:r>
            <w:r>
              <w:t xml:space="preserve"> omfattning är tillräckligt stort. Vid bedömningen av om aktie</w:t>
            </w:r>
            <w:r>
              <w:softHyphen/>
              <w:t>kapitalet är tillräckligt</w:t>
            </w:r>
            <w:r w:rsidRPr="001E72E8">
              <w:rPr>
                <w:i/>
                <w:iCs/>
              </w:rPr>
              <w:t xml:space="preserve"> skall</w:t>
            </w:r>
            <w:r>
              <w:t xml:space="preserve"> hän</w:t>
            </w:r>
            <w:r>
              <w:softHyphen/>
              <w:t>syn tas även till andra finan</w:t>
            </w:r>
            <w:r>
              <w:softHyphen/>
              <w:t>siella resurser som börsen har eller kan utnyttja. För en börs som är eko</w:t>
            </w:r>
            <w:r>
              <w:softHyphen/>
              <w:t xml:space="preserve">nomisk förening gäller det som </w:t>
            </w:r>
            <w:r w:rsidRPr="00625611">
              <w:rPr>
                <w:spacing w:val="-4"/>
              </w:rPr>
              <w:t>sägs om aktie</w:t>
            </w:r>
            <w:r w:rsidRPr="00625611">
              <w:rPr>
                <w:spacing w:val="-4"/>
              </w:rPr>
              <w:softHyphen/>
              <w:t xml:space="preserve">kapital </w:t>
            </w:r>
            <w:r>
              <w:rPr>
                <w:spacing w:val="-4"/>
              </w:rPr>
              <w:t>i stället</w:t>
            </w:r>
            <w:r w:rsidRPr="00625611">
              <w:rPr>
                <w:spacing w:val="-4"/>
              </w:rPr>
              <w:t xml:space="preserve"> sum</w:t>
            </w:r>
            <w:r w:rsidRPr="00625611">
              <w:rPr>
                <w:spacing w:val="-4"/>
              </w:rPr>
              <w:softHyphen/>
              <w:t>man</w:t>
            </w:r>
            <w:r>
              <w:t xml:space="preserve"> av gjorda medlems</w:t>
            </w:r>
            <w:r>
              <w:softHyphen/>
              <w:t>insatser och förlags</w:t>
            </w:r>
            <w:r>
              <w:softHyphen/>
              <w:t>insatser.</w:t>
            </w:r>
          </w:p>
        </w:tc>
        <w:tc>
          <w:tcPr>
            <w:tcW w:w="2500" w:type="pct"/>
            <w:shd w:val="clear" w:color="auto" w:fill="auto"/>
            <w:tcMar>
              <w:right w:w="0" w:type="dxa"/>
            </w:tcMar>
          </w:tcPr>
          <w:p w14:paraId="25270241" w14:textId="77777777" w:rsidR="00224569" w:rsidRDefault="00B659D8" w:rsidP="00224569">
            <w:pPr>
              <w:pStyle w:val="Brdtextmedindrag"/>
            </w:pPr>
            <w:r>
              <w:t xml:space="preserve">En börs som är aktiebolag </w:t>
            </w:r>
            <w:r>
              <w:rPr>
                <w:i/>
                <w:iCs/>
              </w:rPr>
              <w:t>ska</w:t>
            </w:r>
            <w:r>
              <w:t xml:space="preserve"> ha ett aktiekapital som med </w:t>
            </w:r>
            <w:r w:rsidRPr="00921AEC">
              <w:rPr>
                <w:spacing w:val="-4"/>
              </w:rPr>
              <w:t>hän</w:t>
            </w:r>
            <w:r>
              <w:rPr>
                <w:spacing w:val="-4"/>
              </w:rPr>
              <w:softHyphen/>
            </w:r>
            <w:r w:rsidRPr="00921AEC">
              <w:rPr>
                <w:spacing w:val="-4"/>
              </w:rPr>
              <w:t>syn till verksamhetens art och</w:t>
            </w:r>
            <w:r>
              <w:t xml:space="preserve"> omfattning är tillräckligt stort. Vid bedömningen av om aktie</w:t>
            </w:r>
            <w:r>
              <w:softHyphen/>
              <w:t xml:space="preserve">kapitalet är tillräckligt </w:t>
            </w:r>
            <w:r w:rsidRPr="001E72E8">
              <w:rPr>
                <w:i/>
                <w:iCs/>
              </w:rPr>
              <w:t>ska</w:t>
            </w:r>
            <w:r>
              <w:t xml:space="preserve"> hän</w:t>
            </w:r>
            <w:r>
              <w:softHyphen/>
              <w:t>syn tas även till andra finan</w:t>
            </w:r>
            <w:r>
              <w:softHyphen/>
              <w:t>siella resurser som börsen har eller kan utnyttja. För en börs som är eko</w:t>
            </w:r>
            <w:r>
              <w:softHyphen/>
              <w:t xml:space="preserve">nomisk förening gäller det som </w:t>
            </w:r>
            <w:r w:rsidRPr="00625611">
              <w:rPr>
                <w:spacing w:val="-4"/>
              </w:rPr>
              <w:t>sägs om aktie</w:t>
            </w:r>
            <w:r w:rsidRPr="00625611">
              <w:rPr>
                <w:spacing w:val="-4"/>
              </w:rPr>
              <w:softHyphen/>
              <w:t xml:space="preserve">kapital </w:t>
            </w:r>
            <w:r>
              <w:rPr>
                <w:spacing w:val="-4"/>
              </w:rPr>
              <w:t>i stället</w:t>
            </w:r>
            <w:r w:rsidRPr="00625611">
              <w:rPr>
                <w:spacing w:val="-4"/>
              </w:rPr>
              <w:t xml:space="preserve"> sum</w:t>
            </w:r>
            <w:r w:rsidRPr="00625611">
              <w:rPr>
                <w:spacing w:val="-4"/>
              </w:rPr>
              <w:softHyphen/>
              <w:t>man</w:t>
            </w:r>
            <w:r>
              <w:t xml:space="preserve"> av gjorda medlems</w:t>
            </w:r>
            <w:r>
              <w:softHyphen/>
              <w:t>insatser och förlags</w:t>
            </w:r>
            <w:r>
              <w:softHyphen/>
              <w:t>insatser.</w:t>
            </w:r>
          </w:p>
        </w:tc>
      </w:tr>
      <w:tr w:rsidR="00224569" w14:paraId="036DDA8A" w14:textId="77777777" w:rsidTr="00224569">
        <w:tc>
          <w:tcPr>
            <w:tcW w:w="2500" w:type="pct"/>
            <w:shd w:val="clear" w:color="auto" w:fill="auto"/>
            <w:tcMar>
              <w:left w:w="0" w:type="dxa"/>
            </w:tcMar>
          </w:tcPr>
          <w:p w14:paraId="417EB055" w14:textId="77777777" w:rsidR="00224569" w:rsidRPr="00250E32" w:rsidRDefault="00B659D8" w:rsidP="00224569">
            <w:pPr>
              <w:pStyle w:val="Brdtextmedindrag"/>
              <w:rPr>
                <w:i/>
              </w:rPr>
            </w:pPr>
            <w:r>
              <w:t>En börs som driver en han</w:t>
            </w:r>
            <w:r>
              <w:softHyphen/>
              <w:t>dels</w:t>
            </w:r>
            <w:r>
              <w:softHyphen/>
              <w:t xml:space="preserve">plattform </w:t>
            </w:r>
            <w:r w:rsidRPr="00510570">
              <w:rPr>
                <w:i/>
                <w:iCs/>
              </w:rPr>
              <w:t>skall</w:t>
            </w:r>
            <w:r>
              <w:t xml:space="preserve"> ha ett start</w:t>
            </w:r>
            <w:r>
              <w:softHyphen/>
              <w:t>kapital enligt 3 kap. 6 § första stycket </w:t>
            </w:r>
            <w:r w:rsidRPr="001117C2">
              <w:rPr>
                <w:i/>
              </w:rPr>
              <w:t>2</w:t>
            </w:r>
            <w:r>
              <w:t>.</w:t>
            </w:r>
          </w:p>
        </w:tc>
        <w:tc>
          <w:tcPr>
            <w:tcW w:w="2500" w:type="pct"/>
            <w:shd w:val="clear" w:color="auto" w:fill="auto"/>
            <w:tcMar>
              <w:right w:w="0" w:type="dxa"/>
            </w:tcMar>
          </w:tcPr>
          <w:p w14:paraId="343F8213" w14:textId="77777777" w:rsidR="00224569" w:rsidRPr="00FB40CB" w:rsidRDefault="00B659D8" w:rsidP="00224569">
            <w:pPr>
              <w:pStyle w:val="Brdtextmedindrag"/>
              <w:rPr>
                <w:i/>
              </w:rPr>
            </w:pPr>
            <w:r w:rsidRPr="001117C2">
              <w:t>En börs som driver en han</w:t>
            </w:r>
            <w:r>
              <w:softHyphen/>
            </w:r>
            <w:r w:rsidRPr="001117C2">
              <w:t>dels</w:t>
            </w:r>
            <w:r>
              <w:softHyphen/>
            </w:r>
            <w:r w:rsidRPr="001117C2">
              <w:t xml:space="preserve">plattform </w:t>
            </w:r>
            <w:r w:rsidRPr="00510570">
              <w:rPr>
                <w:i/>
                <w:iCs/>
              </w:rPr>
              <w:t>ska</w:t>
            </w:r>
            <w:r w:rsidRPr="001117C2">
              <w:t xml:space="preserve"> ha ett start</w:t>
            </w:r>
            <w:r>
              <w:softHyphen/>
            </w:r>
            <w:r w:rsidRPr="001117C2">
              <w:t>kapital enligt 3</w:t>
            </w:r>
            <w:r>
              <w:t> </w:t>
            </w:r>
            <w:r w:rsidRPr="001117C2">
              <w:t>kap. 6</w:t>
            </w:r>
            <w:r>
              <w:t> §</w:t>
            </w:r>
            <w:r w:rsidRPr="001117C2">
              <w:t xml:space="preserve"> första stycket</w:t>
            </w:r>
            <w:r>
              <w:t> </w:t>
            </w:r>
            <w:r>
              <w:rPr>
                <w:i/>
              </w:rPr>
              <w:t>3</w:t>
            </w:r>
            <w:r w:rsidRPr="00FB40CB">
              <w:rPr>
                <w:i/>
              </w:rPr>
              <w:t>.</w:t>
            </w:r>
          </w:p>
        </w:tc>
      </w:tr>
    </w:tbl>
    <w:p w14:paraId="28658620" w14:textId="77777777" w:rsidR="00224569" w:rsidRDefault="00B659D8" w:rsidP="00224569">
      <w:pPr>
        <w:pStyle w:val="Brdtext"/>
        <w:spacing w:before="270"/>
        <w:jc w:val="center"/>
        <w:rPr>
          <w:b/>
        </w:rPr>
      </w:pPr>
      <w:r>
        <w:rPr>
          <w:b/>
        </w:rPr>
        <w:t>13 kap.</w:t>
      </w:r>
    </w:p>
    <w:p w14:paraId="59D7309F" w14:textId="77777777" w:rsidR="00224569" w:rsidRDefault="00B659D8" w:rsidP="00224569">
      <w:pPr>
        <w:pStyle w:val="Brdtext"/>
        <w:jc w:val="center"/>
      </w:pPr>
      <w:r>
        <w:t>1 i §</w:t>
      </w:r>
      <w:r>
        <w:rPr>
          <w:rStyle w:val="Fotnotsreferens"/>
        </w:rPr>
        <w:footnoteReference w:id="166"/>
      </w:r>
    </w:p>
    <w:p w14:paraId="2F712A0A" w14:textId="77777777" w:rsidR="00224569" w:rsidRDefault="00B659D8" w:rsidP="00224569">
      <w:pPr>
        <w:pStyle w:val="Brdtextmedindrag"/>
      </w:pPr>
      <w:r>
        <w:t xml:space="preserve">En börs ska ha regler för minsta tillåtna prisändring för aktier, depåbevis, börshandlade fonder, certifikat </w:t>
      </w:r>
      <w:r w:rsidRPr="00FB40CB">
        <w:t>och</w:t>
      </w:r>
      <w:r>
        <w:t xml:space="preserve"> andra liknande finan</w:t>
      </w:r>
      <w:r>
        <w:softHyphen/>
        <w:t xml:space="preserve">siella instrument som handlas på en reglerad marknad som börsen driver. Reglerna ska </w:t>
      </w:r>
    </w:p>
    <w:p w14:paraId="23669927" w14:textId="77777777" w:rsidR="00224569" w:rsidRDefault="00B659D8" w:rsidP="00224569">
      <w:pPr>
        <w:pStyle w:val="Brdtextmedindrag"/>
      </w:pPr>
      <w:r w:rsidRPr="00054D8A">
        <w:t>1</w:t>
      </w:r>
      <w:r>
        <w:t>. kalibreras så att de återspeglar det aktuella finansiella instru</w:t>
      </w:r>
      <w:r>
        <w:softHyphen/>
        <w:t>mentets likviditetsprofil och den genomsnittliga skillnaden mellan köp- och sälj</w:t>
      </w:r>
      <w:r>
        <w:softHyphen/>
        <w:t>kurs, med beaktande av möjligheten till rimligt stabila priser utan att i onödan hindra ännu mindre skillnader, och</w:t>
      </w:r>
    </w:p>
    <w:p w14:paraId="320E26A4" w14:textId="77777777" w:rsidR="00224569" w:rsidRDefault="00B659D8" w:rsidP="00224569">
      <w:pPr>
        <w:pStyle w:val="Brdtextmedindrag"/>
      </w:pPr>
      <w:r w:rsidRPr="00054D8A">
        <w:lastRenderedPageBreak/>
        <w:t>2</w:t>
      </w:r>
      <w:r>
        <w:t>. på lämpligt sätt justera minsta tillåtna prisändring för varje finansiellt instrument.</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05CCD70C" w14:textId="77777777" w:rsidTr="00224569">
        <w:tc>
          <w:tcPr>
            <w:tcW w:w="2500" w:type="pct"/>
            <w:shd w:val="clear" w:color="auto" w:fill="auto"/>
            <w:tcMar>
              <w:left w:w="0" w:type="dxa"/>
            </w:tcMar>
          </w:tcPr>
          <w:p w14:paraId="63ED2144" w14:textId="77777777" w:rsidR="00224569" w:rsidRDefault="00224569" w:rsidP="00224569">
            <w:pPr>
              <w:pStyle w:val="Brdtextmedindrag"/>
            </w:pPr>
          </w:p>
        </w:tc>
        <w:tc>
          <w:tcPr>
            <w:tcW w:w="2500" w:type="pct"/>
            <w:shd w:val="clear" w:color="auto" w:fill="auto"/>
            <w:tcMar>
              <w:right w:w="0" w:type="dxa"/>
            </w:tcMar>
          </w:tcPr>
          <w:p w14:paraId="1B2216AE" w14:textId="77777777" w:rsidR="00224569" w:rsidRPr="004E34BA" w:rsidRDefault="00B659D8" w:rsidP="00224569">
            <w:pPr>
              <w:pStyle w:val="Brdtextmedindrag"/>
              <w:rPr>
                <w:i/>
                <w:iCs/>
              </w:rPr>
            </w:pPr>
            <w:r>
              <w:rPr>
                <w:i/>
                <w:iCs/>
              </w:rPr>
              <w:t>Reglerna ska inte hindra match</w:t>
            </w:r>
            <w:r>
              <w:rPr>
                <w:i/>
                <w:iCs/>
              </w:rPr>
              <w:softHyphen/>
              <w:t>ning av order av stor omfattning på mittpunkten mellan aktuella köp- och säljbud.</w:t>
            </w:r>
          </w:p>
        </w:tc>
      </w:tr>
    </w:tbl>
    <w:p w14:paraId="1E62A5ED" w14:textId="77777777" w:rsidR="00224569" w:rsidRDefault="00B659D8" w:rsidP="00224569">
      <w:pPr>
        <w:pStyle w:val="Brdtext"/>
        <w:spacing w:before="270"/>
        <w:jc w:val="center"/>
        <w:rPr>
          <w:b/>
        </w:rPr>
      </w:pPr>
      <w:r>
        <w:rPr>
          <w:b/>
        </w:rPr>
        <w:t>23 kap.</w:t>
      </w:r>
    </w:p>
    <w:p w14:paraId="49844246" w14:textId="77777777" w:rsidR="00224569" w:rsidRDefault="00B659D8" w:rsidP="00224569">
      <w:pPr>
        <w:pStyle w:val="Brdtext"/>
        <w:jc w:val="center"/>
      </w:pPr>
      <w:r>
        <w:t>4 §</w:t>
      </w:r>
      <w:r>
        <w:rPr>
          <w:rStyle w:val="Fotnotsreferens"/>
        </w:rPr>
        <w:footnoteReference w:id="167"/>
      </w:r>
    </w:p>
    <w:p w14:paraId="71EF54B6" w14:textId="77777777" w:rsidR="00224569" w:rsidRDefault="00B659D8" w:rsidP="00224569">
      <w:pPr>
        <w:pStyle w:val="Brdtextmedindrag"/>
      </w:pPr>
      <w:bookmarkStart w:id="538" w:name="_Hlk27558064"/>
      <w:r w:rsidRPr="00FC0521">
        <w:t>Finansinspektionen får när det är nödvändigt genomföra en under</w:t>
      </w:r>
      <w:r>
        <w:softHyphen/>
      </w:r>
      <w:r w:rsidRPr="00FC0521">
        <w:t>sök</w:t>
      </w:r>
      <w:r>
        <w:softHyphen/>
      </w:r>
      <w:r w:rsidRPr="00FC0521">
        <w:t xml:space="preserve">ning hos </w:t>
      </w:r>
    </w:p>
    <w:p w14:paraId="0591CFCB" w14:textId="77777777" w:rsidR="00224569" w:rsidRDefault="00B659D8" w:rsidP="00224569">
      <w:pPr>
        <w:pStyle w:val="Brdtextmedindrag"/>
      </w:pPr>
      <w:r w:rsidRPr="00FC0521">
        <w:t>1.</w:t>
      </w:r>
      <w:r>
        <w:t> </w:t>
      </w:r>
      <w:r w:rsidRPr="00FC0521">
        <w:t xml:space="preserve">ett värdepappersinstitut, </w:t>
      </w:r>
    </w:p>
    <w:p w14:paraId="45DD5405" w14:textId="77777777" w:rsidR="00224569" w:rsidRDefault="00B659D8" w:rsidP="00224569">
      <w:pPr>
        <w:pStyle w:val="Brdtextmedindrag"/>
      </w:pPr>
      <w:r w:rsidRPr="00FC0521">
        <w:t>2.</w:t>
      </w:r>
      <w:r>
        <w:t> </w:t>
      </w:r>
      <w:r w:rsidRPr="00FC0521">
        <w:t xml:space="preserve">en börs, </w:t>
      </w:r>
    </w:p>
    <w:p w14:paraId="56ED2346" w14:textId="77777777" w:rsidR="00224569" w:rsidRDefault="00B659D8" w:rsidP="00224569">
      <w:pPr>
        <w:pStyle w:val="Brdtextmedindrag"/>
      </w:pPr>
      <w:r w:rsidRPr="00FC0521">
        <w:t>3.</w:t>
      </w:r>
      <w:r>
        <w:t> </w:t>
      </w:r>
      <w:r w:rsidRPr="00FC0521">
        <w:t xml:space="preserve">en svensk leverantör av datarapporteringstjänster, </w:t>
      </w:r>
    </w:p>
    <w:p w14:paraId="626F1E00" w14:textId="77777777" w:rsidR="00224569" w:rsidRDefault="00B659D8" w:rsidP="00224569">
      <w:pPr>
        <w:pStyle w:val="Brdtextmedindrag"/>
      </w:pPr>
      <w:r w:rsidRPr="00FC0521">
        <w:t>4.</w:t>
      </w:r>
      <w:r>
        <w:t> </w:t>
      </w:r>
      <w:r w:rsidRPr="00FC0521">
        <w:t xml:space="preserve">en clearingorganisation, </w:t>
      </w:r>
    </w:p>
    <w:p w14:paraId="5BDEE394" w14:textId="77777777" w:rsidR="00224569" w:rsidRDefault="00B659D8" w:rsidP="00224569">
      <w:pPr>
        <w:pStyle w:val="Brdtextmedindrag"/>
      </w:pPr>
      <w:r w:rsidRPr="00FC0521">
        <w:t>5.</w:t>
      </w:r>
      <w:r>
        <w:t> </w:t>
      </w:r>
      <w:r w:rsidRPr="00FC0521">
        <w:t>ett sådant utländskt företag som har tillstånd att driva en regle</w:t>
      </w:r>
      <w:r>
        <w:softHyphen/>
      </w:r>
      <w:r w:rsidRPr="00FC0521">
        <w:t xml:space="preserve">rad marknad från filial i Sverige, och </w:t>
      </w:r>
    </w:p>
    <w:p w14:paraId="10CD8F18" w14:textId="77777777" w:rsidR="00224569" w:rsidRDefault="00B659D8" w:rsidP="00224569">
      <w:pPr>
        <w:pStyle w:val="Brdtextmedindrag"/>
      </w:pPr>
      <w:r w:rsidRPr="00FC0521">
        <w:t>6.</w:t>
      </w:r>
      <w:r>
        <w:t> </w:t>
      </w:r>
      <w:r w:rsidRPr="00FC0521">
        <w:t>en emittent som enligt 16</w:t>
      </w:r>
      <w:r>
        <w:t> </w:t>
      </w:r>
      <w:r w:rsidRPr="00FC0521">
        <w:t>kap. 1–3</w:t>
      </w:r>
      <w:r>
        <w:t> §</w:t>
      </w:r>
      <w:r w:rsidRPr="00FC0521">
        <w:t xml:space="preserve">§ omfattas av skyldigheten </w:t>
      </w:r>
      <w:r w:rsidRPr="0035583F">
        <w:rPr>
          <w:spacing w:val="-4"/>
        </w:rPr>
        <w:t>enligt samma kapitel att upprätta och offentliggöra regelbunden finan</w:t>
      </w:r>
      <w:r w:rsidRPr="0035583F">
        <w:rPr>
          <w:spacing w:val="-4"/>
        </w:rPr>
        <w:softHyphen/>
        <w:t>siell</w:t>
      </w:r>
      <w:r w:rsidRPr="00FC0521">
        <w:t xml:space="preserve"> informa</w:t>
      </w:r>
      <w:r>
        <w:softHyphen/>
      </w:r>
      <w:r w:rsidRPr="00FC0521">
        <w:t>tion.</w:t>
      </w:r>
    </w:p>
    <w:p w14:paraId="38F73588" w14:textId="77777777" w:rsidR="00224569" w:rsidRPr="004F0B26" w:rsidRDefault="00B659D8" w:rsidP="00224569">
      <w:pPr>
        <w:pStyle w:val="Brdtextmedindrag"/>
      </w:pPr>
      <w:r w:rsidRPr="00FC0521">
        <w:t>Finansinspektionen får även genomföra en undersökning hos ett anknutet ombud eller hos ett företag som har fått i uppdrag av ett värde</w:t>
      </w:r>
      <w:r>
        <w:softHyphen/>
      </w:r>
      <w:r w:rsidRPr="00FC0521">
        <w:t>pappersinstitut att utföra visst arbete eller vissa funktioner, om det behövs för tillsynen av institutet.</w:t>
      </w:r>
    </w:p>
    <w:tbl>
      <w:tblPr>
        <w:tblW w:w="5000" w:type="pct"/>
        <w:tblLayout w:type="fixed"/>
        <w:tblLook w:val="0000" w:firstRow="0" w:lastRow="0" w:firstColumn="0" w:lastColumn="0" w:noHBand="0" w:noVBand="0"/>
      </w:tblPr>
      <w:tblGrid>
        <w:gridCol w:w="2948"/>
        <w:gridCol w:w="2949"/>
      </w:tblGrid>
      <w:tr w:rsidR="00224569" w14:paraId="61221D6B" w14:textId="77777777" w:rsidTr="00224569">
        <w:tc>
          <w:tcPr>
            <w:tcW w:w="2500" w:type="pct"/>
            <w:shd w:val="clear" w:color="auto" w:fill="auto"/>
            <w:tcMar>
              <w:left w:w="0" w:type="dxa"/>
            </w:tcMar>
          </w:tcPr>
          <w:p w14:paraId="7ECD6384" w14:textId="77777777" w:rsidR="00224569" w:rsidRDefault="00224569" w:rsidP="00224569">
            <w:pPr>
              <w:pStyle w:val="Brdtextmedindrag"/>
            </w:pPr>
            <w:bookmarkStart w:id="539" w:name="_Hlk27558106"/>
            <w:bookmarkEnd w:id="538"/>
          </w:p>
        </w:tc>
        <w:tc>
          <w:tcPr>
            <w:tcW w:w="2500" w:type="pct"/>
            <w:shd w:val="clear" w:color="auto" w:fill="auto"/>
            <w:tcMar>
              <w:right w:w="0" w:type="dxa"/>
            </w:tcMar>
          </w:tcPr>
          <w:p w14:paraId="286FB93D" w14:textId="77777777" w:rsidR="00224569" w:rsidRPr="00CE0399" w:rsidRDefault="00B659D8" w:rsidP="00224569">
            <w:pPr>
              <w:pStyle w:val="Brdtextmedindrag"/>
              <w:rPr>
                <w:i/>
              </w:rPr>
            </w:pPr>
            <w:r w:rsidRPr="004D3F06">
              <w:rPr>
                <w:i/>
                <w:spacing w:val="-2"/>
              </w:rPr>
              <w:t xml:space="preserve">Innan en undersökning </w:t>
            </w:r>
            <w:r w:rsidRPr="00A970E8">
              <w:rPr>
                <w:i/>
                <w:spacing w:val="-4"/>
              </w:rPr>
              <w:t>genom</w:t>
            </w:r>
            <w:r w:rsidRPr="00A970E8">
              <w:rPr>
                <w:i/>
                <w:spacing w:val="-4"/>
              </w:rPr>
              <w:softHyphen/>
              <w:t>förs hos ett utländskt före</w:t>
            </w:r>
            <w:r>
              <w:rPr>
                <w:i/>
                <w:spacing w:val="-4"/>
              </w:rPr>
              <w:softHyphen/>
            </w:r>
            <w:r w:rsidRPr="00A970E8">
              <w:rPr>
                <w:i/>
                <w:spacing w:val="-4"/>
              </w:rPr>
              <w:t>tag</w:t>
            </w:r>
            <w:r w:rsidRPr="00DD6D73">
              <w:rPr>
                <w:i/>
              </w:rPr>
              <w:t xml:space="preserve"> som har inrättat filial </w:t>
            </w:r>
            <w:r w:rsidRPr="00A970E8">
              <w:rPr>
                <w:i/>
                <w:spacing w:val="-4"/>
              </w:rPr>
              <w:t>enligt 4 kap. 1 §</w:t>
            </w:r>
            <w:r>
              <w:rPr>
                <w:i/>
                <w:spacing w:val="-4"/>
              </w:rPr>
              <w:t xml:space="preserve"> första stycket 1</w:t>
            </w:r>
            <w:r w:rsidRPr="00A970E8">
              <w:rPr>
                <w:i/>
                <w:spacing w:val="-4"/>
              </w:rPr>
              <w:t>, ska Finansinspektionen</w:t>
            </w:r>
            <w:r w:rsidRPr="00CE0399">
              <w:rPr>
                <w:i/>
              </w:rPr>
              <w:t xml:space="preserve"> samråda med behörig myndighet i d</w:t>
            </w:r>
            <w:r w:rsidRPr="005F219E">
              <w:rPr>
                <w:i/>
                <w:spacing w:val="-4"/>
              </w:rPr>
              <w:t>et land inom EES som har aukto</w:t>
            </w:r>
            <w:r w:rsidRPr="005F219E">
              <w:rPr>
                <w:i/>
                <w:spacing w:val="-4"/>
              </w:rPr>
              <w:softHyphen/>
              <w:t>riserat</w:t>
            </w:r>
            <w:r w:rsidRPr="00CE0399">
              <w:rPr>
                <w:i/>
              </w:rPr>
              <w:t xml:space="preserve"> det utländska företaget.</w:t>
            </w:r>
          </w:p>
        </w:tc>
      </w:tr>
    </w:tbl>
    <w:bookmarkEnd w:id="539"/>
    <w:p w14:paraId="74CF7DEA" w14:textId="77777777" w:rsidR="00224569" w:rsidRDefault="00B659D8" w:rsidP="00224569">
      <w:pPr>
        <w:pStyle w:val="Brdtext"/>
        <w:spacing w:before="270"/>
        <w:jc w:val="center"/>
        <w:rPr>
          <w:b/>
        </w:rPr>
      </w:pPr>
      <w:r>
        <w:rPr>
          <w:b/>
        </w:rPr>
        <w:t>25 kap.</w:t>
      </w:r>
    </w:p>
    <w:p w14:paraId="571E775D" w14:textId="77777777" w:rsidR="00224569" w:rsidRDefault="00B659D8" w:rsidP="00224569">
      <w:pPr>
        <w:pStyle w:val="Brdtext"/>
        <w:jc w:val="center"/>
      </w:pPr>
      <w:r>
        <w:t>1 d §</w:t>
      </w:r>
      <w:r>
        <w:rPr>
          <w:rStyle w:val="Fotnotsreferens"/>
        </w:rPr>
        <w:footnoteReference w:id="168"/>
      </w:r>
    </w:p>
    <w:p w14:paraId="46D60047" w14:textId="77777777" w:rsidR="00224569" w:rsidRDefault="00B659D8" w:rsidP="00224569">
      <w:pPr>
        <w:pStyle w:val="Brdtextmedindrag"/>
      </w:pPr>
      <w:bookmarkStart w:id="540" w:name="_Hlk27558380"/>
      <w:r>
        <w:t>Finansinspektionen ska, utöver i de fall som anges i 1 a och 1 b §§, in</w:t>
      </w:r>
      <w:r>
        <w:softHyphen/>
        <w:t>gripa mot någon som ingår i ett värdepappersbolags styrelse eller är dess verkställande direktör, eller ersättare för någon av dem, om värdepappers</w:t>
      </w:r>
      <w:r>
        <w:softHyphen/>
        <w:t>bolaget</w:t>
      </w:r>
    </w:p>
    <w:p w14:paraId="1AD5874D" w14:textId="77777777" w:rsidR="00224569" w:rsidRPr="00982D31" w:rsidRDefault="00B659D8" w:rsidP="00224569">
      <w:pPr>
        <w:pStyle w:val="Brdtextmedindrag"/>
      </w:pPr>
      <w:r w:rsidRPr="00982D31">
        <w:t>1.</w:t>
      </w:r>
      <w:r>
        <w:t> </w:t>
      </w:r>
      <w:r w:rsidRPr="00982D31">
        <w:t>har fått tillstånd att driva värdepappersrörelse genom att lämna falska uppgifter eller på annat otillbörligt sätt,</w:t>
      </w:r>
    </w:p>
    <w:p w14:paraId="0CB450D8" w14:textId="77777777" w:rsidR="00224569" w:rsidRPr="00982D31" w:rsidRDefault="00B659D8" w:rsidP="00224569">
      <w:pPr>
        <w:pStyle w:val="Brdtextmedindrag"/>
      </w:pPr>
      <w:r w:rsidRPr="00982D31">
        <w:t>2.</w:t>
      </w:r>
      <w:r>
        <w:t> </w:t>
      </w:r>
      <w:r w:rsidRPr="00982D31">
        <w:t>inte uppfyller kraven i 3</w:t>
      </w:r>
      <w:r>
        <w:t> </w:t>
      </w:r>
      <w:r w:rsidRPr="00982D31">
        <w:t>kap. 5</w:t>
      </w:r>
      <w:r>
        <w:t> §</w:t>
      </w:r>
      <w:r w:rsidRPr="00982D31">
        <w:t xml:space="preserve"> första stycket eller har tillåtit en styrelseledamot, verkställande direktören eller ersättare för någon av dem att åta sig ett sådant uppdrag i bolaget eller kvarstå i bolaget </w:t>
      </w:r>
      <w:r w:rsidRPr="00921AEC">
        <w:rPr>
          <w:spacing w:val="-4"/>
        </w:rPr>
        <w:t>trots att kraven i 3 kap. 1 § första stycket 5 eller 6 eller någon av 8 kap.</w:t>
      </w:r>
      <w:r w:rsidRPr="00982D31">
        <w:t xml:space="preserve"> 8</w:t>
      </w:r>
      <w:r>
        <w:t> </w:t>
      </w:r>
      <w:r w:rsidRPr="00982D31">
        <w:t>b</w:t>
      </w:r>
      <w:r>
        <w:t>–</w:t>
      </w:r>
      <w:r w:rsidRPr="00982D31">
        <w:t>8</w:t>
      </w:r>
      <w:r>
        <w:t> </w:t>
      </w:r>
      <w:r w:rsidRPr="00982D31">
        <w:t>d</w:t>
      </w:r>
      <w:r>
        <w:t> §</w:t>
      </w:r>
      <w:r w:rsidRPr="00982D31">
        <w:t>§ eller i föreskrifter som meddelats med stöd av 3</w:t>
      </w:r>
      <w:r>
        <w:t> </w:t>
      </w:r>
      <w:r w:rsidRPr="00982D31">
        <w:t>kap. 12</w:t>
      </w:r>
      <w:r>
        <w:t> § </w:t>
      </w:r>
      <w:r w:rsidRPr="00982D31">
        <w:t>2 inte är uppfyllda,</w:t>
      </w:r>
    </w:p>
    <w:p w14:paraId="7C8E26F6" w14:textId="77777777" w:rsidR="00224569" w:rsidRDefault="00B659D8" w:rsidP="00224569">
      <w:pPr>
        <w:pStyle w:val="Brdtextmedindrag"/>
      </w:pPr>
      <w:r w:rsidRPr="00982D31">
        <w:t>3.</w:t>
      </w:r>
      <w:r>
        <w:t> </w:t>
      </w:r>
      <w:r w:rsidRPr="00982D31">
        <w:t>åsidosatt sina skyldigheter enligt 5</w:t>
      </w:r>
      <w:r>
        <w:t> </w:t>
      </w:r>
      <w:r w:rsidRPr="00982D31">
        <w:t>kap. 4</w:t>
      </w:r>
      <w:r>
        <w:t> §</w:t>
      </w:r>
      <w:r w:rsidRPr="00982D31">
        <w:t>,</w:t>
      </w:r>
    </w:p>
    <w:p w14:paraId="7479A9EB" w14:textId="77777777" w:rsidR="00224569" w:rsidRPr="00982D31" w:rsidRDefault="00B659D8" w:rsidP="00224569">
      <w:pPr>
        <w:pStyle w:val="Brdtextmedindrag"/>
      </w:pPr>
      <w:r w:rsidRPr="00625611">
        <w:rPr>
          <w:spacing w:val="-4"/>
        </w:rPr>
        <w:lastRenderedPageBreak/>
        <w:t>4. inte uppfyller kraven i någon</w:t>
      </w:r>
      <w:r w:rsidRPr="00982D31">
        <w:t xml:space="preserve"> av 8</w:t>
      </w:r>
      <w:r>
        <w:t> </w:t>
      </w:r>
      <w:r w:rsidRPr="00982D31">
        <w:t>kap. 3–6</w:t>
      </w:r>
      <w:r w:rsidRPr="004E43BA">
        <w:rPr>
          <w:i/>
          <w:iCs/>
        </w:rPr>
        <w:t>,</w:t>
      </w:r>
      <w:r w:rsidRPr="00982D31">
        <w:t xml:space="preserve"> 8 </w:t>
      </w:r>
      <w:r w:rsidRPr="004978B1">
        <w:t>eller 8 f </w:t>
      </w:r>
      <w:r w:rsidRPr="00E034F8">
        <w:t>§§ eller</w:t>
      </w:r>
      <w:r w:rsidRPr="00982D31">
        <w:t xml:space="preserve"> i före</w:t>
      </w:r>
      <w:r>
        <w:softHyphen/>
      </w:r>
      <w:r w:rsidRPr="00982D31">
        <w:t>skrifter som meddelats med stöd av 8</w:t>
      </w:r>
      <w:r>
        <w:t> </w:t>
      </w:r>
      <w:r w:rsidRPr="00982D31">
        <w:t>kap. 35</w:t>
      </w:r>
      <w:r>
        <w:t> § </w:t>
      </w:r>
      <w:r w:rsidRPr="00982D31">
        <w:t>1,</w:t>
      </w:r>
    </w:p>
    <w:p w14:paraId="7A7894A1" w14:textId="77777777" w:rsidR="00224569" w:rsidRPr="00982D31" w:rsidRDefault="00B659D8" w:rsidP="00224569">
      <w:pPr>
        <w:pStyle w:val="Brdtextmedindrag"/>
      </w:pPr>
      <w:r w:rsidRPr="00982D31">
        <w:t>5.</w:t>
      </w:r>
      <w:r>
        <w:t> </w:t>
      </w:r>
      <w:r w:rsidRPr="00982D31">
        <w:t>i strid med 8</w:t>
      </w:r>
      <w:r>
        <w:t> </w:t>
      </w:r>
      <w:r w:rsidRPr="00982D31">
        <w:t>a</w:t>
      </w:r>
      <w:r>
        <w:t> </w:t>
      </w:r>
      <w:r w:rsidRPr="00982D31">
        <w:t>kap. 2 eller 3</w:t>
      </w:r>
      <w:r>
        <w:t> §</w:t>
      </w:r>
      <w:r w:rsidRPr="00982D31">
        <w:t xml:space="preserve"> låter bli att upprätta eller lämna in en återhämtningsplan eller en koncernåterhämtningsplan,</w:t>
      </w:r>
    </w:p>
    <w:p w14:paraId="7EEAD2DB" w14:textId="77777777" w:rsidR="00224569" w:rsidRPr="00982D31" w:rsidRDefault="00B659D8" w:rsidP="00224569">
      <w:pPr>
        <w:pStyle w:val="Brdtextmedindrag"/>
      </w:pPr>
      <w:r w:rsidRPr="00982D31">
        <w:t>6.</w:t>
      </w:r>
      <w:r>
        <w:t> </w:t>
      </w:r>
      <w:r w:rsidRPr="00982D31">
        <w:t>i strid med 8</w:t>
      </w:r>
      <w:r>
        <w:t> </w:t>
      </w:r>
      <w:r w:rsidRPr="00982D31">
        <w:t>b</w:t>
      </w:r>
      <w:r>
        <w:t> </w:t>
      </w:r>
      <w:r w:rsidRPr="00982D31">
        <w:t>kap. 11</w:t>
      </w:r>
      <w:r>
        <w:t> §</w:t>
      </w:r>
      <w:r w:rsidRPr="00982D31">
        <w:t xml:space="preserve"> låter bli att anmäla att koncerninternt finansiellt stöd ska lämnas,</w:t>
      </w:r>
    </w:p>
    <w:p w14:paraId="11A80AD5" w14:textId="77777777" w:rsidR="00224569" w:rsidRPr="00982D31" w:rsidRDefault="00B659D8" w:rsidP="00224569">
      <w:pPr>
        <w:pStyle w:val="Brdtextmedindrag"/>
      </w:pPr>
      <w:r w:rsidRPr="00982D31">
        <w:t>7.</w:t>
      </w:r>
      <w:r>
        <w:t> </w:t>
      </w:r>
      <w:r w:rsidRPr="00982D31">
        <w:t>i strid med 23</w:t>
      </w:r>
      <w:r>
        <w:t> </w:t>
      </w:r>
      <w:r w:rsidRPr="00982D31">
        <w:t>kap. 3</w:t>
      </w:r>
      <w:r>
        <w:t> </w:t>
      </w:r>
      <w:r w:rsidRPr="00982D31">
        <w:t>c</w:t>
      </w:r>
      <w:r>
        <w:t> §</w:t>
      </w:r>
      <w:r w:rsidRPr="00982D31">
        <w:t xml:space="preserve"> låter bli att underrätta Finansinspek</w:t>
      </w:r>
      <w:r>
        <w:softHyphen/>
      </w:r>
      <w:r w:rsidRPr="00982D31">
        <w:t>tionen om att värdepappersbolaget fallerar eller sannolikt kommer att fallera,</w:t>
      </w:r>
    </w:p>
    <w:p w14:paraId="76B436D0" w14:textId="77777777" w:rsidR="00224569" w:rsidRPr="00982D31" w:rsidRDefault="00B659D8" w:rsidP="00224569">
      <w:pPr>
        <w:pStyle w:val="Brdtextmedindrag"/>
      </w:pPr>
      <w:r w:rsidRPr="00982D31">
        <w:t>8.</w:t>
      </w:r>
      <w:r>
        <w:t> </w:t>
      </w:r>
      <w:r w:rsidRPr="00982D31">
        <w:t>i strid med 24</w:t>
      </w:r>
      <w:r>
        <w:t> </w:t>
      </w:r>
      <w:r w:rsidRPr="00982D31">
        <w:t>kap. 5</w:t>
      </w:r>
      <w:r>
        <w:t> §</w:t>
      </w:r>
      <w:r w:rsidRPr="00982D31">
        <w:t xml:space="preserve"> första stycket låter bli att till Finans</w:t>
      </w:r>
      <w:r>
        <w:softHyphen/>
      </w:r>
      <w:r w:rsidRPr="00982D31">
        <w:t>inspek</w:t>
      </w:r>
      <w:r>
        <w:softHyphen/>
      </w:r>
      <w:r w:rsidRPr="00982D31">
        <w:t>tionen anmäla sådana förvärv och avyttringar som avses där,</w:t>
      </w:r>
    </w:p>
    <w:p w14:paraId="7AA7B48F" w14:textId="77777777" w:rsidR="00224569" w:rsidRPr="00982D31" w:rsidRDefault="00B659D8" w:rsidP="00224569">
      <w:pPr>
        <w:pStyle w:val="Brdtextmedindrag"/>
      </w:pPr>
      <w:r w:rsidRPr="00982D31">
        <w:t>9.</w:t>
      </w:r>
      <w:r>
        <w:t> </w:t>
      </w:r>
      <w:r w:rsidRPr="00982D31">
        <w:t>i strid med 24</w:t>
      </w:r>
      <w:r>
        <w:t> </w:t>
      </w:r>
      <w:r w:rsidRPr="00982D31">
        <w:t>kap. 5</w:t>
      </w:r>
      <w:r>
        <w:t> §</w:t>
      </w:r>
      <w:r w:rsidRPr="00982D31">
        <w:t xml:space="preserve"> tredje stycket låter bli att till Finans</w:t>
      </w:r>
      <w:r>
        <w:softHyphen/>
      </w:r>
      <w:r w:rsidRPr="00982D31">
        <w:t>inspek</w:t>
      </w:r>
      <w:r>
        <w:softHyphen/>
      </w:r>
      <w:r w:rsidRPr="00982D31">
        <w:t>tionen anmäla namnen på de ägare som har ett kvalificerat innehav av aktier i bolaget samt storleken på innehaven,</w:t>
      </w:r>
    </w:p>
    <w:tbl>
      <w:tblPr>
        <w:tblW w:w="5000" w:type="pct"/>
        <w:tblLayout w:type="fixed"/>
        <w:tblLook w:val="0000" w:firstRow="0" w:lastRow="0" w:firstColumn="0" w:lastColumn="0" w:noHBand="0" w:noVBand="0"/>
      </w:tblPr>
      <w:tblGrid>
        <w:gridCol w:w="2948"/>
        <w:gridCol w:w="2949"/>
      </w:tblGrid>
      <w:tr w:rsidR="00224569" w14:paraId="284782EB" w14:textId="77777777" w:rsidTr="00224569">
        <w:tc>
          <w:tcPr>
            <w:tcW w:w="2500" w:type="pct"/>
            <w:shd w:val="clear" w:color="auto" w:fill="auto"/>
            <w:tcMar>
              <w:left w:w="0" w:type="dxa"/>
            </w:tcMar>
          </w:tcPr>
          <w:bookmarkEnd w:id="540"/>
          <w:p w14:paraId="0EC6BA7A" w14:textId="77777777" w:rsidR="00224569" w:rsidRPr="00556880" w:rsidRDefault="00B659D8" w:rsidP="00224569">
            <w:pPr>
              <w:pStyle w:val="Brdtextmedindrag"/>
            </w:pPr>
            <w:r>
              <w:t>10. gör betalningar till inne</w:t>
            </w:r>
            <w:r>
              <w:softHyphen/>
              <w:t xml:space="preserve">havare av instrument som ingår i bolagets kapitalbas i strid med </w:t>
            </w:r>
            <w:r w:rsidRPr="00556880">
              <w:rPr>
                <w:i/>
              </w:rPr>
              <w:t>8</w:t>
            </w:r>
            <w:r>
              <w:rPr>
                <w:i/>
              </w:rPr>
              <w:t> </w:t>
            </w:r>
            <w:r w:rsidRPr="00BA7197">
              <w:rPr>
                <w:i/>
                <w:spacing w:val="-4"/>
              </w:rPr>
              <w:t>kap. 3 och 4 §§ lagen (2014:966)</w:t>
            </w:r>
            <w:r w:rsidRPr="00556880">
              <w:rPr>
                <w:i/>
              </w:rPr>
              <w:t xml:space="preserve"> om kapitalbuffertar eller </w:t>
            </w:r>
            <w:r w:rsidRPr="007A036D">
              <w:rPr>
                <w:iCs/>
              </w:rPr>
              <w:t>arti</w:t>
            </w:r>
            <w:r w:rsidRPr="007A036D">
              <w:rPr>
                <w:iCs/>
              </w:rPr>
              <w:softHyphen/>
              <w:t>kel 28,</w:t>
            </w:r>
            <w:r w:rsidRPr="00556880">
              <w:rPr>
                <w:i/>
              </w:rPr>
              <w:t xml:space="preserve"> 51 </w:t>
            </w:r>
            <w:r w:rsidRPr="007A036D">
              <w:rPr>
                <w:iCs/>
              </w:rPr>
              <w:t>eller 63 i tillsynsförord</w:t>
            </w:r>
            <w:r w:rsidRPr="007A036D">
              <w:rPr>
                <w:iCs/>
              </w:rPr>
              <w:softHyphen/>
              <w:t>ningen</w:t>
            </w:r>
            <w:r>
              <w:t xml:space="preserve">, </w:t>
            </w:r>
            <w:r w:rsidRPr="00556880">
              <w:t xml:space="preserve">när dessa artiklar </w:t>
            </w:r>
            <w:r w:rsidRPr="00921AEC">
              <w:rPr>
                <w:spacing w:val="-4"/>
              </w:rPr>
              <w:t>för</w:t>
            </w:r>
            <w:r w:rsidRPr="00921AEC">
              <w:rPr>
                <w:spacing w:val="-4"/>
              </w:rPr>
              <w:softHyphen/>
              <w:t>bjuder sådana betalningar till inne</w:t>
            </w:r>
            <w:r w:rsidRPr="00921AEC">
              <w:rPr>
                <w:spacing w:val="-4"/>
              </w:rPr>
              <w:softHyphen/>
              <w:t>havare</w:t>
            </w:r>
            <w:r w:rsidRPr="00556880">
              <w:t xml:space="preserve"> av instru</w:t>
            </w:r>
            <w:r>
              <w:softHyphen/>
            </w:r>
            <w:r w:rsidRPr="00556880">
              <w:t>ment som ingår i kapital</w:t>
            </w:r>
            <w:r>
              <w:softHyphen/>
            </w:r>
            <w:r w:rsidRPr="00556880">
              <w:t>basen,</w:t>
            </w:r>
          </w:p>
        </w:tc>
        <w:tc>
          <w:tcPr>
            <w:tcW w:w="2500" w:type="pct"/>
            <w:shd w:val="clear" w:color="auto" w:fill="auto"/>
            <w:tcMar>
              <w:right w:w="0" w:type="dxa"/>
            </w:tcMar>
          </w:tcPr>
          <w:p w14:paraId="78EC9CC7" w14:textId="77777777" w:rsidR="00224569" w:rsidRDefault="00B659D8" w:rsidP="00224569">
            <w:pPr>
              <w:pStyle w:val="Brdtextmedindrag"/>
              <w:ind w:firstLine="0"/>
            </w:pPr>
            <w:bookmarkStart w:id="541" w:name="_Hlk27558726"/>
            <w:r>
              <w:t>10. gör betalningar till inne</w:t>
            </w:r>
            <w:r>
              <w:softHyphen/>
              <w:t xml:space="preserve">havare av instrument som ingår i bolagets kapitalbas i strid med </w:t>
            </w:r>
            <w:r w:rsidRPr="007A036D">
              <w:rPr>
                <w:iCs/>
              </w:rPr>
              <w:t>artikel 28,</w:t>
            </w:r>
            <w:r w:rsidRPr="00556880">
              <w:rPr>
                <w:i/>
              </w:rPr>
              <w:t xml:space="preserve"> 52 </w:t>
            </w:r>
            <w:r w:rsidRPr="007A036D">
              <w:rPr>
                <w:iCs/>
              </w:rPr>
              <w:t>eller 63 i tillsyns</w:t>
            </w:r>
            <w:r>
              <w:rPr>
                <w:iCs/>
              </w:rPr>
              <w:softHyphen/>
            </w:r>
            <w:r w:rsidRPr="007A036D">
              <w:rPr>
                <w:iCs/>
              </w:rPr>
              <w:t>förordningen</w:t>
            </w:r>
            <w:r w:rsidRPr="008A7D67">
              <w:t>, när dessa</w:t>
            </w:r>
            <w:r w:rsidRPr="00556880">
              <w:t xml:space="preserve"> artiklar förbjuder sådana betalningar till innehavare av in</w:t>
            </w:r>
            <w:r>
              <w:softHyphen/>
            </w:r>
            <w:r w:rsidRPr="00556880">
              <w:t>strument som ingår i kapital</w:t>
            </w:r>
            <w:r>
              <w:softHyphen/>
            </w:r>
            <w:r w:rsidRPr="00556880">
              <w:t>basen,</w:t>
            </w:r>
            <w:bookmarkEnd w:id="541"/>
          </w:p>
        </w:tc>
      </w:tr>
    </w:tbl>
    <w:p w14:paraId="5A763854" w14:textId="77777777" w:rsidR="00224569" w:rsidRDefault="00B659D8" w:rsidP="00224569">
      <w:pPr>
        <w:pStyle w:val="Brdtextmedindrag"/>
      </w:pPr>
      <w:bookmarkStart w:id="542" w:name="_Hlk27558805"/>
      <w:r>
        <w:t xml:space="preserve">11. i strid med 28 kap. 1 § lagen (2015:1016) om resolution låter bli att lämna begärda upplysningar till Riksgäldskontoret, </w:t>
      </w:r>
    </w:p>
    <w:p w14:paraId="045BC8E2" w14:textId="77777777" w:rsidR="00224569" w:rsidRDefault="00B659D8" w:rsidP="00224569">
      <w:pPr>
        <w:pStyle w:val="Brdtextmedindrag"/>
      </w:pPr>
      <w:r>
        <w:t>12. har befunnits ansvarigt för en allvarlig, upprepad eller syste</w:t>
      </w:r>
      <w:r>
        <w:softHyphen/>
        <w:t>matisk överträdelse av lagen (2017:630) om åtgärder mot penning</w:t>
      </w:r>
      <w:r>
        <w:softHyphen/>
        <w:t>tvätt och finansiering av terrorism, eller föreskrifter som meddelats med stöd av den lagen,</w:t>
      </w:r>
    </w:p>
    <w:tbl>
      <w:tblPr>
        <w:tblW w:w="0" w:type="auto"/>
        <w:tblLayout w:type="fixed"/>
        <w:tblLook w:val="0000" w:firstRow="0" w:lastRow="0" w:firstColumn="0" w:lastColumn="0" w:noHBand="0" w:noVBand="0"/>
      </w:tblPr>
      <w:tblGrid>
        <w:gridCol w:w="2948"/>
        <w:gridCol w:w="2949"/>
      </w:tblGrid>
      <w:tr w:rsidR="00224569" w14:paraId="1E966ECD" w14:textId="77777777" w:rsidTr="00224569">
        <w:tc>
          <w:tcPr>
            <w:tcW w:w="2948" w:type="dxa"/>
            <w:shd w:val="clear" w:color="auto" w:fill="auto"/>
            <w:tcMar>
              <w:left w:w="0" w:type="dxa"/>
            </w:tcMar>
          </w:tcPr>
          <w:p w14:paraId="50363BD3" w14:textId="77777777" w:rsidR="00224569" w:rsidRPr="00250E32" w:rsidRDefault="00B659D8" w:rsidP="00224569">
            <w:pPr>
              <w:pStyle w:val="Brdtextmedindrag"/>
              <w:rPr>
                <w:i/>
              </w:rPr>
            </w:pPr>
            <w:bookmarkStart w:id="543" w:name="_Hlk27558837"/>
            <w:bookmarkEnd w:id="542"/>
            <w:r>
              <w:t>13. låter bli att lämna infor</w:t>
            </w:r>
            <w:r>
              <w:softHyphen/>
              <w:t>mation till Finansinspektionen eller lämnar ofullständig eller fel</w:t>
            </w:r>
            <w:r>
              <w:softHyphen/>
              <w:t>aktig informa</w:t>
            </w:r>
            <w:r>
              <w:softHyphen/>
              <w:t>tion om efter</w:t>
            </w:r>
            <w:r>
              <w:softHyphen/>
            </w:r>
            <w:r w:rsidRPr="00BA7197">
              <w:rPr>
                <w:spacing w:val="-4"/>
              </w:rPr>
              <w:t>lev</w:t>
            </w:r>
            <w:r>
              <w:rPr>
                <w:spacing w:val="-4"/>
              </w:rPr>
              <w:softHyphen/>
            </w:r>
            <w:r w:rsidRPr="00BA7197">
              <w:rPr>
                <w:spacing w:val="-4"/>
              </w:rPr>
              <w:t>naden av skyldig</w:t>
            </w:r>
            <w:r>
              <w:rPr>
                <w:spacing w:val="-4"/>
              </w:rPr>
              <w:softHyphen/>
            </w:r>
            <w:r w:rsidRPr="00BA7197">
              <w:rPr>
                <w:spacing w:val="-4"/>
              </w:rPr>
              <w:t>heten att upp</w:t>
            </w:r>
            <w:r w:rsidRPr="00BA7197">
              <w:rPr>
                <w:spacing w:val="-4"/>
              </w:rPr>
              <w:softHyphen/>
              <w:t>fylla</w:t>
            </w:r>
            <w:r>
              <w:t xml:space="preserve"> kapital</w:t>
            </w:r>
            <w:r>
              <w:softHyphen/>
              <w:t xml:space="preserve">baskraven enligt </w:t>
            </w:r>
            <w:r w:rsidRPr="0056000F">
              <w:rPr>
                <w:i/>
              </w:rPr>
              <w:t>artikel</w:t>
            </w:r>
            <w:r>
              <w:t> </w:t>
            </w:r>
            <w:r w:rsidRPr="00BB2DEA">
              <w:rPr>
                <w:i/>
              </w:rPr>
              <w:t>92</w:t>
            </w:r>
            <w:r>
              <w:t xml:space="preserve"> i </w:t>
            </w:r>
            <w:r w:rsidRPr="00BB2DEA">
              <w:rPr>
                <w:i/>
              </w:rPr>
              <w:t>tillsynsför</w:t>
            </w:r>
            <w:r>
              <w:rPr>
                <w:i/>
              </w:rPr>
              <w:softHyphen/>
            </w:r>
            <w:r w:rsidRPr="00BB2DEA">
              <w:rPr>
                <w:i/>
              </w:rPr>
              <w:t>ord</w:t>
            </w:r>
            <w:r>
              <w:rPr>
                <w:i/>
              </w:rPr>
              <w:softHyphen/>
            </w:r>
            <w:r w:rsidRPr="00BB2DEA">
              <w:rPr>
                <w:i/>
              </w:rPr>
              <w:t>ningen</w:t>
            </w:r>
            <w:r>
              <w:t xml:space="preserve">, i strid med </w:t>
            </w:r>
            <w:r w:rsidRPr="0056000F">
              <w:rPr>
                <w:i/>
              </w:rPr>
              <w:t>artikel </w:t>
            </w:r>
            <w:r>
              <w:rPr>
                <w:i/>
              </w:rPr>
              <w:t>430.1</w:t>
            </w:r>
            <w:r>
              <w:t xml:space="preserve"> i den för</w:t>
            </w:r>
            <w:r>
              <w:softHyphen/>
              <w:t xml:space="preserve">ordningen, </w:t>
            </w:r>
          </w:p>
        </w:tc>
        <w:tc>
          <w:tcPr>
            <w:tcW w:w="2949" w:type="dxa"/>
            <w:shd w:val="clear" w:color="auto" w:fill="auto"/>
            <w:tcMar>
              <w:right w:w="0" w:type="dxa"/>
            </w:tcMar>
          </w:tcPr>
          <w:p w14:paraId="4BA1F08F" w14:textId="77777777" w:rsidR="00224569" w:rsidRDefault="00B659D8" w:rsidP="00224569">
            <w:pPr>
              <w:pStyle w:val="Brdtextmedindrag"/>
            </w:pPr>
            <w:r w:rsidRPr="00982D31">
              <w:t>13.</w:t>
            </w:r>
            <w:r>
              <w:t> </w:t>
            </w:r>
            <w:r w:rsidRPr="00982D31">
              <w:t>låter bli att lämna infor</w:t>
            </w:r>
            <w:r>
              <w:softHyphen/>
            </w:r>
            <w:r w:rsidRPr="00982D31">
              <w:t>mation till Finansinspektionen eller lämnar ofullständig eller fel</w:t>
            </w:r>
            <w:r>
              <w:softHyphen/>
            </w:r>
            <w:r w:rsidRPr="00982D31">
              <w:t>aktig informa</w:t>
            </w:r>
            <w:r>
              <w:softHyphen/>
            </w:r>
            <w:r w:rsidRPr="00982D31">
              <w:t xml:space="preserve">tion om </w:t>
            </w:r>
            <w:r w:rsidRPr="00BA7197">
              <w:rPr>
                <w:spacing w:val="-4"/>
              </w:rPr>
              <w:t>efter</w:t>
            </w:r>
            <w:r w:rsidRPr="00BA7197">
              <w:rPr>
                <w:spacing w:val="-4"/>
              </w:rPr>
              <w:softHyphen/>
              <w:t>lev</w:t>
            </w:r>
            <w:r>
              <w:rPr>
                <w:spacing w:val="-4"/>
              </w:rPr>
              <w:softHyphen/>
            </w:r>
            <w:r w:rsidRPr="00BA7197">
              <w:rPr>
                <w:spacing w:val="-4"/>
              </w:rPr>
              <w:t>naden av skyldig</w:t>
            </w:r>
            <w:r>
              <w:rPr>
                <w:spacing w:val="-4"/>
              </w:rPr>
              <w:softHyphen/>
            </w:r>
            <w:r w:rsidRPr="00BA7197">
              <w:rPr>
                <w:spacing w:val="-4"/>
              </w:rPr>
              <w:t>heten att upp</w:t>
            </w:r>
            <w:r w:rsidRPr="00BA7197">
              <w:rPr>
                <w:spacing w:val="-4"/>
              </w:rPr>
              <w:softHyphen/>
              <w:t>fylla</w:t>
            </w:r>
            <w:r w:rsidRPr="00982D31">
              <w:t xml:space="preserve"> kapitalbas</w:t>
            </w:r>
            <w:r>
              <w:softHyphen/>
            </w:r>
            <w:r w:rsidRPr="00982D31">
              <w:t xml:space="preserve">kraven enligt </w:t>
            </w:r>
            <w:r w:rsidRPr="0056000F">
              <w:rPr>
                <w:i/>
                <w:spacing w:val="-4"/>
              </w:rPr>
              <w:t>arti</w:t>
            </w:r>
            <w:r w:rsidRPr="0056000F">
              <w:rPr>
                <w:i/>
                <w:spacing w:val="-4"/>
              </w:rPr>
              <w:softHyphen/>
              <w:t>kel</w:t>
            </w:r>
            <w:r w:rsidRPr="00A970E8">
              <w:rPr>
                <w:spacing w:val="-4"/>
              </w:rPr>
              <w:t> </w:t>
            </w:r>
            <w:r w:rsidRPr="00A970E8">
              <w:rPr>
                <w:i/>
                <w:spacing w:val="-4"/>
              </w:rPr>
              <w:t>11</w:t>
            </w:r>
            <w:r w:rsidRPr="00A970E8">
              <w:rPr>
                <w:spacing w:val="-4"/>
              </w:rPr>
              <w:t xml:space="preserve"> i </w:t>
            </w:r>
            <w:r w:rsidRPr="00A970E8">
              <w:rPr>
                <w:i/>
                <w:spacing w:val="-4"/>
              </w:rPr>
              <w:t>värdepap</w:t>
            </w:r>
            <w:r>
              <w:rPr>
                <w:i/>
                <w:spacing w:val="-4"/>
              </w:rPr>
              <w:softHyphen/>
            </w:r>
            <w:r w:rsidRPr="00A970E8">
              <w:rPr>
                <w:i/>
                <w:spacing w:val="-4"/>
              </w:rPr>
              <w:t>pers</w:t>
            </w:r>
            <w:r>
              <w:rPr>
                <w:i/>
                <w:spacing w:val="-4"/>
              </w:rPr>
              <w:softHyphen/>
            </w:r>
            <w:r w:rsidRPr="00A970E8">
              <w:rPr>
                <w:i/>
                <w:spacing w:val="-4"/>
              </w:rPr>
              <w:t>bolags</w:t>
            </w:r>
            <w:r w:rsidRPr="00A970E8">
              <w:rPr>
                <w:i/>
                <w:spacing w:val="-4"/>
              </w:rPr>
              <w:softHyphen/>
              <w:t>förord</w:t>
            </w:r>
            <w:r w:rsidRPr="00A970E8">
              <w:rPr>
                <w:i/>
                <w:spacing w:val="-4"/>
              </w:rPr>
              <w:softHyphen/>
              <w:t>ningen</w:t>
            </w:r>
            <w:r w:rsidRPr="00A970E8">
              <w:rPr>
                <w:spacing w:val="-4"/>
              </w:rPr>
              <w:t>, i strid med</w:t>
            </w:r>
            <w:r w:rsidRPr="0056000F">
              <w:rPr>
                <w:i/>
                <w:spacing w:val="-4"/>
              </w:rPr>
              <w:t xml:space="preserve"> arti</w:t>
            </w:r>
            <w:r w:rsidRPr="0056000F">
              <w:rPr>
                <w:i/>
                <w:spacing w:val="-4"/>
              </w:rPr>
              <w:softHyphen/>
              <w:t>kel </w:t>
            </w:r>
            <w:r w:rsidRPr="00A970E8">
              <w:rPr>
                <w:i/>
                <w:spacing w:val="-4"/>
              </w:rPr>
              <w:t>54.1</w:t>
            </w:r>
            <w:r>
              <w:rPr>
                <w:i/>
                <w:spacing w:val="-4"/>
              </w:rPr>
              <w:t> </w:t>
            </w:r>
            <w:r w:rsidRPr="00982D31">
              <w:rPr>
                <w:i/>
              </w:rPr>
              <w:t>b</w:t>
            </w:r>
            <w:r w:rsidRPr="00982D31">
              <w:t xml:space="preserve"> i den för</w:t>
            </w:r>
            <w:r>
              <w:softHyphen/>
            </w:r>
            <w:r w:rsidRPr="00982D31">
              <w:t>ordningen,</w:t>
            </w:r>
          </w:p>
        </w:tc>
      </w:tr>
      <w:tr w:rsidR="00224569" w14:paraId="246BCA37" w14:textId="77777777" w:rsidTr="00224569">
        <w:tc>
          <w:tcPr>
            <w:tcW w:w="2948" w:type="dxa"/>
            <w:shd w:val="clear" w:color="auto" w:fill="auto"/>
            <w:tcMar>
              <w:left w:w="0" w:type="dxa"/>
            </w:tcMar>
          </w:tcPr>
          <w:p w14:paraId="0C256194" w14:textId="77777777" w:rsidR="00224569" w:rsidRDefault="00B659D8" w:rsidP="00224569">
            <w:pPr>
              <w:pStyle w:val="Brdtextmedindrag"/>
            </w:pPr>
            <w:r>
              <w:t xml:space="preserve">14. låter bli att </w:t>
            </w:r>
            <w:r w:rsidRPr="00BB2DEA">
              <w:rPr>
                <w:i/>
              </w:rPr>
              <w:t>rapportera</w:t>
            </w:r>
            <w:r>
              <w:t xml:space="preserve"> eller lämnar ofullständig eller felaktig information </w:t>
            </w:r>
            <w:r w:rsidRPr="00BB2DEA">
              <w:rPr>
                <w:i/>
              </w:rPr>
              <w:t xml:space="preserve">till </w:t>
            </w:r>
            <w:r w:rsidRPr="001F006C">
              <w:rPr>
                <w:i/>
              </w:rPr>
              <w:t>Finansinspektio</w:t>
            </w:r>
            <w:r w:rsidRPr="001F006C">
              <w:rPr>
                <w:i/>
              </w:rPr>
              <w:softHyphen/>
              <w:t>nen</w:t>
            </w:r>
            <w:r w:rsidRPr="001F006C">
              <w:t xml:space="preserve"> </w:t>
            </w:r>
            <w:r w:rsidRPr="001F006C">
              <w:rPr>
                <w:i/>
                <w:iCs/>
              </w:rPr>
              <w:t>när det gäller data som avses i artikel </w:t>
            </w:r>
            <w:r>
              <w:rPr>
                <w:i/>
                <w:iCs/>
              </w:rPr>
              <w:t>430a</w:t>
            </w:r>
            <w:r w:rsidRPr="001F006C">
              <w:rPr>
                <w:i/>
                <w:iCs/>
              </w:rPr>
              <w:t xml:space="preserve"> i tillsynsförordningen</w:t>
            </w:r>
            <w:r w:rsidRPr="001F006C">
              <w:t>,</w:t>
            </w:r>
          </w:p>
        </w:tc>
        <w:tc>
          <w:tcPr>
            <w:tcW w:w="2949" w:type="dxa"/>
            <w:shd w:val="clear" w:color="auto" w:fill="auto"/>
            <w:tcMar>
              <w:right w:w="0" w:type="dxa"/>
            </w:tcMar>
          </w:tcPr>
          <w:p w14:paraId="111D1999" w14:textId="77777777" w:rsidR="00224569" w:rsidRPr="00982D31" w:rsidRDefault="00B659D8" w:rsidP="00224569">
            <w:pPr>
              <w:pStyle w:val="Brdtextmedindrag"/>
            </w:pPr>
            <w:r w:rsidRPr="00BB2DEA">
              <w:t>14.</w:t>
            </w:r>
            <w:r>
              <w:t> </w:t>
            </w:r>
            <w:r w:rsidRPr="00BB2DEA">
              <w:t xml:space="preserve">låter bli att </w:t>
            </w:r>
            <w:r w:rsidRPr="00BB2DEA">
              <w:rPr>
                <w:i/>
              </w:rPr>
              <w:t>lämna infor</w:t>
            </w:r>
            <w:r>
              <w:rPr>
                <w:i/>
              </w:rPr>
              <w:softHyphen/>
            </w:r>
            <w:r w:rsidRPr="00BB2DEA">
              <w:rPr>
                <w:i/>
              </w:rPr>
              <w:t xml:space="preserve">mation till Finansinspektionen </w:t>
            </w:r>
            <w:r w:rsidRPr="00BB2DEA">
              <w:t>eller lämnar ofullständig eller fel</w:t>
            </w:r>
            <w:r>
              <w:softHyphen/>
            </w:r>
            <w:r w:rsidRPr="00BB2DEA">
              <w:t>aktig informa</w:t>
            </w:r>
            <w:r>
              <w:softHyphen/>
            </w:r>
            <w:r w:rsidRPr="00BB2DEA">
              <w:t xml:space="preserve">tion </w:t>
            </w:r>
            <w:r w:rsidRPr="00BB2DEA">
              <w:rPr>
                <w:i/>
              </w:rPr>
              <w:t>om koncent</w:t>
            </w:r>
            <w:r>
              <w:rPr>
                <w:i/>
              </w:rPr>
              <w:softHyphen/>
            </w:r>
            <w:r w:rsidRPr="00BB2DEA">
              <w:rPr>
                <w:i/>
              </w:rPr>
              <w:t>ra</w:t>
            </w:r>
            <w:r>
              <w:rPr>
                <w:i/>
              </w:rPr>
              <w:softHyphen/>
            </w:r>
            <w:r w:rsidRPr="00BB2DEA">
              <w:rPr>
                <w:i/>
              </w:rPr>
              <w:t>tions</w:t>
            </w:r>
            <w:r>
              <w:rPr>
                <w:i/>
              </w:rPr>
              <w:softHyphen/>
            </w:r>
            <w:r w:rsidRPr="00BB2DEA">
              <w:rPr>
                <w:i/>
              </w:rPr>
              <w:t>risker</w:t>
            </w:r>
            <w:r w:rsidRPr="0025521D">
              <w:rPr>
                <w:iCs/>
              </w:rPr>
              <w:t>,</w:t>
            </w:r>
            <w:r>
              <w:rPr>
                <w:iCs/>
              </w:rPr>
              <w:t xml:space="preserve"> i strid med </w:t>
            </w:r>
            <w:r w:rsidRPr="0056000F">
              <w:rPr>
                <w:i/>
              </w:rPr>
              <w:t>artikel 54 i värdepappers</w:t>
            </w:r>
            <w:r w:rsidRPr="0056000F">
              <w:rPr>
                <w:i/>
              </w:rPr>
              <w:softHyphen/>
              <w:t>bolags</w:t>
            </w:r>
            <w:r w:rsidRPr="0056000F">
              <w:rPr>
                <w:i/>
              </w:rPr>
              <w:softHyphen/>
              <w:t>förordningen</w:t>
            </w:r>
            <w:r>
              <w:rPr>
                <w:iCs/>
              </w:rPr>
              <w:t>,</w:t>
            </w:r>
          </w:p>
        </w:tc>
      </w:tr>
      <w:tr w:rsidR="00224569" w14:paraId="6C10C86F" w14:textId="77777777" w:rsidTr="00224569">
        <w:tc>
          <w:tcPr>
            <w:tcW w:w="2948" w:type="dxa"/>
            <w:shd w:val="clear" w:color="auto" w:fill="auto"/>
            <w:tcMar>
              <w:left w:w="0" w:type="dxa"/>
            </w:tcMar>
          </w:tcPr>
          <w:p w14:paraId="56396C55" w14:textId="77777777" w:rsidR="00224569" w:rsidRDefault="00B659D8" w:rsidP="00224569">
            <w:pPr>
              <w:pStyle w:val="Brdtextmedindrag"/>
            </w:pPr>
            <w:r w:rsidRPr="0051692A">
              <w:rPr>
                <w:iCs/>
              </w:rPr>
              <w:t>15.</w:t>
            </w:r>
            <w:r>
              <w:rPr>
                <w:i/>
              </w:rPr>
              <w:t> </w:t>
            </w:r>
            <w:r w:rsidRPr="0009321D">
              <w:rPr>
                <w:i/>
              </w:rPr>
              <w:t>låter bli att lämna informa</w:t>
            </w:r>
            <w:r>
              <w:rPr>
                <w:i/>
              </w:rPr>
              <w:softHyphen/>
            </w:r>
            <w:r w:rsidRPr="0009321D">
              <w:rPr>
                <w:i/>
              </w:rPr>
              <w:t>tion till Finans</w:t>
            </w:r>
            <w:r>
              <w:rPr>
                <w:i/>
              </w:rPr>
              <w:softHyphen/>
            </w:r>
            <w:r w:rsidRPr="0009321D">
              <w:rPr>
                <w:i/>
              </w:rPr>
              <w:t>inspektionen eller lämnar ofullständig eller felaktig information om en stor exponer</w:t>
            </w:r>
            <w:r>
              <w:rPr>
                <w:i/>
              </w:rPr>
              <w:softHyphen/>
            </w:r>
            <w:r w:rsidRPr="0009321D">
              <w:rPr>
                <w:i/>
              </w:rPr>
              <w:t>ing i strid med artikel</w:t>
            </w:r>
            <w:r>
              <w:rPr>
                <w:i/>
              </w:rPr>
              <w:t> </w:t>
            </w:r>
            <w:r w:rsidRPr="0009321D">
              <w:rPr>
                <w:i/>
              </w:rPr>
              <w:t>394.1 i till</w:t>
            </w:r>
            <w:r>
              <w:rPr>
                <w:i/>
              </w:rPr>
              <w:softHyphen/>
            </w:r>
            <w:r w:rsidRPr="0009321D">
              <w:rPr>
                <w:i/>
              </w:rPr>
              <w:t>synsförordningen</w:t>
            </w:r>
            <w:r w:rsidRPr="00D660C9">
              <w:t>,</w:t>
            </w:r>
          </w:p>
        </w:tc>
        <w:tc>
          <w:tcPr>
            <w:tcW w:w="2949" w:type="dxa"/>
            <w:shd w:val="clear" w:color="auto" w:fill="auto"/>
            <w:tcMar>
              <w:right w:w="0" w:type="dxa"/>
            </w:tcMar>
          </w:tcPr>
          <w:p w14:paraId="73FDD63D" w14:textId="77777777" w:rsidR="00224569" w:rsidRDefault="00B659D8" w:rsidP="00224569">
            <w:pPr>
              <w:pStyle w:val="Brdtextmedindrag"/>
            </w:pPr>
            <w:bookmarkStart w:id="544" w:name="_Hlk61514586"/>
            <w:r w:rsidRPr="0035583F">
              <w:rPr>
                <w:spacing w:val="-4"/>
              </w:rPr>
              <w:t>15. </w:t>
            </w:r>
            <w:r>
              <w:rPr>
                <w:i/>
                <w:spacing w:val="-4"/>
              </w:rPr>
              <w:t xml:space="preserve">utsätter sig för </w:t>
            </w:r>
            <w:r w:rsidRPr="0035583F">
              <w:rPr>
                <w:i/>
                <w:spacing w:val="-4"/>
              </w:rPr>
              <w:t>en koncentra</w:t>
            </w:r>
            <w:r w:rsidRPr="0035583F">
              <w:rPr>
                <w:i/>
                <w:spacing w:val="-4"/>
              </w:rPr>
              <w:softHyphen/>
              <w:t>tions</w:t>
            </w:r>
            <w:r w:rsidRPr="0035583F">
              <w:rPr>
                <w:i/>
                <w:spacing w:val="-4"/>
              </w:rPr>
              <w:softHyphen/>
              <w:t>risk</w:t>
            </w:r>
            <w:r w:rsidRPr="00BB2DEA">
              <w:rPr>
                <w:i/>
              </w:rPr>
              <w:t xml:space="preserve"> som överstiger gränserna i artikel</w:t>
            </w:r>
            <w:r>
              <w:rPr>
                <w:i/>
              </w:rPr>
              <w:t> </w:t>
            </w:r>
            <w:r w:rsidRPr="00BB2DEA">
              <w:rPr>
                <w:i/>
              </w:rPr>
              <w:t>37 i värdepappersbolags</w:t>
            </w:r>
            <w:r>
              <w:rPr>
                <w:i/>
              </w:rPr>
              <w:softHyphen/>
            </w:r>
            <w:r w:rsidRPr="00BB2DEA">
              <w:rPr>
                <w:i/>
              </w:rPr>
              <w:t>förordningen</w:t>
            </w:r>
            <w:r>
              <w:t>,</w:t>
            </w:r>
            <w:bookmarkEnd w:id="544"/>
          </w:p>
        </w:tc>
      </w:tr>
      <w:tr w:rsidR="00224569" w14:paraId="0B263306" w14:textId="77777777" w:rsidTr="00224569">
        <w:tc>
          <w:tcPr>
            <w:tcW w:w="2948" w:type="dxa"/>
            <w:shd w:val="clear" w:color="auto" w:fill="auto"/>
            <w:tcMar>
              <w:left w:w="0" w:type="dxa"/>
            </w:tcMar>
          </w:tcPr>
          <w:p w14:paraId="5AE64847" w14:textId="77777777" w:rsidR="00224569" w:rsidRDefault="00B659D8" w:rsidP="00224569">
            <w:pPr>
              <w:pStyle w:val="Brdtextmedindrag"/>
            </w:pPr>
            <w:r>
              <w:t>16. </w:t>
            </w:r>
            <w:r w:rsidRPr="00D660C9">
              <w:rPr>
                <w:i/>
              </w:rPr>
              <w:t>låter bli att lämna infor</w:t>
            </w:r>
            <w:r>
              <w:rPr>
                <w:i/>
              </w:rPr>
              <w:softHyphen/>
            </w:r>
            <w:r w:rsidRPr="00D660C9">
              <w:rPr>
                <w:i/>
              </w:rPr>
              <w:t>m</w:t>
            </w:r>
            <w:r w:rsidRPr="005F219E">
              <w:rPr>
                <w:i/>
                <w:spacing w:val="-5"/>
              </w:rPr>
              <w:t>ation till Finansinspektionen eller</w:t>
            </w:r>
            <w:r w:rsidRPr="00D660C9">
              <w:rPr>
                <w:i/>
              </w:rPr>
              <w:t xml:space="preserve"> lämnar ofullständig eller fel</w:t>
            </w:r>
            <w:r>
              <w:rPr>
                <w:i/>
              </w:rPr>
              <w:softHyphen/>
            </w:r>
            <w:r w:rsidRPr="00D660C9">
              <w:rPr>
                <w:i/>
              </w:rPr>
              <w:t xml:space="preserve">aktig </w:t>
            </w:r>
            <w:r w:rsidRPr="00D660C9">
              <w:rPr>
                <w:i/>
              </w:rPr>
              <w:lastRenderedPageBreak/>
              <w:t>information om likviditet i strid med artikel</w:t>
            </w:r>
            <w:r>
              <w:rPr>
                <w:i/>
              </w:rPr>
              <w:t> </w:t>
            </w:r>
            <w:r w:rsidRPr="00D660C9">
              <w:rPr>
                <w:i/>
              </w:rPr>
              <w:t>415.1 och 415.2 i till</w:t>
            </w:r>
            <w:r>
              <w:rPr>
                <w:i/>
              </w:rPr>
              <w:softHyphen/>
            </w:r>
            <w:r w:rsidRPr="00D660C9">
              <w:rPr>
                <w:i/>
              </w:rPr>
              <w:t>synsförordningen</w:t>
            </w:r>
            <w:r>
              <w:t>,</w:t>
            </w:r>
          </w:p>
        </w:tc>
        <w:tc>
          <w:tcPr>
            <w:tcW w:w="2949" w:type="dxa"/>
            <w:shd w:val="clear" w:color="auto" w:fill="auto"/>
            <w:tcMar>
              <w:right w:w="0" w:type="dxa"/>
            </w:tcMar>
          </w:tcPr>
          <w:p w14:paraId="4F6FB2AB" w14:textId="77777777" w:rsidR="00224569" w:rsidRDefault="00B659D8" w:rsidP="00224569">
            <w:pPr>
              <w:pStyle w:val="Brdtextmedindrag"/>
            </w:pPr>
            <w:r w:rsidRPr="001F006C">
              <w:rPr>
                <w:spacing w:val="-4"/>
              </w:rPr>
              <w:lastRenderedPageBreak/>
              <w:t>16. </w:t>
            </w:r>
            <w:r w:rsidRPr="001F006C">
              <w:rPr>
                <w:i/>
                <w:spacing w:val="-4"/>
              </w:rPr>
              <w:t>vid upprepade tillfällen eller</w:t>
            </w:r>
            <w:r w:rsidRPr="00D660C9">
              <w:rPr>
                <w:i/>
              </w:rPr>
              <w:t xml:space="preserve"> systematiskt, i strid med </w:t>
            </w:r>
            <w:r w:rsidRPr="00A970E8">
              <w:rPr>
                <w:i/>
                <w:spacing w:val="-2"/>
              </w:rPr>
              <w:t>artikel 43 i värdepappersbolagsförordningen</w:t>
            </w:r>
            <w:r w:rsidRPr="00D660C9">
              <w:rPr>
                <w:i/>
              </w:rPr>
              <w:t xml:space="preserve">, </w:t>
            </w:r>
            <w:r>
              <w:rPr>
                <w:i/>
              </w:rPr>
              <w:lastRenderedPageBreak/>
              <w:t>låter bli</w:t>
            </w:r>
            <w:r w:rsidRPr="00D660C9">
              <w:rPr>
                <w:i/>
              </w:rPr>
              <w:t xml:space="preserve"> att hålla likvida till</w:t>
            </w:r>
            <w:r>
              <w:rPr>
                <w:i/>
              </w:rPr>
              <w:softHyphen/>
            </w:r>
            <w:r w:rsidRPr="00D660C9">
              <w:rPr>
                <w:i/>
              </w:rPr>
              <w:t>gångar</w:t>
            </w:r>
            <w:r>
              <w:t xml:space="preserve">, </w:t>
            </w:r>
            <w:r w:rsidRPr="00DF367E">
              <w:rPr>
                <w:i/>
                <w:iCs/>
              </w:rPr>
              <w:t>eller</w:t>
            </w:r>
            <w:r>
              <w:t xml:space="preserve"> </w:t>
            </w:r>
          </w:p>
        </w:tc>
      </w:tr>
      <w:tr w:rsidR="00224569" w14:paraId="1CB1182A" w14:textId="77777777" w:rsidTr="00224569">
        <w:tc>
          <w:tcPr>
            <w:tcW w:w="2948" w:type="dxa"/>
            <w:shd w:val="clear" w:color="auto" w:fill="auto"/>
            <w:tcMar>
              <w:left w:w="0" w:type="dxa"/>
            </w:tcMar>
          </w:tcPr>
          <w:p w14:paraId="53802C0B" w14:textId="77777777" w:rsidR="00224569" w:rsidRDefault="00B659D8" w:rsidP="00224569">
            <w:pPr>
              <w:pStyle w:val="Brdtextmedindrag"/>
            </w:pPr>
            <w:r>
              <w:lastRenderedPageBreak/>
              <w:t>17. låter bli att lämna upp</w:t>
            </w:r>
            <w:r>
              <w:softHyphen/>
              <w:t>g</w:t>
            </w:r>
            <w:r w:rsidRPr="00921AEC">
              <w:rPr>
                <w:spacing w:val="-4"/>
              </w:rPr>
              <w:t>ifter till Finans</w:t>
            </w:r>
            <w:r w:rsidRPr="00921AEC">
              <w:rPr>
                <w:spacing w:val="-4"/>
              </w:rPr>
              <w:softHyphen/>
              <w:t>inspektionen eller</w:t>
            </w:r>
            <w:r>
              <w:t xml:space="preserve"> lämnar ofullständig eller felaktig informa</w:t>
            </w:r>
            <w:r>
              <w:softHyphen/>
              <w:t xml:space="preserve">tion </w:t>
            </w:r>
            <w:r w:rsidRPr="00D660C9">
              <w:rPr>
                <w:i/>
              </w:rPr>
              <w:t>om sin brutto</w:t>
            </w:r>
            <w:r>
              <w:rPr>
                <w:i/>
              </w:rPr>
              <w:softHyphen/>
            </w:r>
            <w:r w:rsidRPr="00D660C9">
              <w:rPr>
                <w:i/>
              </w:rPr>
              <w:t>soli</w:t>
            </w:r>
            <w:r>
              <w:rPr>
                <w:i/>
              </w:rPr>
              <w:softHyphen/>
            </w:r>
            <w:r w:rsidRPr="00D660C9">
              <w:rPr>
                <w:i/>
              </w:rPr>
              <w:t>di</w:t>
            </w:r>
            <w:r>
              <w:rPr>
                <w:i/>
              </w:rPr>
              <w:softHyphen/>
            </w:r>
            <w:r w:rsidRPr="00D660C9">
              <w:rPr>
                <w:i/>
              </w:rPr>
              <w:t>tet i strid med artikel</w:t>
            </w:r>
            <w:r>
              <w:rPr>
                <w:i/>
              </w:rPr>
              <w:t> </w:t>
            </w:r>
            <w:r w:rsidRPr="00D660C9">
              <w:rPr>
                <w:i/>
              </w:rPr>
              <w:t>430.1</w:t>
            </w:r>
            <w:r>
              <w:rPr>
                <w:i/>
              </w:rPr>
              <w:t xml:space="preserve"> och 430.2</w:t>
            </w:r>
            <w:r w:rsidRPr="00D660C9">
              <w:rPr>
                <w:i/>
              </w:rPr>
              <w:t xml:space="preserve"> i till</w:t>
            </w:r>
            <w:r>
              <w:rPr>
                <w:i/>
              </w:rPr>
              <w:softHyphen/>
            </w:r>
            <w:r w:rsidRPr="00D660C9">
              <w:rPr>
                <w:i/>
              </w:rPr>
              <w:t>syns</w:t>
            </w:r>
            <w:r>
              <w:rPr>
                <w:i/>
              </w:rPr>
              <w:softHyphen/>
            </w:r>
            <w:r w:rsidRPr="00D660C9">
              <w:rPr>
                <w:i/>
              </w:rPr>
              <w:t>för</w:t>
            </w:r>
            <w:r>
              <w:rPr>
                <w:i/>
              </w:rPr>
              <w:softHyphen/>
            </w:r>
            <w:r w:rsidRPr="00D660C9">
              <w:rPr>
                <w:i/>
              </w:rPr>
              <w:t>ordningen</w:t>
            </w:r>
            <w:r w:rsidRPr="0072270E">
              <w:rPr>
                <w:i/>
              </w:rPr>
              <w:t>,</w:t>
            </w:r>
          </w:p>
        </w:tc>
        <w:tc>
          <w:tcPr>
            <w:tcW w:w="2949" w:type="dxa"/>
            <w:shd w:val="clear" w:color="auto" w:fill="auto"/>
            <w:tcMar>
              <w:right w:w="0" w:type="dxa"/>
            </w:tcMar>
          </w:tcPr>
          <w:p w14:paraId="77268B0B" w14:textId="77777777" w:rsidR="00224569" w:rsidRDefault="00B659D8" w:rsidP="00224569">
            <w:pPr>
              <w:pStyle w:val="Brdtextmedindrag"/>
            </w:pPr>
            <w:r>
              <w:t xml:space="preserve">17. låter bli att lämna </w:t>
            </w:r>
            <w:r w:rsidRPr="00516444">
              <w:rPr>
                <w:i/>
                <w:spacing w:val="-4"/>
              </w:rPr>
              <w:t>informa</w:t>
            </w:r>
            <w:r w:rsidRPr="00516444">
              <w:rPr>
                <w:i/>
                <w:spacing w:val="-4"/>
              </w:rPr>
              <w:softHyphen/>
              <w:t>tion</w:t>
            </w:r>
            <w:r>
              <w:rPr>
                <w:spacing w:val="-4"/>
              </w:rPr>
              <w:t xml:space="preserve"> </w:t>
            </w:r>
            <w:r w:rsidRPr="00921AEC">
              <w:rPr>
                <w:spacing w:val="-4"/>
              </w:rPr>
              <w:t>eller</w:t>
            </w:r>
            <w:r>
              <w:t xml:space="preserve"> lämnar ofullständig eller felaktig informa</w:t>
            </w:r>
            <w:r>
              <w:softHyphen/>
              <w:t>tion</w:t>
            </w:r>
            <w:r w:rsidRPr="007A036D">
              <w:rPr>
                <w:i/>
              </w:rPr>
              <w:t>,</w:t>
            </w:r>
            <w:r w:rsidRPr="00CA3954">
              <w:rPr>
                <w:i/>
                <w:iCs/>
              </w:rPr>
              <w:t xml:space="preserve"> i strid med bestämmelserna i del 6 i värde</w:t>
            </w:r>
            <w:r>
              <w:rPr>
                <w:i/>
                <w:iCs/>
              </w:rPr>
              <w:softHyphen/>
            </w:r>
            <w:r w:rsidRPr="00CA3954">
              <w:rPr>
                <w:i/>
                <w:iCs/>
              </w:rPr>
              <w:t>pap</w:t>
            </w:r>
            <w:r>
              <w:rPr>
                <w:i/>
                <w:iCs/>
              </w:rPr>
              <w:softHyphen/>
            </w:r>
            <w:r w:rsidRPr="00CA3954">
              <w:rPr>
                <w:i/>
                <w:iCs/>
              </w:rPr>
              <w:t>persbolags</w:t>
            </w:r>
            <w:r w:rsidRPr="00CA3954">
              <w:rPr>
                <w:i/>
                <w:iCs/>
              </w:rPr>
              <w:softHyphen/>
              <w:t>förordningen</w:t>
            </w:r>
            <w:r>
              <w:t xml:space="preserve">. </w:t>
            </w:r>
          </w:p>
        </w:tc>
      </w:tr>
      <w:tr w:rsidR="00224569" w14:paraId="0823B436" w14:textId="77777777" w:rsidTr="00224569">
        <w:tc>
          <w:tcPr>
            <w:tcW w:w="2948" w:type="dxa"/>
            <w:shd w:val="clear" w:color="auto" w:fill="auto"/>
            <w:tcMar>
              <w:left w:w="0" w:type="dxa"/>
            </w:tcMar>
          </w:tcPr>
          <w:p w14:paraId="50F8BDC7" w14:textId="77777777" w:rsidR="00224569" w:rsidRDefault="00B659D8" w:rsidP="00224569">
            <w:pPr>
              <w:pStyle w:val="Brdtextmedindrag"/>
            </w:pPr>
            <w:r w:rsidRPr="005F219E">
              <w:rPr>
                <w:i/>
                <w:spacing w:val="-4"/>
              </w:rPr>
              <w:t>18. vid upprepade tillfällen eller</w:t>
            </w:r>
            <w:r w:rsidRPr="00D660C9">
              <w:rPr>
                <w:i/>
              </w:rPr>
              <w:t xml:space="preserve"> systematiskt låter bli att hålla lik</w:t>
            </w:r>
            <w:r>
              <w:rPr>
                <w:i/>
              </w:rPr>
              <w:softHyphen/>
            </w:r>
            <w:r w:rsidRPr="00D660C9">
              <w:rPr>
                <w:i/>
              </w:rPr>
              <w:t>vida tillgångar i strid med</w:t>
            </w:r>
            <w:r>
              <w:rPr>
                <w:i/>
              </w:rPr>
              <w:t xml:space="preserve"> </w:t>
            </w:r>
            <w:r w:rsidRPr="00D660C9">
              <w:rPr>
                <w:i/>
              </w:rPr>
              <w:t>arti</w:t>
            </w:r>
            <w:r>
              <w:rPr>
                <w:i/>
              </w:rPr>
              <w:softHyphen/>
            </w:r>
            <w:r w:rsidRPr="00D660C9">
              <w:rPr>
                <w:i/>
              </w:rPr>
              <w:t>kel</w:t>
            </w:r>
            <w:r>
              <w:rPr>
                <w:i/>
              </w:rPr>
              <w:t> </w:t>
            </w:r>
            <w:r w:rsidRPr="00D660C9">
              <w:rPr>
                <w:i/>
              </w:rPr>
              <w:t>412 i tillsynsförordningen,</w:t>
            </w:r>
          </w:p>
        </w:tc>
        <w:tc>
          <w:tcPr>
            <w:tcW w:w="2949" w:type="dxa"/>
            <w:shd w:val="clear" w:color="auto" w:fill="auto"/>
            <w:tcMar>
              <w:right w:w="0" w:type="dxa"/>
            </w:tcMar>
          </w:tcPr>
          <w:p w14:paraId="71954FCF" w14:textId="77777777" w:rsidR="00224569" w:rsidRDefault="00224569" w:rsidP="00224569">
            <w:pPr>
              <w:pStyle w:val="Brdtextmedindrag"/>
            </w:pPr>
          </w:p>
        </w:tc>
      </w:tr>
      <w:tr w:rsidR="00224569" w14:paraId="6D6A2C25" w14:textId="77777777" w:rsidTr="00224569">
        <w:tc>
          <w:tcPr>
            <w:tcW w:w="2948" w:type="dxa"/>
            <w:shd w:val="clear" w:color="auto" w:fill="auto"/>
            <w:tcMar>
              <w:left w:w="0" w:type="dxa"/>
            </w:tcMar>
          </w:tcPr>
          <w:p w14:paraId="5CC52068" w14:textId="77777777" w:rsidR="00224569" w:rsidRDefault="00B659D8" w:rsidP="00224569">
            <w:pPr>
              <w:pStyle w:val="Brdtextmedindrag"/>
            </w:pPr>
            <w:r w:rsidRPr="00D660C9">
              <w:rPr>
                <w:i/>
              </w:rPr>
              <w:t>19.</w:t>
            </w:r>
            <w:r>
              <w:rPr>
                <w:i/>
              </w:rPr>
              <w:t> </w:t>
            </w:r>
            <w:r w:rsidRPr="00D660C9">
              <w:rPr>
                <w:i/>
              </w:rPr>
              <w:t>utsätter sig för en exponer</w:t>
            </w:r>
            <w:r>
              <w:rPr>
                <w:i/>
              </w:rPr>
              <w:softHyphen/>
            </w:r>
            <w:r w:rsidRPr="00D660C9">
              <w:rPr>
                <w:i/>
              </w:rPr>
              <w:t>ing som överskrider gränserna en</w:t>
            </w:r>
            <w:r>
              <w:rPr>
                <w:i/>
              </w:rPr>
              <w:softHyphen/>
            </w:r>
            <w:r w:rsidRPr="00D660C9">
              <w:rPr>
                <w:i/>
              </w:rPr>
              <w:t>ligt artikel</w:t>
            </w:r>
            <w:r>
              <w:rPr>
                <w:i/>
              </w:rPr>
              <w:t> </w:t>
            </w:r>
            <w:r w:rsidRPr="00D660C9">
              <w:rPr>
                <w:i/>
              </w:rPr>
              <w:t>395 i tillsynsförord</w:t>
            </w:r>
            <w:r>
              <w:rPr>
                <w:i/>
              </w:rPr>
              <w:softHyphen/>
            </w:r>
            <w:r w:rsidRPr="00D660C9">
              <w:rPr>
                <w:i/>
              </w:rPr>
              <w:t>ningen,</w:t>
            </w:r>
          </w:p>
        </w:tc>
        <w:tc>
          <w:tcPr>
            <w:tcW w:w="2949" w:type="dxa"/>
            <w:shd w:val="clear" w:color="auto" w:fill="auto"/>
            <w:tcMar>
              <w:right w:w="0" w:type="dxa"/>
            </w:tcMar>
          </w:tcPr>
          <w:p w14:paraId="117916BE" w14:textId="77777777" w:rsidR="00224569" w:rsidRDefault="00224569" w:rsidP="00224569">
            <w:pPr>
              <w:pStyle w:val="Brdtextmedindrag"/>
            </w:pPr>
          </w:p>
        </w:tc>
      </w:tr>
      <w:tr w:rsidR="00224569" w14:paraId="3A82F490" w14:textId="77777777" w:rsidTr="00224569">
        <w:tc>
          <w:tcPr>
            <w:tcW w:w="2948" w:type="dxa"/>
            <w:shd w:val="clear" w:color="auto" w:fill="auto"/>
            <w:tcMar>
              <w:left w:w="0" w:type="dxa"/>
            </w:tcMar>
          </w:tcPr>
          <w:p w14:paraId="1D2C7F54" w14:textId="77777777" w:rsidR="00224569" w:rsidRDefault="00B659D8" w:rsidP="00224569">
            <w:pPr>
              <w:pStyle w:val="Brdtextmedindrag"/>
            </w:pPr>
            <w:r w:rsidRPr="00592369">
              <w:rPr>
                <w:i/>
                <w:spacing w:val="-4"/>
              </w:rPr>
              <w:t>20. är exponerat för kreditrisken i</w:t>
            </w:r>
            <w:r w:rsidRPr="00D660C9">
              <w:rPr>
                <w:i/>
              </w:rPr>
              <w:t xml:space="preserve"> en värdepapperiseringsposition utan att uppfylla villkoren i </w:t>
            </w:r>
            <w:r w:rsidRPr="00592369">
              <w:rPr>
                <w:i/>
                <w:spacing w:val="-4"/>
              </w:rPr>
              <w:t>arti</w:t>
            </w:r>
            <w:r w:rsidRPr="00592369">
              <w:rPr>
                <w:i/>
                <w:spacing w:val="-4"/>
              </w:rPr>
              <w:softHyphen/>
              <w:t xml:space="preserve">kel 405 i tillsynsförordningen, </w:t>
            </w:r>
          </w:p>
        </w:tc>
        <w:tc>
          <w:tcPr>
            <w:tcW w:w="2949" w:type="dxa"/>
            <w:shd w:val="clear" w:color="auto" w:fill="auto"/>
            <w:tcMar>
              <w:right w:w="0" w:type="dxa"/>
            </w:tcMar>
          </w:tcPr>
          <w:p w14:paraId="4F1D84F8" w14:textId="77777777" w:rsidR="00224569" w:rsidRDefault="00224569" w:rsidP="00224569">
            <w:pPr>
              <w:pStyle w:val="Brdtextmedindrag"/>
            </w:pPr>
          </w:p>
        </w:tc>
      </w:tr>
      <w:tr w:rsidR="00224569" w14:paraId="4601B225" w14:textId="77777777" w:rsidTr="00224569">
        <w:tc>
          <w:tcPr>
            <w:tcW w:w="2948" w:type="dxa"/>
            <w:shd w:val="clear" w:color="auto" w:fill="auto"/>
            <w:tcMar>
              <w:left w:w="0" w:type="dxa"/>
            </w:tcMar>
          </w:tcPr>
          <w:p w14:paraId="4CED0351" w14:textId="77777777" w:rsidR="00224569" w:rsidRDefault="00B659D8" w:rsidP="00224569">
            <w:pPr>
              <w:pStyle w:val="Brdtextmedindrag"/>
            </w:pPr>
            <w:r w:rsidRPr="00D660C9">
              <w:rPr>
                <w:i/>
              </w:rPr>
              <w:t>21.</w:t>
            </w:r>
            <w:r>
              <w:rPr>
                <w:i/>
              </w:rPr>
              <w:t> </w:t>
            </w:r>
            <w:r w:rsidRPr="00D660C9">
              <w:rPr>
                <w:i/>
              </w:rPr>
              <w:t>låter bli att lämna infor</w:t>
            </w:r>
            <w:r>
              <w:rPr>
                <w:i/>
              </w:rPr>
              <w:softHyphen/>
            </w:r>
            <w:r w:rsidRPr="00D660C9">
              <w:rPr>
                <w:i/>
              </w:rPr>
              <w:t>ma</w:t>
            </w:r>
            <w:r>
              <w:rPr>
                <w:i/>
              </w:rPr>
              <w:softHyphen/>
            </w:r>
            <w:r w:rsidRPr="00D660C9">
              <w:rPr>
                <w:i/>
              </w:rPr>
              <w:t>tion eller lämnar ofullständig eller felaktig information i strid med någon av artiklarna</w:t>
            </w:r>
            <w:r>
              <w:rPr>
                <w:i/>
              </w:rPr>
              <w:t> </w:t>
            </w:r>
            <w:r w:rsidRPr="00D660C9">
              <w:rPr>
                <w:i/>
              </w:rPr>
              <w:t>431.1–431.3 och 451.1 i tillsynsförord</w:t>
            </w:r>
            <w:r>
              <w:rPr>
                <w:i/>
              </w:rPr>
              <w:softHyphen/>
            </w:r>
            <w:r w:rsidRPr="00D660C9">
              <w:rPr>
                <w:i/>
              </w:rPr>
              <w:t>ningen</w:t>
            </w:r>
            <w:r>
              <w:rPr>
                <w:i/>
              </w:rPr>
              <w:t>, eller</w:t>
            </w:r>
          </w:p>
        </w:tc>
        <w:tc>
          <w:tcPr>
            <w:tcW w:w="2949" w:type="dxa"/>
            <w:shd w:val="clear" w:color="auto" w:fill="auto"/>
            <w:tcMar>
              <w:right w:w="0" w:type="dxa"/>
            </w:tcMar>
          </w:tcPr>
          <w:p w14:paraId="3BA50D72" w14:textId="77777777" w:rsidR="00224569" w:rsidRDefault="00224569" w:rsidP="00224569">
            <w:pPr>
              <w:pStyle w:val="Brdtextmedindrag"/>
            </w:pPr>
          </w:p>
        </w:tc>
      </w:tr>
      <w:tr w:rsidR="00224569" w14:paraId="6C94A7A2" w14:textId="77777777" w:rsidTr="00224569">
        <w:tc>
          <w:tcPr>
            <w:tcW w:w="2948" w:type="dxa"/>
            <w:shd w:val="clear" w:color="auto" w:fill="auto"/>
            <w:tcMar>
              <w:left w:w="0" w:type="dxa"/>
            </w:tcMar>
          </w:tcPr>
          <w:p w14:paraId="4A1C0637" w14:textId="77777777" w:rsidR="00224569" w:rsidRPr="00B62A3C" w:rsidRDefault="00B659D8" w:rsidP="00224569">
            <w:pPr>
              <w:pStyle w:val="Brdtextmedindrag"/>
              <w:rPr>
                <w:i/>
              </w:rPr>
            </w:pPr>
            <w:r w:rsidRPr="00B62A3C">
              <w:rPr>
                <w:i/>
              </w:rPr>
              <w:t>22</w:t>
            </w:r>
            <w:r w:rsidRPr="006C1532">
              <w:rPr>
                <w:i/>
              </w:rPr>
              <w:t>.</w:t>
            </w:r>
            <w:r w:rsidRPr="00B62A3C">
              <w:rPr>
                <w:i/>
              </w:rPr>
              <w:t> </w:t>
            </w:r>
            <w:r w:rsidRPr="006C1532">
              <w:rPr>
                <w:i/>
              </w:rPr>
              <w:t>är ett moderföretag enligt artikel 4.1.15 i tillsynsförordningen och inte uppfyller kraven i del tre, fyra, sex eller sju i den förordning</w:t>
            </w:r>
            <w:r w:rsidRPr="006C1532">
              <w:rPr>
                <w:i/>
              </w:rPr>
              <w:softHyphen/>
              <w:t>en eller kraven i 2 kap. 1 eller 2 § lagen (2014:968) om särskild till</w:t>
            </w:r>
            <w:r w:rsidRPr="006C1532">
              <w:rPr>
                <w:i/>
              </w:rPr>
              <w:softHyphen/>
              <w:t>syn över kreditinstitut och värde</w:t>
            </w:r>
            <w:r w:rsidRPr="006C1532">
              <w:rPr>
                <w:i/>
              </w:rPr>
              <w:softHyphen/>
              <w:t>pappersbolag på gruppnivå eller undergruppsnivå.</w:t>
            </w:r>
          </w:p>
        </w:tc>
        <w:tc>
          <w:tcPr>
            <w:tcW w:w="2949" w:type="dxa"/>
            <w:shd w:val="clear" w:color="auto" w:fill="auto"/>
            <w:tcMar>
              <w:right w:w="0" w:type="dxa"/>
            </w:tcMar>
          </w:tcPr>
          <w:p w14:paraId="30273E7A" w14:textId="77777777" w:rsidR="00224569" w:rsidRDefault="00224569" w:rsidP="00224569">
            <w:pPr>
              <w:pStyle w:val="Brdtextmedindrag"/>
            </w:pPr>
          </w:p>
        </w:tc>
      </w:tr>
    </w:tbl>
    <w:p w14:paraId="1DEFDF79" w14:textId="77777777" w:rsidR="00224569" w:rsidRDefault="00B659D8" w:rsidP="00224569">
      <w:pPr>
        <w:pStyle w:val="Brdtextmedindrag"/>
      </w:pPr>
      <w:bookmarkStart w:id="545" w:name="_Hlk27558964"/>
      <w:bookmarkEnd w:id="543"/>
      <w:r>
        <w:t>Om en sådan person som avses i första stycket omfattas av tillstånds- eller underrättelseskyldighet enligt 24 kap. 1 eller 4 § för förvärv eller avyttring av aktier eller andelar i bolaget, ska första stycket 8 och 9 inte gälla för den personen i fråga om dessa aktier eller andelar.</w:t>
      </w:r>
    </w:p>
    <w:p w14:paraId="165CF4E9" w14:textId="77777777" w:rsidR="00224569" w:rsidRDefault="00B659D8" w:rsidP="00224569">
      <w:pPr>
        <w:pStyle w:val="Brdtextmedindrag"/>
      </w:pPr>
      <w:r>
        <w:t>Ett ingripande enligt första stycket får göras endast om bolagets överträdelse är allvarlig och personen i fråga uppsåtligen eller av grov oaktsamhet orsakat överträdelsen.</w:t>
      </w:r>
    </w:p>
    <w:p w14:paraId="072C3ADB" w14:textId="77777777" w:rsidR="00224569" w:rsidRDefault="00B659D8" w:rsidP="00224569">
      <w:pPr>
        <w:pStyle w:val="Brdtextmedindrag"/>
      </w:pPr>
      <w:r>
        <w:t>Ingripande görs genom</w:t>
      </w:r>
    </w:p>
    <w:p w14:paraId="46DA9D7A" w14:textId="77777777" w:rsidR="00224569" w:rsidRDefault="00B659D8" w:rsidP="00224569">
      <w:pPr>
        <w:pStyle w:val="Brdtextmedindrag"/>
      </w:pPr>
      <w:r w:rsidRPr="00054D8A">
        <w:t>1</w:t>
      </w:r>
      <w:r>
        <w:t>. beslut att personen i fråga under en viss tid, lägst tre och högst tio år, eller, för upprepade allvarliga överträdelser enligt första stycket 1, 2, 3, 8 eller 9, permanent inte får vara styrelseledamot eller verkställande direktör i ett värdepappersbolag, eller ersättare för någon av dem, eller</w:t>
      </w:r>
    </w:p>
    <w:p w14:paraId="4BD83AD2" w14:textId="77777777" w:rsidR="00224569" w:rsidRDefault="00B659D8" w:rsidP="00224569">
      <w:pPr>
        <w:pStyle w:val="Brdtextmedindrag"/>
      </w:pPr>
      <w:r w:rsidRPr="00054D8A">
        <w:t>2</w:t>
      </w:r>
      <w:r>
        <w:t>. beslut om sanktionsavgift.</w:t>
      </w:r>
    </w:p>
    <w:bookmarkEnd w:id="545"/>
    <w:p w14:paraId="41555A8A" w14:textId="77777777" w:rsidR="00224569" w:rsidRDefault="00224569" w:rsidP="00224569">
      <w:pPr>
        <w:pStyle w:val="Brdtextmedindrag"/>
      </w:pPr>
    </w:p>
    <w:p w14:paraId="027F2838" w14:textId="77777777" w:rsidR="00224569" w:rsidRDefault="00224569" w:rsidP="00224569">
      <w:pPr>
        <w:pStyle w:val="Brdtextmedindrag"/>
      </w:pPr>
    </w:p>
    <w:p w14:paraId="633695C7" w14:textId="77777777" w:rsidR="00224569" w:rsidRDefault="00B659D8" w:rsidP="00224569">
      <w:pPr>
        <w:pStyle w:val="Slutstreck"/>
      </w:pPr>
      <w:r w:rsidRPr="00660EEA">
        <w:t>                      </w:t>
      </w:r>
    </w:p>
    <w:p w14:paraId="401CDE4B" w14:textId="77777777" w:rsidR="00224569" w:rsidRDefault="00B659D8" w:rsidP="00224569">
      <w:pPr>
        <w:pStyle w:val="Brdtextmedindrag"/>
      </w:pPr>
      <w:r>
        <w:lastRenderedPageBreak/>
        <w:t>1. Denna lag träder i kraft den 26 juni 2021.</w:t>
      </w:r>
    </w:p>
    <w:p w14:paraId="7D41E040" w14:textId="77777777" w:rsidR="00224569" w:rsidRDefault="00B659D8" w:rsidP="00224569">
      <w:pPr>
        <w:pStyle w:val="Brdtextmedindrag"/>
      </w:pPr>
      <w:r>
        <w:t>2. Bestämmelsen i 8 kap. 1 a § tredje stycket gäller inte värdepappers</w:t>
      </w:r>
      <w:r>
        <w:softHyphen/>
        <w:t>bolag som vid ikraftträdandet uppfyller kriterierna för att vara ett litet och icke-sammanlänkat värdepappersbolag.</w:t>
      </w:r>
    </w:p>
    <w:p w14:paraId="15761031" w14:textId="33AABBDE" w:rsidR="00224569" w:rsidRDefault="00224569" w:rsidP="00224569">
      <w:pPr>
        <w:pStyle w:val="Brdtextmedindrag"/>
      </w:pPr>
    </w:p>
    <w:p w14:paraId="37F6009A" w14:textId="54FCB23B" w:rsidR="00224569" w:rsidRDefault="00224569" w:rsidP="00224569">
      <w:pPr>
        <w:pStyle w:val="Brdtextmedindrag"/>
      </w:pPr>
    </w:p>
    <w:p w14:paraId="0E312FDF" w14:textId="77777777" w:rsidR="00224569" w:rsidRDefault="00224569" w:rsidP="00224569">
      <w:pPr>
        <w:pStyle w:val="Brdtextmedindrag"/>
        <w:sectPr w:rsidR="00224569" w:rsidSect="00155500">
          <w:headerReference w:type="even" r:id="rId295"/>
          <w:headerReference w:type="default" r:id="rId296"/>
          <w:footerReference w:type="even" r:id="rId297"/>
          <w:footerReference w:type="default" r:id="rId298"/>
          <w:headerReference w:type="first" r:id="rId299"/>
          <w:footerReference w:type="first" r:id="rId300"/>
          <w:footnotePr>
            <w:numRestart w:val="eachSect"/>
          </w:footnotePr>
          <w:pgSz w:w="9356" w:h="13721" w:code="9"/>
          <w:pgMar w:top="794" w:right="2438" w:bottom="1191" w:left="1021" w:header="0" w:footer="709" w:gutter="0"/>
          <w:cols w:space="708"/>
          <w:docGrid w:linePitch="360"/>
        </w:sectPr>
      </w:pPr>
    </w:p>
    <w:p w14:paraId="5BEB43D1" w14:textId="77777777" w:rsidR="00224569" w:rsidRDefault="00B659D8" w:rsidP="00224569">
      <w:pPr>
        <w:pStyle w:val="Rubrik2utannumrering"/>
        <w:spacing w:before="0"/>
      </w:pPr>
      <w:bookmarkStart w:id="546" w:name="_Toc65160201"/>
      <w:r w:rsidRPr="009955FD">
        <w:lastRenderedPageBreak/>
        <w:t>Förslag till lag om ändring i lagen (2014:968) om särskild tillsyn över kreditinstitut och värdepappersbolag</w:t>
      </w:r>
      <w:bookmarkEnd w:id="546"/>
    </w:p>
    <w:p w14:paraId="6B9593FF" w14:textId="77777777" w:rsidR="00224569" w:rsidRDefault="00B659D8" w:rsidP="00224569">
      <w:pPr>
        <w:pStyle w:val="Brdtext"/>
      </w:pPr>
      <w:r>
        <w:t>Härigenom föreskrivs</w:t>
      </w:r>
      <w:r>
        <w:rPr>
          <w:rStyle w:val="Fotnotsreferens"/>
        </w:rPr>
        <w:footnoteReference w:id="169"/>
      </w:r>
      <w:r>
        <w:t xml:space="preserve"> i fråga om lagen (2014:968) om särskild till</w:t>
      </w:r>
      <w:r>
        <w:softHyphen/>
        <w:t>syn över kreditinstitut och värdepappersbolag</w:t>
      </w:r>
    </w:p>
    <w:p w14:paraId="645B8D21" w14:textId="77777777" w:rsidR="00224569" w:rsidRPr="000515DC" w:rsidRDefault="00B659D8" w:rsidP="00224569">
      <w:pPr>
        <w:pStyle w:val="Brdtextmedindrag"/>
      </w:pPr>
      <w:r w:rsidRPr="000515DC">
        <w:rPr>
          <w:i/>
        </w:rPr>
        <w:t>dels </w:t>
      </w:r>
      <w:r w:rsidRPr="000515DC">
        <w:t>att 1 kap. 1, 2, 4, 8 och 9 §§, 2 kap. 1, 1 c, 1 e, 1 f, 2 och 3 §§, 3 kap. 1, 3 och 4 §§, 4 kap. 1–</w:t>
      </w:r>
      <w:r>
        <w:t xml:space="preserve">3 och </w:t>
      </w:r>
      <w:r w:rsidRPr="000515DC">
        <w:t xml:space="preserve">5 §§, 5 kap. 1–6 §§, 6 kap. 1, 2, 4, 5 och </w:t>
      </w:r>
      <w:r>
        <w:br/>
      </w:r>
      <w:r w:rsidRPr="000515DC">
        <w:t>7–11 §§, 7 kap. 1–4 §§, 8 kap. 1, 2 och 4 §§, 9 kap. 1 §</w:t>
      </w:r>
      <w:r>
        <w:t>,</w:t>
      </w:r>
      <w:r w:rsidRPr="000515DC">
        <w:t xml:space="preserve"> 10 kap. 1 och 2 §§, rubrike</w:t>
      </w:r>
      <w:r>
        <w:t>r</w:t>
      </w:r>
      <w:r w:rsidRPr="000515DC">
        <w:t>n</w:t>
      </w:r>
      <w:r>
        <w:t>a</w:t>
      </w:r>
      <w:r w:rsidRPr="000515DC">
        <w:t xml:space="preserve"> till 2</w:t>
      </w:r>
      <w:r w:rsidRPr="00513B4A">
        <w:t xml:space="preserve">, </w:t>
      </w:r>
      <w:r w:rsidRPr="000515DC">
        <w:t>5</w:t>
      </w:r>
      <w:r w:rsidRPr="00513B4A">
        <w:t xml:space="preserve"> och 7 </w:t>
      </w:r>
      <w:r w:rsidRPr="000515DC">
        <w:t>kap. och rubrike</w:t>
      </w:r>
      <w:r>
        <w:t>r</w:t>
      </w:r>
      <w:r w:rsidRPr="000515DC">
        <w:t>n</w:t>
      </w:r>
      <w:r>
        <w:t>a</w:t>
      </w:r>
      <w:r w:rsidRPr="000515DC">
        <w:t xml:space="preserve"> närmast före </w:t>
      </w:r>
      <w:r>
        <w:t xml:space="preserve">2 kap. 1 § och </w:t>
      </w:r>
      <w:r w:rsidRPr="000515DC">
        <w:t>6 kap. 9 § ska ha följande lydelse,</w:t>
      </w:r>
    </w:p>
    <w:p w14:paraId="27420F9E" w14:textId="77777777" w:rsidR="00224569" w:rsidRDefault="00B659D8" w:rsidP="00224569">
      <w:pPr>
        <w:pStyle w:val="Brdtextmedindrag"/>
      </w:pPr>
      <w:r w:rsidRPr="000515DC">
        <w:rPr>
          <w:i/>
        </w:rPr>
        <w:t>dels </w:t>
      </w:r>
      <w:r w:rsidRPr="000515DC">
        <w:t>att det ska införas fem nya kapitel, 2 a, 3 a, 4 a, 5 a och 7 a kap.</w:t>
      </w:r>
      <w:r>
        <w:t>, och</w:t>
      </w:r>
      <w:r w:rsidRPr="000515DC">
        <w:t xml:space="preserve"> </w:t>
      </w:r>
      <w:r>
        <w:t>tre</w:t>
      </w:r>
      <w:r w:rsidRPr="000515DC">
        <w:t> nya paragrafer, 1 kap. 3 a </w:t>
      </w:r>
      <w:r>
        <w:t>och 3 b </w:t>
      </w:r>
      <w:r w:rsidRPr="000515DC">
        <w:t>§</w:t>
      </w:r>
      <w:r>
        <w:t>§</w:t>
      </w:r>
      <w:r w:rsidRPr="000515DC">
        <w:t xml:space="preserve"> och 10 kap. 1 a §, av följande lydelse.</w:t>
      </w:r>
    </w:p>
    <w:p w14:paraId="2C5DF811" w14:textId="77777777" w:rsidR="00224569" w:rsidRPr="0007315A"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5C24B0E9" w14:textId="77777777" w:rsidTr="00224569">
        <w:tc>
          <w:tcPr>
            <w:tcW w:w="2500" w:type="pct"/>
            <w:shd w:val="clear" w:color="auto" w:fill="auto"/>
            <w:tcMar>
              <w:left w:w="0" w:type="dxa"/>
            </w:tcMar>
          </w:tcPr>
          <w:p w14:paraId="2C026B96" w14:textId="77777777" w:rsidR="00224569" w:rsidRPr="0049408E" w:rsidRDefault="00B659D8" w:rsidP="00224569">
            <w:pPr>
              <w:pStyle w:val="Brdtext"/>
              <w:rPr>
                <w:i/>
              </w:rPr>
            </w:pPr>
            <w:r>
              <w:rPr>
                <w:i/>
              </w:rPr>
              <w:t>Nuvarande lydelse</w:t>
            </w:r>
          </w:p>
        </w:tc>
        <w:tc>
          <w:tcPr>
            <w:tcW w:w="2500" w:type="pct"/>
            <w:shd w:val="clear" w:color="auto" w:fill="auto"/>
            <w:tcMar>
              <w:right w:w="0" w:type="dxa"/>
            </w:tcMar>
          </w:tcPr>
          <w:p w14:paraId="73E610F0" w14:textId="77777777" w:rsidR="00224569" w:rsidRPr="0049408E" w:rsidRDefault="00B659D8" w:rsidP="00224569">
            <w:pPr>
              <w:pStyle w:val="Brdtext"/>
              <w:rPr>
                <w:i/>
              </w:rPr>
            </w:pPr>
            <w:r w:rsidRPr="0049408E">
              <w:rPr>
                <w:i/>
              </w:rPr>
              <w:t>Föreslagen lydelse</w:t>
            </w:r>
          </w:p>
        </w:tc>
      </w:tr>
    </w:tbl>
    <w:p w14:paraId="06A3BFE0" w14:textId="77777777" w:rsidR="00224569" w:rsidRDefault="00B659D8" w:rsidP="00224569">
      <w:pPr>
        <w:pStyle w:val="Brdtext"/>
        <w:spacing w:before="270"/>
        <w:jc w:val="center"/>
        <w:rPr>
          <w:b/>
        </w:rPr>
      </w:pPr>
      <w:r>
        <w:rPr>
          <w:b/>
        </w:rPr>
        <w:t>1 kap.</w:t>
      </w:r>
    </w:p>
    <w:p w14:paraId="5304B70F" w14:textId="77777777" w:rsidR="00224569" w:rsidRDefault="00B659D8" w:rsidP="00224569">
      <w:pPr>
        <w:pStyle w:val="Brdtext"/>
        <w:jc w:val="center"/>
      </w:pPr>
      <w:r>
        <w:t>1 §</w:t>
      </w:r>
      <w:r>
        <w:rPr>
          <w:rStyle w:val="Fotnotsreferens"/>
        </w:rPr>
        <w:footnoteReference w:id="170"/>
      </w:r>
    </w:p>
    <w:tbl>
      <w:tblPr>
        <w:tblW w:w="5000" w:type="pct"/>
        <w:tblLayout w:type="fixed"/>
        <w:tblLook w:val="0000" w:firstRow="0" w:lastRow="0" w:firstColumn="0" w:lastColumn="0" w:noHBand="0" w:noVBand="0"/>
      </w:tblPr>
      <w:tblGrid>
        <w:gridCol w:w="2948"/>
        <w:gridCol w:w="2949"/>
      </w:tblGrid>
      <w:tr w:rsidR="00224569" w14:paraId="7D327FD4" w14:textId="77777777" w:rsidTr="00224569">
        <w:tc>
          <w:tcPr>
            <w:tcW w:w="2500" w:type="pct"/>
            <w:shd w:val="clear" w:color="auto" w:fill="auto"/>
            <w:tcMar>
              <w:left w:w="0" w:type="dxa"/>
            </w:tcMar>
          </w:tcPr>
          <w:p w14:paraId="76EFAD9C" w14:textId="77777777" w:rsidR="00224569" w:rsidRDefault="00B659D8" w:rsidP="00224569">
            <w:pPr>
              <w:pStyle w:val="Brdtextmedindrag"/>
            </w:pPr>
            <w:r w:rsidRPr="005B1E2A">
              <w:t>I denna lag finns bestämmelser</w:t>
            </w:r>
            <w:r w:rsidRPr="00F65B0D">
              <w:t xml:space="preserve"> som kompletterar Europaparla</w:t>
            </w:r>
            <w:r w:rsidRPr="00F65B0D">
              <w:softHyphen/>
              <w:t xml:space="preserve">mentets och rådets förordning (EU) nr 575/2013 av den 26 juni </w:t>
            </w:r>
            <w:r w:rsidRPr="003F66EF">
              <w:t>2013 om tillsynskrav för kredit</w:t>
            </w:r>
            <w:r w:rsidRPr="003F66EF">
              <w:softHyphen/>
              <w:t xml:space="preserve">institut </w:t>
            </w:r>
            <w:r w:rsidRPr="003F66EF">
              <w:rPr>
                <w:i/>
                <w:iCs/>
              </w:rPr>
              <w:t>och värdepappersföretag</w:t>
            </w:r>
            <w:r w:rsidRPr="005B1E2A">
              <w:t xml:space="preserve"> </w:t>
            </w:r>
            <w:r w:rsidRPr="00F65B0D">
              <w:t>och om ändring av förordning (EU) nr 648/2012 (tillsynsför</w:t>
            </w:r>
            <w:r w:rsidRPr="00F65B0D">
              <w:softHyphen/>
              <w:t>ordningen).</w:t>
            </w:r>
          </w:p>
        </w:tc>
        <w:tc>
          <w:tcPr>
            <w:tcW w:w="2500" w:type="pct"/>
            <w:shd w:val="clear" w:color="auto" w:fill="auto"/>
            <w:tcMar>
              <w:right w:w="0" w:type="dxa"/>
            </w:tcMar>
          </w:tcPr>
          <w:p w14:paraId="63E440D7" w14:textId="77777777" w:rsidR="00224569" w:rsidRDefault="00B659D8" w:rsidP="00224569">
            <w:pPr>
              <w:pStyle w:val="Brdtextmedindrag"/>
            </w:pPr>
            <w:r w:rsidRPr="004D3F06">
              <w:rPr>
                <w:spacing w:val="-6"/>
              </w:rPr>
              <w:t>I denna lag finns bestämmelser</w:t>
            </w:r>
            <w:r>
              <w:t xml:space="preserve"> som kompletterar </w:t>
            </w:r>
          </w:p>
          <w:p w14:paraId="46986C05" w14:textId="77777777" w:rsidR="00224569" w:rsidRDefault="00B659D8" w:rsidP="00224569">
            <w:pPr>
              <w:pStyle w:val="Brdtextmedindrag"/>
              <w:rPr>
                <w:i/>
                <w:iCs/>
                <w:spacing w:val="-6"/>
              </w:rPr>
            </w:pPr>
            <w:r w:rsidRPr="005B1E2A">
              <w:rPr>
                <w:i/>
                <w:iCs/>
              </w:rPr>
              <w:t>–</w:t>
            </w:r>
            <w:r>
              <w:t> Europaparla</w:t>
            </w:r>
            <w:r>
              <w:softHyphen/>
              <w:t>mentets och rådets förordning (</w:t>
            </w:r>
            <w:r w:rsidRPr="001F006C">
              <w:t>EU) nr</w:t>
            </w:r>
            <w:r>
              <w:t> </w:t>
            </w:r>
            <w:r w:rsidRPr="001F006C">
              <w:t>575/2013 av den 26 juni 2013 om tillsynskrav för kredit</w:t>
            </w:r>
            <w:r w:rsidRPr="001F006C">
              <w:softHyphen/>
              <w:t>institut och om ändring av för</w:t>
            </w:r>
            <w:r w:rsidRPr="001F006C">
              <w:softHyphen/>
              <w:t>ordning (EU) nr</w:t>
            </w:r>
            <w:r>
              <w:t> </w:t>
            </w:r>
            <w:r w:rsidRPr="001F006C">
              <w:rPr>
                <w:spacing w:val="-4"/>
              </w:rPr>
              <w:t xml:space="preserve">648/2012 </w:t>
            </w:r>
            <w:r w:rsidRPr="001F006C">
              <w:rPr>
                <w:spacing w:val="-6"/>
              </w:rPr>
              <w:t>(till</w:t>
            </w:r>
            <w:r>
              <w:rPr>
                <w:spacing w:val="-6"/>
              </w:rPr>
              <w:softHyphen/>
            </w:r>
            <w:r w:rsidRPr="001F006C">
              <w:rPr>
                <w:spacing w:val="-6"/>
              </w:rPr>
              <w:t>synsförordningen)</w:t>
            </w:r>
            <w:r w:rsidRPr="005B1E2A">
              <w:rPr>
                <w:i/>
                <w:iCs/>
                <w:spacing w:val="-6"/>
              </w:rPr>
              <w:t>,</w:t>
            </w:r>
            <w:r w:rsidRPr="001F006C">
              <w:rPr>
                <w:spacing w:val="-6"/>
              </w:rPr>
              <w:t xml:space="preserve"> </w:t>
            </w:r>
            <w:bookmarkStart w:id="547" w:name="_Hlk27559519"/>
            <w:r w:rsidRPr="001F006C">
              <w:rPr>
                <w:i/>
                <w:iCs/>
                <w:spacing w:val="-6"/>
              </w:rPr>
              <w:t xml:space="preserve">och </w:t>
            </w:r>
          </w:p>
          <w:p w14:paraId="6074D594" w14:textId="77777777" w:rsidR="00224569" w:rsidRDefault="00B659D8" w:rsidP="00224569">
            <w:pPr>
              <w:pStyle w:val="Brdtextmedindrag"/>
            </w:pPr>
            <w:r w:rsidRPr="005B1E2A">
              <w:rPr>
                <w:i/>
                <w:iCs/>
              </w:rPr>
              <w:t>–</w:t>
            </w:r>
            <w:r>
              <w:t> </w:t>
            </w:r>
            <w:r w:rsidRPr="001F006C">
              <w:rPr>
                <w:i/>
                <w:iCs/>
                <w:spacing w:val="-6"/>
              </w:rPr>
              <w:t>Europa</w:t>
            </w:r>
            <w:r w:rsidRPr="001F006C">
              <w:rPr>
                <w:i/>
                <w:iCs/>
                <w:spacing w:val="-6"/>
              </w:rPr>
              <w:softHyphen/>
              <w:t>parlamentets</w:t>
            </w:r>
            <w:r w:rsidRPr="001F006C">
              <w:rPr>
                <w:i/>
                <w:iCs/>
                <w:spacing w:val="-2"/>
              </w:rPr>
              <w:t xml:space="preserve"> och </w:t>
            </w:r>
            <w:r w:rsidRPr="001F006C">
              <w:rPr>
                <w:i/>
                <w:iCs/>
                <w:spacing w:val="-5"/>
              </w:rPr>
              <w:t>rådets föror</w:t>
            </w:r>
            <w:r>
              <w:rPr>
                <w:i/>
                <w:iCs/>
                <w:spacing w:val="-5"/>
              </w:rPr>
              <w:t>d</w:t>
            </w:r>
            <w:r w:rsidRPr="001F006C">
              <w:rPr>
                <w:i/>
                <w:iCs/>
                <w:spacing w:val="-5"/>
              </w:rPr>
              <w:t>ning (EU) 2019/2033</w:t>
            </w:r>
            <w:r w:rsidRPr="001F006C">
              <w:rPr>
                <w:i/>
                <w:iCs/>
              </w:rPr>
              <w:t xml:space="preserve"> av den </w:t>
            </w:r>
            <w:r w:rsidRPr="005F219E">
              <w:rPr>
                <w:i/>
                <w:iCs/>
                <w:spacing w:val="-4"/>
              </w:rPr>
              <w:t>27 </w:t>
            </w:r>
            <w:r w:rsidRPr="008A7D67">
              <w:rPr>
                <w:i/>
                <w:iCs/>
                <w:spacing w:val="-4"/>
              </w:rPr>
              <w:t>november 2019 om tillsynskrav</w:t>
            </w:r>
            <w:r w:rsidRPr="008A7D67">
              <w:rPr>
                <w:i/>
                <w:iCs/>
              </w:rPr>
              <w:t xml:space="preserve"> för värdepappersföretag </w:t>
            </w:r>
            <w:r w:rsidRPr="008A7D67">
              <w:rPr>
                <w:i/>
                <w:iCs/>
                <w:spacing w:val="-4"/>
              </w:rPr>
              <w:t>och om ändring av förordningarna</w:t>
            </w:r>
            <w:r w:rsidRPr="008A7D67">
              <w:rPr>
                <w:i/>
                <w:iCs/>
              </w:rPr>
              <w:t xml:space="preserve"> (EU) </w:t>
            </w:r>
            <w:r w:rsidRPr="008A7D67">
              <w:rPr>
                <w:i/>
                <w:iCs/>
                <w:spacing w:val="-6"/>
              </w:rPr>
              <w:t>nr 1093/2010,</w:t>
            </w:r>
            <w:r w:rsidRPr="008A7D67">
              <w:rPr>
                <w:spacing w:val="-6"/>
              </w:rPr>
              <w:t xml:space="preserve"> </w:t>
            </w:r>
            <w:r w:rsidRPr="008A7D67">
              <w:rPr>
                <w:i/>
                <w:iCs/>
                <w:spacing w:val="-6"/>
              </w:rPr>
              <w:t>(EU) nr</w:t>
            </w:r>
            <w:bookmarkEnd w:id="547"/>
            <w:r w:rsidRPr="008A7D67">
              <w:rPr>
                <w:i/>
                <w:iCs/>
                <w:spacing w:val="-6"/>
              </w:rPr>
              <w:t> </w:t>
            </w:r>
            <w:r w:rsidRPr="00E9542D">
              <w:rPr>
                <w:i/>
                <w:spacing w:val="-6"/>
              </w:rPr>
              <w:t>575/2013</w:t>
            </w:r>
            <w:r w:rsidRPr="008A7D67">
              <w:rPr>
                <w:spacing w:val="-6"/>
              </w:rPr>
              <w:t>,</w:t>
            </w:r>
            <w:r w:rsidRPr="001F006C">
              <w:t xml:space="preserve"> </w:t>
            </w:r>
            <w:r w:rsidRPr="00E9542D">
              <w:rPr>
                <w:i/>
              </w:rPr>
              <w:t>(EU)</w:t>
            </w:r>
            <w:r w:rsidRPr="001F006C">
              <w:t xml:space="preserve"> </w:t>
            </w:r>
            <w:r w:rsidRPr="00E9542D">
              <w:rPr>
                <w:i/>
              </w:rPr>
              <w:t xml:space="preserve">nr 600/2014 och (EU) </w:t>
            </w:r>
            <w:r w:rsidRPr="00E9542D">
              <w:rPr>
                <w:i/>
                <w:spacing w:val="-4"/>
              </w:rPr>
              <w:t>nr 806/2014</w:t>
            </w:r>
            <w:r w:rsidRPr="008A7D67">
              <w:rPr>
                <w:spacing w:val="-6"/>
              </w:rPr>
              <w:t xml:space="preserve"> </w:t>
            </w:r>
            <w:r w:rsidRPr="008A7D67">
              <w:rPr>
                <w:i/>
                <w:iCs/>
                <w:spacing w:val="-6"/>
              </w:rPr>
              <w:t>(värdepappersbolags</w:t>
            </w:r>
            <w:r w:rsidRPr="008A7D67">
              <w:rPr>
                <w:i/>
                <w:iCs/>
                <w:spacing w:val="-6"/>
              </w:rPr>
              <w:softHyphen/>
              <w:t>förordningen</w:t>
            </w:r>
            <w:r w:rsidRPr="00A07285">
              <w:rPr>
                <w:i/>
                <w:iCs/>
              </w:rPr>
              <w:t>)</w:t>
            </w:r>
            <w:r w:rsidRPr="005B1E2A">
              <w:t>.</w:t>
            </w:r>
          </w:p>
        </w:tc>
      </w:tr>
      <w:tr w:rsidR="00224569" w14:paraId="6A0D653D" w14:textId="77777777" w:rsidTr="00224569">
        <w:tc>
          <w:tcPr>
            <w:tcW w:w="2500" w:type="pct"/>
            <w:shd w:val="clear" w:color="auto" w:fill="auto"/>
            <w:tcMar>
              <w:left w:w="0" w:type="dxa"/>
            </w:tcMar>
          </w:tcPr>
          <w:p w14:paraId="155EEBE4" w14:textId="77777777" w:rsidR="00224569" w:rsidRPr="005B1E2A" w:rsidRDefault="00224569" w:rsidP="00224569">
            <w:pPr>
              <w:pStyle w:val="Brdtextmedindrag"/>
            </w:pPr>
          </w:p>
        </w:tc>
        <w:tc>
          <w:tcPr>
            <w:tcW w:w="2500" w:type="pct"/>
            <w:shd w:val="clear" w:color="auto" w:fill="auto"/>
            <w:tcMar>
              <w:right w:w="0" w:type="dxa"/>
            </w:tcMar>
          </w:tcPr>
          <w:p w14:paraId="758C57AD" w14:textId="77777777" w:rsidR="00224569" w:rsidRPr="003A7273" w:rsidRDefault="00B659D8" w:rsidP="00224569">
            <w:pPr>
              <w:pStyle w:val="Brdtextmedindrag"/>
              <w:rPr>
                <w:i/>
                <w:iCs/>
                <w:spacing w:val="-6"/>
              </w:rPr>
            </w:pPr>
            <w:r w:rsidRPr="003A7273">
              <w:rPr>
                <w:i/>
                <w:iCs/>
                <w:spacing w:val="-6"/>
              </w:rPr>
              <w:t>Bestämmelserna i denna lag genomför delvis</w:t>
            </w:r>
          </w:p>
          <w:p w14:paraId="240C7D7D" w14:textId="77777777" w:rsidR="00224569" w:rsidRPr="003A7273" w:rsidRDefault="00B659D8" w:rsidP="00224569">
            <w:pPr>
              <w:pStyle w:val="Brdtextmedindrag"/>
              <w:rPr>
                <w:i/>
                <w:iCs/>
              </w:rPr>
            </w:pPr>
            <w:r w:rsidRPr="00B67FD2">
              <w:rPr>
                <w:i/>
                <w:iCs/>
              </w:rPr>
              <w:t>–</w:t>
            </w:r>
            <w:r w:rsidRPr="003A7273">
              <w:rPr>
                <w:i/>
                <w:iCs/>
              </w:rPr>
              <w:t> Europaparlamentets och rådets direktiv 2013/36/EU av den 26</w:t>
            </w:r>
            <w:r>
              <w:rPr>
                <w:i/>
                <w:iCs/>
              </w:rPr>
              <w:t> </w:t>
            </w:r>
            <w:r w:rsidRPr="003A7273">
              <w:rPr>
                <w:i/>
                <w:iCs/>
              </w:rPr>
              <w:t>juni 2013 om behörighet att utöva verksamhet i kreditinstitut och om tillsyn av kreditinstitut, om ändring av direktiv 2002/87/EG och om upp</w:t>
            </w:r>
            <w:r w:rsidRPr="003A7273">
              <w:rPr>
                <w:i/>
                <w:iCs/>
              </w:rPr>
              <w:softHyphen/>
              <w:t xml:space="preserve">hävande av </w:t>
            </w:r>
            <w:r w:rsidRPr="00B67FD2">
              <w:rPr>
                <w:i/>
                <w:iCs/>
              </w:rPr>
              <w:t>direktiven</w:t>
            </w:r>
            <w:r w:rsidRPr="003A7273">
              <w:rPr>
                <w:i/>
                <w:iCs/>
              </w:rPr>
              <w:t xml:space="preserve"> </w:t>
            </w:r>
            <w:r w:rsidRPr="003A7273">
              <w:rPr>
                <w:i/>
                <w:iCs/>
              </w:rPr>
              <w:lastRenderedPageBreak/>
              <w:t>2006/48/EG och 2006/49/EG</w:t>
            </w:r>
            <w:r>
              <w:rPr>
                <w:i/>
                <w:iCs/>
              </w:rPr>
              <w:t xml:space="preserve">, i lydelsen enligt </w:t>
            </w:r>
            <w:r w:rsidRPr="00051ACA">
              <w:rPr>
                <w:i/>
                <w:iCs/>
              </w:rPr>
              <w:t xml:space="preserve">Europaparlamentets och rådets direktiv (EU) 2019/2034   </w:t>
            </w:r>
            <w:r>
              <w:rPr>
                <w:i/>
                <w:iCs/>
              </w:rPr>
              <w:t xml:space="preserve">   </w:t>
            </w:r>
            <w:r w:rsidRPr="003A7273">
              <w:rPr>
                <w:i/>
                <w:iCs/>
              </w:rPr>
              <w:t xml:space="preserve"> (kapitaltäckningsdirektivet), och</w:t>
            </w:r>
          </w:p>
          <w:p w14:paraId="0E36DEC8" w14:textId="77777777" w:rsidR="00224569" w:rsidRPr="004D3F06" w:rsidRDefault="00B659D8" w:rsidP="00224569">
            <w:pPr>
              <w:pStyle w:val="Brdtextmedindrag"/>
              <w:rPr>
                <w:spacing w:val="-6"/>
              </w:rPr>
            </w:pPr>
            <w:r w:rsidRPr="00B67FD2">
              <w:rPr>
                <w:i/>
                <w:iCs/>
              </w:rPr>
              <w:t>–</w:t>
            </w:r>
            <w:r w:rsidRPr="003A7273">
              <w:rPr>
                <w:i/>
                <w:iCs/>
              </w:rPr>
              <w:t> </w:t>
            </w:r>
            <w:r w:rsidRPr="00B67FD2">
              <w:rPr>
                <w:i/>
                <w:iCs/>
              </w:rPr>
              <w:t>Europaparla</w:t>
            </w:r>
            <w:r w:rsidRPr="00B67FD2">
              <w:rPr>
                <w:i/>
                <w:iCs/>
              </w:rPr>
              <w:softHyphen/>
              <w:t>men</w:t>
            </w:r>
            <w:r w:rsidRPr="00B67FD2">
              <w:rPr>
                <w:i/>
                <w:iCs/>
              </w:rPr>
              <w:softHyphen/>
            </w:r>
            <w:r w:rsidRPr="003A7273">
              <w:rPr>
                <w:i/>
                <w:iCs/>
              </w:rPr>
              <w:t xml:space="preserve">tets och rådets direktiv (EU) 2019/2034 av den 27 november </w:t>
            </w:r>
            <w:r w:rsidRPr="00B67FD2">
              <w:rPr>
                <w:i/>
                <w:iCs/>
              </w:rPr>
              <w:t>2019 om tillsyn av värdepappers</w:t>
            </w:r>
            <w:r w:rsidRPr="003A7273">
              <w:rPr>
                <w:i/>
                <w:iCs/>
              </w:rPr>
              <w:softHyphen/>
              <w:t>företag och om änd</w:t>
            </w:r>
            <w:r w:rsidRPr="003A7273">
              <w:rPr>
                <w:i/>
                <w:iCs/>
              </w:rPr>
              <w:softHyphen/>
            </w:r>
            <w:r w:rsidRPr="00A25FD2">
              <w:rPr>
                <w:i/>
                <w:iCs/>
              </w:rPr>
              <w:t>ring av direk</w:t>
            </w:r>
            <w:r w:rsidRPr="00A25FD2">
              <w:rPr>
                <w:i/>
                <w:iCs/>
              </w:rPr>
              <w:softHyphen/>
              <w:t xml:space="preserve">tiven 2002/87/EG, </w:t>
            </w:r>
            <w:r w:rsidRPr="00C700C7">
              <w:rPr>
                <w:i/>
                <w:iCs/>
              </w:rPr>
              <w:t>2009/65/EG, 20</w:t>
            </w:r>
            <w:r w:rsidRPr="00C700C7">
              <w:rPr>
                <w:i/>
                <w:iCs/>
                <w:spacing w:val="-4"/>
              </w:rPr>
              <w:t>11/61/EU, 2013/36/EU, 2014/</w:t>
            </w:r>
            <w:r w:rsidRPr="00BC2ACB">
              <w:rPr>
                <w:i/>
                <w:iCs/>
              </w:rPr>
              <w:t>59/EU och 2014/</w:t>
            </w:r>
            <w:r w:rsidRPr="00BC2ACB">
              <w:rPr>
                <w:i/>
                <w:iCs/>
                <w:spacing w:val="-4"/>
              </w:rPr>
              <w:t>65/EU</w:t>
            </w:r>
            <w:r>
              <w:rPr>
                <w:i/>
                <w:iCs/>
                <w:spacing w:val="-4"/>
              </w:rPr>
              <w:t>, i den ursprungliga lydelsen</w:t>
            </w:r>
            <w:r w:rsidRPr="00BC2ACB">
              <w:rPr>
                <w:i/>
                <w:iCs/>
                <w:spacing w:val="-4"/>
              </w:rPr>
              <w:t xml:space="preserve"> (värdepappers</w:t>
            </w:r>
            <w:r>
              <w:rPr>
                <w:i/>
                <w:iCs/>
                <w:spacing w:val="-4"/>
              </w:rPr>
              <w:softHyphen/>
            </w:r>
            <w:r w:rsidRPr="00B67FD2">
              <w:rPr>
                <w:i/>
                <w:iCs/>
                <w:spacing w:val="-4"/>
              </w:rPr>
              <w:t>bolags</w:t>
            </w:r>
            <w:r>
              <w:rPr>
                <w:i/>
                <w:iCs/>
                <w:spacing w:val="-4"/>
              </w:rPr>
              <w:softHyphen/>
            </w:r>
            <w:r w:rsidRPr="00B67FD2">
              <w:rPr>
                <w:i/>
                <w:iCs/>
                <w:spacing w:val="-4"/>
              </w:rPr>
              <w:t>direktivet).</w:t>
            </w:r>
          </w:p>
        </w:tc>
      </w:tr>
      <w:tr w:rsidR="00224569" w14:paraId="66FA9B9F" w14:textId="77777777" w:rsidTr="00224569">
        <w:tc>
          <w:tcPr>
            <w:tcW w:w="2500" w:type="pct"/>
            <w:shd w:val="clear" w:color="auto" w:fill="auto"/>
            <w:tcMar>
              <w:left w:w="0" w:type="dxa"/>
            </w:tcMar>
          </w:tcPr>
          <w:p w14:paraId="1EF1B30C" w14:textId="77777777" w:rsidR="00224569" w:rsidRDefault="00224569" w:rsidP="00224569">
            <w:pPr>
              <w:pStyle w:val="Brdtextmedindrag"/>
            </w:pPr>
          </w:p>
        </w:tc>
        <w:tc>
          <w:tcPr>
            <w:tcW w:w="2500" w:type="pct"/>
            <w:shd w:val="clear" w:color="auto" w:fill="auto"/>
            <w:tcMar>
              <w:right w:w="0" w:type="dxa"/>
            </w:tcMar>
          </w:tcPr>
          <w:p w14:paraId="396E9DB0" w14:textId="77777777" w:rsidR="00224569" w:rsidRDefault="00B659D8" w:rsidP="00224569">
            <w:pPr>
              <w:pStyle w:val="Brdtextmedindrag"/>
              <w:rPr>
                <w:i/>
                <w:iCs/>
                <w:spacing w:val="-6"/>
              </w:rPr>
            </w:pPr>
            <w:r>
              <w:rPr>
                <w:i/>
                <w:iCs/>
                <w:spacing w:val="-6"/>
              </w:rPr>
              <w:t xml:space="preserve">Bestämmelser som kompletterar tillsynsförordningen och genomför kapitaltäckningsdirektivet finns i 2, 3, 4, 5 och 7 kap. </w:t>
            </w:r>
          </w:p>
          <w:p w14:paraId="63A449F8" w14:textId="77777777" w:rsidR="00224569" w:rsidRDefault="00B659D8" w:rsidP="00224569">
            <w:pPr>
              <w:pStyle w:val="Brdtextmedindrag"/>
              <w:rPr>
                <w:i/>
                <w:iCs/>
                <w:spacing w:val="-6"/>
              </w:rPr>
            </w:pPr>
            <w:r>
              <w:rPr>
                <w:i/>
                <w:iCs/>
                <w:spacing w:val="-6"/>
              </w:rPr>
              <w:t>Bestämmelser som kompletterar värdepappersbolagsförordningen och genomför värdepappersbolags</w:t>
            </w:r>
            <w:r>
              <w:rPr>
                <w:i/>
                <w:iCs/>
                <w:spacing w:val="-6"/>
              </w:rPr>
              <w:softHyphen/>
              <w:t>direk</w:t>
            </w:r>
            <w:r>
              <w:rPr>
                <w:i/>
                <w:iCs/>
                <w:spacing w:val="-6"/>
              </w:rPr>
              <w:softHyphen/>
              <w:t>tivet finns i 2 a, 3 a, 4 a, 5 a och 7 a kap.</w:t>
            </w:r>
          </w:p>
          <w:p w14:paraId="30B6918D" w14:textId="77777777" w:rsidR="00224569" w:rsidRPr="00B67FD2" w:rsidRDefault="00B659D8" w:rsidP="00224569">
            <w:pPr>
              <w:pStyle w:val="Brdtextmedindrag"/>
              <w:rPr>
                <w:i/>
                <w:iCs/>
                <w:spacing w:val="-6"/>
              </w:rPr>
            </w:pPr>
            <w:r>
              <w:rPr>
                <w:i/>
                <w:iCs/>
                <w:spacing w:val="-6"/>
              </w:rPr>
              <w:t>Gemensamma bestämmelser finns i övriga kapitel.</w:t>
            </w:r>
          </w:p>
        </w:tc>
      </w:tr>
    </w:tbl>
    <w:p w14:paraId="373114F4" w14:textId="77777777" w:rsidR="00224569" w:rsidRDefault="00B659D8" w:rsidP="00224569">
      <w:pPr>
        <w:pStyle w:val="Brdtext"/>
        <w:spacing w:before="270"/>
        <w:jc w:val="center"/>
      </w:pPr>
      <w:r>
        <w:t>2 §</w:t>
      </w:r>
      <w:r>
        <w:rPr>
          <w:rStyle w:val="Fotnotsreferens"/>
        </w:rPr>
        <w:footnoteReference w:id="171"/>
      </w:r>
    </w:p>
    <w:p w14:paraId="70FDA795" w14:textId="77777777" w:rsidR="00224569" w:rsidRDefault="00B659D8" w:rsidP="00224569">
      <w:pPr>
        <w:pStyle w:val="Brdtextmedindrag"/>
      </w:pPr>
      <w:r>
        <w:t xml:space="preserve">I denna lag betyder </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18CB65E4" w14:textId="77777777" w:rsidTr="00224569">
        <w:tc>
          <w:tcPr>
            <w:tcW w:w="2500" w:type="pct"/>
            <w:shd w:val="clear" w:color="auto" w:fill="auto"/>
            <w:tcMar>
              <w:left w:w="0" w:type="dxa"/>
            </w:tcMar>
          </w:tcPr>
          <w:p w14:paraId="4E130241" w14:textId="77777777" w:rsidR="00224569" w:rsidRDefault="00224569" w:rsidP="00224569">
            <w:pPr>
              <w:pStyle w:val="Brdtextmedindrag"/>
            </w:pPr>
          </w:p>
        </w:tc>
        <w:tc>
          <w:tcPr>
            <w:tcW w:w="2500" w:type="pct"/>
            <w:shd w:val="clear" w:color="auto" w:fill="auto"/>
            <w:tcMar>
              <w:right w:w="0" w:type="dxa"/>
            </w:tcMar>
          </w:tcPr>
          <w:p w14:paraId="4A4A4CA8" w14:textId="77777777" w:rsidR="00224569" w:rsidRPr="0021367A" w:rsidRDefault="00B659D8" w:rsidP="00224569">
            <w:pPr>
              <w:pStyle w:val="Brdtextmedindrag"/>
              <w:rPr>
                <w:i/>
                <w:iCs/>
              </w:rPr>
            </w:pPr>
            <w:r w:rsidRPr="0021367A">
              <w:rPr>
                <w:i/>
                <w:iCs/>
              </w:rPr>
              <w:t>1. </w:t>
            </w:r>
            <w:r w:rsidRPr="0060197C">
              <w:rPr>
                <w:i/>
                <w:iCs/>
                <w:u w:val="single"/>
              </w:rPr>
              <w:t>blandat</w:t>
            </w:r>
            <w:r w:rsidRPr="007E3A80">
              <w:rPr>
                <w:i/>
                <w:iCs/>
                <w:u w:val="single"/>
              </w:rPr>
              <w:t xml:space="preserve"> finansiellt moder</w:t>
            </w:r>
            <w:r w:rsidRPr="007E3A80">
              <w:rPr>
                <w:i/>
                <w:iCs/>
                <w:u w:val="single"/>
              </w:rPr>
              <w:softHyphen/>
              <w:t>holdingföretag inom EES</w:t>
            </w:r>
            <w:r w:rsidRPr="0021367A">
              <w:rPr>
                <w:i/>
                <w:iCs/>
              </w:rPr>
              <w:t xml:space="preserve">: </w:t>
            </w:r>
          </w:p>
          <w:p w14:paraId="1F6BA917" w14:textId="77777777" w:rsidR="00224569" w:rsidRPr="0021367A" w:rsidRDefault="00B659D8" w:rsidP="00224569">
            <w:pPr>
              <w:pStyle w:val="Brdtextmedindrag"/>
              <w:rPr>
                <w:i/>
                <w:iCs/>
              </w:rPr>
            </w:pPr>
            <w:r w:rsidRPr="0021367A">
              <w:rPr>
                <w:i/>
                <w:iCs/>
              </w:rPr>
              <w:t>a</w:t>
            </w:r>
            <w:r w:rsidRPr="0060197C">
              <w:rPr>
                <w:i/>
                <w:iCs/>
              </w:rPr>
              <w:t>)</w:t>
            </w:r>
            <w:r w:rsidRPr="0021367A">
              <w:rPr>
                <w:i/>
                <w:iCs/>
              </w:rPr>
              <w:t xml:space="preserve"> i 4 a kap., </w:t>
            </w:r>
            <w:r>
              <w:rPr>
                <w:i/>
                <w:iCs/>
              </w:rPr>
              <w:t xml:space="preserve">ett </w:t>
            </w:r>
            <w:r w:rsidRPr="0021367A">
              <w:rPr>
                <w:i/>
                <w:iCs/>
              </w:rPr>
              <w:t>företag som avses i artikel 4.1.58 i värde</w:t>
            </w:r>
            <w:r>
              <w:rPr>
                <w:i/>
                <w:iCs/>
              </w:rPr>
              <w:softHyphen/>
            </w:r>
            <w:r w:rsidRPr="0021367A">
              <w:rPr>
                <w:i/>
                <w:iCs/>
              </w:rPr>
              <w:t>pappers</w:t>
            </w:r>
            <w:r w:rsidRPr="0060197C">
              <w:rPr>
                <w:i/>
                <w:iCs/>
              </w:rPr>
              <w:softHyphen/>
            </w:r>
            <w:r w:rsidRPr="0021367A">
              <w:rPr>
                <w:i/>
                <w:iCs/>
              </w:rPr>
              <w:t>bolagsförordningen,</w:t>
            </w:r>
          </w:p>
          <w:p w14:paraId="0042ABF4" w14:textId="77777777" w:rsidR="00224569" w:rsidRDefault="00B659D8" w:rsidP="00224569">
            <w:pPr>
              <w:pStyle w:val="Brdtextmedindrag"/>
            </w:pPr>
            <w:r w:rsidRPr="0021367A">
              <w:rPr>
                <w:i/>
                <w:iCs/>
              </w:rPr>
              <w:t>b</w:t>
            </w:r>
            <w:r w:rsidRPr="0060197C">
              <w:rPr>
                <w:i/>
                <w:iCs/>
                <w:sz w:val="22"/>
                <w:szCs w:val="22"/>
              </w:rPr>
              <w:t>)</w:t>
            </w:r>
            <w:r w:rsidRPr="0021367A">
              <w:rPr>
                <w:i/>
                <w:iCs/>
              </w:rPr>
              <w:t xml:space="preserve"> i övrigt, </w:t>
            </w:r>
            <w:r>
              <w:rPr>
                <w:i/>
                <w:iCs/>
              </w:rPr>
              <w:t xml:space="preserve">ett </w:t>
            </w:r>
            <w:r w:rsidRPr="0021367A">
              <w:rPr>
                <w:i/>
                <w:iCs/>
              </w:rPr>
              <w:t xml:space="preserve">företag som avses i artikel 4.1.33 i </w:t>
            </w:r>
            <w:r w:rsidRPr="0021367A">
              <w:rPr>
                <w:i/>
                <w:iCs/>
                <w:spacing w:val="-4"/>
              </w:rPr>
              <w:t>tillsynsförord</w:t>
            </w:r>
            <w:r w:rsidRPr="0021367A">
              <w:rPr>
                <w:i/>
                <w:iCs/>
                <w:spacing w:val="-4"/>
              </w:rPr>
              <w:softHyphen/>
              <w:t>ningen,</w:t>
            </w:r>
          </w:p>
        </w:tc>
      </w:tr>
      <w:tr w:rsidR="00224569" w14:paraId="3D2714BA" w14:textId="77777777" w:rsidTr="00224569">
        <w:tc>
          <w:tcPr>
            <w:tcW w:w="2500" w:type="pct"/>
            <w:shd w:val="clear" w:color="auto" w:fill="auto"/>
            <w:tcMar>
              <w:left w:w="0" w:type="dxa"/>
            </w:tcMar>
          </w:tcPr>
          <w:p w14:paraId="4E10A2C9" w14:textId="77777777" w:rsidR="00224569" w:rsidRDefault="00224569" w:rsidP="00224569">
            <w:pPr>
              <w:pStyle w:val="Brdtextmedindrag"/>
            </w:pPr>
          </w:p>
        </w:tc>
        <w:tc>
          <w:tcPr>
            <w:tcW w:w="2500" w:type="pct"/>
            <w:shd w:val="clear" w:color="auto" w:fill="auto"/>
            <w:tcMar>
              <w:right w:w="0" w:type="dxa"/>
            </w:tcMar>
          </w:tcPr>
          <w:p w14:paraId="6F41E1BF" w14:textId="77777777" w:rsidR="00224569" w:rsidRPr="0021367A" w:rsidRDefault="00B659D8" w:rsidP="00224569">
            <w:pPr>
              <w:pStyle w:val="Brdtextmedindrag"/>
              <w:rPr>
                <w:i/>
                <w:iCs/>
              </w:rPr>
            </w:pPr>
            <w:r>
              <w:rPr>
                <w:i/>
                <w:iCs/>
              </w:rPr>
              <w:t>2</w:t>
            </w:r>
            <w:r w:rsidRPr="0021367A">
              <w:rPr>
                <w:i/>
                <w:iCs/>
              </w:rPr>
              <w:t>. </w:t>
            </w:r>
            <w:r w:rsidRPr="0021367A">
              <w:rPr>
                <w:i/>
                <w:iCs/>
                <w:u w:val="single"/>
              </w:rPr>
              <w:t>dotterföretag</w:t>
            </w:r>
            <w:r w:rsidRPr="0021367A">
              <w:rPr>
                <w:i/>
                <w:iCs/>
              </w:rPr>
              <w:t xml:space="preserve">: </w:t>
            </w:r>
          </w:p>
          <w:p w14:paraId="4D7E61E9" w14:textId="77777777" w:rsidR="00224569" w:rsidRPr="0021367A" w:rsidRDefault="00B659D8" w:rsidP="00224569">
            <w:pPr>
              <w:pStyle w:val="Brdtextmedindrag"/>
              <w:rPr>
                <w:i/>
                <w:iCs/>
              </w:rPr>
            </w:pPr>
            <w:r w:rsidRPr="0021367A">
              <w:rPr>
                <w:i/>
                <w:iCs/>
              </w:rPr>
              <w:t>a</w:t>
            </w:r>
            <w:r>
              <w:rPr>
                <w:i/>
                <w:iCs/>
              </w:rPr>
              <w:t>)</w:t>
            </w:r>
            <w:r w:rsidRPr="0021367A">
              <w:rPr>
                <w:i/>
                <w:iCs/>
              </w:rPr>
              <w:t xml:space="preserve"> i 3 a och 4 a kap., </w:t>
            </w:r>
            <w:r>
              <w:rPr>
                <w:i/>
                <w:iCs/>
              </w:rPr>
              <w:t xml:space="preserve">ett </w:t>
            </w:r>
            <w:r w:rsidRPr="0021367A">
              <w:rPr>
                <w:i/>
                <w:iCs/>
              </w:rPr>
              <w:t>före</w:t>
            </w:r>
            <w:r w:rsidRPr="0021367A">
              <w:rPr>
                <w:i/>
                <w:iCs/>
              </w:rPr>
              <w:softHyphen/>
              <w:t>tag som avses i artikel 4.1.51 i värde</w:t>
            </w:r>
            <w:r>
              <w:rPr>
                <w:i/>
                <w:iCs/>
              </w:rPr>
              <w:softHyphen/>
            </w:r>
            <w:r w:rsidRPr="0021367A">
              <w:rPr>
                <w:i/>
                <w:iCs/>
              </w:rPr>
              <w:t>pappersbolagsförordningen,</w:t>
            </w:r>
          </w:p>
          <w:p w14:paraId="047EF580" w14:textId="77777777" w:rsidR="00224569" w:rsidRPr="0021367A" w:rsidRDefault="00B659D8" w:rsidP="00224569">
            <w:pPr>
              <w:pStyle w:val="Brdtextmedindrag"/>
              <w:rPr>
                <w:rFonts w:ascii="Arial" w:hAnsi="Arial" w:cs="Arial"/>
                <w:i/>
                <w:iCs/>
              </w:rPr>
            </w:pPr>
            <w:r w:rsidRPr="0021367A">
              <w:rPr>
                <w:i/>
                <w:iCs/>
              </w:rPr>
              <w:t>b</w:t>
            </w:r>
            <w:r>
              <w:rPr>
                <w:i/>
                <w:iCs/>
              </w:rPr>
              <w:t>)</w:t>
            </w:r>
            <w:r w:rsidRPr="0021367A">
              <w:rPr>
                <w:i/>
                <w:iCs/>
              </w:rPr>
              <w:t> i 6 kap. 1 §, i fråga om värde</w:t>
            </w:r>
            <w:r w:rsidRPr="0021367A">
              <w:rPr>
                <w:i/>
                <w:iCs/>
              </w:rPr>
              <w:softHyphen/>
              <w:t>pappersföretagskoncerner som av</w:t>
            </w:r>
            <w:r w:rsidRPr="0021367A">
              <w:rPr>
                <w:i/>
                <w:iCs/>
              </w:rPr>
              <w:softHyphen/>
              <w:t>ses i artikel 7 eller 8 i värde</w:t>
            </w:r>
            <w:r w:rsidRPr="0021367A">
              <w:rPr>
                <w:i/>
                <w:iCs/>
              </w:rPr>
              <w:softHyphen/>
              <w:t>pappers</w:t>
            </w:r>
            <w:r w:rsidRPr="0021367A">
              <w:rPr>
                <w:i/>
                <w:iCs/>
              </w:rPr>
              <w:softHyphen/>
              <w:t xml:space="preserve">bolagsförordningen, </w:t>
            </w:r>
            <w:r>
              <w:rPr>
                <w:i/>
                <w:iCs/>
              </w:rPr>
              <w:t>ett</w:t>
            </w:r>
            <w:r w:rsidRPr="0021367A">
              <w:rPr>
                <w:i/>
                <w:iCs/>
              </w:rPr>
              <w:t xml:space="preserve"> före</w:t>
            </w:r>
            <w:r>
              <w:rPr>
                <w:i/>
                <w:iCs/>
              </w:rPr>
              <w:softHyphen/>
            </w:r>
            <w:r w:rsidRPr="0021367A">
              <w:rPr>
                <w:i/>
                <w:iCs/>
              </w:rPr>
              <w:t xml:space="preserve">tag som avses i </w:t>
            </w:r>
            <w:r>
              <w:rPr>
                <w:i/>
                <w:iCs/>
              </w:rPr>
              <w:t>a</w:t>
            </w:r>
            <w:r w:rsidRPr="0021367A">
              <w:rPr>
                <w:i/>
                <w:iCs/>
              </w:rPr>
              <w:t>,</w:t>
            </w:r>
          </w:p>
          <w:p w14:paraId="159CD86A" w14:textId="77777777" w:rsidR="00224569" w:rsidRDefault="00B659D8" w:rsidP="00224569">
            <w:pPr>
              <w:pStyle w:val="Brdtextmedindrag"/>
            </w:pPr>
            <w:r w:rsidRPr="0021367A">
              <w:rPr>
                <w:i/>
                <w:iCs/>
              </w:rPr>
              <w:t>c</w:t>
            </w:r>
            <w:r>
              <w:rPr>
                <w:i/>
                <w:iCs/>
              </w:rPr>
              <w:t>)</w:t>
            </w:r>
            <w:r w:rsidRPr="0021367A">
              <w:rPr>
                <w:i/>
                <w:iCs/>
              </w:rPr>
              <w:t xml:space="preserve"> i övrigt, </w:t>
            </w:r>
            <w:r>
              <w:rPr>
                <w:i/>
                <w:iCs/>
              </w:rPr>
              <w:t>ett</w:t>
            </w:r>
            <w:r w:rsidRPr="0021367A">
              <w:rPr>
                <w:i/>
                <w:iCs/>
              </w:rPr>
              <w:t xml:space="preserve"> företag som av</w:t>
            </w:r>
            <w:r w:rsidRPr="0021367A">
              <w:rPr>
                <w:i/>
                <w:iCs/>
              </w:rPr>
              <w:softHyphen/>
              <w:t>ses i artikel 4.1.16 i till</w:t>
            </w:r>
            <w:r w:rsidRPr="0021367A">
              <w:rPr>
                <w:i/>
                <w:iCs/>
              </w:rPr>
              <w:softHyphen/>
              <w:t>syns</w:t>
            </w:r>
            <w:r w:rsidRPr="0021367A">
              <w:rPr>
                <w:i/>
                <w:iCs/>
              </w:rPr>
              <w:softHyphen/>
              <w:t>förord</w:t>
            </w:r>
            <w:r w:rsidRPr="0021367A">
              <w:rPr>
                <w:i/>
                <w:iCs/>
              </w:rPr>
              <w:softHyphen/>
              <w:t>ningen,</w:t>
            </w:r>
          </w:p>
        </w:tc>
      </w:tr>
      <w:tr w:rsidR="00224569" w14:paraId="0A6593C6" w14:textId="77777777" w:rsidTr="00224569">
        <w:tc>
          <w:tcPr>
            <w:tcW w:w="2500" w:type="pct"/>
            <w:shd w:val="clear" w:color="auto" w:fill="auto"/>
            <w:tcMar>
              <w:left w:w="0" w:type="dxa"/>
            </w:tcMar>
          </w:tcPr>
          <w:p w14:paraId="1F530295" w14:textId="77777777" w:rsidR="00224569" w:rsidRPr="0097733F" w:rsidRDefault="00B659D8" w:rsidP="00224569">
            <w:pPr>
              <w:pStyle w:val="Brdtextmedindrag"/>
            </w:pPr>
            <w:r w:rsidRPr="0021367A">
              <w:rPr>
                <w:i/>
                <w:iCs/>
              </w:rPr>
              <w:lastRenderedPageBreak/>
              <w:t>1</w:t>
            </w:r>
            <w:r>
              <w:t>. </w:t>
            </w:r>
            <w:r w:rsidRPr="00516444">
              <w:rPr>
                <w:i/>
                <w:u w:val="single"/>
              </w:rPr>
              <w:t>EES</w:t>
            </w:r>
            <w:r w:rsidRPr="00CB089E">
              <w:t>:</w:t>
            </w:r>
            <w:r>
              <w:t xml:space="preserve"> Europeiska ekonomiska samarbetsområdet,</w:t>
            </w:r>
          </w:p>
        </w:tc>
        <w:tc>
          <w:tcPr>
            <w:tcW w:w="2500" w:type="pct"/>
            <w:shd w:val="clear" w:color="auto" w:fill="auto"/>
            <w:tcMar>
              <w:right w:w="0" w:type="dxa"/>
            </w:tcMar>
          </w:tcPr>
          <w:p w14:paraId="4E96CDE4" w14:textId="77777777" w:rsidR="00224569" w:rsidRPr="004162CF" w:rsidRDefault="00B659D8" w:rsidP="00224569">
            <w:pPr>
              <w:pStyle w:val="Brdtextmedindrag"/>
            </w:pPr>
            <w:r>
              <w:rPr>
                <w:i/>
                <w:iCs/>
              </w:rPr>
              <w:t>3</w:t>
            </w:r>
            <w:r>
              <w:t>. </w:t>
            </w:r>
            <w:r w:rsidRPr="00516444">
              <w:rPr>
                <w:i/>
                <w:u w:val="single"/>
              </w:rPr>
              <w:t>EES</w:t>
            </w:r>
            <w:r w:rsidRPr="00CB089E">
              <w:t>:</w:t>
            </w:r>
            <w:r>
              <w:t xml:space="preserve"> Europeiska ekonomiska samarbetsområdet,</w:t>
            </w:r>
          </w:p>
        </w:tc>
      </w:tr>
      <w:tr w:rsidR="00224569" w14:paraId="48ABF9B7" w14:textId="77777777" w:rsidTr="00224569">
        <w:tc>
          <w:tcPr>
            <w:tcW w:w="2500" w:type="pct"/>
            <w:shd w:val="clear" w:color="auto" w:fill="auto"/>
            <w:tcMar>
              <w:left w:w="0" w:type="dxa"/>
            </w:tcMar>
          </w:tcPr>
          <w:p w14:paraId="75E2D4A4" w14:textId="77777777" w:rsidR="00224569" w:rsidRPr="0021367A" w:rsidRDefault="00224569" w:rsidP="00224569">
            <w:pPr>
              <w:pStyle w:val="Brdtextmedindrag"/>
              <w:rPr>
                <w:i/>
                <w:iCs/>
              </w:rPr>
            </w:pPr>
          </w:p>
        </w:tc>
        <w:tc>
          <w:tcPr>
            <w:tcW w:w="2500" w:type="pct"/>
            <w:shd w:val="clear" w:color="auto" w:fill="auto"/>
            <w:tcMar>
              <w:right w:w="0" w:type="dxa"/>
            </w:tcMar>
          </w:tcPr>
          <w:p w14:paraId="1A047CE2" w14:textId="77777777" w:rsidR="00224569" w:rsidRPr="003B69AF" w:rsidRDefault="00B659D8" w:rsidP="00224569">
            <w:pPr>
              <w:pStyle w:val="Brdtextmedindrag"/>
              <w:rPr>
                <w:i/>
              </w:rPr>
            </w:pPr>
            <w:r>
              <w:rPr>
                <w:i/>
                <w:iCs/>
              </w:rPr>
              <w:t>4. </w:t>
            </w:r>
            <w:r w:rsidRPr="00516444">
              <w:rPr>
                <w:i/>
                <w:u w:val="single"/>
              </w:rPr>
              <w:t>holdingföretag med blandad verksamhet</w:t>
            </w:r>
            <w:r w:rsidRPr="003B69AF">
              <w:rPr>
                <w:i/>
              </w:rPr>
              <w:t xml:space="preserve">: </w:t>
            </w:r>
          </w:p>
          <w:p w14:paraId="3937B3C2" w14:textId="77777777" w:rsidR="00224569" w:rsidRPr="003B69AF" w:rsidRDefault="00B659D8" w:rsidP="00224569">
            <w:pPr>
              <w:pStyle w:val="Brdtextmedindrag"/>
              <w:rPr>
                <w:rFonts w:ascii="Arial" w:hAnsi="Arial" w:cs="Arial"/>
                <w:i/>
              </w:rPr>
            </w:pPr>
            <w:r w:rsidRPr="003B69AF">
              <w:rPr>
                <w:i/>
              </w:rPr>
              <w:t>a) i 6 kap. 1 och 8 §§ och 8 kap. 2 och 4 §§, i fråga om värde</w:t>
            </w:r>
            <w:r w:rsidRPr="003B69AF">
              <w:rPr>
                <w:i/>
              </w:rPr>
              <w:softHyphen/>
              <w:t>pappers</w:t>
            </w:r>
            <w:r w:rsidRPr="003B69AF">
              <w:rPr>
                <w:i/>
              </w:rPr>
              <w:softHyphen/>
              <w:t>företags</w:t>
            </w:r>
            <w:r w:rsidRPr="003B69AF">
              <w:rPr>
                <w:i/>
              </w:rPr>
              <w:softHyphen/>
              <w:t>koncerner som av</w:t>
            </w:r>
            <w:r w:rsidRPr="003B69AF">
              <w:rPr>
                <w:i/>
              </w:rPr>
              <w:softHyphen/>
              <w:t>ses i artikel 53 i värde</w:t>
            </w:r>
            <w:r w:rsidRPr="003B69AF">
              <w:rPr>
                <w:i/>
              </w:rPr>
              <w:softHyphen/>
              <w:t>pappers</w:t>
            </w:r>
            <w:r w:rsidRPr="003B69AF">
              <w:rPr>
                <w:i/>
              </w:rPr>
              <w:softHyphen/>
              <w:t>bolags</w:t>
            </w:r>
            <w:r w:rsidRPr="003B69AF">
              <w:rPr>
                <w:i/>
              </w:rPr>
              <w:softHyphen/>
              <w:t xml:space="preserve">direktivet, </w:t>
            </w:r>
            <w:r>
              <w:rPr>
                <w:i/>
                <w:iCs/>
              </w:rPr>
              <w:t>ett</w:t>
            </w:r>
            <w:r w:rsidRPr="003B69AF">
              <w:rPr>
                <w:i/>
              </w:rPr>
              <w:t xml:space="preserve"> före</w:t>
            </w:r>
            <w:r w:rsidRPr="003B69AF">
              <w:rPr>
                <w:i/>
              </w:rPr>
              <w:softHyphen/>
              <w:t>tag som avses i artikel 4.1.26 i värde</w:t>
            </w:r>
            <w:r w:rsidRPr="003B69AF">
              <w:rPr>
                <w:i/>
              </w:rPr>
              <w:softHyphen/>
              <w:t>pappers</w:t>
            </w:r>
            <w:r w:rsidRPr="003B69AF">
              <w:rPr>
                <w:i/>
              </w:rPr>
              <w:softHyphen/>
              <w:t>bolagsdirektivet,</w:t>
            </w:r>
          </w:p>
          <w:p w14:paraId="28F7E229" w14:textId="77777777" w:rsidR="00224569" w:rsidRDefault="00B659D8" w:rsidP="00224569">
            <w:pPr>
              <w:pStyle w:val="Brdtextmedindrag"/>
              <w:rPr>
                <w:i/>
                <w:iCs/>
              </w:rPr>
            </w:pPr>
            <w:r w:rsidRPr="003B69AF">
              <w:rPr>
                <w:i/>
              </w:rPr>
              <w:t xml:space="preserve">b) i övrigt, </w:t>
            </w:r>
            <w:r>
              <w:rPr>
                <w:i/>
                <w:iCs/>
              </w:rPr>
              <w:t xml:space="preserve">ett </w:t>
            </w:r>
            <w:r w:rsidRPr="003B69AF">
              <w:rPr>
                <w:i/>
              </w:rPr>
              <w:t>företag som av</w:t>
            </w:r>
            <w:r w:rsidRPr="003B69AF">
              <w:rPr>
                <w:i/>
              </w:rPr>
              <w:softHyphen/>
              <w:t>ses i artikel 4.1.22 i till</w:t>
            </w:r>
            <w:r w:rsidRPr="003B69AF">
              <w:rPr>
                <w:i/>
              </w:rPr>
              <w:softHyphen/>
              <w:t>syns</w:t>
            </w:r>
            <w:r w:rsidRPr="003B69AF">
              <w:rPr>
                <w:i/>
              </w:rPr>
              <w:softHyphen/>
              <w:t>förord</w:t>
            </w:r>
            <w:r w:rsidRPr="003B69AF">
              <w:rPr>
                <w:i/>
              </w:rPr>
              <w:softHyphen/>
              <w:t>ningen,</w:t>
            </w:r>
          </w:p>
        </w:tc>
      </w:tr>
      <w:tr w:rsidR="00224569" w14:paraId="1266E354" w14:textId="77777777" w:rsidTr="00224569">
        <w:tc>
          <w:tcPr>
            <w:tcW w:w="2500" w:type="pct"/>
            <w:shd w:val="clear" w:color="auto" w:fill="auto"/>
            <w:tcMar>
              <w:left w:w="0" w:type="dxa"/>
            </w:tcMar>
          </w:tcPr>
          <w:p w14:paraId="0897AB83" w14:textId="77777777" w:rsidR="00224569" w:rsidRDefault="00B659D8" w:rsidP="00224569">
            <w:pPr>
              <w:pStyle w:val="Brdtextmedindrag"/>
            </w:pPr>
            <w:r w:rsidRPr="0021367A">
              <w:rPr>
                <w:i/>
              </w:rPr>
              <w:t>2.</w:t>
            </w:r>
            <w:r w:rsidRPr="00960E17">
              <w:rPr>
                <w:i/>
                <w:iCs/>
              </w:rPr>
              <w:t> </w:t>
            </w:r>
            <w:r w:rsidRPr="00AD5EB7">
              <w:rPr>
                <w:i/>
                <w:iCs/>
                <w:u w:val="single"/>
              </w:rPr>
              <w:t>institut</w:t>
            </w:r>
            <w:r w:rsidRPr="00CB089E">
              <w:t>:</w:t>
            </w:r>
            <w:r w:rsidRPr="0097733F">
              <w:t xml:space="preserve"> </w:t>
            </w:r>
            <w:r w:rsidRPr="005B12BA">
              <w:rPr>
                <w:i/>
                <w:iCs/>
              </w:rPr>
              <w:t>kreditinstitut och värdepappersbolag</w:t>
            </w:r>
            <w:r w:rsidRPr="0097733F">
              <w:t>,</w:t>
            </w:r>
          </w:p>
        </w:tc>
        <w:tc>
          <w:tcPr>
            <w:tcW w:w="2500" w:type="pct"/>
            <w:shd w:val="clear" w:color="auto" w:fill="auto"/>
            <w:tcMar>
              <w:right w:w="0" w:type="dxa"/>
            </w:tcMar>
          </w:tcPr>
          <w:p w14:paraId="3D9B85C0" w14:textId="77777777" w:rsidR="00224569" w:rsidRPr="0097733F" w:rsidRDefault="00B659D8" w:rsidP="00224569">
            <w:pPr>
              <w:pStyle w:val="Brdtextmedindrag"/>
              <w:rPr>
                <w:i/>
                <w:iCs/>
              </w:rPr>
            </w:pPr>
            <w:r>
              <w:rPr>
                <w:i/>
                <w:iCs/>
              </w:rPr>
              <w:t>5</w:t>
            </w:r>
            <w:r w:rsidRPr="004162CF">
              <w:t>.</w:t>
            </w:r>
            <w:r>
              <w:rPr>
                <w:i/>
                <w:iCs/>
              </w:rPr>
              <w:t> </w:t>
            </w:r>
            <w:r w:rsidRPr="00AD5EB7">
              <w:rPr>
                <w:i/>
                <w:iCs/>
                <w:u w:val="single"/>
              </w:rPr>
              <w:t>institut</w:t>
            </w:r>
            <w:r w:rsidRPr="00CB089E">
              <w:t>:</w:t>
            </w:r>
            <w:r w:rsidRPr="004162CF">
              <w:t xml:space="preserve"> </w:t>
            </w:r>
            <w:r>
              <w:rPr>
                <w:i/>
                <w:iCs/>
              </w:rPr>
              <w:t xml:space="preserve">detsamma </w:t>
            </w:r>
            <w:r w:rsidRPr="0097733F">
              <w:rPr>
                <w:i/>
                <w:iCs/>
              </w:rPr>
              <w:t>som i artikel 4.1.3 i tillsynsförordningen</w:t>
            </w:r>
            <w:r w:rsidRPr="004162CF">
              <w:t>,</w:t>
            </w:r>
          </w:p>
        </w:tc>
      </w:tr>
      <w:tr w:rsidR="00224569" w14:paraId="36D772A9" w14:textId="77777777" w:rsidTr="00224569">
        <w:tc>
          <w:tcPr>
            <w:tcW w:w="2500" w:type="pct"/>
            <w:shd w:val="clear" w:color="auto" w:fill="auto"/>
            <w:tcMar>
              <w:left w:w="0" w:type="dxa"/>
            </w:tcMar>
          </w:tcPr>
          <w:p w14:paraId="102BD96C" w14:textId="77777777" w:rsidR="00224569" w:rsidRPr="003D6242" w:rsidRDefault="00B659D8" w:rsidP="00224569">
            <w:pPr>
              <w:pStyle w:val="Brdtextmedindrag"/>
            </w:pPr>
            <w:bookmarkStart w:id="548" w:name="_Hlk52441243"/>
            <w:r w:rsidRPr="003B69AF">
              <w:rPr>
                <w:i/>
              </w:rPr>
              <w:t>3.</w:t>
            </w:r>
            <w:r w:rsidRPr="003D6242">
              <w:t> </w:t>
            </w:r>
            <w:r w:rsidRPr="005B1E2A">
              <w:rPr>
                <w:i/>
                <w:iCs/>
                <w:u w:val="single"/>
              </w:rPr>
              <w:t>kapitaltäckningsdirektivet</w:t>
            </w:r>
            <w:r w:rsidRPr="0072270E">
              <w:rPr>
                <w:i/>
                <w:iCs/>
              </w:rPr>
              <w:t>:</w:t>
            </w:r>
            <w:r w:rsidRPr="003D6242">
              <w:t xml:space="preserve"> </w:t>
            </w:r>
            <w:r w:rsidRPr="003A7273">
              <w:rPr>
                <w:i/>
                <w:iCs/>
              </w:rPr>
              <w:t xml:space="preserve">Europaparlamentets och rådets direktiv 2013/36/EU av den 26 juni 2013 om behörighet att utöva verksamhet i kreditinstitut och om tillsyn av kreditinstitut </w:t>
            </w:r>
            <w:r w:rsidRPr="00B67FD2">
              <w:rPr>
                <w:i/>
                <w:iCs/>
              </w:rPr>
              <w:t>och värde</w:t>
            </w:r>
            <w:r w:rsidRPr="00B67FD2">
              <w:rPr>
                <w:i/>
                <w:iCs/>
              </w:rPr>
              <w:softHyphen/>
              <w:t>pappersföretag</w:t>
            </w:r>
            <w:r w:rsidRPr="003A7273">
              <w:rPr>
                <w:i/>
                <w:iCs/>
              </w:rPr>
              <w:t>, om ändring av direktiv 2002/87/EG och om upp</w:t>
            </w:r>
            <w:r w:rsidRPr="003A7273">
              <w:rPr>
                <w:i/>
                <w:iCs/>
              </w:rPr>
              <w:softHyphen/>
              <w:t xml:space="preserve">hävande av </w:t>
            </w:r>
            <w:r w:rsidRPr="00B67FD2">
              <w:rPr>
                <w:i/>
                <w:iCs/>
              </w:rPr>
              <w:t>direktiv</w:t>
            </w:r>
            <w:r w:rsidRPr="003A7273">
              <w:rPr>
                <w:i/>
                <w:iCs/>
              </w:rPr>
              <w:t xml:space="preserve"> 2006/48/EG och 2006/49/EG, </w:t>
            </w:r>
            <w:bookmarkStart w:id="549" w:name="_Hlk54945875"/>
            <w:r w:rsidRPr="003A7273">
              <w:rPr>
                <w:i/>
                <w:iCs/>
              </w:rPr>
              <w:t xml:space="preserve">i lydelsen enligt Europaparlamentets och rådets direktiv (EU) </w:t>
            </w:r>
            <w:r w:rsidRPr="00B67FD2">
              <w:rPr>
                <w:i/>
                <w:iCs/>
              </w:rPr>
              <w:t>2019/</w:t>
            </w:r>
            <w:bookmarkEnd w:id="549"/>
            <w:r w:rsidRPr="00B67FD2">
              <w:rPr>
                <w:i/>
                <w:iCs/>
              </w:rPr>
              <w:t>878</w:t>
            </w:r>
            <w:r w:rsidRPr="0072270E">
              <w:rPr>
                <w:i/>
                <w:iCs/>
              </w:rPr>
              <w:t>,</w:t>
            </w:r>
          </w:p>
        </w:tc>
        <w:tc>
          <w:tcPr>
            <w:tcW w:w="2500" w:type="pct"/>
            <w:shd w:val="clear" w:color="auto" w:fill="auto"/>
            <w:tcMar>
              <w:right w:w="0" w:type="dxa"/>
            </w:tcMar>
          </w:tcPr>
          <w:p w14:paraId="7D40B7C8" w14:textId="77777777" w:rsidR="00224569" w:rsidRPr="003D6242" w:rsidRDefault="00224569" w:rsidP="00224569">
            <w:pPr>
              <w:pStyle w:val="Brdtextmedindrag"/>
            </w:pPr>
          </w:p>
        </w:tc>
      </w:tr>
      <w:tr w:rsidR="00224569" w14:paraId="42BBC58C" w14:textId="77777777" w:rsidTr="00224569">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025692BE" w14:textId="77777777" w:rsidR="00224569" w:rsidRPr="00960E17" w:rsidDel="00F22677" w:rsidRDefault="00224569" w:rsidP="00224569">
            <w:pPr>
              <w:pStyle w:val="Brdtextmedindrag"/>
              <w:rPr>
                <w:i/>
                <w:iCs/>
              </w:rPr>
            </w:pPr>
          </w:p>
        </w:tc>
        <w:tc>
          <w:tcPr>
            <w:tcW w:w="2500" w:type="pct"/>
            <w:shd w:val="clear" w:color="auto" w:fill="auto"/>
            <w:tcMar>
              <w:right w:w="0" w:type="dxa"/>
            </w:tcMar>
          </w:tcPr>
          <w:p w14:paraId="4E48323A" w14:textId="77777777" w:rsidR="00224569" w:rsidRPr="00B44312" w:rsidRDefault="00B659D8" w:rsidP="00224569">
            <w:pPr>
              <w:pStyle w:val="Brdtextmedindrag"/>
              <w:rPr>
                <w:i/>
                <w:iCs/>
              </w:rPr>
            </w:pPr>
            <w:r>
              <w:rPr>
                <w:i/>
                <w:iCs/>
              </w:rPr>
              <w:t>6</w:t>
            </w:r>
            <w:r w:rsidRPr="0097733F">
              <w:rPr>
                <w:i/>
                <w:iCs/>
              </w:rPr>
              <w:t>. </w:t>
            </w:r>
            <w:r w:rsidRPr="0097733F">
              <w:rPr>
                <w:i/>
                <w:iCs/>
                <w:u w:val="single"/>
              </w:rPr>
              <w:t>konsoliderad situation</w:t>
            </w:r>
            <w:r w:rsidRPr="0097733F">
              <w:rPr>
                <w:i/>
                <w:iCs/>
              </w:rPr>
              <w:t>: det</w:t>
            </w:r>
            <w:r w:rsidRPr="0097733F">
              <w:rPr>
                <w:i/>
                <w:iCs/>
              </w:rPr>
              <w:softHyphen/>
              <w:t>samma som i artikel 4.1.47 i tillsynsförordningen</w:t>
            </w:r>
            <w:r>
              <w:rPr>
                <w:i/>
                <w:iCs/>
              </w:rPr>
              <w:t>,</w:t>
            </w:r>
          </w:p>
        </w:tc>
      </w:tr>
      <w:bookmarkEnd w:id="548"/>
      <w:tr w:rsidR="00224569" w14:paraId="2BFD0232" w14:textId="77777777" w:rsidTr="00224569">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38965A9C" w14:textId="77777777" w:rsidR="00224569" w:rsidRPr="00245087" w:rsidRDefault="00B659D8" w:rsidP="00224569">
            <w:pPr>
              <w:pStyle w:val="Brdtextmedindrag"/>
            </w:pPr>
            <w:r w:rsidDel="00405457">
              <w:rPr>
                <w:i/>
              </w:rPr>
              <w:t>4</w:t>
            </w:r>
            <w:r w:rsidRPr="003B69AF">
              <w:rPr>
                <w:i/>
              </w:rPr>
              <w:t>.</w:t>
            </w:r>
            <w:r>
              <w:t> </w:t>
            </w:r>
            <w:r w:rsidRPr="00FE5A46">
              <w:rPr>
                <w:i/>
                <w:u w:val="single"/>
              </w:rPr>
              <w:t>kreditinstitut</w:t>
            </w:r>
            <w:r w:rsidRPr="00CB089E">
              <w:t>:</w:t>
            </w:r>
            <w:r w:rsidRPr="00245087">
              <w:t xml:space="preserve"> </w:t>
            </w:r>
            <w:r w:rsidRPr="00635458">
              <w:rPr>
                <w:i/>
              </w:rPr>
              <w:t xml:space="preserve">bank och </w:t>
            </w:r>
            <w:r w:rsidRPr="001F006C">
              <w:rPr>
                <w:i/>
                <w:spacing w:val="-2"/>
              </w:rPr>
              <w:t>kre</w:t>
            </w:r>
            <w:r>
              <w:rPr>
                <w:i/>
                <w:spacing w:val="-2"/>
              </w:rPr>
              <w:softHyphen/>
            </w:r>
            <w:r w:rsidRPr="001F006C">
              <w:rPr>
                <w:i/>
                <w:spacing w:val="-2"/>
              </w:rPr>
              <w:t>dit</w:t>
            </w:r>
            <w:r>
              <w:rPr>
                <w:i/>
                <w:spacing w:val="-2"/>
              </w:rPr>
              <w:softHyphen/>
            </w:r>
            <w:r w:rsidRPr="001F006C">
              <w:rPr>
                <w:i/>
                <w:spacing w:val="-2"/>
              </w:rPr>
              <w:t xml:space="preserve">marknadsföretag </w:t>
            </w:r>
            <w:r w:rsidRPr="005B1E2A">
              <w:rPr>
                <w:iCs/>
                <w:spacing w:val="-2"/>
              </w:rPr>
              <w:t>enligt lage</w:t>
            </w:r>
            <w:r w:rsidRPr="005B1E2A">
              <w:rPr>
                <w:iCs/>
              </w:rPr>
              <w:t xml:space="preserve">n (2004:297) om bank- och </w:t>
            </w:r>
            <w:r w:rsidRPr="005B1E2A">
              <w:rPr>
                <w:iCs/>
                <w:spacing w:val="-4"/>
              </w:rPr>
              <w:t>finan</w:t>
            </w:r>
            <w:r w:rsidRPr="005B1E2A">
              <w:rPr>
                <w:iCs/>
                <w:spacing w:val="-4"/>
              </w:rPr>
              <w:softHyphen/>
              <w:t>sieringsrörelse</w:t>
            </w:r>
            <w:r w:rsidRPr="001F006C">
              <w:rPr>
                <w:i/>
                <w:spacing w:val="-4"/>
              </w:rPr>
              <w:t xml:space="preserve"> samt </w:t>
            </w:r>
            <w:r w:rsidRPr="005B1E2A">
              <w:rPr>
                <w:iCs/>
                <w:spacing w:val="-4"/>
              </w:rPr>
              <w:t>Svenska skepps</w:t>
            </w:r>
            <w:r w:rsidRPr="005B1E2A">
              <w:rPr>
                <w:iCs/>
                <w:spacing w:val="-4"/>
              </w:rPr>
              <w:softHyphen/>
              <w:t>hypotekskassan</w:t>
            </w:r>
            <w:r w:rsidRPr="006D706D">
              <w:rPr>
                <w:iCs/>
              </w:rPr>
              <w:t>,</w:t>
            </w:r>
          </w:p>
        </w:tc>
        <w:tc>
          <w:tcPr>
            <w:tcW w:w="2500" w:type="pct"/>
            <w:shd w:val="clear" w:color="auto" w:fill="auto"/>
            <w:tcMar>
              <w:right w:w="0" w:type="dxa"/>
            </w:tcMar>
          </w:tcPr>
          <w:p w14:paraId="7B1EE8D6" w14:textId="77777777" w:rsidR="00224569" w:rsidRPr="00067BD9" w:rsidRDefault="00B659D8" w:rsidP="00224569">
            <w:pPr>
              <w:pStyle w:val="Brdtextmedindrag"/>
            </w:pPr>
            <w:r w:rsidRPr="00067BD9">
              <w:rPr>
                <w:i/>
                <w:iCs/>
              </w:rPr>
              <w:t>7</w:t>
            </w:r>
            <w:r w:rsidRPr="00067BD9">
              <w:t>. </w:t>
            </w:r>
            <w:r w:rsidRPr="00067BD9">
              <w:rPr>
                <w:i/>
                <w:u w:val="single"/>
              </w:rPr>
              <w:t>kreditinstitut</w:t>
            </w:r>
            <w:r w:rsidRPr="00067BD9">
              <w:t xml:space="preserve">: </w:t>
            </w:r>
          </w:p>
          <w:p w14:paraId="6BD75599" w14:textId="77777777" w:rsidR="00224569" w:rsidRPr="00067BD9" w:rsidRDefault="00B659D8" w:rsidP="00224569">
            <w:pPr>
              <w:pStyle w:val="Brdtextmedindrag"/>
              <w:rPr>
                <w:i/>
                <w:iCs/>
              </w:rPr>
            </w:pPr>
            <w:r w:rsidRPr="00067BD9">
              <w:rPr>
                <w:i/>
                <w:iCs/>
              </w:rPr>
              <w:t xml:space="preserve">a) ett kreditinstitut </w:t>
            </w:r>
            <w:r w:rsidRPr="00067BD9">
              <w:t>enligt lagen (2004:297) om bank- och finan</w:t>
            </w:r>
            <w:r w:rsidRPr="00067BD9">
              <w:softHyphen/>
              <w:t>sieringsrörelse</w:t>
            </w:r>
            <w:r w:rsidRPr="00067BD9">
              <w:rPr>
                <w:i/>
                <w:iCs/>
              </w:rPr>
              <w:t>,</w:t>
            </w:r>
          </w:p>
          <w:p w14:paraId="3EFBB22A" w14:textId="77777777" w:rsidR="00224569" w:rsidRPr="00067BD9" w:rsidRDefault="00B659D8" w:rsidP="00224569">
            <w:pPr>
              <w:pStyle w:val="Brdtextmedindrag"/>
              <w:rPr>
                <w:i/>
              </w:rPr>
            </w:pPr>
            <w:r w:rsidRPr="00067BD9">
              <w:rPr>
                <w:i/>
              </w:rPr>
              <w:t>b) </w:t>
            </w:r>
            <w:r w:rsidRPr="00067BD9">
              <w:rPr>
                <w:iCs/>
              </w:rPr>
              <w:t>Svenska skepps</w:t>
            </w:r>
            <w:r w:rsidRPr="00067BD9">
              <w:rPr>
                <w:iCs/>
              </w:rPr>
              <w:softHyphen/>
              <w:t>hypoteks</w:t>
            </w:r>
            <w:r w:rsidRPr="00067BD9">
              <w:rPr>
                <w:iCs/>
              </w:rPr>
              <w:softHyphen/>
              <w:t>kassan</w:t>
            </w:r>
            <w:r w:rsidRPr="00067BD9">
              <w:rPr>
                <w:i/>
              </w:rPr>
              <w:t xml:space="preserve">, </w:t>
            </w:r>
          </w:p>
          <w:p w14:paraId="58EEB82B" w14:textId="77777777" w:rsidR="00224569" w:rsidRPr="00067BD9" w:rsidRDefault="00B659D8" w:rsidP="00224569">
            <w:pPr>
              <w:pStyle w:val="Brdtextmedindrag"/>
              <w:rPr>
                <w:i/>
                <w:iCs/>
              </w:rPr>
            </w:pPr>
            <w:r w:rsidRPr="00067BD9">
              <w:rPr>
                <w:i/>
                <w:iCs/>
              </w:rPr>
              <w:t>c) ett värdepappersbolag med till</w:t>
            </w:r>
            <w:r w:rsidRPr="00067BD9">
              <w:rPr>
                <w:i/>
                <w:iCs/>
              </w:rPr>
              <w:softHyphen/>
              <w:t>stånd att som sidotjänst ta emot kunders medel på konto för att under</w:t>
            </w:r>
            <w:r w:rsidRPr="00067BD9">
              <w:rPr>
                <w:i/>
                <w:iCs/>
              </w:rPr>
              <w:softHyphen/>
              <w:t xml:space="preserve">lätta värdepappersrörelsen enligt 2 kap. 2 § första stycket 8 </w:t>
            </w:r>
            <w:r w:rsidRPr="00067BD9">
              <w:rPr>
                <w:i/>
                <w:iCs/>
                <w:spacing w:val="-5"/>
              </w:rPr>
              <w:t>lagen (2007:528) om värdepappers</w:t>
            </w:r>
            <w:r w:rsidRPr="00067BD9">
              <w:rPr>
                <w:i/>
                <w:iCs/>
                <w:spacing w:val="-5"/>
              </w:rPr>
              <w:softHyphen/>
              <w:t>marknaden</w:t>
            </w:r>
            <w:r w:rsidRPr="00067BD9">
              <w:rPr>
                <w:i/>
                <w:iCs/>
              </w:rPr>
              <w:t xml:space="preserve">, </w:t>
            </w:r>
          </w:p>
          <w:p w14:paraId="591C2B54" w14:textId="77777777" w:rsidR="00224569" w:rsidRPr="00067BD9" w:rsidRDefault="00B659D8" w:rsidP="00224569">
            <w:pPr>
              <w:pStyle w:val="Brdtextmedindrag"/>
              <w:rPr>
                <w:i/>
                <w:iCs/>
              </w:rPr>
            </w:pPr>
            <w:bookmarkStart w:id="550" w:name="_Hlk62038902"/>
            <w:r w:rsidRPr="00067BD9">
              <w:rPr>
                <w:i/>
                <w:iCs/>
              </w:rPr>
              <w:t>d) ett svenskt aktiebolag som är ett sådant värdepappersföretag som avses i artikel 1.2 a eller b i värdepappersbolagsförordningen,</w:t>
            </w:r>
          </w:p>
          <w:p w14:paraId="28B709F6" w14:textId="77777777" w:rsidR="00224569" w:rsidRPr="00067BD9" w:rsidRDefault="00B659D8" w:rsidP="00224569">
            <w:pPr>
              <w:pStyle w:val="Brdtextmedindrag"/>
              <w:rPr>
                <w:i/>
                <w:iCs/>
              </w:rPr>
            </w:pPr>
            <w:r w:rsidRPr="00067BD9">
              <w:rPr>
                <w:i/>
                <w:iCs/>
              </w:rPr>
              <w:t xml:space="preserve">e) ett </w:t>
            </w:r>
            <w:r>
              <w:rPr>
                <w:i/>
                <w:iCs/>
              </w:rPr>
              <w:t>värdepappersbolag</w:t>
            </w:r>
            <w:r w:rsidRPr="00067BD9">
              <w:rPr>
                <w:i/>
                <w:iCs/>
              </w:rPr>
              <w:t xml:space="preserve"> för vilket ett beslut av Finansinspek</w:t>
            </w:r>
            <w:r>
              <w:rPr>
                <w:i/>
                <w:iCs/>
              </w:rPr>
              <w:softHyphen/>
            </w:r>
            <w:r w:rsidRPr="00067BD9">
              <w:rPr>
                <w:i/>
                <w:iCs/>
              </w:rPr>
              <w:t xml:space="preserve">tionen enligt 3 a § gäller, och </w:t>
            </w:r>
          </w:p>
          <w:bookmarkEnd w:id="550"/>
          <w:p w14:paraId="1105F10C" w14:textId="77777777" w:rsidR="00224569" w:rsidRPr="0011520F" w:rsidRDefault="00B659D8" w:rsidP="00224569">
            <w:pPr>
              <w:pStyle w:val="Brdtextmedindrag"/>
            </w:pPr>
            <w:r w:rsidRPr="00067BD9">
              <w:rPr>
                <w:i/>
                <w:iCs/>
              </w:rPr>
              <w:lastRenderedPageBreak/>
              <w:t>f) ett svenskt aktiebolag som är ett sådant värdepappersföretag som avses i artikel 1.5 i värde</w:t>
            </w:r>
            <w:r w:rsidRPr="00FB73A3">
              <w:rPr>
                <w:i/>
                <w:iCs/>
              </w:rPr>
              <w:softHyphen/>
            </w:r>
            <w:r w:rsidRPr="000A41A9">
              <w:rPr>
                <w:i/>
                <w:iCs/>
              </w:rPr>
              <w:t>pappers</w:t>
            </w:r>
            <w:r w:rsidRPr="0011520F">
              <w:rPr>
                <w:i/>
                <w:iCs/>
              </w:rPr>
              <w:softHyphen/>
            </w:r>
            <w:r w:rsidRPr="0011520F">
              <w:rPr>
                <w:i/>
                <w:iCs/>
              </w:rPr>
              <w:softHyphen/>
              <w:t>bolagsförordningen,</w:t>
            </w:r>
          </w:p>
        </w:tc>
      </w:tr>
      <w:tr w:rsidR="00224569" w14:paraId="2C332EFD" w14:textId="77777777" w:rsidTr="00224569">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244A11C8" w14:textId="77777777" w:rsidR="00224569" w:rsidRDefault="00224569" w:rsidP="00224569">
            <w:pPr>
              <w:pStyle w:val="Brdtextmedindrag"/>
            </w:pPr>
          </w:p>
        </w:tc>
        <w:tc>
          <w:tcPr>
            <w:tcW w:w="2500" w:type="pct"/>
            <w:shd w:val="clear" w:color="auto" w:fill="auto"/>
            <w:tcMar>
              <w:right w:w="0" w:type="dxa"/>
            </w:tcMar>
          </w:tcPr>
          <w:p w14:paraId="4898E26C" w14:textId="77777777" w:rsidR="00224569" w:rsidRDefault="00B659D8" w:rsidP="00224569">
            <w:pPr>
              <w:pStyle w:val="Brdtextmedindrag"/>
            </w:pPr>
            <w:r>
              <w:rPr>
                <w:i/>
                <w:iCs/>
              </w:rPr>
              <w:t>8. </w:t>
            </w:r>
            <w:r>
              <w:rPr>
                <w:i/>
                <w:iCs/>
                <w:u w:val="single"/>
              </w:rPr>
              <w:t>litet och icke-sammanlänkat värdepappersbolag</w:t>
            </w:r>
            <w:r>
              <w:rPr>
                <w:i/>
                <w:iCs/>
              </w:rPr>
              <w:t xml:space="preserve">: </w:t>
            </w:r>
            <w:r w:rsidRPr="007A3E28">
              <w:rPr>
                <w:i/>
                <w:iCs/>
              </w:rPr>
              <w:t>ett värde</w:t>
            </w:r>
            <w:r>
              <w:rPr>
                <w:i/>
                <w:iCs/>
              </w:rPr>
              <w:softHyphen/>
            </w:r>
            <w:r w:rsidRPr="007A3E28">
              <w:rPr>
                <w:i/>
                <w:iCs/>
              </w:rPr>
              <w:t>pap</w:t>
            </w:r>
            <w:r>
              <w:rPr>
                <w:i/>
                <w:iCs/>
              </w:rPr>
              <w:softHyphen/>
            </w:r>
            <w:r w:rsidRPr="007A3E28">
              <w:rPr>
                <w:i/>
                <w:iCs/>
              </w:rPr>
              <w:t>pers</w:t>
            </w:r>
            <w:r>
              <w:rPr>
                <w:i/>
                <w:iCs/>
              </w:rPr>
              <w:softHyphen/>
            </w:r>
            <w:r w:rsidRPr="007A3E28">
              <w:rPr>
                <w:i/>
                <w:iCs/>
              </w:rPr>
              <w:t>bolag som anses vara ett litet och icke-sammanlänkat värde</w:t>
            </w:r>
            <w:r>
              <w:rPr>
                <w:i/>
                <w:iCs/>
              </w:rPr>
              <w:softHyphen/>
            </w:r>
            <w:r w:rsidRPr="007A3E28">
              <w:rPr>
                <w:i/>
                <w:iCs/>
              </w:rPr>
              <w:t>pap</w:t>
            </w:r>
            <w:r>
              <w:rPr>
                <w:i/>
                <w:iCs/>
              </w:rPr>
              <w:softHyphen/>
            </w:r>
            <w:r w:rsidRPr="007A3E28">
              <w:rPr>
                <w:i/>
                <w:iCs/>
              </w:rPr>
              <w:t>pers</w:t>
            </w:r>
            <w:r>
              <w:rPr>
                <w:i/>
                <w:iCs/>
              </w:rPr>
              <w:softHyphen/>
            </w:r>
            <w:r w:rsidRPr="007A3E28">
              <w:rPr>
                <w:i/>
                <w:iCs/>
              </w:rPr>
              <w:t>företag enligt artikel</w:t>
            </w:r>
            <w:r>
              <w:rPr>
                <w:i/>
                <w:iCs/>
              </w:rPr>
              <w:t> </w:t>
            </w:r>
            <w:r w:rsidRPr="007A3E28">
              <w:rPr>
                <w:i/>
                <w:iCs/>
              </w:rPr>
              <w:t>12.1 i värde</w:t>
            </w:r>
            <w:r>
              <w:rPr>
                <w:i/>
                <w:iCs/>
              </w:rPr>
              <w:softHyphen/>
            </w:r>
            <w:r w:rsidRPr="007A3E28">
              <w:rPr>
                <w:i/>
                <w:iCs/>
              </w:rPr>
              <w:t>pap</w:t>
            </w:r>
            <w:r>
              <w:rPr>
                <w:i/>
                <w:iCs/>
              </w:rPr>
              <w:softHyphen/>
            </w:r>
            <w:r w:rsidRPr="007A3E28">
              <w:rPr>
                <w:i/>
                <w:iCs/>
              </w:rPr>
              <w:t>persbolagsförordningen</w:t>
            </w:r>
            <w:r>
              <w:rPr>
                <w:i/>
                <w:iCs/>
              </w:rPr>
              <w:t>,</w:t>
            </w:r>
          </w:p>
        </w:tc>
      </w:tr>
      <w:tr w:rsidR="00224569" w14:paraId="5818FD66" w14:textId="77777777" w:rsidTr="00224569">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429E6D03" w14:textId="77777777" w:rsidR="00224569" w:rsidRDefault="00224569" w:rsidP="00224569">
            <w:pPr>
              <w:pStyle w:val="Brdtextmedindrag"/>
            </w:pPr>
          </w:p>
        </w:tc>
        <w:tc>
          <w:tcPr>
            <w:tcW w:w="2500" w:type="pct"/>
            <w:shd w:val="clear" w:color="auto" w:fill="auto"/>
            <w:tcMar>
              <w:right w:w="0" w:type="dxa"/>
            </w:tcMar>
          </w:tcPr>
          <w:p w14:paraId="52C8E268" w14:textId="77777777" w:rsidR="00224569" w:rsidRDefault="00B659D8" w:rsidP="00224569">
            <w:pPr>
              <w:pStyle w:val="Brdtextmedindrag"/>
              <w:rPr>
                <w:i/>
                <w:iCs/>
              </w:rPr>
            </w:pPr>
            <w:r>
              <w:rPr>
                <w:i/>
                <w:iCs/>
              </w:rPr>
              <w:t xml:space="preserve">9. </w:t>
            </w:r>
            <w:r w:rsidRPr="0021367A">
              <w:rPr>
                <w:i/>
                <w:iCs/>
                <w:u w:val="single"/>
              </w:rPr>
              <w:t>moderföretag</w:t>
            </w:r>
            <w:r>
              <w:rPr>
                <w:i/>
                <w:iCs/>
              </w:rPr>
              <w:t xml:space="preserve">: </w:t>
            </w:r>
          </w:p>
          <w:p w14:paraId="7FA29335" w14:textId="77777777" w:rsidR="00224569" w:rsidRDefault="00B659D8" w:rsidP="00224569">
            <w:pPr>
              <w:pStyle w:val="Brdtextmedindrag"/>
              <w:rPr>
                <w:i/>
                <w:iCs/>
              </w:rPr>
            </w:pPr>
            <w:r>
              <w:rPr>
                <w:i/>
                <w:iCs/>
              </w:rPr>
              <w:t>a) i 3 a och 4 a kap.</w:t>
            </w:r>
            <w:r w:rsidRPr="005A5D8F">
              <w:rPr>
                <w:i/>
                <w:iCs/>
              </w:rPr>
              <w:t>, 6</w:t>
            </w:r>
            <w:r>
              <w:rPr>
                <w:i/>
                <w:iCs/>
              </w:rPr>
              <w:t> </w:t>
            </w:r>
            <w:r w:rsidRPr="005A5D8F">
              <w:rPr>
                <w:i/>
                <w:iCs/>
              </w:rPr>
              <w:t>kap. 2</w:t>
            </w:r>
            <w:r>
              <w:rPr>
                <w:i/>
                <w:iCs/>
              </w:rPr>
              <w:t> </w:t>
            </w:r>
            <w:r w:rsidRPr="005A5D8F">
              <w:rPr>
                <w:i/>
                <w:iCs/>
              </w:rPr>
              <w:t>§ andra stycket och 7</w:t>
            </w:r>
            <w:r>
              <w:rPr>
                <w:i/>
                <w:iCs/>
              </w:rPr>
              <w:t> a </w:t>
            </w:r>
            <w:r w:rsidRPr="005A5D8F">
              <w:rPr>
                <w:i/>
                <w:iCs/>
              </w:rPr>
              <w:t xml:space="preserve">kap. </w:t>
            </w:r>
            <w:r>
              <w:rPr>
                <w:i/>
                <w:iCs/>
              </w:rPr>
              <w:t>1</w:t>
            </w:r>
            <w:r>
              <w:rPr>
                <w:rFonts w:asciiTheme="minorHAnsi" w:hAnsiTheme="minorHAnsi"/>
              </w:rPr>
              <w:t> </w:t>
            </w:r>
            <w:r w:rsidRPr="005A5D8F">
              <w:rPr>
                <w:i/>
                <w:iCs/>
              </w:rPr>
              <w:t>§</w:t>
            </w:r>
            <w:r>
              <w:rPr>
                <w:i/>
                <w:iCs/>
              </w:rPr>
              <w:t xml:space="preserve">, ett företag som avses i </w:t>
            </w:r>
            <w:r w:rsidRPr="005A5D8F">
              <w:rPr>
                <w:i/>
                <w:iCs/>
              </w:rPr>
              <w:t>4.1.42 i värde</w:t>
            </w:r>
            <w:r>
              <w:rPr>
                <w:i/>
                <w:iCs/>
              </w:rPr>
              <w:softHyphen/>
            </w:r>
            <w:r w:rsidRPr="005A5D8F">
              <w:rPr>
                <w:i/>
                <w:iCs/>
              </w:rPr>
              <w:t>pappersbolags</w:t>
            </w:r>
            <w:r>
              <w:rPr>
                <w:i/>
                <w:iCs/>
              </w:rPr>
              <w:softHyphen/>
            </w:r>
            <w:r w:rsidRPr="005A5D8F">
              <w:rPr>
                <w:i/>
                <w:iCs/>
              </w:rPr>
              <w:t>för</w:t>
            </w:r>
            <w:r>
              <w:rPr>
                <w:i/>
                <w:iCs/>
              </w:rPr>
              <w:softHyphen/>
            </w:r>
            <w:r w:rsidRPr="005A5D8F">
              <w:rPr>
                <w:i/>
                <w:iCs/>
              </w:rPr>
              <w:t>ordningen</w:t>
            </w:r>
            <w:r>
              <w:rPr>
                <w:i/>
                <w:iCs/>
              </w:rPr>
              <w:t>,</w:t>
            </w:r>
          </w:p>
          <w:p w14:paraId="1AF659E2" w14:textId="77777777" w:rsidR="00224569" w:rsidRDefault="00B659D8" w:rsidP="00224569">
            <w:pPr>
              <w:pStyle w:val="Brdtextmedindrag"/>
              <w:rPr>
                <w:i/>
                <w:iCs/>
              </w:rPr>
            </w:pPr>
            <w:r>
              <w:rPr>
                <w:i/>
                <w:iCs/>
              </w:rPr>
              <w:t>b) i 10 kap. 2 § 3, i fråga om moderföretag som avses i 6 kap. 2 § andra stycket, ett företag som avses i a,</w:t>
            </w:r>
          </w:p>
          <w:p w14:paraId="77E2EFDE" w14:textId="77777777" w:rsidR="00224569" w:rsidRDefault="00B659D8" w:rsidP="00224569">
            <w:pPr>
              <w:pStyle w:val="Brdtextmedindrag"/>
              <w:rPr>
                <w:i/>
                <w:iCs/>
              </w:rPr>
            </w:pPr>
            <w:r>
              <w:rPr>
                <w:i/>
                <w:iCs/>
              </w:rPr>
              <w:t>c) i övrigt, ett företag som avses i artikel 4.1.15 i tillsynsför</w:t>
            </w:r>
            <w:r>
              <w:rPr>
                <w:i/>
                <w:iCs/>
              </w:rPr>
              <w:softHyphen/>
              <w:t>ordningen,</w:t>
            </w:r>
          </w:p>
        </w:tc>
      </w:tr>
      <w:tr w:rsidR="00224569" w14:paraId="607924D3" w14:textId="77777777" w:rsidTr="00224569">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51BE25AB" w14:textId="77777777" w:rsidR="00224569" w:rsidRDefault="00224569" w:rsidP="00224569">
            <w:pPr>
              <w:pStyle w:val="Brdtextmedindrag"/>
            </w:pPr>
          </w:p>
        </w:tc>
        <w:tc>
          <w:tcPr>
            <w:tcW w:w="2500" w:type="pct"/>
            <w:shd w:val="clear" w:color="auto" w:fill="auto"/>
            <w:tcMar>
              <w:right w:w="0" w:type="dxa"/>
            </w:tcMar>
          </w:tcPr>
          <w:p w14:paraId="06B7F561" w14:textId="77777777" w:rsidR="00224569" w:rsidRDefault="00B659D8" w:rsidP="00224569">
            <w:pPr>
              <w:pStyle w:val="Brdtextmedindrag"/>
              <w:rPr>
                <w:i/>
                <w:iCs/>
              </w:rPr>
            </w:pPr>
            <w:r>
              <w:rPr>
                <w:i/>
                <w:iCs/>
              </w:rPr>
              <w:t>10. </w:t>
            </w:r>
            <w:r w:rsidRPr="00516444">
              <w:rPr>
                <w:i/>
                <w:u w:val="single"/>
              </w:rPr>
              <w:t xml:space="preserve">på </w:t>
            </w:r>
            <w:r w:rsidRPr="0097733F">
              <w:rPr>
                <w:i/>
                <w:iCs/>
                <w:u w:val="single"/>
              </w:rPr>
              <w:t>gruppnivå</w:t>
            </w:r>
            <w:r>
              <w:rPr>
                <w:i/>
                <w:iCs/>
              </w:rPr>
              <w:t>: detsamma som i artikel 4.1.48 i tillsynsförord</w:t>
            </w:r>
            <w:r>
              <w:rPr>
                <w:i/>
                <w:iCs/>
              </w:rPr>
              <w:softHyphen/>
              <w:t xml:space="preserve">ningen, </w:t>
            </w:r>
          </w:p>
          <w:p w14:paraId="5A4D3F10" w14:textId="77777777" w:rsidR="00224569" w:rsidRDefault="00B659D8" w:rsidP="00224569">
            <w:pPr>
              <w:pStyle w:val="Brdtextmedindrag"/>
              <w:rPr>
                <w:i/>
                <w:iCs/>
              </w:rPr>
            </w:pPr>
            <w:r w:rsidDel="00C56F27">
              <w:rPr>
                <w:i/>
                <w:iCs/>
              </w:rPr>
              <w:t>11</w:t>
            </w:r>
            <w:r>
              <w:rPr>
                <w:i/>
                <w:iCs/>
              </w:rPr>
              <w:t>. </w:t>
            </w:r>
            <w:r w:rsidRPr="00516444">
              <w:rPr>
                <w:i/>
                <w:u w:val="single"/>
              </w:rPr>
              <w:t>på </w:t>
            </w:r>
            <w:r w:rsidRPr="000515DC">
              <w:rPr>
                <w:i/>
                <w:iCs/>
                <w:u w:val="single"/>
              </w:rPr>
              <w:t>undergruppsnivå</w:t>
            </w:r>
            <w:r w:rsidRPr="00590A9C">
              <w:rPr>
                <w:i/>
                <w:iCs/>
              </w:rPr>
              <w:t>:</w:t>
            </w:r>
            <w:r>
              <w:rPr>
                <w:i/>
                <w:iCs/>
              </w:rPr>
              <w:t xml:space="preserve"> det</w:t>
            </w:r>
            <w:r>
              <w:rPr>
                <w:i/>
                <w:iCs/>
              </w:rPr>
              <w:softHyphen/>
              <w:t>samma</w:t>
            </w:r>
            <w:r w:rsidRPr="00590A9C">
              <w:rPr>
                <w:i/>
                <w:iCs/>
              </w:rPr>
              <w:t xml:space="preserve"> </w:t>
            </w:r>
            <w:r>
              <w:rPr>
                <w:i/>
                <w:iCs/>
              </w:rPr>
              <w:t>som i artikel 4.1.49 i tillsynsförord</w:t>
            </w:r>
            <w:r>
              <w:rPr>
                <w:i/>
                <w:iCs/>
              </w:rPr>
              <w:softHyphen/>
              <w:t xml:space="preserve">ningen, </w:t>
            </w:r>
          </w:p>
        </w:tc>
      </w:tr>
      <w:tr w:rsidR="00224569" w14:paraId="1EE776BF" w14:textId="77777777" w:rsidTr="00224569">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22868E97" w14:textId="77777777" w:rsidR="00224569" w:rsidRDefault="00224569" w:rsidP="00224569">
            <w:pPr>
              <w:pStyle w:val="Brdtextmedindrag"/>
            </w:pPr>
          </w:p>
        </w:tc>
        <w:tc>
          <w:tcPr>
            <w:tcW w:w="2500" w:type="pct"/>
            <w:shd w:val="clear" w:color="auto" w:fill="auto"/>
            <w:tcMar>
              <w:right w:w="0" w:type="dxa"/>
            </w:tcMar>
          </w:tcPr>
          <w:p w14:paraId="1F190BD4" w14:textId="77777777" w:rsidR="00224569" w:rsidRDefault="00B659D8" w:rsidP="00224569">
            <w:pPr>
              <w:pStyle w:val="Brdtextmedindrag"/>
              <w:rPr>
                <w:i/>
                <w:iCs/>
              </w:rPr>
            </w:pPr>
            <w:r>
              <w:rPr>
                <w:i/>
              </w:rPr>
              <w:t>12</w:t>
            </w:r>
            <w:r w:rsidRPr="001C012D">
              <w:rPr>
                <w:i/>
              </w:rPr>
              <w:t>.</w:t>
            </w:r>
            <w:r>
              <w:rPr>
                <w:i/>
              </w:rPr>
              <w:t> </w:t>
            </w:r>
            <w:r w:rsidRPr="005B3FFF">
              <w:rPr>
                <w:i/>
                <w:iCs/>
                <w:u w:val="single"/>
              </w:rPr>
              <w:t>systemrisk</w:t>
            </w:r>
            <w:r w:rsidRPr="001C012D">
              <w:rPr>
                <w:i/>
              </w:rPr>
              <w:t>: detsamma som i 1</w:t>
            </w:r>
            <w:r>
              <w:rPr>
                <w:i/>
              </w:rPr>
              <w:t> </w:t>
            </w:r>
            <w:r w:rsidRPr="001C012D">
              <w:rPr>
                <w:i/>
              </w:rPr>
              <w:t xml:space="preserve">kap. </w:t>
            </w:r>
            <w:r>
              <w:rPr>
                <w:i/>
              </w:rPr>
              <w:t>2 § 12</w:t>
            </w:r>
            <w:r w:rsidRPr="001C012D">
              <w:rPr>
                <w:i/>
              </w:rPr>
              <w:t xml:space="preserve"> lagen</w:t>
            </w:r>
            <w:r>
              <w:rPr>
                <w:i/>
              </w:rPr>
              <w:t> </w:t>
            </w:r>
            <w:r w:rsidRPr="001C012D">
              <w:rPr>
                <w:i/>
              </w:rPr>
              <w:t>(2014:966) om kapitalbuffertar</w:t>
            </w:r>
            <w:r>
              <w:rPr>
                <w:i/>
              </w:rPr>
              <w:t>,</w:t>
            </w:r>
          </w:p>
        </w:tc>
      </w:tr>
      <w:tr w:rsidR="00224569" w:rsidRPr="00067BD9" w14:paraId="09EBDF09" w14:textId="77777777" w:rsidTr="00224569">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30C32FBD" w14:textId="77777777" w:rsidR="00224569" w:rsidRPr="00245087" w:rsidDel="00606C58" w:rsidRDefault="00B659D8" w:rsidP="00224569">
            <w:pPr>
              <w:pStyle w:val="Brdtextmedindrag"/>
            </w:pPr>
            <w:r w:rsidRPr="00807438">
              <w:rPr>
                <w:i/>
              </w:rPr>
              <w:t>5</w:t>
            </w:r>
            <w:r w:rsidRPr="00682376">
              <w:rPr>
                <w:spacing w:val="-4"/>
              </w:rPr>
              <w:t>. </w:t>
            </w:r>
            <w:r w:rsidRPr="00FE5A46">
              <w:rPr>
                <w:i/>
                <w:spacing w:val="-4"/>
                <w:u w:val="single"/>
              </w:rPr>
              <w:t>värdepappersbolag</w:t>
            </w:r>
            <w:r w:rsidRPr="00CB089E">
              <w:rPr>
                <w:spacing w:val="-4"/>
              </w:rPr>
              <w:t>:</w:t>
            </w:r>
            <w:r w:rsidRPr="00682376">
              <w:rPr>
                <w:spacing w:val="-4"/>
              </w:rPr>
              <w:t xml:space="preserve"> </w:t>
            </w:r>
            <w:r w:rsidRPr="00E963F7">
              <w:rPr>
                <w:spacing w:val="-4"/>
              </w:rPr>
              <w:t>ett</w:t>
            </w:r>
            <w:r w:rsidRPr="00682376">
              <w:rPr>
                <w:i/>
                <w:spacing w:val="-4"/>
              </w:rPr>
              <w:t xml:space="preserve"> värde</w:t>
            </w:r>
            <w:r w:rsidRPr="00682376">
              <w:rPr>
                <w:i/>
                <w:spacing w:val="-4"/>
              </w:rPr>
              <w:softHyphen/>
              <w:t>pappersföretag</w:t>
            </w:r>
            <w:r w:rsidRPr="00635458">
              <w:rPr>
                <w:i/>
              </w:rPr>
              <w:t xml:space="preserve"> som avses i arti</w:t>
            </w:r>
            <w:r>
              <w:rPr>
                <w:i/>
              </w:rPr>
              <w:softHyphen/>
            </w:r>
            <w:r w:rsidRPr="00957BBB">
              <w:rPr>
                <w:i/>
                <w:spacing w:val="-4"/>
              </w:rPr>
              <w:t>kel 4.1.2 i tillsynsförordningen när</w:t>
            </w:r>
            <w:r w:rsidRPr="00635458">
              <w:rPr>
                <w:i/>
              </w:rPr>
              <w:t xml:space="preserve"> det är ett svenskt aktiebolag.</w:t>
            </w:r>
            <w:r w:rsidRPr="00245087">
              <w:t xml:space="preserve"> </w:t>
            </w:r>
          </w:p>
        </w:tc>
        <w:tc>
          <w:tcPr>
            <w:tcW w:w="2500" w:type="pct"/>
            <w:shd w:val="clear" w:color="auto" w:fill="auto"/>
            <w:tcMar>
              <w:right w:w="0" w:type="dxa"/>
            </w:tcMar>
          </w:tcPr>
          <w:p w14:paraId="4B0B41E6" w14:textId="77777777" w:rsidR="00224569" w:rsidRPr="00067BD9" w:rsidDel="00606C58" w:rsidRDefault="00B659D8" w:rsidP="00224569">
            <w:pPr>
              <w:pStyle w:val="Brdtextmedindrag"/>
            </w:pPr>
            <w:r w:rsidRPr="00067BD9">
              <w:rPr>
                <w:i/>
                <w:spacing w:val="-6"/>
              </w:rPr>
              <w:t>13.</w:t>
            </w:r>
            <w:r w:rsidRPr="00067BD9">
              <w:rPr>
                <w:spacing w:val="-6"/>
              </w:rPr>
              <w:t> </w:t>
            </w:r>
            <w:r w:rsidRPr="00067BD9">
              <w:rPr>
                <w:i/>
                <w:spacing w:val="-6"/>
                <w:u w:val="single"/>
              </w:rPr>
              <w:t>värdepappersbolag</w:t>
            </w:r>
            <w:r w:rsidRPr="00067BD9">
              <w:rPr>
                <w:spacing w:val="-6"/>
              </w:rPr>
              <w:t xml:space="preserve">: ett </w:t>
            </w:r>
            <w:r w:rsidRPr="00067BD9">
              <w:rPr>
                <w:i/>
                <w:iCs/>
                <w:spacing w:val="-6"/>
              </w:rPr>
              <w:t>värde</w:t>
            </w:r>
            <w:r w:rsidRPr="00067BD9">
              <w:rPr>
                <w:i/>
                <w:iCs/>
                <w:spacing w:val="-6"/>
              </w:rPr>
              <w:softHyphen/>
              <w:t xml:space="preserve">pappersbolag som avses </w:t>
            </w:r>
            <w:r w:rsidRPr="00067BD9">
              <w:rPr>
                <w:i/>
                <w:spacing w:val="-4"/>
              </w:rPr>
              <w:t>i 1 kap. 4 b § lagen om</w:t>
            </w:r>
            <w:r w:rsidRPr="00067BD9">
              <w:rPr>
                <w:i/>
              </w:rPr>
              <w:t xml:space="preserve"> värde</w:t>
            </w:r>
            <w:r w:rsidRPr="00067BD9">
              <w:rPr>
                <w:i/>
              </w:rPr>
              <w:softHyphen/>
              <w:t>pappersmark</w:t>
            </w:r>
            <w:r w:rsidRPr="00067BD9">
              <w:rPr>
                <w:i/>
              </w:rPr>
              <w:softHyphen/>
              <w:t xml:space="preserve">naden, utom sådana </w:t>
            </w:r>
            <w:r w:rsidRPr="00067BD9">
              <w:rPr>
                <w:i/>
                <w:iCs/>
              </w:rPr>
              <w:t>värde</w:t>
            </w:r>
            <w:r w:rsidRPr="00067BD9">
              <w:rPr>
                <w:i/>
                <w:iCs/>
              </w:rPr>
              <w:softHyphen/>
              <w:t>pappers</w:t>
            </w:r>
            <w:r w:rsidRPr="00067BD9">
              <w:rPr>
                <w:i/>
                <w:iCs/>
              </w:rPr>
              <w:softHyphen/>
              <w:t xml:space="preserve">bolag </w:t>
            </w:r>
            <w:bookmarkStart w:id="551" w:name="_Hlk59442136"/>
            <w:r w:rsidRPr="00067BD9">
              <w:rPr>
                <w:i/>
                <w:iCs/>
              </w:rPr>
              <w:t>som avses i 7 </w:t>
            </w:r>
            <w:r w:rsidRPr="00067BD9">
              <w:rPr>
                <w:i/>
              </w:rPr>
              <w:t>c</w:t>
            </w:r>
            <w:bookmarkEnd w:id="551"/>
            <w:r w:rsidRPr="00067BD9">
              <w:t>–</w:t>
            </w:r>
            <w:r w:rsidRPr="00067BD9">
              <w:rPr>
                <w:i/>
              </w:rPr>
              <w:t>f,</w:t>
            </w:r>
          </w:p>
        </w:tc>
      </w:tr>
      <w:tr w:rsidR="00224569" w14:paraId="6F2A9201" w14:textId="77777777" w:rsidTr="00224569">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38D824E0" w14:textId="77777777" w:rsidR="00224569" w:rsidRPr="00F1594C" w:rsidRDefault="00224569" w:rsidP="00224569">
            <w:pPr>
              <w:pStyle w:val="Brdtextmedindrag"/>
            </w:pPr>
            <w:bookmarkStart w:id="552" w:name="_Hlk27559818"/>
          </w:p>
        </w:tc>
        <w:tc>
          <w:tcPr>
            <w:tcW w:w="2500" w:type="pct"/>
            <w:shd w:val="clear" w:color="auto" w:fill="auto"/>
            <w:tcMar>
              <w:right w:w="0" w:type="dxa"/>
            </w:tcMar>
          </w:tcPr>
          <w:p w14:paraId="570B7F96" w14:textId="77777777" w:rsidR="00224569" w:rsidRDefault="00B659D8" w:rsidP="00224569">
            <w:pPr>
              <w:pStyle w:val="Brdtextmedindrag"/>
              <w:rPr>
                <w:i/>
              </w:rPr>
            </w:pPr>
            <w:r>
              <w:rPr>
                <w:i/>
              </w:rPr>
              <w:t>14. </w:t>
            </w:r>
            <w:r w:rsidRPr="000C3509">
              <w:rPr>
                <w:i/>
                <w:iCs/>
                <w:u w:val="single"/>
              </w:rPr>
              <w:t>värdepappersföretags</w:t>
            </w:r>
            <w:r w:rsidRPr="000C3509">
              <w:rPr>
                <w:i/>
                <w:iCs/>
                <w:u w:val="single"/>
              </w:rPr>
              <w:softHyphen/>
              <w:t>kon</w:t>
            </w:r>
            <w:r>
              <w:rPr>
                <w:i/>
                <w:iCs/>
                <w:u w:val="single"/>
              </w:rPr>
              <w:softHyphen/>
            </w:r>
            <w:r w:rsidRPr="000C3509">
              <w:rPr>
                <w:i/>
                <w:iCs/>
                <w:u w:val="single"/>
              </w:rPr>
              <w:t>cern</w:t>
            </w:r>
            <w:r>
              <w:rPr>
                <w:i/>
                <w:iCs/>
              </w:rPr>
              <w:t xml:space="preserve">: </w:t>
            </w:r>
            <w:r w:rsidRPr="000C3509">
              <w:rPr>
                <w:i/>
              </w:rPr>
              <w:t>detsamma som i arti</w:t>
            </w:r>
            <w:r w:rsidRPr="000C3509">
              <w:rPr>
                <w:i/>
              </w:rPr>
              <w:softHyphen/>
              <w:t>kel 4.1.25 i värdepappers</w:t>
            </w:r>
            <w:r w:rsidRPr="000C3509">
              <w:rPr>
                <w:i/>
              </w:rPr>
              <w:softHyphen/>
              <w:t>bolags</w:t>
            </w:r>
            <w:r w:rsidRPr="000C3509">
              <w:rPr>
                <w:i/>
              </w:rPr>
              <w:softHyphen/>
            </w:r>
            <w:r w:rsidRPr="000C3509">
              <w:rPr>
                <w:i/>
              </w:rPr>
              <w:softHyphen/>
              <w:t>förordningen</w:t>
            </w:r>
            <w:r>
              <w:rPr>
                <w:i/>
              </w:rPr>
              <w:t>,</w:t>
            </w:r>
            <w:r w:rsidDel="00996DA4">
              <w:rPr>
                <w:i/>
                <w:u w:val="single"/>
              </w:rPr>
              <w:t xml:space="preserve"> </w:t>
            </w:r>
          </w:p>
        </w:tc>
      </w:tr>
      <w:tr w:rsidR="00224569" w14:paraId="1C704030" w14:textId="77777777" w:rsidTr="00224569">
        <w:tc>
          <w:tcPr>
            <w:tcW w:w="2500" w:type="pct"/>
            <w:shd w:val="clear" w:color="auto" w:fill="auto"/>
            <w:tcMar>
              <w:left w:w="0" w:type="dxa"/>
            </w:tcMar>
          </w:tcPr>
          <w:p w14:paraId="4F301B83" w14:textId="77777777" w:rsidR="00224569" w:rsidRPr="00F1594C" w:rsidRDefault="00224569" w:rsidP="00224569">
            <w:pPr>
              <w:pStyle w:val="Brdtextmedindrag"/>
            </w:pPr>
          </w:p>
        </w:tc>
        <w:tc>
          <w:tcPr>
            <w:tcW w:w="2500" w:type="pct"/>
            <w:shd w:val="clear" w:color="auto" w:fill="auto"/>
            <w:tcMar>
              <w:right w:w="0" w:type="dxa"/>
            </w:tcMar>
          </w:tcPr>
          <w:p w14:paraId="039C40D8" w14:textId="77777777" w:rsidR="00224569" w:rsidRPr="006C39C5" w:rsidRDefault="00B659D8" w:rsidP="00224569">
            <w:pPr>
              <w:pStyle w:val="Brdtextmedindrag"/>
            </w:pPr>
            <w:r>
              <w:rPr>
                <w:i/>
                <w:iCs/>
              </w:rPr>
              <w:t>15. </w:t>
            </w:r>
            <w:r>
              <w:rPr>
                <w:i/>
                <w:u w:val="single"/>
              </w:rPr>
              <w:t>värdepappersinriktat holdingföretag</w:t>
            </w:r>
            <w:r w:rsidRPr="000C3509">
              <w:rPr>
                <w:i/>
              </w:rPr>
              <w:t>:</w:t>
            </w:r>
            <w:r>
              <w:rPr>
                <w:i/>
              </w:rPr>
              <w:t xml:space="preserve"> ett</w:t>
            </w:r>
            <w:r w:rsidRPr="000C3509">
              <w:rPr>
                <w:i/>
              </w:rPr>
              <w:t xml:space="preserve"> </w:t>
            </w:r>
            <w:r>
              <w:rPr>
                <w:i/>
              </w:rPr>
              <w:t xml:space="preserve">företag som avses </w:t>
            </w:r>
            <w:r w:rsidRPr="000C3509">
              <w:rPr>
                <w:i/>
              </w:rPr>
              <w:t>i artikel 4.1.23 i värde</w:t>
            </w:r>
            <w:r>
              <w:rPr>
                <w:i/>
              </w:rPr>
              <w:softHyphen/>
            </w:r>
            <w:r w:rsidRPr="000C3509">
              <w:rPr>
                <w:i/>
              </w:rPr>
              <w:t>pappers</w:t>
            </w:r>
            <w:r w:rsidRPr="000C3509">
              <w:rPr>
                <w:i/>
              </w:rPr>
              <w:softHyphen/>
            </w:r>
            <w:r>
              <w:rPr>
                <w:i/>
              </w:rPr>
              <w:softHyphen/>
            </w:r>
            <w:r w:rsidRPr="000C3509">
              <w:rPr>
                <w:i/>
              </w:rPr>
              <w:t>bolagsförordningen</w:t>
            </w:r>
            <w:r>
              <w:rPr>
                <w:i/>
              </w:rPr>
              <w:t>,</w:t>
            </w:r>
          </w:p>
        </w:tc>
      </w:tr>
      <w:tr w:rsidR="00224569" w14:paraId="7933A545" w14:textId="77777777" w:rsidTr="00224569">
        <w:tc>
          <w:tcPr>
            <w:tcW w:w="2500" w:type="pct"/>
            <w:shd w:val="clear" w:color="auto" w:fill="auto"/>
            <w:tcMar>
              <w:left w:w="0" w:type="dxa"/>
            </w:tcMar>
          </w:tcPr>
          <w:p w14:paraId="195B413D" w14:textId="77777777" w:rsidR="00224569" w:rsidRPr="00F1594C" w:rsidRDefault="00224569" w:rsidP="00224569">
            <w:pPr>
              <w:pStyle w:val="Brdtextmedindrag"/>
            </w:pPr>
          </w:p>
        </w:tc>
        <w:tc>
          <w:tcPr>
            <w:tcW w:w="2500" w:type="pct"/>
            <w:shd w:val="clear" w:color="auto" w:fill="auto"/>
            <w:tcMar>
              <w:right w:w="0" w:type="dxa"/>
            </w:tcMar>
          </w:tcPr>
          <w:p w14:paraId="5CE285CB" w14:textId="77777777" w:rsidR="00224569" w:rsidRDefault="00B659D8" w:rsidP="00224569">
            <w:pPr>
              <w:pStyle w:val="Brdtextmedindrag"/>
              <w:rPr>
                <w:i/>
                <w:iCs/>
              </w:rPr>
            </w:pPr>
            <w:r>
              <w:rPr>
                <w:i/>
                <w:iCs/>
              </w:rPr>
              <w:t>16. </w:t>
            </w:r>
            <w:r w:rsidRPr="0021367A">
              <w:rPr>
                <w:i/>
                <w:iCs/>
                <w:u w:val="single"/>
              </w:rPr>
              <w:t>värdepappersinriktat moder</w:t>
            </w:r>
            <w:r>
              <w:rPr>
                <w:i/>
                <w:iCs/>
                <w:u w:val="single"/>
              </w:rPr>
              <w:softHyphen/>
            </w:r>
            <w:r w:rsidRPr="0021367A">
              <w:rPr>
                <w:i/>
                <w:iCs/>
                <w:u w:val="single"/>
              </w:rPr>
              <w:t>holdingföretag inom EES</w:t>
            </w:r>
            <w:r>
              <w:rPr>
                <w:i/>
                <w:iCs/>
              </w:rPr>
              <w:t>: ett före</w:t>
            </w:r>
            <w:r>
              <w:rPr>
                <w:i/>
                <w:iCs/>
              </w:rPr>
              <w:softHyphen/>
              <w:t xml:space="preserve">tag som avses i </w:t>
            </w:r>
            <w:r w:rsidRPr="000C3509">
              <w:rPr>
                <w:i/>
              </w:rPr>
              <w:t>artikel 4.1.</w:t>
            </w:r>
            <w:r>
              <w:rPr>
                <w:i/>
              </w:rPr>
              <w:t>57</w:t>
            </w:r>
            <w:r w:rsidRPr="000C3509">
              <w:rPr>
                <w:i/>
              </w:rPr>
              <w:t xml:space="preserve"> i värdepappers</w:t>
            </w:r>
            <w:r w:rsidRPr="000C3509">
              <w:rPr>
                <w:i/>
              </w:rPr>
              <w:softHyphen/>
              <w:t>bolagsförordningen</w:t>
            </w:r>
            <w:r>
              <w:rPr>
                <w:i/>
              </w:rPr>
              <w:t>.</w:t>
            </w:r>
          </w:p>
        </w:tc>
      </w:tr>
    </w:tbl>
    <w:bookmarkEnd w:id="552"/>
    <w:p w14:paraId="4D5830D1" w14:textId="77777777" w:rsidR="00224569" w:rsidRDefault="00B659D8" w:rsidP="00224569">
      <w:pPr>
        <w:pStyle w:val="Brdtextmedindrag"/>
      </w:pPr>
      <w:r w:rsidRPr="00F1594C">
        <w:t>Termer och uttryck i övrigt i denna lag har samma betydelse som i tillsynsförordningen</w:t>
      </w:r>
      <w:r>
        <w:t>.</w:t>
      </w:r>
    </w:p>
    <w:p w14:paraId="4B55995E" w14:textId="77777777" w:rsidR="00224569" w:rsidRDefault="00224569" w:rsidP="00224569">
      <w:pPr>
        <w:pStyle w:val="Brdtextmedindrag"/>
      </w:pPr>
    </w:p>
    <w:p w14:paraId="2DE98404" w14:textId="77777777" w:rsidR="00224569" w:rsidRDefault="00224569" w:rsidP="00224569">
      <w:pPr>
        <w:pStyle w:val="Brdtextmedindrag"/>
      </w:pPr>
    </w:p>
    <w:tbl>
      <w:tblPr>
        <w:tblW w:w="5000" w:type="pct"/>
        <w:tblLayout w:type="fixed"/>
        <w:tblLook w:val="0000" w:firstRow="0" w:lastRow="0" w:firstColumn="0" w:lastColumn="0" w:noHBand="0" w:noVBand="0"/>
      </w:tblPr>
      <w:tblGrid>
        <w:gridCol w:w="2948"/>
        <w:gridCol w:w="2949"/>
      </w:tblGrid>
      <w:tr w:rsidR="00224569" w14:paraId="0639084E" w14:textId="77777777" w:rsidTr="00224569">
        <w:tc>
          <w:tcPr>
            <w:tcW w:w="2500" w:type="pct"/>
            <w:shd w:val="clear" w:color="auto" w:fill="auto"/>
            <w:tcMar>
              <w:left w:w="0" w:type="dxa"/>
            </w:tcMar>
          </w:tcPr>
          <w:p w14:paraId="727A5143" w14:textId="77777777" w:rsidR="00224569" w:rsidRDefault="00224569" w:rsidP="00224569">
            <w:pPr>
              <w:pStyle w:val="Brdtextmedindrag"/>
            </w:pPr>
            <w:bookmarkStart w:id="553" w:name="_Hlk27560341"/>
          </w:p>
        </w:tc>
        <w:tc>
          <w:tcPr>
            <w:tcW w:w="2500" w:type="pct"/>
            <w:shd w:val="clear" w:color="auto" w:fill="auto"/>
            <w:tcMar>
              <w:right w:w="0" w:type="dxa"/>
            </w:tcMar>
          </w:tcPr>
          <w:p w14:paraId="598C5FF0" w14:textId="77777777" w:rsidR="00224569" w:rsidRPr="00C6027B" w:rsidRDefault="00B659D8" w:rsidP="00224569">
            <w:pPr>
              <w:pStyle w:val="Brdtextmedindrag"/>
              <w:ind w:firstLine="0"/>
              <w:rPr>
                <w:i/>
              </w:rPr>
            </w:pPr>
            <w:r>
              <w:rPr>
                <w:i/>
              </w:rPr>
              <w:t>3</w:t>
            </w:r>
            <w:r w:rsidRPr="00C6027B">
              <w:rPr>
                <w:i/>
              </w:rPr>
              <w:t xml:space="preserve"> </w:t>
            </w:r>
            <w:r>
              <w:rPr>
                <w:i/>
              </w:rPr>
              <w:t>a §</w:t>
            </w:r>
          </w:p>
          <w:p w14:paraId="794969E7" w14:textId="77777777" w:rsidR="00224569" w:rsidRDefault="00B659D8" w:rsidP="00224569">
            <w:pPr>
              <w:pStyle w:val="Brdtextmedindrag"/>
              <w:rPr>
                <w:i/>
              </w:rPr>
            </w:pPr>
            <w:r w:rsidRPr="00C6027B">
              <w:rPr>
                <w:i/>
              </w:rPr>
              <w:t xml:space="preserve">Finansinspektionen får besluta att tillsynsförordningen </w:t>
            </w:r>
            <w:r>
              <w:rPr>
                <w:i/>
              </w:rPr>
              <w:t>ska tilläm</w:t>
            </w:r>
            <w:r>
              <w:rPr>
                <w:i/>
              </w:rPr>
              <w:softHyphen/>
              <w:t xml:space="preserve">pas i fråga om </w:t>
            </w:r>
            <w:r w:rsidRPr="00C6027B">
              <w:rPr>
                <w:i/>
              </w:rPr>
              <w:t>ett värde</w:t>
            </w:r>
            <w:r>
              <w:rPr>
                <w:i/>
              </w:rPr>
              <w:softHyphen/>
            </w:r>
            <w:r w:rsidRPr="00C6027B">
              <w:rPr>
                <w:i/>
              </w:rPr>
              <w:t>pappers</w:t>
            </w:r>
            <w:r>
              <w:rPr>
                <w:i/>
              </w:rPr>
              <w:softHyphen/>
            </w:r>
            <w:r w:rsidRPr="00C6027B">
              <w:rPr>
                <w:i/>
              </w:rPr>
              <w:t>bolag</w:t>
            </w:r>
          </w:p>
          <w:p w14:paraId="1070BC74" w14:textId="77777777" w:rsidR="00224569" w:rsidRDefault="00B659D8" w:rsidP="00224569">
            <w:pPr>
              <w:pStyle w:val="Brdtextmedindrag"/>
              <w:rPr>
                <w:i/>
              </w:rPr>
            </w:pPr>
            <w:r>
              <w:rPr>
                <w:i/>
              </w:rPr>
              <w:t>1. </w:t>
            </w:r>
            <w:r w:rsidRPr="003F486B">
              <w:rPr>
                <w:i/>
                <w:spacing w:val="-4"/>
              </w:rPr>
              <w:t>vars konsoliderade tillgångar</w:t>
            </w:r>
            <w:r w:rsidRPr="00661084">
              <w:rPr>
                <w:i/>
                <w:spacing w:val="-4"/>
              </w:rPr>
              <w:t>, be</w:t>
            </w:r>
            <w:r>
              <w:rPr>
                <w:i/>
                <w:spacing w:val="-4"/>
              </w:rPr>
              <w:softHyphen/>
            </w:r>
            <w:r w:rsidRPr="00661084">
              <w:rPr>
                <w:i/>
                <w:spacing w:val="-4"/>
              </w:rPr>
              <w:t>räkna</w:t>
            </w:r>
            <w:r>
              <w:rPr>
                <w:i/>
                <w:spacing w:val="-4"/>
              </w:rPr>
              <w:t>de</w:t>
            </w:r>
            <w:r w:rsidRPr="00C6027B">
              <w:rPr>
                <w:i/>
              </w:rPr>
              <w:t xml:space="preserve"> som ett genomsnitt </w:t>
            </w:r>
            <w:r>
              <w:rPr>
                <w:i/>
              </w:rPr>
              <w:t>för</w:t>
            </w:r>
            <w:r w:rsidRPr="00C6027B">
              <w:rPr>
                <w:i/>
              </w:rPr>
              <w:t xml:space="preserve"> d</w:t>
            </w:r>
            <w:r w:rsidRPr="00661084">
              <w:rPr>
                <w:i/>
                <w:spacing w:val="-4"/>
              </w:rPr>
              <w:t xml:space="preserve">en senaste sammanhängande </w:t>
            </w:r>
            <w:r w:rsidRPr="00661084">
              <w:rPr>
                <w:i/>
                <w:spacing w:val="-5"/>
              </w:rPr>
              <w:t>tolv</w:t>
            </w:r>
            <w:r w:rsidRPr="00661084">
              <w:rPr>
                <w:i/>
                <w:spacing w:val="-5"/>
              </w:rPr>
              <w:softHyphen/>
              <w:t>månaders</w:t>
            </w:r>
            <w:r>
              <w:rPr>
                <w:i/>
                <w:spacing w:val="-5"/>
              </w:rPr>
              <w:softHyphen/>
            </w:r>
            <w:r w:rsidRPr="00661084">
              <w:rPr>
                <w:i/>
                <w:spacing w:val="-5"/>
              </w:rPr>
              <w:t xml:space="preserve">perioden, </w:t>
            </w:r>
            <w:r>
              <w:rPr>
                <w:i/>
                <w:spacing w:val="-5"/>
              </w:rPr>
              <w:t>motsvarar</w:t>
            </w:r>
            <w:r w:rsidRPr="00661084">
              <w:rPr>
                <w:i/>
                <w:spacing w:val="-5"/>
              </w:rPr>
              <w:t xml:space="preserve"> minst</w:t>
            </w:r>
            <w:r w:rsidRPr="00C6027B">
              <w:rPr>
                <w:i/>
              </w:rPr>
              <w:t xml:space="preserve"> fem</w:t>
            </w:r>
            <w:r>
              <w:rPr>
                <w:i/>
              </w:rPr>
              <w:t> </w:t>
            </w:r>
            <w:r w:rsidRPr="00C6027B">
              <w:rPr>
                <w:i/>
              </w:rPr>
              <w:t>miljarder</w:t>
            </w:r>
            <w:r>
              <w:rPr>
                <w:i/>
              </w:rPr>
              <w:t> </w:t>
            </w:r>
            <w:r w:rsidRPr="00C6027B">
              <w:rPr>
                <w:i/>
              </w:rPr>
              <w:t xml:space="preserve">euro, och </w:t>
            </w:r>
          </w:p>
          <w:p w14:paraId="4FFA7998" w14:textId="77777777" w:rsidR="00224569" w:rsidRDefault="00B659D8" w:rsidP="00224569">
            <w:pPr>
              <w:pStyle w:val="Brdtextmedindrag"/>
              <w:rPr>
                <w:i/>
              </w:rPr>
            </w:pPr>
            <w:r>
              <w:rPr>
                <w:i/>
              </w:rPr>
              <w:t>2. </w:t>
            </w:r>
            <w:r w:rsidRPr="00C6027B">
              <w:rPr>
                <w:i/>
              </w:rPr>
              <w:t xml:space="preserve">som </w:t>
            </w:r>
            <w:r>
              <w:rPr>
                <w:i/>
              </w:rPr>
              <w:t>driver</w:t>
            </w:r>
            <w:r w:rsidRPr="00C6027B">
              <w:rPr>
                <w:i/>
              </w:rPr>
              <w:t xml:space="preserve"> </w:t>
            </w:r>
            <w:r>
              <w:rPr>
                <w:i/>
              </w:rPr>
              <w:t>verksamhet som omfattar investe</w:t>
            </w:r>
            <w:r>
              <w:rPr>
                <w:i/>
              </w:rPr>
              <w:softHyphen/>
              <w:t>ringstjänster eller investerings</w:t>
            </w:r>
            <w:r>
              <w:rPr>
                <w:i/>
              </w:rPr>
              <w:softHyphen/>
              <w:t xml:space="preserve">verksamhet </w:t>
            </w:r>
            <w:r w:rsidRPr="00C6027B">
              <w:rPr>
                <w:i/>
              </w:rPr>
              <w:t>som avses i 2</w:t>
            </w:r>
            <w:r>
              <w:rPr>
                <w:i/>
              </w:rPr>
              <w:t> </w:t>
            </w:r>
            <w:r w:rsidRPr="00C6027B">
              <w:rPr>
                <w:i/>
              </w:rPr>
              <w:t>kap. 1</w:t>
            </w:r>
            <w:r>
              <w:rPr>
                <w:i/>
              </w:rPr>
              <w:t> § </w:t>
            </w:r>
            <w:r w:rsidRPr="00C6027B">
              <w:rPr>
                <w:i/>
              </w:rPr>
              <w:t xml:space="preserve">3 eller 6 </w:t>
            </w:r>
            <w:r w:rsidRPr="00682376">
              <w:rPr>
                <w:i/>
                <w:spacing w:val="-5"/>
              </w:rPr>
              <w:t>lagen (2007:528) om värde</w:t>
            </w:r>
            <w:r>
              <w:rPr>
                <w:i/>
                <w:spacing w:val="-5"/>
              </w:rPr>
              <w:softHyphen/>
            </w:r>
            <w:r w:rsidRPr="00682376">
              <w:rPr>
                <w:i/>
                <w:spacing w:val="-5"/>
              </w:rPr>
              <w:t>pappers</w:t>
            </w:r>
            <w:r w:rsidRPr="00682376">
              <w:rPr>
                <w:i/>
                <w:spacing w:val="-5"/>
              </w:rPr>
              <w:softHyphen/>
              <w:t>marknaden</w:t>
            </w:r>
            <w:r>
              <w:rPr>
                <w:i/>
              </w:rPr>
              <w:t xml:space="preserve"> men</w:t>
            </w:r>
            <w:r>
              <w:t xml:space="preserve"> </w:t>
            </w:r>
            <w:r w:rsidRPr="008B146A">
              <w:rPr>
                <w:i/>
              </w:rPr>
              <w:t>som inte är rå</w:t>
            </w:r>
            <w:r>
              <w:rPr>
                <w:i/>
              </w:rPr>
              <w:softHyphen/>
            </w:r>
            <w:r w:rsidRPr="008B146A">
              <w:rPr>
                <w:i/>
              </w:rPr>
              <w:t>varu</w:t>
            </w:r>
            <w:r>
              <w:rPr>
                <w:i/>
              </w:rPr>
              <w:softHyphen/>
            </w:r>
            <w:r w:rsidRPr="008B146A">
              <w:rPr>
                <w:i/>
              </w:rPr>
              <w:t>handlare eller utsläppsrätts</w:t>
            </w:r>
            <w:r>
              <w:rPr>
                <w:i/>
              </w:rPr>
              <w:softHyphen/>
            </w:r>
            <w:r w:rsidRPr="008B146A">
              <w:rPr>
                <w:i/>
              </w:rPr>
              <w:t>hand</w:t>
            </w:r>
            <w:r>
              <w:rPr>
                <w:i/>
              </w:rPr>
              <w:softHyphen/>
            </w:r>
            <w:r w:rsidRPr="008B146A">
              <w:rPr>
                <w:i/>
              </w:rPr>
              <w:t>lare</w:t>
            </w:r>
            <w:r>
              <w:rPr>
                <w:i/>
              </w:rPr>
              <w:t>.</w:t>
            </w:r>
          </w:p>
          <w:p w14:paraId="571792AF" w14:textId="77777777" w:rsidR="00224569" w:rsidRPr="00C6027B" w:rsidRDefault="00B659D8" w:rsidP="00224569">
            <w:pPr>
              <w:pStyle w:val="Brdtextmedindrag"/>
              <w:rPr>
                <w:i/>
              </w:rPr>
            </w:pPr>
            <w:r>
              <w:rPr>
                <w:i/>
              </w:rPr>
              <w:t>Första stycket gäller</w:t>
            </w:r>
            <w:r w:rsidRPr="008B146A">
              <w:rPr>
                <w:i/>
              </w:rPr>
              <w:t xml:space="preserve"> </w:t>
            </w:r>
            <w:r w:rsidRPr="00C6027B">
              <w:rPr>
                <w:i/>
              </w:rPr>
              <w:t>om</w:t>
            </w:r>
          </w:p>
          <w:p w14:paraId="3E6334F1" w14:textId="77777777" w:rsidR="00224569" w:rsidRPr="00C6027B" w:rsidRDefault="00B659D8" w:rsidP="00224569">
            <w:pPr>
              <w:pStyle w:val="Brdtextmedindrag"/>
              <w:rPr>
                <w:i/>
              </w:rPr>
            </w:pPr>
            <w:r w:rsidRPr="00C6027B">
              <w:rPr>
                <w:i/>
              </w:rPr>
              <w:t>1.</w:t>
            </w:r>
            <w:r>
              <w:rPr>
                <w:i/>
              </w:rPr>
              <w:t> </w:t>
            </w:r>
            <w:r w:rsidRPr="00C6027B">
              <w:rPr>
                <w:i/>
              </w:rPr>
              <w:t>värdepappersbolaget</w:t>
            </w:r>
            <w:r>
              <w:rPr>
                <w:i/>
              </w:rPr>
              <w:t>s verk</w:t>
            </w:r>
            <w:r>
              <w:rPr>
                <w:i/>
              </w:rPr>
              <w:softHyphen/>
              <w:t xml:space="preserve">samhet har </w:t>
            </w:r>
            <w:r w:rsidRPr="00C6027B">
              <w:rPr>
                <w:i/>
              </w:rPr>
              <w:t>en sådan omfatt</w:t>
            </w:r>
            <w:r>
              <w:rPr>
                <w:i/>
              </w:rPr>
              <w:softHyphen/>
            </w:r>
            <w:r w:rsidRPr="00C6027B">
              <w:rPr>
                <w:i/>
              </w:rPr>
              <w:t xml:space="preserve">ning att en systemrisk skulle kunna uppstå om bolaget fallerar </w:t>
            </w:r>
            <w:r w:rsidRPr="003B69AF">
              <w:rPr>
                <w:i/>
              </w:rPr>
              <w:t>eller hamnar i kris</w:t>
            </w:r>
            <w:r w:rsidRPr="00C6027B">
              <w:rPr>
                <w:i/>
              </w:rPr>
              <w:t>,</w:t>
            </w:r>
          </w:p>
          <w:p w14:paraId="7EF2D491" w14:textId="77777777" w:rsidR="00224569" w:rsidRPr="00C6027B" w:rsidRDefault="00B659D8" w:rsidP="00224569">
            <w:pPr>
              <w:pStyle w:val="Brdtextmedindrag"/>
              <w:rPr>
                <w:i/>
              </w:rPr>
            </w:pPr>
            <w:r w:rsidRPr="00C6027B">
              <w:rPr>
                <w:i/>
              </w:rPr>
              <w:t>2.</w:t>
            </w:r>
            <w:r>
              <w:rPr>
                <w:i/>
              </w:rPr>
              <w:t> </w:t>
            </w:r>
            <w:r w:rsidRPr="00C6027B">
              <w:rPr>
                <w:i/>
              </w:rPr>
              <w:t>värdepappersbolaget är clea</w:t>
            </w:r>
            <w:r>
              <w:rPr>
                <w:i/>
              </w:rPr>
              <w:softHyphen/>
            </w:r>
            <w:r w:rsidRPr="00C6027B">
              <w:rPr>
                <w:i/>
              </w:rPr>
              <w:t>ringmedlem, eller</w:t>
            </w:r>
          </w:p>
          <w:p w14:paraId="44D1C8C5" w14:textId="77777777" w:rsidR="00224569" w:rsidRPr="00151A96" w:rsidRDefault="00B659D8" w:rsidP="00224569">
            <w:pPr>
              <w:pStyle w:val="Brdtextmedindrag"/>
              <w:rPr>
                <w:i/>
              </w:rPr>
            </w:pPr>
            <w:r w:rsidRPr="001F006C">
              <w:rPr>
                <w:i/>
                <w:spacing w:val="-4"/>
              </w:rPr>
              <w:t>3. Finansinspektionen anser att</w:t>
            </w:r>
            <w:r w:rsidRPr="00151A96">
              <w:rPr>
                <w:i/>
              </w:rPr>
              <w:t xml:space="preserve"> det är motiverat mot bakgrund av värdepappersbolagets verksamhet och </w:t>
            </w:r>
            <w:r>
              <w:rPr>
                <w:i/>
              </w:rPr>
              <w:t>dess</w:t>
            </w:r>
            <w:r w:rsidRPr="00151A96">
              <w:rPr>
                <w:i/>
              </w:rPr>
              <w:t xml:space="preserve"> storlek, art</w:t>
            </w:r>
            <w:r>
              <w:rPr>
                <w:i/>
              </w:rPr>
              <w:t>,</w:t>
            </w:r>
            <w:r w:rsidRPr="00151A96">
              <w:rPr>
                <w:i/>
              </w:rPr>
              <w:t xml:space="preserve"> omfattning</w:t>
            </w:r>
            <w:r>
              <w:rPr>
                <w:i/>
              </w:rPr>
              <w:t xml:space="preserve"> och komplexitet</w:t>
            </w:r>
            <w:r w:rsidRPr="00151A96">
              <w:rPr>
                <w:i/>
              </w:rPr>
              <w:t xml:space="preserve"> med beaktande av</w:t>
            </w:r>
          </w:p>
          <w:p w14:paraId="3F0FFE6A" w14:textId="77777777" w:rsidR="00224569" w:rsidRPr="00151A96" w:rsidRDefault="00B659D8" w:rsidP="00224569">
            <w:pPr>
              <w:pStyle w:val="Brdtextmedindrag"/>
              <w:rPr>
                <w:i/>
              </w:rPr>
            </w:pPr>
            <w:r w:rsidRPr="00151A96">
              <w:rPr>
                <w:i/>
              </w:rPr>
              <w:t>a</w:t>
            </w:r>
            <w:r>
              <w:rPr>
                <w:i/>
              </w:rPr>
              <w:t>) </w:t>
            </w:r>
            <w:r w:rsidRPr="00151A96">
              <w:rPr>
                <w:i/>
              </w:rPr>
              <w:t xml:space="preserve">betydelsen för </w:t>
            </w:r>
            <w:r>
              <w:rPr>
                <w:i/>
              </w:rPr>
              <w:t>EES</w:t>
            </w:r>
            <w:r w:rsidRPr="00151A96">
              <w:rPr>
                <w:i/>
              </w:rPr>
              <w:t xml:space="preserve"> eller Sveriges ekonomi,</w:t>
            </w:r>
          </w:p>
          <w:p w14:paraId="63A001F8" w14:textId="77777777" w:rsidR="00224569" w:rsidRPr="00E90D5B" w:rsidRDefault="00B659D8" w:rsidP="00224569">
            <w:pPr>
              <w:pStyle w:val="Brdtextmedindrag"/>
              <w:rPr>
                <w:i/>
              </w:rPr>
            </w:pPr>
            <w:r w:rsidRPr="00151A96">
              <w:rPr>
                <w:i/>
              </w:rPr>
              <w:t>b</w:t>
            </w:r>
            <w:r>
              <w:rPr>
                <w:i/>
              </w:rPr>
              <w:t>) </w:t>
            </w:r>
            <w:r w:rsidRPr="00151A96">
              <w:rPr>
                <w:i/>
              </w:rPr>
              <w:t>betydelsen av bolagets gräns</w:t>
            </w:r>
            <w:r>
              <w:rPr>
                <w:i/>
              </w:rPr>
              <w:softHyphen/>
            </w:r>
            <w:r w:rsidRPr="00151A96">
              <w:rPr>
                <w:i/>
              </w:rPr>
              <w:t>överskridande verksamhet</w:t>
            </w:r>
            <w:r>
              <w:rPr>
                <w:i/>
              </w:rPr>
              <w:t>, eller</w:t>
            </w:r>
          </w:p>
          <w:p w14:paraId="0C7882A7" w14:textId="77777777" w:rsidR="00224569" w:rsidRPr="00B77A0E" w:rsidRDefault="00B659D8" w:rsidP="00224569">
            <w:pPr>
              <w:pStyle w:val="Brdtextmedindrag"/>
              <w:rPr>
                <w:i/>
              </w:rPr>
            </w:pPr>
            <w:r w:rsidRPr="001A0DBF">
              <w:rPr>
                <w:i/>
                <w:spacing w:val="-6"/>
              </w:rPr>
              <w:t>c) bolagets sammanlänkning med</w:t>
            </w:r>
            <w:r w:rsidRPr="001A0DBF">
              <w:rPr>
                <w:i/>
              </w:rPr>
              <w:t xml:space="preserve"> det finansiella systemet.</w:t>
            </w:r>
          </w:p>
        </w:tc>
      </w:tr>
      <w:bookmarkEnd w:id="553"/>
    </w:tbl>
    <w:p w14:paraId="55003E53" w14:textId="77777777" w:rsidR="00224569" w:rsidRDefault="00224569" w:rsidP="00224569">
      <w:pPr>
        <w:pStyle w:val="Brdtext"/>
        <w:spacing w:before="230"/>
        <w:jc w:val="center"/>
      </w:pPr>
    </w:p>
    <w:tbl>
      <w:tblPr>
        <w:tblW w:w="5000" w:type="pct"/>
        <w:tblCellMar>
          <w:left w:w="125" w:type="dxa"/>
          <w:right w:w="125" w:type="dxa"/>
        </w:tblCellMar>
        <w:tblLook w:val="0600" w:firstRow="0" w:lastRow="0" w:firstColumn="0" w:lastColumn="0" w:noHBand="1" w:noVBand="1"/>
      </w:tblPr>
      <w:tblGrid>
        <w:gridCol w:w="2948"/>
        <w:gridCol w:w="2949"/>
      </w:tblGrid>
      <w:tr w:rsidR="00224569" w14:paraId="35C7D969" w14:textId="77777777" w:rsidTr="00224569">
        <w:tc>
          <w:tcPr>
            <w:tcW w:w="2500" w:type="pct"/>
            <w:shd w:val="clear" w:color="auto" w:fill="auto"/>
            <w:tcMar>
              <w:left w:w="0" w:type="dxa"/>
            </w:tcMar>
          </w:tcPr>
          <w:p w14:paraId="0563D384" w14:textId="77777777" w:rsidR="00224569" w:rsidRDefault="00224569" w:rsidP="00224569">
            <w:pPr>
              <w:pStyle w:val="Brdtextmedindrag"/>
            </w:pPr>
          </w:p>
        </w:tc>
        <w:tc>
          <w:tcPr>
            <w:tcW w:w="2500" w:type="pct"/>
            <w:shd w:val="clear" w:color="auto" w:fill="auto"/>
            <w:tcMar>
              <w:right w:w="0" w:type="dxa"/>
            </w:tcMar>
          </w:tcPr>
          <w:p w14:paraId="61B62EDD" w14:textId="77777777" w:rsidR="00224569" w:rsidRDefault="00B659D8" w:rsidP="00224569">
            <w:pPr>
              <w:pStyle w:val="Brdtextmedindrag"/>
              <w:rPr>
                <w:i/>
                <w:iCs/>
              </w:rPr>
            </w:pPr>
            <w:r>
              <w:rPr>
                <w:i/>
                <w:iCs/>
              </w:rPr>
              <w:t>3 b §</w:t>
            </w:r>
          </w:p>
          <w:p w14:paraId="2530D22B" w14:textId="77777777" w:rsidR="00224569" w:rsidRPr="00E90D5B" w:rsidRDefault="00B659D8" w:rsidP="00224569">
            <w:pPr>
              <w:pStyle w:val="Brdtextmedindrag"/>
              <w:rPr>
                <w:i/>
              </w:rPr>
            </w:pPr>
            <w:r w:rsidRPr="00E90D5B">
              <w:rPr>
                <w:i/>
              </w:rPr>
              <w:t xml:space="preserve">Finansinspektionen </w:t>
            </w:r>
            <w:r w:rsidRPr="003B69AF">
              <w:rPr>
                <w:i/>
              </w:rPr>
              <w:t xml:space="preserve">får upphäva ett beslut enligt </w:t>
            </w:r>
            <w:r>
              <w:rPr>
                <w:i/>
              </w:rPr>
              <w:t xml:space="preserve">3 a § </w:t>
            </w:r>
            <w:r w:rsidRPr="003B69AF">
              <w:rPr>
                <w:i/>
              </w:rPr>
              <w:t>första stycket och</w:t>
            </w:r>
            <w:r>
              <w:rPr>
                <w:i/>
              </w:rPr>
              <w:t xml:space="preserve"> </w:t>
            </w:r>
            <w:r w:rsidRPr="00E90D5B">
              <w:rPr>
                <w:i/>
              </w:rPr>
              <w:t xml:space="preserve">ska </w:t>
            </w:r>
            <w:r>
              <w:rPr>
                <w:i/>
              </w:rPr>
              <w:t xml:space="preserve">i så fall </w:t>
            </w:r>
            <w:r w:rsidRPr="00E90D5B">
              <w:rPr>
                <w:i/>
              </w:rPr>
              <w:t xml:space="preserve">utan dröjsmål </w:t>
            </w:r>
            <w:r>
              <w:rPr>
                <w:i/>
              </w:rPr>
              <w:t>under</w:t>
            </w:r>
            <w:r>
              <w:rPr>
                <w:i/>
              </w:rPr>
              <w:softHyphen/>
              <w:t>rätta</w:t>
            </w:r>
            <w:r w:rsidRPr="00E90D5B">
              <w:rPr>
                <w:i/>
              </w:rPr>
              <w:t xml:space="preserve"> värde</w:t>
            </w:r>
            <w:r>
              <w:rPr>
                <w:i/>
              </w:rPr>
              <w:softHyphen/>
            </w:r>
            <w:r w:rsidRPr="00E90D5B">
              <w:rPr>
                <w:i/>
              </w:rPr>
              <w:t>pappersbolaget om</w:t>
            </w:r>
            <w:r>
              <w:rPr>
                <w:i/>
              </w:rPr>
              <w:t xml:space="preserve"> detta.</w:t>
            </w:r>
          </w:p>
          <w:p w14:paraId="5CFB7517" w14:textId="77777777" w:rsidR="00224569" w:rsidRPr="00DF367E" w:rsidRDefault="00B659D8" w:rsidP="00224569">
            <w:pPr>
              <w:pStyle w:val="Brdtextmedindrag"/>
              <w:rPr>
                <w:i/>
                <w:iCs/>
              </w:rPr>
            </w:pPr>
            <w:r>
              <w:rPr>
                <w:i/>
              </w:rPr>
              <w:t>Ett beslut enligt 3 a § första stycket ska upphöra att gälla om värde</w:t>
            </w:r>
            <w:r>
              <w:rPr>
                <w:i/>
              </w:rPr>
              <w:softHyphen/>
              <w:t>pappersbolagets konsolide</w:t>
            </w:r>
            <w:r>
              <w:rPr>
                <w:i/>
              </w:rPr>
              <w:softHyphen/>
              <w:t>rade till</w:t>
            </w:r>
            <w:r>
              <w:rPr>
                <w:i/>
              </w:rPr>
              <w:softHyphen/>
              <w:t>gångar understiger det belopp som anges där</w:t>
            </w:r>
            <w:r w:rsidRPr="00E90D5B">
              <w:rPr>
                <w:i/>
              </w:rPr>
              <w:t>, beräknat s</w:t>
            </w:r>
            <w:r w:rsidRPr="001F006C">
              <w:rPr>
                <w:i/>
                <w:spacing w:val="-4"/>
              </w:rPr>
              <w:t>om ett genom</w:t>
            </w:r>
            <w:r>
              <w:rPr>
                <w:i/>
                <w:spacing w:val="-4"/>
              </w:rPr>
              <w:softHyphen/>
            </w:r>
            <w:r w:rsidRPr="001F006C">
              <w:rPr>
                <w:i/>
                <w:spacing w:val="-4"/>
              </w:rPr>
              <w:t xml:space="preserve">snitt </w:t>
            </w:r>
            <w:r>
              <w:rPr>
                <w:i/>
                <w:spacing w:val="-4"/>
              </w:rPr>
              <w:t>för</w:t>
            </w:r>
            <w:r w:rsidRPr="001F006C">
              <w:rPr>
                <w:i/>
                <w:spacing w:val="-4"/>
              </w:rPr>
              <w:t xml:space="preserve"> den senaste</w:t>
            </w:r>
            <w:r w:rsidRPr="00661084">
              <w:rPr>
                <w:i/>
                <w:spacing w:val="-4"/>
              </w:rPr>
              <w:t xml:space="preserve"> </w:t>
            </w:r>
            <w:r w:rsidRPr="00661084">
              <w:rPr>
                <w:i/>
                <w:spacing w:val="-4"/>
              </w:rPr>
              <w:lastRenderedPageBreak/>
              <w:t>samman</w:t>
            </w:r>
            <w:r>
              <w:rPr>
                <w:i/>
                <w:spacing w:val="-4"/>
              </w:rPr>
              <w:softHyphen/>
            </w:r>
            <w:r w:rsidRPr="00661084">
              <w:rPr>
                <w:i/>
                <w:spacing w:val="-4"/>
              </w:rPr>
              <w:t>hängande tolvmånaders</w:t>
            </w:r>
            <w:r>
              <w:rPr>
                <w:i/>
                <w:spacing w:val="-4"/>
              </w:rPr>
              <w:softHyphen/>
            </w:r>
            <w:r w:rsidRPr="00661084">
              <w:rPr>
                <w:i/>
                <w:spacing w:val="-4"/>
              </w:rPr>
              <w:t>perioden</w:t>
            </w:r>
            <w:r w:rsidRPr="00B77A0E">
              <w:rPr>
                <w:i/>
              </w:rPr>
              <w:t>.</w:t>
            </w:r>
          </w:p>
        </w:tc>
      </w:tr>
    </w:tbl>
    <w:p w14:paraId="4EEC53C1" w14:textId="77777777" w:rsidR="00224569" w:rsidRPr="00185C55" w:rsidRDefault="00B659D8" w:rsidP="00224569">
      <w:pPr>
        <w:pStyle w:val="Brdtext"/>
        <w:spacing w:before="230"/>
        <w:jc w:val="center"/>
        <w:rPr>
          <w:b/>
        </w:rPr>
      </w:pPr>
      <w:r>
        <w:lastRenderedPageBreak/>
        <w:t>4 §</w:t>
      </w:r>
      <w:r>
        <w:rPr>
          <w:rStyle w:val="Fotnotsreferens"/>
        </w:rPr>
        <w:footnoteReference w:id="172"/>
      </w:r>
    </w:p>
    <w:tbl>
      <w:tblPr>
        <w:tblW w:w="5000" w:type="pct"/>
        <w:tblCellMar>
          <w:left w:w="125" w:type="dxa"/>
          <w:right w:w="125" w:type="dxa"/>
        </w:tblCellMar>
        <w:tblLook w:val="0000" w:firstRow="0" w:lastRow="0" w:firstColumn="0" w:lastColumn="0" w:noHBand="0" w:noVBand="0"/>
      </w:tblPr>
      <w:tblGrid>
        <w:gridCol w:w="2948"/>
        <w:gridCol w:w="2949"/>
      </w:tblGrid>
      <w:tr w:rsidR="00224569" w:rsidRPr="0011520F" w14:paraId="13AB13AB" w14:textId="77777777" w:rsidTr="00224569">
        <w:tc>
          <w:tcPr>
            <w:tcW w:w="2500" w:type="pct"/>
            <w:shd w:val="clear" w:color="auto" w:fill="auto"/>
            <w:tcMar>
              <w:left w:w="0" w:type="dxa"/>
            </w:tcMar>
          </w:tcPr>
          <w:p w14:paraId="5B55FF4F" w14:textId="77777777" w:rsidR="00224569" w:rsidRPr="00067BD9" w:rsidRDefault="00B659D8" w:rsidP="00224569">
            <w:pPr>
              <w:pStyle w:val="Brdtextmedindrag"/>
            </w:pPr>
            <w:r w:rsidRPr="00067BD9">
              <w:t>Finansinspektionen är behörig myndighet enligt tillsynsförord</w:t>
            </w:r>
            <w:r w:rsidRPr="00067BD9">
              <w:softHyphen/>
              <w:t xml:space="preserve">ningen och utövar tillsyn över att </w:t>
            </w:r>
            <w:r w:rsidRPr="00067BD9">
              <w:rPr>
                <w:i/>
                <w:iCs/>
              </w:rPr>
              <w:t>förordningen</w:t>
            </w:r>
            <w:r w:rsidRPr="00067BD9">
              <w:t xml:space="preserve"> och denna lag följs</w:t>
            </w:r>
          </w:p>
        </w:tc>
        <w:tc>
          <w:tcPr>
            <w:tcW w:w="2500" w:type="pct"/>
            <w:shd w:val="clear" w:color="auto" w:fill="auto"/>
            <w:tcMar>
              <w:right w:w="0" w:type="dxa"/>
            </w:tcMar>
          </w:tcPr>
          <w:p w14:paraId="0D305EA2" w14:textId="77777777" w:rsidR="00224569" w:rsidRPr="00067BD9" w:rsidRDefault="00B659D8" w:rsidP="00224569">
            <w:pPr>
              <w:pStyle w:val="Brdtextmedindrag"/>
            </w:pPr>
            <w:r w:rsidRPr="00FB73A3">
              <w:t>Finansinspektionen är behörig myndighet enligt tillsynsförord</w:t>
            </w:r>
            <w:r w:rsidRPr="000A41A9">
              <w:softHyphen/>
              <w:t xml:space="preserve">ningen </w:t>
            </w:r>
            <w:r w:rsidRPr="0011520F">
              <w:rPr>
                <w:i/>
                <w:iCs/>
              </w:rPr>
              <w:t>och värdepappersbolags</w:t>
            </w:r>
            <w:r w:rsidRPr="0011520F">
              <w:rPr>
                <w:i/>
                <w:iCs/>
              </w:rPr>
              <w:softHyphen/>
              <w:t>förordningen</w:t>
            </w:r>
            <w:r w:rsidRPr="0011520F">
              <w:t xml:space="preserve"> och utövar tillsyn över att </w:t>
            </w:r>
            <w:r w:rsidRPr="0011520F">
              <w:rPr>
                <w:i/>
                <w:iCs/>
              </w:rPr>
              <w:t>förordningarna</w:t>
            </w:r>
            <w:r w:rsidRPr="0011520F">
              <w:t xml:space="preserve"> och denna lag följs.</w:t>
            </w:r>
          </w:p>
        </w:tc>
      </w:tr>
    </w:tbl>
    <w:p w14:paraId="251E3E0C" w14:textId="77777777" w:rsidR="00224569" w:rsidRPr="0011520F" w:rsidRDefault="00B659D8" w:rsidP="00224569">
      <w:pPr>
        <w:pStyle w:val="Brdtextmedindrag"/>
      </w:pPr>
      <w:r w:rsidRPr="0011520F">
        <w:t>Finansinspektionen är ansvarig myndighet enligt artiklarna 124, 164 och 458 i tillsynsförordningen.</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rsidRPr="0011520F" w14:paraId="3D5D51EB" w14:textId="77777777" w:rsidTr="00224569">
        <w:tc>
          <w:tcPr>
            <w:tcW w:w="2500" w:type="pct"/>
            <w:shd w:val="clear" w:color="auto" w:fill="auto"/>
            <w:tcMar>
              <w:left w:w="0" w:type="dxa"/>
            </w:tcMar>
          </w:tcPr>
          <w:p w14:paraId="143F0B4F" w14:textId="77777777" w:rsidR="00224569" w:rsidRPr="0011520F" w:rsidRDefault="00B659D8" w:rsidP="00224569">
            <w:pPr>
              <w:pStyle w:val="Brdtextmedindrag"/>
            </w:pPr>
            <w:r w:rsidRPr="0011520F">
              <w:t xml:space="preserve">I fråga om tillsynen och möjlighet att ingripa mot </w:t>
            </w:r>
            <w:r w:rsidRPr="0011520F">
              <w:rPr>
                <w:i/>
                <w:iCs/>
              </w:rPr>
              <w:t>institut</w:t>
            </w:r>
            <w:r w:rsidRPr="0011520F">
              <w:t xml:space="preserve"> gäller bestämmelserna i de lagar som reglerar </w:t>
            </w:r>
            <w:r w:rsidRPr="0011520F">
              <w:rPr>
                <w:i/>
                <w:iCs/>
              </w:rPr>
              <w:t>institutens</w:t>
            </w:r>
            <w:r w:rsidRPr="0011520F">
              <w:t xml:space="preserve"> verk</w:t>
            </w:r>
            <w:r>
              <w:softHyphen/>
            </w:r>
            <w:r w:rsidRPr="0011520F">
              <w:t>samhet, om inte annat följer av denna lag.</w:t>
            </w:r>
          </w:p>
        </w:tc>
        <w:tc>
          <w:tcPr>
            <w:tcW w:w="2500" w:type="pct"/>
            <w:shd w:val="clear" w:color="auto" w:fill="auto"/>
            <w:tcMar>
              <w:right w:w="0" w:type="dxa"/>
            </w:tcMar>
          </w:tcPr>
          <w:p w14:paraId="51A18AF9" w14:textId="77777777" w:rsidR="00224569" w:rsidRPr="00067BD9" w:rsidRDefault="00B659D8" w:rsidP="00224569">
            <w:pPr>
              <w:pStyle w:val="Brdtextmedindrag"/>
            </w:pPr>
            <w:r w:rsidRPr="00067BD9">
              <w:t xml:space="preserve">I fråga om tillsynen och möjlighet att ingripa mot </w:t>
            </w:r>
            <w:r w:rsidRPr="00067BD9">
              <w:rPr>
                <w:i/>
                <w:iCs/>
              </w:rPr>
              <w:t>kredit</w:t>
            </w:r>
            <w:r>
              <w:rPr>
                <w:i/>
                <w:iCs/>
              </w:rPr>
              <w:softHyphen/>
            </w:r>
            <w:r w:rsidRPr="00067BD9">
              <w:rPr>
                <w:i/>
                <w:iCs/>
              </w:rPr>
              <w:t>institut och värdepappers</w:t>
            </w:r>
            <w:r w:rsidRPr="00067BD9">
              <w:rPr>
                <w:i/>
                <w:iCs/>
              </w:rPr>
              <w:softHyphen/>
              <w:t>bolag</w:t>
            </w:r>
            <w:r w:rsidRPr="00067BD9">
              <w:t xml:space="preserve"> gäller bestämmelserna i de lagar som reglerar </w:t>
            </w:r>
            <w:r w:rsidRPr="00067BD9">
              <w:rPr>
                <w:i/>
                <w:iCs/>
              </w:rPr>
              <w:t>företagens</w:t>
            </w:r>
            <w:r w:rsidRPr="00067BD9">
              <w:t xml:space="preserve"> verk</w:t>
            </w:r>
            <w:r>
              <w:softHyphen/>
            </w:r>
            <w:r w:rsidRPr="00067BD9">
              <w:t>samhet, om inte annat följer av denna lag.</w:t>
            </w:r>
          </w:p>
        </w:tc>
      </w:tr>
    </w:tbl>
    <w:p w14:paraId="401C6795" w14:textId="77777777" w:rsidR="00224569" w:rsidRPr="00067BD9" w:rsidRDefault="00B659D8" w:rsidP="00224569">
      <w:pPr>
        <w:pStyle w:val="Brdtext"/>
        <w:tabs>
          <w:tab w:val="center" w:pos="2948"/>
        </w:tabs>
        <w:spacing w:before="270"/>
        <w:jc w:val="center"/>
        <w:rPr>
          <w:bCs/>
        </w:rPr>
      </w:pPr>
      <w:r w:rsidRPr="0011520F">
        <w:rPr>
          <w:bCs/>
        </w:rPr>
        <w:t>8 §</w:t>
      </w:r>
      <w:r w:rsidRPr="00067BD9">
        <w:rPr>
          <w:rStyle w:val="Fotnotsreferens"/>
          <w:bCs/>
        </w:rPr>
        <w:footnoteReference w:id="173"/>
      </w:r>
    </w:p>
    <w:p w14:paraId="1CBE9659" w14:textId="77777777" w:rsidR="00224569" w:rsidRPr="00067BD9" w:rsidRDefault="00B659D8" w:rsidP="00224569">
      <w:pPr>
        <w:pStyle w:val="Brdtextmedindrag"/>
      </w:pPr>
      <w:r w:rsidRPr="00067BD9">
        <w:t>Finansinspektionen ska bevilja godkännande, om</w:t>
      </w:r>
    </w:p>
    <w:p w14:paraId="569A984A" w14:textId="77777777" w:rsidR="00224569" w:rsidRPr="0011520F" w:rsidRDefault="00B659D8" w:rsidP="00224569">
      <w:pPr>
        <w:pStyle w:val="Brdtextmedindrag"/>
      </w:pPr>
      <w:r w:rsidRPr="00FB73A3">
        <w:t>1. arbetsfördelningen inom gruppen är sådan att kraven i tillsyns</w:t>
      </w:r>
      <w:r w:rsidRPr="000A41A9">
        <w:softHyphen/>
      </w:r>
      <w:r w:rsidRPr="0011520F">
        <w:t>förordningen, denna lag och lagen (2014:966) om kapitalbuffertar kan uppfyllas på grupp- eller undergruppsnivå,</w:t>
      </w:r>
    </w:p>
    <w:p w14:paraId="03D1456C" w14:textId="77777777" w:rsidR="00224569" w:rsidRPr="00067BD9" w:rsidRDefault="00B659D8" w:rsidP="00224569">
      <w:pPr>
        <w:pStyle w:val="Brdtextmedindrag"/>
      </w:pPr>
      <w:r w:rsidRPr="00067BD9">
        <w:t xml:space="preserve">2. organisationsstrukturen inte hindrar en effektiv tillsyn över att instituten inom gruppen uppfyller de krav som avses i 1 på individuell nivå och grupp- och undergruppsnivå, </w:t>
      </w:r>
    </w:p>
    <w:p w14:paraId="0E61015A" w14:textId="77777777" w:rsidR="00224569" w:rsidRPr="00FB73A3" w:rsidRDefault="00B659D8" w:rsidP="00224569">
      <w:pPr>
        <w:pStyle w:val="Brdtextmedindrag"/>
      </w:pPr>
      <w:r w:rsidRPr="00067BD9">
        <w:t xml:space="preserve">3. den som ska ingå i ledningen för holdingföretaget har tillräcklig insikt och erfarenhet för att delta i ledningen av företaget och även i övrigt är lämplig </w:t>
      </w:r>
      <w:r w:rsidRPr="00FB73A3">
        <w:t>för uppgiften, och</w:t>
      </w:r>
    </w:p>
    <w:tbl>
      <w:tblPr>
        <w:tblW w:w="5000" w:type="pct"/>
        <w:tblCellMar>
          <w:left w:w="125" w:type="dxa"/>
          <w:right w:w="125" w:type="dxa"/>
        </w:tblCellMar>
        <w:tblLook w:val="0600" w:firstRow="0" w:lastRow="0" w:firstColumn="0" w:lastColumn="0" w:noHBand="1" w:noVBand="1"/>
      </w:tblPr>
      <w:tblGrid>
        <w:gridCol w:w="2948"/>
        <w:gridCol w:w="2949"/>
      </w:tblGrid>
      <w:tr w:rsidR="00224569" w:rsidRPr="0011520F" w14:paraId="1BBB3310" w14:textId="77777777" w:rsidTr="00224569">
        <w:tc>
          <w:tcPr>
            <w:tcW w:w="2500" w:type="pct"/>
            <w:shd w:val="clear" w:color="auto" w:fill="auto"/>
            <w:tcMar>
              <w:left w:w="0" w:type="dxa"/>
            </w:tcMar>
          </w:tcPr>
          <w:p w14:paraId="3A7D8741" w14:textId="77777777" w:rsidR="00224569" w:rsidRPr="0011520F" w:rsidRDefault="00B659D8" w:rsidP="00224569">
            <w:pPr>
              <w:pStyle w:val="Brdtextmedindrag"/>
            </w:pPr>
            <w:r w:rsidRPr="000A41A9">
              <w:t>4. när holdingföretaget har ett eller flera kreditinstitut</w:t>
            </w:r>
            <w:r w:rsidRPr="0011520F">
              <w:t xml:space="preserve"> som dotter</w:t>
            </w:r>
            <w:r w:rsidRPr="0011520F">
              <w:softHyphen/>
              <w:t>företag,</w:t>
            </w:r>
          </w:p>
        </w:tc>
        <w:tc>
          <w:tcPr>
            <w:tcW w:w="2500" w:type="pct"/>
            <w:shd w:val="clear" w:color="auto" w:fill="auto"/>
            <w:tcMar>
              <w:right w:w="0" w:type="dxa"/>
            </w:tcMar>
          </w:tcPr>
          <w:p w14:paraId="7CBA8CDF" w14:textId="77777777" w:rsidR="00224569" w:rsidRPr="00067BD9" w:rsidRDefault="00B659D8" w:rsidP="00224569">
            <w:pPr>
              <w:pStyle w:val="Brdtextmedindrag"/>
            </w:pPr>
            <w:r w:rsidRPr="00067BD9">
              <w:t xml:space="preserve">4. när holdingföretaget har ett eller flera kreditinstitut </w:t>
            </w:r>
            <w:r w:rsidRPr="00067BD9">
              <w:rPr>
                <w:i/>
                <w:iCs/>
              </w:rPr>
              <w:t>som avses i 2 § första stycket 7 a eller mot</w:t>
            </w:r>
            <w:r w:rsidRPr="00067BD9">
              <w:rPr>
                <w:i/>
                <w:iCs/>
              </w:rPr>
              <w:softHyphen/>
              <w:t>svarande utländska företag</w:t>
            </w:r>
            <w:r w:rsidRPr="00067BD9">
              <w:t xml:space="preserve"> </w:t>
            </w:r>
            <w:r w:rsidRPr="00067BD9">
              <w:rPr>
                <w:i/>
                <w:iCs/>
              </w:rPr>
              <w:t>inom EES</w:t>
            </w:r>
            <w:r w:rsidRPr="00067BD9">
              <w:t xml:space="preserve"> som dotter</w:t>
            </w:r>
            <w:r w:rsidRPr="00067BD9">
              <w:softHyphen/>
              <w:t>företag,</w:t>
            </w:r>
          </w:p>
        </w:tc>
      </w:tr>
    </w:tbl>
    <w:p w14:paraId="77A29D96" w14:textId="77777777" w:rsidR="00224569" w:rsidRPr="0011520F" w:rsidRDefault="00B659D8" w:rsidP="00224569">
      <w:pPr>
        <w:pStyle w:val="Brdtextmedindrag"/>
      </w:pPr>
      <w:r w:rsidRPr="0011520F">
        <w:t xml:space="preserve">a) information lämnas om större ägare i institutet, </w:t>
      </w:r>
    </w:p>
    <w:p w14:paraId="34848D36" w14:textId="77777777" w:rsidR="00224569" w:rsidRDefault="00B659D8" w:rsidP="00224569">
      <w:pPr>
        <w:pStyle w:val="Brdtextmedindrag"/>
      </w:pPr>
      <w:r w:rsidRPr="0011520F">
        <w:t>b) den som har eller kan förväntas komma att få ett kvalificerat innehav i institutet bedöms lämplig att utöva ett väsentligt inflytande</w:t>
      </w:r>
      <w:r>
        <w:t xml:space="preserve"> över ledningen av institutet, och </w:t>
      </w:r>
    </w:p>
    <w:p w14:paraId="5C2A250F" w14:textId="77777777" w:rsidR="00224569" w:rsidRDefault="00B659D8" w:rsidP="00224569">
      <w:pPr>
        <w:pStyle w:val="Brdtextmedindrag"/>
      </w:pPr>
      <w:r>
        <w:t>c) </w:t>
      </w:r>
      <w:r w:rsidRPr="00E17571">
        <w:t>institutets nära förbindelser med andra företag inte hindrar en effektiv tillsyn av institutet.</w:t>
      </w:r>
      <w:r>
        <w:t xml:space="preserve"> </w:t>
      </w:r>
    </w:p>
    <w:p w14:paraId="57DCA57C" w14:textId="77777777" w:rsidR="00224569" w:rsidRDefault="00224569" w:rsidP="00224569">
      <w:pPr>
        <w:pStyle w:val="Brdtextmedindrag"/>
      </w:pPr>
    </w:p>
    <w:p w14:paraId="46C57B9C" w14:textId="77777777" w:rsidR="00224569" w:rsidRDefault="00B659D8" w:rsidP="00224569">
      <w:pPr>
        <w:pStyle w:val="Brdtextmedindrag"/>
        <w:jc w:val="center"/>
      </w:pPr>
      <w:r>
        <w:t>9 §</w:t>
      </w:r>
      <w:r>
        <w:rPr>
          <w:rStyle w:val="Fotnotsreferens"/>
        </w:rPr>
        <w:footnoteReference w:id="174"/>
      </w:r>
    </w:p>
    <w:p w14:paraId="2123E94A" w14:textId="77777777" w:rsidR="00224569" w:rsidRDefault="00B659D8" w:rsidP="00224569">
      <w:pPr>
        <w:pStyle w:val="Brdtextmedindrag"/>
      </w:pPr>
      <w:r>
        <w:t>Finansinspektionen ska medge undantag från kravet på godkännande, om</w:t>
      </w:r>
    </w:p>
    <w:p w14:paraId="79B978A5" w14:textId="77777777" w:rsidR="00224569" w:rsidRDefault="00B659D8" w:rsidP="00224569">
      <w:pPr>
        <w:pStyle w:val="Brdtextmedindrag"/>
      </w:pPr>
      <w:r>
        <w:lastRenderedPageBreak/>
        <w:t>1. den huvudsakliga verksamheten är att</w:t>
      </w:r>
    </w:p>
    <w:p w14:paraId="5B565E0E" w14:textId="77777777" w:rsidR="00224569" w:rsidRDefault="00B659D8" w:rsidP="00224569">
      <w:pPr>
        <w:pStyle w:val="Brdtextmedindrag"/>
      </w:pPr>
      <w:r>
        <w:t>a) </w:t>
      </w:r>
      <w:r w:rsidRPr="003A338D">
        <w:t>förvärva eller inneha aktier eller andelar i dotterföretag, när det gäller ett finansiellt holdingföretag, eller</w:t>
      </w:r>
    </w:p>
    <w:p w14:paraId="1B6332B4" w14:textId="77777777" w:rsidR="00224569" w:rsidRDefault="00B659D8" w:rsidP="00224569">
      <w:pPr>
        <w:pStyle w:val="Brdtextmedindrag"/>
      </w:pPr>
      <w:r>
        <w:t>b) </w:t>
      </w:r>
      <w:r w:rsidRPr="003A338D">
        <w:t xml:space="preserve">förvärva eller inneha aktier eller andelar i dotterföretag som är </w:t>
      </w:r>
      <w:r>
        <w:t>i</w:t>
      </w:r>
      <w:r w:rsidRPr="003A338D">
        <w:t xml:space="preserve">nstitut eller finansiella </w:t>
      </w:r>
      <w:r w:rsidRPr="00F62944">
        <w:t>institut</w:t>
      </w:r>
      <w:r w:rsidRPr="003A338D">
        <w:t>, när det gäller ett blandat finansiellt holding</w:t>
      </w:r>
      <w:r>
        <w:softHyphen/>
      </w:r>
      <w:r w:rsidRPr="003A338D">
        <w:t>företag</w:t>
      </w:r>
      <w:r>
        <w:t>,</w:t>
      </w:r>
    </w:p>
    <w:p w14:paraId="479CE148" w14:textId="77777777" w:rsidR="00224569" w:rsidRPr="00C57856" w:rsidRDefault="00B659D8" w:rsidP="00224569">
      <w:pPr>
        <w:pStyle w:val="Brdtextmedindrag"/>
      </w:pPr>
      <w:r>
        <w:t>2. </w:t>
      </w:r>
      <w:r w:rsidRPr="003A338D">
        <w:t>holdingföretaget inte har utsetts till resolutionsenhet i någon av gruppens resolutionsgrupper,</w:t>
      </w:r>
    </w:p>
    <w:tbl>
      <w:tblPr>
        <w:tblW w:w="5000" w:type="pct"/>
        <w:tblCellMar>
          <w:left w:w="125" w:type="dxa"/>
          <w:right w:w="125" w:type="dxa"/>
        </w:tblCellMar>
        <w:tblLook w:val="0600" w:firstRow="0" w:lastRow="0" w:firstColumn="0" w:lastColumn="0" w:noHBand="1" w:noVBand="1"/>
      </w:tblPr>
      <w:tblGrid>
        <w:gridCol w:w="2948"/>
        <w:gridCol w:w="2949"/>
      </w:tblGrid>
      <w:tr w:rsidR="00224569" w:rsidRPr="00067BD9" w14:paraId="0F846A20" w14:textId="77777777" w:rsidTr="00224569">
        <w:tc>
          <w:tcPr>
            <w:tcW w:w="2500" w:type="pct"/>
            <w:shd w:val="clear" w:color="auto" w:fill="auto"/>
            <w:tcMar>
              <w:left w:w="0" w:type="dxa"/>
            </w:tcMar>
          </w:tcPr>
          <w:p w14:paraId="687B6258" w14:textId="77777777" w:rsidR="00224569" w:rsidRPr="00067BD9" w:rsidRDefault="00B659D8" w:rsidP="00224569">
            <w:pPr>
              <w:pStyle w:val="Brdtextmedindrag"/>
            </w:pPr>
            <w:r w:rsidRPr="00067BD9">
              <w:t>3. ett dotterföretag som är ett kreditinstitut och ansvarar för att säkerställa att kraven i 3 kap. 2 § uppfylls,</w:t>
            </w:r>
          </w:p>
        </w:tc>
        <w:tc>
          <w:tcPr>
            <w:tcW w:w="2500" w:type="pct"/>
            <w:shd w:val="clear" w:color="auto" w:fill="auto"/>
            <w:tcMar>
              <w:right w:w="0" w:type="dxa"/>
            </w:tcMar>
          </w:tcPr>
          <w:p w14:paraId="6078A5FB" w14:textId="77777777" w:rsidR="00224569" w:rsidRPr="00067BD9" w:rsidRDefault="00B659D8" w:rsidP="00224569">
            <w:pPr>
              <w:pStyle w:val="Brdtextmedindrag"/>
            </w:pPr>
            <w:r w:rsidRPr="00067BD9">
              <w:t xml:space="preserve">3. ett dotterföretag som är ett kreditinstitut </w:t>
            </w:r>
            <w:bookmarkStart w:id="554" w:name="_Hlk63798734"/>
            <w:r w:rsidRPr="00067BD9">
              <w:rPr>
                <w:i/>
                <w:iCs/>
              </w:rPr>
              <w:t xml:space="preserve">eller ett motsvarande utländskt företag inom EES </w:t>
            </w:r>
            <w:bookmarkEnd w:id="554"/>
            <w:r w:rsidRPr="00067BD9">
              <w:t>och ansvarar för att säkerställa att kraven i 3 kap. 2 § uppfylls,</w:t>
            </w:r>
          </w:p>
        </w:tc>
      </w:tr>
    </w:tbl>
    <w:p w14:paraId="65E7FC3A" w14:textId="77777777" w:rsidR="00224569" w:rsidRPr="00067BD9" w:rsidRDefault="00B659D8" w:rsidP="00224569">
      <w:pPr>
        <w:pStyle w:val="Brdtextmedindrag"/>
      </w:pPr>
      <w:r w:rsidRPr="00067BD9">
        <w:t>4. holdingföretaget inte med</w:t>
      </w:r>
      <w:r w:rsidRPr="00067BD9">
        <w:softHyphen/>
        <w:t>verkar till att påverka driften av gruppen eller dotterföretag som är institut eller finansiella institut, och</w:t>
      </w:r>
    </w:p>
    <w:p w14:paraId="0FC43C87" w14:textId="77777777" w:rsidR="00224569" w:rsidRPr="00067BD9" w:rsidRDefault="00B659D8" w:rsidP="00224569">
      <w:pPr>
        <w:pStyle w:val="Brdtextmedindrag"/>
      </w:pPr>
      <w:r w:rsidRPr="00067BD9">
        <w:t>5. det inte finns något som hindrar en effektiv tillsyn på gruppnivå.</w:t>
      </w:r>
    </w:p>
    <w:p w14:paraId="7652B964" w14:textId="77777777" w:rsidR="00224569" w:rsidRPr="00067BD9" w:rsidRDefault="00224569" w:rsidP="00224569">
      <w:pPr>
        <w:pStyle w:val="Brdtextmedindrag"/>
      </w:pP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rsidRPr="00067BD9" w14:paraId="0DABF508" w14:textId="77777777" w:rsidTr="00224569">
        <w:tc>
          <w:tcPr>
            <w:tcW w:w="2500" w:type="pct"/>
            <w:shd w:val="clear" w:color="auto" w:fill="auto"/>
            <w:tcMar>
              <w:left w:w="0" w:type="dxa"/>
            </w:tcMar>
          </w:tcPr>
          <w:p w14:paraId="5E9F33ED" w14:textId="77777777" w:rsidR="00224569" w:rsidRPr="00067BD9" w:rsidRDefault="00B659D8" w:rsidP="00224569">
            <w:pPr>
              <w:pStyle w:val="Brdtext"/>
              <w:tabs>
                <w:tab w:val="center" w:pos="2948"/>
              </w:tabs>
              <w:spacing w:before="270"/>
              <w:jc w:val="left"/>
              <w:rPr>
                <w:b/>
                <w:bCs/>
              </w:rPr>
            </w:pPr>
            <w:r w:rsidRPr="00067BD9">
              <w:rPr>
                <w:b/>
              </w:rPr>
              <w:t xml:space="preserve">2 kap. </w:t>
            </w:r>
            <w:r w:rsidRPr="00067BD9">
              <w:rPr>
                <w:b/>
                <w:bCs/>
              </w:rPr>
              <w:t>Särskilda kapitalbas- och likviditetskrav</w:t>
            </w:r>
          </w:p>
        </w:tc>
        <w:tc>
          <w:tcPr>
            <w:tcW w:w="2500" w:type="pct"/>
            <w:shd w:val="clear" w:color="auto" w:fill="auto"/>
            <w:tcMar>
              <w:right w:w="0" w:type="dxa"/>
            </w:tcMar>
          </w:tcPr>
          <w:p w14:paraId="1C97FC04" w14:textId="77777777" w:rsidR="00224569" w:rsidRPr="00067BD9" w:rsidRDefault="00B659D8" w:rsidP="00224569">
            <w:pPr>
              <w:pStyle w:val="Brdtext"/>
              <w:tabs>
                <w:tab w:val="center" w:pos="2948"/>
              </w:tabs>
              <w:spacing w:before="270"/>
              <w:jc w:val="left"/>
            </w:pPr>
            <w:r w:rsidRPr="00067BD9">
              <w:rPr>
                <w:b/>
              </w:rPr>
              <w:t xml:space="preserve">2 kap. </w:t>
            </w:r>
            <w:r w:rsidRPr="00067BD9">
              <w:rPr>
                <w:b/>
                <w:bCs/>
              </w:rPr>
              <w:t xml:space="preserve">Särskilda kapitalbas- och likviditetskrav </w:t>
            </w:r>
            <w:r w:rsidRPr="00067BD9">
              <w:rPr>
                <w:b/>
                <w:bCs/>
                <w:i/>
                <w:iCs/>
              </w:rPr>
              <w:t>för kreditinstitut</w:t>
            </w:r>
          </w:p>
        </w:tc>
      </w:tr>
    </w:tbl>
    <w:p w14:paraId="18E3E3A3" w14:textId="77777777" w:rsidR="00224569" w:rsidRPr="00067BD9" w:rsidRDefault="00224569" w:rsidP="00224569">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224569" w:rsidRPr="00067BD9" w14:paraId="0843A674" w14:textId="77777777" w:rsidTr="00224569">
        <w:tc>
          <w:tcPr>
            <w:tcW w:w="2500" w:type="pct"/>
            <w:shd w:val="clear" w:color="auto" w:fill="auto"/>
            <w:tcMar>
              <w:left w:w="0" w:type="dxa"/>
            </w:tcMar>
          </w:tcPr>
          <w:p w14:paraId="79A0B2BD" w14:textId="77777777" w:rsidR="00224569" w:rsidRPr="00067BD9" w:rsidRDefault="00B659D8" w:rsidP="00224569">
            <w:pPr>
              <w:pStyle w:val="Brdtext"/>
              <w:rPr>
                <w:b/>
              </w:rPr>
            </w:pPr>
            <w:r w:rsidRPr="00067BD9">
              <w:rPr>
                <w:b/>
                <w:i/>
              </w:rPr>
              <w:t>Särskilt</w:t>
            </w:r>
            <w:r w:rsidRPr="00067BD9">
              <w:rPr>
                <w:b/>
              </w:rPr>
              <w:t xml:space="preserve"> kapitalbaskrav</w:t>
            </w:r>
          </w:p>
        </w:tc>
        <w:tc>
          <w:tcPr>
            <w:tcW w:w="2500" w:type="pct"/>
            <w:shd w:val="clear" w:color="auto" w:fill="auto"/>
            <w:tcMar>
              <w:right w:w="0" w:type="dxa"/>
            </w:tcMar>
          </w:tcPr>
          <w:p w14:paraId="24F5E44A" w14:textId="77777777" w:rsidR="00224569" w:rsidRPr="00067BD9" w:rsidRDefault="00B659D8" w:rsidP="00224569">
            <w:pPr>
              <w:pStyle w:val="Brdtext"/>
              <w:rPr>
                <w:b/>
              </w:rPr>
            </w:pPr>
            <w:r w:rsidRPr="00067BD9">
              <w:rPr>
                <w:b/>
                <w:i/>
              </w:rPr>
              <w:t>Särskilda</w:t>
            </w:r>
            <w:r w:rsidRPr="00067BD9">
              <w:rPr>
                <w:b/>
              </w:rPr>
              <w:t xml:space="preserve"> kapitalbaskrav</w:t>
            </w:r>
          </w:p>
        </w:tc>
      </w:tr>
    </w:tbl>
    <w:p w14:paraId="26557321" w14:textId="77777777" w:rsidR="00224569" w:rsidRDefault="00224569" w:rsidP="00224569">
      <w:pPr>
        <w:pStyle w:val="Brdtext"/>
        <w:jc w:val="center"/>
      </w:pPr>
    </w:p>
    <w:p w14:paraId="372E7B4D" w14:textId="77777777" w:rsidR="00224569" w:rsidRPr="00067BD9" w:rsidRDefault="00B659D8" w:rsidP="00224569">
      <w:pPr>
        <w:pStyle w:val="Brdtext"/>
        <w:jc w:val="center"/>
      </w:pPr>
      <w:r w:rsidRPr="00067BD9">
        <w:t>1 §</w:t>
      </w:r>
      <w:r w:rsidRPr="00067BD9">
        <w:rPr>
          <w:rStyle w:val="Fotnotsreferens"/>
        </w:rPr>
        <w:footnoteReference w:id="175"/>
      </w:r>
    </w:p>
    <w:tbl>
      <w:tblPr>
        <w:tblW w:w="5000" w:type="pct"/>
        <w:tblLook w:val="0000" w:firstRow="0" w:lastRow="0" w:firstColumn="0" w:lastColumn="0" w:noHBand="0" w:noVBand="0"/>
      </w:tblPr>
      <w:tblGrid>
        <w:gridCol w:w="2948"/>
        <w:gridCol w:w="2949"/>
      </w:tblGrid>
      <w:tr w:rsidR="00224569" w:rsidRPr="00067BD9" w14:paraId="35ED5A13" w14:textId="77777777" w:rsidTr="00224569">
        <w:tc>
          <w:tcPr>
            <w:tcW w:w="2500" w:type="pct"/>
            <w:shd w:val="clear" w:color="auto" w:fill="auto"/>
            <w:tcMar>
              <w:left w:w="0" w:type="dxa"/>
            </w:tcMar>
          </w:tcPr>
          <w:p w14:paraId="0D3D094D" w14:textId="77777777" w:rsidR="00224569" w:rsidRPr="00067BD9" w:rsidRDefault="00B659D8" w:rsidP="00224569">
            <w:pPr>
              <w:pStyle w:val="Brdtextmedindrag"/>
              <w:rPr>
                <w:iCs/>
                <w:spacing w:val="-5"/>
              </w:rPr>
            </w:pPr>
            <w:r w:rsidRPr="00067BD9">
              <w:rPr>
                <w:spacing w:val="-5"/>
              </w:rPr>
              <w:t>Finans</w:t>
            </w:r>
            <w:r w:rsidRPr="00067BD9">
              <w:rPr>
                <w:spacing w:val="-5"/>
              </w:rPr>
              <w:softHyphen/>
              <w:t xml:space="preserve">inspektionen ska besluta att ett </w:t>
            </w:r>
            <w:r w:rsidRPr="00067BD9">
              <w:rPr>
                <w:i/>
                <w:iCs/>
                <w:spacing w:val="-5"/>
              </w:rPr>
              <w:t>institut</w:t>
            </w:r>
            <w:r w:rsidRPr="00067BD9">
              <w:rPr>
                <w:spacing w:val="-5"/>
              </w:rPr>
              <w:t xml:space="preserve"> utöver den kapitalbas som krävs enligt tillsynsförordningen ska uppfylla</w:t>
            </w:r>
          </w:p>
        </w:tc>
        <w:tc>
          <w:tcPr>
            <w:tcW w:w="2500" w:type="pct"/>
            <w:shd w:val="clear" w:color="auto" w:fill="auto"/>
            <w:tcMar>
              <w:right w:w="0" w:type="dxa"/>
            </w:tcMar>
          </w:tcPr>
          <w:p w14:paraId="799A77A8" w14:textId="77777777" w:rsidR="00224569" w:rsidRPr="00067BD9" w:rsidRDefault="00B659D8" w:rsidP="00224569">
            <w:pPr>
              <w:pStyle w:val="Brdtextmedindrag"/>
              <w:rPr>
                <w:iCs/>
              </w:rPr>
            </w:pPr>
            <w:r w:rsidRPr="00067BD9">
              <w:rPr>
                <w:spacing w:val="-5"/>
              </w:rPr>
              <w:t>Finans</w:t>
            </w:r>
            <w:r w:rsidRPr="00067BD9">
              <w:rPr>
                <w:spacing w:val="-5"/>
              </w:rPr>
              <w:softHyphen/>
              <w:t xml:space="preserve">inspektionen ska besluta att ett </w:t>
            </w:r>
            <w:r w:rsidRPr="00067BD9">
              <w:rPr>
                <w:i/>
                <w:iCs/>
                <w:spacing w:val="-5"/>
              </w:rPr>
              <w:t>kreditinsti</w:t>
            </w:r>
            <w:r w:rsidRPr="00067BD9">
              <w:rPr>
                <w:i/>
                <w:iCs/>
                <w:spacing w:val="-5"/>
              </w:rPr>
              <w:softHyphen/>
              <w:t>tut</w:t>
            </w:r>
            <w:r w:rsidRPr="00067BD9">
              <w:rPr>
                <w:spacing w:val="-5"/>
              </w:rPr>
              <w:t xml:space="preserve"> utöver den kapitalbas som krävs enligt tillsynsförordningen ska upp</w:t>
            </w:r>
            <w:r w:rsidRPr="00067BD9">
              <w:rPr>
                <w:spacing w:val="-5"/>
              </w:rPr>
              <w:softHyphen/>
              <w:t>fylla</w:t>
            </w:r>
          </w:p>
        </w:tc>
      </w:tr>
    </w:tbl>
    <w:p w14:paraId="6DA5500F" w14:textId="77777777" w:rsidR="00224569" w:rsidRPr="00067BD9" w:rsidRDefault="00B659D8" w:rsidP="00224569">
      <w:pPr>
        <w:pStyle w:val="Brdtextmedindrag"/>
        <w:rPr>
          <w:spacing w:val="-5"/>
        </w:rPr>
      </w:pPr>
      <w:bookmarkStart w:id="555" w:name="_Hlk29389506"/>
      <w:r w:rsidRPr="00067BD9">
        <w:rPr>
          <w:spacing w:val="-5"/>
        </w:rPr>
        <w:t>1. ett särskilt kapitalbaskrav för risken för alltför låg bruttosoliditet, och</w:t>
      </w:r>
    </w:p>
    <w:p w14:paraId="79FD4263" w14:textId="77777777" w:rsidR="00224569" w:rsidRPr="00067BD9" w:rsidRDefault="00B659D8" w:rsidP="00224569">
      <w:pPr>
        <w:pStyle w:val="Brdtextmedindrag"/>
        <w:rPr>
          <w:spacing w:val="-5"/>
        </w:rPr>
      </w:pPr>
      <w:r w:rsidRPr="00067BD9">
        <w:rPr>
          <w:spacing w:val="-5"/>
        </w:rPr>
        <w:t>2. ett särskilt kapitalbaskrav för andra risker.</w:t>
      </w:r>
    </w:p>
    <w:p w14:paraId="03E8C262" w14:textId="77777777" w:rsidR="00224569" w:rsidRPr="00067BD9" w:rsidRDefault="00B659D8" w:rsidP="00224569">
      <w:pPr>
        <w:pStyle w:val="Brdtextmedindrag"/>
      </w:pPr>
      <w:bookmarkStart w:id="556" w:name="_Hlk56851203"/>
      <w:r w:rsidRPr="00067BD9">
        <w:rPr>
          <w:iCs/>
        </w:rPr>
        <w:t>Första stycket gäller om</w:t>
      </w:r>
    </w:p>
    <w:tbl>
      <w:tblPr>
        <w:tblW w:w="5000" w:type="pct"/>
        <w:tblCellMar>
          <w:left w:w="125" w:type="dxa"/>
          <w:right w:w="125" w:type="dxa"/>
        </w:tblCellMar>
        <w:tblLook w:val="0600" w:firstRow="0" w:lastRow="0" w:firstColumn="0" w:lastColumn="0" w:noHBand="1" w:noVBand="1"/>
      </w:tblPr>
      <w:tblGrid>
        <w:gridCol w:w="2948"/>
        <w:gridCol w:w="2949"/>
      </w:tblGrid>
      <w:tr w:rsidR="00224569" w14:paraId="7338A905" w14:textId="77777777" w:rsidTr="00224569">
        <w:tc>
          <w:tcPr>
            <w:tcW w:w="2500" w:type="pct"/>
            <w:shd w:val="clear" w:color="auto" w:fill="auto"/>
            <w:tcMar>
              <w:left w:w="0" w:type="dxa"/>
            </w:tcMar>
          </w:tcPr>
          <w:bookmarkEnd w:id="556"/>
          <w:p w14:paraId="1375EB2B" w14:textId="77777777" w:rsidR="00224569" w:rsidRPr="00067BD9" w:rsidRDefault="00B659D8" w:rsidP="00224569">
            <w:pPr>
              <w:pStyle w:val="Brdtextmedindrag"/>
            </w:pPr>
            <w:r w:rsidRPr="00067BD9">
              <w:rPr>
                <w:spacing w:val="-4"/>
              </w:rPr>
              <w:t>1. något av kraven i 6 kap. 1–3,</w:t>
            </w:r>
            <w:r w:rsidRPr="00067BD9">
              <w:t xml:space="preserve"> 4 a, 4 b och 5 §§ lagen (2004:297) om bank- och finansierings</w:t>
            </w:r>
            <w:r w:rsidRPr="00067BD9">
              <w:softHyphen/>
              <w:t xml:space="preserve">rörelse </w:t>
            </w:r>
            <w:r w:rsidRPr="00067BD9">
              <w:rPr>
                <w:i/>
              </w:rPr>
              <w:t>eller 8 kap. 3–8 §§ lagen (2</w:t>
            </w:r>
            <w:r w:rsidRPr="00067BD9">
              <w:rPr>
                <w:i/>
                <w:spacing w:val="-4"/>
              </w:rPr>
              <w:t>007:528) om värdepappers</w:t>
            </w:r>
            <w:r w:rsidRPr="00067BD9">
              <w:rPr>
                <w:i/>
                <w:spacing w:val="-4"/>
              </w:rPr>
              <w:softHyphen/>
              <w:t>mark</w:t>
            </w:r>
            <w:r w:rsidRPr="00067BD9">
              <w:rPr>
                <w:i/>
                <w:spacing w:val="-4"/>
              </w:rPr>
              <w:softHyphen/>
              <w:t>naden</w:t>
            </w:r>
            <w:r w:rsidRPr="00067BD9">
              <w:rPr>
                <w:spacing w:val="-4"/>
              </w:rPr>
              <w:t xml:space="preserve"> inte är uppfyllt</w:t>
            </w:r>
            <w:r w:rsidRPr="00067BD9">
              <w:t xml:space="preserve"> </w:t>
            </w:r>
            <w:r w:rsidRPr="00067BD9">
              <w:rPr>
                <w:spacing w:val="-4"/>
              </w:rPr>
              <w:t>och det inte är sannolikt att någon annan åtgärd är tillräcklig för att komma till rätta med bristen inom rimlig tid,</w:t>
            </w:r>
          </w:p>
        </w:tc>
        <w:tc>
          <w:tcPr>
            <w:tcW w:w="2500" w:type="pct"/>
            <w:shd w:val="clear" w:color="auto" w:fill="auto"/>
            <w:tcMar>
              <w:right w:w="0" w:type="dxa"/>
            </w:tcMar>
          </w:tcPr>
          <w:p w14:paraId="2DCB81A0" w14:textId="77777777" w:rsidR="00224569" w:rsidRDefault="00B659D8" w:rsidP="00224569">
            <w:pPr>
              <w:pStyle w:val="Brdtextmedindrag"/>
            </w:pPr>
            <w:r w:rsidRPr="00067BD9">
              <w:rPr>
                <w:spacing w:val="-4"/>
              </w:rPr>
              <w:t>1. något av kraven i 6 kap. 1–3,</w:t>
            </w:r>
            <w:r w:rsidRPr="00067BD9">
              <w:t xml:space="preserve"> 4 a, 4 b och 5 §§ lagen (2004:297) om bank- och finansierings</w:t>
            </w:r>
            <w:r w:rsidRPr="00067BD9">
              <w:softHyphen/>
              <w:t xml:space="preserve">rörelse </w:t>
            </w:r>
            <w:r w:rsidRPr="00067BD9">
              <w:rPr>
                <w:spacing w:val="-4"/>
              </w:rPr>
              <w:t>inte är uppfyllt</w:t>
            </w:r>
            <w:r w:rsidRPr="00067BD9">
              <w:t xml:space="preserve"> </w:t>
            </w:r>
            <w:r w:rsidRPr="00067BD9">
              <w:rPr>
                <w:spacing w:val="-4"/>
              </w:rPr>
              <w:t>och det inte är sanno</w:t>
            </w:r>
            <w:r w:rsidRPr="00067BD9">
              <w:rPr>
                <w:spacing w:val="-4"/>
              </w:rPr>
              <w:softHyphen/>
              <w:t>likt att någon annan åtgärd är tillräcklig för att komma till rätta med bristen inom rimlig tid,</w:t>
            </w:r>
          </w:p>
        </w:tc>
      </w:tr>
    </w:tbl>
    <w:p w14:paraId="5FB9131C" w14:textId="77777777" w:rsidR="00224569" w:rsidRDefault="00B659D8" w:rsidP="00224569">
      <w:pPr>
        <w:pStyle w:val="Brdtextmedindrag"/>
      </w:pPr>
      <w:r>
        <w:t>2. ett särskilt kapitalbaskrav är nödvändigt för att täcka risker som institutet är eller kan bli exponerat för,</w:t>
      </w:r>
    </w:p>
    <w:p w14:paraId="5A1F0165" w14:textId="77777777" w:rsidR="00224569" w:rsidRDefault="00B659D8" w:rsidP="00224569">
      <w:pPr>
        <w:pStyle w:val="Brdtextmedindrag"/>
      </w:pPr>
      <w:r>
        <w:t>3. det är sannolikt att institutet inom tolv månader inte längre kommer att uppfylla sina skyldigheter enligt 1,</w:t>
      </w:r>
    </w:p>
    <w:p w14:paraId="728572EE" w14:textId="77777777" w:rsidR="00224569" w:rsidRDefault="00B659D8" w:rsidP="00224569">
      <w:pPr>
        <w:pStyle w:val="Brdtextmedindrag"/>
      </w:pPr>
      <w:r>
        <w:t>4. institutet vid upprepade tillfällen låtit bli att följa en underrättelse enligt 1 c §, eller</w:t>
      </w:r>
    </w:p>
    <w:p w14:paraId="0496FC3E" w14:textId="77777777" w:rsidR="00224569" w:rsidRDefault="00B659D8" w:rsidP="00224569">
      <w:pPr>
        <w:pStyle w:val="Brdtextmedindrag"/>
      </w:pPr>
      <w:r>
        <w:t>5. det i övrigt har framkommit omständigheter som inger betänkligheter från tillsynssynpunkt.</w:t>
      </w:r>
    </w:p>
    <w:p w14:paraId="2F5779AB" w14:textId="77777777" w:rsidR="00224569" w:rsidRDefault="00B659D8" w:rsidP="00224569">
      <w:pPr>
        <w:pStyle w:val="Brdtextmedindrag"/>
      </w:pPr>
      <w:r>
        <w:lastRenderedPageBreak/>
        <w:t>Beslutet ska vara skriftligt och fattas på grundval av en översyn och utvärdering av institutet.</w:t>
      </w:r>
    </w:p>
    <w:p w14:paraId="49E34FDD" w14:textId="77777777" w:rsidR="00224569" w:rsidRDefault="00224569" w:rsidP="00224569">
      <w:pPr>
        <w:pStyle w:val="Brdtextmedindrag"/>
      </w:pPr>
    </w:p>
    <w:p w14:paraId="307BBAB6" w14:textId="77777777" w:rsidR="00224569" w:rsidRDefault="00B659D8" w:rsidP="00224569">
      <w:pPr>
        <w:pStyle w:val="Brdtext"/>
        <w:jc w:val="center"/>
      </w:pPr>
      <w:r>
        <w:t>1 c §</w:t>
      </w:r>
      <w:r>
        <w:rPr>
          <w:rStyle w:val="Fotnotsreferens"/>
        </w:rPr>
        <w:footnoteReference w:id="176"/>
      </w:r>
    </w:p>
    <w:tbl>
      <w:tblPr>
        <w:tblW w:w="5000" w:type="pct"/>
        <w:tblCellMar>
          <w:left w:w="125" w:type="dxa"/>
          <w:right w:w="125" w:type="dxa"/>
        </w:tblCellMar>
        <w:tblLook w:val="0000" w:firstRow="0" w:lastRow="0" w:firstColumn="0" w:lastColumn="0" w:noHBand="0" w:noVBand="0"/>
      </w:tblPr>
      <w:tblGrid>
        <w:gridCol w:w="2948"/>
        <w:gridCol w:w="2949"/>
      </w:tblGrid>
      <w:tr w:rsidR="00224569" w14:paraId="1FA9BD67" w14:textId="77777777" w:rsidTr="00224569">
        <w:tc>
          <w:tcPr>
            <w:tcW w:w="2500" w:type="pct"/>
            <w:shd w:val="clear" w:color="auto" w:fill="auto"/>
            <w:tcMar>
              <w:left w:w="0" w:type="dxa"/>
            </w:tcMar>
          </w:tcPr>
          <w:p w14:paraId="15B6A166" w14:textId="77777777" w:rsidR="00224569" w:rsidRDefault="00B659D8" w:rsidP="00224569">
            <w:pPr>
              <w:pStyle w:val="Brdtextmedindrag"/>
            </w:pPr>
            <w:r w:rsidRPr="00CC09C5">
              <w:t xml:space="preserve">I samband med en översyn och utvärdering av ett </w:t>
            </w:r>
            <w:r w:rsidRPr="002B347C">
              <w:rPr>
                <w:i/>
                <w:iCs/>
              </w:rPr>
              <w:t>institut</w:t>
            </w:r>
            <w:r w:rsidRPr="00CC09C5">
              <w:t xml:space="preserve"> ska Finansinspektionen bestämma lämpliga kapitalbasnivåer för </w:t>
            </w:r>
            <w:r w:rsidRPr="00EB3371">
              <w:t>insti</w:t>
            </w:r>
            <w:r w:rsidRPr="00EB3371">
              <w:softHyphen/>
              <w:t>tutet</w:t>
            </w:r>
            <w:r w:rsidRPr="00AD7444">
              <w:t xml:space="preserve">. Inspektionen ska underrätta </w:t>
            </w:r>
            <w:r w:rsidRPr="00EB3371">
              <w:t>institutet</w:t>
            </w:r>
            <w:r w:rsidRPr="00AD7444">
              <w:t xml:space="preserve"> om skillnaden mellan</w:t>
            </w:r>
            <w:r w:rsidRPr="00CC09C5">
              <w:t xml:space="preserve"> dessa nivåer och kapitalbaskraven enligt tillsynsförordningen, denna lag och lagen (2014:966) om kapitalbuffertar.</w:t>
            </w:r>
          </w:p>
        </w:tc>
        <w:tc>
          <w:tcPr>
            <w:tcW w:w="2500" w:type="pct"/>
            <w:shd w:val="clear" w:color="auto" w:fill="auto"/>
            <w:tcMar>
              <w:right w:w="0" w:type="dxa"/>
            </w:tcMar>
          </w:tcPr>
          <w:p w14:paraId="1A5A9242" w14:textId="77777777" w:rsidR="00224569" w:rsidRDefault="00B659D8" w:rsidP="00224569">
            <w:pPr>
              <w:pStyle w:val="Brdtextmedindrag"/>
            </w:pPr>
            <w:bookmarkStart w:id="557" w:name="_Hlk57667092"/>
            <w:r w:rsidRPr="00CC09C5">
              <w:t xml:space="preserve">I samband med en översyn och utvärdering av ett </w:t>
            </w:r>
            <w:r w:rsidRPr="002B347C">
              <w:rPr>
                <w:i/>
                <w:iCs/>
              </w:rPr>
              <w:t>kreditinstitut</w:t>
            </w:r>
            <w:r w:rsidRPr="00CC09C5">
              <w:t xml:space="preserve"> ska Finansinspektionen bestämma </w:t>
            </w:r>
            <w:r w:rsidRPr="00AD7444">
              <w:t xml:space="preserve">lämpliga kapitalbasnivåer för </w:t>
            </w:r>
            <w:r w:rsidRPr="00EB3371">
              <w:t>insti</w:t>
            </w:r>
            <w:r w:rsidRPr="00EB3371">
              <w:softHyphen/>
              <w:t>tutet</w:t>
            </w:r>
            <w:r w:rsidRPr="00AD7444">
              <w:t>. Inspektionen ska under</w:t>
            </w:r>
            <w:r w:rsidRPr="00AD7444">
              <w:softHyphen/>
              <w:t xml:space="preserve">rätta </w:t>
            </w:r>
            <w:r w:rsidRPr="00EB3371">
              <w:t>institutet</w:t>
            </w:r>
            <w:r w:rsidRPr="00CC09C5">
              <w:t xml:space="preserve"> om skillnaden mellan dessa nivåer och kapitalbas</w:t>
            </w:r>
            <w:r>
              <w:softHyphen/>
            </w:r>
            <w:r w:rsidRPr="00CC09C5">
              <w:t>kraven enligt tillsynsförordningen, denna lag och lagen (2014:966) om kapitalbuffertar.</w:t>
            </w:r>
            <w:bookmarkEnd w:id="557"/>
          </w:p>
        </w:tc>
      </w:tr>
    </w:tbl>
    <w:p w14:paraId="4DD3E093" w14:textId="77777777" w:rsidR="00224569" w:rsidRDefault="00224569" w:rsidP="00224569">
      <w:pPr>
        <w:pStyle w:val="Brdtextmedindrag"/>
      </w:pPr>
    </w:p>
    <w:p w14:paraId="545B3E2B" w14:textId="77777777" w:rsidR="00224569" w:rsidRDefault="00B659D8" w:rsidP="00224569">
      <w:pPr>
        <w:pStyle w:val="Brdtext"/>
        <w:jc w:val="center"/>
      </w:pPr>
      <w:r>
        <w:t>1 e §</w:t>
      </w:r>
      <w:r>
        <w:rPr>
          <w:rStyle w:val="Fotnotsreferens"/>
        </w:rPr>
        <w:footnoteReference w:id="177"/>
      </w:r>
    </w:p>
    <w:tbl>
      <w:tblPr>
        <w:tblW w:w="5000" w:type="pct"/>
        <w:tblCellMar>
          <w:left w:w="125" w:type="dxa"/>
          <w:right w:w="125" w:type="dxa"/>
        </w:tblCellMar>
        <w:tblLook w:val="0000" w:firstRow="0" w:lastRow="0" w:firstColumn="0" w:lastColumn="0" w:noHBand="0" w:noVBand="0"/>
      </w:tblPr>
      <w:tblGrid>
        <w:gridCol w:w="2948"/>
        <w:gridCol w:w="2949"/>
      </w:tblGrid>
      <w:tr w:rsidR="00224569" w14:paraId="6DCF197F" w14:textId="77777777" w:rsidTr="00224569">
        <w:tc>
          <w:tcPr>
            <w:tcW w:w="2500" w:type="pct"/>
            <w:shd w:val="clear" w:color="auto" w:fill="auto"/>
            <w:tcMar>
              <w:left w:w="0" w:type="dxa"/>
            </w:tcMar>
          </w:tcPr>
          <w:p w14:paraId="4B6CDE7F" w14:textId="77777777" w:rsidR="00224569" w:rsidRDefault="00B659D8" w:rsidP="00224569">
            <w:pPr>
              <w:pStyle w:val="Brdtextmedindrag"/>
            </w:pPr>
            <w:r>
              <w:t>Finansinspektionen får avstå från att besluta om ett särskilt kapital</w:t>
            </w:r>
            <w:r>
              <w:softHyphen/>
              <w:t xml:space="preserve">baskrav om en överträdelse är ringa eller ursäktlig, om </w:t>
            </w:r>
            <w:r w:rsidRPr="002B347C">
              <w:rPr>
                <w:i/>
                <w:iCs/>
              </w:rPr>
              <w:t>institutet</w:t>
            </w:r>
            <w:r>
              <w:t xml:space="preserve"> gör rät</w:t>
            </w:r>
            <w:r>
              <w:softHyphen/>
              <w:t>telse eller om någon annan myndig</w:t>
            </w:r>
            <w:r>
              <w:softHyphen/>
              <w:t xml:space="preserve">het har vidtagit åtgärder mot </w:t>
            </w:r>
            <w:r w:rsidRPr="00AD7444">
              <w:t>institutet</w:t>
            </w:r>
            <w:r>
              <w:t xml:space="preserve"> och dessa åtgärder bedöms tillräckliga.</w:t>
            </w:r>
          </w:p>
        </w:tc>
        <w:tc>
          <w:tcPr>
            <w:tcW w:w="2500" w:type="pct"/>
            <w:shd w:val="clear" w:color="auto" w:fill="auto"/>
            <w:tcMar>
              <w:right w:w="0" w:type="dxa"/>
            </w:tcMar>
          </w:tcPr>
          <w:p w14:paraId="2AA0970A" w14:textId="77777777" w:rsidR="00224569" w:rsidRDefault="00B659D8" w:rsidP="00224569">
            <w:pPr>
              <w:pStyle w:val="Brdtextmedindrag"/>
            </w:pPr>
            <w:bookmarkStart w:id="558" w:name="_Hlk57667105"/>
            <w:r>
              <w:t>Finansinspektionen får avstå från att besluta om ett särskilt kapital</w:t>
            </w:r>
            <w:r>
              <w:softHyphen/>
              <w:t xml:space="preserve">baskrav om en överträdelse är ringa eller ursäktlig, om </w:t>
            </w:r>
            <w:r w:rsidRPr="002B347C">
              <w:rPr>
                <w:i/>
                <w:iCs/>
              </w:rPr>
              <w:t>kreditinstitutet</w:t>
            </w:r>
            <w:r>
              <w:t xml:space="preserve"> gör rät</w:t>
            </w:r>
            <w:r>
              <w:softHyphen/>
              <w:t>telse eller om någon annan myndig</w:t>
            </w:r>
            <w:r>
              <w:softHyphen/>
              <w:t xml:space="preserve">het har vidtagit åtgärder mot </w:t>
            </w:r>
            <w:r w:rsidRPr="00EB3371">
              <w:t>institutet</w:t>
            </w:r>
            <w:r>
              <w:t xml:space="preserve"> och dessa åtgärder bedöms tillräckliga.</w:t>
            </w:r>
            <w:bookmarkEnd w:id="558"/>
          </w:p>
        </w:tc>
      </w:tr>
    </w:tbl>
    <w:p w14:paraId="3D120630" w14:textId="77777777" w:rsidR="00224569" w:rsidRDefault="00B659D8" w:rsidP="00224569">
      <w:pPr>
        <w:pStyle w:val="Brdtextmedindrag"/>
      </w:pPr>
      <w:r>
        <w:t>Bestämmelserna i 1 § gäller inte om överträdelsen är så allvarlig att verksamhetstillståndet i stället ska återkallas.</w:t>
      </w:r>
    </w:p>
    <w:p w14:paraId="77842C63" w14:textId="77777777" w:rsidR="00224569" w:rsidRDefault="00224569" w:rsidP="00224569">
      <w:pPr>
        <w:pStyle w:val="Brdtextmedindrag"/>
      </w:pPr>
    </w:p>
    <w:p w14:paraId="24A7C0B6" w14:textId="77777777" w:rsidR="00224569" w:rsidRDefault="00B659D8" w:rsidP="00224569">
      <w:pPr>
        <w:pStyle w:val="Brdtextmedindrag"/>
        <w:jc w:val="center"/>
      </w:pPr>
      <w:r>
        <w:t>1 f §</w:t>
      </w:r>
      <w:r>
        <w:rPr>
          <w:rStyle w:val="Fotnotsreferens"/>
        </w:rPr>
        <w:footnoteReference w:id="178"/>
      </w:r>
    </w:p>
    <w:tbl>
      <w:tblPr>
        <w:tblW w:w="5000" w:type="pct"/>
        <w:tblCellMar>
          <w:left w:w="125" w:type="dxa"/>
          <w:right w:w="125" w:type="dxa"/>
        </w:tblCellMar>
        <w:tblLook w:val="0600" w:firstRow="0" w:lastRow="0" w:firstColumn="0" w:lastColumn="0" w:noHBand="1" w:noVBand="1"/>
      </w:tblPr>
      <w:tblGrid>
        <w:gridCol w:w="2948"/>
        <w:gridCol w:w="2949"/>
      </w:tblGrid>
      <w:tr w:rsidR="00224569" w14:paraId="4AC6AEDA" w14:textId="77777777" w:rsidTr="00224569">
        <w:tc>
          <w:tcPr>
            <w:tcW w:w="5000" w:type="pct"/>
            <w:gridSpan w:val="2"/>
            <w:shd w:val="clear" w:color="auto" w:fill="auto"/>
            <w:tcMar>
              <w:left w:w="0" w:type="dxa"/>
            </w:tcMar>
          </w:tcPr>
          <w:p w14:paraId="5298CB93" w14:textId="77777777" w:rsidR="00224569" w:rsidRPr="007720E2" w:rsidRDefault="00B659D8" w:rsidP="00224569">
            <w:pPr>
              <w:pStyle w:val="Brdtextmedindrag"/>
              <w:rPr>
                <w:i/>
                <w:iCs/>
              </w:rPr>
            </w:pPr>
            <w:r w:rsidRPr="007720E2">
              <w:t>Finansinspektionen ska informe</w:t>
            </w:r>
            <w:r>
              <w:softHyphen/>
            </w:r>
            <w:r w:rsidRPr="007720E2">
              <w:t>ra Riksgäldskontoret och berörda</w:t>
            </w:r>
            <w:r>
              <w:t xml:space="preserve"> </w:t>
            </w:r>
            <w:r w:rsidRPr="007720E2">
              <w:t>utländska resolutionsmyndigheter om</w:t>
            </w:r>
          </w:p>
        </w:tc>
      </w:tr>
      <w:tr w:rsidR="00224569" w:rsidRPr="00F34915" w14:paraId="7779E459" w14:textId="77777777" w:rsidTr="00224569">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432EC2FA" w14:textId="77777777" w:rsidR="00224569" w:rsidRPr="00D30FAD" w:rsidRDefault="00B659D8" w:rsidP="00224569">
            <w:pPr>
              <w:pStyle w:val="Brdtextmedindrag"/>
            </w:pPr>
            <w:r w:rsidRPr="007720E2">
              <w:t>1.</w:t>
            </w:r>
            <w:r>
              <w:t> </w:t>
            </w:r>
            <w:r w:rsidRPr="007720E2">
              <w:t>beslut om särskilda kapital</w:t>
            </w:r>
            <w:r>
              <w:softHyphen/>
            </w:r>
            <w:r w:rsidRPr="007720E2">
              <w:t>bas</w:t>
            </w:r>
            <w:r>
              <w:softHyphen/>
            </w:r>
            <w:r w:rsidRPr="007720E2">
              <w:t>krav,</w:t>
            </w:r>
            <w:r>
              <w:t xml:space="preserve"> </w:t>
            </w:r>
            <w:r w:rsidRPr="007720E2">
              <w:t>och</w:t>
            </w:r>
          </w:p>
        </w:tc>
        <w:tc>
          <w:tcPr>
            <w:tcW w:w="2500" w:type="pct"/>
            <w:shd w:val="clear" w:color="auto" w:fill="auto"/>
            <w:tcMar>
              <w:right w:w="0" w:type="dxa"/>
            </w:tcMar>
          </w:tcPr>
          <w:p w14:paraId="73FACC3B" w14:textId="77777777" w:rsidR="00224569" w:rsidRPr="00FA5C2D" w:rsidRDefault="00B659D8" w:rsidP="00224569">
            <w:pPr>
              <w:pStyle w:val="Brdtextmedindrag"/>
            </w:pPr>
            <w:r w:rsidRPr="007720E2">
              <w:t>1.</w:t>
            </w:r>
            <w:r>
              <w:t> </w:t>
            </w:r>
            <w:r w:rsidRPr="007720E2">
              <w:t>beslut om särskilda kapital</w:t>
            </w:r>
            <w:r>
              <w:softHyphen/>
            </w:r>
            <w:r w:rsidRPr="007720E2">
              <w:t>bas</w:t>
            </w:r>
            <w:r>
              <w:softHyphen/>
            </w:r>
            <w:r w:rsidRPr="007720E2">
              <w:t>krav</w:t>
            </w:r>
            <w:r>
              <w:t xml:space="preserve"> </w:t>
            </w:r>
            <w:r>
              <w:rPr>
                <w:i/>
                <w:iCs/>
              </w:rPr>
              <w:t>enligt 1 §</w:t>
            </w:r>
            <w:r w:rsidRPr="007720E2">
              <w:t>,</w:t>
            </w:r>
            <w:r>
              <w:t xml:space="preserve"> </w:t>
            </w:r>
            <w:r w:rsidRPr="007720E2">
              <w:t>och</w:t>
            </w:r>
          </w:p>
        </w:tc>
      </w:tr>
      <w:tr w:rsidR="00224569" w:rsidRPr="00F34915" w14:paraId="42F7AD1B" w14:textId="77777777" w:rsidTr="00224569">
        <w:tblPrEx>
          <w:tblCellMar>
            <w:left w:w="108" w:type="dxa"/>
            <w:right w:w="108" w:type="dxa"/>
          </w:tblCellMar>
          <w:tblLook w:val="0000" w:firstRow="0" w:lastRow="0" w:firstColumn="0" w:lastColumn="0" w:noHBand="0" w:noVBand="0"/>
        </w:tblPrEx>
        <w:tc>
          <w:tcPr>
            <w:tcW w:w="5000" w:type="pct"/>
            <w:gridSpan w:val="2"/>
            <w:shd w:val="clear" w:color="auto" w:fill="auto"/>
            <w:tcMar>
              <w:left w:w="0" w:type="dxa"/>
            </w:tcMar>
          </w:tcPr>
          <w:p w14:paraId="1A3A2059" w14:textId="77777777" w:rsidR="00224569" w:rsidRPr="007720E2" w:rsidRDefault="00B659D8" w:rsidP="00224569">
            <w:pPr>
              <w:pStyle w:val="Brdtextmedindrag"/>
            </w:pPr>
            <w:r w:rsidRPr="007720E2">
              <w:t>2.</w:t>
            </w:r>
            <w:r>
              <w:t> </w:t>
            </w:r>
            <w:r w:rsidRPr="007720E2">
              <w:t>underrättelser enligt 1</w:t>
            </w:r>
            <w:r>
              <w:t> </w:t>
            </w:r>
            <w:r w:rsidRPr="00FA5C2D">
              <w:t>c</w:t>
            </w:r>
            <w:r>
              <w:t> </w:t>
            </w:r>
            <w:r w:rsidRPr="00FA5C2D">
              <w:t>§.</w:t>
            </w:r>
          </w:p>
        </w:tc>
      </w:tr>
    </w:tbl>
    <w:p w14:paraId="32B8B62F" w14:textId="77777777" w:rsidR="00224569" w:rsidRDefault="00224569" w:rsidP="00224569">
      <w:pPr>
        <w:pStyle w:val="Brdtextmedindrag"/>
      </w:pPr>
    </w:p>
    <w:p w14:paraId="7331E696" w14:textId="77777777" w:rsidR="00224569" w:rsidRDefault="00B659D8" w:rsidP="00224569">
      <w:pPr>
        <w:pStyle w:val="Brdtext"/>
        <w:jc w:val="center"/>
      </w:pPr>
      <w:r>
        <w:t>2 §</w:t>
      </w:r>
      <w:r>
        <w:rPr>
          <w:rStyle w:val="Fotnotsreferens"/>
        </w:rPr>
        <w:footnoteReference w:id="179"/>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289DAD87" w14:textId="77777777" w:rsidTr="00224569">
        <w:tc>
          <w:tcPr>
            <w:tcW w:w="2500" w:type="pct"/>
            <w:shd w:val="clear" w:color="auto" w:fill="auto"/>
            <w:tcMar>
              <w:left w:w="0" w:type="dxa"/>
            </w:tcMar>
          </w:tcPr>
          <w:p w14:paraId="5C680D90" w14:textId="77777777" w:rsidR="00224569" w:rsidRDefault="00B659D8" w:rsidP="00224569">
            <w:pPr>
              <w:pStyle w:val="Brdtextmedindrag"/>
            </w:pPr>
            <w:r w:rsidRPr="00167662">
              <w:t>Finansinspektionen</w:t>
            </w:r>
            <w:r>
              <w:t xml:space="preserve"> ska besluta att ett </w:t>
            </w:r>
            <w:r w:rsidRPr="006322AB">
              <w:rPr>
                <w:i/>
                <w:iCs/>
              </w:rPr>
              <w:t>institut</w:t>
            </w:r>
            <w:r>
              <w:t xml:space="preserve"> ska uppfylla ett särskilt likviditetskrav, om det är nödvändigt för att täcka de likviditetsrisker som </w:t>
            </w:r>
            <w:r w:rsidRPr="006322AB">
              <w:rPr>
                <w:i/>
                <w:iCs/>
              </w:rPr>
              <w:t>ett institut</w:t>
            </w:r>
            <w:r>
              <w:t xml:space="preserve"> är eller kan bli exponerat för.</w:t>
            </w:r>
          </w:p>
        </w:tc>
        <w:tc>
          <w:tcPr>
            <w:tcW w:w="2500" w:type="pct"/>
            <w:shd w:val="clear" w:color="auto" w:fill="auto"/>
            <w:tcMar>
              <w:right w:w="0" w:type="dxa"/>
            </w:tcMar>
          </w:tcPr>
          <w:p w14:paraId="1EDD3DEF" w14:textId="77777777" w:rsidR="00224569" w:rsidRDefault="00B659D8" w:rsidP="00224569">
            <w:pPr>
              <w:pStyle w:val="Brdtextmedindrag"/>
            </w:pPr>
            <w:r w:rsidRPr="00AE1166">
              <w:t xml:space="preserve">Finansinspektionen ska besluta att ett </w:t>
            </w:r>
            <w:r w:rsidRPr="006322AB">
              <w:rPr>
                <w:i/>
                <w:iCs/>
              </w:rPr>
              <w:t>kreditinstitut</w:t>
            </w:r>
            <w:r w:rsidRPr="00AE1166">
              <w:rPr>
                <w:i/>
                <w:iCs/>
              </w:rPr>
              <w:t xml:space="preserve"> </w:t>
            </w:r>
            <w:r w:rsidRPr="00AE1166">
              <w:t xml:space="preserve">ska uppfylla ett särskilt likviditetskrav, om det är nödvändigt för att täcka de likviditetsrisker som </w:t>
            </w:r>
            <w:r w:rsidRPr="00146137">
              <w:rPr>
                <w:i/>
                <w:iCs/>
              </w:rPr>
              <w:t>institutet</w:t>
            </w:r>
            <w:r w:rsidRPr="00AE1166">
              <w:t xml:space="preserve"> är eller kan bli exponerat för</w:t>
            </w:r>
            <w:r>
              <w:rPr>
                <w:i/>
                <w:iCs/>
              </w:rPr>
              <w:t>.</w:t>
            </w:r>
          </w:p>
        </w:tc>
      </w:tr>
    </w:tbl>
    <w:bookmarkEnd w:id="555"/>
    <w:p w14:paraId="4416D442" w14:textId="77777777" w:rsidR="00224569" w:rsidRDefault="00B659D8" w:rsidP="00224569">
      <w:pPr>
        <w:pStyle w:val="Brdtext"/>
        <w:spacing w:before="270"/>
        <w:jc w:val="center"/>
      </w:pPr>
      <w:r>
        <w:t>3 §</w:t>
      </w:r>
      <w:r>
        <w:rPr>
          <w:rStyle w:val="Fotnotsreferens"/>
        </w:rPr>
        <w:footnoteReference w:id="180"/>
      </w:r>
    </w:p>
    <w:tbl>
      <w:tblPr>
        <w:tblW w:w="5000" w:type="pct"/>
        <w:tblLook w:val="0000" w:firstRow="0" w:lastRow="0" w:firstColumn="0" w:lastColumn="0" w:noHBand="0" w:noVBand="0"/>
      </w:tblPr>
      <w:tblGrid>
        <w:gridCol w:w="2948"/>
        <w:gridCol w:w="2949"/>
      </w:tblGrid>
      <w:tr w:rsidR="00224569" w14:paraId="55CB4BAB" w14:textId="77777777" w:rsidTr="00224569">
        <w:tc>
          <w:tcPr>
            <w:tcW w:w="2500" w:type="pct"/>
            <w:shd w:val="clear" w:color="auto" w:fill="auto"/>
            <w:tcMar>
              <w:left w:w="0" w:type="dxa"/>
            </w:tcMar>
          </w:tcPr>
          <w:p w14:paraId="3AD9B501" w14:textId="77777777" w:rsidR="00224569" w:rsidRPr="00931F3A" w:rsidRDefault="00B659D8" w:rsidP="00224569">
            <w:pPr>
              <w:pStyle w:val="Brdtextmedindrag"/>
            </w:pPr>
            <w:r w:rsidRPr="00931F3A">
              <w:t>Finansinspektionen får till</w:t>
            </w:r>
            <w:r>
              <w:softHyphen/>
            </w:r>
            <w:r w:rsidRPr="00931F3A">
              <w:t>ämpa bestämmelserna om in</w:t>
            </w:r>
            <w:r>
              <w:softHyphen/>
            </w:r>
            <w:r w:rsidRPr="00931F3A">
              <w:t xml:space="preserve">gripande i de </w:t>
            </w:r>
            <w:r w:rsidRPr="00931F3A">
              <w:lastRenderedPageBreak/>
              <w:t xml:space="preserve">lagar som reglerar </w:t>
            </w:r>
            <w:r w:rsidRPr="005D553C">
              <w:rPr>
                <w:i/>
              </w:rPr>
              <w:t>institutets</w:t>
            </w:r>
            <w:r w:rsidRPr="00931F3A">
              <w:t xml:space="preserve"> verk</w:t>
            </w:r>
            <w:r>
              <w:softHyphen/>
            </w:r>
            <w:r w:rsidRPr="00931F3A">
              <w:t xml:space="preserve">samhet, om </w:t>
            </w:r>
            <w:r w:rsidRPr="005D553C">
              <w:rPr>
                <w:i/>
              </w:rPr>
              <w:t>ett institut</w:t>
            </w:r>
            <w:r w:rsidRPr="00931F3A">
              <w:t xml:space="preserve"> inte upp</w:t>
            </w:r>
            <w:r>
              <w:softHyphen/>
            </w:r>
            <w:r w:rsidRPr="00931F3A">
              <w:t xml:space="preserve">fyller ett särskilt kapitalbaskrav </w:t>
            </w:r>
            <w:r w:rsidRPr="00D61D72">
              <w:t>som beslutats</w:t>
            </w:r>
            <w:r w:rsidRPr="00931F3A">
              <w:t xml:space="preserve"> en</w:t>
            </w:r>
            <w:r>
              <w:softHyphen/>
            </w:r>
            <w:r w:rsidRPr="00931F3A">
              <w:t>ligt 1</w:t>
            </w:r>
            <w:r>
              <w:t> §</w:t>
            </w:r>
            <w:r w:rsidRPr="00931F3A">
              <w:t xml:space="preserve"> eller ett särskilt likvidi</w:t>
            </w:r>
            <w:r>
              <w:softHyphen/>
            </w:r>
            <w:r w:rsidRPr="00931F3A">
              <w:t xml:space="preserve">tetskrav </w:t>
            </w:r>
            <w:r w:rsidRPr="00D61D72">
              <w:t xml:space="preserve">som beslutats </w:t>
            </w:r>
            <w:r w:rsidRPr="00931F3A">
              <w:t>enligt 2</w:t>
            </w:r>
            <w:r>
              <w:t> §</w:t>
            </w:r>
            <w:r w:rsidRPr="00931F3A">
              <w:t>.</w:t>
            </w:r>
          </w:p>
        </w:tc>
        <w:tc>
          <w:tcPr>
            <w:tcW w:w="2500" w:type="pct"/>
            <w:shd w:val="clear" w:color="auto" w:fill="auto"/>
            <w:tcMar>
              <w:right w:w="0" w:type="dxa"/>
            </w:tcMar>
          </w:tcPr>
          <w:p w14:paraId="4D01B6B6" w14:textId="77777777" w:rsidR="00224569" w:rsidRPr="00931F3A" w:rsidRDefault="00B659D8" w:rsidP="00224569">
            <w:pPr>
              <w:pStyle w:val="Brdtextmedindrag"/>
            </w:pPr>
            <w:bookmarkStart w:id="559" w:name="_Hlk63800927"/>
            <w:r w:rsidRPr="00931F3A">
              <w:lastRenderedPageBreak/>
              <w:t>Finansinspektionen får till</w:t>
            </w:r>
            <w:r>
              <w:softHyphen/>
            </w:r>
            <w:r w:rsidRPr="00931F3A">
              <w:t>ämpa bestämmelserna om in</w:t>
            </w:r>
            <w:r>
              <w:softHyphen/>
            </w:r>
            <w:r w:rsidRPr="00931F3A">
              <w:t xml:space="preserve">gripande i de </w:t>
            </w:r>
            <w:r w:rsidRPr="00931F3A">
              <w:lastRenderedPageBreak/>
              <w:t xml:space="preserve">lagar som reglerar </w:t>
            </w:r>
            <w:r w:rsidRPr="005D553C">
              <w:rPr>
                <w:i/>
                <w:iCs/>
              </w:rPr>
              <w:t xml:space="preserve">kreditinstitutets </w:t>
            </w:r>
            <w:r w:rsidRPr="00931F3A">
              <w:t>verk</w:t>
            </w:r>
            <w:r>
              <w:softHyphen/>
            </w:r>
            <w:r w:rsidRPr="00931F3A">
              <w:t xml:space="preserve">samhet, om </w:t>
            </w:r>
            <w:r>
              <w:rPr>
                <w:i/>
                <w:iCs/>
              </w:rPr>
              <w:t xml:space="preserve">institutet </w:t>
            </w:r>
            <w:r w:rsidRPr="00931F3A">
              <w:t>inte upp</w:t>
            </w:r>
            <w:r>
              <w:softHyphen/>
            </w:r>
            <w:r w:rsidRPr="00931F3A">
              <w:t>fyller ett särskilt kapitalbaskrav som beslutats en</w:t>
            </w:r>
            <w:r>
              <w:softHyphen/>
            </w:r>
            <w:r w:rsidRPr="00931F3A">
              <w:t>ligt 1</w:t>
            </w:r>
            <w:r>
              <w:t> </w:t>
            </w:r>
            <w:r w:rsidRPr="00AF57BB">
              <w:rPr>
                <w:iCs/>
              </w:rPr>
              <w:t>§</w:t>
            </w:r>
            <w:r>
              <w:t xml:space="preserve"> </w:t>
            </w:r>
            <w:r w:rsidRPr="00931F3A">
              <w:t xml:space="preserve">eller ett </w:t>
            </w:r>
            <w:r w:rsidRPr="00AB7AB4">
              <w:rPr>
                <w:spacing w:val="-4"/>
              </w:rPr>
              <w:t>särskilt likviditetskrav som beslutats</w:t>
            </w:r>
            <w:r w:rsidRPr="00931F3A">
              <w:t xml:space="preserve"> en</w:t>
            </w:r>
            <w:r>
              <w:softHyphen/>
            </w:r>
            <w:r w:rsidRPr="00931F3A">
              <w:t>ligt 2</w:t>
            </w:r>
            <w:r>
              <w:t> §</w:t>
            </w:r>
            <w:r w:rsidRPr="00931F3A">
              <w:t>.</w:t>
            </w:r>
            <w:bookmarkEnd w:id="559"/>
          </w:p>
        </w:tc>
      </w:tr>
      <w:tr w:rsidR="00224569" w14:paraId="34092E7E" w14:textId="77777777" w:rsidTr="00224569">
        <w:tc>
          <w:tcPr>
            <w:tcW w:w="2500" w:type="pct"/>
            <w:shd w:val="clear" w:color="auto" w:fill="auto"/>
            <w:tcMar>
              <w:left w:w="0" w:type="dxa"/>
            </w:tcMar>
          </w:tcPr>
          <w:p w14:paraId="7322BA02" w14:textId="77777777" w:rsidR="00224569" w:rsidRDefault="00B659D8" w:rsidP="00224569">
            <w:pPr>
              <w:pStyle w:val="Brdtextmedindrag"/>
            </w:pPr>
            <w:r w:rsidRPr="0057033F">
              <w:lastRenderedPageBreak/>
              <w:t xml:space="preserve">Om ett </w:t>
            </w:r>
            <w:r w:rsidRPr="00AF57BB">
              <w:rPr>
                <w:i/>
                <w:iCs/>
              </w:rPr>
              <w:t>institut</w:t>
            </w:r>
            <w:r w:rsidRPr="0057033F">
              <w:t xml:space="preserve"> uppfyller kapital</w:t>
            </w:r>
            <w:r>
              <w:softHyphen/>
            </w:r>
            <w:r w:rsidRPr="0057033F">
              <w:t>bas</w:t>
            </w:r>
            <w:r>
              <w:softHyphen/>
            </w:r>
            <w:r w:rsidRPr="0057033F">
              <w:t>kravet enligt tillsyns</w:t>
            </w:r>
            <w:r>
              <w:softHyphen/>
            </w:r>
            <w:r w:rsidRPr="0057033F">
              <w:t>förord</w:t>
            </w:r>
            <w:r>
              <w:softHyphen/>
            </w:r>
            <w:r w:rsidRPr="0057033F">
              <w:t>ningen och de särskilda kapitalbaskrav som följer av beslut enligt 1</w:t>
            </w:r>
            <w:r>
              <w:t> </w:t>
            </w:r>
            <w:r w:rsidRPr="0057033F">
              <w:t>§, men inte kravet på en bruttosoliditetsbuffert i artikel 92.1a i tillsynsförordningen eller kraven enligt lagen (2014:966) om kapitalbuffertar, ska bestämmel</w:t>
            </w:r>
            <w:r>
              <w:softHyphen/>
            </w:r>
            <w:r w:rsidRPr="0057033F">
              <w:t>serna om ingripande i 8</w:t>
            </w:r>
            <w:r>
              <w:t> </w:t>
            </w:r>
            <w:r w:rsidRPr="0057033F">
              <w:t>kap. lagen om kapitalbuffertar tillämpas.</w:t>
            </w:r>
          </w:p>
        </w:tc>
        <w:tc>
          <w:tcPr>
            <w:tcW w:w="2500" w:type="pct"/>
            <w:shd w:val="clear" w:color="auto" w:fill="auto"/>
            <w:tcMar>
              <w:right w:w="0" w:type="dxa"/>
            </w:tcMar>
          </w:tcPr>
          <w:p w14:paraId="1646C53B" w14:textId="77777777" w:rsidR="00224569" w:rsidRDefault="00B659D8" w:rsidP="00224569">
            <w:pPr>
              <w:pStyle w:val="Brdtextmedindrag"/>
            </w:pPr>
            <w:bookmarkStart w:id="560" w:name="_Hlk63801180"/>
            <w:r w:rsidRPr="0057033F">
              <w:t xml:space="preserve">Om ett </w:t>
            </w:r>
            <w:r>
              <w:rPr>
                <w:i/>
                <w:iCs/>
              </w:rPr>
              <w:t>kredi</w:t>
            </w:r>
            <w:r w:rsidRPr="0057033F">
              <w:rPr>
                <w:i/>
                <w:iCs/>
              </w:rPr>
              <w:t>t</w:t>
            </w:r>
            <w:r w:rsidRPr="00AF57BB">
              <w:rPr>
                <w:i/>
                <w:iCs/>
              </w:rPr>
              <w:t>institut</w:t>
            </w:r>
            <w:r w:rsidRPr="0057033F">
              <w:t xml:space="preserve"> uppfyller kapital</w:t>
            </w:r>
            <w:r>
              <w:softHyphen/>
            </w:r>
            <w:r w:rsidRPr="0057033F">
              <w:t>bas</w:t>
            </w:r>
            <w:r>
              <w:softHyphen/>
            </w:r>
            <w:r w:rsidRPr="0057033F">
              <w:t>kravet enligt tillsyns</w:t>
            </w:r>
            <w:r>
              <w:softHyphen/>
            </w:r>
            <w:r w:rsidRPr="0057033F">
              <w:t>förord</w:t>
            </w:r>
            <w:r>
              <w:softHyphen/>
            </w:r>
            <w:r w:rsidRPr="0057033F">
              <w:t>ningen och de särskilda kapitalbaskrav som följer av beslut enligt 1</w:t>
            </w:r>
            <w:r>
              <w:t> </w:t>
            </w:r>
            <w:r w:rsidRPr="0057033F">
              <w:t>§, men inte kravet på en bruttosoliditetsbuffert i artikel 92.1a i tillsynsförordningen eller kraven enligt lagen (2014:966) om kapitalbuffertar, ska bestämmel</w:t>
            </w:r>
            <w:r>
              <w:softHyphen/>
            </w:r>
            <w:r w:rsidRPr="0057033F">
              <w:t>serna om ingripande i 8</w:t>
            </w:r>
            <w:r>
              <w:t> </w:t>
            </w:r>
            <w:r w:rsidRPr="0057033F">
              <w:t>kap. lagen om kapitalbuffertar tillämpas.</w:t>
            </w:r>
            <w:bookmarkEnd w:id="560"/>
          </w:p>
        </w:tc>
      </w:tr>
    </w:tbl>
    <w:p w14:paraId="5F496B3E" w14:textId="77777777" w:rsidR="00224569" w:rsidRDefault="00224569" w:rsidP="00224569">
      <w:pPr>
        <w:pStyle w:val="Brdtext"/>
        <w:jc w:val="center"/>
      </w:pPr>
    </w:p>
    <w:tbl>
      <w:tblPr>
        <w:tblW w:w="5000" w:type="pct"/>
        <w:tblCellMar>
          <w:left w:w="125" w:type="dxa"/>
          <w:right w:w="125" w:type="dxa"/>
        </w:tblCellMar>
        <w:tblLook w:val="0600" w:firstRow="0" w:lastRow="0" w:firstColumn="0" w:lastColumn="0" w:noHBand="1" w:noVBand="1"/>
      </w:tblPr>
      <w:tblGrid>
        <w:gridCol w:w="2948"/>
        <w:gridCol w:w="2949"/>
      </w:tblGrid>
      <w:tr w:rsidR="00224569" w14:paraId="7EB8B881" w14:textId="77777777" w:rsidTr="00224569">
        <w:tc>
          <w:tcPr>
            <w:tcW w:w="2500" w:type="pct"/>
            <w:shd w:val="clear" w:color="auto" w:fill="auto"/>
            <w:tcMar>
              <w:left w:w="0" w:type="dxa"/>
            </w:tcMar>
          </w:tcPr>
          <w:p w14:paraId="1EA410B4" w14:textId="77777777" w:rsidR="00224569" w:rsidRDefault="00224569" w:rsidP="00224569">
            <w:pPr>
              <w:pStyle w:val="Brdtextmedindrag"/>
            </w:pPr>
          </w:p>
        </w:tc>
        <w:tc>
          <w:tcPr>
            <w:tcW w:w="2500" w:type="pct"/>
            <w:shd w:val="clear" w:color="auto" w:fill="auto"/>
            <w:tcMar>
              <w:right w:w="0" w:type="dxa"/>
            </w:tcMar>
          </w:tcPr>
          <w:p w14:paraId="17218171" w14:textId="77777777" w:rsidR="00224569" w:rsidRDefault="00B659D8" w:rsidP="00224569">
            <w:pPr>
              <w:pStyle w:val="Brdtext"/>
              <w:spacing w:before="230"/>
              <w:jc w:val="left"/>
              <w:rPr>
                <w:b/>
                <w:bCs/>
                <w:i/>
                <w:iCs/>
              </w:rPr>
            </w:pPr>
            <w:r w:rsidRPr="003A613B">
              <w:rPr>
                <w:b/>
                <w:i/>
                <w:iCs/>
              </w:rPr>
              <w:t>2 a</w:t>
            </w:r>
            <w:r>
              <w:rPr>
                <w:b/>
                <w:i/>
                <w:iCs/>
              </w:rPr>
              <w:t> </w:t>
            </w:r>
            <w:r w:rsidRPr="00966111">
              <w:rPr>
                <w:b/>
                <w:i/>
                <w:iCs/>
              </w:rPr>
              <w:t xml:space="preserve">kap. </w:t>
            </w:r>
            <w:bookmarkStart w:id="561" w:name="_Hlk63799199"/>
            <w:r>
              <w:rPr>
                <w:b/>
                <w:bCs/>
                <w:i/>
                <w:iCs/>
              </w:rPr>
              <w:t>Särskilda kapitalbas- och likviditetskrav för värdepappersbolag</w:t>
            </w:r>
          </w:p>
          <w:bookmarkEnd w:id="561"/>
          <w:p w14:paraId="7B6F7A6E" w14:textId="77777777" w:rsidR="00224569" w:rsidRPr="00FD1FD6" w:rsidRDefault="00224569" w:rsidP="00224569">
            <w:pPr>
              <w:pStyle w:val="Brdtextmedindrag"/>
              <w:ind w:firstLine="0"/>
              <w:jc w:val="left"/>
              <w:rPr>
                <w:b/>
                <w:bCs/>
                <w:i/>
                <w:iCs/>
              </w:rPr>
            </w:pPr>
          </w:p>
        </w:tc>
      </w:tr>
      <w:tr w:rsidR="00224569" w14:paraId="38E13B79" w14:textId="77777777" w:rsidTr="00224569">
        <w:tc>
          <w:tcPr>
            <w:tcW w:w="2500" w:type="pct"/>
            <w:shd w:val="clear" w:color="auto" w:fill="auto"/>
            <w:tcMar>
              <w:left w:w="0" w:type="dxa"/>
            </w:tcMar>
          </w:tcPr>
          <w:p w14:paraId="0F8B3875" w14:textId="77777777" w:rsidR="00224569" w:rsidRDefault="00224569" w:rsidP="00224569">
            <w:pPr>
              <w:pStyle w:val="Brdtextmedindrag"/>
            </w:pPr>
          </w:p>
        </w:tc>
        <w:tc>
          <w:tcPr>
            <w:tcW w:w="2500" w:type="pct"/>
            <w:shd w:val="clear" w:color="auto" w:fill="auto"/>
            <w:tcMar>
              <w:right w:w="0" w:type="dxa"/>
            </w:tcMar>
          </w:tcPr>
          <w:p w14:paraId="6B01A343" w14:textId="77777777" w:rsidR="00224569" w:rsidRPr="00FD1FD6" w:rsidRDefault="00B659D8" w:rsidP="00224569">
            <w:pPr>
              <w:pStyle w:val="Brdtextmedindrag"/>
              <w:ind w:firstLine="0"/>
              <w:jc w:val="left"/>
              <w:rPr>
                <w:b/>
                <w:bCs/>
                <w:i/>
                <w:iCs/>
              </w:rPr>
            </w:pPr>
            <w:r w:rsidRPr="00FD1FD6">
              <w:rPr>
                <w:b/>
                <w:bCs/>
                <w:i/>
                <w:iCs/>
              </w:rPr>
              <w:t>Särskilt kapitalbaskrav</w:t>
            </w:r>
          </w:p>
        </w:tc>
      </w:tr>
    </w:tbl>
    <w:p w14:paraId="33B36DCB" w14:textId="77777777" w:rsidR="00224569" w:rsidRDefault="00224569" w:rsidP="00224569">
      <w:pPr>
        <w:pStyle w:val="Brdtextmedindrag"/>
        <w:ind w:firstLine="0"/>
      </w:pPr>
    </w:p>
    <w:tbl>
      <w:tblPr>
        <w:tblW w:w="5000" w:type="pct"/>
        <w:tblLayout w:type="fixed"/>
        <w:tblLook w:val="0000" w:firstRow="0" w:lastRow="0" w:firstColumn="0" w:lastColumn="0" w:noHBand="0" w:noVBand="0"/>
      </w:tblPr>
      <w:tblGrid>
        <w:gridCol w:w="2948"/>
        <w:gridCol w:w="2949"/>
      </w:tblGrid>
      <w:tr w:rsidR="00224569" w14:paraId="2D8D94E8" w14:textId="77777777" w:rsidTr="00224569">
        <w:tc>
          <w:tcPr>
            <w:tcW w:w="2500" w:type="pct"/>
            <w:shd w:val="clear" w:color="auto" w:fill="auto"/>
            <w:tcMar>
              <w:left w:w="0" w:type="dxa"/>
            </w:tcMar>
          </w:tcPr>
          <w:p w14:paraId="0587E09D" w14:textId="77777777" w:rsidR="00224569" w:rsidRDefault="00224569" w:rsidP="00224569">
            <w:pPr>
              <w:pStyle w:val="Brdtextmedindrag"/>
            </w:pPr>
            <w:bookmarkStart w:id="562" w:name="_Hlk27561317"/>
          </w:p>
        </w:tc>
        <w:tc>
          <w:tcPr>
            <w:tcW w:w="2500" w:type="pct"/>
            <w:shd w:val="clear" w:color="auto" w:fill="auto"/>
            <w:tcMar>
              <w:right w:w="0" w:type="dxa"/>
            </w:tcMar>
          </w:tcPr>
          <w:p w14:paraId="48C08EAC" w14:textId="77777777" w:rsidR="00224569" w:rsidRPr="00F94AD6" w:rsidRDefault="00B659D8" w:rsidP="00224569">
            <w:pPr>
              <w:pStyle w:val="Brdtextmedindrag"/>
              <w:ind w:firstLine="0"/>
              <w:rPr>
                <w:i/>
              </w:rPr>
            </w:pPr>
            <w:r w:rsidRPr="00F94AD6">
              <w:rPr>
                <w:i/>
              </w:rPr>
              <w:t>1</w:t>
            </w:r>
            <w:r w:rsidDel="000E7EF9">
              <w:rPr>
                <w:i/>
              </w:rPr>
              <w:t> </w:t>
            </w:r>
            <w:r>
              <w:rPr>
                <w:i/>
              </w:rPr>
              <w:t>§</w:t>
            </w:r>
          </w:p>
          <w:p w14:paraId="1E2E39B3" w14:textId="77777777" w:rsidR="00224569" w:rsidRDefault="00B659D8" w:rsidP="00224569">
            <w:pPr>
              <w:pStyle w:val="Brdtextmedindrag"/>
              <w:rPr>
                <w:i/>
              </w:rPr>
            </w:pPr>
            <w:r w:rsidRPr="00F94AD6">
              <w:rPr>
                <w:i/>
              </w:rPr>
              <w:t>Finansinspektionen ska besluta att ett värdepappersbolag ska upp</w:t>
            </w:r>
            <w:r>
              <w:rPr>
                <w:i/>
              </w:rPr>
              <w:softHyphen/>
            </w:r>
            <w:r w:rsidRPr="00F94AD6">
              <w:rPr>
                <w:i/>
              </w:rPr>
              <w:t>fylla ett särskilt kapitalbaskrav utöver den kapitalbas som krävs enligt värdepappersbolagsförord</w:t>
            </w:r>
            <w:r>
              <w:rPr>
                <w:i/>
              </w:rPr>
              <w:softHyphen/>
            </w:r>
            <w:r w:rsidRPr="00F94AD6">
              <w:rPr>
                <w:i/>
              </w:rPr>
              <w:t>ningen</w:t>
            </w:r>
            <w:r>
              <w:rPr>
                <w:i/>
              </w:rPr>
              <w:t>, om</w:t>
            </w:r>
          </w:p>
          <w:p w14:paraId="6E683A01" w14:textId="77777777" w:rsidR="00224569" w:rsidRPr="00F94AD6" w:rsidRDefault="00B659D8" w:rsidP="00224569">
            <w:pPr>
              <w:pStyle w:val="Brdtextmedindrag"/>
              <w:rPr>
                <w:i/>
              </w:rPr>
            </w:pPr>
            <w:r w:rsidRPr="00F94AD6">
              <w:rPr>
                <w:i/>
              </w:rPr>
              <w:t>1.</w:t>
            </w:r>
            <w:r>
              <w:rPr>
                <w:i/>
              </w:rPr>
              <w:t> </w:t>
            </w:r>
            <w:r w:rsidRPr="00F94AD6">
              <w:rPr>
                <w:i/>
              </w:rPr>
              <w:t>något av kraven i 8</w:t>
            </w:r>
            <w:r>
              <w:rPr>
                <w:i/>
              </w:rPr>
              <w:t> </w:t>
            </w:r>
            <w:r w:rsidRPr="00F94AD6">
              <w:rPr>
                <w:i/>
              </w:rPr>
              <w:t>kap. 3</w:t>
            </w:r>
            <w:r>
              <w:rPr>
                <w:i/>
              </w:rPr>
              <w:t> §, 4 § första eller tredje stycket, 4 c och 5–8 §§</w:t>
            </w:r>
            <w:r w:rsidRPr="00F94AD6">
              <w:rPr>
                <w:i/>
              </w:rPr>
              <w:t xml:space="preserve"> lagen</w:t>
            </w:r>
            <w:r>
              <w:rPr>
                <w:i/>
              </w:rPr>
              <w:t xml:space="preserve"> </w:t>
            </w:r>
            <w:r w:rsidRPr="00F94AD6">
              <w:rPr>
                <w:i/>
              </w:rPr>
              <w:t>(2007:528) om värdepappersmarknaden inte är uppfyllt</w:t>
            </w:r>
            <w:r>
              <w:rPr>
                <w:i/>
              </w:rPr>
              <w:t xml:space="preserve"> </w:t>
            </w:r>
            <w:bookmarkStart w:id="563" w:name="_Hlk28594723"/>
            <w:r>
              <w:rPr>
                <w:i/>
              </w:rPr>
              <w:t xml:space="preserve">och det </w:t>
            </w:r>
            <w:r w:rsidDel="00393B7C">
              <w:rPr>
                <w:i/>
              </w:rPr>
              <w:t xml:space="preserve">inte </w:t>
            </w:r>
            <w:r>
              <w:rPr>
                <w:i/>
              </w:rPr>
              <w:t xml:space="preserve">är sannolikt att någon annan åtgärd är tillräcklig för att få </w:t>
            </w:r>
            <w:r w:rsidRPr="001F006C">
              <w:rPr>
                <w:i/>
                <w:spacing w:val="-4"/>
              </w:rPr>
              <w:t>bolaget att rätta till bris</w:t>
            </w:r>
            <w:r>
              <w:rPr>
                <w:i/>
                <w:spacing w:val="-4"/>
              </w:rPr>
              <w:softHyphen/>
            </w:r>
            <w:r w:rsidRPr="001F006C">
              <w:rPr>
                <w:i/>
                <w:spacing w:val="-4"/>
              </w:rPr>
              <w:t>terna inom rimlig tid</w:t>
            </w:r>
            <w:bookmarkEnd w:id="563"/>
            <w:r w:rsidRPr="001F006C">
              <w:rPr>
                <w:i/>
                <w:spacing w:val="-4"/>
              </w:rPr>
              <w:t>,</w:t>
            </w:r>
          </w:p>
          <w:p w14:paraId="2F86181F" w14:textId="77777777" w:rsidR="00224569" w:rsidRPr="00F94AD6" w:rsidRDefault="00B659D8" w:rsidP="00224569">
            <w:pPr>
              <w:pStyle w:val="Brdtextmedindrag"/>
              <w:rPr>
                <w:i/>
              </w:rPr>
            </w:pPr>
            <w:r w:rsidRPr="00F94AD6">
              <w:rPr>
                <w:i/>
              </w:rPr>
              <w:t>2.</w:t>
            </w:r>
            <w:r>
              <w:rPr>
                <w:i/>
              </w:rPr>
              <w:t xml:space="preserve"> ett särskilt kapitalbaskrav är </w:t>
            </w:r>
            <w:r w:rsidRPr="00F94AD6">
              <w:rPr>
                <w:i/>
              </w:rPr>
              <w:t xml:space="preserve">nödvändigt för att täcka </w:t>
            </w:r>
            <w:r>
              <w:rPr>
                <w:i/>
              </w:rPr>
              <w:t>väsent</w:t>
            </w:r>
            <w:r>
              <w:rPr>
                <w:i/>
              </w:rPr>
              <w:softHyphen/>
              <w:t xml:space="preserve">liga </w:t>
            </w:r>
            <w:r w:rsidRPr="00F94AD6">
              <w:rPr>
                <w:i/>
              </w:rPr>
              <w:t xml:space="preserve">risker som bolaget är eller kan bli exponerat för och </w:t>
            </w:r>
            <w:r>
              <w:rPr>
                <w:i/>
              </w:rPr>
              <w:t xml:space="preserve">väsentliga </w:t>
            </w:r>
            <w:r w:rsidRPr="00F94AD6">
              <w:rPr>
                <w:i/>
              </w:rPr>
              <w:t xml:space="preserve">risker som </w:t>
            </w:r>
            <w:r>
              <w:rPr>
                <w:i/>
              </w:rPr>
              <w:t>bolaget</w:t>
            </w:r>
            <w:r w:rsidRPr="00F94AD6">
              <w:rPr>
                <w:i/>
              </w:rPr>
              <w:t xml:space="preserve"> utsätter det finan</w:t>
            </w:r>
            <w:r>
              <w:rPr>
                <w:i/>
              </w:rPr>
              <w:softHyphen/>
            </w:r>
            <w:r w:rsidRPr="00F94AD6">
              <w:rPr>
                <w:i/>
              </w:rPr>
              <w:t xml:space="preserve">siella systemet för, </w:t>
            </w:r>
          </w:p>
          <w:p w14:paraId="46583C7F" w14:textId="77777777" w:rsidR="00224569" w:rsidRPr="00F94AD6" w:rsidRDefault="00B659D8" w:rsidP="00224569">
            <w:pPr>
              <w:pStyle w:val="Brdtextmedindrag"/>
              <w:rPr>
                <w:i/>
              </w:rPr>
            </w:pPr>
            <w:r w:rsidRPr="00C84D16">
              <w:rPr>
                <w:i/>
                <w:spacing w:val="-6"/>
              </w:rPr>
              <w:t>3.</w:t>
            </w:r>
            <w:bookmarkStart w:id="564" w:name="_Hlk30765502"/>
            <w:r w:rsidRPr="00C84D16">
              <w:rPr>
                <w:i/>
                <w:spacing w:val="-6"/>
              </w:rPr>
              <w:t> bolaget</w:t>
            </w:r>
            <w:bookmarkStart w:id="565" w:name="_Hlk32305357"/>
            <w:r w:rsidRPr="00C84D16">
              <w:rPr>
                <w:i/>
                <w:spacing w:val="-6"/>
              </w:rPr>
              <w:t>, under normala mark</w:t>
            </w:r>
            <w:r w:rsidRPr="00C84D16">
              <w:rPr>
                <w:i/>
                <w:spacing w:val="-6"/>
              </w:rPr>
              <w:softHyphen/>
              <w:t>nadsfö</w:t>
            </w:r>
            <w:r w:rsidRPr="00C84D16">
              <w:rPr>
                <w:i/>
                <w:spacing w:val="-4"/>
              </w:rPr>
              <w:t xml:space="preserve">rhållanden, </w:t>
            </w:r>
            <w:bookmarkEnd w:id="565"/>
            <w:r w:rsidRPr="00C84D16">
              <w:rPr>
                <w:i/>
                <w:spacing w:val="-4"/>
              </w:rPr>
              <w:t xml:space="preserve">inte skulle kunna </w:t>
            </w:r>
            <w:r w:rsidRPr="001F006C">
              <w:rPr>
                <w:i/>
              </w:rPr>
              <w:t>avveckla positioner i han</w:t>
            </w:r>
            <w:r>
              <w:rPr>
                <w:i/>
              </w:rPr>
              <w:softHyphen/>
            </w:r>
            <w:r w:rsidRPr="001F006C">
              <w:rPr>
                <w:i/>
              </w:rPr>
              <w:t xml:space="preserve">delslagret under kort tid utan att </w:t>
            </w:r>
            <w:bookmarkEnd w:id="564"/>
            <w:r>
              <w:rPr>
                <w:i/>
              </w:rPr>
              <w:t>göra</w:t>
            </w:r>
            <w:r w:rsidRPr="001F006C">
              <w:rPr>
                <w:i/>
              </w:rPr>
              <w:t xml:space="preserve"> betydande förluster,</w:t>
            </w:r>
          </w:p>
          <w:p w14:paraId="4215A8CE" w14:textId="77777777" w:rsidR="00224569" w:rsidRPr="00F94AD6" w:rsidRDefault="00B659D8" w:rsidP="00224569">
            <w:pPr>
              <w:pStyle w:val="Brdtextmedindrag"/>
              <w:rPr>
                <w:i/>
              </w:rPr>
            </w:pPr>
            <w:r>
              <w:rPr>
                <w:i/>
              </w:rPr>
              <w:lastRenderedPageBreak/>
              <w:t>4</w:t>
            </w:r>
            <w:r w:rsidRPr="00F94AD6">
              <w:rPr>
                <w:i/>
              </w:rPr>
              <w:t>.</w:t>
            </w:r>
            <w:r>
              <w:rPr>
                <w:i/>
              </w:rPr>
              <w:t> </w:t>
            </w:r>
            <w:r w:rsidRPr="00F94AD6">
              <w:rPr>
                <w:i/>
              </w:rPr>
              <w:t xml:space="preserve">granskningen av de interna </w:t>
            </w:r>
            <w:r>
              <w:rPr>
                <w:i/>
              </w:rPr>
              <w:t>modellerna</w:t>
            </w:r>
            <w:r w:rsidRPr="00F94AD6">
              <w:rPr>
                <w:i/>
              </w:rPr>
              <w:t xml:space="preserve"> enligt 5</w:t>
            </w:r>
            <w:r>
              <w:rPr>
                <w:i/>
              </w:rPr>
              <w:t> a </w:t>
            </w:r>
            <w:r w:rsidRPr="00F94AD6">
              <w:rPr>
                <w:i/>
              </w:rPr>
              <w:t xml:space="preserve">kap. visar att bolagets brister avseende kraven för att tillämpa de interna </w:t>
            </w:r>
            <w:r>
              <w:rPr>
                <w:i/>
              </w:rPr>
              <w:t>modellerna</w:t>
            </w:r>
            <w:r w:rsidRPr="00F94AD6">
              <w:rPr>
                <w:i/>
              </w:rPr>
              <w:t xml:space="preserve"> sannolikt kommer att leda till otillräckliga kapital</w:t>
            </w:r>
            <w:r>
              <w:rPr>
                <w:i/>
              </w:rPr>
              <w:t>nivåer</w:t>
            </w:r>
            <w:r w:rsidRPr="00F94AD6">
              <w:rPr>
                <w:i/>
              </w:rPr>
              <w:t xml:space="preserve">, eller </w:t>
            </w:r>
          </w:p>
          <w:p w14:paraId="53F9CA6A" w14:textId="77777777" w:rsidR="00224569" w:rsidRPr="00D2290B" w:rsidRDefault="00B659D8" w:rsidP="00224569">
            <w:pPr>
              <w:pStyle w:val="Brdtextmedindrag"/>
              <w:rPr>
                <w:i/>
              </w:rPr>
            </w:pPr>
            <w:r>
              <w:rPr>
                <w:i/>
              </w:rPr>
              <w:t>5</w:t>
            </w:r>
            <w:r w:rsidRPr="00F94AD6">
              <w:rPr>
                <w:i/>
              </w:rPr>
              <w:t>.</w:t>
            </w:r>
            <w:r w:rsidRPr="00033453">
              <w:rPr>
                <w:i/>
                <w:spacing w:val="-4"/>
              </w:rPr>
              <w:t> bolaget vid upp</w:t>
            </w:r>
            <w:r w:rsidRPr="00033453">
              <w:rPr>
                <w:i/>
                <w:spacing w:val="-4"/>
              </w:rPr>
              <w:softHyphen/>
              <w:t>repade</w:t>
            </w:r>
            <w:r w:rsidRPr="00F94AD6">
              <w:rPr>
                <w:i/>
              </w:rPr>
              <w:t xml:space="preserve"> tillfällen</w:t>
            </w:r>
            <w:r>
              <w:rPr>
                <w:i/>
              </w:rPr>
              <w:t xml:space="preserve"> låter bli</w:t>
            </w:r>
            <w:r w:rsidRPr="00F94AD6">
              <w:rPr>
                <w:i/>
              </w:rPr>
              <w:t xml:space="preserve"> att skaffa eller bibehålla </w:t>
            </w:r>
            <w:r w:rsidRPr="00D2290B">
              <w:rPr>
                <w:i/>
              </w:rPr>
              <w:t>tillräckliga nivåer av ytterligare kapital enligt 2 §.</w:t>
            </w:r>
          </w:p>
          <w:p w14:paraId="30D72DB5" w14:textId="77777777" w:rsidR="00224569" w:rsidRPr="00F94AD6" w:rsidRDefault="00B659D8" w:rsidP="00224569">
            <w:pPr>
              <w:pStyle w:val="Brdtextmedindrag"/>
              <w:rPr>
                <w:i/>
              </w:rPr>
            </w:pPr>
            <w:r w:rsidRPr="0093150E">
              <w:rPr>
                <w:i/>
              </w:rPr>
              <w:t>Ett beslut enligt första stycket ska vara skriftligt och grunda sig på översyn och utvärdering</w:t>
            </w:r>
            <w:r w:rsidRPr="003F12F9">
              <w:rPr>
                <w:i/>
              </w:rPr>
              <w:t xml:space="preserve"> av värde</w:t>
            </w:r>
            <w:r w:rsidRPr="003F12F9">
              <w:rPr>
                <w:i/>
              </w:rPr>
              <w:softHyphen/>
              <w:t>pappersbolaget.</w:t>
            </w:r>
          </w:p>
          <w:p w14:paraId="4A01537E" w14:textId="77777777" w:rsidR="00224569" w:rsidRDefault="00B659D8" w:rsidP="00224569">
            <w:pPr>
              <w:pStyle w:val="Brdtextmedindrag"/>
              <w:rPr>
                <w:i/>
              </w:rPr>
            </w:pPr>
            <w:r w:rsidRPr="00F94AD6">
              <w:rPr>
                <w:i/>
              </w:rPr>
              <w:t xml:space="preserve">Finansinspektionen får avstå från att besluta om ett särskilt </w:t>
            </w:r>
            <w:r w:rsidRPr="00AB7AB4">
              <w:rPr>
                <w:i/>
                <w:spacing w:val="-4"/>
              </w:rPr>
              <w:t>kapital</w:t>
            </w:r>
            <w:r>
              <w:rPr>
                <w:i/>
                <w:spacing w:val="-4"/>
              </w:rPr>
              <w:softHyphen/>
            </w:r>
            <w:r w:rsidRPr="00AB7AB4">
              <w:rPr>
                <w:i/>
                <w:spacing w:val="-4"/>
              </w:rPr>
              <w:t>baskrav, om en överträdelse</w:t>
            </w:r>
            <w:r w:rsidRPr="00F94AD6">
              <w:rPr>
                <w:i/>
              </w:rPr>
              <w:t xml:space="preserve"> är ringa eller ursäktlig, om värde</w:t>
            </w:r>
            <w:r>
              <w:rPr>
                <w:i/>
              </w:rPr>
              <w:softHyphen/>
            </w:r>
            <w:r w:rsidRPr="00F94AD6">
              <w:rPr>
                <w:i/>
              </w:rPr>
              <w:t>pappers</w:t>
            </w:r>
            <w:r>
              <w:rPr>
                <w:i/>
              </w:rPr>
              <w:softHyphen/>
            </w:r>
            <w:r w:rsidRPr="00F94AD6">
              <w:rPr>
                <w:i/>
              </w:rPr>
              <w:t>bolaget gör rättelse eller om någon annan myndighet har vid</w:t>
            </w:r>
            <w:r>
              <w:rPr>
                <w:i/>
              </w:rPr>
              <w:softHyphen/>
            </w:r>
            <w:r w:rsidRPr="00F94AD6">
              <w:rPr>
                <w:i/>
              </w:rPr>
              <w:t xml:space="preserve">tagit åtgärder mot </w:t>
            </w:r>
            <w:r>
              <w:rPr>
                <w:i/>
              </w:rPr>
              <w:t>bolaget</w:t>
            </w:r>
            <w:r w:rsidRPr="00FB61E4">
              <w:rPr>
                <w:i/>
              </w:rPr>
              <w:t xml:space="preserve"> och dessa åtgärder bedöms tillräckliga.</w:t>
            </w:r>
            <w:r>
              <w:rPr>
                <w:i/>
              </w:rPr>
              <w:t xml:space="preserve"> </w:t>
            </w:r>
            <w:r w:rsidRPr="00FB61E4">
              <w:rPr>
                <w:i/>
              </w:rPr>
              <w:t xml:space="preserve">Första stycket gäller inte om överträdelsen är så allvarlig att verksamhetstillståndet </w:t>
            </w:r>
            <w:r>
              <w:rPr>
                <w:i/>
              </w:rPr>
              <w:t>i stället</w:t>
            </w:r>
            <w:r w:rsidRPr="00FB61E4">
              <w:rPr>
                <w:i/>
              </w:rPr>
              <w:t xml:space="preserve"> ska återkallas.</w:t>
            </w:r>
          </w:p>
          <w:p w14:paraId="2FECE157" w14:textId="77777777" w:rsidR="00224569" w:rsidRPr="008A7D67" w:rsidRDefault="00B659D8" w:rsidP="00224569">
            <w:pPr>
              <w:pStyle w:val="Brdtextmedindrag"/>
            </w:pPr>
            <w:r w:rsidRPr="008A7D67">
              <w:rPr>
                <w:i/>
              </w:rPr>
              <w:t xml:space="preserve">Finansinspektionen får fatta beslut enligt denna paragraf </w:t>
            </w:r>
            <w:r>
              <w:rPr>
                <w:i/>
              </w:rPr>
              <w:t xml:space="preserve">även i fråga om </w:t>
            </w:r>
            <w:r w:rsidRPr="00CF7790">
              <w:rPr>
                <w:i/>
              </w:rPr>
              <w:t xml:space="preserve">ett </w:t>
            </w:r>
            <w:r>
              <w:rPr>
                <w:i/>
              </w:rPr>
              <w:t>litet och icke-sammanlänkat</w:t>
            </w:r>
            <w:r w:rsidRPr="00CF7790">
              <w:rPr>
                <w:i/>
              </w:rPr>
              <w:t xml:space="preserve"> värdepappersbolag</w:t>
            </w:r>
            <w:r w:rsidRPr="00CF7790">
              <w:rPr>
                <w:i/>
                <w:spacing w:val="-6"/>
              </w:rPr>
              <w:t xml:space="preserve">, om inspektionen anser </w:t>
            </w:r>
            <w:r w:rsidRPr="008A7D67">
              <w:rPr>
                <w:i/>
              </w:rPr>
              <w:t>att det är motiverat.</w:t>
            </w:r>
          </w:p>
        </w:tc>
      </w:tr>
      <w:bookmarkEnd w:id="562"/>
    </w:tbl>
    <w:p w14:paraId="2B965B01" w14:textId="77777777" w:rsidR="00224569" w:rsidRDefault="00224569" w:rsidP="00224569">
      <w:pPr>
        <w:pStyle w:val="Brdtextmedindrag"/>
      </w:pPr>
    </w:p>
    <w:tbl>
      <w:tblPr>
        <w:tblW w:w="5000" w:type="pct"/>
        <w:tblLayout w:type="fixed"/>
        <w:tblLook w:val="0000" w:firstRow="0" w:lastRow="0" w:firstColumn="0" w:lastColumn="0" w:noHBand="0" w:noVBand="0"/>
      </w:tblPr>
      <w:tblGrid>
        <w:gridCol w:w="2948"/>
        <w:gridCol w:w="2949"/>
      </w:tblGrid>
      <w:tr w:rsidR="00224569" w14:paraId="0CE9E87E" w14:textId="77777777" w:rsidTr="00224569">
        <w:tc>
          <w:tcPr>
            <w:tcW w:w="2500" w:type="pct"/>
            <w:shd w:val="clear" w:color="auto" w:fill="auto"/>
            <w:tcMar>
              <w:left w:w="0" w:type="dxa"/>
            </w:tcMar>
          </w:tcPr>
          <w:p w14:paraId="422DFD38" w14:textId="77777777" w:rsidR="00224569" w:rsidRDefault="00224569" w:rsidP="00224569">
            <w:pPr>
              <w:pStyle w:val="Brdtextmedindrag"/>
            </w:pPr>
            <w:bookmarkStart w:id="566" w:name="_Hlk27561472"/>
          </w:p>
        </w:tc>
        <w:tc>
          <w:tcPr>
            <w:tcW w:w="2500" w:type="pct"/>
            <w:shd w:val="clear" w:color="auto" w:fill="auto"/>
            <w:tcMar>
              <w:right w:w="0" w:type="dxa"/>
            </w:tcMar>
          </w:tcPr>
          <w:p w14:paraId="79582E99" w14:textId="77777777" w:rsidR="00224569" w:rsidRPr="00F94AD6" w:rsidRDefault="00B659D8" w:rsidP="00224569">
            <w:pPr>
              <w:pStyle w:val="Brdtextmedindrag"/>
              <w:ind w:firstLine="0"/>
              <w:rPr>
                <w:i/>
              </w:rPr>
            </w:pPr>
            <w:r>
              <w:rPr>
                <w:i/>
              </w:rPr>
              <w:t>2 §</w:t>
            </w:r>
          </w:p>
          <w:p w14:paraId="47009AF1" w14:textId="77777777" w:rsidR="00224569" w:rsidRDefault="00B659D8" w:rsidP="00224569">
            <w:pPr>
              <w:pStyle w:val="Brdtextmedindrag"/>
              <w:rPr>
                <w:i/>
              </w:rPr>
            </w:pPr>
            <w:r w:rsidRPr="007F51FE">
              <w:rPr>
                <w:i/>
              </w:rPr>
              <w:t>Finansinspektionen får besluta att ett värdepappersbolag ska ha en kapitalbasnivå som med tillräck</w:t>
            </w:r>
            <w:r w:rsidRPr="007F51FE">
              <w:rPr>
                <w:i/>
              </w:rPr>
              <w:softHyphen/>
              <w:t>lig marginal överstiger kraven enligt värdepappersbolagsförord</w:t>
            </w:r>
            <w:r w:rsidRPr="007F51FE">
              <w:rPr>
                <w:i/>
              </w:rPr>
              <w:softHyphen/>
              <w:t>ningen, för att</w:t>
            </w:r>
            <w:r>
              <w:rPr>
                <w:i/>
              </w:rPr>
              <w:t xml:space="preserve"> säkerställa att kon</w:t>
            </w:r>
            <w:r>
              <w:rPr>
                <w:i/>
              </w:rPr>
              <w:softHyphen/>
              <w:t>junktur</w:t>
            </w:r>
            <w:r>
              <w:rPr>
                <w:i/>
              </w:rPr>
              <w:softHyphen/>
              <w:t xml:space="preserve">svängningar inte leder till </w:t>
            </w:r>
            <w:r w:rsidRPr="0002463A">
              <w:rPr>
                <w:i/>
                <w:spacing w:val="-4"/>
              </w:rPr>
              <w:t>över</w:t>
            </w:r>
            <w:r>
              <w:rPr>
                <w:i/>
                <w:spacing w:val="-4"/>
              </w:rPr>
              <w:softHyphen/>
            </w:r>
            <w:r w:rsidRPr="0002463A">
              <w:rPr>
                <w:i/>
                <w:spacing w:val="-4"/>
              </w:rPr>
              <w:t>trädelser av kapitalkraven eller</w:t>
            </w:r>
            <w:r>
              <w:rPr>
                <w:i/>
              </w:rPr>
              <w:t xml:space="preserve"> hotar bolagets förmåga att av</w:t>
            </w:r>
            <w:r>
              <w:rPr>
                <w:i/>
              </w:rPr>
              <w:softHyphen/>
              <w:t>veckla verksam</w:t>
            </w:r>
            <w:r>
              <w:rPr>
                <w:i/>
              </w:rPr>
              <w:softHyphen/>
              <w:t>heten på ett ordnat sätt.</w:t>
            </w:r>
          </w:p>
          <w:p w14:paraId="7D44F706" w14:textId="77777777" w:rsidR="00224569" w:rsidRDefault="00B659D8" w:rsidP="00224569">
            <w:pPr>
              <w:pStyle w:val="Brdtextmedindrag"/>
              <w:rPr>
                <w:i/>
              </w:rPr>
            </w:pPr>
            <w:r>
              <w:rPr>
                <w:i/>
              </w:rPr>
              <w:t xml:space="preserve">Finansinspektionen ska granska den nivå som värdepappersbolaget har fastställt efter ett beslut enligt första stycket och meddela bolaget om nivån är tillräcklig eller behöver justeras. Om nivån </w:t>
            </w:r>
            <w:r>
              <w:rPr>
                <w:i/>
              </w:rPr>
              <w:lastRenderedPageBreak/>
              <w:t xml:space="preserve">behöver justeras, ska inspektionen meddela bolaget den </w:t>
            </w:r>
            <w:r w:rsidRPr="0002463A">
              <w:rPr>
                <w:i/>
                <w:spacing w:val="-4"/>
              </w:rPr>
              <w:t>sista dag då justeringen ska ha gjorts.</w:t>
            </w:r>
          </w:p>
          <w:p w14:paraId="59C59B76" w14:textId="77777777" w:rsidR="00224569" w:rsidRPr="00C97C0D" w:rsidRDefault="00B659D8" w:rsidP="00224569">
            <w:pPr>
              <w:pStyle w:val="Brdtextmedindrag"/>
              <w:rPr>
                <w:i/>
              </w:rPr>
            </w:pPr>
            <w:r>
              <w:rPr>
                <w:i/>
              </w:rPr>
              <w:t>Första och andra styckena gäller inte ett litet och icke-sammanlänkat värdepappersbolag</w:t>
            </w:r>
            <w:r w:rsidRPr="00DF362D">
              <w:rPr>
                <w:i/>
                <w:szCs w:val="22"/>
              </w:rPr>
              <w:t>.</w:t>
            </w:r>
            <w:r>
              <w:rPr>
                <w:i/>
              </w:rPr>
              <w:t xml:space="preserve"> </w:t>
            </w:r>
          </w:p>
        </w:tc>
      </w:tr>
      <w:bookmarkEnd w:id="566"/>
    </w:tbl>
    <w:p w14:paraId="0488EF76" w14:textId="77777777" w:rsidR="00224569" w:rsidRDefault="00224569" w:rsidP="00224569">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224569" w14:paraId="062D7313" w14:textId="77777777" w:rsidTr="00224569">
        <w:tc>
          <w:tcPr>
            <w:tcW w:w="2500" w:type="pct"/>
            <w:shd w:val="clear" w:color="auto" w:fill="auto"/>
            <w:tcMar>
              <w:left w:w="0" w:type="dxa"/>
            </w:tcMar>
          </w:tcPr>
          <w:p w14:paraId="14573280" w14:textId="77777777" w:rsidR="00224569" w:rsidRDefault="00224569" w:rsidP="00224569">
            <w:pPr>
              <w:pStyle w:val="Brdtextmedindrag"/>
            </w:pPr>
          </w:p>
        </w:tc>
        <w:tc>
          <w:tcPr>
            <w:tcW w:w="2500" w:type="pct"/>
            <w:shd w:val="clear" w:color="auto" w:fill="auto"/>
            <w:tcMar>
              <w:right w:w="0" w:type="dxa"/>
            </w:tcMar>
          </w:tcPr>
          <w:p w14:paraId="7039078D" w14:textId="77777777" w:rsidR="00224569" w:rsidRPr="002710E7" w:rsidRDefault="00B659D8" w:rsidP="00224569">
            <w:pPr>
              <w:pStyle w:val="Brdtextmedindrag"/>
              <w:ind w:firstLine="0"/>
              <w:rPr>
                <w:i/>
                <w:iCs/>
              </w:rPr>
            </w:pPr>
            <w:r>
              <w:rPr>
                <w:i/>
                <w:iCs/>
              </w:rPr>
              <w:t>3</w:t>
            </w:r>
            <w:r w:rsidRPr="002710E7">
              <w:rPr>
                <w:i/>
                <w:iCs/>
              </w:rPr>
              <w:t> §</w:t>
            </w:r>
          </w:p>
          <w:p w14:paraId="56E3AF1F" w14:textId="77777777" w:rsidR="00224569" w:rsidRPr="00D2290B" w:rsidRDefault="00B659D8" w:rsidP="00224569">
            <w:pPr>
              <w:pStyle w:val="Brdtextmedindrag"/>
              <w:rPr>
                <w:i/>
                <w:iCs/>
              </w:rPr>
            </w:pPr>
            <w:r w:rsidRPr="006322AB">
              <w:rPr>
                <w:i/>
                <w:iCs/>
              </w:rPr>
              <w:t>När det gäller sådana värde</w:t>
            </w:r>
            <w:r>
              <w:rPr>
                <w:i/>
                <w:iCs/>
              </w:rPr>
              <w:softHyphen/>
            </w:r>
            <w:r w:rsidRPr="006322AB">
              <w:rPr>
                <w:i/>
                <w:iCs/>
              </w:rPr>
              <w:t>pappersbolag som avses i 2</w:t>
            </w:r>
            <w:r>
              <w:rPr>
                <w:i/>
                <w:iCs/>
              </w:rPr>
              <w:t> </w:t>
            </w:r>
            <w:r w:rsidRPr="006322AB">
              <w:rPr>
                <w:i/>
                <w:iCs/>
              </w:rPr>
              <w:t>kap. 1</w:t>
            </w:r>
            <w:r>
              <w:rPr>
                <w:i/>
                <w:iCs/>
              </w:rPr>
              <w:t> </w:t>
            </w:r>
            <w:r w:rsidRPr="006322AB">
              <w:rPr>
                <w:i/>
                <w:iCs/>
              </w:rPr>
              <w:t>§ lagen (2015:1016) om resolu</w:t>
            </w:r>
            <w:r>
              <w:rPr>
                <w:i/>
                <w:iCs/>
              </w:rPr>
              <w:softHyphen/>
            </w:r>
            <w:r w:rsidRPr="006322AB">
              <w:rPr>
                <w:i/>
                <w:iCs/>
              </w:rPr>
              <w:t>tion ska Finansinspektionen</w:t>
            </w:r>
            <w:r>
              <w:rPr>
                <w:i/>
                <w:iCs/>
              </w:rPr>
              <w:t xml:space="preserve"> underrätta </w:t>
            </w:r>
            <w:r w:rsidRPr="002710E7">
              <w:rPr>
                <w:i/>
                <w:iCs/>
              </w:rPr>
              <w:t xml:space="preserve">Riksgäldskontoret och </w:t>
            </w:r>
            <w:r w:rsidRPr="00D2290B">
              <w:rPr>
                <w:i/>
                <w:iCs/>
              </w:rPr>
              <w:t>berörda utländska resolutions</w:t>
            </w:r>
            <w:r w:rsidRPr="00D2290B">
              <w:rPr>
                <w:i/>
                <w:iCs/>
              </w:rPr>
              <w:softHyphen/>
              <w:t>myndigheter om</w:t>
            </w:r>
          </w:p>
          <w:p w14:paraId="77C21EB0" w14:textId="77777777" w:rsidR="00224569" w:rsidRPr="00D2290B" w:rsidRDefault="00B659D8" w:rsidP="00224569">
            <w:pPr>
              <w:pStyle w:val="Brdtextmedindrag"/>
              <w:rPr>
                <w:i/>
                <w:iCs/>
              </w:rPr>
            </w:pPr>
            <w:r w:rsidRPr="00D2290B">
              <w:rPr>
                <w:i/>
                <w:iCs/>
              </w:rPr>
              <w:t>1. beslut om särskilt kapitalbas</w:t>
            </w:r>
            <w:r w:rsidRPr="00D2290B">
              <w:rPr>
                <w:i/>
                <w:iCs/>
              </w:rPr>
              <w:softHyphen/>
              <w:t xml:space="preserve">krav enligt </w:t>
            </w:r>
            <w:r w:rsidRPr="00D2290B" w:rsidDel="000E7EF9">
              <w:rPr>
                <w:i/>
              </w:rPr>
              <w:t>1 </w:t>
            </w:r>
            <w:r w:rsidRPr="00D2290B">
              <w:rPr>
                <w:i/>
              </w:rPr>
              <w:t>§</w:t>
            </w:r>
            <w:r w:rsidRPr="00D2290B">
              <w:rPr>
                <w:i/>
                <w:iCs/>
              </w:rPr>
              <w:t xml:space="preserve">, och </w:t>
            </w:r>
          </w:p>
          <w:p w14:paraId="6D202B63" w14:textId="77777777" w:rsidR="00224569" w:rsidRPr="006322AB" w:rsidRDefault="00B659D8" w:rsidP="00224569">
            <w:pPr>
              <w:pStyle w:val="Brdtextmedindrag"/>
              <w:rPr>
                <w:i/>
                <w:iCs/>
              </w:rPr>
            </w:pPr>
            <w:r w:rsidRPr="00D2290B">
              <w:rPr>
                <w:i/>
                <w:iCs/>
              </w:rPr>
              <w:t>2. förväntade justeringar enligt 2</w:t>
            </w:r>
            <w:r w:rsidRPr="00D2290B">
              <w:rPr>
                <w:i/>
              </w:rPr>
              <w:t> §</w:t>
            </w:r>
            <w:r w:rsidRPr="00D2290B">
              <w:rPr>
                <w:i/>
                <w:iCs/>
              </w:rPr>
              <w:t xml:space="preserve"> andra stycket</w:t>
            </w:r>
            <w:r>
              <w:rPr>
                <w:i/>
                <w:iCs/>
              </w:rPr>
              <w:t>.</w:t>
            </w:r>
          </w:p>
        </w:tc>
      </w:tr>
    </w:tbl>
    <w:p w14:paraId="18A447FE" w14:textId="77777777" w:rsidR="00224569" w:rsidRPr="002710E7" w:rsidRDefault="00224569" w:rsidP="00224569">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224569" w14:paraId="022A05C1" w14:textId="77777777" w:rsidTr="00224569">
        <w:tc>
          <w:tcPr>
            <w:tcW w:w="2500" w:type="pct"/>
            <w:shd w:val="clear" w:color="auto" w:fill="auto"/>
            <w:tcMar>
              <w:left w:w="0" w:type="dxa"/>
            </w:tcMar>
          </w:tcPr>
          <w:p w14:paraId="716A9591" w14:textId="77777777" w:rsidR="00224569" w:rsidRDefault="00224569" w:rsidP="00224569">
            <w:pPr>
              <w:pStyle w:val="Brdtextmedindrag"/>
            </w:pPr>
          </w:p>
        </w:tc>
        <w:tc>
          <w:tcPr>
            <w:tcW w:w="2500" w:type="pct"/>
            <w:shd w:val="clear" w:color="auto" w:fill="auto"/>
            <w:tcMar>
              <w:right w:w="0" w:type="dxa"/>
            </w:tcMar>
          </w:tcPr>
          <w:p w14:paraId="20F8C1A8" w14:textId="77777777" w:rsidR="00224569" w:rsidRDefault="00B659D8" w:rsidP="00224569">
            <w:pPr>
              <w:pStyle w:val="Brdtextmedindrag"/>
              <w:ind w:firstLine="0"/>
            </w:pPr>
            <w:r w:rsidRPr="00FD1FD6">
              <w:rPr>
                <w:b/>
                <w:bCs/>
                <w:i/>
                <w:iCs/>
              </w:rPr>
              <w:t>Särskilt</w:t>
            </w:r>
            <w:r>
              <w:rPr>
                <w:b/>
                <w:bCs/>
                <w:i/>
                <w:iCs/>
              </w:rPr>
              <w:t xml:space="preserve"> likviditetskrav</w:t>
            </w:r>
          </w:p>
        </w:tc>
      </w:tr>
    </w:tbl>
    <w:p w14:paraId="212B67AD" w14:textId="77777777" w:rsidR="00224569" w:rsidRDefault="00224569" w:rsidP="00224569">
      <w:pPr>
        <w:pStyle w:val="Brdtext"/>
        <w:jc w:val="center"/>
      </w:pP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5F24DA7F" w14:textId="77777777" w:rsidTr="00224569">
        <w:tc>
          <w:tcPr>
            <w:tcW w:w="2500" w:type="pct"/>
            <w:shd w:val="clear" w:color="auto" w:fill="auto"/>
            <w:tcMar>
              <w:left w:w="0" w:type="dxa"/>
            </w:tcMar>
          </w:tcPr>
          <w:p w14:paraId="193511EC" w14:textId="77777777" w:rsidR="00224569" w:rsidRDefault="00224569" w:rsidP="00224569">
            <w:pPr>
              <w:pStyle w:val="Brdtextmedindrag"/>
            </w:pPr>
            <w:bookmarkStart w:id="567" w:name="_Hlk58358492"/>
          </w:p>
        </w:tc>
        <w:tc>
          <w:tcPr>
            <w:tcW w:w="2500" w:type="pct"/>
            <w:shd w:val="clear" w:color="auto" w:fill="auto"/>
            <w:tcMar>
              <w:right w:w="0" w:type="dxa"/>
            </w:tcMar>
          </w:tcPr>
          <w:p w14:paraId="23FD4C73" w14:textId="77777777" w:rsidR="00224569" w:rsidRPr="003A613B" w:rsidRDefault="00B659D8" w:rsidP="00224569">
            <w:pPr>
              <w:pStyle w:val="Brdtextmedindrag"/>
              <w:ind w:firstLine="0"/>
              <w:rPr>
                <w:i/>
                <w:iCs/>
              </w:rPr>
            </w:pPr>
            <w:r w:rsidRPr="003A613B">
              <w:rPr>
                <w:i/>
                <w:iCs/>
              </w:rPr>
              <w:t>4 §</w:t>
            </w:r>
          </w:p>
          <w:p w14:paraId="476A96B8" w14:textId="77777777" w:rsidR="00224569" w:rsidRPr="003A613B" w:rsidRDefault="00B659D8" w:rsidP="00224569">
            <w:pPr>
              <w:pStyle w:val="Brdtextmedindrag"/>
              <w:rPr>
                <w:i/>
                <w:iCs/>
              </w:rPr>
            </w:pPr>
            <w:r w:rsidRPr="003A613B">
              <w:rPr>
                <w:i/>
                <w:iCs/>
              </w:rPr>
              <w:t xml:space="preserve">Finansinspektionen ska besluta att </w:t>
            </w:r>
            <w:r w:rsidRPr="003A613B" w:rsidDel="00BB3826">
              <w:rPr>
                <w:i/>
                <w:iCs/>
              </w:rPr>
              <w:t xml:space="preserve">ett </w:t>
            </w:r>
            <w:r w:rsidRPr="000515DC">
              <w:rPr>
                <w:i/>
                <w:iCs/>
              </w:rPr>
              <w:t>värdepappersbolag</w:t>
            </w:r>
            <w:r w:rsidRPr="003A613B">
              <w:rPr>
                <w:i/>
                <w:iCs/>
              </w:rPr>
              <w:t xml:space="preserve"> ska uppfylla ett särskilt likviditetskrav, om det är nödvändigt för att täcka de likviditetsrisker som </w:t>
            </w:r>
            <w:r>
              <w:rPr>
                <w:i/>
                <w:iCs/>
              </w:rPr>
              <w:t>bolaget</w:t>
            </w:r>
            <w:r w:rsidRPr="003A613B">
              <w:rPr>
                <w:i/>
                <w:iCs/>
              </w:rPr>
              <w:t xml:space="preserve"> är eller kan bli exponerat för</w:t>
            </w:r>
            <w:r w:rsidRPr="002B79A9">
              <w:rPr>
                <w:i/>
                <w:iCs/>
              </w:rPr>
              <w:t>.</w:t>
            </w:r>
          </w:p>
        </w:tc>
      </w:tr>
      <w:bookmarkEnd w:id="567"/>
      <w:tr w:rsidR="00224569" w14:paraId="6317DD38" w14:textId="77777777" w:rsidTr="00224569">
        <w:tblPrEx>
          <w:tblLook w:val="0000" w:firstRow="0" w:lastRow="0" w:firstColumn="0" w:lastColumn="0" w:noHBand="0" w:noVBand="0"/>
        </w:tblPrEx>
        <w:tc>
          <w:tcPr>
            <w:tcW w:w="2500" w:type="pct"/>
            <w:shd w:val="clear" w:color="auto" w:fill="auto"/>
            <w:tcMar>
              <w:left w:w="0" w:type="dxa"/>
            </w:tcMar>
          </w:tcPr>
          <w:p w14:paraId="23DF292F" w14:textId="77777777" w:rsidR="00224569" w:rsidRDefault="00224569" w:rsidP="00224569">
            <w:pPr>
              <w:pStyle w:val="Brdtextmedindrag"/>
            </w:pPr>
          </w:p>
        </w:tc>
        <w:tc>
          <w:tcPr>
            <w:tcW w:w="2500" w:type="pct"/>
            <w:shd w:val="clear" w:color="auto" w:fill="auto"/>
            <w:tcMar>
              <w:right w:w="0" w:type="dxa"/>
            </w:tcMar>
          </w:tcPr>
          <w:p w14:paraId="433BAAE5" w14:textId="77777777" w:rsidR="00224569" w:rsidRPr="003A613B" w:rsidRDefault="00B659D8" w:rsidP="00224569">
            <w:pPr>
              <w:pStyle w:val="Brdtextmedindrag"/>
              <w:rPr>
                <w:i/>
                <w:iCs/>
              </w:rPr>
            </w:pPr>
            <w:r w:rsidRPr="002B79A9">
              <w:rPr>
                <w:i/>
                <w:iCs/>
              </w:rPr>
              <w:t xml:space="preserve">Första stycket </w:t>
            </w:r>
            <w:r w:rsidRPr="000515DC">
              <w:rPr>
                <w:i/>
                <w:iCs/>
              </w:rPr>
              <w:t>gäller inte för ett litet och icke-sam</w:t>
            </w:r>
            <w:r w:rsidRPr="000515DC">
              <w:rPr>
                <w:i/>
                <w:iCs/>
              </w:rPr>
              <w:softHyphen/>
              <w:t>m</w:t>
            </w:r>
            <w:r w:rsidRPr="000515DC">
              <w:rPr>
                <w:i/>
                <w:iCs/>
                <w:spacing w:val="-4"/>
              </w:rPr>
              <w:t>anlänkat värde</w:t>
            </w:r>
            <w:r w:rsidRPr="000515DC">
              <w:rPr>
                <w:i/>
                <w:iCs/>
                <w:spacing w:val="-4"/>
              </w:rPr>
              <w:softHyphen/>
              <w:t>pappersbolag som omfattas av ett beslut om undantag</w:t>
            </w:r>
            <w:r w:rsidRPr="000515DC" w:rsidDel="005C0861">
              <w:rPr>
                <w:i/>
              </w:rPr>
              <w:t xml:space="preserve"> </w:t>
            </w:r>
            <w:r w:rsidRPr="000515DC">
              <w:rPr>
                <w:i/>
                <w:iCs/>
              </w:rPr>
              <w:t>enligt artikel 43.1 andra stycket i värdepappers</w:t>
            </w:r>
            <w:r w:rsidRPr="000515DC">
              <w:rPr>
                <w:i/>
                <w:iCs/>
              </w:rPr>
              <w:softHyphen/>
              <w:t>bolagsförord</w:t>
            </w:r>
            <w:r w:rsidRPr="000515DC">
              <w:rPr>
                <w:i/>
                <w:iCs/>
              </w:rPr>
              <w:softHyphen/>
              <w:t>ningen.</w:t>
            </w:r>
          </w:p>
        </w:tc>
      </w:tr>
    </w:tbl>
    <w:p w14:paraId="258E98DE" w14:textId="77777777" w:rsidR="00224569" w:rsidRPr="003A613B" w:rsidRDefault="00224569" w:rsidP="00224569">
      <w:pPr>
        <w:pStyle w:val="Brdtextmedindrag"/>
      </w:pPr>
    </w:p>
    <w:tbl>
      <w:tblPr>
        <w:tblW w:w="5000" w:type="pct"/>
        <w:tblLook w:val="0000" w:firstRow="0" w:lastRow="0" w:firstColumn="0" w:lastColumn="0" w:noHBand="0" w:noVBand="0"/>
      </w:tblPr>
      <w:tblGrid>
        <w:gridCol w:w="2948"/>
        <w:gridCol w:w="2949"/>
      </w:tblGrid>
      <w:tr w:rsidR="00224569" w14:paraId="23BB2027" w14:textId="77777777" w:rsidTr="00224569">
        <w:tc>
          <w:tcPr>
            <w:tcW w:w="2500" w:type="pct"/>
            <w:shd w:val="clear" w:color="auto" w:fill="auto"/>
            <w:tcMar>
              <w:left w:w="0" w:type="dxa"/>
            </w:tcMar>
          </w:tcPr>
          <w:p w14:paraId="6A8B4939" w14:textId="77777777" w:rsidR="00224569" w:rsidRPr="00931F3A" w:rsidRDefault="00224569" w:rsidP="00224569">
            <w:pPr>
              <w:pStyle w:val="Brdtextmedindrag"/>
            </w:pPr>
          </w:p>
        </w:tc>
        <w:tc>
          <w:tcPr>
            <w:tcW w:w="2500" w:type="pct"/>
            <w:shd w:val="clear" w:color="auto" w:fill="auto"/>
            <w:tcMar>
              <w:right w:w="0" w:type="dxa"/>
            </w:tcMar>
          </w:tcPr>
          <w:p w14:paraId="7C8501F8" w14:textId="77777777" w:rsidR="00224569" w:rsidRDefault="00B659D8" w:rsidP="00224569">
            <w:pPr>
              <w:pStyle w:val="Brdtextmedindrag"/>
              <w:ind w:firstLine="0"/>
              <w:rPr>
                <w:b/>
                <w:bCs/>
                <w:i/>
                <w:iCs/>
              </w:rPr>
            </w:pPr>
            <w:r>
              <w:rPr>
                <w:b/>
                <w:bCs/>
                <w:i/>
                <w:iCs/>
              </w:rPr>
              <w:t>Ingripande</w:t>
            </w:r>
          </w:p>
          <w:p w14:paraId="15A98760" w14:textId="77777777" w:rsidR="00224569" w:rsidRDefault="00224569" w:rsidP="00224569">
            <w:pPr>
              <w:pStyle w:val="Brdtextmedindrag"/>
              <w:ind w:firstLine="0"/>
            </w:pPr>
          </w:p>
        </w:tc>
      </w:tr>
      <w:tr w:rsidR="00224569" w:rsidRPr="009A69D2" w14:paraId="74B84944" w14:textId="77777777" w:rsidTr="00224569">
        <w:tc>
          <w:tcPr>
            <w:tcW w:w="2500" w:type="pct"/>
            <w:shd w:val="clear" w:color="auto" w:fill="auto"/>
            <w:tcMar>
              <w:left w:w="0" w:type="dxa"/>
            </w:tcMar>
          </w:tcPr>
          <w:p w14:paraId="5CCD4D6F" w14:textId="77777777" w:rsidR="00224569" w:rsidRPr="00931F3A" w:rsidRDefault="00224569" w:rsidP="00224569">
            <w:pPr>
              <w:pStyle w:val="Brdtextmedindrag"/>
            </w:pPr>
          </w:p>
        </w:tc>
        <w:tc>
          <w:tcPr>
            <w:tcW w:w="2500" w:type="pct"/>
            <w:shd w:val="clear" w:color="auto" w:fill="auto"/>
            <w:tcMar>
              <w:right w:w="0" w:type="dxa"/>
            </w:tcMar>
          </w:tcPr>
          <w:p w14:paraId="4B209049" w14:textId="77777777" w:rsidR="00224569" w:rsidRPr="0093150E" w:rsidRDefault="00B659D8" w:rsidP="00224569">
            <w:pPr>
              <w:pStyle w:val="Brdtextmedindrag"/>
              <w:ind w:firstLine="0"/>
              <w:rPr>
                <w:i/>
                <w:iCs/>
              </w:rPr>
            </w:pPr>
            <w:r w:rsidRPr="0093150E">
              <w:rPr>
                <w:i/>
                <w:iCs/>
              </w:rPr>
              <w:t>5 §</w:t>
            </w:r>
          </w:p>
          <w:p w14:paraId="3B4C2F1D" w14:textId="77777777" w:rsidR="00224569" w:rsidRPr="0093150E" w:rsidRDefault="00B659D8" w:rsidP="00224569">
            <w:pPr>
              <w:pStyle w:val="Brdtextmedindrag"/>
            </w:pPr>
            <w:r w:rsidRPr="0093150E">
              <w:rPr>
                <w:i/>
                <w:iCs/>
              </w:rPr>
              <w:t>Finansinspektionen får till</w:t>
            </w:r>
            <w:r w:rsidRPr="0093150E">
              <w:rPr>
                <w:i/>
                <w:iCs/>
              </w:rPr>
              <w:softHyphen/>
              <w:t>ämpa bestämmelserna om in</w:t>
            </w:r>
            <w:r w:rsidRPr="0093150E">
              <w:rPr>
                <w:i/>
                <w:iCs/>
              </w:rPr>
              <w:softHyphen/>
              <w:t>gripande i de lagar som reglerar värdepappers</w:t>
            </w:r>
            <w:r w:rsidRPr="0093150E">
              <w:rPr>
                <w:i/>
                <w:iCs/>
              </w:rPr>
              <w:softHyphen/>
              <w:t>bolagets verk</w:t>
            </w:r>
            <w:r w:rsidRPr="0093150E">
              <w:rPr>
                <w:i/>
                <w:iCs/>
              </w:rPr>
              <w:softHyphen/>
              <w:t xml:space="preserve">samhet, om </w:t>
            </w:r>
            <w:r>
              <w:rPr>
                <w:i/>
                <w:iCs/>
              </w:rPr>
              <w:t xml:space="preserve">bolaget </w:t>
            </w:r>
            <w:r w:rsidRPr="0093150E">
              <w:rPr>
                <w:i/>
                <w:iCs/>
              </w:rPr>
              <w:t>inte upp</w:t>
            </w:r>
            <w:r w:rsidRPr="0093150E">
              <w:rPr>
                <w:i/>
                <w:iCs/>
              </w:rPr>
              <w:softHyphen/>
              <w:t>fyller ett särskilt kapital</w:t>
            </w:r>
            <w:r>
              <w:rPr>
                <w:i/>
                <w:iCs/>
              </w:rPr>
              <w:softHyphen/>
            </w:r>
            <w:r w:rsidRPr="0093150E">
              <w:rPr>
                <w:i/>
                <w:iCs/>
              </w:rPr>
              <w:t>baskrav som beslutats en</w:t>
            </w:r>
            <w:r w:rsidRPr="0093150E">
              <w:rPr>
                <w:i/>
                <w:iCs/>
              </w:rPr>
              <w:softHyphen/>
              <w:t>ligt 1</w:t>
            </w:r>
            <w:r w:rsidRPr="0093150E">
              <w:rPr>
                <w:i/>
              </w:rPr>
              <w:t> </w:t>
            </w:r>
            <w:r w:rsidRPr="0093150E">
              <w:rPr>
                <w:i/>
                <w:iCs/>
              </w:rPr>
              <w:t xml:space="preserve">§ eller ett </w:t>
            </w:r>
            <w:r w:rsidRPr="0093150E">
              <w:rPr>
                <w:i/>
                <w:iCs/>
                <w:spacing w:val="-4"/>
              </w:rPr>
              <w:t>särskilt likviditetskrav som beslutats</w:t>
            </w:r>
            <w:r w:rsidRPr="0093150E">
              <w:rPr>
                <w:i/>
                <w:iCs/>
              </w:rPr>
              <w:t xml:space="preserve"> en</w:t>
            </w:r>
            <w:r w:rsidRPr="0093150E">
              <w:rPr>
                <w:i/>
                <w:iCs/>
              </w:rPr>
              <w:softHyphen/>
              <w:t>ligt 4</w:t>
            </w:r>
            <w:r w:rsidRPr="0093150E">
              <w:rPr>
                <w:i/>
              </w:rPr>
              <w:t> §</w:t>
            </w:r>
            <w:r w:rsidRPr="0093150E">
              <w:rPr>
                <w:i/>
                <w:iCs/>
              </w:rPr>
              <w:t>.</w:t>
            </w:r>
          </w:p>
        </w:tc>
      </w:tr>
    </w:tbl>
    <w:p w14:paraId="5CDFBED2" w14:textId="77777777" w:rsidR="00224569" w:rsidRDefault="00224569" w:rsidP="00224569">
      <w:pPr>
        <w:pStyle w:val="Brdtext"/>
        <w:spacing w:before="270"/>
        <w:jc w:val="center"/>
        <w:rPr>
          <w:b/>
        </w:rPr>
      </w:pPr>
    </w:p>
    <w:p w14:paraId="0EA867B7" w14:textId="77777777" w:rsidR="00224569" w:rsidRDefault="00B659D8" w:rsidP="00224569">
      <w:pPr>
        <w:pStyle w:val="Brdtextmedindrag"/>
      </w:pPr>
      <w:r>
        <w:br w:type="page"/>
      </w:r>
    </w:p>
    <w:p w14:paraId="6D9FA0C2" w14:textId="77777777" w:rsidR="00224569" w:rsidRDefault="00B659D8" w:rsidP="00224569">
      <w:pPr>
        <w:pStyle w:val="Brdtext"/>
        <w:spacing w:before="270"/>
        <w:jc w:val="center"/>
      </w:pPr>
      <w:r w:rsidRPr="009A69D2">
        <w:rPr>
          <w:b/>
        </w:rPr>
        <w:lastRenderedPageBreak/>
        <w:t>3 kap.</w:t>
      </w:r>
      <w:r w:rsidRPr="00B76667">
        <w:t xml:space="preserve"> </w:t>
      </w:r>
    </w:p>
    <w:p w14:paraId="1FE7250B" w14:textId="77777777" w:rsidR="00224569" w:rsidRDefault="00B659D8" w:rsidP="00224569">
      <w:pPr>
        <w:pStyle w:val="Brdtext"/>
        <w:jc w:val="center"/>
      </w:pPr>
      <w:r>
        <w:t>1 §</w:t>
      </w:r>
      <w:r>
        <w:rPr>
          <w:rStyle w:val="Fotnotsreferens"/>
        </w:rPr>
        <w:footnoteReference w:id="181"/>
      </w:r>
    </w:p>
    <w:p w14:paraId="0184E680" w14:textId="77777777" w:rsidR="00224569" w:rsidRDefault="00B659D8" w:rsidP="00224569">
      <w:pPr>
        <w:pStyle w:val="Brdtextmedindrag"/>
      </w:pPr>
      <w:r>
        <w:t>För varje konsoliderad situation ska det finnas ett ansvarigt företag.</w:t>
      </w:r>
    </w:p>
    <w:p w14:paraId="628B6542" w14:textId="77777777" w:rsidR="00224569" w:rsidRDefault="00B659D8" w:rsidP="00224569">
      <w:pPr>
        <w:pStyle w:val="Brdtextmedindrag"/>
      </w:pPr>
      <w:r>
        <w:t>Ett ansvarigt företag ska vara</w:t>
      </w:r>
    </w:p>
    <w:p w14:paraId="18B88DFD" w14:textId="77777777" w:rsidR="00224569" w:rsidRDefault="00B659D8" w:rsidP="00224569">
      <w:pPr>
        <w:pStyle w:val="Brdtextmedindrag"/>
      </w:pPr>
      <w:r>
        <w:t xml:space="preserve">1. ett moderinstitut inom EES, </w:t>
      </w:r>
    </w:p>
    <w:p w14:paraId="7B2BEF42" w14:textId="77777777" w:rsidR="00224569" w:rsidRDefault="00B659D8" w:rsidP="00224569">
      <w:pPr>
        <w:pStyle w:val="Brdtextmedindrag"/>
      </w:pPr>
      <w:r>
        <w:t>2. ett finansiellt holdingföretag eller blandat finansiellt holding</w:t>
      </w:r>
      <w:r>
        <w:softHyphen/>
        <w:t>företag som har godkänts enligt 1 kap. 8 §,</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rsidRPr="009A69D2" w14:paraId="1C1C8699" w14:textId="77777777" w:rsidTr="00224569">
        <w:tc>
          <w:tcPr>
            <w:tcW w:w="2500" w:type="pct"/>
            <w:shd w:val="clear" w:color="auto" w:fill="auto"/>
            <w:tcMar>
              <w:left w:w="0" w:type="dxa"/>
            </w:tcMar>
          </w:tcPr>
          <w:p w14:paraId="5F86BAB3" w14:textId="77777777" w:rsidR="00224569" w:rsidRPr="00D2290B" w:rsidRDefault="00B659D8" w:rsidP="00224569">
            <w:pPr>
              <w:pStyle w:val="Brdtextmedindrag"/>
            </w:pPr>
            <w:r w:rsidRPr="00D2290B">
              <w:t xml:space="preserve">3. ett </w:t>
            </w:r>
            <w:r w:rsidRPr="00D2290B">
              <w:rPr>
                <w:i/>
                <w:iCs/>
              </w:rPr>
              <w:t>institut</w:t>
            </w:r>
            <w:r w:rsidRPr="00D2290B">
              <w:t xml:space="preserve"> som</w:t>
            </w:r>
          </w:p>
        </w:tc>
        <w:tc>
          <w:tcPr>
            <w:tcW w:w="2500" w:type="pct"/>
            <w:shd w:val="clear" w:color="auto" w:fill="auto"/>
            <w:tcMar>
              <w:right w:w="0" w:type="dxa"/>
            </w:tcMar>
          </w:tcPr>
          <w:p w14:paraId="4EB54B74" w14:textId="77777777" w:rsidR="00224569" w:rsidRPr="00D2290B" w:rsidRDefault="00B659D8" w:rsidP="00224569">
            <w:pPr>
              <w:pStyle w:val="Brdtextmedindrag"/>
              <w:ind w:firstLine="0"/>
            </w:pPr>
            <w:r w:rsidRPr="00D2290B">
              <w:t xml:space="preserve">3. ett </w:t>
            </w:r>
            <w:r w:rsidRPr="00D2290B">
              <w:rPr>
                <w:i/>
                <w:iCs/>
              </w:rPr>
              <w:t>kreditinstitut</w:t>
            </w:r>
            <w:r w:rsidRPr="00D2290B">
              <w:t xml:space="preserve"> </w:t>
            </w:r>
            <w:r w:rsidRPr="00D2290B">
              <w:rPr>
                <w:i/>
                <w:iCs/>
              </w:rPr>
              <w:t>eller ett mot</w:t>
            </w:r>
            <w:r w:rsidRPr="00D2290B">
              <w:rPr>
                <w:i/>
                <w:iCs/>
              </w:rPr>
              <w:softHyphen/>
              <w:t xml:space="preserve">svarande utländskt företag inom EES </w:t>
            </w:r>
            <w:r w:rsidRPr="00D2290B">
              <w:t>som</w:t>
            </w:r>
          </w:p>
        </w:tc>
      </w:tr>
    </w:tbl>
    <w:p w14:paraId="0D644CD0" w14:textId="77777777" w:rsidR="00224569" w:rsidRPr="00C57856" w:rsidRDefault="00B659D8" w:rsidP="00224569">
      <w:pPr>
        <w:pStyle w:val="Brdtextmedindrag"/>
      </w:pPr>
      <w:r w:rsidRPr="009A69D2">
        <w:t>a) är ett dotterföretag till ett finansiellt moderholdingföretag</w:t>
      </w:r>
      <w:r>
        <w:t xml:space="preserve"> inom EES eller ett blandat finansiellt moderholdingföretag inom EES och som har medgetts undantag från kravet på godkännande enligt 1 kap. 9 §, och</w:t>
      </w:r>
    </w:p>
    <w:p w14:paraId="5BE38800" w14:textId="77777777" w:rsidR="00224569" w:rsidRPr="00201931" w:rsidRDefault="00B659D8" w:rsidP="00224569">
      <w:pPr>
        <w:pStyle w:val="Brdtextmedindrag"/>
      </w:pPr>
      <w:r>
        <w:t>b) avses i 1 kap. 9 § första stycket 3, eller</w:t>
      </w:r>
    </w:p>
    <w:tbl>
      <w:tblPr>
        <w:tblW w:w="5000" w:type="pct"/>
        <w:tblLook w:val="0000" w:firstRow="0" w:lastRow="0" w:firstColumn="0" w:lastColumn="0" w:noHBand="0" w:noVBand="0"/>
      </w:tblPr>
      <w:tblGrid>
        <w:gridCol w:w="2948"/>
        <w:gridCol w:w="2949"/>
      </w:tblGrid>
      <w:tr w:rsidR="00224569" w:rsidRPr="009A69D2" w14:paraId="758EA5DF" w14:textId="77777777" w:rsidTr="00224569">
        <w:tc>
          <w:tcPr>
            <w:tcW w:w="2500" w:type="pct"/>
            <w:shd w:val="clear" w:color="auto" w:fill="auto"/>
            <w:tcMar>
              <w:left w:w="0" w:type="dxa"/>
            </w:tcMar>
          </w:tcPr>
          <w:p w14:paraId="42E549EE" w14:textId="77777777" w:rsidR="00224569" w:rsidRPr="009A69D2" w:rsidRDefault="00B659D8" w:rsidP="00224569">
            <w:pPr>
              <w:pStyle w:val="Brdtextmedindrag"/>
            </w:pPr>
            <w:r w:rsidRPr="0093150E">
              <w:t xml:space="preserve">4. ett </w:t>
            </w:r>
            <w:r w:rsidRPr="0093150E">
              <w:rPr>
                <w:i/>
                <w:iCs/>
              </w:rPr>
              <w:t>institut</w:t>
            </w:r>
            <w:r w:rsidRPr="0093150E">
              <w:t>, ett finansiellt holdi</w:t>
            </w:r>
            <w:r w:rsidRPr="009A69D2">
              <w:t>ngföretag eller blandat finan</w:t>
            </w:r>
            <w:r w:rsidRPr="009A69D2">
              <w:softHyphen/>
              <w:t>siellt holdingföretag som avses i 8 kap. 2 a § första stycket 2 c.</w:t>
            </w:r>
          </w:p>
        </w:tc>
        <w:tc>
          <w:tcPr>
            <w:tcW w:w="2500" w:type="pct"/>
          </w:tcPr>
          <w:p w14:paraId="715218CF" w14:textId="77777777" w:rsidR="00224569" w:rsidRPr="0093150E" w:rsidRDefault="00B659D8" w:rsidP="00224569">
            <w:pPr>
              <w:pStyle w:val="Brdtextmedindrag"/>
            </w:pPr>
            <w:r w:rsidRPr="0093150E">
              <w:t>4. ett</w:t>
            </w:r>
            <w:r w:rsidRPr="0093150E" w:rsidDel="00146137">
              <w:t xml:space="preserve"> </w:t>
            </w:r>
            <w:r w:rsidRPr="0093150E">
              <w:rPr>
                <w:i/>
              </w:rPr>
              <w:t>kreditinstitut eller ett mot</w:t>
            </w:r>
            <w:r w:rsidRPr="0093150E">
              <w:rPr>
                <w:i/>
              </w:rPr>
              <w:softHyphen/>
              <w:t>svarande utländskt företag inom EES</w:t>
            </w:r>
            <w:r w:rsidRPr="0093150E">
              <w:t>, ett finan</w:t>
            </w:r>
            <w:r w:rsidRPr="0093150E">
              <w:softHyphen/>
              <w:t>siellt holding</w:t>
            </w:r>
            <w:r w:rsidRPr="0093150E">
              <w:softHyphen/>
              <w:t>företag eller blandat finan</w:t>
            </w:r>
            <w:r w:rsidRPr="0093150E">
              <w:softHyphen/>
              <w:t>siellt holding</w:t>
            </w:r>
            <w:r w:rsidRPr="0093150E">
              <w:softHyphen/>
              <w:t>företag som avses i 8 kap. 2 a § första stycket 2 c.</w:t>
            </w:r>
          </w:p>
        </w:tc>
      </w:tr>
    </w:tbl>
    <w:p w14:paraId="7C7E52C5" w14:textId="77777777" w:rsidR="00224569" w:rsidRPr="0093150E" w:rsidRDefault="00B659D8" w:rsidP="00224569">
      <w:pPr>
        <w:pStyle w:val="Brdtext"/>
        <w:spacing w:before="270"/>
        <w:jc w:val="center"/>
      </w:pPr>
      <w:r w:rsidRPr="009A69D2">
        <w:t>3 §</w:t>
      </w:r>
      <w:r w:rsidRPr="0093150E">
        <w:rPr>
          <w:rStyle w:val="Fotnotsreferens"/>
        </w:rPr>
        <w:footnoteReference w:id="182"/>
      </w:r>
    </w:p>
    <w:tbl>
      <w:tblPr>
        <w:tblW w:w="5000" w:type="pct"/>
        <w:tblLayout w:type="fixed"/>
        <w:tblLook w:val="0000" w:firstRow="0" w:lastRow="0" w:firstColumn="0" w:lastColumn="0" w:noHBand="0" w:noVBand="0"/>
      </w:tblPr>
      <w:tblGrid>
        <w:gridCol w:w="2948"/>
        <w:gridCol w:w="2949"/>
      </w:tblGrid>
      <w:tr w:rsidR="00224569" w:rsidRPr="009A69D2" w14:paraId="60BED0E3" w14:textId="77777777" w:rsidTr="00224569">
        <w:tc>
          <w:tcPr>
            <w:tcW w:w="2500" w:type="pct"/>
            <w:shd w:val="clear" w:color="auto" w:fill="auto"/>
            <w:tcMar>
              <w:left w:w="0" w:type="dxa"/>
            </w:tcMar>
          </w:tcPr>
          <w:p w14:paraId="153A4C06" w14:textId="77777777" w:rsidR="00224569" w:rsidRPr="009A69D2" w:rsidRDefault="00B659D8" w:rsidP="00224569">
            <w:pPr>
              <w:pStyle w:val="Brdtextmedindrag"/>
            </w:pPr>
            <w:r w:rsidRPr="0093150E">
              <w:t xml:space="preserve">Även om ett </w:t>
            </w:r>
            <w:r w:rsidRPr="0093150E">
              <w:rPr>
                <w:i/>
              </w:rPr>
              <w:t>institut</w:t>
            </w:r>
            <w:r w:rsidRPr="0093150E">
              <w:t xml:space="preserve">, ett finansiellt holdingföretag eller ett blandat finansiellt holdingföretag inte är </w:t>
            </w:r>
            <w:r w:rsidRPr="009A69D2">
              <w:t>ansvarigt företag enligt 1 §, ska det se till att kraven i 2 § tillämpas på undergruppsnivå, om</w:t>
            </w:r>
          </w:p>
        </w:tc>
        <w:tc>
          <w:tcPr>
            <w:tcW w:w="2500" w:type="pct"/>
            <w:shd w:val="clear" w:color="auto" w:fill="auto"/>
            <w:tcMar>
              <w:right w:w="0" w:type="dxa"/>
            </w:tcMar>
          </w:tcPr>
          <w:p w14:paraId="788350C7" w14:textId="77777777" w:rsidR="00224569" w:rsidRPr="009A69D2" w:rsidRDefault="00B659D8" w:rsidP="00224569">
            <w:pPr>
              <w:pStyle w:val="Brdtextmedindrag"/>
            </w:pPr>
            <w:r w:rsidRPr="009A69D2">
              <w:t xml:space="preserve">Även om ett </w:t>
            </w:r>
            <w:r w:rsidRPr="009A69D2">
              <w:rPr>
                <w:i/>
                <w:iCs/>
              </w:rPr>
              <w:t>kreditinstitut</w:t>
            </w:r>
            <w:r w:rsidRPr="009A69D2">
              <w:t>, ett finansiellt holdingföretag eller ett blandat finansiellt holdingföretag inte är ansvarigt företag enligt 1 §, ska det se till att kraven i 2 § tillämpas på undergruppsnivå, om</w:t>
            </w:r>
          </w:p>
        </w:tc>
      </w:tr>
      <w:tr w:rsidR="00224569" w:rsidRPr="009A69D2" w14:paraId="767A406D" w14:textId="77777777" w:rsidTr="00224569">
        <w:tc>
          <w:tcPr>
            <w:tcW w:w="2500" w:type="pct"/>
            <w:shd w:val="clear" w:color="auto" w:fill="auto"/>
            <w:tcMar>
              <w:left w:w="0" w:type="dxa"/>
            </w:tcMar>
          </w:tcPr>
          <w:p w14:paraId="13607234" w14:textId="77777777" w:rsidR="00224569" w:rsidRPr="009A69D2" w:rsidRDefault="00B659D8" w:rsidP="00224569">
            <w:pPr>
              <w:pStyle w:val="Brdtextmedindrag"/>
            </w:pPr>
            <w:r w:rsidRPr="009A69D2">
              <w:t>1. </w:t>
            </w:r>
            <w:r w:rsidRPr="009A69D2">
              <w:rPr>
                <w:i/>
                <w:iCs/>
              </w:rPr>
              <w:t>institutet</w:t>
            </w:r>
            <w:r w:rsidRPr="009A69D2">
              <w:t>,</w:t>
            </w:r>
            <w:r w:rsidRPr="009A69D2">
              <w:rPr>
                <w:i/>
                <w:iCs/>
              </w:rPr>
              <w:t xml:space="preserve"> </w:t>
            </w:r>
            <w:r w:rsidRPr="009A69D2">
              <w:t>det finansiella holdingföretaget, det blandade finansiella holdingföretaget eller dess moderföretag, när moderföre</w:t>
            </w:r>
            <w:r w:rsidRPr="009A69D2">
              <w:softHyphen/>
              <w:t>taget är ett finansiellt holding</w:t>
            </w:r>
            <w:r w:rsidRPr="009A69D2">
              <w:softHyphen/>
              <w:t>företag eller ett blandat finansiellt holdingföretag, har ett dotterföretag eller har ägarintresse i ett dotter</w:t>
            </w:r>
            <w:r w:rsidRPr="009A69D2">
              <w:softHyphen/>
              <w:t>företag, och</w:t>
            </w:r>
          </w:p>
        </w:tc>
        <w:tc>
          <w:tcPr>
            <w:tcW w:w="2500" w:type="pct"/>
            <w:shd w:val="clear" w:color="auto" w:fill="auto"/>
            <w:tcMar>
              <w:right w:w="0" w:type="dxa"/>
            </w:tcMar>
          </w:tcPr>
          <w:p w14:paraId="7609F148" w14:textId="77777777" w:rsidR="00224569" w:rsidRPr="009A69D2" w:rsidRDefault="00B659D8" w:rsidP="00224569">
            <w:pPr>
              <w:pStyle w:val="Brdtextmedindrag"/>
            </w:pPr>
            <w:r w:rsidRPr="009A69D2">
              <w:t>1. </w:t>
            </w:r>
            <w:r w:rsidRPr="009A69D2">
              <w:rPr>
                <w:i/>
              </w:rPr>
              <w:t>kreditinstitutet</w:t>
            </w:r>
            <w:r w:rsidRPr="009A69D2">
              <w:rPr>
                <w:iCs/>
              </w:rPr>
              <w:t xml:space="preserve">, </w:t>
            </w:r>
            <w:r w:rsidRPr="009A69D2">
              <w:t>det finansiella holdingföretaget, det blandade finansiella holdingföretaget eller dess moderföretag, när moderföre</w:t>
            </w:r>
            <w:r w:rsidRPr="009A69D2">
              <w:softHyphen/>
              <w:t>taget är ett finansiellt holding</w:t>
            </w:r>
            <w:r w:rsidRPr="009A69D2">
              <w:softHyphen/>
              <w:t>företag eller ett blandat finansiellt holdingföretag, har ett dotterföretag eller har ägarintresse i ett dotter</w:t>
            </w:r>
            <w:r w:rsidRPr="009A69D2">
              <w:softHyphen/>
              <w:t>företag, och</w:t>
            </w:r>
          </w:p>
        </w:tc>
      </w:tr>
      <w:tr w:rsidR="00224569" w14:paraId="07C5BB3F" w14:textId="77777777" w:rsidTr="00224569">
        <w:tc>
          <w:tcPr>
            <w:tcW w:w="2500" w:type="pct"/>
            <w:shd w:val="clear" w:color="auto" w:fill="auto"/>
            <w:tcMar>
              <w:left w:w="0" w:type="dxa"/>
            </w:tcMar>
          </w:tcPr>
          <w:p w14:paraId="4B069DBE" w14:textId="77777777" w:rsidR="00224569" w:rsidRPr="009A69D2" w:rsidRDefault="00B659D8" w:rsidP="00224569">
            <w:pPr>
              <w:pStyle w:val="Brdtextmedindrag"/>
            </w:pPr>
            <w:r w:rsidRPr="009A69D2">
              <w:t>2. dotterföretaget är ett ut</w:t>
            </w:r>
            <w:r w:rsidRPr="009A69D2">
              <w:softHyphen/>
              <w:t xml:space="preserve">ländskt </w:t>
            </w:r>
            <w:r w:rsidRPr="009A69D2">
              <w:rPr>
                <w:i/>
              </w:rPr>
              <w:t>institut</w:t>
            </w:r>
            <w:r w:rsidRPr="009A69D2">
              <w:t>, ett finansiellt institut eller ett förvaltnings</w:t>
            </w:r>
            <w:r w:rsidRPr="009A69D2">
              <w:softHyphen/>
              <w:t xml:space="preserve">bolag </w:t>
            </w:r>
            <w:bookmarkStart w:id="568" w:name="_Hlk64468907"/>
            <w:r w:rsidRPr="009A69D2">
              <w:t>som är etablerat i ett land utanför EES</w:t>
            </w:r>
            <w:bookmarkEnd w:id="568"/>
            <w:r w:rsidRPr="009A69D2">
              <w:t>.</w:t>
            </w:r>
          </w:p>
        </w:tc>
        <w:tc>
          <w:tcPr>
            <w:tcW w:w="2500" w:type="pct"/>
            <w:shd w:val="clear" w:color="auto" w:fill="auto"/>
            <w:tcMar>
              <w:right w:w="0" w:type="dxa"/>
            </w:tcMar>
          </w:tcPr>
          <w:p w14:paraId="57DE5D82" w14:textId="77777777" w:rsidR="00224569" w:rsidRPr="00DF367E" w:rsidRDefault="00B659D8" w:rsidP="00224569">
            <w:pPr>
              <w:pStyle w:val="Brdtextmedindrag"/>
              <w:rPr>
                <w:i/>
              </w:rPr>
            </w:pPr>
            <w:bookmarkStart w:id="569" w:name="_Hlk27562277"/>
            <w:r w:rsidRPr="0093150E">
              <w:t xml:space="preserve">2. dotterföretaget är </w:t>
            </w:r>
            <w:r w:rsidRPr="00DF367E">
              <w:rPr>
                <w:i/>
              </w:rPr>
              <w:t>etable</w:t>
            </w:r>
            <w:r w:rsidRPr="00DF367E">
              <w:rPr>
                <w:i/>
              </w:rPr>
              <w:softHyphen/>
              <w:t xml:space="preserve">rat i ett land utanför EES, och är </w:t>
            </w:r>
          </w:p>
          <w:p w14:paraId="08B63C1E" w14:textId="77777777" w:rsidR="00224569" w:rsidRDefault="00B659D8" w:rsidP="00224569">
            <w:pPr>
              <w:pStyle w:val="Brdtextmedindrag"/>
            </w:pPr>
            <w:r w:rsidRPr="00DF367E">
              <w:rPr>
                <w:i/>
              </w:rPr>
              <w:t>a)</w:t>
            </w:r>
            <w:r>
              <w:t> </w:t>
            </w:r>
            <w:r w:rsidRPr="0093150E">
              <w:t xml:space="preserve">ett </w:t>
            </w:r>
            <w:r w:rsidRPr="00DF367E">
              <w:rPr>
                <w:i/>
              </w:rPr>
              <w:t>företag som motsvarar ett</w:t>
            </w:r>
            <w:r w:rsidRPr="0093150E">
              <w:t xml:space="preserve"> </w:t>
            </w:r>
            <w:r w:rsidRPr="0093150E">
              <w:rPr>
                <w:i/>
              </w:rPr>
              <w:t>kredit</w:t>
            </w:r>
            <w:r w:rsidRPr="0093150E">
              <w:rPr>
                <w:i/>
              </w:rPr>
              <w:softHyphen/>
              <w:t>institut</w:t>
            </w:r>
            <w:r w:rsidRPr="0093150E">
              <w:t xml:space="preserve">, </w:t>
            </w:r>
          </w:p>
          <w:p w14:paraId="522CEFFD" w14:textId="77777777" w:rsidR="00224569" w:rsidRDefault="00B659D8" w:rsidP="00224569">
            <w:pPr>
              <w:pStyle w:val="Brdtextmedindrag"/>
            </w:pPr>
            <w:r w:rsidRPr="00DF367E">
              <w:rPr>
                <w:i/>
              </w:rPr>
              <w:t>b)</w:t>
            </w:r>
            <w:r>
              <w:t xml:space="preserve"> ett </w:t>
            </w:r>
            <w:r w:rsidRPr="00DF367E">
              <w:rPr>
                <w:i/>
              </w:rPr>
              <w:t>företag som motsvarar</w:t>
            </w:r>
            <w:r>
              <w:t xml:space="preserve"> </w:t>
            </w:r>
            <w:r w:rsidRPr="00DF367E">
              <w:rPr>
                <w:i/>
              </w:rPr>
              <w:t>ett</w:t>
            </w:r>
            <w:r w:rsidRPr="0093150E">
              <w:t xml:space="preserve"> finan</w:t>
            </w:r>
            <w:r w:rsidRPr="0093150E">
              <w:softHyphen/>
              <w:t>siellt institut</w:t>
            </w:r>
            <w:r w:rsidRPr="00DF367E">
              <w:rPr>
                <w:i/>
                <w:iCs/>
              </w:rPr>
              <w:t>,</w:t>
            </w:r>
            <w:r w:rsidRPr="0093150E">
              <w:t xml:space="preserve"> eller</w:t>
            </w:r>
          </w:p>
          <w:p w14:paraId="20FF9361" w14:textId="77777777" w:rsidR="00224569" w:rsidRDefault="00B659D8" w:rsidP="00224569">
            <w:pPr>
              <w:pStyle w:val="Brdtextmedindrag"/>
            </w:pPr>
            <w:r w:rsidRPr="00DF367E">
              <w:rPr>
                <w:i/>
                <w:iCs/>
              </w:rPr>
              <w:t>c)</w:t>
            </w:r>
            <w:r>
              <w:t> </w:t>
            </w:r>
            <w:r w:rsidRPr="0093150E">
              <w:t>ett förvalt</w:t>
            </w:r>
            <w:r w:rsidRPr="0093150E">
              <w:softHyphen/>
              <w:t>ningsbolag.</w:t>
            </w:r>
            <w:bookmarkEnd w:id="569"/>
          </w:p>
        </w:tc>
      </w:tr>
    </w:tbl>
    <w:p w14:paraId="47AD0C8B" w14:textId="77777777" w:rsidR="00224569" w:rsidRDefault="00B659D8" w:rsidP="00224569">
      <w:pPr>
        <w:pStyle w:val="Brdtextmedindrag"/>
      </w:pPr>
      <w:bookmarkStart w:id="570" w:name="_Hlk27562318"/>
      <w:r>
        <w:t>Med förvaltningsbolag avses ett utländskt företag som i sitt hem</w:t>
      </w:r>
      <w:r>
        <w:softHyphen/>
        <w:t>land har tillstånd att förvalta fondföretag.</w:t>
      </w:r>
    </w:p>
    <w:bookmarkEnd w:id="570"/>
    <w:p w14:paraId="54C7143A" w14:textId="77777777" w:rsidR="00224569" w:rsidDel="003C1740" w:rsidRDefault="00B659D8" w:rsidP="00224569">
      <w:pPr>
        <w:pStyle w:val="Brdtext"/>
        <w:spacing w:before="270"/>
        <w:jc w:val="center"/>
      </w:pPr>
      <w:r w:rsidDel="003C1740">
        <w:lastRenderedPageBreak/>
        <w:t>4 §</w:t>
      </w:r>
      <w:r w:rsidDel="003C1740">
        <w:rPr>
          <w:rStyle w:val="Fotnotsreferens"/>
        </w:rPr>
        <w:footnoteReference w:id="183"/>
      </w:r>
    </w:p>
    <w:tbl>
      <w:tblPr>
        <w:tblW w:w="5000" w:type="pct"/>
        <w:tblLayout w:type="fixed"/>
        <w:tblLook w:val="0000" w:firstRow="0" w:lastRow="0" w:firstColumn="0" w:lastColumn="0" w:noHBand="0" w:noVBand="0"/>
      </w:tblPr>
      <w:tblGrid>
        <w:gridCol w:w="2948"/>
        <w:gridCol w:w="2949"/>
      </w:tblGrid>
      <w:tr w:rsidR="00224569" w:rsidDel="003C1740" w14:paraId="3E5EFA1F" w14:textId="77777777" w:rsidTr="00224569">
        <w:tc>
          <w:tcPr>
            <w:tcW w:w="2500" w:type="pct"/>
            <w:shd w:val="clear" w:color="auto" w:fill="auto"/>
            <w:tcMar>
              <w:left w:w="0" w:type="dxa"/>
            </w:tcMar>
          </w:tcPr>
          <w:p w14:paraId="745FC5D7" w14:textId="77777777" w:rsidR="00224569" w:rsidDel="003C1740" w:rsidRDefault="00B659D8" w:rsidP="00224569">
            <w:pPr>
              <w:pStyle w:val="Brdtextmedindrag"/>
            </w:pPr>
            <w:r w:rsidDel="003C1740">
              <w:t>Ett moder- eller dotter</w:t>
            </w:r>
            <w:r w:rsidDel="003C1740">
              <w:softHyphen/>
              <w:t>före</w:t>
            </w:r>
            <w:r w:rsidDel="003C1740">
              <w:softHyphen/>
              <w:t>tag som står under tillsyn enligt denna lag ska på grupp- eller under</w:t>
            </w:r>
            <w:r w:rsidDel="003C1740">
              <w:softHyphen/>
              <w:t xml:space="preserve">gruppsnivå uppfylla kraven i 6 kap. 2 § första stycket och 3 § lagen (2004:297) om bank- och finansieringsrörelse </w:t>
            </w:r>
            <w:r w:rsidRPr="00897B5E" w:rsidDel="003C1740">
              <w:rPr>
                <w:i/>
              </w:rPr>
              <w:t>samt 8</w:t>
            </w:r>
            <w:r w:rsidDel="003C1740">
              <w:rPr>
                <w:i/>
              </w:rPr>
              <w:t> </w:t>
            </w:r>
            <w:r w:rsidRPr="00897B5E" w:rsidDel="003C1740">
              <w:rPr>
                <w:i/>
              </w:rPr>
              <w:t>kap. 4</w:t>
            </w:r>
            <w:r w:rsidDel="003C1740">
              <w:rPr>
                <w:i/>
              </w:rPr>
              <w:t> §</w:t>
            </w:r>
            <w:r w:rsidRPr="00897B5E" w:rsidDel="003C1740">
              <w:rPr>
                <w:i/>
              </w:rPr>
              <w:t xml:space="preserve"> första stycket och 5</w:t>
            </w:r>
            <w:r w:rsidDel="003C1740">
              <w:rPr>
                <w:i/>
              </w:rPr>
              <w:t> §</w:t>
            </w:r>
            <w:r w:rsidRPr="00897B5E" w:rsidDel="003C1740">
              <w:rPr>
                <w:i/>
              </w:rPr>
              <w:t xml:space="preserve"> lagen</w:t>
            </w:r>
            <w:r w:rsidDel="003C1740">
              <w:rPr>
                <w:i/>
              </w:rPr>
              <w:t xml:space="preserve"> </w:t>
            </w:r>
            <w:r w:rsidRPr="00897B5E" w:rsidDel="003C1740">
              <w:rPr>
                <w:i/>
              </w:rPr>
              <w:t>(</w:t>
            </w:r>
            <w:r w:rsidRPr="008816B0" w:rsidDel="003C1740">
              <w:rPr>
                <w:i/>
                <w:spacing w:val="-4"/>
              </w:rPr>
              <w:t>2007:528) om värdepappers</w:t>
            </w:r>
            <w:r w:rsidRPr="008816B0" w:rsidDel="003C1740">
              <w:rPr>
                <w:i/>
                <w:spacing w:val="-4"/>
              </w:rPr>
              <w:softHyphen/>
              <w:t>mark</w:t>
            </w:r>
            <w:r w:rsidRPr="008816B0" w:rsidDel="003C1740">
              <w:rPr>
                <w:i/>
                <w:spacing w:val="-4"/>
              </w:rPr>
              <w:softHyphen/>
              <w:t>naden</w:t>
            </w:r>
            <w:r w:rsidRPr="008816B0" w:rsidDel="003C1740">
              <w:rPr>
                <w:spacing w:val="-2"/>
              </w:rPr>
              <w:t xml:space="preserve"> om riskhantering och ge</w:t>
            </w:r>
            <w:r w:rsidRPr="008816B0" w:rsidDel="003C1740">
              <w:rPr>
                <w:spacing w:val="-2"/>
              </w:rPr>
              <w:softHyphen/>
              <w:t>nom</w:t>
            </w:r>
            <w:r w:rsidRPr="008816B0" w:rsidDel="003C1740">
              <w:rPr>
                <w:spacing w:val="-2"/>
              </w:rPr>
              <w:softHyphen/>
              <w:t>lysning.</w:t>
            </w:r>
          </w:p>
        </w:tc>
        <w:tc>
          <w:tcPr>
            <w:tcW w:w="2500" w:type="pct"/>
            <w:shd w:val="clear" w:color="auto" w:fill="auto"/>
            <w:tcMar>
              <w:right w:w="0" w:type="dxa"/>
            </w:tcMar>
          </w:tcPr>
          <w:p w14:paraId="1935C1F8" w14:textId="77777777" w:rsidR="00224569" w:rsidDel="003C1740" w:rsidRDefault="00B659D8" w:rsidP="00224569">
            <w:pPr>
              <w:pStyle w:val="Brdtextmedindrag"/>
            </w:pPr>
            <w:bookmarkStart w:id="571" w:name="_Hlk27562399"/>
            <w:r w:rsidRPr="0021089A" w:rsidDel="003C1740">
              <w:t>Ett moder- eller dotterföre</w:t>
            </w:r>
            <w:r w:rsidDel="003C1740">
              <w:softHyphen/>
            </w:r>
            <w:r w:rsidRPr="0021089A" w:rsidDel="003C1740">
              <w:t>tag som står under tillsyn enligt denna lag ska på grupp- eller under</w:t>
            </w:r>
            <w:r w:rsidDel="003C1740">
              <w:softHyphen/>
            </w:r>
            <w:r w:rsidRPr="0021089A" w:rsidDel="003C1740">
              <w:t>gruppsnivå uppfylla kraven i 6</w:t>
            </w:r>
            <w:r w:rsidDel="003C1740">
              <w:t> </w:t>
            </w:r>
            <w:r w:rsidRPr="0021089A" w:rsidDel="003C1740">
              <w:t>kap. 2</w:t>
            </w:r>
            <w:r w:rsidDel="003C1740">
              <w:t> §</w:t>
            </w:r>
            <w:r w:rsidRPr="0021089A" w:rsidDel="003C1740">
              <w:t xml:space="preserve"> första stycket och 3</w:t>
            </w:r>
            <w:r w:rsidDel="003C1740">
              <w:t> §</w:t>
            </w:r>
            <w:r w:rsidRPr="0021089A" w:rsidDel="003C1740">
              <w:t xml:space="preserve"> lagen</w:t>
            </w:r>
            <w:r w:rsidDel="003C1740">
              <w:t> </w:t>
            </w:r>
            <w:r w:rsidRPr="0021089A" w:rsidDel="003C1740">
              <w:t>(2004:297) om bank- och finansieringsrörelse om riskhan</w:t>
            </w:r>
            <w:r w:rsidDel="003C1740">
              <w:softHyphen/>
            </w:r>
            <w:r w:rsidRPr="0021089A" w:rsidDel="003C1740">
              <w:t>tering och genomlysning.</w:t>
            </w:r>
            <w:bookmarkEnd w:id="571"/>
          </w:p>
        </w:tc>
      </w:tr>
    </w:tbl>
    <w:p w14:paraId="5CAE457C" w14:textId="77777777" w:rsidR="00224569" w:rsidDel="003C1740" w:rsidRDefault="00B659D8" w:rsidP="00224569">
      <w:pPr>
        <w:pStyle w:val="Brdtextmedindrag"/>
      </w:pPr>
      <w:bookmarkStart w:id="572" w:name="_Hlk52966361"/>
      <w:bookmarkStart w:id="573" w:name="_Hlk27562460"/>
      <w:r w:rsidRPr="000C4F1B" w:rsidDel="003C1740">
        <w:t>Ett sådant företag ska också införa styrformer, processer och rutiner enligt första stycket i sina dotterföretag som inte står under tillsyn enligt denna lag. Sådana dotterföretag ska uppfylla de krav som avses i första stycket på individuell nivå</w:t>
      </w:r>
      <w:r w:rsidDel="003C1740">
        <w:t>.</w:t>
      </w:r>
    </w:p>
    <w:p w14:paraId="24AC982A" w14:textId="77777777" w:rsidR="00224569" w:rsidRDefault="00B659D8" w:rsidP="00224569">
      <w:pPr>
        <w:pStyle w:val="Brdtextmedindrag"/>
      </w:pPr>
      <w:r w:rsidDel="003C1740">
        <w:t xml:space="preserve">Finansinspektionen ska, efter </w:t>
      </w:r>
      <w:r w:rsidRPr="000C4F1B" w:rsidDel="003C1740">
        <w:t>ansökan av ett ansvarigt företag enligt 1</w:t>
      </w:r>
      <w:r w:rsidDel="003C1740">
        <w:t> </w:t>
      </w:r>
      <w:r w:rsidRPr="000C4F1B" w:rsidDel="003C1740">
        <w:t>§ andra stycket, besluta om undantag från kravet i andra stycket, om före</w:t>
      </w:r>
      <w:r w:rsidDel="003C1740">
        <w:softHyphen/>
      </w:r>
      <w:r w:rsidRPr="000C4F1B" w:rsidDel="003C1740">
        <w:t>taget kan visa att ett sådant införande strider mot lagen i det land där dotter</w:t>
      </w:r>
      <w:r w:rsidDel="003C1740">
        <w:softHyphen/>
      </w:r>
      <w:r w:rsidRPr="000C4F1B" w:rsidDel="003C1740">
        <w:t>företaget är etablerat</w:t>
      </w:r>
      <w:r w:rsidDel="003C1740">
        <w:t>.</w:t>
      </w:r>
    </w:p>
    <w:tbl>
      <w:tblPr>
        <w:tblW w:w="5000" w:type="pct"/>
        <w:tblCellMar>
          <w:left w:w="125" w:type="dxa"/>
          <w:right w:w="125" w:type="dxa"/>
        </w:tblCellMar>
        <w:tblLook w:val="0000" w:firstRow="0" w:lastRow="0" w:firstColumn="0" w:lastColumn="0" w:noHBand="0" w:noVBand="0"/>
      </w:tblPr>
      <w:tblGrid>
        <w:gridCol w:w="2948"/>
        <w:gridCol w:w="2949"/>
      </w:tblGrid>
      <w:tr w:rsidR="00224569" w14:paraId="120D9F94" w14:textId="77777777" w:rsidTr="00224569">
        <w:tc>
          <w:tcPr>
            <w:tcW w:w="2500" w:type="pct"/>
            <w:shd w:val="clear" w:color="auto" w:fill="auto"/>
            <w:tcMar>
              <w:left w:w="0" w:type="dxa"/>
            </w:tcMar>
          </w:tcPr>
          <w:p w14:paraId="0C564F3D" w14:textId="77777777" w:rsidR="00224569" w:rsidRDefault="00224569" w:rsidP="00224569">
            <w:pPr>
              <w:pStyle w:val="Brdtextmedindrag"/>
            </w:pPr>
          </w:p>
        </w:tc>
        <w:tc>
          <w:tcPr>
            <w:tcW w:w="2500" w:type="pct"/>
            <w:shd w:val="clear" w:color="auto" w:fill="auto"/>
            <w:tcMar>
              <w:right w:w="0" w:type="dxa"/>
            </w:tcMar>
          </w:tcPr>
          <w:p w14:paraId="662A91AD" w14:textId="77777777" w:rsidR="00224569" w:rsidRPr="00CE1A41" w:rsidRDefault="00B659D8" w:rsidP="00224569">
            <w:pPr>
              <w:pStyle w:val="Brdtext"/>
              <w:spacing w:before="270"/>
              <w:jc w:val="left"/>
              <w:rPr>
                <w:i/>
              </w:rPr>
            </w:pPr>
            <w:r w:rsidRPr="00966111">
              <w:rPr>
                <w:b/>
                <w:bCs/>
                <w:i/>
                <w:iCs/>
              </w:rPr>
              <w:t>3 a kap.</w:t>
            </w:r>
            <w:r w:rsidRPr="00966111">
              <w:rPr>
                <w:b/>
                <w:bCs/>
              </w:rPr>
              <w:t xml:space="preserve"> </w:t>
            </w:r>
            <w:r w:rsidRPr="00966111">
              <w:rPr>
                <w:b/>
                <w:i/>
                <w:spacing w:val="-4"/>
              </w:rPr>
              <w:t>Krav på värdepappersföretagskoncerner</w:t>
            </w:r>
          </w:p>
          <w:p w14:paraId="0A2394BC" w14:textId="77777777" w:rsidR="00224569" w:rsidRDefault="00224569" w:rsidP="00224569">
            <w:pPr>
              <w:pStyle w:val="Brdtextmedindrag"/>
            </w:pPr>
          </w:p>
        </w:tc>
      </w:tr>
      <w:tr w:rsidR="00224569" w14:paraId="63E4931C" w14:textId="77777777" w:rsidTr="00224569">
        <w:tc>
          <w:tcPr>
            <w:tcW w:w="2500" w:type="pct"/>
            <w:shd w:val="clear" w:color="auto" w:fill="auto"/>
            <w:tcMar>
              <w:left w:w="0" w:type="dxa"/>
            </w:tcMar>
          </w:tcPr>
          <w:p w14:paraId="2FAFBBD8" w14:textId="77777777" w:rsidR="00224569" w:rsidRDefault="00224569" w:rsidP="00224569">
            <w:pPr>
              <w:pStyle w:val="Brdtextmedindrag"/>
            </w:pPr>
          </w:p>
        </w:tc>
        <w:tc>
          <w:tcPr>
            <w:tcW w:w="2500" w:type="pct"/>
            <w:shd w:val="clear" w:color="auto" w:fill="auto"/>
            <w:tcMar>
              <w:right w:w="0" w:type="dxa"/>
            </w:tcMar>
          </w:tcPr>
          <w:p w14:paraId="03C62776" w14:textId="77777777" w:rsidR="00224569" w:rsidRPr="00F33853" w:rsidRDefault="00B659D8" w:rsidP="00224569">
            <w:pPr>
              <w:pStyle w:val="Rubrik4utannumrering"/>
              <w:spacing w:before="0" w:after="0"/>
              <w:rPr>
                <w:bCs/>
                <w:i/>
                <w:iCs/>
              </w:rPr>
            </w:pPr>
            <w:r>
              <w:rPr>
                <w:i/>
                <w:iCs/>
                <w:spacing w:val="-4"/>
              </w:rPr>
              <w:t>Krav på moder- och dotterföretag</w:t>
            </w:r>
          </w:p>
        </w:tc>
      </w:tr>
    </w:tbl>
    <w:p w14:paraId="52EC90AF" w14:textId="77777777" w:rsidR="00224569" w:rsidRDefault="00224569" w:rsidP="00224569">
      <w:pPr>
        <w:pStyle w:val="Brdtextmedindrag"/>
      </w:pPr>
    </w:p>
    <w:bookmarkEnd w:id="572"/>
    <w:bookmarkEnd w:id="573"/>
    <w:tbl>
      <w:tblPr>
        <w:tblW w:w="5000" w:type="pct"/>
        <w:tblLayout w:type="fixed"/>
        <w:tblLook w:val="0000" w:firstRow="0" w:lastRow="0" w:firstColumn="0" w:lastColumn="0" w:noHBand="0" w:noVBand="0"/>
      </w:tblPr>
      <w:tblGrid>
        <w:gridCol w:w="2948"/>
        <w:gridCol w:w="2949"/>
      </w:tblGrid>
      <w:tr w:rsidR="00224569" w14:paraId="33F221BC" w14:textId="77777777" w:rsidTr="00224569">
        <w:tc>
          <w:tcPr>
            <w:tcW w:w="2500" w:type="pct"/>
            <w:shd w:val="clear" w:color="auto" w:fill="auto"/>
            <w:tcMar>
              <w:left w:w="0" w:type="dxa"/>
            </w:tcMar>
          </w:tcPr>
          <w:p w14:paraId="5877588C" w14:textId="77777777" w:rsidR="00224569" w:rsidRPr="0041722C" w:rsidRDefault="00224569" w:rsidP="00224569">
            <w:pPr>
              <w:pStyle w:val="Brdtextmedindrag"/>
              <w:rPr>
                <w:i/>
              </w:rPr>
            </w:pPr>
          </w:p>
        </w:tc>
        <w:tc>
          <w:tcPr>
            <w:tcW w:w="2500" w:type="pct"/>
            <w:shd w:val="clear" w:color="auto" w:fill="auto"/>
            <w:tcMar>
              <w:right w:w="0" w:type="dxa"/>
            </w:tcMar>
          </w:tcPr>
          <w:p w14:paraId="758CDDEE" w14:textId="77777777" w:rsidR="00224569" w:rsidRPr="003F58A8" w:rsidRDefault="00B659D8" w:rsidP="00224569">
            <w:pPr>
              <w:pStyle w:val="Brdtext"/>
              <w:rPr>
                <w:i/>
                <w:iCs/>
              </w:rPr>
            </w:pPr>
            <w:r>
              <w:rPr>
                <w:i/>
                <w:iCs/>
              </w:rPr>
              <w:t xml:space="preserve">1 </w:t>
            </w:r>
            <w:r w:rsidRPr="003F58A8">
              <w:rPr>
                <w:i/>
                <w:iCs/>
              </w:rPr>
              <w:t>§</w:t>
            </w:r>
          </w:p>
          <w:p w14:paraId="382AE2F4" w14:textId="77777777" w:rsidR="00224569" w:rsidRPr="009A69D2" w:rsidRDefault="00B659D8" w:rsidP="00224569">
            <w:pPr>
              <w:pStyle w:val="Brdtextmedindrag"/>
              <w:rPr>
                <w:i/>
              </w:rPr>
            </w:pPr>
            <w:r w:rsidRPr="0041722C">
              <w:rPr>
                <w:i/>
              </w:rPr>
              <w:t>När artikel</w:t>
            </w:r>
            <w:r>
              <w:rPr>
                <w:i/>
              </w:rPr>
              <w:t> </w:t>
            </w:r>
            <w:r w:rsidRPr="0041722C">
              <w:rPr>
                <w:i/>
              </w:rPr>
              <w:t>7 i värdepappers</w:t>
            </w:r>
            <w:r>
              <w:rPr>
                <w:i/>
              </w:rPr>
              <w:softHyphen/>
            </w:r>
            <w:r w:rsidRPr="0041722C">
              <w:rPr>
                <w:i/>
              </w:rPr>
              <w:t>bolags</w:t>
            </w:r>
            <w:r>
              <w:rPr>
                <w:i/>
              </w:rPr>
              <w:softHyphen/>
            </w:r>
            <w:r w:rsidRPr="0041722C">
              <w:rPr>
                <w:i/>
              </w:rPr>
              <w:t>förordningen är tillämplig ska 8</w:t>
            </w:r>
            <w:r>
              <w:rPr>
                <w:i/>
              </w:rPr>
              <w:t> </w:t>
            </w:r>
            <w:r w:rsidRPr="0041722C">
              <w:rPr>
                <w:i/>
              </w:rPr>
              <w:t xml:space="preserve">kap. </w:t>
            </w:r>
            <w:r>
              <w:rPr>
                <w:i/>
              </w:rPr>
              <w:t xml:space="preserve">3 §, </w:t>
            </w:r>
            <w:r w:rsidRPr="0041722C">
              <w:rPr>
                <w:i/>
              </w:rPr>
              <w:t>4</w:t>
            </w:r>
            <w:r>
              <w:rPr>
                <w:i/>
              </w:rPr>
              <w:t xml:space="preserve"> § första och tredje styckena, 4 c och 5–8 §§ </w:t>
            </w:r>
            <w:r w:rsidRPr="0041722C">
              <w:rPr>
                <w:i/>
              </w:rPr>
              <w:t>lagen</w:t>
            </w:r>
            <w:r>
              <w:rPr>
                <w:i/>
              </w:rPr>
              <w:t xml:space="preserve"> </w:t>
            </w:r>
            <w:r w:rsidRPr="008816B0">
              <w:rPr>
                <w:i/>
                <w:spacing w:val="-4"/>
              </w:rPr>
              <w:t>(2007:528) om värde</w:t>
            </w:r>
            <w:r w:rsidRPr="008816B0">
              <w:rPr>
                <w:i/>
                <w:spacing w:val="-4"/>
              </w:rPr>
              <w:softHyphen/>
              <w:t>pappers</w:t>
            </w:r>
            <w:r w:rsidRPr="008816B0">
              <w:rPr>
                <w:i/>
                <w:spacing w:val="-4"/>
              </w:rPr>
              <w:softHyphen/>
              <w:t>mark</w:t>
            </w:r>
            <w:r w:rsidRPr="008816B0">
              <w:rPr>
                <w:i/>
                <w:spacing w:val="-4"/>
              </w:rPr>
              <w:softHyphen/>
              <w:t>naden</w:t>
            </w:r>
            <w:r w:rsidRPr="0041722C">
              <w:rPr>
                <w:i/>
              </w:rPr>
              <w:t xml:space="preserve"> tillämpas på en </w:t>
            </w:r>
            <w:r w:rsidRPr="0093150E">
              <w:rPr>
                <w:i/>
              </w:rPr>
              <w:t>värde</w:t>
            </w:r>
            <w:r w:rsidRPr="0093150E">
              <w:rPr>
                <w:i/>
              </w:rPr>
              <w:softHyphen/>
              <w:t>pap</w:t>
            </w:r>
            <w:r w:rsidRPr="0093150E">
              <w:rPr>
                <w:i/>
              </w:rPr>
              <w:softHyphen/>
            </w:r>
            <w:r w:rsidRPr="009A69D2">
              <w:rPr>
                <w:i/>
              </w:rPr>
              <w:t xml:space="preserve">persföretagskoncern </w:t>
            </w:r>
            <w:r>
              <w:rPr>
                <w:i/>
              </w:rPr>
              <w:t>om</w:t>
            </w:r>
            <w:r w:rsidRPr="009A69D2">
              <w:rPr>
                <w:i/>
              </w:rPr>
              <w:t xml:space="preserve"> inte annat följer av beslut enligt artikel 8 i samma förordning.</w:t>
            </w:r>
          </w:p>
          <w:p w14:paraId="60518F45" w14:textId="77777777" w:rsidR="00224569" w:rsidRDefault="00B659D8" w:rsidP="00224569">
            <w:pPr>
              <w:pStyle w:val="Brdtextmedindrag"/>
            </w:pPr>
            <w:r w:rsidRPr="0093150E">
              <w:rPr>
                <w:i/>
              </w:rPr>
              <w:t>Finansinspektionen ska, efter ansökan av ett moderföretag som avses i artikel 7 i värdepappers</w:t>
            </w:r>
            <w:r w:rsidRPr="0093150E">
              <w:rPr>
                <w:i/>
              </w:rPr>
              <w:softHyphen/>
              <w:t>bolagsförordningen, besluta om undantag från kravet</w:t>
            </w:r>
            <w:r w:rsidRPr="0041722C">
              <w:rPr>
                <w:i/>
              </w:rPr>
              <w:t xml:space="preserve"> i första stycket, om företaget kan visa att </w:t>
            </w:r>
            <w:r>
              <w:rPr>
                <w:i/>
              </w:rPr>
              <w:t xml:space="preserve">en sådan tillämpning </w:t>
            </w:r>
            <w:r w:rsidRPr="0041722C">
              <w:rPr>
                <w:i/>
              </w:rPr>
              <w:t>strider mot lagen i det land där dotterföretaget är etablerat.</w:t>
            </w:r>
          </w:p>
        </w:tc>
      </w:tr>
    </w:tbl>
    <w:p w14:paraId="6B04F0B4" w14:textId="77777777" w:rsidR="00224569" w:rsidRDefault="00224569" w:rsidP="00224569">
      <w:pPr>
        <w:pStyle w:val="Brdtextmedindrag"/>
      </w:pPr>
    </w:p>
    <w:tbl>
      <w:tblPr>
        <w:tblW w:w="5000" w:type="pct"/>
        <w:tblLayout w:type="fixed"/>
        <w:tblLook w:val="0000" w:firstRow="0" w:lastRow="0" w:firstColumn="0" w:lastColumn="0" w:noHBand="0" w:noVBand="0"/>
      </w:tblPr>
      <w:tblGrid>
        <w:gridCol w:w="2948"/>
        <w:gridCol w:w="2949"/>
      </w:tblGrid>
      <w:tr w:rsidR="00224569" w14:paraId="663D9167" w14:textId="77777777" w:rsidTr="00224569">
        <w:tc>
          <w:tcPr>
            <w:tcW w:w="2500" w:type="pct"/>
            <w:shd w:val="clear" w:color="auto" w:fill="auto"/>
            <w:tcMar>
              <w:left w:w="0" w:type="dxa"/>
            </w:tcMar>
          </w:tcPr>
          <w:p w14:paraId="37930734" w14:textId="77777777" w:rsidR="00224569" w:rsidRPr="00CF0540" w:rsidRDefault="00224569" w:rsidP="00224569">
            <w:pPr>
              <w:pStyle w:val="Rubrik4utannumrering"/>
              <w:spacing w:before="0" w:after="0"/>
            </w:pPr>
          </w:p>
        </w:tc>
        <w:tc>
          <w:tcPr>
            <w:tcW w:w="2500" w:type="pct"/>
            <w:shd w:val="clear" w:color="auto" w:fill="auto"/>
            <w:tcMar>
              <w:right w:w="0" w:type="dxa"/>
            </w:tcMar>
          </w:tcPr>
          <w:p w14:paraId="1E881941" w14:textId="77777777" w:rsidR="00224569" w:rsidRPr="006F5DC6" w:rsidRDefault="00B659D8" w:rsidP="00224569">
            <w:pPr>
              <w:pStyle w:val="Rubrik4utannumrering"/>
              <w:spacing w:before="0" w:after="0"/>
              <w:rPr>
                <w:i/>
                <w:iCs/>
              </w:rPr>
            </w:pPr>
            <w:r w:rsidRPr="006F5DC6">
              <w:rPr>
                <w:i/>
                <w:iCs/>
              </w:rPr>
              <w:t xml:space="preserve">Ledningen för ett </w:t>
            </w:r>
            <w:r w:rsidRPr="00C65F02">
              <w:rPr>
                <w:i/>
                <w:iCs/>
              </w:rPr>
              <w:t xml:space="preserve">värdepappersinriktat </w:t>
            </w:r>
            <w:r w:rsidRPr="006F5DC6">
              <w:rPr>
                <w:i/>
                <w:iCs/>
              </w:rPr>
              <w:t>holdingföretag</w:t>
            </w:r>
          </w:p>
        </w:tc>
      </w:tr>
    </w:tbl>
    <w:p w14:paraId="62FFFE7F" w14:textId="77777777" w:rsidR="00224569" w:rsidRDefault="00224569" w:rsidP="00224569">
      <w:pPr>
        <w:pStyle w:val="Brdtext"/>
        <w:tabs>
          <w:tab w:val="clear" w:pos="2268"/>
          <w:tab w:val="left" w:pos="3802"/>
        </w:tabs>
      </w:pPr>
    </w:p>
    <w:tbl>
      <w:tblPr>
        <w:tblW w:w="5000" w:type="pct"/>
        <w:tblLook w:val="0000" w:firstRow="0" w:lastRow="0" w:firstColumn="0" w:lastColumn="0" w:noHBand="0" w:noVBand="0"/>
      </w:tblPr>
      <w:tblGrid>
        <w:gridCol w:w="2948"/>
        <w:gridCol w:w="2949"/>
      </w:tblGrid>
      <w:tr w:rsidR="00224569" w14:paraId="61BD7351" w14:textId="77777777" w:rsidTr="00224569">
        <w:tc>
          <w:tcPr>
            <w:tcW w:w="2500" w:type="pct"/>
            <w:shd w:val="clear" w:color="auto" w:fill="auto"/>
            <w:tcMar>
              <w:left w:w="0" w:type="dxa"/>
            </w:tcMar>
          </w:tcPr>
          <w:p w14:paraId="11D3456D" w14:textId="77777777" w:rsidR="00224569" w:rsidRDefault="00224569" w:rsidP="00224569">
            <w:pPr>
              <w:pStyle w:val="Brdtextmedindrag"/>
              <w:ind w:firstLine="0"/>
            </w:pPr>
          </w:p>
        </w:tc>
        <w:tc>
          <w:tcPr>
            <w:tcW w:w="2500" w:type="pct"/>
            <w:shd w:val="clear" w:color="auto" w:fill="auto"/>
            <w:tcMar>
              <w:right w:w="0" w:type="dxa"/>
            </w:tcMar>
          </w:tcPr>
          <w:p w14:paraId="711B20AA" w14:textId="77777777" w:rsidR="00224569" w:rsidRDefault="00B659D8" w:rsidP="00224569">
            <w:pPr>
              <w:pStyle w:val="Brdtextmedindrag"/>
              <w:ind w:firstLine="0"/>
              <w:rPr>
                <w:i/>
              </w:rPr>
            </w:pPr>
            <w:r>
              <w:rPr>
                <w:i/>
              </w:rPr>
              <w:t>2 §</w:t>
            </w:r>
          </w:p>
          <w:p w14:paraId="38C11132" w14:textId="77777777" w:rsidR="00224569" w:rsidRPr="00D82813" w:rsidRDefault="00B659D8" w:rsidP="00224569">
            <w:pPr>
              <w:pStyle w:val="Brdtextmedindrag"/>
              <w:rPr>
                <w:i/>
              </w:rPr>
            </w:pPr>
            <w:r w:rsidRPr="006F5DC6">
              <w:rPr>
                <w:i/>
              </w:rPr>
              <w:t xml:space="preserve">Den som ingår i ledningen för </w:t>
            </w:r>
            <w:r w:rsidRPr="00D82813">
              <w:rPr>
                <w:i/>
              </w:rPr>
              <w:t>ett vär</w:t>
            </w:r>
            <w:r w:rsidRPr="00D82813">
              <w:rPr>
                <w:i/>
              </w:rPr>
              <w:softHyphen/>
              <w:t>de</w:t>
            </w:r>
            <w:r w:rsidRPr="00D82813">
              <w:rPr>
                <w:i/>
              </w:rPr>
              <w:softHyphen/>
              <w:t>pappersinriktat holding</w:t>
            </w:r>
            <w:r w:rsidRPr="00D82813">
              <w:rPr>
                <w:i/>
              </w:rPr>
              <w:softHyphen/>
              <w:t>före</w:t>
            </w:r>
            <w:r w:rsidRPr="00D82813">
              <w:rPr>
                <w:i/>
              </w:rPr>
              <w:softHyphen/>
              <w:t xml:space="preserve">tag </w:t>
            </w:r>
            <w:r>
              <w:rPr>
                <w:i/>
              </w:rPr>
              <w:t xml:space="preserve">eller blandat finansiellt holdingföretag i en koncern som avses i 1 § </w:t>
            </w:r>
            <w:r w:rsidRPr="006F5DC6">
              <w:rPr>
                <w:i/>
                <w:spacing w:val="-4"/>
              </w:rPr>
              <w:t>ska ha tillräcklig in</w:t>
            </w:r>
            <w:r w:rsidRPr="006F5DC6">
              <w:rPr>
                <w:i/>
                <w:spacing w:val="-4"/>
              </w:rPr>
              <w:softHyphen/>
              <w:t>sikt</w:t>
            </w:r>
            <w:r w:rsidRPr="006F5DC6">
              <w:rPr>
                <w:i/>
              </w:rPr>
              <w:t xml:space="preserve"> och erfarenhet för att delta i led</w:t>
            </w:r>
            <w:r w:rsidRPr="006F5DC6">
              <w:rPr>
                <w:i/>
              </w:rPr>
              <w:softHyphen/>
              <w:t>ningen av företaget och även i övrigt vara lämplig för en sådan uppgift.</w:t>
            </w:r>
          </w:p>
        </w:tc>
      </w:tr>
    </w:tbl>
    <w:p w14:paraId="3BFDE78E" w14:textId="77777777" w:rsidR="00224569" w:rsidRDefault="00B659D8" w:rsidP="00224569">
      <w:pPr>
        <w:pStyle w:val="Brdtext"/>
        <w:keepNext/>
        <w:tabs>
          <w:tab w:val="center" w:pos="2948"/>
        </w:tabs>
        <w:spacing w:before="270"/>
        <w:jc w:val="center"/>
        <w:rPr>
          <w:b/>
        </w:rPr>
      </w:pPr>
      <w:r>
        <w:rPr>
          <w:b/>
        </w:rPr>
        <w:t>4 kap.</w:t>
      </w:r>
    </w:p>
    <w:p w14:paraId="16A91977" w14:textId="77777777" w:rsidR="00224569" w:rsidRDefault="00B659D8" w:rsidP="00224569">
      <w:pPr>
        <w:pStyle w:val="Brdtext"/>
        <w:jc w:val="center"/>
      </w:pPr>
      <w:r>
        <w:t>1 §</w:t>
      </w:r>
      <w:r>
        <w:rPr>
          <w:rStyle w:val="Fotnotsreferens"/>
        </w:rPr>
        <w:footnoteReference w:id="184"/>
      </w:r>
    </w:p>
    <w:p w14:paraId="7042ACC4" w14:textId="77777777" w:rsidR="00224569" w:rsidRPr="00930120" w:rsidRDefault="00B659D8" w:rsidP="00224569">
      <w:pPr>
        <w:pStyle w:val="Brdtextmedindrag"/>
      </w:pPr>
      <w:r>
        <w:t>Finansinspektionen ska utöva tillsyn över att de gruppbaserade kraven är uppfyllda, om</w:t>
      </w:r>
    </w:p>
    <w:p w14:paraId="48EAC06E" w14:textId="77777777" w:rsidR="00224569" w:rsidRPr="00B7272F" w:rsidRDefault="00B659D8" w:rsidP="00224569">
      <w:pPr>
        <w:pStyle w:val="Brdtextmedindrag"/>
      </w:pPr>
      <w:r w:rsidRPr="00B7272F">
        <w:t xml:space="preserve">1. moderföretaget är ett kreditinstitut, </w:t>
      </w:r>
    </w:p>
    <w:p w14:paraId="70E52515" w14:textId="77777777" w:rsidR="00224569" w:rsidRPr="00B7272F" w:rsidRDefault="00B659D8" w:rsidP="00224569">
      <w:pPr>
        <w:pStyle w:val="Brdtextmedindrag"/>
      </w:pPr>
      <w:r w:rsidRPr="00B7272F">
        <w:t>2. moderföretaget är ett värdepappersbolag och inget av dess dotter</w:t>
      </w:r>
      <w:r w:rsidRPr="00B7272F">
        <w:softHyphen/>
        <w:t xml:space="preserve">företag är ett kreditinstitut, </w:t>
      </w:r>
    </w:p>
    <w:p w14:paraId="21CC90C4" w14:textId="77777777" w:rsidR="00224569" w:rsidRPr="00B7272F" w:rsidRDefault="00B659D8" w:rsidP="00224569">
      <w:pPr>
        <w:pStyle w:val="Brdtextmedindrag"/>
      </w:pPr>
      <w:r w:rsidRPr="00B7272F">
        <w:t>3. </w:t>
      </w:r>
      <w:bookmarkStart w:id="574" w:name="_Hlk54697956"/>
      <w:r w:rsidRPr="00B7272F">
        <w:t>ett utländskt värdepappersföretag inom EES är moderföretag till ett kreditinstitut och det i den konsoliderade situationen inte finns något mot</w:t>
      </w:r>
      <w:r w:rsidRPr="00B7272F">
        <w:softHyphen/>
        <w:t>svarande utländskt företag inom EES med en större total balans</w:t>
      </w:r>
      <w:r w:rsidRPr="00B7272F">
        <w:softHyphen/>
        <w:t>omslutning</w:t>
      </w:r>
      <w:bookmarkEnd w:id="574"/>
      <w:r w:rsidRPr="00B7272F">
        <w:t xml:space="preserve">, </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rsidRPr="00B7272F" w14:paraId="73F9091D" w14:textId="77777777" w:rsidTr="00224569">
        <w:tc>
          <w:tcPr>
            <w:tcW w:w="2500" w:type="pct"/>
            <w:shd w:val="clear" w:color="auto" w:fill="auto"/>
            <w:tcMar>
              <w:left w:w="0" w:type="dxa"/>
            </w:tcMar>
          </w:tcPr>
          <w:p w14:paraId="3FDA65AD" w14:textId="77777777" w:rsidR="00224569" w:rsidRPr="00B7272F" w:rsidRDefault="00B659D8" w:rsidP="00224569">
            <w:pPr>
              <w:pStyle w:val="Brdtextmedindrag"/>
            </w:pPr>
            <w:r w:rsidRPr="00E77324">
              <w:t>4</w:t>
            </w:r>
            <w:r w:rsidRPr="00B7272F">
              <w:t xml:space="preserve">. ett finansiellt holdingföretag </w:t>
            </w:r>
            <w:r w:rsidRPr="00F83D57">
              <w:t>eller</w:t>
            </w:r>
            <w:r w:rsidRPr="00B7272F">
              <w:t xml:space="preserve"> ett blandat finansiellt holding</w:t>
            </w:r>
            <w:r w:rsidRPr="00B7272F">
              <w:softHyphen/>
              <w:t xml:space="preserve">företag </w:t>
            </w:r>
            <w:r w:rsidRPr="00F83D57">
              <w:t>inom EES</w:t>
            </w:r>
            <w:r w:rsidRPr="00B7272F">
              <w:t xml:space="preserve"> är moderföretag till ett </w:t>
            </w:r>
            <w:r w:rsidRPr="00F83D57">
              <w:rPr>
                <w:i/>
                <w:iCs/>
              </w:rPr>
              <w:t>institut</w:t>
            </w:r>
            <w:r>
              <w:t>,</w:t>
            </w:r>
          </w:p>
        </w:tc>
        <w:tc>
          <w:tcPr>
            <w:tcW w:w="2500" w:type="pct"/>
            <w:shd w:val="clear" w:color="auto" w:fill="auto"/>
            <w:tcMar>
              <w:right w:w="0" w:type="dxa"/>
            </w:tcMar>
          </w:tcPr>
          <w:p w14:paraId="387B79B6" w14:textId="77777777" w:rsidR="00224569" w:rsidRPr="00B7272F" w:rsidRDefault="00B659D8" w:rsidP="00224569">
            <w:pPr>
              <w:pStyle w:val="Brdtextmedindrag"/>
            </w:pPr>
            <w:bookmarkStart w:id="575" w:name="_Hlk54292191"/>
            <w:r w:rsidRPr="00B7272F">
              <w:t>4. </w:t>
            </w:r>
            <w:bookmarkStart w:id="576" w:name="_Hlk54699756"/>
            <w:bookmarkStart w:id="577" w:name="_Hlk54698006"/>
            <w:r w:rsidRPr="00B7272F">
              <w:t>ett finansiellt holdingföretag</w:t>
            </w:r>
            <w:r>
              <w:t xml:space="preserve"> eller</w:t>
            </w:r>
            <w:r w:rsidRPr="00B7272F">
              <w:t xml:space="preserve"> ett blandat finansiellt holding</w:t>
            </w:r>
            <w:r>
              <w:softHyphen/>
              <w:t>f</w:t>
            </w:r>
            <w:r w:rsidRPr="00B7272F">
              <w:t>öre</w:t>
            </w:r>
            <w:r w:rsidRPr="00B7272F">
              <w:softHyphen/>
              <w:t>tag</w:t>
            </w:r>
            <w:r>
              <w:t xml:space="preserve"> inom EES är moderföretag till ett </w:t>
            </w:r>
            <w:r w:rsidRPr="00F83D57">
              <w:rPr>
                <w:i/>
                <w:iCs/>
              </w:rPr>
              <w:t>kreditinstitut</w:t>
            </w:r>
            <w:r>
              <w:t xml:space="preserve"> </w:t>
            </w:r>
            <w:r w:rsidRPr="00F83D57">
              <w:rPr>
                <w:i/>
                <w:iCs/>
              </w:rPr>
              <w:t xml:space="preserve">eller </w:t>
            </w:r>
            <w:r>
              <w:rPr>
                <w:i/>
                <w:iCs/>
              </w:rPr>
              <w:t xml:space="preserve">ett </w:t>
            </w:r>
            <w:r w:rsidRPr="00F83D57">
              <w:rPr>
                <w:i/>
                <w:iCs/>
              </w:rPr>
              <w:t>värde</w:t>
            </w:r>
            <w:r>
              <w:rPr>
                <w:i/>
                <w:iCs/>
              </w:rPr>
              <w:softHyphen/>
            </w:r>
            <w:r w:rsidRPr="00F83D57">
              <w:rPr>
                <w:i/>
                <w:iCs/>
              </w:rPr>
              <w:t>pappersbolag</w:t>
            </w:r>
            <w:r w:rsidRPr="006637E7">
              <w:t>,</w:t>
            </w:r>
            <w:r w:rsidRPr="00B7272F">
              <w:t xml:space="preserve"> </w:t>
            </w:r>
            <w:bookmarkEnd w:id="576"/>
            <w:bookmarkEnd w:id="577"/>
            <w:r w:rsidRPr="00B7272F">
              <w:t xml:space="preserve"> </w:t>
            </w:r>
            <w:bookmarkEnd w:id="575"/>
          </w:p>
        </w:tc>
      </w:tr>
      <w:tr w:rsidR="00224569" w14:paraId="6B3F8C59" w14:textId="77777777" w:rsidTr="00224569">
        <w:tc>
          <w:tcPr>
            <w:tcW w:w="2500" w:type="pct"/>
            <w:shd w:val="clear" w:color="auto" w:fill="auto"/>
            <w:tcMar>
              <w:left w:w="0" w:type="dxa"/>
            </w:tcMar>
          </w:tcPr>
          <w:p w14:paraId="33DFA11C" w14:textId="77777777" w:rsidR="00224569" w:rsidRDefault="00B659D8" w:rsidP="00224569">
            <w:pPr>
              <w:pStyle w:val="Brdtextmedindrag"/>
            </w:pPr>
            <w:r w:rsidRPr="00CC4C73">
              <w:t>5</w:t>
            </w:r>
            <w:r w:rsidRPr="00B7272F">
              <w:t>. ett finansiellt holdingföretag eller ett blandat finansiellt holding</w:t>
            </w:r>
            <w:r w:rsidRPr="00B7272F">
              <w:softHyphen/>
              <w:t xml:space="preserve">företag inom EES är moderföretag till två eller flera </w:t>
            </w:r>
            <w:r w:rsidRPr="00F83D57">
              <w:rPr>
                <w:i/>
                <w:iCs/>
              </w:rPr>
              <w:t>institut</w:t>
            </w:r>
            <w:r w:rsidRPr="006637E7">
              <w:t>,</w:t>
            </w:r>
            <w:r w:rsidRPr="00B7272F">
              <w:t xml:space="preserve"> och</w:t>
            </w:r>
          </w:p>
        </w:tc>
        <w:tc>
          <w:tcPr>
            <w:tcW w:w="2500" w:type="pct"/>
            <w:shd w:val="clear" w:color="auto" w:fill="auto"/>
            <w:tcMar>
              <w:right w:w="0" w:type="dxa"/>
            </w:tcMar>
          </w:tcPr>
          <w:p w14:paraId="25348784" w14:textId="77777777" w:rsidR="00224569" w:rsidRDefault="00B659D8" w:rsidP="00224569">
            <w:pPr>
              <w:pStyle w:val="Brdtextmedindrag"/>
            </w:pPr>
            <w:r w:rsidRPr="000B5C72">
              <w:t>5.</w:t>
            </w:r>
            <w:r>
              <w:t> </w:t>
            </w:r>
            <w:r w:rsidRPr="000B5C72">
              <w:t>ett finansiellt holdingföretag eller ett blandat finansiellt holding</w:t>
            </w:r>
            <w:r>
              <w:softHyphen/>
            </w:r>
            <w:r w:rsidRPr="000B5C72">
              <w:t xml:space="preserve">företag inom EES är moderföretag till två eller flera </w:t>
            </w:r>
            <w:r w:rsidRPr="00F83D57">
              <w:rPr>
                <w:i/>
                <w:iCs/>
              </w:rPr>
              <w:t>kreditinstitut</w:t>
            </w:r>
            <w:r>
              <w:rPr>
                <w:i/>
                <w:iCs/>
              </w:rPr>
              <w:t>, värdepappersbolag eller motsva</w:t>
            </w:r>
            <w:r>
              <w:rPr>
                <w:i/>
                <w:iCs/>
              </w:rPr>
              <w:softHyphen/>
              <w:t>rande utländska företag</w:t>
            </w:r>
            <w:r w:rsidRPr="006F5DC6">
              <w:t>,</w:t>
            </w:r>
            <w:r>
              <w:rPr>
                <w:i/>
                <w:iCs/>
              </w:rPr>
              <w:t xml:space="preserve"> </w:t>
            </w:r>
            <w:r w:rsidRPr="00CC1DE2">
              <w:t>och</w:t>
            </w:r>
            <w:r>
              <w:t xml:space="preserve"> </w:t>
            </w:r>
          </w:p>
        </w:tc>
      </w:tr>
      <w:tr w:rsidR="00224569" w14:paraId="08AA6BB7" w14:textId="77777777" w:rsidTr="00224569">
        <w:tc>
          <w:tcPr>
            <w:tcW w:w="2500" w:type="pct"/>
            <w:shd w:val="clear" w:color="auto" w:fill="auto"/>
            <w:tcMar>
              <w:left w:w="0" w:type="dxa"/>
            </w:tcMar>
          </w:tcPr>
          <w:p w14:paraId="7FF8116A" w14:textId="77777777" w:rsidR="00224569" w:rsidRDefault="00B659D8" w:rsidP="00224569">
            <w:pPr>
              <w:pStyle w:val="Brdtextmedindrag"/>
            </w:pPr>
            <w:bookmarkStart w:id="578" w:name="_Hlk54698101"/>
            <w:r w:rsidRPr="00B7272F">
              <w:t xml:space="preserve">a) ett av </w:t>
            </w:r>
            <w:r w:rsidRPr="00F83D57">
              <w:rPr>
                <w:i/>
                <w:iCs/>
              </w:rPr>
              <w:t>instituten</w:t>
            </w:r>
            <w:r w:rsidRPr="00B7272F">
              <w:t xml:space="preserve"> är ett kredit</w:t>
            </w:r>
            <w:r>
              <w:softHyphen/>
            </w:r>
            <w:r w:rsidRPr="00B7272F">
              <w:t>institut och det i den konsoliderade situationen inte finns något mot</w:t>
            </w:r>
            <w:r>
              <w:softHyphen/>
            </w:r>
            <w:r w:rsidRPr="00B7272F">
              <w:t>svarande utländskt företag inom EES,</w:t>
            </w:r>
          </w:p>
        </w:tc>
        <w:tc>
          <w:tcPr>
            <w:tcW w:w="2500" w:type="pct"/>
            <w:shd w:val="clear" w:color="auto" w:fill="auto"/>
            <w:tcMar>
              <w:right w:w="0" w:type="dxa"/>
            </w:tcMar>
          </w:tcPr>
          <w:p w14:paraId="6AC0FCAD" w14:textId="77777777" w:rsidR="00224569" w:rsidRDefault="00B659D8" w:rsidP="00224569">
            <w:pPr>
              <w:pStyle w:val="Brdtextmedindrag"/>
            </w:pPr>
            <w:r w:rsidRPr="00B7272F">
              <w:t>a) ett av</w:t>
            </w:r>
            <w:r w:rsidRPr="00B7272F" w:rsidDel="000B5C72">
              <w:t xml:space="preserve"> </w:t>
            </w:r>
            <w:r>
              <w:rPr>
                <w:i/>
                <w:iCs/>
              </w:rPr>
              <w:t>företagen</w:t>
            </w:r>
            <w:r w:rsidRPr="00B7272F">
              <w:t xml:space="preserve"> är ett kredit</w:t>
            </w:r>
            <w:r>
              <w:softHyphen/>
            </w:r>
            <w:r w:rsidRPr="00B7272F">
              <w:t>institut och det i den konsoliderade situationen inte finns något mot</w:t>
            </w:r>
            <w:r>
              <w:softHyphen/>
            </w:r>
            <w:r w:rsidRPr="00B7272F">
              <w:t>svarande utländskt företag inom EES,</w:t>
            </w:r>
            <w:r>
              <w:t xml:space="preserve"> </w:t>
            </w:r>
          </w:p>
        </w:tc>
      </w:tr>
      <w:tr w:rsidR="00224569" w14:paraId="46BAFCC3" w14:textId="77777777" w:rsidTr="00224569">
        <w:tc>
          <w:tcPr>
            <w:tcW w:w="2500" w:type="pct"/>
            <w:shd w:val="clear" w:color="auto" w:fill="auto"/>
            <w:tcMar>
              <w:left w:w="0" w:type="dxa"/>
            </w:tcMar>
          </w:tcPr>
          <w:p w14:paraId="0CF3106B" w14:textId="77777777" w:rsidR="00224569" w:rsidRDefault="00B659D8" w:rsidP="00224569">
            <w:pPr>
              <w:pStyle w:val="Brdtextmedindrag"/>
            </w:pPr>
            <w:r w:rsidRPr="00D90D92">
              <w:t>b)</w:t>
            </w:r>
            <w:r>
              <w:t> </w:t>
            </w:r>
            <w:r w:rsidRPr="00D90D92">
              <w:t xml:space="preserve">ett av </w:t>
            </w:r>
            <w:r w:rsidRPr="00F83D57">
              <w:rPr>
                <w:i/>
                <w:iCs/>
              </w:rPr>
              <w:t>instituten</w:t>
            </w:r>
            <w:r w:rsidRPr="00D90D92">
              <w:t xml:space="preserve"> är ett kredit</w:t>
            </w:r>
            <w:r>
              <w:softHyphen/>
            </w:r>
            <w:r w:rsidRPr="00D90D92">
              <w:t>institut och det i den konsoliderade situationen inte finns något mot</w:t>
            </w:r>
            <w:r>
              <w:softHyphen/>
            </w:r>
            <w:r w:rsidRPr="00D90D92">
              <w:t>svarande utländskt företag inom EES med en större balansomslut</w:t>
            </w:r>
            <w:r>
              <w:softHyphen/>
            </w:r>
            <w:r w:rsidRPr="00D90D92">
              <w:t>ning</w:t>
            </w:r>
            <w:r>
              <w:t xml:space="preserve">, </w:t>
            </w:r>
            <w:r w:rsidRPr="006F5DC6">
              <w:t>eller</w:t>
            </w:r>
          </w:p>
        </w:tc>
        <w:tc>
          <w:tcPr>
            <w:tcW w:w="2500" w:type="pct"/>
            <w:shd w:val="clear" w:color="auto" w:fill="auto"/>
            <w:tcMar>
              <w:right w:w="0" w:type="dxa"/>
            </w:tcMar>
          </w:tcPr>
          <w:p w14:paraId="63C9908A" w14:textId="77777777" w:rsidR="00224569" w:rsidRDefault="00B659D8" w:rsidP="00224569">
            <w:pPr>
              <w:pStyle w:val="Brdtextmedindrag"/>
            </w:pPr>
            <w:r w:rsidRPr="00D90D92">
              <w:t>b)</w:t>
            </w:r>
            <w:r>
              <w:t> </w:t>
            </w:r>
            <w:r w:rsidRPr="00D90D92">
              <w:t xml:space="preserve">ett av </w:t>
            </w:r>
            <w:r>
              <w:rPr>
                <w:i/>
                <w:iCs/>
              </w:rPr>
              <w:t>företagen</w:t>
            </w:r>
            <w:r w:rsidRPr="00D90D92">
              <w:t xml:space="preserve"> är ett kredit</w:t>
            </w:r>
            <w:r>
              <w:softHyphen/>
            </w:r>
            <w:r w:rsidRPr="00D90D92">
              <w:t>institut och det i den konsoliderade situationen inte finns något mot</w:t>
            </w:r>
            <w:r>
              <w:softHyphen/>
            </w:r>
            <w:r w:rsidRPr="00D90D92">
              <w:t>svarande utländskt företag inom EES med en större balansomslut</w:t>
            </w:r>
            <w:r>
              <w:softHyphen/>
            </w:r>
            <w:r w:rsidRPr="00D90D92">
              <w:t>ning</w:t>
            </w:r>
            <w:r>
              <w:t>, eller</w:t>
            </w:r>
          </w:p>
        </w:tc>
      </w:tr>
      <w:tr w:rsidR="00224569" w14:paraId="3226CF06" w14:textId="77777777" w:rsidTr="00224569">
        <w:tc>
          <w:tcPr>
            <w:tcW w:w="2500" w:type="pct"/>
            <w:shd w:val="clear" w:color="auto" w:fill="auto"/>
            <w:tcMar>
              <w:left w:w="0" w:type="dxa"/>
            </w:tcMar>
          </w:tcPr>
          <w:p w14:paraId="0E7F9DA2" w14:textId="77777777" w:rsidR="00224569" w:rsidRPr="006F5DC6" w:rsidRDefault="00B659D8" w:rsidP="00224569">
            <w:pPr>
              <w:pStyle w:val="Brdtextmedindrag"/>
            </w:pPr>
            <w:r w:rsidRPr="006F5DC6">
              <w:lastRenderedPageBreak/>
              <w:t xml:space="preserve">c) ett av </w:t>
            </w:r>
            <w:r w:rsidRPr="006F5DC6">
              <w:rPr>
                <w:i/>
              </w:rPr>
              <w:t>instituten</w:t>
            </w:r>
            <w:r w:rsidRPr="006F5DC6">
              <w:t xml:space="preserve"> är ett värde</w:t>
            </w:r>
            <w:r>
              <w:softHyphen/>
            </w:r>
            <w:r w:rsidRPr="006F5DC6">
              <w:t>pappersbolag och det i den konsoli</w:t>
            </w:r>
            <w:r>
              <w:softHyphen/>
            </w:r>
            <w:r w:rsidRPr="006F5DC6">
              <w:t>derade situationen inte finns något</w:t>
            </w:r>
          </w:p>
        </w:tc>
        <w:tc>
          <w:tcPr>
            <w:tcW w:w="2500" w:type="pct"/>
            <w:shd w:val="clear" w:color="auto" w:fill="auto"/>
            <w:tcMar>
              <w:right w:w="0" w:type="dxa"/>
            </w:tcMar>
          </w:tcPr>
          <w:p w14:paraId="50CF0CB1" w14:textId="77777777" w:rsidR="00224569" w:rsidRPr="006F5DC6" w:rsidRDefault="00B659D8" w:rsidP="00224569">
            <w:pPr>
              <w:pStyle w:val="Brdtextmedindrag"/>
            </w:pPr>
            <w:r w:rsidRPr="001F772B">
              <w:t xml:space="preserve">c) ett av </w:t>
            </w:r>
            <w:r w:rsidRPr="001F772B">
              <w:rPr>
                <w:i/>
              </w:rPr>
              <w:t>företagen</w:t>
            </w:r>
            <w:r w:rsidRPr="001F772B">
              <w:t xml:space="preserve"> är ett </w:t>
            </w:r>
            <w:r w:rsidRPr="006F5DC6">
              <w:t>värde</w:t>
            </w:r>
            <w:r>
              <w:softHyphen/>
            </w:r>
            <w:r w:rsidRPr="006F5DC6">
              <w:t>pappersbolag och det i den konsoli</w:t>
            </w:r>
            <w:r>
              <w:softHyphen/>
            </w:r>
            <w:r w:rsidRPr="006F5DC6">
              <w:t>derade situationen inte finns något</w:t>
            </w:r>
          </w:p>
        </w:tc>
      </w:tr>
    </w:tbl>
    <w:bookmarkEnd w:id="578"/>
    <w:p w14:paraId="15E0E22A" w14:textId="77777777" w:rsidR="00224569" w:rsidRPr="006F5DC6" w:rsidRDefault="00B659D8" w:rsidP="00224569">
      <w:pPr>
        <w:pStyle w:val="Brdtextmedindrag"/>
      </w:pPr>
      <w:r w:rsidRPr="006F5DC6">
        <w:t>– motsvarande utländskt företag inom EES med en större balans</w:t>
      </w:r>
      <w:r w:rsidRPr="006F5DC6">
        <w:softHyphen/>
        <w:t>omslutning, eller</w:t>
      </w:r>
    </w:p>
    <w:p w14:paraId="6F511596" w14:textId="77777777" w:rsidR="00224569" w:rsidRDefault="00B659D8" w:rsidP="00224569">
      <w:pPr>
        <w:pStyle w:val="Brdtextmedindrag"/>
      </w:pPr>
      <w:r w:rsidRPr="006F5DC6">
        <w:t>– kreditinstitut eller motsvarande utländskt företag inom EES,</w:t>
      </w:r>
      <w:r w:rsidRPr="006F5DC6">
        <w:rPr>
          <w:i/>
        </w:rPr>
        <w:t xml:space="preserve"> </w:t>
      </w:r>
      <w:r w:rsidRPr="006F5DC6" w:rsidDel="002B1113">
        <w:t>eller</w:t>
      </w:r>
    </w:p>
    <w:p w14:paraId="14B5FB67" w14:textId="77777777" w:rsidR="00224569" w:rsidRPr="00B7272F" w:rsidRDefault="00B659D8" w:rsidP="00224569">
      <w:pPr>
        <w:pStyle w:val="Brdtextmedindrag"/>
      </w:pPr>
      <w:r w:rsidRPr="00B7272F">
        <w:t>6.</w:t>
      </w:r>
      <w:r>
        <w:t> </w:t>
      </w:r>
      <w:bookmarkStart w:id="579" w:name="_Hlk53673773"/>
      <w:bookmarkStart w:id="580" w:name="_Hlk54698207"/>
      <w:r w:rsidRPr="00B7272F">
        <w:t>konsolidering krävs enligt artikel 18.3 eller 18.6 i tillsyns</w:t>
      </w:r>
      <w:r>
        <w:softHyphen/>
      </w:r>
      <w:r w:rsidRPr="00B7272F">
        <w:t xml:space="preserve">förordningen och </w:t>
      </w:r>
    </w:p>
    <w:bookmarkEnd w:id="579"/>
    <w:p w14:paraId="247A6514" w14:textId="77777777" w:rsidR="00224569" w:rsidRDefault="00B659D8" w:rsidP="00224569">
      <w:pPr>
        <w:pStyle w:val="Brdtextmedindrag"/>
      </w:pPr>
      <w:r w:rsidRPr="00B7272F">
        <w:t>a) ett kreditinstitut har den största balansomslutningen av motsvarande företag inom EES, eller</w:t>
      </w:r>
    </w:p>
    <w:p w14:paraId="06846EC2" w14:textId="77777777" w:rsidR="00224569" w:rsidRDefault="00B659D8" w:rsidP="00224569">
      <w:pPr>
        <w:pStyle w:val="Brdtextmedindrag"/>
      </w:pPr>
      <w:r>
        <w:t>b) ett värdepappersbolag har den största balansomslutningen av mot</w:t>
      </w:r>
      <w:r>
        <w:softHyphen/>
        <w:t xml:space="preserve">svarande företag inom EES och det inte finns något kreditinstitut eller motsvarande utländskt företag inom EES. </w:t>
      </w:r>
    </w:p>
    <w:bookmarkEnd w:id="580"/>
    <w:p w14:paraId="2199CEB0" w14:textId="77777777" w:rsidR="00224569" w:rsidRDefault="00B659D8" w:rsidP="00224569">
      <w:pPr>
        <w:pStyle w:val="Brdtextmedindrag"/>
      </w:pPr>
      <w:r w:rsidRPr="000D5BCE">
        <w:t>Första stycket 3, 5</w:t>
      </w:r>
      <w:r>
        <w:t> </w:t>
      </w:r>
      <w:r w:rsidRPr="000D5BCE">
        <w:t>b, 5</w:t>
      </w:r>
      <w:r>
        <w:t> </w:t>
      </w:r>
      <w:r w:rsidRPr="000D5BCE">
        <w:t>c och 6 gäller dock inte om en annan behörig myndighet utövar tillsyn på individuell nivå över minst två utländska företag i den konsoliderade situationen och summan av de totala balans</w:t>
      </w:r>
      <w:r>
        <w:softHyphen/>
      </w:r>
      <w:r w:rsidRPr="000D5BCE">
        <w:t>omslutningarna för dessa är högre än för det svenska företaget</w:t>
      </w:r>
      <w:r>
        <w:t>.</w:t>
      </w:r>
    </w:p>
    <w:p w14:paraId="249AF0FC" w14:textId="77777777" w:rsidR="00224569" w:rsidRDefault="00B659D8" w:rsidP="00224569">
      <w:pPr>
        <w:pStyle w:val="Brdtextmedindrag"/>
      </w:pPr>
      <w:r w:rsidRPr="000D5BCE">
        <w:t>Även om en annan behörig myndighet ska utöva tillsyn över att de gruppbaserade kraven uppfylls enligt artikel 111.1 tredje stycket, 111.3</w:t>
      </w:r>
      <w:r>
        <w:t> </w:t>
      </w:r>
      <w:r w:rsidRPr="000D5BCE">
        <w:t>b eller c eller 111.4 i kapitaltäckningsdirektivet, ska Finansinspektionen utöva sådan tillsyn om inspektionen på individuell nivå ska utöva tillsyn över minst två kreditinstitut respektive värdepappersbolag i den konsoliderade situationen och summan av de totala balansomslutningarna för dessa är högre än de för motsvarande utländska företag inom ett och samma land inom EES.</w:t>
      </w:r>
    </w:p>
    <w:p w14:paraId="671BAC1E" w14:textId="77777777" w:rsidR="00224569" w:rsidRDefault="00B659D8" w:rsidP="00224569">
      <w:pPr>
        <w:pStyle w:val="Brdtext"/>
        <w:tabs>
          <w:tab w:val="center" w:pos="2948"/>
        </w:tabs>
        <w:spacing w:before="270"/>
        <w:jc w:val="center"/>
      </w:pPr>
      <w:r w:rsidRPr="000455CB">
        <w:t>2 §</w:t>
      </w:r>
      <w:r>
        <w:rPr>
          <w:rStyle w:val="Fotnotsreferens"/>
        </w:rPr>
        <w:footnoteReference w:id="185"/>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466B7C81" w14:textId="77777777" w:rsidTr="00224569">
        <w:tc>
          <w:tcPr>
            <w:tcW w:w="2500" w:type="pct"/>
            <w:shd w:val="clear" w:color="auto" w:fill="auto"/>
            <w:tcMar>
              <w:left w:w="0" w:type="dxa"/>
            </w:tcMar>
          </w:tcPr>
          <w:p w14:paraId="2BA6DA0F" w14:textId="77777777" w:rsidR="00224569" w:rsidRDefault="00B659D8" w:rsidP="00224569">
            <w:pPr>
              <w:pStyle w:val="Brdtextmedindrag"/>
            </w:pPr>
            <w:bookmarkStart w:id="581" w:name="_Hlk63286851"/>
            <w:r w:rsidRPr="003C1256">
              <w:t xml:space="preserve">När Finansinspektionen ska utöva tillsynen enligt 1 § första </w:t>
            </w:r>
            <w:r>
              <w:br/>
            </w:r>
            <w:r w:rsidRPr="003C1256">
              <w:t xml:space="preserve">stycket 1–3, 5 </w:t>
            </w:r>
            <w:r>
              <w:t>och</w:t>
            </w:r>
            <w:r w:rsidDel="003403E5">
              <w:t xml:space="preserve"> </w:t>
            </w:r>
            <w:r w:rsidRPr="003C1256">
              <w:t>6, får inspek</w:t>
            </w:r>
            <w:r w:rsidRPr="003C1256">
              <w:softHyphen/>
              <w:t>tionen komma överens med övriga berörda behöriga myn</w:t>
            </w:r>
            <w:r w:rsidRPr="003C1256">
              <w:softHyphen/>
              <w:t>digheter om att en annan behörig myndighet inom EES än inspek</w:t>
            </w:r>
            <w:r w:rsidRPr="003C1256">
              <w:softHyphen/>
              <w:t>tionen ska ansvara för tillsynen. Finans</w:t>
            </w:r>
            <w:r w:rsidRPr="003C1256">
              <w:softHyphen/>
              <w:t>inspek</w:t>
            </w:r>
            <w:r w:rsidRPr="00CB2867">
              <w:t>tionen får ingå en sådan överens</w:t>
            </w:r>
            <w:r w:rsidRPr="00BC302E">
              <w:t>kommelse, om det är olämp</w:t>
            </w:r>
            <w:r w:rsidRPr="00BC302E">
              <w:softHyphen/>
              <w:t>ligt att inspektionen ansvarar för tillsynen med hän</w:t>
            </w:r>
            <w:r w:rsidRPr="00BC302E">
              <w:softHyphen/>
              <w:t xml:space="preserve">syn till de </w:t>
            </w:r>
            <w:r w:rsidRPr="00A478CF">
              <w:rPr>
                <w:i/>
                <w:iCs/>
              </w:rPr>
              <w:t>institut</w:t>
            </w:r>
            <w:r w:rsidRPr="00BC302E">
              <w:t xml:space="preserve"> och mot</w:t>
            </w:r>
            <w:r w:rsidRPr="00BC302E">
              <w:softHyphen/>
              <w:t>svara</w:t>
            </w:r>
            <w:r w:rsidRPr="00E56034">
              <w:t>nde utländska företag det gäller</w:t>
            </w:r>
            <w:r>
              <w:t xml:space="preserve"> och</w:t>
            </w:r>
            <w:r w:rsidRPr="00E56034">
              <w:t xml:space="preserve"> den relativa betydelsen av deras verksam</w:t>
            </w:r>
            <w:r>
              <w:softHyphen/>
            </w:r>
            <w:r w:rsidRPr="00E56034">
              <w:t>heter i de olika länderna eller behovet av att säkerställa kontinuitet i tillsynen på grupp</w:t>
            </w:r>
            <w:r w:rsidRPr="00E56034">
              <w:softHyphen/>
              <w:t>nivå.</w:t>
            </w:r>
          </w:p>
        </w:tc>
        <w:tc>
          <w:tcPr>
            <w:tcW w:w="2500" w:type="pct"/>
            <w:shd w:val="clear" w:color="auto" w:fill="auto"/>
            <w:tcMar>
              <w:right w:w="0" w:type="dxa"/>
            </w:tcMar>
          </w:tcPr>
          <w:p w14:paraId="3B083F27" w14:textId="77777777" w:rsidR="00224569" w:rsidRDefault="00B659D8" w:rsidP="00224569">
            <w:pPr>
              <w:pStyle w:val="Brdtextmedindrag"/>
            </w:pPr>
            <w:r w:rsidRPr="003C1256">
              <w:t xml:space="preserve">När Finansinspektionen ska utöva tillsynen enligt 1 § första </w:t>
            </w:r>
            <w:r>
              <w:br/>
            </w:r>
            <w:r w:rsidRPr="003C1256">
              <w:t xml:space="preserve">stycket 1–3, 5 </w:t>
            </w:r>
            <w:r>
              <w:t>och</w:t>
            </w:r>
            <w:r w:rsidRPr="003C1256">
              <w:t xml:space="preserve"> 6, får inspek</w:t>
            </w:r>
            <w:r w:rsidRPr="003C1256">
              <w:softHyphen/>
              <w:t>tionen komma överens med övriga berörda behöriga myn</w:t>
            </w:r>
            <w:r w:rsidRPr="003C1256">
              <w:softHyphen/>
              <w:t>digheter om att en annan behörig myndighet inom EES än inspek</w:t>
            </w:r>
            <w:r w:rsidRPr="003C1256">
              <w:softHyphen/>
              <w:t>tionen ska ansvara för tillsynen. Finans</w:t>
            </w:r>
            <w:r w:rsidRPr="003C1256">
              <w:softHyphen/>
              <w:t>inspek</w:t>
            </w:r>
            <w:r w:rsidRPr="00CB2867">
              <w:t>tionen får ingå en sådan överens</w:t>
            </w:r>
            <w:r w:rsidRPr="00BC302E">
              <w:t>kommelse, om det är olämp</w:t>
            </w:r>
            <w:r w:rsidRPr="00BC302E">
              <w:softHyphen/>
              <w:t>ligt att inspektionen ansvarar för tillsynen med hän</w:t>
            </w:r>
            <w:r w:rsidRPr="00BC302E">
              <w:softHyphen/>
              <w:t xml:space="preserve">syn till de </w:t>
            </w:r>
            <w:r>
              <w:rPr>
                <w:i/>
                <w:iCs/>
              </w:rPr>
              <w:t>kreditinstitut, värdepappers</w:t>
            </w:r>
            <w:r>
              <w:rPr>
                <w:i/>
                <w:iCs/>
              </w:rPr>
              <w:softHyphen/>
              <w:t>bolag</w:t>
            </w:r>
            <w:r w:rsidRPr="00BC302E">
              <w:t xml:space="preserve"> och mot</w:t>
            </w:r>
            <w:r w:rsidRPr="00BC302E">
              <w:softHyphen/>
              <w:t>svara</w:t>
            </w:r>
            <w:r w:rsidRPr="00E56034">
              <w:t xml:space="preserve">nde utländska företag det gäller </w:t>
            </w:r>
            <w:r>
              <w:t xml:space="preserve">och </w:t>
            </w:r>
            <w:r w:rsidRPr="00E56034">
              <w:t>den relativa betydelsen av deras verksam</w:t>
            </w:r>
            <w:r>
              <w:softHyphen/>
            </w:r>
            <w:r w:rsidRPr="00E56034">
              <w:t>heter i de olika länderna eller behovet av att säkerställa kontinuitet i tillsynen på grupp</w:t>
            </w:r>
            <w:r w:rsidRPr="00E56034">
              <w:softHyphen/>
              <w:t>nivå.</w:t>
            </w:r>
          </w:p>
        </w:tc>
      </w:tr>
      <w:tr w:rsidR="00224569" w14:paraId="74DC4255" w14:textId="77777777" w:rsidTr="00224569">
        <w:tc>
          <w:tcPr>
            <w:tcW w:w="2500" w:type="pct"/>
            <w:shd w:val="clear" w:color="auto" w:fill="auto"/>
            <w:tcMar>
              <w:left w:w="0" w:type="dxa"/>
            </w:tcMar>
          </w:tcPr>
          <w:p w14:paraId="249449B1" w14:textId="77777777" w:rsidR="00224569" w:rsidRDefault="00B659D8" w:rsidP="00224569">
            <w:pPr>
              <w:pStyle w:val="Brdtextmedindrag"/>
            </w:pPr>
            <w:bookmarkStart w:id="582" w:name="_Hlk54863179"/>
            <w:bookmarkEnd w:id="581"/>
            <w:bookmarkEnd w:id="582"/>
            <w:r w:rsidRPr="00C61926">
              <w:t xml:space="preserve">I </w:t>
            </w:r>
            <w:r w:rsidRPr="00966111">
              <w:t>ett</w:t>
            </w:r>
            <w:r w:rsidRPr="00C61926">
              <w:t xml:space="preserve"> </w:t>
            </w:r>
            <w:r w:rsidRPr="00966111">
              <w:t>sådant</w:t>
            </w:r>
            <w:r w:rsidRPr="00C61926">
              <w:t xml:space="preserve"> fall ska moder</w:t>
            </w:r>
            <w:r>
              <w:softHyphen/>
            </w:r>
            <w:r w:rsidRPr="00C61926">
              <w:t xml:space="preserve">institutet inom EES, det finansiella </w:t>
            </w:r>
            <w:r w:rsidRPr="00C61926">
              <w:lastRenderedPageBreak/>
              <w:t xml:space="preserve">moderholdingföretaget inom EES, det blandade finansiella </w:t>
            </w:r>
            <w:r w:rsidRPr="00870BFB">
              <w:rPr>
                <w:i/>
              </w:rPr>
              <w:t>holding</w:t>
            </w:r>
            <w:r>
              <w:rPr>
                <w:i/>
              </w:rPr>
              <w:softHyphen/>
            </w:r>
            <w:r w:rsidRPr="00870BFB">
              <w:rPr>
                <w:i/>
              </w:rPr>
              <w:t>företaget</w:t>
            </w:r>
            <w:r w:rsidRPr="00C61926">
              <w:t xml:space="preserve"> eller det </w:t>
            </w:r>
            <w:r w:rsidRPr="005434DB">
              <w:rPr>
                <w:i/>
              </w:rPr>
              <w:t>institut</w:t>
            </w:r>
            <w:r w:rsidRPr="00C61926">
              <w:t xml:space="preserve"> eller motsvarande utländska företag som har den största balansomslut</w:t>
            </w:r>
            <w:r>
              <w:softHyphen/>
            </w:r>
            <w:r w:rsidRPr="00C61926">
              <w:t>ningen, beroende på vad som är tillämpligt, ges tillfälle att yttra sig innan Finansinspektionen och de övriga berörda behöriga myndig</w:t>
            </w:r>
            <w:r>
              <w:softHyphen/>
            </w:r>
            <w:r w:rsidRPr="00C61926">
              <w:t>heterna ingår överenskommelsen. Europeiska kommissionen och Europeiska bankmyndigheten ska underrättas om en sådan överens</w:t>
            </w:r>
            <w:r>
              <w:softHyphen/>
            </w:r>
            <w:r w:rsidRPr="00C61926">
              <w:t>kommelse.</w:t>
            </w:r>
          </w:p>
        </w:tc>
        <w:tc>
          <w:tcPr>
            <w:tcW w:w="2500" w:type="pct"/>
            <w:shd w:val="clear" w:color="auto" w:fill="auto"/>
            <w:tcMar>
              <w:right w:w="0" w:type="dxa"/>
            </w:tcMar>
          </w:tcPr>
          <w:p w14:paraId="67DBC332" w14:textId="77777777" w:rsidR="00224569" w:rsidRDefault="00B659D8" w:rsidP="00224569">
            <w:pPr>
              <w:pStyle w:val="Brdtextmedindrag"/>
            </w:pPr>
            <w:bookmarkStart w:id="583" w:name="_Hlk63286918"/>
            <w:r w:rsidRPr="00C61926">
              <w:lastRenderedPageBreak/>
              <w:t xml:space="preserve">I </w:t>
            </w:r>
            <w:r w:rsidRPr="00F610EB">
              <w:rPr>
                <w:iCs/>
              </w:rPr>
              <w:t>ett sådant</w:t>
            </w:r>
            <w:r w:rsidRPr="00C61926">
              <w:t xml:space="preserve"> </w:t>
            </w:r>
            <w:r>
              <w:t xml:space="preserve">fall </w:t>
            </w:r>
            <w:r w:rsidRPr="00C61926">
              <w:t>ska moder</w:t>
            </w:r>
            <w:r>
              <w:softHyphen/>
            </w:r>
            <w:r w:rsidRPr="00C61926">
              <w:t xml:space="preserve">institutet inom EES, det finansiella </w:t>
            </w:r>
            <w:r w:rsidRPr="00C61926">
              <w:lastRenderedPageBreak/>
              <w:t xml:space="preserve">moderholdingföretaget inom EES, det blandade finansiella </w:t>
            </w:r>
            <w:r w:rsidRPr="00870BFB">
              <w:rPr>
                <w:i/>
              </w:rPr>
              <w:t>moder</w:t>
            </w:r>
            <w:r>
              <w:rPr>
                <w:i/>
              </w:rPr>
              <w:softHyphen/>
            </w:r>
            <w:r w:rsidRPr="00870BFB">
              <w:rPr>
                <w:i/>
              </w:rPr>
              <w:t>holdingföretaget</w:t>
            </w:r>
            <w:r>
              <w:rPr>
                <w:i/>
                <w:iCs/>
              </w:rPr>
              <w:t xml:space="preserve"> inom EES</w:t>
            </w:r>
            <w:r w:rsidRPr="00C61926">
              <w:t xml:space="preserve">, eller det </w:t>
            </w:r>
            <w:r>
              <w:rPr>
                <w:i/>
                <w:iCs/>
              </w:rPr>
              <w:t>kreditinstitut, värde</w:t>
            </w:r>
            <w:r>
              <w:rPr>
                <w:i/>
                <w:iCs/>
              </w:rPr>
              <w:softHyphen/>
              <w:t>pappers</w:t>
            </w:r>
            <w:r>
              <w:rPr>
                <w:i/>
                <w:iCs/>
              </w:rPr>
              <w:softHyphen/>
              <w:t>bolag</w:t>
            </w:r>
            <w:r w:rsidRPr="00C61926">
              <w:t xml:space="preserve"> eller motsvarande utländska företag som har den största balans</w:t>
            </w:r>
            <w:r>
              <w:softHyphen/>
            </w:r>
            <w:r w:rsidRPr="00C61926">
              <w:t>omslutningen, bero</w:t>
            </w:r>
            <w:r>
              <w:softHyphen/>
            </w:r>
            <w:r w:rsidRPr="00C61926">
              <w:t>ende på vad som är tillämpligt, ges tillfälle att yttra sig innan Finans</w:t>
            </w:r>
            <w:r>
              <w:softHyphen/>
            </w:r>
            <w:r w:rsidRPr="00C61926">
              <w:t>inspek</w:t>
            </w:r>
            <w:r>
              <w:softHyphen/>
            </w:r>
            <w:r w:rsidRPr="00C61926">
              <w:t>tionen och de övriga berörda behö</w:t>
            </w:r>
            <w:r>
              <w:softHyphen/>
            </w:r>
            <w:r w:rsidRPr="00C61926">
              <w:t>riga myndigheterna ingår överens</w:t>
            </w:r>
            <w:r>
              <w:softHyphen/>
            </w:r>
            <w:r w:rsidRPr="00C61926">
              <w:t>kommelsen. Europeiska kommis</w:t>
            </w:r>
            <w:r>
              <w:softHyphen/>
            </w:r>
            <w:r w:rsidRPr="00C61926">
              <w:t>sionen och Europeiska bank</w:t>
            </w:r>
            <w:r>
              <w:softHyphen/>
            </w:r>
            <w:r w:rsidRPr="00C61926">
              <w:t>myndigheten ska underrättas om en sådan överenskommelse.</w:t>
            </w:r>
            <w:bookmarkEnd w:id="583"/>
          </w:p>
        </w:tc>
      </w:tr>
    </w:tbl>
    <w:p w14:paraId="40E9A9AB" w14:textId="77777777" w:rsidR="00224569" w:rsidRDefault="00B659D8" w:rsidP="00224569">
      <w:pPr>
        <w:pStyle w:val="Brdtext"/>
        <w:spacing w:before="270"/>
        <w:jc w:val="center"/>
      </w:pPr>
      <w:r>
        <w:lastRenderedPageBreak/>
        <w:t>3 §</w:t>
      </w:r>
      <w:r>
        <w:rPr>
          <w:rStyle w:val="Fotnotsreferens"/>
        </w:rPr>
        <w:footnoteReference w:id="186"/>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45B922B7" w14:textId="77777777" w:rsidTr="00224569">
        <w:tc>
          <w:tcPr>
            <w:tcW w:w="2500" w:type="pct"/>
            <w:shd w:val="clear" w:color="auto" w:fill="auto"/>
            <w:tcMar>
              <w:left w:w="0" w:type="dxa"/>
            </w:tcMar>
          </w:tcPr>
          <w:p w14:paraId="5F1EE973" w14:textId="77777777" w:rsidR="00224569" w:rsidRDefault="00B659D8" w:rsidP="00224569">
            <w:pPr>
              <w:pStyle w:val="Brdtextmedindrag"/>
            </w:pPr>
            <w:r w:rsidRPr="00C07A01">
              <w:t xml:space="preserve">Om det skulle vara olämpligt med hänsyn till de </w:t>
            </w:r>
            <w:r w:rsidRPr="005568A8">
              <w:rPr>
                <w:i/>
                <w:iCs/>
              </w:rPr>
              <w:t>institut</w:t>
            </w:r>
            <w:r w:rsidRPr="00C07A01">
              <w:t xml:space="preserve"> eller motsvarande utländska företag det gäller, den relativa betydelsen av deras verksamheter i de olika länderna eller behovet av att säker</w:t>
            </w:r>
            <w:r>
              <w:softHyphen/>
            </w:r>
            <w:r w:rsidRPr="00C07A01">
              <w:t>ställa kontinuitet i tillsynen på gruppnivå att tillsynen utövas av den myndighet som enligt artikel 111.1, 111.3 eller 111.4 i kapital</w:t>
            </w:r>
            <w:r>
              <w:softHyphen/>
            </w:r>
            <w:r w:rsidRPr="00C07A01">
              <w:t>täckningsdirektivet ska utöva den gruppbaserade tillsynen, får Finansinspektionen komma över</w:t>
            </w:r>
            <w:r>
              <w:softHyphen/>
            </w:r>
            <w:r w:rsidRPr="00C07A01">
              <w:t>ens med de övriga berörda behöriga myndigheterna om att inspektionen eller någon annan behörig myn</w:t>
            </w:r>
            <w:r>
              <w:softHyphen/>
            </w:r>
            <w:r w:rsidRPr="00C07A01">
              <w:t>dighet ska ansvara för tillsynen.</w:t>
            </w:r>
          </w:p>
        </w:tc>
        <w:tc>
          <w:tcPr>
            <w:tcW w:w="2500" w:type="pct"/>
            <w:shd w:val="clear" w:color="auto" w:fill="auto"/>
            <w:tcMar>
              <w:right w:w="0" w:type="dxa"/>
            </w:tcMar>
          </w:tcPr>
          <w:p w14:paraId="3FEEC2EF" w14:textId="77777777" w:rsidR="00224569" w:rsidRDefault="00B659D8" w:rsidP="00224569">
            <w:pPr>
              <w:pStyle w:val="Brdtextmedindrag"/>
            </w:pPr>
            <w:r w:rsidRPr="00C07A01">
              <w:t xml:space="preserve">Om det skulle vara olämpligt med hänsyn till de </w:t>
            </w:r>
            <w:r>
              <w:rPr>
                <w:i/>
                <w:iCs/>
              </w:rPr>
              <w:t>kreditinstitut, värdepappersbolag</w:t>
            </w:r>
            <w:r w:rsidRPr="00C07A01">
              <w:t xml:space="preserve"> eller motsvar</w:t>
            </w:r>
            <w:r>
              <w:softHyphen/>
            </w:r>
            <w:r w:rsidRPr="00C07A01">
              <w:t>ande utländska företag det gäller, den relativa betydelsen av deras verksamheter i de olika länderna eller behovet av att säker</w:t>
            </w:r>
            <w:r>
              <w:softHyphen/>
            </w:r>
            <w:r w:rsidRPr="00C07A01">
              <w:t>ställa kontinuitet i tillsynen på gruppnivå att tillsynen utövas av den myndighet som enligt artikel 111.1, 111.3 eller 111.4 i kapital</w:t>
            </w:r>
            <w:r>
              <w:softHyphen/>
            </w:r>
            <w:r w:rsidRPr="00C07A01">
              <w:t>täckningsdirektivet ska utöva den gruppbaserade tillsynen, får Finansinspektionen komma över</w:t>
            </w:r>
            <w:r>
              <w:softHyphen/>
            </w:r>
            <w:r w:rsidRPr="00C07A01">
              <w:t>ens med de övriga berörda behöriga myndigheterna om att inspektionen eller någon annan behörig myn</w:t>
            </w:r>
            <w:r>
              <w:softHyphen/>
            </w:r>
            <w:r w:rsidRPr="00C07A01">
              <w:t>dighet ska ansvara för tillsynen</w:t>
            </w:r>
            <w:r>
              <w:t>.</w:t>
            </w:r>
          </w:p>
        </w:tc>
      </w:tr>
      <w:tr w:rsidR="00224569" w14:paraId="31CD9DA6" w14:textId="77777777" w:rsidTr="00224569">
        <w:tc>
          <w:tcPr>
            <w:tcW w:w="2500" w:type="pct"/>
            <w:shd w:val="clear" w:color="auto" w:fill="auto"/>
            <w:tcMar>
              <w:left w:w="0" w:type="dxa"/>
            </w:tcMar>
          </w:tcPr>
          <w:p w14:paraId="6A75A2CA" w14:textId="77777777" w:rsidR="00224569" w:rsidRDefault="00B659D8" w:rsidP="00224569">
            <w:pPr>
              <w:pStyle w:val="Brdtextmedindrag"/>
            </w:pPr>
            <w:bookmarkStart w:id="584" w:name="_Hlk27563820"/>
            <w:r w:rsidRPr="00910D60">
              <w:t xml:space="preserve">I </w:t>
            </w:r>
            <w:r w:rsidRPr="006F5DC6">
              <w:t>ett sådant</w:t>
            </w:r>
            <w:r w:rsidRPr="00910D60">
              <w:t xml:space="preserve"> fall ska moder</w:t>
            </w:r>
            <w:r>
              <w:softHyphen/>
            </w:r>
            <w:r w:rsidRPr="00910D60">
              <w:t xml:space="preserve">institutet inom EES, det finansiella moderholdingföretaget inom EES eller det </w:t>
            </w:r>
            <w:r w:rsidRPr="006F5DC6">
              <w:rPr>
                <w:i/>
              </w:rPr>
              <w:t xml:space="preserve">institut </w:t>
            </w:r>
            <w:r w:rsidRPr="00910D60">
              <w:t>eller motsvarande utländska företag som har den största balansomslutningen, bero</w:t>
            </w:r>
            <w:r>
              <w:softHyphen/>
            </w:r>
            <w:r w:rsidRPr="00910D60">
              <w:t>ende på vad som är tillämpligt, ges tillfälle att yttra sig innan Finans</w:t>
            </w:r>
            <w:r>
              <w:softHyphen/>
            </w:r>
            <w:r w:rsidRPr="00910D60">
              <w:t xml:space="preserve">inspektionen och de övriga berörda behöriga myndigheterna ingår överenskommelsen. Europeiska kommissionen och Europeiska </w:t>
            </w:r>
            <w:r w:rsidRPr="00910D60">
              <w:lastRenderedPageBreak/>
              <w:t>bankmyndigheten ska underrättas om en sådan överen</w:t>
            </w:r>
            <w:r>
              <w:t>s</w:t>
            </w:r>
            <w:r w:rsidRPr="00910D60">
              <w:t>kommelse.</w:t>
            </w:r>
          </w:p>
        </w:tc>
        <w:tc>
          <w:tcPr>
            <w:tcW w:w="2500" w:type="pct"/>
            <w:shd w:val="clear" w:color="auto" w:fill="auto"/>
            <w:tcMar>
              <w:right w:w="0" w:type="dxa"/>
            </w:tcMar>
          </w:tcPr>
          <w:p w14:paraId="3DF31732" w14:textId="77777777" w:rsidR="00224569" w:rsidRDefault="00B659D8" w:rsidP="00224569">
            <w:pPr>
              <w:pStyle w:val="Brdtextmedindrag"/>
            </w:pPr>
            <w:r w:rsidRPr="00910D60">
              <w:lastRenderedPageBreak/>
              <w:t xml:space="preserve">I </w:t>
            </w:r>
            <w:r>
              <w:t>ett sådant</w:t>
            </w:r>
            <w:r w:rsidRPr="00910D60">
              <w:t xml:space="preserve"> </w:t>
            </w:r>
            <w:r w:rsidRPr="005568A8">
              <w:rPr>
                <w:iCs/>
              </w:rPr>
              <w:t>fall</w:t>
            </w:r>
            <w:r>
              <w:rPr>
                <w:i/>
              </w:rPr>
              <w:t xml:space="preserve"> </w:t>
            </w:r>
            <w:r w:rsidRPr="00910D60">
              <w:t>ska moder</w:t>
            </w:r>
            <w:r>
              <w:softHyphen/>
            </w:r>
            <w:r w:rsidRPr="00910D60">
              <w:t>institutet inom EES, det finansiella moder</w:t>
            </w:r>
            <w:r>
              <w:softHyphen/>
            </w:r>
            <w:r w:rsidRPr="00910D60">
              <w:t xml:space="preserve">holdingföretaget inom EES, </w:t>
            </w:r>
            <w:r w:rsidRPr="00870BFB">
              <w:rPr>
                <w:i/>
              </w:rPr>
              <w:t>det blandade finansiella moder</w:t>
            </w:r>
            <w:r>
              <w:rPr>
                <w:i/>
              </w:rPr>
              <w:softHyphen/>
            </w:r>
            <w:r w:rsidRPr="00870BFB">
              <w:rPr>
                <w:i/>
              </w:rPr>
              <w:t>holdingföretaget inom EES</w:t>
            </w:r>
            <w:r w:rsidRPr="00910D60">
              <w:t xml:space="preserve">, eller det </w:t>
            </w:r>
            <w:r>
              <w:rPr>
                <w:i/>
                <w:iCs/>
              </w:rPr>
              <w:t>kreditinstitut, värde</w:t>
            </w:r>
            <w:r>
              <w:rPr>
                <w:i/>
                <w:iCs/>
              </w:rPr>
              <w:softHyphen/>
              <w:t>pappers</w:t>
            </w:r>
            <w:r>
              <w:rPr>
                <w:i/>
                <w:iCs/>
              </w:rPr>
              <w:softHyphen/>
              <w:t>bolag</w:t>
            </w:r>
            <w:r w:rsidRPr="00910D60">
              <w:t xml:space="preserve"> eller mot</w:t>
            </w:r>
            <w:r>
              <w:t>s</w:t>
            </w:r>
            <w:r w:rsidRPr="00910D60">
              <w:t>varande utländska företag som har den största balansomslutningen, bero</w:t>
            </w:r>
            <w:r>
              <w:softHyphen/>
            </w:r>
            <w:r w:rsidRPr="00910D60">
              <w:t>ende på vad som är tillämpligt, ges tillfälle att yttra sig innan Finansinspek</w:t>
            </w:r>
            <w:r>
              <w:softHyphen/>
            </w:r>
            <w:r w:rsidRPr="00910D60">
              <w:t>tionen och de övriga berörda behö</w:t>
            </w:r>
            <w:r>
              <w:softHyphen/>
            </w:r>
            <w:r w:rsidRPr="00910D60">
              <w:t>riga myndigheterna ingår överens</w:t>
            </w:r>
            <w:r>
              <w:softHyphen/>
            </w:r>
            <w:r w:rsidRPr="00910D60">
              <w:lastRenderedPageBreak/>
              <w:t xml:space="preserve">kommelsen. </w:t>
            </w:r>
            <w:r>
              <w:t>Europe</w:t>
            </w:r>
            <w:r>
              <w:softHyphen/>
            </w:r>
            <w:r w:rsidRPr="00910D60">
              <w:t>iska kommis</w:t>
            </w:r>
            <w:r>
              <w:softHyphen/>
            </w:r>
            <w:r w:rsidRPr="00910D60">
              <w:t>sionen och Europeiska bankmyn</w:t>
            </w:r>
            <w:r>
              <w:softHyphen/>
            </w:r>
            <w:r w:rsidRPr="00910D60">
              <w:t>digheten ska underrättas om en sådan överenskommelse.</w:t>
            </w:r>
          </w:p>
        </w:tc>
      </w:tr>
    </w:tbl>
    <w:bookmarkEnd w:id="584"/>
    <w:p w14:paraId="3825C3E5" w14:textId="77777777" w:rsidR="00224569" w:rsidRDefault="00B659D8" w:rsidP="00224569">
      <w:pPr>
        <w:pStyle w:val="Brdtext"/>
        <w:tabs>
          <w:tab w:val="center" w:pos="2948"/>
        </w:tabs>
        <w:spacing w:before="270"/>
        <w:jc w:val="center"/>
        <w:rPr>
          <w:bCs/>
        </w:rPr>
      </w:pPr>
      <w:r>
        <w:rPr>
          <w:bCs/>
        </w:rPr>
        <w:lastRenderedPageBreak/>
        <w:t>5 §</w:t>
      </w:r>
      <w:r>
        <w:rPr>
          <w:rStyle w:val="Fotnotsreferens"/>
          <w:bCs/>
        </w:rPr>
        <w:footnoteReference w:id="187"/>
      </w:r>
    </w:p>
    <w:p w14:paraId="1BD8F2D3" w14:textId="77777777" w:rsidR="00224569" w:rsidRDefault="00B659D8" w:rsidP="00224569">
      <w:pPr>
        <w:pStyle w:val="Brdtextmedindrag"/>
      </w:pPr>
      <w:r w:rsidRPr="0059150B">
        <w:t>Inom fyra månader från det att Finansinspektionen har lämnat en rapport enligt 4</w:t>
      </w:r>
      <w:r>
        <w:t> </w:t>
      </w:r>
      <w:r w:rsidRPr="0059150B">
        <w:t>§, ska inspektionen försöka komma överens med övriga berörda behöriga myndigheter om vilket beslut som bör fattas</w:t>
      </w:r>
    </w:p>
    <w:p w14:paraId="6CE838D4" w14:textId="77777777" w:rsidR="00224569" w:rsidRDefault="00B659D8" w:rsidP="00224569">
      <w:pPr>
        <w:pStyle w:val="Brdtextmedindrag"/>
      </w:pPr>
      <w:r>
        <w:t>1. </w:t>
      </w:r>
      <w:r w:rsidRPr="0059150B">
        <w:t>i enlighet med 2</w:t>
      </w:r>
      <w:r>
        <w:t> </w:t>
      </w:r>
      <w:r w:rsidRPr="0059150B">
        <w:t>kap. 2</w:t>
      </w:r>
      <w:r>
        <w:t> </w:t>
      </w:r>
      <w:r w:rsidRPr="0059150B">
        <w:t>§ med</w:t>
      </w:r>
      <w:r>
        <w:t xml:space="preserve"> </w:t>
      </w:r>
      <w:r w:rsidRPr="0059150B">
        <w:t>anledning av väsentliga resultat av likviditetstillsynen, och</w:t>
      </w:r>
    </w:p>
    <w:p w14:paraId="23D9155A" w14:textId="77777777" w:rsidR="00224569" w:rsidRDefault="00B659D8" w:rsidP="00224569">
      <w:pPr>
        <w:pStyle w:val="Brdtextmedindrag"/>
      </w:pPr>
      <w:r>
        <w:t>2. </w:t>
      </w:r>
      <w:r w:rsidRPr="0059150B">
        <w:t>om huruvida kapitalbasen på gruppnivå är tillräcklig med hänsyn till den finansiella situationen och riskprofilen och om de kapitalbasnivåer som krävs för att tillämpa 2</w:t>
      </w:r>
      <w:r>
        <w:t> </w:t>
      </w:r>
      <w:r w:rsidRPr="0059150B">
        <w:t>kap. 1 och 1</w:t>
      </w:r>
      <w:r>
        <w:t> </w:t>
      </w:r>
      <w:r w:rsidRPr="0059150B">
        <w:t>c</w:t>
      </w:r>
      <w:r>
        <w:t> </w:t>
      </w:r>
      <w:r w:rsidRPr="0059150B">
        <w:t>§§ på individuell nivå eller gruppnivå.</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5FA67C2F" w14:textId="77777777" w:rsidTr="00224569">
        <w:tc>
          <w:tcPr>
            <w:tcW w:w="2500" w:type="pct"/>
            <w:shd w:val="clear" w:color="auto" w:fill="auto"/>
            <w:tcMar>
              <w:left w:w="0" w:type="dxa"/>
            </w:tcMar>
          </w:tcPr>
          <w:p w14:paraId="5A14ECBE" w14:textId="77777777" w:rsidR="00224569" w:rsidRDefault="00B659D8" w:rsidP="00224569">
            <w:pPr>
              <w:pStyle w:val="Brdtextmedindrag"/>
            </w:pPr>
            <w:r w:rsidRPr="0059150B">
              <w:t xml:space="preserve">Överenskommelsen enligt första stycket 1 ska ta hänsyn till de resultat som framkommit i fråga om </w:t>
            </w:r>
            <w:r w:rsidRPr="00E40CF5">
              <w:rPr>
                <w:i/>
                <w:iCs/>
              </w:rPr>
              <w:t>institutens</w:t>
            </w:r>
            <w:r w:rsidRPr="0059150B">
              <w:t xml:space="preserve"> organisation, risk</w:t>
            </w:r>
            <w:r>
              <w:softHyphen/>
            </w:r>
            <w:r w:rsidRPr="0059150B">
              <w:t>hantering och behovet av särskilda likviditetskrav för specifika institut</w:t>
            </w:r>
          </w:p>
        </w:tc>
        <w:tc>
          <w:tcPr>
            <w:tcW w:w="2500" w:type="pct"/>
            <w:shd w:val="clear" w:color="auto" w:fill="auto"/>
            <w:tcMar>
              <w:right w:w="0" w:type="dxa"/>
            </w:tcMar>
          </w:tcPr>
          <w:p w14:paraId="6FCB2710" w14:textId="77777777" w:rsidR="00224569" w:rsidRDefault="00B659D8" w:rsidP="00224569">
            <w:pPr>
              <w:pStyle w:val="Brdtextmedindrag"/>
            </w:pPr>
            <w:r w:rsidRPr="0093150E">
              <w:t xml:space="preserve">Överenskommelsen enligt första stycket 1 ska ta hänsyn till de resultat som framkommit i fråga om </w:t>
            </w:r>
            <w:r w:rsidRPr="0093150E">
              <w:rPr>
                <w:i/>
                <w:iCs/>
              </w:rPr>
              <w:t>kreditinstitutens och de mot</w:t>
            </w:r>
            <w:r w:rsidRPr="0093150E">
              <w:rPr>
                <w:i/>
                <w:iCs/>
              </w:rPr>
              <w:softHyphen/>
              <w:t xml:space="preserve">svarande utländska företagens </w:t>
            </w:r>
            <w:r w:rsidRPr="0093150E">
              <w:t>organisation, riskhantering och behovet av särskilda likviditetskrav för specifika institut.</w:t>
            </w:r>
          </w:p>
        </w:tc>
      </w:tr>
    </w:tbl>
    <w:p w14:paraId="10F6FC28" w14:textId="77777777" w:rsidR="00224569" w:rsidRPr="00E12EB3" w:rsidRDefault="00224569" w:rsidP="00224569">
      <w:pPr>
        <w:pStyle w:val="Rubrik4utannumrering"/>
        <w:spacing w:before="0" w:after="0"/>
        <w:jc w:val="center"/>
      </w:pP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395E34F5" w14:textId="77777777" w:rsidTr="00224569">
        <w:tc>
          <w:tcPr>
            <w:tcW w:w="2500" w:type="pct"/>
            <w:shd w:val="clear" w:color="auto" w:fill="auto"/>
            <w:tcMar>
              <w:left w:w="0" w:type="dxa"/>
            </w:tcMar>
          </w:tcPr>
          <w:p w14:paraId="6E343F47" w14:textId="77777777" w:rsidR="00224569" w:rsidRDefault="00224569" w:rsidP="00224569">
            <w:pPr>
              <w:pStyle w:val="Brdtextmedindrag"/>
            </w:pPr>
          </w:p>
        </w:tc>
        <w:tc>
          <w:tcPr>
            <w:tcW w:w="2500" w:type="pct"/>
            <w:shd w:val="clear" w:color="auto" w:fill="auto"/>
            <w:tcMar>
              <w:right w:w="0" w:type="dxa"/>
            </w:tcMar>
          </w:tcPr>
          <w:p w14:paraId="656C8233" w14:textId="77777777" w:rsidR="00224569" w:rsidRDefault="00B659D8" w:rsidP="00224569">
            <w:pPr>
              <w:pStyle w:val="Rubrik4utannumrering"/>
              <w:spacing w:after="0"/>
              <w:rPr>
                <w:i/>
                <w:iCs/>
              </w:rPr>
            </w:pPr>
            <w:r w:rsidRPr="001F772B">
              <w:rPr>
                <w:i/>
                <w:iCs/>
              </w:rPr>
              <w:t>4 a kap.</w:t>
            </w:r>
            <w:r>
              <w:t xml:space="preserve"> </w:t>
            </w:r>
            <w:r>
              <w:rPr>
                <w:i/>
                <w:iCs/>
              </w:rPr>
              <w:t>Tillsynsansvar för värdepappersföretagskoncerner</w:t>
            </w:r>
          </w:p>
          <w:p w14:paraId="0ECBBEAA" w14:textId="77777777" w:rsidR="00224569" w:rsidRPr="009327B3" w:rsidRDefault="00224569" w:rsidP="00224569">
            <w:pPr>
              <w:pStyle w:val="Brdtext"/>
              <w:jc w:val="left"/>
              <w:rPr>
                <w:rFonts w:eastAsiaTheme="minorHAnsi"/>
              </w:rPr>
            </w:pPr>
          </w:p>
        </w:tc>
      </w:tr>
      <w:tr w:rsidR="00224569" w14:paraId="1CC3F81F" w14:textId="77777777" w:rsidTr="00224569">
        <w:tc>
          <w:tcPr>
            <w:tcW w:w="2500" w:type="pct"/>
            <w:shd w:val="clear" w:color="auto" w:fill="auto"/>
            <w:tcMar>
              <w:left w:w="0" w:type="dxa"/>
            </w:tcMar>
          </w:tcPr>
          <w:p w14:paraId="6E22737E" w14:textId="77777777" w:rsidR="00224569" w:rsidRDefault="00224569" w:rsidP="00224569">
            <w:pPr>
              <w:pStyle w:val="Brdtextmedindrag"/>
            </w:pPr>
          </w:p>
        </w:tc>
        <w:tc>
          <w:tcPr>
            <w:tcW w:w="2500" w:type="pct"/>
            <w:shd w:val="clear" w:color="auto" w:fill="auto"/>
            <w:tcMar>
              <w:right w:w="0" w:type="dxa"/>
            </w:tcMar>
          </w:tcPr>
          <w:p w14:paraId="3AB59678" w14:textId="77777777" w:rsidR="00224569" w:rsidRPr="009327B3" w:rsidRDefault="00B659D8" w:rsidP="00224569">
            <w:pPr>
              <w:pStyle w:val="Brdtextmedindrag"/>
              <w:ind w:firstLine="0"/>
              <w:rPr>
                <w:i/>
              </w:rPr>
            </w:pPr>
            <w:r w:rsidRPr="009327B3">
              <w:rPr>
                <w:i/>
              </w:rPr>
              <w:t>1 §</w:t>
            </w:r>
          </w:p>
          <w:p w14:paraId="635A506F" w14:textId="77777777" w:rsidR="00224569" w:rsidRPr="0058523C" w:rsidRDefault="00B659D8" w:rsidP="00224569">
            <w:pPr>
              <w:pStyle w:val="Brdtextmedindrag"/>
              <w:rPr>
                <w:i/>
                <w:iCs/>
              </w:rPr>
            </w:pPr>
            <w:bookmarkStart w:id="585" w:name="_Hlk65010996"/>
            <w:r w:rsidRPr="00D876B9">
              <w:rPr>
                <w:i/>
                <w:iCs/>
              </w:rPr>
              <w:t>Finansinspektionen</w:t>
            </w:r>
            <w:r>
              <w:rPr>
                <w:i/>
                <w:iCs/>
              </w:rPr>
              <w:t xml:space="preserve"> ska</w:t>
            </w:r>
            <w:r w:rsidRPr="0058523C">
              <w:rPr>
                <w:i/>
                <w:iCs/>
              </w:rPr>
              <w:t xml:space="preserve"> utöva tillsyn över att kraven </w:t>
            </w:r>
            <w:r>
              <w:rPr>
                <w:i/>
              </w:rPr>
              <w:t xml:space="preserve">i </w:t>
            </w:r>
            <w:r w:rsidRPr="009327B3">
              <w:rPr>
                <w:i/>
              </w:rPr>
              <w:t>artikel 7 i värde</w:t>
            </w:r>
            <w:r w:rsidRPr="009327B3">
              <w:rPr>
                <w:i/>
              </w:rPr>
              <w:softHyphen/>
              <w:t>pappersbolags</w:t>
            </w:r>
            <w:r>
              <w:rPr>
                <w:i/>
              </w:rPr>
              <w:softHyphen/>
            </w:r>
            <w:r w:rsidRPr="009327B3">
              <w:rPr>
                <w:i/>
              </w:rPr>
              <w:t>för</w:t>
            </w:r>
            <w:r>
              <w:rPr>
                <w:i/>
              </w:rPr>
              <w:softHyphen/>
            </w:r>
            <w:r w:rsidRPr="009327B3">
              <w:rPr>
                <w:i/>
              </w:rPr>
              <w:t>ordningen</w:t>
            </w:r>
            <w:r>
              <w:rPr>
                <w:i/>
                <w:iCs/>
              </w:rPr>
              <w:t xml:space="preserve"> </w:t>
            </w:r>
            <w:r w:rsidRPr="0058523C">
              <w:rPr>
                <w:i/>
                <w:iCs/>
              </w:rPr>
              <w:t xml:space="preserve">är </w:t>
            </w:r>
            <w:r w:rsidRPr="009327B3">
              <w:rPr>
                <w:i/>
                <w:iCs/>
              </w:rPr>
              <w:t>upp</w:t>
            </w:r>
            <w:r w:rsidRPr="009327B3">
              <w:rPr>
                <w:i/>
                <w:iCs/>
              </w:rPr>
              <w:softHyphen/>
            </w:r>
            <w:r w:rsidRPr="009327B3">
              <w:rPr>
                <w:i/>
                <w:iCs/>
              </w:rPr>
              <w:softHyphen/>
              <w:t>fyllda</w:t>
            </w:r>
            <w:r w:rsidRPr="0058523C">
              <w:rPr>
                <w:i/>
                <w:iCs/>
              </w:rPr>
              <w:t xml:space="preserve"> </w:t>
            </w:r>
            <w:r w:rsidRPr="009327B3">
              <w:rPr>
                <w:i/>
              </w:rPr>
              <w:t>eller</w:t>
            </w:r>
            <w:r w:rsidRPr="0058523C">
              <w:rPr>
                <w:i/>
                <w:iCs/>
              </w:rPr>
              <w:t>, i tillämpliga fall</w:t>
            </w:r>
            <w:r>
              <w:rPr>
                <w:i/>
                <w:iCs/>
              </w:rPr>
              <w:t>, villkoren</w:t>
            </w:r>
            <w:r w:rsidRPr="0058523C">
              <w:rPr>
                <w:i/>
                <w:iCs/>
              </w:rPr>
              <w:t xml:space="preserve"> </w:t>
            </w:r>
            <w:r>
              <w:rPr>
                <w:i/>
                <w:iCs/>
              </w:rPr>
              <w:t>i</w:t>
            </w:r>
            <w:r w:rsidRPr="0058523C">
              <w:rPr>
                <w:i/>
                <w:iCs/>
              </w:rPr>
              <w:t xml:space="preserve"> artikel</w:t>
            </w:r>
            <w:r w:rsidRPr="0042216F">
              <w:rPr>
                <w:i/>
                <w:iCs/>
              </w:rPr>
              <w:t> </w:t>
            </w:r>
            <w:r w:rsidRPr="00D876B9">
              <w:rPr>
                <w:i/>
                <w:iCs/>
              </w:rPr>
              <w:t xml:space="preserve">8 i </w:t>
            </w:r>
            <w:r>
              <w:rPr>
                <w:i/>
                <w:iCs/>
              </w:rPr>
              <w:t xml:space="preserve">samma förordning </w:t>
            </w:r>
            <w:r w:rsidRPr="0058523C">
              <w:rPr>
                <w:i/>
                <w:iCs/>
              </w:rPr>
              <w:t>är uppfyllda</w:t>
            </w:r>
            <w:r w:rsidRPr="009327B3">
              <w:rPr>
                <w:i/>
              </w:rPr>
              <w:t>,</w:t>
            </w:r>
            <w:r w:rsidRPr="0058523C">
              <w:rPr>
                <w:i/>
                <w:iCs/>
              </w:rPr>
              <w:t xml:space="preserve"> om</w:t>
            </w:r>
            <w:r>
              <w:t xml:space="preserve"> </w:t>
            </w:r>
            <w:r w:rsidRPr="00097670">
              <w:rPr>
                <w:i/>
                <w:iCs/>
              </w:rPr>
              <w:t xml:space="preserve">det i </w:t>
            </w:r>
            <w:r>
              <w:rPr>
                <w:i/>
                <w:iCs/>
              </w:rPr>
              <w:t>koncernen</w:t>
            </w:r>
            <w:r w:rsidRPr="00097670">
              <w:rPr>
                <w:i/>
                <w:iCs/>
              </w:rPr>
              <w:t xml:space="preserve"> inte finns något </w:t>
            </w:r>
            <w:r w:rsidRPr="009327B3">
              <w:rPr>
                <w:i/>
                <w:iCs/>
              </w:rPr>
              <w:t>krediti</w:t>
            </w:r>
            <w:r w:rsidRPr="009327B3">
              <w:rPr>
                <w:i/>
                <w:iCs/>
              </w:rPr>
              <w:softHyphen/>
              <w:t>nstitut</w:t>
            </w:r>
            <w:r w:rsidRPr="00097670">
              <w:rPr>
                <w:i/>
                <w:iCs/>
              </w:rPr>
              <w:t xml:space="preserve"> eller motsvarande utländskt företag inom EES</w:t>
            </w:r>
            <w:r>
              <w:rPr>
                <w:i/>
                <w:iCs/>
              </w:rPr>
              <w:t>, och</w:t>
            </w:r>
          </w:p>
          <w:p w14:paraId="1ACCA02C" w14:textId="77777777" w:rsidR="00224569" w:rsidRPr="0058523C" w:rsidRDefault="00B659D8" w:rsidP="00224569">
            <w:pPr>
              <w:pStyle w:val="Brdtextmedindrag"/>
              <w:rPr>
                <w:i/>
                <w:iCs/>
              </w:rPr>
            </w:pPr>
            <w:r w:rsidRPr="0058523C">
              <w:rPr>
                <w:i/>
                <w:iCs/>
              </w:rPr>
              <w:t>1. moderföretaget är ett värde</w:t>
            </w:r>
            <w:r>
              <w:rPr>
                <w:i/>
                <w:iCs/>
              </w:rPr>
              <w:softHyphen/>
            </w:r>
            <w:r w:rsidRPr="0058523C">
              <w:rPr>
                <w:i/>
                <w:iCs/>
              </w:rPr>
              <w:t xml:space="preserve">pappersbolag, </w:t>
            </w:r>
          </w:p>
          <w:p w14:paraId="37297667" w14:textId="77777777" w:rsidR="00224569" w:rsidRPr="0058523C" w:rsidRDefault="00B659D8" w:rsidP="00224569">
            <w:pPr>
              <w:pStyle w:val="Brdtextmedindrag"/>
              <w:rPr>
                <w:i/>
                <w:iCs/>
              </w:rPr>
            </w:pPr>
            <w:r w:rsidRPr="0058523C">
              <w:rPr>
                <w:i/>
                <w:iCs/>
              </w:rPr>
              <w:t>2. ett värdepappersinriktat holding</w:t>
            </w:r>
            <w:r>
              <w:rPr>
                <w:i/>
                <w:iCs/>
              </w:rPr>
              <w:softHyphen/>
            </w:r>
            <w:r w:rsidRPr="0058523C">
              <w:rPr>
                <w:i/>
                <w:iCs/>
              </w:rPr>
              <w:t>företag eller ett blandat finansiellt holdingföretag inom EES är moderföretag till ett värde</w:t>
            </w:r>
            <w:r>
              <w:rPr>
                <w:i/>
                <w:iCs/>
              </w:rPr>
              <w:softHyphen/>
            </w:r>
            <w:r w:rsidRPr="0058523C">
              <w:rPr>
                <w:i/>
                <w:iCs/>
              </w:rPr>
              <w:t xml:space="preserve">pappersbolag och det i </w:t>
            </w:r>
            <w:r>
              <w:rPr>
                <w:i/>
                <w:iCs/>
              </w:rPr>
              <w:t>koncernen</w:t>
            </w:r>
            <w:r w:rsidRPr="0058523C">
              <w:rPr>
                <w:i/>
                <w:highlight w:val="yellow"/>
              </w:rPr>
              <w:t xml:space="preserve"> </w:t>
            </w:r>
            <w:r w:rsidRPr="006637E7">
              <w:rPr>
                <w:i/>
                <w:iCs/>
              </w:rPr>
              <w:t>inte finns något motsvarande utländskt företag inom EES</w:t>
            </w:r>
            <w:r w:rsidRPr="0058523C">
              <w:rPr>
                <w:i/>
                <w:iCs/>
              </w:rPr>
              <w:t xml:space="preserve">, </w:t>
            </w:r>
          </w:p>
          <w:p w14:paraId="4CB00CA8" w14:textId="77777777" w:rsidR="00224569" w:rsidRPr="0058523C" w:rsidRDefault="00B659D8" w:rsidP="00224569">
            <w:pPr>
              <w:pStyle w:val="Brdtextmedindrag"/>
              <w:rPr>
                <w:i/>
                <w:iCs/>
              </w:rPr>
            </w:pPr>
            <w:r w:rsidRPr="0058523C">
              <w:rPr>
                <w:i/>
                <w:iCs/>
              </w:rPr>
              <w:lastRenderedPageBreak/>
              <w:t>3. </w:t>
            </w:r>
            <w:bookmarkStart w:id="586" w:name="_Hlk63865967"/>
            <w:r w:rsidRPr="0058523C">
              <w:rPr>
                <w:i/>
                <w:iCs/>
              </w:rPr>
              <w:t>ett svenskt värdepappers</w:t>
            </w:r>
            <w:r>
              <w:rPr>
                <w:i/>
                <w:iCs/>
              </w:rPr>
              <w:softHyphen/>
            </w:r>
            <w:r w:rsidRPr="0058523C">
              <w:rPr>
                <w:i/>
                <w:iCs/>
              </w:rPr>
              <w:t>inriktat holdingföretag eller ett svenskt blandat finansiellt holding</w:t>
            </w:r>
            <w:r>
              <w:rPr>
                <w:i/>
                <w:iCs/>
              </w:rPr>
              <w:softHyphen/>
            </w:r>
            <w:r w:rsidRPr="0058523C">
              <w:rPr>
                <w:i/>
                <w:iCs/>
              </w:rPr>
              <w:t>företag är moderföretag till ett värdepappersbolag och minst ett motsvarande utländskt företag inom EES</w:t>
            </w:r>
            <w:bookmarkEnd w:id="586"/>
            <w:r w:rsidRPr="0058523C">
              <w:rPr>
                <w:i/>
                <w:iCs/>
              </w:rPr>
              <w:t xml:space="preserve">, </w:t>
            </w:r>
          </w:p>
          <w:p w14:paraId="18E26E90" w14:textId="77777777" w:rsidR="00224569" w:rsidRPr="0058523C" w:rsidRDefault="00B659D8" w:rsidP="00224569">
            <w:pPr>
              <w:pStyle w:val="Brdtextmedindrag"/>
              <w:rPr>
                <w:i/>
                <w:iCs/>
              </w:rPr>
            </w:pPr>
            <w:r w:rsidRPr="0058523C">
              <w:rPr>
                <w:i/>
                <w:iCs/>
              </w:rPr>
              <w:t>4.</w:t>
            </w:r>
            <w:r w:rsidRPr="0042216F">
              <w:rPr>
                <w:i/>
                <w:iCs/>
              </w:rPr>
              <w:t> </w:t>
            </w:r>
            <w:bookmarkStart w:id="587" w:name="_Hlk63866138"/>
            <w:r w:rsidRPr="00D876B9">
              <w:rPr>
                <w:i/>
                <w:iCs/>
              </w:rPr>
              <w:t>ett värdepappersinriktat hol</w:t>
            </w:r>
            <w:r>
              <w:rPr>
                <w:i/>
                <w:iCs/>
              </w:rPr>
              <w:softHyphen/>
            </w:r>
            <w:r w:rsidRPr="00D876B9">
              <w:rPr>
                <w:i/>
                <w:iCs/>
              </w:rPr>
              <w:t>dingföretag eller ett blandat finan</w:t>
            </w:r>
            <w:r>
              <w:rPr>
                <w:i/>
                <w:iCs/>
              </w:rPr>
              <w:softHyphen/>
            </w:r>
            <w:r w:rsidRPr="00D876B9">
              <w:rPr>
                <w:i/>
                <w:iCs/>
              </w:rPr>
              <w:t xml:space="preserve">siellt holdingföretag är </w:t>
            </w:r>
            <w:bookmarkEnd w:id="587"/>
            <w:r w:rsidRPr="00D876B9">
              <w:rPr>
                <w:i/>
                <w:iCs/>
              </w:rPr>
              <w:t>moder</w:t>
            </w:r>
            <w:r>
              <w:rPr>
                <w:i/>
                <w:iCs/>
              </w:rPr>
              <w:softHyphen/>
            </w:r>
            <w:r w:rsidRPr="00D876B9">
              <w:rPr>
                <w:i/>
                <w:iCs/>
              </w:rPr>
              <w:t xml:space="preserve">företag </w:t>
            </w:r>
            <w:bookmarkStart w:id="588" w:name="_Hlk63866178"/>
            <w:r w:rsidRPr="00D876B9">
              <w:rPr>
                <w:i/>
                <w:iCs/>
              </w:rPr>
              <w:t>till ett värdepappersbolag och minst ett motsvarande utländskt företag inom EES, och</w:t>
            </w:r>
          </w:p>
          <w:p w14:paraId="41B84282" w14:textId="77777777" w:rsidR="00224569" w:rsidRPr="0058523C" w:rsidRDefault="00B659D8" w:rsidP="00224569">
            <w:pPr>
              <w:pStyle w:val="Brdtextmedindrag"/>
              <w:rPr>
                <w:i/>
                <w:iCs/>
              </w:rPr>
            </w:pPr>
            <w:r w:rsidRPr="0058523C">
              <w:rPr>
                <w:i/>
                <w:iCs/>
              </w:rPr>
              <w:t>–</w:t>
            </w:r>
            <w:r w:rsidRPr="0042216F">
              <w:rPr>
                <w:i/>
                <w:iCs/>
              </w:rPr>
              <w:t> </w:t>
            </w:r>
            <w:r w:rsidRPr="00D876B9">
              <w:rPr>
                <w:i/>
                <w:iCs/>
              </w:rPr>
              <w:t xml:space="preserve">inget </w:t>
            </w:r>
            <w:r>
              <w:rPr>
                <w:i/>
                <w:iCs/>
              </w:rPr>
              <w:t xml:space="preserve">sådant </w:t>
            </w:r>
            <w:r w:rsidRPr="00D876B9">
              <w:rPr>
                <w:i/>
                <w:iCs/>
              </w:rPr>
              <w:t xml:space="preserve">dotterföretag </w:t>
            </w:r>
            <w:r w:rsidRPr="0058523C">
              <w:rPr>
                <w:i/>
                <w:iCs/>
              </w:rPr>
              <w:t>är auktoriserat i samma land inom EES som moderföretaget är etablerat i, och</w:t>
            </w:r>
          </w:p>
          <w:p w14:paraId="54DC57E8" w14:textId="77777777" w:rsidR="00224569" w:rsidRPr="006637E7" w:rsidRDefault="00B659D8" w:rsidP="00224569">
            <w:pPr>
              <w:pStyle w:val="Brdtextmedindrag"/>
              <w:rPr>
                <w:i/>
                <w:iCs/>
              </w:rPr>
            </w:pPr>
            <w:r w:rsidRPr="0058523C">
              <w:rPr>
                <w:i/>
                <w:iCs/>
              </w:rPr>
              <w:t>–</w:t>
            </w:r>
            <w:r w:rsidRPr="0042216F">
              <w:rPr>
                <w:i/>
                <w:iCs/>
              </w:rPr>
              <w:t> </w:t>
            </w:r>
            <w:r w:rsidRPr="00D876B9">
              <w:rPr>
                <w:i/>
                <w:iCs/>
              </w:rPr>
              <w:t>värdepappersbolag</w:t>
            </w:r>
            <w:r>
              <w:rPr>
                <w:i/>
                <w:iCs/>
              </w:rPr>
              <w:t>et</w:t>
            </w:r>
            <w:r w:rsidRPr="00D876B9">
              <w:rPr>
                <w:i/>
                <w:iCs/>
              </w:rPr>
              <w:t xml:space="preserve"> har större balansomslutning än något av de motsvarande utländska före</w:t>
            </w:r>
            <w:r>
              <w:rPr>
                <w:i/>
                <w:iCs/>
              </w:rPr>
              <w:softHyphen/>
            </w:r>
            <w:r w:rsidRPr="00D876B9">
              <w:rPr>
                <w:i/>
                <w:iCs/>
              </w:rPr>
              <w:t>tagen inom EES, eller</w:t>
            </w:r>
          </w:p>
          <w:bookmarkEnd w:id="588"/>
          <w:p w14:paraId="24254197" w14:textId="77777777" w:rsidR="00224569" w:rsidRPr="006637E7" w:rsidRDefault="00B659D8" w:rsidP="00224569">
            <w:pPr>
              <w:pStyle w:val="Brdtextmedindrag"/>
              <w:rPr>
                <w:i/>
                <w:iCs/>
              </w:rPr>
            </w:pPr>
            <w:r w:rsidRPr="006637E7">
              <w:rPr>
                <w:i/>
                <w:iCs/>
              </w:rPr>
              <w:t xml:space="preserve">5. det i </w:t>
            </w:r>
            <w:r>
              <w:rPr>
                <w:i/>
                <w:iCs/>
              </w:rPr>
              <w:t xml:space="preserve">koncernen </w:t>
            </w:r>
            <w:r w:rsidRPr="006637E7">
              <w:rPr>
                <w:i/>
                <w:iCs/>
              </w:rPr>
              <w:t>finns två eller flera värdepappers</w:t>
            </w:r>
            <w:r>
              <w:rPr>
                <w:i/>
                <w:iCs/>
              </w:rPr>
              <w:softHyphen/>
            </w:r>
            <w:r w:rsidRPr="006637E7">
              <w:rPr>
                <w:i/>
                <w:iCs/>
              </w:rPr>
              <w:t>inriktade holdingföretag eller blandade finan</w:t>
            </w:r>
            <w:r>
              <w:rPr>
                <w:i/>
                <w:iCs/>
              </w:rPr>
              <w:softHyphen/>
            </w:r>
            <w:r w:rsidRPr="006637E7">
              <w:rPr>
                <w:i/>
                <w:iCs/>
              </w:rPr>
              <w:t>siella holdingföretag med huvud</w:t>
            </w:r>
            <w:r>
              <w:rPr>
                <w:i/>
                <w:iCs/>
              </w:rPr>
              <w:softHyphen/>
            </w:r>
            <w:r w:rsidRPr="006637E7">
              <w:rPr>
                <w:i/>
                <w:iCs/>
              </w:rPr>
              <w:t xml:space="preserve">kontor i olika länder inom EES som är moderföretag till </w:t>
            </w:r>
            <w:r>
              <w:rPr>
                <w:i/>
                <w:iCs/>
              </w:rPr>
              <w:t xml:space="preserve">ett </w:t>
            </w:r>
            <w:r w:rsidRPr="006637E7">
              <w:rPr>
                <w:i/>
                <w:iCs/>
              </w:rPr>
              <w:t>värdepappersbolag och minst ett motsvarande utländskt företag inom EES och</w:t>
            </w:r>
          </w:p>
          <w:p w14:paraId="4451FD52" w14:textId="77777777" w:rsidR="00224569" w:rsidRPr="006637E7" w:rsidRDefault="00B659D8" w:rsidP="00224569">
            <w:pPr>
              <w:pStyle w:val="Brdtextmedindrag"/>
              <w:rPr>
                <w:i/>
                <w:iCs/>
              </w:rPr>
            </w:pPr>
            <w:bookmarkStart w:id="589" w:name="_Hlk64044224"/>
            <w:r w:rsidRPr="006637E7">
              <w:rPr>
                <w:i/>
                <w:iCs/>
              </w:rPr>
              <w:t>–</w:t>
            </w:r>
            <w:bookmarkEnd w:id="589"/>
            <w:r w:rsidRPr="0042216F">
              <w:rPr>
                <w:i/>
                <w:iCs/>
              </w:rPr>
              <w:t> </w:t>
            </w:r>
            <w:r w:rsidRPr="00D876B9">
              <w:rPr>
                <w:i/>
                <w:iCs/>
              </w:rPr>
              <w:t xml:space="preserve">dotterföretagen är </w:t>
            </w:r>
            <w:r w:rsidRPr="00097670">
              <w:rPr>
                <w:i/>
                <w:iCs/>
              </w:rPr>
              <w:t>auktoris</w:t>
            </w:r>
            <w:r>
              <w:rPr>
                <w:i/>
                <w:iCs/>
              </w:rPr>
              <w:softHyphen/>
            </w:r>
            <w:r w:rsidRPr="00097670">
              <w:rPr>
                <w:i/>
                <w:iCs/>
              </w:rPr>
              <w:t>erade</w:t>
            </w:r>
            <w:r w:rsidRPr="006637E7">
              <w:rPr>
                <w:i/>
                <w:iCs/>
              </w:rPr>
              <w:t xml:space="preserve"> i de respektive länder inom EES som moderföretagen har huvudkontor i, och </w:t>
            </w:r>
          </w:p>
          <w:p w14:paraId="187006DD" w14:textId="77777777" w:rsidR="00224569" w:rsidRDefault="00B659D8" w:rsidP="00224569">
            <w:pPr>
              <w:pStyle w:val="Brdtextmedindrag"/>
            </w:pPr>
            <w:r w:rsidRPr="006637E7">
              <w:rPr>
                <w:i/>
                <w:iCs/>
              </w:rPr>
              <w:t>–</w:t>
            </w:r>
            <w:r w:rsidRPr="0042216F">
              <w:rPr>
                <w:i/>
                <w:iCs/>
              </w:rPr>
              <w:t> </w:t>
            </w:r>
            <w:bookmarkStart w:id="590" w:name="_Hlk63866323"/>
            <w:r w:rsidRPr="00D876B9">
              <w:rPr>
                <w:i/>
                <w:iCs/>
              </w:rPr>
              <w:t>värdepappersbolag</w:t>
            </w:r>
            <w:r>
              <w:rPr>
                <w:i/>
                <w:iCs/>
              </w:rPr>
              <w:t>et</w:t>
            </w:r>
            <w:r w:rsidRPr="00D876B9">
              <w:rPr>
                <w:i/>
                <w:iCs/>
              </w:rPr>
              <w:t xml:space="preserve"> har större balansomslutning än något av de motsvarande utländska före</w:t>
            </w:r>
            <w:r>
              <w:rPr>
                <w:i/>
                <w:iCs/>
              </w:rPr>
              <w:softHyphen/>
            </w:r>
            <w:r w:rsidRPr="00D876B9">
              <w:rPr>
                <w:i/>
                <w:iCs/>
              </w:rPr>
              <w:t>tagen inom EES.</w:t>
            </w:r>
            <w:bookmarkEnd w:id="585"/>
            <w:bookmarkEnd w:id="590"/>
          </w:p>
        </w:tc>
      </w:tr>
    </w:tbl>
    <w:p w14:paraId="25127AB4" w14:textId="77777777" w:rsidR="00224569" w:rsidRPr="00C57856" w:rsidRDefault="00224569" w:rsidP="00224569">
      <w:pPr>
        <w:pStyle w:val="Brdtextmedindrag"/>
      </w:pP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6F6E4813" w14:textId="77777777" w:rsidTr="00224569">
        <w:tc>
          <w:tcPr>
            <w:tcW w:w="2500" w:type="pct"/>
            <w:shd w:val="clear" w:color="auto" w:fill="auto"/>
            <w:tcMar>
              <w:left w:w="0" w:type="dxa"/>
            </w:tcMar>
          </w:tcPr>
          <w:p w14:paraId="50FA2322" w14:textId="77777777" w:rsidR="00224569" w:rsidRDefault="00224569" w:rsidP="00224569">
            <w:pPr>
              <w:pStyle w:val="Brdtextmedindrag"/>
            </w:pPr>
          </w:p>
        </w:tc>
        <w:tc>
          <w:tcPr>
            <w:tcW w:w="2500" w:type="pct"/>
            <w:shd w:val="clear" w:color="auto" w:fill="auto"/>
            <w:tcMar>
              <w:right w:w="0" w:type="dxa"/>
            </w:tcMar>
          </w:tcPr>
          <w:p w14:paraId="27229DBA" w14:textId="77777777" w:rsidR="00224569" w:rsidRPr="009327B3" w:rsidRDefault="00B659D8" w:rsidP="00224569">
            <w:pPr>
              <w:pStyle w:val="Brdtext"/>
              <w:rPr>
                <w:i/>
                <w:iCs/>
              </w:rPr>
            </w:pPr>
            <w:r w:rsidRPr="009327B3">
              <w:rPr>
                <w:i/>
                <w:iCs/>
              </w:rPr>
              <w:t xml:space="preserve">2 § </w:t>
            </w:r>
          </w:p>
          <w:p w14:paraId="7609C242" w14:textId="77777777" w:rsidR="00224569" w:rsidRPr="009327B3" w:rsidRDefault="00B659D8" w:rsidP="00224569">
            <w:pPr>
              <w:pStyle w:val="Brdtextmedindrag"/>
            </w:pPr>
            <w:r w:rsidRPr="009327B3">
              <w:rPr>
                <w:i/>
                <w:iCs/>
              </w:rPr>
              <w:t>När Finansinspektionen ska utöva tillsynen enligt 1</w:t>
            </w:r>
            <w:r>
              <w:rPr>
                <w:i/>
                <w:iCs/>
              </w:rPr>
              <w:t> </w:t>
            </w:r>
            <w:r w:rsidRPr="009327B3">
              <w:rPr>
                <w:i/>
                <w:iCs/>
              </w:rPr>
              <w:t>§ får inspek</w:t>
            </w:r>
            <w:r>
              <w:rPr>
                <w:i/>
                <w:iCs/>
              </w:rPr>
              <w:softHyphen/>
            </w:r>
            <w:r w:rsidRPr="009327B3">
              <w:rPr>
                <w:i/>
                <w:iCs/>
              </w:rPr>
              <w:t>tionen komma överens med övriga berörda behöriga myndigheter om att en annan behörig myndighet inom EES än inspektionen ska ansvara för tillsynen. Finans</w:t>
            </w:r>
            <w:r w:rsidRPr="009327B3">
              <w:rPr>
                <w:i/>
                <w:iCs/>
              </w:rPr>
              <w:softHyphen/>
              <w:t>inspek</w:t>
            </w:r>
            <w:r w:rsidRPr="009327B3">
              <w:rPr>
                <w:i/>
                <w:iCs/>
              </w:rPr>
              <w:softHyphen/>
              <w:t>tionen får ingå en sådan överenskommelse om det är olämpligt att inspek</w:t>
            </w:r>
            <w:r>
              <w:rPr>
                <w:i/>
                <w:iCs/>
              </w:rPr>
              <w:softHyphen/>
            </w:r>
            <w:r w:rsidRPr="009327B3">
              <w:rPr>
                <w:i/>
                <w:iCs/>
              </w:rPr>
              <w:t xml:space="preserve">tionen </w:t>
            </w:r>
            <w:r>
              <w:rPr>
                <w:i/>
                <w:iCs/>
              </w:rPr>
              <w:t>ansvarar för tillsynen</w:t>
            </w:r>
            <w:r w:rsidRPr="009327B3">
              <w:rPr>
                <w:i/>
                <w:iCs/>
              </w:rPr>
              <w:t xml:space="preserve"> med </w:t>
            </w:r>
            <w:r w:rsidRPr="009327B3">
              <w:rPr>
                <w:i/>
                <w:iCs/>
              </w:rPr>
              <w:lastRenderedPageBreak/>
              <w:t>hänsyn till de berörda värde</w:t>
            </w:r>
            <w:r>
              <w:rPr>
                <w:i/>
                <w:iCs/>
              </w:rPr>
              <w:softHyphen/>
            </w:r>
            <w:r w:rsidRPr="009327B3">
              <w:rPr>
                <w:i/>
                <w:iCs/>
              </w:rPr>
              <w:t>pappersbolagen och värdepappers</w:t>
            </w:r>
            <w:r>
              <w:rPr>
                <w:i/>
                <w:iCs/>
              </w:rPr>
              <w:softHyphen/>
            </w:r>
            <w:r w:rsidRPr="009327B3">
              <w:rPr>
                <w:i/>
                <w:iCs/>
              </w:rPr>
              <w:t>företagen och be</w:t>
            </w:r>
            <w:r w:rsidRPr="009327B3">
              <w:rPr>
                <w:i/>
                <w:iCs/>
              </w:rPr>
              <w:softHyphen/>
              <w:t>tydel</w:t>
            </w:r>
            <w:r w:rsidRPr="009327B3">
              <w:rPr>
                <w:i/>
                <w:iCs/>
              </w:rPr>
              <w:softHyphen/>
              <w:t>sen av deras verksamhet i de relevanta länderna inom EES.</w:t>
            </w:r>
          </w:p>
        </w:tc>
      </w:tr>
      <w:tr w:rsidR="00224569" w14:paraId="37E576A1" w14:textId="77777777" w:rsidTr="00224569">
        <w:tc>
          <w:tcPr>
            <w:tcW w:w="2500" w:type="pct"/>
            <w:shd w:val="clear" w:color="auto" w:fill="auto"/>
            <w:tcMar>
              <w:left w:w="0" w:type="dxa"/>
            </w:tcMar>
          </w:tcPr>
          <w:p w14:paraId="74CFE288" w14:textId="77777777" w:rsidR="00224569" w:rsidRDefault="00224569" w:rsidP="00224569">
            <w:pPr>
              <w:pStyle w:val="Brdtextmedindrag"/>
            </w:pPr>
          </w:p>
        </w:tc>
        <w:tc>
          <w:tcPr>
            <w:tcW w:w="2500" w:type="pct"/>
            <w:shd w:val="clear" w:color="auto" w:fill="auto"/>
            <w:tcMar>
              <w:right w:w="0" w:type="dxa"/>
            </w:tcMar>
          </w:tcPr>
          <w:p w14:paraId="66326F51" w14:textId="77777777" w:rsidR="00224569" w:rsidRPr="009327B3" w:rsidRDefault="00B659D8" w:rsidP="00224569">
            <w:pPr>
              <w:pStyle w:val="Brdtextmedindrag"/>
              <w:rPr>
                <w:i/>
                <w:iCs/>
              </w:rPr>
            </w:pPr>
            <w:r w:rsidRPr="009327B3">
              <w:rPr>
                <w:i/>
                <w:iCs/>
              </w:rPr>
              <w:t>I ett sådant fall ska det blandade finansiella moderholdingföretaget inom EES, det värdepappers</w:t>
            </w:r>
            <w:r>
              <w:rPr>
                <w:i/>
                <w:iCs/>
              </w:rPr>
              <w:softHyphen/>
            </w:r>
            <w:r w:rsidRPr="009327B3">
              <w:rPr>
                <w:i/>
                <w:iCs/>
              </w:rPr>
              <w:t>inrik</w:t>
            </w:r>
            <w:r>
              <w:rPr>
                <w:i/>
                <w:iCs/>
              </w:rPr>
              <w:softHyphen/>
            </w:r>
            <w:r w:rsidRPr="009327B3">
              <w:rPr>
                <w:i/>
                <w:iCs/>
              </w:rPr>
              <w:t>tade moderholdingföretaget inom EES</w:t>
            </w:r>
            <w:r>
              <w:rPr>
                <w:i/>
                <w:iCs/>
              </w:rPr>
              <w:t>,</w:t>
            </w:r>
            <w:r w:rsidRPr="009327B3">
              <w:rPr>
                <w:i/>
                <w:iCs/>
              </w:rPr>
              <w:t xml:space="preserve"> eller det värde</w:t>
            </w:r>
            <w:r>
              <w:rPr>
                <w:i/>
                <w:iCs/>
              </w:rPr>
              <w:softHyphen/>
            </w:r>
            <w:r w:rsidRPr="009327B3">
              <w:rPr>
                <w:i/>
                <w:iCs/>
              </w:rPr>
              <w:t>pappers</w:t>
            </w:r>
            <w:r w:rsidRPr="009327B3">
              <w:rPr>
                <w:i/>
                <w:iCs/>
              </w:rPr>
              <w:softHyphen/>
              <w:t>bolag eller motsvarande utländska före</w:t>
            </w:r>
            <w:r>
              <w:rPr>
                <w:i/>
                <w:iCs/>
              </w:rPr>
              <w:softHyphen/>
            </w:r>
            <w:r w:rsidRPr="009327B3">
              <w:rPr>
                <w:i/>
                <w:iCs/>
              </w:rPr>
              <w:t>tag som har den största balans</w:t>
            </w:r>
            <w:r>
              <w:rPr>
                <w:i/>
                <w:iCs/>
              </w:rPr>
              <w:softHyphen/>
            </w:r>
            <w:r w:rsidRPr="009327B3">
              <w:rPr>
                <w:i/>
                <w:iCs/>
              </w:rPr>
              <w:t>omslutningen, be</w:t>
            </w:r>
            <w:r>
              <w:rPr>
                <w:i/>
                <w:iCs/>
              </w:rPr>
              <w:softHyphen/>
            </w:r>
            <w:r w:rsidRPr="009327B3">
              <w:rPr>
                <w:i/>
                <w:iCs/>
              </w:rPr>
              <w:t>roende på vad som är tillämpligt, ges tillfälle att yttra sig innan Finansinspek</w:t>
            </w:r>
            <w:r>
              <w:rPr>
                <w:i/>
                <w:iCs/>
              </w:rPr>
              <w:softHyphen/>
            </w:r>
            <w:r w:rsidRPr="009327B3">
              <w:rPr>
                <w:i/>
                <w:iCs/>
              </w:rPr>
              <w:t>tionen och de övriga berörda behöriga myndigheterna ingår överens</w:t>
            </w:r>
            <w:r>
              <w:rPr>
                <w:i/>
                <w:iCs/>
              </w:rPr>
              <w:softHyphen/>
            </w:r>
            <w:r w:rsidRPr="009327B3">
              <w:rPr>
                <w:i/>
                <w:iCs/>
              </w:rPr>
              <w:t>kommelsen. Euro</w:t>
            </w:r>
            <w:r>
              <w:rPr>
                <w:i/>
                <w:iCs/>
              </w:rPr>
              <w:softHyphen/>
            </w:r>
            <w:r w:rsidRPr="009327B3">
              <w:rPr>
                <w:i/>
                <w:iCs/>
              </w:rPr>
              <w:t>peiska kommissionen och Euro</w:t>
            </w:r>
            <w:r>
              <w:rPr>
                <w:i/>
                <w:iCs/>
              </w:rPr>
              <w:softHyphen/>
            </w:r>
            <w:r w:rsidRPr="009327B3">
              <w:rPr>
                <w:i/>
                <w:iCs/>
              </w:rPr>
              <w:t>peiska bankmyndigheten ska under</w:t>
            </w:r>
            <w:r>
              <w:rPr>
                <w:i/>
                <w:iCs/>
              </w:rPr>
              <w:softHyphen/>
            </w:r>
            <w:r w:rsidRPr="009327B3">
              <w:rPr>
                <w:i/>
                <w:iCs/>
              </w:rPr>
              <w:t>rättas om en sådan överens</w:t>
            </w:r>
            <w:r>
              <w:rPr>
                <w:i/>
                <w:iCs/>
              </w:rPr>
              <w:softHyphen/>
            </w:r>
            <w:r w:rsidRPr="009327B3">
              <w:rPr>
                <w:i/>
                <w:iCs/>
              </w:rPr>
              <w:t>kommelse.</w:t>
            </w:r>
          </w:p>
        </w:tc>
      </w:tr>
    </w:tbl>
    <w:p w14:paraId="7904D028" w14:textId="77777777" w:rsidR="00224569" w:rsidRPr="00C57856" w:rsidRDefault="00224569" w:rsidP="00224569">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224569" w14:paraId="109D6DF3" w14:textId="77777777" w:rsidTr="00224569">
        <w:tc>
          <w:tcPr>
            <w:tcW w:w="2500" w:type="pct"/>
            <w:shd w:val="clear" w:color="auto" w:fill="auto"/>
            <w:tcMar>
              <w:left w:w="0" w:type="dxa"/>
            </w:tcMar>
          </w:tcPr>
          <w:p w14:paraId="48B28E49" w14:textId="77777777" w:rsidR="00224569" w:rsidRDefault="00224569" w:rsidP="00224569">
            <w:pPr>
              <w:pStyle w:val="Brdtextmedindrag"/>
            </w:pPr>
          </w:p>
        </w:tc>
        <w:tc>
          <w:tcPr>
            <w:tcW w:w="2500" w:type="pct"/>
            <w:shd w:val="clear" w:color="auto" w:fill="auto"/>
            <w:tcMar>
              <w:right w:w="0" w:type="dxa"/>
            </w:tcMar>
          </w:tcPr>
          <w:p w14:paraId="050954D3" w14:textId="77777777" w:rsidR="00224569" w:rsidRDefault="00B659D8" w:rsidP="00224569">
            <w:pPr>
              <w:pStyle w:val="Brdtextmedindrag"/>
              <w:ind w:firstLine="0"/>
              <w:rPr>
                <w:i/>
              </w:rPr>
            </w:pPr>
            <w:r>
              <w:rPr>
                <w:i/>
              </w:rPr>
              <w:t>3 §</w:t>
            </w:r>
          </w:p>
          <w:p w14:paraId="5207CF02" w14:textId="77777777" w:rsidR="00224569" w:rsidRDefault="00B659D8" w:rsidP="00224569">
            <w:pPr>
              <w:pStyle w:val="Brdtextmedindrag"/>
            </w:pPr>
            <w:r w:rsidRPr="00B857DF">
              <w:rPr>
                <w:i/>
              </w:rPr>
              <w:t>Om det skulle vara olämpligt med hänsyn till de värdepappersbolag eller motsvarande utländska före</w:t>
            </w:r>
            <w:r>
              <w:rPr>
                <w:i/>
              </w:rPr>
              <w:softHyphen/>
            </w:r>
            <w:r w:rsidRPr="00B857DF">
              <w:rPr>
                <w:i/>
              </w:rPr>
              <w:t>tag i en värdepappers</w:t>
            </w:r>
            <w:r>
              <w:rPr>
                <w:i/>
              </w:rPr>
              <w:t>företags</w:t>
            </w:r>
            <w:r>
              <w:rPr>
                <w:i/>
              </w:rPr>
              <w:softHyphen/>
            </w:r>
            <w:r w:rsidRPr="00B857DF">
              <w:rPr>
                <w:i/>
              </w:rPr>
              <w:t>koncern det gäller</w:t>
            </w:r>
            <w:r>
              <w:rPr>
                <w:i/>
              </w:rPr>
              <w:t xml:space="preserve"> och</w:t>
            </w:r>
            <w:r>
              <w:t xml:space="preserve"> </w:t>
            </w:r>
            <w:r w:rsidRPr="00B857DF">
              <w:rPr>
                <w:i/>
              </w:rPr>
              <w:t>betydelsen av deras verksamhet i de</w:t>
            </w:r>
            <w:r>
              <w:rPr>
                <w:i/>
              </w:rPr>
              <w:t xml:space="preserve"> olika länderna inom EES </w:t>
            </w:r>
            <w:r w:rsidRPr="00B857DF">
              <w:rPr>
                <w:i/>
              </w:rPr>
              <w:t xml:space="preserve">att tillsynen </w:t>
            </w:r>
            <w:r w:rsidRPr="009327B3">
              <w:rPr>
                <w:i/>
              </w:rPr>
              <w:t>utövas av den myndighet som enligt artikel 46.3–46.5 i värdepappers</w:t>
            </w:r>
            <w:r w:rsidRPr="009327B3">
              <w:rPr>
                <w:i/>
              </w:rPr>
              <w:softHyphen/>
              <w:t xml:space="preserve">bolagsdirektivet ska utöva </w:t>
            </w:r>
            <w:r>
              <w:rPr>
                <w:i/>
              </w:rPr>
              <w:t xml:space="preserve">sådan </w:t>
            </w:r>
            <w:r>
              <w:rPr>
                <w:i/>
                <w:iCs/>
              </w:rPr>
              <w:t>tillsyn</w:t>
            </w:r>
            <w:r w:rsidRPr="009327B3">
              <w:rPr>
                <w:i/>
                <w:iCs/>
              </w:rPr>
              <w:t xml:space="preserve"> </w:t>
            </w:r>
            <w:r>
              <w:rPr>
                <w:i/>
                <w:iCs/>
              </w:rPr>
              <w:t>som avses</w:t>
            </w:r>
            <w:r>
              <w:rPr>
                <w:i/>
              </w:rPr>
              <w:t xml:space="preserve"> i </w:t>
            </w:r>
            <w:r w:rsidRPr="009327B3">
              <w:rPr>
                <w:i/>
                <w:iCs/>
              </w:rPr>
              <w:t>1 §</w:t>
            </w:r>
            <w:r>
              <w:rPr>
                <w:i/>
                <w:iCs/>
              </w:rPr>
              <w:t>,</w:t>
            </w:r>
            <w:r w:rsidRPr="009327B3">
              <w:rPr>
                <w:i/>
              </w:rPr>
              <w:t xml:space="preserve"> får Finans</w:t>
            </w:r>
            <w:r>
              <w:rPr>
                <w:i/>
              </w:rPr>
              <w:softHyphen/>
            </w:r>
            <w:r w:rsidRPr="009327B3">
              <w:rPr>
                <w:i/>
              </w:rPr>
              <w:t>inspektionen komma överens med</w:t>
            </w:r>
            <w:r w:rsidRPr="00B857DF">
              <w:rPr>
                <w:i/>
              </w:rPr>
              <w:t xml:space="preserve"> de övriga berörda behöriga myn</w:t>
            </w:r>
            <w:r>
              <w:rPr>
                <w:i/>
              </w:rPr>
              <w:softHyphen/>
            </w:r>
            <w:r w:rsidRPr="00B857DF">
              <w:rPr>
                <w:i/>
              </w:rPr>
              <w:t>digheterna om att inspektionen eller någon annan behörig myndig</w:t>
            </w:r>
            <w:r>
              <w:rPr>
                <w:i/>
              </w:rPr>
              <w:softHyphen/>
            </w:r>
            <w:r w:rsidRPr="00B857DF">
              <w:rPr>
                <w:i/>
              </w:rPr>
              <w:t>het ska ansvara för tillsynen</w:t>
            </w:r>
            <w:r>
              <w:rPr>
                <w:i/>
              </w:rPr>
              <w:t>.</w:t>
            </w:r>
          </w:p>
        </w:tc>
      </w:tr>
      <w:tr w:rsidR="00224569" w14:paraId="36D17A96" w14:textId="77777777" w:rsidTr="00224569">
        <w:tc>
          <w:tcPr>
            <w:tcW w:w="2500" w:type="pct"/>
            <w:shd w:val="clear" w:color="auto" w:fill="auto"/>
            <w:tcMar>
              <w:left w:w="0" w:type="dxa"/>
            </w:tcMar>
          </w:tcPr>
          <w:p w14:paraId="028FBE2D" w14:textId="77777777" w:rsidR="00224569" w:rsidRDefault="00224569" w:rsidP="00224569">
            <w:pPr>
              <w:pStyle w:val="Brdtextmedindrag"/>
            </w:pPr>
          </w:p>
        </w:tc>
        <w:tc>
          <w:tcPr>
            <w:tcW w:w="2500" w:type="pct"/>
            <w:shd w:val="clear" w:color="auto" w:fill="auto"/>
            <w:tcMar>
              <w:right w:w="0" w:type="dxa"/>
            </w:tcMar>
          </w:tcPr>
          <w:p w14:paraId="5F7F6EFB" w14:textId="77777777" w:rsidR="00224569" w:rsidRPr="009327B3" w:rsidRDefault="00B659D8" w:rsidP="00224569">
            <w:pPr>
              <w:pStyle w:val="Brdtextmedindrag"/>
              <w:rPr>
                <w:i/>
                <w:iCs/>
              </w:rPr>
            </w:pPr>
            <w:r w:rsidRPr="009327B3">
              <w:rPr>
                <w:i/>
                <w:iCs/>
              </w:rPr>
              <w:t>I ett sådant fall ska det blandade finansiella moderholdingföretaget inom EES, det värdepappers</w:t>
            </w:r>
            <w:r>
              <w:rPr>
                <w:i/>
                <w:iCs/>
              </w:rPr>
              <w:softHyphen/>
            </w:r>
            <w:r w:rsidRPr="009327B3">
              <w:rPr>
                <w:i/>
                <w:iCs/>
              </w:rPr>
              <w:t>inrik</w:t>
            </w:r>
            <w:r>
              <w:rPr>
                <w:i/>
                <w:iCs/>
              </w:rPr>
              <w:softHyphen/>
            </w:r>
            <w:r w:rsidRPr="009327B3">
              <w:rPr>
                <w:i/>
                <w:iCs/>
              </w:rPr>
              <w:t>tade moderholdingföretaget inom EES, eller det värde</w:t>
            </w:r>
            <w:r w:rsidRPr="009327B3">
              <w:rPr>
                <w:i/>
                <w:iCs/>
              </w:rPr>
              <w:softHyphen/>
              <w:t>pappers</w:t>
            </w:r>
            <w:r w:rsidRPr="009327B3">
              <w:rPr>
                <w:i/>
                <w:iCs/>
              </w:rPr>
              <w:softHyphen/>
              <w:t>bolag eller motsvarande utländska före</w:t>
            </w:r>
            <w:r>
              <w:rPr>
                <w:i/>
                <w:iCs/>
              </w:rPr>
              <w:softHyphen/>
            </w:r>
            <w:r w:rsidRPr="009327B3">
              <w:rPr>
                <w:i/>
                <w:iCs/>
              </w:rPr>
              <w:t>tag som har den största balans</w:t>
            </w:r>
            <w:r>
              <w:rPr>
                <w:i/>
                <w:iCs/>
              </w:rPr>
              <w:softHyphen/>
            </w:r>
            <w:r w:rsidRPr="009327B3">
              <w:rPr>
                <w:i/>
                <w:iCs/>
              </w:rPr>
              <w:t>omslutningen, bero</w:t>
            </w:r>
            <w:r w:rsidRPr="009327B3">
              <w:rPr>
                <w:i/>
                <w:iCs/>
              </w:rPr>
              <w:softHyphen/>
              <w:t>ende på vad som är tillämpligt, ges tillfälle att yttra sig innan Finansinspek</w:t>
            </w:r>
            <w:r w:rsidRPr="009327B3">
              <w:rPr>
                <w:i/>
                <w:iCs/>
              </w:rPr>
              <w:softHyphen/>
              <w:t>tionen och de övriga berörda behö</w:t>
            </w:r>
            <w:r w:rsidRPr="009327B3">
              <w:rPr>
                <w:i/>
                <w:iCs/>
              </w:rPr>
              <w:softHyphen/>
              <w:t>riga myndigheterna ingår överens</w:t>
            </w:r>
            <w:r w:rsidRPr="009327B3">
              <w:rPr>
                <w:i/>
                <w:iCs/>
              </w:rPr>
              <w:softHyphen/>
            </w:r>
            <w:r w:rsidRPr="009327B3">
              <w:rPr>
                <w:i/>
                <w:iCs/>
              </w:rPr>
              <w:lastRenderedPageBreak/>
              <w:t>kommelsen. Europe</w:t>
            </w:r>
            <w:r w:rsidRPr="009327B3">
              <w:rPr>
                <w:i/>
                <w:iCs/>
              </w:rPr>
              <w:softHyphen/>
              <w:t>iska kommis</w:t>
            </w:r>
            <w:r w:rsidRPr="009327B3">
              <w:rPr>
                <w:i/>
                <w:iCs/>
              </w:rPr>
              <w:softHyphen/>
              <w:t>sionen och Europeiska bankmyn</w:t>
            </w:r>
            <w:r w:rsidRPr="009327B3">
              <w:rPr>
                <w:i/>
                <w:iCs/>
              </w:rPr>
              <w:softHyphen/>
              <w:t>digheten ska underrättas om en sådan överenskommelse.</w:t>
            </w:r>
          </w:p>
        </w:tc>
      </w:tr>
    </w:tbl>
    <w:p w14:paraId="1D58B073" w14:textId="77777777" w:rsidR="00224569" w:rsidRDefault="00224569" w:rsidP="00224569">
      <w:pPr>
        <w:pStyle w:val="Brdtext"/>
        <w:tabs>
          <w:tab w:val="center" w:pos="2948"/>
        </w:tabs>
        <w:spacing w:before="270"/>
        <w:jc w:val="center"/>
        <w:rPr>
          <w:b/>
        </w:rPr>
      </w:pPr>
    </w:p>
    <w:tbl>
      <w:tblPr>
        <w:tblW w:w="5000" w:type="pct"/>
        <w:tblLook w:val="0000" w:firstRow="0" w:lastRow="0" w:firstColumn="0" w:lastColumn="0" w:noHBand="0" w:noVBand="0"/>
      </w:tblPr>
      <w:tblGrid>
        <w:gridCol w:w="2948"/>
        <w:gridCol w:w="2949"/>
      </w:tblGrid>
      <w:tr w:rsidR="00224569" w14:paraId="7C282EA1" w14:textId="77777777" w:rsidTr="00224569">
        <w:tc>
          <w:tcPr>
            <w:tcW w:w="2500" w:type="pct"/>
            <w:shd w:val="clear" w:color="auto" w:fill="auto"/>
            <w:tcMar>
              <w:left w:w="0" w:type="dxa"/>
            </w:tcMar>
          </w:tcPr>
          <w:p w14:paraId="6E75EB17" w14:textId="77777777" w:rsidR="00224569" w:rsidRPr="00115C5D" w:rsidRDefault="00B659D8" w:rsidP="00224569">
            <w:pPr>
              <w:pStyle w:val="Rubrik4utannumrering"/>
              <w:spacing w:before="0" w:after="0"/>
            </w:pPr>
            <w:r>
              <w:t>5 kap. Tillsyn över interna metoder</w:t>
            </w:r>
          </w:p>
        </w:tc>
        <w:tc>
          <w:tcPr>
            <w:tcW w:w="2500" w:type="pct"/>
            <w:shd w:val="clear" w:color="auto" w:fill="auto"/>
            <w:tcMar>
              <w:right w:w="0" w:type="dxa"/>
            </w:tcMar>
          </w:tcPr>
          <w:p w14:paraId="3CC8BDDA" w14:textId="77777777" w:rsidR="00224569" w:rsidRPr="00115C5D" w:rsidRDefault="00B659D8" w:rsidP="00224569">
            <w:pPr>
              <w:pStyle w:val="Rubrik4utannumrering"/>
              <w:spacing w:before="0" w:after="0"/>
            </w:pPr>
            <w:r>
              <w:t xml:space="preserve">5 kap. </w:t>
            </w:r>
            <w:r w:rsidRPr="00115C5D">
              <w:t xml:space="preserve">Tillsyn över interna metoder </w:t>
            </w:r>
            <w:r w:rsidRPr="00115C5D">
              <w:rPr>
                <w:i/>
                <w:iCs/>
              </w:rPr>
              <w:t>för kreditinstitut</w:t>
            </w:r>
          </w:p>
        </w:tc>
      </w:tr>
    </w:tbl>
    <w:p w14:paraId="2C91DFE9" w14:textId="77777777" w:rsidR="00224569" w:rsidRDefault="00B659D8" w:rsidP="00224569">
      <w:pPr>
        <w:pStyle w:val="Brdtext"/>
        <w:spacing w:before="270"/>
        <w:jc w:val="center"/>
      </w:pPr>
      <w:r>
        <w:t>1 §</w:t>
      </w:r>
    </w:p>
    <w:tbl>
      <w:tblPr>
        <w:tblW w:w="5087" w:type="pct"/>
        <w:tblLook w:val="0000" w:firstRow="0" w:lastRow="0" w:firstColumn="0" w:lastColumn="0" w:noHBand="0" w:noVBand="0"/>
      </w:tblPr>
      <w:tblGrid>
        <w:gridCol w:w="3000"/>
        <w:gridCol w:w="3000"/>
      </w:tblGrid>
      <w:tr w:rsidR="00224569" w14:paraId="56DB11ED" w14:textId="77777777" w:rsidTr="00224569">
        <w:tc>
          <w:tcPr>
            <w:tcW w:w="2500" w:type="pct"/>
            <w:shd w:val="clear" w:color="auto" w:fill="auto"/>
            <w:tcMar>
              <w:left w:w="0" w:type="dxa"/>
            </w:tcMar>
          </w:tcPr>
          <w:p w14:paraId="7347A636" w14:textId="77777777" w:rsidR="00224569" w:rsidRDefault="00B659D8" w:rsidP="00224569">
            <w:pPr>
              <w:pStyle w:val="Brdtextmedindrag"/>
            </w:pPr>
            <w:r w:rsidRPr="00825F14">
              <w:t>Finansinspektionen ska löp</w:t>
            </w:r>
            <w:r w:rsidRPr="00825F14">
              <w:softHyphen/>
              <w:t>ande, åtminstone vart tredje år,</w:t>
            </w:r>
            <w:r>
              <w:t xml:space="preserve"> granska hur ett </w:t>
            </w:r>
            <w:r w:rsidRPr="00CB1D50">
              <w:rPr>
                <w:i/>
              </w:rPr>
              <w:t>institut</w:t>
            </w:r>
            <w:r>
              <w:t xml:space="preserve"> uppfyller </w:t>
            </w:r>
            <w:r w:rsidRPr="006908A0">
              <w:rPr>
                <w:i/>
                <w:iCs/>
              </w:rPr>
              <w:t>ställda krav</w:t>
            </w:r>
            <w:r>
              <w:t xml:space="preserve"> på sådana metoder som kräver till</w:t>
            </w:r>
            <w:r>
              <w:softHyphen/>
              <w:t>stånd från de behöriga myndig</w:t>
            </w:r>
            <w:r>
              <w:softHyphen/>
              <w:t>heterna innan de får användas för att be</w:t>
            </w:r>
            <w:r>
              <w:softHyphen/>
              <w:t>räkna kapitalbaskraven i enlig</w:t>
            </w:r>
            <w:r>
              <w:softHyphen/>
              <w:t xml:space="preserve">het med artiklarna 92–386 i </w:t>
            </w:r>
            <w:r w:rsidRPr="00B0127B">
              <w:rPr>
                <w:spacing w:val="-4"/>
              </w:rPr>
              <w:t>till</w:t>
            </w:r>
            <w:r>
              <w:rPr>
                <w:spacing w:val="-4"/>
              </w:rPr>
              <w:softHyphen/>
            </w:r>
            <w:r w:rsidRPr="00B0127B">
              <w:rPr>
                <w:spacing w:val="-4"/>
              </w:rPr>
              <w:t>syns</w:t>
            </w:r>
            <w:r>
              <w:rPr>
                <w:spacing w:val="-4"/>
              </w:rPr>
              <w:softHyphen/>
            </w:r>
            <w:r w:rsidRPr="00B0127B">
              <w:rPr>
                <w:spacing w:val="-4"/>
              </w:rPr>
              <w:t>för</w:t>
            </w:r>
            <w:r>
              <w:rPr>
                <w:spacing w:val="-4"/>
              </w:rPr>
              <w:softHyphen/>
            </w:r>
            <w:r w:rsidRPr="00B0127B">
              <w:rPr>
                <w:spacing w:val="-4"/>
              </w:rPr>
              <w:t>ord</w:t>
            </w:r>
            <w:r>
              <w:rPr>
                <w:spacing w:val="-4"/>
              </w:rPr>
              <w:softHyphen/>
            </w:r>
            <w:r w:rsidRPr="00B0127B">
              <w:rPr>
                <w:spacing w:val="-4"/>
              </w:rPr>
              <w:t>ningen. Vid bedöm</w:t>
            </w:r>
            <w:r w:rsidRPr="00B0127B">
              <w:rPr>
                <w:spacing w:val="-4"/>
              </w:rPr>
              <w:softHyphen/>
              <w:t>ningen</w:t>
            </w:r>
            <w:r>
              <w:t xml:space="preserve"> ska </w:t>
            </w:r>
            <w:r w:rsidRPr="006908A0">
              <w:rPr>
                <w:i/>
                <w:iCs/>
                <w:spacing w:val="-5"/>
              </w:rPr>
              <w:t>sär</w:t>
            </w:r>
            <w:r w:rsidRPr="006908A0">
              <w:rPr>
                <w:i/>
                <w:iCs/>
                <w:spacing w:val="-5"/>
              </w:rPr>
              <w:softHyphen/>
              <w:t>skilt upp</w:t>
            </w:r>
            <w:r w:rsidRPr="006908A0">
              <w:rPr>
                <w:i/>
                <w:iCs/>
                <w:spacing w:val="-5"/>
              </w:rPr>
              <w:softHyphen/>
              <w:t>märk</w:t>
            </w:r>
            <w:r w:rsidRPr="006908A0">
              <w:rPr>
                <w:i/>
                <w:iCs/>
                <w:spacing w:val="-5"/>
              </w:rPr>
              <w:softHyphen/>
              <w:t xml:space="preserve">sammas </w:t>
            </w:r>
            <w:r w:rsidRPr="00FD539B">
              <w:rPr>
                <w:spacing w:val="-5"/>
              </w:rPr>
              <w:t>för</w:t>
            </w:r>
            <w:r w:rsidRPr="00FD539B">
              <w:rPr>
                <w:spacing w:val="-5"/>
              </w:rPr>
              <w:softHyphen/>
              <w:t>änd</w:t>
            </w:r>
            <w:r w:rsidRPr="00FD539B">
              <w:rPr>
                <w:spacing w:val="-5"/>
              </w:rPr>
              <w:softHyphen/>
              <w:t>ringar</w:t>
            </w:r>
            <w:r>
              <w:t xml:space="preserve"> i </w:t>
            </w:r>
            <w:r w:rsidRPr="001F772B">
              <w:t>institutets</w:t>
            </w:r>
            <w:r w:rsidRPr="00B820DE">
              <w:rPr>
                <w:iCs/>
              </w:rPr>
              <w:t xml:space="preserve"> </w:t>
            </w:r>
            <w:r>
              <w:t>affärs</w:t>
            </w:r>
            <w:r>
              <w:softHyphen/>
              <w:t>verk</w:t>
            </w:r>
            <w:r>
              <w:softHyphen/>
              <w:t>sam</w:t>
            </w:r>
            <w:r>
              <w:softHyphen/>
              <w:t>het och hur interna metoder tillämpas på nya pro</w:t>
            </w:r>
            <w:r>
              <w:softHyphen/>
              <w:t>dukter.</w:t>
            </w:r>
          </w:p>
        </w:tc>
        <w:tc>
          <w:tcPr>
            <w:tcW w:w="2500" w:type="pct"/>
            <w:shd w:val="clear" w:color="auto" w:fill="auto"/>
            <w:tcMar>
              <w:right w:w="0" w:type="dxa"/>
            </w:tcMar>
          </w:tcPr>
          <w:p w14:paraId="1EC06B24" w14:textId="77777777" w:rsidR="00224569" w:rsidRDefault="00B659D8" w:rsidP="00224569">
            <w:pPr>
              <w:pStyle w:val="Brdtextmedindrag"/>
            </w:pPr>
            <w:bookmarkStart w:id="591" w:name="_Hlk27564249"/>
            <w:r w:rsidRPr="00B0127B">
              <w:t>Finansinspektionen ska löp</w:t>
            </w:r>
            <w:r>
              <w:softHyphen/>
            </w:r>
            <w:r w:rsidRPr="00B0127B">
              <w:t>ande</w:t>
            </w:r>
            <w:r w:rsidRPr="00667EF3">
              <w:t xml:space="preserve">, åtminstone vart tredje år, granska hur ett </w:t>
            </w:r>
            <w:r>
              <w:rPr>
                <w:i/>
              </w:rPr>
              <w:t>kreditinstitut</w:t>
            </w:r>
            <w:r w:rsidRPr="00667EF3">
              <w:t xml:space="preserve"> uppfyller </w:t>
            </w:r>
            <w:r w:rsidRPr="006908A0">
              <w:rPr>
                <w:i/>
                <w:iCs/>
              </w:rPr>
              <w:t>kraven</w:t>
            </w:r>
            <w:r>
              <w:t xml:space="preserve"> </w:t>
            </w:r>
            <w:r w:rsidRPr="00667EF3">
              <w:t>på sådana metoder som kräver tillstånd från de behöriga myndig</w:t>
            </w:r>
            <w:r>
              <w:softHyphen/>
            </w:r>
            <w:r w:rsidRPr="00667EF3">
              <w:t>heterna innan de får an</w:t>
            </w:r>
            <w:r>
              <w:softHyphen/>
            </w:r>
            <w:r w:rsidRPr="00667EF3">
              <w:t xml:space="preserve">vändas för att </w:t>
            </w:r>
            <w:r w:rsidRPr="003A6052">
              <w:rPr>
                <w:spacing w:val="-5"/>
              </w:rPr>
              <w:t>be</w:t>
            </w:r>
            <w:r>
              <w:rPr>
                <w:spacing w:val="-5"/>
              </w:rPr>
              <w:softHyphen/>
            </w:r>
            <w:r w:rsidRPr="003A6052">
              <w:rPr>
                <w:spacing w:val="-5"/>
              </w:rPr>
              <w:t>räkna kapitalbas</w:t>
            </w:r>
            <w:r>
              <w:rPr>
                <w:spacing w:val="-5"/>
              </w:rPr>
              <w:softHyphen/>
            </w:r>
            <w:r w:rsidRPr="003A6052">
              <w:rPr>
                <w:spacing w:val="-5"/>
              </w:rPr>
              <w:t>kraven i enlig</w:t>
            </w:r>
            <w:r w:rsidRPr="003A6052">
              <w:rPr>
                <w:spacing w:val="-5"/>
              </w:rPr>
              <w:softHyphen/>
              <w:t>het</w:t>
            </w:r>
            <w:r w:rsidRPr="00667EF3">
              <w:t xml:space="preserve"> med artiklar</w:t>
            </w:r>
            <w:r>
              <w:t>-</w:t>
            </w:r>
            <w:r>
              <w:br/>
            </w:r>
            <w:r w:rsidRPr="00667EF3">
              <w:t>na</w:t>
            </w:r>
            <w:r>
              <w:t> </w:t>
            </w:r>
            <w:r w:rsidRPr="00667EF3">
              <w:t>92–386 i till</w:t>
            </w:r>
            <w:r>
              <w:softHyphen/>
            </w:r>
            <w:r w:rsidRPr="00667EF3">
              <w:t>sy</w:t>
            </w:r>
            <w:r w:rsidRPr="00B0127B">
              <w:rPr>
                <w:spacing w:val="-4"/>
              </w:rPr>
              <w:t>ns</w:t>
            </w:r>
            <w:r>
              <w:rPr>
                <w:spacing w:val="-4"/>
              </w:rPr>
              <w:softHyphen/>
            </w:r>
            <w:r w:rsidRPr="00B0127B">
              <w:rPr>
                <w:spacing w:val="-4"/>
              </w:rPr>
              <w:t>förord</w:t>
            </w:r>
            <w:r>
              <w:rPr>
                <w:spacing w:val="-4"/>
              </w:rPr>
              <w:softHyphen/>
            </w:r>
            <w:r w:rsidRPr="00B0127B">
              <w:rPr>
                <w:spacing w:val="-4"/>
              </w:rPr>
              <w:t>ningen. Vid be</w:t>
            </w:r>
            <w:r>
              <w:rPr>
                <w:spacing w:val="-4"/>
              </w:rPr>
              <w:softHyphen/>
            </w:r>
            <w:r w:rsidRPr="00B0127B">
              <w:rPr>
                <w:spacing w:val="-4"/>
              </w:rPr>
              <w:t>döm</w:t>
            </w:r>
            <w:r w:rsidRPr="00B0127B">
              <w:rPr>
                <w:spacing w:val="-4"/>
              </w:rPr>
              <w:softHyphen/>
              <w:t>ningen</w:t>
            </w:r>
            <w:r w:rsidRPr="00667EF3">
              <w:t xml:space="preserve"> ska </w:t>
            </w:r>
            <w:r w:rsidRPr="006908A0">
              <w:rPr>
                <w:i/>
                <w:iCs/>
              </w:rPr>
              <w:t xml:space="preserve">inspektionen särskilt beakta </w:t>
            </w:r>
            <w:r w:rsidRPr="00FD539B">
              <w:rPr>
                <w:spacing w:val="-5"/>
              </w:rPr>
              <w:t>för</w:t>
            </w:r>
            <w:r w:rsidRPr="00FD539B">
              <w:rPr>
                <w:spacing w:val="-5"/>
              </w:rPr>
              <w:softHyphen/>
              <w:t>änd</w:t>
            </w:r>
            <w:r w:rsidRPr="00FD539B">
              <w:rPr>
                <w:spacing w:val="-5"/>
              </w:rPr>
              <w:softHyphen/>
              <w:t>ringar</w:t>
            </w:r>
            <w:r w:rsidRPr="003A6052">
              <w:rPr>
                <w:spacing w:val="-4"/>
              </w:rPr>
              <w:t xml:space="preserve"> i </w:t>
            </w:r>
            <w:r w:rsidRPr="001F772B">
              <w:rPr>
                <w:iCs/>
                <w:spacing w:val="-4"/>
              </w:rPr>
              <w:t>institutet</w:t>
            </w:r>
            <w:r>
              <w:rPr>
                <w:iCs/>
                <w:spacing w:val="-4"/>
              </w:rPr>
              <w:t>s</w:t>
            </w:r>
            <w:r w:rsidRPr="003A6052">
              <w:rPr>
                <w:spacing w:val="-4"/>
              </w:rPr>
              <w:t xml:space="preserve"> affärs</w:t>
            </w:r>
            <w:r w:rsidRPr="003A6052">
              <w:rPr>
                <w:spacing w:val="-4"/>
              </w:rPr>
              <w:softHyphen/>
              <w:t>verk</w:t>
            </w:r>
            <w:r>
              <w:rPr>
                <w:spacing w:val="-4"/>
              </w:rPr>
              <w:softHyphen/>
            </w:r>
            <w:r w:rsidRPr="003A6052">
              <w:rPr>
                <w:spacing w:val="-4"/>
              </w:rPr>
              <w:t>samhet</w:t>
            </w:r>
            <w:r w:rsidRPr="00667EF3">
              <w:t xml:space="preserve"> och hur interna meto</w:t>
            </w:r>
            <w:r>
              <w:softHyphen/>
            </w:r>
            <w:r w:rsidRPr="00667EF3">
              <w:t>der tilläm</w:t>
            </w:r>
            <w:r>
              <w:softHyphen/>
            </w:r>
            <w:r w:rsidRPr="00667EF3">
              <w:t>pas på nya pro</w:t>
            </w:r>
            <w:r>
              <w:softHyphen/>
            </w:r>
            <w:r w:rsidRPr="00667EF3">
              <w:t>dukter.</w:t>
            </w:r>
            <w:bookmarkEnd w:id="591"/>
          </w:p>
        </w:tc>
      </w:tr>
    </w:tbl>
    <w:p w14:paraId="2D4BA6BD" w14:textId="77777777" w:rsidR="00224569" w:rsidRDefault="00B659D8" w:rsidP="00224569">
      <w:pPr>
        <w:pStyle w:val="Brdtext"/>
        <w:spacing w:before="270"/>
        <w:jc w:val="center"/>
      </w:pPr>
      <w:r>
        <w:t>2 §</w:t>
      </w:r>
    </w:p>
    <w:tbl>
      <w:tblPr>
        <w:tblW w:w="5000" w:type="pct"/>
        <w:tblLook w:val="0000" w:firstRow="0" w:lastRow="0" w:firstColumn="0" w:lastColumn="0" w:noHBand="0" w:noVBand="0"/>
      </w:tblPr>
      <w:tblGrid>
        <w:gridCol w:w="2948"/>
        <w:gridCol w:w="2949"/>
      </w:tblGrid>
      <w:tr w:rsidR="00224569" w14:paraId="489AAD84" w14:textId="77777777" w:rsidTr="00224569">
        <w:tc>
          <w:tcPr>
            <w:tcW w:w="2500" w:type="pct"/>
            <w:shd w:val="clear" w:color="auto" w:fill="auto"/>
            <w:tcMar>
              <w:left w:w="0" w:type="dxa"/>
            </w:tcMar>
          </w:tcPr>
          <w:p w14:paraId="4A485AE1" w14:textId="77777777" w:rsidR="00224569" w:rsidRDefault="00B659D8" w:rsidP="00224569">
            <w:pPr>
              <w:pStyle w:val="Brdtextmedindrag"/>
            </w:pPr>
            <w:r>
              <w:t xml:space="preserve">Om det framkommer att ett </w:t>
            </w:r>
            <w:r w:rsidRPr="00CB1D50">
              <w:rPr>
                <w:i/>
              </w:rPr>
              <w:t>instituts</w:t>
            </w:r>
            <w:r>
              <w:t xml:space="preserve"> interna metoder enligt 1 § innebär väsentliga brister i fråga om </w:t>
            </w:r>
            <w:r w:rsidRPr="00CB3A6B">
              <w:rPr>
                <w:i/>
                <w:iCs/>
              </w:rPr>
              <w:t>förmågan</w:t>
            </w:r>
            <w:r>
              <w:t xml:space="preserve"> att identifiera risker, ska Finansinspektionen se till att </w:t>
            </w:r>
            <w:r w:rsidRPr="00B820DE">
              <w:t>institutet</w:t>
            </w:r>
            <w:r>
              <w:t xml:space="preserve"> åtgärdar meto</w:t>
            </w:r>
            <w:r>
              <w:softHyphen/>
              <w:t>derna eller vidtar nödvändiga åt</w:t>
            </w:r>
            <w:r>
              <w:softHyphen/>
              <w:t>gärder för att minska följderna av dem.</w:t>
            </w:r>
          </w:p>
        </w:tc>
        <w:tc>
          <w:tcPr>
            <w:tcW w:w="2500" w:type="pct"/>
            <w:shd w:val="clear" w:color="auto" w:fill="auto"/>
            <w:tcMar>
              <w:right w:w="0" w:type="dxa"/>
            </w:tcMar>
          </w:tcPr>
          <w:p w14:paraId="54D348BF" w14:textId="77777777" w:rsidR="00224569" w:rsidRDefault="00B659D8" w:rsidP="00224569">
            <w:pPr>
              <w:pStyle w:val="Brdtextmedindrag"/>
            </w:pPr>
            <w:bookmarkStart w:id="592" w:name="_Hlk27564340"/>
            <w:r w:rsidRPr="006F2185">
              <w:t>Om det framkommer att ett</w:t>
            </w:r>
            <w:r>
              <w:t xml:space="preserve"> </w:t>
            </w:r>
            <w:r>
              <w:rPr>
                <w:i/>
              </w:rPr>
              <w:t xml:space="preserve">kreditinstituts </w:t>
            </w:r>
            <w:r w:rsidRPr="006F2185">
              <w:t>interna metoder enligt 1</w:t>
            </w:r>
            <w:r>
              <w:t> §</w:t>
            </w:r>
            <w:r w:rsidRPr="006F2185">
              <w:t xml:space="preserve"> innebär väsentliga brister i fråga om att identifiera risker, ska Finans</w:t>
            </w:r>
            <w:r>
              <w:softHyphen/>
            </w:r>
            <w:r w:rsidRPr="006F2185">
              <w:t xml:space="preserve">inspektionen se till att </w:t>
            </w:r>
            <w:r>
              <w:rPr>
                <w:iCs/>
              </w:rPr>
              <w:t>i</w:t>
            </w:r>
            <w:r w:rsidRPr="00B820DE">
              <w:rPr>
                <w:iCs/>
              </w:rPr>
              <w:t>nstitutet</w:t>
            </w:r>
            <w:r w:rsidRPr="006F2185">
              <w:t xml:space="preserve"> åtgärdar metoderna eller vidtar nödvändiga åtgärder för att minska följderna av dem.</w:t>
            </w:r>
            <w:bookmarkEnd w:id="592"/>
          </w:p>
        </w:tc>
      </w:tr>
    </w:tbl>
    <w:p w14:paraId="70FF6A88" w14:textId="77777777" w:rsidR="00224569" w:rsidRDefault="00B659D8" w:rsidP="00224569">
      <w:pPr>
        <w:pStyle w:val="Brdtext"/>
        <w:spacing w:before="270"/>
        <w:jc w:val="center"/>
      </w:pPr>
      <w:r>
        <w:t>3 §</w:t>
      </w:r>
    </w:p>
    <w:tbl>
      <w:tblPr>
        <w:tblW w:w="5000" w:type="pct"/>
        <w:tblLayout w:type="fixed"/>
        <w:tblLook w:val="0000" w:firstRow="0" w:lastRow="0" w:firstColumn="0" w:lastColumn="0" w:noHBand="0" w:noVBand="0"/>
      </w:tblPr>
      <w:tblGrid>
        <w:gridCol w:w="2948"/>
        <w:gridCol w:w="2949"/>
      </w:tblGrid>
      <w:tr w:rsidR="00224569" w14:paraId="10BD1D70" w14:textId="77777777" w:rsidTr="00224569">
        <w:tc>
          <w:tcPr>
            <w:tcW w:w="2500" w:type="pct"/>
            <w:shd w:val="clear" w:color="auto" w:fill="auto"/>
            <w:tcMar>
              <w:left w:w="0" w:type="dxa"/>
            </w:tcMar>
          </w:tcPr>
          <w:p w14:paraId="11A6CB7C" w14:textId="77777777" w:rsidR="00224569" w:rsidRDefault="00B659D8" w:rsidP="00224569">
            <w:pPr>
              <w:pStyle w:val="Brdtextmedindrag"/>
            </w:pPr>
            <w:r>
              <w:t xml:space="preserve">Om ett </w:t>
            </w:r>
            <w:r w:rsidRPr="00CB1D50">
              <w:rPr>
                <w:i/>
              </w:rPr>
              <w:t>institut</w:t>
            </w:r>
            <w:r>
              <w:t xml:space="preserve"> som beviljats tillstånd att använda sig av en metod </w:t>
            </w:r>
            <w:r w:rsidRPr="00BE3B83">
              <w:t>som avses</w:t>
            </w:r>
            <w:r>
              <w:t xml:space="preserve"> i 1 § inte längre uppfyller kraven för användning av metoden, ska Finans</w:t>
            </w:r>
            <w:r>
              <w:softHyphen/>
              <w:t>inspek</w:t>
            </w:r>
            <w:r>
              <w:softHyphen/>
              <w:t xml:space="preserve">tionen kräva att </w:t>
            </w:r>
            <w:r w:rsidRPr="00023AEF">
              <w:rPr>
                <w:iCs/>
              </w:rPr>
              <w:t>institutet</w:t>
            </w:r>
          </w:p>
        </w:tc>
        <w:tc>
          <w:tcPr>
            <w:tcW w:w="2500" w:type="pct"/>
            <w:shd w:val="clear" w:color="auto" w:fill="auto"/>
            <w:tcMar>
              <w:right w:w="0" w:type="dxa"/>
            </w:tcMar>
          </w:tcPr>
          <w:p w14:paraId="46D91310" w14:textId="77777777" w:rsidR="00224569" w:rsidRPr="00F668C0" w:rsidRDefault="00B659D8" w:rsidP="00224569">
            <w:pPr>
              <w:pStyle w:val="Brdtextmedindrag"/>
            </w:pPr>
            <w:bookmarkStart w:id="593" w:name="_Hlk27564394"/>
            <w:r w:rsidRPr="00F668C0">
              <w:t xml:space="preserve">Om ett </w:t>
            </w:r>
            <w:r w:rsidRPr="00F668C0">
              <w:rPr>
                <w:i/>
              </w:rPr>
              <w:t>kreditinstitut</w:t>
            </w:r>
            <w:r w:rsidRPr="00F668C0">
              <w:t xml:space="preserve"> som be</w:t>
            </w:r>
            <w:r w:rsidRPr="00F668C0">
              <w:softHyphen/>
              <w:t xml:space="preserve">viljats tillstånd att använda sig av en metod </w:t>
            </w:r>
            <w:r w:rsidRPr="00BE3B83">
              <w:t>som avses i</w:t>
            </w:r>
            <w:r w:rsidRPr="00F668C0">
              <w:t xml:space="preserve"> 1 § inte läng</w:t>
            </w:r>
            <w:r w:rsidRPr="00F668C0">
              <w:rPr>
                <w:spacing w:val="-4"/>
              </w:rPr>
              <w:t>re up</w:t>
            </w:r>
            <w:r w:rsidRPr="006B15F5">
              <w:rPr>
                <w:spacing w:val="-4"/>
              </w:rPr>
              <w:t>pfyller kraven för an</w:t>
            </w:r>
            <w:r w:rsidRPr="006B15F5">
              <w:rPr>
                <w:spacing w:val="-4"/>
              </w:rPr>
              <w:softHyphen/>
              <w:t>vändning av</w:t>
            </w:r>
            <w:r w:rsidRPr="006B15F5">
              <w:t xml:space="preserve"> metoden, ska </w:t>
            </w:r>
            <w:r w:rsidRPr="006B15F5">
              <w:rPr>
                <w:spacing w:val="-5"/>
              </w:rPr>
              <w:t>Finans</w:t>
            </w:r>
            <w:r w:rsidRPr="006B15F5">
              <w:rPr>
                <w:spacing w:val="-5"/>
              </w:rPr>
              <w:softHyphen/>
              <w:t xml:space="preserve">inspektionen kräva att </w:t>
            </w:r>
            <w:r w:rsidRPr="006B15F5">
              <w:rPr>
                <w:iCs/>
                <w:spacing w:val="-5"/>
              </w:rPr>
              <w:t>institutet</w:t>
            </w:r>
            <w:bookmarkEnd w:id="593"/>
          </w:p>
        </w:tc>
      </w:tr>
    </w:tbl>
    <w:p w14:paraId="421F163F" w14:textId="77777777" w:rsidR="00224569" w:rsidRPr="00FB1BB6" w:rsidRDefault="00B659D8" w:rsidP="00224569">
      <w:pPr>
        <w:pStyle w:val="Brdtextmedindrag"/>
        <w:rPr>
          <w:spacing w:val="-2"/>
        </w:rPr>
      </w:pPr>
      <w:bookmarkStart w:id="594" w:name="_Hlk27564417"/>
      <w:r w:rsidRPr="00FB1BB6">
        <w:rPr>
          <w:spacing w:val="-2"/>
        </w:rPr>
        <w:t>1. visar att följderna av att kraven inte uppfylls är oväsentliga, eller</w:t>
      </w:r>
    </w:p>
    <w:p w14:paraId="3DA55072" w14:textId="77777777" w:rsidR="00224569" w:rsidRDefault="00B659D8" w:rsidP="00224569">
      <w:pPr>
        <w:pStyle w:val="Brdtextmedindrag"/>
      </w:pPr>
      <w:r>
        <w:t>2. presenterar en åtgärdsplan för att i god tid åter uppfylla kraven och ange en tid inom vilken planen ska genomföras.</w:t>
      </w:r>
    </w:p>
    <w:bookmarkEnd w:id="594"/>
    <w:p w14:paraId="0A0BEBED" w14:textId="77777777" w:rsidR="00224569" w:rsidRDefault="00B659D8" w:rsidP="00224569">
      <w:pPr>
        <w:pStyle w:val="Brdtext"/>
        <w:spacing w:before="270"/>
        <w:jc w:val="center"/>
      </w:pPr>
      <w:r>
        <w:t>4 §</w:t>
      </w:r>
    </w:p>
    <w:tbl>
      <w:tblPr>
        <w:tblW w:w="5000" w:type="pct"/>
        <w:tblLayout w:type="fixed"/>
        <w:tblLook w:val="0000" w:firstRow="0" w:lastRow="0" w:firstColumn="0" w:lastColumn="0" w:noHBand="0" w:noVBand="0"/>
      </w:tblPr>
      <w:tblGrid>
        <w:gridCol w:w="2948"/>
        <w:gridCol w:w="2949"/>
      </w:tblGrid>
      <w:tr w:rsidR="00224569" w14:paraId="037E2B8F" w14:textId="77777777" w:rsidTr="00224569">
        <w:tc>
          <w:tcPr>
            <w:tcW w:w="2500" w:type="pct"/>
            <w:shd w:val="clear" w:color="auto" w:fill="auto"/>
            <w:tcMar>
              <w:left w:w="0" w:type="dxa"/>
            </w:tcMar>
          </w:tcPr>
          <w:p w14:paraId="066693A8" w14:textId="77777777" w:rsidR="00224569" w:rsidRDefault="00B659D8" w:rsidP="00224569">
            <w:pPr>
              <w:pStyle w:val="Brdtextmedindrag"/>
            </w:pPr>
            <w:r>
              <w:t>Om det bedöms osannolikt att den åtgärdsplan som presen</w:t>
            </w:r>
            <w:r>
              <w:softHyphen/>
              <w:t xml:space="preserve">teras leder till att kraven kommer att </w:t>
            </w:r>
            <w:r>
              <w:lastRenderedPageBreak/>
              <w:t>uppfyllas eller om tidsfristen för att genomföra den inte är till</w:t>
            </w:r>
            <w:r>
              <w:softHyphen/>
              <w:t>freds</w:t>
            </w:r>
            <w:r>
              <w:softHyphen/>
              <w:t>ställande, ska Finans</w:t>
            </w:r>
            <w:r>
              <w:softHyphen/>
              <w:t>inspek</w:t>
            </w:r>
            <w:r>
              <w:softHyphen/>
              <w:t xml:space="preserve">tionen kräva förbättringar av planen. Om det är osannolikt att </w:t>
            </w:r>
            <w:r w:rsidRPr="00CB1D50">
              <w:rPr>
                <w:i/>
              </w:rPr>
              <w:t>institutet</w:t>
            </w:r>
            <w:r>
              <w:t xml:space="preserve"> inom en lämplig tids</w:t>
            </w:r>
            <w:r>
              <w:softHyphen/>
              <w:t>frist åter kommer att upp</w:t>
            </w:r>
            <w:r>
              <w:softHyphen/>
              <w:t xml:space="preserve">fylla tillämpliga krav eller om </w:t>
            </w:r>
            <w:r w:rsidRPr="00B820DE">
              <w:t>insti</w:t>
            </w:r>
            <w:r w:rsidRPr="00B820DE">
              <w:softHyphen/>
              <w:t>tutet</w:t>
            </w:r>
            <w:r>
              <w:t xml:space="preserve"> inte på ett tillfreds</w:t>
            </w:r>
            <w:r>
              <w:softHyphen/>
              <w:t xml:space="preserve">ställande sätt </w:t>
            </w:r>
            <w:r w:rsidRPr="003760AF">
              <w:rPr>
                <w:i/>
                <w:iCs/>
              </w:rPr>
              <w:t>lyckas visa</w:t>
            </w:r>
            <w:r>
              <w:t xml:space="preserve"> att följderna av konstaterade brister är oväsent</w:t>
            </w:r>
            <w:r>
              <w:softHyphen/>
              <w:t>liga, ska tillståndet att använda sig av metoden antingen begrän</w:t>
            </w:r>
            <w:r>
              <w:softHyphen/>
              <w:t>sas till områden där kraven kan uppfyllas inom en lämplig tids</w:t>
            </w:r>
            <w:r>
              <w:softHyphen/>
              <w:t xml:space="preserve">frist </w:t>
            </w:r>
            <w:r w:rsidRPr="00C671FF">
              <w:rPr>
                <w:i/>
              </w:rPr>
              <w:t>eller återkallas</w:t>
            </w:r>
            <w:r>
              <w:t>.</w:t>
            </w:r>
          </w:p>
        </w:tc>
        <w:tc>
          <w:tcPr>
            <w:tcW w:w="2500" w:type="pct"/>
            <w:shd w:val="clear" w:color="auto" w:fill="auto"/>
            <w:tcMar>
              <w:right w:w="0" w:type="dxa"/>
            </w:tcMar>
          </w:tcPr>
          <w:p w14:paraId="283B3C1F" w14:textId="77777777" w:rsidR="00224569" w:rsidRDefault="00B659D8" w:rsidP="00224569">
            <w:pPr>
              <w:pStyle w:val="Brdtextmedindrag"/>
            </w:pPr>
            <w:bookmarkStart w:id="595" w:name="_Hlk27564479"/>
            <w:r w:rsidRPr="007C6E1F">
              <w:lastRenderedPageBreak/>
              <w:t>Om det bedöms osannolikt att den åtgärdsplan som presen</w:t>
            </w:r>
            <w:r>
              <w:softHyphen/>
            </w:r>
            <w:r w:rsidRPr="007C6E1F">
              <w:t xml:space="preserve">teras leder till att kraven kommer att </w:t>
            </w:r>
            <w:r w:rsidRPr="007C6E1F">
              <w:lastRenderedPageBreak/>
              <w:t>uppfyllas eller om tidsfristen för att genomföra den inte är till</w:t>
            </w:r>
            <w:r>
              <w:softHyphen/>
            </w:r>
            <w:r w:rsidRPr="007C6E1F">
              <w:t>freds</w:t>
            </w:r>
            <w:r>
              <w:softHyphen/>
            </w:r>
            <w:r w:rsidRPr="007C6E1F">
              <w:t>ställande, ska Finan</w:t>
            </w:r>
            <w:r>
              <w:softHyphen/>
            </w:r>
            <w:r w:rsidRPr="007C6E1F">
              <w:t>sinspek</w:t>
            </w:r>
            <w:r>
              <w:softHyphen/>
            </w:r>
            <w:r w:rsidRPr="007C6E1F">
              <w:t>tionen kräva förbätt</w:t>
            </w:r>
            <w:r>
              <w:softHyphen/>
            </w:r>
            <w:r w:rsidRPr="007C6E1F">
              <w:t xml:space="preserve">ringar av planen. Om det är osannolikt att </w:t>
            </w:r>
            <w:r>
              <w:rPr>
                <w:i/>
              </w:rPr>
              <w:t>kreditinstitutet</w:t>
            </w:r>
            <w:r w:rsidRPr="007C6E1F">
              <w:t xml:space="preserve"> inom en lämplig tidsfrist åter kommer att upp</w:t>
            </w:r>
            <w:r>
              <w:softHyphen/>
            </w:r>
            <w:r w:rsidRPr="007C6E1F">
              <w:t xml:space="preserve">fylla tillämpliga krav eller om </w:t>
            </w:r>
            <w:r w:rsidRPr="00B820DE">
              <w:t>institutet</w:t>
            </w:r>
            <w:r w:rsidRPr="007C6E1F">
              <w:t xml:space="preserve"> inte på ett till</w:t>
            </w:r>
            <w:r>
              <w:softHyphen/>
            </w:r>
            <w:r w:rsidRPr="007C6E1F">
              <w:t xml:space="preserve">fredsställande sätt </w:t>
            </w:r>
            <w:r w:rsidRPr="003760AF">
              <w:rPr>
                <w:i/>
                <w:iCs/>
              </w:rPr>
              <w:t>visar</w:t>
            </w:r>
            <w:r w:rsidRPr="007C6E1F">
              <w:t xml:space="preserve"> att följderna av kon</w:t>
            </w:r>
            <w:r>
              <w:softHyphen/>
            </w:r>
            <w:r w:rsidRPr="007C6E1F">
              <w:t xml:space="preserve">staterade brister är oväsentliga, ska tillståndet att använda sig av metoden antingen </w:t>
            </w:r>
            <w:r w:rsidRPr="00C671FF">
              <w:rPr>
                <w:i/>
                <w:iCs/>
              </w:rPr>
              <w:t>återkallas eller</w:t>
            </w:r>
            <w:r w:rsidRPr="007C6E1F">
              <w:t xml:space="preserve"> begränsas till områden där kra</w:t>
            </w:r>
            <w:r>
              <w:softHyphen/>
            </w:r>
            <w:r w:rsidRPr="007C6E1F">
              <w:t>ven kan upp</w:t>
            </w:r>
            <w:r>
              <w:softHyphen/>
            </w:r>
            <w:r w:rsidRPr="007C6E1F">
              <w:t>fyllas inom en lämp</w:t>
            </w:r>
            <w:r>
              <w:softHyphen/>
            </w:r>
            <w:r w:rsidRPr="007C6E1F">
              <w:t>lig tidsfrist</w:t>
            </w:r>
            <w:r>
              <w:t>.</w:t>
            </w:r>
            <w:bookmarkEnd w:id="595"/>
          </w:p>
        </w:tc>
      </w:tr>
    </w:tbl>
    <w:p w14:paraId="1A59CC91" w14:textId="77777777" w:rsidR="00224569" w:rsidRDefault="00B659D8" w:rsidP="00224569">
      <w:pPr>
        <w:pStyle w:val="Brdtext"/>
        <w:spacing w:before="270"/>
        <w:jc w:val="center"/>
      </w:pPr>
      <w:r>
        <w:lastRenderedPageBreak/>
        <w:t>5 §</w:t>
      </w:r>
    </w:p>
    <w:tbl>
      <w:tblPr>
        <w:tblW w:w="5000" w:type="pct"/>
        <w:tblLook w:val="0000" w:firstRow="0" w:lastRow="0" w:firstColumn="0" w:lastColumn="0" w:noHBand="0" w:noVBand="0"/>
      </w:tblPr>
      <w:tblGrid>
        <w:gridCol w:w="2948"/>
        <w:gridCol w:w="2949"/>
      </w:tblGrid>
      <w:tr w:rsidR="00224569" w14:paraId="4464E694" w14:textId="77777777" w:rsidTr="00224569">
        <w:tc>
          <w:tcPr>
            <w:tcW w:w="2500" w:type="pct"/>
            <w:shd w:val="clear" w:color="auto" w:fill="auto"/>
            <w:tcMar>
              <w:left w:w="0" w:type="dxa"/>
            </w:tcMar>
          </w:tcPr>
          <w:p w14:paraId="02099253" w14:textId="77777777" w:rsidR="00224569" w:rsidRDefault="00B659D8" w:rsidP="00224569">
            <w:pPr>
              <w:pStyle w:val="Brdtextmedindrag"/>
            </w:pPr>
            <w:r>
              <w:t>Om det för en intern mark</w:t>
            </w:r>
            <w:r>
              <w:softHyphen/>
              <w:t>n</w:t>
            </w:r>
            <w:r w:rsidRPr="00B0127B">
              <w:rPr>
                <w:spacing w:val="-4"/>
              </w:rPr>
              <w:t>ads</w:t>
            </w:r>
            <w:r>
              <w:rPr>
                <w:spacing w:val="-4"/>
              </w:rPr>
              <w:softHyphen/>
            </w:r>
            <w:r w:rsidRPr="00B0127B">
              <w:rPr>
                <w:spacing w:val="-4"/>
              </w:rPr>
              <w:t>riskmodell förekommer upp</w:t>
            </w:r>
            <w:r>
              <w:rPr>
                <w:spacing w:val="-4"/>
              </w:rPr>
              <w:softHyphen/>
            </w:r>
            <w:r w:rsidRPr="00B0127B">
              <w:rPr>
                <w:spacing w:val="-4"/>
              </w:rPr>
              <w:t>repade</w:t>
            </w:r>
            <w:r>
              <w:t xml:space="preserve"> överskridanden som avses i arti</w:t>
            </w:r>
            <w:r>
              <w:softHyphen/>
              <w:t xml:space="preserve">kel 366 i </w:t>
            </w:r>
            <w:r w:rsidRPr="00B0127B">
              <w:rPr>
                <w:spacing w:val="-4"/>
              </w:rPr>
              <w:t>tillsyns</w:t>
            </w:r>
            <w:r w:rsidRPr="00B0127B">
              <w:rPr>
                <w:spacing w:val="-4"/>
              </w:rPr>
              <w:softHyphen/>
              <w:t>förord</w:t>
            </w:r>
            <w:r w:rsidRPr="00B0127B">
              <w:rPr>
                <w:spacing w:val="-4"/>
              </w:rPr>
              <w:softHyphen/>
              <w:t>ningen och det tyder på att model</w:t>
            </w:r>
            <w:r w:rsidRPr="00B0127B">
              <w:rPr>
                <w:spacing w:val="-4"/>
              </w:rPr>
              <w:softHyphen/>
              <w:t>len inte är tillräck</w:t>
            </w:r>
            <w:r>
              <w:rPr>
                <w:spacing w:val="-4"/>
              </w:rPr>
              <w:softHyphen/>
            </w:r>
            <w:r w:rsidRPr="00B0127B">
              <w:rPr>
                <w:spacing w:val="-4"/>
              </w:rPr>
              <w:t>ligt exakt</w:t>
            </w:r>
            <w:r>
              <w:t>, ska Finansinspek</w:t>
            </w:r>
            <w:r>
              <w:softHyphen/>
              <w:t>tionen återkalla till</w:t>
            </w:r>
            <w:r>
              <w:softHyphen/>
              <w:t xml:space="preserve">ståndet för </w:t>
            </w:r>
            <w:r w:rsidRPr="00CB1D50">
              <w:rPr>
                <w:i/>
              </w:rPr>
              <w:t>institutet</w:t>
            </w:r>
            <w:r>
              <w:t xml:space="preserve"> att använda den modellen eller vidta lämpliga åtgärder för att säkerställa att </w:t>
            </w:r>
            <w:r w:rsidRPr="00B820DE">
              <w:rPr>
                <w:spacing w:val="-5"/>
              </w:rPr>
              <w:t>in</w:t>
            </w:r>
            <w:r w:rsidRPr="00B820DE">
              <w:rPr>
                <w:spacing w:val="-5"/>
              </w:rPr>
              <w:softHyphen/>
              <w:t>stitutet</w:t>
            </w:r>
            <w:r w:rsidRPr="000B706E">
              <w:rPr>
                <w:spacing w:val="-5"/>
              </w:rPr>
              <w:t xml:space="preserve"> snarast förbättrar modellen.</w:t>
            </w:r>
          </w:p>
        </w:tc>
        <w:tc>
          <w:tcPr>
            <w:tcW w:w="2500" w:type="pct"/>
            <w:shd w:val="clear" w:color="auto" w:fill="auto"/>
            <w:tcMar>
              <w:right w:w="0" w:type="dxa"/>
            </w:tcMar>
          </w:tcPr>
          <w:p w14:paraId="443F1DBE" w14:textId="77777777" w:rsidR="00224569" w:rsidRDefault="00B659D8" w:rsidP="00224569">
            <w:pPr>
              <w:pStyle w:val="Brdtextmedindrag"/>
            </w:pPr>
            <w:bookmarkStart w:id="596" w:name="_Hlk27564546"/>
            <w:r w:rsidRPr="007C6E1F">
              <w:t>Om det för en intern mark</w:t>
            </w:r>
            <w:r>
              <w:softHyphen/>
            </w:r>
            <w:r w:rsidRPr="007C6E1F">
              <w:t>n</w:t>
            </w:r>
            <w:r w:rsidRPr="00B0127B">
              <w:rPr>
                <w:spacing w:val="-4"/>
              </w:rPr>
              <w:t>ads</w:t>
            </w:r>
            <w:r>
              <w:rPr>
                <w:spacing w:val="-4"/>
              </w:rPr>
              <w:softHyphen/>
            </w:r>
            <w:r w:rsidRPr="00B0127B">
              <w:rPr>
                <w:spacing w:val="-4"/>
              </w:rPr>
              <w:t>riskmodell förekommer upp</w:t>
            </w:r>
            <w:r w:rsidRPr="00B0127B">
              <w:rPr>
                <w:spacing w:val="-4"/>
              </w:rPr>
              <w:softHyphen/>
              <w:t>repade</w:t>
            </w:r>
            <w:r w:rsidRPr="007C6E1F">
              <w:t xml:space="preserve"> överskridanden som avses i arti</w:t>
            </w:r>
            <w:r>
              <w:softHyphen/>
            </w:r>
            <w:r w:rsidRPr="007C6E1F">
              <w:t>kel</w:t>
            </w:r>
            <w:r>
              <w:t> </w:t>
            </w:r>
            <w:r w:rsidRPr="007C6E1F">
              <w:t xml:space="preserve">366 i </w:t>
            </w:r>
            <w:r w:rsidRPr="00B0127B">
              <w:rPr>
                <w:spacing w:val="-4"/>
              </w:rPr>
              <w:t>tillsyns</w:t>
            </w:r>
            <w:r w:rsidRPr="00B0127B">
              <w:rPr>
                <w:spacing w:val="-4"/>
              </w:rPr>
              <w:softHyphen/>
              <w:t>förord</w:t>
            </w:r>
            <w:r w:rsidRPr="00B0127B">
              <w:rPr>
                <w:spacing w:val="-4"/>
              </w:rPr>
              <w:softHyphen/>
              <w:t>ningen och det tyder på att model</w:t>
            </w:r>
            <w:r w:rsidRPr="00B0127B">
              <w:rPr>
                <w:spacing w:val="-4"/>
              </w:rPr>
              <w:softHyphen/>
              <w:t>len inte är tillräck</w:t>
            </w:r>
            <w:r>
              <w:rPr>
                <w:spacing w:val="-4"/>
              </w:rPr>
              <w:softHyphen/>
            </w:r>
            <w:r w:rsidRPr="00B0127B">
              <w:rPr>
                <w:spacing w:val="-4"/>
              </w:rPr>
              <w:t>ligt exakt</w:t>
            </w:r>
            <w:r w:rsidRPr="007C6E1F">
              <w:t>, ska Finansinspek</w:t>
            </w:r>
            <w:r>
              <w:softHyphen/>
            </w:r>
            <w:r w:rsidRPr="007C6E1F">
              <w:t>tionen återkalla till</w:t>
            </w:r>
            <w:r>
              <w:softHyphen/>
            </w:r>
            <w:r w:rsidRPr="007C6E1F">
              <w:t xml:space="preserve">ståndet för </w:t>
            </w:r>
            <w:r>
              <w:rPr>
                <w:i/>
              </w:rPr>
              <w:t>kreditinsti</w:t>
            </w:r>
            <w:r>
              <w:rPr>
                <w:i/>
              </w:rPr>
              <w:softHyphen/>
              <w:t>tutet</w:t>
            </w:r>
            <w:r w:rsidRPr="007C6E1F">
              <w:t xml:space="preserve"> att använda den modellen eller vidta lämpliga åt</w:t>
            </w:r>
            <w:r>
              <w:softHyphen/>
            </w:r>
            <w:r w:rsidRPr="007C6E1F">
              <w:t>gärder för att säker</w:t>
            </w:r>
            <w:r>
              <w:softHyphen/>
            </w:r>
            <w:r w:rsidRPr="007C6E1F">
              <w:t xml:space="preserve">ställa att </w:t>
            </w:r>
            <w:r>
              <w:rPr>
                <w:iCs/>
              </w:rPr>
              <w:t>insti</w:t>
            </w:r>
            <w:r>
              <w:rPr>
                <w:iCs/>
              </w:rPr>
              <w:softHyphen/>
              <w:t>tutet</w:t>
            </w:r>
            <w:r w:rsidRPr="007C6E1F">
              <w:t xml:space="preserve"> snarast förbättrar modellen.</w:t>
            </w:r>
            <w:bookmarkEnd w:id="596"/>
          </w:p>
        </w:tc>
      </w:tr>
    </w:tbl>
    <w:p w14:paraId="6DEEA377" w14:textId="77777777" w:rsidR="00224569" w:rsidRDefault="00B659D8" w:rsidP="00224569">
      <w:pPr>
        <w:pStyle w:val="Brdtext"/>
        <w:spacing w:before="270"/>
        <w:jc w:val="center"/>
      </w:pPr>
      <w:r>
        <w:t>6 §</w:t>
      </w:r>
    </w:p>
    <w:tbl>
      <w:tblPr>
        <w:tblW w:w="5000" w:type="pct"/>
        <w:tblLook w:val="0000" w:firstRow="0" w:lastRow="0" w:firstColumn="0" w:lastColumn="0" w:noHBand="0" w:noVBand="0"/>
      </w:tblPr>
      <w:tblGrid>
        <w:gridCol w:w="2948"/>
        <w:gridCol w:w="2949"/>
      </w:tblGrid>
      <w:tr w:rsidR="00224569" w14:paraId="55A11515" w14:textId="77777777" w:rsidTr="00224569">
        <w:tc>
          <w:tcPr>
            <w:tcW w:w="2500" w:type="pct"/>
            <w:shd w:val="clear" w:color="auto" w:fill="auto"/>
            <w:tcMar>
              <w:left w:w="0" w:type="dxa"/>
            </w:tcMar>
          </w:tcPr>
          <w:p w14:paraId="7701F50D" w14:textId="77777777" w:rsidR="00224569" w:rsidRDefault="00B659D8" w:rsidP="00224569">
            <w:pPr>
              <w:pStyle w:val="Brdtextmedindrag"/>
            </w:pPr>
            <w:bookmarkStart w:id="597" w:name="_Hlk27564609"/>
            <w:r>
              <w:t xml:space="preserve">Finansinspektionen får vidta korrigerande åtgärder för ett </w:t>
            </w:r>
            <w:r w:rsidRPr="00CB1D50">
              <w:rPr>
                <w:i/>
              </w:rPr>
              <w:t>insti</w:t>
            </w:r>
            <w:r>
              <w:rPr>
                <w:i/>
              </w:rPr>
              <w:softHyphen/>
            </w:r>
            <w:r w:rsidRPr="00CB1D50">
              <w:rPr>
                <w:i/>
              </w:rPr>
              <w:t>tuts</w:t>
            </w:r>
            <w:r>
              <w:t xml:space="preserve"> interna metoder, om det klart kan fastställas att </w:t>
            </w:r>
            <w:r w:rsidRPr="00B820DE">
              <w:t>institutets</w:t>
            </w:r>
            <w:r>
              <w:t xml:space="preserve"> metoder leder till en underskatt</w:t>
            </w:r>
            <w:r>
              <w:softHyphen/>
              <w:t>ning av kapitalbaskraven som inte kan tillskrivas skillnader i e</w:t>
            </w:r>
            <w:r w:rsidRPr="003A6052">
              <w:rPr>
                <w:spacing w:val="-4"/>
              </w:rPr>
              <w:t>xponeringar</w:t>
            </w:r>
            <w:r>
              <w:rPr>
                <w:spacing w:val="-4"/>
              </w:rPr>
              <w:softHyphen/>
            </w:r>
            <w:r w:rsidRPr="003A6052">
              <w:rPr>
                <w:spacing w:val="-4"/>
              </w:rPr>
              <w:t>nas eller positioner</w:t>
            </w:r>
            <w:r>
              <w:rPr>
                <w:spacing w:val="-4"/>
              </w:rPr>
              <w:softHyphen/>
            </w:r>
            <w:r w:rsidRPr="003A6052">
              <w:rPr>
                <w:spacing w:val="-4"/>
              </w:rPr>
              <w:t>nas</w:t>
            </w:r>
            <w:r>
              <w:t xml:space="preserve"> underliggan</w:t>
            </w:r>
            <w:r>
              <w:softHyphen/>
              <w:t>de risker.</w:t>
            </w:r>
          </w:p>
        </w:tc>
        <w:tc>
          <w:tcPr>
            <w:tcW w:w="2500" w:type="pct"/>
            <w:shd w:val="clear" w:color="auto" w:fill="auto"/>
            <w:tcMar>
              <w:right w:w="0" w:type="dxa"/>
            </w:tcMar>
          </w:tcPr>
          <w:p w14:paraId="2122F86C" w14:textId="77777777" w:rsidR="00224569" w:rsidRDefault="00B659D8" w:rsidP="00224569">
            <w:pPr>
              <w:pStyle w:val="Brdtextmedindrag"/>
            </w:pPr>
            <w:r w:rsidRPr="007C6E1F">
              <w:t xml:space="preserve">Finansinspektionen får vidta korrigerande åtgärder för ett </w:t>
            </w:r>
            <w:r>
              <w:rPr>
                <w:i/>
              </w:rPr>
              <w:t>kredit</w:t>
            </w:r>
            <w:r>
              <w:rPr>
                <w:i/>
              </w:rPr>
              <w:softHyphen/>
              <w:t>instituts</w:t>
            </w:r>
            <w:r w:rsidRPr="007C6E1F">
              <w:t xml:space="preserve"> interna metoder, om det klart kan fastställas att </w:t>
            </w:r>
            <w:r w:rsidRPr="00B820DE">
              <w:t>institutet</w:t>
            </w:r>
            <w:r>
              <w:t>s</w:t>
            </w:r>
            <w:r w:rsidRPr="007C6E1F">
              <w:t xml:space="preserve"> metoder leder till en underskattning av kapital</w:t>
            </w:r>
            <w:r>
              <w:softHyphen/>
            </w:r>
            <w:r w:rsidRPr="007C6E1F">
              <w:t>bas</w:t>
            </w:r>
            <w:r>
              <w:softHyphen/>
            </w:r>
            <w:r w:rsidRPr="007C6E1F">
              <w:t>kraven som inte kan tillskri</w:t>
            </w:r>
            <w:r>
              <w:softHyphen/>
            </w:r>
            <w:r w:rsidRPr="007C6E1F">
              <w:t>vas skillnader i exponer</w:t>
            </w:r>
            <w:r w:rsidRPr="00B0127B">
              <w:rPr>
                <w:spacing w:val="-5"/>
              </w:rPr>
              <w:t>ing</w:t>
            </w:r>
            <w:r>
              <w:rPr>
                <w:spacing w:val="-5"/>
              </w:rPr>
              <w:softHyphen/>
            </w:r>
            <w:r w:rsidRPr="00B0127B">
              <w:rPr>
                <w:spacing w:val="-5"/>
              </w:rPr>
              <w:t>arnas eller positionernas underliggan</w:t>
            </w:r>
            <w:r>
              <w:rPr>
                <w:spacing w:val="-5"/>
              </w:rPr>
              <w:softHyphen/>
            </w:r>
            <w:r w:rsidRPr="00B0127B">
              <w:rPr>
                <w:spacing w:val="-5"/>
              </w:rPr>
              <w:t>de</w:t>
            </w:r>
            <w:r w:rsidRPr="007C6E1F">
              <w:t xml:space="preserve"> risker.</w:t>
            </w:r>
          </w:p>
        </w:tc>
      </w:tr>
    </w:tbl>
    <w:p w14:paraId="1FB2BC45" w14:textId="77777777" w:rsidR="00224569" w:rsidRDefault="00B659D8" w:rsidP="00224569">
      <w:pPr>
        <w:pStyle w:val="Brdtextmedindrag"/>
      </w:pPr>
      <w:bookmarkStart w:id="598" w:name="_Hlk27564639"/>
      <w:bookmarkEnd w:id="597"/>
      <w:r w:rsidRPr="007C6E1F">
        <w:t>De korrigerande åtgärderna ska syfta till att målen i en intern metod upprätthålls.</w:t>
      </w:r>
    </w:p>
    <w:bookmarkEnd w:id="598"/>
    <w:tbl>
      <w:tblPr>
        <w:tblW w:w="5000" w:type="pct"/>
        <w:tblLayout w:type="fixed"/>
        <w:tblLook w:val="0000" w:firstRow="0" w:lastRow="0" w:firstColumn="0" w:lastColumn="0" w:noHBand="0" w:noVBand="0"/>
      </w:tblPr>
      <w:tblGrid>
        <w:gridCol w:w="2948"/>
        <w:gridCol w:w="2949"/>
      </w:tblGrid>
      <w:tr w:rsidR="00224569" w14:paraId="05D1B6A5" w14:textId="77777777" w:rsidTr="00224569">
        <w:tc>
          <w:tcPr>
            <w:tcW w:w="2500" w:type="pct"/>
            <w:shd w:val="clear" w:color="auto" w:fill="auto"/>
            <w:tcMar>
              <w:left w:w="0" w:type="dxa"/>
            </w:tcMar>
          </w:tcPr>
          <w:p w14:paraId="26ED5D4A" w14:textId="77777777" w:rsidR="00224569" w:rsidRDefault="00224569" w:rsidP="00224569">
            <w:pPr>
              <w:pStyle w:val="Brdtextmedindrag"/>
            </w:pPr>
          </w:p>
        </w:tc>
        <w:tc>
          <w:tcPr>
            <w:tcW w:w="2500" w:type="pct"/>
            <w:shd w:val="clear" w:color="auto" w:fill="auto"/>
            <w:tcMar>
              <w:right w:w="0" w:type="dxa"/>
            </w:tcMar>
          </w:tcPr>
          <w:p w14:paraId="7B209886" w14:textId="77777777" w:rsidR="00224569" w:rsidRPr="003A6052" w:rsidRDefault="00B659D8" w:rsidP="00224569">
            <w:pPr>
              <w:pStyle w:val="Rubrik4utannumrering"/>
              <w:spacing w:after="0"/>
              <w:rPr>
                <w:i/>
                <w:iCs/>
              </w:rPr>
            </w:pPr>
            <w:bookmarkStart w:id="599" w:name="_Hlk27564847"/>
            <w:r w:rsidRPr="00966111">
              <w:rPr>
                <w:i/>
                <w:iCs/>
              </w:rPr>
              <w:t xml:space="preserve">5 a kap. </w:t>
            </w:r>
            <w:r w:rsidRPr="003A6052">
              <w:rPr>
                <w:i/>
                <w:iCs/>
                <w:spacing w:val="-4"/>
              </w:rPr>
              <w:t>Tillsyn över interna</w:t>
            </w:r>
            <w:r w:rsidRPr="003A6052">
              <w:rPr>
                <w:i/>
                <w:iCs/>
              </w:rPr>
              <w:t xml:space="preserve"> modeller</w:t>
            </w:r>
            <w:bookmarkEnd w:id="599"/>
            <w:r w:rsidRPr="003A6052">
              <w:rPr>
                <w:i/>
                <w:iCs/>
              </w:rPr>
              <w:t xml:space="preserve"> för</w:t>
            </w:r>
            <w:r>
              <w:rPr>
                <w:i/>
                <w:iCs/>
              </w:rPr>
              <w:t> </w:t>
            </w:r>
            <w:r w:rsidRPr="003A6052">
              <w:rPr>
                <w:i/>
                <w:iCs/>
              </w:rPr>
              <w:t>värdepappersbolag</w:t>
            </w:r>
          </w:p>
          <w:p w14:paraId="2C88592C" w14:textId="77777777" w:rsidR="00224569" w:rsidRPr="00FF7A32" w:rsidRDefault="00224569" w:rsidP="00224569">
            <w:pPr>
              <w:pStyle w:val="Brdtextmedindrag"/>
            </w:pPr>
          </w:p>
        </w:tc>
      </w:tr>
      <w:tr w:rsidR="00224569" w14:paraId="3BC0CE42" w14:textId="77777777" w:rsidTr="00224569">
        <w:tc>
          <w:tcPr>
            <w:tcW w:w="2500" w:type="pct"/>
            <w:shd w:val="clear" w:color="auto" w:fill="auto"/>
            <w:tcMar>
              <w:left w:w="0" w:type="dxa"/>
            </w:tcMar>
          </w:tcPr>
          <w:p w14:paraId="59587A42" w14:textId="77777777" w:rsidR="00224569" w:rsidRDefault="00224569" w:rsidP="00224569">
            <w:pPr>
              <w:pStyle w:val="Brdtextmedindrag"/>
            </w:pPr>
          </w:p>
        </w:tc>
        <w:tc>
          <w:tcPr>
            <w:tcW w:w="2500" w:type="pct"/>
            <w:shd w:val="clear" w:color="auto" w:fill="auto"/>
            <w:tcMar>
              <w:right w:w="0" w:type="dxa"/>
            </w:tcMar>
          </w:tcPr>
          <w:p w14:paraId="32571729" w14:textId="77777777" w:rsidR="00224569" w:rsidRDefault="00B659D8" w:rsidP="00224569">
            <w:pPr>
              <w:pStyle w:val="Brdtext"/>
              <w:rPr>
                <w:i/>
              </w:rPr>
            </w:pPr>
            <w:r>
              <w:rPr>
                <w:i/>
              </w:rPr>
              <w:t xml:space="preserve">1 § </w:t>
            </w:r>
          </w:p>
          <w:p w14:paraId="522049EC" w14:textId="77777777" w:rsidR="00224569" w:rsidRPr="004E6BEF" w:rsidRDefault="00B659D8" w:rsidP="00224569">
            <w:pPr>
              <w:pStyle w:val="Brdtextmedindrag"/>
              <w:rPr>
                <w:i/>
              </w:rPr>
            </w:pPr>
            <w:bookmarkStart w:id="600" w:name="_Hlk27564953"/>
            <w:r w:rsidRPr="00B0127B">
              <w:rPr>
                <w:i/>
                <w:spacing w:val="-6"/>
              </w:rPr>
              <w:t>Finansinspektionen ska löpande</w:t>
            </w:r>
            <w:r w:rsidRPr="004E6BEF">
              <w:rPr>
                <w:i/>
              </w:rPr>
              <w:t>, åtminstone vart tredje år, granska hur ett värdepappersbolag upp</w:t>
            </w:r>
            <w:r>
              <w:rPr>
                <w:i/>
              </w:rPr>
              <w:softHyphen/>
            </w:r>
            <w:r w:rsidRPr="004E6BEF">
              <w:rPr>
                <w:i/>
              </w:rPr>
              <w:t>fyller krav</w:t>
            </w:r>
            <w:r>
              <w:rPr>
                <w:i/>
              </w:rPr>
              <w:t>en</w:t>
            </w:r>
            <w:r w:rsidRPr="004E6BEF">
              <w:rPr>
                <w:i/>
              </w:rPr>
              <w:t xml:space="preserve"> för att få till</w:t>
            </w:r>
            <w:r>
              <w:rPr>
                <w:i/>
              </w:rPr>
              <w:softHyphen/>
            </w:r>
            <w:r w:rsidRPr="004E6BEF">
              <w:rPr>
                <w:i/>
              </w:rPr>
              <w:t xml:space="preserve">stånd att </w:t>
            </w:r>
            <w:r w:rsidRPr="004E6BEF">
              <w:rPr>
                <w:i/>
              </w:rPr>
              <w:lastRenderedPageBreak/>
              <w:t>använda de interna modeller som avses i artikel</w:t>
            </w:r>
            <w:r>
              <w:rPr>
                <w:i/>
              </w:rPr>
              <w:t> </w:t>
            </w:r>
            <w:r w:rsidRPr="004E6BEF">
              <w:rPr>
                <w:i/>
              </w:rPr>
              <w:t>22 i värde</w:t>
            </w:r>
            <w:r>
              <w:rPr>
                <w:i/>
              </w:rPr>
              <w:softHyphen/>
            </w:r>
            <w:r w:rsidRPr="004E6BEF">
              <w:rPr>
                <w:i/>
              </w:rPr>
              <w:t>pappers</w:t>
            </w:r>
            <w:r>
              <w:rPr>
                <w:i/>
              </w:rPr>
              <w:softHyphen/>
              <w:t>bolags</w:t>
            </w:r>
            <w:r w:rsidRPr="004E6BEF">
              <w:rPr>
                <w:i/>
              </w:rPr>
              <w:t>förordningen. Vid bedöm</w:t>
            </w:r>
            <w:r>
              <w:rPr>
                <w:i/>
              </w:rPr>
              <w:softHyphen/>
            </w:r>
            <w:r w:rsidRPr="004E6BEF">
              <w:rPr>
                <w:i/>
              </w:rPr>
              <w:t xml:space="preserve">ningen ska </w:t>
            </w:r>
            <w:r>
              <w:rPr>
                <w:i/>
              </w:rPr>
              <w:t>inspektionen</w:t>
            </w:r>
            <w:r w:rsidRPr="004E6BEF">
              <w:rPr>
                <w:i/>
              </w:rPr>
              <w:t xml:space="preserve"> särskil</w:t>
            </w:r>
            <w:r>
              <w:rPr>
                <w:i/>
              </w:rPr>
              <w:t>t</w:t>
            </w:r>
            <w:r w:rsidRPr="004E6BEF">
              <w:rPr>
                <w:i/>
              </w:rPr>
              <w:t xml:space="preserve"> </w:t>
            </w:r>
            <w:r>
              <w:rPr>
                <w:i/>
              </w:rPr>
              <w:t>beakta</w:t>
            </w:r>
            <w:r w:rsidRPr="004E6BEF">
              <w:rPr>
                <w:i/>
              </w:rPr>
              <w:t xml:space="preserve"> </w:t>
            </w:r>
            <w:r w:rsidRPr="00B0127B">
              <w:rPr>
                <w:i/>
                <w:spacing w:val="-4"/>
              </w:rPr>
              <w:t>förändringar i värde</w:t>
            </w:r>
            <w:r w:rsidRPr="00B0127B">
              <w:rPr>
                <w:i/>
                <w:spacing w:val="-4"/>
              </w:rPr>
              <w:softHyphen/>
              <w:t>p</w:t>
            </w:r>
            <w:r w:rsidRPr="00B0127B">
              <w:rPr>
                <w:i/>
              </w:rPr>
              <w:t>appers</w:t>
            </w:r>
            <w:r>
              <w:rPr>
                <w:i/>
              </w:rPr>
              <w:softHyphen/>
            </w:r>
            <w:r w:rsidRPr="00B0127B">
              <w:rPr>
                <w:i/>
              </w:rPr>
              <w:t>bolagets affärsverksamhet och</w:t>
            </w:r>
            <w:r w:rsidRPr="004E6BEF">
              <w:rPr>
                <w:i/>
              </w:rPr>
              <w:t xml:space="preserve"> hur interna modeller används på nya produkter.</w:t>
            </w:r>
            <w:bookmarkEnd w:id="600"/>
          </w:p>
        </w:tc>
      </w:tr>
    </w:tbl>
    <w:p w14:paraId="6EB5868D" w14:textId="77777777" w:rsidR="00224569" w:rsidRDefault="00224569" w:rsidP="00224569">
      <w:pPr>
        <w:pStyle w:val="Brdtext"/>
      </w:pPr>
    </w:p>
    <w:tbl>
      <w:tblPr>
        <w:tblW w:w="5000" w:type="pct"/>
        <w:tblLayout w:type="fixed"/>
        <w:tblLook w:val="0000" w:firstRow="0" w:lastRow="0" w:firstColumn="0" w:lastColumn="0" w:noHBand="0" w:noVBand="0"/>
      </w:tblPr>
      <w:tblGrid>
        <w:gridCol w:w="2948"/>
        <w:gridCol w:w="2949"/>
      </w:tblGrid>
      <w:tr w:rsidR="00224569" w:rsidRPr="00904F15" w14:paraId="64BC94E7" w14:textId="77777777" w:rsidTr="00224569">
        <w:tc>
          <w:tcPr>
            <w:tcW w:w="2500" w:type="pct"/>
            <w:shd w:val="clear" w:color="auto" w:fill="auto"/>
            <w:tcMar>
              <w:left w:w="0" w:type="dxa"/>
            </w:tcMar>
          </w:tcPr>
          <w:p w14:paraId="44F7C17D" w14:textId="77777777" w:rsidR="00224569" w:rsidRDefault="00224569" w:rsidP="00224569">
            <w:pPr>
              <w:pStyle w:val="Brdtextmedindrag"/>
            </w:pPr>
          </w:p>
        </w:tc>
        <w:tc>
          <w:tcPr>
            <w:tcW w:w="2500" w:type="pct"/>
            <w:shd w:val="clear" w:color="auto" w:fill="auto"/>
            <w:tcMar>
              <w:right w:w="0" w:type="dxa"/>
            </w:tcMar>
          </w:tcPr>
          <w:p w14:paraId="6FC6B265" w14:textId="77777777" w:rsidR="00224569" w:rsidRPr="00904F15" w:rsidRDefault="00B659D8" w:rsidP="00224569">
            <w:pPr>
              <w:pStyle w:val="Brdtext"/>
              <w:rPr>
                <w:i/>
              </w:rPr>
            </w:pPr>
            <w:r w:rsidRPr="00904F15">
              <w:rPr>
                <w:i/>
              </w:rPr>
              <w:t>2</w:t>
            </w:r>
            <w:r>
              <w:rPr>
                <w:i/>
              </w:rPr>
              <w:t> §</w:t>
            </w:r>
          </w:p>
          <w:p w14:paraId="34B6D2AA" w14:textId="77777777" w:rsidR="00224569" w:rsidRPr="00904F15" w:rsidRDefault="00B659D8" w:rsidP="00224569">
            <w:pPr>
              <w:pStyle w:val="Brdtextmedindrag"/>
              <w:rPr>
                <w:i/>
              </w:rPr>
            </w:pPr>
            <w:bookmarkStart w:id="601" w:name="_Hlk27565064"/>
            <w:r w:rsidRPr="00904F15">
              <w:rPr>
                <w:i/>
              </w:rPr>
              <w:t xml:space="preserve">Om det framkommer att ett </w:t>
            </w:r>
            <w:r w:rsidRPr="00825F14">
              <w:rPr>
                <w:i/>
                <w:spacing w:val="-4"/>
              </w:rPr>
              <w:t>värde</w:t>
            </w:r>
            <w:r>
              <w:rPr>
                <w:i/>
                <w:spacing w:val="-4"/>
              </w:rPr>
              <w:softHyphen/>
            </w:r>
            <w:r w:rsidRPr="00825F14">
              <w:rPr>
                <w:i/>
                <w:spacing w:val="-4"/>
              </w:rPr>
              <w:t>pappersbolags interna model</w:t>
            </w:r>
            <w:r w:rsidRPr="00825F14">
              <w:rPr>
                <w:i/>
                <w:spacing w:val="-4"/>
              </w:rPr>
              <w:softHyphen/>
              <w:t>ler</w:t>
            </w:r>
            <w:r w:rsidRPr="00904F15">
              <w:rPr>
                <w:i/>
              </w:rPr>
              <w:t xml:space="preserve"> </w:t>
            </w:r>
            <w:r>
              <w:rPr>
                <w:i/>
              </w:rPr>
              <w:t xml:space="preserve">som avses i </w:t>
            </w:r>
            <w:r w:rsidRPr="00904F15">
              <w:rPr>
                <w:i/>
              </w:rPr>
              <w:t>1</w:t>
            </w:r>
            <w:r>
              <w:rPr>
                <w:i/>
              </w:rPr>
              <w:t> §</w:t>
            </w:r>
            <w:r w:rsidRPr="00904F15">
              <w:rPr>
                <w:i/>
              </w:rPr>
              <w:t xml:space="preserve"> innebär väsentliga brister i fråga om att identifiera risker, ska Finans</w:t>
            </w:r>
            <w:r>
              <w:rPr>
                <w:i/>
              </w:rPr>
              <w:softHyphen/>
            </w:r>
            <w:r w:rsidRPr="00904F15">
              <w:rPr>
                <w:i/>
              </w:rPr>
              <w:t>inspektionen se till att bolaget åt</w:t>
            </w:r>
            <w:r>
              <w:rPr>
                <w:i/>
              </w:rPr>
              <w:softHyphen/>
            </w:r>
            <w:r w:rsidRPr="00904F15">
              <w:rPr>
                <w:i/>
              </w:rPr>
              <w:t>gärdar bristerna eller vidtar nöd</w:t>
            </w:r>
            <w:r>
              <w:rPr>
                <w:i/>
              </w:rPr>
              <w:softHyphen/>
            </w:r>
            <w:r w:rsidRPr="00904F15">
              <w:rPr>
                <w:i/>
              </w:rPr>
              <w:t>vändiga åtgärder för att minska följderna av dem.</w:t>
            </w:r>
            <w:bookmarkEnd w:id="601"/>
          </w:p>
        </w:tc>
      </w:tr>
      <w:tr w:rsidR="00224569" w14:paraId="1C70F6E1" w14:textId="77777777" w:rsidTr="00224569">
        <w:tc>
          <w:tcPr>
            <w:tcW w:w="2500" w:type="pct"/>
            <w:shd w:val="clear" w:color="auto" w:fill="auto"/>
            <w:tcMar>
              <w:left w:w="0" w:type="dxa"/>
            </w:tcMar>
          </w:tcPr>
          <w:p w14:paraId="31A95742" w14:textId="77777777" w:rsidR="00224569" w:rsidRDefault="00224569" w:rsidP="00224569">
            <w:pPr>
              <w:pStyle w:val="Brdtextmedindrag"/>
            </w:pPr>
          </w:p>
        </w:tc>
        <w:tc>
          <w:tcPr>
            <w:tcW w:w="2500" w:type="pct"/>
            <w:shd w:val="clear" w:color="auto" w:fill="auto"/>
            <w:tcMar>
              <w:right w:w="0" w:type="dxa"/>
            </w:tcMar>
          </w:tcPr>
          <w:p w14:paraId="488543B0" w14:textId="77777777" w:rsidR="00224569" w:rsidRDefault="00224569" w:rsidP="00224569">
            <w:pPr>
              <w:pStyle w:val="Brdtext"/>
              <w:rPr>
                <w:i/>
              </w:rPr>
            </w:pPr>
          </w:p>
          <w:p w14:paraId="3B828011" w14:textId="77777777" w:rsidR="00224569" w:rsidRDefault="00B659D8" w:rsidP="00224569">
            <w:pPr>
              <w:pStyle w:val="Brdtext"/>
              <w:rPr>
                <w:i/>
              </w:rPr>
            </w:pPr>
            <w:r>
              <w:rPr>
                <w:i/>
              </w:rPr>
              <w:t>3 §</w:t>
            </w:r>
          </w:p>
          <w:p w14:paraId="1877F0CF" w14:textId="77777777" w:rsidR="00224569" w:rsidRDefault="00B659D8" w:rsidP="00224569">
            <w:pPr>
              <w:pStyle w:val="Brdtextmedindrag"/>
              <w:rPr>
                <w:i/>
              </w:rPr>
            </w:pPr>
            <w:r w:rsidRPr="00904F15">
              <w:rPr>
                <w:i/>
              </w:rPr>
              <w:t>Om ett värdepappersbolag som beviljats tillstånd att använda in</w:t>
            </w:r>
            <w:r>
              <w:rPr>
                <w:i/>
              </w:rPr>
              <w:softHyphen/>
            </w:r>
            <w:r w:rsidRPr="00904F15">
              <w:rPr>
                <w:i/>
              </w:rPr>
              <w:t xml:space="preserve">terna modeller som avses </w:t>
            </w:r>
            <w:r>
              <w:rPr>
                <w:i/>
              </w:rPr>
              <w:t>i</w:t>
            </w:r>
            <w:r>
              <w:t> </w:t>
            </w:r>
            <w:r w:rsidRPr="00904F15">
              <w:rPr>
                <w:i/>
              </w:rPr>
              <w:t>1</w:t>
            </w:r>
            <w:r>
              <w:rPr>
                <w:i/>
              </w:rPr>
              <w:t> §</w:t>
            </w:r>
            <w:r w:rsidRPr="00904F15">
              <w:rPr>
                <w:i/>
              </w:rPr>
              <w:t xml:space="preserve"> inte </w:t>
            </w:r>
            <w:r w:rsidRPr="00D55EC8">
              <w:rPr>
                <w:i/>
                <w:spacing w:val="-4"/>
              </w:rPr>
              <w:t>längre uppfyller kraven för använd</w:t>
            </w:r>
            <w:r w:rsidRPr="00D55EC8">
              <w:rPr>
                <w:i/>
                <w:spacing w:val="-4"/>
              </w:rPr>
              <w:softHyphen/>
              <w:t>ning</w:t>
            </w:r>
            <w:r w:rsidRPr="00904F15">
              <w:rPr>
                <w:i/>
              </w:rPr>
              <w:t xml:space="preserve"> av modellerna, ska </w:t>
            </w:r>
            <w:r w:rsidRPr="00450A5B">
              <w:rPr>
                <w:i/>
                <w:spacing w:val="-6"/>
              </w:rPr>
              <w:t>Finans</w:t>
            </w:r>
            <w:r>
              <w:rPr>
                <w:i/>
                <w:spacing w:val="-6"/>
              </w:rPr>
              <w:softHyphen/>
            </w:r>
            <w:r w:rsidRPr="00450A5B">
              <w:rPr>
                <w:i/>
                <w:spacing w:val="-6"/>
              </w:rPr>
              <w:t>inspektionen kräva att bolaget</w:t>
            </w:r>
          </w:p>
          <w:p w14:paraId="4C5DE680" w14:textId="77777777" w:rsidR="00224569" w:rsidRPr="00904F15" w:rsidRDefault="00B659D8" w:rsidP="00224569">
            <w:pPr>
              <w:pStyle w:val="Brdtextmedindrag"/>
              <w:rPr>
                <w:i/>
              </w:rPr>
            </w:pPr>
            <w:r w:rsidRPr="00904F15">
              <w:rPr>
                <w:i/>
              </w:rPr>
              <w:t>1.</w:t>
            </w:r>
            <w:r>
              <w:rPr>
                <w:i/>
              </w:rPr>
              <w:t> </w:t>
            </w:r>
            <w:r w:rsidRPr="00904F15">
              <w:rPr>
                <w:i/>
              </w:rPr>
              <w:t>visar att följderna av att kra</w:t>
            </w:r>
            <w:r>
              <w:rPr>
                <w:i/>
              </w:rPr>
              <w:softHyphen/>
            </w:r>
            <w:r w:rsidRPr="00904F15">
              <w:rPr>
                <w:i/>
              </w:rPr>
              <w:t>ven inte uppfylls är oväsentliga, eller</w:t>
            </w:r>
          </w:p>
          <w:p w14:paraId="4960AA45" w14:textId="77777777" w:rsidR="00224569" w:rsidRPr="00CC5EA8" w:rsidRDefault="00B659D8" w:rsidP="00224569">
            <w:pPr>
              <w:pStyle w:val="Brdtextmedindrag"/>
              <w:rPr>
                <w:i/>
              </w:rPr>
            </w:pPr>
            <w:r w:rsidRPr="00811E80">
              <w:rPr>
                <w:i/>
                <w:spacing w:val="-4"/>
              </w:rPr>
              <w:t>2. presenterar en åtgärdsplan för</w:t>
            </w:r>
            <w:r w:rsidRPr="00904F15">
              <w:rPr>
                <w:i/>
              </w:rPr>
              <w:t xml:space="preserve"> att uppfylla kraven och anger en t</w:t>
            </w:r>
            <w:r w:rsidRPr="00811E80">
              <w:rPr>
                <w:i/>
                <w:spacing w:val="-4"/>
              </w:rPr>
              <w:t>id inom vilken planen ska genom</w:t>
            </w:r>
            <w:r w:rsidRPr="00811E80">
              <w:rPr>
                <w:i/>
                <w:spacing w:val="-4"/>
              </w:rPr>
              <w:softHyphen/>
              <w:t>föras.</w:t>
            </w:r>
          </w:p>
        </w:tc>
      </w:tr>
      <w:tr w:rsidR="00224569" w14:paraId="232B0FD4" w14:textId="77777777" w:rsidTr="00224569">
        <w:tc>
          <w:tcPr>
            <w:tcW w:w="2500" w:type="pct"/>
            <w:shd w:val="clear" w:color="auto" w:fill="auto"/>
            <w:tcMar>
              <w:left w:w="0" w:type="dxa"/>
            </w:tcMar>
          </w:tcPr>
          <w:p w14:paraId="34BBD91A" w14:textId="77777777" w:rsidR="00224569" w:rsidRDefault="00224569" w:rsidP="00224569">
            <w:pPr>
              <w:pStyle w:val="Brdtextmedindrag"/>
            </w:pPr>
            <w:bookmarkStart w:id="602" w:name="_Hlk27568156"/>
          </w:p>
        </w:tc>
        <w:tc>
          <w:tcPr>
            <w:tcW w:w="2500" w:type="pct"/>
            <w:shd w:val="clear" w:color="auto" w:fill="auto"/>
            <w:tcMar>
              <w:right w:w="0" w:type="dxa"/>
            </w:tcMar>
          </w:tcPr>
          <w:p w14:paraId="2584793D" w14:textId="77777777" w:rsidR="00224569" w:rsidRDefault="00224569" w:rsidP="00224569">
            <w:pPr>
              <w:pStyle w:val="Brdtext"/>
              <w:rPr>
                <w:i/>
              </w:rPr>
            </w:pPr>
          </w:p>
          <w:p w14:paraId="662BD4E0" w14:textId="77777777" w:rsidR="00224569" w:rsidRPr="00904F15" w:rsidRDefault="00B659D8" w:rsidP="00224569">
            <w:pPr>
              <w:pStyle w:val="Brdtext"/>
              <w:rPr>
                <w:i/>
              </w:rPr>
            </w:pPr>
            <w:r w:rsidRPr="00904F15">
              <w:rPr>
                <w:i/>
              </w:rPr>
              <w:t>4</w:t>
            </w:r>
            <w:r>
              <w:rPr>
                <w:i/>
              </w:rPr>
              <w:t> §</w:t>
            </w:r>
          </w:p>
          <w:p w14:paraId="3A928CA9" w14:textId="77777777" w:rsidR="00224569" w:rsidRPr="00904F15" w:rsidRDefault="00B659D8" w:rsidP="00224569">
            <w:pPr>
              <w:pStyle w:val="Brdtextmedindrag"/>
              <w:rPr>
                <w:i/>
              </w:rPr>
            </w:pPr>
            <w:r w:rsidRPr="00904F15">
              <w:rPr>
                <w:i/>
              </w:rPr>
              <w:t>Om det bedöms osannolikt att den åtgärdsplan som presenteras leder till att kraven kommer att uppfyllas eller om tidsfristen för att genom</w:t>
            </w:r>
            <w:r>
              <w:rPr>
                <w:i/>
              </w:rPr>
              <w:softHyphen/>
            </w:r>
            <w:r w:rsidRPr="00904F15">
              <w:rPr>
                <w:i/>
              </w:rPr>
              <w:t>föra den inte är tillfreds</w:t>
            </w:r>
            <w:r>
              <w:rPr>
                <w:i/>
              </w:rPr>
              <w:softHyphen/>
            </w:r>
            <w:r w:rsidRPr="00904F15">
              <w:rPr>
                <w:i/>
              </w:rPr>
              <w:t>ställande, ska Finans</w:t>
            </w:r>
            <w:r>
              <w:rPr>
                <w:i/>
              </w:rPr>
              <w:softHyphen/>
            </w:r>
            <w:r w:rsidRPr="00904F15">
              <w:rPr>
                <w:i/>
              </w:rPr>
              <w:t>inspektionen kräva förbättringar av planen. Om det är osannolikt att värde</w:t>
            </w:r>
            <w:r>
              <w:rPr>
                <w:i/>
              </w:rPr>
              <w:softHyphen/>
            </w:r>
            <w:r w:rsidRPr="00904F15">
              <w:rPr>
                <w:i/>
              </w:rPr>
              <w:t>pappersbolaget inom den angivna tidsfristen kommer att uppfylla tillämpliga krav eller om bolaget inte på ett tillfreds</w:t>
            </w:r>
            <w:r>
              <w:rPr>
                <w:i/>
              </w:rPr>
              <w:softHyphen/>
            </w:r>
            <w:r w:rsidRPr="00904F15">
              <w:rPr>
                <w:i/>
              </w:rPr>
              <w:t>ställande sätt visa</w:t>
            </w:r>
            <w:r>
              <w:rPr>
                <w:i/>
              </w:rPr>
              <w:t>r</w:t>
            </w:r>
            <w:r w:rsidRPr="00904F15">
              <w:rPr>
                <w:i/>
              </w:rPr>
              <w:t xml:space="preserve"> att följ</w:t>
            </w:r>
            <w:r>
              <w:rPr>
                <w:i/>
              </w:rPr>
              <w:softHyphen/>
            </w:r>
            <w:r w:rsidRPr="00904F15">
              <w:rPr>
                <w:i/>
              </w:rPr>
              <w:t>derna av konstaterade brister är oväsentliga, ska tillståndet att an</w:t>
            </w:r>
            <w:r>
              <w:rPr>
                <w:i/>
              </w:rPr>
              <w:softHyphen/>
            </w:r>
            <w:r w:rsidRPr="00904F15">
              <w:rPr>
                <w:i/>
              </w:rPr>
              <w:t>vända sig av de interna model</w:t>
            </w:r>
            <w:r>
              <w:rPr>
                <w:i/>
              </w:rPr>
              <w:softHyphen/>
            </w:r>
            <w:r w:rsidRPr="00904F15">
              <w:rPr>
                <w:i/>
              </w:rPr>
              <w:t xml:space="preserve">lerna antingen </w:t>
            </w:r>
            <w:r>
              <w:rPr>
                <w:i/>
              </w:rPr>
              <w:t xml:space="preserve">återkallas eller </w:t>
            </w:r>
            <w:r w:rsidRPr="00904F15">
              <w:rPr>
                <w:i/>
              </w:rPr>
              <w:t xml:space="preserve">begränsas </w:t>
            </w:r>
            <w:r w:rsidRPr="00904F15">
              <w:rPr>
                <w:i/>
              </w:rPr>
              <w:lastRenderedPageBreak/>
              <w:t>till om</w:t>
            </w:r>
            <w:r>
              <w:rPr>
                <w:i/>
              </w:rPr>
              <w:softHyphen/>
            </w:r>
            <w:r w:rsidRPr="00904F15">
              <w:rPr>
                <w:i/>
              </w:rPr>
              <w:t>råden där kraven kan uppfyllas inom en lämplig tidsfrist.</w:t>
            </w:r>
          </w:p>
        </w:tc>
      </w:tr>
      <w:bookmarkEnd w:id="602"/>
    </w:tbl>
    <w:p w14:paraId="460B0917" w14:textId="77777777" w:rsidR="00224569" w:rsidRDefault="00224569" w:rsidP="00224569">
      <w:pPr>
        <w:pStyle w:val="Brdtextmedindrag"/>
        <w:ind w:firstLine="0"/>
      </w:pPr>
    </w:p>
    <w:tbl>
      <w:tblPr>
        <w:tblW w:w="5000" w:type="pct"/>
        <w:tblLayout w:type="fixed"/>
        <w:tblLook w:val="0000" w:firstRow="0" w:lastRow="0" w:firstColumn="0" w:lastColumn="0" w:noHBand="0" w:noVBand="0"/>
      </w:tblPr>
      <w:tblGrid>
        <w:gridCol w:w="2948"/>
        <w:gridCol w:w="2949"/>
      </w:tblGrid>
      <w:tr w:rsidR="00224569" w14:paraId="6CEA9151" w14:textId="77777777" w:rsidTr="00224569">
        <w:tc>
          <w:tcPr>
            <w:tcW w:w="2500" w:type="pct"/>
            <w:shd w:val="clear" w:color="auto" w:fill="auto"/>
            <w:tcMar>
              <w:left w:w="0" w:type="dxa"/>
            </w:tcMar>
          </w:tcPr>
          <w:p w14:paraId="30687F5D" w14:textId="77777777" w:rsidR="00224569" w:rsidRDefault="00224569" w:rsidP="00224569">
            <w:pPr>
              <w:pStyle w:val="Brdtextmedindrag"/>
            </w:pPr>
            <w:bookmarkStart w:id="603" w:name="_Hlk27568402"/>
          </w:p>
        </w:tc>
        <w:tc>
          <w:tcPr>
            <w:tcW w:w="2500" w:type="pct"/>
            <w:shd w:val="clear" w:color="auto" w:fill="auto"/>
            <w:tcMar>
              <w:right w:w="0" w:type="dxa"/>
            </w:tcMar>
          </w:tcPr>
          <w:p w14:paraId="33EADB9E" w14:textId="77777777" w:rsidR="00224569" w:rsidRPr="00CC1DE2" w:rsidRDefault="00B659D8" w:rsidP="00224569">
            <w:pPr>
              <w:pStyle w:val="Brdtext"/>
              <w:rPr>
                <w:i/>
              </w:rPr>
            </w:pPr>
            <w:r w:rsidRPr="00CC1DE2">
              <w:rPr>
                <w:i/>
              </w:rPr>
              <w:t>5 §</w:t>
            </w:r>
          </w:p>
          <w:p w14:paraId="53F80527" w14:textId="77777777" w:rsidR="00224569" w:rsidRPr="00AF1448" w:rsidRDefault="00B659D8" w:rsidP="00224569">
            <w:pPr>
              <w:pStyle w:val="Brdtextmedindrag"/>
              <w:rPr>
                <w:i/>
                <w:highlight w:val="yellow"/>
              </w:rPr>
            </w:pPr>
            <w:bookmarkStart w:id="604" w:name="_Hlk63865118"/>
            <w:r w:rsidRPr="00CF7790">
              <w:rPr>
                <w:i/>
                <w:spacing w:val="-4"/>
              </w:rPr>
              <w:t xml:space="preserve">Om det </w:t>
            </w:r>
            <w:r>
              <w:rPr>
                <w:i/>
                <w:spacing w:val="-4"/>
              </w:rPr>
              <w:t>för</w:t>
            </w:r>
            <w:r w:rsidRPr="00CF7790">
              <w:rPr>
                <w:i/>
                <w:spacing w:val="-4"/>
              </w:rPr>
              <w:t xml:space="preserve"> </w:t>
            </w:r>
            <w:r>
              <w:rPr>
                <w:i/>
                <w:spacing w:val="-4"/>
              </w:rPr>
              <w:t>en</w:t>
            </w:r>
            <w:r w:rsidRPr="00301544">
              <w:rPr>
                <w:i/>
                <w:spacing w:val="-4"/>
              </w:rPr>
              <w:t xml:space="preserve"> intern </w:t>
            </w:r>
            <w:r>
              <w:rPr>
                <w:i/>
                <w:spacing w:val="-4"/>
              </w:rPr>
              <w:t>marknads</w:t>
            </w:r>
            <w:r>
              <w:rPr>
                <w:i/>
                <w:spacing w:val="-4"/>
              </w:rPr>
              <w:softHyphen/>
              <w:t>risk</w:t>
            </w:r>
            <w:r w:rsidRPr="00301544">
              <w:rPr>
                <w:i/>
                <w:spacing w:val="-4"/>
              </w:rPr>
              <w:t>modell</w:t>
            </w:r>
            <w:r w:rsidRPr="00CF7790">
              <w:rPr>
                <w:i/>
                <w:spacing w:val="-4"/>
              </w:rPr>
              <w:t xml:space="preserve"> före</w:t>
            </w:r>
            <w:r w:rsidRPr="00CF7790">
              <w:rPr>
                <w:i/>
                <w:spacing w:val="-4"/>
              </w:rPr>
              <w:softHyphen/>
              <w:t>kommer upp</w:t>
            </w:r>
            <w:r>
              <w:rPr>
                <w:i/>
                <w:spacing w:val="-4"/>
              </w:rPr>
              <w:softHyphen/>
            </w:r>
            <w:r w:rsidRPr="00CF7790">
              <w:rPr>
                <w:i/>
                <w:spacing w:val="-4"/>
              </w:rPr>
              <w:t>repade över</w:t>
            </w:r>
            <w:r w:rsidRPr="00CF7790">
              <w:rPr>
                <w:i/>
                <w:spacing w:val="-4"/>
              </w:rPr>
              <w:softHyphen/>
              <w:t>skri</w:t>
            </w:r>
            <w:r w:rsidRPr="00CF7790">
              <w:rPr>
                <w:i/>
                <w:spacing w:val="-4"/>
              </w:rPr>
              <w:softHyphen/>
              <w:t>dan</w:t>
            </w:r>
            <w:r w:rsidRPr="00904F15">
              <w:rPr>
                <w:i/>
              </w:rPr>
              <w:t>den som avses i artikel</w:t>
            </w:r>
            <w:r>
              <w:rPr>
                <w:i/>
              </w:rPr>
              <w:t> </w:t>
            </w:r>
            <w:r w:rsidRPr="00904F15">
              <w:rPr>
                <w:i/>
              </w:rPr>
              <w:t>366 i tillsyns</w:t>
            </w:r>
            <w:r>
              <w:rPr>
                <w:i/>
              </w:rPr>
              <w:softHyphen/>
            </w:r>
            <w:r w:rsidRPr="00904F15">
              <w:rPr>
                <w:i/>
              </w:rPr>
              <w:t>förordningen och det tyder på att modelle</w:t>
            </w:r>
            <w:r>
              <w:rPr>
                <w:i/>
              </w:rPr>
              <w:t>n</w:t>
            </w:r>
            <w:r w:rsidRPr="00904F15">
              <w:rPr>
                <w:i/>
              </w:rPr>
              <w:t xml:space="preserve"> inte är till</w:t>
            </w:r>
            <w:r>
              <w:rPr>
                <w:i/>
              </w:rPr>
              <w:softHyphen/>
            </w:r>
            <w:r w:rsidRPr="00904F15">
              <w:rPr>
                <w:i/>
              </w:rPr>
              <w:t>räck</w:t>
            </w:r>
            <w:r>
              <w:rPr>
                <w:i/>
              </w:rPr>
              <w:softHyphen/>
            </w:r>
            <w:r w:rsidRPr="00904F15">
              <w:rPr>
                <w:i/>
              </w:rPr>
              <w:t xml:space="preserve">ligt </w:t>
            </w:r>
            <w:r w:rsidRPr="00CF7790">
              <w:rPr>
                <w:i/>
              </w:rPr>
              <w:t>exakt, ska Finans</w:t>
            </w:r>
            <w:r w:rsidRPr="00CF7790">
              <w:rPr>
                <w:i/>
              </w:rPr>
              <w:softHyphen/>
              <w:t>inspek</w:t>
            </w:r>
            <w:r w:rsidRPr="00CF7790">
              <w:rPr>
                <w:i/>
              </w:rPr>
              <w:softHyphen/>
              <w:t>tio</w:t>
            </w:r>
            <w:r w:rsidRPr="00CF7790">
              <w:rPr>
                <w:i/>
              </w:rPr>
              <w:softHyphen/>
              <w:t>nen</w:t>
            </w:r>
            <w:r w:rsidRPr="00CF7790">
              <w:rPr>
                <w:i/>
                <w:spacing w:val="-4"/>
              </w:rPr>
              <w:t xml:space="preserve"> återkalla tillståndet för värde</w:t>
            </w:r>
            <w:r w:rsidRPr="00CF7790">
              <w:rPr>
                <w:i/>
                <w:spacing w:val="-4"/>
              </w:rPr>
              <w:softHyphen/>
              <w:t>pap</w:t>
            </w:r>
            <w:r>
              <w:rPr>
                <w:i/>
                <w:spacing w:val="-4"/>
              </w:rPr>
              <w:softHyphen/>
            </w:r>
            <w:r w:rsidRPr="00CF7790">
              <w:rPr>
                <w:i/>
                <w:spacing w:val="-4"/>
              </w:rPr>
              <w:t>persbolaget att använda model</w:t>
            </w:r>
            <w:r w:rsidRPr="00CF7790">
              <w:rPr>
                <w:i/>
                <w:spacing w:val="-4"/>
              </w:rPr>
              <w:softHyphen/>
              <w:t>le</w:t>
            </w:r>
            <w:r>
              <w:rPr>
                <w:i/>
                <w:spacing w:val="-4"/>
              </w:rPr>
              <w:t>n</w:t>
            </w:r>
            <w:r w:rsidRPr="00904F15">
              <w:rPr>
                <w:i/>
              </w:rPr>
              <w:t xml:space="preserve"> eller vidta lämpliga </w:t>
            </w:r>
            <w:r w:rsidRPr="00CF7790">
              <w:rPr>
                <w:i/>
                <w:spacing w:val="-4"/>
              </w:rPr>
              <w:t>åt</w:t>
            </w:r>
            <w:r w:rsidRPr="00CF7790">
              <w:rPr>
                <w:i/>
                <w:spacing w:val="-4"/>
              </w:rPr>
              <w:softHyphen/>
              <w:t>gärder för att säker</w:t>
            </w:r>
            <w:r w:rsidRPr="00CF7790">
              <w:rPr>
                <w:i/>
                <w:spacing w:val="-4"/>
              </w:rPr>
              <w:softHyphen/>
              <w:t>ställa att bolaget</w:t>
            </w:r>
            <w:r w:rsidRPr="00904F15">
              <w:rPr>
                <w:i/>
              </w:rPr>
              <w:t xml:space="preserve"> snarast inom en bestämd tidsram förbättrar modelle</w:t>
            </w:r>
            <w:r>
              <w:rPr>
                <w:i/>
              </w:rPr>
              <w:t>n</w:t>
            </w:r>
            <w:r w:rsidRPr="00904F15">
              <w:rPr>
                <w:i/>
              </w:rPr>
              <w:t>.</w:t>
            </w:r>
            <w:bookmarkEnd w:id="604"/>
          </w:p>
        </w:tc>
      </w:tr>
    </w:tbl>
    <w:bookmarkEnd w:id="603"/>
    <w:p w14:paraId="7DD5BCB2" w14:textId="77777777" w:rsidR="00224569" w:rsidRDefault="00B659D8" w:rsidP="00224569">
      <w:pPr>
        <w:pStyle w:val="Brdtext"/>
        <w:spacing w:before="270"/>
        <w:jc w:val="center"/>
        <w:rPr>
          <w:b/>
        </w:rPr>
      </w:pPr>
      <w:r>
        <w:rPr>
          <w:b/>
        </w:rPr>
        <w:t>6 kap.</w:t>
      </w:r>
    </w:p>
    <w:p w14:paraId="0BB4E4A4" w14:textId="77777777" w:rsidR="00224569" w:rsidRDefault="00B659D8" w:rsidP="00224569">
      <w:pPr>
        <w:pStyle w:val="Brdtext"/>
        <w:jc w:val="center"/>
      </w:pPr>
      <w:r>
        <w:t>1 §</w:t>
      </w:r>
    </w:p>
    <w:p w14:paraId="35B41150" w14:textId="77777777" w:rsidR="00224569" w:rsidRPr="000533F7" w:rsidRDefault="00B659D8" w:rsidP="00224569">
      <w:pPr>
        <w:pStyle w:val="Brdtextmedindrag"/>
      </w:pPr>
      <w:r w:rsidRPr="000533F7">
        <w:t>Följande företag ska till Finansinspektionen lämna de upplys</w:t>
      </w:r>
      <w:r>
        <w:softHyphen/>
      </w:r>
      <w:r w:rsidRPr="000533F7">
        <w:t>ningar om sin verksamhet och därmed sammanhängande omständig</w:t>
      </w:r>
      <w:r>
        <w:softHyphen/>
      </w:r>
      <w:r w:rsidRPr="000533F7">
        <w:t>heter som inspek</w:t>
      </w:r>
      <w:r>
        <w:softHyphen/>
      </w:r>
      <w:r w:rsidRPr="000533F7">
        <w:t>tionen begär för tillsynen:</w:t>
      </w:r>
    </w:p>
    <w:tbl>
      <w:tblPr>
        <w:tblW w:w="5000" w:type="pct"/>
        <w:tblLayout w:type="fixed"/>
        <w:tblLook w:val="0000" w:firstRow="0" w:lastRow="0" w:firstColumn="0" w:lastColumn="0" w:noHBand="0" w:noVBand="0"/>
      </w:tblPr>
      <w:tblGrid>
        <w:gridCol w:w="2948"/>
        <w:gridCol w:w="2949"/>
      </w:tblGrid>
      <w:tr w:rsidR="00224569" w14:paraId="52AE4C50" w14:textId="77777777" w:rsidTr="00224569">
        <w:tc>
          <w:tcPr>
            <w:tcW w:w="2500" w:type="pct"/>
            <w:shd w:val="clear" w:color="auto" w:fill="auto"/>
            <w:tcMar>
              <w:left w:w="0" w:type="dxa"/>
            </w:tcMar>
          </w:tcPr>
          <w:p w14:paraId="58090A92" w14:textId="77777777" w:rsidR="00224569" w:rsidRDefault="00B659D8" w:rsidP="00224569">
            <w:pPr>
              <w:pStyle w:val="Brdtextmedindrag"/>
            </w:pPr>
            <w:r>
              <w:t>1. företag som står under till</w:t>
            </w:r>
            <w:r>
              <w:softHyphen/>
              <w:t>syn utifrån sin konsoliderade situation enligt denna lag eller e</w:t>
            </w:r>
            <w:r w:rsidRPr="00811E80">
              <w:rPr>
                <w:spacing w:val="-4"/>
              </w:rPr>
              <w:t>nligt en utländsk offentlig regler</w:t>
            </w:r>
            <w:r w:rsidRPr="00811E80">
              <w:rPr>
                <w:spacing w:val="-4"/>
              </w:rPr>
              <w:softHyphen/>
              <w:t>ing</w:t>
            </w:r>
            <w:r>
              <w:t xml:space="preserve"> som bygger på kapitaltäck</w:t>
            </w:r>
            <w:r>
              <w:softHyphen/>
              <w:t>nings</w:t>
            </w:r>
            <w:r>
              <w:softHyphen/>
              <w:t>direk</w:t>
            </w:r>
            <w:r>
              <w:softHyphen/>
              <w:t>tivet,</w:t>
            </w:r>
          </w:p>
        </w:tc>
        <w:tc>
          <w:tcPr>
            <w:tcW w:w="2500" w:type="pct"/>
            <w:shd w:val="clear" w:color="auto" w:fill="auto"/>
            <w:tcMar>
              <w:right w:w="0" w:type="dxa"/>
            </w:tcMar>
          </w:tcPr>
          <w:p w14:paraId="6DE75B14" w14:textId="77777777" w:rsidR="00224569" w:rsidRDefault="00B659D8" w:rsidP="00224569">
            <w:pPr>
              <w:pStyle w:val="Brdtextmedindrag"/>
            </w:pPr>
            <w:bookmarkStart w:id="605" w:name="_Hlk27568517"/>
            <w:r w:rsidRPr="002D49E3">
              <w:t>1.</w:t>
            </w:r>
            <w:r>
              <w:t xml:space="preserve"> företag som </w:t>
            </w:r>
          </w:p>
          <w:p w14:paraId="5F9DF883" w14:textId="77777777" w:rsidR="00224569" w:rsidRDefault="00B659D8" w:rsidP="00224569">
            <w:pPr>
              <w:pStyle w:val="Brdtextmedindrag"/>
            </w:pPr>
            <w:r w:rsidRPr="00735B68">
              <w:rPr>
                <w:i/>
                <w:iCs/>
              </w:rPr>
              <w:t>a)</w:t>
            </w:r>
            <w:r>
              <w:t xml:space="preserve"> står under tillsyn utifrån sin konsoliderade situation enligt denna lag eller enligt en utländsk offentlig reglering som bygger på kapitaltäckningsdirektivet, </w:t>
            </w:r>
          </w:p>
          <w:p w14:paraId="4A53A94F" w14:textId="77777777" w:rsidR="00224569" w:rsidRPr="00735B68" w:rsidRDefault="00B659D8" w:rsidP="00224569">
            <w:pPr>
              <w:pStyle w:val="Brdtextmedindrag"/>
              <w:rPr>
                <w:i/>
                <w:iCs/>
              </w:rPr>
            </w:pPr>
            <w:r w:rsidRPr="00735B68">
              <w:rPr>
                <w:i/>
                <w:iCs/>
              </w:rPr>
              <w:t>b)</w:t>
            </w:r>
            <w:bookmarkStart w:id="606" w:name="_Hlk63431796"/>
            <w:r w:rsidRPr="00735B68">
              <w:rPr>
                <w:i/>
                <w:iCs/>
              </w:rPr>
              <w:t> </w:t>
            </w:r>
            <w:bookmarkStart w:id="607" w:name="_Hlk63432784"/>
            <w:r w:rsidRPr="00735B68">
              <w:rPr>
                <w:i/>
                <w:iCs/>
              </w:rPr>
              <w:t>står under till</w:t>
            </w:r>
            <w:r>
              <w:rPr>
                <w:i/>
                <w:iCs/>
              </w:rPr>
              <w:softHyphen/>
            </w:r>
            <w:r w:rsidRPr="00735B68">
              <w:rPr>
                <w:i/>
                <w:iCs/>
              </w:rPr>
              <w:t>syn enligt artikel 7 i värdepappers</w:t>
            </w:r>
            <w:r w:rsidRPr="00735B68">
              <w:rPr>
                <w:i/>
                <w:iCs/>
              </w:rPr>
              <w:softHyphen/>
              <w:t>bolags</w:t>
            </w:r>
            <w:r>
              <w:rPr>
                <w:i/>
                <w:iCs/>
              </w:rPr>
              <w:softHyphen/>
            </w:r>
            <w:r w:rsidRPr="00735B68">
              <w:rPr>
                <w:i/>
                <w:iCs/>
              </w:rPr>
              <w:t>för</w:t>
            </w:r>
            <w:r>
              <w:rPr>
                <w:i/>
                <w:iCs/>
              </w:rPr>
              <w:softHyphen/>
            </w:r>
            <w:r w:rsidRPr="00735B68">
              <w:rPr>
                <w:i/>
                <w:iCs/>
              </w:rPr>
              <w:t>ord</w:t>
            </w:r>
            <w:r>
              <w:rPr>
                <w:i/>
                <w:iCs/>
              </w:rPr>
              <w:softHyphen/>
            </w:r>
            <w:r w:rsidRPr="00735B68">
              <w:rPr>
                <w:i/>
                <w:iCs/>
              </w:rPr>
              <w:t xml:space="preserve">ningen, eller </w:t>
            </w:r>
            <w:bookmarkEnd w:id="606"/>
          </w:p>
          <w:bookmarkEnd w:id="605"/>
          <w:bookmarkEnd w:id="607"/>
          <w:p w14:paraId="06930EE0" w14:textId="77777777" w:rsidR="00224569" w:rsidRDefault="00B659D8" w:rsidP="00224569">
            <w:pPr>
              <w:pStyle w:val="Brdtextmedindrag"/>
            </w:pPr>
            <w:r w:rsidRPr="00735B68">
              <w:rPr>
                <w:i/>
                <w:iCs/>
              </w:rPr>
              <w:t>c) </w:t>
            </w:r>
            <w:bookmarkStart w:id="608" w:name="_Hlk63431865"/>
            <w:r w:rsidRPr="00735B68">
              <w:rPr>
                <w:i/>
                <w:iCs/>
              </w:rPr>
              <w:t>ingår i en värdepappers</w:t>
            </w:r>
            <w:r>
              <w:rPr>
                <w:i/>
                <w:iCs/>
              </w:rPr>
              <w:softHyphen/>
            </w:r>
            <w:r w:rsidRPr="00735B68">
              <w:rPr>
                <w:i/>
                <w:iCs/>
              </w:rPr>
              <w:t>före</w:t>
            </w:r>
            <w:r>
              <w:rPr>
                <w:i/>
                <w:iCs/>
              </w:rPr>
              <w:softHyphen/>
            </w:r>
            <w:r w:rsidRPr="00735B68">
              <w:rPr>
                <w:i/>
                <w:iCs/>
              </w:rPr>
              <w:t>tags</w:t>
            </w:r>
            <w:r w:rsidRPr="00735B68">
              <w:rPr>
                <w:i/>
                <w:iCs/>
              </w:rPr>
              <w:softHyphen/>
              <w:t>koncern som omfattas av ett beslut enligt artikel 8 i värde</w:t>
            </w:r>
            <w:r>
              <w:rPr>
                <w:i/>
                <w:iCs/>
              </w:rPr>
              <w:softHyphen/>
            </w:r>
            <w:r w:rsidRPr="00735B68">
              <w:rPr>
                <w:i/>
                <w:iCs/>
              </w:rPr>
              <w:t>pappers</w:t>
            </w:r>
            <w:r w:rsidRPr="00735B68">
              <w:rPr>
                <w:i/>
                <w:iCs/>
              </w:rPr>
              <w:softHyphen/>
              <w:t>bolagsförordningen,</w:t>
            </w:r>
            <w:bookmarkEnd w:id="608"/>
          </w:p>
        </w:tc>
      </w:tr>
      <w:tr w:rsidR="00224569" w14:paraId="44688A85" w14:textId="77777777" w:rsidTr="00224569">
        <w:tc>
          <w:tcPr>
            <w:tcW w:w="2500" w:type="pct"/>
            <w:shd w:val="clear" w:color="auto" w:fill="auto"/>
            <w:tcMar>
              <w:left w:w="0" w:type="dxa"/>
            </w:tcMar>
          </w:tcPr>
          <w:p w14:paraId="03B287F6" w14:textId="77777777" w:rsidR="00224569" w:rsidRDefault="00B659D8" w:rsidP="00224569">
            <w:pPr>
              <w:pStyle w:val="Brdtextmedindrag"/>
            </w:pPr>
            <w:r w:rsidRPr="002D49E3">
              <w:t>2.</w:t>
            </w:r>
            <w:r>
              <w:t> </w:t>
            </w:r>
            <w:r w:rsidRPr="002D49E3">
              <w:t xml:space="preserve">andra dotterföretag till ett </w:t>
            </w:r>
            <w:r w:rsidRPr="00EA7E92">
              <w:rPr>
                <w:i/>
              </w:rPr>
              <w:t>institut</w:t>
            </w:r>
            <w:r w:rsidRPr="002D49E3">
              <w:t xml:space="preserve"> </w:t>
            </w:r>
            <w:r w:rsidRPr="00EA7E92">
              <w:rPr>
                <w:i/>
              </w:rPr>
              <w:t>eller</w:t>
            </w:r>
            <w:r w:rsidRPr="002D49E3">
              <w:t xml:space="preserve"> ett finansiellt hold</w:t>
            </w:r>
            <w:r>
              <w:softHyphen/>
            </w:r>
            <w:r w:rsidRPr="002D49E3">
              <w:t xml:space="preserve">ingföretag </w:t>
            </w:r>
            <w:r w:rsidRPr="00EC4BC0">
              <w:rPr>
                <w:i/>
              </w:rPr>
              <w:t>eller</w:t>
            </w:r>
            <w:r w:rsidRPr="002D49E3">
              <w:t xml:space="preserve"> ett blandat finan</w:t>
            </w:r>
            <w:r>
              <w:softHyphen/>
            </w:r>
            <w:r w:rsidRPr="002D49E3">
              <w:t>siellt holdingföretag än de som avses i 1,</w:t>
            </w:r>
          </w:p>
        </w:tc>
        <w:tc>
          <w:tcPr>
            <w:tcW w:w="2500" w:type="pct"/>
            <w:shd w:val="clear" w:color="auto" w:fill="auto"/>
            <w:tcMar>
              <w:right w:w="0" w:type="dxa"/>
            </w:tcMar>
          </w:tcPr>
          <w:p w14:paraId="7316953F" w14:textId="77777777" w:rsidR="00224569" w:rsidRDefault="00B659D8" w:rsidP="00224569">
            <w:pPr>
              <w:pStyle w:val="Brdtextmedindrag"/>
            </w:pPr>
            <w:bookmarkStart w:id="609" w:name="_Hlk27568558"/>
            <w:r w:rsidRPr="002D49E3">
              <w:t>2.</w:t>
            </w:r>
            <w:r>
              <w:t> </w:t>
            </w:r>
            <w:r w:rsidRPr="002D49E3">
              <w:t xml:space="preserve">andra dotterföretag till ett </w:t>
            </w:r>
            <w:r w:rsidRPr="00EA7E92">
              <w:rPr>
                <w:i/>
                <w:iCs/>
              </w:rPr>
              <w:t>kreditinstitut</w:t>
            </w:r>
            <w:r>
              <w:rPr>
                <w:i/>
                <w:iCs/>
              </w:rPr>
              <w:t>, ett värdepappers</w:t>
            </w:r>
            <w:r>
              <w:rPr>
                <w:i/>
                <w:iCs/>
              </w:rPr>
              <w:softHyphen/>
              <w:t>bolag,</w:t>
            </w:r>
            <w:r w:rsidRPr="002D49E3">
              <w:t xml:space="preserve"> ett finansiellt </w:t>
            </w:r>
            <w:r w:rsidRPr="00CF7790">
              <w:t>hold</w:t>
            </w:r>
            <w:r w:rsidRPr="00CF7790">
              <w:softHyphen/>
              <w:t>ing</w:t>
            </w:r>
            <w:r>
              <w:softHyphen/>
            </w:r>
            <w:r w:rsidRPr="00CF7790">
              <w:t>företag</w:t>
            </w:r>
            <w:r w:rsidRPr="00CF7790">
              <w:rPr>
                <w:i/>
              </w:rPr>
              <w:t xml:space="preserve">, </w:t>
            </w:r>
            <w:r w:rsidRPr="00CF7790">
              <w:t xml:space="preserve">ett blandat finansiellt holdingföretag </w:t>
            </w:r>
            <w:r w:rsidRPr="00CF7790">
              <w:rPr>
                <w:i/>
              </w:rPr>
              <w:t>eller ett värde</w:t>
            </w:r>
            <w:r w:rsidRPr="00CF7790">
              <w:rPr>
                <w:i/>
              </w:rPr>
              <w:softHyphen/>
              <w:t>pap</w:t>
            </w:r>
            <w:r w:rsidRPr="00CF7790">
              <w:rPr>
                <w:i/>
              </w:rPr>
              <w:softHyphen/>
              <w:t xml:space="preserve">persinriktat holdingföretag </w:t>
            </w:r>
            <w:r w:rsidRPr="00CF7790">
              <w:t>än de som avses i 1,</w:t>
            </w:r>
            <w:bookmarkEnd w:id="609"/>
          </w:p>
        </w:tc>
      </w:tr>
    </w:tbl>
    <w:p w14:paraId="7996FB3C" w14:textId="77777777" w:rsidR="00224569" w:rsidRDefault="00B659D8" w:rsidP="00224569">
      <w:pPr>
        <w:pStyle w:val="Brdtextmedindrag"/>
      </w:pPr>
      <w:r>
        <w:t>3. holdingföretag med blandad verksamhet och dotterföretag till holdingföretag med blandad verksamhet,</w:t>
      </w:r>
    </w:p>
    <w:p w14:paraId="303134B8" w14:textId="77777777" w:rsidR="00224569" w:rsidRDefault="00B659D8" w:rsidP="00224569">
      <w:pPr>
        <w:pStyle w:val="Brdtextmedindrag"/>
      </w:pPr>
      <w:r>
        <w:t xml:space="preserve">4. blandade finansiella holdingföretag, </w:t>
      </w:r>
      <w:r w:rsidRPr="00643F08">
        <w:t>och</w:t>
      </w:r>
    </w:p>
    <w:tbl>
      <w:tblPr>
        <w:tblW w:w="5000" w:type="pct"/>
        <w:tblLook w:val="0000" w:firstRow="0" w:lastRow="0" w:firstColumn="0" w:lastColumn="0" w:noHBand="0" w:noVBand="0"/>
      </w:tblPr>
      <w:tblGrid>
        <w:gridCol w:w="2948"/>
        <w:gridCol w:w="2949"/>
      </w:tblGrid>
      <w:tr w:rsidR="00224569" w14:paraId="798C3543" w14:textId="77777777" w:rsidTr="00224569">
        <w:tc>
          <w:tcPr>
            <w:tcW w:w="2500" w:type="pct"/>
            <w:shd w:val="clear" w:color="auto" w:fill="auto"/>
            <w:tcMar>
              <w:left w:w="0" w:type="dxa"/>
            </w:tcMar>
          </w:tcPr>
          <w:p w14:paraId="6AC03D80" w14:textId="77777777" w:rsidR="00224569" w:rsidRDefault="00B659D8" w:rsidP="00224569">
            <w:pPr>
              <w:pStyle w:val="Brdtextmedindrag"/>
            </w:pPr>
            <w:r w:rsidRPr="00643F08">
              <w:t>5</w:t>
            </w:r>
            <w:r w:rsidRPr="00AE1D71">
              <w:t>.</w:t>
            </w:r>
            <w:r>
              <w:t xml:space="preserve"> företag som fått i uppdrag av ett </w:t>
            </w:r>
            <w:r w:rsidRPr="0077193D">
              <w:rPr>
                <w:i/>
              </w:rPr>
              <w:t>institut</w:t>
            </w:r>
            <w:r>
              <w:t xml:space="preserve"> </w:t>
            </w:r>
            <w:r w:rsidRPr="00EA7E92">
              <w:rPr>
                <w:i/>
              </w:rPr>
              <w:t>eller</w:t>
            </w:r>
            <w:r>
              <w:t xml:space="preserve"> ett finansiellt holdingföretag, holdingföretag med blandad verksamhet </w:t>
            </w:r>
            <w:r w:rsidRPr="000533F7">
              <w:rPr>
                <w:i/>
              </w:rPr>
              <w:t>eller</w:t>
            </w:r>
            <w:r>
              <w:t xml:space="preserve"> blandat finansiellt holding</w:t>
            </w:r>
            <w:r>
              <w:softHyphen/>
              <w:t>före</w:t>
            </w:r>
            <w:r>
              <w:softHyphen/>
              <w:t xml:space="preserve">tag att utföra </w:t>
            </w:r>
            <w:r>
              <w:lastRenderedPageBreak/>
              <w:t>ett visst arbete eller vissa funktioner.</w:t>
            </w:r>
          </w:p>
        </w:tc>
        <w:tc>
          <w:tcPr>
            <w:tcW w:w="2500" w:type="pct"/>
            <w:shd w:val="clear" w:color="auto" w:fill="auto"/>
            <w:tcMar>
              <w:right w:w="0" w:type="dxa"/>
            </w:tcMar>
          </w:tcPr>
          <w:p w14:paraId="6C043C5A" w14:textId="77777777" w:rsidR="00224569" w:rsidRDefault="00B659D8" w:rsidP="00224569">
            <w:pPr>
              <w:pStyle w:val="Brdtextmedindrag"/>
            </w:pPr>
            <w:r w:rsidRPr="00643F08">
              <w:lastRenderedPageBreak/>
              <w:t>5</w:t>
            </w:r>
            <w:r>
              <w:t>.</w:t>
            </w:r>
            <w:r>
              <w:rPr>
                <w:i/>
              </w:rPr>
              <w:t> </w:t>
            </w:r>
            <w:r w:rsidRPr="000533F7">
              <w:t xml:space="preserve">företag som fått i uppdrag av ett </w:t>
            </w:r>
            <w:r w:rsidRPr="0077193D">
              <w:rPr>
                <w:i/>
              </w:rPr>
              <w:t>kreditinstitut,</w:t>
            </w:r>
            <w:r>
              <w:t xml:space="preserve"> </w:t>
            </w:r>
            <w:r w:rsidRPr="0077193D">
              <w:rPr>
                <w:i/>
              </w:rPr>
              <w:t>ett värdepappers</w:t>
            </w:r>
            <w:r>
              <w:rPr>
                <w:i/>
              </w:rPr>
              <w:softHyphen/>
            </w:r>
            <w:r w:rsidRPr="0077193D">
              <w:rPr>
                <w:i/>
              </w:rPr>
              <w:t>bolag</w:t>
            </w:r>
            <w:r w:rsidRPr="009A69D2">
              <w:rPr>
                <w:i/>
                <w:iCs/>
              </w:rPr>
              <w:t>,</w:t>
            </w:r>
            <w:r w:rsidRPr="000533F7">
              <w:t xml:space="preserve"> ett finansiellt holding</w:t>
            </w:r>
            <w:r>
              <w:softHyphen/>
            </w:r>
            <w:r w:rsidRPr="000533F7">
              <w:t>företag, holdingföretag med blandad verksamhet</w:t>
            </w:r>
            <w:r w:rsidRPr="0077193D">
              <w:t>,</w:t>
            </w:r>
            <w:r w:rsidRPr="000533F7">
              <w:t xml:space="preserve"> blan</w:t>
            </w:r>
            <w:r>
              <w:softHyphen/>
            </w:r>
            <w:r w:rsidRPr="00825F14">
              <w:rPr>
                <w:spacing w:val="-4"/>
              </w:rPr>
              <w:t>dat finan</w:t>
            </w:r>
            <w:r>
              <w:rPr>
                <w:spacing w:val="-4"/>
              </w:rPr>
              <w:softHyphen/>
            </w:r>
            <w:r w:rsidRPr="00825F14">
              <w:rPr>
                <w:spacing w:val="-4"/>
              </w:rPr>
              <w:lastRenderedPageBreak/>
              <w:t>siellt holdingföre</w:t>
            </w:r>
            <w:r w:rsidRPr="00825F14">
              <w:rPr>
                <w:spacing w:val="-4"/>
              </w:rPr>
              <w:softHyphen/>
              <w:t xml:space="preserve">tag </w:t>
            </w:r>
            <w:bookmarkStart w:id="610" w:name="_Hlk27568662"/>
            <w:r w:rsidRPr="00825F14">
              <w:rPr>
                <w:i/>
                <w:spacing w:val="-4"/>
              </w:rPr>
              <w:t>eller</w:t>
            </w:r>
            <w:r w:rsidRPr="00811E80">
              <w:rPr>
                <w:i/>
                <w:spacing w:val="-4"/>
              </w:rPr>
              <w:t xml:space="preserve"> värde</w:t>
            </w:r>
            <w:r>
              <w:rPr>
                <w:i/>
                <w:spacing w:val="-4"/>
              </w:rPr>
              <w:softHyphen/>
            </w:r>
            <w:r w:rsidRPr="00811E80">
              <w:rPr>
                <w:i/>
                <w:spacing w:val="-4"/>
              </w:rPr>
              <w:t>pappersinriktat holding</w:t>
            </w:r>
            <w:r w:rsidRPr="00811E80">
              <w:rPr>
                <w:i/>
                <w:spacing w:val="-4"/>
              </w:rPr>
              <w:softHyphen/>
              <w:t>företag</w:t>
            </w:r>
            <w:r w:rsidRPr="00E54E53">
              <w:rPr>
                <w:i/>
              </w:rPr>
              <w:t xml:space="preserve"> </w:t>
            </w:r>
            <w:bookmarkEnd w:id="610"/>
            <w:r w:rsidRPr="000533F7">
              <w:t>att utföra ett visst arbete eller vissa funktioner</w:t>
            </w:r>
            <w:r>
              <w:t>.</w:t>
            </w:r>
          </w:p>
        </w:tc>
      </w:tr>
    </w:tbl>
    <w:p w14:paraId="12E45330" w14:textId="77777777" w:rsidR="00224569" w:rsidRDefault="00B659D8" w:rsidP="00224569">
      <w:pPr>
        <w:pStyle w:val="Brdtextmedindrag"/>
      </w:pPr>
      <w:r w:rsidRPr="00E672AA">
        <w:lastRenderedPageBreak/>
        <w:t>Om företaget inte lämnar upplysningarna till Finansinspek</w:t>
      </w:r>
      <w:r>
        <w:softHyphen/>
      </w:r>
      <w:r w:rsidRPr="00E672AA">
        <w:t>tionen, får inspektionen förelägga företaget att göra det.</w:t>
      </w:r>
      <w:r>
        <w:t xml:space="preserve"> </w:t>
      </w:r>
    </w:p>
    <w:p w14:paraId="5C58180D" w14:textId="77777777" w:rsidR="00224569" w:rsidRDefault="00224569" w:rsidP="00224569">
      <w:pPr>
        <w:pStyle w:val="Brdtextmedindrag"/>
      </w:pPr>
    </w:p>
    <w:p w14:paraId="3A9F8CBB" w14:textId="77777777" w:rsidR="00224569" w:rsidRDefault="00B659D8" w:rsidP="00224569">
      <w:pPr>
        <w:pStyle w:val="Brdtext"/>
        <w:jc w:val="center"/>
      </w:pPr>
      <w:r>
        <w:t>2 §</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57612B7B" w14:textId="77777777" w:rsidTr="00224569">
        <w:tc>
          <w:tcPr>
            <w:tcW w:w="2500" w:type="pct"/>
            <w:shd w:val="clear" w:color="auto" w:fill="auto"/>
            <w:tcMar>
              <w:left w:w="0" w:type="dxa"/>
            </w:tcMar>
          </w:tcPr>
          <w:p w14:paraId="15E6ABE4" w14:textId="77777777" w:rsidR="00224569" w:rsidRDefault="00B659D8" w:rsidP="00224569">
            <w:pPr>
              <w:pStyle w:val="Brdtextmedindrag"/>
            </w:pPr>
            <w:r w:rsidRPr="00125F9A">
              <w:t xml:space="preserve">Moderföretag ska offentliggöra information som rör </w:t>
            </w:r>
            <w:r w:rsidRPr="00EA7E92">
              <w:rPr>
                <w:i/>
                <w:iCs/>
              </w:rPr>
              <w:t>företags</w:t>
            </w:r>
            <w:r>
              <w:rPr>
                <w:i/>
                <w:iCs/>
              </w:rPr>
              <w:softHyphen/>
            </w:r>
            <w:r w:rsidRPr="00EA7E92">
              <w:rPr>
                <w:i/>
                <w:iCs/>
              </w:rPr>
              <w:t>gruppens</w:t>
            </w:r>
            <w:r w:rsidRPr="00125F9A">
              <w:t xml:space="preserve"> </w:t>
            </w:r>
            <w:r w:rsidRPr="00EA7E92">
              <w:rPr>
                <w:i/>
                <w:iCs/>
              </w:rPr>
              <w:t>rättsliga</w:t>
            </w:r>
            <w:r w:rsidRPr="00125F9A">
              <w:t xml:space="preserve"> struktur, styr</w:t>
            </w:r>
            <w:r>
              <w:softHyphen/>
            </w:r>
            <w:r w:rsidRPr="00125F9A">
              <w:t>ning och organisationsstruktur</w:t>
            </w:r>
            <w:r>
              <w:t>.</w:t>
            </w:r>
          </w:p>
        </w:tc>
        <w:tc>
          <w:tcPr>
            <w:tcW w:w="2500" w:type="pct"/>
            <w:shd w:val="clear" w:color="auto" w:fill="auto"/>
            <w:tcMar>
              <w:right w:w="0" w:type="dxa"/>
            </w:tcMar>
          </w:tcPr>
          <w:p w14:paraId="4D5D0805" w14:textId="77777777" w:rsidR="00224569" w:rsidRDefault="00B659D8" w:rsidP="00224569">
            <w:pPr>
              <w:pStyle w:val="Brdtextmedindrag"/>
            </w:pPr>
            <w:r w:rsidRPr="009A69D2">
              <w:t>Moderföretag ska</w:t>
            </w:r>
            <w:r w:rsidRPr="009A69D2">
              <w:rPr>
                <w:i/>
                <w:iCs/>
              </w:rPr>
              <w:t xml:space="preserve"> i fråga om den </w:t>
            </w:r>
            <w:r w:rsidRPr="009A69D2">
              <w:rPr>
                <w:i/>
              </w:rPr>
              <w:t>konsoliderade situationen</w:t>
            </w:r>
            <w:r w:rsidRPr="00125F9A">
              <w:t xml:space="preserve"> offent</w:t>
            </w:r>
            <w:r>
              <w:softHyphen/>
            </w:r>
            <w:r w:rsidRPr="00125F9A">
              <w:t xml:space="preserve">liggöra information som rör </w:t>
            </w:r>
            <w:r w:rsidRPr="009A69D2">
              <w:rPr>
                <w:i/>
              </w:rPr>
              <w:t>rättslig</w:t>
            </w:r>
            <w:r w:rsidRPr="00125F9A">
              <w:t xml:space="preserve"> struktur, styrning och organisa</w:t>
            </w:r>
            <w:r>
              <w:softHyphen/>
            </w:r>
            <w:r w:rsidRPr="00125F9A">
              <w:t>tionsstruktur</w:t>
            </w:r>
            <w:r>
              <w:t xml:space="preserve">. </w:t>
            </w:r>
          </w:p>
          <w:p w14:paraId="05097885" w14:textId="77777777" w:rsidR="00224569" w:rsidRDefault="00B659D8" w:rsidP="00224569">
            <w:pPr>
              <w:pStyle w:val="Brdtextmedindrag"/>
            </w:pPr>
            <w:r w:rsidRPr="00845F13">
              <w:rPr>
                <w:i/>
                <w:iCs/>
              </w:rPr>
              <w:t>Moderföretag som avses i artik</w:t>
            </w:r>
            <w:r>
              <w:rPr>
                <w:i/>
                <w:iCs/>
              </w:rPr>
              <w:softHyphen/>
            </w:r>
            <w:r w:rsidRPr="00845F13">
              <w:rPr>
                <w:i/>
                <w:iCs/>
              </w:rPr>
              <w:t>larna 7 och 8 i värdepappers</w:t>
            </w:r>
            <w:r>
              <w:rPr>
                <w:i/>
                <w:iCs/>
              </w:rPr>
              <w:softHyphen/>
            </w:r>
            <w:r w:rsidRPr="00845F13">
              <w:rPr>
                <w:i/>
                <w:iCs/>
              </w:rPr>
              <w:t>bolagsförordningen ska offentlig</w:t>
            </w:r>
            <w:r>
              <w:rPr>
                <w:i/>
                <w:iCs/>
              </w:rPr>
              <w:softHyphen/>
            </w:r>
            <w:r w:rsidRPr="00845F13">
              <w:rPr>
                <w:i/>
                <w:iCs/>
              </w:rPr>
              <w:t>göra sådan information om en värdepappersföretagskoncern</w:t>
            </w:r>
            <w:r w:rsidRPr="00845F13">
              <w:t>.</w:t>
            </w:r>
          </w:p>
        </w:tc>
      </w:tr>
    </w:tbl>
    <w:p w14:paraId="45CDEB1F" w14:textId="77777777" w:rsidR="00224569" w:rsidRDefault="00B659D8" w:rsidP="00224569">
      <w:pPr>
        <w:pStyle w:val="Brdtext"/>
        <w:spacing w:before="270"/>
        <w:jc w:val="center"/>
      </w:pPr>
      <w:r>
        <w:t>4 §</w:t>
      </w:r>
    </w:p>
    <w:tbl>
      <w:tblPr>
        <w:tblW w:w="5000" w:type="pct"/>
        <w:tblLook w:val="0000" w:firstRow="0" w:lastRow="0" w:firstColumn="0" w:lastColumn="0" w:noHBand="0" w:noVBand="0"/>
      </w:tblPr>
      <w:tblGrid>
        <w:gridCol w:w="2948"/>
        <w:gridCol w:w="2949"/>
      </w:tblGrid>
      <w:tr w:rsidR="00224569" w14:paraId="49D47AF3" w14:textId="77777777" w:rsidTr="00224569">
        <w:tc>
          <w:tcPr>
            <w:tcW w:w="2500" w:type="pct"/>
            <w:shd w:val="clear" w:color="auto" w:fill="auto"/>
            <w:tcMar>
              <w:left w:w="0" w:type="dxa"/>
            </w:tcMar>
          </w:tcPr>
          <w:p w14:paraId="07C1CB26" w14:textId="77777777" w:rsidR="00224569" w:rsidRDefault="00B659D8" w:rsidP="00224569">
            <w:pPr>
              <w:pStyle w:val="Brdtextmedindrag"/>
            </w:pPr>
            <w:r>
              <w:t>Finansinspektionen får hän</w:t>
            </w:r>
            <w:r>
              <w:softHyphen/>
              <w:t>skjuta frågor som rör ett för</w:t>
            </w:r>
            <w:r>
              <w:softHyphen/>
              <w:t>farande av en annan behörig myndighet inom EES till Euro</w:t>
            </w:r>
            <w:r>
              <w:softHyphen/>
            </w:r>
            <w:r w:rsidRPr="00CF7790">
              <w:rPr>
                <w:spacing w:val="-4"/>
              </w:rPr>
              <w:t>peiska bankmyndig</w:t>
            </w:r>
            <w:r>
              <w:rPr>
                <w:spacing w:val="-4"/>
              </w:rPr>
              <w:softHyphen/>
            </w:r>
            <w:r w:rsidRPr="00CF7790">
              <w:rPr>
                <w:spacing w:val="-4"/>
              </w:rPr>
              <w:t>heten för tvist</w:t>
            </w:r>
            <w:r>
              <w:rPr>
                <w:spacing w:val="-4"/>
              </w:rPr>
              <w:softHyphen/>
            </w:r>
            <w:r w:rsidRPr="00CF7790">
              <w:rPr>
                <w:spacing w:val="-4"/>
              </w:rPr>
              <w:t>lösning</w:t>
            </w:r>
            <w:r>
              <w:t xml:space="preserve"> i de fall som framgår av artiklarna 112.2, 116 och 133 i kapitaltäcknings</w:t>
            </w:r>
            <w:r>
              <w:softHyphen/>
              <w:t>direktivet.</w:t>
            </w:r>
          </w:p>
        </w:tc>
        <w:tc>
          <w:tcPr>
            <w:tcW w:w="2500" w:type="pct"/>
            <w:shd w:val="clear" w:color="auto" w:fill="auto"/>
            <w:tcMar>
              <w:right w:w="0" w:type="dxa"/>
            </w:tcMar>
          </w:tcPr>
          <w:p w14:paraId="309B1DD6" w14:textId="77777777" w:rsidR="00224569" w:rsidRDefault="00B659D8" w:rsidP="00224569">
            <w:pPr>
              <w:pStyle w:val="Brdtextmedindrag"/>
            </w:pPr>
            <w:bookmarkStart w:id="611" w:name="_Hlk27568798"/>
            <w:r w:rsidRPr="00847227">
              <w:t>Finansinspektionen får hän</w:t>
            </w:r>
            <w:r>
              <w:softHyphen/>
            </w:r>
            <w:r w:rsidRPr="00847227">
              <w:t>skjuta frågor som rör ett för</w:t>
            </w:r>
            <w:r>
              <w:softHyphen/>
            </w:r>
            <w:r w:rsidRPr="00847227">
              <w:t>farande av en annan behörig myndighet inom EES till Euro</w:t>
            </w:r>
            <w:r>
              <w:softHyphen/>
            </w:r>
            <w:r w:rsidRPr="00CF7790">
              <w:rPr>
                <w:spacing w:val="-4"/>
              </w:rPr>
              <w:t>peiska bankmyndig</w:t>
            </w:r>
            <w:r>
              <w:rPr>
                <w:spacing w:val="-4"/>
              </w:rPr>
              <w:softHyphen/>
            </w:r>
            <w:r w:rsidRPr="00CF7790">
              <w:rPr>
                <w:spacing w:val="-4"/>
              </w:rPr>
              <w:t>heten för tvist</w:t>
            </w:r>
            <w:r w:rsidRPr="00CF7790">
              <w:rPr>
                <w:spacing w:val="-4"/>
              </w:rPr>
              <w:softHyphen/>
              <w:t>lösning</w:t>
            </w:r>
            <w:r w:rsidRPr="00DB650D">
              <w:t xml:space="preserve"> i de fall som framgår av</w:t>
            </w:r>
            <w:r>
              <w:t xml:space="preserve"> </w:t>
            </w:r>
            <w:r w:rsidRPr="00DB650D">
              <w:t xml:space="preserve">artiklarna 112.2, 116 och 133 </w:t>
            </w:r>
            <w:r w:rsidRPr="00CF7790">
              <w:t>i</w:t>
            </w:r>
            <w:r>
              <w:t xml:space="preserve"> </w:t>
            </w:r>
            <w:r w:rsidRPr="00CF7790">
              <w:t>kapitaltäcknings</w:t>
            </w:r>
            <w:r>
              <w:softHyphen/>
            </w:r>
            <w:r w:rsidRPr="00CF7790">
              <w:t xml:space="preserve">direktivet </w:t>
            </w:r>
            <w:r w:rsidRPr="00CF7790">
              <w:rPr>
                <w:i/>
              </w:rPr>
              <w:t>och arti</w:t>
            </w:r>
            <w:r w:rsidRPr="00CF7790">
              <w:rPr>
                <w:i/>
              </w:rPr>
              <w:softHyphen/>
              <w:t>kel 48 i värdepappers</w:t>
            </w:r>
            <w:r>
              <w:rPr>
                <w:i/>
              </w:rPr>
              <w:softHyphen/>
            </w:r>
            <w:r w:rsidRPr="00CF7790">
              <w:rPr>
                <w:i/>
              </w:rPr>
              <w:t>bolags</w:t>
            </w:r>
            <w:r w:rsidRPr="00CF7790">
              <w:rPr>
                <w:i/>
              </w:rPr>
              <w:softHyphen/>
              <w:t>direktivet</w:t>
            </w:r>
            <w:r w:rsidRPr="00CF7790">
              <w:t>.</w:t>
            </w:r>
            <w:bookmarkEnd w:id="611"/>
          </w:p>
        </w:tc>
      </w:tr>
    </w:tbl>
    <w:p w14:paraId="777D9ECE" w14:textId="77777777" w:rsidR="00224569" w:rsidRDefault="00B659D8" w:rsidP="00224569">
      <w:pPr>
        <w:pStyle w:val="Brdtext"/>
        <w:spacing w:before="270"/>
        <w:jc w:val="center"/>
      </w:pPr>
      <w:r>
        <w:t>5 §</w:t>
      </w:r>
    </w:p>
    <w:tbl>
      <w:tblPr>
        <w:tblW w:w="5000" w:type="pct"/>
        <w:tblLook w:val="0000" w:firstRow="0" w:lastRow="0" w:firstColumn="0" w:lastColumn="0" w:noHBand="0" w:noVBand="0"/>
      </w:tblPr>
      <w:tblGrid>
        <w:gridCol w:w="2948"/>
        <w:gridCol w:w="2949"/>
      </w:tblGrid>
      <w:tr w:rsidR="00224569" w14:paraId="6A3CB172" w14:textId="77777777" w:rsidTr="00224569">
        <w:tc>
          <w:tcPr>
            <w:tcW w:w="2500" w:type="pct"/>
            <w:shd w:val="clear" w:color="auto" w:fill="auto"/>
            <w:tcMar>
              <w:left w:w="0" w:type="dxa"/>
            </w:tcMar>
          </w:tcPr>
          <w:p w14:paraId="29423F92" w14:textId="77777777" w:rsidR="00224569" w:rsidRPr="005F5837" w:rsidRDefault="00B659D8" w:rsidP="00224569">
            <w:pPr>
              <w:pStyle w:val="Brdtextmedindrag"/>
              <w:rPr>
                <w:highlight w:val="yellow"/>
              </w:rPr>
            </w:pPr>
            <w:r w:rsidRPr="00DB650D">
              <w:t>Finansinspektionen får även hän</w:t>
            </w:r>
            <w:r>
              <w:softHyphen/>
            </w:r>
            <w:r w:rsidRPr="00DB650D">
              <w:t>skjuta sådana frågor som av</w:t>
            </w:r>
            <w:r w:rsidRPr="00DB650D">
              <w:softHyphen/>
              <w:t>ses i 4 § till Europeiska bank</w:t>
            </w:r>
            <w:r w:rsidRPr="00DB650D">
              <w:softHyphen/>
              <w:t xml:space="preserve">myndigheten för tvistlösning i </w:t>
            </w:r>
            <w:r w:rsidRPr="00DB650D">
              <w:rPr>
                <w:spacing w:val="-4"/>
              </w:rPr>
              <w:t>enlighet med artik</w:t>
            </w:r>
            <w:r>
              <w:rPr>
                <w:spacing w:val="-4"/>
              </w:rPr>
              <w:softHyphen/>
            </w:r>
            <w:r w:rsidRPr="00DB650D">
              <w:rPr>
                <w:spacing w:val="-4"/>
              </w:rPr>
              <w:t xml:space="preserve">larna 41.2, 43.5, </w:t>
            </w:r>
            <w:r w:rsidRPr="00DB650D">
              <w:t>50.4 och 51.2 i kapitaltäcknings</w:t>
            </w:r>
            <w:r w:rsidRPr="00DB650D">
              <w:softHyphen/>
              <w:t>direktivet.</w:t>
            </w:r>
          </w:p>
        </w:tc>
        <w:tc>
          <w:tcPr>
            <w:tcW w:w="2500" w:type="pct"/>
            <w:shd w:val="clear" w:color="auto" w:fill="auto"/>
            <w:tcMar>
              <w:right w:w="0" w:type="dxa"/>
            </w:tcMar>
          </w:tcPr>
          <w:p w14:paraId="6D8D8BE5" w14:textId="77777777" w:rsidR="00224569" w:rsidRDefault="00B659D8" w:rsidP="00224569">
            <w:pPr>
              <w:pStyle w:val="Brdtextmedindrag"/>
            </w:pPr>
            <w:bookmarkStart w:id="612" w:name="_Hlk27568868"/>
            <w:r w:rsidRPr="003043E8">
              <w:t>Finansinspektionen får även hän</w:t>
            </w:r>
            <w:r>
              <w:softHyphen/>
            </w:r>
            <w:r w:rsidRPr="003043E8">
              <w:t>skjuta sådana frågor som av</w:t>
            </w:r>
            <w:r>
              <w:softHyphen/>
            </w:r>
            <w:r w:rsidRPr="003043E8">
              <w:t>ses i 4</w:t>
            </w:r>
            <w:r>
              <w:t> §</w:t>
            </w:r>
            <w:r w:rsidRPr="003043E8">
              <w:t xml:space="preserve"> till Europeiska bank</w:t>
            </w:r>
            <w:r>
              <w:softHyphen/>
            </w:r>
            <w:r w:rsidRPr="003043E8">
              <w:t xml:space="preserve">myndigheten för tvistlösning i </w:t>
            </w:r>
            <w:r w:rsidRPr="00811E80">
              <w:rPr>
                <w:spacing w:val="-4"/>
              </w:rPr>
              <w:t>enlighet med artik</w:t>
            </w:r>
            <w:r>
              <w:rPr>
                <w:spacing w:val="-4"/>
              </w:rPr>
              <w:softHyphen/>
            </w:r>
            <w:r w:rsidRPr="00811E80">
              <w:rPr>
                <w:spacing w:val="-4"/>
              </w:rPr>
              <w:t>larna 41.2, 43.5,</w:t>
            </w:r>
            <w:r w:rsidRPr="003043E8">
              <w:t xml:space="preserve"> 50.4 och 51.2 i kapitaltäck</w:t>
            </w:r>
            <w:r>
              <w:softHyphen/>
            </w:r>
            <w:r w:rsidRPr="003043E8">
              <w:t>nings</w:t>
            </w:r>
            <w:r>
              <w:softHyphen/>
            </w:r>
            <w:r w:rsidRPr="003043E8">
              <w:t>dir</w:t>
            </w:r>
            <w:r w:rsidRPr="00825F14">
              <w:rPr>
                <w:spacing w:val="-4"/>
              </w:rPr>
              <w:t xml:space="preserve">ektivet </w:t>
            </w:r>
            <w:r w:rsidRPr="00825F14">
              <w:rPr>
                <w:i/>
                <w:spacing w:val="-4"/>
              </w:rPr>
              <w:t>och artikel 13.5 i värde</w:t>
            </w:r>
            <w:r w:rsidRPr="00825F14">
              <w:rPr>
                <w:i/>
                <w:spacing w:val="-4"/>
              </w:rPr>
              <w:softHyphen/>
              <w:t>pappersbolags</w:t>
            </w:r>
            <w:r>
              <w:rPr>
                <w:i/>
                <w:spacing w:val="-4"/>
              </w:rPr>
              <w:softHyphen/>
            </w:r>
            <w:r w:rsidRPr="00825F14">
              <w:rPr>
                <w:i/>
                <w:spacing w:val="-4"/>
              </w:rPr>
              <w:t>direktivet</w:t>
            </w:r>
            <w:r w:rsidRPr="003043E8">
              <w:t>.</w:t>
            </w:r>
            <w:bookmarkEnd w:id="612"/>
          </w:p>
        </w:tc>
      </w:tr>
    </w:tbl>
    <w:p w14:paraId="357059ED" w14:textId="77777777" w:rsidR="00224569" w:rsidRDefault="00224569" w:rsidP="00224569">
      <w:pPr>
        <w:pStyle w:val="Brdtextmedindrag"/>
        <w:jc w:val="center"/>
      </w:pPr>
    </w:p>
    <w:p w14:paraId="3236A813" w14:textId="77777777" w:rsidR="00224569" w:rsidRDefault="00B659D8" w:rsidP="00224569">
      <w:pPr>
        <w:pStyle w:val="Brdtext"/>
        <w:jc w:val="center"/>
      </w:pPr>
      <w:r>
        <w:t>7 §</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rsidRPr="009A69D2" w14:paraId="6AA0CCE2" w14:textId="77777777" w:rsidTr="00224569">
        <w:tc>
          <w:tcPr>
            <w:tcW w:w="2500" w:type="pct"/>
            <w:shd w:val="clear" w:color="auto" w:fill="auto"/>
            <w:tcMar>
              <w:left w:w="0" w:type="dxa"/>
            </w:tcMar>
          </w:tcPr>
          <w:p w14:paraId="75DAA59C" w14:textId="77777777" w:rsidR="00224569" w:rsidRDefault="00B659D8" w:rsidP="00224569">
            <w:pPr>
              <w:pStyle w:val="Brdtextmedindrag"/>
            </w:pPr>
            <w:r w:rsidRPr="00152411">
              <w:t>Företag som enligt tillsyns</w:t>
            </w:r>
            <w:r>
              <w:softHyphen/>
            </w:r>
            <w:r w:rsidRPr="00152411">
              <w:t xml:space="preserve">förordningen står under tillsyn utifrån sin konsoliderade situation och dotterföretag till ett </w:t>
            </w:r>
            <w:r w:rsidRPr="0077193D">
              <w:rPr>
                <w:i/>
                <w:iCs/>
              </w:rPr>
              <w:t>institut</w:t>
            </w:r>
            <w:r w:rsidRPr="00152411">
              <w:t xml:space="preserve"> </w:t>
            </w:r>
            <w:r w:rsidRPr="0077193D">
              <w:rPr>
                <w:i/>
                <w:iCs/>
              </w:rPr>
              <w:t>eller</w:t>
            </w:r>
            <w:r w:rsidRPr="00152411">
              <w:t xml:space="preserve"> ett finansiellt holdingföretag eller ett blandat finansiellt holdingföretag som inte omfattas av bestämmelserna om grupp</w:t>
            </w:r>
            <w:r>
              <w:softHyphen/>
            </w:r>
            <w:r w:rsidRPr="00152411">
              <w:t xml:space="preserve">baserad tillsyn, ska lämna de </w:t>
            </w:r>
            <w:r w:rsidRPr="00152411">
              <w:lastRenderedPageBreak/>
              <w:t>uppgifter som krävs för tillsyns</w:t>
            </w:r>
            <w:r>
              <w:softHyphen/>
            </w:r>
            <w:r w:rsidRPr="00152411">
              <w:t>redovisningen till det företag som enligt tillsynsförordningen ska upprätta gruppbaserad redovisning eller samlad information</w:t>
            </w:r>
            <w:r>
              <w:t>.</w:t>
            </w:r>
          </w:p>
        </w:tc>
        <w:tc>
          <w:tcPr>
            <w:tcW w:w="2500" w:type="pct"/>
            <w:shd w:val="clear" w:color="auto" w:fill="auto"/>
            <w:tcMar>
              <w:right w:w="0" w:type="dxa"/>
            </w:tcMar>
          </w:tcPr>
          <w:p w14:paraId="6010412A" w14:textId="77777777" w:rsidR="00224569" w:rsidRPr="009A69D2" w:rsidRDefault="00B659D8" w:rsidP="00224569">
            <w:pPr>
              <w:pStyle w:val="Brdtextmedindrag"/>
            </w:pPr>
            <w:r w:rsidRPr="009A69D2">
              <w:lastRenderedPageBreak/>
              <w:t>Företag som enligt tillsyns</w:t>
            </w:r>
            <w:r w:rsidRPr="009A69D2">
              <w:softHyphen/>
              <w:t xml:space="preserve">förordningen står under tillsyn utifrån sin konsoliderade situation och dotterföretag till ett </w:t>
            </w:r>
            <w:r w:rsidRPr="009A69D2">
              <w:rPr>
                <w:i/>
                <w:iCs/>
              </w:rPr>
              <w:t>kredit</w:t>
            </w:r>
            <w:r w:rsidRPr="009A69D2">
              <w:rPr>
                <w:i/>
                <w:iCs/>
              </w:rPr>
              <w:softHyphen/>
              <w:t>institut eller ett motsvarande utländskt företag inom EES,</w:t>
            </w:r>
            <w:r w:rsidRPr="009A69D2">
              <w:t xml:space="preserve"> ett finansiellt holdingföretag eller ett blandat finansiellt holdingföretag som inte omfattas av bestämmel</w:t>
            </w:r>
            <w:r w:rsidRPr="009A69D2">
              <w:softHyphen/>
            </w:r>
            <w:r w:rsidRPr="009A69D2">
              <w:lastRenderedPageBreak/>
              <w:t>serna om gruppbaserad tillsyn, ska lämna de uppgifter som krävs för tillsynsredovisningen till det före</w:t>
            </w:r>
            <w:r w:rsidRPr="009A69D2">
              <w:softHyphen/>
              <w:t>tag som enligt tillsynsförordningen ska upprätta gruppbaserad redovis</w:t>
            </w:r>
            <w:r w:rsidRPr="009A69D2">
              <w:softHyphen/>
              <w:t>ning eller samlad information.</w:t>
            </w:r>
          </w:p>
        </w:tc>
      </w:tr>
    </w:tbl>
    <w:p w14:paraId="35E0F822" w14:textId="77777777" w:rsidR="00224569" w:rsidRPr="00152411" w:rsidRDefault="00B659D8" w:rsidP="00224569">
      <w:pPr>
        <w:pStyle w:val="Brdtextmedindrag"/>
      </w:pPr>
      <w:r>
        <w:lastRenderedPageBreak/>
        <w:t>F</w:t>
      </w:r>
      <w:r w:rsidRPr="00152411">
        <w:t>örsta stycket gäller även ett svenskt företag i förhållande till ett utländskt företag inom EES som ska upprätta och ge in en rapport enligt tillsynsförordningen.</w:t>
      </w:r>
    </w:p>
    <w:p w14:paraId="129BF7C3" w14:textId="77777777" w:rsidR="00224569" w:rsidRDefault="00B659D8" w:rsidP="00224569">
      <w:pPr>
        <w:pStyle w:val="Brdtext"/>
        <w:spacing w:before="270"/>
        <w:jc w:val="center"/>
      </w:pPr>
      <w:r>
        <w:t>8 §</w:t>
      </w:r>
      <w:r>
        <w:rPr>
          <w:rStyle w:val="Fotnotsreferens"/>
        </w:rPr>
        <w:footnoteReference w:id="188"/>
      </w:r>
    </w:p>
    <w:p w14:paraId="047CAB4A" w14:textId="77777777" w:rsidR="00224569" w:rsidRPr="00F0356C" w:rsidRDefault="00B659D8" w:rsidP="00224569">
      <w:pPr>
        <w:pStyle w:val="Brdtextmedindrag"/>
      </w:pPr>
      <w:r w:rsidRPr="00552DEA">
        <w:t>Finansinspektionen får, när inspektionen anser att det behövs för till</w:t>
      </w:r>
      <w:r>
        <w:softHyphen/>
      </w:r>
      <w:r w:rsidRPr="00552DEA">
        <w:t>synen, göra undersökningar hos</w:t>
      </w:r>
    </w:p>
    <w:tbl>
      <w:tblPr>
        <w:tblW w:w="5000" w:type="pct"/>
        <w:tblLayout w:type="fixed"/>
        <w:tblLook w:val="0000" w:firstRow="0" w:lastRow="0" w:firstColumn="0" w:lastColumn="0" w:noHBand="0" w:noVBand="0"/>
      </w:tblPr>
      <w:tblGrid>
        <w:gridCol w:w="2948"/>
        <w:gridCol w:w="2949"/>
      </w:tblGrid>
      <w:tr w:rsidR="00224569" w14:paraId="31E362EE" w14:textId="77777777" w:rsidTr="00224569">
        <w:tc>
          <w:tcPr>
            <w:tcW w:w="2500" w:type="pct"/>
            <w:shd w:val="clear" w:color="auto" w:fill="auto"/>
            <w:tcMar>
              <w:left w:w="0" w:type="dxa"/>
            </w:tcMar>
          </w:tcPr>
          <w:p w14:paraId="3DC3F93E" w14:textId="77777777" w:rsidR="00224569" w:rsidRDefault="00B659D8" w:rsidP="00224569">
            <w:pPr>
              <w:pStyle w:val="Brdtextmedindrag"/>
            </w:pPr>
            <w:r>
              <w:t>1. företag som enligt 7 § ska lämna uppgifter samt hos finan</w:t>
            </w:r>
            <w:r>
              <w:softHyphen/>
              <w:t>siella holdingföretag, holding</w:t>
            </w:r>
            <w:r>
              <w:softHyphen/>
              <w:t xml:space="preserve">företag med blandad verksamhet </w:t>
            </w:r>
            <w:r w:rsidRPr="00522F92">
              <w:rPr>
                <w:i/>
              </w:rPr>
              <w:t>och</w:t>
            </w:r>
            <w:r>
              <w:t xml:space="preserve"> blandade finansiella holding</w:t>
            </w:r>
            <w:r>
              <w:softHyphen/>
              <w:t>företag för att kontrollera den g</w:t>
            </w:r>
            <w:r w:rsidRPr="00811E80">
              <w:rPr>
                <w:spacing w:val="-4"/>
              </w:rPr>
              <w:t>ruppbaserade redovisningen eller</w:t>
            </w:r>
            <w:r>
              <w:t xml:space="preserve"> sa</w:t>
            </w:r>
            <w:r w:rsidRPr="00811E80">
              <w:rPr>
                <w:spacing w:val="-2"/>
              </w:rPr>
              <w:t>mlade informationen som före</w:t>
            </w:r>
            <w:r w:rsidRPr="00811E80">
              <w:rPr>
                <w:spacing w:val="-2"/>
              </w:rPr>
              <w:softHyphen/>
              <w:t>tagen</w:t>
            </w:r>
            <w:r>
              <w:t xml:space="preserve"> är skyldiga att lämna,</w:t>
            </w:r>
          </w:p>
        </w:tc>
        <w:tc>
          <w:tcPr>
            <w:tcW w:w="2500" w:type="pct"/>
            <w:shd w:val="clear" w:color="auto" w:fill="auto"/>
            <w:tcMar>
              <w:right w:w="0" w:type="dxa"/>
            </w:tcMar>
          </w:tcPr>
          <w:p w14:paraId="223DA4AE" w14:textId="77777777" w:rsidR="00224569" w:rsidRDefault="00B659D8" w:rsidP="00224569">
            <w:pPr>
              <w:pStyle w:val="Brdtextmedindrag"/>
            </w:pPr>
            <w:bookmarkStart w:id="613" w:name="_Hlk27569014"/>
            <w:r w:rsidRPr="00552DEA">
              <w:t>1.</w:t>
            </w:r>
            <w:r>
              <w:t> </w:t>
            </w:r>
            <w:bookmarkStart w:id="614" w:name="_Hlk63975461"/>
            <w:r w:rsidRPr="00552DEA">
              <w:t>företag som enligt 7</w:t>
            </w:r>
            <w:r>
              <w:t> §</w:t>
            </w:r>
            <w:r w:rsidRPr="00552DEA">
              <w:t xml:space="preserve"> ska lämna uppgifter samt hos finan</w:t>
            </w:r>
            <w:r>
              <w:softHyphen/>
            </w:r>
            <w:r w:rsidRPr="00552DEA">
              <w:t>siella holdingföretag, holding</w:t>
            </w:r>
            <w:r>
              <w:softHyphen/>
            </w:r>
            <w:r w:rsidRPr="00811E80">
              <w:rPr>
                <w:spacing w:val="-4"/>
              </w:rPr>
              <w:t>företag med blandad verksamhet</w:t>
            </w:r>
            <w:r w:rsidRPr="00F35B7D">
              <w:rPr>
                <w:i/>
                <w:iCs/>
              </w:rPr>
              <w:t>,</w:t>
            </w:r>
            <w:r w:rsidRPr="00552DEA">
              <w:t xml:space="preserve"> blandade finansiella </w:t>
            </w:r>
            <w:r w:rsidRPr="00811E80">
              <w:rPr>
                <w:spacing w:val="-4"/>
              </w:rPr>
              <w:t>holding</w:t>
            </w:r>
            <w:r w:rsidRPr="00811E80">
              <w:rPr>
                <w:spacing w:val="-4"/>
              </w:rPr>
              <w:softHyphen/>
              <w:t xml:space="preserve">företag </w:t>
            </w:r>
            <w:r w:rsidRPr="00811E80">
              <w:rPr>
                <w:i/>
                <w:spacing w:val="-4"/>
              </w:rPr>
              <w:t>och värdepappersinriktade</w:t>
            </w:r>
            <w:r w:rsidRPr="00947D36">
              <w:rPr>
                <w:i/>
              </w:rPr>
              <w:t xml:space="preserve"> holding</w:t>
            </w:r>
            <w:r>
              <w:rPr>
                <w:i/>
              </w:rPr>
              <w:softHyphen/>
            </w:r>
            <w:r w:rsidRPr="00947D36">
              <w:rPr>
                <w:i/>
              </w:rPr>
              <w:t xml:space="preserve">företag </w:t>
            </w:r>
            <w:r w:rsidRPr="00552DEA">
              <w:t>för att kontrollera d</w:t>
            </w:r>
            <w:r w:rsidRPr="00811E80">
              <w:rPr>
                <w:spacing w:val="-4"/>
              </w:rPr>
              <w:t>en gruppbaserade redovisningen</w:t>
            </w:r>
            <w:r w:rsidRPr="00552DEA">
              <w:t xml:space="preserve"> eller samlade informationen som före</w:t>
            </w:r>
            <w:r>
              <w:softHyphen/>
            </w:r>
            <w:r w:rsidRPr="00552DEA">
              <w:t>tagen är skyldiga att lämna,</w:t>
            </w:r>
            <w:bookmarkEnd w:id="613"/>
            <w:bookmarkEnd w:id="614"/>
          </w:p>
        </w:tc>
      </w:tr>
      <w:tr w:rsidR="00224569" w14:paraId="5851F76A" w14:textId="77777777" w:rsidTr="00224569">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7B571561" w14:textId="77777777" w:rsidR="00224569" w:rsidRDefault="00B659D8" w:rsidP="00224569">
            <w:pPr>
              <w:pStyle w:val="Brdtextmedindrag"/>
            </w:pPr>
            <w:r>
              <w:t xml:space="preserve">2. företag som har fått i uppdrag av ett </w:t>
            </w:r>
            <w:r w:rsidRPr="002D436F">
              <w:rPr>
                <w:i/>
                <w:iCs/>
              </w:rPr>
              <w:t>institut</w:t>
            </w:r>
            <w:r>
              <w:t xml:space="preserve"> eller ett hold</w:t>
            </w:r>
            <w:r>
              <w:softHyphen/>
              <w:t>ing</w:t>
            </w:r>
            <w:r>
              <w:softHyphen/>
              <w:t>företag som avses i 1 att utföra ett visst arbete eller vissa funk</w:t>
            </w:r>
            <w:r>
              <w:softHyphen/>
              <w:t>tioner, och</w:t>
            </w:r>
          </w:p>
        </w:tc>
        <w:tc>
          <w:tcPr>
            <w:tcW w:w="2500" w:type="pct"/>
            <w:shd w:val="clear" w:color="auto" w:fill="auto"/>
            <w:tcMar>
              <w:right w:w="0" w:type="dxa"/>
            </w:tcMar>
          </w:tcPr>
          <w:p w14:paraId="56DC3109" w14:textId="77777777" w:rsidR="00224569" w:rsidRDefault="00B659D8" w:rsidP="00224569">
            <w:pPr>
              <w:pStyle w:val="Brdtextmedindrag"/>
            </w:pPr>
            <w:r w:rsidRPr="00152411">
              <w:t>2.</w:t>
            </w:r>
            <w:r>
              <w:t> </w:t>
            </w:r>
            <w:bookmarkStart w:id="615" w:name="_Hlk63975474"/>
            <w:r w:rsidRPr="00152411">
              <w:t xml:space="preserve">företag som har fått i uppdrag av ett </w:t>
            </w:r>
            <w:r w:rsidRPr="002D436F">
              <w:rPr>
                <w:i/>
                <w:iCs/>
              </w:rPr>
              <w:t>kreditinstitut, ett värde</w:t>
            </w:r>
            <w:r>
              <w:rPr>
                <w:i/>
                <w:iCs/>
              </w:rPr>
              <w:softHyphen/>
            </w:r>
            <w:r w:rsidRPr="002D436F">
              <w:rPr>
                <w:i/>
                <w:iCs/>
              </w:rPr>
              <w:t>pappersbolag</w:t>
            </w:r>
            <w:r w:rsidRPr="00152411">
              <w:t xml:space="preserve"> eller ett holding</w:t>
            </w:r>
            <w:r>
              <w:softHyphen/>
            </w:r>
            <w:r w:rsidRPr="00152411">
              <w:t>företag som avses i 1 att utföra ett visst arbete eller vissa funktioner, och</w:t>
            </w:r>
            <w:bookmarkEnd w:id="615"/>
          </w:p>
        </w:tc>
      </w:tr>
      <w:tr w:rsidR="00224569" w14:paraId="085CC4A1" w14:textId="77777777" w:rsidTr="00224569">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5B8D92D8" w14:textId="77777777" w:rsidR="00224569" w:rsidRDefault="00B659D8" w:rsidP="00224569">
            <w:pPr>
              <w:pStyle w:val="Brdtextmedindrag"/>
            </w:pPr>
            <w:r>
              <w:t>3. företag som Finansinspek</w:t>
            </w:r>
            <w:r>
              <w:softHyphen/>
              <w:t>tionen enligt 4 kap. 1 §</w:t>
            </w:r>
            <w:r w:rsidDel="00CC135E">
              <w:t xml:space="preserve"> </w:t>
            </w:r>
            <w:r>
              <w:t>ska utöva tillsyn över.</w:t>
            </w:r>
          </w:p>
        </w:tc>
        <w:tc>
          <w:tcPr>
            <w:tcW w:w="2500" w:type="pct"/>
            <w:shd w:val="clear" w:color="auto" w:fill="auto"/>
            <w:tcMar>
              <w:right w:w="0" w:type="dxa"/>
            </w:tcMar>
          </w:tcPr>
          <w:p w14:paraId="6147538A" w14:textId="77777777" w:rsidR="00224569" w:rsidRDefault="00B659D8" w:rsidP="00224569">
            <w:pPr>
              <w:pStyle w:val="Brdtextmedindrag"/>
            </w:pPr>
            <w:r>
              <w:t>3. </w:t>
            </w:r>
            <w:bookmarkStart w:id="616" w:name="_Hlk63975489"/>
            <w:r w:rsidRPr="00CC135E">
              <w:t>företag som Finansinspek</w:t>
            </w:r>
            <w:r>
              <w:softHyphen/>
            </w:r>
            <w:r w:rsidRPr="00CC135E">
              <w:t>tionen enligt 4</w:t>
            </w:r>
            <w:r>
              <w:t> </w:t>
            </w:r>
            <w:r w:rsidRPr="00CC135E">
              <w:t>kap. 1</w:t>
            </w:r>
            <w:r>
              <w:t> </w:t>
            </w:r>
            <w:r w:rsidRPr="00CC135E">
              <w:t xml:space="preserve">§ </w:t>
            </w:r>
            <w:r w:rsidRPr="002A69A8">
              <w:rPr>
                <w:i/>
                <w:iCs/>
              </w:rPr>
              <w:t>och 4</w:t>
            </w:r>
            <w:r>
              <w:rPr>
                <w:i/>
                <w:iCs/>
              </w:rPr>
              <w:t> </w:t>
            </w:r>
            <w:r w:rsidRPr="002A69A8">
              <w:rPr>
                <w:i/>
                <w:iCs/>
              </w:rPr>
              <w:t>a</w:t>
            </w:r>
            <w:r>
              <w:rPr>
                <w:i/>
                <w:iCs/>
              </w:rPr>
              <w:t> </w:t>
            </w:r>
            <w:r w:rsidRPr="002A69A8">
              <w:rPr>
                <w:i/>
                <w:iCs/>
              </w:rPr>
              <w:t>kap. 1</w:t>
            </w:r>
            <w:r>
              <w:rPr>
                <w:i/>
                <w:iCs/>
              </w:rPr>
              <w:t> </w:t>
            </w:r>
            <w:r w:rsidRPr="002A69A8">
              <w:rPr>
                <w:i/>
                <w:iCs/>
              </w:rPr>
              <w:t>§</w:t>
            </w:r>
            <w:r w:rsidRPr="00CC135E">
              <w:t xml:space="preserve"> ska utöva tillsyn över</w:t>
            </w:r>
            <w:bookmarkEnd w:id="616"/>
            <w:r w:rsidRPr="00CC135E">
              <w:t>.</w:t>
            </w:r>
          </w:p>
        </w:tc>
      </w:tr>
    </w:tbl>
    <w:p w14:paraId="69F012C0" w14:textId="77777777" w:rsidR="00224569" w:rsidRDefault="00224569" w:rsidP="00224569">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224569" w14:paraId="6D98789F" w14:textId="77777777" w:rsidTr="00224569">
        <w:tc>
          <w:tcPr>
            <w:tcW w:w="2500" w:type="pct"/>
            <w:shd w:val="clear" w:color="auto" w:fill="auto"/>
            <w:tcMar>
              <w:left w:w="0" w:type="dxa"/>
            </w:tcMar>
          </w:tcPr>
          <w:p w14:paraId="3A0C4DC8" w14:textId="77777777" w:rsidR="00224569" w:rsidRPr="002D436F" w:rsidRDefault="00B659D8" w:rsidP="00224569">
            <w:pPr>
              <w:pStyle w:val="Brdtextmedindrag"/>
              <w:ind w:firstLine="0"/>
              <w:jc w:val="left"/>
              <w:rPr>
                <w:b/>
                <w:bCs/>
              </w:rPr>
            </w:pPr>
            <w:r w:rsidRPr="002D436F">
              <w:rPr>
                <w:b/>
                <w:bCs/>
              </w:rPr>
              <w:t xml:space="preserve">Informationsskyldighet för ett </w:t>
            </w:r>
            <w:r w:rsidRPr="002D436F">
              <w:rPr>
                <w:b/>
                <w:bCs/>
                <w:i/>
                <w:iCs/>
              </w:rPr>
              <w:t>institut</w:t>
            </w:r>
            <w:r w:rsidRPr="002D436F">
              <w:rPr>
                <w:b/>
                <w:bCs/>
              </w:rPr>
              <w:t xml:space="preserve"> som är undantaget från gruppbaserad tillsyn</w:t>
            </w:r>
          </w:p>
        </w:tc>
        <w:tc>
          <w:tcPr>
            <w:tcW w:w="2500" w:type="pct"/>
            <w:shd w:val="clear" w:color="auto" w:fill="auto"/>
            <w:tcMar>
              <w:right w:w="0" w:type="dxa"/>
            </w:tcMar>
          </w:tcPr>
          <w:p w14:paraId="0510B911" w14:textId="77777777" w:rsidR="00224569" w:rsidRDefault="00B659D8" w:rsidP="00224569">
            <w:pPr>
              <w:pStyle w:val="Brdtextmedindrag"/>
              <w:ind w:firstLine="0"/>
              <w:jc w:val="left"/>
            </w:pPr>
            <w:r w:rsidRPr="000F2CF8">
              <w:rPr>
                <w:b/>
                <w:bCs/>
              </w:rPr>
              <w:t xml:space="preserve">Informationsskyldighet för ett </w:t>
            </w:r>
            <w:r w:rsidRPr="002D436F">
              <w:rPr>
                <w:b/>
                <w:bCs/>
                <w:i/>
                <w:iCs/>
              </w:rPr>
              <w:t>kredit</w:t>
            </w:r>
            <w:r w:rsidRPr="0064735C">
              <w:rPr>
                <w:b/>
                <w:bCs/>
                <w:i/>
                <w:iCs/>
              </w:rPr>
              <w:t>institut</w:t>
            </w:r>
            <w:r w:rsidRPr="000F2CF8">
              <w:rPr>
                <w:b/>
                <w:bCs/>
              </w:rPr>
              <w:t xml:space="preserve"> som är undantaget från gruppbaserad tillsyn</w:t>
            </w:r>
          </w:p>
        </w:tc>
      </w:tr>
    </w:tbl>
    <w:p w14:paraId="0D58557D" w14:textId="77777777" w:rsidR="00224569" w:rsidRPr="00C57856" w:rsidRDefault="00224569" w:rsidP="00224569">
      <w:pPr>
        <w:pStyle w:val="Brdtextmedindrag"/>
      </w:pPr>
    </w:p>
    <w:p w14:paraId="10D45B47" w14:textId="77777777" w:rsidR="00224569" w:rsidRDefault="00B659D8" w:rsidP="00224569">
      <w:pPr>
        <w:pStyle w:val="Brdtext"/>
        <w:jc w:val="center"/>
      </w:pPr>
      <w:r>
        <w:t>9 §</w:t>
      </w:r>
    </w:p>
    <w:tbl>
      <w:tblPr>
        <w:tblW w:w="5000" w:type="pct"/>
        <w:tblCellMar>
          <w:left w:w="125" w:type="dxa"/>
          <w:right w:w="125" w:type="dxa"/>
        </w:tblCellMar>
        <w:tblLook w:val="0600" w:firstRow="0" w:lastRow="0" w:firstColumn="0" w:lastColumn="0" w:noHBand="1" w:noVBand="1"/>
      </w:tblPr>
      <w:tblGrid>
        <w:gridCol w:w="2948"/>
        <w:gridCol w:w="2949"/>
      </w:tblGrid>
      <w:tr w:rsidR="00224569" w14:paraId="7A24C1DA" w14:textId="77777777" w:rsidTr="00224569">
        <w:tc>
          <w:tcPr>
            <w:tcW w:w="2500" w:type="pct"/>
            <w:shd w:val="clear" w:color="auto" w:fill="auto"/>
            <w:tcMar>
              <w:left w:w="0" w:type="dxa"/>
            </w:tcMar>
          </w:tcPr>
          <w:p w14:paraId="3DBE757B" w14:textId="77777777" w:rsidR="00224569" w:rsidRDefault="00B659D8" w:rsidP="00224569">
            <w:pPr>
              <w:pStyle w:val="Brdtextmedindrag"/>
            </w:pPr>
            <w:r w:rsidRPr="0064735C">
              <w:t xml:space="preserve">Om ett dotterföretag som är ett </w:t>
            </w:r>
            <w:r w:rsidRPr="002D436F">
              <w:rPr>
                <w:i/>
                <w:iCs/>
              </w:rPr>
              <w:t>institut</w:t>
            </w:r>
            <w:r w:rsidRPr="0064735C">
              <w:t xml:space="preserve"> är undantaget från tillämp</w:t>
            </w:r>
            <w:r>
              <w:softHyphen/>
            </w:r>
            <w:r w:rsidRPr="0064735C">
              <w:t>ningsområdet för konsoli</w:t>
            </w:r>
            <w:r>
              <w:softHyphen/>
            </w:r>
            <w:r w:rsidRPr="0064735C">
              <w:t>derad till</w:t>
            </w:r>
            <w:r>
              <w:softHyphen/>
            </w:r>
            <w:r w:rsidRPr="0064735C">
              <w:t>syn med stöd av artikel 19 i tillsyns</w:t>
            </w:r>
            <w:r>
              <w:softHyphen/>
            </w:r>
            <w:r w:rsidRPr="0064735C">
              <w:t>förordningen, ska moder</w:t>
            </w:r>
            <w:r>
              <w:softHyphen/>
            </w:r>
            <w:r w:rsidRPr="0064735C">
              <w:t xml:space="preserve">företaget till Finansinspektionen lämna de upplysningar som inspektionen anser att den behöver för sin tillsyn över </w:t>
            </w:r>
            <w:r w:rsidRPr="00686637">
              <w:t>institutet</w:t>
            </w:r>
            <w:r w:rsidRPr="008D47E0">
              <w:t>.</w:t>
            </w:r>
          </w:p>
        </w:tc>
        <w:tc>
          <w:tcPr>
            <w:tcW w:w="2500" w:type="pct"/>
            <w:shd w:val="clear" w:color="auto" w:fill="auto"/>
            <w:tcMar>
              <w:right w:w="0" w:type="dxa"/>
            </w:tcMar>
          </w:tcPr>
          <w:p w14:paraId="4EADBC7C" w14:textId="77777777" w:rsidR="00224569" w:rsidRDefault="00B659D8" w:rsidP="00224569">
            <w:pPr>
              <w:pStyle w:val="Brdtextmedindrag"/>
            </w:pPr>
            <w:r w:rsidRPr="0064735C">
              <w:t xml:space="preserve">Om ett dotterföretag som är ett </w:t>
            </w:r>
            <w:r>
              <w:rPr>
                <w:i/>
                <w:iCs/>
              </w:rPr>
              <w:t>kreditinstitut</w:t>
            </w:r>
            <w:r w:rsidRPr="0064735C">
              <w:t xml:space="preserve"> är undantaget från tillämpningsområdet för konsoli</w:t>
            </w:r>
            <w:r>
              <w:softHyphen/>
            </w:r>
            <w:r w:rsidRPr="0064735C">
              <w:t>derad tillsyn med stöd av artikel 19 i tillsynsförordningen, ska moder</w:t>
            </w:r>
            <w:r>
              <w:softHyphen/>
            </w:r>
            <w:r w:rsidRPr="0064735C">
              <w:t xml:space="preserve">företaget till Finansinspektionen lämna de upplysningar som inspektionen anser att den behöver för sin tillsyn över </w:t>
            </w:r>
            <w:r w:rsidRPr="00A30F24">
              <w:t>institutet</w:t>
            </w:r>
            <w:r w:rsidRPr="0064735C">
              <w:t>.</w:t>
            </w:r>
          </w:p>
        </w:tc>
      </w:tr>
    </w:tbl>
    <w:p w14:paraId="6F2DBC1B" w14:textId="77777777" w:rsidR="00224569" w:rsidRDefault="00B659D8" w:rsidP="00224569">
      <w:pPr>
        <w:pStyle w:val="Brdtext"/>
        <w:spacing w:before="270"/>
        <w:jc w:val="center"/>
      </w:pPr>
      <w:r>
        <w:lastRenderedPageBreak/>
        <w:t>10 §</w:t>
      </w:r>
    </w:p>
    <w:tbl>
      <w:tblPr>
        <w:tblW w:w="5000" w:type="pct"/>
        <w:tblLook w:val="0000" w:firstRow="0" w:lastRow="0" w:firstColumn="0" w:lastColumn="0" w:noHBand="0" w:noVBand="0"/>
      </w:tblPr>
      <w:tblGrid>
        <w:gridCol w:w="2948"/>
        <w:gridCol w:w="2949"/>
      </w:tblGrid>
      <w:tr w:rsidR="00224569" w14:paraId="0C19BE1A" w14:textId="77777777" w:rsidTr="00224569">
        <w:tc>
          <w:tcPr>
            <w:tcW w:w="2500" w:type="pct"/>
            <w:shd w:val="clear" w:color="auto" w:fill="auto"/>
            <w:tcMar>
              <w:left w:w="0" w:type="dxa"/>
            </w:tcMar>
          </w:tcPr>
          <w:p w14:paraId="48965803" w14:textId="77777777" w:rsidR="00224569" w:rsidRDefault="00B659D8" w:rsidP="00224569">
            <w:pPr>
              <w:pStyle w:val="Brdtextmedindrag"/>
            </w:pPr>
            <w:r>
              <w:t>En styrelseledamot eller be</w:t>
            </w:r>
            <w:r>
              <w:softHyphen/>
              <w:t>fatt</w:t>
            </w:r>
            <w:r>
              <w:softHyphen/>
              <w:t>ningshavare hos ett finan</w:t>
            </w:r>
            <w:r>
              <w:softHyphen/>
              <w:t xml:space="preserve">siellt holdingföretag </w:t>
            </w:r>
            <w:r w:rsidRPr="005B503F">
              <w:rPr>
                <w:i/>
              </w:rPr>
              <w:t>eller</w:t>
            </w:r>
            <w:r>
              <w:t xml:space="preserve"> ett blandat finansiellt holdingföre</w:t>
            </w:r>
            <w:r>
              <w:softHyphen/>
              <w:t>tag som i den egenskapen får kunskap om affärs</w:t>
            </w:r>
            <w:r>
              <w:softHyphen/>
              <w:t>förhållanden i ett företag som enligt 7 § ska lämna uppgifter, får inte obehö</w:t>
            </w:r>
            <w:r>
              <w:softHyphen/>
              <w:t>rigen röja vad han eller hon fått veta och inte heller utnyttja kun</w:t>
            </w:r>
            <w:r>
              <w:softHyphen/>
              <w:t>skapen i strid med det upp</w:t>
            </w:r>
            <w:r>
              <w:softHyphen/>
              <w:t>gifts</w:t>
            </w:r>
            <w:r>
              <w:softHyphen/>
              <w:t>lämnande företagets intresse.</w:t>
            </w:r>
          </w:p>
        </w:tc>
        <w:tc>
          <w:tcPr>
            <w:tcW w:w="2500" w:type="pct"/>
            <w:shd w:val="clear" w:color="auto" w:fill="auto"/>
            <w:tcMar>
              <w:right w:w="0" w:type="dxa"/>
            </w:tcMar>
          </w:tcPr>
          <w:p w14:paraId="4ABB3CD6" w14:textId="77777777" w:rsidR="00224569" w:rsidRDefault="00B659D8" w:rsidP="00224569">
            <w:pPr>
              <w:pStyle w:val="Brdtextmedindrag"/>
            </w:pPr>
            <w:r>
              <w:t>En styrelseledamot eller be</w:t>
            </w:r>
            <w:r>
              <w:softHyphen/>
              <w:t>fatt</w:t>
            </w:r>
            <w:r>
              <w:softHyphen/>
              <w:t>ningshavare hos ett finan</w:t>
            </w:r>
            <w:r>
              <w:softHyphen/>
              <w:t>siellt holdingföretag</w:t>
            </w:r>
            <w:r>
              <w:rPr>
                <w:i/>
              </w:rPr>
              <w:t>,</w:t>
            </w:r>
            <w:r>
              <w:t xml:space="preserve"> ett blandat finansiellt holdingföretag </w:t>
            </w:r>
            <w:r>
              <w:rPr>
                <w:i/>
              </w:rPr>
              <w:t>eller ett värdepappersinriktat holdingföre</w:t>
            </w:r>
            <w:r>
              <w:rPr>
                <w:i/>
              </w:rPr>
              <w:softHyphen/>
              <w:t xml:space="preserve">tag </w:t>
            </w:r>
            <w:r>
              <w:t xml:space="preserve">som i den egenskapen får kunskap om affärsförhållanden i ett företag som enligt 7 § </w:t>
            </w:r>
            <w:r>
              <w:rPr>
                <w:i/>
              </w:rPr>
              <w:t>eller artikel 7.1 i värdepappersbolags</w:t>
            </w:r>
            <w:r>
              <w:rPr>
                <w:i/>
              </w:rPr>
              <w:softHyphen/>
              <w:t xml:space="preserve">förordningen </w:t>
            </w:r>
            <w:r>
              <w:t>ska lämna uppgif</w:t>
            </w:r>
            <w:r>
              <w:softHyphen/>
              <w:t>ter, får inte obehörigen röja vad han eller hon fått veta och inte heller utnyttja kunskapen i strid med det uppgiftslämnande före</w:t>
            </w:r>
            <w:r>
              <w:softHyphen/>
              <w:t>tagets intresse.</w:t>
            </w:r>
          </w:p>
        </w:tc>
      </w:tr>
    </w:tbl>
    <w:p w14:paraId="529EB58C" w14:textId="77777777" w:rsidR="00224569" w:rsidRDefault="00B659D8" w:rsidP="00224569">
      <w:pPr>
        <w:pStyle w:val="Brdtext"/>
        <w:spacing w:before="270"/>
        <w:jc w:val="center"/>
      </w:pPr>
      <w:r>
        <w:t>11 §</w:t>
      </w:r>
      <w:r>
        <w:rPr>
          <w:rStyle w:val="Fotnotsreferens"/>
        </w:rPr>
        <w:footnoteReference w:id="189"/>
      </w:r>
    </w:p>
    <w:tbl>
      <w:tblPr>
        <w:tblW w:w="5000" w:type="pct"/>
        <w:tblLook w:val="0000" w:firstRow="0" w:lastRow="0" w:firstColumn="0" w:lastColumn="0" w:noHBand="0" w:noVBand="0"/>
      </w:tblPr>
      <w:tblGrid>
        <w:gridCol w:w="2948"/>
        <w:gridCol w:w="2949"/>
      </w:tblGrid>
      <w:tr w:rsidR="00224569" w14:paraId="4FF95372" w14:textId="77777777" w:rsidTr="00224569">
        <w:tc>
          <w:tcPr>
            <w:tcW w:w="2500" w:type="pct"/>
            <w:shd w:val="clear" w:color="auto" w:fill="auto"/>
            <w:tcMar>
              <w:left w:w="0" w:type="dxa"/>
            </w:tcMar>
          </w:tcPr>
          <w:p w14:paraId="2DA7AE5A" w14:textId="77777777" w:rsidR="00224569" w:rsidRDefault="00B659D8" w:rsidP="00224569">
            <w:pPr>
              <w:pStyle w:val="Brdtextmedindrag"/>
            </w:pPr>
            <w:bookmarkStart w:id="617" w:name="_Hlk27569239"/>
            <w:r w:rsidRPr="006050FA">
              <w:t xml:space="preserve">Ett finansiellt holdingföretag </w:t>
            </w:r>
            <w:r w:rsidRPr="00CC0562">
              <w:rPr>
                <w:i/>
              </w:rPr>
              <w:t>och</w:t>
            </w:r>
            <w:r w:rsidRPr="006050FA">
              <w:t xml:space="preserve"> ett blandat finansiellt hold</w:t>
            </w:r>
            <w:r>
              <w:softHyphen/>
            </w:r>
            <w:r w:rsidRPr="006050FA">
              <w:t>ing</w:t>
            </w:r>
            <w:r>
              <w:softHyphen/>
            </w:r>
            <w:r w:rsidRPr="006050FA">
              <w:t>företag är skyldiga att lämna ut uppgifter om enskildas för</w:t>
            </w:r>
            <w:r>
              <w:softHyphen/>
            </w:r>
            <w:r w:rsidRPr="006050FA">
              <w:t xml:space="preserve">hållanden till företaget, om det </w:t>
            </w:r>
            <w:r w:rsidRPr="00811E80">
              <w:rPr>
                <w:spacing w:val="-4"/>
              </w:rPr>
              <w:t>under en utredning enligt bestäm</w:t>
            </w:r>
            <w:r w:rsidRPr="00811E80">
              <w:rPr>
                <w:spacing w:val="-4"/>
              </w:rPr>
              <w:softHyphen/>
              <w:t>melserna</w:t>
            </w:r>
            <w:r w:rsidRPr="006050FA">
              <w:t xml:space="preserve"> om förunder</w:t>
            </w:r>
            <w:r>
              <w:softHyphen/>
            </w:r>
            <w:r w:rsidRPr="006050FA">
              <w:t>sökning i brottmål begärs av undersök</w:t>
            </w:r>
            <w:r>
              <w:softHyphen/>
            </w:r>
            <w:r w:rsidRPr="006050FA">
              <w:t>nings</w:t>
            </w:r>
            <w:r>
              <w:softHyphen/>
            </w:r>
            <w:r w:rsidRPr="006050FA">
              <w:t>ledaren eller om det begärs av åklagare i ett ärende om rätts</w:t>
            </w:r>
            <w:r>
              <w:softHyphen/>
            </w:r>
            <w:r w:rsidRPr="006050FA">
              <w:t>lig hjälp i brottmål, på fram</w:t>
            </w:r>
            <w:r>
              <w:softHyphen/>
            </w:r>
            <w:r w:rsidRPr="006050FA">
              <w:t>ställning av en annan stat eller en mellanfolklig domstol, eller i ett ärende om erkännande och verk</w:t>
            </w:r>
            <w:r>
              <w:softHyphen/>
            </w:r>
            <w:r w:rsidRPr="006050FA">
              <w:t>ställighet av en europeisk utred</w:t>
            </w:r>
            <w:r>
              <w:softHyphen/>
            </w:r>
            <w:r w:rsidRPr="006050FA">
              <w:t>n</w:t>
            </w:r>
            <w:r w:rsidRPr="00811E80">
              <w:rPr>
                <w:spacing w:val="-4"/>
              </w:rPr>
              <w:t>ingsorder. Uppgift</w:t>
            </w:r>
            <w:r>
              <w:rPr>
                <w:spacing w:val="-4"/>
              </w:rPr>
              <w:softHyphen/>
            </w:r>
            <w:r w:rsidRPr="00811E80">
              <w:rPr>
                <w:spacing w:val="-4"/>
              </w:rPr>
              <w:t>erna ska läm</w:t>
            </w:r>
            <w:r w:rsidRPr="00811E80">
              <w:rPr>
                <w:spacing w:val="-4"/>
              </w:rPr>
              <w:softHyphen/>
              <w:t>nas</w:t>
            </w:r>
            <w:r w:rsidRPr="006050FA">
              <w:t xml:space="preserve"> ut utan dröjsmål och i elek</w:t>
            </w:r>
            <w:r>
              <w:softHyphen/>
            </w:r>
            <w:r w:rsidRPr="006050FA">
              <w:t>tronisk form.</w:t>
            </w:r>
          </w:p>
        </w:tc>
        <w:tc>
          <w:tcPr>
            <w:tcW w:w="2500" w:type="pct"/>
            <w:shd w:val="clear" w:color="auto" w:fill="auto"/>
            <w:tcMar>
              <w:right w:w="0" w:type="dxa"/>
            </w:tcMar>
          </w:tcPr>
          <w:p w14:paraId="14D87B27" w14:textId="77777777" w:rsidR="00224569" w:rsidRDefault="00B659D8" w:rsidP="00224569">
            <w:pPr>
              <w:pStyle w:val="Brdtextmedindrag"/>
            </w:pPr>
            <w:r w:rsidRPr="00CD07EF">
              <w:t>Ett finansiellt holdingföretag</w:t>
            </w:r>
            <w:r>
              <w:rPr>
                <w:i/>
              </w:rPr>
              <w:t>,</w:t>
            </w:r>
            <w:r w:rsidRPr="00CD07EF">
              <w:t xml:space="preserve"> ett blandat finansiellt holding</w:t>
            </w:r>
            <w:r>
              <w:softHyphen/>
            </w:r>
            <w:r w:rsidRPr="00CD07EF">
              <w:t xml:space="preserve">företag </w:t>
            </w:r>
            <w:r>
              <w:rPr>
                <w:i/>
              </w:rPr>
              <w:t>och ett värdepappers</w:t>
            </w:r>
            <w:r>
              <w:rPr>
                <w:i/>
              </w:rPr>
              <w:softHyphen/>
              <w:t>inrik</w:t>
            </w:r>
            <w:r>
              <w:rPr>
                <w:i/>
              </w:rPr>
              <w:softHyphen/>
              <w:t xml:space="preserve">tat holdingföretag </w:t>
            </w:r>
            <w:r w:rsidRPr="00CD07EF">
              <w:t>är skyldiga att lämna ut uppgifter om enskildas förhållanden till företaget, om det under en utredning enligt bestäm</w:t>
            </w:r>
            <w:r>
              <w:softHyphen/>
            </w:r>
            <w:r w:rsidRPr="00CD07EF">
              <w:t>melserna om förunder</w:t>
            </w:r>
            <w:r>
              <w:softHyphen/>
            </w:r>
            <w:r w:rsidRPr="00CD07EF">
              <w:t>sökning i brottmål begärs av undersöknings</w:t>
            </w:r>
            <w:r>
              <w:softHyphen/>
            </w:r>
            <w:r w:rsidRPr="00CD07EF">
              <w:t xml:space="preserve">ledaren eller om det begärs av åklagare i ett ärende om rättslig hjälp i brottmål, på framställning av en annan stat eller en mellanfolklig domstol, eller i ett ärende om erkännande och verkställighet av en </w:t>
            </w:r>
            <w:r w:rsidRPr="00FD539B">
              <w:t>euro</w:t>
            </w:r>
            <w:r w:rsidRPr="00FD539B">
              <w:softHyphen/>
              <w:t>peisk utredningsorder. Uppgif</w:t>
            </w:r>
            <w:r w:rsidRPr="00FD539B">
              <w:softHyphen/>
              <w:t>terna</w:t>
            </w:r>
            <w:r w:rsidRPr="00CD07EF">
              <w:t xml:space="preserve"> ska lämnas ut utan dröjs</w:t>
            </w:r>
            <w:r>
              <w:softHyphen/>
            </w:r>
            <w:r w:rsidRPr="00CD07EF">
              <w:t>mål och i elektronisk form.</w:t>
            </w:r>
          </w:p>
        </w:tc>
      </w:tr>
      <w:bookmarkEnd w:id="617"/>
    </w:tbl>
    <w:p w14:paraId="2B0312CF" w14:textId="77777777" w:rsidR="00224569" w:rsidRDefault="00224569" w:rsidP="00224569">
      <w:pPr>
        <w:pStyle w:val="Brdtext"/>
        <w:keepNext/>
        <w:jc w:val="center"/>
      </w:pPr>
    </w:p>
    <w:tbl>
      <w:tblPr>
        <w:tblW w:w="5000" w:type="pct"/>
        <w:tblCellMar>
          <w:left w:w="125" w:type="dxa"/>
          <w:right w:w="125" w:type="dxa"/>
        </w:tblCellMar>
        <w:tblLook w:val="0600" w:firstRow="0" w:lastRow="0" w:firstColumn="0" w:lastColumn="0" w:noHBand="1" w:noVBand="1"/>
      </w:tblPr>
      <w:tblGrid>
        <w:gridCol w:w="2948"/>
        <w:gridCol w:w="2949"/>
      </w:tblGrid>
      <w:tr w:rsidR="00224569" w:rsidRPr="00D44E48" w14:paraId="627C098A" w14:textId="77777777" w:rsidTr="00224569">
        <w:tc>
          <w:tcPr>
            <w:tcW w:w="2500" w:type="pct"/>
            <w:shd w:val="clear" w:color="auto" w:fill="auto"/>
            <w:tcMar>
              <w:left w:w="0" w:type="dxa"/>
            </w:tcMar>
          </w:tcPr>
          <w:p w14:paraId="2FF5533C" w14:textId="77777777" w:rsidR="00224569" w:rsidRPr="00D44E48" w:rsidRDefault="00B659D8" w:rsidP="00224569">
            <w:pPr>
              <w:pStyle w:val="Brdtext"/>
              <w:spacing w:before="230"/>
              <w:jc w:val="left"/>
              <w:rPr>
                <w:b/>
              </w:rPr>
            </w:pPr>
            <w:r>
              <w:rPr>
                <w:b/>
              </w:rPr>
              <w:t>7 kap. Moderföretag utanför EES</w:t>
            </w:r>
          </w:p>
        </w:tc>
        <w:tc>
          <w:tcPr>
            <w:tcW w:w="2500" w:type="pct"/>
            <w:shd w:val="clear" w:color="auto" w:fill="auto"/>
            <w:tcMar>
              <w:right w:w="0" w:type="dxa"/>
            </w:tcMar>
          </w:tcPr>
          <w:p w14:paraId="7186FBF0" w14:textId="77777777" w:rsidR="00224569" w:rsidRPr="00D44E48" w:rsidRDefault="00B659D8" w:rsidP="00224569">
            <w:pPr>
              <w:pStyle w:val="Brdtext"/>
              <w:spacing w:before="230"/>
              <w:jc w:val="left"/>
              <w:rPr>
                <w:i/>
              </w:rPr>
            </w:pPr>
            <w:r>
              <w:rPr>
                <w:b/>
              </w:rPr>
              <w:t xml:space="preserve">7 kap. </w:t>
            </w:r>
            <w:r>
              <w:rPr>
                <w:b/>
                <w:bCs/>
              </w:rPr>
              <w:t xml:space="preserve">Moderföretag utanför EES </w:t>
            </w:r>
            <w:r w:rsidRPr="00B151EC">
              <w:rPr>
                <w:b/>
                <w:bCs/>
                <w:i/>
                <w:iCs/>
              </w:rPr>
              <w:t>i fråga om</w:t>
            </w:r>
            <w:r>
              <w:rPr>
                <w:b/>
                <w:bCs/>
              </w:rPr>
              <w:t xml:space="preserve"> </w:t>
            </w:r>
            <w:r w:rsidRPr="00966111">
              <w:rPr>
                <w:b/>
                <w:bCs/>
                <w:i/>
                <w:iCs/>
              </w:rPr>
              <w:t>gruppbaserad tillsyn</w:t>
            </w:r>
            <w:r>
              <w:rPr>
                <w:b/>
                <w:bCs/>
                <w:i/>
                <w:iCs/>
              </w:rPr>
              <w:t xml:space="preserve"> och intermediära holdingföretag</w:t>
            </w:r>
          </w:p>
        </w:tc>
      </w:tr>
    </w:tbl>
    <w:p w14:paraId="4B86EDF1" w14:textId="77777777" w:rsidR="00224569" w:rsidRPr="00434EC7" w:rsidRDefault="00224569" w:rsidP="00224569">
      <w:pPr>
        <w:pStyle w:val="Brdtextmedindrag"/>
      </w:pPr>
    </w:p>
    <w:p w14:paraId="1263053B" w14:textId="77777777" w:rsidR="00224569" w:rsidRDefault="00B659D8" w:rsidP="00224569">
      <w:pPr>
        <w:pStyle w:val="Brdtext"/>
        <w:keepNext/>
        <w:jc w:val="center"/>
      </w:pPr>
      <w:r>
        <w:t>1 §</w:t>
      </w:r>
      <w:r>
        <w:rPr>
          <w:rStyle w:val="Fotnotsreferens"/>
        </w:rPr>
        <w:footnoteReference w:id="190"/>
      </w:r>
    </w:p>
    <w:tbl>
      <w:tblPr>
        <w:tblW w:w="5000" w:type="pct"/>
        <w:tblLook w:val="0000" w:firstRow="0" w:lastRow="0" w:firstColumn="0" w:lastColumn="0" w:noHBand="0" w:noVBand="0"/>
      </w:tblPr>
      <w:tblGrid>
        <w:gridCol w:w="2948"/>
        <w:gridCol w:w="2949"/>
      </w:tblGrid>
      <w:tr w:rsidR="00224569" w14:paraId="5DEBFF57" w14:textId="77777777" w:rsidTr="00224569">
        <w:tc>
          <w:tcPr>
            <w:tcW w:w="2500" w:type="pct"/>
            <w:shd w:val="clear" w:color="auto" w:fill="auto"/>
            <w:tcMar>
              <w:left w:w="0" w:type="dxa"/>
            </w:tcMar>
          </w:tcPr>
          <w:p w14:paraId="7BCC5144" w14:textId="77777777" w:rsidR="00224569" w:rsidRDefault="00B659D8" w:rsidP="00224569">
            <w:pPr>
              <w:pStyle w:val="Brdtextmedindrag"/>
            </w:pPr>
            <w:r>
              <w:t xml:space="preserve">Om ett </w:t>
            </w:r>
            <w:r w:rsidRPr="00C5263C">
              <w:rPr>
                <w:i/>
              </w:rPr>
              <w:t>institut</w:t>
            </w:r>
            <w:r>
              <w:t xml:space="preserve"> inte står under gruppbaserad tillsyn enligt arti</w:t>
            </w:r>
            <w:r>
              <w:softHyphen/>
              <w:t>kel 111 i kapitaltäckningsdirek</w:t>
            </w:r>
            <w:r>
              <w:softHyphen/>
              <w:t xml:space="preserve">tivet </w:t>
            </w:r>
            <w:r>
              <w:lastRenderedPageBreak/>
              <w:t xml:space="preserve">och dess moderföretag är ett utländskt </w:t>
            </w:r>
            <w:r w:rsidRPr="00D44E48">
              <w:rPr>
                <w:i/>
              </w:rPr>
              <w:t>institut</w:t>
            </w:r>
            <w:r>
              <w:t xml:space="preserve"> </w:t>
            </w:r>
            <w:r w:rsidRPr="00D44E48">
              <w:rPr>
                <w:i/>
              </w:rPr>
              <w:t>eller</w:t>
            </w:r>
            <w:r>
              <w:t xml:space="preserve"> ett </w:t>
            </w:r>
            <w:r w:rsidRPr="00D44E48">
              <w:rPr>
                <w:i/>
              </w:rPr>
              <w:t>sådant</w:t>
            </w:r>
            <w:r>
              <w:t xml:space="preserve"> finansiellt holdingföretag eller blandat finansiellt holding</w:t>
            </w:r>
            <w:r>
              <w:softHyphen/>
              <w:t>företag som har sitt huvud</w:t>
            </w:r>
            <w:r>
              <w:softHyphen/>
              <w:t>kontor utanför EES, gäller 2 och 3 §§ för det fall Finansinspek</w:t>
            </w:r>
            <w:r>
              <w:softHyphen/>
              <w:t xml:space="preserve">tionen enligt 4 kap. </w:t>
            </w:r>
            <w:r>
              <w:br/>
            </w:r>
            <w:r w:rsidRPr="00E523A7">
              <w:rPr>
                <w:i/>
              </w:rPr>
              <w:t>2–4</w:t>
            </w:r>
            <w:r>
              <w:rPr>
                <w:i/>
              </w:rPr>
              <w:t> </w:t>
            </w:r>
            <w:r w:rsidRPr="002D1E52">
              <w:rPr>
                <w:iCs/>
              </w:rPr>
              <w:t>§</w:t>
            </w:r>
            <w:r w:rsidRPr="002D1E52">
              <w:t>§</w:t>
            </w:r>
            <w:r>
              <w:t xml:space="preserve"> skulle ha utövat tillsynen över den konsoliderade situationen</w:t>
            </w:r>
            <w:r w:rsidRPr="00C5263C">
              <w:t xml:space="preserve"> </w:t>
            </w:r>
            <w:r w:rsidRPr="00EC284E">
              <w:rPr>
                <w:spacing w:val="-2"/>
              </w:rPr>
              <w:t>om</w:t>
            </w:r>
            <w:r>
              <w:t xml:space="preserve"> </w:t>
            </w:r>
            <w:r w:rsidRPr="00EC284E">
              <w:rPr>
                <w:spacing w:val="-2"/>
              </w:rPr>
              <w:t>de bestämmelserna hade gällt.</w:t>
            </w:r>
          </w:p>
        </w:tc>
        <w:tc>
          <w:tcPr>
            <w:tcW w:w="2500" w:type="pct"/>
            <w:shd w:val="clear" w:color="auto" w:fill="auto"/>
            <w:tcMar>
              <w:right w:w="0" w:type="dxa"/>
            </w:tcMar>
          </w:tcPr>
          <w:p w14:paraId="68569DAE" w14:textId="77777777" w:rsidR="00224569" w:rsidRDefault="00B659D8" w:rsidP="00224569">
            <w:pPr>
              <w:pStyle w:val="Brdtextmedindrag"/>
            </w:pPr>
            <w:bookmarkStart w:id="618" w:name="_Hlk27569325"/>
            <w:r w:rsidRPr="007D3C4E">
              <w:lastRenderedPageBreak/>
              <w:t xml:space="preserve">Om ett </w:t>
            </w:r>
            <w:r w:rsidRPr="007D3C4E">
              <w:rPr>
                <w:i/>
              </w:rPr>
              <w:t>kreditinstitut</w:t>
            </w:r>
            <w:r w:rsidRPr="007D3C4E">
              <w:t xml:space="preserve"> </w:t>
            </w:r>
            <w:r w:rsidRPr="007D3C4E">
              <w:rPr>
                <w:i/>
                <w:iCs/>
              </w:rPr>
              <w:t xml:space="preserve">eller ett motsvarande utländskt företag inom EES </w:t>
            </w:r>
            <w:r w:rsidRPr="004763A6">
              <w:t>i</w:t>
            </w:r>
            <w:r w:rsidRPr="007D3C4E">
              <w:t>nte står under grupp</w:t>
            </w:r>
            <w:r w:rsidRPr="007D3C4E">
              <w:softHyphen/>
            </w:r>
            <w:r w:rsidRPr="007D3C4E">
              <w:lastRenderedPageBreak/>
              <w:t>baserad tillsyn enligt artikel 111 i kapital</w:t>
            </w:r>
            <w:r w:rsidRPr="007D3C4E">
              <w:softHyphen/>
              <w:t>täck</w:t>
            </w:r>
            <w:r w:rsidRPr="007D3C4E">
              <w:softHyphen/>
              <w:t>nings</w:t>
            </w:r>
            <w:r w:rsidRPr="007D3C4E">
              <w:softHyphen/>
            </w:r>
            <w:r w:rsidRPr="007D3C4E">
              <w:softHyphen/>
              <w:t>direktivet och dess moder</w:t>
            </w:r>
            <w:r w:rsidRPr="007D3C4E">
              <w:softHyphen/>
              <w:t>företag är ett utländskt</w:t>
            </w:r>
            <w:r w:rsidRPr="007D3C4E">
              <w:rPr>
                <w:i/>
                <w:iCs/>
              </w:rPr>
              <w:t xml:space="preserve"> före</w:t>
            </w:r>
            <w:r w:rsidRPr="007D3C4E">
              <w:rPr>
                <w:i/>
                <w:iCs/>
              </w:rPr>
              <w:softHyphen/>
              <w:t>tag som motsvarar ett</w:t>
            </w:r>
            <w:r w:rsidRPr="007D3C4E">
              <w:t xml:space="preserve"> </w:t>
            </w:r>
            <w:r w:rsidRPr="007D3C4E">
              <w:rPr>
                <w:i/>
                <w:iCs/>
              </w:rPr>
              <w:t>kredit</w:t>
            </w:r>
            <w:r w:rsidRPr="007D3C4E">
              <w:rPr>
                <w:i/>
                <w:iCs/>
              </w:rPr>
              <w:softHyphen/>
              <w:t>institut,</w:t>
            </w:r>
            <w:r w:rsidRPr="007D3C4E">
              <w:t xml:space="preserve"> finansiellt holding</w:t>
            </w:r>
            <w:r w:rsidRPr="007D3C4E">
              <w:softHyphen/>
              <w:t>företag eller blandat finansiellt holding</w:t>
            </w:r>
            <w:r w:rsidRPr="007D3C4E">
              <w:softHyphen/>
              <w:t>företag som har sitt huvud</w:t>
            </w:r>
            <w:r w:rsidRPr="007D3C4E">
              <w:softHyphen/>
              <w:t>kontor utanför EES, gäller 2 och 3 §§ för det fall Finansinspek</w:t>
            </w:r>
            <w:r w:rsidRPr="007D3C4E">
              <w:softHyphen/>
              <w:t xml:space="preserve">tionen enligt 4 kap. </w:t>
            </w:r>
            <w:r w:rsidRPr="007D3C4E">
              <w:br/>
            </w:r>
            <w:r w:rsidRPr="007D3C4E">
              <w:rPr>
                <w:i/>
              </w:rPr>
              <w:t>1–3 </w:t>
            </w:r>
            <w:r w:rsidRPr="007D3C4E">
              <w:rPr>
                <w:iCs/>
              </w:rPr>
              <w:t>§</w:t>
            </w:r>
            <w:r w:rsidRPr="007D3C4E">
              <w:t>§ skulle ha ut</w:t>
            </w:r>
            <w:r w:rsidRPr="007D3C4E">
              <w:softHyphen/>
              <w:t>övat tillsynen över den konsoli</w:t>
            </w:r>
            <w:r w:rsidRPr="007D3C4E">
              <w:softHyphen/>
              <w:t>derade</w:t>
            </w:r>
            <w:r>
              <w:t xml:space="preserve"> situationen</w:t>
            </w:r>
            <w:r w:rsidRPr="00C5263C">
              <w:t xml:space="preserve"> </w:t>
            </w:r>
            <w:r w:rsidRPr="00EC284E">
              <w:rPr>
                <w:spacing w:val="-2"/>
              </w:rPr>
              <w:t>om de bestäm</w:t>
            </w:r>
            <w:r>
              <w:rPr>
                <w:spacing w:val="-2"/>
              </w:rPr>
              <w:softHyphen/>
            </w:r>
            <w:r w:rsidRPr="00EC284E">
              <w:rPr>
                <w:spacing w:val="-2"/>
              </w:rPr>
              <w:t>melserna hade gällt.</w:t>
            </w:r>
            <w:bookmarkEnd w:id="618"/>
          </w:p>
        </w:tc>
      </w:tr>
    </w:tbl>
    <w:p w14:paraId="41AF925C" w14:textId="77777777" w:rsidR="00224569" w:rsidRPr="00B028BC" w:rsidRDefault="00224569" w:rsidP="00224569">
      <w:pPr>
        <w:pStyle w:val="Brdtextmedindrag"/>
      </w:pPr>
    </w:p>
    <w:p w14:paraId="078EA087" w14:textId="77777777" w:rsidR="00224569" w:rsidRDefault="00B659D8" w:rsidP="00224569">
      <w:pPr>
        <w:pStyle w:val="Brdtext"/>
        <w:jc w:val="center"/>
      </w:pPr>
      <w:r>
        <w:t>2 §</w:t>
      </w:r>
      <w:r>
        <w:rPr>
          <w:rStyle w:val="Fotnotsreferens"/>
        </w:rPr>
        <w:footnoteReference w:id="191"/>
      </w:r>
    </w:p>
    <w:p w14:paraId="05B10B00" w14:textId="77777777" w:rsidR="00224569" w:rsidRPr="008476E0" w:rsidRDefault="00B659D8" w:rsidP="00224569">
      <w:pPr>
        <w:pStyle w:val="Brdtextmedindrag"/>
      </w:pPr>
      <w:r w:rsidRPr="008476E0">
        <w:t>Finansinspektionen ska kontrollera om den gruppbaserade tillsyn som utövas av tillsynsmyndigheten i landet utanför EES är likvärdig med den gruppbaserade tillsyn som anges i artiklarna 11</w:t>
      </w:r>
      <w:r w:rsidRPr="00F2363D">
        <w:t>–</w:t>
      </w:r>
      <w:r w:rsidRPr="008476E0">
        <w:t>24 i tillsynsförordningen och 4</w:t>
      </w:r>
      <w:r>
        <w:t> </w:t>
      </w:r>
      <w:r w:rsidRPr="008476E0">
        <w:t>kap. denna lag.</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5E96B2D1" w14:textId="77777777" w:rsidTr="00224569">
        <w:tc>
          <w:tcPr>
            <w:tcW w:w="2500" w:type="pct"/>
            <w:shd w:val="clear" w:color="auto" w:fill="auto"/>
            <w:tcMar>
              <w:left w:w="0" w:type="dxa"/>
            </w:tcMar>
          </w:tcPr>
          <w:p w14:paraId="73FFBC10" w14:textId="77777777" w:rsidR="00224569" w:rsidRDefault="00B659D8" w:rsidP="00224569">
            <w:pPr>
              <w:pStyle w:val="Brdtextmedindrag"/>
            </w:pPr>
            <w:r w:rsidRPr="008476E0">
              <w:t>Finansinspektionen ska utföra kontrollen på begäran av moder</w:t>
            </w:r>
            <w:r>
              <w:softHyphen/>
            </w:r>
            <w:r w:rsidRPr="008476E0">
              <w:t xml:space="preserve">företaget eller av ett inom EES auktoriserat </w:t>
            </w:r>
            <w:r w:rsidRPr="00D4627A">
              <w:rPr>
                <w:i/>
                <w:iCs/>
              </w:rPr>
              <w:t>institut,</w:t>
            </w:r>
            <w:r w:rsidRPr="008476E0">
              <w:t xml:space="preserve"> institut för elektroniska pengar </w:t>
            </w:r>
            <w:r w:rsidRPr="00D4627A">
              <w:rPr>
                <w:i/>
                <w:iCs/>
              </w:rPr>
              <w:t>eller motsvarande utländskt företag</w:t>
            </w:r>
            <w:r w:rsidRPr="008476E0">
              <w:t xml:space="preserve"> i den konsoliderade situationen. Innan Finansinspektionen tar ställ</w:t>
            </w:r>
            <w:r>
              <w:softHyphen/>
            </w:r>
            <w:r w:rsidRPr="008476E0">
              <w:t>ning till om tillsynen är likvärdig, ska inspektionen höra övriga berörda behöriga myndigheter inom EES. Inspektionen ska också före ställningstagandet ha rådfrågat Europeiska bankmyndigheten.</w:t>
            </w:r>
          </w:p>
        </w:tc>
        <w:tc>
          <w:tcPr>
            <w:tcW w:w="2500" w:type="pct"/>
            <w:shd w:val="clear" w:color="auto" w:fill="auto"/>
            <w:tcMar>
              <w:right w:w="0" w:type="dxa"/>
            </w:tcMar>
          </w:tcPr>
          <w:p w14:paraId="34DEB371" w14:textId="77777777" w:rsidR="00224569" w:rsidRDefault="00B659D8" w:rsidP="00224569">
            <w:pPr>
              <w:pStyle w:val="Brdtextmedindrag"/>
            </w:pPr>
            <w:bookmarkStart w:id="619" w:name="_Hlk63976115"/>
            <w:r w:rsidRPr="008476E0">
              <w:t>Finansinspektionen ska utföra kontrollen på begäran av moder</w:t>
            </w:r>
            <w:r>
              <w:softHyphen/>
            </w:r>
            <w:r w:rsidRPr="008476E0">
              <w:t xml:space="preserve">företaget eller av ett inom EES auktoriserat </w:t>
            </w:r>
            <w:r>
              <w:rPr>
                <w:i/>
                <w:iCs/>
              </w:rPr>
              <w:t>kreditinstitut eller</w:t>
            </w:r>
            <w:r w:rsidRPr="008476E0">
              <w:t xml:space="preserve"> institut för elektroniska pengar i den konsoliderade situationen. Innan Finansinspektionen tar ställ</w:t>
            </w:r>
            <w:r>
              <w:softHyphen/>
            </w:r>
            <w:r w:rsidRPr="008476E0">
              <w:t>ning till om tillsynen är likvärdig, ska inspektionen höra övriga berörda behöriga myndigheter inom EES. Inspektionen ska också före ställningstagandet ha rådfrågat Europeiska bankmyndigheten.</w:t>
            </w:r>
            <w:bookmarkEnd w:id="619"/>
          </w:p>
        </w:tc>
      </w:tr>
    </w:tbl>
    <w:p w14:paraId="5656E1AD" w14:textId="77777777" w:rsidR="00224569" w:rsidRDefault="00224569" w:rsidP="00224569">
      <w:pPr>
        <w:pStyle w:val="Brdtextmedindrag"/>
        <w:ind w:firstLine="0"/>
      </w:pPr>
    </w:p>
    <w:p w14:paraId="5E1C9D50" w14:textId="77777777" w:rsidR="00224569" w:rsidRDefault="00B659D8" w:rsidP="00224569">
      <w:pPr>
        <w:pStyle w:val="Brdtext"/>
        <w:jc w:val="center"/>
      </w:pPr>
      <w:r>
        <w:t>3 §</w:t>
      </w:r>
      <w:r>
        <w:rPr>
          <w:rStyle w:val="Fotnotsreferens"/>
        </w:rPr>
        <w:footnoteReference w:id="192"/>
      </w:r>
    </w:p>
    <w:p w14:paraId="0ACBDC62" w14:textId="77777777" w:rsidR="00224569" w:rsidRDefault="00B659D8" w:rsidP="00224569">
      <w:pPr>
        <w:pStyle w:val="Brdtextmedindrag"/>
      </w:pPr>
      <w:r w:rsidRPr="00F2363D">
        <w:t>Om tillsynen inte bedöms likvärdig, ska Finansinspektionen tillämpa bestämmelserna om gruppbaserad tillsyn i artiklarna 11–24 i tillsyns</w:t>
      </w:r>
      <w:r>
        <w:softHyphen/>
      </w:r>
      <w:r w:rsidRPr="00F2363D">
        <w:t>förordningen och 4</w:t>
      </w:r>
      <w:r>
        <w:t> </w:t>
      </w:r>
      <w:r w:rsidRPr="00F2363D">
        <w:t>kap. denna lag som om moderföretaget haft sitt huvud</w:t>
      </w:r>
      <w:r>
        <w:softHyphen/>
      </w:r>
      <w:r w:rsidRPr="00F2363D">
        <w:t>kontor inom EES.</w:t>
      </w:r>
    </w:p>
    <w:tbl>
      <w:tblPr>
        <w:tblW w:w="5000" w:type="pct"/>
        <w:tblCellMar>
          <w:left w:w="125" w:type="dxa"/>
          <w:right w:w="125" w:type="dxa"/>
        </w:tblCellMar>
        <w:tblLook w:val="0600" w:firstRow="0" w:lastRow="0" w:firstColumn="0" w:lastColumn="0" w:noHBand="1" w:noVBand="1"/>
      </w:tblPr>
      <w:tblGrid>
        <w:gridCol w:w="2948"/>
        <w:gridCol w:w="2949"/>
      </w:tblGrid>
      <w:tr w:rsidR="00224569" w14:paraId="17775996" w14:textId="77777777" w:rsidTr="00224569">
        <w:tc>
          <w:tcPr>
            <w:tcW w:w="2500" w:type="pct"/>
            <w:shd w:val="clear" w:color="auto" w:fill="auto"/>
            <w:tcMar>
              <w:left w:w="0" w:type="dxa"/>
            </w:tcMar>
          </w:tcPr>
          <w:p w14:paraId="49D258AB" w14:textId="77777777" w:rsidR="00224569" w:rsidRDefault="00B659D8" w:rsidP="00224569">
            <w:pPr>
              <w:pStyle w:val="Brdtextmedindrag"/>
            </w:pPr>
            <w:r w:rsidRPr="00F2363D">
              <w:t>Efter att ha hört övriga berörda behöriga myndigheter får Finans</w:t>
            </w:r>
            <w:r>
              <w:softHyphen/>
            </w:r>
            <w:r w:rsidRPr="00F2363D">
              <w:t>inspektionen i stället besluta att använda sig av andra tillsyns</w:t>
            </w:r>
            <w:r>
              <w:softHyphen/>
            </w:r>
            <w:r w:rsidRPr="00F2363D">
              <w:t xml:space="preserve">metoder som säkerställer att </w:t>
            </w:r>
            <w:r w:rsidRPr="00D44E48">
              <w:rPr>
                <w:i/>
              </w:rPr>
              <w:t>instituten</w:t>
            </w:r>
            <w:r w:rsidRPr="00F2363D">
              <w:t xml:space="preserve"> i den konsoliderade situationen är föremål för tillräcklig tillsyn. Inspektionen får då före</w:t>
            </w:r>
            <w:r>
              <w:softHyphen/>
            </w:r>
            <w:r w:rsidRPr="00F2363D">
              <w:t xml:space="preserve">lägga en ägare till </w:t>
            </w:r>
            <w:r w:rsidRPr="00D44E48">
              <w:rPr>
                <w:i/>
              </w:rPr>
              <w:t>institutet</w:t>
            </w:r>
            <w:r w:rsidRPr="00F2363D">
              <w:t xml:space="preserve"> att </w:t>
            </w:r>
            <w:r w:rsidRPr="00F2363D">
              <w:lastRenderedPageBreak/>
              <w:t>inrätta ett finansiellt holdingföretag eller ett blandat finansiellt holding</w:t>
            </w:r>
            <w:r>
              <w:softHyphen/>
            </w:r>
            <w:r w:rsidRPr="00F2363D">
              <w:t xml:space="preserve">företag med huvudkontor inom EES och tillämpa bestämmelserna i denna lag på </w:t>
            </w:r>
            <w:r w:rsidRPr="002A69A8">
              <w:rPr>
                <w:i/>
                <w:iCs/>
              </w:rPr>
              <w:t>instituten</w:t>
            </w:r>
            <w:r w:rsidRPr="00F2363D">
              <w:t xml:space="preserve"> i den konsoliderade situationen, som leds av detta holdingföretag.</w:t>
            </w:r>
          </w:p>
        </w:tc>
        <w:tc>
          <w:tcPr>
            <w:tcW w:w="2500" w:type="pct"/>
            <w:shd w:val="clear" w:color="auto" w:fill="auto"/>
            <w:tcMar>
              <w:right w:w="0" w:type="dxa"/>
            </w:tcMar>
          </w:tcPr>
          <w:p w14:paraId="25A07363" w14:textId="77777777" w:rsidR="00224569" w:rsidRDefault="00B659D8" w:rsidP="00224569">
            <w:pPr>
              <w:pStyle w:val="Brdtextmedindrag"/>
            </w:pPr>
            <w:r w:rsidRPr="00F2363D">
              <w:lastRenderedPageBreak/>
              <w:t>Efter att ha hört övriga berörda behöriga myndigheter får Finans</w:t>
            </w:r>
            <w:r>
              <w:softHyphen/>
            </w:r>
            <w:r w:rsidRPr="00F2363D">
              <w:t xml:space="preserve">inspektionen i stället besluta att </w:t>
            </w:r>
            <w:r w:rsidRPr="007D65E5">
              <w:t>använda sig av andra tillsyns</w:t>
            </w:r>
            <w:r w:rsidRPr="007D65E5">
              <w:softHyphen/>
              <w:t xml:space="preserve">metoder som säkerställer att </w:t>
            </w:r>
            <w:bookmarkStart w:id="620" w:name="_Hlk64211808"/>
            <w:r w:rsidRPr="007D65E5">
              <w:rPr>
                <w:i/>
                <w:iCs/>
              </w:rPr>
              <w:t xml:space="preserve">de utländska företag som motsvarar </w:t>
            </w:r>
            <w:r w:rsidRPr="007D65E5">
              <w:rPr>
                <w:i/>
              </w:rPr>
              <w:t>kredit</w:t>
            </w:r>
            <w:r w:rsidRPr="007D65E5">
              <w:rPr>
                <w:i/>
              </w:rPr>
              <w:softHyphen/>
              <w:t>institut</w:t>
            </w:r>
            <w:r w:rsidRPr="007D65E5">
              <w:t xml:space="preserve"> </w:t>
            </w:r>
            <w:bookmarkEnd w:id="620"/>
            <w:r w:rsidRPr="007D65E5">
              <w:t>i den konsoli</w:t>
            </w:r>
            <w:r w:rsidRPr="007D65E5">
              <w:softHyphen/>
              <w:t>derade situationen är föremål för tillräcklig tillsyn. Inspektionen får då före</w:t>
            </w:r>
            <w:r w:rsidRPr="007D65E5">
              <w:softHyphen/>
            </w:r>
            <w:r w:rsidRPr="007D65E5">
              <w:lastRenderedPageBreak/>
              <w:t xml:space="preserve">lägga en ägare till </w:t>
            </w:r>
            <w:r w:rsidRPr="007D65E5">
              <w:rPr>
                <w:i/>
                <w:iCs/>
              </w:rPr>
              <w:t>kredit</w:t>
            </w:r>
            <w:r w:rsidRPr="007D65E5">
              <w:rPr>
                <w:i/>
                <w:iCs/>
              </w:rPr>
              <w:softHyphen/>
            </w:r>
            <w:r w:rsidRPr="007D65E5">
              <w:rPr>
                <w:i/>
              </w:rPr>
              <w:t>institutet</w:t>
            </w:r>
            <w:r w:rsidRPr="007D65E5">
              <w:t xml:space="preserve"> att inrätta ett finansiellt holding</w:t>
            </w:r>
            <w:r w:rsidRPr="007D65E5">
              <w:softHyphen/>
              <w:t>företag eller ett blandat finansiellt holdingföretag med huvudkontor inom EES och tilläm</w:t>
            </w:r>
            <w:r w:rsidRPr="007D65E5">
              <w:softHyphen/>
              <w:t>pa bestämmel</w:t>
            </w:r>
            <w:r w:rsidRPr="007D65E5">
              <w:softHyphen/>
              <w:t xml:space="preserve">serna i denna lag på </w:t>
            </w:r>
            <w:bookmarkStart w:id="621" w:name="_Hlk64211841"/>
            <w:r w:rsidRPr="007D65E5">
              <w:rPr>
                <w:i/>
                <w:iCs/>
              </w:rPr>
              <w:t>de utländs</w:t>
            </w:r>
            <w:r w:rsidRPr="007D65E5">
              <w:rPr>
                <w:i/>
                <w:iCs/>
              </w:rPr>
              <w:softHyphen/>
              <w:t>ka företagen som motsvarar</w:t>
            </w:r>
            <w:r w:rsidRPr="007D65E5">
              <w:t xml:space="preserve"> </w:t>
            </w:r>
            <w:r w:rsidRPr="007D65E5">
              <w:rPr>
                <w:i/>
              </w:rPr>
              <w:t>kredit</w:t>
            </w:r>
            <w:r>
              <w:rPr>
                <w:i/>
              </w:rPr>
              <w:softHyphen/>
            </w:r>
            <w:r w:rsidRPr="007D65E5">
              <w:rPr>
                <w:i/>
              </w:rPr>
              <w:t>institut</w:t>
            </w:r>
            <w:r w:rsidRPr="007D65E5">
              <w:t xml:space="preserve"> </w:t>
            </w:r>
            <w:bookmarkEnd w:id="621"/>
            <w:r w:rsidRPr="007D65E5">
              <w:t>i den kon</w:t>
            </w:r>
            <w:r w:rsidRPr="007D65E5">
              <w:softHyphen/>
              <w:t>soli</w:t>
            </w:r>
            <w:r w:rsidRPr="007D65E5">
              <w:softHyphen/>
              <w:t>derade situa</w:t>
            </w:r>
            <w:r w:rsidRPr="007D65E5">
              <w:softHyphen/>
              <w:t>tionen, som</w:t>
            </w:r>
            <w:r w:rsidRPr="00F2363D">
              <w:t xml:space="preserve"> leds av detta holding</w:t>
            </w:r>
            <w:r>
              <w:softHyphen/>
            </w:r>
            <w:r w:rsidRPr="00F2363D">
              <w:t>företag.</w:t>
            </w:r>
          </w:p>
        </w:tc>
      </w:tr>
    </w:tbl>
    <w:p w14:paraId="58B480F2" w14:textId="77777777" w:rsidR="00224569" w:rsidRPr="00F2363D" w:rsidRDefault="00B659D8" w:rsidP="00224569">
      <w:pPr>
        <w:pStyle w:val="Brdtextmedindrag"/>
      </w:pPr>
      <w:r w:rsidRPr="00F2363D">
        <w:lastRenderedPageBreak/>
        <w:t>Finansinspektionen ska underrätta de berörda behöriga myndigheterna, Europeiska kommissionen och Europeiska bankmyndigheten när sådana andra tillsynsmetoder som anges i andra stycket används</w:t>
      </w:r>
      <w:r>
        <w:t>.</w:t>
      </w:r>
    </w:p>
    <w:p w14:paraId="1FC39942" w14:textId="77777777" w:rsidR="00224569" w:rsidRDefault="00B659D8" w:rsidP="00224569">
      <w:pPr>
        <w:pStyle w:val="Brdtext"/>
        <w:tabs>
          <w:tab w:val="center" w:pos="2948"/>
        </w:tabs>
        <w:spacing w:before="270"/>
        <w:jc w:val="center"/>
        <w:rPr>
          <w:bCs/>
        </w:rPr>
      </w:pPr>
      <w:r>
        <w:rPr>
          <w:bCs/>
        </w:rPr>
        <w:t>4 §</w:t>
      </w:r>
      <w:r>
        <w:rPr>
          <w:rStyle w:val="Fotnotsreferens"/>
          <w:bCs/>
        </w:rPr>
        <w:footnoteReference w:id="193"/>
      </w:r>
    </w:p>
    <w:p w14:paraId="2DDB4E8C" w14:textId="77777777" w:rsidR="00224569" w:rsidRDefault="00B659D8" w:rsidP="00224569">
      <w:pPr>
        <w:pStyle w:val="Brdtextmedindrag"/>
      </w:pPr>
      <w:r>
        <w:t>En grupp ska etablera ett intermediärt moderföretag inom EES, om</w:t>
      </w:r>
    </w:p>
    <w:p w14:paraId="516114F8" w14:textId="77777777" w:rsidR="00224569" w:rsidRDefault="00B659D8" w:rsidP="00224569">
      <w:pPr>
        <w:pStyle w:val="Brdtextmedindrag"/>
      </w:pPr>
      <w:r>
        <w:t>1. moderföretaget i gruppen är etablerat i ett land utanför EES,</w:t>
      </w:r>
    </w:p>
    <w:tbl>
      <w:tblPr>
        <w:tblW w:w="5000" w:type="pct"/>
        <w:tblCellMar>
          <w:left w:w="125" w:type="dxa"/>
          <w:right w:w="125" w:type="dxa"/>
        </w:tblCellMar>
        <w:tblLook w:val="0600" w:firstRow="0" w:lastRow="0" w:firstColumn="0" w:lastColumn="0" w:noHBand="1" w:noVBand="1"/>
      </w:tblPr>
      <w:tblGrid>
        <w:gridCol w:w="2948"/>
        <w:gridCol w:w="2949"/>
      </w:tblGrid>
      <w:tr w:rsidR="00224569" w14:paraId="2F850E4C" w14:textId="77777777" w:rsidTr="00224569">
        <w:tc>
          <w:tcPr>
            <w:tcW w:w="2500" w:type="pct"/>
            <w:shd w:val="clear" w:color="auto" w:fill="auto"/>
            <w:tcMar>
              <w:left w:w="0" w:type="dxa"/>
            </w:tcMar>
          </w:tcPr>
          <w:p w14:paraId="146E4C35" w14:textId="77777777" w:rsidR="00224569" w:rsidRDefault="00B659D8" w:rsidP="00224569">
            <w:pPr>
              <w:pStyle w:val="Brdtextmedindrag"/>
            </w:pPr>
            <w:r>
              <w:t>2. </w:t>
            </w:r>
            <w:r w:rsidRPr="00BC3815">
              <w:t xml:space="preserve">det i gruppen finns minst två </w:t>
            </w:r>
            <w:r w:rsidRPr="00F6268A">
              <w:rPr>
                <w:i/>
                <w:iCs/>
              </w:rPr>
              <w:t>institut</w:t>
            </w:r>
            <w:r w:rsidRPr="00BC3815">
              <w:t xml:space="preserve"> inom EES, varav åtmin</w:t>
            </w:r>
            <w:r>
              <w:softHyphen/>
            </w:r>
            <w:r w:rsidRPr="00BC3815">
              <w:t>stone ett i Sverige, och</w:t>
            </w:r>
          </w:p>
        </w:tc>
        <w:tc>
          <w:tcPr>
            <w:tcW w:w="2500" w:type="pct"/>
            <w:shd w:val="clear" w:color="auto" w:fill="auto"/>
            <w:tcMar>
              <w:right w:w="0" w:type="dxa"/>
            </w:tcMar>
          </w:tcPr>
          <w:p w14:paraId="666E461F" w14:textId="77777777" w:rsidR="00224569" w:rsidRDefault="00B659D8" w:rsidP="00224569">
            <w:pPr>
              <w:pStyle w:val="Brdtextmedindrag"/>
            </w:pPr>
            <w:r>
              <w:t>2. </w:t>
            </w:r>
            <w:r w:rsidRPr="00BC3815">
              <w:t xml:space="preserve">det i gruppen finns minst två </w:t>
            </w:r>
            <w:r w:rsidRPr="007D3C4E">
              <w:rPr>
                <w:i/>
                <w:iCs/>
              </w:rPr>
              <w:t>kreditinstitut eller värdepappers</w:t>
            </w:r>
            <w:r w:rsidRPr="007D3C4E">
              <w:rPr>
                <w:i/>
                <w:iCs/>
              </w:rPr>
              <w:softHyphen/>
              <w:t>bolag</w:t>
            </w:r>
            <w:r w:rsidRPr="007D3C4E">
              <w:t xml:space="preserve"> </w:t>
            </w:r>
            <w:r w:rsidRPr="007D3C4E">
              <w:rPr>
                <w:i/>
                <w:iCs/>
              </w:rPr>
              <w:t>eller motsvarande utländska företag</w:t>
            </w:r>
            <w:r w:rsidRPr="007D3C4E">
              <w:t xml:space="preserve"> inom EES, varav åtminsto</w:t>
            </w:r>
            <w:r w:rsidRPr="007D3C4E">
              <w:softHyphen/>
              <w:t>ne ett i Sverige</w:t>
            </w:r>
            <w:r w:rsidRPr="00BC3815">
              <w:t>, och</w:t>
            </w:r>
          </w:p>
        </w:tc>
      </w:tr>
    </w:tbl>
    <w:p w14:paraId="1E8236D4" w14:textId="77777777" w:rsidR="00224569" w:rsidRDefault="00B659D8" w:rsidP="00224569">
      <w:pPr>
        <w:pStyle w:val="Brdtextmedindrag"/>
      </w:pPr>
      <w:r>
        <w:t>3. </w:t>
      </w:r>
      <w:r w:rsidRPr="00BC3815">
        <w:t>det totala värdet på gruppens tillgångar inom EES uppgår till mot</w:t>
      </w:r>
      <w:r>
        <w:softHyphen/>
      </w:r>
      <w:r w:rsidRPr="00BC3815">
        <w:t>svarande minst 40 miljarder euro.</w:t>
      </w:r>
    </w:p>
    <w:p w14:paraId="047E25DB" w14:textId="77777777" w:rsidR="00224569" w:rsidRDefault="00B659D8" w:rsidP="00224569">
      <w:pPr>
        <w:pStyle w:val="Brdtextmedindrag"/>
      </w:pPr>
      <w:r w:rsidRPr="00DD6232">
        <w:t>Med det totala värdet på gruppens tillgångar inom EES avses summan av</w:t>
      </w:r>
    </w:p>
    <w:tbl>
      <w:tblPr>
        <w:tblW w:w="5000" w:type="pct"/>
        <w:tblCellMar>
          <w:left w:w="125" w:type="dxa"/>
          <w:right w:w="125" w:type="dxa"/>
        </w:tblCellMar>
        <w:tblLook w:val="0600" w:firstRow="0" w:lastRow="0" w:firstColumn="0" w:lastColumn="0" w:noHBand="1" w:noVBand="1"/>
      </w:tblPr>
      <w:tblGrid>
        <w:gridCol w:w="2948"/>
        <w:gridCol w:w="2949"/>
      </w:tblGrid>
      <w:tr w:rsidR="00224569" w14:paraId="042C55C8" w14:textId="77777777" w:rsidTr="00224569">
        <w:tc>
          <w:tcPr>
            <w:tcW w:w="2500" w:type="pct"/>
            <w:shd w:val="clear" w:color="auto" w:fill="auto"/>
            <w:tcMar>
              <w:left w:w="0" w:type="dxa"/>
            </w:tcMar>
          </w:tcPr>
          <w:p w14:paraId="767EF6EE" w14:textId="77777777" w:rsidR="00224569" w:rsidRDefault="00B659D8" w:rsidP="00224569">
            <w:pPr>
              <w:pStyle w:val="Brdtextmedindrag"/>
            </w:pPr>
            <w:r>
              <w:t>1. </w:t>
            </w:r>
            <w:r w:rsidRPr="00F6268A">
              <w:rPr>
                <w:i/>
                <w:iCs/>
              </w:rPr>
              <w:t>institutens</w:t>
            </w:r>
            <w:r w:rsidRPr="00DD6232">
              <w:t xml:space="preserve"> tillgångar enligt en konsoliderad balansräkning eller, om en sådan inte finns, de indi</w:t>
            </w:r>
            <w:r>
              <w:softHyphen/>
            </w:r>
            <w:r w:rsidRPr="00DD6232">
              <w:t>viduella balansräkningarna, och</w:t>
            </w:r>
          </w:p>
        </w:tc>
        <w:tc>
          <w:tcPr>
            <w:tcW w:w="2500" w:type="pct"/>
            <w:shd w:val="clear" w:color="auto" w:fill="auto"/>
            <w:tcMar>
              <w:right w:w="0" w:type="dxa"/>
            </w:tcMar>
          </w:tcPr>
          <w:p w14:paraId="7FD40763" w14:textId="77777777" w:rsidR="00224569" w:rsidRDefault="00B659D8" w:rsidP="00224569">
            <w:pPr>
              <w:pStyle w:val="Brdtextmedindrag"/>
            </w:pPr>
            <w:r>
              <w:t>1. </w:t>
            </w:r>
            <w:r>
              <w:rPr>
                <w:i/>
                <w:iCs/>
              </w:rPr>
              <w:t>företagens</w:t>
            </w:r>
            <w:r w:rsidRPr="00DD6232">
              <w:t xml:space="preserve"> tillgångar enligt en konsoliderad balansräkning eller, om en sådan inte finns, de indi</w:t>
            </w:r>
            <w:r>
              <w:softHyphen/>
            </w:r>
            <w:r w:rsidRPr="00DD6232">
              <w:t>viduella balansräkningarna, och</w:t>
            </w:r>
          </w:p>
        </w:tc>
      </w:tr>
    </w:tbl>
    <w:p w14:paraId="33E39407" w14:textId="77777777" w:rsidR="00224569" w:rsidRPr="00C57856" w:rsidRDefault="00B659D8" w:rsidP="00224569">
      <w:pPr>
        <w:pStyle w:val="Brdtextmedindrag"/>
      </w:pPr>
      <w:r>
        <w:t xml:space="preserve">2. filialernas tillgångar. </w:t>
      </w:r>
    </w:p>
    <w:tbl>
      <w:tblPr>
        <w:tblW w:w="5000" w:type="pct"/>
        <w:tblCellMar>
          <w:left w:w="125" w:type="dxa"/>
          <w:right w:w="125" w:type="dxa"/>
        </w:tblCellMar>
        <w:tblLook w:val="0000" w:firstRow="0" w:lastRow="0" w:firstColumn="0" w:lastColumn="0" w:noHBand="0" w:noVBand="0"/>
      </w:tblPr>
      <w:tblGrid>
        <w:gridCol w:w="2948"/>
        <w:gridCol w:w="2949"/>
      </w:tblGrid>
      <w:tr w:rsidR="00224569" w14:paraId="3A545FEB" w14:textId="77777777" w:rsidTr="00224569">
        <w:tc>
          <w:tcPr>
            <w:tcW w:w="2500" w:type="pct"/>
            <w:shd w:val="clear" w:color="auto" w:fill="auto"/>
            <w:tcMar>
              <w:left w:w="0" w:type="dxa"/>
            </w:tcMar>
          </w:tcPr>
          <w:p w14:paraId="3CB29720" w14:textId="77777777" w:rsidR="00224569" w:rsidRDefault="00224569" w:rsidP="00224569">
            <w:pPr>
              <w:pStyle w:val="Brdtextmedindrag"/>
              <w:ind w:firstLine="0"/>
            </w:pPr>
          </w:p>
        </w:tc>
        <w:tc>
          <w:tcPr>
            <w:tcW w:w="2500" w:type="pct"/>
            <w:shd w:val="clear" w:color="auto" w:fill="auto"/>
            <w:tcMar>
              <w:right w:w="0" w:type="dxa"/>
            </w:tcMar>
          </w:tcPr>
          <w:p w14:paraId="2A5C8483" w14:textId="77777777" w:rsidR="00224569" w:rsidRPr="00CE1A41" w:rsidRDefault="00B659D8" w:rsidP="00224569">
            <w:pPr>
              <w:pStyle w:val="Brdtext"/>
              <w:spacing w:before="230"/>
              <w:jc w:val="left"/>
              <w:rPr>
                <w:i/>
              </w:rPr>
            </w:pPr>
            <w:r>
              <w:rPr>
                <w:b/>
                <w:i/>
                <w:iCs/>
              </w:rPr>
              <w:t>7 a kap. Moderföretag utanför EES i fråga om värdepappersföretagskoncerner</w:t>
            </w:r>
          </w:p>
        </w:tc>
      </w:tr>
    </w:tbl>
    <w:p w14:paraId="51F09B67" w14:textId="77777777" w:rsidR="00224569" w:rsidRDefault="00224569" w:rsidP="00224569">
      <w:pPr>
        <w:pStyle w:val="Brdtextmedindrag"/>
      </w:pPr>
    </w:p>
    <w:tbl>
      <w:tblPr>
        <w:tblW w:w="5000" w:type="pct"/>
        <w:tblLayout w:type="fixed"/>
        <w:tblLook w:val="0000" w:firstRow="0" w:lastRow="0" w:firstColumn="0" w:lastColumn="0" w:noHBand="0" w:noVBand="0"/>
      </w:tblPr>
      <w:tblGrid>
        <w:gridCol w:w="2948"/>
        <w:gridCol w:w="2949"/>
      </w:tblGrid>
      <w:tr w:rsidR="00224569" w14:paraId="7F6FCC34" w14:textId="77777777" w:rsidTr="00224569">
        <w:tc>
          <w:tcPr>
            <w:tcW w:w="2500" w:type="pct"/>
            <w:shd w:val="clear" w:color="auto" w:fill="auto"/>
            <w:tcMar>
              <w:left w:w="0" w:type="dxa"/>
            </w:tcMar>
          </w:tcPr>
          <w:p w14:paraId="1686A0E0" w14:textId="77777777" w:rsidR="00224569" w:rsidRDefault="00224569" w:rsidP="00224569">
            <w:pPr>
              <w:pStyle w:val="Brdtextmedindrag"/>
            </w:pPr>
          </w:p>
        </w:tc>
        <w:tc>
          <w:tcPr>
            <w:tcW w:w="2500" w:type="pct"/>
            <w:shd w:val="clear" w:color="auto" w:fill="auto"/>
            <w:tcMar>
              <w:right w:w="0" w:type="dxa"/>
            </w:tcMar>
          </w:tcPr>
          <w:p w14:paraId="45D67EC7" w14:textId="77777777" w:rsidR="00224569" w:rsidRDefault="00B659D8" w:rsidP="00224569">
            <w:pPr>
              <w:pStyle w:val="Brdtext"/>
              <w:rPr>
                <w:i/>
              </w:rPr>
            </w:pPr>
            <w:r>
              <w:rPr>
                <w:i/>
              </w:rPr>
              <w:t>1 §</w:t>
            </w:r>
          </w:p>
          <w:p w14:paraId="50CA641F" w14:textId="77777777" w:rsidR="00224569" w:rsidRPr="00CC5EA8" w:rsidRDefault="00B659D8" w:rsidP="00224569">
            <w:pPr>
              <w:pStyle w:val="Brdtextmedindrag"/>
              <w:rPr>
                <w:i/>
              </w:rPr>
            </w:pPr>
            <w:r w:rsidRPr="00FA684E">
              <w:rPr>
                <w:i/>
                <w:spacing w:val="-4"/>
              </w:rPr>
              <w:t>Om ett värdepappersbolag, som</w:t>
            </w:r>
            <w:r>
              <w:rPr>
                <w:i/>
              </w:rPr>
              <w:t xml:space="preserve"> inte står under effektiv tillsyn enligt artikel 46 i värdepappersbolags</w:t>
            </w:r>
            <w:r>
              <w:rPr>
                <w:i/>
              </w:rPr>
              <w:softHyphen/>
              <w:t xml:space="preserve">direktivet, ingår i en grupp med minst ett </w:t>
            </w:r>
            <w:r w:rsidRPr="00827E3C">
              <w:rPr>
                <w:i/>
              </w:rPr>
              <w:t>annat värdepappersbolag eller ett motsvarande utländskt företag inom EES</w:t>
            </w:r>
            <w:r w:rsidRPr="00827E3C" w:rsidDel="00827E3C">
              <w:rPr>
                <w:i/>
              </w:rPr>
              <w:t xml:space="preserve"> </w:t>
            </w:r>
            <w:r w:rsidRPr="00FA684E">
              <w:rPr>
                <w:i/>
                <w:spacing w:val="-4"/>
              </w:rPr>
              <w:t>och det gemen</w:t>
            </w:r>
            <w:r>
              <w:rPr>
                <w:i/>
                <w:spacing w:val="-4"/>
              </w:rPr>
              <w:softHyphen/>
            </w:r>
            <w:r w:rsidRPr="00FA684E">
              <w:rPr>
                <w:i/>
                <w:spacing w:val="-4"/>
              </w:rPr>
              <w:t>samma moder</w:t>
            </w:r>
            <w:r w:rsidRPr="00FA684E">
              <w:rPr>
                <w:i/>
                <w:spacing w:val="-4"/>
              </w:rPr>
              <w:softHyphen/>
              <w:t>före</w:t>
            </w:r>
            <w:r>
              <w:rPr>
                <w:i/>
                <w:spacing w:val="-4"/>
              </w:rPr>
              <w:softHyphen/>
            </w:r>
            <w:r w:rsidRPr="00FA684E">
              <w:rPr>
                <w:i/>
                <w:spacing w:val="-4"/>
              </w:rPr>
              <w:t>taget har sitt huvud</w:t>
            </w:r>
            <w:r w:rsidRPr="00FA684E">
              <w:rPr>
                <w:i/>
                <w:spacing w:val="-4"/>
              </w:rPr>
              <w:softHyphen/>
              <w:t>kon</w:t>
            </w:r>
            <w:r w:rsidRPr="00FA684E">
              <w:rPr>
                <w:i/>
                <w:spacing w:val="-4"/>
              </w:rPr>
              <w:softHyphen/>
              <w:t>tor utan</w:t>
            </w:r>
            <w:r>
              <w:rPr>
                <w:i/>
                <w:spacing w:val="-4"/>
              </w:rPr>
              <w:softHyphen/>
            </w:r>
            <w:r w:rsidRPr="00FA684E">
              <w:rPr>
                <w:i/>
                <w:spacing w:val="-4"/>
              </w:rPr>
              <w:t>för EES, ska Finans</w:t>
            </w:r>
            <w:r w:rsidRPr="00FA684E">
              <w:rPr>
                <w:i/>
                <w:spacing w:val="-4"/>
              </w:rPr>
              <w:softHyphen/>
              <w:t>in</w:t>
            </w:r>
            <w:r w:rsidRPr="00FA684E">
              <w:rPr>
                <w:i/>
                <w:spacing w:val="-4"/>
              </w:rPr>
              <w:softHyphen/>
              <w:t>spektionen be</w:t>
            </w:r>
            <w:r>
              <w:rPr>
                <w:i/>
                <w:spacing w:val="-4"/>
              </w:rPr>
              <w:softHyphen/>
            </w:r>
            <w:r w:rsidRPr="00FA684E">
              <w:rPr>
                <w:i/>
                <w:spacing w:val="-4"/>
              </w:rPr>
              <w:t xml:space="preserve">döma </w:t>
            </w:r>
            <w:r>
              <w:rPr>
                <w:i/>
                <w:spacing w:val="-4"/>
              </w:rPr>
              <w:t xml:space="preserve">om den tillsyn som tillsynsmyndigheten i </w:t>
            </w:r>
            <w:r>
              <w:rPr>
                <w:i/>
                <w:spacing w:val="-4"/>
              </w:rPr>
              <w:lastRenderedPageBreak/>
              <w:t xml:space="preserve">landet utanför EES har över </w:t>
            </w:r>
            <w:r w:rsidRPr="00FA684E">
              <w:rPr>
                <w:i/>
                <w:spacing w:val="-4"/>
              </w:rPr>
              <w:t>värde</w:t>
            </w:r>
            <w:r w:rsidRPr="00FA684E">
              <w:rPr>
                <w:i/>
                <w:spacing w:val="-4"/>
              </w:rPr>
              <w:softHyphen/>
              <w:t>pappers</w:t>
            </w:r>
            <w:r>
              <w:rPr>
                <w:i/>
                <w:spacing w:val="-4"/>
              </w:rPr>
              <w:softHyphen/>
            </w:r>
            <w:r w:rsidRPr="00FA684E">
              <w:rPr>
                <w:i/>
                <w:spacing w:val="-4"/>
              </w:rPr>
              <w:t>före</w:t>
            </w:r>
            <w:r>
              <w:rPr>
                <w:i/>
                <w:spacing w:val="-4"/>
              </w:rPr>
              <w:softHyphen/>
            </w:r>
            <w:r w:rsidRPr="00FA684E">
              <w:rPr>
                <w:i/>
                <w:spacing w:val="-4"/>
              </w:rPr>
              <w:t>tagen</w:t>
            </w:r>
            <w:r>
              <w:rPr>
                <w:i/>
              </w:rPr>
              <w:t xml:space="preserve"> är lik</w:t>
            </w:r>
            <w:r>
              <w:rPr>
                <w:i/>
              </w:rPr>
              <w:softHyphen/>
              <w:t>värdig med den tillsyn som anges i artik</w:t>
            </w:r>
            <w:r>
              <w:rPr>
                <w:i/>
              </w:rPr>
              <w:softHyphen/>
              <w:t>larna 1–8 i värde</w:t>
            </w:r>
            <w:r>
              <w:rPr>
                <w:i/>
              </w:rPr>
              <w:softHyphen/>
              <w:t>pappers</w:t>
            </w:r>
            <w:r>
              <w:rPr>
                <w:i/>
              </w:rPr>
              <w:softHyphen/>
              <w:t>bo</w:t>
            </w:r>
            <w:r>
              <w:rPr>
                <w:i/>
              </w:rPr>
              <w:softHyphen/>
              <w:t>lags</w:t>
            </w:r>
            <w:r>
              <w:rPr>
                <w:i/>
              </w:rPr>
              <w:softHyphen/>
              <w:t>förordningen och i denna lag.</w:t>
            </w:r>
          </w:p>
        </w:tc>
      </w:tr>
    </w:tbl>
    <w:p w14:paraId="7EF9EA03" w14:textId="77777777" w:rsidR="00224569" w:rsidRDefault="00224569" w:rsidP="00224569">
      <w:pPr>
        <w:pStyle w:val="Brdtextmedindrag"/>
      </w:pPr>
    </w:p>
    <w:tbl>
      <w:tblPr>
        <w:tblW w:w="5000" w:type="pct"/>
        <w:tblLayout w:type="fixed"/>
        <w:tblLook w:val="0000" w:firstRow="0" w:lastRow="0" w:firstColumn="0" w:lastColumn="0" w:noHBand="0" w:noVBand="0"/>
      </w:tblPr>
      <w:tblGrid>
        <w:gridCol w:w="2948"/>
        <w:gridCol w:w="2949"/>
      </w:tblGrid>
      <w:tr w:rsidR="00224569" w14:paraId="250CBCCC" w14:textId="77777777" w:rsidTr="00224569">
        <w:tc>
          <w:tcPr>
            <w:tcW w:w="2500" w:type="pct"/>
            <w:shd w:val="clear" w:color="auto" w:fill="auto"/>
            <w:tcMar>
              <w:left w:w="0" w:type="dxa"/>
            </w:tcMar>
          </w:tcPr>
          <w:p w14:paraId="5493707F" w14:textId="77777777" w:rsidR="00224569" w:rsidRDefault="00224569" w:rsidP="00224569">
            <w:pPr>
              <w:pStyle w:val="Brdtextmedindrag"/>
            </w:pPr>
          </w:p>
        </w:tc>
        <w:tc>
          <w:tcPr>
            <w:tcW w:w="2500" w:type="pct"/>
            <w:shd w:val="clear" w:color="auto" w:fill="auto"/>
            <w:tcMar>
              <w:right w:w="0" w:type="dxa"/>
            </w:tcMar>
          </w:tcPr>
          <w:p w14:paraId="374F9845" w14:textId="77777777" w:rsidR="00224569" w:rsidRDefault="00B659D8" w:rsidP="00224569">
            <w:pPr>
              <w:pStyle w:val="Brdtext"/>
              <w:rPr>
                <w:i/>
              </w:rPr>
            </w:pPr>
            <w:r>
              <w:rPr>
                <w:i/>
              </w:rPr>
              <w:t>2 §</w:t>
            </w:r>
          </w:p>
          <w:p w14:paraId="03916AA2" w14:textId="77777777" w:rsidR="00224569" w:rsidRPr="00450A5B" w:rsidRDefault="00B659D8" w:rsidP="00224569">
            <w:pPr>
              <w:pStyle w:val="Brdtextmedindrag"/>
              <w:rPr>
                <w:i/>
                <w:iCs/>
              </w:rPr>
            </w:pPr>
            <w:r>
              <w:rPr>
                <w:i/>
              </w:rPr>
              <w:t xml:space="preserve">Om tillsynen inte bedöms likvärdig, ska Finansinspektionen, för det fall den enligt 4 a kap. </w:t>
            </w:r>
            <w:r>
              <w:rPr>
                <w:i/>
              </w:rPr>
              <w:br/>
              <w:t>1–3 §§ skulle ha utövat tillsynen över värdepappersföretags</w:t>
            </w:r>
            <w:r>
              <w:rPr>
                <w:i/>
              </w:rPr>
              <w:softHyphen/>
              <w:t xml:space="preserve">koncernen om de bestämmelserna hade gällt, besluta </w:t>
            </w:r>
            <w:r w:rsidRPr="00DB650D">
              <w:rPr>
                <w:i/>
              </w:rPr>
              <w:t>om lämpliga tillsynsmeto</w:t>
            </w:r>
            <w:r w:rsidRPr="00DB650D">
              <w:rPr>
                <w:i/>
              </w:rPr>
              <w:softHyphen/>
              <w:t xml:space="preserve">der som uppnår tillsynsmålen enligt artikel 7 eller 8 i </w:t>
            </w:r>
            <w:r w:rsidRPr="000052F0">
              <w:rPr>
                <w:i/>
                <w:spacing w:val="-4"/>
              </w:rPr>
              <w:t>värdepap</w:t>
            </w:r>
            <w:r w:rsidRPr="000052F0">
              <w:rPr>
                <w:i/>
                <w:spacing w:val="-4"/>
              </w:rPr>
              <w:softHyphen/>
              <w:t>pers</w:t>
            </w:r>
            <w:r>
              <w:rPr>
                <w:i/>
                <w:spacing w:val="-4"/>
              </w:rPr>
              <w:softHyphen/>
            </w:r>
            <w:r w:rsidRPr="000052F0">
              <w:rPr>
                <w:i/>
                <w:spacing w:val="-4"/>
              </w:rPr>
              <w:t xml:space="preserve">bolagsförordningen. </w:t>
            </w:r>
            <w:r w:rsidRPr="000052F0">
              <w:rPr>
                <w:i/>
                <w:iCs/>
                <w:spacing w:val="-4"/>
              </w:rPr>
              <w:t>Finans</w:t>
            </w:r>
            <w:r w:rsidRPr="000052F0">
              <w:rPr>
                <w:i/>
                <w:iCs/>
                <w:spacing w:val="-4"/>
              </w:rPr>
              <w:softHyphen/>
              <w:t>in</w:t>
            </w:r>
            <w:r w:rsidRPr="000052F0">
              <w:rPr>
                <w:i/>
                <w:iCs/>
                <w:spacing w:val="-4"/>
              </w:rPr>
              <w:softHyphen/>
              <w:t>spek</w:t>
            </w:r>
            <w:r w:rsidRPr="000052F0">
              <w:rPr>
                <w:i/>
                <w:iCs/>
                <w:spacing w:val="-4"/>
              </w:rPr>
              <w:softHyphen/>
              <w:t>tionen</w:t>
            </w:r>
            <w:r w:rsidRPr="00DB650D">
              <w:rPr>
                <w:i/>
                <w:iCs/>
              </w:rPr>
              <w:t xml:space="preserve"> får kräva </w:t>
            </w:r>
            <w:r>
              <w:rPr>
                <w:i/>
                <w:iCs/>
              </w:rPr>
              <w:t xml:space="preserve">att koncernen etablerar </w:t>
            </w:r>
            <w:r w:rsidRPr="00DB650D">
              <w:rPr>
                <w:i/>
                <w:iCs/>
              </w:rPr>
              <w:t>ett värde</w:t>
            </w:r>
            <w:r>
              <w:rPr>
                <w:i/>
                <w:iCs/>
              </w:rPr>
              <w:softHyphen/>
            </w:r>
            <w:r w:rsidRPr="00DB650D">
              <w:rPr>
                <w:i/>
                <w:iCs/>
              </w:rPr>
              <w:t>pappersinriktat hold</w:t>
            </w:r>
            <w:r w:rsidRPr="00DB650D">
              <w:rPr>
                <w:i/>
                <w:iCs/>
              </w:rPr>
              <w:softHyphen/>
              <w:t>ing</w:t>
            </w:r>
            <w:r>
              <w:rPr>
                <w:i/>
                <w:iCs/>
              </w:rPr>
              <w:softHyphen/>
            </w:r>
            <w:r w:rsidRPr="00DB650D">
              <w:rPr>
                <w:i/>
                <w:iCs/>
              </w:rPr>
              <w:t>före</w:t>
            </w:r>
            <w:r>
              <w:rPr>
                <w:i/>
                <w:iCs/>
              </w:rPr>
              <w:softHyphen/>
            </w:r>
            <w:r w:rsidRPr="00DB650D">
              <w:rPr>
                <w:i/>
                <w:iCs/>
              </w:rPr>
              <w:t>tag eller ett blandat finan</w:t>
            </w:r>
            <w:r w:rsidRPr="00DB650D">
              <w:rPr>
                <w:i/>
                <w:iCs/>
              </w:rPr>
              <w:softHyphen/>
              <w:t>siellt holding</w:t>
            </w:r>
            <w:r>
              <w:rPr>
                <w:i/>
                <w:iCs/>
              </w:rPr>
              <w:softHyphen/>
            </w:r>
            <w:r w:rsidRPr="00DB650D">
              <w:rPr>
                <w:i/>
                <w:iCs/>
              </w:rPr>
              <w:t>företag inom EES</w:t>
            </w:r>
            <w:r>
              <w:rPr>
                <w:i/>
                <w:iCs/>
              </w:rPr>
              <w:t>. Inspektionen får då</w:t>
            </w:r>
            <w:r w:rsidRPr="00DB650D">
              <w:rPr>
                <w:i/>
                <w:iCs/>
              </w:rPr>
              <w:t xml:space="preserve"> tillämpa artikel 7 eller 8 i värde</w:t>
            </w:r>
            <w:r>
              <w:rPr>
                <w:i/>
                <w:iCs/>
              </w:rPr>
              <w:softHyphen/>
            </w:r>
            <w:r w:rsidRPr="000052F0">
              <w:rPr>
                <w:i/>
                <w:iCs/>
                <w:spacing w:val="-4"/>
              </w:rPr>
              <w:t>pappers</w:t>
            </w:r>
            <w:r>
              <w:rPr>
                <w:i/>
                <w:iCs/>
                <w:spacing w:val="-4"/>
              </w:rPr>
              <w:softHyphen/>
            </w:r>
            <w:r w:rsidRPr="000052F0">
              <w:rPr>
                <w:i/>
                <w:iCs/>
                <w:spacing w:val="-4"/>
              </w:rPr>
              <w:t>bolags</w:t>
            </w:r>
            <w:r>
              <w:rPr>
                <w:i/>
                <w:iCs/>
                <w:spacing w:val="-4"/>
              </w:rPr>
              <w:softHyphen/>
            </w:r>
            <w:r w:rsidRPr="000052F0">
              <w:rPr>
                <w:i/>
                <w:iCs/>
                <w:spacing w:val="-4"/>
              </w:rPr>
              <w:t>förordningen på detta</w:t>
            </w:r>
            <w:r w:rsidRPr="00DB650D">
              <w:rPr>
                <w:i/>
                <w:iCs/>
              </w:rPr>
              <w:t xml:space="preserve"> företag.</w:t>
            </w:r>
          </w:p>
          <w:p w14:paraId="7CB47AFA" w14:textId="77777777" w:rsidR="00224569" w:rsidRDefault="00B659D8" w:rsidP="00224569">
            <w:pPr>
              <w:pStyle w:val="Brdtextmedindrag"/>
              <w:rPr>
                <w:i/>
              </w:rPr>
            </w:pPr>
            <w:r w:rsidRPr="00811E80">
              <w:rPr>
                <w:i/>
                <w:spacing w:val="-4"/>
              </w:rPr>
              <w:t>Innan Finansinspektionen fat</w:t>
            </w:r>
            <w:r>
              <w:rPr>
                <w:i/>
                <w:spacing w:val="-4"/>
              </w:rPr>
              <w:softHyphen/>
            </w:r>
            <w:r w:rsidRPr="00811E80">
              <w:rPr>
                <w:i/>
                <w:spacing w:val="-4"/>
              </w:rPr>
              <w:t>tar</w:t>
            </w:r>
            <w:r>
              <w:rPr>
                <w:i/>
              </w:rPr>
              <w:t xml:space="preserve"> beslut enligt första stycket ska inspektionen samråda med övriga berörda behöriga myndigheter.</w:t>
            </w:r>
          </w:p>
          <w:p w14:paraId="32DEB684" w14:textId="77777777" w:rsidR="00224569" w:rsidRPr="00CC5EA8" w:rsidRDefault="00B659D8" w:rsidP="00224569">
            <w:pPr>
              <w:pStyle w:val="Brdtextmedindrag"/>
              <w:rPr>
                <w:i/>
              </w:rPr>
            </w:pPr>
            <w:r w:rsidRPr="007F51FE">
              <w:rPr>
                <w:i/>
                <w:spacing w:val="-4"/>
              </w:rPr>
              <w:t>Finansinspektionen ska under</w:t>
            </w:r>
            <w:r w:rsidRPr="007F51FE">
              <w:rPr>
                <w:i/>
                <w:spacing w:val="-4"/>
              </w:rPr>
              <w:softHyphen/>
              <w:t>rätta de berörda behöriga myn</w:t>
            </w:r>
            <w:r w:rsidRPr="007F51FE">
              <w:rPr>
                <w:i/>
                <w:spacing w:val="-4"/>
              </w:rPr>
              <w:softHyphen/>
              <w:t>dig</w:t>
            </w:r>
            <w:r>
              <w:rPr>
                <w:i/>
                <w:spacing w:val="-4"/>
              </w:rPr>
              <w:softHyphen/>
            </w:r>
            <w:r w:rsidRPr="007F51FE">
              <w:rPr>
                <w:i/>
                <w:spacing w:val="-4"/>
              </w:rPr>
              <w:t>heterna, Europeiska kommis</w:t>
            </w:r>
            <w:r w:rsidRPr="007F51FE">
              <w:rPr>
                <w:i/>
                <w:spacing w:val="-4"/>
              </w:rPr>
              <w:softHyphen/>
              <w:t>sionen</w:t>
            </w:r>
            <w:r>
              <w:rPr>
                <w:i/>
              </w:rPr>
              <w:t xml:space="preserve"> och Europeiska bankmyn</w:t>
            </w:r>
            <w:r>
              <w:rPr>
                <w:i/>
              </w:rPr>
              <w:softHyphen/>
              <w:t>digheten om åtgärder som den vidtar enligt denna paragraf.</w:t>
            </w:r>
          </w:p>
        </w:tc>
      </w:tr>
    </w:tbl>
    <w:p w14:paraId="74B3A597" w14:textId="77777777" w:rsidR="00224569" w:rsidRDefault="00B659D8" w:rsidP="00224569">
      <w:pPr>
        <w:pStyle w:val="Brdtext"/>
        <w:tabs>
          <w:tab w:val="center" w:pos="2948"/>
        </w:tabs>
        <w:spacing w:before="270"/>
        <w:jc w:val="center"/>
        <w:rPr>
          <w:b/>
        </w:rPr>
      </w:pPr>
      <w:r>
        <w:rPr>
          <w:b/>
        </w:rPr>
        <w:t>8 kap.</w:t>
      </w:r>
    </w:p>
    <w:p w14:paraId="2AE476A3" w14:textId="77777777" w:rsidR="00224569" w:rsidRDefault="00B659D8" w:rsidP="00224569">
      <w:pPr>
        <w:pStyle w:val="Brdtext"/>
        <w:jc w:val="center"/>
      </w:pPr>
      <w:r>
        <w:t>1 §</w:t>
      </w:r>
    </w:p>
    <w:tbl>
      <w:tblPr>
        <w:tblW w:w="5000" w:type="pct"/>
        <w:tblLook w:val="0000" w:firstRow="0" w:lastRow="0" w:firstColumn="0" w:lastColumn="0" w:noHBand="0" w:noVBand="0"/>
      </w:tblPr>
      <w:tblGrid>
        <w:gridCol w:w="2948"/>
        <w:gridCol w:w="2949"/>
      </w:tblGrid>
      <w:tr w:rsidR="00224569" w14:paraId="0C488D93" w14:textId="77777777" w:rsidTr="00224569">
        <w:tc>
          <w:tcPr>
            <w:tcW w:w="2500" w:type="pct"/>
            <w:shd w:val="clear" w:color="auto" w:fill="auto"/>
            <w:tcMar>
              <w:left w:w="0" w:type="dxa"/>
            </w:tcMar>
          </w:tcPr>
          <w:p w14:paraId="19A80A88" w14:textId="77777777" w:rsidR="00224569" w:rsidRDefault="00B659D8" w:rsidP="00224569">
            <w:pPr>
              <w:pStyle w:val="Brdtextmedindrag"/>
            </w:pPr>
            <w:r>
              <w:t xml:space="preserve">Om ett </w:t>
            </w:r>
            <w:r w:rsidRPr="00F6268A">
              <w:rPr>
                <w:i/>
              </w:rPr>
              <w:t>institut eller</w:t>
            </w:r>
            <w:r>
              <w:t xml:space="preserve"> ett </w:t>
            </w:r>
            <w:r w:rsidRPr="00392591">
              <w:rPr>
                <w:spacing w:val="-4"/>
              </w:rPr>
              <w:t>företag inte uppfyller kraven i till</w:t>
            </w:r>
            <w:r w:rsidRPr="00392591">
              <w:rPr>
                <w:spacing w:val="-4"/>
              </w:rPr>
              <w:softHyphen/>
              <w:t>synsförord</w:t>
            </w:r>
            <w:r>
              <w:rPr>
                <w:spacing w:val="-4"/>
              </w:rPr>
              <w:softHyphen/>
            </w:r>
            <w:r w:rsidRPr="00392591">
              <w:rPr>
                <w:spacing w:val="-4"/>
              </w:rPr>
              <w:t>ningen</w:t>
            </w:r>
            <w:r>
              <w:t>, denna lag eller föreskrifter som meddelats med stöd av lagen, ska Finans</w:t>
            </w:r>
            <w:r>
              <w:softHyphen/>
              <w:t>inspek</w:t>
            </w:r>
            <w:r>
              <w:softHyphen/>
              <w:t xml:space="preserve">tionen förelägga </w:t>
            </w:r>
            <w:r w:rsidRPr="0072270E">
              <w:rPr>
                <w:i/>
              </w:rPr>
              <w:t>institutet eller</w:t>
            </w:r>
            <w:r>
              <w:t xml:space="preserve"> företaget att inom en viss tid begränsa rörelsen i något avse</w:t>
            </w:r>
            <w:r>
              <w:softHyphen/>
              <w:t xml:space="preserve">ende, minska riskerna i den eller vidta någon annan åtgärd för att </w:t>
            </w:r>
            <w:r w:rsidRPr="00392591">
              <w:rPr>
                <w:spacing w:val="-4"/>
              </w:rPr>
              <w:t>komma till rätta med situationen.</w:t>
            </w:r>
          </w:p>
        </w:tc>
        <w:tc>
          <w:tcPr>
            <w:tcW w:w="2500" w:type="pct"/>
            <w:shd w:val="clear" w:color="auto" w:fill="auto"/>
            <w:tcMar>
              <w:right w:w="0" w:type="dxa"/>
            </w:tcMar>
          </w:tcPr>
          <w:p w14:paraId="5EA8C98A" w14:textId="77777777" w:rsidR="00224569" w:rsidRDefault="00B659D8" w:rsidP="00224569">
            <w:pPr>
              <w:pStyle w:val="Brdtextmedindrag"/>
            </w:pPr>
            <w:bookmarkStart w:id="622" w:name="_Hlk27569787"/>
            <w:r>
              <w:t xml:space="preserve">Om ett </w:t>
            </w:r>
            <w:r w:rsidRPr="00CF7790">
              <w:rPr>
                <w:spacing w:val="-4"/>
              </w:rPr>
              <w:t>företag inte uppfyller kraven i till</w:t>
            </w:r>
            <w:r w:rsidRPr="00CF7790">
              <w:rPr>
                <w:spacing w:val="-4"/>
              </w:rPr>
              <w:softHyphen/>
              <w:t>synsförord</w:t>
            </w:r>
            <w:r>
              <w:rPr>
                <w:spacing w:val="-4"/>
              </w:rPr>
              <w:softHyphen/>
            </w:r>
            <w:r w:rsidRPr="00CF7790">
              <w:rPr>
                <w:spacing w:val="-4"/>
              </w:rPr>
              <w:t xml:space="preserve">ningen, </w:t>
            </w:r>
            <w:r w:rsidRPr="00CF7790">
              <w:rPr>
                <w:i/>
                <w:spacing w:val="-4"/>
              </w:rPr>
              <w:t>värde</w:t>
            </w:r>
            <w:r w:rsidRPr="00CF7790">
              <w:rPr>
                <w:i/>
                <w:spacing w:val="-4"/>
              </w:rPr>
              <w:softHyphen/>
              <w:t>pap</w:t>
            </w:r>
            <w:r w:rsidRPr="00CF7790">
              <w:rPr>
                <w:i/>
                <w:spacing w:val="-4"/>
              </w:rPr>
              <w:softHyphen/>
              <w:t>pers</w:t>
            </w:r>
            <w:r w:rsidRPr="00CF7790">
              <w:rPr>
                <w:i/>
                <w:spacing w:val="-4"/>
              </w:rPr>
              <w:softHyphen/>
            </w:r>
            <w:r w:rsidRPr="00392591">
              <w:rPr>
                <w:i/>
                <w:spacing w:val="-4"/>
              </w:rPr>
              <w:t>bolagsförord</w:t>
            </w:r>
            <w:r>
              <w:rPr>
                <w:i/>
                <w:spacing w:val="-4"/>
              </w:rPr>
              <w:softHyphen/>
            </w:r>
            <w:r w:rsidRPr="00392591">
              <w:rPr>
                <w:i/>
                <w:spacing w:val="-4"/>
              </w:rPr>
              <w:t>ningen,</w:t>
            </w:r>
            <w:r w:rsidRPr="00392591">
              <w:rPr>
                <w:spacing w:val="-4"/>
              </w:rPr>
              <w:t xml:space="preserve"> denna lag eller</w:t>
            </w:r>
            <w:r>
              <w:t xml:space="preserve"> föreskrifter som meddelats med stöd av lagen, ska Finans</w:t>
            </w:r>
            <w:r>
              <w:softHyphen/>
              <w:t>inspek</w:t>
            </w:r>
            <w:r>
              <w:softHyphen/>
              <w:t>tionen förelägga företaget att inom en viss tid begränsa rörelsen i något av</w:t>
            </w:r>
            <w:r>
              <w:softHyphen/>
              <w:t>se</w:t>
            </w:r>
            <w:r>
              <w:softHyphen/>
              <w:t xml:space="preserve">ende, minska riskerna i den eller vidta någon annan åtgärd för att </w:t>
            </w:r>
            <w:r w:rsidRPr="00392591">
              <w:rPr>
                <w:spacing w:val="-4"/>
              </w:rPr>
              <w:t>komma till rätta med situationen.</w:t>
            </w:r>
            <w:bookmarkEnd w:id="622"/>
          </w:p>
        </w:tc>
      </w:tr>
      <w:tr w:rsidR="00224569" w14:paraId="39580616" w14:textId="77777777" w:rsidTr="00224569">
        <w:tc>
          <w:tcPr>
            <w:tcW w:w="2500" w:type="pct"/>
            <w:shd w:val="clear" w:color="auto" w:fill="auto"/>
            <w:tcMar>
              <w:left w:w="0" w:type="dxa"/>
            </w:tcMar>
          </w:tcPr>
          <w:p w14:paraId="566BFD18" w14:textId="77777777" w:rsidR="00224569" w:rsidRDefault="00B659D8" w:rsidP="00224569">
            <w:pPr>
              <w:pStyle w:val="Brdtextmedindrag"/>
            </w:pPr>
            <w:r>
              <w:lastRenderedPageBreak/>
              <w:t xml:space="preserve">Om ett </w:t>
            </w:r>
            <w:r w:rsidRPr="00F6268A">
              <w:rPr>
                <w:i/>
              </w:rPr>
              <w:t>institut</w:t>
            </w:r>
            <w:r>
              <w:t xml:space="preserve"> bryter mot tillsynsförordningen, denna lag eller föreskrifter som meddelats med stöd av lagen, gäller dess</w:t>
            </w:r>
            <w:r>
              <w:softHyphen/>
              <w:t>utom bestämmelserna om in</w:t>
            </w:r>
            <w:r>
              <w:softHyphen/>
              <w:t xml:space="preserve">gripande i de lagar som reglerar </w:t>
            </w:r>
            <w:r w:rsidRPr="00966111">
              <w:rPr>
                <w:i/>
              </w:rPr>
              <w:t>institutens</w:t>
            </w:r>
            <w:r>
              <w:t xml:space="preserve"> verk</w:t>
            </w:r>
            <w:r>
              <w:softHyphen/>
              <w:t>samhet.</w:t>
            </w:r>
          </w:p>
        </w:tc>
        <w:tc>
          <w:tcPr>
            <w:tcW w:w="2500" w:type="pct"/>
            <w:shd w:val="clear" w:color="auto" w:fill="auto"/>
            <w:tcMar>
              <w:right w:w="0" w:type="dxa"/>
            </w:tcMar>
          </w:tcPr>
          <w:p w14:paraId="07D96082" w14:textId="77777777" w:rsidR="00224569" w:rsidRDefault="00B659D8" w:rsidP="00224569">
            <w:pPr>
              <w:pStyle w:val="Brdtextmedindrag"/>
            </w:pPr>
            <w:r>
              <w:t xml:space="preserve">Om ett </w:t>
            </w:r>
            <w:r>
              <w:rPr>
                <w:i/>
                <w:iCs/>
              </w:rPr>
              <w:t>kredit</w:t>
            </w:r>
            <w:r w:rsidRPr="00F6268A">
              <w:rPr>
                <w:i/>
                <w:iCs/>
              </w:rPr>
              <w:t>institut</w:t>
            </w:r>
            <w:r>
              <w:rPr>
                <w:i/>
                <w:iCs/>
              </w:rPr>
              <w:t xml:space="preserve"> eller ett värdepappersbolag</w:t>
            </w:r>
            <w:r>
              <w:t xml:space="preserve"> bryter mot tillsynsförordningen, </w:t>
            </w:r>
            <w:r w:rsidRPr="00ED2BB3">
              <w:rPr>
                <w:i/>
              </w:rPr>
              <w:t>värde</w:t>
            </w:r>
            <w:r>
              <w:rPr>
                <w:i/>
              </w:rPr>
              <w:softHyphen/>
            </w:r>
            <w:r w:rsidRPr="00ED2BB3">
              <w:rPr>
                <w:i/>
              </w:rPr>
              <w:t>pap</w:t>
            </w:r>
            <w:r>
              <w:rPr>
                <w:i/>
              </w:rPr>
              <w:softHyphen/>
            </w:r>
            <w:r w:rsidRPr="00ED2BB3">
              <w:rPr>
                <w:i/>
              </w:rPr>
              <w:t>persbolagsförordningen,</w:t>
            </w:r>
            <w:r>
              <w:t xml:space="preserve"> denna lag eller föreskrifter som med</w:t>
            </w:r>
            <w:r>
              <w:softHyphen/>
              <w:t>delats med stöd av lagen, gäller dess</w:t>
            </w:r>
            <w:r>
              <w:softHyphen/>
              <w:t>utom bestämmelserna om in</w:t>
            </w:r>
            <w:r>
              <w:softHyphen/>
              <w:t xml:space="preserve">gripande i de lagar som reglerar </w:t>
            </w:r>
            <w:r>
              <w:rPr>
                <w:i/>
                <w:iCs/>
              </w:rPr>
              <w:t>företagens</w:t>
            </w:r>
            <w:r>
              <w:t xml:space="preserve"> verk</w:t>
            </w:r>
            <w:r>
              <w:softHyphen/>
              <w:t>samhet.</w:t>
            </w:r>
          </w:p>
        </w:tc>
      </w:tr>
    </w:tbl>
    <w:p w14:paraId="00EE4FF0" w14:textId="77777777" w:rsidR="00224569" w:rsidRDefault="00B659D8" w:rsidP="00224569">
      <w:pPr>
        <w:pStyle w:val="Brdtext"/>
        <w:spacing w:before="270"/>
        <w:jc w:val="center"/>
      </w:pPr>
      <w:r>
        <w:t>2 §</w:t>
      </w:r>
    </w:p>
    <w:tbl>
      <w:tblPr>
        <w:tblW w:w="5000" w:type="pct"/>
        <w:tblLook w:val="0000" w:firstRow="0" w:lastRow="0" w:firstColumn="0" w:lastColumn="0" w:noHBand="0" w:noVBand="0"/>
      </w:tblPr>
      <w:tblGrid>
        <w:gridCol w:w="2948"/>
        <w:gridCol w:w="2949"/>
      </w:tblGrid>
      <w:tr w:rsidR="00224569" w14:paraId="756207AD" w14:textId="77777777" w:rsidTr="00224569">
        <w:tc>
          <w:tcPr>
            <w:tcW w:w="2500" w:type="pct"/>
            <w:shd w:val="clear" w:color="auto" w:fill="auto"/>
            <w:tcMar>
              <w:left w:w="0" w:type="dxa"/>
            </w:tcMar>
          </w:tcPr>
          <w:p w14:paraId="517D6AC6" w14:textId="77777777" w:rsidR="00224569" w:rsidRDefault="00B659D8" w:rsidP="00224569">
            <w:pPr>
              <w:pStyle w:val="Brdtextmedindrag"/>
            </w:pPr>
            <w:bookmarkStart w:id="623" w:name="_Hlk27569926"/>
            <w:r>
              <w:t>Finansinspektionen ska före</w:t>
            </w:r>
            <w:r>
              <w:softHyphen/>
              <w:t>lägga ett finansiellt holdingföre</w:t>
            </w:r>
            <w:r>
              <w:softHyphen/>
              <w:t>tag, ett blandat finansiellt hold</w:t>
            </w:r>
            <w:r>
              <w:softHyphen/>
              <w:t xml:space="preserve">ingföretag </w:t>
            </w:r>
            <w:r w:rsidRPr="0032048A">
              <w:rPr>
                <w:i/>
              </w:rPr>
              <w:t>eller</w:t>
            </w:r>
            <w:r>
              <w:t xml:space="preserve"> ett holding</w:t>
            </w:r>
            <w:r>
              <w:softHyphen/>
              <w:t>företag med blan</w:t>
            </w:r>
            <w:r>
              <w:softHyphen/>
              <w:t>dad verksamhet att vidta åtgärder för att göra rättelse, om holding</w:t>
            </w:r>
            <w:r>
              <w:softHyphen/>
              <w:t>företaget inte uppfyller de krav som ställs på det enligt tillsynsförord</w:t>
            </w:r>
            <w:r>
              <w:softHyphen/>
              <w:t>ningen, denna lag eller före</w:t>
            </w:r>
            <w:r>
              <w:softHyphen/>
              <w:t>skrifter som meddelats med stöd av lagen. Ett sådant föreläggande ska också riktas mot ett finan</w:t>
            </w:r>
            <w:r>
              <w:softHyphen/>
              <w:t>siellt hol</w:t>
            </w:r>
            <w:r>
              <w:softHyphen/>
              <w:t>ding</w:t>
            </w:r>
            <w:r>
              <w:softHyphen/>
              <w:t xml:space="preserve">företag </w:t>
            </w:r>
            <w:r w:rsidRPr="0032048A">
              <w:rPr>
                <w:i/>
              </w:rPr>
              <w:t>eller</w:t>
            </w:r>
            <w:r>
              <w:t xml:space="preserve"> ett blandat finansiellt holding</w:t>
            </w:r>
            <w:r>
              <w:softHyphen/>
              <w:t>före</w:t>
            </w:r>
            <w:r>
              <w:softHyphen/>
              <w:t>tag, vars ledning inte upp</w:t>
            </w:r>
            <w:r>
              <w:softHyphen/>
              <w:t>fyller kraven i denna lag.</w:t>
            </w:r>
          </w:p>
        </w:tc>
        <w:tc>
          <w:tcPr>
            <w:tcW w:w="2500" w:type="pct"/>
            <w:shd w:val="clear" w:color="auto" w:fill="auto"/>
            <w:tcMar>
              <w:right w:w="0" w:type="dxa"/>
            </w:tcMar>
          </w:tcPr>
          <w:p w14:paraId="53761DCC" w14:textId="77777777" w:rsidR="00224569" w:rsidRDefault="00B659D8" w:rsidP="00224569">
            <w:pPr>
              <w:pStyle w:val="Brdtextmedindrag"/>
            </w:pPr>
            <w:r>
              <w:t>Finansinspektionen ska före</w:t>
            </w:r>
            <w:r>
              <w:softHyphen/>
              <w:t>lägga ett finansiellt holdingföre</w:t>
            </w:r>
            <w:r>
              <w:softHyphen/>
              <w:t>tag, ett blandat finansiellt hold</w:t>
            </w:r>
            <w:r>
              <w:softHyphen/>
              <w:t>ingföretag</w:t>
            </w:r>
            <w:r w:rsidRPr="00F23024">
              <w:rPr>
                <w:i/>
                <w:iCs/>
              </w:rPr>
              <w:t>,</w:t>
            </w:r>
            <w:r>
              <w:t xml:space="preserve"> ett holdingföretag med blandad verksamhet </w:t>
            </w:r>
            <w:r w:rsidRPr="0032048A">
              <w:rPr>
                <w:i/>
              </w:rPr>
              <w:t>eller ett värdepappers</w:t>
            </w:r>
            <w:r>
              <w:rPr>
                <w:i/>
              </w:rPr>
              <w:softHyphen/>
            </w:r>
            <w:r w:rsidRPr="0032048A">
              <w:rPr>
                <w:i/>
              </w:rPr>
              <w:t>inriktat holdingföre</w:t>
            </w:r>
            <w:r>
              <w:rPr>
                <w:i/>
              </w:rPr>
              <w:softHyphen/>
            </w:r>
            <w:r w:rsidRPr="0032048A">
              <w:rPr>
                <w:i/>
              </w:rPr>
              <w:t>tag</w:t>
            </w:r>
            <w:r>
              <w:t xml:space="preserve"> att vidta åtgärder för att göra rättelse, om holding</w:t>
            </w:r>
            <w:r>
              <w:softHyphen/>
              <w:t xml:space="preserve">företaget inte uppfyller de krav som ställs på det enligt </w:t>
            </w:r>
            <w:r w:rsidRPr="00450A5B">
              <w:rPr>
                <w:spacing w:val="-4"/>
              </w:rPr>
              <w:t>tillsyns</w:t>
            </w:r>
            <w:r w:rsidRPr="00450A5B">
              <w:rPr>
                <w:spacing w:val="-4"/>
              </w:rPr>
              <w:softHyphen/>
              <w:t>förord</w:t>
            </w:r>
            <w:r w:rsidRPr="00450A5B">
              <w:rPr>
                <w:spacing w:val="-4"/>
              </w:rPr>
              <w:softHyphen/>
              <w:t xml:space="preserve">ningen, </w:t>
            </w:r>
            <w:r w:rsidRPr="00450A5B">
              <w:rPr>
                <w:i/>
                <w:spacing w:val="-4"/>
              </w:rPr>
              <w:t>värde</w:t>
            </w:r>
            <w:r w:rsidRPr="00450A5B">
              <w:rPr>
                <w:i/>
                <w:spacing w:val="-4"/>
              </w:rPr>
              <w:softHyphen/>
              <w:t>pappers</w:t>
            </w:r>
            <w:r w:rsidRPr="00450A5B">
              <w:rPr>
                <w:i/>
                <w:spacing w:val="-4"/>
              </w:rPr>
              <w:softHyphen/>
              <w:t>bolags</w:t>
            </w:r>
            <w:r>
              <w:rPr>
                <w:i/>
                <w:spacing w:val="-4"/>
              </w:rPr>
              <w:softHyphen/>
            </w:r>
            <w:r w:rsidRPr="00450A5B">
              <w:rPr>
                <w:i/>
                <w:spacing w:val="-4"/>
              </w:rPr>
              <w:t>förord</w:t>
            </w:r>
            <w:r w:rsidRPr="00450A5B">
              <w:rPr>
                <w:i/>
                <w:spacing w:val="-4"/>
              </w:rPr>
              <w:softHyphen/>
              <w:t>ningen</w:t>
            </w:r>
            <w:r w:rsidRPr="00D91732">
              <w:rPr>
                <w:i/>
                <w:iCs/>
              </w:rPr>
              <w:t>,</w:t>
            </w:r>
            <w:r>
              <w:t xml:space="preserve"> denna lag eller före</w:t>
            </w:r>
            <w:r>
              <w:softHyphen/>
              <w:t>skrifter som meddelats med stöd av lagen. Ett sådant föreläggande ska också riktas mot ett finan</w:t>
            </w:r>
            <w:r>
              <w:softHyphen/>
            </w:r>
            <w:r w:rsidRPr="002D1E52">
              <w:t>siellt holding</w:t>
            </w:r>
            <w:r w:rsidRPr="002D1E52">
              <w:softHyphen/>
              <w:t>före</w:t>
            </w:r>
            <w:r w:rsidRPr="002D1E52">
              <w:softHyphen/>
              <w:t>tag</w:t>
            </w:r>
            <w:r w:rsidRPr="002D1E52">
              <w:rPr>
                <w:i/>
                <w:iCs/>
              </w:rPr>
              <w:t>,</w:t>
            </w:r>
            <w:r w:rsidRPr="002D1E52">
              <w:t xml:space="preserve"> ett blandat</w:t>
            </w:r>
            <w:r>
              <w:t xml:space="preserve"> finan</w:t>
            </w:r>
            <w:r>
              <w:softHyphen/>
              <w:t>siellt holding</w:t>
            </w:r>
            <w:r>
              <w:softHyphen/>
              <w:t xml:space="preserve">företag </w:t>
            </w:r>
            <w:r w:rsidRPr="0032048A">
              <w:rPr>
                <w:i/>
              </w:rPr>
              <w:t>eller ett värde</w:t>
            </w:r>
            <w:r>
              <w:rPr>
                <w:i/>
              </w:rPr>
              <w:softHyphen/>
            </w:r>
            <w:r w:rsidRPr="00A72DD9">
              <w:rPr>
                <w:i/>
                <w:spacing w:val="-4"/>
              </w:rPr>
              <w:t>pappers</w:t>
            </w:r>
            <w:r>
              <w:rPr>
                <w:i/>
                <w:spacing w:val="-4"/>
              </w:rPr>
              <w:softHyphen/>
            </w:r>
            <w:r w:rsidRPr="00A72DD9">
              <w:rPr>
                <w:i/>
                <w:spacing w:val="-4"/>
              </w:rPr>
              <w:t>inriktat holding</w:t>
            </w:r>
            <w:r w:rsidRPr="00A72DD9">
              <w:rPr>
                <w:i/>
                <w:spacing w:val="-4"/>
              </w:rPr>
              <w:softHyphen/>
              <w:t>före</w:t>
            </w:r>
            <w:r>
              <w:rPr>
                <w:i/>
                <w:spacing w:val="-4"/>
              </w:rPr>
              <w:softHyphen/>
            </w:r>
            <w:r w:rsidRPr="00A72DD9">
              <w:rPr>
                <w:i/>
                <w:spacing w:val="-4"/>
              </w:rPr>
              <w:t>tag</w:t>
            </w:r>
            <w:r>
              <w:rPr>
                <w:i/>
                <w:spacing w:val="-4"/>
              </w:rPr>
              <w:t>,</w:t>
            </w:r>
            <w:r w:rsidRPr="00A72DD9">
              <w:rPr>
                <w:spacing w:val="-4"/>
              </w:rPr>
              <w:t xml:space="preserve"> vars</w:t>
            </w:r>
            <w:r>
              <w:t xml:space="preserve"> ledning inte uppfyller kraven i denna lag.</w:t>
            </w:r>
          </w:p>
        </w:tc>
      </w:tr>
    </w:tbl>
    <w:bookmarkEnd w:id="623"/>
    <w:p w14:paraId="4CCD7F9E" w14:textId="77777777" w:rsidR="00224569" w:rsidRDefault="00B659D8" w:rsidP="00224569">
      <w:pPr>
        <w:pStyle w:val="Brdtext"/>
        <w:tabs>
          <w:tab w:val="center" w:pos="2948"/>
        </w:tabs>
        <w:spacing w:before="270"/>
        <w:jc w:val="center"/>
      </w:pPr>
      <w:r>
        <w:t>4 §</w:t>
      </w:r>
    </w:p>
    <w:tbl>
      <w:tblPr>
        <w:tblW w:w="5000" w:type="pct"/>
        <w:tblLook w:val="0000" w:firstRow="0" w:lastRow="0" w:firstColumn="0" w:lastColumn="0" w:noHBand="0" w:noVBand="0"/>
      </w:tblPr>
      <w:tblGrid>
        <w:gridCol w:w="2948"/>
        <w:gridCol w:w="2949"/>
      </w:tblGrid>
      <w:tr w:rsidR="00224569" w14:paraId="37CD6056" w14:textId="77777777" w:rsidTr="00224569">
        <w:tc>
          <w:tcPr>
            <w:tcW w:w="2500" w:type="pct"/>
            <w:shd w:val="clear" w:color="auto" w:fill="auto"/>
            <w:tcMar>
              <w:left w:w="0" w:type="dxa"/>
            </w:tcMar>
          </w:tcPr>
          <w:p w14:paraId="02A5AF56" w14:textId="77777777" w:rsidR="00224569" w:rsidRDefault="00B659D8" w:rsidP="00224569">
            <w:pPr>
              <w:pStyle w:val="Brdtextmedindrag"/>
            </w:pPr>
            <w:r w:rsidRPr="00FA684E">
              <w:t xml:space="preserve">Om ett </w:t>
            </w:r>
            <w:r w:rsidRPr="007F3C67">
              <w:rPr>
                <w:i/>
              </w:rPr>
              <w:t>institut</w:t>
            </w:r>
            <w:r w:rsidRPr="00FA684E">
              <w:t xml:space="preserve">, ett finansiellt </w:t>
            </w:r>
            <w:r w:rsidRPr="00FA684E">
              <w:rPr>
                <w:spacing w:val="-4"/>
              </w:rPr>
              <w:t>hol</w:t>
            </w:r>
            <w:r>
              <w:rPr>
                <w:spacing w:val="-4"/>
              </w:rPr>
              <w:softHyphen/>
            </w:r>
            <w:r w:rsidRPr="00FA684E">
              <w:rPr>
                <w:spacing w:val="-4"/>
              </w:rPr>
              <w:t>dingföretag, ett blandat finan</w:t>
            </w:r>
            <w:r w:rsidRPr="00FA684E">
              <w:rPr>
                <w:spacing w:val="-4"/>
              </w:rPr>
              <w:softHyphen/>
              <w:t>siellt</w:t>
            </w:r>
            <w:r w:rsidRPr="00FA684E">
              <w:t xml:space="preserve"> holdingföretag </w:t>
            </w:r>
            <w:r w:rsidRPr="00FA684E">
              <w:rPr>
                <w:i/>
              </w:rPr>
              <w:t>eller</w:t>
            </w:r>
            <w:r w:rsidRPr="00FA684E">
              <w:t xml:space="preserve"> ett hold</w:t>
            </w:r>
            <w:r w:rsidRPr="00FA684E">
              <w:softHyphen/>
              <w:t>ing</w:t>
            </w:r>
            <w:r>
              <w:softHyphen/>
            </w:r>
            <w:r w:rsidRPr="00FA684E">
              <w:t>företag med blandad verk</w:t>
            </w:r>
            <w:r w:rsidRPr="00FA684E">
              <w:softHyphen/>
              <w:t>samhet med huvudkontor i Sverige inte i tid lämnar upp</w:t>
            </w:r>
            <w:r w:rsidRPr="00FD539B">
              <w:rPr>
                <w:spacing w:val="-6"/>
              </w:rPr>
              <w:t>lys</w:t>
            </w:r>
            <w:r w:rsidRPr="00FD539B">
              <w:rPr>
                <w:spacing w:val="-6"/>
              </w:rPr>
              <w:softHyphen/>
              <w:t>ningar enligt före</w:t>
            </w:r>
            <w:r>
              <w:rPr>
                <w:spacing w:val="-6"/>
              </w:rPr>
              <w:softHyphen/>
            </w:r>
            <w:r w:rsidRPr="00FD539B">
              <w:rPr>
                <w:spacing w:val="-6"/>
              </w:rPr>
              <w:t>skrifter med</w:t>
            </w:r>
            <w:r w:rsidRPr="00FD539B">
              <w:rPr>
                <w:spacing w:val="-6"/>
              </w:rPr>
              <w:softHyphen/>
              <w:t>delade</w:t>
            </w:r>
            <w:r w:rsidRPr="00FA684E">
              <w:t xml:space="preserve"> med stöd av till</w:t>
            </w:r>
            <w:r>
              <w:softHyphen/>
            </w:r>
            <w:r w:rsidRPr="00FA684E">
              <w:t>syns</w:t>
            </w:r>
            <w:r>
              <w:softHyphen/>
            </w:r>
            <w:r w:rsidRPr="00FA684E">
              <w:t>för</w:t>
            </w:r>
            <w:r w:rsidRPr="00FA684E">
              <w:softHyphen/>
              <w:t>ordningen, får Finans</w:t>
            </w:r>
            <w:r>
              <w:softHyphen/>
            </w:r>
            <w:r w:rsidRPr="00FA684E">
              <w:t>inspek</w:t>
            </w:r>
            <w:r>
              <w:softHyphen/>
            </w:r>
            <w:r w:rsidRPr="00FA684E">
              <w:t>tionen besluta att företaget ska betala en förseningsavgift med högst 100 000 kronor.</w:t>
            </w:r>
          </w:p>
        </w:tc>
        <w:tc>
          <w:tcPr>
            <w:tcW w:w="2500" w:type="pct"/>
            <w:shd w:val="clear" w:color="auto" w:fill="auto"/>
            <w:tcMar>
              <w:right w:w="0" w:type="dxa"/>
            </w:tcMar>
          </w:tcPr>
          <w:p w14:paraId="29442F0A" w14:textId="77777777" w:rsidR="00224569" w:rsidRPr="00FA684E" w:rsidRDefault="00B659D8" w:rsidP="00224569">
            <w:pPr>
              <w:pStyle w:val="Brdtextmedindrag"/>
            </w:pPr>
            <w:bookmarkStart w:id="624" w:name="_Hlk27570056"/>
            <w:r w:rsidRPr="00FA684E">
              <w:t xml:space="preserve">Om ett </w:t>
            </w:r>
            <w:r w:rsidRPr="007F3C67">
              <w:rPr>
                <w:i/>
                <w:iCs/>
              </w:rPr>
              <w:t>kreditinstitut</w:t>
            </w:r>
            <w:r w:rsidRPr="00FC7277">
              <w:t>,</w:t>
            </w:r>
            <w:r>
              <w:t xml:space="preserve"> </w:t>
            </w:r>
            <w:r w:rsidRPr="007F3C67">
              <w:rPr>
                <w:i/>
                <w:iCs/>
              </w:rPr>
              <w:t>ett värde</w:t>
            </w:r>
            <w:r>
              <w:rPr>
                <w:i/>
                <w:iCs/>
              </w:rPr>
              <w:softHyphen/>
            </w:r>
            <w:r w:rsidRPr="007F3C67">
              <w:rPr>
                <w:i/>
                <w:iCs/>
              </w:rPr>
              <w:t>pappersbolag</w:t>
            </w:r>
            <w:r>
              <w:rPr>
                <w:i/>
                <w:iCs/>
              </w:rPr>
              <w:t>,</w:t>
            </w:r>
            <w:r w:rsidRPr="00FA684E">
              <w:t xml:space="preserve"> ett finansiellt </w:t>
            </w:r>
            <w:r w:rsidRPr="00FA684E">
              <w:rPr>
                <w:spacing w:val="-4"/>
              </w:rPr>
              <w:t>hol</w:t>
            </w:r>
            <w:r>
              <w:rPr>
                <w:spacing w:val="-4"/>
              </w:rPr>
              <w:softHyphen/>
            </w:r>
            <w:r w:rsidRPr="00FA684E">
              <w:rPr>
                <w:spacing w:val="-4"/>
              </w:rPr>
              <w:t>dingföretag, ett blandat finan</w:t>
            </w:r>
            <w:r w:rsidRPr="00FA684E">
              <w:rPr>
                <w:spacing w:val="-4"/>
              </w:rPr>
              <w:softHyphen/>
              <w:t>siellt</w:t>
            </w:r>
            <w:r w:rsidRPr="00FA684E">
              <w:t xml:space="preserve"> holdingföretag</w:t>
            </w:r>
            <w:r w:rsidRPr="007F3C67">
              <w:rPr>
                <w:i/>
                <w:iCs/>
              </w:rPr>
              <w:t xml:space="preserve">, </w:t>
            </w:r>
            <w:r w:rsidRPr="00FA684E">
              <w:t>ett hold</w:t>
            </w:r>
            <w:r w:rsidRPr="00FA684E">
              <w:softHyphen/>
              <w:t>ing</w:t>
            </w:r>
            <w:r>
              <w:softHyphen/>
            </w:r>
            <w:r w:rsidRPr="00FA684E">
              <w:t>företag med blandad verk</w:t>
            </w:r>
            <w:r w:rsidRPr="00FA684E">
              <w:softHyphen/>
              <w:t xml:space="preserve">samhet </w:t>
            </w:r>
            <w:r>
              <w:rPr>
                <w:i/>
                <w:iCs/>
              </w:rPr>
              <w:t>eller ett värdepappersinriktat holding</w:t>
            </w:r>
            <w:r>
              <w:rPr>
                <w:i/>
                <w:iCs/>
              </w:rPr>
              <w:softHyphen/>
              <w:t>före</w:t>
            </w:r>
            <w:r>
              <w:rPr>
                <w:i/>
                <w:iCs/>
              </w:rPr>
              <w:softHyphen/>
              <w:t xml:space="preserve">tag </w:t>
            </w:r>
            <w:r w:rsidRPr="00FA684E">
              <w:t>med huvudkontor i Sverige inte i tid lämnar upp</w:t>
            </w:r>
            <w:r w:rsidRPr="00FD539B">
              <w:rPr>
                <w:spacing w:val="-6"/>
              </w:rPr>
              <w:t>lys</w:t>
            </w:r>
            <w:r w:rsidRPr="00FD539B">
              <w:rPr>
                <w:spacing w:val="-6"/>
              </w:rPr>
              <w:softHyphen/>
              <w:t>ningar enligt före</w:t>
            </w:r>
            <w:r>
              <w:rPr>
                <w:spacing w:val="-6"/>
              </w:rPr>
              <w:softHyphen/>
            </w:r>
            <w:r w:rsidRPr="00FD539B">
              <w:rPr>
                <w:spacing w:val="-6"/>
              </w:rPr>
              <w:t>skrifter med</w:t>
            </w:r>
            <w:r w:rsidRPr="00FD539B">
              <w:rPr>
                <w:spacing w:val="-6"/>
              </w:rPr>
              <w:softHyphen/>
              <w:t>delade</w:t>
            </w:r>
            <w:r w:rsidRPr="00FA684E">
              <w:t xml:space="preserve"> med stöd av till</w:t>
            </w:r>
            <w:r>
              <w:softHyphen/>
            </w:r>
            <w:r w:rsidRPr="00FA684E">
              <w:t>syns</w:t>
            </w:r>
            <w:r>
              <w:softHyphen/>
            </w:r>
            <w:r w:rsidRPr="00FA684E">
              <w:t>för</w:t>
            </w:r>
            <w:r w:rsidRPr="00FA684E">
              <w:softHyphen/>
              <w:t>ordningen</w:t>
            </w:r>
            <w:r>
              <w:t xml:space="preserve"> </w:t>
            </w:r>
            <w:r>
              <w:rPr>
                <w:i/>
                <w:iCs/>
              </w:rPr>
              <w:t>eller värde</w:t>
            </w:r>
            <w:r>
              <w:rPr>
                <w:i/>
                <w:iCs/>
              </w:rPr>
              <w:softHyphen/>
              <w:t>pappersbolagsförordningen</w:t>
            </w:r>
            <w:r w:rsidRPr="00FA684E">
              <w:t>, får Finans</w:t>
            </w:r>
            <w:r>
              <w:softHyphen/>
            </w:r>
            <w:r w:rsidRPr="00FA684E">
              <w:t>inspek</w:t>
            </w:r>
            <w:r>
              <w:softHyphen/>
            </w:r>
            <w:r w:rsidRPr="00FA684E">
              <w:t>tionen besluta att företaget ska betala en försenings</w:t>
            </w:r>
            <w:r>
              <w:softHyphen/>
            </w:r>
            <w:r w:rsidRPr="00FA684E">
              <w:t>avgift med högst 100 000 kronor.</w:t>
            </w:r>
            <w:bookmarkEnd w:id="624"/>
          </w:p>
        </w:tc>
      </w:tr>
    </w:tbl>
    <w:p w14:paraId="5CF59B95" w14:textId="77777777" w:rsidR="00224569" w:rsidRDefault="00B659D8" w:rsidP="00224569">
      <w:pPr>
        <w:pStyle w:val="Brdtextmedindrag"/>
      </w:pPr>
      <w:r>
        <w:t>Avgiften tillfaller staten.</w:t>
      </w:r>
    </w:p>
    <w:p w14:paraId="555E82E3" w14:textId="77777777" w:rsidR="00224569" w:rsidRDefault="00B659D8" w:rsidP="00224569">
      <w:pPr>
        <w:spacing w:line="2" w:lineRule="auto"/>
        <w:rPr>
          <w:rFonts w:ascii="Times New Roman" w:hAnsi="Times New Roman"/>
          <w:b/>
          <w:sz w:val="20"/>
        </w:rPr>
      </w:pPr>
      <w:r>
        <w:rPr>
          <w:b/>
        </w:rPr>
        <w:br w:type="page"/>
      </w:r>
    </w:p>
    <w:p w14:paraId="25D01D8D" w14:textId="77777777" w:rsidR="00224569" w:rsidRDefault="00B659D8" w:rsidP="00224569">
      <w:pPr>
        <w:pStyle w:val="Brdtext"/>
        <w:spacing w:before="270"/>
        <w:jc w:val="center"/>
        <w:rPr>
          <w:b/>
        </w:rPr>
      </w:pPr>
      <w:r>
        <w:rPr>
          <w:b/>
        </w:rPr>
        <w:lastRenderedPageBreak/>
        <w:t>9 kap.</w:t>
      </w:r>
    </w:p>
    <w:p w14:paraId="3C0A70F5" w14:textId="77777777" w:rsidR="00224569" w:rsidRDefault="00B659D8" w:rsidP="00224569">
      <w:pPr>
        <w:pStyle w:val="Brdtext"/>
        <w:jc w:val="center"/>
      </w:pPr>
      <w:r>
        <w:t>1 §</w:t>
      </w:r>
    </w:p>
    <w:tbl>
      <w:tblPr>
        <w:tblW w:w="5000" w:type="pct"/>
        <w:tblLayout w:type="fixed"/>
        <w:tblLook w:val="0000" w:firstRow="0" w:lastRow="0" w:firstColumn="0" w:lastColumn="0" w:noHBand="0" w:noVBand="0"/>
      </w:tblPr>
      <w:tblGrid>
        <w:gridCol w:w="2948"/>
        <w:gridCol w:w="2949"/>
      </w:tblGrid>
      <w:tr w:rsidR="00224569" w14:paraId="09BA6C5C" w14:textId="77777777" w:rsidTr="00224569">
        <w:tc>
          <w:tcPr>
            <w:tcW w:w="2500" w:type="pct"/>
            <w:shd w:val="clear" w:color="auto" w:fill="auto"/>
            <w:tcMar>
              <w:left w:w="0" w:type="dxa"/>
            </w:tcMar>
          </w:tcPr>
          <w:p w14:paraId="779C2C76" w14:textId="77777777" w:rsidR="00224569" w:rsidRDefault="00B659D8" w:rsidP="00224569">
            <w:pPr>
              <w:pStyle w:val="Brdtextmedindrag"/>
            </w:pPr>
            <w:r w:rsidRPr="00C671FF">
              <w:rPr>
                <w:i/>
              </w:rPr>
              <w:t>Institut</w:t>
            </w:r>
            <w:r>
              <w:t xml:space="preserve"> som står under tillsyn enligt tillsynsförordningen och denna lag ska med årliga avgifter be</w:t>
            </w:r>
            <w:r w:rsidRPr="007F51FE">
              <w:rPr>
                <w:spacing w:val="-6"/>
              </w:rPr>
              <w:t>kosta Finansinspektionens verk</w:t>
            </w:r>
            <w:r w:rsidRPr="007F51FE">
              <w:rPr>
                <w:spacing w:val="-6"/>
              </w:rPr>
              <w:softHyphen/>
              <w:t>samhet</w:t>
            </w:r>
            <w:r>
              <w:t xml:space="preserve"> samt Statistiska cen</w:t>
            </w:r>
            <w:r>
              <w:softHyphen/>
              <w:t>tral</w:t>
            </w:r>
            <w:r>
              <w:softHyphen/>
              <w:t>byråns verksamhet enligt lagen (2014:484) om en databas för över</w:t>
            </w:r>
            <w:r>
              <w:softHyphen/>
              <w:t>vakning av och tillsyn över finans</w:t>
            </w:r>
            <w:r>
              <w:softHyphen/>
              <w:t>marknaderna.</w:t>
            </w:r>
          </w:p>
        </w:tc>
        <w:tc>
          <w:tcPr>
            <w:tcW w:w="2500" w:type="pct"/>
            <w:shd w:val="clear" w:color="auto" w:fill="auto"/>
            <w:tcMar>
              <w:right w:w="0" w:type="dxa"/>
            </w:tcMar>
          </w:tcPr>
          <w:p w14:paraId="3D629351" w14:textId="77777777" w:rsidR="00224569" w:rsidRPr="00A72DD9" w:rsidRDefault="00B659D8" w:rsidP="00224569">
            <w:pPr>
              <w:pStyle w:val="Brdtextmedindrag"/>
              <w:rPr>
                <w:spacing w:val="-5"/>
              </w:rPr>
            </w:pPr>
            <w:bookmarkStart w:id="625" w:name="_Hlk27570160"/>
            <w:r w:rsidRPr="00992330">
              <w:rPr>
                <w:i/>
                <w:iCs/>
              </w:rPr>
              <w:t xml:space="preserve">Kreditinstitut </w:t>
            </w:r>
            <w:r>
              <w:rPr>
                <w:i/>
                <w:iCs/>
              </w:rPr>
              <w:t>och</w:t>
            </w:r>
            <w:r w:rsidRPr="00992330">
              <w:rPr>
                <w:i/>
                <w:iCs/>
              </w:rPr>
              <w:t xml:space="preserve"> värdepappers</w:t>
            </w:r>
            <w:r>
              <w:rPr>
                <w:i/>
                <w:iCs/>
              </w:rPr>
              <w:softHyphen/>
            </w:r>
            <w:r w:rsidRPr="00992330">
              <w:rPr>
                <w:i/>
                <w:iCs/>
              </w:rPr>
              <w:t>bolag</w:t>
            </w:r>
            <w:r>
              <w:t xml:space="preserve"> som står under tillsyn enligt tillsynsförordningen </w:t>
            </w:r>
            <w:r>
              <w:rPr>
                <w:i/>
              </w:rPr>
              <w:t xml:space="preserve">eller </w:t>
            </w:r>
            <w:r w:rsidRPr="007F51FE">
              <w:rPr>
                <w:i/>
                <w:spacing w:val="2"/>
              </w:rPr>
              <w:t>värde</w:t>
            </w:r>
            <w:r>
              <w:rPr>
                <w:i/>
                <w:spacing w:val="2"/>
              </w:rPr>
              <w:softHyphen/>
            </w:r>
            <w:r w:rsidRPr="007F51FE">
              <w:rPr>
                <w:i/>
                <w:spacing w:val="2"/>
              </w:rPr>
              <w:t>pappersbolagsförordningen</w:t>
            </w:r>
            <w:r>
              <w:rPr>
                <w:i/>
              </w:rPr>
              <w:t xml:space="preserve"> </w:t>
            </w:r>
            <w:r>
              <w:t>och denna lag ska med årliga av</w:t>
            </w:r>
            <w:r>
              <w:softHyphen/>
              <w:t>gifter bekosta Finans</w:t>
            </w:r>
            <w:r>
              <w:softHyphen/>
              <w:t>inspek</w:t>
            </w:r>
            <w:r>
              <w:softHyphen/>
              <w:t>tionens verk</w:t>
            </w:r>
            <w:r>
              <w:softHyphen/>
              <w:t>samhet samt Sta</w:t>
            </w:r>
            <w:r>
              <w:softHyphen/>
              <w:t>tistiska central</w:t>
            </w:r>
            <w:r>
              <w:softHyphen/>
              <w:t xml:space="preserve">byråns </w:t>
            </w:r>
            <w:r w:rsidRPr="00A72DD9">
              <w:rPr>
                <w:spacing w:val="-4"/>
              </w:rPr>
              <w:t>verk</w:t>
            </w:r>
            <w:r w:rsidRPr="00A72DD9">
              <w:rPr>
                <w:spacing w:val="-4"/>
              </w:rPr>
              <w:softHyphen/>
              <w:t>sam</w:t>
            </w:r>
            <w:r w:rsidRPr="00A72DD9">
              <w:rPr>
                <w:spacing w:val="-4"/>
              </w:rPr>
              <w:softHyphen/>
              <w:t>het enligt lagen</w:t>
            </w:r>
            <w:r>
              <w:rPr>
                <w:spacing w:val="-4"/>
              </w:rPr>
              <w:t xml:space="preserve"> </w:t>
            </w:r>
            <w:r w:rsidRPr="00A72DD9">
              <w:rPr>
                <w:spacing w:val="-4"/>
              </w:rPr>
              <w:t>(2014:484) om en databas för över</w:t>
            </w:r>
            <w:r>
              <w:rPr>
                <w:spacing w:val="-4"/>
              </w:rPr>
              <w:softHyphen/>
            </w:r>
            <w:r w:rsidRPr="00A72DD9">
              <w:rPr>
                <w:spacing w:val="-4"/>
              </w:rPr>
              <w:t>vakning av och</w:t>
            </w:r>
            <w:r>
              <w:t xml:space="preserve"> tillsyn över finans</w:t>
            </w:r>
            <w:r>
              <w:softHyphen/>
              <w:t>marknaderna.</w:t>
            </w:r>
            <w:bookmarkEnd w:id="625"/>
          </w:p>
        </w:tc>
      </w:tr>
      <w:tr w:rsidR="00224569" w14:paraId="5D6426D3" w14:textId="77777777" w:rsidTr="00224569">
        <w:tc>
          <w:tcPr>
            <w:tcW w:w="2500" w:type="pct"/>
            <w:shd w:val="clear" w:color="auto" w:fill="auto"/>
            <w:tcMar>
              <w:left w:w="0" w:type="dxa"/>
            </w:tcMar>
          </w:tcPr>
          <w:p w14:paraId="4FDBC868" w14:textId="77777777" w:rsidR="00224569" w:rsidRDefault="00B659D8" w:rsidP="00224569">
            <w:pPr>
              <w:pStyle w:val="Brdtextmedindrag"/>
            </w:pPr>
            <w:r>
              <w:t>Finansinspektionen får ta ut av</w:t>
            </w:r>
            <w:r>
              <w:softHyphen/>
              <w:t>gifter för prövning av ansök</w:t>
            </w:r>
            <w:r>
              <w:softHyphen/>
              <w:t xml:space="preserve">ningar och anmälningar enligt </w:t>
            </w:r>
            <w:r w:rsidRPr="00A72DD9">
              <w:t>till</w:t>
            </w:r>
            <w:r>
              <w:softHyphen/>
            </w:r>
            <w:r w:rsidRPr="00A72DD9">
              <w:t>syns</w:t>
            </w:r>
            <w:r>
              <w:softHyphen/>
            </w:r>
            <w:r w:rsidRPr="00A72DD9">
              <w:t>förordningen och denna lag.</w:t>
            </w:r>
          </w:p>
        </w:tc>
        <w:tc>
          <w:tcPr>
            <w:tcW w:w="2500" w:type="pct"/>
            <w:shd w:val="clear" w:color="auto" w:fill="auto"/>
            <w:tcMar>
              <w:right w:w="0" w:type="dxa"/>
            </w:tcMar>
          </w:tcPr>
          <w:p w14:paraId="3DA42675" w14:textId="77777777" w:rsidR="00224569" w:rsidRDefault="00B659D8" w:rsidP="00224569">
            <w:pPr>
              <w:pStyle w:val="Brdtextmedindrag"/>
            </w:pPr>
            <w:r w:rsidRPr="00A72DD9">
              <w:t>Finansinspektionen får ta ut av</w:t>
            </w:r>
            <w:r>
              <w:softHyphen/>
            </w:r>
            <w:r w:rsidRPr="00A72DD9">
              <w:t>gifter för prövning av ansök</w:t>
            </w:r>
            <w:r w:rsidRPr="00A72DD9">
              <w:softHyphen/>
              <w:t>ningar</w:t>
            </w:r>
            <w:r w:rsidRPr="00A72DD9">
              <w:rPr>
                <w:spacing w:val="-5"/>
              </w:rPr>
              <w:t xml:space="preserve"> och anmälningar enligt till</w:t>
            </w:r>
            <w:r>
              <w:rPr>
                <w:spacing w:val="-5"/>
              </w:rPr>
              <w:softHyphen/>
            </w:r>
            <w:r w:rsidRPr="00A72DD9">
              <w:rPr>
                <w:spacing w:val="-5"/>
              </w:rPr>
              <w:t>syns</w:t>
            </w:r>
            <w:r>
              <w:rPr>
                <w:spacing w:val="-5"/>
              </w:rPr>
              <w:softHyphen/>
            </w:r>
            <w:r w:rsidRPr="00A72DD9">
              <w:rPr>
                <w:spacing w:val="-5"/>
              </w:rPr>
              <w:t>förordningen</w:t>
            </w:r>
            <w:r w:rsidRPr="002D1E52">
              <w:rPr>
                <w:i/>
                <w:iCs/>
                <w:spacing w:val="-5"/>
              </w:rPr>
              <w:t>,</w:t>
            </w:r>
            <w:r w:rsidRPr="00A72DD9">
              <w:rPr>
                <w:spacing w:val="-5"/>
              </w:rPr>
              <w:t xml:space="preserve"> </w:t>
            </w:r>
            <w:r w:rsidRPr="00A72DD9">
              <w:rPr>
                <w:i/>
                <w:spacing w:val="-5"/>
              </w:rPr>
              <w:t>värdepappers</w:t>
            </w:r>
            <w:r w:rsidRPr="00A72DD9">
              <w:rPr>
                <w:i/>
                <w:spacing w:val="-5"/>
              </w:rPr>
              <w:softHyphen/>
              <w:t>bolags</w:t>
            </w:r>
            <w:r>
              <w:rPr>
                <w:i/>
                <w:spacing w:val="-5"/>
              </w:rPr>
              <w:softHyphen/>
            </w:r>
            <w:r w:rsidRPr="00A72DD9">
              <w:rPr>
                <w:i/>
                <w:spacing w:val="-5"/>
              </w:rPr>
              <w:t>förordningen</w:t>
            </w:r>
            <w:r w:rsidRPr="00A72DD9">
              <w:rPr>
                <w:spacing w:val="-5"/>
              </w:rPr>
              <w:t xml:space="preserve"> och denna lag.</w:t>
            </w:r>
          </w:p>
        </w:tc>
      </w:tr>
      <w:tr w:rsidR="00224569" w14:paraId="44932391" w14:textId="77777777" w:rsidTr="00224569">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66326210" w14:textId="77777777" w:rsidR="00224569" w:rsidRDefault="00B659D8" w:rsidP="00224569">
            <w:pPr>
              <w:pStyle w:val="Brdtextmedindrag"/>
            </w:pPr>
            <w:r w:rsidRPr="001F7C3E">
              <w:t xml:space="preserve">Om Finansinspektionen behöver anlita någon med särskild </w:t>
            </w:r>
            <w:r w:rsidRPr="00FA684E">
              <w:rPr>
                <w:spacing w:val="-4"/>
              </w:rPr>
              <w:t>fack</w:t>
            </w:r>
            <w:r w:rsidRPr="00FA684E">
              <w:rPr>
                <w:spacing w:val="-4"/>
              </w:rPr>
              <w:softHyphen/>
              <w:t xml:space="preserve">kunskap för bedömning av en viss fråga vid tillsynen enligt denna lag, ska kostnaden för detta betalas av det </w:t>
            </w:r>
            <w:r w:rsidRPr="00992330">
              <w:rPr>
                <w:i/>
                <w:iCs/>
                <w:spacing w:val="-4"/>
              </w:rPr>
              <w:t>institut</w:t>
            </w:r>
            <w:r w:rsidRPr="00FA684E">
              <w:rPr>
                <w:spacing w:val="-4"/>
              </w:rPr>
              <w:t xml:space="preserve"> som tillsynen avser.</w:t>
            </w:r>
          </w:p>
        </w:tc>
        <w:tc>
          <w:tcPr>
            <w:tcW w:w="2500" w:type="pct"/>
            <w:shd w:val="clear" w:color="auto" w:fill="auto"/>
            <w:tcMar>
              <w:right w:w="0" w:type="dxa"/>
            </w:tcMar>
          </w:tcPr>
          <w:p w14:paraId="35E8F1DB" w14:textId="77777777" w:rsidR="00224569" w:rsidRDefault="00B659D8" w:rsidP="00224569">
            <w:pPr>
              <w:pStyle w:val="Brdtextmedindrag"/>
            </w:pPr>
            <w:r w:rsidRPr="001F7C3E">
              <w:t xml:space="preserve">Om Finansinspektionen behöver anlita någon med särskild </w:t>
            </w:r>
            <w:r w:rsidRPr="00FA684E">
              <w:rPr>
                <w:spacing w:val="-4"/>
              </w:rPr>
              <w:t>fack</w:t>
            </w:r>
            <w:r w:rsidRPr="00FA684E">
              <w:rPr>
                <w:spacing w:val="-4"/>
              </w:rPr>
              <w:softHyphen/>
              <w:t xml:space="preserve">kunskap för bedömning av en viss fråga vid tillsynen enligt denna lag, ska kostnaden för detta betalas av det </w:t>
            </w:r>
            <w:r w:rsidRPr="00992330">
              <w:rPr>
                <w:i/>
                <w:iCs/>
                <w:spacing w:val="-4"/>
              </w:rPr>
              <w:t>kreditinstitut eller värdepappers</w:t>
            </w:r>
            <w:r>
              <w:rPr>
                <w:i/>
                <w:iCs/>
                <w:spacing w:val="-4"/>
              </w:rPr>
              <w:softHyphen/>
            </w:r>
            <w:r w:rsidRPr="00992330">
              <w:rPr>
                <w:i/>
                <w:iCs/>
                <w:spacing w:val="-4"/>
              </w:rPr>
              <w:t>bolag</w:t>
            </w:r>
            <w:r>
              <w:rPr>
                <w:spacing w:val="-4"/>
              </w:rPr>
              <w:t xml:space="preserve"> </w:t>
            </w:r>
            <w:r w:rsidRPr="00FA684E">
              <w:rPr>
                <w:spacing w:val="-4"/>
              </w:rPr>
              <w:t>som tillsynen avser</w:t>
            </w:r>
            <w:r>
              <w:rPr>
                <w:spacing w:val="-4"/>
              </w:rPr>
              <w:t>.</w:t>
            </w:r>
          </w:p>
        </w:tc>
      </w:tr>
    </w:tbl>
    <w:p w14:paraId="5BC856AE" w14:textId="77777777" w:rsidR="00224569" w:rsidRDefault="00B659D8" w:rsidP="00224569">
      <w:pPr>
        <w:pStyle w:val="Brdtext"/>
        <w:spacing w:before="230"/>
        <w:jc w:val="center"/>
        <w:rPr>
          <w:b/>
        </w:rPr>
      </w:pPr>
      <w:r>
        <w:rPr>
          <w:b/>
        </w:rPr>
        <w:t>10 kap.</w:t>
      </w:r>
    </w:p>
    <w:p w14:paraId="2FB2255B" w14:textId="77777777" w:rsidR="00224569" w:rsidRDefault="00B659D8" w:rsidP="00224569">
      <w:pPr>
        <w:pStyle w:val="Brdtext"/>
        <w:jc w:val="center"/>
      </w:pPr>
      <w:r>
        <w:t>1 §</w:t>
      </w:r>
      <w:r>
        <w:rPr>
          <w:rStyle w:val="Fotnotsreferens"/>
        </w:rPr>
        <w:footnoteReference w:id="194"/>
      </w:r>
    </w:p>
    <w:p w14:paraId="604FED39" w14:textId="77777777" w:rsidR="00224569" w:rsidRDefault="00B659D8" w:rsidP="00224569">
      <w:pPr>
        <w:pStyle w:val="Brdtextmedindrag"/>
      </w:pPr>
      <w:r>
        <w:t>Regeringen eller den myndighet som regeringen bestämmer får meddela föreskrifter som kompletterar tillsynsförordningens bestämmelser om</w:t>
      </w:r>
    </w:p>
    <w:p w14:paraId="754C8363" w14:textId="77777777" w:rsidR="00224569" w:rsidRDefault="00B659D8" w:rsidP="00224569">
      <w:pPr>
        <w:pStyle w:val="Brdtextmedindrag"/>
      </w:pPr>
      <w:r>
        <w:t>1. offentliggörande av information och tillsynsrapportering,</w:t>
      </w:r>
    </w:p>
    <w:p w14:paraId="13596B72" w14:textId="77777777" w:rsidR="00224569" w:rsidRDefault="00B659D8" w:rsidP="00224569">
      <w:pPr>
        <w:pStyle w:val="Brdtextmedindrag"/>
      </w:pPr>
      <w:r>
        <w:t>2. beräkningen av kapitalbaskravet samt kapitalbasen,</w:t>
      </w:r>
    </w:p>
    <w:p w14:paraId="687BBF44" w14:textId="77777777" w:rsidR="00224569" w:rsidRDefault="00B659D8" w:rsidP="00224569">
      <w:pPr>
        <w:pStyle w:val="Brdtextmedindrag"/>
      </w:pPr>
      <w:r>
        <w:t>3. stora exponeringar,</w:t>
      </w:r>
    </w:p>
    <w:p w14:paraId="6E657F26" w14:textId="77777777" w:rsidR="00224569" w:rsidRDefault="00B659D8" w:rsidP="00224569">
      <w:pPr>
        <w:pStyle w:val="Brdtextmedindrag"/>
      </w:pPr>
      <w:r>
        <w:t>4. exponeringar i fastigheter,</w:t>
      </w:r>
    </w:p>
    <w:p w14:paraId="46CBC0C7" w14:textId="77777777" w:rsidR="00224569" w:rsidRDefault="00B659D8" w:rsidP="00224569">
      <w:pPr>
        <w:pStyle w:val="Brdtextmedindrag"/>
      </w:pPr>
      <w:r>
        <w:t>5. säkerställda obligationer,</w:t>
      </w:r>
    </w:p>
    <w:p w14:paraId="11AF6265" w14:textId="77777777" w:rsidR="00224569" w:rsidRDefault="00B659D8" w:rsidP="00224569">
      <w:pPr>
        <w:pStyle w:val="Brdtextmedindrag"/>
      </w:pPr>
      <w:r>
        <w:t>6. likviditetskrav,</w:t>
      </w:r>
    </w:p>
    <w:p w14:paraId="105E76D7" w14:textId="77777777" w:rsidR="00224569" w:rsidRDefault="00B659D8" w:rsidP="00224569">
      <w:pPr>
        <w:pStyle w:val="Brdtextmedindrag"/>
      </w:pPr>
      <w:r>
        <w:t>7. interna modeller för marknadsrisker,</w:t>
      </w:r>
    </w:p>
    <w:p w14:paraId="1301C7C9" w14:textId="77777777" w:rsidR="00224569" w:rsidRDefault="00B659D8" w:rsidP="00224569">
      <w:pPr>
        <w:pStyle w:val="Brdtextmedindrag"/>
      </w:pPr>
      <w:r>
        <w:t>8. schablonmetoden för marknadsrisker,</w:t>
      </w:r>
    </w:p>
    <w:p w14:paraId="465A2DE8" w14:textId="77777777" w:rsidR="00224569" w:rsidRDefault="00B659D8" w:rsidP="00224569">
      <w:pPr>
        <w:pStyle w:val="Brdtextmedindrag"/>
      </w:pPr>
      <w:r>
        <w:t>9. schablonmetoden för kreditrisker,</w:t>
      </w:r>
    </w:p>
    <w:p w14:paraId="0C9FE67D" w14:textId="77777777" w:rsidR="00224569" w:rsidRDefault="00B659D8" w:rsidP="00224569">
      <w:pPr>
        <w:pStyle w:val="Brdtextmedindrag"/>
      </w:pPr>
      <w:r>
        <w:t>10. IRK-metoden för kreditrisker,</w:t>
      </w:r>
    </w:p>
    <w:p w14:paraId="6D5A0EA4" w14:textId="77777777" w:rsidR="00224569" w:rsidRDefault="00B659D8" w:rsidP="00224569">
      <w:pPr>
        <w:pStyle w:val="Brdtextmedindrag"/>
      </w:pPr>
      <w:r>
        <w:t>11. motpartsrisker,</w:t>
      </w:r>
    </w:p>
    <w:p w14:paraId="32F0A37D" w14:textId="77777777" w:rsidR="00224569" w:rsidRDefault="00B659D8" w:rsidP="00224569">
      <w:pPr>
        <w:pStyle w:val="Brdtextmedindrag"/>
      </w:pPr>
      <w:r>
        <w:t>12. värdepapperisering,</w:t>
      </w:r>
    </w:p>
    <w:p w14:paraId="54BCBA44" w14:textId="77777777" w:rsidR="00224569" w:rsidRDefault="00B659D8" w:rsidP="00224569">
      <w:pPr>
        <w:pStyle w:val="Brdtextmedindrag"/>
      </w:pPr>
      <w:r>
        <w:t>13. bruttosoliditet,</w:t>
      </w:r>
    </w:p>
    <w:p w14:paraId="6742A3F5" w14:textId="77777777" w:rsidR="00224569" w:rsidRDefault="00B659D8" w:rsidP="00224569">
      <w:pPr>
        <w:pStyle w:val="Brdtextmedindrag"/>
      </w:pPr>
      <w:r>
        <w:t>14. konsolidering av de gruppbaserade kraven,</w:t>
      </w:r>
    </w:p>
    <w:p w14:paraId="0298E55E" w14:textId="77777777" w:rsidR="00224569" w:rsidRDefault="00B659D8" w:rsidP="00224569">
      <w:pPr>
        <w:pStyle w:val="Brdtextmedindrag"/>
      </w:pPr>
      <w:r>
        <w:t>15. omklassificering av positioner, och</w:t>
      </w:r>
    </w:p>
    <w:tbl>
      <w:tblPr>
        <w:tblW w:w="5000" w:type="pct"/>
        <w:tblCellMar>
          <w:left w:w="125" w:type="dxa"/>
          <w:right w:w="125" w:type="dxa"/>
        </w:tblCellMar>
        <w:tblLook w:val="0600" w:firstRow="0" w:lastRow="0" w:firstColumn="0" w:lastColumn="0" w:noHBand="1" w:noVBand="1"/>
      </w:tblPr>
      <w:tblGrid>
        <w:gridCol w:w="2948"/>
        <w:gridCol w:w="2949"/>
      </w:tblGrid>
      <w:tr w:rsidR="00224569" w14:paraId="29C569B7" w14:textId="77777777" w:rsidTr="00224569">
        <w:tc>
          <w:tcPr>
            <w:tcW w:w="2500" w:type="pct"/>
            <w:shd w:val="clear" w:color="auto" w:fill="auto"/>
            <w:tcMar>
              <w:left w:w="0" w:type="dxa"/>
            </w:tcMar>
          </w:tcPr>
          <w:p w14:paraId="3EA40830" w14:textId="77777777" w:rsidR="00224569" w:rsidRDefault="00B659D8" w:rsidP="00224569">
            <w:pPr>
              <w:pStyle w:val="Brdtextmedindrag"/>
            </w:pPr>
            <w:r>
              <w:t>16. </w:t>
            </w:r>
            <w:r w:rsidRPr="0063411D">
              <w:t>klassificering av</w:t>
            </w:r>
            <w:r>
              <w:t xml:space="preserve"> </w:t>
            </w:r>
            <w:r w:rsidRPr="008E7D02">
              <w:rPr>
                <w:i/>
                <w:iCs/>
              </w:rPr>
              <w:t>institut</w:t>
            </w:r>
            <w:r>
              <w:rPr>
                <w:i/>
                <w:iCs/>
              </w:rPr>
              <w:t>.</w:t>
            </w:r>
          </w:p>
        </w:tc>
        <w:tc>
          <w:tcPr>
            <w:tcW w:w="2500" w:type="pct"/>
            <w:shd w:val="clear" w:color="auto" w:fill="auto"/>
            <w:tcMar>
              <w:right w:w="0" w:type="dxa"/>
            </w:tcMar>
          </w:tcPr>
          <w:p w14:paraId="35DAE664" w14:textId="77777777" w:rsidR="00224569" w:rsidRDefault="00B659D8" w:rsidP="00224569">
            <w:pPr>
              <w:pStyle w:val="Brdtextmedindrag"/>
            </w:pPr>
            <w:r>
              <w:t>16. </w:t>
            </w:r>
            <w:r w:rsidRPr="0063411D">
              <w:t xml:space="preserve">klassificering av </w:t>
            </w:r>
            <w:r w:rsidRPr="008E7D02">
              <w:rPr>
                <w:i/>
                <w:iCs/>
              </w:rPr>
              <w:t>kreditinsti</w:t>
            </w:r>
            <w:r>
              <w:rPr>
                <w:i/>
                <w:iCs/>
              </w:rPr>
              <w:softHyphen/>
            </w:r>
            <w:r w:rsidRPr="008E7D02">
              <w:rPr>
                <w:i/>
                <w:iCs/>
              </w:rPr>
              <w:t>tut.</w:t>
            </w:r>
          </w:p>
        </w:tc>
      </w:tr>
    </w:tbl>
    <w:p w14:paraId="15754DBA" w14:textId="77777777" w:rsidR="00224569" w:rsidRPr="008E7D02" w:rsidRDefault="00224569" w:rsidP="00224569">
      <w:pPr>
        <w:pStyle w:val="Brdtext"/>
        <w:tabs>
          <w:tab w:val="center" w:pos="2948"/>
        </w:tabs>
        <w:jc w:val="left"/>
      </w:pPr>
    </w:p>
    <w:tbl>
      <w:tblPr>
        <w:tblW w:w="5000" w:type="pct"/>
        <w:tblLayout w:type="fixed"/>
        <w:tblLook w:val="0000" w:firstRow="0" w:lastRow="0" w:firstColumn="0" w:lastColumn="0" w:noHBand="0" w:noVBand="0"/>
      </w:tblPr>
      <w:tblGrid>
        <w:gridCol w:w="2948"/>
        <w:gridCol w:w="2949"/>
      </w:tblGrid>
      <w:tr w:rsidR="00224569" w14:paraId="5C12A651" w14:textId="77777777" w:rsidTr="00224569">
        <w:tc>
          <w:tcPr>
            <w:tcW w:w="2500" w:type="pct"/>
            <w:shd w:val="clear" w:color="auto" w:fill="auto"/>
            <w:tcMar>
              <w:left w:w="0" w:type="dxa"/>
            </w:tcMar>
          </w:tcPr>
          <w:p w14:paraId="50338D8B" w14:textId="77777777" w:rsidR="00224569" w:rsidRDefault="00224569" w:rsidP="00224569">
            <w:pPr>
              <w:pStyle w:val="Brdtextmedindrag"/>
            </w:pPr>
          </w:p>
        </w:tc>
        <w:tc>
          <w:tcPr>
            <w:tcW w:w="2500" w:type="pct"/>
            <w:shd w:val="clear" w:color="auto" w:fill="auto"/>
            <w:tcMar>
              <w:right w:w="0" w:type="dxa"/>
            </w:tcMar>
          </w:tcPr>
          <w:p w14:paraId="64C9F771" w14:textId="77777777" w:rsidR="00224569" w:rsidRPr="004C6243" w:rsidRDefault="00B659D8" w:rsidP="00224569">
            <w:pPr>
              <w:pStyle w:val="Brdtext"/>
              <w:rPr>
                <w:i/>
                <w:iCs/>
              </w:rPr>
            </w:pPr>
            <w:bookmarkStart w:id="626" w:name="_Hlk27725867"/>
            <w:r w:rsidRPr="004C6243">
              <w:rPr>
                <w:i/>
                <w:iCs/>
              </w:rPr>
              <w:t>1</w:t>
            </w:r>
            <w:r>
              <w:rPr>
                <w:i/>
                <w:iCs/>
              </w:rPr>
              <w:t> </w:t>
            </w:r>
            <w:r w:rsidRPr="004C6243">
              <w:rPr>
                <w:i/>
                <w:iCs/>
              </w:rPr>
              <w:t>a §</w:t>
            </w:r>
          </w:p>
          <w:p w14:paraId="3326A41C" w14:textId="77777777" w:rsidR="00224569" w:rsidRDefault="00B659D8" w:rsidP="00224569">
            <w:pPr>
              <w:pStyle w:val="Brdtextmedindrag"/>
              <w:rPr>
                <w:i/>
              </w:rPr>
            </w:pPr>
            <w:r w:rsidRPr="00455A79">
              <w:rPr>
                <w:rStyle w:val="BrdtextChar"/>
                <w:i/>
              </w:rPr>
              <w:t>Regeringen</w:t>
            </w:r>
            <w:r w:rsidRPr="00455A79">
              <w:rPr>
                <w:i/>
              </w:rPr>
              <w:t xml:space="preserve"> eller den myndig</w:t>
            </w:r>
            <w:r>
              <w:rPr>
                <w:i/>
              </w:rPr>
              <w:softHyphen/>
            </w:r>
            <w:r w:rsidRPr="00455A79">
              <w:rPr>
                <w:i/>
              </w:rPr>
              <w:t>het som regeringen bestämmer får meddela föreskrifter som kom</w:t>
            </w:r>
            <w:r>
              <w:rPr>
                <w:i/>
              </w:rPr>
              <w:softHyphen/>
            </w:r>
            <w:r w:rsidRPr="00A72DD9">
              <w:rPr>
                <w:i/>
                <w:spacing w:val="-4"/>
              </w:rPr>
              <w:t>pletterar värdepappers</w:t>
            </w:r>
            <w:r>
              <w:rPr>
                <w:i/>
                <w:spacing w:val="-4"/>
              </w:rPr>
              <w:softHyphen/>
            </w:r>
            <w:r w:rsidRPr="00A72DD9">
              <w:rPr>
                <w:i/>
                <w:spacing w:val="-4"/>
              </w:rPr>
              <w:t>bolagsför</w:t>
            </w:r>
            <w:r w:rsidRPr="00A72DD9">
              <w:rPr>
                <w:i/>
                <w:spacing w:val="-4"/>
              </w:rPr>
              <w:softHyphen/>
              <w:t>ord</w:t>
            </w:r>
            <w:r w:rsidRPr="00A72DD9">
              <w:rPr>
                <w:i/>
                <w:spacing w:val="-4"/>
              </w:rPr>
              <w:softHyphen/>
              <w:t>ningens</w:t>
            </w:r>
            <w:r w:rsidRPr="00455A79">
              <w:rPr>
                <w:i/>
              </w:rPr>
              <w:t xml:space="preserve"> bestämmelser om </w:t>
            </w:r>
          </w:p>
          <w:p w14:paraId="6C729BE3" w14:textId="77777777" w:rsidR="00224569" w:rsidRDefault="00B659D8" w:rsidP="00224569">
            <w:pPr>
              <w:pStyle w:val="Brdtextmedindrag"/>
              <w:rPr>
                <w:i/>
              </w:rPr>
            </w:pPr>
            <w:r>
              <w:rPr>
                <w:i/>
              </w:rPr>
              <w:t>1. </w:t>
            </w:r>
            <w:r w:rsidRPr="00455A79">
              <w:rPr>
                <w:i/>
              </w:rPr>
              <w:t>beräk</w:t>
            </w:r>
            <w:r>
              <w:rPr>
                <w:i/>
              </w:rPr>
              <w:softHyphen/>
            </w:r>
            <w:r w:rsidRPr="00455A79">
              <w:rPr>
                <w:i/>
              </w:rPr>
              <w:t>ningen av kapitalbas</w:t>
            </w:r>
            <w:r>
              <w:rPr>
                <w:i/>
              </w:rPr>
              <w:softHyphen/>
            </w:r>
            <w:r w:rsidRPr="00455A79">
              <w:rPr>
                <w:i/>
              </w:rPr>
              <w:t xml:space="preserve">kraven </w:t>
            </w:r>
            <w:r>
              <w:rPr>
                <w:i/>
              </w:rPr>
              <w:t>(artikel 30.1 tredje stycket), och</w:t>
            </w:r>
          </w:p>
          <w:p w14:paraId="03D34BE1" w14:textId="77777777" w:rsidR="00224569" w:rsidRPr="00455A79" w:rsidRDefault="00B659D8" w:rsidP="00224569">
            <w:pPr>
              <w:pStyle w:val="Brdtextmedindrag"/>
              <w:rPr>
                <w:i/>
              </w:rPr>
            </w:pPr>
            <w:r>
              <w:rPr>
                <w:i/>
              </w:rPr>
              <w:t>2. </w:t>
            </w:r>
            <w:r w:rsidRPr="00455A79">
              <w:rPr>
                <w:i/>
              </w:rPr>
              <w:t>koncentrationsrisker</w:t>
            </w:r>
            <w:r>
              <w:rPr>
                <w:i/>
              </w:rPr>
              <w:t xml:space="preserve"> (artikel 41.2)</w:t>
            </w:r>
            <w:r w:rsidRPr="00455A79">
              <w:rPr>
                <w:i/>
              </w:rPr>
              <w:t>.</w:t>
            </w:r>
            <w:bookmarkEnd w:id="626"/>
          </w:p>
        </w:tc>
      </w:tr>
    </w:tbl>
    <w:p w14:paraId="52835860" w14:textId="77777777" w:rsidR="00224569" w:rsidRDefault="00B659D8" w:rsidP="00224569">
      <w:pPr>
        <w:pStyle w:val="Brdtext"/>
        <w:spacing w:before="270"/>
        <w:jc w:val="center"/>
      </w:pPr>
      <w:r>
        <w:t>2 §</w:t>
      </w:r>
      <w:r>
        <w:rPr>
          <w:rStyle w:val="Fotnotsreferens"/>
        </w:rPr>
        <w:footnoteReference w:id="195"/>
      </w:r>
    </w:p>
    <w:p w14:paraId="13E24ABF" w14:textId="77777777" w:rsidR="00224569" w:rsidRPr="00CB1D50" w:rsidRDefault="00B659D8" w:rsidP="00224569">
      <w:pPr>
        <w:pStyle w:val="Brdtextmedindrag"/>
      </w:pPr>
      <w:r w:rsidRPr="00CB1D50">
        <w:t>Regeringen eller den myndighet som regeringen bestämmer får meddela föreskrifter om</w:t>
      </w:r>
    </w:p>
    <w:tbl>
      <w:tblPr>
        <w:tblW w:w="5000" w:type="pct"/>
        <w:tblLayout w:type="fixed"/>
        <w:tblLook w:val="0000" w:firstRow="0" w:lastRow="0" w:firstColumn="0" w:lastColumn="0" w:noHBand="0" w:noVBand="0"/>
      </w:tblPr>
      <w:tblGrid>
        <w:gridCol w:w="2948"/>
        <w:gridCol w:w="2949"/>
      </w:tblGrid>
      <w:tr w:rsidR="00224569" w14:paraId="439946AD" w14:textId="77777777" w:rsidTr="00224569">
        <w:tc>
          <w:tcPr>
            <w:tcW w:w="2500" w:type="pct"/>
            <w:shd w:val="clear" w:color="auto" w:fill="auto"/>
            <w:tcMar>
              <w:left w:w="0" w:type="dxa"/>
            </w:tcMar>
          </w:tcPr>
          <w:p w14:paraId="6B5A3C21" w14:textId="77777777" w:rsidR="00224569" w:rsidRDefault="00B659D8" w:rsidP="00224569">
            <w:pPr>
              <w:pStyle w:val="Brdtextmedindrag"/>
            </w:pPr>
            <w:r w:rsidRPr="005D463B">
              <w:t>1.</w:t>
            </w:r>
            <w:r>
              <w:t> </w:t>
            </w:r>
            <w:r w:rsidRPr="005D463B">
              <w:t xml:space="preserve">vilka krav som </w:t>
            </w:r>
            <w:r w:rsidRPr="00E56355">
              <w:rPr>
                <w:i/>
              </w:rPr>
              <w:t>enligt 3 kap. 5</w:t>
            </w:r>
            <w:r w:rsidRPr="00471A05">
              <w:rPr>
                <w:i/>
                <w:iCs/>
              </w:rPr>
              <w:t> </w:t>
            </w:r>
            <w:r w:rsidRPr="00E56355">
              <w:rPr>
                <w:i/>
              </w:rPr>
              <w:t>§</w:t>
            </w:r>
            <w:r w:rsidRPr="005D463B">
              <w:t xml:space="preserve"> ska ställas på </w:t>
            </w:r>
            <w:r w:rsidRPr="00AF2E67">
              <w:t>den</w:t>
            </w:r>
            <w:r w:rsidRPr="005D463B">
              <w:t xml:space="preserve"> som ska ingå i ledningen i ett </w:t>
            </w:r>
            <w:r w:rsidRPr="00AF2E67">
              <w:t>finansiellt</w:t>
            </w:r>
            <w:r w:rsidRPr="005D463B">
              <w:t xml:space="preserve"> holding</w:t>
            </w:r>
            <w:r>
              <w:softHyphen/>
            </w:r>
            <w:r w:rsidRPr="005D463B">
              <w:t xml:space="preserve">företag </w:t>
            </w:r>
            <w:r w:rsidRPr="00E56355">
              <w:t>eller</w:t>
            </w:r>
            <w:r w:rsidRPr="005D463B">
              <w:t xml:space="preserve"> ett blandat finansiellt holdingföretag,</w:t>
            </w:r>
          </w:p>
        </w:tc>
        <w:tc>
          <w:tcPr>
            <w:tcW w:w="2500" w:type="pct"/>
            <w:shd w:val="clear" w:color="auto" w:fill="auto"/>
            <w:tcMar>
              <w:right w:w="0" w:type="dxa"/>
            </w:tcMar>
          </w:tcPr>
          <w:p w14:paraId="7FC1A769" w14:textId="77777777" w:rsidR="00224569" w:rsidRDefault="00B659D8" w:rsidP="00224569">
            <w:pPr>
              <w:pStyle w:val="Brdtextmedindrag"/>
            </w:pPr>
            <w:bookmarkStart w:id="627" w:name="_Hlk27570435"/>
            <w:r w:rsidRPr="00CB1D50">
              <w:t>1.</w:t>
            </w:r>
            <w:r>
              <w:t> </w:t>
            </w:r>
            <w:r w:rsidRPr="00CB1D50">
              <w:t xml:space="preserve">vilka krav som ska ställas på den som ska ingå i ledningen </w:t>
            </w:r>
            <w:r>
              <w:t xml:space="preserve">i </w:t>
            </w:r>
          </w:p>
          <w:p w14:paraId="434056DD" w14:textId="77777777" w:rsidR="00224569" w:rsidRDefault="00B659D8" w:rsidP="00224569">
            <w:pPr>
              <w:pStyle w:val="Brdtextmedindrag"/>
              <w:rPr>
                <w:i/>
                <w:iCs/>
                <w:spacing w:val="-4"/>
              </w:rPr>
            </w:pPr>
            <w:r w:rsidRPr="00E56355">
              <w:rPr>
                <w:i/>
              </w:rPr>
              <w:t>a)</w:t>
            </w:r>
            <w:r>
              <w:t xml:space="preserve"> ett </w:t>
            </w:r>
            <w:r w:rsidRPr="00CB1D50">
              <w:t>finansiellt holding</w:t>
            </w:r>
            <w:r>
              <w:softHyphen/>
            </w:r>
            <w:r w:rsidRPr="00CB1D50">
              <w:t>företag</w:t>
            </w:r>
            <w:r>
              <w:t xml:space="preserve"> </w:t>
            </w:r>
            <w:r>
              <w:rPr>
                <w:i/>
                <w:iCs/>
              </w:rPr>
              <w:t>eller</w:t>
            </w:r>
            <w:r w:rsidDel="0037256F">
              <w:rPr>
                <w:i/>
              </w:rPr>
              <w:t xml:space="preserve"> </w:t>
            </w:r>
            <w:r>
              <w:rPr>
                <w:spacing w:val="-4"/>
              </w:rPr>
              <w:t xml:space="preserve">ett </w:t>
            </w:r>
            <w:r w:rsidRPr="00FA684E">
              <w:rPr>
                <w:spacing w:val="-4"/>
              </w:rPr>
              <w:t>blan</w:t>
            </w:r>
            <w:r w:rsidRPr="00FA684E">
              <w:rPr>
                <w:spacing w:val="-4"/>
              </w:rPr>
              <w:softHyphen/>
              <w:t>dat finansiellt holding</w:t>
            </w:r>
            <w:r>
              <w:rPr>
                <w:spacing w:val="-4"/>
              </w:rPr>
              <w:softHyphen/>
            </w:r>
            <w:r w:rsidRPr="00FA684E">
              <w:rPr>
                <w:spacing w:val="-4"/>
              </w:rPr>
              <w:t>företag</w:t>
            </w:r>
            <w:r>
              <w:rPr>
                <w:spacing w:val="-4"/>
              </w:rPr>
              <w:t xml:space="preserve"> </w:t>
            </w:r>
            <w:r>
              <w:rPr>
                <w:i/>
                <w:iCs/>
                <w:spacing w:val="-4"/>
              </w:rPr>
              <w:t xml:space="preserve">enligt </w:t>
            </w:r>
            <w:r w:rsidRPr="00E56355">
              <w:rPr>
                <w:i/>
              </w:rPr>
              <w:t>3 kap. 5</w:t>
            </w:r>
            <w:r w:rsidRPr="00471A05">
              <w:rPr>
                <w:i/>
                <w:iCs/>
              </w:rPr>
              <w:t> </w:t>
            </w:r>
            <w:r w:rsidRPr="00E56355">
              <w:rPr>
                <w:i/>
              </w:rPr>
              <w:t>§</w:t>
            </w:r>
            <w:r>
              <w:rPr>
                <w:i/>
                <w:iCs/>
              </w:rPr>
              <w:t>,</w:t>
            </w:r>
            <w:r w:rsidRPr="00CB1D50">
              <w:t xml:space="preserve"> </w:t>
            </w:r>
            <w:r>
              <w:rPr>
                <w:i/>
                <w:iCs/>
                <w:spacing w:val="-4"/>
              </w:rPr>
              <w:t>eller</w:t>
            </w:r>
          </w:p>
          <w:p w14:paraId="16512F89" w14:textId="77777777" w:rsidR="00224569" w:rsidRDefault="00B659D8" w:rsidP="00224569">
            <w:pPr>
              <w:pStyle w:val="Brdtextmedindrag"/>
            </w:pPr>
            <w:r>
              <w:rPr>
                <w:i/>
                <w:iCs/>
                <w:spacing w:val="-4"/>
              </w:rPr>
              <w:t xml:space="preserve">b) ett </w:t>
            </w:r>
            <w:r w:rsidRPr="00FA684E">
              <w:rPr>
                <w:i/>
              </w:rPr>
              <w:t>värde</w:t>
            </w:r>
            <w:r>
              <w:rPr>
                <w:i/>
              </w:rPr>
              <w:softHyphen/>
            </w:r>
            <w:r w:rsidRPr="00FA684E">
              <w:rPr>
                <w:i/>
              </w:rPr>
              <w:t>pappers</w:t>
            </w:r>
            <w:r w:rsidRPr="00FA684E">
              <w:rPr>
                <w:i/>
              </w:rPr>
              <w:softHyphen/>
              <w:t>inriktat hol</w:t>
            </w:r>
            <w:r>
              <w:rPr>
                <w:i/>
              </w:rPr>
              <w:softHyphen/>
            </w:r>
            <w:r w:rsidRPr="00FA684E">
              <w:rPr>
                <w:i/>
              </w:rPr>
              <w:t>ding</w:t>
            </w:r>
            <w:r>
              <w:rPr>
                <w:i/>
              </w:rPr>
              <w:softHyphen/>
            </w:r>
            <w:r w:rsidRPr="00FA684E">
              <w:rPr>
                <w:i/>
              </w:rPr>
              <w:t>företag</w:t>
            </w:r>
            <w:r>
              <w:rPr>
                <w:i/>
              </w:rPr>
              <w:t xml:space="preserve"> eller ett blandat finansiellt holdingföretag enligt 3 a kap. 2</w:t>
            </w:r>
            <w:r>
              <w:rPr>
                <w:i/>
                <w:iCs/>
              </w:rPr>
              <w:t> §</w:t>
            </w:r>
            <w:r w:rsidRPr="00B314C3">
              <w:rPr>
                <w:iCs/>
              </w:rPr>
              <w:t>,</w:t>
            </w:r>
            <w:bookmarkEnd w:id="627"/>
          </w:p>
        </w:tc>
      </w:tr>
      <w:tr w:rsidR="00224569" w14:paraId="253943C8" w14:textId="77777777" w:rsidTr="00224569">
        <w:tc>
          <w:tcPr>
            <w:tcW w:w="2500" w:type="pct"/>
            <w:shd w:val="clear" w:color="auto" w:fill="auto"/>
            <w:tcMar>
              <w:left w:w="0" w:type="dxa"/>
            </w:tcMar>
          </w:tcPr>
          <w:p w14:paraId="6A39459E" w14:textId="77777777" w:rsidR="00224569" w:rsidRPr="005D463B" w:rsidRDefault="00B659D8" w:rsidP="00224569">
            <w:pPr>
              <w:pStyle w:val="Brdtextmedindrag"/>
            </w:pPr>
            <w:r w:rsidRPr="00392591">
              <w:rPr>
                <w:spacing w:val="-4"/>
              </w:rPr>
              <w:t>2. vid vilken tidpunkt, på vilken</w:t>
            </w:r>
            <w:r w:rsidRPr="005D463B">
              <w:t xml:space="preserve"> plats och med vilka inter</w:t>
            </w:r>
            <w:r>
              <w:softHyphen/>
            </w:r>
            <w:r w:rsidRPr="005D463B">
              <w:t>vall</w:t>
            </w:r>
            <w:r>
              <w:t xml:space="preserve"> </w:t>
            </w:r>
            <w:r w:rsidRPr="008E7D02">
              <w:rPr>
                <w:i/>
              </w:rPr>
              <w:t>institut</w:t>
            </w:r>
            <w:r w:rsidRPr="005D463B">
              <w:t xml:space="preserve"> ska offentliggöra sådan information som anges i artiklarna</w:t>
            </w:r>
            <w:r>
              <w:t> </w:t>
            </w:r>
            <w:r w:rsidRPr="005D463B">
              <w:t>431–455 i tillsyns</w:t>
            </w:r>
            <w:r>
              <w:softHyphen/>
            </w:r>
            <w:r w:rsidRPr="005D463B">
              <w:t>för</w:t>
            </w:r>
            <w:r>
              <w:softHyphen/>
            </w:r>
            <w:r w:rsidRPr="005D463B">
              <w:t>ordningen,</w:t>
            </w:r>
          </w:p>
        </w:tc>
        <w:tc>
          <w:tcPr>
            <w:tcW w:w="2500" w:type="pct"/>
            <w:shd w:val="clear" w:color="auto" w:fill="auto"/>
            <w:tcMar>
              <w:right w:w="0" w:type="dxa"/>
            </w:tcMar>
          </w:tcPr>
          <w:p w14:paraId="3230B862" w14:textId="77777777" w:rsidR="00224569" w:rsidRDefault="00B659D8" w:rsidP="00224569">
            <w:pPr>
              <w:pStyle w:val="Brdtextmedindrag"/>
            </w:pPr>
            <w:r w:rsidRPr="00CB1D50">
              <w:t>2.</w:t>
            </w:r>
            <w:r>
              <w:t> </w:t>
            </w:r>
            <w:r w:rsidRPr="00CB1D50">
              <w:t>vid vilken tidpunkt, på vilken plats och med vilka inter</w:t>
            </w:r>
            <w:r>
              <w:softHyphen/>
            </w:r>
            <w:r w:rsidRPr="00CB1D50">
              <w:t>vall</w:t>
            </w:r>
          </w:p>
          <w:p w14:paraId="121E565B" w14:textId="77777777" w:rsidR="00224569" w:rsidRDefault="00B659D8" w:rsidP="00224569">
            <w:pPr>
              <w:pStyle w:val="Brdtextmedindrag"/>
              <w:rPr>
                <w:i/>
              </w:rPr>
            </w:pPr>
            <w:r w:rsidRPr="00EF2E27">
              <w:rPr>
                <w:i/>
                <w:iCs/>
              </w:rPr>
              <w:t>a) </w:t>
            </w:r>
            <w:r w:rsidRPr="008E7D02">
              <w:rPr>
                <w:i/>
                <w:iCs/>
              </w:rPr>
              <w:t>kreditinstitut</w:t>
            </w:r>
            <w:r w:rsidRPr="00CB1D50">
              <w:t xml:space="preserve"> ska offentliggöra sådan information som anges i artiklarna</w:t>
            </w:r>
            <w:r>
              <w:t> </w:t>
            </w:r>
            <w:r w:rsidRPr="00CB1D50">
              <w:t xml:space="preserve">431–455 i </w:t>
            </w:r>
            <w:r w:rsidRPr="00EF2E27">
              <w:rPr>
                <w:iCs/>
              </w:rPr>
              <w:t>tillsynsför</w:t>
            </w:r>
            <w:r w:rsidRPr="00EF2E27">
              <w:rPr>
                <w:iCs/>
              </w:rPr>
              <w:softHyphen/>
              <w:t>ordningen</w:t>
            </w:r>
            <w:r>
              <w:rPr>
                <w:i/>
              </w:rPr>
              <w:t>, och</w:t>
            </w:r>
          </w:p>
          <w:p w14:paraId="30E390DD" w14:textId="77777777" w:rsidR="00224569" w:rsidRPr="00CB1D50" w:rsidRDefault="00B659D8" w:rsidP="00224569">
            <w:pPr>
              <w:pStyle w:val="Brdtextmedindrag"/>
            </w:pPr>
            <w:r>
              <w:rPr>
                <w:i/>
              </w:rPr>
              <w:t>b) värdepappersbolag ska offent</w:t>
            </w:r>
            <w:r>
              <w:rPr>
                <w:i/>
              </w:rPr>
              <w:softHyphen/>
              <w:t>liggöra sådan information som anges i arti</w:t>
            </w:r>
            <w:r>
              <w:rPr>
                <w:i/>
              </w:rPr>
              <w:softHyphen/>
              <w:t>kel 46 i värde</w:t>
            </w:r>
            <w:r>
              <w:rPr>
                <w:i/>
              </w:rPr>
              <w:softHyphen/>
              <w:t>pappers</w:t>
            </w:r>
            <w:r>
              <w:rPr>
                <w:i/>
              </w:rPr>
              <w:softHyphen/>
              <w:t>bolagsför</w:t>
            </w:r>
            <w:r>
              <w:rPr>
                <w:i/>
              </w:rPr>
              <w:softHyphen/>
              <w:t>ordningen</w:t>
            </w:r>
            <w:r w:rsidRPr="00CB1D50">
              <w:t>,</w:t>
            </w:r>
          </w:p>
        </w:tc>
      </w:tr>
    </w:tbl>
    <w:p w14:paraId="20EA0CCD" w14:textId="77777777" w:rsidR="00224569" w:rsidRPr="00392591" w:rsidRDefault="00B659D8" w:rsidP="00224569">
      <w:pPr>
        <w:pStyle w:val="Brdtextmedindrag"/>
        <w:rPr>
          <w:spacing w:val="-2"/>
        </w:rPr>
      </w:pPr>
      <w:r w:rsidRPr="00392591">
        <w:rPr>
          <w:spacing w:val="-2"/>
        </w:rPr>
        <w:t xml:space="preserve">3. vilken information moderföretag ska offentliggöra enligt 6 kap. 2 §, </w:t>
      </w:r>
    </w:p>
    <w:p w14:paraId="4DF9D057" w14:textId="77777777" w:rsidR="00224569" w:rsidRPr="00505E91" w:rsidRDefault="00B659D8" w:rsidP="00224569">
      <w:pPr>
        <w:pStyle w:val="Brdtextmedindrag"/>
      </w:pPr>
      <w:bookmarkStart w:id="628" w:name="_Hlk54091390"/>
      <w:bookmarkStart w:id="629" w:name="_Hlk53257109"/>
      <w:r w:rsidRPr="00505E91">
        <w:t>4. </w:t>
      </w:r>
      <w:r w:rsidRPr="00AE05A4">
        <w:t>när kapitalbaskraven i till</w:t>
      </w:r>
      <w:r w:rsidRPr="00AE05A4">
        <w:softHyphen/>
        <w:t>synsförordningen eller Europa</w:t>
      </w:r>
      <w:r w:rsidRPr="00AE05A4">
        <w:softHyphen/>
        <w:t>parlamentets och rådets förordning (EU) 2017/2402 av den 12 decem</w:t>
      </w:r>
      <w:r w:rsidRPr="00AE05A4">
        <w:softHyphen/>
        <w:t>ber 2017 om ett allmänt ramverk för värdepapperisering och om in</w:t>
      </w:r>
      <w:r w:rsidRPr="00AE05A4">
        <w:softHyphen/>
        <w:t>rättande av ett särskilt ramverk för enkel, transparent och standardise</w:t>
      </w:r>
      <w:r w:rsidRPr="00AE05A4">
        <w:softHyphen/>
        <w:t>rad värdepapperisering samt om ändring av direktiven 2009/65/EG, 2009/138/EG och 2011/61/EU och förordningarna (EG) nr 1060/2009 och (EU) nr 648/2012 inte ska anses täcka en risk och hur nivån på ett särskilt kapital</w:t>
      </w:r>
      <w:r w:rsidRPr="00AE05A4">
        <w:softHyphen/>
        <w:t>baskrav enligt 2 kap. för att täcka en sådan risk ska fast</w:t>
      </w:r>
      <w:r w:rsidRPr="00AE05A4">
        <w:softHyphen/>
        <w:t>ställas</w:t>
      </w:r>
      <w:r w:rsidRPr="00505E91">
        <w:t xml:space="preserve">, </w:t>
      </w:r>
    </w:p>
    <w:tbl>
      <w:tblPr>
        <w:tblW w:w="5000" w:type="pct"/>
        <w:tblCellMar>
          <w:left w:w="125" w:type="dxa"/>
          <w:right w:w="125" w:type="dxa"/>
        </w:tblCellMar>
        <w:tblLook w:val="0600" w:firstRow="0" w:lastRow="0" w:firstColumn="0" w:lastColumn="0" w:noHBand="1" w:noVBand="1"/>
      </w:tblPr>
      <w:tblGrid>
        <w:gridCol w:w="2948"/>
        <w:gridCol w:w="2949"/>
      </w:tblGrid>
      <w:tr w:rsidR="00224569" w14:paraId="22F0120F" w14:textId="77777777" w:rsidTr="00224569">
        <w:tc>
          <w:tcPr>
            <w:tcW w:w="2500" w:type="pct"/>
            <w:shd w:val="clear" w:color="auto" w:fill="auto"/>
            <w:tcMar>
              <w:left w:w="0" w:type="dxa"/>
            </w:tcMar>
          </w:tcPr>
          <w:bookmarkEnd w:id="628"/>
          <w:bookmarkEnd w:id="629"/>
          <w:p w14:paraId="03BA7878" w14:textId="77777777" w:rsidR="00224569" w:rsidRDefault="00B659D8" w:rsidP="00224569">
            <w:pPr>
              <w:pStyle w:val="Brdtextmedindrag"/>
            </w:pPr>
            <w:r>
              <w:t xml:space="preserve">5. de omständigheter som ska beaktas, dels vid prövningen enligt 2 kap. 2 § av om ett </w:t>
            </w:r>
            <w:r w:rsidRPr="00C15CE3">
              <w:rPr>
                <w:i/>
                <w:iCs/>
              </w:rPr>
              <w:t>institut</w:t>
            </w:r>
            <w:r>
              <w:t xml:space="preserve"> ska uppfylla ett särskilt likviditetskrav, dels vid fast</w:t>
            </w:r>
            <w:r>
              <w:softHyphen/>
              <w:t xml:space="preserve">ställandet av en lämplig </w:t>
            </w:r>
            <w:r>
              <w:lastRenderedPageBreak/>
              <w:t>nivå för ett sådant särskilt lik</w:t>
            </w:r>
            <w:r>
              <w:softHyphen/>
              <w:t>viditetskrav i sam</w:t>
            </w:r>
            <w:r>
              <w:softHyphen/>
              <w:t xml:space="preserve">band med en översyn och utvärdering av </w:t>
            </w:r>
            <w:r w:rsidRPr="00C15CE3">
              <w:rPr>
                <w:i/>
                <w:iCs/>
              </w:rPr>
              <w:t>ett institut</w:t>
            </w:r>
            <w:r>
              <w:t xml:space="preserve">, och </w:t>
            </w:r>
          </w:p>
        </w:tc>
        <w:tc>
          <w:tcPr>
            <w:tcW w:w="2500" w:type="pct"/>
            <w:shd w:val="clear" w:color="auto" w:fill="auto"/>
            <w:tcMar>
              <w:right w:w="0" w:type="dxa"/>
            </w:tcMar>
          </w:tcPr>
          <w:p w14:paraId="23AC456C" w14:textId="77777777" w:rsidR="00224569" w:rsidRDefault="00B659D8" w:rsidP="00224569">
            <w:pPr>
              <w:pStyle w:val="Brdtextmedindrag"/>
            </w:pPr>
            <w:r>
              <w:lastRenderedPageBreak/>
              <w:t xml:space="preserve">5. de omständigheter som ska beaktas, dels vid prövningen enligt 2 kap. 2 § av om ett </w:t>
            </w:r>
            <w:r w:rsidRPr="00C15CE3">
              <w:rPr>
                <w:i/>
                <w:iCs/>
              </w:rPr>
              <w:t>kreditinstitut eller ett värdepappersbolag</w:t>
            </w:r>
            <w:r>
              <w:t xml:space="preserve"> ska uppfylla ett särskilt likviditetskrav, </w:t>
            </w:r>
            <w:r>
              <w:lastRenderedPageBreak/>
              <w:t>dels vid fast</w:t>
            </w:r>
            <w:r>
              <w:softHyphen/>
              <w:t>ställandet av en lämplig nivå för ett sådant särskilt lik</w:t>
            </w:r>
            <w:r>
              <w:softHyphen/>
              <w:t>viditetskrav i sam</w:t>
            </w:r>
            <w:r>
              <w:softHyphen/>
              <w:t xml:space="preserve">band med en översyn och utvärdering av </w:t>
            </w:r>
            <w:r>
              <w:rPr>
                <w:i/>
                <w:iCs/>
              </w:rPr>
              <w:t>före</w:t>
            </w:r>
            <w:r>
              <w:rPr>
                <w:i/>
                <w:iCs/>
              </w:rPr>
              <w:softHyphen/>
              <w:t>taget</w:t>
            </w:r>
            <w:r>
              <w:t>, och</w:t>
            </w:r>
          </w:p>
        </w:tc>
      </w:tr>
    </w:tbl>
    <w:p w14:paraId="6EF18A69" w14:textId="77777777" w:rsidR="00224569" w:rsidRDefault="00B659D8" w:rsidP="00224569">
      <w:pPr>
        <w:pStyle w:val="Brdtextmedindrag"/>
      </w:pPr>
      <w:r>
        <w:lastRenderedPageBreak/>
        <w:t>6. hur uppgifter enligt 6 kap. 11 § ska lämnas.</w:t>
      </w:r>
    </w:p>
    <w:p w14:paraId="4357CA7E" w14:textId="77777777" w:rsidR="00224569" w:rsidRDefault="00B659D8" w:rsidP="00224569">
      <w:pPr>
        <w:pStyle w:val="Slutstreck"/>
      </w:pPr>
      <w:r w:rsidRPr="00660EEA">
        <w:t>                      </w:t>
      </w:r>
    </w:p>
    <w:p w14:paraId="7D4E56A0" w14:textId="198BE0B8" w:rsidR="00224569" w:rsidRDefault="00B659D8" w:rsidP="00224569">
      <w:pPr>
        <w:pStyle w:val="Brdtextmedindrag"/>
      </w:pPr>
      <w:r>
        <w:t>Denna lag träder i kraft den 26 juni 2021.</w:t>
      </w:r>
    </w:p>
    <w:p w14:paraId="2638A68C" w14:textId="255D7711" w:rsidR="00224569" w:rsidRDefault="00224569" w:rsidP="00224569">
      <w:pPr>
        <w:pStyle w:val="Brdtextmedindrag"/>
      </w:pPr>
    </w:p>
    <w:p w14:paraId="0DAD7F60" w14:textId="4B1E10F9" w:rsidR="00224569" w:rsidRDefault="00224569" w:rsidP="00224569">
      <w:pPr>
        <w:pStyle w:val="Brdtextmedindrag"/>
      </w:pPr>
    </w:p>
    <w:p w14:paraId="5ED1494A" w14:textId="77777777" w:rsidR="00224569" w:rsidRDefault="00224569" w:rsidP="00224569">
      <w:pPr>
        <w:pStyle w:val="Brdtextmedindrag"/>
        <w:sectPr w:rsidR="00224569" w:rsidSect="00224569">
          <w:headerReference w:type="even" r:id="rId301"/>
          <w:headerReference w:type="default" r:id="rId302"/>
          <w:footerReference w:type="even" r:id="rId303"/>
          <w:footerReference w:type="default" r:id="rId304"/>
          <w:footerReference w:type="first" r:id="rId305"/>
          <w:footnotePr>
            <w:numRestart w:val="eachSect"/>
          </w:footnotePr>
          <w:pgSz w:w="9356" w:h="13721" w:code="9"/>
          <w:pgMar w:top="794" w:right="2438" w:bottom="1191" w:left="1021" w:header="0" w:footer="709" w:gutter="0"/>
          <w:cols w:space="708"/>
          <w:docGrid w:linePitch="360"/>
        </w:sectPr>
      </w:pPr>
    </w:p>
    <w:p w14:paraId="0F949575" w14:textId="77777777" w:rsidR="00224569" w:rsidRDefault="00B659D8" w:rsidP="00224569">
      <w:pPr>
        <w:pStyle w:val="Rubrik2utannumrering"/>
        <w:spacing w:before="0"/>
      </w:pPr>
      <w:bookmarkStart w:id="630" w:name="_Toc33087140"/>
      <w:bookmarkStart w:id="631" w:name="_Toc65160202"/>
      <w:r>
        <w:lastRenderedPageBreak/>
        <w:t>Förslag till lag om ändring i lagen (2014:966) om kapitalbuffertar</w:t>
      </w:r>
      <w:bookmarkEnd w:id="630"/>
      <w:bookmarkEnd w:id="631"/>
    </w:p>
    <w:p w14:paraId="5236710F" w14:textId="77777777" w:rsidR="00224569" w:rsidRDefault="00B659D8" w:rsidP="00224569">
      <w:pPr>
        <w:pStyle w:val="Brdtext"/>
      </w:pPr>
      <w:r>
        <w:t>Härigenom föreskrivs i fråga om lagen (2014:966) om kapital</w:t>
      </w:r>
      <w:r>
        <w:softHyphen/>
        <w:t>buffertar</w:t>
      </w:r>
      <w:r>
        <w:rPr>
          <w:rStyle w:val="Fotnotsreferens"/>
        </w:rPr>
        <w:footnoteReference w:id="196"/>
      </w:r>
    </w:p>
    <w:p w14:paraId="0D9C3833" w14:textId="77777777" w:rsidR="00224569" w:rsidRDefault="00B659D8" w:rsidP="00224569">
      <w:pPr>
        <w:pStyle w:val="Brdtextmedindrag"/>
      </w:pPr>
      <w:r>
        <w:rPr>
          <w:i/>
          <w:iCs/>
        </w:rPr>
        <w:t xml:space="preserve">dels </w:t>
      </w:r>
      <w:r w:rsidRPr="004B5426">
        <w:t>att 3 kap. 3 § och 6 kap. </w:t>
      </w:r>
      <w:r>
        <w:t>3</w:t>
      </w:r>
      <w:r w:rsidRPr="004B5426">
        <w:t> § ska upphöra att gälla,</w:t>
      </w:r>
    </w:p>
    <w:p w14:paraId="3D24B7A5" w14:textId="77777777" w:rsidR="00224569" w:rsidRPr="004B5426" w:rsidRDefault="00B659D8" w:rsidP="00224569">
      <w:pPr>
        <w:pStyle w:val="Brdtextmedindrag"/>
      </w:pPr>
      <w:r>
        <w:rPr>
          <w:i/>
          <w:iCs/>
        </w:rPr>
        <w:t xml:space="preserve">dels </w:t>
      </w:r>
      <w:r>
        <w:t>att rubriken närmast före 6 kap. 3 § ska utgå,</w:t>
      </w:r>
    </w:p>
    <w:p w14:paraId="44A61AD8" w14:textId="77777777" w:rsidR="00224569" w:rsidRDefault="00B659D8" w:rsidP="00224569">
      <w:pPr>
        <w:pStyle w:val="Brdtextmedindrag"/>
      </w:pPr>
      <w:r>
        <w:rPr>
          <w:i/>
          <w:iCs/>
        </w:rPr>
        <w:t>dels </w:t>
      </w:r>
      <w:r w:rsidRPr="00620322">
        <w:t>att 1</w:t>
      </w:r>
      <w:r>
        <w:t> </w:t>
      </w:r>
      <w:r w:rsidRPr="00620322">
        <w:t>kap. 2</w:t>
      </w:r>
      <w:r w:rsidDel="0019756F">
        <w:t> §</w:t>
      </w:r>
      <w:r>
        <w:t xml:space="preserve">, 6 kap. 7 §, 8 kap. 1 § och 10 kap. 1 § </w:t>
      </w:r>
      <w:r w:rsidRPr="00620322">
        <w:t>ska ha följande lydelse.</w:t>
      </w:r>
    </w:p>
    <w:p w14:paraId="3360AB82" w14:textId="77777777" w:rsidR="00224569"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24004A64" w14:textId="77777777" w:rsidTr="00224569">
        <w:tc>
          <w:tcPr>
            <w:tcW w:w="2500" w:type="pct"/>
            <w:shd w:val="clear" w:color="auto" w:fill="auto"/>
            <w:tcMar>
              <w:left w:w="0" w:type="dxa"/>
            </w:tcMar>
          </w:tcPr>
          <w:p w14:paraId="1EA0684E" w14:textId="77777777" w:rsidR="00224569" w:rsidRPr="0049408E" w:rsidRDefault="00B659D8" w:rsidP="00224569">
            <w:pPr>
              <w:pStyle w:val="Brdtext"/>
              <w:rPr>
                <w:i/>
              </w:rPr>
            </w:pPr>
            <w:r>
              <w:rPr>
                <w:i/>
              </w:rPr>
              <w:t>Nuvarande lydelse</w:t>
            </w:r>
          </w:p>
        </w:tc>
        <w:tc>
          <w:tcPr>
            <w:tcW w:w="2500" w:type="pct"/>
            <w:shd w:val="clear" w:color="auto" w:fill="auto"/>
            <w:tcMar>
              <w:right w:w="0" w:type="dxa"/>
            </w:tcMar>
          </w:tcPr>
          <w:p w14:paraId="0ACE3628" w14:textId="77777777" w:rsidR="00224569" w:rsidRPr="0049408E" w:rsidRDefault="00B659D8" w:rsidP="00224569">
            <w:pPr>
              <w:pStyle w:val="Brdtext"/>
              <w:rPr>
                <w:i/>
              </w:rPr>
            </w:pPr>
            <w:r w:rsidRPr="0049408E">
              <w:rPr>
                <w:i/>
              </w:rPr>
              <w:t>Föreslagen lydelse</w:t>
            </w:r>
          </w:p>
        </w:tc>
      </w:tr>
    </w:tbl>
    <w:p w14:paraId="3A329819" w14:textId="77777777" w:rsidR="00224569" w:rsidRDefault="00B659D8" w:rsidP="00224569">
      <w:pPr>
        <w:pStyle w:val="Brdtext"/>
        <w:spacing w:before="270"/>
        <w:jc w:val="center"/>
        <w:rPr>
          <w:b/>
        </w:rPr>
      </w:pPr>
      <w:r>
        <w:rPr>
          <w:b/>
        </w:rPr>
        <w:t>1 kap.</w:t>
      </w:r>
    </w:p>
    <w:p w14:paraId="4201D2A5" w14:textId="77777777" w:rsidR="00224569" w:rsidRDefault="00B659D8" w:rsidP="00224569">
      <w:pPr>
        <w:pStyle w:val="Brdtext"/>
        <w:jc w:val="center"/>
      </w:pPr>
      <w:r>
        <w:t>2 §</w:t>
      </w:r>
      <w:r>
        <w:rPr>
          <w:rStyle w:val="Fotnotsreferens"/>
        </w:rPr>
        <w:footnoteReference w:id="197"/>
      </w:r>
    </w:p>
    <w:p w14:paraId="5AFADC6E" w14:textId="77777777" w:rsidR="00224569" w:rsidRDefault="00B659D8" w:rsidP="00224569">
      <w:pPr>
        <w:pStyle w:val="Brdtextmedindrag"/>
      </w:pPr>
      <w:r>
        <w:t xml:space="preserve">I denna lag betyder </w:t>
      </w:r>
    </w:p>
    <w:tbl>
      <w:tblPr>
        <w:tblW w:w="5000" w:type="pct"/>
        <w:tblLook w:val="0000" w:firstRow="0" w:lastRow="0" w:firstColumn="0" w:lastColumn="0" w:noHBand="0" w:noVBand="0"/>
      </w:tblPr>
      <w:tblGrid>
        <w:gridCol w:w="2948"/>
        <w:gridCol w:w="2949"/>
      </w:tblGrid>
      <w:tr w:rsidR="00224569" w14:paraId="0AD22CDC" w14:textId="77777777" w:rsidTr="00224569">
        <w:tc>
          <w:tcPr>
            <w:tcW w:w="2500" w:type="pct"/>
            <w:shd w:val="clear" w:color="auto" w:fill="auto"/>
            <w:tcMar>
              <w:left w:w="0" w:type="dxa"/>
            </w:tcMar>
          </w:tcPr>
          <w:p w14:paraId="64E755A7" w14:textId="77777777" w:rsidR="00224569" w:rsidRDefault="00B659D8" w:rsidP="00224569">
            <w:pPr>
              <w:pStyle w:val="Brdtextmedindrag"/>
            </w:pPr>
            <w:r>
              <w:t>1. </w:t>
            </w:r>
            <w:r w:rsidRPr="0060042D">
              <w:rPr>
                <w:i/>
                <w:u w:val="single"/>
              </w:rPr>
              <w:t>blandade finansiella moder</w:t>
            </w:r>
            <w:r>
              <w:rPr>
                <w:i/>
                <w:u w:val="single"/>
              </w:rPr>
              <w:softHyphen/>
            </w:r>
            <w:r w:rsidRPr="0060042D">
              <w:rPr>
                <w:i/>
                <w:u w:val="single"/>
              </w:rPr>
              <w:t>holdingföretag inom EES</w:t>
            </w:r>
            <w:r w:rsidRPr="0060042D">
              <w:t>: företag som avses i artikel</w:t>
            </w:r>
            <w:r>
              <w:t> </w:t>
            </w:r>
            <w:r w:rsidRPr="0060042D">
              <w:t>4.1.33 i Europa</w:t>
            </w:r>
            <w:r>
              <w:softHyphen/>
            </w:r>
            <w:r w:rsidRPr="0060042D">
              <w:t>parlamentets och rådets förordning (EU) nr 575/2013 av den 26</w:t>
            </w:r>
            <w:r>
              <w:t> </w:t>
            </w:r>
            <w:r w:rsidRPr="0060042D">
              <w:t>juni 2013 om tillsynskrav för kredit</w:t>
            </w:r>
            <w:r>
              <w:softHyphen/>
            </w:r>
            <w:r w:rsidRPr="0060042D">
              <w:t xml:space="preserve">institut </w:t>
            </w:r>
            <w:r w:rsidRPr="0060042D">
              <w:rPr>
                <w:i/>
              </w:rPr>
              <w:t>och värde</w:t>
            </w:r>
            <w:r>
              <w:rPr>
                <w:i/>
              </w:rPr>
              <w:softHyphen/>
            </w:r>
            <w:r w:rsidRPr="0060042D">
              <w:rPr>
                <w:i/>
              </w:rPr>
              <w:t>pap</w:t>
            </w:r>
            <w:r>
              <w:rPr>
                <w:i/>
              </w:rPr>
              <w:softHyphen/>
            </w:r>
            <w:r w:rsidRPr="0060042D">
              <w:rPr>
                <w:i/>
              </w:rPr>
              <w:t xml:space="preserve">persföretag </w:t>
            </w:r>
            <w:r w:rsidRPr="0060042D">
              <w:t>och om ändring av förordning (EU) nr</w:t>
            </w:r>
            <w:r>
              <w:t> </w:t>
            </w:r>
            <w:r w:rsidRPr="0060042D">
              <w:t>648/2012 (tillsynsförordningen),</w:t>
            </w:r>
          </w:p>
        </w:tc>
        <w:tc>
          <w:tcPr>
            <w:tcW w:w="2500" w:type="pct"/>
            <w:shd w:val="clear" w:color="auto" w:fill="auto"/>
            <w:tcMar>
              <w:right w:w="0" w:type="dxa"/>
            </w:tcMar>
          </w:tcPr>
          <w:p w14:paraId="19CDE4E0" w14:textId="77777777" w:rsidR="00224569" w:rsidRDefault="00B659D8" w:rsidP="00224569">
            <w:pPr>
              <w:pStyle w:val="Brdtextmedindrag"/>
            </w:pPr>
            <w:bookmarkStart w:id="632" w:name="_Hlk27570833"/>
            <w:r>
              <w:t>1. </w:t>
            </w:r>
            <w:r w:rsidRPr="0060042D">
              <w:rPr>
                <w:i/>
                <w:u w:val="single"/>
              </w:rPr>
              <w:t>blandade finansiella moder</w:t>
            </w:r>
            <w:r>
              <w:rPr>
                <w:i/>
                <w:u w:val="single"/>
              </w:rPr>
              <w:softHyphen/>
            </w:r>
            <w:r w:rsidRPr="0060042D">
              <w:rPr>
                <w:i/>
                <w:u w:val="single"/>
              </w:rPr>
              <w:t>holdingföretag inom EES</w:t>
            </w:r>
            <w:r w:rsidRPr="0060042D">
              <w:t>: företag som avses i artikel</w:t>
            </w:r>
            <w:r>
              <w:t> </w:t>
            </w:r>
            <w:r w:rsidRPr="0060042D">
              <w:t>4.1.33 i Europa</w:t>
            </w:r>
            <w:r>
              <w:softHyphen/>
            </w:r>
            <w:r w:rsidRPr="0060042D">
              <w:t>parlamentets och rådets förordning (EU) nr 575/2013 av den 26</w:t>
            </w:r>
            <w:r>
              <w:t> </w:t>
            </w:r>
            <w:r w:rsidRPr="0060042D">
              <w:t xml:space="preserve">juni 2013 om tillsynskrav </w:t>
            </w:r>
            <w:r w:rsidRPr="00FA684E">
              <w:rPr>
                <w:spacing w:val="-4"/>
              </w:rPr>
              <w:t>för kredit</w:t>
            </w:r>
            <w:r>
              <w:rPr>
                <w:spacing w:val="-4"/>
              </w:rPr>
              <w:softHyphen/>
            </w:r>
            <w:r w:rsidRPr="00FA684E">
              <w:rPr>
                <w:spacing w:val="-4"/>
              </w:rPr>
              <w:t>institut och om änd</w:t>
            </w:r>
            <w:r w:rsidRPr="00FA684E">
              <w:rPr>
                <w:spacing w:val="-4"/>
              </w:rPr>
              <w:softHyphen/>
              <w:t>ring av förordning (EU) nr 648/2012</w:t>
            </w:r>
            <w:r w:rsidRPr="00EC284E">
              <w:rPr>
                <w:spacing w:val="-4"/>
              </w:rPr>
              <w:t xml:space="preserve"> (tillsynsförord</w:t>
            </w:r>
            <w:r>
              <w:rPr>
                <w:spacing w:val="-4"/>
              </w:rPr>
              <w:softHyphen/>
            </w:r>
            <w:r w:rsidRPr="00EC284E">
              <w:rPr>
                <w:spacing w:val="-4"/>
              </w:rPr>
              <w:t>ningen),</w:t>
            </w:r>
            <w:bookmarkEnd w:id="632"/>
          </w:p>
        </w:tc>
      </w:tr>
    </w:tbl>
    <w:p w14:paraId="3C0FB256" w14:textId="77777777" w:rsidR="00224569" w:rsidRDefault="00B659D8" w:rsidP="00224569">
      <w:pPr>
        <w:pStyle w:val="Brdtextmedindrag"/>
      </w:pPr>
      <w:r>
        <w:t>2. </w:t>
      </w:r>
      <w:r w:rsidRPr="00850432">
        <w:rPr>
          <w:i/>
        </w:rPr>
        <w:t>dotterföretag</w:t>
      </w:r>
      <w:r>
        <w:t>: sådant företag som avses i artikel 4.1.16 i till</w:t>
      </w:r>
      <w:r>
        <w:softHyphen/>
        <w:t>syns</w:t>
      </w:r>
      <w:r>
        <w:softHyphen/>
        <w:t xml:space="preserve">förordningen, </w:t>
      </w:r>
    </w:p>
    <w:p w14:paraId="413972D8" w14:textId="77777777" w:rsidR="00224569" w:rsidRDefault="00B659D8" w:rsidP="00224569">
      <w:pPr>
        <w:pStyle w:val="Brdtextmedindrag"/>
      </w:pPr>
      <w:r>
        <w:t>3. </w:t>
      </w:r>
      <w:r w:rsidRPr="00850432">
        <w:rPr>
          <w:i/>
        </w:rPr>
        <w:t>EES</w:t>
      </w:r>
      <w:r>
        <w:t xml:space="preserve">: Europeiska ekonomiska samarbetsområdet, </w:t>
      </w:r>
    </w:p>
    <w:p w14:paraId="53F7ADFF" w14:textId="77777777" w:rsidR="00224569" w:rsidRDefault="00B659D8" w:rsidP="00224569">
      <w:pPr>
        <w:pStyle w:val="Brdtextmedindrag"/>
      </w:pPr>
      <w:r w:rsidRPr="00A72DD9">
        <w:t>4. </w:t>
      </w:r>
      <w:r w:rsidRPr="00A72DD9">
        <w:rPr>
          <w:i/>
        </w:rPr>
        <w:t>ESRB</w:t>
      </w:r>
      <w:r w:rsidRPr="00A72DD9">
        <w:t>: Europeiska systemrisknämnden enligt Europaparla</w:t>
      </w:r>
      <w:r w:rsidRPr="00A72DD9">
        <w:softHyphen/>
        <w:t>mentets</w:t>
      </w:r>
      <w:r w:rsidRPr="00A72DD9">
        <w:rPr>
          <w:spacing w:val="-4"/>
        </w:rPr>
        <w:t xml:space="preserve"> och rådets förordning (EU) nr 1092/2010 av den 24 november</w:t>
      </w:r>
      <w:r>
        <w:t xml:space="preserve"> 2010 om makro</w:t>
      </w:r>
      <w:r>
        <w:softHyphen/>
        <w:t xml:space="preserve">tillsyn av det finansiella systemet på EU-nivå och om inrättande av en europeisk systemrisknämnd, </w:t>
      </w:r>
    </w:p>
    <w:p w14:paraId="5FDAEE32" w14:textId="77777777" w:rsidR="00224569" w:rsidRDefault="00B659D8" w:rsidP="00224569">
      <w:pPr>
        <w:pStyle w:val="Brdtextmedindrag"/>
      </w:pPr>
      <w:r>
        <w:t>5. </w:t>
      </w:r>
      <w:r w:rsidRPr="00850432">
        <w:rPr>
          <w:i/>
        </w:rPr>
        <w:t>finansiella moderholdingföretag inom EES</w:t>
      </w:r>
      <w:r>
        <w:t xml:space="preserve">: företag som avses i artikel 4.1.31 i tillsynsförordningen, </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3330D7C2" w14:textId="77777777" w:rsidTr="00224569">
        <w:tc>
          <w:tcPr>
            <w:tcW w:w="2500" w:type="pct"/>
            <w:shd w:val="clear" w:color="auto" w:fill="auto"/>
            <w:tcMar>
              <w:left w:w="0" w:type="dxa"/>
            </w:tcMar>
          </w:tcPr>
          <w:p w14:paraId="6CF0D6D8" w14:textId="77777777" w:rsidR="00224569" w:rsidRDefault="00B659D8" w:rsidP="00224569">
            <w:pPr>
              <w:pStyle w:val="Brdtextmedindrag"/>
            </w:pPr>
            <w:r w:rsidRPr="00BE5902">
              <w:t>6.</w:t>
            </w:r>
            <w:r>
              <w:t> </w:t>
            </w:r>
            <w:r w:rsidRPr="00D27A96">
              <w:rPr>
                <w:i/>
                <w:u w:val="single"/>
              </w:rPr>
              <w:t>institut</w:t>
            </w:r>
            <w:r w:rsidRPr="00BE5902">
              <w:t xml:space="preserve">: kreditinstitut enligt </w:t>
            </w:r>
            <w:r w:rsidRPr="00703D01">
              <w:rPr>
                <w:i/>
              </w:rPr>
              <w:t xml:space="preserve">lagen (2004:297) om bank- och </w:t>
            </w:r>
            <w:r w:rsidRPr="00703D01">
              <w:rPr>
                <w:i/>
                <w:spacing w:val="-4"/>
              </w:rPr>
              <w:t>finansieringsrörelse, Svenska skepps</w:t>
            </w:r>
            <w:r w:rsidRPr="00703D01">
              <w:rPr>
                <w:i/>
                <w:spacing w:val="-4"/>
              </w:rPr>
              <w:softHyphen/>
              <w:t>hypoteks</w:t>
            </w:r>
            <w:r w:rsidRPr="00703D01">
              <w:rPr>
                <w:i/>
                <w:spacing w:val="-4"/>
              </w:rPr>
              <w:softHyphen/>
              <w:t>kassan och värde</w:t>
            </w:r>
            <w:r w:rsidRPr="00703D01">
              <w:rPr>
                <w:i/>
                <w:spacing w:val="-4"/>
              </w:rPr>
              <w:softHyphen/>
              <w:t>pappersbolag</w:t>
            </w:r>
            <w:r w:rsidRPr="00CF1EA4">
              <w:rPr>
                <w:spacing w:val="-4"/>
              </w:rPr>
              <w:t>,</w:t>
            </w:r>
          </w:p>
        </w:tc>
        <w:tc>
          <w:tcPr>
            <w:tcW w:w="2500" w:type="pct"/>
            <w:shd w:val="clear" w:color="auto" w:fill="auto"/>
            <w:tcMar>
              <w:right w:w="0" w:type="dxa"/>
            </w:tcMar>
          </w:tcPr>
          <w:p w14:paraId="6E6EFEC6" w14:textId="77777777" w:rsidR="00224569" w:rsidRPr="004C48ED" w:rsidRDefault="00B659D8" w:rsidP="00224569">
            <w:pPr>
              <w:pStyle w:val="Brdtextmedindrag"/>
              <w:rPr>
                <w:iCs/>
              </w:rPr>
            </w:pPr>
            <w:r w:rsidRPr="00BE5902">
              <w:t>6.</w:t>
            </w:r>
            <w:r>
              <w:t> </w:t>
            </w:r>
            <w:r w:rsidRPr="00D27A96">
              <w:rPr>
                <w:i/>
                <w:u w:val="single"/>
              </w:rPr>
              <w:t>institut</w:t>
            </w:r>
            <w:r w:rsidRPr="00BE5902">
              <w:t xml:space="preserve">: kreditinstitut enligt </w:t>
            </w:r>
            <w:r w:rsidRPr="00B17457">
              <w:rPr>
                <w:i/>
              </w:rPr>
              <w:t>lagen (2014:968) om sär</w:t>
            </w:r>
            <w:r w:rsidRPr="00B17457">
              <w:rPr>
                <w:i/>
              </w:rPr>
              <w:softHyphen/>
              <w:t>skild</w:t>
            </w:r>
            <w:r w:rsidRPr="00BA4F29">
              <w:rPr>
                <w:i/>
              </w:rPr>
              <w:t xml:space="preserve"> till</w:t>
            </w:r>
            <w:r>
              <w:rPr>
                <w:i/>
              </w:rPr>
              <w:softHyphen/>
            </w:r>
            <w:r w:rsidRPr="00BA4F29">
              <w:rPr>
                <w:i/>
              </w:rPr>
              <w:t>syn över kredit</w:t>
            </w:r>
            <w:r>
              <w:rPr>
                <w:i/>
              </w:rPr>
              <w:softHyphen/>
            </w:r>
            <w:r w:rsidRPr="00BA4F29">
              <w:rPr>
                <w:i/>
              </w:rPr>
              <w:t>institut och värde</w:t>
            </w:r>
            <w:r>
              <w:rPr>
                <w:i/>
              </w:rPr>
              <w:softHyphen/>
            </w:r>
            <w:r w:rsidRPr="00BA4F29">
              <w:rPr>
                <w:i/>
              </w:rPr>
              <w:t>pappers</w:t>
            </w:r>
            <w:r>
              <w:rPr>
                <w:i/>
              </w:rPr>
              <w:softHyphen/>
            </w:r>
            <w:r w:rsidRPr="00BA4F29">
              <w:rPr>
                <w:i/>
              </w:rPr>
              <w:t>bolag</w:t>
            </w:r>
            <w:r>
              <w:rPr>
                <w:iCs/>
              </w:rPr>
              <w:t>,</w:t>
            </w:r>
          </w:p>
        </w:tc>
      </w:tr>
      <w:tr w:rsidR="00224569" w14:paraId="22AAA8EF" w14:textId="77777777" w:rsidTr="00224569">
        <w:tblPrEx>
          <w:tblCellMar>
            <w:left w:w="108" w:type="dxa"/>
            <w:right w:w="108" w:type="dxa"/>
          </w:tblCellMar>
          <w:tblLook w:val="0000" w:firstRow="0" w:lastRow="0" w:firstColumn="0" w:lastColumn="0" w:noHBand="0" w:noVBand="0"/>
        </w:tblPrEx>
        <w:tc>
          <w:tcPr>
            <w:tcW w:w="2500" w:type="pct"/>
            <w:shd w:val="clear" w:color="auto" w:fill="auto"/>
            <w:tcMar>
              <w:left w:w="0" w:type="dxa"/>
            </w:tcMar>
          </w:tcPr>
          <w:p w14:paraId="73D2019E" w14:textId="77777777" w:rsidR="00224569" w:rsidRDefault="00B659D8" w:rsidP="00224569">
            <w:pPr>
              <w:pStyle w:val="Brdtextmedindrag"/>
            </w:pPr>
            <w:r w:rsidRPr="0060042D">
              <w:t>7</w:t>
            </w:r>
            <w:r>
              <w:t>. </w:t>
            </w:r>
            <w:r w:rsidRPr="0060042D">
              <w:rPr>
                <w:i/>
                <w:u w:val="single"/>
              </w:rPr>
              <w:t>kapitaltäckningsdirektivet</w:t>
            </w:r>
            <w:r>
              <w:t xml:space="preserve">: </w:t>
            </w:r>
            <w:r w:rsidRPr="0000409B">
              <w:t>Europaparlamentets och rådets direktiv 2013/36/EU av den 26 juni 2013 om behörighet att utöva verk</w:t>
            </w:r>
            <w:r>
              <w:softHyphen/>
            </w:r>
            <w:r w:rsidRPr="0000409B">
              <w:t>samhet i kreditinstitut och om till</w:t>
            </w:r>
            <w:r>
              <w:softHyphen/>
            </w:r>
            <w:r w:rsidRPr="0000409B">
              <w:t xml:space="preserve">syn av kreditinstitut </w:t>
            </w:r>
            <w:r w:rsidRPr="00DE3428">
              <w:rPr>
                <w:i/>
                <w:iCs/>
              </w:rPr>
              <w:t>och värde</w:t>
            </w:r>
            <w:r w:rsidRPr="00DE3428">
              <w:rPr>
                <w:i/>
                <w:iCs/>
              </w:rPr>
              <w:softHyphen/>
              <w:t>pappersföretag</w:t>
            </w:r>
            <w:r w:rsidRPr="0000409B">
              <w:t>, om ändring av direktiv 2002/87/EG och om upp</w:t>
            </w:r>
            <w:r>
              <w:softHyphen/>
            </w:r>
            <w:r w:rsidRPr="0000409B">
              <w:lastRenderedPageBreak/>
              <w:t xml:space="preserve">hävande av </w:t>
            </w:r>
            <w:r w:rsidRPr="003B260C">
              <w:rPr>
                <w:i/>
                <w:iCs/>
              </w:rPr>
              <w:t>direktiv</w:t>
            </w:r>
            <w:r w:rsidRPr="0000409B">
              <w:t xml:space="preserve"> 2006/48/EG och 2006/49/EG, i lydelsen enligt Europ</w:t>
            </w:r>
            <w:r>
              <w:t>a</w:t>
            </w:r>
            <w:r w:rsidRPr="0000409B">
              <w:t xml:space="preserve">parlamentets och rådets direktiv (EU) </w:t>
            </w:r>
            <w:r w:rsidRPr="00CD20C0">
              <w:rPr>
                <w:i/>
              </w:rPr>
              <w:t>2019/</w:t>
            </w:r>
            <w:r w:rsidRPr="007C236C">
              <w:rPr>
                <w:i/>
              </w:rPr>
              <w:t>878</w:t>
            </w:r>
            <w:r>
              <w:t>,</w:t>
            </w:r>
          </w:p>
        </w:tc>
        <w:tc>
          <w:tcPr>
            <w:tcW w:w="2500" w:type="pct"/>
            <w:shd w:val="clear" w:color="auto" w:fill="auto"/>
            <w:tcMar>
              <w:right w:w="0" w:type="dxa"/>
            </w:tcMar>
          </w:tcPr>
          <w:p w14:paraId="5A9509ED" w14:textId="77777777" w:rsidR="00224569" w:rsidRDefault="00B659D8" w:rsidP="00224569">
            <w:pPr>
              <w:pStyle w:val="Brdtextmedindrag"/>
            </w:pPr>
            <w:r w:rsidRPr="0060042D">
              <w:lastRenderedPageBreak/>
              <w:t>7</w:t>
            </w:r>
            <w:r>
              <w:t>. </w:t>
            </w:r>
            <w:r w:rsidRPr="0060042D">
              <w:rPr>
                <w:i/>
                <w:u w:val="single"/>
              </w:rPr>
              <w:t>kapitaltäckningsdirektivet</w:t>
            </w:r>
            <w:r>
              <w:t xml:space="preserve">: </w:t>
            </w:r>
            <w:bookmarkStart w:id="633" w:name="_Hlk27571028"/>
            <w:r>
              <w:t>Europaparlamentets och rådets direktiv 2013/36/EU av den 26 juni 2013 om behörighet att utöva verk</w:t>
            </w:r>
            <w:r>
              <w:softHyphen/>
              <w:t>samhet i kreditinstitut och om till</w:t>
            </w:r>
            <w:r>
              <w:softHyphen/>
              <w:t xml:space="preserve">syn av kreditinstitut, </w:t>
            </w:r>
            <w:r w:rsidRPr="00A72DD9">
              <w:rPr>
                <w:spacing w:val="-4"/>
              </w:rPr>
              <w:t>om ändring av direktiv 2002/87/EG och om upp</w:t>
            </w:r>
            <w:r>
              <w:rPr>
                <w:spacing w:val="-4"/>
              </w:rPr>
              <w:softHyphen/>
            </w:r>
            <w:r w:rsidRPr="00A72DD9">
              <w:rPr>
                <w:spacing w:val="-4"/>
              </w:rPr>
              <w:t xml:space="preserve">hävande av </w:t>
            </w:r>
            <w:r w:rsidRPr="00A72DD9">
              <w:rPr>
                <w:i/>
                <w:spacing w:val="-4"/>
              </w:rPr>
              <w:t>direktiven</w:t>
            </w:r>
            <w:r w:rsidRPr="00A72DD9">
              <w:rPr>
                <w:spacing w:val="-4"/>
              </w:rPr>
              <w:t xml:space="preserve"> 2006/48/EG </w:t>
            </w:r>
            <w:r w:rsidRPr="00A72DD9">
              <w:rPr>
                <w:spacing w:val="-4"/>
              </w:rPr>
              <w:lastRenderedPageBreak/>
              <w:t>och 2006/49/EG</w:t>
            </w:r>
            <w:r>
              <w:t xml:space="preserve">, </w:t>
            </w:r>
            <w:bookmarkEnd w:id="633"/>
            <w:r w:rsidRPr="0000409B">
              <w:t xml:space="preserve">i lydelsen enligt Europaparlamentets och rådets direktiv (EU) </w:t>
            </w:r>
            <w:r w:rsidRPr="00CD20C0">
              <w:rPr>
                <w:i/>
              </w:rPr>
              <w:t>2019/</w:t>
            </w:r>
            <w:r>
              <w:rPr>
                <w:i/>
                <w:iCs/>
              </w:rPr>
              <w:t>2034</w:t>
            </w:r>
            <w:r>
              <w:t>,</w:t>
            </w:r>
          </w:p>
        </w:tc>
      </w:tr>
    </w:tbl>
    <w:p w14:paraId="081F9884" w14:textId="77777777" w:rsidR="00224569" w:rsidRDefault="00B659D8" w:rsidP="00224569">
      <w:pPr>
        <w:pStyle w:val="Brdtextmedindrag"/>
      </w:pPr>
      <w:r>
        <w:lastRenderedPageBreak/>
        <w:t>8. </w:t>
      </w:r>
      <w:r w:rsidRPr="00850432">
        <w:rPr>
          <w:i/>
        </w:rPr>
        <w:t>kärnprimärkapital</w:t>
      </w:r>
      <w:r>
        <w:t>: kapital som avses i artikel 50 i tillsyns</w:t>
      </w:r>
      <w:r>
        <w:softHyphen/>
        <w:t>för</w:t>
      </w:r>
      <w:r>
        <w:softHyphen/>
        <w:t xml:space="preserve">ordningen, </w:t>
      </w:r>
    </w:p>
    <w:p w14:paraId="3F2AC291" w14:textId="77777777" w:rsidR="00224569" w:rsidRDefault="00B659D8" w:rsidP="00224569">
      <w:pPr>
        <w:pStyle w:val="Brdtextmedindrag"/>
      </w:pPr>
      <w:r>
        <w:t>9. </w:t>
      </w:r>
      <w:r w:rsidRPr="00850432">
        <w:rPr>
          <w:i/>
        </w:rPr>
        <w:t>moderinstitut inom EES</w:t>
      </w:r>
      <w:r>
        <w:t>: företag som avses i artikel 4.1.29 i tillsyns</w:t>
      </w:r>
      <w:r>
        <w:softHyphen/>
        <w:t xml:space="preserve">förordningen, </w:t>
      </w:r>
    </w:p>
    <w:p w14:paraId="6676FA82" w14:textId="77777777" w:rsidR="00224569" w:rsidRDefault="00B659D8" w:rsidP="00224569">
      <w:pPr>
        <w:pStyle w:val="Brdtextmedindrag"/>
      </w:pPr>
      <w:r>
        <w:t>10.</w:t>
      </w:r>
      <w:r>
        <w:rPr>
          <w:i/>
          <w:iCs/>
        </w:rPr>
        <w:t> primärkapital</w:t>
      </w:r>
      <w:r>
        <w:t xml:space="preserve">: </w:t>
      </w:r>
      <w:r w:rsidRPr="0000409B">
        <w:t>primärkapital som avses i artikel 4.1.101 i tillsyns</w:t>
      </w:r>
      <w:r>
        <w:softHyphen/>
      </w:r>
      <w:r w:rsidRPr="0000409B">
        <w:t>förordningen,</w:t>
      </w:r>
    </w:p>
    <w:p w14:paraId="7D753227" w14:textId="77777777" w:rsidR="00224569" w:rsidRDefault="00B659D8" w:rsidP="00224569">
      <w:pPr>
        <w:pStyle w:val="Brdtextmedindrag"/>
      </w:pPr>
      <w:r>
        <w:t>11. </w:t>
      </w:r>
      <w:r w:rsidRPr="00850432">
        <w:rPr>
          <w:i/>
        </w:rPr>
        <w:t>på grupp- eller undergruppsnivå</w:t>
      </w:r>
      <w:r>
        <w:t>: det sätt som institut i enlighet med bestämmelser om tillsyn på gruppnivå i artiklarna 6–24 i till</w:t>
      </w:r>
      <w:r>
        <w:softHyphen/>
        <w:t>syns</w:t>
      </w:r>
      <w:r>
        <w:softHyphen/>
        <w:t>förord</w:t>
      </w:r>
      <w:r>
        <w:softHyphen/>
        <w:t xml:space="preserve">ningen ska uppfylla ställda krav, </w:t>
      </w:r>
    </w:p>
    <w:p w14:paraId="1411F5B6" w14:textId="77777777" w:rsidR="00224569" w:rsidRDefault="00B659D8" w:rsidP="00224569">
      <w:pPr>
        <w:pStyle w:val="Brdtextmedindrag"/>
      </w:pPr>
      <w:r>
        <w:t>12. </w:t>
      </w:r>
      <w:r w:rsidRPr="007B372E">
        <w:rPr>
          <w:i/>
        </w:rPr>
        <w:t>systemrisk</w:t>
      </w:r>
      <w:r>
        <w:t>: risk för en störning i det finansiella systemet som kan få allvarliga negativa konsekvenser för det finansiella systemet och samhälls</w:t>
      </w:r>
      <w:r>
        <w:softHyphen/>
        <w:t xml:space="preserve">ekonomin, </w:t>
      </w:r>
    </w:p>
    <w:p w14:paraId="100BFE31" w14:textId="77777777" w:rsidR="00224569" w:rsidRDefault="00B659D8" w:rsidP="00224569">
      <w:pPr>
        <w:pStyle w:val="Brdtextmedindrag"/>
      </w:pPr>
      <w:r w:rsidRPr="00337FAB">
        <w:t>1</w:t>
      </w:r>
      <w:r>
        <w:t>3</w:t>
      </w:r>
      <w:r w:rsidRPr="00337FAB">
        <w:t>.</w:t>
      </w:r>
      <w:r>
        <w:t> </w:t>
      </w:r>
      <w:r w:rsidRPr="001969E1">
        <w:rPr>
          <w:i/>
        </w:rPr>
        <w:t>systemviktigt institut</w:t>
      </w:r>
      <w:r w:rsidRPr="00337FAB">
        <w:t>: ett institut vars fallissemang eller bris</w:t>
      </w:r>
      <w:r>
        <w:softHyphen/>
      </w:r>
      <w:r w:rsidRPr="00337FAB">
        <w:t>tande funktion kan leda till systemrisk,</w:t>
      </w:r>
    </w:p>
    <w:tbl>
      <w:tblPr>
        <w:tblW w:w="5000" w:type="pct"/>
        <w:tblLook w:val="0000" w:firstRow="0" w:lastRow="0" w:firstColumn="0" w:lastColumn="0" w:noHBand="0" w:noVBand="0"/>
      </w:tblPr>
      <w:tblGrid>
        <w:gridCol w:w="2948"/>
        <w:gridCol w:w="2949"/>
      </w:tblGrid>
      <w:tr w:rsidR="00224569" w14:paraId="4BC6EA4D" w14:textId="77777777" w:rsidTr="00224569">
        <w:tc>
          <w:tcPr>
            <w:tcW w:w="2500" w:type="pct"/>
            <w:shd w:val="clear" w:color="auto" w:fill="auto"/>
            <w:tcMar>
              <w:left w:w="0" w:type="dxa"/>
            </w:tcMar>
          </w:tcPr>
          <w:p w14:paraId="372364AF" w14:textId="77777777" w:rsidR="00224569" w:rsidRDefault="00B659D8" w:rsidP="00224569">
            <w:pPr>
              <w:pStyle w:val="Brdtextmedindrag"/>
            </w:pPr>
            <w:r>
              <w:t>14. </w:t>
            </w:r>
            <w:r w:rsidRPr="00C71458">
              <w:rPr>
                <w:i/>
                <w:u w:val="single"/>
              </w:rPr>
              <w:t>tillsynsförordningen</w:t>
            </w:r>
            <w:r w:rsidRPr="00C71458">
              <w:t>: Europa</w:t>
            </w:r>
            <w:r>
              <w:softHyphen/>
            </w:r>
            <w:r w:rsidRPr="00C71458">
              <w:t>parlamentets och rådets förordning (EU) nr 575/2013 av den 26</w:t>
            </w:r>
            <w:r>
              <w:t> </w:t>
            </w:r>
            <w:r w:rsidRPr="00C71458">
              <w:t xml:space="preserve">juni 2013 om tillsynskrav </w:t>
            </w:r>
            <w:r w:rsidRPr="00D2428D">
              <w:rPr>
                <w:spacing w:val="-4"/>
              </w:rPr>
              <w:t>för kredit</w:t>
            </w:r>
            <w:r>
              <w:rPr>
                <w:spacing w:val="-4"/>
              </w:rPr>
              <w:softHyphen/>
            </w:r>
            <w:r w:rsidRPr="00D2428D">
              <w:rPr>
                <w:spacing w:val="-4"/>
              </w:rPr>
              <w:t xml:space="preserve">institut </w:t>
            </w:r>
            <w:r w:rsidRPr="00D2428D">
              <w:rPr>
                <w:i/>
                <w:spacing w:val="-4"/>
              </w:rPr>
              <w:t>och värde</w:t>
            </w:r>
            <w:r>
              <w:rPr>
                <w:i/>
                <w:spacing w:val="-4"/>
              </w:rPr>
              <w:softHyphen/>
            </w:r>
            <w:r w:rsidRPr="00D2428D">
              <w:rPr>
                <w:i/>
                <w:spacing w:val="-4"/>
              </w:rPr>
              <w:t>pap</w:t>
            </w:r>
            <w:r>
              <w:rPr>
                <w:i/>
                <w:spacing w:val="-4"/>
              </w:rPr>
              <w:softHyphen/>
            </w:r>
            <w:r w:rsidRPr="00D2428D">
              <w:rPr>
                <w:i/>
                <w:spacing w:val="-4"/>
              </w:rPr>
              <w:t xml:space="preserve">persföretag </w:t>
            </w:r>
            <w:r w:rsidRPr="00D2428D">
              <w:rPr>
                <w:spacing w:val="-4"/>
              </w:rPr>
              <w:t>och</w:t>
            </w:r>
            <w:r w:rsidRPr="00C71458">
              <w:t xml:space="preserve"> om ändring av för</w:t>
            </w:r>
            <w:r>
              <w:softHyphen/>
            </w:r>
            <w:r w:rsidRPr="00C71458">
              <w:t>ordning (EU) nr 648/2012,</w:t>
            </w:r>
          </w:p>
        </w:tc>
        <w:tc>
          <w:tcPr>
            <w:tcW w:w="2500" w:type="pct"/>
            <w:shd w:val="clear" w:color="auto" w:fill="auto"/>
            <w:tcMar>
              <w:right w:w="0" w:type="dxa"/>
            </w:tcMar>
          </w:tcPr>
          <w:p w14:paraId="63DA60F8" w14:textId="77777777" w:rsidR="00224569" w:rsidRDefault="00B659D8" w:rsidP="00224569">
            <w:pPr>
              <w:pStyle w:val="Brdtextmedindrag"/>
            </w:pPr>
            <w:r>
              <w:t>14. </w:t>
            </w:r>
            <w:r w:rsidRPr="00C71458">
              <w:rPr>
                <w:i/>
                <w:u w:val="single"/>
              </w:rPr>
              <w:t>tillsynsförordningen</w:t>
            </w:r>
            <w:r w:rsidRPr="00C71458">
              <w:t xml:space="preserve">: </w:t>
            </w:r>
            <w:bookmarkStart w:id="634" w:name="_Hlk27571094"/>
            <w:r w:rsidRPr="00C71458">
              <w:t>Europa</w:t>
            </w:r>
            <w:r>
              <w:softHyphen/>
            </w:r>
            <w:r w:rsidRPr="00C71458">
              <w:t>parlamentets och rådets förordning (EU) nr 575/2013 av den 26</w:t>
            </w:r>
            <w:r>
              <w:t> </w:t>
            </w:r>
            <w:r w:rsidRPr="00C71458">
              <w:t xml:space="preserve">juni 2013 om tillsynskrav </w:t>
            </w:r>
            <w:r w:rsidRPr="00CF1EA4">
              <w:rPr>
                <w:spacing w:val="-4"/>
              </w:rPr>
              <w:t>för kredit</w:t>
            </w:r>
            <w:r>
              <w:rPr>
                <w:spacing w:val="-4"/>
              </w:rPr>
              <w:softHyphen/>
            </w:r>
            <w:r w:rsidRPr="00CF1EA4">
              <w:rPr>
                <w:spacing w:val="-4"/>
              </w:rPr>
              <w:t>institut och om änd</w:t>
            </w:r>
            <w:r w:rsidRPr="00CF1EA4">
              <w:rPr>
                <w:spacing w:val="-4"/>
              </w:rPr>
              <w:softHyphen/>
              <w:t>ring</w:t>
            </w:r>
            <w:r w:rsidRPr="00C71458">
              <w:t xml:space="preserve"> av förordning (EU) nr</w:t>
            </w:r>
            <w:r>
              <w:t> </w:t>
            </w:r>
            <w:r w:rsidRPr="00C71458">
              <w:t>648/2012,</w:t>
            </w:r>
            <w:bookmarkEnd w:id="634"/>
          </w:p>
        </w:tc>
      </w:tr>
      <w:tr w:rsidR="00224569" w14:paraId="5D760880" w14:textId="77777777" w:rsidTr="00224569">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29176E81" w14:textId="77777777" w:rsidR="00224569" w:rsidRDefault="00B659D8" w:rsidP="00224569">
            <w:pPr>
              <w:pStyle w:val="Brdtextmedindrag"/>
            </w:pPr>
            <w:r w:rsidRPr="009700A4">
              <w:t>1</w:t>
            </w:r>
            <w:r>
              <w:t>5</w:t>
            </w:r>
            <w:r w:rsidRPr="009700A4">
              <w:t>.</w:t>
            </w:r>
            <w:r>
              <w:t> </w:t>
            </w:r>
            <w:r w:rsidRPr="00D27A96">
              <w:rPr>
                <w:i/>
                <w:u w:val="single"/>
              </w:rPr>
              <w:t>totalt riskvägt expone</w:t>
            </w:r>
            <w:r>
              <w:rPr>
                <w:i/>
                <w:u w:val="single"/>
              </w:rPr>
              <w:softHyphen/>
            </w:r>
            <w:r w:rsidRPr="00D27A96">
              <w:rPr>
                <w:i/>
                <w:u w:val="single"/>
              </w:rPr>
              <w:t>rings</w:t>
            </w:r>
            <w:r>
              <w:rPr>
                <w:i/>
                <w:u w:val="single"/>
              </w:rPr>
              <w:softHyphen/>
            </w:r>
            <w:r w:rsidRPr="00D27A96">
              <w:rPr>
                <w:i/>
                <w:u w:val="single"/>
              </w:rPr>
              <w:t>belopp</w:t>
            </w:r>
            <w:r w:rsidRPr="009700A4">
              <w:t>: det belopp som avses i artikel</w:t>
            </w:r>
            <w:r>
              <w:t> </w:t>
            </w:r>
            <w:r w:rsidRPr="009700A4">
              <w:t>92 i tillsynsförordningen,</w:t>
            </w:r>
          </w:p>
        </w:tc>
        <w:tc>
          <w:tcPr>
            <w:tcW w:w="2500" w:type="pct"/>
            <w:shd w:val="clear" w:color="auto" w:fill="auto"/>
            <w:tcMar>
              <w:right w:w="0" w:type="dxa"/>
            </w:tcMar>
          </w:tcPr>
          <w:p w14:paraId="02F71F3D" w14:textId="77777777" w:rsidR="00224569" w:rsidRDefault="00B659D8" w:rsidP="00224569">
            <w:pPr>
              <w:pStyle w:val="Brdtextmedindrag"/>
            </w:pPr>
            <w:r w:rsidRPr="007D4DA7">
              <w:t>15.</w:t>
            </w:r>
            <w:r>
              <w:t> </w:t>
            </w:r>
            <w:r w:rsidRPr="00D27A96">
              <w:rPr>
                <w:i/>
                <w:iCs/>
                <w:u w:val="single"/>
              </w:rPr>
              <w:t>totalt riskvägt expone</w:t>
            </w:r>
            <w:r>
              <w:rPr>
                <w:i/>
                <w:iCs/>
                <w:u w:val="single"/>
              </w:rPr>
              <w:softHyphen/>
            </w:r>
            <w:r w:rsidRPr="00D27A96">
              <w:rPr>
                <w:i/>
                <w:iCs/>
                <w:u w:val="single"/>
              </w:rPr>
              <w:t>rings</w:t>
            </w:r>
            <w:r>
              <w:rPr>
                <w:i/>
                <w:iCs/>
                <w:u w:val="single"/>
              </w:rPr>
              <w:softHyphen/>
            </w:r>
            <w:r w:rsidRPr="00D27A96">
              <w:rPr>
                <w:i/>
                <w:iCs/>
                <w:u w:val="single"/>
              </w:rPr>
              <w:t>belopp</w:t>
            </w:r>
            <w:r w:rsidRPr="007D4DA7">
              <w:t>: det belopp som avses i artikel 92 i tillsynsförordningen,</w:t>
            </w:r>
            <w:r>
              <w:t xml:space="preserve"> </w:t>
            </w:r>
            <w:r>
              <w:rPr>
                <w:i/>
                <w:iCs/>
              </w:rPr>
              <w:t>och</w:t>
            </w:r>
          </w:p>
        </w:tc>
      </w:tr>
      <w:tr w:rsidR="00224569" w14:paraId="6BF2C002" w14:textId="77777777" w:rsidTr="00224569">
        <w:tc>
          <w:tcPr>
            <w:tcW w:w="2500" w:type="pct"/>
            <w:shd w:val="clear" w:color="auto" w:fill="auto"/>
            <w:tcMar>
              <w:left w:w="0" w:type="dxa"/>
            </w:tcMar>
          </w:tcPr>
          <w:p w14:paraId="14311030" w14:textId="77777777" w:rsidR="00224569" w:rsidRPr="00D27A96" w:rsidRDefault="00B659D8" w:rsidP="00224569">
            <w:pPr>
              <w:pStyle w:val="Brdtextmedindrag"/>
              <w:rPr>
                <w:i/>
                <w:iCs/>
              </w:rPr>
            </w:pPr>
            <w:r>
              <w:rPr>
                <w:i/>
                <w:iCs/>
              </w:rPr>
              <w:t>16. </w:t>
            </w:r>
            <w:r w:rsidRPr="00D27A96">
              <w:rPr>
                <w:i/>
                <w:iCs/>
                <w:u w:val="single"/>
              </w:rPr>
              <w:t>värdepappersbolag</w:t>
            </w:r>
            <w:r w:rsidRPr="00D27A96">
              <w:rPr>
                <w:i/>
                <w:iCs/>
              </w:rPr>
              <w:t>: ett värde</w:t>
            </w:r>
            <w:r>
              <w:rPr>
                <w:i/>
                <w:iCs/>
              </w:rPr>
              <w:softHyphen/>
            </w:r>
            <w:r w:rsidRPr="00D27A96">
              <w:rPr>
                <w:i/>
                <w:iCs/>
              </w:rPr>
              <w:t>pappersföretag som avses i artikel 4.1.2 i tillsynsförordningen när det är ett svenskt aktiebolag, och</w:t>
            </w:r>
            <w:r>
              <w:t xml:space="preserve"> </w:t>
            </w:r>
          </w:p>
        </w:tc>
        <w:tc>
          <w:tcPr>
            <w:tcW w:w="2500" w:type="pct"/>
            <w:shd w:val="clear" w:color="auto" w:fill="auto"/>
            <w:tcMar>
              <w:right w:w="0" w:type="dxa"/>
            </w:tcMar>
          </w:tcPr>
          <w:p w14:paraId="3946CB51" w14:textId="77777777" w:rsidR="00224569" w:rsidRDefault="00224569" w:rsidP="00224569">
            <w:pPr>
              <w:pStyle w:val="Brdtextmedindrag"/>
            </w:pPr>
          </w:p>
        </w:tc>
      </w:tr>
      <w:tr w:rsidR="00224569" w14:paraId="15F3B312" w14:textId="77777777" w:rsidTr="00224569">
        <w:tblPrEx>
          <w:tblCellMar>
            <w:left w:w="125" w:type="dxa"/>
            <w:right w:w="125" w:type="dxa"/>
          </w:tblCellMar>
          <w:tblLook w:val="0600" w:firstRow="0" w:lastRow="0" w:firstColumn="0" w:lastColumn="0" w:noHBand="1" w:noVBand="1"/>
        </w:tblPrEx>
        <w:tc>
          <w:tcPr>
            <w:tcW w:w="2500" w:type="pct"/>
            <w:shd w:val="clear" w:color="auto" w:fill="auto"/>
            <w:tcMar>
              <w:left w:w="0" w:type="dxa"/>
            </w:tcMar>
          </w:tcPr>
          <w:p w14:paraId="5ABD07E8" w14:textId="77777777" w:rsidR="00224569" w:rsidRPr="00D27A96" w:rsidRDefault="00B659D8" w:rsidP="00224569">
            <w:pPr>
              <w:pStyle w:val="Brdtextmedindrag"/>
              <w:rPr>
                <w:i/>
                <w:iCs/>
              </w:rPr>
            </w:pPr>
            <w:r w:rsidRPr="00D27A96">
              <w:rPr>
                <w:i/>
                <w:iCs/>
              </w:rPr>
              <w:t>17. </w:t>
            </w:r>
            <w:r w:rsidRPr="00D27A96">
              <w:rPr>
                <w:i/>
                <w:iCs/>
                <w:u w:val="single"/>
              </w:rPr>
              <w:t>värdeöverföringar kopplade till kärnprimärkapitalet</w:t>
            </w:r>
            <w:r w:rsidRPr="00D27A96">
              <w:rPr>
                <w:i/>
                <w:iCs/>
              </w:rPr>
              <w:t>:</w:t>
            </w:r>
          </w:p>
        </w:tc>
        <w:tc>
          <w:tcPr>
            <w:tcW w:w="2500" w:type="pct"/>
            <w:shd w:val="clear" w:color="auto" w:fill="auto"/>
            <w:tcMar>
              <w:right w:w="0" w:type="dxa"/>
            </w:tcMar>
          </w:tcPr>
          <w:p w14:paraId="20E540CD" w14:textId="77777777" w:rsidR="00224569" w:rsidRPr="00D27A96" w:rsidRDefault="00B659D8" w:rsidP="00224569">
            <w:pPr>
              <w:pStyle w:val="Brdtextmedindrag"/>
              <w:rPr>
                <w:i/>
                <w:iCs/>
              </w:rPr>
            </w:pPr>
            <w:r w:rsidRPr="00C16B8A">
              <w:rPr>
                <w:i/>
                <w:iCs/>
              </w:rPr>
              <w:t>16</w:t>
            </w:r>
            <w:r w:rsidRPr="00D27A96">
              <w:rPr>
                <w:i/>
                <w:iCs/>
              </w:rPr>
              <w:t>. </w:t>
            </w:r>
            <w:r w:rsidRPr="00D27A96">
              <w:rPr>
                <w:i/>
                <w:iCs/>
                <w:u w:val="single"/>
              </w:rPr>
              <w:t>värdeöverföringar kopplade till kärnprimärkapitalet</w:t>
            </w:r>
            <w:r w:rsidRPr="00D27A96">
              <w:rPr>
                <w:i/>
                <w:iCs/>
              </w:rPr>
              <w:t>:</w:t>
            </w:r>
          </w:p>
        </w:tc>
      </w:tr>
    </w:tbl>
    <w:p w14:paraId="41296EAA" w14:textId="77777777" w:rsidR="00224569" w:rsidRDefault="00B659D8" w:rsidP="00224569">
      <w:pPr>
        <w:pStyle w:val="Brdtextmedindrag"/>
      </w:pPr>
      <w:r>
        <w:t xml:space="preserve">a) utbetalning i form av en kontant utdelning, </w:t>
      </w:r>
    </w:p>
    <w:p w14:paraId="6D874147" w14:textId="77777777" w:rsidR="00224569" w:rsidRDefault="00B659D8" w:rsidP="00224569">
      <w:pPr>
        <w:pStyle w:val="Brdtextmedindrag"/>
      </w:pPr>
      <w:r>
        <w:t>b) fondemission eller partiell fondemission eller överföring eller utdel</w:t>
      </w:r>
      <w:r>
        <w:softHyphen/>
        <w:t>ning av helt eller delvis betalda fondaktier eller andra kapital</w:t>
      </w:r>
      <w:r>
        <w:softHyphen/>
        <w:t xml:space="preserve">instrument som anges i artikel 26.1 a i tillsynsförordningen, </w:t>
      </w:r>
    </w:p>
    <w:p w14:paraId="78E0329B" w14:textId="77777777" w:rsidR="00224569" w:rsidRDefault="00B659D8" w:rsidP="00224569">
      <w:pPr>
        <w:pStyle w:val="Brdtextmedindrag"/>
      </w:pPr>
      <w:r>
        <w:t>c) inlösen eller uppköp av egna aktier eller andelar eller andra kapital</w:t>
      </w:r>
      <w:r>
        <w:softHyphen/>
        <w:t xml:space="preserve">instrument som anges i artikel 26.1 a i tillsynsförordningen, </w:t>
      </w:r>
    </w:p>
    <w:p w14:paraId="4C026137" w14:textId="77777777" w:rsidR="00224569" w:rsidRDefault="00B659D8" w:rsidP="00224569">
      <w:pPr>
        <w:pStyle w:val="Brdtextmedindrag"/>
      </w:pPr>
      <w:r>
        <w:t>d) återbetalning av belopp som utbetalas med anknytning till kapital</w:t>
      </w:r>
      <w:r>
        <w:softHyphen/>
        <w:t xml:space="preserve">instrument som anges i artikel 26.1 a i tillsynsförordningen, </w:t>
      </w:r>
    </w:p>
    <w:p w14:paraId="12584D08" w14:textId="77777777" w:rsidR="00224569" w:rsidRDefault="00B659D8" w:rsidP="00224569">
      <w:pPr>
        <w:pStyle w:val="Brdtextmedindrag"/>
      </w:pPr>
      <w:r>
        <w:t xml:space="preserve">e) en överföring eller utdelning av poster som avses i </w:t>
      </w:r>
      <w:r w:rsidRPr="00DB650D">
        <w:t>arti</w:t>
      </w:r>
      <w:r>
        <w:softHyphen/>
      </w:r>
      <w:r w:rsidRPr="00DB650D">
        <w:t>kel 26.1 b–e i tillsynsförordningen.</w:t>
      </w:r>
    </w:p>
    <w:p w14:paraId="608FDB69" w14:textId="77777777" w:rsidR="00224569" w:rsidRDefault="00B659D8" w:rsidP="00224569">
      <w:pPr>
        <w:spacing w:line="2" w:lineRule="auto"/>
        <w:rPr>
          <w:rFonts w:ascii="Times New Roman" w:hAnsi="Times New Roman"/>
          <w:b/>
          <w:sz w:val="20"/>
        </w:rPr>
      </w:pPr>
      <w:r>
        <w:rPr>
          <w:b/>
        </w:rPr>
        <w:br w:type="page"/>
      </w:r>
    </w:p>
    <w:p w14:paraId="09E12B22" w14:textId="77777777" w:rsidR="00224569" w:rsidRDefault="00B659D8" w:rsidP="00224569">
      <w:pPr>
        <w:pStyle w:val="Brdtext"/>
        <w:spacing w:before="230"/>
        <w:jc w:val="center"/>
        <w:rPr>
          <w:b/>
        </w:rPr>
      </w:pPr>
      <w:r>
        <w:rPr>
          <w:b/>
        </w:rPr>
        <w:lastRenderedPageBreak/>
        <w:t>6 kap.</w:t>
      </w:r>
    </w:p>
    <w:p w14:paraId="1E405E9E" w14:textId="77777777" w:rsidR="00224569" w:rsidRDefault="00B659D8" w:rsidP="00224569">
      <w:pPr>
        <w:pStyle w:val="Brdtext"/>
        <w:jc w:val="center"/>
      </w:pPr>
      <w:r>
        <w:t>7 §</w:t>
      </w:r>
      <w:r>
        <w:rPr>
          <w:rStyle w:val="Fotnotsreferens"/>
        </w:rPr>
        <w:footnoteReference w:id="198"/>
      </w:r>
    </w:p>
    <w:tbl>
      <w:tblPr>
        <w:tblW w:w="5000" w:type="pct"/>
        <w:tblCellMar>
          <w:left w:w="125" w:type="dxa"/>
          <w:right w:w="125" w:type="dxa"/>
        </w:tblCellMar>
        <w:tblLook w:val="0000" w:firstRow="0" w:lastRow="0" w:firstColumn="0" w:lastColumn="0" w:noHBand="0" w:noVBand="0"/>
      </w:tblPr>
      <w:tblGrid>
        <w:gridCol w:w="2948"/>
        <w:gridCol w:w="2949"/>
      </w:tblGrid>
      <w:tr w:rsidR="00224569" w14:paraId="2409E0B1" w14:textId="77777777" w:rsidTr="00224569">
        <w:tc>
          <w:tcPr>
            <w:tcW w:w="2500" w:type="pct"/>
            <w:shd w:val="clear" w:color="auto" w:fill="auto"/>
            <w:tcMar>
              <w:left w:w="0" w:type="dxa"/>
            </w:tcMar>
          </w:tcPr>
          <w:p w14:paraId="267A8DC5" w14:textId="77777777" w:rsidR="00224569" w:rsidRDefault="00B659D8" w:rsidP="00224569">
            <w:pPr>
              <w:pStyle w:val="Brdtextmedindrag"/>
            </w:pPr>
            <w:r w:rsidRPr="008113CF">
              <w:t>Ett institut ska ha metoder som gör det möjligt att i enlighet med föreskrifter som meddelats med stöd av 10</w:t>
            </w:r>
            <w:r>
              <w:t> </w:t>
            </w:r>
            <w:r w:rsidRPr="008113CF">
              <w:t>kap. 1</w:t>
            </w:r>
            <w:r>
              <w:t> </w:t>
            </w:r>
            <w:r w:rsidRPr="008113CF">
              <w:t>§</w:t>
            </w:r>
            <w:r>
              <w:t> </w:t>
            </w:r>
            <w:r w:rsidRPr="008113CF">
              <w:rPr>
                <w:i/>
                <w:iCs/>
              </w:rPr>
              <w:t>11</w:t>
            </w:r>
            <w:r w:rsidRPr="008113CF">
              <w:t xml:space="preserve"> fort</w:t>
            </w:r>
            <w:r w:rsidRPr="008113CF">
              <w:softHyphen/>
              <w:t>löpande beräkna institutets högsta förfogande</w:t>
            </w:r>
            <w:r w:rsidRPr="008113CF">
              <w:softHyphen/>
              <w:t>belopp.</w:t>
            </w:r>
          </w:p>
        </w:tc>
        <w:tc>
          <w:tcPr>
            <w:tcW w:w="2500" w:type="pct"/>
            <w:shd w:val="clear" w:color="auto" w:fill="auto"/>
            <w:tcMar>
              <w:right w:w="0" w:type="dxa"/>
            </w:tcMar>
          </w:tcPr>
          <w:p w14:paraId="469D8526" w14:textId="77777777" w:rsidR="00224569" w:rsidRDefault="00B659D8" w:rsidP="00224569">
            <w:pPr>
              <w:pStyle w:val="Brdtextmedindrag"/>
            </w:pPr>
            <w:r w:rsidRPr="00BE130C">
              <w:t>Ett institut ska ha metoder som gör det möjligt att i enlighet med föreskrifter som meddelats med stöd av 10</w:t>
            </w:r>
            <w:r>
              <w:t> </w:t>
            </w:r>
            <w:r w:rsidRPr="00BE130C">
              <w:t>kap. 1</w:t>
            </w:r>
            <w:r>
              <w:t> </w:t>
            </w:r>
            <w:r w:rsidRPr="00BE130C">
              <w:t>§</w:t>
            </w:r>
            <w:r>
              <w:t> </w:t>
            </w:r>
            <w:r w:rsidRPr="008113CF">
              <w:rPr>
                <w:i/>
                <w:iCs/>
              </w:rPr>
              <w:t>9</w:t>
            </w:r>
            <w:r w:rsidRPr="00BE130C">
              <w:t xml:space="preserve"> fort</w:t>
            </w:r>
            <w:r w:rsidRPr="00BE130C">
              <w:softHyphen/>
              <w:t>löpande beräkna institutets högsta förfogande</w:t>
            </w:r>
            <w:r w:rsidRPr="00BE130C">
              <w:softHyphen/>
              <w:t>belopp.</w:t>
            </w:r>
          </w:p>
        </w:tc>
      </w:tr>
    </w:tbl>
    <w:p w14:paraId="29FDB0A2" w14:textId="77777777" w:rsidR="00224569" w:rsidRDefault="00B659D8" w:rsidP="00224569">
      <w:pPr>
        <w:pStyle w:val="Brdtext"/>
        <w:spacing w:before="230"/>
        <w:jc w:val="center"/>
        <w:rPr>
          <w:b/>
        </w:rPr>
      </w:pPr>
      <w:r>
        <w:rPr>
          <w:b/>
        </w:rPr>
        <w:t>8 kap.</w:t>
      </w:r>
    </w:p>
    <w:p w14:paraId="046DF186" w14:textId="77777777" w:rsidR="00224569" w:rsidRDefault="00B659D8" w:rsidP="00224569">
      <w:pPr>
        <w:pStyle w:val="Brdtext"/>
        <w:jc w:val="center"/>
      </w:pPr>
      <w:r>
        <w:t>1 §</w:t>
      </w:r>
      <w:r>
        <w:rPr>
          <w:rStyle w:val="Fotnotsreferens"/>
        </w:rPr>
        <w:footnoteReference w:id="199"/>
      </w:r>
    </w:p>
    <w:p w14:paraId="08D75DC7" w14:textId="77777777" w:rsidR="00224569" w:rsidRPr="00C26766" w:rsidRDefault="00B659D8" w:rsidP="00224569">
      <w:pPr>
        <w:pStyle w:val="Brdtextmedindrag"/>
      </w:pPr>
      <w:r>
        <w:t>Ett institut som inte uppfyller det kombinerade buffertkravet enligt 2 kap. 2 § eller kravet på bruttosoliditetsbuffert enligt artikel 92.1a i tillsynsförordningen ska till Finansinspektionen</w:t>
      </w:r>
    </w:p>
    <w:tbl>
      <w:tblPr>
        <w:tblW w:w="5000" w:type="pct"/>
        <w:tblCellMar>
          <w:left w:w="125" w:type="dxa"/>
          <w:right w:w="125" w:type="dxa"/>
        </w:tblCellMar>
        <w:tblLook w:val="0000" w:firstRow="0" w:lastRow="0" w:firstColumn="0" w:lastColumn="0" w:noHBand="0" w:noVBand="0"/>
      </w:tblPr>
      <w:tblGrid>
        <w:gridCol w:w="2948"/>
        <w:gridCol w:w="2949"/>
      </w:tblGrid>
      <w:tr w:rsidR="00224569" w14:paraId="48292CB3" w14:textId="77777777" w:rsidTr="00224569">
        <w:tc>
          <w:tcPr>
            <w:tcW w:w="2500" w:type="pct"/>
            <w:shd w:val="clear" w:color="auto" w:fill="auto"/>
            <w:tcMar>
              <w:left w:w="0" w:type="dxa"/>
            </w:tcMar>
          </w:tcPr>
          <w:p w14:paraId="49354255" w14:textId="77777777" w:rsidR="00224569" w:rsidRDefault="00B659D8" w:rsidP="00224569">
            <w:pPr>
              <w:pStyle w:val="Brdtextmedindrag"/>
            </w:pPr>
            <w:r>
              <w:t>1. i enlighet med föreskrifter som meddelats med stöd av 10 kap. 1 § </w:t>
            </w:r>
            <w:r w:rsidRPr="00C26766">
              <w:rPr>
                <w:i/>
                <w:iCs/>
              </w:rPr>
              <w:t>11</w:t>
            </w:r>
            <w:r>
              <w:t xml:space="preserve"> rapportera högsta för</w:t>
            </w:r>
            <w:r>
              <w:softHyphen/>
              <w:t>fogandebelopp, och</w:t>
            </w:r>
          </w:p>
        </w:tc>
        <w:tc>
          <w:tcPr>
            <w:tcW w:w="2500" w:type="pct"/>
            <w:shd w:val="clear" w:color="auto" w:fill="auto"/>
            <w:tcMar>
              <w:right w:w="0" w:type="dxa"/>
            </w:tcMar>
          </w:tcPr>
          <w:p w14:paraId="1B3E82B5" w14:textId="77777777" w:rsidR="00224569" w:rsidRDefault="00B659D8" w:rsidP="00224569">
            <w:pPr>
              <w:pStyle w:val="Brdtextmedindrag"/>
            </w:pPr>
            <w:r>
              <w:t>1. i enlighet med föreskrifter som meddelats med stöd av 10 kap. 1 § </w:t>
            </w:r>
            <w:r w:rsidRPr="00C26766">
              <w:rPr>
                <w:i/>
                <w:iCs/>
              </w:rPr>
              <w:t>9</w:t>
            </w:r>
            <w:r>
              <w:t xml:space="preserve"> rapportera högsta för</w:t>
            </w:r>
            <w:r>
              <w:softHyphen/>
              <w:t>fogandebelopp, och</w:t>
            </w:r>
          </w:p>
        </w:tc>
      </w:tr>
    </w:tbl>
    <w:p w14:paraId="6EA4ABC9" w14:textId="77777777" w:rsidR="00224569" w:rsidRPr="00D26858" w:rsidRDefault="00B659D8" w:rsidP="00224569">
      <w:pPr>
        <w:pStyle w:val="Brdtextmedindrag"/>
      </w:pPr>
      <w:r w:rsidRPr="0012034D">
        <w:t>2. inom fem arbetsdagar från den dag då det konstaterades att buffert</w:t>
      </w:r>
      <w:r w:rsidRPr="00885DE5">
        <w:softHyphen/>
      </w:r>
      <w:r w:rsidRPr="00D26858">
        <w:t xml:space="preserve">kravet inte är uppfyllt lämna in en kapitalkonserveringsplan som visar hur institutet inom rimlig tid åter ska uppnå kravet. </w:t>
      </w:r>
    </w:p>
    <w:p w14:paraId="3E5F3947" w14:textId="77777777" w:rsidR="00224569" w:rsidRDefault="00B659D8" w:rsidP="00224569">
      <w:pPr>
        <w:pStyle w:val="Brdtextmedindrag"/>
      </w:pPr>
      <w:r>
        <w:t>Om det med beaktande av arten och omfattningen av institutets verk</w:t>
      </w:r>
      <w:r>
        <w:softHyphen/>
        <w:t>samhet finns skäl för det, får Finansinspektionen medge att kapital</w:t>
      </w:r>
      <w:r>
        <w:softHyphen/>
        <w:t>konserveringsplanen ges in till inspektionen inom högst tio arbetsdagar.</w:t>
      </w:r>
    </w:p>
    <w:p w14:paraId="66252AFD" w14:textId="77777777" w:rsidR="00224569" w:rsidRDefault="00B659D8" w:rsidP="00224569">
      <w:pPr>
        <w:pStyle w:val="Brdtext"/>
        <w:spacing w:before="230"/>
        <w:jc w:val="center"/>
        <w:rPr>
          <w:b/>
        </w:rPr>
      </w:pPr>
      <w:r>
        <w:rPr>
          <w:b/>
        </w:rPr>
        <w:t>10 kap.</w:t>
      </w:r>
    </w:p>
    <w:p w14:paraId="3AEF0FB7" w14:textId="77777777" w:rsidR="00224569" w:rsidRDefault="00B659D8" w:rsidP="00224569">
      <w:pPr>
        <w:pStyle w:val="Brdtext"/>
        <w:jc w:val="center"/>
      </w:pPr>
      <w:r>
        <w:t>1 §</w:t>
      </w:r>
      <w:r>
        <w:rPr>
          <w:rStyle w:val="Fotnotsreferens"/>
        </w:rPr>
        <w:footnoteReference w:id="200"/>
      </w:r>
    </w:p>
    <w:p w14:paraId="003AB73A" w14:textId="77777777" w:rsidR="00224569" w:rsidRDefault="00B659D8" w:rsidP="00224569">
      <w:pPr>
        <w:pStyle w:val="Brdtextmedindrag"/>
      </w:pPr>
      <w:r>
        <w:t xml:space="preserve">Regeringen eller den myndighet som regeringen bestämmer får meddela föreskrifter om </w:t>
      </w:r>
    </w:p>
    <w:tbl>
      <w:tblPr>
        <w:tblW w:w="5000" w:type="pct"/>
        <w:tblCellMar>
          <w:left w:w="125" w:type="dxa"/>
          <w:right w:w="125" w:type="dxa"/>
        </w:tblCellMar>
        <w:tblLook w:val="0600" w:firstRow="0" w:lastRow="0" w:firstColumn="0" w:lastColumn="0" w:noHBand="1" w:noVBand="1"/>
      </w:tblPr>
      <w:tblGrid>
        <w:gridCol w:w="2948"/>
        <w:gridCol w:w="2949"/>
      </w:tblGrid>
      <w:tr w:rsidR="00224569" w14:paraId="725832E8" w14:textId="77777777" w:rsidTr="00224569">
        <w:tc>
          <w:tcPr>
            <w:tcW w:w="2500" w:type="pct"/>
            <w:shd w:val="clear" w:color="auto" w:fill="auto"/>
            <w:tcMar>
              <w:left w:w="0" w:type="dxa"/>
            </w:tcMar>
          </w:tcPr>
          <w:p w14:paraId="6793D414" w14:textId="77777777" w:rsidR="00224569" w:rsidRDefault="00B659D8" w:rsidP="00224569">
            <w:pPr>
              <w:pStyle w:val="Brdtextmedindrag"/>
            </w:pPr>
            <w:r w:rsidRPr="004B29FE">
              <w:rPr>
                <w:i/>
                <w:iCs/>
              </w:rPr>
              <w:t>1.</w:t>
            </w:r>
            <w:r>
              <w:rPr>
                <w:i/>
                <w:iCs/>
              </w:rPr>
              <w:t> </w:t>
            </w:r>
            <w:r w:rsidRPr="004B29FE">
              <w:rPr>
                <w:i/>
                <w:iCs/>
              </w:rPr>
              <w:t>kriterier för vilka värde</w:t>
            </w:r>
            <w:r>
              <w:rPr>
                <w:i/>
                <w:iCs/>
              </w:rPr>
              <w:softHyphen/>
            </w:r>
            <w:r w:rsidRPr="004B29FE">
              <w:rPr>
                <w:i/>
                <w:iCs/>
              </w:rPr>
              <w:t>pappersbolag som enligt 3</w:t>
            </w:r>
            <w:r>
              <w:rPr>
                <w:i/>
                <w:iCs/>
              </w:rPr>
              <w:t> </w:t>
            </w:r>
            <w:r w:rsidRPr="004B29FE">
              <w:rPr>
                <w:i/>
                <w:iCs/>
              </w:rPr>
              <w:t>kap. 3</w:t>
            </w:r>
            <w:r>
              <w:rPr>
                <w:i/>
                <w:iCs/>
              </w:rPr>
              <w:t> </w:t>
            </w:r>
            <w:r w:rsidRPr="004B29FE">
              <w:rPr>
                <w:i/>
                <w:iCs/>
              </w:rPr>
              <w:t>§ får undantas från kravet att upp</w:t>
            </w:r>
            <w:r>
              <w:rPr>
                <w:i/>
                <w:iCs/>
              </w:rPr>
              <w:softHyphen/>
            </w:r>
            <w:r w:rsidRPr="004B29FE">
              <w:rPr>
                <w:i/>
                <w:iCs/>
              </w:rPr>
              <w:t>rätthålla en kapital</w:t>
            </w:r>
            <w:r>
              <w:rPr>
                <w:i/>
                <w:iCs/>
              </w:rPr>
              <w:softHyphen/>
            </w:r>
            <w:r w:rsidRPr="004B29FE">
              <w:rPr>
                <w:i/>
                <w:iCs/>
              </w:rPr>
              <w:t>konserverings</w:t>
            </w:r>
            <w:r>
              <w:rPr>
                <w:i/>
                <w:iCs/>
              </w:rPr>
              <w:softHyphen/>
            </w:r>
            <w:r w:rsidRPr="004B29FE">
              <w:rPr>
                <w:i/>
                <w:iCs/>
              </w:rPr>
              <w:t>buffert,</w:t>
            </w:r>
          </w:p>
        </w:tc>
        <w:tc>
          <w:tcPr>
            <w:tcW w:w="2500" w:type="pct"/>
            <w:shd w:val="clear" w:color="auto" w:fill="auto"/>
            <w:tcMar>
              <w:right w:w="0" w:type="dxa"/>
            </w:tcMar>
          </w:tcPr>
          <w:p w14:paraId="2D3C0352" w14:textId="77777777" w:rsidR="00224569" w:rsidRDefault="00224569" w:rsidP="00224569">
            <w:pPr>
              <w:pStyle w:val="Brdtextmedindrag"/>
            </w:pPr>
          </w:p>
        </w:tc>
      </w:tr>
      <w:tr w:rsidR="00224569" w14:paraId="0AB5C3BC" w14:textId="77777777" w:rsidTr="00224569">
        <w:tc>
          <w:tcPr>
            <w:tcW w:w="2500" w:type="pct"/>
            <w:shd w:val="clear" w:color="auto" w:fill="auto"/>
            <w:tcMar>
              <w:left w:w="0" w:type="dxa"/>
            </w:tcMar>
          </w:tcPr>
          <w:p w14:paraId="3CA5F17B" w14:textId="77777777" w:rsidR="00224569" w:rsidRDefault="00B659D8" w:rsidP="00224569">
            <w:pPr>
              <w:pStyle w:val="Brdtextmedindrag"/>
            </w:pPr>
            <w:r w:rsidRPr="004B29FE">
              <w:rPr>
                <w:i/>
                <w:iCs/>
              </w:rPr>
              <w:t>2</w:t>
            </w:r>
            <w:r>
              <w:t>. de principer som ska beaktas vid fastställandet och graderingen av systemriskbufferten enligt 4 kap. 1 §,</w:t>
            </w:r>
          </w:p>
        </w:tc>
        <w:tc>
          <w:tcPr>
            <w:tcW w:w="2500" w:type="pct"/>
            <w:shd w:val="clear" w:color="auto" w:fill="auto"/>
            <w:tcMar>
              <w:right w:w="0" w:type="dxa"/>
            </w:tcMar>
          </w:tcPr>
          <w:p w14:paraId="452DD79F" w14:textId="77777777" w:rsidR="00224569" w:rsidRDefault="00B659D8" w:rsidP="00224569">
            <w:pPr>
              <w:pStyle w:val="Brdtextmedindrag"/>
            </w:pPr>
            <w:r w:rsidRPr="004B29FE">
              <w:rPr>
                <w:i/>
                <w:iCs/>
              </w:rPr>
              <w:t>1</w:t>
            </w:r>
            <w:r>
              <w:t>. de principer som ska beaktas vid fastställandet och grader</w:t>
            </w:r>
            <w:r>
              <w:softHyphen/>
              <w:t>ingen av systemriskbufferten enligt 4 kap. 1 §,</w:t>
            </w:r>
          </w:p>
        </w:tc>
      </w:tr>
      <w:tr w:rsidR="00224569" w14:paraId="4900196E" w14:textId="77777777" w:rsidTr="00224569">
        <w:tc>
          <w:tcPr>
            <w:tcW w:w="2500" w:type="pct"/>
            <w:shd w:val="clear" w:color="auto" w:fill="auto"/>
            <w:tcMar>
              <w:left w:w="0" w:type="dxa"/>
            </w:tcMar>
          </w:tcPr>
          <w:p w14:paraId="7A22B605" w14:textId="77777777" w:rsidR="00224569" w:rsidRDefault="00B659D8" w:rsidP="00224569">
            <w:pPr>
              <w:pStyle w:val="Brdtextmedindrag"/>
            </w:pPr>
            <w:r w:rsidRPr="004B29FE">
              <w:rPr>
                <w:i/>
                <w:iCs/>
              </w:rPr>
              <w:t>3</w:t>
            </w:r>
            <w:r>
              <w:t>. fastställandet av geografisk tillhörighet hos exponeringar av</w:t>
            </w:r>
            <w:r>
              <w:softHyphen/>
              <w:t>seende systemriskbufferten samt hur de geografiska systemrisk</w:t>
            </w:r>
            <w:r>
              <w:softHyphen/>
              <w:t>buffertkraven ska sammanvägas,</w:t>
            </w:r>
          </w:p>
        </w:tc>
        <w:tc>
          <w:tcPr>
            <w:tcW w:w="2500" w:type="pct"/>
            <w:shd w:val="clear" w:color="auto" w:fill="auto"/>
            <w:tcMar>
              <w:right w:w="0" w:type="dxa"/>
            </w:tcMar>
          </w:tcPr>
          <w:p w14:paraId="20ADDCE6" w14:textId="77777777" w:rsidR="00224569" w:rsidRDefault="00B659D8" w:rsidP="00224569">
            <w:pPr>
              <w:pStyle w:val="Brdtextmedindrag"/>
            </w:pPr>
            <w:r w:rsidRPr="008E7D02">
              <w:rPr>
                <w:i/>
                <w:iCs/>
              </w:rPr>
              <w:t>2</w:t>
            </w:r>
            <w:r>
              <w:t>. fastställandet av geografisk tillhörighet hos exponeringar av</w:t>
            </w:r>
            <w:r>
              <w:softHyphen/>
              <w:t>seende systemriskbufferten samt hur de geografiska systemrisk</w:t>
            </w:r>
            <w:r>
              <w:softHyphen/>
              <w:t>buffertkraven ska sammanvägas,</w:t>
            </w:r>
          </w:p>
        </w:tc>
      </w:tr>
      <w:tr w:rsidR="00224569" w14:paraId="1A4DF53F" w14:textId="77777777" w:rsidTr="00224569">
        <w:tc>
          <w:tcPr>
            <w:tcW w:w="2500" w:type="pct"/>
            <w:shd w:val="clear" w:color="auto" w:fill="auto"/>
            <w:tcMar>
              <w:left w:w="0" w:type="dxa"/>
            </w:tcMar>
          </w:tcPr>
          <w:p w14:paraId="23DC5B71" w14:textId="77777777" w:rsidR="00224569" w:rsidRDefault="00B659D8" w:rsidP="00224569">
            <w:pPr>
              <w:pStyle w:val="Brdtextmedindrag"/>
            </w:pPr>
            <w:r w:rsidRPr="004B29FE">
              <w:rPr>
                <w:i/>
                <w:iCs/>
              </w:rPr>
              <w:t>4</w:t>
            </w:r>
            <w:r>
              <w:t>. hur systemriskbufferten ska beräknas enligt 4 kap. 2 § och vilka exponeringar bufferten får gälla,</w:t>
            </w:r>
          </w:p>
        </w:tc>
        <w:tc>
          <w:tcPr>
            <w:tcW w:w="2500" w:type="pct"/>
            <w:shd w:val="clear" w:color="auto" w:fill="auto"/>
            <w:tcMar>
              <w:right w:w="0" w:type="dxa"/>
            </w:tcMar>
          </w:tcPr>
          <w:p w14:paraId="57ACC6A8" w14:textId="77777777" w:rsidR="00224569" w:rsidRDefault="00B659D8" w:rsidP="00224569">
            <w:pPr>
              <w:pStyle w:val="Brdtextmedindrag"/>
            </w:pPr>
            <w:r w:rsidRPr="004B29FE">
              <w:rPr>
                <w:i/>
                <w:iCs/>
              </w:rPr>
              <w:t>3</w:t>
            </w:r>
            <w:r>
              <w:t>. hur systemriskbufferten ska beräknas enligt 4 kap. 2 § och vilka exponeringar bufferten får gälla,</w:t>
            </w:r>
          </w:p>
        </w:tc>
      </w:tr>
      <w:tr w:rsidR="00224569" w14:paraId="194BCCF9" w14:textId="77777777" w:rsidTr="00224569">
        <w:tc>
          <w:tcPr>
            <w:tcW w:w="2500" w:type="pct"/>
            <w:shd w:val="clear" w:color="auto" w:fill="auto"/>
            <w:tcMar>
              <w:left w:w="0" w:type="dxa"/>
            </w:tcMar>
          </w:tcPr>
          <w:p w14:paraId="3BC6400A" w14:textId="77777777" w:rsidR="00224569" w:rsidRDefault="00B659D8" w:rsidP="00224569">
            <w:pPr>
              <w:pStyle w:val="Brdtextmedindrag"/>
            </w:pPr>
            <w:r w:rsidRPr="004B29FE">
              <w:rPr>
                <w:i/>
                <w:iCs/>
              </w:rPr>
              <w:lastRenderedPageBreak/>
              <w:t>5</w:t>
            </w:r>
            <w:r>
              <w:t>. bedömningsgrunder för när ett institut ska utses till globalt system</w:t>
            </w:r>
            <w:r>
              <w:softHyphen/>
              <w:t>viktigt eller ska flyttas till en högre kategori av globalt system</w:t>
            </w:r>
            <w:r>
              <w:softHyphen/>
              <w:t xml:space="preserve">viktiga institut, </w:t>
            </w:r>
          </w:p>
        </w:tc>
        <w:tc>
          <w:tcPr>
            <w:tcW w:w="2500" w:type="pct"/>
            <w:shd w:val="clear" w:color="auto" w:fill="auto"/>
            <w:tcMar>
              <w:right w:w="0" w:type="dxa"/>
            </w:tcMar>
          </w:tcPr>
          <w:p w14:paraId="3F93846B" w14:textId="77777777" w:rsidR="00224569" w:rsidRDefault="00B659D8" w:rsidP="00224569">
            <w:pPr>
              <w:pStyle w:val="Brdtextmedindrag"/>
            </w:pPr>
            <w:r w:rsidRPr="004B29FE">
              <w:rPr>
                <w:i/>
                <w:iCs/>
              </w:rPr>
              <w:t>4</w:t>
            </w:r>
            <w:r>
              <w:t>. bedömningsgrunder för när ett institut ska utses till globalt system</w:t>
            </w:r>
            <w:r>
              <w:softHyphen/>
              <w:t>viktigt eller ska flyttas till en högre kategori av globalt systemviktiga institut,</w:t>
            </w:r>
          </w:p>
        </w:tc>
      </w:tr>
      <w:tr w:rsidR="00224569" w14:paraId="67A7E2CB" w14:textId="77777777" w:rsidTr="00224569">
        <w:tc>
          <w:tcPr>
            <w:tcW w:w="2500" w:type="pct"/>
            <w:shd w:val="clear" w:color="auto" w:fill="auto"/>
            <w:tcMar>
              <w:left w:w="0" w:type="dxa"/>
            </w:tcMar>
          </w:tcPr>
          <w:p w14:paraId="0C03269B" w14:textId="77777777" w:rsidR="00224569" w:rsidRDefault="00B659D8" w:rsidP="00224569">
            <w:pPr>
              <w:pStyle w:val="Brdtextmedindrag"/>
            </w:pPr>
            <w:r w:rsidRPr="004B29FE">
              <w:rPr>
                <w:i/>
                <w:iCs/>
              </w:rPr>
              <w:t>6</w:t>
            </w:r>
            <w:r>
              <w:t>. hur övriga systemviktiga insti</w:t>
            </w:r>
            <w:r>
              <w:softHyphen/>
              <w:t>tut ska identifieras och hur bedöm</w:t>
            </w:r>
            <w:r>
              <w:softHyphen/>
              <w:t>ning av tillhörande kapitalbuffert</w:t>
            </w:r>
            <w:r>
              <w:softHyphen/>
              <w:t>krav ska ske enligt 5 kap. 3 och 4 §§,</w:t>
            </w:r>
          </w:p>
        </w:tc>
        <w:tc>
          <w:tcPr>
            <w:tcW w:w="2500" w:type="pct"/>
            <w:shd w:val="clear" w:color="auto" w:fill="auto"/>
            <w:tcMar>
              <w:right w:w="0" w:type="dxa"/>
            </w:tcMar>
          </w:tcPr>
          <w:p w14:paraId="6FECB9FC" w14:textId="77777777" w:rsidR="00224569" w:rsidRDefault="00B659D8" w:rsidP="00224569">
            <w:pPr>
              <w:pStyle w:val="Brdtextmedindrag"/>
            </w:pPr>
            <w:r w:rsidRPr="004B29FE">
              <w:rPr>
                <w:i/>
                <w:iCs/>
              </w:rPr>
              <w:t>5</w:t>
            </w:r>
            <w:r>
              <w:t>. hur övriga systemviktiga insti</w:t>
            </w:r>
            <w:r>
              <w:softHyphen/>
              <w:t>tut ska identifieras och hur bedöm</w:t>
            </w:r>
            <w:r>
              <w:softHyphen/>
              <w:t>ning av tillhörande kapitalbuffert</w:t>
            </w:r>
            <w:r>
              <w:softHyphen/>
              <w:t>krav ska ske enligt 5 kap. 3 och 4 §§,</w:t>
            </w:r>
          </w:p>
        </w:tc>
      </w:tr>
      <w:tr w:rsidR="00224569" w14:paraId="33401FB9" w14:textId="77777777" w:rsidTr="00224569">
        <w:tc>
          <w:tcPr>
            <w:tcW w:w="2500" w:type="pct"/>
            <w:shd w:val="clear" w:color="auto" w:fill="auto"/>
            <w:tcMar>
              <w:left w:w="0" w:type="dxa"/>
            </w:tcMar>
          </w:tcPr>
          <w:p w14:paraId="2EB47577" w14:textId="77777777" w:rsidR="00224569" w:rsidRDefault="00B659D8" w:rsidP="00224569">
            <w:pPr>
              <w:pStyle w:val="Brdtextmedindrag"/>
            </w:pPr>
            <w:r w:rsidRPr="004B29FE">
              <w:rPr>
                <w:i/>
                <w:iCs/>
              </w:rPr>
              <w:t>7</w:t>
            </w:r>
            <w:r>
              <w:t>. vilka kreditexponeringar som i enlighet med 6 kap. 1 § ska beaktas vid beräkningen av den kontra</w:t>
            </w:r>
            <w:r>
              <w:softHyphen/>
              <w:t>cykliska kapitalbufferten,</w:t>
            </w:r>
          </w:p>
        </w:tc>
        <w:tc>
          <w:tcPr>
            <w:tcW w:w="2500" w:type="pct"/>
            <w:shd w:val="clear" w:color="auto" w:fill="auto"/>
            <w:tcMar>
              <w:right w:w="0" w:type="dxa"/>
            </w:tcMar>
          </w:tcPr>
          <w:p w14:paraId="5C0B2966" w14:textId="77777777" w:rsidR="00224569" w:rsidRDefault="00B659D8" w:rsidP="00224569">
            <w:pPr>
              <w:pStyle w:val="Brdtextmedindrag"/>
            </w:pPr>
            <w:r w:rsidRPr="004B29FE">
              <w:rPr>
                <w:i/>
                <w:iCs/>
              </w:rPr>
              <w:t>6</w:t>
            </w:r>
            <w:r>
              <w:t>. vilka kreditexponeringar som i enlighet med 6 kap. 1 § ska beaktas vid beräkningen av den kontra</w:t>
            </w:r>
            <w:r>
              <w:softHyphen/>
              <w:t>cykliska kapitalbufferten,</w:t>
            </w:r>
          </w:p>
        </w:tc>
      </w:tr>
      <w:tr w:rsidR="00224569" w14:paraId="3322EB8E" w14:textId="77777777" w:rsidTr="00224569">
        <w:tc>
          <w:tcPr>
            <w:tcW w:w="2500" w:type="pct"/>
            <w:shd w:val="clear" w:color="auto" w:fill="auto"/>
            <w:tcMar>
              <w:left w:w="0" w:type="dxa"/>
            </w:tcMar>
          </w:tcPr>
          <w:p w14:paraId="3E0DC4BD" w14:textId="77777777" w:rsidR="00224569" w:rsidRPr="00E217E6" w:rsidRDefault="00B659D8" w:rsidP="00224569">
            <w:pPr>
              <w:pStyle w:val="Brdtextmedindrag"/>
            </w:pPr>
            <w:r w:rsidRPr="00E217E6">
              <w:rPr>
                <w:i/>
                <w:iCs/>
              </w:rPr>
              <w:t>8</w:t>
            </w:r>
            <w:r w:rsidRPr="008E7D02">
              <w:rPr>
                <w:i/>
                <w:iCs/>
              </w:rPr>
              <w:t>.</w:t>
            </w:r>
            <w:r w:rsidRPr="00E217E6">
              <w:t> beräkningen av det viktade genomsnittet av de kontracykliska buffertvärdena enligt 6 kap. 1 §,</w:t>
            </w:r>
          </w:p>
        </w:tc>
        <w:tc>
          <w:tcPr>
            <w:tcW w:w="2500" w:type="pct"/>
            <w:shd w:val="clear" w:color="auto" w:fill="auto"/>
            <w:tcMar>
              <w:right w:w="0" w:type="dxa"/>
            </w:tcMar>
          </w:tcPr>
          <w:p w14:paraId="314159E8" w14:textId="77777777" w:rsidR="00224569" w:rsidRPr="00E217E6" w:rsidRDefault="00B659D8" w:rsidP="00224569">
            <w:pPr>
              <w:pStyle w:val="Brdtextmedindrag"/>
            </w:pPr>
            <w:r>
              <w:rPr>
                <w:i/>
                <w:iCs/>
              </w:rPr>
              <w:t>7</w:t>
            </w:r>
            <w:r w:rsidRPr="00E217E6">
              <w:rPr>
                <w:i/>
                <w:iCs/>
              </w:rPr>
              <w:t>.</w:t>
            </w:r>
            <w:r w:rsidRPr="008E7D02">
              <w:t> beräkningen av det viktade genomsnittet av de kontracykliska buffertvärdena enligt 6 kap. 1 §,</w:t>
            </w:r>
          </w:p>
        </w:tc>
      </w:tr>
      <w:tr w:rsidR="00224569" w14:paraId="2D3D8EBA" w14:textId="77777777" w:rsidTr="00224569">
        <w:tc>
          <w:tcPr>
            <w:tcW w:w="2500" w:type="pct"/>
            <w:shd w:val="clear" w:color="auto" w:fill="auto"/>
            <w:tcMar>
              <w:left w:w="0" w:type="dxa"/>
            </w:tcMar>
          </w:tcPr>
          <w:p w14:paraId="5DB36AFE" w14:textId="77777777" w:rsidR="00224569" w:rsidRPr="004C48ED" w:rsidRDefault="00B659D8" w:rsidP="00224569">
            <w:pPr>
              <w:pStyle w:val="Brdtextmedindrag"/>
              <w:rPr>
                <w:i/>
                <w:iCs/>
              </w:rPr>
            </w:pPr>
            <w:r w:rsidRPr="004B29FE">
              <w:rPr>
                <w:i/>
                <w:iCs/>
              </w:rPr>
              <w:t>9</w:t>
            </w:r>
            <w:r w:rsidRPr="008E7D02">
              <w:rPr>
                <w:i/>
              </w:rPr>
              <w:t>. kriterier för vilka värde</w:t>
            </w:r>
            <w:r w:rsidRPr="008E7D02">
              <w:rPr>
                <w:i/>
              </w:rPr>
              <w:softHyphen/>
              <w:t>pappersbolag som enligt 6 kap. 3 § får undantas från kravet att upp</w:t>
            </w:r>
            <w:r w:rsidRPr="008E7D02">
              <w:rPr>
                <w:i/>
              </w:rPr>
              <w:softHyphen/>
              <w:t>rätthålla en kontracyklisk kapital</w:t>
            </w:r>
            <w:r w:rsidRPr="008E7D02">
              <w:rPr>
                <w:i/>
              </w:rPr>
              <w:softHyphen/>
              <w:t>buffert,</w:t>
            </w:r>
          </w:p>
        </w:tc>
        <w:tc>
          <w:tcPr>
            <w:tcW w:w="2500" w:type="pct"/>
            <w:shd w:val="clear" w:color="auto" w:fill="auto"/>
            <w:tcMar>
              <w:right w:w="0" w:type="dxa"/>
            </w:tcMar>
          </w:tcPr>
          <w:p w14:paraId="471C8C42" w14:textId="77777777" w:rsidR="00224569" w:rsidRDefault="00224569" w:rsidP="00224569">
            <w:pPr>
              <w:pStyle w:val="Brdtextmedindrag"/>
            </w:pPr>
          </w:p>
        </w:tc>
      </w:tr>
      <w:tr w:rsidR="00224569" w14:paraId="03B126AD" w14:textId="77777777" w:rsidTr="00224569">
        <w:tc>
          <w:tcPr>
            <w:tcW w:w="2500" w:type="pct"/>
            <w:shd w:val="clear" w:color="auto" w:fill="auto"/>
            <w:tcMar>
              <w:left w:w="0" w:type="dxa"/>
            </w:tcMar>
          </w:tcPr>
          <w:p w14:paraId="2D994BBD" w14:textId="77777777" w:rsidR="00224569" w:rsidRDefault="00B659D8" w:rsidP="00224569">
            <w:pPr>
              <w:pStyle w:val="Brdtextmedindrag"/>
            </w:pPr>
            <w:r w:rsidRPr="004B29FE">
              <w:rPr>
                <w:i/>
                <w:iCs/>
              </w:rPr>
              <w:t>10</w:t>
            </w:r>
            <w:r>
              <w:t>. skyldighet för instituten att ange sina kreditexponeringars geo</w:t>
            </w:r>
            <w:r>
              <w:softHyphen/>
              <w:t>grafiska område,</w:t>
            </w:r>
          </w:p>
        </w:tc>
        <w:tc>
          <w:tcPr>
            <w:tcW w:w="2500" w:type="pct"/>
            <w:shd w:val="clear" w:color="auto" w:fill="auto"/>
            <w:tcMar>
              <w:right w:w="0" w:type="dxa"/>
            </w:tcMar>
          </w:tcPr>
          <w:p w14:paraId="6CFB6727" w14:textId="77777777" w:rsidR="00224569" w:rsidRDefault="00B659D8" w:rsidP="00224569">
            <w:pPr>
              <w:pStyle w:val="Brdtextmedindrag"/>
            </w:pPr>
            <w:r w:rsidRPr="004B29FE">
              <w:rPr>
                <w:i/>
                <w:iCs/>
              </w:rPr>
              <w:t>8</w:t>
            </w:r>
            <w:r>
              <w:t>. skyldighet för instituten att ange sina kreditexponeringars geo</w:t>
            </w:r>
            <w:r>
              <w:softHyphen/>
              <w:t>grafiska område,</w:t>
            </w:r>
          </w:p>
        </w:tc>
      </w:tr>
      <w:tr w:rsidR="00224569" w14:paraId="7166C6CB" w14:textId="77777777" w:rsidTr="00224569">
        <w:tc>
          <w:tcPr>
            <w:tcW w:w="2500" w:type="pct"/>
            <w:shd w:val="clear" w:color="auto" w:fill="auto"/>
            <w:tcMar>
              <w:left w:w="0" w:type="dxa"/>
            </w:tcMar>
          </w:tcPr>
          <w:p w14:paraId="3E2576B7" w14:textId="77777777" w:rsidR="00224569" w:rsidRDefault="00B659D8" w:rsidP="00224569">
            <w:pPr>
              <w:pStyle w:val="Brdtextmedindrag"/>
            </w:pPr>
            <w:r w:rsidRPr="004B29FE">
              <w:rPr>
                <w:i/>
                <w:iCs/>
              </w:rPr>
              <w:t>11</w:t>
            </w:r>
            <w:r>
              <w:t>. hur högsta förfogandebelopp enligt 8 kap. 1 § ska beräknas och rapporteras,</w:t>
            </w:r>
          </w:p>
        </w:tc>
        <w:tc>
          <w:tcPr>
            <w:tcW w:w="2500" w:type="pct"/>
            <w:shd w:val="clear" w:color="auto" w:fill="auto"/>
            <w:tcMar>
              <w:right w:w="0" w:type="dxa"/>
            </w:tcMar>
          </w:tcPr>
          <w:p w14:paraId="3E482957" w14:textId="77777777" w:rsidR="00224569" w:rsidRDefault="00B659D8" w:rsidP="00224569">
            <w:pPr>
              <w:pStyle w:val="Brdtextmedindrag"/>
            </w:pPr>
            <w:r w:rsidRPr="004B29FE">
              <w:rPr>
                <w:i/>
                <w:iCs/>
              </w:rPr>
              <w:t>9</w:t>
            </w:r>
            <w:r>
              <w:t>. hur högsta förfogandebelopp enligt 8 kap. 1 § ska beräknas och rapporteras,</w:t>
            </w:r>
          </w:p>
        </w:tc>
      </w:tr>
      <w:tr w:rsidR="00224569" w14:paraId="1F2F515E" w14:textId="77777777" w:rsidTr="00224569">
        <w:tc>
          <w:tcPr>
            <w:tcW w:w="2500" w:type="pct"/>
            <w:shd w:val="clear" w:color="auto" w:fill="auto"/>
            <w:tcMar>
              <w:left w:w="0" w:type="dxa"/>
            </w:tcMar>
          </w:tcPr>
          <w:p w14:paraId="0EE551EF" w14:textId="77777777" w:rsidR="00224569" w:rsidRDefault="00B659D8" w:rsidP="00224569">
            <w:pPr>
              <w:pStyle w:val="Brdtextmedindrag"/>
            </w:pPr>
            <w:r w:rsidRPr="004B29FE">
              <w:rPr>
                <w:i/>
                <w:iCs/>
              </w:rPr>
              <w:t>12</w:t>
            </w:r>
            <w:r>
              <w:t>. de krav som en kapital</w:t>
            </w:r>
            <w:r>
              <w:softHyphen/>
              <w:t>konserveringsplan enligt 8 kap. 1 § ska uppfylla, och</w:t>
            </w:r>
          </w:p>
        </w:tc>
        <w:tc>
          <w:tcPr>
            <w:tcW w:w="2500" w:type="pct"/>
            <w:shd w:val="clear" w:color="auto" w:fill="auto"/>
            <w:tcMar>
              <w:right w:w="0" w:type="dxa"/>
            </w:tcMar>
          </w:tcPr>
          <w:p w14:paraId="0E84FECA" w14:textId="77777777" w:rsidR="00224569" w:rsidRDefault="00B659D8" w:rsidP="00224569">
            <w:pPr>
              <w:pStyle w:val="Brdtextmedindrag"/>
            </w:pPr>
            <w:r w:rsidRPr="004B29FE">
              <w:rPr>
                <w:i/>
                <w:iCs/>
              </w:rPr>
              <w:t>10</w:t>
            </w:r>
            <w:r>
              <w:t>. de krav som en kapital</w:t>
            </w:r>
            <w:r>
              <w:softHyphen/>
              <w:t>konserveringsplan enligt 8 kap. 1 § ska uppfylla, och</w:t>
            </w:r>
          </w:p>
        </w:tc>
      </w:tr>
      <w:tr w:rsidR="00224569" w14:paraId="292AB7FB" w14:textId="77777777" w:rsidTr="00224569">
        <w:tc>
          <w:tcPr>
            <w:tcW w:w="2500" w:type="pct"/>
            <w:shd w:val="clear" w:color="auto" w:fill="auto"/>
            <w:tcMar>
              <w:left w:w="0" w:type="dxa"/>
            </w:tcMar>
          </w:tcPr>
          <w:p w14:paraId="75514FA6" w14:textId="77777777" w:rsidR="00224569" w:rsidRDefault="00B659D8" w:rsidP="00224569">
            <w:pPr>
              <w:pStyle w:val="Brdtextmedindrag"/>
            </w:pPr>
            <w:r w:rsidRPr="004B29FE">
              <w:rPr>
                <w:i/>
                <w:iCs/>
              </w:rPr>
              <w:t>13</w:t>
            </w:r>
            <w:r>
              <w:t>. underrättelseskyldigheten enligt 8 kap. 5 §.</w:t>
            </w:r>
          </w:p>
        </w:tc>
        <w:tc>
          <w:tcPr>
            <w:tcW w:w="2500" w:type="pct"/>
            <w:shd w:val="clear" w:color="auto" w:fill="auto"/>
            <w:tcMar>
              <w:right w:w="0" w:type="dxa"/>
            </w:tcMar>
          </w:tcPr>
          <w:p w14:paraId="4B697E9A" w14:textId="77777777" w:rsidR="00224569" w:rsidRDefault="00B659D8" w:rsidP="00224569">
            <w:pPr>
              <w:pStyle w:val="Brdtextmedindrag"/>
            </w:pPr>
            <w:r w:rsidRPr="004B29FE">
              <w:rPr>
                <w:i/>
                <w:iCs/>
              </w:rPr>
              <w:t>11</w:t>
            </w:r>
            <w:r>
              <w:t>. underrättelseskyldigheten enligt 8 kap. 5 §.</w:t>
            </w:r>
          </w:p>
        </w:tc>
      </w:tr>
    </w:tbl>
    <w:p w14:paraId="66E0F072" w14:textId="77777777" w:rsidR="00224569" w:rsidRDefault="00B659D8" w:rsidP="00224569">
      <w:pPr>
        <w:pStyle w:val="Slutstreck"/>
      </w:pPr>
      <w:r w:rsidRPr="00660EEA">
        <w:t>                      </w:t>
      </w:r>
    </w:p>
    <w:p w14:paraId="5B7DFEDE" w14:textId="758C3DF5" w:rsidR="00224569" w:rsidRDefault="00B659D8" w:rsidP="00224569">
      <w:pPr>
        <w:pStyle w:val="Brdtextmedindrag"/>
      </w:pPr>
      <w:r>
        <w:t>Denna lag träder i kraft den 26 juni 2021.</w:t>
      </w:r>
    </w:p>
    <w:p w14:paraId="2031C5D5" w14:textId="0F3807DE" w:rsidR="00224569" w:rsidRDefault="00224569" w:rsidP="00224569">
      <w:pPr>
        <w:pStyle w:val="Brdtextmedindrag"/>
      </w:pPr>
    </w:p>
    <w:p w14:paraId="73929A59" w14:textId="6416004A" w:rsidR="00224569" w:rsidRDefault="00224569" w:rsidP="00224569">
      <w:pPr>
        <w:pStyle w:val="Brdtextmedindrag"/>
      </w:pPr>
    </w:p>
    <w:p w14:paraId="20E264CD" w14:textId="77777777" w:rsidR="00224569" w:rsidRDefault="00224569" w:rsidP="00224569">
      <w:pPr>
        <w:pStyle w:val="Brdtextmedindrag"/>
        <w:sectPr w:rsidR="00224569" w:rsidSect="00224569">
          <w:headerReference w:type="even" r:id="rId306"/>
          <w:headerReference w:type="default" r:id="rId307"/>
          <w:footerReference w:type="even" r:id="rId308"/>
          <w:footerReference w:type="default" r:id="rId309"/>
          <w:footerReference w:type="first" r:id="rId310"/>
          <w:footnotePr>
            <w:numRestart w:val="eachSect"/>
          </w:footnotePr>
          <w:pgSz w:w="9356" w:h="13721" w:code="9"/>
          <w:pgMar w:top="794" w:right="2438" w:bottom="1191" w:left="1021" w:header="0" w:footer="709" w:gutter="0"/>
          <w:cols w:space="708"/>
          <w:docGrid w:linePitch="360"/>
        </w:sectPr>
      </w:pPr>
    </w:p>
    <w:p w14:paraId="792B35D8" w14:textId="77777777" w:rsidR="00224569" w:rsidRDefault="00B659D8" w:rsidP="00224569">
      <w:pPr>
        <w:pStyle w:val="Rubrik2utannumrering"/>
        <w:spacing w:before="0"/>
      </w:pPr>
      <w:bookmarkStart w:id="635" w:name="_Toc33087141"/>
      <w:bookmarkStart w:id="636" w:name="_Toc65160203"/>
      <w:r>
        <w:lastRenderedPageBreak/>
        <w:t>Förslag till lag om ändring i</w:t>
      </w:r>
      <w:r>
        <w:rPr>
          <w:rFonts w:ascii="Cambria" w:hAnsi="Cambria"/>
        </w:rPr>
        <w:t> </w:t>
      </w:r>
      <w:r w:rsidRPr="001C46F0">
        <w:t>kreditupplysningslagen</w:t>
      </w:r>
      <w:r>
        <w:t xml:space="preserve"> (1973:1173)</w:t>
      </w:r>
      <w:bookmarkEnd w:id="635"/>
      <w:bookmarkEnd w:id="636"/>
    </w:p>
    <w:p w14:paraId="09BD9E53" w14:textId="77777777" w:rsidR="00224569" w:rsidRDefault="00B659D8" w:rsidP="00224569">
      <w:pPr>
        <w:pStyle w:val="Brdtext"/>
      </w:pPr>
      <w:r w:rsidRPr="00DB650D">
        <w:rPr>
          <w:spacing w:val="-4"/>
        </w:rPr>
        <w:t xml:space="preserve">Härigenom föreskrivs </w:t>
      </w:r>
      <w:r w:rsidRPr="00DB650D">
        <w:t>att 11</w:t>
      </w:r>
      <w:r>
        <w:t> §</w:t>
      </w:r>
      <w:r w:rsidRPr="00DB650D">
        <w:rPr>
          <w:spacing w:val="-4"/>
        </w:rPr>
        <w:t xml:space="preserve"> kreditupplysningslagen (1973:1173)</w:t>
      </w:r>
      <w:r>
        <w:rPr>
          <w:rStyle w:val="Fotnotsreferens"/>
          <w:spacing w:val="-4"/>
        </w:rPr>
        <w:footnoteReference w:id="201"/>
      </w:r>
      <w:r w:rsidRPr="00DB650D">
        <w:t xml:space="preserve"> </w:t>
      </w:r>
      <w:r>
        <w:t>ska ha följande lydelse.</w:t>
      </w:r>
    </w:p>
    <w:p w14:paraId="4A6F9D8F" w14:textId="77777777" w:rsidR="00224569" w:rsidRPr="00B03509" w:rsidRDefault="00224569" w:rsidP="00224569">
      <w:pPr>
        <w:pStyle w:val="Brdtext"/>
      </w:pPr>
    </w:p>
    <w:tbl>
      <w:tblPr>
        <w:tblW w:w="5000" w:type="pct"/>
        <w:tblLook w:val="0000" w:firstRow="0" w:lastRow="0" w:firstColumn="0" w:lastColumn="0" w:noHBand="0" w:noVBand="0"/>
      </w:tblPr>
      <w:tblGrid>
        <w:gridCol w:w="2948"/>
        <w:gridCol w:w="2949"/>
      </w:tblGrid>
      <w:tr w:rsidR="00224569" w:rsidRPr="0049408E" w14:paraId="56DF09AE" w14:textId="77777777" w:rsidTr="00224569">
        <w:tc>
          <w:tcPr>
            <w:tcW w:w="2500" w:type="pct"/>
            <w:shd w:val="clear" w:color="auto" w:fill="auto"/>
            <w:tcMar>
              <w:left w:w="0" w:type="dxa"/>
            </w:tcMar>
          </w:tcPr>
          <w:p w14:paraId="36FC54C3" w14:textId="77777777" w:rsidR="00224569" w:rsidRPr="0049408E" w:rsidRDefault="00B659D8" w:rsidP="00224569">
            <w:pPr>
              <w:pStyle w:val="Brdtext"/>
              <w:rPr>
                <w:i/>
              </w:rPr>
            </w:pPr>
            <w:r w:rsidRPr="0049408E">
              <w:rPr>
                <w:i/>
              </w:rPr>
              <w:t>Nuvarande lydelse</w:t>
            </w:r>
          </w:p>
        </w:tc>
        <w:tc>
          <w:tcPr>
            <w:tcW w:w="2500" w:type="pct"/>
            <w:shd w:val="clear" w:color="auto" w:fill="auto"/>
            <w:tcMar>
              <w:right w:w="0" w:type="dxa"/>
            </w:tcMar>
          </w:tcPr>
          <w:p w14:paraId="094C8034" w14:textId="77777777" w:rsidR="00224569" w:rsidRPr="0049408E" w:rsidRDefault="00B659D8" w:rsidP="00224569">
            <w:pPr>
              <w:pStyle w:val="Brdtext"/>
              <w:rPr>
                <w:i/>
              </w:rPr>
            </w:pPr>
            <w:r w:rsidRPr="0049408E">
              <w:rPr>
                <w:i/>
              </w:rPr>
              <w:t>Föreslagen lydelse</w:t>
            </w:r>
          </w:p>
        </w:tc>
      </w:tr>
    </w:tbl>
    <w:p w14:paraId="45833A4B" w14:textId="77777777" w:rsidR="00224569" w:rsidRDefault="00B659D8" w:rsidP="00224569">
      <w:pPr>
        <w:pStyle w:val="Brdtext"/>
        <w:spacing w:before="270"/>
        <w:jc w:val="center"/>
      </w:pPr>
      <w:r>
        <w:t>11 §</w:t>
      </w:r>
      <w:r>
        <w:rPr>
          <w:rStyle w:val="Fotnotsreferens"/>
        </w:rPr>
        <w:footnoteReference w:id="202"/>
      </w:r>
    </w:p>
    <w:p w14:paraId="5660202B" w14:textId="77777777" w:rsidR="00224569" w:rsidRDefault="00B659D8" w:rsidP="00224569">
      <w:pPr>
        <w:pStyle w:val="Brdtextmedindrag"/>
      </w:pPr>
      <w:bookmarkStart w:id="637" w:name="_Hlk50554688"/>
      <w:r w:rsidRPr="009C4D54">
        <w:t xml:space="preserve">När en kreditupplysning om en fysisk person lämnas ut, ska till den som avses med upplysningen samtidigt och kostnadsfritt sändas ett skriftligt meddelande om </w:t>
      </w:r>
    </w:p>
    <w:p w14:paraId="40BEF20E" w14:textId="77777777" w:rsidR="00224569" w:rsidRDefault="00B659D8" w:rsidP="00224569">
      <w:pPr>
        <w:pStyle w:val="Brdtextmedindrag"/>
      </w:pPr>
      <w:r w:rsidRPr="009C4D54">
        <w:t>1.</w:t>
      </w:r>
      <w:r>
        <w:t> </w:t>
      </w:r>
      <w:r w:rsidRPr="00CF1EA4">
        <w:rPr>
          <w:spacing w:val="-4"/>
        </w:rPr>
        <w:t>vem som bedriver kreditupplysningsverksamheten och kontakt</w:t>
      </w:r>
      <w:r w:rsidRPr="00CF1EA4">
        <w:rPr>
          <w:spacing w:val="-4"/>
        </w:rPr>
        <w:softHyphen/>
        <w:t>uppgifter</w:t>
      </w:r>
      <w:r w:rsidRPr="009C4D54">
        <w:t xml:space="preserve"> till dataskyddsombudet, om ett sådant ombud krävs enligt artikel</w:t>
      </w:r>
      <w:r>
        <w:t> </w:t>
      </w:r>
      <w:r w:rsidRPr="009C4D54">
        <w:t>37 i EU:s</w:t>
      </w:r>
      <w:r>
        <w:t> </w:t>
      </w:r>
      <w:r w:rsidRPr="009C4D54">
        <w:t xml:space="preserve">dataskyddsförordning, </w:t>
      </w:r>
    </w:p>
    <w:p w14:paraId="7858D428" w14:textId="77777777" w:rsidR="00224569" w:rsidRDefault="00B659D8" w:rsidP="00224569">
      <w:pPr>
        <w:pStyle w:val="Brdtextmedindrag"/>
      </w:pPr>
      <w:r w:rsidRPr="009C4D54">
        <w:t>2.</w:t>
      </w:r>
      <w:r>
        <w:t> </w:t>
      </w:r>
      <w:r w:rsidRPr="009C4D54">
        <w:t xml:space="preserve">ändamålen med och den rättsliga grunden för behandlingen, </w:t>
      </w:r>
    </w:p>
    <w:p w14:paraId="02CFF0E8" w14:textId="77777777" w:rsidR="00224569" w:rsidRDefault="00B659D8" w:rsidP="00224569">
      <w:pPr>
        <w:pStyle w:val="Brdtextmedindrag"/>
      </w:pPr>
      <w:r w:rsidRPr="009C4D54">
        <w:t>3.</w:t>
      </w:r>
      <w:r>
        <w:t> </w:t>
      </w:r>
      <w:r w:rsidRPr="009C4D54">
        <w:t>vilka kategorier av personuppgifter som behandlas, varifrån upp</w:t>
      </w:r>
      <w:r>
        <w:softHyphen/>
      </w:r>
      <w:r w:rsidRPr="009C4D54">
        <w:t xml:space="preserve">gifterna hämtats och hur länge uppgifterna kommer att lagras, </w:t>
      </w:r>
    </w:p>
    <w:p w14:paraId="7E5996D2" w14:textId="77777777" w:rsidR="00224569" w:rsidRDefault="00B659D8" w:rsidP="00224569">
      <w:pPr>
        <w:pStyle w:val="Brdtextmedindrag"/>
      </w:pPr>
      <w:r w:rsidRPr="009C4D54">
        <w:t>4.</w:t>
      </w:r>
      <w:r>
        <w:t> </w:t>
      </w:r>
      <w:r w:rsidRPr="009C4D54">
        <w:t xml:space="preserve">de uppgifter, omdömen och råd som upplysningen innehåller om honom eller henne, </w:t>
      </w:r>
    </w:p>
    <w:p w14:paraId="4DFBEC61" w14:textId="77777777" w:rsidR="00224569" w:rsidRPr="00B02CDC" w:rsidRDefault="00B659D8" w:rsidP="00224569">
      <w:pPr>
        <w:pStyle w:val="Brdtextmedindrag"/>
      </w:pPr>
      <w:r w:rsidRPr="009C4D54">
        <w:t>5.</w:t>
      </w:r>
      <w:r>
        <w:t> </w:t>
      </w:r>
      <w:r w:rsidRPr="009C4D54">
        <w:t xml:space="preserve">möjligheten att få tillgång till och rättelse av de </w:t>
      </w:r>
      <w:r w:rsidRPr="00B02CDC">
        <w:t xml:space="preserve">uppgifter som rör honom eller henne, </w:t>
      </w:r>
    </w:p>
    <w:p w14:paraId="54A819FB" w14:textId="77777777" w:rsidR="00224569" w:rsidRPr="00B02CDC" w:rsidRDefault="00B659D8" w:rsidP="00224569">
      <w:pPr>
        <w:pStyle w:val="Brdtextmedindrag"/>
      </w:pPr>
      <w:r w:rsidRPr="00B02CDC">
        <w:t>6. vilka kategorier av mottagare som kan ta del av personupp</w:t>
      </w:r>
      <w:r w:rsidRPr="00B02CDC">
        <w:softHyphen/>
        <w:t xml:space="preserve">gifterna och vem som har begärt upplysningen, och </w:t>
      </w:r>
    </w:p>
    <w:p w14:paraId="4FF99CBB" w14:textId="77777777" w:rsidR="00224569" w:rsidRPr="00B02CDC" w:rsidRDefault="00B659D8" w:rsidP="00224569">
      <w:pPr>
        <w:pStyle w:val="Brdtextmedindrag"/>
      </w:pPr>
      <w:r w:rsidRPr="00B02CDC">
        <w:t>7. möjligheten att framställa klagomål till Integritetsskydds</w:t>
      </w:r>
      <w:r w:rsidRPr="00B02CDC">
        <w:softHyphen/>
        <w:t>myndigheten.</w:t>
      </w:r>
    </w:p>
    <w:tbl>
      <w:tblPr>
        <w:tblW w:w="5000" w:type="pct"/>
        <w:tblLayout w:type="fixed"/>
        <w:tblLook w:val="0000" w:firstRow="0" w:lastRow="0" w:firstColumn="0" w:lastColumn="0" w:noHBand="0" w:noVBand="0"/>
      </w:tblPr>
      <w:tblGrid>
        <w:gridCol w:w="2948"/>
        <w:gridCol w:w="2949"/>
      </w:tblGrid>
      <w:tr w:rsidR="00224569" w14:paraId="6BDD84EF" w14:textId="77777777" w:rsidTr="00224569">
        <w:tc>
          <w:tcPr>
            <w:tcW w:w="2500" w:type="pct"/>
            <w:shd w:val="clear" w:color="auto" w:fill="auto"/>
            <w:tcMar>
              <w:left w:w="0" w:type="dxa"/>
            </w:tcMar>
          </w:tcPr>
          <w:bookmarkEnd w:id="637"/>
          <w:p w14:paraId="35FE9703" w14:textId="77777777" w:rsidR="00224569" w:rsidRPr="00B02CDC" w:rsidRDefault="00B659D8" w:rsidP="00224569">
            <w:pPr>
              <w:pStyle w:val="Brdtextmedindrag"/>
            </w:pPr>
            <w:r w:rsidRPr="00B02CDC">
              <w:t>Om kreditupplysningen läm</w:t>
            </w:r>
            <w:r w:rsidRPr="00B02CDC">
              <w:softHyphen/>
              <w:t>nas ut till ett svenskt kredit</w:t>
            </w:r>
            <w:r w:rsidRPr="00B02CDC">
              <w:softHyphen/>
              <w:t xml:space="preserve">institut eller </w:t>
            </w:r>
            <w:r w:rsidRPr="00DF367E">
              <w:rPr>
                <w:i/>
                <w:iCs/>
              </w:rPr>
              <w:t>värdepappersbolag</w:t>
            </w:r>
            <w:r w:rsidRPr="00B02CDC">
              <w:t>, eller till ett motsvarande ut</w:t>
            </w:r>
            <w:r w:rsidRPr="00B02CDC">
              <w:softHyphen/>
              <w:t>ländskt företag, för att användas endast som underlag för beräk</w:t>
            </w:r>
            <w:r w:rsidRPr="00B02CDC">
              <w:softHyphen/>
              <w:t>ning av kapitalkravet för kredit</w:t>
            </w:r>
            <w:r w:rsidRPr="00B02CDC">
              <w:softHyphen/>
              <w:t>risker med en sådan metod som avses i artikel 143.1 i Europa</w:t>
            </w:r>
            <w:r w:rsidRPr="00B02CDC">
              <w:softHyphen/>
              <w:t>parlamentets och rådets förord</w:t>
            </w:r>
            <w:r w:rsidRPr="00B02CDC">
              <w:softHyphen/>
              <w:t>ning (EU) nr 575/2013 av den 26 juni 2013 om tillsynskrav för kredit</w:t>
            </w:r>
            <w:r w:rsidRPr="00B02CDC">
              <w:softHyphen/>
              <w:t xml:space="preserve">institut </w:t>
            </w:r>
            <w:r w:rsidRPr="00B02CDC">
              <w:rPr>
                <w:i/>
              </w:rPr>
              <w:t>och värde</w:t>
            </w:r>
            <w:r w:rsidRPr="00B02CDC">
              <w:rPr>
                <w:i/>
              </w:rPr>
              <w:softHyphen/>
              <w:t>pappers</w:t>
            </w:r>
            <w:r w:rsidRPr="00B02CDC">
              <w:rPr>
                <w:i/>
              </w:rPr>
              <w:softHyphen/>
              <w:t>företag</w:t>
            </w:r>
            <w:r w:rsidRPr="00B02CDC">
              <w:t xml:space="preserve"> och om ändring av för</w:t>
            </w:r>
            <w:r w:rsidRPr="00B02CDC">
              <w:softHyphen/>
              <w:t>ordning (EU) nr 648/2012, får meddelandet sändas senare men utan onödigt dröjsmål och be</w:t>
            </w:r>
            <w:r w:rsidRPr="00B02CDC">
              <w:softHyphen/>
              <w:t>gränsas till information enligt första stycket 1, 2 och 6. Om den som avses med upplysningen begär det, ska även information enligt 3, 4, 5 och 7 sändas till honom eller henne.</w:t>
            </w:r>
          </w:p>
        </w:tc>
        <w:tc>
          <w:tcPr>
            <w:tcW w:w="2500" w:type="pct"/>
            <w:shd w:val="clear" w:color="auto" w:fill="auto"/>
            <w:tcMar>
              <w:right w:w="0" w:type="dxa"/>
            </w:tcMar>
          </w:tcPr>
          <w:p w14:paraId="02F42935" w14:textId="77777777" w:rsidR="00224569" w:rsidRDefault="00B659D8" w:rsidP="00224569">
            <w:pPr>
              <w:pStyle w:val="Brdtextmedindrag"/>
            </w:pPr>
            <w:bookmarkStart w:id="638" w:name="_Hlk50554700"/>
            <w:r w:rsidRPr="00B02CDC">
              <w:t>Om kreditupplysningen läm</w:t>
            </w:r>
            <w:r w:rsidRPr="00B02CDC">
              <w:softHyphen/>
              <w:t>nas ut till ett svenskt kredit</w:t>
            </w:r>
            <w:r w:rsidRPr="00B02CDC">
              <w:softHyphen/>
              <w:t xml:space="preserve">institut eller </w:t>
            </w:r>
            <w:r w:rsidRPr="00B02CDC">
              <w:rPr>
                <w:i/>
                <w:iCs/>
              </w:rPr>
              <w:t>ett</w:t>
            </w:r>
            <w:r w:rsidRPr="00B02CDC">
              <w:t xml:space="preserve"> </w:t>
            </w:r>
            <w:r w:rsidRPr="00B02CDC">
              <w:rPr>
                <w:i/>
                <w:iCs/>
              </w:rPr>
              <w:t>bolag som avses i 1 kap. 2 § första stycket</w:t>
            </w:r>
            <w:r w:rsidRPr="00B02CDC">
              <w:rPr>
                <w:i/>
              </w:rPr>
              <w:t> 7 c–f lagen (2014:968) om särskild till</w:t>
            </w:r>
            <w:r w:rsidRPr="00B02CDC">
              <w:rPr>
                <w:i/>
              </w:rPr>
              <w:softHyphen/>
              <w:t xml:space="preserve">syn över kreditinstitut och </w:t>
            </w:r>
            <w:r w:rsidRPr="004A369F">
              <w:rPr>
                <w:i/>
                <w:spacing w:val="-4"/>
              </w:rPr>
              <w:t>värde</w:t>
            </w:r>
            <w:r w:rsidRPr="004A369F">
              <w:rPr>
                <w:i/>
                <w:spacing w:val="-4"/>
              </w:rPr>
              <w:softHyphen/>
              <w:t>pappersbolag</w:t>
            </w:r>
            <w:r w:rsidRPr="00B02CDC">
              <w:t>, eller till ett mot</w:t>
            </w:r>
            <w:r w:rsidRPr="00B02CDC">
              <w:softHyphen/>
              <w:t>svarande utländskt företag, för att an</w:t>
            </w:r>
            <w:r w:rsidRPr="00B02CDC">
              <w:softHyphen/>
              <w:t>vändas endast som under</w:t>
            </w:r>
            <w:r w:rsidRPr="00B02CDC">
              <w:softHyphen/>
              <w:t>lag för beräkning av kapital</w:t>
            </w:r>
            <w:r w:rsidRPr="00B02CDC">
              <w:softHyphen/>
              <w:t>kravet för kreditrisker med en sådan metod so</w:t>
            </w:r>
            <w:r w:rsidRPr="00B02CDC">
              <w:rPr>
                <w:spacing w:val="-4"/>
              </w:rPr>
              <w:t>m avses i arti</w:t>
            </w:r>
            <w:r w:rsidRPr="00B02CDC">
              <w:rPr>
                <w:spacing w:val="-4"/>
              </w:rPr>
              <w:softHyphen/>
              <w:t>kel 143.1 i Europa</w:t>
            </w:r>
            <w:r w:rsidRPr="00B02CDC">
              <w:rPr>
                <w:spacing w:val="-4"/>
              </w:rPr>
              <w:softHyphen/>
              <w:t>parlamentets</w:t>
            </w:r>
            <w:r w:rsidRPr="00B02CDC">
              <w:t xml:space="preserve"> och rådets förord</w:t>
            </w:r>
            <w:r w:rsidRPr="00B02CDC">
              <w:softHyphen/>
              <w:t>ning (EU) nr 575/2013 av den 26 juni 2013 om tillsynskrav för kredit</w:t>
            </w:r>
            <w:r w:rsidRPr="00B02CDC">
              <w:softHyphen/>
              <w:t>institut och om änd</w:t>
            </w:r>
            <w:r w:rsidRPr="00B02CDC">
              <w:softHyphen/>
              <w:t>ring av förordning (EU) nr 648/2012, får med</w:t>
            </w:r>
            <w:r w:rsidRPr="00B02CDC">
              <w:softHyphen/>
              <w:t>delandet sändas senare men utan onödigt dröjsmål och begränsas till infor</w:t>
            </w:r>
            <w:r w:rsidRPr="00B02CDC">
              <w:softHyphen/>
              <w:t xml:space="preserve">mation enligt första stycket 1, 2 och 6. Om den </w:t>
            </w:r>
            <w:r w:rsidRPr="00B02CDC">
              <w:lastRenderedPageBreak/>
              <w:t>som avses med upplysningen begär det, ska även information enligt 3, 4, 5 och 7 sändas till honom eller henne.</w:t>
            </w:r>
            <w:bookmarkEnd w:id="638"/>
          </w:p>
        </w:tc>
      </w:tr>
    </w:tbl>
    <w:p w14:paraId="2C41A4E3" w14:textId="77777777" w:rsidR="00224569" w:rsidRDefault="00B659D8" w:rsidP="00224569">
      <w:pPr>
        <w:pStyle w:val="Brdtextmedindrag"/>
      </w:pPr>
      <w:bookmarkStart w:id="639" w:name="_Hlk50554708"/>
      <w:r w:rsidRPr="00D41FAF">
        <w:lastRenderedPageBreak/>
        <w:t>Första och andra styckena gäller också när en kreditupplysning lämnas om ett handelsbolag eller kommanditbolag.</w:t>
      </w:r>
    </w:p>
    <w:p w14:paraId="6D5F5DC5" w14:textId="77777777" w:rsidR="00224569" w:rsidRDefault="00B659D8" w:rsidP="00224569">
      <w:pPr>
        <w:pStyle w:val="Brdtextmedindrag"/>
      </w:pPr>
      <w:r w:rsidRPr="00D41FAF">
        <w:t xml:space="preserve">Första–tredje styckena gäller inte kreditupplysningar som lämnas genom offentliggörande på ett sådant sätt som avses i </w:t>
      </w:r>
      <w:r w:rsidRPr="00392591">
        <w:t>tryckfrihets</w:t>
      </w:r>
      <w:r w:rsidRPr="00392591">
        <w:softHyphen/>
        <w:t>förordningen eller yttrandefrihetsgrundlagen, utom när upplys</w:t>
      </w:r>
      <w:r w:rsidRPr="00392591">
        <w:softHyphen/>
        <w:t>ningarna</w:t>
      </w:r>
      <w:r w:rsidRPr="000B706E">
        <w:rPr>
          <w:spacing w:val="-2"/>
        </w:rPr>
        <w:t xml:space="preserve"> tillhandahålls ur en databas enligt 1 kap. 4 § yttrandefri</w:t>
      </w:r>
      <w:r w:rsidRPr="000B706E">
        <w:rPr>
          <w:spacing w:val="-2"/>
        </w:rPr>
        <w:softHyphen/>
        <w:t>hets</w:t>
      </w:r>
      <w:r w:rsidRPr="000B706E">
        <w:rPr>
          <w:spacing w:val="-2"/>
        </w:rPr>
        <w:softHyphen/>
        <w:t>grundlagen</w:t>
      </w:r>
      <w:r w:rsidRPr="00D2428D">
        <w:rPr>
          <w:spacing w:val="-4"/>
        </w:rPr>
        <w:t xml:space="preserve"> på sätt som avses i den paragrafens första stycke 2 a–c.</w:t>
      </w:r>
    </w:p>
    <w:bookmarkEnd w:id="639"/>
    <w:p w14:paraId="7E9D4F71" w14:textId="77777777" w:rsidR="00224569" w:rsidRDefault="00B659D8" w:rsidP="00224569">
      <w:pPr>
        <w:pStyle w:val="Slutstreck"/>
      </w:pPr>
      <w:r w:rsidRPr="00660EEA">
        <w:t>                      </w:t>
      </w:r>
    </w:p>
    <w:p w14:paraId="73FD8C12" w14:textId="77777777" w:rsidR="00224569" w:rsidRDefault="00B659D8" w:rsidP="00224569">
      <w:pPr>
        <w:pStyle w:val="Brdtextmedindrag"/>
      </w:pPr>
      <w:r>
        <w:t>Denna lag träder i kraft den 26 juni 2021.</w:t>
      </w:r>
    </w:p>
    <w:p w14:paraId="3B15F84A" w14:textId="188E6F0E" w:rsidR="00224569" w:rsidRDefault="00224569" w:rsidP="00224569">
      <w:pPr>
        <w:pStyle w:val="Brdtext"/>
      </w:pPr>
    </w:p>
    <w:p w14:paraId="2B47372A" w14:textId="661C203F" w:rsidR="00224569" w:rsidRDefault="00224569" w:rsidP="00224569">
      <w:pPr>
        <w:pStyle w:val="Brdtextmedindrag"/>
      </w:pPr>
    </w:p>
    <w:p w14:paraId="431273B7" w14:textId="77777777" w:rsidR="00224569" w:rsidRDefault="00224569" w:rsidP="00224569">
      <w:pPr>
        <w:pStyle w:val="Brdtext"/>
        <w:sectPr w:rsidR="00224569" w:rsidSect="00224569">
          <w:headerReference w:type="even" r:id="rId311"/>
          <w:headerReference w:type="default" r:id="rId312"/>
          <w:footerReference w:type="even" r:id="rId313"/>
          <w:footerReference w:type="default" r:id="rId314"/>
          <w:footerReference w:type="first" r:id="rId315"/>
          <w:footnotePr>
            <w:numRestart w:val="eachSect"/>
          </w:footnotePr>
          <w:pgSz w:w="9356" w:h="13721" w:code="9"/>
          <w:pgMar w:top="794" w:right="2438" w:bottom="1191" w:left="1021" w:header="0" w:footer="709" w:gutter="0"/>
          <w:cols w:space="708"/>
          <w:docGrid w:linePitch="360"/>
        </w:sectPr>
      </w:pPr>
    </w:p>
    <w:p w14:paraId="637D0003" w14:textId="77777777" w:rsidR="00224569" w:rsidRPr="00DB650D" w:rsidRDefault="00B659D8" w:rsidP="00224569">
      <w:pPr>
        <w:pStyle w:val="Rubrik2utannumrering"/>
        <w:spacing w:before="0"/>
      </w:pPr>
      <w:bookmarkStart w:id="640" w:name="_Toc33087142"/>
      <w:bookmarkStart w:id="641" w:name="_Toc65160204"/>
      <w:r w:rsidRPr="00DB650D">
        <w:lastRenderedPageBreak/>
        <w:t>Förslag till lag om ändring i lagen (1980:1097) om Svenska skeppshypotekskassan</w:t>
      </w:r>
      <w:bookmarkEnd w:id="640"/>
      <w:bookmarkEnd w:id="641"/>
    </w:p>
    <w:p w14:paraId="4D766E7F" w14:textId="77777777" w:rsidR="00224569" w:rsidRDefault="00B659D8" w:rsidP="00224569">
      <w:pPr>
        <w:pStyle w:val="Brdtext"/>
      </w:pPr>
      <w:r>
        <w:t>Härigenom föreskrivs att 3 a § lagen (1980:1097) om Svenska skepps</w:t>
      </w:r>
      <w:r>
        <w:softHyphen/>
        <w:t>hypotekskassan ska ha följande lydelse.</w:t>
      </w:r>
    </w:p>
    <w:p w14:paraId="5379DE32" w14:textId="77777777" w:rsidR="00224569" w:rsidRPr="007D7E0F"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7515C44F" w14:textId="77777777" w:rsidTr="00224569">
        <w:tc>
          <w:tcPr>
            <w:tcW w:w="2500" w:type="pct"/>
            <w:shd w:val="clear" w:color="auto" w:fill="auto"/>
            <w:tcMar>
              <w:left w:w="0" w:type="dxa"/>
            </w:tcMar>
          </w:tcPr>
          <w:p w14:paraId="054DF8C3" w14:textId="77777777" w:rsidR="00224569" w:rsidRPr="0049408E" w:rsidRDefault="00B659D8" w:rsidP="00224569">
            <w:pPr>
              <w:pStyle w:val="Brdtext"/>
              <w:rPr>
                <w:i/>
              </w:rPr>
            </w:pPr>
            <w:r w:rsidRPr="0049408E">
              <w:rPr>
                <w:i/>
              </w:rPr>
              <w:t>Nuvarande lydelse</w:t>
            </w:r>
          </w:p>
        </w:tc>
        <w:tc>
          <w:tcPr>
            <w:tcW w:w="2500" w:type="pct"/>
            <w:shd w:val="clear" w:color="auto" w:fill="auto"/>
            <w:tcMar>
              <w:right w:w="0" w:type="dxa"/>
            </w:tcMar>
          </w:tcPr>
          <w:p w14:paraId="1B4D0717" w14:textId="77777777" w:rsidR="00224569" w:rsidRPr="0049408E" w:rsidRDefault="00B659D8" w:rsidP="00224569">
            <w:pPr>
              <w:pStyle w:val="Brdtext"/>
              <w:rPr>
                <w:i/>
              </w:rPr>
            </w:pPr>
            <w:r w:rsidRPr="0049408E">
              <w:rPr>
                <w:i/>
              </w:rPr>
              <w:t>Föreslagen lydelse</w:t>
            </w:r>
          </w:p>
        </w:tc>
      </w:tr>
    </w:tbl>
    <w:p w14:paraId="5F190B6D" w14:textId="77777777" w:rsidR="00224569" w:rsidRDefault="00B659D8" w:rsidP="00224569">
      <w:pPr>
        <w:pStyle w:val="Brdtext"/>
        <w:spacing w:before="270"/>
        <w:jc w:val="center"/>
      </w:pPr>
      <w:r>
        <w:t>3 a §</w:t>
      </w:r>
      <w:r>
        <w:rPr>
          <w:rStyle w:val="Fotnotsreferens"/>
        </w:rPr>
        <w:footnoteReference w:id="203"/>
      </w:r>
    </w:p>
    <w:tbl>
      <w:tblPr>
        <w:tblW w:w="5000" w:type="pct"/>
        <w:tblLook w:val="0000" w:firstRow="0" w:lastRow="0" w:firstColumn="0" w:lastColumn="0" w:noHBand="0" w:noVBand="0"/>
      </w:tblPr>
      <w:tblGrid>
        <w:gridCol w:w="2948"/>
        <w:gridCol w:w="2949"/>
      </w:tblGrid>
      <w:tr w:rsidR="00224569" w14:paraId="0636EF51" w14:textId="77777777" w:rsidTr="00224569">
        <w:tc>
          <w:tcPr>
            <w:tcW w:w="2500" w:type="pct"/>
            <w:shd w:val="clear" w:color="auto" w:fill="auto"/>
            <w:tcMar>
              <w:left w:w="0" w:type="dxa"/>
            </w:tcMar>
          </w:tcPr>
          <w:p w14:paraId="5ED830D5" w14:textId="77777777" w:rsidR="00224569" w:rsidRDefault="00B659D8" w:rsidP="00224569">
            <w:pPr>
              <w:pStyle w:val="Brdtextmedindrag"/>
            </w:pPr>
            <w:r w:rsidRPr="00244768">
              <w:t>Av lagen</w:t>
            </w:r>
            <w:r>
              <w:t> </w:t>
            </w:r>
            <w:r w:rsidRPr="00244768">
              <w:t>(2014:968) om sär</w:t>
            </w:r>
            <w:r>
              <w:softHyphen/>
            </w:r>
            <w:r w:rsidRPr="00244768">
              <w:t>skild tillsyn över kreditinstitut och värde</w:t>
            </w:r>
            <w:r>
              <w:softHyphen/>
            </w:r>
            <w:r w:rsidRPr="00244768">
              <w:t>pappersbolag och lagen</w:t>
            </w:r>
            <w:r>
              <w:t xml:space="preserve"> </w:t>
            </w:r>
            <w:r w:rsidRPr="00244768">
              <w:t>(2014:966) om kapitalbuffertar framgår att lagarna och bestäm</w:t>
            </w:r>
            <w:r>
              <w:softHyphen/>
            </w:r>
            <w:r w:rsidRPr="00244768">
              <w:t>melser i Europa</w:t>
            </w:r>
            <w:r>
              <w:softHyphen/>
            </w:r>
            <w:r w:rsidRPr="00244768">
              <w:t>parlamentets och rådets förordning (EU) nr</w:t>
            </w:r>
            <w:r>
              <w:t> </w:t>
            </w:r>
            <w:r w:rsidRPr="00244768">
              <w:t>575/2013 av den 26</w:t>
            </w:r>
            <w:r>
              <w:t> </w:t>
            </w:r>
            <w:r w:rsidRPr="00244768">
              <w:t>juni 2013 om tillsynskrav för kredit</w:t>
            </w:r>
            <w:r>
              <w:softHyphen/>
            </w:r>
            <w:r w:rsidRPr="00244768">
              <w:t xml:space="preserve">institut </w:t>
            </w:r>
            <w:r w:rsidRPr="00244768">
              <w:rPr>
                <w:i/>
              </w:rPr>
              <w:t>och</w:t>
            </w:r>
            <w:r>
              <w:rPr>
                <w:i/>
              </w:rPr>
              <w:t xml:space="preserve"> </w:t>
            </w:r>
            <w:r w:rsidRPr="00244768">
              <w:rPr>
                <w:i/>
              </w:rPr>
              <w:t>värdepappersföretag</w:t>
            </w:r>
            <w:r w:rsidRPr="00244768">
              <w:t xml:space="preserve"> och om ändring av förordning (EU) nr</w:t>
            </w:r>
            <w:r>
              <w:t> </w:t>
            </w:r>
            <w:r w:rsidRPr="00244768">
              <w:t>648/2012 ska tillämpas för Svenska skeppshypotekskassan.</w:t>
            </w:r>
          </w:p>
        </w:tc>
        <w:tc>
          <w:tcPr>
            <w:tcW w:w="2500" w:type="pct"/>
            <w:shd w:val="clear" w:color="auto" w:fill="auto"/>
            <w:tcMar>
              <w:right w:w="0" w:type="dxa"/>
            </w:tcMar>
          </w:tcPr>
          <w:p w14:paraId="26D64C39" w14:textId="77777777" w:rsidR="00224569" w:rsidRDefault="00B659D8" w:rsidP="00224569">
            <w:pPr>
              <w:pStyle w:val="Brdtextmedindrag"/>
            </w:pPr>
            <w:r w:rsidRPr="00244768">
              <w:t>Av lagen</w:t>
            </w:r>
            <w:r>
              <w:t> </w:t>
            </w:r>
            <w:r w:rsidRPr="00244768">
              <w:t>(2014:968) om sär</w:t>
            </w:r>
            <w:r>
              <w:softHyphen/>
            </w:r>
            <w:r w:rsidRPr="00244768">
              <w:t>skild tillsyn över kreditinstitut och värde</w:t>
            </w:r>
            <w:r>
              <w:softHyphen/>
            </w:r>
            <w:r w:rsidRPr="00244768">
              <w:t>pappersbolag och lagen</w:t>
            </w:r>
            <w:r>
              <w:t xml:space="preserve"> </w:t>
            </w:r>
            <w:r w:rsidRPr="00244768">
              <w:t>(2014:966) om kapitalbuffertar framgår att lagarna och bestäm</w:t>
            </w:r>
            <w:r>
              <w:softHyphen/>
            </w:r>
            <w:r w:rsidRPr="00244768">
              <w:t>melser i Europa</w:t>
            </w:r>
            <w:r>
              <w:softHyphen/>
            </w:r>
            <w:r w:rsidRPr="00244768">
              <w:t xml:space="preserve">parlamentets och </w:t>
            </w:r>
            <w:r w:rsidRPr="00CF1EA4">
              <w:rPr>
                <w:spacing w:val="-6"/>
              </w:rPr>
              <w:t>rådets förordning (EU) nr 575/2013</w:t>
            </w:r>
            <w:r w:rsidRPr="00244768">
              <w:t xml:space="preserve"> av den 26</w:t>
            </w:r>
            <w:r>
              <w:t> </w:t>
            </w:r>
            <w:r w:rsidRPr="00244768">
              <w:t xml:space="preserve">juni 2013 om </w:t>
            </w:r>
            <w:r w:rsidRPr="00CF1EA4">
              <w:rPr>
                <w:spacing w:val="-4"/>
              </w:rPr>
              <w:t>tillsynskrav för kredit</w:t>
            </w:r>
            <w:r>
              <w:rPr>
                <w:spacing w:val="-4"/>
              </w:rPr>
              <w:softHyphen/>
            </w:r>
            <w:r w:rsidRPr="00CF1EA4">
              <w:rPr>
                <w:spacing w:val="-4"/>
              </w:rPr>
              <w:t>institut och</w:t>
            </w:r>
            <w:r w:rsidRPr="00244768">
              <w:t xml:space="preserve"> om ändring av förordning (EU) nr</w:t>
            </w:r>
            <w:r>
              <w:t> </w:t>
            </w:r>
            <w:r w:rsidRPr="00244768">
              <w:t>648/2012 ska tillämpas för Svenska skeppshypo</w:t>
            </w:r>
            <w:r>
              <w:softHyphen/>
            </w:r>
            <w:r w:rsidRPr="00244768">
              <w:t>tekskassan.</w:t>
            </w:r>
          </w:p>
        </w:tc>
      </w:tr>
    </w:tbl>
    <w:p w14:paraId="0487AA48" w14:textId="77777777" w:rsidR="00224569" w:rsidRDefault="00B659D8" w:rsidP="00224569">
      <w:pPr>
        <w:pStyle w:val="Slutstreck"/>
      </w:pPr>
      <w:r w:rsidRPr="00660EEA">
        <w:t>                      </w:t>
      </w:r>
    </w:p>
    <w:p w14:paraId="639C33F1" w14:textId="77777777" w:rsidR="00224569" w:rsidRDefault="00B659D8" w:rsidP="00224569">
      <w:pPr>
        <w:pStyle w:val="Brdtextmedindrag"/>
      </w:pPr>
      <w:r>
        <w:t>Denna lag träder i kraft den 26 juni 2021.</w:t>
      </w:r>
    </w:p>
    <w:p w14:paraId="600DF07E" w14:textId="431B6F1B" w:rsidR="00224569" w:rsidRDefault="00224569" w:rsidP="00224569">
      <w:pPr>
        <w:pStyle w:val="Brdtext"/>
      </w:pPr>
    </w:p>
    <w:p w14:paraId="0E822AB7" w14:textId="6E59C120" w:rsidR="00224569" w:rsidRDefault="00224569" w:rsidP="00224569">
      <w:pPr>
        <w:pStyle w:val="Brdtextmedindrag"/>
      </w:pPr>
    </w:p>
    <w:p w14:paraId="30F92969" w14:textId="77777777" w:rsidR="00224569" w:rsidRDefault="00224569" w:rsidP="00224569">
      <w:pPr>
        <w:pStyle w:val="Brdtext"/>
        <w:sectPr w:rsidR="00224569" w:rsidSect="00224569">
          <w:headerReference w:type="even" r:id="rId316"/>
          <w:headerReference w:type="default" r:id="rId317"/>
          <w:footerReference w:type="even" r:id="rId318"/>
          <w:footerReference w:type="default" r:id="rId319"/>
          <w:footerReference w:type="first" r:id="rId320"/>
          <w:footnotePr>
            <w:numRestart w:val="eachSect"/>
          </w:footnotePr>
          <w:pgSz w:w="9356" w:h="13721" w:code="9"/>
          <w:pgMar w:top="794" w:right="2438" w:bottom="1191" w:left="1021" w:header="0" w:footer="709" w:gutter="0"/>
          <w:cols w:space="708"/>
          <w:docGrid w:linePitch="360"/>
        </w:sectPr>
      </w:pPr>
    </w:p>
    <w:p w14:paraId="56FE46E9" w14:textId="77777777" w:rsidR="00224569" w:rsidRDefault="00B659D8" w:rsidP="00224569">
      <w:pPr>
        <w:pStyle w:val="Rubrik2utannumrering"/>
        <w:spacing w:before="0"/>
      </w:pPr>
      <w:bookmarkStart w:id="642" w:name="_Toc33087143"/>
      <w:bookmarkStart w:id="643" w:name="_Toc65160205"/>
      <w:r>
        <w:lastRenderedPageBreak/>
        <w:t>Förslag till lag om ändring i sparbankslagen (1987:619)</w:t>
      </w:r>
      <w:bookmarkEnd w:id="642"/>
      <w:bookmarkEnd w:id="643"/>
    </w:p>
    <w:p w14:paraId="73F33C39" w14:textId="77777777" w:rsidR="00224569" w:rsidRDefault="00B659D8" w:rsidP="00224569">
      <w:pPr>
        <w:pStyle w:val="Brdtext"/>
      </w:pPr>
      <w:r>
        <w:t>Härigenom föreskrivs att 9 kap. 1 § sparbankslagen (1987:619)</w:t>
      </w:r>
      <w:r>
        <w:rPr>
          <w:rStyle w:val="Fotnotsreferens"/>
        </w:rPr>
        <w:footnoteReference w:id="204"/>
      </w:r>
      <w:r>
        <w:t xml:space="preserve"> ska ha följande lydelse.</w:t>
      </w:r>
    </w:p>
    <w:p w14:paraId="555A3FE8" w14:textId="77777777" w:rsidR="00224569" w:rsidRPr="00D5336C"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2E5DC7E8" w14:textId="77777777" w:rsidTr="00224569">
        <w:tc>
          <w:tcPr>
            <w:tcW w:w="2500" w:type="pct"/>
            <w:shd w:val="clear" w:color="auto" w:fill="auto"/>
            <w:tcMar>
              <w:left w:w="0" w:type="dxa"/>
            </w:tcMar>
          </w:tcPr>
          <w:p w14:paraId="02528206" w14:textId="77777777" w:rsidR="00224569" w:rsidRPr="0049408E" w:rsidRDefault="00B659D8" w:rsidP="00224569">
            <w:pPr>
              <w:pStyle w:val="Brdtext"/>
              <w:rPr>
                <w:i/>
              </w:rPr>
            </w:pPr>
            <w:r w:rsidRPr="0049408E">
              <w:rPr>
                <w:i/>
              </w:rPr>
              <w:t>Nuvarande lydelse</w:t>
            </w:r>
          </w:p>
        </w:tc>
        <w:tc>
          <w:tcPr>
            <w:tcW w:w="2500" w:type="pct"/>
            <w:shd w:val="clear" w:color="auto" w:fill="auto"/>
            <w:tcMar>
              <w:right w:w="0" w:type="dxa"/>
            </w:tcMar>
          </w:tcPr>
          <w:p w14:paraId="3252D262" w14:textId="77777777" w:rsidR="00224569" w:rsidRPr="0049408E" w:rsidRDefault="00B659D8" w:rsidP="00224569">
            <w:pPr>
              <w:pStyle w:val="Brdtext"/>
              <w:rPr>
                <w:i/>
              </w:rPr>
            </w:pPr>
            <w:r w:rsidRPr="0049408E">
              <w:rPr>
                <w:i/>
              </w:rPr>
              <w:t>Föreslagen lydelse</w:t>
            </w:r>
          </w:p>
        </w:tc>
      </w:tr>
    </w:tbl>
    <w:p w14:paraId="5ECAD2A4" w14:textId="77777777" w:rsidR="00224569" w:rsidRDefault="00B659D8" w:rsidP="00224569">
      <w:pPr>
        <w:pStyle w:val="Brdtext"/>
        <w:spacing w:before="270"/>
        <w:jc w:val="center"/>
        <w:rPr>
          <w:b/>
        </w:rPr>
      </w:pPr>
      <w:r>
        <w:rPr>
          <w:b/>
        </w:rPr>
        <w:t>9 kap.</w:t>
      </w:r>
    </w:p>
    <w:p w14:paraId="25FFC2BC" w14:textId="77777777" w:rsidR="00224569" w:rsidRDefault="00B659D8" w:rsidP="00224569">
      <w:pPr>
        <w:pStyle w:val="Brdtext"/>
        <w:jc w:val="center"/>
      </w:pPr>
      <w:r>
        <w:t>1 §</w:t>
      </w:r>
      <w:r>
        <w:rPr>
          <w:rStyle w:val="Fotnotsreferens"/>
        </w:rPr>
        <w:footnoteReference w:id="205"/>
      </w:r>
    </w:p>
    <w:tbl>
      <w:tblPr>
        <w:tblW w:w="5000" w:type="pct"/>
        <w:tblLook w:val="0000" w:firstRow="0" w:lastRow="0" w:firstColumn="0" w:lastColumn="0" w:noHBand="0" w:noVBand="0"/>
      </w:tblPr>
      <w:tblGrid>
        <w:gridCol w:w="2948"/>
        <w:gridCol w:w="2949"/>
      </w:tblGrid>
      <w:tr w:rsidR="00224569" w14:paraId="7EABB74E" w14:textId="77777777" w:rsidTr="00224569">
        <w:tc>
          <w:tcPr>
            <w:tcW w:w="2500" w:type="pct"/>
            <w:shd w:val="clear" w:color="auto" w:fill="auto"/>
            <w:tcMar>
              <w:left w:w="0" w:type="dxa"/>
            </w:tcMar>
          </w:tcPr>
          <w:p w14:paraId="5FDE6203" w14:textId="77777777" w:rsidR="00224569" w:rsidRDefault="00B659D8" w:rsidP="00224569">
            <w:pPr>
              <w:pStyle w:val="Brdtextmedindrag"/>
            </w:pPr>
            <w:r w:rsidRPr="00D5336C">
              <w:t>En stiftare, huvudman, sty</w:t>
            </w:r>
            <w:r>
              <w:softHyphen/>
            </w:r>
            <w:r w:rsidRPr="00D5336C">
              <w:t>relse</w:t>
            </w:r>
            <w:r>
              <w:softHyphen/>
            </w:r>
            <w:r w:rsidRPr="00D5336C">
              <w:t>ledamot eller delegat, som när han eller hon fullgör sitt upp</w:t>
            </w:r>
            <w:r>
              <w:softHyphen/>
            </w:r>
            <w:r w:rsidRPr="00D5336C">
              <w:t>drag uppsåtligen eller av oakt</w:t>
            </w:r>
            <w:r>
              <w:softHyphen/>
            </w:r>
            <w:r w:rsidRPr="00D5336C">
              <w:t>samhet skadar en sparbank, ska ersätta skadan. Detsamma gäller när skadan tillfogas någon annan genom överträdelse av denna lag, Europaparlamentets och rådets förordning (EU) nr</w:t>
            </w:r>
            <w:r>
              <w:t> </w:t>
            </w:r>
            <w:r w:rsidRPr="00D5336C">
              <w:t>575/2013</w:t>
            </w:r>
            <w:r>
              <w:t xml:space="preserve"> </w:t>
            </w:r>
            <w:r w:rsidRPr="00D5336C">
              <w:t>av</w:t>
            </w:r>
            <w:r>
              <w:t> </w:t>
            </w:r>
            <w:r w:rsidRPr="00D5336C">
              <w:t>den 26</w:t>
            </w:r>
            <w:r>
              <w:t> </w:t>
            </w:r>
            <w:r w:rsidRPr="00D5336C">
              <w:t>juni 2013 om tillsyns</w:t>
            </w:r>
            <w:r>
              <w:softHyphen/>
            </w:r>
            <w:r w:rsidRPr="00D5336C">
              <w:t xml:space="preserve">krav för kreditinstitut </w:t>
            </w:r>
            <w:r w:rsidRPr="00A2137B">
              <w:rPr>
                <w:i/>
              </w:rPr>
              <w:t>och värde</w:t>
            </w:r>
            <w:r>
              <w:rPr>
                <w:i/>
              </w:rPr>
              <w:softHyphen/>
            </w:r>
            <w:r w:rsidRPr="00A2137B">
              <w:rPr>
                <w:i/>
              </w:rPr>
              <w:t>pappersföretag</w:t>
            </w:r>
            <w:r w:rsidRPr="00D5336C">
              <w:t xml:space="preserve"> och om änd</w:t>
            </w:r>
            <w:r>
              <w:softHyphen/>
            </w:r>
            <w:r w:rsidRPr="00D5336C">
              <w:t>ring av förordning (EU) nr</w:t>
            </w:r>
            <w:r>
              <w:t> </w:t>
            </w:r>
            <w:r w:rsidRPr="00D5336C">
              <w:t>648/2012, lagen</w:t>
            </w:r>
            <w:r>
              <w:t> </w:t>
            </w:r>
            <w:r w:rsidRPr="00D5336C">
              <w:t xml:space="preserve">(2014:968) om särskild </w:t>
            </w:r>
            <w:r w:rsidRPr="00E202C4">
              <w:rPr>
                <w:spacing w:val="-5"/>
              </w:rPr>
              <w:t>till</w:t>
            </w:r>
            <w:r w:rsidRPr="00E202C4">
              <w:rPr>
                <w:spacing w:val="-5"/>
              </w:rPr>
              <w:softHyphen/>
              <w:t>syn över kredit</w:t>
            </w:r>
            <w:r w:rsidRPr="00E202C4">
              <w:rPr>
                <w:spacing w:val="-5"/>
              </w:rPr>
              <w:softHyphen/>
              <w:t xml:space="preserve">institut och </w:t>
            </w:r>
            <w:r w:rsidRPr="00E202C4">
              <w:rPr>
                <w:spacing w:val="-6"/>
              </w:rPr>
              <w:t>värde</w:t>
            </w:r>
            <w:r w:rsidRPr="00E202C4">
              <w:rPr>
                <w:spacing w:val="-6"/>
              </w:rPr>
              <w:softHyphen/>
            </w:r>
            <w:r w:rsidRPr="00E202C4">
              <w:rPr>
                <w:spacing w:val="-6"/>
              </w:rPr>
              <w:softHyphen/>
              <w:t>pappers</w:t>
            </w:r>
            <w:r>
              <w:rPr>
                <w:spacing w:val="-6"/>
              </w:rPr>
              <w:softHyphen/>
            </w:r>
            <w:r w:rsidRPr="00E202C4">
              <w:rPr>
                <w:spacing w:val="-6"/>
              </w:rPr>
              <w:t xml:space="preserve">bolag, lagen (2014:966) om </w:t>
            </w:r>
            <w:r w:rsidRPr="00E202C4">
              <w:rPr>
                <w:spacing w:val="-4"/>
              </w:rPr>
              <w:t>kapital</w:t>
            </w:r>
            <w:r w:rsidRPr="00E202C4">
              <w:rPr>
                <w:spacing w:val="-4"/>
              </w:rPr>
              <w:softHyphen/>
              <w:t>buffertar</w:t>
            </w:r>
            <w:r w:rsidRPr="00E202C4">
              <w:rPr>
                <w:spacing w:val="-6"/>
              </w:rPr>
              <w:t xml:space="preserve">, </w:t>
            </w:r>
            <w:r w:rsidRPr="00E202C4">
              <w:rPr>
                <w:spacing w:val="-4"/>
              </w:rPr>
              <w:t>tillämplig lag om</w:t>
            </w:r>
            <w:r w:rsidRPr="00E202C4">
              <w:rPr>
                <w:spacing w:val="-5"/>
              </w:rPr>
              <w:t xml:space="preserve"> </w:t>
            </w:r>
            <w:r w:rsidRPr="00E202C4">
              <w:t>års</w:t>
            </w:r>
            <w:r w:rsidRPr="00E202C4">
              <w:softHyphen/>
              <w:t>redovisning, lagen (2004:297</w:t>
            </w:r>
            <w:r w:rsidRPr="00E202C4">
              <w:rPr>
                <w:spacing w:val="-5"/>
              </w:rPr>
              <w:t xml:space="preserve">) </w:t>
            </w:r>
            <w:r w:rsidRPr="00E202C4">
              <w:t>om bank- och finansierings</w:t>
            </w:r>
            <w:r w:rsidRPr="00E202C4">
              <w:softHyphen/>
              <w:t>rörelse eller bankens reglemente.</w:t>
            </w:r>
          </w:p>
        </w:tc>
        <w:tc>
          <w:tcPr>
            <w:tcW w:w="2500" w:type="pct"/>
            <w:shd w:val="clear" w:color="auto" w:fill="auto"/>
            <w:tcMar>
              <w:right w:w="0" w:type="dxa"/>
            </w:tcMar>
          </w:tcPr>
          <w:p w14:paraId="7163045F" w14:textId="77777777" w:rsidR="00224569" w:rsidRDefault="00B659D8" w:rsidP="00224569">
            <w:pPr>
              <w:pStyle w:val="Brdtextmedindrag"/>
            </w:pPr>
            <w:r w:rsidRPr="00D5336C">
              <w:t>En stiftare, huvudman, sty</w:t>
            </w:r>
            <w:r>
              <w:softHyphen/>
            </w:r>
            <w:r w:rsidRPr="00D5336C">
              <w:t>relse</w:t>
            </w:r>
            <w:r>
              <w:softHyphen/>
            </w:r>
            <w:r w:rsidRPr="00D5336C">
              <w:t>ledamot eller delegat, som när han eller hon fullgör sitt upp</w:t>
            </w:r>
            <w:r>
              <w:softHyphen/>
            </w:r>
            <w:r w:rsidRPr="00D5336C">
              <w:t>drag uppsåtligen eller av oakt</w:t>
            </w:r>
            <w:r>
              <w:softHyphen/>
            </w:r>
            <w:r w:rsidRPr="00D5336C">
              <w:t>samhet skadar en sparbank, ska ersätta skadan. Detsamma gäller när skadan tillfogas någon annan genom överträdelse av denna lag, Europaparlamentets och rådets förordning (EU) nr</w:t>
            </w:r>
            <w:r>
              <w:t> </w:t>
            </w:r>
            <w:r w:rsidRPr="00D5336C">
              <w:t>575/2013 av</w:t>
            </w:r>
            <w:r>
              <w:t> </w:t>
            </w:r>
            <w:r w:rsidRPr="00D5336C">
              <w:t>den 26</w:t>
            </w:r>
            <w:r>
              <w:t> </w:t>
            </w:r>
            <w:r w:rsidRPr="00D5336C">
              <w:t>juni 2013 om tillsyns</w:t>
            </w:r>
            <w:r>
              <w:softHyphen/>
            </w:r>
            <w:r w:rsidRPr="00D5336C">
              <w:t>krav för kreditinstitut och om ändring av förordning (EU) nr</w:t>
            </w:r>
            <w:r>
              <w:t> </w:t>
            </w:r>
            <w:r w:rsidRPr="00D5336C">
              <w:t>648/2012, lagen</w:t>
            </w:r>
            <w:r>
              <w:t xml:space="preserve"> </w:t>
            </w:r>
            <w:r w:rsidRPr="00D5336C">
              <w:t>(2014:968) om särskild tillsyn över kredit</w:t>
            </w:r>
            <w:r>
              <w:softHyphen/>
            </w:r>
            <w:r w:rsidRPr="00D5336C">
              <w:t>institut och värde</w:t>
            </w:r>
            <w:r>
              <w:softHyphen/>
            </w:r>
            <w:r w:rsidRPr="00D5336C">
              <w:t>pappers</w:t>
            </w:r>
            <w:r>
              <w:softHyphen/>
            </w:r>
            <w:r w:rsidRPr="00D5336C">
              <w:t>bolag, lagen</w:t>
            </w:r>
            <w:r>
              <w:t> </w:t>
            </w:r>
            <w:r w:rsidRPr="00D5336C">
              <w:t>(2014:966) om kapital</w:t>
            </w:r>
            <w:r>
              <w:softHyphen/>
            </w:r>
            <w:r w:rsidRPr="00D5336C">
              <w:t>buf</w:t>
            </w:r>
            <w:r>
              <w:softHyphen/>
            </w:r>
            <w:r w:rsidRPr="00D5336C">
              <w:t>fer</w:t>
            </w:r>
            <w:r>
              <w:softHyphen/>
            </w:r>
            <w:r w:rsidRPr="00D5336C">
              <w:t>tar, tillämplig lag om års</w:t>
            </w:r>
            <w:r>
              <w:softHyphen/>
            </w:r>
            <w:r w:rsidRPr="00D5336C">
              <w:t>re</w:t>
            </w:r>
            <w:r w:rsidRPr="00E202C4">
              <w:rPr>
                <w:spacing w:val="-4"/>
              </w:rPr>
              <w:t>dovisning, lagen (2004:297) om</w:t>
            </w:r>
            <w:r w:rsidRPr="00D5336C">
              <w:t xml:space="preserve"> bank- och finan</w:t>
            </w:r>
            <w:r>
              <w:softHyphen/>
            </w:r>
            <w:r w:rsidRPr="00D5336C">
              <w:t>sieringsrörelse eller bankens reglemente.</w:t>
            </w:r>
          </w:p>
        </w:tc>
      </w:tr>
    </w:tbl>
    <w:p w14:paraId="1CA422D9" w14:textId="77777777" w:rsidR="00224569" w:rsidRDefault="00B659D8" w:rsidP="00224569">
      <w:pPr>
        <w:pStyle w:val="Slutstreck"/>
      </w:pPr>
      <w:r w:rsidRPr="00660EEA">
        <w:t>                     </w:t>
      </w:r>
    </w:p>
    <w:p w14:paraId="5FD9ADE1" w14:textId="77777777" w:rsidR="00224569" w:rsidRDefault="00B659D8" w:rsidP="00224569">
      <w:pPr>
        <w:pStyle w:val="Brdtextmedindrag"/>
      </w:pPr>
      <w:r>
        <w:t>Denna lag träder i kraft den 26 juni 2021.</w:t>
      </w:r>
    </w:p>
    <w:p w14:paraId="0452DD98" w14:textId="0D07A6C1" w:rsidR="00224569" w:rsidRDefault="00224569" w:rsidP="00224569">
      <w:pPr>
        <w:pStyle w:val="Brdtext"/>
      </w:pPr>
    </w:p>
    <w:p w14:paraId="7994EAE3" w14:textId="6104102E" w:rsidR="00224569" w:rsidRDefault="00224569" w:rsidP="00224569">
      <w:pPr>
        <w:pStyle w:val="Brdtextmedindrag"/>
      </w:pPr>
    </w:p>
    <w:p w14:paraId="49FBC1D7" w14:textId="77777777" w:rsidR="00224569" w:rsidRDefault="00224569" w:rsidP="00224569">
      <w:pPr>
        <w:pStyle w:val="Brdtext"/>
        <w:sectPr w:rsidR="00224569" w:rsidSect="00224569">
          <w:headerReference w:type="even" r:id="rId321"/>
          <w:headerReference w:type="default" r:id="rId322"/>
          <w:footerReference w:type="even" r:id="rId323"/>
          <w:footerReference w:type="default" r:id="rId324"/>
          <w:footerReference w:type="first" r:id="rId325"/>
          <w:footnotePr>
            <w:numRestart w:val="eachSect"/>
          </w:footnotePr>
          <w:pgSz w:w="9356" w:h="13721" w:code="9"/>
          <w:pgMar w:top="794" w:right="2438" w:bottom="1191" w:left="1021" w:header="0" w:footer="709" w:gutter="0"/>
          <w:cols w:space="708"/>
          <w:docGrid w:linePitch="360"/>
        </w:sectPr>
      </w:pPr>
    </w:p>
    <w:p w14:paraId="7CB29D56" w14:textId="77777777" w:rsidR="00224569" w:rsidRDefault="00B659D8" w:rsidP="00224569">
      <w:pPr>
        <w:pStyle w:val="Rubrik2utannumrering"/>
        <w:spacing w:before="0"/>
      </w:pPr>
      <w:bookmarkStart w:id="644" w:name="_Toc33087144"/>
      <w:bookmarkStart w:id="645" w:name="_Toc65160206"/>
      <w:r>
        <w:lastRenderedPageBreak/>
        <w:t>Förslag till lag om ändring i lagen (1988:1385) om Sveriges riksbank</w:t>
      </w:r>
      <w:bookmarkEnd w:id="644"/>
      <w:bookmarkEnd w:id="645"/>
    </w:p>
    <w:p w14:paraId="6B4AD451" w14:textId="77777777" w:rsidR="00224569" w:rsidRDefault="00B659D8" w:rsidP="00224569">
      <w:pPr>
        <w:pStyle w:val="Brdtext"/>
      </w:pPr>
      <w:r w:rsidRPr="00303BD4">
        <w:rPr>
          <w:spacing w:val="-4"/>
        </w:rPr>
        <w:t xml:space="preserve">Härigenom föreskrivs </w:t>
      </w:r>
      <w:r>
        <w:t xml:space="preserve">att </w:t>
      </w:r>
      <w:r w:rsidRPr="009E32F3">
        <w:rPr>
          <w:spacing w:val="-4"/>
        </w:rPr>
        <w:t>4 kap. 4 a §</w:t>
      </w:r>
      <w:r w:rsidRPr="00303BD4">
        <w:rPr>
          <w:spacing w:val="-4"/>
        </w:rPr>
        <w:t xml:space="preserve"> lagen (1988:1385) om Sveriges riks</w:t>
      </w:r>
      <w:r w:rsidRPr="00303BD4">
        <w:rPr>
          <w:spacing w:val="-4"/>
        </w:rPr>
        <w:softHyphen/>
        <w:t>bank</w:t>
      </w:r>
      <w:r>
        <w:rPr>
          <w:rStyle w:val="Fotnotsreferens"/>
          <w:spacing w:val="-4"/>
        </w:rPr>
        <w:footnoteReference w:id="206"/>
      </w:r>
      <w:r>
        <w:t xml:space="preserve"> ska ha följande lydelse.</w:t>
      </w:r>
    </w:p>
    <w:p w14:paraId="30C00CCE" w14:textId="77777777" w:rsidR="00224569" w:rsidRPr="006D5821"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70250B0B" w14:textId="77777777" w:rsidTr="00224569">
        <w:tc>
          <w:tcPr>
            <w:tcW w:w="2500" w:type="pct"/>
            <w:shd w:val="clear" w:color="auto" w:fill="auto"/>
            <w:tcMar>
              <w:left w:w="0" w:type="dxa"/>
            </w:tcMar>
          </w:tcPr>
          <w:p w14:paraId="52B80B88" w14:textId="77777777" w:rsidR="00224569" w:rsidRPr="0049408E" w:rsidRDefault="00B659D8" w:rsidP="00224569">
            <w:pPr>
              <w:pStyle w:val="Brdtext"/>
              <w:rPr>
                <w:i/>
              </w:rPr>
            </w:pPr>
            <w:r w:rsidRPr="0049408E">
              <w:rPr>
                <w:i/>
              </w:rPr>
              <w:t>Nuvarande lydelse</w:t>
            </w:r>
          </w:p>
        </w:tc>
        <w:tc>
          <w:tcPr>
            <w:tcW w:w="2500" w:type="pct"/>
            <w:shd w:val="clear" w:color="auto" w:fill="auto"/>
            <w:tcMar>
              <w:right w:w="0" w:type="dxa"/>
            </w:tcMar>
          </w:tcPr>
          <w:p w14:paraId="799F524B" w14:textId="77777777" w:rsidR="00224569" w:rsidRPr="0049408E" w:rsidRDefault="00B659D8" w:rsidP="00224569">
            <w:pPr>
              <w:pStyle w:val="Brdtext"/>
              <w:rPr>
                <w:i/>
              </w:rPr>
            </w:pPr>
            <w:r w:rsidRPr="0049408E">
              <w:rPr>
                <w:i/>
              </w:rPr>
              <w:t>Föreslagen lydelse</w:t>
            </w:r>
          </w:p>
        </w:tc>
      </w:tr>
    </w:tbl>
    <w:p w14:paraId="58259251" w14:textId="77777777" w:rsidR="00224569" w:rsidRDefault="00B659D8" w:rsidP="00224569">
      <w:pPr>
        <w:pStyle w:val="Brdtext"/>
        <w:spacing w:before="270"/>
        <w:jc w:val="center"/>
        <w:rPr>
          <w:b/>
        </w:rPr>
      </w:pPr>
      <w:r>
        <w:rPr>
          <w:b/>
        </w:rPr>
        <w:t>4 kap.</w:t>
      </w:r>
    </w:p>
    <w:p w14:paraId="346B07DE" w14:textId="77777777" w:rsidR="00224569" w:rsidRDefault="00B659D8" w:rsidP="00224569">
      <w:pPr>
        <w:pStyle w:val="Brdtext"/>
        <w:jc w:val="center"/>
      </w:pPr>
      <w:r>
        <w:t>4 a §</w:t>
      </w:r>
      <w:r>
        <w:rPr>
          <w:rStyle w:val="Fotnotsreferens"/>
        </w:rPr>
        <w:footnoteReference w:id="207"/>
      </w:r>
    </w:p>
    <w:tbl>
      <w:tblPr>
        <w:tblW w:w="5000" w:type="pct"/>
        <w:tblLayout w:type="fixed"/>
        <w:tblLook w:val="0000" w:firstRow="0" w:lastRow="0" w:firstColumn="0" w:lastColumn="0" w:noHBand="0" w:noVBand="0"/>
      </w:tblPr>
      <w:tblGrid>
        <w:gridCol w:w="2948"/>
        <w:gridCol w:w="2949"/>
      </w:tblGrid>
      <w:tr w:rsidR="00224569" w14:paraId="7531B635" w14:textId="77777777" w:rsidTr="00224569">
        <w:tc>
          <w:tcPr>
            <w:tcW w:w="2500" w:type="pct"/>
            <w:shd w:val="clear" w:color="auto" w:fill="auto"/>
            <w:tcMar>
              <w:left w:w="0" w:type="dxa"/>
            </w:tcMar>
          </w:tcPr>
          <w:p w14:paraId="09198C58" w14:textId="77777777" w:rsidR="00224569" w:rsidRDefault="00B659D8" w:rsidP="00224569">
            <w:pPr>
              <w:pStyle w:val="Brdtextmedindrag"/>
              <w:spacing w:line="250" w:lineRule="exact"/>
            </w:pPr>
            <w:r w:rsidRPr="00CA34D8">
              <w:t>Om Riksbanken får känne</w:t>
            </w:r>
            <w:r>
              <w:softHyphen/>
            </w:r>
            <w:r w:rsidRPr="00CA34D8">
              <w:t>dom om en sådan kritisk situa</w:t>
            </w:r>
            <w:r>
              <w:softHyphen/>
            </w:r>
            <w:r w:rsidRPr="00CA34D8">
              <w:t>tion som avses i 6</w:t>
            </w:r>
            <w:r>
              <w:t> </w:t>
            </w:r>
            <w:r w:rsidRPr="00CA34D8">
              <w:t>kap. 3</w:t>
            </w:r>
            <w:r>
              <w:t> §</w:t>
            </w:r>
            <w:r w:rsidRPr="00CA34D8">
              <w:t xml:space="preserve"> andra stycket lagen</w:t>
            </w:r>
            <w:r>
              <w:t> </w:t>
            </w:r>
            <w:r w:rsidRPr="00CA34D8">
              <w:t>(2014:968) om sär</w:t>
            </w:r>
            <w:r>
              <w:softHyphen/>
            </w:r>
            <w:r w:rsidRPr="00CA34D8">
              <w:t>skild tillsyn över kredit</w:t>
            </w:r>
            <w:r>
              <w:softHyphen/>
            </w:r>
            <w:r w:rsidRPr="00CA34D8">
              <w:t>institut och värde</w:t>
            </w:r>
            <w:r>
              <w:softHyphen/>
            </w:r>
            <w:r w:rsidRPr="00CA34D8">
              <w:t xml:space="preserve">pappersbolag, </w:t>
            </w:r>
            <w:r w:rsidRPr="00D2428D">
              <w:rPr>
                <w:spacing w:val="-4"/>
              </w:rPr>
              <w:t>ska Riks</w:t>
            </w:r>
            <w:r>
              <w:rPr>
                <w:spacing w:val="-4"/>
              </w:rPr>
              <w:softHyphen/>
            </w:r>
            <w:r w:rsidRPr="00D2428D">
              <w:rPr>
                <w:spacing w:val="-4"/>
              </w:rPr>
              <w:t>banken omgående under</w:t>
            </w:r>
            <w:r w:rsidRPr="00D2428D">
              <w:rPr>
                <w:spacing w:val="-4"/>
              </w:rPr>
              <w:softHyphen/>
              <w:t>rätta</w:t>
            </w:r>
            <w:r w:rsidRPr="00CA34D8">
              <w:t xml:space="preserve"> be</w:t>
            </w:r>
            <w:r>
              <w:softHyphen/>
            </w:r>
            <w:r w:rsidRPr="00CA34D8">
              <w:t>rörda myn</w:t>
            </w:r>
            <w:r>
              <w:softHyphen/>
            </w:r>
            <w:r w:rsidRPr="00CA34D8">
              <w:t>digheter inom EES med ansvar för grupp</w:t>
            </w:r>
            <w:r>
              <w:softHyphen/>
            </w:r>
            <w:r w:rsidRPr="00CA34D8">
              <w:t xml:space="preserve">baserad </w:t>
            </w:r>
            <w:r w:rsidRPr="008C7F31">
              <w:rPr>
                <w:spacing w:val="-4"/>
              </w:rPr>
              <w:t>tillsyn enligt arti</w:t>
            </w:r>
            <w:r>
              <w:rPr>
                <w:spacing w:val="-4"/>
              </w:rPr>
              <w:softHyphen/>
            </w:r>
            <w:r w:rsidRPr="008C7F31">
              <w:rPr>
                <w:spacing w:val="-4"/>
              </w:rPr>
              <w:t>kel 111 i Europa</w:t>
            </w:r>
            <w:r>
              <w:rPr>
                <w:spacing w:val="-4"/>
              </w:rPr>
              <w:softHyphen/>
            </w:r>
            <w:r w:rsidRPr="008C7F31">
              <w:rPr>
                <w:spacing w:val="-4"/>
              </w:rPr>
              <w:t>parlamentets</w:t>
            </w:r>
            <w:r w:rsidRPr="00CA34D8">
              <w:t xml:space="preserve"> och rådets direktiv 2013/36/EU av den 26</w:t>
            </w:r>
            <w:r>
              <w:t> </w:t>
            </w:r>
            <w:r w:rsidRPr="00CA34D8">
              <w:t>juni 2013 om behörighet att utöva verk</w:t>
            </w:r>
            <w:r>
              <w:softHyphen/>
            </w:r>
            <w:r w:rsidRPr="00CA34D8">
              <w:t xml:space="preserve">samhet i kreditinstitut och om </w:t>
            </w:r>
            <w:r w:rsidRPr="00DB650D">
              <w:rPr>
                <w:spacing w:val="-4"/>
              </w:rPr>
              <w:t xml:space="preserve">tillsyn av kreditinstitut </w:t>
            </w:r>
            <w:r w:rsidRPr="00DB650D">
              <w:rPr>
                <w:i/>
                <w:spacing w:val="-4"/>
              </w:rPr>
              <w:t>och värde</w:t>
            </w:r>
            <w:r w:rsidRPr="00DB650D">
              <w:rPr>
                <w:i/>
                <w:spacing w:val="-4"/>
              </w:rPr>
              <w:softHyphen/>
              <w:t>pappersföretag</w:t>
            </w:r>
            <w:r w:rsidRPr="00DB650D">
              <w:t xml:space="preserve">, om ändring av </w:t>
            </w:r>
            <w:r w:rsidRPr="00DB650D">
              <w:rPr>
                <w:iCs/>
                <w:spacing w:val="-4"/>
              </w:rPr>
              <w:t>direktiv</w:t>
            </w:r>
            <w:r w:rsidRPr="00DB650D">
              <w:rPr>
                <w:spacing w:val="-4"/>
              </w:rPr>
              <w:t xml:space="preserve"> 2002/87/EG och om upp</w:t>
            </w:r>
            <w:r w:rsidRPr="00DB650D">
              <w:rPr>
                <w:spacing w:val="-4"/>
              </w:rPr>
              <w:softHyphen/>
              <w:t>hävande</w:t>
            </w:r>
            <w:r w:rsidRPr="00DB650D">
              <w:t xml:space="preserve"> av </w:t>
            </w:r>
            <w:r w:rsidRPr="00DB650D">
              <w:rPr>
                <w:i/>
                <w:iCs/>
              </w:rPr>
              <w:t>direktiv</w:t>
            </w:r>
            <w:r w:rsidRPr="00DB650D">
              <w:t xml:space="preserve"> 2006/48/EG och 2006/49/EG.</w:t>
            </w:r>
            <w:r>
              <w:rPr>
                <w:i/>
              </w:rPr>
              <w:t xml:space="preserve"> </w:t>
            </w:r>
          </w:p>
        </w:tc>
        <w:tc>
          <w:tcPr>
            <w:tcW w:w="2500" w:type="pct"/>
            <w:shd w:val="clear" w:color="auto" w:fill="auto"/>
            <w:tcMar>
              <w:right w:w="0" w:type="dxa"/>
            </w:tcMar>
          </w:tcPr>
          <w:p w14:paraId="3429C464" w14:textId="77777777" w:rsidR="00224569" w:rsidRPr="003B260C" w:rsidRDefault="00B659D8" w:rsidP="00224569">
            <w:pPr>
              <w:pStyle w:val="Brdtextmedindrag"/>
              <w:spacing w:line="250" w:lineRule="exact"/>
              <w:rPr>
                <w:spacing w:val="-4"/>
              </w:rPr>
            </w:pPr>
            <w:bookmarkStart w:id="646" w:name="_Hlk58335994"/>
            <w:r w:rsidRPr="003B260C">
              <w:t>Om Riksbanken får känne</w:t>
            </w:r>
            <w:r w:rsidRPr="003B260C">
              <w:softHyphen/>
              <w:t>dom om en sådan kritisk situa</w:t>
            </w:r>
            <w:r w:rsidRPr="003B260C">
              <w:softHyphen/>
              <w:t>tion som avses i 6 kap. 3 § andra stycket lagen (2014:968) om sär</w:t>
            </w:r>
            <w:r w:rsidRPr="003B260C">
              <w:softHyphen/>
              <w:t>skild tillsyn över kreditinstitut och värde</w:t>
            </w:r>
            <w:r>
              <w:softHyphen/>
            </w:r>
            <w:r w:rsidRPr="003B260C">
              <w:t xml:space="preserve">pappersbolag, </w:t>
            </w:r>
            <w:r w:rsidRPr="003B260C">
              <w:rPr>
                <w:spacing w:val="-4"/>
              </w:rPr>
              <w:t>ska Riks</w:t>
            </w:r>
            <w:r w:rsidRPr="003B260C">
              <w:rPr>
                <w:spacing w:val="-4"/>
              </w:rPr>
              <w:softHyphen/>
              <w:t>banken omgående underrätta be</w:t>
            </w:r>
            <w:r w:rsidRPr="003B260C">
              <w:rPr>
                <w:spacing w:val="-4"/>
              </w:rPr>
              <w:softHyphen/>
              <w:t>rörda</w:t>
            </w:r>
            <w:r w:rsidRPr="003B260C">
              <w:t xml:space="preserve"> myn</w:t>
            </w:r>
            <w:r>
              <w:softHyphen/>
            </w:r>
            <w:r w:rsidRPr="003B260C">
              <w:t xml:space="preserve">digheter inom EES med ansvar för gruppbaserad </w:t>
            </w:r>
            <w:r w:rsidRPr="003B260C">
              <w:rPr>
                <w:spacing w:val="-4"/>
              </w:rPr>
              <w:t>tillsyn enligt</w:t>
            </w:r>
          </w:p>
          <w:p w14:paraId="4160018D" w14:textId="77777777" w:rsidR="00224569" w:rsidRPr="003B260C" w:rsidRDefault="00B659D8" w:rsidP="00224569">
            <w:pPr>
              <w:pStyle w:val="Brdtextmedindrag"/>
              <w:spacing w:line="250" w:lineRule="exact"/>
              <w:rPr>
                <w:i/>
              </w:rPr>
            </w:pPr>
            <w:r w:rsidRPr="003B260C">
              <w:rPr>
                <w:i/>
                <w:iCs/>
                <w:spacing w:val="-4"/>
              </w:rPr>
              <w:t>1. </w:t>
            </w:r>
            <w:r w:rsidRPr="003B260C">
              <w:rPr>
                <w:spacing w:val="-4"/>
              </w:rPr>
              <w:t>artikel 111 i Europa</w:t>
            </w:r>
            <w:r w:rsidRPr="003B260C">
              <w:rPr>
                <w:spacing w:val="-4"/>
              </w:rPr>
              <w:softHyphen/>
              <w:t>parlamentets</w:t>
            </w:r>
            <w:r w:rsidRPr="003B260C">
              <w:t xml:space="preserve"> och rådets direktiv 2013/36/EU av den 26 juni 2013 om behörighet att utöva verk</w:t>
            </w:r>
            <w:r w:rsidRPr="003B260C">
              <w:softHyphen/>
              <w:t>samhet i kreditinstitut och om tillsyn av kreditinstitut, om änd</w:t>
            </w:r>
            <w:r w:rsidRPr="003B260C">
              <w:softHyphen/>
              <w:t xml:space="preserve">ring av </w:t>
            </w:r>
            <w:r w:rsidRPr="003B260C">
              <w:rPr>
                <w:iCs/>
              </w:rPr>
              <w:t>direktiv</w:t>
            </w:r>
            <w:r w:rsidRPr="003B260C">
              <w:t xml:space="preserve"> 2002/87/EG och om upphävande av </w:t>
            </w:r>
            <w:r w:rsidRPr="003B260C">
              <w:rPr>
                <w:i/>
                <w:iCs/>
              </w:rPr>
              <w:t>direktiven</w:t>
            </w:r>
            <w:r w:rsidRPr="003B260C">
              <w:t xml:space="preserve"> 2006/48/EG och 2006/49/EG, </w:t>
            </w:r>
            <w:r w:rsidRPr="003B260C">
              <w:rPr>
                <w:i/>
                <w:iCs/>
              </w:rPr>
              <w:t xml:space="preserve">i lydelsen enligt Europaparlamentets och rådets direktiv (EU) 2019/2034, </w:t>
            </w:r>
            <w:r w:rsidRPr="003B260C">
              <w:rPr>
                <w:i/>
              </w:rPr>
              <w:t>eller</w:t>
            </w:r>
          </w:p>
          <w:p w14:paraId="1B28542B" w14:textId="77777777" w:rsidR="00224569" w:rsidRPr="00CA34D8" w:rsidRDefault="00B659D8" w:rsidP="00224569">
            <w:pPr>
              <w:pStyle w:val="Brdtextmedindrag"/>
              <w:spacing w:line="250" w:lineRule="exact"/>
            </w:pPr>
            <w:r w:rsidRPr="003B260C">
              <w:rPr>
                <w:i/>
              </w:rPr>
              <w:t>2. artikel 46 i Europaparla</w:t>
            </w:r>
            <w:r w:rsidRPr="003B260C">
              <w:rPr>
                <w:i/>
              </w:rPr>
              <w:softHyphen/>
              <w:t>men</w:t>
            </w:r>
            <w:r w:rsidRPr="003B260C">
              <w:rPr>
                <w:i/>
              </w:rPr>
              <w:softHyphen/>
              <w:t>tets och rådets direktiv (EU) 2019/2034 av den 27 november 2019 om tillsyn av värdepappers</w:t>
            </w:r>
            <w:r w:rsidRPr="003B260C">
              <w:rPr>
                <w:i/>
              </w:rPr>
              <w:softHyphen/>
              <w:t>företag och om ändring av direk</w:t>
            </w:r>
            <w:r w:rsidRPr="003B260C">
              <w:rPr>
                <w:i/>
              </w:rPr>
              <w:softHyphen/>
              <w:t>ti</w:t>
            </w:r>
            <w:r w:rsidRPr="003B260C">
              <w:rPr>
                <w:i/>
              </w:rPr>
              <w:softHyphen/>
              <w:t xml:space="preserve">ven 2002/87/EG, 2009/65/EG, </w:t>
            </w:r>
            <w:r w:rsidRPr="003B260C">
              <w:rPr>
                <w:i/>
                <w:spacing w:val="-4"/>
              </w:rPr>
              <w:t xml:space="preserve">2011/61/EU, 2013/36/EU, </w:t>
            </w:r>
            <w:r w:rsidRPr="003B260C">
              <w:rPr>
                <w:i/>
                <w:spacing w:val="-4"/>
              </w:rPr>
              <w:br/>
              <w:t>2014/</w:t>
            </w:r>
            <w:r w:rsidRPr="003B260C">
              <w:rPr>
                <w:i/>
              </w:rPr>
              <w:t>59/EU och 2014/65/EU, i den ursprungliga lydelsen</w:t>
            </w:r>
            <w:r w:rsidRPr="003B260C">
              <w:rPr>
                <w:iCs/>
              </w:rPr>
              <w:t>.</w:t>
            </w:r>
            <w:r>
              <w:rPr>
                <w:i/>
              </w:rPr>
              <w:t xml:space="preserve"> </w:t>
            </w:r>
            <w:bookmarkEnd w:id="646"/>
          </w:p>
        </w:tc>
      </w:tr>
    </w:tbl>
    <w:p w14:paraId="0F27FF20" w14:textId="77777777" w:rsidR="00224569" w:rsidRDefault="00B659D8" w:rsidP="00224569">
      <w:pPr>
        <w:pStyle w:val="Slutstreck"/>
      </w:pPr>
      <w:r w:rsidRPr="00660EEA">
        <w:t>                      </w:t>
      </w:r>
    </w:p>
    <w:p w14:paraId="0C732972" w14:textId="77777777" w:rsidR="00224569" w:rsidRDefault="00B659D8" w:rsidP="00224569">
      <w:pPr>
        <w:pStyle w:val="Brdtextmedindrag"/>
      </w:pPr>
      <w:r>
        <w:t>Denna lag träder i kraft den 26 juni 2021.</w:t>
      </w:r>
    </w:p>
    <w:p w14:paraId="73EDAF84" w14:textId="11998606" w:rsidR="00224569" w:rsidRDefault="00224569" w:rsidP="00224569">
      <w:pPr>
        <w:pStyle w:val="Brdtext"/>
      </w:pPr>
    </w:p>
    <w:p w14:paraId="3534BFD6" w14:textId="77777777" w:rsidR="00224569" w:rsidRDefault="00224569" w:rsidP="00224569">
      <w:pPr>
        <w:pStyle w:val="Brdtext"/>
        <w:sectPr w:rsidR="00224569" w:rsidSect="00224569">
          <w:headerReference w:type="even" r:id="rId326"/>
          <w:headerReference w:type="default" r:id="rId327"/>
          <w:footerReference w:type="even" r:id="rId328"/>
          <w:footerReference w:type="default" r:id="rId329"/>
          <w:footerReference w:type="first" r:id="rId330"/>
          <w:footnotePr>
            <w:numRestart w:val="eachSect"/>
          </w:footnotePr>
          <w:pgSz w:w="9356" w:h="13721" w:code="9"/>
          <w:pgMar w:top="794" w:right="2438" w:bottom="1191" w:left="1021" w:header="0" w:footer="709" w:gutter="0"/>
          <w:cols w:space="708"/>
          <w:docGrid w:linePitch="360"/>
        </w:sectPr>
      </w:pPr>
    </w:p>
    <w:p w14:paraId="51A0C664" w14:textId="77777777" w:rsidR="00224569" w:rsidRDefault="00B659D8" w:rsidP="00224569">
      <w:pPr>
        <w:pStyle w:val="Rubrik2utannumrering"/>
        <w:spacing w:before="0"/>
      </w:pPr>
      <w:bookmarkStart w:id="647" w:name="_Toc33087145"/>
      <w:bookmarkStart w:id="648" w:name="_Toc65160207"/>
      <w:r>
        <w:lastRenderedPageBreak/>
        <w:t>Förslag till lag om ändring i lagen (1991:980) om handel med finansiella instrument</w:t>
      </w:r>
      <w:bookmarkEnd w:id="647"/>
      <w:bookmarkEnd w:id="648"/>
    </w:p>
    <w:p w14:paraId="1FE7CB70" w14:textId="77777777" w:rsidR="00224569" w:rsidRDefault="00B659D8" w:rsidP="00224569">
      <w:pPr>
        <w:pStyle w:val="Brdtext"/>
      </w:pPr>
      <w:r>
        <w:t>Härigenom föreskrivs att 3 kap. 1 § lagen (1991:980) om handel med finansiella instrument</w:t>
      </w:r>
      <w:r>
        <w:rPr>
          <w:rStyle w:val="Fotnotsreferens"/>
        </w:rPr>
        <w:footnoteReference w:id="208"/>
      </w:r>
      <w:r>
        <w:t xml:space="preserve"> ska ha följande lydelse.</w:t>
      </w:r>
    </w:p>
    <w:p w14:paraId="1A744AC0" w14:textId="77777777" w:rsidR="00224569" w:rsidRPr="009862F3"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124A5DAD" w14:textId="77777777" w:rsidTr="00224569">
        <w:tc>
          <w:tcPr>
            <w:tcW w:w="2500" w:type="pct"/>
            <w:shd w:val="clear" w:color="auto" w:fill="auto"/>
            <w:tcMar>
              <w:left w:w="0" w:type="dxa"/>
            </w:tcMar>
          </w:tcPr>
          <w:p w14:paraId="7A647107" w14:textId="77777777" w:rsidR="00224569" w:rsidRPr="0049408E" w:rsidRDefault="00B659D8" w:rsidP="00224569">
            <w:pPr>
              <w:pStyle w:val="Brdtext"/>
              <w:rPr>
                <w:i/>
              </w:rPr>
            </w:pPr>
            <w:r w:rsidRPr="0049408E">
              <w:rPr>
                <w:i/>
              </w:rPr>
              <w:t>Nuvarande lydelse</w:t>
            </w:r>
          </w:p>
        </w:tc>
        <w:tc>
          <w:tcPr>
            <w:tcW w:w="2500" w:type="pct"/>
            <w:shd w:val="clear" w:color="auto" w:fill="auto"/>
            <w:tcMar>
              <w:right w:w="0" w:type="dxa"/>
            </w:tcMar>
          </w:tcPr>
          <w:p w14:paraId="7A510C1B" w14:textId="77777777" w:rsidR="00224569" w:rsidRPr="0049408E" w:rsidRDefault="00B659D8" w:rsidP="00224569">
            <w:pPr>
              <w:pStyle w:val="Brdtext"/>
              <w:rPr>
                <w:i/>
              </w:rPr>
            </w:pPr>
            <w:r w:rsidRPr="0049408E">
              <w:rPr>
                <w:i/>
              </w:rPr>
              <w:t>Föreslagen lydelse</w:t>
            </w:r>
          </w:p>
        </w:tc>
      </w:tr>
    </w:tbl>
    <w:p w14:paraId="49F85EAF" w14:textId="77777777" w:rsidR="00224569" w:rsidRDefault="00B659D8" w:rsidP="00224569">
      <w:pPr>
        <w:pStyle w:val="Brdtext"/>
        <w:spacing w:before="270"/>
        <w:jc w:val="center"/>
        <w:rPr>
          <w:b/>
        </w:rPr>
      </w:pPr>
      <w:r>
        <w:rPr>
          <w:b/>
        </w:rPr>
        <w:t>3 kap.</w:t>
      </w:r>
    </w:p>
    <w:p w14:paraId="58553930" w14:textId="77777777" w:rsidR="00224569" w:rsidRDefault="00B659D8" w:rsidP="00224569">
      <w:pPr>
        <w:pStyle w:val="Brdtext"/>
        <w:jc w:val="center"/>
      </w:pPr>
      <w:r>
        <w:t>1 §</w:t>
      </w:r>
      <w:r>
        <w:rPr>
          <w:rStyle w:val="Fotnotsreferens"/>
        </w:rPr>
        <w:footnoteReference w:id="209"/>
      </w:r>
    </w:p>
    <w:p w14:paraId="587FC991" w14:textId="77777777" w:rsidR="00224569" w:rsidRDefault="00B659D8" w:rsidP="00224569">
      <w:pPr>
        <w:pStyle w:val="Brdtextmedindrag"/>
      </w:pPr>
      <w:r w:rsidRPr="009862F3">
        <w:t>Om ett företag som står under tillsyn av Finansinspektionen vill ingå avtal med ägaren till ett finansiellt instrument om att företaget ska ha rätt att förfoga över det finansiella instrumentet för egen räkning, ska avtalet slutas skriftligen i en för ändamålet särskilt upprättad handling som i någon läsbar och varaktig form är tillgäng</w:t>
      </w:r>
      <w:r>
        <w:softHyphen/>
      </w:r>
      <w:r w:rsidRPr="009862F3">
        <w:t>lig för parterna. Detsamma gäller om företaget medverkar till ett sådant avtal mellan andra parter. Det för</w:t>
      </w:r>
      <w:r>
        <w:softHyphen/>
      </w:r>
      <w:r w:rsidRPr="009862F3">
        <w:t>fogande som avses ska anges noggrant.</w:t>
      </w:r>
    </w:p>
    <w:p w14:paraId="3964A56E" w14:textId="77777777" w:rsidR="00224569" w:rsidRDefault="00B659D8" w:rsidP="00224569">
      <w:pPr>
        <w:pStyle w:val="Brdtextmedindrag"/>
      </w:pPr>
      <w:r w:rsidRPr="009862F3">
        <w:t xml:space="preserve">Första stycket gäller inte om företagets motpart eller parterna i ett avtal som företaget medverkar till är </w:t>
      </w:r>
    </w:p>
    <w:p w14:paraId="652B3A0F" w14:textId="77777777" w:rsidR="00224569" w:rsidRDefault="00B659D8" w:rsidP="00224569">
      <w:pPr>
        <w:pStyle w:val="Brdtextmedindrag"/>
      </w:pPr>
      <w:r w:rsidRPr="009862F3">
        <w:t>1.</w:t>
      </w:r>
      <w:r>
        <w:t> </w:t>
      </w:r>
      <w:r w:rsidRPr="009862F3">
        <w:t>ett annat företag som står under tillsyn av Finansinspektionen eller ett utländskt företag inom EES som i sitt hemland får driva jämförbar verk</w:t>
      </w:r>
      <w:r>
        <w:softHyphen/>
      </w:r>
      <w:r w:rsidRPr="009862F3">
        <w:t xml:space="preserve">samhet och som står under betryggande tillsyn av myndighet eller annat behörigt organ, </w:t>
      </w:r>
    </w:p>
    <w:p w14:paraId="465F4E21" w14:textId="77777777" w:rsidR="00224569" w:rsidRDefault="00B659D8" w:rsidP="00224569">
      <w:pPr>
        <w:pStyle w:val="Brdtextmedindrag"/>
      </w:pPr>
      <w:r w:rsidRPr="009862F3">
        <w:t>2.</w:t>
      </w:r>
      <w:r>
        <w:t> </w:t>
      </w:r>
      <w:r w:rsidRPr="009862F3">
        <w:t xml:space="preserve">Riksgäldskontoret eller ett utländskt offentligt organ inom EES som är ansvarigt för eller deltar i förvaltningen av statsskulden eller är behörigt att föra konton för kunders räkning, </w:t>
      </w:r>
    </w:p>
    <w:p w14:paraId="51452B6B" w14:textId="77777777" w:rsidR="00224569" w:rsidRDefault="00B659D8" w:rsidP="00224569">
      <w:pPr>
        <w:pStyle w:val="Brdtextmedindrag"/>
      </w:pPr>
      <w:r w:rsidRPr="009862F3">
        <w:t>3.</w:t>
      </w:r>
      <w:r>
        <w:t> </w:t>
      </w:r>
      <w:r w:rsidRPr="009862F3">
        <w:t xml:space="preserve">Riksbanken eller en utländsk centralbank inom EES, inklusive Europeiska centralbanken, </w:t>
      </w:r>
    </w:p>
    <w:p w14:paraId="659F8322" w14:textId="77777777" w:rsidR="00224569" w:rsidRPr="009862F3" w:rsidRDefault="00B659D8" w:rsidP="00224569">
      <w:pPr>
        <w:pStyle w:val="Brdtextmedindrag"/>
      </w:pPr>
      <w:r w:rsidRPr="009862F3">
        <w:t>4.</w:t>
      </w:r>
      <w:r>
        <w:t> </w:t>
      </w:r>
      <w:r w:rsidRPr="009862F3">
        <w:t>en multilateral utvecklingsbank, Banken för internationell betalnings</w:t>
      </w:r>
      <w:r>
        <w:softHyphen/>
      </w:r>
      <w:r w:rsidRPr="009862F3">
        <w:t>utjämning, Internationella valutafonden eller Europeiska investerings</w:t>
      </w:r>
      <w:r>
        <w:softHyphen/>
      </w:r>
      <w:r w:rsidRPr="009862F3">
        <w:t>banken, eller</w:t>
      </w:r>
    </w:p>
    <w:tbl>
      <w:tblPr>
        <w:tblW w:w="5000" w:type="pct"/>
        <w:tblLayout w:type="fixed"/>
        <w:tblLook w:val="0000" w:firstRow="0" w:lastRow="0" w:firstColumn="0" w:lastColumn="0" w:noHBand="0" w:noVBand="0"/>
      </w:tblPr>
      <w:tblGrid>
        <w:gridCol w:w="2948"/>
        <w:gridCol w:w="2949"/>
      </w:tblGrid>
      <w:tr w:rsidR="00224569" w14:paraId="1F4CE802" w14:textId="77777777" w:rsidTr="00224569">
        <w:tc>
          <w:tcPr>
            <w:tcW w:w="2500" w:type="pct"/>
            <w:shd w:val="clear" w:color="auto" w:fill="auto"/>
            <w:tcMar>
              <w:left w:w="0" w:type="dxa"/>
            </w:tcMar>
          </w:tcPr>
          <w:p w14:paraId="33769255" w14:textId="77777777" w:rsidR="00224569" w:rsidRDefault="00B659D8" w:rsidP="00224569">
            <w:pPr>
              <w:pStyle w:val="Brdtextmedindrag"/>
            </w:pPr>
            <w:r w:rsidRPr="00303BD4">
              <w:rPr>
                <w:spacing w:val="-4"/>
              </w:rPr>
              <w:t>5. ett sådant kreditinstitut som</w:t>
            </w:r>
            <w:r w:rsidRPr="001A2E2F">
              <w:t xml:space="preserve"> </w:t>
            </w:r>
            <w:r w:rsidRPr="00303BD4">
              <w:rPr>
                <w:spacing w:val="-4"/>
              </w:rPr>
              <w:t>anges i förteckningen i artikel 2.5</w:t>
            </w:r>
            <w:r w:rsidRPr="001A2E2F">
              <w:t xml:space="preserve"> i</w:t>
            </w:r>
            <w:r>
              <w:t> </w:t>
            </w:r>
            <w:r w:rsidRPr="001A2E2F">
              <w:t>Europaparlamentets och rådets direktiv 2013/36/EU av den 26</w:t>
            </w:r>
            <w:r>
              <w:t> </w:t>
            </w:r>
            <w:r w:rsidRPr="001A2E2F">
              <w:t>juni 2013 om behörighet att utöva verk</w:t>
            </w:r>
            <w:r>
              <w:softHyphen/>
            </w:r>
            <w:r w:rsidRPr="001A2E2F">
              <w:t xml:space="preserve">samhet i kreditinstitut och om tillsyn av kreditinstitut </w:t>
            </w:r>
            <w:r w:rsidRPr="000976EE">
              <w:rPr>
                <w:i/>
              </w:rPr>
              <w:t>och värdepappersföretag</w:t>
            </w:r>
            <w:r w:rsidRPr="001A2E2F">
              <w:t xml:space="preserve">, </w:t>
            </w:r>
            <w:r w:rsidRPr="008C7F31">
              <w:t>om änd</w:t>
            </w:r>
            <w:r>
              <w:softHyphen/>
            </w:r>
            <w:r w:rsidRPr="008C7F31">
              <w:t>ring av direktiv</w:t>
            </w:r>
            <w:r w:rsidRPr="008C7F31">
              <w:rPr>
                <w:spacing w:val="-5"/>
              </w:rPr>
              <w:t xml:space="preserve"> 2002/87/EG</w:t>
            </w:r>
            <w:r w:rsidRPr="001A2E2F">
              <w:t xml:space="preserve"> och om upphävande av </w:t>
            </w:r>
            <w:r w:rsidRPr="00D87391">
              <w:rPr>
                <w:i/>
              </w:rPr>
              <w:t>direktiv</w:t>
            </w:r>
            <w:r w:rsidRPr="001A2E2F">
              <w:t xml:space="preserve"> 2006/48/EG och 2006/49/EG</w:t>
            </w:r>
            <w:r>
              <w:t>.</w:t>
            </w:r>
          </w:p>
        </w:tc>
        <w:tc>
          <w:tcPr>
            <w:tcW w:w="2500" w:type="pct"/>
            <w:shd w:val="clear" w:color="auto" w:fill="auto"/>
            <w:tcMar>
              <w:right w:w="0" w:type="dxa"/>
            </w:tcMar>
          </w:tcPr>
          <w:p w14:paraId="66D89EB1" w14:textId="77777777" w:rsidR="00224569" w:rsidRDefault="00B659D8" w:rsidP="00224569">
            <w:pPr>
              <w:pStyle w:val="Brdtextmedindrag"/>
            </w:pPr>
            <w:r w:rsidRPr="00303BD4">
              <w:rPr>
                <w:spacing w:val="-4"/>
              </w:rPr>
              <w:t>5. ett sådant kreditinstitut som</w:t>
            </w:r>
            <w:r w:rsidRPr="001A2E2F">
              <w:t xml:space="preserve"> </w:t>
            </w:r>
            <w:r w:rsidRPr="00303BD4">
              <w:rPr>
                <w:spacing w:val="-4"/>
              </w:rPr>
              <w:t>anges i förteckningen i artikel 2.5</w:t>
            </w:r>
            <w:r w:rsidRPr="001A2E2F">
              <w:t xml:space="preserve"> i</w:t>
            </w:r>
            <w:r>
              <w:t> </w:t>
            </w:r>
            <w:r w:rsidRPr="001A2E2F">
              <w:t>Europaparlamentets och rådets direktiv 2013/36/EU av den 26</w:t>
            </w:r>
            <w:r>
              <w:t> </w:t>
            </w:r>
            <w:r w:rsidRPr="001A2E2F">
              <w:t>juni 2013 om behörighet att utöva verk</w:t>
            </w:r>
            <w:r>
              <w:softHyphen/>
            </w:r>
            <w:r w:rsidRPr="001A2E2F">
              <w:t xml:space="preserve">samhet i kreditinstitut och om tillsyn av kreditinstitut, om ändring av direktiv </w:t>
            </w:r>
            <w:r w:rsidRPr="008C7F31">
              <w:rPr>
                <w:spacing w:val="-4"/>
              </w:rPr>
              <w:t>2002/87/EG och om upphävande</w:t>
            </w:r>
            <w:r w:rsidRPr="001A2E2F">
              <w:t xml:space="preserve"> av </w:t>
            </w:r>
            <w:r w:rsidRPr="00D87391">
              <w:rPr>
                <w:i/>
              </w:rPr>
              <w:t>direktiven</w:t>
            </w:r>
            <w:r w:rsidRPr="001A2E2F">
              <w:t xml:space="preserve"> 2006/48/EG och 2006/49/EG</w:t>
            </w:r>
            <w:r>
              <w:rPr>
                <w:i/>
                <w:iCs/>
              </w:rPr>
              <w:t xml:space="preserve">, </w:t>
            </w:r>
            <w:bookmarkStart w:id="649" w:name="_Hlk57970582"/>
            <w:r>
              <w:rPr>
                <w:i/>
                <w:iCs/>
              </w:rPr>
              <w:t>i lydelsen enligt Europaparlamentets och rådets direktiv (EU) 2019/2034</w:t>
            </w:r>
            <w:bookmarkEnd w:id="649"/>
            <w:r w:rsidRPr="004A369F">
              <w:t>.</w:t>
            </w:r>
          </w:p>
        </w:tc>
      </w:tr>
    </w:tbl>
    <w:p w14:paraId="646D6A4B" w14:textId="77777777" w:rsidR="00224569" w:rsidRDefault="00B659D8" w:rsidP="00224569">
      <w:pPr>
        <w:pStyle w:val="Brdtextmedindrag"/>
      </w:pPr>
      <w:r w:rsidRPr="00E73F5F">
        <w:t xml:space="preserve">Första stycket gäller inte heller om företaget är en sådan central </w:t>
      </w:r>
      <w:r w:rsidRPr="008C7F31">
        <w:rPr>
          <w:spacing w:val="-4"/>
        </w:rPr>
        <w:t>motpart som avses i Europaparlamentets och rådets förordning (EU)</w:t>
      </w:r>
      <w:r w:rsidRPr="00E73F5F">
        <w:t xml:space="preserve"> nr</w:t>
      </w:r>
      <w:r>
        <w:t> </w:t>
      </w:r>
      <w:r w:rsidRPr="00E73F5F">
        <w:t xml:space="preserve">648/2012 av </w:t>
      </w:r>
      <w:r w:rsidRPr="00E73F5F">
        <w:lastRenderedPageBreak/>
        <w:t>den 4</w:t>
      </w:r>
      <w:r>
        <w:t> </w:t>
      </w:r>
      <w:r w:rsidRPr="00E73F5F">
        <w:t>juli 2012 om OTC-derivat, centrala motparter och transaktions</w:t>
      </w:r>
      <w:r>
        <w:softHyphen/>
      </w:r>
      <w:r w:rsidRPr="00E73F5F">
        <w:t>register</w:t>
      </w:r>
      <w:r>
        <w:t>.</w:t>
      </w:r>
    </w:p>
    <w:p w14:paraId="5493A9B8" w14:textId="77777777" w:rsidR="00224569" w:rsidRDefault="00B659D8" w:rsidP="00224569">
      <w:pPr>
        <w:pStyle w:val="Slutstreck"/>
      </w:pPr>
      <w:r w:rsidRPr="00660EEA">
        <w:t>                      </w:t>
      </w:r>
    </w:p>
    <w:p w14:paraId="3FE2D5F4" w14:textId="77777777" w:rsidR="00224569" w:rsidRDefault="00B659D8" w:rsidP="00224569">
      <w:pPr>
        <w:pStyle w:val="Brdtextmedindrag"/>
      </w:pPr>
      <w:r>
        <w:t>Denna lag träder i kraft den 26 juni 2021.</w:t>
      </w:r>
    </w:p>
    <w:p w14:paraId="49B74E40" w14:textId="5785C94A" w:rsidR="00224569" w:rsidRDefault="00224569" w:rsidP="00224569">
      <w:pPr>
        <w:pStyle w:val="Brdtext"/>
      </w:pPr>
    </w:p>
    <w:p w14:paraId="42881352" w14:textId="7959F8CB" w:rsidR="00224569" w:rsidRDefault="00224569" w:rsidP="00224569">
      <w:pPr>
        <w:pStyle w:val="Brdtextmedindrag"/>
      </w:pPr>
    </w:p>
    <w:p w14:paraId="2EFABE59" w14:textId="77777777" w:rsidR="00224569" w:rsidRDefault="00224569" w:rsidP="00224569">
      <w:pPr>
        <w:pStyle w:val="Brdtext"/>
        <w:sectPr w:rsidR="00224569" w:rsidSect="00224569">
          <w:headerReference w:type="even" r:id="rId331"/>
          <w:headerReference w:type="default" r:id="rId332"/>
          <w:footerReference w:type="even" r:id="rId333"/>
          <w:footerReference w:type="default" r:id="rId334"/>
          <w:footerReference w:type="first" r:id="rId335"/>
          <w:footnotePr>
            <w:numRestart w:val="eachSect"/>
          </w:footnotePr>
          <w:pgSz w:w="9356" w:h="13721" w:code="9"/>
          <w:pgMar w:top="794" w:right="2438" w:bottom="1191" w:left="1021" w:header="0" w:footer="709" w:gutter="0"/>
          <w:cols w:space="708"/>
          <w:docGrid w:linePitch="360"/>
        </w:sectPr>
      </w:pPr>
    </w:p>
    <w:p w14:paraId="10578AFB" w14:textId="77777777" w:rsidR="00224569" w:rsidRDefault="00B659D8" w:rsidP="00224569">
      <w:pPr>
        <w:pStyle w:val="Rubrik2utannumrering"/>
        <w:spacing w:before="0"/>
      </w:pPr>
      <w:bookmarkStart w:id="650" w:name="_Toc33087146"/>
      <w:bookmarkStart w:id="651" w:name="_Toc65160208"/>
      <w:r w:rsidRPr="00B03509">
        <w:lastRenderedPageBreak/>
        <w:t>Förslag till lag om ändring i lagen (1995:1559) om årsredovisning i kreditinstitut</w:t>
      </w:r>
      <w:r>
        <w:t xml:space="preserve"> och värdepappersbolag</w:t>
      </w:r>
      <w:bookmarkEnd w:id="650"/>
      <w:bookmarkEnd w:id="651"/>
    </w:p>
    <w:p w14:paraId="097B8A0A" w14:textId="77777777" w:rsidR="00224569" w:rsidRDefault="00B659D8" w:rsidP="00224569">
      <w:pPr>
        <w:pStyle w:val="Brdtext"/>
      </w:pPr>
      <w:r>
        <w:t>Härigenom föreskrivs att 5 kap. 7 § och 6 kap. 3 § lagen (1995:1559) om årsredo</w:t>
      </w:r>
      <w:r>
        <w:softHyphen/>
        <w:t>vis</w:t>
      </w:r>
      <w:r>
        <w:softHyphen/>
        <w:t>ning i kreditinstitut och värdepappersbolag ska ha följande lydelse.</w:t>
      </w:r>
    </w:p>
    <w:p w14:paraId="636B66B7" w14:textId="77777777" w:rsidR="00224569" w:rsidRPr="004D6A9B" w:rsidRDefault="00224569" w:rsidP="00224569">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24569" w:rsidRPr="005B0E77" w14:paraId="1EE564CD" w14:textId="77777777" w:rsidTr="00224569">
        <w:tc>
          <w:tcPr>
            <w:tcW w:w="2500" w:type="pct"/>
            <w:shd w:val="clear" w:color="auto" w:fill="auto"/>
            <w:tcMar>
              <w:left w:w="0" w:type="dxa"/>
            </w:tcMar>
          </w:tcPr>
          <w:p w14:paraId="2A506674" w14:textId="77777777" w:rsidR="00224569" w:rsidRPr="005B0E77" w:rsidRDefault="00B659D8" w:rsidP="00224569">
            <w:pPr>
              <w:pStyle w:val="Brdtext"/>
              <w:rPr>
                <w:i/>
              </w:rPr>
            </w:pPr>
            <w:r w:rsidRPr="005B0E77">
              <w:rPr>
                <w:i/>
              </w:rPr>
              <w:t>Nuvarande lydelse</w:t>
            </w:r>
          </w:p>
        </w:tc>
        <w:tc>
          <w:tcPr>
            <w:tcW w:w="2500" w:type="pct"/>
            <w:shd w:val="clear" w:color="auto" w:fill="auto"/>
            <w:tcMar>
              <w:right w:w="0" w:type="dxa"/>
            </w:tcMar>
          </w:tcPr>
          <w:p w14:paraId="69774029" w14:textId="77777777" w:rsidR="00224569" w:rsidRPr="005B0E77" w:rsidRDefault="00B659D8" w:rsidP="00224569">
            <w:pPr>
              <w:pStyle w:val="Brdtext"/>
              <w:rPr>
                <w:i/>
              </w:rPr>
            </w:pPr>
            <w:r w:rsidRPr="005B0E77">
              <w:rPr>
                <w:i/>
              </w:rPr>
              <w:t>Föreslagen lydelse</w:t>
            </w:r>
          </w:p>
        </w:tc>
      </w:tr>
    </w:tbl>
    <w:p w14:paraId="6158C245" w14:textId="77777777" w:rsidR="00224569" w:rsidRDefault="00B659D8" w:rsidP="00224569">
      <w:pPr>
        <w:pStyle w:val="Brdtext"/>
        <w:tabs>
          <w:tab w:val="center" w:pos="2948"/>
          <w:tab w:val="right" w:pos="5897"/>
        </w:tabs>
        <w:spacing w:before="240"/>
        <w:jc w:val="center"/>
        <w:rPr>
          <w:b/>
        </w:rPr>
      </w:pPr>
      <w:r>
        <w:rPr>
          <w:b/>
        </w:rPr>
        <w:t>5 kap.</w:t>
      </w:r>
    </w:p>
    <w:p w14:paraId="2521BAF1" w14:textId="77777777" w:rsidR="00224569" w:rsidRDefault="00B659D8" w:rsidP="00224569">
      <w:pPr>
        <w:pStyle w:val="Brdtext"/>
        <w:jc w:val="center"/>
      </w:pPr>
      <w:r>
        <w:t>7 §</w:t>
      </w:r>
      <w:r>
        <w:rPr>
          <w:rStyle w:val="Fotnotsreferens"/>
        </w:rPr>
        <w:footnoteReference w:id="210"/>
      </w:r>
    </w:p>
    <w:tbl>
      <w:tblPr>
        <w:tblW w:w="5000" w:type="pct"/>
        <w:tblLayout w:type="fixed"/>
        <w:tblLook w:val="0000" w:firstRow="0" w:lastRow="0" w:firstColumn="0" w:lastColumn="0" w:noHBand="0" w:noVBand="0"/>
      </w:tblPr>
      <w:tblGrid>
        <w:gridCol w:w="2948"/>
        <w:gridCol w:w="2949"/>
      </w:tblGrid>
      <w:tr w:rsidR="00224569" w14:paraId="5C5DDD86" w14:textId="77777777" w:rsidTr="00224569">
        <w:tc>
          <w:tcPr>
            <w:tcW w:w="2500" w:type="pct"/>
            <w:shd w:val="clear" w:color="auto" w:fill="auto"/>
            <w:tcMar>
              <w:left w:w="0" w:type="dxa"/>
            </w:tcMar>
          </w:tcPr>
          <w:p w14:paraId="1A0D7C48" w14:textId="77777777" w:rsidR="00224569" w:rsidRDefault="00B659D8" w:rsidP="00224569">
            <w:pPr>
              <w:pStyle w:val="Brdtextmedindrag"/>
              <w:spacing w:line="220" w:lineRule="exact"/>
            </w:pPr>
            <w:r w:rsidRPr="00674CBC">
              <w:t>Vid tillämpningen av denna lag ska artikel</w:t>
            </w:r>
            <w:r>
              <w:t> </w:t>
            </w:r>
            <w:r w:rsidRPr="00674CBC">
              <w:t>434.</w:t>
            </w:r>
            <w:r>
              <w:t>2</w:t>
            </w:r>
            <w:r w:rsidRPr="00674CBC">
              <w:t xml:space="preserve"> i Europa</w:t>
            </w:r>
            <w:r>
              <w:softHyphen/>
            </w:r>
            <w:r w:rsidRPr="00674CBC">
              <w:t>parla</w:t>
            </w:r>
            <w:r>
              <w:softHyphen/>
            </w:r>
            <w:r w:rsidRPr="00674CBC">
              <w:t>mentets och rådets förord</w:t>
            </w:r>
            <w:r>
              <w:softHyphen/>
            </w:r>
            <w:r w:rsidRPr="00674CBC">
              <w:t>ning (EU) nr</w:t>
            </w:r>
            <w:r>
              <w:t> </w:t>
            </w:r>
            <w:r w:rsidRPr="00674CBC">
              <w:t>575/2013 av den 26</w:t>
            </w:r>
            <w:r>
              <w:t> </w:t>
            </w:r>
            <w:r w:rsidRPr="00674CBC">
              <w:t>juni 2013 om tillsynskrav för kredit</w:t>
            </w:r>
            <w:r>
              <w:softHyphen/>
            </w:r>
            <w:r w:rsidRPr="00674CBC">
              <w:t xml:space="preserve">institut </w:t>
            </w:r>
            <w:r w:rsidRPr="001E1DDD">
              <w:rPr>
                <w:i/>
              </w:rPr>
              <w:t>och värdepappers</w:t>
            </w:r>
            <w:r>
              <w:rPr>
                <w:i/>
              </w:rPr>
              <w:softHyphen/>
            </w:r>
            <w:r w:rsidRPr="001E1DDD">
              <w:rPr>
                <w:i/>
              </w:rPr>
              <w:t xml:space="preserve">företag </w:t>
            </w:r>
            <w:r w:rsidRPr="00674CBC">
              <w:t xml:space="preserve">och om ändring av </w:t>
            </w:r>
            <w:r w:rsidRPr="008C7F31">
              <w:t>för</w:t>
            </w:r>
            <w:r w:rsidRPr="008C7F31">
              <w:softHyphen/>
              <w:t>ordning (EU) nr</w:t>
            </w:r>
            <w:r>
              <w:t> </w:t>
            </w:r>
            <w:r w:rsidRPr="008C7F31">
              <w:t>648/2012</w:t>
            </w:r>
            <w:r>
              <w:t xml:space="preserve"> </w:t>
            </w:r>
            <w:r w:rsidRPr="008C7F31">
              <w:t>be</w:t>
            </w:r>
            <w:r>
              <w:softHyphen/>
            </w:r>
            <w:r w:rsidRPr="008C7F31">
              <w:t>aktas.</w:t>
            </w:r>
          </w:p>
        </w:tc>
        <w:tc>
          <w:tcPr>
            <w:tcW w:w="2500" w:type="pct"/>
            <w:shd w:val="clear" w:color="auto" w:fill="auto"/>
            <w:tcMar>
              <w:right w:w="0" w:type="dxa"/>
            </w:tcMar>
          </w:tcPr>
          <w:p w14:paraId="126589A3" w14:textId="77777777" w:rsidR="00224569" w:rsidRDefault="00B659D8" w:rsidP="00224569">
            <w:pPr>
              <w:pStyle w:val="Brdtextmedindrag"/>
              <w:spacing w:line="220" w:lineRule="exact"/>
            </w:pPr>
            <w:r w:rsidRPr="00674CBC">
              <w:t>Vid tillämpningen av denna lag ska artikel</w:t>
            </w:r>
            <w:r>
              <w:t> </w:t>
            </w:r>
            <w:r w:rsidRPr="00674CBC">
              <w:t>434.</w:t>
            </w:r>
            <w:r>
              <w:t>2</w:t>
            </w:r>
            <w:r w:rsidRPr="00674CBC">
              <w:t xml:space="preserve"> i Europa</w:t>
            </w:r>
            <w:r>
              <w:softHyphen/>
            </w:r>
            <w:r w:rsidRPr="00674CBC">
              <w:t>parla</w:t>
            </w:r>
            <w:r>
              <w:softHyphen/>
            </w:r>
            <w:r w:rsidRPr="00674CBC">
              <w:t>mentets och rådets förord</w:t>
            </w:r>
            <w:r>
              <w:softHyphen/>
            </w:r>
            <w:r w:rsidRPr="00674CBC">
              <w:t>ning (EU) nr</w:t>
            </w:r>
            <w:r>
              <w:t> </w:t>
            </w:r>
            <w:r w:rsidRPr="00674CBC">
              <w:t>575/2013 av den 26</w:t>
            </w:r>
            <w:r>
              <w:t> </w:t>
            </w:r>
            <w:r w:rsidRPr="00674CBC">
              <w:t>juni 2013 om tillsynskrav för kredit</w:t>
            </w:r>
            <w:r>
              <w:softHyphen/>
            </w:r>
            <w:r w:rsidRPr="00674CBC">
              <w:t>institut och om ändring av förordning (EU) nr</w:t>
            </w:r>
            <w:r>
              <w:t> </w:t>
            </w:r>
            <w:r w:rsidRPr="00674CBC">
              <w:t>648/2012 be</w:t>
            </w:r>
            <w:r>
              <w:softHyphen/>
            </w:r>
            <w:r w:rsidRPr="00674CBC">
              <w:t>aktas.</w:t>
            </w:r>
          </w:p>
        </w:tc>
      </w:tr>
    </w:tbl>
    <w:p w14:paraId="18083712" w14:textId="77777777" w:rsidR="00224569" w:rsidRDefault="00B659D8" w:rsidP="00224569">
      <w:pPr>
        <w:pStyle w:val="Brdtext"/>
        <w:spacing w:before="240"/>
        <w:jc w:val="center"/>
        <w:rPr>
          <w:b/>
        </w:rPr>
      </w:pPr>
      <w:r>
        <w:rPr>
          <w:b/>
        </w:rPr>
        <w:t>6 kap.</w:t>
      </w:r>
    </w:p>
    <w:p w14:paraId="0E357BC4" w14:textId="77777777" w:rsidR="00224569" w:rsidRDefault="00B659D8" w:rsidP="00224569">
      <w:pPr>
        <w:pStyle w:val="Brdtext"/>
        <w:jc w:val="center"/>
      </w:pPr>
      <w:r>
        <w:t>3 §</w:t>
      </w:r>
      <w:r>
        <w:rPr>
          <w:rStyle w:val="Fotnotsreferens"/>
        </w:rPr>
        <w:footnoteReference w:id="211"/>
      </w:r>
    </w:p>
    <w:tbl>
      <w:tblPr>
        <w:tblW w:w="5000" w:type="pct"/>
        <w:tblLook w:val="0000" w:firstRow="0" w:lastRow="0" w:firstColumn="0" w:lastColumn="0" w:noHBand="0" w:noVBand="0"/>
      </w:tblPr>
      <w:tblGrid>
        <w:gridCol w:w="2948"/>
        <w:gridCol w:w="2949"/>
      </w:tblGrid>
      <w:tr w:rsidR="00224569" w14:paraId="2359034F" w14:textId="77777777" w:rsidTr="00224569">
        <w:tc>
          <w:tcPr>
            <w:tcW w:w="2500" w:type="pct"/>
            <w:shd w:val="clear" w:color="auto" w:fill="auto"/>
            <w:tcMar>
              <w:left w:w="0" w:type="dxa"/>
            </w:tcMar>
          </w:tcPr>
          <w:p w14:paraId="34D9D9F5" w14:textId="77777777" w:rsidR="00224569" w:rsidRDefault="00B659D8" w:rsidP="00224569">
            <w:pPr>
              <w:pStyle w:val="Brdtextmedindrag"/>
              <w:spacing w:line="220" w:lineRule="exact"/>
            </w:pPr>
            <w:r w:rsidRPr="008C7F31">
              <w:rPr>
                <w:spacing w:val="-4"/>
              </w:rPr>
              <w:t>I kapitaltäckningsanalysen ska</w:t>
            </w:r>
            <w:r w:rsidRPr="00321E1F">
              <w:t xml:space="preserve"> uppgifter lämnas om kapital</w:t>
            </w:r>
            <w:r>
              <w:softHyphen/>
            </w:r>
            <w:r w:rsidRPr="00321E1F">
              <w:t>basen och kapitalbaskraven i en</w:t>
            </w:r>
            <w:r>
              <w:softHyphen/>
            </w:r>
            <w:r w:rsidRPr="00321E1F">
              <w:t xml:space="preserve">lighet med </w:t>
            </w:r>
            <w:r w:rsidRPr="00DF367E">
              <w:rPr>
                <w:i/>
              </w:rPr>
              <w:t>vad</w:t>
            </w:r>
            <w:r w:rsidRPr="00321E1F">
              <w:t xml:space="preserve"> som följer av för</w:t>
            </w:r>
            <w:r>
              <w:softHyphen/>
            </w:r>
            <w:r w:rsidRPr="00321E1F">
              <w:t>ordning (EU) nr 575/2013.</w:t>
            </w:r>
          </w:p>
        </w:tc>
        <w:tc>
          <w:tcPr>
            <w:tcW w:w="2500" w:type="pct"/>
            <w:shd w:val="clear" w:color="auto" w:fill="auto"/>
            <w:tcMar>
              <w:right w:w="0" w:type="dxa"/>
            </w:tcMar>
          </w:tcPr>
          <w:p w14:paraId="248B57FC" w14:textId="77777777" w:rsidR="00224569" w:rsidRDefault="00B659D8" w:rsidP="00224569">
            <w:pPr>
              <w:pStyle w:val="Brdtextmedindrag"/>
              <w:spacing w:line="220" w:lineRule="exact"/>
            </w:pPr>
            <w:r w:rsidRPr="008C7F31">
              <w:rPr>
                <w:spacing w:val="-4"/>
              </w:rPr>
              <w:t>I kapitaltäckningsanalysen ska</w:t>
            </w:r>
            <w:r w:rsidRPr="00321E1F">
              <w:t xml:space="preserve"> uppgifter lämnas om kapital</w:t>
            </w:r>
            <w:r>
              <w:softHyphen/>
            </w:r>
            <w:r w:rsidRPr="00321E1F">
              <w:t>basen och kapitalbaskraven i en</w:t>
            </w:r>
            <w:r>
              <w:softHyphen/>
            </w:r>
            <w:r w:rsidRPr="00321E1F">
              <w:t xml:space="preserve">lighet med </w:t>
            </w:r>
            <w:r>
              <w:rPr>
                <w:i/>
                <w:iCs/>
              </w:rPr>
              <w:t xml:space="preserve">det </w:t>
            </w:r>
            <w:r w:rsidRPr="00321E1F">
              <w:t xml:space="preserve">som följer av </w:t>
            </w:r>
          </w:p>
          <w:p w14:paraId="10BB1912" w14:textId="77777777" w:rsidR="00224569" w:rsidRDefault="00B659D8" w:rsidP="00224569">
            <w:pPr>
              <w:pStyle w:val="Brdtextmedindrag"/>
              <w:spacing w:line="220" w:lineRule="exact"/>
              <w:rPr>
                <w:i/>
                <w:spacing w:val="-4"/>
              </w:rPr>
            </w:pPr>
            <w:r>
              <w:rPr>
                <w:i/>
                <w:iCs/>
              </w:rPr>
              <w:t xml:space="preserve">1. Europaparlamentets och rådets </w:t>
            </w:r>
            <w:r w:rsidRPr="00321E1F">
              <w:t>för</w:t>
            </w:r>
            <w:r>
              <w:softHyphen/>
            </w:r>
            <w:r w:rsidRPr="00321E1F">
              <w:t>ordning (EU) nr</w:t>
            </w:r>
            <w:r>
              <w:t> </w:t>
            </w:r>
            <w:r w:rsidRPr="00321E1F">
              <w:t>575/2013</w:t>
            </w:r>
            <w:r w:rsidRPr="0072270E">
              <w:rPr>
                <w:i/>
                <w:iCs/>
              </w:rPr>
              <w:t>,</w:t>
            </w:r>
            <w:r>
              <w:t xml:space="preserve"> </w:t>
            </w:r>
            <w:r w:rsidRPr="00BE1392">
              <w:rPr>
                <w:i/>
                <w:spacing w:val="-4"/>
              </w:rPr>
              <w:t xml:space="preserve">eller </w:t>
            </w:r>
          </w:p>
          <w:p w14:paraId="74BD75B1" w14:textId="77777777" w:rsidR="00224569" w:rsidRPr="00DF367E" w:rsidRDefault="00B659D8" w:rsidP="00224569">
            <w:pPr>
              <w:pStyle w:val="Brdtextmedindrag"/>
              <w:spacing w:line="220" w:lineRule="exact"/>
              <w:rPr>
                <w:i/>
              </w:rPr>
            </w:pPr>
            <w:r>
              <w:rPr>
                <w:i/>
                <w:spacing w:val="-4"/>
              </w:rPr>
              <w:t>2. </w:t>
            </w:r>
            <w:r w:rsidRPr="00BE1392">
              <w:rPr>
                <w:i/>
                <w:spacing w:val="-4"/>
              </w:rPr>
              <w:t>Europaparla</w:t>
            </w:r>
            <w:r>
              <w:rPr>
                <w:i/>
                <w:spacing w:val="-4"/>
              </w:rPr>
              <w:softHyphen/>
            </w:r>
            <w:r w:rsidRPr="00BE1392">
              <w:rPr>
                <w:i/>
                <w:spacing w:val="-4"/>
              </w:rPr>
              <w:t>mentets och rådets</w:t>
            </w:r>
            <w:r>
              <w:rPr>
                <w:i/>
              </w:rPr>
              <w:t xml:space="preserve"> för</w:t>
            </w:r>
            <w:r>
              <w:rPr>
                <w:i/>
              </w:rPr>
              <w:softHyphen/>
              <w:t xml:space="preserve">ordning (EU) 2019/2033 av </w:t>
            </w:r>
            <w:r w:rsidRPr="00393B61">
              <w:rPr>
                <w:i/>
                <w:spacing w:val="-4"/>
              </w:rPr>
              <w:t xml:space="preserve">den 27 november 2019 om </w:t>
            </w:r>
            <w:r w:rsidRPr="00393B61">
              <w:rPr>
                <w:i/>
                <w:spacing w:val="-5"/>
              </w:rPr>
              <w:t>till</w:t>
            </w:r>
            <w:r w:rsidRPr="00393B61">
              <w:rPr>
                <w:i/>
                <w:spacing w:val="-5"/>
              </w:rPr>
              <w:softHyphen/>
              <w:t>syns</w:t>
            </w:r>
            <w:r w:rsidRPr="00393B61">
              <w:rPr>
                <w:i/>
                <w:spacing w:val="-5"/>
              </w:rPr>
              <w:softHyphen/>
              <w:t>krav för värde</w:t>
            </w:r>
            <w:r>
              <w:rPr>
                <w:i/>
                <w:spacing w:val="-5"/>
              </w:rPr>
              <w:softHyphen/>
            </w:r>
            <w:r w:rsidRPr="00393B61">
              <w:rPr>
                <w:i/>
                <w:spacing w:val="-5"/>
              </w:rPr>
              <w:t>pappersföretag och om ändring av förord</w:t>
            </w:r>
            <w:r w:rsidRPr="00393B61">
              <w:rPr>
                <w:i/>
                <w:spacing w:val="-5"/>
              </w:rPr>
              <w:softHyphen/>
              <w:t>ningarna (EU)</w:t>
            </w:r>
            <w:r w:rsidRPr="00393B61">
              <w:rPr>
                <w:i/>
                <w:spacing w:val="-4"/>
              </w:rPr>
              <w:t xml:space="preserve"> </w:t>
            </w:r>
            <w:r w:rsidRPr="00393B61">
              <w:rPr>
                <w:i/>
                <w:spacing w:val="-6"/>
              </w:rPr>
              <w:t>nr 1093/2010, (EU) nr 575/2013,</w:t>
            </w:r>
            <w:r>
              <w:rPr>
                <w:i/>
              </w:rPr>
              <w:t xml:space="preserve"> (EU) nr 600/2014 och (EU) nr 806/2014</w:t>
            </w:r>
            <w:r w:rsidRPr="00321E1F">
              <w:t>.</w:t>
            </w:r>
          </w:p>
        </w:tc>
      </w:tr>
      <w:tr w:rsidR="00224569" w14:paraId="05AF07A9" w14:textId="77777777" w:rsidTr="00224569">
        <w:tc>
          <w:tcPr>
            <w:tcW w:w="2500" w:type="pct"/>
            <w:shd w:val="clear" w:color="auto" w:fill="auto"/>
            <w:tcMar>
              <w:left w:w="0" w:type="dxa"/>
            </w:tcMar>
          </w:tcPr>
          <w:p w14:paraId="28E0B8DB" w14:textId="77777777" w:rsidR="00224569" w:rsidRDefault="00B659D8" w:rsidP="00224569">
            <w:pPr>
              <w:pStyle w:val="Brdtextmedindrag"/>
              <w:spacing w:line="220" w:lineRule="exact"/>
            </w:pPr>
            <w:r w:rsidRPr="000E5C98">
              <w:t xml:space="preserve">Moderföretag som enligt </w:t>
            </w:r>
            <w:r w:rsidRPr="000E5C98">
              <w:rPr>
                <w:i/>
                <w:iCs/>
              </w:rPr>
              <w:t>samma</w:t>
            </w:r>
            <w:r w:rsidRPr="002D1E52">
              <w:rPr>
                <w:i/>
                <w:iCs/>
              </w:rPr>
              <w:t xml:space="preserve"> förordning</w:t>
            </w:r>
            <w:r w:rsidRPr="00321E1F">
              <w:t xml:space="preserve"> ska uppfylla kraven i förordningen på grund</w:t>
            </w:r>
            <w:r>
              <w:softHyphen/>
            </w:r>
            <w:r w:rsidRPr="00321E1F">
              <w:t>val av en grupps konsoliderade situation, ska lämna de uppgifter som anges i första stycket beträf</w:t>
            </w:r>
            <w:r>
              <w:softHyphen/>
            </w:r>
            <w:r w:rsidRPr="00321E1F">
              <w:t>fande gruppen.</w:t>
            </w:r>
          </w:p>
        </w:tc>
        <w:tc>
          <w:tcPr>
            <w:tcW w:w="2500" w:type="pct"/>
            <w:shd w:val="clear" w:color="auto" w:fill="auto"/>
            <w:tcMar>
              <w:right w:w="0" w:type="dxa"/>
            </w:tcMar>
          </w:tcPr>
          <w:p w14:paraId="50206427" w14:textId="77777777" w:rsidR="00224569" w:rsidRDefault="00B659D8" w:rsidP="00224569">
            <w:pPr>
              <w:pStyle w:val="Brdtextmedindrag"/>
              <w:spacing w:line="220" w:lineRule="exact"/>
            </w:pPr>
            <w:r w:rsidRPr="00321E1F">
              <w:t xml:space="preserve">Moderföretag som enligt </w:t>
            </w:r>
            <w:r w:rsidRPr="00B03509">
              <w:rPr>
                <w:i/>
                <w:spacing w:val="-4"/>
              </w:rPr>
              <w:t xml:space="preserve">någon av </w:t>
            </w:r>
            <w:r>
              <w:rPr>
                <w:i/>
              </w:rPr>
              <w:t>förordningarna</w:t>
            </w:r>
            <w:r w:rsidRPr="00321E1F">
              <w:t xml:space="preserve"> ska uppfylla kra</w:t>
            </w:r>
            <w:r>
              <w:softHyphen/>
            </w:r>
            <w:r w:rsidRPr="00321E1F">
              <w:t>ven i förordningen på grund</w:t>
            </w:r>
            <w:r>
              <w:softHyphen/>
            </w:r>
            <w:r w:rsidRPr="00321E1F">
              <w:t xml:space="preserve">val </w:t>
            </w:r>
            <w:r w:rsidRPr="00393B61">
              <w:rPr>
                <w:spacing w:val="-4"/>
              </w:rPr>
              <w:t>av en grupps konsoliderade situa</w:t>
            </w:r>
            <w:r w:rsidRPr="00393B61">
              <w:rPr>
                <w:spacing w:val="-4"/>
              </w:rPr>
              <w:softHyphen/>
              <w:t>tion</w:t>
            </w:r>
            <w:r w:rsidRPr="00321E1F">
              <w:t>, ska lämna de uppgifter som anges i första stycket beträf</w:t>
            </w:r>
            <w:r>
              <w:softHyphen/>
            </w:r>
            <w:r w:rsidRPr="00321E1F">
              <w:t>fande gruppen.</w:t>
            </w:r>
          </w:p>
        </w:tc>
      </w:tr>
    </w:tbl>
    <w:p w14:paraId="26C5898E" w14:textId="77777777" w:rsidR="00224569" w:rsidRDefault="00B659D8" w:rsidP="00224569">
      <w:pPr>
        <w:pStyle w:val="Slutstreck"/>
      </w:pPr>
      <w:r w:rsidRPr="00660EEA">
        <w:t>                      </w:t>
      </w:r>
    </w:p>
    <w:p w14:paraId="0BAA72F1" w14:textId="07A9AE06" w:rsidR="00224569" w:rsidRDefault="00B659D8" w:rsidP="00224569">
      <w:pPr>
        <w:pStyle w:val="Brdtextmedindrag"/>
      </w:pPr>
      <w:r>
        <w:t xml:space="preserve">Denna lag träder i kraft den 26 juni 2021.   </w:t>
      </w:r>
    </w:p>
    <w:p w14:paraId="030A60DE" w14:textId="77777777" w:rsidR="00224569" w:rsidRDefault="00224569" w:rsidP="00224569">
      <w:pPr>
        <w:pStyle w:val="Brdtext"/>
        <w:sectPr w:rsidR="00224569" w:rsidSect="00224569">
          <w:headerReference w:type="even" r:id="rId336"/>
          <w:headerReference w:type="default" r:id="rId337"/>
          <w:footerReference w:type="even" r:id="rId338"/>
          <w:footerReference w:type="default" r:id="rId339"/>
          <w:footerReference w:type="first" r:id="rId340"/>
          <w:footnotePr>
            <w:numRestart w:val="eachSect"/>
          </w:footnotePr>
          <w:pgSz w:w="9356" w:h="13721" w:code="9"/>
          <w:pgMar w:top="794" w:right="2438" w:bottom="1191" w:left="1021" w:header="0" w:footer="709" w:gutter="0"/>
          <w:cols w:space="708"/>
          <w:docGrid w:linePitch="360"/>
        </w:sectPr>
      </w:pPr>
    </w:p>
    <w:p w14:paraId="5DE78BF6" w14:textId="77777777" w:rsidR="00224569" w:rsidRDefault="00B659D8" w:rsidP="00224569">
      <w:pPr>
        <w:pStyle w:val="Rubrik2utannumrering"/>
        <w:spacing w:before="0"/>
      </w:pPr>
      <w:bookmarkStart w:id="652" w:name="_Toc33087148"/>
      <w:bookmarkStart w:id="653" w:name="_Toc65160209"/>
      <w:r>
        <w:lastRenderedPageBreak/>
        <w:t>Förslag till lag om ändring i inkomstskattelagen (1999:1229)</w:t>
      </w:r>
      <w:bookmarkEnd w:id="652"/>
      <w:bookmarkEnd w:id="653"/>
      <w:r>
        <w:t xml:space="preserve"> </w:t>
      </w:r>
    </w:p>
    <w:p w14:paraId="16F136BC" w14:textId="77777777" w:rsidR="00224569" w:rsidRDefault="00B659D8" w:rsidP="00224569">
      <w:pPr>
        <w:pStyle w:val="Brdtext"/>
      </w:pPr>
      <w:r>
        <w:t>Härigenom föreskrivs att 24 kap. 9 § inkomstskattelagen (1999:1229)</w:t>
      </w:r>
      <w:r>
        <w:rPr>
          <w:rStyle w:val="Fotnotsreferens"/>
        </w:rPr>
        <w:footnoteReference w:id="212"/>
      </w:r>
      <w:r>
        <w:t xml:space="preserve"> ska ha följande lydelse.</w:t>
      </w:r>
    </w:p>
    <w:p w14:paraId="3ECD8005" w14:textId="77777777" w:rsidR="00224569" w:rsidRPr="00427D36"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6F96C69F" w14:textId="77777777" w:rsidTr="00224569">
        <w:tc>
          <w:tcPr>
            <w:tcW w:w="2500" w:type="pct"/>
            <w:shd w:val="clear" w:color="auto" w:fill="auto"/>
            <w:tcMar>
              <w:left w:w="0" w:type="dxa"/>
            </w:tcMar>
          </w:tcPr>
          <w:p w14:paraId="6CB522B8" w14:textId="77777777" w:rsidR="00224569" w:rsidRPr="0049408E" w:rsidRDefault="00B659D8" w:rsidP="00224569">
            <w:pPr>
              <w:pStyle w:val="Brdtext"/>
              <w:rPr>
                <w:i/>
              </w:rPr>
            </w:pPr>
            <w:r w:rsidRPr="0049408E">
              <w:rPr>
                <w:i/>
              </w:rPr>
              <w:t>Nuvarande lydelse</w:t>
            </w:r>
          </w:p>
        </w:tc>
        <w:tc>
          <w:tcPr>
            <w:tcW w:w="2500" w:type="pct"/>
            <w:shd w:val="clear" w:color="auto" w:fill="auto"/>
            <w:tcMar>
              <w:right w:w="0" w:type="dxa"/>
            </w:tcMar>
          </w:tcPr>
          <w:p w14:paraId="7C01E40D" w14:textId="77777777" w:rsidR="00224569" w:rsidRPr="0049408E" w:rsidRDefault="00B659D8" w:rsidP="00224569">
            <w:pPr>
              <w:pStyle w:val="Brdtext"/>
              <w:rPr>
                <w:i/>
              </w:rPr>
            </w:pPr>
            <w:r w:rsidRPr="0049408E">
              <w:rPr>
                <w:i/>
              </w:rPr>
              <w:t>Föreslagen lydelse</w:t>
            </w:r>
          </w:p>
        </w:tc>
      </w:tr>
    </w:tbl>
    <w:p w14:paraId="064EC45E" w14:textId="77777777" w:rsidR="00224569" w:rsidRDefault="00B659D8" w:rsidP="00224569">
      <w:pPr>
        <w:pStyle w:val="Brdtext"/>
        <w:spacing w:before="270"/>
        <w:jc w:val="center"/>
        <w:rPr>
          <w:b/>
        </w:rPr>
      </w:pPr>
      <w:r>
        <w:rPr>
          <w:b/>
        </w:rPr>
        <w:t>24 kap.</w:t>
      </w:r>
    </w:p>
    <w:p w14:paraId="16CFEE57" w14:textId="77777777" w:rsidR="00224569" w:rsidRDefault="00B659D8" w:rsidP="00224569">
      <w:pPr>
        <w:pStyle w:val="Brdtext"/>
        <w:jc w:val="center"/>
      </w:pPr>
      <w:r>
        <w:t>9 §</w:t>
      </w:r>
      <w:r>
        <w:rPr>
          <w:rStyle w:val="Fotnotsreferens"/>
        </w:rPr>
        <w:footnoteReference w:id="213"/>
      </w:r>
    </w:p>
    <w:tbl>
      <w:tblPr>
        <w:tblW w:w="5000" w:type="pct"/>
        <w:tblLayout w:type="fixed"/>
        <w:tblLook w:val="0000" w:firstRow="0" w:lastRow="0" w:firstColumn="0" w:lastColumn="0" w:noHBand="0" w:noVBand="0"/>
      </w:tblPr>
      <w:tblGrid>
        <w:gridCol w:w="2948"/>
        <w:gridCol w:w="2949"/>
      </w:tblGrid>
      <w:tr w:rsidR="00224569" w14:paraId="0B6DF138" w14:textId="77777777" w:rsidTr="00224569">
        <w:tc>
          <w:tcPr>
            <w:tcW w:w="2500" w:type="pct"/>
            <w:shd w:val="clear" w:color="auto" w:fill="auto"/>
            <w:tcMar>
              <w:left w:w="0" w:type="dxa"/>
            </w:tcMar>
          </w:tcPr>
          <w:p w14:paraId="41F74F2E" w14:textId="77777777" w:rsidR="00224569" w:rsidRDefault="00B659D8" w:rsidP="00224569">
            <w:pPr>
              <w:pStyle w:val="Brdtextmedindrag"/>
            </w:pPr>
            <w:r w:rsidRPr="00EA2377">
              <w:t>Ett företag som omfattas av Europaparlamentets och rådets förordning (EU) nr 575/2013 av</w:t>
            </w:r>
            <w:r>
              <w:t> </w:t>
            </w:r>
            <w:r w:rsidRPr="00EA2377">
              <w:t>den 26</w:t>
            </w:r>
            <w:r>
              <w:t> </w:t>
            </w:r>
            <w:r w:rsidRPr="00EA2377">
              <w:t>juni 2013 om tillsyns</w:t>
            </w:r>
            <w:r>
              <w:softHyphen/>
            </w:r>
            <w:r w:rsidRPr="00EA2377">
              <w:t xml:space="preserve">krav för kreditinstitut </w:t>
            </w:r>
            <w:r w:rsidRPr="00591621">
              <w:rPr>
                <w:i/>
              </w:rPr>
              <w:t>och värde</w:t>
            </w:r>
            <w:r>
              <w:rPr>
                <w:i/>
              </w:rPr>
              <w:softHyphen/>
            </w:r>
            <w:r w:rsidRPr="00591621">
              <w:rPr>
                <w:i/>
              </w:rPr>
              <w:t>pappers</w:t>
            </w:r>
            <w:r>
              <w:rPr>
                <w:i/>
              </w:rPr>
              <w:softHyphen/>
            </w:r>
            <w:r w:rsidRPr="00591621">
              <w:rPr>
                <w:i/>
              </w:rPr>
              <w:t>företag</w:t>
            </w:r>
            <w:r w:rsidRPr="00EA2377">
              <w:t xml:space="preserve"> och om ändring av förord</w:t>
            </w:r>
            <w:r>
              <w:softHyphen/>
            </w:r>
            <w:r w:rsidRPr="00EA2377">
              <w:t>ning (EU) nr</w:t>
            </w:r>
            <w:r>
              <w:t> </w:t>
            </w:r>
            <w:r w:rsidRPr="00EA2377">
              <w:t xml:space="preserve">648/2012, </w:t>
            </w:r>
            <w:r w:rsidRPr="00154509">
              <w:rPr>
                <w:i/>
              </w:rPr>
              <w:t>får inte dra av ränteutgifter på efterställda skulder som får ingå i kapitalbasen vid tillämpning av</w:t>
            </w:r>
            <w:r w:rsidRPr="00EA2377">
              <w:t xml:space="preserve"> </w:t>
            </w:r>
            <w:r w:rsidRPr="00BE24A9">
              <w:rPr>
                <w:i/>
              </w:rPr>
              <w:t>den</w:t>
            </w:r>
            <w:r w:rsidRPr="00EA2377">
              <w:t xml:space="preserve"> </w:t>
            </w:r>
            <w:r w:rsidRPr="009D03A1">
              <w:rPr>
                <w:i/>
              </w:rPr>
              <w:t>förord</w:t>
            </w:r>
            <w:r>
              <w:rPr>
                <w:i/>
              </w:rPr>
              <w:softHyphen/>
            </w:r>
            <w:r w:rsidRPr="009D03A1">
              <w:rPr>
                <w:i/>
              </w:rPr>
              <w:t>ningen</w:t>
            </w:r>
            <w:r w:rsidRPr="00EA2377">
              <w:t>.</w:t>
            </w:r>
          </w:p>
        </w:tc>
        <w:tc>
          <w:tcPr>
            <w:tcW w:w="2500" w:type="pct"/>
            <w:shd w:val="clear" w:color="auto" w:fill="auto"/>
            <w:tcMar>
              <w:right w:w="0" w:type="dxa"/>
            </w:tcMar>
          </w:tcPr>
          <w:p w14:paraId="47A56DCE" w14:textId="77777777" w:rsidR="00224569" w:rsidRDefault="00B659D8" w:rsidP="00224569">
            <w:pPr>
              <w:pStyle w:val="Brdtextmedindrag"/>
            </w:pPr>
            <w:r w:rsidRPr="00EA2377">
              <w:t xml:space="preserve">Ett företag som omfattas av </w:t>
            </w:r>
            <w:r w:rsidRPr="00703D01">
              <w:rPr>
                <w:i/>
                <w:iCs/>
              </w:rPr>
              <w:t>någon av följande EU-förordningar får inte dra av ränteutgifter på efterställda skulder som får ingå i kapitalbasen vid tillämpning av respektive förordning. Detta gäller företag som omfattas av</w:t>
            </w:r>
          </w:p>
          <w:p w14:paraId="3072465D" w14:textId="77777777" w:rsidR="00224569" w:rsidRDefault="00B659D8" w:rsidP="00224569">
            <w:pPr>
              <w:pStyle w:val="Brdtextmedindrag"/>
              <w:rPr>
                <w:i/>
              </w:rPr>
            </w:pPr>
            <w:r w:rsidRPr="00154509">
              <w:rPr>
                <w:i/>
              </w:rPr>
              <w:t>1.</w:t>
            </w:r>
            <w:r>
              <w:t> </w:t>
            </w:r>
            <w:r w:rsidRPr="00EA2377">
              <w:t>Europaparlamentets och rådets förordning (EU) nr</w:t>
            </w:r>
            <w:r>
              <w:t> </w:t>
            </w:r>
            <w:r w:rsidRPr="00EA2377">
              <w:t>575/2013 av</w:t>
            </w:r>
            <w:r>
              <w:t> </w:t>
            </w:r>
            <w:r w:rsidRPr="00EA2377">
              <w:t>den 26</w:t>
            </w:r>
            <w:r>
              <w:t> </w:t>
            </w:r>
            <w:r w:rsidRPr="00EA2377">
              <w:t>juni 2013 om tillsyns</w:t>
            </w:r>
            <w:r>
              <w:softHyphen/>
            </w:r>
            <w:r w:rsidRPr="00EA2377">
              <w:t>krav för kreditinstitut och om ändring av förordning (EU) nr</w:t>
            </w:r>
            <w:r>
              <w:t> </w:t>
            </w:r>
            <w:r w:rsidRPr="00EA2377">
              <w:t>648/2012</w:t>
            </w:r>
            <w:r>
              <w:t xml:space="preserve">, </w:t>
            </w:r>
            <w:r>
              <w:rPr>
                <w:i/>
              </w:rPr>
              <w:t>eller</w:t>
            </w:r>
          </w:p>
          <w:p w14:paraId="2B021F0D" w14:textId="77777777" w:rsidR="00224569" w:rsidRDefault="00B659D8" w:rsidP="00224569">
            <w:pPr>
              <w:pStyle w:val="Brdtextmedindrag"/>
            </w:pPr>
            <w:r>
              <w:rPr>
                <w:i/>
              </w:rPr>
              <w:t>2. </w:t>
            </w:r>
            <w:r w:rsidRPr="008C7F31">
              <w:rPr>
                <w:i/>
                <w:spacing w:val="-4"/>
              </w:rPr>
              <w:t>Europaparla</w:t>
            </w:r>
            <w:r w:rsidRPr="008C7F31">
              <w:rPr>
                <w:i/>
                <w:spacing w:val="-4"/>
              </w:rPr>
              <w:softHyphen/>
              <w:t>mentets och rådets förordning (EU)</w:t>
            </w:r>
            <w:r>
              <w:rPr>
                <w:i/>
              </w:rPr>
              <w:t xml:space="preserve"> 2019/2033 av den 27 november 2019 om tillsynskrav för värde</w:t>
            </w:r>
            <w:r>
              <w:rPr>
                <w:i/>
              </w:rPr>
              <w:softHyphen/>
              <w:t>pappersföretag och om ändring av förordningarna (EU) nr 1093/2010, (EU) nr 575/2013, (EU) nr 600/2014 och (EU) nr 806/2014</w:t>
            </w:r>
            <w:r>
              <w:t>.</w:t>
            </w:r>
          </w:p>
        </w:tc>
      </w:tr>
    </w:tbl>
    <w:p w14:paraId="13CBAD5D" w14:textId="77777777" w:rsidR="00224569" w:rsidRDefault="00B659D8" w:rsidP="00224569">
      <w:pPr>
        <w:pStyle w:val="Brdtextmedindrag"/>
      </w:pPr>
      <w:r w:rsidRPr="00B03509">
        <w:t>Ett svenskt försäkringsföretag som omfattas av 7 kap. försäk</w:t>
      </w:r>
      <w:r w:rsidRPr="00B03509">
        <w:softHyphen/>
        <w:t>rings</w:t>
      </w:r>
      <w:r>
        <w:softHyphen/>
      </w:r>
      <w:r w:rsidRPr="00B03509">
        <w:t>rörelselagen (2010:2043) eller av lagen (2019:742) om tjänste</w:t>
      </w:r>
      <w:r w:rsidRPr="00B03509">
        <w:softHyphen/>
        <w:t>pensions</w:t>
      </w:r>
      <w:r>
        <w:softHyphen/>
      </w:r>
      <w:r w:rsidRPr="00B03509">
        <w:t>företag får inte dra av ränteutgifter på efterställda skulder som får ingå i kapitalbasen vid tillämpning av dessa lagar.</w:t>
      </w:r>
    </w:p>
    <w:p w14:paraId="07C68F39" w14:textId="77777777" w:rsidR="00224569" w:rsidRPr="00B03509" w:rsidRDefault="00B659D8" w:rsidP="00224569">
      <w:pPr>
        <w:pStyle w:val="Brdtextmedindrag"/>
      </w:pPr>
      <w:r w:rsidRPr="00591621">
        <w:t>Ett utländskt försäkringsföretag som hör hemma i en stat inom Europeiska ekonomiska samarbetsområdet och som omfattas av Europa</w:t>
      </w:r>
      <w:r>
        <w:softHyphen/>
      </w:r>
      <w:r w:rsidRPr="00591621">
        <w:t>parlamentets och rådets direktiv</w:t>
      </w:r>
      <w:r>
        <w:t> </w:t>
      </w:r>
      <w:r w:rsidRPr="00591621">
        <w:t>2009/138/EG av den 25</w:t>
      </w:r>
      <w:r>
        <w:t> </w:t>
      </w:r>
      <w:r w:rsidRPr="00591621">
        <w:t>november 2009 om upptagande och utövande av försäkrings- och återförsäkrings</w:t>
      </w:r>
      <w:r>
        <w:softHyphen/>
      </w:r>
      <w:r w:rsidRPr="00591621">
        <w:t>verksamhet (Solvens</w:t>
      </w:r>
      <w:r>
        <w:t> </w:t>
      </w:r>
      <w:r w:rsidRPr="00591621">
        <w:t xml:space="preserve">II), får inte dra av ränteutgifter på efterställda skulder som får ingå i kapitalbasen vid tillämpning av </w:t>
      </w:r>
      <w:r w:rsidRPr="00B03509">
        <w:t>nationell lagstiftning som genomför det direktivet.</w:t>
      </w:r>
    </w:p>
    <w:p w14:paraId="6771274A" w14:textId="77777777" w:rsidR="00224569" w:rsidRDefault="00B659D8" w:rsidP="00224569">
      <w:pPr>
        <w:pStyle w:val="Brdtextmedindrag"/>
      </w:pPr>
      <w:r w:rsidRPr="00B03509">
        <w:t>Ett utländskt tjänstepensionsinstitut får inte dra av ränteutgifter på efterställda skulder som får ingå i kapitalbasen vid tillämpning av nationell lagstiftning som genomför Europaparlamentets och rådets direktiv (EU) 2016/2341 av den 14 december 2016 om verksamhet i och tillsyn över tjänstepensionsinstitut. Vad som avses med ett utländskt tjänstepensions</w:t>
      </w:r>
      <w:r>
        <w:softHyphen/>
      </w:r>
      <w:r w:rsidRPr="00B03509">
        <w:t>institut framgår av 39 kap. 13 a §.</w:t>
      </w:r>
    </w:p>
    <w:p w14:paraId="7AFD3AD0" w14:textId="77777777" w:rsidR="00224569" w:rsidRDefault="00B659D8" w:rsidP="00224569">
      <w:pPr>
        <w:pStyle w:val="Slutstreck"/>
      </w:pPr>
      <w:r w:rsidRPr="00660EEA">
        <w:lastRenderedPageBreak/>
        <w:t>                      </w:t>
      </w:r>
    </w:p>
    <w:p w14:paraId="5FC64435" w14:textId="77777777" w:rsidR="00224569" w:rsidRDefault="00B659D8" w:rsidP="00224569">
      <w:pPr>
        <w:pStyle w:val="Brdtextmedindrag"/>
      </w:pPr>
      <w:r>
        <w:t>1. Denna lag träder i kraft den 26 juni 2021.</w:t>
      </w:r>
    </w:p>
    <w:p w14:paraId="521A2DD0" w14:textId="3722AB11" w:rsidR="00224569" w:rsidRDefault="00B659D8" w:rsidP="00224569">
      <w:pPr>
        <w:pStyle w:val="Brdtextmedindrag"/>
      </w:pPr>
      <w:r>
        <w:t>2. Lagen tillämpas första gången på ränte</w:t>
      </w:r>
      <w:r>
        <w:softHyphen/>
        <w:t>utgifter som belöper sig på tiden efter den 25 juni 2021.</w:t>
      </w:r>
    </w:p>
    <w:p w14:paraId="48097F78" w14:textId="7B3588ED" w:rsidR="00224569" w:rsidRDefault="00224569" w:rsidP="00224569">
      <w:pPr>
        <w:pStyle w:val="Brdtextmedindrag"/>
      </w:pPr>
    </w:p>
    <w:p w14:paraId="4FD2D958" w14:textId="645E7E40" w:rsidR="00224569" w:rsidRDefault="00224569" w:rsidP="00224569">
      <w:pPr>
        <w:pStyle w:val="Brdtextmedindrag"/>
      </w:pPr>
    </w:p>
    <w:p w14:paraId="3278C1D6" w14:textId="77777777" w:rsidR="00224569" w:rsidRDefault="00224569" w:rsidP="00224569">
      <w:pPr>
        <w:pStyle w:val="Brdtext"/>
        <w:sectPr w:rsidR="00224569" w:rsidSect="00224569">
          <w:headerReference w:type="even" r:id="rId341"/>
          <w:headerReference w:type="default" r:id="rId342"/>
          <w:footerReference w:type="even" r:id="rId343"/>
          <w:footerReference w:type="default" r:id="rId344"/>
          <w:footerReference w:type="first" r:id="rId345"/>
          <w:footnotePr>
            <w:numRestart w:val="eachSect"/>
          </w:footnotePr>
          <w:pgSz w:w="9356" w:h="13721" w:code="9"/>
          <w:pgMar w:top="794" w:right="2438" w:bottom="1191" w:left="1021" w:header="0" w:footer="709" w:gutter="0"/>
          <w:cols w:space="708"/>
          <w:docGrid w:linePitch="360"/>
        </w:sectPr>
      </w:pPr>
    </w:p>
    <w:p w14:paraId="0ADE30FE" w14:textId="77777777" w:rsidR="00224569" w:rsidRDefault="00B659D8" w:rsidP="00224569">
      <w:pPr>
        <w:pStyle w:val="Rubrik2utannumrering"/>
        <w:spacing w:before="0"/>
      </w:pPr>
      <w:bookmarkStart w:id="654" w:name="_Toc33087149"/>
      <w:bookmarkStart w:id="655" w:name="_Toc65160210"/>
      <w:r>
        <w:lastRenderedPageBreak/>
        <w:t>Förslag till lag om ändring i lagen (2000:192) om allmänna pensionsfonder (AP-fonder)</w:t>
      </w:r>
      <w:bookmarkEnd w:id="654"/>
      <w:bookmarkEnd w:id="655"/>
    </w:p>
    <w:p w14:paraId="090A35DA" w14:textId="77777777" w:rsidR="00224569" w:rsidRDefault="00B659D8" w:rsidP="00224569">
      <w:pPr>
        <w:pStyle w:val="Brdtext"/>
      </w:pPr>
      <w:r>
        <w:t>Härigenom föreskrivs att 4 kap. 11 § lagen (2000:192) om allmänna pensionsfonder (AP-fonder) ska ha följande lydelse.</w:t>
      </w:r>
    </w:p>
    <w:p w14:paraId="67C09ACC" w14:textId="77777777" w:rsidR="00224569" w:rsidRPr="004972D7"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2E125CC8" w14:textId="77777777" w:rsidTr="00224569">
        <w:tc>
          <w:tcPr>
            <w:tcW w:w="2500" w:type="pct"/>
            <w:shd w:val="clear" w:color="auto" w:fill="auto"/>
            <w:tcMar>
              <w:left w:w="0" w:type="dxa"/>
            </w:tcMar>
          </w:tcPr>
          <w:p w14:paraId="62FF8390" w14:textId="77777777" w:rsidR="00224569" w:rsidRPr="0049408E" w:rsidRDefault="00B659D8" w:rsidP="00224569">
            <w:pPr>
              <w:pStyle w:val="Brdtext"/>
              <w:rPr>
                <w:i/>
              </w:rPr>
            </w:pPr>
            <w:r w:rsidRPr="0049408E">
              <w:rPr>
                <w:i/>
              </w:rPr>
              <w:t>Nuvarande lydelse</w:t>
            </w:r>
          </w:p>
        </w:tc>
        <w:tc>
          <w:tcPr>
            <w:tcW w:w="2500" w:type="pct"/>
            <w:shd w:val="clear" w:color="auto" w:fill="auto"/>
            <w:tcMar>
              <w:right w:w="0" w:type="dxa"/>
            </w:tcMar>
          </w:tcPr>
          <w:p w14:paraId="7F670406" w14:textId="77777777" w:rsidR="00224569" w:rsidRPr="0049408E" w:rsidRDefault="00B659D8" w:rsidP="00224569">
            <w:pPr>
              <w:pStyle w:val="Brdtext"/>
              <w:rPr>
                <w:i/>
              </w:rPr>
            </w:pPr>
            <w:r w:rsidRPr="0049408E">
              <w:rPr>
                <w:i/>
              </w:rPr>
              <w:t>Föreslagen lydelse</w:t>
            </w:r>
          </w:p>
        </w:tc>
      </w:tr>
    </w:tbl>
    <w:p w14:paraId="117E2F37" w14:textId="77777777" w:rsidR="00224569" w:rsidRDefault="00B659D8" w:rsidP="00224569">
      <w:pPr>
        <w:pStyle w:val="Brdtext"/>
        <w:spacing w:before="270"/>
        <w:jc w:val="center"/>
        <w:rPr>
          <w:b/>
        </w:rPr>
      </w:pPr>
      <w:r>
        <w:rPr>
          <w:b/>
        </w:rPr>
        <w:t>4 kap.</w:t>
      </w:r>
    </w:p>
    <w:p w14:paraId="30E5FA31" w14:textId="77777777" w:rsidR="00224569" w:rsidRDefault="00B659D8" w:rsidP="00224569">
      <w:pPr>
        <w:pStyle w:val="Brdtext"/>
        <w:jc w:val="center"/>
      </w:pPr>
      <w:r>
        <w:t>11 §</w:t>
      </w:r>
      <w:r>
        <w:rPr>
          <w:rStyle w:val="Fotnotsreferens"/>
        </w:rPr>
        <w:footnoteReference w:id="214"/>
      </w:r>
    </w:p>
    <w:p w14:paraId="01BBFFE6" w14:textId="77777777" w:rsidR="00224569" w:rsidRDefault="00B659D8" w:rsidP="00224569">
      <w:pPr>
        <w:pStyle w:val="Brdtextmedindrag"/>
      </w:pPr>
      <w:r w:rsidRPr="0063231B">
        <w:t>Av var och en av Första–Fjärde AP-fondernas tillgångar, värde</w:t>
      </w:r>
      <w:r>
        <w:softHyphen/>
      </w:r>
      <w:r w:rsidRPr="0063231B">
        <w:t>rade till marknadsvärdet, får högst tio procent utgöras av fondpapper eller andra finansiella instrument utfärdade av en emittent eller av en grupp av emittenter med inbördes anknytning. Denna begränsning gäller inte</w:t>
      </w:r>
    </w:p>
    <w:p w14:paraId="2454C2B8" w14:textId="77777777" w:rsidR="00224569" w:rsidRPr="0063231B" w:rsidRDefault="00B659D8" w:rsidP="00224569">
      <w:pPr>
        <w:pStyle w:val="Brdtextmedindrag"/>
      </w:pPr>
      <w:r w:rsidRPr="0063231B">
        <w:t>1.</w:t>
      </w:r>
      <w:r>
        <w:t> </w:t>
      </w:r>
      <w:r w:rsidRPr="0063231B">
        <w:t>svenska staten, en svensk kommun eller därmed jämförlig sam</w:t>
      </w:r>
      <w:r>
        <w:softHyphen/>
      </w:r>
      <w:r w:rsidRPr="0063231B">
        <w:t>fällighet, och</w:t>
      </w:r>
    </w:p>
    <w:tbl>
      <w:tblPr>
        <w:tblW w:w="5000" w:type="pct"/>
        <w:tblLook w:val="0000" w:firstRow="0" w:lastRow="0" w:firstColumn="0" w:lastColumn="0" w:noHBand="0" w:noVBand="0"/>
      </w:tblPr>
      <w:tblGrid>
        <w:gridCol w:w="2948"/>
        <w:gridCol w:w="2949"/>
      </w:tblGrid>
      <w:tr w:rsidR="00224569" w14:paraId="0ED2AB70" w14:textId="77777777" w:rsidTr="00224569">
        <w:tc>
          <w:tcPr>
            <w:tcW w:w="2500" w:type="pct"/>
            <w:shd w:val="clear" w:color="auto" w:fill="auto"/>
            <w:tcMar>
              <w:left w:w="0" w:type="dxa"/>
            </w:tcMar>
          </w:tcPr>
          <w:p w14:paraId="62BECE1B" w14:textId="77777777" w:rsidR="00224569" w:rsidRDefault="00B659D8" w:rsidP="00224569">
            <w:pPr>
              <w:pStyle w:val="Brdtextmedindrag"/>
            </w:pPr>
            <w:r w:rsidRPr="0063231B">
              <w:t>2.</w:t>
            </w:r>
            <w:r>
              <w:t> </w:t>
            </w:r>
            <w:r w:rsidRPr="0063231B">
              <w:t xml:space="preserve">utländska stater, </w:t>
            </w:r>
            <w:r w:rsidRPr="008C7F31">
              <w:rPr>
                <w:spacing w:val="-4"/>
              </w:rPr>
              <w:t>central</w:t>
            </w:r>
            <w:r w:rsidRPr="008C7F31">
              <w:rPr>
                <w:spacing w:val="-4"/>
              </w:rPr>
              <w:softHyphen/>
              <w:t>banker, utländska kommuner eller</w:t>
            </w:r>
            <w:r w:rsidRPr="0063231B">
              <w:t xml:space="preserve"> därmed jämförliga samfällighe</w:t>
            </w:r>
            <w:r>
              <w:softHyphen/>
            </w:r>
            <w:r w:rsidRPr="0063231B">
              <w:t>ter, och andra emittenter, som får noll pro</w:t>
            </w:r>
            <w:r>
              <w:softHyphen/>
            </w:r>
            <w:r w:rsidRPr="0063231B">
              <w:t>cent riskvikt med stöd av schablon</w:t>
            </w:r>
            <w:r>
              <w:softHyphen/>
            </w:r>
            <w:r w:rsidRPr="0063231B">
              <w:t>metoden som enligt artikel</w:t>
            </w:r>
            <w:r>
              <w:t> </w:t>
            </w:r>
            <w:r w:rsidRPr="0063231B">
              <w:t>107 i Europaparla</w:t>
            </w:r>
            <w:r>
              <w:softHyphen/>
            </w:r>
            <w:r w:rsidRPr="0063231B">
              <w:t>mentets och rådets förordning (EU) nr</w:t>
            </w:r>
            <w:r>
              <w:t> </w:t>
            </w:r>
            <w:r w:rsidRPr="0063231B">
              <w:t>575/2013 av den 26</w:t>
            </w:r>
            <w:r>
              <w:t> </w:t>
            </w:r>
            <w:r w:rsidRPr="0063231B">
              <w:t>juni 2013 om tillsynskrav för kredit</w:t>
            </w:r>
            <w:r>
              <w:softHyphen/>
            </w:r>
            <w:r w:rsidRPr="0063231B">
              <w:t xml:space="preserve">institut </w:t>
            </w:r>
            <w:r w:rsidRPr="0063231B">
              <w:rPr>
                <w:i/>
              </w:rPr>
              <w:t>och värdepappers</w:t>
            </w:r>
            <w:r>
              <w:rPr>
                <w:i/>
              </w:rPr>
              <w:softHyphen/>
            </w:r>
            <w:r w:rsidRPr="0063231B">
              <w:rPr>
                <w:i/>
              </w:rPr>
              <w:t>företag</w:t>
            </w:r>
            <w:r w:rsidRPr="0063231B">
              <w:t xml:space="preserve"> och om ändring av förord</w:t>
            </w:r>
            <w:r>
              <w:softHyphen/>
            </w:r>
            <w:r w:rsidRPr="0063231B">
              <w:t>ning (EU) nr</w:t>
            </w:r>
            <w:r>
              <w:t> </w:t>
            </w:r>
            <w:r w:rsidRPr="0063231B">
              <w:t>648/2012 ska tilläm</w:t>
            </w:r>
            <w:r>
              <w:softHyphen/>
            </w:r>
            <w:r w:rsidRPr="0063231B">
              <w:t>pas för att beräkna kapitalkravet för kreditrisker.</w:t>
            </w:r>
          </w:p>
        </w:tc>
        <w:tc>
          <w:tcPr>
            <w:tcW w:w="2500" w:type="pct"/>
            <w:shd w:val="clear" w:color="auto" w:fill="auto"/>
            <w:tcMar>
              <w:right w:w="0" w:type="dxa"/>
            </w:tcMar>
          </w:tcPr>
          <w:p w14:paraId="4CF5DAAB" w14:textId="77777777" w:rsidR="00224569" w:rsidRDefault="00B659D8" w:rsidP="00224569">
            <w:pPr>
              <w:pStyle w:val="Brdtextmedindrag"/>
            </w:pPr>
            <w:r w:rsidRPr="0063231B">
              <w:t>2.</w:t>
            </w:r>
            <w:r>
              <w:t> </w:t>
            </w:r>
            <w:r w:rsidRPr="0063231B">
              <w:t xml:space="preserve">utländska stater, </w:t>
            </w:r>
            <w:r w:rsidRPr="008C7F31">
              <w:rPr>
                <w:spacing w:val="-4"/>
              </w:rPr>
              <w:t>central</w:t>
            </w:r>
            <w:r w:rsidRPr="008C7F31">
              <w:rPr>
                <w:spacing w:val="-4"/>
              </w:rPr>
              <w:softHyphen/>
              <w:t>banker, utländska kommuner eller</w:t>
            </w:r>
            <w:r w:rsidRPr="0063231B">
              <w:t xml:space="preserve"> därmed jämförliga samfällighe</w:t>
            </w:r>
            <w:r>
              <w:softHyphen/>
            </w:r>
            <w:r w:rsidRPr="0063231B">
              <w:t>ter, och andra emittenter, som får noll pro</w:t>
            </w:r>
            <w:r>
              <w:softHyphen/>
            </w:r>
            <w:r w:rsidRPr="0063231B">
              <w:t>cent riskvikt med stöd av schablon</w:t>
            </w:r>
            <w:r>
              <w:softHyphen/>
            </w:r>
            <w:r w:rsidRPr="0063231B">
              <w:t>metoden som enligt artikel</w:t>
            </w:r>
            <w:r>
              <w:t> </w:t>
            </w:r>
            <w:r w:rsidRPr="0063231B">
              <w:t>107 i Europaparla</w:t>
            </w:r>
            <w:r>
              <w:softHyphen/>
            </w:r>
            <w:r w:rsidRPr="0063231B">
              <w:t>mentets och rådets förordning (EU) nr</w:t>
            </w:r>
            <w:r>
              <w:t> </w:t>
            </w:r>
            <w:r w:rsidRPr="0063231B">
              <w:t>575/2013 av den 26</w:t>
            </w:r>
            <w:r>
              <w:t> </w:t>
            </w:r>
            <w:r w:rsidRPr="0063231B">
              <w:t>juni 2013 om tillsynskrav för kredit</w:t>
            </w:r>
            <w:r>
              <w:softHyphen/>
            </w:r>
            <w:r w:rsidRPr="0063231B">
              <w:t>institut och om ändring av för</w:t>
            </w:r>
            <w:r>
              <w:softHyphen/>
            </w:r>
            <w:r w:rsidRPr="0063231B">
              <w:t>ordning (EU) nr</w:t>
            </w:r>
            <w:r>
              <w:t> </w:t>
            </w:r>
            <w:r w:rsidRPr="0063231B">
              <w:t>648/2012 ska tillämpas för att beräkna kapital</w:t>
            </w:r>
            <w:r>
              <w:softHyphen/>
            </w:r>
            <w:r w:rsidRPr="0063231B">
              <w:t>kravet för kreditrisker.</w:t>
            </w:r>
          </w:p>
        </w:tc>
      </w:tr>
    </w:tbl>
    <w:p w14:paraId="4307AEF2" w14:textId="77777777" w:rsidR="00224569" w:rsidRDefault="00B659D8" w:rsidP="00224569">
      <w:pPr>
        <w:pStyle w:val="Brdtextmedindrag"/>
      </w:pPr>
      <w:r w:rsidRPr="0063231B">
        <w:t>Med grupp av emittenter med inbördes anknytning avses två eller flera fysiska eller juridiska personer som utgör en helhet från risk</w:t>
      </w:r>
      <w:r>
        <w:softHyphen/>
      </w:r>
      <w:r w:rsidRPr="0063231B">
        <w:t xml:space="preserve">synpunkt därför att </w:t>
      </w:r>
    </w:p>
    <w:p w14:paraId="18CF49CA" w14:textId="77777777" w:rsidR="00224569" w:rsidRDefault="00B659D8" w:rsidP="00224569">
      <w:pPr>
        <w:pStyle w:val="Brdtextmedindrag"/>
      </w:pPr>
      <w:r w:rsidRPr="0063231B">
        <w:t>1.</w:t>
      </w:r>
      <w:r>
        <w:t> </w:t>
      </w:r>
      <w:r w:rsidRPr="0063231B">
        <w:t xml:space="preserve">någon av dem har direkt eller indirekt ägarinflytande över en eller flera av de övriga i gruppen, eller </w:t>
      </w:r>
    </w:p>
    <w:p w14:paraId="634E95FC" w14:textId="77777777" w:rsidR="00224569" w:rsidRDefault="00B659D8" w:rsidP="00224569">
      <w:pPr>
        <w:pStyle w:val="Brdtextmedindrag"/>
      </w:pPr>
      <w:r w:rsidRPr="0063231B">
        <w:t>2.</w:t>
      </w:r>
      <w:r>
        <w:t> </w:t>
      </w:r>
      <w:r w:rsidRPr="0063231B">
        <w:t>de utan att stå i sådant förhållande som avses i 1 har sådan in</w:t>
      </w:r>
      <w:r>
        <w:softHyphen/>
      </w:r>
      <w:r w:rsidRPr="0063231B">
        <w:t>bördes anknytning att någon eller samtliga av de övriga kan befaras råka i betal</w:t>
      </w:r>
      <w:r>
        <w:softHyphen/>
      </w:r>
      <w:r w:rsidRPr="0063231B">
        <w:t>ningssvårigheter om en av dem drabbas av finansiella problem.</w:t>
      </w:r>
    </w:p>
    <w:p w14:paraId="58DCC8F3" w14:textId="77777777" w:rsidR="00224569" w:rsidRDefault="00B659D8" w:rsidP="00224569">
      <w:pPr>
        <w:pStyle w:val="Slutstreck"/>
      </w:pPr>
      <w:r w:rsidRPr="00660EEA">
        <w:t>                      </w:t>
      </w:r>
    </w:p>
    <w:p w14:paraId="181E482D" w14:textId="2150652D" w:rsidR="00224569" w:rsidRDefault="00B659D8" w:rsidP="00224569">
      <w:pPr>
        <w:pStyle w:val="Brdtextmedindrag"/>
      </w:pPr>
      <w:r>
        <w:t>Denna lag träder i kraft den 26 juni 2021.</w:t>
      </w:r>
    </w:p>
    <w:p w14:paraId="24463EB3" w14:textId="7019DEA9" w:rsidR="00224569" w:rsidRDefault="00224569" w:rsidP="00224569">
      <w:pPr>
        <w:pStyle w:val="Brdtextmedindrag"/>
      </w:pPr>
    </w:p>
    <w:p w14:paraId="2B7FF2C8" w14:textId="041C250E" w:rsidR="00224569" w:rsidRDefault="00224569" w:rsidP="00224569">
      <w:pPr>
        <w:pStyle w:val="Brdtextmedindrag"/>
      </w:pPr>
    </w:p>
    <w:p w14:paraId="0590A9D5" w14:textId="77777777" w:rsidR="00224569" w:rsidRDefault="00224569" w:rsidP="00224569">
      <w:pPr>
        <w:pStyle w:val="Brdtext"/>
        <w:sectPr w:rsidR="00224569" w:rsidSect="00224569">
          <w:headerReference w:type="even" r:id="rId346"/>
          <w:headerReference w:type="default" r:id="rId347"/>
          <w:footerReference w:type="even" r:id="rId348"/>
          <w:footerReference w:type="default" r:id="rId349"/>
          <w:footerReference w:type="first" r:id="rId350"/>
          <w:footnotePr>
            <w:numRestart w:val="eachSect"/>
          </w:footnotePr>
          <w:pgSz w:w="9356" w:h="13721" w:code="9"/>
          <w:pgMar w:top="794" w:right="2438" w:bottom="1191" w:left="1021" w:header="0" w:footer="709" w:gutter="0"/>
          <w:cols w:space="708"/>
          <w:docGrid w:linePitch="360"/>
        </w:sectPr>
      </w:pPr>
    </w:p>
    <w:p w14:paraId="20DEAE5A" w14:textId="77777777" w:rsidR="00224569" w:rsidRDefault="00B659D8" w:rsidP="00224569">
      <w:pPr>
        <w:pStyle w:val="Rubrik2utannumrering"/>
        <w:spacing w:before="0"/>
      </w:pPr>
      <w:bookmarkStart w:id="656" w:name="_Toc33087150"/>
      <w:bookmarkStart w:id="657" w:name="_Toc65160211"/>
      <w:r>
        <w:lastRenderedPageBreak/>
        <w:t>Förslag till lag om ändring i lagen (2004:46) om</w:t>
      </w:r>
      <w:r>
        <w:rPr>
          <w:rFonts w:ascii="Cambria" w:hAnsi="Cambria"/>
        </w:rPr>
        <w:t> </w:t>
      </w:r>
      <w:r>
        <w:t>värdepappersfonder</w:t>
      </w:r>
      <w:bookmarkEnd w:id="656"/>
      <w:bookmarkEnd w:id="657"/>
    </w:p>
    <w:p w14:paraId="19D3838C" w14:textId="77777777" w:rsidR="00224569" w:rsidRDefault="00B659D8" w:rsidP="00224569">
      <w:pPr>
        <w:pStyle w:val="Brdtext"/>
      </w:pPr>
      <w:r>
        <w:t>Härigenom föreskrivs</w:t>
      </w:r>
      <w:r>
        <w:rPr>
          <w:rStyle w:val="Fotnotsreferens"/>
        </w:rPr>
        <w:footnoteReference w:id="215"/>
      </w:r>
      <w:r>
        <w:t xml:space="preserve"> </w:t>
      </w:r>
      <w:r w:rsidRPr="00CA0F4B">
        <w:t>att 2 kap. 10</w:t>
      </w:r>
      <w:r>
        <w:t xml:space="preserve"> </w:t>
      </w:r>
      <w:r w:rsidRPr="00CA0F4B">
        <w:t>och 11 §§</w:t>
      </w:r>
      <w:r>
        <w:t xml:space="preserve"> lagen (2004:46) om värde</w:t>
      </w:r>
      <w:r>
        <w:softHyphen/>
        <w:t>pappers</w:t>
      </w:r>
      <w:r>
        <w:softHyphen/>
        <w:t>fonder</w:t>
      </w:r>
      <w:r>
        <w:rPr>
          <w:rStyle w:val="Fotnotsreferens"/>
        </w:rPr>
        <w:footnoteReference w:id="216"/>
      </w:r>
      <w:r>
        <w:t xml:space="preserve"> ska ha följande lydelse.</w:t>
      </w:r>
    </w:p>
    <w:p w14:paraId="626A44F5" w14:textId="77777777" w:rsidR="00224569" w:rsidRPr="00E416C4"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65D03544" w14:textId="77777777" w:rsidTr="00224569">
        <w:tc>
          <w:tcPr>
            <w:tcW w:w="2500" w:type="pct"/>
            <w:shd w:val="clear" w:color="auto" w:fill="auto"/>
            <w:tcMar>
              <w:left w:w="0" w:type="dxa"/>
            </w:tcMar>
          </w:tcPr>
          <w:p w14:paraId="21E46690" w14:textId="77777777" w:rsidR="00224569" w:rsidRPr="0049408E" w:rsidRDefault="00B659D8" w:rsidP="00224569">
            <w:pPr>
              <w:pStyle w:val="Brdtext"/>
              <w:rPr>
                <w:i/>
              </w:rPr>
            </w:pPr>
            <w:r w:rsidRPr="0049408E">
              <w:rPr>
                <w:i/>
              </w:rPr>
              <w:t>Nuvarande lydelse</w:t>
            </w:r>
          </w:p>
        </w:tc>
        <w:tc>
          <w:tcPr>
            <w:tcW w:w="2500" w:type="pct"/>
            <w:shd w:val="clear" w:color="auto" w:fill="auto"/>
            <w:tcMar>
              <w:right w:w="0" w:type="dxa"/>
            </w:tcMar>
          </w:tcPr>
          <w:p w14:paraId="523F69F1" w14:textId="77777777" w:rsidR="00224569" w:rsidRPr="0049408E" w:rsidRDefault="00B659D8" w:rsidP="00224569">
            <w:pPr>
              <w:pStyle w:val="Brdtext"/>
              <w:rPr>
                <w:i/>
              </w:rPr>
            </w:pPr>
            <w:r w:rsidRPr="0049408E">
              <w:rPr>
                <w:i/>
              </w:rPr>
              <w:t>Föreslagen lydelse</w:t>
            </w:r>
          </w:p>
        </w:tc>
      </w:tr>
    </w:tbl>
    <w:p w14:paraId="7F984F0F" w14:textId="77777777" w:rsidR="00224569" w:rsidRDefault="00B659D8" w:rsidP="00224569">
      <w:pPr>
        <w:pStyle w:val="Brdtext"/>
        <w:spacing w:before="270"/>
        <w:jc w:val="center"/>
        <w:rPr>
          <w:b/>
        </w:rPr>
      </w:pPr>
      <w:r>
        <w:rPr>
          <w:b/>
        </w:rPr>
        <w:t>2 kap.</w:t>
      </w:r>
    </w:p>
    <w:p w14:paraId="111DFF18" w14:textId="77777777" w:rsidR="00224569" w:rsidRDefault="00B659D8" w:rsidP="00224569">
      <w:pPr>
        <w:pStyle w:val="Brdtext"/>
        <w:jc w:val="center"/>
      </w:pPr>
      <w:r>
        <w:t>10 §</w:t>
      </w:r>
      <w:r>
        <w:rPr>
          <w:rStyle w:val="Fotnotsreferens"/>
        </w:rPr>
        <w:footnoteReference w:id="217"/>
      </w:r>
    </w:p>
    <w:tbl>
      <w:tblPr>
        <w:tblW w:w="5000" w:type="pct"/>
        <w:tblLayout w:type="fixed"/>
        <w:tblLook w:val="0000" w:firstRow="0" w:lastRow="0" w:firstColumn="0" w:lastColumn="0" w:noHBand="0" w:noVBand="0"/>
      </w:tblPr>
      <w:tblGrid>
        <w:gridCol w:w="2948"/>
        <w:gridCol w:w="2949"/>
      </w:tblGrid>
      <w:tr w:rsidR="00224569" w14:paraId="76BCDC69" w14:textId="77777777" w:rsidTr="00224569">
        <w:tc>
          <w:tcPr>
            <w:tcW w:w="2500" w:type="pct"/>
            <w:shd w:val="clear" w:color="auto" w:fill="auto"/>
            <w:tcMar>
              <w:left w:w="0" w:type="dxa"/>
            </w:tcMar>
          </w:tcPr>
          <w:p w14:paraId="46CFECF2" w14:textId="77777777" w:rsidR="00224569" w:rsidRDefault="00B659D8" w:rsidP="00224569">
            <w:pPr>
              <w:pStyle w:val="Brdtextmedindrag"/>
            </w:pPr>
            <w:r w:rsidRPr="006B362D">
              <w:t xml:space="preserve">Ett fondbolags egna medel får, trots </w:t>
            </w:r>
            <w:r w:rsidRPr="00342A80">
              <w:rPr>
                <w:i/>
                <w:iCs/>
              </w:rPr>
              <w:t>vad</w:t>
            </w:r>
            <w:r w:rsidRPr="006B362D">
              <w:t xml:space="preserve"> som anges i 8 och 9</w:t>
            </w:r>
            <w:r>
              <w:t> §</w:t>
            </w:r>
            <w:r w:rsidRPr="006B362D">
              <w:t xml:space="preserve">§, inte understiga </w:t>
            </w:r>
            <w:r w:rsidRPr="004F4BF2">
              <w:rPr>
                <w:i/>
              </w:rPr>
              <w:t>ett</w:t>
            </w:r>
            <w:r w:rsidRPr="006B362D">
              <w:t xml:space="preserve"> belopp som </w:t>
            </w:r>
            <w:r w:rsidRPr="004F4BF2">
              <w:rPr>
                <w:i/>
              </w:rPr>
              <w:t>mot</w:t>
            </w:r>
            <w:r>
              <w:rPr>
                <w:i/>
              </w:rPr>
              <w:softHyphen/>
            </w:r>
            <w:r w:rsidRPr="004F4BF2">
              <w:rPr>
                <w:i/>
              </w:rPr>
              <w:t>svarar 25</w:t>
            </w:r>
            <w:r>
              <w:rPr>
                <w:i/>
              </w:rPr>
              <w:t> </w:t>
            </w:r>
            <w:r w:rsidRPr="004F4BF2">
              <w:rPr>
                <w:i/>
              </w:rPr>
              <w:t>procent av bolagets fasta omkostnader för det före</w:t>
            </w:r>
            <w:r>
              <w:rPr>
                <w:i/>
              </w:rPr>
              <w:softHyphen/>
            </w:r>
            <w:r w:rsidRPr="004F4BF2">
              <w:rPr>
                <w:i/>
              </w:rPr>
              <w:t>gående året eller, om bolagets verksamhet pågått i mindre än ett år, 25</w:t>
            </w:r>
            <w:r>
              <w:rPr>
                <w:i/>
              </w:rPr>
              <w:t> </w:t>
            </w:r>
            <w:r w:rsidRPr="004F4BF2">
              <w:rPr>
                <w:i/>
              </w:rPr>
              <w:t>pro</w:t>
            </w:r>
            <w:r>
              <w:rPr>
                <w:i/>
              </w:rPr>
              <w:softHyphen/>
            </w:r>
            <w:r w:rsidRPr="004F4BF2">
              <w:rPr>
                <w:i/>
              </w:rPr>
              <w:t>cent av de fasta omkost</w:t>
            </w:r>
            <w:r>
              <w:rPr>
                <w:i/>
              </w:rPr>
              <w:softHyphen/>
            </w:r>
            <w:r w:rsidRPr="004F4BF2">
              <w:rPr>
                <w:i/>
              </w:rPr>
              <w:t>nader som angetts i bolagets verk</w:t>
            </w:r>
            <w:r>
              <w:rPr>
                <w:i/>
              </w:rPr>
              <w:softHyphen/>
            </w:r>
            <w:r w:rsidRPr="004F4BF2">
              <w:rPr>
                <w:i/>
              </w:rPr>
              <w:t>samhetsplan</w:t>
            </w:r>
            <w:r w:rsidRPr="00166FE8">
              <w:rPr>
                <w:iCs/>
              </w:rPr>
              <w:t>.</w:t>
            </w:r>
          </w:p>
        </w:tc>
        <w:tc>
          <w:tcPr>
            <w:tcW w:w="2500" w:type="pct"/>
            <w:shd w:val="clear" w:color="auto" w:fill="auto"/>
            <w:tcMar>
              <w:right w:w="0" w:type="dxa"/>
            </w:tcMar>
          </w:tcPr>
          <w:p w14:paraId="31C1E6B8" w14:textId="77777777" w:rsidR="00224569" w:rsidRDefault="00B659D8" w:rsidP="00224569">
            <w:pPr>
              <w:pStyle w:val="Brdtextmedindrag"/>
            </w:pPr>
            <w:r w:rsidRPr="006B362D">
              <w:t xml:space="preserve">Ett fondbolags egna medel får, trots </w:t>
            </w:r>
            <w:r w:rsidRPr="00342A80">
              <w:rPr>
                <w:i/>
                <w:iCs/>
              </w:rPr>
              <w:t>det</w:t>
            </w:r>
            <w:r w:rsidRPr="006B362D">
              <w:t xml:space="preserve"> som anges i 8 och 9</w:t>
            </w:r>
            <w:r>
              <w:t> §</w:t>
            </w:r>
            <w:r w:rsidRPr="006B362D">
              <w:t xml:space="preserve">§, inte understiga </w:t>
            </w:r>
            <w:r w:rsidRPr="004F4BF2">
              <w:rPr>
                <w:i/>
              </w:rPr>
              <w:t>det</w:t>
            </w:r>
            <w:r>
              <w:t xml:space="preserve"> </w:t>
            </w:r>
            <w:r w:rsidRPr="006B362D">
              <w:t xml:space="preserve">belopp som </w:t>
            </w:r>
            <w:r>
              <w:rPr>
                <w:i/>
                <w:iCs/>
              </w:rPr>
              <w:t>framgår av</w:t>
            </w:r>
            <w:r w:rsidRPr="0036057F">
              <w:rPr>
                <w:i/>
                <w:iCs/>
              </w:rPr>
              <w:t xml:space="preserve"> artikel 13 i</w:t>
            </w:r>
            <w:r>
              <w:t xml:space="preserve"> </w:t>
            </w:r>
            <w:r>
              <w:rPr>
                <w:i/>
              </w:rPr>
              <w:t>Europa</w:t>
            </w:r>
            <w:r>
              <w:rPr>
                <w:i/>
              </w:rPr>
              <w:softHyphen/>
              <w:t>parla</w:t>
            </w:r>
            <w:r>
              <w:rPr>
                <w:i/>
              </w:rPr>
              <w:softHyphen/>
              <w:t>mentets och rådets förordning (EU) 2019/2033 av den 27 november 2019 om till</w:t>
            </w:r>
            <w:r>
              <w:rPr>
                <w:i/>
              </w:rPr>
              <w:softHyphen/>
              <w:t>synskrav för värde</w:t>
            </w:r>
            <w:r>
              <w:rPr>
                <w:i/>
              </w:rPr>
              <w:softHyphen/>
              <w:t xml:space="preserve">pappersföretag </w:t>
            </w:r>
            <w:r w:rsidRPr="008C7F31">
              <w:rPr>
                <w:i/>
                <w:spacing w:val="-4"/>
              </w:rPr>
              <w:t>och om ändring av förord</w:t>
            </w:r>
            <w:r w:rsidRPr="008C7F31">
              <w:rPr>
                <w:i/>
                <w:spacing w:val="-4"/>
              </w:rPr>
              <w:softHyphen/>
              <w:t>ningarna</w:t>
            </w:r>
            <w:r>
              <w:rPr>
                <w:i/>
              </w:rPr>
              <w:t xml:space="preserve"> (EU) nr 1093/2010, (EU) nr 575/2013, (EU) nr 600/2014 och (EU) nr 806/2014</w:t>
            </w:r>
            <w:r w:rsidRPr="00166FE8">
              <w:rPr>
                <w:iCs/>
              </w:rPr>
              <w:t>.</w:t>
            </w:r>
            <w:r>
              <w:rPr>
                <w:i/>
              </w:rPr>
              <w:t xml:space="preserve"> </w:t>
            </w:r>
            <w:r w:rsidRPr="00AC21EE">
              <w:rPr>
                <w:i/>
                <w:iCs/>
              </w:rPr>
              <w:t>Vid tillämpningen av den artikeln ska det som anges där om värde</w:t>
            </w:r>
            <w:r>
              <w:rPr>
                <w:i/>
                <w:iCs/>
              </w:rPr>
              <w:softHyphen/>
            </w:r>
            <w:r w:rsidRPr="00AC21EE">
              <w:rPr>
                <w:i/>
                <w:iCs/>
              </w:rPr>
              <w:t>pappersföretag gälla för fondbolag</w:t>
            </w:r>
            <w:r>
              <w:rPr>
                <w:i/>
                <w:iCs/>
              </w:rPr>
              <w:t>.</w:t>
            </w:r>
          </w:p>
        </w:tc>
      </w:tr>
      <w:tr w:rsidR="00224569" w14:paraId="698B06D7" w14:textId="77777777" w:rsidTr="00224569">
        <w:tc>
          <w:tcPr>
            <w:tcW w:w="2500" w:type="pct"/>
            <w:shd w:val="clear" w:color="auto" w:fill="auto"/>
            <w:tcMar>
              <w:left w:w="0" w:type="dxa"/>
            </w:tcMar>
          </w:tcPr>
          <w:p w14:paraId="4660917E" w14:textId="77777777" w:rsidR="00224569" w:rsidRPr="006B362D" w:rsidRDefault="00B659D8" w:rsidP="00224569">
            <w:pPr>
              <w:pStyle w:val="Brdtextmedindrag"/>
            </w:pPr>
            <w:r w:rsidRPr="00E8163E">
              <w:rPr>
                <w:i/>
              </w:rPr>
              <w:t>Om omfattningen av fond</w:t>
            </w:r>
            <w:r>
              <w:rPr>
                <w:i/>
              </w:rPr>
              <w:softHyphen/>
            </w:r>
            <w:r w:rsidRPr="00E8163E">
              <w:rPr>
                <w:i/>
              </w:rPr>
              <w:t>b</w:t>
            </w:r>
            <w:r w:rsidRPr="008C7F31">
              <w:rPr>
                <w:i/>
                <w:spacing w:val="-4"/>
              </w:rPr>
              <w:t>olagets verksamhet ändrats väsent</w:t>
            </w:r>
            <w:r w:rsidRPr="008C7F31">
              <w:rPr>
                <w:i/>
                <w:spacing w:val="-4"/>
              </w:rPr>
              <w:softHyphen/>
              <w:t>ligt</w:t>
            </w:r>
            <w:r w:rsidRPr="00E8163E">
              <w:rPr>
                <w:i/>
              </w:rPr>
              <w:t xml:space="preserve"> sedan det föregående året eller om Finansinspektionen finner att verk</w:t>
            </w:r>
            <w:r>
              <w:rPr>
                <w:i/>
              </w:rPr>
              <w:softHyphen/>
            </w:r>
            <w:r w:rsidRPr="00E8163E">
              <w:rPr>
                <w:i/>
              </w:rPr>
              <w:t>samhetsplanen behöver korri</w:t>
            </w:r>
            <w:r>
              <w:rPr>
                <w:i/>
              </w:rPr>
              <w:softHyphen/>
            </w:r>
            <w:r w:rsidRPr="00E8163E">
              <w:rPr>
                <w:i/>
              </w:rPr>
              <w:t>geras, får inspek</w:t>
            </w:r>
            <w:r>
              <w:rPr>
                <w:i/>
              </w:rPr>
              <w:softHyphen/>
            </w:r>
            <w:r w:rsidRPr="00E8163E">
              <w:rPr>
                <w:i/>
              </w:rPr>
              <w:t>tionen besluta om änd</w:t>
            </w:r>
            <w:r>
              <w:rPr>
                <w:i/>
              </w:rPr>
              <w:softHyphen/>
            </w:r>
            <w:r w:rsidRPr="00E8163E">
              <w:rPr>
                <w:i/>
              </w:rPr>
              <w:t>ring av kapitalkravet enligt första stycket.</w:t>
            </w:r>
          </w:p>
        </w:tc>
        <w:tc>
          <w:tcPr>
            <w:tcW w:w="2500" w:type="pct"/>
            <w:shd w:val="clear" w:color="auto" w:fill="auto"/>
            <w:tcMar>
              <w:right w:w="0" w:type="dxa"/>
            </w:tcMar>
          </w:tcPr>
          <w:p w14:paraId="01BA779A" w14:textId="77777777" w:rsidR="00224569" w:rsidRDefault="00224569" w:rsidP="00224569">
            <w:pPr>
              <w:pStyle w:val="Brdtextmedindrag"/>
            </w:pPr>
          </w:p>
        </w:tc>
      </w:tr>
    </w:tbl>
    <w:p w14:paraId="15925348" w14:textId="77777777" w:rsidR="00224569" w:rsidRDefault="00B659D8" w:rsidP="00224569">
      <w:pPr>
        <w:pStyle w:val="Brdtext"/>
        <w:spacing w:before="270"/>
        <w:jc w:val="center"/>
      </w:pPr>
      <w:r>
        <w:t>11 §</w:t>
      </w:r>
      <w:r>
        <w:rPr>
          <w:rStyle w:val="Fotnotsreferens"/>
        </w:rPr>
        <w:footnoteReference w:id="218"/>
      </w:r>
    </w:p>
    <w:tbl>
      <w:tblPr>
        <w:tblW w:w="5000" w:type="pct"/>
        <w:tblLook w:val="0000" w:firstRow="0" w:lastRow="0" w:firstColumn="0" w:lastColumn="0" w:noHBand="0" w:noVBand="0"/>
      </w:tblPr>
      <w:tblGrid>
        <w:gridCol w:w="2948"/>
        <w:gridCol w:w="2949"/>
      </w:tblGrid>
      <w:tr w:rsidR="00224569" w14:paraId="3B59CFD6" w14:textId="77777777" w:rsidTr="00224569">
        <w:tc>
          <w:tcPr>
            <w:tcW w:w="2500" w:type="pct"/>
            <w:shd w:val="clear" w:color="auto" w:fill="auto"/>
            <w:tcMar>
              <w:left w:w="0" w:type="dxa"/>
            </w:tcMar>
          </w:tcPr>
          <w:p w14:paraId="2991AE39" w14:textId="77777777" w:rsidR="00224569" w:rsidRDefault="00B659D8" w:rsidP="00224569">
            <w:pPr>
              <w:pStyle w:val="Brdtextmedindrag"/>
            </w:pPr>
            <w:r w:rsidRPr="00865A51">
              <w:t xml:space="preserve">Bestämmelser om tillsyn på </w:t>
            </w:r>
            <w:r w:rsidRPr="00393B61">
              <w:rPr>
                <w:spacing w:val="-4"/>
              </w:rPr>
              <w:t>gruppnivå finns i artiklarna 11–24 i Europaparlamentets och rådets för</w:t>
            </w:r>
            <w:r>
              <w:rPr>
                <w:spacing w:val="-4"/>
              </w:rPr>
              <w:softHyphen/>
            </w:r>
            <w:r w:rsidRPr="00393B61">
              <w:rPr>
                <w:spacing w:val="-4"/>
              </w:rPr>
              <w:t>ordning (EU) nr</w:t>
            </w:r>
            <w:r>
              <w:rPr>
                <w:spacing w:val="-4"/>
              </w:rPr>
              <w:t> </w:t>
            </w:r>
            <w:r w:rsidRPr="00393B61">
              <w:rPr>
                <w:spacing w:val="-4"/>
              </w:rPr>
              <w:t>575/20</w:t>
            </w:r>
            <w:r w:rsidRPr="00865A51">
              <w:t>13 av</w:t>
            </w:r>
            <w:r>
              <w:t xml:space="preserve"> </w:t>
            </w:r>
            <w:r w:rsidRPr="00865A51">
              <w:t>den 26</w:t>
            </w:r>
            <w:r>
              <w:t> </w:t>
            </w:r>
            <w:r w:rsidRPr="00865A51">
              <w:t xml:space="preserve">juni 2013 om tillsynskrav för kreditinstitut </w:t>
            </w:r>
            <w:r w:rsidRPr="00865A51">
              <w:rPr>
                <w:i/>
              </w:rPr>
              <w:t>och värde</w:t>
            </w:r>
            <w:r>
              <w:rPr>
                <w:i/>
              </w:rPr>
              <w:softHyphen/>
            </w:r>
            <w:r w:rsidRPr="00865A51">
              <w:rPr>
                <w:i/>
              </w:rPr>
              <w:t>pappers</w:t>
            </w:r>
            <w:r>
              <w:rPr>
                <w:i/>
              </w:rPr>
              <w:softHyphen/>
            </w:r>
            <w:r w:rsidRPr="00865A51">
              <w:rPr>
                <w:i/>
              </w:rPr>
              <w:t>företag</w:t>
            </w:r>
            <w:r w:rsidRPr="00865A51">
              <w:t xml:space="preserve"> och om ändring av förord</w:t>
            </w:r>
            <w:r>
              <w:softHyphen/>
            </w:r>
            <w:r w:rsidRPr="00865A51">
              <w:t>ning (EU) nr</w:t>
            </w:r>
            <w:r>
              <w:t> </w:t>
            </w:r>
            <w:r w:rsidRPr="00865A51">
              <w:t xml:space="preserve">648/2012, </w:t>
            </w:r>
            <w:r w:rsidRPr="006B3D58">
              <w:rPr>
                <w:i/>
                <w:iCs/>
              </w:rPr>
              <w:t>i</w:t>
            </w:r>
            <w:r>
              <w:rPr>
                <w:i/>
                <w:iCs/>
              </w:rPr>
              <w:br/>
            </w:r>
            <w:r>
              <w:rPr>
                <w:i/>
                <w:iCs/>
              </w:rPr>
              <w:br/>
            </w:r>
            <w:r w:rsidRPr="00865A51">
              <w:lastRenderedPageBreak/>
              <w:t>lagen</w:t>
            </w:r>
            <w:r>
              <w:t> </w:t>
            </w:r>
            <w:r w:rsidRPr="00865A51">
              <w:t>(2006:531) om särskild till</w:t>
            </w:r>
            <w:r>
              <w:softHyphen/>
            </w:r>
            <w:r w:rsidRPr="00865A51">
              <w:t xml:space="preserve">syn över finansiella konglomerat </w:t>
            </w:r>
            <w:r w:rsidRPr="006B3D58">
              <w:rPr>
                <w:i/>
                <w:iCs/>
              </w:rPr>
              <w:t>samt i</w:t>
            </w:r>
            <w:r w:rsidRPr="00865A51">
              <w:t xml:space="preserve"> lagen</w:t>
            </w:r>
            <w:r>
              <w:t xml:space="preserve"> </w:t>
            </w:r>
            <w:r w:rsidRPr="00865A51">
              <w:t>(2014:968) om sär</w:t>
            </w:r>
            <w:r>
              <w:softHyphen/>
            </w:r>
            <w:r w:rsidRPr="00865A51">
              <w:t>skild till</w:t>
            </w:r>
            <w:r>
              <w:softHyphen/>
            </w:r>
            <w:r w:rsidRPr="00865A51">
              <w:t>syn över kreditinstitut och värde</w:t>
            </w:r>
            <w:r>
              <w:softHyphen/>
            </w:r>
            <w:r w:rsidRPr="00865A51">
              <w:t>pappersbolag.</w:t>
            </w:r>
          </w:p>
        </w:tc>
        <w:tc>
          <w:tcPr>
            <w:tcW w:w="2500" w:type="pct"/>
            <w:shd w:val="clear" w:color="auto" w:fill="auto"/>
            <w:tcMar>
              <w:right w:w="0" w:type="dxa"/>
            </w:tcMar>
          </w:tcPr>
          <w:p w14:paraId="54D59BF8" w14:textId="77777777" w:rsidR="00224569" w:rsidRDefault="00B659D8" w:rsidP="00224569">
            <w:pPr>
              <w:pStyle w:val="Brdtextmedindrag"/>
              <w:rPr>
                <w:spacing w:val="-4"/>
              </w:rPr>
            </w:pPr>
            <w:r w:rsidRPr="00865A51">
              <w:lastRenderedPageBreak/>
              <w:t xml:space="preserve">Bestämmelser om tillsyn på </w:t>
            </w:r>
            <w:r w:rsidRPr="00393B61">
              <w:rPr>
                <w:spacing w:val="-4"/>
              </w:rPr>
              <w:t xml:space="preserve">gruppnivå finns i </w:t>
            </w:r>
          </w:p>
          <w:p w14:paraId="21CD5C14" w14:textId="77777777" w:rsidR="00224569" w:rsidRDefault="00B659D8" w:rsidP="00224569">
            <w:pPr>
              <w:pStyle w:val="Brdtextmedindrag"/>
            </w:pPr>
            <w:r w:rsidRPr="00A20819">
              <w:rPr>
                <w:i/>
                <w:iCs/>
              </w:rPr>
              <w:t>–</w:t>
            </w:r>
            <w:r>
              <w:rPr>
                <w:spacing w:val="-4"/>
              </w:rPr>
              <w:t> </w:t>
            </w:r>
            <w:r w:rsidRPr="00393B61">
              <w:rPr>
                <w:spacing w:val="-4"/>
              </w:rPr>
              <w:t>artiklarna 11–24 i Europaparla</w:t>
            </w:r>
            <w:r>
              <w:rPr>
                <w:spacing w:val="-4"/>
              </w:rPr>
              <w:softHyphen/>
            </w:r>
            <w:r w:rsidRPr="00393B61">
              <w:rPr>
                <w:spacing w:val="-4"/>
              </w:rPr>
              <w:t>mentets och rådets för</w:t>
            </w:r>
            <w:r>
              <w:rPr>
                <w:spacing w:val="-4"/>
              </w:rPr>
              <w:softHyphen/>
            </w:r>
            <w:r w:rsidRPr="00393B61">
              <w:rPr>
                <w:spacing w:val="-4"/>
              </w:rPr>
              <w:t>ordning (EU) nr</w:t>
            </w:r>
            <w:r>
              <w:rPr>
                <w:spacing w:val="-4"/>
              </w:rPr>
              <w:t> </w:t>
            </w:r>
            <w:r w:rsidRPr="00393B61">
              <w:rPr>
                <w:spacing w:val="-4"/>
              </w:rPr>
              <w:t>575/2013</w:t>
            </w:r>
            <w:r w:rsidRPr="00865A51">
              <w:t xml:space="preserve"> av</w:t>
            </w:r>
            <w:r>
              <w:t xml:space="preserve"> </w:t>
            </w:r>
            <w:r w:rsidRPr="00865A51">
              <w:t>den 26</w:t>
            </w:r>
            <w:r>
              <w:t> </w:t>
            </w:r>
            <w:r w:rsidRPr="00865A51">
              <w:t>juni 2013 om tillsynskrav för kreditinstitut och om ändring av förordning (EU) nr</w:t>
            </w:r>
            <w:r>
              <w:t> </w:t>
            </w:r>
            <w:r w:rsidRPr="00865A51">
              <w:t>648/2012,</w:t>
            </w:r>
          </w:p>
          <w:p w14:paraId="5E521CB7" w14:textId="77777777" w:rsidR="00224569" w:rsidRDefault="00B659D8" w:rsidP="00224569">
            <w:pPr>
              <w:pStyle w:val="Brdtextmedindrag"/>
            </w:pPr>
            <w:r w:rsidRPr="00A20819">
              <w:rPr>
                <w:i/>
                <w:iCs/>
              </w:rPr>
              <w:lastRenderedPageBreak/>
              <w:t>–</w:t>
            </w:r>
            <w:r>
              <w:rPr>
                <w:i/>
              </w:rPr>
              <w:t> </w:t>
            </w:r>
            <w:r w:rsidRPr="007026DC">
              <w:rPr>
                <w:i/>
                <w:spacing w:val="-4"/>
              </w:rPr>
              <w:t>artikel 7 i Europaparlamentets och</w:t>
            </w:r>
            <w:r>
              <w:rPr>
                <w:i/>
              </w:rPr>
              <w:t xml:space="preserve"> </w:t>
            </w:r>
            <w:r w:rsidRPr="007026DC">
              <w:rPr>
                <w:i/>
                <w:spacing w:val="-4"/>
              </w:rPr>
              <w:t>rådets för</w:t>
            </w:r>
            <w:r>
              <w:rPr>
                <w:i/>
                <w:spacing w:val="-4"/>
              </w:rPr>
              <w:softHyphen/>
            </w:r>
            <w:r w:rsidRPr="007026DC">
              <w:rPr>
                <w:i/>
                <w:spacing w:val="-4"/>
              </w:rPr>
              <w:t>ordning (EU) 2019/2033</w:t>
            </w:r>
            <w:r>
              <w:rPr>
                <w:i/>
                <w:spacing w:val="-4"/>
              </w:rPr>
              <w:t>,</w:t>
            </w:r>
          </w:p>
          <w:p w14:paraId="0F249431" w14:textId="77777777" w:rsidR="00224569" w:rsidRPr="00DF367E" w:rsidRDefault="00B659D8" w:rsidP="00224569">
            <w:pPr>
              <w:pStyle w:val="Brdtextmedindrag"/>
              <w:rPr>
                <w:i/>
              </w:rPr>
            </w:pPr>
            <w:r w:rsidRPr="00A20819">
              <w:rPr>
                <w:i/>
                <w:iCs/>
              </w:rPr>
              <w:t>–</w:t>
            </w:r>
            <w:r>
              <w:t> </w:t>
            </w:r>
            <w:r w:rsidRPr="00865A51">
              <w:t>lagen</w:t>
            </w:r>
            <w:r>
              <w:t xml:space="preserve"> </w:t>
            </w:r>
            <w:r w:rsidRPr="00865A51">
              <w:t>(2006:531) om särskild till</w:t>
            </w:r>
            <w:r>
              <w:softHyphen/>
            </w:r>
            <w:r w:rsidRPr="00865A51">
              <w:t>syn över finan</w:t>
            </w:r>
            <w:r>
              <w:softHyphen/>
            </w:r>
            <w:r w:rsidRPr="00865A51">
              <w:t>siella konglome</w:t>
            </w:r>
            <w:r>
              <w:softHyphen/>
            </w:r>
            <w:r w:rsidRPr="00865A51">
              <w:t>rat</w:t>
            </w:r>
            <w:r w:rsidRPr="00DF367E">
              <w:rPr>
                <w:i/>
                <w:iCs/>
              </w:rPr>
              <w:t xml:space="preserve">, </w:t>
            </w:r>
            <w:r>
              <w:rPr>
                <w:i/>
                <w:iCs/>
              </w:rPr>
              <w:t>och</w:t>
            </w:r>
          </w:p>
          <w:p w14:paraId="0955CB02" w14:textId="77777777" w:rsidR="00224569" w:rsidRDefault="00B659D8" w:rsidP="00224569">
            <w:pPr>
              <w:pStyle w:val="Brdtextmedindrag"/>
            </w:pPr>
            <w:r w:rsidRPr="00A20819">
              <w:rPr>
                <w:i/>
                <w:iCs/>
              </w:rPr>
              <w:t>–</w:t>
            </w:r>
            <w:r>
              <w:t> </w:t>
            </w:r>
            <w:r w:rsidRPr="00865A51">
              <w:t>lagen</w:t>
            </w:r>
            <w:r>
              <w:t xml:space="preserve"> </w:t>
            </w:r>
            <w:r w:rsidRPr="00865A51">
              <w:t>(2014:968) om särskild tillsyn över kreditinstitut och värde</w:t>
            </w:r>
            <w:r>
              <w:softHyphen/>
            </w:r>
            <w:r w:rsidRPr="00865A51">
              <w:t>pappersbolag</w:t>
            </w:r>
            <w:r>
              <w:rPr>
                <w:i/>
              </w:rPr>
              <w:t>.</w:t>
            </w:r>
          </w:p>
        </w:tc>
      </w:tr>
    </w:tbl>
    <w:p w14:paraId="7F8722D9" w14:textId="77777777" w:rsidR="00224569" w:rsidRDefault="00B659D8" w:rsidP="00224569">
      <w:pPr>
        <w:pStyle w:val="Slutstreck"/>
      </w:pPr>
      <w:r w:rsidRPr="00660EEA">
        <w:lastRenderedPageBreak/>
        <w:t>                      </w:t>
      </w:r>
    </w:p>
    <w:p w14:paraId="7E50E46D" w14:textId="77777777" w:rsidR="00224569" w:rsidRDefault="00B659D8" w:rsidP="00224569">
      <w:pPr>
        <w:pStyle w:val="Brdtextmedindrag"/>
      </w:pPr>
      <w:r>
        <w:t>Denna lag träder i kraft den 26 juni 2021.</w:t>
      </w:r>
    </w:p>
    <w:p w14:paraId="46C64D12" w14:textId="10B8171B" w:rsidR="00224569" w:rsidRDefault="00224569" w:rsidP="00224569">
      <w:pPr>
        <w:pStyle w:val="Brdtext"/>
      </w:pPr>
    </w:p>
    <w:p w14:paraId="015B309E" w14:textId="2264CDA8" w:rsidR="00224569" w:rsidRDefault="00224569" w:rsidP="00224569">
      <w:pPr>
        <w:pStyle w:val="Brdtextmedindrag"/>
      </w:pPr>
    </w:p>
    <w:p w14:paraId="0C748308" w14:textId="77777777" w:rsidR="00224569" w:rsidRDefault="00224569" w:rsidP="00224569">
      <w:pPr>
        <w:pStyle w:val="Brdtext"/>
        <w:sectPr w:rsidR="00224569" w:rsidSect="00224569">
          <w:headerReference w:type="even" r:id="rId351"/>
          <w:headerReference w:type="default" r:id="rId352"/>
          <w:footerReference w:type="even" r:id="rId353"/>
          <w:footerReference w:type="default" r:id="rId354"/>
          <w:footerReference w:type="first" r:id="rId355"/>
          <w:footnotePr>
            <w:numRestart w:val="eachSect"/>
          </w:footnotePr>
          <w:pgSz w:w="9356" w:h="13721" w:code="9"/>
          <w:pgMar w:top="794" w:right="2438" w:bottom="1191" w:left="1021" w:header="0" w:footer="709" w:gutter="0"/>
          <w:cols w:space="708"/>
          <w:docGrid w:linePitch="360"/>
        </w:sectPr>
      </w:pPr>
    </w:p>
    <w:p w14:paraId="2DB8337B" w14:textId="77777777" w:rsidR="00224569" w:rsidRPr="0007642C" w:rsidRDefault="00B659D8" w:rsidP="00224569">
      <w:pPr>
        <w:pStyle w:val="Rubrik2utannumrering"/>
        <w:spacing w:before="0"/>
      </w:pPr>
      <w:bookmarkStart w:id="658" w:name="_Toc65160212"/>
      <w:r w:rsidRPr="0007642C">
        <w:lastRenderedPageBreak/>
        <w:t>Förslag till lag om ändring i lagen (20</w:t>
      </w:r>
      <w:r>
        <w:t>04</w:t>
      </w:r>
      <w:r w:rsidRPr="0007642C">
        <w:t>:297) om bank- och finansieringsrörelse</w:t>
      </w:r>
      <w:bookmarkEnd w:id="658"/>
    </w:p>
    <w:p w14:paraId="0E9BD36C" w14:textId="77777777" w:rsidR="00224569" w:rsidRPr="0007642C" w:rsidRDefault="00B659D8" w:rsidP="00224569">
      <w:pPr>
        <w:pStyle w:val="Brdtext"/>
      </w:pPr>
      <w:r w:rsidRPr="0007642C">
        <w:t>Härigenom föreskrivs</w:t>
      </w:r>
      <w:r w:rsidRPr="0007642C">
        <w:rPr>
          <w:rStyle w:val="Fotnotsreferens"/>
        </w:rPr>
        <w:footnoteReference w:id="219"/>
      </w:r>
      <w:r w:rsidRPr="0007642C">
        <w:t xml:space="preserve"> </w:t>
      </w:r>
      <w:r>
        <w:t xml:space="preserve">att 1 kap. 5 § lagen </w:t>
      </w:r>
      <w:r w:rsidRPr="0007642C">
        <w:t>(2004:297) om bank- och finansieringsrörelse</w:t>
      </w:r>
      <w:r>
        <w:t xml:space="preserve"> ska ha följande lydelse. </w:t>
      </w:r>
    </w:p>
    <w:p w14:paraId="0B0A92A1" w14:textId="77777777" w:rsidR="00224569" w:rsidRPr="0007642C" w:rsidRDefault="00224569" w:rsidP="00224569">
      <w:pPr>
        <w:pStyle w:val="Brdtextmedindrag"/>
      </w:pPr>
    </w:p>
    <w:tbl>
      <w:tblPr>
        <w:tblW w:w="5000" w:type="pct"/>
        <w:tblLook w:val="0000" w:firstRow="0" w:lastRow="0" w:firstColumn="0" w:lastColumn="0" w:noHBand="0" w:noVBand="0"/>
      </w:tblPr>
      <w:tblGrid>
        <w:gridCol w:w="2948"/>
        <w:gridCol w:w="2949"/>
      </w:tblGrid>
      <w:tr w:rsidR="00224569" w14:paraId="5A736448" w14:textId="77777777" w:rsidTr="00224569">
        <w:tc>
          <w:tcPr>
            <w:tcW w:w="2500" w:type="pct"/>
            <w:shd w:val="clear" w:color="auto" w:fill="auto"/>
            <w:tcMar>
              <w:left w:w="0" w:type="dxa"/>
            </w:tcMar>
          </w:tcPr>
          <w:p w14:paraId="2FA7ED67" w14:textId="77777777" w:rsidR="00224569" w:rsidRPr="0007642C" w:rsidRDefault="00B659D8" w:rsidP="00224569">
            <w:pPr>
              <w:pStyle w:val="Brdtext"/>
              <w:rPr>
                <w:i/>
              </w:rPr>
            </w:pPr>
            <w:r>
              <w:rPr>
                <w:i/>
              </w:rPr>
              <w:t>Nuvarande lydelse</w:t>
            </w:r>
          </w:p>
        </w:tc>
        <w:tc>
          <w:tcPr>
            <w:tcW w:w="2500" w:type="pct"/>
            <w:shd w:val="clear" w:color="auto" w:fill="auto"/>
            <w:tcMar>
              <w:right w:w="0" w:type="dxa"/>
            </w:tcMar>
          </w:tcPr>
          <w:p w14:paraId="584B43C3" w14:textId="77777777" w:rsidR="00224569" w:rsidRPr="0007642C" w:rsidRDefault="00B659D8" w:rsidP="00224569">
            <w:pPr>
              <w:pStyle w:val="Brdtext"/>
              <w:rPr>
                <w:i/>
              </w:rPr>
            </w:pPr>
            <w:r w:rsidRPr="0007642C">
              <w:rPr>
                <w:i/>
              </w:rPr>
              <w:t>Föreslagen lydelse</w:t>
            </w:r>
          </w:p>
        </w:tc>
      </w:tr>
    </w:tbl>
    <w:p w14:paraId="17DB1332" w14:textId="77777777" w:rsidR="00224569" w:rsidRPr="0007642C" w:rsidRDefault="00B659D8" w:rsidP="00224569">
      <w:pPr>
        <w:pStyle w:val="Brdtext"/>
        <w:spacing w:before="270"/>
        <w:jc w:val="center"/>
        <w:rPr>
          <w:b/>
        </w:rPr>
      </w:pPr>
      <w:r w:rsidRPr="0007642C">
        <w:rPr>
          <w:b/>
        </w:rPr>
        <w:t>1 kap.</w:t>
      </w:r>
    </w:p>
    <w:p w14:paraId="4A7C345D" w14:textId="77777777" w:rsidR="00224569" w:rsidRPr="0007642C" w:rsidRDefault="00B659D8" w:rsidP="00224569">
      <w:pPr>
        <w:pStyle w:val="Brdtext"/>
        <w:jc w:val="center"/>
      </w:pPr>
      <w:r w:rsidRPr="0007642C">
        <w:t>5 §</w:t>
      </w:r>
      <w:r>
        <w:rPr>
          <w:rStyle w:val="Fotnotsreferens"/>
        </w:rPr>
        <w:footnoteReference w:id="220"/>
      </w:r>
    </w:p>
    <w:p w14:paraId="19F1AD67" w14:textId="77777777" w:rsidR="00224569" w:rsidRPr="0007642C" w:rsidRDefault="00B659D8" w:rsidP="00224569">
      <w:pPr>
        <w:pStyle w:val="Brdtextmedindrag"/>
      </w:pPr>
      <w:r w:rsidRPr="0007642C">
        <w:t>I denna lag betyder</w:t>
      </w:r>
    </w:p>
    <w:p w14:paraId="6796052F" w14:textId="77777777" w:rsidR="00224569" w:rsidRPr="0007642C" w:rsidRDefault="00B659D8" w:rsidP="00224569">
      <w:pPr>
        <w:pStyle w:val="Brdtextmedindrag"/>
        <w:rPr>
          <w:spacing w:val="-2"/>
        </w:rPr>
      </w:pPr>
      <w:r w:rsidRPr="0007642C">
        <w:rPr>
          <w:spacing w:val="-2"/>
        </w:rPr>
        <w:t>1. </w:t>
      </w:r>
      <w:r w:rsidRPr="0007642C">
        <w:rPr>
          <w:i/>
          <w:spacing w:val="-2"/>
        </w:rPr>
        <w:t>anknutet företag</w:t>
      </w:r>
      <w:r w:rsidRPr="0007642C">
        <w:rPr>
          <w:spacing w:val="-2"/>
        </w:rPr>
        <w:t>: ett svenskt eller utländskt företag vars huvudsakliga verksamhet består i att äga eller förvalta fast egendom, tillhandahålla datatjänster eller driva annan liknande verksamhet som har samband med den huvudsakliga verksamheten i ett eller flera kreditinstitut, värdepappers</w:t>
      </w:r>
      <w:r>
        <w:rPr>
          <w:spacing w:val="-2"/>
        </w:rPr>
        <w:softHyphen/>
      </w:r>
      <w:r w:rsidRPr="0007642C">
        <w:rPr>
          <w:spacing w:val="-2"/>
        </w:rPr>
        <w:t>bolag eller motsvarande utländska företag,</w:t>
      </w:r>
    </w:p>
    <w:p w14:paraId="0151C1D5" w14:textId="77777777" w:rsidR="00224569" w:rsidRPr="0007642C" w:rsidRDefault="00B659D8" w:rsidP="00224569">
      <w:pPr>
        <w:pStyle w:val="Brdtextmedindrag"/>
      </w:pPr>
      <w:r w:rsidRPr="0007642C">
        <w:t>2. </w:t>
      </w:r>
      <w:r w:rsidRPr="0007642C">
        <w:rPr>
          <w:i/>
        </w:rPr>
        <w:t>bank</w:t>
      </w:r>
      <w:r w:rsidRPr="0007642C">
        <w:t>: bankaktiebolag, sparbank och medlemsbank,</w:t>
      </w:r>
    </w:p>
    <w:p w14:paraId="3885AF1E" w14:textId="77777777" w:rsidR="00224569" w:rsidRPr="0007642C" w:rsidRDefault="00B659D8" w:rsidP="00224569">
      <w:pPr>
        <w:pStyle w:val="Brdtextmedindrag"/>
      </w:pPr>
      <w:r w:rsidRPr="0007642C">
        <w:t>3. </w:t>
      </w:r>
      <w:r w:rsidRPr="0007642C">
        <w:rPr>
          <w:i/>
        </w:rPr>
        <w:t>bankaktiebolag</w:t>
      </w:r>
      <w:r w:rsidRPr="0007642C">
        <w:t>: ett aktiebolag som har fått tillstånd att driva bank</w:t>
      </w:r>
      <w:r>
        <w:softHyphen/>
      </w:r>
      <w:r w:rsidRPr="0007642C">
        <w:t>rörelse,</w:t>
      </w:r>
    </w:p>
    <w:p w14:paraId="7B9BE837" w14:textId="77777777" w:rsidR="00224569" w:rsidRPr="0007642C" w:rsidRDefault="00B659D8" w:rsidP="00224569">
      <w:pPr>
        <w:pStyle w:val="Brdtextmedindrag"/>
      </w:pPr>
      <w:r w:rsidRPr="0007642C">
        <w:t>4. </w:t>
      </w:r>
      <w:r w:rsidRPr="0007642C">
        <w:rPr>
          <w:i/>
        </w:rPr>
        <w:t>behörig myndighet</w:t>
      </w:r>
      <w:r w:rsidRPr="0007642C">
        <w:t>: en utländsk myndighet som har behörighet att utöva tillsyn över utländska kreditinstitut,</w:t>
      </w:r>
    </w:p>
    <w:p w14:paraId="272874E0" w14:textId="77777777" w:rsidR="00224569" w:rsidRPr="0007642C" w:rsidRDefault="00B659D8" w:rsidP="00224569">
      <w:pPr>
        <w:pStyle w:val="Brdtextmedindrag"/>
      </w:pPr>
      <w:r w:rsidRPr="0007642C">
        <w:t>5. </w:t>
      </w:r>
      <w:r w:rsidRPr="0007642C">
        <w:rPr>
          <w:i/>
        </w:rPr>
        <w:t>EES</w:t>
      </w:r>
      <w:r w:rsidRPr="0007642C">
        <w:t>: Europeiska ekonomiska samarbetsområdet,</w:t>
      </w:r>
    </w:p>
    <w:p w14:paraId="5618889F" w14:textId="77777777" w:rsidR="00224569" w:rsidRPr="0007642C" w:rsidRDefault="00B659D8" w:rsidP="00224569">
      <w:pPr>
        <w:pStyle w:val="Brdtextmedindrag"/>
      </w:pPr>
      <w:r w:rsidRPr="0007642C">
        <w:t>6. </w:t>
      </w:r>
      <w:r w:rsidRPr="0007642C">
        <w:rPr>
          <w:i/>
        </w:rPr>
        <w:t>filial</w:t>
      </w:r>
      <w:r w:rsidRPr="0007642C">
        <w:t>: ett avdelningskontor med självständig förvaltning, varvid även ett utländskt kreditinstituts etablering av flera driftställen ska anses som en enda filial,</w:t>
      </w:r>
    </w:p>
    <w:p w14:paraId="063E0E09" w14:textId="77777777" w:rsidR="00224569" w:rsidRPr="0007642C" w:rsidRDefault="00B659D8" w:rsidP="00224569">
      <w:pPr>
        <w:pStyle w:val="Brdtextmedindrag"/>
      </w:pPr>
      <w:r w:rsidRPr="0007642C">
        <w:t>7. </w:t>
      </w:r>
      <w:r w:rsidRPr="003C758B">
        <w:rPr>
          <w:i/>
        </w:rPr>
        <w:t>finansiellt institut</w:t>
      </w:r>
      <w:r w:rsidRPr="0007642C">
        <w:t xml:space="preserve">: ett </w:t>
      </w:r>
      <w:r w:rsidRPr="003C758B">
        <w:t>finansi</w:t>
      </w:r>
      <w:r w:rsidRPr="003C758B">
        <w:softHyphen/>
        <w:t>ellt</w:t>
      </w:r>
      <w:r>
        <w:t xml:space="preserve"> </w:t>
      </w:r>
      <w:r w:rsidRPr="003C758B">
        <w:t xml:space="preserve">institut enligt artikel 4.1.26 i </w:t>
      </w:r>
      <w:r w:rsidRPr="0007642C">
        <w:rPr>
          <w:i/>
        </w:rPr>
        <w:t>tillsyns</w:t>
      </w:r>
      <w:r>
        <w:rPr>
          <w:i/>
        </w:rPr>
        <w:softHyphen/>
      </w:r>
      <w:r w:rsidRPr="0007642C">
        <w:rPr>
          <w:i/>
        </w:rPr>
        <w:t>förord</w:t>
      </w:r>
      <w:r>
        <w:rPr>
          <w:i/>
        </w:rPr>
        <w:softHyphen/>
      </w:r>
      <w:r w:rsidRPr="0007642C">
        <w:rPr>
          <w:i/>
        </w:rPr>
        <w:t>ningen</w:t>
      </w:r>
      <w:r w:rsidRPr="0007642C">
        <w:t>,</w:t>
      </w:r>
    </w:p>
    <w:p w14:paraId="15AD33AF" w14:textId="77777777" w:rsidR="00224569" w:rsidRPr="0007642C" w:rsidRDefault="00B659D8" w:rsidP="00224569">
      <w:pPr>
        <w:pStyle w:val="Brdtextmedindrag"/>
      </w:pPr>
      <w:r w:rsidRPr="0007642C">
        <w:t>8. </w:t>
      </w:r>
      <w:r w:rsidRPr="0007642C">
        <w:rPr>
          <w:i/>
        </w:rPr>
        <w:t>hemland</w:t>
      </w:r>
      <w:r w:rsidRPr="0007642C">
        <w:t>: det land där ett företag har fått tillstånd till rörelse som avses i denna lag,</w:t>
      </w:r>
    </w:p>
    <w:p w14:paraId="30A46DD5" w14:textId="77777777" w:rsidR="00224569" w:rsidRDefault="00B659D8" w:rsidP="00224569">
      <w:pPr>
        <w:pStyle w:val="Brdtextmedindrag"/>
      </w:pPr>
      <w:r w:rsidRPr="0007642C">
        <w:t>9. </w:t>
      </w:r>
      <w:r w:rsidRPr="0007642C">
        <w:rPr>
          <w:i/>
        </w:rPr>
        <w:t>kapitalbas</w:t>
      </w:r>
      <w:r w:rsidRPr="0007642C">
        <w:t>: detsamma som i artikel 72 i tillsynsförordningen,</w:t>
      </w:r>
    </w:p>
    <w:p w14:paraId="2F165321" w14:textId="77777777" w:rsidR="00224569" w:rsidRDefault="00B659D8" w:rsidP="00224569">
      <w:pPr>
        <w:pStyle w:val="Brdtextmedindrag"/>
      </w:pPr>
      <w:r>
        <w:t>10. </w:t>
      </w:r>
      <w:r w:rsidRPr="002A68A0">
        <w:rPr>
          <w:i/>
        </w:rPr>
        <w:t>kreditinstitut</w:t>
      </w:r>
      <w:r w:rsidRPr="00703D01">
        <w:t>:</w:t>
      </w:r>
      <w:r>
        <w:rPr>
          <w:i/>
          <w:iCs/>
        </w:rPr>
        <w:t xml:space="preserve"> </w:t>
      </w:r>
      <w:r>
        <w:t>bank och kredit</w:t>
      </w:r>
      <w:r>
        <w:softHyphen/>
        <w:t>marknadsföretag,</w:t>
      </w:r>
    </w:p>
    <w:tbl>
      <w:tblPr>
        <w:tblW w:w="5000" w:type="pct"/>
        <w:tblLook w:val="0000" w:firstRow="0" w:lastRow="0" w:firstColumn="0" w:lastColumn="0" w:noHBand="0" w:noVBand="0"/>
      </w:tblPr>
      <w:tblGrid>
        <w:gridCol w:w="2948"/>
        <w:gridCol w:w="2949"/>
      </w:tblGrid>
      <w:tr w:rsidR="00224569" w14:paraId="1B4274B0" w14:textId="77777777" w:rsidTr="00224569">
        <w:tc>
          <w:tcPr>
            <w:tcW w:w="2500" w:type="pct"/>
            <w:shd w:val="clear" w:color="auto" w:fill="auto"/>
            <w:tcMar>
              <w:left w:w="0" w:type="dxa"/>
            </w:tcMar>
          </w:tcPr>
          <w:p w14:paraId="067FEF29" w14:textId="77777777" w:rsidR="00224569" w:rsidRPr="0007642C" w:rsidRDefault="00B659D8" w:rsidP="00224569">
            <w:pPr>
              <w:pStyle w:val="Brdtextmedindrag"/>
            </w:pPr>
            <w:r w:rsidRPr="0007642C">
              <w:t>11. </w:t>
            </w:r>
            <w:r w:rsidRPr="0007642C">
              <w:rPr>
                <w:i/>
                <w:u w:val="single"/>
              </w:rPr>
              <w:t>kapitaltäckningsdirektivet</w:t>
            </w:r>
            <w:r w:rsidRPr="0007642C">
              <w:t>: Europaparlamentets och rådets direk</w:t>
            </w:r>
            <w:r>
              <w:softHyphen/>
            </w:r>
            <w:r w:rsidRPr="0007642C">
              <w:t xml:space="preserve">tiv 2013/36/EU av den 26 juni 2013 om behörighet att utöva verksamhet i kreditinstitut och om tillsyn av kreditinstitut </w:t>
            </w:r>
            <w:r w:rsidRPr="0085044C">
              <w:rPr>
                <w:i/>
              </w:rPr>
              <w:t>och värde</w:t>
            </w:r>
            <w:r w:rsidRPr="0085044C">
              <w:rPr>
                <w:i/>
              </w:rPr>
              <w:softHyphen/>
              <w:t>pappersföretag</w:t>
            </w:r>
            <w:r w:rsidRPr="0007642C">
              <w:t>, om ändring av direktiv 2002/87/EG och om upp</w:t>
            </w:r>
            <w:r>
              <w:softHyphen/>
            </w:r>
            <w:r w:rsidRPr="0007642C">
              <w:t xml:space="preserve">hävande av </w:t>
            </w:r>
            <w:r w:rsidRPr="003C758B">
              <w:rPr>
                <w:i/>
                <w:iCs/>
              </w:rPr>
              <w:t>direktiv</w:t>
            </w:r>
            <w:r w:rsidRPr="0007642C">
              <w:t xml:space="preserve"> 2006/48/EG och 2006/49/EG, i lydelsen enligt </w:t>
            </w:r>
            <w:r w:rsidRPr="00E937AA">
              <w:t>Europa</w:t>
            </w:r>
            <w:r w:rsidRPr="00E937AA">
              <w:softHyphen/>
              <w:t>parla</w:t>
            </w:r>
            <w:r w:rsidRPr="00E937AA">
              <w:softHyphen/>
              <w:t>men</w:t>
            </w:r>
            <w:r w:rsidRPr="00E937AA">
              <w:softHyphen/>
              <w:t>tets och rådets direktiv</w:t>
            </w:r>
            <w:r w:rsidRPr="00CE1055">
              <w:t xml:space="preserve"> </w:t>
            </w:r>
            <w:r>
              <w:t xml:space="preserve">(EU) </w:t>
            </w:r>
            <w:r w:rsidRPr="003C758B">
              <w:rPr>
                <w:i/>
              </w:rPr>
              <w:t>2019/</w:t>
            </w:r>
            <w:r>
              <w:rPr>
                <w:i/>
              </w:rPr>
              <w:t>878</w:t>
            </w:r>
            <w:r w:rsidRPr="0007642C">
              <w:t>,</w:t>
            </w:r>
          </w:p>
        </w:tc>
        <w:tc>
          <w:tcPr>
            <w:tcW w:w="2500" w:type="pct"/>
            <w:shd w:val="clear" w:color="auto" w:fill="auto"/>
            <w:tcMar>
              <w:right w:w="0" w:type="dxa"/>
            </w:tcMar>
          </w:tcPr>
          <w:p w14:paraId="7506A706" w14:textId="77777777" w:rsidR="00224569" w:rsidRPr="0007642C" w:rsidRDefault="00B659D8" w:rsidP="00224569">
            <w:pPr>
              <w:pStyle w:val="Brdtextmedindrag"/>
            </w:pPr>
            <w:r w:rsidRPr="0007642C">
              <w:t>11. </w:t>
            </w:r>
            <w:r w:rsidRPr="0007642C">
              <w:rPr>
                <w:i/>
                <w:u w:val="single"/>
              </w:rPr>
              <w:t>kapitaltäckningsdirektivet</w:t>
            </w:r>
            <w:r w:rsidRPr="0007642C">
              <w:t>: Europaparlamentets och rådets direktiv 2013/36/EU av den 26 juni 2013 om behörighet att utöva verksamhet i kreditinstitut och om tillsyn av kreditinstitut, om ändring av direk</w:t>
            </w:r>
            <w:r>
              <w:softHyphen/>
            </w:r>
            <w:r w:rsidRPr="0007642C">
              <w:t>tiv 2002/87/EG och om upp</w:t>
            </w:r>
            <w:r>
              <w:softHyphen/>
            </w:r>
            <w:r w:rsidRPr="0007642C">
              <w:t xml:space="preserve">hävande av </w:t>
            </w:r>
            <w:r w:rsidRPr="003C758B">
              <w:rPr>
                <w:i/>
                <w:iCs/>
              </w:rPr>
              <w:t>direktiven</w:t>
            </w:r>
            <w:r w:rsidRPr="0007642C">
              <w:t xml:space="preserve"> 2006/48/EG och 2006/49/EG, </w:t>
            </w:r>
            <w:bookmarkStart w:id="659" w:name="_Hlk59491908"/>
            <w:r w:rsidRPr="0007642C">
              <w:t xml:space="preserve">i lydelsen enligt </w:t>
            </w:r>
            <w:r w:rsidRPr="00E937AA">
              <w:t>Europaparla</w:t>
            </w:r>
            <w:r w:rsidRPr="00E937AA">
              <w:softHyphen/>
              <w:t>men</w:t>
            </w:r>
            <w:r w:rsidRPr="00E937AA">
              <w:softHyphen/>
              <w:t>tets och rådets direktiv</w:t>
            </w:r>
            <w:r w:rsidRPr="0007642C">
              <w:t xml:space="preserve"> </w:t>
            </w:r>
            <w:r w:rsidRPr="003C758B">
              <w:rPr>
                <w:iCs/>
              </w:rPr>
              <w:t>(EU)</w:t>
            </w:r>
            <w:r w:rsidRPr="0007642C">
              <w:rPr>
                <w:i/>
              </w:rPr>
              <w:t xml:space="preserve"> </w:t>
            </w:r>
            <w:r w:rsidRPr="00CD20C0">
              <w:rPr>
                <w:i/>
              </w:rPr>
              <w:t>2019/</w:t>
            </w:r>
            <w:r>
              <w:rPr>
                <w:i/>
              </w:rPr>
              <w:t>2034</w:t>
            </w:r>
            <w:bookmarkEnd w:id="659"/>
            <w:r w:rsidRPr="0007642C">
              <w:t>,</w:t>
            </w:r>
          </w:p>
        </w:tc>
      </w:tr>
    </w:tbl>
    <w:p w14:paraId="5F833FCE" w14:textId="77777777" w:rsidR="00224569" w:rsidRPr="0007642C" w:rsidRDefault="00B659D8" w:rsidP="00224569">
      <w:pPr>
        <w:pStyle w:val="Brdtextmedindrag"/>
      </w:pPr>
      <w:r w:rsidRPr="0007642C">
        <w:lastRenderedPageBreak/>
        <w:t>12. </w:t>
      </w:r>
      <w:r w:rsidRPr="0007642C">
        <w:rPr>
          <w:i/>
        </w:rPr>
        <w:t>kreditmarknadsbolag</w:t>
      </w:r>
      <w:r w:rsidRPr="0007642C">
        <w:t>: ett aktiebolag som har fått tillstånd att driva finansieringsrörelse,</w:t>
      </w:r>
    </w:p>
    <w:p w14:paraId="4933A0B2" w14:textId="77777777" w:rsidR="00224569" w:rsidRPr="0007642C" w:rsidRDefault="00B659D8" w:rsidP="00224569">
      <w:pPr>
        <w:pStyle w:val="Brdtextmedindrag"/>
      </w:pPr>
      <w:r w:rsidRPr="0007642C">
        <w:t>13. </w:t>
      </w:r>
      <w:r w:rsidRPr="0007642C">
        <w:rPr>
          <w:i/>
        </w:rPr>
        <w:t>kreditmarknadsförening</w:t>
      </w:r>
      <w:r w:rsidRPr="0007642C">
        <w:t>: en ekonomisk förening som har fått till</w:t>
      </w:r>
      <w:r>
        <w:softHyphen/>
      </w:r>
      <w:r w:rsidRPr="0007642C">
        <w:t>stånd att driva finansieringsrörelse,</w:t>
      </w:r>
    </w:p>
    <w:p w14:paraId="5CA8A4DA" w14:textId="77777777" w:rsidR="00224569" w:rsidRPr="0007642C" w:rsidRDefault="00B659D8" w:rsidP="00224569">
      <w:pPr>
        <w:pStyle w:val="Brdtextmedindrag"/>
      </w:pPr>
      <w:r w:rsidRPr="0007642C">
        <w:t>14. </w:t>
      </w:r>
      <w:r w:rsidRPr="0007642C">
        <w:rPr>
          <w:i/>
        </w:rPr>
        <w:t>kreditmarknadsföretag</w:t>
      </w:r>
      <w:r w:rsidRPr="0007642C">
        <w:t>: kreditmarknadsbolag och kredit</w:t>
      </w:r>
      <w:r w:rsidRPr="0007642C">
        <w:softHyphen/>
        <w:t>marknads</w:t>
      </w:r>
      <w:r>
        <w:softHyphen/>
      </w:r>
      <w:r w:rsidRPr="0007642C">
        <w:t>förening,</w:t>
      </w:r>
    </w:p>
    <w:p w14:paraId="4CC93761" w14:textId="77777777" w:rsidR="00224569" w:rsidRPr="0007642C" w:rsidRDefault="00B659D8" w:rsidP="00224569">
      <w:pPr>
        <w:pStyle w:val="Brdtextmedindrag"/>
      </w:pPr>
      <w:r w:rsidRPr="0007642C">
        <w:t>15. </w:t>
      </w:r>
      <w:r w:rsidRPr="0007642C">
        <w:rPr>
          <w:i/>
        </w:rPr>
        <w:t>kvalificerat innehav</w:t>
      </w:r>
      <w:r w:rsidRPr="0007642C">
        <w:t>: ett direkt eller indirekt ägande i ett före</w:t>
      </w:r>
      <w:r w:rsidRPr="0007642C">
        <w:softHyphen/>
        <w:t xml:space="preserve">tag, om innehavet beräknat på det sätt som anges i 5 a § representerar </w:t>
      </w:r>
      <w:r>
        <w:t>10 </w:t>
      </w:r>
      <w:r w:rsidRPr="0007642C">
        <w:t>procent eller mer av kapitalet eller av samtliga röster eller annars möjliggör ett väsentligt inflytande över ledningen av företaget,</w:t>
      </w:r>
    </w:p>
    <w:p w14:paraId="5E5E6B90" w14:textId="77777777" w:rsidR="00224569" w:rsidRPr="0007642C" w:rsidRDefault="00B659D8" w:rsidP="00224569">
      <w:pPr>
        <w:pStyle w:val="Brdtextmedindrag"/>
      </w:pPr>
      <w:r w:rsidRPr="0007642C">
        <w:t>16. </w:t>
      </w:r>
      <w:r w:rsidRPr="0007642C">
        <w:rPr>
          <w:i/>
        </w:rPr>
        <w:t>medlemsbank</w:t>
      </w:r>
      <w:r w:rsidRPr="0007642C">
        <w:t>:</w:t>
      </w:r>
      <w:r>
        <w:t xml:space="preserve"> </w:t>
      </w:r>
      <w:r w:rsidRPr="0007642C">
        <w:t xml:space="preserve">en ekonomisk förening som </w:t>
      </w:r>
      <w:r>
        <w:t>har fått tillstånd att driva bankrörelse</w:t>
      </w:r>
      <w:r w:rsidRPr="0007642C">
        <w:t>,</w:t>
      </w:r>
    </w:p>
    <w:p w14:paraId="67515FA8" w14:textId="77777777" w:rsidR="00224569" w:rsidRPr="0007642C" w:rsidRDefault="00B659D8" w:rsidP="00224569">
      <w:pPr>
        <w:pStyle w:val="Brdtextmedindrag"/>
      </w:pPr>
      <w:r w:rsidRPr="0007642C">
        <w:t>17. </w:t>
      </w:r>
      <w:r w:rsidRPr="0007642C">
        <w:rPr>
          <w:i/>
        </w:rPr>
        <w:t>sparbank</w:t>
      </w:r>
      <w:r w:rsidRPr="0007642C">
        <w:t>: ett företag som avses i sparbankslagen (1987:619),</w:t>
      </w:r>
    </w:p>
    <w:p w14:paraId="37CFA2E6" w14:textId="77777777" w:rsidR="00224569" w:rsidRPr="0007642C" w:rsidRDefault="00B659D8" w:rsidP="00224569">
      <w:pPr>
        <w:pStyle w:val="Brdtextmedindrag"/>
      </w:pPr>
      <w:r w:rsidRPr="0007642C">
        <w:t>18. </w:t>
      </w:r>
      <w:r w:rsidRPr="0007642C">
        <w:rPr>
          <w:i/>
        </w:rPr>
        <w:t>startkapital</w:t>
      </w:r>
      <w:r w:rsidRPr="0007642C">
        <w:t>: det kapital som för kreditinstitut avses i arti</w:t>
      </w:r>
      <w:r w:rsidRPr="0007642C">
        <w:softHyphen/>
        <w:t>kel 4.51 i tillsynsförordningen,</w:t>
      </w:r>
    </w:p>
    <w:p w14:paraId="33A9167D" w14:textId="77777777" w:rsidR="00224569" w:rsidRPr="0007642C" w:rsidRDefault="00B659D8" w:rsidP="00224569">
      <w:pPr>
        <w:pStyle w:val="Brdtextmedindrag"/>
      </w:pPr>
      <w:r w:rsidRPr="0007642C">
        <w:t>19. </w:t>
      </w:r>
      <w:r w:rsidRPr="0007642C">
        <w:rPr>
          <w:i/>
        </w:rPr>
        <w:t>utländskt bankföretag</w:t>
      </w:r>
      <w:r w:rsidRPr="0007642C">
        <w:t>: ett utländskt företag som i hemlandet har tillstånd att driva bankrörelse,</w:t>
      </w:r>
    </w:p>
    <w:p w14:paraId="78D09771" w14:textId="77777777" w:rsidR="00224569" w:rsidRPr="0007642C" w:rsidRDefault="00B659D8" w:rsidP="00224569">
      <w:pPr>
        <w:pStyle w:val="Brdtextmedindrag"/>
      </w:pPr>
      <w:r w:rsidRPr="0007642C">
        <w:t>20. </w:t>
      </w:r>
      <w:r w:rsidRPr="0007642C">
        <w:rPr>
          <w:i/>
        </w:rPr>
        <w:t>utländskt kreditföretag</w:t>
      </w:r>
      <w:r w:rsidRPr="0007642C">
        <w:t>: ett utländskt företag som i hemlandet har tillstånd att driva finansieringsrörelse,</w:t>
      </w:r>
    </w:p>
    <w:p w14:paraId="754EC8AD" w14:textId="77777777" w:rsidR="00224569" w:rsidRPr="0007642C" w:rsidRDefault="00B659D8" w:rsidP="00224569">
      <w:pPr>
        <w:pStyle w:val="Brdtextmedindrag"/>
      </w:pPr>
      <w:r w:rsidRPr="0007642C">
        <w:t>21. </w:t>
      </w:r>
      <w:r w:rsidRPr="0007642C">
        <w:rPr>
          <w:i/>
        </w:rPr>
        <w:t>utländskt kreditinstitut</w:t>
      </w:r>
      <w:r w:rsidRPr="0007642C">
        <w:t>: ett utländskt bankföretag och ett utländskt kreditföretag,</w:t>
      </w:r>
    </w:p>
    <w:p w14:paraId="6A759426" w14:textId="77777777" w:rsidR="00224569" w:rsidRPr="0007642C" w:rsidRDefault="00B659D8" w:rsidP="00224569">
      <w:pPr>
        <w:pStyle w:val="Brdtextmedindrag"/>
      </w:pPr>
      <w:r w:rsidRPr="0007642C">
        <w:t>22. </w:t>
      </w:r>
      <w:r w:rsidRPr="0007642C">
        <w:rPr>
          <w:i/>
        </w:rPr>
        <w:t>betydande filial</w:t>
      </w:r>
      <w:r w:rsidRPr="0007642C">
        <w:t>: en filial som är betydande enligt artikel 51.1 i kapitaltäckningsdirektivet,</w:t>
      </w:r>
    </w:p>
    <w:p w14:paraId="3BC16706" w14:textId="77777777" w:rsidR="00224569" w:rsidRPr="0007642C" w:rsidRDefault="00B659D8" w:rsidP="00224569">
      <w:pPr>
        <w:pStyle w:val="Brdtextmedindrag"/>
      </w:pPr>
      <w:r w:rsidRPr="0007642C">
        <w:t>23. </w:t>
      </w:r>
      <w:r w:rsidRPr="0007642C">
        <w:rPr>
          <w:i/>
        </w:rPr>
        <w:t>blandat finansiellt holdingföretag</w:t>
      </w:r>
      <w:r w:rsidRPr="0007642C">
        <w:t>: ett holdingföretag enligt artikel 4.1.21 i tillsynsförordningen,</w:t>
      </w:r>
    </w:p>
    <w:p w14:paraId="059A1644" w14:textId="77777777" w:rsidR="00224569" w:rsidRPr="0007642C" w:rsidRDefault="00B659D8" w:rsidP="00224569">
      <w:pPr>
        <w:pStyle w:val="Brdtextmedindrag"/>
      </w:pPr>
      <w:r w:rsidRPr="0007642C">
        <w:t>24. </w:t>
      </w:r>
      <w:r w:rsidRPr="0007642C">
        <w:rPr>
          <w:i/>
        </w:rPr>
        <w:t>blandat finansiellt moderholdingföretag inom EES</w:t>
      </w:r>
      <w:r w:rsidRPr="0007642C">
        <w:t>: ett inom EES etablerat blandat finansiellt holdingföretag som inte självt är ett dotter</w:t>
      </w:r>
      <w:r>
        <w:softHyphen/>
      </w:r>
      <w:r w:rsidRPr="0007642C">
        <w:t>företag till ett</w:t>
      </w:r>
    </w:p>
    <w:p w14:paraId="0354F451" w14:textId="77777777" w:rsidR="00224569" w:rsidRPr="0007642C" w:rsidRDefault="00B659D8" w:rsidP="00224569">
      <w:pPr>
        <w:pStyle w:val="Brdtextmedindrag"/>
      </w:pPr>
      <w:r w:rsidRPr="0007642C">
        <w:t>a) kreditinstitut, värdepappersbolag eller EES-institut, eller</w:t>
      </w:r>
    </w:p>
    <w:p w14:paraId="6D2D7115" w14:textId="77777777" w:rsidR="00224569" w:rsidRPr="0007642C" w:rsidRDefault="00B659D8" w:rsidP="00224569">
      <w:pPr>
        <w:pStyle w:val="Brdtextmedindrag"/>
      </w:pPr>
      <w:r w:rsidRPr="0007642C">
        <w:t>b) annat blandat finansiellt holdingföretag eller ett finansiellt holding</w:t>
      </w:r>
      <w:r>
        <w:softHyphen/>
      </w:r>
      <w:r w:rsidRPr="0007642C">
        <w:t>företag som är etablerat i något land inom EES,</w:t>
      </w:r>
    </w:p>
    <w:p w14:paraId="0358328A" w14:textId="77777777" w:rsidR="00224569" w:rsidRPr="0007642C" w:rsidRDefault="00B659D8" w:rsidP="00224569">
      <w:pPr>
        <w:pStyle w:val="Brdtextmedindrag"/>
      </w:pPr>
      <w:r w:rsidRPr="0007642C">
        <w:t>25. </w:t>
      </w:r>
      <w:r w:rsidRPr="0007642C">
        <w:rPr>
          <w:i/>
        </w:rPr>
        <w:t>EES-institut</w:t>
      </w:r>
      <w:r w:rsidRPr="0007642C">
        <w:t>: ett utländskt kreditinstitut eller ett utländskt</w:t>
      </w:r>
      <w:r>
        <w:t xml:space="preserve"> </w:t>
      </w:r>
      <w:r w:rsidRPr="0007642C">
        <w:t>värde</w:t>
      </w:r>
      <w:r>
        <w:softHyphen/>
      </w:r>
      <w:r w:rsidRPr="0007642C">
        <w:t>pappersföretag som är hemmahörande i något annat land inom EES än Sverige,</w:t>
      </w:r>
    </w:p>
    <w:p w14:paraId="69977E92" w14:textId="77777777" w:rsidR="00224569" w:rsidRPr="0007642C" w:rsidRDefault="00B659D8" w:rsidP="00224569">
      <w:pPr>
        <w:pStyle w:val="Brdtextmedindrag"/>
        <w:rPr>
          <w:spacing w:val="-2"/>
        </w:rPr>
      </w:pPr>
      <w:r w:rsidRPr="0007642C">
        <w:rPr>
          <w:spacing w:val="-2"/>
        </w:rPr>
        <w:t>26. </w:t>
      </w:r>
      <w:r w:rsidRPr="0007642C">
        <w:rPr>
          <w:i/>
          <w:spacing w:val="-2"/>
        </w:rPr>
        <w:t>finansiellt holdingföretag</w:t>
      </w:r>
      <w:r w:rsidRPr="0007642C">
        <w:rPr>
          <w:spacing w:val="-2"/>
        </w:rPr>
        <w:t>: ett holdingföretag enligt artikel 4.1.20 i tillsynsförordningen,</w:t>
      </w:r>
    </w:p>
    <w:p w14:paraId="73DF87D8" w14:textId="77777777" w:rsidR="00224569" w:rsidRPr="0007642C" w:rsidRDefault="00B659D8" w:rsidP="00224569">
      <w:pPr>
        <w:pStyle w:val="Brdtextmedindrag"/>
      </w:pPr>
      <w:r w:rsidRPr="0007642C">
        <w:t>27. </w:t>
      </w:r>
      <w:r w:rsidRPr="0007642C">
        <w:rPr>
          <w:i/>
        </w:rPr>
        <w:t>finansiellt moderholdingföretag inom EES</w:t>
      </w:r>
      <w:r w:rsidRPr="0007642C">
        <w:t>: ett inom EES etablerat finansiellt holdingföretag som inte självt är ett dotter</w:t>
      </w:r>
      <w:r w:rsidRPr="0007642C">
        <w:softHyphen/>
        <w:t>företag till ett</w:t>
      </w:r>
    </w:p>
    <w:p w14:paraId="616B5D62" w14:textId="77777777" w:rsidR="00224569" w:rsidRPr="0007642C" w:rsidRDefault="00B659D8" w:rsidP="00224569">
      <w:pPr>
        <w:pStyle w:val="Brdtextmedindrag"/>
      </w:pPr>
      <w:r w:rsidRPr="0007642C">
        <w:t>a) kreditinstitut, värdepappersbolag eller EES-institut, eller</w:t>
      </w:r>
    </w:p>
    <w:p w14:paraId="6EEA5270" w14:textId="77777777" w:rsidR="00224569" w:rsidRPr="0007642C" w:rsidRDefault="00B659D8" w:rsidP="00224569">
      <w:pPr>
        <w:pStyle w:val="Brdtextmedindrag"/>
      </w:pPr>
      <w:r w:rsidRPr="0007642C">
        <w:t>b) annat finansiellt holdingföretag eller ett blandat finansiellt holding</w:t>
      </w:r>
      <w:r>
        <w:softHyphen/>
      </w:r>
      <w:r w:rsidRPr="0007642C">
        <w:t>företag som är etablerat i något land inom EES,</w:t>
      </w:r>
    </w:p>
    <w:p w14:paraId="2E698AB9" w14:textId="77777777" w:rsidR="00224569" w:rsidRPr="0007642C" w:rsidRDefault="00B659D8" w:rsidP="00224569">
      <w:pPr>
        <w:pStyle w:val="Brdtextmedindrag"/>
      </w:pPr>
      <w:r w:rsidRPr="0007642C">
        <w:t>28. </w:t>
      </w:r>
      <w:r w:rsidRPr="0007642C">
        <w:rPr>
          <w:i/>
        </w:rPr>
        <w:t>holdingföretag med blandad verksamhet</w:t>
      </w:r>
      <w:r w:rsidRPr="0007642C">
        <w:t>: holdingföretag enligt artikel 4.1.22 i tillsynsförordningen,</w:t>
      </w:r>
    </w:p>
    <w:p w14:paraId="21FBB4C0" w14:textId="77777777" w:rsidR="00224569" w:rsidRPr="0007642C" w:rsidRDefault="00B659D8" w:rsidP="00224569">
      <w:pPr>
        <w:pStyle w:val="Brdtextmedindrag"/>
      </w:pPr>
      <w:r w:rsidRPr="0007642C">
        <w:t>29. </w:t>
      </w:r>
      <w:r w:rsidRPr="0007642C">
        <w:rPr>
          <w:i/>
        </w:rPr>
        <w:t>koncern</w:t>
      </w:r>
      <w:r w:rsidRPr="0007642C">
        <w:t>:</w:t>
      </w:r>
    </w:p>
    <w:p w14:paraId="5051DF8C" w14:textId="77777777" w:rsidR="00224569" w:rsidRPr="0007642C" w:rsidRDefault="00B659D8" w:rsidP="00224569">
      <w:pPr>
        <w:pStyle w:val="Brdtextmedindrag"/>
      </w:pPr>
      <w:r w:rsidRPr="0007642C">
        <w:t>a) i 6 a, 6 b och 15 b kap., detsamma som i 2 kap. 1 § lagen (2015:1016) om resolution,</w:t>
      </w:r>
    </w:p>
    <w:p w14:paraId="6FF9E7BB" w14:textId="77777777" w:rsidR="00224569" w:rsidRPr="0007642C" w:rsidRDefault="00B659D8" w:rsidP="00224569">
      <w:pPr>
        <w:pStyle w:val="Brdtextmedindrag"/>
      </w:pPr>
      <w:r w:rsidRPr="0007642C">
        <w:t>b) i övriga kapitel, detsamma som i 1 kap. 11 och 12 §§ aktie</w:t>
      </w:r>
      <w:r w:rsidRPr="0007642C">
        <w:softHyphen/>
        <w:t>bolagslagen (2005:551), varvid det som sägs om moderbolag tillämpas även på andra juridiska personer än aktiebolag,</w:t>
      </w:r>
    </w:p>
    <w:p w14:paraId="613BE406" w14:textId="77777777" w:rsidR="00224569" w:rsidRDefault="00B659D8" w:rsidP="00224569">
      <w:pPr>
        <w:pStyle w:val="Brdtextmedindrag"/>
        <w:rPr>
          <w:spacing w:val="-2"/>
        </w:rPr>
      </w:pPr>
      <w:r w:rsidRPr="0007642C">
        <w:rPr>
          <w:spacing w:val="-2"/>
        </w:rPr>
        <w:t>30. </w:t>
      </w:r>
      <w:r w:rsidRPr="0007642C">
        <w:rPr>
          <w:i/>
          <w:spacing w:val="-2"/>
        </w:rPr>
        <w:t>koncernåterhämtningsplan</w:t>
      </w:r>
      <w:r w:rsidRPr="0007642C">
        <w:rPr>
          <w:spacing w:val="-2"/>
        </w:rPr>
        <w:t xml:space="preserve">: en plan som upprättas av ett moderföretag inom EES i syfte att identifiera åtgärder som de företag i en koncern som </w:t>
      </w:r>
      <w:r w:rsidRPr="0007642C">
        <w:rPr>
          <w:spacing w:val="-2"/>
        </w:rPr>
        <w:lastRenderedPageBreak/>
        <w:t>omfattas av gruppbaserad tillsyn avser att vidta för att bevara eller återställa koncernens eller ett i koncernen ingående kreditinstituts eller utländskt kreditinstituts finansiella ställning och livskraft efter en betydande för</w:t>
      </w:r>
      <w:r>
        <w:rPr>
          <w:spacing w:val="-2"/>
        </w:rPr>
        <w:softHyphen/>
      </w:r>
      <w:r w:rsidRPr="0007642C">
        <w:rPr>
          <w:spacing w:val="-2"/>
        </w:rPr>
        <w:t>sämring av den finansiella situationen,</w:t>
      </w:r>
    </w:p>
    <w:p w14:paraId="51A79405" w14:textId="77777777" w:rsidR="00224569" w:rsidRPr="0007642C" w:rsidRDefault="00B659D8" w:rsidP="00224569">
      <w:pPr>
        <w:pStyle w:val="Brdtextmedindrag"/>
        <w:rPr>
          <w:spacing w:val="-2"/>
        </w:rPr>
      </w:pPr>
      <w:r w:rsidRPr="0007642C">
        <w:rPr>
          <w:spacing w:val="-2"/>
        </w:rPr>
        <w:t>31. </w:t>
      </w:r>
      <w:r w:rsidRPr="00DF367E">
        <w:rPr>
          <w:i/>
          <w:spacing w:val="-2"/>
        </w:rPr>
        <w:t>krishanteringsdirektivet</w:t>
      </w:r>
      <w:r w:rsidRPr="0007642C">
        <w:rPr>
          <w:spacing w:val="-2"/>
        </w:rPr>
        <w:t>: Europaparlamentets och rådets direktiv 2014/59/EU av den 15 maj 2014 om inrättande av en ram för återhämtning och resolution av kreditinstitut och värde</w:t>
      </w:r>
      <w:r>
        <w:rPr>
          <w:spacing w:val="-2"/>
        </w:rPr>
        <w:softHyphen/>
      </w:r>
      <w:r w:rsidRPr="0007642C">
        <w:rPr>
          <w:spacing w:val="-2"/>
        </w:rPr>
        <w:t>pappers</w:t>
      </w:r>
      <w:r>
        <w:rPr>
          <w:spacing w:val="-2"/>
        </w:rPr>
        <w:softHyphen/>
      </w:r>
      <w:r w:rsidRPr="0007642C">
        <w:rPr>
          <w:spacing w:val="-2"/>
        </w:rPr>
        <w:t>företag och om ändring av rådets direktiv 82/891/EEG och Europaparlamentets och rådets direk</w:t>
      </w:r>
      <w:r>
        <w:rPr>
          <w:spacing w:val="-2"/>
        </w:rPr>
        <w:softHyphen/>
      </w:r>
      <w:r w:rsidRPr="0007642C">
        <w:rPr>
          <w:spacing w:val="-2"/>
        </w:rPr>
        <w:t xml:space="preserve">tiv 2001/24/EG, 2002/47/EG, 2004/25/EG, 2005/56/EG, 2007/36/EG, 2011/35/EU, 2012/30/EU och 2013/36/EU samt Europaparlamentets och rådets förordningar (EU) nr 1093/2010 och (EU) nr 648/2012, </w:t>
      </w:r>
      <w:r w:rsidRPr="003C758B">
        <w:rPr>
          <w:spacing w:val="-2"/>
        </w:rPr>
        <w:t>i</w:t>
      </w:r>
      <w:r w:rsidRPr="0085044C">
        <w:rPr>
          <w:i/>
          <w:spacing w:val="-2"/>
        </w:rPr>
        <w:t xml:space="preserve"> </w:t>
      </w:r>
      <w:r w:rsidRPr="00437794">
        <w:rPr>
          <w:spacing w:val="-2"/>
        </w:rPr>
        <w:t>den ursprungliga lydelsen</w:t>
      </w:r>
      <w:r w:rsidRPr="0007642C">
        <w:rPr>
          <w:spacing w:val="-2"/>
        </w:rPr>
        <w:t>,</w:t>
      </w:r>
    </w:p>
    <w:p w14:paraId="24E6557D" w14:textId="77777777" w:rsidR="00224569" w:rsidRPr="0007642C" w:rsidRDefault="00B659D8" w:rsidP="00224569">
      <w:pPr>
        <w:pStyle w:val="Brdtextmedindrag"/>
      </w:pPr>
      <w:r w:rsidRPr="0007642C">
        <w:t>32. </w:t>
      </w:r>
      <w:r w:rsidRPr="0007642C">
        <w:rPr>
          <w:i/>
        </w:rPr>
        <w:t>moderföretag inom EES</w:t>
      </w:r>
      <w:r w:rsidRPr="0007642C">
        <w:t>: ett moderinstitut inom EES, ett finansiellt moderholdingföretag inom EES eller ett blandat finan</w:t>
      </w:r>
      <w:r w:rsidRPr="0007642C">
        <w:softHyphen/>
        <w:t>siellt moderholding</w:t>
      </w:r>
      <w:r>
        <w:softHyphen/>
      </w:r>
      <w:r w:rsidRPr="0007642C">
        <w:t>företag inom EES,</w:t>
      </w:r>
    </w:p>
    <w:p w14:paraId="336A75CD" w14:textId="77777777" w:rsidR="00224569" w:rsidRPr="0007642C" w:rsidRDefault="00B659D8" w:rsidP="00224569">
      <w:pPr>
        <w:pStyle w:val="Brdtextmedindrag"/>
      </w:pPr>
      <w:r w:rsidRPr="0007642C">
        <w:t>33. </w:t>
      </w:r>
      <w:r w:rsidRPr="0007642C">
        <w:rPr>
          <w:i/>
        </w:rPr>
        <w:t>moderinstitut inom EES</w:t>
      </w:r>
      <w:r w:rsidRPr="0007642C">
        <w:t>: ett kreditinstitut, värdepappersbolag eller EES-institut som är ett moderföretag och som inte självt är ett dotter</w:t>
      </w:r>
      <w:r>
        <w:softHyphen/>
      </w:r>
      <w:r w:rsidRPr="0007642C">
        <w:t>företag till ett</w:t>
      </w:r>
    </w:p>
    <w:p w14:paraId="163607B3" w14:textId="77777777" w:rsidR="00224569" w:rsidRPr="0007642C" w:rsidRDefault="00B659D8" w:rsidP="00224569">
      <w:pPr>
        <w:pStyle w:val="Brdtextmedindrag"/>
      </w:pPr>
      <w:r w:rsidRPr="0007642C">
        <w:t>a) annat kreditinstitut, värdepappersbolag eller EES-institut, eller</w:t>
      </w:r>
    </w:p>
    <w:p w14:paraId="31D229C8" w14:textId="77777777" w:rsidR="00224569" w:rsidRPr="0007642C" w:rsidRDefault="00B659D8" w:rsidP="00224569">
      <w:pPr>
        <w:pStyle w:val="Brdtextmedindrag"/>
      </w:pPr>
      <w:r w:rsidRPr="0007642C">
        <w:t>b) finansiellt holdingföretag eller ett blandat finansiellt holding</w:t>
      </w:r>
      <w:r w:rsidRPr="0007642C">
        <w:softHyphen/>
        <w:t>företag som är etablerat i något land inom EES,</w:t>
      </w:r>
    </w:p>
    <w:p w14:paraId="6699A9A2" w14:textId="77777777" w:rsidR="00224569" w:rsidRPr="0007642C" w:rsidRDefault="00B659D8" w:rsidP="00224569">
      <w:pPr>
        <w:pStyle w:val="Brdtextmedindrag"/>
      </w:pPr>
      <w:r w:rsidRPr="0007642C">
        <w:t>34. </w:t>
      </w:r>
      <w:r w:rsidRPr="0007642C">
        <w:rPr>
          <w:i/>
        </w:rPr>
        <w:t>samordnande tillsynsmyndighet</w:t>
      </w:r>
      <w:r w:rsidRPr="0007642C">
        <w:t>: en behörig myndighet som an</w:t>
      </w:r>
      <w:r>
        <w:softHyphen/>
      </w:r>
      <w:r w:rsidRPr="0007642C">
        <w:t>svarar för att utöva gruppbaserad tillsyn av moderinstitut inom EES och av institut som kontrolleras av finansiella moderholding</w:t>
      </w:r>
      <w:r w:rsidRPr="0007642C">
        <w:softHyphen/>
        <w:t>företag inom EES eller blandade finansiella moderholdingföretag inom EES,</w:t>
      </w:r>
    </w:p>
    <w:tbl>
      <w:tblPr>
        <w:tblW w:w="0" w:type="auto"/>
        <w:tblLayout w:type="fixed"/>
        <w:tblCellMar>
          <w:left w:w="125" w:type="dxa"/>
          <w:right w:w="125" w:type="dxa"/>
        </w:tblCellMar>
        <w:tblLook w:val="0600" w:firstRow="0" w:lastRow="0" w:firstColumn="0" w:lastColumn="0" w:noHBand="1" w:noVBand="1"/>
      </w:tblPr>
      <w:tblGrid>
        <w:gridCol w:w="2948"/>
        <w:gridCol w:w="2949"/>
      </w:tblGrid>
      <w:tr w:rsidR="00224569" w14:paraId="3E101392" w14:textId="77777777" w:rsidTr="00224569">
        <w:tc>
          <w:tcPr>
            <w:tcW w:w="2948" w:type="dxa"/>
            <w:shd w:val="clear" w:color="auto" w:fill="auto"/>
            <w:tcMar>
              <w:left w:w="0" w:type="dxa"/>
            </w:tcMar>
          </w:tcPr>
          <w:p w14:paraId="300D8CBC" w14:textId="77777777" w:rsidR="00224569" w:rsidRDefault="00B659D8" w:rsidP="00224569">
            <w:pPr>
              <w:pStyle w:val="Brdtextmedindrag"/>
            </w:pPr>
            <w:r w:rsidRPr="0007642C">
              <w:rPr>
                <w:spacing w:val="-2"/>
              </w:rPr>
              <w:t>35. </w:t>
            </w:r>
            <w:r w:rsidRPr="00AA6F38">
              <w:rPr>
                <w:i/>
                <w:spacing w:val="-2"/>
                <w:u w:val="single"/>
              </w:rPr>
              <w:t>tillsynsförordningen</w:t>
            </w:r>
            <w:r w:rsidRPr="0007642C">
              <w:rPr>
                <w:spacing w:val="-2"/>
              </w:rPr>
              <w:t>: Europaparlamentets och rådets förord</w:t>
            </w:r>
            <w:r w:rsidRPr="0007642C">
              <w:rPr>
                <w:spacing w:val="-2"/>
              </w:rPr>
              <w:softHyphen/>
              <w:t>ning (EU) nr 575/2013 av den 26 juni 2013 om tillsynskrav för kredit</w:t>
            </w:r>
            <w:r w:rsidRPr="0007642C">
              <w:rPr>
                <w:spacing w:val="-2"/>
              </w:rPr>
              <w:softHyphen/>
              <w:t xml:space="preserve">institut </w:t>
            </w:r>
            <w:r w:rsidRPr="00425C29">
              <w:rPr>
                <w:i/>
                <w:iCs/>
                <w:spacing w:val="-2"/>
              </w:rPr>
              <w:t>och värdepappers</w:t>
            </w:r>
            <w:r w:rsidRPr="00425C29">
              <w:rPr>
                <w:i/>
                <w:iCs/>
                <w:spacing w:val="-2"/>
              </w:rPr>
              <w:softHyphen/>
              <w:t>företag</w:t>
            </w:r>
            <w:r w:rsidRPr="0007642C">
              <w:rPr>
                <w:spacing w:val="-2"/>
              </w:rPr>
              <w:t xml:space="preserve"> och om ändring av förord</w:t>
            </w:r>
            <w:r w:rsidRPr="0007642C">
              <w:rPr>
                <w:spacing w:val="-2"/>
              </w:rPr>
              <w:softHyphen/>
              <w:t>ning (EU) nr 648/2012,</w:t>
            </w:r>
          </w:p>
        </w:tc>
        <w:tc>
          <w:tcPr>
            <w:tcW w:w="2949" w:type="dxa"/>
            <w:shd w:val="clear" w:color="auto" w:fill="auto"/>
            <w:tcMar>
              <w:right w:w="0" w:type="dxa"/>
            </w:tcMar>
          </w:tcPr>
          <w:p w14:paraId="12DCDCD2" w14:textId="77777777" w:rsidR="00224569" w:rsidRDefault="00B659D8" w:rsidP="00224569">
            <w:pPr>
              <w:pStyle w:val="Brdtextmedindrag"/>
            </w:pPr>
            <w:r w:rsidRPr="00F06386">
              <w:t>35.</w:t>
            </w:r>
            <w:r>
              <w:t> </w:t>
            </w:r>
            <w:r w:rsidRPr="00D04964">
              <w:rPr>
                <w:i/>
                <w:u w:val="single"/>
              </w:rPr>
              <w:t>tillsynsförordningen</w:t>
            </w:r>
            <w:r w:rsidRPr="00F06386">
              <w:t>: Europa</w:t>
            </w:r>
            <w:r>
              <w:softHyphen/>
            </w:r>
            <w:r w:rsidRPr="00F06386">
              <w:t>parlamentets och rådets förordning (EU) nr</w:t>
            </w:r>
            <w:r>
              <w:t> </w:t>
            </w:r>
            <w:r w:rsidRPr="00F06386">
              <w:t>575/2013 av den 26</w:t>
            </w:r>
            <w:r>
              <w:t> </w:t>
            </w:r>
            <w:r w:rsidRPr="00F06386">
              <w:t xml:space="preserve">juni 2013 om tillsynskrav </w:t>
            </w:r>
            <w:r w:rsidRPr="00393B61">
              <w:rPr>
                <w:spacing w:val="-4"/>
              </w:rPr>
              <w:t>för kreditinstitut och om ändring</w:t>
            </w:r>
            <w:r w:rsidRPr="00F06386">
              <w:t xml:space="preserve"> av förordning (EU) nr</w:t>
            </w:r>
            <w:r>
              <w:t> </w:t>
            </w:r>
            <w:r w:rsidRPr="00F06386">
              <w:t>648/2012,</w:t>
            </w:r>
          </w:p>
        </w:tc>
      </w:tr>
      <w:tr w:rsidR="00224569" w14:paraId="61D7BFE3" w14:textId="77777777" w:rsidTr="00224569">
        <w:tc>
          <w:tcPr>
            <w:tcW w:w="5897" w:type="dxa"/>
            <w:gridSpan w:val="2"/>
            <w:shd w:val="clear" w:color="auto" w:fill="auto"/>
            <w:tcMar>
              <w:left w:w="0" w:type="dxa"/>
            </w:tcMar>
          </w:tcPr>
          <w:p w14:paraId="09CB931F" w14:textId="77777777" w:rsidR="00224569" w:rsidRPr="00F06386" w:rsidRDefault="00B659D8" w:rsidP="00224569">
            <w:pPr>
              <w:pStyle w:val="Brdtextmedindrag"/>
            </w:pPr>
            <w:r w:rsidRPr="0007642C">
              <w:t>36. </w:t>
            </w:r>
            <w:r w:rsidRPr="00CD20C0">
              <w:rPr>
                <w:i/>
              </w:rPr>
              <w:t>utländskt</w:t>
            </w:r>
            <w:r w:rsidRPr="002614FB">
              <w:rPr>
                <w:i/>
              </w:rPr>
              <w:t xml:space="preserve"> </w:t>
            </w:r>
            <w:r w:rsidRPr="00CD20C0">
              <w:rPr>
                <w:i/>
              </w:rPr>
              <w:t>värdepappers</w:t>
            </w:r>
            <w:r w:rsidRPr="00CD20C0">
              <w:rPr>
                <w:i/>
              </w:rPr>
              <w:softHyphen/>
              <w:t>företag</w:t>
            </w:r>
            <w:r w:rsidRPr="0007642C">
              <w:t>: ett utländskt företag som i hem</w:t>
            </w:r>
            <w:r w:rsidRPr="0007642C">
              <w:softHyphen/>
              <w:t>landet har tillstånd att driva värde</w:t>
            </w:r>
            <w:r>
              <w:softHyphen/>
            </w:r>
            <w:r w:rsidRPr="0007642C">
              <w:t xml:space="preserve">pappersrörelse, </w:t>
            </w:r>
            <w:r w:rsidRPr="001B3ED7">
              <w:t>och</w:t>
            </w:r>
          </w:p>
        </w:tc>
      </w:tr>
      <w:tr w:rsidR="00224569" w14:paraId="0C58750E" w14:textId="77777777" w:rsidTr="00224569">
        <w:tc>
          <w:tcPr>
            <w:tcW w:w="5897" w:type="dxa"/>
            <w:gridSpan w:val="2"/>
            <w:shd w:val="clear" w:color="auto" w:fill="auto"/>
            <w:tcMar>
              <w:left w:w="0" w:type="dxa"/>
            </w:tcMar>
          </w:tcPr>
          <w:p w14:paraId="2CE94713" w14:textId="77777777" w:rsidR="00224569" w:rsidRPr="00AC6653" w:rsidRDefault="00B659D8" w:rsidP="00224569">
            <w:pPr>
              <w:pStyle w:val="Brdtextmedindrag"/>
              <w:rPr>
                <w:i/>
                <w:iCs/>
              </w:rPr>
            </w:pPr>
            <w:r>
              <w:rPr>
                <w:i/>
                <w:iCs/>
              </w:rPr>
              <w:t>37</w:t>
            </w:r>
            <w:r w:rsidRPr="0007642C">
              <w:t>. </w:t>
            </w:r>
            <w:r w:rsidRPr="00CD20C0">
              <w:rPr>
                <w:i/>
              </w:rPr>
              <w:t>återhämtningsplan</w:t>
            </w:r>
            <w:r w:rsidRPr="0007642C">
              <w:t>: en plan som upprättas av ett kreditinstitut i syfte att identifiera åtgärder som institutet avser att vidta för att bevara eller åter</w:t>
            </w:r>
            <w:r>
              <w:softHyphen/>
            </w:r>
            <w:r w:rsidRPr="0007642C">
              <w:t>ställa sin finan</w:t>
            </w:r>
            <w:r>
              <w:softHyphen/>
            </w:r>
            <w:r w:rsidRPr="0007642C">
              <w:t>siella ställning och livskraft efter en betydande försämring av den finan</w:t>
            </w:r>
            <w:r>
              <w:softHyphen/>
            </w:r>
            <w:r w:rsidRPr="0007642C">
              <w:t>siella situationen.</w:t>
            </w:r>
          </w:p>
        </w:tc>
      </w:tr>
    </w:tbl>
    <w:p w14:paraId="388F42B3" w14:textId="77777777" w:rsidR="00224569" w:rsidRDefault="00B659D8" w:rsidP="00224569">
      <w:pPr>
        <w:pStyle w:val="Slutstreck"/>
      </w:pPr>
      <w:r w:rsidRPr="00660EEA">
        <w:t>                      </w:t>
      </w:r>
    </w:p>
    <w:p w14:paraId="1032589D" w14:textId="4804D6CD" w:rsidR="00224569" w:rsidRDefault="00B659D8" w:rsidP="00224569">
      <w:pPr>
        <w:pStyle w:val="Brdtextmedindrag"/>
      </w:pPr>
      <w:r>
        <w:t>Denna lag träder i kraft den 26 juni 2021.</w:t>
      </w:r>
    </w:p>
    <w:p w14:paraId="7CB14764" w14:textId="4FE95CFD" w:rsidR="00224569" w:rsidRDefault="00224569" w:rsidP="00224569">
      <w:pPr>
        <w:pStyle w:val="Brdtextmedindrag"/>
      </w:pPr>
    </w:p>
    <w:p w14:paraId="46A14567" w14:textId="0F97B1B8" w:rsidR="00224569" w:rsidRDefault="00224569" w:rsidP="00224569">
      <w:pPr>
        <w:pStyle w:val="Brdtextmedindrag"/>
      </w:pPr>
    </w:p>
    <w:p w14:paraId="427AA94F" w14:textId="77777777" w:rsidR="00224569" w:rsidRDefault="00224569" w:rsidP="00224569">
      <w:pPr>
        <w:pStyle w:val="Brdtext"/>
        <w:sectPr w:rsidR="00224569" w:rsidSect="00224569">
          <w:headerReference w:type="even" r:id="rId356"/>
          <w:headerReference w:type="default" r:id="rId357"/>
          <w:footerReference w:type="even" r:id="rId358"/>
          <w:footerReference w:type="default" r:id="rId359"/>
          <w:footerReference w:type="first" r:id="rId360"/>
          <w:footnotePr>
            <w:numRestart w:val="eachSect"/>
          </w:footnotePr>
          <w:pgSz w:w="9356" w:h="13721" w:code="9"/>
          <w:pgMar w:top="794" w:right="2438" w:bottom="1191" w:left="1021" w:header="0" w:footer="709" w:gutter="0"/>
          <w:cols w:space="708"/>
          <w:docGrid w:linePitch="360"/>
        </w:sectPr>
      </w:pPr>
    </w:p>
    <w:p w14:paraId="708D52FE" w14:textId="77777777" w:rsidR="00224569" w:rsidRDefault="00B659D8" w:rsidP="00224569">
      <w:pPr>
        <w:pStyle w:val="Rubrik2utannumrering"/>
        <w:spacing w:before="0"/>
      </w:pPr>
      <w:bookmarkStart w:id="660" w:name="_Toc65160213"/>
      <w:r>
        <w:lastRenderedPageBreak/>
        <w:t>Förslag till lag om ändring i lagen (2006:531) om särskild tillsyn över finansiella konglomerat</w:t>
      </w:r>
      <w:bookmarkEnd w:id="660"/>
    </w:p>
    <w:p w14:paraId="78B5BD1A" w14:textId="77777777" w:rsidR="00224569" w:rsidRDefault="00B659D8" w:rsidP="00224569">
      <w:pPr>
        <w:pStyle w:val="Brdtext"/>
      </w:pPr>
      <w:r>
        <w:t>Härigenom föreskrivs</w:t>
      </w:r>
      <w:r>
        <w:rPr>
          <w:rStyle w:val="Fotnotsreferens"/>
        </w:rPr>
        <w:footnoteReference w:id="221"/>
      </w:r>
      <w:r>
        <w:t xml:space="preserve"> att 1 kap. 3 § och 5 kap. 8 § lagen (2006:531) om särskild tillsyn över finansiella konglomerat ska ha följande lydelse. </w:t>
      </w:r>
    </w:p>
    <w:p w14:paraId="6F247EC3" w14:textId="77777777" w:rsidR="00224569" w:rsidRDefault="00224569" w:rsidP="00224569">
      <w:pPr>
        <w:pStyle w:val="Brdtextmedindrag"/>
      </w:pPr>
    </w:p>
    <w:tbl>
      <w:tblPr>
        <w:tblW w:w="5000" w:type="pct"/>
        <w:tblCellMar>
          <w:left w:w="125" w:type="dxa"/>
          <w:right w:w="125" w:type="dxa"/>
        </w:tblCellMar>
        <w:tblLook w:val="0000" w:firstRow="0" w:lastRow="0" w:firstColumn="0" w:lastColumn="0" w:noHBand="0" w:noVBand="0"/>
      </w:tblPr>
      <w:tblGrid>
        <w:gridCol w:w="2946"/>
        <w:gridCol w:w="2951"/>
      </w:tblGrid>
      <w:tr w:rsidR="00224569" w:rsidRPr="005B0E77" w14:paraId="1F3E939F" w14:textId="77777777" w:rsidTr="00224569">
        <w:tc>
          <w:tcPr>
            <w:tcW w:w="2498" w:type="pct"/>
            <w:shd w:val="clear" w:color="auto" w:fill="auto"/>
            <w:tcMar>
              <w:left w:w="0" w:type="dxa"/>
            </w:tcMar>
          </w:tcPr>
          <w:p w14:paraId="661FE377" w14:textId="77777777" w:rsidR="00224569" w:rsidRPr="005B0E77" w:rsidRDefault="00B659D8" w:rsidP="00224569">
            <w:pPr>
              <w:pStyle w:val="Brdtext"/>
              <w:rPr>
                <w:i/>
              </w:rPr>
            </w:pPr>
            <w:r w:rsidRPr="005B0E77">
              <w:rPr>
                <w:i/>
              </w:rPr>
              <w:t>Nuvarande lydelse</w:t>
            </w:r>
          </w:p>
        </w:tc>
        <w:tc>
          <w:tcPr>
            <w:tcW w:w="2502" w:type="pct"/>
            <w:shd w:val="clear" w:color="auto" w:fill="auto"/>
            <w:tcMar>
              <w:right w:w="0" w:type="dxa"/>
            </w:tcMar>
          </w:tcPr>
          <w:p w14:paraId="70664A55" w14:textId="77777777" w:rsidR="00224569" w:rsidRPr="005B0E77" w:rsidRDefault="00B659D8" w:rsidP="00224569">
            <w:pPr>
              <w:pStyle w:val="Brdtext"/>
              <w:rPr>
                <w:i/>
              </w:rPr>
            </w:pPr>
            <w:r w:rsidRPr="005B0E77">
              <w:rPr>
                <w:i/>
              </w:rPr>
              <w:t>Föreslagen lydelse</w:t>
            </w:r>
          </w:p>
        </w:tc>
      </w:tr>
    </w:tbl>
    <w:p w14:paraId="3EB1EE3D" w14:textId="77777777" w:rsidR="00224569" w:rsidRDefault="00B659D8" w:rsidP="00224569">
      <w:pPr>
        <w:pStyle w:val="Brdtext"/>
        <w:spacing w:before="230"/>
        <w:jc w:val="center"/>
        <w:rPr>
          <w:b/>
        </w:rPr>
      </w:pPr>
      <w:r>
        <w:rPr>
          <w:b/>
        </w:rPr>
        <w:t>1 kap.</w:t>
      </w:r>
    </w:p>
    <w:p w14:paraId="4B0D6BD5" w14:textId="77777777" w:rsidR="00224569" w:rsidRDefault="00B659D8" w:rsidP="00224569">
      <w:pPr>
        <w:pStyle w:val="Brdtext"/>
        <w:jc w:val="center"/>
      </w:pPr>
      <w:r>
        <w:t>3 §</w:t>
      </w:r>
      <w:r>
        <w:rPr>
          <w:rStyle w:val="Fotnotsreferens"/>
        </w:rPr>
        <w:footnoteReference w:id="222"/>
      </w:r>
    </w:p>
    <w:p w14:paraId="5CEEA3C4" w14:textId="77777777" w:rsidR="00224569" w:rsidRDefault="00B659D8" w:rsidP="00224569">
      <w:pPr>
        <w:pStyle w:val="Brdtextmedindrag"/>
      </w:pPr>
      <w:r>
        <w:t>I denna lag betyder</w:t>
      </w:r>
    </w:p>
    <w:p w14:paraId="4A0D8ACB" w14:textId="77777777" w:rsidR="00224569" w:rsidRDefault="00B659D8" w:rsidP="00224569">
      <w:pPr>
        <w:pStyle w:val="Brdtextmedindrag"/>
      </w:pPr>
      <w:r>
        <w:t>1. </w:t>
      </w:r>
      <w:r w:rsidRPr="00F75A25">
        <w:rPr>
          <w:i/>
          <w:iCs/>
        </w:rPr>
        <w:t>AIF-förvaltare</w:t>
      </w:r>
      <w:r w:rsidRPr="00082D7A">
        <w:t>:</w:t>
      </w:r>
      <w:r>
        <w:t> </w:t>
      </w:r>
      <w:r w:rsidRPr="00082D7A">
        <w:t>en svensk förvaltare av alternativa investe</w:t>
      </w:r>
      <w:r>
        <w:softHyphen/>
      </w:r>
      <w:r w:rsidRPr="00082D7A">
        <w:t>rings</w:t>
      </w:r>
      <w:r>
        <w:softHyphen/>
      </w:r>
      <w:r w:rsidRPr="00082D7A">
        <w:t>fonder</w:t>
      </w:r>
      <w:r>
        <w:t xml:space="preserve"> </w:t>
      </w:r>
      <w:r w:rsidRPr="00082D7A">
        <w:t>enligt</w:t>
      </w:r>
      <w:r>
        <w:t xml:space="preserve"> </w:t>
      </w:r>
      <w:r w:rsidRPr="00082D7A">
        <w:t>1</w:t>
      </w:r>
      <w:r>
        <w:t> </w:t>
      </w:r>
      <w:r w:rsidRPr="00082D7A">
        <w:t>kap.</w:t>
      </w:r>
      <w:r>
        <w:t xml:space="preserve"> </w:t>
      </w:r>
      <w:r w:rsidRPr="00082D7A">
        <w:t>3</w:t>
      </w:r>
      <w:r>
        <w:t> </w:t>
      </w:r>
      <w:r w:rsidRPr="00082D7A">
        <w:t>§</w:t>
      </w:r>
      <w:r>
        <w:t xml:space="preserve"> </w:t>
      </w:r>
      <w:r w:rsidRPr="00082D7A">
        <w:t>lagen (2013:561) om förvaltare av alternativa investe</w:t>
      </w:r>
      <w:r>
        <w:softHyphen/>
      </w:r>
      <w:r w:rsidRPr="00082D7A">
        <w:t>ringsfonder,</w:t>
      </w:r>
    </w:p>
    <w:p w14:paraId="04925981" w14:textId="77777777" w:rsidR="00224569" w:rsidRDefault="00B659D8" w:rsidP="00224569">
      <w:pPr>
        <w:pStyle w:val="Brdtextmedindrag"/>
      </w:pPr>
      <w:r>
        <w:t>2. </w:t>
      </w:r>
      <w:r w:rsidRPr="001E0510">
        <w:rPr>
          <w:i/>
          <w:iCs/>
        </w:rPr>
        <w:t>anknutet</w:t>
      </w:r>
      <w:r w:rsidRPr="00F75A25">
        <w:rPr>
          <w:i/>
          <w:iCs/>
        </w:rPr>
        <w:t xml:space="preserve"> företag</w:t>
      </w:r>
      <w:r w:rsidRPr="00082D7A">
        <w:t>: ett svenskt eller utländskt företag vars huvud</w:t>
      </w:r>
      <w:r>
        <w:softHyphen/>
      </w:r>
      <w:r w:rsidRPr="00082D7A">
        <w:t>sakliga verksamhet är att äga eller förvalta fast egendom, tillhandahålla data</w:t>
      </w:r>
      <w:r>
        <w:softHyphen/>
      </w:r>
      <w:r w:rsidRPr="00082D7A">
        <w:t>tjänster eller driva annan liknande verksamhet som har samband med den huvudsakliga verksamheten i ett eller flera kreditinstitut, värde</w:t>
      </w:r>
      <w:r>
        <w:softHyphen/>
      </w:r>
      <w:r w:rsidRPr="00082D7A">
        <w:t>pappers</w:t>
      </w:r>
      <w:r>
        <w:softHyphen/>
      </w:r>
      <w:r w:rsidRPr="00082D7A">
        <w:t>bolag eller motsvarande utländska företag,</w:t>
      </w:r>
    </w:p>
    <w:p w14:paraId="7D804F79" w14:textId="77777777" w:rsidR="00224569" w:rsidRDefault="00B659D8" w:rsidP="00224569">
      <w:pPr>
        <w:pStyle w:val="Brdtextmedindrag"/>
      </w:pPr>
      <w:r>
        <w:t>3. </w:t>
      </w:r>
      <w:r w:rsidRPr="00F75A25">
        <w:rPr>
          <w:i/>
          <w:iCs/>
        </w:rPr>
        <w:t>behörig</w:t>
      </w:r>
      <w:r>
        <w:rPr>
          <w:i/>
          <w:iCs/>
        </w:rPr>
        <w:t> </w:t>
      </w:r>
      <w:r w:rsidRPr="00F75A25">
        <w:rPr>
          <w:i/>
          <w:iCs/>
        </w:rPr>
        <w:t>myndighet</w:t>
      </w:r>
      <w:r w:rsidRPr="00082D7A">
        <w:t>: Finansinspektionen eller någon annan myndig</w:t>
      </w:r>
      <w:r>
        <w:softHyphen/>
      </w:r>
      <w:r w:rsidRPr="00082D7A">
        <w:t>het inom EES som utövar tillsyn, individuellt eller på gruppnivå, över ett regle</w:t>
      </w:r>
      <w:r>
        <w:softHyphen/>
      </w:r>
      <w:r w:rsidRPr="00082D7A">
        <w:t>rat företag med huvudkontor inom EES,</w:t>
      </w:r>
    </w:p>
    <w:p w14:paraId="3E75DC34" w14:textId="77777777" w:rsidR="00224569" w:rsidRDefault="00B659D8" w:rsidP="00224569">
      <w:pPr>
        <w:pStyle w:val="Brdtextmedindrag"/>
      </w:pPr>
      <w:r>
        <w:t>4. </w:t>
      </w:r>
      <w:r w:rsidRPr="001E0510">
        <w:rPr>
          <w:i/>
          <w:iCs/>
        </w:rPr>
        <w:t>blandat</w:t>
      </w:r>
      <w:r w:rsidRPr="00F75A25">
        <w:rPr>
          <w:i/>
          <w:iCs/>
        </w:rPr>
        <w:t xml:space="preserve"> finansiellt holdingföretag</w:t>
      </w:r>
      <w:r w:rsidRPr="00082D7A">
        <w:t>:</w:t>
      </w:r>
      <w:r>
        <w:t> </w:t>
      </w:r>
      <w:r w:rsidRPr="00082D7A">
        <w:t>ett moderföretag som inte är ett reglerat företag och som tillsammans med sina dotterföretag, varav minst ett är ett reglerat företag med huvudkontor inom EES, och andra företag utgör ett finansiellt konglomerat</w:t>
      </w:r>
      <w:r>
        <w:t>,</w:t>
      </w:r>
    </w:p>
    <w:p w14:paraId="4A8D8B7C" w14:textId="77777777" w:rsidR="00224569" w:rsidRDefault="00B659D8" w:rsidP="00224569">
      <w:pPr>
        <w:pStyle w:val="Brdtextmedindrag"/>
      </w:pPr>
      <w:r>
        <w:t>5. </w:t>
      </w:r>
      <w:r w:rsidRPr="00F75A25">
        <w:rPr>
          <w:i/>
          <w:iCs/>
        </w:rPr>
        <w:t>EES</w:t>
      </w:r>
      <w:r w:rsidRPr="00082D7A">
        <w:t>:</w:t>
      </w:r>
      <w:r>
        <w:t> </w:t>
      </w:r>
      <w:r w:rsidRPr="00082D7A">
        <w:t>Europeiska ekonomiska samarbetsområdet,</w:t>
      </w:r>
    </w:p>
    <w:p w14:paraId="332CF0A9" w14:textId="77777777" w:rsidR="00224569" w:rsidRDefault="00B659D8" w:rsidP="00224569">
      <w:pPr>
        <w:pStyle w:val="Brdtextmedindrag"/>
      </w:pPr>
      <w:r>
        <w:t>6. </w:t>
      </w:r>
      <w:r w:rsidRPr="001E0510">
        <w:rPr>
          <w:i/>
          <w:iCs/>
        </w:rPr>
        <w:t>finansiellt</w:t>
      </w:r>
      <w:r w:rsidRPr="001D387D">
        <w:rPr>
          <w:i/>
          <w:iCs/>
        </w:rPr>
        <w:t xml:space="preserve"> i</w:t>
      </w:r>
      <w:r w:rsidRPr="00F75A25">
        <w:rPr>
          <w:i/>
          <w:iCs/>
        </w:rPr>
        <w:t>nstitut</w:t>
      </w:r>
      <w:r w:rsidRPr="00082D7A">
        <w:t>:</w:t>
      </w:r>
      <w:r>
        <w:t> </w:t>
      </w:r>
      <w:r w:rsidRPr="00082D7A">
        <w:t>ett företag som inte är ett kreditinstitut, värde</w:t>
      </w:r>
      <w:r>
        <w:softHyphen/>
      </w:r>
      <w:r w:rsidRPr="00082D7A">
        <w:t>pappersbolag, fondbolag, eller AIF-förvaltare eller motsvarande utländskt företag och vars huvudsakliga verksamhet är att</w:t>
      </w:r>
      <w:r>
        <w:t xml:space="preserve"> </w:t>
      </w:r>
    </w:p>
    <w:p w14:paraId="5E194A5A" w14:textId="77777777" w:rsidR="00224569" w:rsidRDefault="00B659D8" w:rsidP="00224569">
      <w:pPr>
        <w:pStyle w:val="Brdtextmedindrag"/>
      </w:pPr>
      <w:r>
        <w:t xml:space="preserve">a) förvärva </w:t>
      </w:r>
      <w:r w:rsidRPr="001E0510">
        <w:t>aktier</w:t>
      </w:r>
      <w:r>
        <w:t xml:space="preserve"> eller andelar, </w:t>
      </w:r>
    </w:p>
    <w:p w14:paraId="0B463910" w14:textId="77777777" w:rsidR="00224569" w:rsidRDefault="00B659D8" w:rsidP="00224569">
      <w:pPr>
        <w:pStyle w:val="Brdtextmedindrag"/>
      </w:pPr>
      <w:r>
        <w:t>b) </w:t>
      </w:r>
      <w:r w:rsidRPr="00082D7A">
        <w:t>driva en eller flera av de verksamheter som anges i 7</w:t>
      </w:r>
      <w:r>
        <w:t> </w:t>
      </w:r>
      <w:r w:rsidRPr="00082D7A">
        <w:t>kap.</w:t>
      </w:r>
      <w:r>
        <w:t> </w:t>
      </w:r>
      <w:r w:rsidRPr="00082D7A">
        <w:t>1</w:t>
      </w:r>
      <w:r>
        <w:t> </w:t>
      </w:r>
      <w:r w:rsidRPr="00082D7A">
        <w:t>§</w:t>
      </w:r>
      <w:r>
        <w:t> </w:t>
      </w:r>
      <w:r w:rsidRPr="00082D7A">
        <w:t>andra</w:t>
      </w:r>
      <w:r>
        <w:t> </w:t>
      </w:r>
      <w:r w:rsidRPr="00082D7A">
        <w:t>stycket</w:t>
      </w:r>
      <w:r>
        <w:t> </w:t>
      </w:r>
      <w:r w:rsidRPr="00082D7A">
        <w:t>2–10,</w:t>
      </w:r>
      <w:r>
        <w:t> </w:t>
      </w:r>
      <w:r w:rsidRPr="00082D7A">
        <w:t>12 och</w:t>
      </w:r>
      <w:r>
        <w:t> </w:t>
      </w:r>
      <w:r w:rsidRPr="00082D7A">
        <w:t>15 lagen (2004:297) om bank- och finansieringsrörelse utan att vara tillståndspliktigt enligt 2</w:t>
      </w:r>
      <w:r>
        <w:t> </w:t>
      </w:r>
      <w:r w:rsidRPr="00082D7A">
        <w:t>kap.</w:t>
      </w:r>
      <w:r>
        <w:t> </w:t>
      </w:r>
      <w:r w:rsidRPr="00082D7A">
        <w:t>1</w:t>
      </w:r>
      <w:r>
        <w:t> </w:t>
      </w:r>
      <w:r w:rsidRPr="00082D7A">
        <w:t>§ samma lag, eller</w:t>
      </w:r>
    </w:p>
    <w:p w14:paraId="2007D08A" w14:textId="77777777" w:rsidR="00224569" w:rsidRDefault="00B659D8" w:rsidP="00224569">
      <w:pPr>
        <w:pStyle w:val="Brdtextmedindrag"/>
      </w:pPr>
      <w:r>
        <w:t>c) </w:t>
      </w:r>
      <w:r w:rsidRPr="00AC14B5">
        <w:t xml:space="preserve">driva </w:t>
      </w:r>
      <w:r w:rsidRPr="001E0510">
        <w:t>vär</w:t>
      </w:r>
      <w:r w:rsidRPr="001D387D">
        <w:t>depappersrörelse</w:t>
      </w:r>
      <w:r w:rsidRPr="00AC14B5">
        <w:t xml:space="preserve"> utan att vara tillståndspliktigt enligt 2</w:t>
      </w:r>
      <w:r>
        <w:t> </w:t>
      </w:r>
      <w:r w:rsidRPr="00AC14B5">
        <w:t>kap.</w:t>
      </w:r>
      <w:r>
        <w:t> </w:t>
      </w:r>
      <w:r w:rsidRPr="00AC14B5">
        <w:t>1</w:t>
      </w:r>
      <w:r>
        <w:t> </w:t>
      </w:r>
      <w:r w:rsidRPr="00AC14B5">
        <w:t>§</w:t>
      </w:r>
      <w:r>
        <w:t> </w:t>
      </w:r>
      <w:r w:rsidRPr="00AC14B5">
        <w:t>lagen (2007:528) om värdepappersmarknaden,</w:t>
      </w:r>
    </w:p>
    <w:p w14:paraId="66D7FAAC" w14:textId="77777777" w:rsidR="00224569" w:rsidRDefault="00B659D8" w:rsidP="00224569">
      <w:pPr>
        <w:pStyle w:val="Brdtextmedindrag"/>
      </w:pPr>
      <w:r>
        <w:t>7. </w:t>
      </w:r>
      <w:r w:rsidRPr="001E0510">
        <w:rPr>
          <w:i/>
          <w:iCs/>
        </w:rPr>
        <w:t>finansiell</w:t>
      </w:r>
      <w:r w:rsidRPr="001D387D">
        <w:rPr>
          <w:i/>
          <w:iCs/>
        </w:rPr>
        <w:t xml:space="preserve"> </w:t>
      </w:r>
      <w:r w:rsidRPr="00F75A25">
        <w:rPr>
          <w:i/>
          <w:iCs/>
        </w:rPr>
        <w:t>sektor</w:t>
      </w:r>
      <w:r w:rsidRPr="00AC14B5">
        <w:t>:</w:t>
      </w:r>
      <w:r>
        <w:t> </w:t>
      </w:r>
      <w:r w:rsidRPr="00AC14B5">
        <w:t>ett eller flera av följande företag</w:t>
      </w:r>
    </w:p>
    <w:p w14:paraId="06B88FB3" w14:textId="77777777" w:rsidR="00224569" w:rsidRDefault="00B659D8" w:rsidP="00224569">
      <w:pPr>
        <w:pStyle w:val="Brdtextmedindrag"/>
      </w:pPr>
      <w:r>
        <w:t>a) </w:t>
      </w:r>
      <w:r w:rsidRPr="001E0510">
        <w:t>kreditinstitut</w:t>
      </w:r>
      <w:r w:rsidRPr="00AC14B5">
        <w:t>,</w:t>
      </w:r>
      <w:r>
        <w:t xml:space="preserve"> </w:t>
      </w:r>
      <w:r w:rsidRPr="00AC14B5">
        <w:t>värdepappersbolag, fondbolag, AIF-förvaltare eller motsvarande utländska företag samt finansiella institut och anknutna före</w:t>
      </w:r>
      <w:r>
        <w:softHyphen/>
      </w:r>
      <w:r w:rsidRPr="00AC14B5">
        <w:t>tag (bank- och värdepapperssektorn),</w:t>
      </w:r>
    </w:p>
    <w:p w14:paraId="716D7920" w14:textId="77777777" w:rsidR="00224569" w:rsidRDefault="00B659D8" w:rsidP="00224569">
      <w:pPr>
        <w:pStyle w:val="Brdtextmedindrag"/>
      </w:pPr>
      <w:r>
        <w:lastRenderedPageBreak/>
        <w:t>b) </w:t>
      </w:r>
      <w:r w:rsidRPr="001E0510">
        <w:t>försäkringsföretag</w:t>
      </w:r>
      <w:r w:rsidRPr="00AC14B5">
        <w:t xml:space="preserve"> eller motsvarande utländska företag, försäk</w:t>
      </w:r>
      <w:r>
        <w:softHyphen/>
      </w:r>
      <w:r w:rsidRPr="00AC14B5">
        <w:t>rings</w:t>
      </w:r>
      <w:r>
        <w:softHyphen/>
      </w:r>
      <w:r w:rsidRPr="00AC14B5">
        <w:t>holdingföretag, specialföretag och tjänstepensionsföretag (försäk</w:t>
      </w:r>
      <w:r>
        <w:softHyphen/>
      </w:r>
      <w:r w:rsidRPr="00AC14B5">
        <w:t>rings</w:t>
      </w:r>
      <w:r>
        <w:softHyphen/>
      </w:r>
      <w:r w:rsidRPr="00AC14B5">
        <w:t>sektorn), och</w:t>
      </w:r>
    </w:p>
    <w:p w14:paraId="0FCCBC2F" w14:textId="77777777" w:rsidR="00224569" w:rsidRDefault="00B659D8" w:rsidP="00224569">
      <w:pPr>
        <w:pStyle w:val="Brdtextmedindrag"/>
      </w:pPr>
      <w:r>
        <w:t>c) </w:t>
      </w:r>
      <w:r w:rsidRPr="001E0510">
        <w:t>blandade</w:t>
      </w:r>
      <w:r>
        <w:t> </w:t>
      </w:r>
      <w:r w:rsidRPr="00AC14B5">
        <w:t>finansiella holdingföretag,</w:t>
      </w:r>
    </w:p>
    <w:p w14:paraId="3C5C1EC8" w14:textId="77777777" w:rsidR="00224569" w:rsidRDefault="00B659D8" w:rsidP="00224569">
      <w:pPr>
        <w:pStyle w:val="Brdtextmedindrag"/>
      </w:pPr>
      <w:r>
        <w:t>8. </w:t>
      </w:r>
      <w:r w:rsidRPr="00F75A25">
        <w:rPr>
          <w:i/>
          <w:iCs/>
        </w:rPr>
        <w:t>fondbolag</w:t>
      </w:r>
      <w:r w:rsidRPr="00AC14B5">
        <w:t>:</w:t>
      </w:r>
      <w:r>
        <w:t> </w:t>
      </w:r>
      <w:r w:rsidRPr="00AC14B5">
        <w:t>ett svenskt aktiebolag som har fått tillstånd att driva fond</w:t>
      </w:r>
      <w:r>
        <w:softHyphen/>
      </w:r>
      <w:r w:rsidRPr="00AC14B5">
        <w:t>verksamhet enligt lagen (2004:46) om värdepappersfonder,</w:t>
      </w:r>
    </w:p>
    <w:p w14:paraId="3515B1FA" w14:textId="77777777" w:rsidR="00224569" w:rsidRDefault="00B659D8" w:rsidP="00224569">
      <w:pPr>
        <w:pStyle w:val="Brdtextmedindrag"/>
      </w:pPr>
      <w:r>
        <w:t>9. </w:t>
      </w:r>
      <w:r w:rsidRPr="00F75A25">
        <w:rPr>
          <w:i/>
          <w:iCs/>
        </w:rPr>
        <w:t>försäkringsföretag</w:t>
      </w:r>
      <w:r w:rsidRPr="00AC14B5">
        <w:t>:</w:t>
      </w:r>
      <w:r>
        <w:t> </w:t>
      </w:r>
      <w:r w:rsidRPr="00AC14B5">
        <w:t xml:space="preserve">ett </w:t>
      </w:r>
      <w:r w:rsidRPr="001E0510">
        <w:t>försäkringsaktiebolag</w:t>
      </w:r>
      <w:r w:rsidRPr="00AC14B5">
        <w:t>, ömsesidigt försäk</w:t>
      </w:r>
      <w:r>
        <w:softHyphen/>
      </w:r>
      <w:r w:rsidRPr="00AC14B5">
        <w:t>rings</w:t>
      </w:r>
      <w:r>
        <w:softHyphen/>
      </w:r>
      <w:r w:rsidRPr="00AC14B5">
        <w:t>bolag eller en försäkringsförening enligt försäkringsrörelselagen (2010:2043)</w:t>
      </w:r>
      <w:r>
        <w:t>,</w:t>
      </w:r>
    </w:p>
    <w:p w14:paraId="1C599D10" w14:textId="77777777" w:rsidR="00224569" w:rsidRDefault="00B659D8" w:rsidP="00224569">
      <w:pPr>
        <w:pStyle w:val="Brdtextmedindrag"/>
      </w:pPr>
      <w:r>
        <w:t>10. </w:t>
      </w:r>
      <w:r w:rsidRPr="00F75A25">
        <w:rPr>
          <w:i/>
          <w:iCs/>
        </w:rPr>
        <w:t>försäkringsholdingföretag</w:t>
      </w:r>
      <w:r w:rsidRPr="00AC14B5">
        <w:t>:</w:t>
      </w:r>
      <w:r>
        <w:t> </w:t>
      </w:r>
      <w:r w:rsidRPr="00AC14B5">
        <w:t xml:space="preserve">ett </w:t>
      </w:r>
      <w:r w:rsidRPr="001E0510">
        <w:t>moderföretag</w:t>
      </w:r>
      <w:r w:rsidRPr="00AC14B5">
        <w:t xml:space="preserve"> som inte är ett försäk</w:t>
      </w:r>
      <w:r>
        <w:softHyphen/>
      </w:r>
      <w:r w:rsidRPr="00AC14B5">
        <w:t>rings</w:t>
      </w:r>
      <w:r>
        <w:softHyphen/>
      </w:r>
      <w:r w:rsidRPr="00AC14B5">
        <w:t>företag eller ett motsvarande utländskt företag eller ett blandat finan</w:t>
      </w:r>
      <w:r>
        <w:softHyphen/>
      </w:r>
      <w:r w:rsidRPr="00AC14B5">
        <w:t>siellt holdingföretag och vars huvudsakliga verksamhet är att för</w:t>
      </w:r>
      <w:r>
        <w:softHyphen/>
      </w:r>
      <w:r w:rsidRPr="00AC14B5">
        <w:t>värva och förvalta andelar i dotterföretag som uteslutande eller huvud</w:t>
      </w:r>
      <w:r>
        <w:softHyphen/>
      </w:r>
      <w:r w:rsidRPr="00AC14B5">
        <w:t>sak</w:t>
      </w:r>
      <w:r>
        <w:softHyphen/>
      </w:r>
      <w:r w:rsidRPr="00AC14B5">
        <w:t>ligen är försäkringsföretag eller motsvarande utländska företag eller special</w:t>
      </w:r>
      <w:r>
        <w:softHyphen/>
      </w:r>
      <w:r w:rsidRPr="00AC14B5">
        <w:t>företag,</w:t>
      </w:r>
    </w:p>
    <w:p w14:paraId="34EB2F1A" w14:textId="77777777" w:rsidR="00224569" w:rsidRDefault="00B659D8" w:rsidP="00224569">
      <w:pPr>
        <w:pStyle w:val="Brdtextmedindrag"/>
      </w:pPr>
      <w:r>
        <w:t>11. </w:t>
      </w:r>
      <w:r w:rsidRPr="00F75A25">
        <w:rPr>
          <w:i/>
          <w:iCs/>
        </w:rPr>
        <w:t>institut</w:t>
      </w:r>
      <w:r w:rsidRPr="00AC14B5">
        <w:t>:</w:t>
      </w:r>
      <w:r>
        <w:t> </w:t>
      </w:r>
      <w:r w:rsidRPr="00AC14B5">
        <w:t xml:space="preserve">kreditinstitut, </w:t>
      </w:r>
      <w:r w:rsidRPr="001E0510">
        <w:t>värde</w:t>
      </w:r>
      <w:r w:rsidRPr="001D387D">
        <w:t>pappersbolag</w:t>
      </w:r>
      <w:r w:rsidRPr="00AC14B5">
        <w:t>, fondbolag och AIF-för</w:t>
      </w:r>
      <w:r>
        <w:softHyphen/>
      </w:r>
      <w:r w:rsidRPr="00AC14B5">
        <w:t>valtare,</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008649B9" w14:textId="77777777" w:rsidTr="00224569">
        <w:tc>
          <w:tcPr>
            <w:tcW w:w="2500" w:type="pct"/>
            <w:shd w:val="clear" w:color="auto" w:fill="auto"/>
            <w:tcMar>
              <w:left w:w="0" w:type="dxa"/>
            </w:tcMar>
          </w:tcPr>
          <w:p w14:paraId="3D7ACC71" w14:textId="77777777" w:rsidR="00224569" w:rsidRDefault="00B659D8" w:rsidP="00224569">
            <w:pPr>
              <w:pStyle w:val="Brdtextmedindrag"/>
            </w:pPr>
            <w:r>
              <w:t>12. </w:t>
            </w:r>
            <w:r w:rsidRPr="0002290B">
              <w:rPr>
                <w:i/>
                <w:u w:val="single"/>
              </w:rPr>
              <w:t>konglomeratdirektivet</w:t>
            </w:r>
            <w:r w:rsidRPr="00AC14B5">
              <w:t>:</w:t>
            </w:r>
            <w:r>
              <w:t> </w:t>
            </w:r>
            <w:r>
              <w:br/>
            </w:r>
            <w:r w:rsidRPr="001E0510">
              <w:t>Europa</w:t>
            </w:r>
            <w:r>
              <w:softHyphen/>
            </w:r>
            <w:r>
              <w:softHyphen/>
            </w:r>
            <w:r w:rsidRPr="001E0510">
              <w:t>parlamentets</w:t>
            </w:r>
            <w:r w:rsidRPr="00AC14B5">
              <w:t xml:space="preserve"> och rådets direktiv 2002/87/EG av den 16</w:t>
            </w:r>
            <w:r>
              <w:t> </w:t>
            </w:r>
            <w:r w:rsidRPr="00AC14B5">
              <w:t>december</w:t>
            </w:r>
            <w:r>
              <w:t> </w:t>
            </w:r>
            <w:r w:rsidRPr="00AC14B5">
              <w:t>2002 om extra tillsyn över kreditinstitut, försäkrings</w:t>
            </w:r>
            <w:r>
              <w:softHyphen/>
            </w:r>
            <w:r w:rsidRPr="00AC14B5">
              <w:t>före</w:t>
            </w:r>
            <w:r>
              <w:softHyphen/>
            </w:r>
            <w:r w:rsidRPr="00AC14B5">
              <w:t>tag och värdepappersföretag i ett finansiellt</w:t>
            </w:r>
            <w:r>
              <w:t xml:space="preserve"> </w:t>
            </w:r>
            <w:r w:rsidRPr="00AC14B5">
              <w:t>konglomerat och om ändring av rådets direktiv 73/239/EEG, 79/267/EEG, 92/49/EEG, 92/96/EEG, 93/6/EEG och 93/22/EEG samt Europaparla</w:t>
            </w:r>
            <w:r>
              <w:softHyphen/>
            </w:r>
            <w:r w:rsidRPr="00AC14B5">
              <w:t>mentets och rådets direktiv 98/78/EG och 2000/12/EG, i lydelsen enligt Europa</w:t>
            </w:r>
            <w:r>
              <w:softHyphen/>
            </w:r>
            <w:r w:rsidRPr="00AC14B5">
              <w:t xml:space="preserve">parlamentets och rådets direktiv </w:t>
            </w:r>
            <w:r w:rsidRPr="0002290B">
              <w:rPr>
                <w:i/>
              </w:rPr>
              <w:t>2013/36/EU</w:t>
            </w:r>
            <w:r w:rsidRPr="00AC14B5">
              <w:t>,</w:t>
            </w:r>
            <w:r w:rsidDel="00FC74E4">
              <w:t xml:space="preserve"> </w:t>
            </w:r>
          </w:p>
        </w:tc>
        <w:tc>
          <w:tcPr>
            <w:tcW w:w="2500" w:type="pct"/>
            <w:shd w:val="clear" w:color="auto" w:fill="auto"/>
            <w:tcMar>
              <w:right w:w="0" w:type="dxa"/>
            </w:tcMar>
          </w:tcPr>
          <w:p w14:paraId="2B01D648" w14:textId="77777777" w:rsidR="00224569" w:rsidRDefault="00B659D8" w:rsidP="00224569">
            <w:pPr>
              <w:pStyle w:val="Brdtextmedindrag"/>
            </w:pPr>
            <w:r>
              <w:t>12. </w:t>
            </w:r>
            <w:r w:rsidRPr="0002290B">
              <w:rPr>
                <w:i/>
                <w:u w:val="single"/>
              </w:rPr>
              <w:t>konglomeratdirektivet</w:t>
            </w:r>
            <w:r w:rsidRPr="00AC14B5">
              <w:t>:</w:t>
            </w:r>
            <w:r>
              <w:t> </w:t>
            </w:r>
            <w:r>
              <w:br/>
            </w:r>
            <w:r w:rsidRPr="001E0510">
              <w:t>Europa</w:t>
            </w:r>
            <w:r>
              <w:softHyphen/>
            </w:r>
            <w:r w:rsidRPr="001E0510">
              <w:t>parlamentets</w:t>
            </w:r>
            <w:r w:rsidRPr="00AC14B5">
              <w:t xml:space="preserve"> och rådets direktiv 2002/87/EG av den 16</w:t>
            </w:r>
            <w:r>
              <w:t> </w:t>
            </w:r>
            <w:r w:rsidRPr="00AC14B5">
              <w:t>december</w:t>
            </w:r>
            <w:r>
              <w:t> </w:t>
            </w:r>
            <w:r w:rsidRPr="00AC14B5">
              <w:t>2002 om extra tillsyn över kreditinstitut, försäkringsföre</w:t>
            </w:r>
            <w:r>
              <w:softHyphen/>
            </w:r>
            <w:r w:rsidRPr="00AC14B5">
              <w:t>tag och värdepappersföretag i ett finansiellt</w:t>
            </w:r>
            <w:r>
              <w:t xml:space="preserve"> </w:t>
            </w:r>
            <w:r w:rsidRPr="00AC14B5">
              <w:t>konglomerat och om ändring av rådets direktiv 73/239/EEG, 79/267/EEG, 92/49/EEG, 92/96/EEG, 93/6/EEG och 93/22/EEG samt Europaparla</w:t>
            </w:r>
            <w:r>
              <w:softHyphen/>
            </w:r>
            <w:r w:rsidRPr="00AC14B5">
              <w:t>mentets och rådets direktiv 98/78/EG och 2000/12/EG, i lydelsen enligt Europa</w:t>
            </w:r>
            <w:r>
              <w:softHyphen/>
            </w:r>
            <w:r w:rsidRPr="00AC14B5">
              <w:t xml:space="preserve">parlamentets och rådets direktiv </w:t>
            </w:r>
            <w:r w:rsidRPr="00DD36EF">
              <w:rPr>
                <w:i/>
                <w:iCs/>
              </w:rPr>
              <w:t>(EU)</w:t>
            </w:r>
            <w:r>
              <w:t xml:space="preserve"> </w:t>
            </w:r>
            <w:r>
              <w:rPr>
                <w:i/>
                <w:iCs/>
              </w:rPr>
              <w:t>2019/2034</w:t>
            </w:r>
            <w:r w:rsidRPr="00AC14B5">
              <w:t>,</w:t>
            </w:r>
          </w:p>
        </w:tc>
      </w:tr>
    </w:tbl>
    <w:p w14:paraId="3AC6EF36" w14:textId="77777777" w:rsidR="00224569" w:rsidRDefault="00B659D8" w:rsidP="00224569">
      <w:pPr>
        <w:pStyle w:val="Brdtextmedindrag"/>
      </w:pPr>
      <w:r>
        <w:t>13. </w:t>
      </w:r>
      <w:r w:rsidRPr="00DD36EF">
        <w:rPr>
          <w:i/>
          <w:iCs/>
        </w:rPr>
        <w:t>kreditinstitut</w:t>
      </w:r>
      <w:r w:rsidRPr="001279AF">
        <w:t xml:space="preserve">: en </w:t>
      </w:r>
      <w:r w:rsidRPr="001E0510">
        <w:t>bank</w:t>
      </w:r>
      <w:r w:rsidRPr="001279AF">
        <w:t xml:space="preserve"> </w:t>
      </w:r>
      <w:r w:rsidRPr="0002290B">
        <w:t>eller e</w:t>
      </w:r>
      <w:r w:rsidRPr="001279AF">
        <w:t>tt kreditmarknadsföretag enligt lagen om bank- och finansierings</w:t>
      </w:r>
      <w:r>
        <w:softHyphen/>
      </w:r>
      <w:r w:rsidRPr="001279AF">
        <w:t>rörelse,</w:t>
      </w:r>
      <w:r>
        <w:t xml:space="preserve"> </w:t>
      </w:r>
    </w:p>
    <w:p w14:paraId="7CD3BC83" w14:textId="77777777" w:rsidR="00224569" w:rsidRDefault="00B659D8" w:rsidP="00224569">
      <w:pPr>
        <w:pStyle w:val="Brdtextmedindrag"/>
      </w:pPr>
      <w:r w:rsidRPr="001E0510">
        <w:t>14</w:t>
      </w:r>
      <w:r>
        <w:t>. </w:t>
      </w:r>
      <w:r w:rsidRPr="00A40188">
        <w:rPr>
          <w:i/>
        </w:rPr>
        <w:t>reglerat företag</w:t>
      </w:r>
      <w:r>
        <w:t>:</w:t>
      </w:r>
    </w:p>
    <w:p w14:paraId="61F3E759" w14:textId="77777777" w:rsidR="00224569" w:rsidRDefault="00B659D8" w:rsidP="00224569">
      <w:pPr>
        <w:pStyle w:val="Brdtextmedindrag"/>
      </w:pPr>
      <w:r>
        <w:t>a) </w:t>
      </w:r>
      <w:r w:rsidRPr="001E0510">
        <w:t>ett</w:t>
      </w:r>
      <w:r w:rsidRPr="00D956B9">
        <w:t xml:space="preserve"> institut eller ett motsvarande utländskt företag, eller</w:t>
      </w:r>
    </w:p>
    <w:p w14:paraId="64FF219D" w14:textId="77777777" w:rsidR="00224569" w:rsidRDefault="00B659D8" w:rsidP="00224569">
      <w:pPr>
        <w:pStyle w:val="Brdtextmedindrag"/>
      </w:pPr>
      <w:r>
        <w:t>b) </w:t>
      </w:r>
      <w:r w:rsidRPr="00D956B9">
        <w:t xml:space="preserve">ett </w:t>
      </w:r>
      <w:r w:rsidRPr="001E0510">
        <w:t>försäkringsföretag</w:t>
      </w:r>
      <w:r w:rsidRPr="00D956B9">
        <w:t xml:space="preserve"> eller ett motsvarande utländskt företag, ett specialföretag eller ett tjänstepensionsföretag</w:t>
      </w:r>
      <w:r>
        <w:t>,</w:t>
      </w:r>
    </w:p>
    <w:p w14:paraId="2AB96D89" w14:textId="77777777" w:rsidR="00224569" w:rsidRDefault="00B659D8" w:rsidP="00224569">
      <w:pPr>
        <w:pStyle w:val="Brdtextmedindrag"/>
      </w:pPr>
      <w:r w:rsidRPr="001E0510">
        <w:t>15</w:t>
      </w:r>
      <w:r>
        <w:t>. </w:t>
      </w:r>
      <w:r w:rsidRPr="00A40188">
        <w:rPr>
          <w:i/>
        </w:rPr>
        <w:t>relevant behörig myndighet</w:t>
      </w:r>
      <w:r>
        <w:t>:</w:t>
      </w:r>
    </w:p>
    <w:p w14:paraId="26ABF105" w14:textId="77777777" w:rsidR="00224569" w:rsidRDefault="00B659D8" w:rsidP="00224569">
      <w:pPr>
        <w:pStyle w:val="Brdtextmedindrag"/>
      </w:pPr>
      <w:r>
        <w:t>a) </w:t>
      </w:r>
      <w:r w:rsidRPr="00D956B9">
        <w:t>en behörig myndighet som ansvarar för tillsynen över en finansiell före</w:t>
      </w:r>
      <w:r>
        <w:softHyphen/>
      </w:r>
      <w:r w:rsidRPr="00D956B9">
        <w:t>tags</w:t>
      </w:r>
      <w:r>
        <w:softHyphen/>
      </w:r>
      <w:r w:rsidRPr="00D956B9">
        <w:t>grupp, försäkringsgrupp eller en motsvarande utländsk grupp som ingår i ett finansiellt konglomerat, särskilt över det företag som är det överordnade moderföretaget i bank- och värdepapperssektorn respek</w:t>
      </w:r>
      <w:r>
        <w:softHyphen/>
      </w:r>
      <w:r w:rsidRPr="00D956B9">
        <w:t>tive försäkringssektorn,</w:t>
      </w:r>
    </w:p>
    <w:p w14:paraId="2D4A14E6" w14:textId="77777777" w:rsidR="00224569" w:rsidRDefault="00B659D8" w:rsidP="00224569">
      <w:pPr>
        <w:pStyle w:val="Brdtextmedindrag"/>
      </w:pPr>
      <w:r>
        <w:t>b) </w:t>
      </w:r>
      <w:r w:rsidRPr="001E0510">
        <w:t>någon</w:t>
      </w:r>
      <w:r w:rsidRPr="00D956B9">
        <w:t xml:space="preserve"> annan behörig myndighet än som avses i a som utsetts till samordnare för ett finansiellt konglomerat, elle</w:t>
      </w:r>
      <w:r>
        <w:t>r</w:t>
      </w:r>
    </w:p>
    <w:p w14:paraId="0E108B5B" w14:textId="77777777" w:rsidR="00224569" w:rsidRDefault="00B659D8" w:rsidP="00224569">
      <w:pPr>
        <w:pStyle w:val="Brdtextmedindrag"/>
      </w:pPr>
      <w:r>
        <w:t>c) </w:t>
      </w:r>
      <w:r w:rsidRPr="00D956B9">
        <w:t>någon annan behörig myndighet som de myndigheter som avses i a och b kommer överens om är relevant,</w:t>
      </w:r>
    </w:p>
    <w:p w14:paraId="2BBEE6B2" w14:textId="77777777" w:rsidR="00224569" w:rsidRDefault="00B659D8" w:rsidP="00224569">
      <w:pPr>
        <w:pStyle w:val="Brdtextmedindrag"/>
      </w:pPr>
      <w:r>
        <w:t>16. </w:t>
      </w:r>
      <w:r>
        <w:rPr>
          <w:i/>
          <w:iCs/>
        </w:rPr>
        <w:t>samordnare: </w:t>
      </w:r>
      <w:r w:rsidRPr="00F75A25">
        <w:t xml:space="preserve">den </w:t>
      </w:r>
      <w:r w:rsidRPr="001E0510">
        <w:t>behöriga</w:t>
      </w:r>
      <w:r w:rsidRPr="00F75A25">
        <w:t xml:space="preserve"> myndighet som enligt 4</w:t>
      </w:r>
      <w:r>
        <w:t> </w:t>
      </w:r>
      <w:r w:rsidRPr="00F75A25">
        <w:t>kap. ansvarar för tillsynen över ett finansiellt konglomerat</w:t>
      </w:r>
      <w:r w:rsidRPr="00D956B9">
        <w:rPr>
          <w:i/>
          <w:iCs/>
        </w:rPr>
        <w:t>,</w:t>
      </w:r>
    </w:p>
    <w:p w14:paraId="55A4FCD3" w14:textId="77777777" w:rsidR="00224569" w:rsidRDefault="00B659D8" w:rsidP="00224569">
      <w:pPr>
        <w:pStyle w:val="Brdtextmedindrag"/>
      </w:pPr>
      <w:r>
        <w:lastRenderedPageBreak/>
        <w:t>17. </w:t>
      </w:r>
      <w:r w:rsidRPr="00F75A25">
        <w:rPr>
          <w:i/>
          <w:iCs/>
        </w:rPr>
        <w:t>sektorsbestämmelser</w:t>
      </w:r>
      <w:r w:rsidRPr="00D956B9">
        <w:t>:</w:t>
      </w:r>
      <w:r>
        <w:t> </w:t>
      </w:r>
      <w:r w:rsidRPr="00D956B9">
        <w:t xml:space="preserve">de </w:t>
      </w:r>
      <w:r w:rsidRPr="001E0510">
        <w:t>bestämmelser</w:t>
      </w:r>
      <w:r w:rsidRPr="00D956B9">
        <w:t xml:space="preserve"> i lag och andra för</w:t>
      </w:r>
      <w:r>
        <w:softHyphen/>
      </w:r>
      <w:r w:rsidRPr="00D956B9">
        <w:t>fatt</w:t>
      </w:r>
      <w:r>
        <w:softHyphen/>
      </w:r>
      <w:r w:rsidRPr="00D956B9">
        <w:t>ningar som gäller för den rörelse som drivs av institut, försäkringsföretag och tjänstepensionsföretag</w:t>
      </w:r>
      <w:r>
        <w:t xml:space="preserve">, </w:t>
      </w:r>
    </w:p>
    <w:p w14:paraId="35841367" w14:textId="77777777" w:rsidR="00224569" w:rsidRDefault="00B659D8" w:rsidP="00224569">
      <w:pPr>
        <w:pStyle w:val="Brdtextmedindrag"/>
      </w:pPr>
      <w:r>
        <w:t>18. </w:t>
      </w:r>
      <w:r>
        <w:rPr>
          <w:i/>
          <w:iCs/>
        </w:rPr>
        <w:t>tjänstepensionsföretag</w:t>
      </w:r>
      <w:r w:rsidRPr="00120485">
        <w:t>:</w:t>
      </w:r>
      <w:r>
        <w:t> </w:t>
      </w:r>
      <w:r w:rsidRPr="00120485">
        <w:t xml:space="preserve">ett </w:t>
      </w:r>
      <w:r w:rsidRPr="001E0510">
        <w:t>tjänste</w:t>
      </w:r>
      <w:r w:rsidRPr="00120485">
        <w:t>pensionsaktiebolag, ett ömsesidigt tjänstepensionsbolag eller en tjänstepensionsförening enligt lagen (2019:742) om tjänstepensionsföretag, och</w:t>
      </w:r>
      <w:r>
        <w:t xml:space="preserve"> </w:t>
      </w:r>
    </w:p>
    <w:p w14:paraId="26E92DB6" w14:textId="77777777" w:rsidR="00224569" w:rsidRDefault="00B659D8" w:rsidP="00224569">
      <w:pPr>
        <w:pStyle w:val="Brdtextmedindrag"/>
      </w:pPr>
      <w:r>
        <w:t>19. </w:t>
      </w:r>
      <w:r w:rsidRPr="00F75A25">
        <w:rPr>
          <w:i/>
          <w:iCs/>
        </w:rPr>
        <w:t>värdepappersbolag</w:t>
      </w:r>
      <w:r w:rsidRPr="001B5A50">
        <w:t>: ett svenskt aktiebolag som har fått tillstånd att driva värdepappersrörelse enligt lagen om värdepappersmarknaden</w:t>
      </w:r>
      <w:r>
        <w:t>.</w:t>
      </w:r>
    </w:p>
    <w:p w14:paraId="5A8B6A0B" w14:textId="77777777" w:rsidR="00224569" w:rsidRDefault="00B659D8" w:rsidP="00224569">
      <w:pPr>
        <w:pStyle w:val="Brdtext"/>
        <w:tabs>
          <w:tab w:val="left" w:pos="180"/>
          <w:tab w:val="center" w:pos="2948"/>
        </w:tabs>
        <w:spacing w:before="270"/>
        <w:jc w:val="center"/>
        <w:rPr>
          <w:b/>
        </w:rPr>
      </w:pPr>
      <w:r>
        <w:rPr>
          <w:b/>
        </w:rPr>
        <w:t>5 kap.</w:t>
      </w:r>
    </w:p>
    <w:p w14:paraId="31701A6A" w14:textId="77777777" w:rsidR="00224569" w:rsidRDefault="00B659D8" w:rsidP="00224569">
      <w:pPr>
        <w:pStyle w:val="Brdtext"/>
        <w:jc w:val="center"/>
      </w:pPr>
      <w:r>
        <w:t>8 §</w:t>
      </w:r>
      <w:r>
        <w:rPr>
          <w:rStyle w:val="Fotnotsreferens"/>
        </w:rPr>
        <w:footnoteReference w:id="223"/>
      </w:r>
    </w:p>
    <w:tbl>
      <w:tblPr>
        <w:tblW w:w="5000" w:type="pct"/>
        <w:tblLook w:val="0000" w:firstRow="0" w:lastRow="0" w:firstColumn="0" w:lastColumn="0" w:noHBand="0" w:noVBand="0"/>
      </w:tblPr>
      <w:tblGrid>
        <w:gridCol w:w="2948"/>
        <w:gridCol w:w="2949"/>
      </w:tblGrid>
      <w:tr w:rsidR="00224569" w14:paraId="13F5374A" w14:textId="77777777" w:rsidTr="00224569">
        <w:tc>
          <w:tcPr>
            <w:tcW w:w="2500" w:type="pct"/>
            <w:shd w:val="clear" w:color="auto" w:fill="auto"/>
            <w:tcMar>
              <w:left w:w="0" w:type="dxa"/>
            </w:tcMar>
          </w:tcPr>
          <w:p w14:paraId="34B215FF" w14:textId="77777777" w:rsidR="00224569" w:rsidRDefault="00B659D8" w:rsidP="00224569">
            <w:pPr>
              <w:pStyle w:val="Brdtextmedindrag"/>
            </w:pPr>
            <w:r w:rsidRPr="0085443C">
              <w:t xml:space="preserve">Om ett blandat finansiellt holdingföretag finns i toppen av ett finansiellt konglomerat, vars </w:t>
            </w:r>
            <w:r w:rsidRPr="007026DC">
              <w:rPr>
                <w:spacing w:val="-4"/>
              </w:rPr>
              <w:t>största sektor är bank- och värde</w:t>
            </w:r>
            <w:r w:rsidRPr="007026DC">
              <w:rPr>
                <w:spacing w:val="-4"/>
              </w:rPr>
              <w:softHyphen/>
              <w:t>pappers</w:t>
            </w:r>
            <w:r>
              <w:rPr>
                <w:spacing w:val="-4"/>
              </w:rPr>
              <w:softHyphen/>
            </w:r>
            <w:r w:rsidRPr="007026DC">
              <w:rPr>
                <w:spacing w:val="-4"/>
              </w:rPr>
              <w:t>sektorn, gäller bestäm</w:t>
            </w:r>
            <w:r>
              <w:rPr>
                <w:spacing w:val="-4"/>
              </w:rPr>
              <w:softHyphen/>
            </w:r>
            <w:r w:rsidRPr="007026DC">
              <w:rPr>
                <w:spacing w:val="-4"/>
              </w:rPr>
              <w:t>mel</w:t>
            </w:r>
            <w:r>
              <w:rPr>
                <w:spacing w:val="-4"/>
              </w:rPr>
              <w:softHyphen/>
            </w:r>
            <w:r w:rsidRPr="007026DC">
              <w:rPr>
                <w:spacing w:val="-4"/>
              </w:rPr>
              <w:t>serna</w:t>
            </w:r>
            <w:r w:rsidRPr="0085443C">
              <w:t xml:space="preserve"> om stora exponeringar i Europa</w:t>
            </w:r>
            <w:r>
              <w:softHyphen/>
            </w:r>
            <w:r w:rsidRPr="0085443C">
              <w:t>parlamentets och rådets förordning (EU) nr</w:t>
            </w:r>
            <w:r>
              <w:t> </w:t>
            </w:r>
            <w:r w:rsidRPr="0085443C">
              <w:t>575/2013 av den 26</w:t>
            </w:r>
            <w:r>
              <w:t> </w:t>
            </w:r>
            <w:r w:rsidRPr="0085443C">
              <w:t>juni 2013 om tillsynskrav för kredit</w:t>
            </w:r>
            <w:r>
              <w:softHyphen/>
            </w:r>
            <w:r w:rsidRPr="0085443C">
              <w:t xml:space="preserve">institut </w:t>
            </w:r>
            <w:r w:rsidRPr="0085443C">
              <w:rPr>
                <w:i/>
              </w:rPr>
              <w:t>och värde</w:t>
            </w:r>
            <w:r>
              <w:rPr>
                <w:i/>
              </w:rPr>
              <w:softHyphen/>
            </w:r>
            <w:r w:rsidRPr="0085443C">
              <w:rPr>
                <w:i/>
              </w:rPr>
              <w:t>pappersföretag</w:t>
            </w:r>
            <w:r w:rsidRPr="0085443C">
              <w:t xml:space="preserve"> och om ändring av förordning (EU) nr</w:t>
            </w:r>
            <w:r>
              <w:t> </w:t>
            </w:r>
            <w:r w:rsidRPr="0085443C">
              <w:t>648/2012 för samtliga företag som tillhör den sektorn och för det blandade finansiella holding</w:t>
            </w:r>
            <w:r>
              <w:softHyphen/>
            </w:r>
            <w:r w:rsidRPr="0085443C">
              <w:t>företaget.</w:t>
            </w:r>
          </w:p>
        </w:tc>
        <w:tc>
          <w:tcPr>
            <w:tcW w:w="2500" w:type="pct"/>
            <w:shd w:val="clear" w:color="auto" w:fill="auto"/>
            <w:tcMar>
              <w:right w:w="0" w:type="dxa"/>
            </w:tcMar>
          </w:tcPr>
          <w:p w14:paraId="2F02A809" w14:textId="77777777" w:rsidR="00224569" w:rsidRDefault="00B659D8" w:rsidP="00224569">
            <w:pPr>
              <w:pStyle w:val="Brdtextmedindrag"/>
            </w:pPr>
            <w:r w:rsidRPr="0085443C">
              <w:t xml:space="preserve">Om ett blandat finansiellt holdingföretag finns i toppen av ett finansiellt konglomerat, vars </w:t>
            </w:r>
            <w:r w:rsidRPr="007026DC">
              <w:rPr>
                <w:spacing w:val="-4"/>
              </w:rPr>
              <w:t>största sektor är bank- och värde</w:t>
            </w:r>
            <w:r w:rsidRPr="007026DC">
              <w:rPr>
                <w:spacing w:val="-4"/>
              </w:rPr>
              <w:softHyphen/>
              <w:t>pappers</w:t>
            </w:r>
            <w:r>
              <w:rPr>
                <w:spacing w:val="-4"/>
              </w:rPr>
              <w:softHyphen/>
            </w:r>
            <w:r w:rsidRPr="007026DC">
              <w:rPr>
                <w:spacing w:val="-4"/>
              </w:rPr>
              <w:t>sektorn, gäller bestäm</w:t>
            </w:r>
            <w:r>
              <w:rPr>
                <w:spacing w:val="-4"/>
              </w:rPr>
              <w:softHyphen/>
            </w:r>
            <w:r w:rsidRPr="007026DC">
              <w:rPr>
                <w:spacing w:val="-4"/>
              </w:rPr>
              <w:t>mel</w:t>
            </w:r>
            <w:r>
              <w:rPr>
                <w:spacing w:val="-4"/>
              </w:rPr>
              <w:softHyphen/>
            </w:r>
            <w:r w:rsidRPr="007026DC">
              <w:rPr>
                <w:spacing w:val="-4"/>
              </w:rPr>
              <w:t>serna om stora exponeringar</w:t>
            </w:r>
            <w:r w:rsidRPr="0085443C">
              <w:t xml:space="preserve"> i Europa</w:t>
            </w:r>
            <w:r>
              <w:softHyphen/>
            </w:r>
            <w:r w:rsidRPr="0085443C">
              <w:t>parlamentets och rådets förordning (EU) nr</w:t>
            </w:r>
            <w:r>
              <w:t> </w:t>
            </w:r>
            <w:r w:rsidRPr="0085443C">
              <w:t>575/2013 av den 26</w:t>
            </w:r>
            <w:r>
              <w:t> </w:t>
            </w:r>
            <w:r w:rsidRPr="0085443C">
              <w:t>juni 2013 om tillsynskrav f</w:t>
            </w:r>
            <w:r w:rsidRPr="00393B61">
              <w:rPr>
                <w:spacing w:val="-4"/>
              </w:rPr>
              <w:t>ör kredit</w:t>
            </w:r>
            <w:r>
              <w:rPr>
                <w:spacing w:val="-4"/>
              </w:rPr>
              <w:softHyphen/>
            </w:r>
            <w:r w:rsidRPr="00393B61">
              <w:rPr>
                <w:spacing w:val="-4"/>
              </w:rPr>
              <w:t>institut och om änd</w:t>
            </w:r>
            <w:r w:rsidRPr="00393B61">
              <w:rPr>
                <w:spacing w:val="-4"/>
              </w:rPr>
              <w:softHyphen/>
              <w:t>ring</w:t>
            </w:r>
            <w:r w:rsidRPr="0085443C">
              <w:t xml:space="preserve"> </w:t>
            </w:r>
            <w:r w:rsidRPr="00393B61">
              <w:rPr>
                <w:spacing w:val="-4"/>
              </w:rPr>
              <w:t>av förordning (EU) nr 648/2012</w:t>
            </w:r>
            <w:r w:rsidRPr="0085443C">
              <w:t xml:space="preserve"> för samtliga före</w:t>
            </w:r>
            <w:r>
              <w:softHyphen/>
            </w:r>
            <w:r w:rsidRPr="0085443C">
              <w:t>tag som tillhör den sektorn och för det blandade finansiella holding</w:t>
            </w:r>
            <w:r>
              <w:softHyphen/>
            </w:r>
            <w:r w:rsidRPr="0085443C">
              <w:t>företaget.</w:t>
            </w:r>
          </w:p>
        </w:tc>
      </w:tr>
    </w:tbl>
    <w:p w14:paraId="4156D971" w14:textId="77777777" w:rsidR="00224569" w:rsidRDefault="00B659D8" w:rsidP="00224569">
      <w:pPr>
        <w:pStyle w:val="Slutstreck"/>
      </w:pPr>
      <w:r w:rsidRPr="00660EEA">
        <w:t>                     </w:t>
      </w:r>
    </w:p>
    <w:p w14:paraId="3BE0896F" w14:textId="77777777" w:rsidR="00224569" w:rsidRDefault="00B659D8" w:rsidP="00224569">
      <w:pPr>
        <w:pStyle w:val="Brdtextmedindrag"/>
      </w:pPr>
      <w:r>
        <w:t>Denna lag träder i kraft den 26 juni 2021.</w:t>
      </w:r>
    </w:p>
    <w:p w14:paraId="49899EB5" w14:textId="68F879EA" w:rsidR="00224569" w:rsidRDefault="00224569" w:rsidP="00224569">
      <w:pPr>
        <w:pStyle w:val="Brdtext"/>
      </w:pPr>
    </w:p>
    <w:p w14:paraId="1F69E9E4" w14:textId="3D3E882D" w:rsidR="00224569" w:rsidRDefault="00224569" w:rsidP="00224569">
      <w:pPr>
        <w:pStyle w:val="Brdtextmedindrag"/>
      </w:pPr>
    </w:p>
    <w:p w14:paraId="1E5B4FB3" w14:textId="77777777" w:rsidR="00224569" w:rsidRDefault="00224569" w:rsidP="00224569">
      <w:pPr>
        <w:pStyle w:val="Brdtext"/>
        <w:sectPr w:rsidR="00224569" w:rsidSect="00224569">
          <w:headerReference w:type="even" r:id="rId361"/>
          <w:headerReference w:type="default" r:id="rId362"/>
          <w:footerReference w:type="even" r:id="rId363"/>
          <w:footerReference w:type="default" r:id="rId364"/>
          <w:footerReference w:type="first" r:id="rId365"/>
          <w:footnotePr>
            <w:numRestart w:val="eachSect"/>
          </w:footnotePr>
          <w:pgSz w:w="9356" w:h="13721" w:code="9"/>
          <w:pgMar w:top="794" w:right="2438" w:bottom="1191" w:left="1021" w:header="0" w:footer="709" w:gutter="0"/>
          <w:cols w:space="708"/>
          <w:docGrid w:linePitch="360"/>
        </w:sectPr>
      </w:pPr>
    </w:p>
    <w:p w14:paraId="5D685A3E" w14:textId="77777777" w:rsidR="00224569" w:rsidRDefault="00B659D8" w:rsidP="00224569">
      <w:pPr>
        <w:pStyle w:val="Rubrik2utannumrering"/>
        <w:spacing w:before="0"/>
      </w:pPr>
      <w:bookmarkStart w:id="661" w:name="_Toc33087153"/>
      <w:bookmarkStart w:id="662" w:name="_Toc65160214"/>
      <w:bookmarkStart w:id="663" w:name="_Hlk56165446"/>
      <w:r>
        <w:lastRenderedPageBreak/>
        <w:t>Förslag till lag om ändring i lagen (2010:751) om betaltjänster</w:t>
      </w:r>
      <w:bookmarkEnd w:id="661"/>
      <w:bookmarkEnd w:id="662"/>
    </w:p>
    <w:bookmarkEnd w:id="663"/>
    <w:p w14:paraId="075AE8A6" w14:textId="77777777" w:rsidR="00224569" w:rsidRDefault="00B659D8" w:rsidP="00224569">
      <w:pPr>
        <w:pStyle w:val="Brdtext"/>
      </w:pPr>
      <w:r>
        <w:t xml:space="preserve">Härigenom föreskrivs </w:t>
      </w:r>
      <w:r w:rsidRPr="00C47915">
        <w:t>att 1 kap. 4 §</w:t>
      </w:r>
      <w:r>
        <w:t xml:space="preserve"> lagen </w:t>
      </w:r>
      <w:r w:rsidRPr="00B03509">
        <w:t>(2010:751) om betaltjänster ska ha följande lydelse.</w:t>
      </w:r>
    </w:p>
    <w:p w14:paraId="459BDFE7" w14:textId="77777777" w:rsidR="00224569" w:rsidRPr="00145DCF"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312A01A9" w14:textId="77777777" w:rsidTr="00224569">
        <w:tc>
          <w:tcPr>
            <w:tcW w:w="2500" w:type="pct"/>
            <w:shd w:val="clear" w:color="auto" w:fill="auto"/>
            <w:tcMar>
              <w:left w:w="0" w:type="dxa"/>
            </w:tcMar>
          </w:tcPr>
          <w:p w14:paraId="07E97238" w14:textId="77777777" w:rsidR="00224569" w:rsidRPr="0049408E" w:rsidRDefault="00B659D8" w:rsidP="00224569">
            <w:pPr>
              <w:pStyle w:val="Brdtext"/>
              <w:rPr>
                <w:i/>
              </w:rPr>
            </w:pPr>
            <w:r w:rsidRPr="0049408E">
              <w:rPr>
                <w:i/>
              </w:rPr>
              <w:t>Nuvarande lydelse</w:t>
            </w:r>
          </w:p>
        </w:tc>
        <w:tc>
          <w:tcPr>
            <w:tcW w:w="2500" w:type="pct"/>
            <w:shd w:val="clear" w:color="auto" w:fill="auto"/>
            <w:tcMar>
              <w:right w:w="0" w:type="dxa"/>
            </w:tcMar>
          </w:tcPr>
          <w:p w14:paraId="21CF84E5" w14:textId="77777777" w:rsidR="00224569" w:rsidRPr="0049408E" w:rsidRDefault="00B659D8" w:rsidP="00224569">
            <w:pPr>
              <w:pStyle w:val="Brdtext"/>
              <w:rPr>
                <w:i/>
              </w:rPr>
            </w:pPr>
            <w:r w:rsidRPr="0049408E">
              <w:rPr>
                <w:i/>
              </w:rPr>
              <w:t>Föreslagen lydelse</w:t>
            </w:r>
          </w:p>
        </w:tc>
      </w:tr>
    </w:tbl>
    <w:p w14:paraId="338E7A46" w14:textId="77777777" w:rsidR="00224569" w:rsidRDefault="00B659D8" w:rsidP="00224569">
      <w:pPr>
        <w:pStyle w:val="Brdtext"/>
        <w:spacing w:before="270"/>
        <w:jc w:val="center"/>
        <w:rPr>
          <w:b/>
        </w:rPr>
      </w:pPr>
      <w:r>
        <w:rPr>
          <w:b/>
        </w:rPr>
        <w:t>1 kap.</w:t>
      </w:r>
    </w:p>
    <w:p w14:paraId="7BF5AD03" w14:textId="77777777" w:rsidR="00224569" w:rsidRDefault="00B659D8" w:rsidP="00224569">
      <w:pPr>
        <w:pStyle w:val="Brdtext"/>
        <w:jc w:val="center"/>
      </w:pPr>
      <w:r>
        <w:t>4 §</w:t>
      </w:r>
      <w:r>
        <w:rPr>
          <w:rStyle w:val="Fotnotsreferens"/>
        </w:rPr>
        <w:footnoteReference w:id="224"/>
      </w:r>
    </w:p>
    <w:p w14:paraId="1AFB4746" w14:textId="77777777" w:rsidR="00224569" w:rsidRDefault="00B659D8" w:rsidP="00224569">
      <w:pPr>
        <w:pStyle w:val="Brdtextmedindrag"/>
      </w:pPr>
      <w:r w:rsidRPr="00145DCF">
        <w:t xml:space="preserve">I denna lag betyder </w:t>
      </w:r>
    </w:p>
    <w:p w14:paraId="34EA1395" w14:textId="77777777" w:rsidR="00224569" w:rsidRDefault="00B659D8" w:rsidP="00224569">
      <w:pPr>
        <w:pStyle w:val="Brdtextmedindrag"/>
      </w:pPr>
      <w:r w:rsidRPr="003333E3">
        <w:rPr>
          <w:i/>
        </w:rPr>
        <w:t>autentisering</w:t>
      </w:r>
      <w:r w:rsidRPr="00145DCF">
        <w:t>: ett förfarande där en betaltjänstanvändares person</w:t>
      </w:r>
      <w:r>
        <w:softHyphen/>
      </w:r>
      <w:r w:rsidRPr="00145DCF">
        <w:t>liga behörighetsfunktioner används och genom vilket en betaltjänst</w:t>
      </w:r>
      <w:r>
        <w:softHyphen/>
      </w:r>
      <w:r w:rsidRPr="00145DCF">
        <w:t>leverantör kan kontrollera betaltjänstanvändarens identitet eller ett betalnings</w:t>
      </w:r>
      <w:r>
        <w:softHyphen/>
      </w:r>
      <w:r w:rsidRPr="00145DCF">
        <w:t xml:space="preserve">instruments giltighet, </w:t>
      </w:r>
    </w:p>
    <w:p w14:paraId="12FE1C17" w14:textId="77777777" w:rsidR="00224569" w:rsidRDefault="00B659D8" w:rsidP="00224569">
      <w:pPr>
        <w:pStyle w:val="Brdtextmedindrag"/>
      </w:pPr>
      <w:r w:rsidRPr="003333E3">
        <w:rPr>
          <w:i/>
        </w:rPr>
        <w:t>autogiro</w:t>
      </w:r>
      <w:r w:rsidRPr="00145DCF">
        <w:t>: en betaltjänst för debitering av en betalares betalkonto, där initiativet till en betalningstransaktion tas av betalnings</w:t>
      </w:r>
      <w:r>
        <w:softHyphen/>
      </w:r>
      <w:r w:rsidRPr="00145DCF">
        <w:t>mot</w:t>
      </w:r>
      <w:r>
        <w:softHyphen/>
      </w:r>
      <w:r w:rsidRPr="00145DCF">
        <w:t>ta</w:t>
      </w:r>
      <w:r>
        <w:softHyphen/>
      </w:r>
      <w:r w:rsidRPr="00145DCF">
        <w:t>garen på grundval av betalarens samtycke till mottagaren, mot</w:t>
      </w:r>
      <w:r>
        <w:softHyphen/>
      </w:r>
      <w:r w:rsidRPr="00145DCF">
        <w:t>ta</w:t>
      </w:r>
      <w:r>
        <w:softHyphen/>
      </w:r>
      <w:r w:rsidRPr="007026DC">
        <w:rPr>
          <w:spacing w:val="-4"/>
        </w:rPr>
        <w:t>garens betaltjänst</w:t>
      </w:r>
      <w:r>
        <w:rPr>
          <w:spacing w:val="-4"/>
        </w:rPr>
        <w:softHyphen/>
      </w:r>
      <w:r w:rsidRPr="007026DC">
        <w:rPr>
          <w:spacing w:val="-4"/>
        </w:rPr>
        <w:t>leverantör eller betalarens egen betaltjänst</w:t>
      </w:r>
      <w:r w:rsidRPr="007026DC">
        <w:rPr>
          <w:spacing w:val="-4"/>
        </w:rPr>
        <w:softHyphen/>
        <w:t>leverantör,</w:t>
      </w:r>
      <w:r w:rsidRPr="00145DCF">
        <w:t xml:space="preserve"> </w:t>
      </w:r>
    </w:p>
    <w:p w14:paraId="3988537B" w14:textId="77777777" w:rsidR="00224569" w:rsidRDefault="00B659D8" w:rsidP="00224569">
      <w:pPr>
        <w:pStyle w:val="Brdtextmedindrag"/>
      </w:pPr>
      <w:r w:rsidRPr="003333E3">
        <w:rPr>
          <w:i/>
        </w:rPr>
        <w:t>bankdag</w:t>
      </w:r>
      <w:r w:rsidRPr="00145DCF">
        <w:t>: en dag på vilken en betaltjänstleverantör har öppet för verk</w:t>
      </w:r>
      <w:r>
        <w:softHyphen/>
      </w:r>
      <w:r w:rsidRPr="00145DCF">
        <w:t>samhet i den utsträckning som krävs för genomförande av en betalnings</w:t>
      </w:r>
      <w:r>
        <w:softHyphen/>
      </w:r>
      <w:r w:rsidRPr="00145DCF">
        <w:t>transaktion,</w:t>
      </w:r>
    </w:p>
    <w:p w14:paraId="3DF76735" w14:textId="77777777" w:rsidR="00224569" w:rsidRDefault="00B659D8" w:rsidP="00224569">
      <w:pPr>
        <w:pStyle w:val="Brdtextmedindrag"/>
      </w:pPr>
      <w:r w:rsidRPr="00B03509">
        <w:rPr>
          <w:i/>
        </w:rPr>
        <w:t>betalare</w:t>
      </w:r>
      <w:r w:rsidRPr="00B03509">
        <w:t>: en fysisk eller juridisk person som är antingen betal</w:t>
      </w:r>
      <w:r w:rsidRPr="00B03509">
        <w:softHyphen/>
        <w:t>konto</w:t>
      </w:r>
      <w:r>
        <w:softHyphen/>
      </w:r>
      <w:r w:rsidRPr="00B03509">
        <w:t>innehavare och som godkänner en betalningsorder från detta betalkonto, eller en fysisk eller juridisk person som lämnar en betal</w:t>
      </w:r>
      <w:r>
        <w:softHyphen/>
      </w:r>
      <w:r w:rsidRPr="00B03509">
        <w:t>ningsorder,</w:t>
      </w:r>
    </w:p>
    <w:p w14:paraId="573F27B5" w14:textId="77777777" w:rsidR="00224569" w:rsidRDefault="00B659D8" w:rsidP="00224569">
      <w:pPr>
        <w:pStyle w:val="Brdtextmedindrag"/>
      </w:pPr>
      <w:r w:rsidRPr="003333E3">
        <w:rPr>
          <w:i/>
        </w:rPr>
        <w:t>betalkonto</w:t>
      </w:r>
      <w:r w:rsidRPr="003333E3">
        <w:t>: ett konto som innehas i en eller flera betaltjänst</w:t>
      </w:r>
      <w:r>
        <w:softHyphen/>
      </w:r>
      <w:r w:rsidRPr="003333E3">
        <w:t>använ</w:t>
      </w:r>
      <w:r>
        <w:softHyphen/>
      </w:r>
      <w:r w:rsidRPr="003333E3">
        <w:t>dares namn och som är avsett för genomförandet av betalnings</w:t>
      </w:r>
      <w:r>
        <w:softHyphen/>
      </w:r>
      <w:r w:rsidRPr="003333E3">
        <w:t xml:space="preserve">transaktioner, </w:t>
      </w:r>
    </w:p>
    <w:p w14:paraId="2CE32139" w14:textId="77777777" w:rsidR="00224569" w:rsidRDefault="00B659D8" w:rsidP="00224569">
      <w:pPr>
        <w:pStyle w:val="Brdtextmedindrag"/>
      </w:pPr>
      <w:r w:rsidRPr="003333E3">
        <w:rPr>
          <w:i/>
        </w:rPr>
        <w:t>betalkontodirektivet</w:t>
      </w:r>
      <w:r w:rsidRPr="003333E3">
        <w:t>: Europaparlamentets och rådets direktiv 2014/92/EU av den 23</w:t>
      </w:r>
      <w:r>
        <w:t> </w:t>
      </w:r>
      <w:r w:rsidRPr="003333E3">
        <w:t>juli 2014 om jämförbarhet för avgifter som avser betalkonto, byte av betalkonto och tillgång till betalkonto med grund</w:t>
      </w:r>
      <w:r>
        <w:softHyphen/>
      </w:r>
      <w:r w:rsidRPr="003333E3">
        <w:t>läggande funktioner, i den ursprungliga lydelsen,</w:t>
      </w:r>
    </w:p>
    <w:p w14:paraId="207E52B6" w14:textId="77777777" w:rsidR="00224569" w:rsidRDefault="00B659D8" w:rsidP="00224569">
      <w:pPr>
        <w:pStyle w:val="Brdtextmedindrag"/>
      </w:pPr>
      <w:r w:rsidRPr="0048333C">
        <w:rPr>
          <w:i/>
        </w:rPr>
        <w:t>betalningsinstitut</w:t>
      </w:r>
      <w:r w:rsidRPr="003333E3">
        <w:t>: ett aktiebolag eller en ekonomisk förening som har fått tillstånd att tillhandahålla betaltjänster enligt 2</w:t>
      </w:r>
      <w:r>
        <w:t> </w:t>
      </w:r>
      <w:r w:rsidRPr="003333E3">
        <w:t>kap.,</w:t>
      </w:r>
    </w:p>
    <w:p w14:paraId="2937E324" w14:textId="77777777" w:rsidR="00224569" w:rsidRDefault="00B659D8" w:rsidP="00224569">
      <w:pPr>
        <w:pStyle w:val="Brdtextmedindrag"/>
      </w:pPr>
      <w:r w:rsidRPr="0048333C">
        <w:rPr>
          <w:i/>
        </w:rPr>
        <w:t>betalningsinitieringstjänst</w:t>
      </w:r>
      <w:r w:rsidRPr="003333E3">
        <w:t>: en tjänst för att på begäran av betal</w:t>
      </w:r>
      <w:r>
        <w:softHyphen/>
      </w:r>
      <w:r w:rsidRPr="003333E3">
        <w:t>tjänst</w:t>
      </w:r>
      <w:r>
        <w:softHyphen/>
      </w:r>
      <w:r w:rsidRPr="003333E3">
        <w:t xml:space="preserve">användaren initiera en betalningsorder från ett betalkonto hos en annan betaltjänstleverantör, </w:t>
      </w:r>
    </w:p>
    <w:p w14:paraId="60119971" w14:textId="77777777" w:rsidR="00224569" w:rsidRDefault="00B659D8" w:rsidP="00224569">
      <w:pPr>
        <w:pStyle w:val="Brdtextmedindrag"/>
      </w:pPr>
      <w:r w:rsidRPr="0048333C">
        <w:rPr>
          <w:i/>
        </w:rPr>
        <w:t>betalningsinstrument</w:t>
      </w:r>
      <w:r w:rsidRPr="003333E3">
        <w:t>: ett kontokort eller något annat personligt instrument eller en personlig rutin som enligt avtal används för att initiera en betalningsorder</w:t>
      </w:r>
      <w:r>
        <w:t>,</w:t>
      </w:r>
    </w:p>
    <w:p w14:paraId="1E387B30" w14:textId="77777777" w:rsidR="00224569" w:rsidRDefault="00B659D8" w:rsidP="00224569">
      <w:pPr>
        <w:pStyle w:val="Brdtextmedindrag"/>
      </w:pPr>
      <w:r w:rsidRPr="0048333C">
        <w:rPr>
          <w:i/>
        </w:rPr>
        <w:t>betalningsmottagare</w:t>
      </w:r>
      <w:r w:rsidRPr="003333E3">
        <w:t>: en fysisk eller juridisk person som är den avsedda mottagaren av medel vid en betalningstransaktion,</w:t>
      </w:r>
    </w:p>
    <w:p w14:paraId="77DAB2EE" w14:textId="77777777" w:rsidR="00224569" w:rsidRDefault="00B659D8" w:rsidP="00224569">
      <w:pPr>
        <w:pStyle w:val="Brdtextmedindrag"/>
      </w:pPr>
      <w:r w:rsidRPr="0048333C">
        <w:rPr>
          <w:i/>
        </w:rPr>
        <w:t>betalningsorder</w:t>
      </w:r>
      <w:r w:rsidRPr="003333E3">
        <w:t>: varje instruktion som en betalare eller betalnings</w:t>
      </w:r>
      <w:r>
        <w:softHyphen/>
      </w:r>
      <w:r w:rsidRPr="003333E3">
        <w:t>mottagare ger sin betaltjänstleverantör om att en betalnings</w:t>
      </w:r>
      <w:r>
        <w:softHyphen/>
      </w:r>
      <w:r w:rsidRPr="003333E3">
        <w:t>trans</w:t>
      </w:r>
      <w:r>
        <w:softHyphen/>
      </w:r>
      <w:r w:rsidRPr="003333E3">
        <w:t xml:space="preserve">aktion ska genomföras, </w:t>
      </w:r>
    </w:p>
    <w:p w14:paraId="1C0F5424" w14:textId="77777777" w:rsidR="00224569" w:rsidRDefault="00B659D8" w:rsidP="00224569">
      <w:pPr>
        <w:pStyle w:val="Brdtextmedindrag"/>
      </w:pPr>
      <w:r w:rsidRPr="0048333C">
        <w:rPr>
          <w:i/>
        </w:rPr>
        <w:t>betalningssystem</w:t>
      </w:r>
      <w:r w:rsidRPr="003333E3">
        <w:t>: ett generellt betalsystem enligt 1</w:t>
      </w:r>
      <w:r>
        <w:t> </w:t>
      </w:r>
      <w:r w:rsidRPr="003333E3">
        <w:t>kap. 3</w:t>
      </w:r>
      <w:r>
        <w:t> §</w:t>
      </w:r>
      <w:r w:rsidRPr="003333E3">
        <w:t xml:space="preserve"> andra stycket lagen</w:t>
      </w:r>
      <w:r>
        <w:t> </w:t>
      </w:r>
      <w:r w:rsidRPr="003333E3">
        <w:t>(2004:297) om bank- och finansieringsrörelse,</w:t>
      </w:r>
    </w:p>
    <w:p w14:paraId="131BB057" w14:textId="77777777" w:rsidR="00224569" w:rsidRDefault="00B659D8" w:rsidP="00224569">
      <w:pPr>
        <w:pStyle w:val="Brdtextmedindrag"/>
      </w:pPr>
      <w:r w:rsidRPr="0048333C">
        <w:rPr>
          <w:i/>
        </w:rPr>
        <w:lastRenderedPageBreak/>
        <w:t>betalningstransaktion</w:t>
      </w:r>
      <w:r w:rsidRPr="003333E3">
        <w:t>: insättning, uttag eller överföring av medel som initieras av betalaren eller betalningsmottagaren, oberoende av eventuella underliggande förpliktelser mellan betalaren och betal</w:t>
      </w:r>
      <w:r>
        <w:softHyphen/>
      </w:r>
      <w:r w:rsidRPr="003333E3">
        <w:t xml:space="preserve">ningsmottagaren, </w:t>
      </w:r>
    </w:p>
    <w:p w14:paraId="2848A31E" w14:textId="77777777" w:rsidR="00224569" w:rsidRDefault="00B659D8" w:rsidP="00224569">
      <w:pPr>
        <w:pStyle w:val="Brdtextmedindrag"/>
      </w:pPr>
      <w:r w:rsidRPr="0048333C">
        <w:rPr>
          <w:i/>
        </w:rPr>
        <w:t>betaltjänstanvändare</w:t>
      </w:r>
      <w:r w:rsidRPr="003333E3">
        <w:t xml:space="preserve">: en fysisk eller juridisk person som utnyttjar en betaltjänst, </w:t>
      </w:r>
    </w:p>
    <w:p w14:paraId="05A68181" w14:textId="77777777" w:rsidR="00224569" w:rsidRDefault="00B659D8" w:rsidP="00224569">
      <w:pPr>
        <w:pStyle w:val="Brdtextmedindrag"/>
      </w:pPr>
      <w:r w:rsidRPr="00303BD4">
        <w:rPr>
          <w:i/>
          <w:spacing w:val="-4"/>
        </w:rPr>
        <w:t>betaltjänstdirektivet</w:t>
      </w:r>
      <w:r w:rsidRPr="00303BD4">
        <w:rPr>
          <w:spacing w:val="-4"/>
        </w:rPr>
        <w:t>: Europaparlamentets och rådets direktiv (EU)</w:t>
      </w:r>
      <w:r w:rsidRPr="003333E3">
        <w:t xml:space="preserve"> 2015/2366 av den 25</w:t>
      </w:r>
      <w:r>
        <w:t> </w:t>
      </w:r>
      <w:r w:rsidRPr="003333E3">
        <w:t xml:space="preserve">november 2015 om betaltjänster på den </w:t>
      </w:r>
      <w:r w:rsidRPr="007026DC">
        <w:rPr>
          <w:spacing w:val="-4"/>
        </w:rPr>
        <w:t>inre mark</w:t>
      </w:r>
      <w:r>
        <w:rPr>
          <w:spacing w:val="-4"/>
        </w:rPr>
        <w:softHyphen/>
      </w:r>
      <w:r w:rsidRPr="007026DC">
        <w:rPr>
          <w:spacing w:val="-4"/>
        </w:rPr>
        <w:t>naden, om ändring av direktiven 2002/65/EG, 2009/110/EG</w:t>
      </w:r>
      <w:r w:rsidRPr="003333E3">
        <w:t xml:space="preserve"> och 2013/36/EU samt förordning (EU) nr</w:t>
      </w:r>
      <w:r>
        <w:t> </w:t>
      </w:r>
      <w:r w:rsidRPr="003333E3">
        <w:t>1093/2010 och om upp</w:t>
      </w:r>
      <w:r>
        <w:softHyphen/>
      </w:r>
      <w:r w:rsidRPr="003333E3">
        <w:t>hävande av direktiv 2007/64/EG, i den ursprungliga lydelsen,</w:t>
      </w:r>
    </w:p>
    <w:p w14:paraId="5FC2EFE7" w14:textId="77777777" w:rsidR="00224569" w:rsidRDefault="00B659D8" w:rsidP="00224569">
      <w:pPr>
        <w:pStyle w:val="Brdtextmedindrag"/>
      </w:pPr>
      <w:r w:rsidRPr="0048333C">
        <w:rPr>
          <w:i/>
        </w:rPr>
        <w:t>debitera</w:t>
      </w:r>
      <w:r w:rsidRPr="003333E3">
        <w:t xml:space="preserve">: att medel dras från ett konto, </w:t>
      </w:r>
    </w:p>
    <w:p w14:paraId="547A5A0B" w14:textId="77777777" w:rsidR="00224569" w:rsidRDefault="00B659D8" w:rsidP="00224569">
      <w:pPr>
        <w:pStyle w:val="Brdtextmedindrag"/>
      </w:pPr>
      <w:r w:rsidRPr="0048333C">
        <w:rPr>
          <w:i/>
        </w:rPr>
        <w:t>elektroniskt kommunikationsnät</w:t>
      </w:r>
      <w:r w:rsidRPr="003333E3">
        <w:t>: detsamma som i 1</w:t>
      </w:r>
      <w:r>
        <w:t> </w:t>
      </w:r>
      <w:r w:rsidRPr="003333E3">
        <w:t>kap. 7</w:t>
      </w:r>
      <w:r>
        <w:t> §</w:t>
      </w:r>
      <w:r w:rsidRPr="003333E3">
        <w:t xml:space="preserve"> lagen (2003:389) om elektronisk kommunikation,</w:t>
      </w:r>
    </w:p>
    <w:p w14:paraId="74DD2BC3" w14:textId="77777777" w:rsidR="00224569" w:rsidRDefault="00B659D8" w:rsidP="00224569">
      <w:pPr>
        <w:pStyle w:val="Brdtextmedindrag"/>
      </w:pPr>
      <w:r w:rsidRPr="007965F3">
        <w:rPr>
          <w:i/>
          <w:spacing w:val="-4"/>
        </w:rPr>
        <w:t>elektronisk kommunikationstjänst</w:t>
      </w:r>
      <w:r w:rsidRPr="007965F3">
        <w:rPr>
          <w:spacing w:val="-4"/>
        </w:rPr>
        <w:t>: detsamma som i 1 kap. 7 § lagen</w:t>
      </w:r>
      <w:r w:rsidRPr="00583E09">
        <w:t xml:space="preserve"> om elektronisk kommunikation, </w:t>
      </w:r>
    </w:p>
    <w:p w14:paraId="63E4DAE3" w14:textId="77777777" w:rsidR="00224569" w:rsidRDefault="00B659D8" w:rsidP="00224569">
      <w:pPr>
        <w:pStyle w:val="Brdtextmedindrag"/>
      </w:pPr>
      <w:r w:rsidRPr="00AA4A82">
        <w:rPr>
          <w:i/>
        </w:rPr>
        <w:t>filial</w:t>
      </w:r>
      <w:r w:rsidRPr="00583E09">
        <w:t>: ett avdelningskontor med självständig förvaltning, varvid även ett utländskt betalningsinstituts etablering av flera driftställen ska anses som en enda filial,</w:t>
      </w:r>
    </w:p>
    <w:p w14:paraId="5DAE2AD4" w14:textId="77777777" w:rsidR="00224569" w:rsidRDefault="00B659D8" w:rsidP="00224569">
      <w:pPr>
        <w:pStyle w:val="Brdtextmedindrag"/>
      </w:pPr>
      <w:r w:rsidRPr="0048333C">
        <w:rPr>
          <w:i/>
        </w:rPr>
        <w:t>grupp</w:t>
      </w:r>
      <w:r w:rsidRPr="00516470">
        <w:t>: en grupp av företag som är knutna till varandra genom ett sådant förhållande som avses i 1</w:t>
      </w:r>
      <w:r>
        <w:t> </w:t>
      </w:r>
      <w:r w:rsidRPr="00516470">
        <w:t>kap.</w:t>
      </w:r>
      <w:r>
        <w:t> </w:t>
      </w:r>
      <w:r w:rsidRPr="00516470">
        <w:t>4, 5 eller 5</w:t>
      </w:r>
      <w:r>
        <w:t> </w:t>
      </w:r>
      <w:r w:rsidRPr="00516470">
        <w:t>a</w:t>
      </w:r>
      <w:r>
        <w:t> §</w:t>
      </w:r>
      <w:r w:rsidRPr="00516470">
        <w:t xml:space="preserve"> årsredovis</w:t>
      </w:r>
      <w:r>
        <w:softHyphen/>
      </w:r>
      <w:r w:rsidRPr="00516470">
        <w:t>nings</w:t>
      </w:r>
      <w:r>
        <w:softHyphen/>
      </w:r>
      <w:r w:rsidRPr="00516470">
        <w:t>lagen</w:t>
      </w:r>
      <w:r>
        <w:t> </w:t>
      </w:r>
      <w:r w:rsidRPr="00516470">
        <w:t>(1995:1554) eller en grupp av företag som avses i artik</w:t>
      </w:r>
      <w:r>
        <w:softHyphen/>
      </w:r>
      <w:r w:rsidRPr="00516470">
        <w:t>larna</w:t>
      </w:r>
      <w:r>
        <w:t> </w:t>
      </w:r>
      <w:r w:rsidRPr="00516470">
        <w:t>4–7 i kommissionens delegerade förordning (EU) nr</w:t>
      </w:r>
      <w:r>
        <w:t> </w:t>
      </w:r>
      <w:r w:rsidRPr="00516470">
        <w:t>241/2014 av den 7</w:t>
      </w:r>
      <w:r>
        <w:t> </w:t>
      </w:r>
      <w:r w:rsidRPr="00516470">
        <w:t>januari 2014 om komplettering av Europaparlamentets och rådets förordning (EU) nr</w:t>
      </w:r>
      <w:r>
        <w:t> </w:t>
      </w:r>
      <w:r w:rsidRPr="00516470">
        <w:t>575/2013 med avseende på tekniska till</w:t>
      </w:r>
      <w:r>
        <w:softHyphen/>
      </w:r>
      <w:r w:rsidRPr="00516470">
        <w:t>synsstandarder för kapitalbas</w:t>
      </w:r>
      <w:r>
        <w:softHyphen/>
      </w:r>
      <w:r w:rsidRPr="00516470">
        <w:t>krav på institut och som är knutna till varandra genom ett sådant för</w:t>
      </w:r>
      <w:r>
        <w:softHyphen/>
      </w:r>
      <w:r w:rsidRPr="00516470">
        <w:t>hållande som avses i artikel</w:t>
      </w:r>
      <w:r>
        <w:t> </w:t>
      </w:r>
      <w:r w:rsidRPr="00516470">
        <w:t>10.1 eller artikel</w:t>
      </w:r>
      <w:r>
        <w:t> </w:t>
      </w:r>
      <w:r w:rsidRPr="00516470">
        <w:t>113.6 eller 113.7 i tillsyns</w:t>
      </w:r>
      <w:r>
        <w:softHyphen/>
      </w:r>
      <w:r w:rsidRPr="00516470">
        <w:t>förordningen,</w:t>
      </w:r>
    </w:p>
    <w:p w14:paraId="7DADE439" w14:textId="77777777" w:rsidR="00224569" w:rsidRDefault="00B659D8" w:rsidP="00224569">
      <w:pPr>
        <w:pStyle w:val="Brdtextmedindrag"/>
      </w:pPr>
      <w:r w:rsidRPr="0048333C">
        <w:rPr>
          <w:i/>
        </w:rPr>
        <w:t>hemland</w:t>
      </w:r>
      <w:r w:rsidRPr="00BE5682">
        <w:t>: det land där ett företag har fått tillstånd att driva sådan verk</w:t>
      </w:r>
      <w:r>
        <w:softHyphen/>
      </w:r>
      <w:r w:rsidRPr="00BE5682">
        <w:t xml:space="preserve">samhet som avses i denna lag, </w:t>
      </w:r>
    </w:p>
    <w:p w14:paraId="13195D6A" w14:textId="77777777" w:rsidR="00224569" w:rsidRDefault="00B659D8" w:rsidP="00224569">
      <w:pPr>
        <w:pStyle w:val="Brdtextmedindrag"/>
      </w:pPr>
      <w:r w:rsidRPr="0048333C">
        <w:rPr>
          <w:i/>
        </w:rPr>
        <w:t>inlösen av transaktionsbelopp</w:t>
      </w:r>
      <w:r w:rsidRPr="00BE5682">
        <w:t>: en betaltjänst där en betaltjänst</w:t>
      </w:r>
      <w:r>
        <w:softHyphen/>
      </w:r>
      <w:r w:rsidRPr="00BE5682">
        <w:t>leverantör accepterar och behandlar betalningsmottagarens betal</w:t>
      </w:r>
      <w:r>
        <w:softHyphen/>
      </w:r>
      <w:r w:rsidRPr="00BE5682">
        <w:t>ningstransaktioner för att sedan överföra medel till betalningsmot</w:t>
      </w:r>
      <w:r>
        <w:softHyphen/>
      </w:r>
      <w:r w:rsidRPr="00BE5682">
        <w:t xml:space="preserve">tagaren, </w:t>
      </w:r>
    </w:p>
    <w:p w14:paraId="4F2164FA" w14:textId="77777777" w:rsidR="00224569" w:rsidRDefault="00B659D8" w:rsidP="00224569">
      <w:pPr>
        <w:pStyle w:val="Brdtextmedindrag"/>
      </w:pPr>
      <w:r w:rsidRPr="0048333C">
        <w:rPr>
          <w:i/>
        </w:rPr>
        <w:t>kapitalbas</w:t>
      </w:r>
      <w:r w:rsidRPr="00BE5682">
        <w:t>: detsamma som i 1</w:t>
      </w:r>
      <w:r>
        <w:t> </w:t>
      </w:r>
      <w:r w:rsidRPr="00BE5682">
        <w:t>kap. 5</w:t>
      </w:r>
      <w:r>
        <w:t> § </w:t>
      </w:r>
      <w:r w:rsidRPr="00BE5682">
        <w:t>9 lagen om bank- och finan</w:t>
      </w:r>
      <w:r>
        <w:softHyphen/>
      </w:r>
      <w:r w:rsidRPr="00BE5682">
        <w:t>sieringsrörelse,</w:t>
      </w:r>
    </w:p>
    <w:p w14:paraId="4F2BB0DF" w14:textId="77777777" w:rsidR="00224569" w:rsidRDefault="00B659D8" w:rsidP="00224569">
      <w:pPr>
        <w:pStyle w:val="Brdtextmedindrag"/>
      </w:pPr>
      <w:r w:rsidRPr="0048333C">
        <w:rPr>
          <w:i/>
        </w:rPr>
        <w:t>kontobaserad betalning</w:t>
      </w:r>
      <w:r w:rsidRPr="00BE5682">
        <w:t>: en betaltjänst för kreditering av en betal</w:t>
      </w:r>
      <w:r>
        <w:softHyphen/>
      </w:r>
      <w:r w:rsidRPr="00BE5682">
        <w:t>nings</w:t>
      </w:r>
      <w:r>
        <w:softHyphen/>
      </w:r>
      <w:r w:rsidRPr="00BE5682">
        <w:t xml:space="preserve">mottagares betalkonto med en betalningstransaktion från en betalares betalkonto, som utförs av en betaltjänstleverantör som har tillgång till betalarens betalkonto, på grundval av en instruktion som lämnats av betalaren, </w:t>
      </w:r>
    </w:p>
    <w:p w14:paraId="5A2D43FC" w14:textId="77777777" w:rsidR="00224569" w:rsidRDefault="00B659D8" w:rsidP="00224569">
      <w:pPr>
        <w:pStyle w:val="Brdtextmedindrag"/>
      </w:pPr>
      <w:r w:rsidRPr="000E5C98">
        <w:rPr>
          <w:i/>
          <w:spacing w:val="-2"/>
        </w:rPr>
        <w:t>kontoförvaltande betaltjänstleverantör</w:t>
      </w:r>
      <w:r w:rsidRPr="000E5C98">
        <w:rPr>
          <w:spacing w:val="-2"/>
        </w:rPr>
        <w:t>: en betaltjänstleverantör som</w:t>
      </w:r>
      <w:r w:rsidRPr="00BE5682">
        <w:t xml:space="preserve"> tillhandahåller och förvaltar ett betalkonto,</w:t>
      </w:r>
    </w:p>
    <w:p w14:paraId="159606BF" w14:textId="77777777" w:rsidR="00224569" w:rsidRDefault="00B659D8" w:rsidP="00224569">
      <w:pPr>
        <w:pStyle w:val="Brdtextmedindrag"/>
      </w:pPr>
      <w:r w:rsidRPr="0048333C">
        <w:rPr>
          <w:i/>
        </w:rPr>
        <w:t>kontoinformationstjänst</w:t>
      </w:r>
      <w:r w:rsidRPr="00BE5682">
        <w:t>: en onlinetjänst för att tillhandahålla sam</w:t>
      </w:r>
      <w:r>
        <w:softHyphen/>
      </w:r>
      <w:r w:rsidRPr="00BE5682">
        <w:t>manställd information om ett eller flera betalkonton som betal</w:t>
      </w:r>
      <w:r>
        <w:softHyphen/>
      </w:r>
      <w:r w:rsidRPr="00BE5682">
        <w:t>tjänst</w:t>
      </w:r>
      <w:r>
        <w:softHyphen/>
      </w:r>
      <w:r w:rsidRPr="00BE5682">
        <w:t>användaren har hos en eller flera andra betaltjänstleverantörer,</w:t>
      </w:r>
    </w:p>
    <w:p w14:paraId="378D8BF4" w14:textId="77777777" w:rsidR="00224569" w:rsidRDefault="00B659D8" w:rsidP="00224569">
      <w:pPr>
        <w:pStyle w:val="Brdtextmedindrag"/>
      </w:pPr>
      <w:r w:rsidRPr="0048333C">
        <w:rPr>
          <w:i/>
        </w:rPr>
        <w:t>konsument</w:t>
      </w:r>
      <w:r w:rsidRPr="00BE5682">
        <w:t>: en fysisk person som handlar huvudsakligen för ända</w:t>
      </w:r>
      <w:r>
        <w:softHyphen/>
      </w:r>
      <w:r w:rsidRPr="00BE5682">
        <w:t xml:space="preserve">mål som faller utanför näringsverksamhet, </w:t>
      </w:r>
    </w:p>
    <w:p w14:paraId="4C3EDCD1" w14:textId="77777777" w:rsidR="00224569" w:rsidRDefault="00B659D8" w:rsidP="00224569">
      <w:pPr>
        <w:pStyle w:val="Brdtextmedindrag"/>
      </w:pPr>
      <w:r w:rsidRPr="0048333C">
        <w:rPr>
          <w:i/>
        </w:rPr>
        <w:t>kreditera</w:t>
      </w:r>
      <w:r w:rsidRPr="00BE5682">
        <w:t xml:space="preserve">: att medel tillförs ett konto, </w:t>
      </w:r>
    </w:p>
    <w:p w14:paraId="22AA1B37" w14:textId="77777777" w:rsidR="00224569" w:rsidRDefault="00B659D8" w:rsidP="00224569">
      <w:pPr>
        <w:pStyle w:val="Brdtextmedindrag"/>
      </w:pPr>
      <w:r w:rsidRPr="0048333C">
        <w:rPr>
          <w:i/>
        </w:rPr>
        <w:t>kreditinstitut</w:t>
      </w:r>
      <w:r w:rsidRPr="00BE5682">
        <w:t>: detsamma som i 1</w:t>
      </w:r>
      <w:r>
        <w:t> </w:t>
      </w:r>
      <w:r w:rsidRPr="00BE5682">
        <w:t>kap. 5</w:t>
      </w:r>
      <w:r>
        <w:t> § </w:t>
      </w:r>
      <w:r w:rsidRPr="00BE5682">
        <w:t>10 lagen om bank- och finansieringsrörelse,</w:t>
      </w:r>
    </w:p>
    <w:p w14:paraId="72E2C5EC" w14:textId="77777777" w:rsidR="00224569" w:rsidRDefault="00B659D8" w:rsidP="00224569">
      <w:pPr>
        <w:pStyle w:val="Brdtextmedindrag"/>
      </w:pPr>
      <w:r w:rsidRPr="00A15680">
        <w:rPr>
          <w:i/>
        </w:rPr>
        <w:t>kvalificerat innehav</w:t>
      </w:r>
      <w:r w:rsidRPr="008B4BBA">
        <w:t>: detsamma som i 1</w:t>
      </w:r>
      <w:r>
        <w:t> </w:t>
      </w:r>
      <w:r w:rsidRPr="008B4BBA">
        <w:t>kap. 5</w:t>
      </w:r>
      <w:r>
        <w:t> § </w:t>
      </w:r>
      <w:r w:rsidRPr="008B4BBA">
        <w:t xml:space="preserve">15 lagen om bank- och finansieringsrörelse, </w:t>
      </w:r>
    </w:p>
    <w:p w14:paraId="00CFF0BD" w14:textId="77777777" w:rsidR="00224569" w:rsidRDefault="00B659D8" w:rsidP="00224569">
      <w:pPr>
        <w:pStyle w:val="Brdtextmedindrag"/>
      </w:pPr>
      <w:r w:rsidRPr="00A15680">
        <w:rPr>
          <w:i/>
        </w:rPr>
        <w:lastRenderedPageBreak/>
        <w:t>känslig betalningsuppgift</w:t>
      </w:r>
      <w:r w:rsidRPr="008B4BBA">
        <w:t>: en personlig behörighetsfunktion eller annan uppgift som kan användas för svikliga förfaranden, dock inte konto</w:t>
      </w:r>
      <w:r>
        <w:softHyphen/>
      </w:r>
      <w:r w:rsidRPr="008B4BBA">
        <w:t>innehavarens namn och kontonummer i sådan verksamhet som drivs av en leverantör av betalningsinitieringstjänster eller en leverantör av konto</w:t>
      </w:r>
      <w:r>
        <w:softHyphen/>
      </w:r>
      <w:r w:rsidRPr="008B4BBA">
        <w:t xml:space="preserve">informationstjänster, </w:t>
      </w:r>
    </w:p>
    <w:p w14:paraId="44533BD5" w14:textId="77777777" w:rsidR="00224569" w:rsidRDefault="00B659D8" w:rsidP="00224569">
      <w:pPr>
        <w:pStyle w:val="Brdtextmedindrag"/>
      </w:pPr>
      <w:r w:rsidRPr="00A15680">
        <w:rPr>
          <w:i/>
        </w:rPr>
        <w:t>lagligen bosatt inom EES</w:t>
      </w:r>
      <w:r w:rsidRPr="008B4BBA">
        <w:t xml:space="preserve">: en fysisk person som har rätt att bosätta sig inom EES i enlighet med unionsrätten eller nationell rätt, </w:t>
      </w:r>
      <w:r w:rsidRPr="007965F3">
        <w:rPr>
          <w:spacing w:val="-4"/>
        </w:rPr>
        <w:t>in</w:t>
      </w:r>
      <w:r>
        <w:rPr>
          <w:spacing w:val="-4"/>
        </w:rPr>
        <w:softHyphen/>
      </w:r>
      <w:r w:rsidRPr="007965F3">
        <w:rPr>
          <w:spacing w:val="-4"/>
        </w:rPr>
        <w:t>begripet personer utan fast adress och personer som söker asyl inom</w:t>
      </w:r>
      <w:r w:rsidRPr="008B4BBA">
        <w:t xml:space="preserve"> ramen för Genèvekonventionen av den 28</w:t>
      </w:r>
      <w:r>
        <w:t> </w:t>
      </w:r>
      <w:r w:rsidRPr="008B4BBA">
        <w:t>juli 1951 angående flyk</w:t>
      </w:r>
      <w:r>
        <w:softHyphen/>
      </w:r>
      <w:r w:rsidRPr="007965F3">
        <w:rPr>
          <w:spacing w:val="-2"/>
        </w:rPr>
        <w:t>tingars rättsliga ställning, protokollet till denna av den 31 januari 1967</w:t>
      </w:r>
      <w:r w:rsidRPr="008B4BBA">
        <w:t xml:space="preserve"> och andra relevanta internationella fördrag,</w:t>
      </w:r>
    </w:p>
    <w:p w14:paraId="482B248F" w14:textId="77777777" w:rsidR="00224569" w:rsidRDefault="00B659D8" w:rsidP="00224569">
      <w:pPr>
        <w:pStyle w:val="Brdtextmedindrag"/>
      </w:pPr>
      <w:r w:rsidRPr="007026DC">
        <w:rPr>
          <w:i/>
          <w:spacing w:val="-2"/>
        </w:rPr>
        <w:t>medel</w:t>
      </w:r>
      <w:r w:rsidRPr="007026DC">
        <w:rPr>
          <w:spacing w:val="-2"/>
        </w:rPr>
        <w:t>: sedlar och mynt, kontotillgodohavanden samt elektroniska</w:t>
      </w:r>
      <w:r w:rsidRPr="008B4BBA">
        <w:t xml:space="preserve"> pengar enligt lagen</w:t>
      </w:r>
      <w:r>
        <w:t> </w:t>
      </w:r>
      <w:r w:rsidRPr="008B4BBA">
        <w:t>(2011:755) om elektroniska pengar,</w:t>
      </w:r>
    </w:p>
    <w:p w14:paraId="3A266082" w14:textId="77777777" w:rsidR="00224569" w:rsidRDefault="00B659D8" w:rsidP="00224569">
      <w:pPr>
        <w:pStyle w:val="Brdtextmedindrag"/>
      </w:pPr>
      <w:r w:rsidRPr="00A15680">
        <w:rPr>
          <w:i/>
        </w:rPr>
        <w:t>obehörig transaktion</w:t>
      </w:r>
      <w:r w:rsidRPr="008B4BBA">
        <w:t>: en transaktion som genomförs utan sam</w:t>
      </w:r>
      <w:r>
        <w:softHyphen/>
      </w:r>
      <w:r w:rsidRPr="008B4BBA">
        <w:t>tycke från kontohavaren eller någon annan som enligt kontoavtalet är behörig att använda kontot,</w:t>
      </w:r>
    </w:p>
    <w:p w14:paraId="6D513DE8" w14:textId="77777777" w:rsidR="00224569" w:rsidRDefault="00B659D8" w:rsidP="00224569">
      <w:pPr>
        <w:pStyle w:val="Brdtextmedindrag"/>
      </w:pPr>
      <w:r w:rsidRPr="00A15680">
        <w:rPr>
          <w:i/>
        </w:rPr>
        <w:t>penningöverföring</w:t>
      </w:r>
      <w:r>
        <w:t>: en betaltjänst där medel tas emot från en beta</w:t>
      </w:r>
      <w:r>
        <w:softHyphen/>
        <w:t xml:space="preserve">lare, utan att något betalkonto öppnas i betalarens eller </w:t>
      </w:r>
      <w:r w:rsidRPr="000E5C98">
        <w:rPr>
          <w:spacing w:val="-3"/>
        </w:rPr>
        <w:t>betalnings</w:t>
      </w:r>
      <w:r w:rsidRPr="000E5C98">
        <w:rPr>
          <w:spacing w:val="-3"/>
        </w:rPr>
        <w:softHyphen/>
      </w:r>
      <w:r w:rsidRPr="000E5C98">
        <w:rPr>
          <w:spacing w:val="-4"/>
        </w:rPr>
        <w:t>mottagarens namn, uteslutande i syfte att överföra motsvarande belopp</w:t>
      </w:r>
      <w:r w:rsidRPr="000E5C98">
        <w:rPr>
          <w:spacing w:val="-3"/>
        </w:rPr>
        <w:t xml:space="preserve"> till en mottagare eller en annan betaltjänstleverantör som agerar</w:t>
      </w:r>
      <w:r>
        <w:t xml:space="preserve"> på mottagarens vägnar, eller där dessa medel tas emot på mot</w:t>
      </w:r>
      <w:r>
        <w:softHyphen/>
        <w:t>tagarens vägnar och ställs till mottagarens förfogande,</w:t>
      </w:r>
    </w:p>
    <w:p w14:paraId="60C0CF96" w14:textId="77777777" w:rsidR="00224569" w:rsidRDefault="00B659D8" w:rsidP="00224569">
      <w:pPr>
        <w:pStyle w:val="Brdtextmedindrag"/>
      </w:pPr>
      <w:r w:rsidRPr="002071B3">
        <w:rPr>
          <w:i/>
          <w:spacing w:val="-2"/>
        </w:rPr>
        <w:t>personlig behörighetsfunktion</w:t>
      </w:r>
      <w:r w:rsidRPr="002071B3">
        <w:rPr>
          <w:spacing w:val="-2"/>
        </w:rPr>
        <w:t>: en personligt anpassad funktion som</w:t>
      </w:r>
      <w:r w:rsidRPr="0048333C">
        <w:t xml:space="preserve"> </w:t>
      </w:r>
      <w:r w:rsidRPr="002071B3">
        <w:rPr>
          <w:spacing w:val="-4"/>
        </w:rPr>
        <w:t>betal</w:t>
      </w:r>
      <w:r>
        <w:rPr>
          <w:spacing w:val="-4"/>
        </w:rPr>
        <w:softHyphen/>
      </w:r>
      <w:r w:rsidRPr="002071B3">
        <w:rPr>
          <w:spacing w:val="-4"/>
        </w:rPr>
        <w:t>tjänstleverantören tillhandahåller betaltjänstanvändaren för auten</w:t>
      </w:r>
      <w:r w:rsidRPr="002071B3">
        <w:rPr>
          <w:spacing w:val="-4"/>
        </w:rPr>
        <w:softHyphen/>
        <w:t>tiserings</w:t>
      </w:r>
      <w:r>
        <w:rPr>
          <w:spacing w:val="-4"/>
        </w:rPr>
        <w:softHyphen/>
      </w:r>
      <w:r w:rsidRPr="002071B3">
        <w:rPr>
          <w:spacing w:val="-4"/>
        </w:rPr>
        <w:t>ändamål</w:t>
      </w:r>
      <w:r w:rsidRPr="0048333C">
        <w:t xml:space="preserve">, </w:t>
      </w:r>
    </w:p>
    <w:p w14:paraId="5FE89351" w14:textId="77777777" w:rsidR="00224569" w:rsidRDefault="00B659D8" w:rsidP="00224569">
      <w:pPr>
        <w:pStyle w:val="Brdtextmedindrag"/>
      </w:pPr>
      <w:r w:rsidRPr="00A15680">
        <w:rPr>
          <w:i/>
        </w:rPr>
        <w:t>ramavtal</w:t>
      </w:r>
      <w:r w:rsidRPr="0048333C">
        <w:t>: ett avtal om betaltjänster som reglerar genomförandet av kommande enskilda och successiva betalningstransaktioner och som kan innehålla skyldigheter och villkor för att öppna ett betal</w:t>
      </w:r>
      <w:r>
        <w:softHyphen/>
      </w:r>
      <w:r w:rsidRPr="0048333C">
        <w:t xml:space="preserve">konto, </w:t>
      </w:r>
    </w:p>
    <w:p w14:paraId="786884DB" w14:textId="77777777" w:rsidR="00224569" w:rsidRDefault="00B659D8" w:rsidP="00224569">
      <w:pPr>
        <w:pStyle w:val="Brdtextmedindrag"/>
      </w:pPr>
      <w:r w:rsidRPr="00A15680">
        <w:rPr>
          <w:i/>
        </w:rPr>
        <w:t>referensväxelkurs</w:t>
      </w:r>
      <w:r w:rsidRPr="0048333C">
        <w:t>: den växelkurs som ligger till grund för beräk</w:t>
      </w:r>
      <w:r>
        <w:softHyphen/>
      </w:r>
      <w:r w:rsidRPr="0048333C">
        <w:t>ningen av eventuell valutaväxling och görs tillgänglig av betaltjänst</w:t>
      </w:r>
      <w:r>
        <w:softHyphen/>
      </w:r>
      <w:r w:rsidRPr="0048333C">
        <w:t>leverantören eller härrör från en offentligt tillgänglig källa,</w:t>
      </w:r>
    </w:p>
    <w:p w14:paraId="5CBDBE1E" w14:textId="77777777" w:rsidR="00224569" w:rsidRDefault="00B659D8" w:rsidP="00224569">
      <w:pPr>
        <w:pStyle w:val="Brdtextmedindrag"/>
      </w:pPr>
      <w:r w:rsidRPr="00A15680">
        <w:rPr>
          <w:i/>
        </w:rPr>
        <w:t>referensräntesats</w:t>
      </w:r>
      <w:r w:rsidRPr="0048333C">
        <w:t>: den räntesats som ligger till grund för beräk</w:t>
      </w:r>
      <w:r>
        <w:softHyphen/>
      </w:r>
      <w:r w:rsidRPr="0048333C">
        <w:t xml:space="preserve">ningen av eventuell tillämplig ränta och som härrör från en offentligt tillgänglig källa som kan kontrolleras av båda parterna i ett avtal om betaltjänster, </w:t>
      </w:r>
    </w:p>
    <w:p w14:paraId="763368C6" w14:textId="77777777" w:rsidR="00224569" w:rsidRDefault="00B659D8" w:rsidP="00224569">
      <w:pPr>
        <w:pStyle w:val="Brdtextmedindrag"/>
      </w:pPr>
      <w:r w:rsidRPr="00A15680">
        <w:rPr>
          <w:i/>
        </w:rPr>
        <w:t>r</w:t>
      </w:r>
      <w:r w:rsidRPr="002071B3">
        <w:rPr>
          <w:i/>
          <w:spacing w:val="-4"/>
        </w:rPr>
        <w:t>egistrerad betaltjänstleverantör</w:t>
      </w:r>
      <w:r w:rsidRPr="002071B3">
        <w:rPr>
          <w:spacing w:val="-4"/>
        </w:rPr>
        <w:t>: en betaltjänstleverantör som undan</w:t>
      </w:r>
      <w:r w:rsidRPr="002071B3">
        <w:rPr>
          <w:spacing w:val="-4"/>
        </w:rPr>
        <w:softHyphen/>
        <w:t>tagits</w:t>
      </w:r>
      <w:r w:rsidRPr="0048333C">
        <w:t xml:space="preserve"> från krav på tillstånd enligt 2</w:t>
      </w:r>
      <w:r>
        <w:t> </w:t>
      </w:r>
      <w:r w:rsidRPr="0048333C">
        <w:t>kap. 3</w:t>
      </w:r>
      <w:r>
        <w:t> §</w:t>
      </w:r>
      <w:r w:rsidRPr="0048333C">
        <w:t xml:space="preserve">, </w:t>
      </w:r>
    </w:p>
    <w:p w14:paraId="2D477901" w14:textId="77777777" w:rsidR="00224569" w:rsidRDefault="00B659D8" w:rsidP="00224569">
      <w:pPr>
        <w:pStyle w:val="Brdtextmedindrag"/>
      </w:pPr>
      <w:r w:rsidRPr="00A15680">
        <w:rPr>
          <w:i/>
        </w:rPr>
        <w:t>stark kundautentisering</w:t>
      </w:r>
      <w:r w:rsidRPr="0048333C">
        <w:t>: en autentisering som grundas på använd</w:t>
      </w:r>
      <w:r>
        <w:softHyphen/>
      </w:r>
      <w:r w:rsidRPr="0048333C">
        <w:t>ning av två eller flera komponenter, kategoriserade som kunskap (något som bara användaren vet), innehav (något som bara använ</w:t>
      </w:r>
      <w:r>
        <w:softHyphen/>
      </w:r>
      <w:r w:rsidRPr="0048333C">
        <w:t>daren har) och unik egenskap (något som användaren är), som är fristående från varandra så att det förhållandet att någon har kommit över en av komponenterna inte äventyrar de andra kom</w:t>
      </w:r>
      <w:r>
        <w:softHyphen/>
      </w:r>
      <w:r w:rsidRPr="0048333C">
        <w:t>ponenternas tillförlitlighet, och som är utformad för att skydda autentiserings</w:t>
      </w:r>
      <w:r>
        <w:softHyphen/>
      </w:r>
      <w:r w:rsidRPr="0048333C">
        <w:t>uppgifterna mot obehörig åtkomst,</w:t>
      </w:r>
    </w:p>
    <w:p w14:paraId="29F9E59E" w14:textId="77777777" w:rsidR="00224569" w:rsidRDefault="00B659D8" w:rsidP="00224569">
      <w:pPr>
        <w:pStyle w:val="Brdtextmedindrag"/>
      </w:pPr>
      <w:r w:rsidRPr="00AD2972">
        <w:rPr>
          <w:i/>
        </w:rPr>
        <w:t>startkapital</w:t>
      </w:r>
      <w:r w:rsidRPr="0048333C">
        <w:t>: detsamma som i 1</w:t>
      </w:r>
      <w:r>
        <w:t> </w:t>
      </w:r>
      <w:r w:rsidRPr="0048333C">
        <w:t>kap. 5</w:t>
      </w:r>
      <w:r>
        <w:t> § </w:t>
      </w:r>
      <w:r w:rsidRPr="0048333C">
        <w:t xml:space="preserve">18 lagen om bank- och finansieringsrörelse, </w:t>
      </w:r>
    </w:p>
    <w:p w14:paraId="72EAB876" w14:textId="77777777" w:rsidR="00224569" w:rsidRDefault="00B659D8" w:rsidP="00224569">
      <w:pPr>
        <w:pStyle w:val="Brdtextmedindrag"/>
      </w:pPr>
      <w:r w:rsidRPr="00AD2972">
        <w:rPr>
          <w:i/>
        </w:rPr>
        <w:t>säker kommunikation</w:t>
      </w:r>
      <w:r w:rsidRPr="0048333C">
        <w:t>: sådan kommunikation som uppfyller kra</w:t>
      </w:r>
      <w:r>
        <w:softHyphen/>
      </w:r>
      <w:r w:rsidRPr="0048333C">
        <w:t>ven i de tekniska standarder som antagits av Europeiska kommis</w:t>
      </w:r>
      <w:r>
        <w:softHyphen/>
      </w:r>
      <w:r w:rsidRPr="0048333C">
        <w:t>sionen i enlighet med artikel 98 i betaltjänstdirektivet</w:t>
      </w:r>
      <w:r>
        <w:t>,</w:t>
      </w:r>
    </w:p>
    <w:tbl>
      <w:tblPr>
        <w:tblW w:w="5000" w:type="pct"/>
        <w:tblLook w:val="0000" w:firstRow="0" w:lastRow="0" w:firstColumn="0" w:lastColumn="0" w:noHBand="0" w:noVBand="0"/>
      </w:tblPr>
      <w:tblGrid>
        <w:gridCol w:w="2948"/>
        <w:gridCol w:w="2949"/>
      </w:tblGrid>
      <w:tr w:rsidR="00224569" w14:paraId="34E14D46" w14:textId="77777777" w:rsidTr="00224569">
        <w:tc>
          <w:tcPr>
            <w:tcW w:w="2500" w:type="pct"/>
            <w:shd w:val="clear" w:color="auto" w:fill="auto"/>
            <w:tcMar>
              <w:left w:w="0" w:type="dxa"/>
            </w:tcMar>
          </w:tcPr>
          <w:p w14:paraId="31B36D72" w14:textId="77777777" w:rsidR="00224569" w:rsidRDefault="00B659D8" w:rsidP="00224569">
            <w:pPr>
              <w:pStyle w:val="Brdtextmedindrag"/>
            </w:pPr>
            <w:r w:rsidRPr="00AD2972">
              <w:rPr>
                <w:i/>
                <w:u w:val="single"/>
              </w:rPr>
              <w:t>tillsynsförordningen</w:t>
            </w:r>
            <w:r w:rsidRPr="00AD2972">
              <w:t>: Europa</w:t>
            </w:r>
            <w:r>
              <w:softHyphen/>
            </w:r>
            <w:r w:rsidRPr="00AD2972">
              <w:t>parlamentets och rådets förord</w:t>
            </w:r>
            <w:r>
              <w:softHyphen/>
            </w:r>
            <w:r w:rsidRPr="00AD2972">
              <w:t>ning (EU) nr</w:t>
            </w:r>
            <w:r>
              <w:t> </w:t>
            </w:r>
            <w:r w:rsidRPr="00AD2972">
              <w:t>575/2013 av den 26</w:t>
            </w:r>
            <w:r>
              <w:t> </w:t>
            </w:r>
            <w:r w:rsidRPr="00AD2972">
              <w:t xml:space="preserve">juni </w:t>
            </w:r>
            <w:r w:rsidRPr="00AD2972">
              <w:lastRenderedPageBreak/>
              <w:t>2013 om tillsynskrav för kredit</w:t>
            </w:r>
            <w:r>
              <w:softHyphen/>
            </w:r>
            <w:r w:rsidRPr="00AD2972">
              <w:t xml:space="preserve">institut </w:t>
            </w:r>
            <w:r w:rsidRPr="00AD2972">
              <w:rPr>
                <w:i/>
              </w:rPr>
              <w:t>och värdepappers</w:t>
            </w:r>
            <w:r>
              <w:rPr>
                <w:i/>
              </w:rPr>
              <w:softHyphen/>
            </w:r>
            <w:r w:rsidRPr="00AD2972">
              <w:rPr>
                <w:i/>
              </w:rPr>
              <w:t>företag</w:t>
            </w:r>
            <w:r w:rsidRPr="00AD2972">
              <w:t xml:space="preserve"> och om ändring av för</w:t>
            </w:r>
            <w:r>
              <w:softHyphen/>
            </w:r>
            <w:r w:rsidRPr="00AD2972">
              <w:t>ordning (EU) nr</w:t>
            </w:r>
            <w:r>
              <w:t> </w:t>
            </w:r>
            <w:r w:rsidRPr="00AD2972">
              <w:t>648/2012,</w:t>
            </w:r>
          </w:p>
        </w:tc>
        <w:tc>
          <w:tcPr>
            <w:tcW w:w="2500" w:type="pct"/>
            <w:shd w:val="clear" w:color="auto" w:fill="auto"/>
            <w:tcMar>
              <w:right w:w="0" w:type="dxa"/>
            </w:tcMar>
          </w:tcPr>
          <w:p w14:paraId="4B7A7B84" w14:textId="77777777" w:rsidR="00224569" w:rsidRDefault="00B659D8" w:rsidP="00224569">
            <w:pPr>
              <w:pStyle w:val="Brdtextmedindrag"/>
            </w:pPr>
            <w:r w:rsidRPr="00AD2972">
              <w:rPr>
                <w:i/>
                <w:u w:val="single"/>
              </w:rPr>
              <w:lastRenderedPageBreak/>
              <w:t>tillsynsförordningen</w:t>
            </w:r>
            <w:r w:rsidRPr="00AD2972">
              <w:t>: Europa</w:t>
            </w:r>
            <w:r>
              <w:softHyphen/>
            </w:r>
            <w:r w:rsidRPr="00AD2972">
              <w:t>parlamentets och rådets förord</w:t>
            </w:r>
            <w:r>
              <w:softHyphen/>
            </w:r>
            <w:r w:rsidRPr="00AD2972">
              <w:t>ning (EU) nr</w:t>
            </w:r>
            <w:r>
              <w:t> </w:t>
            </w:r>
            <w:r w:rsidRPr="00AD2972">
              <w:t>575/2013 av den 26</w:t>
            </w:r>
            <w:r>
              <w:t> </w:t>
            </w:r>
            <w:r w:rsidRPr="00AD2972">
              <w:t xml:space="preserve">juni </w:t>
            </w:r>
            <w:r w:rsidRPr="00AD2972">
              <w:lastRenderedPageBreak/>
              <w:t>2013 om tillsynskrav för kredit</w:t>
            </w:r>
            <w:r>
              <w:softHyphen/>
            </w:r>
            <w:r w:rsidRPr="00AD2972">
              <w:t>institut och om ändring av förordning (EU) nr</w:t>
            </w:r>
            <w:r>
              <w:t> </w:t>
            </w:r>
            <w:r w:rsidRPr="00AD2972">
              <w:t>648/2012,</w:t>
            </w:r>
          </w:p>
        </w:tc>
      </w:tr>
    </w:tbl>
    <w:p w14:paraId="425E337F" w14:textId="77777777" w:rsidR="00224569" w:rsidRDefault="00B659D8" w:rsidP="00224569">
      <w:pPr>
        <w:pStyle w:val="Brdtextmedindrag"/>
      </w:pPr>
      <w:r w:rsidRPr="00A3470B">
        <w:rPr>
          <w:i/>
        </w:rPr>
        <w:lastRenderedPageBreak/>
        <w:t>unik identifikationskod</w:t>
      </w:r>
      <w:r w:rsidRPr="00F81E88">
        <w:t>: en kombination av bokstäver, siffror eller sym</w:t>
      </w:r>
      <w:r>
        <w:softHyphen/>
      </w:r>
      <w:r w:rsidRPr="00F81E88">
        <w:t>boler som tillhandahållits av en betaltjänstleverantör, och som en betal</w:t>
      </w:r>
      <w:r>
        <w:softHyphen/>
      </w:r>
      <w:r w:rsidRPr="00F81E88">
        <w:t>tjänstanvändare ska uppge för att otvetydigt identifiera en annan betal</w:t>
      </w:r>
      <w:r>
        <w:softHyphen/>
      </w:r>
      <w:r w:rsidRPr="00F81E88">
        <w:t xml:space="preserve">tjänstanvändare eller dennes betalkonto, </w:t>
      </w:r>
    </w:p>
    <w:p w14:paraId="32EA6A67" w14:textId="77777777" w:rsidR="00224569" w:rsidRDefault="00B659D8" w:rsidP="00224569">
      <w:pPr>
        <w:pStyle w:val="Brdtextmedindrag"/>
      </w:pPr>
      <w:r w:rsidRPr="00A3470B">
        <w:rPr>
          <w:i/>
        </w:rPr>
        <w:t>utgivning av betalningsinstrument</w:t>
      </w:r>
      <w:r w:rsidRPr="00F81E88">
        <w:t>: en betaltjänst hos en betal</w:t>
      </w:r>
      <w:r>
        <w:softHyphen/>
      </w:r>
      <w:r w:rsidRPr="00F81E88">
        <w:t>tjänst</w:t>
      </w:r>
      <w:r>
        <w:softHyphen/>
      </w:r>
      <w:r w:rsidRPr="00F81E88">
        <w:t xml:space="preserve">leverantör om att tillhandahålla betalaren ett </w:t>
      </w:r>
      <w:r w:rsidRPr="008E56E3">
        <w:rPr>
          <w:spacing w:val="-2"/>
        </w:rPr>
        <w:t>betalningsinstru</w:t>
      </w:r>
      <w:r w:rsidRPr="008E56E3">
        <w:rPr>
          <w:spacing w:val="-2"/>
        </w:rPr>
        <w:softHyphen/>
        <w:t>ment för att initiera och behandla betalarens betalningstransaktioner,</w:t>
      </w:r>
      <w:r w:rsidRPr="00F81E88">
        <w:t xml:space="preserve"> </w:t>
      </w:r>
    </w:p>
    <w:p w14:paraId="6600AE08" w14:textId="77777777" w:rsidR="00224569" w:rsidRDefault="00B659D8" w:rsidP="00224569">
      <w:pPr>
        <w:pStyle w:val="Brdtextmedindrag"/>
      </w:pPr>
      <w:r w:rsidRPr="00A3470B">
        <w:rPr>
          <w:i/>
        </w:rPr>
        <w:t>utländskt kreditinstitut</w:t>
      </w:r>
      <w:r w:rsidRPr="00F81E88">
        <w:t>: detsamma som i 1</w:t>
      </w:r>
      <w:r>
        <w:t> </w:t>
      </w:r>
      <w:r w:rsidRPr="00F81E88">
        <w:t>kap. 5</w:t>
      </w:r>
      <w:r>
        <w:t> § </w:t>
      </w:r>
      <w:r w:rsidRPr="00F81E88">
        <w:t>21 lagen om bank- och finansieringsrörelse,</w:t>
      </w:r>
    </w:p>
    <w:p w14:paraId="43216716" w14:textId="77777777" w:rsidR="00224569" w:rsidRDefault="00B659D8" w:rsidP="00224569">
      <w:pPr>
        <w:pStyle w:val="Brdtextmedindrag"/>
      </w:pPr>
      <w:r w:rsidRPr="00AA4A82">
        <w:rPr>
          <w:i/>
        </w:rPr>
        <w:t>valuteringsdag</w:t>
      </w:r>
      <w:r w:rsidRPr="00AA4A82">
        <w:t>: den referenstidpunkt som används av en betal</w:t>
      </w:r>
      <w:r>
        <w:softHyphen/>
      </w:r>
      <w:r w:rsidRPr="00AA4A82">
        <w:t>tjänst</w:t>
      </w:r>
      <w:r>
        <w:softHyphen/>
      </w:r>
      <w:r w:rsidRPr="00AA4A82">
        <w:t>leverantör för att beräkna räntan på de medel som debiterats eller krediterats ett betalkonto</w:t>
      </w:r>
      <w:r>
        <w:t>.</w:t>
      </w:r>
    </w:p>
    <w:p w14:paraId="737C8C55" w14:textId="77777777" w:rsidR="00224569" w:rsidRDefault="00B659D8" w:rsidP="00224569">
      <w:pPr>
        <w:pStyle w:val="Slutstreck"/>
      </w:pPr>
      <w:r w:rsidRPr="00660EEA">
        <w:t>                      </w:t>
      </w:r>
    </w:p>
    <w:p w14:paraId="0C2094D0" w14:textId="77777777" w:rsidR="00224569" w:rsidRDefault="00B659D8" w:rsidP="00224569">
      <w:pPr>
        <w:pStyle w:val="Brdtextmedindrag"/>
      </w:pPr>
      <w:r>
        <w:t>Denna lag träder i kraft den 26 juni 2021.</w:t>
      </w:r>
    </w:p>
    <w:p w14:paraId="22FAF09B" w14:textId="170F9DCC" w:rsidR="00224569" w:rsidRDefault="00224569" w:rsidP="00224569">
      <w:pPr>
        <w:pStyle w:val="Brdtext"/>
      </w:pPr>
    </w:p>
    <w:p w14:paraId="4D254D29" w14:textId="0C4500AE" w:rsidR="00224569" w:rsidRDefault="00224569" w:rsidP="00224569">
      <w:pPr>
        <w:pStyle w:val="Brdtextmedindrag"/>
      </w:pPr>
    </w:p>
    <w:p w14:paraId="3E4C08E4" w14:textId="77777777" w:rsidR="00224569" w:rsidRDefault="00224569" w:rsidP="00224569">
      <w:pPr>
        <w:pStyle w:val="Brdtext"/>
        <w:sectPr w:rsidR="00224569" w:rsidSect="00224569">
          <w:headerReference w:type="even" r:id="rId366"/>
          <w:headerReference w:type="default" r:id="rId367"/>
          <w:footerReference w:type="even" r:id="rId368"/>
          <w:footerReference w:type="default" r:id="rId369"/>
          <w:footerReference w:type="first" r:id="rId370"/>
          <w:footnotePr>
            <w:numRestart w:val="eachSect"/>
          </w:footnotePr>
          <w:pgSz w:w="9356" w:h="13721" w:code="9"/>
          <w:pgMar w:top="794" w:right="2438" w:bottom="1191" w:left="1021" w:header="0" w:footer="709" w:gutter="0"/>
          <w:cols w:space="708"/>
          <w:docGrid w:linePitch="360"/>
        </w:sectPr>
      </w:pPr>
    </w:p>
    <w:p w14:paraId="05556AA9" w14:textId="77777777" w:rsidR="00224569" w:rsidRDefault="00B659D8" w:rsidP="00224569">
      <w:pPr>
        <w:pStyle w:val="Rubrik2utannumrering"/>
        <w:spacing w:before="0"/>
      </w:pPr>
      <w:bookmarkStart w:id="664" w:name="_Toc33087154"/>
      <w:bookmarkStart w:id="665" w:name="_Toc65160215"/>
      <w:r>
        <w:lastRenderedPageBreak/>
        <w:t>Förslag till lag om ändring i lagen (2011:755) om elektroniska pengar</w:t>
      </w:r>
      <w:bookmarkEnd w:id="664"/>
      <w:bookmarkEnd w:id="665"/>
    </w:p>
    <w:p w14:paraId="38E98726" w14:textId="77777777" w:rsidR="00224569" w:rsidRDefault="00B659D8" w:rsidP="00224569">
      <w:pPr>
        <w:pStyle w:val="Brdtext"/>
      </w:pPr>
      <w:r>
        <w:t>Härigenom föreskrivs att 3 kap. 2 § lagen (2011:755) om elektroniska pengar ska ha följande lydelse.</w:t>
      </w:r>
    </w:p>
    <w:p w14:paraId="71F287A8" w14:textId="77777777" w:rsidR="00224569" w:rsidRPr="009E627F"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68012C03" w14:textId="77777777" w:rsidTr="00224569">
        <w:tc>
          <w:tcPr>
            <w:tcW w:w="2500" w:type="pct"/>
            <w:shd w:val="clear" w:color="auto" w:fill="auto"/>
            <w:tcMar>
              <w:left w:w="0" w:type="dxa"/>
            </w:tcMar>
          </w:tcPr>
          <w:p w14:paraId="004B237C" w14:textId="77777777" w:rsidR="00224569" w:rsidRPr="0049408E" w:rsidRDefault="00B659D8" w:rsidP="00224569">
            <w:pPr>
              <w:pStyle w:val="Brdtext"/>
              <w:rPr>
                <w:i/>
              </w:rPr>
            </w:pPr>
            <w:r w:rsidRPr="0049408E">
              <w:rPr>
                <w:i/>
              </w:rPr>
              <w:t>Nuvarande lydelse</w:t>
            </w:r>
          </w:p>
        </w:tc>
        <w:tc>
          <w:tcPr>
            <w:tcW w:w="2500" w:type="pct"/>
            <w:shd w:val="clear" w:color="auto" w:fill="auto"/>
            <w:tcMar>
              <w:right w:w="0" w:type="dxa"/>
            </w:tcMar>
          </w:tcPr>
          <w:p w14:paraId="5D9CEB71" w14:textId="77777777" w:rsidR="00224569" w:rsidRPr="0049408E" w:rsidRDefault="00B659D8" w:rsidP="00224569">
            <w:pPr>
              <w:pStyle w:val="Brdtext"/>
              <w:rPr>
                <w:i/>
              </w:rPr>
            </w:pPr>
            <w:r w:rsidRPr="0049408E">
              <w:rPr>
                <w:i/>
              </w:rPr>
              <w:t>Föreslagen lydelse</w:t>
            </w:r>
          </w:p>
        </w:tc>
      </w:tr>
    </w:tbl>
    <w:p w14:paraId="10024EC7" w14:textId="77777777" w:rsidR="00224569" w:rsidRDefault="00B659D8" w:rsidP="00224569">
      <w:pPr>
        <w:pStyle w:val="Brdtext"/>
        <w:spacing w:before="270"/>
        <w:jc w:val="center"/>
        <w:rPr>
          <w:b/>
        </w:rPr>
      </w:pPr>
      <w:r>
        <w:rPr>
          <w:b/>
        </w:rPr>
        <w:t>3 kap.</w:t>
      </w:r>
    </w:p>
    <w:p w14:paraId="4394DA0C" w14:textId="77777777" w:rsidR="00224569" w:rsidRDefault="00B659D8" w:rsidP="00224569">
      <w:pPr>
        <w:pStyle w:val="Brdtext"/>
        <w:jc w:val="center"/>
      </w:pPr>
      <w:r>
        <w:t>2 §</w:t>
      </w:r>
      <w:r>
        <w:rPr>
          <w:rStyle w:val="Fotnotsreferens"/>
        </w:rPr>
        <w:footnoteReference w:id="225"/>
      </w:r>
    </w:p>
    <w:p w14:paraId="407DC937" w14:textId="77777777" w:rsidR="00224569" w:rsidRPr="00B909FE" w:rsidRDefault="00B659D8" w:rsidP="00224569">
      <w:pPr>
        <w:pStyle w:val="Brdtextmedindrag"/>
      </w:pPr>
      <w:r w:rsidRPr="00B909FE">
        <w:t>Ett institut för elektroniska pengar ska vid varje tidpunkt ha en kapital</w:t>
      </w:r>
      <w:r>
        <w:softHyphen/>
      </w:r>
      <w:r w:rsidRPr="00B909FE">
        <w:t>bas som lägst motsvarar startkapitalet enligt 1</w:t>
      </w:r>
      <w:r>
        <w:t> §</w:t>
      </w:r>
      <w:r w:rsidRPr="00B909FE">
        <w:t xml:space="preserve"> eller ett kapitalkrav beräknat enligt 3</w:t>
      </w:r>
      <w:r>
        <w:t> §</w:t>
      </w:r>
      <w:r w:rsidRPr="00B909FE">
        <w:t>. Institutets kapitalbas får inte under</w:t>
      </w:r>
      <w:r>
        <w:softHyphen/>
      </w:r>
      <w:r w:rsidRPr="00B909FE">
        <w:t>skrida det högsta av dessa belopp.</w:t>
      </w:r>
    </w:p>
    <w:tbl>
      <w:tblPr>
        <w:tblW w:w="5000" w:type="pct"/>
        <w:tblLook w:val="0000" w:firstRow="0" w:lastRow="0" w:firstColumn="0" w:lastColumn="0" w:noHBand="0" w:noVBand="0"/>
      </w:tblPr>
      <w:tblGrid>
        <w:gridCol w:w="2948"/>
        <w:gridCol w:w="2949"/>
      </w:tblGrid>
      <w:tr w:rsidR="00224569" w14:paraId="6BF4A40A" w14:textId="77777777" w:rsidTr="00224569">
        <w:tc>
          <w:tcPr>
            <w:tcW w:w="2500" w:type="pct"/>
            <w:shd w:val="clear" w:color="auto" w:fill="auto"/>
            <w:tcMar>
              <w:left w:w="0" w:type="dxa"/>
            </w:tcMar>
          </w:tcPr>
          <w:p w14:paraId="349D0811" w14:textId="77777777" w:rsidR="00224569" w:rsidRDefault="00B659D8" w:rsidP="00224569">
            <w:pPr>
              <w:pStyle w:val="Brdtextmedindrag"/>
            </w:pPr>
            <w:r w:rsidRPr="00B909FE">
              <w:t>Vid beräkningen av kapital</w:t>
            </w:r>
            <w:r>
              <w:softHyphen/>
            </w:r>
            <w:r w:rsidRPr="00B909FE">
              <w:t xml:space="preserve">basen och dess sammansättning </w:t>
            </w:r>
            <w:r w:rsidRPr="008E56E3">
              <w:rPr>
                <w:spacing w:val="-6"/>
              </w:rPr>
              <w:t>ska Europaparlamentets och rådets</w:t>
            </w:r>
            <w:r w:rsidRPr="00B909FE">
              <w:t xml:space="preserve"> förordning (EU) nr</w:t>
            </w:r>
            <w:r>
              <w:t> </w:t>
            </w:r>
            <w:r w:rsidRPr="00B909FE">
              <w:t>575/2013 av den 26</w:t>
            </w:r>
            <w:r>
              <w:t> </w:t>
            </w:r>
            <w:r w:rsidRPr="00B909FE">
              <w:t xml:space="preserve">juni 2013 om tillsynskrav för kreditinstitut </w:t>
            </w:r>
            <w:r w:rsidRPr="00B909FE">
              <w:rPr>
                <w:i/>
              </w:rPr>
              <w:t>och värdepap</w:t>
            </w:r>
            <w:r>
              <w:rPr>
                <w:i/>
              </w:rPr>
              <w:softHyphen/>
            </w:r>
            <w:r w:rsidRPr="00B909FE">
              <w:rPr>
                <w:i/>
              </w:rPr>
              <w:t>persföretag</w:t>
            </w:r>
            <w:r w:rsidRPr="00B909FE">
              <w:t xml:space="preserve"> och om ändring av f</w:t>
            </w:r>
            <w:r w:rsidRPr="002071B3">
              <w:rPr>
                <w:spacing w:val="-4"/>
              </w:rPr>
              <w:t>örordning (EU) nr 648/2012 till</w:t>
            </w:r>
            <w:r>
              <w:rPr>
                <w:spacing w:val="-4"/>
              </w:rPr>
              <w:softHyphen/>
              <w:t>l</w:t>
            </w:r>
            <w:r w:rsidRPr="002071B3">
              <w:rPr>
                <w:spacing w:val="-4"/>
              </w:rPr>
              <w:t>ämpas</w:t>
            </w:r>
            <w:r w:rsidRPr="00B909FE">
              <w:t>. Därutöver gäller följande vid beräkningen:</w:t>
            </w:r>
          </w:p>
        </w:tc>
        <w:tc>
          <w:tcPr>
            <w:tcW w:w="2500" w:type="pct"/>
            <w:shd w:val="clear" w:color="auto" w:fill="auto"/>
            <w:tcMar>
              <w:right w:w="0" w:type="dxa"/>
            </w:tcMar>
          </w:tcPr>
          <w:p w14:paraId="074B39CA" w14:textId="77777777" w:rsidR="00224569" w:rsidRDefault="00B659D8" w:rsidP="00224569">
            <w:pPr>
              <w:pStyle w:val="Brdtextmedindrag"/>
            </w:pPr>
            <w:r w:rsidRPr="00B909FE">
              <w:t>Vid beräkningen av kapital</w:t>
            </w:r>
            <w:r>
              <w:softHyphen/>
            </w:r>
            <w:r w:rsidRPr="00B909FE">
              <w:t>basen och dess sammansättning s</w:t>
            </w:r>
            <w:r w:rsidRPr="008E56E3">
              <w:rPr>
                <w:spacing w:val="-6"/>
              </w:rPr>
              <w:t>ka Europaparlamentets och rådets</w:t>
            </w:r>
            <w:r w:rsidRPr="00B909FE">
              <w:t xml:space="preserve"> förordning (EU) nr</w:t>
            </w:r>
            <w:r>
              <w:t> </w:t>
            </w:r>
            <w:r w:rsidRPr="00B909FE">
              <w:t>575/2013 av den 26</w:t>
            </w:r>
            <w:r>
              <w:t> </w:t>
            </w:r>
            <w:r w:rsidRPr="00B909FE">
              <w:t>juni 2013 om t</w:t>
            </w:r>
            <w:r w:rsidRPr="008E56E3">
              <w:rPr>
                <w:spacing w:val="-4"/>
              </w:rPr>
              <w:t>illsynskrav för kreditinstitut och om ändring av förordning (EU) nr</w:t>
            </w:r>
            <w:r>
              <w:rPr>
                <w:spacing w:val="-4"/>
              </w:rPr>
              <w:t> </w:t>
            </w:r>
            <w:r w:rsidRPr="008E56E3">
              <w:rPr>
                <w:spacing w:val="-4"/>
              </w:rPr>
              <w:t>648/2012</w:t>
            </w:r>
            <w:r>
              <w:t xml:space="preserve"> </w:t>
            </w:r>
            <w:r w:rsidRPr="00B909FE">
              <w:t>tillämpas. Därutöver gäller föl</w:t>
            </w:r>
            <w:r>
              <w:softHyphen/>
            </w:r>
            <w:r w:rsidRPr="00B909FE">
              <w:t>jande vid beräkningen:</w:t>
            </w:r>
          </w:p>
        </w:tc>
      </w:tr>
    </w:tbl>
    <w:p w14:paraId="2346138A" w14:textId="77777777" w:rsidR="00224569" w:rsidRDefault="00B659D8" w:rsidP="00224569">
      <w:pPr>
        <w:pStyle w:val="Brdtextmedindrag"/>
      </w:pPr>
      <w:r w:rsidRPr="00B03509">
        <w:t>1.</w:t>
      </w:r>
      <w:r>
        <w:t> </w:t>
      </w:r>
      <w:r w:rsidRPr="00B03509">
        <w:t>Ett institut för elektroniska pengar som tillhör samma grupp som ett annat institut för elektroniska pengar, eller ett betalnings</w:t>
      </w:r>
      <w:r w:rsidRPr="00B03509">
        <w:softHyphen/>
        <w:t>institut, ett kreditinstitut, ett värdepappersföretag, ett fondbolag, en AIF-förvaltare som förvaltar specialfonder, ett försäkringsföretag eller ett tjänste</w:t>
      </w:r>
      <w:r>
        <w:softHyphen/>
      </w:r>
      <w:r w:rsidRPr="00B03509">
        <w:t>pensionsföretag får vid beräkning av kapitalbasen inte ta med sådana poster som ingår i beräkningen av något av dessa företags kapitalbas.</w:t>
      </w:r>
    </w:p>
    <w:p w14:paraId="52684B01" w14:textId="77777777" w:rsidR="00224569" w:rsidRDefault="00B659D8" w:rsidP="00224569">
      <w:pPr>
        <w:pStyle w:val="Brdtextmedindrag"/>
      </w:pPr>
      <w:r w:rsidRPr="00BD23B4">
        <w:t>2.</w:t>
      </w:r>
      <w:r>
        <w:t> </w:t>
      </w:r>
      <w:r w:rsidRPr="00BD23B4">
        <w:t>Ett institut för elektroniska pengar som bedriver annan verk</w:t>
      </w:r>
      <w:r>
        <w:softHyphen/>
      </w:r>
      <w:r w:rsidRPr="00BD23B4">
        <w:t>samhet i enlighet med 5</w:t>
      </w:r>
      <w:r>
        <w:t> §</w:t>
      </w:r>
      <w:r w:rsidRPr="00BD23B4">
        <w:t xml:space="preserve"> får vid beräkningen av kapitalbasen inte ta med sådana poster som ingår i beräkningen av kapitalbasen i den andra verksamheten. </w:t>
      </w:r>
    </w:p>
    <w:p w14:paraId="06125636" w14:textId="77777777" w:rsidR="00224569" w:rsidRDefault="00B659D8" w:rsidP="00224569">
      <w:pPr>
        <w:pStyle w:val="Brdtextmedindrag"/>
      </w:pPr>
      <w:r w:rsidRPr="00BD23B4">
        <w:t>3.</w:t>
      </w:r>
      <w:r>
        <w:t> </w:t>
      </w:r>
      <w:r w:rsidRPr="00BD23B4">
        <w:t>För ett institut för elektroniska pengar som har bytt redovis</w:t>
      </w:r>
      <w:r>
        <w:softHyphen/>
      </w:r>
      <w:r w:rsidRPr="00BD23B4">
        <w:t>nings</w:t>
      </w:r>
      <w:r>
        <w:softHyphen/>
      </w:r>
      <w:r w:rsidRPr="00BD23B4">
        <w:t>valuta får kapitalbasen inte understiga det högsta av de belopp som följer av 6 och 7</w:t>
      </w:r>
      <w:r>
        <w:t> §</w:t>
      </w:r>
      <w:r w:rsidRPr="00BD23B4">
        <w:t>§ lagen</w:t>
      </w:r>
      <w:r>
        <w:t> </w:t>
      </w:r>
      <w:r w:rsidRPr="00BD23B4">
        <w:t>(2000:35) om byte av redovisnings</w:t>
      </w:r>
      <w:r>
        <w:softHyphen/>
      </w:r>
      <w:r w:rsidRPr="00BD23B4">
        <w:t>valuta i finansiella företag.</w:t>
      </w:r>
    </w:p>
    <w:p w14:paraId="0881F7DD" w14:textId="77777777" w:rsidR="00224569" w:rsidRDefault="00B659D8" w:rsidP="00224569">
      <w:pPr>
        <w:pStyle w:val="Slutstreck"/>
      </w:pPr>
      <w:r w:rsidRPr="00660EEA">
        <w:t>                      </w:t>
      </w:r>
    </w:p>
    <w:p w14:paraId="7D0E8D22" w14:textId="77777777" w:rsidR="00224569" w:rsidRDefault="00B659D8" w:rsidP="00224569">
      <w:pPr>
        <w:pStyle w:val="Brdtextmedindrag"/>
      </w:pPr>
      <w:r>
        <w:t>Denna lag träder i kraft den 26 juni 2021.</w:t>
      </w:r>
    </w:p>
    <w:p w14:paraId="4E37D526" w14:textId="22673118" w:rsidR="00224569" w:rsidRDefault="00224569" w:rsidP="00224569">
      <w:pPr>
        <w:pStyle w:val="Brdtext"/>
      </w:pPr>
    </w:p>
    <w:p w14:paraId="6BD33A9C" w14:textId="217C6B29" w:rsidR="00224569" w:rsidRDefault="00224569" w:rsidP="00224569">
      <w:pPr>
        <w:pStyle w:val="Brdtextmedindrag"/>
      </w:pPr>
    </w:p>
    <w:p w14:paraId="3AC5EA5C" w14:textId="77777777" w:rsidR="00224569" w:rsidRDefault="00224569" w:rsidP="00224569">
      <w:pPr>
        <w:pStyle w:val="Brdtext"/>
        <w:sectPr w:rsidR="00224569" w:rsidSect="00224569">
          <w:headerReference w:type="even" r:id="rId371"/>
          <w:headerReference w:type="default" r:id="rId372"/>
          <w:footerReference w:type="even" r:id="rId373"/>
          <w:footerReference w:type="default" r:id="rId374"/>
          <w:footerReference w:type="first" r:id="rId375"/>
          <w:footnotePr>
            <w:numRestart w:val="eachSect"/>
          </w:footnotePr>
          <w:pgSz w:w="9356" w:h="13721" w:code="9"/>
          <w:pgMar w:top="794" w:right="2438" w:bottom="1191" w:left="1021" w:header="0" w:footer="709" w:gutter="0"/>
          <w:cols w:space="708"/>
          <w:docGrid w:linePitch="360"/>
        </w:sectPr>
      </w:pPr>
    </w:p>
    <w:p w14:paraId="2D0DBD0E" w14:textId="77777777" w:rsidR="00224569" w:rsidRDefault="00B659D8" w:rsidP="00224569">
      <w:pPr>
        <w:pStyle w:val="Rubrik2utannumrering"/>
        <w:spacing w:before="0"/>
      </w:pPr>
      <w:bookmarkStart w:id="666" w:name="_Toc33087155"/>
      <w:bookmarkStart w:id="667" w:name="_Toc65160216"/>
      <w:r>
        <w:lastRenderedPageBreak/>
        <w:t>Förslag till lag om ändring i lagen (2013:561) om förvaltare av alternativa investeringsfonder</w:t>
      </w:r>
      <w:bookmarkEnd w:id="666"/>
      <w:bookmarkEnd w:id="667"/>
    </w:p>
    <w:p w14:paraId="031A7B43" w14:textId="77777777" w:rsidR="00224569" w:rsidRDefault="00B659D8" w:rsidP="00224569">
      <w:pPr>
        <w:pStyle w:val="Brdtext"/>
      </w:pPr>
      <w:r>
        <w:t>Härigenom föreskrivs</w:t>
      </w:r>
      <w:r>
        <w:rPr>
          <w:rStyle w:val="Fotnotsreferens"/>
        </w:rPr>
        <w:footnoteReference w:id="226"/>
      </w:r>
      <w:r>
        <w:t xml:space="preserve"> </w:t>
      </w:r>
      <w:r w:rsidRPr="00CB420A">
        <w:t>att 1 kap. 10 §, 7 kap. 4 och 6 §§ och 9 kap. 4 §</w:t>
      </w:r>
      <w:r>
        <w:t xml:space="preserve"> lagen (2013:561) om förvaltare av alternativa investeringsfonder ska ha följande lydelse.</w:t>
      </w:r>
    </w:p>
    <w:p w14:paraId="29F75D28" w14:textId="77777777" w:rsidR="00224569" w:rsidRPr="00EF0E04"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436DA19A" w14:textId="77777777" w:rsidTr="00224569">
        <w:tc>
          <w:tcPr>
            <w:tcW w:w="2500" w:type="pct"/>
            <w:shd w:val="clear" w:color="auto" w:fill="auto"/>
            <w:tcMar>
              <w:left w:w="0" w:type="dxa"/>
            </w:tcMar>
          </w:tcPr>
          <w:p w14:paraId="11BD9AA2" w14:textId="77777777" w:rsidR="00224569" w:rsidRPr="0049408E" w:rsidRDefault="00B659D8" w:rsidP="00224569">
            <w:pPr>
              <w:pStyle w:val="Brdtext"/>
              <w:rPr>
                <w:i/>
              </w:rPr>
            </w:pPr>
            <w:r w:rsidRPr="0049408E">
              <w:rPr>
                <w:i/>
              </w:rPr>
              <w:t>Nuvarande lydelse</w:t>
            </w:r>
          </w:p>
        </w:tc>
        <w:tc>
          <w:tcPr>
            <w:tcW w:w="2500" w:type="pct"/>
            <w:shd w:val="clear" w:color="auto" w:fill="auto"/>
            <w:tcMar>
              <w:right w:w="0" w:type="dxa"/>
            </w:tcMar>
          </w:tcPr>
          <w:p w14:paraId="31E1EDD4" w14:textId="77777777" w:rsidR="00224569" w:rsidRPr="0049408E" w:rsidRDefault="00B659D8" w:rsidP="00224569">
            <w:pPr>
              <w:pStyle w:val="Brdtext"/>
              <w:rPr>
                <w:i/>
              </w:rPr>
            </w:pPr>
            <w:r w:rsidRPr="0049408E">
              <w:rPr>
                <w:i/>
              </w:rPr>
              <w:t>Föreslagen lydelse</w:t>
            </w:r>
          </w:p>
        </w:tc>
      </w:tr>
    </w:tbl>
    <w:p w14:paraId="5FDD64A3" w14:textId="77777777" w:rsidR="00224569" w:rsidRDefault="00B659D8" w:rsidP="00224569">
      <w:pPr>
        <w:pStyle w:val="Brdtext"/>
        <w:spacing w:before="270"/>
        <w:jc w:val="center"/>
        <w:rPr>
          <w:b/>
        </w:rPr>
      </w:pPr>
      <w:r>
        <w:rPr>
          <w:b/>
        </w:rPr>
        <w:t>1 kap.</w:t>
      </w:r>
    </w:p>
    <w:p w14:paraId="4B6ABD4C" w14:textId="77777777" w:rsidR="00224569" w:rsidRDefault="00B659D8" w:rsidP="00224569">
      <w:pPr>
        <w:pStyle w:val="Brdtext"/>
        <w:jc w:val="center"/>
      </w:pPr>
      <w:r>
        <w:t>10 §</w:t>
      </w:r>
      <w:r>
        <w:rPr>
          <w:rStyle w:val="Fotnotsreferens"/>
        </w:rPr>
        <w:footnoteReference w:id="227"/>
      </w:r>
    </w:p>
    <w:p w14:paraId="58ECDEA8" w14:textId="77777777" w:rsidR="00224569" w:rsidRPr="00EF0E04" w:rsidRDefault="00B659D8" w:rsidP="00224569">
      <w:pPr>
        <w:pStyle w:val="Brdtextmedindrag"/>
      </w:pPr>
      <w:r w:rsidRPr="00EF0E04">
        <w:t xml:space="preserve">Med ett </w:t>
      </w:r>
      <w:r w:rsidRPr="00E66EE2">
        <w:rPr>
          <w:i/>
        </w:rPr>
        <w:t>förvaringsinstituts behöriga myndigheter</w:t>
      </w:r>
      <w:r w:rsidRPr="00EF0E04">
        <w:t xml:space="preserve"> avses följande. Om förvaringsinstitutet</w:t>
      </w:r>
    </w:p>
    <w:tbl>
      <w:tblPr>
        <w:tblW w:w="5000" w:type="pct"/>
        <w:tblLook w:val="0000" w:firstRow="0" w:lastRow="0" w:firstColumn="0" w:lastColumn="0" w:noHBand="0" w:noVBand="0"/>
      </w:tblPr>
      <w:tblGrid>
        <w:gridCol w:w="2948"/>
        <w:gridCol w:w="2949"/>
      </w:tblGrid>
      <w:tr w:rsidR="00224569" w14:paraId="249FFEC3" w14:textId="77777777" w:rsidTr="00224569">
        <w:tc>
          <w:tcPr>
            <w:tcW w:w="2500" w:type="pct"/>
            <w:shd w:val="clear" w:color="auto" w:fill="auto"/>
            <w:tcMar>
              <w:left w:w="0" w:type="dxa"/>
            </w:tcMar>
          </w:tcPr>
          <w:p w14:paraId="1226A8E7" w14:textId="77777777" w:rsidR="00224569" w:rsidRDefault="00B659D8" w:rsidP="00224569">
            <w:pPr>
              <w:pStyle w:val="Brdtextmedindrag"/>
            </w:pPr>
            <w:r w:rsidRPr="00EF0E04">
              <w:t>1.</w:t>
            </w:r>
            <w:r>
              <w:t> </w:t>
            </w:r>
            <w:r w:rsidRPr="00EF0E04">
              <w:t xml:space="preserve">är ett kreditinstitut med </w:t>
            </w:r>
            <w:r w:rsidRPr="008E56E3">
              <w:rPr>
                <w:spacing w:val="-4"/>
              </w:rPr>
              <w:t>till</w:t>
            </w:r>
            <w:r>
              <w:rPr>
                <w:spacing w:val="-4"/>
              </w:rPr>
              <w:softHyphen/>
            </w:r>
            <w:r w:rsidRPr="008E56E3">
              <w:rPr>
                <w:spacing w:val="-4"/>
              </w:rPr>
              <w:t>stånd som avses enligt Europa</w:t>
            </w:r>
            <w:r w:rsidRPr="008E56E3">
              <w:rPr>
                <w:spacing w:val="-4"/>
              </w:rPr>
              <w:softHyphen/>
              <w:t>parlamentets och rådets direktiv</w:t>
            </w:r>
            <w:r w:rsidRPr="00EF0E04">
              <w:t xml:space="preserve"> 2013/36/EU av den 26</w:t>
            </w:r>
            <w:r>
              <w:t> </w:t>
            </w:r>
            <w:r w:rsidRPr="00EF0E04">
              <w:t>juni 2013 om behörighet att utöva verk</w:t>
            </w:r>
            <w:r>
              <w:softHyphen/>
            </w:r>
            <w:r w:rsidRPr="00EF0E04">
              <w:t xml:space="preserve">samhet i kreditinstitut och om </w:t>
            </w:r>
            <w:r w:rsidRPr="008E56E3">
              <w:rPr>
                <w:spacing w:val="-4"/>
              </w:rPr>
              <w:t xml:space="preserve">tillsyn av kreditinstitut </w:t>
            </w:r>
            <w:r w:rsidRPr="008E56E3">
              <w:rPr>
                <w:i/>
                <w:spacing w:val="-4"/>
              </w:rPr>
              <w:t>och värde</w:t>
            </w:r>
            <w:r w:rsidRPr="008E56E3">
              <w:rPr>
                <w:i/>
                <w:spacing w:val="-4"/>
              </w:rPr>
              <w:softHyphen/>
              <w:t>pappers</w:t>
            </w:r>
            <w:r>
              <w:rPr>
                <w:i/>
                <w:spacing w:val="-4"/>
              </w:rPr>
              <w:softHyphen/>
            </w:r>
            <w:r w:rsidRPr="008E56E3">
              <w:rPr>
                <w:i/>
                <w:spacing w:val="-4"/>
              </w:rPr>
              <w:t>företag</w:t>
            </w:r>
            <w:r w:rsidRPr="008E56E3">
              <w:rPr>
                <w:spacing w:val="-4"/>
              </w:rPr>
              <w:t>, om ändring av</w:t>
            </w:r>
            <w:r w:rsidRPr="00EF0E04">
              <w:t xml:space="preserve"> </w:t>
            </w:r>
            <w:r w:rsidRPr="008E56E3">
              <w:rPr>
                <w:spacing w:val="-5"/>
              </w:rPr>
              <w:t>direktiv</w:t>
            </w:r>
            <w:r>
              <w:rPr>
                <w:spacing w:val="-5"/>
              </w:rPr>
              <w:t> </w:t>
            </w:r>
            <w:r w:rsidRPr="008E56E3">
              <w:rPr>
                <w:spacing w:val="-5"/>
              </w:rPr>
              <w:t>2002/87/EG och om upp</w:t>
            </w:r>
            <w:r>
              <w:rPr>
                <w:spacing w:val="-5"/>
              </w:rPr>
              <w:softHyphen/>
            </w:r>
            <w:r w:rsidRPr="008E56E3">
              <w:rPr>
                <w:spacing w:val="-5"/>
              </w:rPr>
              <w:t xml:space="preserve">hävande av </w:t>
            </w:r>
            <w:r w:rsidRPr="008E56E3">
              <w:rPr>
                <w:i/>
                <w:spacing w:val="-5"/>
              </w:rPr>
              <w:t>direktiv</w:t>
            </w:r>
            <w:r>
              <w:rPr>
                <w:spacing w:val="-5"/>
              </w:rPr>
              <w:t> </w:t>
            </w:r>
            <w:r w:rsidRPr="008E56E3">
              <w:rPr>
                <w:spacing w:val="-5"/>
              </w:rPr>
              <w:t>2006/48/EG</w:t>
            </w:r>
            <w:r w:rsidRPr="00EF0E04">
              <w:t xml:space="preserve"> och 2006/49/EG: den myndig</w:t>
            </w:r>
            <w:r>
              <w:softHyphen/>
            </w:r>
            <w:r w:rsidRPr="00EF0E04">
              <w:t>het som anges i 1</w:t>
            </w:r>
            <w:r>
              <w:t> </w:t>
            </w:r>
            <w:r w:rsidRPr="00EF0E04">
              <w:t xml:space="preserve">kap. </w:t>
            </w:r>
            <w:r w:rsidRPr="00DF367E">
              <w:rPr>
                <w:i/>
                <w:iCs/>
              </w:rPr>
              <w:t>6</w:t>
            </w:r>
            <w:r>
              <w:t> §</w:t>
            </w:r>
            <w:r w:rsidRPr="00EF0E04">
              <w:t xml:space="preserve"> lagen</w:t>
            </w:r>
            <w:r>
              <w:t xml:space="preserve"> </w:t>
            </w:r>
            <w:r w:rsidRPr="00EF0E04">
              <w:t>(</w:t>
            </w:r>
            <w:r w:rsidRPr="000B706E">
              <w:rPr>
                <w:spacing w:val="-5"/>
              </w:rPr>
              <w:t>2014:968) om särskild tillsyn över</w:t>
            </w:r>
            <w:r w:rsidRPr="00EF0E04">
              <w:t xml:space="preserve"> kreditinstitut och värde</w:t>
            </w:r>
            <w:r>
              <w:softHyphen/>
            </w:r>
            <w:r w:rsidRPr="00EF0E04">
              <w:t>pap</w:t>
            </w:r>
            <w:r>
              <w:softHyphen/>
            </w:r>
            <w:r w:rsidRPr="00EF0E04">
              <w:t>pers</w:t>
            </w:r>
            <w:r>
              <w:softHyphen/>
            </w:r>
            <w:r w:rsidRPr="00EF0E04">
              <w:t>bolag eller en annan myn</w:t>
            </w:r>
            <w:r>
              <w:softHyphen/>
            </w:r>
            <w:r w:rsidRPr="00EF0E04">
              <w:t>dighet i ett annat land inom EES som utövar tillsyn över institut, in</w:t>
            </w:r>
            <w:r>
              <w:softHyphen/>
            </w:r>
            <w:r w:rsidRPr="00EF0E04">
              <w:t>sti</w:t>
            </w:r>
            <w:r>
              <w:softHyphen/>
            </w:r>
            <w:r w:rsidRPr="00EF0E04">
              <w:t>tut för elektroniska pengar eller motsvarande utländska företag,</w:t>
            </w:r>
          </w:p>
        </w:tc>
        <w:tc>
          <w:tcPr>
            <w:tcW w:w="2500" w:type="pct"/>
            <w:shd w:val="clear" w:color="auto" w:fill="auto"/>
            <w:tcMar>
              <w:right w:w="0" w:type="dxa"/>
            </w:tcMar>
          </w:tcPr>
          <w:p w14:paraId="702A5F89" w14:textId="77777777" w:rsidR="00224569" w:rsidRDefault="00B659D8" w:rsidP="00224569">
            <w:pPr>
              <w:pStyle w:val="Brdtextmedindrag"/>
            </w:pPr>
            <w:r w:rsidRPr="00EF0E04">
              <w:t>1.</w:t>
            </w:r>
            <w:r>
              <w:t> </w:t>
            </w:r>
            <w:r w:rsidRPr="00EF0E04">
              <w:t xml:space="preserve">är ett kreditinstitut med </w:t>
            </w:r>
            <w:r w:rsidRPr="008E56E3">
              <w:rPr>
                <w:spacing w:val="-4"/>
              </w:rPr>
              <w:t>till</w:t>
            </w:r>
            <w:r>
              <w:rPr>
                <w:spacing w:val="-4"/>
              </w:rPr>
              <w:softHyphen/>
            </w:r>
            <w:r w:rsidRPr="008E56E3">
              <w:rPr>
                <w:spacing w:val="-4"/>
              </w:rPr>
              <w:t>stånd som avses enligt Europa</w:t>
            </w:r>
            <w:r>
              <w:rPr>
                <w:spacing w:val="-4"/>
              </w:rPr>
              <w:softHyphen/>
            </w:r>
            <w:r w:rsidRPr="008E56E3">
              <w:rPr>
                <w:spacing w:val="-4"/>
              </w:rPr>
              <w:t>parlamentets och rådets direktiv</w:t>
            </w:r>
            <w:r w:rsidRPr="00EF0E04">
              <w:t xml:space="preserve"> 2013/36/EU av den 26</w:t>
            </w:r>
            <w:r>
              <w:t> </w:t>
            </w:r>
            <w:r w:rsidRPr="00EF0E04">
              <w:t>juni 2013 om behörighet att utöva verk</w:t>
            </w:r>
            <w:r>
              <w:softHyphen/>
            </w:r>
            <w:r w:rsidRPr="00EF0E04">
              <w:t>samhet i kreditinstitut och om tillsyn av kreditinstitut, om änd</w:t>
            </w:r>
            <w:r>
              <w:softHyphen/>
            </w:r>
            <w:r w:rsidRPr="00EF0E04">
              <w:t>ring av direktiv</w:t>
            </w:r>
            <w:r>
              <w:t> </w:t>
            </w:r>
            <w:r w:rsidRPr="00EF0E04">
              <w:t>2002/87/EG och om upp</w:t>
            </w:r>
            <w:r>
              <w:softHyphen/>
            </w:r>
            <w:r w:rsidRPr="00EF0E04">
              <w:t xml:space="preserve">hävande av </w:t>
            </w:r>
            <w:r w:rsidRPr="008E56E3">
              <w:rPr>
                <w:i/>
                <w:spacing w:val="-4"/>
              </w:rPr>
              <w:t>direk</w:t>
            </w:r>
            <w:r w:rsidRPr="008E56E3">
              <w:rPr>
                <w:i/>
                <w:spacing w:val="-4"/>
              </w:rPr>
              <w:softHyphen/>
              <w:t xml:space="preserve">tiven </w:t>
            </w:r>
            <w:r w:rsidRPr="008E56E3">
              <w:rPr>
                <w:spacing w:val="-4"/>
              </w:rPr>
              <w:t>2006/48/EG och 2006/49/EG</w:t>
            </w:r>
            <w:r>
              <w:rPr>
                <w:i/>
              </w:rPr>
              <w:t>, i lydelsen enligt Europa</w:t>
            </w:r>
            <w:r>
              <w:rPr>
                <w:i/>
              </w:rPr>
              <w:softHyphen/>
              <w:t>parla</w:t>
            </w:r>
            <w:r>
              <w:rPr>
                <w:i/>
              </w:rPr>
              <w:softHyphen/>
              <w:t>men</w:t>
            </w:r>
            <w:r>
              <w:rPr>
                <w:i/>
              </w:rPr>
              <w:softHyphen/>
              <w:t>tets och rådets direktiv (EU) 2019/2034</w:t>
            </w:r>
            <w:r w:rsidRPr="00EF0E04">
              <w:t xml:space="preserve">: den myndighet som </w:t>
            </w:r>
            <w:r w:rsidRPr="000B706E">
              <w:rPr>
                <w:spacing w:val="-4"/>
              </w:rPr>
              <w:t xml:space="preserve">anges i 1 kap. </w:t>
            </w:r>
            <w:r>
              <w:rPr>
                <w:i/>
                <w:iCs/>
                <w:spacing w:val="-4"/>
              </w:rPr>
              <w:t>4</w:t>
            </w:r>
            <w:r w:rsidRPr="000B706E">
              <w:rPr>
                <w:spacing w:val="-4"/>
              </w:rPr>
              <w:t> § lagen (2014:968)</w:t>
            </w:r>
            <w:r w:rsidRPr="00EF0E04">
              <w:t xml:space="preserve"> om särskild tillsyn över kredit</w:t>
            </w:r>
            <w:r>
              <w:softHyphen/>
            </w:r>
            <w:r w:rsidRPr="00EF0E04">
              <w:t>institut och värde</w:t>
            </w:r>
            <w:r>
              <w:softHyphen/>
            </w:r>
            <w:r w:rsidRPr="00EF0E04">
              <w:t>pappersbolag eller en annan myndighet i ett annat land inom EES som utövar tillsyn över institut, institut för elektroniska pengar eller mot</w:t>
            </w:r>
            <w:r>
              <w:softHyphen/>
            </w:r>
            <w:r w:rsidRPr="00EF0E04">
              <w:t>svarande utländska företag,</w:t>
            </w:r>
          </w:p>
        </w:tc>
      </w:tr>
      <w:tr w:rsidR="00224569" w14:paraId="3383E96A" w14:textId="77777777" w:rsidTr="00224569">
        <w:tc>
          <w:tcPr>
            <w:tcW w:w="2500" w:type="pct"/>
            <w:shd w:val="clear" w:color="auto" w:fill="auto"/>
            <w:tcMar>
              <w:left w:w="0" w:type="dxa"/>
            </w:tcMar>
          </w:tcPr>
          <w:p w14:paraId="28FD3936" w14:textId="77777777" w:rsidR="00224569" w:rsidRPr="000B7469" w:rsidRDefault="00B659D8" w:rsidP="00224569">
            <w:pPr>
              <w:pStyle w:val="Brdtextmedindrag"/>
            </w:pPr>
            <w:r w:rsidRPr="000B7469">
              <w:t>2. är ett värdepappersföretag med tillstånd som avses enligt Europa</w:t>
            </w:r>
            <w:r w:rsidRPr="000B7469">
              <w:softHyphen/>
              <w:t>parlamentets och rådets direktiv 2014/65/EU av den 15 maj 2014 om marknader för finansiella instrument och om ändring av direk</w:t>
            </w:r>
            <w:r w:rsidRPr="000B7469">
              <w:softHyphen/>
              <w:t>tiv 2002/92/EG och av direk</w:t>
            </w:r>
            <w:r w:rsidRPr="000B7469">
              <w:softHyphen/>
              <w:t>tiv 2011/61/EU, i lydelsen enligt Europa</w:t>
            </w:r>
            <w:r w:rsidRPr="000B7469">
              <w:softHyphen/>
              <w:t xml:space="preserve">parlamentets och rådets direktiv (EU) </w:t>
            </w:r>
            <w:r w:rsidRPr="000C015F">
              <w:rPr>
                <w:i/>
                <w:iCs/>
              </w:rPr>
              <w:t>2016/1034</w:t>
            </w:r>
            <w:r w:rsidRPr="000B7469">
              <w:t>: de myn</w:t>
            </w:r>
            <w:r w:rsidRPr="000B7469">
              <w:softHyphen/>
            </w:r>
            <w:r w:rsidRPr="000B7469">
              <w:lastRenderedPageBreak/>
              <w:t>digheter som anges i 1 kap. 4 b § lagen (2007:528) om värdepappers</w:t>
            </w:r>
            <w:r w:rsidRPr="000B7469">
              <w:softHyphen/>
              <w:t xml:space="preserve">marknaden, </w:t>
            </w:r>
          </w:p>
        </w:tc>
        <w:tc>
          <w:tcPr>
            <w:tcW w:w="2500" w:type="pct"/>
            <w:shd w:val="clear" w:color="auto" w:fill="auto"/>
            <w:tcMar>
              <w:right w:w="0" w:type="dxa"/>
            </w:tcMar>
          </w:tcPr>
          <w:p w14:paraId="15889334" w14:textId="77777777" w:rsidR="00224569" w:rsidRPr="000B7469" w:rsidRDefault="00B659D8" w:rsidP="00224569">
            <w:pPr>
              <w:pStyle w:val="Brdtextmedindrag"/>
            </w:pPr>
            <w:r w:rsidRPr="000B7469">
              <w:lastRenderedPageBreak/>
              <w:t>2. är ett värdepappersföretag med tillstånd som avses enligt Europa</w:t>
            </w:r>
            <w:r w:rsidRPr="000B7469">
              <w:softHyphen/>
              <w:t>parlamentets och rådets direktiv 2014/65/EU av den 15 maj 2014 om marknader för finansiella instrument och om ändring av direk</w:t>
            </w:r>
            <w:r w:rsidRPr="000B7469">
              <w:softHyphen/>
              <w:t>tiv 2002/92/EG och av direk</w:t>
            </w:r>
            <w:r w:rsidRPr="000B7469">
              <w:softHyphen/>
              <w:t>tiv 2011/61/EU, i lydelsen enligt Europa</w:t>
            </w:r>
            <w:r w:rsidRPr="000B7469">
              <w:softHyphen/>
              <w:t xml:space="preserve">parlamentets och rådets direktiv (EU) </w:t>
            </w:r>
            <w:r w:rsidRPr="000B7469">
              <w:rPr>
                <w:i/>
                <w:iCs/>
              </w:rPr>
              <w:t>2019/2034</w:t>
            </w:r>
            <w:r w:rsidRPr="000B7469">
              <w:t>: de myn</w:t>
            </w:r>
            <w:r w:rsidRPr="000B7469">
              <w:softHyphen/>
            </w:r>
            <w:r w:rsidRPr="000B7469">
              <w:lastRenderedPageBreak/>
              <w:t>digheter som anges i 1 kap. 4 b § lagen (2007:528) om värdepappers</w:t>
            </w:r>
            <w:r w:rsidRPr="000B7469">
              <w:softHyphen/>
              <w:t xml:space="preserve">marknaden, </w:t>
            </w:r>
          </w:p>
        </w:tc>
      </w:tr>
    </w:tbl>
    <w:p w14:paraId="669E51D6" w14:textId="77777777" w:rsidR="00224569" w:rsidRDefault="00B659D8" w:rsidP="00224569">
      <w:pPr>
        <w:pStyle w:val="Brdtextmedindrag"/>
      </w:pPr>
      <w:r w:rsidRPr="004A25A9">
        <w:lastRenderedPageBreak/>
        <w:t>3.</w:t>
      </w:r>
      <w:r>
        <w:t> </w:t>
      </w:r>
      <w:r w:rsidRPr="004A25A9">
        <w:t>är ett sådant institut som avses i 9</w:t>
      </w:r>
      <w:r>
        <w:t> </w:t>
      </w:r>
      <w:r w:rsidRPr="004A25A9">
        <w:t>kap. 4</w:t>
      </w:r>
      <w:r>
        <w:t> §</w:t>
      </w:r>
      <w:r w:rsidRPr="004A25A9">
        <w:t xml:space="preserve"> första stycket</w:t>
      </w:r>
      <w:r>
        <w:t> </w:t>
      </w:r>
      <w:r w:rsidRPr="004A25A9">
        <w:t xml:space="preserve">3: de </w:t>
      </w:r>
      <w:r w:rsidRPr="000E5C98">
        <w:rPr>
          <w:spacing w:val="-4"/>
        </w:rPr>
        <w:t>myndig</w:t>
      </w:r>
      <w:r>
        <w:rPr>
          <w:spacing w:val="-4"/>
        </w:rPr>
        <w:softHyphen/>
      </w:r>
      <w:r w:rsidRPr="000E5C98">
        <w:rPr>
          <w:spacing w:val="-4"/>
        </w:rPr>
        <w:t>heter i institutets hemland som enligt nationell lag eller annan</w:t>
      </w:r>
      <w:r w:rsidRPr="004A25A9">
        <w:t xml:space="preserve"> författning har behörighet att utöva tillsyn över sådana institut, </w:t>
      </w:r>
    </w:p>
    <w:p w14:paraId="62B65FC6" w14:textId="77777777" w:rsidR="00224569" w:rsidRDefault="00B659D8" w:rsidP="00224569">
      <w:pPr>
        <w:pStyle w:val="Brdtextmedindrag"/>
      </w:pPr>
      <w:r w:rsidRPr="004A25A9">
        <w:t>4.</w:t>
      </w:r>
      <w:r>
        <w:t> </w:t>
      </w:r>
      <w:r w:rsidRPr="004A25A9">
        <w:t>är någon som avses i 9</w:t>
      </w:r>
      <w:r>
        <w:t> </w:t>
      </w:r>
      <w:r w:rsidRPr="004A25A9">
        <w:t>kap. 7</w:t>
      </w:r>
      <w:r>
        <w:t> §</w:t>
      </w:r>
      <w:r w:rsidRPr="004A25A9">
        <w:t>: de myndigheter i det land inom EES där denne är etablerad och vilka, enligt nationell lag eller annan förfat</w:t>
      </w:r>
      <w:r>
        <w:softHyphen/>
      </w:r>
      <w:r w:rsidRPr="004A25A9">
        <w:t>tning, har behörighet att utöva tillsyn över denne, alternativt det officiella organ som har behörighet att registrera eller utöva till</w:t>
      </w:r>
      <w:r>
        <w:softHyphen/>
      </w:r>
      <w:r w:rsidRPr="004A25A9">
        <w:t>syn över denne i enlighet med yrkesetiska regler, eller</w:t>
      </w:r>
    </w:p>
    <w:p w14:paraId="09851164" w14:textId="77777777" w:rsidR="00224569" w:rsidRDefault="00B659D8" w:rsidP="00224569">
      <w:pPr>
        <w:pStyle w:val="Brdtextmedindrag"/>
      </w:pPr>
      <w:r w:rsidRPr="004A25A9">
        <w:t>5.</w:t>
      </w:r>
      <w:r>
        <w:t> </w:t>
      </w:r>
      <w:r w:rsidRPr="004A25A9">
        <w:t>är utsett som förvaringsinstitut för en icke EES-baserad</w:t>
      </w:r>
      <w:r>
        <w:t xml:space="preserve"> </w:t>
      </w:r>
      <w:r w:rsidRPr="007965F3">
        <w:rPr>
          <w:spacing w:val="-4"/>
        </w:rPr>
        <w:t>alter</w:t>
      </w:r>
      <w:r>
        <w:rPr>
          <w:spacing w:val="-4"/>
        </w:rPr>
        <w:softHyphen/>
      </w:r>
      <w:r w:rsidRPr="007965F3">
        <w:rPr>
          <w:spacing w:val="-4"/>
        </w:rPr>
        <w:t>nativ investeringsfond enligt 9 kap. 5 § och inte omfattas av 1–4</w:t>
      </w:r>
      <w:r w:rsidRPr="004A25A9">
        <w:t>: de berörda nationella myndigheterna i det land där förvaringsinstitutet har sitt stadge</w:t>
      </w:r>
      <w:r>
        <w:softHyphen/>
      </w:r>
      <w:r w:rsidRPr="004A25A9">
        <w:t>enliga säte.</w:t>
      </w:r>
    </w:p>
    <w:p w14:paraId="50F8D05D" w14:textId="77777777" w:rsidR="00224569" w:rsidRDefault="00B659D8" w:rsidP="00224569">
      <w:pPr>
        <w:pStyle w:val="Brdtext"/>
        <w:spacing w:before="270"/>
        <w:jc w:val="center"/>
        <w:rPr>
          <w:b/>
        </w:rPr>
      </w:pPr>
      <w:r>
        <w:rPr>
          <w:b/>
        </w:rPr>
        <w:t>7 kap.</w:t>
      </w:r>
    </w:p>
    <w:p w14:paraId="745E71F9" w14:textId="77777777" w:rsidR="00224569" w:rsidRDefault="00B659D8" w:rsidP="00224569">
      <w:pPr>
        <w:pStyle w:val="Brdtext"/>
        <w:jc w:val="center"/>
      </w:pPr>
      <w:r>
        <w:t>4 §</w:t>
      </w:r>
      <w:r>
        <w:rPr>
          <w:rStyle w:val="Fotnotsreferens"/>
        </w:rPr>
        <w:footnoteReference w:id="228"/>
      </w:r>
    </w:p>
    <w:tbl>
      <w:tblPr>
        <w:tblW w:w="5000" w:type="pct"/>
        <w:tblLayout w:type="fixed"/>
        <w:tblLook w:val="0000" w:firstRow="0" w:lastRow="0" w:firstColumn="0" w:lastColumn="0" w:noHBand="0" w:noVBand="0"/>
      </w:tblPr>
      <w:tblGrid>
        <w:gridCol w:w="2948"/>
        <w:gridCol w:w="2949"/>
      </w:tblGrid>
      <w:tr w:rsidR="00224569" w14:paraId="60CEAD7E" w14:textId="77777777" w:rsidTr="00224569">
        <w:tc>
          <w:tcPr>
            <w:tcW w:w="2500" w:type="pct"/>
            <w:shd w:val="clear" w:color="auto" w:fill="auto"/>
            <w:tcMar>
              <w:left w:w="0" w:type="dxa"/>
            </w:tcMar>
          </w:tcPr>
          <w:p w14:paraId="664756C4" w14:textId="77777777" w:rsidR="00224569" w:rsidRDefault="00B659D8" w:rsidP="00224569">
            <w:pPr>
              <w:pStyle w:val="Brdtextmedindrag"/>
            </w:pPr>
            <w:r w:rsidRPr="00B25E13">
              <w:t>En AIF-förvaltares kapitalbas får, trots det som anges i 2 och 3</w:t>
            </w:r>
            <w:r>
              <w:t> §</w:t>
            </w:r>
            <w:r w:rsidRPr="00B25E13">
              <w:t xml:space="preserve">§, inte understiga </w:t>
            </w:r>
            <w:r w:rsidRPr="00DC7101">
              <w:rPr>
                <w:i/>
              </w:rPr>
              <w:t>ett</w:t>
            </w:r>
            <w:r w:rsidRPr="00B25E13">
              <w:t xml:space="preserve"> belopp som </w:t>
            </w:r>
            <w:r w:rsidRPr="00DC7101">
              <w:rPr>
                <w:i/>
              </w:rPr>
              <w:t>mot</w:t>
            </w:r>
            <w:r>
              <w:rPr>
                <w:i/>
              </w:rPr>
              <w:softHyphen/>
            </w:r>
            <w:r w:rsidRPr="00DC7101">
              <w:rPr>
                <w:i/>
              </w:rPr>
              <w:t>svarar 25</w:t>
            </w:r>
            <w:r>
              <w:rPr>
                <w:i/>
              </w:rPr>
              <w:t> </w:t>
            </w:r>
            <w:r w:rsidRPr="00DC7101">
              <w:rPr>
                <w:i/>
              </w:rPr>
              <w:t>procent av dess fasta omkostnader för det före</w:t>
            </w:r>
            <w:r>
              <w:rPr>
                <w:i/>
              </w:rPr>
              <w:softHyphen/>
            </w:r>
            <w:r w:rsidRPr="00DC7101">
              <w:rPr>
                <w:i/>
              </w:rPr>
              <w:t>gående året eller, om AIF-förval</w:t>
            </w:r>
            <w:r>
              <w:rPr>
                <w:i/>
              </w:rPr>
              <w:softHyphen/>
            </w:r>
            <w:r w:rsidRPr="00DC7101">
              <w:rPr>
                <w:i/>
              </w:rPr>
              <w:t>tarens verksamhet har pågått kor</w:t>
            </w:r>
            <w:r>
              <w:rPr>
                <w:i/>
              </w:rPr>
              <w:softHyphen/>
            </w:r>
            <w:r w:rsidRPr="00DC7101">
              <w:rPr>
                <w:i/>
              </w:rPr>
              <w:t>tare tid än ett år, 25</w:t>
            </w:r>
            <w:r>
              <w:rPr>
                <w:i/>
              </w:rPr>
              <w:t> </w:t>
            </w:r>
            <w:r w:rsidRPr="00DC7101">
              <w:rPr>
                <w:i/>
              </w:rPr>
              <w:t xml:space="preserve">procent av de fasta omkostnader som angetts i </w:t>
            </w:r>
            <w:r w:rsidRPr="00C17F01">
              <w:rPr>
                <w:i/>
                <w:spacing w:val="-2"/>
              </w:rPr>
              <w:t>AIF-förvaltarens verksamhetsplan</w:t>
            </w:r>
            <w:r w:rsidRPr="000C015F">
              <w:rPr>
                <w:iCs/>
                <w:spacing w:val="-2"/>
              </w:rPr>
              <w:t>.</w:t>
            </w:r>
          </w:p>
        </w:tc>
        <w:tc>
          <w:tcPr>
            <w:tcW w:w="2500" w:type="pct"/>
            <w:shd w:val="clear" w:color="auto" w:fill="auto"/>
            <w:tcMar>
              <w:right w:w="0" w:type="dxa"/>
            </w:tcMar>
          </w:tcPr>
          <w:p w14:paraId="59D87A0A" w14:textId="77777777" w:rsidR="00224569" w:rsidRDefault="00B659D8" w:rsidP="00224569">
            <w:pPr>
              <w:pStyle w:val="Brdtextmedindrag"/>
            </w:pPr>
            <w:r w:rsidRPr="00B25E13">
              <w:t>En AIF-förvaltares kapitalbas får, trots det som anges i 2 och 3</w:t>
            </w:r>
            <w:r>
              <w:t> §</w:t>
            </w:r>
            <w:r w:rsidRPr="00B25E13">
              <w:t xml:space="preserve">§, inte understiga </w:t>
            </w:r>
            <w:r w:rsidRPr="00DC7101">
              <w:rPr>
                <w:i/>
              </w:rPr>
              <w:t>det</w:t>
            </w:r>
            <w:r w:rsidRPr="00B25E13">
              <w:t xml:space="preserve"> belopp </w:t>
            </w:r>
            <w:r w:rsidRPr="00B03509">
              <w:t xml:space="preserve">som </w:t>
            </w:r>
            <w:r>
              <w:rPr>
                <w:i/>
                <w:iCs/>
              </w:rPr>
              <w:t>framgår av</w:t>
            </w:r>
            <w:r w:rsidRPr="00B03509">
              <w:t xml:space="preserve"> </w:t>
            </w:r>
            <w:r w:rsidRPr="00B03509">
              <w:rPr>
                <w:i/>
              </w:rPr>
              <w:t>artikel 13 i Europa</w:t>
            </w:r>
            <w:r>
              <w:rPr>
                <w:i/>
              </w:rPr>
              <w:softHyphen/>
            </w:r>
            <w:r w:rsidRPr="00B03509">
              <w:rPr>
                <w:i/>
              </w:rPr>
              <w:t>parlamentets</w:t>
            </w:r>
            <w:r>
              <w:rPr>
                <w:i/>
              </w:rPr>
              <w:t xml:space="preserve"> och rådets förordning (EU) 2019/2033 av den 27 novem</w:t>
            </w:r>
            <w:r>
              <w:rPr>
                <w:i/>
              </w:rPr>
              <w:softHyphen/>
              <w:t>ber 2019 om till</w:t>
            </w:r>
            <w:r>
              <w:rPr>
                <w:i/>
              </w:rPr>
              <w:softHyphen/>
              <w:t>synskrav för värde</w:t>
            </w:r>
            <w:r>
              <w:rPr>
                <w:i/>
              </w:rPr>
              <w:softHyphen/>
              <w:t>pappersföretag och om ändring av förord</w:t>
            </w:r>
            <w:r>
              <w:rPr>
                <w:i/>
              </w:rPr>
              <w:softHyphen/>
              <w:t>ningarna (EU) nr 1093/2010, (EU) nr 575/2013, (EU) nr 600/2014 och (EU) nr 806/2014</w:t>
            </w:r>
            <w:bookmarkStart w:id="668" w:name="_Hlk59208293"/>
            <w:r w:rsidRPr="000C015F">
              <w:rPr>
                <w:iCs/>
              </w:rPr>
              <w:t>.</w:t>
            </w:r>
            <w:r w:rsidRPr="000C015F">
              <w:rPr>
                <w:i/>
                <w:iCs/>
              </w:rPr>
              <w:t xml:space="preserve"> Vid tillämpningen av den artikeln ska det som anges där om värde</w:t>
            </w:r>
            <w:r>
              <w:rPr>
                <w:i/>
                <w:iCs/>
              </w:rPr>
              <w:softHyphen/>
            </w:r>
            <w:r w:rsidRPr="000C015F">
              <w:rPr>
                <w:i/>
                <w:iCs/>
              </w:rPr>
              <w:t>pappersföretag gälla för AIF-för</w:t>
            </w:r>
            <w:r>
              <w:rPr>
                <w:i/>
                <w:iCs/>
              </w:rPr>
              <w:softHyphen/>
            </w:r>
            <w:r w:rsidRPr="000C015F">
              <w:rPr>
                <w:i/>
                <w:iCs/>
              </w:rPr>
              <w:t>valtare.</w:t>
            </w:r>
            <w:bookmarkEnd w:id="668"/>
          </w:p>
        </w:tc>
      </w:tr>
      <w:tr w:rsidR="00224569" w14:paraId="09F49271" w14:textId="77777777" w:rsidTr="00224569">
        <w:tc>
          <w:tcPr>
            <w:tcW w:w="2500" w:type="pct"/>
            <w:shd w:val="clear" w:color="auto" w:fill="auto"/>
            <w:tcMar>
              <w:left w:w="0" w:type="dxa"/>
            </w:tcMar>
          </w:tcPr>
          <w:p w14:paraId="73E2AF22" w14:textId="77777777" w:rsidR="00224569" w:rsidRPr="00DC7101" w:rsidRDefault="00B659D8" w:rsidP="00224569">
            <w:pPr>
              <w:pStyle w:val="Brdtextmedindrag"/>
              <w:rPr>
                <w:i/>
              </w:rPr>
            </w:pPr>
            <w:r w:rsidRPr="00604A26">
              <w:rPr>
                <w:i/>
                <w:spacing w:val="-4"/>
              </w:rPr>
              <w:t>Om omfattningen av AIF-för</w:t>
            </w:r>
            <w:r>
              <w:rPr>
                <w:i/>
                <w:spacing w:val="-4"/>
              </w:rPr>
              <w:softHyphen/>
            </w:r>
            <w:r w:rsidRPr="00604A26">
              <w:rPr>
                <w:i/>
                <w:spacing w:val="-4"/>
              </w:rPr>
              <w:t>valtarens verksamhet har ändrats</w:t>
            </w:r>
            <w:r w:rsidRPr="00DC7101">
              <w:rPr>
                <w:i/>
              </w:rPr>
              <w:t xml:space="preserve"> väsentligt sedan det föregående året eller om Finansinspektionen finner att verksamhetsplanen be</w:t>
            </w:r>
            <w:r>
              <w:rPr>
                <w:i/>
              </w:rPr>
              <w:softHyphen/>
            </w:r>
            <w:r w:rsidRPr="00DC7101">
              <w:rPr>
                <w:i/>
              </w:rPr>
              <w:t xml:space="preserve">höver korrigeras, får inspektionen besluta om ändring </w:t>
            </w:r>
            <w:r w:rsidRPr="00C17F01">
              <w:rPr>
                <w:i/>
                <w:spacing w:val="-5"/>
              </w:rPr>
              <w:t>av kapital</w:t>
            </w:r>
            <w:r>
              <w:rPr>
                <w:i/>
                <w:spacing w:val="-5"/>
              </w:rPr>
              <w:softHyphen/>
            </w:r>
            <w:r w:rsidRPr="00C17F01">
              <w:rPr>
                <w:i/>
                <w:spacing w:val="-5"/>
              </w:rPr>
              <w:t>kravet enligt första stycket.</w:t>
            </w:r>
          </w:p>
        </w:tc>
        <w:tc>
          <w:tcPr>
            <w:tcW w:w="2500" w:type="pct"/>
            <w:shd w:val="clear" w:color="auto" w:fill="auto"/>
            <w:tcMar>
              <w:right w:w="0" w:type="dxa"/>
            </w:tcMar>
          </w:tcPr>
          <w:p w14:paraId="5A65AEED" w14:textId="77777777" w:rsidR="00224569" w:rsidRPr="000C015F" w:rsidRDefault="00224569" w:rsidP="00224569">
            <w:pPr>
              <w:pStyle w:val="Brdtextmedindrag"/>
              <w:rPr>
                <w:i/>
                <w:iCs/>
              </w:rPr>
            </w:pPr>
          </w:p>
        </w:tc>
      </w:tr>
    </w:tbl>
    <w:p w14:paraId="06A2B273" w14:textId="77777777" w:rsidR="00224569" w:rsidRDefault="00B659D8" w:rsidP="00224569">
      <w:pPr>
        <w:pStyle w:val="Brdtextmedindrag"/>
      </w:pPr>
      <w:r w:rsidRPr="00B25E13">
        <w:t>Ett belopp motsvarande kapitalbasen ska investeras i likvida till</w:t>
      </w:r>
      <w:r>
        <w:softHyphen/>
      </w:r>
      <w:r w:rsidRPr="00B25E13">
        <w:t>gångar och får inte innehålla spekulativa positioner.</w:t>
      </w:r>
    </w:p>
    <w:p w14:paraId="2AA49E80" w14:textId="77777777" w:rsidR="00224569" w:rsidRDefault="00B659D8" w:rsidP="00224569">
      <w:pPr>
        <w:pStyle w:val="Brdtext"/>
        <w:spacing w:before="270"/>
        <w:jc w:val="center"/>
      </w:pPr>
      <w:r>
        <w:t>6 §</w:t>
      </w:r>
      <w:r>
        <w:rPr>
          <w:rStyle w:val="Fotnotsreferens"/>
        </w:rPr>
        <w:footnoteReference w:id="229"/>
      </w:r>
    </w:p>
    <w:tbl>
      <w:tblPr>
        <w:tblW w:w="5000" w:type="pct"/>
        <w:tblLayout w:type="fixed"/>
        <w:tblLook w:val="0000" w:firstRow="0" w:lastRow="0" w:firstColumn="0" w:lastColumn="0" w:noHBand="0" w:noVBand="0"/>
      </w:tblPr>
      <w:tblGrid>
        <w:gridCol w:w="2948"/>
        <w:gridCol w:w="2949"/>
      </w:tblGrid>
      <w:tr w:rsidR="00224569" w14:paraId="3485175B" w14:textId="77777777" w:rsidTr="00224569">
        <w:tc>
          <w:tcPr>
            <w:tcW w:w="2500" w:type="pct"/>
            <w:shd w:val="clear" w:color="auto" w:fill="auto"/>
            <w:tcMar>
              <w:left w:w="0" w:type="dxa"/>
            </w:tcMar>
          </w:tcPr>
          <w:p w14:paraId="08615B3C" w14:textId="77777777" w:rsidR="00224569" w:rsidRDefault="00B659D8" w:rsidP="00224569">
            <w:pPr>
              <w:pStyle w:val="Brdtextmedindrag"/>
            </w:pPr>
            <w:r w:rsidRPr="002071B3">
              <w:rPr>
                <w:spacing w:val="-4"/>
              </w:rPr>
              <w:t>Bestämmelser om tillsyn på grupp</w:t>
            </w:r>
            <w:r>
              <w:rPr>
                <w:spacing w:val="-4"/>
              </w:rPr>
              <w:softHyphen/>
            </w:r>
            <w:r w:rsidRPr="002071B3">
              <w:rPr>
                <w:spacing w:val="-4"/>
              </w:rPr>
              <w:t>nivå finns i artiklarna 11–24</w:t>
            </w:r>
            <w:r w:rsidRPr="00964716">
              <w:t xml:space="preserve"> i </w:t>
            </w:r>
            <w:r w:rsidRPr="00964716">
              <w:lastRenderedPageBreak/>
              <w:t>Europaparlamentets och rådets förordning (EU) nr</w:t>
            </w:r>
            <w:r>
              <w:t> </w:t>
            </w:r>
            <w:r w:rsidRPr="00964716">
              <w:t xml:space="preserve">575/2013, </w:t>
            </w:r>
            <w:r w:rsidRPr="00152EE1">
              <w:rPr>
                <w:i/>
                <w:iCs/>
              </w:rPr>
              <w:t xml:space="preserve">i </w:t>
            </w:r>
            <w:r w:rsidRPr="00964716">
              <w:t>lagen</w:t>
            </w:r>
            <w:r>
              <w:t> </w:t>
            </w:r>
            <w:r w:rsidRPr="00964716">
              <w:t>(2006:531) om särskild tillsyn över finansiella konglo</w:t>
            </w:r>
            <w:r>
              <w:softHyphen/>
            </w:r>
            <w:r w:rsidRPr="00964716">
              <w:t xml:space="preserve">merat </w:t>
            </w:r>
            <w:r w:rsidRPr="00152EE1">
              <w:rPr>
                <w:i/>
                <w:iCs/>
              </w:rPr>
              <w:t>samt i</w:t>
            </w:r>
            <w:r w:rsidRPr="00964716">
              <w:t xml:space="preserve"> lagen</w:t>
            </w:r>
            <w:r>
              <w:t xml:space="preserve"> </w:t>
            </w:r>
            <w:r w:rsidRPr="00964716">
              <w:t>(2014:968) om särskild tillsyn över kredit</w:t>
            </w:r>
            <w:r>
              <w:softHyphen/>
            </w:r>
            <w:r w:rsidRPr="00964716">
              <w:t>institut och värde</w:t>
            </w:r>
            <w:r>
              <w:softHyphen/>
            </w:r>
            <w:r w:rsidRPr="00964716">
              <w:t>pappersbolag.</w:t>
            </w:r>
          </w:p>
        </w:tc>
        <w:tc>
          <w:tcPr>
            <w:tcW w:w="2500" w:type="pct"/>
            <w:shd w:val="clear" w:color="auto" w:fill="auto"/>
            <w:tcMar>
              <w:right w:w="0" w:type="dxa"/>
            </w:tcMar>
          </w:tcPr>
          <w:p w14:paraId="19F5D242" w14:textId="77777777" w:rsidR="00224569" w:rsidRDefault="00B659D8" w:rsidP="00224569">
            <w:pPr>
              <w:pStyle w:val="Brdtextmedindrag"/>
              <w:rPr>
                <w:spacing w:val="-4"/>
              </w:rPr>
            </w:pPr>
            <w:bookmarkStart w:id="669" w:name="_Hlk50553521"/>
            <w:r w:rsidRPr="002071B3">
              <w:rPr>
                <w:spacing w:val="-4"/>
              </w:rPr>
              <w:lastRenderedPageBreak/>
              <w:t>Bestämmelser om tillsyn på grupp</w:t>
            </w:r>
            <w:r>
              <w:rPr>
                <w:spacing w:val="-4"/>
              </w:rPr>
              <w:softHyphen/>
            </w:r>
            <w:r w:rsidRPr="002071B3">
              <w:rPr>
                <w:spacing w:val="-4"/>
              </w:rPr>
              <w:t xml:space="preserve">nivå finns i </w:t>
            </w:r>
          </w:p>
          <w:p w14:paraId="068FF011" w14:textId="77777777" w:rsidR="00224569" w:rsidRDefault="00B659D8" w:rsidP="00224569">
            <w:pPr>
              <w:pStyle w:val="Brdtextmedindrag"/>
            </w:pPr>
            <w:r w:rsidRPr="007521B6">
              <w:rPr>
                <w:i/>
                <w:iCs/>
              </w:rPr>
              <w:lastRenderedPageBreak/>
              <w:t>–</w:t>
            </w:r>
            <w:r>
              <w:rPr>
                <w:spacing w:val="-4"/>
              </w:rPr>
              <w:t> </w:t>
            </w:r>
            <w:r w:rsidRPr="002071B3">
              <w:rPr>
                <w:spacing w:val="-4"/>
              </w:rPr>
              <w:t>artiklarna 11–24 i</w:t>
            </w:r>
            <w:r w:rsidRPr="00964716">
              <w:t xml:space="preserve"> Europaparla</w:t>
            </w:r>
            <w:r>
              <w:softHyphen/>
            </w:r>
            <w:r w:rsidRPr="00964716">
              <w:t>mentets och rådets förordning (EU) nr</w:t>
            </w:r>
            <w:r>
              <w:t> </w:t>
            </w:r>
            <w:r w:rsidRPr="00964716">
              <w:t xml:space="preserve">575/2013, </w:t>
            </w:r>
          </w:p>
          <w:p w14:paraId="5AF97798" w14:textId="77777777" w:rsidR="00224569" w:rsidRPr="00DD36EF" w:rsidRDefault="00B659D8" w:rsidP="00224569">
            <w:pPr>
              <w:pStyle w:val="Brdtextmedindrag"/>
              <w:rPr>
                <w:i/>
              </w:rPr>
            </w:pPr>
            <w:r w:rsidRPr="007521B6">
              <w:rPr>
                <w:i/>
                <w:iCs/>
              </w:rPr>
              <w:t>–</w:t>
            </w:r>
            <w:r>
              <w:rPr>
                <w:i/>
                <w:spacing w:val="-4"/>
              </w:rPr>
              <w:t> </w:t>
            </w:r>
            <w:r w:rsidRPr="002071B3">
              <w:rPr>
                <w:i/>
                <w:spacing w:val="-4"/>
              </w:rPr>
              <w:t>artikel 7 i Europaparla</w:t>
            </w:r>
            <w:r w:rsidRPr="002071B3">
              <w:rPr>
                <w:i/>
                <w:spacing w:val="-4"/>
              </w:rPr>
              <w:softHyphen/>
              <w:t>mentets och rådets förordning (EU)</w:t>
            </w:r>
            <w:r>
              <w:rPr>
                <w:i/>
              </w:rPr>
              <w:t xml:space="preserve"> 2019/2033,</w:t>
            </w:r>
          </w:p>
          <w:p w14:paraId="2F6DDDA2" w14:textId="77777777" w:rsidR="00224569" w:rsidRDefault="00B659D8" w:rsidP="00224569">
            <w:pPr>
              <w:pStyle w:val="Brdtextmedindrag"/>
              <w:jc w:val="left"/>
            </w:pPr>
            <w:r w:rsidRPr="007521B6">
              <w:rPr>
                <w:i/>
                <w:iCs/>
              </w:rPr>
              <w:t>–</w:t>
            </w:r>
            <w:r>
              <w:t> </w:t>
            </w:r>
            <w:r w:rsidRPr="00964716">
              <w:t>lagen</w:t>
            </w:r>
            <w:r>
              <w:t> </w:t>
            </w:r>
            <w:r w:rsidRPr="00964716">
              <w:t>(2006:531) om särskild tillsyn över finansiella konglo</w:t>
            </w:r>
            <w:r>
              <w:softHyphen/>
            </w:r>
            <w:r w:rsidRPr="00964716">
              <w:t>me</w:t>
            </w:r>
            <w:r>
              <w:softHyphen/>
            </w:r>
            <w:r w:rsidRPr="00964716">
              <w:t>rat</w:t>
            </w:r>
            <w:r w:rsidRPr="00DD36EF">
              <w:rPr>
                <w:i/>
              </w:rPr>
              <w:t>,</w:t>
            </w:r>
            <w:r>
              <w:t xml:space="preserve"> </w:t>
            </w:r>
            <w:r>
              <w:rPr>
                <w:i/>
                <w:iCs/>
              </w:rPr>
              <w:t>och</w:t>
            </w:r>
          </w:p>
          <w:p w14:paraId="24DC5A68" w14:textId="77777777" w:rsidR="00224569" w:rsidRDefault="00B659D8" w:rsidP="00224569">
            <w:pPr>
              <w:pStyle w:val="Brdtextmedindrag"/>
            </w:pPr>
            <w:r w:rsidRPr="007521B6">
              <w:rPr>
                <w:i/>
                <w:iCs/>
              </w:rPr>
              <w:t>–</w:t>
            </w:r>
            <w:r>
              <w:t> </w:t>
            </w:r>
            <w:r w:rsidRPr="00964716">
              <w:t>lagen</w:t>
            </w:r>
            <w:r>
              <w:t xml:space="preserve"> </w:t>
            </w:r>
            <w:r w:rsidRPr="00964716">
              <w:t>(2014:968) om särskild tillsyn över kredit</w:t>
            </w:r>
            <w:r>
              <w:softHyphen/>
            </w:r>
            <w:r w:rsidRPr="00964716">
              <w:t>institut och värde</w:t>
            </w:r>
            <w:r>
              <w:softHyphen/>
            </w:r>
            <w:r w:rsidRPr="00964716">
              <w:t>pappersbolag</w:t>
            </w:r>
            <w:r w:rsidRPr="002752B8">
              <w:rPr>
                <w:iCs/>
              </w:rPr>
              <w:t>.</w:t>
            </w:r>
            <w:bookmarkEnd w:id="669"/>
          </w:p>
        </w:tc>
      </w:tr>
    </w:tbl>
    <w:p w14:paraId="70DDD426" w14:textId="77777777" w:rsidR="00224569" w:rsidRDefault="00B659D8" w:rsidP="00224569">
      <w:pPr>
        <w:pStyle w:val="Brdtext"/>
        <w:spacing w:before="270"/>
        <w:jc w:val="center"/>
        <w:rPr>
          <w:b/>
        </w:rPr>
      </w:pPr>
      <w:r>
        <w:rPr>
          <w:b/>
        </w:rPr>
        <w:lastRenderedPageBreak/>
        <w:t>9 kap.</w:t>
      </w:r>
    </w:p>
    <w:p w14:paraId="0920AAB2" w14:textId="77777777" w:rsidR="00224569" w:rsidRDefault="00B659D8" w:rsidP="00224569">
      <w:pPr>
        <w:pStyle w:val="Brdtext"/>
        <w:jc w:val="center"/>
      </w:pPr>
      <w:r>
        <w:t>4 §</w:t>
      </w:r>
      <w:r>
        <w:rPr>
          <w:rStyle w:val="Fotnotsreferens"/>
        </w:rPr>
        <w:footnoteReference w:id="230"/>
      </w:r>
    </w:p>
    <w:p w14:paraId="45412FED" w14:textId="77777777" w:rsidR="00224569" w:rsidRDefault="00B659D8" w:rsidP="00224569">
      <w:pPr>
        <w:pStyle w:val="Brdtextmedindrag"/>
      </w:pPr>
      <w:bookmarkStart w:id="670" w:name="_Hlk50553589"/>
      <w:r w:rsidRPr="00952173">
        <w:t>Ett förvaringsinstitut för en EES-baserad alternativ investerings</w:t>
      </w:r>
      <w:r>
        <w:softHyphen/>
      </w:r>
      <w:r w:rsidRPr="00952173">
        <w:t>fond ska vara</w:t>
      </w:r>
    </w:p>
    <w:p w14:paraId="70D878F4" w14:textId="77777777" w:rsidR="00224569" w:rsidRDefault="00B659D8" w:rsidP="00224569">
      <w:pPr>
        <w:pStyle w:val="Brdtextmedindrag"/>
      </w:pPr>
      <w:r w:rsidRPr="001A41D2">
        <w:t>1.</w:t>
      </w:r>
      <w:r>
        <w:t> </w:t>
      </w:r>
      <w:r w:rsidRPr="001A41D2">
        <w:t xml:space="preserve">ett kreditinstitut som </w:t>
      </w:r>
    </w:p>
    <w:p w14:paraId="3BA50B06" w14:textId="77777777" w:rsidR="00224569" w:rsidRDefault="00B659D8" w:rsidP="00224569">
      <w:pPr>
        <w:pStyle w:val="Brdtextmedindrag"/>
      </w:pPr>
      <w:r w:rsidRPr="001A41D2">
        <w:t>a)</w:t>
      </w:r>
      <w:r>
        <w:t> </w:t>
      </w:r>
      <w:r w:rsidRPr="001A41D2">
        <w:t xml:space="preserve">har stadgeenligt säte inom EES, och </w:t>
      </w:r>
    </w:p>
    <w:p w14:paraId="45A4ABB0" w14:textId="77777777" w:rsidR="00224569" w:rsidRDefault="00B659D8" w:rsidP="00224569">
      <w:pPr>
        <w:pStyle w:val="Brdtextmedindrag"/>
      </w:pPr>
      <w:r w:rsidRPr="001A41D2">
        <w:t>b)</w:t>
      </w:r>
      <w:r>
        <w:t> </w:t>
      </w:r>
      <w:r w:rsidRPr="001A41D2">
        <w:t>har tillstånd som avses i Europaparlamentets och rådets direk</w:t>
      </w:r>
      <w:r>
        <w:softHyphen/>
      </w:r>
      <w:r w:rsidRPr="001A41D2">
        <w:t>tiv 2013/36/EU,</w:t>
      </w:r>
    </w:p>
    <w:p w14:paraId="595B55DA" w14:textId="77777777" w:rsidR="00224569" w:rsidRDefault="00B659D8" w:rsidP="00224569">
      <w:pPr>
        <w:pStyle w:val="Brdtextmedindrag"/>
      </w:pPr>
      <w:r w:rsidRPr="001A41D2">
        <w:t>2.</w:t>
      </w:r>
      <w:r>
        <w:t> </w:t>
      </w:r>
      <w:r w:rsidRPr="001A41D2">
        <w:t xml:space="preserve">ett värdepappersföretag som </w:t>
      </w:r>
    </w:p>
    <w:p w14:paraId="1FF98103" w14:textId="77777777" w:rsidR="00224569" w:rsidRPr="00952173" w:rsidRDefault="00B659D8" w:rsidP="00224569">
      <w:pPr>
        <w:pStyle w:val="Brdtextmedindrag"/>
      </w:pPr>
      <w:r w:rsidRPr="001A41D2">
        <w:t>a)</w:t>
      </w:r>
      <w:r>
        <w:t> </w:t>
      </w:r>
      <w:r w:rsidRPr="001A41D2">
        <w:t>har stadgeenligt säte inom EES,</w:t>
      </w:r>
    </w:p>
    <w:tbl>
      <w:tblPr>
        <w:tblW w:w="5000" w:type="pct"/>
        <w:tblLayout w:type="fixed"/>
        <w:tblLook w:val="0000" w:firstRow="0" w:lastRow="0" w:firstColumn="0" w:lastColumn="0" w:noHBand="0" w:noVBand="0"/>
      </w:tblPr>
      <w:tblGrid>
        <w:gridCol w:w="2948"/>
        <w:gridCol w:w="2949"/>
      </w:tblGrid>
      <w:tr w:rsidR="00224569" w14:paraId="111A1DBC" w14:textId="77777777" w:rsidTr="00224569">
        <w:tc>
          <w:tcPr>
            <w:tcW w:w="2500" w:type="pct"/>
            <w:shd w:val="clear" w:color="auto" w:fill="auto"/>
            <w:tcMar>
              <w:left w:w="0" w:type="dxa"/>
            </w:tcMar>
          </w:tcPr>
          <w:bookmarkEnd w:id="670"/>
          <w:p w14:paraId="41D70A62" w14:textId="77777777" w:rsidR="00224569" w:rsidRDefault="00B659D8" w:rsidP="00224569">
            <w:pPr>
              <w:pStyle w:val="Brdtextmedindrag"/>
            </w:pPr>
            <w:r w:rsidRPr="001A41D2">
              <w:t>b)</w:t>
            </w:r>
            <w:r>
              <w:t> </w:t>
            </w:r>
            <w:r w:rsidRPr="001A41D2">
              <w:t xml:space="preserve">omfattas av kapitalkraven i enlighet med </w:t>
            </w:r>
            <w:r w:rsidRPr="003A3273">
              <w:rPr>
                <w:iCs/>
              </w:rPr>
              <w:t>artikel 92</w:t>
            </w:r>
            <w:r w:rsidRPr="00CE3A87">
              <w:rPr>
                <w:i/>
              </w:rPr>
              <w:t xml:space="preserve"> </w:t>
            </w:r>
            <w:r w:rsidRPr="003A3273">
              <w:rPr>
                <w:iCs/>
              </w:rPr>
              <w:t>i förord</w:t>
            </w:r>
            <w:r w:rsidRPr="003A3273">
              <w:rPr>
                <w:iCs/>
              </w:rPr>
              <w:softHyphen/>
              <w:t>ning (EU) nr 575/2013, och</w:t>
            </w:r>
          </w:p>
        </w:tc>
        <w:tc>
          <w:tcPr>
            <w:tcW w:w="2500" w:type="pct"/>
            <w:shd w:val="clear" w:color="auto" w:fill="auto"/>
            <w:tcMar>
              <w:right w:w="0" w:type="dxa"/>
            </w:tcMar>
          </w:tcPr>
          <w:p w14:paraId="71B63794" w14:textId="77777777" w:rsidR="00224569" w:rsidRDefault="00B659D8" w:rsidP="00224569">
            <w:pPr>
              <w:pStyle w:val="Brdtextmedindrag"/>
            </w:pPr>
            <w:bookmarkStart w:id="671" w:name="_Hlk50553599"/>
            <w:r w:rsidRPr="001A41D2">
              <w:t>b)</w:t>
            </w:r>
            <w:r>
              <w:t> </w:t>
            </w:r>
            <w:r w:rsidRPr="001A41D2">
              <w:t xml:space="preserve">omfattas av kapitalkraven i enlighet med </w:t>
            </w:r>
          </w:p>
          <w:p w14:paraId="767F0AC5" w14:textId="77777777" w:rsidR="00224569" w:rsidRPr="003A3273" w:rsidRDefault="00B659D8" w:rsidP="00224569">
            <w:pPr>
              <w:pStyle w:val="Brdtextmedindrag"/>
              <w:rPr>
                <w:i/>
                <w:iCs/>
              </w:rPr>
            </w:pPr>
            <w:r w:rsidRPr="00DF367E">
              <w:rPr>
                <w:i/>
              </w:rPr>
              <w:t>–</w:t>
            </w:r>
            <w:r>
              <w:t xml:space="preserve"> artikel 92 i </w:t>
            </w:r>
            <w:r w:rsidRPr="003A3273">
              <w:rPr>
                <w:i/>
                <w:iCs/>
              </w:rPr>
              <w:t>Europaparla</w:t>
            </w:r>
            <w:r>
              <w:rPr>
                <w:i/>
                <w:iCs/>
              </w:rPr>
              <w:softHyphen/>
            </w:r>
            <w:r w:rsidRPr="003A3273">
              <w:rPr>
                <w:i/>
                <w:iCs/>
              </w:rPr>
              <w:t>men</w:t>
            </w:r>
            <w:r>
              <w:rPr>
                <w:i/>
                <w:iCs/>
              </w:rPr>
              <w:softHyphen/>
            </w:r>
            <w:r w:rsidRPr="003A3273">
              <w:rPr>
                <w:i/>
                <w:iCs/>
              </w:rPr>
              <w:t>tets och rådets</w:t>
            </w:r>
            <w:r>
              <w:t xml:space="preserve"> förordning (EU) nr 575/2013</w:t>
            </w:r>
            <w:r w:rsidRPr="00DF367E">
              <w:rPr>
                <w:i/>
                <w:iCs/>
              </w:rPr>
              <w:t>,</w:t>
            </w:r>
            <w:r>
              <w:t xml:space="preserve"> </w:t>
            </w:r>
            <w:r>
              <w:rPr>
                <w:i/>
                <w:iCs/>
              </w:rPr>
              <w:t>eller</w:t>
            </w:r>
            <w:r w:rsidRPr="003A3273">
              <w:rPr>
                <w:i/>
                <w:iCs/>
              </w:rPr>
              <w:t xml:space="preserve"> </w:t>
            </w:r>
          </w:p>
          <w:p w14:paraId="02CD17E3" w14:textId="77777777" w:rsidR="00224569" w:rsidRDefault="00B659D8" w:rsidP="00224569">
            <w:pPr>
              <w:pStyle w:val="Brdtextmedindrag"/>
            </w:pPr>
            <w:r w:rsidRPr="003A3273">
              <w:rPr>
                <w:i/>
              </w:rPr>
              <w:t>–</w:t>
            </w:r>
            <w:r>
              <w:rPr>
                <w:i/>
              </w:rPr>
              <w:t> </w:t>
            </w:r>
            <w:r w:rsidRPr="002614FB">
              <w:rPr>
                <w:i/>
              </w:rPr>
              <w:t>artikel</w:t>
            </w:r>
            <w:r>
              <w:t> </w:t>
            </w:r>
            <w:r w:rsidRPr="00CE3A87">
              <w:rPr>
                <w:i/>
              </w:rPr>
              <w:t>11</w:t>
            </w:r>
            <w:r>
              <w:t xml:space="preserve"> </w:t>
            </w:r>
            <w:r w:rsidRPr="00CE3A87">
              <w:rPr>
                <w:i/>
              </w:rPr>
              <w:t xml:space="preserve">i </w:t>
            </w:r>
            <w:r>
              <w:rPr>
                <w:i/>
              </w:rPr>
              <w:t>Europa</w:t>
            </w:r>
            <w:r>
              <w:rPr>
                <w:i/>
              </w:rPr>
              <w:softHyphen/>
              <w:t>parlamen</w:t>
            </w:r>
            <w:r>
              <w:rPr>
                <w:i/>
              </w:rPr>
              <w:softHyphen/>
              <w:t xml:space="preserve">tets och rådets </w:t>
            </w:r>
            <w:r w:rsidRPr="00CE3A87">
              <w:rPr>
                <w:i/>
              </w:rPr>
              <w:t>förord</w:t>
            </w:r>
            <w:r>
              <w:rPr>
                <w:i/>
              </w:rPr>
              <w:softHyphen/>
            </w:r>
            <w:r w:rsidRPr="00CE3A87">
              <w:rPr>
                <w:i/>
              </w:rPr>
              <w:t>ning (EU)</w:t>
            </w:r>
            <w:r>
              <w:rPr>
                <w:i/>
              </w:rPr>
              <w:t xml:space="preserve"> 2019/2033</w:t>
            </w:r>
            <w:r w:rsidRPr="001A41D2">
              <w:t>, och</w:t>
            </w:r>
            <w:bookmarkEnd w:id="671"/>
          </w:p>
        </w:tc>
      </w:tr>
      <w:tr w:rsidR="00224569" w14:paraId="517E77CD" w14:textId="77777777" w:rsidTr="00224569">
        <w:tc>
          <w:tcPr>
            <w:tcW w:w="2500" w:type="pct"/>
            <w:shd w:val="clear" w:color="auto" w:fill="auto"/>
            <w:tcMar>
              <w:left w:w="0" w:type="dxa"/>
            </w:tcMar>
          </w:tcPr>
          <w:p w14:paraId="31F3669A" w14:textId="77777777" w:rsidR="00224569" w:rsidRDefault="00B659D8" w:rsidP="00224569">
            <w:pPr>
              <w:pStyle w:val="Brdtextmedindrag"/>
            </w:pPr>
            <w:r w:rsidRPr="001A41D2">
              <w:t>c)</w:t>
            </w:r>
            <w:r>
              <w:t> </w:t>
            </w:r>
            <w:r w:rsidRPr="001A41D2">
              <w:t xml:space="preserve">har tillstånd som avses i Europaparlamentets och rådets direktiv 2014/65/EU, inbegripet för att tillhandahålla sidotjänster avseende förvaring och </w:t>
            </w:r>
            <w:r w:rsidRPr="00F15DF1">
              <w:rPr>
                <w:spacing w:val="-4"/>
              </w:rPr>
              <w:t>hand</w:t>
            </w:r>
            <w:r w:rsidRPr="00F15DF1">
              <w:rPr>
                <w:spacing w:val="-4"/>
              </w:rPr>
              <w:softHyphen/>
              <w:t>havande av finansiella instrument</w:t>
            </w:r>
            <w:r w:rsidRPr="001A41D2">
              <w:t xml:space="preserve"> för kunders räkning som avses i punkt</w:t>
            </w:r>
            <w:r>
              <w:t> </w:t>
            </w:r>
            <w:r w:rsidRPr="001A41D2">
              <w:t>1 i avsnitt</w:t>
            </w:r>
            <w:r>
              <w:t> </w:t>
            </w:r>
            <w:r w:rsidRPr="001A41D2">
              <w:t>B i bilaga</w:t>
            </w:r>
            <w:r>
              <w:t> </w:t>
            </w:r>
            <w:r w:rsidRPr="001A41D2">
              <w:t>I till direktivet, och som har egna medel motsvarande det start</w:t>
            </w:r>
            <w:r>
              <w:softHyphen/>
            </w:r>
            <w:r w:rsidRPr="001A41D2">
              <w:t xml:space="preserve">kapital </w:t>
            </w:r>
            <w:r w:rsidRPr="005E400C">
              <w:t xml:space="preserve">som anges i </w:t>
            </w:r>
            <w:r w:rsidRPr="002614FB">
              <w:rPr>
                <w:i/>
              </w:rPr>
              <w:t>artikel</w:t>
            </w:r>
            <w:r>
              <w:t> </w:t>
            </w:r>
            <w:r w:rsidRPr="005E400C">
              <w:rPr>
                <w:i/>
              </w:rPr>
              <w:t>28.2 i direktiv 2013/36/EU</w:t>
            </w:r>
            <w:r w:rsidRPr="001A41D2">
              <w:t>, eller</w:t>
            </w:r>
          </w:p>
        </w:tc>
        <w:tc>
          <w:tcPr>
            <w:tcW w:w="2500" w:type="pct"/>
            <w:shd w:val="clear" w:color="auto" w:fill="auto"/>
            <w:tcMar>
              <w:right w:w="0" w:type="dxa"/>
            </w:tcMar>
          </w:tcPr>
          <w:p w14:paraId="61B4005A" w14:textId="77777777" w:rsidR="00224569" w:rsidRDefault="00B659D8" w:rsidP="00224569">
            <w:pPr>
              <w:pStyle w:val="Brdtextmedindrag"/>
            </w:pPr>
            <w:bookmarkStart w:id="672" w:name="_Hlk50553605"/>
            <w:r w:rsidRPr="001A41D2">
              <w:t>c)</w:t>
            </w:r>
            <w:r>
              <w:t> </w:t>
            </w:r>
            <w:r w:rsidRPr="001A41D2">
              <w:t xml:space="preserve">har tillstånd som avses i Europaparlamentets och rådets direktiv 2014/65/EU, inbegripet för att tillhandahålla sidotjänster avseende förvaring och </w:t>
            </w:r>
            <w:r w:rsidRPr="00F15DF1">
              <w:rPr>
                <w:spacing w:val="-4"/>
              </w:rPr>
              <w:t>hand</w:t>
            </w:r>
            <w:r w:rsidRPr="00F15DF1">
              <w:rPr>
                <w:spacing w:val="-4"/>
              </w:rPr>
              <w:softHyphen/>
              <w:t>havande av finansiella instrument</w:t>
            </w:r>
            <w:r w:rsidRPr="001A41D2">
              <w:t xml:space="preserve"> för kunders räkning som avses i punkt</w:t>
            </w:r>
            <w:r>
              <w:t> </w:t>
            </w:r>
            <w:r w:rsidRPr="001A41D2">
              <w:t>1 i avsnitt</w:t>
            </w:r>
            <w:r>
              <w:t> </w:t>
            </w:r>
            <w:r w:rsidRPr="001A41D2">
              <w:t>B i bilaga</w:t>
            </w:r>
            <w:r>
              <w:t> </w:t>
            </w:r>
            <w:r w:rsidRPr="001A41D2">
              <w:t>I till direktivet, och som har egna medel motsvarande det start</w:t>
            </w:r>
            <w:r>
              <w:softHyphen/>
            </w:r>
            <w:r w:rsidRPr="001A41D2">
              <w:t xml:space="preserve">kapital som anges i </w:t>
            </w:r>
            <w:r w:rsidRPr="002614FB">
              <w:rPr>
                <w:i/>
                <w:spacing w:val="-4"/>
              </w:rPr>
              <w:t>artikel</w:t>
            </w:r>
            <w:r w:rsidRPr="00604A26">
              <w:rPr>
                <w:spacing w:val="-4"/>
              </w:rPr>
              <w:t> </w:t>
            </w:r>
            <w:r w:rsidRPr="00604A26">
              <w:rPr>
                <w:i/>
                <w:spacing w:val="-4"/>
              </w:rPr>
              <w:t xml:space="preserve">9.1 i </w:t>
            </w:r>
            <w:r>
              <w:rPr>
                <w:i/>
                <w:spacing w:val="-4"/>
              </w:rPr>
              <w:t>Europaparla</w:t>
            </w:r>
            <w:r>
              <w:rPr>
                <w:i/>
                <w:spacing w:val="-4"/>
              </w:rPr>
              <w:softHyphen/>
              <w:t xml:space="preserve">mentets och rådets </w:t>
            </w:r>
            <w:r w:rsidRPr="00604A26">
              <w:rPr>
                <w:i/>
                <w:spacing w:val="-4"/>
              </w:rPr>
              <w:t>direktiv (EU) 2019/2034</w:t>
            </w:r>
            <w:r>
              <w:rPr>
                <w:i/>
                <w:spacing w:val="-4"/>
              </w:rPr>
              <w:t xml:space="preserve"> </w:t>
            </w:r>
            <w:bookmarkStart w:id="673" w:name="_Hlk58440437"/>
            <w:r w:rsidRPr="004A6CC5">
              <w:rPr>
                <w:i/>
                <w:spacing w:val="-4"/>
              </w:rPr>
              <w:t>av den 27 november 2019 om tillsyn av värdepappersföretag och om ändring av direk</w:t>
            </w:r>
            <w:r>
              <w:rPr>
                <w:i/>
                <w:spacing w:val="-4"/>
              </w:rPr>
              <w:softHyphen/>
            </w:r>
            <w:r w:rsidRPr="004A6CC5">
              <w:rPr>
                <w:i/>
                <w:spacing w:val="-4"/>
              </w:rPr>
              <w:t xml:space="preserve">tiven 2002/87/EG, 2009/65/EG, 2011/61/EU, 2013/36/EU, </w:t>
            </w:r>
            <w:r w:rsidRPr="004A6CC5">
              <w:rPr>
                <w:i/>
                <w:spacing w:val="-4"/>
              </w:rPr>
              <w:lastRenderedPageBreak/>
              <w:t>2014/59/EU och 2014/65/EU</w:t>
            </w:r>
            <w:r w:rsidRPr="00E33527">
              <w:t xml:space="preserve">, </w:t>
            </w:r>
            <w:r>
              <w:rPr>
                <w:i/>
                <w:iCs/>
              </w:rPr>
              <w:t>i den ursprungliga lydelsen</w:t>
            </w:r>
            <w:bookmarkEnd w:id="673"/>
            <w:r>
              <w:t>,</w:t>
            </w:r>
            <w:r>
              <w:rPr>
                <w:i/>
                <w:iCs/>
              </w:rPr>
              <w:t xml:space="preserve"> </w:t>
            </w:r>
            <w:r w:rsidRPr="00E33527">
              <w:t>eller</w:t>
            </w:r>
            <w:bookmarkEnd w:id="672"/>
          </w:p>
        </w:tc>
      </w:tr>
    </w:tbl>
    <w:p w14:paraId="7BC6DE04" w14:textId="77777777" w:rsidR="00224569" w:rsidRDefault="00B659D8" w:rsidP="00224569">
      <w:pPr>
        <w:pStyle w:val="Brdtextmedindrag"/>
      </w:pPr>
      <w:bookmarkStart w:id="674" w:name="_Hlk50553611"/>
      <w:r w:rsidRPr="001A41D2">
        <w:lastRenderedPageBreak/>
        <w:t>3.</w:t>
      </w:r>
      <w:r>
        <w:t> </w:t>
      </w:r>
      <w:r w:rsidRPr="001A41D2">
        <w:t>ett annat institut som står under fortlöpande tillsyn och som den 21</w:t>
      </w:r>
      <w:r>
        <w:t> </w:t>
      </w:r>
      <w:r w:rsidRPr="001A41D2">
        <w:t>juli 2011 hör till de kategorier som har godtagits såsom förvarings</w:t>
      </w:r>
      <w:r>
        <w:softHyphen/>
      </w:r>
      <w:r w:rsidRPr="001A41D2">
        <w:t>institut enligt Europaparlamentets och rådets direktiv 2009/65/EG.</w:t>
      </w:r>
    </w:p>
    <w:p w14:paraId="17404AE6" w14:textId="77777777" w:rsidR="00224569" w:rsidRDefault="00B659D8" w:rsidP="00224569">
      <w:pPr>
        <w:pStyle w:val="Brdtextmedindrag"/>
      </w:pPr>
      <w:r w:rsidRPr="001A41D2">
        <w:t>Förvaringsinstitutet ska vara etablerat i den alternativa invester</w:t>
      </w:r>
      <w:r>
        <w:softHyphen/>
      </w:r>
      <w:r w:rsidRPr="001A41D2">
        <w:t>ings</w:t>
      </w:r>
      <w:r>
        <w:softHyphen/>
      </w:r>
      <w:r w:rsidRPr="001A41D2">
        <w:t>fondens hemland</w:t>
      </w:r>
      <w:r>
        <w:t>.</w:t>
      </w:r>
    </w:p>
    <w:bookmarkEnd w:id="674"/>
    <w:p w14:paraId="18860E62" w14:textId="77777777" w:rsidR="00224569" w:rsidRDefault="00B659D8" w:rsidP="00224569">
      <w:pPr>
        <w:pStyle w:val="Slutstreck"/>
      </w:pPr>
      <w:r w:rsidRPr="00660EEA">
        <w:t>                      </w:t>
      </w:r>
    </w:p>
    <w:p w14:paraId="69E27B3F" w14:textId="77777777" w:rsidR="00224569" w:rsidRDefault="00B659D8" w:rsidP="00224569">
      <w:pPr>
        <w:pStyle w:val="Brdtextmedindrag"/>
      </w:pPr>
      <w:r>
        <w:t>Denna lag träder i kraft den 26 juni 2021.</w:t>
      </w:r>
    </w:p>
    <w:p w14:paraId="3D27BA5E" w14:textId="1153453B" w:rsidR="00224569" w:rsidRDefault="00224569" w:rsidP="00224569">
      <w:pPr>
        <w:pStyle w:val="Brdtext"/>
      </w:pPr>
    </w:p>
    <w:p w14:paraId="4293ACC5" w14:textId="47FACCC6" w:rsidR="00224569" w:rsidRDefault="00224569" w:rsidP="00224569">
      <w:pPr>
        <w:pStyle w:val="Brdtextmedindrag"/>
      </w:pPr>
    </w:p>
    <w:p w14:paraId="3C6D6BA8" w14:textId="77777777" w:rsidR="00224569" w:rsidRDefault="00224569" w:rsidP="00224569">
      <w:pPr>
        <w:pStyle w:val="Brdtext"/>
        <w:sectPr w:rsidR="00224569" w:rsidSect="00224569">
          <w:headerReference w:type="even" r:id="rId376"/>
          <w:headerReference w:type="default" r:id="rId377"/>
          <w:footerReference w:type="even" r:id="rId378"/>
          <w:footerReference w:type="default" r:id="rId379"/>
          <w:footerReference w:type="first" r:id="rId380"/>
          <w:footnotePr>
            <w:numRestart w:val="eachSect"/>
          </w:footnotePr>
          <w:pgSz w:w="9356" w:h="13721" w:code="9"/>
          <w:pgMar w:top="794" w:right="2438" w:bottom="1191" w:left="1021" w:header="0" w:footer="709" w:gutter="0"/>
          <w:cols w:space="708"/>
          <w:docGrid w:linePitch="360"/>
        </w:sectPr>
      </w:pPr>
    </w:p>
    <w:p w14:paraId="65D9EEF8" w14:textId="77777777" w:rsidR="00224569" w:rsidRDefault="00B659D8" w:rsidP="00224569">
      <w:pPr>
        <w:pStyle w:val="Rubrik2utannumrering"/>
        <w:spacing w:before="0"/>
      </w:pPr>
      <w:bookmarkStart w:id="675" w:name="_Toc33087156"/>
      <w:bookmarkStart w:id="676" w:name="_Toc65160217"/>
      <w:r>
        <w:lastRenderedPageBreak/>
        <w:t>Förslag till lag om ändring i lagen (2014:484) om en databas för övervakning av och tillsyn över finansmarknaderna</w:t>
      </w:r>
      <w:bookmarkEnd w:id="675"/>
      <w:bookmarkEnd w:id="676"/>
    </w:p>
    <w:p w14:paraId="74B19E58" w14:textId="77777777" w:rsidR="00224569" w:rsidRDefault="00B659D8" w:rsidP="00224569">
      <w:pPr>
        <w:pStyle w:val="Brdtext"/>
      </w:pPr>
      <w:r>
        <w:t>Härigenom föreskrivs att 3 § lagen (2014:484) om en databas för övervak</w:t>
      </w:r>
      <w:r>
        <w:softHyphen/>
        <w:t>ning av och tillsyn över finansmarknaderna ska ha följande lydelse.</w:t>
      </w:r>
    </w:p>
    <w:p w14:paraId="5D1498A4" w14:textId="77777777" w:rsidR="00224569" w:rsidRPr="007D2A11"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0000E14E" w14:textId="77777777" w:rsidTr="00224569">
        <w:tc>
          <w:tcPr>
            <w:tcW w:w="2500" w:type="pct"/>
            <w:shd w:val="clear" w:color="auto" w:fill="auto"/>
            <w:tcMar>
              <w:left w:w="0" w:type="dxa"/>
            </w:tcMar>
          </w:tcPr>
          <w:p w14:paraId="7A30C363" w14:textId="77777777" w:rsidR="00224569" w:rsidRPr="0049408E" w:rsidRDefault="00B659D8" w:rsidP="00224569">
            <w:pPr>
              <w:pStyle w:val="Brdtext"/>
              <w:rPr>
                <w:i/>
              </w:rPr>
            </w:pPr>
            <w:r>
              <w:rPr>
                <w:i/>
              </w:rPr>
              <w:t>Nuvarande lydelse</w:t>
            </w:r>
          </w:p>
        </w:tc>
        <w:tc>
          <w:tcPr>
            <w:tcW w:w="2500" w:type="pct"/>
            <w:shd w:val="clear" w:color="auto" w:fill="auto"/>
            <w:tcMar>
              <w:right w:w="0" w:type="dxa"/>
            </w:tcMar>
          </w:tcPr>
          <w:p w14:paraId="3BC497D0" w14:textId="77777777" w:rsidR="00224569" w:rsidRPr="0049408E" w:rsidRDefault="00B659D8" w:rsidP="00224569">
            <w:pPr>
              <w:pStyle w:val="Brdtext"/>
              <w:rPr>
                <w:i/>
              </w:rPr>
            </w:pPr>
            <w:r w:rsidRPr="0049408E">
              <w:rPr>
                <w:i/>
              </w:rPr>
              <w:t>Föreslagen lydelse</w:t>
            </w:r>
          </w:p>
        </w:tc>
      </w:tr>
    </w:tbl>
    <w:p w14:paraId="3CD01F8A" w14:textId="77777777" w:rsidR="00224569" w:rsidRDefault="00224569" w:rsidP="00224569">
      <w:pPr>
        <w:pStyle w:val="Brdtext"/>
        <w:jc w:val="center"/>
      </w:pPr>
    </w:p>
    <w:p w14:paraId="1756BF70" w14:textId="77777777" w:rsidR="00224569" w:rsidRDefault="00B659D8" w:rsidP="00224569">
      <w:pPr>
        <w:pStyle w:val="Brdtext"/>
        <w:jc w:val="center"/>
      </w:pPr>
      <w:r>
        <w:t>3 §</w:t>
      </w:r>
      <w:r>
        <w:rPr>
          <w:rStyle w:val="Fotnotsreferens"/>
        </w:rPr>
        <w:footnoteReference w:id="231"/>
      </w:r>
    </w:p>
    <w:p w14:paraId="75FAE5D4" w14:textId="77777777" w:rsidR="00224569" w:rsidRDefault="00B659D8" w:rsidP="00224569">
      <w:pPr>
        <w:pStyle w:val="Brdtextmedindrag"/>
      </w:pPr>
      <w:bookmarkStart w:id="677" w:name="_Hlk50553819"/>
      <w:r w:rsidRPr="00B94D9A">
        <w:t>I databasen får sådana uppgifter behandlas som har samlats in med stöd av</w:t>
      </w:r>
    </w:p>
    <w:p w14:paraId="354FF46C" w14:textId="77777777" w:rsidR="00224569" w:rsidRDefault="00B659D8" w:rsidP="00224569">
      <w:pPr>
        <w:pStyle w:val="Brdtextmedindrag"/>
      </w:pPr>
      <w:r w:rsidRPr="00EB51A3">
        <w:t>1.</w:t>
      </w:r>
      <w:r>
        <w:t> </w:t>
      </w:r>
      <w:r w:rsidRPr="00EB51A3">
        <w:t>6</w:t>
      </w:r>
      <w:r>
        <w:t> </w:t>
      </w:r>
      <w:r w:rsidRPr="00EB51A3">
        <w:t>kap. 9</w:t>
      </w:r>
      <w:r>
        <w:t> §</w:t>
      </w:r>
      <w:r w:rsidRPr="00EB51A3">
        <w:t xml:space="preserve"> första och andra styckena lagen</w:t>
      </w:r>
      <w:r>
        <w:t> </w:t>
      </w:r>
      <w:r w:rsidRPr="00EB51A3">
        <w:t xml:space="preserve">(1988:1385) om Sveriges riksbank, </w:t>
      </w:r>
    </w:p>
    <w:p w14:paraId="57609731" w14:textId="77777777" w:rsidR="00224569" w:rsidRDefault="00B659D8" w:rsidP="00224569">
      <w:pPr>
        <w:pStyle w:val="Brdtextmedindrag"/>
      </w:pPr>
      <w:r w:rsidRPr="00EB51A3">
        <w:t>2.</w:t>
      </w:r>
      <w:r>
        <w:t> </w:t>
      </w:r>
      <w:r w:rsidRPr="00EB51A3">
        <w:t>9</w:t>
      </w:r>
      <w:r>
        <w:t> </w:t>
      </w:r>
      <w:r w:rsidRPr="00EB51A3">
        <w:t>kap. 3</w:t>
      </w:r>
      <w:r>
        <w:t> §</w:t>
      </w:r>
      <w:r w:rsidRPr="00EB51A3">
        <w:t xml:space="preserve"> första stycket lage</w:t>
      </w:r>
      <w:r>
        <w:t>n </w:t>
      </w:r>
      <w:r w:rsidRPr="00EB51A3">
        <w:t>(1998:1479) om värdepappers</w:t>
      </w:r>
      <w:r>
        <w:softHyphen/>
      </w:r>
      <w:r w:rsidRPr="00EB51A3">
        <w:t>centraler och kontoföring av finansiella instrument,</w:t>
      </w:r>
    </w:p>
    <w:p w14:paraId="2F952957" w14:textId="77777777" w:rsidR="00224569" w:rsidRDefault="00B659D8" w:rsidP="00224569">
      <w:pPr>
        <w:pStyle w:val="Brdtextmedindrag"/>
      </w:pPr>
      <w:r w:rsidRPr="00EB51A3">
        <w:t>3.</w:t>
      </w:r>
      <w:r>
        <w:t> </w:t>
      </w:r>
      <w:r w:rsidRPr="00EB51A3">
        <w:t>10</w:t>
      </w:r>
      <w:r>
        <w:t> </w:t>
      </w:r>
      <w:r w:rsidRPr="00EB51A3">
        <w:t>kap. 2</w:t>
      </w:r>
      <w:r>
        <w:t> §</w:t>
      </w:r>
      <w:r w:rsidRPr="00EB51A3">
        <w:t xml:space="preserve"> första stycket lagen</w:t>
      </w:r>
      <w:r>
        <w:t> </w:t>
      </w:r>
      <w:r w:rsidRPr="00EB51A3">
        <w:t>(2004:46) om värdepappers</w:t>
      </w:r>
      <w:r>
        <w:softHyphen/>
      </w:r>
      <w:r w:rsidRPr="00EB51A3">
        <w:t xml:space="preserve">fonder, </w:t>
      </w:r>
    </w:p>
    <w:p w14:paraId="085FAFB9" w14:textId="77777777" w:rsidR="00224569" w:rsidRPr="00F15DF1" w:rsidRDefault="00B659D8" w:rsidP="00224569">
      <w:pPr>
        <w:pStyle w:val="Brdtextmedindrag"/>
        <w:rPr>
          <w:spacing w:val="-4"/>
        </w:rPr>
      </w:pPr>
      <w:r w:rsidRPr="00F15DF1">
        <w:rPr>
          <w:spacing w:val="-4"/>
        </w:rPr>
        <w:t>4. 13 kap. 3 § lagen (2004:297) om bank- och finansieringsrörelse,</w:t>
      </w:r>
    </w:p>
    <w:p w14:paraId="59E4F9C3" w14:textId="77777777" w:rsidR="00224569" w:rsidRDefault="00B659D8" w:rsidP="00224569">
      <w:pPr>
        <w:pStyle w:val="Brdtextmedindrag"/>
      </w:pPr>
      <w:r w:rsidRPr="00EB51A3">
        <w:t>5.</w:t>
      </w:r>
      <w:r>
        <w:t> </w:t>
      </w:r>
      <w:r w:rsidRPr="00EB51A3">
        <w:t>8</w:t>
      </w:r>
      <w:r>
        <w:t> </w:t>
      </w:r>
      <w:r w:rsidRPr="00EB51A3">
        <w:t>kap. 5</w:t>
      </w:r>
      <w:r>
        <w:t> §</w:t>
      </w:r>
      <w:r w:rsidRPr="00EB51A3">
        <w:t xml:space="preserve"> första stycket lage</w:t>
      </w:r>
      <w:r>
        <w:t>n </w:t>
      </w:r>
      <w:r w:rsidRPr="00EB51A3">
        <w:t>(2018:1219) om försäkrings</w:t>
      </w:r>
      <w:r>
        <w:softHyphen/>
      </w:r>
      <w:r w:rsidRPr="00EB51A3">
        <w:t xml:space="preserve">distribution, </w:t>
      </w:r>
    </w:p>
    <w:p w14:paraId="404E9877" w14:textId="77777777" w:rsidR="00224569" w:rsidRDefault="00B659D8" w:rsidP="00224569">
      <w:pPr>
        <w:pStyle w:val="Brdtextmedindrag"/>
      </w:pPr>
      <w:r w:rsidRPr="00EB51A3">
        <w:t>6.</w:t>
      </w:r>
      <w:r>
        <w:t> </w:t>
      </w:r>
      <w:r w:rsidRPr="00EB51A3">
        <w:t>5</w:t>
      </w:r>
      <w:r>
        <w:t> </w:t>
      </w:r>
      <w:r w:rsidRPr="00EB51A3">
        <w:t>kap. 10 och 11</w:t>
      </w:r>
      <w:r>
        <w:t> §</w:t>
      </w:r>
      <w:r w:rsidRPr="00EB51A3">
        <w:t>§ lagen</w:t>
      </w:r>
      <w:r>
        <w:t> </w:t>
      </w:r>
      <w:r w:rsidRPr="00EB51A3">
        <w:t>(2006:531) om särskild tillsyn över finansiella konglomerat,</w:t>
      </w:r>
    </w:p>
    <w:p w14:paraId="223BD2EA" w14:textId="77777777" w:rsidR="00224569" w:rsidRDefault="00B659D8" w:rsidP="00224569">
      <w:pPr>
        <w:pStyle w:val="Brdtextmedindrag"/>
      </w:pPr>
      <w:r w:rsidRPr="00EB51A3">
        <w:t>7.</w:t>
      </w:r>
      <w:r>
        <w:t> </w:t>
      </w:r>
      <w:r w:rsidRPr="00EB51A3">
        <w:t>23</w:t>
      </w:r>
      <w:r>
        <w:t> </w:t>
      </w:r>
      <w:r w:rsidRPr="00EB51A3">
        <w:t>kap. 2</w:t>
      </w:r>
      <w:r>
        <w:t> §</w:t>
      </w:r>
      <w:r w:rsidRPr="00EB51A3">
        <w:t xml:space="preserve"> första stycket lagen</w:t>
      </w:r>
      <w:r>
        <w:t> </w:t>
      </w:r>
      <w:r w:rsidRPr="00EB51A3">
        <w:t>(2007:528) om värdepappers</w:t>
      </w:r>
      <w:r>
        <w:softHyphen/>
      </w:r>
      <w:r w:rsidRPr="00EB51A3">
        <w:t xml:space="preserve">marknaden, </w:t>
      </w:r>
    </w:p>
    <w:p w14:paraId="6C1731FF" w14:textId="77777777" w:rsidR="00224569" w:rsidRDefault="00B659D8" w:rsidP="00224569">
      <w:pPr>
        <w:pStyle w:val="Brdtextmedindrag"/>
      </w:pPr>
      <w:r w:rsidRPr="00EB51A3">
        <w:t>8.</w:t>
      </w:r>
      <w:r>
        <w:t> </w:t>
      </w:r>
      <w:r w:rsidRPr="00EB51A3">
        <w:t>8</w:t>
      </w:r>
      <w:r>
        <w:t> </w:t>
      </w:r>
      <w:r w:rsidRPr="00EB51A3">
        <w:t>kap. 2</w:t>
      </w:r>
      <w:r>
        <w:t> §</w:t>
      </w:r>
      <w:r w:rsidRPr="00EB51A3">
        <w:t xml:space="preserve"> lagen</w:t>
      </w:r>
      <w:r>
        <w:t> </w:t>
      </w:r>
      <w:r w:rsidRPr="00EB51A3">
        <w:t xml:space="preserve">(2010:751) om betaltjänster, </w:t>
      </w:r>
    </w:p>
    <w:p w14:paraId="50E5FF6B" w14:textId="77777777" w:rsidR="00224569" w:rsidRDefault="00B659D8" w:rsidP="00224569">
      <w:pPr>
        <w:pStyle w:val="Brdtextmedindrag"/>
      </w:pPr>
      <w:r w:rsidRPr="00EB51A3">
        <w:t>9.</w:t>
      </w:r>
      <w:r>
        <w:t> </w:t>
      </w:r>
      <w:r w:rsidRPr="00EB51A3">
        <w:t>17</w:t>
      </w:r>
      <w:r>
        <w:t> </w:t>
      </w:r>
      <w:r w:rsidRPr="00EB51A3">
        <w:t>kap. 5</w:t>
      </w:r>
      <w:r>
        <w:t> §</w:t>
      </w:r>
      <w:r w:rsidRPr="00EB51A3">
        <w:t xml:space="preserve"> försäkringsrörelselagen</w:t>
      </w:r>
      <w:r>
        <w:t> </w:t>
      </w:r>
      <w:r w:rsidRPr="00EB51A3">
        <w:t xml:space="preserve">(2010:2043), </w:t>
      </w:r>
    </w:p>
    <w:p w14:paraId="22848869" w14:textId="77777777" w:rsidR="00224569" w:rsidRDefault="00B659D8" w:rsidP="00224569">
      <w:pPr>
        <w:pStyle w:val="Brdtextmedindrag"/>
      </w:pPr>
      <w:r w:rsidRPr="00EB51A3">
        <w:t>10.</w:t>
      </w:r>
      <w:r>
        <w:t> </w:t>
      </w:r>
      <w:r w:rsidRPr="00EB51A3">
        <w:t>5</w:t>
      </w:r>
      <w:r>
        <w:t> </w:t>
      </w:r>
      <w:r w:rsidRPr="00EB51A3">
        <w:t>kap. 2</w:t>
      </w:r>
      <w:r>
        <w:t> §</w:t>
      </w:r>
      <w:r w:rsidRPr="00EB51A3">
        <w:t xml:space="preserve"> lagen</w:t>
      </w:r>
      <w:r>
        <w:t> </w:t>
      </w:r>
      <w:r w:rsidRPr="00EB51A3">
        <w:t xml:space="preserve">(2011:755) om elektroniska pengar, </w:t>
      </w:r>
    </w:p>
    <w:p w14:paraId="5171E422" w14:textId="77777777" w:rsidR="00224569" w:rsidRDefault="00B659D8" w:rsidP="00224569">
      <w:pPr>
        <w:pStyle w:val="Brdtextmedindrag"/>
      </w:pPr>
      <w:r w:rsidRPr="00EB51A3">
        <w:t>11.</w:t>
      </w:r>
      <w:r>
        <w:t> </w:t>
      </w:r>
      <w:r w:rsidRPr="00EB51A3">
        <w:t>13</w:t>
      </w:r>
      <w:r>
        <w:t> </w:t>
      </w:r>
      <w:r w:rsidRPr="00EB51A3">
        <w:t>kap. 6</w:t>
      </w:r>
      <w:r>
        <w:t> §</w:t>
      </w:r>
      <w:r w:rsidRPr="00EB51A3">
        <w:t xml:space="preserve"> första stycket lagen</w:t>
      </w:r>
      <w:r>
        <w:t> </w:t>
      </w:r>
      <w:r w:rsidRPr="00EB51A3">
        <w:t>(2013:561) om förvaltare av alternativa investeringsfonder,</w:t>
      </w:r>
    </w:p>
    <w:p w14:paraId="1949CAD7" w14:textId="77777777" w:rsidR="00224569" w:rsidRPr="007A37EE" w:rsidRDefault="00B659D8" w:rsidP="00224569">
      <w:pPr>
        <w:pStyle w:val="Brdtextmedindrag"/>
      </w:pPr>
      <w:r w:rsidRPr="00311972">
        <w:t>12.</w:t>
      </w:r>
      <w:r>
        <w:t> </w:t>
      </w:r>
      <w:r w:rsidRPr="00311972">
        <w:t>6</w:t>
      </w:r>
      <w:r>
        <w:t> </w:t>
      </w:r>
      <w:r w:rsidRPr="00311972">
        <w:t>kap. 1</w:t>
      </w:r>
      <w:r>
        <w:t> §</w:t>
      </w:r>
      <w:r w:rsidRPr="00311972">
        <w:t xml:space="preserve"> lagen</w:t>
      </w:r>
      <w:r>
        <w:t> </w:t>
      </w:r>
      <w:r w:rsidRPr="00311972">
        <w:t xml:space="preserve">(2014:968) om särskild tillsyn över </w:t>
      </w:r>
      <w:r w:rsidRPr="007A37EE">
        <w:t>kredit</w:t>
      </w:r>
      <w:r w:rsidRPr="007A37EE">
        <w:softHyphen/>
        <w:t xml:space="preserve">institut och värdepappersbolag, </w:t>
      </w:r>
    </w:p>
    <w:p w14:paraId="3EF74F74" w14:textId="77777777" w:rsidR="00224569" w:rsidRPr="007A37EE" w:rsidRDefault="00B659D8" w:rsidP="00224569">
      <w:pPr>
        <w:pStyle w:val="Brdtextmedindrag"/>
      </w:pPr>
      <w:r w:rsidRPr="007A37EE">
        <w:rPr>
          <w:spacing w:val="-4"/>
        </w:rPr>
        <w:t>13. 6 kap. 2 § lagen (2017:230) om Pensionsmyndighetens</w:t>
      </w:r>
      <w:r w:rsidRPr="007A37EE">
        <w:t xml:space="preserve"> förs</w:t>
      </w:r>
      <w:r w:rsidRPr="007A37EE">
        <w:rPr>
          <w:spacing w:val="-2"/>
        </w:rPr>
        <w:t>äk</w:t>
      </w:r>
      <w:r w:rsidRPr="007A37EE">
        <w:rPr>
          <w:spacing w:val="-2"/>
        </w:rPr>
        <w:softHyphen/>
        <w:t>rings</w:t>
      </w:r>
      <w:r>
        <w:rPr>
          <w:spacing w:val="-2"/>
        </w:rPr>
        <w:softHyphen/>
      </w:r>
      <w:r w:rsidRPr="007A37EE">
        <w:rPr>
          <w:spacing w:val="-2"/>
        </w:rPr>
        <w:t>verksamhet i premiepensionssystemet</w:t>
      </w:r>
      <w:r w:rsidRPr="007A37EE">
        <w:t xml:space="preserve">, </w:t>
      </w:r>
    </w:p>
    <w:tbl>
      <w:tblPr>
        <w:tblW w:w="5000" w:type="pct"/>
        <w:tblLook w:val="0000" w:firstRow="0" w:lastRow="0" w:firstColumn="0" w:lastColumn="0" w:noHBand="0" w:noVBand="0"/>
      </w:tblPr>
      <w:tblGrid>
        <w:gridCol w:w="2948"/>
        <w:gridCol w:w="2949"/>
      </w:tblGrid>
      <w:tr w:rsidR="00224569" w:rsidRPr="002F2F49" w14:paraId="05E0FC95" w14:textId="77777777" w:rsidTr="00224569">
        <w:tc>
          <w:tcPr>
            <w:tcW w:w="2500" w:type="pct"/>
            <w:shd w:val="clear" w:color="auto" w:fill="auto"/>
            <w:tcMar>
              <w:left w:w="0" w:type="dxa"/>
            </w:tcMar>
          </w:tcPr>
          <w:bookmarkEnd w:id="677"/>
          <w:p w14:paraId="30AFFB92" w14:textId="77777777" w:rsidR="00224569" w:rsidRPr="007A37EE" w:rsidRDefault="00B659D8" w:rsidP="00224569">
            <w:pPr>
              <w:pStyle w:val="Brdtextmedindrag"/>
              <w:rPr>
                <w:spacing w:val="-4"/>
              </w:rPr>
            </w:pPr>
            <w:r w:rsidRPr="007A37EE">
              <w:rPr>
                <w:spacing w:val="-5"/>
              </w:rPr>
              <w:t>14. 14 kap. 5 § lagen (2019:742)</w:t>
            </w:r>
            <w:r w:rsidRPr="007A37EE">
              <w:rPr>
                <w:spacing w:val="-4"/>
              </w:rPr>
              <w:t xml:space="preserve"> om tjänstepensionsföretag, </w:t>
            </w:r>
            <w:r w:rsidRPr="007A37EE">
              <w:rPr>
                <w:i/>
                <w:iCs/>
                <w:spacing w:val="-4"/>
              </w:rPr>
              <w:t>och</w:t>
            </w:r>
          </w:p>
        </w:tc>
        <w:tc>
          <w:tcPr>
            <w:tcW w:w="2500" w:type="pct"/>
            <w:shd w:val="clear" w:color="auto" w:fill="auto"/>
            <w:tcMar>
              <w:right w:w="0" w:type="dxa"/>
            </w:tcMar>
          </w:tcPr>
          <w:p w14:paraId="6A52CF20" w14:textId="77777777" w:rsidR="00224569" w:rsidRPr="007A37EE" w:rsidRDefault="00B659D8" w:rsidP="00224569">
            <w:pPr>
              <w:pStyle w:val="Brdtextmedindrag"/>
              <w:rPr>
                <w:spacing w:val="-5"/>
              </w:rPr>
            </w:pPr>
            <w:bookmarkStart w:id="678" w:name="_Hlk50553831"/>
            <w:r w:rsidRPr="007A37EE">
              <w:rPr>
                <w:spacing w:val="-5"/>
              </w:rPr>
              <w:t xml:space="preserve">14. 14 kap. 5 § lagen (2019:742) om tjänstepensionsföretag, </w:t>
            </w:r>
            <w:bookmarkEnd w:id="678"/>
          </w:p>
        </w:tc>
      </w:tr>
      <w:tr w:rsidR="00224569" w:rsidRPr="002F2F49" w14:paraId="50726FA8" w14:textId="77777777" w:rsidTr="00224569">
        <w:tc>
          <w:tcPr>
            <w:tcW w:w="2500" w:type="pct"/>
            <w:shd w:val="clear" w:color="auto" w:fill="auto"/>
            <w:tcMar>
              <w:left w:w="0" w:type="dxa"/>
            </w:tcMar>
          </w:tcPr>
          <w:p w14:paraId="2346A092" w14:textId="77777777" w:rsidR="00224569" w:rsidRPr="007A37EE" w:rsidRDefault="00B659D8" w:rsidP="00224569">
            <w:pPr>
              <w:pStyle w:val="Brdtextmedindrag"/>
            </w:pPr>
            <w:r w:rsidRPr="007A37EE">
              <w:rPr>
                <w:spacing w:val="-4"/>
              </w:rPr>
              <w:t>15. artiklarna </w:t>
            </w:r>
            <w:r>
              <w:rPr>
                <w:spacing w:val="-4"/>
              </w:rPr>
              <w:t>99</w:t>
            </w:r>
            <w:r>
              <w:t>–</w:t>
            </w:r>
            <w:r>
              <w:rPr>
                <w:spacing w:val="-4"/>
              </w:rPr>
              <w:t xml:space="preserve">101, </w:t>
            </w:r>
            <w:r w:rsidRPr="007A37EE">
              <w:rPr>
                <w:spacing w:val="-4"/>
              </w:rPr>
              <w:t>394, 415,</w:t>
            </w:r>
            <w:r w:rsidRPr="007A37EE">
              <w:t xml:space="preserve"> 416, 430 och 451 i Europaparla</w:t>
            </w:r>
            <w:r w:rsidRPr="007A37EE">
              <w:softHyphen/>
              <w:t>mentets och rådets förordning (EU) nr 575/2013 av den 26 juni 2013 om tillsynskrav för kredit</w:t>
            </w:r>
            <w:r w:rsidRPr="007A37EE">
              <w:softHyphen/>
              <w:t xml:space="preserve">institut </w:t>
            </w:r>
            <w:r w:rsidRPr="007A37EE">
              <w:rPr>
                <w:i/>
              </w:rPr>
              <w:t xml:space="preserve">och värdepappersföretag </w:t>
            </w:r>
            <w:r w:rsidRPr="007A37EE">
              <w:t>och om ändring av förordning (EU) nr</w:t>
            </w:r>
            <w:r>
              <w:t> </w:t>
            </w:r>
            <w:r w:rsidRPr="007A37EE">
              <w:t>648/2012</w:t>
            </w:r>
            <w:r w:rsidRPr="007A37EE">
              <w:rPr>
                <w:i/>
              </w:rPr>
              <w:t>.</w:t>
            </w:r>
          </w:p>
        </w:tc>
        <w:tc>
          <w:tcPr>
            <w:tcW w:w="2500" w:type="pct"/>
            <w:shd w:val="clear" w:color="auto" w:fill="auto"/>
            <w:tcMar>
              <w:right w:w="0" w:type="dxa"/>
            </w:tcMar>
          </w:tcPr>
          <w:p w14:paraId="678ABC9B" w14:textId="77777777" w:rsidR="00224569" w:rsidRPr="007A37EE" w:rsidRDefault="00B659D8" w:rsidP="00224569">
            <w:pPr>
              <w:pStyle w:val="Brdtextmedindrag"/>
            </w:pPr>
            <w:bookmarkStart w:id="679" w:name="_Hlk50553840"/>
            <w:r w:rsidRPr="007A37EE">
              <w:rPr>
                <w:spacing w:val="-4"/>
              </w:rPr>
              <w:t>15. artiklarna </w:t>
            </w:r>
            <w:bookmarkStart w:id="680" w:name="_Hlk59542601"/>
            <w:r>
              <w:rPr>
                <w:spacing w:val="-4"/>
              </w:rPr>
              <w:t>99</w:t>
            </w:r>
            <w:r>
              <w:t>–</w:t>
            </w:r>
            <w:r>
              <w:rPr>
                <w:spacing w:val="-4"/>
              </w:rPr>
              <w:t xml:space="preserve">101, </w:t>
            </w:r>
            <w:r w:rsidRPr="007A37EE">
              <w:rPr>
                <w:spacing w:val="-4"/>
              </w:rPr>
              <w:t>394, 415,</w:t>
            </w:r>
            <w:r w:rsidRPr="007A37EE">
              <w:t xml:space="preserve"> 416, 430</w:t>
            </w:r>
            <w:bookmarkEnd w:id="680"/>
            <w:r w:rsidRPr="007A37EE">
              <w:t xml:space="preserve"> och 451 i Europaparla</w:t>
            </w:r>
            <w:r w:rsidRPr="007A37EE">
              <w:softHyphen/>
              <w:t>mentets och rådets förordning (EU) nr 575/2013 av den 26 juni 2013 om tillsynskrav för kredit</w:t>
            </w:r>
            <w:r w:rsidRPr="007A37EE">
              <w:softHyphen/>
              <w:t>institut och om ändring av för</w:t>
            </w:r>
            <w:r w:rsidRPr="007A37EE">
              <w:softHyphen/>
              <w:t>ordning (EU) nr</w:t>
            </w:r>
            <w:r>
              <w:t> </w:t>
            </w:r>
            <w:r w:rsidRPr="007A37EE">
              <w:t>648/2012</w:t>
            </w:r>
            <w:r w:rsidRPr="007A37EE">
              <w:rPr>
                <w:i/>
              </w:rPr>
              <w:t>, och</w:t>
            </w:r>
            <w:bookmarkEnd w:id="679"/>
          </w:p>
        </w:tc>
      </w:tr>
      <w:tr w:rsidR="00224569" w14:paraId="758DA650" w14:textId="77777777" w:rsidTr="00224569">
        <w:tc>
          <w:tcPr>
            <w:tcW w:w="2500" w:type="pct"/>
            <w:shd w:val="clear" w:color="auto" w:fill="auto"/>
            <w:tcMar>
              <w:left w:w="0" w:type="dxa"/>
            </w:tcMar>
          </w:tcPr>
          <w:p w14:paraId="513268B5" w14:textId="77777777" w:rsidR="00224569" w:rsidRPr="007A37EE" w:rsidRDefault="00224569" w:rsidP="00224569">
            <w:pPr>
              <w:pStyle w:val="Brdtextmedindrag"/>
            </w:pPr>
            <w:bookmarkStart w:id="681" w:name="_Hlk50553850"/>
          </w:p>
        </w:tc>
        <w:tc>
          <w:tcPr>
            <w:tcW w:w="2500" w:type="pct"/>
            <w:shd w:val="clear" w:color="auto" w:fill="auto"/>
            <w:tcMar>
              <w:right w:w="0" w:type="dxa"/>
            </w:tcMar>
          </w:tcPr>
          <w:p w14:paraId="15E7B814" w14:textId="77777777" w:rsidR="00224569" w:rsidRPr="007A37EE" w:rsidRDefault="00B659D8" w:rsidP="00224569">
            <w:pPr>
              <w:pStyle w:val="Brdtextmedindrag"/>
            </w:pPr>
            <w:r w:rsidRPr="007A37EE">
              <w:rPr>
                <w:i/>
              </w:rPr>
              <w:t>16. artiklarna 54 och 55 i Europaparlamentets och rådets förordning (EU) 2019/2033 av den 27 november 2019 om till</w:t>
            </w:r>
            <w:r w:rsidRPr="007A37EE">
              <w:rPr>
                <w:i/>
              </w:rPr>
              <w:softHyphen/>
              <w:t xml:space="preserve">synskrav </w:t>
            </w:r>
            <w:r w:rsidRPr="007A37EE">
              <w:rPr>
                <w:i/>
              </w:rPr>
              <w:lastRenderedPageBreak/>
              <w:t xml:space="preserve">för värdepappersföretag </w:t>
            </w:r>
            <w:r w:rsidRPr="007A37EE">
              <w:rPr>
                <w:i/>
                <w:spacing w:val="-4"/>
              </w:rPr>
              <w:t>och om ändring av förordningarna</w:t>
            </w:r>
            <w:r w:rsidRPr="007A37EE">
              <w:rPr>
                <w:i/>
              </w:rPr>
              <w:t xml:space="preserve"> (EU) nr 1093/2010, (EU) nr</w:t>
            </w:r>
            <w:r>
              <w:rPr>
                <w:i/>
              </w:rPr>
              <w:t xml:space="preserve"> </w:t>
            </w:r>
            <w:r w:rsidRPr="007A37EE">
              <w:rPr>
                <w:i/>
              </w:rPr>
              <w:t>575/2013, (EU) nr 600/2014 och (EU) nr 806/2014.</w:t>
            </w:r>
          </w:p>
        </w:tc>
      </w:tr>
    </w:tbl>
    <w:bookmarkEnd w:id="681"/>
    <w:p w14:paraId="56323D1A" w14:textId="77777777" w:rsidR="00224569" w:rsidRDefault="00B659D8" w:rsidP="00224569">
      <w:pPr>
        <w:pStyle w:val="Slutstreck"/>
      </w:pPr>
      <w:r w:rsidRPr="00660EEA">
        <w:lastRenderedPageBreak/>
        <w:t>                      </w:t>
      </w:r>
    </w:p>
    <w:p w14:paraId="605EF9F7" w14:textId="77777777" w:rsidR="00224569" w:rsidRDefault="00B659D8" w:rsidP="00224569">
      <w:pPr>
        <w:pStyle w:val="Brdtextmedindrag"/>
      </w:pPr>
      <w:r>
        <w:t>Denna lag träder i kraft den 26 juni 2021.</w:t>
      </w:r>
    </w:p>
    <w:p w14:paraId="7B8EA0F1" w14:textId="52FCC06D" w:rsidR="00224569" w:rsidRDefault="00224569" w:rsidP="00224569">
      <w:pPr>
        <w:pStyle w:val="Brdtext"/>
      </w:pPr>
    </w:p>
    <w:p w14:paraId="456EF428" w14:textId="4C998536" w:rsidR="00224569" w:rsidRDefault="00224569" w:rsidP="00224569">
      <w:pPr>
        <w:pStyle w:val="Brdtextmedindrag"/>
      </w:pPr>
    </w:p>
    <w:p w14:paraId="6B3C736C" w14:textId="77777777" w:rsidR="00224569" w:rsidRDefault="00224569" w:rsidP="00224569">
      <w:pPr>
        <w:pStyle w:val="Brdtext"/>
        <w:sectPr w:rsidR="00224569" w:rsidSect="00224569">
          <w:headerReference w:type="even" r:id="rId381"/>
          <w:headerReference w:type="default" r:id="rId382"/>
          <w:footerReference w:type="even" r:id="rId383"/>
          <w:footerReference w:type="default" r:id="rId384"/>
          <w:footerReference w:type="first" r:id="rId385"/>
          <w:footnotePr>
            <w:numRestart w:val="eachSect"/>
          </w:footnotePr>
          <w:pgSz w:w="9356" w:h="13721" w:code="9"/>
          <w:pgMar w:top="794" w:right="2438" w:bottom="1191" w:left="1021" w:header="0" w:footer="709" w:gutter="0"/>
          <w:cols w:space="708"/>
          <w:docGrid w:linePitch="360"/>
        </w:sectPr>
      </w:pPr>
    </w:p>
    <w:p w14:paraId="066F8090" w14:textId="77777777" w:rsidR="00224569" w:rsidRDefault="00B659D8" w:rsidP="00224569">
      <w:pPr>
        <w:pStyle w:val="Rubrik2utannumrering"/>
        <w:spacing w:before="0"/>
      </w:pPr>
      <w:bookmarkStart w:id="682" w:name="_Toc33087157"/>
      <w:bookmarkStart w:id="683" w:name="_Toc65160218"/>
      <w:r w:rsidDel="00B41BB4">
        <w:lastRenderedPageBreak/>
        <w:t>Fö</w:t>
      </w:r>
      <w:r>
        <w:t>rslag till lag om ändring i lagen (2015:1016) om resolution</w:t>
      </w:r>
      <w:bookmarkEnd w:id="682"/>
      <w:bookmarkEnd w:id="683"/>
    </w:p>
    <w:p w14:paraId="7EA3BAF9" w14:textId="77777777" w:rsidR="00224569" w:rsidRDefault="00B659D8" w:rsidP="00224569">
      <w:pPr>
        <w:pStyle w:val="Brdtext"/>
      </w:pPr>
      <w:r>
        <w:t>Härigenom föreskrivs</w:t>
      </w:r>
      <w:r>
        <w:rPr>
          <w:rStyle w:val="Fotnotsreferens"/>
        </w:rPr>
        <w:footnoteReference w:id="232"/>
      </w:r>
      <w:r>
        <w:t xml:space="preserve"> </w:t>
      </w:r>
      <w:r w:rsidRPr="00DF1D74">
        <w:t>att 2 kap. 1 § och 27 kap. 13 och 14 §§</w:t>
      </w:r>
      <w:r>
        <w:t xml:space="preserve"> lagen (2015:1016) om resolution ska ha följande lydelse.</w:t>
      </w:r>
    </w:p>
    <w:p w14:paraId="6A48D82B" w14:textId="77777777" w:rsidR="00224569" w:rsidRPr="00751C4F"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38833E68" w14:textId="77777777" w:rsidTr="00224569">
        <w:tc>
          <w:tcPr>
            <w:tcW w:w="2500" w:type="pct"/>
            <w:shd w:val="clear" w:color="auto" w:fill="auto"/>
            <w:tcMar>
              <w:left w:w="0" w:type="dxa"/>
            </w:tcMar>
          </w:tcPr>
          <w:p w14:paraId="0799D140" w14:textId="77777777" w:rsidR="00224569" w:rsidRPr="0049408E" w:rsidRDefault="00B659D8" w:rsidP="00224569">
            <w:pPr>
              <w:pStyle w:val="Brdtext"/>
              <w:rPr>
                <w:i/>
              </w:rPr>
            </w:pPr>
            <w:r>
              <w:rPr>
                <w:i/>
              </w:rPr>
              <w:t>Nuvarande lydelse</w:t>
            </w:r>
          </w:p>
        </w:tc>
        <w:tc>
          <w:tcPr>
            <w:tcW w:w="2500" w:type="pct"/>
            <w:shd w:val="clear" w:color="auto" w:fill="auto"/>
            <w:tcMar>
              <w:right w:w="0" w:type="dxa"/>
            </w:tcMar>
          </w:tcPr>
          <w:p w14:paraId="32FD3FBF" w14:textId="77777777" w:rsidR="00224569" w:rsidRPr="0049408E" w:rsidRDefault="00B659D8" w:rsidP="00224569">
            <w:pPr>
              <w:pStyle w:val="Brdtext"/>
              <w:rPr>
                <w:i/>
              </w:rPr>
            </w:pPr>
            <w:r w:rsidRPr="0049408E">
              <w:rPr>
                <w:i/>
              </w:rPr>
              <w:t>Föreslagen lydelse</w:t>
            </w:r>
          </w:p>
        </w:tc>
      </w:tr>
    </w:tbl>
    <w:p w14:paraId="1DFDE237" w14:textId="77777777" w:rsidR="00224569" w:rsidRDefault="00B659D8" w:rsidP="00224569">
      <w:pPr>
        <w:pStyle w:val="Brdtext"/>
        <w:spacing w:before="270"/>
        <w:jc w:val="center"/>
        <w:rPr>
          <w:b/>
        </w:rPr>
      </w:pPr>
      <w:r>
        <w:rPr>
          <w:b/>
        </w:rPr>
        <w:t>2 kap.</w:t>
      </w:r>
    </w:p>
    <w:p w14:paraId="2FDC27EE" w14:textId="77777777" w:rsidR="00224569" w:rsidRDefault="00B659D8" w:rsidP="00224569">
      <w:pPr>
        <w:pStyle w:val="Brdtext"/>
        <w:jc w:val="center"/>
      </w:pPr>
      <w:r>
        <w:t>1 §</w:t>
      </w:r>
      <w:r>
        <w:rPr>
          <w:rStyle w:val="Fotnotsreferens"/>
        </w:rPr>
        <w:footnoteReference w:id="233"/>
      </w:r>
    </w:p>
    <w:p w14:paraId="2BF4A809" w14:textId="77777777" w:rsidR="00224569" w:rsidRDefault="00B659D8" w:rsidP="00224569">
      <w:pPr>
        <w:pStyle w:val="Brdtextmedindrag"/>
      </w:pPr>
      <w:bookmarkStart w:id="684" w:name="_Hlk50554200"/>
      <w:r w:rsidRPr="00751C4F">
        <w:t xml:space="preserve">I denna lag avses med </w:t>
      </w:r>
    </w:p>
    <w:p w14:paraId="63DF1B30" w14:textId="77777777" w:rsidR="00224569" w:rsidRDefault="00B659D8" w:rsidP="00224569">
      <w:pPr>
        <w:pStyle w:val="Brdtextmedindrag"/>
      </w:pPr>
      <w:r w:rsidRPr="00751C4F">
        <w:rPr>
          <w:i/>
        </w:rPr>
        <w:t>anmält avvecklingssystem</w:t>
      </w:r>
      <w:r w:rsidRPr="00751C4F">
        <w:t>: ett anmält avvecklingssystem enligt 2</w:t>
      </w:r>
      <w:r>
        <w:t> §</w:t>
      </w:r>
      <w:r w:rsidRPr="00751C4F">
        <w:t xml:space="preserve"> lagen</w:t>
      </w:r>
      <w:r>
        <w:t xml:space="preserve"> </w:t>
      </w:r>
      <w:r w:rsidRPr="00751C4F">
        <w:t>(1999:1309) om system för avveckling av förpliktelser på finans</w:t>
      </w:r>
      <w:r>
        <w:softHyphen/>
      </w:r>
      <w:r w:rsidRPr="00751C4F">
        <w:t xml:space="preserve">marknaden, </w:t>
      </w:r>
    </w:p>
    <w:p w14:paraId="0122E9F1" w14:textId="77777777" w:rsidR="00224569" w:rsidRDefault="00B659D8" w:rsidP="00224569">
      <w:pPr>
        <w:pStyle w:val="Brdtextmedindrag"/>
      </w:pPr>
      <w:r w:rsidRPr="00751C4F">
        <w:rPr>
          <w:i/>
        </w:rPr>
        <w:t>bankdag</w:t>
      </w:r>
      <w:r w:rsidRPr="00751C4F">
        <w:t>: en dag som inte är en lördag, en söndag, midsommar</w:t>
      </w:r>
      <w:r>
        <w:softHyphen/>
      </w:r>
      <w:r w:rsidRPr="00751C4F">
        <w:t>afton, julafton eller nyårsafton eller en allmän helgdag,</w:t>
      </w:r>
    </w:p>
    <w:p w14:paraId="33756C70" w14:textId="77777777" w:rsidR="00224569" w:rsidRDefault="00B659D8" w:rsidP="00224569">
      <w:pPr>
        <w:pStyle w:val="Brdtextmedindrag"/>
      </w:pPr>
      <w:r w:rsidRPr="00710202">
        <w:rPr>
          <w:i/>
        </w:rPr>
        <w:t>behörig myndighet</w:t>
      </w:r>
      <w:r w:rsidRPr="00751C4F">
        <w:t>: i Sverige Finansinspektionen och i fråga om övriga länder inom EES en behörig myndighet enligt definitionen i artikel</w:t>
      </w:r>
      <w:r>
        <w:t> </w:t>
      </w:r>
      <w:r w:rsidRPr="00751C4F">
        <w:t>4.1.40 i tillsynsförordningen, inbegripet Europeiska central</w:t>
      </w:r>
      <w:r>
        <w:softHyphen/>
      </w:r>
      <w:r w:rsidRPr="00751C4F">
        <w:t xml:space="preserve">banken när det gäller de särskilda uppgifter som den tilldelas genom </w:t>
      </w:r>
      <w:r w:rsidRPr="00F15DF1">
        <w:rPr>
          <w:spacing w:val="-4"/>
        </w:rPr>
        <w:t>rådets förordning (EU) nr 1024/2013 av den 15 oktober 2013 om till</w:t>
      </w:r>
      <w:r w:rsidRPr="00F15DF1">
        <w:rPr>
          <w:spacing w:val="-4"/>
        </w:rPr>
        <w:softHyphen/>
        <w:t>delning</w:t>
      </w:r>
      <w:r w:rsidRPr="00751C4F">
        <w:t xml:space="preserve"> av särskilda uppgifter till Europeiska centralbanken i fråga </w:t>
      </w:r>
      <w:r w:rsidRPr="007965F3">
        <w:rPr>
          <w:spacing w:val="-4"/>
        </w:rPr>
        <w:t>om politiken för tillsyn över kredit</w:t>
      </w:r>
      <w:r>
        <w:rPr>
          <w:spacing w:val="-4"/>
        </w:rPr>
        <w:softHyphen/>
      </w:r>
      <w:r w:rsidRPr="007965F3">
        <w:rPr>
          <w:spacing w:val="-4"/>
        </w:rPr>
        <w:t>institut, i den ursprungliga lydelsen,</w:t>
      </w:r>
    </w:p>
    <w:p w14:paraId="3ACDCCC5" w14:textId="77777777" w:rsidR="00224569" w:rsidRDefault="00B659D8" w:rsidP="00224569">
      <w:pPr>
        <w:pStyle w:val="Brdtextmedindrag"/>
      </w:pPr>
      <w:r w:rsidRPr="00710202">
        <w:rPr>
          <w:i/>
        </w:rPr>
        <w:t>berörd myndighet</w:t>
      </w:r>
      <w:r w:rsidRPr="00710202">
        <w:t>: i Sverige Finansinspektionen och i fråga om övriga länder inom EES, den myndighet som länderna identifierat enligt artikel</w:t>
      </w:r>
      <w:r>
        <w:t> </w:t>
      </w:r>
      <w:r w:rsidRPr="00710202">
        <w:t xml:space="preserve">61.2 i krishanteringsdirektivet, </w:t>
      </w:r>
    </w:p>
    <w:p w14:paraId="04357CDF" w14:textId="77777777" w:rsidR="00224569" w:rsidRDefault="00B659D8" w:rsidP="00224569">
      <w:pPr>
        <w:pStyle w:val="Brdtextmedindrag"/>
      </w:pPr>
      <w:r w:rsidRPr="00710202">
        <w:rPr>
          <w:i/>
        </w:rPr>
        <w:t>betydande filial</w:t>
      </w:r>
      <w:r w:rsidRPr="00710202">
        <w:t>: en filial som är betydande enligt artikel</w:t>
      </w:r>
      <w:r>
        <w:t> </w:t>
      </w:r>
      <w:r w:rsidRPr="00710202">
        <w:t>51.1 i kapital</w:t>
      </w:r>
      <w:r>
        <w:softHyphen/>
      </w:r>
      <w:r w:rsidRPr="00710202">
        <w:t>täckningsdirektivet,</w:t>
      </w:r>
    </w:p>
    <w:p w14:paraId="130423F9" w14:textId="77777777" w:rsidR="00224569" w:rsidRDefault="00B659D8" w:rsidP="00224569">
      <w:pPr>
        <w:pStyle w:val="Brdtextmedindrag"/>
      </w:pPr>
      <w:r w:rsidRPr="00710202">
        <w:rPr>
          <w:i/>
        </w:rPr>
        <w:t>blandat finansiellt holdingföretag</w:t>
      </w:r>
      <w:r w:rsidRPr="00710202">
        <w:t>: ett holdingföretag enligt arti</w:t>
      </w:r>
      <w:r>
        <w:softHyphen/>
      </w:r>
      <w:r w:rsidRPr="00710202">
        <w:t>kel</w:t>
      </w:r>
      <w:r>
        <w:t> </w:t>
      </w:r>
      <w:r w:rsidRPr="00710202">
        <w:t>4.1.21 i tillsynsförordningen,</w:t>
      </w:r>
    </w:p>
    <w:p w14:paraId="20E4BA56" w14:textId="77777777" w:rsidR="00224569" w:rsidRDefault="00B659D8" w:rsidP="00224569">
      <w:pPr>
        <w:pStyle w:val="Brdtextmedindrag"/>
      </w:pPr>
      <w:r w:rsidRPr="006313EF">
        <w:rPr>
          <w:i/>
        </w:rPr>
        <w:t>blandat finansiellt moderholdingföretag inom EES</w:t>
      </w:r>
      <w:r w:rsidRPr="00710202">
        <w:t>: ett inom EES etablerat blandat finansiellt holdingföretag som inte självt är ett dotter</w:t>
      </w:r>
      <w:r>
        <w:softHyphen/>
      </w:r>
      <w:r w:rsidRPr="00710202">
        <w:t xml:space="preserve">företag till ett </w:t>
      </w:r>
    </w:p>
    <w:p w14:paraId="01CD3589" w14:textId="77777777" w:rsidR="00224569" w:rsidRDefault="00B659D8" w:rsidP="00224569">
      <w:pPr>
        <w:pStyle w:val="Brdtextmedindrag"/>
      </w:pPr>
      <w:r w:rsidRPr="00710202">
        <w:t>a)</w:t>
      </w:r>
      <w:r>
        <w:t> </w:t>
      </w:r>
      <w:r w:rsidRPr="00710202">
        <w:t xml:space="preserve">institut eller ett EES-institut som auktoriserats i något land inom EES, eller </w:t>
      </w:r>
    </w:p>
    <w:p w14:paraId="388B7667" w14:textId="77777777" w:rsidR="00224569" w:rsidRDefault="00B659D8" w:rsidP="00224569">
      <w:pPr>
        <w:pStyle w:val="Brdtextmedindrag"/>
      </w:pPr>
      <w:r w:rsidRPr="00710202">
        <w:t>b)</w:t>
      </w:r>
      <w:r>
        <w:t> </w:t>
      </w:r>
      <w:r w:rsidRPr="00710202">
        <w:t>annat blandat finansiellt holdingföretag eller ett finansiellt holding</w:t>
      </w:r>
      <w:r>
        <w:softHyphen/>
      </w:r>
      <w:r w:rsidRPr="00710202">
        <w:t>företag som är etablerat i något land inom EES,</w:t>
      </w:r>
    </w:p>
    <w:p w14:paraId="594A18A6" w14:textId="77777777" w:rsidR="00224569" w:rsidRDefault="00B659D8" w:rsidP="00224569">
      <w:pPr>
        <w:pStyle w:val="Brdtextmedindrag"/>
      </w:pPr>
      <w:r w:rsidRPr="00D844A3">
        <w:rPr>
          <w:i/>
        </w:rPr>
        <w:t>dotterföretag</w:t>
      </w:r>
      <w:r w:rsidRPr="00D844A3">
        <w:t>: ett dotterföretag enligt artikel</w:t>
      </w:r>
      <w:r>
        <w:t> </w:t>
      </w:r>
      <w:r w:rsidRPr="00D844A3">
        <w:t>4.1.16 i tillsynsför</w:t>
      </w:r>
      <w:r>
        <w:softHyphen/>
      </w:r>
      <w:r w:rsidRPr="00D844A3">
        <w:t>ord</w:t>
      </w:r>
      <w:r>
        <w:softHyphen/>
      </w:r>
      <w:r w:rsidRPr="00D844A3">
        <w:t xml:space="preserve">ningen, </w:t>
      </w:r>
    </w:p>
    <w:p w14:paraId="0AA070E0" w14:textId="77777777" w:rsidR="00224569" w:rsidRDefault="00B659D8" w:rsidP="00224569">
      <w:pPr>
        <w:pStyle w:val="Brdtextmedindrag"/>
      </w:pPr>
      <w:r w:rsidRPr="00D844A3">
        <w:rPr>
          <w:i/>
        </w:rPr>
        <w:t>EES</w:t>
      </w:r>
      <w:r w:rsidRPr="00D844A3">
        <w:t xml:space="preserve">: Europeiska ekonomiska samarbetsområdet, </w:t>
      </w:r>
    </w:p>
    <w:p w14:paraId="4816E950" w14:textId="77777777" w:rsidR="00224569" w:rsidRDefault="00B659D8" w:rsidP="00224569">
      <w:pPr>
        <w:pStyle w:val="Brdtextmedindrag"/>
      </w:pPr>
      <w:r w:rsidRPr="00D844A3">
        <w:rPr>
          <w:i/>
        </w:rPr>
        <w:t>EES-filial</w:t>
      </w:r>
      <w:r w:rsidRPr="00D844A3">
        <w:t>: en filial till ett tredjelandsinstitut som är etablerad i ett land inom EES,</w:t>
      </w:r>
    </w:p>
    <w:p w14:paraId="320174C9" w14:textId="77777777" w:rsidR="00224569" w:rsidRDefault="00B659D8" w:rsidP="00224569">
      <w:pPr>
        <w:pStyle w:val="Brdtextmedindrag"/>
      </w:pPr>
      <w:r w:rsidRPr="00D844A3">
        <w:rPr>
          <w:i/>
        </w:rPr>
        <w:lastRenderedPageBreak/>
        <w:t>EES-institut</w:t>
      </w:r>
      <w:r w:rsidRPr="00D844A3">
        <w:t>: ett institut enligt artikel</w:t>
      </w:r>
      <w:r>
        <w:t> </w:t>
      </w:r>
      <w:r w:rsidRPr="00D844A3">
        <w:t xml:space="preserve">4.1.3 i tillsynsförordningen som är hemmahörande i ett annat land inom EES än Sverige, </w:t>
      </w:r>
    </w:p>
    <w:p w14:paraId="7CEA0ADF" w14:textId="77777777" w:rsidR="00224569" w:rsidRDefault="00B659D8" w:rsidP="00224569">
      <w:pPr>
        <w:pStyle w:val="Brdtextmedindrag"/>
      </w:pPr>
      <w:r w:rsidRPr="00D844A3">
        <w:rPr>
          <w:i/>
        </w:rPr>
        <w:t>filial</w:t>
      </w:r>
      <w:r w:rsidRPr="00D844A3">
        <w:t>: en filial enligt artikel</w:t>
      </w:r>
      <w:r>
        <w:t> </w:t>
      </w:r>
      <w:r w:rsidRPr="00D844A3">
        <w:t>4.1.17 i tillsynsförordningen</w:t>
      </w:r>
      <w:r>
        <w:t>,</w:t>
      </w:r>
    </w:p>
    <w:p w14:paraId="39B014A2" w14:textId="77777777" w:rsidR="00224569" w:rsidRDefault="00B659D8" w:rsidP="00224569">
      <w:pPr>
        <w:pStyle w:val="Brdtextmedindrag"/>
      </w:pPr>
      <w:r w:rsidRPr="00D844A3">
        <w:rPr>
          <w:i/>
        </w:rPr>
        <w:t>finansiellt holdingföretag</w:t>
      </w:r>
      <w:r w:rsidRPr="00D844A3">
        <w:t>: ett holdingföretag enligt artikel</w:t>
      </w:r>
      <w:r>
        <w:t> </w:t>
      </w:r>
      <w:r w:rsidRPr="00D844A3">
        <w:t xml:space="preserve">4.1.20 i tillsynsförordningen, </w:t>
      </w:r>
    </w:p>
    <w:p w14:paraId="33145C00" w14:textId="77777777" w:rsidR="00224569" w:rsidRDefault="00B659D8" w:rsidP="00224569">
      <w:pPr>
        <w:pStyle w:val="Brdtextmedindrag"/>
      </w:pPr>
      <w:r w:rsidRPr="00D844A3">
        <w:rPr>
          <w:i/>
        </w:rPr>
        <w:t>finansiellt institut</w:t>
      </w:r>
      <w:r w:rsidRPr="00D844A3">
        <w:t>: ett företag enligt artikel</w:t>
      </w:r>
      <w:r>
        <w:t> </w:t>
      </w:r>
      <w:r w:rsidRPr="00D844A3">
        <w:t>4.1.26 i tillsynsförord</w:t>
      </w:r>
      <w:r>
        <w:softHyphen/>
      </w:r>
      <w:r w:rsidRPr="00D844A3">
        <w:t xml:space="preserve">ningen, </w:t>
      </w:r>
    </w:p>
    <w:p w14:paraId="2F1A3AFA" w14:textId="77777777" w:rsidR="00224569" w:rsidRDefault="00B659D8" w:rsidP="00224569">
      <w:pPr>
        <w:pStyle w:val="Brdtextmedindrag"/>
      </w:pPr>
      <w:r w:rsidRPr="00D844A3">
        <w:rPr>
          <w:i/>
        </w:rPr>
        <w:t>finansieringsplan</w:t>
      </w:r>
      <w:r w:rsidRPr="00D844A3">
        <w:t>: en plan enligt artikel</w:t>
      </w:r>
      <w:r>
        <w:t> </w:t>
      </w:r>
      <w:r w:rsidRPr="00D844A3">
        <w:t>107 i krishanterings</w:t>
      </w:r>
      <w:r>
        <w:softHyphen/>
      </w:r>
      <w:r w:rsidRPr="00D844A3">
        <w:t>direktivet,</w:t>
      </w:r>
    </w:p>
    <w:p w14:paraId="1C554D88" w14:textId="77777777" w:rsidR="00224569" w:rsidRDefault="00B659D8" w:rsidP="00224569">
      <w:pPr>
        <w:pStyle w:val="Brdtextmedindrag"/>
      </w:pPr>
      <w:r w:rsidRPr="00B904FF">
        <w:rPr>
          <w:i/>
        </w:rPr>
        <w:t>finansiellt moderholdingföretag inom EES</w:t>
      </w:r>
      <w:r w:rsidRPr="00B904FF">
        <w:t>: ett inom EES etablerat finansiellt holdingföretag som inte självt är ett dotterföretag till ett</w:t>
      </w:r>
    </w:p>
    <w:p w14:paraId="0F8C238A" w14:textId="77777777" w:rsidR="00224569" w:rsidRDefault="00B659D8" w:rsidP="00224569">
      <w:pPr>
        <w:pStyle w:val="Brdtextmedindrag"/>
      </w:pPr>
      <w:r w:rsidRPr="00B904FF">
        <w:t>a)</w:t>
      </w:r>
      <w:r>
        <w:t> </w:t>
      </w:r>
      <w:r w:rsidRPr="00B904FF">
        <w:t xml:space="preserve">institut eller ett EES-institut som auktoriserats i något land inom EES, eller </w:t>
      </w:r>
    </w:p>
    <w:p w14:paraId="0E3C2367" w14:textId="77777777" w:rsidR="00224569" w:rsidRDefault="00B659D8" w:rsidP="00224569">
      <w:pPr>
        <w:pStyle w:val="Brdtextmedindrag"/>
      </w:pPr>
      <w:r w:rsidRPr="00B904FF">
        <w:t>b)</w:t>
      </w:r>
      <w:r>
        <w:t> </w:t>
      </w:r>
      <w:r w:rsidRPr="00B904FF">
        <w:t>annat finansiellt holdingföretag eller ett blandat finansiellt holding</w:t>
      </w:r>
      <w:r>
        <w:softHyphen/>
      </w:r>
      <w:r w:rsidRPr="00B904FF">
        <w:t>företag som är etablerat i något land inom EES,</w:t>
      </w:r>
    </w:p>
    <w:p w14:paraId="3426D7B9" w14:textId="77777777" w:rsidR="00224569" w:rsidRDefault="00B659D8" w:rsidP="00224569">
      <w:pPr>
        <w:pStyle w:val="Brdtextmedindrag"/>
      </w:pPr>
      <w:r w:rsidRPr="007965F3">
        <w:rPr>
          <w:i/>
          <w:spacing w:val="-4"/>
        </w:rPr>
        <w:t>finansieringsarrangemang</w:t>
      </w:r>
      <w:r w:rsidRPr="007965F3">
        <w:rPr>
          <w:spacing w:val="-4"/>
        </w:rPr>
        <w:t>: ett arrangemang för finansiering av kost</w:t>
      </w:r>
      <w:r w:rsidRPr="007965F3">
        <w:rPr>
          <w:spacing w:val="-4"/>
        </w:rPr>
        <w:softHyphen/>
        <w:t>nader</w:t>
      </w:r>
      <w:r w:rsidRPr="00906CBE">
        <w:t xml:space="preserve"> för resolution som upprättats av ett land inom EES enligt artikel</w:t>
      </w:r>
      <w:r>
        <w:t> </w:t>
      </w:r>
      <w:r w:rsidRPr="00906CBE">
        <w:t>100 i krishanteringsdirektivet,</w:t>
      </w:r>
    </w:p>
    <w:p w14:paraId="512E9B9D" w14:textId="77777777" w:rsidR="00224569" w:rsidRDefault="00B659D8" w:rsidP="00224569">
      <w:pPr>
        <w:pStyle w:val="Brdtextmedindrag"/>
      </w:pPr>
      <w:r w:rsidRPr="00906CBE">
        <w:rPr>
          <w:i/>
        </w:rPr>
        <w:t>förordningen om resolutionsavgifter</w:t>
      </w:r>
      <w:r w:rsidRPr="00906CBE">
        <w:t>: kommissionens delegerade förordning</w:t>
      </w:r>
      <w:r>
        <w:t> </w:t>
      </w:r>
      <w:r w:rsidRPr="00906CBE">
        <w:t>(EU) 2015/63 om komplettering av Europaparlamentets och rådets direktiv</w:t>
      </w:r>
      <w:r>
        <w:t> </w:t>
      </w:r>
      <w:r w:rsidRPr="00906CBE">
        <w:t>2014/59/EU av den 21</w:t>
      </w:r>
      <w:r>
        <w:t> </w:t>
      </w:r>
      <w:r w:rsidRPr="00906CBE">
        <w:t>oktober 2014 avseende förhands</w:t>
      </w:r>
      <w:r>
        <w:softHyphen/>
      </w:r>
      <w:r w:rsidRPr="00906CBE">
        <w:t>bidrag till finansieringsarrangemang för resolution,</w:t>
      </w:r>
    </w:p>
    <w:p w14:paraId="0414B3D9" w14:textId="77777777" w:rsidR="00224569" w:rsidRDefault="00B659D8" w:rsidP="00224569">
      <w:pPr>
        <w:pStyle w:val="Brdtextmedindrag"/>
      </w:pPr>
      <w:r w:rsidRPr="00906CBE">
        <w:rPr>
          <w:i/>
        </w:rPr>
        <w:t>garanterad insättning</w:t>
      </w:r>
      <w:r w:rsidRPr="00906CBE">
        <w:t>: en insättning som omfattas av insättnings</w:t>
      </w:r>
      <w:r>
        <w:softHyphen/>
      </w:r>
      <w:r w:rsidRPr="00906CBE">
        <w:t>garantin enligt 4 och 4</w:t>
      </w:r>
      <w:r>
        <w:t> </w:t>
      </w:r>
      <w:r w:rsidRPr="00906CBE">
        <w:t>c</w:t>
      </w:r>
      <w:r>
        <w:t> §</w:t>
      </w:r>
      <w:r w:rsidRPr="00906CBE">
        <w:t>§ lagen</w:t>
      </w:r>
      <w:r>
        <w:t> </w:t>
      </w:r>
      <w:r w:rsidRPr="00906CBE">
        <w:t>(1995:1571) om insättningsgaranti,</w:t>
      </w:r>
    </w:p>
    <w:tbl>
      <w:tblPr>
        <w:tblW w:w="5000" w:type="pct"/>
        <w:tblLook w:val="0000" w:firstRow="0" w:lastRow="0" w:firstColumn="0" w:lastColumn="0" w:noHBand="0" w:noVBand="0"/>
      </w:tblPr>
      <w:tblGrid>
        <w:gridCol w:w="2948"/>
        <w:gridCol w:w="2949"/>
      </w:tblGrid>
      <w:tr w:rsidR="00224569" w14:paraId="386845B9" w14:textId="77777777" w:rsidTr="00224569">
        <w:tc>
          <w:tcPr>
            <w:tcW w:w="2500" w:type="pct"/>
            <w:shd w:val="clear" w:color="auto" w:fill="auto"/>
            <w:tcMar>
              <w:left w:w="0" w:type="dxa"/>
            </w:tcMar>
          </w:tcPr>
          <w:bookmarkEnd w:id="684"/>
          <w:p w14:paraId="29444F32" w14:textId="77777777" w:rsidR="00224569" w:rsidRDefault="00B659D8" w:rsidP="00224569">
            <w:pPr>
              <w:pStyle w:val="Brdtextmedindrag"/>
            </w:pPr>
            <w:r w:rsidRPr="00E23DAF">
              <w:rPr>
                <w:i/>
                <w:u w:val="single"/>
              </w:rPr>
              <w:t>gruppbaserad</w:t>
            </w:r>
            <w:r w:rsidRPr="00AC1B2D">
              <w:t>: som är gjord på grundval av den konsoliderade situationen enligt artikel</w:t>
            </w:r>
            <w:r>
              <w:t> </w:t>
            </w:r>
            <w:r w:rsidRPr="00AC1B2D">
              <w:t>4.1.47 i tillsynsförordningen,</w:t>
            </w:r>
          </w:p>
        </w:tc>
        <w:tc>
          <w:tcPr>
            <w:tcW w:w="2500" w:type="pct"/>
            <w:shd w:val="clear" w:color="auto" w:fill="auto"/>
            <w:tcMar>
              <w:right w:w="0" w:type="dxa"/>
            </w:tcMar>
          </w:tcPr>
          <w:p w14:paraId="3C9EEFF4" w14:textId="77777777" w:rsidR="00224569" w:rsidRDefault="00B659D8" w:rsidP="00224569">
            <w:pPr>
              <w:pStyle w:val="Brdtextmedindrag"/>
            </w:pPr>
            <w:bookmarkStart w:id="685" w:name="_Hlk50554245"/>
            <w:r w:rsidRPr="00E23DAF">
              <w:rPr>
                <w:i/>
                <w:u w:val="single"/>
              </w:rPr>
              <w:t>gruppbaserad</w:t>
            </w:r>
            <w:r w:rsidRPr="00E23DAF">
              <w:t>: som är gjord på grundval av den konsoliderade situationen enligt artikel</w:t>
            </w:r>
            <w:r>
              <w:t> </w:t>
            </w:r>
            <w:r w:rsidRPr="00E23DAF">
              <w:t>4.1.47 i tillsynsförordningen</w:t>
            </w:r>
            <w:r>
              <w:t xml:space="preserve"> </w:t>
            </w:r>
            <w:r>
              <w:rPr>
                <w:i/>
              </w:rPr>
              <w:t xml:space="preserve">eller </w:t>
            </w:r>
            <w:r w:rsidRPr="007965F3">
              <w:rPr>
                <w:i/>
                <w:spacing w:val="-4"/>
              </w:rPr>
              <w:t>arti</w:t>
            </w:r>
            <w:r w:rsidRPr="007965F3">
              <w:rPr>
                <w:i/>
                <w:spacing w:val="-4"/>
              </w:rPr>
              <w:softHyphen/>
              <w:t>kel 4.1.11 i värdepappersbolagsför</w:t>
            </w:r>
            <w:r w:rsidRPr="007965F3">
              <w:rPr>
                <w:i/>
                <w:spacing w:val="-4"/>
              </w:rPr>
              <w:softHyphen/>
              <w:t>ordningen</w:t>
            </w:r>
            <w:r w:rsidRPr="00E23DAF">
              <w:t>,</w:t>
            </w:r>
            <w:bookmarkEnd w:id="685"/>
          </w:p>
        </w:tc>
      </w:tr>
    </w:tbl>
    <w:p w14:paraId="13479B22" w14:textId="77777777" w:rsidR="00224569" w:rsidRDefault="00B659D8" w:rsidP="00224569">
      <w:pPr>
        <w:pStyle w:val="Brdtextmedindrag"/>
      </w:pPr>
      <w:bookmarkStart w:id="686" w:name="_Hlk50554255"/>
      <w:r w:rsidRPr="00B4628C">
        <w:rPr>
          <w:i/>
        </w:rPr>
        <w:t>gränsöverskridande koncern</w:t>
      </w:r>
      <w:r w:rsidRPr="00B4628C">
        <w:t>: en koncern med moder- och dotter</w:t>
      </w:r>
      <w:r>
        <w:softHyphen/>
      </w:r>
      <w:r w:rsidRPr="00B4628C">
        <w:t xml:space="preserve">företag i flera länder inom EES, </w:t>
      </w:r>
    </w:p>
    <w:p w14:paraId="3D17216C" w14:textId="77777777" w:rsidR="00224569" w:rsidRDefault="00B659D8" w:rsidP="00224569">
      <w:pPr>
        <w:pStyle w:val="Brdtextmedindrag"/>
      </w:pPr>
      <w:r w:rsidRPr="00B4628C">
        <w:rPr>
          <w:i/>
        </w:rPr>
        <w:t>holdingföretag med blandad verksamhet</w:t>
      </w:r>
      <w:r w:rsidRPr="00B4628C">
        <w:t>: ett holdingföretag enligt artikel</w:t>
      </w:r>
      <w:r>
        <w:t> </w:t>
      </w:r>
      <w:r w:rsidRPr="00B4628C">
        <w:t>4.1.22 i tillsynsförordningen,</w:t>
      </w:r>
    </w:p>
    <w:p w14:paraId="3B69FD4F" w14:textId="77777777" w:rsidR="00224569" w:rsidRPr="00751C4F" w:rsidRDefault="00B659D8" w:rsidP="00224569">
      <w:pPr>
        <w:pStyle w:val="Brdtextmedindrag"/>
      </w:pPr>
      <w:r w:rsidRPr="00B4628C">
        <w:rPr>
          <w:i/>
        </w:rPr>
        <w:t>institut</w:t>
      </w:r>
      <w:r w:rsidRPr="00B4628C">
        <w:t>: kreditinstitut och värdepappersbolag,</w:t>
      </w:r>
    </w:p>
    <w:tbl>
      <w:tblPr>
        <w:tblW w:w="5000" w:type="pct"/>
        <w:tblLayout w:type="fixed"/>
        <w:tblLook w:val="0000" w:firstRow="0" w:lastRow="0" w:firstColumn="0" w:lastColumn="0" w:noHBand="0" w:noVBand="0"/>
      </w:tblPr>
      <w:tblGrid>
        <w:gridCol w:w="2948"/>
        <w:gridCol w:w="2949"/>
      </w:tblGrid>
      <w:tr w:rsidR="00224569" w14:paraId="1826F48B" w14:textId="77777777" w:rsidTr="00224569">
        <w:tc>
          <w:tcPr>
            <w:tcW w:w="2500" w:type="pct"/>
            <w:shd w:val="clear" w:color="auto" w:fill="auto"/>
            <w:tcMar>
              <w:left w:w="0" w:type="dxa"/>
            </w:tcMar>
          </w:tcPr>
          <w:bookmarkEnd w:id="686"/>
          <w:p w14:paraId="6C2787B4" w14:textId="77777777" w:rsidR="00224569" w:rsidRDefault="00B659D8" w:rsidP="00224569">
            <w:pPr>
              <w:pStyle w:val="Brdtextmedindrag"/>
            </w:pPr>
            <w:r w:rsidRPr="00CC3FD6">
              <w:rPr>
                <w:i/>
                <w:u w:val="single"/>
              </w:rPr>
              <w:t>kapitalbas</w:t>
            </w:r>
            <w:r w:rsidRPr="00782ACF">
              <w:t>: detsamma som av</w:t>
            </w:r>
            <w:r>
              <w:softHyphen/>
            </w:r>
            <w:r w:rsidRPr="00782ACF">
              <w:t>ses i artikel</w:t>
            </w:r>
            <w:r>
              <w:t> </w:t>
            </w:r>
            <w:r w:rsidRPr="00782ACF">
              <w:t>72 i tillsynsförord</w:t>
            </w:r>
            <w:r>
              <w:softHyphen/>
            </w:r>
            <w:r w:rsidRPr="00782ACF">
              <w:t>ningen,</w:t>
            </w:r>
          </w:p>
        </w:tc>
        <w:tc>
          <w:tcPr>
            <w:tcW w:w="2500" w:type="pct"/>
            <w:shd w:val="clear" w:color="auto" w:fill="auto"/>
            <w:tcMar>
              <w:right w:w="0" w:type="dxa"/>
            </w:tcMar>
          </w:tcPr>
          <w:p w14:paraId="438DF396" w14:textId="77777777" w:rsidR="00224569" w:rsidRDefault="00B659D8" w:rsidP="00224569">
            <w:pPr>
              <w:pStyle w:val="Brdtextmedindrag"/>
              <w:rPr>
                <w:spacing w:val="-4"/>
              </w:rPr>
            </w:pPr>
            <w:bookmarkStart w:id="687" w:name="_Hlk50554260"/>
            <w:r w:rsidRPr="007965F3">
              <w:rPr>
                <w:i/>
                <w:spacing w:val="-4"/>
                <w:u w:val="single"/>
              </w:rPr>
              <w:t>kapitalbas</w:t>
            </w:r>
            <w:r w:rsidRPr="007965F3">
              <w:rPr>
                <w:spacing w:val="-4"/>
              </w:rPr>
              <w:t xml:space="preserve">: </w:t>
            </w:r>
          </w:p>
          <w:p w14:paraId="37C68A40" w14:textId="77777777" w:rsidR="00224569" w:rsidRDefault="00B659D8" w:rsidP="00224569">
            <w:pPr>
              <w:pStyle w:val="Brdtextmedindrag"/>
              <w:rPr>
                <w:i/>
                <w:spacing w:val="-5"/>
              </w:rPr>
            </w:pPr>
            <w:r>
              <w:rPr>
                <w:i/>
                <w:spacing w:val="-4"/>
              </w:rPr>
              <w:t>1. </w:t>
            </w:r>
            <w:r w:rsidRPr="007965F3">
              <w:rPr>
                <w:i/>
                <w:spacing w:val="-4"/>
              </w:rPr>
              <w:t>för kreditinstitut</w:t>
            </w:r>
            <w:r>
              <w:rPr>
                <w:i/>
                <w:spacing w:val="-4"/>
              </w:rPr>
              <w:t>,</w:t>
            </w:r>
            <w:r w:rsidRPr="007965F3">
              <w:rPr>
                <w:i/>
                <w:spacing w:val="-4"/>
              </w:rPr>
              <w:t xml:space="preserve"> </w:t>
            </w:r>
            <w:r w:rsidRPr="007965F3">
              <w:rPr>
                <w:spacing w:val="-4"/>
              </w:rPr>
              <w:t>det</w:t>
            </w:r>
            <w:r w:rsidRPr="007965F3">
              <w:rPr>
                <w:spacing w:val="-4"/>
              </w:rPr>
              <w:softHyphen/>
              <w:t>samma</w:t>
            </w:r>
            <w:r w:rsidRPr="00782ACF">
              <w:t xml:space="preserve"> som avses i artikel</w:t>
            </w:r>
            <w:r>
              <w:t> </w:t>
            </w:r>
            <w:r w:rsidRPr="00782ACF">
              <w:t xml:space="preserve">72 i </w:t>
            </w:r>
            <w:r w:rsidRPr="00604A26">
              <w:rPr>
                <w:spacing w:val="-5"/>
              </w:rPr>
              <w:t>tillsynsförord</w:t>
            </w:r>
            <w:r>
              <w:rPr>
                <w:spacing w:val="-5"/>
              </w:rPr>
              <w:softHyphen/>
            </w:r>
            <w:r w:rsidRPr="00604A26">
              <w:rPr>
                <w:spacing w:val="-5"/>
              </w:rPr>
              <w:t xml:space="preserve">ningen </w:t>
            </w:r>
            <w:r w:rsidRPr="00604A26">
              <w:rPr>
                <w:i/>
                <w:spacing w:val="-5"/>
              </w:rPr>
              <w:t xml:space="preserve">och </w:t>
            </w:r>
          </w:p>
          <w:p w14:paraId="56B27B09" w14:textId="77777777" w:rsidR="00224569" w:rsidRDefault="00B659D8" w:rsidP="00224569">
            <w:pPr>
              <w:pStyle w:val="Brdtextmedindrag"/>
            </w:pPr>
            <w:r>
              <w:rPr>
                <w:i/>
                <w:spacing w:val="-5"/>
              </w:rPr>
              <w:t>2. </w:t>
            </w:r>
            <w:r w:rsidRPr="00604A26">
              <w:rPr>
                <w:i/>
                <w:spacing w:val="-5"/>
              </w:rPr>
              <w:t>för värde</w:t>
            </w:r>
            <w:r w:rsidRPr="00604A26">
              <w:rPr>
                <w:i/>
                <w:spacing w:val="-5"/>
              </w:rPr>
              <w:softHyphen/>
              <w:t>pappersbolag</w:t>
            </w:r>
            <w:r>
              <w:rPr>
                <w:i/>
                <w:spacing w:val="-5"/>
              </w:rPr>
              <w:t>,</w:t>
            </w:r>
            <w:r>
              <w:rPr>
                <w:i/>
              </w:rPr>
              <w:t xml:space="preserve"> det</w:t>
            </w:r>
            <w:r>
              <w:rPr>
                <w:i/>
              </w:rPr>
              <w:softHyphen/>
              <w:t>samma som avses i artikel 9 i värdepappersbolagsför</w:t>
            </w:r>
            <w:r>
              <w:rPr>
                <w:i/>
              </w:rPr>
              <w:softHyphen/>
              <w:t>ordningen</w:t>
            </w:r>
            <w:r w:rsidRPr="00782ACF">
              <w:t>,</w:t>
            </w:r>
            <w:bookmarkEnd w:id="687"/>
          </w:p>
        </w:tc>
      </w:tr>
      <w:tr w:rsidR="00224569" w14:paraId="07FE9808" w14:textId="77777777" w:rsidTr="00224569">
        <w:tc>
          <w:tcPr>
            <w:tcW w:w="2500" w:type="pct"/>
            <w:shd w:val="clear" w:color="auto" w:fill="auto"/>
            <w:tcMar>
              <w:left w:w="0" w:type="dxa"/>
            </w:tcMar>
          </w:tcPr>
          <w:p w14:paraId="29803E08" w14:textId="77777777" w:rsidR="00224569" w:rsidRDefault="00B659D8" w:rsidP="00224569">
            <w:pPr>
              <w:pStyle w:val="Brdtextmedindrag"/>
            </w:pPr>
            <w:r w:rsidRPr="00902B9D">
              <w:rPr>
                <w:i/>
                <w:u w:val="single"/>
              </w:rPr>
              <w:t>kapitaltäckningsdirektivet</w:t>
            </w:r>
            <w:r w:rsidRPr="00902B9D">
              <w:t>: Europaparlamentets och rådets direktiv 2013/36/EU av den 26</w:t>
            </w:r>
            <w:r>
              <w:t> </w:t>
            </w:r>
            <w:r w:rsidRPr="00902B9D">
              <w:t xml:space="preserve">juni 2013 om behörighet att utöva verksamhet i kreditinstitut och om tillsyn av kreditinstitut </w:t>
            </w:r>
            <w:r w:rsidRPr="00902B9D">
              <w:rPr>
                <w:i/>
              </w:rPr>
              <w:t>och värdepappersföretag</w:t>
            </w:r>
            <w:r w:rsidRPr="00902B9D">
              <w:t>, om änd</w:t>
            </w:r>
            <w:r>
              <w:softHyphen/>
            </w:r>
            <w:r w:rsidRPr="00902B9D">
              <w:t>ring av direktiv</w:t>
            </w:r>
            <w:r>
              <w:t> </w:t>
            </w:r>
            <w:r w:rsidRPr="00902B9D">
              <w:t xml:space="preserve">2002/87/EG och om upphävande av </w:t>
            </w:r>
            <w:r w:rsidRPr="00902B9D">
              <w:rPr>
                <w:i/>
              </w:rPr>
              <w:t>direktiv</w:t>
            </w:r>
            <w:r w:rsidRPr="00902B9D">
              <w:t xml:space="preserve"> 2006/48/EG och 2006/49/EG, i </w:t>
            </w:r>
            <w:r w:rsidRPr="00604A26">
              <w:rPr>
                <w:spacing w:val="-5"/>
              </w:rPr>
              <w:lastRenderedPageBreak/>
              <w:t>lydelsen enligt Europaparla</w:t>
            </w:r>
            <w:r w:rsidRPr="00604A26">
              <w:rPr>
                <w:spacing w:val="-5"/>
              </w:rPr>
              <w:softHyphen/>
              <w:t>mentets</w:t>
            </w:r>
            <w:r w:rsidRPr="00902B9D">
              <w:t xml:space="preserve"> och rådets direktiv </w:t>
            </w:r>
            <w:r>
              <w:t xml:space="preserve">(EU) </w:t>
            </w:r>
            <w:r>
              <w:rPr>
                <w:i/>
              </w:rPr>
              <w:t>2019/878</w:t>
            </w:r>
            <w:r w:rsidRPr="00902B9D">
              <w:t>,</w:t>
            </w:r>
          </w:p>
        </w:tc>
        <w:tc>
          <w:tcPr>
            <w:tcW w:w="2500" w:type="pct"/>
            <w:shd w:val="clear" w:color="auto" w:fill="auto"/>
            <w:tcMar>
              <w:right w:w="0" w:type="dxa"/>
            </w:tcMar>
          </w:tcPr>
          <w:p w14:paraId="37D881F6" w14:textId="77777777" w:rsidR="00224569" w:rsidRDefault="00B659D8" w:rsidP="00224569">
            <w:pPr>
              <w:pStyle w:val="Brdtextmedindrag"/>
            </w:pPr>
            <w:bookmarkStart w:id="688" w:name="_Hlk50554283"/>
            <w:r w:rsidRPr="00902B9D">
              <w:rPr>
                <w:i/>
                <w:u w:val="single"/>
              </w:rPr>
              <w:lastRenderedPageBreak/>
              <w:t>kapitaltäckningsdirektivet</w:t>
            </w:r>
            <w:r w:rsidRPr="00902B9D">
              <w:t>: Europaparlamentets och rådets direktiv 2013/36/EU av den 26</w:t>
            </w:r>
            <w:r>
              <w:t> </w:t>
            </w:r>
            <w:r w:rsidRPr="00902B9D">
              <w:t xml:space="preserve">juni 2013 om behörighet att utöva verksamhet i kreditinstitut och om tillsyn av kreditinstitut, </w:t>
            </w:r>
            <w:r w:rsidRPr="00604A26">
              <w:t>om ändring av direktiv</w:t>
            </w:r>
            <w:r w:rsidRPr="00604A26">
              <w:rPr>
                <w:spacing w:val="-5"/>
              </w:rPr>
              <w:t xml:space="preserve"> 2002/87/EG</w:t>
            </w:r>
            <w:r w:rsidRPr="00902B9D">
              <w:t xml:space="preserve"> och om upphävande av </w:t>
            </w:r>
            <w:r w:rsidRPr="00902B9D">
              <w:rPr>
                <w:i/>
              </w:rPr>
              <w:t>direktiven</w:t>
            </w:r>
            <w:r w:rsidRPr="00902B9D">
              <w:t xml:space="preserve"> 2006/48/EG och 2006/49/EG, i lydelsen enligt Europaparlamentets </w:t>
            </w:r>
            <w:r w:rsidRPr="00902B9D">
              <w:lastRenderedPageBreak/>
              <w:t xml:space="preserve">och rådets direktiv </w:t>
            </w:r>
            <w:r w:rsidRPr="00A425A0">
              <w:rPr>
                <w:iCs/>
              </w:rPr>
              <w:t>(EU)</w:t>
            </w:r>
            <w:r>
              <w:rPr>
                <w:i/>
              </w:rPr>
              <w:t xml:space="preserve"> 2019/2034</w:t>
            </w:r>
            <w:r w:rsidRPr="00902B9D">
              <w:t>,</w:t>
            </w:r>
            <w:bookmarkEnd w:id="688"/>
          </w:p>
        </w:tc>
      </w:tr>
    </w:tbl>
    <w:p w14:paraId="4D1B2054" w14:textId="77777777" w:rsidR="00224569" w:rsidRDefault="00B659D8" w:rsidP="00224569">
      <w:pPr>
        <w:pStyle w:val="Brdtextmedindrag"/>
      </w:pPr>
      <w:bookmarkStart w:id="689" w:name="_Hlk50554290"/>
      <w:r>
        <w:rPr>
          <w:i/>
        </w:rPr>
        <w:lastRenderedPageBreak/>
        <w:t>ko</w:t>
      </w:r>
      <w:r w:rsidRPr="00DD7EA1">
        <w:rPr>
          <w:i/>
        </w:rPr>
        <w:t>ncern</w:t>
      </w:r>
      <w:r w:rsidRPr="006D5F4C">
        <w:t>: ett moderföretag och dess dotterföretag,</w:t>
      </w:r>
    </w:p>
    <w:p w14:paraId="24B423EA" w14:textId="77777777" w:rsidR="00224569" w:rsidRDefault="00B659D8" w:rsidP="00224569">
      <w:pPr>
        <w:pStyle w:val="Brdtextmedindrag"/>
      </w:pPr>
      <w:r w:rsidRPr="00DD7EA1">
        <w:rPr>
          <w:i/>
        </w:rPr>
        <w:t>koncernresolutionsordning</w:t>
      </w:r>
      <w:r w:rsidRPr="006D5F4C">
        <w:t>: en plan enligt artikel</w:t>
      </w:r>
      <w:r>
        <w:t> </w:t>
      </w:r>
      <w:r w:rsidRPr="006D5F4C">
        <w:t>91.6 i krishanter</w:t>
      </w:r>
      <w:r>
        <w:softHyphen/>
      </w:r>
      <w:r w:rsidRPr="006D5F4C">
        <w:t>ings</w:t>
      </w:r>
      <w:r>
        <w:softHyphen/>
      </w:r>
      <w:r w:rsidRPr="006D5F4C">
        <w:t>direktivet,</w:t>
      </w:r>
    </w:p>
    <w:tbl>
      <w:tblPr>
        <w:tblW w:w="5000" w:type="pct"/>
        <w:tblLayout w:type="fixed"/>
        <w:tblLook w:val="0000" w:firstRow="0" w:lastRow="0" w:firstColumn="0" w:lastColumn="0" w:noHBand="0" w:noVBand="0"/>
      </w:tblPr>
      <w:tblGrid>
        <w:gridCol w:w="2948"/>
        <w:gridCol w:w="2949"/>
      </w:tblGrid>
      <w:tr w:rsidR="00224569" w14:paraId="56476A4C" w14:textId="77777777" w:rsidTr="00224569">
        <w:tc>
          <w:tcPr>
            <w:tcW w:w="2500" w:type="pct"/>
            <w:shd w:val="clear" w:color="auto" w:fill="auto"/>
            <w:tcMar>
              <w:left w:w="0" w:type="dxa"/>
            </w:tcMar>
          </w:tcPr>
          <w:bookmarkEnd w:id="689"/>
          <w:p w14:paraId="2DD282FA" w14:textId="77777777" w:rsidR="00224569" w:rsidRDefault="00B659D8" w:rsidP="00224569">
            <w:pPr>
              <w:pStyle w:val="Brdtextmedindrag"/>
            </w:pPr>
            <w:r w:rsidRPr="00604A26">
              <w:rPr>
                <w:i/>
                <w:spacing w:val="-5"/>
                <w:u w:val="single"/>
              </w:rPr>
              <w:t>kreditinstitut</w:t>
            </w:r>
            <w:r w:rsidRPr="00604A26">
              <w:rPr>
                <w:spacing w:val="-5"/>
              </w:rPr>
              <w:t xml:space="preserve">: </w:t>
            </w:r>
            <w:r w:rsidRPr="002C7073">
              <w:rPr>
                <w:i/>
                <w:spacing w:val="-5"/>
              </w:rPr>
              <w:t>banker och kre</w:t>
            </w:r>
            <w:r w:rsidRPr="002C7073">
              <w:rPr>
                <w:i/>
                <w:spacing w:val="-5"/>
              </w:rPr>
              <w:softHyphen/>
              <w:t>dit</w:t>
            </w:r>
            <w:r w:rsidRPr="002C7073">
              <w:rPr>
                <w:i/>
                <w:spacing w:val="-5"/>
              </w:rPr>
              <w:softHyphen/>
              <w:t>marknadsföretag</w:t>
            </w:r>
            <w:r w:rsidRPr="00604A26">
              <w:rPr>
                <w:spacing w:val="-5"/>
              </w:rPr>
              <w:t xml:space="preserve"> enligt lagen</w:t>
            </w:r>
            <w:r>
              <w:t xml:space="preserve"> </w:t>
            </w:r>
            <w:r w:rsidRPr="008C77CD">
              <w:t>(2004:297) om bank- och finan</w:t>
            </w:r>
            <w:r>
              <w:softHyphen/>
            </w:r>
            <w:r w:rsidRPr="008C77CD">
              <w:t>sieringsrörelse,</w:t>
            </w:r>
          </w:p>
        </w:tc>
        <w:tc>
          <w:tcPr>
            <w:tcW w:w="2500" w:type="pct"/>
            <w:shd w:val="clear" w:color="auto" w:fill="auto"/>
            <w:tcMar>
              <w:right w:w="0" w:type="dxa"/>
            </w:tcMar>
          </w:tcPr>
          <w:p w14:paraId="7FF788C8" w14:textId="77777777" w:rsidR="00224569" w:rsidRDefault="00B659D8" w:rsidP="00224569">
            <w:pPr>
              <w:pStyle w:val="Brdtextmedindrag"/>
            </w:pPr>
            <w:bookmarkStart w:id="690" w:name="_Hlk50554303"/>
            <w:r w:rsidRPr="004C6288">
              <w:rPr>
                <w:i/>
                <w:u w:val="single"/>
              </w:rPr>
              <w:t>kreditinstitut</w:t>
            </w:r>
            <w:r w:rsidRPr="008C77CD">
              <w:t xml:space="preserve">: </w:t>
            </w:r>
            <w:r>
              <w:rPr>
                <w:i/>
                <w:iCs/>
              </w:rPr>
              <w:t xml:space="preserve">ett </w:t>
            </w:r>
            <w:r w:rsidRPr="002C7073">
              <w:rPr>
                <w:i/>
              </w:rPr>
              <w:t>kreditinstitut</w:t>
            </w:r>
            <w:r>
              <w:t xml:space="preserve"> </w:t>
            </w:r>
            <w:r w:rsidRPr="008C77CD">
              <w:t>enligt lagen</w:t>
            </w:r>
            <w:r>
              <w:t xml:space="preserve"> </w:t>
            </w:r>
            <w:r w:rsidRPr="008C77CD">
              <w:t>(2004:297) om bank- och finan</w:t>
            </w:r>
            <w:r>
              <w:softHyphen/>
            </w:r>
            <w:r w:rsidRPr="008C77CD">
              <w:t>sie</w:t>
            </w:r>
            <w:r>
              <w:softHyphen/>
            </w:r>
            <w:r w:rsidRPr="008C77CD">
              <w:t>r</w:t>
            </w:r>
            <w:r w:rsidRPr="009C5602">
              <w:t xml:space="preserve">ingsrörelse </w:t>
            </w:r>
            <w:r>
              <w:rPr>
                <w:i/>
              </w:rPr>
              <w:t>och</w:t>
            </w:r>
            <w:r w:rsidRPr="009C5602">
              <w:rPr>
                <w:i/>
              </w:rPr>
              <w:t xml:space="preserve"> </w:t>
            </w:r>
            <w:r>
              <w:rPr>
                <w:i/>
              </w:rPr>
              <w:t xml:space="preserve">ett </w:t>
            </w:r>
            <w:r w:rsidRPr="00BE38A8">
              <w:rPr>
                <w:i/>
              </w:rPr>
              <w:t>sådant värde</w:t>
            </w:r>
            <w:r w:rsidRPr="00BE38A8">
              <w:rPr>
                <w:i/>
              </w:rPr>
              <w:softHyphen/>
              <w:t>pappersbolag som avses i 1 kap. 2 § första stycket 7 c lagen (2014:968) om särskild tillsyn över kredit</w:t>
            </w:r>
            <w:r w:rsidRPr="00BE38A8">
              <w:rPr>
                <w:i/>
              </w:rPr>
              <w:softHyphen/>
              <w:t>insti</w:t>
            </w:r>
            <w:r w:rsidRPr="00BE38A8">
              <w:rPr>
                <w:i/>
              </w:rPr>
              <w:softHyphen/>
              <w:t>tut och värde</w:t>
            </w:r>
            <w:r w:rsidRPr="00BE38A8">
              <w:rPr>
                <w:i/>
              </w:rPr>
              <w:softHyphen/>
              <w:t>pappers</w:t>
            </w:r>
            <w:r w:rsidRPr="00BE38A8">
              <w:rPr>
                <w:i/>
              </w:rPr>
              <w:softHyphen/>
              <w:t>bolag</w:t>
            </w:r>
            <w:r w:rsidRPr="007A37EE">
              <w:t>,</w:t>
            </w:r>
            <w:bookmarkEnd w:id="690"/>
          </w:p>
        </w:tc>
      </w:tr>
    </w:tbl>
    <w:p w14:paraId="0CC5D961" w14:textId="77777777" w:rsidR="00224569" w:rsidRDefault="00B659D8" w:rsidP="00224569">
      <w:pPr>
        <w:pStyle w:val="Brdtextmedindrag"/>
      </w:pPr>
      <w:bookmarkStart w:id="691" w:name="_Hlk50554314"/>
      <w:r w:rsidRPr="008C77CD">
        <w:rPr>
          <w:i/>
        </w:rPr>
        <w:t>krisavvärjande åtgärd</w:t>
      </w:r>
      <w:r w:rsidRPr="008C77CD">
        <w:t xml:space="preserve">: </w:t>
      </w:r>
    </w:p>
    <w:p w14:paraId="1D3103B4" w14:textId="77777777" w:rsidR="00224569" w:rsidRDefault="00B659D8" w:rsidP="00224569">
      <w:pPr>
        <w:pStyle w:val="Brdtextmedindrag"/>
      </w:pPr>
      <w:r w:rsidRPr="008C77CD">
        <w:t>a)</w:t>
      </w:r>
      <w:r>
        <w:t> </w:t>
      </w:r>
      <w:r w:rsidRPr="008C77CD">
        <w:t>en åtgärd för att undanröja väsentliga brister eller väsentliga hinder för återhämtning enligt 6</w:t>
      </w:r>
      <w:r>
        <w:t> </w:t>
      </w:r>
      <w:r w:rsidRPr="008C77CD">
        <w:t>a</w:t>
      </w:r>
      <w:r>
        <w:t> </w:t>
      </w:r>
      <w:r w:rsidRPr="008C77CD">
        <w:t>kap.</w:t>
      </w:r>
      <w:r>
        <w:t> </w:t>
      </w:r>
      <w:r w:rsidRPr="008C77CD">
        <w:t>6 och 7</w:t>
      </w:r>
      <w:r>
        <w:t> §</w:t>
      </w:r>
      <w:r w:rsidRPr="008C77CD">
        <w:t>§ lagen om bank- och finansieringsrörelse och 8</w:t>
      </w:r>
      <w:r>
        <w:t> </w:t>
      </w:r>
      <w:r w:rsidRPr="008C77CD">
        <w:t>a</w:t>
      </w:r>
      <w:r>
        <w:t> </w:t>
      </w:r>
      <w:r w:rsidRPr="008C77CD">
        <w:t>kap.</w:t>
      </w:r>
      <w:r>
        <w:t> </w:t>
      </w:r>
      <w:r w:rsidRPr="008C77CD">
        <w:t>7 och 8</w:t>
      </w:r>
      <w:r>
        <w:t> §</w:t>
      </w:r>
      <w:r w:rsidRPr="008C77CD">
        <w:t>§ lagen</w:t>
      </w:r>
      <w:r>
        <w:t> </w:t>
      </w:r>
      <w:r w:rsidRPr="008C77CD">
        <w:t>(2007:528) om värde</w:t>
      </w:r>
      <w:r>
        <w:softHyphen/>
      </w:r>
      <w:r w:rsidRPr="008C77CD">
        <w:t xml:space="preserve">pappersmarknaden, </w:t>
      </w:r>
    </w:p>
    <w:p w14:paraId="7C67E355" w14:textId="77777777" w:rsidR="00224569" w:rsidRDefault="00B659D8" w:rsidP="00224569">
      <w:pPr>
        <w:pStyle w:val="Brdtextmedindrag"/>
      </w:pPr>
      <w:r w:rsidRPr="008C77CD">
        <w:t>b)</w:t>
      </w:r>
      <w:r>
        <w:t> </w:t>
      </w:r>
      <w:r w:rsidRPr="008C77CD">
        <w:t>en åtgärd för att undanröja eller minska väsentliga hinder för rekonstruktion eller avveckling enligt 3</w:t>
      </w:r>
      <w:r>
        <w:t> </w:t>
      </w:r>
      <w:r w:rsidRPr="008C77CD">
        <w:t>kap.</w:t>
      </w:r>
      <w:r>
        <w:t> </w:t>
      </w:r>
      <w:r w:rsidRPr="008C77CD">
        <w:t>3–5 och 12–24</w:t>
      </w:r>
      <w:r>
        <w:t> §</w:t>
      </w:r>
      <w:r w:rsidRPr="008C77CD">
        <w:t xml:space="preserve">§, </w:t>
      </w:r>
    </w:p>
    <w:p w14:paraId="38893701" w14:textId="77777777" w:rsidR="00224569" w:rsidRDefault="00B659D8" w:rsidP="00224569">
      <w:pPr>
        <w:pStyle w:val="Brdtextmedindrag"/>
      </w:pPr>
      <w:r w:rsidRPr="008C77CD">
        <w:t>c)</w:t>
      </w:r>
      <w:r>
        <w:t> </w:t>
      </w:r>
      <w:r w:rsidRPr="008C77CD">
        <w:t>en åtgärd som enligt beslut av Finansinspektionen är en kris</w:t>
      </w:r>
      <w:r>
        <w:softHyphen/>
      </w:r>
      <w:r w:rsidRPr="008C77CD">
        <w:t>avvärjande åtgärd enligt 15</w:t>
      </w:r>
      <w:r>
        <w:t> </w:t>
      </w:r>
      <w:r w:rsidRPr="008C77CD">
        <w:t>kap. 2</w:t>
      </w:r>
      <w:r>
        <w:t> </w:t>
      </w:r>
      <w:r w:rsidRPr="008C77CD">
        <w:t>c</w:t>
      </w:r>
      <w:r>
        <w:t> §</w:t>
      </w:r>
      <w:r w:rsidRPr="008C77CD">
        <w:t xml:space="preserve"> lagen om bank- och finansier</w:t>
      </w:r>
      <w:r>
        <w:softHyphen/>
      </w:r>
      <w:r w:rsidRPr="008C77CD">
        <w:t>ings</w:t>
      </w:r>
      <w:r>
        <w:softHyphen/>
      </w:r>
      <w:r w:rsidRPr="008C77CD">
        <w:t>rörelse eller 25</w:t>
      </w:r>
      <w:r>
        <w:t> </w:t>
      </w:r>
      <w:r w:rsidRPr="008C77CD">
        <w:t>kap. 2</w:t>
      </w:r>
      <w:r>
        <w:t> </w:t>
      </w:r>
      <w:r w:rsidRPr="008C77CD">
        <w:t>c</w:t>
      </w:r>
      <w:r>
        <w:t> §</w:t>
      </w:r>
      <w:r w:rsidRPr="008C77CD">
        <w:t xml:space="preserve"> lagen om värdepappersmarknaden, </w:t>
      </w:r>
    </w:p>
    <w:p w14:paraId="030FF669" w14:textId="77777777" w:rsidR="00224569" w:rsidRDefault="00B659D8" w:rsidP="00224569">
      <w:pPr>
        <w:pStyle w:val="Brdtextmedindrag"/>
      </w:pPr>
      <w:r w:rsidRPr="008C77CD">
        <w:t>d)</w:t>
      </w:r>
      <w:r>
        <w:t> </w:t>
      </w:r>
      <w:r w:rsidRPr="008C77CD">
        <w:t>ett beslut av Finansinspektionen om att tillsätta en tillfällig förvaltare enligt 15</w:t>
      </w:r>
      <w:r>
        <w:t> </w:t>
      </w:r>
      <w:r w:rsidRPr="008C77CD">
        <w:t>a</w:t>
      </w:r>
      <w:r>
        <w:t> </w:t>
      </w:r>
      <w:r w:rsidRPr="008C77CD">
        <w:t>kap. lagen om bank- och finansieringsrörelse eller 25</w:t>
      </w:r>
      <w:r>
        <w:t> </w:t>
      </w:r>
      <w:r w:rsidRPr="008C77CD">
        <w:t>a</w:t>
      </w:r>
      <w:r>
        <w:t> </w:t>
      </w:r>
      <w:r w:rsidRPr="008C77CD">
        <w:t xml:space="preserve">kap. lagen om värdepappersmarknaden, eller </w:t>
      </w:r>
    </w:p>
    <w:p w14:paraId="166CD3D8" w14:textId="77777777" w:rsidR="00224569" w:rsidRDefault="00B659D8" w:rsidP="00224569">
      <w:pPr>
        <w:pStyle w:val="Brdtextmedindrag"/>
      </w:pPr>
      <w:r w:rsidRPr="008C77CD">
        <w:t>e)</w:t>
      </w:r>
      <w:r>
        <w:t> </w:t>
      </w:r>
      <w:r w:rsidRPr="008C77CD">
        <w:t>nedskrivning eller konvertering av relevanta kapitalinstrument enligt 6</w:t>
      </w:r>
      <w:r>
        <w:t> </w:t>
      </w:r>
      <w:r w:rsidRPr="008C77CD">
        <w:t>kap.,</w:t>
      </w:r>
    </w:p>
    <w:p w14:paraId="6807B3B3" w14:textId="77777777" w:rsidR="00224569" w:rsidRDefault="00B659D8" w:rsidP="00224569">
      <w:pPr>
        <w:pStyle w:val="Brdtextmedindrag"/>
      </w:pPr>
      <w:r w:rsidRPr="00DF367E">
        <w:rPr>
          <w:i/>
        </w:rPr>
        <w:t>krishanteringsdirektivet</w:t>
      </w:r>
      <w:r w:rsidRPr="00C030D8">
        <w:t>: Europaparlamentets och rådets direktiv 2014/59/EU av den 15</w:t>
      </w:r>
      <w:r>
        <w:t> </w:t>
      </w:r>
      <w:r w:rsidRPr="00C030D8">
        <w:t>maj 2014 om inrättande av en ram för åter</w:t>
      </w:r>
      <w:r>
        <w:softHyphen/>
      </w:r>
      <w:r w:rsidRPr="00C030D8">
        <w:t>hämtning och resolution av kreditinstitut och värdepappers</w:t>
      </w:r>
      <w:r>
        <w:softHyphen/>
      </w:r>
      <w:r w:rsidRPr="00C030D8">
        <w:t xml:space="preserve">företag och om ändring av rådets direktiv 82/891/EEG och </w:t>
      </w:r>
      <w:r w:rsidRPr="00604A26">
        <w:rPr>
          <w:spacing w:val="-4"/>
        </w:rPr>
        <w:t>Europa</w:t>
      </w:r>
      <w:r>
        <w:rPr>
          <w:spacing w:val="-4"/>
        </w:rPr>
        <w:softHyphen/>
      </w:r>
      <w:r w:rsidRPr="00604A26">
        <w:rPr>
          <w:spacing w:val="-4"/>
        </w:rPr>
        <w:t>parla</w:t>
      </w:r>
      <w:r w:rsidRPr="00604A26">
        <w:rPr>
          <w:spacing w:val="-4"/>
        </w:rPr>
        <w:softHyphen/>
        <w:t>mentets och rådets direktiv</w:t>
      </w:r>
      <w:r>
        <w:rPr>
          <w:spacing w:val="-4"/>
        </w:rPr>
        <w:t> </w:t>
      </w:r>
      <w:r w:rsidRPr="00604A26">
        <w:rPr>
          <w:spacing w:val="-4"/>
        </w:rPr>
        <w:t>2001/24/EG, 2002/47/EG, 2004/25/EG</w:t>
      </w:r>
      <w:r w:rsidRPr="00C030D8">
        <w:t xml:space="preserve">, </w:t>
      </w:r>
      <w:r w:rsidRPr="007965F3">
        <w:rPr>
          <w:spacing w:val="-5"/>
        </w:rPr>
        <w:t>2005/56/EG, 2007/36/EG, 2011/35/EU, 2012/30/EU och 2013/36/EU</w:t>
      </w:r>
      <w:r w:rsidRPr="00C030D8">
        <w:t xml:space="preserve"> </w:t>
      </w:r>
      <w:r w:rsidRPr="007965F3">
        <w:rPr>
          <w:spacing w:val="-5"/>
        </w:rPr>
        <w:t>samt Europaparlamentets och rådets förordningar (EU) nr</w:t>
      </w:r>
      <w:r>
        <w:rPr>
          <w:spacing w:val="-5"/>
        </w:rPr>
        <w:t> </w:t>
      </w:r>
      <w:r w:rsidRPr="007965F3">
        <w:rPr>
          <w:spacing w:val="-5"/>
        </w:rPr>
        <w:t>1093/2010</w:t>
      </w:r>
      <w:r w:rsidRPr="00604A26">
        <w:rPr>
          <w:spacing w:val="-4"/>
        </w:rPr>
        <w:t xml:space="preserve"> och (EU) nr</w:t>
      </w:r>
      <w:r>
        <w:rPr>
          <w:spacing w:val="-4"/>
        </w:rPr>
        <w:t> </w:t>
      </w:r>
      <w:r w:rsidRPr="00604A26">
        <w:rPr>
          <w:spacing w:val="-4"/>
        </w:rPr>
        <w:t xml:space="preserve">648/2012, i </w:t>
      </w:r>
      <w:r w:rsidRPr="002339F3">
        <w:rPr>
          <w:spacing w:val="-4"/>
        </w:rPr>
        <w:t>den ursprungliga lydelsen</w:t>
      </w:r>
      <w:r w:rsidRPr="00604A26">
        <w:rPr>
          <w:spacing w:val="-4"/>
        </w:rPr>
        <w:t>,</w:t>
      </w:r>
    </w:p>
    <w:p w14:paraId="0A85CDA5" w14:textId="77777777" w:rsidR="00224569" w:rsidRDefault="00B659D8" w:rsidP="00224569">
      <w:pPr>
        <w:pStyle w:val="Brdtextmedindrag"/>
      </w:pPr>
      <w:r w:rsidRPr="00604A26">
        <w:rPr>
          <w:i/>
          <w:spacing w:val="-2"/>
        </w:rPr>
        <w:t>kritisk verksamhet</w:t>
      </w:r>
      <w:r w:rsidRPr="00604A26">
        <w:rPr>
          <w:spacing w:val="-2"/>
        </w:rPr>
        <w:t>: en tjänst eller en transaktion som, om den upp</w:t>
      </w:r>
      <w:r w:rsidRPr="00604A26">
        <w:rPr>
          <w:spacing w:val="-2"/>
        </w:rPr>
        <w:softHyphen/>
        <w:t>hörde, sannolikt skulle leda till en allvarlig störning i det finansiella systemet</w:t>
      </w:r>
      <w:r w:rsidRPr="00C030D8">
        <w:t xml:space="preserve">, </w:t>
      </w:r>
    </w:p>
    <w:p w14:paraId="4A2EF0D5" w14:textId="77777777" w:rsidR="00224569" w:rsidRDefault="00B659D8" w:rsidP="00224569">
      <w:pPr>
        <w:pStyle w:val="Brdtextmedindrag"/>
      </w:pPr>
      <w:r w:rsidRPr="008B3D8F">
        <w:rPr>
          <w:i/>
        </w:rPr>
        <w:t>kvalificerad insättning</w:t>
      </w:r>
      <w:r w:rsidRPr="00C030D8">
        <w:t>: en insättning enligt lagen om insättnings</w:t>
      </w:r>
      <w:r>
        <w:softHyphen/>
      </w:r>
      <w:r w:rsidRPr="00C030D8">
        <w:t>garanti som inte är undantagen enligt 4</w:t>
      </w:r>
      <w:r>
        <w:t> </w:t>
      </w:r>
      <w:r w:rsidRPr="00C030D8">
        <w:t>b eller 5</w:t>
      </w:r>
      <w:r>
        <w:t> §</w:t>
      </w:r>
      <w:r w:rsidRPr="00C030D8">
        <w:t xml:space="preserve"> den lagen,</w:t>
      </w:r>
    </w:p>
    <w:p w14:paraId="05D9F692" w14:textId="77777777" w:rsidR="00224569" w:rsidRDefault="00B659D8" w:rsidP="00224569">
      <w:pPr>
        <w:pStyle w:val="Brdtextmedindrag"/>
      </w:pPr>
      <w:r w:rsidRPr="0018712E">
        <w:rPr>
          <w:i/>
          <w:spacing w:val="-4"/>
        </w:rPr>
        <w:t>kärnprimärkapitalinstrument</w:t>
      </w:r>
      <w:r w:rsidRPr="0018712E">
        <w:rPr>
          <w:spacing w:val="-4"/>
        </w:rPr>
        <w:t>: kapitalinstrument som uppfyller vill</w:t>
      </w:r>
      <w:r>
        <w:rPr>
          <w:spacing w:val="-4"/>
        </w:rPr>
        <w:softHyphen/>
      </w:r>
      <w:r w:rsidRPr="0018712E">
        <w:rPr>
          <w:spacing w:val="-4"/>
        </w:rPr>
        <w:t>koren</w:t>
      </w:r>
      <w:r w:rsidRPr="008B3D8F">
        <w:t xml:space="preserve"> i artikel</w:t>
      </w:r>
      <w:r>
        <w:t> </w:t>
      </w:r>
      <w:r w:rsidRPr="008B3D8F">
        <w:t>28.1–28.4, 29.1–29.5 eller 31.1 i tillsynsförordningen</w:t>
      </w:r>
      <w:r>
        <w:t>,</w:t>
      </w:r>
    </w:p>
    <w:p w14:paraId="15D4F4B1" w14:textId="77777777" w:rsidR="00224569" w:rsidRDefault="00B659D8" w:rsidP="00224569">
      <w:pPr>
        <w:pStyle w:val="Brdtextmedindrag"/>
      </w:pPr>
      <w:r w:rsidRPr="00A9062C">
        <w:rPr>
          <w:i/>
        </w:rPr>
        <w:t>moderföretag</w:t>
      </w:r>
      <w:r w:rsidRPr="00A9062C">
        <w:t>: ett moderföretag enligt artikel</w:t>
      </w:r>
      <w:r>
        <w:t> </w:t>
      </w:r>
      <w:r w:rsidRPr="00A9062C">
        <w:t>4.1.15</w:t>
      </w:r>
      <w:r>
        <w:t> </w:t>
      </w:r>
      <w:r w:rsidRPr="00A9062C">
        <w:t>a i tillsyns</w:t>
      </w:r>
      <w:r>
        <w:softHyphen/>
      </w:r>
      <w:r w:rsidRPr="00A9062C">
        <w:t xml:space="preserve">förordningen, </w:t>
      </w:r>
    </w:p>
    <w:p w14:paraId="25BBDFE0" w14:textId="77777777" w:rsidR="00224569" w:rsidRDefault="00B659D8" w:rsidP="00224569">
      <w:pPr>
        <w:pStyle w:val="Brdtextmedindrag"/>
      </w:pPr>
      <w:r w:rsidRPr="00A9062C">
        <w:rPr>
          <w:i/>
        </w:rPr>
        <w:t>moderföretag inom EES</w:t>
      </w:r>
      <w:r w:rsidRPr="00A9062C">
        <w:t>: ett moderinstitut inom EES, ett finan</w:t>
      </w:r>
      <w:r>
        <w:softHyphen/>
      </w:r>
      <w:r w:rsidRPr="00A9062C">
        <w:t>siellt moderholdingföretag inom EES eller ett blandat finansiellt moderholding</w:t>
      </w:r>
      <w:r>
        <w:softHyphen/>
      </w:r>
      <w:r w:rsidRPr="00A9062C">
        <w:t xml:space="preserve">företag inom EES, </w:t>
      </w:r>
    </w:p>
    <w:p w14:paraId="33886958" w14:textId="77777777" w:rsidR="00224569" w:rsidRDefault="00B659D8" w:rsidP="00224569">
      <w:pPr>
        <w:pStyle w:val="Brdtextmedindrag"/>
      </w:pPr>
      <w:r w:rsidRPr="00A9062C">
        <w:rPr>
          <w:i/>
        </w:rPr>
        <w:t>moderföretag i tredjeland</w:t>
      </w:r>
      <w:r w:rsidRPr="00A9062C">
        <w:t>: ett moderinstitut, ett finansiellt moder</w:t>
      </w:r>
      <w:r>
        <w:softHyphen/>
      </w:r>
      <w:r w:rsidRPr="00A9062C">
        <w:t>holdingföretag eller ett blandat finansiellt moderholdingföretag som är hemmahörande i ett land utanför EES,</w:t>
      </w:r>
    </w:p>
    <w:p w14:paraId="133E2E10" w14:textId="77777777" w:rsidR="00224569" w:rsidRDefault="00B659D8" w:rsidP="00224569">
      <w:pPr>
        <w:pStyle w:val="Brdtextmedindrag"/>
      </w:pPr>
      <w:r w:rsidRPr="0090030D">
        <w:rPr>
          <w:i/>
        </w:rPr>
        <w:lastRenderedPageBreak/>
        <w:t>moderinstitut inom EES</w:t>
      </w:r>
      <w:r w:rsidRPr="0090030D">
        <w:t xml:space="preserve">: ett institut eller ett EES-institut som är ett moderföretag och som inte självt är ett dotterföretag till ett </w:t>
      </w:r>
    </w:p>
    <w:p w14:paraId="5379CE2A" w14:textId="77777777" w:rsidR="00224569" w:rsidRDefault="00B659D8" w:rsidP="00224569">
      <w:pPr>
        <w:pStyle w:val="Brdtextmedindrag"/>
      </w:pPr>
      <w:r w:rsidRPr="0090030D">
        <w:t>a)</w:t>
      </w:r>
      <w:r>
        <w:t> </w:t>
      </w:r>
      <w:r w:rsidRPr="0090030D">
        <w:t xml:space="preserve">annat institut eller ett EES-institut, eller </w:t>
      </w:r>
    </w:p>
    <w:p w14:paraId="02E6FD80" w14:textId="77777777" w:rsidR="00224569" w:rsidRDefault="00B659D8" w:rsidP="00224569">
      <w:pPr>
        <w:pStyle w:val="Brdtextmedindrag"/>
      </w:pPr>
      <w:r w:rsidRPr="0090030D">
        <w:t>b)</w:t>
      </w:r>
      <w:r>
        <w:t> </w:t>
      </w:r>
      <w:r w:rsidRPr="0090030D">
        <w:t>finansiellt holdingföretag eller ett blandat finansiellt holding</w:t>
      </w:r>
      <w:r>
        <w:softHyphen/>
      </w:r>
      <w:r w:rsidRPr="0090030D">
        <w:t>företag som är etablerat i något land inom EES,</w:t>
      </w:r>
    </w:p>
    <w:p w14:paraId="7297BB9D" w14:textId="77777777" w:rsidR="00224569" w:rsidRDefault="00B659D8" w:rsidP="00224569">
      <w:pPr>
        <w:pStyle w:val="Brdtextmedindrag"/>
      </w:pPr>
      <w:r w:rsidRPr="00037C06">
        <w:rPr>
          <w:i/>
        </w:rPr>
        <w:t>relevanta kapitalinstrument</w:t>
      </w:r>
      <w:r w:rsidRPr="00F747AF">
        <w:t xml:space="preserve">: övriga primärkapitalinstrument och supplementärkapitalinstrument, </w:t>
      </w:r>
    </w:p>
    <w:p w14:paraId="42056502" w14:textId="77777777" w:rsidR="00224569" w:rsidRDefault="00B659D8" w:rsidP="00224569">
      <w:pPr>
        <w:pStyle w:val="Brdtextmedindrag"/>
      </w:pPr>
      <w:r w:rsidRPr="00037C06">
        <w:rPr>
          <w:i/>
        </w:rPr>
        <w:t>resolutionsförfarande i tredjeland</w:t>
      </w:r>
      <w:r w:rsidRPr="00F747AF">
        <w:t>: en åtgärd som enligt rätten i ett land utanför EES syftar till att hantera en kris i ett tredjelandsinstitut eller i ett moderföretag i tredjeland, om åtgärden är jämförbar med sådana resolutionsåtgärder som får vidtas enligt denna lag i fråga om ändamål och förväntat resultat,</w:t>
      </w:r>
    </w:p>
    <w:p w14:paraId="6400C894" w14:textId="77777777" w:rsidR="00224569" w:rsidRDefault="00B659D8" w:rsidP="00224569">
      <w:pPr>
        <w:pStyle w:val="Brdtextmedindrag"/>
      </w:pPr>
      <w:r w:rsidRPr="00037C06">
        <w:rPr>
          <w:i/>
        </w:rPr>
        <w:t>resolutionskollegium</w:t>
      </w:r>
      <w:r w:rsidRPr="00037C06">
        <w:t>: ett resolutionskollegium enligt artikel</w:t>
      </w:r>
      <w:r>
        <w:t> </w:t>
      </w:r>
      <w:r w:rsidRPr="00037C06">
        <w:t xml:space="preserve">88 i krishanteringsdirektivet, </w:t>
      </w:r>
    </w:p>
    <w:p w14:paraId="0D1BC137" w14:textId="77777777" w:rsidR="00224569" w:rsidRDefault="00B659D8" w:rsidP="00224569">
      <w:pPr>
        <w:pStyle w:val="Brdtextmedindrag"/>
      </w:pPr>
      <w:r w:rsidRPr="00037C06">
        <w:rPr>
          <w:i/>
        </w:rPr>
        <w:t>resolutionsåtgärd</w:t>
      </w:r>
      <w:r w:rsidRPr="00037C06">
        <w:t>: någon av de åtgärder som anges i 12</w:t>
      </w:r>
      <w:r>
        <w:t> </w:t>
      </w:r>
      <w:r w:rsidRPr="00037C06">
        <w:t>kap. 1</w:t>
      </w:r>
      <w:r>
        <w:t> §,</w:t>
      </w:r>
    </w:p>
    <w:p w14:paraId="7CD02096" w14:textId="77777777" w:rsidR="00224569" w:rsidRDefault="00B659D8" w:rsidP="00224569">
      <w:pPr>
        <w:pStyle w:val="Brdtextmedindrag"/>
      </w:pPr>
      <w:r w:rsidRPr="004D7210">
        <w:rPr>
          <w:i/>
          <w:spacing w:val="-5"/>
        </w:rPr>
        <w:t>samordnande berörd myndighet</w:t>
      </w:r>
      <w:r w:rsidRPr="004D7210">
        <w:rPr>
          <w:spacing w:val="-5"/>
        </w:rPr>
        <w:t>: den berörda myndigheten i samma</w:t>
      </w:r>
      <w:r w:rsidRPr="00EE563F">
        <w:t xml:space="preserve"> land inom EES som den samordnande tillsynsmyndigheten,</w:t>
      </w:r>
    </w:p>
    <w:p w14:paraId="577F10E1" w14:textId="77777777" w:rsidR="00224569" w:rsidRDefault="00B659D8" w:rsidP="00224569">
      <w:pPr>
        <w:pStyle w:val="Brdtextmedindrag"/>
      </w:pPr>
      <w:r w:rsidRPr="004D7210">
        <w:rPr>
          <w:i/>
          <w:spacing w:val="-5"/>
        </w:rPr>
        <w:t>samordnande resolutionsmyndighet</w:t>
      </w:r>
      <w:r w:rsidRPr="004D7210">
        <w:rPr>
          <w:spacing w:val="-5"/>
        </w:rPr>
        <w:t>: resolutionsmyndigheten i samma</w:t>
      </w:r>
      <w:r w:rsidRPr="00EE563F">
        <w:t xml:space="preserve"> land inom EES som den samordnande tillsynsmyndigheten,</w:t>
      </w:r>
    </w:p>
    <w:p w14:paraId="40B76147" w14:textId="77777777" w:rsidR="00224569" w:rsidRDefault="00B659D8" w:rsidP="00224569">
      <w:pPr>
        <w:pStyle w:val="Brdtextmedindrag"/>
      </w:pPr>
      <w:r w:rsidRPr="00604A26">
        <w:rPr>
          <w:i/>
          <w:spacing w:val="-4"/>
        </w:rPr>
        <w:t>samordnande tillsynsmyndighet</w:t>
      </w:r>
      <w:r w:rsidRPr="00604A26">
        <w:rPr>
          <w:spacing w:val="-4"/>
        </w:rPr>
        <w:t>: en behörig myndighet som ansvarar</w:t>
      </w:r>
      <w:r w:rsidRPr="00EE563F">
        <w:t xml:space="preserve"> för att utöva gruppbaserad tillsyn av moderinstitut inom EES och av institut som kontrolleras av finansiella moderholdingföretag inom EES eller blandade finansiella moderholdingföretag inom EES,</w:t>
      </w:r>
    </w:p>
    <w:p w14:paraId="561BBCF4" w14:textId="77777777" w:rsidR="00224569" w:rsidRDefault="00B659D8" w:rsidP="00224569">
      <w:pPr>
        <w:pStyle w:val="Brdtextmedindrag"/>
      </w:pPr>
      <w:r w:rsidRPr="00EE563F">
        <w:rPr>
          <w:i/>
        </w:rPr>
        <w:t>supplementärkapitalinstrument</w:t>
      </w:r>
      <w:r w:rsidRPr="00EE563F">
        <w:t>: kapitalinstrument och efterställda lån som uppfyller villkoren i artikel</w:t>
      </w:r>
      <w:r>
        <w:t> </w:t>
      </w:r>
      <w:r w:rsidRPr="00EE563F">
        <w:t>63 i tillsynsförordningen</w:t>
      </w:r>
      <w:r>
        <w:t>,</w:t>
      </w:r>
    </w:p>
    <w:tbl>
      <w:tblPr>
        <w:tblW w:w="5000" w:type="pct"/>
        <w:tblLook w:val="0000" w:firstRow="0" w:lastRow="0" w:firstColumn="0" w:lastColumn="0" w:noHBand="0" w:noVBand="0"/>
      </w:tblPr>
      <w:tblGrid>
        <w:gridCol w:w="2948"/>
        <w:gridCol w:w="2949"/>
      </w:tblGrid>
      <w:tr w:rsidR="00224569" w14:paraId="004A270E" w14:textId="77777777" w:rsidTr="00224569">
        <w:tc>
          <w:tcPr>
            <w:tcW w:w="2500" w:type="pct"/>
            <w:shd w:val="clear" w:color="auto" w:fill="auto"/>
            <w:tcMar>
              <w:left w:w="0" w:type="dxa"/>
            </w:tcMar>
          </w:tcPr>
          <w:bookmarkEnd w:id="691"/>
          <w:p w14:paraId="012CC685" w14:textId="77777777" w:rsidR="00224569" w:rsidRDefault="00B659D8" w:rsidP="00224569">
            <w:pPr>
              <w:pStyle w:val="Brdtextmedindrag"/>
            </w:pPr>
            <w:r w:rsidRPr="00EE563F">
              <w:rPr>
                <w:i/>
                <w:u w:val="single"/>
              </w:rPr>
              <w:t>tillsynsförordningen</w:t>
            </w:r>
            <w:r w:rsidRPr="00EE563F">
              <w:t>: Europa</w:t>
            </w:r>
            <w:r>
              <w:softHyphen/>
            </w:r>
            <w:r w:rsidRPr="00EE563F">
              <w:t>parlamentets och rådets förord</w:t>
            </w:r>
            <w:r>
              <w:softHyphen/>
            </w:r>
            <w:r w:rsidRPr="00EE563F">
              <w:t>ning (EU) nr</w:t>
            </w:r>
            <w:r>
              <w:t> </w:t>
            </w:r>
            <w:r w:rsidRPr="00EE563F">
              <w:t>575/2013 av den 26</w:t>
            </w:r>
            <w:r>
              <w:t> </w:t>
            </w:r>
            <w:r w:rsidRPr="00EE563F">
              <w:t>juni 2013 om tillsynskrav för kredit</w:t>
            </w:r>
            <w:r>
              <w:softHyphen/>
            </w:r>
            <w:r w:rsidRPr="00EE563F">
              <w:t xml:space="preserve">institut </w:t>
            </w:r>
            <w:r w:rsidRPr="00042ACF">
              <w:rPr>
                <w:i/>
              </w:rPr>
              <w:t>och värdepappers</w:t>
            </w:r>
            <w:r>
              <w:rPr>
                <w:i/>
              </w:rPr>
              <w:softHyphen/>
            </w:r>
            <w:r w:rsidRPr="00042ACF">
              <w:rPr>
                <w:i/>
              </w:rPr>
              <w:t>företag</w:t>
            </w:r>
            <w:r w:rsidRPr="00EE563F">
              <w:t xml:space="preserve"> och om ändring av för</w:t>
            </w:r>
            <w:r>
              <w:softHyphen/>
            </w:r>
            <w:r w:rsidRPr="00EE563F">
              <w:t>ordning (EU) nr</w:t>
            </w:r>
            <w:r>
              <w:t> </w:t>
            </w:r>
            <w:r w:rsidRPr="00EE563F">
              <w:t>648/2012,</w:t>
            </w:r>
          </w:p>
        </w:tc>
        <w:tc>
          <w:tcPr>
            <w:tcW w:w="2500" w:type="pct"/>
            <w:shd w:val="clear" w:color="auto" w:fill="auto"/>
            <w:tcMar>
              <w:right w:w="0" w:type="dxa"/>
            </w:tcMar>
          </w:tcPr>
          <w:p w14:paraId="2DC882AE" w14:textId="77777777" w:rsidR="00224569" w:rsidRDefault="00B659D8" w:rsidP="00224569">
            <w:pPr>
              <w:pStyle w:val="Brdtextmedindrag"/>
            </w:pPr>
            <w:bookmarkStart w:id="692" w:name="_Hlk50554323"/>
            <w:r w:rsidRPr="00EE563F">
              <w:rPr>
                <w:i/>
                <w:u w:val="single"/>
              </w:rPr>
              <w:t>tillsynsförordningen</w:t>
            </w:r>
            <w:r w:rsidRPr="00EE563F">
              <w:t>: Europa</w:t>
            </w:r>
            <w:r>
              <w:softHyphen/>
            </w:r>
            <w:r w:rsidRPr="00EE563F">
              <w:t>parlamentets och rådets förord</w:t>
            </w:r>
            <w:r>
              <w:softHyphen/>
            </w:r>
            <w:r w:rsidRPr="00EE563F">
              <w:t>ning (EU) nr</w:t>
            </w:r>
            <w:r>
              <w:t> </w:t>
            </w:r>
            <w:r w:rsidRPr="00EE563F">
              <w:t>575/2013 av den 26</w:t>
            </w:r>
            <w:r>
              <w:t> </w:t>
            </w:r>
            <w:r w:rsidRPr="00EE563F">
              <w:t>juni 2013 om tillsynskrav för kredit</w:t>
            </w:r>
            <w:r>
              <w:softHyphen/>
            </w:r>
            <w:r w:rsidRPr="00EE563F">
              <w:t>institut</w:t>
            </w:r>
            <w:r>
              <w:t xml:space="preserve"> </w:t>
            </w:r>
            <w:r w:rsidRPr="00EE563F">
              <w:t>och om ändring av förordning (EU) nr</w:t>
            </w:r>
            <w:r>
              <w:t> </w:t>
            </w:r>
            <w:r w:rsidRPr="00EE563F">
              <w:t>648/2012,</w:t>
            </w:r>
            <w:bookmarkEnd w:id="692"/>
          </w:p>
        </w:tc>
      </w:tr>
      <w:tr w:rsidR="00224569" w14:paraId="3111B36C" w14:textId="77777777" w:rsidTr="00224569">
        <w:tc>
          <w:tcPr>
            <w:tcW w:w="2500" w:type="pct"/>
            <w:shd w:val="clear" w:color="auto" w:fill="auto"/>
            <w:tcMar>
              <w:left w:w="0" w:type="dxa"/>
            </w:tcMar>
          </w:tcPr>
          <w:p w14:paraId="37C8FAE6" w14:textId="77777777" w:rsidR="00224569" w:rsidRDefault="00B659D8" w:rsidP="00224569">
            <w:pPr>
              <w:pStyle w:val="Brdtextmedindrag"/>
            </w:pPr>
            <w:r w:rsidRPr="00E96EAA">
              <w:rPr>
                <w:i/>
                <w:u w:val="single"/>
              </w:rPr>
              <w:t>tillsynskollegium</w:t>
            </w:r>
            <w:r w:rsidRPr="0073154A">
              <w:t>: ett tillsyns</w:t>
            </w:r>
            <w:r>
              <w:softHyphen/>
            </w:r>
            <w:r w:rsidRPr="0073154A">
              <w:t>kollegium enligt artikel</w:t>
            </w:r>
            <w:r>
              <w:t> </w:t>
            </w:r>
            <w:r w:rsidRPr="0073154A">
              <w:t>116 i kapitaltäckningsdirektivet,</w:t>
            </w:r>
          </w:p>
        </w:tc>
        <w:tc>
          <w:tcPr>
            <w:tcW w:w="2500" w:type="pct"/>
            <w:shd w:val="clear" w:color="auto" w:fill="auto"/>
            <w:tcMar>
              <w:right w:w="0" w:type="dxa"/>
            </w:tcMar>
          </w:tcPr>
          <w:p w14:paraId="344E0B3B" w14:textId="77777777" w:rsidR="00224569" w:rsidRDefault="00B659D8" w:rsidP="00224569">
            <w:pPr>
              <w:pStyle w:val="Brdtextmedindrag"/>
            </w:pPr>
            <w:bookmarkStart w:id="693" w:name="_Hlk50554330"/>
            <w:r w:rsidRPr="00E96EAA">
              <w:rPr>
                <w:i/>
                <w:u w:val="single"/>
              </w:rPr>
              <w:t>tillsynskollegium</w:t>
            </w:r>
            <w:r w:rsidRPr="00E96EAA">
              <w:t>: ett tillsyns</w:t>
            </w:r>
            <w:r>
              <w:softHyphen/>
            </w:r>
            <w:r w:rsidRPr="00E96EAA">
              <w:t>kollegium enligt artikel</w:t>
            </w:r>
            <w:r>
              <w:t> </w:t>
            </w:r>
            <w:r w:rsidRPr="00E96EAA">
              <w:t>116 i kapitaltäckningsdirektivet</w:t>
            </w:r>
            <w:r>
              <w:t xml:space="preserve"> </w:t>
            </w:r>
            <w:r>
              <w:rPr>
                <w:i/>
              </w:rPr>
              <w:t xml:space="preserve">eller artikel 48 i </w:t>
            </w:r>
            <w:r w:rsidRPr="00BF743B">
              <w:rPr>
                <w:i/>
              </w:rPr>
              <w:t>Europaparlamentets och rådets direktiv (EU) 2019/2034 av den 27 november 2019 om tillsyn av värdepappersföretag och om änd</w:t>
            </w:r>
            <w:r>
              <w:rPr>
                <w:i/>
              </w:rPr>
              <w:softHyphen/>
            </w:r>
            <w:r w:rsidRPr="00BF743B">
              <w:rPr>
                <w:i/>
              </w:rPr>
              <w:t xml:space="preserve">ring </w:t>
            </w:r>
            <w:r w:rsidRPr="00BF743B">
              <w:rPr>
                <w:i/>
                <w:spacing w:val="-4"/>
              </w:rPr>
              <w:t>av direktiven 2002/87/EG, 2009/65/EG, 2011/61/EU, 2013/36/EU</w:t>
            </w:r>
            <w:r w:rsidRPr="00BF743B">
              <w:rPr>
                <w:i/>
              </w:rPr>
              <w:t>, 2014/59/EU och 2014/65/EU, i den ursprungliga lydelsen</w:t>
            </w:r>
            <w:r w:rsidRPr="00E96EAA">
              <w:t>,</w:t>
            </w:r>
            <w:bookmarkEnd w:id="693"/>
          </w:p>
        </w:tc>
      </w:tr>
    </w:tbl>
    <w:p w14:paraId="0F1CF9AC" w14:textId="77777777" w:rsidR="00224569" w:rsidRDefault="00B659D8" w:rsidP="00224569">
      <w:pPr>
        <w:pStyle w:val="Brdtextmedindrag"/>
      </w:pPr>
      <w:bookmarkStart w:id="694" w:name="_Hlk50554336"/>
      <w:r w:rsidRPr="007F5AF8">
        <w:rPr>
          <w:i/>
        </w:rPr>
        <w:t>tredjelandsinstitut</w:t>
      </w:r>
      <w:r w:rsidRPr="007F5AF8">
        <w:t>: ett företag som har sitt huvudkontor i ett land utanför EES och som skulle vara ett institut om det var hemma</w:t>
      </w:r>
      <w:r>
        <w:softHyphen/>
      </w:r>
      <w:r w:rsidRPr="007F5AF8">
        <w:t>hörande inom EES,</w:t>
      </w:r>
    </w:p>
    <w:tbl>
      <w:tblPr>
        <w:tblW w:w="5000" w:type="pct"/>
        <w:tblLayout w:type="fixed"/>
        <w:tblLook w:val="0000" w:firstRow="0" w:lastRow="0" w:firstColumn="0" w:lastColumn="0" w:noHBand="0" w:noVBand="0"/>
      </w:tblPr>
      <w:tblGrid>
        <w:gridCol w:w="2948"/>
        <w:gridCol w:w="2949"/>
      </w:tblGrid>
      <w:tr w:rsidR="00224569" w14:paraId="7F5B9BEA" w14:textId="77777777" w:rsidTr="00224569">
        <w:tc>
          <w:tcPr>
            <w:tcW w:w="2500" w:type="pct"/>
            <w:shd w:val="clear" w:color="auto" w:fill="auto"/>
            <w:tcMar>
              <w:left w:w="0" w:type="dxa"/>
            </w:tcMar>
          </w:tcPr>
          <w:p w14:paraId="65A3013E" w14:textId="77777777" w:rsidR="00224569" w:rsidRPr="00BF743B" w:rsidRDefault="00B659D8" w:rsidP="00224569">
            <w:pPr>
              <w:pStyle w:val="Brdtextmedindrag"/>
              <w:rPr>
                <w:i/>
                <w:spacing w:val="-4"/>
              </w:rPr>
            </w:pPr>
            <w:bookmarkStart w:id="695" w:name="_Hlk26451062"/>
            <w:bookmarkEnd w:id="694"/>
            <w:r w:rsidRPr="00BF743B">
              <w:rPr>
                <w:i/>
                <w:spacing w:val="-4"/>
                <w:u w:val="single"/>
              </w:rPr>
              <w:t>värdepappersbolag</w:t>
            </w:r>
            <w:r w:rsidRPr="007521B6">
              <w:rPr>
                <w:iCs/>
                <w:spacing w:val="-4"/>
              </w:rPr>
              <w:t>:</w:t>
            </w:r>
            <w:r w:rsidRPr="00BF743B">
              <w:rPr>
                <w:i/>
                <w:spacing w:val="-4"/>
              </w:rPr>
              <w:t xml:space="preserve"> </w:t>
            </w:r>
            <w:r w:rsidRPr="00B56E51">
              <w:rPr>
                <w:spacing w:val="-4"/>
              </w:rPr>
              <w:t>ett</w:t>
            </w:r>
            <w:r w:rsidRPr="00BF743B">
              <w:rPr>
                <w:i/>
                <w:spacing w:val="-4"/>
              </w:rPr>
              <w:t xml:space="preserve"> </w:t>
            </w:r>
            <w:r w:rsidRPr="009022C4">
              <w:rPr>
                <w:spacing w:val="-4"/>
              </w:rPr>
              <w:t xml:space="preserve">svenskt </w:t>
            </w:r>
            <w:r w:rsidRPr="009022C4">
              <w:t>aktiebolag</w:t>
            </w:r>
            <w:r w:rsidRPr="00FD539B">
              <w:rPr>
                <w:i/>
              </w:rPr>
              <w:t xml:space="preserve"> </w:t>
            </w:r>
            <w:r w:rsidRPr="00B56E51">
              <w:t>som har tillstånd att driva värdepappersrörelse</w:t>
            </w:r>
            <w:r w:rsidRPr="00FD539B">
              <w:rPr>
                <w:i/>
              </w:rPr>
              <w:t xml:space="preserve"> </w:t>
            </w:r>
            <w:r w:rsidRPr="00B56E51">
              <w:t>enligt</w:t>
            </w:r>
            <w:r w:rsidRPr="00FD539B">
              <w:rPr>
                <w:i/>
              </w:rPr>
              <w:t xml:space="preserve"> </w:t>
            </w:r>
            <w:r w:rsidRPr="004923B1">
              <w:rPr>
                <w:iCs/>
              </w:rPr>
              <w:t>lage</w:t>
            </w:r>
            <w:r w:rsidRPr="004923B1">
              <w:rPr>
                <w:iCs/>
                <w:spacing w:val="-4"/>
              </w:rPr>
              <w:t>n om värdepappersmarknaden</w:t>
            </w:r>
            <w:r w:rsidRPr="00BF743B">
              <w:rPr>
                <w:i/>
                <w:spacing w:val="-4"/>
              </w:rPr>
              <w:t xml:space="preserve">, </w:t>
            </w:r>
            <w:r w:rsidRPr="00B56E51">
              <w:rPr>
                <w:spacing w:val="-4"/>
              </w:rPr>
              <w:t>om det har tillstånd</w:t>
            </w:r>
          </w:p>
          <w:p w14:paraId="3973857C" w14:textId="77777777" w:rsidR="00224569" w:rsidRPr="00BF743B" w:rsidRDefault="00B659D8" w:rsidP="00224569">
            <w:pPr>
              <w:pStyle w:val="Brdtextmedindrag"/>
              <w:rPr>
                <w:i/>
              </w:rPr>
            </w:pPr>
            <w:r w:rsidRPr="00BF743B">
              <w:rPr>
                <w:i/>
              </w:rPr>
              <w:lastRenderedPageBreak/>
              <w:t>a) </w:t>
            </w:r>
            <w:r w:rsidRPr="00B56E51">
              <w:t>för någon av de tjänster som anges i 2 kap. 1 § 3</w:t>
            </w:r>
            <w:r w:rsidRPr="00BF743B">
              <w:rPr>
                <w:i/>
              </w:rPr>
              <w:t xml:space="preserve">, </w:t>
            </w:r>
            <w:r w:rsidRPr="00B56E51">
              <w:t>6</w:t>
            </w:r>
            <w:r w:rsidRPr="00BF743B">
              <w:rPr>
                <w:i/>
              </w:rPr>
              <w:t xml:space="preserve">, 7, 8 och 9 </w:t>
            </w:r>
            <w:r w:rsidRPr="00B56E51">
              <w:t>den lagen</w:t>
            </w:r>
            <w:r w:rsidRPr="007521B6">
              <w:rPr>
                <w:iCs/>
              </w:rPr>
              <w:t>,</w:t>
            </w:r>
            <w:r w:rsidRPr="00BF743B">
              <w:rPr>
                <w:i/>
              </w:rPr>
              <w:t xml:space="preserve"> </w:t>
            </w:r>
          </w:p>
          <w:p w14:paraId="1FD4B759" w14:textId="77777777" w:rsidR="00224569" w:rsidRPr="00BF743B" w:rsidRDefault="00B659D8" w:rsidP="00224569">
            <w:pPr>
              <w:pStyle w:val="Brdtextmedindrag"/>
              <w:rPr>
                <w:i/>
              </w:rPr>
            </w:pPr>
            <w:r w:rsidRPr="00BF743B">
              <w:rPr>
                <w:i/>
              </w:rPr>
              <w:t>b) att som sidotjänst förvara finansiella instrument för kunders räkning och ta emot medel m</w:t>
            </w:r>
            <w:r w:rsidRPr="00BF743B">
              <w:rPr>
                <w:i/>
                <w:spacing w:val="-5"/>
              </w:rPr>
              <w:t>ed redovisningsskyldighet enligt</w:t>
            </w:r>
            <w:r w:rsidRPr="00BF743B">
              <w:rPr>
                <w:i/>
              </w:rPr>
              <w:t xml:space="preserve"> 2 kap. 2 § första stycket 1 den lagen, eller </w:t>
            </w:r>
          </w:p>
          <w:p w14:paraId="3E8A87E1" w14:textId="77777777" w:rsidR="00224569" w:rsidRPr="00E92E46" w:rsidRDefault="00B659D8" w:rsidP="00224569">
            <w:pPr>
              <w:pStyle w:val="Brdtextmedindrag"/>
              <w:rPr>
                <w:highlight w:val="yellow"/>
              </w:rPr>
            </w:pPr>
            <w:r w:rsidRPr="00BF743B">
              <w:rPr>
                <w:i/>
              </w:rPr>
              <w:t>c) att som sidotjänst ta emot kunders medel på konto för att underlätta värdepappersrörelsen enligt 2 kap. 2 § första stycket 8 den lagen</w:t>
            </w:r>
            <w:r w:rsidRPr="007521B6">
              <w:rPr>
                <w:i/>
              </w:rPr>
              <w:t>,</w:t>
            </w:r>
            <w:r w:rsidRPr="00BF743B">
              <w:rPr>
                <w:i/>
              </w:rPr>
              <w:t xml:space="preserve"> och</w:t>
            </w:r>
          </w:p>
        </w:tc>
        <w:tc>
          <w:tcPr>
            <w:tcW w:w="2500" w:type="pct"/>
            <w:shd w:val="clear" w:color="auto" w:fill="auto"/>
            <w:tcMar>
              <w:right w:w="0" w:type="dxa"/>
            </w:tcMar>
          </w:tcPr>
          <w:p w14:paraId="638BA591" w14:textId="77777777" w:rsidR="00224569" w:rsidRPr="00BF743B" w:rsidRDefault="00B659D8" w:rsidP="00224569">
            <w:pPr>
              <w:pStyle w:val="Brdtextmedindrag"/>
              <w:rPr>
                <w:i/>
                <w:u w:val="single"/>
              </w:rPr>
            </w:pPr>
            <w:bookmarkStart w:id="696" w:name="_Hlk50554343"/>
            <w:r w:rsidRPr="00BF743B">
              <w:rPr>
                <w:i/>
                <w:u w:val="single"/>
              </w:rPr>
              <w:lastRenderedPageBreak/>
              <w:t>värdepappersbolag</w:t>
            </w:r>
            <w:r w:rsidRPr="007521B6">
              <w:t>:</w:t>
            </w:r>
            <w:r w:rsidRPr="00BF743B">
              <w:t xml:space="preserve"> </w:t>
            </w:r>
            <w:r w:rsidRPr="00114D09">
              <w:t>ett</w:t>
            </w:r>
            <w:r>
              <w:t xml:space="preserve"> svenskt aktiebolag</w:t>
            </w:r>
            <w:r w:rsidRPr="00C02841">
              <w:t xml:space="preserve"> som har tillstånd att driva värdepappers</w:t>
            </w:r>
            <w:r>
              <w:softHyphen/>
            </w:r>
            <w:r w:rsidRPr="00C02841">
              <w:t>rörelse enligt lagen om värdepap</w:t>
            </w:r>
            <w:r>
              <w:softHyphen/>
            </w:r>
            <w:r w:rsidRPr="00C02841">
              <w:t>persmarknaden</w:t>
            </w:r>
            <w:r>
              <w:t>,</w:t>
            </w:r>
            <w:r w:rsidRPr="00C02841">
              <w:t xml:space="preserve"> om det har tillstånd </w:t>
            </w:r>
            <w:r w:rsidRPr="00336996">
              <w:t xml:space="preserve">för någon av de </w:t>
            </w:r>
            <w:r w:rsidRPr="00336996">
              <w:lastRenderedPageBreak/>
              <w:t>tjänster som anges i 2 kap. 1 §</w:t>
            </w:r>
            <w:r w:rsidRPr="00B56E51">
              <w:t> </w:t>
            </w:r>
            <w:r w:rsidRPr="00336996">
              <w:t>3</w:t>
            </w:r>
            <w:r w:rsidRPr="00B56E51">
              <w:rPr>
                <w:i/>
              </w:rPr>
              <w:t xml:space="preserve"> eller </w:t>
            </w:r>
            <w:r w:rsidRPr="00336996">
              <w:t>6 den lagen</w:t>
            </w:r>
            <w:r w:rsidRPr="00BF743B">
              <w:t xml:space="preserve">, </w:t>
            </w:r>
            <w:bookmarkEnd w:id="696"/>
          </w:p>
        </w:tc>
      </w:tr>
      <w:bookmarkEnd w:id="695"/>
      <w:tr w:rsidR="00224569" w14:paraId="693683C0" w14:textId="77777777" w:rsidTr="00224569">
        <w:tc>
          <w:tcPr>
            <w:tcW w:w="2500" w:type="pct"/>
            <w:shd w:val="clear" w:color="auto" w:fill="auto"/>
            <w:tcMar>
              <w:left w:w="0" w:type="dxa"/>
            </w:tcMar>
          </w:tcPr>
          <w:p w14:paraId="787963F4" w14:textId="77777777" w:rsidR="00224569" w:rsidRPr="00E92E46" w:rsidRDefault="00224569" w:rsidP="00224569">
            <w:pPr>
              <w:pStyle w:val="Brdtextmedindrag"/>
              <w:rPr>
                <w:highlight w:val="yellow"/>
              </w:rPr>
            </w:pPr>
          </w:p>
        </w:tc>
        <w:tc>
          <w:tcPr>
            <w:tcW w:w="2500" w:type="pct"/>
            <w:shd w:val="clear" w:color="auto" w:fill="auto"/>
            <w:tcMar>
              <w:right w:w="0" w:type="dxa"/>
            </w:tcMar>
          </w:tcPr>
          <w:p w14:paraId="63FC82E5" w14:textId="77777777" w:rsidR="00224569" w:rsidRPr="004D7210" w:rsidRDefault="00B659D8" w:rsidP="00224569">
            <w:pPr>
              <w:pStyle w:val="Brdtextmedindrag"/>
              <w:rPr>
                <w:i/>
              </w:rPr>
            </w:pPr>
            <w:bookmarkStart w:id="697" w:name="_Hlk50554357"/>
            <w:r>
              <w:rPr>
                <w:i/>
                <w:u w:val="single"/>
              </w:rPr>
              <w:t>v</w:t>
            </w:r>
            <w:r w:rsidRPr="004D7210">
              <w:rPr>
                <w:i/>
                <w:u w:val="single"/>
              </w:rPr>
              <w:t>ärdepappersbolagsförord</w:t>
            </w:r>
            <w:r w:rsidRPr="004D7210">
              <w:rPr>
                <w:i/>
                <w:u w:val="single"/>
              </w:rPr>
              <w:softHyphen/>
              <w:t>ningen</w:t>
            </w:r>
            <w:r w:rsidRPr="002339F3">
              <w:rPr>
                <w:i/>
                <w:iCs/>
              </w:rPr>
              <w:t>:</w:t>
            </w:r>
            <w:r>
              <w:t xml:space="preserve"> </w:t>
            </w:r>
            <w:r w:rsidRPr="004D7210">
              <w:rPr>
                <w:i/>
              </w:rPr>
              <w:t xml:space="preserve">Europaparlamentets och </w:t>
            </w:r>
            <w:r w:rsidRPr="004D7210">
              <w:rPr>
                <w:i/>
                <w:spacing w:val="-4"/>
              </w:rPr>
              <w:t>rådets förordning (EU) 2019/2033</w:t>
            </w:r>
            <w:r w:rsidRPr="004D7210">
              <w:rPr>
                <w:i/>
              </w:rPr>
              <w:t xml:space="preserve"> av </w:t>
            </w:r>
            <w:r w:rsidRPr="004D7210">
              <w:rPr>
                <w:i/>
                <w:spacing w:val="-4"/>
              </w:rPr>
              <w:t>den 27 november 2019 om till</w:t>
            </w:r>
            <w:r>
              <w:rPr>
                <w:i/>
                <w:spacing w:val="-4"/>
              </w:rPr>
              <w:softHyphen/>
            </w:r>
            <w:r w:rsidRPr="004D7210">
              <w:rPr>
                <w:i/>
                <w:spacing w:val="-4"/>
              </w:rPr>
              <w:t>synskrav</w:t>
            </w:r>
            <w:r w:rsidRPr="004D7210">
              <w:rPr>
                <w:i/>
              </w:rPr>
              <w:t xml:space="preserve"> för värdepappersföretag </w:t>
            </w:r>
            <w:r w:rsidRPr="004D7210">
              <w:rPr>
                <w:i/>
                <w:spacing w:val="-4"/>
              </w:rPr>
              <w:t>och om ändring av förordningarna</w:t>
            </w:r>
            <w:r w:rsidRPr="004D7210">
              <w:rPr>
                <w:i/>
              </w:rPr>
              <w:t xml:space="preserve"> (EU) nr 1093/2010, (EU) nr 575/2013, (EU) nr 600/2014 och (EU) nr 806/2014</w:t>
            </w:r>
            <w:r w:rsidRPr="004923B1">
              <w:rPr>
                <w:i/>
                <w:iCs/>
              </w:rPr>
              <w:t xml:space="preserve">, </w:t>
            </w:r>
            <w:bookmarkEnd w:id="697"/>
            <w:r>
              <w:rPr>
                <w:i/>
                <w:iCs/>
              </w:rPr>
              <w:t>och</w:t>
            </w:r>
          </w:p>
        </w:tc>
      </w:tr>
    </w:tbl>
    <w:p w14:paraId="6B69408D" w14:textId="77777777" w:rsidR="00224569" w:rsidRDefault="00B659D8" w:rsidP="00224569">
      <w:pPr>
        <w:pStyle w:val="Brdtextmedindrag"/>
      </w:pPr>
      <w:bookmarkStart w:id="698" w:name="_Hlk50554363"/>
      <w:r w:rsidRPr="00C66FE3">
        <w:rPr>
          <w:i/>
        </w:rPr>
        <w:t>övriga primärkapitalinstrument</w:t>
      </w:r>
      <w:r w:rsidRPr="00C66FE3">
        <w:t>: kapitalinstrument som uppfyller vill</w:t>
      </w:r>
      <w:r>
        <w:softHyphen/>
      </w:r>
      <w:r w:rsidRPr="00C66FE3">
        <w:t>koren i artikel</w:t>
      </w:r>
      <w:r>
        <w:t> </w:t>
      </w:r>
      <w:r w:rsidRPr="00C66FE3">
        <w:t>52.1 i tillsynsförordningen.</w:t>
      </w:r>
    </w:p>
    <w:bookmarkEnd w:id="698"/>
    <w:p w14:paraId="3FDE5F54" w14:textId="77777777" w:rsidR="00224569" w:rsidRDefault="00B659D8" w:rsidP="00224569">
      <w:pPr>
        <w:pStyle w:val="Brdtext"/>
        <w:spacing w:before="270"/>
        <w:jc w:val="center"/>
        <w:rPr>
          <w:b/>
        </w:rPr>
      </w:pPr>
      <w:r>
        <w:rPr>
          <w:b/>
        </w:rPr>
        <w:t>27 kap.</w:t>
      </w:r>
    </w:p>
    <w:p w14:paraId="50FBE7F7" w14:textId="77777777" w:rsidR="00224569" w:rsidRDefault="00B659D8" w:rsidP="00224569">
      <w:pPr>
        <w:pStyle w:val="Brdtext"/>
        <w:jc w:val="center"/>
      </w:pPr>
      <w:r>
        <w:t>13 §</w:t>
      </w:r>
      <w:r>
        <w:rPr>
          <w:rStyle w:val="Fotnotsreferens"/>
        </w:rPr>
        <w:footnoteReference w:id="234"/>
      </w:r>
    </w:p>
    <w:p w14:paraId="6AFECF63" w14:textId="77777777" w:rsidR="00224569" w:rsidRDefault="00B659D8" w:rsidP="00224569">
      <w:pPr>
        <w:pStyle w:val="Brdtextmedindrag"/>
      </w:pPr>
      <w:bookmarkStart w:id="699" w:name="_Hlk50554459"/>
      <w:r w:rsidRPr="0048664E">
        <w:t>Avgiftsskyldiga ska betala årliga resolutionsavgifter. De samman</w:t>
      </w:r>
      <w:r>
        <w:softHyphen/>
      </w:r>
      <w:r w:rsidRPr="0048664E">
        <w:t>lagda resolutionsavgifterna för ett år ska uppgå till 0,05</w:t>
      </w:r>
      <w:r>
        <w:t> </w:t>
      </w:r>
      <w:r w:rsidRPr="0048664E">
        <w:t>procent av det totala underlag för samtliga avgiftsskyldiga som beräknas enligt 14</w:t>
      </w:r>
      <w:r>
        <w:t> §</w:t>
      </w:r>
      <w:r w:rsidRPr="0048664E">
        <w:t xml:space="preserve"> (avgiftsunderlaget). </w:t>
      </w:r>
    </w:p>
    <w:p w14:paraId="4C66EEF1" w14:textId="77777777" w:rsidR="00224569" w:rsidRPr="0048664E" w:rsidRDefault="00B659D8" w:rsidP="00224569">
      <w:pPr>
        <w:pStyle w:val="Brdtextmedindrag"/>
      </w:pPr>
      <w:r w:rsidRPr="0048664E">
        <w:t>Om inte annat följer av tredje stycket fastställs den resolutions</w:t>
      </w:r>
      <w:r>
        <w:softHyphen/>
      </w:r>
      <w:r w:rsidRPr="0048664E">
        <w:t>avgift som en avgiftsskyldig ska betala i enlighet med förordningen om resolutions</w:t>
      </w:r>
      <w:r>
        <w:softHyphen/>
      </w:r>
      <w:r w:rsidRPr="0048664E">
        <w:t>avgifter.</w:t>
      </w:r>
    </w:p>
    <w:tbl>
      <w:tblPr>
        <w:tblW w:w="5000" w:type="pct"/>
        <w:tblLook w:val="0000" w:firstRow="0" w:lastRow="0" w:firstColumn="0" w:lastColumn="0" w:noHBand="0" w:noVBand="0"/>
      </w:tblPr>
      <w:tblGrid>
        <w:gridCol w:w="2948"/>
        <w:gridCol w:w="2949"/>
      </w:tblGrid>
      <w:tr w:rsidR="00224569" w14:paraId="51BBC45D" w14:textId="77777777" w:rsidTr="00224569">
        <w:tc>
          <w:tcPr>
            <w:tcW w:w="2500" w:type="pct"/>
            <w:shd w:val="clear" w:color="auto" w:fill="auto"/>
            <w:tcMar>
              <w:left w:w="0" w:type="dxa"/>
            </w:tcMar>
          </w:tcPr>
          <w:bookmarkEnd w:id="699"/>
          <w:p w14:paraId="23E975A2" w14:textId="77777777" w:rsidR="00224569" w:rsidRDefault="00B659D8" w:rsidP="00224569">
            <w:pPr>
              <w:pStyle w:val="Brdtextmedindrag"/>
            </w:pPr>
            <w:r w:rsidRPr="008425C9">
              <w:t>Det som i artiklarna</w:t>
            </w:r>
            <w:r>
              <w:t> </w:t>
            </w:r>
            <w:r w:rsidRPr="008425C9">
              <w:t>4.1, 6–9, 12.1, 14.2, 14.3, 14.6 och 17.2 i förordningen om resolutions</w:t>
            </w:r>
            <w:r>
              <w:softHyphen/>
            </w:r>
            <w:r w:rsidRPr="008425C9">
              <w:t>avgifter anges om metoden för risk</w:t>
            </w:r>
            <w:r>
              <w:softHyphen/>
            </w:r>
            <w:r w:rsidRPr="008425C9">
              <w:t xml:space="preserve">justering av resolutionsavgift och om uppgiftsskyldighet, ska inte tillämpas för EES-filialer </w:t>
            </w:r>
            <w:r w:rsidRPr="008425C9">
              <w:rPr>
                <w:i/>
              </w:rPr>
              <w:t>och värdepappersbolag som omfattas av definitionen i artikel</w:t>
            </w:r>
            <w:r>
              <w:rPr>
                <w:i/>
              </w:rPr>
              <w:t> </w:t>
            </w:r>
            <w:r w:rsidRPr="008425C9">
              <w:rPr>
                <w:i/>
              </w:rPr>
              <w:t>96.1</w:t>
            </w:r>
            <w:r>
              <w:rPr>
                <w:i/>
              </w:rPr>
              <w:t> </w:t>
            </w:r>
            <w:r w:rsidRPr="008425C9">
              <w:rPr>
                <w:i/>
              </w:rPr>
              <w:t>a eller</w:t>
            </w:r>
            <w:r>
              <w:rPr>
                <w:i/>
              </w:rPr>
              <w:t> </w:t>
            </w:r>
            <w:r w:rsidRPr="008425C9">
              <w:rPr>
                <w:i/>
              </w:rPr>
              <w:t>b i tillsynsförordningen eller som bedriver verksamhet nr</w:t>
            </w:r>
            <w:r>
              <w:rPr>
                <w:i/>
              </w:rPr>
              <w:t> </w:t>
            </w:r>
            <w:r w:rsidRPr="008425C9">
              <w:rPr>
                <w:i/>
              </w:rPr>
              <w:t>8 i av</w:t>
            </w:r>
            <w:r>
              <w:rPr>
                <w:i/>
              </w:rPr>
              <w:softHyphen/>
            </w:r>
            <w:r w:rsidRPr="008425C9">
              <w:rPr>
                <w:i/>
              </w:rPr>
              <w:t>snitt</w:t>
            </w:r>
            <w:r>
              <w:rPr>
                <w:i/>
              </w:rPr>
              <w:t> </w:t>
            </w:r>
            <w:r w:rsidRPr="008425C9">
              <w:rPr>
                <w:i/>
              </w:rPr>
              <w:t>A i bilaga</w:t>
            </w:r>
            <w:r>
              <w:rPr>
                <w:i/>
              </w:rPr>
              <w:t> </w:t>
            </w:r>
            <w:r w:rsidRPr="008425C9">
              <w:rPr>
                <w:i/>
              </w:rPr>
              <w:t>I till Europa</w:t>
            </w:r>
            <w:r>
              <w:rPr>
                <w:i/>
              </w:rPr>
              <w:softHyphen/>
            </w:r>
            <w:r w:rsidRPr="008425C9">
              <w:rPr>
                <w:i/>
              </w:rPr>
              <w:t>parlamentets och rådets direktiv 2</w:t>
            </w:r>
            <w:r w:rsidRPr="00622FAE">
              <w:rPr>
                <w:i/>
                <w:spacing w:val="-4"/>
              </w:rPr>
              <w:t>004/39/EG, men som inte bedri</w:t>
            </w:r>
            <w:r w:rsidRPr="00622FAE">
              <w:rPr>
                <w:i/>
                <w:spacing w:val="-4"/>
              </w:rPr>
              <w:softHyphen/>
              <w:t>ver</w:t>
            </w:r>
            <w:r w:rsidRPr="008425C9">
              <w:rPr>
                <w:i/>
              </w:rPr>
              <w:t xml:space="preserve"> </w:t>
            </w:r>
            <w:r w:rsidRPr="008425C9">
              <w:rPr>
                <w:i/>
              </w:rPr>
              <w:lastRenderedPageBreak/>
              <w:t>verksam</w:t>
            </w:r>
            <w:r>
              <w:rPr>
                <w:i/>
              </w:rPr>
              <w:softHyphen/>
            </w:r>
            <w:r w:rsidRPr="008425C9">
              <w:rPr>
                <w:i/>
              </w:rPr>
              <w:t>heterna nr</w:t>
            </w:r>
            <w:r>
              <w:rPr>
                <w:i/>
              </w:rPr>
              <w:t> </w:t>
            </w:r>
            <w:r w:rsidRPr="008425C9">
              <w:rPr>
                <w:i/>
              </w:rPr>
              <w:t>3 eller 6 i samma avsnitt i den bilagan</w:t>
            </w:r>
            <w:r w:rsidRPr="004923B1">
              <w:rPr>
                <w:iCs/>
              </w:rPr>
              <w:t>.</w:t>
            </w:r>
            <w:r w:rsidRPr="008425C9">
              <w:t xml:space="preserve"> För </w:t>
            </w:r>
            <w:r w:rsidRPr="008425C9">
              <w:rPr>
                <w:i/>
              </w:rPr>
              <w:t>en sådan avgifts</w:t>
            </w:r>
            <w:r>
              <w:rPr>
                <w:i/>
              </w:rPr>
              <w:softHyphen/>
            </w:r>
            <w:r w:rsidRPr="008425C9">
              <w:rPr>
                <w:i/>
              </w:rPr>
              <w:t>skyldig</w:t>
            </w:r>
            <w:r w:rsidRPr="008425C9">
              <w:t xml:space="preserve"> ska risk</w:t>
            </w:r>
            <w:r>
              <w:softHyphen/>
            </w:r>
            <w:r w:rsidRPr="008425C9">
              <w:t>justering av resolu</w:t>
            </w:r>
            <w:r>
              <w:softHyphen/>
            </w:r>
            <w:r w:rsidRPr="008425C9">
              <w:t>tionsavgift ske i enlighet med de kriterier som anges i artikel</w:t>
            </w:r>
            <w:r>
              <w:t> </w:t>
            </w:r>
            <w:r w:rsidRPr="008425C9">
              <w:t>103.7 i krishan</w:t>
            </w:r>
            <w:r>
              <w:softHyphen/>
            </w:r>
            <w:r w:rsidRPr="008425C9">
              <w:t>terings</w:t>
            </w:r>
            <w:r>
              <w:softHyphen/>
            </w:r>
            <w:r w:rsidRPr="008425C9">
              <w:t>direktivet och före</w:t>
            </w:r>
            <w:r>
              <w:softHyphen/>
            </w:r>
            <w:r w:rsidRPr="008425C9">
              <w:t>skrifter som har meddelats med stöd av 29</w:t>
            </w:r>
            <w:r>
              <w:t> </w:t>
            </w:r>
            <w:r w:rsidRPr="008425C9">
              <w:t>kap. 1</w:t>
            </w:r>
            <w:r>
              <w:t> § </w:t>
            </w:r>
            <w:r w:rsidRPr="008425C9">
              <w:t>8.</w:t>
            </w:r>
          </w:p>
        </w:tc>
        <w:tc>
          <w:tcPr>
            <w:tcW w:w="2500" w:type="pct"/>
            <w:shd w:val="clear" w:color="auto" w:fill="auto"/>
            <w:tcMar>
              <w:right w:w="0" w:type="dxa"/>
            </w:tcMar>
          </w:tcPr>
          <w:p w14:paraId="4E5298C6" w14:textId="77777777" w:rsidR="00224569" w:rsidRDefault="00B659D8" w:rsidP="00224569">
            <w:pPr>
              <w:pStyle w:val="Brdtextmedindrag"/>
            </w:pPr>
            <w:bookmarkStart w:id="700" w:name="_Hlk50554468"/>
            <w:r w:rsidRPr="008425C9">
              <w:lastRenderedPageBreak/>
              <w:t>Det som i artiklarna</w:t>
            </w:r>
            <w:r>
              <w:t> </w:t>
            </w:r>
            <w:r w:rsidRPr="008425C9">
              <w:t>4.1, 6–9, 12.1, 14.2, 14.3, 14.6 och 17.2 i förordningen om resolutions</w:t>
            </w:r>
            <w:r>
              <w:softHyphen/>
            </w:r>
            <w:r w:rsidRPr="008425C9">
              <w:t>avgifter anges om metoden för risk</w:t>
            </w:r>
            <w:r>
              <w:softHyphen/>
            </w:r>
            <w:r w:rsidRPr="008425C9">
              <w:t xml:space="preserve">justering av resolutionsavgift och om uppgiftsskyldighet, ska inte tillämpas för EES-filialer. För </w:t>
            </w:r>
            <w:r>
              <w:rPr>
                <w:i/>
              </w:rPr>
              <w:t>EES-filialer</w:t>
            </w:r>
            <w:r w:rsidRPr="008425C9">
              <w:t xml:space="preserve"> ska riskjustering av resolu</w:t>
            </w:r>
            <w:r>
              <w:softHyphen/>
            </w:r>
            <w:r w:rsidRPr="008425C9">
              <w:t>tionsavgift ske i enlig</w:t>
            </w:r>
            <w:r>
              <w:softHyphen/>
            </w:r>
            <w:r w:rsidRPr="008425C9">
              <w:t>het med de kriterier som anges i a</w:t>
            </w:r>
            <w:r w:rsidRPr="004D7210">
              <w:rPr>
                <w:spacing w:val="-5"/>
              </w:rPr>
              <w:t>rtikel 103.7 i krishanteringsdirek</w:t>
            </w:r>
            <w:r w:rsidRPr="004D7210">
              <w:rPr>
                <w:spacing w:val="-5"/>
              </w:rPr>
              <w:softHyphen/>
              <w:t>tiv</w:t>
            </w:r>
            <w:r w:rsidRPr="004D7210">
              <w:t>et och före</w:t>
            </w:r>
            <w:r>
              <w:softHyphen/>
            </w:r>
            <w:r w:rsidRPr="004D7210">
              <w:t>skrifter som har meddelats</w:t>
            </w:r>
            <w:r w:rsidRPr="00F15DF1">
              <w:rPr>
                <w:spacing w:val="-4"/>
              </w:rPr>
              <w:t xml:space="preserve"> med stöd av 29 kap.</w:t>
            </w:r>
            <w:r w:rsidRPr="008425C9">
              <w:t xml:space="preserve"> 1</w:t>
            </w:r>
            <w:r>
              <w:t> § </w:t>
            </w:r>
            <w:r w:rsidRPr="008425C9">
              <w:t>8.</w:t>
            </w:r>
            <w:bookmarkEnd w:id="700"/>
          </w:p>
        </w:tc>
      </w:tr>
    </w:tbl>
    <w:p w14:paraId="2B68F4DC" w14:textId="77777777" w:rsidR="00224569" w:rsidRDefault="00B659D8" w:rsidP="00224569">
      <w:pPr>
        <w:pStyle w:val="Brdtextmedindrag"/>
      </w:pPr>
      <w:bookmarkStart w:id="701" w:name="_Hlk50554482"/>
      <w:r w:rsidRPr="0048664E">
        <w:t>Resolutionsavgift ska betalas så länge som behållningen i resolu</w:t>
      </w:r>
      <w:r>
        <w:softHyphen/>
      </w:r>
      <w:r w:rsidRPr="0048664E">
        <w:t>tions</w:t>
      </w:r>
      <w:r>
        <w:softHyphen/>
      </w:r>
      <w:r w:rsidRPr="0048664E">
        <w:t>reserven vid utgången av det år avgiften avser understiger tre procent av de garanterade insättningarna.</w:t>
      </w:r>
    </w:p>
    <w:bookmarkEnd w:id="701"/>
    <w:p w14:paraId="748663ED" w14:textId="77777777" w:rsidR="00224569" w:rsidRDefault="00224569" w:rsidP="00224569">
      <w:pPr>
        <w:pStyle w:val="Brdtext"/>
      </w:pPr>
    </w:p>
    <w:p w14:paraId="62B46A4A" w14:textId="77777777" w:rsidR="00224569" w:rsidRDefault="00B659D8" w:rsidP="00224569">
      <w:pPr>
        <w:pStyle w:val="Brdtext"/>
        <w:jc w:val="center"/>
      </w:pPr>
      <w:r>
        <w:t>14 §</w:t>
      </w:r>
    </w:p>
    <w:tbl>
      <w:tblPr>
        <w:tblW w:w="5000" w:type="pct"/>
        <w:tblLook w:val="0000" w:firstRow="0" w:lastRow="0" w:firstColumn="0" w:lastColumn="0" w:noHBand="0" w:noVBand="0"/>
      </w:tblPr>
      <w:tblGrid>
        <w:gridCol w:w="2948"/>
        <w:gridCol w:w="2949"/>
      </w:tblGrid>
      <w:tr w:rsidR="00224569" w14:paraId="13D3AE14" w14:textId="77777777" w:rsidTr="00224569">
        <w:tc>
          <w:tcPr>
            <w:tcW w:w="2500" w:type="pct"/>
            <w:shd w:val="clear" w:color="auto" w:fill="auto"/>
            <w:tcMar>
              <w:left w:w="0" w:type="dxa"/>
            </w:tcMar>
          </w:tcPr>
          <w:p w14:paraId="3E5E8800" w14:textId="77777777" w:rsidR="00224569" w:rsidRDefault="00B659D8" w:rsidP="00224569">
            <w:pPr>
              <w:pStyle w:val="Brdtextmedindrag"/>
            </w:pPr>
            <w:r w:rsidRPr="00191645">
              <w:t>Avgiftsunderlaget är summan av den avgiftsskyldiges skulder med avdrag för garanterade in</w:t>
            </w:r>
            <w:r>
              <w:softHyphen/>
            </w:r>
            <w:r w:rsidRPr="00191645">
              <w:t>sättningar, skulder som anges i artikel</w:t>
            </w:r>
            <w:r>
              <w:t> </w:t>
            </w:r>
            <w:r w:rsidRPr="00191645">
              <w:t>5.1 i för</w:t>
            </w:r>
            <w:r>
              <w:softHyphen/>
            </w:r>
            <w:r w:rsidRPr="00191645">
              <w:t>ordningen om resolutionsavgifter och de skul</w:t>
            </w:r>
            <w:r>
              <w:softHyphen/>
            </w:r>
            <w:r w:rsidRPr="00191645">
              <w:t>der som får ingå i den avgifts</w:t>
            </w:r>
            <w:r>
              <w:softHyphen/>
            </w:r>
            <w:r w:rsidRPr="00191645">
              <w:t>skyldiges kapitalbas enligt till</w:t>
            </w:r>
            <w:r>
              <w:softHyphen/>
            </w:r>
            <w:r w:rsidRPr="00191645">
              <w:t>synsförordningen.</w:t>
            </w:r>
          </w:p>
        </w:tc>
        <w:tc>
          <w:tcPr>
            <w:tcW w:w="2500" w:type="pct"/>
            <w:shd w:val="clear" w:color="auto" w:fill="auto"/>
            <w:tcMar>
              <w:right w:w="0" w:type="dxa"/>
            </w:tcMar>
          </w:tcPr>
          <w:p w14:paraId="4B945026" w14:textId="77777777" w:rsidR="00224569" w:rsidRDefault="00B659D8" w:rsidP="00224569">
            <w:pPr>
              <w:pStyle w:val="Brdtextmedindrag"/>
            </w:pPr>
            <w:bookmarkStart w:id="702" w:name="_Hlk50554538"/>
            <w:r w:rsidRPr="00191645">
              <w:t>Avgiftsunderlaget är summan av den avgiftsskyldiges skulder med avdrag för garanterade in</w:t>
            </w:r>
            <w:r>
              <w:softHyphen/>
            </w:r>
            <w:r w:rsidRPr="00191645">
              <w:t>sättningar, skulder som anges i artikel</w:t>
            </w:r>
            <w:r>
              <w:t> </w:t>
            </w:r>
            <w:r w:rsidRPr="00191645">
              <w:t>5.1 i för</w:t>
            </w:r>
            <w:r>
              <w:softHyphen/>
            </w:r>
            <w:r w:rsidRPr="00191645">
              <w:t>ordningen om resolutionsavgifter och de skul</w:t>
            </w:r>
            <w:r>
              <w:softHyphen/>
            </w:r>
            <w:r w:rsidRPr="00191645">
              <w:t>der som får ingå i den avgifts</w:t>
            </w:r>
            <w:r>
              <w:softHyphen/>
            </w:r>
            <w:r w:rsidRPr="004D7210">
              <w:rPr>
                <w:spacing w:val="-5"/>
              </w:rPr>
              <w:t>skyldiges kapitalbas enligt tillsyns</w:t>
            </w:r>
            <w:r w:rsidRPr="004D7210">
              <w:rPr>
                <w:spacing w:val="-5"/>
              </w:rPr>
              <w:softHyphen/>
              <w:t>förordningen</w:t>
            </w:r>
            <w:r>
              <w:t xml:space="preserve"> </w:t>
            </w:r>
            <w:r>
              <w:rPr>
                <w:i/>
              </w:rPr>
              <w:t>eller värde</w:t>
            </w:r>
            <w:r>
              <w:rPr>
                <w:i/>
              </w:rPr>
              <w:softHyphen/>
              <w:t>pappers</w:t>
            </w:r>
            <w:r>
              <w:rPr>
                <w:i/>
              </w:rPr>
              <w:softHyphen/>
              <w:t>bolagsförordningen</w:t>
            </w:r>
            <w:r w:rsidRPr="00191645">
              <w:t>.</w:t>
            </w:r>
            <w:bookmarkEnd w:id="702"/>
          </w:p>
        </w:tc>
      </w:tr>
    </w:tbl>
    <w:p w14:paraId="3AC9FACD" w14:textId="77777777" w:rsidR="00224569" w:rsidRDefault="00B659D8" w:rsidP="00224569">
      <w:pPr>
        <w:pStyle w:val="Brdtextmedindrag"/>
      </w:pPr>
      <w:bookmarkStart w:id="703" w:name="_Hlk50554546"/>
      <w:r w:rsidRPr="00191645">
        <w:t>Om inte annat följer av artikel</w:t>
      </w:r>
      <w:r>
        <w:t> </w:t>
      </w:r>
      <w:r w:rsidRPr="00191645">
        <w:t>5.2–5.4 i förordningen om resolu</w:t>
      </w:r>
      <w:r>
        <w:softHyphen/>
      </w:r>
      <w:r w:rsidRPr="00191645">
        <w:t>tions</w:t>
      </w:r>
      <w:r>
        <w:softHyphen/>
      </w:r>
      <w:r w:rsidRPr="00191645">
        <w:t>avgifter, ska skulderna beräknas på det sätt som gäller för upp</w:t>
      </w:r>
      <w:r>
        <w:softHyphen/>
      </w:r>
      <w:r w:rsidRPr="00191645">
        <w:t>tagande av skulder i balansräkning enligt lagen</w:t>
      </w:r>
      <w:r>
        <w:t> </w:t>
      </w:r>
      <w:r w:rsidRPr="00191645">
        <w:t>(1995:1559) om års</w:t>
      </w:r>
      <w:r>
        <w:softHyphen/>
      </w:r>
      <w:r w:rsidRPr="00191645">
        <w:t>redovisning i kreditinstitut och värdepappersbolag.</w:t>
      </w:r>
    </w:p>
    <w:bookmarkEnd w:id="703"/>
    <w:p w14:paraId="71A75386" w14:textId="77777777" w:rsidR="00224569" w:rsidRDefault="00B659D8" w:rsidP="00224569">
      <w:pPr>
        <w:pStyle w:val="Slutstreck"/>
      </w:pPr>
      <w:r w:rsidRPr="00660EEA">
        <w:t>                      </w:t>
      </w:r>
    </w:p>
    <w:p w14:paraId="3B3C3FB4" w14:textId="77777777" w:rsidR="00224569" w:rsidRDefault="00B659D8" w:rsidP="00224569">
      <w:pPr>
        <w:pStyle w:val="Brdtextmedindrag"/>
      </w:pPr>
      <w:r>
        <w:t>Denna lag träder i kraft den 26 juni 2021.</w:t>
      </w:r>
    </w:p>
    <w:p w14:paraId="38984AED" w14:textId="6380AC63" w:rsidR="00224569" w:rsidRDefault="00224569" w:rsidP="00224569">
      <w:pPr>
        <w:pStyle w:val="Brdtext"/>
      </w:pPr>
    </w:p>
    <w:p w14:paraId="5A623385" w14:textId="045F6231" w:rsidR="00224569" w:rsidRDefault="00224569" w:rsidP="00224569">
      <w:pPr>
        <w:pStyle w:val="Brdtextmedindrag"/>
      </w:pPr>
    </w:p>
    <w:p w14:paraId="5D239729" w14:textId="77777777" w:rsidR="00224569" w:rsidRDefault="00224569" w:rsidP="00224569">
      <w:pPr>
        <w:pStyle w:val="Brdtext"/>
        <w:sectPr w:rsidR="00224569" w:rsidSect="00224569">
          <w:headerReference w:type="even" r:id="rId386"/>
          <w:headerReference w:type="default" r:id="rId387"/>
          <w:footerReference w:type="even" r:id="rId388"/>
          <w:footerReference w:type="default" r:id="rId389"/>
          <w:footerReference w:type="first" r:id="rId390"/>
          <w:footnotePr>
            <w:numRestart w:val="eachSect"/>
          </w:footnotePr>
          <w:pgSz w:w="9356" w:h="13721" w:code="9"/>
          <w:pgMar w:top="794" w:right="2438" w:bottom="1191" w:left="1021" w:header="0" w:footer="709" w:gutter="0"/>
          <w:cols w:space="708"/>
          <w:docGrid w:linePitch="360"/>
        </w:sectPr>
      </w:pPr>
    </w:p>
    <w:p w14:paraId="3BF85B30" w14:textId="77777777" w:rsidR="00224569" w:rsidRDefault="00B659D8" w:rsidP="00224569">
      <w:pPr>
        <w:pStyle w:val="Rubrik2utannumrering"/>
        <w:spacing w:before="0"/>
      </w:pPr>
      <w:bookmarkStart w:id="704" w:name="_Toc33087158"/>
      <w:bookmarkStart w:id="705" w:name="_Toc65160219"/>
      <w:r>
        <w:lastRenderedPageBreak/>
        <w:t>Förslag till lag om ändring i lagen (2018:1219) om försäkringsdistribution</w:t>
      </w:r>
      <w:bookmarkEnd w:id="704"/>
      <w:bookmarkEnd w:id="705"/>
    </w:p>
    <w:p w14:paraId="41CF1615" w14:textId="77777777" w:rsidR="00224569" w:rsidRDefault="00B659D8" w:rsidP="00224569">
      <w:pPr>
        <w:pStyle w:val="Brdtext"/>
      </w:pPr>
      <w:r>
        <w:t xml:space="preserve">Härigenom föreskrivs </w:t>
      </w:r>
      <w:r w:rsidRPr="00744CAA">
        <w:t>att 1 kap. 9 §</w:t>
      </w:r>
      <w:r>
        <w:t xml:space="preserve"> lagen (2018:1219) om försäkrings</w:t>
      </w:r>
      <w:r>
        <w:softHyphen/>
        <w:t>distribution ska ha följande lydelse.</w:t>
      </w:r>
    </w:p>
    <w:p w14:paraId="408EEEB5" w14:textId="77777777" w:rsidR="00224569"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4F2C3700" w14:textId="77777777" w:rsidTr="00224569">
        <w:tc>
          <w:tcPr>
            <w:tcW w:w="2500" w:type="pct"/>
            <w:shd w:val="clear" w:color="auto" w:fill="auto"/>
            <w:tcMar>
              <w:left w:w="0" w:type="dxa"/>
            </w:tcMar>
          </w:tcPr>
          <w:p w14:paraId="46686FBE" w14:textId="77777777" w:rsidR="00224569" w:rsidRPr="0049408E" w:rsidRDefault="00B659D8" w:rsidP="00224569">
            <w:pPr>
              <w:pStyle w:val="Brdtext"/>
              <w:rPr>
                <w:i/>
              </w:rPr>
            </w:pPr>
            <w:r w:rsidRPr="0049408E">
              <w:rPr>
                <w:i/>
              </w:rPr>
              <w:t>Nuvarande lydelse</w:t>
            </w:r>
          </w:p>
        </w:tc>
        <w:tc>
          <w:tcPr>
            <w:tcW w:w="2500" w:type="pct"/>
            <w:shd w:val="clear" w:color="auto" w:fill="auto"/>
            <w:tcMar>
              <w:right w:w="0" w:type="dxa"/>
            </w:tcMar>
          </w:tcPr>
          <w:p w14:paraId="2F93ABA2" w14:textId="77777777" w:rsidR="00224569" w:rsidRPr="0049408E" w:rsidRDefault="00B659D8" w:rsidP="00224569">
            <w:pPr>
              <w:pStyle w:val="Brdtext"/>
              <w:rPr>
                <w:i/>
              </w:rPr>
            </w:pPr>
            <w:r w:rsidRPr="0049408E">
              <w:rPr>
                <w:i/>
              </w:rPr>
              <w:t>Föreslagen lydelse</w:t>
            </w:r>
          </w:p>
        </w:tc>
      </w:tr>
    </w:tbl>
    <w:p w14:paraId="6E46C9F9" w14:textId="77777777" w:rsidR="00224569" w:rsidRDefault="00B659D8" w:rsidP="00224569">
      <w:pPr>
        <w:pStyle w:val="Brdtext"/>
        <w:spacing w:before="270"/>
        <w:jc w:val="center"/>
        <w:rPr>
          <w:b/>
        </w:rPr>
      </w:pPr>
      <w:r>
        <w:rPr>
          <w:b/>
        </w:rPr>
        <w:t>1 kap.</w:t>
      </w:r>
    </w:p>
    <w:p w14:paraId="2CBF4088" w14:textId="77777777" w:rsidR="00224569" w:rsidRDefault="00B659D8" w:rsidP="00224569">
      <w:pPr>
        <w:pStyle w:val="Brdtext"/>
        <w:jc w:val="center"/>
      </w:pPr>
      <w:r>
        <w:t>9 §</w:t>
      </w:r>
    </w:p>
    <w:p w14:paraId="401B6A9D" w14:textId="77777777" w:rsidR="00224569" w:rsidRDefault="00B659D8" w:rsidP="00224569">
      <w:pPr>
        <w:pStyle w:val="Brdtextmedindrag"/>
      </w:pPr>
      <w:bookmarkStart w:id="706" w:name="_Hlk50554575"/>
      <w:r>
        <w:t>I denna lag betyder</w:t>
      </w:r>
    </w:p>
    <w:p w14:paraId="76D5CE44" w14:textId="77777777" w:rsidR="00224569" w:rsidRDefault="00B659D8" w:rsidP="00224569">
      <w:pPr>
        <w:pStyle w:val="Brdtextmedindrag"/>
      </w:pPr>
      <w:r>
        <w:t>1. </w:t>
      </w:r>
      <w:r w:rsidRPr="0042503B">
        <w:rPr>
          <w:i/>
        </w:rPr>
        <w:t>anknuten försäkringsförmedlare</w:t>
      </w:r>
      <w:r>
        <w:t>: en försäkringsförmedlare som har träffat avtal med ett eller flera försäkringsföretag om att distri</w:t>
      </w:r>
      <w:r>
        <w:softHyphen/>
        <w:t>buera försäkringsprodukter, om dessa produkter inte konkurrerar med varandra och avtalet innebär att försäkringsföretaget är ansva</w:t>
      </w:r>
      <w:r>
        <w:softHyphen/>
        <w:t>rigt för ren förmögenhetsskada enligt 4 kap. 16 §,</w:t>
      </w:r>
    </w:p>
    <w:p w14:paraId="0357009E" w14:textId="77777777" w:rsidR="00224569" w:rsidRDefault="00B659D8" w:rsidP="00224569">
      <w:pPr>
        <w:pStyle w:val="Brdtextmedindrag"/>
      </w:pPr>
      <w:r>
        <w:t>2. </w:t>
      </w:r>
      <w:r w:rsidRPr="007757BD">
        <w:rPr>
          <w:i/>
        </w:rPr>
        <w:t>anknuten sidoverksam försäkringsförmedlare</w:t>
      </w:r>
      <w:r>
        <w:t>: en sidoverksam försäkringsförmedlare som har träffat avtal med ett eller flera för</w:t>
      </w:r>
      <w:r>
        <w:softHyphen/>
      </w:r>
      <w:r w:rsidRPr="00622FAE">
        <w:rPr>
          <w:spacing w:val="-4"/>
        </w:rPr>
        <w:t>säkringsföretag eller försäkringsförmedlare om att distribuera sådana</w:t>
      </w:r>
      <w:r>
        <w:t xml:space="preserve"> försäkringsprodukter som anges i 20 b och c, om avtalet innebär att försäkringsföretaget eller försäkringsförmedlaren är ansvarig för ren förmögenhetsskada enligt 4 kap. 16 §,</w:t>
      </w:r>
    </w:p>
    <w:p w14:paraId="3BBF4EE4" w14:textId="77777777" w:rsidR="00224569" w:rsidRDefault="00B659D8" w:rsidP="00224569">
      <w:pPr>
        <w:pStyle w:val="Brdtextmedindrag"/>
      </w:pPr>
      <w:r>
        <w:t>3. </w:t>
      </w:r>
      <w:r w:rsidRPr="007757BD">
        <w:rPr>
          <w:i/>
        </w:rPr>
        <w:t>behörig myndighet</w:t>
      </w:r>
      <w:r>
        <w:t>: en utländsk myndighet eller annat utländskt organ som har behörighet att besluta om tillstånd för eller registrer</w:t>
      </w:r>
      <w:r>
        <w:softHyphen/>
        <w:t>ing av försäkringsförmedlare eller att utöva tillsyn över försäkrings</w:t>
      </w:r>
      <w:r>
        <w:softHyphen/>
        <w:t>förmedlare,</w:t>
      </w:r>
    </w:p>
    <w:p w14:paraId="35426216" w14:textId="77777777" w:rsidR="00224569" w:rsidRDefault="00B659D8" w:rsidP="00224569">
      <w:pPr>
        <w:pStyle w:val="Brdtextmedindrag"/>
      </w:pPr>
      <w:r>
        <w:t>4. </w:t>
      </w:r>
      <w:r w:rsidRPr="007757BD">
        <w:rPr>
          <w:i/>
        </w:rPr>
        <w:t>EES</w:t>
      </w:r>
      <w:r>
        <w:t xml:space="preserve">: Europeiska ekonomiska samarbetsområdet, </w:t>
      </w:r>
    </w:p>
    <w:p w14:paraId="4EB9B6FD" w14:textId="77777777" w:rsidR="00224569" w:rsidRDefault="00B659D8" w:rsidP="00224569">
      <w:pPr>
        <w:pStyle w:val="Brdtextmedindrag"/>
      </w:pPr>
      <w:r>
        <w:t>5. </w:t>
      </w:r>
      <w:r w:rsidRPr="007757BD">
        <w:rPr>
          <w:i/>
        </w:rPr>
        <w:t>EES-försäkringsförmedlare</w:t>
      </w:r>
      <w:r>
        <w:t>: en utländsk försäkringsförmedlare vars hemland är ett annat land inom EES och som omfattas av för</w:t>
      </w:r>
      <w:r>
        <w:softHyphen/>
        <w:t>säkrings</w:t>
      </w:r>
      <w:r>
        <w:softHyphen/>
        <w:t>distributionsdirektivet,</w:t>
      </w:r>
    </w:p>
    <w:p w14:paraId="45ADEF50" w14:textId="77777777" w:rsidR="00224569" w:rsidRDefault="00B659D8" w:rsidP="00224569">
      <w:pPr>
        <w:pStyle w:val="Brdtextmedindrag"/>
      </w:pPr>
      <w:r>
        <w:t>6. </w:t>
      </w:r>
      <w:r w:rsidRPr="000D306B">
        <w:rPr>
          <w:i/>
        </w:rPr>
        <w:t>ersättning</w:t>
      </w:r>
      <w:r>
        <w:t>: en provision, avgift eller annan betalning, inbegripet en ekonomisk ersättning av något slag eller eventuell annan finansiell eller icke-finansiell förmån eller ett incitament, som erbjuds eller betalas ut med avseende på försäkringsdistribution,</w:t>
      </w:r>
    </w:p>
    <w:p w14:paraId="3CC29D04" w14:textId="77777777" w:rsidR="00224569" w:rsidRDefault="00B659D8" w:rsidP="00224569">
      <w:pPr>
        <w:pStyle w:val="Brdtextmedindrag"/>
      </w:pPr>
      <w:r w:rsidRPr="000D306B">
        <w:t>7.</w:t>
      </w:r>
      <w:r>
        <w:t> </w:t>
      </w:r>
      <w:r w:rsidRPr="000D306B">
        <w:rPr>
          <w:i/>
        </w:rPr>
        <w:t>filial</w:t>
      </w:r>
      <w:r w:rsidRPr="000D306B">
        <w:t>: en försäkringsförmedlares agentur eller filial som ligger i ett annat land inom EES än hemlandet,</w:t>
      </w:r>
    </w:p>
    <w:p w14:paraId="110E6AD6" w14:textId="77777777" w:rsidR="00224569" w:rsidRDefault="00B659D8" w:rsidP="00224569">
      <w:pPr>
        <w:pStyle w:val="Brdtextmedindrag"/>
      </w:pPr>
      <w:r>
        <w:t>8. </w:t>
      </w:r>
      <w:r w:rsidRPr="000D306B">
        <w:rPr>
          <w:i/>
        </w:rPr>
        <w:t>försäkringsbaserad investeringsprodukt</w:t>
      </w:r>
      <w:r>
        <w:t>: en försäkring med ett förfallo- eller återköpsvärde som helt eller delvis är direkt eller in</w:t>
      </w:r>
      <w:r>
        <w:softHyphen/>
        <w:t>direkt exponerat mot marknadsvolatilitet, med undantag för</w:t>
      </w:r>
    </w:p>
    <w:p w14:paraId="7125590C" w14:textId="77777777" w:rsidR="00224569" w:rsidRDefault="00B659D8" w:rsidP="00224569">
      <w:pPr>
        <w:pStyle w:val="Brdtextmedindrag"/>
      </w:pPr>
      <w:r>
        <w:t xml:space="preserve">a) skadeförsäkring, </w:t>
      </w:r>
    </w:p>
    <w:p w14:paraId="40D6223C" w14:textId="77777777" w:rsidR="00224569" w:rsidRDefault="00B659D8" w:rsidP="00224569">
      <w:pPr>
        <w:pStyle w:val="Brdtextmedindrag"/>
      </w:pPr>
      <w:r>
        <w:t>b) livförsäkring där ersättning enligt avtalet endast betalas ut vid dödsfall eller vid invaliditet till följd av skada, sjukdom eller funk</w:t>
      </w:r>
      <w:r>
        <w:softHyphen/>
        <w:t>tions</w:t>
      </w:r>
      <w:r>
        <w:softHyphen/>
        <w:t xml:space="preserve">nedsättning, och </w:t>
      </w:r>
    </w:p>
    <w:p w14:paraId="71EC41D1" w14:textId="77777777" w:rsidR="00224569" w:rsidRDefault="00B659D8" w:rsidP="00224569">
      <w:pPr>
        <w:pStyle w:val="Brdtextmedindrag"/>
      </w:pPr>
      <w:r>
        <w:t>c) pensionsförsäkring,</w:t>
      </w:r>
    </w:p>
    <w:p w14:paraId="0FA5EFF5" w14:textId="77777777" w:rsidR="00224569" w:rsidRDefault="00B659D8" w:rsidP="00224569">
      <w:pPr>
        <w:pStyle w:val="Brdtextmedindrag"/>
      </w:pPr>
      <w:r>
        <w:t>9. </w:t>
      </w:r>
      <w:r w:rsidRPr="00E57846">
        <w:rPr>
          <w:i/>
          <w:spacing w:val="-4"/>
        </w:rPr>
        <w:t>försäkringsdistributionsdirektivet</w:t>
      </w:r>
      <w:r w:rsidRPr="00E57846">
        <w:rPr>
          <w:spacing w:val="-4"/>
        </w:rPr>
        <w:t>: Europaparlamentets och rådets</w:t>
      </w:r>
      <w:r>
        <w:t xml:space="preserve"> direktiv (EU) 2016/97 av den 20 januari 2016 om försäkringsdistri</w:t>
      </w:r>
      <w:r>
        <w:softHyphen/>
        <w:t>bution, i lydelsen enligt Europaparlamentets och rådets direktiv (EU) 2018/411,</w:t>
      </w:r>
    </w:p>
    <w:p w14:paraId="6BF33563" w14:textId="77777777" w:rsidR="00224569" w:rsidRDefault="00B659D8" w:rsidP="00224569">
      <w:pPr>
        <w:pStyle w:val="Brdtextmedindrag"/>
      </w:pPr>
      <w:r>
        <w:t>10. </w:t>
      </w:r>
      <w:r w:rsidRPr="000D306B">
        <w:rPr>
          <w:i/>
        </w:rPr>
        <w:t>försäkringsdistributör</w:t>
      </w:r>
      <w:r>
        <w:t>: en försäkringsförmedlare eller ett för</w:t>
      </w:r>
      <w:r>
        <w:softHyphen/>
        <w:t>säkringsföretag,</w:t>
      </w:r>
    </w:p>
    <w:p w14:paraId="6C53F752" w14:textId="77777777" w:rsidR="00224569" w:rsidRDefault="00B659D8" w:rsidP="00224569">
      <w:pPr>
        <w:pStyle w:val="Brdtextmedindrag"/>
      </w:pPr>
      <w:r w:rsidRPr="00F15DF1">
        <w:rPr>
          <w:spacing w:val="-4"/>
        </w:rPr>
        <w:lastRenderedPageBreak/>
        <w:t>11. </w:t>
      </w:r>
      <w:r w:rsidRPr="00F15DF1">
        <w:rPr>
          <w:i/>
          <w:spacing w:val="-4"/>
        </w:rPr>
        <w:t>försäkringsförmedlare</w:t>
      </w:r>
      <w:r w:rsidRPr="00F15DF1">
        <w:rPr>
          <w:spacing w:val="-4"/>
        </w:rPr>
        <w:t>: en fysisk eller juridisk person, med undan</w:t>
      </w:r>
      <w:r w:rsidRPr="00F15DF1">
        <w:rPr>
          <w:spacing w:val="-4"/>
        </w:rPr>
        <w:softHyphen/>
        <w:t>tag</w:t>
      </w:r>
      <w:r w:rsidRPr="00622FAE">
        <w:rPr>
          <w:spacing w:val="-2"/>
        </w:rPr>
        <w:t xml:space="preserve"> för försäkringsföretag eller deras anställda, som mot ersättning</w:t>
      </w:r>
      <w:r>
        <w:t xml:space="preserve"> bedriver försäkringsdistribution,</w:t>
      </w:r>
    </w:p>
    <w:p w14:paraId="6C43F567" w14:textId="77777777" w:rsidR="00224569" w:rsidRDefault="00B659D8" w:rsidP="00224569">
      <w:pPr>
        <w:pStyle w:val="Brdtextmedindrag"/>
      </w:pPr>
      <w:r w:rsidRPr="007965F3">
        <w:rPr>
          <w:spacing w:val="-4"/>
        </w:rPr>
        <w:t>12. </w:t>
      </w:r>
      <w:r w:rsidRPr="007965F3">
        <w:rPr>
          <w:i/>
          <w:spacing w:val="-4"/>
        </w:rPr>
        <w:t>försäkringsförmedlare från tredjeland</w:t>
      </w:r>
      <w:r w:rsidRPr="007965F3">
        <w:rPr>
          <w:spacing w:val="-4"/>
        </w:rPr>
        <w:t>: en försäkringsförmedlare</w:t>
      </w:r>
      <w:r w:rsidRPr="000D306B">
        <w:t xml:space="preserve"> vars hemland inte omfattas av försäkringsdistributionsdirektivet,</w:t>
      </w:r>
    </w:p>
    <w:p w14:paraId="062A70ED" w14:textId="77777777" w:rsidR="00224569" w:rsidRDefault="00B659D8" w:rsidP="00224569">
      <w:pPr>
        <w:pStyle w:val="Brdtextmedindrag"/>
      </w:pPr>
      <w:r>
        <w:t xml:space="preserve">13. </w:t>
      </w:r>
      <w:r w:rsidRPr="00A16373">
        <w:rPr>
          <w:i/>
        </w:rPr>
        <w:t>hemland</w:t>
      </w:r>
      <w:r>
        <w:t>:</w:t>
      </w:r>
    </w:p>
    <w:p w14:paraId="253AD4FE" w14:textId="77777777" w:rsidR="00224569" w:rsidRDefault="00B659D8" w:rsidP="00224569">
      <w:pPr>
        <w:pStyle w:val="Brdtextmedindrag"/>
      </w:pPr>
      <w:r>
        <w:t>a) om försäkringsförmedlaren är en fysisk person, det land där förmed</w:t>
      </w:r>
      <w:r>
        <w:softHyphen/>
        <w:t xml:space="preserve">laren har sin hemvist, </w:t>
      </w:r>
    </w:p>
    <w:p w14:paraId="5D09E425" w14:textId="77777777" w:rsidR="00224569" w:rsidRDefault="00B659D8" w:rsidP="00224569">
      <w:pPr>
        <w:pStyle w:val="Brdtextmedindrag"/>
      </w:pPr>
      <w:r>
        <w:t>b) om försäkringsförmedlaren är en juridisk person, det land där förmed</w:t>
      </w:r>
      <w:r>
        <w:softHyphen/>
        <w:t>larens säte ligger, eller, om förmedlaren enligt nationell rätt inte har något säte, det land där förmedlarens huvudkontor ligger,</w:t>
      </w:r>
    </w:p>
    <w:p w14:paraId="5F825168" w14:textId="77777777" w:rsidR="00224569" w:rsidRDefault="00B659D8" w:rsidP="00224569">
      <w:pPr>
        <w:pStyle w:val="Brdtextmedindrag"/>
      </w:pPr>
      <w:r>
        <w:t>14. </w:t>
      </w:r>
      <w:r w:rsidRPr="003E7EF0">
        <w:rPr>
          <w:i/>
        </w:rPr>
        <w:t>kvalificerat innehav</w:t>
      </w:r>
      <w:r>
        <w:t>: ett direkt eller indirekt ägande i ett före</w:t>
      </w:r>
      <w:r>
        <w:softHyphen/>
        <w:t>tag, om innehavet representerar tio procent eller mer av kapitalet eller av samtliga röster eller annars möjliggör ett väsentligt infly</w:t>
      </w:r>
      <w:r>
        <w:softHyphen/>
        <w:t>tande över ledningen av företaget,</w:t>
      </w:r>
    </w:p>
    <w:p w14:paraId="2579E730" w14:textId="77777777" w:rsidR="00224569" w:rsidRDefault="00B659D8" w:rsidP="00224569">
      <w:pPr>
        <w:pStyle w:val="Brdtextmedindrag"/>
      </w:pPr>
      <w:r>
        <w:t>15. </w:t>
      </w:r>
      <w:r w:rsidRPr="00075E70">
        <w:rPr>
          <w:i/>
        </w:rPr>
        <w:t>nära förbindelser</w:t>
      </w:r>
      <w:r w:rsidRPr="003E7EF0">
        <w:t>: det som avses i 1</w:t>
      </w:r>
      <w:r>
        <w:t> </w:t>
      </w:r>
      <w:r w:rsidRPr="003E7EF0">
        <w:t>kap. 14</w:t>
      </w:r>
      <w:r>
        <w:t> §</w:t>
      </w:r>
      <w:r w:rsidRPr="003E7EF0">
        <w:t xml:space="preserve"> försäkrings</w:t>
      </w:r>
      <w:r>
        <w:softHyphen/>
      </w:r>
      <w:r w:rsidRPr="003E7EF0">
        <w:t>rörelse</w:t>
      </w:r>
      <w:r>
        <w:softHyphen/>
      </w:r>
      <w:r w:rsidRPr="003E7EF0">
        <w:t xml:space="preserve">lagen (2010:2043), med den skillnaden att det som anges där om försäkringsföretag </w:t>
      </w:r>
      <w:r>
        <w:t>i stället</w:t>
      </w:r>
      <w:r w:rsidRPr="003E7EF0">
        <w:t xml:space="preserve"> ska avse försäkringsförmedlare,</w:t>
      </w:r>
    </w:p>
    <w:p w14:paraId="50A6DF33" w14:textId="77777777" w:rsidR="00224569" w:rsidRDefault="00B659D8" w:rsidP="00224569">
      <w:pPr>
        <w:pStyle w:val="Brdtextmedindrag"/>
      </w:pPr>
      <w:r w:rsidRPr="007965F3">
        <w:rPr>
          <w:spacing w:val="-4"/>
        </w:rPr>
        <w:t>16. </w:t>
      </w:r>
      <w:r w:rsidRPr="007965F3">
        <w:rPr>
          <w:i/>
          <w:spacing w:val="-4"/>
        </w:rPr>
        <w:t>pensionsförsäkring</w:t>
      </w:r>
      <w:r w:rsidRPr="007965F3">
        <w:rPr>
          <w:spacing w:val="-4"/>
        </w:rPr>
        <w:t>: försäkringsavtal som har som främsta syfte</w:t>
      </w:r>
      <w:r w:rsidRPr="00075E70">
        <w:t xml:space="preserve"> att ge inkomst vid pensionering och som berättigar den försäkrade till vissa ersättningar, </w:t>
      </w:r>
    </w:p>
    <w:p w14:paraId="2CCD7B4C" w14:textId="77777777" w:rsidR="00224569" w:rsidRDefault="00B659D8" w:rsidP="00224569">
      <w:pPr>
        <w:pStyle w:val="Brdtextmedindrag"/>
      </w:pPr>
      <w:r w:rsidRPr="00075E70">
        <w:t>17.</w:t>
      </w:r>
      <w:r>
        <w:t> </w:t>
      </w:r>
      <w:r w:rsidRPr="00075E70">
        <w:rPr>
          <w:i/>
        </w:rPr>
        <w:t>professionell kund</w:t>
      </w:r>
      <w:r w:rsidRPr="00075E70">
        <w:t>: en kund som avses i 1</w:t>
      </w:r>
      <w:r>
        <w:t> </w:t>
      </w:r>
      <w:r w:rsidRPr="00075E70">
        <w:t>kap. 4</w:t>
      </w:r>
      <w:r>
        <w:t> </w:t>
      </w:r>
      <w:r w:rsidRPr="00075E70">
        <w:t>b</w:t>
      </w:r>
      <w:r>
        <w:t> §</w:t>
      </w:r>
      <w:r w:rsidRPr="00075E70">
        <w:t xml:space="preserve"> lagen</w:t>
      </w:r>
      <w:r>
        <w:t xml:space="preserve"> </w:t>
      </w:r>
      <w:r w:rsidRPr="00075E70">
        <w:t>(2007:528) om värdepappersmarknaden,</w:t>
      </w:r>
    </w:p>
    <w:p w14:paraId="61FFEF4B" w14:textId="77777777" w:rsidR="00224569" w:rsidRDefault="00B659D8" w:rsidP="00224569">
      <w:pPr>
        <w:pStyle w:val="Brdtextmedindrag"/>
      </w:pPr>
      <w:r w:rsidRPr="00726FCA">
        <w:t>18.</w:t>
      </w:r>
      <w:r>
        <w:t> </w:t>
      </w:r>
      <w:r w:rsidRPr="00726FCA">
        <w:rPr>
          <w:i/>
        </w:rPr>
        <w:t>rådgivning grundad på en opartisk och personlig analys</w:t>
      </w:r>
      <w:r w:rsidRPr="00726FCA">
        <w:t>: sådan rådgivning som avses i 4</w:t>
      </w:r>
      <w:r>
        <w:t> </w:t>
      </w:r>
      <w:r w:rsidRPr="00726FCA">
        <w:t>kap. 2</w:t>
      </w:r>
      <w:r>
        <w:t> §</w:t>
      </w:r>
      <w:r w:rsidRPr="00726FCA">
        <w:t>,</w:t>
      </w:r>
    </w:p>
    <w:p w14:paraId="328C0489" w14:textId="77777777" w:rsidR="00224569" w:rsidRPr="0042503B" w:rsidRDefault="00B659D8" w:rsidP="00224569">
      <w:pPr>
        <w:pStyle w:val="Brdtextmedindrag"/>
      </w:pPr>
      <w:r w:rsidRPr="004D7210">
        <w:rPr>
          <w:spacing w:val="-4"/>
        </w:rPr>
        <w:t>19. </w:t>
      </w:r>
      <w:r w:rsidRPr="004D7210">
        <w:rPr>
          <w:i/>
          <w:spacing w:val="-4"/>
        </w:rPr>
        <w:t>rådgivning</w:t>
      </w:r>
      <w:r w:rsidRPr="004D7210">
        <w:rPr>
          <w:spacing w:val="-4"/>
        </w:rPr>
        <w:t>: tillhandahållande av en personlig rekommen</w:t>
      </w:r>
      <w:r w:rsidRPr="004D7210">
        <w:rPr>
          <w:spacing w:val="-4"/>
        </w:rPr>
        <w:softHyphen/>
        <w:t>da</w:t>
      </w:r>
      <w:r w:rsidRPr="004D7210">
        <w:rPr>
          <w:spacing w:val="-4"/>
        </w:rPr>
        <w:softHyphen/>
        <w:t>tion</w:t>
      </w:r>
      <w:r>
        <w:t xml:space="preserve"> till en kund, antingen på kundens begäran eller på initiativ av för</w:t>
      </w:r>
      <w:r>
        <w:softHyphen/>
        <w:t>säkrings</w:t>
      </w:r>
      <w:r>
        <w:softHyphen/>
        <w:t>distributören, i fråga om ett eller flera försäkringsavtal,</w:t>
      </w:r>
    </w:p>
    <w:tbl>
      <w:tblPr>
        <w:tblW w:w="5000" w:type="pct"/>
        <w:tblLook w:val="0000" w:firstRow="0" w:lastRow="0" w:firstColumn="0" w:lastColumn="0" w:noHBand="0" w:noVBand="0"/>
      </w:tblPr>
      <w:tblGrid>
        <w:gridCol w:w="2948"/>
        <w:gridCol w:w="2949"/>
      </w:tblGrid>
      <w:tr w:rsidR="00224569" w14:paraId="2626959C" w14:textId="77777777" w:rsidTr="00224569">
        <w:tc>
          <w:tcPr>
            <w:tcW w:w="2500" w:type="pct"/>
            <w:shd w:val="clear" w:color="auto" w:fill="auto"/>
            <w:tcMar>
              <w:left w:w="0" w:type="dxa"/>
            </w:tcMar>
          </w:tcPr>
          <w:bookmarkEnd w:id="706"/>
          <w:p w14:paraId="4096D203" w14:textId="77777777" w:rsidR="00224569" w:rsidRDefault="00B659D8" w:rsidP="00224569">
            <w:pPr>
              <w:pStyle w:val="Brdtextmedindrag"/>
            </w:pPr>
            <w:r>
              <w:t>20. </w:t>
            </w:r>
            <w:r w:rsidRPr="009D77E7">
              <w:rPr>
                <w:i/>
                <w:u w:val="single"/>
              </w:rPr>
              <w:t xml:space="preserve">sidoverksam </w:t>
            </w:r>
            <w:r w:rsidRPr="009D77E7">
              <w:rPr>
                <w:i/>
                <w:spacing w:val="-4"/>
                <w:u w:val="single"/>
              </w:rPr>
              <w:t>försäkringsför</w:t>
            </w:r>
            <w:r>
              <w:rPr>
                <w:i/>
                <w:spacing w:val="-4"/>
                <w:u w:val="single"/>
              </w:rPr>
              <w:softHyphen/>
            </w:r>
            <w:r w:rsidRPr="009D77E7">
              <w:rPr>
                <w:i/>
                <w:spacing w:val="-4"/>
                <w:u w:val="single"/>
              </w:rPr>
              <w:t>medlare</w:t>
            </w:r>
            <w:r w:rsidRPr="00622FAE">
              <w:rPr>
                <w:spacing w:val="-4"/>
              </w:rPr>
              <w:t>: en försäkringsförmedlare</w:t>
            </w:r>
            <w:r>
              <w:t xml:space="preserve"> – utom kreditinstitut och värde</w:t>
            </w:r>
            <w:r>
              <w:softHyphen/>
              <w:t>pappersföretag enligt definitio</w:t>
            </w:r>
            <w:r>
              <w:softHyphen/>
              <w:t>nen i artikel 4.1.1 och 4.1.2 i Europa</w:t>
            </w:r>
            <w:r>
              <w:softHyphen/>
              <w:t>parlamentets och rådets förordning (EU) nr 575/2013 av den 26 juni 2013 om tillsynskrav för kredit</w:t>
            </w:r>
            <w:r>
              <w:softHyphen/>
              <w:t xml:space="preserve">institut </w:t>
            </w:r>
            <w:r w:rsidRPr="003462DE">
              <w:rPr>
                <w:i/>
                <w:iCs/>
              </w:rPr>
              <w:t>och</w:t>
            </w:r>
            <w:r>
              <w:t xml:space="preserve"> </w:t>
            </w:r>
            <w:r w:rsidRPr="003462DE">
              <w:rPr>
                <w:i/>
                <w:iCs/>
              </w:rPr>
              <w:t>värde</w:t>
            </w:r>
            <w:r w:rsidRPr="003462DE">
              <w:rPr>
                <w:i/>
                <w:iCs/>
              </w:rPr>
              <w:softHyphen/>
              <w:t xml:space="preserve">pappersföretag </w:t>
            </w:r>
            <w:r w:rsidRPr="0099623F">
              <w:t>och</w:t>
            </w:r>
            <w:r>
              <w:t xml:space="preserve"> om ändring av förordning (EU) nr 648/2012 </w:t>
            </w:r>
            <w:r w:rsidRPr="00F15DF1">
              <w:t>– som bedriver försäkring</w:t>
            </w:r>
            <w:r w:rsidRPr="00F15DF1">
              <w:rPr>
                <w:spacing w:val="-6"/>
              </w:rPr>
              <w:t>sdistri</w:t>
            </w:r>
            <w:r w:rsidRPr="00F15DF1">
              <w:rPr>
                <w:spacing w:val="-6"/>
              </w:rPr>
              <w:softHyphen/>
              <w:t>bution som sidoverk</w:t>
            </w:r>
            <w:r>
              <w:rPr>
                <w:spacing w:val="-6"/>
              </w:rPr>
              <w:softHyphen/>
            </w:r>
            <w:r w:rsidRPr="00F15DF1">
              <w:rPr>
                <w:spacing w:val="-6"/>
              </w:rPr>
              <w:t>samhet, under</w:t>
            </w:r>
            <w:r>
              <w:t xml:space="preserve"> förutsättning att samt</w:t>
            </w:r>
            <w:r>
              <w:softHyphen/>
              <w:t>liga föl</w:t>
            </w:r>
            <w:r>
              <w:softHyphen/>
              <w:t>jande villkor är uppfyllda:</w:t>
            </w:r>
          </w:p>
        </w:tc>
        <w:tc>
          <w:tcPr>
            <w:tcW w:w="2500" w:type="pct"/>
            <w:shd w:val="clear" w:color="auto" w:fill="auto"/>
            <w:tcMar>
              <w:right w:w="0" w:type="dxa"/>
            </w:tcMar>
          </w:tcPr>
          <w:p w14:paraId="7503998C" w14:textId="77777777" w:rsidR="00224569" w:rsidRDefault="00B659D8" w:rsidP="00224569">
            <w:pPr>
              <w:pStyle w:val="Brdtextmedindrag"/>
            </w:pPr>
            <w:bookmarkStart w:id="707" w:name="_Hlk50554585"/>
            <w:r w:rsidRPr="00F15DF1">
              <w:rPr>
                <w:spacing w:val="-4"/>
              </w:rPr>
              <w:t>20. </w:t>
            </w:r>
            <w:r w:rsidRPr="00F15DF1">
              <w:rPr>
                <w:i/>
                <w:spacing w:val="-4"/>
                <w:u w:val="single"/>
              </w:rPr>
              <w:t>sidoverksam försäkringsför</w:t>
            </w:r>
            <w:r w:rsidRPr="00F15DF1">
              <w:rPr>
                <w:i/>
                <w:spacing w:val="-4"/>
                <w:u w:val="single"/>
              </w:rPr>
              <w:softHyphen/>
              <w:t>medlare</w:t>
            </w:r>
            <w:r w:rsidRPr="00622FAE">
              <w:rPr>
                <w:spacing w:val="-4"/>
              </w:rPr>
              <w:t>: en försäkringsförmedlare</w:t>
            </w:r>
            <w:r>
              <w:t xml:space="preserve"> – utom kreditinstitut och värde</w:t>
            </w:r>
            <w:r>
              <w:softHyphen/>
              <w:t>pappersföretag enligt definitio</w:t>
            </w:r>
            <w:r>
              <w:softHyphen/>
              <w:t>nen i artikel 4.1.1 och 4.1.2 i Europa</w:t>
            </w:r>
            <w:r>
              <w:softHyphen/>
              <w:t>parlamentets och rådets förordning (EU) nr 575/2013 av den 26 juni 2013 om tillsynskrav för kredit</w:t>
            </w:r>
            <w:r>
              <w:softHyphen/>
              <w:t>institut och om ändring av förordning (EU) nr 648/2012 – som bedriver försäkringsdistribution som sidoverksamhet, under för</w:t>
            </w:r>
            <w:r>
              <w:softHyphen/>
              <w:t>utsättning att samtliga följande villkor är uppfyllda:</w:t>
            </w:r>
            <w:bookmarkEnd w:id="707"/>
          </w:p>
        </w:tc>
      </w:tr>
    </w:tbl>
    <w:p w14:paraId="31463DFE" w14:textId="77777777" w:rsidR="00224569" w:rsidRDefault="00B659D8" w:rsidP="00224569">
      <w:pPr>
        <w:pStyle w:val="Brdtextmedindrag"/>
      </w:pPr>
      <w:bookmarkStart w:id="708" w:name="_Hlk50554593"/>
      <w:r>
        <w:t>a) den har inte försäkringsdistribution som huvudsaklig yrkes</w:t>
      </w:r>
      <w:r>
        <w:softHyphen/>
        <w:t>verksamhet,</w:t>
      </w:r>
    </w:p>
    <w:p w14:paraId="6EC4F537" w14:textId="77777777" w:rsidR="00224569" w:rsidRDefault="00B659D8" w:rsidP="00224569">
      <w:pPr>
        <w:pStyle w:val="Brdtextmedindrag"/>
      </w:pPr>
      <w:r>
        <w:t>b) den distribuerar bara vissa försäkringsprodukter som kom</w:t>
      </w:r>
      <w:r>
        <w:softHyphen/>
        <w:t xml:space="preserve">pletterar en vara eller en tjänst, och </w:t>
      </w:r>
    </w:p>
    <w:p w14:paraId="150024D0" w14:textId="77777777" w:rsidR="00224569" w:rsidRDefault="00B659D8" w:rsidP="00224569">
      <w:pPr>
        <w:pStyle w:val="Brdtextmedindrag"/>
      </w:pPr>
      <w:r>
        <w:t>c) de berörda försäkringsprodukterna omfattar inte livförsäkring eller ansvarsförsäkring, utom när sådant skydd kompletterar den vara eller tjänst som förmedlaren bedriver som huvudsaklig yrkes</w:t>
      </w:r>
      <w:r>
        <w:softHyphen/>
        <w:t xml:space="preserve">verksamhet, </w:t>
      </w:r>
    </w:p>
    <w:p w14:paraId="4190ED58" w14:textId="77777777" w:rsidR="00224569" w:rsidRDefault="00B659D8" w:rsidP="00224569">
      <w:pPr>
        <w:pStyle w:val="Brdtextmedindrag"/>
      </w:pPr>
      <w:r>
        <w:t>21. </w:t>
      </w:r>
      <w:r w:rsidRPr="00843001">
        <w:rPr>
          <w:i/>
        </w:rPr>
        <w:t>skadeförsäkring</w:t>
      </w:r>
      <w:r>
        <w:t xml:space="preserve">: en försäkring som är hänförlig till någon av </w:t>
      </w:r>
      <w:r w:rsidRPr="00622FAE">
        <w:rPr>
          <w:spacing w:val="-4"/>
        </w:rPr>
        <w:t>de försäkringsklasser som anges i 2 kap. 11 § försäkringsrörelselagen</w:t>
      </w:r>
      <w:r>
        <w:t>,</w:t>
      </w:r>
    </w:p>
    <w:p w14:paraId="6FEE2221" w14:textId="77777777" w:rsidR="00224569" w:rsidRDefault="00B659D8" w:rsidP="00224569">
      <w:pPr>
        <w:pStyle w:val="Brdtextmedindrag"/>
      </w:pPr>
      <w:r w:rsidRPr="00504A8E">
        <w:lastRenderedPageBreak/>
        <w:t>22.</w:t>
      </w:r>
      <w:r>
        <w:t> </w:t>
      </w:r>
      <w:r w:rsidRPr="008A4A0C">
        <w:rPr>
          <w:i/>
        </w:rPr>
        <w:t>stora risker</w:t>
      </w:r>
      <w:r w:rsidRPr="00504A8E">
        <w:t>: det som avses i 3</w:t>
      </w:r>
      <w:r>
        <w:t> </w:t>
      </w:r>
      <w:r w:rsidRPr="00504A8E">
        <w:t>kap. 16</w:t>
      </w:r>
      <w:r>
        <w:t> §</w:t>
      </w:r>
      <w:r w:rsidRPr="00504A8E">
        <w:t xml:space="preserve"> andra och tredje styckena försäkringsrörelselagen,</w:t>
      </w:r>
    </w:p>
    <w:p w14:paraId="1DA0520A" w14:textId="77777777" w:rsidR="00224569" w:rsidRDefault="00B659D8" w:rsidP="00224569">
      <w:pPr>
        <w:pStyle w:val="Brdtextmedindrag"/>
      </w:pPr>
      <w:r>
        <w:t>23. </w:t>
      </w:r>
      <w:r w:rsidRPr="008A4A0C">
        <w:rPr>
          <w:i/>
        </w:rPr>
        <w:t>tjänstepensionsförsäkring</w:t>
      </w:r>
      <w:r>
        <w:t>: en livförsäkring som har samband med yrkesutövning och där utbetalning av försäkringsbelopp (en</w:t>
      </w:r>
      <w:r>
        <w:softHyphen/>
        <w:t>gångsbelopp eller periodiska utbetalningar) beror av att en eller flera personer uppnår eller förväntas uppnå en viss ålder samt försäkringar som meddelas som tillägg till sådana försäkringar,</w:t>
      </w:r>
    </w:p>
    <w:p w14:paraId="2A77FB76" w14:textId="77777777" w:rsidR="00224569" w:rsidRDefault="00B659D8" w:rsidP="00224569">
      <w:pPr>
        <w:pStyle w:val="Brdtextmedindrag"/>
      </w:pPr>
      <w:r w:rsidRPr="002963F2">
        <w:t>24.</w:t>
      </w:r>
      <w:r>
        <w:t> </w:t>
      </w:r>
      <w:r w:rsidRPr="002963F2">
        <w:rPr>
          <w:i/>
        </w:rPr>
        <w:t xml:space="preserve">svensk fysisk person </w:t>
      </w:r>
      <w:r w:rsidRPr="00437794">
        <w:rPr>
          <w:iCs/>
        </w:rPr>
        <w:t>och</w:t>
      </w:r>
      <w:r w:rsidRPr="002963F2">
        <w:rPr>
          <w:i/>
        </w:rPr>
        <w:t xml:space="preserve"> svensk juridisk person</w:t>
      </w:r>
      <w:r w:rsidRPr="002963F2">
        <w:t>: en fysisk eller juridisk person vars hemland är Sverige,</w:t>
      </w:r>
    </w:p>
    <w:p w14:paraId="57F6AFB0" w14:textId="77777777" w:rsidR="00224569" w:rsidRDefault="00B659D8" w:rsidP="00224569">
      <w:pPr>
        <w:pStyle w:val="Brdtextmedindrag"/>
      </w:pPr>
      <w:r w:rsidRPr="002963F2">
        <w:t>25.</w:t>
      </w:r>
      <w:r>
        <w:t> </w:t>
      </w:r>
      <w:r w:rsidRPr="002963F2">
        <w:rPr>
          <w:i/>
        </w:rPr>
        <w:t>varaktigt medium</w:t>
      </w:r>
      <w:r w:rsidRPr="002963F2">
        <w:t xml:space="preserve">: ett medel som </w:t>
      </w:r>
    </w:p>
    <w:p w14:paraId="2DBEDA44" w14:textId="77777777" w:rsidR="00224569" w:rsidRDefault="00B659D8" w:rsidP="00224569">
      <w:pPr>
        <w:pStyle w:val="Brdtextmedindrag"/>
      </w:pPr>
      <w:r w:rsidRPr="002963F2">
        <w:t>a)</w:t>
      </w:r>
      <w:r>
        <w:t> </w:t>
      </w:r>
      <w:r w:rsidRPr="002963F2">
        <w:t>gör det möjligt för kunden att bevara information som riktas till kunden personligen, på ett sätt som är tillgängligt för användning i fram</w:t>
      </w:r>
      <w:r>
        <w:softHyphen/>
      </w:r>
      <w:r w:rsidRPr="002963F2">
        <w:t xml:space="preserve">tiden under en tid som är lämplig med hänsyn till vad som är avsikten med informationen, och </w:t>
      </w:r>
    </w:p>
    <w:p w14:paraId="0DC828B1" w14:textId="77777777" w:rsidR="00224569" w:rsidRDefault="00B659D8" w:rsidP="00224569">
      <w:pPr>
        <w:pStyle w:val="Brdtextmedindrag"/>
      </w:pPr>
      <w:r w:rsidRPr="002963F2">
        <w:t>b)</w:t>
      </w:r>
      <w:r>
        <w:t> </w:t>
      </w:r>
      <w:r w:rsidRPr="002963F2">
        <w:t>tillåter oförändrad återgivning av den bevarade informationen, och</w:t>
      </w:r>
    </w:p>
    <w:p w14:paraId="52CDB470" w14:textId="77777777" w:rsidR="00224569" w:rsidRDefault="00B659D8" w:rsidP="00224569">
      <w:pPr>
        <w:pStyle w:val="Brdtextmedindrag"/>
      </w:pPr>
      <w:r w:rsidRPr="002963F2">
        <w:t>26.</w:t>
      </w:r>
      <w:r>
        <w:t> </w:t>
      </w:r>
      <w:r w:rsidRPr="002963F2">
        <w:rPr>
          <w:i/>
        </w:rPr>
        <w:t>värdland</w:t>
      </w:r>
      <w:r w:rsidRPr="002963F2">
        <w:t>: det land inom EES där en försäkringsförmedlare har en permanent närvaro eller ett etableringsställe eller tillhandahåller tjänster, och som inte är förmedlarens hemland.</w:t>
      </w:r>
    </w:p>
    <w:bookmarkEnd w:id="708"/>
    <w:p w14:paraId="389017FC" w14:textId="77777777" w:rsidR="00224569" w:rsidRDefault="00B659D8" w:rsidP="00224569">
      <w:pPr>
        <w:pStyle w:val="Slutstreck"/>
      </w:pPr>
      <w:r w:rsidRPr="00660EEA">
        <w:t>                      </w:t>
      </w:r>
    </w:p>
    <w:p w14:paraId="0AF4FC96" w14:textId="77777777" w:rsidR="00224569" w:rsidRDefault="00B659D8" w:rsidP="00224569">
      <w:pPr>
        <w:pStyle w:val="Brdtextmedindrag"/>
      </w:pPr>
      <w:r>
        <w:t>Denna lag träder i kraft den 26 juni 2021.</w:t>
      </w:r>
    </w:p>
    <w:p w14:paraId="738AB864" w14:textId="77777777" w:rsidR="00224569" w:rsidRDefault="00224569" w:rsidP="00224569">
      <w:pPr>
        <w:pStyle w:val="Brdtextmedindrag"/>
      </w:pPr>
    </w:p>
    <w:p w14:paraId="5A46A25A" w14:textId="6413C708" w:rsidR="00224569" w:rsidRDefault="00224569" w:rsidP="00224569">
      <w:pPr>
        <w:pStyle w:val="Brdtext"/>
      </w:pPr>
    </w:p>
    <w:p w14:paraId="40951139" w14:textId="77777777" w:rsidR="00224569" w:rsidRDefault="00224569" w:rsidP="00224569">
      <w:pPr>
        <w:pStyle w:val="Brdtext"/>
        <w:sectPr w:rsidR="00224569" w:rsidSect="00224569">
          <w:headerReference w:type="even" r:id="rId391"/>
          <w:headerReference w:type="default" r:id="rId392"/>
          <w:footerReference w:type="even" r:id="rId393"/>
          <w:footerReference w:type="default" r:id="rId394"/>
          <w:footerReference w:type="first" r:id="rId395"/>
          <w:footnotePr>
            <w:numRestart w:val="eachSect"/>
          </w:footnotePr>
          <w:pgSz w:w="9356" w:h="13721" w:code="9"/>
          <w:pgMar w:top="794" w:right="2438" w:bottom="1191" w:left="1021" w:header="0" w:footer="709" w:gutter="0"/>
          <w:cols w:space="708"/>
          <w:docGrid w:linePitch="360"/>
        </w:sectPr>
      </w:pPr>
    </w:p>
    <w:p w14:paraId="3D5474A0" w14:textId="77777777" w:rsidR="00224569" w:rsidRPr="0007642C" w:rsidRDefault="00B659D8" w:rsidP="00224569">
      <w:pPr>
        <w:pStyle w:val="Rubrik2utannumrering"/>
        <w:spacing w:before="0"/>
      </w:pPr>
      <w:bookmarkStart w:id="709" w:name="_Toc65160220"/>
      <w:r w:rsidRPr="0007642C">
        <w:lastRenderedPageBreak/>
        <w:t xml:space="preserve">Förslag </w:t>
      </w:r>
      <w:bookmarkStart w:id="710" w:name="_Hlk59212088"/>
      <w:r w:rsidRPr="0007642C">
        <w:t xml:space="preserve">till lag om ändring </w:t>
      </w:r>
      <w:r>
        <w:t>i</w:t>
      </w:r>
      <w:r w:rsidRPr="0007642C">
        <w:t xml:space="preserve"> lagen </w:t>
      </w:r>
      <w:r>
        <w:t xml:space="preserve">(2020:1157) om ändring i lagen </w:t>
      </w:r>
      <w:r w:rsidRPr="0007642C">
        <w:t>(</w:t>
      </w:r>
      <w:r>
        <w:t>2007:528</w:t>
      </w:r>
      <w:r w:rsidRPr="0007642C">
        <w:t xml:space="preserve">) om </w:t>
      </w:r>
      <w:r>
        <w:t>värdepappersmarknaden</w:t>
      </w:r>
      <w:bookmarkEnd w:id="709"/>
      <w:bookmarkEnd w:id="710"/>
    </w:p>
    <w:p w14:paraId="6C0AFCFC" w14:textId="77777777" w:rsidR="00224569" w:rsidRPr="0007642C" w:rsidRDefault="00B659D8" w:rsidP="00224569">
      <w:pPr>
        <w:pStyle w:val="Brdtext"/>
      </w:pPr>
      <w:r w:rsidRPr="0007642C">
        <w:t xml:space="preserve">Härigenom föreskrivs </w:t>
      </w:r>
      <w:r>
        <w:t xml:space="preserve">att 1 kap. 4 b § och 23 kap. 4 § lagen </w:t>
      </w:r>
      <w:r w:rsidRPr="0007642C">
        <w:t>(</w:t>
      </w:r>
      <w:r>
        <w:t>2007:528</w:t>
      </w:r>
      <w:r w:rsidRPr="0007642C">
        <w:t xml:space="preserve">) om </w:t>
      </w:r>
      <w:r>
        <w:t xml:space="preserve">värdepappersmarknaden i stället för lydelsen enligt lagen (2020:1157) om ändring i den lagen ska ha följande lydelse. </w:t>
      </w:r>
    </w:p>
    <w:p w14:paraId="7C983333" w14:textId="77777777" w:rsidR="00224569" w:rsidRPr="0007642C" w:rsidRDefault="00224569" w:rsidP="00224569">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24569" w:rsidRPr="005B0E77" w14:paraId="72B120D2" w14:textId="77777777" w:rsidTr="00224569">
        <w:tc>
          <w:tcPr>
            <w:tcW w:w="2500" w:type="pct"/>
            <w:shd w:val="clear" w:color="auto" w:fill="auto"/>
            <w:tcMar>
              <w:left w:w="0" w:type="dxa"/>
            </w:tcMar>
          </w:tcPr>
          <w:p w14:paraId="75F11BD8" w14:textId="77777777" w:rsidR="00224569" w:rsidRPr="005B0E77" w:rsidRDefault="00B659D8" w:rsidP="00224569">
            <w:pPr>
              <w:pStyle w:val="Brdtext"/>
              <w:rPr>
                <w:i/>
              </w:rPr>
            </w:pPr>
            <w:r>
              <w:rPr>
                <w:i/>
              </w:rPr>
              <w:t>L</w:t>
            </w:r>
            <w:r w:rsidRPr="00AB753C">
              <w:rPr>
                <w:i/>
              </w:rPr>
              <w:t xml:space="preserve">ydelse enligt </w:t>
            </w:r>
            <w:r>
              <w:rPr>
                <w:i/>
              </w:rPr>
              <w:t xml:space="preserve">SFS </w:t>
            </w:r>
            <w:r w:rsidRPr="00AB23E1">
              <w:rPr>
                <w:i/>
              </w:rPr>
              <w:t>2020:1157</w:t>
            </w:r>
          </w:p>
        </w:tc>
        <w:tc>
          <w:tcPr>
            <w:tcW w:w="2500" w:type="pct"/>
            <w:shd w:val="clear" w:color="auto" w:fill="auto"/>
            <w:tcMar>
              <w:right w:w="0" w:type="dxa"/>
            </w:tcMar>
          </w:tcPr>
          <w:p w14:paraId="3DC61219" w14:textId="77777777" w:rsidR="00224569" w:rsidRPr="005B0E77" w:rsidRDefault="00B659D8" w:rsidP="00224569">
            <w:pPr>
              <w:pStyle w:val="Brdtext"/>
              <w:rPr>
                <w:i/>
              </w:rPr>
            </w:pPr>
            <w:r w:rsidRPr="005B0E77">
              <w:rPr>
                <w:i/>
              </w:rPr>
              <w:t>Föreslagen lydelse</w:t>
            </w:r>
          </w:p>
        </w:tc>
      </w:tr>
    </w:tbl>
    <w:p w14:paraId="10450D08" w14:textId="77777777" w:rsidR="00224569" w:rsidRDefault="00B659D8" w:rsidP="00224569">
      <w:pPr>
        <w:pStyle w:val="Brdtext"/>
        <w:spacing w:before="230"/>
        <w:jc w:val="center"/>
        <w:rPr>
          <w:b/>
        </w:rPr>
      </w:pPr>
      <w:r>
        <w:rPr>
          <w:b/>
        </w:rPr>
        <w:t>1 kap.</w:t>
      </w:r>
    </w:p>
    <w:p w14:paraId="44119F62" w14:textId="77777777" w:rsidR="00224569" w:rsidRDefault="00B659D8" w:rsidP="00224569">
      <w:pPr>
        <w:pStyle w:val="Brdtext"/>
        <w:jc w:val="center"/>
      </w:pPr>
      <w:r>
        <w:t>4 b §</w:t>
      </w:r>
    </w:p>
    <w:p w14:paraId="731C4445" w14:textId="77777777" w:rsidR="00224569" w:rsidRDefault="00B659D8" w:rsidP="00224569">
      <w:pPr>
        <w:pStyle w:val="Brdtextmedindrag"/>
      </w:pPr>
      <w:r w:rsidRPr="0018000D">
        <w:t xml:space="preserve">I denna lag betyder </w:t>
      </w:r>
    </w:p>
    <w:p w14:paraId="1E740AD2" w14:textId="77777777" w:rsidR="00224569" w:rsidRDefault="00B659D8" w:rsidP="00224569">
      <w:pPr>
        <w:pStyle w:val="Brdtextmedindrag"/>
      </w:pPr>
      <w:r w:rsidRPr="003462DE">
        <w:rPr>
          <w:i/>
          <w:iCs/>
        </w:rPr>
        <w:t>anknutet ombud</w:t>
      </w:r>
      <w:r w:rsidRPr="0018000D">
        <w:t xml:space="preserve">: en fysisk eller juridisk person som har träffat avtal med ett svenskt värdepappersinstitut eller ett utländskt värdepappersföretag som hör hemma inom EES om att för bara detta instituts eller företags räkning </w:t>
      </w:r>
    </w:p>
    <w:p w14:paraId="64CFE896" w14:textId="77777777" w:rsidR="00224569" w:rsidRDefault="00B659D8" w:rsidP="00224569">
      <w:pPr>
        <w:pStyle w:val="Brdtextmedindrag"/>
      </w:pPr>
      <w:r w:rsidRPr="0018000D">
        <w:t>1.</w:t>
      </w:r>
      <w:r>
        <w:t> </w:t>
      </w:r>
      <w:r w:rsidRPr="0018000D">
        <w:t xml:space="preserve">marknadsföra investerings- eller sidotjänster, </w:t>
      </w:r>
    </w:p>
    <w:p w14:paraId="171ABB94" w14:textId="77777777" w:rsidR="00224569" w:rsidRDefault="00B659D8" w:rsidP="00224569">
      <w:pPr>
        <w:pStyle w:val="Brdtextmedindrag"/>
      </w:pPr>
      <w:r w:rsidRPr="0018000D">
        <w:t>2.</w:t>
      </w:r>
      <w:r>
        <w:t> </w:t>
      </w:r>
      <w:r w:rsidRPr="0018000D">
        <w:t>ta emot eller vidarebefordra instruktioner eller order avseende inves</w:t>
      </w:r>
      <w:r>
        <w:softHyphen/>
      </w:r>
      <w:r w:rsidRPr="0018000D">
        <w:t>t</w:t>
      </w:r>
      <w:r>
        <w:softHyphen/>
      </w:r>
      <w:r w:rsidRPr="0018000D">
        <w:t>erings</w:t>
      </w:r>
      <w:r>
        <w:softHyphen/>
      </w:r>
      <w:r w:rsidRPr="0018000D">
        <w:t xml:space="preserve">tjänster eller finansiella instrument, </w:t>
      </w:r>
    </w:p>
    <w:p w14:paraId="779AE49E" w14:textId="77777777" w:rsidR="00224569" w:rsidRDefault="00B659D8" w:rsidP="00224569">
      <w:pPr>
        <w:pStyle w:val="Brdtextmedindrag"/>
      </w:pPr>
      <w:r w:rsidRPr="0018000D">
        <w:t>3.</w:t>
      </w:r>
      <w:r>
        <w:t> </w:t>
      </w:r>
      <w:r w:rsidRPr="0018000D">
        <w:t xml:space="preserve">placera finansiella instrument, eller </w:t>
      </w:r>
    </w:p>
    <w:p w14:paraId="0C418906" w14:textId="77777777" w:rsidR="00224569" w:rsidRDefault="00B659D8" w:rsidP="00224569">
      <w:pPr>
        <w:pStyle w:val="Brdtextmedindrag"/>
      </w:pPr>
      <w:r w:rsidRPr="0018000D">
        <w:t>4.</w:t>
      </w:r>
      <w:r>
        <w:t> </w:t>
      </w:r>
      <w:r w:rsidRPr="0018000D">
        <w:t>tillhandahålla investerings</w:t>
      </w:r>
      <w:r>
        <w:softHyphen/>
      </w:r>
      <w:r w:rsidRPr="0018000D">
        <w:t>råd</w:t>
      </w:r>
      <w:r>
        <w:softHyphen/>
      </w:r>
      <w:r w:rsidRPr="0018000D">
        <w:t xml:space="preserve">givning avseende dessa instrument eller tjänster, </w:t>
      </w:r>
    </w:p>
    <w:p w14:paraId="493255F7" w14:textId="77777777" w:rsidR="00224569" w:rsidRDefault="00B659D8" w:rsidP="00224569">
      <w:pPr>
        <w:pStyle w:val="Brdtextmedindrag"/>
      </w:pPr>
      <w:r w:rsidRPr="003462DE">
        <w:rPr>
          <w:i/>
          <w:iCs/>
        </w:rPr>
        <w:t>behörig myndighet</w:t>
      </w:r>
      <w:r w:rsidRPr="0018000D">
        <w:t>: i Sverige Finansinspektionen och i särskilt angivna fall Bolagsverket och i övrigt en utländsk myndighet som har behörighet</w:t>
      </w:r>
      <w:r>
        <w:t xml:space="preserve"> </w:t>
      </w:r>
      <w:r w:rsidRPr="0018000D">
        <w:t xml:space="preserve">att utöva tillsyn över utländska värdepappersföretag och företag som driver en reglerad marknad eller annan motsvarande marknad eller som har behörighet att utöva tillsyn över emittenter vars överlåtbara värdepapper är upptagna till handel på en reglerad marknad, </w:t>
      </w:r>
    </w:p>
    <w:p w14:paraId="2B18B3B5" w14:textId="77777777" w:rsidR="00224569" w:rsidRDefault="00B659D8" w:rsidP="00224569">
      <w:pPr>
        <w:pStyle w:val="Brdtextmedindrag"/>
      </w:pPr>
      <w:r w:rsidRPr="003462DE">
        <w:rPr>
          <w:i/>
          <w:iCs/>
        </w:rPr>
        <w:t>börs</w:t>
      </w:r>
      <w:r w:rsidRPr="0018000D">
        <w:t xml:space="preserve">: ett svenskt aktiebolag eller en svensk ekonomisk förening som har fått tillstånd enligt denna lag att driva en eller flera reglerade marknader, </w:t>
      </w:r>
    </w:p>
    <w:p w14:paraId="6DB2EB76" w14:textId="77777777" w:rsidR="00224569" w:rsidRDefault="00B659D8" w:rsidP="00224569">
      <w:pPr>
        <w:pStyle w:val="Brdtextmedindrag"/>
      </w:pPr>
      <w:r w:rsidRPr="003462DE">
        <w:rPr>
          <w:i/>
          <w:iCs/>
        </w:rPr>
        <w:t>clearingdeltagare</w:t>
      </w:r>
      <w:r w:rsidRPr="0018000D">
        <w:t xml:space="preserve">: den som får delta i clearingverksamheten hos en clearingorganisation, </w:t>
      </w:r>
    </w:p>
    <w:p w14:paraId="03FFFD5D" w14:textId="77777777" w:rsidR="00224569" w:rsidRDefault="00B659D8" w:rsidP="00224569">
      <w:pPr>
        <w:pStyle w:val="Brdtextmedindrag"/>
      </w:pPr>
      <w:r w:rsidRPr="003462DE">
        <w:rPr>
          <w:i/>
          <w:iCs/>
        </w:rPr>
        <w:t>clearingorganisation</w:t>
      </w:r>
      <w:r w:rsidRPr="0018000D">
        <w:t>: ett företag som har fått tillstånd enligt 19</w:t>
      </w:r>
      <w:r>
        <w:t> </w:t>
      </w:r>
      <w:r w:rsidRPr="0018000D">
        <w:t xml:space="preserve">kap. eller Europaparlamentets och rådets förordning (EU) nr 648/2012, </w:t>
      </w:r>
    </w:p>
    <w:p w14:paraId="0EA7970E" w14:textId="77777777" w:rsidR="00224569" w:rsidRDefault="00B659D8" w:rsidP="00224569">
      <w:pPr>
        <w:pStyle w:val="Brdtextmedindrag"/>
      </w:pPr>
      <w:r w:rsidRPr="003462DE">
        <w:rPr>
          <w:i/>
          <w:iCs/>
        </w:rPr>
        <w:t>emittent</w:t>
      </w:r>
      <w:r w:rsidRPr="0018000D">
        <w:t>: i fråga om aktier aktiebolaget och i fråga om annat finansiellt instrument utgivaren eller utfärdaren av instrumentet,</w:t>
      </w:r>
    </w:p>
    <w:p w14:paraId="4E5AA563" w14:textId="77777777" w:rsidR="00224569" w:rsidRPr="00A14971" w:rsidRDefault="00B659D8" w:rsidP="00224569">
      <w:pPr>
        <w:pStyle w:val="Brdtextmedindrag"/>
      </w:pPr>
      <w:r w:rsidRPr="00AD4B54">
        <w:rPr>
          <w:i/>
        </w:rPr>
        <w:t>handelsplats</w:t>
      </w:r>
      <w:r w:rsidRPr="00A14971">
        <w:t>: en reglerad marknad, en multilateral handelsplattform (MTF-plattform) eller en organiserad handelsplattform (OTF-plattform),</w:t>
      </w:r>
    </w:p>
    <w:p w14:paraId="0687B4BD" w14:textId="77777777" w:rsidR="00224569" w:rsidRPr="00A14971" w:rsidRDefault="00B659D8" w:rsidP="00224569">
      <w:pPr>
        <w:pStyle w:val="Brdtextmedindrag"/>
      </w:pPr>
      <w:r w:rsidRPr="003462DE">
        <w:rPr>
          <w:i/>
          <w:iCs/>
        </w:rPr>
        <w:t>handelsplattform</w:t>
      </w:r>
      <w:r w:rsidRPr="00A14971">
        <w:t>: en MTF-plattform eller en OTF-plattform,</w:t>
      </w:r>
    </w:p>
    <w:p w14:paraId="1F2D6E1C" w14:textId="77777777" w:rsidR="00224569" w:rsidRDefault="00B659D8" w:rsidP="00224569">
      <w:pPr>
        <w:pStyle w:val="Brdtextmedindrag"/>
      </w:pPr>
      <w:r w:rsidRPr="003462DE" w:rsidDel="007F5BA5">
        <w:rPr>
          <w:i/>
          <w:iCs/>
        </w:rPr>
        <w:t>kreditinstitut</w:t>
      </w:r>
      <w:r w:rsidRPr="00A14971" w:rsidDel="007F5BA5">
        <w:t>: en bank, ett kreditmarknadsföretag eller ett utländskt bank- eller kreditföretag som driver bank- eller finansieringsrörelse från filial i Sverige,</w:t>
      </w:r>
    </w:p>
    <w:p w14:paraId="2CE5EB89" w14:textId="77777777" w:rsidR="00224569" w:rsidRPr="00A14971" w:rsidDel="007F5BA5" w:rsidRDefault="00B659D8" w:rsidP="00224569">
      <w:pPr>
        <w:pStyle w:val="Brdtextmedindrag"/>
      </w:pPr>
      <w:r w:rsidRPr="00AD4B54">
        <w:rPr>
          <w:i/>
        </w:rPr>
        <w:t>leverantör av datarapporterings</w:t>
      </w:r>
      <w:r w:rsidRPr="00AD4B54">
        <w:rPr>
          <w:i/>
        </w:rPr>
        <w:softHyphen/>
        <w:t>tjänster</w:t>
      </w:r>
      <w:r w:rsidRPr="00A14971">
        <w:t>: detsamma som i artikel</w:t>
      </w:r>
      <w:r>
        <w:t> </w:t>
      </w:r>
      <w:r w:rsidRPr="00A14971">
        <w:t>2.1.36a i förordningen om marknader för finansiella instrument,</w:t>
      </w:r>
    </w:p>
    <w:tbl>
      <w:tblPr>
        <w:tblW w:w="5000" w:type="pct"/>
        <w:tblCellMar>
          <w:left w:w="125" w:type="dxa"/>
          <w:right w:w="125" w:type="dxa"/>
        </w:tblCellMar>
        <w:tblLook w:val="0600" w:firstRow="0" w:lastRow="0" w:firstColumn="0" w:lastColumn="0" w:noHBand="1" w:noVBand="1"/>
      </w:tblPr>
      <w:tblGrid>
        <w:gridCol w:w="2948"/>
        <w:gridCol w:w="2949"/>
      </w:tblGrid>
      <w:tr w:rsidR="00224569" w14:paraId="5748A0D4" w14:textId="77777777" w:rsidTr="00224569">
        <w:tc>
          <w:tcPr>
            <w:tcW w:w="2500" w:type="pct"/>
            <w:shd w:val="clear" w:color="auto" w:fill="auto"/>
            <w:tcMar>
              <w:left w:w="0" w:type="dxa"/>
            </w:tcMar>
          </w:tcPr>
          <w:p w14:paraId="0B89A590" w14:textId="77777777" w:rsidR="00224569" w:rsidRDefault="00224569" w:rsidP="00224569">
            <w:pPr>
              <w:pStyle w:val="Brdtextmedindrag"/>
            </w:pPr>
          </w:p>
        </w:tc>
        <w:tc>
          <w:tcPr>
            <w:tcW w:w="2500" w:type="pct"/>
            <w:shd w:val="clear" w:color="auto" w:fill="auto"/>
            <w:tcMar>
              <w:right w:w="0" w:type="dxa"/>
            </w:tcMar>
          </w:tcPr>
          <w:p w14:paraId="3AA14108" w14:textId="77777777" w:rsidR="00224569" w:rsidRDefault="00B659D8" w:rsidP="00224569">
            <w:pPr>
              <w:pStyle w:val="Brdtextmedindrag"/>
            </w:pPr>
            <w:bookmarkStart w:id="711" w:name="_Hlk59374923"/>
            <w:r w:rsidRPr="00CA3954">
              <w:rPr>
                <w:i/>
                <w:u w:val="single"/>
              </w:rPr>
              <w:t xml:space="preserve">litet och </w:t>
            </w:r>
            <w:r>
              <w:rPr>
                <w:i/>
                <w:u w:val="single"/>
              </w:rPr>
              <w:t>icke-</w:t>
            </w:r>
            <w:r w:rsidRPr="00CA3954">
              <w:rPr>
                <w:i/>
                <w:u w:val="single"/>
              </w:rPr>
              <w:t>sammanlänkat värde</w:t>
            </w:r>
            <w:r>
              <w:rPr>
                <w:i/>
                <w:u w:val="single"/>
              </w:rPr>
              <w:softHyphen/>
            </w:r>
            <w:r w:rsidRPr="00CA3954">
              <w:rPr>
                <w:i/>
                <w:u w:val="single"/>
              </w:rPr>
              <w:t>pappersbolag</w:t>
            </w:r>
            <w:r w:rsidRPr="004F0AA9">
              <w:rPr>
                <w:i/>
              </w:rPr>
              <w:t>: ett värde</w:t>
            </w:r>
            <w:r>
              <w:rPr>
                <w:i/>
              </w:rPr>
              <w:softHyphen/>
            </w:r>
            <w:r w:rsidRPr="004F0AA9">
              <w:rPr>
                <w:i/>
              </w:rPr>
              <w:t>pap</w:t>
            </w:r>
            <w:r>
              <w:rPr>
                <w:i/>
              </w:rPr>
              <w:softHyphen/>
            </w:r>
            <w:r w:rsidRPr="004F0AA9">
              <w:rPr>
                <w:i/>
              </w:rPr>
              <w:t>pers</w:t>
            </w:r>
            <w:r>
              <w:rPr>
                <w:i/>
              </w:rPr>
              <w:softHyphen/>
            </w:r>
            <w:r w:rsidRPr="004F0AA9">
              <w:rPr>
                <w:i/>
              </w:rPr>
              <w:t>bolag som anses vara ett litet och icke-sammanlänkat värde</w:t>
            </w:r>
            <w:r>
              <w:rPr>
                <w:i/>
              </w:rPr>
              <w:softHyphen/>
            </w:r>
            <w:r w:rsidRPr="004F0AA9">
              <w:rPr>
                <w:i/>
              </w:rPr>
              <w:t>pap</w:t>
            </w:r>
            <w:r>
              <w:rPr>
                <w:i/>
              </w:rPr>
              <w:softHyphen/>
            </w:r>
            <w:r w:rsidRPr="004F0AA9">
              <w:rPr>
                <w:i/>
              </w:rPr>
              <w:t>pers</w:t>
            </w:r>
            <w:r>
              <w:rPr>
                <w:i/>
              </w:rPr>
              <w:softHyphen/>
            </w:r>
            <w:r w:rsidRPr="004F0AA9">
              <w:rPr>
                <w:i/>
              </w:rPr>
              <w:t>företag enligt artikel</w:t>
            </w:r>
            <w:r>
              <w:rPr>
                <w:i/>
              </w:rPr>
              <w:t> </w:t>
            </w:r>
            <w:r w:rsidRPr="004F0AA9">
              <w:rPr>
                <w:i/>
              </w:rPr>
              <w:t>12.1 i värdepappersbolags</w:t>
            </w:r>
            <w:r>
              <w:rPr>
                <w:i/>
              </w:rPr>
              <w:softHyphen/>
            </w:r>
            <w:r w:rsidRPr="004F0AA9">
              <w:rPr>
                <w:i/>
              </w:rPr>
              <w:t>för</w:t>
            </w:r>
            <w:r>
              <w:rPr>
                <w:i/>
              </w:rPr>
              <w:softHyphen/>
            </w:r>
            <w:r w:rsidRPr="004F0AA9">
              <w:rPr>
                <w:i/>
              </w:rPr>
              <w:t>ordningen</w:t>
            </w:r>
            <w:bookmarkEnd w:id="711"/>
            <w:r>
              <w:rPr>
                <w:i/>
              </w:rPr>
              <w:t>,</w:t>
            </w:r>
          </w:p>
        </w:tc>
      </w:tr>
    </w:tbl>
    <w:p w14:paraId="184EC573" w14:textId="77777777" w:rsidR="00224569" w:rsidRPr="00A14971" w:rsidRDefault="00B659D8" w:rsidP="00224569">
      <w:pPr>
        <w:pStyle w:val="Brdtextmedindrag"/>
      </w:pPr>
      <w:r w:rsidRPr="003462DE">
        <w:rPr>
          <w:i/>
          <w:iCs/>
        </w:rPr>
        <w:lastRenderedPageBreak/>
        <w:t>marknadsgarant</w:t>
      </w:r>
      <w:r w:rsidRPr="00A14971">
        <w:t>: en person som på fortlöpande basis åtagit sig att på finansiella marknader handla för egen räkning genom att köpa och sälja finansiella instrument med utnyttjande av egna tillgångar till priser som fastställts av denne,</w:t>
      </w:r>
    </w:p>
    <w:p w14:paraId="20F99DDA" w14:textId="77777777" w:rsidR="00224569" w:rsidRPr="00A14971" w:rsidRDefault="00B659D8" w:rsidP="00224569">
      <w:pPr>
        <w:pStyle w:val="Brdtextmedindrag"/>
      </w:pPr>
      <w:r w:rsidRPr="003462DE">
        <w:rPr>
          <w:i/>
          <w:iCs/>
        </w:rPr>
        <w:t>marknadsoperatör</w:t>
      </w:r>
      <w:r w:rsidRPr="00A14971">
        <w:t>: en börs eller en eller flera juridiska personer i ett annat land inom EES som driver en eller flera reglerade marknader,</w:t>
      </w:r>
    </w:p>
    <w:p w14:paraId="23297C34" w14:textId="77777777" w:rsidR="00224569" w:rsidRPr="00A14971" w:rsidRDefault="00B659D8" w:rsidP="00224569">
      <w:pPr>
        <w:pStyle w:val="Brdtextmedindrag"/>
      </w:pPr>
      <w:r w:rsidRPr="003462DE">
        <w:rPr>
          <w:i/>
          <w:iCs/>
        </w:rPr>
        <w:t>MTF-plattform</w:t>
      </w:r>
      <w:r w:rsidRPr="00A14971">
        <w:t>: ett multilateralt system inom EES som sammanför flera tredjeparters köp- och säljintressen i finansiella instrument – inom systemet och i enlighet med icke skönsmässiga regler – så att det leder till ett kontrakt,</w:t>
      </w:r>
    </w:p>
    <w:p w14:paraId="098E9FB9" w14:textId="77777777" w:rsidR="00224569" w:rsidRPr="00A14971" w:rsidRDefault="00B659D8" w:rsidP="00224569">
      <w:pPr>
        <w:pStyle w:val="Brdtextmedindrag"/>
      </w:pPr>
      <w:r w:rsidRPr="003462DE">
        <w:rPr>
          <w:i/>
          <w:iCs/>
        </w:rPr>
        <w:t>OTF-plattform</w:t>
      </w:r>
      <w:r w:rsidRPr="00A14971">
        <w:t>: ett multilateralt system inom EES som inte är en reglerad marknad eller en MTF-plattform, och inom vilket flera tredjeparters köp- och säljintressen i obligationer, strukturerade finansiella produkter, utsläppsrätter eller derivat kan interagera inom systemet så att det leder till ett kontrakt,</w:t>
      </w:r>
    </w:p>
    <w:p w14:paraId="3F9244F6" w14:textId="77777777" w:rsidR="00224569" w:rsidRPr="00A14971" w:rsidRDefault="00B659D8" w:rsidP="00224569">
      <w:pPr>
        <w:pStyle w:val="Brdtextmedindrag"/>
      </w:pPr>
      <w:r w:rsidRPr="003462DE">
        <w:rPr>
          <w:i/>
          <w:iCs/>
        </w:rPr>
        <w:t>professionell kund</w:t>
      </w:r>
      <w:r w:rsidRPr="00A14971">
        <w:t>: en sådan kund som avses i 9 kap. 4 eller 5 §,</w:t>
      </w:r>
    </w:p>
    <w:p w14:paraId="696C7984" w14:textId="77777777" w:rsidR="00224569" w:rsidRPr="00A14971" w:rsidRDefault="00B659D8" w:rsidP="00224569">
      <w:pPr>
        <w:pStyle w:val="Brdtextmedindrag"/>
      </w:pPr>
      <w:r w:rsidRPr="003462DE">
        <w:rPr>
          <w:i/>
          <w:iCs/>
        </w:rPr>
        <w:t>reglerad marknad</w:t>
      </w:r>
      <w:r w:rsidRPr="00A14971">
        <w:t>: ett multilateralt system inom EES som sammanför eller möjliggör sammanförande av ett flertal köp- och säljintressen i finansiella instrument från tredjepart – regelmässigt, inom systemet och i enlighet med icke skönsmässiga regler – så att det leder till ett kontrakt,</w:t>
      </w:r>
    </w:p>
    <w:p w14:paraId="017EA93B" w14:textId="77777777" w:rsidR="00224569" w:rsidRPr="00A14971" w:rsidRDefault="00B659D8" w:rsidP="00224569">
      <w:pPr>
        <w:pStyle w:val="Brdtextmedindrag"/>
      </w:pPr>
      <w:r w:rsidRPr="003462DE">
        <w:rPr>
          <w:i/>
          <w:iCs/>
        </w:rPr>
        <w:t>statlig emittent</w:t>
      </w:r>
      <w:r w:rsidRPr="00A14971">
        <w:t>: någon av följande som emitterar skuldinstrument:</w:t>
      </w:r>
    </w:p>
    <w:p w14:paraId="732EDB9A" w14:textId="77777777" w:rsidR="00224569" w:rsidRPr="00A14971" w:rsidRDefault="00B659D8" w:rsidP="00224569">
      <w:pPr>
        <w:pStyle w:val="Brdtextmedindrag"/>
      </w:pPr>
      <w:r w:rsidRPr="00A14971">
        <w:t>1. Europeiska unionen,</w:t>
      </w:r>
    </w:p>
    <w:p w14:paraId="67AB925D" w14:textId="77777777" w:rsidR="00224569" w:rsidRPr="00A14971" w:rsidRDefault="00B659D8" w:rsidP="00224569">
      <w:pPr>
        <w:pStyle w:val="Brdtextmedindrag"/>
      </w:pPr>
      <w:r w:rsidRPr="00A14971">
        <w:t>2. en stat inom EES, inbegripet förvaltningar, organ eller en särskild</w:t>
      </w:r>
    </w:p>
    <w:p w14:paraId="3C1AE30F" w14:textId="77777777" w:rsidR="00224569" w:rsidRPr="00A14971" w:rsidRDefault="00B659D8" w:rsidP="00224569">
      <w:pPr>
        <w:pStyle w:val="Brdtextmedindrag"/>
      </w:pPr>
      <w:r w:rsidRPr="00A14971">
        <w:t>funktion i staten,</w:t>
      </w:r>
    </w:p>
    <w:p w14:paraId="6E859827" w14:textId="77777777" w:rsidR="00224569" w:rsidRPr="00A14971" w:rsidRDefault="00B659D8" w:rsidP="00224569">
      <w:pPr>
        <w:pStyle w:val="Brdtextmedindrag"/>
      </w:pPr>
      <w:r w:rsidRPr="00A14971">
        <w:t>3. när det gäller en federal stat inom EES, en delstat i federationen,</w:t>
      </w:r>
    </w:p>
    <w:p w14:paraId="162B0AFA" w14:textId="77777777" w:rsidR="00224569" w:rsidRPr="00A14971" w:rsidRDefault="00B659D8" w:rsidP="00224569">
      <w:pPr>
        <w:pStyle w:val="Brdtextmedindrag"/>
      </w:pPr>
      <w:r w:rsidRPr="00A14971">
        <w:t>4. en särskild funktion för flera stater inom EES,</w:t>
      </w:r>
    </w:p>
    <w:p w14:paraId="0C50E793" w14:textId="77777777" w:rsidR="00224569" w:rsidRPr="00A14971" w:rsidRDefault="00B659D8" w:rsidP="00224569">
      <w:pPr>
        <w:pStyle w:val="Brdtextmedindrag"/>
      </w:pPr>
      <w:r w:rsidRPr="00A14971">
        <w:t>5. en internationell finansinstitution som etablerats av minst två stater inom EES och vars mål är att ordna finansiering och tillhandahålla finansiellt bistånd till de stater som har eller riskerar att få allvarliga finansieringsproblem, och</w:t>
      </w:r>
    </w:p>
    <w:p w14:paraId="16D0A236" w14:textId="77777777" w:rsidR="00224569" w:rsidRPr="00A14971" w:rsidRDefault="00B659D8" w:rsidP="00224569">
      <w:pPr>
        <w:pStyle w:val="Brdtextmedindrag"/>
      </w:pPr>
      <w:r w:rsidRPr="00A14971">
        <w:t>6. Europeiska investeringsbanken,</w:t>
      </w:r>
    </w:p>
    <w:p w14:paraId="5CEBA0BF" w14:textId="77777777" w:rsidR="00224569" w:rsidRDefault="00B659D8" w:rsidP="00224569">
      <w:pPr>
        <w:pStyle w:val="Brdtextmedindrag"/>
      </w:pPr>
      <w:r w:rsidRPr="00487787">
        <w:rPr>
          <w:i/>
          <w:iCs/>
        </w:rPr>
        <w:t>systematisk internhandlare</w:t>
      </w:r>
      <w:r w:rsidRPr="00A14971">
        <w:t>: ett värdepappersinstitut som i en organiserad, frekvent, systematisk och väsentlig omfattning handlar för egen räkning när det utför kundorder utanför en reglerad marknad eller en handelsplattform utan att utnyttja ett multilateralt system,</w:t>
      </w:r>
    </w:p>
    <w:p w14:paraId="5682A2E4" w14:textId="77777777" w:rsidR="00224569" w:rsidRPr="00A14971" w:rsidRDefault="00B659D8" w:rsidP="00224569">
      <w:pPr>
        <w:pStyle w:val="Brdtextmedindrag"/>
      </w:pPr>
      <w:r w:rsidRPr="00487787">
        <w:rPr>
          <w:i/>
          <w:iCs/>
        </w:rPr>
        <w:t>tillväxtmarknad för små och medelstora företag</w:t>
      </w:r>
      <w:r w:rsidRPr="00A14971">
        <w:t>: en MTF-plattform som är registrerad som en tillväxtmarknad för små och medelstora företag hos Finansinspektionen enligt 11 kap. 13–15 §§ eller hos en behörig myndighet i ett annat land inom EES,</w:t>
      </w:r>
    </w:p>
    <w:p w14:paraId="6CAFE70F" w14:textId="77777777" w:rsidR="00224569" w:rsidRPr="00A14971" w:rsidRDefault="00B659D8" w:rsidP="00224569">
      <w:pPr>
        <w:pStyle w:val="Brdtextmedindrag"/>
      </w:pPr>
      <w:r w:rsidRPr="00487787">
        <w:rPr>
          <w:i/>
          <w:iCs/>
        </w:rPr>
        <w:t>utländskt kreditinstitut</w:t>
      </w:r>
      <w:r w:rsidRPr="00A14971">
        <w:t>: ett kreditinstitut enligt 1 kap. 5 § första stycket</w:t>
      </w:r>
      <w:r>
        <w:t> </w:t>
      </w:r>
      <w:r w:rsidRPr="00A14971">
        <w:t>21 lagen (2004:297) om bank- och finansieringsrörelse,</w:t>
      </w:r>
    </w:p>
    <w:p w14:paraId="3340094F" w14:textId="77777777" w:rsidR="00224569" w:rsidRPr="00A14971" w:rsidRDefault="00B659D8" w:rsidP="00224569">
      <w:pPr>
        <w:pStyle w:val="Brdtextmedindrag"/>
      </w:pPr>
      <w:r w:rsidRPr="00487787">
        <w:rPr>
          <w:i/>
          <w:iCs/>
        </w:rPr>
        <w:t>utländskt värdepappersföretag</w:t>
      </w:r>
      <w:r w:rsidRPr="00A14971">
        <w:t>: ett utländskt företag som i hemlandet har tillstånd att driva värdepappersrörelse,</w:t>
      </w:r>
    </w:p>
    <w:p w14:paraId="3AB1F40A" w14:textId="77777777" w:rsidR="00224569" w:rsidRPr="00A14971" w:rsidRDefault="00B659D8" w:rsidP="00224569">
      <w:pPr>
        <w:pStyle w:val="Brdtextmedindrag"/>
      </w:pPr>
      <w:r w:rsidRPr="00B60124">
        <w:rPr>
          <w:i/>
          <w:iCs/>
        </w:rPr>
        <w:t>värdepappersbolag</w:t>
      </w:r>
      <w:r w:rsidRPr="0095745C">
        <w:t>:</w:t>
      </w:r>
      <w:r>
        <w:rPr>
          <w:i/>
          <w:iCs/>
        </w:rPr>
        <w:t xml:space="preserve"> </w:t>
      </w:r>
      <w:r w:rsidRPr="00E013FE">
        <w:t xml:space="preserve">ett svenskt aktiebolag som har fått tillstånd </w:t>
      </w:r>
      <w:r w:rsidRPr="00952734">
        <w:rPr>
          <w:spacing w:val="-4"/>
        </w:rPr>
        <w:t>enligt denna lag att driva värde</w:t>
      </w:r>
      <w:r>
        <w:rPr>
          <w:spacing w:val="-4"/>
        </w:rPr>
        <w:softHyphen/>
      </w:r>
      <w:r w:rsidRPr="00952734">
        <w:rPr>
          <w:spacing w:val="-4"/>
        </w:rPr>
        <w:t xml:space="preserve">pappersrörelse och som inte är ett </w:t>
      </w:r>
      <w:r w:rsidRPr="00063065">
        <w:rPr>
          <w:spacing w:val="-4"/>
        </w:rPr>
        <w:t>bank</w:t>
      </w:r>
      <w:r w:rsidRPr="00063065">
        <w:rPr>
          <w:spacing w:val="-4"/>
        </w:rPr>
        <w:softHyphen/>
        <w:t>aktiebolag</w:t>
      </w:r>
      <w:r w:rsidRPr="00063065">
        <w:t xml:space="preserve"> eller ett kredit</w:t>
      </w:r>
      <w:r w:rsidRPr="00063065">
        <w:softHyphen/>
        <w:t>marknadsbolag enligt lag</w:t>
      </w:r>
      <w:r w:rsidRPr="00E013FE">
        <w:t>en om bank- och finansierings</w:t>
      </w:r>
      <w:r>
        <w:softHyphen/>
      </w:r>
      <w:r w:rsidRPr="00E013FE">
        <w:t>rörelse</w:t>
      </w:r>
      <w:r>
        <w:t>,</w:t>
      </w:r>
    </w:p>
    <w:tbl>
      <w:tblPr>
        <w:tblW w:w="5000" w:type="pct"/>
        <w:tblLayout w:type="fixed"/>
        <w:tblCellMar>
          <w:left w:w="125" w:type="dxa"/>
          <w:right w:w="125" w:type="dxa"/>
        </w:tblCellMar>
        <w:tblLook w:val="0600" w:firstRow="0" w:lastRow="0" w:firstColumn="0" w:lastColumn="0" w:noHBand="1" w:noVBand="1"/>
      </w:tblPr>
      <w:tblGrid>
        <w:gridCol w:w="2948"/>
        <w:gridCol w:w="2949"/>
      </w:tblGrid>
      <w:tr w:rsidR="00224569" w14:paraId="1A42933E" w14:textId="77777777" w:rsidTr="00224569">
        <w:tc>
          <w:tcPr>
            <w:tcW w:w="2500" w:type="pct"/>
            <w:shd w:val="clear" w:color="auto" w:fill="auto"/>
            <w:tcMar>
              <w:left w:w="0" w:type="dxa"/>
            </w:tcMar>
          </w:tcPr>
          <w:p w14:paraId="57EC0364" w14:textId="77777777" w:rsidR="00224569" w:rsidRDefault="00B659D8" w:rsidP="00224569">
            <w:pPr>
              <w:pStyle w:val="Brdtextmedindrag"/>
            </w:pPr>
            <w:r w:rsidRPr="00487787">
              <w:rPr>
                <w:i/>
                <w:iCs/>
                <w:u w:val="single"/>
              </w:rPr>
              <w:t>värdepapperscentral</w:t>
            </w:r>
            <w:r w:rsidRPr="00E013FE">
              <w:t>: en värde</w:t>
            </w:r>
            <w:r>
              <w:softHyphen/>
            </w:r>
            <w:r w:rsidRPr="00E013FE">
              <w:t>papperscentral enligt definitionen i artikel</w:t>
            </w:r>
            <w:r>
              <w:t> </w:t>
            </w:r>
            <w:r w:rsidRPr="00E013FE">
              <w:t xml:space="preserve">2.1.1 i förordningen om värdepapperscentraler, </w:t>
            </w:r>
            <w:r w:rsidRPr="0040358B">
              <w:rPr>
                <w:i/>
                <w:iCs/>
              </w:rPr>
              <w:t>och</w:t>
            </w:r>
          </w:p>
        </w:tc>
        <w:tc>
          <w:tcPr>
            <w:tcW w:w="2500" w:type="pct"/>
            <w:shd w:val="clear" w:color="auto" w:fill="auto"/>
            <w:tcMar>
              <w:right w:w="0" w:type="dxa"/>
            </w:tcMar>
          </w:tcPr>
          <w:p w14:paraId="144AF26A" w14:textId="77777777" w:rsidR="00224569" w:rsidRPr="003B1E2E" w:rsidRDefault="00B659D8" w:rsidP="00224569">
            <w:pPr>
              <w:pStyle w:val="Brdtextmedindrag"/>
              <w:rPr>
                <w:i/>
                <w:u w:val="single"/>
              </w:rPr>
            </w:pPr>
            <w:bookmarkStart w:id="712" w:name="_Hlk59212274"/>
            <w:r w:rsidRPr="00487787">
              <w:rPr>
                <w:i/>
                <w:u w:val="single"/>
              </w:rPr>
              <w:t>värdepapperscentral</w:t>
            </w:r>
            <w:r w:rsidRPr="00E013FE">
              <w:t>: en värde</w:t>
            </w:r>
            <w:r>
              <w:softHyphen/>
            </w:r>
            <w:r w:rsidRPr="00E013FE">
              <w:t>papperscentral enligt definitionen i artikel</w:t>
            </w:r>
            <w:r>
              <w:t> </w:t>
            </w:r>
            <w:r w:rsidRPr="00E013FE">
              <w:t>2.1.1 i förordningen om värdepapperscentraler,</w:t>
            </w:r>
            <w:bookmarkEnd w:id="712"/>
            <w:r>
              <w:t xml:space="preserve"> </w:t>
            </w:r>
          </w:p>
        </w:tc>
      </w:tr>
      <w:tr w:rsidR="00224569" w14:paraId="69C71FA1" w14:textId="77777777" w:rsidTr="00224569">
        <w:tc>
          <w:tcPr>
            <w:tcW w:w="2500" w:type="pct"/>
            <w:shd w:val="clear" w:color="auto" w:fill="auto"/>
            <w:tcMar>
              <w:left w:w="0" w:type="dxa"/>
            </w:tcMar>
          </w:tcPr>
          <w:p w14:paraId="071776FC" w14:textId="77777777" w:rsidR="00224569" w:rsidRDefault="00224569" w:rsidP="00224569">
            <w:pPr>
              <w:pStyle w:val="Brdtextmedindrag"/>
            </w:pPr>
          </w:p>
        </w:tc>
        <w:tc>
          <w:tcPr>
            <w:tcW w:w="2500" w:type="pct"/>
            <w:shd w:val="clear" w:color="auto" w:fill="auto"/>
            <w:tcMar>
              <w:right w:w="0" w:type="dxa"/>
            </w:tcMar>
          </w:tcPr>
          <w:p w14:paraId="2A3C63A3" w14:textId="77777777" w:rsidR="00224569" w:rsidRPr="003B1E2E" w:rsidRDefault="00B659D8" w:rsidP="00224569">
            <w:pPr>
              <w:pStyle w:val="Brdtextmedindrag"/>
              <w:rPr>
                <w:i/>
                <w:u w:val="single"/>
              </w:rPr>
            </w:pPr>
            <w:r>
              <w:rPr>
                <w:i/>
                <w:iCs/>
                <w:u w:val="single"/>
              </w:rPr>
              <w:t>värdepappersinriktat holding</w:t>
            </w:r>
            <w:r>
              <w:rPr>
                <w:i/>
                <w:iCs/>
                <w:u w:val="single"/>
              </w:rPr>
              <w:softHyphen/>
              <w:t>före</w:t>
            </w:r>
            <w:r>
              <w:rPr>
                <w:i/>
                <w:iCs/>
                <w:u w:val="single"/>
              </w:rPr>
              <w:softHyphen/>
              <w:t>tag</w:t>
            </w:r>
            <w:r w:rsidRPr="0040358B">
              <w:rPr>
                <w:i/>
                <w:iCs/>
              </w:rPr>
              <w:t>:</w:t>
            </w:r>
            <w:r>
              <w:rPr>
                <w:i/>
                <w:iCs/>
              </w:rPr>
              <w:t xml:space="preserve"> ett värdepappers</w:t>
            </w:r>
            <w:r>
              <w:rPr>
                <w:i/>
                <w:iCs/>
              </w:rPr>
              <w:softHyphen/>
              <w:t>in</w:t>
            </w:r>
            <w:r>
              <w:rPr>
                <w:i/>
                <w:iCs/>
              </w:rPr>
              <w:softHyphen/>
              <w:t>riktat holdingföretag enligt definitionen i artikel 4.1.23 i värdepappers</w:t>
            </w:r>
            <w:r>
              <w:rPr>
                <w:i/>
                <w:iCs/>
              </w:rPr>
              <w:softHyphen/>
              <w:t>bolagsför</w:t>
            </w:r>
            <w:r>
              <w:rPr>
                <w:i/>
                <w:iCs/>
              </w:rPr>
              <w:softHyphen/>
              <w:t>ord</w:t>
            </w:r>
            <w:r>
              <w:rPr>
                <w:i/>
                <w:iCs/>
              </w:rPr>
              <w:softHyphen/>
              <w:t>ningen, och</w:t>
            </w:r>
          </w:p>
        </w:tc>
      </w:tr>
      <w:tr w:rsidR="00224569" w14:paraId="2ADAAC42" w14:textId="77777777" w:rsidTr="00224569">
        <w:tc>
          <w:tcPr>
            <w:tcW w:w="5000" w:type="pct"/>
            <w:gridSpan w:val="2"/>
            <w:shd w:val="clear" w:color="auto" w:fill="auto"/>
            <w:tcMar>
              <w:left w:w="0" w:type="dxa"/>
            </w:tcMar>
          </w:tcPr>
          <w:p w14:paraId="17156544" w14:textId="77777777" w:rsidR="00224569" w:rsidRPr="003B1E2E" w:rsidRDefault="00B659D8" w:rsidP="00224569">
            <w:pPr>
              <w:pStyle w:val="Brdtextmedindrag"/>
              <w:rPr>
                <w:i/>
                <w:iCs/>
                <w:u w:val="single"/>
              </w:rPr>
            </w:pPr>
            <w:r w:rsidRPr="00BB7A46">
              <w:rPr>
                <w:i/>
              </w:rPr>
              <w:t>värdepappersinstitut</w:t>
            </w:r>
            <w:r w:rsidRPr="00E013FE">
              <w:t>: ett värdepappersbolag, ett svenskt kreditinstitut som har fått tillstånd enligt denna lag att driva värdepappersrörelse eller ett utländskt företag som driver värdepappersrörelse från filial i Sverige eller genom att använda anknutna ombud etablerade i Sverig</w:t>
            </w:r>
            <w:r w:rsidRPr="00956AFF">
              <w:t>e</w:t>
            </w:r>
            <w:r>
              <w:t>.</w:t>
            </w:r>
          </w:p>
        </w:tc>
      </w:tr>
    </w:tbl>
    <w:p w14:paraId="220F2F8D" w14:textId="77777777" w:rsidR="00224569" w:rsidRDefault="00B659D8" w:rsidP="00224569">
      <w:pPr>
        <w:pStyle w:val="Brdtext"/>
        <w:spacing w:before="230"/>
        <w:jc w:val="center"/>
        <w:rPr>
          <w:b/>
        </w:rPr>
      </w:pPr>
      <w:r>
        <w:rPr>
          <w:b/>
        </w:rPr>
        <w:t>23 kap.</w:t>
      </w:r>
    </w:p>
    <w:p w14:paraId="3BA00A51" w14:textId="77777777" w:rsidR="00224569" w:rsidRDefault="00B659D8" w:rsidP="00224569">
      <w:pPr>
        <w:pStyle w:val="Brdtext"/>
        <w:jc w:val="center"/>
      </w:pPr>
      <w:r>
        <w:t>4 §</w:t>
      </w:r>
    </w:p>
    <w:p w14:paraId="05B893F4" w14:textId="77777777" w:rsidR="00224569" w:rsidRDefault="00B659D8" w:rsidP="00224569">
      <w:pPr>
        <w:pStyle w:val="Brdtextmedindrag"/>
      </w:pPr>
      <w:r w:rsidRPr="00FC0521">
        <w:t>Finansinspektionen får när det är nödvändigt genomföra en under</w:t>
      </w:r>
      <w:r>
        <w:softHyphen/>
      </w:r>
      <w:r w:rsidRPr="00FC0521">
        <w:t>sök</w:t>
      </w:r>
      <w:r>
        <w:softHyphen/>
      </w:r>
      <w:r w:rsidRPr="00FC0521">
        <w:t xml:space="preserve">ning hos </w:t>
      </w:r>
    </w:p>
    <w:p w14:paraId="1510B8E8" w14:textId="77777777" w:rsidR="00224569" w:rsidRDefault="00B659D8" w:rsidP="00224569">
      <w:pPr>
        <w:pStyle w:val="Brdtextmedindrag"/>
      </w:pPr>
      <w:r w:rsidRPr="00FC0521">
        <w:t>1.</w:t>
      </w:r>
      <w:r>
        <w:t> </w:t>
      </w:r>
      <w:r w:rsidRPr="00FC0521">
        <w:t xml:space="preserve">ett värdepappersinstitut, </w:t>
      </w:r>
    </w:p>
    <w:p w14:paraId="3D9257C6" w14:textId="77777777" w:rsidR="00224569" w:rsidRDefault="00B659D8" w:rsidP="00224569">
      <w:pPr>
        <w:pStyle w:val="Brdtextmedindrag"/>
      </w:pPr>
      <w:r w:rsidRPr="00FC0521">
        <w:t>2.</w:t>
      </w:r>
      <w:r>
        <w:t> </w:t>
      </w:r>
      <w:r w:rsidRPr="00FC0521">
        <w:t xml:space="preserve">en börs, </w:t>
      </w:r>
    </w:p>
    <w:p w14:paraId="323E2950" w14:textId="77777777" w:rsidR="00224569" w:rsidRDefault="00B659D8" w:rsidP="00224569">
      <w:pPr>
        <w:pStyle w:val="Brdtextmedindrag"/>
      </w:pPr>
      <w:r w:rsidRPr="003F44EE">
        <w:t>3. en leverantör av datarappor</w:t>
      </w:r>
      <w:r>
        <w:softHyphen/>
      </w:r>
      <w:r w:rsidRPr="003F44EE">
        <w:t>teringstjänster som Finans</w:t>
      </w:r>
      <w:r>
        <w:softHyphen/>
      </w:r>
      <w:r w:rsidRPr="003F44EE">
        <w:t>inspektionen har tillsyn över,</w:t>
      </w:r>
    </w:p>
    <w:p w14:paraId="15C3A87F" w14:textId="77777777" w:rsidR="00224569" w:rsidRDefault="00B659D8" w:rsidP="00224569">
      <w:pPr>
        <w:pStyle w:val="Brdtextmedindrag"/>
      </w:pPr>
      <w:r w:rsidRPr="00FC0521">
        <w:t>4.</w:t>
      </w:r>
      <w:r>
        <w:t> </w:t>
      </w:r>
      <w:r w:rsidRPr="00FC0521">
        <w:t xml:space="preserve">en clearingorganisation, </w:t>
      </w:r>
    </w:p>
    <w:p w14:paraId="0E23E017" w14:textId="77777777" w:rsidR="00224569" w:rsidRDefault="00B659D8" w:rsidP="00224569">
      <w:pPr>
        <w:pStyle w:val="Brdtextmedindrag"/>
      </w:pPr>
      <w:r w:rsidRPr="00FC0521">
        <w:t>5.</w:t>
      </w:r>
      <w:r>
        <w:t> </w:t>
      </w:r>
      <w:r w:rsidRPr="00FC0521">
        <w:t>ett sådant utländskt företag som har tillstånd att driva en regle</w:t>
      </w:r>
      <w:r>
        <w:softHyphen/>
      </w:r>
      <w:r w:rsidRPr="00FC0521">
        <w:t xml:space="preserve">rad marknad från filial i Sverige, och </w:t>
      </w:r>
    </w:p>
    <w:p w14:paraId="11587E91" w14:textId="77777777" w:rsidR="00224569" w:rsidRDefault="00B659D8" w:rsidP="00224569">
      <w:pPr>
        <w:pStyle w:val="Brdtextmedindrag"/>
      </w:pPr>
      <w:r w:rsidRPr="00FC0521">
        <w:t>6.</w:t>
      </w:r>
      <w:r>
        <w:t> </w:t>
      </w:r>
      <w:r w:rsidRPr="00FC0521">
        <w:t>en emittent som enligt 16</w:t>
      </w:r>
      <w:r>
        <w:t> </w:t>
      </w:r>
      <w:r w:rsidRPr="00FC0521">
        <w:t>kap. 1–3</w:t>
      </w:r>
      <w:r>
        <w:t> §</w:t>
      </w:r>
      <w:r w:rsidRPr="00FC0521">
        <w:t xml:space="preserve">§ omfattas av skyldigheten </w:t>
      </w:r>
      <w:r w:rsidRPr="0035583F">
        <w:rPr>
          <w:spacing w:val="-4"/>
        </w:rPr>
        <w:t>enligt samma kapitel att upprätta och offentliggöra regelbunden finan</w:t>
      </w:r>
      <w:r w:rsidRPr="0035583F">
        <w:rPr>
          <w:spacing w:val="-4"/>
        </w:rPr>
        <w:softHyphen/>
        <w:t>siell</w:t>
      </w:r>
      <w:r w:rsidRPr="00FC0521">
        <w:t xml:space="preserve"> informa</w:t>
      </w:r>
      <w:r>
        <w:softHyphen/>
      </w:r>
      <w:r w:rsidRPr="00FC0521">
        <w:t>tion.</w:t>
      </w:r>
    </w:p>
    <w:p w14:paraId="0AFC3A99" w14:textId="77777777" w:rsidR="00224569" w:rsidRDefault="00B659D8" w:rsidP="00224569">
      <w:pPr>
        <w:pStyle w:val="Brdtextmedindrag"/>
      </w:pPr>
      <w:r w:rsidRPr="00FC0521">
        <w:t>Finansinspektionen får även genomföra en undersökning hos ett anknutet ombud eller hos ett företag som har fått i uppdrag av ett värde</w:t>
      </w:r>
      <w:r>
        <w:softHyphen/>
      </w:r>
      <w:r w:rsidRPr="00FC0521">
        <w:t>pappersinstitut att utföra visst arbete eller vissa funktioner, om det behövs för tillsynen av institutet.</w:t>
      </w:r>
    </w:p>
    <w:tbl>
      <w:tblPr>
        <w:tblW w:w="5000" w:type="pct"/>
        <w:tblCellMar>
          <w:left w:w="125" w:type="dxa"/>
          <w:right w:w="125" w:type="dxa"/>
        </w:tblCellMar>
        <w:tblLook w:val="0600" w:firstRow="0" w:lastRow="0" w:firstColumn="0" w:lastColumn="0" w:noHBand="1" w:noVBand="1"/>
      </w:tblPr>
      <w:tblGrid>
        <w:gridCol w:w="2948"/>
        <w:gridCol w:w="2949"/>
      </w:tblGrid>
      <w:tr w:rsidR="00224569" w14:paraId="01A0A9CE" w14:textId="77777777" w:rsidTr="00224569">
        <w:tc>
          <w:tcPr>
            <w:tcW w:w="2500" w:type="pct"/>
            <w:shd w:val="clear" w:color="auto" w:fill="auto"/>
            <w:tcMar>
              <w:left w:w="0" w:type="dxa"/>
            </w:tcMar>
          </w:tcPr>
          <w:p w14:paraId="0960C2B9" w14:textId="77777777" w:rsidR="00224569" w:rsidRDefault="00224569" w:rsidP="00224569">
            <w:pPr>
              <w:pStyle w:val="Brdtextmedindrag"/>
            </w:pPr>
          </w:p>
        </w:tc>
        <w:tc>
          <w:tcPr>
            <w:tcW w:w="2500" w:type="pct"/>
            <w:shd w:val="clear" w:color="auto" w:fill="auto"/>
            <w:tcMar>
              <w:right w:w="0" w:type="dxa"/>
            </w:tcMar>
          </w:tcPr>
          <w:p w14:paraId="601ADD17" w14:textId="77777777" w:rsidR="00224569" w:rsidRPr="0070642E" w:rsidRDefault="00B659D8" w:rsidP="00224569">
            <w:pPr>
              <w:pStyle w:val="Brdtextmedindrag"/>
              <w:rPr>
                <w:i/>
              </w:rPr>
            </w:pPr>
            <w:r w:rsidRPr="004D3F06">
              <w:rPr>
                <w:i/>
                <w:spacing w:val="-2"/>
              </w:rPr>
              <w:t xml:space="preserve">Innan en undersökning </w:t>
            </w:r>
            <w:r w:rsidRPr="00A970E8">
              <w:rPr>
                <w:i/>
                <w:spacing w:val="-4"/>
              </w:rPr>
              <w:t>genom</w:t>
            </w:r>
            <w:r w:rsidRPr="00A970E8">
              <w:rPr>
                <w:i/>
                <w:spacing w:val="-4"/>
              </w:rPr>
              <w:softHyphen/>
              <w:t>förs hos ett utländskt före</w:t>
            </w:r>
            <w:r>
              <w:rPr>
                <w:i/>
                <w:spacing w:val="-4"/>
              </w:rPr>
              <w:softHyphen/>
            </w:r>
            <w:r w:rsidRPr="00A970E8">
              <w:rPr>
                <w:i/>
                <w:spacing w:val="-4"/>
              </w:rPr>
              <w:t>tag</w:t>
            </w:r>
            <w:r w:rsidRPr="00DD6D73">
              <w:rPr>
                <w:i/>
              </w:rPr>
              <w:t xml:space="preserve"> som har inrättat filial </w:t>
            </w:r>
            <w:r w:rsidRPr="00A970E8">
              <w:rPr>
                <w:i/>
                <w:spacing w:val="-4"/>
              </w:rPr>
              <w:t>enligt 4 kap. 1 §</w:t>
            </w:r>
            <w:r>
              <w:rPr>
                <w:i/>
                <w:spacing w:val="-4"/>
              </w:rPr>
              <w:t xml:space="preserve"> första stycket 1</w:t>
            </w:r>
            <w:r w:rsidRPr="00A970E8">
              <w:rPr>
                <w:i/>
                <w:spacing w:val="-4"/>
              </w:rPr>
              <w:t>, ska Finansinspektionen</w:t>
            </w:r>
            <w:r w:rsidRPr="00CE0399">
              <w:rPr>
                <w:i/>
              </w:rPr>
              <w:t xml:space="preserve"> samråda med behörig myndighet i d</w:t>
            </w:r>
            <w:r w:rsidRPr="005F219E">
              <w:rPr>
                <w:i/>
                <w:spacing w:val="-4"/>
              </w:rPr>
              <w:t>et land inom EES som har aukto</w:t>
            </w:r>
            <w:r w:rsidRPr="005F219E">
              <w:rPr>
                <w:i/>
                <w:spacing w:val="-4"/>
              </w:rPr>
              <w:softHyphen/>
              <w:t>riserat</w:t>
            </w:r>
            <w:r w:rsidRPr="00CE0399">
              <w:rPr>
                <w:i/>
              </w:rPr>
              <w:t xml:space="preserve"> det utländska </w:t>
            </w:r>
            <w:r>
              <w:rPr>
                <w:i/>
              </w:rPr>
              <w:softHyphen/>
            </w:r>
            <w:r w:rsidRPr="00CE0399">
              <w:rPr>
                <w:i/>
              </w:rPr>
              <w:t>företaget.</w:t>
            </w:r>
          </w:p>
        </w:tc>
      </w:tr>
    </w:tbl>
    <w:p w14:paraId="65C7636F" w14:textId="5F6F354F" w:rsidR="00224569" w:rsidRDefault="00224569" w:rsidP="00224569">
      <w:pPr>
        <w:pStyle w:val="Brdtext"/>
      </w:pPr>
    </w:p>
    <w:p w14:paraId="485D0864" w14:textId="575B5123" w:rsidR="00224569" w:rsidRDefault="00224569" w:rsidP="00224569">
      <w:pPr>
        <w:pStyle w:val="Brdtextmedindrag"/>
      </w:pPr>
    </w:p>
    <w:p w14:paraId="45FB26DB" w14:textId="77777777" w:rsidR="00224569" w:rsidRDefault="00224569" w:rsidP="00224569">
      <w:pPr>
        <w:pStyle w:val="Brdtext"/>
        <w:sectPr w:rsidR="00224569" w:rsidSect="00224569">
          <w:headerReference w:type="even" r:id="rId396"/>
          <w:headerReference w:type="default" r:id="rId397"/>
          <w:footerReference w:type="even" r:id="rId398"/>
          <w:footerReference w:type="default" r:id="rId399"/>
          <w:footerReference w:type="first" r:id="rId400"/>
          <w:footnotePr>
            <w:numRestart w:val="eachSect"/>
          </w:footnotePr>
          <w:pgSz w:w="9356" w:h="13721" w:code="9"/>
          <w:pgMar w:top="794" w:right="2438" w:bottom="1191" w:left="1021" w:header="0" w:footer="709" w:gutter="0"/>
          <w:cols w:space="708"/>
          <w:docGrid w:linePitch="360"/>
        </w:sectPr>
      </w:pPr>
    </w:p>
    <w:p w14:paraId="7351CE83" w14:textId="77777777" w:rsidR="00224569" w:rsidRDefault="00B659D8" w:rsidP="00224569">
      <w:pPr>
        <w:pStyle w:val="Rubrik2utannumrering"/>
        <w:spacing w:before="0"/>
      </w:pPr>
      <w:bookmarkStart w:id="713" w:name="_Toc65160221"/>
      <w:r>
        <w:lastRenderedPageBreak/>
        <w:t>Förslag till lag om ändring i lagen (2020:1208) om ändring i lagen (1995:1559) om årsredovisning i kreditinstitut och värdepappersbolag</w:t>
      </w:r>
      <w:bookmarkEnd w:id="713"/>
    </w:p>
    <w:p w14:paraId="246C6E21" w14:textId="77777777" w:rsidR="00224569" w:rsidRDefault="00B659D8" w:rsidP="00224569">
      <w:pPr>
        <w:pStyle w:val="Brdtext"/>
      </w:pPr>
      <w:r>
        <w:t>Härigenom föreskrivs att 5 kap. 7 § lagen (1995:1559) om årsredo</w:t>
      </w:r>
      <w:r>
        <w:softHyphen/>
        <w:t>vis</w:t>
      </w:r>
      <w:r>
        <w:softHyphen/>
        <w:t>ning i kreditinstitut och värdepappersbolag i stället för lydelsen enligt lagen (2020:1208) om ändring i den lagen ska ha följande lydelse.</w:t>
      </w:r>
      <w:r w:rsidRPr="008324CB">
        <w:t xml:space="preserve"> </w:t>
      </w:r>
    </w:p>
    <w:p w14:paraId="6EC9A940" w14:textId="77777777" w:rsidR="00224569" w:rsidRDefault="00224569" w:rsidP="00224569">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224569" w:rsidRPr="000E6F0B" w14:paraId="1786A1FA" w14:textId="77777777" w:rsidTr="00224569">
        <w:tc>
          <w:tcPr>
            <w:tcW w:w="2500" w:type="pct"/>
            <w:shd w:val="clear" w:color="auto" w:fill="auto"/>
            <w:tcMar>
              <w:left w:w="0" w:type="dxa"/>
            </w:tcMar>
          </w:tcPr>
          <w:p w14:paraId="496EDE1B" w14:textId="77777777" w:rsidR="00224569" w:rsidRPr="000E6F0B" w:rsidRDefault="00B659D8" w:rsidP="00224569">
            <w:pPr>
              <w:pStyle w:val="Brdtext"/>
              <w:rPr>
                <w:i/>
              </w:rPr>
            </w:pPr>
            <w:r w:rsidDel="00E03ED2">
              <w:rPr>
                <w:i/>
              </w:rPr>
              <w:t>L</w:t>
            </w:r>
            <w:r w:rsidRPr="000E6F0B" w:rsidDel="00E03ED2">
              <w:rPr>
                <w:i/>
              </w:rPr>
              <w:t>ydelse</w:t>
            </w:r>
            <w:r w:rsidDel="00E03ED2">
              <w:rPr>
                <w:i/>
              </w:rPr>
              <w:t xml:space="preserve"> enligt SFS 2020:</w:t>
            </w:r>
            <w:r>
              <w:rPr>
                <w:i/>
              </w:rPr>
              <w:t>1208</w:t>
            </w:r>
          </w:p>
        </w:tc>
        <w:tc>
          <w:tcPr>
            <w:tcW w:w="2500" w:type="pct"/>
            <w:shd w:val="clear" w:color="auto" w:fill="auto"/>
            <w:tcMar>
              <w:right w:w="0" w:type="dxa"/>
            </w:tcMar>
          </w:tcPr>
          <w:p w14:paraId="3D4B9457" w14:textId="77777777" w:rsidR="00224569" w:rsidRPr="000E6F0B" w:rsidRDefault="00B659D8" w:rsidP="00224569">
            <w:pPr>
              <w:pStyle w:val="Brdtext"/>
              <w:rPr>
                <w:i/>
              </w:rPr>
            </w:pPr>
            <w:r w:rsidRPr="000E6F0B">
              <w:rPr>
                <w:i/>
              </w:rPr>
              <w:t>Föreslagen lydelse</w:t>
            </w:r>
          </w:p>
        </w:tc>
      </w:tr>
    </w:tbl>
    <w:p w14:paraId="2300BB87" w14:textId="77777777" w:rsidR="00224569" w:rsidRDefault="00B659D8" w:rsidP="00224569">
      <w:pPr>
        <w:pStyle w:val="Brdtext"/>
        <w:tabs>
          <w:tab w:val="center" w:pos="2948"/>
          <w:tab w:val="right" w:pos="5897"/>
        </w:tabs>
        <w:spacing w:before="240"/>
        <w:jc w:val="center"/>
        <w:rPr>
          <w:b/>
        </w:rPr>
      </w:pPr>
      <w:r>
        <w:rPr>
          <w:b/>
        </w:rPr>
        <w:t>5 kap.</w:t>
      </w:r>
    </w:p>
    <w:p w14:paraId="6E26FD5C" w14:textId="77777777" w:rsidR="00224569" w:rsidRDefault="00B659D8" w:rsidP="00224569">
      <w:pPr>
        <w:pStyle w:val="Brdtext"/>
        <w:jc w:val="center"/>
      </w:pPr>
      <w:r>
        <w:t>7 §</w:t>
      </w:r>
    </w:p>
    <w:tbl>
      <w:tblPr>
        <w:tblW w:w="5000" w:type="pct"/>
        <w:tblLayout w:type="fixed"/>
        <w:tblLook w:val="0000" w:firstRow="0" w:lastRow="0" w:firstColumn="0" w:lastColumn="0" w:noHBand="0" w:noVBand="0"/>
      </w:tblPr>
      <w:tblGrid>
        <w:gridCol w:w="2948"/>
        <w:gridCol w:w="2949"/>
      </w:tblGrid>
      <w:tr w:rsidR="00224569" w14:paraId="24527D3F" w14:textId="77777777" w:rsidTr="00224569">
        <w:tc>
          <w:tcPr>
            <w:tcW w:w="2500" w:type="pct"/>
            <w:shd w:val="clear" w:color="auto" w:fill="auto"/>
            <w:tcMar>
              <w:left w:w="0" w:type="dxa"/>
            </w:tcMar>
          </w:tcPr>
          <w:p w14:paraId="68D2B206" w14:textId="77777777" w:rsidR="00224569" w:rsidRDefault="00B659D8" w:rsidP="00224569">
            <w:pPr>
              <w:pStyle w:val="Brdtextmedindrag"/>
              <w:spacing w:line="220" w:lineRule="exact"/>
            </w:pPr>
            <w:r w:rsidRPr="00674CBC">
              <w:t>Vid tillämpningen av denna lag ska artikel</w:t>
            </w:r>
            <w:r>
              <w:t> </w:t>
            </w:r>
            <w:r w:rsidRPr="00D0605B">
              <w:t>434.</w:t>
            </w:r>
            <w:r w:rsidRPr="00D26177">
              <w:t>1</w:t>
            </w:r>
            <w:r w:rsidRPr="00674CBC">
              <w:t xml:space="preserve"> i Europa</w:t>
            </w:r>
            <w:r>
              <w:softHyphen/>
            </w:r>
            <w:r w:rsidRPr="00674CBC">
              <w:t>parla</w:t>
            </w:r>
            <w:r>
              <w:softHyphen/>
            </w:r>
            <w:r w:rsidRPr="00674CBC">
              <w:t>mentets och rådets förord</w:t>
            </w:r>
            <w:r>
              <w:softHyphen/>
            </w:r>
            <w:r w:rsidRPr="00674CBC">
              <w:t>ning (EU) nr</w:t>
            </w:r>
            <w:r>
              <w:t> </w:t>
            </w:r>
            <w:r w:rsidRPr="00674CBC">
              <w:t>575/2013 av den 26</w:t>
            </w:r>
            <w:r>
              <w:t> </w:t>
            </w:r>
            <w:r w:rsidRPr="00674CBC">
              <w:t>juni 2013 om tillsynskrav för kredit</w:t>
            </w:r>
            <w:r>
              <w:softHyphen/>
            </w:r>
            <w:r w:rsidRPr="00674CBC">
              <w:t xml:space="preserve">institut </w:t>
            </w:r>
            <w:r w:rsidRPr="001E1DDD">
              <w:rPr>
                <w:i/>
              </w:rPr>
              <w:t>och värdepappers</w:t>
            </w:r>
            <w:r>
              <w:rPr>
                <w:i/>
              </w:rPr>
              <w:softHyphen/>
            </w:r>
            <w:r w:rsidRPr="001E1DDD">
              <w:rPr>
                <w:i/>
              </w:rPr>
              <w:t xml:space="preserve">företag </w:t>
            </w:r>
            <w:r w:rsidRPr="00674CBC">
              <w:t xml:space="preserve">och om ändring av </w:t>
            </w:r>
            <w:r w:rsidRPr="008C7F31">
              <w:t>för</w:t>
            </w:r>
            <w:r w:rsidRPr="008C7F31">
              <w:softHyphen/>
              <w:t>ordning (EU) nr</w:t>
            </w:r>
            <w:r>
              <w:t> </w:t>
            </w:r>
            <w:r w:rsidRPr="008C7F31">
              <w:t>648/2012</w:t>
            </w:r>
            <w:r>
              <w:t xml:space="preserve"> </w:t>
            </w:r>
            <w:r w:rsidRPr="008C7F31">
              <w:t>be</w:t>
            </w:r>
            <w:r>
              <w:softHyphen/>
            </w:r>
            <w:r w:rsidRPr="008C7F31">
              <w:t>aktas.</w:t>
            </w:r>
          </w:p>
        </w:tc>
        <w:tc>
          <w:tcPr>
            <w:tcW w:w="2500" w:type="pct"/>
            <w:shd w:val="clear" w:color="auto" w:fill="auto"/>
            <w:tcMar>
              <w:right w:w="0" w:type="dxa"/>
            </w:tcMar>
          </w:tcPr>
          <w:p w14:paraId="760476E7" w14:textId="77777777" w:rsidR="00224569" w:rsidRDefault="00B659D8" w:rsidP="00224569">
            <w:pPr>
              <w:pStyle w:val="Brdtextmedindrag"/>
              <w:spacing w:line="220" w:lineRule="exact"/>
            </w:pPr>
            <w:r w:rsidRPr="00674CBC">
              <w:t>Vid tillämpningen av denna lag ska artikel</w:t>
            </w:r>
            <w:r>
              <w:t> </w:t>
            </w:r>
            <w:r w:rsidRPr="00D0605B">
              <w:t>434.</w:t>
            </w:r>
            <w:r w:rsidDel="00E03ED2">
              <w:t>1</w:t>
            </w:r>
            <w:r w:rsidRPr="00D0605B" w:rsidDel="00E03ED2">
              <w:t xml:space="preserve"> </w:t>
            </w:r>
            <w:r w:rsidRPr="00674CBC">
              <w:t>i Europa</w:t>
            </w:r>
            <w:r>
              <w:softHyphen/>
            </w:r>
            <w:r w:rsidRPr="00674CBC">
              <w:t>parla</w:t>
            </w:r>
            <w:r>
              <w:softHyphen/>
            </w:r>
            <w:r w:rsidRPr="00674CBC">
              <w:t>mentets och rådets förord</w:t>
            </w:r>
            <w:r>
              <w:softHyphen/>
            </w:r>
            <w:r w:rsidRPr="00674CBC">
              <w:t>ning (EU) nr</w:t>
            </w:r>
            <w:r>
              <w:t> </w:t>
            </w:r>
            <w:r w:rsidRPr="00674CBC">
              <w:t>575/2013 av den 26</w:t>
            </w:r>
            <w:r>
              <w:t> </w:t>
            </w:r>
            <w:r w:rsidRPr="00674CBC">
              <w:t>juni 2013 om tillsynskrav för kredit</w:t>
            </w:r>
            <w:r>
              <w:softHyphen/>
            </w:r>
            <w:r w:rsidRPr="00674CBC">
              <w:t>institut och om ändring av förordning (EU) nr</w:t>
            </w:r>
            <w:r>
              <w:t> </w:t>
            </w:r>
            <w:r w:rsidRPr="00674CBC">
              <w:t>648/2012 be</w:t>
            </w:r>
            <w:r>
              <w:softHyphen/>
            </w:r>
            <w:r w:rsidRPr="00674CBC">
              <w:t>aktas.</w:t>
            </w:r>
          </w:p>
        </w:tc>
      </w:tr>
    </w:tbl>
    <w:p w14:paraId="65449DE7" w14:textId="1EBC6CC8" w:rsidR="00224569" w:rsidRDefault="00224569" w:rsidP="00224569">
      <w:pPr>
        <w:pStyle w:val="Brdtext"/>
      </w:pPr>
    </w:p>
    <w:p w14:paraId="3DA5E4B0" w14:textId="7C14EAEF" w:rsidR="00224569" w:rsidRDefault="00224569" w:rsidP="00224569">
      <w:pPr>
        <w:pStyle w:val="Brdtextmedindrag"/>
      </w:pPr>
    </w:p>
    <w:p w14:paraId="1E8E9072" w14:textId="77777777" w:rsidR="00224569" w:rsidRDefault="00224569" w:rsidP="00224569">
      <w:pPr>
        <w:pStyle w:val="Brdtext"/>
        <w:sectPr w:rsidR="00224569" w:rsidSect="00224569">
          <w:headerReference w:type="even" r:id="rId401"/>
          <w:headerReference w:type="default" r:id="rId402"/>
          <w:footerReference w:type="even" r:id="rId403"/>
          <w:footerReference w:type="default" r:id="rId404"/>
          <w:footerReference w:type="first" r:id="rId405"/>
          <w:footnotePr>
            <w:numRestart w:val="eachSect"/>
          </w:footnotePr>
          <w:pgSz w:w="9356" w:h="13721" w:code="9"/>
          <w:pgMar w:top="794" w:right="2438" w:bottom="1191" w:left="1021" w:header="0" w:footer="709" w:gutter="0"/>
          <w:cols w:space="708"/>
          <w:docGrid w:linePitch="360"/>
        </w:sectPr>
      </w:pPr>
    </w:p>
    <w:p w14:paraId="22BC3E02" w14:textId="77777777" w:rsidR="00224569" w:rsidRDefault="00B659D8" w:rsidP="00224569">
      <w:pPr>
        <w:pStyle w:val="Rubrik2utannumrering"/>
        <w:spacing w:before="0"/>
      </w:pPr>
      <w:bookmarkStart w:id="714" w:name="_Toc65160222"/>
      <w:r>
        <w:lastRenderedPageBreak/>
        <w:t>Förslag till lag om ändring i lagen (2020:1211) om ändring i lagen (2014:484) om en databas för övervakning av och tillsyn över finansmarknaderna</w:t>
      </w:r>
      <w:bookmarkEnd w:id="714"/>
    </w:p>
    <w:p w14:paraId="2AA39E68" w14:textId="77777777" w:rsidR="00224569" w:rsidRDefault="00B659D8" w:rsidP="00224569">
      <w:pPr>
        <w:pStyle w:val="Brdtext"/>
      </w:pPr>
      <w:r>
        <w:t>Härigenom föreskrivs att 3 § lagen (2014:484) om en databas för övervakning av och tillsyn över finansmarknaderna stället för lydelsen enligt lagen (2020:1211) om ändring i den lagen ska ha följande lydelse.</w:t>
      </w:r>
      <w:r w:rsidRPr="008324CB">
        <w:t xml:space="preserve"> </w:t>
      </w:r>
    </w:p>
    <w:p w14:paraId="6200C0CA" w14:textId="77777777" w:rsidR="00224569" w:rsidRDefault="00224569" w:rsidP="00224569">
      <w:pPr>
        <w:pStyle w:val="Brdtext"/>
      </w:pPr>
    </w:p>
    <w:p w14:paraId="51F0EA63" w14:textId="77777777" w:rsidR="00224569" w:rsidRPr="007D2A11" w:rsidRDefault="00224569" w:rsidP="00224569">
      <w:pPr>
        <w:pStyle w:val="Brdtextmedindrag"/>
      </w:pPr>
    </w:p>
    <w:tbl>
      <w:tblPr>
        <w:tblW w:w="5000" w:type="pct"/>
        <w:tblLook w:val="0000" w:firstRow="0" w:lastRow="0" w:firstColumn="0" w:lastColumn="0" w:noHBand="0" w:noVBand="0"/>
      </w:tblPr>
      <w:tblGrid>
        <w:gridCol w:w="2948"/>
        <w:gridCol w:w="2949"/>
      </w:tblGrid>
      <w:tr w:rsidR="00224569" w:rsidRPr="0049408E" w14:paraId="31ABCDED" w14:textId="77777777" w:rsidTr="00224569">
        <w:tc>
          <w:tcPr>
            <w:tcW w:w="2500" w:type="pct"/>
            <w:shd w:val="clear" w:color="auto" w:fill="auto"/>
            <w:tcMar>
              <w:left w:w="0" w:type="dxa"/>
            </w:tcMar>
          </w:tcPr>
          <w:p w14:paraId="225CAC1D" w14:textId="77777777" w:rsidR="00224569" w:rsidRPr="0049408E" w:rsidRDefault="00B659D8" w:rsidP="00224569">
            <w:pPr>
              <w:pStyle w:val="Brdtext"/>
              <w:rPr>
                <w:i/>
              </w:rPr>
            </w:pPr>
            <w:r>
              <w:rPr>
                <w:i/>
              </w:rPr>
              <w:t>Lydelse enligt SFS 2020:1211</w:t>
            </w:r>
          </w:p>
        </w:tc>
        <w:tc>
          <w:tcPr>
            <w:tcW w:w="2500" w:type="pct"/>
            <w:shd w:val="clear" w:color="auto" w:fill="auto"/>
            <w:tcMar>
              <w:right w:w="0" w:type="dxa"/>
            </w:tcMar>
          </w:tcPr>
          <w:p w14:paraId="58438756" w14:textId="77777777" w:rsidR="00224569" w:rsidRPr="0049408E" w:rsidRDefault="00B659D8" w:rsidP="00224569">
            <w:pPr>
              <w:pStyle w:val="Brdtext"/>
              <w:rPr>
                <w:i/>
              </w:rPr>
            </w:pPr>
            <w:r w:rsidRPr="0049408E">
              <w:rPr>
                <w:i/>
              </w:rPr>
              <w:t>Föreslagen lydelse</w:t>
            </w:r>
          </w:p>
        </w:tc>
      </w:tr>
    </w:tbl>
    <w:p w14:paraId="2707D537" w14:textId="77777777" w:rsidR="00224569" w:rsidRDefault="00224569" w:rsidP="00224569">
      <w:pPr>
        <w:pStyle w:val="Brdtext"/>
        <w:jc w:val="center"/>
      </w:pPr>
    </w:p>
    <w:p w14:paraId="728B69D5" w14:textId="77777777" w:rsidR="00224569" w:rsidRDefault="00B659D8" w:rsidP="00224569">
      <w:pPr>
        <w:pStyle w:val="Brdtext"/>
        <w:jc w:val="center"/>
      </w:pPr>
      <w:r>
        <w:t>3 §</w:t>
      </w:r>
    </w:p>
    <w:p w14:paraId="6967FBD3" w14:textId="77777777" w:rsidR="00224569" w:rsidRDefault="00B659D8" w:rsidP="00224569">
      <w:pPr>
        <w:pStyle w:val="Brdtextmedindrag"/>
      </w:pPr>
      <w:r w:rsidRPr="00B94D9A">
        <w:t>I databasen får sådana uppgifter behandlas som har samlats in med stöd av</w:t>
      </w:r>
    </w:p>
    <w:p w14:paraId="5534B9C6" w14:textId="77777777" w:rsidR="00224569" w:rsidRDefault="00B659D8" w:rsidP="00224569">
      <w:pPr>
        <w:pStyle w:val="Brdtextmedindrag"/>
      </w:pPr>
      <w:r w:rsidRPr="00EB51A3">
        <w:t>1.</w:t>
      </w:r>
      <w:r>
        <w:t> </w:t>
      </w:r>
      <w:r w:rsidRPr="00EB51A3">
        <w:t>6</w:t>
      </w:r>
      <w:r>
        <w:t> </w:t>
      </w:r>
      <w:r w:rsidRPr="00EB51A3">
        <w:t>kap. 9</w:t>
      </w:r>
      <w:r>
        <w:t> §</w:t>
      </w:r>
      <w:r w:rsidRPr="00EB51A3">
        <w:t xml:space="preserve"> första och andra styckena lagen</w:t>
      </w:r>
      <w:r>
        <w:t> </w:t>
      </w:r>
      <w:r w:rsidRPr="00EB51A3">
        <w:t xml:space="preserve">(1988:1385) om Sveriges riksbank, </w:t>
      </w:r>
    </w:p>
    <w:p w14:paraId="62C7BEE3" w14:textId="77777777" w:rsidR="00224569" w:rsidRDefault="00B659D8" w:rsidP="00224569">
      <w:pPr>
        <w:pStyle w:val="Brdtextmedindrag"/>
      </w:pPr>
      <w:r w:rsidRPr="00EB51A3">
        <w:t>2.</w:t>
      </w:r>
      <w:r>
        <w:t> </w:t>
      </w:r>
      <w:r w:rsidRPr="00EB51A3">
        <w:t>9</w:t>
      </w:r>
      <w:r>
        <w:t> </w:t>
      </w:r>
      <w:r w:rsidRPr="00EB51A3">
        <w:t>kap. 3</w:t>
      </w:r>
      <w:r>
        <w:t> §</w:t>
      </w:r>
      <w:r w:rsidRPr="00EB51A3">
        <w:t xml:space="preserve"> första stycket lage</w:t>
      </w:r>
      <w:r>
        <w:t>n </w:t>
      </w:r>
      <w:r w:rsidRPr="00EB51A3">
        <w:t>(1998:1479) om värdepappers</w:t>
      </w:r>
      <w:r>
        <w:softHyphen/>
      </w:r>
      <w:r w:rsidRPr="00EB51A3">
        <w:t>centraler och kontoföring av finansiella instrument,</w:t>
      </w:r>
    </w:p>
    <w:p w14:paraId="23F30221" w14:textId="77777777" w:rsidR="00224569" w:rsidRDefault="00B659D8" w:rsidP="00224569">
      <w:pPr>
        <w:pStyle w:val="Brdtextmedindrag"/>
      </w:pPr>
      <w:r w:rsidRPr="00EB51A3">
        <w:t>3.</w:t>
      </w:r>
      <w:r>
        <w:t> </w:t>
      </w:r>
      <w:r w:rsidRPr="00EB51A3">
        <w:t>10</w:t>
      </w:r>
      <w:r>
        <w:t> </w:t>
      </w:r>
      <w:r w:rsidRPr="00EB51A3">
        <w:t>kap. 2</w:t>
      </w:r>
      <w:r>
        <w:t> §</w:t>
      </w:r>
      <w:r w:rsidRPr="00EB51A3">
        <w:t xml:space="preserve"> första stycket lagen</w:t>
      </w:r>
      <w:r>
        <w:t> </w:t>
      </w:r>
      <w:r w:rsidRPr="00EB51A3">
        <w:t>(2004:46) om värdepappers</w:t>
      </w:r>
      <w:r>
        <w:softHyphen/>
      </w:r>
      <w:r w:rsidRPr="00EB51A3">
        <w:t xml:space="preserve">fonder, </w:t>
      </w:r>
    </w:p>
    <w:p w14:paraId="3CA56289" w14:textId="77777777" w:rsidR="00224569" w:rsidRPr="00F15DF1" w:rsidRDefault="00B659D8" w:rsidP="00224569">
      <w:pPr>
        <w:pStyle w:val="Brdtextmedindrag"/>
        <w:rPr>
          <w:spacing w:val="-4"/>
        </w:rPr>
      </w:pPr>
      <w:r w:rsidRPr="00F15DF1">
        <w:rPr>
          <w:spacing w:val="-4"/>
        </w:rPr>
        <w:t>4. 13 kap. 3 § lagen (2004:297) om bank- och finansieringsrörelse,</w:t>
      </w:r>
    </w:p>
    <w:p w14:paraId="2FC2049A" w14:textId="77777777" w:rsidR="00224569" w:rsidRDefault="00B659D8" w:rsidP="00224569">
      <w:pPr>
        <w:pStyle w:val="Brdtextmedindrag"/>
      </w:pPr>
      <w:r w:rsidRPr="00EB51A3">
        <w:t>5.</w:t>
      </w:r>
      <w:r>
        <w:t> </w:t>
      </w:r>
      <w:r w:rsidRPr="00EB51A3">
        <w:t>8</w:t>
      </w:r>
      <w:r>
        <w:t> </w:t>
      </w:r>
      <w:r w:rsidRPr="00EB51A3">
        <w:t>kap. 5</w:t>
      </w:r>
      <w:r>
        <w:t> §</w:t>
      </w:r>
      <w:r w:rsidRPr="00EB51A3">
        <w:t xml:space="preserve"> första stycket lage</w:t>
      </w:r>
      <w:r>
        <w:t>n </w:t>
      </w:r>
      <w:r w:rsidRPr="00EB51A3">
        <w:t>(2018:1219) om försäkrings</w:t>
      </w:r>
      <w:r>
        <w:softHyphen/>
      </w:r>
      <w:r w:rsidRPr="00EB51A3">
        <w:t xml:space="preserve">distribution, </w:t>
      </w:r>
    </w:p>
    <w:p w14:paraId="413751D3" w14:textId="77777777" w:rsidR="00224569" w:rsidRDefault="00B659D8" w:rsidP="00224569">
      <w:pPr>
        <w:pStyle w:val="Brdtextmedindrag"/>
      </w:pPr>
      <w:r w:rsidRPr="00EB51A3">
        <w:t>6.</w:t>
      </w:r>
      <w:r>
        <w:t> </w:t>
      </w:r>
      <w:r w:rsidRPr="00EB51A3">
        <w:t>5</w:t>
      </w:r>
      <w:r>
        <w:t> </w:t>
      </w:r>
      <w:r w:rsidRPr="00EB51A3">
        <w:t>kap. 10 och 11</w:t>
      </w:r>
      <w:r>
        <w:t> §</w:t>
      </w:r>
      <w:r w:rsidRPr="00EB51A3">
        <w:t>§ lagen</w:t>
      </w:r>
      <w:r>
        <w:t> </w:t>
      </w:r>
      <w:r w:rsidRPr="00EB51A3">
        <w:t>(2006:531) om särskild tillsyn över finansiella konglomerat,</w:t>
      </w:r>
    </w:p>
    <w:p w14:paraId="024AE93E" w14:textId="77777777" w:rsidR="00224569" w:rsidRDefault="00B659D8" w:rsidP="00224569">
      <w:pPr>
        <w:pStyle w:val="Brdtextmedindrag"/>
      </w:pPr>
      <w:r w:rsidRPr="00EB51A3">
        <w:t>7.</w:t>
      </w:r>
      <w:r>
        <w:t> </w:t>
      </w:r>
      <w:r w:rsidRPr="00EB51A3">
        <w:t>23</w:t>
      </w:r>
      <w:r>
        <w:t> </w:t>
      </w:r>
      <w:r w:rsidRPr="00EB51A3">
        <w:t>kap. 2</w:t>
      </w:r>
      <w:r>
        <w:t> §</w:t>
      </w:r>
      <w:r w:rsidRPr="00EB51A3">
        <w:t xml:space="preserve"> första stycket lagen</w:t>
      </w:r>
      <w:r>
        <w:t> </w:t>
      </w:r>
      <w:r w:rsidRPr="00EB51A3">
        <w:t>(2007:528) om värdepappers</w:t>
      </w:r>
      <w:r>
        <w:softHyphen/>
      </w:r>
      <w:r w:rsidRPr="00EB51A3">
        <w:t xml:space="preserve">marknaden, </w:t>
      </w:r>
    </w:p>
    <w:p w14:paraId="0EE29DFB" w14:textId="77777777" w:rsidR="00224569" w:rsidRDefault="00B659D8" w:rsidP="00224569">
      <w:pPr>
        <w:pStyle w:val="Brdtextmedindrag"/>
      </w:pPr>
      <w:r w:rsidRPr="00EB51A3">
        <w:t>8.</w:t>
      </w:r>
      <w:r>
        <w:t> </w:t>
      </w:r>
      <w:r w:rsidRPr="00EB51A3">
        <w:t>8</w:t>
      </w:r>
      <w:r>
        <w:t> </w:t>
      </w:r>
      <w:r w:rsidRPr="00EB51A3">
        <w:t>kap. 2</w:t>
      </w:r>
      <w:r>
        <w:t> §</w:t>
      </w:r>
      <w:r w:rsidRPr="00EB51A3">
        <w:t xml:space="preserve"> lagen</w:t>
      </w:r>
      <w:r>
        <w:t> </w:t>
      </w:r>
      <w:r w:rsidRPr="00EB51A3">
        <w:t xml:space="preserve">(2010:751) om betaltjänster, </w:t>
      </w:r>
    </w:p>
    <w:p w14:paraId="26D37157" w14:textId="77777777" w:rsidR="00224569" w:rsidRDefault="00B659D8" w:rsidP="00224569">
      <w:pPr>
        <w:pStyle w:val="Brdtextmedindrag"/>
      </w:pPr>
      <w:r w:rsidRPr="00EB51A3">
        <w:t>9.</w:t>
      </w:r>
      <w:r>
        <w:t> </w:t>
      </w:r>
      <w:r w:rsidRPr="00EB51A3">
        <w:t>17</w:t>
      </w:r>
      <w:r>
        <w:t> </w:t>
      </w:r>
      <w:r w:rsidRPr="00EB51A3">
        <w:t>kap. 5</w:t>
      </w:r>
      <w:r>
        <w:t> §</w:t>
      </w:r>
      <w:r w:rsidRPr="00EB51A3">
        <w:t xml:space="preserve"> försäkringsrörelselagen</w:t>
      </w:r>
      <w:r>
        <w:t> </w:t>
      </w:r>
      <w:r w:rsidRPr="00EB51A3">
        <w:t xml:space="preserve">(2010:2043), </w:t>
      </w:r>
    </w:p>
    <w:p w14:paraId="18AFE835" w14:textId="77777777" w:rsidR="00224569" w:rsidRDefault="00B659D8" w:rsidP="00224569">
      <w:pPr>
        <w:pStyle w:val="Brdtextmedindrag"/>
      </w:pPr>
      <w:r w:rsidRPr="00EB51A3">
        <w:t>10.</w:t>
      </w:r>
      <w:r>
        <w:t> </w:t>
      </w:r>
      <w:r w:rsidRPr="00EB51A3">
        <w:t>5</w:t>
      </w:r>
      <w:r>
        <w:t> </w:t>
      </w:r>
      <w:r w:rsidRPr="00EB51A3">
        <w:t>kap. 2</w:t>
      </w:r>
      <w:r>
        <w:t> §</w:t>
      </w:r>
      <w:r w:rsidRPr="00EB51A3">
        <w:t xml:space="preserve"> lagen</w:t>
      </w:r>
      <w:r>
        <w:t> </w:t>
      </w:r>
      <w:r w:rsidRPr="00EB51A3">
        <w:t xml:space="preserve">(2011:755) om elektroniska pengar, </w:t>
      </w:r>
    </w:p>
    <w:p w14:paraId="2F6BE550" w14:textId="77777777" w:rsidR="00224569" w:rsidRDefault="00B659D8" w:rsidP="00224569">
      <w:pPr>
        <w:pStyle w:val="Brdtextmedindrag"/>
      </w:pPr>
      <w:r w:rsidRPr="00EB51A3">
        <w:t>11.</w:t>
      </w:r>
      <w:r>
        <w:t> </w:t>
      </w:r>
      <w:r w:rsidRPr="00EB51A3">
        <w:t>13</w:t>
      </w:r>
      <w:r>
        <w:t> </w:t>
      </w:r>
      <w:r w:rsidRPr="00EB51A3">
        <w:t>kap. 6</w:t>
      </w:r>
      <w:r>
        <w:t> §</w:t>
      </w:r>
      <w:r w:rsidRPr="00EB51A3">
        <w:t xml:space="preserve"> första stycket lagen</w:t>
      </w:r>
      <w:r>
        <w:t> </w:t>
      </w:r>
      <w:r w:rsidRPr="00EB51A3">
        <w:t>(2013:561) om förvaltare av alternativa investeringsfonder,</w:t>
      </w:r>
    </w:p>
    <w:p w14:paraId="59490068" w14:textId="77777777" w:rsidR="00224569" w:rsidRPr="007A37EE" w:rsidRDefault="00B659D8" w:rsidP="00224569">
      <w:pPr>
        <w:pStyle w:val="Brdtextmedindrag"/>
      </w:pPr>
      <w:r w:rsidRPr="00311972">
        <w:t>12.</w:t>
      </w:r>
      <w:r>
        <w:t> </w:t>
      </w:r>
      <w:r w:rsidRPr="00311972">
        <w:t>6</w:t>
      </w:r>
      <w:r>
        <w:t> </w:t>
      </w:r>
      <w:r w:rsidRPr="00311972">
        <w:t>kap. 1</w:t>
      </w:r>
      <w:r>
        <w:t> §</w:t>
      </w:r>
      <w:r w:rsidRPr="00311972">
        <w:t xml:space="preserve"> lagen</w:t>
      </w:r>
      <w:r>
        <w:t> </w:t>
      </w:r>
      <w:r w:rsidRPr="00311972">
        <w:t xml:space="preserve">(2014:968) om särskild tillsyn över </w:t>
      </w:r>
      <w:r w:rsidRPr="007A37EE">
        <w:t>kredit</w:t>
      </w:r>
      <w:r w:rsidRPr="007A37EE">
        <w:softHyphen/>
        <w:t xml:space="preserve">institut och värdepappersbolag, </w:t>
      </w:r>
    </w:p>
    <w:p w14:paraId="60A18785" w14:textId="77777777" w:rsidR="00224569" w:rsidRPr="007A37EE" w:rsidRDefault="00B659D8" w:rsidP="00224569">
      <w:pPr>
        <w:pStyle w:val="Brdtextmedindrag"/>
      </w:pPr>
      <w:r w:rsidRPr="007A37EE">
        <w:rPr>
          <w:spacing w:val="-4"/>
        </w:rPr>
        <w:t>13. 6 kap. 2 § lagen (2017:230) om Pensionsmyndighetens</w:t>
      </w:r>
      <w:r w:rsidRPr="007A37EE">
        <w:t xml:space="preserve"> förs</w:t>
      </w:r>
      <w:r w:rsidRPr="007A37EE">
        <w:rPr>
          <w:spacing w:val="-2"/>
        </w:rPr>
        <w:t>äk</w:t>
      </w:r>
      <w:r w:rsidRPr="007A37EE">
        <w:rPr>
          <w:spacing w:val="-2"/>
        </w:rPr>
        <w:softHyphen/>
        <w:t>rings</w:t>
      </w:r>
      <w:r>
        <w:rPr>
          <w:spacing w:val="-2"/>
        </w:rPr>
        <w:softHyphen/>
      </w:r>
      <w:r w:rsidRPr="007A37EE">
        <w:rPr>
          <w:spacing w:val="-2"/>
        </w:rPr>
        <w:t>verksamhet i premiepensionssystemet</w:t>
      </w:r>
      <w:r w:rsidRPr="007A37EE">
        <w:t xml:space="preserve">, </w:t>
      </w:r>
    </w:p>
    <w:tbl>
      <w:tblPr>
        <w:tblW w:w="5000" w:type="pct"/>
        <w:tblLook w:val="0000" w:firstRow="0" w:lastRow="0" w:firstColumn="0" w:lastColumn="0" w:noHBand="0" w:noVBand="0"/>
      </w:tblPr>
      <w:tblGrid>
        <w:gridCol w:w="2948"/>
        <w:gridCol w:w="2949"/>
      </w:tblGrid>
      <w:tr w:rsidR="00224569" w:rsidRPr="002F2F49" w14:paraId="68AD9263" w14:textId="77777777" w:rsidTr="00224569">
        <w:tc>
          <w:tcPr>
            <w:tcW w:w="2500" w:type="pct"/>
            <w:shd w:val="clear" w:color="auto" w:fill="auto"/>
            <w:tcMar>
              <w:left w:w="0" w:type="dxa"/>
            </w:tcMar>
          </w:tcPr>
          <w:p w14:paraId="2FD8EF2E" w14:textId="77777777" w:rsidR="00224569" w:rsidRPr="007A37EE" w:rsidRDefault="00B659D8" w:rsidP="00224569">
            <w:pPr>
              <w:pStyle w:val="Brdtextmedindrag"/>
              <w:rPr>
                <w:spacing w:val="-4"/>
              </w:rPr>
            </w:pPr>
            <w:r w:rsidRPr="007A37EE">
              <w:rPr>
                <w:spacing w:val="-5"/>
              </w:rPr>
              <w:t>14. 14 kap. 5 § lagen (2019:742)</w:t>
            </w:r>
            <w:r w:rsidRPr="007A37EE">
              <w:rPr>
                <w:spacing w:val="-4"/>
              </w:rPr>
              <w:t xml:space="preserve"> om tjänstepensionsföretag, </w:t>
            </w:r>
            <w:r w:rsidRPr="007A37EE">
              <w:rPr>
                <w:i/>
                <w:iCs/>
                <w:spacing w:val="-4"/>
              </w:rPr>
              <w:t>och</w:t>
            </w:r>
          </w:p>
        </w:tc>
        <w:tc>
          <w:tcPr>
            <w:tcW w:w="2500" w:type="pct"/>
            <w:shd w:val="clear" w:color="auto" w:fill="auto"/>
            <w:tcMar>
              <w:right w:w="0" w:type="dxa"/>
            </w:tcMar>
          </w:tcPr>
          <w:p w14:paraId="305C86D6" w14:textId="77777777" w:rsidR="00224569" w:rsidRPr="007A37EE" w:rsidRDefault="00B659D8" w:rsidP="00224569">
            <w:pPr>
              <w:pStyle w:val="Brdtextmedindrag"/>
              <w:rPr>
                <w:spacing w:val="-5"/>
              </w:rPr>
            </w:pPr>
            <w:r w:rsidRPr="007A37EE">
              <w:rPr>
                <w:spacing w:val="-5"/>
              </w:rPr>
              <w:t xml:space="preserve">14. 14 kap. 5 § lagen (2019:742) om tjänstepensionsföretag, </w:t>
            </w:r>
          </w:p>
        </w:tc>
      </w:tr>
      <w:tr w:rsidR="00224569" w:rsidRPr="002F2F49" w14:paraId="56BE900B" w14:textId="77777777" w:rsidTr="00224569">
        <w:tc>
          <w:tcPr>
            <w:tcW w:w="2500" w:type="pct"/>
            <w:shd w:val="clear" w:color="auto" w:fill="auto"/>
            <w:tcMar>
              <w:left w:w="0" w:type="dxa"/>
            </w:tcMar>
          </w:tcPr>
          <w:p w14:paraId="65D5C737" w14:textId="77777777" w:rsidR="00224569" w:rsidRPr="007A37EE" w:rsidRDefault="00B659D8" w:rsidP="00224569">
            <w:pPr>
              <w:pStyle w:val="Brdtextmedindrag"/>
            </w:pPr>
            <w:r w:rsidRPr="007A37EE">
              <w:rPr>
                <w:spacing w:val="-4"/>
              </w:rPr>
              <w:t>15. artiklarna 394, 415,</w:t>
            </w:r>
            <w:r w:rsidRPr="007A37EE">
              <w:t xml:space="preserve"> 416, </w:t>
            </w:r>
            <w:r>
              <w:br/>
            </w:r>
            <w:r w:rsidRPr="007A37EE">
              <w:t>430</w:t>
            </w:r>
            <w:r>
              <w:t>–430b</w:t>
            </w:r>
            <w:r w:rsidRPr="007A37EE">
              <w:t xml:space="preserve"> och 451 i Europaparla</w:t>
            </w:r>
            <w:r w:rsidRPr="007A37EE">
              <w:softHyphen/>
              <w:t>mentets och rådets förordning (EU) nr 575/2013 av den 26 juni 2013 om tillsynskrav för kredit</w:t>
            </w:r>
            <w:r w:rsidRPr="007A37EE">
              <w:softHyphen/>
              <w:t xml:space="preserve">institut </w:t>
            </w:r>
            <w:r w:rsidRPr="007A37EE">
              <w:rPr>
                <w:i/>
              </w:rPr>
              <w:t xml:space="preserve">och värdepappersföretag </w:t>
            </w:r>
            <w:r w:rsidRPr="007A37EE">
              <w:t>och om ändring av förordning (EU) nr</w:t>
            </w:r>
            <w:r>
              <w:t> </w:t>
            </w:r>
            <w:r w:rsidRPr="007A37EE">
              <w:t>648/2012</w:t>
            </w:r>
            <w:r w:rsidRPr="007A37EE">
              <w:rPr>
                <w:i/>
              </w:rPr>
              <w:t>.</w:t>
            </w:r>
          </w:p>
        </w:tc>
        <w:tc>
          <w:tcPr>
            <w:tcW w:w="2500" w:type="pct"/>
            <w:shd w:val="clear" w:color="auto" w:fill="auto"/>
            <w:tcMar>
              <w:right w:w="0" w:type="dxa"/>
            </w:tcMar>
          </w:tcPr>
          <w:p w14:paraId="55486E5C" w14:textId="77777777" w:rsidR="00224569" w:rsidRPr="007A37EE" w:rsidRDefault="00B659D8" w:rsidP="00224569">
            <w:pPr>
              <w:pStyle w:val="Brdtextmedindrag"/>
            </w:pPr>
            <w:r w:rsidRPr="007A37EE">
              <w:rPr>
                <w:spacing w:val="-4"/>
              </w:rPr>
              <w:t>15. artiklarna 394, 415,</w:t>
            </w:r>
            <w:r w:rsidRPr="007A37EE">
              <w:t xml:space="preserve"> 416, </w:t>
            </w:r>
            <w:r>
              <w:br/>
            </w:r>
            <w:r w:rsidRPr="007A37EE">
              <w:t>430</w:t>
            </w:r>
            <w:r>
              <w:t>–430b</w:t>
            </w:r>
            <w:r w:rsidRPr="007A37EE">
              <w:t xml:space="preserve"> och 451 i Europaparla</w:t>
            </w:r>
            <w:r w:rsidRPr="007A37EE">
              <w:softHyphen/>
              <w:t>mentets och rådets förordning (EU) nr 575/2013 av den 26 juni 2013 om tillsynskrav för kredit</w:t>
            </w:r>
            <w:r w:rsidRPr="007A37EE">
              <w:softHyphen/>
              <w:t>institut och om ändring av för</w:t>
            </w:r>
            <w:r w:rsidRPr="007A37EE">
              <w:softHyphen/>
              <w:t>ordning (EU) nr</w:t>
            </w:r>
            <w:r>
              <w:t> </w:t>
            </w:r>
            <w:r w:rsidRPr="007A37EE">
              <w:t>648/2012</w:t>
            </w:r>
            <w:r w:rsidRPr="007A37EE">
              <w:rPr>
                <w:i/>
              </w:rPr>
              <w:t>, och</w:t>
            </w:r>
          </w:p>
        </w:tc>
      </w:tr>
      <w:tr w:rsidR="00224569" w14:paraId="503108F8" w14:textId="77777777" w:rsidTr="00224569">
        <w:tc>
          <w:tcPr>
            <w:tcW w:w="2500" w:type="pct"/>
            <w:shd w:val="clear" w:color="auto" w:fill="auto"/>
            <w:tcMar>
              <w:left w:w="0" w:type="dxa"/>
            </w:tcMar>
          </w:tcPr>
          <w:p w14:paraId="67A8E0EB" w14:textId="77777777" w:rsidR="00224569" w:rsidRPr="007A37EE" w:rsidRDefault="00224569" w:rsidP="00224569">
            <w:pPr>
              <w:pStyle w:val="Brdtextmedindrag"/>
            </w:pPr>
          </w:p>
        </w:tc>
        <w:tc>
          <w:tcPr>
            <w:tcW w:w="2500" w:type="pct"/>
            <w:shd w:val="clear" w:color="auto" w:fill="auto"/>
            <w:tcMar>
              <w:right w:w="0" w:type="dxa"/>
            </w:tcMar>
          </w:tcPr>
          <w:p w14:paraId="54C978ED" w14:textId="77777777" w:rsidR="00224569" w:rsidRPr="007A37EE" w:rsidRDefault="00B659D8" w:rsidP="00224569">
            <w:pPr>
              <w:pStyle w:val="Brdtextmedindrag"/>
            </w:pPr>
            <w:r w:rsidRPr="007A37EE">
              <w:rPr>
                <w:i/>
              </w:rPr>
              <w:t>16. artiklarna 54 och 55 i Europaparlamentets och rådets förordning (EU) 2019/2033 av den 27 november 2019 om till</w:t>
            </w:r>
            <w:r w:rsidRPr="007A37EE">
              <w:rPr>
                <w:i/>
              </w:rPr>
              <w:softHyphen/>
              <w:t xml:space="preserve">synskrav för värdepappersföretag </w:t>
            </w:r>
            <w:r w:rsidRPr="007A37EE">
              <w:rPr>
                <w:i/>
                <w:spacing w:val="-4"/>
              </w:rPr>
              <w:t xml:space="preserve">och om </w:t>
            </w:r>
            <w:r w:rsidRPr="007A37EE">
              <w:rPr>
                <w:i/>
                <w:spacing w:val="-4"/>
              </w:rPr>
              <w:lastRenderedPageBreak/>
              <w:t>ändring av förordningarna</w:t>
            </w:r>
            <w:r w:rsidRPr="007A37EE">
              <w:rPr>
                <w:i/>
              </w:rPr>
              <w:t xml:space="preserve"> (EU) nr 1093/2010, (EU) nr</w:t>
            </w:r>
            <w:r>
              <w:rPr>
                <w:i/>
              </w:rPr>
              <w:t xml:space="preserve"> </w:t>
            </w:r>
            <w:r w:rsidRPr="007A37EE">
              <w:rPr>
                <w:i/>
              </w:rPr>
              <w:t>575/2013, (EU) nr 600/2014 och (EU) nr 806/2014.</w:t>
            </w:r>
          </w:p>
        </w:tc>
      </w:tr>
    </w:tbl>
    <w:p w14:paraId="0431E904" w14:textId="77777777" w:rsidR="00224569" w:rsidRDefault="00224569" w:rsidP="00224569">
      <w:pPr>
        <w:pStyle w:val="Brdtext"/>
      </w:pPr>
    </w:p>
    <w:p w14:paraId="4985CD7B" w14:textId="2A29BEEF" w:rsidR="00224569" w:rsidRPr="00D7017F" w:rsidRDefault="00224569" w:rsidP="00224569">
      <w:pPr>
        <w:pStyle w:val="Brdtext"/>
        <w:sectPr w:rsidR="00224569" w:rsidRPr="00D7017F" w:rsidSect="00224569">
          <w:headerReference w:type="even" r:id="rId406"/>
          <w:headerReference w:type="default" r:id="rId407"/>
          <w:footerReference w:type="even" r:id="rId408"/>
          <w:footerReference w:type="default" r:id="rId409"/>
          <w:footerReference w:type="first" r:id="rId410"/>
          <w:footnotePr>
            <w:numRestart w:val="eachSect"/>
          </w:footnotePr>
          <w:pgSz w:w="9356" w:h="13721" w:code="9"/>
          <w:pgMar w:top="794" w:right="2438" w:bottom="1191" w:left="1021" w:header="0" w:footer="709" w:gutter="0"/>
          <w:cols w:space="708"/>
          <w:docGrid w:linePitch="360"/>
        </w:sectPr>
      </w:pPr>
    </w:p>
    <w:p w14:paraId="07483295" w14:textId="77777777" w:rsidR="00920097" w:rsidRDefault="00B659D8" w:rsidP="00224569">
      <w:pPr>
        <w:pStyle w:val="Bilagarubrik"/>
      </w:pPr>
      <w:bookmarkStart w:id="715" w:name="_Toc68700575"/>
      <w:r>
        <w:lastRenderedPageBreak/>
        <w:t>Lagrådets yttrande</w:t>
      </w:r>
      <w:bookmarkEnd w:id="715"/>
    </w:p>
    <w:p w14:paraId="766BC9EC" w14:textId="77777777" w:rsidR="00224569" w:rsidRDefault="00B659D8" w:rsidP="00224569">
      <w:pPr>
        <w:pStyle w:val="Brdtext"/>
      </w:pPr>
      <w:r>
        <w:t>Utdrag ur protokoll vid sammanträde 2021-03-23</w:t>
      </w:r>
    </w:p>
    <w:p w14:paraId="202E5FCB" w14:textId="77777777" w:rsidR="00224569" w:rsidRDefault="00224569" w:rsidP="00224569">
      <w:pPr>
        <w:pStyle w:val="Brdtext"/>
      </w:pPr>
    </w:p>
    <w:p w14:paraId="2E1DA85E" w14:textId="5D5A7F3E" w:rsidR="00224569" w:rsidRDefault="00B659D8" w:rsidP="00224569">
      <w:pPr>
        <w:pStyle w:val="Brdtext"/>
      </w:pPr>
      <w:r w:rsidRPr="00FE1B8A">
        <w:rPr>
          <w:b/>
          <w:bCs/>
        </w:rPr>
        <w:t>Närvarande:</w:t>
      </w:r>
      <w:r>
        <w:t xml:space="preserve"> F.d. justitierådet Eskil Nord samt justitieråden Inga</w:t>
      </w:r>
      <w:r>
        <w:noBreakHyphen/>
        <w:t>Lill Askersjö och Petter Asp</w:t>
      </w:r>
    </w:p>
    <w:p w14:paraId="42D0EBC6" w14:textId="77777777" w:rsidR="00224569" w:rsidRDefault="00224569" w:rsidP="00224569">
      <w:pPr>
        <w:pStyle w:val="Brdtext"/>
      </w:pPr>
    </w:p>
    <w:p w14:paraId="63F1EBA9" w14:textId="77777777" w:rsidR="00224569" w:rsidRPr="00FE1B8A" w:rsidRDefault="00B659D8" w:rsidP="00224569">
      <w:pPr>
        <w:pStyle w:val="Brdtext"/>
        <w:rPr>
          <w:b/>
          <w:bCs/>
        </w:rPr>
      </w:pPr>
      <w:r w:rsidRPr="00FE1B8A">
        <w:rPr>
          <w:b/>
          <w:bCs/>
        </w:rPr>
        <w:t>Nya kapitaltäckningsregler för värdepappersbolag</w:t>
      </w:r>
    </w:p>
    <w:p w14:paraId="52EA9F57" w14:textId="77777777" w:rsidR="00224569" w:rsidRDefault="00224569" w:rsidP="00224569">
      <w:pPr>
        <w:pStyle w:val="Brdtext"/>
      </w:pPr>
    </w:p>
    <w:p w14:paraId="60C8BC7A" w14:textId="73CE97FD" w:rsidR="00224569" w:rsidRDefault="00B659D8" w:rsidP="00224569">
      <w:pPr>
        <w:pStyle w:val="Brdtext"/>
      </w:pPr>
      <w:r>
        <w:t xml:space="preserve">Enligt en lagrådsremiss den 25 februari 2021 har regeringen (Finansdepartementet) beslutat inhämta Lagrådets yttrande över förslag till </w:t>
      </w:r>
    </w:p>
    <w:p w14:paraId="0FF376C8" w14:textId="10A6B7CA" w:rsidR="00224569" w:rsidRDefault="00B659D8" w:rsidP="00B659D8">
      <w:pPr>
        <w:pStyle w:val="Numreradlista"/>
        <w:numPr>
          <w:ilvl w:val="1"/>
          <w:numId w:val="44"/>
        </w:numPr>
      </w:pPr>
      <w:r>
        <w:t xml:space="preserve">lag om ändring i lagen (2007:528) om värdepappersmarknaden, </w:t>
      </w:r>
    </w:p>
    <w:p w14:paraId="1B82E17E" w14:textId="26AC2FCC" w:rsidR="00224569" w:rsidRDefault="00B659D8" w:rsidP="00B659D8">
      <w:pPr>
        <w:pStyle w:val="Numreradlista"/>
        <w:numPr>
          <w:ilvl w:val="1"/>
          <w:numId w:val="44"/>
        </w:numPr>
      </w:pPr>
      <w:r>
        <w:t>lag om ändring i lagen (2014:968) om särskild tillsyn över kredit</w:t>
      </w:r>
      <w:r w:rsidR="003F1910">
        <w:softHyphen/>
      </w:r>
      <w:r>
        <w:t xml:space="preserve">institut och värdepappersbolag, </w:t>
      </w:r>
    </w:p>
    <w:p w14:paraId="071171B9" w14:textId="79ED2A1F" w:rsidR="00224569" w:rsidRDefault="00B659D8" w:rsidP="00B659D8">
      <w:pPr>
        <w:pStyle w:val="Numreradlista"/>
        <w:numPr>
          <w:ilvl w:val="1"/>
          <w:numId w:val="44"/>
        </w:numPr>
      </w:pPr>
      <w:r>
        <w:t xml:space="preserve">lag om ändring i lagen (2014:966) om kapitalbuffertar, </w:t>
      </w:r>
    </w:p>
    <w:p w14:paraId="43447C9B" w14:textId="4A0A5AE5" w:rsidR="00224569" w:rsidRDefault="00B659D8" w:rsidP="00B659D8">
      <w:pPr>
        <w:pStyle w:val="Numreradlista"/>
        <w:numPr>
          <w:ilvl w:val="1"/>
          <w:numId w:val="44"/>
        </w:numPr>
      </w:pPr>
      <w:r>
        <w:t xml:space="preserve">lag om ändring i kreditupplysningslagen (1973:1173), </w:t>
      </w:r>
    </w:p>
    <w:p w14:paraId="35B96C03" w14:textId="36B25D3B" w:rsidR="00224569" w:rsidRDefault="00B659D8" w:rsidP="00B659D8">
      <w:pPr>
        <w:pStyle w:val="Numreradlista"/>
        <w:numPr>
          <w:ilvl w:val="1"/>
          <w:numId w:val="44"/>
        </w:numPr>
      </w:pPr>
      <w:r>
        <w:t>lag om ändring i lagen (1980:1097) om Svenska skeppshypoteks</w:t>
      </w:r>
      <w:r w:rsidR="003F1910">
        <w:softHyphen/>
      </w:r>
      <w:r>
        <w:t xml:space="preserve">kassan, </w:t>
      </w:r>
    </w:p>
    <w:p w14:paraId="25718BEE" w14:textId="10F102CC" w:rsidR="00224569" w:rsidRDefault="00B659D8" w:rsidP="00B659D8">
      <w:pPr>
        <w:pStyle w:val="Numreradlista"/>
        <w:numPr>
          <w:ilvl w:val="1"/>
          <w:numId w:val="44"/>
        </w:numPr>
      </w:pPr>
      <w:r>
        <w:t xml:space="preserve">lag om ändring i sparbankslagen (1987:619), </w:t>
      </w:r>
    </w:p>
    <w:p w14:paraId="1011DEF7" w14:textId="127AB4DC" w:rsidR="00224569" w:rsidRDefault="00B659D8" w:rsidP="00B659D8">
      <w:pPr>
        <w:pStyle w:val="Numreradlista"/>
        <w:numPr>
          <w:ilvl w:val="1"/>
          <w:numId w:val="44"/>
        </w:numPr>
      </w:pPr>
      <w:r>
        <w:t xml:space="preserve">lag om ändring i lagen (1988:1385) om Sveriges riksbank, </w:t>
      </w:r>
    </w:p>
    <w:p w14:paraId="4C75605C" w14:textId="2B76A6E9" w:rsidR="00224569" w:rsidRDefault="00B659D8" w:rsidP="00B659D8">
      <w:pPr>
        <w:pStyle w:val="Numreradlista"/>
        <w:numPr>
          <w:ilvl w:val="1"/>
          <w:numId w:val="44"/>
        </w:numPr>
      </w:pPr>
      <w:r>
        <w:t xml:space="preserve">lag om ändring i lagen (1991:980) om handel med finansiella instrument, </w:t>
      </w:r>
    </w:p>
    <w:p w14:paraId="37C4F599" w14:textId="0CEF8D63" w:rsidR="00224569" w:rsidRDefault="00B659D8" w:rsidP="00B659D8">
      <w:pPr>
        <w:pStyle w:val="Numreradlista"/>
        <w:numPr>
          <w:ilvl w:val="1"/>
          <w:numId w:val="44"/>
        </w:numPr>
      </w:pPr>
      <w:r>
        <w:t xml:space="preserve">lag om ändring i lagen (1995:1559) om årsredovisning i kreditinstitut och värdepappersbolag, </w:t>
      </w:r>
    </w:p>
    <w:p w14:paraId="1A0ECDAB" w14:textId="00403610" w:rsidR="00224569" w:rsidRDefault="00B659D8" w:rsidP="00B659D8">
      <w:pPr>
        <w:pStyle w:val="Numreradlista"/>
        <w:numPr>
          <w:ilvl w:val="1"/>
          <w:numId w:val="44"/>
        </w:numPr>
      </w:pPr>
      <w:r>
        <w:t xml:space="preserve">lag om ändring i inkomstskattelagen (1999:1229), </w:t>
      </w:r>
    </w:p>
    <w:p w14:paraId="013C9A05" w14:textId="0908E0C6" w:rsidR="00224569" w:rsidRDefault="00B659D8" w:rsidP="00B659D8">
      <w:pPr>
        <w:pStyle w:val="Numreradlista"/>
        <w:numPr>
          <w:ilvl w:val="1"/>
          <w:numId w:val="44"/>
        </w:numPr>
      </w:pPr>
      <w:r>
        <w:t>lag om ändring i lagen (2000:192) om allmänna pensionsfonder (AP</w:t>
      </w:r>
      <w:r>
        <w:noBreakHyphen/>
        <w:t xml:space="preserve">fonder), </w:t>
      </w:r>
    </w:p>
    <w:p w14:paraId="0CED73E8" w14:textId="2DBF0517" w:rsidR="00224569" w:rsidRDefault="00B659D8" w:rsidP="00B659D8">
      <w:pPr>
        <w:pStyle w:val="Numreradlista"/>
        <w:numPr>
          <w:ilvl w:val="1"/>
          <w:numId w:val="44"/>
        </w:numPr>
      </w:pPr>
      <w:r>
        <w:t xml:space="preserve">lag om ändring i lagen (2004:46) om värdepappersfonder, </w:t>
      </w:r>
    </w:p>
    <w:p w14:paraId="499927F1" w14:textId="170A94F8" w:rsidR="00224569" w:rsidRDefault="00B659D8" w:rsidP="00B659D8">
      <w:pPr>
        <w:pStyle w:val="Numreradlista"/>
        <w:numPr>
          <w:ilvl w:val="1"/>
          <w:numId w:val="44"/>
        </w:numPr>
      </w:pPr>
      <w:r>
        <w:t xml:space="preserve">lag om ändring i lagen (2004:297) om bank- och finansieringsrörelse, </w:t>
      </w:r>
    </w:p>
    <w:p w14:paraId="3481B923" w14:textId="7601044E" w:rsidR="00224569" w:rsidRDefault="00B659D8" w:rsidP="00B659D8">
      <w:pPr>
        <w:pStyle w:val="Numreradlista"/>
        <w:numPr>
          <w:ilvl w:val="1"/>
          <w:numId w:val="44"/>
        </w:numPr>
      </w:pPr>
      <w:r>
        <w:t xml:space="preserve">lag om ändring i lagen (2006:531) om särskild tillsyn över finansiella konglomerat, </w:t>
      </w:r>
    </w:p>
    <w:p w14:paraId="6FA84D40" w14:textId="2D77E792" w:rsidR="00224569" w:rsidRDefault="00B659D8" w:rsidP="00B659D8">
      <w:pPr>
        <w:pStyle w:val="Numreradlista"/>
        <w:numPr>
          <w:ilvl w:val="1"/>
          <w:numId w:val="44"/>
        </w:numPr>
      </w:pPr>
      <w:r>
        <w:t xml:space="preserve">lag om ändring i lagen (2010:751) om betaltjänster, </w:t>
      </w:r>
    </w:p>
    <w:p w14:paraId="26A892C7" w14:textId="6C152BBE" w:rsidR="00224569" w:rsidRDefault="00B659D8" w:rsidP="00B659D8">
      <w:pPr>
        <w:pStyle w:val="Numreradlista"/>
        <w:numPr>
          <w:ilvl w:val="1"/>
          <w:numId w:val="44"/>
        </w:numPr>
      </w:pPr>
      <w:r>
        <w:t xml:space="preserve">lag om ändring i lagen (2011:755) om elektroniska pengar, </w:t>
      </w:r>
    </w:p>
    <w:p w14:paraId="07EC2E4F" w14:textId="4A9A57CE" w:rsidR="00224569" w:rsidRDefault="00B659D8" w:rsidP="00B659D8">
      <w:pPr>
        <w:pStyle w:val="Numreradlista"/>
        <w:numPr>
          <w:ilvl w:val="1"/>
          <w:numId w:val="44"/>
        </w:numPr>
      </w:pPr>
      <w:r>
        <w:t xml:space="preserve">lag om ändring i lagen (2013:561) om förvaltare av alternativa investeringsfonder, </w:t>
      </w:r>
    </w:p>
    <w:p w14:paraId="7EA39E3E" w14:textId="5457D7DD" w:rsidR="00224569" w:rsidRDefault="00B659D8" w:rsidP="00B659D8">
      <w:pPr>
        <w:pStyle w:val="Numreradlista"/>
        <w:numPr>
          <w:ilvl w:val="1"/>
          <w:numId w:val="44"/>
        </w:numPr>
      </w:pPr>
      <w:r>
        <w:t xml:space="preserve">lag om ändring i lagen (2014:484) om en databas för övervakning av och tillsyn över finansmarknaderna, </w:t>
      </w:r>
    </w:p>
    <w:p w14:paraId="65FAA93B" w14:textId="0E2F5A49" w:rsidR="00224569" w:rsidRDefault="00B659D8" w:rsidP="00B659D8">
      <w:pPr>
        <w:pStyle w:val="Numreradlista"/>
        <w:numPr>
          <w:ilvl w:val="1"/>
          <w:numId w:val="44"/>
        </w:numPr>
      </w:pPr>
      <w:r>
        <w:t xml:space="preserve">lag om ändring i lagen (2015:1016) om resolution, </w:t>
      </w:r>
    </w:p>
    <w:p w14:paraId="5C3B2E40" w14:textId="4EC13904" w:rsidR="00224569" w:rsidRDefault="00B659D8" w:rsidP="00B659D8">
      <w:pPr>
        <w:pStyle w:val="Numreradlista"/>
        <w:numPr>
          <w:ilvl w:val="1"/>
          <w:numId w:val="44"/>
        </w:numPr>
      </w:pPr>
      <w:r>
        <w:t xml:space="preserve">lag om ändring i lagen (2018:1219) om försäkringsdistribution, </w:t>
      </w:r>
    </w:p>
    <w:p w14:paraId="33E914D9" w14:textId="4D98FAEC" w:rsidR="00224569" w:rsidRDefault="00B659D8" w:rsidP="00B659D8">
      <w:pPr>
        <w:pStyle w:val="Numreradlista"/>
        <w:numPr>
          <w:ilvl w:val="1"/>
          <w:numId w:val="44"/>
        </w:numPr>
      </w:pPr>
      <w:r>
        <w:t xml:space="preserve">lag om ändring i lagen (2020:1157) om ändring i lagen (2007:528) om värdepappersmarknaden, </w:t>
      </w:r>
    </w:p>
    <w:p w14:paraId="0DD29DE0" w14:textId="58DACDA5" w:rsidR="00224569" w:rsidRDefault="00B659D8" w:rsidP="00B659D8">
      <w:pPr>
        <w:pStyle w:val="Numreradlista"/>
        <w:numPr>
          <w:ilvl w:val="1"/>
          <w:numId w:val="44"/>
        </w:numPr>
      </w:pPr>
      <w:r>
        <w:t xml:space="preserve">lag om ändring i lagen (2020:1208) om ändring i lagen (1995:1559) om årsredovisning i kreditinstitut och värdepappersbolag, </w:t>
      </w:r>
    </w:p>
    <w:p w14:paraId="0CA16E49" w14:textId="43FE4687" w:rsidR="00224569" w:rsidRDefault="00B659D8" w:rsidP="00B659D8">
      <w:pPr>
        <w:pStyle w:val="Numreradlista"/>
        <w:numPr>
          <w:ilvl w:val="1"/>
          <w:numId w:val="44"/>
        </w:numPr>
      </w:pPr>
      <w:r>
        <w:t xml:space="preserve">lag om ändring i lagen (2020:1211) om ändring i lagen (2014:484) om en databas för övervakning av och tillsyn över finansmarknaderna. </w:t>
      </w:r>
    </w:p>
    <w:p w14:paraId="0806FDAD" w14:textId="2810967A" w:rsidR="00224569" w:rsidRDefault="00B659D8" w:rsidP="00224569">
      <w:pPr>
        <w:pStyle w:val="Brdtextefternumreradlista"/>
      </w:pPr>
      <w:r>
        <w:t>Förslagen har inför Lagrådet föredragits av rättssakkunniga Gabriel Lind af Hageby, Artur Ogelid och Oskar Viström.</w:t>
      </w:r>
    </w:p>
    <w:p w14:paraId="6B721A7B" w14:textId="77777777" w:rsidR="00224569" w:rsidRDefault="00B659D8" w:rsidP="00224569">
      <w:pPr>
        <w:pStyle w:val="Brdtext"/>
        <w:spacing w:before="240"/>
      </w:pPr>
      <w:r>
        <w:lastRenderedPageBreak/>
        <w:t>Förslagen föranleder följande yttrande.</w:t>
      </w:r>
    </w:p>
    <w:p w14:paraId="136EC6AA" w14:textId="77777777" w:rsidR="00224569" w:rsidRDefault="00224569" w:rsidP="00224569">
      <w:pPr>
        <w:pStyle w:val="Brdtext"/>
      </w:pPr>
    </w:p>
    <w:p w14:paraId="1BC8237A" w14:textId="77777777" w:rsidR="00224569" w:rsidRPr="00D20514" w:rsidRDefault="00B659D8" w:rsidP="00224569">
      <w:pPr>
        <w:pStyle w:val="Brdtext"/>
        <w:rPr>
          <w:u w:val="single"/>
        </w:rPr>
      </w:pPr>
      <w:r w:rsidRPr="00D20514">
        <w:rPr>
          <w:u w:val="single"/>
        </w:rPr>
        <w:t>Förslaget till lag om ändring i lagen om värdepappersmarknaden</w:t>
      </w:r>
    </w:p>
    <w:p w14:paraId="6805D03E" w14:textId="77777777" w:rsidR="00224569" w:rsidRDefault="00224569" w:rsidP="00224569">
      <w:pPr>
        <w:pStyle w:val="Brdtext"/>
      </w:pPr>
    </w:p>
    <w:p w14:paraId="4212BAF5" w14:textId="039DDEAC" w:rsidR="00224569" w:rsidRDefault="00B659D8" w:rsidP="00224569">
      <w:pPr>
        <w:pStyle w:val="Brdtext"/>
      </w:pPr>
      <w:r>
        <w:t>1 kap. 4 a §</w:t>
      </w:r>
    </w:p>
    <w:p w14:paraId="206D526C" w14:textId="77777777" w:rsidR="003F1910" w:rsidRPr="00C7656A" w:rsidRDefault="003F1910" w:rsidP="00C7656A">
      <w:pPr>
        <w:pStyle w:val="Brdtextmedindrag"/>
        <w:rPr>
          <w:sz w:val="12"/>
          <w:szCs w:val="12"/>
        </w:rPr>
      </w:pPr>
    </w:p>
    <w:p w14:paraId="6455FB42" w14:textId="16F68ECB" w:rsidR="00224569" w:rsidRDefault="00B659D8" w:rsidP="00224569">
      <w:pPr>
        <w:pStyle w:val="Brdtext"/>
      </w:pPr>
      <w:r>
        <w:t>I paragrafen anges under vilka förkortade benämningar vissa EU-rättsakter används i lagen. Den nya benämningen ”värdepappersbolags</w:t>
      </w:r>
      <w:r>
        <w:softHyphen/>
        <w:t>förordningen” föreslås nu tas in i paragrafen. Det är emellertid inte endast för förordningen som det används en förkortad benämning i lagen, utan också för värdepappersbolagsdirektivet (se 8 a kap. 9 § och 8 b kap. 4 §). Lagrådet föreslår därför att även direktivet tas in bland de uppräknade rättsakterna i paragrafen.</w:t>
      </w:r>
    </w:p>
    <w:p w14:paraId="51950218" w14:textId="77777777" w:rsidR="00224569" w:rsidRDefault="00224569" w:rsidP="00224569">
      <w:pPr>
        <w:pStyle w:val="Brdtext"/>
      </w:pPr>
    </w:p>
    <w:p w14:paraId="5C7E3ADE" w14:textId="2C683256" w:rsidR="00224569" w:rsidRDefault="00B659D8" w:rsidP="00224569">
      <w:pPr>
        <w:pStyle w:val="Brdtext"/>
      </w:pPr>
      <w:r>
        <w:t>1 kap. 5 §</w:t>
      </w:r>
    </w:p>
    <w:p w14:paraId="78B1F726" w14:textId="77777777" w:rsidR="003F1910" w:rsidRPr="00C7656A" w:rsidRDefault="003F1910" w:rsidP="00C7656A">
      <w:pPr>
        <w:pStyle w:val="Brdtextmedindrag"/>
        <w:rPr>
          <w:sz w:val="12"/>
          <w:szCs w:val="12"/>
        </w:rPr>
      </w:pPr>
    </w:p>
    <w:p w14:paraId="1B40A920" w14:textId="3C84BDF6" w:rsidR="00224569" w:rsidRDefault="00B659D8" w:rsidP="00224569">
      <w:pPr>
        <w:pStyle w:val="Brdtext"/>
      </w:pPr>
      <w:r>
        <w:t>I denna paragraf finns definitioner av begrepp som används i lagen. Ett sådant begrepp är ”finansiellt holdingföretag” som i gällande rätt definierats genom en hänvisning till artikel 4.1.20 i tillsynsförordningen. I</w:t>
      </w:r>
      <w:r w:rsidR="003F1910">
        <w:t> </w:t>
      </w:r>
      <w:r>
        <w:t>lagrådsremissen föreslås att en hänvisning i stället ska göras till artikel 4.1.16 i värdepappersförordningen. Den bestämmelse som finns i sistnämnda artikel hänvisar emellertid utan tillägg i sin tur till 4.1.20 i tillsynsförordningen. Enligt Lagrådets mening medför ändringen endast att regleringen blir mer svårtillämpad, utan att rättsläget förändras. Lagrådet förordar därför att ändringen inte görs.</w:t>
      </w:r>
    </w:p>
    <w:p w14:paraId="1AA4E800" w14:textId="77777777" w:rsidR="00224569" w:rsidRDefault="00224569" w:rsidP="00224569">
      <w:pPr>
        <w:pStyle w:val="Brdtext"/>
      </w:pPr>
    </w:p>
    <w:p w14:paraId="43650464" w14:textId="77777777" w:rsidR="00224569" w:rsidRDefault="00B659D8" w:rsidP="00224569">
      <w:pPr>
        <w:pStyle w:val="Brdtext"/>
      </w:pPr>
      <w:r>
        <w:t>Även definitionen av ”startkapital” innehåller en hänvisning till en artikel i värdepappersbolagsförordningen som endast hänvisar vidare till en artikel i värdepappersbolagsdirektivet. Tillämpningen skulle underlättas om det i stället hänvisas direkt till direktivet. Lagrådet föreslår därför att hänvisningen i paragrafen ändras i enlighet härmed.</w:t>
      </w:r>
    </w:p>
    <w:p w14:paraId="1566599B" w14:textId="77777777" w:rsidR="00224569" w:rsidRDefault="00224569" w:rsidP="00224569">
      <w:pPr>
        <w:pStyle w:val="Brdtext"/>
      </w:pPr>
    </w:p>
    <w:p w14:paraId="12884AA8" w14:textId="481567D2" w:rsidR="00224569" w:rsidRDefault="00B659D8" w:rsidP="00224569">
      <w:pPr>
        <w:pStyle w:val="Brdtext"/>
      </w:pPr>
      <w:r>
        <w:t>8 kap. 1 a §</w:t>
      </w:r>
    </w:p>
    <w:p w14:paraId="1D73FD97" w14:textId="77777777" w:rsidR="003F1910" w:rsidRPr="00C7656A" w:rsidRDefault="003F1910" w:rsidP="00C7656A">
      <w:pPr>
        <w:pStyle w:val="Brdtextmedindrag"/>
        <w:rPr>
          <w:sz w:val="12"/>
          <w:szCs w:val="12"/>
        </w:rPr>
      </w:pPr>
    </w:p>
    <w:p w14:paraId="77F7D035" w14:textId="3CB27C93" w:rsidR="00224569" w:rsidRDefault="00B659D8" w:rsidP="00224569">
      <w:pPr>
        <w:pStyle w:val="Brdtext"/>
      </w:pPr>
      <w:r>
        <w:t>I 8 kap., som har rubriken ”rörelseregler”, regleras bl.a. krav på organisation och verksamhet för värdepappersbolag. I den föreslagna paragrafen föreskrivs att vissa paragrafer i kapitlet inte ska gälla för ett litet och icke-sammanlänkat värdepappersbolag. Undantagsbestämmelsen syftar till att genomföra artikel 24 i direktivet som anger de krav som andra värdepappersföretag än små och icke-sammanlänkade värdepappers</w:t>
      </w:r>
      <w:r>
        <w:softHyphen/>
        <w:t>företag ska uppfylla och som undantagsregeln avses dispensera från. Värdepappersföretag ska ”ha sunda, effektiva och heltäckande arrangemang och processer för att fortlöpande värdera och upprätthålla internt kapital och likvida tillgångar som till belopp, slag och fördelning enligt deras uppfattning är tillräckliga för att täcka arten och nivån på de risker som de kan innebära för andra och som värdepappersföretagen själva är eller kan bli exponerade för.”</w:t>
      </w:r>
    </w:p>
    <w:p w14:paraId="78FB76D0" w14:textId="77777777" w:rsidR="00224569" w:rsidRDefault="00224569" w:rsidP="00224569">
      <w:pPr>
        <w:pStyle w:val="Brdtext"/>
      </w:pPr>
    </w:p>
    <w:p w14:paraId="620A099D" w14:textId="77777777" w:rsidR="00224569" w:rsidRDefault="00B659D8" w:rsidP="00224569">
      <w:pPr>
        <w:pStyle w:val="Brdtext"/>
      </w:pPr>
      <w:r>
        <w:t xml:space="preserve">En av de paragrafer som undantas i 1 a § är 3 § som stadgar att ”[e]tt värdepappersbolags rörelse skall drivas på sådant sätt att bolagets förmåga att fullgöra sina förpliktelser inte äventyras”. Det framstår som högst egendomligt att ett litet och icke-sammanlänkat värdepappersbolag skulle </w:t>
      </w:r>
      <w:r>
        <w:lastRenderedPageBreak/>
        <w:t>vara undantaget från den allmänna och övergripande norm om hur rörelsen ska bedrivas som kommer till uttryck i 3 §.</w:t>
      </w:r>
    </w:p>
    <w:p w14:paraId="3C3A55EA" w14:textId="657A2376" w:rsidR="00224569" w:rsidRDefault="00B659D8" w:rsidP="00224569">
      <w:pPr>
        <w:pStyle w:val="Brdtext"/>
        <w:spacing w:before="240"/>
      </w:pPr>
      <w:r>
        <w:t>Vid föredragningen har emellertid upplysts att bestämmelsen i 3 § inte bara ger uttryck för en generell norm för hur rörelsen ska bedrivas utan också anses innebära bl.a. en skyldighet att göra en fristående bedömning av om soliditeten och likviditeten är tillräcklig (jfr prop. 2006/07:5 s. 139) samt att undantagsregeln i denna del syftar till att klargöra att någon sådan fristående bedömning i regel inte kommer att behöva göras av ett litet och icke-sammanlänkat värdepappersbolag. Bestämmelsen avses alltså primärt att dispensera från vissa mer specifika krav som, med stöd av uttalanden i förarbetena, har lästs in i 3 §, men som svårligen kan anses motsvara paragrafens hela innebörd.</w:t>
      </w:r>
    </w:p>
    <w:p w14:paraId="24FEC541" w14:textId="77777777" w:rsidR="00224569" w:rsidRDefault="00224569" w:rsidP="00224569">
      <w:pPr>
        <w:pStyle w:val="Brdtext"/>
      </w:pPr>
    </w:p>
    <w:p w14:paraId="5CE220E2" w14:textId="77777777" w:rsidR="00224569" w:rsidRDefault="00B659D8" w:rsidP="00224569">
      <w:pPr>
        <w:pStyle w:val="Brdtext"/>
      </w:pPr>
      <w:r>
        <w:t>Att 3 § på detta sätt anses ge uttryck för vissa specifika krav som inte kan sägas ha direkt stöd i paragrafens ordalydelse har tidigare inte utgjort något större problem. Problem uppstår emellertid när man, som i detta lagstiftningsärende, vill göra undantag från dessa krav. Man hamnar då i en svårbemästrad situation. Om man på sätt som föreslås i lagrådsremissen generellt undantar 3 § kommer man också att träffa den mer allmänna aktsamhetsnorm som lagtexten ger uttryck för. Om man i stället försöker att begränsa undantaget så att det avser de mer specifika krav som indirekt kommer till uttryck i 3 §, möts man av svårigheter att klä denna begränsning i ord – den avser ju saker som endast indirekt framgår av lagtexten.</w:t>
      </w:r>
    </w:p>
    <w:p w14:paraId="6A1468DF" w14:textId="77777777" w:rsidR="00224569" w:rsidRDefault="00224569" w:rsidP="00224569">
      <w:pPr>
        <w:pStyle w:val="Brdtext"/>
      </w:pPr>
    </w:p>
    <w:p w14:paraId="50B30163" w14:textId="103857A9" w:rsidR="00224569" w:rsidRDefault="00B659D8" w:rsidP="00224569">
      <w:pPr>
        <w:pStyle w:val="Brdtext"/>
      </w:pPr>
      <w:r>
        <w:t xml:space="preserve">Trots sist nämnda svårigheter bör, enligt Lagrådets mening, undantaget begränsas så att lagtexten inte ger intryck av att små och icke-sammanlänkade värdepappersföretag kan bedriva sin verksamhet i strid med den allmänna rörelsenorm som kommer till uttryck i 3 §. En sådan begränsning av undantaget skulle kunna formuleras enligt följande: </w:t>
      </w:r>
    </w:p>
    <w:p w14:paraId="7E490921" w14:textId="77777777" w:rsidR="00224569" w:rsidRDefault="00224569" w:rsidP="00224569">
      <w:pPr>
        <w:pStyle w:val="Brdtext"/>
      </w:pPr>
    </w:p>
    <w:p w14:paraId="52F032D8" w14:textId="77777777" w:rsidR="00224569" w:rsidRDefault="00B659D8" w:rsidP="00224569">
      <w:pPr>
        <w:pStyle w:val="Brdtext"/>
      </w:pPr>
      <w:r>
        <w:t>För ett litet och icke-sammanlänkat värdepappersbolag gäller inte 4 § första eller tredje stycket, 4 c eller 5−8 § eller de särskilda krav på en fristående bedömning av soliditet och likviditet som följer av 3 §.</w:t>
      </w:r>
    </w:p>
    <w:p w14:paraId="63DB6C0C" w14:textId="77777777" w:rsidR="00224569" w:rsidRDefault="00224569" w:rsidP="00224569">
      <w:pPr>
        <w:pStyle w:val="Brdtext"/>
      </w:pPr>
    </w:p>
    <w:p w14:paraId="16219995" w14:textId="1C484F1B" w:rsidR="00224569" w:rsidRDefault="00B659D8" w:rsidP="00224569">
      <w:pPr>
        <w:pStyle w:val="Brdtext"/>
      </w:pPr>
      <w:r>
        <w:t>Lagrådet förutsätter att bestämmelsens närmare innebörd utvecklas i författningskommentaren i ljuset av den betydelse som 3 § har ansetts ha enligt tidigare förarbeten.</w:t>
      </w:r>
    </w:p>
    <w:p w14:paraId="220D9809" w14:textId="77777777" w:rsidR="00224569" w:rsidRDefault="00224569" w:rsidP="00224569">
      <w:pPr>
        <w:pStyle w:val="Brdtext"/>
      </w:pPr>
    </w:p>
    <w:p w14:paraId="7E8E5FDE" w14:textId="51E21090" w:rsidR="00224569" w:rsidRDefault="00B659D8" w:rsidP="00224569">
      <w:pPr>
        <w:pStyle w:val="Brdtext"/>
      </w:pPr>
      <w:r>
        <w:t>8 kap. 1 c §</w:t>
      </w:r>
    </w:p>
    <w:p w14:paraId="352C2954" w14:textId="77777777" w:rsidR="003F1910" w:rsidRPr="00C7656A" w:rsidRDefault="003F1910" w:rsidP="00C7656A">
      <w:pPr>
        <w:pStyle w:val="Brdtextmedindrag"/>
        <w:rPr>
          <w:sz w:val="12"/>
          <w:szCs w:val="12"/>
        </w:rPr>
      </w:pPr>
    </w:p>
    <w:p w14:paraId="3C0034BC" w14:textId="13DE0327" w:rsidR="00224569" w:rsidRDefault="00B659D8" w:rsidP="00224569">
      <w:pPr>
        <w:pStyle w:val="Brdtext"/>
      </w:pPr>
      <w:r>
        <w:t>I paragrafen föreskrivs bl.a. att vissa bolag ska tillämpa bestämmelser i annan lagstiftning i stället för bestämmelser i lagen om värdepappers</w:t>
      </w:r>
      <w:r>
        <w:softHyphen/>
        <w:t xml:space="preserve">marknaden. I första stycket anges direkt i bestämmelsen både vilka paragrafer i lagen om bank- och finansieringsrörelse som ska tillämpas och vilka bestämmelser i lagen om värdepappersmarknaden som inte ska tillämpas. </w:t>
      </w:r>
    </w:p>
    <w:p w14:paraId="6EF3D335" w14:textId="77777777" w:rsidR="00224569" w:rsidRDefault="00224569" w:rsidP="00224569">
      <w:pPr>
        <w:pStyle w:val="Brdtext"/>
      </w:pPr>
    </w:p>
    <w:p w14:paraId="1AFA79F7" w14:textId="0B92FDBF" w:rsidR="00224569" w:rsidRDefault="00B659D8" w:rsidP="00224569">
      <w:pPr>
        <w:pStyle w:val="Brdtext"/>
      </w:pPr>
      <w:r>
        <w:t xml:space="preserve">I andra stycket anges också vilka bestämmelser i lagen om bank- och finansieringsrörelse som ska tillämpas, men däremot anges inte vilka </w:t>
      </w:r>
      <w:r>
        <w:lastRenderedPageBreak/>
        <w:t xml:space="preserve">bestämmelser som inte ska tillämpas i lagen om värdepappersmarknaden. Det föreskrivs att förstnämnda bestämmelser ”även” ska tillämpas. Vad ”även” betyder i detta sammanhang är inte klart. Det torde inte vara möjligt att för samma situationer tillämpa både bestämmelserna i lagen om bank- och finansieringsrörelse och dess motsvarigheter i lagen om värdepappersmarknaden. </w:t>
      </w:r>
    </w:p>
    <w:p w14:paraId="1625A6D0" w14:textId="77777777" w:rsidR="00224569" w:rsidRDefault="00224569" w:rsidP="00224569">
      <w:pPr>
        <w:pStyle w:val="Brdtext"/>
      </w:pPr>
    </w:p>
    <w:p w14:paraId="3D7D483D" w14:textId="77777777" w:rsidR="00224569" w:rsidRDefault="00B659D8" w:rsidP="00224569">
      <w:pPr>
        <w:pStyle w:val="Brdtext"/>
      </w:pPr>
      <w:r>
        <w:t>Lagrådet föreslår att det klargörs i författningskommentaren vilka bestämmelser i lagen om värdepappersmarknaden som ska ersättas av bestämmelser i lagen om bank- och finansieringsrörelse.</w:t>
      </w:r>
    </w:p>
    <w:p w14:paraId="2CF67CCF" w14:textId="77777777" w:rsidR="00224569" w:rsidRDefault="00224569" w:rsidP="00224569">
      <w:pPr>
        <w:pStyle w:val="Brdtext"/>
      </w:pPr>
    </w:p>
    <w:p w14:paraId="071EDE4E" w14:textId="4681E3E0" w:rsidR="00224569" w:rsidRDefault="00B659D8" w:rsidP="00224569">
      <w:pPr>
        <w:pStyle w:val="Brdtext"/>
      </w:pPr>
      <w:r>
        <w:t>8 kap. 4 §</w:t>
      </w:r>
    </w:p>
    <w:p w14:paraId="6EF9768D" w14:textId="77777777" w:rsidR="003F1910" w:rsidRPr="00C7656A" w:rsidRDefault="003F1910" w:rsidP="00C7656A">
      <w:pPr>
        <w:pStyle w:val="Brdtextmedindrag"/>
        <w:rPr>
          <w:sz w:val="12"/>
          <w:szCs w:val="12"/>
        </w:rPr>
      </w:pPr>
    </w:p>
    <w:p w14:paraId="14552851" w14:textId="77777777" w:rsidR="00224569" w:rsidRDefault="00B659D8" w:rsidP="00224569">
      <w:pPr>
        <w:pStyle w:val="Brdtext"/>
      </w:pPr>
      <w:r>
        <w:t xml:space="preserve">Ett värdepappersbolag ska, enligt de ändringar som införs i paragrafen genom lagrådsremissen, bl.a. ha kontroll över de risker som bolaget är eller kan bli exponerat för eller som bolaget innebär eller kan innebära för andra (första stycket) samt ha ett kapital som täcker arten och nivån på de risker som bolaget är eller kan komma att bli exponerat för eller som bolaget innebär eller kan innebära för andra (tredje stycket). </w:t>
      </w:r>
    </w:p>
    <w:p w14:paraId="21F86054" w14:textId="77777777" w:rsidR="00224569" w:rsidRDefault="00224569" w:rsidP="00224569">
      <w:pPr>
        <w:pStyle w:val="Brdtext"/>
      </w:pPr>
    </w:p>
    <w:p w14:paraId="50943322" w14:textId="77777777" w:rsidR="00224569" w:rsidRDefault="00B659D8" w:rsidP="00224569">
      <w:pPr>
        <w:pStyle w:val="Brdtext"/>
      </w:pPr>
      <w:r>
        <w:t xml:space="preserve">En tolkning av skrivningen ”bolaget innebär eller kan innebära för andra” leder närmast till att det är bolaget i sig som utgör en risk. Detta torde inte vara avsikten, utan vad som avses är snarare att bolaget ska ha tillfredsställande kontroll över att bolaget inte genom sin verksamhet, brist på kapital etc. utsätter andra för risker. Ordet ”innebär” bör därför ersättas med ett begrepp som bättre avspeglar vad som avses. Ett begrepp som används i den meningen är ”utsätter” i 2 a kap. 1 § första stycket 2 lagen om särskild tillsyn över kreditinstitut och värdepappersbolag. Det kan vara lämpligt att använda även här. </w:t>
      </w:r>
    </w:p>
    <w:p w14:paraId="607A772A" w14:textId="77777777" w:rsidR="00224569" w:rsidRDefault="00224569" w:rsidP="00224569">
      <w:pPr>
        <w:pStyle w:val="Brdtext"/>
      </w:pPr>
    </w:p>
    <w:p w14:paraId="553A81F7" w14:textId="77777777" w:rsidR="00224569" w:rsidRDefault="00B659D8" w:rsidP="00224569">
      <w:pPr>
        <w:pStyle w:val="Brdtext"/>
      </w:pPr>
      <w:r>
        <w:t>Lagrådet föreslår att orden ”innebär” respektive ”innebära” i första och tredje styckena byts ut mot ”utsätter” respektive ”utsätta”.</w:t>
      </w:r>
    </w:p>
    <w:p w14:paraId="4098B64D" w14:textId="77777777" w:rsidR="00224569" w:rsidRDefault="00224569" w:rsidP="00224569">
      <w:pPr>
        <w:pStyle w:val="Brdtext"/>
      </w:pPr>
    </w:p>
    <w:p w14:paraId="4EBD3FBD" w14:textId="77777777" w:rsidR="00224569" w:rsidRPr="00D20514" w:rsidRDefault="00B659D8" w:rsidP="00224569">
      <w:pPr>
        <w:pStyle w:val="Brdtext"/>
        <w:rPr>
          <w:u w:val="single"/>
        </w:rPr>
      </w:pPr>
      <w:r w:rsidRPr="00D20514">
        <w:rPr>
          <w:u w:val="single"/>
        </w:rPr>
        <w:t>Förslaget till lag om ändring i lagen om särskild tillsyn över kreditinstitut och värdepappersbolag</w:t>
      </w:r>
    </w:p>
    <w:p w14:paraId="4D4314E5" w14:textId="77777777" w:rsidR="00224569" w:rsidRDefault="00224569" w:rsidP="00224569">
      <w:pPr>
        <w:pStyle w:val="Brdtext"/>
      </w:pPr>
    </w:p>
    <w:p w14:paraId="163B0081" w14:textId="70F7BFC6" w:rsidR="00224569" w:rsidRDefault="00B659D8" w:rsidP="00224569">
      <w:pPr>
        <w:pStyle w:val="Brdtext"/>
      </w:pPr>
      <w:r>
        <w:t>1 kap. 1 §</w:t>
      </w:r>
    </w:p>
    <w:p w14:paraId="6B8511C1" w14:textId="77777777" w:rsidR="003F1910" w:rsidRPr="00C7656A" w:rsidRDefault="003F1910" w:rsidP="00C7656A">
      <w:pPr>
        <w:pStyle w:val="Brdtextmedindrag"/>
        <w:rPr>
          <w:sz w:val="12"/>
          <w:szCs w:val="12"/>
        </w:rPr>
      </w:pPr>
    </w:p>
    <w:p w14:paraId="09961FD9" w14:textId="77777777" w:rsidR="00224569" w:rsidRDefault="00B659D8" w:rsidP="00224569">
      <w:pPr>
        <w:pStyle w:val="Brdtext"/>
      </w:pPr>
      <w:r>
        <w:t xml:space="preserve">I tredje och fjärde styckena anges vilka kapitel i lagen som kompletterar vissa förordningar och genomför vissa direktiv.  </w:t>
      </w:r>
    </w:p>
    <w:p w14:paraId="5F5076BC" w14:textId="77777777" w:rsidR="00224569" w:rsidRDefault="00224569" w:rsidP="00224569">
      <w:pPr>
        <w:pStyle w:val="Brdtext"/>
      </w:pPr>
    </w:p>
    <w:p w14:paraId="2CE7FF43" w14:textId="77777777" w:rsidR="00224569" w:rsidRDefault="00B659D8" w:rsidP="00224569">
      <w:pPr>
        <w:pStyle w:val="Brdtext"/>
      </w:pPr>
      <w:r>
        <w:t>I femte stycket anges att ”gemensamma bestämmelser” finns i övriga kapitel. Eftersom det är fråga om bestämmelser som kompletterar förordningar eller genomför direktiv kan de inte hänvisas till som ”gemensamma”. Lagrådet föreslår att begreppet gemensamma bestämmelser utgår och att det femte stycket ges följande lydelse.</w:t>
      </w:r>
    </w:p>
    <w:p w14:paraId="5B387592" w14:textId="77777777" w:rsidR="00224569" w:rsidRDefault="00224569" w:rsidP="00224569">
      <w:pPr>
        <w:pStyle w:val="Brdtext"/>
      </w:pPr>
    </w:p>
    <w:p w14:paraId="20033FC7" w14:textId="62DE295E" w:rsidR="00224569" w:rsidRDefault="00B659D8" w:rsidP="00224569">
      <w:pPr>
        <w:pStyle w:val="Brdtext"/>
      </w:pPr>
      <w:r>
        <w:t>I övriga kapitel finns bestämmelser som kompletterar såväl tillsyns</w:t>
      </w:r>
      <w:r w:rsidR="003F1910">
        <w:softHyphen/>
      </w:r>
      <w:r>
        <w:t>förordningen som värdepappersförordningen och som genomför såväl kapitaltäckningsdirektivet som värdepappersbolagsdirektivet.</w:t>
      </w:r>
    </w:p>
    <w:p w14:paraId="37B271B0" w14:textId="77777777" w:rsidR="00224569" w:rsidRDefault="00224569" w:rsidP="00224569">
      <w:pPr>
        <w:pStyle w:val="Brdtext"/>
      </w:pPr>
    </w:p>
    <w:p w14:paraId="0EF8798B" w14:textId="449DC217" w:rsidR="00224569" w:rsidRDefault="00B659D8" w:rsidP="00224569">
      <w:pPr>
        <w:pStyle w:val="Brdtext"/>
      </w:pPr>
      <w:r>
        <w:lastRenderedPageBreak/>
        <w:t>2 a kap. 1 §</w:t>
      </w:r>
    </w:p>
    <w:p w14:paraId="459971BB" w14:textId="77777777" w:rsidR="003F1910" w:rsidRPr="00C7656A" w:rsidRDefault="003F1910" w:rsidP="00C7656A">
      <w:pPr>
        <w:pStyle w:val="Brdtextmedindrag"/>
        <w:rPr>
          <w:sz w:val="12"/>
          <w:szCs w:val="12"/>
        </w:rPr>
      </w:pPr>
    </w:p>
    <w:p w14:paraId="69073770" w14:textId="77777777" w:rsidR="00224569" w:rsidRDefault="00B659D8" w:rsidP="00224569">
      <w:pPr>
        <w:pStyle w:val="Brdtext"/>
      </w:pPr>
      <w:r>
        <w:t xml:space="preserve">Paragrafen handlar om olika saker. Första, andra och fjärde styckena handlar om att Finansinspektionen ska fatta beslut i vissa angivna hänseenden, medan det tredje stycket handlar om att inspektionen under vissa förutsättningar får avstå från att fatta beslut eller inte ska fatta beslut. </w:t>
      </w:r>
    </w:p>
    <w:p w14:paraId="54E6B966" w14:textId="77777777" w:rsidR="00224569" w:rsidRDefault="00224569" w:rsidP="00224569">
      <w:pPr>
        <w:pStyle w:val="Brdtext"/>
      </w:pPr>
    </w:p>
    <w:p w14:paraId="2A3DC633" w14:textId="6759CB64" w:rsidR="00224569" w:rsidRDefault="00B659D8" w:rsidP="00224569">
      <w:pPr>
        <w:pStyle w:val="Brdtext"/>
      </w:pPr>
      <w:r>
        <w:t>Läsbarheten och tillämpningen av regleringen av inspektionens åligganden i de hänseenden paragrafen behandlar skulle öka om den delades upp i två paragrafer, där 1 § handlar om när inspektionen ska fatta beslut och den efterföljande paragrafen om när inspektionen får eller ska avstå från detta. Lagrådet föreslår därför att det tredje stycket lyfts ut ur paragrafen och i stället bildar en ny paragraf med följande lydelse.</w:t>
      </w:r>
    </w:p>
    <w:p w14:paraId="1EE952AB" w14:textId="77777777" w:rsidR="00224569" w:rsidRDefault="00224569" w:rsidP="00224569">
      <w:pPr>
        <w:pStyle w:val="Brdtext"/>
      </w:pPr>
    </w:p>
    <w:p w14:paraId="7815302D" w14:textId="25BC577B" w:rsidR="00224569" w:rsidRDefault="00B659D8" w:rsidP="00224569">
      <w:pPr>
        <w:pStyle w:val="Brdtext"/>
      </w:pPr>
      <w:r>
        <w:t>Finansinspektionen får avstå från att besluta om ett särskilt kapitalbaskrav enligt 1 § om en överträdelse är ringa eller ursäktlig, om värdepappers</w:t>
      </w:r>
      <w:r w:rsidR="003F1910">
        <w:softHyphen/>
      </w:r>
      <w:r>
        <w:t>bolaget gör rättelse eller om någon annan myndighet har vidtagit åtgärder mot bolaget och dessa åtgärder bedöms tillräckliga.</w:t>
      </w:r>
    </w:p>
    <w:p w14:paraId="5FE6282E" w14:textId="77777777" w:rsidR="00224569" w:rsidRDefault="00224569" w:rsidP="00224569">
      <w:pPr>
        <w:pStyle w:val="Brdtext"/>
      </w:pPr>
    </w:p>
    <w:p w14:paraId="1BA0540A" w14:textId="77777777" w:rsidR="00224569" w:rsidRDefault="00B659D8" w:rsidP="00224569">
      <w:pPr>
        <w:pStyle w:val="Brdtext"/>
      </w:pPr>
      <w:r>
        <w:t>Bestämmelserna i 1 § gäller inte om överträdelsen är så allvarlig att verksamhetstillståndet i stället ska återkallas.</w:t>
      </w:r>
    </w:p>
    <w:p w14:paraId="70C4C99D" w14:textId="77777777" w:rsidR="00224569" w:rsidRDefault="00224569" w:rsidP="00224569">
      <w:pPr>
        <w:pStyle w:val="Brdtext"/>
      </w:pPr>
    </w:p>
    <w:p w14:paraId="2B4C28EE" w14:textId="42012514" w:rsidR="00224569" w:rsidRDefault="00B659D8" w:rsidP="00224569">
      <w:pPr>
        <w:pStyle w:val="Brdtext"/>
      </w:pPr>
      <w:r>
        <w:t>Godtas detta förslag behöver omnumrering göras av efterföljande paragrafer i kapitlet.</w:t>
      </w:r>
    </w:p>
    <w:p w14:paraId="40F8544C" w14:textId="77777777" w:rsidR="00224569" w:rsidRPr="0018672C" w:rsidRDefault="00224569" w:rsidP="00224569">
      <w:pPr>
        <w:pStyle w:val="Brdtextmedindrag"/>
      </w:pPr>
    </w:p>
    <w:p w14:paraId="23CAF11A" w14:textId="46DE0809" w:rsidR="00224569" w:rsidRDefault="00B659D8" w:rsidP="00224569">
      <w:pPr>
        <w:pStyle w:val="Brdtext"/>
      </w:pPr>
      <w:r>
        <w:t>4 a kap. 2 och 3 §§</w:t>
      </w:r>
    </w:p>
    <w:p w14:paraId="4AC29442" w14:textId="77777777" w:rsidR="003F1910" w:rsidRPr="00C7656A" w:rsidRDefault="003F1910" w:rsidP="00C7656A">
      <w:pPr>
        <w:pStyle w:val="Brdtextmedindrag"/>
        <w:rPr>
          <w:sz w:val="12"/>
          <w:szCs w:val="12"/>
        </w:rPr>
      </w:pPr>
    </w:p>
    <w:p w14:paraId="3D01E780" w14:textId="066BBCC1" w:rsidR="00224569" w:rsidRDefault="00B659D8" w:rsidP="00224569">
      <w:pPr>
        <w:pStyle w:val="Brdtext"/>
      </w:pPr>
      <w:r>
        <w:t>Det nya kapitlet handlar om tillsynsansvar för värdepappersföretags</w:t>
      </w:r>
      <w:r w:rsidR="003F1910">
        <w:softHyphen/>
      </w:r>
      <w:r>
        <w:t>koncerner och har samma uppbyggnad som 4 kap.</w:t>
      </w:r>
    </w:p>
    <w:p w14:paraId="0D1AF19E" w14:textId="77777777" w:rsidR="00224569" w:rsidRDefault="00224569" w:rsidP="00224569">
      <w:pPr>
        <w:pStyle w:val="Brdtext"/>
      </w:pPr>
    </w:p>
    <w:p w14:paraId="5DB40540" w14:textId="0BD578AC" w:rsidR="00224569" w:rsidRDefault="00B659D8" w:rsidP="00224569">
      <w:pPr>
        <w:pStyle w:val="Brdtext"/>
      </w:pPr>
      <w:r>
        <w:t>Sista stycket i 2 § är likalydande med sista stycket i 3 §. Bestämmelserna föreskriver att Finansinspektionen ska ge vissa företag tillfälle att yttra sig innan inspektionen ingår överenskommelser med andra behöriga myndigheter om att dessa ska ansvara för tillsynen. Bestämmelserna motsvarar 4 kap. 2 § andra stycket och 3 § andra stycket.</w:t>
      </w:r>
    </w:p>
    <w:p w14:paraId="5E3A53B2" w14:textId="77777777" w:rsidR="00224569" w:rsidRDefault="00224569" w:rsidP="00224569">
      <w:pPr>
        <w:pStyle w:val="Brdtext"/>
      </w:pPr>
    </w:p>
    <w:p w14:paraId="7EA9BFA2" w14:textId="77777777" w:rsidR="00224569" w:rsidRDefault="00B659D8" w:rsidP="00224569">
      <w:pPr>
        <w:pStyle w:val="Brdtext"/>
      </w:pPr>
      <w:r>
        <w:t>Enligt Lagrådets mening skulle en bättre struktur uppnås och tillämpningen underlättas om de två styckena lyfts ut ur respektive paragraf och i stället bildar en ny paragraf av följande lydelse.</w:t>
      </w:r>
    </w:p>
    <w:p w14:paraId="5129A03D" w14:textId="77777777" w:rsidR="00224569" w:rsidRDefault="00224569" w:rsidP="00224569">
      <w:pPr>
        <w:pStyle w:val="Brdtext"/>
      </w:pPr>
    </w:p>
    <w:p w14:paraId="44F51DB3" w14:textId="77777777" w:rsidR="00224569" w:rsidRDefault="00B659D8" w:rsidP="00224569">
      <w:pPr>
        <w:pStyle w:val="Brdtext"/>
      </w:pPr>
      <w:r>
        <w:t xml:space="preserve">Innan Finansinspektionen och de övriga berörda myndigheterna ingår en överenskommelse enligt 2 eller 3 § ska det blandade finansiella moderholdingföretaget inom EES, det värdepappersinriktade moderholdingföretaget inom EES eller det värdepappersbolag eller motsvarande utländska företag som har den största balansomslutningen, beroende på vad som är tillämpligt, ges tillfälle att yttra sig. </w:t>
      </w:r>
    </w:p>
    <w:p w14:paraId="0A813831" w14:textId="77777777" w:rsidR="00224569" w:rsidRDefault="00224569" w:rsidP="00224569">
      <w:pPr>
        <w:pStyle w:val="Brdtext"/>
      </w:pPr>
    </w:p>
    <w:p w14:paraId="1A557350" w14:textId="77777777" w:rsidR="00224569" w:rsidRDefault="00B659D8" w:rsidP="00224569">
      <w:pPr>
        <w:pStyle w:val="Brdtext"/>
      </w:pPr>
      <w:r>
        <w:t>Europeiska kommissionen och Europeiska bankmyndigheten ska underrättas om överenskommelsen.</w:t>
      </w:r>
    </w:p>
    <w:p w14:paraId="5B3590CA" w14:textId="798BF872" w:rsidR="00224569" w:rsidRDefault="00224569" w:rsidP="00224569">
      <w:pPr>
        <w:pStyle w:val="Brdtext"/>
      </w:pPr>
    </w:p>
    <w:p w14:paraId="09C72EBE" w14:textId="77777777" w:rsidR="003F1910" w:rsidRPr="00DA7BA1" w:rsidRDefault="003F1910" w:rsidP="00C7656A">
      <w:pPr>
        <w:pStyle w:val="Brdtextmedindrag"/>
      </w:pPr>
    </w:p>
    <w:p w14:paraId="78B7AF60" w14:textId="3678C5EE" w:rsidR="00224569" w:rsidRDefault="00B659D8" w:rsidP="00224569">
      <w:pPr>
        <w:pStyle w:val="Brdtext"/>
      </w:pPr>
      <w:r>
        <w:lastRenderedPageBreak/>
        <w:t>5 kap. 2 §</w:t>
      </w:r>
    </w:p>
    <w:p w14:paraId="1EE6E953" w14:textId="77777777" w:rsidR="003F1910" w:rsidRPr="00C7656A" w:rsidRDefault="003F1910" w:rsidP="00C7656A">
      <w:pPr>
        <w:pStyle w:val="Brdtextmedindrag"/>
        <w:rPr>
          <w:sz w:val="12"/>
          <w:szCs w:val="12"/>
        </w:rPr>
      </w:pPr>
    </w:p>
    <w:p w14:paraId="7A0EEFC9" w14:textId="77777777" w:rsidR="00224569" w:rsidRDefault="00B659D8" w:rsidP="00224569">
      <w:pPr>
        <w:pStyle w:val="Brdtext"/>
      </w:pPr>
      <w:r>
        <w:t xml:space="preserve">Den nya bestämmelse som i lagrådsremissen föreslås i 5 a kap. 2 § har sin motsvarighet i bestämmelsen i 5 kap. 2 §. Lagrådet har synpunkter på bestämmelsernas ordalydelse i två avseenden. </w:t>
      </w:r>
    </w:p>
    <w:p w14:paraId="2A11EB1B" w14:textId="77777777" w:rsidR="00224569" w:rsidRDefault="00224569" w:rsidP="00224569">
      <w:pPr>
        <w:pStyle w:val="Brdtext"/>
      </w:pPr>
    </w:p>
    <w:p w14:paraId="0C7532AB" w14:textId="77777777" w:rsidR="00224569" w:rsidRDefault="00B659D8" w:rsidP="00224569">
      <w:pPr>
        <w:pStyle w:val="Brdtext"/>
      </w:pPr>
      <w:r>
        <w:t>För det första föreskrivs i paragraferna att i det fall det framkommer att ett kreditinstituts interna metoder innebär väsentliga brister i fråga om att identifiera risker ska Finansinspektionen gripa in. Ordet ”innebär” bör bytas ut mot ”har” eftersom ordet ”innebär” syftar på bristerna och inte på riskerna.</w:t>
      </w:r>
    </w:p>
    <w:p w14:paraId="07258505" w14:textId="77777777" w:rsidR="00224569" w:rsidRDefault="00224569" w:rsidP="00224569">
      <w:pPr>
        <w:pStyle w:val="Brdtext"/>
      </w:pPr>
    </w:p>
    <w:p w14:paraId="456CBB73" w14:textId="77777777" w:rsidR="00224569" w:rsidRDefault="00B659D8" w:rsidP="00224569">
      <w:pPr>
        <w:pStyle w:val="Brdtext"/>
      </w:pPr>
      <w:r>
        <w:t>I nu aktuell paragraf föreskrivs vidare att Finansinspektionen ska se till att institutet åtgärdar metoderna eller vidtar nödvändiga åtgärder för att minska följderna av dem. I paragrafens motsvarighet i föreslagna 5 a kap. 2 § har emellertid ordet ”metoderna” bytts ut mot ”bristerna” vilket mer korrekt och tydligare beskriver vad som avses, dvs. vad som ska åtgärdas. Lagrådet föreslår därför att ”metoderna” byts ut mot ”bristerna” även i denna paragraf.</w:t>
      </w:r>
    </w:p>
    <w:p w14:paraId="7760122D" w14:textId="77777777" w:rsidR="00224569" w:rsidRDefault="00224569" w:rsidP="00224569">
      <w:pPr>
        <w:pStyle w:val="Brdtext"/>
      </w:pPr>
    </w:p>
    <w:p w14:paraId="3BA63BAA" w14:textId="4B9B68DA" w:rsidR="00224569" w:rsidRDefault="00B659D8" w:rsidP="00224569">
      <w:pPr>
        <w:pStyle w:val="Brdtext"/>
      </w:pPr>
      <w:r>
        <w:t>5 a kap. 2 §</w:t>
      </w:r>
    </w:p>
    <w:p w14:paraId="5762E1AA" w14:textId="77777777" w:rsidR="003F1910" w:rsidRPr="00C7656A" w:rsidRDefault="003F1910" w:rsidP="00C7656A">
      <w:pPr>
        <w:pStyle w:val="Brdtextmedindrag"/>
        <w:rPr>
          <w:sz w:val="12"/>
          <w:szCs w:val="12"/>
        </w:rPr>
      </w:pPr>
    </w:p>
    <w:p w14:paraId="39DA5742" w14:textId="77777777" w:rsidR="00224569" w:rsidRDefault="00B659D8" w:rsidP="00224569">
      <w:pPr>
        <w:pStyle w:val="Brdtext"/>
      </w:pPr>
      <w:r>
        <w:t>Beträffande ordet ”innebär” i paragrafen, se Lagrådets synpunkter beträffande 5 kap. 2 §.</w:t>
      </w:r>
    </w:p>
    <w:p w14:paraId="08525586" w14:textId="77777777" w:rsidR="00224569" w:rsidRDefault="00224569" w:rsidP="00224569">
      <w:pPr>
        <w:pStyle w:val="Brdtext"/>
      </w:pPr>
    </w:p>
    <w:p w14:paraId="59A7A149" w14:textId="38A97CCC" w:rsidR="00224569" w:rsidRDefault="00B659D8" w:rsidP="00224569">
      <w:pPr>
        <w:pStyle w:val="Brdtext"/>
      </w:pPr>
      <w:r>
        <w:t>5 a kap. 3 §</w:t>
      </w:r>
    </w:p>
    <w:p w14:paraId="12107C0C" w14:textId="77777777" w:rsidR="003F1910" w:rsidRPr="00C7656A" w:rsidRDefault="003F1910" w:rsidP="00C7656A">
      <w:pPr>
        <w:pStyle w:val="Brdtextmedindrag"/>
        <w:rPr>
          <w:sz w:val="12"/>
          <w:szCs w:val="12"/>
        </w:rPr>
      </w:pPr>
    </w:p>
    <w:p w14:paraId="445176C3" w14:textId="4EE2BC96" w:rsidR="00224569" w:rsidRDefault="00B659D8" w:rsidP="00224569">
      <w:pPr>
        <w:pStyle w:val="Brdtext"/>
      </w:pPr>
      <w:r>
        <w:t>Av 3 § följer att Finansinspektionen under angivna förutsättningar ska kräva att ett bolag visar att följderna av att vissa krav inte uppfylls är oväsentliga. Ordet ”oväsentliga” bör – trots att det används i den svenska språkversionen av direktivet − bytas ut mot ”obetydliga” som bättre ger uttryck för vad som avses. Motsvarande ändring bör göras i 5 kap. 3 och 4 §§.</w:t>
      </w:r>
    </w:p>
    <w:p w14:paraId="0445E418" w14:textId="77777777" w:rsidR="00224569" w:rsidRDefault="00224569" w:rsidP="00224569">
      <w:pPr>
        <w:pStyle w:val="Brdtext"/>
      </w:pPr>
    </w:p>
    <w:p w14:paraId="084C2A9D" w14:textId="13AE9309" w:rsidR="00224569" w:rsidRDefault="00B659D8" w:rsidP="00224569">
      <w:pPr>
        <w:pStyle w:val="Brdtext"/>
      </w:pPr>
      <w:r>
        <w:t>5 a kap. 4 §</w:t>
      </w:r>
    </w:p>
    <w:p w14:paraId="3D14A691" w14:textId="77777777" w:rsidR="003F1910" w:rsidRPr="00C7656A" w:rsidRDefault="003F1910" w:rsidP="00C7656A">
      <w:pPr>
        <w:pStyle w:val="Brdtextmedindrag"/>
        <w:rPr>
          <w:sz w:val="12"/>
          <w:szCs w:val="12"/>
        </w:rPr>
      </w:pPr>
    </w:p>
    <w:p w14:paraId="247678C3" w14:textId="106D67FD" w:rsidR="00224569" w:rsidRDefault="00B659D8" w:rsidP="00224569">
      <w:pPr>
        <w:pStyle w:val="Brdtext"/>
      </w:pPr>
      <w:r>
        <w:t>Paragrafen avses motsvara 5 kap. 4 §. I den paragrafen anges att Finansinspektionen i sin tillsyn i visst hänseende får kräva vissa förbättringar. Om det anses osannolikt att dessa krav kommer att uppfyllas inom ”tidsfristen” kan ett värdepappersbolags tillstånd återkallas eller begränsas. Denna tidsfrist anges i 5 kap. 4 § som en ”lämplig tidsfrist” medan motsvarande tidsfrist i denna paragraf anges som ”den angivna tidsfristen”. Detta uttryck är alltså ett annat än det som används i 5 kap. 4 § och är dessutom otydligt. För att det ska kunna användas torde krävas att det finns en tidsfrist angiven i lagen.</w:t>
      </w:r>
    </w:p>
    <w:p w14:paraId="7003A5E1" w14:textId="77777777" w:rsidR="00224569" w:rsidRDefault="00224569" w:rsidP="00224569">
      <w:pPr>
        <w:pStyle w:val="Brdtext"/>
      </w:pPr>
    </w:p>
    <w:p w14:paraId="56FFAF29" w14:textId="77777777" w:rsidR="00224569" w:rsidRDefault="00B659D8" w:rsidP="00224569">
      <w:pPr>
        <w:pStyle w:val="Brdtext"/>
      </w:pPr>
      <w:r>
        <w:t>Lagrådet föreslår att uttrycket ”en lämplig tidsfrist” används även i denna paragraf.</w:t>
      </w:r>
    </w:p>
    <w:p w14:paraId="29EF8CA4" w14:textId="77777777" w:rsidR="00224569" w:rsidRDefault="00224569" w:rsidP="00224569">
      <w:pPr>
        <w:pStyle w:val="Brdtext"/>
      </w:pPr>
    </w:p>
    <w:p w14:paraId="65F333C3" w14:textId="77777777" w:rsidR="00224569" w:rsidRDefault="00B659D8" w:rsidP="00224569">
      <w:pPr>
        <w:pStyle w:val="Brdtext"/>
      </w:pPr>
      <w:r>
        <w:t>Beträffande ordet ”oväsentliga”, som förekommer även i denna paragraf, se Lagrådets synpunkt under 5 a kap. 3 §.</w:t>
      </w:r>
    </w:p>
    <w:p w14:paraId="3E15A4EB" w14:textId="77777777" w:rsidR="00224569" w:rsidRDefault="00224569" w:rsidP="00224569">
      <w:pPr>
        <w:pStyle w:val="Brdtext"/>
      </w:pPr>
    </w:p>
    <w:p w14:paraId="5F64A67B" w14:textId="19044F7F" w:rsidR="00224569" w:rsidRDefault="00B659D8" w:rsidP="00224569">
      <w:pPr>
        <w:pStyle w:val="Brdtext"/>
      </w:pPr>
      <w:r>
        <w:lastRenderedPageBreak/>
        <w:t xml:space="preserve">7 kap. 3 § </w:t>
      </w:r>
    </w:p>
    <w:p w14:paraId="7D926B62" w14:textId="77777777" w:rsidR="003F1910" w:rsidRPr="00C7656A" w:rsidRDefault="003F1910" w:rsidP="00C7656A">
      <w:pPr>
        <w:pStyle w:val="Brdtextmedindrag"/>
        <w:rPr>
          <w:sz w:val="12"/>
          <w:szCs w:val="12"/>
        </w:rPr>
      </w:pPr>
    </w:p>
    <w:p w14:paraId="2DCA2A6A" w14:textId="77777777" w:rsidR="00224569" w:rsidRDefault="00B659D8" w:rsidP="00224569">
      <w:pPr>
        <w:pStyle w:val="Brdtext"/>
      </w:pPr>
      <w:r>
        <w:t>I andra stycket regleras att Finansinspektionen får besluta att använda sig av andra tillsynsmetoder än gruppbaserad tillsyn mot vissa företag. Det avser enligt ordalydelsen i paragrafen tillsyn över de utländska företag som motsvarar kreditinstitut, alltså endast utländska företag. Av författningskommentaren framgår dock uttryckligen att även svenska företag ska omfattas, vilket förefaller logiskt. Det synes vara ett rent misstag att de inte angivits i paragrafen. Lagrådet föreslår därför att orden ”kreditinstitut och” läggs till före orden ”de utländska företag som motsvarar kreditinstitut” på två ställen i andra stycket.</w:t>
      </w:r>
    </w:p>
    <w:p w14:paraId="3FC9F91A" w14:textId="77777777" w:rsidR="00224569" w:rsidRDefault="00224569" w:rsidP="00224569">
      <w:pPr>
        <w:pStyle w:val="Brdtext"/>
      </w:pPr>
    </w:p>
    <w:p w14:paraId="4266370F" w14:textId="2BC6BC77" w:rsidR="00224569" w:rsidRDefault="00B659D8" w:rsidP="00224569">
      <w:pPr>
        <w:pStyle w:val="Brdtext"/>
      </w:pPr>
      <w:r>
        <w:t>7 a kap. 1 §</w:t>
      </w:r>
    </w:p>
    <w:p w14:paraId="23327F41" w14:textId="77777777" w:rsidR="003F1910" w:rsidRPr="00C7656A" w:rsidRDefault="003F1910" w:rsidP="00C7656A">
      <w:pPr>
        <w:pStyle w:val="Brdtextmedindrag"/>
        <w:rPr>
          <w:sz w:val="12"/>
          <w:szCs w:val="12"/>
        </w:rPr>
      </w:pPr>
    </w:p>
    <w:p w14:paraId="4C51CD25" w14:textId="7BA295A2" w:rsidR="00224569" w:rsidRDefault="00B659D8" w:rsidP="00224569">
      <w:pPr>
        <w:pStyle w:val="Brdtext"/>
      </w:pPr>
      <w:r>
        <w:t xml:space="preserve">I paragrafen regleras hur Finansinspektionen ska förfara när ett värdepappersbolag (som inte står under viss annan tillsyn) ingår i en grupp med minst ett annat värdepappersbolag eller motsvarande utländskt företag inom EES och det gemensamma moderföretaget har sitt huvudkontor utanför EES. Ordalydelsen av bestämmelsen är oklar i två avseenden. </w:t>
      </w:r>
    </w:p>
    <w:p w14:paraId="275372B2" w14:textId="77777777" w:rsidR="00224569" w:rsidRPr="00C25ED6" w:rsidRDefault="00224569" w:rsidP="00224569">
      <w:pPr>
        <w:pStyle w:val="Brdtextmedindrag"/>
      </w:pPr>
    </w:p>
    <w:p w14:paraId="6FAD7DF2" w14:textId="45A2B1DE" w:rsidR="00224569" w:rsidRDefault="00B659D8" w:rsidP="00224569">
      <w:pPr>
        <w:pStyle w:val="Brdtext"/>
      </w:pPr>
      <w:r>
        <w:t xml:space="preserve">Den första fråga som inställer sig är vad som avses med en grupp. Det som skulle kunna avses är bolaget tillsammans med andra värdepappersbolag som regleras i paragrafen. Det skulle också kunna avse en koncern. Vid föredragningen har förklarats att det som avses är en koncern. Det stöds också av att det i den efterkommande paragrafen, som reglerar Finansinspektionens fortsatta agerande, föreskrivs att den gäller koncerner. I nu aktuell paragraf bör därför ordet ”grupp” bytas ut mot ”koncern”. </w:t>
      </w:r>
    </w:p>
    <w:p w14:paraId="6DC5A41F" w14:textId="77777777" w:rsidR="00224569" w:rsidRDefault="00224569" w:rsidP="00224569">
      <w:pPr>
        <w:pStyle w:val="Brdtext"/>
      </w:pPr>
    </w:p>
    <w:p w14:paraId="6486BE9D" w14:textId="3B2D3656" w:rsidR="00224569" w:rsidRDefault="00B659D8" w:rsidP="00224569">
      <w:pPr>
        <w:pStyle w:val="Brdtext"/>
      </w:pPr>
      <w:r>
        <w:t>Den andra frågan är vad som avses med ”det gemensamma moderföretaget”. Avses då koncernens moderbolag eller moderbolaget till de bolag som regleras i bestämmelsen? Eftersom det är tillsynen i det land där moderbolaget har sitt huvudkontor som Finansinspektionen ska bedöma är det av vikt att det klargörs. Vid föredragningen har framförts att det som avses är såväl koncernens moderbolag, som moderföretag längre ned i koncernen. Det kan då bli fråga om flera moderbolag som har huvudkontor i olika länder. Det innebär i sin tur att det kan bli fler länders tillsyn som Finansinspektionen ska bedöma. Detta bör avspeglas i lagtexten genom att ”det gemensamma moderföretaget” byts ut mot ”deras gemensamma moderföretag”. Det bör också i författningskommentaren tydliggöras vad som avses med sistnämnda begrepp och vad det får för betydelse för Finansinspektionens tillsyn.</w:t>
      </w:r>
    </w:p>
    <w:p w14:paraId="204B7C02" w14:textId="77777777" w:rsidR="00224569" w:rsidRDefault="00224569" w:rsidP="00224569">
      <w:pPr>
        <w:pStyle w:val="Brdtext"/>
      </w:pPr>
    </w:p>
    <w:p w14:paraId="0AE10C95" w14:textId="5C3E1D5D" w:rsidR="00224569" w:rsidRDefault="00B659D8" w:rsidP="00224569">
      <w:pPr>
        <w:pStyle w:val="Brdtext"/>
      </w:pPr>
      <w:r>
        <w:t>7 a kap. 2 §</w:t>
      </w:r>
    </w:p>
    <w:p w14:paraId="35278951" w14:textId="77777777" w:rsidR="003F1910" w:rsidRPr="00C7656A" w:rsidRDefault="003F1910" w:rsidP="00C7656A">
      <w:pPr>
        <w:pStyle w:val="Brdtextmedindrag"/>
        <w:rPr>
          <w:sz w:val="12"/>
          <w:szCs w:val="12"/>
        </w:rPr>
      </w:pPr>
    </w:p>
    <w:p w14:paraId="6D74A9C7" w14:textId="14713F2F" w:rsidR="00224569" w:rsidRDefault="00B659D8" w:rsidP="00224569">
      <w:pPr>
        <w:pStyle w:val="Brdtext"/>
      </w:pPr>
      <w:r>
        <w:t>Denna paragraf innehåller två slags bestämmelser, dels bestämmelser om vad Finansinspektionen får kräva i ett visst hänseende, dels bestämmelser om att beslut om krav ska föregås av visst samråd och att kommissionen och Europeiska bankmyndigheten ska underrättas om de åtgärder som inspektionen vidtar enligt paragrafen.</w:t>
      </w:r>
    </w:p>
    <w:p w14:paraId="5791A286" w14:textId="77777777" w:rsidR="00224569" w:rsidRPr="00E9451D" w:rsidRDefault="00224569" w:rsidP="00224569">
      <w:pPr>
        <w:pStyle w:val="Brdtextmedindrag"/>
      </w:pPr>
    </w:p>
    <w:p w14:paraId="7A8E939B" w14:textId="31A6D14E" w:rsidR="00224569" w:rsidRDefault="00B659D8" w:rsidP="00224569">
      <w:pPr>
        <w:pStyle w:val="Brdtext"/>
      </w:pPr>
      <w:r>
        <w:lastRenderedPageBreak/>
        <w:t>Enligt Lagrådets mening är det otydligt vad som avses med ”åtgärder” i sammanhanget. Det kan uppfattas som beslut om lämpliga tillsynsmetoder eller beslut inom ramen för sådana metoder eller enbart att beslut fattas om de krav som inspektionen ställer eller också om alla dessa saker. Det bör förtydligas i författningskommentaren vilka åtgärder som avses.</w:t>
      </w:r>
    </w:p>
    <w:p w14:paraId="4AC19A3E" w14:textId="77777777" w:rsidR="00224569" w:rsidRDefault="00224569" w:rsidP="00224569">
      <w:pPr>
        <w:pStyle w:val="Brdtext"/>
      </w:pPr>
    </w:p>
    <w:p w14:paraId="00471CF6" w14:textId="77777777" w:rsidR="00224569" w:rsidRDefault="00B659D8" w:rsidP="00224569">
      <w:pPr>
        <w:pStyle w:val="Brdtext"/>
      </w:pPr>
      <w:r>
        <w:t>Av motsvarande skäl som Lagrådet anfört under 4 a kap. 2 och 3 §§ föreslår Lagrådet att bestämmelserna i andra och tredje styckena lyfts ut ur paragrafen och i stället bildar en ny paragraf av följande lydelse.</w:t>
      </w:r>
    </w:p>
    <w:p w14:paraId="432EB414" w14:textId="77777777" w:rsidR="00224569" w:rsidRDefault="00224569" w:rsidP="00224569">
      <w:pPr>
        <w:pStyle w:val="Brdtext"/>
      </w:pPr>
    </w:p>
    <w:p w14:paraId="71BF2B45" w14:textId="77777777" w:rsidR="00224569" w:rsidRDefault="00B659D8" w:rsidP="00224569">
      <w:pPr>
        <w:pStyle w:val="Brdtext"/>
      </w:pPr>
      <w:r>
        <w:t xml:space="preserve">Innan Finansinspektionen fattar beslut enligt 2 § ska inspektionen samråda med övriga berörda myndigheter. </w:t>
      </w:r>
    </w:p>
    <w:p w14:paraId="4DEBF3A5" w14:textId="77777777" w:rsidR="00224569" w:rsidRDefault="00224569" w:rsidP="00224569">
      <w:pPr>
        <w:pStyle w:val="Brdtext"/>
      </w:pPr>
    </w:p>
    <w:p w14:paraId="6FEEEB43" w14:textId="77777777" w:rsidR="00224569" w:rsidRDefault="00B659D8" w:rsidP="00224569">
      <w:pPr>
        <w:pStyle w:val="Brdtext"/>
      </w:pPr>
      <w:r>
        <w:t>Finansinspektionen ska underrätta de berörda myndigheterna, Europeiska kommissionen och Europeiska bankmyndigheten om åtgärder som den vidtar med stöd av 2 §.</w:t>
      </w:r>
    </w:p>
    <w:p w14:paraId="3BC45FE1" w14:textId="77777777" w:rsidR="00224569" w:rsidRDefault="00224569" w:rsidP="00224569">
      <w:pPr>
        <w:pStyle w:val="Brdtext"/>
      </w:pPr>
    </w:p>
    <w:p w14:paraId="29366DDC" w14:textId="77777777" w:rsidR="00224569" w:rsidRPr="00D20514" w:rsidRDefault="00B659D8" w:rsidP="00224569">
      <w:pPr>
        <w:pStyle w:val="Brdtext"/>
        <w:rPr>
          <w:u w:val="single"/>
        </w:rPr>
      </w:pPr>
      <w:r w:rsidRPr="00D20514">
        <w:rPr>
          <w:u w:val="single"/>
        </w:rPr>
        <w:t>Övriga lagförslag</w:t>
      </w:r>
    </w:p>
    <w:p w14:paraId="28214D17" w14:textId="77777777" w:rsidR="00224569" w:rsidRDefault="00224569" w:rsidP="00224569">
      <w:pPr>
        <w:pStyle w:val="Brdtext"/>
      </w:pPr>
    </w:p>
    <w:p w14:paraId="268B141B" w14:textId="77777777" w:rsidR="00224569" w:rsidRDefault="00B659D8" w:rsidP="00224569">
      <w:pPr>
        <w:pStyle w:val="Brdtext"/>
      </w:pPr>
      <w:r>
        <w:t>Lagrådet lämnar förslagen utan erinran.</w:t>
      </w:r>
    </w:p>
    <w:p w14:paraId="5156E049" w14:textId="77777777" w:rsidR="00B659D8" w:rsidRDefault="00B659D8" w:rsidP="00B659D8">
      <w:pPr>
        <w:pStyle w:val="Brdtextmedindrag"/>
      </w:pPr>
    </w:p>
    <w:p w14:paraId="48653299" w14:textId="7B283A70" w:rsidR="00B659D8" w:rsidRPr="00B659D8" w:rsidRDefault="00B659D8" w:rsidP="00B659D8">
      <w:pPr>
        <w:pStyle w:val="Brdtextmedindrag"/>
        <w:sectPr w:rsidR="00B659D8" w:rsidRPr="00B659D8" w:rsidSect="00155500">
          <w:headerReference w:type="even" r:id="rId411"/>
          <w:headerReference w:type="default" r:id="rId412"/>
          <w:footerReference w:type="even" r:id="rId413"/>
          <w:footerReference w:type="default" r:id="rId414"/>
          <w:headerReference w:type="first" r:id="rId415"/>
          <w:footerReference w:type="first" r:id="rId416"/>
          <w:pgSz w:w="9356" w:h="13721" w:code="9"/>
          <w:pgMar w:top="794" w:right="2438" w:bottom="1191" w:left="1021" w:header="0" w:footer="709" w:gutter="0"/>
          <w:cols w:space="708"/>
          <w:docGrid w:linePitch="360"/>
        </w:sectPr>
      </w:pPr>
    </w:p>
    <w:p w14:paraId="6D52FD2F" w14:textId="77777777" w:rsidR="00920097" w:rsidRDefault="00B659D8" w:rsidP="00224569">
      <w:pPr>
        <w:pStyle w:val="Bilagarubrik"/>
      </w:pPr>
      <w:bookmarkStart w:id="716" w:name="_Toc68700576"/>
      <w:r w:rsidRPr="00C16A0A">
        <w:lastRenderedPageBreak/>
        <w:t>Parallelluppställning över genomförandet i svensk rätt av Europaparlamentets och rådets direktiv (EU) 2019/2034</w:t>
      </w:r>
      <w:bookmarkEnd w:id="716"/>
    </w:p>
    <w:tbl>
      <w:tblPr>
        <w:tblW w:w="0" w:type="auto"/>
        <w:tblInd w:w="-52" w:type="dxa"/>
        <w:tblLayout w:type="fixed"/>
        <w:tblLook w:val="04A0" w:firstRow="1" w:lastRow="0" w:firstColumn="1" w:lastColumn="0" w:noHBand="0" w:noVBand="1"/>
      </w:tblPr>
      <w:tblGrid>
        <w:gridCol w:w="2968"/>
        <w:gridCol w:w="6"/>
        <w:gridCol w:w="2962"/>
        <w:gridCol w:w="13"/>
      </w:tblGrid>
      <w:tr w:rsidR="00224569" w:rsidRPr="00CB52D0" w14:paraId="15AF6BE7" w14:textId="77777777" w:rsidTr="00224569">
        <w:tc>
          <w:tcPr>
            <w:tcW w:w="2974" w:type="dxa"/>
            <w:gridSpan w:val="2"/>
          </w:tcPr>
          <w:p w14:paraId="6AF595B9" w14:textId="0402B663" w:rsidR="00224569" w:rsidRPr="00CB52D0" w:rsidRDefault="00B659D8" w:rsidP="00224569">
            <w:pPr>
              <w:pStyle w:val="Brdtext"/>
              <w:jc w:val="left"/>
              <w:rPr>
                <w:b/>
                <w:spacing w:val="-2"/>
              </w:rPr>
            </w:pPr>
            <w:r w:rsidRPr="00CB52D0">
              <w:rPr>
                <w:b/>
                <w:spacing w:val="-2"/>
              </w:rPr>
              <w:t>Artikel i Europaparlamentets och rådets direktiv (EU) 2019/2034 av den 27 </w:t>
            </w:r>
            <w:r w:rsidRPr="00C33923">
              <w:rPr>
                <w:b/>
                <w:spacing w:val="-2"/>
              </w:rPr>
              <w:t xml:space="preserve">november </w:t>
            </w:r>
            <w:r w:rsidRPr="00CB52D0">
              <w:rPr>
                <w:b/>
                <w:spacing w:val="-2"/>
              </w:rPr>
              <w:t>2019 om tillsyn av värde</w:t>
            </w:r>
            <w:r w:rsidRPr="00CB52D0">
              <w:rPr>
                <w:b/>
                <w:spacing w:val="-2"/>
              </w:rPr>
              <w:softHyphen/>
              <w:t>pappersföretag och om ändring av direktiven 2002/87/EG, 2009/65/EG, 2011/61/EU, 2013/36/EU, 2014/59/EU och 2014/65/EU</w:t>
            </w:r>
          </w:p>
          <w:p w14:paraId="6A7DCE45" w14:textId="77777777" w:rsidR="00224569" w:rsidRPr="00CB52D0" w:rsidRDefault="00224569" w:rsidP="00224569">
            <w:pPr>
              <w:pStyle w:val="Brdtext"/>
              <w:jc w:val="left"/>
            </w:pPr>
          </w:p>
        </w:tc>
        <w:tc>
          <w:tcPr>
            <w:tcW w:w="2975" w:type="dxa"/>
            <w:gridSpan w:val="2"/>
          </w:tcPr>
          <w:p w14:paraId="775F14D7" w14:textId="77777777" w:rsidR="00224569" w:rsidRPr="00CB52D0" w:rsidRDefault="00B659D8" w:rsidP="00224569">
            <w:pPr>
              <w:pStyle w:val="Brdtext"/>
              <w:jc w:val="left"/>
            </w:pPr>
            <w:r w:rsidRPr="00CB52D0">
              <w:rPr>
                <w:b/>
              </w:rPr>
              <w:t>Svenska bestämmelser</w:t>
            </w:r>
          </w:p>
        </w:tc>
      </w:tr>
      <w:tr w:rsidR="00224569" w:rsidRPr="00CB52D0" w14:paraId="328CC4BD" w14:textId="77777777" w:rsidTr="00224569">
        <w:tc>
          <w:tcPr>
            <w:tcW w:w="2974" w:type="dxa"/>
            <w:gridSpan w:val="2"/>
          </w:tcPr>
          <w:p w14:paraId="05CB30B3" w14:textId="77777777" w:rsidR="00224569" w:rsidRPr="00CB52D0" w:rsidRDefault="00B659D8" w:rsidP="00224569">
            <w:pPr>
              <w:pStyle w:val="Brdtext"/>
              <w:jc w:val="left"/>
            </w:pPr>
            <w:r w:rsidRPr="00CB52D0">
              <w:t xml:space="preserve">Artikel 1 </w:t>
            </w:r>
          </w:p>
        </w:tc>
        <w:tc>
          <w:tcPr>
            <w:tcW w:w="2975" w:type="dxa"/>
            <w:gridSpan w:val="2"/>
          </w:tcPr>
          <w:p w14:paraId="5F17E3D8" w14:textId="77777777" w:rsidR="00224569" w:rsidRPr="00CB52D0" w:rsidRDefault="00B659D8" w:rsidP="00224569">
            <w:pPr>
              <w:pStyle w:val="Brdtext"/>
              <w:jc w:val="left"/>
            </w:pPr>
            <w:r w:rsidRPr="00CB52D0">
              <w:t>Artikeln anger direktivets syfte och genomförs inte i någon mot</w:t>
            </w:r>
            <w:r>
              <w:softHyphen/>
            </w:r>
            <w:r w:rsidRPr="00CB52D0">
              <w:t>svarande bestämmelse i svensk rätt.</w:t>
            </w:r>
          </w:p>
        </w:tc>
      </w:tr>
      <w:tr w:rsidR="00224569" w:rsidRPr="00CB52D0" w14:paraId="1D40FA23" w14:textId="77777777" w:rsidTr="00224569">
        <w:tc>
          <w:tcPr>
            <w:tcW w:w="2974" w:type="dxa"/>
            <w:gridSpan w:val="2"/>
          </w:tcPr>
          <w:p w14:paraId="5D645662" w14:textId="77777777" w:rsidR="00224569" w:rsidRPr="00CB52D0" w:rsidRDefault="00B659D8" w:rsidP="00224569">
            <w:pPr>
              <w:pStyle w:val="Brdtext"/>
              <w:jc w:val="left"/>
            </w:pPr>
            <w:r w:rsidRPr="00CB52D0">
              <w:t xml:space="preserve">Artikel 2.1 </w:t>
            </w:r>
          </w:p>
        </w:tc>
        <w:tc>
          <w:tcPr>
            <w:tcW w:w="2975" w:type="dxa"/>
            <w:gridSpan w:val="2"/>
          </w:tcPr>
          <w:p w14:paraId="6D52D1A1" w14:textId="77777777" w:rsidR="00224569" w:rsidRPr="00CB52D0" w:rsidRDefault="00B659D8" w:rsidP="00224569">
            <w:pPr>
              <w:pStyle w:val="Brdtext"/>
              <w:jc w:val="left"/>
              <w:rPr>
                <w:spacing w:val="-2"/>
              </w:rPr>
            </w:pPr>
            <w:r w:rsidRPr="00CB52D0">
              <w:t>Artikeln anger direktivets tillämpningsområde och genom</w:t>
            </w:r>
            <w:r w:rsidRPr="00CB52D0">
              <w:softHyphen/>
              <w:t>förs inte i någon motsvarande bestämmelse i svensk rätt.</w:t>
            </w:r>
          </w:p>
        </w:tc>
      </w:tr>
      <w:tr w:rsidR="00224569" w:rsidRPr="00CB52D0" w14:paraId="4FC6D6EA" w14:textId="77777777" w:rsidTr="00224569">
        <w:tc>
          <w:tcPr>
            <w:tcW w:w="2974" w:type="dxa"/>
            <w:gridSpan w:val="2"/>
          </w:tcPr>
          <w:p w14:paraId="60C8D2E0" w14:textId="77777777" w:rsidR="00224569" w:rsidRPr="00CB52D0" w:rsidRDefault="00B659D8" w:rsidP="00224569">
            <w:pPr>
              <w:pStyle w:val="Brdtext"/>
              <w:jc w:val="left"/>
            </w:pPr>
            <w:r w:rsidRPr="00CB52D0">
              <w:t xml:space="preserve">Artikel 2.2 </w:t>
            </w:r>
          </w:p>
        </w:tc>
        <w:tc>
          <w:tcPr>
            <w:tcW w:w="2975" w:type="dxa"/>
            <w:gridSpan w:val="2"/>
          </w:tcPr>
          <w:p w14:paraId="134EC421" w14:textId="77777777" w:rsidR="00224569" w:rsidRPr="00CB52D0" w:rsidRDefault="00B659D8" w:rsidP="00224569">
            <w:pPr>
              <w:pStyle w:val="Brdtext"/>
              <w:jc w:val="left"/>
              <w:rPr>
                <w:spacing w:val="-2"/>
              </w:rPr>
            </w:pPr>
            <w:r w:rsidRPr="00CB52D0">
              <w:rPr>
                <w:spacing w:val="-2"/>
              </w:rPr>
              <w:t>8 kap. 1 c § lagen (2007:528) om värdepappersmarknaden</w:t>
            </w:r>
          </w:p>
        </w:tc>
      </w:tr>
      <w:tr w:rsidR="00224569" w:rsidRPr="00CB52D0" w14:paraId="1FE6CC08" w14:textId="77777777" w:rsidTr="00224569">
        <w:tc>
          <w:tcPr>
            <w:tcW w:w="2974" w:type="dxa"/>
            <w:gridSpan w:val="2"/>
          </w:tcPr>
          <w:p w14:paraId="1A2FC04D" w14:textId="77777777" w:rsidR="00224569" w:rsidRPr="00CB52D0" w:rsidRDefault="00B659D8" w:rsidP="00224569">
            <w:pPr>
              <w:pStyle w:val="Brdtext"/>
              <w:jc w:val="left"/>
            </w:pPr>
            <w:r>
              <w:t>Artikel 3.1.1 och 3.1.2</w:t>
            </w:r>
          </w:p>
        </w:tc>
        <w:tc>
          <w:tcPr>
            <w:tcW w:w="2975" w:type="dxa"/>
            <w:gridSpan w:val="2"/>
          </w:tcPr>
          <w:p w14:paraId="34F11607" w14:textId="77777777" w:rsidR="00224569" w:rsidRPr="00CB52D0" w:rsidRDefault="00B659D8" w:rsidP="00224569">
            <w:pPr>
              <w:pStyle w:val="Brdtext"/>
              <w:jc w:val="left"/>
              <w:rPr>
                <w:spacing w:val="-2"/>
              </w:rPr>
            </w:pPr>
            <w:r>
              <w:t>Termerna eller uttrycken används inte i lagförslagen</w:t>
            </w:r>
          </w:p>
        </w:tc>
      </w:tr>
      <w:tr w:rsidR="00224569" w:rsidRPr="00CB52D0" w14:paraId="7D006F9D" w14:textId="77777777" w:rsidTr="00224569">
        <w:tc>
          <w:tcPr>
            <w:tcW w:w="2974" w:type="dxa"/>
            <w:gridSpan w:val="2"/>
          </w:tcPr>
          <w:p w14:paraId="742E1F4D" w14:textId="77777777" w:rsidR="00224569" w:rsidRDefault="00B659D8" w:rsidP="00224569">
            <w:pPr>
              <w:pStyle w:val="Brdtext"/>
              <w:jc w:val="left"/>
            </w:pPr>
            <w:r>
              <w:t>Artikel 3.1.3</w:t>
            </w:r>
          </w:p>
        </w:tc>
        <w:tc>
          <w:tcPr>
            <w:tcW w:w="2975" w:type="dxa"/>
            <w:gridSpan w:val="2"/>
          </w:tcPr>
          <w:p w14:paraId="2873C95B" w14:textId="77777777" w:rsidR="00224569" w:rsidRDefault="00B659D8" w:rsidP="00224569">
            <w:pPr>
              <w:pStyle w:val="Brdtext"/>
              <w:jc w:val="left"/>
            </w:pPr>
            <w:r>
              <w:t>1 kap. 5 § lagen om värde</w:t>
            </w:r>
            <w:r>
              <w:softHyphen/>
              <w:t>pappersmarknaden</w:t>
            </w:r>
          </w:p>
        </w:tc>
      </w:tr>
      <w:tr w:rsidR="00224569" w:rsidRPr="00CB52D0" w14:paraId="6086C35B" w14:textId="77777777" w:rsidTr="00224569">
        <w:tc>
          <w:tcPr>
            <w:tcW w:w="2974" w:type="dxa"/>
            <w:gridSpan w:val="2"/>
          </w:tcPr>
          <w:p w14:paraId="14C6C5C9" w14:textId="77777777" w:rsidR="00224569" w:rsidRDefault="00B659D8" w:rsidP="00224569">
            <w:pPr>
              <w:pStyle w:val="Brdtext"/>
              <w:jc w:val="left"/>
            </w:pPr>
            <w:r>
              <w:t>Artikel 3.1.4</w:t>
            </w:r>
          </w:p>
        </w:tc>
        <w:tc>
          <w:tcPr>
            <w:tcW w:w="2975" w:type="dxa"/>
            <w:gridSpan w:val="2"/>
          </w:tcPr>
          <w:p w14:paraId="289E6B4A" w14:textId="77777777" w:rsidR="00224569" w:rsidRDefault="00B659D8" w:rsidP="00224569">
            <w:pPr>
              <w:pStyle w:val="Brdtext"/>
              <w:jc w:val="left"/>
            </w:pPr>
            <w:r w:rsidRPr="00B313E0">
              <w:t>1</w:t>
            </w:r>
            <w:r>
              <w:t> </w:t>
            </w:r>
            <w:r w:rsidRPr="00B313E0">
              <w:t xml:space="preserve">kap. </w:t>
            </w:r>
            <w:r>
              <w:t>6 </w:t>
            </w:r>
            <w:r w:rsidRPr="00B313E0">
              <w:t>§</w:t>
            </w:r>
            <w:r>
              <w:t xml:space="preserve"> l</w:t>
            </w:r>
            <w:r w:rsidRPr="00B313E0">
              <w:t>agen om värde</w:t>
            </w:r>
            <w:r>
              <w:softHyphen/>
            </w:r>
            <w:r w:rsidRPr="00B313E0">
              <w:t>pappersmarknaden</w:t>
            </w:r>
          </w:p>
        </w:tc>
      </w:tr>
      <w:tr w:rsidR="00224569" w:rsidRPr="00CB52D0" w14:paraId="4C6320C2" w14:textId="77777777" w:rsidTr="00224569">
        <w:tc>
          <w:tcPr>
            <w:tcW w:w="2974" w:type="dxa"/>
            <w:gridSpan w:val="2"/>
          </w:tcPr>
          <w:p w14:paraId="2D017338" w14:textId="77777777" w:rsidR="00224569" w:rsidRDefault="00B659D8" w:rsidP="00224569">
            <w:pPr>
              <w:pStyle w:val="Brdtext"/>
              <w:jc w:val="left"/>
            </w:pPr>
            <w:r>
              <w:t>Artikel 3.1.5</w:t>
            </w:r>
          </w:p>
        </w:tc>
        <w:tc>
          <w:tcPr>
            <w:tcW w:w="2975" w:type="dxa"/>
            <w:gridSpan w:val="2"/>
          </w:tcPr>
          <w:p w14:paraId="2BADFA2B" w14:textId="77777777" w:rsidR="00224569" w:rsidRPr="00B313E0" w:rsidRDefault="00B659D8" w:rsidP="00224569">
            <w:pPr>
              <w:pStyle w:val="Brdtext"/>
              <w:jc w:val="left"/>
            </w:pPr>
            <w:r>
              <w:t>1 kap. 4 b § lagen om värde</w:t>
            </w:r>
            <w:r>
              <w:softHyphen/>
              <w:t>pappersmarknaden</w:t>
            </w:r>
          </w:p>
        </w:tc>
      </w:tr>
      <w:tr w:rsidR="00224569" w:rsidRPr="00CB52D0" w14:paraId="2480C7D4" w14:textId="77777777" w:rsidTr="00224569">
        <w:tc>
          <w:tcPr>
            <w:tcW w:w="2974" w:type="dxa"/>
            <w:gridSpan w:val="2"/>
          </w:tcPr>
          <w:p w14:paraId="11EC83DA" w14:textId="77777777" w:rsidR="00224569" w:rsidRDefault="00B659D8" w:rsidP="00224569">
            <w:pPr>
              <w:pStyle w:val="Brdtext"/>
              <w:jc w:val="left"/>
            </w:pPr>
            <w:r>
              <w:t>Artikel 3.1.6</w:t>
            </w:r>
          </w:p>
        </w:tc>
        <w:tc>
          <w:tcPr>
            <w:tcW w:w="2975" w:type="dxa"/>
            <w:gridSpan w:val="2"/>
          </w:tcPr>
          <w:p w14:paraId="398AFFB6" w14:textId="7DEF20E3" w:rsidR="00224569" w:rsidRDefault="00B659D8" w:rsidP="00224569">
            <w:pPr>
              <w:pStyle w:val="Brdtext"/>
              <w:jc w:val="left"/>
            </w:pPr>
            <w:r>
              <w:t xml:space="preserve">1 kap. 2 § andra stycket </w:t>
            </w:r>
            <w:r w:rsidRPr="00C91AF9">
              <w:t>lagen om (2014:968) om särskild tillsyn över kreditinstitut och värdepappersbolag (</w:t>
            </w:r>
            <w:r>
              <w:t>tillsynslagen)</w:t>
            </w:r>
          </w:p>
        </w:tc>
      </w:tr>
      <w:tr w:rsidR="00224569" w:rsidRPr="00CB52D0" w14:paraId="274FCFB8" w14:textId="77777777" w:rsidTr="00224569">
        <w:tc>
          <w:tcPr>
            <w:tcW w:w="2974" w:type="dxa"/>
            <w:gridSpan w:val="2"/>
          </w:tcPr>
          <w:p w14:paraId="7B7EDA44" w14:textId="77777777" w:rsidR="00224569" w:rsidRDefault="00B659D8" w:rsidP="00224569">
            <w:pPr>
              <w:pStyle w:val="Brdtext"/>
              <w:jc w:val="left"/>
            </w:pPr>
            <w:r>
              <w:t>Artikel 3.1.7</w:t>
            </w:r>
          </w:p>
        </w:tc>
        <w:tc>
          <w:tcPr>
            <w:tcW w:w="2975" w:type="dxa"/>
            <w:gridSpan w:val="2"/>
          </w:tcPr>
          <w:p w14:paraId="4C886321" w14:textId="77777777" w:rsidR="00224569" w:rsidRDefault="00B659D8" w:rsidP="00224569">
            <w:pPr>
              <w:pStyle w:val="Brdtext"/>
              <w:jc w:val="left"/>
            </w:pPr>
            <w:r>
              <w:t>Uttrycket används inte i lagförslagen</w:t>
            </w:r>
          </w:p>
        </w:tc>
      </w:tr>
      <w:tr w:rsidR="00224569" w:rsidRPr="00CB52D0" w14:paraId="26F38C9E" w14:textId="77777777" w:rsidTr="00224569">
        <w:tc>
          <w:tcPr>
            <w:tcW w:w="2974" w:type="dxa"/>
            <w:gridSpan w:val="2"/>
          </w:tcPr>
          <w:p w14:paraId="3BE07A72" w14:textId="77777777" w:rsidR="00224569" w:rsidRDefault="00B659D8" w:rsidP="00224569">
            <w:pPr>
              <w:pStyle w:val="Brdtext"/>
              <w:jc w:val="left"/>
            </w:pPr>
            <w:r>
              <w:t>Artikel 3.1.8</w:t>
            </w:r>
          </w:p>
        </w:tc>
        <w:tc>
          <w:tcPr>
            <w:tcW w:w="2975" w:type="dxa"/>
            <w:gridSpan w:val="2"/>
          </w:tcPr>
          <w:p w14:paraId="2DC62E86" w14:textId="77777777" w:rsidR="00224569" w:rsidRDefault="00B659D8" w:rsidP="00224569">
            <w:pPr>
              <w:pStyle w:val="Brdtext"/>
              <w:jc w:val="left"/>
            </w:pPr>
            <w:r>
              <w:t>Uttrycket används inte i lagförslagen</w:t>
            </w:r>
          </w:p>
        </w:tc>
      </w:tr>
      <w:tr w:rsidR="00224569" w:rsidRPr="00CB52D0" w14:paraId="2AFE6984" w14:textId="77777777" w:rsidTr="00224569">
        <w:tc>
          <w:tcPr>
            <w:tcW w:w="2974" w:type="dxa"/>
            <w:gridSpan w:val="2"/>
          </w:tcPr>
          <w:p w14:paraId="68665D3E" w14:textId="77777777" w:rsidR="00224569" w:rsidRDefault="00B659D8" w:rsidP="00224569">
            <w:pPr>
              <w:pStyle w:val="Brdtext"/>
              <w:jc w:val="left"/>
            </w:pPr>
            <w:r>
              <w:t>Artikel 3.1.9</w:t>
            </w:r>
          </w:p>
        </w:tc>
        <w:tc>
          <w:tcPr>
            <w:tcW w:w="2975" w:type="dxa"/>
            <w:gridSpan w:val="2"/>
          </w:tcPr>
          <w:p w14:paraId="3A13F72E" w14:textId="77777777" w:rsidR="00224569" w:rsidRDefault="00B659D8" w:rsidP="00224569">
            <w:pPr>
              <w:pStyle w:val="Brdtext"/>
              <w:jc w:val="left"/>
            </w:pPr>
            <w:r>
              <w:t>1 kap. 2 § första stycket tillsynslagen</w:t>
            </w:r>
          </w:p>
        </w:tc>
      </w:tr>
      <w:tr w:rsidR="00224569" w:rsidRPr="00CB52D0" w14:paraId="0587B80A" w14:textId="77777777" w:rsidTr="00224569">
        <w:tc>
          <w:tcPr>
            <w:tcW w:w="2974" w:type="dxa"/>
            <w:gridSpan w:val="2"/>
          </w:tcPr>
          <w:p w14:paraId="7D22C391" w14:textId="77777777" w:rsidR="00224569" w:rsidRDefault="00B659D8" w:rsidP="00224569">
            <w:pPr>
              <w:pStyle w:val="Brdtext"/>
              <w:jc w:val="left"/>
            </w:pPr>
            <w:r>
              <w:t>Artikel 3.1.10</w:t>
            </w:r>
          </w:p>
        </w:tc>
        <w:tc>
          <w:tcPr>
            <w:tcW w:w="2975" w:type="dxa"/>
            <w:gridSpan w:val="2"/>
          </w:tcPr>
          <w:p w14:paraId="39B590FB" w14:textId="77777777" w:rsidR="00224569" w:rsidRDefault="00B659D8" w:rsidP="00224569">
            <w:pPr>
              <w:pStyle w:val="Brdtext"/>
              <w:jc w:val="left"/>
            </w:pPr>
            <w:r w:rsidRPr="00254245">
              <w:t>Terme</w:t>
            </w:r>
            <w:r>
              <w:t>n</w:t>
            </w:r>
            <w:r w:rsidRPr="00254245">
              <w:t xml:space="preserve"> används inte i lagförslagen</w:t>
            </w:r>
          </w:p>
        </w:tc>
      </w:tr>
      <w:tr w:rsidR="00224569" w:rsidRPr="00CB52D0" w14:paraId="43A4262A" w14:textId="77777777" w:rsidTr="00224569">
        <w:tc>
          <w:tcPr>
            <w:tcW w:w="2974" w:type="dxa"/>
            <w:gridSpan w:val="2"/>
          </w:tcPr>
          <w:p w14:paraId="42AC1CB8" w14:textId="77777777" w:rsidR="00224569" w:rsidRPr="00CB52D0" w:rsidRDefault="00B659D8" w:rsidP="00224569">
            <w:pPr>
              <w:pStyle w:val="Brdtext"/>
              <w:jc w:val="left"/>
            </w:pPr>
            <w:r w:rsidRPr="00CB52D0">
              <w:t>Artikel 3.1.11</w:t>
            </w:r>
          </w:p>
        </w:tc>
        <w:tc>
          <w:tcPr>
            <w:tcW w:w="2975" w:type="dxa"/>
            <w:gridSpan w:val="2"/>
          </w:tcPr>
          <w:p w14:paraId="5FD68473" w14:textId="77777777" w:rsidR="00224569" w:rsidRPr="00CB52D0" w:rsidRDefault="00B659D8" w:rsidP="00224569">
            <w:pPr>
              <w:pStyle w:val="Brdtext"/>
              <w:jc w:val="left"/>
              <w:rPr>
                <w:spacing w:val="-2"/>
              </w:rPr>
            </w:pPr>
            <w:r w:rsidRPr="00CB52D0">
              <w:rPr>
                <w:spacing w:val="-2"/>
              </w:rPr>
              <w:t>1 kap. 5 § lagen om värdepappers</w:t>
            </w:r>
            <w:r>
              <w:rPr>
                <w:spacing w:val="-2"/>
              </w:rPr>
              <w:softHyphen/>
            </w:r>
            <w:r w:rsidRPr="00CB52D0">
              <w:rPr>
                <w:spacing w:val="-2"/>
              </w:rPr>
              <w:t>marknaden</w:t>
            </w:r>
          </w:p>
        </w:tc>
      </w:tr>
      <w:tr w:rsidR="00224569" w:rsidRPr="00CB52D0" w14:paraId="0DB238F2" w14:textId="77777777" w:rsidTr="00224569">
        <w:tc>
          <w:tcPr>
            <w:tcW w:w="2974" w:type="dxa"/>
            <w:gridSpan w:val="2"/>
          </w:tcPr>
          <w:p w14:paraId="0B58F2CD" w14:textId="77777777" w:rsidR="00224569" w:rsidRPr="00CB52D0" w:rsidRDefault="00B659D8" w:rsidP="00224569">
            <w:pPr>
              <w:pStyle w:val="Brdtext"/>
              <w:jc w:val="left"/>
            </w:pPr>
            <w:r>
              <w:t>Artikel 3.1.12</w:t>
            </w:r>
          </w:p>
        </w:tc>
        <w:tc>
          <w:tcPr>
            <w:tcW w:w="2975" w:type="dxa"/>
            <w:gridSpan w:val="2"/>
          </w:tcPr>
          <w:p w14:paraId="6E675845" w14:textId="77777777" w:rsidR="00224569" w:rsidRPr="00CB52D0" w:rsidRDefault="00B659D8" w:rsidP="00224569">
            <w:pPr>
              <w:pStyle w:val="Brdtext"/>
              <w:jc w:val="left"/>
              <w:rPr>
                <w:spacing w:val="-2"/>
              </w:rPr>
            </w:pPr>
            <w:r>
              <w:t>Uttrycket används inte i lagförslagen</w:t>
            </w:r>
          </w:p>
        </w:tc>
      </w:tr>
      <w:tr w:rsidR="00224569" w:rsidRPr="00CB52D0" w14:paraId="11E6BD6B" w14:textId="77777777" w:rsidTr="00224569">
        <w:tc>
          <w:tcPr>
            <w:tcW w:w="2974" w:type="dxa"/>
            <w:gridSpan w:val="2"/>
          </w:tcPr>
          <w:p w14:paraId="093F425B" w14:textId="77777777" w:rsidR="00224569" w:rsidRDefault="00B659D8" w:rsidP="00224569">
            <w:pPr>
              <w:pStyle w:val="Brdtext"/>
              <w:jc w:val="left"/>
            </w:pPr>
            <w:r>
              <w:lastRenderedPageBreak/>
              <w:t>Artikel 3.1.13</w:t>
            </w:r>
          </w:p>
        </w:tc>
        <w:tc>
          <w:tcPr>
            <w:tcW w:w="2975" w:type="dxa"/>
            <w:gridSpan w:val="2"/>
          </w:tcPr>
          <w:p w14:paraId="5AE15780" w14:textId="77777777" w:rsidR="00224569" w:rsidRDefault="00B659D8" w:rsidP="00224569">
            <w:pPr>
              <w:pStyle w:val="Brdtext"/>
              <w:jc w:val="left"/>
            </w:pPr>
            <w:r>
              <w:t>1 kap. 5 § lagen om värde</w:t>
            </w:r>
            <w:r>
              <w:softHyphen/>
              <w:t>pappersmarknaden</w:t>
            </w:r>
          </w:p>
        </w:tc>
      </w:tr>
      <w:tr w:rsidR="00224569" w:rsidRPr="00CB52D0" w14:paraId="0FBC6ADE" w14:textId="77777777" w:rsidTr="00224569">
        <w:tc>
          <w:tcPr>
            <w:tcW w:w="2974" w:type="dxa"/>
            <w:gridSpan w:val="2"/>
          </w:tcPr>
          <w:p w14:paraId="5BFD6545" w14:textId="77777777" w:rsidR="00224569" w:rsidRDefault="00B659D8" w:rsidP="00224569">
            <w:pPr>
              <w:pStyle w:val="Brdtext"/>
              <w:jc w:val="left"/>
            </w:pPr>
            <w:r>
              <w:t>Artikel 3.1.14</w:t>
            </w:r>
          </w:p>
        </w:tc>
        <w:tc>
          <w:tcPr>
            <w:tcW w:w="2975" w:type="dxa"/>
            <w:gridSpan w:val="2"/>
          </w:tcPr>
          <w:p w14:paraId="2322F923" w14:textId="77777777" w:rsidR="00224569" w:rsidRDefault="00B659D8" w:rsidP="00224569">
            <w:pPr>
              <w:pStyle w:val="Brdtext"/>
              <w:jc w:val="left"/>
              <w:rPr>
                <w:spacing w:val="-2"/>
              </w:rPr>
            </w:pPr>
            <w:r w:rsidRPr="00DA4589">
              <w:rPr>
                <w:spacing w:val="-2"/>
              </w:rPr>
              <w:t>Uttrycket används inte i lagförslagen för att genomföra värdepappersbolagsdirektivet, se avsnitt 6.3</w:t>
            </w:r>
          </w:p>
        </w:tc>
      </w:tr>
      <w:tr w:rsidR="00224569" w:rsidRPr="00CB52D0" w14:paraId="5077E17E" w14:textId="77777777" w:rsidTr="00224569">
        <w:tc>
          <w:tcPr>
            <w:tcW w:w="2974" w:type="dxa"/>
            <w:gridSpan w:val="2"/>
          </w:tcPr>
          <w:p w14:paraId="4A5C6E23" w14:textId="77777777" w:rsidR="00224569" w:rsidRDefault="00B659D8" w:rsidP="00224569">
            <w:pPr>
              <w:pStyle w:val="Brdtext"/>
              <w:jc w:val="left"/>
            </w:pPr>
            <w:r>
              <w:t>Artikel 3.1.15</w:t>
            </w:r>
          </w:p>
        </w:tc>
        <w:tc>
          <w:tcPr>
            <w:tcW w:w="2975" w:type="dxa"/>
            <w:gridSpan w:val="2"/>
          </w:tcPr>
          <w:p w14:paraId="56FA03FD" w14:textId="77777777" w:rsidR="00224569" w:rsidRDefault="00B659D8" w:rsidP="00224569">
            <w:pPr>
              <w:pStyle w:val="Brdtext"/>
              <w:jc w:val="left"/>
              <w:rPr>
                <w:spacing w:val="-2"/>
              </w:rPr>
            </w:pPr>
            <w:r>
              <w:t>Termen används inte i lagförslagen</w:t>
            </w:r>
          </w:p>
        </w:tc>
      </w:tr>
      <w:tr w:rsidR="00224569" w:rsidRPr="00CB52D0" w14:paraId="007EB39A" w14:textId="77777777" w:rsidTr="00224569">
        <w:tc>
          <w:tcPr>
            <w:tcW w:w="2974" w:type="dxa"/>
            <w:gridSpan w:val="2"/>
          </w:tcPr>
          <w:p w14:paraId="22127DC9" w14:textId="77777777" w:rsidR="00224569" w:rsidRDefault="00B659D8" w:rsidP="00224569">
            <w:pPr>
              <w:pStyle w:val="Brdtext"/>
              <w:jc w:val="left"/>
            </w:pPr>
            <w:r>
              <w:t>Artikel 3.1.16</w:t>
            </w:r>
          </w:p>
        </w:tc>
        <w:tc>
          <w:tcPr>
            <w:tcW w:w="2975" w:type="dxa"/>
            <w:gridSpan w:val="2"/>
          </w:tcPr>
          <w:p w14:paraId="3A7047C9" w14:textId="77777777" w:rsidR="00224569" w:rsidRDefault="00B659D8" w:rsidP="00224569">
            <w:pPr>
              <w:pStyle w:val="Brdtext"/>
              <w:jc w:val="left"/>
            </w:pPr>
            <w:r>
              <w:t>1 kap. 5 § lagen om värde</w:t>
            </w:r>
            <w:r>
              <w:softHyphen/>
              <w:t>pappersmarknaden (hemland)</w:t>
            </w:r>
          </w:p>
        </w:tc>
      </w:tr>
      <w:tr w:rsidR="00224569" w:rsidRPr="00CB52D0" w14:paraId="544EFE66" w14:textId="77777777" w:rsidTr="00224569">
        <w:tc>
          <w:tcPr>
            <w:tcW w:w="2974" w:type="dxa"/>
            <w:gridSpan w:val="2"/>
          </w:tcPr>
          <w:p w14:paraId="17BCDCA9" w14:textId="77777777" w:rsidR="00224569" w:rsidRDefault="00B659D8" w:rsidP="00224569">
            <w:pPr>
              <w:pStyle w:val="Brdtext"/>
              <w:jc w:val="left"/>
            </w:pPr>
            <w:r>
              <w:t>Artikel 3.1.17</w:t>
            </w:r>
          </w:p>
        </w:tc>
        <w:tc>
          <w:tcPr>
            <w:tcW w:w="2975" w:type="dxa"/>
            <w:gridSpan w:val="2"/>
          </w:tcPr>
          <w:p w14:paraId="4369FE56" w14:textId="77777777" w:rsidR="00224569" w:rsidRDefault="00B659D8" w:rsidP="00224569">
            <w:pPr>
              <w:pStyle w:val="Brdtext"/>
              <w:jc w:val="left"/>
            </w:pPr>
            <w:r>
              <w:t>Termen används inte i lagförslagen</w:t>
            </w:r>
          </w:p>
        </w:tc>
      </w:tr>
      <w:tr w:rsidR="00224569" w:rsidRPr="00CB52D0" w14:paraId="6571535B" w14:textId="77777777" w:rsidTr="00224569">
        <w:tc>
          <w:tcPr>
            <w:tcW w:w="2974" w:type="dxa"/>
            <w:gridSpan w:val="2"/>
          </w:tcPr>
          <w:p w14:paraId="7582666B" w14:textId="77777777" w:rsidR="00224569" w:rsidRPr="00CB52D0" w:rsidRDefault="00B659D8" w:rsidP="00224569">
            <w:pPr>
              <w:pStyle w:val="Brdtext"/>
              <w:jc w:val="left"/>
            </w:pPr>
            <w:r w:rsidRPr="00CB52D0">
              <w:t>Artikel 3.1.18</w:t>
            </w:r>
          </w:p>
        </w:tc>
        <w:tc>
          <w:tcPr>
            <w:tcW w:w="2975" w:type="dxa"/>
            <w:gridSpan w:val="2"/>
          </w:tcPr>
          <w:p w14:paraId="26A00F22" w14:textId="77777777" w:rsidR="00224569" w:rsidRPr="00CB52D0" w:rsidRDefault="00B659D8" w:rsidP="00224569">
            <w:pPr>
              <w:pStyle w:val="Brdtext"/>
              <w:jc w:val="left"/>
              <w:rPr>
                <w:spacing w:val="-2"/>
              </w:rPr>
            </w:pPr>
            <w:r w:rsidRPr="00CB52D0">
              <w:rPr>
                <w:spacing w:val="-2"/>
              </w:rPr>
              <w:t>1 kap. 5 § lagen om värde</w:t>
            </w:r>
            <w:r>
              <w:rPr>
                <w:spacing w:val="-2"/>
              </w:rPr>
              <w:softHyphen/>
            </w:r>
            <w:r w:rsidRPr="00CB52D0">
              <w:rPr>
                <w:spacing w:val="-2"/>
              </w:rPr>
              <w:t>pappers</w:t>
            </w:r>
            <w:r>
              <w:rPr>
                <w:spacing w:val="-2"/>
              </w:rPr>
              <w:softHyphen/>
            </w:r>
            <w:r w:rsidRPr="00CB52D0">
              <w:rPr>
                <w:spacing w:val="-2"/>
              </w:rPr>
              <w:t>marknaden</w:t>
            </w:r>
          </w:p>
        </w:tc>
      </w:tr>
      <w:tr w:rsidR="00224569" w:rsidRPr="00CB52D0" w14:paraId="0AE2ED4D" w14:textId="77777777" w:rsidTr="00224569">
        <w:tc>
          <w:tcPr>
            <w:tcW w:w="2974" w:type="dxa"/>
            <w:gridSpan w:val="2"/>
          </w:tcPr>
          <w:p w14:paraId="4797B941" w14:textId="77777777" w:rsidR="00224569" w:rsidRPr="00CB52D0" w:rsidRDefault="00B659D8" w:rsidP="00224569">
            <w:pPr>
              <w:pStyle w:val="Brdtext"/>
              <w:jc w:val="left"/>
            </w:pPr>
            <w:r>
              <w:t>Artikel 3.1.19</w:t>
            </w:r>
          </w:p>
        </w:tc>
        <w:tc>
          <w:tcPr>
            <w:tcW w:w="2975" w:type="dxa"/>
            <w:gridSpan w:val="2"/>
          </w:tcPr>
          <w:p w14:paraId="22AABB5F" w14:textId="77777777" w:rsidR="00224569" w:rsidRPr="00CB52D0" w:rsidRDefault="00B659D8" w:rsidP="00224569">
            <w:pPr>
              <w:pStyle w:val="Brdtext"/>
              <w:jc w:val="left"/>
              <w:rPr>
                <w:spacing w:val="-2"/>
              </w:rPr>
            </w:pPr>
            <w:r>
              <w:t>1 kap. 4 b § lagen om värde</w:t>
            </w:r>
            <w:r>
              <w:softHyphen/>
              <w:t>pappersmarknaden</w:t>
            </w:r>
          </w:p>
        </w:tc>
      </w:tr>
      <w:tr w:rsidR="00224569" w:rsidRPr="00CB52D0" w14:paraId="67481545" w14:textId="77777777" w:rsidTr="00224569">
        <w:tc>
          <w:tcPr>
            <w:tcW w:w="2974" w:type="dxa"/>
            <w:gridSpan w:val="2"/>
          </w:tcPr>
          <w:p w14:paraId="3EB668E2" w14:textId="77777777" w:rsidR="00224569" w:rsidRPr="00CB52D0" w:rsidRDefault="00B659D8" w:rsidP="00224569">
            <w:pPr>
              <w:pStyle w:val="Brdtext"/>
              <w:jc w:val="left"/>
            </w:pPr>
            <w:r w:rsidRPr="00CB52D0">
              <w:t>Artikel 3.1.20</w:t>
            </w:r>
          </w:p>
        </w:tc>
        <w:tc>
          <w:tcPr>
            <w:tcW w:w="2975" w:type="dxa"/>
            <w:gridSpan w:val="2"/>
          </w:tcPr>
          <w:p w14:paraId="76E26BA2" w14:textId="77777777" w:rsidR="00224569" w:rsidRPr="00CB52D0" w:rsidRDefault="00B659D8" w:rsidP="00224569">
            <w:pPr>
              <w:pStyle w:val="Brdtext"/>
              <w:jc w:val="left"/>
              <w:rPr>
                <w:spacing w:val="-2"/>
              </w:rPr>
            </w:pPr>
            <w:r w:rsidRPr="00CB52D0">
              <w:rPr>
                <w:spacing w:val="-2"/>
              </w:rPr>
              <w:t>1 kap. 2 § första stycket tillsyns</w:t>
            </w:r>
            <w:r w:rsidRPr="00CB52D0">
              <w:rPr>
                <w:spacing w:val="-2"/>
              </w:rPr>
              <w:softHyphen/>
              <w:t>lagen</w:t>
            </w:r>
          </w:p>
        </w:tc>
      </w:tr>
      <w:tr w:rsidR="00224569" w:rsidRPr="00CB52D0" w14:paraId="495B2658" w14:textId="77777777" w:rsidTr="00224569">
        <w:tc>
          <w:tcPr>
            <w:tcW w:w="2974" w:type="dxa"/>
            <w:gridSpan w:val="2"/>
          </w:tcPr>
          <w:p w14:paraId="5364D5CD" w14:textId="77777777" w:rsidR="00224569" w:rsidRPr="00CB52D0" w:rsidRDefault="00B659D8" w:rsidP="00224569">
            <w:pPr>
              <w:pStyle w:val="Brdtext"/>
              <w:jc w:val="left"/>
            </w:pPr>
            <w:r w:rsidRPr="00CB52D0">
              <w:t>Artikel 3.1.21</w:t>
            </w:r>
          </w:p>
        </w:tc>
        <w:tc>
          <w:tcPr>
            <w:tcW w:w="2975" w:type="dxa"/>
            <w:gridSpan w:val="2"/>
          </w:tcPr>
          <w:p w14:paraId="5E6AFC3A" w14:textId="59CDA87D" w:rsidR="00224569" w:rsidRPr="00CB52D0" w:rsidRDefault="00B659D8" w:rsidP="00224569">
            <w:pPr>
              <w:pStyle w:val="Brdtext"/>
              <w:jc w:val="left"/>
              <w:rPr>
                <w:spacing w:val="-2"/>
              </w:rPr>
            </w:pPr>
            <w:r w:rsidRPr="00CB52D0">
              <w:rPr>
                <w:spacing w:val="-2"/>
              </w:rPr>
              <w:t>1 kap. 4 b § lagen om värde</w:t>
            </w:r>
            <w:r>
              <w:rPr>
                <w:spacing w:val="-2"/>
              </w:rPr>
              <w:softHyphen/>
            </w:r>
            <w:r w:rsidRPr="00CB52D0">
              <w:rPr>
                <w:spacing w:val="-2"/>
              </w:rPr>
              <w:t>pappersmarknaden och 1 kap. 2 § första stycket tillsynslagen</w:t>
            </w:r>
          </w:p>
        </w:tc>
      </w:tr>
      <w:tr w:rsidR="00224569" w:rsidRPr="00CB52D0" w14:paraId="644E3FEB" w14:textId="77777777" w:rsidTr="00224569">
        <w:tc>
          <w:tcPr>
            <w:tcW w:w="2974" w:type="dxa"/>
            <w:gridSpan w:val="2"/>
          </w:tcPr>
          <w:p w14:paraId="48DADFAD" w14:textId="77777777" w:rsidR="00224569" w:rsidRPr="00CB52D0" w:rsidRDefault="00B659D8" w:rsidP="00224569">
            <w:pPr>
              <w:pStyle w:val="Brdtext"/>
              <w:jc w:val="left"/>
            </w:pPr>
            <w:r>
              <w:t>Artikel 3.1.22</w:t>
            </w:r>
          </w:p>
        </w:tc>
        <w:tc>
          <w:tcPr>
            <w:tcW w:w="2975" w:type="dxa"/>
            <w:gridSpan w:val="2"/>
          </w:tcPr>
          <w:p w14:paraId="0FC3C44C" w14:textId="77777777" w:rsidR="00224569" w:rsidRPr="00CB52D0" w:rsidRDefault="00B659D8" w:rsidP="00224569">
            <w:pPr>
              <w:pStyle w:val="Brdtext"/>
              <w:jc w:val="left"/>
              <w:rPr>
                <w:spacing w:val="-2"/>
              </w:rPr>
            </w:pPr>
            <w:r>
              <w:rPr>
                <w:spacing w:val="-2"/>
              </w:rPr>
              <w:t>1 kap. 4 c § lagen om värde</w:t>
            </w:r>
            <w:r>
              <w:rPr>
                <w:spacing w:val="-2"/>
              </w:rPr>
              <w:softHyphen/>
              <w:t>pappersmarknaden</w:t>
            </w:r>
          </w:p>
        </w:tc>
      </w:tr>
      <w:tr w:rsidR="00224569" w:rsidRPr="00CB52D0" w14:paraId="761534D1" w14:textId="77777777" w:rsidTr="00224569">
        <w:tc>
          <w:tcPr>
            <w:tcW w:w="2974" w:type="dxa"/>
            <w:gridSpan w:val="2"/>
          </w:tcPr>
          <w:p w14:paraId="28F70FEF" w14:textId="77777777" w:rsidR="00224569" w:rsidRPr="00CB52D0" w:rsidRDefault="00B659D8" w:rsidP="00224569">
            <w:pPr>
              <w:pStyle w:val="Brdtext"/>
              <w:jc w:val="left"/>
            </w:pPr>
            <w:r>
              <w:t>Artikel 3.1.23 och 3.1.24</w:t>
            </w:r>
          </w:p>
        </w:tc>
        <w:tc>
          <w:tcPr>
            <w:tcW w:w="2975" w:type="dxa"/>
            <w:gridSpan w:val="2"/>
          </w:tcPr>
          <w:p w14:paraId="292B1D71" w14:textId="77777777" w:rsidR="00224569" w:rsidRPr="00CB52D0" w:rsidRDefault="00B659D8" w:rsidP="00224569">
            <w:pPr>
              <w:pStyle w:val="Brdtext"/>
              <w:jc w:val="left"/>
              <w:rPr>
                <w:spacing w:val="-2"/>
              </w:rPr>
            </w:pPr>
            <w:r>
              <w:t>Termerna eller uttrycken används inte i lagförslagen</w:t>
            </w:r>
          </w:p>
        </w:tc>
      </w:tr>
      <w:tr w:rsidR="00224569" w:rsidRPr="00CB52D0" w14:paraId="7BDA261E" w14:textId="77777777" w:rsidTr="00224569">
        <w:tc>
          <w:tcPr>
            <w:tcW w:w="2974" w:type="dxa"/>
            <w:gridSpan w:val="2"/>
          </w:tcPr>
          <w:p w14:paraId="26981BAE" w14:textId="77777777" w:rsidR="00224569" w:rsidRPr="00CB52D0" w:rsidRDefault="00B659D8" w:rsidP="00224569">
            <w:pPr>
              <w:pStyle w:val="Brdtext"/>
              <w:jc w:val="left"/>
            </w:pPr>
            <w:r w:rsidRPr="00CB52D0">
              <w:t>Artikel 3.1.25</w:t>
            </w:r>
          </w:p>
        </w:tc>
        <w:tc>
          <w:tcPr>
            <w:tcW w:w="2975" w:type="dxa"/>
            <w:gridSpan w:val="2"/>
          </w:tcPr>
          <w:p w14:paraId="346AAF77" w14:textId="01EAFA20" w:rsidR="00224569" w:rsidRPr="00CB52D0" w:rsidRDefault="00B659D8" w:rsidP="00224569">
            <w:pPr>
              <w:pStyle w:val="Brdtext"/>
              <w:jc w:val="left"/>
              <w:rPr>
                <w:spacing w:val="-2"/>
              </w:rPr>
            </w:pPr>
            <w:r w:rsidRPr="00CB52D0">
              <w:rPr>
                <w:spacing w:val="-2"/>
              </w:rPr>
              <w:t>1 kap. 5 § lagen om värdepappers</w:t>
            </w:r>
            <w:r>
              <w:rPr>
                <w:spacing w:val="-2"/>
              </w:rPr>
              <w:softHyphen/>
            </w:r>
            <w:r w:rsidRPr="00CB52D0">
              <w:rPr>
                <w:spacing w:val="-2"/>
              </w:rPr>
              <w:t>marknaden</w:t>
            </w:r>
          </w:p>
        </w:tc>
      </w:tr>
      <w:tr w:rsidR="00224569" w:rsidRPr="00CB52D0" w14:paraId="43B69A44" w14:textId="77777777" w:rsidTr="00224569">
        <w:tc>
          <w:tcPr>
            <w:tcW w:w="2974" w:type="dxa"/>
            <w:gridSpan w:val="2"/>
          </w:tcPr>
          <w:p w14:paraId="7AF54E72" w14:textId="77777777" w:rsidR="00224569" w:rsidRPr="00CB52D0" w:rsidRDefault="00B659D8" w:rsidP="00224569">
            <w:pPr>
              <w:pStyle w:val="Brdtext"/>
              <w:jc w:val="left"/>
            </w:pPr>
            <w:r w:rsidRPr="00CB52D0">
              <w:t>Artikel 3.1.26</w:t>
            </w:r>
          </w:p>
        </w:tc>
        <w:tc>
          <w:tcPr>
            <w:tcW w:w="2975" w:type="dxa"/>
            <w:gridSpan w:val="2"/>
          </w:tcPr>
          <w:p w14:paraId="2FCF6DDE" w14:textId="77777777" w:rsidR="00224569" w:rsidRPr="00CB52D0" w:rsidRDefault="00B659D8" w:rsidP="00224569">
            <w:pPr>
              <w:pStyle w:val="Brdtext"/>
              <w:jc w:val="left"/>
              <w:rPr>
                <w:spacing w:val="-2"/>
              </w:rPr>
            </w:pPr>
            <w:r w:rsidRPr="00CB52D0">
              <w:rPr>
                <w:spacing w:val="-2"/>
              </w:rPr>
              <w:t>1 kap. 2 § första stycket tillsyns</w:t>
            </w:r>
            <w:r>
              <w:rPr>
                <w:spacing w:val="-2"/>
              </w:rPr>
              <w:softHyphen/>
            </w:r>
            <w:r w:rsidRPr="00CB52D0">
              <w:rPr>
                <w:spacing w:val="-2"/>
              </w:rPr>
              <w:t>lagen</w:t>
            </w:r>
          </w:p>
        </w:tc>
      </w:tr>
      <w:tr w:rsidR="00224569" w:rsidRPr="00CB52D0" w14:paraId="79DD49F6" w14:textId="77777777" w:rsidTr="00224569">
        <w:tc>
          <w:tcPr>
            <w:tcW w:w="2974" w:type="dxa"/>
            <w:gridSpan w:val="2"/>
          </w:tcPr>
          <w:p w14:paraId="4F48FA85" w14:textId="77777777" w:rsidR="00224569" w:rsidRPr="00CB52D0" w:rsidRDefault="00B659D8" w:rsidP="00224569">
            <w:pPr>
              <w:pStyle w:val="Brdtext"/>
              <w:jc w:val="left"/>
            </w:pPr>
            <w:r>
              <w:t>Artikel 3.1.27</w:t>
            </w:r>
          </w:p>
        </w:tc>
        <w:tc>
          <w:tcPr>
            <w:tcW w:w="2975" w:type="dxa"/>
            <w:gridSpan w:val="2"/>
          </w:tcPr>
          <w:p w14:paraId="3DBF95A9" w14:textId="77777777" w:rsidR="00224569" w:rsidRPr="00CB52D0" w:rsidRDefault="00B659D8" w:rsidP="00224569">
            <w:pPr>
              <w:pStyle w:val="Brdtext"/>
              <w:jc w:val="left"/>
              <w:rPr>
                <w:spacing w:val="-2"/>
              </w:rPr>
            </w:pPr>
            <w:r>
              <w:t>Uttrycket används inte i lagförslagen</w:t>
            </w:r>
          </w:p>
        </w:tc>
      </w:tr>
      <w:tr w:rsidR="00224569" w:rsidRPr="00CB52D0" w14:paraId="2C17A716" w14:textId="77777777" w:rsidTr="00224569">
        <w:tc>
          <w:tcPr>
            <w:tcW w:w="2974" w:type="dxa"/>
            <w:gridSpan w:val="2"/>
          </w:tcPr>
          <w:p w14:paraId="396B4CD7" w14:textId="77777777" w:rsidR="00224569" w:rsidRPr="00CB52D0" w:rsidRDefault="00B659D8" w:rsidP="00224569">
            <w:pPr>
              <w:pStyle w:val="Brdtext"/>
              <w:jc w:val="left"/>
            </w:pPr>
            <w:r w:rsidRPr="00CB52D0">
              <w:t>Artikel 3.1.28</w:t>
            </w:r>
          </w:p>
        </w:tc>
        <w:tc>
          <w:tcPr>
            <w:tcW w:w="2975" w:type="dxa"/>
            <w:gridSpan w:val="2"/>
          </w:tcPr>
          <w:p w14:paraId="646FB24A" w14:textId="77777777" w:rsidR="00224569" w:rsidRPr="00CB52D0" w:rsidRDefault="00B659D8" w:rsidP="00224569">
            <w:pPr>
              <w:pStyle w:val="Brdtext"/>
              <w:jc w:val="left"/>
              <w:rPr>
                <w:spacing w:val="-2"/>
              </w:rPr>
            </w:pPr>
            <w:r w:rsidRPr="00CB52D0">
              <w:rPr>
                <w:spacing w:val="-2"/>
              </w:rPr>
              <w:t>1 kap. 2 § första stycket tillsyns</w:t>
            </w:r>
            <w:r>
              <w:rPr>
                <w:spacing w:val="-2"/>
              </w:rPr>
              <w:softHyphen/>
            </w:r>
            <w:r w:rsidRPr="00CB52D0">
              <w:rPr>
                <w:spacing w:val="-2"/>
              </w:rPr>
              <w:t>lagen</w:t>
            </w:r>
          </w:p>
        </w:tc>
      </w:tr>
      <w:tr w:rsidR="00224569" w:rsidRPr="00CB52D0" w14:paraId="762E7AAB" w14:textId="77777777" w:rsidTr="00224569">
        <w:tc>
          <w:tcPr>
            <w:tcW w:w="2974" w:type="dxa"/>
            <w:gridSpan w:val="2"/>
          </w:tcPr>
          <w:p w14:paraId="2271C78B" w14:textId="77777777" w:rsidR="00224569" w:rsidRPr="00CB52D0" w:rsidRDefault="00B659D8" w:rsidP="00224569">
            <w:pPr>
              <w:pStyle w:val="Brdtext"/>
              <w:jc w:val="left"/>
            </w:pPr>
            <w:r w:rsidRPr="00CB52D0">
              <w:t>Artikel 3.1.29</w:t>
            </w:r>
          </w:p>
        </w:tc>
        <w:tc>
          <w:tcPr>
            <w:tcW w:w="2975" w:type="dxa"/>
            <w:gridSpan w:val="2"/>
          </w:tcPr>
          <w:p w14:paraId="0200DD17" w14:textId="77777777" w:rsidR="00224569" w:rsidRPr="00CB52D0" w:rsidRDefault="00B659D8" w:rsidP="00224569">
            <w:pPr>
              <w:pStyle w:val="Brdtext"/>
              <w:jc w:val="left"/>
              <w:rPr>
                <w:spacing w:val="-2"/>
              </w:rPr>
            </w:pPr>
            <w:r w:rsidRPr="00CB52D0">
              <w:rPr>
                <w:spacing w:val="-2"/>
              </w:rPr>
              <w:t>1 kap. 2 § första stycket tillsyns</w:t>
            </w:r>
            <w:r>
              <w:rPr>
                <w:spacing w:val="-2"/>
              </w:rPr>
              <w:softHyphen/>
            </w:r>
            <w:r w:rsidRPr="00CB52D0">
              <w:rPr>
                <w:spacing w:val="-2"/>
              </w:rPr>
              <w:t>lagen</w:t>
            </w:r>
          </w:p>
        </w:tc>
      </w:tr>
      <w:tr w:rsidR="00224569" w:rsidRPr="00CB52D0" w14:paraId="4DC9A60A" w14:textId="77777777" w:rsidTr="00224569">
        <w:trPr>
          <w:gridAfter w:val="1"/>
          <w:wAfter w:w="13" w:type="dxa"/>
        </w:trPr>
        <w:tc>
          <w:tcPr>
            <w:tcW w:w="2968" w:type="dxa"/>
          </w:tcPr>
          <w:p w14:paraId="7024DE9E" w14:textId="77777777" w:rsidR="00224569" w:rsidRPr="00CB52D0" w:rsidRDefault="00B659D8" w:rsidP="00224569">
            <w:pPr>
              <w:pStyle w:val="Brdtext"/>
              <w:jc w:val="left"/>
            </w:pPr>
            <w:r>
              <w:t>Artikel 3.1.30</w:t>
            </w:r>
          </w:p>
        </w:tc>
        <w:tc>
          <w:tcPr>
            <w:tcW w:w="2968" w:type="dxa"/>
            <w:gridSpan w:val="2"/>
          </w:tcPr>
          <w:p w14:paraId="517D44EA" w14:textId="77777777" w:rsidR="00224569" w:rsidRPr="00CB52D0" w:rsidRDefault="00B659D8" w:rsidP="00224569">
            <w:pPr>
              <w:pStyle w:val="Brdtext"/>
              <w:jc w:val="left"/>
              <w:rPr>
                <w:spacing w:val="-2"/>
              </w:rPr>
            </w:pPr>
            <w:r>
              <w:rPr>
                <w:spacing w:val="-2"/>
              </w:rPr>
              <w:t>1 kap. 2 § första stycket tillsynslagen</w:t>
            </w:r>
          </w:p>
        </w:tc>
      </w:tr>
      <w:tr w:rsidR="00224569" w:rsidRPr="00CB52D0" w14:paraId="34AFF14E" w14:textId="77777777" w:rsidTr="00224569">
        <w:tc>
          <w:tcPr>
            <w:tcW w:w="2974" w:type="dxa"/>
            <w:gridSpan w:val="2"/>
          </w:tcPr>
          <w:p w14:paraId="4BF3B017" w14:textId="77777777" w:rsidR="00224569" w:rsidRPr="00CB52D0" w:rsidRDefault="00B659D8" w:rsidP="00224569">
            <w:pPr>
              <w:pStyle w:val="Brdtext"/>
              <w:jc w:val="left"/>
            </w:pPr>
            <w:r>
              <w:t>Artikel 3.1.31</w:t>
            </w:r>
          </w:p>
        </w:tc>
        <w:tc>
          <w:tcPr>
            <w:tcW w:w="2975" w:type="dxa"/>
            <w:gridSpan w:val="2"/>
          </w:tcPr>
          <w:p w14:paraId="5EB72FC1" w14:textId="77777777" w:rsidR="00224569" w:rsidRPr="00CB52D0" w:rsidRDefault="00B659D8" w:rsidP="00224569">
            <w:pPr>
              <w:pStyle w:val="Brdtext"/>
              <w:jc w:val="left"/>
              <w:rPr>
                <w:spacing w:val="-2"/>
              </w:rPr>
            </w:pPr>
            <w:r>
              <w:t>Termerna eller uttrycken används inte i lagförslagen</w:t>
            </w:r>
          </w:p>
        </w:tc>
      </w:tr>
      <w:tr w:rsidR="00224569" w:rsidRPr="00CB52D0" w14:paraId="3018EA44" w14:textId="77777777" w:rsidTr="00224569">
        <w:tc>
          <w:tcPr>
            <w:tcW w:w="2974" w:type="dxa"/>
            <w:gridSpan w:val="2"/>
          </w:tcPr>
          <w:p w14:paraId="5CC91048" w14:textId="77777777" w:rsidR="00224569" w:rsidRPr="00CB52D0" w:rsidRDefault="00B659D8" w:rsidP="00224569">
            <w:pPr>
              <w:pStyle w:val="Brdtext"/>
              <w:jc w:val="left"/>
            </w:pPr>
            <w:r w:rsidRPr="00CB52D0">
              <w:t>Artikel 3.1.32</w:t>
            </w:r>
          </w:p>
        </w:tc>
        <w:tc>
          <w:tcPr>
            <w:tcW w:w="2975" w:type="dxa"/>
            <w:gridSpan w:val="2"/>
          </w:tcPr>
          <w:p w14:paraId="288276EB" w14:textId="77777777" w:rsidR="00224569" w:rsidRPr="00CB52D0" w:rsidRDefault="00B659D8" w:rsidP="00224569">
            <w:pPr>
              <w:pStyle w:val="Brdtext"/>
              <w:jc w:val="left"/>
              <w:rPr>
                <w:spacing w:val="-2"/>
              </w:rPr>
            </w:pPr>
            <w:r w:rsidRPr="00CB52D0">
              <w:rPr>
                <w:spacing w:val="-2"/>
              </w:rPr>
              <w:t>1 kap. 2 § första stycket tillsyns</w:t>
            </w:r>
            <w:r>
              <w:rPr>
                <w:spacing w:val="-2"/>
              </w:rPr>
              <w:softHyphen/>
            </w:r>
            <w:r w:rsidRPr="00CB52D0">
              <w:rPr>
                <w:spacing w:val="-2"/>
              </w:rPr>
              <w:t>lagen</w:t>
            </w:r>
          </w:p>
        </w:tc>
      </w:tr>
      <w:tr w:rsidR="00224569" w:rsidRPr="00CB52D0" w14:paraId="19616A46" w14:textId="77777777" w:rsidTr="00224569">
        <w:tc>
          <w:tcPr>
            <w:tcW w:w="2974" w:type="dxa"/>
            <w:gridSpan w:val="2"/>
          </w:tcPr>
          <w:p w14:paraId="46E004D3" w14:textId="77777777" w:rsidR="00224569" w:rsidRPr="00CB52D0" w:rsidRDefault="00B659D8" w:rsidP="00224569">
            <w:pPr>
              <w:pStyle w:val="Brdtext"/>
              <w:jc w:val="left"/>
            </w:pPr>
            <w:r w:rsidRPr="00CB52D0">
              <w:t>Artikel 3.1.33</w:t>
            </w:r>
          </w:p>
        </w:tc>
        <w:tc>
          <w:tcPr>
            <w:tcW w:w="2975" w:type="dxa"/>
            <w:gridSpan w:val="2"/>
          </w:tcPr>
          <w:p w14:paraId="1B25EF7E" w14:textId="77777777" w:rsidR="00224569" w:rsidRPr="00CB52D0" w:rsidRDefault="00B659D8" w:rsidP="00224569">
            <w:pPr>
              <w:pStyle w:val="Brdtext"/>
              <w:jc w:val="left"/>
              <w:rPr>
                <w:spacing w:val="-2"/>
              </w:rPr>
            </w:pPr>
            <w:r w:rsidRPr="00CB52D0">
              <w:rPr>
                <w:spacing w:val="-2"/>
              </w:rPr>
              <w:t>1 kap. 2 § första stycket tillsyns</w:t>
            </w:r>
            <w:r>
              <w:rPr>
                <w:spacing w:val="-2"/>
              </w:rPr>
              <w:softHyphen/>
            </w:r>
            <w:r w:rsidRPr="00CB52D0">
              <w:rPr>
                <w:spacing w:val="-2"/>
              </w:rPr>
              <w:t>lagen</w:t>
            </w:r>
          </w:p>
        </w:tc>
      </w:tr>
      <w:tr w:rsidR="00224569" w:rsidRPr="00CB52D0" w14:paraId="3452BA53" w14:textId="77777777" w:rsidTr="00224569">
        <w:tc>
          <w:tcPr>
            <w:tcW w:w="2974" w:type="dxa"/>
            <w:gridSpan w:val="2"/>
          </w:tcPr>
          <w:p w14:paraId="4936CD6E" w14:textId="77777777" w:rsidR="00224569" w:rsidRPr="00CB52D0" w:rsidRDefault="00B659D8" w:rsidP="00224569">
            <w:pPr>
              <w:pStyle w:val="Brdtext"/>
              <w:jc w:val="left"/>
            </w:pPr>
            <w:r w:rsidRPr="00CB52D0">
              <w:t>Artikel 3.2</w:t>
            </w:r>
          </w:p>
        </w:tc>
        <w:tc>
          <w:tcPr>
            <w:tcW w:w="2975" w:type="dxa"/>
            <w:gridSpan w:val="2"/>
          </w:tcPr>
          <w:p w14:paraId="5673D22C" w14:textId="5F39B2F2" w:rsidR="00224569" w:rsidRPr="00CB52D0" w:rsidRDefault="00B659D8" w:rsidP="00224569">
            <w:pPr>
              <w:pStyle w:val="Brdtext"/>
              <w:jc w:val="left"/>
              <w:rPr>
                <w:spacing w:val="-2"/>
              </w:rPr>
            </w:pPr>
            <w:r w:rsidRPr="00CB52D0">
              <w:rPr>
                <w:spacing w:val="-2"/>
              </w:rPr>
              <w:t>Artikeln riktar sig inte till medlemsstaterna</w:t>
            </w:r>
          </w:p>
        </w:tc>
      </w:tr>
      <w:tr w:rsidR="00224569" w:rsidRPr="00CB52D0" w14:paraId="6F7A7AAA" w14:textId="77777777" w:rsidTr="00224569">
        <w:tc>
          <w:tcPr>
            <w:tcW w:w="2974" w:type="dxa"/>
            <w:gridSpan w:val="2"/>
          </w:tcPr>
          <w:p w14:paraId="64C2E1E9" w14:textId="77777777" w:rsidR="00224569" w:rsidRPr="00CB52D0" w:rsidRDefault="00B659D8" w:rsidP="00224569">
            <w:pPr>
              <w:pStyle w:val="Brdtext"/>
              <w:jc w:val="left"/>
            </w:pPr>
            <w:r w:rsidRPr="00CB52D0">
              <w:t>Artikel 4.1</w:t>
            </w:r>
          </w:p>
        </w:tc>
        <w:tc>
          <w:tcPr>
            <w:tcW w:w="2975" w:type="dxa"/>
            <w:gridSpan w:val="2"/>
          </w:tcPr>
          <w:p w14:paraId="236186BB" w14:textId="06632E51" w:rsidR="00224569" w:rsidRPr="00CB52D0" w:rsidRDefault="00B659D8" w:rsidP="00224569">
            <w:pPr>
              <w:pStyle w:val="Brdtext"/>
              <w:jc w:val="left"/>
              <w:rPr>
                <w:spacing w:val="-2"/>
              </w:rPr>
            </w:pPr>
            <w:r w:rsidRPr="00CB52D0">
              <w:rPr>
                <w:spacing w:val="-2"/>
              </w:rPr>
              <w:t>23 kap. lagen om värdepappers</w:t>
            </w:r>
            <w:r w:rsidRPr="00CB52D0">
              <w:rPr>
                <w:spacing w:val="-2"/>
              </w:rPr>
              <w:softHyphen/>
              <w:t>marknaden och 1 kap. 4 § tillsynslagen</w:t>
            </w:r>
          </w:p>
        </w:tc>
      </w:tr>
      <w:tr w:rsidR="00224569" w:rsidRPr="00CB52D0" w14:paraId="1B85ACA3" w14:textId="77777777" w:rsidTr="00224569">
        <w:tc>
          <w:tcPr>
            <w:tcW w:w="2974" w:type="dxa"/>
            <w:gridSpan w:val="2"/>
          </w:tcPr>
          <w:p w14:paraId="48C0B794" w14:textId="77777777" w:rsidR="00224569" w:rsidRPr="00CB52D0" w:rsidRDefault="00B659D8" w:rsidP="00224569">
            <w:pPr>
              <w:pStyle w:val="Brdtext"/>
              <w:jc w:val="left"/>
            </w:pPr>
            <w:r w:rsidRPr="00CB52D0">
              <w:t>Artikel 4.2</w:t>
            </w:r>
          </w:p>
        </w:tc>
        <w:tc>
          <w:tcPr>
            <w:tcW w:w="2975" w:type="dxa"/>
            <w:gridSpan w:val="2"/>
          </w:tcPr>
          <w:p w14:paraId="244F914B" w14:textId="73E21E81" w:rsidR="00224569" w:rsidRPr="00CB52D0" w:rsidRDefault="00B659D8" w:rsidP="00224569">
            <w:pPr>
              <w:pStyle w:val="Brdtext"/>
              <w:jc w:val="left"/>
              <w:rPr>
                <w:spacing w:val="-2"/>
              </w:rPr>
            </w:pPr>
            <w:r w:rsidRPr="00CB52D0">
              <w:rPr>
                <w:spacing w:val="-2"/>
              </w:rPr>
              <w:t>23 kap. lagen om värdepappers</w:t>
            </w:r>
            <w:r w:rsidRPr="00CB52D0">
              <w:rPr>
                <w:spacing w:val="-2"/>
              </w:rPr>
              <w:softHyphen/>
              <w:t>marknaden och 1 kap. 4 § till</w:t>
            </w:r>
            <w:r w:rsidRPr="00CB52D0">
              <w:rPr>
                <w:spacing w:val="-2"/>
              </w:rPr>
              <w:softHyphen/>
              <w:t>syns</w:t>
            </w:r>
            <w:r w:rsidRPr="00CB52D0">
              <w:rPr>
                <w:spacing w:val="-2"/>
              </w:rPr>
              <w:softHyphen/>
              <w:t>lagen</w:t>
            </w:r>
          </w:p>
        </w:tc>
      </w:tr>
      <w:tr w:rsidR="00224569" w:rsidRPr="00CB52D0" w14:paraId="7ECF308F" w14:textId="77777777" w:rsidTr="00224569">
        <w:tc>
          <w:tcPr>
            <w:tcW w:w="2974" w:type="dxa"/>
            <w:gridSpan w:val="2"/>
          </w:tcPr>
          <w:p w14:paraId="723C9A24" w14:textId="77777777" w:rsidR="00224569" w:rsidRPr="00CB52D0" w:rsidRDefault="00B659D8" w:rsidP="00224569">
            <w:pPr>
              <w:pStyle w:val="Brdtext"/>
              <w:jc w:val="left"/>
            </w:pPr>
            <w:r w:rsidRPr="00CB52D0">
              <w:lastRenderedPageBreak/>
              <w:t xml:space="preserve">Artikel 4.3 </w:t>
            </w:r>
          </w:p>
        </w:tc>
        <w:tc>
          <w:tcPr>
            <w:tcW w:w="2975" w:type="dxa"/>
            <w:gridSpan w:val="2"/>
          </w:tcPr>
          <w:p w14:paraId="19F2485F" w14:textId="631BFF5E" w:rsidR="00224569" w:rsidRPr="00CB52D0" w:rsidRDefault="00B659D8" w:rsidP="00224569">
            <w:pPr>
              <w:pStyle w:val="Brdtext"/>
              <w:jc w:val="left"/>
              <w:rPr>
                <w:spacing w:val="-2"/>
              </w:rPr>
            </w:pPr>
            <w:r w:rsidRPr="00CB52D0">
              <w:rPr>
                <w:spacing w:val="-2"/>
              </w:rPr>
              <w:t>23 kap. 1–3 och 4 §§ lagen om värdepappersmarknaden samt 4 a</w:t>
            </w:r>
            <w:r>
              <w:rPr>
                <w:spacing w:val="-2"/>
              </w:rPr>
              <w:t> </w:t>
            </w:r>
            <w:r w:rsidRPr="00CB52D0">
              <w:rPr>
                <w:spacing w:val="-2"/>
              </w:rPr>
              <w:t>kap. och 6 kap. 1 § tillsyns</w:t>
            </w:r>
            <w:r w:rsidRPr="00CB52D0">
              <w:rPr>
                <w:spacing w:val="-2"/>
              </w:rPr>
              <w:softHyphen/>
              <w:t>lagen</w:t>
            </w:r>
          </w:p>
        </w:tc>
      </w:tr>
      <w:tr w:rsidR="00224569" w:rsidRPr="00CB52D0" w14:paraId="7649DDDD" w14:textId="77777777" w:rsidTr="00224569">
        <w:tc>
          <w:tcPr>
            <w:tcW w:w="2974" w:type="dxa"/>
            <w:gridSpan w:val="2"/>
          </w:tcPr>
          <w:p w14:paraId="6D86EC29" w14:textId="77777777" w:rsidR="00224569" w:rsidRPr="00CB52D0" w:rsidRDefault="00B659D8" w:rsidP="00224569">
            <w:pPr>
              <w:pStyle w:val="Brdtext"/>
              <w:jc w:val="left"/>
            </w:pPr>
            <w:r w:rsidRPr="00CB52D0">
              <w:t xml:space="preserve">Artikel 4.4 </w:t>
            </w:r>
          </w:p>
        </w:tc>
        <w:tc>
          <w:tcPr>
            <w:tcW w:w="2975" w:type="dxa"/>
            <w:gridSpan w:val="2"/>
          </w:tcPr>
          <w:p w14:paraId="6C1ED7CE" w14:textId="77777777" w:rsidR="00224569" w:rsidRPr="00CB52D0" w:rsidRDefault="00B659D8" w:rsidP="00224569">
            <w:pPr>
              <w:pStyle w:val="Brdtext"/>
              <w:jc w:val="left"/>
              <w:rPr>
                <w:spacing w:val="-2"/>
              </w:rPr>
            </w:pPr>
            <w:r w:rsidRPr="00CB52D0">
              <w:rPr>
                <w:spacing w:val="-2"/>
              </w:rPr>
              <w:t>Bedöms uppfylld i gällande rätt, se avsnitt 11.1</w:t>
            </w:r>
          </w:p>
        </w:tc>
      </w:tr>
      <w:tr w:rsidR="00224569" w:rsidRPr="00CB52D0" w14:paraId="15686B52" w14:textId="77777777" w:rsidTr="00224569">
        <w:tc>
          <w:tcPr>
            <w:tcW w:w="2974" w:type="dxa"/>
            <w:gridSpan w:val="2"/>
          </w:tcPr>
          <w:p w14:paraId="0AD15402" w14:textId="77777777" w:rsidR="00224569" w:rsidRPr="00CB52D0" w:rsidRDefault="00B659D8" w:rsidP="00224569">
            <w:pPr>
              <w:pStyle w:val="Brdtext"/>
              <w:jc w:val="left"/>
            </w:pPr>
            <w:r w:rsidRPr="00CB52D0">
              <w:t xml:space="preserve">Artikel 4.5 </w:t>
            </w:r>
          </w:p>
        </w:tc>
        <w:tc>
          <w:tcPr>
            <w:tcW w:w="2975" w:type="dxa"/>
            <w:gridSpan w:val="2"/>
          </w:tcPr>
          <w:p w14:paraId="1B9099C9" w14:textId="5249ABE5" w:rsidR="00224569" w:rsidRPr="00CB52D0" w:rsidRDefault="00B659D8" w:rsidP="00224569">
            <w:pPr>
              <w:pStyle w:val="Brdtext"/>
              <w:jc w:val="left"/>
              <w:rPr>
                <w:spacing w:val="-2"/>
              </w:rPr>
            </w:pPr>
            <w:r w:rsidRPr="00CB52D0">
              <w:rPr>
                <w:spacing w:val="-2"/>
              </w:rPr>
              <w:t>8 kap. 5 § och 23 kap. 2 § lagen om värdepappersmarknaden, 6 kap. 1 § tillsynslagen och föreskrifter på lägre nivå än lag</w:t>
            </w:r>
          </w:p>
        </w:tc>
      </w:tr>
      <w:tr w:rsidR="00224569" w:rsidRPr="00CB52D0" w14:paraId="3BF3736C" w14:textId="77777777" w:rsidTr="00224569">
        <w:tc>
          <w:tcPr>
            <w:tcW w:w="2974" w:type="dxa"/>
            <w:gridSpan w:val="2"/>
          </w:tcPr>
          <w:p w14:paraId="61E9DE36" w14:textId="77777777" w:rsidR="00224569" w:rsidRPr="00CB52D0" w:rsidRDefault="00B659D8" w:rsidP="00224569">
            <w:pPr>
              <w:pStyle w:val="Brdtext"/>
              <w:jc w:val="left"/>
            </w:pPr>
            <w:r w:rsidRPr="00CB52D0">
              <w:t xml:space="preserve">Artikel 4.6 </w:t>
            </w:r>
          </w:p>
        </w:tc>
        <w:tc>
          <w:tcPr>
            <w:tcW w:w="2975" w:type="dxa"/>
            <w:gridSpan w:val="2"/>
          </w:tcPr>
          <w:p w14:paraId="63FEAB03" w14:textId="4A021B0E" w:rsidR="00224569" w:rsidRPr="00CB52D0" w:rsidRDefault="00B659D8" w:rsidP="00224569">
            <w:pPr>
              <w:pStyle w:val="Brdtext"/>
              <w:jc w:val="left"/>
              <w:rPr>
                <w:spacing w:val="-2"/>
              </w:rPr>
            </w:pPr>
            <w:r w:rsidRPr="00CB52D0">
              <w:rPr>
                <w:spacing w:val="-2"/>
              </w:rPr>
              <w:t>8 kap. 5 § lagen om värdepappers</w:t>
            </w:r>
            <w:r w:rsidRPr="00CB52D0">
              <w:rPr>
                <w:spacing w:val="-2"/>
              </w:rPr>
              <w:softHyphen/>
              <w:t>marknaden och föreskrifter på lägre nivå än lag</w:t>
            </w:r>
          </w:p>
        </w:tc>
      </w:tr>
      <w:tr w:rsidR="00224569" w:rsidRPr="00CB52D0" w14:paraId="15399B87" w14:textId="77777777" w:rsidTr="00224569">
        <w:tc>
          <w:tcPr>
            <w:tcW w:w="2974" w:type="dxa"/>
            <w:gridSpan w:val="2"/>
          </w:tcPr>
          <w:p w14:paraId="059FCE34" w14:textId="77777777" w:rsidR="00224569" w:rsidRPr="00CB52D0" w:rsidRDefault="00B659D8" w:rsidP="00224569">
            <w:pPr>
              <w:pStyle w:val="Brdtext"/>
              <w:jc w:val="left"/>
            </w:pPr>
            <w:r w:rsidRPr="00CB52D0">
              <w:t>Artikel 5.1</w:t>
            </w:r>
            <w:bookmarkStart w:id="717" w:name="_Hlk61704825"/>
            <w:r w:rsidRPr="00CB52D0">
              <w:t>–</w:t>
            </w:r>
            <w:bookmarkEnd w:id="717"/>
            <w:r w:rsidRPr="00CB52D0">
              <w:t>5.</w:t>
            </w:r>
            <w:r>
              <w:t>3</w:t>
            </w:r>
          </w:p>
        </w:tc>
        <w:tc>
          <w:tcPr>
            <w:tcW w:w="2975" w:type="dxa"/>
            <w:gridSpan w:val="2"/>
          </w:tcPr>
          <w:p w14:paraId="5EB65DCE" w14:textId="77777777" w:rsidR="00224569" w:rsidRPr="00CB52D0" w:rsidRDefault="00B659D8" w:rsidP="00224569">
            <w:pPr>
              <w:pStyle w:val="Brdtext"/>
              <w:jc w:val="left"/>
              <w:rPr>
                <w:spacing w:val="-2"/>
              </w:rPr>
            </w:pPr>
            <w:r w:rsidRPr="00CB52D0">
              <w:rPr>
                <w:spacing w:val="-2"/>
              </w:rPr>
              <w:t>1 kap. 3 a § tillsynslagen</w:t>
            </w:r>
          </w:p>
        </w:tc>
      </w:tr>
      <w:tr w:rsidR="00224569" w:rsidRPr="00CB52D0" w14:paraId="1D0B01F0" w14:textId="77777777" w:rsidTr="00224569">
        <w:tc>
          <w:tcPr>
            <w:tcW w:w="2974" w:type="dxa"/>
            <w:gridSpan w:val="2"/>
          </w:tcPr>
          <w:p w14:paraId="5E104EE7" w14:textId="77777777" w:rsidR="00224569" w:rsidRPr="00CB52D0" w:rsidRDefault="00B659D8" w:rsidP="00224569">
            <w:pPr>
              <w:pStyle w:val="Brdtext"/>
              <w:jc w:val="left"/>
            </w:pPr>
            <w:r>
              <w:t>Artikel 5.4</w:t>
            </w:r>
          </w:p>
        </w:tc>
        <w:tc>
          <w:tcPr>
            <w:tcW w:w="2975" w:type="dxa"/>
            <w:gridSpan w:val="2"/>
          </w:tcPr>
          <w:p w14:paraId="32AFCAFC" w14:textId="77777777" w:rsidR="00224569" w:rsidRPr="00CB52D0" w:rsidRDefault="00B659D8" w:rsidP="00224569">
            <w:pPr>
              <w:pStyle w:val="Brdtext"/>
              <w:jc w:val="left"/>
              <w:rPr>
                <w:spacing w:val="-2"/>
              </w:rPr>
            </w:pPr>
            <w:r w:rsidRPr="00CB52D0">
              <w:rPr>
                <w:spacing w:val="-2"/>
              </w:rPr>
              <w:t>1 kap. 3 </w:t>
            </w:r>
            <w:r>
              <w:rPr>
                <w:spacing w:val="-2"/>
              </w:rPr>
              <w:t>b</w:t>
            </w:r>
            <w:r w:rsidRPr="00CB52D0">
              <w:rPr>
                <w:spacing w:val="-2"/>
              </w:rPr>
              <w:t> § tillsynslagen</w:t>
            </w:r>
          </w:p>
        </w:tc>
      </w:tr>
      <w:tr w:rsidR="00224569" w:rsidRPr="00CB52D0" w14:paraId="11A5376E" w14:textId="77777777" w:rsidTr="00224569">
        <w:tc>
          <w:tcPr>
            <w:tcW w:w="2974" w:type="dxa"/>
            <w:gridSpan w:val="2"/>
          </w:tcPr>
          <w:p w14:paraId="4A56063D" w14:textId="77777777" w:rsidR="00224569" w:rsidRPr="00CB52D0" w:rsidRDefault="00B659D8" w:rsidP="00224569">
            <w:pPr>
              <w:pStyle w:val="Brdtext"/>
              <w:jc w:val="left"/>
            </w:pPr>
            <w:r w:rsidRPr="00CB52D0">
              <w:t>Artikel 5.5</w:t>
            </w:r>
          </w:p>
        </w:tc>
        <w:tc>
          <w:tcPr>
            <w:tcW w:w="2975" w:type="dxa"/>
            <w:gridSpan w:val="2"/>
          </w:tcPr>
          <w:p w14:paraId="613A38E3" w14:textId="6BAD68AF" w:rsidR="00224569" w:rsidRPr="00CB52D0" w:rsidRDefault="00B659D8" w:rsidP="00224569">
            <w:pPr>
              <w:pStyle w:val="Brdtext"/>
              <w:jc w:val="left"/>
              <w:rPr>
                <w:spacing w:val="-2"/>
              </w:rPr>
            </w:pPr>
            <w:r w:rsidRPr="00CB52D0">
              <w:rPr>
                <w:spacing w:val="-2"/>
              </w:rPr>
              <w:t xml:space="preserve">1 kap. 3 a </w:t>
            </w:r>
            <w:r>
              <w:rPr>
                <w:spacing w:val="-2"/>
              </w:rPr>
              <w:t>och 3 b </w:t>
            </w:r>
            <w:r w:rsidRPr="00CB52D0">
              <w:rPr>
                <w:spacing w:val="-2"/>
              </w:rPr>
              <w:t>§</w:t>
            </w:r>
            <w:r>
              <w:rPr>
                <w:spacing w:val="-2"/>
              </w:rPr>
              <w:t>§</w:t>
            </w:r>
            <w:r w:rsidRPr="00CB52D0">
              <w:rPr>
                <w:spacing w:val="-2"/>
              </w:rPr>
              <w:t xml:space="preserve"> tillsynslagen och föreskrifter på förordningsnivå</w:t>
            </w:r>
          </w:p>
        </w:tc>
      </w:tr>
      <w:tr w:rsidR="00224569" w:rsidRPr="00CB52D0" w14:paraId="5C96EE2A" w14:textId="77777777" w:rsidTr="00224569">
        <w:trPr>
          <w:trHeight w:val="287"/>
        </w:trPr>
        <w:tc>
          <w:tcPr>
            <w:tcW w:w="2974" w:type="dxa"/>
            <w:gridSpan w:val="2"/>
          </w:tcPr>
          <w:p w14:paraId="0A4C3E12" w14:textId="77777777" w:rsidR="00224569" w:rsidRPr="00CB52D0" w:rsidRDefault="00B659D8" w:rsidP="00224569">
            <w:pPr>
              <w:pStyle w:val="Brdtext"/>
              <w:jc w:val="left"/>
            </w:pPr>
            <w:r w:rsidRPr="00CB52D0">
              <w:t>Artikel 5.6</w:t>
            </w:r>
          </w:p>
        </w:tc>
        <w:tc>
          <w:tcPr>
            <w:tcW w:w="2975" w:type="dxa"/>
            <w:gridSpan w:val="2"/>
          </w:tcPr>
          <w:p w14:paraId="29F5FA7A" w14:textId="061FAECD" w:rsidR="00224569" w:rsidRPr="00CB52D0" w:rsidRDefault="00B659D8" w:rsidP="00224569">
            <w:pPr>
              <w:pStyle w:val="Brdtext"/>
              <w:jc w:val="left"/>
              <w:rPr>
                <w:spacing w:val="-2"/>
              </w:rPr>
            </w:pPr>
            <w:r w:rsidRPr="00CB52D0">
              <w:rPr>
                <w:spacing w:val="-2"/>
              </w:rPr>
              <w:t>Artikeln riktar sig inte till medlemsstaterna</w:t>
            </w:r>
          </w:p>
        </w:tc>
      </w:tr>
      <w:tr w:rsidR="00224569" w:rsidRPr="00CB52D0" w14:paraId="35D1F82E" w14:textId="77777777" w:rsidTr="00224569">
        <w:tc>
          <w:tcPr>
            <w:tcW w:w="2974" w:type="dxa"/>
            <w:gridSpan w:val="2"/>
          </w:tcPr>
          <w:p w14:paraId="253BA4EA" w14:textId="77777777" w:rsidR="00224569" w:rsidRPr="00CB52D0" w:rsidRDefault="00B659D8" w:rsidP="00224569">
            <w:pPr>
              <w:pStyle w:val="Brdtext"/>
              <w:jc w:val="left"/>
            </w:pPr>
            <w:r w:rsidRPr="00CB52D0">
              <w:t xml:space="preserve">Artikel 6 </w:t>
            </w:r>
          </w:p>
        </w:tc>
        <w:tc>
          <w:tcPr>
            <w:tcW w:w="2975" w:type="dxa"/>
            <w:gridSpan w:val="2"/>
          </w:tcPr>
          <w:p w14:paraId="7C326ECF" w14:textId="13344416" w:rsidR="00224569" w:rsidRPr="00CB52D0" w:rsidRDefault="00B659D8" w:rsidP="00224569">
            <w:pPr>
              <w:pStyle w:val="Brdtext"/>
              <w:jc w:val="left"/>
              <w:rPr>
                <w:spacing w:val="-2"/>
              </w:rPr>
            </w:pPr>
            <w:r w:rsidRPr="00CB52D0">
              <w:rPr>
                <w:spacing w:val="-2"/>
              </w:rPr>
              <w:t xml:space="preserve">Artikeln kräver inte några lagstiftningsåtgärder eftersom </w:t>
            </w:r>
            <w:r w:rsidRPr="00CB52D0">
              <w:t>Finansinspektionen är behörig myndighet och även ansvarar för tillsynen över kreditinstitut och finansiella institut</w:t>
            </w:r>
            <w:r w:rsidRPr="00CB52D0">
              <w:rPr>
                <w:spacing w:val="-2"/>
              </w:rPr>
              <w:t>, se avsnitt 12.1.1</w:t>
            </w:r>
          </w:p>
        </w:tc>
      </w:tr>
      <w:tr w:rsidR="00224569" w:rsidRPr="00CB52D0" w14:paraId="6BC323E4" w14:textId="77777777" w:rsidTr="00224569">
        <w:tc>
          <w:tcPr>
            <w:tcW w:w="2974" w:type="dxa"/>
            <w:gridSpan w:val="2"/>
          </w:tcPr>
          <w:p w14:paraId="532AD5A6" w14:textId="77777777" w:rsidR="00224569" w:rsidRPr="00CB52D0" w:rsidRDefault="00B659D8" w:rsidP="00224569">
            <w:pPr>
              <w:pStyle w:val="Brdtext"/>
              <w:jc w:val="left"/>
            </w:pPr>
            <w:r w:rsidRPr="00CB52D0">
              <w:t xml:space="preserve">Artikel 7 </w:t>
            </w:r>
          </w:p>
        </w:tc>
        <w:tc>
          <w:tcPr>
            <w:tcW w:w="2975" w:type="dxa"/>
            <w:gridSpan w:val="2"/>
          </w:tcPr>
          <w:p w14:paraId="2D533273" w14:textId="1E552BF2" w:rsidR="00224569" w:rsidRPr="00CB52D0" w:rsidRDefault="00B659D8" w:rsidP="00224569">
            <w:pPr>
              <w:pStyle w:val="Brdtext"/>
              <w:jc w:val="left"/>
              <w:rPr>
                <w:spacing w:val="-2"/>
              </w:rPr>
            </w:pPr>
            <w:r w:rsidRPr="00CB52D0">
              <w:rPr>
                <w:spacing w:val="-2"/>
              </w:rPr>
              <w:t>23 kap. 5 § lagen om värdepap</w:t>
            </w:r>
            <w:r w:rsidRPr="00CB52D0">
              <w:rPr>
                <w:spacing w:val="-2"/>
              </w:rPr>
              <w:softHyphen/>
              <w:t>persmarknaden, 6 kap. 3 § tillsynslagen och föreskrifter på förordningsnivå</w:t>
            </w:r>
          </w:p>
        </w:tc>
      </w:tr>
      <w:tr w:rsidR="00224569" w:rsidRPr="00CB52D0" w14:paraId="0D9EFEAA" w14:textId="77777777" w:rsidTr="00224569">
        <w:tc>
          <w:tcPr>
            <w:tcW w:w="2974" w:type="dxa"/>
            <w:gridSpan w:val="2"/>
          </w:tcPr>
          <w:p w14:paraId="3844D1EC" w14:textId="77777777" w:rsidR="00224569" w:rsidRPr="00CB52D0" w:rsidRDefault="00B659D8" w:rsidP="00224569">
            <w:pPr>
              <w:pStyle w:val="Brdtext"/>
              <w:jc w:val="left"/>
            </w:pPr>
            <w:r w:rsidRPr="00CB52D0">
              <w:t xml:space="preserve">Artikel 8 </w:t>
            </w:r>
          </w:p>
        </w:tc>
        <w:tc>
          <w:tcPr>
            <w:tcW w:w="2975" w:type="dxa"/>
            <w:gridSpan w:val="2"/>
          </w:tcPr>
          <w:p w14:paraId="43361A62" w14:textId="4483B52F" w:rsidR="00224569" w:rsidRPr="00CB52D0" w:rsidRDefault="00B659D8" w:rsidP="00224569">
            <w:pPr>
              <w:pStyle w:val="Brdtext"/>
              <w:jc w:val="left"/>
              <w:rPr>
                <w:spacing w:val="-2"/>
              </w:rPr>
            </w:pPr>
            <w:r w:rsidRPr="00CB52D0">
              <w:rPr>
                <w:spacing w:val="-2"/>
              </w:rPr>
              <w:t>5 § 2 förordningen (2009:93) med instruktion för Finansinspektionen</w:t>
            </w:r>
          </w:p>
        </w:tc>
      </w:tr>
      <w:tr w:rsidR="00224569" w:rsidRPr="00CB52D0" w14:paraId="66ACE586" w14:textId="77777777" w:rsidTr="00224569">
        <w:tc>
          <w:tcPr>
            <w:tcW w:w="2974" w:type="dxa"/>
            <w:gridSpan w:val="2"/>
          </w:tcPr>
          <w:p w14:paraId="279C8A2A" w14:textId="77777777" w:rsidR="00224569" w:rsidRPr="00CB52D0" w:rsidRDefault="00B659D8" w:rsidP="00224569">
            <w:pPr>
              <w:pStyle w:val="Brdtext"/>
              <w:jc w:val="left"/>
            </w:pPr>
            <w:r w:rsidRPr="00CB52D0">
              <w:t xml:space="preserve">Artikel 9 </w:t>
            </w:r>
          </w:p>
        </w:tc>
        <w:tc>
          <w:tcPr>
            <w:tcW w:w="2975" w:type="dxa"/>
            <w:gridSpan w:val="2"/>
          </w:tcPr>
          <w:p w14:paraId="3B6D2EE5" w14:textId="6A2E0EE3" w:rsidR="00224569" w:rsidRPr="00CB52D0" w:rsidRDefault="00B659D8" w:rsidP="00224569">
            <w:pPr>
              <w:pStyle w:val="Brdtext"/>
              <w:jc w:val="left"/>
              <w:rPr>
                <w:spacing w:val="-2"/>
              </w:rPr>
            </w:pPr>
            <w:r w:rsidRPr="00CB52D0">
              <w:rPr>
                <w:spacing w:val="-2"/>
              </w:rPr>
              <w:t>3 kap. 6 § första stycket lagen om värdepappersmarknaden</w:t>
            </w:r>
          </w:p>
        </w:tc>
      </w:tr>
      <w:tr w:rsidR="00224569" w:rsidRPr="00CB52D0" w14:paraId="06D6ACED" w14:textId="77777777" w:rsidTr="00224569">
        <w:tc>
          <w:tcPr>
            <w:tcW w:w="2974" w:type="dxa"/>
            <w:gridSpan w:val="2"/>
          </w:tcPr>
          <w:p w14:paraId="11EE39D2" w14:textId="77777777" w:rsidR="00224569" w:rsidRPr="00CB52D0" w:rsidRDefault="00B659D8" w:rsidP="00224569">
            <w:pPr>
              <w:pStyle w:val="Brdtext"/>
              <w:jc w:val="left"/>
            </w:pPr>
            <w:r w:rsidRPr="00CB52D0">
              <w:t>Artikel 10 a</w:t>
            </w:r>
          </w:p>
        </w:tc>
        <w:tc>
          <w:tcPr>
            <w:tcW w:w="2975" w:type="dxa"/>
            <w:gridSpan w:val="2"/>
          </w:tcPr>
          <w:p w14:paraId="7B2CF597" w14:textId="2168E163" w:rsidR="00224569" w:rsidRPr="00CB52D0" w:rsidRDefault="00B659D8" w:rsidP="00224569">
            <w:pPr>
              <w:pStyle w:val="Brdtext"/>
              <w:jc w:val="left"/>
              <w:rPr>
                <w:spacing w:val="-2"/>
              </w:rPr>
            </w:pPr>
            <w:r w:rsidRPr="00CB52D0">
              <w:rPr>
                <w:spacing w:val="-2"/>
              </w:rPr>
              <w:t>3 kap. 6 § första stycket lagen om värdepappersmarknaden och 9 kap. 4 § lagen (2013:561) om förvaltare av alternativa investeringsfonder</w:t>
            </w:r>
          </w:p>
        </w:tc>
      </w:tr>
      <w:tr w:rsidR="00224569" w:rsidRPr="00CB52D0" w14:paraId="4B908B72" w14:textId="77777777" w:rsidTr="00224569">
        <w:tc>
          <w:tcPr>
            <w:tcW w:w="2974" w:type="dxa"/>
            <w:gridSpan w:val="2"/>
          </w:tcPr>
          <w:p w14:paraId="74B4B85E" w14:textId="77777777" w:rsidR="00224569" w:rsidRPr="00CB52D0" w:rsidRDefault="00B659D8" w:rsidP="00224569">
            <w:pPr>
              <w:pStyle w:val="Brdtext"/>
              <w:jc w:val="left"/>
            </w:pPr>
            <w:r w:rsidRPr="00CB52D0">
              <w:t xml:space="preserve">Artikel 10 b och c </w:t>
            </w:r>
          </w:p>
        </w:tc>
        <w:tc>
          <w:tcPr>
            <w:tcW w:w="2975" w:type="dxa"/>
            <w:gridSpan w:val="2"/>
          </w:tcPr>
          <w:p w14:paraId="5411D7CC" w14:textId="233DADCE" w:rsidR="00224569" w:rsidRPr="00CB52D0" w:rsidRDefault="00B659D8" w:rsidP="00224569">
            <w:pPr>
              <w:pStyle w:val="Brdtext"/>
              <w:jc w:val="left"/>
              <w:rPr>
                <w:spacing w:val="-2"/>
              </w:rPr>
            </w:pPr>
            <w:r w:rsidRPr="00CB52D0">
              <w:rPr>
                <w:spacing w:val="-2"/>
              </w:rPr>
              <w:t>3 kap. 6 § första stycket lagen om värdepappersmarknaden</w:t>
            </w:r>
          </w:p>
        </w:tc>
      </w:tr>
      <w:tr w:rsidR="00224569" w:rsidRPr="00CB52D0" w14:paraId="1D998284" w14:textId="77777777" w:rsidTr="00224569">
        <w:tc>
          <w:tcPr>
            <w:tcW w:w="2974" w:type="dxa"/>
            <w:gridSpan w:val="2"/>
          </w:tcPr>
          <w:p w14:paraId="03426232" w14:textId="77777777" w:rsidR="00224569" w:rsidRPr="00CB52D0" w:rsidRDefault="00B659D8" w:rsidP="00224569">
            <w:pPr>
              <w:pStyle w:val="Brdtext"/>
              <w:jc w:val="left"/>
            </w:pPr>
            <w:r w:rsidRPr="00CB52D0">
              <w:t xml:space="preserve">Artikel 11 </w:t>
            </w:r>
          </w:p>
        </w:tc>
        <w:tc>
          <w:tcPr>
            <w:tcW w:w="2975" w:type="dxa"/>
            <w:gridSpan w:val="2"/>
          </w:tcPr>
          <w:p w14:paraId="24BDBA1C" w14:textId="4061BBAC" w:rsidR="00224569" w:rsidRPr="00CB52D0" w:rsidRDefault="00B659D8" w:rsidP="00224569">
            <w:pPr>
              <w:pStyle w:val="Brdtext"/>
              <w:jc w:val="left"/>
              <w:rPr>
                <w:spacing w:val="-2"/>
              </w:rPr>
            </w:pPr>
            <w:r w:rsidRPr="00CB52D0">
              <w:rPr>
                <w:spacing w:val="-2"/>
              </w:rPr>
              <w:t xml:space="preserve">3 kap. 6 § andra stycket lagen om värdepappersmarknaden  </w:t>
            </w:r>
          </w:p>
        </w:tc>
      </w:tr>
      <w:tr w:rsidR="00224569" w14:paraId="5222ABAD" w14:textId="77777777" w:rsidTr="00224569">
        <w:tc>
          <w:tcPr>
            <w:tcW w:w="2974" w:type="dxa"/>
            <w:gridSpan w:val="2"/>
          </w:tcPr>
          <w:p w14:paraId="2530D13B" w14:textId="77777777" w:rsidR="00224569" w:rsidRPr="00CB52D0" w:rsidRDefault="00B659D8" w:rsidP="00224569">
            <w:pPr>
              <w:pStyle w:val="Brdtext"/>
              <w:jc w:val="left"/>
            </w:pPr>
            <w:r w:rsidRPr="00CB52D0">
              <w:t xml:space="preserve">Artikel 12 </w:t>
            </w:r>
          </w:p>
        </w:tc>
        <w:tc>
          <w:tcPr>
            <w:tcW w:w="2975" w:type="dxa"/>
            <w:gridSpan w:val="2"/>
          </w:tcPr>
          <w:p w14:paraId="5CD77EA7" w14:textId="50DF6FD6" w:rsidR="00224569" w:rsidRPr="00F47920" w:rsidRDefault="00B659D8" w:rsidP="00224569">
            <w:pPr>
              <w:pStyle w:val="Brdtext"/>
              <w:jc w:val="left"/>
              <w:rPr>
                <w:spacing w:val="-2"/>
              </w:rPr>
            </w:pPr>
            <w:r w:rsidRPr="00CB52D0">
              <w:rPr>
                <w:spacing w:val="-2"/>
              </w:rPr>
              <w:t>23 kap. 1 § lagen om värde</w:t>
            </w:r>
            <w:r>
              <w:rPr>
                <w:spacing w:val="-2"/>
              </w:rPr>
              <w:softHyphen/>
            </w:r>
            <w:r w:rsidRPr="00CB52D0">
              <w:rPr>
                <w:spacing w:val="-2"/>
              </w:rPr>
              <w:t>pappersmarknaden och 1 kap. 6 § tillsynslagen</w:t>
            </w:r>
          </w:p>
        </w:tc>
      </w:tr>
      <w:tr w:rsidR="00224569" w14:paraId="3BA7AA21" w14:textId="77777777" w:rsidTr="00224569">
        <w:tc>
          <w:tcPr>
            <w:tcW w:w="2974" w:type="dxa"/>
            <w:gridSpan w:val="2"/>
          </w:tcPr>
          <w:p w14:paraId="1720F1FA" w14:textId="77777777" w:rsidR="00224569" w:rsidRPr="00F47920" w:rsidRDefault="00B659D8" w:rsidP="00224569">
            <w:pPr>
              <w:pStyle w:val="Brdtext"/>
              <w:jc w:val="left"/>
            </w:pPr>
            <w:r w:rsidRPr="00F47920">
              <w:t>Artikel</w:t>
            </w:r>
            <w:r>
              <w:t> </w:t>
            </w:r>
            <w:r w:rsidRPr="00F47920">
              <w:t xml:space="preserve">13.1–13.4 och 13.6 </w:t>
            </w:r>
          </w:p>
        </w:tc>
        <w:tc>
          <w:tcPr>
            <w:tcW w:w="2975" w:type="dxa"/>
            <w:gridSpan w:val="2"/>
          </w:tcPr>
          <w:p w14:paraId="65EFCD66" w14:textId="796429CF" w:rsidR="00224569" w:rsidRPr="00F47920" w:rsidRDefault="00B659D8" w:rsidP="00224569">
            <w:pPr>
              <w:pStyle w:val="Brdtext"/>
              <w:jc w:val="left"/>
              <w:rPr>
                <w:spacing w:val="-2"/>
              </w:rPr>
            </w:pPr>
            <w:r w:rsidRPr="00F47920">
              <w:rPr>
                <w:spacing w:val="-2"/>
              </w:rPr>
              <w:t>23 kap. 5 § lagen om värde</w:t>
            </w:r>
            <w:r>
              <w:rPr>
                <w:spacing w:val="-2"/>
              </w:rPr>
              <w:softHyphen/>
            </w:r>
            <w:r w:rsidRPr="00F47920">
              <w:rPr>
                <w:spacing w:val="-2"/>
              </w:rPr>
              <w:t>pappersmarknaden och 6 kap. 3 § tillsynslagen</w:t>
            </w:r>
          </w:p>
        </w:tc>
      </w:tr>
      <w:tr w:rsidR="00224569" w14:paraId="1EA0B59A" w14:textId="77777777" w:rsidTr="00224569">
        <w:tc>
          <w:tcPr>
            <w:tcW w:w="2974" w:type="dxa"/>
            <w:gridSpan w:val="2"/>
          </w:tcPr>
          <w:p w14:paraId="2A36994B" w14:textId="77777777" w:rsidR="00224569" w:rsidRPr="00F47920" w:rsidRDefault="00B659D8" w:rsidP="00224569">
            <w:pPr>
              <w:pStyle w:val="Brdtext"/>
              <w:jc w:val="left"/>
            </w:pPr>
            <w:r w:rsidRPr="00F47920">
              <w:t>Artikel</w:t>
            </w:r>
            <w:r>
              <w:t> </w:t>
            </w:r>
            <w:r w:rsidRPr="00F47920">
              <w:t xml:space="preserve">13.5 </w:t>
            </w:r>
          </w:p>
        </w:tc>
        <w:tc>
          <w:tcPr>
            <w:tcW w:w="2975" w:type="dxa"/>
            <w:gridSpan w:val="2"/>
          </w:tcPr>
          <w:p w14:paraId="0BA39BE7" w14:textId="77777777" w:rsidR="00224569" w:rsidRPr="00F47920" w:rsidRDefault="00B659D8" w:rsidP="00224569">
            <w:pPr>
              <w:pStyle w:val="Brdtext"/>
              <w:jc w:val="left"/>
              <w:rPr>
                <w:spacing w:val="-2"/>
              </w:rPr>
            </w:pPr>
            <w:r w:rsidRPr="00F47920">
              <w:rPr>
                <w:spacing w:val="-2"/>
              </w:rPr>
              <w:t>6 kap. 5 § tillsynslagen</w:t>
            </w:r>
          </w:p>
        </w:tc>
      </w:tr>
      <w:tr w:rsidR="00224569" w:rsidRPr="00D86DD1" w14:paraId="013AEEF6" w14:textId="77777777" w:rsidTr="00224569">
        <w:tc>
          <w:tcPr>
            <w:tcW w:w="2974" w:type="dxa"/>
            <w:gridSpan w:val="2"/>
          </w:tcPr>
          <w:p w14:paraId="16638FC4" w14:textId="77777777" w:rsidR="00224569" w:rsidRPr="00F47920" w:rsidRDefault="00B659D8" w:rsidP="00224569">
            <w:pPr>
              <w:pStyle w:val="Brdtext"/>
              <w:jc w:val="left"/>
            </w:pPr>
            <w:r w:rsidRPr="00F47920">
              <w:lastRenderedPageBreak/>
              <w:t>Artikel</w:t>
            </w:r>
            <w:r>
              <w:t> </w:t>
            </w:r>
            <w:r w:rsidRPr="00F47920">
              <w:t>13.7–13.9</w:t>
            </w:r>
          </w:p>
        </w:tc>
        <w:tc>
          <w:tcPr>
            <w:tcW w:w="2975" w:type="dxa"/>
            <w:gridSpan w:val="2"/>
          </w:tcPr>
          <w:p w14:paraId="048F1C3C" w14:textId="75D29B0A" w:rsidR="00224569" w:rsidRPr="00F47920" w:rsidRDefault="00B659D8" w:rsidP="00224569">
            <w:pPr>
              <w:pStyle w:val="Brdtext"/>
              <w:jc w:val="left"/>
              <w:rPr>
                <w:spacing w:val="-2"/>
              </w:rPr>
            </w:pPr>
            <w:r w:rsidRPr="00F47920">
              <w:rPr>
                <w:spacing w:val="-2"/>
              </w:rPr>
              <w:t>Artiklarna riktar sig inte till medlemsstaterna</w:t>
            </w:r>
          </w:p>
        </w:tc>
      </w:tr>
      <w:tr w:rsidR="00224569" w:rsidRPr="0007642C" w14:paraId="0C3E394A" w14:textId="77777777" w:rsidTr="00224569">
        <w:tc>
          <w:tcPr>
            <w:tcW w:w="2974" w:type="dxa"/>
            <w:gridSpan w:val="2"/>
          </w:tcPr>
          <w:p w14:paraId="4CEDF995" w14:textId="77777777" w:rsidR="00224569" w:rsidRPr="00F47920" w:rsidRDefault="00B659D8" w:rsidP="00224569">
            <w:pPr>
              <w:pStyle w:val="Brdtext"/>
              <w:jc w:val="left"/>
            </w:pPr>
            <w:r w:rsidRPr="00F47920">
              <w:t>Artikel</w:t>
            </w:r>
            <w:r>
              <w:t> </w:t>
            </w:r>
            <w:r w:rsidRPr="00F47920">
              <w:t xml:space="preserve">14.1 </w:t>
            </w:r>
          </w:p>
        </w:tc>
        <w:tc>
          <w:tcPr>
            <w:tcW w:w="2975" w:type="dxa"/>
            <w:gridSpan w:val="2"/>
          </w:tcPr>
          <w:p w14:paraId="608C9508" w14:textId="531EA93B" w:rsidR="00224569" w:rsidRPr="00F47920" w:rsidRDefault="00B659D8" w:rsidP="00224569">
            <w:pPr>
              <w:pStyle w:val="Brdtext"/>
              <w:jc w:val="left"/>
              <w:rPr>
                <w:spacing w:val="-2"/>
              </w:rPr>
            </w:pPr>
            <w:r w:rsidRPr="00F47920">
              <w:rPr>
                <w:spacing w:val="-2"/>
              </w:rPr>
              <w:t>23 kap. 6 § lagen om värde</w:t>
            </w:r>
            <w:r>
              <w:rPr>
                <w:spacing w:val="-2"/>
              </w:rPr>
              <w:softHyphen/>
            </w:r>
            <w:r w:rsidRPr="00F47920">
              <w:rPr>
                <w:spacing w:val="-2"/>
              </w:rPr>
              <w:t>pappersmarknaden och 6 kap. 6 § tillsynslagen</w:t>
            </w:r>
          </w:p>
        </w:tc>
      </w:tr>
      <w:tr w:rsidR="00224569" w:rsidRPr="00A96F3A" w14:paraId="4B76978E" w14:textId="77777777" w:rsidTr="00224569">
        <w:tc>
          <w:tcPr>
            <w:tcW w:w="2974" w:type="dxa"/>
            <w:gridSpan w:val="2"/>
          </w:tcPr>
          <w:p w14:paraId="4A287624" w14:textId="77777777" w:rsidR="00224569" w:rsidRPr="00F47920" w:rsidRDefault="00B659D8" w:rsidP="00224569">
            <w:pPr>
              <w:pStyle w:val="Brdtext"/>
              <w:jc w:val="left"/>
            </w:pPr>
            <w:r w:rsidRPr="00F47920">
              <w:t>Artikel</w:t>
            </w:r>
            <w:r>
              <w:t> </w:t>
            </w:r>
            <w:r w:rsidRPr="00F47920">
              <w:t xml:space="preserve">14.2 </w:t>
            </w:r>
          </w:p>
        </w:tc>
        <w:tc>
          <w:tcPr>
            <w:tcW w:w="2975" w:type="dxa"/>
            <w:gridSpan w:val="2"/>
          </w:tcPr>
          <w:p w14:paraId="0D492E01" w14:textId="38B5A528" w:rsidR="00224569" w:rsidRPr="00F47920" w:rsidRDefault="00B659D8" w:rsidP="00224569">
            <w:pPr>
              <w:pStyle w:val="Brdtext"/>
              <w:rPr>
                <w:spacing w:val="-2"/>
              </w:rPr>
            </w:pPr>
            <w:r w:rsidRPr="00F47920">
              <w:rPr>
                <w:spacing w:val="-2"/>
              </w:rPr>
              <w:t>23 kap. 4 och 5 §§ lagen om värde</w:t>
            </w:r>
            <w:r w:rsidRPr="00F47920">
              <w:rPr>
                <w:spacing w:val="-2"/>
              </w:rPr>
              <w:softHyphen/>
              <w:t>pappersmarknaden och 6 kap. 3 § tillsynslagen</w:t>
            </w:r>
          </w:p>
        </w:tc>
      </w:tr>
      <w:tr w:rsidR="00224569" w14:paraId="65C747AF" w14:textId="77777777" w:rsidTr="00224569">
        <w:tc>
          <w:tcPr>
            <w:tcW w:w="2974" w:type="dxa"/>
            <w:gridSpan w:val="2"/>
          </w:tcPr>
          <w:p w14:paraId="1FA10F76" w14:textId="77777777" w:rsidR="00224569" w:rsidRPr="00F47920" w:rsidRDefault="00B659D8" w:rsidP="00224569">
            <w:pPr>
              <w:pStyle w:val="Brdtext"/>
              <w:jc w:val="left"/>
            </w:pPr>
            <w:r w:rsidRPr="00F47920">
              <w:t>Artikel</w:t>
            </w:r>
            <w:r>
              <w:t> </w:t>
            </w:r>
            <w:r w:rsidRPr="00F47920">
              <w:t xml:space="preserve">15 </w:t>
            </w:r>
          </w:p>
        </w:tc>
        <w:tc>
          <w:tcPr>
            <w:tcW w:w="2975" w:type="dxa"/>
            <w:gridSpan w:val="2"/>
          </w:tcPr>
          <w:p w14:paraId="00DAD26D" w14:textId="77777777" w:rsidR="00224569" w:rsidRPr="00F47920" w:rsidRDefault="00B659D8" w:rsidP="00224569">
            <w:pPr>
              <w:pStyle w:val="Brdtext"/>
              <w:jc w:val="left"/>
              <w:rPr>
                <w:spacing w:val="-2"/>
              </w:rPr>
            </w:pPr>
            <w:r w:rsidRPr="00F47920">
              <w:rPr>
                <w:spacing w:val="-2"/>
              </w:rPr>
              <w:t>8 kap. 3 §</w:t>
            </w:r>
            <w:r>
              <w:rPr>
                <w:spacing w:val="-2"/>
              </w:rPr>
              <w:t xml:space="preserve"> och</w:t>
            </w:r>
            <w:r w:rsidRPr="00F47920">
              <w:rPr>
                <w:spacing w:val="-2"/>
              </w:rPr>
              <w:t xml:space="preserve"> 30</w:t>
            </w:r>
            <w:r>
              <w:rPr>
                <w:spacing w:val="-2"/>
              </w:rPr>
              <w:t> </w:t>
            </w:r>
            <w:r w:rsidRPr="00F47920">
              <w:rPr>
                <w:spacing w:val="-2"/>
              </w:rPr>
              <w:t>kap. 4 och 7 §§ offentlighets- och sekretesslagen (2009:400)</w:t>
            </w:r>
            <w:r>
              <w:rPr>
                <w:spacing w:val="-2"/>
              </w:rPr>
              <w:t xml:space="preserve"> och föreskrifter på förordningsnivå</w:t>
            </w:r>
          </w:p>
        </w:tc>
      </w:tr>
      <w:tr w:rsidR="00224569" w14:paraId="7509E05C" w14:textId="77777777" w:rsidTr="00224569">
        <w:tc>
          <w:tcPr>
            <w:tcW w:w="2974" w:type="dxa"/>
            <w:gridSpan w:val="2"/>
          </w:tcPr>
          <w:p w14:paraId="2915E53C" w14:textId="77777777" w:rsidR="00224569" w:rsidRPr="00F47920" w:rsidRDefault="00B659D8" w:rsidP="00224569">
            <w:pPr>
              <w:pStyle w:val="Brdtext"/>
              <w:jc w:val="left"/>
            </w:pPr>
            <w:r w:rsidRPr="00F47920">
              <w:t>Artikel</w:t>
            </w:r>
            <w:r>
              <w:t> </w:t>
            </w:r>
            <w:r w:rsidRPr="00F47920">
              <w:t xml:space="preserve">16 </w:t>
            </w:r>
          </w:p>
        </w:tc>
        <w:tc>
          <w:tcPr>
            <w:tcW w:w="2975" w:type="dxa"/>
            <w:gridSpan w:val="2"/>
          </w:tcPr>
          <w:p w14:paraId="4807F9E0" w14:textId="77FAC0FA" w:rsidR="00224569" w:rsidRPr="00F47920" w:rsidRDefault="00B659D8" w:rsidP="00224569">
            <w:pPr>
              <w:pStyle w:val="Brdtext"/>
              <w:jc w:val="left"/>
              <w:rPr>
                <w:spacing w:val="-2"/>
              </w:rPr>
            </w:pPr>
            <w:r w:rsidRPr="00F47920">
              <w:rPr>
                <w:spacing w:val="-2"/>
              </w:rPr>
              <w:t>Föreskrifter på förordningsnivå</w:t>
            </w:r>
          </w:p>
        </w:tc>
      </w:tr>
      <w:tr w:rsidR="00224569" w14:paraId="3E773515" w14:textId="77777777" w:rsidTr="00224569">
        <w:tc>
          <w:tcPr>
            <w:tcW w:w="2974" w:type="dxa"/>
            <w:gridSpan w:val="2"/>
          </w:tcPr>
          <w:p w14:paraId="16F12F66" w14:textId="77777777" w:rsidR="00224569" w:rsidRPr="00F47920" w:rsidRDefault="00B659D8" w:rsidP="00224569">
            <w:pPr>
              <w:pStyle w:val="Brdtext"/>
              <w:jc w:val="left"/>
            </w:pPr>
            <w:r w:rsidRPr="00F47920">
              <w:t>Artikel</w:t>
            </w:r>
            <w:r>
              <w:t> </w:t>
            </w:r>
            <w:r w:rsidRPr="00F47920">
              <w:t xml:space="preserve">17 </w:t>
            </w:r>
          </w:p>
        </w:tc>
        <w:tc>
          <w:tcPr>
            <w:tcW w:w="2975" w:type="dxa"/>
            <w:gridSpan w:val="2"/>
          </w:tcPr>
          <w:p w14:paraId="3DB406D7" w14:textId="77777777" w:rsidR="00224569" w:rsidRPr="00F47920" w:rsidRDefault="00B659D8" w:rsidP="00224569">
            <w:pPr>
              <w:pStyle w:val="Brdtext"/>
              <w:jc w:val="left"/>
              <w:rPr>
                <w:spacing w:val="-2"/>
              </w:rPr>
            </w:pPr>
            <w:r w:rsidRPr="00F47920">
              <w:rPr>
                <w:spacing w:val="-2"/>
              </w:rPr>
              <w:t>23 kap. 8 och 9 §§ lagen om värde</w:t>
            </w:r>
            <w:r w:rsidRPr="00F47920">
              <w:rPr>
                <w:spacing w:val="-2"/>
              </w:rPr>
              <w:softHyphen/>
              <w:t xml:space="preserve">pappersmarknaden  </w:t>
            </w:r>
          </w:p>
        </w:tc>
      </w:tr>
      <w:tr w:rsidR="00224569" w14:paraId="66B31DEC" w14:textId="77777777" w:rsidTr="00224569">
        <w:tc>
          <w:tcPr>
            <w:tcW w:w="2974" w:type="dxa"/>
            <w:gridSpan w:val="2"/>
          </w:tcPr>
          <w:p w14:paraId="7E3C2B56" w14:textId="77777777" w:rsidR="00224569" w:rsidRPr="00F47920" w:rsidRDefault="00B659D8" w:rsidP="00224569">
            <w:pPr>
              <w:pStyle w:val="Brdtext"/>
              <w:jc w:val="left"/>
            </w:pPr>
            <w:r w:rsidRPr="00F47920">
              <w:t>Artikel</w:t>
            </w:r>
            <w:r>
              <w:t> </w:t>
            </w:r>
            <w:r w:rsidRPr="00F47920">
              <w:t xml:space="preserve">18 </w:t>
            </w:r>
          </w:p>
        </w:tc>
        <w:tc>
          <w:tcPr>
            <w:tcW w:w="2975" w:type="dxa"/>
            <w:gridSpan w:val="2"/>
          </w:tcPr>
          <w:p w14:paraId="655771BC" w14:textId="7573BC0F" w:rsidR="00224569" w:rsidRPr="00F47920" w:rsidRDefault="00B659D8" w:rsidP="00224569">
            <w:pPr>
              <w:pStyle w:val="Brdtext"/>
              <w:jc w:val="left"/>
              <w:rPr>
                <w:spacing w:val="-2"/>
              </w:rPr>
            </w:pPr>
            <w:r w:rsidRPr="00F47920">
              <w:rPr>
                <w:spacing w:val="-2"/>
              </w:rPr>
              <w:t xml:space="preserve">25 kap. 1, 1 d, 2, 2 a och </w:t>
            </w:r>
            <w:r>
              <w:rPr>
                <w:spacing w:val="-2"/>
              </w:rPr>
              <w:br/>
            </w:r>
            <w:r w:rsidRPr="00F47920">
              <w:rPr>
                <w:spacing w:val="-2"/>
              </w:rPr>
              <w:t>8–10 §§ lagen om värdepappers</w:t>
            </w:r>
            <w:r>
              <w:rPr>
                <w:spacing w:val="-2"/>
              </w:rPr>
              <w:softHyphen/>
            </w:r>
            <w:r w:rsidRPr="00F47920">
              <w:rPr>
                <w:spacing w:val="-2"/>
              </w:rPr>
              <w:t>marknaden</w:t>
            </w:r>
          </w:p>
        </w:tc>
      </w:tr>
      <w:tr w:rsidR="00224569" w14:paraId="0366107D" w14:textId="77777777" w:rsidTr="00224569">
        <w:tc>
          <w:tcPr>
            <w:tcW w:w="2974" w:type="dxa"/>
            <w:gridSpan w:val="2"/>
          </w:tcPr>
          <w:p w14:paraId="008FE4C5" w14:textId="77777777" w:rsidR="00224569" w:rsidRPr="00F47920" w:rsidRDefault="00B659D8" w:rsidP="00224569">
            <w:pPr>
              <w:pStyle w:val="Brdtext"/>
              <w:jc w:val="left"/>
            </w:pPr>
            <w:r w:rsidRPr="00F47920">
              <w:t>Artikel</w:t>
            </w:r>
            <w:r>
              <w:t> </w:t>
            </w:r>
            <w:r w:rsidRPr="00F47920">
              <w:t xml:space="preserve">19 </w:t>
            </w:r>
          </w:p>
        </w:tc>
        <w:tc>
          <w:tcPr>
            <w:tcW w:w="2975" w:type="dxa"/>
            <w:gridSpan w:val="2"/>
          </w:tcPr>
          <w:p w14:paraId="2B47FA9D" w14:textId="37877964" w:rsidR="00224569" w:rsidRPr="00F47920" w:rsidRDefault="00B659D8" w:rsidP="00224569">
            <w:pPr>
              <w:pStyle w:val="Brdtext"/>
              <w:jc w:val="left"/>
              <w:rPr>
                <w:spacing w:val="-2"/>
              </w:rPr>
            </w:pPr>
            <w:r w:rsidRPr="00F47920">
              <w:rPr>
                <w:spacing w:val="-2"/>
              </w:rPr>
              <w:t>23 kap. 2, 3 och 4 §§ lagen om värdepappersmarknaden och 6 kap. 1, 8 och 9 §§ tillsynslagen</w:t>
            </w:r>
          </w:p>
        </w:tc>
      </w:tr>
      <w:tr w:rsidR="00224569" w14:paraId="62EFEB28" w14:textId="77777777" w:rsidTr="00224569">
        <w:tc>
          <w:tcPr>
            <w:tcW w:w="2974" w:type="dxa"/>
            <w:gridSpan w:val="2"/>
          </w:tcPr>
          <w:p w14:paraId="7D9333E8" w14:textId="77777777" w:rsidR="00224569" w:rsidRPr="00F47920" w:rsidRDefault="00B659D8" w:rsidP="00224569">
            <w:pPr>
              <w:pStyle w:val="Brdtext"/>
              <w:jc w:val="left"/>
            </w:pPr>
            <w:r w:rsidRPr="00F47920">
              <w:t>Artikel</w:t>
            </w:r>
            <w:r>
              <w:t> </w:t>
            </w:r>
            <w:r w:rsidRPr="00F47920">
              <w:t xml:space="preserve">20 </w:t>
            </w:r>
          </w:p>
        </w:tc>
        <w:tc>
          <w:tcPr>
            <w:tcW w:w="2975" w:type="dxa"/>
            <w:gridSpan w:val="2"/>
          </w:tcPr>
          <w:p w14:paraId="133B3F16" w14:textId="6348B5A9" w:rsidR="00224569" w:rsidRPr="00F47920" w:rsidRDefault="00B659D8" w:rsidP="00224569">
            <w:pPr>
              <w:pStyle w:val="Brdtext"/>
              <w:jc w:val="left"/>
              <w:rPr>
                <w:spacing w:val="-2"/>
              </w:rPr>
            </w:pPr>
            <w:r w:rsidRPr="00F47920">
              <w:rPr>
                <w:spacing w:val="-2"/>
              </w:rPr>
              <w:t>Föreskrifter på förordningsnivå</w:t>
            </w:r>
          </w:p>
        </w:tc>
      </w:tr>
      <w:tr w:rsidR="00224569" w14:paraId="7546BF76" w14:textId="77777777" w:rsidTr="00224569">
        <w:tc>
          <w:tcPr>
            <w:tcW w:w="2974" w:type="dxa"/>
            <w:gridSpan w:val="2"/>
          </w:tcPr>
          <w:p w14:paraId="291D5844" w14:textId="77777777" w:rsidR="00224569" w:rsidRPr="00F47920" w:rsidRDefault="00B659D8" w:rsidP="00224569">
            <w:pPr>
              <w:pStyle w:val="Brdtext"/>
              <w:jc w:val="left"/>
            </w:pPr>
            <w:r w:rsidRPr="00F47920">
              <w:t>Artikel</w:t>
            </w:r>
            <w:r>
              <w:t> </w:t>
            </w:r>
            <w:r w:rsidRPr="00F47920">
              <w:t xml:space="preserve">21 </w:t>
            </w:r>
          </w:p>
        </w:tc>
        <w:tc>
          <w:tcPr>
            <w:tcW w:w="2975" w:type="dxa"/>
            <w:gridSpan w:val="2"/>
          </w:tcPr>
          <w:p w14:paraId="65CFF068" w14:textId="6B35E165" w:rsidR="00224569" w:rsidRPr="00F47920" w:rsidRDefault="00B659D8" w:rsidP="00224569">
            <w:pPr>
              <w:pStyle w:val="Brdtext"/>
              <w:jc w:val="left"/>
              <w:rPr>
                <w:spacing w:val="-2"/>
              </w:rPr>
            </w:pPr>
            <w:r w:rsidRPr="00F47920">
              <w:rPr>
                <w:spacing w:val="-2"/>
              </w:rPr>
              <w:t>23 kap. 5 § lagen om värde</w:t>
            </w:r>
            <w:r>
              <w:rPr>
                <w:spacing w:val="-2"/>
              </w:rPr>
              <w:softHyphen/>
            </w:r>
            <w:r w:rsidRPr="00F47920">
              <w:rPr>
                <w:spacing w:val="-2"/>
              </w:rPr>
              <w:t>pappersmarknaden och 6 kap. 3 § tillsynslagen</w:t>
            </w:r>
          </w:p>
        </w:tc>
      </w:tr>
      <w:tr w:rsidR="00224569" w14:paraId="4B0397C0" w14:textId="77777777" w:rsidTr="00224569">
        <w:tc>
          <w:tcPr>
            <w:tcW w:w="2974" w:type="dxa"/>
            <w:gridSpan w:val="2"/>
          </w:tcPr>
          <w:p w14:paraId="362C1179" w14:textId="77777777" w:rsidR="00224569" w:rsidRPr="00F47920" w:rsidRDefault="00B659D8" w:rsidP="00224569">
            <w:pPr>
              <w:pStyle w:val="Brdtext"/>
              <w:jc w:val="left"/>
            </w:pPr>
            <w:r w:rsidRPr="00F47920">
              <w:t>Artikel</w:t>
            </w:r>
            <w:r>
              <w:t> </w:t>
            </w:r>
            <w:r w:rsidRPr="00F47920">
              <w:t>22.1 första stycket</w:t>
            </w:r>
          </w:p>
        </w:tc>
        <w:tc>
          <w:tcPr>
            <w:tcW w:w="2975" w:type="dxa"/>
            <w:gridSpan w:val="2"/>
          </w:tcPr>
          <w:p w14:paraId="53A70F52" w14:textId="3BF1D70F" w:rsidR="00224569" w:rsidRPr="00F47920" w:rsidRDefault="00B659D8" w:rsidP="00224569">
            <w:pPr>
              <w:pStyle w:val="Brdtext"/>
              <w:jc w:val="left"/>
              <w:rPr>
                <w:spacing w:val="-2"/>
              </w:rPr>
            </w:pPr>
            <w:r w:rsidRPr="00F47920">
              <w:rPr>
                <w:spacing w:val="-2"/>
              </w:rPr>
              <w:t>Förordningen (2016:1318) om Finansinspektionens rutiner för mottagande av anmälningar om regelöverträdelser</w:t>
            </w:r>
          </w:p>
        </w:tc>
      </w:tr>
      <w:tr w:rsidR="00224569" w14:paraId="7F18A7C8" w14:textId="77777777" w:rsidTr="00224569">
        <w:tc>
          <w:tcPr>
            <w:tcW w:w="2974" w:type="dxa"/>
            <w:gridSpan w:val="2"/>
          </w:tcPr>
          <w:p w14:paraId="63E18E38" w14:textId="77777777" w:rsidR="00224569" w:rsidRPr="00F47920" w:rsidRDefault="00B659D8" w:rsidP="00224569">
            <w:pPr>
              <w:pStyle w:val="Brdtext"/>
              <w:jc w:val="left"/>
            </w:pPr>
            <w:r w:rsidRPr="00F47920">
              <w:t>Artikel</w:t>
            </w:r>
            <w:r>
              <w:t> </w:t>
            </w:r>
            <w:r w:rsidRPr="00F47920">
              <w:t xml:space="preserve">22.1 andra stycket a </w:t>
            </w:r>
          </w:p>
        </w:tc>
        <w:tc>
          <w:tcPr>
            <w:tcW w:w="2975" w:type="dxa"/>
            <w:gridSpan w:val="2"/>
          </w:tcPr>
          <w:p w14:paraId="5F19E2A4" w14:textId="77777777" w:rsidR="00224569" w:rsidRPr="00F47920" w:rsidRDefault="00B659D8" w:rsidP="00224569">
            <w:pPr>
              <w:pStyle w:val="Brdtext"/>
              <w:jc w:val="left"/>
              <w:rPr>
                <w:spacing w:val="-2"/>
              </w:rPr>
            </w:pPr>
            <w:r w:rsidRPr="00F47920">
              <w:rPr>
                <w:spacing w:val="-2"/>
              </w:rPr>
              <w:t>Förordningen om Finans</w:t>
            </w:r>
            <w:r>
              <w:rPr>
                <w:spacing w:val="-2"/>
              </w:rPr>
              <w:softHyphen/>
            </w:r>
            <w:r w:rsidRPr="00F47920">
              <w:rPr>
                <w:spacing w:val="-2"/>
              </w:rPr>
              <w:t>inspektionens rutiner för mottagande av anmälningar om regelöverträdelser</w:t>
            </w:r>
          </w:p>
        </w:tc>
      </w:tr>
      <w:tr w:rsidR="00224569" w14:paraId="2D71901A" w14:textId="77777777" w:rsidTr="00224569">
        <w:tc>
          <w:tcPr>
            <w:tcW w:w="2974" w:type="dxa"/>
            <w:gridSpan w:val="2"/>
          </w:tcPr>
          <w:p w14:paraId="6FE9ADAC" w14:textId="77777777" w:rsidR="00224569" w:rsidRPr="00F47920" w:rsidRDefault="00B659D8" w:rsidP="00224569">
            <w:pPr>
              <w:pStyle w:val="Brdtext"/>
              <w:jc w:val="left"/>
            </w:pPr>
            <w:r w:rsidRPr="00F47920">
              <w:t>Artikel</w:t>
            </w:r>
            <w:r>
              <w:t> </w:t>
            </w:r>
            <w:r w:rsidRPr="00F47920">
              <w:t xml:space="preserve">22.1 andra stycket b </w:t>
            </w:r>
          </w:p>
        </w:tc>
        <w:tc>
          <w:tcPr>
            <w:tcW w:w="2975" w:type="dxa"/>
            <w:gridSpan w:val="2"/>
          </w:tcPr>
          <w:p w14:paraId="72B88FCD" w14:textId="77777777" w:rsidR="00224569" w:rsidRPr="00F47920" w:rsidRDefault="00B659D8" w:rsidP="00224569">
            <w:pPr>
              <w:pStyle w:val="Brdtext"/>
              <w:jc w:val="left"/>
              <w:rPr>
                <w:spacing w:val="-2"/>
              </w:rPr>
            </w:pPr>
            <w:r w:rsidRPr="00F47920">
              <w:rPr>
                <w:spacing w:val="-2"/>
              </w:rPr>
              <w:t>7 och 18 §§ lagen (1982:80) om anställningsskydd och 4 och 9 §§ lagen (2016:749) om särskilt skydd mot repressalier för arbetstagare som slår larm om allvarliga missförhållanden</w:t>
            </w:r>
          </w:p>
        </w:tc>
      </w:tr>
      <w:tr w:rsidR="00224569" w14:paraId="53AEDD67" w14:textId="77777777" w:rsidTr="00224569">
        <w:tc>
          <w:tcPr>
            <w:tcW w:w="2974" w:type="dxa"/>
            <w:gridSpan w:val="2"/>
          </w:tcPr>
          <w:p w14:paraId="78B20D2F" w14:textId="77777777" w:rsidR="00224569" w:rsidRPr="00F47920" w:rsidRDefault="00B659D8" w:rsidP="00224569">
            <w:pPr>
              <w:pStyle w:val="Brdtext"/>
              <w:jc w:val="left"/>
            </w:pPr>
            <w:r w:rsidRPr="00F47920">
              <w:t>Artikel</w:t>
            </w:r>
            <w:r>
              <w:t> </w:t>
            </w:r>
            <w:r w:rsidRPr="00F47920">
              <w:t xml:space="preserve">22.1 andra stycket c </w:t>
            </w:r>
          </w:p>
        </w:tc>
        <w:tc>
          <w:tcPr>
            <w:tcW w:w="2975" w:type="dxa"/>
            <w:gridSpan w:val="2"/>
          </w:tcPr>
          <w:p w14:paraId="61B0B8D0" w14:textId="77777777" w:rsidR="00224569" w:rsidRPr="00F47920" w:rsidRDefault="00B659D8" w:rsidP="00224569">
            <w:pPr>
              <w:pStyle w:val="Brdtext"/>
              <w:jc w:val="left"/>
              <w:rPr>
                <w:spacing w:val="-2"/>
              </w:rPr>
            </w:pPr>
            <w:r w:rsidRPr="00F47920">
              <w:t>Kräver inte någon lagstiftnings</w:t>
            </w:r>
            <w:r>
              <w:softHyphen/>
            </w:r>
            <w:r w:rsidRPr="00F47920">
              <w:t>åtgärd, se avsnitt 11.12</w:t>
            </w:r>
          </w:p>
        </w:tc>
      </w:tr>
      <w:tr w:rsidR="00224569" w14:paraId="657506AF" w14:textId="77777777" w:rsidTr="00224569">
        <w:tc>
          <w:tcPr>
            <w:tcW w:w="2974" w:type="dxa"/>
            <w:gridSpan w:val="2"/>
          </w:tcPr>
          <w:p w14:paraId="76708A16" w14:textId="77777777" w:rsidR="00224569" w:rsidRPr="00F47920" w:rsidRDefault="00B659D8" w:rsidP="00224569">
            <w:pPr>
              <w:pStyle w:val="Brdtext"/>
              <w:jc w:val="left"/>
            </w:pPr>
            <w:r w:rsidRPr="00F47920">
              <w:t>Artikel</w:t>
            </w:r>
            <w:r>
              <w:t> </w:t>
            </w:r>
            <w:r w:rsidRPr="00F47920">
              <w:t xml:space="preserve">22.1 andra stycket d </w:t>
            </w:r>
          </w:p>
        </w:tc>
        <w:tc>
          <w:tcPr>
            <w:tcW w:w="2975" w:type="dxa"/>
            <w:gridSpan w:val="2"/>
          </w:tcPr>
          <w:p w14:paraId="566E6DBE" w14:textId="47D427C6" w:rsidR="00224569" w:rsidRPr="00F47920" w:rsidRDefault="00B659D8" w:rsidP="00224569">
            <w:pPr>
              <w:pStyle w:val="Brdtext"/>
              <w:jc w:val="left"/>
              <w:rPr>
                <w:spacing w:val="-2"/>
              </w:rPr>
            </w:pPr>
            <w:r w:rsidRPr="00F47920">
              <w:rPr>
                <w:spacing w:val="-2"/>
              </w:rPr>
              <w:t>30 kap. 4 b § första stycket offentlighets- och sekretesslagen</w:t>
            </w:r>
          </w:p>
        </w:tc>
      </w:tr>
      <w:tr w:rsidR="00224569" w14:paraId="0999A783" w14:textId="77777777" w:rsidTr="00224569">
        <w:tc>
          <w:tcPr>
            <w:tcW w:w="2974" w:type="dxa"/>
            <w:gridSpan w:val="2"/>
          </w:tcPr>
          <w:p w14:paraId="558E60A8" w14:textId="77777777" w:rsidR="00224569" w:rsidRPr="00F47920" w:rsidRDefault="00B659D8" w:rsidP="00224569">
            <w:pPr>
              <w:pStyle w:val="Brdtext"/>
              <w:jc w:val="left"/>
            </w:pPr>
            <w:r w:rsidRPr="00F47920">
              <w:t>Artikel</w:t>
            </w:r>
            <w:r>
              <w:t> </w:t>
            </w:r>
            <w:r w:rsidRPr="00F47920">
              <w:t>22.2</w:t>
            </w:r>
          </w:p>
        </w:tc>
        <w:tc>
          <w:tcPr>
            <w:tcW w:w="2975" w:type="dxa"/>
            <w:gridSpan w:val="2"/>
          </w:tcPr>
          <w:p w14:paraId="521EFB40" w14:textId="0C7158DA" w:rsidR="00224569" w:rsidRPr="00F47920" w:rsidRDefault="00B659D8" w:rsidP="00224569">
            <w:pPr>
              <w:pStyle w:val="Brdtext"/>
              <w:jc w:val="left"/>
              <w:rPr>
                <w:spacing w:val="-2"/>
              </w:rPr>
            </w:pPr>
            <w:r w:rsidRPr="00F47920">
              <w:rPr>
                <w:spacing w:val="-2"/>
              </w:rPr>
              <w:t>1 kap. 11 § andra stycket och 8 kap. 4 a och 4 b §§ lagen om värdepappersmarknaden</w:t>
            </w:r>
          </w:p>
        </w:tc>
      </w:tr>
      <w:tr w:rsidR="00224569" w14:paraId="58B7581F" w14:textId="77777777" w:rsidTr="00224569">
        <w:tc>
          <w:tcPr>
            <w:tcW w:w="2974" w:type="dxa"/>
            <w:gridSpan w:val="2"/>
          </w:tcPr>
          <w:p w14:paraId="66BBF739" w14:textId="77777777" w:rsidR="00224569" w:rsidRPr="00F47920" w:rsidRDefault="00B659D8" w:rsidP="00224569">
            <w:pPr>
              <w:pStyle w:val="Brdtext"/>
              <w:jc w:val="left"/>
            </w:pPr>
            <w:r w:rsidRPr="00F47920">
              <w:t>Artikel</w:t>
            </w:r>
            <w:r>
              <w:t> </w:t>
            </w:r>
            <w:r w:rsidRPr="00F47920">
              <w:t>23</w:t>
            </w:r>
          </w:p>
        </w:tc>
        <w:tc>
          <w:tcPr>
            <w:tcW w:w="2975" w:type="dxa"/>
            <w:gridSpan w:val="2"/>
          </w:tcPr>
          <w:p w14:paraId="54082D1B" w14:textId="370057FA" w:rsidR="00224569" w:rsidRPr="00F47920" w:rsidRDefault="00B659D8" w:rsidP="00224569">
            <w:pPr>
              <w:pStyle w:val="Brdtext"/>
              <w:jc w:val="left"/>
              <w:rPr>
                <w:spacing w:val="-2"/>
              </w:rPr>
            </w:pPr>
            <w:r w:rsidRPr="00F47920">
              <w:rPr>
                <w:spacing w:val="-2"/>
              </w:rPr>
              <w:t>26 kap. 1 § lagen om värde</w:t>
            </w:r>
            <w:r>
              <w:rPr>
                <w:spacing w:val="-2"/>
              </w:rPr>
              <w:softHyphen/>
            </w:r>
            <w:r w:rsidRPr="00F47920">
              <w:rPr>
                <w:spacing w:val="-2"/>
              </w:rPr>
              <w:t>pappersmarknaden och 11 kap. 1 § tillsynslagen</w:t>
            </w:r>
          </w:p>
        </w:tc>
      </w:tr>
      <w:tr w:rsidR="00224569" w14:paraId="06DFA9C9" w14:textId="77777777" w:rsidTr="00224569">
        <w:tc>
          <w:tcPr>
            <w:tcW w:w="2974" w:type="dxa"/>
            <w:gridSpan w:val="2"/>
          </w:tcPr>
          <w:p w14:paraId="0CBC8C02" w14:textId="77777777" w:rsidR="00224569" w:rsidRPr="00F47920" w:rsidRDefault="00B659D8" w:rsidP="00224569">
            <w:pPr>
              <w:pStyle w:val="Brdtext"/>
              <w:jc w:val="left"/>
            </w:pPr>
            <w:r w:rsidRPr="00F47920">
              <w:lastRenderedPageBreak/>
              <w:t>Artikel</w:t>
            </w:r>
            <w:r>
              <w:t> </w:t>
            </w:r>
            <w:r w:rsidRPr="00F47920">
              <w:t>24.1 och 24.2 första stycket</w:t>
            </w:r>
          </w:p>
        </w:tc>
        <w:tc>
          <w:tcPr>
            <w:tcW w:w="2975" w:type="dxa"/>
            <w:gridSpan w:val="2"/>
          </w:tcPr>
          <w:p w14:paraId="3853EE09" w14:textId="6CE528B7" w:rsidR="00224569" w:rsidRPr="00F47920" w:rsidRDefault="00B659D8" w:rsidP="00224569">
            <w:pPr>
              <w:pStyle w:val="Brdtext"/>
              <w:jc w:val="left"/>
              <w:rPr>
                <w:spacing w:val="-2"/>
              </w:rPr>
            </w:pPr>
            <w:r w:rsidRPr="00F47920">
              <w:rPr>
                <w:spacing w:val="-2"/>
              </w:rPr>
              <w:t>8 kap. 1 a § första stycket, 3 §, 4 § tredje och fjärde styckena och 6 § lagen om värdepappersmarknaden</w:t>
            </w:r>
          </w:p>
        </w:tc>
      </w:tr>
      <w:tr w:rsidR="00224569" w14:paraId="046C3AFA" w14:textId="77777777" w:rsidTr="00224569">
        <w:tc>
          <w:tcPr>
            <w:tcW w:w="2974" w:type="dxa"/>
            <w:gridSpan w:val="2"/>
          </w:tcPr>
          <w:p w14:paraId="4D8147AE" w14:textId="77777777" w:rsidR="00224569" w:rsidRPr="00F47920" w:rsidRDefault="00B659D8" w:rsidP="00224569">
            <w:pPr>
              <w:pStyle w:val="Brdtext"/>
              <w:jc w:val="left"/>
            </w:pPr>
            <w:r w:rsidRPr="00F47920">
              <w:t>Artikel</w:t>
            </w:r>
            <w:r>
              <w:t> </w:t>
            </w:r>
            <w:r w:rsidRPr="00F47920">
              <w:t>24.2 andra stycket</w:t>
            </w:r>
          </w:p>
        </w:tc>
        <w:tc>
          <w:tcPr>
            <w:tcW w:w="2975" w:type="dxa"/>
            <w:gridSpan w:val="2"/>
          </w:tcPr>
          <w:p w14:paraId="73A7B8DF" w14:textId="2C084F8E" w:rsidR="00224569" w:rsidRPr="00F47920" w:rsidRDefault="00B659D8" w:rsidP="00224569">
            <w:pPr>
              <w:pStyle w:val="Brdtext"/>
              <w:jc w:val="left"/>
              <w:rPr>
                <w:spacing w:val="-2"/>
              </w:rPr>
            </w:pPr>
            <w:r w:rsidRPr="00F47920">
              <w:rPr>
                <w:spacing w:val="-2"/>
              </w:rPr>
              <w:t>8 kap. 1 a § andra stycket lagen om värdepappersmarknaden</w:t>
            </w:r>
          </w:p>
        </w:tc>
      </w:tr>
      <w:tr w:rsidR="00224569" w14:paraId="7E9E7742" w14:textId="77777777" w:rsidTr="00224569">
        <w:tc>
          <w:tcPr>
            <w:tcW w:w="2974" w:type="dxa"/>
            <w:gridSpan w:val="2"/>
          </w:tcPr>
          <w:p w14:paraId="471F34F4" w14:textId="77777777" w:rsidR="00224569" w:rsidRPr="00F47920" w:rsidRDefault="00B659D8" w:rsidP="00224569">
            <w:pPr>
              <w:pStyle w:val="Brdtext"/>
              <w:jc w:val="left"/>
            </w:pPr>
            <w:r w:rsidRPr="00F47920">
              <w:t>Artikel</w:t>
            </w:r>
            <w:r>
              <w:t> </w:t>
            </w:r>
            <w:r w:rsidRPr="00F47920">
              <w:t>25.1</w:t>
            </w:r>
          </w:p>
        </w:tc>
        <w:tc>
          <w:tcPr>
            <w:tcW w:w="2975" w:type="dxa"/>
            <w:gridSpan w:val="2"/>
          </w:tcPr>
          <w:p w14:paraId="133F4DF5" w14:textId="651853D9" w:rsidR="00224569" w:rsidRPr="00F47920" w:rsidRDefault="00B659D8" w:rsidP="00224569">
            <w:pPr>
              <w:pStyle w:val="Brdtext"/>
              <w:jc w:val="left"/>
              <w:rPr>
                <w:spacing w:val="-2"/>
              </w:rPr>
            </w:pPr>
            <w:r w:rsidRPr="00F47920">
              <w:rPr>
                <w:spacing w:val="-2"/>
              </w:rPr>
              <w:t>8 kap. 1 a § första stycket lagen om värdepappersmarknaden</w:t>
            </w:r>
          </w:p>
        </w:tc>
      </w:tr>
      <w:tr w:rsidR="00224569" w14:paraId="3616BA46" w14:textId="77777777" w:rsidTr="00224569">
        <w:tc>
          <w:tcPr>
            <w:tcW w:w="2974" w:type="dxa"/>
            <w:gridSpan w:val="2"/>
          </w:tcPr>
          <w:p w14:paraId="20521537" w14:textId="77777777" w:rsidR="00224569" w:rsidRPr="00F47920" w:rsidRDefault="00B659D8" w:rsidP="00224569">
            <w:pPr>
              <w:pStyle w:val="Brdtext"/>
              <w:jc w:val="left"/>
            </w:pPr>
            <w:r w:rsidRPr="00F47920">
              <w:t>Artikel</w:t>
            </w:r>
            <w:r>
              <w:t> </w:t>
            </w:r>
            <w:r w:rsidRPr="00F47920">
              <w:t>25.2</w:t>
            </w:r>
          </w:p>
        </w:tc>
        <w:tc>
          <w:tcPr>
            <w:tcW w:w="2975" w:type="dxa"/>
            <w:gridSpan w:val="2"/>
          </w:tcPr>
          <w:p w14:paraId="0804AABD" w14:textId="302C0AB1" w:rsidR="00224569" w:rsidRPr="00F47920" w:rsidRDefault="00B659D8" w:rsidP="00224569">
            <w:pPr>
              <w:pStyle w:val="Brdtext"/>
              <w:jc w:val="left"/>
              <w:rPr>
                <w:spacing w:val="-2"/>
              </w:rPr>
            </w:pPr>
            <w:r w:rsidRPr="00F47920">
              <w:rPr>
                <w:spacing w:val="-2"/>
              </w:rPr>
              <w:t>8 kap. 1 a § tredje stycket lagen om värdepappersmarknaden</w:t>
            </w:r>
          </w:p>
        </w:tc>
      </w:tr>
      <w:tr w:rsidR="00224569" w14:paraId="67AD86C5" w14:textId="77777777" w:rsidTr="00224569">
        <w:tc>
          <w:tcPr>
            <w:tcW w:w="2974" w:type="dxa"/>
            <w:gridSpan w:val="2"/>
          </w:tcPr>
          <w:p w14:paraId="20F4F050" w14:textId="77777777" w:rsidR="00224569" w:rsidRPr="00F47920" w:rsidRDefault="00B659D8" w:rsidP="00224569">
            <w:pPr>
              <w:pStyle w:val="Brdtext"/>
              <w:jc w:val="left"/>
            </w:pPr>
            <w:r w:rsidRPr="00F47920">
              <w:t>Artikel</w:t>
            </w:r>
            <w:r>
              <w:t> </w:t>
            </w:r>
            <w:r w:rsidRPr="00F47920">
              <w:t>25.3</w:t>
            </w:r>
          </w:p>
        </w:tc>
        <w:tc>
          <w:tcPr>
            <w:tcW w:w="2975" w:type="dxa"/>
            <w:gridSpan w:val="2"/>
          </w:tcPr>
          <w:p w14:paraId="6FB40194" w14:textId="77777777" w:rsidR="00224569" w:rsidRPr="00F47920" w:rsidRDefault="00B659D8" w:rsidP="00224569">
            <w:pPr>
              <w:pStyle w:val="Brdtext"/>
              <w:jc w:val="left"/>
              <w:rPr>
                <w:spacing w:val="-2"/>
              </w:rPr>
            </w:pPr>
            <w:r w:rsidRPr="00F47920">
              <w:rPr>
                <w:spacing w:val="-2"/>
              </w:rPr>
              <w:t>8 kap. 1 b § lagen om värde</w:t>
            </w:r>
            <w:r>
              <w:rPr>
                <w:spacing w:val="-2"/>
              </w:rPr>
              <w:softHyphen/>
            </w:r>
            <w:r w:rsidRPr="00F47920">
              <w:rPr>
                <w:spacing w:val="-2"/>
              </w:rPr>
              <w:t>pappersmarknaden</w:t>
            </w:r>
          </w:p>
        </w:tc>
      </w:tr>
      <w:tr w:rsidR="00224569" w14:paraId="511F90FB" w14:textId="77777777" w:rsidTr="00224569">
        <w:tc>
          <w:tcPr>
            <w:tcW w:w="2974" w:type="dxa"/>
            <w:gridSpan w:val="2"/>
          </w:tcPr>
          <w:p w14:paraId="07182516" w14:textId="77777777" w:rsidR="00224569" w:rsidRPr="00F47920" w:rsidRDefault="00B659D8" w:rsidP="00224569">
            <w:pPr>
              <w:pStyle w:val="Brdtext"/>
              <w:jc w:val="left"/>
            </w:pPr>
            <w:r w:rsidRPr="00F47920">
              <w:t>Artikel</w:t>
            </w:r>
            <w:r>
              <w:t> </w:t>
            </w:r>
            <w:r w:rsidRPr="00F47920">
              <w:t>25.4 första stycket</w:t>
            </w:r>
          </w:p>
        </w:tc>
        <w:tc>
          <w:tcPr>
            <w:tcW w:w="2975" w:type="dxa"/>
            <w:gridSpan w:val="2"/>
          </w:tcPr>
          <w:p w14:paraId="44537796" w14:textId="2F74D56A" w:rsidR="00224569" w:rsidRPr="00F47920" w:rsidRDefault="00B659D8" w:rsidP="00224569">
            <w:pPr>
              <w:pStyle w:val="Brdtext"/>
              <w:jc w:val="left"/>
              <w:rPr>
                <w:spacing w:val="-2"/>
              </w:rPr>
            </w:pPr>
            <w:r w:rsidRPr="00F47920">
              <w:rPr>
                <w:spacing w:val="-2"/>
              </w:rPr>
              <w:t>8 kap. 4 § lagen om värdepappers</w:t>
            </w:r>
            <w:r>
              <w:rPr>
                <w:spacing w:val="-2"/>
              </w:rPr>
              <w:softHyphen/>
            </w:r>
            <w:r w:rsidRPr="00F47920">
              <w:rPr>
                <w:spacing w:val="-2"/>
              </w:rPr>
              <w:t xml:space="preserve">marknaden och föreskrifter som meddelas med stöd av 8 kap. 35 § 1 </w:t>
            </w:r>
            <w:r>
              <w:rPr>
                <w:spacing w:val="-2"/>
              </w:rPr>
              <w:t xml:space="preserve">samma </w:t>
            </w:r>
            <w:r w:rsidRPr="00F47920">
              <w:rPr>
                <w:spacing w:val="-2"/>
              </w:rPr>
              <w:t>lag</w:t>
            </w:r>
          </w:p>
        </w:tc>
      </w:tr>
      <w:tr w:rsidR="00224569" w14:paraId="7B6354B8" w14:textId="77777777" w:rsidTr="00224569">
        <w:tc>
          <w:tcPr>
            <w:tcW w:w="2974" w:type="dxa"/>
            <w:gridSpan w:val="2"/>
          </w:tcPr>
          <w:p w14:paraId="4309BEB5" w14:textId="77777777" w:rsidR="00224569" w:rsidRPr="00F47920" w:rsidRDefault="00B659D8" w:rsidP="00224569">
            <w:pPr>
              <w:pStyle w:val="Brdtext"/>
              <w:jc w:val="left"/>
            </w:pPr>
            <w:r w:rsidRPr="00F47920">
              <w:t>Artikel</w:t>
            </w:r>
            <w:r>
              <w:t> </w:t>
            </w:r>
            <w:r w:rsidRPr="00F47920">
              <w:t>25.4 andra och tredje styckena</w:t>
            </w:r>
          </w:p>
        </w:tc>
        <w:tc>
          <w:tcPr>
            <w:tcW w:w="2975" w:type="dxa"/>
            <w:gridSpan w:val="2"/>
          </w:tcPr>
          <w:p w14:paraId="67E5F134" w14:textId="77777777" w:rsidR="00224569" w:rsidRPr="00F47920" w:rsidRDefault="00B659D8" w:rsidP="00224569">
            <w:pPr>
              <w:pStyle w:val="Brdtext"/>
              <w:jc w:val="left"/>
              <w:rPr>
                <w:spacing w:val="-2"/>
              </w:rPr>
            </w:pPr>
            <w:r w:rsidRPr="00F47920">
              <w:rPr>
                <w:spacing w:val="-2"/>
              </w:rPr>
              <w:t>3 a kap. 1 § första stycket tillsyns</w:t>
            </w:r>
            <w:r>
              <w:rPr>
                <w:spacing w:val="-2"/>
              </w:rPr>
              <w:softHyphen/>
            </w:r>
            <w:r w:rsidRPr="00F47920">
              <w:rPr>
                <w:spacing w:val="-2"/>
              </w:rPr>
              <w:t>lagen</w:t>
            </w:r>
          </w:p>
        </w:tc>
      </w:tr>
      <w:tr w:rsidR="00224569" w14:paraId="03517AD2" w14:textId="77777777" w:rsidTr="00224569">
        <w:tc>
          <w:tcPr>
            <w:tcW w:w="2974" w:type="dxa"/>
            <w:gridSpan w:val="2"/>
          </w:tcPr>
          <w:p w14:paraId="2CB60836" w14:textId="77777777" w:rsidR="00224569" w:rsidRPr="00F47920" w:rsidRDefault="00B659D8" w:rsidP="00224569">
            <w:pPr>
              <w:pStyle w:val="Brdtext"/>
              <w:jc w:val="left"/>
            </w:pPr>
            <w:r w:rsidRPr="00F47920">
              <w:t>Artikel</w:t>
            </w:r>
            <w:r>
              <w:t> </w:t>
            </w:r>
            <w:r w:rsidRPr="00F47920">
              <w:t>25.4 fjärde stycket</w:t>
            </w:r>
          </w:p>
        </w:tc>
        <w:tc>
          <w:tcPr>
            <w:tcW w:w="2975" w:type="dxa"/>
            <w:gridSpan w:val="2"/>
          </w:tcPr>
          <w:p w14:paraId="5E65D2B6" w14:textId="77777777" w:rsidR="00224569" w:rsidRPr="00F47920" w:rsidRDefault="00B659D8" w:rsidP="00224569">
            <w:pPr>
              <w:pStyle w:val="Brdtext"/>
              <w:jc w:val="left"/>
              <w:rPr>
                <w:spacing w:val="-2"/>
              </w:rPr>
            </w:pPr>
            <w:r w:rsidRPr="00F47920">
              <w:rPr>
                <w:spacing w:val="-2"/>
              </w:rPr>
              <w:t>3 a kap. 1 § andra stycket tillsyns</w:t>
            </w:r>
            <w:r>
              <w:rPr>
                <w:spacing w:val="-2"/>
              </w:rPr>
              <w:softHyphen/>
            </w:r>
            <w:r w:rsidRPr="00F47920">
              <w:rPr>
                <w:spacing w:val="-2"/>
              </w:rPr>
              <w:t>lagen</w:t>
            </w:r>
          </w:p>
        </w:tc>
      </w:tr>
      <w:tr w:rsidR="00224569" w14:paraId="388D4A03" w14:textId="77777777" w:rsidTr="00224569">
        <w:tc>
          <w:tcPr>
            <w:tcW w:w="2974" w:type="dxa"/>
            <w:gridSpan w:val="2"/>
          </w:tcPr>
          <w:p w14:paraId="67E17093" w14:textId="77777777" w:rsidR="00224569" w:rsidRPr="00F47920" w:rsidRDefault="00B659D8" w:rsidP="00224569">
            <w:pPr>
              <w:pStyle w:val="Brdtext"/>
              <w:jc w:val="left"/>
            </w:pPr>
            <w:r w:rsidRPr="00F47920">
              <w:t>Artikel</w:t>
            </w:r>
            <w:r>
              <w:t> </w:t>
            </w:r>
            <w:r w:rsidRPr="00F47920">
              <w:t>26.1 och 26.2</w:t>
            </w:r>
          </w:p>
        </w:tc>
        <w:tc>
          <w:tcPr>
            <w:tcW w:w="2975" w:type="dxa"/>
            <w:gridSpan w:val="2"/>
          </w:tcPr>
          <w:p w14:paraId="4EA8B0A3" w14:textId="5ADE45E0" w:rsidR="00224569" w:rsidRPr="00F47920" w:rsidRDefault="00B659D8" w:rsidP="00224569">
            <w:pPr>
              <w:pStyle w:val="Brdtext"/>
              <w:jc w:val="left"/>
              <w:rPr>
                <w:spacing w:val="-2"/>
              </w:rPr>
            </w:pPr>
            <w:r w:rsidRPr="00F47920">
              <w:rPr>
                <w:spacing w:val="-2"/>
              </w:rPr>
              <w:t>8 kap. 4 § första stycket, 4 c, 5 och 11 §§ lagen om värdepappers</w:t>
            </w:r>
            <w:r w:rsidRPr="00F47920">
              <w:rPr>
                <w:spacing w:val="-2"/>
              </w:rPr>
              <w:softHyphen/>
              <w:t>marknaden</w:t>
            </w:r>
            <w:r w:rsidRPr="009D7DDD">
              <w:rPr>
                <w:spacing w:val="-2"/>
              </w:rPr>
              <w:t xml:space="preserve"> </w:t>
            </w:r>
            <w:r>
              <w:rPr>
                <w:spacing w:val="-2"/>
              </w:rPr>
              <w:t xml:space="preserve">och </w:t>
            </w:r>
            <w:r w:rsidRPr="009D7DDD">
              <w:rPr>
                <w:spacing w:val="-2"/>
              </w:rPr>
              <w:t>föreskrifter som meddelas med stöd av 8 kap. 35 § 1 samma lag</w:t>
            </w:r>
            <w:r>
              <w:rPr>
                <w:spacing w:val="-2"/>
              </w:rPr>
              <w:t xml:space="preserve"> </w:t>
            </w:r>
          </w:p>
        </w:tc>
      </w:tr>
      <w:tr w:rsidR="00224569" w14:paraId="0EE7822D" w14:textId="77777777" w:rsidTr="00224569">
        <w:tc>
          <w:tcPr>
            <w:tcW w:w="2974" w:type="dxa"/>
            <w:gridSpan w:val="2"/>
          </w:tcPr>
          <w:p w14:paraId="1F5D250A" w14:textId="77777777" w:rsidR="00224569" w:rsidRPr="00F47920" w:rsidRDefault="00B659D8" w:rsidP="00224569">
            <w:pPr>
              <w:pStyle w:val="Brdtext"/>
              <w:jc w:val="left"/>
            </w:pPr>
            <w:r w:rsidRPr="00F47920">
              <w:t>Artikel</w:t>
            </w:r>
            <w:r>
              <w:t> </w:t>
            </w:r>
            <w:r w:rsidRPr="00F47920">
              <w:t>26.3</w:t>
            </w:r>
          </w:p>
        </w:tc>
        <w:tc>
          <w:tcPr>
            <w:tcW w:w="2975" w:type="dxa"/>
            <w:gridSpan w:val="2"/>
          </w:tcPr>
          <w:p w14:paraId="5362C334" w14:textId="2ED70118" w:rsidR="00224569" w:rsidRPr="00F47920" w:rsidRDefault="00B659D8" w:rsidP="00224569">
            <w:pPr>
              <w:pStyle w:val="Brdtext"/>
              <w:jc w:val="left"/>
              <w:rPr>
                <w:spacing w:val="-2"/>
              </w:rPr>
            </w:pPr>
            <w:r w:rsidRPr="00F47920">
              <w:rPr>
                <w:spacing w:val="-2"/>
              </w:rPr>
              <w:t>8 kap. 4 § första stycket och 6 § lagen om värdepappersmarknaden</w:t>
            </w:r>
          </w:p>
        </w:tc>
      </w:tr>
      <w:tr w:rsidR="00224569" w14:paraId="5420AFB1" w14:textId="77777777" w:rsidTr="00224569">
        <w:tc>
          <w:tcPr>
            <w:tcW w:w="2974" w:type="dxa"/>
            <w:gridSpan w:val="2"/>
          </w:tcPr>
          <w:p w14:paraId="6279BB7B" w14:textId="77777777" w:rsidR="00224569" w:rsidRPr="00F47920" w:rsidRDefault="00B659D8" w:rsidP="00224569">
            <w:pPr>
              <w:pStyle w:val="Brdtext"/>
              <w:jc w:val="left"/>
            </w:pPr>
            <w:r w:rsidRPr="00F47920">
              <w:t>Artikel</w:t>
            </w:r>
            <w:r>
              <w:t> </w:t>
            </w:r>
            <w:r w:rsidRPr="00F47920">
              <w:t>26.4</w:t>
            </w:r>
          </w:p>
        </w:tc>
        <w:tc>
          <w:tcPr>
            <w:tcW w:w="2975" w:type="dxa"/>
            <w:gridSpan w:val="2"/>
          </w:tcPr>
          <w:p w14:paraId="731A544B" w14:textId="4BD818AB" w:rsidR="00224569" w:rsidRPr="00F47920" w:rsidRDefault="00B659D8" w:rsidP="00224569">
            <w:pPr>
              <w:pStyle w:val="Brdtext"/>
              <w:jc w:val="left"/>
              <w:rPr>
                <w:spacing w:val="-2"/>
              </w:rPr>
            </w:pPr>
            <w:r w:rsidRPr="00F47920">
              <w:rPr>
                <w:spacing w:val="-2"/>
              </w:rPr>
              <w:t>Artikeln riktar sig inte till medlemsstaterna</w:t>
            </w:r>
          </w:p>
        </w:tc>
      </w:tr>
      <w:tr w:rsidR="00224569" w14:paraId="36A26E93" w14:textId="77777777" w:rsidTr="00224569">
        <w:tc>
          <w:tcPr>
            <w:tcW w:w="2974" w:type="dxa"/>
            <w:gridSpan w:val="2"/>
          </w:tcPr>
          <w:p w14:paraId="0500E941" w14:textId="77777777" w:rsidR="00224569" w:rsidRPr="00F47920" w:rsidRDefault="00B659D8" w:rsidP="00224569">
            <w:pPr>
              <w:pStyle w:val="Brdtext"/>
              <w:jc w:val="left"/>
            </w:pPr>
            <w:r w:rsidRPr="007A19AE">
              <w:t>Artikel</w:t>
            </w:r>
            <w:r>
              <w:t> </w:t>
            </w:r>
            <w:r w:rsidRPr="007A19AE">
              <w:t>27</w:t>
            </w:r>
          </w:p>
        </w:tc>
        <w:tc>
          <w:tcPr>
            <w:tcW w:w="2975" w:type="dxa"/>
            <w:gridSpan w:val="2"/>
          </w:tcPr>
          <w:p w14:paraId="0F010ED3" w14:textId="6AE7709D" w:rsidR="00224569" w:rsidRPr="007A19AE" w:rsidRDefault="00B659D8" w:rsidP="00224569">
            <w:pPr>
              <w:pStyle w:val="Brdtext"/>
              <w:jc w:val="left"/>
              <w:rPr>
                <w:spacing w:val="-2"/>
              </w:rPr>
            </w:pPr>
            <w:r w:rsidRPr="00F47920">
              <w:rPr>
                <w:spacing w:val="-2"/>
              </w:rPr>
              <w:t>7 kap. 4 § Finansinspektionens föreskrifter och allmänna råd (FFFS 2008:25) om årsredovisning i kreditinstitut och värdepappers</w:t>
            </w:r>
            <w:r>
              <w:rPr>
                <w:spacing w:val="-2"/>
              </w:rPr>
              <w:softHyphen/>
            </w:r>
            <w:r w:rsidRPr="00F47920">
              <w:rPr>
                <w:spacing w:val="-2"/>
              </w:rPr>
              <w:t>bolag</w:t>
            </w:r>
          </w:p>
        </w:tc>
      </w:tr>
      <w:tr w:rsidR="00224569" w14:paraId="4388FDAF" w14:textId="77777777" w:rsidTr="00224569">
        <w:tc>
          <w:tcPr>
            <w:tcW w:w="2974" w:type="dxa"/>
            <w:gridSpan w:val="2"/>
          </w:tcPr>
          <w:p w14:paraId="1078C08B" w14:textId="77777777" w:rsidR="00224569" w:rsidRPr="009D7DDD" w:rsidRDefault="00B659D8" w:rsidP="00224569">
            <w:pPr>
              <w:pStyle w:val="Brdtext"/>
              <w:jc w:val="left"/>
            </w:pPr>
            <w:r w:rsidRPr="009D7DDD">
              <w:t>Artikel</w:t>
            </w:r>
            <w:r>
              <w:t> </w:t>
            </w:r>
            <w:r w:rsidRPr="009D7DDD">
              <w:t>28</w:t>
            </w:r>
          </w:p>
        </w:tc>
        <w:tc>
          <w:tcPr>
            <w:tcW w:w="2975" w:type="dxa"/>
            <w:gridSpan w:val="2"/>
          </w:tcPr>
          <w:p w14:paraId="037F3E63" w14:textId="3F4DF634" w:rsidR="00224569" w:rsidRPr="009D7DDD" w:rsidRDefault="00B659D8" w:rsidP="00224569">
            <w:pPr>
              <w:pStyle w:val="Brdtext"/>
              <w:jc w:val="left"/>
              <w:rPr>
                <w:spacing w:val="-2"/>
              </w:rPr>
            </w:pPr>
            <w:r w:rsidRPr="009D7DDD">
              <w:rPr>
                <w:spacing w:val="-2"/>
              </w:rPr>
              <w:t>Föreskrifter som meddelas med stöd av 8 kap. 35 § 1 lagen om värdepappersmarknaden</w:t>
            </w:r>
          </w:p>
        </w:tc>
      </w:tr>
      <w:tr w:rsidR="00224569" w14:paraId="346790C1" w14:textId="77777777" w:rsidTr="00224569">
        <w:tc>
          <w:tcPr>
            <w:tcW w:w="2974" w:type="dxa"/>
            <w:gridSpan w:val="2"/>
          </w:tcPr>
          <w:p w14:paraId="7978F25F" w14:textId="77777777" w:rsidR="00224569" w:rsidRPr="009D7DDD" w:rsidRDefault="00B659D8" w:rsidP="00224569">
            <w:pPr>
              <w:pStyle w:val="Brdtext"/>
              <w:jc w:val="left"/>
            </w:pPr>
            <w:r w:rsidRPr="009D7DDD">
              <w:t>Artikel 29.1–29.3</w:t>
            </w:r>
          </w:p>
        </w:tc>
        <w:tc>
          <w:tcPr>
            <w:tcW w:w="2975" w:type="dxa"/>
            <w:gridSpan w:val="2"/>
          </w:tcPr>
          <w:p w14:paraId="2FF71183" w14:textId="61C78BE0" w:rsidR="00224569" w:rsidRPr="009D7DDD" w:rsidRDefault="00B659D8" w:rsidP="00224569">
            <w:pPr>
              <w:pStyle w:val="Brdtext"/>
              <w:jc w:val="left"/>
              <w:rPr>
                <w:spacing w:val="-2"/>
              </w:rPr>
            </w:pPr>
            <w:r w:rsidRPr="009D7DDD">
              <w:rPr>
                <w:spacing w:val="-2"/>
              </w:rPr>
              <w:t>8 kap. 4 § lagen om värdepappers</w:t>
            </w:r>
            <w:r>
              <w:rPr>
                <w:spacing w:val="-2"/>
              </w:rPr>
              <w:softHyphen/>
            </w:r>
            <w:r w:rsidRPr="009D7DDD">
              <w:rPr>
                <w:spacing w:val="-2"/>
              </w:rPr>
              <w:t>marknaden och föreskrifter som meddelas med stöd av 8 kap. 35 § 1 samma lag</w:t>
            </w:r>
          </w:p>
        </w:tc>
      </w:tr>
      <w:tr w:rsidR="00224569" w14:paraId="404075AD" w14:textId="77777777" w:rsidTr="00224569">
        <w:tc>
          <w:tcPr>
            <w:tcW w:w="2974" w:type="dxa"/>
            <w:gridSpan w:val="2"/>
          </w:tcPr>
          <w:p w14:paraId="0428FE81" w14:textId="77777777" w:rsidR="00224569" w:rsidRPr="009D7DDD" w:rsidRDefault="00B659D8" w:rsidP="00224569">
            <w:pPr>
              <w:pStyle w:val="Brdtext"/>
              <w:jc w:val="left"/>
            </w:pPr>
            <w:r w:rsidRPr="009D7DDD">
              <w:t>Artikel</w:t>
            </w:r>
            <w:r>
              <w:t> </w:t>
            </w:r>
            <w:r w:rsidRPr="009D7DDD">
              <w:t>29.4</w:t>
            </w:r>
          </w:p>
        </w:tc>
        <w:tc>
          <w:tcPr>
            <w:tcW w:w="2975" w:type="dxa"/>
            <w:gridSpan w:val="2"/>
          </w:tcPr>
          <w:p w14:paraId="33B84BCB" w14:textId="270BC297" w:rsidR="00224569" w:rsidRPr="009D7DDD" w:rsidRDefault="00B659D8" w:rsidP="00224569">
            <w:pPr>
              <w:pStyle w:val="Brdtext"/>
              <w:jc w:val="left"/>
              <w:rPr>
                <w:spacing w:val="-2"/>
              </w:rPr>
            </w:pPr>
            <w:r w:rsidRPr="009D7DDD">
              <w:rPr>
                <w:spacing w:val="-2"/>
              </w:rPr>
              <w:t>Artikeln riktar sig inte till medlemsstaterna</w:t>
            </w:r>
          </w:p>
        </w:tc>
      </w:tr>
      <w:tr w:rsidR="00224569" w14:paraId="3E54AA2E" w14:textId="77777777" w:rsidTr="00224569">
        <w:tc>
          <w:tcPr>
            <w:tcW w:w="2974" w:type="dxa"/>
            <w:gridSpan w:val="2"/>
          </w:tcPr>
          <w:p w14:paraId="03EF39E7" w14:textId="77777777" w:rsidR="00224569" w:rsidRPr="009D7DDD" w:rsidRDefault="00B659D8" w:rsidP="00224569">
            <w:pPr>
              <w:pStyle w:val="Brdtext"/>
              <w:jc w:val="left"/>
            </w:pPr>
            <w:r w:rsidRPr="009D7DDD">
              <w:t>Artikel</w:t>
            </w:r>
            <w:r>
              <w:t> </w:t>
            </w:r>
            <w:r w:rsidRPr="009D7DDD">
              <w:t>30.1–30.3</w:t>
            </w:r>
          </w:p>
        </w:tc>
        <w:tc>
          <w:tcPr>
            <w:tcW w:w="2975" w:type="dxa"/>
            <w:gridSpan w:val="2"/>
          </w:tcPr>
          <w:p w14:paraId="0B8D1469" w14:textId="3A7E1189" w:rsidR="00224569" w:rsidRPr="009D7DDD" w:rsidRDefault="00B659D8" w:rsidP="00224569">
            <w:pPr>
              <w:pStyle w:val="Brdtext"/>
              <w:jc w:val="left"/>
              <w:rPr>
                <w:spacing w:val="-2"/>
              </w:rPr>
            </w:pPr>
            <w:r w:rsidRPr="009D7DDD">
              <w:rPr>
                <w:spacing w:val="-2"/>
              </w:rPr>
              <w:t xml:space="preserve">8 kap. 7 och 8 §§ lagen om värdepappersmarknaden </w:t>
            </w:r>
            <w:r>
              <w:rPr>
                <w:spacing w:val="-2"/>
              </w:rPr>
              <w:t>och</w:t>
            </w:r>
            <w:r w:rsidRPr="009D7DDD">
              <w:rPr>
                <w:spacing w:val="-2"/>
              </w:rPr>
              <w:t xml:space="preserve"> föreskrifter som meddelas med stöd av 8 kap. 35 § 1 samma lag</w:t>
            </w:r>
          </w:p>
        </w:tc>
      </w:tr>
      <w:tr w:rsidR="00224569" w14:paraId="1AA67C29" w14:textId="77777777" w:rsidTr="00224569">
        <w:tc>
          <w:tcPr>
            <w:tcW w:w="2974" w:type="dxa"/>
            <w:gridSpan w:val="2"/>
          </w:tcPr>
          <w:p w14:paraId="51117CBA" w14:textId="77777777" w:rsidR="00224569" w:rsidRPr="009D7DDD" w:rsidRDefault="00B659D8" w:rsidP="00224569">
            <w:pPr>
              <w:pStyle w:val="Brdtext"/>
              <w:jc w:val="left"/>
            </w:pPr>
            <w:r w:rsidRPr="009D7DDD">
              <w:t>Artikel</w:t>
            </w:r>
            <w:r>
              <w:t> </w:t>
            </w:r>
            <w:r w:rsidRPr="009D7DDD">
              <w:t>30.4</w:t>
            </w:r>
          </w:p>
        </w:tc>
        <w:tc>
          <w:tcPr>
            <w:tcW w:w="2975" w:type="dxa"/>
            <w:gridSpan w:val="2"/>
          </w:tcPr>
          <w:p w14:paraId="26EAD97E" w14:textId="3CF612E2" w:rsidR="00224569" w:rsidRPr="009D7DDD" w:rsidRDefault="00B659D8" w:rsidP="00224569">
            <w:pPr>
              <w:pStyle w:val="Brdtext"/>
              <w:jc w:val="left"/>
              <w:rPr>
                <w:spacing w:val="-2"/>
              </w:rPr>
            </w:pPr>
            <w:r w:rsidRPr="009D7DDD">
              <w:rPr>
                <w:spacing w:val="-2"/>
              </w:rPr>
              <w:t>Artikeln riktar sig inte till medlemsstaterna</w:t>
            </w:r>
          </w:p>
        </w:tc>
      </w:tr>
      <w:tr w:rsidR="00224569" w14:paraId="056E2F51" w14:textId="77777777" w:rsidTr="00224569">
        <w:tc>
          <w:tcPr>
            <w:tcW w:w="2974" w:type="dxa"/>
            <w:gridSpan w:val="2"/>
          </w:tcPr>
          <w:p w14:paraId="7FF5EC02" w14:textId="77777777" w:rsidR="00224569" w:rsidRPr="009D7DDD" w:rsidRDefault="00B659D8" w:rsidP="00224569">
            <w:pPr>
              <w:pStyle w:val="Brdtext"/>
              <w:jc w:val="left"/>
            </w:pPr>
            <w:r w:rsidRPr="009D7DDD">
              <w:t>Artikel</w:t>
            </w:r>
            <w:r>
              <w:t> </w:t>
            </w:r>
            <w:r w:rsidRPr="009D7DDD">
              <w:t>31</w:t>
            </w:r>
          </w:p>
        </w:tc>
        <w:tc>
          <w:tcPr>
            <w:tcW w:w="2975" w:type="dxa"/>
            <w:gridSpan w:val="2"/>
          </w:tcPr>
          <w:p w14:paraId="186C14FF" w14:textId="77777777" w:rsidR="00224569" w:rsidRPr="009D7DDD" w:rsidRDefault="00B659D8" w:rsidP="00224569">
            <w:pPr>
              <w:pStyle w:val="Brdtext"/>
              <w:jc w:val="left"/>
              <w:rPr>
                <w:spacing w:val="-2"/>
              </w:rPr>
            </w:pPr>
            <w:r w:rsidRPr="009D7DDD">
              <w:rPr>
                <w:spacing w:val="-2"/>
              </w:rPr>
              <w:t>Föreskrifter på lägre nivå än lag</w:t>
            </w:r>
          </w:p>
        </w:tc>
      </w:tr>
      <w:tr w:rsidR="00224569" w14:paraId="1806CD7D" w14:textId="77777777" w:rsidTr="00224569">
        <w:tc>
          <w:tcPr>
            <w:tcW w:w="2974" w:type="dxa"/>
            <w:gridSpan w:val="2"/>
          </w:tcPr>
          <w:p w14:paraId="6F19DE23" w14:textId="77777777" w:rsidR="00224569" w:rsidRPr="009D7DDD" w:rsidRDefault="00B659D8" w:rsidP="00224569">
            <w:pPr>
              <w:pStyle w:val="Brdtext"/>
              <w:jc w:val="left"/>
            </w:pPr>
            <w:r w:rsidRPr="009D7DDD">
              <w:t>Artiklarna</w:t>
            </w:r>
            <w:r>
              <w:t> </w:t>
            </w:r>
            <w:r w:rsidRPr="009D7DDD">
              <w:t>32–34</w:t>
            </w:r>
          </w:p>
        </w:tc>
        <w:tc>
          <w:tcPr>
            <w:tcW w:w="2975" w:type="dxa"/>
            <w:gridSpan w:val="2"/>
          </w:tcPr>
          <w:p w14:paraId="4E6BC8E5" w14:textId="34CD244B" w:rsidR="00224569" w:rsidRPr="009D7DDD" w:rsidRDefault="00B659D8" w:rsidP="00224569">
            <w:pPr>
              <w:pStyle w:val="Brdtext"/>
              <w:jc w:val="left"/>
              <w:rPr>
                <w:spacing w:val="-2"/>
              </w:rPr>
            </w:pPr>
            <w:r w:rsidRPr="009D7DDD">
              <w:rPr>
                <w:spacing w:val="-2"/>
              </w:rPr>
              <w:t>8 kap. 4 § lagen om värdepappers</w:t>
            </w:r>
            <w:r>
              <w:rPr>
                <w:spacing w:val="-2"/>
              </w:rPr>
              <w:softHyphen/>
            </w:r>
            <w:r w:rsidRPr="009D7DDD">
              <w:rPr>
                <w:spacing w:val="-2"/>
              </w:rPr>
              <w:t xml:space="preserve">marknaden </w:t>
            </w:r>
            <w:r>
              <w:rPr>
                <w:spacing w:val="-2"/>
              </w:rPr>
              <w:t>och</w:t>
            </w:r>
            <w:r w:rsidRPr="009D7DDD">
              <w:rPr>
                <w:spacing w:val="-2"/>
              </w:rPr>
              <w:t xml:space="preserve"> föreskrifter som </w:t>
            </w:r>
            <w:r w:rsidRPr="009D7DDD">
              <w:rPr>
                <w:spacing w:val="-2"/>
              </w:rPr>
              <w:lastRenderedPageBreak/>
              <w:t>meddelas med stöd av 8 kap. 35 § 1 samma lag</w:t>
            </w:r>
          </w:p>
        </w:tc>
      </w:tr>
      <w:tr w:rsidR="00224569" w14:paraId="7EB66BC0" w14:textId="77777777" w:rsidTr="00224569">
        <w:tc>
          <w:tcPr>
            <w:tcW w:w="2974" w:type="dxa"/>
            <w:gridSpan w:val="2"/>
          </w:tcPr>
          <w:p w14:paraId="5805F526" w14:textId="77777777" w:rsidR="00224569" w:rsidRPr="009D7DDD" w:rsidRDefault="00B659D8" w:rsidP="00224569">
            <w:pPr>
              <w:pStyle w:val="Brdtext"/>
              <w:jc w:val="left"/>
            </w:pPr>
            <w:r w:rsidRPr="009D7DDD">
              <w:lastRenderedPageBreak/>
              <w:t>Artikel</w:t>
            </w:r>
            <w:r>
              <w:t> </w:t>
            </w:r>
            <w:r w:rsidRPr="009D7DDD">
              <w:t>35</w:t>
            </w:r>
          </w:p>
        </w:tc>
        <w:tc>
          <w:tcPr>
            <w:tcW w:w="2975" w:type="dxa"/>
            <w:gridSpan w:val="2"/>
          </w:tcPr>
          <w:p w14:paraId="779A8A3E" w14:textId="5A0613C0" w:rsidR="00224569" w:rsidRPr="009D7DDD" w:rsidRDefault="00B659D8" w:rsidP="00224569">
            <w:pPr>
              <w:pStyle w:val="Brdtext"/>
              <w:jc w:val="left"/>
              <w:rPr>
                <w:spacing w:val="-2"/>
              </w:rPr>
            </w:pPr>
            <w:r w:rsidRPr="009D7DDD">
              <w:rPr>
                <w:spacing w:val="-2"/>
              </w:rPr>
              <w:t>Artikeln riktar sig inte till medlemsstaterna</w:t>
            </w:r>
          </w:p>
        </w:tc>
      </w:tr>
      <w:tr w:rsidR="00224569" w14:paraId="5BAC4C3F" w14:textId="77777777" w:rsidTr="00224569">
        <w:tc>
          <w:tcPr>
            <w:tcW w:w="2974" w:type="dxa"/>
            <w:gridSpan w:val="2"/>
          </w:tcPr>
          <w:p w14:paraId="37508F13" w14:textId="77777777" w:rsidR="00224569" w:rsidRPr="009D7DDD" w:rsidRDefault="00B659D8" w:rsidP="00224569">
            <w:pPr>
              <w:pStyle w:val="Brdtext"/>
              <w:jc w:val="left"/>
            </w:pPr>
            <w:r w:rsidRPr="009D7DDD">
              <w:t>Artikel</w:t>
            </w:r>
            <w:r>
              <w:t> </w:t>
            </w:r>
            <w:r w:rsidRPr="009D7DDD">
              <w:t>36.1–36.3</w:t>
            </w:r>
          </w:p>
        </w:tc>
        <w:tc>
          <w:tcPr>
            <w:tcW w:w="2975" w:type="dxa"/>
            <w:gridSpan w:val="2"/>
          </w:tcPr>
          <w:p w14:paraId="288D9C27" w14:textId="6E194201" w:rsidR="00224569" w:rsidRPr="009D7DDD" w:rsidRDefault="00B659D8" w:rsidP="00224569">
            <w:pPr>
              <w:pStyle w:val="Brdtext"/>
              <w:jc w:val="left"/>
              <w:rPr>
                <w:spacing w:val="-2"/>
              </w:rPr>
            </w:pPr>
            <w:r w:rsidRPr="009D7DDD">
              <w:rPr>
                <w:spacing w:val="-2"/>
              </w:rPr>
              <w:t>8 kap. 4 § lagen om värdepappers</w:t>
            </w:r>
            <w:r>
              <w:rPr>
                <w:spacing w:val="-2"/>
              </w:rPr>
              <w:softHyphen/>
            </w:r>
            <w:r w:rsidRPr="009D7DDD">
              <w:rPr>
                <w:spacing w:val="-2"/>
              </w:rPr>
              <w:t xml:space="preserve">marknaden </w:t>
            </w:r>
            <w:r>
              <w:rPr>
                <w:spacing w:val="-2"/>
              </w:rPr>
              <w:t>och</w:t>
            </w:r>
            <w:r w:rsidRPr="009D7DDD">
              <w:rPr>
                <w:spacing w:val="-2"/>
              </w:rPr>
              <w:t xml:space="preserve"> föreskrifter på förordningsnivå som meddelas med stöd av 8 kap. 35 § 1 samma lag</w:t>
            </w:r>
          </w:p>
        </w:tc>
      </w:tr>
      <w:tr w:rsidR="00224569" w14:paraId="4FFC6195" w14:textId="77777777" w:rsidTr="00224569">
        <w:tc>
          <w:tcPr>
            <w:tcW w:w="2974" w:type="dxa"/>
            <w:gridSpan w:val="2"/>
          </w:tcPr>
          <w:p w14:paraId="7BF6030C" w14:textId="77777777" w:rsidR="00224569" w:rsidRPr="009D7DDD" w:rsidRDefault="00B659D8" w:rsidP="00224569">
            <w:pPr>
              <w:pStyle w:val="Brdtext"/>
              <w:jc w:val="left"/>
            </w:pPr>
            <w:r w:rsidRPr="009D7DDD">
              <w:t>Artikel</w:t>
            </w:r>
            <w:r>
              <w:t> </w:t>
            </w:r>
            <w:r w:rsidRPr="009D7DDD">
              <w:t>36.4</w:t>
            </w:r>
          </w:p>
        </w:tc>
        <w:tc>
          <w:tcPr>
            <w:tcW w:w="2975" w:type="dxa"/>
            <w:gridSpan w:val="2"/>
          </w:tcPr>
          <w:p w14:paraId="27DFCE5C" w14:textId="60AC94D2" w:rsidR="00224569" w:rsidRPr="009D7DDD" w:rsidRDefault="00B659D8" w:rsidP="00224569">
            <w:pPr>
              <w:pStyle w:val="Brdtext"/>
              <w:jc w:val="left"/>
              <w:rPr>
                <w:spacing w:val="-2"/>
              </w:rPr>
            </w:pPr>
            <w:r w:rsidRPr="009D7DDD">
              <w:rPr>
                <w:spacing w:val="-2"/>
              </w:rPr>
              <w:t>Artikeln riktar sig inte till medlemsstaterna</w:t>
            </w:r>
          </w:p>
        </w:tc>
      </w:tr>
      <w:tr w:rsidR="00224569" w14:paraId="28DDF1D6" w14:textId="77777777" w:rsidTr="00224569">
        <w:tc>
          <w:tcPr>
            <w:tcW w:w="2974" w:type="dxa"/>
            <w:gridSpan w:val="2"/>
          </w:tcPr>
          <w:p w14:paraId="203879E2" w14:textId="77777777" w:rsidR="00224569" w:rsidRPr="009D7DDD" w:rsidRDefault="00B659D8" w:rsidP="00224569">
            <w:pPr>
              <w:pStyle w:val="Brdtext"/>
              <w:jc w:val="left"/>
            </w:pPr>
            <w:r w:rsidRPr="009D7DDD">
              <w:t>Artikel</w:t>
            </w:r>
            <w:r>
              <w:t> </w:t>
            </w:r>
            <w:r w:rsidRPr="009D7DDD">
              <w:t>37</w:t>
            </w:r>
          </w:p>
        </w:tc>
        <w:tc>
          <w:tcPr>
            <w:tcW w:w="2975" w:type="dxa"/>
            <w:gridSpan w:val="2"/>
          </w:tcPr>
          <w:p w14:paraId="31A88408" w14:textId="77777777" w:rsidR="00224569" w:rsidRPr="009D7DDD" w:rsidRDefault="00B659D8" w:rsidP="00224569">
            <w:pPr>
              <w:pStyle w:val="Brdtext"/>
              <w:jc w:val="left"/>
              <w:rPr>
                <w:spacing w:val="-2"/>
              </w:rPr>
            </w:pPr>
            <w:r w:rsidRPr="009D7DDD">
              <w:rPr>
                <w:spacing w:val="-2"/>
              </w:rPr>
              <w:t>5 a kap. tillsynslagen</w:t>
            </w:r>
          </w:p>
        </w:tc>
      </w:tr>
      <w:tr w:rsidR="00224569" w14:paraId="14331EFC" w14:textId="77777777" w:rsidTr="00224569">
        <w:tc>
          <w:tcPr>
            <w:tcW w:w="2974" w:type="dxa"/>
            <w:gridSpan w:val="2"/>
          </w:tcPr>
          <w:p w14:paraId="65936ACB" w14:textId="77777777" w:rsidR="00224569" w:rsidRPr="009D7DDD" w:rsidRDefault="00B659D8" w:rsidP="00224569">
            <w:pPr>
              <w:pStyle w:val="Brdtext"/>
              <w:jc w:val="left"/>
            </w:pPr>
            <w:r w:rsidRPr="009D7DDD">
              <w:t>Artikel</w:t>
            </w:r>
            <w:r>
              <w:t> </w:t>
            </w:r>
            <w:r w:rsidRPr="009D7DDD">
              <w:t>38</w:t>
            </w:r>
          </w:p>
        </w:tc>
        <w:tc>
          <w:tcPr>
            <w:tcW w:w="2975" w:type="dxa"/>
            <w:gridSpan w:val="2"/>
          </w:tcPr>
          <w:p w14:paraId="6374D598" w14:textId="242BDAC3" w:rsidR="00224569" w:rsidRPr="009D7DDD" w:rsidRDefault="00B659D8" w:rsidP="00224569">
            <w:pPr>
              <w:pStyle w:val="Brdtext"/>
              <w:jc w:val="left"/>
              <w:rPr>
                <w:spacing w:val="-2"/>
              </w:rPr>
            </w:pPr>
            <w:r w:rsidRPr="009D7DDD">
              <w:rPr>
                <w:spacing w:val="-2"/>
              </w:rPr>
              <w:t>25 kap. 1 § lagen om värde</w:t>
            </w:r>
            <w:r>
              <w:rPr>
                <w:spacing w:val="-2"/>
              </w:rPr>
              <w:softHyphen/>
            </w:r>
            <w:r w:rsidRPr="009D7DDD">
              <w:rPr>
                <w:spacing w:val="-2"/>
              </w:rPr>
              <w:t>pappersmarknaden och 8 kap. 1 § tillsynslagen</w:t>
            </w:r>
          </w:p>
        </w:tc>
      </w:tr>
      <w:tr w:rsidR="00224569" w14:paraId="7435EC28" w14:textId="77777777" w:rsidTr="00224569">
        <w:tc>
          <w:tcPr>
            <w:tcW w:w="2974" w:type="dxa"/>
            <w:gridSpan w:val="2"/>
          </w:tcPr>
          <w:p w14:paraId="08385934" w14:textId="77777777" w:rsidR="00224569" w:rsidRPr="009D7DDD" w:rsidRDefault="00B659D8" w:rsidP="00224569">
            <w:pPr>
              <w:pStyle w:val="Brdtext"/>
              <w:jc w:val="left"/>
            </w:pPr>
            <w:r w:rsidRPr="009D7DDD">
              <w:t>Artikel</w:t>
            </w:r>
            <w:r>
              <w:t> </w:t>
            </w:r>
            <w:r w:rsidRPr="009D7DDD">
              <w:t>39.1</w:t>
            </w:r>
          </w:p>
        </w:tc>
        <w:tc>
          <w:tcPr>
            <w:tcW w:w="2975" w:type="dxa"/>
            <w:gridSpan w:val="2"/>
          </w:tcPr>
          <w:p w14:paraId="74C2E772" w14:textId="156D6FCD" w:rsidR="00224569" w:rsidRPr="009D7DDD" w:rsidRDefault="00B659D8" w:rsidP="00224569">
            <w:pPr>
              <w:pStyle w:val="Brdtext"/>
              <w:jc w:val="left"/>
              <w:rPr>
                <w:spacing w:val="-2"/>
              </w:rPr>
            </w:pPr>
            <w:r w:rsidRPr="009D7DDD">
              <w:rPr>
                <w:spacing w:val="-2"/>
              </w:rPr>
              <w:t xml:space="preserve">23 kap. </w:t>
            </w:r>
            <w:r>
              <w:rPr>
                <w:spacing w:val="-2"/>
              </w:rPr>
              <w:t xml:space="preserve">1, 2, 3 och 4 §§ </w:t>
            </w:r>
            <w:r w:rsidRPr="009D7DDD">
              <w:rPr>
                <w:spacing w:val="-2"/>
              </w:rPr>
              <w:t>och 25 kap. 1 § lagen om värde</w:t>
            </w:r>
            <w:r>
              <w:rPr>
                <w:spacing w:val="-2"/>
              </w:rPr>
              <w:softHyphen/>
            </w:r>
            <w:r w:rsidRPr="009D7DDD">
              <w:rPr>
                <w:spacing w:val="-2"/>
              </w:rPr>
              <w:t xml:space="preserve">pappersmarknaden </w:t>
            </w:r>
          </w:p>
        </w:tc>
      </w:tr>
      <w:tr w:rsidR="00224569" w14:paraId="0E1EDAFC" w14:textId="77777777" w:rsidTr="00224569">
        <w:tc>
          <w:tcPr>
            <w:tcW w:w="2974" w:type="dxa"/>
            <w:gridSpan w:val="2"/>
          </w:tcPr>
          <w:p w14:paraId="53B1C286" w14:textId="77777777" w:rsidR="00224569" w:rsidRPr="00797CE8" w:rsidRDefault="00B659D8" w:rsidP="00224569">
            <w:pPr>
              <w:pStyle w:val="Brdtext"/>
              <w:jc w:val="left"/>
            </w:pPr>
            <w:r w:rsidRPr="00797CE8">
              <w:t>Artikel</w:t>
            </w:r>
            <w:r>
              <w:t> </w:t>
            </w:r>
            <w:r w:rsidRPr="00797CE8">
              <w:t>39.2 a</w:t>
            </w:r>
          </w:p>
        </w:tc>
        <w:tc>
          <w:tcPr>
            <w:tcW w:w="2975" w:type="dxa"/>
            <w:gridSpan w:val="2"/>
          </w:tcPr>
          <w:p w14:paraId="65808297" w14:textId="77777777" w:rsidR="00224569" w:rsidRPr="00BD5D70" w:rsidRDefault="00B659D8" w:rsidP="00224569">
            <w:pPr>
              <w:pStyle w:val="Brdtext"/>
              <w:jc w:val="left"/>
              <w:rPr>
                <w:spacing w:val="-2"/>
              </w:rPr>
            </w:pPr>
            <w:r w:rsidRPr="00BD5D70">
              <w:rPr>
                <w:spacing w:val="-2"/>
              </w:rPr>
              <w:t>2 a kap. 1 § tillsynslagen</w:t>
            </w:r>
          </w:p>
        </w:tc>
      </w:tr>
      <w:tr w:rsidR="00224569" w14:paraId="75FBEAB0" w14:textId="77777777" w:rsidTr="00C7656A">
        <w:tc>
          <w:tcPr>
            <w:tcW w:w="2974" w:type="dxa"/>
            <w:gridSpan w:val="2"/>
          </w:tcPr>
          <w:p w14:paraId="50C3C040" w14:textId="77777777" w:rsidR="00224569" w:rsidRPr="00797CE8" w:rsidRDefault="00B659D8" w:rsidP="00224569">
            <w:pPr>
              <w:pStyle w:val="Brdtext"/>
              <w:jc w:val="left"/>
            </w:pPr>
            <w:r w:rsidRPr="00797CE8">
              <w:t>Artikel</w:t>
            </w:r>
            <w:r>
              <w:t> </w:t>
            </w:r>
            <w:r w:rsidRPr="00797CE8">
              <w:t>39.2 b–j</w:t>
            </w:r>
          </w:p>
        </w:tc>
        <w:tc>
          <w:tcPr>
            <w:tcW w:w="2975" w:type="dxa"/>
            <w:gridSpan w:val="2"/>
          </w:tcPr>
          <w:p w14:paraId="00B334C4" w14:textId="0E771D1A" w:rsidR="00224569" w:rsidRPr="00BD5D70" w:rsidRDefault="00B659D8" w:rsidP="00224569">
            <w:pPr>
              <w:pStyle w:val="Brdtext"/>
              <w:jc w:val="left"/>
              <w:rPr>
                <w:spacing w:val="-2"/>
              </w:rPr>
            </w:pPr>
            <w:r w:rsidRPr="00BD5D70">
              <w:rPr>
                <w:spacing w:val="-2"/>
              </w:rPr>
              <w:t>25 kap. 1 § lagen om värde</w:t>
            </w:r>
            <w:r>
              <w:rPr>
                <w:spacing w:val="-2"/>
              </w:rPr>
              <w:softHyphen/>
            </w:r>
            <w:r w:rsidRPr="00BD5D70">
              <w:rPr>
                <w:spacing w:val="-2"/>
              </w:rPr>
              <w:t>pappersmarknaden</w:t>
            </w:r>
          </w:p>
        </w:tc>
      </w:tr>
      <w:tr w:rsidR="00224569" w14:paraId="684388A3" w14:textId="77777777" w:rsidTr="00C7656A">
        <w:tc>
          <w:tcPr>
            <w:tcW w:w="2974" w:type="dxa"/>
            <w:gridSpan w:val="2"/>
            <w:shd w:val="clear" w:color="auto" w:fill="auto"/>
          </w:tcPr>
          <w:p w14:paraId="5C675793" w14:textId="77777777" w:rsidR="00224569" w:rsidRPr="00797CE8" w:rsidRDefault="00B659D8" w:rsidP="00224569">
            <w:pPr>
              <w:pStyle w:val="Brdtext"/>
              <w:jc w:val="left"/>
            </w:pPr>
            <w:r w:rsidRPr="00797CE8">
              <w:t>Artikel</w:t>
            </w:r>
            <w:r>
              <w:t> </w:t>
            </w:r>
            <w:r w:rsidRPr="00797CE8">
              <w:t>39.2 k</w:t>
            </w:r>
          </w:p>
        </w:tc>
        <w:tc>
          <w:tcPr>
            <w:tcW w:w="2975" w:type="dxa"/>
            <w:gridSpan w:val="2"/>
            <w:shd w:val="clear" w:color="auto" w:fill="auto"/>
          </w:tcPr>
          <w:p w14:paraId="03978E87" w14:textId="2CB889B3" w:rsidR="00224569" w:rsidRDefault="00B659D8" w:rsidP="00224569">
            <w:pPr>
              <w:pStyle w:val="Brdtext"/>
              <w:jc w:val="left"/>
              <w:rPr>
                <w:spacing w:val="-2"/>
              </w:rPr>
            </w:pPr>
            <w:r w:rsidRPr="00BD5D70">
              <w:rPr>
                <w:spacing w:val="-2"/>
              </w:rPr>
              <w:t xml:space="preserve">2 a kap. </w:t>
            </w:r>
            <w:r>
              <w:rPr>
                <w:spacing w:val="-2"/>
              </w:rPr>
              <w:t>5</w:t>
            </w:r>
            <w:r w:rsidRPr="00BD5D70">
              <w:rPr>
                <w:spacing w:val="-2"/>
              </w:rPr>
              <w:t> § tillsynslagen</w:t>
            </w:r>
          </w:p>
        </w:tc>
      </w:tr>
      <w:tr w:rsidR="00224569" w14:paraId="4A0AF55A" w14:textId="77777777" w:rsidTr="00224569">
        <w:tc>
          <w:tcPr>
            <w:tcW w:w="2974" w:type="dxa"/>
            <w:gridSpan w:val="2"/>
          </w:tcPr>
          <w:p w14:paraId="01DDCCE1" w14:textId="77777777" w:rsidR="00224569" w:rsidRPr="00797CE8" w:rsidRDefault="00B659D8" w:rsidP="00224569">
            <w:pPr>
              <w:pStyle w:val="Brdtext"/>
              <w:jc w:val="left"/>
            </w:pPr>
            <w:r w:rsidRPr="00797CE8">
              <w:t>Artikel</w:t>
            </w:r>
            <w:r>
              <w:t> </w:t>
            </w:r>
            <w:r w:rsidRPr="00797CE8">
              <w:t>39.2 l och m</w:t>
            </w:r>
          </w:p>
        </w:tc>
        <w:tc>
          <w:tcPr>
            <w:tcW w:w="2975" w:type="dxa"/>
            <w:gridSpan w:val="2"/>
          </w:tcPr>
          <w:p w14:paraId="35098A49" w14:textId="76F9FD7D" w:rsidR="00224569" w:rsidRDefault="00B659D8" w:rsidP="00224569">
            <w:pPr>
              <w:pStyle w:val="Brdtext"/>
              <w:jc w:val="left"/>
              <w:rPr>
                <w:spacing w:val="-2"/>
              </w:rPr>
            </w:pPr>
            <w:r>
              <w:rPr>
                <w:spacing w:val="-2"/>
              </w:rPr>
              <w:t>25 kap. 1 § lagen om värde</w:t>
            </w:r>
            <w:r>
              <w:rPr>
                <w:spacing w:val="-2"/>
              </w:rPr>
              <w:softHyphen/>
              <w:t>pappersmarknaden</w:t>
            </w:r>
          </w:p>
        </w:tc>
      </w:tr>
      <w:tr w:rsidR="00224569" w14:paraId="3B164E2A" w14:textId="77777777" w:rsidTr="00224569">
        <w:tc>
          <w:tcPr>
            <w:tcW w:w="2974" w:type="dxa"/>
            <w:gridSpan w:val="2"/>
          </w:tcPr>
          <w:p w14:paraId="21735E94" w14:textId="77777777" w:rsidR="00224569" w:rsidRPr="00797CE8" w:rsidRDefault="00B659D8" w:rsidP="00224569">
            <w:pPr>
              <w:pStyle w:val="Brdtext"/>
              <w:jc w:val="left"/>
            </w:pPr>
            <w:r w:rsidRPr="00797CE8">
              <w:t>Artikel</w:t>
            </w:r>
            <w:r>
              <w:t> </w:t>
            </w:r>
            <w:r w:rsidRPr="00797CE8">
              <w:t>39.3</w:t>
            </w:r>
          </w:p>
        </w:tc>
        <w:tc>
          <w:tcPr>
            <w:tcW w:w="2975" w:type="dxa"/>
            <w:gridSpan w:val="2"/>
          </w:tcPr>
          <w:p w14:paraId="62002848" w14:textId="2CAB50F0" w:rsidR="00224569" w:rsidRPr="009F41F3" w:rsidRDefault="00B659D8" w:rsidP="00224569">
            <w:pPr>
              <w:pStyle w:val="Brdtext"/>
              <w:jc w:val="left"/>
              <w:rPr>
                <w:spacing w:val="-2"/>
                <w:highlight w:val="green"/>
              </w:rPr>
            </w:pPr>
            <w:r w:rsidRPr="00797CE8">
              <w:rPr>
                <w:spacing w:val="-2"/>
              </w:rPr>
              <w:t>25 kap. 1 § lagen om värde</w:t>
            </w:r>
            <w:r>
              <w:rPr>
                <w:spacing w:val="-2"/>
              </w:rPr>
              <w:softHyphen/>
            </w:r>
            <w:r w:rsidRPr="00797CE8">
              <w:rPr>
                <w:spacing w:val="-2"/>
              </w:rPr>
              <w:t>pappersmarknaden</w:t>
            </w:r>
          </w:p>
        </w:tc>
      </w:tr>
      <w:tr w:rsidR="00224569" w14:paraId="67172C0A" w14:textId="77777777" w:rsidTr="00C7656A">
        <w:tc>
          <w:tcPr>
            <w:tcW w:w="2974" w:type="dxa"/>
            <w:gridSpan w:val="2"/>
          </w:tcPr>
          <w:p w14:paraId="61C16C56" w14:textId="77777777" w:rsidR="00224569" w:rsidRPr="00797CE8" w:rsidRDefault="00B659D8" w:rsidP="00224569">
            <w:pPr>
              <w:pStyle w:val="Brdtext"/>
              <w:jc w:val="left"/>
            </w:pPr>
            <w:r w:rsidRPr="00797CE8">
              <w:t>Artikel</w:t>
            </w:r>
            <w:r>
              <w:t> </w:t>
            </w:r>
            <w:r w:rsidRPr="00797CE8">
              <w:t>40</w:t>
            </w:r>
          </w:p>
        </w:tc>
        <w:tc>
          <w:tcPr>
            <w:tcW w:w="2975" w:type="dxa"/>
            <w:gridSpan w:val="2"/>
          </w:tcPr>
          <w:p w14:paraId="5465F93B" w14:textId="77777777" w:rsidR="00224569" w:rsidRDefault="00B659D8" w:rsidP="00224569">
            <w:pPr>
              <w:pStyle w:val="Brdtext"/>
              <w:jc w:val="left"/>
              <w:rPr>
                <w:spacing w:val="-2"/>
              </w:rPr>
            </w:pPr>
            <w:r w:rsidRPr="00BD5D70">
              <w:rPr>
                <w:spacing w:val="-2"/>
              </w:rPr>
              <w:t>2 a kap. 1 §</w:t>
            </w:r>
            <w:r>
              <w:rPr>
                <w:spacing w:val="-2"/>
              </w:rPr>
              <w:t xml:space="preserve"> tillsynslagen</w:t>
            </w:r>
          </w:p>
        </w:tc>
      </w:tr>
      <w:tr w:rsidR="00224569" w14:paraId="412DCABB" w14:textId="77777777" w:rsidTr="00C7656A">
        <w:tc>
          <w:tcPr>
            <w:tcW w:w="2974" w:type="dxa"/>
            <w:gridSpan w:val="2"/>
            <w:shd w:val="clear" w:color="auto" w:fill="auto"/>
          </w:tcPr>
          <w:p w14:paraId="7F017324" w14:textId="77777777" w:rsidR="00224569" w:rsidRPr="00797CE8" w:rsidRDefault="00B659D8" w:rsidP="00224569">
            <w:pPr>
              <w:pStyle w:val="Brdtext"/>
              <w:jc w:val="left"/>
            </w:pPr>
            <w:r w:rsidRPr="00797CE8">
              <w:t>Artikel</w:t>
            </w:r>
            <w:r>
              <w:t> </w:t>
            </w:r>
            <w:r w:rsidRPr="00797CE8">
              <w:t>41</w:t>
            </w:r>
          </w:p>
        </w:tc>
        <w:tc>
          <w:tcPr>
            <w:tcW w:w="2975" w:type="dxa"/>
            <w:gridSpan w:val="2"/>
            <w:shd w:val="clear" w:color="auto" w:fill="auto"/>
          </w:tcPr>
          <w:p w14:paraId="75AB216A" w14:textId="3E875F49" w:rsidR="00224569" w:rsidRDefault="00B659D8" w:rsidP="00224569">
            <w:pPr>
              <w:pStyle w:val="Brdtext"/>
              <w:jc w:val="left"/>
              <w:rPr>
                <w:spacing w:val="-2"/>
              </w:rPr>
            </w:pPr>
            <w:r w:rsidRPr="00BD5D70">
              <w:rPr>
                <w:spacing w:val="-2"/>
              </w:rPr>
              <w:t xml:space="preserve">2 a kap. </w:t>
            </w:r>
            <w:r>
              <w:rPr>
                <w:spacing w:val="-2"/>
              </w:rPr>
              <w:t>3</w:t>
            </w:r>
            <w:r w:rsidRPr="00BD5D70">
              <w:rPr>
                <w:spacing w:val="-2"/>
              </w:rPr>
              <w:t> §</w:t>
            </w:r>
            <w:r>
              <w:rPr>
                <w:spacing w:val="-2"/>
              </w:rPr>
              <w:t xml:space="preserve"> tillsynslagen</w:t>
            </w:r>
          </w:p>
        </w:tc>
      </w:tr>
      <w:tr w:rsidR="00224569" w14:paraId="30A97B46" w14:textId="77777777" w:rsidTr="00C7656A">
        <w:tc>
          <w:tcPr>
            <w:tcW w:w="2974" w:type="dxa"/>
            <w:gridSpan w:val="2"/>
            <w:shd w:val="clear" w:color="auto" w:fill="auto"/>
          </w:tcPr>
          <w:p w14:paraId="14C73F14" w14:textId="77777777" w:rsidR="00224569" w:rsidRPr="00797CE8" w:rsidRDefault="00B659D8" w:rsidP="00224569">
            <w:pPr>
              <w:pStyle w:val="Brdtext"/>
              <w:jc w:val="left"/>
            </w:pPr>
            <w:r w:rsidRPr="00797CE8">
              <w:t>Artikel</w:t>
            </w:r>
            <w:r>
              <w:t> </w:t>
            </w:r>
            <w:r w:rsidRPr="00797CE8">
              <w:t>42</w:t>
            </w:r>
          </w:p>
        </w:tc>
        <w:tc>
          <w:tcPr>
            <w:tcW w:w="2975" w:type="dxa"/>
            <w:gridSpan w:val="2"/>
            <w:shd w:val="clear" w:color="auto" w:fill="auto"/>
          </w:tcPr>
          <w:p w14:paraId="3ACB9F42" w14:textId="6A5F4364" w:rsidR="00224569" w:rsidRDefault="00B659D8" w:rsidP="00224569">
            <w:pPr>
              <w:pStyle w:val="Brdtext"/>
              <w:jc w:val="left"/>
              <w:rPr>
                <w:spacing w:val="-2"/>
              </w:rPr>
            </w:pPr>
            <w:r w:rsidRPr="00BD5D70">
              <w:rPr>
                <w:spacing w:val="-2"/>
              </w:rPr>
              <w:t xml:space="preserve">2 a kap. </w:t>
            </w:r>
            <w:r>
              <w:rPr>
                <w:spacing w:val="-2"/>
              </w:rPr>
              <w:t>5</w:t>
            </w:r>
            <w:r w:rsidRPr="00BD5D70">
              <w:rPr>
                <w:spacing w:val="-2"/>
              </w:rPr>
              <w:t xml:space="preserve"> §</w:t>
            </w:r>
            <w:r>
              <w:rPr>
                <w:spacing w:val="-2"/>
              </w:rPr>
              <w:t xml:space="preserve"> </w:t>
            </w:r>
            <w:r w:rsidRPr="00797CE8">
              <w:rPr>
                <w:spacing w:val="-2"/>
              </w:rPr>
              <w:t>tillsynslagen</w:t>
            </w:r>
          </w:p>
        </w:tc>
      </w:tr>
      <w:tr w:rsidR="00224569" w14:paraId="3A53D8C1" w14:textId="77777777" w:rsidTr="00C7656A">
        <w:tc>
          <w:tcPr>
            <w:tcW w:w="2974" w:type="dxa"/>
            <w:gridSpan w:val="2"/>
            <w:shd w:val="clear" w:color="auto" w:fill="auto"/>
          </w:tcPr>
          <w:p w14:paraId="70EAED2A" w14:textId="77777777" w:rsidR="00224569" w:rsidRPr="00797CE8" w:rsidRDefault="00B659D8" w:rsidP="00224569">
            <w:pPr>
              <w:pStyle w:val="Brdtext"/>
              <w:jc w:val="left"/>
            </w:pPr>
            <w:r w:rsidRPr="00797CE8">
              <w:t>Artikel</w:t>
            </w:r>
            <w:r>
              <w:t> </w:t>
            </w:r>
            <w:r w:rsidRPr="00797CE8">
              <w:t>43</w:t>
            </w:r>
          </w:p>
        </w:tc>
        <w:tc>
          <w:tcPr>
            <w:tcW w:w="2975" w:type="dxa"/>
            <w:gridSpan w:val="2"/>
            <w:shd w:val="clear" w:color="auto" w:fill="auto"/>
          </w:tcPr>
          <w:p w14:paraId="7F99620F" w14:textId="63A9454B" w:rsidR="00224569" w:rsidRDefault="00B659D8" w:rsidP="00224569">
            <w:pPr>
              <w:pStyle w:val="Brdtext"/>
              <w:jc w:val="left"/>
              <w:rPr>
                <w:spacing w:val="-2"/>
              </w:rPr>
            </w:pPr>
            <w:r w:rsidRPr="00BD5D70">
              <w:rPr>
                <w:spacing w:val="-2"/>
              </w:rPr>
              <w:t xml:space="preserve">2 a kap. </w:t>
            </w:r>
            <w:r>
              <w:rPr>
                <w:spacing w:val="-2"/>
              </w:rPr>
              <w:t>4</w:t>
            </w:r>
            <w:r w:rsidRPr="00BD5D70">
              <w:rPr>
                <w:spacing w:val="-2"/>
              </w:rPr>
              <w:t> §</w:t>
            </w:r>
            <w:r>
              <w:rPr>
                <w:spacing w:val="-2"/>
              </w:rPr>
              <w:t xml:space="preserve"> tillsynslagen</w:t>
            </w:r>
          </w:p>
        </w:tc>
      </w:tr>
      <w:tr w:rsidR="00224569" w14:paraId="7B329B51" w14:textId="77777777" w:rsidTr="00224569">
        <w:tc>
          <w:tcPr>
            <w:tcW w:w="2974" w:type="dxa"/>
            <w:gridSpan w:val="2"/>
          </w:tcPr>
          <w:p w14:paraId="3DAF2EF8" w14:textId="77777777" w:rsidR="00224569" w:rsidRPr="00797CE8" w:rsidRDefault="00B659D8" w:rsidP="00224569">
            <w:pPr>
              <w:pStyle w:val="Brdtext"/>
              <w:jc w:val="left"/>
            </w:pPr>
            <w:r w:rsidRPr="00797CE8">
              <w:t>Artikel</w:t>
            </w:r>
            <w:r>
              <w:t> </w:t>
            </w:r>
            <w:r w:rsidRPr="00797CE8">
              <w:t>44</w:t>
            </w:r>
            <w:r>
              <w:t> </w:t>
            </w:r>
            <w:r w:rsidRPr="00797CE8">
              <w:t>a och b</w:t>
            </w:r>
          </w:p>
        </w:tc>
        <w:tc>
          <w:tcPr>
            <w:tcW w:w="2975" w:type="dxa"/>
            <w:gridSpan w:val="2"/>
          </w:tcPr>
          <w:p w14:paraId="04A9A52E" w14:textId="77777777" w:rsidR="00224569" w:rsidRDefault="00B659D8" w:rsidP="00224569">
            <w:pPr>
              <w:pStyle w:val="Brdtext"/>
              <w:jc w:val="left"/>
              <w:rPr>
                <w:spacing w:val="-2"/>
              </w:rPr>
            </w:pPr>
            <w:r>
              <w:rPr>
                <w:spacing w:val="-2"/>
              </w:rPr>
              <w:t xml:space="preserve">Föreskrifter </w:t>
            </w:r>
            <w:r w:rsidRPr="006709CF">
              <w:rPr>
                <w:spacing w:val="-2"/>
              </w:rPr>
              <w:t>på lägre nivå än lag</w:t>
            </w:r>
          </w:p>
        </w:tc>
      </w:tr>
      <w:tr w:rsidR="00224569" w14:paraId="2A0B3A9C" w14:textId="77777777" w:rsidTr="00224569">
        <w:tc>
          <w:tcPr>
            <w:tcW w:w="2974" w:type="dxa"/>
            <w:gridSpan w:val="2"/>
          </w:tcPr>
          <w:p w14:paraId="5F7D68D0" w14:textId="77777777" w:rsidR="00224569" w:rsidRPr="00797CE8" w:rsidRDefault="00B659D8" w:rsidP="00224569">
            <w:pPr>
              <w:pStyle w:val="Brdtext"/>
              <w:jc w:val="left"/>
            </w:pPr>
            <w:r w:rsidRPr="00EA251C">
              <w:t>Artikel</w:t>
            </w:r>
            <w:r>
              <w:t> </w:t>
            </w:r>
            <w:r w:rsidRPr="00EA251C">
              <w:t>44 c</w:t>
            </w:r>
          </w:p>
        </w:tc>
        <w:tc>
          <w:tcPr>
            <w:tcW w:w="2975" w:type="dxa"/>
            <w:gridSpan w:val="2"/>
          </w:tcPr>
          <w:p w14:paraId="692ACD1A" w14:textId="77777777" w:rsidR="00224569" w:rsidRDefault="00B659D8" w:rsidP="00224569">
            <w:pPr>
              <w:pStyle w:val="Brdtext"/>
              <w:jc w:val="left"/>
              <w:rPr>
                <w:spacing w:val="-2"/>
              </w:rPr>
            </w:pPr>
            <w:r>
              <w:rPr>
                <w:spacing w:val="-2"/>
              </w:rPr>
              <w:t>6 kap. 2 § andra stycket tillsyns</w:t>
            </w:r>
            <w:r>
              <w:rPr>
                <w:spacing w:val="-2"/>
              </w:rPr>
              <w:softHyphen/>
              <w:t>lagen och föreskrifter på lägre nivå än lag</w:t>
            </w:r>
          </w:p>
        </w:tc>
      </w:tr>
      <w:tr w:rsidR="00224569" w14:paraId="22C71350" w14:textId="77777777" w:rsidTr="00224569">
        <w:tc>
          <w:tcPr>
            <w:tcW w:w="2974" w:type="dxa"/>
            <w:gridSpan w:val="2"/>
          </w:tcPr>
          <w:p w14:paraId="0BD43630" w14:textId="77777777" w:rsidR="00224569" w:rsidRDefault="00B659D8" w:rsidP="00224569">
            <w:pPr>
              <w:pStyle w:val="Brdtext"/>
              <w:jc w:val="left"/>
            </w:pPr>
            <w:r>
              <w:t>Artikel 45.1</w:t>
            </w:r>
          </w:p>
        </w:tc>
        <w:tc>
          <w:tcPr>
            <w:tcW w:w="2975" w:type="dxa"/>
            <w:gridSpan w:val="2"/>
          </w:tcPr>
          <w:p w14:paraId="672F75CC" w14:textId="77777777" w:rsidR="00224569" w:rsidRDefault="00B659D8" w:rsidP="00224569">
            <w:pPr>
              <w:pStyle w:val="Brdtext"/>
              <w:jc w:val="left"/>
              <w:rPr>
                <w:spacing w:val="-2"/>
              </w:rPr>
            </w:pPr>
            <w:r>
              <w:rPr>
                <w:spacing w:val="-2"/>
              </w:rPr>
              <w:t>6 kap. 3 § första stycket tillsyns</w:t>
            </w:r>
            <w:r>
              <w:rPr>
                <w:spacing w:val="-2"/>
              </w:rPr>
              <w:softHyphen/>
              <w:t>lagen och föreskrifter på förordningsnivå</w:t>
            </w:r>
          </w:p>
        </w:tc>
      </w:tr>
      <w:tr w:rsidR="00224569" w14:paraId="36171C2A" w14:textId="77777777" w:rsidTr="00224569">
        <w:tc>
          <w:tcPr>
            <w:tcW w:w="2974" w:type="dxa"/>
            <w:gridSpan w:val="2"/>
          </w:tcPr>
          <w:p w14:paraId="4A3CB5BC" w14:textId="77777777" w:rsidR="00224569" w:rsidRDefault="00B659D8" w:rsidP="00224569">
            <w:pPr>
              <w:pStyle w:val="Brdtext"/>
              <w:jc w:val="left"/>
            </w:pPr>
            <w:r>
              <w:t>Artikel 45.2</w:t>
            </w:r>
          </w:p>
        </w:tc>
        <w:tc>
          <w:tcPr>
            <w:tcW w:w="2975" w:type="dxa"/>
            <w:gridSpan w:val="2"/>
          </w:tcPr>
          <w:p w14:paraId="1614C6B0" w14:textId="77777777" w:rsidR="00224569" w:rsidDel="009F41F3" w:rsidRDefault="00B659D8" w:rsidP="00224569">
            <w:pPr>
              <w:pStyle w:val="Brdtext"/>
              <w:jc w:val="left"/>
              <w:rPr>
                <w:spacing w:val="-2"/>
              </w:rPr>
            </w:pPr>
            <w:r>
              <w:rPr>
                <w:spacing w:val="-2"/>
              </w:rPr>
              <w:t>Artikeln riktar sig inte till medlemsstaterna</w:t>
            </w:r>
          </w:p>
        </w:tc>
      </w:tr>
      <w:tr w:rsidR="00224569" w14:paraId="1984EB10" w14:textId="77777777" w:rsidTr="00C7656A">
        <w:tc>
          <w:tcPr>
            <w:tcW w:w="2974" w:type="dxa"/>
            <w:gridSpan w:val="2"/>
          </w:tcPr>
          <w:p w14:paraId="2FA04303" w14:textId="77777777" w:rsidR="00224569" w:rsidRPr="009F41F3" w:rsidRDefault="00B659D8" w:rsidP="00224569">
            <w:pPr>
              <w:pStyle w:val="Brdtext"/>
              <w:jc w:val="left"/>
            </w:pPr>
            <w:r w:rsidRPr="009F41F3">
              <w:t>Artikel</w:t>
            </w:r>
            <w:r>
              <w:t> </w:t>
            </w:r>
            <w:r w:rsidRPr="009F41F3">
              <w:t>46.1–5</w:t>
            </w:r>
          </w:p>
        </w:tc>
        <w:tc>
          <w:tcPr>
            <w:tcW w:w="2975" w:type="dxa"/>
            <w:gridSpan w:val="2"/>
          </w:tcPr>
          <w:p w14:paraId="32379611" w14:textId="77777777" w:rsidR="00224569" w:rsidRPr="00EB7C7A" w:rsidRDefault="00B659D8" w:rsidP="00224569">
            <w:pPr>
              <w:pStyle w:val="Brdtext"/>
              <w:jc w:val="left"/>
              <w:rPr>
                <w:spacing w:val="-2"/>
              </w:rPr>
            </w:pPr>
            <w:r w:rsidRPr="00EB7C7A">
              <w:rPr>
                <w:spacing w:val="-2"/>
              </w:rPr>
              <w:t>4 a kap. 1 § tillsynslagen</w:t>
            </w:r>
          </w:p>
        </w:tc>
      </w:tr>
      <w:tr w:rsidR="00224569" w14:paraId="7D3A42BC" w14:textId="77777777" w:rsidTr="00C7656A">
        <w:tc>
          <w:tcPr>
            <w:tcW w:w="2974" w:type="dxa"/>
            <w:gridSpan w:val="2"/>
            <w:shd w:val="clear" w:color="auto" w:fill="auto"/>
          </w:tcPr>
          <w:p w14:paraId="1B3A72F9" w14:textId="77777777" w:rsidR="00224569" w:rsidRPr="009F41F3" w:rsidRDefault="00B659D8" w:rsidP="00224569">
            <w:pPr>
              <w:pStyle w:val="Brdtext"/>
              <w:jc w:val="left"/>
            </w:pPr>
            <w:r w:rsidRPr="009F41F3">
              <w:t>Artikel 46.6</w:t>
            </w:r>
          </w:p>
        </w:tc>
        <w:tc>
          <w:tcPr>
            <w:tcW w:w="2975" w:type="dxa"/>
            <w:gridSpan w:val="2"/>
            <w:shd w:val="clear" w:color="auto" w:fill="auto"/>
          </w:tcPr>
          <w:p w14:paraId="2C5969BD" w14:textId="4E362814" w:rsidR="00224569" w:rsidRPr="00EB7C7A" w:rsidRDefault="00B659D8" w:rsidP="00224569">
            <w:pPr>
              <w:pStyle w:val="Brdtext"/>
              <w:jc w:val="left"/>
              <w:rPr>
                <w:spacing w:val="-2"/>
              </w:rPr>
            </w:pPr>
            <w:r w:rsidRPr="00EB7C7A">
              <w:rPr>
                <w:spacing w:val="-2"/>
              </w:rPr>
              <w:t>4 a kap. 2</w:t>
            </w:r>
            <w:r w:rsidRPr="009F41F3">
              <w:t>–</w:t>
            </w:r>
            <w:r>
              <w:rPr>
                <w:spacing w:val="-2"/>
              </w:rPr>
              <w:t>4</w:t>
            </w:r>
            <w:r w:rsidRPr="00EB7C7A">
              <w:rPr>
                <w:spacing w:val="-2"/>
              </w:rPr>
              <w:t> §§ tillsynslagen</w:t>
            </w:r>
          </w:p>
        </w:tc>
      </w:tr>
      <w:tr w:rsidR="00224569" w14:paraId="7AC5FB06" w14:textId="77777777" w:rsidTr="00224569">
        <w:tc>
          <w:tcPr>
            <w:tcW w:w="2974" w:type="dxa"/>
            <w:gridSpan w:val="2"/>
          </w:tcPr>
          <w:p w14:paraId="3F1F26A6" w14:textId="77777777" w:rsidR="00224569" w:rsidRPr="009F41F3" w:rsidRDefault="00B659D8" w:rsidP="00224569">
            <w:pPr>
              <w:pStyle w:val="Brdtext"/>
              <w:jc w:val="left"/>
            </w:pPr>
            <w:r w:rsidRPr="009F41F3">
              <w:t>Artikel</w:t>
            </w:r>
            <w:r>
              <w:t> </w:t>
            </w:r>
            <w:r w:rsidRPr="009F41F3">
              <w:t>47</w:t>
            </w:r>
          </w:p>
        </w:tc>
        <w:tc>
          <w:tcPr>
            <w:tcW w:w="2975" w:type="dxa"/>
            <w:gridSpan w:val="2"/>
          </w:tcPr>
          <w:p w14:paraId="291A8DFD" w14:textId="77777777" w:rsidR="00224569" w:rsidRDefault="00B659D8" w:rsidP="00224569">
            <w:pPr>
              <w:pStyle w:val="Brdtext"/>
              <w:jc w:val="left"/>
              <w:rPr>
                <w:spacing w:val="-2"/>
              </w:rPr>
            </w:pPr>
            <w:r>
              <w:rPr>
                <w:spacing w:val="-2"/>
              </w:rPr>
              <w:t>6 kap. 3 § första stycket tillsyns</w:t>
            </w:r>
            <w:r>
              <w:rPr>
                <w:spacing w:val="-2"/>
              </w:rPr>
              <w:softHyphen/>
              <w:t>lagen</w:t>
            </w:r>
          </w:p>
        </w:tc>
      </w:tr>
      <w:tr w:rsidR="00224569" w14:paraId="6FE8D68E" w14:textId="77777777" w:rsidTr="00224569">
        <w:tc>
          <w:tcPr>
            <w:tcW w:w="2974" w:type="dxa"/>
            <w:gridSpan w:val="2"/>
          </w:tcPr>
          <w:p w14:paraId="183C0666" w14:textId="77777777" w:rsidR="00224569" w:rsidRPr="009F41F3" w:rsidRDefault="00B659D8" w:rsidP="00224569">
            <w:pPr>
              <w:pStyle w:val="Brdtext"/>
              <w:jc w:val="left"/>
            </w:pPr>
            <w:r w:rsidRPr="009F41F3">
              <w:t>Artikel</w:t>
            </w:r>
            <w:r>
              <w:t> </w:t>
            </w:r>
            <w:r w:rsidRPr="009F41F3">
              <w:t>48.1–48.3</w:t>
            </w:r>
          </w:p>
        </w:tc>
        <w:tc>
          <w:tcPr>
            <w:tcW w:w="2975" w:type="dxa"/>
            <w:gridSpan w:val="2"/>
          </w:tcPr>
          <w:p w14:paraId="51CE3C36" w14:textId="1FCB02F1" w:rsidR="00224569" w:rsidRDefault="00B659D8" w:rsidP="00224569">
            <w:pPr>
              <w:pStyle w:val="Brdtext"/>
              <w:jc w:val="left"/>
              <w:rPr>
                <w:spacing w:val="-2"/>
              </w:rPr>
            </w:pPr>
            <w:r>
              <w:rPr>
                <w:spacing w:val="-2"/>
              </w:rPr>
              <w:t>6 kap. 3 § första stycket tillsyns</w:t>
            </w:r>
            <w:r>
              <w:rPr>
                <w:spacing w:val="-2"/>
              </w:rPr>
              <w:softHyphen/>
              <w:t>lagen och föreskrifter på förordningsnivå</w:t>
            </w:r>
          </w:p>
        </w:tc>
      </w:tr>
      <w:tr w:rsidR="00224569" w14:paraId="4E0B2AAF" w14:textId="77777777" w:rsidTr="00224569">
        <w:tc>
          <w:tcPr>
            <w:tcW w:w="2974" w:type="dxa"/>
            <w:gridSpan w:val="2"/>
          </w:tcPr>
          <w:p w14:paraId="527BF7DA" w14:textId="77777777" w:rsidR="00224569" w:rsidRPr="009F41F3" w:rsidRDefault="00B659D8" w:rsidP="00224569">
            <w:pPr>
              <w:pStyle w:val="Brdtext"/>
              <w:jc w:val="left"/>
            </w:pPr>
            <w:r w:rsidRPr="009F41F3">
              <w:t>Artikel 48.4</w:t>
            </w:r>
          </w:p>
        </w:tc>
        <w:tc>
          <w:tcPr>
            <w:tcW w:w="2975" w:type="dxa"/>
            <w:gridSpan w:val="2"/>
          </w:tcPr>
          <w:p w14:paraId="78E0402E" w14:textId="0933E2CA" w:rsidR="00224569" w:rsidRPr="00AA1174" w:rsidRDefault="00B659D8" w:rsidP="00224569">
            <w:pPr>
              <w:pStyle w:val="Brdtext"/>
              <w:jc w:val="left"/>
              <w:rPr>
                <w:spacing w:val="-2"/>
                <w:highlight w:val="green"/>
              </w:rPr>
            </w:pPr>
            <w:r w:rsidRPr="009F41F3">
              <w:rPr>
                <w:spacing w:val="-2"/>
              </w:rPr>
              <w:t>Artikeln riktar sig inte till medlemsstaterna</w:t>
            </w:r>
          </w:p>
        </w:tc>
      </w:tr>
      <w:tr w:rsidR="00224569" w14:paraId="740DE3C8" w14:textId="77777777" w:rsidTr="00224569">
        <w:tc>
          <w:tcPr>
            <w:tcW w:w="2974" w:type="dxa"/>
            <w:gridSpan w:val="2"/>
          </w:tcPr>
          <w:p w14:paraId="1D714CB9" w14:textId="77777777" w:rsidR="00224569" w:rsidRPr="009F41F3" w:rsidRDefault="00B659D8" w:rsidP="00224569">
            <w:pPr>
              <w:pStyle w:val="Brdtext"/>
              <w:jc w:val="left"/>
            </w:pPr>
            <w:r w:rsidRPr="009F41F3">
              <w:t>Artikel 48.5 och 48.6</w:t>
            </w:r>
          </w:p>
        </w:tc>
        <w:tc>
          <w:tcPr>
            <w:tcW w:w="2975" w:type="dxa"/>
            <w:gridSpan w:val="2"/>
          </w:tcPr>
          <w:p w14:paraId="1E99242F" w14:textId="2F7D4B63" w:rsidR="00224569" w:rsidRDefault="00B659D8" w:rsidP="00224569">
            <w:pPr>
              <w:pStyle w:val="Brdtext"/>
              <w:jc w:val="left"/>
              <w:rPr>
                <w:spacing w:val="-2"/>
              </w:rPr>
            </w:pPr>
            <w:r>
              <w:rPr>
                <w:spacing w:val="-2"/>
              </w:rPr>
              <w:t>6 kap. 3 § första stycket tillsyns</w:t>
            </w:r>
            <w:r>
              <w:rPr>
                <w:spacing w:val="-2"/>
              </w:rPr>
              <w:softHyphen/>
              <w:t>lagen och föreskrifter på förordningsnivå</w:t>
            </w:r>
          </w:p>
        </w:tc>
      </w:tr>
      <w:tr w:rsidR="00224569" w14:paraId="03B78EFF" w14:textId="77777777" w:rsidTr="00224569">
        <w:tc>
          <w:tcPr>
            <w:tcW w:w="2974" w:type="dxa"/>
            <w:gridSpan w:val="2"/>
          </w:tcPr>
          <w:p w14:paraId="53E85F26" w14:textId="77777777" w:rsidR="00224569" w:rsidRPr="009F41F3" w:rsidRDefault="00B659D8" w:rsidP="00224569">
            <w:pPr>
              <w:pStyle w:val="Brdtext"/>
              <w:jc w:val="left"/>
            </w:pPr>
            <w:r w:rsidRPr="009F41F3">
              <w:lastRenderedPageBreak/>
              <w:t>Artikel</w:t>
            </w:r>
            <w:r>
              <w:t> </w:t>
            </w:r>
            <w:r w:rsidRPr="009F41F3">
              <w:t>48.7</w:t>
            </w:r>
          </w:p>
        </w:tc>
        <w:tc>
          <w:tcPr>
            <w:tcW w:w="2975" w:type="dxa"/>
            <w:gridSpan w:val="2"/>
          </w:tcPr>
          <w:p w14:paraId="14971970" w14:textId="77777777" w:rsidR="00224569" w:rsidRDefault="00B659D8" w:rsidP="00224569">
            <w:pPr>
              <w:pStyle w:val="Brdtext"/>
              <w:jc w:val="left"/>
              <w:rPr>
                <w:spacing w:val="-2"/>
              </w:rPr>
            </w:pPr>
            <w:r>
              <w:rPr>
                <w:spacing w:val="-2"/>
              </w:rPr>
              <w:t>6 kap. 4 § tillsynslagen</w:t>
            </w:r>
          </w:p>
        </w:tc>
      </w:tr>
      <w:tr w:rsidR="00224569" w14:paraId="1024CB8B" w14:textId="77777777" w:rsidTr="00224569">
        <w:tc>
          <w:tcPr>
            <w:tcW w:w="2974" w:type="dxa"/>
            <w:gridSpan w:val="2"/>
          </w:tcPr>
          <w:p w14:paraId="33F56DAE" w14:textId="77777777" w:rsidR="00224569" w:rsidRPr="009F41F3" w:rsidRDefault="00B659D8" w:rsidP="00224569">
            <w:pPr>
              <w:pStyle w:val="Brdtext"/>
              <w:jc w:val="left"/>
            </w:pPr>
            <w:r w:rsidRPr="009F41F3">
              <w:t>Artikel</w:t>
            </w:r>
            <w:r>
              <w:t> </w:t>
            </w:r>
            <w:r w:rsidRPr="009F41F3">
              <w:t>48.8</w:t>
            </w:r>
          </w:p>
        </w:tc>
        <w:tc>
          <w:tcPr>
            <w:tcW w:w="2975" w:type="dxa"/>
            <w:gridSpan w:val="2"/>
          </w:tcPr>
          <w:p w14:paraId="697D8A05" w14:textId="26FC39BC" w:rsidR="00224569" w:rsidRDefault="00B659D8" w:rsidP="00224569">
            <w:pPr>
              <w:pStyle w:val="Brdtext"/>
              <w:jc w:val="left"/>
              <w:rPr>
                <w:spacing w:val="-2"/>
              </w:rPr>
            </w:pPr>
            <w:r w:rsidRPr="008D30D1">
              <w:rPr>
                <w:spacing w:val="-2"/>
              </w:rPr>
              <w:t>Artikeln r</w:t>
            </w:r>
            <w:r>
              <w:rPr>
                <w:spacing w:val="-2"/>
              </w:rPr>
              <w:t>iktar sig inte till medlemsstaterna</w:t>
            </w:r>
          </w:p>
        </w:tc>
      </w:tr>
      <w:tr w:rsidR="00224569" w14:paraId="202A90F2" w14:textId="77777777" w:rsidTr="00224569">
        <w:tc>
          <w:tcPr>
            <w:tcW w:w="2974" w:type="dxa"/>
            <w:gridSpan w:val="2"/>
          </w:tcPr>
          <w:p w14:paraId="6EA15249" w14:textId="77777777" w:rsidR="00224569" w:rsidRPr="009F41F3" w:rsidRDefault="00B659D8" w:rsidP="00224569">
            <w:pPr>
              <w:pStyle w:val="Brdtext"/>
              <w:jc w:val="left"/>
            </w:pPr>
            <w:r w:rsidRPr="009F41F3">
              <w:t>Artikel</w:t>
            </w:r>
            <w:r>
              <w:t> </w:t>
            </w:r>
            <w:r w:rsidRPr="009F41F3">
              <w:t>49</w:t>
            </w:r>
          </w:p>
        </w:tc>
        <w:tc>
          <w:tcPr>
            <w:tcW w:w="2975" w:type="dxa"/>
            <w:gridSpan w:val="2"/>
          </w:tcPr>
          <w:p w14:paraId="3DDE9C9A" w14:textId="490BC6CF" w:rsidR="00224569" w:rsidRDefault="00B659D8" w:rsidP="00224569">
            <w:pPr>
              <w:pStyle w:val="Brdtext"/>
              <w:jc w:val="left"/>
              <w:rPr>
                <w:spacing w:val="-2"/>
              </w:rPr>
            </w:pPr>
            <w:r>
              <w:rPr>
                <w:spacing w:val="-2"/>
              </w:rPr>
              <w:t>23 kap. 5 § lagen om värde</w:t>
            </w:r>
            <w:r>
              <w:rPr>
                <w:spacing w:val="-2"/>
              </w:rPr>
              <w:softHyphen/>
              <w:t>pappersmarknaden och 6 kap. 3 § tillsynslagen</w:t>
            </w:r>
          </w:p>
        </w:tc>
      </w:tr>
      <w:tr w:rsidR="00224569" w14:paraId="66A54C99" w14:textId="77777777" w:rsidTr="00224569">
        <w:tc>
          <w:tcPr>
            <w:tcW w:w="2974" w:type="dxa"/>
            <w:gridSpan w:val="2"/>
          </w:tcPr>
          <w:p w14:paraId="1C0754F4" w14:textId="77777777" w:rsidR="00224569" w:rsidRPr="009F41F3" w:rsidRDefault="00B659D8" w:rsidP="00224569">
            <w:pPr>
              <w:pStyle w:val="Brdtext"/>
              <w:jc w:val="left"/>
            </w:pPr>
            <w:r w:rsidRPr="009F41F3">
              <w:t>Artikel</w:t>
            </w:r>
            <w:r>
              <w:t> </w:t>
            </w:r>
            <w:r w:rsidRPr="009F41F3">
              <w:t>50</w:t>
            </w:r>
          </w:p>
        </w:tc>
        <w:tc>
          <w:tcPr>
            <w:tcW w:w="2975" w:type="dxa"/>
            <w:gridSpan w:val="2"/>
          </w:tcPr>
          <w:p w14:paraId="6052E197" w14:textId="77777777" w:rsidR="00224569" w:rsidRPr="0034700D" w:rsidRDefault="00B659D8" w:rsidP="00224569">
            <w:pPr>
              <w:pStyle w:val="Brdtext"/>
              <w:jc w:val="left"/>
              <w:rPr>
                <w:spacing w:val="-2"/>
              </w:rPr>
            </w:pPr>
            <w:r w:rsidRPr="006E6ACF">
              <w:t>23</w:t>
            </w:r>
            <w:r>
              <w:t> </w:t>
            </w:r>
            <w:r w:rsidRPr="006E6ACF">
              <w:t xml:space="preserve">kap. </w:t>
            </w:r>
            <w:r>
              <w:t>6 </w:t>
            </w:r>
            <w:r w:rsidRPr="006E6ACF">
              <w:t>§ lagen om värde</w:t>
            </w:r>
            <w:r>
              <w:softHyphen/>
            </w:r>
            <w:r w:rsidRPr="006E6ACF">
              <w:t xml:space="preserve">pappersmarknaden </w:t>
            </w:r>
            <w:r>
              <w:t xml:space="preserve">och </w:t>
            </w:r>
            <w:r w:rsidRPr="0034700D">
              <w:rPr>
                <w:spacing w:val="-2"/>
              </w:rPr>
              <w:t>6 kap. 6 § tillsynslagen</w:t>
            </w:r>
          </w:p>
        </w:tc>
      </w:tr>
      <w:tr w:rsidR="00224569" w14:paraId="42CBCAA6" w14:textId="77777777" w:rsidTr="00224569">
        <w:tc>
          <w:tcPr>
            <w:tcW w:w="2974" w:type="dxa"/>
            <w:gridSpan w:val="2"/>
          </w:tcPr>
          <w:p w14:paraId="6E787540" w14:textId="77777777" w:rsidR="00224569" w:rsidRPr="009F41F3" w:rsidRDefault="00B659D8" w:rsidP="00224569">
            <w:pPr>
              <w:pStyle w:val="Brdtext"/>
              <w:jc w:val="left"/>
            </w:pPr>
            <w:r w:rsidRPr="009F41F3">
              <w:t>Artikel</w:t>
            </w:r>
            <w:r>
              <w:t> </w:t>
            </w:r>
            <w:r w:rsidRPr="009F41F3">
              <w:t>51</w:t>
            </w:r>
          </w:p>
        </w:tc>
        <w:tc>
          <w:tcPr>
            <w:tcW w:w="2975" w:type="dxa"/>
            <w:gridSpan w:val="2"/>
          </w:tcPr>
          <w:p w14:paraId="1E371921" w14:textId="77777777" w:rsidR="00224569" w:rsidRDefault="00B659D8" w:rsidP="00224569">
            <w:pPr>
              <w:pStyle w:val="Brdtext"/>
              <w:jc w:val="left"/>
              <w:rPr>
                <w:spacing w:val="-2"/>
              </w:rPr>
            </w:pPr>
            <w:r w:rsidRPr="00B30020">
              <w:rPr>
                <w:spacing w:val="-2"/>
              </w:rPr>
              <w:t>4 a kap. 1 § tillsynslagen</w:t>
            </w:r>
          </w:p>
        </w:tc>
      </w:tr>
      <w:tr w:rsidR="00224569" w14:paraId="5A4D83B8" w14:textId="77777777" w:rsidTr="00224569">
        <w:tc>
          <w:tcPr>
            <w:tcW w:w="2974" w:type="dxa"/>
            <w:gridSpan w:val="2"/>
          </w:tcPr>
          <w:p w14:paraId="1F2A1CF8" w14:textId="77777777" w:rsidR="00224569" w:rsidRPr="00797CE8" w:rsidRDefault="00B659D8" w:rsidP="00224569">
            <w:pPr>
              <w:pStyle w:val="Brdtext"/>
              <w:jc w:val="left"/>
            </w:pPr>
            <w:r w:rsidRPr="00797CE8">
              <w:t>Artikel</w:t>
            </w:r>
            <w:r>
              <w:t> </w:t>
            </w:r>
            <w:r w:rsidRPr="00797CE8">
              <w:t>52</w:t>
            </w:r>
          </w:p>
        </w:tc>
        <w:tc>
          <w:tcPr>
            <w:tcW w:w="2975" w:type="dxa"/>
            <w:gridSpan w:val="2"/>
          </w:tcPr>
          <w:p w14:paraId="2DA627B1" w14:textId="77777777" w:rsidR="00224569" w:rsidRDefault="00B659D8" w:rsidP="00224569">
            <w:pPr>
              <w:pStyle w:val="Brdtext"/>
              <w:jc w:val="left"/>
              <w:rPr>
                <w:spacing w:val="-2"/>
              </w:rPr>
            </w:pPr>
            <w:r w:rsidRPr="00B30020">
              <w:rPr>
                <w:spacing w:val="-2"/>
              </w:rPr>
              <w:t>3 a kap. 2 §</w:t>
            </w:r>
            <w:r>
              <w:rPr>
                <w:spacing w:val="-2"/>
              </w:rPr>
              <w:t xml:space="preserve"> tillsynslagen</w:t>
            </w:r>
          </w:p>
        </w:tc>
      </w:tr>
      <w:tr w:rsidR="00224569" w14:paraId="468E0F3B" w14:textId="77777777" w:rsidTr="00224569">
        <w:tc>
          <w:tcPr>
            <w:tcW w:w="2974" w:type="dxa"/>
            <w:gridSpan w:val="2"/>
          </w:tcPr>
          <w:p w14:paraId="6AC3228D" w14:textId="77777777" w:rsidR="00224569" w:rsidRDefault="00B659D8" w:rsidP="00224569">
            <w:pPr>
              <w:pStyle w:val="Brdtext"/>
              <w:jc w:val="left"/>
            </w:pPr>
            <w:r>
              <w:t>Artikel 53.1</w:t>
            </w:r>
          </w:p>
        </w:tc>
        <w:tc>
          <w:tcPr>
            <w:tcW w:w="2975" w:type="dxa"/>
            <w:gridSpan w:val="2"/>
          </w:tcPr>
          <w:p w14:paraId="5B116CF6" w14:textId="77777777" w:rsidR="00224569" w:rsidRDefault="00B659D8" w:rsidP="00224569">
            <w:pPr>
              <w:pStyle w:val="Brdtext"/>
              <w:jc w:val="left"/>
              <w:rPr>
                <w:spacing w:val="-2"/>
              </w:rPr>
            </w:pPr>
            <w:r>
              <w:rPr>
                <w:spacing w:val="-2"/>
              </w:rPr>
              <w:t>6 kap. 1 §, 8 kap. 4, 6 och 8 §§ tillsynslagen</w:t>
            </w:r>
          </w:p>
        </w:tc>
      </w:tr>
      <w:tr w:rsidR="00224569" w14:paraId="5F208F78" w14:textId="77777777" w:rsidTr="00224569">
        <w:tc>
          <w:tcPr>
            <w:tcW w:w="2974" w:type="dxa"/>
            <w:gridSpan w:val="2"/>
          </w:tcPr>
          <w:p w14:paraId="52EB198F" w14:textId="77777777" w:rsidR="00224569" w:rsidRDefault="00B659D8" w:rsidP="00224569">
            <w:pPr>
              <w:pStyle w:val="Brdtext"/>
              <w:jc w:val="left"/>
            </w:pPr>
            <w:r>
              <w:t>Artikel 53.2</w:t>
            </w:r>
          </w:p>
        </w:tc>
        <w:tc>
          <w:tcPr>
            <w:tcW w:w="2975" w:type="dxa"/>
            <w:gridSpan w:val="2"/>
          </w:tcPr>
          <w:p w14:paraId="20405599" w14:textId="77777777" w:rsidR="00224569" w:rsidRDefault="00B659D8" w:rsidP="00224569">
            <w:pPr>
              <w:pStyle w:val="Brdtext"/>
              <w:jc w:val="left"/>
              <w:rPr>
                <w:spacing w:val="-2"/>
              </w:rPr>
            </w:pPr>
            <w:r>
              <w:rPr>
                <w:spacing w:val="-2"/>
              </w:rPr>
              <w:t>6 kap. 8 § tillsynslagen</w:t>
            </w:r>
          </w:p>
        </w:tc>
      </w:tr>
      <w:tr w:rsidR="00224569" w14:paraId="4C249230" w14:textId="77777777" w:rsidTr="00224569">
        <w:tc>
          <w:tcPr>
            <w:tcW w:w="2974" w:type="dxa"/>
            <w:gridSpan w:val="2"/>
          </w:tcPr>
          <w:p w14:paraId="7F2CD3F8" w14:textId="77777777" w:rsidR="00224569" w:rsidRPr="00AD002E" w:rsidRDefault="00B659D8" w:rsidP="00224569">
            <w:pPr>
              <w:pStyle w:val="Brdtext"/>
              <w:jc w:val="left"/>
            </w:pPr>
            <w:r w:rsidRPr="00AD002E">
              <w:t>Artikel</w:t>
            </w:r>
            <w:r>
              <w:t> </w:t>
            </w:r>
            <w:r w:rsidRPr="00AD002E">
              <w:t>54</w:t>
            </w:r>
          </w:p>
        </w:tc>
        <w:tc>
          <w:tcPr>
            <w:tcW w:w="2975" w:type="dxa"/>
            <w:gridSpan w:val="2"/>
          </w:tcPr>
          <w:p w14:paraId="75CCC814" w14:textId="77777777" w:rsidR="00224569" w:rsidRPr="00B15207" w:rsidRDefault="00B659D8" w:rsidP="00224569">
            <w:pPr>
              <w:pStyle w:val="Brdtext"/>
              <w:jc w:val="left"/>
              <w:rPr>
                <w:spacing w:val="-2"/>
                <w:highlight w:val="green"/>
              </w:rPr>
            </w:pPr>
            <w:r w:rsidRPr="00797CE8">
              <w:rPr>
                <w:spacing w:val="-2"/>
              </w:rPr>
              <w:t>8 kap. tillsynslagen</w:t>
            </w:r>
          </w:p>
        </w:tc>
      </w:tr>
      <w:tr w:rsidR="00224569" w14:paraId="633FB13F" w14:textId="77777777" w:rsidTr="00C7656A">
        <w:tc>
          <w:tcPr>
            <w:tcW w:w="2974" w:type="dxa"/>
            <w:gridSpan w:val="2"/>
          </w:tcPr>
          <w:p w14:paraId="32091D12" w14:textId="77777777" w:rsidR="00224569" w:rsidRPr="00AD002E" w:rsidRDefault="00B659D8" w:rsidP="00224569">
            <w:pPr>
              <w:pStyle w:val="Brdtext"/>
              <w:jc w:val="left"/>
            </w:pPr>
            <w:r w:rsidRPr="00AD002E">
              <w:t>Artikel</w:t>
            </w:r>
            <w:r>
              <w:t> </w:t>
            </w:r>
            <w:r w:rsidRPr="00AD002E">
              <w:t>55.1</w:t>
            </w:r>
          </w:p>
        </w:tc>
        <w:tc>
          <w:tcPr>
            <w:tcW w:w="2975" w:type="dxa"/>
            <w:gridSpan w:val="2"/>
          </w:tcPr>
          <w:p w14:paraId="22AD0904" w14:textId="77777777" w:rsidR="00224569" w:rsidRDefault="00B659D8" w:rsidP="00224569">
            <w:pPr>
              <w:pStyle w:val="Brdtext"/>
              <w:jc w:val="left"/>
              <w:rPr>
                <w:spacing w:val="-2"/>
              </w:rPr>
            </w:pPr>
            <w:r w:rsidRPr="00B30020">
              <w:rPr>
                <w:spacing w:val="-2"/>
              </w:rPr>
              <w:t>7 a kap. 1 §</w:t>
            </w:r>
            <w:r>
              <w:rPr>
                <w:spacing w:val="-2"/>
              </w:rPr>
              <w:t xml:space="preserve"> tillsynslagen</w:t>
            </w:r>
          </w:p>
        </w:tc>
      </w:tr>
      <w:tr w:rsidR="00224569" w14:paraId="4231FA01" w14:textId="77777777" w:rsidTr="00C7656A">
        <w:tc>
          <w:tcPr>
            <w:tcW w:w="2974" w:type="dxa"/>
            <w:gridSpan w:val="2"/>
            <w:shd w:val="clear" w:color="auto" w:fill="auto"/>
          </w:tcPr>
          <w:p w14:paraId="1D7FB314" w14:textId="583296CE" w:rsidR="00224569" w:rsidRPr="00AD002E" w:rsidRDefault="00B659D8" w:rsidP="00224569">
            <w:pPr>
              <w:pStyle w:val="Brdtext"/>
              <w:jc w:val="left"/>
            </w:pPr>
            <w:r w:rsidRPr="00AD002E">
              <w:t>Artikel</w:t>
            </w:r>
            <w:r>
              <w:t> </w:t>
            </w:r>
            <w:r w:rsidRPr="00AD002E">
              <w:t xml:space="preserve">55.2 </w:t>
            </w:r>
          </w:p>
        </w:tc>
        <w:tc>
          <w:tcPr>
            <w:tcW w:w="2975" w:type="dxa"/>
            <w:gridSpan w:val="2"/>
            <w:shd w:val="clear" w:color="auto" w:fill="auto"/>
          </w:tcPr>
          <w:p w14:paraId="4705BD0A" w14:textId="58663DF3" w:rsidR="00224569" w:rsidRDefault="00B659D8" w:rsidP="00224569">
            <w:pPr>
              <w:pStyle w:val="Brdtext"/>
              <w:jc w:val="left"/>
              <w:rPr>
                <w:spacing w:val="-2"/>
              </w:rPr>
            </w:pPr>
            <w:r w:rsidRPr="00B30020">
              <w:rPr>
                <w:spacing w:val="-2"/>
              </w:rPr>
              <w:t>7 a kap. 2 </w:t>
            </w:r>
            <w:r>
              <w:rPr>
                <w:spacing w:val="-2"/>
              </w:rPr>
              <w:t xml:space="preserve">och 3 </w:t>
            </w:r>
            <w:r w:rsidRPr="00B30020">
              <w:rPr>
                <w:spacing w:val="-2"/>
              </w:rPr>
              <w:t>§</w:t>
            </w:r>
            <w:r>
              <w:rPr>
                <w:spacing w:val="-2"/>
              </w:rPr>
              <w:t>§ tillsynslagen</w:t>
            </w:r>
          </w:p>
        </w:tc>
      </w:tr>
      <w:tr w:rsidR="00224569" w14:paraId="76F6B4CD" w14:textId="77777777" w:rsidTr="00C7656A">
        <w:tc>
          <w:tcPr>
            <w:tcW w:w="2974" w:type="dxa"/>
            <w:gridSpan w:val="2"/>
            <w:shd w:val="clear" w:color="auto" w:fill="auto"/>
          </w:tcPr>
          <w:p w14:paraId="2F923AB4" w14:textId="38B58DAB" w:rsidR="00224569" w:rsidRPr="00AD002E" w:rsidRDefault="00B659D8" w:rsidP="00224569">
            <w:pPr>
              <w:pStyle w:val="Brdtext"/>
              <w:jc w:val="left"/>
            </w:pPr>
            <w:r>
              <w:t>Artikel 55.3</w:t>
            </w:r>
          </w:p>
        </w:tc>
        <w:tc>
          <w:tcPr>
            <w:tcW w:w="2975" w:type="dxa"/>
            <w:gridSpan w:val="2"/>
            <w:shd w:val="clear" w:color="auto" w:fill="auto"/>
          </w:tcPr>
          <w:p w14:paraId="17E2E84E" w14:textId="7256864A" w:rsidR="00224569" w:rsidRPr="00B30020" w:rsidRDefault="00B659D8" w:rsidP="00224569">
            <w:pPr>
              <w:pStyle w:val="Brdtext"/>
              <w:jc w:val="left"/>
              <w:rPr>
                <w:spacing w:val="-2"/>
              </w:rPr>
            </w:pPr>
            <w:r w:rsidRPr="00B30020">
              <w:rPr>
                <w:spacing w:val="-2"/>
              </w:rPr>
              <w:t>7 a kap. 2 </w:t>
            </w:r>
            <w:r>
              <w:rPr>
                <w:spacing w:val="-2"/>
              </w:rPr>
              <w:t>§ tillsynslagen</w:t>
            </w:r>
          </w:p>
        </w:tc>
      </w:tr>
      <w:tr w:rsidR="00224569" w14:paraId="7421690C" w14:textId="77777777" w:rsidTr="00224569">
        <w:tc>
          <w:tcPr>
            <w:tcW w:w="2974" w:type="dxa"/>
            <w:gridSpan w:val="2"/>
          </w:tcPr>
          <w:p w14:paraId="1250DC3F" w14:textId="77777777" w:rsidR="00224569" w:rsidRPr="00AD002E" w:rsidRDefault="00B659D8" w:rsidP="00224569">
            <w:pPr>
              <w:pStyle w:val="Brdtext"/>
              <w:jc w:val="left"/>
            </w:pPr>
            <w:r w:rsidRPr="00AD002E">
              <w:t>Artikel</w:t>
            </w:r>
            <w:r>
              <w:t> </w:t>
            </w:r>
            <w:r w:rsidRPr="00AD002E">
              <w:t>56</w:t>
            </w:r>
          </w:p>
        </w:tc>
        <w:tc>
          <w:tcPr>
            <w:tcW w:w="2975" w:type="dxa"/>
            <w:gridSpan w:val="2"/>
          </w:tcPr>
          <w:p w14:paraId="431E153C" w14:textId="38E5B1DD" w:rsidR="00224569" w:rsidRPr="00AD002E" w:rsidRDefault="00B659D8" w:rsidP="00224569">
            <w:pPr>
              <w:pStyle w:val="Brdtext"/>
              <w:jc w:val="left"/>
              <w:rPr>
                <w:spacing w:val="-2"/>
              </w:rPr>
            </w:pPr>
            <w:r w:rsidRPr="00AD002E">
              <w:rPr>
                <w:spacing w:val="-2"/>
              </w:rPr>
              <w:t>Artikeln riktar sig inte till medlemsstaterna</w:t>
            </w:r>
          </w:p>
        </w:tc>
      </w:tr>
      <w:tr w:rsidR="00224569" w14:paraId="2571845A" w14:textId="77777777" w:rsidTr="00224569">
        <w:tc>
          <w:tcPr>
            <w:tcW w:w="2974" w:type="dxa"/>
            <w:gridSpan w:val="2"/>
          </w:tcPr>
          <w:p w14:paraId="40C7F1C9" w14:textId="77777777" w:rsidR="00224569" w:rsidRPr="00AD002E" w:rsidRDefault="00B659D8" w:rsidP="00224569">
            <w:pPr>
              <w:pStyle w:val="Brdtext"/>
              <w:jc w:val="left"/>
            </w:pPr>
            <w:r w:rsidRPr="00AD002E">
              <w:t>Artikel</w:t>
            </w:r>
            <w:r>
              <w:t> </w:t>
            </w:r>
            <w:r w:rsidRPr="00AD002E">
              <w:t>57.1–57.3</w:t>
            </w:r>
          </w:p>
        </w:tc>
        <w:tc>
          <w:tcPr>
            <w:tcW w:w="2975" w:type="dxa"/>
            <w:gridSpan w:val="2"/>
          </w:tcPr>
          <w:p w14:paraId="519392BF" w14:textId="423E5D73" w:rsidR="00224569" w:rsidRPr="00AD002E" w:rsidRDefault="00B659D8" w:rsidP="00224569">
            <w:pPr>
              <w:pStyle w:val="Brdtext"/>
              <w:jc w:val="left"/>
              <w:rPr>
                <w:spacing w:val="-2"/>
              </w:rPr>
            </w:pPr>
            <w:r w:rsidRPr="00AD002E">
              <w:rPr>
                <w:spacing w:val="-2"/>
              </w:rPr>
              <w:t>Föreskrifter på förordningsnivå</w:t>
            </w:r>
          </w:p>
        </w:tc>
      </w:tr>
      <w:tr w:rsidR="00224569" w14:paraId="5230CEC6" w14:textId="77777777" w:rsidTr="00224569">
        <w:tc>
          <w:tcPr>
            <w:tcW w:w="2974" w:type="dxa"/>
            <w:gridSpan w:val="2"/>
          </w:tcPr>
          <w:p w14:paraId="0EEF37CE" w14:textId="77777777" w:rsidR="00224569" w:rsidRPr="00AD002E" w:rsidRDefault="00B659D8" w:rsidP="00224569">
            <w:pPr>
              <w:pStyle w:val="Brdtext"/>
              <w:jc w:val="left"/>
            </w:pPr>
            <w:r w:rsidRPr="00AD002E">
              <w:t>Artikel</w:t>
            </w:r>
            <w:r>
              <w:t> </w:t>
            </w:r>
            <w:r w:rsidRPr="00AD002E">
              <w:t>57.4 och 57.5</w:t>
            </w:r>
          </w:p>
        </w:tc>
        <w:tc>
          <w:tcPr>
            <w:tcW w:w="2975" w:type="dxa"/>
            <w:gridSpan w:val="2"/>
          </w:tcPr>
          <w:p w14:paraId="0A3C9BC7" w14:textId="1BF26650" w:rsidR="00224569" w:rsidRPr="00AD002E" w:rsidRDefault="00B659D8" w:rsidP="00224569">
            <w:pPr>
              <w:pStyle w:val="Brdtext"/>
              <w:jc w:val="left"/>
              <w:rPr>
                <w:spacing w:val="-2"/>
              </w:rPr>
            </w:pPr>
            <w:r w:rsidRPr="00AD002E">
              <w:rPr>
                <w:spacing w:val="-2"/>
              </w:rPr>
              <w:t>Artikeln riktar sig inte till medlemsstaterna</w:t>
            </w:r>
          </w:p>
        </w:tc>
      </w:tr>
      <w:tr w:rsidR="00224569" w14:paraId="29E13B3A" w14:textId="77777777" w:rsidTr="00224569">
        <w:tc>
          <w:tcPr>
            <w:tcW w:w="2974" w:type="dxa"/>
            <w:gridSpan w:val="2"/>
          </w:tcPr>
          <w:p w14:paraId="35796596" w14:textId="77777777" w:rsidR="00224569" w:rsidRPr="00AD002E" w:rsidRDefault="00B659D8" w:rsidP="00224569">
            <w:pPr>
              <w:pStyle w:val="Brdtext"/>
              <w:jc w:val="left"/>
            </w:pPr>
            <w:r w:rsidRPr="00AD002E">
              <w:t>Artikel</w:t>
            </w:r>
            <w:r>
              <w:t> </w:t>
            </w:r>
            <w:r w:rsidRPr="00AD002E">
              <w:t>58</w:t>
            </w:r>
          </w:p>
        </w:tc>
        <w:tc>
          <w:tcPr>
            <w:tcW w:w="2975" w:type="dxa"/>
            <w:gridSpan w:val="2"/>
          </w:tcPr>
          <w:p w14:paraId="0D3AF54D" w14:textId="7B7F22C3" w:rsidR="00224569" w:rsidRPr="00AD002E" w:rsidRDefault="00B659D8" w:rsidP="00224569">
            <w:pPr>
              <w:pStyle w:val="Brdtext"/>
              <w:jc w:val="left"/>
              <w:rPr>
                <w:spacing w:val="-2"/>
              </w:rPr>
            </w:pPr>
            <w:r w:rsidRPr="00AD002E">
              <w:rPr>
                <w:spacing w:val="-2"/>
              </w:rPr>
              <w:t>Artikeln riktar sig inte till medlemsstaterna</w:t>
            </w:r>
          </w:p>
        </w:tc>
      </w:tr>
      <w:tr w:rsidR="00224569" w14:paraId="6F54D320" w14:textId="77777777" w:rsidTr="00224569">
        <w:tc>
          <w:tcPr>
            <w:tcW w:w="2974" w:type="dxa"/>
            <w:gridSpan w:val="2"/>
          </w:tcPr>
          <w:p w14:paraId="40A9F903" w14:textId="77777777" w:rsidR="00224569" w:rsidRPr="00B15207" w:rsidRDefault="00B659D8" w:rsidP="00224569">
            <w:pPr>
              <w:pStyle w:val="Brdtext"/>
              <w:jc w:val="left"/>
            </w:pPr>
            <w:r w:rsidRPr="00B15207">
              <w:t>Artikel</w:t>
            </w:r>
            <w:r>
              <w:t> </w:t>
            </w:r>
            <w:r w:rsidRPr="00B15207">
              <w:t>59</w:t>
            </w:r>
          </w:p>
        </w:tc>
        <w:tc>
          <w:tcPr>
            <w:tcW w:w="2975" w:type="dxa"/>
            <w:gridSpan w:val="2"/>
          </w:tcPr>
          <w:p w14:paraId="53C2B2DE" w14:textId="77777777" w:rsidR="00224569" w:rsidRPr="00B15207" w:rsidRDefault="00B659D8" w:rsidP="00224569">
            <w:pPr>
              <w:pStyle w:val="Brdtext"/>
              <w:jc w:val="left"/>
              <w:rPr>
                <w:spacing w:val="-2"/>
              </w:rPr>
            </w:pPr>
            <w:r w:rsidRPr="00B15207">
              <w:rPr>
                <w:spacing w:val="-2"/>
              </w:rPr>
              <w:t xml:space="preserve">Definitionen av </w:t>
            </w:r>
            <w:r w:rsidRPr="00B15207">
              <w:t>sektors</w:t>
            </w:r>
            <w:r>
              <w:softHyphen/>
            </w:r>
            <w:r w:rsidRPr="00B15207">
              <w:t>bestämmelser</w:t>
            </w:r>
            <w:r w:rsidRPr="00B15207" w:rsidDel="004C48ED">
              <w:rPr>
                <w:spacing w:val="-2"/>
              </w:rPr>
              <w:t xml:space="preserve"> </w:t>
            </w:r>
            <w:r w:rsidRPr="00B15207">
              <w:rPr>
                <w:spacing w:val="-2"/>
              </w:rPr>
              <w:t xml:space="preserve">i </w:t>
            </w:r>
            <w:r w:rsidRPr="00B15207">
              <w:t>1 kap. 3</w:t>
            </w:r>
            <w:r>
              <w:t> </w:t>
            </w:r>
            <w:r w:rsidRPr="00B15207">
              <w:t>§</w:t>
            </w:r>
            <w:r>
              <w:t> </w:t>
            </w:r>
            <w:r w:rsidRPr="00B15207">
              <w:t xml:space="preserve">17 lagen (2006:531) om särskild tillsyn över finansiella konglomerat </w:t>
            </w:r>
          </w:p>
        </w:tc>
      </w:tr>
      <w:tr w:rsidR="00224569" w14:paraId="2ED24AD6" w14:textId="77777777" w:rsidTr="00224569">
        <w:tc>
          <w:tcPr>
            <w:tcW w:w="2974" w:type="dxa"/>
            <w:gridSpan w:val="2"/>
          </w:tcPr>
          <w:p w14:paraId="243462B8" w14:textId="77777777" w:rsidR="00224569" w:rsidRPr="00B15207" w:rsidRDefault="00B659D8" w:rsidP="00224569">
            <w:pPr>
              <w:pStyle w:val="Brdtext"/>
              <w:jc w:val="left"/>
            </w:pPr>
            <w:r w:rsidRPr="00B15207">
              <w:t>Artikel</w:t>
            </w:r>
            <w:r>
              <w:t> </w:t>
            </w:r>
            <w:r w:rsidRPr="00B15207">
              <w:t>60</w:t>
            </w:r>
          </w:p>
        </w:tc>
        <w:tc>
          <w:tcPr>
            <w:tcW w:w="2975" w:type="dxa"/>
            <w:gridSpan w:val="2"/>
          </w:tcPr>
          <w:p w14:paraId="08BBFC7F" w14:textId="77777777" w:rsidR="00224569" w:rsidRPr="00B15207" w:rsidRDefault="00B659D8" w:rsidP="00224569">
            <w:pPr>
              <w:pStyle w:val="Brdtext"/>
              <w:jc w:val="left"/>
              <w:rPr>
                <w:spacing w:val="-2"/>
              </w:rPr>
            </w:pPr>
            <w:r w:rsidRPr="00B15207">
              <w:rPr>
                <w:spacing w:val="-2"/>
              </w:rPr>
              <w:t>2 kap. 10 § lagen (2004:46) om värdepappersfonder</w:t>
            </w:r>
          </w:p>
        </w:tc>
      </w:tr>
      <w:tr w:rsidR="00224569" w14:paraId="7873C262" w14:textId="77777777" w:rsidTr="00224569">
        <w:tc>
          <w:tcPr>
            <w:tcW w:w="2974" w:type="dxa"/>
            <w:gridSpan w:val="2"/>
          </w:tcPr>
          <w:p w14:paraId="548DBE25" w14:textId="77777777" w:rsidR="00224569" w:rsidRPr="00B15207" w:rsidRDefault="00B659D8" w:rsidP="00224569">
            <w:pPr>
              <w:pStyle w:val="Brdtext"/>
              <w:jc w:val="left"/>
            </w:pPr>
            <w:r w:rsidRPr="00B15207">
              <w:t>Artikel</w:t>
            </w:r>
            <w:r>
              <w:t> </w:t>
            </w:r>
            <w:r w:rsidRPr="00B15207">
              <w:t>61</w:t>
            </w:r>
          </w:p>
        </w:tc>
        <w:tc>
          <w:tcPr>
            <w:tcW w:w="2975" w:type="dxa"/>
            <w:gridSpan w:val="2"/>
          </w:tcPr>
          <w:p w14:paraId="5CC47971" w14:textId="3F97E257" w:rsidR="00224569" w:rsidRPr="00B15207" w:rsidRDefault="00B659D8" w:rsidP="00224569">
            <w:pPr>
              <w:pStyle w:val="Brdtext"/>
              <w:jc w:val="left"/>
              <w:rPr>
                <w:spacing w:val="-2"/>
              </w:rPr>
            </w:pPr>
            <w:r w:rsidRPr="00B15207">
              <w:rPr>
                <w:spacing w:val="-2"/>
              </w:rPr>
              <w:t>7 kap. 4 § lagen om förvaltare av alternativa investeringsfonder</w:t>
            </w:r>
          </w:p>
        </w:tc>
      </w:tr>
      <w:tr w:rsidR="00224569" w14:paraId="159E9CF7" w14:textId="77777777" w:rsidTr="00224569">
        <w:tc>
          <w:tcPr>
            <w:tcW w:w="2974" w:type="dxa"/>
            <w:gridSpan w:val="2"/>
          </w:tcPr>
          <w:p w14:paraId="0BF51DBE" w14:textId="77777777" w:rsidR="00224569" w:rsidRPr="00B15207" w:rsidRDefault="00B659D8" w:rsidP="00224569">
            <w:pPr>
              <w:pStyle w:val="Brdtext"/>
              <w:jc w:val="left"/>
            </w:pPr>
            <w:r w:rsidRPr="00B15207">
              <w:t>Artikel</w:t>
            </w:r>
            <w:r>
              <w:t> </w:t>
            </w:r>
            <w:r w:rsidRPr="00B15207">
              <w:t>62.1</w:t>
            </w:r>
          </w:p>
        </w:tc>
        <w:tc>
          <w:tcPr>
            <w:tcW w:w="2975" w:type="dxa"/>
            <w:gridSpan w:val="2"/>
          </w:tcPr>
          <w:p w14:paraId="5582CA7A" w14:textId="7C3CB27A" w:rsidR="00224569" w:rsidRPr="00B15207" w:rsidRDefault="00B659D8" w:rsidP="00224569">
            <w:pPr>
              <w:pStyle w:val="Brdtext"/>
              <w:jc w:val="left"/>
              <w:rPr>
                <w:spacing w:val="-2"/>
              </w:rPr>
            </w:pPr>
            <w:r w:rsidRPr="00B15207">
              <w:rPr>
                <w:spacing w:val="-2"/>
              </w:rPr>
              <w:t>Titeln på Europaparlamentets och rådets direktiv 2013/36/EU (kapitaltäckningsdirektivet) har ändrats i bestämmelser i flera lagar, bl.a. i 1 kap. 4 a § lagen om värdepappersmarknaden och 1</w:t>
            </w:r>
            <w:r w:rsidRPr="00B15207">
              <w:t> kap. 1 § tillsynslagen</w:t>
            </w:r>
          </w:p>
        </w:tc>
      </w:tr>
      <w:tr w:rsidR="00224569" w14:paraId="36FC8B85" w14:textId="77777777" w:rsidTr="00224569">
        <w:tc>
          <w:tcPr>
            <w:tcW w:w="2974" w:type="dxa"/>
            <w:gridSpan w:val="2"/>
          </w:tcPr>
          <w:p w14:paraId="00F85FC4" w14:textId="77777777" w:rsidR="00224569" w:rsidRPr="00B15207" w:rsidRDefault="00B659D8" w:rsidP="00224569">
            <w:pPr>
              <w:pStyle w:val="Brdtext"/>
              <w:jc w:val="left"/>
            </w:pPr>
            <w:r w:rsidRPr="00B15207">
              <w:t>Artikel</w:t>
            </w:r>
            <w:r>
              <w:t> </w:t>
            </w:r>
            <w:r w:rsidRPr="00B15207">
              <w:t>62.2</w:t>
            </w:r>
          </w:p>
        </w:tc>
        <w:tc>
          <w:tcPr>
            <w:tcW w:w="2975" w:type="dxa"/>
            <w:gridSpan w:val="2"/>
          </w:tcPr>
          <w:p w14:paraId="537E7FE0" w14:textId="77777777" w:rsidR="00224569" w:rsidRPr="00B15207" w:rsidRDefault="00B659D8" w:rsidP="00224569">
            <w:pPr>
              <w:pStyle w:val="Brdtext"/>
              <w:jc w:val="left"/>
              <w:rPr>
                <w:spacing w:val="-2"/>
              </w:rPr>
            </w:pPr>
            <w:r w:rsidRPr="00B15207">
              <w:rPr>
                <w:spacing w:val="-2"/>
              </w:rPr>
              <w:t xml:space="preserve">Artikeln </w:t>
            </w:r>
            <w:r w:rsidRPr="00AD002E">
              <w:rPr>
                <w:spacing w:val="-2"/>
              </w:rPr>
              <w:t>anger direktivets syfte och genomförs inte i någon mot</w:t>
            </w:r>
            <w:r>
              <w:rPr>
                <w:spacing w:val="-2"/>
              </w:rPr>
              <w:softHyphen/>
            </w:r>
            <w:r w:rsidRPr="00AD002E">
              <w:rPr>
                <w:spacing w:val="-2"/>
              </w:rPr>
              <w:t>svarande bestämmelse i svensk rätt</w:t>
            </w:r>
          </w:p>
        </w:tc>
      </w:tr>
      <w:tr w:rsidR="00224569" w14:paraId="74E5FCA5" w14:textId="77777777" w:rsidTr="00224569">
        <w:tc>
          <w:tcPr>
            <w:tcW w:w="2974" w:type="dxa"/>
            <w:gridSpan w:val="2"/>
          </w:tcPr>
          <w:p w14:paraId="118135C6" w14:textId="77777777" w:rsidR="00224569" w:rsidRPr="00B15207" w:rsidRDefault="00B659D8" w:rsidP="00224569">
            <w:pPr>
              <w:pStyle w:val="Brdtext"/>
              <w:jc w:val="left"/>
            </w:pPr>
            <w:r w:rsidRPr="00B15207">
              <w:t>Artikel</w:t>
            </w:r>
            <w:r>
              <w:t> </w:t>
            </w:r>
            <w:r w:rsidRPr="00B15207">
              <w:t>62.3</w:t>
            </w:r>
          </w:p>
        </w:tc>
        <w:tc>
          <w:tcPr>
            <w:tcW w:w="2975" w:type="dxa"/>
            <w:gridSpan w:val="2"/>
          </w:tcPr>
          <w:p w14:paraId="24F8B935" w14:textId="58309841" w:rsidR="00224569" w:rsidRPr="00B15207" w:rsidRDefault="00B659D8" w:rsidP="00224569">
            <w:pPr>
              <w:pStyle w:val="Brdtext"/>
              <w:jc w:val="left"/>
              <w:rPr>
                <w:spacing w:val="-2"/>
              </w:rPr>
            </w:pPr>
            <w:r w:rsidRPr="00B15207">
              <w:rPr>
                <w:spacing w:val="-2"/>
              </w:rPr>
              <w:t>Avser borttagande av artikel 2.2, 2.3 och 2.5.1 samt ändring av artikel 2.6</w:t>
            </w:r>
            <w:r>
              <w:rPr>
                <w:spacing w:val="-2"/>
              </w:rPr>
              <w:t xml:space="preserve"> </w:t>
            </w:r>
            <w:r w:rsidRPr="00B15207">
              <w:rPr>
                <w:spacing w:val="-2"/>
              </w:rPr>
              <w:t>i kapitaltäcknings</w:t>
            </w:r>
            <w:r>
              <w:rPr>
                <w:spacing w:val="-2"/>
              </w:rPr>
              <w:softHyphen/>
            </w:r>
            <w:r w:rsidRPr="00B15207">
              <w:rPr>
                <w:spacing w:val="-2"/>
              </w:rPr>
              <w:t>direktivet</w:t>
            </w:r>
            <w:r w:rsidRPr="00B15207" w:rsidDel="00F248E7">
              <w:rPr>
                <w:spacing w:val="-2"/>
              </w:rPr>
              <w:t xml:space="preserve"> </w:t>
            </w:r>
            <w:r w:rsidRPr="00B15207">
              <w:rPr>
                <w:spacing w:val="-2"/>
              </w:rPr>
              <w:t>och kräver inte några särskilda lagstiftningsåtgärder, se avsnitt 14.4.2</w:t>
            </w:r>
          </w:p>
        </w:tc>
      </w:tr>
      <w:tr w:rsidR="00224569" w14:paraId="6ACF92BD" w14:textId="77777777" w:rsidTr="00224569">
        <w:tc>
          <w:tcPr>
            <w:tcW w:w="2974" w:type="dxa"/>
            <w:gridSpan w:val="2"/>
          </w:tcPr>
          <w:p w14:paraId="361A3057" w14:textId="77777777" w:rsidR="00224569" w:rsidRPr="00B15207" w:rsidRDefault="00B659D8" w:rsidP="00224569">
            <w:pPr>
              <w:pStyle w:val="Brdtext"/>
              <w:jc w:val="left"/>
            </w:pPr>
            <w:r w:rsidRPr="00B15207">
              <w:lastRenderedPageBreak/>
              <w:t>Artikel</w:t>
            </w:r>
            <w:r>
              <w:t> </w:t>
            </w:r>
            <w:r w:rsidRPr="00B15207">
              <w:t xml:space="preserve">62.4 </w:t>
            </w:r>
          </w:p>
        </w:tc>
        <w:tc>
          <w:tcPr>
            <w:tcW w:w="2975" w:type="dxa"/>
            <w:gridSpan w:val="2"/>
          </w:tcPr>
          <w:p w14:paraId="25BD50C0" w14:textId="443D28CF" w:rsidR="00224569" w:rsidRPr="00B15207" w:rsidRDefault="00B659D8" w:rsidP="00224569">
            <w:pPr>
              <w:pStyle w:val="Brdtext"/>
              <w:jc w:val="left"/>
              <w:rPr>
                <w:spacing w:val="-2"/>
              </w:rPr>
            </w:pPr>
            <w:r w:rsidRPr="00B15207">
              <w:rPr>
                <w:spacing w:val="-2"/>
              </w:rPr>
              <w:t>Avser borttagande av artikel 3.1.4 i kapitaltäckningsdirektivet</w:t>
            </w:r>
            <w:r w:rsidRPr="00B15207" w:rsidDel="00F248E7">
              <w:rPr>
                <w:spacing w:val="-2"/>
              </w:rPr>
              <w:t xml:space="preserve"> </w:t>
            </w:r>
            <w:r w:rsidRPr="00B15207">
              <w:rPr>
                <w:spacing w:val="-2"/>
              </w:rPr>
              <w:t>och kräver inte några särskilda lagstiftningsåtgärder, se avsnitt 14.4.2</w:t>
            </w:r>
          </w:p>
        </w:tc>
      </w:tr>
      <w:tr w:rsidR="00224569" w14:paraId="051CE35C" w14:textId="77777777" w:rsidTr="00224569">
        <w:tc>
          <w:tcPr>
            <w:tcW w:w="2974" w:type="dxa"/>
            <w:gridSpan w:val="2"/>
          </w:tcPr>
          <w:p w14:paraId="383D5752" w14:textId="77777777" w:rsidR="00224569" w:rsidRPr="00B15207" w:rsidRDefault="00B659D8" w:rsidP="00224569">
            <w:pPr>
              <w:pStyle w:val="Brdtext"/>
              <w:jc w:val="left"/>
            </w:pPr>
            <w:r w:rsidRPr="00660315">
              <w:t>Artikel</w:t>
            </w:r>
            <w:r>
              <w:t> </w:t>
            </w:r>
            <w:r w:rsidRPr="00660315">
              <w:t>62.5</w:t>
            </w:r>
          </w:p>
        </w:tc>
        <w:tc>
          <w:tcPr>
            <w:tcW w:w="2975" w:type="dxa"/>
            <w:gridSpan w:val="2"/>
          </w:tcPr>
          <w:p w14:paraId="244BA59B" w14:textId="6E1C06C8" w:rsidR="00224569" w:rsidRPr="00660315" w:rsidRDefault="00B659D8" w:rsidP="00224569">
            <w:pPr>
              <w:pStyle w:val="Brdtext"/>
              <w:jc w:val="left"/>
              <w:rPr>
                <w:spacing w:val="-2"/>
              </w:rPr>
            </w:pPr>
            <w:r w:rsidRPr="00660315">
              <w:rPr>
                <w:spacing w:val="-2"/>
              </w:rPr>
              <w:t xml:space="preserve">Avser borttagande av artikel 5 i </w:t>
            </w:r>
            <w:r w:rsidRPr="00B15207">
              <w:rPr>
                <w:spacing w:val="-2"/>
              </w:rPr>
              <w:t>kapitaltäckningsdirektivet</w:t>
            </w:r>
            <w:r w:rsidRPr="00660315" w:rsidDel="00F248E7">
              <w:rPr>
                <w:spacing w:val="-2"/>
              </w:rPr>
              <w:t xml:space="preserve"> </w:t>
            </w:r>
            <w:r w:rsidRPr="00660315">
              <w:rPr>
                <w:spacing w:val="-2"/>
              </w:rPr>
              <w:t>och kräver inte några särskilda lagstiftningsåtgärder, se avsnitt 14.4.2</w:t>
            </w:r>
          </w:p>
        </w:tc>
      </w:tr>
      <w:tr w:rsidR="00224569" w14:paraId="52A4B9E5" w14:textId="77777777" w:rsidTr="00224569">
        <w:tc>
          <w:tcPr>
            <w:tcW w:w="2974" w:type="dxa"/>
            <w:gridSpan w:val="2"/>
          </w:tcPr>
          <w:p w14:paraId="404AEECE" w14:textId="77777777" w:rsidR="00224569" w:rsidRPr="00660315" w:rsidRDefault="00B659D8" w:rsidP="00224569">
            <w:pPr>
              <w:pStyle w:val="Brdtext"/>
              <w:jc w:val="left"/>
            </w:pPr>
            <w:r w:rsidRPr="00660315">
              <w:t>Artikel</w:t>
            </w:r>
            <w:r>
              <w:t> </w:t>
            </w:r>
            <w:r w:rsidRPr="00660315">
              <w:t>62.6</w:t>
            </w:r>
          </w:p>
        </w:tc>
        <w:tc>
          <w:tcPr>
            <w:tcW w:w="2975" w:type="dxa"/>
            <w:gridSpan w:val="2"/>
          </w:tcPr>
          <w:p w14:paraId="15B81906" w14:textId="66AF1661" w:rsidR="00224569" w:rsidRPr="00B15207" w:rsidRDefault="00B659D8" w:rsidP="00224569">
            <w:pPr>
              <w:pStyle w:val="Brdtext"/>
              <w:jc w:val="left"/>
              <w:rPr>
                <w:spacing w:val="-2"/>
              </w:rPr>
            </w:pPr>
            <w:r w:rsidRPr="00B15207">
              <w:rPr>
                <w:spacing w:val="-2"/>
              </w:rPr>
              <w:t>Genomförs i annat sammanhang, se avsnitt 3</w:t>
            </w:r>
          </w:p>
        </w:tc>
      </w:tr>
      <w:tr w:rsidR="00224569" w14:paraId="5F06E34B" w14:textId="77777777" w:rsidTr="00224569">
        <w:tc>
          <w:tcPr>
            <w:tcW w:w="2974" w:type="dxa"/>
            <w:gridSpan w:val="2"/>
          </w:tcPr>
          <w:p w14:paraId="147C614F" w14:textId="77777777" w:rsidR="00224569" w:rsidRPr="00660315" w:rsidRDefault="00B659D8" w:rsidP="00224569">
            <w:pPr>
              <w:pStyle w:val="Brdtext"/>
              <w:jc w:val="left"/>
            </w:pPr>
            <w:r w:rsidRPr="00660315">
              <w:t>Artikel</w:t>
            </w:r>
            <w:r>
              <w:t> </w:t>
            </w:r>
            <w:r w:rsidRPr="00660315">
              <w:t>62.7</w:t>
            </w:r>
          </w:p>
        </w:tc>
        <w:tc>
          <w:tcPr>
            <w:tcW w:w="2975" w:type="dxa"/>
            <w:gridSpan w:val="2"/>
          </w:tcPr>
          <w:p w14:paraId="02ADC262" w14:textId="7C5F6C1F" w:rsidR="00224569" w:rsidRPr="00B15207" w:rsidRDefault="00B659D8" w:rsidP="00224569">
            <w:pPr>
              <w:pStyle w:val="Brdtext"/>
              <w:jc w:val="left"/>
              <w:rPr>
                <w:spacing w:val="-2"/>
              </w:rPr>
            </w:pPr>
            <w:r w:rsidRPr="00B15207">
              <w:rPr>
                <w:spacing w:val="-2"/>
              </w:rPr>
              <w:t>Genomförs i annat sammanhang, se avsnitt 3</w:t>
            </w:r>
          </w:p>
        </w:tc>
      </w:tr>
      <w:tr w:rsidR="00224569" w14:paraId="4AB3A61E" w14:textId="77777777" w:rsidTr="00224569">
        <w:tc>
          <w:tcPr>
            <w:tcW w:w="2974" w:type="dxa"/>
            <w:gridSpan w:val="2"/>
          </w:tcPr>
          <w:p w14:paraId="264AAF35" w14:textId="77777777" w:rsidR="00224569" w:rsidRPr="00B15207" w:rsidRDefault="00B659D8" w:rsidP="00224569">
            <w:pPr>
              <w:pStyle w:val="Brdtext"/>
              <w:jc w:val="left"/>
            </w:pPr>
            <w:r w:rsidRPr="00B15207">
              <w:t>Artikel</w:t>
            </w:r>
            <w:r>
              <w:t> </w:t>
            </w:r>
            <w:r w:rsidRPr="00B15207">
              <w:t>62.8</w:t>
            </w:r>
          </w:p>
        </w:tc>
        <w:tc>
          <w:tcPr>
            <w:tcW w:w="2975" w:type="dxa"/>
            <w:gridSpan w:val="2"/>
          </w:tcPr>
          <w:p w14:paraId="1A305182" w14:textId="77777777" w:rsidR="00224569" w:rsidRPr="00B15207" w:rsidRDefault="00B659D8" w:rsidP="00224569">
            <w:pPr>
              <w:pStyle w:val="Brdtext"/>
              <w:jc w:val="left"/>
              <w:rPr>
                <w:spacing w:val="-2"/>
              </w:rPr>
            </w:pPr>
            <w:r w:rsidRPr="00B15207">
              <w:rPr>
                <w:spacing w:val="-2"/>
              </w:rPr>
              <w:t>Artikeln riktar sig inte till medlemsstaterna</w:t>
            </w:r>
          </w:p>
        </w:tc>
      </w:tr>
      <w:tr w:rsidR="00224569" w14:paraId="2D1F724D" w14:textId="77777777" w:rsidTr="00224569">
        <w:tc>
          <w:tcPr>
            <w:tcW w:w="2974" w:type="dxa"/>
            <w:gridSpan w:val="2"/>
          </w:tcPr>
          <w:p w14:paraId="68F8A816" w14:textId="77777777" w:rsidR="00224569" w:rsidRPr="00B15207" w:rsidRDefault="00B659D8" w:rsidP="00224569">
            <w:pPr>
              <w:pStyle w:val="Brdtext"/>
              <w:jc w:val="left"/>
            </w:pPr>
            <w:r w:rsidRPr="00B15207">
              <w:t>Artikel</w:t>
            </w:r>
            <w:r>
              <w:t> </w:t>
            </w:r>
            <w:r w:rsidRPr="00B15207">
              <w:t>62.9</w:t>
            </w:r>
          </w:p>
        </w:tc>
        <w:tc>
          <w:tcPr>
            <w:tcW w:w="2975" w:type="dxa"/>
            <w:gridSpan w:val="2"/>
          </w:tcPr>
          <w:p w14:paraId="26553002" w14:textId="77777777" w:rsidR="00224569" w:rsidRPr="00B15207" w:rsidRDefault="00B659D8" w:rsidP="00224569">
            <w:pPr>
              <w:pStyle w:val="Brdtext"/>
              <w:jc w:val="left"/>
              <w:rPr>
                <w:spacing w:val="-2"/>
              </w:rPr>
            </w:pPr>
            <w:r w:rsidRPr="00B15207">
              <w:rPr>
                <w:spacing w:val="-2"/>
              </w:rPr>
              <w:t>7 kap. 4 § tillsynslagen</w:t>
            </w:r>
          </w:p>
        </w:tc>
      </w:tr>
      <w:tr w:rsidR="00224569" w14:paraId="0EA7D24C" w14:textId="77777777" w:rsidTr="00224569">
        <w:tc>
          <w:tcPr>
            <w:tcW w:w="2974" w:type="dxa"/>
            <w:gridSpan w:val="2"/>
          </w:tcPr>
          <w:p w14:paraId="2A70C8F1" w14:textId="77777777" w:rsidR="00224569" w:rsidRPr="00B15207" w:rsidRDefault="00B659D8" w:rsidP="00224569">
            <w:pPr>
              <w:pStyle w:val="Brdtext"/>
              <w:jc w:val="left"/>
            </w:pPr>
            <w:r w:rsidRPr="00B15207">
              <w:t>Artikel</w:t>
            </w:r>
            <w:r>
              <w:t> </w:t>
            </w:r>
            <w:r w:rsidRPr="00B15207">
              <w:t>62.10</w:t>
            </w:r>
          </w:p>
        </w:tc>
        <w:tc>
          <w:tcPr>
            <w:tcW w:w="2975" w:type="dxa"/>
            <w:gridSpan w:val="2"/>
          </w:tcPr>
          <w:p w14:paraId="43D99EA4" w14:textId="0D156D10" w:rsidR="00224569" w:rsidRPr="00B15207" w:rsidRDefault="00B659D8" w:rsidP="00224569">
            <w:pPr>
              <w:pStyle w:val="Brdtext"/>
              <w:jc w:val="left"/>
              <w:rPr>
                <w:spacing w:val="-2"/>
              </w:rPr>
            </w:pPr>
            <w:r w:rsidRPr="00B15207">
              <w:rPr>
                <w:spacing w:val="-2"/>
              </w:rPr>
              <w:t>Avser borttagande av avdelning IV i kapitaltäckningsdirektivet</w:t>
            </w:r>
            <w:r w:rsidRPr="00B15207" w:rsidDel="00F248E7">
              <w:rPr>
                <w:spacing w:val="-2"/>
              </w:rPr>
              <w:t xml:space="preserve"> </w:t>
            </w:r>
            <w:r w:rsidRPr="00B15207">
              <w:rPr>
                <w:spacing w:val="-2"/>
              </w:rPr>
              <w:t>och kräver inte några särskilda lagstiftningsåtgärder, se avsnitt 14.4.2</w:t>
            </w:r>
          </w:p>
        </w:tc>
      </w:tr>
      <w:tr w:rsidR="00224569" w14:paraId="505841A6" w14:textId="77777777" w:rsidTr="00224569">
        <w:tc>
          <w:tcPr>
            <w:tcW w:w="2974" w:type="dxa"/>
            <w:gridSpan w:val="2"/>
          </w:tcPr>
          <w:p w14:paraId="573B637B" w14:textId="77777777" w:rsidR="00224569" w:rsidRPr="00B15207" w:rsidRDefault="00B659D8" w:rsidP="00224569">
            <w:pPr>
              <w:pStyle w:val="Brdtext"/>
              <w:jc w:val="left"/>
            </w:pPr>
            <w:r w:rsidRPr="00B15207">
              <w:t>Artikel</w:t>
            </w:r>
            <w:r>
              <w:t> </w:t>
            </w:r>
            <w:r w:rsidRPr="00B15207">
              <w:t>62.11</w:t>
            </w:r>
          </w:p>
        </w:tc>
        <w:tc>
          <w:tcPr>
            <w:tcW w:w="2975" w:type="dxa"/>
            <w:gridSpan w:val="2"/>
          </w:tcPr>
          <w:p w14:paraId="1C645687" w14:textId="77777777" w:rsidR="00224569" w:rsidRPr="00B15207" w:rsidRDefault="00B659D8" w:rsidP="00224569">
            <w:pPr>
              <w:pStyle w:val="Brdtext"/>
              <w:jc w:val="left"/>
              <w:rPr>
                <w:spacing w:val="-2"/>
              </w:rPr>
            </w:pPr>
            <w:r w:rsidRPr="00B15207">
              <w:rPr>
                <w:spacing w:val="-2"/>
              </w:rPr>
              <w:t>6 kap. 3 § tillsynslagen och 13 kap. 6 a § lagen om bank- och finansieringsrörelse</w:t>
            </w:r>
          </w:p>
        </w:tc>
      </w:tr>
      <w:tr w:rsidR="00224569" w14:paraId="5A5D5B60" w14:textId="77777777" w:rsidTr="00224569">
        <w:tc>
          <w:tcPr>
            <w:tcW w:w="2974" w:type="dxa"/>
            <w:gridSpan w:val="2"/>
          </w:tcPr>
          <w:p w14:paraId="64DB5784" w14:textId="77777777" w:rsidR="00224569" w:rsidRPr="00B15207" w:rsidRDefault="00B659D8" w:rsidP="00224569">
            <w:pPr>
              <w:pStyle w:val="Brdtext"/>
              <w:jc w:val="left"/>
            </w:pPr>
            <w:r w:rsidRPr="00B15207">
              <w:t>Artikel</w:t>
            </w:r>
            <w:r>
              <w:t> </w:t>
            </w:r>
            <w:r w:rsidRPr="00B15207">
              <w:t>62.12</w:t>
            </w:r>
          </w:p>
        </w:tc>
        <w:tc>
          <w:tcPr>
            <w:tcW w:w="2975" w:type="dxa"/>
            <w:gridSpan w:val="2"/>
          </w:tcPr>
          <w:p w14:paraId="4DB95777" w14:textId="6336D93D" w:rsidR="00224569" w:rsidRPr="00B15207" w:rsidRDefault="00B659D8" w:rsidP="00224569">
            <w:pPr>
              <w:pStyle w:val="Brdtext"/>
              <w:jc w:val="left"/>
              <w:rPr>
                <w:spacing w:val="-2"/>
              </w:rPr>
            </w:pPr>
            <w:r w:rsidRPr="00B15207">
              <w:rPr>
                <w:spacing w:val="-2"/>
              </w:rPr>
              <w:t>23 kap. 5 § lagen om värde</w:t>
            </w:r>
            <w:r w:rsidRPr="00B15207">
              <w:rPr>
                <w:spacing w:val="-2"/>
              </w:rPr>
              <w:softHyphen/>
              <w:t>pappersmarknaden, 6 kap. 3 § tillsynslagen och 13 kap. 6 a § lagen om bank- och finansieringsrörelse</w:t>
            </w:r>
          </w:p>
        </w:tc>
      </w:tr>
      <w:tr w:rsidR="00224569" w14:paraId="5A901CCA" w14:textId="77777777" w:rsidTr="00224569">
        <w:tc>
          <w:tcPr>
            <w:tcW w:w="2974" w:type="dxa"/>
            <w:gridSpan w:val="2"/>
          </w:tcPr>
          <w:p w14:paraId="4A876856" w14:textId="77777777" w:rsidR="00224569" w:rsidRPr="00B15207" w:rsidRDefault="00B659D8" w:rsidP="00224569">
            <w:pPr>
              <w:pStyle w:val="Brdtext"/>
              <w:jc w:val="left"/>
            </w:pPr>
            <w:r w:rsidRPr="00660315">
              <w:t>Artikel</w:t>
            </w:r>
            <w:r>
              <w:t> </w:t>
            </w:r>
            <w:r w:rsidRPr="00660315">
              <w:t>62.13</w:t>
            </w:r>
          </w:p>
        </w:tc>
        <w:tc>
          <w:tcPr>
            <w:tcW w:w="2975" w:type="dxa"/>
            <w:gridSpan w:val="2"/>
          </w:tcPr>
          <w:p w14:paraId="47BA8BC0" w14:textId="77777777" w:rsidR="00224569" w:rsidRPr="00B15207" w:rsidRDefault="00B659D8" w:rsidP="00224569">
            <w:pPr>
              <w:pStyle w:val="Brdtext"/>
              <w:jc w:val="left"/>
              <w:rPr>
                <w:spacing w:val="-2"/>
              </w:rPr>
            </w:pPr>
            <w:r w:rsidRPr="00B15207">
              <w:rPr>
                <w:spacing w:val="-2"/>
              </w:rPr>
              <w:t>Genomförs i annat sammanhang, se avsnitt 3</w:t>
            </w:r>
          </w:p>
        </w:tc>
      </w:tr>
      <w:tr w:rsidR="00224569" w14:paraId="2E3147AF" w14:textId="77777777" w:rsidTr="00224569">
        <w:tc>
          <w:tcPr>
            <w:tcW w:w="2974" w:type="dxa"/>
            <w:gridSpan w:val="2"/>
          </w:tcPr>
          <w:p w14:paraId="65AD5BA1" w14:textId="77777777" w:rsidR="00224569" w:rsidRPr="00B15207" w:rsidRDefault="00B659D8" w:rsidP="00224569">
            <w:pPr>
              <w:pStyle w:val="Brdtext"/>
              <w:jc w:val="left"/>
            </w:pPr>
            <w:r w:rsidRPr="00B15207">
              <w:t>Artikel</w:t>
            </w:r>
            <w:r>
              <w:t> </w:t>
            </w:r>
            <w:r w:rsidRPr="00B15207">
              <w:t>62.14</w:t>
            </w:r>
          </w:p>
        </w:tc>
        <w:tc>
          <w:tcPr>
            <w:tcW w:w="2975" w:type="dxa"/>
            <w:gridSpan w:val="2"/>
          </w:tcPr>
          <w:p w14:paraId="46A11F0E" w14:textId="77777777" w:rsidR="00224569" w:rsidRPr="00B15207" w:rsidRDefault="00B659D8" w:rsidP="00224569">
            <w:pPr>
              <w:pStyle w:val="Brdtext"/>
              <w:jc w:val="left"/>
              <w:rPr>
                <w:spacing w:val="-2"/>
              </w:rPr>
            </w:pPr>
            <w:r w:rsidRPr="00B15207">
              <w:rPr>
                <w:spacing w:val="-2"/>
              </w:rPr>
              <w:t>6 kap. lagen om bank- och finansieringsrörelse</w:t>
            </w:r>
          </w:p>
        </w:tc>
      </w:tr>
      <w:tr w:rsidR="00224569" w14:paraId="4B41B149" w14:textId="77777777" w:rsidTr="00224569">
        <w:tc>
          <w:tcPr>
            <w:tcW w:w="2974" w:type="dxa"/>
            <w:gridSpan w:val="2"/>
          </w:tcPr>
          <w:p w14:paraId="3397D81F" w14:textId="77777777" w:rsidR="00224569" w:rsidRPr="00B15207" w:rsidRDefault="00B659D8" w:rsidP="00224569">
            <w:pPr>
              <w:pStyle w:val="Brdtext"/>
              <w:jc w:val="left"/>
            </w:pPr>
            <w:r w:rsidRPr="00B15207">
              <w:t>Artikel</w:t>
            </w:r>
            <w:r>
              <w:t> </w:t>
            </w:r>
            <w:r w:rsidRPr="00B15207">
              <w:t>62.15</w:t>
            </w:r>
          </w:p>
        </w:tc>
        <w:tc>
          <w:tcPr>
            <w:tcW w:w="2975" w:type="dxa"/>
            <w:gridSpan w:val="2"/>
          </w:tcPr>
          <w:p w14:paraId="634AE50B" w14:textId="77777777" w:rsidR="00224569" w:rsidRPr="00B15207" w:rsidRDefault="00B659D8" w:rsidP="00224569">
            <w:pPr>
              <w:pStyle w:val="Brdtext"/>
              <w:jc w:val="left"/>
              <w:rPr>
                <w:spacing w:val="-2"/>
              </w:rPr>
            </w:pPr>
            <w:r w:rsidRPr="00B15207">
              <w:rPr>
                <w:spacing w:val="-2"/>
              </w:rPr>
              <w:t>Föreskrifter på lägre nivå än lag</w:t>
            </w:r>
          </w:p>
        </w:tc>
      </w:tr>
      <w:tr w:rsidR="00224569" w14:paraId="7CC8C0FE" w14:textId="77777777" w:rsidTr="00224569">
        <w:tc>
          <w:tcPr>
            <w:tcW w:w="2974" w:type="dxa"/>
            <w:gridSpan w:val="2"/>
          </w:tcPr>
          <w:p w14:paraId="323B12A4" w14:textId="77777777" w:rsidR="00224569" w:rsidRPr="00B15207" w:rsidRDefault="00B659D8" w:rsidP="00224569">
            <w:pPr>
              <w:pStyle w:val="Brdtext"/>
              <w:jc w:val="left"/>
            </w:pPr>
            <w:r w:rsidRPr="00B15207">
              <w:t>Artikel</w:t>
            </w:r>
            <w:r>
              <w:t> </w:t>
            </w:r>
            <w:r w:rsidRPr="00B15207">
              <w:t>62.16</w:t>
            </w:r>
          </w:p>
        </w:tc>
        <w:tc>
          <w:tcPr>
            <w:tcW w:w="2975" w:type="dxa"/>
            <w:gridSpan w:val="2"/>
          </w:tcPr>
          <w:p w14:paraId="1F46DE3E" w14:textId="784F43E1" w:rsidR="00224569" w:rsidRPr="00B15207" w:rsidRDefault="00B659D8" w:rsidP="00224569">
            <w:pPr>
              <w:pStyle w:val="Brdtext"/>
              <w:jc w:val="left"/>
              <w:rPr>
                <w:spacing w:val="-2"/>
              </w:rPr>
            </w:pPr>
            <w:r w:rsidRPr="00B15207">
              <w:rPr>
                <w:spacing w:val="-2"/>
              </w:rPr>
              <w:t>15 kap. lagen om bank- och finansieringsrörelse och 9 § förordningen (2014:993) om särskild tillsyn och kapitalbuffertar</w:t>
            </w:r>
            <w:r w:rsidRPr="00B15207" w:rsidDel="00CB2E49">
              <w:rPr>
                <w:spacing w:val="-2"/>
              </w:rPr>
              <w:t xml:space="preserve"> </w:t>
            </w:r>
          </w:p>
        </w:tc>
      </w:tr>
      <w:tr w:rsidR="00224569" w14:paraId="2E988DF1" w14:textId="77777777" w:rsidTr="00224569">
        <w:tc>
          <w:tcPr>
            <w:tcW w:w="2974" w:type="dxa"/>
            <w:gridSpan w:val="2"/>
          </w:tcPr>
          <w:p w14:paraId="3CA0D3A0" w14:textId="77777777" w:rsidR="00224569" w:rsidRPr="00B15207" w:rsidRDefault="00B659D8" w:rsidP="00224569">
            <w:pPr>
              <w:pStyle w:val="Brdtext"/>
              <w:jc w:val="left"/>
            </w:pPr>
            <w:r w:rsidRPr="00B15207">
              <w:t>Artikel</w:t>
            </w:r>
            <w:r>
              <w:t> </w:t>
            </w:r>
            <w:r w:rsidRPr="00B15207">
              <w:t>62.17</w:t>
            </w:r>
          </w:p>
        </w:tc>
        <w:tc>
          <w:tcPr>
            <w:tcW w:w="2975" w:type="dxa"/>
            <w:gridSpan w:val="2"/>
          </w:tcPr>
          <w:p w14:paraId="00E364A4" w14:textId="77777777" w:rsidR="00224569" w:rsidRPr="00B15207" w:rsidRDefault="00B659D8" w:rsidP="00224569">
            <w:pPr>
              <w:pStyle w:val="Brdtext"/>
              <w:jc w:val="left"/>
              <w:rPr>
                <w:spacing w:val="-2"/>
              </w:rPr>
            </w:pPr>
            <w:r w:rsidRPr="00B15207">
              <w:rPr>
                <w:spacing w:val="-2"/>
              </w:rPr>
              <w:t>4 kap. 1</w:t>
            </w:r>
            <w:r w:rsidRPr="00B15207">
              <w:t xml:space="preserve">–3 §§ </w:t>
            </w:r>
            <w:r w:rsidRPr="00B15207">
              <w:rPr>
                <w:spacing w:val="-2"/>
              </w:rPr>
              <w:t>tillsynslagen</w:t>
            </w:r>
          </w:p>
        </w:tc>
      </w:tr>
      <w:tr w:rsidR="00224569" w14:paraId="2D639B8A" w14:textId="77777777" w:rsidTr="00224569">
        <w:tc>
          <w:tcPr>
            <w:tcW w:w="2974" w:type="dxa"/>
            <w:gridSpan w:val="2"/>
          </w:tcPr>
          <w:p w14:paraId="2D8A3064" w14:textId="77777777" w:rsidR="00224569" w:rsidRPr="00B15207" w:rsidRDefault="00B659D8" w:rsidP="00224569">
            <w:pPr>
              <w:pStyle w:val="Brdtext"/>
              <w:jc w:val="left"/>
            </w:pPr>
            <w:r w:rsidRPr="00B15207">
              <w:t>Artikel</w:t>
            </w:r>
            <w:r>
              <w:t> </w:t>
            </w:r>
            <w:r w:rsidRPr="00B15207">
              <w:t>62.18</w:t>
            </w:r>
          </w:p>
        </w:tc>
        <w:tc>
          <w:tcPr>
            <w:tcW w:w="2975" w:type="dxa"/>
            <w:gridSpan w:val="2"/>
          </w:tcPr>
          <w:p w14:paraId="296F4981" w14:textId="1C8012B9" w:rsidR="00224569" w:rsidRPr="00B15207" w:rsidRDefault="00B659D8" w:rsidP="00224569">
            <w:pPr>
              <w:pStyle w:val="Brdtext"/>
              <w:jc w:val="left"/>
              <w:rPr>
                <w:spacing w:val="-2"/>
              </w:rPr>
            </w:pPr>
            <w:r w:rsidRPr="00B15207">
              <w:rPr>
                <w:spacing w:val="-2"/>
              </w:rPr>
              <w:t>23 kap. 5 § lagen om värde</w:t>
            </w:r>
            <w:r w:rsidRPr="00B15207">
              <w:rPr>
                <w:spacing w:val="-2"/>
              </w:rPr>
              <w:softHyphen/>
              <w:t xml:space="preserve">pappersmarknaden, 6 kap. 3 § tillsynslagen och 13 kap. 6 a § lagen om bank- och finansieringsrörelse </w:t>
            </w:r>
          </w:p>
        </w:tc>
      </w:tr>
      <w:tr w:rsidR="00224569" w14:paraId="433D54C3" w14:textId="77777777" w:rsidTr="00224569">
        <w:tc>
          <w:tcPr>
            <w:tcW w:w="2974" w:type="dxa"/>
            <w:gridSpan w:val="2"/>
          </w:tcPr>
          <w:p w14:paraId="6152CBC5" w14:textId="77777777" w:rsidR="00224569" w:rsidRPr="00121EE0" w:rsidRDefault="00B659D8" w:rsidP="00224569">
            <w:pPr>
              <w:pStyle w:val="Brdtext"/>
              <w:jc w:val="left"/>
            </w:pPr>
            <w:r w:rsidRPr="00121EE0">
              <w:t>Artikel</w:t>
            </w:r>
            <w:r>
              <w:t> </w:t>
            </w:r>
            <w:r w:rsidRPr="00121EE0">
              <w:t>62.19</w:t>
            </w:r>
          </w:p>
        </w:tc>
        <w:tc>
          <w:tcPr>
            <w:tcW w:w="2975" w:type="dxa"/>
            <w:gridSpan w:val="2"/>
          </w:tcPr>
          <w:p w14:paraId="40602377" w14:textId="1C75822C" w:rsidR="00224569" w:rsidRPr="00B15207" w:rsidRDefault="00B659D8" w:rsidP="00224569">
            <w:pPr>
              <w:pStyle w:val="Brdtext"/>
              <w:jc w:val="left"/>
              <w:rPr>
                <w:spacing w:val="-2"/>
              </w:rPr>
            </w:pPr>
            <w:r w:rsidRPr="00B15207">
              <w:rPr>
                <w:spacing w:val="-2"/>
              </w:rPr>
              <w:t>23 kap. 5 § lagen om värde</w:t>
            </w:r>
            <w:r w:rsidRPr="00B15207">
              <w:rPr>
                <w:spacing w:val="-2"/>
              </w:rPr>
              <w:softHyphen/>
              <w:t xml:space="preserve">pappersmarknaden och 13 kap. 6 a § lagen om bank- och finansieringsrörelse </w:t>
            </w:r>
          </w:p>
        </w:tc>
      </w:tr>
      <w:tr w:rsidR="00224569" w14:paraId="1D17EB1D" w14:textId="77777777" w:rsidTr="00224569">
        <w:tc>
          <w:tcPr>
            <w:tcW w:w="2974" w:type="dxa"/>
            <w:gridSpan w:val="2"/>
          </w:tcPr>
          <w:p w14:paraId="22E99016" w14:textId="77777777" w:rsidR="00224569" w:rsidRPr="00121EE0" w:rsidRDefault="00B659D8" w:rsidP="00224569">
            <w:pPr>
              <w:pStyle w:val="Brdtext"/>
              <w:jc w:val="left"/>
            </w:pPr>
            <w:r w:rsidRPr="00121EE0">
              <w:t>Artikel</w:t>
            </w:r>
            <w:r>
              <w:t> </w:t>
            </w:r>
            <w:r w:rsidRPr="00121EE0">
              <w:t>62.20</w:t>
            </w:r>
          </w:p>
        </w:tc>
        <w:tc>
          <w:tcPr>
            <w:tcW w:w="2975" w:type="dxa"/>
            <w:gridSpan w:val="2"/>
          </w:tcPr>
          <w:p w14:paraId="75496E43" w14:textId="77777777" w:rsidR="00224569" w:rsidRPr="00B15207" w:rsidRDefault="00B659D8" w:rsidP="00224569">
            <w:pPr>
              <w:pStyle w:val="Brdtext"/>
              <w:jc w:val="left"/>
              <w:rPr>
                <w:spacing w:val="-2"/>
              </w:rPr>
            </w:pPr>
            <w:r w:rsidRPr="00121EE0">
              <w:rPr>
                <w:spacing w:val="-2"/>
              </w:rPr>
              <w:t>6 kap. 3 § tillsynslagen</w:t>
            </w:r>
          </w:p>
        </w:tc>
      </w:tr>
      <w:tr w:rsidR="00224569" w14:paraId="5DA7A637" w14:textId="77777777" w:rsidTr="00224569">
        <w:tc>
          <w:tcPr>
            <w:tcW w:w="2974" w:type="dxa"/>
            <w:gridSpan w:val="2"/>
          </w:tcPr>
          <w:p w14:paraId="39A38B3B" w14:textId="77777777" w:rsidR="00224569" w:rsidRPr="00121EE0" w:rsidRDefault="00B659D8" w:rsidP="00224569">
            <w:pPr>
              <w:pStyle w:val="Brdtext"/>
              <w:jc w:val="left"/>
            </w:pPr>
            <w:r w:rsidRPr="00121EE0">
              <w:lastRenderedPageBreak/>
              <w:t>Artikel</w:t>
            </w:r>
            <w:r>
              <w:t> </w:t>
            </w:r>
            <w:r w:rsidRPr="00121EE0">
              <w:t>62.21</w:t>
            </w:r>
          </w:p>
        </w:tc>
        <w:tc>
          <w:tcPr>
            <w:tcW w:w="2975" w:type="dxa"/>
            <w:gridSpan w:val="2"/>
          </w:tcPr>
          <w:p w14:paraId="52212C27" w14:textId="371EFD17" w:rsidR="00224569" w:rsidRPr="00B15207" w:rsidRDefault="00B659D8" w:rsidP="00224569">
            <w:pPr>
              <w:pStyle w:val="Brdtext"/>
              <w:jc w:val="left"/>
              <w:rPr>
                <w:spacing w:val="-2"/>
              </w:rPr>
            </w:pPr>
            <w:r w:rsidRPr="00121EE0">
              <w:rPr>
                <w:spacing w:val="-2"/>
              </w:rPr>
              <w:t xml:space="preserve">Avser borttagande av artikel 128 femte stycket i </w:t>
            </w:r>
            <w:r w:rsidRPr="00B15207">
              <w:rPr>
                <w:spacing w:val="-2"/>
              </w:rPr>
              <w:t>kapitaltäcknings</w:t>
            </w:r>
            <w:r>
              <w:rPr>
                <w:spacing w:val="-2"/>
              </w:rPr>
              <w:softHyphen/>
            </w:r>
            <w:r w:rsidRPr="00B15207">
              <w:rPr>
                <w:spacing w:val="-2"/>
              </w:rPr>
              <w:t>direktivet</w:t>
            </w:r>
            <w:r w:rsidRPr="00121EE0" w:rsidDel="00F248E7">
              <w:rPr>
                <w:spacing w:val="-2"/>
              </w:rPr>
              <w:t xml:space="preserve"> </w:t>
            </w:r>
            <w:r w:rsidRPr="00121EE0">
              <w:rPr>
                <w:spacing w:val="-2"/>
              </w:rPr>
              <w:t>och kräver inte några särskilda lagstiftningsåtgärder, se avsnitt 14.4.2</w:t>
            </w:r>
          </w:p>
        </w:tc>
      </w:tr>
      <w:tr w:rsidR="00224569" w14:paraId="570A9C8D" w14:textId="77777777" w:rsidTr="00224569">
        <w:tc>
          <w:tcPr>
            <w:tcW w:w="2974" w:type="dxa"/>
            <w:gridSpan w:val="2"/>
          </w:tcPr>
          <w:p w14:paraId="03A061DA" w14:textId="77777777" w:rsidR="00224569" w:rsidRPr="00121EE0" w:rsidRDefault="00B659D8" w:rsidP="00224569">
            <w:pPr>
              <w:pStyle w:val="Brdtext"/>
              <w:jc w:val="left"/>
            </w:pPr>
            <w:r w:rsidRPr="00121EE0">
              <w:t>Artikel</w:t>
            </w:r>
            <w:r>
              <w:t> </w:t>
            </w:r>
            <w:r w:rsidRPr="00121EE0">
              <w:t>62.22</w:t>
            </w:r>
          </w:p>
        </w:tc>
        <w:tc>
          <w:tcPr>
            <w:tcW w:w="2975" w:type="dxa"/>
            <w:gridSpan w:val="2"/>
          </w:tcPr>
          <w:p w14:paraId="3AD6A1D1" w14:textId="77777777" w:rsidR="00224569" w:rsidRPr="00B15207" w:rsidRDefault="00B659D8" w:rsidP="00224569">
            <w:pPr>
              <w:pStyle w:val="Brdtext"/>
              <w:jc w:val="left"/>
              <w:rPr>
                <w:spacing w:val="-2"/>
              </w:rPr>
            </w:pPr>
            <w:r w:rsidRPr="00B15207">
              <w:rPr>
                <w:spacing w:val="-2"/>
              </w:rPr>
              <w:t>3 kap. 3 § lagen (2014:966) om kapitalbuffertar tas bort</w:t>
            </w:r>
          </w:p>
        </w:tc>
      </w:tr>
      <w:tr w:rsidR="00224569" w14:paraId="0D309661" w14:textId="77777777" w:rsidTr="00224569">
        <w:tc>
          <w:tcPr>
            <w:tcW w:w="2974" w:type="dxa"/>
            <w:gridSpan w:val="2"/>
          </w:tcPr>
          <w:p w14:paraId="4D24ADF4" w14:textId="77777777" w:rsidR="00224569" w:rsidRPr="00121EE0" w:rsidRDefault="00B659D8" w:rsidP="00224569">
            <w:pPr>
              <w:pStyle w:val="Brdtext"/>
              <w:jc w:val="left"/>
            </w:pPr>
            <w:r w:rsidRPr="00121EE0">
              <w:t>Artikel</w:t>
            </w:r>
            <w:r>
              <w:t> </w:t>
            </w:r>
            <w:r w:rsidRPr="00121EE0">
              <w:t>62.23</w:t>
            </w:r>
          </w:p>
        </w:tc>
        <w:tc>
          <w:tcPr>
            <w:tcW w:w="2975" w:type="dxa"/>
            <w:gridSpan w:val="2"/>
          </w:tcPr>
          <w:p w14:paraId="13325697" w14:textId="77777777" w:rsidR="00224569" w:rsidRPr="00B15207" w:rsidRDefault="00B659D8" w:rsidP="00224569">
            <w:pPr>
              <w:pStyle w:val="Brdtext"/>
              <w:jc w:val="left"/>
              <w:rPr>
                <w:spacing w:val="-2"/>
              </w:rPr>
            </w:pPr>
            <w:r w:rsidRPr="00B15207">
              <w:rPr>
                <w:spacing w:val="-2"/>
              </w:rPr>
              <w:t>6 kap. 3 § lagen om kapital</w:t>
            </w:r>
            <w:r>
              <w:rPr>
                <w:spacing w:val="-2"/>
              </w:rPr>
              <w:softHyphen/>
            </w:r>
            <w:r w:rsidRPr="00B15207">
              <w:rPr>
                <w:spacing w:val="-2"/>
              </w:rPr>
              <w:t>buffertar tas bort</w:t>
            </w:r>
          </w:p>
        </w:tc>
      </w:tr>
      <w:tr w:rsidR="00224569" w14:paraId="549A6A35" w14:textId="77777777" w:rsidTr="00224569">
        <w:tc>
          <w:tcPr>
            <w:tcW w:w="2974" w:type="dxa"/>
            <w:gridSpan w:val="2"/>
          </w:tcPr>
          <w:p w14:paraId="1C05D192" w14:textId="77777777" w:rsidR="00224569" w:rsidRPr="00121EE0" w:rsidRDefault="00B659D8" w:rsidP="00224569">
            <w:pPr>
              <w:pStyle w:val="Brdtext"/>
              <w:jc w:val="left"/>
            </w:pPr>
            <w:r w:rsidRPr="00121EE0">
              <w:t>Artikel</w:t>
            </w:r>
            <w:r>
              <w:t> </w:t>
            </w:r>
            <w:r w:rsidRPr="00121EE0">
              <w:t>62.24</w:t>
            </w:r>
          </w:p>
        </w:tc>
        <w:tc>
          <w:tcPr>
            <w:tcW w:w="2975" w:type="dxa"/>
            <w:gridSpan w:val="2"/>
          </w:tcPr>
          <w:p w14:paraId="264588B6" w14:textId="77777777" w:rsidR="00224569" w:rsidRPr="00B15207" w:rsidRDefault="00B659D8" w:rsidP="00224569">
            <w:pPr>
              <w:pStyle w:val="Brdtext"/>
              <w:jc w:val="left"/>
              <w:rPr>
                <w:spacing w:val="-2"/>
              </w:rPr>
            </w:pPr>
            <w:r w:rsidRPr="00121EE0">
              <w:rPr>
                <w:spacing w:val="-2"/>
              </w:rPr>
              <w:t>3 § förordningen om särskild tillsyn och kapitalbuffertar</w:t>
            </w:r>
          </w:p>
        </w:tc>
      </w:tr>
      <w:tr w:rsidR="00224569" w14:paraId="24FFEAE4" w14:textId="77777777" w:rsidTr="00224569">
        <w:tc>
          <w:tcPr>
            <w:tcW w:w="2974" w:type="dxa"/>
            <w:gridSpan w:val="2"/>
          </w:tcPr>
          <w:p w14:paraId="42E96705" w14:textId="77777777" w:rsidR="00224569" w:rsidRPr="00121EE0" w:rsidRDefault="00B659D8" w:rsidP="00224569">
            <w:pPr>
              <w:pStyle w:val="Brdtext"/>
              <w:jc w:val="left"/>
            </w:pPr>
            <w:r w:rsidRPr="00121EE0">
              <w:t>Artikel</w:t>
            </w:r>
            <w:r>
              <w:t> </w:t>
            </w:r>
            <w:r w:rsidRPr="00121EE0">
              <w:t>63.1</w:t>
            </w:r>
          </w:p>
        </w:tc>
        <w:tc>
          <w:tcPr>
            <w:tcW w:w="2975" w:type="dxa"/>
            <w:gridSpan w:val="2"/>
          </w:tcPr>
          <w:p w14:paraId="0F21F6A6" w14:textId="45610C3B" w:rsidR="00224569" w:rsidRPr="00B15207" w:rsidRDefault="00B659D8" w:rsidP="00224569">
            <w:pPr>
              <w:pStyle w:val="Brdtext"/>
              <w:jc w:val="left"/>
              <w:rPr>
                <w:spacing w:val="-2"/>
              </w:rPr>
            </w:pPr>
            <w:r w:rsidRPr="00B15207">
              <w:rPr>
                <w:spacing w:val="-2"/>
              </w:rPr>
              <w:t>Definitionen av värdepappersbolag i 2 kap. 1 § lagen (2015:1016) om resolution</w:t>
            </w:r>
          </w:p>
        </w:tc>
      </w:tr>
      <w:tr w:rsidR="00224569" w14:paraId="7C7C61D9" w14:textId="77777777" w:rsidTr="00224569">
        <w:tc>
          <w:tcPr>
            <w:tcW w:w="2974" w:type="dxa"/>
            <w:gridSpan w:val="2"/>
          </w:tcPr>
          <w:p w14:paraId="08E2E33B" w14:textId="77777777" w:rsidR="00224569" w:rsidRPr="00121EE0" w:rsidRDefault="00B659D8" w:rsidP="00224569">
            <w:pPr>
              <w:pStyle w:val="Brdtext"/>
              <w:jc w:val="left"/>
            </w:pPr>
            <w:r w:rsidRPr="00121EE0">
              <w:t>Artikel 63.2</w:t>
            </w:r>
          </w:p>
        </w:tc>
        <w:tc>
          <w:tcPr>
            <w:tcW w:w="2975" w:type="dxa"/>
            <w:gridSpan w:val="2"/>
          </w:tcPr>
          <w:p w14:paraId="0333FCF8" w14:textId="1334EC35" w:rsidR="00224569" w:rsidRPr="00B15207" w:rsidRDefault="00B659D8" w:rsidP="00224569">
            <w:pPr>
              <w:pStyle w:val="Brdtext"/>
              <w:jc w:val="left"/>
              <w:rPr>
                <w:spacing w:val="-2"/>
              </w:rPr>
            </w:pPr>
            <w:r w:rsidRPr="00B15207">
              <w:rPr>
                <w:spacing w:val="-2"/>
              </w:rPr>
              <w:t>Genomförs i annat sammanhang, se avsnitt 3</w:t>
            </w:r>
          </w:p>
        </w:tc>
      </w:tr>
      <w:tr w:rsidR="00224569" w14:paraId="02298EDE" w14:textId="77777777" w:rsidTr="00224569">
        <w:tc>
          <w:tcPr>
            <w:tcW w:w="2974" w:type="dxa"/>
            <w:gridSpan w:val="2"/>
          </w:tcPr>
          <w:p w14:paraId="4AC2C509" w14:textId="77777777" w:rsidR="00224569" w:rsidRPr="00660315" w:rsidRDefault="00B659D8" w:rsidP="00224569">
            <w:pPr>
              <w:pStyle w:val="Brdtext"/>
              <w:jc w:val="left"/>
            </w:pPr>
            <w:r w:rsidRPr="00660315">
              <w:t>Artikel</w:t>
            </w:r>
            <w:r>
              <w:t> </w:t>
            </w:r>
            <w:r w:rsidRPr="00660315">
              <w:t>64.1</w:t>
            </w:r>
          </w:p>
        </w:tc>
        <w:tc>
          <w:tcPr>
            <w:tcW w:w="2975" w:type="dxa"/>
            <w:gridSpan w:val="2"/>
          </w:tcPr>
          <w:p w14:paraId="2D0DB6C6" w14:textId="77777777" w:rsidR="00224569" w:rsidRPr="00A724A5" w:rsidRDefault="00B659D8" w:rsidP="00224569">
            <w:pPr>
              <w:pStyle w:val="Brdtext"/>
              <w:jc w:val="left"/>
              <w:rPr>
                <w:spacing w:val="-2"/>
              </w:rPr>
            </w:pPr>
            <w:r w:rsidRPr="005F1A6D">
              <w:rPr>
                <w:spacing w:val="-2"/>
              </w:rPr>
              <w:t>25 kap. 1 § lagen om värde</w:t>
            </w:r>
            <w:r w:rsidRPr="005F1A6D">
              <w:rPr>
                <w:spacing w:val="-2"/>
              </w:rPr>
              <w:softHyphen/>
              <w:t>pappersmarknaden</w:t>
            </w:r>
          </w:p>
        </w:tc>
      </w:tr>
      <w:tr w:rsidR="00224569" w14:paraId="082304E2" w14:textId="77777777" w:rsidTr="00224569">
        <w:tc>
          <w:tcPr>
            <w:tcW w:w="2974" w:type="dxa"/>
            <w:gridSpan w:val="2"/>
          </w:tcPr>
          <w:p w14:paraId="0F5A9253" w14:textId="77777777" w:rsidR="00224569" w:rsidRPr="00660315" w:rsidRDefault="00B659D8" w:rsidP="00224569">
            <w:pPr>
              <w:pStyle w:val="Brdtext"/>
              <w:jc w:val="left"/>
            </w:pPr>
            <w:r w:rsidRPr="00660315">
              <w:t>Artikel</w:t>
            </w:r>
            <w:r>
              <w:t> </w:t>
            </w:r>
            <w:r w:rsidRPr="00660315">
              <w:t>64.2</w:t>
            </w:r>
          </w:p>
        </w:tc>
        <w:tc>
          <w:tcPr>
            <w:tcW w:w="2975" w:type="dxa"/>
            <w:gridSpan w:val="2"/>
          </w:tcPr>
          <w:p w14:paraId="20AC2C0F" w14:textId="0DD90328" w:rsidR="00224569" w:rsidRPr="00A724A5" w:rsidRDefault="00B659D8" w:rsidP="00224569">
            <w:pPr>
              <w:pStyle w:val="Brdtext"/>
              <w:jc w:val="left"/>
              <w:rPr>
                <w:spacing w:val="-2"/>
              </w:rPr>
            </w:pPr>
            <w:r w:rsidRPr="005F1A6D">
              <w:rPr>
                <w:spacing w:val="-2"/>
              </w:rPr>
              <w:t>3 kap. 1 § lagen om värdepappers</w:t>
            </w:r>
            <w:r w:rsidRPr="005F1A6D">
              <w:rPr>
                <w:spacing w:val="-2"/>
              </w:rPr>
              <w:softHyphen/>
              <w:t>marknaden</w:t>
            </w:r>
          </w:p>
        </w:tc>
      </w:tr>
      <w:tr w:rsidR="00224569" w14:paraId="1933D9A4" w14:textId="77777777" w:rsidTr="00224569">
        <w:tc>
          <w:tcPr>
            <w:tcW w:w="2974" w:type="dxa"/>
            <w:gridSpan w:val="2"/>
          </w:tcPr>
          <w:p w14:paraId="427F05E1" w14:textId="77777777" w:rsidR="00224569" w:rsidRPr="00660315" w:rsidRDefault="00B659D8" w:rsidP="00224569">
            <w:pPr>
              <w:pStyle w:val="Brdtext"/>
              <w:jc w:val="left"/>
            </w:pPr>
            <w:r w:rsidRPr="00660315">
              <w:t>Artikel</w:t>
            </w:r>
            <w:r>
              <w:t> </w:t>
            </w:r>
            <w:r w:rsidRPr="00660315">
              <w:t>64.3</w:t>
            </w:r>
          </w:p>
        </w:tc>
        <w:tc>
          <w:tcPr>
            <w:tcW w:w="2975" w:type="dxa"/>
            <w:gridSpan w:val="2"/>
          </w:tcPr>
          <w:p w14:paraId="1E114FEC" w14:textId="3BD24CCC" w:rsidR="00224569" w:rsidRPr="00A724A5" w:rsidRDefault="00B659D8" w:rsidP="00224569">
            <w:pPr>
              <w:pStyle w:val="Brdtext"/>
              <w:jc w:val="left"/>
              <w:rPr>
                <w:spacing w:val="-2"/>
              </w:rPr>
            </w:pPr>
            <w:r w:rsidRPr="005F1A6D">
              <w:rPr>
                <w:spacing w:val="-2"/>
              </w:rPr>
              <w:t>4 kap. 4 § och 23 kap. 2 och 5 §§ lagen om värdepappersmarknaden</w:t>
            </w:r>
            <w:r>
              <w:rPr>
                <w:spacing w:val="-2"/>
              </w:rPr>
              <w:t>, se avsnitt 14.1.2</w:t>
            </w:r>
          </w:p>
        </w:tc>
      </w:tr>
      <w:tr w:rsidR="00224569" w14:paraId="353DDAB9" w14:textId="77777777" w:rsidTr="00224569">
        <w:tc>
          <w:tcPr>
            <w:tcW w:w="2974" w:type="dxa"/>
            <w:gridSpan w:val="2"/>
          </w:tcPr>
          <w:p w14:paraId="7531384D" w14:textId="77777777" w:rsidR="00224569" w:rsidRPr="00660315" w:rsidRDefault="00B659D8" w:rsidP="00224569">
            <w:pPr>
              <w:pStyle w:val="Brdtext"/>
              <w:jc w:val="left"/>
            </w:pPr>
            <w:r w:rsidRPr="00660315">
              <w:t>Artikel</w:t>
            </w:r>
            <w:r>
              <w:t> </w:t>
            </w:r>
            <w:r w:rsidRPr="00660315">
              <w:t>64.4</w:t>
            </w:r>
          </w:p>
        </w:tc>
        <w:tc>
          <w:tcPr>
            <w:tcW w:w="2975" w:type="dxa"/>
            <w:gridSpan w:val="2"/>
          </w:tcPr>
          <w:p w14:paraId="7C49C600" w14:textId="548074D7" w:rsidR="00224569" w:rsidRPr="00A724A5" w:rsidRDefault="00B659D8" w:rsidP="00224569">
            <w:pPr>
              <w:pStyle w:val="Brdtext"/>
              <w:jc w:val="left"/>
              <w:rPr>
                <w:spacing w:val="-2"/>
              </w:rPr>
            </w:pPr>
            <w:r w:rsidRPr="005F1A6D">
              <w:rPr>
                <w:spacing w:val="-2"/>
              </w:rPr>
              <w:t>4 kap. 4 § lagen om värdepappers</w:t>
            </w:r>
            <w:r>
              <w:rPr>
                <w:spacing w:val="-2"/>
              </w:rPr>
              <w:softHyphen/>
            </w:r>
            <w:r w:rsidRPr="005F1A6D">
              <w:rPr>
                <w:spacing w:val="-2"/>
              </w:rPr>
              <w:t>marknaden</w:t>
            </w:r>
            <w:r>
              <w:rPr>
                <w:spacing w:val="-2"/>
              </w:rPr>
              <w:t>, se avsnitt 14.1.2</w:t>
            </w:r>
          </w:p>
        </w:tc>
      </w:tr>
      <w:tr w:rsidR="00224569" w14:paraId="1C1C77CA" w14:textId="77777777" w:rsidTr="00224569">
        <w:tc>
          <w:tcPr>
            <w:tcW w:w="2974" w:type="dxa"/>
            <w:gridSpan w:val="2"/>
          </w:tcPr>
          <w:p w14:paraId="20FCB444" w14:textId="77777777" w:rsidR="00224569" w:rsidRPr="00660315" w:rsidRDefault="00B659D8" w:rsidP="00224569">
            <w:pPr>
              <w:pStyle w:val="Brdtext"/>
              <w:jc w:val="left"/>
            </w:pPr>
            <w:r w:rsidRPr="00660315">
              <w:t>Artikel</w:t>
            </w:r>
            <w:r>
              <w:t> </w:t>
            </w:r>
            <w:r w:rsidRPr="00660315">
              <w:t>64.5</w:t>
            </w:r>
          </w:p>
        </w:tc>
        <w:tc>
          <w:tcPr>
            <w:tcW w:w="2975" w:type="dxa"/>
            <w:gridSpan w:val="2"/>
          </w:tcPr>
          <w:p w14:paraId="199C4C01" w14:textId="5F0F2C6D" w:rsidR="00224569" w:rsidRPr="00A724A5" w:rsidRDefault="00B659D8" w:rsidP="00224569">
            <w:pPr>
              <w:pStyle w:val="Brdtext"/>
              <w:jc w:val="left"/>
              <w:rPr>
                <w:spacing w:val="-2"/>
              </w:rPr>
            </w:pPr>
            <w:r w:rsidRPr="00A724A5">
              <w:rPr>
                <w:spacing w:val="-2"/>
              </w:rPr>
              <w:t>13 kap. 1 i § lagen om värdepap</w:t>
            </w:r>
            <w:r w:rsidRPr="00A724A5">
              <w:rPr>
                <w:spacing w:val="-2"/>
              </w:rPr>
              <w:softHyphen/>
              <w:t>persmarknaden</w:t>
            </w:r>
          </w:p>
        </w:tc>
      </w:tr>
      <w:tr w:rsidR="00224569" w14:paraId="28C0A613" w14:textId="77777777" w:rsidTr="00224569">
        <w:tc>
          <w:tcPr>
            <w:tcW w:w="2974" w:type="dxa"/>
            <w:gridSpan w:val="2"/>
          </w:tcPr>
          <w:p w14:paraId="0B2C476B" w14:textId="77777777" w:rsidR="00224569" w:rsidRPr="00660315" w:rsidRDefault="00B659D8" w:rsidP="00224569">
            <w:pPr>
              <w:pStyle w:val="Brdtext"/>
              <w:jc w:val="left"/>
            </w:pPr>
            <w:r w:rsidRPr="00660315">
              <w:t>Artikel</w:t>
            </w:r>
            <w:r>
              <w:t> </w:t>
            </w:r>
            <w:r w:rsidRPr="00660315">
              <w:t>64.6</w:t>
            </w:r>
          </w:p>
        </w:tc>
        <w:tc>
          <w:tcPr>
            <w:tcW w:w="2975" w:type="dxa"/>
            <w:gridSpan w:val="2"/>
          </w:tcPr>
          <w:p w14:paraId="3CBC8ED7" w14:textId="4CC89D87" w:rsidR="00224569" w:rsidRPr="00A724A5" w:rsidRDefault="00B659D8" w:rsidP="00224569">
            <w:pPr>
              <w:pStyle w:val="Brdtext"/>
              <w:jc w:val="left"/>
              <w:rPr>
                <w:spacing w:val="-2"/>
              </w:rPr>
            </w:pPr>
            <w:r w:rsidRPr="005F1A6D">
              <w:rPr>
                <w:spacing w:val="-2"/>
              </w:rPr>
              <w:t>23 kap. 5 § lagen om värdepap</w:t>
            </w:r>
            <w:r w:rsidRPr="005F1A6D">
              <w:rPr>
                <w:spacing w:val="-2"/>
              </w:rPr>
              <w:softHyphen/>
              <w:t>persmarknaden</w:t>
            </w:r>
            <w:r>
              <w:rPr>
                <w:spacing w:val="-2"/>
              </w:rPr>
              <w:t>, se avsnitt 14.1.4</w:t>
            </w:r>
          </w:p>
        </w:tc>
      </w:tr>
      <w:tr w:rsidR="00224569" w14:paraId="1727BE43" w14:textId="77777777" w:rsidTr="00224569">
        <w:tc>
          <w:tcPr>
            <w:tcW w:w="2974" w:type="dxa"/>
            <w:gridSpan w:val="2"/>
          </w:tcPr>
          <w:p w14:paraId="01AFE3D3" w14:textId="77777777" w:rsidR="00224569" w:rsidRPr="00660315" w:rsidRDefault="00B659D8" w:rsidP="00224569">
            <w:pPr>
              <w:pStyle w:val="Brdtext"/>
              <w:jc w:val="left"/>
            </w:pPr>
            <w:r w:rsidRPr="00660315">
              <w:t>Artikel</w:t>
            </w:r>
            <w:r>
              <w:t> </w:t>
            </w:r>
            <w:r w:rsidRPr="00660315">
              <w:t>64.7</w:t>
            </w:r>
          </w:p>
        </w:tc>
        <w:tc>
          <w:tcPr>
            <w:tcW w:w="2975" w:type="dxa"/>
            <w:gridSpan w:val="2"/>
          </w:tcPr>
          <w:p w14:paraId="53C3BC9D" w14:textId="47502380" w:rsidR="00224569" w:rsidRDefault="00B659D8" w:rsidP="00224569">
            <w:pPr>
              <w:pStyle w:val="Brdtext"/>
              <w:jc w:val="left"/>
              <w:rPr>
                <w:spacing w:val="-2"/>
              </w:rPr>
            </w:pPr>
            <w:r>
              <w:rPr>
                <w:spacing w:val="-2"/>
              </w:rPr>
              <w:t>Genomförs i annat sammanhang, se avsnitt 3</w:t>
            </w:r>
          </w:p>
        </w:tc>
      </w:tr>
      <w:tr w:rsidR="00224569" w14:paraId="013C4774" w14:textId="77777777" w:rsidTr="00224569">
        <w:tc>
          <w:tcPr>
            <w:tcW w:w="2974" w:type="dxa"/>
            <w:gridSpan w:val="2"/>
          </w:tcPr>
          <w:p w14:paraId="6ABAD80B" w14:textId="77777777" w:rsidR="00224569" w:rsidRPr="00660315" w:rsidRDefault="00B659D8" w:rsidP="00224569">
            <w:pPr>
              <w:pStyle w:val="Brdtext"/>
              <w:jc w:val="left"/>
            </w:pPr>
            <w:r w:rsidRPr="00660315">
              <w:t>Artikel</w:t>
            </w:r>
            <w:r>
              <w:t> </w:t>
            </w:r>
            <w:r w:rsidRPr="00660315">
              <w:t>65</w:t>
            </w:r>
          </w:p>
        </w:tc>
        <w:tc>
          <w:tcPr>
            <w:tcW w:w="2975" w:type="dxa"/>
            <w:gridSpan w:val="2"/>
          </w:tcPr>
          <w:p w14:paraId="1CFF17AF" w14:textId="02D13505" w:rsidR="00224569" w:rsidRPr="00121EE0" w:rsidRDefault="00B659D8" w:rsidP="00224569">
            <w:pPr>
              <w:pStyle w:val="Brdtext"/>
              <w:jc w:val="left"/>
              <w:rPr>
                <w:spacing w:val="-2"/>
              </w:rPr>
            </w:pPr>
            <w:r w:rsidRPr="00121EE0">
              <w:rPr>
                <w:spacing w:val="-2"/>
              </w:rPr>
              <w:t>8 a kap. 9 § och 8 b kap. 4 § lagen om värdepappersmarknaden samt 2 kap. 1 § och 27 kap. 13 och 14 §§ lagen om resolution</w:t>
            </w:r>
          </w:p>
        </w:tc>
      </w:tr>
      <w:tr w:rsidR="00224569" w14:paraId="58F955BB" w14:textId="77777777" w:rsidTr="00224569">
        <w:tc>
          <w:tcPr>
            <w:tcW w:w="2974" w:type="dxa"/>
            <w:gridSpan w:val="2"/>
          </w:tcPr>
          <w:p w14:paraId="008DED6F" w14:textId="77777777" w:rsidR="00224569" w:rsidRPr="00660315" w:rsidRDefault="00B659D8" w:rsidP="00224569">
            <w:pPr>
              <w:pStyle w:val="Brdtext"/>
              <w:jc w:val="left"/>
            </w:pPr>
            <w:r w:rsidRPr="00660315">
              <w:t>Artikel</w:t>
            </w:r>
            <w:r>
              <w:t> </w:t>
            </w:r>
            <w:r w:rsidRPr="00660315">
              <w:t>66</w:t>
            </w:r>
          </w:p>
        </w:tc>
        <w:tc>
          <w:tcPr>
            <w:tcW w:w="2975" w:type="dxa"/>
            <w:gridSpan w:val="2"/>
          </w:tcPr>
          <w:p w14:paraId="5FDA68F5" w14:textId="483424A4" w:rsidR="00224569" w:rsidRPr="00121EE0" w:rsidRDefault="00B659D8" w:rsidP="00224569">
            <w:pPr>
              <w:pStyle w:val="Brdtext"/>
              <w:jc w:val="left"/>
              <w:rPr>
                <w:spacing w:val="-2"/>
              </w:rPr>
            </w:pPr>
            <w:r w:rsidRPr="00121EE0">
              <w:rPr>
                <w:spacing w:val="-2"/>
              </w:rPr>
              <w:t xml:space="preserve">Artikeln riktar sig inte till medlemsstaterna </w:t>
            </w:r>
          </w:p>
        </w:tc>
      </w:tr>
      <w:tr w:rsidR="00224569" w14:paraId="6A4FEFFD" w14:textId="77777777" w:rsidTr="00224569">
        <w:tc>
          <w:tcPr>
            <w:tcW w:w="2974" w:type="dxa"/>
            <w:gridSpan w:val="2"/>
          </w:tcPr>
          <w:p w14:paraId="705AC68A" w14:textId="77777777" w:rsidR="00224569" w:rsidRDefault="00B659D8" w:rsidP="00224569">
            <w:pPr>
              <w:pStyle w:val="Brdtext"/>
              <w:jc w:val="left"/>
            </w:pPr>
            <w:r>
              <w:t>Artikel 67.1</w:t>
            </w:r>
          </w:p>
        </w:tc>
        <w:tc>
          <w:tcPr>
            <w:tcW w:w="2975" w:type="dxa"/>
            <w:gridSpan w:val="2"/>
          </w:tcPr>
          <w:p w14:paraId="657F93A4" w14:textId="7633BBC1" w:rsidR="00224569" w:rsidRPr="00465A9B" w:rsidRDefault="00B659D8" w:rsidP="00224569">
            <w:pPr>
              <w:pStyle w:val="Brdtext"/>
              <w:jc w:val="left"/>
              <w:rPr>
                <w:spacing w:val="-2"/>
                <w:highlight w:val="yellow"/>
              </w:rPr>
            </w:pPr>
            <w:r w:rsidRPr="00121EE0">
              <w:rPr>
                <w:spacing w:val="-2"/>
              </w:rPr>
              <w:t>Ikraftträdandebestämmelserna till lagarna om ändring i lagen om värdepappersmarknaden, tillsynslagen, lagen om värde</w:t>
            </w:r>
            <w:r w:rsidRPr="00121EE0">
              <w:rPr>
                <w:spacing w:val="-2"/>
              </w:rPr>
              <w:softHyphen/>
              <w:t>pappersfonder, lagen om bank- och finansieringsrörelse, lagen om särskild tillsyn över finansiella konglomerat, lagen om förvaltare av alternativa investeringsfonder och lagen om resolution, se av</w:t>
            </w:r>
            <w:r w:rsidRPr="00121EE0">
              <w:rPr>
                <w:spacing w:val="-2"/>
              </w:rPr>
              <w:softHyphen/>
              <w:t>snitten 2.1, 2.2, 2.12–2.14, 2.17 och 2.19</w:t>
            </w:r>
          </w:p>
        </w:tc>
      </w:tr>
      <w:tr w:rsidR="00224569" w14:paraId="1D94444F" w14:textId="77777777" w:rsidTr="00224569">
        <w:tc>
          <w:tcPr>
            <w:tcW w:w="2974" w:type="dxa"/>
            <w:gridSpan w:val="2"/>
          </w:tcPr>
          <w:p w14:paraId="17B6AEF4" w14:textId="77777777" w:rsidR="00224569" w:rsidRDefault="00B659D8" w:rsidP="00224569">
            <w:pPr>
              <w:pStyle w:val="Brdtext"/>
              <w:jc w:val="left"/>
            </w:pPr>
            <w:r>
              <w:t>Artikel 67.2 och 67.3</w:t>
            </w:r>
          </w:p>
        </w:tc>
        <w:tc>
          <w:tcPr>
            <w:tcW w:w="2975" w:type="dxa"/>
            <w:gridSpan w:val="2"/>
          </w:tcPr>
          <w:p w14:paraId="56628BA6" w14:textId="7620395C" w:rsidR="00224569" w:rsidRPr="00121EE0" w:rsidRDefault="00B659D8" w:rsidP="00224569">
            <w:pPr>
              <w:pStyle w:val="Brdtext"/>
              <w:jc w:val="left"/>
              <w:rPr>
                <w:spacing w:val="-2"/>
              </w:rPr>
            </w:pPr>
            <w:r w:rsidRPr="00121EE0">
              <w:rPr>
                <w:spacing w:val="-2"/>
              </w:rPr>
              <w:t>Artik</w:t>
            </w:r>
            <w:r>
              <w:rPr>
                <w:spacing w:val="-2"/>
              </w:rPr>
              <w:t>larna</w:t>
            </w:r>
            <w:r w:rsidRPr="00121EE0">
              <w:rPr>
                <w:spacing w:val="-2"/>
              </w:rPr>
              <w:t xml:space="preserve"> riktar sig inte till medlemsstaterna</w:t>
            </w:r>
          </w:p>
        </w:tc>
      </w:tr>
      <w:tr w:rsidR="00224569" w14:paraId="77A0EF88" w14:textId="77777777" w:rsidTr="00224569">
        <w:tc>
          <w:tcPr>
            <w:tcW w:w="2974" w:type="dxa"/>
            <w:gridSpan w:val="2"/>
          </w:tcPr>
          <w:p w14:paraId="5C0D5ED8" w14:textId="77777777" w:rsidR="00224569" w:rsidRPr="00121EE0" w:rsidRDefault="00B659D8" w:rsidP="00224569">
            <w:pPr>
              <w:pStyle w:val="Brdtext"/>
              <w:jc w:val="left"/>
            </w:pPr>
            <w:r w:rsidRPr="00121EE0">
              <w:lastRenderedPageBreak/>
              <w:t>Artikel</w:t>
            </w:r>
            <w:r>
              <w:t> </w:t>
            </w:r>
            <w:r w:rsidRPr="00121EE0">
              <w:t>68</w:t>
            </w:r>
          </w:p>
        </w:tc>
        <w:tc>
          <w:tcPr>
            <w:tcW w:w="2975" w:type="dxa"/>
            <w:gridSpan w:val="2"/>
          </w:tcPr>
          <w:p w14:paraId="07FC5DA3" w14:textId="02C8EC38" w:rsidR="00224569" w:rsidRPr="00121EE0" w:rsidRDefault="00B659D8" w:rsidP="00224569">
            <w:pPr>
              <w:pStyle w:val="Brdtext"/>
              <w:jc w:val="left"/>
              <w:rPr>
                <w:spacing w:val="-2"/>
              </w:rPr>
            </w:pPr>
            <w:r w:rsidRPr="00121EE0">
              <w:rPr>
                <w:spacing w:val="-2"/>
              </w:rPr>
              <w:t>Artikeln riktar sig inte till medlemsstaterna</w:t>
            </w:r>
          </w:p>
        </w:tc>
      </w:tr>
      <w:tr w:rsidR="00224569" w14:paraId="4D0783F3" w14:textId="77777777" w:rsidTr="00224569">
        <w:tc>
          <w:tcPr>
            <w:tcW w:w="2974" w:type="dxa"/>
            <w:gridSpan w:val="2"/>
          </w:tcPr>
          <w:p w14:paraId="741232E2" w14:textId="77777777" w:rsidR="00224569" w:rsidRPr="00121EE0" w:rsidRDefault="00B659D8" w:rsidP="00224569">
            <w:pPr>
              <w:pStyle w:val="Brdtext"/>
              <w:jc w:val="left"/>
            </w:pPr>
            <w:r w:rsidRPr="00121EE0">
              <w:t>Artikel</w:t>
            </w:r>
            <w:r>
              <w:t> </w:t>
            </w:r>
            <w:r w:rsidRPr="00121EE0">
              <w:t>69</w:t>
            </w:r>
          </w:p>
        </w:tc>
        <w:tc>
          <w:tcPr>
            <w:tcW w:w="2975" w:type="dxa"/>
            <w:gridSpan w:val="2"/>
          </w:tcPr>
          <w:p w14:paraId="7936F951" w14:textId="77777777" w:rsidR="00224569" w:rsidRPr="00121EE0" w:rsidRDefault="00B659D8" w:rsidP="00224569">
            <w:pPr>
              <w:pStyle w:val="Brdtext"/>
              <w:jc w:val="left"/>
              <w:rPr>
                <w:spacing w:val="-2"/>
              </w:rPr>
            </w:pPr>
            <w:r w:rsidRPr="00121EE0">
              <w:rPr>
                <w:spacing w:val="-2"/>
              </w:rPr>
              <w:t>Artikeln anger att direktivet riktar sig till medlemsstaterna och ska inte genomföras i en motsvarande bestämmelse i nationell rätt</w:t>
            </w:r>
          </w:p>
        </w:tc>
      </w:tr>
    </w:tbl>
    <w:p w14:paraId="345DCDEE" w14:textId="77777777" w:rsidR="00224569" w:rsidRPr="0025423F" w:rsidRDefault="00224569" w:rsidP="00224569">
      <w:pPr>
        <w:pStyle w:val="Brdtextmedindrag"/>
        <w:ind w:firstLine="0"/>
      </w:pPr>
    </w:p>
    <w:p w14:paraId="1FE2D563" w14:textId="77777777" w:rsidR="00224569" w:rsidRPr="00806A79" w:rsidRDefault="00224569" w:rsidP="00224569">
      <w:pPr>
        <w:pStyle w:val="Brdtext"/>
        <w:sectPr w:rsidR="00224569" w:rsidRPr="00806A79" w:rsidSect="00155500">
          <w:headerReference w:type="even" r:id="rId417"/>
          <w:headerReference w:type="default" r:id="rId418"/>
          <w:footerReference w:type="even" r:id="rId419"/>
          <w:footerReference w:type="default" r:id="rId420"/>
          <w:headerReference w:type="first" r:id="rId421"/>
          <w:footerReference w:type="first" r:id="rId422"/>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Content>
        <w:p w14:paraId="07A9EA6E" w14:textId="716A0DDF" w:rsidR="00224569" w:rsidRDefault="007B2D8C" w:rsidP="0026568B">
          <w:pPr>
            <w:pStyle w:val="Proprubrik"/>
            <w:spacing w:after="190"/>
          </w:pPr>
          <w:r>
            <w:t>Finansdepartementet</w:t>
          </w:r>
        </w:p>
      </w:sdtContent>
    </w:sdt>
    <w:p w14:paraId="1C93382F" w14:textId="28D42F79" w:rsidR="00224569" w:rsidRDefault="00B659D8" w:rsidP="00224569">
      <w:pPr>
        <w:pStyle w:val="Proputdrag"/>
      </w:pPr>
      <w:bookmarkStart w:id="718" w:name="_Toc68700577"/>
      <w:r>
        <w:t xml:space="preserve">Utdrag ur protokoll vid regeringssammanträde </w:t>
      </w:r>
      <w:sdt>
        <w:sdtPr>
          <w:alias w:val="Datum"/>
          <w:tag w:val="Datum"/>
          <w:id w:val="679708000"/>
          <w:date w:fullDate="2021-04-08T00:00:00Z">
            <w:dateFormat w:val="'den' d MMMM yyyy"/>
            <w:lid w:val="sv-SE"/>
            <w:storeMappedDataAs w:val="dateTime"/>
            <w:calendar w:val="gregorian"/>
          </w:date>
        </w:sdtPr>
        <w:sdtContent>
          <w:r w:rsidR="0026568B">
            <w:t>den 8 april 2021</w:t>
          </w:r>
        </w:sdtContent>
      </w:sdt>
      <w:bookmarkEnd w:id="718"/>
    </w:p>
    <w:p w14:paraId="56DF1BB8" w14:textId="77777777" w:rsidR="00224569" w:rsidRDefault="00224569" w:rsidP="00224569">
      <w:pPr>
        <w:pStyle w:val="Brdtext"/>
        <w:jc w:val="left"/>
      </w:pPr>
    </w:p>
    <w:p w14:paraId="483747F9" w14:textId="55850BB3" w:rsidR="00224569" w:rsidRDefault="00B659D8" w:rsidP="00224569">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Content>
          <w:r w:rsidR="007B2D8C">
            <w:t>statsminister Löfven, ordförande, och statsråden Bolund, Johansson, Hultqvist, Andersson, Damberg, Shekarabi, Ygeman, Linde, Ekström, Eneroth, Dahlgren, Ernkrans, Lindhagen, Stenevi, Olsson Fridh</w:t>
          </w:r>
        </w:sdtContent>
      </w:sdt>
    </w:p>
    <w:p w14:paraId="0BD0E50A" w14:textId="77777777" w:rsidR="00224569" w:rsidRDefault="00224569" w:rsidP="00224569">
      <w:pPr>
        <w:pStyle w:val="Brdtext"/>
        <w:jc w:val="left"/>
      </w:pPr>
    </w:p>
    <w:p w14:paraId="67EF7258" w14:textId="181C443F" w:rsidR="00224569" w:rsidRDefault="00B659D8" w:rsidP="00224569">
      <w:pPr>
        <w:pStyle w:val="Brdtext"/>
        <w:jc w:val="left"/>
      </w:pPr>
      <w:r>
        <w:t xml:space="preserve">Föredragande: statsrådet </w:t>
      </w:r>
      <w:sdt>
        <w:sdtPr>
          <w:alias w:val="Foredragande"/>
          <w:tag w:val="Foredragande"/>
          <w:id w:val="1160741249"/>
          <w:text w:multiLine="1"/>
        </w:sdtPr>
        <w:sdtContent>
          <w:r>
            <w:t>Lindhagen</w:t>
          </w:r>
        </w:sdtContent>
      </w:sdt>
    </w:p>
    <w:p w14:paraId="68027F45" w14:textId="77777777" w:rsidR="00224569" w:rsidRPr="00827386" w:rsidRDefault="00224569" w:rsidP="00224569">
      <w:pPr>
        <w:pStyle w:val="Brdtext"/>
        <w:jc w:val="left"/>
        <w:rPr>
          <w:szCs w:val="21"/>
        </w:rPr>
      </w:pPr>
    </w:p>
    <w:p w14:paraId="42D96A16" w14:textId="77777777" w:rsidR="00224569" w:rsidRPr="00915BF3" w:rsidRDefault="00B659D8" w:rsidP="00224569">
      <w:pPr>
        <w:pStyle w:val="Slutstreck"/>
      </w:pPr>
      <w:r w:rsidRPr="008B7E85">
        <w:t>                    </w:t>
      </w:r>
    </w:p>
    <w:p w14:paraId="29C796AD" w14:textId="77777777" w:rsidR="00224569" w:rsidRPr="006E102E" w:rsidRDefault="00224569" w:rsidP="00224569">
      <w:pPr>
        <w:pStyle w:val="Brdtext"/>
        <w:jc w:val="left"/>
        <w:rPr>
          <w:sz w:val="18"/>
          <w:szCs w:val="18"/>
        </w:rPr>
      </w:pPr>
    </w:p>
    <w:p w14:paraId="68EC25AA" w14:textId="77777777" w:rsidR="00224569" w:rsidRDefault="00224569" w:rsidP="00224569">
      <w:pPr>
        <w:pStyle w:val="Brdtext"/>
        <w:jc w:val="left"/>
      </w:pPr>
    </w:p>
    <w:p w14:paraId="466DDB26" w14:textId="31C255F2" w:rsidR="00224569" w:rsidRDefault="00B659D8" w:rsidP="00224569">
      <w:pPr>
        <w:pStyle w:val="Brdtext"/>
        <w:jc w:val="left"/>
      </w:pPr>
      <w:r>
        <w:t xml:space="preserve">Regeringen beslutar proposition </w:t>
      </w:r>
      <w:sdt>
        <w:sdtPr>
          <w:alias w:val="Rubrik"/>
          <w:tag w:val="Rubrik"/>
          <w:id w:val="1055821273"/>
          <w:lock w:val="sdtLocked"/>
          <w:dataBinding w:prefixMappings="xmlns:ns0='http://rkdhs/mallar/lagstiftning/Prop/Prop.xsd'" w:xpath="/ns0:dokumentvärden[1]/ns0:titel[1]" w:storeItemID="{068625C3-B546-44A5-B525-B7CC092E5AD6}"/>
          <w:text w:multiLine="1"/>
        </w:sdtPr>
        <w:sdtContent>
          <w:r w:rsidR="007B2D8C">
            <w:t>Nya kapitaltäckningsregler för värdepappersbolag</w:t>
          </w:r>
        </w:sdtContent>
      </w:sdt>
    </w:p>
    <w:p w14:paraId="7F7D2C53" w14:textId="77777777" w:rsidR="00224569" w:rsidRDefault="00224569" w:rsidP="00224569">
      <w:pPr>
        <w:pStyle w:val="Brdtext"/>
      </w:pPr>
    </w:p>
    <w:p w14:paraId="5574AB27" w14:textId="77777777" w:rsidR="00920097" w:rsidRPr="00B937F4" w:rsidRDefault="00920097" w:rsidP="003D6631">
      <w:pPr>
        <w:pStyle w:val="Brdtextmedindrag"/>
      </w:pPr>
    </w:p>
    <w:sectPr w:rsidR="00920097" w:rsidRPr="00B937F4" w:rsidSect="00155500">
      <w:headerReference w:type="even" r:id="rId423"/>
      <w:headerReference w:type="default" r:id="rId424"/>
      <w:footerReference w:type="even" r:id="rId425"/>
      <w:footerReference w:type="default" r:id="rId426"/>
      <w:headerReference w:type="first" r:id="rId427"/>
      <w:footerReference w:type="first" r:id="rId42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501CEFF" w14:textId="77777777" w:rsidR="0034082C" w:rsidRDefault="0034082C" w:rsidP="00F8009C">
      <w:r>
        <w:separator/>
      </w:r>
    </w:p>
  </w:endnote>
  <w:endnote w:type="continuationSeparator" w:id="0">
    <w:p w14:paraId="236AAC13" w14:textId="77777777" w:rsidR="0034082C" w:rsidRDefault="0034082C" w:rsidP="00F8009C">
      <w:r>
        <w:continuationSeparator/>
      </w:r>
    </w:p>
  </w:endnote>
  <w:endnote w:type="continuationNotice" w:id="1">
    <w:p w14:paraId="27C9A36A" w14:textId="77777777" w:rsidR="0034082C" w:rsidRDefault="0034082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OrigGarmnd BT">
    <w:panose1 w:val="02020602050306020403"/>
    <w:charset w:val="00"/>
    <w:family w:val="roman"/>
    <w:pitch w:val="variable"/>
    <w:sig w:usb0="00000087" w:usb1="00000000" w:usb2="00000000" w:usb3="00000000" w:csb0="0000001B"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D04E08" w14:textId="77777777" w:rsidR="0034082C" w:rsidRDefault="0034082C" w:rsidP="009C2B67">
    <w:pPr>
      <w:pStyle w:val="Brdtext"/>
    </w:pPr>
    <w:r>
      <w:rPr>
        <w:noProof/>
        <w:lang w:eastAsia="sv-SE"/>
      </w:rPr>
      <mc:AlternateContent>
        <mc:Choice Requires="wps">
          <w:drawing>
            <wp:anchor distT="0" distB="0" distL="0" distR="0" simplePos="0" relativeHeight="2516585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19F9B9"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TnK6jwIAAJI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tNKdGsxiM9ija4DSqYRH4a6+eAPVgAQ/vZtMAO5x6HsexWujr+URCBHUzv9uwiGOE4nM7y0wks&#10;HKZ8nJ+NE/vZwdk6H74IU5O4KKjD4yVO2fbGB1wE0AESc3mjqvK6UiptomDEpXJky/DUKqQrwuMP&#10;lNKkKejsdDpKgbWJ7l1kpWMYkSTTp4uFdwWmVdgpETFKfxMSlKU6X8nNOBd6nz+hI0oi1Vsce/zh&#10;Vm9x7uqAR8psdNg715U2LlWfeuxAWfljoEx2eBB+VHdchnbVJq2Mh/dfmXIHWTjTNZa3/LrC490w&#10;H+6ZQyfhvTEdwh0+UhmQb/oVJWvjfr12HvEQOKyUNOjMgvqfG+YEJeqrhvTP8kmUUUibyfQjdETc&#10;sWV1bNGb+tJAETnmkOVpGfFBDUvpTP2EIbKMWWFimiN3QcOwvAzdvMAQ4mK5TCA0r2XhRj9YHkNH&#10;lqM0H9sn5myv3wDh35qhh9n8hYw7bPT0drkJkGLSeOS5Y7XnH42fpN8PqThZjvcJdRili9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HdOcrq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C19F9B9"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D19AC8" w14:textId="77777777" w:rsidR="0034082C" w:rsidRDefault="0034082C"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AEE59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WIpjjwIAAJI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bjKhRLMaj/Qk2uA2qCCP/DTWTwF7tACG9rNpgR3OPQ5j2a10dfyjIAI7mN7t2UUwwnF4PslPz2Dh&#10;MOXj/GKc2M8Oztb58EWYmsRFQR0eL3HKtrc+4CKADpCYyxtVlTeVUmkTBSOulCNbhqdWIV0RHn+g&#10;lCZNQSen56MUWJvo3kVWOoYRSTJ9ulh4V2BahZ0SEaP0NyFBWarzldyMc6H3+RM6oiRSvcWxxx9u&#10;9Rbnrg54pMxGh71zXWnjUvWpxw6UlT8GymSHB+FHdcdlaJdt0srp8P5LU+4gC2e6xvKW31R4vFvm&#10;wwNz6CS8N6ZDuMdHKgPyTb+iZG3cr9fOIx4Ch5WSBp1ZUP9zw5ygRH3VkP5FfhZlFNLm7PwjdETc&#10;sWV5bNGb+spAETnmkOVpGfFBDUvpTP2MIbKIWWFimiN3QcOwvArdvMAQ4mKxSCA0r2XhVj9aHkNH&#10;lqM0n9pn5myv3wDh35mhh9n0hYw7bPT0drEJkGLSeOS5Y7XnH42fp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liKY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CAEE59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31101B" w14:textId="77777777" w:rsidR="0034082C" w:rsidRDefault="0034082C"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4B0F1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DyKjwIAAJI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0nlGhW45EeRRvcBhXkkZ/G+hlgSwtgaD+bFtjh3OMwlt1KV8c/CiKwg+ndnl0EIxyHZ9P8dAIL&#10;hykf5+fjxH52cLbOhy/C1CQuCurweIlTtr31ARcBdIDEXN6oqryplEqbKBhxpRzZMjy1CumK8PgD&#10;pTRpCjo9PRulwNpE9y6y0jGMSJLp08XCuwLTKuyUiBilvwkJylKdr+RmnAu9z5/QESWR6i2OPf5w&#10;q7c4d3XAI2U2Ouyd60obl6pPPXagrPwxUCY7PAg/qjsuQ7tqk1Ymw/uvTLmDLJzpGstbflPh8W6Z&#10;Dw/MoZPw3pgO4R4fqQzIN/2KkrVxv147j3gIHFZKGnRmQf3PDXOCEvVVQ/rn+STKKKTN5OwjdETc&#10;sWV1bNGb+spAETnmkOVpGfFBDUvpTP2EIbKIWWFimiN3QcOwvArdvMAQ4mKxSCA0r2XhVi8tj6Ej&#10;y1Gaj+0Tc7bXb4Dw78zQw2z2QsYdNnp6u9gESDFpPPLcsdrzj8ZP0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6w8i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54B0F1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F75D5C" w14:textId="77777777" w:rsidR="0034082C" w:rsidRDefault="0034082C" w:rsidP="009C2B67">
    <w:pPr>
      <w:pStyle w:val="Brdtext"/>
    </w:pPr>
    <w:r>
      <w:rPr>
        <w:noProof/>
        <w:lang w:eastAsia="sv-SE"/>
      </w:rPr>
      <mc:AlternateContent>
        <mc:Choice Requires="wps">
          <w:drawing>
            <wp:anchor distT="0" distB="0" distL="0" distR="0" simplePos="0" relativeHeight="2516585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A2FE9F"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5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AGZmjgIAAJI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Wi&#10;d1O0SrMaTXoUbXBrVDCJ/DTWzwB7sACG9otpgR3OPQ5j2a10dfyjIAI7mN7u2EUwwnF4Ms2PJ7Bw&#10;mPJxfjZO7Gd7Z+t8+CpMTeKioA7NS5yyzY0PuAigAyTm8kZV5XWlVNpEwYhL5ciGodUqpCvC4w+U&#10;0qQp6PT4ZJQCaxPdu8hKxzAiSaZPFwvvCkyrsFUiYpT+LiQoS3W+kZtxLvQuf0JHlESq9zj2+P2t&#10;3uPc1QGPlNnosHOuK21cqj69sT1l5c+BMtnhQfhB3XEZ2mWbtHI69H9pyi1k4Uz3sLzl1xWad8N8&#10;uGcOLwn9xnQId/hIZUC+6VeUrIz7/dZ5xEPgsFLS4GUW1P9aMycoUd80pH+WT6KMQtpMTk6hI+IO&#10;LctDi17XlwaKyDGHLE/LiA9qWEpn6icMkUXMChPTHLkLGoblZejmBYYQF4tFAuHxWhZu9IPlMXRk&#10;OUrzsX1izvb6DRD+rRneMJu9knGHjZ7eLtYBUkwajzx3rPb84+En6fdDKk6Ww31C7Ufp/AU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QBmZ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EA2FE9F"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0AA2FA" w14:textId="77777777" w:rsidR="0034082C" w:rsidRDefault="0034082C"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7E67D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3K+fjwIAAJIFAAAOAAAAZHJzL2Uyb0RvYy54bWysVFFP2zAQfp+0/2D5faQp0NGKFHUgpkkI&#10;0GDi2XVsGs2xPdtt0v16PjtJ2zFemPaS2L7v7nyfv7vzi7ZWZCOcr4wuaH40okRobspKPxf0x+P1&#10;pzNKfGC6ZMpoUdCt8PRi/vHDeWNnYmxWRpXCEQTRftbYgq5CsLMs83wlauaPjBUaRmlczQK27jkr&#10;HWsQvVbZeDSaZI1xpXWGC+9xetUZ6TzFl1LwcCelF4GoguJuIX1d+i7jN5ufs9mzY3ZV8f4a7B9u&#10;UbNKI+ku1BULjKxd9VeouuLOeCPDETd1ZqSsuEg1oJp89KqahxWzItUCcrzd0eT/X1h+u7l3pCrx&#10;dpMpJZrVeKRH0Qa3RgV55KexfgbYgwUwtF9MC+xw7nEYy26lq+MfBRHYwfR2xy6CEY7D00l+fAIL&#10;hykf59NxYj/bO1vnw1dhahIXBXV4vMQp29z4gIsAOkBiLm9UVV5XSqVNFIy4VI5sGJ5ahXRFePyB&#10;Upo0BZ0cn45SYG2iexdZ6RhGJMn06WLhXYFpFbZKRIzS34UEZanON3IzzoXe5U/oiJJI9R7HHr+/&#10;1XucuzrgkTIbHXbOdaWNS9WnHttTVv4cKJMdHoQf1B2XoV22SStnw/svTbmFLJzpGstbfl3h8W6Y&#10;D/fMoZPw3pgO4Q4fqQzIN/2KkpVxv986j3gIHFZKGnRmQf2vNXOCEvVNQ/rT/CTKKKTNyeln6Ii4&#10;Q8vy0KLX9aWBInLMIcvTMuKDGpbSmfoJQ2QRs8LENEfugoZheRm6eYEhxMVikUBoXsvCjX6wPIaO&#10;LEdpPrZPzNlevwHCvzVDD7PZKxl32Ojp7WIdIMWk8chzx2rPPxo/Sb8fUnGyHO4Taj9K5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9yvn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27E67D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C1D0FD" w14:textId="77777777" w:rsidR="0034082C" w:rsidRDefault="0034082C"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E8A12B"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xXG0jwIAAJIFAAAOAAAAZHJzL2Uyb0RvYy54bWysVFFP2zAQfp+0/2D5faQpUNaKFHUgpkkI&#10;0GDi2XVsGs2xPdtt0v16PjtJ2zFemPaS2L7v7nyfv7vzi7ZWZCOcr4wuaH40okRobspKPxf0x+P1&#10;p8+U+MB0yZTRoqBb4enF/OOH88bOxNisjCqFIwii/ayxBV2FYGdZ5vlK1MwfGSs0jNK4mgVs3XNW&#10;OtYgeq2y8Wg0yRrjSusMF97j9Koz0nmKL6Xg4U5KLwJRBcXdQvq69F3GbzY/Z7Nnx+yq4v012D/c&#10;omaVRtJdqCsWGFm76q9QdcWd8UaGI27qzEhZcZFqQDX56FU1DytmRaoF5Hi7o8n/v7D8dnPvSFXi&#10;7SZnlGhW45EeRRvcGhXkkZ/G+hlgDxbA0H4xLbDDucdhLLuVro5/FERgB9PbHbsIRjgOTyf58Qks&#10;HKZ8nE/Hif1s72ydD1+FqUlcFNTh8RKnbHPjAy4C6ACJubxRVXldKZU2UTDiUjmyYXhqFdIV4fEH&#10;SmnSFHRyfDpKgbWJ7l1kpWMYkSTTp4uFdwWmVdgqETFKfxcSlKU638jNOBd6lz+hI0oi1Xsce/z+&#10;Vu9x7uqAR8psdNg515U2LlWfemxPWflzoEx2eBB+UHdchnbZJq1Mh/dfmnILWTjTNZa3/LrC490w&#10;H+6ZQyfhvTEdwh0+UhmQb/oVJSvjfr91HvEQOKyUNOjMgvpfa+YEJeqbhvSn+UmUUUibk9Mz6Ii4&#10;Q8vy0KLX9aWBInLMIcvTMuKDGpbSmfoJQ2QRs8LENEfugoZheRm6eYEhxMVikUBoXsvCjX6wPIaO&#10;LEdpPrZPzNlevwHCvzVDD7PZKxl32Ojp7WIdIMWk8chzx2rPPxo/Sb8fUnGyHO4Taj9K5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8Vxt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EE8A12B"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678A64" w14:textId="77777777" w:rsidR="0034082C" w:rsidRDefault="0034082C" w:rsidP="009C2B67">
    <w:pPr>
      <w:pStyle w:val="Brdtext"/>
    </w:pPr>
    <w:r>
      <w:rPr>
        <w:noProof/>
        <w:lang w:eastAsia="sv-SE"/>
      </w:rPr>
      <mc:AlternateContent>
        <mc:Choice Requires="wps">
          <w:drawing>
            <wp:anchor distT="0" distB="0" distL="0" distR="0" simplePos="0" relativeHeight="2516585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409C68"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5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oGFijQIAAJM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JWZ3&#10;llOiWY0hPYo2uDU6mER+GuungC0sgKH9Ylpgh3OPw9h2K10d/2iIwA6mtzt2EYxwHJ6c5scTWDhM&#10;+Tg/Hyf2s72zdT58FaYmcVFQh+ElTtnm1gcUAugAibm8UVV5UymVNlEw4ko5smEYtQqpRHj8gVKa&#10;NAU9PT4ZpcDaRPcustIxjEiS6dPFxrsG0ypslYgYpb8LCcpSn2/kZpwLvcuf0BElkeo9jj1+X9V7&#10;nLs+4JEyGx12znWljUvdpzu2p6z8OVAmOzwIP+g7LkO7bDutjAcBLE25hS6c6W6Wt/ymwvRumQ8P&#10;zOEqYeB4HsI9PlIZsG/6FSUr436/dR7xUDislDS4mgX1v9bMCUrUNw3tn+eTqKOQNpOTMwiJuEPL&#10;8tCi1/WVgSSgblSXlhEf1LCUztRPeEXmMStMTHPkLmgYllehezDwCnExnycQbq9l4VYvLI+hI81R&#10;m4/tE3O2F3CA8u/McInZ9JWOO2z09Ha+DtBiEnkkumO1HwBuftJ+/0rFp+Vwn1D7t3T2Ag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CmoGFijQIAAJM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40409C68"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80AF77" w14:textId="77777777" w:rsidR="0034082C" w:rsidRDefault="0034082C"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E5006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eiftjwIAAJMFAAAOAAAAZHJzL2Uyb0RvYy54bWysVF1v2yAUfZ+0/4B4Xx2nX2sUp8padZpU&#10;tdXaqc8EQ2INAwMSO/v1PWA7ybq+dNqLDdxz7+Uezr3Ty7ZWZCOcr4wuaH40okRobspKLwv64+nm&#10;02dKfGC6ZMpoUdCt8PRy9vHDtLETMTYro0rhCIJoP2lsQVch2EmWeb4SNfNHxgoNozSuZgFbt8xK&#10;xxpEr1U2Ho3Ossa40jrDhfc4ve6MdJbiSyl4uJfSi0BUQXG3kL4ufRfxm82mbLJ0zK4q3l+D/cMt&#10;alZpJN2FumaBkbWr/gpVV9wZb2Q44qbOjJQVF6kGVJOPXlXzuGJWpFpAjrc7mvz/C8vvNg+OVCXe&#10;7nxMiWY1HulJtMGtUUEe+WmsnwD2aAEM7RfTAjucexzGslvp6vhHQQR2ML3dsYtghOPw9Cw/PoGF&#10;w5SP84txYj/bO1vnw1dhahIXBXV4vMQp29z6gIsAOkBiLm9UVd5USqVNFIy4Uo5sGJ5ahXRFePyB&#10;Upo0BT07Ph2lwNpE9y6y0jGMSJLp08XCuwLTKmyViBilvwsJylKdb+RmnAu9y5/QESWR6j2OPX5/&#10;q/c4d3XAI2U2Ouyc60obl6pPPbanrPw5UCY7PAg/qDsuQ7toO60cDwJYmHILXTjTdZa3/KbC690y&#10;Hx6YQyvhwTEewj0+Uhmwb/oVJSvjfr91HvFQOKyUNGjNgvpfa+YEJeqbhvYv8pOoo5A2J6fnEBJx&#10;h5bFoUWv6ysDSeQYRJanZcQHNSylM/Uzpsg8ZoWJaY7cBQ3D8ip0AwNTiIv5PIHQvZaFW/1oeQwd&#10;aY7afGqfmbO9gAOUf2eGJmaTVzrusNHT2/k6QItJ5JHojtX+AdD5Sfv9lIqj5XCfUPtZ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non7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BE5006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B549E7" w14:textId="77777777" w:rsidR="0034082C" w:rsidRDefault="0034082C"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34711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AUkSjg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7Aj2Y1HulRtMGtUUEe+WmsnwK2sACG9otpgR3OPQ5j2a10dfyjIAI7Im137CIY4Tg8Oc2PJ7Bw&#10;mPJxfj5O7Gd7Z+t8+CpMTeKioA6Plzhlm1sfcBFAB0jM5Y2qyptKqbSJghFXypENw1OrkK4Ijz9Q&#10;SpOmoKfHJ6MUWJvo3kVWOoYRSTJ9ulh4V2Baha0SEaP0dyFBWarzjdyMc6F3+RM6oiRSvcexx+9v&#10;9R7nrg54pMxGh51zXWnjUvWpx/aUlT8HymSHB+EHdcdlaJdtp5XJIIClKbfQhTNdZ3nLbyq83i3z&#10;4YE5tBIeHOMh3OMjlQH7pl9RsjLu91vnEQ+Fw0pJg9YsqP+1Zk5Qor5paP88n0QdhbSZnJxBSMQd&#10;WpaHFr2urwwkkWMQWZ6WER/UsJTO1E+YIvOYFSamOXIXNAzLq9ANDEwhLubzBEL3WhZu9cLyGDrS&#10;HLX52D4xZ3sBByj/zgxNzKavdNxho6e383WAFpPII9Edq/0DoPOT9vspFUfL4T6h9rN09gI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2AUkS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C34711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22D9E5" w14:textId="77777777" w:rsidR="0034082C" w:rsidRDefault="0034082C" w:rsidP="009C2B67">
    <w:pPr>
      <w:pStyle w:val="Brdtext"/>
    </w:pPr>
    <w:r>
      <w:rPr>
        <w:noProof/>
        <w:lang w:eastAsia="sv-SE"/>
      </w:rPr>
      <mc:AlternateContent>
        <mc:Choice Requires="wps">
          <w:drawing>
            <wp:anchor distT="0" distB="0" distL="0" distR="0" simplePos="0" relativeHeight="2516585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FEE05C"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5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u6yjjg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4mlGhW45EeRRvcGhVMIj+N9VPAFhbA0H4xLbDDucdhLLuVro5/FERgB9PbHbsIRjgOT07z4wks&#10;HKZ8nJ+PE/vZ3tk6H74KU5O4KKjD4yVO2ebWB1wE0AESc3mjqvKmUiptomDElXJkw/DUKqQrwuMP&#10;lNKkKejp8ckoBdYmuneRlY5hRJJMny4W3hWYVmGrRMQo/V1IUJbqfCM341zoXf6EjiiJVO9x7PH7&#10;W73HuasDHimz0WHnXFfauFR96rE9ZeXPgTLZ4UH4Qd1xGdpl22tlEMDSlFvowpmus7zlNxVe75b5&#10;8MAcWgkPjvEQ7vGRyoB9068oWRn3+63ziIfCYaWkQWsW1P9aMycoUd80tH+eT6KOQtpMTs4gJOIO&#10;LctDi17XVwaSyDGILE/LiA9qWEpn6idMkXnMChPTHLkLGoblVegGBqYQF/N5AqF7LQu3emF5DB1p&#10;jtp8bJ+Ys72AA5R/Z4YmZtNXOu6w0dPb+TpAi0nkkeiO1f4B0PlJ+/2UiqPlcJ9Q+1k6e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Tbuso4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BFEE05C"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47FB7B" w14:textId="77777777" w:rsidR="0034082C" w:rsidRDefault="0034082C"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D5682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JAMakAIAAJMFAAAOAAAAZHJzL2Uyb0RvYy54bWysVF1v2yAUfZ+0/4B4Xx2nTT+iOlXWqtOk&#10;qq2WTn0mGBprGBiQ2Nmv3wHbSdb1pdNebOCeey/3cO69vGprRTbC+croguZHI0qE5qas9EtBvz/d&#10;fjqnxAemS6aMFgXdCk+vZh8/XDZ2KsZmZVQpHEEQ7aeNLegqBDvNMs9Xomb+yFihYZTG1Sxg616y&#10;0rEG0WuVjUej06wxrrTOcOE9Tm86I52l+FIKHh6k9CIQVVDcLaSvS99l/GazSzZ9ccyuKt5fg/3D&#10;LWpWaSTdhbphgZG1q/4KVVfcGW9kOOKmzoyUFRepBlSTj15Vs1gxK1ItIMfbHU3+/4Xl95tHR6oS&#10;b3c2oUSzGo/0JNrg1qggj/w01k8BW1gAQ/vZtMAO5x6HsexWujr+URCBHUxvd+wiGOE4nJzmxyew&#10;cJjycX4xTuxne2frfPgiTE3ioqAOj5c4ZZs7H3ARQAdIzOWNqsrbSqm0iYIR18qRDcNTq5CuCI8/&#10;UEqTpqCnx5NRCqxNdO8iKx3DiCSZPl0svCswrcJWiYhR+puQoCzV+UZuxrnQu/wJHVESqd7j2OP3&#10;t3qPc1cHPFJmo8POua60can61GN7ysofA2Wyw4Pwg7rjMrTLttPK+SCApSm30IUzXWd5y28rvN4d&#10;8+GRObQSHhzjITzgI5UB+6ZfUbIy7tdb5xEPhcNKSYPWLKj/uWZOUKK+amj/Ij+JOgppczI5g5CI&#10;O7QsDy16XV8bSCLHILI8LSM+qGEpnamfMUXmMStMTHPkLmgYltehGxiYQlzM5wmE7rUs3OmF5TF0&#10;pDlq86l9Zs72Ag5Q/r0ZmphNX+m4w0ZPb+frAC0mkUeiO1b7B0DnJ+33UyqOlsN9Qu1n6e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8kAx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5D5682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08917E" w14:textId="77777777" w:rsidR="0034082C" w:rsidRDefault="0034082C"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4B50F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IwjckAIAAJMFAAAOAAAAZHJzL2Uyb0RvYy54bWysVF1v2yAUfZ+0/4B4Xx0n/VijOlXWqtOk&#10;qq3WTn0mGBJrGBiQ2Nmv7wHbSdb1pdNebOCeey/3cO69uGxrRTbC+croguZHI0qE5qas9LKgP55u&#10;Pn2mxAemS6aMFgXdCk8vZx8/XDR2KsZmZVQpHEEQ7aeNLegqBDvNMs9Xomb+yFihYZTG1Sxg65ZZ&#10;6ViD6LXKxqPRadYYV1pnuPAep9edkc5SfCkFD/dSehGIKijuFtLXpe8ifrPZBZsuHbOrivfXYP9w&#10;i5pVGkl3oa5ZYGTtqr9C1RV3xhsZjripMyNlxUWqAdXko1fVPK6YFakWkOPtjib//8Lyu82DI1WJ&#10;tzubUKJZjUd6Em1wa1SQR34a66eAPVoAQ/vFtMAO5x6HsexWujr+URCBHUxvd+wiGOE4PDnNJ8ew&#10;cJjycX4+Tuxne2frfPgqTE3ioqAOj5c4ZZtbH3ARQAdIzOWNqsqbSqm0iYIRV8qRDcNTq5CuCI8/&#10;UEqTpqCnk5NRCqxNdO8iKx3DiCSZPl0svCswrcJWiYhR+ruQoCzV+UZuxrnQu/wJHVESqd7j2OP3&#10;t3qPc1cHPFJmo8POua60can61GN7ysqfA2Wyw4Pwg7rjMrSLttPK+SCAhSm30IUzXWd5y28qvN4t&#10;8+GBObQSHhzjIdzjI5UB+6ZfUbIy7vdb5xEPhcNKSYPWLKj/tWZOUKK+aWj/PD+OOgppc3xyBiER&#10;d2hZHFr0ur4ykESOQWR5WkZ8UMNSOlM/Y4rMY1aYmObIXdAwLK9CNzAwhbiYzxMI3WtZuNWPlsfQ&#10;keaozaf2mTnbCzhA+XdmaGI2faXjDhs9vZ2vA7SYRB6J7ljtHwCdn7TfT6k4Wg73CbW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MjCN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E4B50F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2DE034" w14:textId="77777777" w:rsidR="0034082C" w:rsidRDefault="0034082C" w:rsidP="009C2B67">
    <w:pPr>
      <w:pStyle w:val="Brdtext"/>
    </w:pPr>
    <w:r>
      <w:rPr>
        <w:noProof/>
        <w:lang w:eastAsia="sv-SE"/>
      </w:rPr>
      <mc:AlternateContent>
        <mc:Choice Requires="wps">
          <w:drawing>
            <wp:anchor distT="0" distB="0" distL="0" distR="0" simplePos="0" relativeHeight="2516585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76358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5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duXq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7OKNGsxiM9ija4NSqYRH4a66eALSyAof1iWmCHc4/DWHYrXR3/KIjADqa3O3YRjHAcnpzmxxNY&#10;OEz5OD8fJ/azvbN1PnwVpiZxUVCHx0ucss2tD7gIoAMk5vJGVeVNpVTaRMGIK+XIhuGpVUhXhMcf&#10;KKVJU9DT45NRCqxNdO8iKx3DiCSZPl0svCswrcJWiYhR+ruQoCzV+UZuxrnQu/wJHVESqd7j2OP3&#10;t3qPc1cHPFJmo8POua60can61GN7ysqfA2Wyw4Pwg7rjMrTLNmllPB4EsDTlFrpwpussb/lNhde7&#10;ZT48MIdWwoNjPIR7fKQyYN/0K0pWxv1+6zzioXBYKWnQmgX1v9bMCUrUNw3tn+eTqKOQNpOTMwiJ&#10;uEPL8tCi1/WVgSRyDCLL0zLigxqW0pn6CVNkHrPCxDRH7oKGYXkVuoGBKcTFfJ5A6F7Lwq1eWB5D&#10;R5qjNh/bJ+ZsL+AA5d+ZoYnZ9JWOO2z09Ha+DtBiEnkkumO1fwB0ftJ+P6XiaDncJ9R+ls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1duXq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C76358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5E2C88" w14:textId="77777777" w:rsidR="0034082C" w:rsidRDefault="0034082C"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44C8D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xipDkAIAAJMFAAAOAAAAZHJzL2Uyb0RvYy54bWysVF1v2yAUfZ+0/4B4Xx2nX2sUp8padZpU&#10;tdXaqc8EQ2INAwMSO/v1PWA7ybq+dNqLDdxz7+Wee7jTy7ZWZCOcr4wuaH40okRobspKLwv64+nm&#10;02dKfGC6ZMpoUdCt8PRy9vHDtLETMTYro0rhCIJoP2lsQVch2EmWeb4SNfNHxgoNozSuZgFbt8xK&#10;xxpEr1U2Ho3Ossa40jrDhfc4ve6MdJbiSyl4uJfSi0BUQXG3kL4ufRfxm82mbLJ0zK4q3l+D/cMt&#10;alZpJN2FumaBkbWr/gpVV9wZb2Q44qbOjJQVF6kGVJOPXlXzuGJWpFpAjrc7mvz/C8vvNg+OVCV6&#10;d45WaVajSU+iDW6NCvLIT2P9BLBHC2Bov5gW2OHc4zCW3UpXxz8KIrCD6e2OXQQjHIenZ/nxCSwc&#10;pnycX4wT+9ne2TofvgpTk7goqEPzEqdsc+sDLgLoAIm5vFFVeVMplTZRMOJKObJhaLUK6Yrw+AOl&#10;NGkKenZ8OkqBtYnuXWSlYxiRJNOni4V3BaZV2CoRMUp/FxKUpTrfyM04F3qXP6EjSiLVexx7/P5W&#10;73Hu6oBHymx02DnXlTYuVZ/e2J6y8udAmezwIPyg7rgM7aJNWhkfDwJYmHILXTjTvSxv+U2F7t0y&#10;Hx6Yw1NCwzEewj0+Uhmwb/oVJSvjfr91HvFQOKyUNHiaBfW/1swJStQ3De1f5CdRRyFtTk7PISTi&#10;Di2LQ4te11cGksgxiCxPy4gPalhKZ+pnTJF5zAoT0xy5CxqG5VXoBgamEBfzeQLh9VoWbvWj5TF0&#10;pDlq86l9Zs72Ag5Q/p0ZHjGbvNJxh42e3s7XAVpMIo9Ed6z2DcDLT9rvp1QcLYf7hNrP0t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PGKk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344C8D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CC1A74" w14:textId="77777777" w:rsidR="0034082C" w:rsidRDefault="0034082C"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ACF5EB"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182akA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U6nlGhW45EeRRvcGhXkkZ/G+hlgDxbA0H4xLbDDucdhLLuVro5/FERgB9PbHbsIRjgOT6b58QQW&#10;DlM+zs/Gif1s72ydD1+FqUlcFNTh8RKnbHPjAy4C6ACJubxRVXldKZU2UTDiUjmyYXhqFdIV4fEH&#10;SmnSFHR6fDJKgbWJ7l1kpWMYkSTTp4uFdwWmVdgqETFKfxcSlKU638jNOBd6lz+hI0oi1Xsce/z+&#10;Vu9x7uqAR8psdNg515U2LlWfemxPWflzoEx2eBB+UHdchnbZJq2MJ4MAlqbcQhfOdJ3lLb+u8Ho3&#10;zId75tBKeHCMh3CHj1QG7Jt+RcnKuN9vnUc8FA4rJQ1as6D+15o5QYn6pqH9s3wSdRTSZnJyCi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XXzZ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1ACF5EB"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9C6F74" w14:textId="77777777" w:rsidR="0034082C" w:rsidRDefault="0034082C" w:rsidP="009C2B67">
    <w:pPr>
      <w:pStyle w:val="Brdtext"/>
    </w:pPr>
    <w:r>
      <w:rPr>
        <w:noProof/>
        <w:lang w:eastAsia="sv-SE"/>
      </w:rPr>
      <mc:AlternateContent>
        <mc:Choice Requires="wps">
          <w:drawing>
            <wp:anchor distT="0" distB="0" distL="0" distR="0" simplePos="0" relativeHeight="25165856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EBABD1"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5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ENTjw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c7Bj2Y1HulJtMGtUcEk8tNYPwVsYQEM7WfTAjucexzGslvp6vhHQQR2RNru2EUwwnF4cpofT2Dh&#10;MOXj/GKc2M/2ztb58EWYmsRFQR0eL3HKNnc+4CKADpCYyxtVlbeVUmkTBSOulSMbhqdWIV0RHn+g&#10;lCZNQU+PT0YpsDbRvYusdAwjkmT6dLHwrsC0ClslIkbpb0KCslTnG7kZ50Lv8id0REmkeo9jj9/f&#10;6j3OXR3wSJmNDjvnutLGpepTj+0pK38MlMkOD8IP6o7L0C7bpJXx2SCApSm30IUzXWd5y28rvN4d&#10;8+GRObQSHhzjITzgI5UB+6ZfUbIy7tdb5xEPhcNKSYPWLKj/uWZOUKK+amj/Ip9EHYW0mZycQUjE&#10;HVqWhxa9rq8NJJFjEFmelhEf1LCUztTPmCLzmBUmpjlyFzQMy+vQDQxMIS7m8wRC91oW7vTC8hg6&#10;0hy1+dQ+M2d7AQco/94MTcymr3TcYaOnt/N1gBaTyCPRHav9A6Dzk/b7KRVHy+E+ofazdPY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K78Q1O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BEBABD1"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8BB190" w14:textId="77777777" w:rsidR="0034082C" w:rsidRDefault="0034082C"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8A0E2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Y+zqjgIAAJMFAAAOAAAAZHJzL2Uyb0RvYy54bWysVF1P2zAUfZ+0/2D5faQph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xOzO&#10;cko0qzGkJ9EGt0YHeeSnsX4K2KMFMLRfTAvscO5xGNtupavjHw0R2MH0dscughGOw5PT/HgCC4cp&#10;H+fn48R+tne2zoevwtQkLgrqMLzEKdvc+oBCAB0gMZc3qipvKqXSJgpGXClHNgyjViGVCI8/UEqT&#10;pqCnxyejFFib6N5FVjqGEUkyfbrYeNdgWoWtEhGj9HchQVnq843cjHOhd/kTOqIkUr3Hscfvq3qP&#10;c9cHPFJmo8POua60can7dMf2lJU/B8pkhwfhB33HZWgXbdLK+GwQwMKUW+jCme5mectvKkzvlvnw&#10;wByuEgaO5yHc4yOVAfumX1GyMu73W+cRD4XDSkmDq1lQ/2vNnKBEfdPQ/nk+iToKaTM5+QwhEXdo&#10;WRxa9Lq+MpAE1I3q0jLigxqW0pn6Ga/IPGaFiWmO3AUNw/IqdA8GXiEu5vMEwu21LNzqR8tj6Ehz&#10;1OZT+8yc7QUcoPw7M1xiNn2l4w4bPb2drwO0mEQeie5Y7QeAm5+0379S8Wk53CfU/i2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8Y+zq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78A0E2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10C139" w14:textId="77777777" w:rsidR="0034082C" w:rsidRDefault="0034082C"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F0429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wVykAIAAJMFAAAOAAAAZHJzL2Uyb0RvYy54bWysVF1v2yAUfZ+0/4B4Xx2nX0tUp8padZpU&#10;tdXSqc8EQ2MNAwMSO/v1PWA7ybq+dNqLDdxz7+Uezr0Xl22tyEY4Xxld0PxoRInQ3JSVfi7oj8eb&#10;T58p8YHpkimjRUG3wtPL2ccPF42dirFZGVUKRxBE+2ljC7oKwU6zzPOVqJk/MlZoGKVxNQvYuues&#10;dKxB9Fpl49HoLGuMK60zXHiP0+vOSGcpvpSCh3spvQhEFRR3C+nr0ncZv9nsgk2fHbOrivfXYP9w&#10;i5pVGkl3oa5ZYGTtqr9C1RV3xhsZjripMyNlxUWqAdXko1fVLFbMilQLyPF2R5P/f2H53ebBkarE&#10;251PKNGsxiM9ija4NSrIIz+N9VPAFhbA0H4xLbDDucdhLLuVro5/FERgB9PbHbsIRjgOT8/y4xNY&#10;OEz5OJ+ME/vZ3tk6H74KU5O4KKjD4yVO2ebWB1wE0AESc3mjqvKmUiptomDElXJkw/DUKqQrwuMP&#10;lNKkKejZ8ekoBdYmuneRlY5hRJJMny4W3hWYVmGrRMQo/V1IUJbqfCM341zoXf6EjiiJVO9x7PH7&#10;W73HuasDHimz0WHnXFfauFR96rE9ZeXPgTLZ4UH4Qd1xGdplm7QyngwCWJpyC10403WWt/ymwuvd&#10;Mh8emEMr4cExHsI9PlIZsG/6FSUr436/dR7xUDislDRozYL6X2vmBCXqm4b2J/lJ1FFIm5PTcwiJ&#10;uEPL8tCi1/WVgSRyDCLL0zLigxqW0pn6CVNkHrPCxDRH7oKGYXkVuoGBKcTFfJ5A6F7Lwq1eWB5D&#10;R5qjNh/bJ+ZsL+AA5d+ZoYnZ9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afBX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2F0429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18BD00" w14:textId="77777777" w:rsidR="0034082C" w:rsidRDefault="0034082C" w:rsidP="009C2B67">
    <w:pPr>
      <w:pStyle w:val="Brdtext"/>
    </w:pPr>
    <w:r>
      <w:rPr>
        <w:noProof/>
        <w:lang w:eastAsia="sv-SE"/>
      </w:rPr>
      <mc:AlternateContent>
        <mc:Choice Requires="wps">
          <w:drawing>
            <wp:anchor distT="0" distB="0" distL="0" distR="0" simplePos="0" relativeHeight="25165856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8EE41B"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5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caVBkAIAAJMFAAAOAAAAZHJzL2Uyb0RvYy54bWysVFFP2zAQfp+0/2D5faRpC4OKFHUgpkkI&#10;0GDi2XVsGs2xPdtt0v16PjtJ2zFemPaS2L7v7nyfv7vzi7ZWZCOcr4wuaH40okRobspKPxf0x+P1&#10;p1NKfGC6ZMpoUdCt8PRi/vHDeWNnYmxWRpXCEQTRftbYgq5CsLMs83wlauaPjBUaRmlczQK27jkr&#10;HWsQvVbZeDQ6yRrjSusMF97j9Koz0nmKL6Xg4U5KLwJRBcXdQvq69F3GbzY/Z7Nnx+yq4v012D/c&#10;omaVRtJdqCsWGFm76q9QdcWd8UaGI27qzEhZcZFqQDX56FU1DytmRaoF5Hi7o8n/v7D8dnPvSFXi&#10;7U4nlGhW45EeRRvcGhVMIz+N9TPAHiyAof1iWmCHc4/DWHYrXR3/KIjADqa3O3YRjHAcHp/kkyks&#10;HKZ8nJ+NE/vZ3tk6H74KU5O4KKjD4yVO2ebGB1wE0AESc3mjqvK6UiptomDEpXJkw/DUKqQrwuMP&#10;lNKkKejJ5HiUAmsT3bvISscwIkmmTxcL7wpMq7BVImKU/i4kKEt1vpGbcS70Ln9CR5REqvc49vj9&#10;rd7j3NUBj5TZ6LBzrittXKo+9diesvLnQJns8CD8oO64DO2yTVqZjAcBLE25hS6c6TrLW35d4fVu&#10;mA/3zKGV8OAYD+EOH6kM2Df9ipKVcb/fOo94KBxWShq0ZkH9rzVzghL1TUP7Z/k06iikzfT4M4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pcaVB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08EE41B"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DD2634" w14:textId="77777777" w:rsidR="0034082C" w:rsidRDefault="0034082C"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C3B57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cLRlkAIAAJMFAAAOAAAAZHJzL2Uyb0RvYy54bWysVFFP2zAQfp+0/2D5faRpC4OKFHUgpkkI&#10;0GDi2XVsGs2xPdtt0v16PjtJ2zFemPaS2L7v7nyfv7vzi7ZWZCOcr4wuaH40okRobspKPxf0x+P1&#10;p1NKfGC6ZMpoUdCt8PRi/vHDeWNnYmxWRpXCEQTRftbYgq5CsLMs83wlauaPjBUaRmlczQK27jkr&#10;HWsQvVbZeDQ6yRrjSusMF97j9Koz0nmKL6Xg4U5KLwJRBcXdQvq69F3GbzY/Z7Nnx+yq4v012D/c&#10;omaVRtJdqCsWGFm76q9QdcWd8UaGI27qzEhZcZFqQDX56FU1DytmRaoF5Hi7o8n/v7D8dnPvSFXi&#10;7U6nlGhW45EeRRvcGhXkkZ/G+hlgDxbA0H4xLbDDucdhLLuVro5/FERgB9PbHbsIRjgOj0/yyRQW&#10;DlM+zs/Gif1s72ydD1+FqUlcFNTh8RKnbHPjAy4C6ACJubxRVXldKZU2UTDiUjmyYXhqFdIV4fEH&#10;SmnSFPRkcjxKgbWJ7l1kpWMYkSTTp4uFdwWmVdgqETFKfxcSlKU638jNOBd6lz+hI0oi1Xsce/z+&#10;Vu9x7uqAR8psdNg515U2LlWfemxPWflzoEx2eBB+UHdchnbZJq1MJoMAlqbcQhfOdJ3lLb+u8Ho3&#10;zId75tBKeHCMh3CHj1QG7Jt+RcnKuN9vnUc8FA4rJQ1as6D+15o5QYn6pqH9s3wadRTSZnr8GU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RwtGW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0C3B57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974BE5" w14:textId="77777777" w:rsidR="0034082C" w:rsidRDefault="0034082C"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D7045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0I0xkAIAAJM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mdjSjSr8UiPog1ujQryyE9j/RSwhQUwtF9MC+xw7nEYy26lq+MfBRHYwfR2xy6CEY7Dk9P8eAIL&#10;hykf5+fjxH62d7bOh6/C1CQuCurweIlTtrn1ARcBdIDEXN6oqryplEqbKBhxpRzZMDy1CumK8PgD&#10;pTRpCnp6fDJKgbWJ7l1kpWMYkSTTp4uFdwWmVdgqETFKfxcSlKU638jNOBd6lz+hI0oi1Xsce/z+&#10;Vu9x7uqAR8psdNg515U2LlWfemxPWflzoEx2eBB+UHdchnbZJq0cTwYBLE25hS6c6TrLW35T4fVu&#10;mQ8PzKGV8OAYD+EeH6kM2Df9ipKVcb/fOo94KBxWShq0ZkH9rzVzghL1TUP75/kk6iikzeTkM4RE&#10;3KFleWjR6/rKQBI5BpHlaRnxQQ1L6Uz9hCkyj1lhYpojd0HDsLwK3cDAFOJiPk8gdK9l4VYvLI+h&#10;I81Rm4/tE3O2F3CA8u/M0MRs+krHHTZ6ejtfB2gxiTwS3bHaPwA6P2m/n1JxtBzuE2o/S2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nQjT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CD7045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371631" w14:textId="77777777" w:rsidR="0034082C" w:rsidRDefault="0034082C" w:rsidP="009C2B67">
    <w:pPr>
      <w:pStyle w:val="Brdtext"/>
    </w:pPr>
    <w:r>
      <w:rPr>
        <w:noProof/>
        <w:lang w:eastAsia="sv-SE"/>
      </w:rPr>
      <mc:AlternateContent>
        <mc:Choice Requires="wps">
          <w:drawing>
            <wp:anchor distT="0" distB="0" distL="0" distR="0" simplePos="0" relativeHeight="25165856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C8D1F0"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5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amiAkAIAAJMFAAAOAAAAZHJzL2Uyb0RvYy54bWysVFFP2zAQfp+0/2D5faQppUBFijoQ0yQE&#10;aDDx7Do2jebYnu026X79PjtJ2zFemPaS2L7v7nyfv7uLy7ZWZCOcr4wuaH40okRobspKvxT0+9PN&#10;pzNKfGC6ZMpoUdCt8PRy/vHDRWNnYmxWRpXCEQTRftbYgq5CsLMs83wlauaPjBUaRmlczQK27iUr&#10;HWsQvVbZeDSaZo1xpXWGC+9xet0Z6TzFl1LwcC+lF4GoguJuIX1d+i7jN5tfsNmLY3ZV8f4a7B9u&#10;UbNKI+ku1DULjKxd9VeouuLOeCPDETd1ZqSsuEg1oJp89KqaxxWzItUCcrzd0eT/X1h+t3lwpCrx&#10;dmdTSjSr8UhPog1ujQomkZ/G+hlgjxbA0H42LbDDucdhLLuVro5/FERgB9PbHbsIRjgOT6b58QQW&#10;DlM+zs/Hif1s72ydD1+EqUlcFNTh8RKnbHPrAy4C6ACJubxRVXlTKZU2UTDiSjmyYXhqFdIV4fEH&#10;SmnSFHR6fDJKgbWJ7l1kpWMYkSTTp4uFdwWmVdgqETFKfxMSlKU638jNOBd6lz+hI0oi1Xsce/z+&#10;Vu9x7uqAR8psdNg515U2LlWfemxPWfljoEx2eBB+UHdchnbZJq0cnw4CWJpyC10403WWt/ymwuvd&#10;Mh8emEMr4cExHsI9PlIZsG/6FSUr4369dR7xUDislDRozYL6n2vmBCXqq4b2z/NJ1FFIm8nJKYRE&#10;3KFleWjR6/rKQBI5BpHlaRnxQQ1L6Uz9jCmyiFlhYpojd0HDsLwK3cDAFOJisUggdK9l4VY/Wh5D&#10;R5qjNp/aZ+ZsL+AA5d+ZoYnZ7JWOO2z09HaxDtBiEnkkumO1fwB0ftJ+P6XiaDncJ9R+ls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CamiA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DC8D1F0"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755C74" w14:textId="77777777" w:rsidR="0034082C" w:rsidRDefault="0034082C"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C0BD8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9cc5kAIAAJMFAAAOAAAAZHJzL2Uyb0RvYy54bWysVF1v2yAUfZ+0/4B4Xx0n/YzqVFmrTpOq&#10;tlo79ZlgSKxhYEBiZ79+B2wnWdeXTnuxgXvuvdzDuffyqq0V2QjnK6MLmh+NKBGam7LSy4J+f779&#10;dE6JD0yXTBktCroVnl7NPn64bOxUjM3KqFI4giDaTxtb0FUIdpplnq9EzfyRsULDKI2rWcDWLbPS&#10;sQbRa5WNR6PTrDGutM5w4T1ObzojnaX4UgoeHqT0IhBVUNwtpK9L30X8ZrNLNl06ZlcV76/B/uEW&#10;Nas0ku5C3bDAyNpVf4WqK+6MNzIccVNnRsqKi1QDqslHr6p5WjErUi0gx9sdTf7/heX3m0dHqhJv&#10;d35GiWY1HulZtMGtUUEe+WmsnwL2ZAEM7WfTAjucexzGslvp6vhHQQR2ML3dsYtghOPw5DSfHMPC&#10;YcrH+cU4sZ/tna3z4YswNYmLgjo8XuKUbe58wEUAHSAxlzeqKm8rpdImCkZcK0c2DE+tQroiPP5A&#10;KU2agp5OTkYpsDbRvYusdAwjkmT6dLHwrsC0ClslIkbpb0KCslTnG7kZ50Lv8id0REmkeo9jj9/f&#10;6j3OXR3wSJmNDjvnutLGpepTj+0pK38MlMkOD8IP6o7L0C7apJXJ+SCAhSm30IUzXWd5y28rvN4d&#10;8+GRObQSHhzjITzgI5UB+6ZfUbIy7tdb5xEPhcNKSYPWLKj/uWZOUKK+amj/Ij+OOgppc3xyBiER&#10;d2hZHFr0ur42kESOQWR5WkZ8UMNSOlO/YIrMY1aYmObIXdAwLK9DNzAwhbiYzxMI3WtZuNNPlsfQ&#10;keaozef2hTnbCzhA+fdmaGI2faXjDhs9vZ2vA7SYRB6J7ljtHwCdn7TfT6k4Wg73CbWf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D1xzm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BC0BD8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0AAAE4" w14:textId="77777777" w:rsidR="0034082C" w:rsidRDefault="0034082C"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62FCB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KZtUkAIAAJMFAAAOAAAAZHJzL2Uyb0RvYy54bWysVFFP2zAQfp+0/2D5faQplN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c4mlGhW45EeRRvcGhXkkZ/G+hlgDxbA0H4xLbDDucdhLLuVro5/FERgB9PbHbsIRjgOJ6f58Qks&#10;HKZ8nE/Hif1s72ydD1+FqUlcFNTh8RKnbHPjAy4C6ACJubxRVXldKZU2UTDiUjmyYXhqFdIV4fEH&#10;SmnSFPT0eDJKgbWJ7l1kpWMYkSTTp4uFdwWmVdgqETFKfxcSlKU638jNOBd6lz+hI0oi1Xsce/z+&#10;Vu9x7uqAR8psdNg515U2LlWfemxPWflzoEx2eBB+UHdchnbZJq0cTwcBLE25hS6c6TrLW35d4fVu&#10;mA/3zKGV8OAYD+EOH6kM2Df9ipKVcb/fOo94KBxWShq0ZkH9rzVzghL1TUP70/wk6iikzcnkM4RE&#10;3KFleWjR6/rSQBI5BpHlaRnxQQ1L6Uz9hCmyiFlhYpojd0HDsLwM3cDAFOJisUggdK9l4UY/WB5D&#10;R5qjNh/bJ+ZsL+AA5d+aoYnZ7JWOO2z09HaxDtBiEnkkumO1fwB0ftJ+P6XiaDncJ9R+ls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Epm1S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662FCB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851477" w14:textId="77777777" w:rsidR="0034082C" w:rsidRDefault="0034082C" w:rsidP="009C2B67">
    <w:pPr>
      <w:pStyle w:val="Brdtext"/>
    </w:pPr>
    <w:r>
      <w:rPr>
        <w:noProof/>
        <w:lang w:eastAsia="sv-SE"/>
      </w:rPr>
      <mc:AlternateContent>
        <mc:Choice Requires="wps">
          <w:drawing>
            <wp:anchor distT="0" distB="0" distL="0" distR="0" simplePos="0" relativeHeight="2516585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8D461D"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TfZYkAIAAJM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c6mlGhW45EeRRvcGhVMIj+N9TPAHiyAof1iWmCHc4/DWHYrXR3/KIjADqa3O3YRjHAcnpzmxxNY&#10;OEz5OJ+OE/vZ3tk6H74KU5O4KKjD4yVO2ebGB1wE0AESc3mjqvK6UiptomDEpXJkw/DUKqQrwuMP&#10;lNKkKejp8ckoBdYmuneRlY5hRJJMny4W3hWYVmGrRMQo/V1IUJbqfCM341zoXf6EjiiJVO9x7PH7&#10;W73HuasDHimz0WHnXFfauFR96rE9ZeXPgTLZ4UH4Qd1xGdplm7QyGQ8CWJpyC10403WWt/y6wuvd&#10;MB/umUMr4cExHsIdPlIZsG/6FSUr436/dR7xUDislDRozYL6X2vmBCXqm4b2p/kk6iikzeTkM4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iTfZY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B8D461D"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54271A" w14:textId="77777777" w:rsidR="0034082C" w:rsidRDefault="0034082C"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8FB90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pUAsjw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hfgR7Maj7QUbXAbVJBHfhrrp4A9WgBD+9m0wA7nHoex7Fa6Ov5REIEdkXZ7dhGMcByeneenE1g4&#10;TPk4vxgn9rODs3U+fBGmJnFRUIfHS5yy7a0PuAigAyTm8kZV5U2lVNpEwYgr5ciW4alVSFeExx8o&#10;pUlT0PPTs1EKrE107yIrHcOIJJk+XSy8KzCtwk6JiFH6m5CgLNX5Sm7GudD7/AkdURKp3uLY4w+3&#10;eotzVwc8Umajw965rrRxqfrUYwfKyh8DZbLDg/CjuuMytKs2aWVyOghgZcoddOFM11ne8psKr3fL&#10;fHhgDq2EB8d4CPf4SGXAvulXlKyN+/XaecRD4bBS0qA1C+p/bpgTlKivGtq/yCdRRyFtJmcfISTi&#10;ji2rY4ve1FcGksgxiCxPy4gPalhKZ+onTJFFzAoT0xy5CxqG5VXoBgamEBeLRQKhey0Lt/rR8hg6&#10;0hy1uWyfmLO9gAOUf2eGJmbTFzrusNHT28UmQItJ5JHojtX+AdD5Sfv9lIqj5XifUIdZ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6VAL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48FB90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4DD16D" w14:textId="77777777" w:rsidR="0034082C" w:rsidRDefault="0034082C"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A8637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7N4ojwIAAJM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rR&#10;uzO0SrMaTXoUbXBrVJBHfhrrp4AtLICh/WJaYIdzj8NYditdHf8oiMAOprc7dhGMcByenObHE1g4&#10;TPk4Px8n9rO9s3U+fBWmJnFRUIfmJU7Z5tYHXATQARJzeaOq8qZSKm2iYMSVcmTD0GoV0hXh8QdK&#10;adIU9PT4ZJQCaxPdu8hKxzAiSaZPFwvvCkyrsFUiYpT+LiQoS3W+kZtxLvQuf0JHlESq9zj2+P2t&#10;3uPc1QGPlNnosHOuK21cqj69sT1l5c+BMtnhQfhB3XEZ2mWbtDKZDAJYmnILXTjTvSxv+U2F7t0y&#10;Hx6Yw1NCwzEewj0+Uhmwb/oVJSvjfr91HvFQOKyUNHiaBfW/1swJStQ3De2f55Ooo5A2k5PPEBJx&#10;h5bloUWv6ysDSeQYRJanZcQHNSylM/UTpsg8ZoWJaY7cBQ3D8ip0AwNTiIv5PIHwei0Lt3pheQwd&#10;aY7afGyfmLO9gAOUf2eGR8ymr3TcYaOnt/N1gBaTyCPRHat9A/Dyk/b7KRVHy+E+ofaz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uzeK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BA8637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E3DBBDB" w14:textId="77777777" w:rsidR="0034082C" w:rsidRDefault="0034082C" w:rsidP="009C2B67">
    <w:pPr>
      <w:pStyle w:val="Brdtext"/>
    </w:pPr>
    <w:r>
      <w:rPr>
        <w:noProof/>
        <w:lang w:eastAsia="sv-SE"/>
      </w:rPr>
      <mc:AlternateContent>
        <mc:Choice Requires="wps">
          <w:drawing>
            <wp:anchor distT="0" distB="0" distL="0" distR="0" simplePos="0" relativeHeight="25165856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F88E49"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5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v5zJjwIAAJMFAAAOAAAAZHJzL2Uyb0RvYy54bWysVE1PGzEQvVfqf7B8L5uEQEvEBqUgqkoI&#10;UKHi7Hhtsqq/ajvZTX99n727SUq5UPWya3vezHie38z5RasV2QgfamtKOj4aUSIMt1Vtnkv6/fH6&#10;wydKQmSmYsoaUdKtCPRi/v7deeNmYmJXVlXCEwQxYda4kq5idLOiCHwlNAtH1gkDo7Res4itfy4q&#10;zxpE16qYjEanRWN95bzlIgScXnVGOs/xpRQ83kkZRCSqpLhbzF+fv8v0LebnbPbsmVvVvL8G+4db&#10;aFYbJN2FumKRkbWv/wqla+5tsDIecasLK2XNRa4B1YxHL6p5WDEnci0gJ7gdTeH/heW3m3tP6gpv&#10;dzahxDCNR3oUbfRrVDBN/DQuzAB7cADG9rNtgR3OAw5T2a30Ov1REIEdTG937CIY4Tg8OR0fT2Hh&#10;MI0nSJfZL/bOzof4RVhN0qKkHo+XOWWbmxBxEUAHSMoVrKqr61qpvEmCEZfKkw3DU6uYrwiPP1DK&#10;kKakp8cnoxzY2OTeRVYmhRFZMn26VHhXYF7FrRIJo8w3IUFZrvOV3IxzYXb5MzqhJFK9xbHH72/1&#10;FueuDnjkzNbEnbOujfW5+txje8qqHwNlssOD8IO60zK2yzZrZfpxEMDSVlvowtuus4Lj1zVe74aF&#10;eM88WgkPjvEQ7/CRyoJ9268oWVn/67XzhIfCYaWkQWuWNPxcMy8oUV8NtH82niYdxbyZnnyEkIg/&#10;tCwPLWatLy0kMcYgcjwvEz6qYSm91U+YIouUFSZmOHKXNA7Ly9gNDEwhLhaLDEL3OhZvzIPjKXSi&#10;OWnzsX1i3vUCjlD+rR2amM1e6LjDJs/gFusILWaRJ6I7VvsHQOdn7fdTKo2Ww31G7Wfp/Dc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Om/nMm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AF88E49"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80AD0F" w14:textId="77777777" w:rsidR="0034082C" w:rsidRDefault="0034082C"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D77C5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IDNwkAIAAJM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abHlGhW45EeRRvcGhXkkZ/G+hlgDxbA0H4xLbDDucdhLLuVro5/FERgB9PbHbsIRjgOT07z4wks&#10;HKZ8nE/Hif1s72ydD1+FqUlcFNTh8RKnbHPjAy4C6ACJubxRVXldKZU2UTDiUjmyYXhqFdIV4fEH&#10;SmnSFPT0+GSUAmsT3bvISscwIkmmTxcL7wpMq7BVImKU/i4kKEt1vpGbcS70Ln9CR5REqvc49vj9&#10;rd7j3NUBj5TZ6LBzrittXKo+9diesvLnQJns8CD8oO64DO2yTVqZnA0CWJpyC10403WWt/y6wuvd&#10;MB/umUMr4cExHsIdPlIZsG/6FSUr436/dR7xUDislDRozYL6X2vmBCXqm4b2p/kk6iikzeTkM4RE&#10;3KFleWjR6/rSQBI5BpHlaRnxQQ1L6Uz9hCmyiFlhYpojd0HDsLwM3cDAFOJisUggdK9l4UY/WB5D&#10;R5qjNh/bJ+ZsL+AA5d+aoYnZ7JWOO2z09HaxDtBiEnkkumO1fwB0ftJ+P6XiaDncJ9R+ls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sgM3C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5D77C5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81ECD5" w14:textId="77777777" w:rsidR="0034082C" w:rsidRDefault="0034082C"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5B98A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G8djgIAAJMFAAAOAAAAZHJzL2Uyb0RvYy54bWysVF1v2yAUfZ+0/4B4Xx2nabdEdaqsVadJ&#10;VVstnfpMMDTWMDAgsbNfvwO2k6zrS6e92MA99+vcAxeXba3IVjhfGV3Q/GREidDclJV+Luj3x5sP&#10;nyjxgemSKaNFQXfC08v5+3cXjZ2JsVkbVQpHEET7WWMLug7BzrLM87WomT8xVmgYpXE1C9i656x0&#10;rEH0WmXj0eg8a4wrrTNceI/T685I5ym+lIKHeym9CEQVFLWF9HXpu4rfbH7BZs+O2XXF+zLYP1RR&#10;s0oj6T7UNQuMbFz1V6i64s54I8MJN3VmpKy4SD2gm3z0opvlmlmRegE53u5p8v8vLL/bPjhSlZjd&#10;NKdEsxpDehRtcBt0kEd+GutngC0tgKH9bFpgh3OPw9h2K10d/2iIwA6md3t2EYxwHJ6d56cTWDhM&#10;+TifjhP72cHZOh++CFOTuCiow/ASp2x76wMKAXSAxFzeqKq8qZRKmygYcaUc2TKMWoVUIjz+QClN&#10;moKen56NUmBtonsXWekYRiTJ9Oli412DaRV2SkSM0t+EBGWpz1dyM86F3udP6IiSSPUWxx5/qOot&#10;zl0f8EiZjQ5757rSxqXu0x07UFb+GCiTHR6EH/Udl6FdtUkrk+kggJUpd9CFM93N8pbfVJjeLfPh&#10;gTlcJQwcz0O4x0cqA/ZNv6Jkbdyv184jHgqHlZIGV7Og/ueGOUGJ+qqh/Wk+iToKaTM5+wghEXds&#10;WR1b9Ka+MpAE1I3q0jLigxqW0pn6Ca/IImaFiWmO3AUNw/IqdA8GXiEuFosEwu21LNzqpeUxdKQ5&#10;avOxfWLO9gIOUP6dGS4xm73QcYeNnt4uNgFaTCKPRHes9gPAzU/a71+p+LQc7xPq8Jb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q/G8d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85B98A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95CA8C" w14:textId="77777777" w:rsidR="0034082C" w:rsidRDefault="0034082C" w:rsidP="009C2B67">
    <w:pPr>
      <w:pStyle w:val="Brdtext"/>
    </w:pPr>
    <w:r>
      <w:rPr>
        <w:noProof/>
        <w:lang w:eastAsia="sv-SE"/>
      </w:rPr>
      <mc:AlternateContent>
        <mc:Choice Requires="wps">
          <w:drawing>
            <wp:anchor distT="0" distB="0" distL="0" distR="0" simplePos="0" relativeHeight="25165857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0C59B0"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5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6S1wkAIAAJMFAAAOAAAAZHJzL2Uyb0RvYy54bWysVFFv2yAQfp+0/4B4Xx2nS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oS&#10;bzebUqJZjUd6FG1wG1Qwifw01s8Be7AAhvazaYEdzj0OY9mtdHX8oyACO5je7dlFMMJxOD3LTyew&#10;cJjycT4bJ/azg7N1PnwRpiZxUVCHx0ucsu2ND7gIoAMk5vJGVeV1pVTaRMGIS+XIluGpVUhXhMcf&#10;KKVJU9Cz0+koBdYmuneRlY5hRJJMny4W3hWYVmGnRMQo/U1IUJbqfCU341zoff6EjiiJVG9x7PGH&#10;W73FuasDHimz0WHvXFfauFR96rEDZeWPgTLZ4UH4Ud1xGdpVm7QyHQ8CWJlyB10403WWt/y6wuvd&#10;MB/umUMr4cExHsIdPlIZsG/6FSVr4369dh7xUDislDRozYL6nxvmBCXqq4b2Z/kk6iikzWT6EUIi&#10;7tiyOrboTX1pIIkcg8jytIz4oIaldKZ+whRZxqwwMc2Ru6BhWF6GbmBgCnGxXCYQuteycKMfLI+h&#10;I81Rm4/tE3O2F3CA8m/N0MRs/kLHHTZ6ervcBGgxiTwS3bHaPwA6P2m/n1JxtBzvE+owSx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z6S1w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00C59B0"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BD402D" w14:textId="77777777" w:rsidR="0034082C" w:rsidRDefault="0034082C"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9B8E7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M2v/kAIAAJMFAAAOAAAAZHJzL2Uyb0RvYy54bWysVFFv2yAQfp+0/4B4Xx2nTbZEdaqsVadJ&#10;VVutnfpMMDTWMDAgsbNfvw9sJ1nXl057sYH77o77+O7OL9paka1wvjK6oPnJiBKhuSkr/VzQ74/X&#10;Hz5R4gPTJVNGi4LuhKcXi/fvzhs7F2OzNqoUjiCI9vPGFnQdgp1nmedrUTN/YqzQMErjahawdc9Z&#10;6ViD6LXKxqPRNGuMK60zXHiP06vOSBcpvpSChzspvQhEFRR3C+nr0ncVv9ninM2fHbPrivfXYP9w&#10;i5pVGkn3oa5YYGTjqr9C1RV3xhsZTripMyNlxUWqAdXkoxfVPKyZFakWkOPtnib//8Ly2+29I1WJ&#10;t5tNKdGsxiM9ija4DSrIIz+N9XPAHiyAof1sWmCHc4/DWHYrXR3/KIjADqZ3e3YRjHAcTqb56Rks&#10;HKZ8nM/Gif3s4GydD1+EqUlcFNTh8RKnbHvjAy4C6ACJubxRVXldKZU2UTDiUjmyZXhqFdIV4fEH&#10;SmnSFHR6OhmlwNpE9y6y0jGMSJLp08XCuwLTKuyUiBilvwkJylKdr+RmnAu9z5/QESWR6i2OPf5w&#10;q7c4d3XAI2U2Ouyd60obl6pPPXagrPwxUCY7PAg/qjsuQ7tqk1Ymp4MAVqbcQRfOdJ3lLb+u8Ho3&#10;zId75tBKeHCMh3CHj1QG7Jt+RcnauF+vnUc8FA4rJQ1as6D+54Y5QYn6qqH9WX4WdRTS5mzyEUIi&#10;7tiyOrboTX1pIIkcg8jytIz4oIaldKZ+whRZxqwwMc2Ru6BhWF6GbmBgCnGxXCYQuteycKMfLI+h&#10;I81Rm4/tE3O2F3CA8m/N0MRs/kLHHTZ6ervcBGgxiTwS3bHaPwA6P2m/n1JxtBzvE+owSx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Mz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49B8E7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41C42D" w14:textId="77777777" w:rsidR="0034082C" w:rsidRDefault="0034082C"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53C55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SAUAkAIAAJMFAAAOAAAAZHJzL2Uyb0RvYy54bWysVFFv2yAQfp+0/4B4Xx2nS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oS&#10;bzebUKJZjUd6FG1wG1SQR34a6+eAPVgAQ/vZtMAO5x6HsexWujr+URCBHUzv9uwiGOE4nJ7lpxNY&#10;OEz5OJ+NE/vZwdk6H74IU5O4KKjD4yVO2fbGB1wE0AESc3mjqvK6UiptomDEpXJky/DUKqQrwuMP&#10;lNKkKejZ6XSUAmsT3bvISscwIkmmTxcL7wpMq7BTImKU/iYkKEt1vpKbcS70Pn9CR5REqrc49vjD&#10;rd7i3NUBj5TZ6LB3rittXKo+9diBsvLHQJns8CD8qO64DO2qTVqZTgYBrEy5gy6c6TrLW35d4fVu&#10;mA/3zKGV8OAYD+EOH6kM2Df9ipK1cb9eO494KBxWShq0ZkH9zw1zghL1VUP7s3wSdRTSZjL9CCER&#10;d2xZHVv0pr40kESOQWR5WkZ8UMNSOlM/YYosY1aYmObIXdAwLC9DNzAwhbhYLhMI3WtZuNEPlsfQ&#10;keaozcf2iTnbCzhA+bdmaGI2f6HjDhs9vV1uArSYRB6J7ljtHwCdn7TfT6k4Wo73CXW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NIBQC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453C55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015BA3" w14:textId="77777777" w:rsidR="0034082C" w:rsidRDefault="0034082C" w:rsidP="009C2B67">
    <w:pPr>
      <w:pStyle w:val="Brdtext"/>
    </w:pPr>
    <w:r>
      <w:rPr>
        <w:noProof/>
        <w:lang w:eastAsia="sv-SE"/>
      </w:rPr>
      <mc:AlternateContent>
        <mc:Choice Requires="wps">
          <w:drawing>
            <wp:anchor distT="0" distB="0" distL="0" distR="0" simplePos="0" relativeHeight="25165857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54DD7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5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Qz48kAIAAJM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pE&#10;787QKs1qNOlRtMGtUcEk8tNYPwPswQIY2i+mBXY49ziMZbfS1fGPggjsYHq7YxfBCMfh9CQ/nsDC&#10;YcrH+dk4sZ/tna3z4aswNYmLgjo0L3HKNjc+4CKADpCYyxtVldeVUmkTBSMulSMbhlarkK4Ijz9Q&#10;SpOmoCfH01EKrE107yIrHcOIJJk+XSy8KzCtwlaJiFH6u5CgLNX5Rm7GudC7/AkdURKp3uPY4/e3&#10;eo9zVwc8Umajw865rrRxqfr0xvaUlT8HymSHB+EHdcdlaJdt0sr0dBDA0pRb6MKZ7mV5y68rdO+G&#10;+XDPHJ4SGo7xEO7wkcqAfdOvKFkZ9/ut84iHwmGlpMHTLKj/tWZOUKK+aWj/LJ9EHYW0mUxPISTi&#10;Di3LQ4te15cGksgxiCxPy4gPalhKZ+onTJFFzAoT0xy5CxqG5WXoBgamEBeLRQLh9VoWbvSD5TF0&#10;pDlq87F9Ys72Ag5Q/q0ZHjGbvdJxh42e3i7WAVpMIo9Ed6z2DcDLT9rvp1QcLYf7hNr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jQz48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E54DD7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12A1F32" w14:textId="77777777" w:rsidR="0034082C" w:rsidRDefault="0034082C"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ABD50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3JGFkAIAAJMFAAAOAAAAZHJzL2Uyb0RvYy54bWysVFFP2zAQfp+0/2D5faQplN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aZTSjSr8UiPog1ujQryyE9j/QywBwtgaL+YFtjh3OMwlt1KV8c/CiKwg+ntjl0EIxyHk9P8+AQW&#10;DlM+zqfjxH62d7bOh6/C1CQuCurweIlTtrnxARcBdIDEXN6oqryulEqbKBhxqRzZMDy1CumK8PgD&#10;pTRpCnp6PBmlwNpE9y6y0jGMSJLp08XCuwLTKmyViBilvwsJylKdb+RmnAu9y5/QESWR6j2OPX5/&#10;q/c4d3XAI2U2Ouyc60obl6pPPbanrPw5UCY7PAg/qDsuQ7tsk1YmZ4MAlqbcQhfOdJ3lLb+u8Ho3&#10;zId75tBKeHCMh3CHj1QG7Jt+RcnKuN9vnUc8FA4rJQ1as6D+15o5QYn6pqH9aX4SdRTS5mTyGU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HckYW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4ABD50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6F9135" w14:textId="77777777" w:rsidR="0034082C" w:rsidRDefault="0034082C"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89F36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akTOkAIAAJMFAAAOAAAAZHJzL2Uyb0RvYy54bWysVFFP2zAQfp+0/2D5faQpFN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03PKNGsxiM9ija4NSrIIz+N9TPAHiyAof1iWmCHc4/DWHYrXR3/KIjADqa3O3YRjHAcTk7z4xNY&#10;OEz5OJ+OE/vZ3tk6H74KU5O4KKjD4yVO2ebGB1wE0AESc3mjqvK6UiptomDEpXJkw/DUKqQrwuMP&#10;lNKkKejp8WSUAmsT3bvISscwIkmmTxcL7wpMq7BVImKU/i4kKEt1vpGbcS70Ln9CR5REqvc49vj9&#10;rd7j3NUBj5TZ6LBzrittXKo+9diesvLnQJns8CD8oO64DO2yTVqZTAcBLE25hS6c6TrLW35d4fVu&#10;mA/3zKGV8OAYD+EOH6kM2Df9ipKVcb/fOo94KBxWShq0ZkH9rzVzghL1TUP70/wk6iikzcnkDE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ZqRM6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289F36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4F9EB8" w14:textId="77777777" w:rsidR="0034082C" w:rsidRDefault="0034082C" w:rsidP="009C2B67">
    <w:pPr>
      <w:pStyle w:val="Brdtext"/>
    </w:pPr>
    <w:r>
      <w:rPr>
        <w:noProof/>
        <w:lang w:eastAsia="sv-SE"/>
      </w:rPr>
      <mc:AlternateContent>
        <mc:Choice Requires="wps">
          <w:drawing>
            <wp:anchor distT="0" distB="0" distL="0" distR="0" simplePos="0" relativeHeight="2516585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436B2F"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5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dVEWjgIAAJMFAAAOAAAAZHJzL2Uyb0RvYy54bWysVF1v2yAUfZ+0/4B4X5ykabZGdaqsVaZJ&#10;VVstnfpMMDTWMDAgsbNfvwO2k6zrS6e92MA99+vcA5dXTaXITjhfGp3T0WBIidDcFKV+zun3x+WH&#10;T5T4wHTBlNEip3vh6dX8/bvL2s7E2GyMKoQjCKL9rLY53YRgZ1nm+UZUzA+MFRpGaVzFArbuOSsc&#10;qxG9Utl4OJxmtXGFdYYL73F60xrpPMWXUvBwL6UXgaicoraQvi591/GbzS/Z7Nkxuyl5Vwb7hyoq&#10;VmokPYS6YYGRrSv/ClWV3BlvZBhwU2VGypKL1AO6GQ1fdLPaMCtSLyDH2wNN/v+F5Xe7B0fKIqfI&#10;T4lmFYb0KJrgtuhgEvmprZ8BtrIAhuazaTDn/tzjMLbdSFfFPxoisIPp/YFdBCMch+fT0dkEFg7T&#10;aDy6GCf2s6OzdT58EaYicZFTh+ElTtnu1gcUAmgPibm8UWWxLJVKmygYca0c2TGMWoVUIjz+QClN&#10;6pxOz86HKbA20b2NrHQMI5JkunSx8bbBtAp7JSJG6W9CgrLU5yu5GedCH/IndERJpHqLY4c/VvUW&#10;57YPeKTMRoeDc1Vq41L36Y4dKSt+9JTJFg/CT/qOy9Csm6SV6bgXwNoUe+jCmfZmecuXJaZ3y3x4&#10;YA5XCQPH8xDu8ZHKgH3TrSjZGPfrtfOIh8JhpaTG1cyp/7llTlCivmpo/2I0iToKaTM5/wghEXdq&#10;WZ9a9La6NpAE1I3q0jLig+qX0pnqCa/IImaFiWmO3DkN/fI6tA8GXiEuFosEwu21LNzqleUxdKQ5&#10;avOxeWLOdgIOUP6d6S8xm73QcYuNnt4utgFaTCKPRLesdgPAzU/a716p+LSc7hPq+Jb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GnVRFo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E436B2F"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109DA2" w14:textId="77777777" w:rsidR="0034082C" w:rsidRDefault="0034082C"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40862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rxeZkQIAAJMFAAAOAAAAZHJzL2Uyb0RvYy54bWysVMFu2zAMvQ/YPwi6r47TNluDOEXWosOA&#10;oi3WDj0rspQYk0VNYmJnXz9KtpOs66XDLrYkPpLi0yNnl21t2Fb5UIEteH4y4kxZCWVlVwX//nTz&#10;4RNnAYUthQGrCr5TgV/O37+bNW6qxrAGUyrPKIgN08YVfI3oplkW5FrVIpyAU5aMGnwtkLZ+lZVe&#10;NBS9Ntl4NJpkDfjSeZAqBDq97ox8nuJrrSTeax0UMlNwuhumr0/fZfxm85mYrrxw60r21xD/cIta&#10;VJaS7kNdCxRs46u/QtWV9BBA44mEOgOtK6lSDVRNPnpRzeNaOJVqIXKC29MU/l9Yebd98KwqCz4e&#10;jTmzoqZHelIt+g1VkEd+GhemBHt0BMT2M7T0zsN5oMNYdqt9Hf9UECM7Mb3bs0vBmKTD80l+ekYW&#10;SaZ8nF+ME/vZwdn5gF8U1CwuCu7p8RKnYnsbkC5C0AEScwUwVXlTGZM2UTDqyni2FfTUBtMVyeMP&#10;lLGsKfjk9HyUAluI7l1kY2MYlSTTp4uFdwWmFe6MihhjvylNlKU6X8ktpFR2nz+hI0pTqrc49vjD&#10;rd7i3NVBHikzWNw715UFn6pPPXagrPwxUKY7PBF+VHdcYrtsk1Ymp4MAllDuSBceus4KTt5U9Hq3&#10;IuCD8NRK9OA0HvCePtoAsQ/9irM1+F+vnUc8KZysnDXUmgUPPzfCK87MV0vav8jPoo4wbc7OP5KQ&#10;mD+2LI8tdlNfAUkip0HkZFpGPJphqT3UzzRFFjErmYSVlLvgOCyvsBsYNIWkWiwSiLrXCby1j07G&#10;0JHmqM2n9ll41wsYSfl3MDSxmL7QcYeNnsEtNkhaTCKPRHes9g9AnZ+030+pOFqO9wl1mKX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arxeZ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D40862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C820B6" w14:textId="77777777" w:rsidR="0034082C" w:rsidRDefault="0034082C"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8CF48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1HlmkAIAAJM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KNikRLMaj/Qo2uA2qCCP/DTWzwBbWgBD+9m0eOfh3OMwlt1KV8c/CiKwI9Juzy6CEY7Ds2l+OoGF&#10;w5SP8/NxYj87OFvnwxdhahIXBXV4vMQp2976gIsAOkBiLm9UVd5USqVNFIy4Uo5sGZ5ahXRFePyB&#10;Upo0BZ2eno1SYG2iexdZ6RhGJMn06WLhXYFpFXZKRIzS34QEZanOV3IzzoXe50/oiJJI9RbHHn+4&#10;1VucuzrgkTIbHfbOdaWNS9WnHjtQVv4YKJMdHoQf1R2XoV21SSvTySCAlSl30IUzXWd5y28qvN4t&#10;8+GBObQSHhzjIdzjI5UB+6ZfUbI27tdr5xEPhcNKSYPWLKj/uWFOUKK+amj/PJ9EHYW0mZx9hJCI&#10;O7asji16U18ZSCLHILI8LSM+qGEpnamfMEUWMStMTHPkLmgYllehGxiYQlwsFgmE7rUs3Oql5TF0&#10;pDlq87F9Ys72Ag5Q/p0ZmpjNXui4w0ZPbxebAC0mkUeiO1b7B0DnJ+33UyqOluN9Qh1m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rUeW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B8CF48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DB2304" w14:textId="77777777" w:rsidR="0034082C" w:rsidRDefault="0034082C" w:rsidP="009C2B67">
    <w:pPr>
      <w:pStyle w:val="Brdtext"/>
    </w:pPr>
    <w:r>
      <w:rPr>
        <w:noProof/>
        <w:lang w:eastAsia="sv-SE"/>
      </w:rPr>
      <mc:AlternateContent>
        <mc:Choice Requires="wps">
          <w:drawing>
            <wp:anchor distT="0" distB="0" distL="0" distR="0" simplePos="0" relativeHeight="25165857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BC84D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5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bpzXkQIAAJM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0YQzK2p6pEfVol9TBZPIT+PCjGAPjoDYfoGW3nk4D3QYy261r+OfCmJkJ6a3O3YpGJN0eDLNjydk&#10;kWTKx/nZOLGf7Z2dD/hVQc3iouCeHi9xKjY3AekiBB0gMVcAU5XXlTFpEwWjLo1nG0FPbTBdkTz+&#10;QBnLmoJPj09GKbCF6N5FNjaGUUkyfbpYeFdgWuHWqIgx9rvSRFmq843cQkpld/kTOqI0pXqPY4/f&#10;3+o9zl0d5JEyg8Wdc11Z8Kn61GN7ysqfA2W6wxPhB3XHJbbLNmllejoIYAnllnThoeus4OR1Ra93&#10;IwLeC0+tRA9O4wHv6KMNEPvQrzhbgf/91nnEk8LJyllDrVnw8GstvOLMfLOk/bN8EnWEaTM5OSUh&#10;MX9oWR5a7Lq+BJJEToPIybSMeDTDUnuon2iKLGJWMgkrKXfBcVheYjcwaApJtVgkEHWvE3hjH5yM&#10;oSPNUZuP7ZPwrhcwkvJvYWhiMXul4w4bPYNbrJG0mEQeie5Y7R+AOj9pv59ScbQc7hNqP0v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8W6c15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FBC84D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A7C1A0" w14:textId="77777777" w:rsidR="0034082C" w:rsidRDefault="0034082C"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EFD9B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8TNukQIAAJMFAAAOAAAAZHJzL2Uyb0RvYy54bWysVFFP2zAQfp+0/2D5faQptI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x&#10;aMKZFTU90qNq0a+pgjzy07gwI9iDIyC2X6Cldx7OAx3Gslvt6/inghjZientjl0KxiQdTqb58QlZ&#10;JJnycX42Tuxne2fnA35VULO4KLinx0ucis1NQLoIQQdIzBXAVOV1ZUzaRMGoS+PZRtBTG0xXJI8/&#10;UMaypuDT48koBbYQ3bvIxsYwKkmmTxcL7wpMK9waFTHGfleaKEt1vpFbSKnsLn9CR5SmVO9x7PH7&#10;W73HuauDPFJmsLhzrisLPlWfemxPWflzoEx3eCL8oO64xHbZJq1MTwcBLKHcki48dJ0VnLyu6PVu&#10;RMB74amV6MFpPOAdfbQBYh/6FWcr8L/fOo94UjhZOWuoNQsefq2FV5yZb5a0f5afRB1h2pxMPpOQ&#10;mD+0LA8tdl1fAkkip0HkZFpGPJphqT3UTzRFFjErmYSVlLvgOCwvsRsYNIWkWiwSiLrXCbyxD07G&#10;0JHmqM3H9kl41wsYSfm3MDSxmL3ScYeNnsEt1khaTCKPRHes9g9AnZ+030+pOFoO9wm1n6XzF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j8TNu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2EFD9B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1111AF" w14:textId="77777777" w:rsidR="0034082C" w:rsidRDefault="0034082C"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ADE96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9jiokQIAAJMFAAAOAAAAZHJzL2Uyb0RvYy54bWysVMFu2zAMvQ/YPwi6r47TNluDOEXWosOA&#10;oi3WDD0rstQYk0VNYmJnXz9KtpOs66XDLrYkPpLi0yNnl21t2Fb5UIEteH4y4kxZCWVlnwv+fXnz&#10;4RNnAYUthQGrCr5TgV/O37+bNW6qxrAGUyrPKIgN08YVfI3oplkW5FrVIpyAU5aMGnwtkLb+OSu9&#10;aCh6bbLxaDTJGvCl8yBVCHR63Rn5PMXXWkm81zooZKbgdDdMX5++q/jN5jMxffbCrSvZX0P8wy1q&#10;UVlKug91LVCwja/+ClVX0kMAjScS6gy0rqRKNVA1+ehFNY9r4VSqhcgJbk9T+H9h5d32wbOqLPh4&#10;dMqZFTU90lK16DdUQR75aVyYEuzRERDbz9DSOw/ngQ5j2a32dfxTQYzsxPRuzy4FY5IOzyf56RlZ&#10;JJnycX4xTuxnB2fnA35RULO4KLinx0uciu1tQLoIQQdIzBXAVOVNZUzaRMGoK+PZVtBTG0xXJI8/&#10;UMaypuCT0/NRCmwhuneRjY1hVJJMny4W3hWYVrgzKmKM/aY0UZbqfCW3kFLZff6EjihNqd7i2OMP&#10;t3qLc1cHeaTMYHHvXFcWfKo+9diBsvLHQJnu8ET4Ud1xie2qTVqZXAwCWEG5I1146DorOHlT0evd&#10;ioAPwlMr0YPTeMB7+mgDxD70K87W4H+9dh7xpHCyctZQaxY8/NwIrzgzXy1p/yI/izrCtDk7/0hC&#10;Yv7Ysjq22E19BSSJnAaRk2kZ8WiGpfZQP9EUWcSsZBJWUu6C47C8wm5g0BSSarFIIOpeJ/DWPjoZ&#10;Q0eaozaX7ZPwrhcwkvLvYGhiMX2h4w4bPYNbbJC0mEQeie5Y7R+AOj9pv59ScbQc7xPqMEv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v9jio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5ADE96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AB408C" w14:textId="77777777" w:rsidR="0034082C" w:rsidRDefault="0034082C" w:rsidP="009C2B67">
    <w:pPr>
      <w:pStyle w:val="Brdtext"/>
    </w:pPr>
    <w:r>
      <w:rPr>
        <w:noProof/>
        <w:lang w:eastAsia="sv-SE"/>
      </w:rPr>
      <mc:AlternateContent>
        <mc:Choice Requires="wps">
          <w:drawing>
            <wp:anchor distT="0" distB="0" distL="0" distR="0" simplePos="0" relativeHeight="25165857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588138"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5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43rFkQIAAJM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0RlnVtT0SI+qRb+mCiaRn8aFKcEWjoDYfoGW3nk4D3QYy261r+OfCmJkJ6a3O3YpGJN0eHKaH0/I&#10;IsmUj/PzcWI/2zs7H/CrgprFRcE9PV7iVGxuA9JFCDpAYq4ApipvKmPSJgpGXRnPNoKe2mC6Inn8&#10;gTKWNQU/PT4ZpcAWonsX2dgYRiXJ9Oli4V2BaYVboyLG2O9KE2WpzjdyCymV3eVP6IjSlOo9jj1+&#10;f6v3OHd1kEfKDBZ3znVlwafqU4/tKSt/DpTpDk+EH9Qdl9gu26SVs/EggCWUW9KFh66zgpM3Fb3e&#10;rQj4IDy1Ej04jQe8p482QOxDv+JsBf73W+cRTwonK2cNtWbBw6+18Ioz882S9s/zSdQRps3k5IyE&#10;xPyhZXlosev6CkgSOQ0iJ9My4tEMS+2hfqIpMo9ZySSspNwFx2F5hd3AoCkk1XyeQNS9TuCtXTgZ&#10;Q0eaozYf2yfhXS9gJOXfwdDEYvpKxx02egY3XyNpMYk8Et2x2j8AdX7Sfj+l4mg53CfUfpbOXg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duN6xZ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05588138"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DA91E3" w14:textId="77777777" w:rsidR="0034082C" w:rsidRDefault="0034082C"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1E6CA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U7VskQIAAJMFAAAOAAAAZHJzL2Uyb0RvYy54bWysVF1v2yAUfZ+0/4B4Xx2nX2sUp8padZpU&#10;tdXaqc8EQ2INAwMSO/v1PWA7ybq+dNqLDdxz7+Wee7jTy7ZWZCOcr4wuaH40okRobspKLwv64+nm&#10;02dKfGC6ZMpoUdCt8PRy9vHDtLETMTYro0rhCIJoP2lsQVch2EmWeb4SNfNHxgoNozSuZgFbt8xK&#10;xxpEr1U2Ho3Ossa40jrDhfc4ve6MdJbiSyl4uJfSi0BUQXG3kL4ufRfxm82mbLJ0zK4q3l+D/cMt&#10;alZpJN2FumaBkbWr/gpVV9wZb2Q44qbOjJQVF6kGVJOPXlXzuGJWpFpAjrc7mvz/C8vvNg+OVGVB&#10;xyO0SrMaTXoSbXBrVJBHfhrrJ4A9WgBD+8W06PNw7nEYy26lq+MfBRHYwfR2xy6CEY7D07P8+AQW&#10;DlM+zi/Gif1s72ydD1+FqUlcFNSheYlTtrn1ARcBdIDEXN6oqryplEqbKBhxpRzZMLRahXRFePyB&#10;Upo0BT07Ph2lwNpE9y6y0jGMSJLp08XCuwLTKmyViBilvwsJylKdb+RmnAu9y5/QESWR6j2OPX5/&#10;q/c4d3XAI2U2Ouyc60obl6pPb2xPWflzoEx2eBB+UHdchnbRJq2cHw8CWJhyC104070sb/lNhe7d&#10;Mh8emMNTQsMxHsI9PlIZsG/6FSUr436/dR7xUDislDR4mgX1v9bMCUrUNw3tX+QnUUchbU5OzyEk&#10;4g4ti0OLXtdXBpLIMYgsT8uID2pYSmfqZ0yRecwKE9McuQsahuVV6AYGphAX83kC4fVaFm71o+Ux&#10;dKQ5avOpfWbO9gIOUP6dGR4xm7zScYeNnt7O1wFaTCKPRHes9g3Ay0/a76dUHC2H+4Taz9LZC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QU7Vs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71E6CA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49CBB1" w14:textId="77777777" w:rsidR="0034082C" w:rsidRDefault="0034082C"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2336F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QlK1kQIAAJM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0ZQzK2p6pEfVol9TBXnkp3FhRrAHR0Bsv0BL7zycBzqMZbfa1/FPBTGyE9PbHbsUjEk6PJnmxxOy&#10;SDLl4/xsnNjP9s7OB/yqoGZxUXBPj5c4FZubgHQRgg6QmCuAqcrrypi0iYJRl8azjaCnNpiuSB5/&#10;oIxlTcGnxyejFNhCdO8iGxvDqCSZPl0svCswrXBrVMQY+11poizV+UZuIaWyu/wJHVGaUr3Hscfv&#10;b/Ue564O8kiZweLOua4s+FR96rE9ZeXPgTLd4Ynwg7rjEttlm7RyOhkEsIRyS7rw0HVWcPK6ote7&#10;EQHvhadWogen8YB39NEGiH3oV5ytwP9+6zziSeFk5ayh1ix4+LUWXnFmvlnS/lk+iTrCtJmcnJKQ&#10;mD+0LA8tdl1fAkkip0HkZFpGPJphqT3UTzRFFjErmYSVlLvgOCwvsRsYNIWkWiwSiLrXCbyxD07G&#10;0JHmqM3H9kl41wsYSfm3MDSxmL3ScYeNnsEt1khaTCKPRHes9g9AnZ+030+pOFoO9wm1n6XzF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mQlK1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22336F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459CB0" w14:textId="77777777" w:rsidR="0034082C" w:rsidRDefault="0034082C" w:rsidP="009C2B67">
    <w:pPr>
      <w:pStyle w:val="Brdtext"/>
    </w:pPr>
    <w:r>
      <w:rPr>
        <w:noProof/>
        <w:lang w:eastAsia="sv-SE"/>
      </w:rPr>
      <mc:AlternateContent>
        <mc:Choice Requires="wps">
          <w:drawing>
            <wp:anchor distT="0" distB="0" distL="0" distR="0" simplePos="0" relativeHeight="25165857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90DA87"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5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e5ly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dJyDH81qPNKjaINbo4JJ5KexfgrYwgIY2i+mxTsP5x6HsexWujr+URCBHZG2O3YRjHAcnpzmxxNY&#10;OEz5OD8fJ/azvbN1PnwVpiZxUVCHx0ucss2tD7gIoAMk5vJGVeVNpVTaRMGIK+XIhuGpVUhXhMcf&#10;KKVJU9DT45NRCqxNdO8iKx3DiCSZPl0svCswrcJWiYhR+ruQoCzV+UZuxrnQu/wJHVESqd7j2OP3&#10;t3qPc1cHPFJmo8POua60can61GN7ysqfA2Wyw4Pwg7rjMrTLNmnl7GwQwNKUW+jCma6zvOU3FV7v&#10;lvnwwBxaCQ+O8RDu8ZHKgH3TryhZGff7rfOIh8JhpaRBaxbU/1ozJyhR3zS0f55Poo5C2kxOziAk&#10;4g4ty0OLXtdXBpLIMYgsT8uID2pYSmfqJ0yRecwKE9McuQsahuVV6AYGphAX83kCoXstC7d6YXkM&#10;HWmO2nxsn5izvYADlH9nhiZm01c67rDR09v5OkCLSeSR6I7V/gHQ+Un7/ZSKo+Vwn1D7WTp7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be5ly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890DA87"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52DEAA" w14:textId="77777777" w:rsidR="0034082C" w:rsidRDefault="0034082C"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C9A74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5DbLjgIAAJMFAAAOAAAAZHJzL2Uyb0RvYy54bWysVF1v2yAUfZ+0/4B4Xx2n31GcKmvVaVLV&#10;VmunPhMMiTUMDEjs7NfvgO0k6/rSaS82cM/9OvfA9KqtFdkI5yujC5ofjSgRmpuy0suCfn++/XRB&#10;iQ9Ml0wZLQq6FZ5ezT5+mDZ2IsZmZVQpHEEQ7SeNLegqBDvJMs9Xomb+yFihYZTG1Sxg65ZZ6ViD&#10;6LXKxqPRWdYYV1pnuPAepzedkc5SfCkFDw9SehGIKihqC+nr0ncRv9lsyiZLx+yq4n0Z7B+qqFml&#10;kXQX6oYFRtau+itUXXFnvJHhiJs6M1JWXKQe0E0+etXN04pZkXoBOd7uaPL/Lyy/3zw6UpUFHec5&#10;JZrVGNKzaINbo4M88tNYPwHsyQIY2s+mxZyHc4/D2HYrXR3/aIjADqa3O3YRjHAcnp7lxyewcJjy&#10;cX45Tuxne2frfPgiTE3ioqAOw0ucss2dDygE0AESc3mjqvK2UiptomDEtXJkwzBqFVKJ8PgDpTRp&#10;Cnp2fDpKgbWJ7l1kpWMYkSTTp4uNdw2mVdgqETFKfxMSlKU+38jNOBd6lz+hI0oi1Xsce/y+qvc4&#10;d33AI2U2Ouyc60obl7pPd2xPWfljoEx2eBB+0HdchnbRJq2cXwwCWJhyC104090sb/lthendMR8e&#10;mcNVwsDxPIQHfKQyYN/0K0pWxv166zzioXBYKWlwNQvqf66ZE5Sorxrav8xPoo5C2pycnkNIxB1a&#10;FocWva6vDSQBdaO6tIz4oIaldKZ+wSsyj1lhYpojd0HDsLwO3YOBV4iL+TyBcHstC3f6yfIYOtIc&#10;tfncvjBnewEHKP/eDJeYTV7puMNGT2/n6wAtJpFHojtW+wHg5ift969UfFoO9wm1f0t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J5DbL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FC9A74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74674C" w14:textId="77777777" w:rsidR="0034082C" w:rsidRDefault="0034082C"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230C3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CppdkQIAAJMFAAAOAAAAZHJzL2Uyb0RvYy54bWysVE1v2zAMvQ/YfxB0Xx2nX0tQp8hadBhQ&#10;tMXSoWdFlhpjsqhJTOzs15eS7STreumwiy2Jj6T49MiLy7Y2bKN8qMAWPD8acaashLKyzwX/8Xjz&#10;6TNnAYUthQGrCr5VgV/OPn64aNxUjWEFplSeURAbpo0r+ArRTbMsyJWqRTgCpywZNfhaIG39c1Z6&#10;0VD02mTj0egsa8CXzoNUIdDpdWfksxRfayXxXuugkJmC090wfX36LuM3m12I6bMXblXJ/hriH25R&#10;i8pS0l2oa4GCrX31V6i6kh4CaDySUGegdSVVqoGqyUevqlmshFOpFiInuB1N4f+FlXebB8+qsuDj&#10;0YQzK2p6pEfVol9TBXnkp3FhSrCFIyC2X6Cldx7OAx3Gslvt6/inghjZientjl0KxiQdnp7lxydk&#10;kWTKx/lknNjP9s7OB/yqoGZxUXBPj5c4FZvbgHQRgg6QmCuAqcqbypi0iYJRV8azjaCnNpiuSB5/&#10;oIxlTcHPjk9HKbCF6N5FNjaGUUkyfbpYeFdgWuHWqIgx9rvSRFmq843cQkpld/kTOqI0pXqPY4/f&#10;3+o9zl0d5JEyg8Wdc11Z8Kn61GN7ysqfA2W6wxPhB3XHJbbLNmnlfDIIYAnllnThoeus4ORNRa93&#10;KwI+CE+tRA9O4wHv6aMNEPvQrzhbgf/91nnEk8LJyllDrVnw8GstvOLMfLOk/Ul+EnWEaXNyek5C&#10;Yv7Qsjy02HV9BSSJnAaRk2kZ8WiGpfZQP9EUmcesZBJWUu6C47C8wm5g0BSSaj5PIOpeJ/DWLpyM&#10;oSPNUZuP7ZPwrhcwkvLvYGhiMX2l4w4bPYObr5G0mEQeie5Y7R+AOj9pv59ScbQc7hNqP0t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lCppd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2230C3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F5A47D" w14:textId="77777777" w:rsidR="0034082C" w:rsidRDefault="0034082C" w:rsidP="009C2B67">
    <w:pPr>
      <w:pStyle w:val="Brdtext"/>
    </w:pPr>
    <w:r>
      <w:rPr>
        <w:noProof/>
        <w:lang w:eastAsia="sv-SE"/>
      </w:rPr>
      <mc:AlternateContent>
        <mc:Choice Requires="wps">
          <w:drawing>
            <wp:anchor distT="0" distB="0" distL="0" distR="0" simplePos="0" relativeHeight="2516585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B450A3"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MUI5kQIAAJM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Bx&#10;fsyZFTU90qNq0a+pgknkp3FhSrCFIyC2X6Cldx7OAx3Gslvt6/inghjZientjl0KxiQdnpzmxxOy&#10;SDLl4/x8nNjP9s7OB/yqoGZxUXBPj5c4FZvbgHQRgg6QmCuAqcqbypi0iYJRV8azjaCnNpiuSB5/&#10;oIxlTcFPj09GKbCF6N5FNjaGUUkyfbpYeFdgWuHWqIgx9rvSRFmq843cQkpld/kTOqI0pXqPY4/f&#10;3+o9zl0d5JEyg8Wdc11Z8Kn61GN7ysqfA2W6wxPhB3XHJbbLNmnlbDwIYAnllnThoeus4ORNRa93&#10;KwI+CE+tRA9O4wHv6aMNEPvQrzhbgf/91nnEk8LJyllDrVnw8GstvOLMfLOk/fN8EnWEaTM5+UxC&#10;Yv7Qsjy02HV9BSSJnAaRk2kZ8WiGpfZQP9EUmcesZBJWUu6C47C8wm5g0BSSaj5PIOpeJ/DWLpyM&#10;oSPNUZuP7ZPwrhcwkvLvYGhiMX2l4w4bPYObr5G0mEQeie5Y7R+AOj9pv59ScbQc7hNqP0t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4DFCOZ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CB450A3"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F51D38" w14:textId="77777777" w:rsidR="0034082C" w:rsidRDefault="0034082C"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9907C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MFMdkQIAAJM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Bx&#10;PuHMipoe6VG16NdUQR75aVyYEmzhCIjtF2jpnYfzQIex7Fb7Ov6pIEZ2Ynq7Y5eCMUmHJ6f58YQs&#10;kkz5OD8fJ/azvbPzAb8qqFlcFNzT4yVOxeY2IF2EoAMk5gpgqvKmMiZtomDUlfFsI+ipDaYrkscf&#10;KGNZU/DT45NRCmwhuneRjY1hVJJMny4W3hWYVrg1KmKM/a40UZbqfCO3kFLZXf6EjihNqd7j2OP3&#10;t3qPc1cHeaTMYHHnXFcWfKo+9diesvLnQJnu8ET4Qd1xie2yTVo5Ox4EsIRyS7rw0HVWcPKmote7&#10;FQEfhKdWogen8YD39NEGiH3oV5ytwP9+6zziSeFk5ayh1ix4+LUWXnFmvlnS/nk+iTrCtJmcfCYh&#10;MX9oWR5a7Lq+ApJEToPIybSMeDTDUnuon2iKzGNWMgkrKXfBcVheYTcwaApJNZ8nEHWvE3hrF07G&#10;0JHmqM3H9kl41wsYSfl3MDSxmL7ScYeNnsHN10haTCKPRHes9g9AnZ+030+pOFoO9wm1n6WzF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9MFMd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49907C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57B95F" w14:textId="77777777" w:rsidR="0034082C" w:rsidRDefault="0034082C"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D995E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kGpJkQIAAJM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Bx&#10;PubMipoe6VG16NdUQR75aVyYEmzhCIjtF2jpnYfzQIex7Fb7Ov6pIEZ2Ynq7Y5eCMUmHJ6f58YQs&#10;kkz5OD8fJ/azvbPzAb8qqFlcFNzT4yVOxeY2IF2EoAMk5gpgqvKmMiZtomDUlfFsI+ipDaYrkscf&#10;KGNZU/DT45NRCmwhuneRjY1hVJJMny4W3hWYVrg1KmKM/a40UZbqfCO3kFLZXf6EjihNqd7j2OP3&#10;t3qPc1cHeaTMYHHnXFcWfKo+9diesvLnQJnu8ET4Qd1xie2yTVo5mwwCWEK5JV146DorOHlT0evd&#10;ioAPwlMr0YPTeMB7+mgDxD70K85W4H+/dR7xpHCyctZQaxY8/FoLrzgz3yxp/zyfRB1h2kxOPpOQ&#10;mD+0LA8tdl1fAUkip0HkZFpGPJphqT3UTzRF5jErmYSVlLvgOCyvsBsYNIWkms8TiLrXCby1Cydj&#10;6Ehz1OZj+yS86wWMpPw7GJpYTF/puMNGz+DmayQtJpFHojtW+wegzk/a76dUHC2H+4Taz9LZC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wkGpJ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BD995E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EA6718" w14:textId="77777777" w:rsidR="0034082C" w:rsidRDefault="0034082C" w:rsidP="009C2B67">
    <w:pPr>
      <w:pStyle w:val="Brdtext"/>
    </w:pPr>
    <w:r>
      <w:rPr>
        <w:noProof/>
        <w:lang w:eastAsia="sv-SE"/>
      </w:rPr>
      <mc:AlternateContent>
        <mc:Choice Requires="wps">
          <w:drawing>
            <wp:anchor distT="0" distB="0" distL="0" distR="0" simplePos="0" relativeHeight="25165857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69E401"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5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Ko/4kQIAAJM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Bx&#10;PuXMipoe6Um16NdUwSTy07gwI9ijIyC2n6Gldx7OAx3Gslvt6/inghjZientjl0KxiQdnkzz4wlZ&#10;JJnycX4+Tuxne2fnA35RULO4KLinx0ucis1tQLoIQQdIzBXAVOVNZUzaRMGoK+PZRtBTG0xXJI8/&#10;UMaypuDT45NRCmwhuneRjY1hVJJMny4W3hWYVrg1KmKM/aY0UZbqfCO3kFLZXf6EjihNqd7j2OP3&#10;t3qPc1cHeaTMYHHnXFcWfKo+9diesvLHQJnu8ET4Qd1xie2yTVo5Ox0EsIRyS7rw0HVWcPKmote7&#10;FQEfhKdWogen8YD39NEGiH3oV5ytwP966zziSeFk5ayh1ix4+LkWXnFmvlrS/nk+iTrCtJmcnJKQ&#10;mD+0LA8tdl1fAUkip0HkZFpGPJphqT3UzzRFFjErmYSVlLvgOCyvsBsYNIWkWiwSiLrXCby1j07G&#10;0JHmqM2n9ll41wsYSfl3MDSxmL3ScYeNnsEt1khaTCKPRHes9g9AnZ+030+pOFoO9wm1n6Xz3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CyqP+J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B69E401"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B86FE0" w14:textId="77777777" w:rsidR="0034082C" w:rsidRDefault="0034082C"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10BF7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tSBBkQIAAJMFAAAOAAAAZHJzL2Uyb0RvYy54bWysVE1v2zAMvQ/YfxB0Xx2n6VdQp8hadBhQ&#10;tMXaoWdFlhJjsqhJTOzs14+S7STreumwiy2Jj6T49MjLq7Y2bKN8qMAWPD8acaashLKyy4J/f779&#10;dM5ZQGFLYcCqgm9V4Fezjx8uGzdVY1iBKZVnFMSGaeMKvkJ00ywLcqVqEY7AKUtGDb4WSFu/zEov&#10;Gopem2w8Gp1mDfjSeZAqBDq96Yx8luJrrSQ+aB0UMlNwuhumr0/fRfxms0sxXXrhVpXsryH+4Ra1&#10;qCwl3YW6ESjY2ld/haor6SGAxiMJdQZaV1KlGqiafPSqmqeVcCrVQuQEt6Mp/L+w8n7z6FlVFnyc&#10;n3FmRU2P9Kxa9GuqII/8NC5MCfbkCIjtZ2jpnYfzQIex7Fb7Ov6pIEZ2Ynq7Y5eCMUmHJ6f58YQs&#10;kkz5OL8YJ/azvbPzAb8oqFlcFNzT4yVOxeYuIF2EoAMk5gpgqvK2MiZtomDUtfFsI+ipDaYrkscf&#10;KGNZU/DT45NRCmwhuneRjY1hVJJMny4W3hWYVrg1KmKM/aY0UZbqfCO3kFLZXf6EjihNqd7j2OP3&#10;t3qPc1cHeaTMYHHnXFcWfKo+9diesvLHQJnu8ET4Qd1xie2iTVo5Px8EsIByS7rw0HVWcPK2ote7&#10;EwEfhadWogen8YAP9NEGiH3oV5ytwP966zziSeFk5ayh1ix4+LkWXnFmvlrS/kU+iTrCtJmcnJGQ&#10;mD+0LA4tdl1fA0kip0HkZFpGPJphqT3ULzRF5jErmYSVlLvgOCyvsRsYNIWkms8TiLrXCbyzT07G&#10;0JHmqM3n9kV41wsYSfn3MDSxmL7ScYeNnsHN10haTCKPRHes9g9AnZ+030+pOFoO9wm1n6W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ZtSBB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510BF7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44ADCB" w14:textId="77777777" w:rsidR="0034082C" w:rsidRDefault="0034082C"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CCCD8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XwskQIAAJM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j&#10;fMKZFTU90qNq0a+pgjzy07gwI9iDIyC2X6Cldx7OAx3Gslvt6/inghjZientjl0KxiQdTk7z4xOy&#10;SDLl43w6Tuxne2fnA35VULO4KLinx0ucis1NQLoIQQdIzBXAVOV1ZUzaRMGoS+PZRtBTG0xXJI8/&#10;UMaypuCnx5NRCmwhuneRjY1hVJJMny4W3hWYVrg1KmKM/a40UZbqfCO3kFLZXf6EjihNqd7j2OP3&#10;t3qPc1cHeaTMYHHnXFcWfKo+9diesvLnQJnu8ET4Qd1xie2yTVo5mw4CWEK5JV146DorOHld0evd&#10;iID3wlMr0YPTeMA7+mgDxD70K85W4H+/dR7xpHCyctZQaxY8/FoLrzgz3yxpf5qfRB1h2pxMPpOQ&#10;mD+0LA8tdl1fAkkip0HkZFpGPJphqT3UTzRFFjErmYSVlLvgOCwvsRsYNIWkWiwSiLrXCbyxD07G&#10;0JHmqM3H9kl41wsYSfm3MDSxmL3ScYeNnsEt1khaTCKPRHes9g9AnZ+030+pOFoO9wm1n6XzF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IaXws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9CCCD8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374275" w14:textId="77777777" w:rsidR="0034082C" w:rsidRDefault="0034082C" w:rsidP="009C2B67">
    <w:pPr>
      <w:pStyle w:val="Brdtext"/>
    </w:pPr>
    <w:r>
      <w:rPr>
        <w:noProof/>
        <w:lang w:eastAsia="sv-SE"/>
      </w:rPr>
      <mc:AlternateContent>
        <mc:Choice Requires="wps">
          <w:drawing>
            <wp:anchor distT="0" distB="0" distL="0" distR="0" simplePos="0" relativeHeight="25165857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054845"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5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zeDM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Os4vKNGsxiMtRRvcBhVMIj+N9VPAHi2Aof1sWrzzcO5xGMtupavjHwUR2MH0bs8ughGOw7Pz/HQC&#10;C4cpR7ZxYj87OFvnwxdhahIXBXV4vMQp2976gIsAOkBiLm9UVd5USqVNFIy4Uo5sGZ5ahXRFePyB&#10;Upo0BT0/PRulwNpE9y6y0jGMSJLp08XCuwLTKuyUiBilvwkJylKdr+RmnAu9z5/QESWR6i2OPf5w&#10;q7c4d3XAI2U2Ouyd60obl6pPPXagrPwxUCY7PAg/qjsuQ7tqk1YuxoMAVqbcQRfOdJ3lLb+p8Hq3&#10;zIcH5tBKeHCMh3CPj1QG7Jt+RcnauF+vnUc8FA4rJQ1as6D+54Y5QYn6qqH9i3wSdRTSZnL2EUIi&#10;7tiyOrboTX1lIIkcg8jytIz4oIaldKZ+whRZxKwwMc2Ru6BhWF6FbmBgCnGxWCQQuteycKsfLY+h&#10;I81Rm8v2iTnbCzhA+XdmaGI2faHjDhs9vV1sArSYRB6J7ljtHwCdn7TfT6k4Wo73CXWY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qzeDM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0054845"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8E1F06" w14:textId="77777777" w:rsidR="0034082C" w:rsidRDefault="0034082C"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52035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Vz/jwIAAJMFAAAOAAAAZHJzL2Uyb0RvYy54bWysVE1v2zAMvQ/YfxB0Xx2nH1uCOEXWosOA&#10;oi3WDj0rspQYk0VNYmJnv36UbCdZ10uHXWxKfCRF8pGzy7Y2bKt8qMAWPD8ZcaashLKyq4J/f7r5&#10;8ImzgMKWwoBVBd+pwC/n79/NGjdVY1iDKZVn5MSGaeMKvkZ00ywLcq1qEU7AKUtKDb4WSEe/ykov&#10;GvJem2w8Gl1kDfjSeZAqBLq97pR8nvxrrSTeax0UMlNwehumr0/fZfxm85mYrrxw60r2zxD/8Ipa&#10;VJaC7l1dCxRs46u/XNWV9BBA44mEOgOtK6lSDpRNPnqRzeNaOJVyoeIEty9T+H9u5d32wbOqLPh4&#10;TPWxoqYmPakW/YYyyGN9GhemBHt0BMT2M7TU5+E+0GVMu9W+jn9KiJGePO321SVnTNLl+UV+ekYa&#10;Sap8nE8oHnnPDsbOB/yioGZRKLin5qWaiu1twA46QGKsAKYqbypj0iESRl0Zz7aCWm0wPZGc/4Ey&#10;ljUFvzg9HyXHFqJ559nY6EYlyvThYuJdgknCnVERY+w3palkKc9XYgspld3HT+iI0hTqLYY9/vCq&#10;txh3eZBFigwW98Z1ZcGn7NOMHUpW/hhKpjs89eYo7yhiu2wTVyanAwGWUO6IFx66yQpO3lTUvVsR&#10;8EF4GiVqOK0HvKePNkDVh17ibA3+12v3EU8MJy1nDY1mwcPPjfCKM/PVEvcn+VnkEabD2fnHSFx/&#10;rFkea+ymvgKiRE6LyMkkRjyaQdQe6mfaIosYlVTCSopdcBzEK+wWBm0hqRaLBKLpdQJv7aOT0XUs&#10;c+TmU/ssvOsJjMT8OxiGWExf8LjDRsvgFhskLiaSx0J3Ve0bQJOfxqTfUnG1HJ8T6rBL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Bvlc/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B52035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B47149" w14:textId="77777777" w:rsidR="0034082C" w:rsidRDefault="0034082C"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11F66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bMi8kAIAAJM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Os7RKs1qNGkp2uA2qCCP/DTWTwF7tACG9rNp0efh3OMwlt1KV8c/CiKwg+ndnl0EIxyHZ+f56QQW&#10;DlM+zi/Gif3s4GydD1+EqUlcFNSheYlTtr31ARcBdIDEXN6oqryplEqbKBhxpRzZMrRahXRFePyB&#10;Upo0BT0/PRulwNpE9y6y0jGMSJLp08XCuwLTKuyUiBilvwkJylKdr+RmnAu9z5/QESWR6i2OPf5w&#10;q7c4d3XAI2U2Ouyd60obl6pPb+xAWfljoEx2eBB+VHdchnbVJq1cTAYBrEy5gy6c6V6Wt/ymQvdu&#10;mQ8PzOEpoeEYD+EeH6kM2Df9ipK1cb9eO494KBxWSho8zYL6nxvmBCXqq4b2L/JJ1FFIm8nZRwiJ&#10;uGPL6tiiN/WVgSRyDCLL0zLigxqW0pn6CVNkEbPCxDRH7oKGYXkVuoGBKcTFYpFAeL2WhVv9aHkM&#10;HWmO2ly2T8zZXsAByr8zwyNm0xc67rDR09vFJkCLSeSR6I7VvgF4+Un7/ZSKo+V4n1CHWTr/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psyL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D11F66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67205C" w14:textId="77777777" w:rsidR="0034082C" w:rsidRDefault="0034082C" w:rsidP="009C2B67">
    <w:pPr>
      <w:pStyle w:val="Brdtext"/>
    </w:pPr>
    <w:r>
      <w:rPr>
        <w:noProof/>
        <w:lang w:eastAsia="sv-SE"/>
      </w:rPr>
      <mc:AlternateContent>
        <mc:Choice Requires="wps">
          <w:drawing>
            <wp:anchor distT="0" distB="0" distL="0" distR="0" simplePos="0" relativeHeight="25165857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BE538E"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5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44AakQIAAJMFAAAOAAAAZHJzL2Uyb0RvYy54bWysVFFP2zAQfp+0/2D5faQJhY2KFHUgpkkI&#10;0GDi2XVsGs3xefa1Sffrd3aStmO8MO0lsX3f3fk+f3fnF11j2Eb5UIMteX404UxZCVVtn0v+/fH6&#10;wyfOAgpbCQNWlXyrAr+Yv3933rqZKmAFplKeURAbZq0r+QrRzbIsyJVqRDgCpywZNfhGIG39c1Z5&#10;0VL0xmTFZHKateAr50GqEOj0qjfyeYqvtZJ4p3VQyEzJ6W6Yvj59l/Gbzc/F7NkLt6rlcA3xD7do&#10;RG0p6S7UlUDB1r7+K1RTSw8BNB5JaDLQupYq1UDV5JMX1TyshFOpFiInuB1N4f+Flbebe8/qquRF&#10;UXBmRUOP9Kg69GuqYBr5aV2YEezBERC7z9DRO4/ngQ5j2Z32TfxTQYzsxPR2xy4FY5IOT07z4ylZ&#10;JJnyIj8rEvvZ3tn5gF8UNCwuSu7p8RKnYnMTkC5C0BEScwUwdXVdG5M2UTDq0ni2EfTUBtMVyeMP&#10;lLGsLfnp8ckkBbYQ3fvIxsYwKklmSBcL7wtMK9waFTHGflOaKEt1vpJbSKnsLn9CR5SmVG9xHPD7&#10;W73Fua+DPFJmsLhzbmoLPlWfemxPWfVjpEz3eCL8oO64xG7ZJa2cfRwFsIRqS7rw0HdWcPK6pte7&#10;EQHvhadWogen8YB39NEGiH0YVpytwP967TziSeFk5ayl1ix5+LkWXnFmvlrS/lk+jTrCtJmefCQh&#10;MX9oWR5a7Lq5BJJEToPIybSMeDTjUntonmiKLGJWMgkrKXfJcVxeYj8waApJtVgkEHWvE3hjH5yM&#10;oSPNUZuP3ZPwbhAwkvJvYWxiMXuh4x4bPYNbrJG0mEQeie5ZHR6AOj9pf5hScbQc7hNqP0vnv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sOOAGpECAACT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5BE538E"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2DDA22" w14:textId="77777777" w:rsidR="0034082C" w:rsidRDefault="0034082C"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DC6BF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fC+jkQIAAJM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w8&#10;nnBmRU2P9KRa9GuqII/8NC5MCfboCIjtF2jpnYfzQIex7Fb7Ov6pIEZ2Ynq7Y5eCMUmHJ6f55Jgs&#10;kkz5OD8fJ/azvbPzAb8qqFlcFNzT4yVOxeY2IF2EoAMk5gpgqvKmMiZtomDUlfFsI+ipDaYrkscf&#10;KGNZU/DTyckoBbYQ3bvIxsYwKkmmTxcL7wpMK9waFTHGfleaKEt1vpFbSKnsLn9CR5SmVO9x7PH7&#10;W73HuauDPFJmsLhzrisLPlWfemxPWflzoEx3eCL8oO64xHbRJq2cnw0CWEC5JV146DorOHlT0evd&#10;ioAPwlMr0YPTeMB7+mgDxD70K85W4H+/dR7xpHCyctZQaxY8/FoLrzgz3yxp/zw/jjrCtDk++UxC&#10;Yv7Qsji02HV9BSSJnAaRk2kZ8WiGpfZQP9MUmcesZBJWUu6C47C8wm5g0BSSaj5PIOpeJ/DWPjoZ&#10;Q0eaozaf2mfhXS9gJOXfwdDEYvpKxx02egY3XyNpMYk8Et2x2j8AdX7Sfj+l4mg53CfUfpbOXg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ifC+jkQIAAJM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3DC6BF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ACF604" w14:textId="77777777" w:rsidR="0034082C" w:rsidRDefault="0034082C"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E5DCE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oHPOjwIAAJM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nQ8&#10;zinRrMaQnkQb3AYd5JGfxvopYI8WwNB+Ni3mPJx7HMa2W+nq+EdDBHYwvduzi2CE4/D8Ij89g4XD&#10;lI/zyTixnx2crfPhizA1iYuCOgwvccq2tz6gEEAHSMzljarKm0qptImCEVfKkS3DqFVIJcLjD5TS&#10;pCnoxen5KAXWJrp3kZWOYUSSTJ8uNt41mFZhp0TEKP1NSFCW+nwlN+Nc6H3+hI4oiVRvcezxh6re&#10;4tz1AY+U2eiwd64rbVzqPt2xA2Xlj4Ey2eFB+FHfcRnaZZu0MpkMAliacgddONPdLG/5TYXp3TIf&#10;HpjDVcLA8TyEe3ykMmDf9CtK1sb9eu084qFwWClpcDUL6n9umBOUqK8a2p/kZ1FHIW3Ozj9CSMQd&#10;W5bHFr2prwwkAXWjurSM+KCGpXSmfsYrsohZYWKaI3dBw7C8Ct2DgVeIi8UigXB7LQu3+tHyGDrS&#10;HLX51D4zZ3sBByj/zgyXmE1f6LjDRk9vF5sALSaRR6I7VvsB4OYn7fevVHxajvcJdXhL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6Bzzo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AE5DCE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66F9AD" w14:textId="77777777" w:rsidR="0034082C" w:rsidRDefault="0034082C" w:rsidP="009C2B67">
    <w:pPr>
      <w:pStyle w:val="Brdtext"/>
    </w:pPr>
    <w:r>
      <w:rPr>
        <w:noProof/>
        <w:lang w:eastAsia="sv-SE"/>
      </w:rPr>
      <mc:AlternateContent>
        <mc:Choice Requires="wps">
          <w:drawing>
            <wp:anchor distT="0" distB="0" distL="0" distR="0" simplePos="0" relativeHeight="2516585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7EEF1B"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6585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bIHkQIAAJQFAAAOAAAAZHJzL2Uyb0RvYy54bWysVFFv2yAQfp+0/4B4Xxy7SbdGdaqsVaZJ&#10;VVstnfpMMDTWgGNAYme/fge2k6zrS6e92MB9d8d9fHeXV61WZCecr8GUNB+NKRGGQ1Wb55J+f1x+&#10;+ESJD8xUTIERJd0LT6/m799dNnYmCtiAqoQjGMT4WWNLugnBzrLM843QzI/ACoNGCU6zgFv3nFWO&#10;NRhdq6wYj8+zBlxlHXDhPZ7edEY6T/GlFDzcS+lFIKqkeLeQvi591/GbzS/Z7Nkxu6l5fw32D7fQ&#10;rDaY9BDqhgVGtq7+K5SuuQMPMow46AykrLlINWA1+fhFNasNsyLVguR4e6DJ/7+w/G734EhdlbQo&#10;ppQYpvGRHkUb3BYrmER+GutnCFtZBIb2M7T4zsO5x8NYdiudjn8siKAdmd4f2MVghOPh9Dw/m6CF&#10;oykv8osisZ8dna3z4YsATeKipA4fL3HKdrc+4EUQOkBiLg+qrpa1UmkTBSOulSM7hk+tQroievyB&#10;UoY0JT0/m45TYAPRvYusTAwjkmT6dLHwrsC0CnslIkaZb0IiZanOV3IzzoU55E/oiJKY6i2OPf54&#10;q7c4d3WgR8oMJhycdW3ApepTjx0pq34MlMkOj4Sf1B2XoV23SSv5uBgUsIZqj8Jw0LWWt3xZ4/Pd&#10;Mh8emMNewhfH+RDu8SMVIP3QryjZgPv12nnEo8TRSkmDvVlS/3PLnKBEfTUo/ot8EoUU0mYy/YhK&#10;Iu7Usj61mK2+BtREjpPI8rSM+KCGpXSgn3CMLGJWNDHDMXdJw7C8Dt3EwDHExWKRQNi+loVbs7I8&#10;ho48R3E+tk/M2V7BAaV/B0MXs9kLIXfY6OntYhtQjEnlkemO1f4FsPWT+PsxFWfL6T6hjsN0/hs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fjmyB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87EEF1B"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9433D5B" w14:textId="77777777" w:rsidR="0034082C" w:rsidRDefault="0034082C"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14D64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LHmJkgIAAJQFAAAOAAAAZHJzL2Uyb0RvYy54bWysVMFu2zAMvQ/YPwi6r47TNluDOEXWosOA&#10;oi3WDj0rspQYk0VNYmJnXz9KtpOs66XDLrYkPpLi0yNnl21t2Fb5UIEteH4y4kxZCWVlVwX//nTz&#10;4RNnAYUthQGrCr5TgV/O37+bNW6qxrAGUyrPKIgN08YVfI3oplkW5FrVIpyAU5aMGnwtkLZ+lZVe&#10;NBS9Ntl4NJpkDfjSeZAqBDq97ox8nuJrrSTeax0UMlNwuhumr0/fZfxm85mYrrxw60r21xD/cIta&#10;VJaS7kNdCxRs46u/QtWV9BBA44mEOgOtK6lSDVRNPnpRzeNaOJVqIXKC29MU/l9Yebd98KwqCz4e&#10;TzizoqZHelIt+g1VkEd+GhemBHt0BMT2M7T0zsN5oMNYdqt9Hf9UECM7Mb3bs0vBmKTD80l+ekYW&#10;SaZ8nF+ME/vZwdn5gF8U1CwuCu7p8RKnYnsbkC5C0AEScwUwVXlTGZM2UTDqyni2FfTUBtMVyeMP&#10;lLGsKfjk9HyUAluI7l1kY2MYlSTTp4uFdwWmFe6MihhjvylNlKU6X8ktpFR2nz+hI0pTqrc49vjD&#10;rd7i3NVBHikzWNw715UFn6pPPXagrPwxUKY7PBF+VHdcYrtsk1by0emggCWUOxKGh661gpM3FT3f&#10;rQj4IDz1Er04zQe8p482QPRDv+JsDf7Xa+cRTxInK2cN9WbBw8+N8Ioz89WS+C/ysygkTJuz84+k&#10;JOaPLctji93UV0CayGkSOZmWEY9mWGoP9TONkUXMSiZhJeUuOA7LK+wmBo0hqRaLBKL2dQJv7aOT&#10;MXTkOYrzqX0W3vUKRpL+HQxdLK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dCx5i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314D64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F10B17" w14:textId="77777777" w:rsidR="0034082C" w:rsidRDefault="0034082C"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63653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5Q6JkQIAAJQ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nnBmRU2P9KRa9BuqII/8NC5MCfboCIjtZ2jpnYfzQIex7Fb7Ov6pIEZ2Ynq3Z5eCMUmHZ+f56YQs&#10;kkz5OL8YJ/azg7PzAb8oqFlcFNzT4yVOxfY2IF2EoAMk5gpgqvKmMiZtomDUlfFsK+ipDaYrkscf&#10;KGNZU/Dz07NRCmwhuneRjY1hVJJMny4W3hWYVrgzKmKM/aY0UZbqfCW3kFLZff6EjihNqd7i2OMP&#10;t3qLc1cHeaTMYHHvXFcWfKo+9diBsvLHQJnu8ET4Ud1xie2yTVrJR5NBAUsodyQMD11rBSdvKnq+&#10;WxHwQXjqJXpxmg94Tx9tgOiHfsXZGvyv184jniROVs4a6s2Ch58b4RVn5qsl8V/kkygkTJvJ2UdS&#10;EvPHluWxxW7qKyBN5DSJnEzLiEczLLWH+pnGyCJmJZOwknIXHIflFXYTg8aQVItFAlH7OoG39tHJ&#10;GDryHMX51D4L73oFI0n/DoYuFtMXQu6w0TO4xQZJjEnlkemO1f4FqPWT+PsxFWfL8T6hDsN0/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b5Q6J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863653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B9BF37" w14:textId="77777777" w:rsidR="0034082C" w:rsidRDefault="0034082C" w:rsidP="009C2B67">
    <w:pPr>
      <w:pStyle w:val="Brdtext"/>
    </w:pPr>
    <w:r>
      <w:rPr>
        <w:noProof/>
        <w:lang w:eastAsia="sv-SE"/>
      </w:rPr>
      <mc:AlternateContent>
        <mc:Choice Requires="wps">
          <w:drawing>
            <wp:anchor distT="0" distB="0" distL="0" distR="0" simplePos="0" relativeHeight="25165858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759066"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6585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bVO2kQ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DxGqzSr0aRH0Qa3RgWTyE9j/RSwhQUwtF9Miz4P5x6HsexWujr+URCBHUxvd+wiGOE4PDnNjyew&#10;cJjycX4+Tuxne2frfPgqTE3ioqAOzUucss2tD7gIoAMk5vJGVeVNpVTaRMGIK+XIhqHVKqQrwuMP&#10;lNKkKejp8ckoBdYmuneRlY5hRJJMny4W3hWYVmGrRMQo/V1IUJbqfCM341zoXf6EjiiJVO9x7PH7&#10;W73HuasDHimz0WHnXFfauFR9emN7ysqfA2Wyw4Pwg7rjMrTLNmklH50NCliacgthONM9LW/5TYX2&#10;3TIfHpjDW0LHMR/CPT5SGdBv+hUlK+N+v3Ue8ZA4rJQ0eJsF9b/WzAlK1DcN8Z/nkyikkDaTkzMo&#10;ibhDy/LQotf1lYEmckwiy9My4oMaltKZ+gljZB6zwsQ0R+6ChmF5FbqJgTHExXyeQHi+loVbvbA8&#10;ho48R3E+tk/M2V7BAdK/M8MrZtNXQu6w0dPb+TpAjEnlkemO1b4DePpJ/P2YirPlcJ9Q+2E6e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cG1Tt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1759066"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CA5E24" w14:textId="77777777" w:rsidR="0034082C" w:rsidRDefault="0034082C"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ACB711"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j2jxkgIAAJQFAAAOAAAAZHJzL2Uyb0RvYy54bWysVFFP2zAQfp+0/2D5faQph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w8&#10;PufMipoe6Um16NdUQR75aVyYEuzRERDbL9DSOw/ngQ5j2a32dfxTQYzsxPR2xy4FY5IOT07z4wlZ&#10;JJnycX4+Tuxne2fnA35VULO4KLinx0ucis1tQLoIQQdIzBXAVOVNZUzaRMGoK+PZRtBTG0xXJI8/&#10;UMaypuCnxyejFNhCdO8iGxvDqCSZPl0svCswrXBrVMQY+11poizV+UZuIaWyu/wJHVGaUr3Hscfv&#10;b/Ue564O8kiZweLOua4s+FR96rE9ZeXPgTLd4Ynwg7rjEttFm7SSj84GBSyg3JIwPHStFZy8qej5&#10;bkXAB+Gpl+jFaT7gPX20AaIf+hVnK/C/3zqPeJI4WTlrqDcLHn6thVecmW+WxH+eT6KQMG0mJ59J&#10;ScwfWhaHFruur4A0kdMkcjItIx7NsNQe6mcaI/OYlUzCSspdcByWV9hNDBpDUs3nCUTt6wTe2kcn&#10;Y+jIcxTnU/ssvOsVjCT9Oxi6WExfCbnDRs/g5mskMSaVR6Y7VvsXoNZP4u/HVJwth/uE2g/T2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F49o8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DACB711"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5C2D55" w14:textId="77777777" w:rsidR="0034082C" w:rsidRDefault="0034082C"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69B26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L2IqkgIAAJQFAAAOAAAAZHJzL2Uyb0RvYy54bWysVFFP2zAQfp+0/2D5faQpBUZFijoQ0yQE&#10;aDDx7Dp2G83xefa1SffrOTtJ2zFemPaS2L7v7nyfv7uLy7Y2bKN8qMAWPD8acaashLKyy4L/eLr5&#10;9JmzgMKWwoBVBd+qwC9nHz9cNG6qxrACUyrPKIgN08YVfIXoplkW5ErVIhyBU5aMGnwtkLZ+mZVe&#10;NBS9Ntl4NDrNGvCl8yBVCHR63Rn5LMXXWkm81zooZKbgdDdMX5++i/jNZhdiuvTCrSrZX0P8wy1q&#10;UVlKugt1LVCwta/+ClVX0kMAjUcS6gy0rqRKNVA1+ehVNY8r4VSqhcgJbkdT+H9h5d3mwbOqLPh4&#10;fMaZFTU90pNq0a+pgjzy07gwJdijIyC2X6Cldx7OAx3Gslvt6/inghjZientjl0KxiQdnpzmxxOy&#10;SDLl4/x8nNjP9s7OB/yqoGZxUXBPj5c4FZvbgHQRgg6QmCuAqcqbypi0iYJRV8azjaCnNpiuSB5/&#10;oIxlTcFPj09GKbCF6N5FNjaGUUkyfbpYeFdgWuHWqIgx9rvSRFmq843cQkpld/kTOqI0pXqPY4/f&#10;3+o9zl0d5JEyg8Wdc11Z8Kn61GN7ysqfA2W6wxPhB3XHJbaLNmklH50PClhAuSVheOhaKzh5U9Hz&#10;3YqAD8JTL9GL03zAe/poA0Q/9CvOVuB/v3Ue8SRxsnLWUG8WPPxaC684M98sif88n0QhYdpMTs5I&#10;ScwfWhaHFruur4A0kdMkcjItIx7NsNQe6mcaI/OYlUzCSspdcByWV9hNDBpDUs3nCUTt6wTe2kcn&#10;Y+jIcxTnU/ssvOsVjCT9Oxi6WExfCbnDRs/g5mskMSaVR6Y7VvsXoNZP4u/HVJwth/uE2g/T2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Xi9iK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F69B26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ADFB3F" w14:textId="77777777" w:rsidR="0034082C" w:rsidRDefault="0034082C" w:rsidP="009C2B67">
    <w:pPr>
      <w:pStyle w:val="Brdtext"/>
    </w:pPr>
    <w:r>
      <w:rPr>
        <w:noProof/>
        <w:lang w:eastAsia="sv-SE"/>
      </w:rPr>
      <mc:AlternateContent>
        <mc:Choice Requires="wps">
          <w:drawing>
            <wp:anchor distT="0" distB="0" distL="0" distR="0" simplePos="0" relativeHeight="25165858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74C118"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6585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N7N8kAIAAJQ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j4&#10;NKdEsxpDehJtcBt0MIn8NNZPAXu0AIb2s2kx5+Hc4zC23UpXxz8aIrCD6d2eXQQjHIdn5/npBBYO&#10;Uz7OL8aJ/ezgbJ0PX4SpSVwU1GF4iVO2vfUBhQA6QGIub1RV3lRKpU0UjLhSjmwZRq1CKhEef6CU&#10;Jk1Bz0/PRimwNtG9i6x0DCOSZPp0sfGuwbQKOyUiRulvQoKy1OcruRnnQu/zJ3RESaR6i2OPP1T1&#10;FueuD3ikzEaHvXNdaeNS9+mOHSgrfwyUyQ4Pwo/6jsvQLtuklTwfDwpYmnIHYTjTXS1v+U2F8d0y&#10;Hx6Yw13CxPE+hHt8pDKg3/QrStbG/XrtPOIhcVgpaXA3C+p/bpgTlKivGuK/yCdRSCFtJmcfoSTi&#10;ji3LY4ve1FcGmoC8UV1aRnxQw1I6Uz/jGVnErDAxzZG7oGFYXoXuxcAzxMVikUC4vpaFW/1oeQwd&#10;eY7ifGqfmbO9ggOkf2eGW8ymL4TcYaOnt4tNgBiTyiPTHav9BHD1k/j7Zyq+Lcf7hDo8pv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UN7N8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674C118"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0B2B53" w14:textId="77777777" w:rsidR="0034082C" w:rsidRDefault="0034082C"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0B5BF7"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InjykQIAAJQFAAAOAAAAZHJzL2Uyb0RvYy54bWysVMFu2zAMvQ/YPwi6r46Tt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GXNmRU2P9KRa9BuqII/8NC5MCfboCIjtZ2jpnYfzQIex7Fb7Ov6pIEZ2Ynq3Z5eCMUmHZ+f55JQs&#10;kkz5OL8YJ/azg7PzAb8oqFlcFNzT4yVOxfY2IF2EoAMk5gpgqvKmMiZtomDUlfFsK+ipDaYrkscf&#10;KGNZU/DzydkoBbYQ3bvIxsYwKkmmTxcL7wpMK9wZFTHGflOaKEt1vpJbSKnsPn9CR5SmVG9x7PGH&#10;W73FuauDPFJmsLh3risLPlWfeuxAWfljoEx3eCL8qO64xHbZJq3k+WRQwBLKHQnDQ9dawcmbip7v&#10;VgR8EJ56iV6c5gPe00cbIPqhX3G2Bv/rtfOIJ4mTlbOGerPg4edGeMWZ+WpJ/Bf5aRQSps3p2UdS&#10;EvPHluWxxW7qKyBN5DSJnEzLiEczLLWH+pnGyCJmJZOwknIXHIflFXYTg8aQVItFAlH7OoG39tHJ&#10;GDryHMX51D4L73oFI0n/DoYuFtMXQu6w0TO4xQZJjEnlkemO1f4FqPWT+PsxFWfL8T6hDsN0/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eInj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C0B5BF7"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449D6D" w14:textId="77777777" w:rsidR="0034082C" w:rsidRDefault="0034082C"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9CB21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6w/ykQ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jk/Bj2Y1HulJtMFtUEEe+WmsnwL2aAEM7WfT4p2Hc4/DWHYrXR3/KIjAjki7PbsIRjgOz87z0wks&#10;HKZ8nF+ME/vZwdk6H74IU5O4KKjD4yVO2fbWB1wE0AESc3mjqvKmUiptomDElXJky/DUKqQrwuMP&#10;lNKkKej56dkoBdYmuneRlY5hRJJMny4W3hWYVmGnRMQo/U1IUJbqfCU341zoff6EjiiJVG9x7PGH&#10;W73FuasDHimz0WHvXFfauFR96rEDZeWPgTLZ4UH4Ud1xGdplm7SS55NBAUtT7iAMZ7rW8pbfVHi+&#10;W+bDA3PoJbw45kO4x0cqA/pNv6Jkbdyv184jHhKHlZIGvVlQ/3PDnKBEfdUQ/0U+iUIKaTM5+wgl&#10;EXdsWR5b9Ka+MtBEjklkeVpGfFDDUjpTP2OMLGJWmJjmyF3QMCyvQjcxMIa4WCwSCO1rWbjVj5bH&#10;0JHnKM6n9pk52ys4QPp3ZuhiNn0h5A4bPb1dbALEmFQeme5Y7V8ArZ/E34+pOFuO9wl1GKb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x6w/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89CB21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CA1B04" w14:textId="77777777" w:rsidR="0034082C" w:rsidRDefault="0034082C" w:rsidP="009C2B67">
    <w:pPr>
      <w:pStyle w:val="Brdtext"/>
    </w:pPr>
    <w:r>
      <w:rPr>
        <w:noProof/>
        <w:lang w:eastAsia="sv-SE"/>
      </w:rPr>
      <mc:AlternateContent>
        <mc:Choice Requires="wps">
          <w:drawing>
            <wp:anchor distT="0" distB="0" distL="0" distR="0" simplePos="0" relativeHeight="25165858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D6B7F5"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6585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FQgKkg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4wlnVtT0SI+qRb+mCiaRn8aFKcEWjoDYfoGW3nk4D3QYy261r+OfCmJkJ6a3O3YpGJN0eHKaH0/I&#10;IsmUj/PzcWI/2zs7H/CrgprFRcE9PV7iVGxuA9JFCDpAYq4ApipvKmPSJgpGXRnPNoKe2mC6Inn8&#10;gTKWNQU/PT4ZpcAWonsX2dgYRiXJ9Oli4V2BaYVboyLG2O9KE2WpzjdyCymV3eVP6IjSlOo9jj1+&#10;f6v3OHd1kEfKDBZ3znVlwafqU4/tKSt/DpTpDk+EH9Qdl9gu26SVPD8bFLCEckvC8NC1VnDypqLn&#10;uxUBH4SnXqIXp/mA9/TRBoh+6FecrcD/fus84kniZOWsod4sePi1Fl5xZr5ZEv95PolCwrSZnJyR&#10;kpg/tCwPLXZdXwFpIqdJ5GRaRjyaYak91E80RuYxK5mElZS74Dgsr7CbGDSGpJrPE4ja1wm8tQsn&#10;Y+jIcxTnY/skvOsVjCT9Oxi6WExfCbnDRs/g5mskMSaVR6Y7VvsXoNZP4u/HVJwth/uE2g/T2Qs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F8VCAq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8D6B7F5"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86E067" w14:textId="77777777" w:rsidR="0034082C" w:rsidRDefault="0034082C" w:rsidP="00EE1584">
    <w:pPr>
      <w:pStyle w:val="Brdtext"/>
    </w:pPr>
    <w:r>
      <w:rPr>
        <w:noProof/>
        <w:lang w:eastAsia="sv-SE"/>
      </w:rPr>
      <mc:AlternateContent>
        <mc:Choice Requires="wps">
          <w:drawing>
            <wp:anchor distT="0" distB="0" distL="0" distR="0" simplePos="0" relativeHeight="2516582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DDCA1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9zNNkQIAAJQ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8YQzK2p6pEfVol9TBXnkp3FhSrCFIyC2X6Cldx7OAx3Gslvt6/inghjZientjl0KxiQdTk7z4xOy&#10;SDLl4/x8nNjP9s7OB/yqoGZxUXBPj5c4FZvbgHQRgg6QmCuAqcqbypi0iYJRV8azjaCnNpiuSB5/&#10;oIxlTcFPjyejFNhCdO8iGxvDqCSZPl0svCswrXBrVMQY+11poizV+UZuIaWyu/wJHVGaUr3Hscfv&#10;b/Ue564O8kiZweLOua4s+FR96rE9ZeXPgTLd4Ynwg7rjEttlm7SS52eDApZQbkkYHrrWCk7eVPR8&#10;tyLgg/DUS/TiNB/wnj7aANEP/YqzFfjfb51HPEmcrJw11JsFD7/WwivOzDdL4j/PT6KQMG1OJp9J&#10;ScwfWpaHFruur4A0kdMkcjItIx7NsNQe6icaI/OYlUzCSspdcByWV9hNDBpDUs3nCUTt6wTe2oWT&#10;MXTkOYrzsX0S3vUKRpL+HQxdLKavhNxho2dw8zWSGJPKI9Mdq/0LUOsn8fdjKs6Ww31C7Yfp7AU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49zNN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EDDCA1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91282C" w14:textId="77777777" w:rsidR="0034082C" w:rsidRDefault="0034082C" w:rsidP="00EE1584">
    <w:pPr>
      <w:pStyle w:val="Brdtext"/>
    </w:pPr>
    <w:r>
      <w:rPr>
        <w:noProof/>
        <w:lang w:eastAsia="sv-SE"/>
      </w:rPr>
      <mc:AlternateContent>
        <mc:Choice Requires="wps">
          <w:drawing>
            <wp:anchor distT="0" distB="0" distL="0" distR="0" simplePos="0" relativeHeight="2516582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B1956B"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IWNRkgIAAJQFAAAOAAAAZHJzL2Uyb0RvYy54bWysVMFu2zAMvQ/YPwi6L46TtluDOkWWosOA&#10;oi3WDj0rstQYk0VNYmJnXz9KtpOs66XDLrYkPpLi0yMvLtvasK3yoQJb8Hw05kxZCWVlnwv+/fH6&#10;wyfOAgpbCgNWFXynAr+cv3930biZmsAaTKk8oyA2zBpX8DWim2VZkGtVizACpywZNfhaIG39c1Z6&#10;0VD02mST8fgsa8CXzoNUIdDpVWfk8xRfayXxTuugkJmC090wfX36ruI3m1+I2bMXbl3J/hriH25R&#10;i8pS0n2oK4GCbXz1V6i6kh4CaBxJqDPQupIq1UDV5OMX1TyshVOpFiInuD1N4f+Flbfbe8+qsuCT&#10;6ZQzK2p6pEfVot9QBXnkp3FhRrAHR0BsP0NL7zycBzqMZbfa1/FPBTGyE9O7PbsUjEk6PD3Lpydk&#10;kWTKJ/n5JLGfHZydD/hFQc3iouCeHi9xKrY3AekiBB0gMVcAU5XXlTFpEwWjlsazraCnNpiuSB5/&#10;oIxlTcHPpqfjFNhCdO8iGxvDqCSZPl0svCswrXBnVMQY+01poizV+UpuIaWy+/wJHVGaUr3Fsccf&#10;bvUW564O8kiZweLeua4s+FR96rEDZeWPgTLd4Ynwo7rjEttVm7SS5+eDAlZQ7kgYHrrWCk5eV/R8&#10;NyLgvfDUS/TiNB/wjj7aANEP/YqzNfhfr51HPEmcrJw11JsFDz83wivOzFdL4j/PT6KQMG1OTj+S&#10;kpg/tqyOLXZTL4E0kdMkcjItIx7NsNQe6icaI4uYlUzCSspdcByWS+wmBo0hqRaLBKL2dQJv7IOT&#10;MXTkOYrzsX0S3vUKRpL+L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dCFjU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CB1956B"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09D1D1" w14:textId="77777777" w:rsidR="0034082C" w:rsidRDefault="0034082C" w:rsidP="009C2B67">
    <w:pPr>
      <w:pStyle w:val="Brdtext"/>
    </w:pPr>
    <w:r>
      <w:rPr>
        <w:noProof/>
        <w:lang w:eastAsia="sv-SE"/>
      </w:rPr>
      <mc:AlternateContent>
        <mc:Choice Requires="wps">
          <w:drawing>
            <wp:anchor distT="0" distB="0" distL="0" distR="0" simplePos="0" relativeHeight="2516585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CE8144"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1658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MGwukgIAAJQFAAAOAAAAZHJzL2Uyb0RvYy54bWysVFFP2zAQfp+0/2D5faQJhY2KFHUgpkkI&#10;0GDi2XVsGs3xefa1Sffrd3aStmO8MO0lsX3f3fk+f3fnF11j2Eb5UIMteX404UxZCVVtn0v+/fH6&#10;wyfOAgpbCQNWlXyrAr+Yv3933rqZKmAFplKeURAbZq0r+QrRzbIsyJVqRDgCpywZNfhGIG39c1Z5&#10;0VL0xmTFZHKateAr50GqEOj0qjfyeYqvtZJ4p3VQyEzJ6W6Yvj59l/Gbzc/F7NkLt6rlcA3xD7do&#10;RG0p6S7UlUDB1r7+K1RTSw8BNB5JaDLQupYq1UDV5JMX1TyshFOpFiInuB1N4f+Flbebe8/qquTF&#10;8UfOrGjokR5Vh35NFUwjP60LM4I9OAJi9xk6eufxPNBhLLvTvol/KoiRnZje7tilYEzS4clpfjwl&#10;iyRTXuRnRWI/2zs7H/CLgobFRck9PV7iVGxuAtJFCDpCYq4Apq6ua2PSJgpGXRrPNoKe2mC6Inn8&#10;gTKWtSU/PT6ZpMAWonsf2dgYRiXJDOli4X2BaYVboyLG2G9KE2WpzldyCymV3eVP6IjSlOotjgN+&#10;f6u3OPd1kEfKDBZ3zk1twafqU4/tKat+jJTpHk+EH9Qdl9gtu6SVvChGBSyh2pIwPPStFZy8run5&#10;bkTAe+Gpl+jFaT7gHX20AaIfhhVnK/C/XjuPeJI4WTlrqTdLHn6uhVecma+WxH+WT6OQMG2mJx9J&#10;ScwfWpaHFrtuLoE0kdMkcjItIx7NuNQemicaI4uYlUzCSspdchyXl9hPDBpDUi0WCUTt6wTe2Acn&#10;Y+jIcxTnY/ckvBsUjCT9Wxi7WMxeCLnHRs/gFmskMSaVR6Z7VocXoNZP4h/GVJwth/uE2g/T+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AcwbC6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4CE8144"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11D488" w14:textId="77777777" w:rsidR="0034082C" w:rsidRDefault="0034082C" w:rsidP="00EE1584">
    <w:pPr>
      <w:pStyle w:val="Brdtext"/>
    </w:pPr>
    <w:r>
      <w:rPr>
        <w:noProof/>
        <w:lang w:eastAsia="sv-SE"/>
      </w:rPr>
      <mc:AlternateContent>
        <mc:Choice Requires="wps">
          <w:drawing>
            <wp:anchor distT="0" distB="0" distL="0" distR="0" simplePos="0" relativeHeight="251658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D5649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6+jpkQIAAJQFAAAOAAAAZHJzL2Uyb0RvYy54bWysVFFv2yAQfp+0/4B4Xx0nb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idolWY1mvQk2uA2qCCP/DTWTwF7tACG9rNp0efh3OMwlt1KV8c/CiKwg+ndnl0EIxyHZ+f55BQW&#10;DlM+zi/Gif3s4GydD1+EqUlcFNSheYlTtr31ARcBdIDEXN6oqryplEqbKBhxpRzZMrRahXRFePyB&#10;Upo0BT2fnI1SYG2iexdZ6RhGJMn06WLhXYFpFXZKRIzS34QEZanOV3IzzoXe50/oiJJI9RbHHn+4&#10;1VucuzrgkTIbHfbOdaWNS9WnN3agrPwxUCY7PAg/qjsuQ7tsk1by8WRQwNKUOwjDme5pectvKrTv&#10;lvnwwBzeEjqO+RDu8ZHKgH7TryhZG/frtfOIh8RhpaTB2yyo/7lhTlCivmqI/yI/jUIKaXN69hFK&#10;Iu7Ysjy26E19ZaCJHJPI8rSM+KCGpXSmfsYYWcSsMDHNkbugYVhehW5iYAxxsVgkEJ6vZeFWP1oe&#10;Q0eeozif2mfmbK/gAOnfmeEVs+kLIXfY6OntYhMgxqTyyHTHat8BPP0k/n5MxdlyvE+owzCd/w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q6+jp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DD5649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56B196" w14:textId="77777777" w:rsidR="0034082C" w:rsidRDefault="0034082C" w:rsidP="00EE1584">
    <w:pPr>
      <w:pStyle w:val="Brdtext"/>
    </w:pPr>
    <w:r>
      <w:rPr>
        <w:noProof/>
        <w:lang w:eastAsia="sv-SE"/>
      </w:rPr>
      <mc:AlternateContent>
        <mc:Choice Requires="wps">
          <w:drawing>
            <wp:anchor distT="0" distB="0" distL="0" distR="0" simplePos="0" relativeHeight="25165828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611C3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7NCgkgIAAJQ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p1POrKjpkR5Vi35DFeSRn8aFGcGWjoDYfoaW3nk4D3QYy261r+OfCmJkJ6Z3e3YpGJN0eDbNTydk&#10;kWTKx/n5OLGfHZydD/hFQc3iouCeHi9xKra3AekiBB0gMVcAU5U3lTFpEwWjroxnW0FPbTBdkTz+&#10;QBnLmoJPT89GKbCF6N5FNjaGUUkyfbpYeFdgWuHOqIgx9pvSRFmq85XcQkpl9/kTOqI0pXqLY48/&#10;3Ootzl0d5JEyg8W9c11Z8Kn61GMHysofA2W6wxPhR3XHJbarNmklH08GBayg3JEwPHStFZy8qej5&#10;bkXAB+Gpl+jFaT7gPX20AaIf+hVna/C/XjuPeJI4WTlrqDcLHn5uhFecma+WxH+eT6KQMG0mZx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ouzQo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2611C3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E6C383D" w14:textId="77777777" w:rsidR="0034082C" w:rsidRDefault="0034082C" w:rsidP="009C2B67">
    <w:pPr>
      <w:pStyle w:val="Brdtext"/>
    </w:pPr>
    <w:r>
      <w:rPr>
        <w:noProof/>
        <w:lang w:eastAsia="sv-SE"/>
      </w:rPr>
      <mc:AlternateContent>
        <mc:Choice Requires="wps">
          <w:drawing>
            <wp:anchor distT="0" distB="0" distL="0" distR="0" simplePos="0" relativeHeight="25165858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56F499"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16585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Jb+VkQ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CfFjRU2P9Kha9GuqYBL5aVyYEmzhCIjtF2jpnYfzQIex7Fb7Ov6pIEZ2irTdsUvBmKTDk9P8OOaQ&#10;ZMrH+fk4sZ/tnZ0P+FVBzeKi4J4eL3EqNrcB6SIEHSAxVwBTlTeVMWkTBaOujGcbQU9tMF2RPP5A&#10;Gcuagp8en4xSYAvRvYtsbAyjkmT6dLHwrsC0wq1REWPsd6WJslTnG7mFlMru8id0RGlK9R7HHr+/&#10;1XucuzrII2UGizvnurLgU/Wpx/aUlT8HynSHJ8IP6o5LbJdt0ko+PhsUsIRyS8Lw0LVWcPKmoue7&#10;FQEfhKdeohen+YD39NEGiH7oV5ytwP9+6zziSeJk5ayh3ix4+LUWXnFmvlkS/3k+iULCtJmcnJGS&#10;mD+0LA8tdl1fAWkip0nkZFpGPJphqT3UTzRG5jErmYSVlLvgOCyvsJsYNIakms8TiNrXCby1Cydj&#10;6MhzFOdj+yS86xWMJP07GLpYTF8JucNGz+DmayQxJpVHpjtW+xeg1k/i78dUnC2H+4TaD9PZC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eCW/l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256F499"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DC7940" w14:textId="77777777" w:rsidR="0034082C" w:rsidRDefault="0034082C" w:rsidP="00EE1584">
    <w:pPr>
      <w:pStyle w:val="Brdtext"/>
    </w:pPr>
    <w:r>
      <w:rPr>
        <w:noProof/>
        <w:lang w:eastAsia="sv-SE"/>
      </w:rPr>
      <mc:AlternateContent>
        <mc:Choice Requires="wps">
          <w:drawing>
            <wp:anchor distT="0" distB="0" distL="0" distR="0" simplePos="0" relativeHeight="25165829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D1918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x4TSkAIAAJQ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Dj&#10;SU6JZjWG9Cja4NboII/8NNZPAVtYAEP7xbSY83DucRjbbqWr4x8NEdjB9HbHLoIRjsOT0/x4AguH&#10;KR/n5+PEfrZ3ts6Hr8LUJC4K6jC8xCnb3PqAQgAdIDGXN6oqbyql0iYKRlwpRzYMo1YhlQiPP1BK&#10;k6agp8cnoxRYm+jeRVY6hhFJMn262HjXYFqFrRIRo/R3IUFZ6vON3IxzoXf5EzqiJFK9x7HH76t6&#10;j3PXBzxSZqPDzrmutHGp+3TH9pSVPwfKZIcH4Qd9x2Vol23SSj4+GxSwNOUWwnCmu1re8psK47tl&#10;Pjwwh7uEieN9CPf4SGVAv+lXlKyM+/3WecRD4rBS0uBuFtT/WjMnKFHfNMR/nk+ikELaTE4+Q0nE&#10;HVqWhxa9rq8MNAF5o7q0jPighqV0pn7CMzKPWWFimiN3QcOwvArdi4FniIv5PIFwfS0Lt3pheQwd&#10;eY7ifGyfmLO9ggOkf2eGW8ymr4TcYaOnt/N1gBiTyiPTHav9BHD1k/j7Zyq+LYf7hNo/pr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HhN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BD1918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7824AC" w14:textId="77777777" w:rsidR="0034082C" w:rsidRDefault="0034082C" w:rsidP="00EE1584">
    <w:pPr>
      <w:pStyle w:val="Brdtext"/>
    </w:pPr>
    <w:r>
      <w:rPr>
        <w:noProof/>
        <w:lang w:eastAsia="sv-SE"/>
      </w:rPr>
      <mc:AlternateContent>
        <mc:Choice Requires="wps">
          <w:drawing>
            <wp:anchor distT="0" distB="0" distL="0" distR="0" simplePos="0" relativeHeight="25165829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F052F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6PNKkgIAAJQ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4&#10;dMKZFTU90pNq0W+ogjzy07gwJdijIyC2n6Gldx7OAx3Gslvt6/inghjZiendnl0KxiQdnl/kp2dk&#10;kWTKx/lknNjPDs7OB/yioGZxUXBPj5c4FdvbgHQRgg6QmCuAqcqbypi0iYJRV8azraCnNpiuSB5/&#10;oIxlTcEvTs9HKbCF6N5FNjaGUUkyfbpYeFdgWuHOqIgx9pvSRFmq85XcQkpl9/kTOqI0pXqLY48/&#10;3Ootzl0d5JEyg8W9c11Z8Kn61GMHysofA2W6wxPhR3XHJbbLNmklH08GBSyh3JEwPHStFZy8qej5&#10;bkXAB+Gpl+jFaT7gPX20AaIf+hVna/C/XjuPeJI4WTlrqDcLHn5uhFecma+WxD/Jz6KQMG3Ozj+S&#10;kpg/tiyPLXZTXwFpIqdJ5GRaRjyaYak91M80RhYxK5mElZS74Dgsr7CbGDSGpFosEoja1wm8tY9O&#10;xtCR5yjOp/ZZeNcrGEn6dzB0sZi+EHKHjZ7BLTZIYkwqj0x3rPYvQK2fxN+PqThbjvcJdRim8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AOjzS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CF052F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5EC6DA" w14:textId="77777777" w:rsidR="0034082C" w:rsidRDefault="0034082C" w:rsidP="009C2B67">
    <w:pPr>
      <w:pStyle w:val="Brdtext"/>
    </w:pPr>
    <w:r>
      <w:rPr>
        <w:noProof/>
        <w:lang w:eastAsia="sv-SE"/>
      </w:rPr>
      <mc:AlternateContent>
        <mc:Choice Requires="wps">
          <w:drawing>
            <wp:anchor distT="0" distB="0" distL="0" distR="0" simplePos="0" relativeHeight="25165858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D6A930"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9" type="#_x0000_t202" style="position:absolute;left:0;text-align:left;margin-left:5.4pt;margin-top:610.95pt;width:44.2pt;height:9.6pt;z-index:2516585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QHTqkgIAAJQ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pxPOrKjpkR5Vi35DFUwjP40LM4ItHQGx/QwtvfNwHugwlt1qX8c/FcTITkzv9uxSMCbp8PQsn0zJ&#10;IsmUj/PzcWI/Ozg7H/CLgprFRcE9PV7iVGxvA9JFCDpAYq4ApipvKmPSJgpGXRnPtoKe2mC6Inn8&#10;gTKWNQU/m5yOUmAL0b2LbGwMo5Jk+nSx8K7AtMKdURFj7DelibJU5yu5hZTK7vMndERpSvUWxx5/&#10;uNVbnLs6yCNlBot757qy4FP1qccOlJU/Bsp0hyfCj+qOS2xXbdJKPhkPClhBuSNheOhaKzh5U9Hz&#10;3YqAD8JTL9GL03zAe/poA0Q/9CvO1uB/vXYe8SRxsnLWUG8WPPzcCK84M18tif88n0YhYdpMTz+S&#10;kpg/tqyOLXZTXwFpIqdJ5GRaRjyaYak91E80RhYxK5mElZS74Dgsr7CbGDSGpFosEoja1wm8tUsn&#10;Y+jIcxTnY/skvOsVjCT9Oxi6WMxeCLnDRs/gFhskMSaVR6Y7VvsXoNZP4u/HVJwtx/uEOgzT+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F9AdOq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CD6A930"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A17655" w14:textId="77777777" w:rsidR="0034082C" w:rsidRDefault="0034082C" w:rsidP="00EE1584">
    <w:pPr>
      <w:pStyle w:val="Brdtext"/>
    </w:pPr>
    <w:r>
      <w:rPr>
        <w:noProof/>
        <w:lang w:eastAsia="sv-SE"/>
      </w:rPr>
      <mc:AlternateContent>
        <mc:Choice Requires="wps">
          <w:drawing>
            <wp:anchor distT="0" distB="0" distL="0" distR="0" simplePos="0" relativeHeight="2516582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F3F7D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0" type="#_x0000_t202" style="position:absolute;left:0;text-align:left;margin-left:393pt;margin-top:611.2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7arqkgIAAJQ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p1POrKjpkR5Vi35DFeSRn8aFGcGWjoDYfoaW3nk4D3QYy261r+OfCmJkJ6Z3e3YpGJN0eHqWT6Zk&#10;kWTKx/n5OLGfHZydD/hFQc3iouCeHi9xKra3AekiBB0gMVcAU5U3lTFpEwWjroxnW0FPbTBdkTz+&#10;QBnLmoKfTU5HKbCF6N5FNjaGUUkyfbpYeFdgWuHOqIgx9pvSRFmq85XcQkpl9/kTOqI0pXqLY48/&#10;3Ootzl0d5JEyg8W9c11Z8Kn61GMHysofA2W6wxPhR3XHJbarNmkln0wGBayg3JEwPHStFZy8qej5&#10;bkXAB+Gpl+jFaT7gPX20AaIf+hVna/C/XjuPeJI4WTlrqDcLHn5uhFecma+WxH+eT6OQMG2mpx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d+2q6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CF3F7D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EF23DD" w14:textId="77777777" w:rsidR="0034082C" w:rsidRDefault="0034082C" w:rsidP="00EE1584">
    <w:pPr>
      <w:pStyle w:val="Brdtext"/>
    </w:pPr>
    <w:r>
      <w:rPr>
        <w:noProof/>
        <w:lang w:eastAsia="sv-SE"/>
      </w:rPr>
      <mc:AlternateContent>
        <mc:Choice Requires="wps">
          <w:drawing>
            <wp:anchor distT="0" distB="0" distL="0" distR="0" simplePos="0" relativeHeight="25165829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C7FF9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1" type="#_x0000_t202" style="position:absolute;left:0;text-align:left;margin-left:393pt;margin-top:611.2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nMhkkQ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idjSjSr0aQn0Qa3QQV55KexfgrYowUwtJ9Niz4P5x6HsexWujr+URCBHUzv9uwiGOE4PDvPTyew&#10;cJjycX4xTuxnB2frfPgiTE3ioqAOzUucsu2tD7gIoAMk5vJGVeVNpVTaRMGIK+XIlqHVKqQrwuMP&#10;lNKkKej56dkoBdYmuneRlY5hRJJMny4W3hWYVmGnRMQo/U1IUJbqfCU341zoff6EjiiJVG9x7PGH&#10;W73FuasDHimz0WHvXFfauFR9emMHysofA2Wyw4Pwo7rjMrTLNmkFjRwUsDTlDsJwpnta3vKbCu27&#10;ZT48MIe3hI5jPoR7fKQyoN/0K0rWxv167TziIXFYKWnwNgvqf26YE5Sorxriv8gnUUghbSZnH6Ek&#10;4o4ty2OL3tRXBprIMYksT8uID2pYSmfqZ4yRRcwKE9McuQsahuVV6CYGxhAXi0UC4flaFm71o+Ux&#10;dOQ5ivOpfWbO9goOkP6dGV4xm74QcoeNnt4uNgFiTCqPTHes9h3A00/i78dUnC3H+4Q6DNP5b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6nMhk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CC7FF9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69DF85" w14:textId="77777777" w:rsidR="0034082C" w:rsidRDefault="0034082C" w:rsidP="009C2B67">
    <w:pPr>
      <w:pStyle w:val="Brdtext"/>
    </w:pPr>
    <w:r>
      <w:rPr>
        <w:noProof/>
        <w:lang w:eastAsia="sv-SE"/>
      </w:rPr>
      <mc:AlternateContent>
        <mc:Choice Requires="wps">
          <w:drawing>
            <wp:anchor distT="0" distB="0" distL="0" distR="0" simplePos="0" relativeHeight="25165858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6693C5"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4" type="#_x0000_t202" style="position:absolute;left:0;text-align:left;margin-left:5.4pt;margin-top:610.95pt;width:44.2pt;height:9.6pt;z-index:2516585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Ys+c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yZQzK2p6pEfVol9TBZPIT+PCjGAPjoDYfoGW3nk4D3QYy261r+OfCmJkJ6a3O3YpGJN0eDLNjydk&#10;kWTKx/nZOLGf7Z2dD/hVQc3iouCeHi9xKjY3AekiBB0gMVcAU5XXlTFpEwWjLo1nG0FPbTBdkTz+&#10;QBnLmoJPj09GKbCF6N5FNjaGUUkyfbpYeFdgWuHWqIgx9rvSRFmq843cQkpld/kTOqI0pXqPY4/f&#10;3+o9zl0d5JEyg8Wdc11Z8Kn61GN7ysqfA2W6wxPhB3XHJbbLNmklPz4dFLCEckvC8NC1VnDyuqLn&#10;uxEB74WnXqIXp/mAd/TRBoh+6FecrcD/fus84kniZOWsod4sePi1Fl5xZr5ZEv9ZPolCwrSZnJyS&#10;kpg/tCwPLXZdXwJpIqdJ5GRaRjyaYak91E80RhYxK5mElZS74DgsL7GbGDSGpFosEoja1wm8sQ9O&#10;xtCR5yjOx/ZJeNcrGEn6tzB0sZi9EnKHjZ7BLdZIYkwqj0x3rPYvQK2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FRiz5y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36693C5"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107376" w14:textId="77777777" w:rsidR="0034082C" w:rsidRDefault="0034082C" w:rsidP="00EE1584">
    <w:pPr>
      <w:pStyle w:val="Brdtext"/>
    </w:pPr>
    <w:r>
      <w:rPr>
        <w:noProof/>
        <w:lang w:eastAsia="sv-SE"/>
      </w:rPr>
      <mc:AlternateContent>
        <mc:Choice Requires="wps">
          <w:drawing>
            <wp:anchor distT="0" distB="0" distL="0" distR="0" simplePos="0" relativeHeight="25165829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2F022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5" type="#_x0000_t202" style="position:absolute;left:0;text-align:left;margin-left:393pt;margin-top:611.2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gPTbkg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x&#10;5IwzK2p6pCfVol9TBXnkp3FhSrCFIyC2n6Gldx7OAx3Gslvt6/inghjZientjl0KxiQdnpzmxxOy&#10;SDLl4/xinNjP9s7OB/yioGZxUXBPj5c4FZu7gHQRgg6QmCuAqcrbypi0iYJR18azjaCnNpiuSB5/&#10;oIxlTcFPj09GKbCF6N5FNjaGUUkyfbpYeFdgWuHWqIgx9pvSRFmq843cQkpld/kTOqI0pXqPY4/f&#10;3+o9zl0d5JEyg8Wdc11Z8Kn61GN7ysofA2W6wxPhB3XHJbbLNmklPz4fFLCEckvC8NC1VnDytqLn&#10;uxMBH4WnXqIXp/mAD/TRBoh+6FecrcD/eus84kniZOWsod4sePi5Fl5xZr5aEv9FPolCwrSZnJyR&#10;kpg/tCwPLXZdXwNpIqdJ5GRaRjyaYak91M80RuYxK5mElZS74Dgsr7GbGDSGpJrPE4ja1wm8swsn&#10;Y+jIcxTnU/ssvOsVjCT9exi6WExfCbnDRs/g5mskMSaVR6Y7VvsXoNZP4u/HVJwth/uE2g/T2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M4D02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F2F022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E39FBA" w14:textId="77777777" w:rsidR="0034082C" w:rsidRDefault="0034082C" w:rsidP="00EE1584">
    <w:pPr>
      <w:pStyle w:val="Brdtext"/>
    </w:pPr>
    <w:r>
      <w:rPr>
        <w:noProof/>
        <w:lang w:eastAsia="sv-SE"/>
      </w:rPr>
      <mc:AlternateContent>
        <mc:Choice Requires="wps">
          <w:drawing>
            <wp:anchor distT="0" distB="0" distL="0" distR="0" simplePos="0" relativeHeight="25165829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2C063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6" type="#_x0000_t202" style="position:absolute;left:0;text-align:left;margin-left:393pt;margin-top:611.2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7rFJkgIAAJQ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Uf&#10;T6acWVHTIz2qFv2GKsgjP40Lc4I9OAJi+xlaeufhPNBhLLvVvo5/KoiRnZje7dmlYEzS4fQsP52Q&#10;RZIpH+ezcWI/Ozg7H/CLgprFRcE9PV7iVGxvAtJFCDpAYq4ApiqvK2PSJgpGXRrPtoKe2mC6Inn8&#10;gTKWNQU/O52OUmAL0b2LbGwMo5Jk+nSx8K7AtMKdURFj7DelibJU5yu5hZTK7vMndERpSvUWxx5/&#10;uNVbnLs6yCNlBot757qy4FP1qccOlJU/Bsp0hyfCj+qOS2xXbdJKfjobFLCCckfC8NC1VnDyuqLn&#10;uxEB74WnXqIXp/mAd/TRBoh+6FecrcH/eu084kniZOWsod4sePi5EV5xZr5aEv8sn0QhYdpMph9J&#10;ScwfW1bHFrupL4E0kdMkcjItIx7NsNQe6icaI8uYlUzCSspdcByWl9hNDBpDUi2XCUTt6wTe2Acn&#10;Y+jIcxTnY/skvOsVjCT9Wxi6WMxfCLnDRs/glhskMSaVR6Y7VvsXoNZP4u/HVJwtx/uEOgzTx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Xe6xS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02C063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3AAC66" w14:textId="77777777" w:rsidR="0034082C" w:rsidRDefault="0034082C" w:rsidP="009C2B67">
    <w:pPr>
      <w:pStyle w:val="Brdtext"/>
    </w:pPr>
    <w:r>
      <w:rPr>
        <w:noProof/>
        <w:lang w:eastAsia="sv-SE"/>
      </w:rPr>
      <mc:AlternateContent>
        <mc:Choice Requires="wps">
          <w:drawing>
            <wp:anchor distT="0" distB="0" distL="0" distR="0" simplePos="0" relativeHeight="2516585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7B7378"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9" type="#_x0000_t202" style="position:absolute;left:0;text-align:left;margin-left:5.4pt;margin-top:610.95pt;width:44.2pt;height:9.6pt;z-index:2516585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CbpGkgIAAJQ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5IIzK2p6pKVq0W+ogknkp3FhSrBHR0BsP0NL7zycBzqMZbfa1/FPBTGyE9O7PbsUjEk6PDvPTydk&#10;kWTKx/nFOLGfHZydD/hFQc3iouCeHi9xKra3AekiBB0gMVcAU5U3lTFpEwWjroxnW0FPbTBdkTz+&#10;QBnLmoKfn56NUmAL0b2LbGwMo5Jk+nSx8K7AtMKdURFj7DelibJU5yu5hZTK7vMndERpSvUWxx5/&#10;uNVbnLs6yCNlBot757qy4FP1qccOlJU/Bsp0hyfCj+qOS2xXbdJKPhkPClhBuSNheOhaKzh5U9Hz&#10;3YqAD8JTL9GL03zAe/poA0Q/9CvO1uB/vXYe8SRxsnLWUG8WPPzcCK84M18tif8in0QhYdpMzj6S&#10;kpg/tqyOLXZTXwFpIqdJ5GRaRjyaYak91E80RhYxK5mElZS74Dgsr7CbGDSGpFosEoja1wm8tY9O&#10;xtCR5yjOZfskvOsVjCT9Oxi6WExfCLnDRs/gFhskMSaVR6Y7VvsXoNZP4u/HVJwtx/uEOgzT+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NUJuka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E7B7378"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CB941A" w14:textId="77777777" w:rsidR="0034082C" w:rsidRDefault="0034082C" w:rsidP="00EE1584">
    <w:pPr>
      <w:pStyle w:val="Brdtext"/>
    </w:pPr>
    <w:r>
      <w:rPr>
        <w:noProof/>
        <w:lang w:eastAsia="sv-SE"/>
      </w:rPr>
      <mc:AlternateContent>
        <mc:Choice Requires="wps">
          <w:drawing>
            <wp:anchor distT="0" distB="0" distL="0" distR="0" simplePos="0" relativeHeight="251658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4B144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0" type="#_x0000_t202" style="position:absolute;left:0;text-align:left;margin-left:393pt;margin-top:611.2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I1p9kQ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js/Aj2Y1HulJtMFtUEEe+WmsnwL2aAEM7WfT4p2Hc4/DWHYrXR3/KIjAjki7PbsIRjgOz87z0wks&#10;HKZ8nF+ME/vZwdk6H74IU5O4KKjD4yVO2fbWB1wE0AESc3mjqvKmUiptomDElXJky/DUKqQrwuMP&#10;lNKkKej5KUqNTtpE9y6y0vFEJMn06WLhXYFpFXZKRIzS34QEZanOV3IzzoXe50/oiJJI9RbHHn+4&#10;1VucuzrgkTIbHfbOdaWNS9WnHjtQVv4YKJMdHoQf1R2XoV22SSv55HRQwNKUOwjDma61vOU3FZ7v&#10;lvnwwBx6CS+O+RDu8ZHKgH7TryhZG/frtfOIh8RhpaRBbxbU/9wwJyhRXzXEf5FPopBC2kzOPkJJ&#10;xB1blscWvamvDDSRYxJZnpYRH9SwlM7Uzxgji5gVJqY5chc0DMur0E0MjCEuFosEQvtaFm71o+Ux&#10;dOQ5ivOpfWbO9goOkP6dGbqYTV8IucNGT28XmwAxJpVHpjtW+xdA6yfx92MqzpbjfUIdhun8N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cI1p9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64B144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1EA62C" w14:textId="77777777" w:rsidR="0034082C" w:rsidRDefault="0034082C" w:rsidP="00EE1584">
    <w:pPr>
      <w:pStyle w:val="Brdtext"/>
    </w:pPr>
    <w:r>
      <w:rPr>
        <w:noProof/>
        <w:lang w:eastAsia="sv-SE"/>
      </w:rPr>
      <mc:AlternateContent>
        <mc:Choice Requires="wps">
          <w:drawing>
            <wp:anchor distT="0" distB="0" distL="0" distR="0" simplePos="0" relativeHeight="25165829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5FDBA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1" type="#_x0000_t202" style="position:absolute;left:0;text-align:left;margin-left:393pt;margin-top:611.2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1QbI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eIJWaVajSU+iDW6DCvKIT2P9FGaPFoah/Wxa9Hm497iMZbfS1fGPggj0QHq3RxfBCMfl2Xl+OoGG&#10;Q5WP84txQj87OFvnwxdhahKFgjo0L2HKtrc+4CEwHUxiLm9UVd5USqVDJIy4Uo5sGVqtQnoiPP6w&#10;Upo0BT0/PRulwNpE9y6y0jGMSJTp08XCuwKTFHZKRBulvwkJyFKdr+RmnAu9z5+so5VEqrc49vaH&#10;V73FuasDHimz0WHvXFfauFR9mrEDZOWPATLZ2QPwo7qjGNplm7iSTyYDA5am3IEYznSj5S2/qdC+&#10;W+bDA3OYJXQc+yHc4yOVAfymlyhZG/frtftoD4pDS0mD2Syo/7lhTlCivmqQ/wL54zCnw+TsI5hE&#10;3LFmeazRm/rKgBM5NpHlSYz2QQ2idKZ+xhpZxKxQMc2Ru6BhEK9CtzGwhrhYLJIRxteycKsfLY+h&#10;I86RnE/tM3O2Z3AA9e/MMMVs+oLInW309HaxCSBjYnlEukO17wBGP5G/X1Nxtxyfk9Vhm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DVBsi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25FDBA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0A3686" w14:textId="77777777" w:rsidR="0034082C" w:rsidRDefault="0034082C" w:rsidP="009C2B67">
    <w:pPr>
      <w:pStyle w:val="Brdtext"/>
    </w:pPr>
    <w:r>
      <w:rPr>
        <w:noProof/>
        <w:lang w:eastAsia="sv-SE"/>
      </w:rPr>
      <mc:AlternateContent>
        <mc:Choice Requires="wps">
          <w:drawing>
            <wp:anchor distT="0" distB="0" distL="0" distR="0" simplePos="0" relativeHeight="25165858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D22618"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4" type="#_x0000_t202" style="position:absolute;left:0;text-align:left;margin-left:5.4pt;margin-top:610.95pt;width:44.2pt;height:9.6pt;z-index:2516585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D8Lkg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HH&#10;0zFnVtT0SI+qRb+mCiaRn8aFGcEeHAGx/QItvfNwHugwlt1qX8c/FcTITkxvd+xSMCbpcHqSH0/I&#10;IsmUj/OzcWI/2zs7H/CrgprFRcE9PV7iVGxuAtJFCDpAYq4ApiqvK2PSJgpGXRrPNoKe2mC6Inn8&#10;gTKWNQU/OZ6OUmAL0b2LbGwMo5Jk+nSx8K7AtMKtURFj7HelibJU5xu5hZTK7vIndERpSvUexx6/&#10;v9V7nLs6yCNlBos757qy4FP1qcf2lJU/B8p0hyfCD+qOS2yXbdJKPjkdFLCEckvC8NC1VnDyuqLn&#10;uxEB74WnXqIXp/mAd/TRBoh+6FecrcD/fus84kniZOWsod4sePi1Fl5xZr5ZEv9ZPolCwrSZTE9J&#10;ScwfWpaHFruuL4E0kdMkcjItIx7NsNQe6icaI4uYlUzCSspdcByWl9hNDBpDUi0WCUTt6wTe2Acn&#10;Y+jIcxTnY/skvOsVjCT9Wxi6WMxeCbnDRs/gFmskMSaVR6Y7VvsXoNZP4u/HVJwth/uE2g/T+Qs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P+sPwu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1D22618"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01DF3BA" w14:textId="77777777" w:rsidR="0034082C" w:rsidRDefault="0034082C" w:rsidP="00EE1584">
    <w:pPr>
      <w:pStyle w:val="Brdtext"/>
    </w:pPr>
    <w:r>
      <w:rPr>
        <w:noProof/>
        <w:lang w:eastAsia="sv-SE"/>
      </w:rPr>
      <mc:AlternateContent>
        <mc:Choice Requires="wps">
          <w:drawing>
            <wp:anchor distT="0" distB="0" distL="0" distR="0" simplePos="0" relativeHeight="25165829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7BF26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5" type="#_x0000_t202" style="position:absolute;left:0;text-align:left;margin-left:393pt;margin-top:611.2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TgRMkg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j&#10;6TFnVtT0SI+qRb+mCvLIT+PCjGAPjoDYfoGW3nk4D3QYy261r+OfCmJkJ6a3O3YpGJN0OD3Jjydk&#10;kWTKx/nZOLGf7Z2dD/hVQc3iouCeHi9xKjY3AekiBB0gMVcAU5XXlTFpEwWjLo1nG0FPbTBdkTz+&#10;QBnLmoKfHE9HKbCF6N5FNjaGUUkyfbpYeFdgWuHWqIgx9rvSRFmq843cQkpld/kTOqI0pXqPY4/f&#10;3+o9zl0d5JEyg8Wdc11Z8Kn61GN7ysqfA2W6wxPhB3XHJbbLNmkln5wOClhCuSVheOhaKzh5XdHz&#10;3YiA98JTL9GL03zAO/poA0Q/9CvOVuB/v3Ue8SRxsnLWUG8WPPxaC684M98sif8sn0QhYdpMpp9J&#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mE4ET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17BF26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32B28F" w14:textId="77777777" w:rsidR="0034082C" w:rsidRDefault="0034082C" w:rsidP="00EE1584">
    <w:pPr>
      <w:pStyle w:val="Brdtext"/>
    </w:pPr>
    <w:r>
      <w:rPr>
        <w:noProof/>
        <w:lang w:eastAsia="sv-SE"/>
      </w:rPr>
      <mc:AlternateContent>
        <mc:Choice Requires="wps">
          <w:drawing>
            <wp:anchor distT="0" distB="0" distL="0" distR="0" simplePos="0" relativeHeight="25165829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1EA3A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6" type="#_x0000_t202" style="position:absolute;left:0;text-align:left;margin-left:393pt;margin-top:611.2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IEHekAIAAJQFAAAOAAAAZHJzL2Uyb0RvYy54bWysVF1v2yAUfZ+0/4B4Xx2nSbdEdaqsVadJ&#10;VVutnfpMMDTWMDAgsbNfvwO2k6zrS6e92MA99+vcA+cXba3IVjhfGV3Q/GREidDclJV+Luj3x+sP&#10;nyjxgemSKaNFQXfC04vF+3fnjZ2LsVkbVQpHEET7eWMLug7BzrPM87WomT8xVmgYpXE1C9i656x0&#10;rEH0WmXj0egsa4wrrTNceI/Tq85IFym+lIKHOym9CEQVFLWF9HXpu4rfbHHO5s+O2XXF+zLYP1RR&#10;s0oj6T7UFQuMbFz1V6i64s54I8MJN3VmpKy4SD2gm3z0opuHNbMi9QJyvN3T5P9fWH67vXekKgs6&#10;nuaUaFZjSI+iDW6DDvLIT2P9HLAHC2BoP5sWcx7OPQ5j2610dfyjIQI7mN7t2UUwwnE4PctPJ7Bw&#10;mPJxPhsn9rODs3U+fBGmJnFRUIfhJU7Z9sYHFALoAIm5vFFVeV0plTZRMOJSObJlGLUKqUR4/IFS&#10;mjQFPTudjlJgbaJ7F1npGEYkyfTpYuNdg2kVdkpEjNLfhARlqc9XcjPOhd7nT+iIkkj1Fscef6jq&#10;Lc5dH/BImY0Oe+e60sal7tMdO1BW/hgokx0ehB/1HZehXbVJK/lkNihgZcodhOFMd7W85dcVxnfD&#10;fLhnDncJE8f7EO7wkcqAftOvKFkb9+u184iHxGGlpMHdLKj/uWFOUKK+aoh/lk+ikELaTKYfoSTi&#10;ji2rY4ve1JcGmoC8UV1aRnxQw1I6Uz/hGVnGrDAxzZG7oGFYXobuxcAzxMVymUC4vpaFG/1geQwd&#10;eY7ifGyfmLO9ggOkf2uGW8zmL4TcYaOnt8tNgBiTyiPTHav9BHD1k/j7Zyq+Lcf7hDo8po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YgQd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21EA3A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2500B4" w14:textId="77777777" w:rsidR="0034082C" w:rsidRDefault="0034082C" w:rsidP="009C2B67">
    <w:pPr>
      <w:pStyle w:val="Brdtext"/>
    </w:pPr>
    <w:r>
      <w:rPr>
        <w:noProof/>
        <w:lang w:eastAsia="sv-SE"/>
      </w:rPr>
      <mc:AlternateContent>
        <mc:Choice Requires="wps">
          <w:drawing>
            <wp:anchor distT="0" distB="0" distL="0" distR="0" simplePos="0" relativeHeight="25165859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A9D081"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9" type="#_x0000_t202" style="position:absolute;left:0;text-align:left;margin-left:5.4pt;margin-top:610.95pt;width:44.2pt;height:9.6pt;z-index:2516585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ceH6kg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p1POrKjpkR5Vi35DFUwiP40LM4ItHQGx/QwtvfNwHugwlt1qX8c/FcTITkzv9uxSMCbpcHqWn07I&#10;IsmUj/PzcWI/Ozg7H/CLgprFRcE9PV7iVGxvA9JFCDpAYq4ApipvKmPSJgpGXRnPtoKe2mC6Inn8&#10;gTKWNQU/O52OUmAL0b2LbGwMo5Jk+nSx8K7AtMKdURFj7DelibJU5yu5hZTK7vMndERpSvUWxx5/&#10;uNVbnLs6yCNlBot757qy4FP1qccOlJU/Bsp0hyfCj+qOS2xXbdJKPh0PClhBuSNheOhaKzh5U9Hz&#10;3YqAD8JTL9GL03zAe/poA0Q/9CvO1uB/vXYe8SRxsnLWUG8WPPzcCK84M18tif88n0QhYdpMph9J&#10;ScwfW1bHFrupr4A0kdMkcjItIx7NsNQe6icaI4uYlUzCSspdcByWV9hNDBpDUi0WCUTt6wTe2qWT&#10;MXTkOYrzsX0S3vUKRpL+HQxdLGYvhNxho2dwiw2SGJPKI9Mdq/0LUOsn8fdjKs6W431CHYbp/D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Ppx4fq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AA9D081"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ADBB47" w14:textId="77777777" w:rsidR="0034082C" w:rsidRDefault="0034082C" w:rsidP="00EE1584">
    <w:pPr>
      <w:pStyle w:val="Brdtext"/>
    </w:pPr>
    <w:r>
      <w:rPr>
        <w:noProof/>
        <w:lang w:eastAsia="sv-SE"/>
      </w:rPr>
      <mc:AlternateContent>
        <mc:Choice Requires="wps">
          <w:drawing>
            <wp:anchor distT="0" distB="0" distL="0" distR="0" simplePos="0" relativeHeight="2516583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37F59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0" type="#_x0000_t202" style="position:absolute;left:0;text-align:left;margin-left:393pt;margin-top:611.25pt;width:44.2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ZCp0kgIAAJQFAAAOAAAAZHJzL2Uyb0RvYy54bWysVMFu2zAMvQ/YPwi6r47TJ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kylnVtT0SI+qRb+hCvLIT+PCjGBLR0BsP0NL7zycBzqMZbfa1/FPBTGyE9O7PbsUjEk6nEzz0zOy&#10;SDLl4/x8nNjPDs7OB/yioGZxUXBPj5c4FdvbgHQRgg6QmCuAqcqbypi0iYJRV8azraCnNpiuSB5/&#10;oIxlTcGnp5NRCmwhuneRjY1hVJJMny4W3hWYVrgzKmKM/aY0UZbqfCW3kFLZff6EjihNqd7i2OMP&#10;t3qLc1cHeaTMYHHvXFcWfKo+9diBsvLHQJnu8ET4Ud1xie2qTVrJJ6eDAlZQ7kgYHrrWCk7eVPR8&#10;tyLgg/DUS/TiNB/wnj7aANEP/YqzNfhfr51HPEmcrJw11JsFDz83wivOzFdL4j/Pz6KQMG3OJh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8GQqd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137F59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28902D" w14:textId="77777777" w:rsidR="0034082C" w:rsidRDefault="0034082C" w:rsidP="00EE1584">
    <w:pPr>
      <w:pStyle w:val="Brdtext"/>
    </w:pPr>
    <w:r>
      <w:rPr>
        <w:noProof/>
        <w:lang w:eastAsia="sv-SE"/>
      </w:rPr>
      <mc:AlternateContent>
        <mc:Choice Requires="wps">
          <w:drawing>
            <wp:anchor distT="0" distB="0" distL="0" distR="0" simplePos="0" relativeHeight="25165830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65624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1" type="#_x0000_t202" style="position:absolute;left:0;text-align:left;margin-left:393pt;margin-top:611.25pt;width:44.2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rV10kgIAAJQFAAAOAAAAZHJzL2Uyb0RvYy54bWysVE1vGyEQvVfqf0Dc6/U6dtpYWUduIleV&#10;oiSqU+WMWYhXZYEC9q776/tg1x9Nc0nVyy4wb2aYx5u5vGprRbbC+croguaDISVCc1NW+rmg3x8X&#10;Hz5R4gPTJVNGi4LuhKdXs/fvLhs7FSOzNqoUjiCI9tPGFnQdgp1mmedrUTM/MFZoGKVxNQvYuues&#10;dKxB9Fplo+HwPGuMK60zXHiP05vOSGcpvpSCh3spvQhEFRR3C+nr0ncVv9nskk2fHbPrivfXYP9w&#10;i5pVGkkPoW5YYGTjqr9C1RV3xhsZBtzUmZGy4iLVgGry4YtqlmtmRaoF5Hh7oMn/v7D8bvvgSFUW&#10;dDQZU6JZjUd6FG1wG1SQR34a66eALS2Aof1sWrzz/tzjMJbdSlfHPwoisIPp3YFdBCMch5Pz/GwM&#10;C4cpH+UXo8R+dnS2zocvwtQkLgrq8HiJU7a99QEXAXQPibm8UVW5qJRKmygYca0c2TI8tQrpivD4&#10;A6U0aQp6fjYZpsDaRPcustIxjEiS6dPFwrsC0yrslIgYpb8JCcpSna/kZpwLfcif0BElkeotjj3+&#10;eKu3OHd1wCNlNjocnOtKG5eqTz12pKz8sadMdngQflJ3XIZ21Sat5NBKr4yVKXcQhjNda3nLFxWe&#10;75b58MAcegkvjvkQ7vGRyoB+068oWRv367XziIfEYaWkQW8W1P/cMCcoUV81xH+Rj6OQQtqMJx+h&#10;JOJOLatTi97U1waayDGJLE/LiA9qv5TO1E8YI/OYFSamOXIXNOyX16GbGBhDXMznCYT2tSzc6qXl&#10;MXTkOYrzsX1izvYKDpD+ndl3MZu+EHKHjZ7ezjcBYkwqj0x3rPYvgNZP4u/HVJwtp/uEOg7T2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X61dd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265624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C41272" w14:textId="77777777" w:rsidR="0034082C" w:rsidRDefault="0034082C" w:rsidP="009C2B67">
    <w:pPr>
      <w:pStyle w:val="Brdtext"/>
    </w:pPr>
    <w:r>
      <w:rPr>
        <w:noProof/>
        <w:lang w:eastAsia="sv-SE"/>
      </w:rPr>
      <mc:AlternateContent>
        <mc:Choice Requires="wps">
          <w:drawing>
            <wp:anchor distT="0" distB="0" distL="0" distR="0" simplePos="0" relativeHeight="25165859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F409C3"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84" type="#_x0000_t202" style="position:absolute;left:0;text-align:left;margin-left:5.4pt;margin-top:610.95pt;width:44.2pt;height:9.6pt;z-index:2516585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QBLkQIAAJQ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HiKVmlWo0mPog1ujQomkZ/G+hlgDxbA0H4xLfo8nHscxrJb6er4R0EEdjC93bGLYITjcHqSH09g&#10;4TDl4/xsnNjP9s7W+fBVmJrERUEdmpc4ZZsbH3ARQAdIzOWNqsrrSqm0iYIRl8qRDUOrVUhXhMcf&#10;KKVJU9CT4+koBdYmuneRlY5hRJJMny4W3hWYVmGrRMQo/V1IUJbqfCM341zoXf6EjiiJVO9x7PH7&#10;W73HuasDHimz0WHnXFfauFR9emN7ysqfA2Wyw4Pwg7rjMrTLNmkln54OCliacgthONM9LW/5dYX2&#10;3TAf7pnDW0LHMR/CHT5SGdBv+hUlK+N+v3Ue8ZA4rJQ0eJsF9b/WzAlK1DcN8Z/lkyikkDaT6SmU&#10;RNyhZXlo0ev60kATOSaR5WkZ8UENS+lM/YQxsohZYWKaI3dBw7C8DN3EwBjiYrFIIDxfy8KNfrA8&#10;ho48R3E+tk/M2V7BAdK/NcMrZrNXQu6w0dPbxTpAjEnlkemO1b4DePpJ/P2YirPlcJ9Q+2E6f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9CUAS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28F409C3"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AF8A2C" w14:textId="77777777" w:rsidR="0034082C" w:rsidRDefault="0034082C" w:rsidP="00EE1584">
    <w:pPr>
      <w:pStyle w:val="Brdtext"/>
    </w:pPr>
    <w:r>
      <w:rPr>
        <w:noProof/>
        <w:lang w:eastAsia="sv-SE"/>
      </w:rPr>
      <mc:AlternateContent>
        <mc:Choice Requires="wps">
          <w:drawing>
            <wp:anchor distT="0" distB="0" distL="0" distR="0" simplePos="0" relativeHeight="25165830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06CC1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5" type="#_x0000_t202" style="position:absolute;left:0;text-align:left;margin-left:393pt;margin-top:611.2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xzsMkgIAAJQ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j&#10;yZQzK2p6pEfVol9TBXnkp3FhRrAHR0Bsv0BL7zycBzqMZbfa1/FPBTGyE9PbHbsUjEk6nJzmxydk&#10;kWTKx/l0nNjP9s7OB/yqoGZxUXBPj5c4FZubgHQRgg6QmCuAqcrrypi0iYJRl8azjaCnNpiuSB5/&#10;oIxlTcFPjyejFNhCdO8iGxvDqCSZPl0svCswrXBrVMQY+11poizV+UZuIaWyu/wJHVGaUr3Hscfv&#10;b/Ue564O8kiZweLOua4s+FR96rE9ZeXPgTLd4Ynwg7rjEttlm7SST84GBSyh3JIwPHStFZy8ruj5&#10;bkTAe+Gpl+jFaT7gHX20AaIf+hVnK/C/3zqPeJI4WTlrqDcLHn6thVecmW+WxD/NT6KQMG1OJp9J&#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k8c7D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F06CC1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FBED6E" w14:textId="77777777" w:rsidR="0034082C" w:rsidRDefault="0034082C" w:rsidP="00EE1584">
    <w:pPr>
      <w:pStyle w:val="Brdtext"/>
    </w:pPr>
    <w:r>
      <w:rPr>
        <w:noProof/>
        <w:lang w:eastAsia="sv-SE"/>
      </w:rPr>
      <mc:AlternateContent>
        <mc:Choice Requires="wps">
          <w:drawing>
            <wp:anchor distT="0" distB="0" distL="0" distR="0" simplePos="0" relativeHeight="25165830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BC2AA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6" type="#_x0000_t202" style="position:absolute;left:0;text-align:left;margin-left:393pt;margin-top:611.25pt;width:44.2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ZzHXkgIAAJQ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H&#10;kzPOrKjpkR5Vi35NFeSRn8aFGcEeHAGx/QItvfNwHugwlt1qX8c/FcTITkxvd+xSMCbpcHKaH5+Q&#10;RZIpH+fTcWI/2zs7H/CrgprFRcE9PV7iVGxuAtJFCDpAYq4ApiqvK2PSJgpGXRrPNoKe2mC6Inn8&#10;gTKWNQU/PZ6MUmAL0b2LbGwMo5Jk+nSx8K7AtMKtURFj7HelibJU5xu5hZTK7vIndERpSvUexx6/&#10;v9V7nLs6yCNlBos757qy4FP1qcf2lJU/B8p0hyfCD+qOS2yXbdJKPpkOClhCuSVheOhaKzh5XdHz&#10;3YiA98JTL9GL03zAO/poA0Q/9CvOVuB/v3Ue8SRxsnLWUG8WPPxaC684M98siX+an0QhYdqcTM5I&#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2mcx1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3BC2AA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A3F843" w14:textId="77777777" w:rsidR="0034082C" w:rsidRDefault="0034082C" w:rsidP="009C2B67">
    <w:pPr>
      <w:pStyle w:val="Brdtext"/>
    </w:pPr>
    <w:r>
      <w:rPr>
        <w:noProof/>
        <w:lang w:eastAsia="sv-SE"/>
      </w:rPr>
      <mc:AlternateContent>
        <mc:Choice Requires="wps">
          <w:drawing>
            <wp:anchor distT="0" distB="0" distL="0" distR="0" simplePos="0" relativeHeight="2516585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1FA043"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89" type="#_x0000_t202" style="position:absolute;left:0;text-align:left;margin-left:5.4pt;margin-top:610.95pt;width:44.2pt;height:9.6pt;z-index:251658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FbiwkAIAAJQFAAAOAAAAZHJzL2Uyb0RvYy54bWysVF1v2yAUfZ+0/4B4Xx2nabZGdaqsVadJ&#10;VVstnfpMMDTWMDAgsbNfvwO2k6zrS6e92MA99+vcAxeXba3IVjhfGV3Q/GREidDclJV+Luj3x5sP&#10;nyjxgemSKaNFQXfC08v5+3cXjZ2JsVkbVQpHEET7WWMLug7BzrLM87WomT8xVmgYpXE1C9i656x0&#10;rEH0WmXj0WiaNcaV1hkuvMfpdWek8xRfSsHDvZReBKIKitpC+rr0XcVvNr9gs2fH7LrifRnsH6qo&#10;WaWRdB/qmgVGNq76K1RdcWe8keGEmzozUlZcpB7QTT560c1yzaxIvYAcb/c0+f8Xlt9tHxypyoKO&#10;pzklmtUY0qNog9ugg0nkp7F+BtjSAhjaz6bFnIdzj8PYditdHf9oiMAOpnd7dhGMcByeTfPTCSwc&#10;pnycn48T+9nB2TofvghTk7goqMPwEqdse+sDCgF0gMRc3qiqvKmUSpsoGHGlHNkyjFqFVCI8/kAp&#10;TZqCTk/PRimwNtG9i6x0DCOSZPp0sfGuwbQKOyUiRulvQoKy1OcruRnnQu/zJ3RESaR6i2OPP1T1&#10;FueuD3ikzEaHvXNdaeNS9+mOHSgrfwyUyQ4Pwo/6jsvQrtqklXw6HhSwMuUOwnCmu1re8psK47tl&#10;Pjwwh7uEieN9CPf4SGVAv+lXlKyN+/XaecRD4rBS0uBuFtT/3DAnKFFfNcR/nk+ikELaTM4+QknE&#10;HVtWxxa9qa8MNAF5o7q0jPighqV0pn7CM7KIWWFimiN3QcOwvArdi4FniIvFIoFwfS0Lt3ppeQwd&#10;eY7ifGyfmLO9ggOkf2eGW8xmL4TcYaOnt4tNgBiTyiPTHav9BHD1k/j7Zyq+Lcf7hDo8pv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BFbiw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F1FA043"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FDC3BA" w14:textId="77777777" w:rsidR="0034082C" w:rsidRDefault="0034082C" w:rsidP="00EE1584">
    <w:pPr>
      <w:pStyle w:val="Brdtext"/>
    </w:pPr>
    <w:r>
      <w:rPr>
        <w:noProof/>
        <w:lang w:eastAsia="sv-SE"/>
      </w:rPr>
      <mc:AlternateContent>
        <mc:Choice Requires="wps">
          <w:drawing>
            <wp:anchor distT="0" distB="0" distL="0" distR="0" simplePos="0" relativeHeight="25165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3835C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0" type="#_x0000_t202" style="position:absolute;left:0;text-align:left;margin-left:393pt;margin-top:611.25pt;width:44.2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AHM+kgIAAJQFAAAOAAAAZHJzL2Uyb0RvYy54bWysVMFu2zAMvQ/YPwi6r47TNluDOEXWosOA&#10;oi3WDj0rspQYk0VNYmJnXz9KtpOs66XDLrYkPpLi0yNnl21t2Fb5UIEteH4y4kxZCWVlVwX//nTz&#10;4RNnAYUthQGrCr5TgV/O37+bNW6qxrAGUyrPKIgN08YVfI3oplkW5FrVIpyAU5aMGnwtkLZ+lZVe&#10;NBS9Ntl4NJpkDfjSeZAqBDq97ox8nuJrrSTeax0UMlNwuhumr0/fZfxm85mYrrxw60r21xD/cIta&#10;VJaS7kNdCxRs46u/QtWV9BBA44mEOgOtK6lSDVRNPnpRzeNaOJVqIXKC29MU/l9Yebd98KwqCz6e&#10;jDmzoqZHelIt+g1VkEd+GhemBHt0BMT2M7T0zsN5oMNYdqt9Hf9UECM7Mb3bs0vBmKTD80l+ekYW&#10;SaZ8nF+ME/vZwdn5gF8U1CwuCu7p8RKnYnsbkC5C0AEScwUwVXlTGZM2UTDqyni2FfTUBtMVyeMP&#10;lLGsKfjk9HyUAluI7l1kY2MYlSTTp4uFdwWmFe6MihhjvylNlKU6X8ktpFR2nz+hI0pTqrc49vjD&#10;rd7i3NVBHikzWNw715UFn6pPPXagrPwxUKY7PBF+VHdcYrtsk1byyemggCWUOxKGh661gpM3FT3f&#10;rQj4IDz1Er04zQe8p482QPRDv+JsDf7Xa+cRTxInK2cN9WbBw8+N8Ioz89WS+C/ysygkTJuz84+k&#10;JOaPLctji93UV0CayGkSOZmWEY9mWGoP9TONkUXMSiZhJeUuOA7LK+wmBo0hqRaLBKL2dQJv7aOT&#10;MXTkOYrzqX0W3vUKRpL+HQxdLK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iwBzP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73835C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286D2DE" w14:textId="77777777" w:rsidR="0034082C" w:rsidRDefault="0034082C" w:rsidP="00EE1584">
    <w:pPr>
      <w:pStyle w:val="Brdtext"/>
    </w:pPr>
    <w:r>
      <w:rPr>
        <w:noProof/>
        <w:lang w:eastAsia="sv-SE"/>
      </w:rPr>
      <mc:AlternateContent>
        <mc:Choice Requires="wps">
          <w:drawing>
            <wp:anchor distT="0" distB="0" distL="0" distR="0" simplePos="0" relativeHeight="25165830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1A2AA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1" type="#_x0000_t202" style="position:absolute;left:0;text-align:left;margin-left:393pt;margin-top:611.25pt;width:44.2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yQQ+kQ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HgKfjSr8UiPog1ugwryyE9j/QywpQUwtJ9Ni3cezj0OY9mtdHX8oyACOyLt9uwiGOE4PJvmpxNY&#10;OEz5OD8fJ/azg7N1PnwRpiZxUVCHx0ucsu2tD7gIoAMk5vJGVeVNpVTaRMGIK+XIluGpVUhXhMcf&#10;KKVJU9Dp6dkoBdYmuneRlY5hRJJMny4W3hWYVmGnRMQo/U1IUJbqfCU341zoff6EjiiJVG9x7PGH&#10;W73FuasDHimz0WHvXFfauFR96rEDZeWPgTLZ4UH4Ud1xGdpVm7SSTyeDAlam3EEYznSt5S2/qfB8&#10;t8yHB+bQS3hxzIdwj49UBvSbfkXJ2rhfr51HPCQOKyUNerOg/ueGOUGJ+qoh/vN8EoUU0mZy9hFK&#10;Iu7Ysjq26E19ZaCJHJPI8rSM+KCGpXSmfsIYWcSsMDHNkbugYVhehW5iYAxxsVgkENrXsnCrl5bH&#10;0JHnKM7H9ok52ys4QPp3ZuhiNnsh5A4bPb1dbALEmFQeme5Y7V8ArZ/E34+pOFuO9wl1GKb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kyQQ+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61A2AA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47B997" w14:textId="77777777" w:rsidR="0034082C" w:rsidRDefault="0034082C" w:rsidP="009C2B67">
    <w:pPr>
      <w:pStyle w:val="Brdtext"/>
    </w:pPr>
    <w:r>
      <w:rPr>
        <w:noProof/>
        <w:lang w:eastAsia="sv-SE"/>
      </w:rPr>
      <mc:AlternateContent>
        <mc:Choice Requires="wps">
          <w:drawing>
            <wp:anchor distT="0" distB="0" distL="0" distR="0" simplePos="0" relativeHeight="25165859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7CB9E7"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94" type="#_x0000_t202" style="position:absolute;left:0;text-align:left;margin-left:5.4pt;margin-top:610.95pt;width:44.2pt;height:9.6pt;z-index:2516585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NwPG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6YQzK2p6pEfVol9TBZPIT+PCjGAPjoDYfoGW3nk4D3QYy261r+OfCmJkJ6a3O3YpGJN0eDLNjydk&#10;kWTKx/nZOLGf7Z2dD/hVQc3iouCeHi9xKjY3AekiBB0gMVcAU5XXlTFpEwWjLo1nG0FPbTBdkTz+&#10;QBnLmoJPj09GKbCF6N5FNjaGUUkyfbpYeFdgWuHWqIgx9rvSRFmq843cQkpld/kTOqI0pXqPY4/f&#10;3+o9zl0d5JEyg8Wdc11Z8Kn61GN7ysqfA2W6wxPhB3XHJbbLNmkln54OClhCuSVheOhaKzh5XdHz&#10;3YiA98JTL9GL03zAO/poA0Q/9CvOVuB/v3Ue8SRxsnLWUG8WPPxaC684M98sif8sn0QhYdpMTk5J&#10;ScwfWpaHFruuL4E0kdMkcjItIx7NsNQe6icaI4uYlUzCSspdcByWl9hNDBpDUi0WCUTt6wTe2Acn&#10;Y+jIcxTnY/skvOsVjCT9Wxi6WMxeCbnDRs/gFmskMSaVR6Y7VvsXoNZP4u/HVJwth/uE2g/T+Qs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Io3A8a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37CB9E7"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163CDB" w14:textId="77777777" w:rsidR="0034082C" w:rsidRDefault="0034082C" w:rsidP="00EE1584">
    <w:pPr>
      <w:pStyle w:val="Brdtext"/>
    </w:pPr>
    <w:r>
      <w:rPr>
        <w:noProof/>
        <w:lang w:eastAsia="sv-SE"/>
      </w:rPr>
      <mc:AlternateContent>
        <mc:Choice Requires="wps">
          <w:drawing>
            <wp:anchor distT="0" distB="0" distL="0" distR="0" simplePos="0" relativeHeight="25165830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CF1B7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5" type="#_x0000_t202" style="position:absolute;left:0;text-align:left;margin-left:393pt;margin-top:611.25pt;width:44.2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1TiBkQIAAJQFAAAOAAAAZHJzL2Uyb0RvYy54bWysVFFP2zAQfp+0/2D5faQptI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x&#10;dMKZFTU90qNq0a+pgjzy07gwI9iDIyC2X6Cldx7OAx3Gslvt6/inghjZientjl0KxiQdTqb58QlZ&#10;JJnycX42Tuxne2fnA35VULO4KLinx0ucis1NQLoIQQdIzBXAVOV1ZUzaRMGoS+PZRtBTG0xXJI8/&#10;UMaypuDT48koBbYQ3bvIxsYwKkmmTxcL7wpMK9waFTHGfleaKEt1vpFbSKnsLn9CR5SmVO9x7PH7&#10;W73HuauDPFJmsLhzrisLPlWfemxPWflzoEx3eCL8oO64xHbZJq3k09NBAUsotyQMD11rBSevK3q+&#10;GxHwXnjqJXpxmg94Rx9tgOiHfsXZCvzvt84jniROVs4a6s2Ch19r4RVn5psl8Z/lJ1FImDYnk8+k&#10;JOYPLctDi13Xl0CayGkSOZmWEY9mWGoP9RONkUXMSiZhJeUuOA7LS+wmBo0hqRaLBKL2dQJv7IOT&#10;MXTkOYrzsX0S3vUKRpL+LQxdLGavhNxho2dwizWSGJPKI9Mdq/0LUOsn8fdjKs6Ww31C7Yfp/AU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t1TiB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8CF1B7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9E7835" w14:textId="77777777" w:rsidR="0034082C" w:rsidRDefault="0034082C" w:rsidP="00EE1584">
    <w:pPr>
      <w:pStyle w:val="Brdtext"/>
    </w:pPr>
    <w:r>
      <w:rPr>
        <w:noProof/>
        <w:lang w:eastAsia="sv-SE"/>
      </w:rPr>
      <mc:AlternateContent>
        <mc:Choice Requires="wps">
          <w:drawing>
            <wp:anchor distT="0" distB="0" distL="0" distR="0" simplePos="0" relativeHeight="25165830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21AB3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6" type="#_x0000_t202" style="position:absolute;left:0;text-align:left;margin-left:393pt;margin-top:611.25pt;width:44.2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A2idkgIAAJQFAAAOAAAAZHJzL2Uyb0RvYy54bWysVMFu2zAMvQ/YPwi6r47TNluDOEXWosOA&#10;oi3WDD0rstQYk0VNYmJnXz9KtpOs66XDLrYkPpLi0yNnl21t2Fb5UIEteH4y4kxZCWVlnwv+fXnz&#10;4RNnAYUthQGrCr5TgV/O37+bNW6qxrAGUyrPKIgN08YVfI3oplkW5FrVIpyAU5aMGnwtkLb+OSu9&#10;aCh6bbLxaDTJGvCl8yBVCHR63Rn5PMXXWkm81zooZKbgdDdMX5++q/jN5jMxffbCrSvZX0P8wy1q&#10;UVlKug91LVCwja/+ClVX0kMAjScS6gy0rqRKNVA1+ehFNY9r4VSqhcgJbk9T+H9h5d32wbOqLPh4&#10;csqZFTU90lK16DdUQR75aVyYEuzRERDbz9DSOw/ngQ5j2a32dfxTQYzsxPRuzy4FY5IOzyf56RlZ&#10;JJnycX4xTuxnB2fnA35RULO4KLinx0uciu1tQLoIQQdIzBXAVOVNZUzaRMGoK+PZVtBTG0xXJI8/&#10;UMaypuCT0/NRCmwhuneRjY1hVJJMny4W3hWYVrgzKmKM/aY0UZbqfCW3kFLZff6EjihNqd7i2OMP&#10;t3qLc1cHeaTMYHHvXFcWfKo+9diBsvLHQJnu8ET4Ud1xie2qTVrJJxeDAlZQ7kgYHrrWCk7eVPR8&#10;tyLgg/DUS/TiNB/wnj7aANEP/YqzNfhfr51HPEmcrJw11JsFDz83wivOzFdL4r/Iz6KQMG3Ozj+S&#10;kpg/tqyOLXZTXwFpIqdJ5GRaRjyaYak91E80RhYxK5mElZS74Dgsr7CbGDSGpFosEoja1wm8tY9O&#10;xtCR5yjOZfskvOsVjCT9Oxi6WExfCLnDRs/gFhskMSaVR6Y7VvsXoNZP4u/HVJwtx/uEOgz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oQNon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921AB3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276B15" w14:textId="77777777" w:rsidR="0034082C" w:rsidRDefault="0034082C" w:rsidP="009C2B67">
    <w:pPr>
      <w:pStyle w:val="Brdtext"/>
    </w:pPr>
    <w:r>
      <w:rPr>
        <w:noProof/>
        <w:lang w:eastAsia="sv-SE"/>
      </w:rPr>
      <mc:AlternateContent>
        <mc:Choice Requires="wps">
          <w:drawing>
            <wp:anchor distT="0" distB="0" distL="0" distR="0" simplePos="0" relativeHeight="25165859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290C7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99" type="#_x0000_t202" style="position:absolute;left:0;text-align:left;margin-left:5.4pt;margin-top:610.95pt;width:44.2pt;height:9.6pt;z-index:2516585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Usi5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6SlnVtT0SI+qRb+mCiaRn8aFGcEeHAGx/QItvfNwHugwlt1qX8c/FcTITkxvd+xSMCbp8GSaH0/I&#10;IsmUj/OzcWI/2zs7H/CrgprFRcE9PV7iVGxuAtJFCDpAYq4ApiqvK2PSJgpGXRrPNoKe2mC6Inn8&#10;gTKWNQWfHp+MUmAL0b2LbGwMo5Jk+nSx8K7AtMKtURFj7HelibJU5xu5hZTK7vIndERpSvUexx6/&#10;v9V7nLs6yCNlBos757qy4FP1qcf2lJU/B8p0hyfCD+qOS2yXbdJKfjoeFLCEckvC8NC1VnDyuqLn&#10;uxEB74WnXqIXp/mAd/TRBoh+6FecrcD/fus84kniZOWsod4sePi1Fl5xZr5ZEv9ZPolCwrSZnJyS&#10;kpg/tCwPLXZdXwJpIqdJ5GRaRjyaYak91E80RhYxK5mElZS74DgsL7GbGDSGpFosEoja1wm8sQ9O&#10;xtCR5yjOx/ZJeNcrGEn6tzB0sZi9EnKHjZ7BLdZIYkwqj0x3rPYvQK2fxN+PqThbDvcJtR+m8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K1SyLm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B290C7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5972FF" w14:textId="77777777" w:rsidR="0034082C" w:rsidRDefault="0034082C" w:rsidP="00EE1584">
    <w:pPr>
      <w:pStyle w:val="Brdtext"/>
    </w:pPr>
    <w:r>
      <w:rPr>
        <w:noProof/>
        <w:lang w:eastAsia="sv-SE"/>
      </w:rPr>
      <mc:AlternateContent>
        <mc:Choice Requires="wps">
          <w:drawing>
            <wp:anchor distT="0" distB="0" distL="0" distR="0" simplePos="0" relativeHeight="2516583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6C0E7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0" type="#_x0000_t202" style="position:absolute;left:0;text-align:left;margin-left:393pt;margin-top:611.25pt;width:44.2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iUx+kQIAAJQFAAAOAAAAZHJzL2Uyb0RvYy54bWysVFFP2zAQfp+0/2D5faQpUEZFijoQ0yQE&#10;aGXi2XVsGs2xPdtt0v16PjtJ2zFemPaS2L7v7nzffb6Ly7ZWZCOcr4wuaH40okRobspKPxf0x+PN&#10;p8+U+MB0yZTRoqBb4enl7OOHi8ZOxdisjCqFIwii/bSxBV2FYKdZ5vlK1MwfGSs0jNK4mgVs3XNW&#10;OtYgeq2y8Wg0yRrjSusMF97j9Loz0lmKL6Xg4V5KLwJRBcXdQvq69F3Gbza7YNNnx+yq4v012D/c&#10;omaVRtJdqGsWGFm76q9QdcWd8UaGI27qzEhZcZFqQDX56FU1ixWzItUCcrzd0eT/X1h+t3lwpCoL&#10;Op6gVZrVaNKjaINbo4I88tNYPwVsYQEM7RfTos/DucdhLLuVro5/FERgB9PbHbsIRjgOTyf58Qks&#10;HKZ8nJ+PE/vZ3tk6H74KU5O4KKhD8xKnbHPrAy4C6ACJubxRVXlTKZU2UTDiSjmyYWi1CumK8PgD&#10;pTRpCjo5Ph2lwNpE9y6y0jGMSJLp08XCuwLTKmyViBilvwsJylKdb+RmnAu9y5/QESWR6j2OPX5/&#10;q/c4d3XAI2U2Ouyc60obl6pPb2xPWflzoEx2eBB+UHdchnbZJq3kZ8eDApam3EIYznRPy1t+U6F9&#10;t8yHB+bwltBxzIdwj49UBvSbfkXJyrjfb51HPCQOKyUN3mZB/a81c4IS9U1D/Of5SRRSSJuT0zMo&#10;ibhDy/LQotf1lYEmckwiy9My4oMaltKZ+gljZB6zwsQ0R+6ChmF5FbqJgTHExXyeQHi+loVbvbA8&#10;ho48R3E+tk/M2V7BAdK/M8MrZtNXQu6w0dPb+TpAjEnlkemO1b4DePpJ/P2YirPlcJ9Q+2E6e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AiUx+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96C0E7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189EF4" w14:textId="77777777" w:rsidR="0034082C" w:rsidRDefault="0034082C" w:rsidP="00EE1584">
    <w:pPr>
      <w:pStyle w:val="Brdtext"/>
    </w:pPr>
    <w:r>
      <w:rPr>
        <w:noProof/>
        <w:lang w:eastAsia="sv-SE"/>
      </w:rPr>
      <mc:AlternateContent>
        <mc:Choice Requires="wps">
          <w:drawing>
            <wp:anchor distT="0" distB="0" distL="0" distR="0" simplePos="0" relativeHeight="25165830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D7AD3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1" type="#_x0000_t202" style="position:absolute;left:0;text-align:left;margin-left:393pt;margin-top:611.25pt;width:44.2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jnQ3kQ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j&#10;6ZQzK2p6pEfVol9TBXnkp3FhRrAHR0Bsv0BL7zycBzqMZbfa1/FPBTGyE9PbHbsUjEk6PJnmxxOy&#10;SDLl4/xsnNjP9s7OB/yqoGZxUXBPj5c4FZubgHQRgg6QmCuAqcrrypi0iYJRl8azjaCnNpiuSB5/&#10;oIxlTcGnxyejFNhCdO8iGxvDqCSZPl0svCswrXBrVMQY+11poizV+UZuIaWyu/wJHVGaUr3Hscfv&#10;b/Ue564O8kiZweLOua4s+FR96rE9ZeXPgTLd4Ynwg7rjEttlm7SSn04GBSyh3JIwPHStFZy8ruj5&#10;bkTAe+Gpl+jFaT7gHX20AaIf+hVnK/C/3zqPeJI4WTlrqDcLHn6thVecmW+WxH+WT6KQMG0mJ6ek&#10;JOYPLctDi13Xl0CayGkSOZmWEY9mWGoP9RONkUXMSiZhJeUuOA7LS+wmBo0hqRaLBKL2dQJv7IOT&#10;MXTkOYrzsX0S3vUKRpL+LQxdLGavhNxho2dwizWSGJPKI9Mdq/0LUOsn8fdjKs6Ww31C7Yfp/AU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IjnQ3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CD7AD3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42C002" w14:textId="77777777" w:rsidR="0034082C" w:rsidRDefault="0034082C" w:rsidP="009C2B67">
    <w:pPr>
      <w:pStyle w:val="Brdtext"/>
    </w:pPr>
    <w:r>
      <w:rPr>
        <w:noProof/>
        <w:lang w:eastAsia="sv-SE"/>
      </w:rPr>
      <mc:AlternateContent>
        <mc:Choice Requires="wps">
          <w:drawing>
            <wp:anchor distT="0" distB="0" distL="0" distR="0" simplePos="0" relativeHeight="25165859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9BB907"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04" type="#_x0000_t202" style="position:absolute;left:0;text-align:left;margin-left:5.4pt;margin-top:610.95pt;width:44.2pt;height:9.6pt;z-index:2516585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OQK9kQIAAJQFAAAOAAAAZHJzL2Uyb0RvYy54bWysVFFP2zAQfp+0/2D5faQphY6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HgKfjSr8UiPog1ujQomkZ/G+hlgDxbA0H4xLd55OPc4jGW30tXxj4II7Ii03bGLYITj8OQ0P57A&#10;wmHKx/nZOLGf7Z2t8+GrMDWJi4I6PF7ilG1ufMBFAB0gMZc3qiqvK6XSJgpGXCpHNgxPrUK6Ijz+&#10;QClNmoKeHp+MUmBtonsXWekYRiTJ9Oli4V2BaRW2SkSM0t+FBGWpzjdyM86F3uVP6IiSSPUexx6/&#10;v9V7nLs64JEyGx12znWljUvVpx7bU1b+HCiTHR6EH9Qdl6Fdtkkr+XQ6KGBpyi2E4UzXWt7y6wrP&#10;d8N8uGcOvYQXx3wId/hIZUC/6VeUrIz7/dZ5xEPisFLSoDcL6n+tmROUqG8a4j/LJ1FIIW0mJ1Mo&#10;ibhDy/LQotf1pYEmckwiy9My4oMaltKZ+gljZBGzwsQ0R+6ChmF5GbqJgTHExWKRQGhfy8KNfrA8&#10;ho48R3E+tk/M2V7BAdK/NUMXs9krIXfY6OntYh0gxqTyyHTHav8CaP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oDkCv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39BB907"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0B1A6B" w14:textId="77777777" w:rsidR="0034082C" w:rsidRDefault="0034082C" w:rsidP="00EE1584">
    <w:pPr>
      <w:pStyle w:val="Brdtext"/>
    </w:pPr>
    <w:r>
      <w:rPr>
        <w:noProof/>
        <w:lang w:eastAsia="sv-SE"/>
      </w:rPr>
      <mc:AlternateContent>
        <mc:Choice Requires="wps">
          <w:drawing>
            <wp:anchor distT="0" distB="0" distL="0" distR="0" simplePos="0" relativeHeight="25165831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D34511"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5" type="#_x0000_t202" style="position:absolute;left:0;text-align:left;margin-left:393pt;margin-top:611.25pt;width:44.2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2zn6jwIAAJQFAAAOAAAAZHJzL2Uyb0RvYy54bWysVF1v2yAUfZ+0/4B4Xx2n31GcKmvVaVLV&#10;VmunPhMMiTUMDEjs7NfvgO0k6/rSaS82cM/9OvfA9KqtFdkI5yujC5ofjSgRmpuy0suCfn++/XRB&#10;iQ9Ml0wZLQq6FZ5ezT5+mDZ2IsZmZVQpHEEQ7SeNLegqBDvJMs9Xomb+yFihYZTG1Sxg65ZZ6ViD&#10;6LXKxqPRWdYYV1pnuPAepzedkc5SfCkFDw9SehGIKihqC+nr0ncRv9lsyiZLx+yq4n0Z7B+qqFml&#10;kXQX6oYFRtau+itUXXFnvJHhiJs6M1JWXKQe0E0+etXN04pZkXoBOd7uaPL/Lyy/3zw6UpUFHZ/n&#10;lGhWY0jPog1ujQ7yyE9j/QSwJwtgaD+bFnMezj0OY9utdHX8oyECO5je7thFMMJxeHqWH5/AwmHK&#10;x/nlOLGf7Z2t8+GLMDWJi4I6DC9xyjZ3PqAQQAdIzOWNqsrbSqm0iYIR18qRDcOoVUglwuMPlNKk&#10;KejZ8ekoBdYmuneRlY5hRJJMny423jWYVmGrRMQo/U1IUJb6fCM341zoXf6EjiiJVO9x7PH7qt7j&#10;3PUBj5TZ6LBzrittXOo+3bE9ZeWPgTLZ4UH4Qd9xGdpFm7SSn18MCliYcgthONNdLW/5bYXx3TEf&#10;HpnDXcLE8T6EB3ykMqDf9CtKVsb9eus84iFxWClpcDcL6n+umROUqK8a4r/MT6KQQtqcnJ5DScQd&#10;WhaHFr2urw00AXmjurSM+KCGpXSmfsEzMo9ZYWKaI3dBw7C8Dt2LgWeIi/k8gXB9LQt3+snyGDry&#10;HMX53L4wZ3sFB0j/3gy3mE1eCbnDRk9v5+sAMSaVR6Y7VvsJ4Oon8ffPVHxbDvcJtX9MZ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9s5+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CD34511"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29DC9D" w14:textId="77777777" w:rsidR="0034082C" w:rsidRDefault="0034082C" w:rsidP="00EE1584">
    <w:pPr>
      <w:pStyle w:val="Brdtext"/>
    </w:pPr>
    <w:r>
      <w:rPr>
        <w:noProof/>
        <w:lang w:eastAsia="sv-SE"/>
      </w:rPr>
      <mc:AlternateContent>
        <mc:Choice Requires="wps">
          <w:drawing>
            <wp:anchor distT="0" distB="0" distL="0" distR="0" simplePos="0" relativeHeight="25165831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82CD0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6" type="#_x0000_t202" style="position:absolute;left:0;text-align:left;margin-left:393pt;margin-top:611.25pt;width:44.2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ilfdkgIAAJQFAAAOAAAAZHJzL2Uyb0RvYy54bWysVFFP2zAQfp+0/2D5faQpUNaKFHUgpkkI&#10;0GDi2XVsGs3xefa1SffrOTtJ2zFemPaS2L7v7nyfv7vzi7Y2bKN8qMAWPD8acaashLKyzwX/8Xj9&#10;6TNnAYUthQGrCr5VgV/MP344b9xMjWEFplSeURAbZo0r+ArRzbIsyJWqRTgCpywZNfhaIG39c1Z6&#10;0VD02mTj0WiSNeBL50GqEOj0qjPyeYqvtZJ4p3VQyEzB6W6Yvj59l/Gbzc/F7NkLt6pkfw3xD7eo&#10;RWUp6S7UlUDB1r76K1RdSQ8BNB5JqDPQupIq1UDV5KNX1TyshFOpFiInuB1N4f+Flbebe8+qsuDj&#10;yZQzK2p6pEfVol9TBXnkp3FhRrAHR0Bsv0BL7zycBzqMZbfa1/FPBTGyE9PbHbsUjEk6PJ3kxydk&#10;kWTKx/l0nNjP9s7OB/yqoGZxUXBPj5c4FZubgHQRgg6QmCuAqcrrypi0iYJRl8azjaCnNpiuSB5/&#10;oIxlTcEnx6ejFNhCdO8iGxvDqCSZPl0svCswrXBrVMQY+11poizV+UZuIaWyu/wJHVGaUr3Hscfv&#10;b/Ue564O8kiZweLOua4s+FR96rE9ZeXPgTLd4Ynwg7rjEttlm7SSn00HBSyh3JIwPHStFZy8ruj5&#10;bkTAe+Gpl+jFaT7gHX20AaIf+hVnK/C/3zqPeJI4WTlrqDcLHn6thVecmW+WxD/NT6KQMG1OTs9I&#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qopX3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582CD0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20D1EB" w14:textId="77777777" w:rsidR="0034082C" w:rsidRDefault="0034082C" w:rsidP="009C2B67">
    <w:pPr>
      <w:pStyle w:val="Brdtext"/>
    </w:pPr>
    <w:r>
      <w:rPr>
        <w:noProof/>
        <w:lang w:eastAsia="sv-SE"/>
      </w:rPr>
      <mc:AlternateContent>
        <mc:Choice Requires="wps">
          <w:drawing>
            <wp:anchor distT="0" distB="0" distL="0" distR="0" simplePos="0" relativeHeight="2516585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CB0FEF"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09" type="#_x0000_t202" style="position:absolute;left:0;text-align:left;margin-left:5.4pt;margin-top:610.95pt;width:44.2pt;height:9.6pt;z-index:2516585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m/Sbkg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x&#10;2TFnVtT0SE+qRb+mCiaRn8aFKcEWjoDYfoaW3nk4D3QYy261r+OfCmJkJ6a3O3YpGJN0eHKaH0/I&#10;IsmUj/OLcWI/2zs7H/CLgprFRcE9PV7iVGzuAtJFCDpAYq4ApipvK2PSJgpGXRvPNoKe2mC6Inn8&#10;gTKWNQU/PT4ZpcAWonsX2dgYRiXJ9Oli4V2BaYVboyLG2G9KE2WpzjdyCymV3eVP6IjSlOo9jj1+&#10;f6v3OHd1kEfKDBZ3znVlwafqU4/tKSt/DJTpDk+EH9Qdl9gu26SV/Hw8KGAJ5ZaE4aFrreDkbUXP&#10;dycCPgpPvUQvTvMBH+ijDRD90K84W4H/9dZ5xJPEycpZQ71Z8PBzLbzizHy1JP6LfBKFhGkzOTkj&#10;JTF/aFkeWuy6vgbSRE6TyMm0jHg0w1J7qJ9pjMxjVjIJKyl3wXFYXmM3MWgMSTWfJxC1rxN4ZxdO&#10;xtCR5yjOp/ZZeNcrGEn69zB0sZi+EnKHjZ7BzddIYkwqj0x3rPYvQK2fxN+PqThbDvcJtR+ms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Lub9Ju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BCB0FEF"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9488CA" w14:textId="77777777" w:rsidR="0034082C" w:rsidRDefault="0034082C" w:rsidP="00EE1584">
    <w:pPr>
      <w:pStyle w:val="Brdtext"/>
    </w:pPr>
    <w:r>
      <w:rPr>
        <w:noProof/>
        <w:lang w:eastAsia="sv-SE"/>
      </w:rPr>
      <mc:AlternateContent>
        <mc:Choice Requires="wps">
          <w:drawing>
            <wp:anchor distT="0" distB="0" distL="0" distR="0" simplePos="0" relativeHeight="2516583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86A3B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0" type="#_x0000_t202" style="position:absolute;left:0;text-align:left;margin-left:393pt;margin-top:611.25pt;width:44.2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Niqbkg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x&#10;2YQzK2p6pCfVol9TBXnkp3FhSrCFIyC2n6Gldx7OAx3Gslvt6/inghjZientjl0KxiQdnpzmxxOy&#10;SDLl4/xinNjP9s7OB/yioGZxUXBPj5c4FZu7gHQRgg6QmCuAqcrbypi0iYJR18azjaCnNpiuSB5/&#10;oIxlTcFPj09GKbCF6N5FNjaGUUkyfbpYeFdgWuHWqIgx9pvSRFmq843cQkpld/kTOqI0pXqPY4/f&#10;3+o9zl0d5JEyg8Wdc11Z8Kn61GN7ysofA2W6wxPhB3XHJbbLNmklPz8eFLCEckvC8NC1VnDytqLn&#10;uxMBH4WnXqIXp/mAD/TRBoh+6FecrcD/eus84kniZOWsod4sePi5Fl5xZr5aEv9FPolCwrSZnJyR&#10;kpg/tCwPLXZdXwNpIqdJ5GRaRjyaYak91M80RuYxK5mElZS74Dgsr7GbGDSGpJrPE4ja1wm8swsn&#10;Y+jIcxTnU/ssvOsVjCT9exi6WExfCbnDRs/g5mskMSaVR6Y7VvsXoNZP4u/HVJwth/uE2g/T2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kzYqm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286A3B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D725A3" w14:textId="77777777" w:rsidR="0034082C" w:rsidRDefault="0034082C" w:rsidP="00EE1584">
    <w:pPr>
      <w:pStyle w:val="Brdtext"/>
    </w:pPr>
    <w:r>
      <w:rPr>
        <w:noProof/>
        <w:lang w:eastAsia="sv-SE"/>
      </w:rPr>
      <mc:AlternateContent>
        <mc:Choice Requires="wps">
          <w:drawing>
            <wp:anchor distT="0" distB="0" distL="0" distR="0" simplePos="0" relativeHeight="25165831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406CE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1" type="#_x0000_t202" style="position:absolute;left:0;text-align:left;margin-left:393pt;margin-top:611.25pt;width:44.2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R0gVkg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x&#10;2ZgzK2p6pCfVol9TBXnkp3FhSrCFIyC2n6Gldx7OAx3Gslvt6/inghjZientjl0KxiQdnpzmxxOy&#10;SDLl4/xinNjP9s7OB/yioGZxUXBPj5c4FZu7gHQRgg6QmCuAqcrbypi0iYJR18azjaCnNpiuSB5/&#10;oIxlTcFPj09GKbCF6N5FNjaGUUkyfbpYeFdgWuHWqIgx9pvSRFmq843cQkpld/kTOqI0pXqPY4/f&#10;3+o9zl0d5JEyg8Wdc11Z8Kn61GN7ysofA2W6wxPhB3XHJbbLNmklP58MClhCuSVheOhaKzh5W9Hz&#10;3YmAj8JTL9GL03zAB/poA0Q/9CvOVuB/vXUe8SRxsnLWUG8WPPxcC684M18tif8in0QhYdpMTs5I&#10;ScwfWpaHFruur4E0kdMkcjItIx7NsNQe6mcaI/OYlUzCSspdcByW19hNDBpDUs3nCUTt6wTe2YWT&#10;MXTkOYrzqX0W3vUKRpL+PQxdLKavhNxho2dw8zWSGJPKI9Mdq/0LUOsn8fdjKs6Ww31C7Yfp7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HkdIF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0406CE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B0D4AC" w14:textId="77777777" w:rsidR="0034082C" w:rsidRDefault="0034082C" w:rsidP="009C2B67">
    <w:pPr>
      <w:pStyle w:val="Brdtext"/>
    </w:pPr>
    <w:r>
      <w:rPr>
        <w:noProof/>
        <w:lang w:eastAsia="sv-SE"/>
      </w:rPr>
      <mc:AlternateContent>
        <mc:Choice Requires="wps">
          <w:drawing>
            <wp:anchor distT="0" distB="0" distL="0" distR="0" simplePos="0" relativeHeight="25165859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1FAF2B"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14" type="#_x0000_t202" style="position:absolute;left:0;text-align:left;margin-left:5.4pt;margin-top:610.95pt;width:44.2pt;height:9.6pt;z-index:2516585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U/tkgIAAJQ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x&#10;6ZQzK2p6pCfVol9TBZPIT+PCjGCPjoDYfoaW3nk4D3QYy261r+OfCmJkJ6a3O3YpGJN0eDLNjydk&#10;kWTKx/n5OLGf7Z2dD/hFQc3iouCeHi9xKja3AekiBB0gMVcAU5U3lTFpEwWjroxnG0FPbTBdkTz+&#10;QBnLmoJPj09GKbCF6N5FNjaGUUkyfbpYeFdgWuHWqIgx9pvSRFmq843cQkpld/kTOqI0pXqPY4/f&#10;3+o9zl0d5JEyg8Wdc11Z8Kn61GN7ysofA2W6wxPhB3XHJbbLNmklPzsdFLCEckvC8NC1VnDypqLn&#10;uxUBH4SnXqIXp/mA9/TRBoh+6FecrcD/eus84kniZOWsod4sePi5Fl5xZr5aEv95PolCwrSZnJyS&#10;kpg/tCwPLXZdXwFpIqdJ5GRaRjyaYak91M80RhYxK5mElZS74Dgsr7CbGDSGpFosEoja1wm8tY9O&#10;xtCR5yjOp/ZZeNcrGEn6dzB0sZi9EnKHjZ7BLdZIYkwqj0x3rPYvQK2fxN+PqThbDvcJtR+m8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LC5T+2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161FAF2B"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769EAB" w14:textId="77777777" w:rsidR="0034082C" w:rsidRDefault="0034082C" w:rsidP="00EE1584">
    <w:pPr>
      <w:pStyle w:val="Brdtext"/>
    </w:pPr>
    <w:r>
      <w:rPr>
        <w:noProof/>
        <w:lang w:eastAsia="sv-SE"/>
      </w:rPr>
      <mc:AlternateContent>
        <mc:Choice Requires="wps">
          <w:drawing>
            <wp:anchor distT="0" distB="0" distL="0" distR="0" simplePos="0" relativeHeight="25165831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5D48E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5" type="#_x0000_t202" style="position:absolute;left:0;text-align:left;margin-left:393pt;margin-top:611.25pt;width:44.2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W3SqkgIAAJQFAAAOAAAAZHJzL2Uyb0RvYy54bWysVE1v2zAMvQ/YfxB0Xx2n6VdQp8hadBhQ&#10;tMXaoWdFlhJjsqhJTOzs14+S7STreumwiy2Jj6T49MjLq7Y2bKN8qMAWPD8acaashLKyy4J/f779&#10;dM5ZQGFLYcCqgm9V4Fezjx8uGzdVY1iBKZVnFMSGaeMKvkJ00ywLcqVqEY7AKUtGDb4WSFu/zEov&#10;Gopem2w8Gp1mDfjSeZAqBDq96Yx8luJrrSQ+aB0UMlNwuhumr0/fRfxms0sxXXrhVpXsryH+4Ra1&#10;qCwl3YW6ESjY2ld/haor6SGAxiMJdQZaV1KlGqiafPSqmqeVcCrVQuQEt6Mp/L+w8n7z6FlVFnx8&#10;dsaZFTU90rNq0a+pgjzy07gwJdiTIyC2n6Gldx7OAx3Gslvt6/inghjZientjl0KxiQdnpzmxxOy&#10;SDLl4/xinNjP9s7OB/yioGZxUXBPj5c4FZu7gHQRgg6QmCuAqcrbypi0iYJR18azjaCnNpiuSB5/&#10;oIxlTcFPj09GKbCF6N5FNjaGUUkyfbpYeFdgWuHWqIgx9pvSRFmq843cQkpld/kTOqI0pXqPY4/f&#10;3+o9zl0d5JEyg8Wdc11Z8Kn61GN7ysofA2W6wxPhB3XHJbaLNmklPz8fFLCAckvC8NC1VnDytqLn&#10;uxMBH4WnXqIXp/mAD/TRBoh+6FecrcD/eus84kniZOWsod4sePi5Fl5xZr5aEv9FPolCwrSZnJyR&#10;kpg/tCwOLXZdXwNpIqdJ5GRaRjyaYak91C80RuYxK5mElZS74Dgsr7GbGDSGpJrPE4ja1wm8s09O&#10;xtCR5yjO5/ZFeNcrGEn69zB0sZi+EnKHjZ7BzddIYkwqj0x3rPYvQK2fxN+PqThbDvcJtR+ms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11t0q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D5D48E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BE2CB4" w14:textId="77777777" w:rsidR="0034082C" w:rsidRDefault="0034082C" w:rsidP="00EE1584">
    <w:pPr>
      <w:pStyle w:val="Brdtext"/>
    </w:pPr>
    <w:r>
      <w:rPr>
        <w:noProof/>
        <w:lang w:eastAsia="sv-SE"/>
      </w:rPr>
      <mc:AlternateContent>
        <mc:Choice Requires="wps">
          <w:drawing>
            <wp:anchor distT="0" distB="0" distL="0" distR="0" simplePos="0" relativeHeight="25165831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85B42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6" type="#_x0000_t202" style="position:absolute;left:0;text-align:left;margin-left:393pt;margin-top:611.25pt;width:44.2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NTE4kgIAAJQFAAAOAAAAZHJzL2Uyb0RvYy54bWysVFFP2zAQfp+0/2D5faQpFGhFijoQ0yQE&#10;aDDx7Do2jeb4PPvapPv1OztJ2zFemPaS2L7v7nyfv7uLy7Y2bKN8qMAWPD8acaashLKyLwX//nTz&#10;6ZyzgMKWwoBVBd+qwC/nHz9cNG6mxrACUyrPKIgNs8YVfIXoZlkW5ErVIhyBU5aMGnwtkLb+JSu9&#10;aCh6bbLxaHSaNeBL50GqEOj0ujPyeYqvtZJ4r3VQyEzB6W6Yvj59l/GbzS/E7MULt6pkfw3xD7eo&#10;RWUp6S7UtUDB1r76K1RdSQ8BNB5JqDPQupIq1UDV5KNX1TyuhFOpFiInuB1N4f+FlXebB8+qsuDj&#10;swlnVtT0SE+qRb+mCvLIT+PCjGCPjoDYfoaW3nk4D3QYy261r+OfCmJkJ6a3O3YpGJN0ODnNj0/I&#10;IsmUj/PpOLGf7Z2dD/hFQc3iouCeHi9xKja3AekiBB0gMVcAU5U3lTFpEwWjroxnG0FPbTBdkTz+&#10;QBnLmoKfHk9GKbCF6N5FNjaGUUkyfbpYeFdgWuHWqIgx9pvSRFmq843cQkpld/kTOqI0pXqPY4/f&#10;3+o9zl0d5JEyg8Wdc11Z8Kn61GN7ysofA2W6wxPhB3XHJbbLNmklP58OClhCuSVheOhaKzh5U9Hz&#10;3YqAD8JTL9GL03zAe/poA0Q/9CvOVuB/vXUe8SRxsnLWUG8WPPxcC684M18tiX+an0QhYdqcTM5I&#10;ScwfWpaHFruur4A0kdMkcjItIx7NsNQe6mcaI4uYlUzCSspdcByWV9hNDBpDUi0WCUTt6wTe2kcn&#10;Y+jIcxTnU/ssvOsVjCT9Oxi6WMxeCbnDRs/gFmskMSaVR6Y7VvsXoNZP4u/HVJwth/uE2g/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uTUxO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2985B42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D15D75" w14:textId="77777777" w:rsidR="0034082C" w:rsidRDefault="0034082C" w:rsidP="009C2B67">
    <w:pPr>
      <w:pStyle w:val="Brdtext"/>
    </w:pPr>
    <w:r>
      <w:rPr>
        <w:noProof/>
        <w:lang w:eastAsia="sv-SE"/>
      </w:rPr>
      <mc:AlternateContent>
        <mc:Choice Requires="wps">
          <w:drawing>
            <wp:anchor distT="0" distB="0" distL="0" distR="0" simplePos="0" relativeHeight="25165859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ABB042"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19" type="#_x0000_t202" style="position:absolute;left:0;text-align:left;margin-left:5.4pt;margin-top:610.95pt;width:44.2pt;height:9.6pt;z-index:2516585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EsvbkQIAAJQFAAAOAAAAZHJzL2Uyb0RvYy54bWysVFFP2zAQfp+0/2D5faQpBdaKFHUgpkkI&#10;0GDi2XVsGs2xPdtt0v16PjtJ2zFemPaS2L7v7nzffb7zi7ZWZCOcr4wuaH40okRobspKPxf0x+P1&#10;p8+U+MB0yZTRoqBb4enF/OOH88bOxNisjCqFIwii/ayxBV2FYGdZ5vlK1MwfGSs0jNK4mgVs3XNW&#10;OtYgeq2y8Wh0mjXGldYZLrzH6VVnpPMUX0rBw52UXgSiCoq7hfR16buM32x+zmbPjtlVxftrsH+4&#10;Rc0qjaS7UFcsMLJ21V+h6oo7440MR9zUmZGy4iLVgGry0atqHlbMilQLyPF2R5P/f2H57ebekaos&#10;6PhsSolmNZr0KNrg1qhgEvlprJ8B9mABDO0X06LPw7nHYSy7la6OfxREYAfT2x27CEY4Dk9O8+MJ&#10;LBymfJxPx4n9bO9snQ9fhalJXBTUoXmJU7a58QEXAXSAxFzeqKq8rpRKmygYcakc2TC0WoV0RXj8&#10;gVKaNAU9PT4ZpcDaRPcustIxjEiS6dPFwrsC0ypslYgYpb8LCcpSnW/kZpwLvcuf0BElkeo9jj1+&#10;f6v3OHd1wCNlNjrsnOtKG5eqT29sT1n5c6BMdngQflB3XIZ22SatoHmDApam3EIYznRPy1t+XaF9&#10;N8yHe+bwltBxzIdwh49UBvSbfkXJyrjfb51HPCQOKyUN3mZB/a81c4IS9U1D/NN8EoUU0mZycgYl&#10;EXdoWR5a9Lq+NNBEjklkeVpGfFDDUjpTP2GMLGJWmJjmyF3QMCwvQzcxMIa4WCwSCM/XsnCjHyyP&#10;oSPPUZyP7RNztldwgPRvzfCK2eyVkDts9PR2sQ4QY1J5ZLpjte8Ann4Sfz+m4mw53CfUfpj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sBLL2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8ABB042"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5A1DB5" w14:textId="77777777" w:rsidR="0034082C" w:rsidRDefault="0034082C" w:rsidP="00EE1584">
    <w:pPr>
      <w:pStyle w:val="Brdtext"/>
    </w:pPr>
    <w:r>
      <w:rPr>
        <w:noProof/>
        <w:lang w:eastAsia="sv-SE"/>
      </w:rPr>
      <mc:AlternateContent>
        <mc:Choice Requires="wps">
          <w:drawing>
            <wp:anchor distT="0" distB="0" distL="0" distR="0" simplePos="0" relativeHeight="2516583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3EEED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0" type="#_x0000_t202" style="position:absolute;left:0;text-align:left;margin-left:393pt;margin-top:611.25pt;width:44.2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6J8vkQIAAJQ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cqC&#10;js/Aj2Y1HulJtMGtUUEe+WmsnwL2aAEM7RfT4p2Hc4/DWHYrXR3/KIjAjkjbHbsIRjgOT07zyTEs&#10;HKZ8nJ+PE/vZ3tk6H74KU5O4KKjD4yVO2ebWB1wE0AESc3mjqvKmUiptomDElXJkw/DUKqQrwuMP&#10;lNKkKejp5GSUAmsT3bvISscwIkmmTxcL7wpMq7BVImKU/i4kKEt1vpGbcS70Ln9CR5REqvc49vj9&#10;rd7j3NUBj5TZ6LBzrittXKo+9diesvLnQJns8CD8oO64DO2iTVrJzyeDAham3EIYznSt5S2/qfB8&#10;t8yHB+bQS3hxzIdwj49UBvSbfkXJyrjfb51HPCQOKyUNerOg/teaOUGJ+qYh/vP8OAoppM3xyWco&#10;ibhDy+LQotf1lYEmckwiy9My4oMaltKZ+hljZB6zwsQ0R+6ChmF5FbqJgTHExXyeQGhfy8KtfrQ8&#10;ho48R3E+tc/M2V7BAdK/M0MXs+krIXfY6OntfB0gxqTyyHTHav8CaP0k/n5MxdlyuE+o/TCdvQ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y6J8v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A3EEED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A44E1F" w14:textId="77777777" w:rsidR="0034082C" w:rsidRDefault="0034082C" w:rsidP="00EE1584">
    <w:pPr>
      <w:pStyle w:val="Brdtext"/>
    </w:pPr>
    <w:r>
      <w:rPr>
        <w:noProof/>
        <w:lang w:eastAsia="sv-SE"/>
      </w:rPr>
      <mc:AlternateContent>
        <mc:Choice Requires="wps">
          <w:drawing>
            <wp:anchor distT="0" distB="0" distL="0" distR="0" simplePos="0" relativeHeight="25165831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1344A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1" type="#_x0000_t202" style="position:absolute;left:0;text-align:left;margin-left:393pt;margin-top:611.25pt;width:44.2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ndVkQIAAJQFAAAOAAAAZHJzL2Uyb0RvYy54bWysVFFP2zAQfp+0/2D5faQpBdaKFHUgpkkI&#10;0GDi2XVsGs2xPdtt0v16PjtJ2zFemPaS2L7v7nzffb7zi7ZWZCOcr4wuaH40okRobspKPxf0x+P1&#10;p8+U+MB0yZTRoqBb4enF/OOH88bOxNisjCqFIwii/ayxBV2FYGdZ5vlK1MwfGSs0jNK4mgVs3XNW&#10;OtYgeq2y8Wh0mjXGldYZLrzH6VVnpPMUX0rBw52UXgSiCoq7hfR16buM32x+zmbPjtlVxftrsH+4&#10;Rc0qjaS7UFcsMLJ21V+h6oo7440MR9zUmZGy4iLVgGry0atqHlbMilQLyPF2R5P/f2H57ebekaos&#10;6PgMrdKsRpMeRRvcGhXkkZ/G+hlgDxbA0H4xLfo8nHscxrJb6er4R0EEdjC93bGLYITj8OQ0P57A&#10;wmHKx/l0nNjP9s7W+fBVmJrERUEdmpc4ZZsbH3ARQAdIzOWNqsrrSqm0iYIRl8qRDUOrVUhXhMcf&#10;KKVJU9DT45NRCqxNdO8iKx3DiCSZPl0svCswrcJWiYhR+ruQoCzV+UZuxrnQu/wJHVESqd7j2OP3&#10;t3qPc1cHPFJmo8POua60can69Mb2lJU/B8pkhwfhB3XHZWiXbdJKPp0MCliacgthONM9LW/5dYX2&#10;3TAf7pnDW0LHMR/CHT5SGdBv+hUlK+N+v3Ue8ZA4rJQ0eJsF9b/WzAlK1DcN8U/zSRRSSJvJyRmU&#10;RNyhZXlo0ev60kATOSaR5WkZ8UENS+lM/YQxsohZYWKaI3dBw7C8DN3EwBjiYrFIIDxfy8KNfrA8&#10;ho48R3E+tk/M2V7BAdK/NcMrZrNXQu6w0dPbxTpAjEnlkemO1b4DePpJ/P2YirPlcJ9Q+2E6f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VzndV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41344A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4D3512" w14:textId="77777777" w:rsidR="0034082C" w:rsidRDefault="0034082C" w:rsidP="009C2B67">
    <w:pPr>
      <w:pStyle w:val="Brdtext"/>
    </w:pPr>
    <w:r>
      <w:rPr>
        <w:noProof/>
        <w:lang w:eastAsia="sv-SE"/>
      </w:rPr>
      <mc:AlternateContent>
        <mc:Choice Requires="wps">
          <w:drawing>
            <wp:anchor distT="0" distB="0" distL="0" distR="0" simplePos="0" relativeHeight="25165859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CC62D6"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24" type="#_x0000_t202" style="position:absolute;left:0;text-align:left;margin-left:5.4pt;margin-top:610.95pt;width:44.2pt;height:9.6pt;z-index:2516585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Z/pZkgIAAJQFAAAOAAAAZHJzL2Uyb0RvYy54bWysVE1v2zAMvQ/YfxB0Xx2n6UeCOkXWosOA&#10;oi3WDj0rstQYk0VNYmJnv36UbCdZ10uHXWxJfCTFp0deXLa1YRvlQwW24PnRiDNlJZSVfSn496eb&#10;T+ecBRS2FAasKvhWBX45//jhonEzNYYVmFJ5RkFsmDWu4CtEN8uyIFeqFuEInLJk1OBrgbT1L1np&#10;RUPRa5ONR6PTrAFfOg9ShUCn152Rz1N8rZXEe62DQmYKTnfD9PXpu4zfbH4hZi9euFUl+2uIf7hF&#10;LSpLSXehrgUKtvbVX6HqSnoIoPFIQp2B1pVUqQaqJh+9quZxJZxKtRA5we1oCv8vrLzbPHhWlQUf&#10;n485s6KmR3pSLfo1VTCJ/DQuzAj26AiI7Wdo6Z2H80CHsexW+zr+qSBGdmJ6u2OXgjFJhyen+fGE&#10;LJJM+TifjhP72d7Z+YBfFNQsLgru6fESp2JzG5AuQtABEnMFMFV5UxmTNlEw6sp4thH01AbTFcnj&#10;D5SxrCn46fHJKAW2EN27yMbGMCpJpk8XC+8KTCvcGhUxxn5TmihLdb6RW0ip7C5/QkeUplTvcezx&#10;+1u9x7mrgzxSZrC4c64rCz5Vn3psT1n5Y6BMd3gi/KDuuMR22Sat5NOzQQFLKLckDA9dawUnbyp6&#10;vlsR8EF46iV6cZoPeE8fbYDoh37F2Qr8r7fOI54kTlbOGurNgoefa+EVZ+arJfFP80kUEqbN5OSM&#10;lMT8oWV5aLHr+gpIEzlNIifTMuLRDEvtoX6mMbKIWckkrKTcBcdheYXdxKAxJNVikUDUvk7grX10&#10;MoaOPEdxPrXPwrtewUjSv4Ohi8XslZA7bPQMbrFGEmNSeWS6Y7V/AWr9JP5+TMXZcrhPqP0wnf8G&#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BFn+lm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66CC62D6"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11C9CB" w14:textId="77777777" w:rsidR="0034082C" w:rsidRDefault="0034082C" w:rsidP="00EE1584">
    <w:pPr>
      <w:pStyle w:val="Brdtext"/>
    </w:pPr>
    <w:r>
      <w:rPr>
        <w:noProof/>
        <w:lang w:eastAsia="sv-SE"/>
      </w:rPr>
      <mc:AlternateContent>
        <mc:Choice Requires="wps">
          <w:drawing>
            <wp:anchor distT="0" distB="0" distL="0" distR="0" simplePos="0" relativeHeight="25165831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BD14C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5" type="#_x0000_t202" style="position:absolute;left:0;text-align:left;margin-left:393pt;margin-top:611.25pt;width:44.2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hcEekgIAAJQ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nx8&#10;fsyZFTU90pNq0a+pgjzy07gwIdijIyC2X6Cldx7OAx3Gslvt6/inghjZientjl0KxiQdnp7lxydk&#10;kWTKx/nFOLGf7Z2dD/hVQc3iouCeHi9xKja3AekiBB0gMVcAU5U3lTFpEwWjroxnG0FPbTBdkTz+&#10;QBnLmoKfHZ+OUmAL0b2LbGwMo5Jk+nSx8K7AtMKtURFj7HelibJU5xu5hZTK7vIndERpSvUexx6/&#10;v9V7nLs6yCNlBos757qy4FP1qcf2lJU/B8p0hyfCD+qOS2wXbdJKfnE+KGAB5ZaE4aFrreDkTUXP&#10;dysCPghPvUQvTvMB7+mjDRD90K84W4H//dZ5xJPEycpZQ71Z8PBrLbzizHyzJP6L/CQKCdPm5PQz&#10;KYn5Q8vi0GLX9RWQJnKaRE6mZcSjGZbaQ/1MY2Qes5JJWEm5C47D8gq7iUFjSKr5PIGofZ3AW/vo&#10;ZAwdeY7ifGqfhXe9gpGkfwdDF4vJKyF32OgZ3HyNJMak8sh0x2r/AtT6Sfz9mIqz5XCfUPthOnsB&#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doXBH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79BD14C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4767E5" w14:textId="77777777" w:rsidR="0034082C" w:rsidRDefault="0034082C" w:rsidP="00EE1584">
    <w:pPr>
      <w:pStyle w:val="Brdtext"/>
    </w:pPr>
    <w:r>
      <w:rPr>
        <w:noProof/>
        <w:lang w:eastAsia="sv-SE"/>
      </w:rPr>
      <mc:AlternateContent>
        <mc:Choice Requires="wps">
          <w:drawing>
            <wp:anchor distT="0" distB="0" distL="0" distR="0" simplePos="0" relativeHeight="25165831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616AFA"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26" type="#_x0000_t202" style="position:absolute;left:0;text-align:left;margin-left:393pt;margin-top:611.25pt;width:44.2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64SMkAIAAJQFAAAOAAAAZHJzL2Uyb0RvYy54bWysVF1v2yAUfZ+0/4B4Xx2nH2uiOlXWqtOk&#10;qq2WTn0mGBprGBiQ2Nmv7wHbSdb1pdNebOCe+3XugYvLtlZkI5yvjC5ofjSiRGhuyko/F/TH482n&#10;c0p8YLpkymhR0K3w9HL28cNFY6dibFZGlcIRBNF+2tiCrkKw0yzzfCVq5o+MFRpGaVzNArbuOSsd&#10;axC9Vtl4NDrLGuNK6wwX3uP0ujPSWYovpeDhXkovAlEFRW0hfV36LuM3m12w6bNjdlXxvgz2D1XU&#10;rNJIugt1zQIja1f9FaquuDPeyHDETZ0ZKSsuUg/oJh+96maxYlakXkCOtzua/P8Ly+82D45UZUHH&#10;5zklmtUY0qNog1ujgzzy01g/BWxhAQztF9NizsO5x2Fsu5Wujn80RGAH09sduwhGOA5Pz/LjE1g4&#10;TPk4n4wT+9ne2TofvgpTk7goqMPwEqdsc+sDCgF0gMRc3qiqvKmUSpsoGHGlHNkwjFqFVCI8/kAp&#10;TZqCnh2fjlJgbaJ7F1npGEYkyfTpYuNdg2kVtkpEjNLfhQRlqc83cjPOhd7lT+iIkkj1Hscev6/q&#10;Pc5dH/BImY0OO+e60sal7tMd21NW/hwokx0ehB/0HZehXbZJK/lkMihgacothOFMd7W85TcVxnfL&#10;fHhgDncJE8f7EO7xkcqAftOvKFkZ9/ut84iHxGGlpMHdLKj/tWZOUKK+aYh/kp9EIYW0OTn9DCUR&#10;d2hZHlr0ur4y0ATkjerSMuKDGpbSmfoJz8g8ZoWJaY7cBQ3D8ip0LwaeIS7m8wTC9bUs3OqF5TF0&#10;5DmK87F9Ys72Cg6Q/p0ZbjGbvhJyh42e3s7XAWJMKo9Md6z2E8DVT+Lvn6n4thzuE2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jrhIy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6616AFA"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AD0745" w14:textId="77777777" w:rsidR="0034082C" w:rsidRDefault="0034082C" w:rsidP="009C2B67">
    <w:pPr>
      <w:pStyle w:val="Brdtext"/>
    </w:pPr>
    <w:r>
      <w:rPr>
        <w:noProof/>
        <w:lang w:eastAsia="sv-SE"/>
      </w:rPr>
      <mc:AlternateContent>
        <mc:Choice Requires="wps">
          <w:drawing>
            <wp:anchor distT="0" distB="0" distL="0" distR="0" simplePos="0" relativeHeight="2516586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935CCE"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29" type="#_x0000_t202" style="position:absolute;left:0;text-align:left;margin-left:5.4pt;margin-top:610.95pt;width:44.2pt;height:9.6pt;z-index:251658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HMFQkQIAAJQ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j&#10;0ylnVtT0SI+qRb+mCiaRn8aFGcEeHAGx/QItvfNwHugwlt1qX8c/FcTITkxvd+xSMCbpcHqSH0/I&#10;IsmUj/OzcWI/2zs7H/CrgprFRcE9PV7iVGxuAtJFCDpAYq4ApiqvK2PSJgpGXRrPNoKe2mC6Inn8&#10;gTKWNQU/OZ6OUmAL0b2LbGwMo5Jk+nSx8K7AtMKtURFj7HelibJU5xu5hZTK7vIndERpSvUexx6/&#10;v9V7nLs6yCNlBos757qy4FP1qcf2lJU/B8p0hyfCD+qOS2yXbaeV0XhQwBLKLQnDQ9dawcnrip7v&#10;RgS8F556iV6c5gPe0UcbIPqhX3G2Av/7rfOIJ4mTlbOGerPg4ddaeMWZ+WZJ/Gf5JAoJ02Yy/UxK&#10;Yv7Qsjy02HV9CaSJnCaRk2kZ8WiGpfZQP9EYWcSsZBJWUu6C47C8xG5i0BiSarFIIGpfJ/DGPjgZ&#10;Q0eeozgf2yfhXa9gJOnfwtDFYvZKyB02ega3WCOJMak8Mt2x2r8AtX4Sfz+m4mw53CfUfpj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khzBU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F935CCE"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BB49B9" w14:textId="77777777" w:rsidR="0034082C" w:rsidRDefault="0034082C" w:rsidP="00EE1584">
    <w:pPr>
      <w:pStyle w:val="Brdtext"/>
    </w:pPr>
    <w:r>
      <w:rPr>
        <w:noProof/>
        <w:lang w:eastAsia="sv-SE"/>
      </w:rPr>
      <mc:AlternateContent>
        <mc:Choice Requires="wps">
          <w:drawing>
            <wp:anchor distT="0" distB="0" distL="0" distR="0" simplePos="0" relativeHeight="251658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2BEFE7"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0" type="#_x0000_t202" style="position:absolute;left:0;text-align:left;margin-left:393pt;margin-top:611.25pt;width:44.2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CQrekQIAAJQFAAAOAAAAZHJzL2Uyb0RvYy54bWysVFFP2zAQfp+0/2D5faQp0EFFijoQ0yQE&#10;aGXi2XVsGs3xefa1SffrOTtJ2zFemPaS2L7v7nyfv7uLy7Y2bKN8qMAWPD8acaashLKyzwX/8Xjz&#10;6YyzgMKWwoBVBd+qwC9nHz9cNG6qxrACUyrPKIgN08YVfIXoplkW5ErVIhyBU5aMGnwtkLb+OSu9&#10;aCh6bbLxaDTJGvCl8yBVCHR63Rn5LMXXWkm81zooZKbgdDdMX5++y/jNZhdi+uyFW1Wyv4b4h1vU&#10;orKUdBfqWqBga1/9FaqupIcAGo8k1BloXUmVaqBq8tGrahYr4VSqhcgJbkdT+H9h5d3mwbOqLPj4&#10;bMKZFTU90qNq0a+pgjzy07gwJdjCERDbL9DSOw/ngQ5j2a32dfxTQYzsxPR2xy4FY5IOTyf58QlZ&#10;JJnycX4+Tuxne2fnA35VULO4KLinx0ucis1tQLoIQQdIzBXAVOVNZUzaRMGoK+PZRtBTG0xXJI8/&#10;UMaypuCT49NRCmwhuneRjY1hVJJMny4W3hWYVrg1KmKM/a40UZbqfCO3kFLZXf6EjihNqd7j2OP3&#10;t3qPc1cHeaTMYHHnXFcWfKo+9diesvLnQJnu8ET4Qd1xie2y7bQyOh4UsIRyS8Lw0LVWcPKmoue7&#10;FQEfhKdeohen+YD39NEGiH7oV5ytwP9+6zziSeJk5ayh3ix4+LUWXnFmvlkS/3l+EoWEaXNy+pmU&#10;xPyhZXlosev6CkgTOU0iJ9My4tEMS+2hfqIxMo9ZySSspNwFx2F5hd3EoDEk1XyeQNS+TuCtXTgZ&#10;Q0eeozgf2yfhXa9gJOnfwdDFYvpKyB02egY3XyOJMak8Mt2x2r8AtX4Sfz+m4mw53CfUfpjOXg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YCQre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82BEFE7"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BC11299" w14:textId="77777777" w:rsidR="0034082C" w:rsidRDefault="0034082C" w:rsidP="00EE1584">
    <w:pPr>
      <w:pStyle w:val="Brdtext"/>
    </w:pPr>
    <w:r>
      <w:rPr>
        <w:noProof/>
        <w:lang w:eastAsia="sv-SE"/>
      </w:rPr>
      <mc:AlternateContent>
        <mc:Choice Requires="wps">
          <w:drawing>
            <wp:anchor distT="0" distB="0" distL="0" distR="0" simplePos="0" relativeHeight="25165832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84345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1" type="#_x0000_t202" style="position:absolute;left:0;text-align:left;margin-left:393pt;margin-top:611.25pt;width:44.2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wH3ekQIAAJQ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2YQzK2p6pEfVol9TBXnkp3FhSrCFIyC2X6Cldx7OAx3Gslvt6/inghjZientjl0KxiQdnpzmxxOy&#10;SDLl4/x8nNjP9s7OB/yqoGZxUXBPj5c4FZvbgHQRgg6QmCuAqcqbypi0iYJRV8azjaCnNpiuSB5/&#10;oIxlTcFPj09GKbCF6N5FNjaGUUkyfbpYeFdgWuHWqIgx9rvSRFmq843cQkpld/kTOqI0pXqPY4/f&#10;3+o9zl0d5JEyg8Wdc11Z8Kn61GN7ysqfA2W6wxPhB3XHJbbLttPKaDIoYAnlloThoWut4ORNRc93&#10;KwI+CE+9RC9O8wHv6aMNEP3Qrzhbgf/91nnEk8TJyllDvVnw8GstvOLMfLMk/vN8EoWEaTM5+UxK&#10;Yv7Qsjy02HV9BaSJnCaRk2kZ8WiGpfZQP9EYmcesZBJWUu6C47C8wm5i0BiSaj5PIGpfJ/DWLpyM&#10;oSPPUZyP7ZPwrlcwkvTvYOhiMX0l5A4bPYObr5HEmFQeme5Y7V+AWj+Jvx9TcbYc7hNqP0x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3wH3e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784345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62C0B7" w14:textId="77777777" w:rsidR="0034082C" w:rsidRDefault="0034082C" w:rsidP="009C2B67">
    <w:pPr>
      <w:pStyle w:val="Brdtext"/>
    </w:pPr>
    <w:r>
      <w:rPr>
        <w:noProof/>
        <w:lang w:eastAsia="sv-SE"/>
      </w:rPr>
      <mc:AlternateContent>
        <mc:Choice Requires="wps">
          <w:drawing>
            <wp:anchor distT="0" distB="0" distL="0" distR="0" simplePos="0" relativeHeight="25165860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2AE811"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34" type="#_x0000_t202" style="position:absolute;left:0;text-align:left;margin-left:5.4pt;margin-top:610.95pt;width:44.2pt;height:9.6pt;z-index:2516586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SCDhkQIAAJQ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dHyOVmlWo0lPog1ujQomkZ/G+ilgCwtgaD+bFn0ezj0OY9mtdHX8oyACO5je7thFMMJxeHKaH09g&#10;4TDl4/xinNjP9s7W+fBFmJrERUEdmpc4ZZs7H3ARQAdIzOWNqsrbSqm0iYIR18qRDUOrVUhXhMcf&#10;KKVJU9DT45NRCqxNdO8iKx3DiCSZPl0svCswrcJWiYhR+puQoCzV+UZuxrnQu/wJHVESqd7j2OP3&#10;t3qPc1cHPFJmo8POua60can69Mb2lJU/BspkhwfhB3XHZWiXbaeV0dmggKUptxCGM93T8pbfVmjf&#10;HfPhkTm8JXQc8yE84COVAf2mX1GyMu7XW+cRD4nDSkmDt1lQ/3PNnKBEfdUQ/0U+iUIKaTM5OYOS&#10;iDu0LA8tel1fG2gixySyPC0jPqhhKZ2pnzFG5jErTExz5C5oGJbXoZsYGENczOcJhOdrWbjTC8tj&#10;6MhzFOdT+8yc7RUcIP17M7xiNn0l5A4bPb2drwPEmFQeme5Y7TuAp5/E34+pOFsO9wm1H6az3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nEgg4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32AE811"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1BC22E" w14:textId="77777777" w:rsidR="0034082C" w:rsidRDefault="0034082C" w:rsidP="00EE1584">
    <w:pPr>
      <w:pStyle w:val="Brdtext"/>
    </w:pPr>
    <w:r>
      <w:rPr>
        <w:noProof/>
        <w:lang w:eastAsia="sv-SE"/>
      </w:rPr>
      <mc:AlternateContent>
        <mc:Choice Requires="wps">
          <w:drawing>
            <wp:anchor distT="0" distB="0" distL="0" distR="0" simplePos="0" relativeHeight="25165832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CA3B3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5" type="#_x0000_t202" style="position:absolute;left:0;text-align:left;margin-left:393pt;margin-top:611.25pt;width:44.2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qhumkQIAAJQ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nx8&#10;fsGZFTU90pNq0a+pgjzy07gwIdijIyC2X6Cldx7OAx3Gslvt6/inghjZientjl0KxiQdnp7lxydk&#10;kWTKx/nFOLGf7Z2dD/hVQc3iouCeHi9xKja3AekiBB0gMVcAU5U3lTFpEwWjroxnG0FPbTBdkTz+&#10;QBnLmoKfHZ+OUmAL0b2LbGwMo5Jk+nSx8K7AtMKtURFj7HelibJU5xu5hZTK7vIndERpSvUexx6/&#10;v9V7nLs6yCNlBos757qy4FP1qcf2lJU/B8p0hyfCD+qOS2wXbaeV0fmggAWUWxKGh661gpM3FT3f&#10;rQj4IDz1Er04zQe8p482QPRDv+JsBf73W+cRTxInK2cN9WbBw6+18Ioz882S+C/ykygkTJuT08+k&#10;JOYPLYtDi13XV0CayGkSOZmWEY9mWGoP9TONkXnMSiZhJeUuOA7LK+wmBo0hqebzBKL2dQJv7aOT&#10;MXTkOYrzqX0W3vUKRpL+HQxdLCavhNxho2dw8zWSGJPKI9Mdq/0LUOsn8fdjKs6Ww31C7Yfp7AU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7qhum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5CA3B3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DDBB56" w14:textId="77777777" w:rsidR="0034082C" w:rsidRDefault="0034082C" w:rsidP="00EE1584">
    <w:pPr>
      <w:pStyle w:val="Brdtext"/>
    </w:pPr>
    <w:r>
      <w:rPr>
        <w:noProof/>
        <w:lang w:eastAsia="sv-SE"/>
      </w:rPr>
      <mc:AlternateContent>
        <mc:Choice Requires="wps">
          <w:drawing>
            <wp:anchor distT="0" distB="0" distL="0" distR="0" simplePos="0" relativeHeight="25165832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7334D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36" type="#_x0000_t202" style="position:absolute;left:0;text-align:left;margin-left:393pt;margin-top:611.25pt;width:44.2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ChF9kQIAAJQFAAAOAAAAZHJzL2Uyb0RvYy54bWysVE1v2zAMvQ/YfxB0Xx2n6VdQp8hadBhQ&#10;tMXaoWdFlhJjsqhJTOzs14+S7STreumwiy2Jj6T49MjLq7Y2bKN8qMAWPD8acaashLKyy4J/f779&#10;dM5ZQGFLYcCqgm9V4Fezjx8uGzdVY1iBKZVnFMSGaeMKvkJ00ywLcqVqEY7AKUtGDb4WSFu/zEov&#10;Gopem2w8Gp1mDfjSeZAqBDq96Yx8luJrrSQ+aB0UMlNwuhumr0/fRfxms0sxXXrhVpXsryH+4Ra1&#10;qCwl3YW6ESjY2ld/haor6SGAxiMJdQZaV1KlGqiafPSqmqeVcCrVQuQEt6Mp/L+w8n7z6FlVFnx8&#10;fsaZFTU90rNq0a+pgjzy07gwJdiTIyC2n6Gldx7OAx3Gslvt6/inghjZientjl0KxiQdnpzmxxOy&#10;SDLl4/xinNjP9s7OB/yioGZxUXBPj5c4FZu7gHQRgg6QmCuAqcrbypi0iYJR18azjaCnNpiuSB5/&#10;oIxlTcFPj09GKbCF6N5FNjaGUUkyfbpYeFdgWuHWqIgx9pvSRFmq843cQkpld/kTOqI0pXqPY4/f&#10;3+o9zl0d5JEyg8Wdc11Z8Kn61GN7ysofA2W6wxPhB3XHJbaLttPK6GJQwALKLQnDQ9dawcnbip7v&#10;TgR8FJ56iV6c5gM+0EcbIPqhX3G2Av/rrfOIJ4mTlbOGerPg4edaeMWZ+WpJ/Bf5JAoJ02ZyckZK&#10;Yv7Qsji02HV9DaSJnCaRk2kZ8WiGpfZQv9AYmcesZBJWUu6C47C8xm5i0BiSaj5PIGpfJ/DOPjkZ&#10;Q0eeozif2xfhXa9gJOnfw9DFYvpKyB02egY3XyOJMak8Mt2x2r8AtX4Sfz+m4mw53CfUfpjO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yChF9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B7334D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4D92C0" w14:textId="77777777" w:rsidR="0034082C" w:rsidRDefault="0034082C" w:rsidP="009C2B67">
    <w:pPr>
      <w:pStyle w:val="Brdtext"/>
    </w:pPr>
    <w:r>
      <w:rPr>
        <w:noProof/>
        <w:lang w:eastAsia="sv-SE"/>
      </w:rPr>
      <mc:AlternateContent>
        <mc:Choice Requires="wps">
          <w:drawing>
            <wp:anchor distT="0" distB="0" distL="0" distR="0" simplePos="0" relativeHeight="25165860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B97D7F"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39" type="#_x0000_t202" style="position:absolute;left:0;text-align:left;margin-left:5.4pt;margin-top:610.95pt;width:44.2pt;height:9.6pt;z-index:2516586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EsArjwIAAJQ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Dj&#10;i5wSzWoMaSna4DboYBL5aayfAvZoAQztZ9NizsO5x2Fsu5Wujn80RGAH07s9uwhGOA7PzvPTCSwc&#10;pnycX4wT+9nB2TofvghTk7goqMPwEqdse+sDCgF0gMRc3qiqvKmUSpsoGHGlHNkyjFqFVCI8/kAp&#10;TZqCnp+ejVJgbaJ7F1npGEYkyfTpYuNdg2kVdkpEjNLfhARlqc9XcjPOhd7nT+iIkkj1Fscef6jq&#10;Lc5dH/BImY0Oe+e60sal7tMdO1BW/hgokx0ehB/1HZehXbWdVvLxoICVKXcQhjPd1fKW31QY3y3z&#10;4YE53CVMHO9DuMdHKgP6Tb+iZG3cr9fOIx4Sh5WSBnezoP7nhjlBifqqIf6LfBKFFNJmcvYRSiLu&#10;2LI6tuhNfWWgCcgb1aVlxAc1LKUz9ROekUXMChPTHLkLGoblVeheDDxDXCwWCYTra1m41Y+Wx9CR&#10;5yjOZfvEnO0VHCD9OzPcYjZ9IeQOGz29XWwCxJhUHpnuWO0ngKufxN8/U/FtOd4n1OExnf8G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gSwCu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AB97D7F"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BA7A44" w14:textId="77777777" w:rsidR="0034082C" w:rsidRDefault="0034082C" w:rsidP="00EE1584">
    <w:pPr>
      <w:pStyle w:val="Brdtext"/>
    </w:pPr>
    <w:r>
      <w:rPr>
        <w:noProof/>
        <w:lang w:eastAsia="sv-SE"/>
      </w:rPr>
      <mc:AlternateContent>
        <mc:Choice Requires="wps">
          <w:drawing>
            <wp:anchor distT="0" distB="0" distL="0" distR="0" simplePos="0" relativeHeight="2516583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6857A7"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0" type="#_x0000_t202" style="position:absolute;left:0;text-align:left;margin-left:393pt;margin-top:611.25pt;width:44.2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BwulkQIAAJQ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h4&#10;MubMipoe6Um16DdUQR75aVyYEuzRERDbz9DSOw/ngQ5j2a32dfxTQYzsxPRuzy4FY5IOzy/y0zOy&#10;SDLl43wyTuxnB2fnA35RULO4KLinx0uciu1tQLoIQQdIzBXAVOVNZUzaRMGoK+PZVtBTG0xXJI8/&#10;UMaypuAXp+ejFNhCdO8iGxvDqCSZPl0svCswrXBnVMQY+01poizV+UpuIaWy+/wJHVGaUr3Fsccf&#10;bvUW564O8kiZweLeua4s+FR96rEDZeWPgTLd4Ynwo7rjEttl22klPx0UsIRyR8Lw0LVWcPKmoue7&#10;FQEfhKdeohen+YD39NEGiH7oV5ytwf967TziSeJk5ayh3ix4+LkRXnFmvloS/yQ/i0LCtDk7/0hK&#10;Yv7Ysjy22E19BaSJnCaRk2kZ8WiGpfZQP9MYWcSsZBJWUu6C47C8wm5i0BiSarFIIGpfJ/DWPjoZ&#10;Q0eeozif2mfhXa9gJOnfwdDFYvpCyB02ega32CCJMak8Mt2x2r8AtX4Sfz+m4mw53ifUYZ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yBwul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86857A7"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50987D" w14:textId="77777777" w:rsidR="0034082C" w:rsidRDefault="0034082C" w:rsidP="00EE1584">
    <w:pPr>
      <w:pStyle w:val="Brdtext"/>
    </w:pPr>
    <w:r>
      <w:rPr>
        <w:noProof/>
        <w:lang w:eastAsia="sv-SE"/>
      </w:rPr>
      <mc:AlternateContent>
        <mc:Choice Requires="wps">
          <w:drawing>
            <wp:anchor distT="0" distB="0" distL="0" distR="0" simplePos="0" relativeHeight="25165832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ED3C5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1" type="#_x0000_t202" style="position:absolute;left:0;text-align:left;margin-left:393pt;margin-top:611.25pt;width:44.2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znylkA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Or4AP5rVeKSlaIPboII88tNYPwXs0QIY2s+mxTsP5x6HsexWujr+URCBHZF2e3YRjHAcnp3npxNY&#10;OEz5OL8YJ/azg7N1PnwRpiZxUVCHx0ucsu2tD7gIoAMk5vJGVeVNpVTaRMGIK+XIluGpVUhXhMcf&#10;KKVJU9Dz07NRCqxNdO8iKx3DiCSZPl0svCswrcJOiYhR+puQoCzV+UpuxrnQ+/wJHVESqd7i2OMP&#10;t3qLc1cHPFJmo8Peua60can61GMHysofA2Wyw4Pwo7rjMrSrttNKPhkUsDLlDsJwpmstb/lNhee7&#10;ZT48MIdewotjPoR7fKQyoN/0K0rWxv167TziIXFYKWnQmwX1PzfMCUrUVw3xX+STKKSQNpOzj1AS&#10;cceW1bFFb+orA03kmESWp2XEBzUspTP1E8bIImaFiWmO3AUNw/IqdBMDY4iLxSKB0L6WhVv9aHkM&#10;HXmO4ly2T8zZXsEB0r8zQxez6Qshd9jo6e1iEyDGpPLIdMdq/wJo/ST+fkzF2XK8T6jDM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3OfK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9ED3C5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9FE8D8" w14:textId="77777777" w:rsidR="0034082C" w:rsidRDefault="0034082C" w:rsidP="009C2B67">
    <w:pPr>
      <w:pStyle w:val="Brdtext"/>
    </w:pPr>
    <w:r>
      <w:rPr>
        <w:noProof/>
        <w:lang w:eastAsia="sv-SE"/>
      </w:rPr>
      <mc:AlternateContent>
        <mc:Choice Requires="wps">
          <w:drawing>
            <wp:anchor distT="0" distB="0" distL="0" distR="0" simplePos="0" relativeHeight="25165860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D3A3CF"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44" type="#_x0000_t202" style="position:absolute;left:0;text-align:left;margin-left:5.4pt;margin-top:610.95pt;width:44.2pt;height:9.6pt;z-index:2516586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MHtdkQ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H&#10;0wlnVtT0SI+qRb+mCiaRn8aFGcEeHAGx/QItvfNwHugwlt1qX8c/FcTITkxvd+xSMCbp8OQ0P56Q&#10;RZIpH+fTcWI/2zs7H/CrgprFRcE9PV7iVGxuAtJFCDpAYq4ApiqvK2PSJgpGXRrPNoKe2mC6Inn8&#10;gTKWNQU/PT4ZpcAWonsX2dgYRiXJ9Oli4V2BaYVboyLG2O9KE2WpzjdyCymV3eVP6IjSlOo9jj1+&#10;f6v3OHd1kEfKDBZ3znVlwafqU4/tKSt/DpTpDk+EH9Qdl9gu204r+dmggCWUWxKGh661gpPXFT3f&#10;jQh4Lzz1Er04zQe8o482QPRDv+JsBf73W+cRTxInK2cN9WbBw6+18Ioz882S+Kf5JAoJ02ZyckZK&#10;Yv7Qsjy02HV9CaSJnCaRk2kZ8WiGpfZQP9EYWcSsZBJWUu6C47C8xG5i0BiSarFIIGpfJ/DGPjgZ&#10;Q0eeozgf2yfhXa9gJOnfwtDFYvZKyB02ega3WCOJMak8Mt2x2r8AtX4Sfz+m4mw53CfUfpj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szB7X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0D3A3CF"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5DC683" w14:textId="77777777" w:rsidR="0034082C" w:rsidRDefault="0034082C" w:rsidP="00EE1584">
    <w:pPr>
      <w:pStyle w:val="Brdtext"/>
    </w:pPr>
    <w:r>
      <w:rPr>
        <w:noProof/>
        <w:lang w:eastAsia="sv-SE"/>
      </w:rPr>
      <mc:AlternateContent>
        <mc:Choice Requires="wps">
          <w:drawing>
            <wp:anchor distT="0" distB="0" distL="0" distR="0" simplePos="0" relativeHeight="25165832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7D87F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5" type="#_x0000_t202" style="position:absolute;left:0;text-align:left;margin-left:393pt;margin-top:611.25pt;width:44.2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0kAakQIAAJQ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j&#10;6YQzK2p6pEfVol9TBXnkp3FhRrAHR0Bsv0BL7zycBzqMZbfa1/FPBTGyE9PbHbsUjEk6nJzmxydk&#10;kWTKx/l0nNjP9s7OB/yqoGZxUXBPj5c4FZubgHQRgg6QmCuAqcrrypi0iYJRl8azjaCnNpiuSB5/&#10;oIxlTcFPjyejFNhCdO8iGxvDqCSZPl0svCswrXBrVMQY+11poizV+UZuIaWyu/wJHVGaUr3Hscfv&#10;b/Ue564O8kiZweLOua4s+FR96rE9ZeXPgTLd4Ynwg7rjEttl22klPxsUsIRyS8Lw0LVWcPK6oue7&#10;EQHvhadeohen+YB39NEGiH7oV5ytwP9+6zziSeJk5ayh3ix4+LUWXnFmvlkS/zQ/iULCtDmZfCYl&#10;MX9oWR5a7Lq+BNJETpPIybSMeDTDUnuon2iMLGJWMgkrKXfBcVheYjcxaAxJtVgkELWvE3hjH5yM&#10;oSPPUZyP7ZPwrlcwkvRvYehiMXsl5A4bPYNbrJHEmFQeme5Y7V+AWj+Jvx9TcbYc7hNqP0z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U0kAa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87D87F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71EB05" w14:textId="77777777" w:rsidR="0034082C" w:rsidRDefault="0034082C" w:rsidP="00EE1584">
    <w:pPr>
      <w:pStyle w:val="Brdtext"/>
    </w:pPr>
    <w:r>
      <w:rPr>
        <w:noProof/>
        <w:lang w:eastAsia="sv-SE"/>
      </w:rPr>
      <mc:AlternateContent>
        <mc:Choice Requires="wps">
          <w:drawing>
            <wp:anchor distT="0" distB="0" distL="0" distR="0" simplePos="0" relativeHeight="25165832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6D0D3A"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46" type="#_x0000_t202" style="position:absolute;left:0;text-align:left;margin-left:393pt;margin-top:611.25pt;width:44.2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BBAGkQIAAJQ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h4&#10;csqZFTU90pNq0W+ogjzy07gwJdijIyC2n6Gldx7OAx3Gslvt6/inghjZiendnl0KxiQdnl/kp2dk&#10;kWTKx/lknNjPDs7OB/yioGZxUXBPj5c4FdvbgHQRgg6QmCuAqcqbypi0iYJRV8azraCnNpiuSB5/&#10;oIxlTcEvTs9HKbCF6N5FNjaGUUkyfbpYeFdgWuHOqIgx9pvSRFmq85XcQkpl9/kTOqI0pXqLY48/&#10;3Ootzl0d5JEyg8W9c11Z8Kn61GMHysofA2W6wxPhR3XHJbbLttNKPhkUsIRyR8Lw0LVWcPKmoue7&#10;FQEfhKdeohen+YD39NEGiH7oV5ytwf967TziSeJk5ayh3ix4+LkRXnFmvloS/yQ/i0LCtDk7/0hK&#10;Yv7Ysjy22E19BaSJnCaRk2kZ8WiGpfZQP9MYWcSsZBJWUu6C47C8wm5i0BiSarFIIGpfJ/DWPjoZ&#10;Q0eeozif2mfhXa9gJOnfwdDFYvpCyB02ega32CCJMak8Mt2x2r8AtX4Sfz+m4mw53ifUYZ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YBBAG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E6D0D3A"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32413C" w14:textId="77777777" w:rsidR="0034082C" w:rsidRDefault="0034082C" w:rsidP="009C2B67">
    <w:pPr>
      <w:pStyle w:val="Brdtext"/>
    </w:pPr>
    <w:r>
      <w:rPr>
        <w:noProof/>
        <w:lang w:eastAsia="sv-SE"/>
      </w:rPr>
      <mc:AlternateContent>
        <mc:Choice Requires="wps">
          <w:drawing>
            <wp:anchor distT="0" distB="0" distL="0" distR="0" simplePos="0" relativeHeight="2516586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41812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49" type="#_x0000_t202" style="position:absolute;left:0;text-align:left;margin-left:5.4pt;margin-top:610.95pt;width:44.2pt;height:9.6pt;z-index:2516586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FR95kQIAAJQFAAAOAAAAZHJzL2Uyb0RvYy54bWysVFFP2zAQfp+0/2D5faQJhY2KFHUgpkkI&#10;0GDi2XVsGs3xefa1Sffrd3aStmO8MO0lsX3f3fk+f3fnF11j2Eb5UIMteX404UxZCVVtn0v+/fH6&#10;wyfOAgpbCQNWlXyrAr+Yv3933rqZKmAFplKeURAbZq0r+QrRzbIsyJVqRDgCpywZNfhGIG39c1Z5&#10;0VL0xmTFZHKateAr50GqEOj0qjfyeYqvtZJ4p3VQyEzJ6W6Yvj59l/Gbzc/F7NkLt6rlcA3xD7do&#10;RG0p6S7UlUDB1r7+K1RTSw8BNB5JaDLQupYq1UDV5JMX1TyshFOpFiInuB1N4f+Flbebe8/qquTF&#10;2UfOrGjokR5Vh35NFUwjP60LM4I9OAJi9xk6eufxPNBhLLvTvol/KoiRnZje7tilYEzS4clpfjwl&#10;iyRTXuRnRWI/2zs7H/CLgobFRck9PV7iVGxuAtJFCDpCYq4Apq6ua2PSJgpGXRrPNoKe2mC6Inn8&#10;gTKWtSU/PT6ZpMAWonsf2dgYRiXJDOli4X2BaYVboyLG2G9KE2WpzldyCymV3eVP6IjSlOotjgN+&#10;f6u3OPd1kEfKDBZ3zk1twafqU4/tKat+jJTpHk+EH9Qdl9gtu14rRTEqYAnVloThoW+t4OR1Tc93&#10;IwLeC0+9RC9O8wHv6KMNEP0wrDhbgf/12nnEk8TJyllLvVny8HMtvOLMfLUk/rN8GoWEaTM9+UhK&#10;Yv7Qsjy02HVzCaSJnCaRk2kZ8WjGpfbQPNEYWcSsZBJWUu6S47i8xH5i0BiSarFIIGpfJ/DGPjgZ&#10;Q0eeozgfuyfh3aBgJOnfwtjFYvZCyD02ega3WCOJMak8Mt2zOrwAtX4S/zCm4mw53CfUfpjOfwM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6xUfe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D41812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840459" w14:textId="77777777" w:rsidR="0034082C" w:rsidRDefault="0034082C" w:rsidP="00EE1584">
    <w:pPr>
      <w:pStyle w:val="Brdtext"/>
    </w:pPr>
    <w:r>
      <w:rPr>
        <w:noProof/>
        <w:lang w:eastAsia="sv-SE"/>
      </w:rPr>
      <mc:AlternateContent>
        <mc:Choice Requires="wps">
          <w:drawing>
            <wp:anchor distT="0" distB="0" distL="0" distR="0" simplePos="0" relativeHeight="251658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7CF0B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0" type="#_x0000_t202" style="position:absolute;left:0;text-align:left;margin-left:393pt;margin-top:611.25pt;width:44.2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zpu+kQIAAJQFAAAOAAAAZHJzL2Uyb0RvYy54bWysVF1v2yAUfZ+0/4B4Xx2nH1uiOFXWqtOk&#10;qq3WTn0mGBJrGBiQ2Nmv3wHbSdb1pdNebOCeey/33MOdXba1IlvhfGV0QfOTESVCc1NWelXQ7083&#10;Hz5R4gPTJVNGi4LuhKeX8/fvZo2dirFZG1UKRxBE+2ljC7oOwU6zzPO1qJk/MVZoGKVxNQvYulVW&#10;OtYgeq2y8Wh0kTXGldYZLrzH6XVnpPMUX0rBw72UXgSiCoq7hfR16buM32w+Y9OVY3Zd8f4a7B9u&#10;UbNKI+k+1DULjGxc9VeouuLOeCPDCTd1ZqSsuEg1oJp89KKaxzWzItUCcrzd0+T/X1h+t31wpCoL&#10;Op6gVZrVaNKTaIPboII88tNYPwXs0QIY2s+mRZ+Hc4/DWHYrXR3/KIjADqZ3e3YRjHAcnl/kp2ew&#10;cJjycT4ZJ/azg7N1PnwRpiZxUVCH5iVO2fbWB1wE0AESc3mjqvKmUiptomDElXJky9BqFdIV4fEH&#10;SmnSFPTi9HyUAmsT3bvISscwIkmmTxcL7wpMq7BTImKU/iYkKEt1vpKbcS70Pn9CR5REqrc49vjD&#10;rd7i3NUBj5TZ6LB3rittXKo+vbEDZeWPgTLZ4UH4Ud1xGdpl22llfDooYGnKHYThTPe0vOU3Fdp3&#10;y3x4YA5vCR3HfAj3+EhlQL/pV5Ssjfv12nnEQ+KwUtLgbRbU/9wwJyhRXzXEP8nPopBC2pydf4SS&#10;iDu2LI8telNfGWgixySyPC0jPqhhKZ2pnzFGFjErTExz5C5oGJZXoZsYGENcLBYJhOdrWbjVj5bH&#10;0JHnKM6n9pk52ys4QPp3ZnjFbPpCyB02enq72ASIMak8Mt2x2ncATz+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Gzpu+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57CF0B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139798" w14:textId="77777777" w:rsidR="0034082C" w:rsidRDefault="0034082C" w:rsidP="00EE1584">
    <w:pPr>
      <w:pStyle w:val="Brdtext"/>
    </w:pPr>
    <w:r>
      <w:rPr>
        <w:noProof/>
        <w:lang w:eastAsia="sv-SE"/>
      </w:rPr>
      <mc:AlternateContent>
        <mc:Choice Requires="wps">
          <w:drawing>
            <wp:anchor distT="0" distB="0" distL="0" distR="0" simplePos="0" relativeHeight="25165832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83148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1" type="#_x0000_t202" style="position:absolute;left:0;text-align:left;margin-left:393pt;margin-top:611.25pt;width:44.2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aP3kQ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P&#10;Z1POrKjpkR5Vi35DFeSRn8aFOcEeHAGx/QwtvfNwHugwlt1qX8c/FcTITkzv9uxSMCbp8Gyan07I&#10;IsmUj/PZOLGfHZydD/hFQc3iouCeHi9xKrY3AekiBB0gMVcAU5XXlTFpEwWjLo1nW0FPbTBdkTz+&#10;QBnLmoJPT89GKbCF6N5FNjaGUUkyfbpYeFdgWuHOqIgx9pvSRFmq85XcQkpl9/kTOqI0pXqLY48/&#10;3Ootzl0d5JEyg8W9c11Z8Kn61GMHysofA2W6wxPhR3XHJbarttPKeDIoYAXljoThoWut4OR1Rc93&#10;IwLeC0+9RC9O8wHv6KMNEP3Qrzhbg//12nnEk8TJyllDvVnw8HMjvOLMfLUk/lk+iULCtJmcfSQl&#10;MX9sWR1b7Ka+BNJETpPIybSMeDTDUnuon2iMLGNWMgkrKXfBcVheYjcxaAxJtVwmELWvE3hjH5yM&#10;oSPPUZyP7ZPwrlcwkvRvYehiMX8h5A4bPYNbbpDEmFQeme5Y7V+AWj+Jvx9TcbYc7xPqMEwX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OyaP3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B83148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0C38823" w14:textId="77777777" w:rsidR="0034082C" w:rsidRDefault="0034082C" w:rsidP="009C2B67">
    <w:pPr>
      <w:pStyle w:val="Brdtext"/>
    </w:pPr>
    <w:r>
      <w:rPr>
        <w:noProof/>
        <w:lang w:eastAsia="sv-SE"/>
      </w:rPr>
      <mc:AlternateContent>
        <mc:Choice Requires="wps">
          <w:drawing>
            <wp:anchor distT="0" distB="0" distL="0" distR="0" simplePos="0" relativeHeight="25165860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34E071"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54" type="#_x0000_t202" style="position:absolute;left:0;text-align:left;margin-left:5.4pt;margin-top:610.95pt;width:44.2pt;height:9.6pt;z-index:2516586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Lp6OkQ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HgEfjSr8UiPog1ujQomkZ/G+ilgCwtgaL+YFu88nHscxrJb6er4R0EEdkTa7thFMMJxeHKaH09g&#10;4TDl4/x8nNjP9s7W+fBVmJrERUEdHi9xyja3PuAigA6QmMsbVZU3lVJpEwUjrpQjG4anViFdER5/&#10;oJQmTUFPj09GKbA20b2LrHQMI5Jk+nSx8K7AtApbJSJG6e9CgrJU5xu5GedC7/IndERJpHqPY4/f&#10;3+o9zl0d8EiZjQ4757rSxqXqU4/tKSt/DpTJDg/CD+qOy9Au26SV8fhsUMDSlFsIw5mutbzlNxWe&#10;75b58MAcegkvjvkQ7vGRyoB+068oWRn3+63ziIfEYaWkQW8W1P9aMycoUd80xH+eT6KQQtpMTs6g&#10;JOIOLctDi17XVwaayDGJLE/LiA9qWEpn6ieMkXnMChPTHLkLGoblVegmBsYQF/N5AqF9LQu3emF5&#10;DB15juJ8bJ+Ys72CA6R/Z4YuZtNXQu6w0dPb+TpAjEnlkemO1f4F0PpJ/P2YirPlcJ9Q+2E6e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TS6ej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F34E071"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DF15A1" w14:textId="77777777" w:rsidR="0034082C" w:rsidRDefault="0034082C" w:rsidP="00EE1584">
    <w:pPr>
      <w:pStyle w:val="Brdtext"/>
    </w:pPr>
    <w:r>
      <w:rPr>
        <w:noProof/>
        <w:lang w:eastAsia="sv-SE"/>
      </w:rPr>
      <mc:AlternateContent>
        <mc:Choice Requires="wps">
          <w:drawing>
            <wp:anchor distT="0" distB="0" distL="0" distR="0" simplePos="0" relativeHeight="25165833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AD2C4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5" type="#_x0000_t202" style="position:absolute;left:0;text-align:left;margin-left:393pt;margin-top:611.25pt;width:44.2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zKXJkAIAAJQFAAAOAAAAZHJzL2Uyb0RvYy54bWysVF1v2yAUfZ+0/4B4Xx2nH2ujOFXWqtOk&#10;qq3WTn0mGBJrGBiQ2Nmv7wHbSdb1pdNebOCe+3XugellWyuyEc5XRhc0PxpRIjQ3ZaWXBf3xdPPp&#10;nBIfmC6ZMloUdCs8vZx9/DBt7ESMzcqoUjiCINpPGlvQVQh2kmWer0TN/JGxQsMojatZwNYts9Kx&#10;BtFrlY1Ho7OsMa60znDhPU6vOyOdpfhSCh7upfQiEFVQ1BbS16XvIn6z2ZRNlo7ZVcX7Mtg/VFGz&#10;SiPpLtQ1C4ysXfVXqLrizngjwxE3dWakrLhIPaCbfPSqm8cVsyL1AnK83dHk/19Yfrd5cKQqC3o8&#10;yinRrMaQnkQb3Bod5JGfxvoJYI8WwNB+MS3mPJx7HMa2W+nq+EdDBHYwvd2xi2CE4/D0LD8+gYXD&#10;lI/zi3FiP9s7W+fDV2FqEhcFdRhe4pRtbn1AIYAOkJjLG1WVN5VSaRMFI66UIxuGUauQSoTHHyil&#10;SVPQs+PTUQqsTXTvIisdw4gkmT5dbLxrMK3CVomIUfq7kKAs9flGbsa50Lv8CR1REqne49jj91W9&#10;x7nrAx4ps9Fh51xX2rjUfbpje8rKnwNlssOD8IO+4zK0izZpZTw+HxSwMOUWwnCmu1re8psK47tl&#10;Pjwwh7uEieN9CPf4SGVAv+lXlKyM+/3WecRD4rBS0uBuFtT/WjMnKFHfNMR/kZ9EIYW0OTn9DCUR&#10;d2hZHFr0ur4y0ATkjerSMuKDGpbSmfoZz8g8ZoWJaY7cBQ3D8ip0LwaeIS7m8wTC9bUs3OpHy2Po&#10;yHMU51P7zJztFRwg/Tsz3GI2eSXkDhs9vZ2vA8SYVB6Z7ljtJ4Crn8TfP1PxbTncJ9T+MZ29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rMpc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0AD2C4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7ACDF2" w14:textId="77777777" w:rsidR="0034082C" w:rsidRDefault="0034082C" w:rsidP="00EE1584">
    <w:pPr>
      <w:pStyle w:val="Brdtext"/>
    </w:pPr>
    <w:r>
      <w:rPr>
        <w:noProof/>
        <w:lang w:eastAsia="sv-SE"/>
      </w:rPr>
      <mc:AlternateContent>
        <mc:Choice Requires="wps">
          <w:drawing>
            <wp:anchor distT="0" distB="0" distL="0" distR="0" simplePos="0" relativeHeight="25165833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2C8A4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56" type="#_x0000_t202" style="position:absolute;left:0;text-align:left;margin-left:393pt;margin-top:611.25pt;width:44.2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zYAdkQIAAJQ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h4&#10;MuHMipoe6Um16DdUQR75aVyYEuzRERDbz9DSOw/ngQ5j2a32dfxTQYzsxPRuzy4FY5IOzy/y0zOy&#10;SDLl43wyTuxnB2fnA35RULO4KLinx0uciu1tQLoIQQdIzBXAVOVNZUzaRMGoK+PZVtBTG0xXJI8/&#10;UMaypuAXp+ejFNhCdO8iGxvDqCSZPl0svCswrXBnVMQY+01poizV+UpuIaWy+/wJHVGaUr3Fsccf&#10;bvUW564O8kiZweLeua4s+FR96rEDZeWPgTLd4Ynwo7rjEttl22llPBkUsIRyR8Lw0LVWcPKmoue7&#10;FQEfhKdeohen+YD39NEGiH7oV5ytwf967TziSeJk5ayh3ix4+LkRXnFmvloS/yQ/i0LCtDk7/0hK&#10;Yv7Ysjy22E19BaSJnCaRk2kZ8WiGpfZQP9MYWcSsZBJWUu6C47C8wm5i0BiSarFIIGpfJ/DWPjoZ&#10;Q0eeozif2mfhXa9gJOnfwdDFYvpCyB02ega32CCJMak8Mt2x2r8AtX4Sfz+m4mw53ifUYZ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szYAd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E2C8A4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F60343" w14:textId="77777777" w:rsidR="0034082C" w:rsidRDefault="0034082C" w:rsidP="009C2B67">
    <w:pPr>
      <w:pStyle w:val="Brdtext"/>
    </w:pPr>
    <w:r>
      <w:rPr>
        <w:noProof/>
        <w:lang w:eastAsia="sv-SE"/>
      </w:rPr>
      <mc:AlternateContent>
        <mc:Choice Requires="wps">
          <w:drawing>
            <wp:anchor distT="0" distB="0" distL="0" distR="0" simplePos="0" relativeHeight="25165860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815129"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59" type="#_x0000_t202" style="position:absolute;left:0;text-align:left;margin-left:5.4pt;margin-top:610.95pt;width:44.2pt;height:9.6pt;z-index:2516586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S1XxkgIAAJQ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RhPOrKjpkR5Vi35DFUwjP40LM4ItHQGx/QwtvfNwHugwlt1qX8c/FcTITkzv9uxSMCbp8PQsn0zJ&#10;IsmUj/PzcWI/Ozg7H/CLgprFRcE9PV7iVGxvA9JFCDpAYq4ApipvKmPSJgpGXRnPtoKe2mC6Inn8&#10;gTKWNQU/m5yOUmAL0b2LbGwMo5Jk+nSx8K7AtMKdURFj7DelibJU5yu5hZTK7vMndERpSvUWxx5/&#10;uNVbnLs6yCNlBot757qy4FP1qccOlJU/Bsp0hyfCj+qOS2xXbdLKeDIeFLCCckfC8NC1VnDypqLn&#10;uxUBH4SnXqIXp/mA9/TRBoh+6FecrcH/eu084kniZOWsod4sePi5EV5xZr5aEv95Po1CwrSZnn4k&#10;JTF/bFkdW+ymvgLSRE6TyMm0jHg0w1J7qJ9ojCxiVjIJKyl3wXFYXmE3MWgMSbVYJBC1rxN4a5dO&#10;xtCR5yjOx/ZJeNcrGEn6dzB0sZi9EHKHjZ7BLTZIYkwqj0x3rPYvQK2fxN+PqThbjvcJdRim89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GpLVfG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70815129"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20CEB2" w14:textId="77777777" w:rsidR="0034082C" w:rsidRDefault="0034082C" w:rsidP="00EE1584">
    <w:pPr>
      <w:pStyle w:val="Brdtext"/>
    </w:pPr>
    <w:r>
      <w:rPr>
        <w:noProof/>
        <w:lang w:eastAsia="sv-SE"/>
      </w:rPr>
      <mc:AlternateContent>
        <mc:Choice Requires="wps">
          <w:drawing>
            <wp:anchor distT="0" distB="0" distL="0" distR="0" simplePos="0" relativeHeight="2516583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2E8D2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0" type="#_x0000_t202" style="position:absolute;left:0;text-align:left;margin-left:393pt;margin-top:611.25pt;width:44.2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5ovxkgIAAJQ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RlPOrKjpkR5Vi35DFeSRn8aFGcGWjoDYfoaW3nk4D3QYy261r+OfCmJkJ6Z3e3YpGJN0eHqWT6Zk&#10;kWTKx/n5OLGfHZydD/hFQc3iouCeHi9xKra3AekiBB0gMVcAU5U3lTFpEwWjroxnW0FPbTBdkTz+&#10;QBnLmoKfTU5HKbCF6N5FNjaGUUkyfbpYeFdgWuHOqIgx9pvSRFmq85XcQkpl9/kTOqI0pXqLY48/&#10;3Ootzl0d5JEyg8W9c11Z8Kn61GMHysofA2W6wxPhR3XHJbarNmllPJkMClhBuSNheOhaKzh5U9Hz&#10;3YqAD8JTL9GL03zAe/poA0Q/9CvO1uB/vXYe8SRxsnLWUG8WPPzcCK84M18tif88n0YhYdpMTz+S&#10;kpg/tqyOLXZTXwFpIqdJ5GRaRjyaYak91E80RhYxK5mElZS74Dgsr7CbGDSGpFosEoja1wm8tUsn&#10;Y+jIcxTnY/skvOsVjCT9Oxi6WMxeCLnDRs/gFhskMSaVR6Y7VvsXoNZP4u/HVJwtx/uEOgz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QuaL8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42E8D2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453797" w14:textId="77777777" w:rsidR="0034082C" w:rsidRDefault="0034082C" w:rsidP="00EE1584">
    <w:pPr>
      <w:pStyle w:val="Brdtext"/>
    </w:pPr>
    <w:r>
      <w:rPr>
        <w:noProof/>
        <w:lang w:eastAsia="sv-SE"/>
      </w:rPr>
      <mc:AlternateContent>
        <mc:Choice Requires="wps">
          <w:drawing>
            <wp:anchor distT="0" distB="0" distL="0" distR="0" simplePos="0" relativeHeight="25165833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B96EB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1" type="#_x0000_t202" style="position:absolute;left:0;text-align:left;margin-left:393pt;margin-top:611.25pt;width:44.2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l+l/kgIAAJQ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RmPOrKjpkR5Vi35DFeSRn8aFGcGWjoDYfoaW3nk4D3QYy261r+OfCmJkJ6Z3e3YpGJN0eHqWT6Zk&#10;kWTKx/n5OLGfHZydD/hFQc3iouCeHi9xKra3AekiBB0gMVcAU5U3lTFpEwWjroxnW0FPbTBdkTz+&#10;QBnLmoKfTU5HKbCF6N5FNjaGUUkyfbpYeFdgWuHOqIgx9pvSRFmq85XcQkpl9/kTOqI0pXqLY48/&#10;3Ootzl0d5JEyg8W9c11Z8Kn61GMHysofA2W6wxPhR3XHJbarNmllPJkOClhBuSNheOhaKzh5U9Hz&#10;3YqAD8JTL9GL03zAe/poA0Q/9CvO1uB/vXYe8SRxsnLWUG8WPPzcCK84M18tif88n0YhYdpMTz+S&#10;kpg/tqyOLXZTXwFpIqdJ5GRaRjyaYak91E80RhYxK5mElZS74Dgsr7CbGDSGpFosEoja1wm8tUsn&#10;Y+jIcxTnY/skvOsVjCT9Oxi6WMxeCLnDRs/gFhskMSaVR6Y7VvsXoNZP4u/HVJwtx/uEOgzT+W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z5fpf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0B96EB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B15805" w14:textId="77777777" w:rsidR="0034082C" w:rsidRDefault="0034082C" w:rsidP="009C2B67">
    <w:pPr>
      <w:pStyle w:val="Brdtext"/>
    </w:pPr>
    <w:r>
      <w:rPr>
        <w:noProof/>
        <w:lang w:eastAsia="sv-SE"/>
      </w:rPr>
      <mc:AlternateContent>
        <mc:Choice Requires="wps">
          <w:drawing>
            <wp:anchor distT="0" distB="0" distL="0" distR="0" simplePos="0" relativeHeight="25165860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372999"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64" type="#_x0000_t202" style="position:absolute;left:0;text-align:left;margin-left:5.4pt;margin-top:610.95pt;width:44.2pt;height:9.6pt;z-index:2516586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ae6HkgIAAJQ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RjPOrKjpkR5Vi35DFUwjP40Lc4I9OAJi+xlaeufhPNBhLLvVvo5/KoiRnZje7dmlYEzS4eksn0zJ&#10;IsmUj/OzcWI/Ozg7H/CLgprFRcE9PV7iVGxvAtJFCDpAYq4ApiqvK2PSJgpGXRrPtoKe2mC6Inn8&#10;gTKWNQWfTU5HKbCF6N5FNjaGUUkyfbpYeFdgWuHOqIgx9pvSRFmq85XcQkpl9/kTOqI0pXqLY48/&#10;3Ootzl0d5JEyg8W9c11Z8Kn61GMHysofA2W6wxPhR3XHJbarNmllPPk4KGAF5Y6E4aFrreDkdUXP&#10;dyMC3gtPvUQvTvMB7+ijDRD90K84W4P/9dp5xJPEycpZQ71Z8PBzI7zizHy1JP6zfBqFhGkzPf1I&#10;SmL+2LI6tthNfQmkiZwmkZNpGfFohqX2UD/RGFnGrGQSVlLuguOwvMRuYtAYkmq5TCBqXyfwxj44&#10;GUNHnqM4H9sn4V2vYCTp38LQxWL+QsgdNnoGt9wgiTGpPDLdsdq/ALV+En8/puJsOd4n1GGYLn4D&#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GFp7oe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0372999"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0C5378" w14:textId="77777777" w:rsidR="0034082C" w:rsidRDefault="0034082C" w:rsidP="00EE1584">
    <w:pPr>
      <w:pStyle w:val="Brdtext"/>
    </w:pPr>
    <w:r>
      <w:rPr>
        <w:noProof/>
        <w:lang w:eastAsia="sv-SE"/>
      </w:rPr>
      <mc:AlternateContent>
        <mc:Choice Requires="wps">
          <w:drawing>
            <wp:anchor distT="0" distB="0" distL="0" distR="0" simplePos="0" relativeHeight="25165833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975AB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5" type="#_x0000_t202" style="position:absolute;left:0;text-align:left;margin-left:393pt;margin-top:611.25pt;width:44.2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i9XAkQIAAJQFAAAOAAAAZHJzL2Uyb0RvYy54bWysVE1v2zAMvQ/YfxB0Xx0n/QzqFFmLDgOK&#10;tlg69KzIUmNMFjWJiZ39+lGynWRdLx12sSXxkRSfHnl51daGbZQPFdiC50cjzpSVUFb2peDfn24/&#10;nXMWUNhSGLCq4FsV+NXs44fLxk3VGFZgSuUZBbFh2riCrxDdNMuCXKlahCNwypJRg68F0ta/ZKUX&#10;DUWvTTYejU6zBnzpPEgVAp3edEY+S/G1VhIftA4KmSk43Q3T16fvMn6z2aWYvnjhVpXsryH+4Ra1&#10;qCwl3YW6ESjY2ld/haor6SGAxiMJdQZaV1KlGqiafPSqmsVKOJVqIXKC29EU/l9Yeb959KwqCz4Z&#10;nXFmRU2P9KRa9GuqII/8NC5MCbZwBMT2M7T0zsN5oMNYdqt9Hf9UECM7Mb3dsUvBmKTDk9N8ckwW&#10;SaZ8nF+ME/vZ3tn5gF8U1CwuCu7p8RKnYnMXkC5C0AEScwUwVXlbGZM2UTDq2ni2EfTUBtMVyeMP&#10;lLGsKfjp5GSUAluI7l1kY2MYlSTTp4uFdwWmFW6NihhjvylNlKU638gtpFR2lz+hI0pTqvc49vj9&#10;rd7j3NVBHikzWNw515UFn6pPPbanrPwxUKY7PBF+UHdcYrtsk1bGk/NBAUsotyQMD11rBSdvK3q+&#10;OxHwUXjqJXpxmg/4QB9tgOiHfsXZCvyvt84jniROVs4a6s2Ch59r4RVn5qsl8V/kx1FImDbHJ2ek&#10;JOYPLctDi13X10CayGkSOZmWEY9mWGoP9TONkXnMSiZhJeUuOA7La+wmBo0hqebzBKL2dQLv7MLJ&#10;GDryHMX51D4L73oFI0n/HoYuFtNXQu6w0TO4+RpJjEnlkemO1f4FqPWT+PsxFWfL4T6h9sN09h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Gi9XA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6975AB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9C43BB" w14:textId="77777777" w:rsidR="0034082C" w:rsidRDefault="0034082C" w:rsidP="00EE1584">
    <w:pPr>
      <w:pStyle w:val="Brdtext"/>
    </w:pPr>
    <w:r>
      <w:rPr>
        <w:noProof/>
        <w:lang w:eastAsia="sv-SE"/>
      </w:rPr>
      <mc:AlternateContent>
        <mc:Choice Requires="wps">
          <w:drawing>
            <wp:anchor distT="0" distB="0" distL="0" distR="0" simplePos="0" relativeHeight="25165833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71748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66" type="#_x0000_t202" style="position:absolute;left:0;text-align:left;margin-left:393pt;margin-top:611.25pt;width:44.2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5ZBSkgIAAJQFAAAOAAAAZHJzL2Uyb0RvYy54bWysVMFu2zAMvQ/YPwi6r46Tpl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jKacWVHTIz2qFv2GKsgjP40Lc4I9OAJi+xlaeufhPNBhLLvVvo5/KoiRnZje7dmlYEzS4fQsn5yS&#10;RZIpH+ezcWI/Ozg7H/CLgprFRcE9PV7iVGxvAtJFCDpAYq4ApiqvK2PSJgpGXRrPtoKe2mC6Inn8&#10;gTKWNQU/m0xHKbCF6N5FNjaGUUkyfbpYeFdgWuHOqIgx9pvSRFmq85XcQkpl9/kTOqI0pXqLY48/&#10;3Ootzl0d5JEyg8W9c11Z8Kn61GMHysofA2W6wxPhR3XHJbarNmllPJkNClhBuSNheOhaKzh5XdHz&#10;3YiA98JTL9GL03zAO/poA0Q/9CvO1uB/vXYe8SRxsnLWUG8WPPzcCK84M18tiX+Wn0YhYdqcTj+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aOWQU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071748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C28078" w14:textId="77777777" w:rsidR="0034082C" w:rsidRDefault="0034082C" w:rsidP="009C2B67">
    <w:pPr>
      <w:pStyle w:val="Brdtext"/>
    </w:pPr>
    <w:r>
      <w:rPr>
        <w:noProof/>
        <w:lang w:eastAsia="sv-SE"/>
      </w:rPr>
      <mc:AlternateContent>
        <mc:Choice Requires="wps">
          <w:drawing>
            <wp:anchor distT="0" distB="0" distL="0" distR="0" simplePos="0" relativeHeight="2516586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FFD3CB"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69" type="#_x0000_t202" style="position:absolute;left:0;text-align:left;margin-left:5.4pt;margin-top:610.95pt;width:44.2pt;height:9.6pt;z-index:251658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AptdkgIAAJQ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0QVnVtT0SEvVot9QBZPIT+PClGCPjoDYfoaW3nk4D3QYy261r+OfCmJkJ6Z3e3YpGJN0eHaen07I&#10;IsmUj/OLcWI/Ozg7H/CLgprFRcE9PV7iVGxvA9JFCDpAYq4ApipvKmPSJgpGXRnPtoKe2mC6Inn8&#10;gTKWNQU/Pz0bpcAWonsX2dgYRiXJ9Oli4V2BaYU7oyLG2G9KE2WpzldyCymV3edP6IjSlOotjj3+&#10;cKu3OHd1kEfKDBb3znVlwafqU48dKCt/DJTpDk+EH9Udl9iu2qSV8WQ8KGAF5Y6E4aFrreDkTUXP&#10;dysCPghPvUQvTvMB7+mjDRD90K84W4P/9dp5xJPEycpZQ71Z8PBzI7zizHy1JP6LfBKFhGkzOftI&#10;SmL+2LI6tthNfQWkiZwmkZNpGfFohqX2UD/RGFnErGQSVlLuguOwvMJuYtAYkmqxSCBqXyfw1j46&#10;GUNHnqM4l+2T8K5XMJL072DoYjF9IeQOGz2DW2yQxJhUHpnuWO1fgFo/ib8fU3G2HO8T6jBM578B&#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OACm12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70FFD3CB"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F60332" w14:textId="77777777" w:rsidR="0034082C" w:rsidRDefault="0034082C" w:rsidP="00EE1584">
    <w:pPr>
      <w:pStyle w:val="Brdtext"/>
    </w:pPr>
    <w:r>
      <w:rPr>
        <w:noProof/>
        <w:lang w:eastAsia="sv-SE"/>
      </w:rPr>
      <mc:AlternateContent>
        <mc:Choice Requires="wps">
          <w:drawing>
            <wp:anchor distT="0" distB="0" distL="0" distR="0" simplePos="0" relativeHeight="2516583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21A23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0" type="#_x0000_t202" style="position:absolute;left:0;text-align:left;margin-left:393pt;margin-top:611.25pt;width:44.2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KHtmkQIAAJQFAAAOAAAAZHJzL2Uyb0RvYy54bWysVFFv2yAQfp+0/4B4Xx0na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EkOfjSr8UiPog1ugwryyE9j/QywpQUwtJ9Ni3cezj0OY9mtdHX8oyACOyLt9uwiGOE4PD3LJ1NY&#10;OEz5OD8fJ/azg7N1PnwRpiZxUVCHx0ucsu2tD7gIoAMk5vJGVeVNpVTaRMGIK+XIluGpVUhXhMcf&#10;KKVJU9CzyekoBdYmuneRlY5hRJJMny4W3hWYVmGnRMQo/U1IUJbqfCU341zoff6EjiiJVG9x7PGH&#10;W73FuasDHimz0WHvXFfauFR96rEDZeWPgTLZ4UH4Ud1xGdpVm7Qynk4GBaxMuYMwnOlay1t+U+H5&#10;bpkPD8yhl/DimA/hHh+pDOg3/YqStXG/XjuPeEgcVkoa9GZB/c8Nc4IS9VVD/Of5NAoppM309COU&#10;RNyxZXVs0Zv6ykATOSaR5WkZ8UENS+lM/YQxsohZYWKaI3dBw7C8Ct3EwBjiYrFIILSvZeFWLy2P&#10;oSPPUZyP7RNztldwgPTvzNDFbPZCyB02enq72ASIMak8Mt2x2r8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pKHtm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021A23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14A7DD" w14:textId="77777777" w:rsidR="0034082C" w:rsidRDefault="0034082C" w:rsidP="00EE1584">
    <w:pPr>
      <w:pStyle w:val="Brdtext"/>
    </w:pPr>
    <w:r>
      <w:rPr>
        <w:noProof/>
        <w:lang w:eastAsia="sv-SE"/>
      </w:rPr>
      <mc:AlternateContent>
        <mc:Choice Requires="wps">
          <w:drawing>
            <wp:anchor distT="0" distB="0" distL="0" distR="0" simplePos="0" relativeHeight="25165833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CEB30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1" type="#_x0000_t202" style="position:absolute;left:0;text-align:left;margin-left:393pt;margin-top:611.25pt;width:44.2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3ifTkQ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7QKs1qNOlJtMFtUEEe+WmsnwL2aAEM7WfTos/DucdhLLuVro5/FERgB9O7PbsIRjgOz87z0wks&#10;HKZ8nF+ME/vZwdk6H74IU5O4KKhD8xKnbHvrAy4C6ACJubxRVXlTKZU2UTDiSjmyZWi1CumK8PgD&#10;pTRpCnp+ejZKgbWJ7l1kpWMYkSTTp4uFdwWmVdgpETFKfxMSlKU6X8nNOBd6nz+hI0oi1Vsce/zh&#10;Vm9x7uqAR8psdNg715U2LlWf3tiBsvLHQJns8CD8qO64DO2yTVoZTyaDApam3EEYznRPy1t+U6F9&#10;t8yHB+bwltBxzIdwj49UBvSbfkXJ2rhfr51HPCQOKyUN3mZB/c8Nc4IS9VVD/Bf5JAoppM3k7COU&#10;RNyxZXls0Zv6ykATOSaR5WkZ8UENS+lM/YwxsohZYWKaI3dBw7C8Ct3EwBjiYrFIIDxfy8KtfrQ8&#10;ho48R3E+tc/M2V7BAdK/M8MrZtMXQu6w0dPbxSZAjEnlkemO1b4DePpJ/P2YirPleJ9Qh2E6/w0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F3ifT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CCEB30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CAB436" w14:textId="77777777" w:rsidR="0034082C" w:rsidRDefault="0034082C" w:rsidP="009C2B67">
    <w:pPr>
      <w:pStyle w:val="Brdtext"/>
    </w:pPr>
    <w:r>
      <w:rPr>
        <w:noProof/>
        <w:lang w:eastAsia="sv-SE"/>
      </w:rPr>
      <mc:AlternateContent>
        <mc:Choice Requires="wps">
          <w:drawing>
            <wp:anchor distT="0" distB="0" distL="0" distR="0" simplePos="0" relativeHeight="25165860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110DB5"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74" type="#_x0000_t202" style="position:absolute;left:0;text-align:left;margin-left:5.4pt;margin-top:610.95pt;width:44.2pt;height:9.6pt;z-index:2516586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px4Qkg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ZgzK2p6pEfVol9TBZPIT+PClGALR0Bsv0BL7zycBzqMZbfa1/FPBTGyE9PbHbsUjEk6PDnNjydk&#10;kWTKx/n5OLGf7Z2dD/hVQc3iouCeHi9xKja3AekiBB0gMVcAU5U3lTFpEwWjroxnG0FPbTBdkTz+&#10;QBnLmoKfHp+MUmAL0b2LbGwMo5Jk+nSx8K7AtMKtURFj7HelibJU5xu5hZTK7vIndERpSvUexx6/&#10;v9V7nLs6yCNlBos757qy4FP1qcf2lJU/B8p0hyfCD+qOS2yXbdLKeHI2KGAJ5ZaE4aFrreDkTUXP&#10;dysCPghPvUQvTvMB7+mjDRD90K84W4H//dZ5xJPEycpZQ71Z8PBrLbzizHyzJP7zfBKFhGkzOTkj&#10;JTF/aFkeWuy6vgLSRE6TyMm0jHg0w1J7qJ9ojMxjVjIJKyl3wXFYXmE3MWgMSTWfJxC1rxN4axdO&#10;xtCR5yjOx/ZJeNcrGEn6dzB0sZi+EnKHjZ7BzddIYkwqj0x3rPYvQK2fxN+PqThbDvcJtR+msxc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MqnHhC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3F110DB5"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75B910" w14:textId="77777777" w:rsidR="0034082C" w:rsidRDefault="0034082C" w:rsidP="00EE1584">
    <w:pPr>
      <w:pStyle w:val="Brdtext"/>
    </w:pPr>
    <w:r>
      <w:rPr>
        <w:noProof/>
        <w:lang w:eastAsia="sv-SE"/>
      </w:rPr>
      <mc:AlternateContent>
        <mc:Choice Requires="wps">
          <w:drawing>
            <wp:anchor distT="0" distB="0" distL="0" distR="0" simplePos="0" relativeHeight="25165833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7834D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5" type="#_x0000_t202" style="position:absolute;left:0;text-align:left;margin-left:393pt;margin-top:611.25pt;width:44.2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SVXkgIAAJQ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fMKZFTU90qNq0a+pgjzy07gwI9iDIyC2X6Cldx7OAx3Gslvt6/inghjZientjl0KxiQdHp/kkylZ&#10;JJnycX42Tuxne2fnA35VULO4KLinx0ucis1NQLoIQQdIzBXAVOV1ZUzaRMGoS+PZRtBTG0xXJI8/&#10;UMaypuAnk+NRCmwhuneRjY1hVJJMny4W3hWYVrg1KmKM/a40UZbqfCO3kFLZXf6EjihNqd7j2OP3&#10;t3qPc1cHeaTMYHHnXFcWfKo+9diesvLnQJnu8ET4Qd1xie2yTVoZT08HBSyh3JIwPHStFZy8ruj5&#10;bkTAe+Gpl+jFaT7gHX20AaIf+hVnK/C/3zqPeJI4WTlrqDcLHn6thVecmW+WxH+WT6OQMG2mx59J&#10;ScwfWpaHFruuL4E0kdMkcjItIx7NsNQe6icaI4uYlUzCSspdcByWl9hNDBpDUi0WCUTt6wTe2Acn&#10;Y+jIcxTnY/skvOsVjCT9Wxi6WMxeCbnDRs/gFmskMSaVR6Y7VvsXoNZP4u/HVJwth/uE2g/T+Qs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rUUlV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67834D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C21254" w14:textId="77777777" w:rsidR="0034082C" w:rsidRDefault="0034082C" w:rsidP="00EE1584">
    <w:pPr>
      <w:pStyle w:val="Brdtext"/>
    </w:pPr>
    <w:r>
      <w:rPr>
        <w:noProof/>
        <w:lang w:eastAsia="sv-SE"/>
      </w:rPr>
      <mc:AlternateContent>
        <mc:Choice Requires="wps">
          <w:drawing>
            <wp:anchor distT="0" distB="0" distL="0" distR="0" simplePos="0" relativeHeight="25165833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81F17B"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76" type="#_x0000_t202" style="position:absolute;left:0;text-align:left;margin-left:393pt;margin-top:611.25pt;width:44.2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K2DFkAIAAJQ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Cn&#10;eU6JZjWGtBRtcBt0kEd+GuungD1aAEP72bSY83DucRjbbqWr4x8NEdjB9G7PLoIRjsOz8/x0AguH&#10;KR/nF+PEfnZwts6HL8LUJC4K6jC8xCnb3vqAQgAdIDGXN6oqbyql0iYKRlwpR7YMo1YhlQiPP1BK&#10;k6ag56dnoxRYm+jeRVY6hhFJMn262HjXYFqFnRIRo/Q3IUFZ6vOV3Ixzoff5EzqiJFK9xbHHH6p6&#10;i3PXBzxSZqPD3rmutHGp+3THDpSVPwbKZIcH4Ud9x2VoV23SynhyMShgZcodhOFMd7W85TcVxnfL&#10;fHhgDncJE8f7EO7xkcqAftOvKFkb9+u184iHxGGlpMHdLKj/uWFOUKK+aoj/Ip9EIYW0mZx9hJKI&#10;O7asji16U18ZaALyRnVpGfFBDUvpTP2EZ2QRs8LENEfugoZheRW6FwPPEBeLRQLh+loWbvWj5TF0&#10;5DmKc9k+MWd7BQdI/84Mt5hNXwi5w0ZPbxebADEmlUemO1b7CeDqJ/H3z1R8W473CXV4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MrYM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881F17B"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BBAB69" w14:textId="77777777" w:rsidR="0034082C" w:rsidRDefault="0034082C" w:rsidP="009C2B67">
    <w:pPr>
      <w:pStyle w:val="Brdtext"/>
    </w:pPr>
    <w:r>
      <w:rPr>
        <w:noProof/>
        <w:lang w:eastAsia="sv-SE"/>
      </w:rPr>
      <mc:AlternateContent>
        <mc:Choice Requires="wps">
          <w:drawing>
            <wp:anchor distT="0" distB="0" distL="0" distR="0" simplePos="0" relativeHeight="25165861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E572C6"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79" type="#_x0000_t202" style="position:absolute;left:0;text-align:left;margin-left:5.4pt;margin-top:610.95pt;width:44.2pt;height:9.6pt;z-index:2516586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sDhkg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5lPOrKjpkR5Vi35DFUwiP40LM4ItHQGx/QwtvfNwHugwlt1qX8c/FcTITkzv9uxSMCbpcHqWn07I&#10;IsmUj/PzcWI/Ozg7H/CLgprFRcE9PV7iVGxvA9JFCDpAYq4ApipvKmPSJgpGXRnPtoKe2mC6Inn8&#10;gTKWNQU/O52OUmAL0b2LbGwMo5Jk+nSx8K7AtMKdURFj7DelibJU5yu5hZTK7vMndERpSvUWxx5/&#10;uNVbnLs6yCNlBot757qy4FP1qccOlJU/Bsp0hyfCj+qOS2xXbdLKeDoeFLCCckfC8NC1VnDypqLn&#10;uxUBH4SnXqIXp/mA9/TRBoh+6FecrcH/eu084kniZOWsod4sePi5EV5xZr5aEv95PolCwrSZTD+S&#10;kpg/tqyOLXZTXwFpIqdJ5GRaRjyaYak91E80RhYxK5mElZS74Dgsr7CbGDSGpFosEoja1wm8tUsn&#10;Y+jIcxTnY/skvOsVjCT9Oxi6WMxeCLnDRs/gFhskMSaVR6Y7VvsXoNZP4u/HVJwtx/uEOgzT+W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M96wOG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58E572C6"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29A48D" w14:textId="77777777" w:rsidR="0034082C" w:rsidRDefault="0034082C" w:rsidP="00EE1584">
    <w:pPr>
      <w:pStyle w:val="Brdtext"/>
    </w:pPr>
    <w:r>
      <w:rPr>
        <w:noProof/>
        <w:lang w:eastAsia="sv-SE"/>
      </w:rPr>
      <mc:AlternateContent>
        <mc:Choice Requires="wps">
          <w:drawing>
            <wp:anchor distT="0" distB="0" distL="0" distR="0" simplePos="0" relativeHeight="2516583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52298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0" type="#_x0000_t202" style="position:absolute;left:0;text-align:left;margin-left:393pt;margin-top:611.25pt;width:44.2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bwtvkgIAAJQFAAAOAAAAZHJzL2Uyb0RvYy54bWysVMFu2zAMvQ/YPwi6r46TJl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8hlnVtT0SI+qRb+hCvLIT+PCnGAPjoDYfoaW3nk4D3QYy261r+OfCmJkJ6Z3e3YpGJN0OJ3lk1Oy&#10;SDLl4/xsnNjPDs7OB/yioGZxUXBPj5c4FdubgHQRgg6QmCuAqcrrypi0iYJRl8azraCnNpiuSB5/&#10;oIxlTcFnk+koBbYQ3bvIxsYwKkmmTxcL7wpMK9wZFTHGflOaKEt1vpJbSKnsPn9CR5SmVG9x7PGH&#10;W73FuauDPFJmsLh3risLPlWfeuxAWfljoEx3eCL8qO64xHbVJq2Mp5NBASsodyQMD11rBSevK3q+&#10;GxHwXnjqJXpxmg94Rx9tgOiHfsXZGvyv184jniROVs4a6s2Ch58b4RVn5qsl8Z/lp1FImDan04+k&#10;JOaPLatji93Ul0CayGkSOZmWEY9mWGoP9RONkWXMSiZhJeUuOA7LS+wmBo0hqZbLBKL2dQJv7IOT&#10;MXTkOYrzsX0S3vUKRpL+LQxdLOYvhNxho2dwyw2SGJPKI9Mdq/0LUOsn8fdjKs6W431CHYbp4j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xW8Lb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552298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5D2B14" w14:textId="77777777" w:rsidR="0034082C" w:rsidRDefault="0034082C" w:rsidP="00EE1584">
    <w:pPr>
      <w:pStyle w:val="Brdtext"/>
    </w:pPr>
    <w:r>
      <w:rPr>
        <w:noProof/>
        <w:lang w:eastAsia="sv-SE"/>
      </w:rPr>
      <mc:AlternateContent>
        <mc:Choice Requires="wps">
          <w:drawing>
            <wp:anchor distT="0" distB="0" distL="0" distR="0" simplePos="0" relativeHeight="2516583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6A342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1" type="#_x0000_t202" style="position:absolute;left:0;text-align:left;margin-left:393pt;margin-top:611.25pt;width:44.2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pnxvkg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5hPOrKjpkR5Vi35DFeSRn8aFGcGWjoDYfoaW3nk4D3QYy261r+OfCmJkJ6Z3e3YpGJN0OD3LTydk&#10;kWTKx/n5OLGfHZydD/hFQc3iouCeHi9xKra3AekiBB0gMVcAU5U3lTFpEwWjroxnW0FPbTBdkTz+&#10;QBnLmoKfnU5HKbCF6N5FNjaGUUkyfbpYeFdgWuHOqIgx9pvSRFmq85XcQkpl9/kTOqI0pXqLY48/&#10;3Ootzl0d5JEyg8W9c11Z8Kn61GMHysofA2W6wxPhR3XHJbarNmllPJ0MClhBuSNheOhaKzh5U9Hz&#10;3YqAD8JTL9GL03zAe/poA0Q/9CvO1uB/vXYe8SRxsnLWUG8WPPzcCK84M18tif88n0QhYdpMph9J&#10;ScwfW1bHFrupr4A0kdMkcjItIx7NsNQe6icaI4uYlUzCSspdcByWV9hNDBpDUi0WCUTt6wTe2qWT&#10;MXTkOYrzsX0S3vUKRpL+HQxdLGYvhNxho2dwiw2SGJPKI9Mdq/0LUOsn8fdjKs6W431CHYb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aqZ8b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D6A342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11027B" w14:textId="77777777" w:rsidR="0034082C" w:rsidRDefault="0034082C" w:rsidP="009C2B67">
    <w:pPr>
      <w:pStyle w:val="Brdtext"/>
    </w:pPr>
    <w:r>
      <w:rPr>
        <w:noProof/>
        <w:lang w:eastAsia="sv-SE"/>
      </w:rPr>
      <mc:AlternateContent>
        <mc:Choice Requires="wps">
          <w:drawing>
            <wp:anchor distT="0" distB="0" distL="0" distR="0" simplePos="0" relativeHeight="25165861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A23F62"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84" type="#_x0000_t202" style="position:absolute;left:0;text-align:left;margin-left:5.4pt;margin-top:610.95pt;width:44.2pt;height:9.6pt;z-index:2516586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LiFQkQIAAJQ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HGOVmlWo0mPog1ujQomkZ/G+hlgDxbA0H4xLfo8nHscxrJb6er4R0EEdjC93bGLYITjcHqSH09g&#10;4TDl4/xsnNjP9s7W+fBVmJrERUEdmpc4ZZsbH3ARQAdIzOWNqsrrSqm0iYIRl8qRDUOrVUhXhMcf&#10;KKVJU9CT4+koBdYmuneRlY5hRJJMny4W3hWYVmGrRMQo/V1IUJbqfCM341zoXf6EjiiJVO9x7PH7&#10;W73HuasDHimz0WHnXFfauFR9emN7ysqfA2Wyw4Pwg7rjMrTLNmllPD0dFLA05RbCcKZ7Wt7y6wrt&#10;u2E+3DOHt4SOYz6EO3ykMqDf9CtKVsb9fus84iFxWClp8DYL6n+tmROUqG8a4j/LJ1FIIW0m01Mo&#10;ibhDy/LQotf1pYEmckwiy9My4oMaltKZ+gljZBGzwsQ0R+6ChmF5GbqJgTHExWKRQHi+loUb/WB5&#10;DB15juJ8bJ+Ys72CA6R/a4ZXzGavhNxho6e3i3WAGJPKI9Mdq30H8PST+PsxFWfL4T6h9sN0/gI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wS4hUJ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4A23F62"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0774F7" w14:textId="77777777" w:rsidR="0034082C" w:rsidRDefault="0034082C" w:rsidP="00EE1584">
    <w:pPr>
      <w:pStyle w:val="Brdtext"/>
    </w:pPr>
    <w:r>
      <w:rPr>
        <w:noProof/>
        <w:lang w:eastAsia="sv-SE"/>
      </w:rPr>
      <mc:AlternateContent>
        <mc:Choice Requires="wps">
          <w:drawing>
            <wp:anchor distT="0" distB="0" distL="0" distR="0" simplePos="0" relativeHeight="2516583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739BE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5" type="#_x0000_t202" style="position:absolute;left:0;text-align:left;margin-left:393pt;margin-top:611.25pt;width:44.2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zBoXkgIAAJQ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H&#10;+ZQzK2p6pEfVol9TBXnkp3FhRrAHR0Bsv0BL7zycBzqMZbfa1/FPBTGyE9PbHbsUjEk6nJzmxydk&#10;kWTKx/l0nNjP9s7OB/yqoGZxUXBPj5c4FZubgHQRgg6QmCuAqcrrypi0iYJRl8azjaCnNpiuSB5/&#10;oIxlTcFPjyejFNhCdO8iGxvDqCSZPl0svCswrXBrVMQY+11poizV+UZuIaWyu/wJHVGaUr3Hscfv&#10;b/Ue564O8kiZweLOua4s+FR96rE9ZeXPgTLd4Ynwg7rjEttlm7QynpwNClhCuSVheOhaKzh5XdHz&#10;3YiA98JTL9GL03zAO/poA0Q/9CvOVuB/v3Ue8SRxsnLWUG8WPPxaC684M98siX+an0QhYdqcTD6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pswaF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1739BE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F0968B" w14:textId="77777777" w:rsidR="0034082C" w:rsidRDefault="0034082C" w:rsidP="00EE1584">
    <w:pPr>
      <w:pStyle w:val="Brdtext"/>
    </w:pPr>
    <w:r>
      <w:rPr>
        <w:noProof/>
        <w:lang w:eastAsia="sv-SE"/>
      </w:rPr>
      <mc:AlternateContent>
        <mc:Choice Requires="wps">
          <w:drawing>
            <wp:anchor distT="0" distB="0" distL="0" distR="0" simplePos="0" relativeHeight="2516583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BBE3B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86" type="#_x0000_t202" style="position:absolute;left:0;text-align:left;margin-left:393pt;margin-top:611.25pt;width:44.2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bBDMkgIAAJQ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P&#10;8zPOrKjpkR5Vi35NFeSRn8aFGcEeHAGx/QItvfNwHugwlt1qX8c/FcTITkxvd+xSMCbpcHKaH5+Q&#10;RZIpH+fTcWI/2zs7H/CrgprFRcE9PV7iVGxuAtJFCDpAYq4ApiqvK2PSJgpGXRrPNoKe2mC6Inn8&#10;gTKWNQU/PZ6MUmAL0b2LbGwMo5Jk+nSx8K7AtMKtURFj7HelibJU5xu5hZTK7vIndERpSvUexx6/&#10;v9V7nLs6yCNlBos757qy4FP1qcf2lJU/B8p0hyfCD+qOS2yXbdLKeDIdFLCEckvC8NC1VnDyuqLn&#10;uxEB74WnXqIXp/mAd/TRBoh+6FecrcD/fus84kniZOWsod4sePi1Fl5xZr5ZEv80P4lCwrQ5mZyR&#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72wQz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5BBE3B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EE18D9D" w14:textId="77777777" w:rsidR="0034082C" w:rsidRDefault="0034082C" w:rsidP="009C2B67">
    <w:pPr>
      <w:pStyle w:val="Brdtext"/>
    </w:pPr>
    <w:r>
      <w:rPr>
        <w:noProof/>
        <w:lang w:eastAsia="sv-SE"/>
      </w:rPr>
      <mc:AlternateContent>
        <mc:Choice Requires="wps">
          <w:drawing>
            <wp:anchor distT="0" distB="0" distL="0" distR="0" simplePos="0" relativeHeight="2516586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F94394"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89" type="#_x0000_t202" style="position:absolute;left:0;text-align:left;margin-left:5.4pt;margin-top:610.95pt;width:44.2pt;height:9.6pt;z-index:2516586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HpmrkAIAAJQFAAAOAAAAZHJzL2Uyb0RvYy54bWysVF1v2yAUfZ+0/4B4Xx27abZGdaqsVadJ&#10;VVstnfpMMDTWMDAgibNfvwO2k6zrS6e92MA99+vcAxeXbaPIRjhfG13S/GREidDcVLV+Lun3x5sP&#10;nyjxgemKKaNFSXfC08vZ+3cXWzsVhVkZVQlHEET76daWdBWCnWaZ5yvRMH9irNAwSuMaFrB1z1nl&#10;2BbRG5UVo9Ek2xpXWWe48B6n152RzlJ8KQUP91J6EYgqKWoL6evSdxm/2eyCTZ8ds6ua92Wwf6ii&#10;YbVG0n2oaxYYWbv6r1BNzZ3xRoYTbprMSFlzkXpAN/noRTeLFbMi9QJyvN3T5P9fWH63eXCkrkp6&#10;WuSUaNZgSI+iDW6NDsaRn631U8AWFsDQfjYt5jycexzGtlvpmvhHQwR2ML3bs4tghOPwbJKfjmHh&#10;MOVFfl4k9rODs3U+fBGmIXFRUofhJU7Z5tYHFALoAIm5vFF1dVMrlTZRMOJKObJhGLUKqUR4/IFS&#10;mmxLOjk9G6XA2kT3LrLSMYxIkunTxca7BtMq7JSIGKW/CQnKUp+v5GacC73Pn9ARJZHqLY49/lDV&#10;W5y7PuCRMhsd9s5NrY1L3ac7dqCs+jFQJjs8CD/qOy5Du2yTVopJMShgaaodhOFMd7W85Tc1xnfL&#10;fHhgDncJE8f7EO7xkcqAftOvKFkZ9+u184iHxGGlZIu7WVL/c82coER91RD/eT6OQgppMz77CCUR&#10;d2xZHlv0urky0ATkjerSMuKDGpbSmeYJz8g8ZoWJaY7cJQ3D8ip0LwaeIS7m8wTC9bUs3OqF5TF0&#10;5DmK87F9Ys72Cg6Q/p0ZbjGbvhByh42e3s7XAWJMKo9Md6z2E8DVT+Lvn6n4thzvE+rwm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0Hpmr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BF94394"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5F9CA9" w14:textId="77777777" w:rsidR="0034082C" w:rsidRDefault="0034082C" w:rsidP="00EE1584">
    <w:pPr>
      <w:pStyle w:val="Brdtext"/>
    </w:pPr>
    <w:r>
      <w:rPr>
        <w:noProof/>
        <w:lang w:eastAsia="sv-SE"/>
      </w:rPr>
      <mc:AlternateContent>
        <mc:Choice Requires="wps">
          <w:drawing>
            <wp:anchor distT="0" distB="0" distL="0" distR="0" simplePos="0" relativeHeight="251658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7E487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0" type="#_x0000_t202" style="position:absolute;left:0;text-align:left;margin-left:393pt;margin-top:611.25pt;width:44.2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1IlkgIAAJQFAAAOAAAAZHJzL2Uyb0RvYy54bWysVFFv2yAQfp+0/4B4Xxw7bbZGdaosVadJ&#10;VVstnfpMMDTWgGNAYme/fge2k6zrS6e92MB9d8d9fHeXV61WZCecr8GUNB+NKRGGQ1Wb55J+f7z5&#10;8IkSH5ipmAIjSroXnl7N37+7bOxMFLABVQlHMIjxs8aWdBOCnWWZ5xuhmR+BFQaNEpxmAbfuOasc&#10;azC6VlkxHk+zBlxlHXDhPZ5ed0Y6T/GlFDzcS+lFIKqkeLeQvi591/GbzS/Z7Nkxu6l5fw32D7fQ&#10;rDaY9BDqmgVGtq7+K5SuuQMPMow46AykrLlINWA1+fhFNasNsyLVguR4e6DJ/7+w/G734EhdlXRS&#10;FJQYpvGRHkUb3BYryCM/jfUzhK0sAkP7GVp85+Hc42Esu5VOxz8WRNCOTO8P7GIwwvHwfJpPztDC&#10;0ZQX+UWR2M+Oztb58EWAJnFRUoePlzhlu1sf8CIIHSAxlwdVVze1UmkTBSOWypEdw6dWIV0RPf5A&#10;KUOakk4n5+MU2EB07yIrE8OIJJk+XSy8KzCtwl6JiFHmm5BIWarzldyMc2EO+RM6oiSmeotjjz/e&#10;6i3OXR3okTKDCQdnXRtwqfrUY0fKqh8DZbLDI+EndcdlaNdt0koxnQwKWEO1R2E46FrLW35T4/Pd&#10;Mh8emMNewhfH+RDu8SMVIP3QryjZgPv12nnEo8TRSkmDvVlS/3PLnKBEfTUo/ov8LAoppM3Z+UdU&#10;EnGnlvWpxWz1ElATOU4iy9My4oMaltKBfsIxsohZ0cQMx9wlDcNyGbqJgWOIi8UigbB9LQu3ZmV5&#10;DB15juJ8bJ+Ys72CA0r/DoYuZrMXQu6w0dPbxTagGJPKI9Mdq/0LYOsn8fdjKs6W031CHYfp/D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vgtSJ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A7E487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AE18D3" w14:textId="77777777" w:rsidR="0034082C" w:rsidRDefault="0034082C" w:rsidP="00EE1584">
    <w:pPr>
      <w:pStyle w:val="Brdtext"/>
    </w:pPr>
    <w:r>
      <w:rPr>
        <w:noProof/>
        <w:lang w:eastAsia="sv-SE"/>
      </w:rPr>
      <mc:AlternateContent>
        <mc:Choice Requires="wps">
          <w:drawing>
            <wp:anchor distT="0" distB="0" distL="0" distR="0" simplePos="0" relativeHeight="2516583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AFE4C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1" type="#_x0000_t202" style="position:absolute;left:0;text-align:left;margin-left:393pt;margin-top:611.25pt;width:44.2pt;height:9.6pt;z-index:2516583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wiUlkAIAAJQFAAAOAAAAZHJzL2Uyb0RvYy54bWysVMFu2zAMvQ/YPwi6r47TNFuDOkXWosOA&#10;oi2WDj0rstQYk0VNYmJnXz9KtpOs66XDLjYlPpIi+ciLy7Y2bKt8qMAWPD8ZcaashLKyzwX//njz&#10;4RNnAYUthQGrCr5TgV/O37+7aNxMjWENplSekRMbZo0r+BrRzbIsyLWqRTgBpywpNfhaIB39c1Z6&#10;0ZD32mTj0WiaNeBL50GqEOj2ulPyefKvtZJ4r3VQyEzB6W2Yvj59V/GbzS/E7NkLt65k/wzxD6+o&#10;RWUp6N7VtUDBNr76y1VdSQ8BNJ5IqDPQupIq5UDZ5KMX2SzXwqmUCxUnuH2Zwv9zK++2D55VZcFP&#10;x1QfK2pq0qNq0W8ogzzWp3FhRrClIyC2n6GlPg/3gS5j2q32dfxTQoz05Gm3ry45Y5Iuz6b56YQ0&#10;klT5OD+neOQ9Oxg7H/CLgppFoeCempdqKra3ATvoAImxApiqvKmMSYdIGHVlPNsKarXB9ERy/gfK&#10;WNYUfHp6NkqOLUTzzrOx0Y1KlOnDxcS7BJOEO6MixthvSlPJUp6vxBZSKruPn9ARpSnUWwx7/OFV&#10;bzHu8iCLFBks7o3ryoJP2acZO5Ss/DGUTHd46s1R3lHEdtUmroynk4EBKyh3RAwP3WgFJ28qat+t&#10;CPggPM0SdZz2A97TRxug8kMvcbYG/+u1+4gnipOWs4Zms+Dh50Z4xZn5aon85/kkEgnTYXL2MTLX&#10;H2tWxxq7qa+AOJHTJnIyiRGPZhC1h/qJ1sgiRiWVsJJiFxwH8Qq7jUFrSKrFIoFofJ3AW7t0MrqO&#10;dY7kfGyfhHc9g5GofwfDFIvZCyJ32GgZ3GKDRMbE8ljprqp9B2j005z0ayruluNzQh2W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HCJS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0AFE4C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54B760" w14:textId="77777777" w:rsidR="0034082C" w:rsidRDefault="0034082C" w:rsidP="009C2B67">
    <w:pPr>
      <w:pStyle w:val="Brdtext"/>
    </w:pPr>
    <w:r>
      <w:rPr>
        <w:noProof/>
        <w:lang w:eastAsia="sv-SE"/>
      </w:rPr>
      <mc:AlternateContent>
        <mc:Choice Requires="wps">
          <w:drawing>
            <wp:anchor distT="0" distB="0" distL="0" distR="0" simplePos="0" relativeHeight="25165861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76950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94" type="#_x0000_t202" style="position:absolute;left:0;text-align:left;margin-left:5.4pt;margin-top:610.95pt;width:44.2pt;height:9.6pt;z-index:2516586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CLd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H&#10;4wlnVtT0SI+qRb+mCiaRn8aFGcEeHAGx/QItvfNwHugwlt1qX8c/FcTITkxvd+xSMCbp8GSaH0/I&#10;IsmUj/OzcWI/2zs7H/CrgprFRcE9PV7iVGxuAtJFCDpAYq4ApiqvK2PSJgpGXRrPNoKe2mC6Inn8&#10;gTKWNQWfHp+MUmAL0b2LbGwMo5Jk+nSx8K7AtMKtURFj7HelibJU5xu5hZTK7vIndERpSvUexx6/&#10;v9V7nLs6yCNlBos757qy4FP1qcf2lJU/B8p0hyfCD+qOS2yXbdLKeHo6KGAJ5ZaE4aFrreDkdUXP&#10;dyMC3gtPvUQvTvMB7+ijDRD90K84W4H//dZ5xJPEycpZQ71Z8PBrLbzizHyzJP6zfBKFhGkzOTkl&#10;JTF/aFkeWuy6vgTSRE6TyMm0jHg0w1J7qJ9ojCxiVjIJKyl3wXFYXmI3MWgMSbVYJBC1rxN4Yx+c&#10;jKEjz1Gcj+2T8K5XMJL0b2HoYjF7JeQOGz2DW6yRxJhUHpnuWO1fgFo/ib8fU3G2HO4Taj9M5y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L88It2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0776950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D311BB" w14:textId="77777777" w:rsidR="0034082C" w:rsidRDefault="0034082C" w:rsidP="00EE1584">
    <w:pPr>
      <w:pStyle w:val="Brdtext"/>
    </w:pPr>
    <w:r>
      <w:rPr>
        <w:noProof/>
        <w:lang w:eastAsia="sv-SE"/>
      </w:rPr>
      <mc:AlternateContent>
        <mc:Choice Requires="wps">
          <w:drawing>
            <wp:anchor distT="0" distB="0" distL="0" distR="0" simplePos="0" relativeHeight="2516583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E6838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5" type="#_x0000_t202" style="position:absolute;left:0;text-align:left;margin-left:393pt;margin-top:611.25pt;width:44.2pt;height:9.6pt;z-index:2516583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3hmakgIAAJQFAAAOAAAAZHJzL2Uyb0RvYy54bWysVFFP2zAQfp+0/2D5faQptI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j&#10;8YQzK2p6pEfVol9TBXnkp3FhRrAHR0Bsv0BL7zycBzqMZbfa1/FPBTGyE9PbHbsUjEk6nEzz4xOy&#10;SDLl4/xsnNjP9s7OB/yqoGZxUXBPj5c4FZubgHQRgg6QmCuAqcrrypi0iYJRl8azjaCnNpiuSB5/&#10;oIxlTcGnx5NRCmwhuneRjY1hVJJMny4W3hWYVrg1KmKM/a40UZbqfCO3kFLZXf6EjihNqd7j2OP3&#10;t3qPc1cHeaTMYHHnXFcWfKo+9diesvLnQJnu8ET4Qd1xie2yTVoZT08HBSyh3JIwPHStFZy8ruj5&#10;bkTAe+Gpl+jFaT7gHX20AaIf+hVnK/C/3zqPeJI4WTlrqDcLHn6thVecmW+WxH+Wn0QhYdqcTD6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2N4Zm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EE6838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83ECC9" w14:textId="77777777" w:rsidR="0034082C" w:rsidRDefault="0034082C" w:rsidP="00EE1584">
    <w:pPr>
      <w:pStyle w:val="Brdtext"/>
    </w:pPr>
    <w:r>
      <w:rPr>
        <w:noProof/>
        <w:lang w:eastAsia="sv-SE"/>
      </w:rPr>
      <mc:AlternateContent>
        <mc:Choice Requires="wps">
          <w:drawing>
            <wp:anchor distT="0" distB="0" distL="0" distR="0" simplePos="0" relativeHeight="2516583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A4625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96" type="#_x0000_t202" style="position:absolute;left:0;text-align:left;margin-left:393pt;margin-top:611.25pt;width:44.2pt;height:9.6pt;z-index:2516583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CEmGkgIAAJQFAAAOAAAAZHJzL2Uyb0RvYy54bWysVMFu2zAMvQ/YPwi6r46TNl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JP&#10;xhPOrKjpkR5Vi35DFeSRn8aFOcEeHAGx/QwtvfNwHugwlt1qX8c/FcTITkzv9uxSMCbp8GyaT07J&#10;IsmUj/PZOLGfHZydD/hFQc3iouCeHi9xKrY3AekiBB0gMVcAU5XXlTFpEwWjLo1nW0FPbTBdkTz+&#10;QBnLmoJPJ2ejFNhCdO8iGxvDqCSZPl0svCswrXBnVMQY+01poizV+UpuIaWy+/wJHVGaUr3Fsccf&#10;bvUW564O8kiZweLeua4s+FR96rEDZeWPgTLd4Ynwo7rjEttVm7Qyns4GBayg3JEwPHStFZy8ruj5&#10;bkTAe+Gpl+jFaT7gHX20AaIf+hVna/C/XjuPeJI4WTlrqDcLHn5uhFecma+WxD/LT6OQMG1Ozz6S&#10;kpg/tqyOLXZTXwJpIqdJ5GRaRjyaYak91E80RpYxK5mElZS74DgsL7GbGDSGpFouE4ja1wm8sQ9O&#10;xtCR5yjOx/ZJeNcrGEn6tzB0sZi/EHKHjZ7BLTdIYkwqj0x3rPYvQK2fxN+PqThbjvcJdRimi9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lAhJh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5A4625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AA31BF" w14:textId="77777777" w:rsidR="0034082C" w:rsidRDefault="0034082C" w:rsidP="009C2B67">
    <w:pPr>
      <w:pStyle w:val="Brdtext"/>
    </w:pPr>
    <w:r>
      <w:rPr>
        <w:noProof/>
        <w:lang w:eastAsia="sv-SE"/>
      </w:rPr>
      <mc:AlternateContent>
        <mc:Choice Requires="wps">
          <w:drawing>
            <wp:anchor distT="0" distB="0" distL="0" distR="0" simplePos="0" relativeHeight="25165861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6BFDC1"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99" type="#_x0000_t202" style="position:absolute;left:0;text-align:left;margin-left:5.4pt;margin-top:610.95pt;width:44.2pt;height:9.6pt;z-index:2516586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WemikgIAAJQFAAAOAAAAZHJzL2Uyb0RvYy54bWysVFFP2zAQfp+0/2D5faQJBUZFijoQ0yQ0&#10;0GDi2XVsGs3xefa1Sffrd3aStmO8MO0lsX3f3fk+f3cXl11j2Eb5UIMteX404UxZCVVtn0v+/fHm&#10;w0fOAgpbCQNWlXyrAr+cv3930bqZKmAFplKeURAbZq0r+QrRzbIsyJVqRDgCpywZNfhGIG39c1Z5&#10;0VL0xmTFZHKateAr50GqEOj0ujfyeYqvtZJ4p3VQyEzJ6W6Yvj59l/GbzS/E7NkLt6rlcA3xD7do&#10;RG0p6S7UtUDB1r7+K1RTSw8BNB5JaDLQupYq1UDV5JMX1TyshFOpFiInuB1N4f+FlV83957VVcmP&#10;izPOrGjokR5Vh35NFUwjP60LM4I9OAJi9wk6eufxPNBhLLvTvol/KoiRnZje7tilYEzS4clpfjwl&#10;iyRTXuTnRWI/2zs7H/CzgobFRck9PV7iVGxuA9JFCDpCYq4Apq5uamPSJgpGXRnPNoKe2mC6Inn8&#10;gTKWtSU/PT6ZpMAWonsf2dgYRiXJDOli4X2BaYVboyLG2G9KE2WpzldyCymV3eVP6IjSlOotjgN+&#10;f6u3OPd1kEfKDBZ3zk1twafqU4/tKat+jJTpHk+EH9Qdl9gtu6SV4qwYFbCEakvC8NC3VnDypqbn&#10;uxUB74WnXqIXp/mAd/TRBoh+GFacrcD/eu084kniZOWspd4sefi5Fl5xZr5YEv95Po1CwrSZnpyR&#10;kpg/tCwPLXbdXAFpIqdJ5GRaRjyacak9NE80RhYxK5mElZS75Dgur7CfGDSGpFosEoja1wm8tQ9O&#10;xtCR5yjOx+5JeDcoGEn6X2HsYjF7IeQeGz2DW6yRxJhUHpnuWR1egFo/iX8YU3G2HO4Taj9M578B&#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JhZ6aK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636BFDC1"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89E622" w14:textId="77777777" w:rsidR="0034082C" w:rsidRDefault="0034082C" w:rsidP="00EE1584">
    <w:pPr>
      <w:pStyle w:val="Brdtext"/>
    </w:pPr>
    <w:r>
      <w:rPr>
        <w:noProof/>
        <w:lang w:eastAsia="sv-SE"/>
      </w:rPr>
      <mc:AlternateContent>
        <mc:Choice Requires="wps">
          <w:drawing>
            <wp:anchor distT="0" distB="0" distL="0" distR="0" simplePos="0" relativeHeight="2516583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1FBB1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0" type="#_x0000_t202" style="position:absolute;left:0;text-align:left;margin-left:393pt;margin-top:611.25pt;width:44.2pt;height:9.6pt;z-index:2516583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gm1lkgIAAJQFAAAOAAAAZHJzL2Uyb0RvYy54bWysVF1v2yAUfZ+0/4B4Xx0n/VijOlXWqtOk&#10;qq2WTn0mGBprGBiQ2Nmv7wHbSdb1pdNebOCeey/33MO9uGxrRTbC+croguZHI0qE5qas9HNBfzze&#10;fPpMiQ9Ml0wZLQq6FZ5ezj5+uGjsVIzNyqhSOIIg2k8bW9BVCHaaZZ6vRM38kbFCwyiNq1nA1j1n&#10;pWMNotcqG49Gp1ljXGmd4cJ7nF53RjpL8aUUPNxL6UUgqqC4W0hfl77L+M1mF2z67JhdVby/BvuH&#10;W9Ss0ki6C3XNAiNrV/0Vqq64M97IcMRNnRkpKy5SDagmH72qZrFiVqRaQI63O5r8/wvL7zYPjlRl&#10;QSdjtEqzGk16FG1wa1SQR34a66eALSyAof1iWvR5OPc4jGW30tXxj4II7GB6u2MXwQjH4clpPjmG&#10;hcOUj/PzcWI/2ztb58NXYWoSFwV1aF7ilG1ufcBFAB0gMZc3qipvKqXSJgpGXClHNgytViFdER5/&#10;oJQmTUFPJyejFFib6N5FVjqGEUkyfbpYeFdgWoWtEhGj9HchQVmq843cjHOhd/kTOqIkUr3Hscfv&#10;b/Ue564OeKTMRoedc11p41L16Y3tKSt/DpTJDg/CD+qOy9Au26SV8dlkUMDSlFsIw5nuaXnLbyq0&#10;75b58MAc3hI6jvkQ7vGRyoB+068oWRn3+63ziIfEYaWkwdssqP+1Zk5Qor5piP88P45CCmlzfHIG&#10;JRF3aFkeWvS6vjLQRI5JZHlaRnxQw1I6Uz9hjMxjVpiY5shd0DAsr0I3MTCGuJjPEwjP17JwqxeW&#10;x9CR5yjOx/aJOdsrOED6d2Z4xWz6SsgdNnp6O18HiDGpPDLdsdp3AE8/ib8fU3G2HO4Taj9MZ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tYJtZ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0F1FBB1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A69C8DF" w14:textId="77777777" w:rsidR="0034082C" w:rsidRDefault="0034082C" w:rsidP="00EE1584">
    <w:pPr>
      <w:pStyle w:val="Brdtext"/>
    </w:pPr>
    <w:r>
      <w:rPr>
        <w:noProof/>
        <w:lang w:eastAsia="sv-SE"/>
      </w:rPr>
      <mc:AlternateContent>
        <mc:Choice Requires="wps">
          <w:drawing>
            <wp:anchor distT="0" distB="0" distL="0" distR="0" simplePos="0" relativeHeight="2516583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3A78C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1" type="#_x0000_t202" style="position:absolute;left:0;text-align:left;margin-left:393pt;margin-top:611.25pt;width:44.2pt;height:9.6pt;z-index:2516583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hVUskgIAAJQ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H&#10;4ylnVtT0SI+qRb+mCvLIT+PCjGAPjoDYfoGW3nk4D3QYy261r+OfCmJkJ6a3O3YpGJN0eDLNjydk&#10;kWTKx/nZOLGf7Z2dD/hVQc3iouCeHi9xKjY3AekiBB0gMVcAU5XXlTFpEwWjLo1nG0FPbTBdkTz+&#10;QBnLmoJPj09GKbCF6N5FNjaGUUkyfbpYeFdgWuHWqIgx9rvSRFmq843cQkpld/kTOqI0pXqPY4/f&#10;3+o9zl0d5JEyg8Wdc11Z8Kn61GN7ysqfA2W6wxPhB3XHJbbLNmllfDoZFLCEckvC8NC1VnDyuqLn&#10;uxEB74WnXqIXp/mAd/TRBoh+6FecrcD/fus84kniZOWsod4sePi1Fl5xZr5ZEv9ZPolCwrSZnJyS&#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PYVVL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A3A78C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328400" w14:textId="77777777" w:rsidR="0034082C" w:rsidRDefault="0034082C" w:rsidP="009C2B67">
    <w:pPr>
      <w:pStyle w:val="Brdtext"/>
    </w:pPr>
    <w:r>
      <w:rPr>
        <w:noProof/>
        <w:lang w:eastAsia="sv-SE"/>
      </w:rPr>
      <mc:AlternateContent>
        <mc:Choice Requires="wps">
          <w:drawing>
            <wp:anchor distT="0" distB="0" distL="0" distR="0" simplePos="0" relativeHeight="25165861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C04302"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04" type="#_x0000_t202" style="position:absolute;left:0;text-align:left;margin-left:5.4pt;margin-top:610.95pt;width:44.2pt;height:9.6pt;z-index:2516586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MiOmkQIAAJQFAAAOAAAAZHJzL2Uyb0RvYy54bWysVFFP2zAQfp+0/2D5faRpC4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GQCfjSr8UiPog1ujQqmkZ/G+hlgDxbA0H4xLd55OPc4jGW30tXxj4II7Ii03bGLYITj8Pgkn0xh&#10;4TDl4/xsnNjP9s7W+fBVmJrERUEdHi9xyjY3PuAigA6QmMsbVZXXlVJpEwUjLpUjG4anViFdER5/&#10;oJQmTUFPJsejFFib6N5FVjqGEUkyfbpYeFdgWoWtEhGj9HchQVmq843cjHOhd/kTOqIkUr3Hscfv&#10;b/Ue564OeKTMRoedc11p41L1qcf2lJU/B8pkhwfhB3XHZWiXbdLK+PR0UMDSlFsIw5mutbzl1xWe&#10;74b5cM8cegkvjvkQ7vCRyoB+068oWRn3+63ziIfEYaWkQW8W1P9aMycoUd80xH+WT6OQQtpMj0+h&#10;JOIOLctDi17XlwaayDGJLE/LiA9qWEpn6ieMkUXMChPTHLkLGoblZegmBsYQF4tFAqF9LQs3+sHy&#10;GDryHMX52D4xZ3sFB0j/1gxdzGavhNxho6e3i3WAGJPKI9Mdq/0LoPWT+PsxFWfL4T6h9sN0/gI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lTIjp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FC04302"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7D866B" w14:textId="77777777" w:rsidR="0034082C" w:rsidRDefault="0034082C" w:rsidP="00EE1584">
    <w:pPr>
      <w:pStyle w:val="Brdtext"/>
    </w:pPr>
    <w:r>
      <w:rPr>
        <w:noProof/>
        <w:lang w:eastAsia="sv-SE"/>
      </w:rPr>
      <mc:AlternateContent>
        <mc:Choice Requires="wps">
          <w:drawing>
            <wp:anchor distT="0" distB="0" distL="0" distR="0" simplePos="0" relativeHeight="2516583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781C5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5" type="#_x0000_t202" style="position:absolute;left:0;text-align:left;margin-left:393pt;margin-top:611.25pt;width:44.2pt;height:9.6pt;z-index:251658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0BjhjwIAAJQFAAAOAAAAZHJzL2Uyb0RvYy54bWysVF1v2yAUfZ+0/4B4Xx0n/YzqVFmrTpOq&#10;tlo69ZlgaKxhYEBiZ79+B2wnWdeXTnuxgXvu17kHLq/aWpGNcL4yuqD50YgSobkpK/1S0O9Pt5/O&#10;KfGB6ZIpo0VBt8LTq9nHD5eNnYqxWRlVCkcQRPtpYwu6CsFOs8zzlaiZPzJWaBilcTUL2LqXrHSs&#10;QfRaZePR6DRrjCutM1x4j9ObzkhnKb6UgocHKb0IRBUUtYX0dem7jN9sdsmmL47ZVcX7Mtg/VFGz&#10;SiPpLtQNC4ysXfVXqLrizngjwxE3dWakrLhIPaCbfPSqm8WKWZF6ATne7mjy/y8sv988OlKVBZ1M&#10;cko0qzGkJ9EGt0YHeeSnsX4K2MICGNrPpsWch3OPw9h2K10d/2iIwA6mtzt2EYxwHJ6c5pNjWDhM&#10;+Ti/GCf2s72zdT58EaYmcVFQh+ElTtnmzgcUAugAibm8UVV5WymVNlEw4lo5smEYtQqpRHj8gVKa&#10;NAU9nZyMUmBtonsXWekYRiTJ9Oli412DaRW2SkSM0t+EBGWpzzdyM86F3uVP6IiSSPUexx6/r+o9&#10;zl0f8EiZjQ4757rSxqXu0x3bU1b+GCiTHR6EH/Qdl6Fdtkkr47PzQQFLU24hDGe6q+Utv60wvjvm&#10;wyNzuEuYON6H8ICPVAb0m35Fycq4X2+dRzwkDislDe5mQf3PNXOCEvVVQ/wX+XEUUkib45MzKIm4&#10;Q8vy0KLX9bWBJiBvVJeWER/UsJTO1M94RuYxK0xMc+QuaBiW16F7MfAMcTGfJxCur2XhTi8sj6Ej&#10;z1GcT+0zc7ZXcID0781wi9n0lZA7bPT0dr4OEGNSeWS6Y7WfAK5+En//TMW35XCfUPvH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8tAY4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8781C5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A32EB69" w14:textId="77777777" w:rsidR="0034082C" w:rsidRDefault="0034082C" w:rsidP="00EE1584">
    <w:pPr>
      <w:pStyle w:val="Brdtext"/>
    </w:pPr>
    <w:r>
      <w:rPr>
        <w:noProof/>
        <w:lang w:eastAsia="sv-SE"/>
      </w:rPr>
      <mc:AlternateContent>
        <mc:Choice Requires="wps">
          <w:drawing>
            <wp:anchor distT="0" distB="0" distL="0" distR="0" simplePos="0" relativeHeight="2516583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8A13A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06" type="#_x0000_t202" style="position:absolute;left:0;text-align:left;margin-left:393pt;margin-top:611.25pt;width:44.2pt;height:9.6pt;z-index:2516583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gXbGkgIAAJQFAAAOAAAAZHJzL2Uyb0RvYy54bWysVE1v2zAMvQ/YfxB0Xx2nX0tQp8hadBhQ&#10;tMXSoWdFlhpjsqhJTOzs15eS7STreumwiy2Jj6T49MiLy7Y2bKN8qMAWPD8acaashLKyzwX/8Xjz&#10;6TNnAYUthQGrCr5VgV/OPn64aNxUjWEFplSeURAbpo0r+ArRTbMsyJWqRTgCpywZNfhaIG39c1Z6&#10;0VD02mTj0egsa8CXzoNUIdDpdWfksxRfayXxXuugkJmC090wfX36LuM3m12I6bMXblXJ/hriH25R&#10;i8pS0l2oa4GCrX31V6i6kh4CaDySUGegdSVVqoGqyUevqlmshFOpFiInuB1N4f+FlXebB8+qsuDH&#10;4wlnVtT0SI+qRb+mCvLIT+PClGALR0Bsv0BL7zycBzqMZbfa1/FPBTGyE9PbHbsUjEk6PD3Lj0/I&#10;IsmUj/PJOLGf7Z2dD/hVQc3iouCeHi9xKja3AekiBB0gMVcAU5U3lTFpEwWjroxnG0FPbTBdkTz+&#10;QBnLmoKfHZ+OUmAL0b2LbGwMo5Jk+nSx8K7AtMKtURFj7HelibJU5xu5hZTK7vIndERpSvUexx6/&#10;v9V7nLs6yCNlBos757qy4FP1qcf2lJU/B8p0hyfCD+qOS2yXbdLK+HwyKGAJ5ZaE4aFrreDkTUXP&#10;dysCPghPvUQvTvMB7+mjDRD90K84W4H//dZ5xJPEycpZQ71Z8PBrLbzizHyzJP5JfhKFhGlzcnpO&#10;SmL+0LI8tNh1fQWkiZwmkZNpGfFohqX2UD/RGJnHrGQSVlLuguOwvMJuYtAYkmo+TyBqXyfw1i6c&#10;jKEjz1Gcj+2T8K5XMJL072DoYjF9JeQOGz2Dm6+RxJhUHpnuWO1fgFo/ib8fU3G2HO4Taj9MZ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n4F2x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28A13A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765D46" w14:textId="77777777" w:rsidR="0034082C" w:rsidRDefault="0034082C" w:rsidP="009C2B67">
    <w:pPr>
      <w:pStyle w:val="Brdtext"/>
    </w:pPr>
    <w:r>
      <w:rPr>
        <w:noProof/>
        <w:lang w:eastAsia="sv-SE"/>
      </w:rPr>
      <mc:AlternateContent>
        <mc:Choice Requires="wps">
          <w:drawing>
            <wp:anchor distT="0" distB="0" distL="0" distR="0" simplePos="0" relativeHeight="2516586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61CD14"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09" type="#_x0000_t202" style="position:absolute;left:0;text-align:left;margin-left:5.4pt;margin-top:610.95pt;width:44.2pt;height:9.6pt;z-index:251658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kNWAkgIAAJQ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yYQzK2p6pEfVol9TBdPIT+PCjGAPjoDYfoGW3nk4D3QYy261r+OfCmJkJ6a3O3YpGJN0eHyST6Zk&#10;kWTKx/nZOLGf7Z2dD/hVQc3iouCeHi9xKjY3AekiBB0gMVcAU5XXlTFpEwWjLo1nG0FPbTBdkTz+&#10;QBnLmoKfTI5HKbCF6N5FNjaGUUkyfbpYeFdgWuHWqIgx9rvSRFmq843cQkpld/kTOqI0pXqPY4/f&#10;3+o9zl0d5JEyg8Wdc11Z8Kn61GN7ysqfA2W6wxPhB3XHJbbLNmllfDoeFLCEckvC8NC1VnDyuqLn&#10;uxEB74WnXqIXp/mAd/TRBoh+6FecrcD/fus84kniZOWsod4sePi1Fl5xZr5ZEv9ZPo1CwrSZHn8m&#10;JTF/aFkeWuy6vgTSRE6TyMm0jHg0w1J7qJ9ojCxiVjIJKyl3wXFYXmI3MWgMSbVYJBC1rxN4Yx+c&#10;jKEjz1Gcj+2T8K5XMJL0b2HoYjF7JeQOGz2DW6yRxJhUHpnuWO1fgFo/ib8fU3G2HO4Taj9M5y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I6Q1YC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4161CD14"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9B96ED" w14:textId="77777777" w:rsidR="0034082C" w:rsidRDefault="0034082C" w:rsidP="00EE1584">
    <w:pPr>
      <w:pStyle w:val="Brdtext"/>
    </w:pPr>
    <w:r>
      <w:rPr>
        <w:noProof/>
        <w:lang w:eastAsia="sv-SE"/>
      </w:rPr>
      <mc:AlternateContent>
        <mc:Choice Requires="wps">
          <w:drawing>
            <wp:anchor distT="0" distB="0" distL="0" distR="0" simplePos="0" relativeHeight="251658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00E2F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0" type="#_x0000_t202" style="position:absolute;left:0;text-align:left;margin-left:393pt;margin-top:611.25pt;width:44.2pt;height:9.6pt;z-index:25165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PQuAkgIAAJQ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yZQzK2p6pEfVol9TBXnkp3FhRrAHR0Bsv0BL7zycBzqMZbfa1/FPBTGyE9PbHbsUjEk6PD7JJ1Oy&#10;SDLl4/xsnNjP9s7OB/yqoGZxUXBPj5c4FZubgHQRgg6QmCuAqcrrypi0iYJRl8azjaCnNpiuSB5/&#10;oIxlTcFPJsejFNhCdO8iGxvDqCSZPl0svCswrXBrVMQY+11poizV+UZuIaWyu/wJHVGaUr3Hscfv&#10;b/Ue564O8kiZweLOua4s+FR96rE9ZeXPgTLd4Ynwg7rjEttlm7QyPp0MClhCuSVheOhaKzh5XdHz&#10;3YiA98JTL9GL03zAO/poA0Q/9CvOVuB/v3Ue8SRxsnLWUG8WPPxaC684M98sif8sn0YhYdpMjz+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pj0Lg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200E2F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F9077B" w14:textId="77777777" w:rsidR="0034082C" w:rsidRDefault="0034082C" w:rsidP="00EE1584">
    <w:pPr>
      <w:pStyle w:val="Brdtext"/>
    </w:pPr>
    <w:r>
      <w:rPr>
        <w:noProof/>
        <w:lang w:eastAsia="sv-SE"/>
      </w:rPr>
      <mc:AlternateContent>
        <mc:Choice Requires="wps">
          <w:drawing>
            <wp:anchor distT="0" distB="0" distL="0" distR="0" simplePos="0" relativeHeight="2516583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58C38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1" type="#_x0000_t202" style="position:absolute;left:0;text-align:left;margin-left:393pt;margin-top:611.25pt;width:44.2pt;height:9.6pt;z-index:2516583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TGkOkgIAAJQ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yZgzK2p6pEfVol9TBXnkp3FhRrAHR0Bsv0BL7zycBzqMZbfa1/FPBTGyE9PbHbsUjEk6PD7JJ1Oy&#10;SDLl4/xsnNjP9s7OB/yqoGZxUXBPj5c4FZubgHQRgg6QmCuAqcrrypi0iYJRl8azjaCnNpiuSB5/&#10;oIxlTcFPJsejFNhCdO8iGxvDqCSZPl0svCswrXBrVMQY+11poizV+UZuIaWyu/wJHVGaUr3Hscfv&#10;b/Ue564O8kiZweLOua4s+FR96rE9ZeXPgTLd4Ynwg7rjEttlm7QyPp0OClhCuSVheOhaKzh5XdHz&#10;3YiA98JTL9GL03zAO/poA0Q/9CvOVuB/v3Ue8SRxsnLWUG8WPPxaC684M98sif8sn0YhYdpMjz+T&#10;kpg/tCwPLXZdXwJpIqdJ5GRaRjyaYak91E80RhYxK5mElZS74DgsL7GbGDSGpFosEoja1wm8sQ9O&#10;xtCR5yjOx/ZJeNcrGEn6tzB0sZi9EnKHjZ7BLdZIYkwqj0x3rPYvQK2fxN+PqThbDvcJtR+m8xc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K0xpDp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5D58C38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62B5E0" w14:textId="77777777" w:rsidR="0034082C" w:rsidRDefault="0034082C" w:rsidP="009C2B67">
    <w:pPr>
      <w:pStyle w:val="Brdtext"/>
    </w:pPr>
    <w:r>
      <w:rPr>
        <w:noProof/>
        <w:lang w:eastAsia="sv-SE"/>
      </w:rPr>
      <mc:AlternateContent>
        <mc:Choice Requires="wps">
          <w:drawing>
            <wp:anchor distT="0" distB="0" distL="0" distR="0" simplePos="0" relativeHeight="25165861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F54319"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14" type="#_x0000_t202" style="position:absolute;left:0;text-align:left;margin-left:5.4pt;margin-top:610.95pt;width:44.2pt;height:9.6pt;z-index:2516586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sm72kgIAAJQFAAAOAAAAZHJzL2Uyb0RvYy54bWysVFFv2yAQfp+0/4B4Xx0nadpGdaosVadJ&#10;VVstnfpMMCTWgGNAYme/fge2k6zrS6e92MB9d8d9fHfXN41WZCecr8AUND8bUCIMh7Iy64J+f777&#10;dEmJD8yUTIERBd0LT29mHz9c13YqhrABVQpHMIjx09oWdBOCnWaZ5xuhmT8DKwwaJTjNAm7dOisd&#10;qzG6VtlwMJhkNbjSOuDCezy9bY10luJLKXh4lNKLQFRB8W4hfV36ruI3m12z6doxu6l4dw32D7fQ&#10;rDKY9BDqlgVGtq76K5SuuAMPMpxx0BlIWXGRasBq8sGrapYbZkWqBcnx9kCT/39h+cPuyZGqLOho&#10;NKHEMI2P9Cya4LZYwTjyU1s/RdjSIjA0n6HBd+7PPR7GshvpdPxjQQTtyPT+wC4GIxwPzyf5aIwW&#10;jqZ8mF8NE/vZ0dk6H74I0CQuCurw8RKnbHfvA14EoT0k5vKgqvKuUiptomDEQjmyY/jUKqQroscf&#10;KGVIXdDJ6HyQAhuI7m1kZWIYkSTTpYuFtwWmVdgrETHKfBMSKUt1vpGbcS7MIX9CR5TEVO9x7PDH&#10;W73Hua0DPVJmMOHgrCsDLlWfeuxIWfmjp0y2eCT8pO64DM2qSVoZXl70ClhBuUdhOGhby1t+V+Hz&#10;3TMfnpjDXsIXx/kQHvEjFSD90K0o2YD79dZ5xKPE0UpJjb1ZUP9zy5ygRH01KP6rfByFFNJmfH6B&#10;SiLu1LI6tZitXgBqIsdJZHlaRnxQ/VI60C84RuYxK5qY4Zi7oKFfLkI7MXAMcTGfJxC2r2Xh3iwt&#10;j6Ejz1Gcz80Lc7ZTcEDpP0DfxWz6SsgtNnp6O98GFGNSeWS6ZbV7AWz9JP5uTMXZcrpPqOMwnf0G&#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IWybva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04F54319"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C55C79" w14:textId="77777777" w:rsidR="0034082C" w:rsidRDefault="0034082C" w:rsidP="00EE1584">
    <w:pPr>
      <w:pStyle w:val="Brdtext"/>
    </w:pPr>
    <w:r>
      <w:rPr>
        <w:noProof/>
        <w:lang w:eastAsia="sv-SE"/>
      </w:rPr>
      <mc:AlternateContent>
        <mc:Choice Requires="wps">
          <w:drawing>
            <wp:anchor distT="0" distB="0" distL="0" distR="0" simplePos="0" relativeHeight="2516583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1165B1"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5" type="#_x0000_t202" style="position:absolute;left:0;text-align:left;margin-left:393pt;margin-top:611.25pt;width:44.2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UFWxkgIAAJQFAAAOAAAAZHJzL2Uyb0RvYy54bWysVE1v2zAMvQ/YfxB0Xx0n/UiDOkXWosOA&#10;oi3WDj0rstQYk0VNYmJnv36UbCdZ10uHXWxJfCTFp0deXLa1YRvlQwW24PnRiDNlJZSVfSn496eb&#10;T1POAgpbCgNWFXyrAr+cf/xw0biZGsMKTKk8oyA2zBpX8BWim2VZkCtVi3AETlkyavC1QNr6l6z0&#10;oqHotcnGo9Fp1oAvnQepQqDT687I5ym+1krivdZBITMFp7th+vr0XcZvNr8Qsxcv3KqS/TXEP9yi&#10;FpWlpLtQ1wIFW/vqr1B1JT0E0Hgkoc5A60qqVANVk49eVfO4Ek6lWoic4HY0hf8XVt5tHjyryoJP&#10;JmecWVHTIz2pFv2aKsgjP40LM4I9OgJi+xlaeufhPNBhLLvVvo5/KoiRnZje7tilYEzS4clpPjkm&#10;iyRTPs7Px4n9bO/sfMAvCmoWFwX39HiJU7G5DUgXIegAibkCmKq8qYxJmygYdWU82wh6aoPpiuTx&#10;B8pY1hT8dHIySoEtRPcusrExjEqS6dPFwrsC0wq3RkWMsd+UJspSnW/kFlIqu8uf0BGlKdV7HHv8&#10;/lbvce7qII+UGSzunOvKgk/Vpx7bU1b+GCjTHZ4IP6g7LrFdtkkr4+l0UMASyi0Jw0PXWsHJm4qe&#10;71YEfBCeeolenOYD3tNHGyD6oV9xtgL/663ziCeJk5Wzhnqz4OHnWnjFmflqSfzn+XEUEqbN8ckZ&#10;KYn5Q8vy0GLX9RWQJnKaRE6mZcSjGZbaQ/1MY2QRs5JJWEm5C47D8gq7iUFjSKrFIoGofZ3AW/vo&#10;ZAwdeY7ifGqfhXe9gpGkfwdDF4vZKyF32OgZ3GKNJMak8sh0x2r/AtT6Sfz9mIqz5XCfUPthOv8N&#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4lBVs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381165B1"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9BFF12" w14:textId="77777777" w:rsidR="0034082C" w:rsidRDefault="0034082C" w:rsidP="00EE1584">
    <w:pPr>
      <w:pStyle w:val="Brdtext"/>
    </w:pPr>
    <w:r>
      <w:rPr>
        <w:noProof/>
        <w:lang w:eastAsia="sv-SE"/>
      </w:rPr>
      <mc:AlternateContent>
        <mc:Choice Requires="wps">
          <w:drawing>
            <wp:anchor distT="0" distB="0" distL="0" distR="0" simplePos="0" relativeHeight="2516583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A7278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16" type="#_x0000_t202" style="position:absolute;left:0;text-align:left;margin-left:393pt;margin-top:611.25pt;width:44.2pt;height:9.6pt;z-index:2516583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PhAjkgIAAJQFAAAOAAAAZHJzL2Uyb0RvYy54bWysVFFP2zAQfp+0/2D5faRpK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yZQzK2p6pEfVol9TBXnkp3FhRrAHR0Bsv0BL7zycBzqMZbfa1/FPBTGyE9PbHbsUjEk6nJ7kk2Oy&#10;SDLl4/xsnNjP9s7OB/yqoGZxUXBPj5c4FZubgHQRgg6QmCuAqcrrypi0iYJRl8azjaCnNpiuSB5/&#10;oIxlTcFPJtNRCmwhuneRjY1hVJJMny4W3hWYVrg1KmKM/a40UZbqfCO3kFLZXf6EjihNqd7j2OP3&#10;t3qPc1cHeaTMYHHnXFcWfKo+9diesvLnQJnu8ET4Qd1xie2yTVoZn54NClhCuSVheOhaKzh5XdHz&#10;3YiA98JTL9GL03zAO/poA0Q/9CvOVuB/v3Ue8SRxsnLWUG8WPPxaC684M98sif8sP45CwrQ5nn4m&#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jD4QI5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14A7278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88C79F" w14:textId="77777777" w:rsidR="0034082C" w:rsidRDefault="0034082C" w:rsidP="009C2B67">
    <w:pPr>
      <w:pStyle w:val="Brdtext"/>
    </w:pPr>
    <w:r>
      <w:rPr>
        <w:noProof/>
        <w:lang w:eastAsia="sv-SE"/>
      </w:rPr>
      <mc:AlternateContent>
        <mc:Choice Requires="wps">
          <w:drawing>
            <wp:anchor distT="0" distB="0" distL="0" distR="0" simplePos="0" relativeHeight="25165861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C343F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19" type="#_x0000_t202" style="position:absolute;left:0;text-align:left;margin-left:5.4pt;margin-top:610.95pt;width:44.2pt;height:9.6pt;z-index:2516586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GerAkgIAAJQFAAAOAAAAZHJzL2Uyb0RvYy54bWysVMFu2zAMvQ/YPwi6r46Tt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GacWVHTIz2qFv2GKphGfhoX5gR7cATE9jO09M7DeaDDWHarfR3/VBAjOzG927NLwZikw9OzfDIl&#10;iyRTPs5n48R+dnB2PuAXBTWLi4J7erzEqdjeBKSLEHSAxFwBTFVeV8akTRSMujSebQU9tcF0RfL4&#10;A2Usawp+NjkdpcAWonsX2dgYRiXJ9Oli4V2BaYU7oyLG2G9KE2WpzldyCymV3edP6IjSlOotjj3+&#10;cKu3OHd1kEfKDBb3znVlwafqU48dKCt/DJTpDk+EH9Udl9iu2qSV8Ww8KGAF5Y6E4aFrreDkdUXP&#10;dyMC3gtPvUQvTvMB7+ijDRD90K84W4P/9dp5xJPEycpZQ71Z8PBzI7zizHy1JP5ZPo1CwrSZnn4k&#10;JTF/bFkdW+ymvgTSRE6TyMm0jHg0w1J7qJ9ojCxjVjIJKyl3wXFYXmI3MWgMSbVcJhC1rxN4Yx+c&#10;jKEjz1Gcj+2T8K5XMJL0b2HoYjF/IeQOGz2DW26QxJhUHpnuWO1fgFo/ib8fU3G2HO8T6jBMF78B&#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IUZ6sC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6AC343F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B3EF45" w14:textId="77777777" w:rsidR="0034082C" w:rsidRDefault="0034082C" w:rsidP="00EE1584">
    <w:pPr>
      <w:pStyle w:val="Brdtext"/>
    </w:pPr>
    <w:r>
      <w:rPr>
        <w:noProof/>
        <w:lang w:eastAsia="sv-SE"/>
      </w:rPr>
      <mc:AlternateContent>
        <mc:Choice Requires="wps">
          <w:drawing>
            <wp:anchor distT="0" distB="0" distL="0" distR="0" simplePos="0" relativeHeight="2516583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406A5B"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0" type="#_x0000_t202" style="position:absolute;left:0;text-align:left;margin-left:393pt;margin-top:611.25pt;width:44.2pt;height:9.6pt;z-index:2516583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RNEkAIAAJQ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p&#10;GfFjRU2P9KRa9BuqII/8NC5MCfboCIjtZ2jpnYfzQIex7Fb7Ov6pIEZ2irTbs0vBmKTD84s85ZBk&#10;ysf5ZJzYzw7Ozgf8oqBmcVFwT4+XOBXb24B0EYIOkJgrgKnKm8qYtImCUVfGs62gpzaYrkgef6CM&#10;ZU3BL07PRymwhejeRTY2hlFJMn26WHhXYFrhzqiIMfab0kRZqvOV3EJKZff5EzqiNKV6i2OPP9zq&#10;Lc5dHeSRMoPFvXNdWfCp+tRjB8rKHwNlusMT4Ud1xyW2yzZpZTw5HRSwhHJHwvDQtVZw8qai57sV&#10;AR+Ep14iLdB8wHv6aANEP/Qrztbgf712HvEkcbJy1lBvFjz83AivODNfLYl/kp9FsWLanJ1/JCUx&#10;f2xZHlvspr4C0kROk8jJtIx4NMNSe6ifaYwsYlYyCSspd8FxWF5hNzFoDEm1WCQQta8TeGsfnYyh&#10;I89RnE/ts/CuVzCS9O9g6GIxfSHkDhs9g1tskMSYVB6Z7ljtX4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5NE0S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3406A5B"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7236E6" w14:textId="77777777" w:rsidR="0034082C" w:rsidRDefault="0034082C" w:rsidP="00EE1584">
    <w:pPr>
      <w:pStyle w:val="Brdtext"/>
    </w:pPr>
    <w:r>
      <w:rPr>
        <w:noProof/>
        <w:lang w:eastAsia="sv-SE"/>
      </w:rPr>
      <mc:AlternateContent>
        <mc:Choice Requires="wps">
          <w:drawing>
            <wp:anchor distT="0" distB="0" distL="0" distR="0" simplePos="0" relativeHeight="2516583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2EC77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1" type="#_x0000_t202" style="position:absolute;left:0;text-align:left;margin-left:393pt;margin-top:611.25pt;width:44.2pt;height:9.6pt;z-index:2516583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xVZOkQIAAJQFAAAOAAAAZHJzL2Uyb0RvYy54bWysVFFv2yAQfp+0/4B4Xx0nabdEdaqsVadJ&#10;VVutnfpMMDTWMDAgsbNfvw9sJ1nXl057sYH77o777uPOL9paka1wvjK6oPnJiBKhuSkr/VzQ74/X&#10;Hz5R4gPTJVNGi4LuhKcXi/fvzhs7F2OzNqoUjiCI9vPGFnQdgp1nmedrUTN/YqzQMErjahawdc9Z&#10;6ViD6LXKxqPRWdYYV1pnuPAep1edkS5SfCkFD3dSehGIKijuFtLXpe8qfrPFOZs/O2bXFe+vwf7h&#10;FjWrNJLuQ12xwMjGVX+FqivujDcynHBTZ0bKiotUA6rJRy+qeVgzK1ItIMfbPU3+/4Xlt9t7R6qy&#10;oJMJWqVZjSY9ija4DSrIIz+N9XPAHiyAof1sWvR5OPc4jGW30tXxj4II7GB6t2cXwQjH4elZPpnC&#10;wmHKx/lsnNjPDs7W+fBFmJrERUEdmpc4ZdsbH3ARQAdIzOWNqsrrSqm0iYIRl8qRLUOrVUhXhMcf&#10;KKVJU9CzyekoBdYmuneRlY5hRJJMny4W3hWYVmGnRMQo/U1IUJbqfCU341zoff6EjiiJVG9x7PGH&#10;W73FuasDHimz0WHvXFfauFR9emMHysofA2Wyw4Pwo7rjMrSrNmllPJsOCliZcgdhONM9LW/5dYX2&#10;3TAf7pnDW0LHMR/CHT5SGdBv+hUla+N+vXYe8ZA4rJQ0eJsF9T83zAlK1FcN8c/yaRRSSJvp6Uco&#10;ibhjy+rYojf1pYEmckwiy9My4oMaltKZ+gljZBmzwsQ0R+6ChmF5GbqJgTHExXKZQHi+loUb/WB5&#10;DB15juJ8bJ+Ys72CA6R/a4ZXzOYvhNxho6e3y02AGJPKI9Mdq30H8PST+PsxFWfL8T6hDsN08Rs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gxVZO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92EC77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1A016B" w14:textId="77777777" w:rsidR="0034082C" w:rsidRDefault="0034082C" w:rsidP="009C2B67">
    <w:pPr>
      <w:pStyle w:val="Brdtext"/>
    </w:pPr>
    <w:r>
      <w:rPr>
        <w:noProof/>
        <w:lang w:eastAsia="sv-SE"/>
      </w:rPr>
      <mc:AlternateContent>
        <mc:Choice Requires="wps">
          <w:drawing>
            <wp:anchor distT="0" distB="0" distL="0" distR="0" simplePos="0" relativeHeight="25165861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C05D2B"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24" type="#_x0000_t202" style="position:absolute;left:0;text-align:left;margin-left:5.4pt;margin-top:610.95pt;width:44.2pt;height:9.6pt;z-index:2516586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wnYykg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P&#10;J2POrKjpkR5Vi35NFUwiP40LM4I9OAJi+wVaeufhPNBhLLvVvo5/KoiRnZje7tilYEzS4clpfjwh&#10;iyRTPs6n48R+tnd2PuBXBTWLi4J7erzEqdjcBKSLEHSAxFwBTFVeV8akTRSMujSebQQ9tcF0RfL4&#10;A2Usawp+enwySoEtRPcusrExjEqS6dPFwrsC0wq3RkWMsd+VJspSnW/kFlIqu8uf0BGlKdV7HHv8&#10;/lbvce7qII+UGSzunOvKgk/Vpx7bU1b+HCjTHZ4IP6g7LrFdtkkr4+nZoIAllFsShoeutYKT1xU9&#10;340IeC889RK9OM0HvKOPNkD0Q7/ibAX+91vnEU8SJytnDfVmwcOvtfCKM/PNkvin+SQKCdNmcnJG&#10;SmL+0LI8tNh1fQmkiZwmkZNpGfFohqX2UD/RGFnErGQSVlLuguOwvMRuYtAYkmqxSCBqXyfwxj44&#10;GUNHnqM4H9sn4V2vYCTp38LQxWL2SsgdNnoGt1gjiTGpPDLdsdq/ALV+En8/puJsOdwn1H6Yzl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N3CdjK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1C05D2B"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3458B7" w14:textId="77777777" w:rsidR="0034082C" w:rsidRDefault="0034082C" w:rsidP="00EE1584">
    <w:pPr>
      <w:pStyle w:val="Brdtext"/>
    </w:pPr>
    <w:r>
      <w:rPr>
        <w:noProof/>
        <w:lang w:eastAsia="sv-SE"/>
      </w:rPr>
      <mc:AlternateContent>
        <mc:Choice Requires="wps">
          <w:drawing>
            <wp:anchor distT="0" distB="0" distL="0" distR="0" simplePos="0" relativeHeight="2516583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1D134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5" type="#_x0000_t202" style="position:absolute;left:0;text-align:left;margin-left:393pt;margin-top:611.25pt;width:44.2pt;height:9.6pt;z-index:2516583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IE11kgIAAJQ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6YQzK2p6pEfVol9TBXnkp3FhRrAHR0Bsv0BL7zycBzqMZbfa1/FPBTGyE9PbHbsUjEk6PD7JJ1Oy&#10;SDLl4/xsnNjP9s7OB/yqoGZxUXBPj5c4FZubgHQRgg6QmCuAqcrrypi0iYJRl8azjaCnNpiuSB5/&#10;oIxlTcFPJsejFNhCdO8iGxvDqCSZPl0svCswrXBrVMQY+11poizV+UZuIaWyu/wJHVGaUr3Hscfv&#10;b/Ue564O8kiZweLOua4s+FR96rE9ZeXPgTLd4Ynwg7rjEttlm7QyPjsdFLCEckvC8NC1VnDyuqLn&#10;uxEB74WnXqIXp/mAd/TRBoh+6FecrcD/fus84kniZOWsod4sePi1Fl5xZr5ZEv9ZPo1CwrSZHn8m&#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uiBNdZ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441D134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EB0F24" w14:textId="77777777" w:rsidR="0034082C" w:rsidRDefault="0034082C" w:rsidP="00EE1584">
    <w:pPr>
      <w:pStyle w:val="Brdtext"/>
    </w:pPr>
    <w:r>
      <w:rPr>
        <w:noProof/>
        <w:lang w:eastAsia="sv-SE"/>
      </w:rPr>
      <mc:AlternateContent>
        <mc:Choice Requires="wps">
          <w:drawing>
            <wp:anchor distT="0" distB="0" distL="0" distR="0" simplePos="0" relativeHeight="2516583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56207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26" type="#_x0000_t202" style="position:absolute;left:0;text-align:left;margin-left:393pt;margin-top:611.25pt;width:44.2pt;height:9.6pt;z-index:2516583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TgjnkAIAAJQFAAAOAAAAZHJzL2Uyb0RvYy54bWysVF1v2yAUfZ+0/4B4Xx2nabdEdaqsVadJ&#10;VVstnfpMMDTWMDAgsbNfvwO2k6zrS6e92MA99+vcAxeXba3IVjhfGV3Q/GREidDclJV+Luj3x5sP&#10;nyjxgemSKaNFQXfC08v5+3cXjZ2JsVkbVQpHEET7WWMLug7BzrLM87WomT8xVmgYpXE1C9i656x0&#10;rEH0WmXj0eg8a4wrrTNceI/T685I5ym+lIKHeym9CEQVFLWF9HXpu4rfbH7BZs+O2XXF+zLYP1RR&#10;s0oj6T7UNQuMbFz1V6i64s54I8MJN3VmpKy4SD2gm3z0opvlmlmRegE53u5p8v8vLL/bPjhSlQU9&#10;neSUaFZjSI+iDW6DDvLIT2P9DLClBTC0n02LOQ/nHoex7Va6Ov7REIEdTO/27CIY4Tg8O89PJ7Bw&#10;mPJxPh0n9rODs3U+fBGmJnFRUIfhJU7Z9tYHFALoAIm5vFFVeVMplTZRMOJKObJlGLUKqUR4/IFS&#10;mjQFPT89G6XA2kT3LrLSMYxIkunTxca7BtMq7JSIGKW/CQnKUp+v5GacC73Pn9ARJZHqLY49/lDV&#10;W5y7PuCRMhsd9s51pY1L3ac7dqCs/DFQJjs8CD/qOy5Du2qTVsbT6aCAlSl3EIYz3dXylt9UGN8t&#10;8+GBOdwlTBzvQ7jHRyoD+k2/omRt3K/XziMeEoeVkgZ3s6D+54Y5QYn6qiH+aT6JQgppMzn7CCUR&#10;d2xZHVv0pr4y0ATkjerSMuKDGpbSmfoJz8giZoWJaY7cBQ3D8ip0LwaeIS4WiwTC9bUs3Oql5TF0&#10;5DmK87F9Ys72Cg6Q/p0ZbjGbvRByh42e3i42AWJMKo9Md6z2E8DVT+Lvn6n4thzvE+rw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ROCOe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156207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576A16" w14:textId="77777777" w:rsidR="0034082C" w:rsidRDefault="0034082C" w:rsidP="009C2B67">
    <w:pPr>
      <w:pStyle w:val="Brdtext"/>
    </w:pPr>
    <w:r>
      <w:rPr>
        <w:noProof/>
        <w:lang w:eastAsia="sv-SE"/>
      </w:rPr>
      <mc:AlternateContent>
        <mc:Choice Requires="wps">
          <w:drawing>
            <wp:anchor distT="0" distB="0" distL="0" distR="0" simplePos="0" relativeHeight="2516586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3BBBA5"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29" type="#_x0000_t202" style="position:absolute;left:0;text-align:left;margin-left:5.4pt;margin-top:610.95pt;width:44.2pt;height:9.6pt;z-index:2516586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eqz7kQIAAJQ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TqacWVHTIz2qFv2GKphEfhoXZgRbOgJi+xlaeufhPNBhLLvVvo5/KoiRnZje7dmlYEzS4fQsP52Q&#10;RZIpH+fn48R+dnB2PuAXBTWLi4J7erzEqdjeBqSLEHSAxFwBTFXeVMakTRSMujKebQU9tcF0RfL4&#10;A2Usawp+djodpcAWonsX2dgYRiXJ9Oli4V2BaYU7oyLG2G9KE2WpzldyCymV3edP6IjSlOotjj3+&#10;cKu3OHd1kEfKDBb3znVlwafqU48dKCt/DJTpDk+EH9Udl9iu2k4ro/GggBWUOxKGh661gpM3FT3f&#10;rQj4IDz1Er04zQe8p482QPRDv+JsDf7Xa+cRTxInK2cN9WbBw8+N8Ioz89WS+M/zSRQSps1k+pGU&#10;xPyxZXVssZv6CkgTOU0iJ9My4tEMS+2hfqIxsohZySSspNwFx2F5hd3EoDEk1WKRQNS+TuCtXToZ&#10;Q0eeozgf2yfhXa9gJOnfwdDFYvZCyB02ega32CCJMak8Mt2x2r8AtX4Sfz+m4mw53ifUYZjOfwM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s3qs+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763BBBA5"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43CE9C" w14:textId="77777777" w:rsidR="0034082C" w:rsidRDefault="0034082C" w:rsidP="00EE1584">
    <w:pPr>
      <w:pStyle w:val="Brdtext"/>
    </w:pPr>
    <w:r>
      <w:rPr>
        <w:noProof/>
        <w:lang w:eastAsia="sv-SE"/>
      </w:rPr>
      <mc:AlternateContent>
        <mc:Choice Requires="wps">
          <w:drawing>
            <wp:anchor distT="0" distB="0" distL="0" distR="0" simplePos="0" relativeHeight="2516583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08569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0" type="#_x0000_t202" style="position:absolute;left:0;text-align:left;margin-left:393pt;margin-top:611.25pt;width:44.2pt;height:9.6pt;z-index:251658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b2d1kQIAAJQ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pjPOrKjpkR5Vi35DFeSRn8aFOcEeHAGx/QwtvfNwHugwlt1qX8c/FcTITkzv9uxSMCbp8HSWT6Zk&#10;kWTKx/nZOLGfHZydD/hFQc3iouCeHi9xKrY3AekiBB0gMVcAU5XXlTFpEwWjLo1nW0FPbTBdkTz+&#10;QBnLmoLPJqejFNhCdO8iGxvDqCSZPl0svCswrXBnVMQY+01poizV+UpuIaWy+/wJHVGaUr3Fsccf&#10;bvUW564O8kiZweLeua4s+FR96rEDZeWPgTLd4Ynwo7rjEttV22llNBkUsIJyR8Lw0LVWcPK6oue7&#10;EQHvhadeohen+YB39NEGiH7oV5ytwf967TziSeJk5ayh3ix4+LkRXnFmvloS/1k+jULCtJmefiQl&#10;MX9sWR1b7Ka+BNJETpPIybSMeDTDUnuon2iMLGNWMgkrKXfBcVheYjcxaAxJtVwmELWvE3hjH5yM&#10;oSPPUZyP7ZPwrlcwkvRvYehiMX8h5A4bPYNbbpDEmFQeme5Y7V+AWj+Jvx9TcbYc7xPqMEwX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5b2d1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908569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B40DD3" w14:textId="77777777" w:rsidR="0034082C" w:rsidRDefault="0034082C" w:rsidP="00EE1584">
    <w:pPr>
      <w:pStyle w:val="Brdtext"/>
    </w:pPr>
    <w:r>
      <w:rPr>
        <w:noProof/>
        <w:lang w:eastAsia="sv-SE"/>
      </w:rPr>
      <mc:AlternateContent>
        <mc:Choice Requires="wps">
          <w:drawing>
            <wp:anchor distT="0" distB="0" distL="0" distR="0" simplePos="0" relativeHeight="2516583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DFFBC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1" type="#_x0000_t202" style="position:absolute;left:0;text-align:left;margin-left:393pt;margin-top:611.25pt;width:44.2pt;height:9.6pt;z-index:2516583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phB1kQIAAJQ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MuHMipoe6Um16DdUQR75aVyYEuzRERDbz9DSOw/ngQ5j2a32dfxTQYzsxPRuzy4FY5IOz87z0wlZ&#10;JJnycX4xTuxnB2fnA35RULO4KLinx0uciu1tQLoIQQdIzBXAVOVNZUzaRMGoK+PZVtBTG0xXJI8/&#10;UMaypuDnp2ejFNhCdO8iGxvDqCSZPl0svCswrXBnVMQY+01poizV+UpuIaWy+/wJHVGaUr3Fsccf&#10;bvUW564O8kiZweLeua4s+FR96rEDZeWPgTLd4Ynwo7rjEttl22llNBkUsIRyR8Lw0LVWcPKmoue7&#10;FQEfhKdeohen+YD39NEGiH7oV5ytwf967TziSeJk5ayh3ix4+LkRXnFmvloS/0U+iULCtJmcfSQl&#10;MX9sWR5b7Ka+AtJETpPIybSMeDTDUnuon2mMLGJWMgkrKXfBcVheYTcxaAxJtVgkELWvE3hrH52M&#10;oSPPUZxP7bPwrlcwkvTvYOhiMX0h5A4bPYNbbJDEmFQeme5Y7V+AWj+Jvx9TcbYc7xPqMEzn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WphB1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9DFFBC3"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9C58D2" w14:textId="77777777" w:rsidR="0034082C" w:rsidRDefault="0034082C" w:rsidP="009C2B67">
    <w:pPr>
      <w:pStyle w:val="Brdtext"/>
    </w:pPr>
    <w:r>
      <w:rPr>
        <w:noProof/>
        <w:lang w:eastAsia="sv-SE"/>
      </w:rPr>
      <mc:AlternateContent>
        <mc:Choice Requires="wps">
          <w:drawing>
            <wp:anchor distT="0" distB="0" distL="0" distR="0" simplePos="0" relativeHeight="25165862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E3F9D1"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34" type="#_x0000_t202" style="position:absolute;left:0;text-align:left;margin-left:5.4pt;margin-top:610.95pt;width:44.2pt;height:9.6pt;z-index:2516586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Lk1KkQ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HiCVmlWo0mPog1ujQomkZ/G+ilgCwtgaL+YFn0ezj0OY9mtdHX8oyACO5je7thFMMJxeHKaH09g&#10;4TDl4/x8nNjP9s7W+fBVmJrERUEdmpc4ZZtbH3ARQAdIzOWNqsqbSqm0iYIRV8qRDUOrVUhXhMcf&#10;KKVJU9DT45NRCqxNdO8iKx3DiCSZPl0svCswrcJWiYhR+ruQoCzV+UZuxrnQu/wJHVESqd7j2OP3&#10;t3qPc1cHPFJmo8POua60can69Mb2lJU/B8pkhwfhB3XHZWiXbaeV0dmggKUptxCGM93T8pbfVGjf&#10;LfPhgTm8JXQc8yHc4yOVAf2mX1GyMu73W+cRD4nDSkmDt1lQ/2vNnKBEfdMQ/3k+iUIKaTM5OYOS&#10;iDu0LA8tel1fGWgixySyPC0jPqhhKZ2pnzBG5jErTExz5C5oGJZXoZsYGENczOcJhOdrWbjVC8tj&#10;6MhzFOdj+8Sc7RUcIP07M7xiNn0l5A4bPb2drwPEmFQeme5Y7TuAp5/E34+pOFsO9wm1H6azF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vS5NS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3E3F9D1"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09EC4B" w14:textId="77777777" w:rsidR="0034082C" w:rsidRDefault="0034082C" w:rsidP="00EE1584">
    <w:pPr>
      <w:pStyle w:val="Brdtext"/>
    </w:pPr>
    <w:r>
      <w:rPr>
        <w:noProof/>
        <w:lang w:eastAsia="sv-SE"/>
      </w:rPr>
      <mc:AlternateContent>
        <mc:Choice Requires="wps">
          <w:drawing>
            <wp:anchor distT="0" distB="0" distL="0" distR="0" simplePos="0" relativeHeight="2516583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37107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5" type="#_x0000_t202" style="position:absolute;left:0;text-align:left;margin-left:393pt;margin-top:611.25pt;width:44.2pt;height:9.6pt;z-index:2516583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zHYNkQIAAJQ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H&#10;kylnVtT0SI+qRb+mCvLIT+PCjGAPjoDYfoGW3nk4D3QYy261r+OfCmJkJ6a3O3YpGJN0eHKaH0/I&#10;IsmUj/PpOLGf7Z2dD/hVQc3iouCeHi9xKjY3AekiBB0gMVcAU5XXlTFpEwWjLo1nG0FPbTBdkTz+&#10;QBnLmoKfHp+MUmAL0b2LbGwMo5Jk+nSx8K7AtMKtURFj7HelibJU5xu5hZTK7vIndERpSvUexx6/&#10;v9V7nLs6yCNlBos757qy4FP1qcf2lJU/B8p0hyfCD+qOS2yXbaeV0dmggCWUWxKGh661gpPXFT3f&#10;jQh4Lzz1Er04zQe8o482QPRDv+JsBf73W+cRTxInK2cN9WbBw6+18Ioz882S+Kf5JAoJ02Zy8pmU&#10;xPyhZXlosev6EkgTOU0iJ9My4tEMS+2hfqIxsohZySSspNwFx2F5id3EoDEk1WKRQNS+TuCNfXAy&#10;ho48R3E+tk/Cu17BSNK/haGLxeyVkDts9AxusUYSY1J5ZLpjtX8Bav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azHYN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537107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0AC98E" w14:textId="77777777" w:rsidR="0034082C" w:rsidRDefault="0034082C" w:rsidP="00EE1584">
    <w:pPr>
      <w:pStyle w:val="Brdtext"/>
    </w:pPr>
    <w:r>
      <w:rPr>
        <w:noProof/>
        <w:lang w:eastAsia="sv-SE"/>
      </w:rPr>
      <mc:AlternateContent>
        <mc:Choice Requires="wps">
          <w:drawing>
            <wp:anchor distT="0" distB="0" distL="0" distR="0" simplePos="0" relativeHeight="2516583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958087"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36" type="#_x0000_t202" style="position:absolute;left:0;text-align:left;margin-left:393pt;margin-top:611.25pt;width:44.2pt;height:9.6pt;z-index:2516583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bHzWkQ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P&#10;J2ecWVHTIz2qFv2aKsgjP40LM4I9OAJi+wVaeufhPNBhLLvVvo5/KoiRnZje7tilYEzS4clpfjwh&#10;iyRTPs6n48R+tnd2PuBXBTWLi4J7erzEqdjcBKSLEHSAxFwBTFVeV8akTRSMujSebQQ9tcF0RfL4&#10;A2Usawp+enwySoEtRPcusrExjEqS6dPFwrsC0wq3RkWMsd+VJspSnW/kFlIqu8uf0BGlKdV7HHv8&#10;/lbvce7qII+UGSzunOvKgk/Vpx7bU1b+HCjTHZ4IP6g7LrFdtp1WRtNBAUsotyQMD11rBSevK3q+&#10;GxHwXnjqJXpxmg94Rx9tgOiHfsXZCvzvt84jniROVs4a6s2Ch19r4RVn5psl8U/zSRQSps3k5IyU&#10;xPyhZXlosev6EkgTOU0iJ9My4tEMS+2hfqIxsohZySSspNwFx2F5id3EoDEk1WKRQNS+TuCNfXAy&#10;ho48R3E+tk/Cu17BSNK/haGLxeyVkDts9AxusUYSY1J5ZLpjtX8Bav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TbHzW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B958087"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7B1473" w14:textId="77777777" w:rsidR="0034082C" w:rsidRDefault="0034082C" w:rsidP="009C2B67">
    <w:pPr>
      <w:pStyle w:val="Brdtext"/>
    </w:pPr>
    <w:r>
      <w:rPr>
        <w:noProof/>
        <w:lang w:eastAsia="sv-SE"/>
      </w:rPr>
      <mc:AlternateContent>
        <mc:Choice Requires="wps">
          <w:drawing>
            <wp:anchor distT="0" distB="0" distL="0" distR="0" simplePos="0" relativeHeight="25165862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DE4C74"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39" type="#_x0000_t202" style="position:absolute;left:0;text-align:left;margin-left:5.4pt;margin-top:610.95pt;width:44.2pt;height:9.6pt;z-index:2516586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dK2AjwIAAJQ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U9&#10;neaUaFZjSI+iDW6DDiaRn8b6GWBLC2BoP5sWcx7OPQ5j2610dfyjIQI7mN7t2UUwwnE4PctPJ7Bw&#10;mPJxfj5O7GcHZ+t8+CJMTeKioA7DS5yy7a0PKATQARJzeaOq8qZSKm2iYMSVcmTLMGoVUonw+AOl&#10;NGkKenY6HaXA2kT3LrLSMYxIkunTxca7BtMq7JSIGKW/CQnKUp+v5GacC73Pn9ARJZHqLY49/lDV&#10;W5y7PuCRMhsd9s51pY1L3ac7dqCs/DFQJjs8CD/qOy5Du2o7reTjQQErU+4gDGe6q+Utv6kwvlvm&#10;wwNzuEuYON6HcI+PVAb0m35Fydq4X6+dRzwkDislDe5mQf3PDXOCEvVVQ/zn+SQKKaTNZPoRSiLu&#10;2LI6tuhNfWWgCcgb1aVlxAc1LKUz9ROekUXMChPTHLkLGoblVeheDDxDXCwWCYTra1m41UvLY+jI&#10;cxTnY/vEnO0VHCD9OzPcYjZ7IeQOGz29XWwCxJhUHpnuWO0ngKufxN8/U/FtOd4n1OExnf8G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Jl0rYC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CDE4C74"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F66C0F" w14:textId="77777777" w:rsidR="0034082C" w:rsidRDefault="0034082C" w:rsidP="00EE1584">
    <w:pPr>
      <w:pStyle w:val="Brdtext"/>
    </w:pPr>
    <w:r>
      <w:rPr>
        <w:noProof/>
        <w:lang w:eastAsia="sv-SE"/>
      </w:rPr>
      <mc:AlternateContent>
        <mc:Choice Requires="wps">
          <w:drawing>
            <wp:anchor distT="0" distB="0" distL="0" distR="0" simplePos="0" relativeHeight="2516583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73A3A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0" type="#_x0000_t202" style="position:absolute;left:0;text-align:left;margin-left:393pt;margin-top:611.25pt;width:44.2pt;height:9.6pt;z-index:2516583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YWYOkQIAAJQFAAAOAAAAZHJzL2Uyb0RvYy54bWysVMFu2zAMvQ/YPwi6r46Tpl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mPOrKjpkR5Vi35DFeSRn8aFGcGWjoDYfoaW3nk4D3QYy261r+OfCmJkJ6Z3e3YpGJN0OD3LJ6dk&#10;kWTKx/n5OLGfHZydD/hFQc3iouCeHi9xKra3AekiBB0gMVcAU5U3lTFpEwWjroxnW0FPbTBdkTz+&#10;QBnLmoKfTaajFNhCdO8iGxvDqCSZPl0svCswrXBnVMQY+01poizV+UpuIaWy+/wJHVGaUr3Fsccf&#10;bvUW564O8kiZweLeua4s+FR96rEDZeWPgTLd4Ynwo7rjEttV22klnwwKWEG5I2F46ForOHlT0fPd&#10;ioAPwlMv0YvTfMB7+mgDRD/0K87W4H+9dh7xJHGyctZQbxY8/NwIrzgzXy2J/zw/jULCtDmdfiQl&#10;MX9sWR1b7Ka+AtJETpPIybSMeDTDUnuon2iMLGJWMgkrKXfBcVheYTcxaAxJtVgkELWvE3hrl07G&#10;0JHnKM7H9kl41ysYSfp3MHSxmL0QcoeNnsEtNkhiTCqPTHes9i9ArZ/E34+pOFuO9wl1GKb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TYWYO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073A3A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DC92AD" w14:textId="77777777" w:rsidR="0034082C" w:rsidRDefault="0034082C" w:rsidP="00EE1584">
    <w:pPr>
      <w:pStyle w:val="Brdtext"/>
    </w:pPr>
    <w:r>
      <w:rPr>
        <w:noProof/>
        <w:lang w:eastAsia="sv-SE"/>
      </w:rPr>
      <mc:AlternateContent>
        <mc:Choice Requires="wps">
          <w:drawing>
            <wp:anchor distT="0" distB="0" distL="0" distR="0" simplePos="0" relativeHeight="2516583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91250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1" type="#_x0000_t202" style="position:absolute;left:0;text-align:left;margin-left:393pt;margin-top:611.25pt;width:44.2pt;height:9.6pt;z-index:2516583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qBEOjw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p6BH81qPNKTaIPboII88tNYPwXs0QIY2s+mxTsP5x6HsexWujr+URCBHZF2e3YRjHAcnp3npxNY&#10;OEz5OL8YJ/azg7N1PnwRpiZxUVCHx0ucsu2tD7gIoAMk5vJGVeVNpVTaRMGIK+XIluGpVUhXhMcf&#10;KKVJU9DzWGp00ia6d5GVjiciSaZPFwvvCkyrsFMiYpT+JiQoS3W+kptxLvQ+f0JHlESqtzj2+MOt&#10;3uLc1QGPlNnosHeuK21cqj712IGy8sdAmezwIPyo7rgM7bLttJJPBgUsTbmDMJzpWstbflPh+W6Z&#10;Dw/MoZfw4pgP4R4fqQzoN/2KkrVxv147j3hIHFZKGvRmQf3PDXOCEvVVQ/wX+SQKKaTN5OwjlETc&#10;sWV5bNGb+spAEzkmkeVpGfFBDUvpTP2MMbKIWWFimiN3QcOwvArdxMAY4mKxSCC0r2XhVj9aHkNH&#10;nqM4n9pn5myv4ADp35mhi9n0hZA7bPT0drEJEGNSeWS6Y7V/AbR+En8/puJsOd4n1GGY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KgRD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C91250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A67AB9" w14:textId="77777777" w:rsidR="0034082C" w:rsidRDefault="0034082C" w:rsidP="009C2B67">
    <w:pPr>
      <w:pStyle w:val="Brdtext"/>
    </w:pPr>
    <w:r>
      <w:rPr>
        <w:noProof/>
        <w:lang w:eastAsia="sv-SE"/>
      </w:rPr>
      <mc:AlternateContent>
        <mc:Choice Requires="wps">
          <w:drawing>
            <wp:anchor distT="0" distB="0" distL="0" distR="0" simplePos="0" relativeHeight="25165862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B582D2"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44" type="#_x0000_t202" style="position:absolute;left:0;text-align:left;margin-left:5.4pt;margin-top:610.95pt;width:44.2pt;height:9.6pt;z-index:2516586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Vhb2kQ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P&#10;pxPOrKjpkR5Vi35NFUwiP40LM4I9OAJi+wVaeufhPNBhLLvVvo5/KoiRnZje7tilYEzS4fQkP56Q&#10;RZIpH+dn48R+tnd2PuBXBTWLi4J7erzEqdjcBKSLEHSAxFwBTFVeV8akTRSMujSebQQ9tcF0RfL4&#10;A2Usawp+cjwdpcAWonsX2dgYRiXJ9Oli4V2BaYVboyLG2O9KE2WpzjdyCymV3eVP6IjSlOo9jj1+&#10;f6v3OHd1kEfKDBZ3znVlwafqU4/tKSt/DpTpDk+EH9Qdl9gu204r+emggCWUWxKGh661gpPXFT3f&#10;jQh4Lzz1Er04zQe8o482QPRDv+JsBf73W+cRTxInK2cN9WbBw6+18Ioz882S+M/ySRQSps1kekpK&#10;Yv7Qsjy02HV9CaSJnCaRk2kZ8WiGpfZQP9EYWcSsZBJWUu6C47C8xG5i0BiSarFIIGpfJ/DGPjgZ&#10;Q0eeozgf2yfhXa9gJOnfwtDFYvZKyB02ega3WCOJMak8Mt2x2r8AtX4Sfz+m4mw53CfUfpjOX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klYW9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FB582D2"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9DAB1A" w14:textId="77777777" w:rsidR="0034082C" w:rsidRDefault="0034082C" w:rsidP="00EE1584">
    <w:pPr>
      <w:pStyle w:val="Brdtext"/>
    </w:pPr>
    <w:r>
      <w:rPr>
        <w:noProof/>
        <w:lang w:eastAsia="sv-SE"/>
      </w:rPr>
      <mc:AlternateContent>
        <mc:Choice Requires="wps">
          <w:drawing>
            <wp:anchor distT="0" distB="0" distL="0" distR="0" simplePos="0" relativeHeight="2516583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95C06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5" type="#_x0000_t202" style="position:absolute;left:0;text-align:left;margin-left:393pt;margin-top:611.25pt;width:44.2pt;height:9.6pt;z-index:2516583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tC2xkQIAAJQ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yYQzK2p6pEfVol9TBXnkp3FhSrCFIyC2X6Cldx7OAx3Gslvt6/inghjZientjl0KxiQdTk7z4xOy&#10;SDLl4/x8nNjP9s7OB/yqoGZxUXBPj5c4FZvbgHQRgg6QmCuAqcqbypi0iYJRV8azjaCnNpiuSB5/&#10;oIxlTcFPjyejFNhCdO8iGxvDqCSZPl0svCswrXBrVMQY+11poizV+UZuIaWyu/wJHVGaUr3Hscfv&#10;b/Ue564O8kiZweLOua4s+FR96rE9ZeXPgTLd4Ynwg7rjEttl22klPxsUsIRyS8Lw0LVWcPKmoue7&#10;FQEfhKdeohen+YD39NEGiH7oV5ytwP9+6zziSeJk5ayh3ix4+LUWXnFmvlkS/3l+EoWEaXMy+UxK&#10;Yv7Qsjy02HV9BaSJnCaRk2kZ8WiGpfZQP9EYmcesZBJWUu6C47C8wm5i0BiSaj5PIGpfJ/DWLpyM&#10;oSPPUZyP7ZPwrlcwkvTvYOhiMX0l5A4bPYObr5HEmFQeme5Y7V+AWj+Jvx9TcbYc7hNqP0xnL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1tC2x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195C06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626F2F" w14:textId="77777777" w:rsidR="0034082C" w:rsidRDefault="0034082C" w:rsidP="00EE1584">
    <w:pPr>
      <w:pStyle w:val="Brdtext"/>
    </w:pPr>
    <w:r>
      <w:rPr>
        <w:noProof/>
        <w:lang w:eastAsia="sv-SE"/>
      </w:rPr>
      <mc:AlternateContent>
        <mc:Choice Requires="wps">
          <w:drawing>
            <wp:anchor distT="0" distB="0" distL="0" distR="0" simplePos="0" relativeHeight="2516583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95A69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46" type="#_x0000_t202" style="position:absolute;left:0;text-align:left;margin-left:393pt;margin-top:611.25pt;width:44.2pt;height:9.6pt;z-index:2516583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Yn2tkQIAAJQFAAAOAAAAZHJzL2Uyb0RvYy54bWysVMFu2zAMvQ/YPwi6r46Tpl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CecWVHTIz2qFv2GKsgjP40Lc4I9OAJi+xlaeufhPNBhLLvVvo5/KoiRnZje7dmlYEzS4fQsn5yS&#10;RZIpH+ezcWI/Ozg7H/CLgprFRcE9PV7iVGxvAtJFCDpAYq4ApiqvK2PSJgpGXRrPtoKe2mC6Inn8&#10;gTKWNQU/m0xHKbCF6N5FNjaGUUkyfbpYeFdgWuHOqIgx9pvSRFmq85XcQkpl9/kTOqI0pXqLY48/&#10;3Ootzl0d5JEyg8W9c11Z8Kn61GMHysofA2W6wxPhR3XHJbarttNKPhsUsIJyR8Lw0LVWcPK6oue7&#10;EQHvhadeohen+YB39NEGiH7oV5ytwf967TziSeJk5ayh3ix4+LkRXnFmvloS/yw/jULCtDmdfiQl&#10;MX9sWR1b7Ka+BNJETpPIybSMeDTDUnuon2iMLGNWMgkrKXfBcVheYjcxaAxJtVwmELWvE3hjH5yM&#10;oSPPUZyP7ZPwrlcwkvRvYehiMX8h5A4bPYNbbpDEmFQeme5Y7V+AWj+Jvx9TcbYc7xPqMEwX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5Yn2t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F95A69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BECF03" w14:textId="77777777" w:rsidR="0034082C" w:rsidRDefault="0034082C" w:rsidP="009C2B67">
    <w:pPr>
      <w:pStyle w:val="Brdtext"/>
    </w:pPr>
    <w:r>
      <w:rPr>
        <w:noProof/>
        <w:lang w:eastAsia="sv-SE"/>
      </w:rPr>
      <mc:AlternateContent>
        <mc:Choice Requires="wps">
          <w:drawing>
            <wp:anchor distT="0" distB="0" distL="0" distR="0" simplePos="0" relativeHeight="2516586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C94AF6"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49" type="#_x0000_t202" style="position:absolute;left:0;text-align:left;margin-left:5.4pt;margin-top:610.95pt;width:44.2pt;height:9.6pt;z-index:251658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c3LSkQ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P&#10;p6ecWVHTIz2qFv2aKphEfhoXZgR7cATE9gu09M7DeaDDWHarfR3/VBAjOzG93bFLwZikw+lJfjwh&#10;iyRTPs7Pxon9bO/sfMCvCmoWFwX39HiJU7G5CUgXIegAibkCmKq8roxJmygYdWk82wh6aoPpiuTx&#10;B8pY1hT85Hg6SoEtRPcusrExjEqS6dPFwrsC0wq3RkWMsd+VJspSnW/kFlIqu8uf0BGlKdV7HHv8&#10;/lbvce7qII+UGSzunOvKgk/Vpx7bU1b+HCjTHZ4IP6g7LrFdtp1WxuNBAUsotyQMD11rBSevK3q+&#10;GxHwXnjqJXpxmg94Rx9tgOiHfsXZCvzvt84jniROVs4a6s2Ch19r4RVn5psl8Z/lkygkTJvJ9JSU&#10;xPyhZXlosev6EkgTOU0iJ9My4tEMS+2hfqIxsohZySSspNwFx2F5id3EoDEk1WKRQNS+TuCNfXAy&#10;ho48R3E+tk/Cu17BSNK/haGLxeyVkDts9AxusUYSY1J5ZLpjtX8Bav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ynNy0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7C94AF6"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7A8046" w14:textId="77777777" w:rsidR="0034082C" w:rsidRDefault="0034082C" w:rsidP="00EE1584">
    <w:pPr>
      <w:pStyle w:val="Brdtext"/>
    </w:pPr>
    <w:r>
      <w:rPr>
        <w:noProof/>
        <w:lang w:eastAsia="sv-SE"/>
      </w:rPr>
      <mc:AlternateContent>
        <mc:Choice Requires="wps">
          <w:drawing>
            <wp:anchor distT="0" distB="0" distL="0" distR="0" simplePos="0" relativeHeight="251658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6F1AB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0" type="#_x0000_t202" style="position:absolute;left:0;text-align:left;margin-left:393pt;margin-top:611.25pt;width:44.2pt;height:9.6pt;z-index:251658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qPYVkQIAAJQFAAAOAAAAZHJzL2Uyb0RvYy54bWysVFFv2yAQfp+0/4B4Xx0nT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MkUrdKsRpMeRRvcBhXkkZ/G+hlgSwtgaD+bFn0ezj0OY9mtdHX8oyACO5je7dlFMMJxOD3LJ6ew&#10;cJjycX4+TuxnB2frfPgiTE3ioqAOzUucsu2tD7gIoAMk5vJGVeVNpVTaRMGIK+XIlqHVKqQrwuMP&#10;lNKkKejZZDpKgbWJ7l1kpWMYkSTTp4uFdwWmVdgpETFKfxMSlKU6X8nNOBd6nz+hI0oi1Vsce/zh&#10;Vm9x7uqAR8psdNg715U2LlWf3tiBsvLHQJns8CD8qO64DO2q7bQyngwKWJlyB2E40z0tb/lNhfbd&#10;Mh8emMNbQscxH8I9PlIZ0G/6FSVr4369dh7xkDislDR4mwX1PzfMCUrUVw3xn+enUUghbU6nH6Ek&#10;4o4tq2OL3tRXBprIMYksT8uID2pYSmfqJ4yRRcwKE9McuQsahuVV6CYGxhAXi0UC4flaFm710vIY&#10;OvIcxfnYPjFnewUHSP/ODK+YzV4IucNGT28XmwAxJpVHpjtW+w7g6Sfx92MqzpbjfUIdhun8N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nqPYV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D6F1AB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7CB389" w14:textId="77777777" w:rsidR="0034082C" w:rsidRDefault="0034082C" w:rsidP="00EE1584">
    <w:pPr>
      <w:pStyle w:val="Brdtext"/>
    </w:pPr>
    <w:r>
      <w:rPr>
        <w:noProof/>
        <w:lang w:eastAsia="sv-SE"/>
      </w:rPr>
      <mc:AlternateContent>
        <mc:Choice Requires="wps">
          <w:drawing>
            <wp:anchor distT="0" distB="0" distL="0" distR="0" simplePos="0" relativeHeight="2516583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CC8CB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1" type="#_x0000_t202" style="position:absolute;left:0;text-align:left;margin-left:393pt;margin-top:611.25pt;width:44.2pt;height:9.6pt;z-index:2516583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r85ckQIAAJQ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Kf&#10;TmecWVHTIz2qFv2GKsgjP40Lc4I9OAJi+xlaeufhPNBhLLvVvo5/KoiRnZje7dmlYEzS4XSWn07I&#10;IsmUj/OzcWI/Ozg7H/CLgprFRcE9PV7iVGxvAtJFCDpAYq4ApiqvK2PSJgpGXRrPtoKe2mC6Inn8&#10;gTKWNQWfnU5HKbCF6N5FNjaGUUkyfbpYeFdgWuHOqIgx9pvSRFmq85XcQkpl9/kTOqI0pXqLY48/&#10;3Ootzl0d5JEyg8W9c11Z8Kn61GMHysofA2W6wxPhR3XHJbarttPKeDIoYAXljoThoWut4OR1Rc93&#10;IwLeC0+9RC9O8wHv6KMNEP3Qrzhbg//12nnEk8TJyllDvVnw8HMjvOLMfLUk/rN8EoWEaTOZfiQl&#10;MX9sWR1b7Ka+BNJETpPIybSMeDTDUnuon2iMLGNWMgkrKXfBcVheYjcxaAxJtVwmELWvE3hjH5yM&#10;oSPPUZyP7ZPwrlcwkvRvYehiMX8h5A4bPYNbbpDEmFQeme5Y7V+AWj+Jvx9TcbYc7xPqMEwX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vr85c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FCC8CB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8F377B9" w14:textId="77777777" w:rsidR="0034082C" w:rsidRDefault="0034082C" w:rsidP="009C2B67">
    <w:pPr>
      <w:pStyle w:val="Brdtext"/>
    </w:pPr>
    <w:r>
      <w:rPr>
        <w:noProof/>
        <w:lang w:eastAsia="sv-SE"/>
      </w:rPr>
      <mc:AlternateContent>
        <mc:Choice Requires="wps">
          <w:drawing>
            <wp:anchor distT="0" distB="0" distL="0" distR="0" simplePos="0" relativeHeight="25165862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58C96B"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54" type="#_x0000_t202" style="position:absolute;left:0;text-align:left;margin-left:5.4pt;margin-top:610.95pt;width:44.2pt;height:9.6pt;z-index:2516586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Mk+8kAIAAJQ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UW&#10;9HgKfjSr8UiPog1ujQomkZ/G+hlgDxbA0H4xLd55OPc4jGW30tXxj4II7Ii03bGLYITj8GSaH09g&#10;4TDl4/xsnNjP9s7W+fBVmJrERUEdHi9xyjY3PuAigA6QmMsbVZXXlVJpEwUjLpUjG4anViFdER5/&#10;oJQmTUGnxyejFFib6N5FVjqGEUkyfbpYeFdgWoWtEhGj9HchQVmq843cjHOhd/kTOqIkUr3Hscfv&#10;b/Ue564OeKTMRoedc11p41L1qcf2lJU/B8pkhwfhB3XHZWiXbaeV8emggKUptxCGM11recuvKzzf&#10;DfPhnjn0El4c8yHc4SOVAf2mX1GyMu73W+cRD4nDSkmD3iyo/7VmTlCivmmI/yyfRCGFtJmcnEJJ&#10;xB1alocWva4vDTSRYxJZnpYRH9SwlM7UTxgji5gVJqY5chc0DMvL0E0MjCEuFosEQvtaFm70g+Ux&#10;dOQ5ivOxfWLO9goOkP6tGbqYzV4JucNGT28X6wAxJpVHpjtW+xdA6yfx92MqzpbDfULth+n8B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pMk+8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D58C96B"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4AFC78" w14:textId="77777777" w:rsidR="0034082C" w:rsidRDefault="0034082C" w:rsidP="00EE1584">
    <w:pPr>
      <w:pStyle w:val="Brdtext"/>
    </w:pPr>
    <w:r>
      <w:rPr>
        <w:noProof/>
        <w:lang w:eastAsia="sv-SE"/>
      </w:rPr>
      <mc:AlternateContent>
        <mc:Choice Requires="wps">
          <w:drawing>
            <wp:anchor distT="0" distB="0" distL="0" distR="0" simplePos="0" relativeHeight="2516583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777DB7"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5" type="#_x0000_t202" style="position:absolute;left:0;text-align:left;margin-left:393pt;margin-top:611.25pt;width:44.2pt;height:9.6pt;z-index:2516583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0HT7jwIAAJQFAAAOAAAAZHJzL2Uyb0RvYy54bWysVF1P2zAUfZ+0/2D5faQp0EFFijoQ0yQE&#10;aGXi2XVsGs2xPdtt0v16jp2k7RgvTHtJbN9zv8499sVlWyuyEc5XRhc0PxpRIjQ3ZaWfC/rj8ebT&#10;GSU+MF0yZbQo6FZ4ejn7+OGisVMxNiujSuEIgmg/bWxBVyHYaZZ5vhI180fGCg2jNK5mAVv3nJWO&#10;NYheq2w8Gk2yxrjSOsOF9zi97ox0luJLKXi4l9KLQFRBUVtIX5e+y/jNZhds+uyYXVW8L4P9QxU1&#10;qzSS7kJds8DI2lV/haor7ow3MhxxU2dGyoqL1AO6yUevulmsmBWpF5Dj7Y4m///C8rvNgyNVWdDj&#10;SU6JZjWG9Cja4NboII/8NNZPAVtYAEP7xbSY83DucRjbbqWr4x8NEdjB9HbHLoIRjsPTSX58AguH&#10;KR/n5+PEfrZ3ts6Hr8LUJC4K6jC8xCnb3PqAQgAdIDGXN6oqbyql0iYKRlwpRzYMo1YhlQiPP1BK&#10;k6agk+PTUQqsTXTvIisdw4gkmT5dbLxrMK3CVomIUfq7kKAs9flGbsa50Lv8CR1REqne49jj91W9&#10;x7nrAx4ps9Fh51xX2rjUfbpje8rKnwNlssOD8IO+4zK0y7bTyvhsUMDSlFsIw5nuannLbyqM75b5&#10;8MAc7hImjvch3OMjlQH9pl9RsjLu91vnEQ+Jw0pJg7tZUP9rzZygRH3TEP95fhKFFNLm5PQzlETc&#10;oWV5aNHr+spAE5A3qkvLiA9qWEpn6ic8I/OYFSamOXIXNAzLq9C9GHiGuJjPEwjX17JwqxeWx9CR&#10;5yjOx/aJOdsrOED6d2a4xWz6SsgdNnp6O18HiDGpPDLdsdpPAFc/ib9/puLbcrhPqP1j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tB0+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4777DB7"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5C55FA" w14:textId="77777777" w:rsidR="0034082C" w:rsidRDefault="0034082C" w:rsidP="00EE1584">
    <w:pPr>
      <w:pStyle w:val="Brdtext"/>
    </w:pPr>
    <w:r>
      <w:rPr>
        <w:noProof/>
        <w:lang w:eastAsia="sv-SE"/>
      </w:rPr>
      <mc:AlternateContent>
        <mc:Choice Requires="wps">
          <w:drawing>
            <wp:anchor distT="0" distB="0" distL="0" distR="0" simplePos="0" relativeHeight="2516583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4D542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56" type="#_x0000_t202" style="position:absolute;left:0;text-align:left;margin-left:393pt;margin-top:611.25pt;width:44.2pt;height:9.6pt;z-index:2516583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q+22kQIAAJQ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Kf&#10;TqacWVHTIz2qFv2GKsgjP40LM4ItHQGx/QwtvfNwHugwlt1qX8c/FcTITkzv9uxSMCbpcHKen56R&#10;RZIpH+fTcWI/Ozg7H/CLgprFRcE9PV7iVGxvA9JFCDpAYq4ApipvKmPSJgpGXRnPtoKe2mC6Inn8&#10;gTKWNQU/P52MUmAL0b2LbGwMo5Jk+nSx8K7AtMKdURFj7DelibJU5yu5hZTK7vMndERpSvUWxx5/&#10;uNVbnLs6yCNlBot757qy4FP1qccOlJU/Bsp0hyfCj+qOS2xXbaeV8XRQwArKHQnDQ9dawcmbip7v&#10;VgR8EJ56iV6c5gPe00cbIPqhX3G2Bv/rtfOIJ4mTlbOGerPg4edGeMWZ+WpJ/NP8LAoJ0+Zs8pGU&#10;xPyxZXVssZv6CkgTOU0iJ9My4tEMS+2hfqIxsohZySSspNwFx2F5hd3EoDEk1WKRQNS+TuCtXToZ&#10;Q0eeozgf2yfhXa9gJOnfwdDFYvZCyB02ega32CCJMak8Mt2x2r8AtX4Sfz+m4mw53ifUYZ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Nq+22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44D542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E20765" w14:textId="77777777" w:rsidR="0034082C" w:rsidRDefault="0034082C" w:rsidP="009C2B67">
    <w:pPr>
      <w:pStyle w:val="Brdtext"/>
    </w:pPr>
    <w:r>
      <w:rPr>
        <w:noProof/>
        <w:lang w:eastAsia="sv-SE"/>
      </w:rPr>
      <mc:AlternateContent>
        <mc:Choice Requires="wps">
          <w:drawing>
            <wp:anchor distT="0" distB="0" distL="0" distR="0" simplePos="0" relativeHeight="25165862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83A24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59" type="#_x0000_t202" style="position:absolute;left:0;text-align:left;margin-left:5.4pt;margin-top:610.95pt;width:44.2pt;height:9.6pt;z-index:2516586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V4TDkQIAAJQ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hPOrKjpkR5Vi35DFUwjP40Lc4I9OAJi+xlaeufhPNBhLLvVvo5/KoiRnZje7dmlYEzS4eksn0zJ&#10;IsmUj/OzcWI/Ozg7H/CLgprFRcE9PV7iVGxvAtJFCDpAYq4ApiqvK2PSJgpGXRrPtoKe2mC6Inn8&#10;gTKWNQWfTU5HKbCF6N5FNjaGUUkyfbpYeFdgWuHOqIgx9pvSRFmq85XcQkpl9/kTOqI0pXqLY48/&#10;3Ootzl0d5JEyg8W9c11Z8Kn61GMHysofA2W6wxPhR3XHJbarttPKZDwoYAXljoThoWut4OR1Rc93&#10;IwLeC0+9RC9O8wHv6KMNEP3Qrzhbg//12nnEk8TJyllDvVnw8HMjvOLMfLUk/rN8GoWEaTM9/UhK&#10;Yv7Ysjq22E19CaSJnCaRk2kZ8WiGpfZQP9EYWcasZBJWUu6C47C8xG5i0BiSarlMIGpfJ/DGPjgZ&#10;Q0eeozgf2yfhXa9gJOnfwtDFYv5CyB02ega33CCJMak8Mt2x2r8AtX4Sfz+m4mw53ifUYZgufgM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zleEw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383A24A"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830BFA" w14:textId="77777777" w:rsidR="0034082C" w:rsidRDefault="0034082C" w:rsidP="00EE1584">
    <w:pPr>
      <w:pStyle w:val="Brdtext"/>
    </w:pPr>
    <w:r>
      <w:rPr>
        <w:noProof/>
        <w:lang w:eastAsia="sv-SE"/>
      </w:rPr>
      <mc:AlternateContent>
        <mc:Choice Requires="wps">
          <w:drawing>
            <wp:anchor distT="0" distB="0" distL="0" distR="0" simplePos="0" relativeHeight="2516583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952251"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0" type="#_x0000_t202" style="position:absolute;left:0;text-align:left;margin-left:393pt;margin-top:611.25pt;width:44.2pt;height:9.6pt;z-index:2516583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rDkQIAAJQ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lPOrKjpkR5Vi35DFeSRn8aFOcEeHAGx/QwtvfNwHugwlt1qX8c/FcTITkzv9uxSMCbp8HSWT6Zk&#10;kWTKx/nZOLGfHZydD/hFQc3iouCeHi9xKrY3AekiBB0gMVcAU5XXlTFpEwWjLo1nW0FPbTBdkTz+&#10;QBnLmoLPJqejFNhCdO8iGxvDqCSZPl0svCswrXBnVMQY+01poizV+UpuIaWy+/wJHVGaUr3Fsccf&#10;bvUW564O8kiZweLeua4s+FR96rEDZeWPgTLd4Ynwo7rjEttV22llMhkUsIJyR8Lw0LVWcPK6oue7&#10;EQHvhadeohen+YB39NEGiH7oV5ytwf967TziSeJk5ayh3ix4+LkRXnFmvloS/1k+jULCtJmefiQl&#10;MX9sWR1b7Ka+BNJETpPIybSMeDTDUnuon2iMLGNWMgkrKXfBcVheYjcxaAxJtVwmELWvE3hjH5yM&#10;oSPPUZyP7ZPwrlcwkvRvYehiMX8h5A4bPYNbbpDEmFQeme5Y7V+AWj+Jvx9TcbYc7xPqMEwX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m+lrD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2952251"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4A3845" w14:textId="77777777" w:rsidR="0034082C" w:rsidRDefault="0034082C" w:rsidP="00EE1584">
    <w:pPr>
      <w:pStyle w:val="Brdtext"/>
    </w:pPr>
    <w:r>
      <w:rPr>
        <w:noProof/>
        <w:lang w:eastAsia="sv-SE"/>
      </w:rPr>
      <mc:AlternateContent>
        <mc:Choice Requires="wps">
          <w:drawing>
            <wp:anchor distT="0" distB="0" distL="0" distR="0" simplePos="0" relativeHeight="2516583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C690A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1" type="#_x0000_t202" style="position:absolute;left:0;text-align:left;margin-left:393pt;margin-top:611.25pt;width:44.2pt;height:9.6pt;z-index:2516583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izhNkQIAAJQ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mPOrKjpkR5Vi35DFeSRn8aFOcEeHAGx/QwtvfNwHugwlt1qX8c/FcTITkzv9uxSMCbp8HSWT6Zk&#10;kWTKx/nZOLGfHZydD/hFQc3iouCeHi9xKrY3AekiBB0gMVcAU5XXlTFpEwWjLo1nW0FPbTBdkTz+&#10;QBnLmoLPJqejFNhCdO8iGxvDqCSZPl0svCswrXBnVMQY+01poizV+UpuIaWy+/wJHVGaUr3Fsccf&#10;bvUW564O8kiZweLeua4s+FR96rEDZeWPgTLd4Ynwo7rjEttV22llMh0UsIJyR8Lw0LVWcPK6oue7&#10;EQHvhadeohen+YB39NEGiH7oV5ytwf967TziSeJk5ayh3ix4+LkRXnFmvloS/1k+jULCtJmefiQl&#10;MX9sWR1b7Ka+BNJETpPIybSMeDTDUnuon2iMLGNWMgkrKXfBcVheYjcxaAxJtVwmELWvE3hjH5yM&#10;oSPPUZyP7ZPwrlcwkvRvYehiMX8h5A4bPYNbbpDEmFQeme5Y7V+AWj+Jvx9TcbYc7xPqMEwXv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rizhN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7C690A5"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D3BC2B" w14:textId="77777777" w:rsidR="0034082C" w:rsidRDefault="0034082C" w:rsidP="009C2B67">
    <w:pPr>
      <w:pStyle w:val="Brdtext"/>
    </w:pPr>
    <w:r>
      <w:rPr>
        <w:noProof/>
        <w:lang w:eastAsia="sv-SE"/>
      </w:rPr>
      <mc:AlternateContent>
        <mc:Choice Requires="wps">
          <w:drawing>
            <wp:anchor distT="0" distB="0" distL="0" distR="0" simplePos="0" relativeHeight="25165862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B1942E"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64" type="#_x0000_t202" style="position:absolute;left:0;text-align:left;margin-left:5.4pt;margin-top:610.95pt;width:44.2pt;height:9.6pt;z-index:2516586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T+1kQIAAJQFAAAOAAAAZHJzL2Uyb0RvYy54bWysVMFu2zAMvQ/YPwi6r46TN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jPOrKjpkR5Vi35DFUwjP40Lc4I9OAJi+xlaeufhPNBhLLvVvo5/KoiRnZje7dmlYEzS4eksn0zJ&#10;IsmUj/OzcWI/Ozg7H/CLgprFRcE9PV7iVGxvAtJFCDpAYq4ApiqvK2PSJgpGXRrPtoKe2mC6Inn8&#10;gTKWNQWfTU5HKbCF6N5FNjaGUUkyfbpYeFdgWuHOqIgx9pvSRFmq85XcQkpl9/kTOqI0pXqLY48/&#10;3Ootzl0d5JEyg8W9c11Z8Kn61GMHysofA2W6wxPhR3XHJbarttPK5OOggBWUOxKGh661gpPXFT3f&#10;jQh4Lzz1Er04zQe8o482QPRDv+JsDf7Xa+cRTxInK2cN9WbBw8+N8Ioz89WS+M/yaRQSps309CMp&#10;ifljy+rYYjf1JZAmcppETqZlxKMZltpD/URjZBmzkklYSbkLjsPyEruJQWNIquUygah9ncAb++Bk&#10;DB15juJ8bJ+Ed72CkaR/C0MXi/kLIXfY6BnccoMkxqTyyHTHav8C1PpJ/P2YirPleJ9Qh2G6+A0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xXU/t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0B1942E"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2B73B70" w14:textId="77777777" w:rsidR="0034082C" w:rsidRDefault="0034082C" w:rsidP="00EE1584">
    <w:pPr>
      <w:pStyle w:val="Brdtext"/>
    </w:pPr>
    <w:r>
      <w:rPr>
        <w:noProof/>
        <w:lang w:eastAsia="sv-SE"/>
      </w:rPr>
      <mc:AlternateContent>
        <mc:Choice Requires="wps">
          <w:drawing>
            <wp:anchor distT="0" distB="0" distL="0" distR="0" simplePos="0" relativeHeight="2516583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6B9B8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5" type="#_x0000_t202" style="position:absolute;left:0;text-align:left;margin-left:393pt;margin-top:611.25pt;width:44.2pt;height:9.6pt;z-index:2516583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lwTykQIAAJQFAAAOAAAAZHJzL2Uyb0RvYy54bWysVFFP2zAQfp+0/2D5faRpo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J&#10;9JQzK2p6pCfVol9TBXnkp3FhRrBHR0BsP0NL7zycBzqMZbfa1/FPBTGyE9PbHbsUjEk6PJnmk2Oy&#10;SDLl4/x8nNjP9s7OB/yioGZxUXBPj5c4FZvbgHQRgg6QmCuAqcqbypi0iYJRV8azjaCnNpiuSB5/&#10;oIxlTcGnk5NRCmwhuneRjY1hVJJMny4W3hWYVrg1KmKM/aY0UZbqfCO3kFLZXf6EjihNqd7j2OP3&#10;t3qPc1cHeaTMYHHnXFcWfKo+9diesvLHQJnu8ET4Qd1xie2y7bQyORsUsIRyS8Lw0LVWcPKmoue7&#10;FQEfhKdeohen+YD39NEGiH7oV5ytwP966zziSeJk5ayh3ix4+LkWXnFmvloS/3l+HIWEaXN8ckpK&#10;Yv7Qsjy02HV9BaSJnCaRk2kZ8WiGpfZQP9MYWcSsZBJWUu6C47C8wm5i0BiSarFIIGpfJ/DWPjoZ&#10;Q0eeozif2mfhXa9gJOnfwdDFYvZKyB02ega3WCOJMak8Mt2x2r8AtX4Sfz+m4mw53CfUfp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ilwT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F6B9B8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1F0402" w14:textId="77777777" w:rsidR="0034082C" w:rsidRDefault="0034082C" w:rsidP="00EE1584">
    <w:pPr>
      <w:pStyle w:val="Brdtext"/>
    </w:pPr>
    <w:r>
      <w:rPr>
        <w:noProof/>
        <w:lang w:eastAsia="sv-SE"/>
      </w:rPr>
      <mc:AlternateContent>
        <mc:Choice Requires="wps">
          <w:drawing>
            <wp:anchor distT="0" distB="0" distL="0" distR="0" simplePos="0" relativeHeight="2516583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45A45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66" type="#_x0000_t202" style="position:absolute;left:0;text-align:left;margin-left:393pt;margin-top:611.25pt;width:44.2pt;height:9.6pt;z-index:2516583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UFgkQIAAJQFAAAOAAAAZHJzL2Uyb0RvYy54bWysVMFu2zAMvQ/YPwi6r46TJl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lPOrKjpkR5Vi35DFeSRn8aFOcEeHAGx/QwtvfNwHugwlt1qX8c/FcTITkzv9uxSMCbpcDrLJ6dk&#10;kWTKx/nZOLGfHZydD/hFQc3iouCeHi9xKrY3AekiBB0gMVcAU5XXlTFpEwWjLo1nW0FPbTBdkTz+&#10;QBnLmoLPJtNRCmwhuneRjY1hVJJMny4W3hWYVrgzKmKM/aY0UZbqfCW3kFLZff6EjihNqd7i2OMP&#10;t3qLc1cHeaTMYHHvXFcWfKo+9diBsvLHQJnu8ET4Ud1xie2q7bQyORsUsIJyR8Lw0LVWcPK6oue7&#10;EQHvhadeohen+YB39NEGiH7oV5ytwf967TziSeJk5ayh3ix4+LkRXnFmvloS/1l+GoWEaXM6/UhK&#10;Yv7Ysjq22E19CaSJnCaRk2kZ8WiGpfZQP9EYWcasZBJWUu6C47C8xG5i0BiSarlMIGpfJ/DGPjgZ&#10;Q0eeozgf2yfhXa9gJOnfwtDFYv5CyB02ega33CCJMak8Mt2x2r8AtX4Sfz+m4mw53ifUYZgufg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M+UFg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F45A45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E0F175F" w14:textId="77777777" w:rsidR="0034082C" w:rsidRDefault="0034082C" w:rsidP="009C2B67">
    <w:pPr>
      <w:pStyle w:val="Brdtext"/>
    </w:pPr>
    <w:r>
      <w:rPr>
        <w:noProof/>
        <w:lang w:eastAsia="sv-SE"/>
      </w:rPr>
      <mc:AlternateContent>
        <mc:Choice Requires="wps">
          <w:drawing>
            <wp:anchor distT="0" distB="0" distL="0" distR="0" simplePos="0" relativeHeight="2516586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B370E5"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69" type="#_x0000_t202" style="position:absolute;left:0;text-align:left;margin-left:5.4pt;margin-top:610.95pt;width:44.2pt;height:9.6pt;z-index:2516586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kpvkQIAAJQ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Kf&#10;TmecWVHTIz2qFv2GKphEfhoX5gR7cATE9jO09M7DeaDDWHarfR3/VBAjOzG927NLwZikw7Npfjoh&#10;iyRTPs5n48R+dnB2PuAXBTWLi4J7erzEqdjeBKSLEHSAxFwBTFVeV8akTRSMujSebQU9tcF0RfL4&#10;A2Usawo+PT0bpcAWonsX2dgYRiXJ9Oli4V2BaYU7oyLG2G9KE2WpzldyCymV3edP6IjSlOotjj3+&#10;cKu3OHd1kEfKDBb3znVlwafqU48dKCt/DJTpDk+EH9Udl9iu2k4rk/GggBWUOxKGh661gpPXFT3f&#10;jQh4Lzz1Er04zQe8o482QPRDv+JsDf7Xa+cRTxInK2cN9WbBw8+N8Ioz89WS+Gf5JAoJ02Zy9pGU&#10;xPyxZXVssZv6EkgTOU0iJ9My4tEMS+2hfqIxsoxZySSspNwFx2F5id3EoDEk1XKZQNS+TuCNfXAy&#10;ho48R3E+tk/Cu17BSNK/haGLxfyFkDts9AxuuUESY1J5ZLpjtX8Bav0k/n5MxdlyvE+owzBd/AY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RB5Kb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6B370E5"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52E379" w14:textId="77777777" w:rsidR="0034082C" w:rsidRDefault="0034082C" w:rsidP="00EE1584">
    <w:pPr>
      <w:pStyle w:val="Brdtext"/>
    </w:pPr>
    <w:r>
      <w:rPr>
        <w:noProof/>
        <w:lang w:eastAsia="sv-SE"/>
      </w:rPr>
      <mc:AlternateContent>
        <mc:Choice Requires="wps">
          <w:drawing>
            <wp:anchor distT="0" distB="0" distL="0" distR="0" simplePos="0" relativeHeight="251658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3E4D7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0" type="#_x0000_t202" style="position:absolute;left:0;text-align:left;margin-left:393pt;margin-top:611.25pt;width:44.2pt;height:9.6pt;z-index:251658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NKpUkAIAAJQFAAAOAAAAZHJzL2Uyb0RvYy54bWysVFFP2zAQfp+0/2D5faRpC4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OQU/GhW45EeRRvcGhXkkZ/G+hlgDxbA0H4xLd55OPc4jGW30tXxj4II7Ii03bGLYITj8Pgkn0xh&#10;4TDl4/xsnNjP9s7W+fBVmJrERUEdHi9xyjY3PuAigA6QmMsbVZXXlVJpEwUjLpUjG4anViFdER5/&#10;oJQmTUFPJsejFFib6N5FVjqGEUkyfbpYeFdgWoWtEhGj9HchQVmq843cjHOhd/kTOqIkUr3Hscfv&#10;b/Ue564OeKTMRoedc11p41L1qcf2lJU/B8pkhwfhB3XHZWiXbaeV6WRQwNKUWwjDma61vOXXFZ7v&#10;hvlwzxx6CS+O+RDu8JHKgH7TryhZGff7rfOIh8RhpaRBbxbU/1ozJyhR3zTEf5ZPo5BC2kyPT6Ek&#10;4g4ty0OLXteXBprIMYksT8uID2pYSmfqJ4yRRcwKE9McuQsahuVl6CYGxhAXi0UCoX0tCzf6wfIY&#10;OvIcxfnYPjFnewUHSP/WDF3MZq+E3GGjp7eLdYAYk8oj0x2r/Qug9ZP4+zEVZ8vhPqH2w3T+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00qlS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D3E4D7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114C56" w14:textId="77777777" w:rsidR="0034082C" w:rsidRDefault="0034082C" w:rsidP="00EE1584">
    <w:pPr>
      <w:pStyle w:val="Brdtext"/>
    </w:pPr>
    <w:r>
      <w:rPr>
        <w:noProof/>
        <w:lang w:eastAsia="sv-SE"/>
      </w:rPr>
      <mc:AlternateContent>
        <mc:Choice Requires="wps">
          <w:drawing>
            <wp:anchor distT="0" distB="0" distL="0" distR="0" simplePos="0" relativeHeight="2516583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AE4C1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1" type="#_x0000_t202" style="position:absolute;left:0;text-align:left;margin-left:393pt;margin-top:611.25pt;width:44.2pt;height:9.6pt;z-index:2516583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wvbhkQIAAJQ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OkUrdKsRpMeRRvcBhXkkZ/G+hlgSwtgaD+bFn0ezj0OY9mtdHX8oyACO5je7dlFMMJxeDbNTyew&#10;cJjycX4+TuxnB2frfPgiTE3ioqAOzUucsu2tD7gIoAMk5vJGVeVNpVTaRMGIK+XIlqHVKqQrwuMP&#10;lNKkKej09GyUAmsT3bvISscwIkmmTxcL7wpMq7BTImKU/iYkKEt1vpKbcS70Pn9CR5REqrc49vjD&#10;rd7i3NUBj5TZ6LB3rittXKo+vbEDZeWPgTLZ4UH4Ud1xGdpV22llMhkUsDLlDsJwpnta3vKbCu27&#10;ZT48MIe3hI5jPoR7fKQyoN/0K0rWxv167TziIXFYKWnwNgvqf26YE5SorxriP88nUUghbSZnH6Ek&#10;4o4tq2OL3tRXBprIMYksT8uID2pYSmfqJ4yRRcwKE9McuQsahuVV6CYGxhAXi0UC4flaFm710vIY&#10;OvIcxfnYPjFnewUHSP/ODK+YzV4IucNGT28XmwAxJpVHpjtW+w7g6Sfx92MqzpbjfUIdhun8N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hwvbh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DAE4C1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9C9423" w14:textId="77777777" w:rsidR="0034082C" w:rsidRDefault="0034082C" w:rsidP="009C2B67">
    <w:pPr>
      <w:pStyle w:val="Brdtext"/>
    </w:pPr>
    <w:r>
      <w:rPr>
        <w:noProof/>
        <w:lang w:eastAsia="sv-SE"/>
      </w:rPr>
      <mc:AlternateContent>
        <mc:Choice Requires="wps">
          <w:drawing>
            <wp:anchor distT="0" distB="0" distL="0" distR="0" simplePos="0" relativeHeight="25165862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F8DD99"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74" type="#_x0000_t202" style="position:absolute;left:0;text-align:left;margin-left:5.4pt;margin-top:610.95pt;width:44.2pt;height:9.6pt;z-index:2516586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u88ikQIAAJQ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Z2POrKjpkR5Vi35NFUwiP40LU4ItHAGx/QItvfNwHugwlt1qX8c/FcTITkxvd+xSMCbp8OQ0P56Q&#10;RZIpH+fn48R+tnd2PuBXBTWLi4J7erzEqdjcBqSLEHSAxFwBTFXeVMakTRSMujKebQQ9tcF0RfL4&#10;A2Usawp+enwySoEtRPcusrExjEqS6dPFwrsC0wq3RkWMsd+VJspSnW/kFlIqu8uf0BGlKdV7HHv8&#10;/lbvce7qII+UGSzunOvKgk/Vpx7bU1b+HCjTHZ4IP6g7LrFdtp1WJmeDApZQbkkYHrrWCk7eVPR8&#10;tyLgg/DUS/TiNB/wnj7aANEP/YqzFfjfb51HPEmcrJw11JsFD7/WwivOzDdL4j/PJ1FImDaTkzNS&#10;EvOHluWhxa7rKyBN5DSJnEzLiEczLLWH+onGyDxmJZOwknIXHIflFXYTg8aQVPN5AlH7OoG3duFk&#10;DB15juJ8bJ+Ed72CkaR/B0MXi+krIXfY6BncfI0kxqTyyHTHav8C1PpJ/P2YirPlcJ9Q+2E6e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brvPI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7FF8DD99"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678997" w14:textId="77777777" w:rsidR="0034082C" w:rsidRDefault="0034082C" w:rsidP="00EE1584">
    <w:pPr>
      <w:pStyle w:val="Brdtext"/>
    </w:pPr>
    <w:r>
      <w:rPr>
        <w:noProof/>
        <w:lang w:eastAsia="sv-SE"/>
      </w:rPr>
      <mc:AlternateContent>
        <mc:Choice Requires="wps">
          <w:drawing>
            <wp:anchor distT="0" distB="0" distL="0" distR="0" simplePos="0" relativeHeight="2516583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13DEC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5" type="#_x0000_t202" style="position:absolute;left:0;text-align:left;margin-left:393pt;margin-top:611.25pt;width:44.2pt;height:9.6pt;z-index:2516583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WfRlkQIAAJQFAAAOAAAAZHJzL2Uyb0RvYy54bWysVE1v2zAMvQ/YfxB0Xx0n6VdQp8hadBhQ&#10;tMXaoWdFlhpjsqhJTOzs14+S7STreumwiy2Jj6T49MiLy7Y2bKN8qMAWPD8acaashLKyLwX//nTz&#10;6YyzgMKWwoBVBd+qwC/nHz9cNG6mxrACUyrPKIgNs8YVfIXoZlkW5ErVIhyBU5aMGnwtkLb+JSu9&#10;aCh6bbLxaHSSNeBL50GqEOj0ujPyeYqvtZJ4r3VQyEzB6W6Yvj59l/GbzS/E7MULt6pkfw3xD7eo&#10;RWUp6S7UtUDB1r76K1RdSQ8BNB5JqDPQupIq1UDV5KNX1TyuhFOpFiInuB1N4f+FlXebB8+qsuCT&#10;0wlnVtT0SE+qRb+mCvLIT+PCjGCPjoDYfoaW3nk4D3QYy261r+OfCmJkJ6a3O3YpGJN0eHyST6Zk&#10;kWTKx/n5OLGf7Z2dD/hFQc3iouCeHi9xKja3AekiBB0gMVcAU5U3lTFpEwWjroxnG0FPbTBdkTz+&#10;QBnLmoKfTI5HKbCF6N5FNjaGUUkyfbpYeFdgWuHWqIgx9pvSRFmq843cQkpld/kTOqI0pXqPY4/f&#10;3+o9zl0d5JEyg8Wdc11Z8Kn61GN7ysofA2W6wxPhB3XHJbbLttPK9GxQwBLKLQnDQ9dawcmbip7v&#10;VgR8EJ56iV6c5gPe00cbIPqhX3G2Av/rrfOIJ4mTlbOGerPg4edaeMWZ+WpJ/Of5NAoJ02Z6fEpK&#10;Yv7Qsjy02HV9BaSJnCaRk2kZ8WiGpfZQP9MYWcSsZBJWUu6C47C8wm5i0BiSarFIIGpfJ/DWPjoZ&#10;Q0eeozif2mfhXa9gJOnfwdDFYvZKyB02ega3WCOJMak8Mt2x2r8AtX4Sfz+m4mw53CfUfp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JWfRl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113DEC2"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328F9C" w14:textId="77777777" w:rsidR="0034082C" w:rsidRDefault="0034082C" w:rsidP="00EE1584">
    <w:pPr>
      <w:pStyle w:val="Brdtext"/>
    </w:pPr>
    <w:r>
      <w:rPr>
        <w:noProof/>
        <w:lang w:eastAsia="sv-SE"/>
      </w:rPr>
      <mc:AlternateContent>
        <mc:Choice Requires="wps">
          <w:drawing>
            <wp:anchor distT="0" distB="0" distL="0" distR="0" simplePos="0" relativeHeight="2516583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8C06C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76" type="#_x0000_t202" style="position:absolute;left:0;text-align:left;margin-left:393pt;margin-top:611.25pt;width:44.2pt;height:9.6pt;z-index:2516583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N7H3jwIAAJQFAAAOAAAAZHJzL2Uyb0RvYy54bWysVF1P2zAUfZ+0/2D5faQpBdaKFHUgpkkI&#10;0GDi2XVsGs2xPdtt0v16jp2k7RgvTHtJbN9zv8499vlFWyuyEc5XRhc0PxpRIjQ3ZaWfC/rj8frT&#10;Z0p8YLpkymhR0K3w9GL+8cN5Y2dibFZGlcIRBNF+1tiCrkKwsyzzfCVq5o+MFRpGaVzNArbuOSsd&#10;axC9Vtl4NDrNGuNK6wwX3uP0qjPSeYovpeDhTkovAlEFRW0hfV36LuM3m5+z2bNjdlXxvgz2D1XU&#10;rNJIugt1xQIja1f9FaquuDPeyHDETZ0ZKSsuUg/oJh+96uZhxaxIvYAcb3c0+f8Xlt9u7h2pyoIe&#10;n+WUaFZjSI+iDW6NDvLIT2P9DLAHC2Bov5gWcx7OPQ5j2610dfyjIQI7mN7u2EUwwnF4cpofT2Dh&#10;MOXjfDpO7Gd7Z+t8+CpMTeKioA7DS5yyzY0PKATQARJzeaOq8rpSKm2iYMSlcmTDMGoVUonw+AOl&#10;NGkKenp8MkqBtYnuXWSlYxiRJNOni413DaZV2CoRMUp/FxKUpT7fyM04F3qXP6EjSiLVexx7/L6q&#10;9zh3fcAjZTY67JzrShuXuk93bE9Z+XOgTHZ4EH7Qd1yGdtl2WplMBwUsTbmFMJzprpa3/LrC+G6Y&#10;D/fM4S5h4ngfwh0+UhnQb/oVJSvjfr91HvGQOKyUNLibBfW/1swJStQ3DfFP80kUUkibyckZlETc&#10;oWV5aNHr+tJAE5A3qkvLiA9qWEpn6ic8I4uYFSamOXIXNAzLy9C9GHiGuFgsEgjX17Jwox8sj6Ej&#10;z1Gcj+0Tc7ZXcID0b81wi9nslZA7bPT0drEOEGNSeWS6Y7WfAK5+En//TMW35XCfUPvHdP4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zex9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98C06C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0772F9" w14:textId="77777777" w:rsidR="0034082C" w:rsidRDefault="0034082C" w:rsidP="009C2B67">
    <w:pPr>
      <w:pStyle w:val="Brdtext"/>
    </w:pPr>
    <w:r>
      <w:rPr>
        <w:noProof/>
        <w:lang w:eastAsia="sv-SE"/>
      </w:rPr>
      <mc:AlternateContent>
        <mc:Choice Requires="wps">
          <w:drawing>
            <wp:anchor distT="0" distB="0" distL="0" distR="0" simplePos="0" relativeHeight="25165863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23286C"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79" type="#_x0000_t202" style="position:absolute;left:0;text-align:left;margin-left:5.4pt;margin-top:610.95pt;width:44.2pt;height:9.6pt;z-index:2516586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ZhHTkQ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P&#10;T6ecWVHTIz2qFv2aKphEfhoXZgR7cATE9gu09M7DeaDDWHarfR3/VBAjOzG93bFLwZikw+lJfjwh&#10;iyRTPs7Pxon9bO/sfMCvCmoWFwX39HiJU7G5CUgXIegAibkCmKq8roxJmygYdWk82wh6aoPpiuTx&#10;B8pY1hT85Hg6SoEtRPcusrExjEqS6dPFwrsC0wq3RkWMsd+VJspSnW/kFlIqu8uf0BGlKdV7HHv8&#10;/lbvce7qII+UGSzunOvKgk/Vpx7bU1b+HCjTHZ4IP6g7LrFdtp1WpuNBAUsotyQMD11rBSevK3q+&#10;GxHwXnjqJXpxmg94Rx9tgOiHfsXZCvzvt84jniROVs4a6s2Ch19r4RVn5psl8Z/lkygkTJvJ9JSU&#10;xPyhZXlosev6EkgTOU0iJ9My4tEMS+2hfqIxsohZySSspNwFx2F5id3EoDEk1WKRQNS+TuCNfXAy&#10;ho48R3E+tk/Cu17BSNK/haGLxeyVkDts9AxusUYSY1J5ZLpjtX8Bav0k/n5MxdlyuE+o/TCdv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a2YR0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B23286C"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7C29F0" w14:textId="77777777" w:rsidR="0034082C" w:rsidRDefault="0034082C" w:rsidP="00EE1584">
    <w:pPr>
      <w:pStyle w:val="Brdtext"/>
    </w:pPr>
    <w:r>
      <w:rPr>
        <w:noProof/>
        <w:lang w:eastAsia="sv-SE"/>
      </w:rPr>
      <mc:AlternateContent>
        <mc:Choice Requires="wps">
          <w:drawing>
            <wp:anchor distT="0" distB="0" distL="0" distR="0" simplePos="0" relativeHeight="2516583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43EDF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0" type="#_x0000_t202" style="position:absolute;left:0;text-align:left;margin-left:393pt;margin-top:611.25pt;width:44.2pt;height:9.6pt;z-index:2516583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c9pdkQIAAJQFAAAOAAAAZHJzL2Uyb0RvYy54bWysVMFu2zAMvQ/YPwi6r46TJl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Ps44s6KmR3pULfoNVZBHfhoX5gR7cATE9jO09M7DeaDDWHarfR3/VBAjOzG927NLwZikw+ksn5yS&#10;RZIpH+dn48R+dnB2PuAXBTWLi4J7erzEqdjeBKSLEHSAxFwBTFVeV8akTRSMujSebQU9tcF0RfL4&#10;A2Usawo+m0xHKbCF6N5FNjaGUUkyfbpYeFdgWuHOqIgx9pvSRFmq85XcQkpl9/kTOqI0pXqLY48/&#10;3Ootzl0d5JEyg8W9c11Z8Kn61GMHysofA2W6wxPhR3XHJbarttPKdDIoYAXljoThoWut4OR1Rc93&#10;IwLeC0+9RC9O8wHv6KMNEP3Qrzhbg//12nnEk8TJyllDvVnw8HMjvOLMfLUk/rP8NAoJ0+Z0+pGU&#10;xPyxZXVssZv6EkgTOU0iJ9My4tEMS+2hfqIxsoxZySSspNwFx2F5id3EoDEk1XKZQNS+TuCNfXAy&#10;ho48R3E+tk/Cu17BSNK/haGLxfyFkDts9AxuuUESY1J5ZLpjtX8Bav0k/n5MxdlyvE+owzBd/A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hc9pd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5943EDF6"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63A8A4" w14:textId="77777777" w:rsidR="0034082C" w:rsidRDefault="0034082C" w:rsidP="00EE1584">
    <w:pPr>
      <w:pStyle w:val="Brdtext"/>
    </w:pPr>
    <w:r>
      <w:rPr>
        <w:noProof/>
        <w:lang w:eastAsia="sv-SE"/>
      </w:rPr>
      <mc:AlternateContent>
        <mc:Choice Requires="wps">
          <w:drawing>
            <wp:anchor distT="0" distB="0" distL="0" distR="0" simplePos="0" relativeHeight="2516583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529D9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1" type="#_x0000_t202" style="position:absolute;left:0;text-align:left;margin-left:393pt;margin-top:611.25pt;width:44.2pt;height:9.6pt;z-index:2516583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uq1dkQIAAJQ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P&#10;TyecWVHTIz2qFv2aKsgjP40LM4I9OAJi+wVaeufhPNBhLLvVvo5/KoiRnZje7tilYEzS4fQkP56Q&#10;RZIpH+dn48R+tnd2PuBXBTWLi4J7erzEqdjcBKSLEHSAxFwBTFVeV8akTRSMujSebQQ9tcF0RfL4&#10;A2Usawp+cjwdpcAWonsX2dgYRiXJ9Oli4V2BaYVboyLG2O9KE2WpzjdyCymV3eVP6IjSlOo9jj1+&#10;f6v3OHd1kEfKDBZ3znVlwafqU4/tKSt/DpTpDk+EH9Qdl9gu204r08mggCWUWxKGh661gpPXFT3f&#10;jQh4Lzz1Er04zQe8o482QPRDv+JsBf73W+cRTxInK2cN9WbBw6+18Ioz882S+M/ySRQSps1kekp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Ouq1d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73529D9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CE95020" w14:textId="77777777" w:rsidR="0034082C" w:rsidRDefault="0034082C" w:rsidP="009C2B67">
    <w:pPr>
      <w:pStyle w:val="Brdtext"/>
    </w:pPr>
    <w:r>
      <w:rPr>
        <w:noProof/>
        <w:lang w:eastAsia="sv-SE"/>
      </w:rPr>
      <mc:AlternateContent>
        <mc:Choice Requires="wps">
          <w:drawing>
            <wp:anchor distT="0" distB="0" distL="0" distR="0" simplePos="0" relativeHeight="25165863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457164"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84" type="#_x0000_t202" style="position:absolute;left:0;text-align:left;margin-left:5.4pt;margin-top:610.95pt;width:44.2pt;height:9.6pt;z-index:2516586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MvBikQIAAJQ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PEpWqVZjSY9ija4NSqYRH4a62eAPVgAQ/vFtOjzcO5xGMtupavjHwUR2MH0dscughGOw+lJfjyB&#10;hcOUj/OzcWI/2ztb58NXYWoSFwV1aF7ilG1ufMBFAB0gMZc3qiqvK6XSJgpGXCpHNgytViFdER5/&#10;oJQmTUFPjqejFFib6N5FVjqGEUkyfbpYeFdgWoWtEhGj9HchQVmq843cjHOhd/kTOqIkUr3Hscfv&#10;b/Ue564OeKTMRoedc11p41L16Y3tKSt/DpTJDg/CD+qOy9Au204r09NBAUtTbiEMZ7qn5S2/rtC+&#10;G+bDPXN4S+g45kO4w0cqA/pNv6JkZdzvt84jHhKHlZIGb7Og/teaOUGJ+qYh/rN8EoUU0mYyPYWS&#10;iDu0LA8tel1fGmgixySyPC0jPqhhKZ2pnzBGFjErTExz5C5oGJaXoZsYGENcLBYJhOdrWbjRD5bH&#10;0JHnKM7H9ok52ys4QPq3ZnjFbPZKyB02enq7WAeIMak8Mt2x2ncATz+Jvx9TcbYc7hNqP0znL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ZTLwY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1457164"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B1FE0AF" w14:textId="77777777" w:rsidR="0034082C" w:rsidRDefault="0034082C" w:rsidP="00EE1584">
    <w:pPr>
      <w:pStyle w:val="Brdtext"/>
    </w:pPr>
    <w:r>
      <w:rPr>
        <w:noProof/>
        <w:lang w:eastAsia="sv-SE"/>
      </w:rPr>
      <mc:AlternateContent>
        <mc:Choice Requires="wps">
          <w:drawing>
            <wp:anchor distT="0" distB="0" distL="0" distR="0" simplePos="0" relativeHeight="2516583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C884B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5" type="#_x0000_t202" style="position:absolute;left:0;text-align:left;margin-left:393pt;margin-top:611.25pt;width:44.2pt;height:9.6pt;z-index:2516583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0MslkQIAAJQFAAAOAAAAZHJzL2Uyb0RvYy54bWysVFFP2zAQfp+0/2D5faQpFGhFijoQ0yQE&#10;aDDx7Do2jeb4PPvapPv1OztJ2zFemPaS2L7v7nyfv7uLy7Y2bKN8qMAWPD8acaashLKyLwX//nTz&#10;6ZyzgMKWwoBVBd+qwC/nHz9cNG6mxrACUyrPKIgNs8YVfIXoZlkW5ErVIhyBU5aMGnwtkLb+JSu9&#10;aCh6bbLxaHSaNeBL50GqEOj0ujPyeYqvtZJ4r3VQyEzB6W6Yvj59l/GbzS/E7MULt6pkfw3xD7eo&#10;RWUp6S7UtUDB1r76K1RdSQ8BNB5JqDPQupIq1UDV5KNX1TyuhFOpFiInuB1N4f+FlXebB8+qsuDH&#10;Z1POrKjpkZ5Ui35NFeSRn8aFGcEeHQGx/QwtvfNwHugwlt1qX8c/FcTITkxvd+xSMCbpcHKaH5+Q&#10;RZIpH+fTcWI/2zs7H/CLgprFRcE9PV7iVGxuA9JFCDpAYq4ApipvKmPSJgpGXRnPNoKe2mC6Inn8&#10;gTKWNQU/PZ6MUmAL0b2LbGwMo5Jk+nSx8K7AtMKtURFj7DelibJU5xu5hZTK7vIndERpSvUexx6/&#10;v9V7nLs6yCNlBos757qy4FP1qcf2lJU/Bsp0hyfCD+qOS2yXbaeVyfmggCWUWxKGh661gpM3FT3f&#10;rQj4IDz1Er04zQe8p482QPRDv+JsBf7XW+cRTxInK2cN9WbBw8+18Ioz89WS+Kf5SRQSps3J5IyU&#10;xPyhZXlosev6CkgTOU0iJ9My4tEMS+2hfqYxsohZySSspNwFx2F5hd3EoDEk1WKRQNS+TuCtfXQy&#10;ho48R3E+tc/Cu17BSNK/g6GLxeyVkDts9AxusUYSY1J5ZLpjtX8Bav0k/n5MxdlyuE+o/TCd/w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C0Msl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2C884BD"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60A05E" w14:textId="77777777" w:rsidR="0034082C" w:rsidRDefault="0034082C" w:rsidP="00EE1584">
    <w:pPr>
      <w:pStyle w:val="Brdtext"/>
    </w:pPr>
    <w:r>
      <w:rPr>
        <w:noProof/>
        <w:lang w:eastAsia="sv-SE"/>
      </w:rPr>
      <mc:AlternateContent>
        <mc:Choice Requires="wps">
          <w:drawing>
            <wp:anchor distT="0" distB="0" distL="0" distR="0" simplePos="0" relativeHeight="2516583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DC88B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86" type="#_x0000_t202" style="position:absolute;left:0;text-align:left;margin-left:393pt;margin-top:611.25pt;width:44.2pt;height:9.6pt;z-index:2516583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cMH+kQIAAJQ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P&#10;z844s6KmR3pULfo1VZBHfhoXZgR7cATE9gu09M7DeaDDWHarfR3/VBAjOzG93bFLwZikw8lpfnxC&#10;FkmmfJxPx4n9bO/sfMCvCmoWFwX39HiJU7G5CUgXIegAibkCmKq8roxJmygYdWk82wh6aoPpiuTx&#10;B8pY1hT89HgySoEtRPcusrExjEqS6dPFwrsC0wq3RkWMsd+VJspSnW/kFlIqu8uf0BGlKdV7HHv8&#10;/lbvce7qII+UGSzunOvKgk/Vpx7bU1b+HCjTHZ4IP6g7LrFdtp1WJtNBAUsotyQMD11rBSevK3q+&#10;GxHwXnjqJXpxmg94Rx9tgOiHfsXZCvzvt84jniROVs4a6s2Ch19r4RVn5psl8U/zkygkTJuTyRkp&#10;iflDy/LQYtf1JZAmcppETqZlxKMZltpD/URjZBGzkklYSbkLjsPyEruJQWNIqsUigah9ncAb++Bk&#10;DB15juJ8bJ+Ed72CkaR/C0MXi9krIXfY6BncYo0kxqTyyHTHav8C1PpJ/P2YirPlcJ9Q+2E6fwE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LcMH+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0DC88BE"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3229C6" w14:textId="77777777" w:rsidR="0034082C" w:rsidRDefault="0034082C" w:rsidP="009C2B67">
    <w:pPr>
      <w:pStyle w:val="Brdtext"/>
    </w:pPr>
    <w:r>
      <w:rPr>
        <w:noProof/>
        <w:lang w:eastAsia="sv-SE"/>
      </w:rPr>
      <mc:AlternateContent>
        <mc:Choice Requires="wps">
          <w:drawing>
            <wp:anchor distT="0" distB="0" distL="0" distR="0" simplePos="0" relativeHeight="2516586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E8892C"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89" type="#_x0000_t202" style="position:absolute;left:0;text-align:left;margin-left:5.4pt;margin-top:610.95pt;width:44.2pt;height:9.6pt;z-index:251658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As8jwIAAJQFAAAOAAAAZHJzL2Uyb0RvYy54bWysVF1P2zAUfZ+0/2D5faQppYOKFHUgpkkI&#10;0GDi2XVsGs2xPdtt0v16jp2k7RgvTHtJbN9zv8499vlFWyuyEc5XRhc0PxpRIjQ3ZaWfC/rj8frT&#10;KSU+MF0yZbQo6FZ4ejH/+OG8sTMxNiujSuEIgmg/a2xBVyHYWZZ5vhI180fGCg2jNK5mAVv3nJWO&#10;NYheq2w8Gk2zxrjSOsOF9zi96ox0nuJLKXi4k9KLQFRBUVtIX5e+y/jN5uds9uyYXVW8L4P9QxU1&#10;qzSS7kJdscDI2lV/haor7ow3MhxxU2dGyoqL1AO6yUevunlYMStSLyDH2x1N/v+F5bebe0eqsqDH&#10;pzklmtUY0qNog1ujg0nkp7F+BtiDBTC0X0yLOQ/nHoex7Va6Ov7REIEdTG937CIY4Tg8mebHE1g4&#10;TPk4Pxsn9rO9s3U+fBWmJnFRUIfhJU7Z5sYHFALoAIm5vFFVeV0plTZRMOJSObJhGLUKqUR4/IFS&#10;mjQFnR6fjFJgbaJ7F1npGEYkyfTpYuNdg2kVtkpEjNLfhQRlqc83cjPOhd7lT+iIkkj1Hscev6/q&#10;Pc5dH/BImY0OO+e60sal7tMd21NW/hwokx0ehB/0HZehXbadVqbjQQFLU24hDGe6q+Utv64wvhvm&#10;wz1zuEuYON6HcIePVAb0m35Fycq432+dRzwkDislDe5mQf2vNXOCEvVNQ/xn+SQKKaTN5OQzlETc&#10;oWV5aNHr+tJAE5A3qkvLiA9qWEpn6ic8I4uYFSamOXIXNAzLy9C9GHiGuFgsEgjX17Jwox8sj6Ej&#10;z1Gcj+0Tc7ZXcID0b81wi9nslZA7bPT0drEOEGNSeWS6Y7WfAK5+En//TMW35XCfUPvH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X4Czy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5E8892C"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DB2F6E" w14:textId="77777777" w:rsidR="0034082C" w:rsidRDefault="0034082C" w:rsidP="00EE1584">
    <w:pPr>
      <w:pStyle w:val="Brdtext"/>
    </w:pPr>
    <w:r>
      <w:rPr>
        <w:noProof/>
        <w:lang w:eastAsia="sv-SE"/>
      </w:rPr>
      <mc:AlternateContent>
        <mc:Choice Requires="wps">
          <w:drawing>
            <wp:anchor distT="0" distB="0" distL="0" distR="0" simplePos="0" relativeHeight="2516583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EB977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0" type="#_x0000_t202" style="position:absolute;left:0;text-align:left;margin-left:393pt;margin-top:611.25pt;width:44.2pt;height:9.6pt;z-index:251658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cCykQIAAJQFAAAOAAAAZHJzL2Uyb0RvYy54bWysVFFP2zAQfp+0/2D5faRpo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J&#10;6ZgzK2p6pEfVol9TBXnkp3FhRrAHR0Bsv0BL7zycBzqMZbfa1/FPBTGyE9PbHbsUjEk6PJnmk2Oy&#10;SDLl4/xsnNjP9s7OB/yqoGZxUXBPj5c4FZubgHQRgg6QmCuAqcrrypi0iYJRl8azjaCnNpiuSB5/&#10;oIxlTcGnk5NRCmwhuneRjY1hVJJMny4W3hWYVrg1KmKM/a40UZbqfCO3kFLZXf6EjihNqd7j2OP3&#10;t3qPc1cHeaTMYHHnXFcWfKo+9diesvLnQJnu8ET4Qd1xie2y7bQynQwKWEK5JWF46ForOHld0fPd&#10;iID3wlMv0YvTfMA7+mgDRD/0K85W4H+/dR7xJHGyctZQbxY8/FoLrzgz3yyJ/yw/jkLCtDk++UxK&#10;Yv7Qsjy02HV9CaSJnCaRk2kZ8WiGpfZQP9EYWcSsZBJWUu6C47C8xG5i0BiSarFIIGpfJ/DGPjgZ&#10;Q0eeozgf2yfhXa9gJOnfwtDFYvZKyB02ega3WCOJMak8Mt2x2r8AtX4Sfz+m4mw53CfUfpjOX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7cCy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3EB977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303F0F" w14:textId="77777777" w:rsidR="0034082C" w:rsidRDefault="0034082C" w:rsidP="00EE1584">
    <w:pPr>
      <w:pStyle w:val="Brdtext"/>
    </w:pPr>
    <w:r>
      <w:rPr>
        <w:noProof/>
        <w:lang w:eastAsia="sv-SE"/>
      </w:rPr>
      <mc:AlternateContent>
        <mc:Choice Requires="wps">
          <w:drawing>
            <wp:anchor distT="0" distB="0" distL="0" distR="0" simplePos="0" relativeHeight="2516583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216EDA"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1" type="#_x0000_t202" style="position:absolute;left:0;text-align:left;margin-left:393pt;margin-top:611.25pt;width:44.2pt;height:9.6pt;z-index:2516583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JLeykAIAAJQ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oL&#10;enwKfjSr8UiPog1ujQryyE9j/QywBwtgaL+YFu88nHscxrJb6er4R0EEdkTa7thFMMJxeDLNjyew&#10;cJjycX42Tuxne2frfPgqTE3ioqAOj5c4ZZsbH3ARQAdIzOWNqsrrSqm0iYIRl8qRDcNTq5CuCI8/&#10;UEqTpqDT45NRCqxNdO8iKx3DiCSZPl0svCswrcJWiYhR+ruQoCzV+UZuxrnQu/wJHVESqd7j2OP3&#10;t3qPc1cHPFJmo8POua60can61GN7ysqfA2Wyw4Pwg7rjMrTLttPKdDIoYGnKLYThTNda3vLrCs93&#10;w3y4Zw69hBfHfAh3+EhlQL/pV5SsjPv91nnEQ+KwUtKgNwvqf62ZE5SobxriP8snUUghbSYnn6Ek&#10;4g4ty0OLXteXBprIMYksT8uID2pYSmfqJ4yRRcwKE9McuQsahuVl6CYGxhAXi0UCoX0tCzf6wfIY&#10;OvIcxfnYPjFnewUHSP/WDF3MZq+E3GGjp7eLdYAYk8oj0x2r/Qug9ZP4+zEVZ8vhPqH2w3T+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Akt7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216EDA"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80499E" w14:textId="77777777" w:rsidR="0034082C" w:rsidRDefault="0034082C" w:rsidP="009C2B67">
    <w:pPr>
      <w:pStyle w:val="Brdtext"/>
    </w:pPr>
    <w:r>
      <w:rPr>
        <w:noProof/>
        <w:lang w:eastAsia="sv-SE"/>
      </w:rPr>
      <mc:AlternateContent>
        <mc:Choice Requires="wps">
          <w:drawing>
            <wp:anchor distT="0" distB="0" distL="0" distR="0" simplePos="0" relativeHeight="25165863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A2D508"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94" type="#_x0000_t202" style="position:absolute;left:0;text-align:left;margin-left:5.4pt;margin-top:610.95pt;width:44.2pt;height:9.6pt;z-index:2516586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rBKkQIAAJQ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j&#10;swlnVtT0SE+qRb+mCiaRn8aFGcEeHQGx/QwtvfNwHugwlt1qX8c/FcTITkxvd+xSMCbp8GSaH0/I&#10;IsmUj/PzcWI/2zs7H/CLgprFRcE9PV7iVGxuA9JFCDpAYq4ApipvKmPSJgpGXRnPNoKe2mC6Inn8&#10;gTKWNQWfHp+MUmAL0b2LbGwMo5Jk+nSx8K7AtMKtURFj7DelibJU5xu5hZTK7vIndERpSvUexx6/&#10;v9V7nLs6yCNlBos757qy4FP1qcf2lJU/Bsp0hyfCD+qOS2yXbaeV6emggCWUWxKGh661gpM3FT3f&#10;rQj4IDz1Er04zQe8p482QPRDv+JsBf7XW+cRTxInK2cN9WbBw8+18Ioz89WS+M/zSRQSps3k5JSU&#10;xPyhZXlosev6CkgTOU0iJ9My4tEMS+2hfqYxsohZySSspNwFx2F5hd3EoDEk1WKRQNS+TuCtfXQy&#10;ho48R3E+tc/Cu17BSNK/g6GLxeyVkDts9AxusUYSY1J5ZLpjtX8Bav0k/n5MxdlyuE+o/TCd/wY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vtqwSp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7A2D508"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B36640" w14:textId="77777777" w:rsidR="0034082C" w:rsidRDefault="0034082C" w:rsidP="00EE1584">
    <w:pPr>
      <w:pStyle w:val="Brdtext"/>
    </w:pPr>
    <w:r>
      <w:rPr>
        <w:noProof/>
        <w:lang w:eastAsia="sv-SE"/>
      </w:rPr>
      <mc:AlternateContent>
        <mc:Choice Requires="wps">
          <w:drawing>
            <wp:anchor distT="0" distB="0" distL="0" distR="0" simplePos="0" relativeHeight="2516583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815A57"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5" type="#_x0000_t202" style="position:absolute;left:0;text-align:left;margin-left:393pt;margin-top:611.25pt;width:44.2pt;height:9.6pt;z-index:2516583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OIsNkQIAAJQFAAAOAAAAZHJzL2Uyb0RvYy54bWysVFFP2zAQfp+0/2D5faQptI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j&#10;0wlnVtT0SI+qRb+mCvLIT+PCjGAPjoDYfoGW3nk4D3QYy261r+OfCmJkJ6a3O3YpGJN0OJnmxydk&#10;kWTKx/nZOLGf7Z2dD/hVQc3iouCeHi9xKjY3AekiBB0gMVcAU5XXlTFpEwWjLo1nG0FPbTBdkTz+&#10;QBnLmoJPjyejFNhCdO8iGxvDqCSZPl0svCswrXBrVMQY+11poizV+UZuIaWyu/wJHVGaUr3Hscfv&#10;b/Ue564O8kiZweLOua4s+FR96rE9ZeXPgTLd4Ynwg7rjEttl22llejooYAnlloThoWut4OR1Rc93&#10;IwLeC0+9RC9O8wHv6KMNEP3Qrzhbgf/91nnEk8TJyllDvVnw8GstvOLMfLMk/rP8JAoJ0+Zk8pmU&#10;xPyhZXlosev6EkgTOU0iJ9My4tEMS+2hfqIxsohZySSspNwFx2F5id3EoDEk1WKRQNS+TuCNfXAy&#10;ho48R3E+tk/Cu17BSNK/haGLxeyVkDts9AxusUYSY1J5ZLpjtX8Bav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ZOIsN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4815A57"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0047CFD" w14:textId="77777777" w:rsidR="0034082C" w:rsidRDefault="0034082C" w:rsidP="00EE1584">
    <w:pPr>
      <w:pStyle w:val="Brdtext"/>
    </w:pPr>
    <w:r>
      <w:rPr>
        <w:noProof/>
        <w:lang w:eastAsia="sv-SE"/>
      </w:rPr>
      <mc:AlternateContent>
        <mc:Choice Requires="wps">
          <w:drawing>
            <wp:anchor distT="0" distB="0" distL="0" distR="0" simplePos="0" relativeHeight="2516583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A05DE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396" type="#_x0000_t202" style="position:absolute;left:0;text-align:left;margin-left:393pt;margin-top:611.25pt;width:44.2pt;height:9.6pt;z-index:2516583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7tsRkQIAAJQFAAAOAAAAZHJzL2Uyb0RvYy54bWysVFFP2zAQfp+0/2D5faRpo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J&#10;6YQzK2p6pEfVol9TBXnkp3FhRrAHR0Bsv0BL7zycBzqMZbfa1/FPBTGyE9PbHbsUjEk6PJnmk2Oy&#10;SDLl4/xsnNjP9s7OB/yqoGZxUXBPj5c4FZubgHQRgg6QmCuAqcrrypi0iYJRl8azjaCnNpiuSB5/&#10;oIxlTcGnk5NRCmwhuneRjY1hVJJMny4W3hWYVrg1KmKM/a40UZbqfCO3kFLZXf6EjihNqd7j2OP3&#10;t3qPc1cHeaTMYHHnXFcWfKo+9diesvLnQJnu8ET4Qd1xie2y7bQyPRsUsIRyS8Lw0LVWcPK6oue7&#10;EQHvhadeohen+YB39NEGiH7oV5ytwP9+6zziSeJk5ayh3ix4+LUWXnFmvlkS/1l+HIWEaXN88pmU&#10;xPyhZXlosev6EkgTOU0iJ9My4tEMS+2hfqIxsohZySSspNwFx2F5id3EoDEk1WKRQNS+TuCNfXAy&#10;ho48R3E+tk/Cu17BSNK/haGLxeyVkDts9AxusUYSY1J5ZLpjtX8Bav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V7tsR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68A05DE8"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D827D3" w14:textId="77777777" w:rsidR="0034082C" w:rsidRDefault="0034082C" w:rsidP="009C2B67">
    <w:pPr>
      <w:pStyle w:val="Brdtext"/>
    </w:pPr>
    <w:r>
      <w:rPr>
        <w:noProof/>
        <w:lang w:eastAsia="sv-SE"/>
      </w:rPr>
      <mc:AlternateContent>
        <mc:Choice Requires="wps">
          <w:drawing>
            <wp:anchor distT="0" distB="0" distL="0" distR="0" simplePos="0" relativeHeight="25165863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25FDCF"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399" type="#_x0000_t202" style="position:absolute;left:0;text-align:left;margin-left:5.4pt;margin-top:610.95pt;width:44.2pt;height:9.6pt;z-index:2516586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v3s1kQIAAJQ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j&#10;8zPOrKjpkZ5Ui35NFUwiP40LU4ItHAGx/QwtvfNwHugwlt1qX8c/FcTITkxvd+xSMCbp8OQ0P56Q&#10;RZIpH+cX48R+tnd2PuAXBTWLi4J7erzEqdjcBaSLEHSAxFwBTFXeVsakTRSMujaebQQ9tcF0RfL4&#10;A2Usawp+enwySoEtRPcusrExjEqS6dPFwrsC0wq3RkWMsd+UJspSnW/kFlIqu8uf0BGlKdV7HHv8&#10;/lbvce7qII+UGSzunOvKgk/Vpx7bU1b+GCjTHZ4IP6g7LrFdtp1WzsaDApZQbkkYHrrWCk7eVvR8&#10;dyLgo/DUS/TiNB/wgT7aANEP/YqzFfhfb51HPEmcrJw11JsFDz/XwivOzFdL4r/IJ1FImDaTkzNS&#10;EvOHluWhxa7rayBN5DSJnEzLiEczLLWH+pnGyDxmJZOwknIXHIflNXYTg8aQVPN5AlH7OoF3duFk&#10;DB15juJ8ap+Fd72CkaR/D0MXi+krIXfY6BncfI0kxqTyyHTHav8C1PpJ/P2YirPlcJ9Q+2E6+w0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mb97N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5B25FDCF"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3E7091" w14:textId="77777777" w:rsidR="0034082C" w:rsidRDefault="0034082C" w:rsidP="00EE1584">
    <w:pPr>
      <w:pStyle w:val="Brdtext"/>
    </w:pPr>
    <w:r>
      <w:rPr>
        <w:noProof/>
        <w:lang w:eastAsia="sv-SE"/>
      </w:rPr>
      <mc:AlternateContent>
        <mc:Choice Requires="wps">
          <w:drawing>
            <wp:anchor distT="0" distB="0" distL="0" distR="0" simplePos="0" relativeHeight="2516583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02A61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00" type="#_x0000_t202" style="position:absolute;left:0;text-align:left;margin-left:393pt;margin-top:611.25pt;width:44.2pt;height:9.6pt;z-index:2516583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ZP/ykAIAAJQFAAAOAAAAZHJzL2Uyb0RvYy54bWysVF1v2yAUfZ+0/4B4Xx0n/YzqVFmrTpOq&#10;tlo69ZlgaKxhYEBiZ79+B2wnWdeXTnuxgXvuvdxzD/fyqq0V2QjnK6MLmh+NKBGam7LSLwX9/nT7&#10;6ZwSH5gumTJaFHQrPL2affxw2dipGJuVUaVwBEG0nza2oKsQ7DTLPF+JmvkjY4WGURpXs4Cte8lK&#10;xxpEr1U2Ho1Os8a40jrDhfc4vemMdJbiSyl4eJDSi0BUQXG3kL4ufZfxm80u2fTFMbuqeH8N9g+3&#10;qFmlkXQX6oYFRtau+itUXXFnvJHhiJs6M1JWXKQaUE0+elXNYsWsSLWAHG93NPn/F5bfbx4dqcqC&#10;Ts7RKs1qNOlJtMGtUUEe+WmsnwK2sACG9rNp0efh3OMwlt1KV8c/CiKwg+ntjl0EIxyHJ6f55BgW&#10;DlM+zi/Gif1s72ydD1+EqUlcFNSheYlTtrnzARcBdIDEXN6oqrytlEqbKBhxrRzZMLRahXRFePyB&#10;Upo0BT2dnIxSYG2iexdZ6RhGJMn06WLhXYFpFbZKRIzS34QEZanON3IzzoXe5U/oiJJI9R7HHr+/&#10;1XucuzrgkTIbHXbOdaWNS9WnN7anrPwxUCY7PAg/qDsuQ7tsO62cTQYFLE25hTCc6Z6Wt/y2Qvvu&#10;mA+PzOEtoeOYD+EBH6kM6Df9ipKVcb/eOo94SBxWShq8zYL6n2vmBCXqq4b4L/LjKKSQNscnZ1AS&#10;cYeW5aFFr+trA03kmESWp2XEBzUspTP1M8bIPGaFiWmO3AUNw/I6dBMDY4iL+TyB8HwtC3d6YXkM&#10;HXmO4nxqn5mzvYIDpH9vhlfMpq+E3GGjp7fzdYAYk8oj0x2rfQfw9JP4+zEVZ8vhPqH2w3T2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Rk//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202A61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305E3E" w14:textId="77777777" w:rsidR="0034082C" w:rsidRDefault="0034082C" w:rsidP="00EE1584">
    <w:pPr>
      <w:pStyle w:val="Brdtext"/>
    </w:pPr>
    <w:r>
      <w:rPr>
        <w:noProof/>
        <w:lang w:eastAsia="sv-SE"/>
      </w:rPr>
      <mc:AlternateContent>
        <mc:Choice Requires="wps">
          <w:drawing>
            <wp:anchor distT="0" distB="0" distL="0" distR="0" simplePos="0" relativeHeight="25165838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E60F8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01" type="#_x0000_t202" style="position:absolute;left:0;text-align:left;margin-left:393pt;margin-top:611.25pt;width:44.2pt;height:9.6pt;z-index:2516583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Y8e7kQIAAJQ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j&#10;sylnVtT0SE+qRb+mCvLIT+PCjGCPjoDYfoaW3nk4D3QYy261r+OfCmJkJ6a3O3YpGJN0eDLNjydk&#10;kWTKx/n5OLGf7Z2dD/hFQc3iouCeHi9xKja3AekiBB0gMVcAU5U3lTFpEwWjroxnG0FPbTBdkTz+&#10;QBnLmoJPj09GKbCF6N5FNjaGUUkyfbpYeFdgWuHWqIgx9pvSRFmq843cQkpld/kTOqI0pXqPY4/f&#10;3+o9zl0d5JEyg8Wdc11Z8Kn61GN7ysofA2W6wxPhB3XHJbbLttPK6WRQwBLKLQnDQ9dawcmbip7v&#10;VgR8EJ56iV6c5gPe00cbIPqhX3G2Av/rrfOIJ4mTlbOGerPg4edaeMWZ+WpJ/Of5JAoJ02ZyckpK&#10;Yv7Qsjy02HV9BaSJnCaRk2kZ8WiGpfZQP9MYWcSsZBJWUu6C47C8wm5i0BiSarFIIGpfJ/DWPjoZ&#10;Q0eeozif2mfhXa9gJOnfwdDFYvZKyB02ega3WCOJMak8Mt2x2r8AtX4Sfz+m4mw53CfUfpjOfwM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8Y8e7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4CE60F80"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1C8CB7" w14:textId="77777777" w:rsidR="0034082C" w:rsidRDefault="0034082C" w:rsidP="009C2B67">
    <w:pPr>
      <w:pStyle w:val="Brdtext"/>
    </w:pPr>
    <w:r>
      <w:rPr>
        <w:noProof/>
        <w:lang w:eastAsia="sv-SE"/>
      </w:rPr>
      <mc:AlternateContent>
        <mc:Choice Requires="wps">
          <w:drawing>
            <wp:anchor distT="0" distB="0" distL="0" distR="0" simplePos="0" relativeHeight="25165863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D25F67"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04" type="#_x0000_t202" style="position:absolute;left:0;text-align:left;margin-left:5.4pt;margin-top:610.95pt;width:44.2pt;height:9.6pt;z-index:2516586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1LExkQ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PEU/GhW45EeRRvcGhVMIj+N9TPAHiyAof1iWrzzcO5xGMtupavjHwUR2BFpu2MXwQjH4clpfjyB&#10;hcOUj/PpOLGf7Z2t8+GrMDWJi4I6PF7ilG1ufMBFAB0gMZc3qiqvK6XSJgpGXCpHNgxPrUK6Ijz+&#10;QClNmoKeHp+MUmBtonsXWekYRiTJ9Oli4V2BaRW2SkSM0t+FBGWpzjdyM86F3uVP6IiSSPUexx6/&#10;v9V7nLs64JEyGx12znWljUvVpx7bU1b+HCiTHR6EH9Qdl6Fdtp1Wzs4GBSxNuYUwnOlay1t+XeH5&#10;bpgP98yhl/DimA/hDh+pDOg3/YqSlXG/3zqPeEgcVkoa9GZB/a81c4IS9U1D/NN8EoUU0mZycgYl&#10;EXdoWR5a9Lq+NNBEjklkeVpGfFDDUjpTP2GMLGJWmJjmyF3QMCwvQzcxMIa4WCwSCO1rWbjRD5bH&#10;0JHnKM7H9ok52ys4QPq3ZuhiNnsl5A4bPb1drAPEmFQeme5Y7V8ArZ/E34+pOFsO9wm1H6bzF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lNSxM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6DD25F67"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B58A57" w14:textId="77777777" w:rsidR="0034082C" w:rsidRDefault="0034082C" w:rsidP="00EE1584">
    <w:pPr>
      <w:pStyle w:val="Brdtext"/>
    </w:pPr>
    <w:r>
      <w:rPr>
        <w:noProof/>
        <w:lang w:eastAsia="sv-SE"/>
      </w:rPr>
      <mc:AlternateContent>
        <mc:Choice Requires="wps">
          <w:drawing>
            <wp:anchor distT="0" distB="0" distL="0" distR="0" simplePos="0" relativeHeight="25165839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C8527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05" type="#_x0000_t202" style="position:absolute;left:0;text-align:left;margin-left:393pt;margin-top:611.25pt;width:44.2pt;height:9.6pt;z-index:2516583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Nop2jwIAAJQFAAAOAAAAZHJzL2Uyb0RvYy54bWysVF1v2yAUfZ+0/4B4Xx0n/YzqVFmrTpOq&#10;tlo79ZlgSKxhYEBiZ79+B2wnWdeXTnuxgXvu17kHLq/aWpGNcL4yuqD50YgSobkpK70s6Pfn20/n&#10;lPjAdMmU0aKgW+Hp1ezjh8vGTsXYrIwqhSMIov20sQVdhWCnWeb5StTMHxkrNIzSuJoFbN0yKx1r&#10;EL1W2Xg0Os0a40rrDBfe4/SmM9JZii+l4OFBSi8CUQVFbSF9Xfou4jebXbLp0jG7qnhfBvuHKmpW&#10;aSTdhbphgZG1q/4KVVfcGW9kOOKmzoyUFRepB3STj15187RiVqReQI63O5r8/wvL7zePjlRlQScX&#10;OSWa1RjSs2iDW6ODPPLTWD8F7MkCGNrPpsWch3OPw9h2K10d/2iIwA6mtzt2EYxwHJ6c5pNjWDhM&#10;+Ti/GCf2s72zdT58EaYmcVFQh+ElTtnmzgcUAugAibm8UVV5WymVNlEw4lo5smEYtQqpRHj8gVKa&#10;NAU9nZyMUmBtonsXWekYRiTJ9Oli412DaRW2SkSM0t+EBGWpzzdyM86F3uVP6IiSSPUexx6/r+o9&#10;zl0f8EiZjQ4757rSxqXu0x3bU1b+GCiTHR6EH/Qdl6FdtJ1Wzs4HBSxMuYUwnOmulrf8tsL47pgP&#10;j8zhLmHieB/CAz5SGdBv+hUlK+N+vXUe8ZA4rJQ0uJsF9T/XzAlK1FcN8V/kx1FIIW2OT86gJOIO&#10;LYtDi17X1waagLxRXVpGfFDDUjpTv+AZmcesMDHNkbugYVheh+7FwDPExXyeQLi+loU7/WR5DB15&#10;juJ8bl+Ys72CA6R/b4ZbzKavhNxho6e383WAGJPKI9Mdq/0EcPWT+PtnKr4th/uE2j+m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8zaKd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6C85279"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1145ED" w14:textId="77777777" w:rsidR="0034082C" w:rsidRDefault="0034082C" w:rsidP="00EE1584">
    <w:pPr>
      <w:pStyle w:val="Brdtext"/>
    </w:pPr>
    <w:r>
      <w:rPr>
        <w:noProof/>
        <w:lang w:eastAsia="sv-SE"/>
      </w:rPr>
      <mc:AlternateContent>
        <mc:Choice Requires="wps">
          <w:drawing>
            <wp:anchor distT="0" distB="0" distL="0" distR="0" simplePos="0" relativeHeight="25165839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0D7F1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06" type="#_x0000_t202" style="position:absolute;left:0;text-align:left;margin-left:393pt;margin-top:611.25pt;width:44.2pt;height:9.6pt;z-index:2516583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Z+RRkQIAAJQFAAAOAAAAZHJzL2Uyb0RvYy54bWysVE1v2zAMvQ/YfxB0Xx2nnwnqFFmLDgOK&#10;tlg69KzIUmNMFjWJiZ39+lGynWRdLx12sSXxkRSfHnl51daGbZQPFdiC50cjzpSVUFb2peDfn24/&#10;XXAWUNhSGLCq4FsV+NXs44fLxk3VGFZgSuUZBbFh2riCrxDdNMuCXKlahCNwypJRg68F0ta/ZKUX&#10;DUWvTTYejc6yBnzpPEgVAp3edEY+S/G1VhIftA4KmSk43Q3T16fvMn6z2aWYvnjhVpXsryH+4Ra1&#10;qCwl3YW6ESjY2ld/haor6SGAxiMJdQZaV1KlGqiafPSqmsVKOJVqIXKC29EU/l9Yeb959KwqC358&#10;MeHMipoe6Um16NdUQR75aVyYEmzhCIjtZ2jpnYfzQIex7Fb7Ov6pIEZ2Ynq7Y5eCMUmHp2f58QlZ&#10;JJnycT4ZJ/azvbPzAb8oqFlcFNzT4yVOxeYuIF2EoAMk5gpgqvK2MiZtomDUtfFsI+ipDaYrkscf&#10;KGNZU/Cz49NRCmwhuneRjY1hVJJMny4W3hWYVrg1KmKM/aY0UZbqfCO3kFLZXf6EjihNqd7j2OP3&#10;t3qPc1cHeaTMYHHnXFcWfKo+9diesvLHQJnu8ET4Qd1xie2y7bRyPhkUsIRyS8Lw0LVWcPK2oue7&#10;EwEfhadeohen+YAP9NEGiH7oV5ytwP966zziSeJk5ayh3ix4+LkWXnFmvloS/yQ/iULCtDk5PScl&#10;MX9oWR5a7Lq+BtJETpPIybSMeDTDUnuon2mMzGNWMgkrKXfBcVheYzcxaAxJNZ8nELWvE3hnF07G&#10;0JHnKM6n9ll41ysYSfr3MHSxmL4ScoeNnsHN10hiTCqPTHes9i9ArZ/E34+pOFsO9wm1H6az3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eZ+RR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3C0D7F1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28E2E9" w14:textId="77777777" w:rsidR="0034082C" w:rsidRDefault="0034082C" w:rsidP="009C2B67">
    <w:pPr>
      <w:pStyle w:val="Brdtext"/>
    </w:pPr>
    <w:r>
      <w:rPr>
        <w:noProof/>
        <w:lang w:eastAsia="sv-SE"/>
      </w:rPr>
      <mc:AlternateContent>
        <mc:Choice Requires="wps">
          <w:drawing>
            <wp:anchor distT="0" distB="0" distL="0" distR="0" simplePos="0" relativeHeight="2516586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0AD522"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09" type="#_x0000_t202" style="position:absolute;left:0;text-align:left;margin-left:5.4pt;margin-top:610.95pt;width:44.2pt;height:9.6pt;z-index:2516586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dkcXkQIAAJQ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swlnVtT0SI+qRb+mCqaRn8aFGcEeHAGx/QItvfNwHugwlt1qX8c/FcTITkxvd+xSMCbp8Pgkn0zJ&#10;IsmUj/OzcWI/2zs7H/CrgprFRcE9PV7iVGxuAtJFCDpAYq4ApiqvK2PSJgpGXRrPNoKe2mC6Inn8&#10;gTKWNQU/mRyPUmAL0b2LbGwMo5Jk+nSx8K7AtMKtURFj7HelibJU5xu5hZTK7vIndERpSvUexx6/&#10;v9V7nLs6yCNlBos757qy4FP1qcf2lJU/B8p0hyfCD+qOS2yXbaeV0/GggCWUWxKGh661gpPXFT3f&#10;jQh4Lzz1Er04zQe8o482QPRDv+JsBf73W+cRTxInK2cN9WbBw6+18Ioz882S+M/yaRQSps30+DMp&#10;iflDy/LQYtf1JZAmcppETqZlxKMZltpD/URjZBGzkklYSbkLjsPyEruJQWNIqsUigah9ncAb++Bk&#10;DB15juJ8bJ+Ed72CkaR/C0MXi9krIXfY6BncYo0kxqTyyHTHav8C1PpJ/P2YirPlcJ9Q+2E6fwE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j3ZHF5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490AD522"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C5F64A" w14:textId="77777777" w:rsidR="0034082C" w:rsidRDefault="0034082C" w:rsidP="00EE1584">
    <w:pPr>
      <w:pStyle w:val="Brdtext"/>
    </w:pPr>
    <w:r>
      <w:rPr>
        <w:noProof/>
        <w:lang w:eastAsia="sv-SE"/>
      </w:rPr>
      <mc:AlternateContent>
        <mc:Choice Requires="wps">
          <w:drawing>
            <wp:anchor distT="0" distB="0" distL="0" distR="0" simplePos="0" relativeHeight="251658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3A151A"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10" type="#_x0000_t202" style="position:absolute;left:0;text-align:left;margin-left:393pt;margin-top:611.25pt;width:44.2pt;height:9.6pt;z-index:251658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25kXkQIAAJQ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sylnVtT0SI+qRb+mCvLIT+PCjGAPjoDYfoGW3nk4D3QYy261r+OfCmJkJ6a3O3YpGJN0eHyST6Zk&#10;kWTKx/nZOLGf7Z2dD/hVQc3iouCeHi9xKjY3AekiBB0gMVcAU5XXlTFpEwWjLo1nG0FPbTBdkTz+&#10;QBnLmoKfTI5HKbCF6N5FNjaGUUkyfbpYeFdgWuHWqIgx9rvSRFmq843cQkpld/kTOqI0pXqPY4/f&#10;3+o9zl0d5JEyg8Wdc11Z8Kn61GN7ysqfA2W6wxPhB3XHJbbLttPK6WRQwBLKLQnDQ9dawcnrip7v&#10;RgS8F556iV6c5gPe0UcbIPqhX3G2Av/7rfOIJ4mTlbOGerPg4ddaeMWZ+WZJ/Gf5NAoJ02Z6/JmU&#10;xPyhZXlosev6EkgTOU0iJ9My4tEMS+2hfqIxsohZySSspNwFx2F5id3EoDEk1WKRQNS+TuCNfXAy&#10;ho48R3E+tk/Cu17BSNK/haGLxeyVkDts9AxusUYSY1J5ZLpjtX8Bav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n25kX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83A151A"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E67AAC5" w14:textId="77777777" w:rsidR="0034082C" w:rsidRDefault="0034082C" w:rsidP="00EE1584">
    <w:pPr>
      <w:pStyle w:val="Brdtext"/>
    </w:pPr>
    <w:r>
      <w:rPr>
        <w:noProof/>
        <w:lang w:eastAsia="sv-SE"/>
      </w:rPr>
      <mc:AlternateContent>
        <mc:Choice Requires="wps">
          <w:drawing>
            <wp:anchor distT="0" distB="0" distL="0" distR="0" simplePos="0" relativeHeight="25165839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DDE81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11" type="#_x0000_t202" style="position:absolute;left:0;text-align:left;margin-left:393pt;margin-top:611.25pt;width:44.2pt;height:9.6pt;z-index:2516583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qvuZkQIAAJQ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H&#10;0zFnVtT0SI+qRb+mCvLIT+PCjGAPjoDYfoGW3nk4D3QYy261r+OfCmJkJ6a3O3YpGJN0eHKaH0/I&#10;IsmUj/PpOLGf7Z2dD/hVQc3iouCeHi9xKjY3AekiBB0gMVcAU5XXlTFpEwWjLo1nG0FPbTBdkTz+&#10;QBnLmoKfHp+MUmAL0b2LbGwMo5Jk+nSx8K7AtMKtURFj7HelibJU5xu5hZTK7vIndERpSvUexx6/&#10;v9V7nLs6yCNlBos757qy4FP1qcf2lJU/B8p0hyfCD+qOS2yXbaeVs8mggCWUWxKGh661gpPXFT3f&#10;jQh4Lzz1Er04zQe8o482QPRDv+JsBf73W+cRTxInK2cN9WbBw6+18Ioz882S+Kf5JAoJ02Zy8pmU&#10;xPyhZXlosev6EkgTOU0iJ9My4tEMS+2hfqIxsohZySSspNwFx2F5id3EoDEk1WKRQNS+TuCNfXAy&#10;ho48R3E+tk/Cu17BSNK/haGLxeyVkDts9AxusUYSY1J5ZLpjtX8Bav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qqvuZ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2DDE81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3B6852" w14:textId="77777777" w:rsidR="0034082C" w:rsidRDefault="0034082C" w:rsidP="009C2B67">
    <w:pPr>
      <w:pStyle w:val="Brdtext"/>
    </w:pPr>
    <w:r>
      <w:rPr>
        <w:noProof/>
        <w:lang w:eastAsia="sv-SE"/>
      </w:rPr>
      <mc:AlternateContent>
        <mc:Choice Requires="wps">
          <w:drawing>
            <wp:anchor distT="0" distB="0" distL="0" distR="0" simplePos="0" relativeHeight="25165863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653CC8"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14" type="#_x0000_t202" style="position:absolute;left:0;text-align:left;margin-left:5.4pt;margin-top:610.95pt;width:44.2pt;height:9.6pt;z-index:2516586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VPxhkQIAAJQ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Dj&#10;8ylnVtT0SE+qRb+mCiaRn8aFGcEeHQGx/QwtvfNwHugwlt1qX8c/FcTITkxvd+xSMCbp8GSaH0/I&#10;IsmUj/PzcWI/2zs7H/CLgprFRcE9PV7iVGxuA9JFCDpAYq4ApipvKmPSJgpGXRnPNoKe2mC6Inn8&#10;gTKWNQWfHp+MUmAL0b2LbGwMo5Jk+nSx8K7AtMKtURFj7DelibJU5xu5hZTK7vIndERpSvUexx6/&#10;v9V7nLs6yCNlBos757qy4FP1qcf2lJU/Bsp0hyfCD+qOS2yXbaeVs9NBAUsotyQMD11rBSdvKnq+&#10;WxHwQXjqJXpxmg94Tx9tgOiHfsXZCvyvt84jniROVs4a6s2Ch59r4RVn5qsl8Z/nkygkTJvJySkp&#10;iflDy/LQYtf1FZAmcppETqZlxKMZltpD/UxjZBGzkklYSbkLjsPyCruJQWNIqsUigah9ncBb++hk&#10;DB15juJ8ap+Fd72CkaR/B0MXi9krIXfY6BncYo0kxqTyyHTHav8C1PpJ/P2YirPlcJ9Q+2E6/w0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hFT8YZECAACU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02653CC8"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2ABB8F9" w14:textId="77777777" w:rsidR="0034082C" w:rsidRDefault="0034082C" w:rsidP="00EE1584">
    <w:pPr>
      <w:pStyle w:val="Brdtext"/>
    </w:pPr>
    <w:r>
      <w:rPr>
        <w:noProof/>
        <w:lang w:eastAsia="sv-SE"/>
      </w:rPr>
      <mc:AlternateContent>
        <mc:Choice Requires="wps">
          <w:drawing>
            <wp:anchor distT="0" distB="0" distL="0" distR="0" simplePos="0" relativeHeight="25165839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42C3FB"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15" type="#_x0000_t202" style="position:absolute;left:0;text-align:left;margin-left:393pt;margin-top:611.25pt;width:44.2pt;height:9.6pt;z-index:2516583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tscmkQIAAJQ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nx5&#10;zpkVNT3Ss2rRr6mCPPLTuDAh2JMjILafoaV3Hs4DHcayW+3r+KeCGNmJ6e2OXQrGJB2enuXHJ2SR&#10;ZMrH+eU4sZ/tnZ0P+EVBzeKi4J4eL3EqNncB6SIEHSAxVwBTlbeVMWkTBaOujWcbQU9tMF2RPP5A&#10;Gcuagp8dn45SYAvRvYtsbAyjkmT6dLHwrsC0wq1REWPsN6WJslTnG7mFlMru8id0RGlK9R7HHr+/&#10;1XucuzrII2UGizvnurLgU/Wpx/aUlT8GynSHJ8IP6o5LbBdtp5WLi0EBCyi3JAwPXWsFJ28rer47&#10;EfBReOolenGaD/hAH22A6Id+xdkK/K+3ziOeJE5WzhrqzYKHn2vhFWfmqyXxX+YnUUiYNien56Qk&#10;5g8ti0OLXdfXQJrIaRI5mZYRj2ZYag/1C42RecxKJmEl5S44Dstr7CYGjSGp5vMEovZ1Au/sk5Mx&#10;dOQ5ivO5fRHe9QpGkv49DF0sJq+E3GGjZ3DzNZIYk8oj0x2r/QtQ6yfx92MqzpbDfULth+nsN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Djtscm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1C42C3FB"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B0FC04" w14:textId="77777777" w:rsidR="0034082C" w:rsidRDefault="0034082C" w:rsidP="00EE1584">
    <w:pPr>
      <w:pStyle w:val="Brdtext"/>
    </w:pPr>
    <w:r>
      <w:rPr>
        <w:noProof/>
        <w:lang w:eastAsia="sv-SE"/>
      </w:rPr>
      <mc:AlternateContent>
        <mc:Choice Requires="wps">
          <w:drawing>
            <wp:anchor distT="0" distB="0" distL="0" distR="0" simplePos="0" relativeHeight="25165839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8D0D9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16" type="#_x0000_t202" style="position:absolute;left:0;text-align:left;margin-left:393pt;margin-top:611.25pt;width:44.2pt;height:9.6pt;z-index:2516583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2IK0kQIAAJQ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H&#10;0wlnVtT0SI+qRb+mCvLIT+PCjGAPjoDYfoGW3nk4D3QYy261r+OfCmJkJ6a3O3YpGJN0ODnNj0/I&#10;IsmUj/PpOLGf7Z2dD/hVQc3iouCeHi9xKjY3AekiBB0gMVcAU5XXlTFpEwWjLo1nG0FPbTBdkTz+&#10;QBnLmoKfHk9GKbCF6N5FNjaGUUkyfbpYeFdgWuHWqIgx9rvSRFmq843cQkpld/kTOqI0pXqPY4/f&#10;3+o9zl0d5JEyg8Wdc11Z8Kn61GN7ysqfA2W6wxPhB3XHJbbLttPK2XRQwBLKLQnDQ9dawcnrip7v&#10;RgS8F556iV6c5gPe0UcbIPqhX3G2Av/7rfOIJ4mTlbOGerPg4ddaeMWZ+WZJ/NP8JAoJ0+Zk8pmU&#10;xPyhZXlosev6EkgTOU0iJ9My4tEMS+2hfqIxsohZySSspNwFx2F5id3EoDEk1WKRQNS+TuCNfXAy&#10;ho48R3E+tk/Cu17BSNK/haGLxeyVkDts9AxusUYSY1J5ZLpjtX8Bav0k/n5MxdlyuE+o/TCdv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CN2IK0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88D0D9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C006B2" w14:textId="77777777" w:rsidR="0034082C" w:rsidRDefault="0034082C" w:rsidP="009C2B67">
    <w:pPr>
      <w:pStyle w:val="Brdtext"/>
    </w:pPr>
    <w:r>
      <w:rPr>
        <w:noProof/>
        <w:lang w:eastAsia="sv-SE"/>
      </w:rPr>
      <mc:AlternateContent>
        <mc:Choice Requires="wps">
          <w:drawing>
            <wp:anchor distT="0" distB="0" distL="0" distR="0" simplePos="0" relativeHeight="25165863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556AAF"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19" type="#_x0000_t202" style="position:absolute;left:0;text-align:left;margin-left:5.4pt;margin-top:610.95pt;width:44.2pt;height:9.6pt;z-index:2516586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3hXkAIAAJQ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Kf&#10;TqecWVHTIz2qFv2GKphEfhoXZgRbOgJi+xlaeufhPNBhLLvVvo5/KoiRnZje7dmlYEzS4dl5fjoh&#10;iyRTPs6n48R+dnB2PuAXBTWLi4J7erzEqdjeBqSLEHSAxFwBTFXeVMakTRSMujKebQU9tcF0RfL4&#10;A2Usawp+fno2SoEtRPcusrExjEqS6dPFwrsC0wp3RkWMsd+UJspSna/kFlIqu8+f0BGlKdVbHHv8&#10;4VZvce7qII+UGSzunevKgk/Vpx47UFb+GCjTHZ4IP6o7LrFdtb1WxoMCVlDuSBgeutYKTt5U9Hy3&#10;IuCD8NRL9OI0H/CePtoA0Q/9irM1+F+vnUc8SZysnDXUmwUPPzfCK87MV0vin+aTKCRMm8nZR1IS&#10;88eW1bHFbuorIE3kNImcTMuIRzMstYf6icbIImYlk7CSchcch+UVdhODxpBUi0UCUfs6gbd26WQM&#10;HXmO4nxsn4R3vYKRpH8HQxeL2Qshd9joGdxigyTGpPLIdMdq/wLU+kn8/ZiKs+V4n1CHYTr/D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E/3hX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6556AAF"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B2C061" w14:textId="77777777" w:rsidR="0034082C" w:rsidRDefault="0034082C" w:rsidP="00EE1584">
    <w:pPr>
      <w:pStyle w:val="Brdtext"/>
    </w:pPr>
    <w:r>
      <w:rPr>
        <w:noProof/>
        <w:lang w:eastAsia="sv-SE"/>
      </w:rPr>
      <mc:AlternateContent>
        <mc:Choice Requires="wps">
          <w:drawing>
            <wp:anchor distT="0" distB="0" distL="0" distR="0" simplePos="0" relativeHeight="2516583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5CF2F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20" type="#_x0000_t202" style="position:absolute;left:0;text-align:left;margin-left:393pt;margin-top:611.25pt;width:44.2pt;height:9.6pt;z-index:2516583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GchkQIAAJQFAAAOAAAAZHJzL2Uyb0RvYy54bWysVFFv2yAQfp+0/4B4Xx0na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qy&#10;oNMR+NGsxiM9ija4DSrIIz+N9XPAHiyAof1sWrzzcO5xGMtupavjHwUR2BFpt2cXwQjH4elZPpnC&#10;wmHKx/lsnNjPDs7W+fBFmJrERUEdHi9xyrY3PuAigA6QmMsbVZXXlVJpEwUjLpUjW4anViFdER5/&#10;oJQmTUHPJqejFFib6N5FVjqGEUkyfbpYeFdgWoWdEhGj9DchQVmq85XcjHOh9/kTOqIkUr3Fsccf&#10;bvUW564OeKTMRoe9c11p41L1qccOlJU/BspkhwfhR3XHZWhXbdLKZDYZFLAy5Q7CcKZrLW/5dYXn&#10;u2E+3DOHXsKLYz6EO3ykMqDf9CtK1sb9eu084iFxWClp0JsF9T83zAlK1FcN8c/yaRRSSJvp6Uco&#10;ibhjy+rYojf1pYEmckwiy9My4oMaltKZ+gljZBmzwsQ0R+6ChmF5GbqJgTHExXKZQGhfy8KNfrA8&#10;ho48R3E+tk/M2V7BAdK/NUMXs/kLIXfY6OntchMgxqTyyHTHav8CaP0k/n5MxdlyvE+owzBd/AY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BIjGch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35CF2FF"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C346F7" w14:textId="77777777" w:rsidR="0034082C" w:rsidRDefault="0034082C" w:rsidP="00EE1584">
    <w:pPr>
      <w:pStyle w:val="Brdtext"/>
    </w:pPr>
    <w:r>
      <w:rPr>
        <w:noProof/>
        <w:lang w:eastAsia="sv-SE"/>
      </w:rPr>
      <mc:AlternateContent>
        <mc:Choice Requires="wps">
          <w:drawing>
            <wp:anchor distT="0" distB="0" distL="0" distR="0" simplePos="0" relativeHeight="25165839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ED35E7"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21" type="#_x0000_t202" style="position:absolute;left:0;text-align:left;margin-left:393pt;margin-top:611.25pt;width:44.2pt;height:9.6pt;z-index:2516583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I8TZkAIAAJQ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enqBVmlWo0lL0Qa3QQV55KexfgrYowUwtJ9Niz4P5x6HsexWujr+URCBHUzv9uwiGOE4PDvPTyew&#10;cJjycX4xTuxnB2frfPgiTE3ioqAOzUucsu2tD7gIoAMk5vJGVeVNpVTaRMGIK+XIlqHVKqQrwuMP&#10;lNKkKej56dkoBdYmuneRlY5hRJJMny4W3hWYVmGnRMQo/U1IUJbqfCU341zoff6EjiiJVG9x7PGH&#10;W73FuasDHimz0WHvXFfauFR9emMHysofA2Wyw4Pwo7rjMrSrttfKZFDAypQ7CMOZ7ml5y28qtO+W&#10;+fDAHN4SOo75EO7xkcqAftOvKFkb9+u184iHxGGlpMHbLKj/uWFOUKK+aoj/Ip9EIYW0mZx9hJKI&#10;O7asji16U18ZaCLHJLI8LSM+qGEpnamfMEYWMStMTHPkLmgYllehmxgYQ1wsFgmE52tZuNWPlsfQ&#10;kecozmX7xJztFRwg/TszvGI2fSHkDhs9vV1sAsSYVB6Z7ljtO4Cn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EjxN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ED35E7"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DEF262" w14:textId="77777777" w:rsidR="0034082C" w:rsidRDefault="0034082C" w:rsidP="009C2B67">
    <w:pPr>
      <w:pStyle w:val="Brdtext"/>
    </w:pPr>
    <w:r>
      <w:rPr>
        <w:noProof/>
        <w:lang w:eastAsia="sv-SE"/>
      </w:rPr>
      <mc:AlternateContent>
        <mc:Choice Requires="wps">
          <w:drawing>
            <wp:anchor distT="0" distB="0" distL="0" distR="0" simplePos="0" relativeHeight="25165863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0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C4BAB5"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424" type="#_x0000_t202" style="position:absolute;left:0;text-align:left;margin-left:5.4pt;margin-top:610.95pt;width:44.2pt;height:9.6pt;z-index:2516586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AwJXkgIAAJQ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ozFnVtT0SI+qRb+mCiaRn8aFGcEeHAGx/QItvfNwHugwlt1qX8c/FcTITkxvd+xSMCbp8OQ0P56Q&#10;RZIpH+fTcWI/2zs7H/CrgprFRcE9PV7iVGxuAtJFCDpAYq4ApiqvK2PSJgpGXRrPNoKe2mC6Inn8&#10;gTKWNQU/PT4ZpcAWonsX2dgYRiXJ9Oli4V2BaYVboyLG2O9KE2WpzjdyCymV3eVP6IjSlOo9jj1+&#10;f6v3OHd1kEfKDBZ3znVlwafqU4/tKSt/DpTpDk+EH9Qdl9gu26SV4+nZoIAllFsShoeutYKT1xU9&#10;340IeC889RK9OM0HvKOPNkD0Q7/ibAX+91vnEU8SJytnDfVmwcOvtfCKM/PNkvin+SQKCdNmcnJG&#10;SmL+0LI8tNh1fQmkiZwmkZNpGfFohqX2UD/RGFnErGQSVlLuguOwvMRuYtAYkmqxSCBqXyfwxj44&#10;GUNHnqM4H9sn4V2vYCTp38LQxWL2SsgdNnoGt1gjiTGpPDLdsdq/ALV+En8/puJsOdwn1H6Yzl8A&#10;AAD//wMAUEsDBBQABgAIAAAAIQCWEfCI3wAAAAsBAAAPAAAAZHJzL2Rvd25yZXYueG1sTI9Ba8Mw&#10;DIXvg/4Ho8Fuq5NQRpPFKevYDiuUsnawqxtrcVgsh9hps38/9dSexJMeT98rV5PrxAmH0HpSkM4T&#10;EEi1Ny01Cr4O749LECFqMrrzhAr+MMCqmt2VujD+TJ942sdGcAiFQiuwMfaFlKG26HSY+x6Jbz9+&#10;cDqyHBppBn3mcNfJLEmepNMt8Qere3y1WP/uR6fgsF2bUZrJfLzV280Ov+XGLnZKPdxPL88gIk7x&#10;aoYLPqNDxUxHP5IJomOdMHnkmWVpDoIdeZ6BOF42izQFWZXytkP1DwAA//8DAFBLAQItABQABgAI&#10;AAAAIQC2gziS/gAAAOEBAAATAAAAAAAAAAAAAAAAAAAAAABbQ29udGVudF9UeXBlc10ueG1sUEsB&#10;Ai0AFAAGAAgAAAAhADj9If/WAAAAlAEAAAsAAAAAAAAAAAAAAAAALwEAAF9yZWxzLy5yZWxzUEsB&#10;Ai0AFAAGAAgAAAAhAGsDAleSAgAAlAUAAA4AAAAAAAAAAAAAAAAALgIAAGRycy9lMm9Eb2MueG1s&#10;UEsBAi0AFAAGAAgAAAAhAJYR8IjfAAAACwEAAA8AAAAAAAAAAAAAAAAA7AQAAGRycy9kb3ducmV2&#10;LnhtbFBLBQYAAAAABAAEAPMAAAD4BQAAAAA=&#10;" o:allowoverlap="f" fillcolor="white [3201]" stroked="f" strokeweight=".5pt">
              <v:textbox style="mso-fit-shape-to-text:t">
                <w:txbxContent>
                  <w:p w14:paraId="27C4BAB5" w14:textId="77777777" w:rsidR="0034082C" w:rsidRPr="00756E21" w:rsidRDefault="0034082C"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0355F8" w14:textId="77777777" w:rsidR="0034082C" w:rsidRDefault="0034082C" w:rsidP="00EE1584">
    <w:pPr>
      <w:pStyle w:val="Brdtext"/>
    </w:pPr>
    <w:r>
      <w:rPr>
        <w:noProof/>
        <w:lang w:eastAsia="sv-SE"/>
      </w:rPr>
      <mc:AlternateContent>
        <mc:Choice Requires="wps">
          <w:drawing>
            <wp:anchor distT="0" distB="0" distL="0" distR="0" simplePos="0" relativeHeight="25165839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879CA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25" type="#_x0000_t202" style="position:absolute;left:0;text-align:left;margin-left:393pt;margin-top:611.25pt;width:44.2pt;height:9.6pt;z-index:2516583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4TkQkgIAAJQ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0YQzK2p6pEfVol9TBXnkp3FhRrAHR0Bsv0BL7zycBzqMZbfa1/FPBTGyE9PbHbsUjEk6PD7JJ1Oy&#10;SDLl4/xsnNjP9s7OB/yqoGZxUXBPj5c4FZubgHQRgg6QmCuAqcrrypi0iYJRl8azjaCnNpiuSB5/&#10;oIxlTcFPJsejFNhCdO8iGxvDqCSZPl0svCswrXBrVMQY+11poizV+UZuIaWyu/wJHVGaUr3Hscfv&#10;b/Ue564O8kiZweLOua4s+FR96rE9ZeXPgTLd4Ynwg7rjEttlm7QyOTsdFLCEckvC8NC1VnDyuqLn&#10;uxEB74WnXqIXp/mAd/TRBoh+6FecrcD/fus84kniZOWsod4sePi1Fl5xZr5ZEv9ZPo1CwrSZHn8m&#10;JTF/aFkeWuy6vgTSRE6TyMm0jHg0w1J7qJ9ojCxiVjIJKyl3wXFYXmI3MWgMSbVYJBC1rxN4Yx+c&#10;jKEjz1Gcj+2T8K5XMJL0b2HoYjF7JeQOGz2DW6yRxJhUHpnuWO1fgFo/ib8fU3G2HO4Taj9M5y8A&#10;AAD//wMAUEsDBBQABgAIAAAAIQDv05ii4QAAAA0BAAAPAAAAZHJzL2Rvd25yZXYueG1sTI/BTsMw&#10;EETvSPyDtUjcqNMoNFGIUwGCA5WqihaJqxsvcUS8jmKnDX/P9gTHnRnNvqnWs+vFCcfQeVKwXCQg&#10;kBpvOmoVfBxe7woQIWoyuveECn4wwLq+vqp0afyZ3vG0j63gEgqlVmBjHEopQ2PR6bDwAxJ7X350&#10;OvI5ttKM+szlrpdpkqyk0x3xB6sHfLbYfO8np+CwfTKTNLN5e2m2mx1+yo3Ndkrd3syPDyAizvEv&#10;DBd8RoeamY5+IhNEryAvVrwlspGm6T0IjhR5loE4XqRsmYOsK/l/Rf0LAAD//wMAUEsBAi0AFAAG&#10;AAgAAAAhALaDOJL+AAAA4QEAABMAAAAAAAAAAAAAAAAAAAAAAFtDb250ZW50X1R5cGVzXS54bWxQ&#10;SwECLQAUAAYACAAAACEAOP0h/9YAAACUAQAACwAAAAAAAAAAAAAAAAAvAQAAX3JlbHMvLnJlbHNQ&#10;SwECLQAUAAYACAAAACEADOE5EJICAACUBQAADgAAAAAAAAAAAAAAAAAuAgAAZHJzL2Uyb0RvYy54&#10;bWxQSwECLQAUAAYACAAAACEA79OYouEAAAANAQAADwAAAAAAAAAAAAAAAADsBAAAZHJzL2Rvd25y&#10;ZXYueG1sUEsFBgAAAAAEAAQA8wAAAPoFAAAAAA==&#10;" o:allowoverlap="f" fillcolor="white [3201]" stroked="f" strokeweight=".5pt">
              <v:textbox style="mso-fit-shape-to-text:t">
                <w:txbxContent>
                  <w:p w14:paraId="68879CAC"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903EAD" w14:textId="77777777" w:rsidR="0034082C" w:rsidRDefault="0034082C" w:rsidP="00EE1584">
    <w:pPr>
      <w:pStyle w:val="Brdtext"/>
    </w:pPr>
    <w:r>
      <w:rPr>
        <w:noProof/>
        <w:lang w:eastAsia="sv-SE"/>
      </w:rPr>
      <mc:AlternateContent>
        <mc:Choice Requires="wps">
          <w:drawing>
            <wp:anchor distT="0" distB="0" distL="0" distR="0" simplePos="0" relativeHeight="25165839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5DAC2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426" type="#_x0000_t202" style="position:absolute;left:0;text-align:left;margin-left:393pt;margin-top:611.25pt;width:44.2pt;height:9.6pt;z-index:2516583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3yCkAIAAJQFAAAOAAAAZHJzL2Uyb0RvYy54bWysVF1v2yAUfZ+0/4B4Xx2nabdEdaqsVadJ&#10;VVstnfpMMDTWMDAgsbNfvwO2k6zrS6e92MA99+vcAxeXba3IVjhfGV3Q/GREidDclJV+Luj3x5sP&#10;nyjxgemSKaNFQXfC08v5+3cXjZ2JsVkbVQpHEET7WWMLug7BzrLM87WomT8xVmgYpXE1C9i656x0&#10;rEH0WmXj0eg8a4wrrTNceI/T685I5ym+lIKHeym9CEQVFLWF9HXpu4rfbH7BZs+O2XXF+zLYP1RR&#10;s0oj6T7UNQuMbFz1V6i64s54I8MJN3VmpKy4SD2gm3z0opvlmlmRegE53u5p8v8vLL/bPjhSlQWd&#10;jHJKNKsxpEfRBrdBB3nkp7F+BtjSAhjaz6bFnIdzj8PYditdHf9oiMAOpnd7dhGMcByeneenE1g4&#10;TPk4n44T+9nB2TofvghTk7goqMPwEqdse+sDCgF0gMRc3qiqvKmUSpsoGHGlHNkyjFqFVCI8/kAp&#10;TZqCnp+ejVJgbaJ7F1npGEYkyfTpYuNdg2kVdkpEjNLfhARlqc9XcjPOhd7nT+iIkkj1Fscef6jq&#10;Lc5dH/BImY0Oe+e60sal7tMdO1BW/hgokx0ehB/1HZehXbVJK6fT6aCAlSl3EIYz3dXylt9UGN8t&#10;8+GBOdwlTBzvQ7jHRyoD+k2/omRt3K/XziMeEoeVkgZ3s6D+54Y5QYn6qiH+aT6JQgppMzn7CCUR&#10;d2xZHVv0pr4y0ATkjerSMuKDGpbSmfoJz8giZoWJaY7cBQ3D8ip0LwaeIS4WiwTC9bUs3Oql5TF0&#10;5DmK87F9Ys72Cg6Q/p0ZbjGbvRByh42e3i42AWJMKo9Md6z2E8DVT+Lvn6n4thzvE+rw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KPfI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85DAC24" w14:textId="77777777" w:rsidR="0034082C" w:rsidRPr="00756E21" w:rsidRDefault="0034082C"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2FEC111C" w14:textId="77777777" w:rsidR="0034082C" w:rsidRDefault="0034082C" w:rsidP="006923D1">
      <w:pPr>
        <w:pStyle w:val="Sidfot"/>
      </w:pPr>
    </w:p>
  </w:footnote>
  <w:footnote w:type="continuationSeparator" w:id="0">
    <w:p w14:paraId="0CB3C560" w14:textId="77777777" w:rsidR="0034082C" w:rsidRPr="006923D1" w:rsidRDefault="0034082C" w:rsidP="006923D1">
      <w:pPr>
        <w:pStyle w:val="Sidfot"/>
      </w:pPr>
    </w:p>
  </w:footnote>
  <w:footnote w:type="continuationNotice" w:id="1">
    <w:p w14:paraId="25464F62" w14:textId="77777777" w:rsidR="0034082C" w:rsidRDefault="0034082C" w:rsidP="006923D1">
      <w:pPr>
        <w:pStyle w:val="RKbas"/>
      </w:pPr>
    </w:p>
  </w:footnote>
  <w:footnote w:id="2">
    <w:p w14:paraId="4F256F3A" w14:textId="77777777" w:rsidR="0034082C" w:rsidRDefault="0034082C" w:rsidP="00BD2F1A">
      <w:pPr>
        <w:pStyle w:val="Fotnotstext"/>
      </w:pPr>
      <w:r>
        <w:rPr>
          <w:rStyle w:val="Fotnotsreferens"/>
        </w:rPr>
        <w:footnoteRef/>
      </w:r>
      <w:r>
        <w:t xml:space="preserve"> Jfr Europaparlamentets och rådets direktiv (EU) 2019/2034 av den 27 november 2019 om tillsyn av värdepappersföretag och om ändring av direktiven 2002/87/EG, 2009/65/EG, 2011/61/EU, 2013/36/EU, 2014/59/EU och 2014/65/EU, i den </w:t>
      </w:r>
      <w:r w:rsidRPr="0009690D">
        <w:t>ursprungliga lydelsen,</w:t>
      </w:r>
      <w:r w:rsidRPr="00394A69">
        <w:t xml:space="preserve"> och Europa</w:t>
      </w:r>
      <w:r w:rsidRPr="00394A69">
        <w:softHyphen/>
        <w:t>parla</w:t>
      </w:r>
      <w:r w:rsidRPr="00394A69">
        <w:softHyphen/>
        <w:t>mentets och rådets direktiv 2014/65/EU av den 15 maj 2014 om marknader för finansiella instrument och om ändring av direktiv 2002/92/EG och av direktiv 2011/61/EU, i lydelsen enligt Europa</w:t>
      </w:r>
      <w:r w:rsidRPr="00394A69">
        <w:softHyphen/>
        <w:t xml:space="preserve">parlamentets och rådets direktiv (EU) </w:t>
      </w:r>
      <w:r w:rsidRPr="00660F00">
        <w:t>2019/2034</w:t>
      </w:r>
      <w:r w:rsidRPr="00394A69">
        <w:t>.</w:t>
      </w:r>
    </w:p>
  </w:footnote>
  <w:footnote w:id="3">
    <w:p w14:paraId="6A28EA45" w14:textId="77777777" w:rsidR="0034082C" w:rsidRDefault="0034082C" w:rsidP="00BD2F1A">
      <w:pPr>
        <w:pStyle w:val="Fotnotstext"/>
      </w:pPr>
      <w:r>
        <w:rPr>
          <w:rStyle w:val="Fotnotsreferens"/>
        </w:rPr>
        <w:footnoteRef/>
      </w:r>
      <w:r>
        <w:t xml:space="preserve"> Senaste lydelse 2020:1210.</w:t>
      </w:r>
    </w:p>
  </w:footnote>
  <w:footnote w:id="4">
    <w:p w14:paraId="3EB04FFA" w14:textId="77777777" w:rsidR="0034082C" w:rsidRDefault="0034082C" w:rsidP="00BD2F1A">
      <w:pPr>
        <w:pStyle w:val="Fotnotstext"/>
      </w:pPr>
      <w:r>
        <w:rPr>
          <w:rStyle w:val="Fotnotsreferens"/>
        </w:rPr>
        <w:footnoteRef/>
      </w:r>
      <w:r>
        <w:t> Senaste lydelse 2017:679.</w:t>
      </w:r>
    </w:p>
  </w:footnote>
  <w:footnote w:id="5">
    <w:p w14:paraId="0CF90DC7" w14:textId="77777777" w:rsidR="0034082C" w:rsidRDefault="0034082C" w:rsidP="00BD2F1A">
      <w:pPr>
        <w:pStyle w:val="Fotnotstext"/>
      </w:pPr>
      <w:r>
        <w:rPr>
          <w:rStyle w:val="Fotnotsreferens"/>
        </w:rPr>
        <w:footnoteRef/>
      </w:r>
      <w:r>
        <w:t> Senaste lydelse 2017:679.</w:t>
      </w:r>
    </w:p>
  </w:footnote>
  <w:footnote w:id="6">
    <w:p w14:paraId="49924A9B" w14:textId="77777777" w:rsidR="0034082C" w:rsidRDefault="0034082C" w:rsidP="00BD2F1A">
      <w:pPr>
        <w:pStyle w:val="Fotnotstext"/>
      </w:pPr>
      <w:r>
        <w:rPr>
          <w:rStyle w:val="Fotnotsreferens"/>
        </w:rPr>
        <w:footnoteRef/>
      </w:r>
      <w:r>
        <w:t> Senaste lydelse 2018:1226. Ändringen innebär bl.a. att tredje stycket tas bort.</w:t>
      </w:r>
    </w:p>
  </w:footnote>
  <w:footnote w:id="7">
    <w:p w14:paraId="0C4508CF" w14:textId="77777777" w:rsidR="0034082C" w:rsidRDefault="0034082C" w:rsidP="00BD2F1A">
      <w:pPr>
        <w:pStyle w:val="Fotnotstext"/>
      </w:pPr>
      <w:r>
        <w:rPr>
          <w:rStyle w:val="Fotnotsreferens"/>
        </w:rPr>
        <w:footnoteRef/>
      </w:r>
      <w:r>
        <w:t xml:space="preserve"> Senaste lydelse </w:t>
      </w:r>
      <w:r w:rsidRPr="00B737E2">
        <w:t>2017:1144</w:t>
      </w:r>
      <w:r>
        <w:t>.</w:t>
      </w:r>
    </w:p>
  </w:footnote>
  <w:footnote w:id="8">
    <w:p w14:paraId="4F6FA146" w14:textId="77777777" w:rsidR="0034082C" w:rsidRDefault="0034082C" w:rsidP="00BD2F1A">
      <w:pPr>
        <w:pStyle w:val="Fotnotstext"/>
      </w:pPr>
      <w:r>
        <w:rPr>
          <w:rStyle w:val="Fotnotsreferens"/>
        </w:rPr>
        <w:footnoteRef/>
      </w:r>
      <w:r>
        <w:t xml:space="preserve"> Senaste lydelse 2017:1144. </w:t>
      </w:r>
      <w:r w:rsidRPr="00DE7125">
        <w:t xml:space="preserve">Ändringen innebär bl.a. att </w:t>
      </w:r>
      <w:r>
        <w:t xml:space="preserve">andra och </w:t>
      </w:r>
      <w:r w:rsidRPr="00DE7125">
        <w:t>tredje stycke</w:t>
      </w:r>
      <w:r>
        <w:t>na</w:t>
      </w:r>
      <w:r w:rsidRPr="00DE7125">
        <w:t xml:space="preserve"> tas bort.</w:t>
      </w:r>
    </w:p>
  </w:footnote>
  <w:footnote w:id="9">
    <w:p w14:paraId="088ADD7D" w14:textId="77777777" w:rsidR="0034082C" w:rsidRDefault="0034082C" w:rsidP="00BD2F1A">
      <w:pPr>
        <w:pStyle w:val="Fotnotstext"/>
      </w:pPr>
      <w:r>
        <w:rPr>
          <w:rStyle w:val="Fotnotsreferens"/>
        </w:rPr>
        <w:footnoteRef/>
      </w:r>
      <w:r>
        <w:t> Senaste lydelse 2014:985.</w:t>
      </w:r>
    </w:p>
  </w:footnote>
  <w:footnote w:id="10">
    <w:p w14:paraId="525FBCD5" w14:textId="77777777" w:rsidR="0034082C" w:rsidRDefault="0034082C" w:rsidP="00BD2F1A">
      <w:pPr>
        <w:pStyle w:val="Fotnotstext"/>
      </w:pPr>
      <w:r w:rsidRPr="000E3543">
        <w:rPr>
          <w:rStyle w:val="Fotnotsreferens"/>
        </w:rPr>
        <w:footnoteRef/>
      </w:r>
      <w:r w:rsidRPr="000E3543">
        <w:t xml:space="preserve"> Senaste lydelse </w:t>
      </w:r>
      <w:r>
        <w:t>2020:1210.</w:t>
      </w:r>
    </w:p>
  </w:footnote>
  <w:footnote w:id="11">
    <w:p w14:paraId="3DDC089A" w14:textId="77777777" w:rsidR="0034082C" w:rsidRPr="00134D4B" w:rsidRDefault="0034082C" w:rsidP="00BD2F1A">
      <w:pPr>
        <w:pStyle w:val="Fotnotstext"/>
      </w:pPr>
      <w:r>
        <w:rPr>
          <w:rStyle w:val="Fotnotsreferens"/>
        </w:rPr>
        <w:footnoteRef/>
      </w:r>
      <w:r>
        <w:t> </w:t>
      </w:r>
      <w:r w:rsidRPr="00134D4B">
        <w:t>Senaste lydelse 201</w:t>
      </w:r>
      <w:r>
        <w:t>7</w:t>
      </w:r>
      <w:r w:rsidRPr="00134D4B">
        <w:t>:679.</w:t>
      </w:r>
    </w:p>
  </w:footnote>
  <w:footnote w:id="12">
    <w:p w14:paraId="3D42D1E3" w14:textId="77777777" w:rsidR="0034082C" w:rsidRDefault="0034082C" w:rsidP="00BD2F1A">
      <w:pPr>
        <w:pStyle w:val="Fotnotstext"/>
      </w:pPr>
      <w:r>
        <w:rPr>
          <w:rStyle w:val="Fotnotsreferens"/>
        </w:rPr>
        <w:footnoteRef/>
      </w:r>
      <w:r>
        <w:t> Senaste lydelse 2015:1032.</w:t>
      </w:r>
    </w:p>
  </w:footnote>
  <w:footnote w:id="13">
    <w:p w14:paraId="477AD86B" w14:textId="77777777" w:rsidR="0034082C" w:rsidRDefault="0034082C" w:rsidP="00BD2F1A">
      <w:pPr>
        <w:pStyle w:val="Fotnotstext"/>
      </w:pPr>
      <w:r>
        <w:rPr>
          <w:rStyle w:val="Fotnotsreferens"/>
        </w:rPr>
        <w:footnoteRef/>
      </w:r>
      <w:r>
        <w:t xml:space="preserve"> Senaste lydelse 2015:1032.</w:t>
      </w:r>
    </w:p>
  </w:footnote>
  <w:footnote w:id="14">
    <w:p w14:paraId="4ECD4A60" w14:textId="77777777" w:rsidR="0034082C" w:rsidRDefault="0034082C" w:rsidP="00BD2F1A">
      <w:pPr>
        <w:pStyle w:val="Fotnotstext"/>
      </w:pPr>
      <w:r>
        <w:rPr>
          <w:rStyle w:val="Fotnotsreferens"/>
        </w:rPr>
        <w:footnoteRef/>
      </w:r>
      <w:r>
        <w:t> Senaste lydelse 2020:1210.</w:t>
      </w:r>
    </w:p>
  </w:footnote>
  <w:footnote w:id="15">
    <w:p w14:paraId="34AB25FC" w14:textId="77777777" w:rsidR="0034082C" w:rsidRDefault="0034082C" w:rsidP="00BD2F1A">
      <w:pPr>
        <w:pStyle w:val="Fotnotstext"/>
      </w:pPr>
      <w:r>
        <w:rPr>
          <w:rStyle w:val="Fotnotsreferens"/>
        </w:rPr>
        <w:footnoteRef/>
      </w:r>
      <w:r>
        <w:t> Senaste lydelse 2017:679.</w:t>
      </w:r>
    </w:p>
  </w:footnote>
  <w:footnote w:id="16">
    <w:p w14:paraId="24DCF79C" w14:textId="77777777" w:rsidR="0034082C" w:rsidRDefault="0034082C" w:rsidP="00BD2F1A">
      <w:pPr>
        <w:pStyle w:val="Fotnotstext"/>
      </w:pPr>
      <w:r>
        <w:rPr>
          <w:rStyle w:val="Fotnotsreferens"/>
        </w:rPr>
        <w:footnoteRef/>
      </w:r>
      <w:r>
        <w:t> Senaste lydelse 2017:679.</w:t>
      </w:r>
    </w:p>
  </w:footnote>
  <w:footnote w:id="17">
    <w:p w14:paraId="4C13E4F4" w14:textId="77777777" w:rsidR="0034082C" w:rsidRDefault="0034082C" w:rsidP="00BD2F1A">
      <w:pPr>
        <w:pStyle w:val="Fotnotstext"/>
      </w:pPr>
      <w:r>
        <w:rPr>
          <w:rStyle w:val="Fotnotsreferens"/>
        </w:rPr>
        <w:footnoteRef/>
      </w:r>
      <w:r>
        <w:t> Senaste lydelse 2020:1210.</w:t>
      </w:r>
    </w:p>
  </w:footnote>
  <w:footnote w:id="18">
    <w:p w14:paraId="676AD0C5" w14:textId="77777777" w:rsidR="0034082C" w:rsidRPr="005D20C9" w:rsidRDefault="0034082C" w:rsidP="001E1ED6">
      <w:pPr>
        <w:pStyle w:val="Fotnotstext"/>
      </w:pPr>
      <w:r>
        <w:rPr>
          <w:rStyle w:val="Fotnotsreferens"/>
        </w:rPr>
        <w:footnoteRef/>
      </w:r>
      <w:r>
        <w:t> </w:t>
      </w:r>
      <w:r w:rsidRPr="005D20C9">
        <w:t xml:space="preserve">Jfr </w:t>
      </w:r>
      <w:r>
        <w:t>Europaparlamentets och rådets direktiv (EU) 2019/2034 av den 27 november 2019 om tillsyn av värdepappersföretag och om ändring av direktiven 2002/87/EG, 2009/65/EG, 2011/61/EU, 2013/36/EU, 2014/59/EU och 2014/65/EU, i den ursprungliga lydelsen.</w:t>
      </w:r>
    </w:p>
  </w:footnote>
  <w:footnote w:id="19">
    <w:p w14:paraId="07D7F5A1" w14:textId="77777777" w:rsidR="0034082C" w:rsidRDefault="0034082C" w:rsidP="001E1ED6">
      <w:pPr>
        <w:pStyle w:val="Fotnotstext"/>
      </w:pPr>
      <w:r>
        <w:rPr>
          <w:rStyle w:val="Fotnotsreferens"/>
        </w:rPr>
        <w:footnoteRef/>
      </w:r>
      <w:r>
        <w:t xml:space="preserve"> Senaste lydelse 2020:1213.</w:t>
      </w:r>
    </w:p>
  </w:footnote>
  <w:footnote w:id="20">
    <w:p w14:paraId="02F6CFB9" w14:textId="77777777" w:rsidR="0034082C" w:rsidRDefault="0034082C" w:rsidP="001E1ED6">
      <w:pPr>
        <w:pStyle w:val="Fotnotstext"/>
      </w:pPr>
      <w:r>
        <w:rPr>
          <w:rStyle w:val="Fotnotsreferens"/>
        </w:rPr>
        <w:footnoteRef/>
      </w:r>
      <w:r>
        <w:t xml:space="preserve"> Senaste lydelse 2020:1213.</w:t>
      </w:r>
    </w:p>
  </w:footnote>
  <w:footnote w:id="21">
    <w:p w14:paraId="518BA274" w14:textId="77777777" w:rsidR="0034082C" w:rsidRDefault="0034082C" w:rsidP="001E1ED6">
      <w:pPr>
        <w:pStyle w:val="Fotnotstext"/>
      </w:pPr>
      <w:r>
        <w:rPr>
          <w:rStyle w:val="Fotnotsreferens"/>
        </w:rPr>
        <w:footnoteRef/>
      </w:r>
      <w:r>
        <w:t xml:space="preserve"> Senaste lydelse 2020:1213.</w:t>
      </w:r>
    </w:p>
  </w:footnote>
  <w:footnote w:id="22">
    <w:p w14:paraId="74E42976" w14:textId="77777777" w:rsidR="0034082C" w:rsidRDefault="0034082C" w:rsidP="001E1ED6">
      <w:pPr>
        <w:pStyle w:val="Fotnotstext"/>
      </w:pPr>
      <w:r>
        <w:rPr>
          <w:rStyle w:val="Fotnotsreferens"/>
        </w:rPr>
        <w:footnoteRef/>
      </w:r>
      <w:r>
        <w:t xml:space="preserve"> Senaste lydelse 2020:1213.</w:t>
      </w:r>
    </w:p>
  </w:footnote>
  <w:footnote w:id="23">
    <w:p w14:paraId="7017853B" w14:textId="77777777" w:rsidR="0034082C" w:rsidRDefault="0034082C" w:rsidP="001E1ED6">
      <w:pPr>
        <w:pStyle w:val="Fotnotstext"/>
      </w:pPr>
      <w:r>
        <w:rPr>
          <w:rStyle w:val="Fotnotsreferens"/>
        </w:rPr>
        <w:footnoteRef/>
      </w:r>
      <w:r>
        <w:t xml:space="preserve"> Senaste lydelse 2020:1213.</w:t>
      </w:r>
    </w:p>
  </w:footnote>
  <w:footnote w:id="24">
    <w:p w14:paraId="515F21E4" w14:textId="77777777" w:rsidR="0034082C" w:rsidRDefault="0034082C" w:rsidP="001E1ED6">
      <w:pPr>
        <w:pStyle w:val="Fotnotstext"/>
      </w:pPr>
      <w:r>
        <w:rPr>
          <w:rStyle w:val="Fotnotsreferens"/>
        </w:rPr>
        <w:footnoteRef/>
      </w:r>
      <w:r>
        <w:t xml:space="preserve"> Senaste lydelse 2020:1213.</w:t>
      </w:r>
    </w:p>
  </w:footnote>
  <w:footnote w:id="25">
    <w:p w14:paraId="49A4129A" w14:textId="77777777" w:rsidR="0034082C" w:rsidRDefault="0034082C" w:rsidP="001E1ED6">
      <w:pPr>
        <w:pStyle w:val="Fotnotstext"/>
      </w:pPr>
      <w:r>
        <w:rPr>
          <w:rStyle w:val="Fotnotsreferens"/>
        </w:rPr>
        <w:footnoteRef/>
      </w:r>
      <w:r>
        <w:t xml:space="preserve"> Senaste lydelse 2020:1213.</w:t>
      </w:r>
    </w:p>
  </w:footnote>
  <w:footnote w:id="26">
    <w:p w14:paraId="366A7191" w14:textId="77777777" w:rsidR="0034082C" w:rsidRDefault="0034082C" w:rsidP="001E1ED6">
      <w:pPr>
        <w:pStyle w:val="Fotnotstext"/>
      </w:pPr>
      <w:r>
        <w:rPr>
          <w:rStyle w:val="Fotnotsreferens"/>
        </w:rPr>
        <w:footnoteRef/>
      </w:r>
      <w:r>
        <w:t xml:space="preserve"> Senaste lydelse 2020:1213.</w:t>
      </w:r>
    </w:p>
  </w:footnote>
  <w:footnote w:id="27">
    <w:p w14:paraId="2C93966D" w14:textId="77777777" w:rsidR="0034082C" w:rsidRDefault="0034082C" w:rsidP="001E1ED6">
      <w:pPr>
        <w:pStyle w:val="Fotnotstext"/>
      </w:pPr>
      <w:r>
        <w:rPr>
          <w:rStyle w:val="Fotnotsreferens"/>
        </w:rPr>
        <w:footnoteRef/>
      </w:r>
      <w:r>
        <w:t xml:space="preserve"> Senaste lydelse 2020:1213.</w:t>
      </w:r>
    </w:p>
  </w:footnote>
  <w:footnote w:id="28">
    <w:p w14:paraId="34FEA9C4" w14:textId="77777777" w:rsidR="0034082C" w:rsidRDefault="0034082C" w:rsidP="001E1ED6">
      <w:pPr>
        <w:pStyle w:val="Fotnotstext"/>
      </w:pPr>
      <w:r>
        <w:rPr>
          <w:rStyle w:val="Fotnotsreferens"/>
        </w:rPr>
        <w:footnoteRef/>
      </w:r>
      <w:r>
        <w:t xml:space="preserve"> Senaste lydelse 2020:1213.</w:t>
      </w:r>
    </w:p>
  </w:footnote>
  <w:footnote w:id="29">
    <w:p w14:paraId="28C399B3" w14:textId="77777777" w:rsidR="0034082C" w:rsidRDefault="0034082C" w:rsidP="001E1ED6">
      <w:pPr>
        <w:pStyle w:val="Fotnotstext"/>
      </w:pPr>
      <w:r>
        <w:rPr>
          <w:rStyle w:val="Fotnotsreferens"/>
        </w:rPr>
        <w:footnoteRef/>
      </w:r>
      <w:r>
        <w:t> Senaste lydelse 2020:1213.</w:t>
      </w:r>
    </w:p>
  </w:footnote>
  <w:footnote w:id="30">
    <w:p w14:paraId="72EC252B" w14:textId="77777777" w:rsidR="0034082C" w:rsidRDefault="0034082C" w:rsidP="001E1ED6">
      <w:pPr>
        <w:pStyle w:val="Fotnotstext"/>
      </w:pPr>
      <w:r>
        <w:rPr>
          <w:rStyle w:val="Fotnotsreferens"/>
        </w:rPr>
        <w:footnoteRef/>
      </w:r>
      <w:r>
        <w:t xml:space="preserve"> Senaste lydelse 2020:1213.</w:t>
      </w:r>
    </w:p>
  </w:footnote>
  <w:footnote w:id="31">
    <w:p w14:paraId="685AC4DA" w14:textId="77777777" w:rsidR="0034082C" w:rsidRDefault="0034082C" w:rsidP="001E1ED6">
      <w:pPr>
        <w:pStyle w:val="Fotnotstext"/>
      </w:pPr>
      <w:r>
        <w:rPr>
          <w:rStyle w:val="Fotnotsreferens"/>
        </w:rPr>
        <w:footnoteRef/>
      </w:r>
      <w:r>
        <w:t xml:space="preserve"> Senaste lydelse 2020:1213.</w:t>
      </w:r>
    </w:p>
  </w:footnote>
  <w:footnote w:id="32">
    <w:p w14:paraId="0D353323" w14:textId="689E4A2C" w:rsidR="0034082C" w:rsidRDefault="0034082C" w:rsidP="001E1ED6">
      <w:pPr>
        <w:pStyle w:val="Fotnotstext"/>
      </w:pPr>
      <w:r>
        <w:rPr>
          <w:rStyle w:val="Fotnotsreferens"/>
        </w:rPr>
        <w:footnoteRef/>
      </w:r>
      <w:r>
        <w:t xml:space="preserve"> Senaste lydelse 2020:1213.</w:t>
      </w:r>
    </w:p>
  </w:footnote>
  <w:footnote w:id="33">
    <w:p w14:paraId="6B10D725" w14:textId="77777777" w:rsidR="0034082C" w:rsidRDefault="0034082C" w:rsidP="001E1ED6">
      <w:pPr>
        <w:pStyle w:val="Fotnotstext"/>
      </w:pPr>
      <w:r>
        <w:rPr>
          <w:rStyle w:val="Fotnotsreferens"/>
        </w:rPr>
        <w:footnoteRef/>
      </w:r>
      <w:r>
        <w:t xml:space="preserve"> Senaste lydelse 2020:1213.</w:t>
      </w:r>
    </w:p>
  </w:footnote>
  <w:footnote w:id="34">
    <w:p w14:paraId="001A9AA9" w14:textId="77777777" w:rsidR="0034082C" w:rsidRDefault="0034082C" w:rsidP="001E1ED6">
      <w:pPr>
        <w:pStyle w:val="Fotnotstext"/>
      </w:pPr>
      <w:r>
        <w:rPr>
          <w:rStyle w:val="Fotnotsreferens"/>
        </w:rPr>
        <w:footnoteRef/>
      </w:r>
      <w:r>
        <w:t xml:space="preserve"> Senaste lydelse 2020:1213.</w:t>
      </w:r>
    </w:p>
  </w:footnote>
  <w:footnote w:id="35">
    <w:p w14:paraId="17ABEE62" w14:textId="77777777" w:rsidR="0034082C" w:rsidRDefault="0034082C" w:rsidP="001E1ED6">
      <w:pPr>
        <w:pStyle w:val="Fotnotstext"/>
      </w:pPr>
      <w:r>
        <w:rPr>
          <w:rStyle w:val="Fotnotsreferens"/>
        </w:rPr>
        <w:footnoteRef/>
      </w:r>
      <w:r>
        <w:t xml:space="preserve"> Senaste lydelse 2020:1213.</w:t>
      </w:r>
    </w:p>
  </w:footnote>
  <w:footnote w:id="36">
    <w:p w14:paraId="39E4E6CB" w14:textId="77777777" w:rsidR="0034082C" w:rsidRDefault="0034082C" w:rsidP="001E1ED6">
      <w:pPr>
        <w:pStyle w:val="Fotnotstext"/>
      </w:pPr>
      <w:r>
        <w:rPr>
          <w:rStyle w:val="Fotnotsreferens"/>
        </w:rPr>
        <w:footnoteRef/>
      </w:r>
      <w:r>
        <w:t xml:space="preserve"> Senaste lydelse 2020:1213.</w:t>
      </w:r>
    </w:p>
  </w:footnote>
  <w:footnote w:id="37">
    <w:p w14:paraId="1D76BCA4" w14:textId="77777777" w:rsidR="0034082C" w:rsidRDefault="0034082C" w:rsidP="001E1ED6">
      <w:pPr>
        <w:pStyle w:val="Fotnotstext"/>
      </w:pPr>
      <w:r>
        <w:rPr>
          <w:rStyle w:val="Fotnotsreferens"/>
        </w:rPr>
        <w:footnoteRef/>
      </w:r>
      <w:r>
        <w:t xml:space="preserve"> Senaste lydelse 2020:1213.</w:t>
      </w:r>
    </w:p>
  </w:footnote>
  <w:footnote w:id="38">
    <w:p w14:paraId="6F2FA2C9" w14:textId="77777777" w:rsidR="0034082C" w:rsidRDefault="0034082C" w:rsidP="001E1ED6">
      <w:pPr>
        <w:pStyle w:val="Fotnotstext"/>
      </w:pPr>
      <w:r>
        <w:rPr>
          <w:rStyle w:val="Fotnotsreferens"/>
        </w:rPr>
        <w:footnoteRef/>
      </w:r>
      <w:r>
        <w:t> Senaste lydelse 2018:1800.</w:t>
      </w:r>
    </w:p>
  </w:footnote>
  <w:footnote w:id="39">
    <w:p w14:paraId="1184F69A" w14:textId="77777777" w:rsidR="0034082C" w:rsidRDefault="0034082C" w:rsidP="001E1ED6">
      <w:pPr>
        <w:pStyle w:val="Fotnotstext"/>
      </w:pPr>
      <w:r>
        <w:rPr>
          <w:rStyle w:val="Fotnotsreferens"/>
        </w:rPr>
        <w:footnoteRef/>
      </w:r>
      <w:r>
        <w:t xml:space="preserve"> Senaste lydelse 2020:1213.</w:t>
      </w:r>
    </w:p>
  </w:footnote>
  <w:footnote w:id="40">
    <w:p w14:paraId="34F535E8" w14:textId="77777777" w:rsidR="0034082C" w:rsidRDefault="0034082C" w:rsidP="001E1ED6">
      <w:pPr>
        <w:pStyle w:val="Fotnotstext"/>
      </w:pPr>
      <w:r>
        <w:rPr>
          <w:rStyle w:val="Fotnotsreferens"/>
        </w:rPr>
        <w:footnoteRef/>
      </w:r>
      <w:r>
        <w:t xml:space="preserve"> Senaste lydelse 2020:1213.</w:t>
      </w:r>
    </w:p>
  </w:footnote>
  <w:footnote w:id="41">
    <w:p w14:paraId="3E21D574" w14:textId="77777777" w:rsidR="0034082C" w:rsidRDefault="0034082C" w:rsidP="001E1ED6">
      <w:pPr>
        <w:pStyle w:val="Fotnotstext"/>
      </w:pPr>
      <w:r>
        <w:rPr>
          <w:rStyle w:val="Fotnotsreferens"/>
        </w:rPr>
        <w:footnoteRef/>
      </w:r>
      <w:r>
        <w:t xml:space="preserve"> Senaste lydelse 2020:1213.</w:t>
      </w:r>
    </w:p>
  </w:footnote>
  <w:footnote w:id="42">
    <w:p w14:paraId="3306AA9E" w14:textId="77777777" w:rsidR="0034082C" w:rsidRDefault="0034082C" w:rsidP="001E1ED6">
      <w:pPr>
        <w:pStyle w:val="Fotnotstext"/>
      </w:pPr>
      <w:r>
        <w:rPr>
          <w:rStyle w:val="Fotnotsreferens"/>
        </w:rPr>
        <w:footnoteRef/>
      </w:r>
      <w:r>
        <w:t xml:space="preserve"> Senaste lydelse 2020:1213. </w:t>
      </w:r>
    </w:p>
  </w:footnote>
  <w:footnote w:id="43">
    <w:p w14:paraId="21CC4352" w14:textId="77777777" w:rsidR="0034082C" w:rsidRDefault="0034082C" w:rsidP="001E1ED6">
      <w:pPr>
        <w:pStyle w:val="Fotnotstext"/>
      </w:pPr>
      <w:r>
        <w:rPr>
          <w:rStyle w:val="Fotnotsreferens"/>
        </w:rPr>
        <w:footnoteRef/>
      </w:r>
      <w:r>
        <w:t xml:space="preserve"> Senaste lydelse 2020:1213. </w:t>
      </w:r>
    </w:p>
  </w:footnote>
  <w:footnote w:id="44">
    <w:p w14:paraId="343F650D" w14:textId="77777777" w:rsidR="0034082C" w:rsidRDefault="0034082C" w:rsidP="001E1ED6">
      <w:pPr>
        <w:pStyle w:val="Fotnotstext"/>
      </w:pPr>
      <w:r>
        <w:rPr>
          <w:rStyle w:val="Fotnotsreferens"/>
        </w:rPr>
        <w:footnoteRef/>
      </w:r>
      <w:r>
        <w:t xml:space="preserve"> Senaste </w:t>
      </w:r>
      <w:r w:rsidRPr="00171F58">
        <w:t xml:space="preserve">lydelse </w:t>
      </w:r>
      <w:r>
        <w:t>2020:1213.</w:t>
      </w:r>
    </w:p>
  </w:footnote>
  <w:footnote w:id="45">
    <w:p w14:paraId="100EB610" w14:textId="77777777" w:rsidR="0034082C" w:rsidRDefault="0034082C" w:rsidP="001E1ED6">
      <w:pPr>
        <w:pStyle w:val="Fotnotstext"/>
      </w:pPr>
      <w:r>
        <w:rPr>
          <w:rStyle w:val="Fotnotsreferens"/>
        </w:rPr>
        <w:footnoteRef/>
      </w:r>
      <w:r>
        <w:t xml:space="preserve"> Senaste lydelse av </w:t>
      </w:r>
    </w:p>
    <w:p w14:paraId="1F6B3F15" w14:textId="77777777" w:rsidR="0034082C" w:rsidRDefault="0034082C" w:rsidP="001E1ED6">
      <w:pPr>
        <w:pStyle w:val="Fotnotstext"/>
      </w:pPr>
      <w:r>
        <w:t>3 kap. 3 § 2020:1212</w:t>
      </w:r>
    </w:p>
    <w:p w14:paraId="705FD61A" w14:textId="77777777" w:rsidR="0034082C" w:rsidRDefault="0034082C" w:rsidP="001E1ED6">
      <w:pPr>
        <w:pStyle w:val="Fotnotstext"/>
      </w:pPr>
      <w:r>
        <w:t>6 kap. 3 § 2020:1212.</w:t>
      </w:r>
    </w:p>
  </w:footnote>
  <w:footnote w:id="46">
    <w:p w14:paraId="27A59C9B" w14:textId="77777777" w:rsidR="0034082C" w:rsidRDefault="0034082C" w:rsidP="001E1ED6">
      <w:pPr>
        <w:pStyle w:val="Fotnotstext"/>
      </w:pPr>
      <w:r>
        <w:rPr>
          <w:rStyle w:val="Fotnotsreferens"/>
        </w:rPr>
        <w:footnoteRef/>
      </w:r>
      <w:r>
        <w:t> Senaste lydelse 2020:1212.</w:t>
      </w:r>
    </w:p>
  </w:footnote>
  <w:footnote w:id="47">
    <w:p w14:paraId="1775B536" w14:textId="77777777" w:rsidR="0034082C" w:rsidRDefault="0034082C" w:rsidP="001E1ED6">
      <w:pPr>
        <w:pStyle w:val="Fotnotstext"/>
      </w:pPr>
      <w:r>
        <w:rPr>
          <w:rStyle w:val="Fotnotsreferens"/>
        </w:rPr>
        <w:footnoteRef/>
      </w:r>
      <w:r>
        <w:t xml:space="preserve"> Senaste lydelse 2020:1212.</w:t>
      </w:r>
    </w:p>
  </w:footnote>
  <w:footnote w:id="48">
    <w:p w14:paraId="19B5965C" w14:textId="77777777" w:rsidR="0034082C" w:rsidRDefault="0034082C" w:rsidP="001E1ED6">
      <w:pPr>
        <w:pStyle w:val="Fotnotstext"/>
      </w:pPr>
      <w:r>
        <w:rPr>
          <w:rStyle w:val="Fotnotsreferens"/>
        </w:rPr>
        <w:footnoteRef/>
      </w:r>
      <w:r>
        <w:t xml:space="preserve"> Senaste lydelse 2020:1212.</w:t>
      </w:r>
    </w:p>
  </w:footnote>
  <w:footnote w:id="49">
    <w:p w14:paraId="665614AC" w14:textId="77777777" w:rsidR="0034082C" w:rsidRDefault="0034082C" w:rsidP="001E1ED6">
      <w:pPr>
        <w:pStyle w:val="Fotnotstext"/>
      </w:pPr>
      <w:r>
        <w:rPr>
          <w:rStyle w:val="Fotnotsreferens"/>
        </w:rPr>
        <w:footnoteRef/>
      </w:r>
      <w:r>
        <w:t xml:space="preserve"> Senaste lydelse 2020:1212.</w:t>
      </w:r>
    </w:p>
  </w:footnote>
  <w:footnote w:id="50">
    <w:p w14:paraId="3CBDB2EF" w14:textId="77777777" w:rsidR="0034082C" w:rsidRDefault="0034082C" w:rsidP="00D47794">
      <w:pPr>
        <w:pStyle w:val="Fotnotstext"/>
      </w:pPr>
      <w:r>
        <w:rPr>
          <w:rStyle w:val="Fotnotsreferens"/>
        </w:rPr>
        <w:footnoteRef/>
      </w:r>
      <w:r>
        <w:t xml:space="preserve"> </w:t>
      </w:r>
      <w:r w:rsidRPr="00146FD8">
        <w:t>Lagen omtryckt 1981:737.</w:t>
      </w:r>
    </w:p>
  </w:footnote>
  <w:footnote w:id="51">
    <w:p w14:paraId="548661ED" w14:textId="77777777" w:rsidR="0034082C" w:rsidRDefault="0034082C" w:rsidP="00D47794">
      <w:pPr>
        <w:pStyle w:val="Fotnotstext"/>
      </w:pPr>
      <w:r>
        <w:rPr>
          <w:rStyle w:val="Fotnotsreferens"/>
        </w:rPr>
        <w:footnoteRef/>
      </w:r>
      <w:r>
        <w:t> Senaste lydelse 2020:1109.</w:t>
      </w:r>
    </w:p>
  </w:footnote>
  <w:footnote w:id="52">
    <w:p w14:paraId="6301E069" w14:textId="77777777" w:rsidR="0034082C" w:rsidRDefault="0034082C" w:rsidP="005F7CAD">
      <w:pPr>
        <w:pStyle w:val="Fotnotstext"/>
      </w:pPr>
      <w:r>
        <w:rPr>
          <w:rStyle w:val="Fotnotsreferens"/>
        </w:rPr>
        <w:footnoteRef/>
      </w:r>
      <w:r>
        <w:t> Senaste lydelse 2014:971.</w:t>
      </w:r>
    </w:p>
  </w:footnote>
  <w:footnote w:id="53">
    <w:p w14:paraId="124B76F5" w14:textId="77777777" w:rsidR="0034082C" w:rsidRDefault="0034082C" w:rsidP="002D6DD5">
      <w:pPr>
        <w:pStyle w:val="Fotnotstext"/>
      </w:pPr>
      <w:r>
        <w:rPr>
          <w:rStyle w:val="Fotnotsreferens"/>
        </w:rPr>
        <w:footnoteRef/>
      </w:r>
      <w:r>
        <w:t xml:space="preserve"> </w:t>
      </w:r>
      <w:r w:rsidRPr="000F122A">
        <w:t>Lagen omtryckt 1996:1005.</w:t>
      </w:r>
    </w:p>
  </w:footnote>
  <w:footnote w:id="54">
    <w:p w14:paraId="741F5C1C" w14:textId="77777777" w:rsidR="0034082C" w:rsidRDefault="0034082C" w:rsidP="002D6DD5">
      <w:pPr>
        <w:pStyle w:val="Fotnotstext"/>
      </w:pPr>
      <w:r>
        <w:rPr>
          <w:rStyle w:val="Fotnotsreferens"/>
        </w:rPr>
        <w:footnoteRef/>
      </w:r>
      <w:r>
        <w:t> Senaste lydelse 2014:972.</w:t>
      </w:r>
    </w:p>
  </w:footnote>
  <w:footnote w:id="55">
    <w:p w14:paraId="0C1D0544" w14:textId="77777777" w:rsidR="0034082C" w:rsidRDefault="0034082C" w:rsidP="00A07073">
      <w:pPr>
        <w:pStyle w:val="Fotnotstext"/>
      </w:pPr>
      <w:r>
        <w:rPr>
          <w:rStyle w:val="Fotnotsreferens"/>
        </w:rPr>
        <w:footnoteRef/>
      </w:r>
      <w:r>
        <w:t xml:space="preserve"> </w:t>
      </w:r>
      <w:r w:rsidRPr="00CB711C">
        <w:t>Lagen omtryckt 1999:19.</w:t>
      </w:r>
    </w:p>
  </w:footnote>
  <w:footnote w:id="56">
    <w:p w14:paraId="505FBDA5" w14:textId="77777777" w:rsidR="0034082C" w:rsidRDefault="0034082C" w:rsidP="00A07073">
      <w:pPr>
        <w:pStyle w:val="Fotnotstext"/>
      </w:pPr>
      <w:r>
        <w:rPr>
          <w:rStyle w:val="Fotnotsreferens"/>
        </w:rPr>
        <w:footnoteRef/>
      </w:r>
      <w:r>
        <w:t> Senaste lydelse 2014:973.</w:t>
      </w:r>
    </w:p>
  </w:footnote>
  <w:footnote w:id="57">
    <w:p w14:paraId="04086509" w14:textId="77777777" w:rsidR="0034082C" w:rsidRDefault="0034082C" w:rsidP="000F2F01">
      <w:pPr>
        <w:pStyle w:val="Fotnotstext"/>
      </w:pPr>
      <w:r>
        <w:rPr>
          <w:rStyle w:val="Fotnotsreferens"/>
        </w:rPr>
        <w:footnoteRef/>
      </w:r>
      <w:r>
        <w:t xml:space="preserve"> </w:t>
      </w:r>
      <w:r w:rsidRPr="007F0EBC">
        <w:t>Lagen omtryckt 1992:558</w:t>
      </w:r>
      <w:r>
        <w:t>.</w:t>
      </w:r>
    </w:p>
  </w:footnote>
  <w:footnote w:id="58">
    <w:p w14:paraId="5118C05E" w14:textId="77777777" w:rsidR="0034082C" w:rsidRDefault="0034082C" w:rsidP="000F2F01">
      <w:pPr>
        <w:pStyle w:val="Fotnotstext"/>
      </w:pPr>
      <w:r>
        <w:rPr>
          <w:rStyle w:val="Fotnotsreferens"/>
        </w:rPr>
        <w:footnoteRef/>
      </w:r>
      <w:r>
        <w:t> Senaste lydelse 2014:974.</w:t>
      </w:r>
    </w:p>
  </w:footnote>
  <w:footnote w:id="59">
    <w:p w14:paraId="75CA4BBD" w14:textId="77777777" w:rsidR="0034082C" w:rsidRDefault="0034082C" w:rsidP="006B4AA7">
      <w:pPr>
        <w:pStyle w:val="Fotnotstext"/>
      </w:pPr>
      <w:r>
        <w:rPr>
          <w:rStyle w:val="Fotnotsreferens"/>
        </w:rPr>
        <w:footnoteRef/>
      </w:r>
      <w:r>
        <w:t xml:space="preserve"> Senaste lydelse </w:t>
      </w:r>
      <w:r w:rsidDel="00932C91">
        <w:t>2014:975.</w:t>
      </w:r>
    </w:p>
  </w:footnote>
  <w:footnote w:id="60">
    <w:p w14:paraId="6CC88D11" w14:textId="77777777" w:rsidR="0034082C" w:rsidRDefault="0034082C" w:rsidP="006B4AA7">
      <w:pPr>
        <w:pStyle w:val="Fotnotstext"/>
      </w:pPr>
      <w:r>
        <w:rPr>
          <w:rStyle w:val="Fotnotsreferens"/>
        </w:rPr>
        <w:footnoteRef/>
      </w:r>
      <w:r>
        <w:t xml:space="preserve"> Senaste lydelse 2014:975.</w:t>
      </w:r>
    </w:p>
  </w:footnote>
  <w:footnote w:id="61">
    <w:p w14:paraId="7C89ADCE" w14:textId="77777777" w:rsidR="0034082C" w:rsidRDefault="0034082C" w:rsidP="00AD68D8">
      <w:pPr>
        <w:pStyle w:val="Fotnotstext"/>
      </w:pPr>
      <w:r>
        <w:rPr>
          <w:rStyle w:val="Fotnotsreferens"/>
        </w:rPr>
        <w:footnoteRef/>
      </w:r>
      <w:r>
        <w:t xml:space="preserve"> Lagen omtryckt </w:t>
      </w:r>
      <w:r w:rsidRPr="008F6496">
        <w:t>2008:803</w:t>
      </w:r>
      <w:r>
        <w:t>.</w:t>
      </w:r>
    </w:p>
  </w:footnote>
  <w:footnote w:id="62">
    <w:p w14:paraId="48DDA47B" w14:textId="77777777" w:rsidR="0034082C" w:rsidRDefault="0034082C" w:rsidP="00AD68D8">
      <w:pPr>
        <w:pStyle w:val="Fotnotstext"/>
      </w:pPr>
      <w:r>
        <w:rPr>
          <w:rStyle w:val="Fotnotsreferens"/>
        </w:rPr>
        <w:footnoteRef/>
      </w:r>
      <w:r>
        <w:t xml:space="preserve"> Senaste lyd</w:t>
      </w:r>
      <w:r w:rsidRPr="00B03509">
        <w:t>else 2019:787.</w:t>
      </w:r>
    </w:p>
  </w:footnote>
  <w:footnote w:id="63">
    <w:p w14:paraId="3A7878EA" w14:textId="77777777" w:rsidR="0034082C" w:rsidRDefault="0034082C" w:rsidP="00AD68D8">
      <w:pPr>
        <w:pStyle w:val="Fotnotstext"/>
      </w:pPr>
      <w:r>
        <w:rPr>
          <w:rStyle w:val="Fotnotsreferens"/>
        </w:rPr>
        <w:footnoteRef/>
      </w:r>
      <w:r>
        <w:t xml:space="preserve"> Senaste lydelse 2014:979.</w:t>
      </w:r>
    </w:p>
  </w:footnote>
  <w:footnote w:id="64">
    <w:p w14:paraId="76A90C41" w14:textId="77777777" w:rsidR="0034082C" w:rsidRDefault="0034082C" w:rsidP="007541D2">
      <w:pPr>
        <w:pStyle w:val="Fotnotstext"/>
      </w:pPr>
      <w:r>
        <w:rPr>
          <w:rStyle w:val="Fotnotsreferens"/>
        </w:rPr>
        <w:footnoteRef/>
      </w:r>
      <w:r>
        <w:t xml:space="preserve"> Jfr </w:t>
      </w:r>
      <w:r w:rsidRPr="003B260C">
        <w:t>Europaparlamentets och rådets direktiv 2009/65/EG av den 13 juli 2009 om samordning av lagar och andra författningar som avser företag för kollektiva investeringar i överlåtbara värdepapper</w:t>
      </w:r>
      <w:r>
        <w:t xml:space="preserve"> (fondföretag), </w:t>
      </w:r>
      <w:r w:rsidRPr="00394A69">
        <w:t>i lydelsen enligt Europa</w:t>
      </w:r>
      <w:r w:rsidRPr="00394A69">
        <w:softHyphen/>
        <w:t xml:space="preserve">parlamentets och rådets direktiv (EU) </w:t>
      </w:r>
      <w:r w:rsidRPr="00C57D6D">
        <w:t>2019/2034</w:t>
      </w:r>
      <w:r>
        <w:t>.</w:t>
      </w:r>
    </w:p>
  </w:footnote>
  <w:footnote w:id="65">
    <w:p w14:paraId="4E480ECD" w14:textId="77777777" w:rsidR="0034082C" w:rsidRDefault="0034082C" w:rsidP="007541D2">
      <w:pPr>
        <w:pStyle w:val="Fotnotstext"/>
      </w:pPr>
      <w:r>
        <w:rPr>
          <w:rStyle w:val="Fotnotsreferens"/>
        </w:rPr>
        <w:footnoteRef/>
      </w:r>
      <w:r>
        <w:t xml:space="preserve"> Senaste lydelse av lagens rubrik 2013:563.</w:t>
      </w:r>
    </w:p>
  </w:footnote>
  <w:footnote w:id="66">
    <w:p w14:paraId="3D6CAB9C" w14:textId="77777777" w:rsidR="0034082C" w:rsidRDefault="0034082C" w:rsidP="007541D2">
      <w:pPr>
        <w:pStyle w:val="Fotnotstext"/>
      </w:pPr>
      <w:r>
        <w:rPr>
          <w:rStyle w:val="Fotnotsreferens"/>
        </w:rPr>
        <w:footnoteRef/>
      </w:r>
      <w:r>
        <w:t xml:space="preserve"> Senaste lydelse 2017:1143. </w:t>
      </w:r>
      <w:r w:rsidDel="006B3D58">
        <w:t>Ändringen innebär bl.a. att andra stycket tas bort.</w:t>
      </w:r>
    </w:p>
  </w:footnote>
  <w:footnote w:id="67">
    <w:p w14:paraId="0D00510C" w14:textId="77777777" w:rsidR="0034082C" w:rsidRDefault="0034082C" w:rsidP="007541D2">
      <w:pPr>
        <w:pStyle w:val="Fotnotstext"/>
      </w:pPr>
      <w:r>
        <w:rPr>
          <w:rStyle w:val="Fotnotsreferens"/>
        </w:rPr>
        <w:footnoteRef/>
      </w:r>
      <w:r>
        <w:t xml:space="preserve"> Senaste lydelse 2017:1143.</w:t>
      </w:r>
    </w:p>
  </w:footnote>
  <w:footnote w:id="68">
    <w:p w14:paraId="562CBB78" w14:textId="77777777" w:rsidR="0034082C" w:rsidRPr="009C2856" w:rsidRDefault="0034082C" w:rsidP="00662E6F">
      <w:pPr>
        <w:pStyle w:val="Fotnotstext"/>
        <w:jc w:val="both"/>
        <w:rPr>
          <w:spacing w:val="-2"/>
        </w:rPr>
      </w:pPr>
      <w:r>
        <w:rPr>
          <w:rStyle w:val="Fotnotsreferens"/>
        </w:rPr>
        <w:footnoteRef/>
      </w:r>
      <w:r>
        <w:t xml:space="preserve"> </w:t>
      </w:r>
      <w:r w:rsidRPr="009C2856">
        <w:rPr>
          <w:spacing w:val="-2"/>
        </w:rPr>
        <w:t xml:space="preserve">Jfr Europaparlamentets och rådets direktiv 2013/36/EU av den 26 juni 2013 om behörighet att utöva verksamhet i kreditinstitut och om tillsyn av kreditinstitut, om ändring av direktiv 2002/87/EG och om upphävande av </w:t>
      </w:r>
      <w:r w:rsidRPr="00181D2F">
        <w:rPr>
          <w:spacing w:val="-2"/>
        </w:rPr>
        <w:t>direktiv</w:t>
      </w:r>
      <w:r>
        <w:rPr>
          <w:spacing w:val="-2"/>
        </w:rPr>
        <w:t>en</w:t>
      </w:r>
      <w:r w:rsidRPr="009C2856">
        <w:rPr>
          <w:spacing w:val="-2"/>
        </w:rPr>
        <w:t xml:space="preserve"> 2006/48/EG och 2006/49/EG</w:t>
      </w:r>
      <w:r>
        <w:rPr>
          <w:spacing w:val="-2"/>
        </w:rPr>
        <w:t>,</w:t>
      </w:r>
      <w:r w:rsidRPr="009C2856">
        <w:rPr>
          <w:spacing w:val="-2"/>
        </w:rPr>
        <w:t xml:space="preserve"> i lydelsen enligt Europaparlamentets och rådets direktiv (EU) 2019/</w:t>
      </w:r>
      <w:r>
        <w:rPr>
          <w:spacing w:val="-2"/>
        </w:rPr>
        <w:t>2034</w:t>
      </w:r>
      <w:r w:rsidRPr="009C2856">
        <w:rPr>
          <w:spacing w:val="-2"/>
        </w:rPr>
        <w:t>.</w:t>
      </w:r>
    </w:p>
  </w:footnote>
  <w:footnote w:id="69">
    <w:p w14:paraId="0D20D1EC" w14:textId="77777777" w:rsidR="0034082C" w:rsidRDefault="0034082C" w:rsidP="00662E6F">
      <w:pPr>
        <w:pStyle w:val="Fotnotstext"/>
      </w:pPr>
      <w:r>
        <w:rPr>
          <w:rStyle w:val="Fotnotsreferens"/>
        </w:rPr>
        <w:footnoteRef/>
      </w:r>
      <w:r>
        <w:t xml:space="preserve"> Senaste lydelse 2020:1215.</w:t>
      </w:r>
    </w:p>
  </w:footnote>
  <w:footnote w:id="70">
    <w:p w14:paraId="7CEDFCFD" w14:textId="77777777" w:rsidR="0034082C" w:rsidRDefault="0034082C" w:rsidP="005822A6">
      <w:pPr>
        <w:pStyle w:val="Fotnotstext"/>
        <w:jc w:val="both"/>
      </w:pPr>
      <w:r>
        <w:rPr>
          <w:rStyle w:val="Fotnotsreferens"/>
        </w:rPr>
        <w:footnoteRef/>
      </w:r>
      <w:r>
        <w:t xml:space="preserve"> Jfr </w:t>
      </w:r>
      <w:r w:rsidRPr="00CE238C">
        <w:t>Europaparlamentets och rådets direktiv 2002/87/EG av den 16 december 2002 om extra tillsyn över kreditinstitut, försäkringsföretag och</w:t>
      </w:r>
      <w:r>
        <w:t xml:space="preserve"> </w:t>
      </w:r>
      <w:r w:rsidRPr="00CE238C">
        <w:t>värdepappersföretag i ett finansiellt konglomerat och om ändring av rådets direktiv 73/239/EEG, 79/267/EEG, 92/49/EEG, 92/96/EEG, 93/6/EEG och 93/22/EEG samt Europaparlamentets och rådets direktiv 98/78/EG och 2000/12/EG</w:t>
      </w:r>
      <w:r>
        <w:t xml:space="preserve">, i lydelsen enligt </w:t>
      </w:r>
      <w:r w:rsidRPr="009C2856">
        <w:rPr>
          <w:spacing w:val="-2"/>
        </w:rPr>
        <w:t>Europaparlamentets och rådets direktiv (EU) 2019/</w:t>
      </w:r>
      <w:r>
        <w:rPr>
          <w:spacing w:val="-2"/>
        </w:rPr>
        <w:t>2034</w:t>
      </w:r>
      <w:r w:rsidRPr="009C2856">
        <w:rPr>
          <w:spacing w:val="-2"/>
        </w:rPr>
        <w:t>.</w:t>
      </w:r>
    </w:p>
  </w:footnote>
  <w:footnote w:id="71">
    <w:p w14:paraId="510F7CEE" w14:textId="77777777" w:rsidR="0034082C" w:rsidRDefault="0034082C" w:rsidP="005822A6">
      <w:pPr>
        <w:pStyle w:val="Fotnotstext"/>
      </w:pPr>
      <w:r>
        <w:rPr>
          <w:rStyle w:val="Fotnotsreferens"/>
        </w:rPr>
        <w:footnoteRef/>
      </w:r>
      <w:r>
        <w:t xml:space="preserve"> Senaste lydelse </w:t>
      </w:r>
      <w:r w:rsidRPr="00D07482">
        <w:t>2019:760</w:t>
      </w:r>
      <w:r>
        <w:t>.</w:t>
      </w:r>
    </w:p>
  </w:footnote>
  <w:footnote w:id="72">
    <w:p w14:paraId="5A389C96" w14:textId="77777777" w:rsidR="0034082C" w:rsidRDefault="0034082C" w:rsidP="005822A6">
      <w:pPr>
        <w:pStyle w:val="Fotnotstext"/>
      </w:pPr>
      <w:r>
        <w:rPr>
          <w:rStyle w:val="Fotnotsreferens"/>
        </w:rPr>
        <w:footnoteRef/>
      </w:r>
      <w:r>
        <w:t xml:space="preserve"> Senaste lydelse 2014:984.</w:t>
      </w:r>
    </w:p>
  </w:footnote>
  <w:footnote w:id="73">
    <w:p w14:paraId="46B4A85A" w14:textId="77777777" w:rsidR="0034082C" w:rsidRDefault="0034082C" w:rsidP="00071A48">
      <w:pPr>
        <w:pStyle w:val="Fotnotstext"/>
      </w:pPr>
      <w:r>
        <w:rPr>
          <w:rStyle w:val="Fotnotsreferens"/>
        </w:rPr>
        <w:footnoteRef/>
      </w:r>
      <w:r>
        <w:t xml:space="preserve"> Senaste lydelse 2018:175.</w:t>
      </w:r>
    </w:p>
  </w:footnote>
  <w:footnote w:id="74">
    <w:p w14:paraId="22F21C10" w14:textId="77777777" w:rsidR="0034082C" w:rsidRDefault="0034082C" w:rsidP="003A6E28">
      <w:pPr>
        <w:pStyle w:val="Fotnotstext"/>
      </w:pPr>
      <w:r>
        <w:rPr>
          <w:rStyle w:val="Fotnotsreferens"/>
        </w:rPr>
        <w:footnoteRef/>
      </w:r>
      <w:r>
        <w:t xml:space="preserve"> Senaste </w:t>
      </w:r>
      <w:r w:rsidRPr="00B03509">
        <w:t>lydelse 2019:768.</w:t>
      </w:r>
    </w:p>
  </w:footnote>
  <w:footnote w:id="75">
    <w:p w14:paraId="7B6BAB79" w14:textId="77777777" w:rsidR="0034082C" w:rsidRDefault="0034082C" w:rsidP="008552F3">
      <w:pPr>
        <w:pStyle w:val="Fotnotstext"/>
      </w:pPr>
      <w:r>
        <w:rPr>
          <w:rStyle w:val="Fotnotsreferens"/>
        </w:rPr>
        <w:footnoteRef/>
      </w:r>
      <w:r>
        <w:t xml:space="preserve"> Jfr</w:t>
      </w:r>
      <w:r w:rsidRPr="00844E91">
        <w:t xml:space="preserve"> Europaparlamentets och rådets direktiv 2011/61/EU av den 8 juni 2011 om förvaltare av alternativa investeringsfonder samt om ändring av direktiv 2003/41/EG och 2009/65/EG och förordningarna (EG) nr 1060/2009 och (EU) nr 1095/2010</w:t>
      </w:r>
      <w:r>
        <w:t xml:space="preserve">, i lydelsen enligt </w:t>
      </w:r>
      <w:r w:rsidRPr="009C2856">
        <w:rPr>
          <w:spacing w:val="-2"/>
        </w:rPr>
        <w:t>Europa</w:t>
      </w:r>
      <w:r>
        <w:rPr>
          <w:spacing w:val="-2"/>
        </w:rPr>
        <w:softHyphen/>
      </w:r>
      <w:r w:rsidRPr="009C2856">
        <w:rPr>
          <w:spacing w:val="-2"/>
        </w:rPr>
        <w:t>parlamentets och rådets direktiv (EU) 2019/</w:t>
      </w:r>
      <w:r>
        <w:rPr>
          <w:spacing w:val="-2"/>
        </w:rPr>
        <w:t>2034</w:t>
      </w:r>
      <w:r w:rsidRPr="009C2856">
        <w:rPr>
          <w:spacing w:val="-2"/>
        </w:rPr>
        <w:t>.</w:t>
      </w:r>
    </w:p>
  </w:footnote>
  <w:footnote w:id="76">
    <w:p w14:paraId="6C9E4787" w14:textId="77777777" w:rsidR="0034082C" w:rsidRDefault="0034082C" w:rsidP="008552F3">
      <w:pPr>
        <w:pStyle w:val="Fotnotstext"/>
      </w:pPr>
      <w:r>
        <w:rPr>
          <w:rStyle w:val="Fotnotsreferens"/>
        </w:rPr>
        <w:footnoteRef/>
      </w:r>
      <w:r>
        <w:t xml:space="preserve"> Senaste lydelse 2017:701.</w:t>
      </w:r>
    </w:p>
  </w:footnote>
  <w:footnote w:id="77">
    <w:p w14:paraId="0F2AE894" w14:textId="77777777" w:rsidR="0034082C" w:rsidRDefault="0034082C" w:rsidP="008552F3">
      <w:pPr>
        <w:pStyle w:val="Fotnotstext"/>
      </w:pPr>
      <w:r>
        <w:rPr>
          <w:rStyle w:val="Fotnotsreferens"/>
        </w:rPr>
        <w:footnoteRef/>
      </w:r>
      <w:r>
        <w:t xml:space="preserve"> Ändringen innebär bl.a. att andra stycket tas bort.</w:t>
      </w:r>
    </w:p>
  </w:footnote>
  <w:footnote w:id="78">
    <w:p w14:paraId="7C2923D8" w14:textId="77777777" w:rsidR="0034082C" w:rsidRDefault="0034082C" w:rsidP="008552F3">
      <w:pPr>
        <w:pStyle w:val="Fotnotstext"/>
      </w:pPr>
      <w:r>
        <w:rPr>
          <w:rStyle w:val="Fotnotsreferens"/>
        </w:rPr>
        <w:footnoteRef/>
      </w:r>
      <w:r>
        <w:t xml:space="preserve"> Senaste lydelse 2017:1147.</w:t>
      </w:r>
    </w:p>
  </w:footnote>
  <w:footnote w:id="79">
    <w:p w14:paraId="51510A82" w14:textId="77777777" w:rsidR="0034082C" w:rsidRDefault="0034082C" w:rsidP="008552F3">
      <w:pPr>
        <w:pStyle w:val="Fotnotstext"/>
      </w:pPr>
      <w:r>
        <w:rPr>
          <w:rStyle w:val="Fotnotsreferens"/>
        </w:rPr>
        <w:footnoteRef/>
      </w:r>
      <w:r>
        <w:t xml:space="preserve"> Senaste lydelse 2017:701.</w:t>
      </w:r>
    </w:p>
  </w:footnote>
  <w:footnote w:id="80">
    <w:p w14:paraId="41A2DBD3" w14:textId="77777777" w:rsidR="0034082C" w:rsidRDefault="0034082C" w:rsidP="00124791">
      <w:pPr>
        <w:pStyle w:val="Fotnotstext"/>
      </w:pPr>
      <w:r>
        <w:rPr>
          <w:rStyle w:val="Fotnotsreferens"/>
        </w:rPr>
        <w:footnoteRef/>
      </w:r>
      <w:r>
        <w:t xml:space="preserve"> </w:t>
      </w:r>
      <w:r w:rsidRPr="00A91D7C">
        <w:t xml:space="preserve">Senaste </w:t>
      </w:r>
      <w:r w:rsidRPr="00B41F15">
        <w:t xml:space="preserve">lydelse </w:t>
      </w:r>
      <w:r w:rsidRPr="00A91D7C">
        <w:t>2019:769.</w:t>
      </w:r>
    </w:p>
  </w:footnote>
  <w:footnote w:id="81">
    <w:p w14:paraId="034C00F9" w14:textId="77777777" w:rsidR="0034082C" w:rsidRDefault="0034082C" w:rsidP="00F8090B">
      <w:pPr>
        <w:pStyle w:val="Fotnotstext"/>
      </w:pPr>
      <w:r>
        <w:rPr>
          <w:rStyle w:val="Fotnotsreferens"/>
        </w:rPr>
        <w:footnoteRef/>
      </w:r>
      <w:r>
        <w:t xml:space="preserve"> Jfr</w:t>
      </w:r>
      <w:r w:rsidRPr="006D593E">
        <w:t xml:space="preserve"> Europaparlamentets och rådets direktiv 2014/59/EU av den 15 maj 2014 om inrättande av en ram för återhämtning och resolution av kreditinstitut och värdepappersföretag och om ändring av rådets direktiv 82/891/EEG och Europaparlamentets och rådets direktiv 2001/24/EG, 2002/47/EG, 2004/25/EG, 2005/56/EG, 2007/36/EG, 2011/35/EU, 2012/30/EU och 2013/36/EU samt Europaparlamentets och rådets förordningar (EU) nr 1093/2010 och (EU) nr 648/2012</w:t>
      </w:r>
      <w:r>
        <w:t>,</w:t>
      </w:r>
      <w:r w:rsidRPr="006D593E">
        <w:t xml:space="preserve"> </w:t>
      </w:r>
      <w:r w:rsidRPr="00394A69">
        <w:t>i lydelsen enligt Europa</w:t>
      </w:r>
      <w:r w:rsidRPr="00394A69">
        <w:softHyphen/>
        <w:t xml:space="preserve">parlamentets och rådets direktiv (EU) </w:t>
      </w:r>
      <w:r w:rsidRPr="007D282A">
        <w:t>2019/2034</w:t>
      </w:r>
      <w:r>
        <w:t>.</w:t>
      </w:r>
    </w:p>
  </w:footnote>
  <w:footnote w:id="82">
    <w:p w14:paraId="15CDFA1F" w14:textId="77777777" w:rsidR="0034082C" w:rsidRDefault="0034082C" w:rsidP="00F8090B">
      <w:pPr>
        <w:pStyle w:val="Fotnotstext"/>
      </w:pPr>
      <w:r>
        <w:rPr>
          <w:rStyle w:val="Fotnotsreferens"/>
        </w:rPr>
        <w:footnoteRef/>
      </w:r>
      <w:r>
        <w:t xml:space="preserve"> Senaste lydelse 2020:1214.</w:t>
      </w:r>
    </w:p>
  </w:footnote>
  <w:footnote w:id="83">
    <w:p w14:paraId="1A012A71" w14:textId="77777777" w:rsidR="0034082C" w:rsidRDefault="0034082C" w:rsidP="00F8090B">
      <w:pPr>
        <w:pStyle w:val="Fotnotstext"/>
      </w:pPr>
      <w:r>
        <w:rPr>
          <w:rStyle w:val="Fotnotsreferens"/>
        </w:rPr>
        <w:footnoteRef/>
      </w:r>
      <w:r>
        <w:t xml:space="preserve"> Senaste lydelse 2017:1312. </w:t>
      </w:r>
    </w:p>
  </w:footnote>
  <w:footnote w:id="84">
    <w:p w14:paraId="034BBC2F" w14:textId="2B7273A1" w:rsidR="0034082C" w:rsidRDefault="0034082C" w:rsidP="00224569">
      <w:pPr>
        <w:pStyle w:val="Fotnotstext"/>
      </w:pPr>
      <w:r>
        <w:rPr>
          <w:rStyle w:val="Fotnotsreferens"/>
        </w:rPr>
        <w:footnoteRef/>
      </w:r>
      <w:r>
        <w:t> </w:t>
      </w:r>
      <w:r w:rsidRPr="00972F44">
        <w:rPr>
          <w:spacing w:val="-4"/>
        </w:rPr>
        <w:t>Europaparlamentets och rådets förordning (EU) nr 575/2013 av den 26 juni 2013 om till</w:t>
      </w:r>
      <w:r w:rsidRPr="00972F44">
        <w:rPr>
          <w:spacing w:val="-4"/>
        </w:rPr>
        <w:softHyphen/>
        <w:t>synskrav för kreditinstitut och värdepappersföretag och om ändring av förordning (EU) nr</w:t>
      </w:r>
      <w:r>
        <w:rPr>
          <w:spacing w:val="-4"/>
        </w:rPr>
        <w:t> </w:t>
      </w:r>
      <w:r w:rsidRPr="00972F44">
        <w:rPr>
          <w:spacing w:val="-4"/>
        </w:rPr>
        <w:t>648/2012.</w:t>
      </w:r>
    </w:p>
  </w:footnote>
  <w:footnote w:id="85">
    <w:p w14:paraId="0B7F18DD" w14:textId="77777777" w:rsidR="0034082C" w:rsidRDefault="0034082C" w:rsidP="00224569">
      <w:pPr>
        <w:pStyle w:val="Fotnotstext"/>
      </w:pPr>
      <w:r>
        <w:rPr>
          <w:rStyle w:val="Fotnotsreferens"/>
        </w:rPr>
        <w:footnoteRef/>
      </w:r>
      <w:r>
        <w:t xml:space="preserve"> Europaparlamentets och rådets direktiv 2013/36/EU av den 26 juni 2013 om behörighet att </w:t>
      </w:r>
      <w:r w:rsidRPr="000D3C42">
        <w:rPr>
          <w:spacing w:val="-2"/>
        </w:rPr>
        <w:t>utöva verksamhet i kreditinstitut och om tillsyn av kreditinstitut och värdepappersföretag, om ändring av direktiv 2002/87/EG och om upphävande av direktiv 2006/48/EG och 2006/49/EG.</w:t>
      </w:r>
    </w:p>
  </w:footnote>
  <w:footnote w:id="86">
    <w:p w14:paraId="25E99C33" w14:textId="77777777" w:rsidR="0034082C" w:rsidRDefault="0034082C" w:rsidP="00224569">
      <w:pPr>
        <w:pStyle w:val="Fotnotstext"/>
      </w:pPr>
      <w:r>
        <w:rPr>
          <w:rStyle w:val="Fotnotsreferens"/>
        </w:rPr>
        <w:footnoteRef/>
      </w:r>
      <w:r>
        <w:t> </w:t>
      </w:r>
      <w:r w:rsidRPr="005823E7">
        <w:t>E</w:t>
      </w:r>
      <w:r>
        <w:t>uroparlamentets och rådets förordning (</w:t>
      </w:r>
      <w:r w:rsidRPr="005823E7">
        <w:t>EU) 2019/2033 av den 27</w:t>
      </w:r>
      <w:r>
        <w:t> </w:t>
      </w:r>
      <w:r w:rsidRPr="005823E7">
        <w:t xml:space="preserve">november 2019 om </w:t>
      </w:r>
      <w:r w:rsidRPr="004E3C22">
        <w:rPr>
          <w:spacing w:val="-2"/>
        </w:rPr>
        <w:t>till</w:t>
      </w:r>
      <w:r w:rsidRPr="004E3C22">
        <w:rPr>
          <w:spacing w:val="-2"/>
        </w:rPr>
        <w:softHyphen/>
        <w:t>synskrav för värdepappersföretag och om ändring av förordningarna (EU) nr 1093/2010, (EU)</w:t>
      </w:r>
      <w:r w:rsidRPr="005823E7">
        <w:t xml:space="preserve"> nr</w:t>
      </w:r>
      <w:r>
        <w:t> </w:t>
      </w:r>
      <w:r w:rsidRPr="005823E7">
        <w:t>575/2013, (EU) nr 600/2014 och (EU) nr 806/2014</w:t>
      </w:r>
      <w:r>
        <w:t>.</w:t>
      </w:r>
    </w:p>
  </w:footnote>
  <w:footnote w:id="87">
    <w:p w14:paraId="0E1A06B2" w14:textId="77777777" w:rsidR="0034082C" w:rsidRDefault="0034082C" w:rsidP="00224569">
      <w:pPr>
        <w:pStyle w:val="Fotnotstext"/>
      </w:pPr>
      <w:r>
        <w:rPr>
          <w:rStyle w:val="Fotnotsreferens"/>
        </w:rPr>
        <w:footnoteRef/>
      </w:r>
      <w:r>
        <w:t> </w:t>
      </w:r>
      <w:r w:rsidRPr="00202535">
        <w:t>E</w:t>
      </w:r>
      <w:r>
        <w:t xml:space="preserve">uropaparlamentets och rådets direktiv </w:t>
      </w:r>
      <w:r w:rsidRPr="00202535">
        <w:t>(EU) 2019/2034 av den 27</w:t>
      </w:r>
      <w:r>
        <w:t> </w:t>
      </w:r>
      <w:r w:rsidRPr="00202535">
        <w:t>november 2019 om tillsyn av värdepappersföretag och om ändring av direktiven 2002/87/EG, 2009/65/EG, 2011/61/EU, 2013/36/EU, 2014/59/EU och 2014/65/EU</w:t>
      </w:r>
      <w:r>
        <w:t>.</w:t>
      </w:r>
    </w:p>
  </w:footnote>
  <w:footnote w:id="88">
    <w:p w14:paraId="75BC31F4" w14:textId="77777777" w:rsidR="0034082C" w:rsidRDefault="0034082C" w:rsidP="00224569">
      <w:pPr>
        <w:pStyle w:val="Fotnotstext"/>
      </w:pPr>
      <w:r>
        <w:rPr>
          <w:rStyle w:val="Fotnotsreferens"/>
        </w:rPr>
        <w:footnoteRef/>
      </w:r>
      <w:r>
        <w:t> Jfr Europaparlamentets och rådets direktiv (EU) 2019/2034 av den 27 november 2019 om tillsyn av värdepappersföretag och om ändring av direktiven 2002/87/EG, 2009/65/EG, 2011/61/EU, 2013/36/EU, 2014/59/EU och 2014/65/EU.</w:t>
      </w:r>
    </w:p>
  </w:footnote>
  <w:footnote w:id="89">
    <w:p w14:paraId="4FD555AD" w14:textId="77777777" w:rsidR="0034082C" w:rsidRDefault="0034082C" w:rsidP="00224569">
      <w:pPr>
        <w:pStyle w:val="Fotnotstext"/>
      </w:pPr>
      <w:r>
        <w:rPr>
          <w:rStyle w:val="Fotnotsreferens"/>
        </w:rPr>
        <w:footnoteRef/>
      </w:r>
      <w:r>
        <w:t> Senaste lydelse 2019:419.</w:t>
      </w:r>
    </w:p>
  </w:footnote>
  <w:footnote w:id="90">
    <w:p w14:paraId="4644A763" w14:textId="77777777" w:rsidR="0034082C" w:rsidRDefault="0034082C" w:rsidP="00224569">
      <w:pPr>
        <w:pStyle w:val="Fotnotstext"/>
      </w:pPr>
      <w:r>
        <w:rPr>
          <w:rStyle w:val="Fotnotsreferens"/>
        </w:rPr>
        <w:footnoteRef/>
      </w:r>
      <w:r>
        <w:t> Senaste lydelse 2017:679.</w:t>
      </w:r>
    </w:p>
  </w:footnote>
  <w:footnote w:id="91">
    <w:p w14:paraId="52D65D20" w14:textId="77777777" w:rsidR="0034082C" w:rsidRDefault="0034082C" w:rsidP="00224569">
      <w:pPr>
        <w:pStyle w:val="Fotnotstext"/>
      </w:pPr>
      <w:r>
        <w:rPr>
          <w:rStyle w:val="Fotnotsreferens"/>
        </w:rPr>
        <w:footnoteRef/>
      </w:r>
      <w:r>
        <w:t> Senaste lydelse 2017:679.</w:t>
      </w:r>
    </w:p>
  </w:footnote>
  <w:footnote w:id="92">
    <w:p w14:paraId="04BF7E81" w14:textId="77777777" w:rsidR="0034082C" w:rsidRDefault="0034082C" w:rsidP="00224569">
      <w:pPr>
        <w:pStyle w:val="Fotnotstext"/>
      </w:pPr>
      <w:r>
        <w:rPr>
          <w:rStyle w:val="Fotnotsreferens"/>
        </w:rPr>
        <w:footnoteRef/>
      </w:r>
      <w:r>
        <w:t> Senaste lydelse 2018:1226.</w:t>
      </w:r>
    </w:p>
  </w:footnote>
  <w:footnote w:id="93">
    <w:p w14:paraId="4164C13A" w14:textId="77777777" w:rsidR="0034082C" w:rsidRDefault="0034082C" w:rsidP="00224569">
      <w:pPr>
        <w:pStyle w:val="Fotnotstext"/>
      </w:pPr>
      <w:r>
        <w:rPr>
          <w:rStyle w:val="Fotnotsreferens"/>
        </w:rPr>
        <w:footnoteRef/>
      </w:r>
      <w:r>
        <w:t> Senaste lydelse 2017:1144.</w:t>
      </w:r>
    </w:p>
  </w:footnote>
  <w:footnote w:id="94">
    <w:p w14:paraId="5155A7E9" w14:textId="77777777" w:rsidR="0034082C" w:rsidRDefault="0034082C" w:rsidP="00224569">
      <w:pPr>
        <w:pStyle w:val="Fotnotstext"/>
      </w:pPr>
      <w:r>
        <w:rPr>
          <w:rStyle w:val="Fotnotsreferens"/>
        </w:rPr>
        <w:footnoteRef/>
      </w:r>
      <w:r>
        <w:t> Senaste lydelse 2014:985.</w:t>
      </w:r>
    </w:p>
  </w:footnote>
  <w:footnote w:id="95">
    <w:p w14:paraId="5E176751" w14:textId="77777777" w:rsidR="0034082C" w:rsidRDefault="0034082C" w:rsidP="00224569">
      <w:pPr>
        <w:pStyle w:val="Fotnotstext"/>
      </w:pPr>
      <w:r w:rsidRPr="000E3543">
        <w:rPr>
          <w:rStyle w:val="Fotnotsreferens"/>
        </w:rPr>
        <w:footnoteRef/>
      </w:r>
      <w:r w:rsidRPr="000E3543">
        <w:t> Senaste lydelse 2015:1032.</w:t>
      </w:r>
    </w:p>
  </w:footnote>
  <w:footnote w:id="96">
    <w:p w14:paraId="42E367D1" w14:textId="77777777" w:rsidR="0034082C" w:rsidRPr="00134D4B" w:rsidRDefault="0034082C" w:rsidP="00224569">
      <w:pPr>
        <w:pStyle w:val="Fotnotstext"/>
      </w:pPr>
      <w:r>
        <w:rPr>
          <w:rStyle w:val="Fotnotsreferens"/>
        </w:rPr>
        <w:footnoteRef/>
      </w:r>
      <w:r>
        <w:t> </w:t>
      </w:r>
      <w:r w:rsidRPr="00134D4B">
        <w:t>Senaste lydelse 201</w:t>
      </w:r>
      <w:r>
        <w:t>7</w:t>
      </w:r>
      <w:r w:rsidRPr="00134D4B">
        <w:t>:679.</w:t>
      </w:r>
    </w:p>
  </w:footnote>
  <w:footnote w:id="97">
    <w:p w14:paraId="29128B27" w14:textId="77777777" w:rsidR="0034082C" w:rsidRDefault="0034082C" w:rsidP="00224569">
      <w:pPr>
        <w:pStyle w:val="Fotnotstext"/>
      </w:pPr>
      <w:r>
        <w:rPr>
          <w:rStyle w:val="Fotnotsreferens"/>
        </w:rPr>
        <w:footnoteRef/>
      </w:r>
      <w:r>
        <w:t> Senaste lydelse 2015:1032.</w:t>
      </w:r>
    </w:p>
  </w:footnote>
  <w:footnote w:id="98">
    <w:p w14:paraId="477122EC" w14:textId="77777777" w:rsidR="0034082C" w:rsidRDefault="0034082C" w:rsidP="00224569">
      <w:pPr>
        <w:pStyle w:val="Fotnotstext"/>
      </w:pPr>
      <w:r>
        <w:rPr>
          <w:rStyle w:val="Fotnotsreferens"/>
        </w:rPr>
        <w:footnoteRef/>
      </w:r>
      <w:r>
        <w:t> Senaste lydelse 2015:1032.</w:t>
      </w:r>
    </w:p>
  </w:footnote>
  <w:footnote w:id="99">
    <w:p w14:paraId="5A5583B6" w14:textId="77777777" w:rsidR="0034082C" w:rsidRDefault="0034082C" w:rsidP="00224569">
      <w:pPr>
        <w:pStyle w:val="Fotnotstext"/>
      </w:pPr>
      <w:r>
        <w:rPr>
          <w:rStyle w:val="Fotnotsreferens"/>
        </w:rPr>
        <w:footnoteRef/>
      </w:r>
      <w:r>
        <w:t> Senaste lydelse 2017:679.</w:t>
      </w:r>
    </w:p>
  </w:footnote>
  <w:footnote w:id="100">
    <w:p w14:paraId="1DAABE00" w14:textId="77777777" w:rsidR="0034082C" w:rsidRDefault="0034082C" w:rsidP="00224569">
      <w:pPr>
        <w:pStyle w:val="Fotnotstext"/>
      </w:pPr>
      <w:r>
        <w:rPr>
          <w:rStyle w:val="Fotnotsreferens"/>
        </w:rPr>
        <w:footnoteRef/>
      </w:r>
      <w:r>
        <w:t> Senaste lydelse 2017:679.</w:t>
      </w:r>
    </w:p>
  </w:footnote>
  <w:footnote w:id="101">
    <w:p w14:paraId="3A47DA85" w14:textId="77777777" w:rsidR="0034082C" w:rsidRDefault="0034082C" w:rsidP="00224569">
      <w:pPr>
        <w:pStyle w:val="Fotnotstext"/>
      </w:pPr>
      <w:r>
        <w:rPr>
          <w:rStyle w:val="Fotnotsreferens"/>
        </w:rPr>
        <w:footnoteRef/>
      </w:r>
      <w:r>
        <w:t> Senaste lydelse 2018:1399.</w:t>
      </w:r>
    </w:p>
  </w:footnote>
  <w:footnote w:id="102">
    <w:p w14:paraId="495C9E62" w14:textId="77777777" w:rsidR="0034082C" w:rsidRPr="005D20C9" w:rsidRDefault="0034082C" w:rsidP="00224569">
      <w:pPr>
        <w:pStyle w:val="Fotnotstext"/>
      </w:pPr>
      <w:r>
        <w:rPr>
          <w:rStyle w:val="Fotnotsreferens"/>
        </w:rPr>
        <w:footnoteRef/>
      </w:r>
      <w:r>
        <w:t> </w:t>
      </w:r>
      <w:r w:rsidRPr="005D20C9">
        <w:t xml:space="preserve">Jfr </w:t>
      </w:r>
      <w:r>
        <w:t>Europaparlamentets och rådets direktiv (EU) 2019/2034 av den 27 november 2019 om tillsyn av värdepappersföretag och om ändring av direktiven 2002/87/EG, 2009/65/EG, 2011/61/EU, 2013/36/EU, 2014/59/EU och 2014/65/EU.</w:t>
      </w:r>
    </w:p>
  </w:footnote>
  <w:footnote w:id="103">
    <w:p w14:paraId="0134FA3C" w14:textId="77777777" w:rsidR="0034082C" w:rsidRPr="009215F4" w:rsidRDefault="0034082C" w:rsidP="00224569">
      <w:pPr>
        <w:pStyle w:val="Fotnotstext"/>
        <w:rPr>
          <w:lang w:val="fr-FR"/>
        </w:rPr>
      </w:pPr>
      <w:r>
        <w:rPr>
          <w:rStyle w:val="Fotnotsreferens"/>
        </w:rPr>
        <w:footnoteRef/>
      </w:r>
      <w:r w:rsidRPr="009215F4">
        <w:rPr>
          <w:lang w:val="fr-FR"/>
        </w:rPr>
        <w:t xml:space="preserve"> EUT L 176, 27.6.2013, s. 1 (Celex 32013R0575).</w:t>
      </w:r>
    </w:p>
  </w:footnote>
  <w:footnote w:id="104">
    <w:p w14:paraId="68708119" w14:textId="77777777" w:rsidR="0034082C" w:rsidRPr="005D20C9" w:rsidRDefault="0034082C" w:rsidP="00224569">
      <w:pPr>
        <w:pStyle w:val="Fotnotstext"/>
        <w:rPr>
          <w:lang w:val="fr-FR"/>
        </w:rPr>
      </w:pPr>
      <w:r>
        <w:rPr>
          <w:rStyle w:val="Fotnotsreferens"/>
        </w:rPr>
        <w:footnoteRef/>
      </w:r>
      <w:r w:rsidRPr="005D20C9">
        <w:rPr>
          <w:lang w:val="fr-FR"/>
        </w:rPr>
        <w:t xml:space="preserve"> </w:t>
      </w:r>
      <w:r w:rsidRPr="009215F4">
        <w:rPr>
          <w:lang w:val="fr-FR"/>
        </w:rPr>
        <w:t>EUT L 176, 27.6.2013, s. 1 (Celex 32013R0575).</w:t>
      </w:r>
    </w:p>
  </w:footnote>
  <w:footnote w:id="105">
    <w:p w14:paraId="3F1589DB" w14:textId="77777777" w:rsidR="0034082C" w:rsidRPr="00F2369B" w:rsidRDefault="0034082C" w:rsidP="00224569">
      <w:pPr>
        <w:pStyle w:val="Fotnotstext"/>
        <w:rPr>
          <w:lang w:val="fr-FR"/>
        </w:rPr>
      </w:pPr>
      <w:r>
        <w:rPr>
          <w:rStyle w:val="Fotnotsreferens"/>
        </w:rPr>
        <w:footnoteRef/>
      </w:r>
      <w:r>
        <w:rPr>
          <w:lang w:val="fr-FR"/>
        </w:rPr>
        <w:t xml:space="preserve"> </w:t>
      </w:r>
      <w:r w:rsidRPr="00F2369B">
        <w:rPr>
          <w:lang w:val="fr-FR"/>
        </w:rPr>
        <w:t>EUT L 314, 5.</w:t>
      </w:r>
      <w:r>
        <w:rPr>
          <w:lang w:val="fr-FR"/>
        </w:rPr>
        <w:t xml:space="preserve">12.2019, s. 1 </w:t>
      </w:r>
      <w:r w:rsidRPr="00F2369B">
        <w:rPr>
          <w:lang w:val="fr-FR"/>
        </w:rPr>
        <w:t>(Celex 32019R2033).</w:t>
      </w:r>
    </w:p>
  </w:footnote>
  <w:footnote w:id="106">
    <w:p w14:paraId="38565978" w14:textId="77777777" w:rsidR="0034082C" w:rsidRPr="00A07285" w:rsidRDefault="0034082C" w:rsidP="00224569">
      <w:pPr>
        <w:pStyle w:val="Fotnotstext"/>
        <w:rPr>
          <w:lang w:val="fr-FR"/>
        </w:rPr>
      </w:pPr>
      <w:r>
        <w:rPr>
          <w:rStyle w:val="Fotnotsreferens"/>
        </w:rPr>
        <w:footnoteRef/>
      </w:r>
      <w:r w:rsidRPr="00A07285">
        <w:rPr>
          <w:lang w:val="fr-FR"/>
        </w:rPr>
        <w:t xml:space="preserve"> EUT L 176, 27.6.2013, s. 338 (Celex 32013L0036).</w:t>
      </w:r>
    </w:p>
  </w:footnote>
  <w:footnote w:id="107">
    <w:p w14:paraId="63B3324C" w14:textId="77777777" w:rsidR="0034082C" w:rsidRPr="00293AFE" w:rsidRDefault="0034082C" w:rsidP="00224569">
      <w:pPr>
        <w:pStyle w:val="Fotnotstext"/>
        <w:rPr>
          <w:lang w:val="fr-FR"/>
        </w:rPr>
      </w:pPr>
      <w:r>
        <w:rPr>
          <w:rStyle w:val="Fotnotsreferens"/>
        </w:rPr>
        <w:footnoteRef/>
      </w:r>
      <w:r w:rsidRPr="00293AFE">
        <w:rPr>
          <w:lang w:val="fr-FR"/>
        </w:rPr>
        <w:t xml:space="preserve"> EUT L 176, 27.6.2013, s. 338 (Celex 32013L0036).</w:t>
      </w:r>
    </w:p>
  </w:footnote>
  <w:footnote w:id="108">
    <w:p w14:paraId="6C9D886A" w14:textId="77777777" w:rsidR="0034082C" w:rsidRPr="008F1716" w:rsidRDefault="0034082C" w:rsidP="00224569">
      <w:pPr>
        <w:pStyle w:val="Fotnotstext"/>
      </w:pPr>
      <w:r>
        <w:rPr>
          <w:rStyle w:val="Fotnotsreferens"/>
        </w:rPr>
        <w:footnoteRef/>
      </w:r>
      <w:r w:rsidRPr="008F1716">
        <w:t xml:space="preserve"> EUT L 314, 5.12.2019, s. 64 (Celex 32019L2034).</w:t>
      </w:r>
    </w:p>
  </w:footnote>
  <w:footnote w:id="109">
    <w:p w14:paraId="72873F8B" w14:textId="77777777" w:rsidR="0034082C" w:rsidRDefault="0034082C" w:rsidP="00224569">
      <w:pPr>
        <w:pStyle w:val="Fotnotstext"/>
      </w:pPr>
      <w:r>
        <w:rPr>
          <w:rStyle w:val="Fotnotsreferens"/>
        </w:rPr>
        <w:footnoteRef/>
      </w:r>
      <w:r>
        <w:t xml:space="preserve"> Senaste lydelse 2017:1151.</w:t>
      </w:r>
    </w:p>
  </w:footnote>
  <w:footnote w:id="110">
    <w:p w14:paraId="499DAD35" w14:textId="77777777" w:rsidR="0034082C" w:rsidRDefault="0034082C" w:rsidP="00224569">
      <w:pPr>
        <w:pStyle w:val="Fotnotstext"/>
      </w:pPr>
      <w:r>
        <w:rPr>
          <w:rStyle w:val="Fotnotsreferens"/>
        </w:rPr>
        <w:footnoteRef/>
      </w:r>
      <w:r>
        <w:t> Senaste lydelse 2017:705.</w:t>
      </w:r>
    </w:p>
  </w:footnote>
  <w:footnote w:id="111">
    <w:p w14:paraId="410AB1E1" w14:textId="77777777" w:rsidR="0034082C" w:rsidRDefault="0034082C" w:rsidP="00224569">
      <w:pPr>
        <w:pStyle w:val="Fotnotstext"/>
      </w:pPr>
      <w:r>
        <w:rPr>
          <w:rStyle w:val="Fotnotsreferens"/>
        </w:rPr>
        <w:footnoteRef/>
      </w:r>
      <w:r>
        <w:t> Senaste lydelse 2018:1800.</w:t>
      </w:r>
    </w:p>
  </w:footnote>
  <w:footnote w:id="112">
    <w:p w14:paraId="5256E698" w14:textId="77777777" w:rsidR="0034082C" w:rsidRDefault="0034082C" w:rsidP="00224569">
      <w:pPr>
        <w:pStyle w:val="Fotnotstext"/>
      </w:pPr>
      <w:r>
        <w:rPr>
          <w:rStyle w:val="Fotnotsreferens"/>
        </w:rPr>
        <w:footnoteRef/>
      </w:r>
      <w:r>
        <w:t> Senaste lydelse 2018:1800.</w:t>
      </w:r>
    </w:p>
  </w:footnote>
  <w:footnote w:id="113">
    <w:p w14:paraId="1B55DCF1" w14:textId="77777777" w:rsidR="0034082C" w:rsidRDefault="0034082C" w:rsidP="00224569">
      <w:pPr>
        <w:pStyle w:val="Fotnotstext"/>
      </w:pPr>
      <w:r>
        <w:rPr>
          <w:rStyle w:val="Fotnotsreferens"/>
        </w:rPr>
        <w:footnoteRef/>
      </w:r>
      <w:r>
        <w:t> Senaste lydelse 2018:1957.</w:t>
      </w:r>
    </w:p>
  </w:footnote>
  <w:footnote w:id="114">
    <w:p w14:paraId="262FF2DF" w14:textId="77777777" w:rsidR="0034082C" w:rsidRDefault="0034082C" w:rsidP="00224569">
      <w:pPr>
        <w:pStyle w:val="Fotnotstext"/>
      </w:pPr>
      <w:r>
        <w:rPr>
          <w:rStyle w:val="Fotnotsreferens"/>
        </w:rPr>
        <w:footnoteRef/>
      </w:r>
      <w:r>
        <w:t> Senaste lydelse 2018:1910.</w:t>
      </w:r>
    </w:p>
  </w:footnote>
  <w:footnote w:id="115">
    <w:p w14:paraId="3E5447A5" w14:textId="77777777" w:rsidR="0034082C" w:rsidRDefault="0034082C" w:rsidP="00224569">
      <w:pPr>
        <w:pStyle w:val="Fotnotstext"/>
      </w:pPr>
      <w:r>
        <w:rPr>
          <w:rStyle w:val="Fotnotsreferens"/>
        </w:rPr>
        <w:footnoteRef/>
      </w:r>
      <w:r>
        <w:t> Senaste lydelse 2014:971.</w:t>
      </w:r>
    </w:p>
  </w:footnote>
  <w:footnote w:id="116">
    <w:p w14:paraId="424D57E3" w14:textId="77777777" w:rsidR="0034082C" w:rsidRPr="00B659D8" w:rsidRDefault="0034082C" w:rsidP="00224569">
      <w:pPr>
        <w:pStyle w:val="Fotnotstext"/>
        <w:rPr>
          <w:lang w:val="fr-FR"/>
        </w:rPr>
      </w:pPr>
      <w:r>
        <w:rPr>
          <w:rStyle w:val="Fotnotsreferens"/>
        </w:rPr>
        <w:footnoteRef/>
      </w:r>
      <w:r w:rsidRPr="00B659D8">
        <w:rPr>
          <w:lang w:val="fr-FR"/>
        </w:rPr>
        <w:t> EUT L 176, 27.6.2013, s. 1 (Celex 32013R0575).</w:t>
      </w:r>
    </w:p>
  </w:footnote>
  <w:footnote w:id="117">
    <w:p w14:paraId="2C317C3A" w14:textId="77777777" w:rsidR="0034082C" w:rsidRPr="00244768" w:rsidRDefault="0034082C" w:rsidP="00224569">
      <w:pPr>
        <w:pStyle w:val="Fotnotstext"/>
        <w:rPr>
          <w:lang w:val="fr-FR"/>
        </w:rPr>
      </w:pPr>
      <w:r>
        <w:rPr>
          <w:rStyle w:val="Fotnotsreferens"/>
        </w:rPr>
        <w:footnoteRef/>
      </w:r>
      <w:r>
        <w:rPr>
          <w:lang w:val="fr-FR"/>
        </w:rPr>
        <w:t> </w:t>
      </w:r>
      <w:r w:rsidRPr="00244768">
        <w:rPr>
          <w:lang w:val="fr-FR"/>
        </w:rPr>
        <w:t>EUT L 176, 27.6.2013, s. 1 (Celex 32013R0575).</w:t>
      </w:r>
    </w:p>
  </w:footnote>
  <w:footnote w:id="118">
    <w:p w14:paraId="169004EB" w14:textId="77777777" w:rsidR="0034082C" w:rsidRDefault="0034082C" w:rsidP="00224569">
      <w:pPr>
        <w:pStyle w:val="Fotnotstext"/>
      </w:pPr>
      <w:r>
        <w:rPr>
          <w:rStyle w:val="Fotnotsreferens"/>
        </w:rPr>
        <w:footnoteRef/>
      </w:r>
      <w:r>
        <w:t> Senaste lydelse 2014:972.</w:t>
      </w:r>
    </w:p>
  </w:footnote>
  <w:footnote w:id="119">
    <w:p w14:paraId="2E196345" w14:textId="77777777" w:rsidR="0034082C" w:rsidRPr="002B341F" w:rsidRDefault="0034082C" w:rsidP="00224569">
      <w:pPr>
        <w:pStyle w:val="Fotnotstext"/>
      </w:pPr>
      <w:r>
        <w:rPr>
          <w:rStyle w:val="Fotnotsreferens"/>
        </w:rPr>
        <w:footnoteRef/>
      </w:r>
      <w:r>
        <w:t> </w:t>
      </w:r>
      <w:r w:rsidRPr="002B341F">
        <w:t>EUT L 176, 27.6.2013, s. 1 (Celex 32013R0575).</w:t>
      </w:r>
    </w:p>
  </w:footnote>
  <w:footnote w:id="120">
    <w:p w14:paraId="1F0214E0" w14:textId="77777777" w:rsidR="0034082C" w:rsidRPr="00EC4C30" w:rsidRDefault="0034082C" w:rsidP="00224569">
      <w:pPr>
        <w:pStyle w:val="Fotnotstext"/>
        <w:rPr>
          <w:lang w:val="fr-FR"/>
        </w:rPr>
      </w:pPr>
      <w:r>
        <w:rPr>
          <w:rStyle w:val="Fotnotsreferens"/>
        </w:rPr>
        <w:footnoteRef/>
      </w:r>
      <w:r>
        <w:rPr>
          <w:lang w:val="fr-FR"/>
        </w:rPr>
        <w:t> </w:t>
      </w:r>
      <w:r w:rsidRPr="00EC4C30">
        <w:rPr>
          <w:lang w:val="fr-FR"/>
        </w:rPr>
        <w:t>EUT L 176, 27.6.2013, s. 1 (Celex 32013R0575).</w:t>
      </w:r>
    </w:p>
  </w:footnote>
  <w:footnote w:id="121">
    <w:p w14:paraId="7AC0B55D" w14:textId="77777777" w:rsidR="0034082C" w:rsidRDefault="0034082C" w:rsidP="00224569">
      <w:pPr>
        <w:pStyle w:val="Fotnotstext"/>
      </w:pPr>
      <w:r>
        <w:rPr>
          <w:rStyle w:val="Fotnotsreferens"/>
        </w:rPr>
        <w:footnoteRef/>
      </w:r>
      <w:r>
        <w:t> Senaste lydelse 2014:973.</w:t>
      </w:r>
    </w:p>
  </w:footnote>
  <w:footnote w:id="122">
    <w:p w14:paraId="4DFABC9A" w14:textId="77777777" w:rsidR="0034082C" w:rsidRDefault="0034082C" w:rsidP="00224569">
      <w:pPr>
        <w:pStyle w:val="Fotnotstext"/>
      </w:pPr>
      <w:r>
        <w:rPr>
          <w:rStyle w:val="Fotnotsreferens"/>
        </w:rPr>
        <w:footnoteRef/>
      </w:r>
      <w:r>
        <w:t> </w:t>
      </w:r>
      <w:r w:rsidRPr="00CA34D8">
        <w:t>EUT L 176, 27.6.2013, s. 338 (Celex 32013L0036).</w:t>
      </w:r>
    </w:p>
  </w:footnote>
  <w:footnote w:id="123">
    <w:p w14:paraId="272237B0" w14:textId="77777777" w:rsidR="0034082C" w:rsidRDefault="0034082C" w:rsidP="00224569">
      <w:pPr>
        <w:pStyle w:val="Fotnotstext"/>
      </w:pPr>
      <w:r>
        <w:rPr>
          <w:rStyle w:val="Fotnotsreferens"/>
        </w:rPr>
        <w:footnoteRef/>
      </w:r>
      <w:r>
        <w:t> </w:t>
      </w:r>
      <w:r w:rsidRPr="00CA34D8">
        <w:t>EUT L 176, 27.6.2013, s. 338 (Celex 32013L0036).</w:t>
      </w:r>
    </w:p>
  </w:footnote>
  <w:footnote w:id="124">
    <w:p w14:paraId="4C706D97" w14:textId="77777777" w:rsidR="0034082C" w:rsidRDefault="0034082C" w:rsidP="00224569">
      <w:pPr>
        <w:pStyle w:val="Fotnotstext"/>
      </w:pPr>
      <w:r>
        <w:rPr>
          <w:rStyle w:val="Fotnotsreferens"/>
        </w:rPr>
        <w:footnoteRef/>
      </w:r>
      <w:r>
        <w:t> Senaste lydelse 2014:974.</w:t>
      </w:r>
    </w:p>
  </w:footnote>
  <w:footnote w:id="125">
    <w:p w14:paraId="102919D8" w14:textId="77777777" w:rsidR="0034082C" w:rsidRPr="00B659D8" w:rsidRDefault="0034082C" w:rsidP="00224569">
      <w:pPr>
        <w:pStyle w:val="Fotnotstext"/>
        <w:rPr>
          <w:lang w:val="fr-FR"/>
        </w:rPr>
      </w:pPr>
      <w:r>
        <w:rPr>
          <w:rStyle w:val="Fotnotsreferens"/>
        </w:rPr>
        <w:footnoteRef/>
      </w:r>
      <w:r w:rsidRPr="00B659D8">
        <w:rPr>
          <w:lang w:val="fr-FR"/>
        </w:rPr>
        <w:t xml:space="preserve"> EUT L 176, 27.6.2013, s. 338 (Celex 32013L0036).</w:t>
      </w:r>
    </w:p>
  </w:footnote>
  <w:footnote w:id="126">
    <w:p w14:paraId="13D11ABC" w14:textId="77777777" w:rsidR="0034082C" w:rsidRPr="00D87391" w:rsidRDefault="0034082C" w:rsidP="00224569">
      <w:pPr>
        <w:pStyle w:val="Fotnotstext"/>
        <w:rPr>
          <w:lang w:val="fr-FR"/>
        </w:rPr>
      </w:pPr>
      <w:r>
        <w:rPr>
          <w:rStyle w:val="Fotnotsreferens"/>
        </w:rPr>
        <w:footnoteRef/>
      </w:r>
      <w:r w:rsidRPr="00D87391">
        <w:rPr>
          <w:lang w:val="fr-FR"/>
        </w:rPr>
        <w:t xml:space="preserve"> EUT L 176, 27.6.2013, s. 338 (Celex 32013L0036).</w:t>
      </w:r>
    </w:p>
  </w:footnote>
  <w:footnote w:id="127">
    <w:p w14:paraId="57FB58AA" w14:textId="77777777" w:rsidR="0034082C" w:rsidRPr="00D87391" w:rsidRDefault="0034082C" w:rsidP="00224569">
      <w:pPr>
        <w:pStyle w:val="Fotnotstext"/>
        <w:rPr>
          <w:lang w:val="fr-FR"/>
        </w:rPr>
      </w:pPr>
      <w:r>
        <w:rPr>
          <w:rStyle w:val="Fotnotsreferens"/>
        </w:rPr>
        <w:footnoteRef/>
      </w:r>
      <w:r w:rsidRPr="00D87391">
        <w:rPr>
          <w:lang w:val="fr-FR"/>
        </w:rPr>
        <w:t xml:space="preserve"> EUT L 201, 27.7.2012, s. 1 (Celex 32012R0648).</w:t>
      </w:r>
    </w:p>
  </w:footnote>
  <w:footnote w:id="128">
    <w:p w14:paraId="6DCF5F94" w14:textId="77777777" w:rsidR="0034082C" w:rsidRDefault="0034082C" w:rsidP="00224569">
      <w:pPr>
        <w:pStyle w:val="Fotnotstext"/>
      </w:pPr>
      <w:r>
        <w:rPr>
          <w:rStyle w:val="Fotnotsreferens"/>
        </w:rPr>
        <w:footnoteRef/>
      </w:r>
      <w:r>
        <w:t xml:space="preserve"> Senaste lydelse 2014:975.</w:t>
      </w:r>
    </w:p>
  </w:footnote>
  <w:footnote w:id="129">
    <w:p w14:paraId="4792A0A2" w14:textId="77777777" w:rsidR="0034082C" w:rsidRPr="000B706E" w:rsidRDefault="0034082C" w:rsidP="00224569">
      <w:pPr>
        <w:pStyle w:val="Fotnotstext"/>
      </w:pPr>
      <w:r>
        <w:rPr>
          <w:rStyle w:val="Fotnotsreferens"/>
        </w:rPr>
        <w:footnoteRef/>
      </w:r>
      <w:r w:rsidRPr="000B706E">
        <w:t xml:space="preserve"> EUT L 176, 27.6.2013, s. 1 (Celex 32013R0575).</w:t>
      </w:r>
    </w:p>
  </w:footnote>
  <w:footnote w:id="130">
    <w:p w14:paraId="5F294808" w14:textId="77777777" w:rsidR="0034082C" w:rsidRPr="002B42BC" w:rsidRDefault="0034082C" w:rsidP="00224569">
      <w:pPr>
        <w:pStyle w:val="Fotnotstext"/>
        <w:rPr>
          <w:lang w:val="fr-FR"/>
        </w:rPr>
      </w:pPr>
      <w:r>
        <w:rPr>
          <w:rStyle w:val="Fotnotsreferens"/>
        </w:rPr>
        <w:footnoteRef/>
      </w:r>
      <w:r>
        <w:rPr>
          <w:lang w:val="fr-FR"/>
        </w:rPr>
        <w:t xml:space="preserve"> </w:t>
      </w:r>
      <w:r w:rsidRPr="002B42BC">
        <w:rPr>
          <w:lang w:val="fr-FR"/>
        </w:rPr>
        <w:t xml:space="preserve">EUT L 176, 27.6.2013, s. 1 (Celex 32013R0575). </w:t>
      </w:r>
    </w:p>
  </w:footnote>
  <w:footnote w:id="131">
    <w:p w14:paraId="4DBD4B4C" w14:textId="77777777" w:rsidR="0034082C" w:rsidRDefault="0034082C" w:rsidP="00224569">
      <w:pPr>
        <w:pStyle w:val="Fotnotstext"/>
      </w:pPr>
      <w:r>
        <w:rPr>
          <w:rStyle w:val="Fotnotsreferens"/>
        </w:rPr>
        <w:footnoteRef/>
      </w:r>
      <w:r>
        <w:t xml:space="preserve"> Senaste lydelse 2014:975.</w:t>
      </w:r>
    </w:p>
  </w:footnote>
  <w:footnote w:id="132">
    <w:p w14:paraId="7102E25F" w14:textId="77777777" w:rsidR="0034082C" w:rsidRDefault="0034082C" w:rsidP="00224569">
      <w:pPr>
        <w:pStyle w:val="Fotnotstext"/>
      </w:pPr>
      <w:r>
        <w:rPr>
          <w:rStyle w:val="Fotnotsreferens"/>
        </w:rPr>
        <w:footnoteRef/>
      </w:r>
      <w:r>
        <w:t xml:space="preserve"> Senaste lydelse 2014:976.</w:t>
      </w:r>
    </w:p>
  </w:footnote>
  <w:footnote w:id="133">
    <w:p w14:paraId="16B34376" w14:textId="77777777" w:rsidR="0034082C" w:rsidRPr="00D87391" w:rsidRDefault="0034082C" w:rsidP="00224569">
      <w:pPr>
        <w:pStyle w:val="Fotnotstext"/>
      </w:pPr>
      <w:r>
        <w:rPr>
          <w:rStyle w:val="Fotnotsreferens"/>
        </w:rPr>
        <w:footnoteRef/>
      </w:r>
      <w:r w:rsidRPr="00D87391">
        <w:t xml:space="preserve"> EUT L 176, 27.6.2013, s. 1 (Celex 32013R0575).</w:t>
      </w:r>
    </w:p>
  </w:footnote>
  <w:footnote w:id="134">
    <w:p w14:paraId="762FBD89" w14:textId="77777777" w:rsidR="0034082C" w:rsidRPr="0058024F" w:rsidRDefault="0034082C" w:rsidP="00224569">
      <w:pPr>
        <w:pStyle w:val="Fotnotstext"/>
        <w:rPr>
          <w:lang w:val="fr-FR"/>
        </w:rPr>
      </w:pPr>
      <w:r>
        <w:rPr>
          <w:rStyle w:val="Fotnotsreferens"/>
        </w:rPr>
        <w:footnoteRef/>
      </w:r>
      <w:r w:rsidRPr="0058024F">
        <w:rPr>
          <w:lang w:val="fr-FR"/>
        </w:rPr>
        <w:t xml:space="preserve"> EUT L 176, 27.6.2013, s. 1 (Celex 32013R0575)</w:t>
      </w:r>
      <w:r>
        <w:rPr>
          <w:lang w:val="fr-FR"/>
        </w:rPr>
        <w:t>.</w:t>
      </w:r>
    </w:p>
  </w:footnote>
  <w:footnote w:id="135">
    <w:p w14:paraId="2E33EB71" w14:textId="77777777" w:rsidR="0034082C" w:rsidRDefault="0034082C" w:rsidP="00224569">
      <w:pPr>
        <w:pStyle w:val="Fotnotstext"/>
      </w:pPr>
      <w:r>
        <w:rPr>
          <w:rStyle w:val="Fotnotsreferens"/>
        </w:rPr>
        <w:footnoteRef/>
      </w:r>
      <w:r>
        <w:t xml:space="preserve"> Senaste lyd</w:t>
      </w:r>
      <w:r w:rsidRPr="00B03509">
        <w:t>else 2019:787.</w:t>
      </w:r>
    </w:p>
  </w:footnote>
  <w:footnote w:id="136">
    <w:p w14:paraId="0154AECF" w14:textId="77777777" w:rsidR="0034082C" w:rsidRDefault="0034082C" w:rsidP="00224569">
      <w:pPr>
        <w:pStyle w:val="Fotnotstext"/>
      </w:pPr>
      <w:r>
        <w:rPr>
          <w:rStyle w:val="Fotnotsreferens"/>
        </w:rPr>
        <w:footnoteRef/>
      </w:r>
      <w:r>
        <w:t xml:space="preserve"> Senaste lydelse 2014:979.</w:t>
      </w:r>
    </w:p>
  </w:footnote>
  <w:footnote w:id="137">
    <w:p w14:paraId="28C2E95B" w14:textId="77777777" w:rsidR="0034082C" w:rsidRPr="00D87391" w:rsidRDefault="0034082C" w:rsidP="00224569">
      <w:pPr>
        <w:pStyle w:val="Fotnotstext"/>
      </w:pPr>
      <w:r>
        <w:rPr>
          <w:rStyle w:val="Fotnotsreferens"/>
        </w:rPr>
        <w:footnoteRef/>
      </w:r>
      <w:r w:rsidRPr="00D87391">
        <w:t xml:space="preserve"> EUT L 176, 27.6.2013, s. 1 (Celex 32013R0575).</w:t>
      </w:r>
    </w:p>
  </w:footnote>
  <w:footnote w:id="138">
    <w:p w14:paraId="587F1DB4" w14:textId="77777777" w:rsidR="0034082C" w:rsidRPr="0063231B" w:rsidRDefault="0034082C" w:rsidP="00224569">
      <w:pPr>
        <w:pStyle w:val="Fotnotstext"/>
        <w:rPr>
          <w:lang w:val="fr-FR"/>
        </w:rPr>
      </w:pPr>
      <w:r>
        <w:rPr>
          <w:rStyle w:val="Fotnotsreferens"/>
        </w:rPr>
        <w:footnoteRef/>
      </w:r>
      <w:r w:rsidRPr="0063231B">
        <w:rPr>
          <w:lang w:val="fr-FR"/>
        </w:rPr>
        <w:t xml:space="preserve"> EUT L 176, 27.6.2013, s. 1 (Celex 32013R0575).</w:t>
      </w:r>
    </w:p>
  </w:footnote>
  <w:footnote w:id="139">
    <w:p w14:paraId="425DBADB" w14:textId="77777777" w:rsidR="0034082C" w:rsidRDefault="0034082C" w:rsidP="00224569">
      <w:pPr>
        <w:pStyle w:val="Fotnotstext"/>
      </w:pPr>
      <w:r>
        <w:rPr>
          <w:rStyle w:val="Fotnotsreferens"/>
        </w:rPr>
        <w:footnoteRef/>
      </w:r>
      <w:r>
        <w:t xml:space="preserve"> Senaste lydelse 2017:1143.</w:t>
      </w:r>
    </w:p>
  </w:footnote>
  <w:footnote w:id="140">
    <w:p w14:paraId="20D639E1" w14:textId="77777777" w:rsidR="0034082C" w:rsidRDefault="0034082C" w:rsidP="00224569">
      <w:pPr>
        <w:pStyle w:val="Fotnotstext"/>
      </w:pPr>
      <w:r>
        <w:rPr>
          <w:rStyle w:val="Fotnotsreferens"/>
        </w:rPr>
        <w:footnoteRef/>
      </w:r>
      <w:r>
        <w:t xml:space="preserve"> Senaste lydelse 2017:1143.</w:t>
      </w:r>
    </w:p>
  </w:footnote>
  <w:footnote w:id="141">
    <w:p w14:paraId="6B6C1E14" w14:textId="77777777" w:rsidR="0034082C" w:rsidRDefault="0034082C" w:rsidP="00224569">
      <w:pPr>
        <w:pStyle w:val="Fotnotstext"/>
      </w:pPr>
      <w:r>
        <w:rPr>
          <w:rStyle w:val="Fotnotsreferens"/>
        </w:rPr>
        <w:footnoteRef/>
      </w:r>
      <w:r>
        <w:t xml:space="preserve"> Senaste lydelse 2018:1397.</w:t>
      </w:r>
    </w:p>
  </w:footnote>
  <w:footnote w:id="142">
    <w:p w14:paraId="6B14B7C6" w14:textId="77777777" w:rsidR="0034082C" w:rsidRDefault="0034082C" w:rsidP="00224569">
      <w:pPr>
        <w:pStyle w:val="Fotnotstext"/>
      </w:pPr>
      <w:r>
        <w:rPr>
          <w:rStyle w:val="Fotnotsreferens"/>
        </w:rPr>
        <w:footnoteRef/>
      </w:r>
      <w:r>
        <w:t xml:space="preserve"> Senaste lydelse 2014:984.</w:t>
      </w:r>
    </w:p>
  </w:footnote>
  <w:footnote w:id="143">
    <w:p w14:paraId="14DB099D" w14:textId="77777777" w:rsidR="0034082C" w:rsidRPr="002B341F" w:rsidRDefault="0034082C" w:rsidP="00224569">
      <w:pPr>
        <w:pStyle w:val="Fotnotstext"/>
      </w:pPr>
      <w:r>
        <w:rPr>
          <w:rStyle w:val="Fotnotsreferens"/>
        </w:rPr>
        <w:footnoteRef/>
      </w:r>
      <w:r w:rsidRPr="002B341F">
        <w:t xml:space="preserve"> EUT L 176, 27.6.2013, s. 1 (Celex 32013R0575).</w:t>
      </w:r>
    </w:p>
  </w:footnote>
  <w:footnote w:id="144">
    <w:p w14:paraId="320C880E" w14:textId="77777777" w:rsidR="0034082C" w:rsidRPr="0085443C" w:rsidRDefault="0034082C" w:rsidP="00224569">
      <w:pPr>
        <w:pStyle w:val="Fotnotstext"/>
        <w:rPr>
          <w:lang w:val="fr-FR"/>
        </w:rPr>
      </w:pPr>
      <w:r>
        <w:rPr>
          <w:rStyle w:val="Fotnotsreferens"/>
        </w:rPr>
        <w:footnoteRef/>
      </w:r>
      <w:r w:rsidRPr="0085443C">
        <w:rPr>
          <w:lang w:val="fr-FR"/>
        </w:rPr>
        <w:t xml:space="preserve"> EUT L 176, 27.6.2013, s. 1 (Celex 32013R0575)</w:t>
      </w:r>
      <w:r>
        <w:rPr>
          <w:lang w:val="fr-FR"/>
        </w:rPr>
        <w:t>.</w:t>
      </w:r>
    </w:p>
  </w:footnote>
  <w:footnote w:id="145">
    <w:p w14:paraId="1D5BC17B" w14:textId="77777777" w:rsidR="0034082C" w:rsidRDefault="0034082C" w:rsidP="00224569">
      <w:pPr>
        <w:pStyle w:val="Fotnotstext"/>
      </w:pPr>
      <w:r>
        <w:rPr>
          <w:rStyle w:val="Fotnotsreferens"/>
        </w:rPr>
        <w:footnoteRef/>
      </w:r>
      <w:r>
        <w:t xml:space="preserve"> Senaste lydelse 2018:175.</w:t>
      </w:r>
    </w:p>
  </w:footnote>
  <w:footnote w:id="146">
    <w:p w14:paraId="610CAB04" w14:textId="77777777" w:rsidR="0034082C" w:rsidRDefault="0034082C" w:rsidP="00224569">
      <w:pPr>
        <w:pStyle w:val="Fotnotstext"/>
      </w:pPr>
      <w:r>
        <w:rPr>
          <w:rStyle w:val="Fotnotsreferens"/>
        </w:rPr>
        <w:footnoteRef/>
      </w:r>
      <w:r>
        <w:t xml:space="preserve"> Senaste </w:t>
      </w:r>
      <w:r w:rsidRPr="00B03509">
        <w:t>lydelse 2019:768.</w:t>
      </w:r>
    </w:p>
  </w:footnote>
  <w:footnote w:id="147">
    <w:p w14:paraId="31DFA497" w14:textId="77777777" w:rsidR="0034082C" w:rsidRDefault="0034082C" w:rsidP="00224569">
      <w:pPr>
        <w:pStyle w:val="Fotnotstext"/>
      </w:pPr>
      <w:r>
        <w:rPr>
          <w:rStyle w:val="Fotnotsreferens"/>
        </w:rPr>
        <w:footnoteRef/>
      </w:r>
      <w:r>
        <w:t xml:space="preserve"> Senaste lydelse 2017:701.</w:t>
      </w:r>
    </w:p>
  </w:footnote>
  <w:footnote w:id="148">
    <w:p w14:paraId="6BBA07CC" w14:textId="77777777" w:rsidR="0034082C" w:rsidRDefault="0034082C" w:rsidP="00224569">
      <w:pPr>
        <w:pStyle w:val="Fotnotstext"/>
      </w:pPr>
      <w:r>
        <w:rPr>
          <w:rStyle w:val="Fotnotsreferens"/>
        </w:rPr>
        <w:footnoteRef/>
      </w:r>
      <w:r>
        <w:t xml:space="preserve"> Senaste lydelse 2017:1147.</w:t>
      </w:r>
    </w:p>
  </w:footnote>
  <w:footnote w:id="149">
    <w:p w14:paraId="5ACA203C" w14:textId="77777777" w:rsidR="0034082C" w:rsidRDefault="0034082C" w:rsidP="00224569">
      <w:pPr>
        <w:pStyle w:val="Fotnotstext"/>
      </w:pPr>
      <w:r>
        <w:rPr>
          <w:rStyle w:val="Fotnotsreferens"/>
        </w:rPr>
        <w:footnoteRef/>
      </w:r>
      <w:r>
        <w:t xml:space="preserve"> Senaste lydelse 2017:701.</w:t>
      </w:r>
    </w:p>
  </w:footnote>
  <w:footnote w:id="150">
    <w:p w14:paraId="6058EB1B" w14:textId="77777777" w:rsidR="0034082C" w:rsidRDefault="0034082C" w:rsidP="00224569">
      <w:pPr>
        <w:pStyle w:val="Fotnotstext"/>
      </w:pPr>
      <w:r>
        <w:rPr>
          <w:rStyle w:val="Fotnotsreferens"/>
        </w:rPr>
        <w:footnoteRef/>
      </w:r>
      <w:r>
        <w:t xml:space="preserve"> Senaste </w:t>
      </w:r>
      <w:r w:rsidRPr="007A37EE">
        <w:t>lydelse 2019:769.</w:t>
      </w:r>
    </w:p>
  </w:footnote>
  <w:footnote w:id="151">
    <w:p w14:paraId="1186214A" w14:textId="77777777" w:rsidR="0034082C" w:rsidRDefault="0034082C" w:rsidP="00224569">
      <w:pPr>
        <w:pStyle w:val="Fotnotstext"/>
      </w:pPr>
      <w:r>
        <w:rPr>
          <w:rStyle w:val="Fotnotsreferens"/>
        </w:rPr>
        <w:footnoteRef/>
      </w:r>
      <w:r>
        <w:t xml:space="preserve"> Senaste lydelse 2018:2021.</w:t>
      </w:r>
    </w:p>
  </w:footnote>
  <w:footnote w:id="152">
    <w:p w14:paraId="61B7CD20" w14:textId="77777777" w:rsidR="0034082C" w:rsidRDefault="0034082C" w:rsidP="00224569">
      <w:pPr>
        <w:pStyle w:val="Fotnotstext"/>
      </w:pPr>
      <w:r>
        <w:rPr>
          <w:rStyle w:val="Fotnotsreferens"/>
        </w:rPr>
        <w:footnoteRef/>
      </w:r>
      <w:r>
        <w:t xml:space="preserve"> Senaste lydelse 2017:1312. </w:t>
      </w:r>
    </w:p>
  </w:footnote>
  <w:footnote w:id="153">
    <w:p w14:paraId="4EB0E7D4" w14:textId="77777777" w:rsidR="0034082C" w:rsidRDefault="0034082C" w:rsidP="00224569">
      <w:pPr>
        <w:pStyle w:val="Fotnotstext"/>
      </w:pPr>
      <w:r>
        <w:rPr>
          <w:rStyle w:val="Fotnotsreferens"/>
        </w:rPr>
        <w:footnoteRef/>
      </w:r>
      <w:r>
        <w:t xml:space="preserve"> Jfr Europaparlamentets och rådets direktiv (EU) 2019/2034 av den 27 november 2019 om tillsyn av värdepappersföretag och om ändring av direktiven 2002/87/EG, 2009/65/EG, 2011/61/EU, 2013/36/EU, 2014/59/EU och 2014/65/EU, i den </w:t>
      </w:r>
      <w:r w:rsidRPr="0009690D">
        <w:t>ursprungliga lydelsen,</w:t>
      </w:r>
      <w:r w:rsidRPr="00394A69">
        <w:t xml:space="preserve"> och Europa</w:t>
      </w:r>
      <w:r w:rsidRPr="00394A69">
        <w:softHyphen/>
        <w:t>parla</w:t>
      </w:r>
      <w:r w:rsidRPr="00394A69">
        <w:softHyphen/>
        <w:t>mentets och rådets direktiv 2014/65/EU av den 15 maj 2014 om marknader för finansiella instrument och om ändring av direktiv 2002/92/EG och av direktiv 2011/61/EU, i lydelsen enligt Europa</w:t>
      </w:r>
      <w:r w:rsidRPr="00394A69">
        <w:softHyphen/>
        <w:t xml:space="preserve">parlamentets och rådets direktiv (EU) </w:t>
      </w:r>
      <w:r w:rsidRPr="00660F00">
        <w:t>2019/2034</w:t>
      </w:r>
      <w:r w:rsidRPr="00394A69">
        <w:t>.</w:t>
      </w:r>
    </w:p>
  </w:footnote>
  <w:footnote w:id="154">
    <w:p w14:paraId="73BA8821" w14:textId="77777777" w:rsidR="0034082C" w:rsidRDefault="0034082C" w:rsidP="00224569">
      <w:pPr>
        <w:pStyle w:val="Fotnotstext"/>
      </w:pPr>
      <w:r>
        <w:rPr>
          <w:rStyle w:val="Fotnotsreferens"/>
        </w:rPr>
        <w:footnoteRef/>
      </w:r>
      <w:r>
        <w:t xml:space="preserve"> Senaste lydelse 2020:1210.</w:t>
      </w:r>
    </w:p>
  </w:footnote>
  <w:footnote w:id="155">
    <w:p w14:paraId="56054B34" w14:textId="77777777" w:rsidR="0034082C" w:rsidRDefault="0034082C" w:rsidP="00224569">
      <w:pPr>
        <w:pStyle w:val="Fotnotstext"/>
      </w:pPr>
      <w:r>
        <w:rPr>
          <w:rStyle w:val="Fotnotsreferens"/>
        </w:rPr>
        <w:footnoteRef/>
      </w:r>
      <w:r>
        <w:t> Senaste lydelse 2017:679.</w:t>
      </w:r>
    </w:p>
  </w:footnote>
  <w:footnote w:id="156">
    <w:p w14:paraId="2422F56A" w14:textId="77777777" w:rsidR="0034082C" w:rsidRDefault="0034082C" w:rsidP="00224569">
      <w:pPr>
        <w:pStyle w:val="Fotnotstext"/>
      </w:pPr>
      <w:r>
        <w:rPr>
          <w:rStyle w:val="Fotnotsreferens"/>
        </w:rPr>
        <w:footnoteRef/>
      </w:r>
      <w:r>
        <w:t> Senaste lydelse 2017:679.</w:t>
      </w:r>
    </w:p>
  </w:footnote>
  <w:footnote w:id="157">
    <w:p w14:paraId="6C2DB015" w14:textId="77777777" w:rsidR="0034082C" w:rsidRDefault="0034082C" w:rsidP="00224569">
      <w:pPr>
        <w:pStyle w:val="Fotnotstext"/>
      </w:pPr>
      <w:r>
        <w:rPr>
          <w:rStyle w:val="Fotnotsreferens"/>
        </w:rPr>
        <w:footnoteRef/>
      </w:r>
      <w:r>
        <w:t> Senaste lydelse 2018:1226. Ändringen innebär bl.a. att tredje stycket tas bort.</w:t>
      </w:r>
    </w:p>
  </w:footnote>
  <w:footnote w:id="158">
    <w:p w14:paraId="2FC907E5" w14:textId="77777777" w:rsidR="0034082C" w:rsidRDefault="0034082C" w:rsidP="00224569">
      <w:pPr>
        <w:pStyle w:val="Fotnotstext"/>
      </w:pPr>
      <w:r>
        <w:rPr>
          <w:rStyle w:val="Fotnotsreferens"/>
        </w:rPr>
        <w:footnoteRef/>
      </w:r>
      <w:r>
        <w:t xml:space="preserve"> Senaste lydelse </w:t>
      </w:r>
      <w:r w:rsidRPr="00B737E2">
        <w:t>2017:1144</w:t>
      </w:r>
      <w:r>
        <w:t>.</w:t>
      </w:r>
    </w:p>
  </w:footnote>
  <w:footnote w:id="159">
    <w:p w14:paraId="4E40B62E" w14:textId="77777777" w:rsidR="0034082C" w:rsidRDefault="0034082C" w:rsidP="00224569">
      <w:pPr>
        <w:pStyle w:val="Fotnotstext"/>
      </w:pPr>
      <w:r>
        <w:rPr>
          <w:rStyle w:val="Fotnotsreferens"/>
        </w:rPr>
        <w:footnoteRef/>
      </w:r>
      <w:r>
        <w:t xml:space="preserve"> Senaste lydelse 2017:1144. </w:t>
      </w:r>
      <w:r w:rsidRPr="00DE7125">
        <w:t xml:space="preserve">Ändringen innebär bl.a. att </w:t>
      </w:r>
      <w:r>
        <w:t xml:space="preserve">andra och </w:t>
      </w:r>
      <w:r w:rsidRPr="00DE7125">
        <w:t>tredje stycke</w:t>
      </w:r>
      <w:r>
        <w:t>na</w:t>
      </w:r>
      <w:r w:rsidRPr="00DE7125">
        <w:t xml:space="preserve"> tas bort.</w:t>
      </w:r>
    </w:p>
  </w:footnote>
  <w:footnote w:id="160">
    <w:p w14:paraId="2399E252" w14:textId="77777777" w:rsidR="0034082C" w:rsidRDefault="0034082C" w:rsidP="00224569">
      <w:pPr>
        <w:pStyle w:val="Fotnotstext"/>
      </w:pPr>
      <w:r>
        <w:rPr>
          <w:rStyle w:val="Fotnotsreferens"/>
        </w:rPr>
        <w:footnoteRef/>
      </w:r>
      <w:r>
        <w:t> Senaste lydelse 2014:985.</w:t>
      </w:r>
    </w:p>
  </w:footnote>
  <w:footnote w:id="161">
    <w:p w14:paraId="618C34EF" w14:textId="77777777" w:rsidR="0034082C" w:rsidRDefault="0034082C" w:rsidP="00224569">
      <w:pPr>
        <w:pStyle w:val="Fotnotstext"/>
      </w:pPr>
      <w:r w:rsidRPr="000E3543">
        <w:rPr>
          <w:rStyle w:val="Fotnotsreferens"/>
        </w:rPr>
        <w:footnoteRef/>
      </w:r>
      <w:r w:rsidRPr="000E3543">
        <w:t xml:space="preserve"> Senaste lydelse </w:t>
      </w:r>
      <w:r>
        <w:t>2020:1210.</w:t>
      </w:r>
    </w:p>
  </w:footnote>
  <w:footnote w:id="162">
    <w:p w14:paraId="5AD7AA29" w14:textId="77777777" w:rsidR="0034082C" w:rsidRPr="00134D4B" w:rsidRDefault="0034082C" w:rsidP="00224569">
      <w:pPr>
        <w:pStyle w:val="Fotnotstext"/>
      </w:pPr>
      <w:r>
        <w:rPr>
          <w:rStyle w:val="Fotnotsreferens"/>
        </w:rPr>
        <w:footnoteRef/>
      </w:r>
      <w:r>
        <w:t> </w:t>
      </w:r>
      <w:r w:rsidRPr="00134D4B">
        <w:t>Senaste lydelse 201</w:t>
      </w:r>
      <w:r>
        <w:t>7</w:t>
      </w:r>
      <w:r w:rsidRPr="00134D4B">
        <w:t>:679.</w:t>
      </w:r>
    </w:p>
  </w:footnote>
  <w:footnote w:id="163">
    <w:p w14:paraId="1EA7D1F8" w14:textId="77777777" w:rsidR="0034082C" w:rsidRDefault="0034082C" w:rsidP="00224569">
      <w:pPr>
        <w:pStyle w:val="Fotnotstext"/>
      </w:pPr>
      <w:r>
        <w:rPr>
          <w:rStyle w:val="Fotnotsreferens"/>
        </w:rPr>
        <w:footnoteRef/>
      </w:r>
      <w:r>
        <w:t> Senaste lydelse 2015:1032.</w:t>
      </w:r>
    </w:p>
  </w:footnote>
  <w:footnote w:id="164">
    <w:p w14:paraId="272EE03A" w14:textId="77777777" w:rsidR="0034082C" w:rsidRDefault="0034082C" w:rsidP="00224569">
      <w:pPr>
        <w:pStyle w:val="Fotnotstext"/>
      </w:pPr>
      <w:r>
        <w:rPr>
          <w:rStyle w:val="Fotnotsreferens"/>
        </w:rPr>
        <w:footnoteRef/>
      </w:r>
      <w:r>
        <w:t xml:space="preserve"> Senaste lydelse 2015:1032.</w:t>
      </w:r>
    </w:p>
  </w:footnote>
  <w:footnote w:id="165">
    <w:p w14:paraId="4C5CCF56" w14:textId="77777777" w:rsidR="0034082C" w:rsidRDefault="0034082C" w:rsidP="00224569">
      <w:pPr>
        <w:pStyle w:val="Fotnotstext"/>
      </w:pPr>
      <w:r>
        <w:rPr>
          <w:rStyle w:val="Fotnotsreferens"/>
        </w:rPr>
        <w:footnoteRef/>
      </w:r>
      <w:r>
        <w:t> Senaste lydelse 2020:1210.</w:t>
      </w:r>
    </w:p>
  </w:footnote>
  <w:footnote w:id="166">
    <w:p w14:paraId="1F8AEDE9" w14:textId="77777777" w:rsidR="0034082C" w:rsidRDefault="0034082C" w:rsidP="00224569">
      <w:pPr>
        <w:pStyle w:val="Fotnotstext"/>
      </w:pPr>
      <w:r>
        <w:rPr>
          <w:rStyle w:val="Fotnotsreferens"/>
        </w:rPr>
        <w:footnoteRef/>
      </w:r>
      <w:r>
        <w:t> Senaste lydelse 2017:679.</w:t>
      </w:r>
    </w:p>
  </w:footnote>
  <w:footnote w:id="167">
    <w:p w14:paraId="2FD5CB0D" w14:textId="77777777" w:rsidR="0034082C" w:rsidRDefault="0034082C" w:rsidP="00224569">
      <w:pPr>
        <w:pStyle w:val="Fotnotstext"/>
      </w:pPr>
      <w:r>
        <w:rPr>
          <w:rStyle w:val="Fotnotsreferens"/>
        </w:rPr>
        <w:footnoteRef/>
      </w:r>
      <w:r>
        <w:t> Senaste lydelse 2017:679.</w:t>
      </w:r>
    </w:p>
  </w:footnote>
  <w:footnote w:id="168">
    <w:p w14:paraId="37DB8F89" w14:textId="77777777" w:rsidR="0034082C" w:rsidRDefault="0034082C" w:rsidP="00224569">
      <w:pPr>
        <w:pStyle w:val="Fotnotstext"/>
      </w:pPr>
      <w:r>
        <w:rPr>
          <w:rStyle w:val="Fotnotsreferens"/>
        </w:rPr>
        <w:footnoteRef/>
      </w:r>
      <w:r>
        <w:t> Senaste lydelse 2020:1210.</w:t>
      </w:r>
    </w:p>
  </w:footnote>
  <w:footnote w:id="169">
    <w:p w14:paraId="0F82F879" w14:textId="77777777" w:rsidR="0034082C" w:rsidRPr="005D20C9" w:rsidRDefault="0034082C" w:rsidP="00224569">
      <w:pPr>
        <w:pStyle w:val="Fotnotstext"/>
      </w:pPr>
      <w:r>
        <w:rPr>
          <w:rStyle w:val="Fotnotsreferens"/>
        </w:rPr>
        <w:footnoteRef/>
      </w:r>
      <w:r>
        <w:t> </w:t>
      </w:r>
      <w:r w:rsidRPr="005D20C9">
        <w:t xml:space="preserve">Jfr </w:t>
      </w:r>
      <w:r>
        <w:t>Europaparlamentets och rådets direktiv (EU) 2019/2034 av den 27 november 2019 om tillsyn av värdepappersföretag och om ändring av direktiven 2002/87/EG, 2009/65/EG, 2011/61/EU, 2013/36/EU, 2014/59/EU och 2014/65/EU, i den ursprungliga lydelsen.</w:t>
      </w:r>
    </w:p>
  </w:footnote>
  <w:footnote w:id="170">
    <w:p w14:paraId="2E82E963" w14:textId="77777777" w:rsidR="0034082C" w:rsidRDefault="0034082C" w:rsidP="00224569">
      <w:pPr>
        <w:pStyle w:val="Fotnotstext"/>
      </w:pPr>
      <w:r>
        <w:rPr>
          <w:rStyle w:val="Fotnotsreferens"/>
        </w:rPr>
        <w:footnoteRef/>
      </w:r>
      <w:r>
        <w:t xml:space="preserve"> Senaste lydelse 2020:1213.</w:t>
      </w:r>
    </w:p>
  </w:footnote>
  <w:footnote w:id="171">
    <w:p w14:paraId="6F4053FA" w14:textId="77777777" w:rsidR="0034082C" w:rsidRDefault="0034082C" w:rsidP="00224569">
      <w:pPr>
        <w:pStyle w:val="Fotnotstext"/>
      </w:pPr>
      <w:r>
        <w:rPr>
          <w:rStyle w:val="Fotnotsreferens"/>
        </w:rPr>
        <w:footnoteRef/>
      </w:r>
      <w:r>
        <w:t xml:space="preserve"> Senaste lydelse 2020:1213.</w:t>
      </w:r>
    </w:p>
  </w:footnote>
  <w:footnote w:id="172">
    <w:p w14:paraId="11E295EF" w14:textId="77777777" w:rsidR="0034082C" w:rsidRDefault="0034082C" w:rsidP="00224569">
      <w:pPr>
        <w:pStyle w:val="Fotnotstext"/>
      </w:pPr>
      <w:r>
        <w:rPr>
          <w:rStyle w:val="Fotnotsreferens"/>
        </w:rPr>
        <w:footnoteRef/>
      </w:r>
      <w:r>
        <w:t xml:space="preserve"> Senaste lydelse 2020:1213.</w:t>
      </w:r>
    </w:p>
  </w:footnote>
  <w:footnote w:id="173">
    <w:p w14:paraId="3C9EABE5" w14:textId="77777777" w:rsidR="0034082C" w:rsidRDefault="0034082C" w:rsidP="00224569">
      <w:pPr>
        <w:pStyle w:val="Fotnotstext"/>
      </w:pPr>
      <w:r>
        <w:rPr>
          <w:rStyle w:val="Fotnotsreferens"/>
        </w:rPr>
        <w:footnoteRef/>
      </w:r>
      <w:r>
        <w:t xml:space="preserve"> Senaste lydelse 2020:1213.</w:t>
      </w:r>
    </w:p>
  </w:footnote>
  <w:footnote w:id="174">
    <w:p w14:paraId="2E354144" w14:textId="77777777" w:rsidR="0034082C" w:rsidRDefault="0034082C" w:rsidP="00224569">
      <w:pPr>
        <w:pStyle w:val="Fotnotstext"/>
      </w:pPr>
      <w:r>
        <w:rPr>
          <w:rStyle w:val="Fotnotsreferens"/>
        </w:rPr>
        <w:footnoteRef/>
      </w:r>
      <w:r>
        <w:t xml:space="preserve"> Senaste lydelse 2020:1213.</w:t>
      </w:r>
    </w:p>
  </w:footnote>
  <w:footnote w:id="175">
    <w:p w14:paraId="4C1595B5" w14:textId="77777777" w:rsidR="0034082C" w:rsidRDefault="0034082C" w:rsidP="00224569">
      <w:pPr>
        <w:pStyle w:val="Fotnotstext"/>
      </w:pPr>
      <w:r>
        <w:rPr>
          <w:rStyle w:val="Fotnotsreferens"/>
        </w:rPr>
        <w:footnoteRef/>
      </w:r>
      <w:r>
        <w:t xml:space="preserve"> Senaste lydelse 2020:1213.</w:t>
      </w:r>
    </w:p>
  </w:footnote>
  <w:footnote w:id="176">
    <w:p w14:paraId="731D2FF2" w14:textId="77777777" w:rsidR="0034082C" w:rsidRDefault="0034082C" w:rsidP="00224569">
      <w:pPr>
        <w:pStyle w:val="Fotnotstext"/>
      </w:pPr>
      <w:r>
        <w:rPr>
          <w:rStyle w:val="Fotnotsreferens"/>
        </w:rPr>
        <w:footnoteRef/>
      </w:r>
      <w:r>
        <w:t xml:space="preserve"> Senaste lydelse 2020:1213.</w:t>
      </w:r>
    </w:p>
  </w:footnote>
  <w:footnote w:id="177">
    <w:p w14:paraId="41C54608" w14:textId="77777777" w:rsidR="0034082C" w:rsidRDefault="0034082C" w:rsidP="00224569">
      <w:pPr>
        <w:pStyle w:val="Fotnotstext"/>
      </w:pPr>
      <w:r>
        <w:rPr>
          <w:rStyle w:val="Fotnotsreferens"/>
        </w:rPr>
        <w:footnoteRef/>
      </w:r>
      <w:r>
        <w:t xml:space="preserve"> Senaste lydelse 2020:1213.</w:t>
      </w:r>
    </w:p>
  </w:footnote>
  <w:footnote w:id="178">
    <w:p w14:paraId="481C8922" w14:textId="77777777" w:rsidR="0034082C" w:rsidRDefault="0034082C" w:rsidP="00224569">
      <w:pPr>
        <w:pStyle w:val="Fotnotstext"/>
      </w:pPr>
      <w:r>
        <w:rPr>
          <w:rStyle w:val="Fotnotsreferens"/>
        </w:rPr>
        <w:footnoteRef/>
      </w:r>
      <w:r>
        <w:t xml:space="preserve"> Senaste lydelse 2020:1213.</w:t>
      </w:r>
    </w:p>
  </w:footnote>
  <w:footnote w:id="179">
    <w:p w14:paraId="09C5AA3B" w14:textId="77777777" w:rsidR="0034082C" w:rsidRDefault="0034082C" w:rsidP="00224569">
      <w:pPr>
        <w:pStyle w:val="Fotnotstext"/>
      </w:pPr>
      <w:r>
        <w:rPr>
          <w:rStyle w:val="Fotnotsreferens"/>
        </w:rPr>
        <w:footnoteRef/>
      </w:r>
      <w:r>
        <w:t xml:space="preserve"> Senaste lydelse 2020:1213.</w:t>
      </w:r>
    </w:p>
  </w:footnote>
  <w:footnote w:id="180">
    <w:p w14:paraId="7F205AD8" w14:textId="77777777" w:rsidR="0034082C" w:rsidRDefault="0034082C" w:rsidP="00224569">
      <w:pPr>
        <w:pStyle w:val="Fotnotstext"/>
      </w:pPr>
      <w:r>
        <w:rPr>
          <w:rStyle w:val="Fotnotsreferens"/>
        </w:rPr>
        <w:footnoteRef/>
      </w:r>
      <w:r>
        <w:t> Senaste lydelse 2020:1213.</w:t>
      </w:r>
    </w:p>
  </w:footnote>
  <w:footnote w:id="181">
    <w:p w14:paraId="174A0044" w14:textId="77777777" w:rsidR="0034082C" w:rsidRDefault="0034082C" w:rsidP="00224569">
      <w:pPr>
        <w:pStyle w:val="Fotnotstext"/>
      </w:pPr>
      <w:r>
        <w:rPr>
          <w:rStyle w:val="Fotnotsreferens"/>
        </w:rPr>
        <w:footnoteRef/>
      </w:r>
      <w:r>
        <w:t xml:space="preserve"> Senaste lydelse 2020:1213.</w:t>
      </w:r>
    </w:p>
  </w:footnote>
  <w:footnote w:id="182">
    <w:p w14:paraId="0CF8E47B" w14:textId="77777777" w:rsidR="0034082C" w:rsidRDefault="0034082C" w:rsidP="00224569">
      <w:pPr>
        <w:pStyle w:val="Fotnotstext"/>
      </w:pPr>
      <w:r>
        <w:rPr>
          <w:rStyle w:val="Fotnotsreferens"/>
        </w:rPr>
        <w:footnoteRef/>
      </w:r>
      <w:r>
        <w:t xml:space="preserve"> Senaste lydelse 2020:1213.</w:t>
      </w:r>
    </w:p>
  </w:footnote>
  <w:footnote w:id="183">
    <w:p w14:paraId="436209DE" w14:textId="77777777" w:rsidR="0034082C" w:rsidRDefault="0034082C" w:rsidP="00224569">
      <w:pPr>
        <w:pStyle w:val="Fotnotstext"/>
      </w:pPr>
    </w:p>
  </w:footnote>
  <w:footnote w:id="184">
    <w:p w14:paraId="2321528E" w14:textId="77777777" w:rsidR="0034082C" w:rsidRDefault="0034082C" w:rsidP="00224569">
      <w:pPr>
        <w:pStyle w:val="Fotnotstext"/>
      </w:pPr>
      <w:r>
        <w:rPr>
          <w:rStyle w:val="Fotnotsreferens"/>
        </w:rPr>
        <w:footnoteRef/>
      </w:r>
      <w:r>
        <w:t xml:space="preserve"> Senaste lydelse 2020:1213.</w:t>
      </w:r>
    </w:p>
  </w:footnote>
  <w:footnote w:id="185">
    <w:p w14:paraId="5068E14F" w14:textId="77777777" w:rsidR="0034082C" w:rsidRDefault="0034082C" w:rsidP="00224569">
      <w:pPr>
        <w:pStyle w:val="Fotnotstext"/>
      </w:pPr>
      <w:r>
        <w:rPr>
          <w:rStyle w:val="Fotnotsreferens"/>
        </w:rPr>
        <w:footnoteRef/>
      </w:r>
      <w:r>
        <w:t xml:space="preserve"> Senaste lydelse 2020:1213.</w:t>
      </w:r>
    </w:p>
  </w:footnote>
  <w:footnote w:id="186">
    <w:p w14:paraId="629877BA" w14:textId="77777777" w:rsidR="0034082C" w:rsidRDefault="0034082C" w:rsidP="00224569">
      <w:pPr>
        <w:pStyle w:val="Fotnotstext"/>
      </w:pPr>
      <w:r>
        <w:rPr>
          <w:rStyle w:val="Fotnotsreferens"/>
        </w:rPr>
        <w:footnoteRef/>
      </w:r>
      <w:r>
        <w:t xml:space="preserve"> Senaste lydelse 2020:1213.</w:t>
      </w:r>
    </w:p>
  </w:footnote>
  <w:footnote w:id="187">
    <w:p w14:paraId="0E360738" w14:textId="77777777" w:rsidR="0034082C" w:rsidRDefault="0034082C" w:rsidP="00224569">
      <w:pPr>
        <w:pStyle w:val="Fotnotstext"/>
      </w:pPr>
      <w:r>
        <w:rPr>
          <w:rStyle w:val="Fotnotsreferens"/>
        </w:rPr>
        <w:footnoteRef/>
      </w:r>
      <w:r>
        <w:t xml:space="preserve"> Senaste lydelse 2020:1213.</w:t>
      </w:r>
    </w:p>
  </w:footnote>
  <w:footnote w:id="188">
    <w:p w14:paraId="49BFB15B" w14:textId="77777777" w:rsidR="0034082C" w:rsidRDefault="0034082C" w:rsidP="00224569">
      <w:pPr>
        <w:pStyle w:val="Fotnotstext"/>
      </w:pPr>
      <w:r>
        <w:rPr>
          <w:rStyle w:val="Fotnotsreferens"/>
        </w:rPr>
        <w:footnoteRef/>
      </w:r>
      <w:r>
        <w:t xml:space="preserve"> Senaste lydelse 2020:1213.</w:t>
      </w:r>
    </w:p>
  </w:footnote>
  <w:footnote w:id="189">
    <w:p w14:paraId="5A03CADF" w14:textId="77777777" w:rsidR="0034082C" w:rsidRDefault="0034082C" w:rsidP="00224569">
      <w:pPr>
        <w:pStyle w:val="Fotnotstext"/>
      </w:pPr>
      <w:r>
        <w:rPr>
          <w:rStyle w:val="Fotnotsreferens"/>
        </w:rPr>
        <w:footnoteRef/>
      </w:r>
      <w:r>
        <w:t> Senaste lydelse 2018:1800.</w:t>
      </w:r>
    </w:p>
  </w:footnote>
  <w:footnote w:id="190">
    <w:p w14:paraId="5E8AAC8B" w14:textId="77777777" w:rsidR="0034082C" w:rsidRDefault="0034082C" w:rsidP="00224569">
      <w:pPr>
        <w:pStyle w:val="Fotnotstext"/>
      </w:pPr>
      <w:r>
        <w:rPr>
          <w:rStyle w:val="Fotnotsreferens"/>
        </w:rPr>
        <w:footnoteRef/>
      </w:r>
      <w:r>
        <w:t xml:space="preserve"> Senaste lydelse 2020:1213.</w:t>
      </w:r>
    </w:p>
  </w:footnote>
  <w:footnote w:id="191">
    <w:p w14:paraId="090A410B" w14:textId="77777777" w:rsidR="0034082C" w:rsidRDefault="0034082C" w:rsidP="00224569">
      <w:pPr>
        <w:pStyle w:val="Fotnotstext"/>
      </w:pPr>
      <w:r>
        <w:rPr>
          <w:rStyle w:val="Fotnotsreferens"/>
        </w:rPr>
        <w:footnoteRef/>
      </w:r>
      <w:r>
        <w:t xml:space="preserve"> Senaste lydelse 2020:1213.</w:t>
      </w:r>
    </w:p>
  </w:footnote>
  <w:footnote w:id="192">
    <w:p w14:paraId="696DEFBA" w14:textId="77777777" w:rsidR="0034082C" w:rsidRDefault="0034082C" w:rsidP="00224569">
      <w:pPr>
        <w:pStyle w:val="Fotnotstext"/>
      </w:pPr>
      <w:r>
        <w:rPr>
          <w:rStyle w:val="Fotnotsreferens"/>
        </w:rPr>
        <w:footnoteRef/>
      </w:r>
      <w:r>
        <w:t xml:space="preserve"> Senaste lydelse 2020:1213.</w:t>
      </w:r>
    </w:p>
  </w:footnote>
  <w:footnote w:id="193">
    <w:p w14:paraId="39929D45" w14:textId="77777777" w:rsidR="0034082C" w:rsidRDefault="0034082C" w:rsidP="00224569">
      <w:pPr>
        <w:pStyle w:val="Fotnotstext"/>
      </w:pPr>
      <w:r>
        <w:rPr>
          <w:rStyle w:val="Fotnotsreferens"/>
        </w:rPr>
        <w:footnoteRef/>
      </w:r>
      <w:r>
        <w:t xml:space="preserve"> Senaste lydelse 2020:1213. </w:t>
      </w:r>
    </w:p>
  </w:footnote>
  <w:footnote w:id="194">
    <w:p w14:paraId="48A82CB8" w14:textId="77777777" w:rsidR="0034082C" w:rsidRDefault="0034082C" w:rsidP="00224569">
      <w:pPr>
        <w:pStyle w:val="Fotnotstext"/>
      </w:pPr>
      <w:r>
        <w:rPr>
          <w:rStyle w:val="Fotnotsreferens"/>
        </w:rPr>
        <w:footnoteRef/>
      </w:r>
      <w:r>
        <w:t xml:space="preserve"> Senaste lydelse 2020:1213. </w:t>
      </w:r>
    </w:p>
  </w:footnote>
  <w:footnote w:id="195">
    <w:p w14:paraId="76C861B6" w14:textId="77777777" w:rsidR="0034082C" w:rsidRDefault="0034082C" w:rsidP="00224569">
      <w:pPr>
        <w:pStyle w:val="Fotnotstext"/>
      </w:pPr>
      <w:r>
        <w:rPr>
          <w:rStyle w:val="Fotnotsreferens"/>
        </w:rPr>
        <w:footnoteRef/>
      </w:r>
      <w:r>
        <w:t xml:space="preserve"> Senaste </w:t>
      </w:r>
      <w:r w:rsidRPr="00171F58">
        <w:t xml:space="preserve">lydelse </w:t>
      </w:r>
      <w:r>
        <w:t>2020:1213.</w:t>
      </w:r>
    </w:p>
  </w:footnote>
  <w:footnote w:id="196">
    <w:p w14:paraId="53D451E1" w14:textId="77777777" w:rsidR="0034082C" w:rsidRDefault="0034082C" w:rsidP="00224569">
      <w:pPr>
        <w:pStyle w:val="Fotnotstext"/>
      </w:pPr>
      <w:r>
        <w:rPr>
          <w:rStyle w:val="Fotnotsreferens"/>
        </w:rPr>
        <w:footnoteRef/>
      </w:r>
      <w:r>
        <w:t xml:space="preserve"> Senaste lydelse av </w:t>
      </w:r>
    </w:p>
    <w:p w14:paraId="13561176" w14:textId="77777777" w:rsidR="0034082C" w:rsidRDefault="0034082C" w:rsidP="00224569">
      <w:pPr>
        <w:pStyle w:val="Fotnotstext"/>
      </w:pPr>
      <w:r>
        <w:t>3 kap. 3 § 2020:1212</w:t>
      </w:r>
    </w:p>
    <w:p w14:paraId="67E8A4D8" w14:textId="77777777" w:rsidR="0034082C" w:rsidRDefault="0034082C" w:rsidP="00224569">
      <w:pPr>
        <w:pStyle w:val="Fotnotstext"/>
      </w:pPr>
      <w:r>
        <w:t>6 kap. 3 § 2020:1212.</w:t>
      </w:r>
    </w:p>
  </w:footnote>
  <w:footnote w:id="197">
    <w:p w14:paraId="6308EF86" w14:textId="77777777" w:rsidR="0034082C" w:rsidRDefault="0034082C" w:rsidP="00224569">
      <w:pPr>
        <w:pStyle w:val="Fotnotstext"/>
      </w:pPr>
      <w:r>
        <w:rPr>
          <w:rStyle w:val="Fotnotsreferens"/>
        </w:rPr>
        <w:footnoteRef/>
      </w:r>
      <w:r>
        <w:t> Senaste lydelse 2020:1212.</w:t>
      </w:r>
    </w:p>
  </w:footnote>
  <w:footnote w:id="198">
    <w:p w14:paraId="68D9C796" w14:textId="77777777" w:rsidR="0034082C" w:rsidRDefault="0034082C" w:rsidP="00224569">
      <w:pPr>
        <w:pStyle w:val="Fotnotstext"/>
      </w:pPr>
      <w:r>
        <w:rPr>
          <w:rStyle w:val="Fotnotsreferens"/>
        </w:rPr>
        <w:footnoteRef/>
      </w:r>
      <w:r>
        <w:t xml:space="preserve"> Senaste lydelse 2020:1212.</w:t>
      </w:r>
    </w:p>
  </w:footnote>
  <w:footnote w:id="199">
    <w:p w14:paraId="05CAB284" w14:textId="77777777" w:rsidR="0034082C" w:rsidRDefault="0034082C" w:rsidP="00224569">
      <w:pPr>
        <w:pStyle w:val="Fotnotstext"/>
      </w:pPr>
      <w:r>
        <w:rPr>
          <w:rStyle w:val="Fotnotsreferens"/>
        </w:rPr>
        <w:footnoteRef/>
      </w:r>
      <w:r>
        <w:t xml:space="preserve"> Senaste lydelse 2020:1212.</w:t>
      </w:r>
    </w:p>
  </w:footnote>
  <w:footnote w:id="200">
    <w:p w14:paraId="4C2F3071" w14:textId="77777777" w:rsidR="0034082C" w:rsidRDefault="0034082C" w:rsidP="00224569">
      <w:pPr>
        <w:pStyle w:val="Fotnotstext"/>
      </w:pPr>
      <w:r>
        <w:rPr>
          <w:rStyle w:val="Fotnotsreferens"/>
        </w:rPr>
        <w:footnoteRef/>
      </w:r>
      <w:r>
        <w:t xml:space="preserve"> Senaste lydelse 2020:1212.</w:t>
      </w:r>
    </w:p>
  </w:footnote>
  <w:footnote w:id="201">
    <w:p w14:paraId="60F38FA4" w14:textId="77777777" w:rsidR="0034082C" w:rsidRDefault="0034082C" w:rsidP="00224569">
      <w:pPr>
        <w:pStyle w:val="Fotnotstext"/>
      </w:pPr>
      <w:r>
        <w:rPr>
          <w:rStyle w:val="Fotnotsreferens"/>
        </w:rPr>
        <w:footnoteRef/>
      </w:r>
      <w:r>
        <w:t xml:space="preserve"> </w:t>
      </w:r>
      <w:r w:rsidRPr="00146FD8">
        <w:t>Lagen omtryckt 1981:737.</w:t>
      </w:r>
    </w:p>
  </w:footnote>
  <w:footnote w:id="202">
    <w:p w14:paraId="7ADA5F37" w14:textId="77777777" w:rsidR="0034082C" w:rsidRDefault="0034082C" w:rsidP="00224569">
      <w:pPr>
        <w:pStyle w:val="Fotnotstext"/>
      </w:pPr>
      <w:r>
        <w:rPr>
          <w:rStyle w:val="Fotnotsreferens"/>
        </w:rPr>
        <w:footnoteRef/>
      </w:r>
      <w:r>
        <w:t> Senaste lydelse 2020:1109.</w:t>
      </w:r>
    </w:p>
  </w:footnote>
  <w:footnote w:id="203">
    <w:p w14:paraId="7A818FB2" w14:textId="77777777" w:rsidR="0034082C" w:rsidRDefault="0034082C" w:rsidP="00224569">
      <w:pPr>
        <w:pStyle w:val="Fotnotstext"/>
      </w:pPr>
      <w:r>
        <w:rPr>
          <w:rStyle w:val="Fotnotsreferens"/>
        </w:rPr>
        <w:footnoteRef/>
      </w:r>
      <w:r>
        <w:t> Senaste lydelse 2014:971.</w:t>
      </w:r>
    </w:p>
  </w:footnote>
  <w:footnote w:id="204">
    <w:p w14:paraId="3CF082C8" w14:textId="77777777" w:rsidR="0034082C" w:rsidRDefault="0034082C" w:rsidP="00224569">
      <w:pPr>
        <w:pStyle w:val="Fotnotstext"/>
      </w:pPr>
      <w:r>
        <w:rPr>
          <w:rStyle w:val="Fotnotsreferens"/>
        </w:rPr>
        <w:footnoteRef/>
      </w:r>
      <w:r>
        <w:t xml:space="preserve"> </w:t>
      </w:r>
      <w:r w:rsidRPr="000F122A">
        <w:t>Lagen omtryckt 1996:1005.</w:t>
      </w:r>
    </w:p>
  </w:footnote>
  <w:footnote w:id="205">
    <w:p w14:paraId="71D5F7AA" w14:textId="77777777" w:rsidR="0034082C" w:rsidRDefault="0034082C" w:rsidP="00224569">
      <w:pPr>
        <w:pStyle w:val="Fotnotstext"/>
      </w:pPr>
      <w:r>
        <w:rPr>
          <w:rStyle w:val="Fotnotsreferens"/>
        </w:rPr>
        <w:footnoteRef/>
      </w:r>
      <w:r>
        <w:t> Senaste lydelse 2014:972.</w:t>
      </w:r>
    </w:p>
  </w:footnote>
  <w:footnote w:id="206">
    <w:p w14:paraId="3909C472" w14:textId="77777777" w:rsidR="0034082C" w:rsidRDefault="0034082C" w:rsidP="00224569">
      <w:pPr>
        <w:pStyle w:val="Fotnotstext"/>
      </w:pPr>
      <w:r>
        <w:rPr>
          <w:rStyle w:val="Fotnotsreferens"/>
        </w:rPr>
        <w:footnoteRef/>
      </w:r>
      <w:r>
        <w:t xml:space="preserve"> </w:t>
      </w:r>
      <w:r w:rsidRPr="00CB711C">
        <w:t>Lagen omtryckt 1999:19.</w:t>
      </w:r>
    </w:p>
  </w:footnote>
  <w:footnote w:id="207">
    <w:p w14:paraId="46C20E93" w14:textId="77777777" w:rsidR="0034082C" w:rsidRDefault="0034082C" w:rsidP="00224569">
      <w:pPr>
        <w:pStyle w:val="Fotnotstext"/>
      </w:pPr>
      <w:r>
        <w:rPr>
          <w:rStyle w:val="Fotnotsreferens"/>
        </w:rPr>
        <w:footnoteRef/>
      </w:r>
      <w:r>
        <w:t> Senaste lydelse 2014:973.</w:t>
      </w:r>
    </w:p>
  </w:footnote>
  <w:footnote w:id="208">
    <w:p w14:paraId="7C36D0DF" w14:textId="77777777" w:rsidR="0034082C" w:rsidRDefault="0034082C" w:rsidP="00224569">
      <w:pPr>
        <w:pStyle w:val="Fotnotstext"/>
      </w:pPr>
      <w:r>
        <w:rPr>
          <w:rStyle w:val="Fotnotsreferens"/>
        </w:rPr>
        <w:footnoteRef/>
      </w:r>
      <w:r>
        <w:t xml:space="preserve"> </w:t>
      </w:r>
      <w:r w:rsidRPr="007F0EBC">
        <w:t>Lagen omtryckt 1992:558</w:t>
      </w:r>
      <w:r>
        <w:t>.</w:t>
      </w:r>
    </w:p>
  </w:footnote>
  <w:footnote w:id="209">
    <w:p w14:paraId="5DF7F60B" w14:textId="77777777" w:rsidR="0034082C" w:rsidRDefault="0034082C" w:rsidP="00224569">
      <w:pPr>
        <w:pStyle w:val="Fotnotstext"/>
      </w:pPr>
      <w:r>
        <w:rPr>
          <w:rStyle w:val="Fotnotsreferens"/>
        </w:rPr>
        <w:footnoteRef/>
      </w:r>
      <w:r>
        <w:t> Senaste lydelse 2014:974.</w:t>
      </w:r>
    </w:p>
  </w:footnote>
  <w:footnote w:id="210">
    <w:p w14:paraId="037ECE1B" w14:textId="77777777" w:rsidR="0034082C" w:rsidRDefault="0034082C" w:rsidP="00224569">
      <w:pPr>
        <w:pStyle w:val="Fotnotstext"/>
      </w:pPr>
      <w:r>
        <w:rPr>
          <w:rStyle w:val="Fotnotsreferens"/>
        </w:rPr>
        <w:footnoteRef/>
      </w:r>
      <w:r>
        <w:t xml:space="preserve"> Senaste lydelse </w:t>
      </w:r>
      <w:r w:rsidDel="00932C91">
        <w:t>2014:975.</w:t>
      </w:r>
    </w:p>
  </w:footnote>
  <w:footnote w:id="211">
    <w:p w14:paraId="32B58674" w14:textId="77777777" w:rsidR="0034082C" w:rsidRDefault="0034082C" w:rsidP="00224569">
      <w:pPr>
        <w:pStyle w:val="Fotnotstext"/>
      </w:pPr>
      <w:r>
        <w:rPr>
          <w:rStyle w:val="Fotnotsreferens"/>
        </w:rPr>
        <w:footnoteRef/>
      </w:r>
      <w:r>
        <w:t xml:space="preserve"> Senaste lydelse 2014:975.</w:t>
      </w:r>
    </w:p>
  </w:footnote>
  <w:footnote w:id="212">
    <w:p w14:paraId="58FB323B" w14:textId="77777777" w:rsidR="0034082C" w:rsidRDefault="0034082C" w:rsidP="00224569">
      <w:pPr>
        <w:pStyle w:val="Fotnotstext"/>
      </w:pPr>
      <w:r>
        <w:rPr>
          <w:rStyle w:val="Fotnotsreferens"/>
        </w:rPr>
        <w:footnoteRef/>
      </w:r>
      <w:r>
        <w:t xml:space="preserve"> Lagen omtryckt </w:t>
      </w:r>
      <w:r w:rsidRPr="008F6496">
        <w:t>2008:803</w:t>
      </w:r>
      <w:r>
        <w:t>.</w:t>
      </w:r>
    </w:p>
  </w:footnote>
  <w:footnote w:id="213">
    <w:p w14:paraId="37C2EBC2" w14:textId="77777777" w:rsidR="0034082C" w:rsidRDefault="0034082C" w:rsidP="00224569">
      <w:pPr>
        <w:pStyle w:val="Fotnotstext"/>
      </w:pPr>
      <w:r>
        <w:rPr>
          <w:rStyle w:val="Fotnotsreferens"/>
        </w:rPr>
        <w:footnoteRef/>
      </w:r>
      <w:r>
        <w:t xml:space="preserve"> Senaste lyd</w:t>
      </w:r>
      <w:r w:rsidRPr="00B03509">
        <w:t>else 2019:787.</w:t>
      </w:r>
    </w:p>
  </w:footnote>
  <w:footnote w:id="214">
    <w:p w14:paraId="4B5A7230" w14:textId="77777777" w:rsidR="0034082C" w:rsidRDefault="0034082C" w:rsidP="00224569">
      <w:pPr>
        <w:pStyle w:val="Fotnotstext"/>
      </w:pPr>
      <w:r>
        <w:rPr>
          <w:rStyle w:val="Fotnotsreferens"/>
        </w:rPr>
        <w:footnoteRef/>
      </w:r>
      <w:r>
        <w:t xml:space="preserve"> Senaste lydelse 2014:979.</w:t>
      </w:r>
    </w:p>
  </w:footnote>
  <w:footnote w:id="215">
    <w:p w14:paraId="005824B6" w14:textId="77777777" w:rsidR="0034082C" w:rsidRDefault="0034082C" w:rsidP="00224569">
      <w:pPr>
        <w:pStyle w:val="Fotnotstext"/>
      </w:pPr>
      <w:r>
        <w:rPr>
          <w:rStyle w:val="Fotnotsreferens"/>
        </w:rPr>
        <w:footnoteRef/>
      </w:r>
      <w:r>
        <w:t xml:space="preserve"> Jfr </w:t>
      </w:r>
      <w:r w:rsidRPr="003B260C">
        <w:t>Europaparlamentets och rådets direktiv 2009/65/EG av den 13 juli 2009 om samordning av lagar och andra författningar som avser företag för kollektiva investeringar i överlåtbara värdepapper</w:t>
      </w:r>
      <w:r>
        <w:t xml:space="preserve"> (fondföretag), </w:t>
      </w:r>
      <w:r w:rsidRPr="00394A69">
        <w:t>i lydelsen enligt Europa</w:t>
      </w:r>
      <w:r w:rsidRPr="00394A69">
        <w:softHyphen/>
        <w:t xml:space="preserve">parlamentets och rådets direktiv (EU) </w:t>
      </w:r>
      <w:r w:rsidRPr="00C57D6D">
        <w:t>2019/2034</w:t>
      </w:r>
      <w:r>
        <w:t>.</w:t>
      </w:r>
    </w:p>
  </w:footnote>
  <w:footnote w:id="216">
    <w:p w14:paraId="5084F803" w14:textId="77777777" w:rsidR="0034082C" w:rsidRDefault="0034082C" w:rsidP="00224569">
      <w:pPr>
        <w:pStyle w:val="Fotnotstext"/>
      </w:pPr>
      <w:r>
        <w:rPr>
          <w:rStyle w:val="Fotnotsreferens"/>
        </w:rPr>
        <w:footnoteRef/>
      </w:r>
      <w:r>
        <w:t xml:space="preserve"> Senaste lydelse av lagens rubrik 2013:563.</w:t>
      </w:r>
    </w:p>
  </w:footnote>
  <w:footnote w:id="217">
    <w:p w14:paraId="182B7724" w14:textId="77777777" w:rsidR="0034082C" w:rsidRDefault="0034082C" w:rsidP="00224569">
      <w:pPr>
        <w:pStyle w:val="Fotnotstext"/>
      </w:pPr>
      <w:r>
        <w:rPr>
          <w:rStyle w:val="Fotnotsreferens"/>
        </w:rPr>
        <w:footnoteRef/>
      </w:r>
      <w:r>
        <w:t xml:space="preserve"> Senaste lydelse 2017:1143. </w:t>
      </w:r>
      <w:r w:rsidDel="006B3D58">
        <w:t>Ändringen innebär bl.a. att andra stycket tas bort.</w:t>
      </w:r>
    </w:p>
  </w:footnote>
  <w:footnote w:id="218">
    <w:p w14:paraId="56865F17" w14:textId="77777777" w:rsidR="0034082C" w:rsidRDefault="0034082C" w:rsidP="00224569">
      <w:pPr>
        <w:pStyle w:val="Fotnotstext"/>
      </w:pPr>
      <w:r>
        <w:rPr>
          <w:rStyle w:val="Fotnotsreferens"/>
        </w:rPr>
        <w:footnoteRef/>
      </w:r>
      <w:r>
        <w:t xml:space="preserve"> Senaste lydelse 2017:1143.</w:t>
      </w:r>
    </w:p>
  </w:footnote>
  <w:footnote w:id="219">
    <w:p w14:paraId="4329C8CA" w14:textId="77777777" w:rsidR="0034082C" w:rsidRPr="009C2856" w:rsidRDefault="0034082C" w:rsidP="00224569">
      <w:pPr>
        <w:pStyle w:val="Fotnotstext"/>
        <w:jc w:val="both"/>
        <w:rPr>
          <w:spacing w:val="-2"/>
        </w:rPr>
      </w:pPr>
      <w:r>
        <w:rPr>
          <w:rStyle w:val="Fotnotsreferens"/>
        </w:rPr>
        <w:footnoteRef/>
      </w:r>
      <w:r>
        <w:t xml:space="preserve"> </w:t>
      </w:r>
      <w:r w:rsidRPr="009C2856">
        <w:rPr>
          <w:spacing w:val="-2"/>
        </w:rPr>
        <w:t xml:space="preserve">Jfr Europaparlamentets och rådets direktiv 2013/36/EU av den 26 juni 2013 om behörighet att utöva verksamhet i kreditinstitut och om tillsyn av kreditinstitut, om ändring av direktiv 2002/87/EG och om upphävande av </w:t>
      </w:r>
      <w:r w:rsidRPr="00181D2F">
        <w:rPr>
          <w:spacing w:val="-2"/>
        </w:rPr>
        <w:t>direktiv</w:t>
      </w:r>
      <w:r>
        <w:rPr>
          <w:spacing w:val="-2"/>
        </w:rPr>
        <w:t>en</w:t>
      </w:r>
      <w:r w:rsidRPr="009C2856">
        <w:rPr>
          <w:spacing w:val="-2"/>
        </w:rPr>
        <w:t xml:space="preserve"> 2006/48/EG och 2006/49/EG</w:t>
      </w:r>
      <w:r>
        <w:rPr>
          <w:spacing w:val="-2"/>
        </w:rPr>
        <w:t>,</w:t>
      </w:r>
      <w:r w:rsidRPr="009C2856">
        <w:rPr>
          <w:spacing w:val="-2"/>
        </w:rPr>
        <w:t xml:space="preserve"> i lydelsen enligt Europaparlamentets och rådets direktiv (EU) 2019/</w:t>
      </w:r>
      <w:r>
        <w:rPr>
          <w:spacing w:val="-2"/>
        </w:rPr>
        <w:t>2034</w:t>
      </w:r>
      <w:r w:rsidRPr="009C2856">
        <w:rPr>
          <w:spacing w:val="-2"/>
        </w:rPr>
        <w:t>.</w:t>
      </w:r>
    </w:p>
  </w:footnote>
  <w:footnote w:id="220">
    <w:p w14:paraId="3508D203" w14:textId="77777777" w:rsidR="0034082C" w:rsidRDefault="0034082C" w:rsidP="00224569">
      <w:pPr>
        <w:pStyle w:val="Fotnotstext"/>
      </w:pPr>
      <w:r>
        <w:rPr>
          <w:rStyle w:val="Fotnotsreferens"/>
        </w:rPr>
        <w:footnoteRef/>
      </w:r>
      <w:r>
        <w:t xml:space="preserve"> Senaste lydelse 2020:1215.</w:t>
      </w:r>
    </w:p>
  </w:footnote>
  <w:footnote w:id="221">
    <w:p w14:paraId="300548CF" w14:textId="77777777" w:rsidR="0034082C" w:rsidRDefault="0034082C" w:rsidP="00224569">
      <w:pPr>
        <w:pStyle w:val="Fotnotstext"/>
        <w:jc w:val="both"/>
      </w:pPr>
      <w:r>
        <w:rPr>
          <w:rStyle w:val="Fotnotsreferens"/>
        </w:rPr>
        <w:footnoteRef/>
      </w:r>
      <w:r>
        <w:t xml:space="preserve"> Jfr </w:t>
      </w:r>
      <w:r w:rsidRPr="00CE238C">
        <w:t>Europaparlamentets och rådets direktiv 2002/87/EG av den 16 december 2002 om extra tillsyn över kreditinstitut, försäkringsföretag och</w:t>
      </w:r>
      <w:r>
        <w:t xml:space="preserve"> </w:t>
      </w:r>
      <w:r w:rsidRPr="00CE238C">
        <w:t>värdepappersföretag i ett finansiellt konglomerat och om ändring av rådets direktiv 73/239/EEG, 79/267/EEG, 92/49/EEG, 92/96/EEG, 93/6/EEG och 93/22/EEG samt Europaparlamentets och rådets direktiv 98/78/EG och 2000/12/EG</w:t>
      </w:r>
      <w:r>
        <w:t xml:space="preserve">, i lydelsen enligt </w:t>
      </w:r>
      <w:r w:rsidRPr="009C2856">
        <w:rPr>
          <w:spacing w:val="-2"/>
        </w:rPr>
        <w:t>Europaparlamentets och rådets direktiv (EU) 2019/</w:t>
      </w:r>
      <w:r>
        <w:rPr>
          <w:spacing w:val="-2"/>
        </w:rPr>
        <w:t>2034</w:t>
      </w:r>
      <w:r w:rsidRPr="009C2856">
        <w:rPr>
          <w:spacing w:val="-2"/>
        </w:rPr>
        <w:t>.</w:t>
      </w:r>
    </w:p>
  </w:footnote>
  <w:footnote w:id="222">
    <w:p w14:paraId="55C6ECBD" w14:textId="77777777" w:rsidR="0034082C" w:rsidRDefault="0034082C" w:rsidP="00224569">
      <w:pPr>
        <w:pStyle w:val="Fotnotstext"/>
      </w:pPr>
      <w:r>
        <w:rPr>
          <w:rStyle w:val="Fotnotsreferens"/>
        </w:rPr>
        <w:footnoteRef/>
      </w:r>
      <w:r>
        <w:t xml:space="preserve"> Senaste lydelse </w:t>
      </w:r>
      <w:r w:rsidRPr="00D07482">
        <w:t>2019:760</w:t>
      </w:r>
      <w:r>
        <w:t>.</w:t>
      </w:r>
    </w:p>
  </w:footnote>
  <w:footnote w:id="223">
    <w:p w14:paraId="4B74E9B3" w14:textId="77777777" w:rsidR="0034082C" w:rsidRDefault="0034082C" w:rsidP="00224569">
      <w:pPr>
        <w:pStyle w:val="Fotnotstext"/>
      </w:pPr>
      <w:r>
        <w:rPr>
          <w:rStyle w:val="Fotnotsreferens"/>
        </w:rPr>
        <w:footnoteRef/>
      </w:r>
      <w:r>
        <w:t xml:space="preserve"> Senaste lydelse 2014:984.</w:t>
      </w:r>
    </w:p>
  </w:footnote>
  <w:footnote w:id="224">
    <w:p w14:paraId="58F9B3D2" w14:textId="77777777" w:rsidR="0034082C" w:rsidRDefault="0034082C" w:rsidP="00224569">
      <w:pPr>
        <w:pStyle w:val="Fotnotstext"/>
      </w:pPr>
      <w:r>
        <w:rPr>
          <w:rStyle w:val="Fotnotsreferens"/>
        </w:rPr>
        <w:footnoteRef/>
      </w:r>
      <w:r>
        <w:t xml:space="preserve"> Senaste lydelse 2018:175.</w:t>
      </w:r>
    </w:p>
  </w:footnote>
  <w:footnote w:id="225">
    <w:p w14:paraId="324945DE" w14:textId="77777777" w:rsidR="0034082C" w:rsidRDefault="0034082C" w:rsidP="00224569">
      <w:pPr>
        <w:pStyle w:val="Fotnotstext"/>
      </w:pPr>
      <w:r>
        <w:rPr>
          <w:rStyle w:val="Fotnotsreferens"/>
        </w:rPr>
        <w:footnoteRef/>
      </w:r>
      <w:r>
        <w:t xml:space="preserve"> Senaste </w:t>
      </w:r>
      <w:r w:rsidRPr="00B03509">
        <w:t>lydelse 2019:768.</w:t>
      </w:r>
    </w:p>
  </w:footnote>
  <w:footnote w:id="226">
    <w:p w14:paraId="309F2230" w14:textId="77777777" w:rsidR="0034082C" w:rsidRDefault="0034082C" w:rsidP="00224569">
      <w:pPr>
        <w:pStyle w:val="Fotnotstext"/>
      </w:pPr>
      <w:r>
        <w:rPr>
          <w:rStyle w:val="Fotnotsreferens"/>
        </w:rPr>
        <w:footnoteRef/>
      </w:r>
      <w:r>
        <w:t xml:space="preserve"> Jfr</w:t>
      </w:r>
      <w:r w:rsidRPr="00844E91">
        <w:t xml:space="preserve"> Europaparlamentets och rådets direktiv 2011/61/EU av den 8 juni 2011 om förvaltare av alternativa investeringsfonder samt om ändring av direktiv 2003/41/EG och 2009/65/EG och förordningarna (EG) nr 1060/2009 och (EU) nr 1095/2010</w:t>
      </w:r>
      <w:r>
        <w:t xml:space="preserve">, i lydelsen enligt </w:t>
      </w:r>
      <w:r w:rsidRPr="009C2856">
        <w:rPr>
          <w:spacing w:val="-2"/>
        </w:rPr>
        <w:t>Europa</w:t>
      </w:r>
      <w:r>
        <w:rPr>
          <w:spacing w:val="-2"/>
        </w:rPr>
        <w:softHyphen/>
      </w:r>
      <w:r w:rsidRPr="009C2856">
        <w:rPr>
          <w:spacing w:val="-2"/>
        </w:rPr>
        <w:t>parlamentets och rådets direktiv (EU) 2019/</w:t>
      </w:r>
      <w:r>
        <w:rPr>
          <w:spacing w:val="-2"/>
        </w:rPr>
        <w:t>2034</w:t>
      </w:r>
      <w:r w:rsidRPr="009C2856">
        <w:rPr>
          <w:spacing w:val="-2"/>
        </w:rPr>
        <w:t>.</w:t>
      </w:r>
    </w:p>
  </w:footnote>
  <w:footnote w:id="227">
    <w:p w14:paraId="63EF6068" w14:textId="77777777" w:rsidR="0034082C" w:rsidRDefault="0034082C" w:rsidP="00224569">
      <w:pPr>
        <w:pStyle w:val="Fotnotstext"/>
      </w:pPr>
      <w:r>
        <w:rPr>
          <w:rStyle w:val="Fotnotsreferens"/>
        </w:rPr>
        <w:footnoteRef/>
      </w:r>
      <w:r>
        <w:t xml:space="preserve"> Senaste lydelse 2017:701.</w:t>
      </w:r>
    </w:p>
  </w:footnote>
  <w:footnote w:id="228">
    <w:p w14:paraId="71524EDE" w14:textId="77777777" w:rsidR="0034082C" w:rsidRDefault="0034082C" w:rsidP="00224569">
      <w:pPr>
        <w:pStyle w:val="Fotnotstext"/>
      </w:pPr>
      <w:r>
        <w:rPr>
          <w:rStyle w:val="Fotnotsreferens"/>
        </w:rPr>
        <w:footnoteRef/>
      </w:r>
      <w:r>
        <w:t xml:space="preserve"> Ändringen innebär bl.a. att andra stycket tas bort.</w:t>
      </w:r>
    </w:p>
  </w:footnote>
  <w:footnote w:id="229">
    <w:p w14:paraId="7DA899B9" w14:textId="77777777" w:rsidR="0034082C" w:rsidRDefault="0034082C" w:rsidP="00224569">
      <w:pPr>
        <w:pStyle w:val="Fotnotstext"/>
      </w:pPr>
      <w:r>
        <w:rPr>
          <w:rStyle w:val="Fotnotsreferens"/>
        </w:rPr>
        <w:footnoteRef/>
      </w:r>
      <w:r>
        <w:t xml:space="preserve"> Senaste lydelse 2017:1147.</w:t>
      </w:r>
    </w:p>
  </w:footnote>
  <w:footnote w:id="230">
    <w:p w14:paraId="481E50CF" w14:textId="77777777" w:rsidR="0034082C" w:rsidRDefault="0034082C" w:rsidP="00224569">
      <w:pPr>
        <w:pStyle w:val="Fotnotstext"/>
      </w:pPr>
      <w:r>
        <w:rPr>
          <w:rStyle w:val="Fotnotsreferens"/>
        </w:rPr>
        <w:footnoteRef/>
      </w:r>
      <w:r>
        <w:t xml:space="preserve"> Senaste lydelse 2017:701.</w:t>
      </w:r>
    </w:p>
  </w:footnote>
  <w:footnote w:id="231">
    <w:p w14:paraId="36A86BAC" w14:textId="77777777" w:rsidR="0034082C" w:rsidRDefault="0034082C" w:rsidP="00224569">
      <w:pPr>
        <w:pStyle w:val="Fotnotstext"/>
      </w:pPr>
      <w:r>
        <w:rPr>
          <w:rStyle w:val="Fotnotsreferens"/>
        </w:rPr>
        <w:footnoteRef/>
      </w:r>
      <w:r>
        <w:t xml:space="preserve"> </w:t>
      </w:r>
      <w:r w:rsidRPr="00A91D7C">
        <w:t xml:space="preserve">Senaste </w:t>
      </w:r>
      <w:r w:rsidRPr="00B41F15">
        <w:t xml:space="preserve">lydelse </w:t>
      </w:r>
      <w:r w:rsidRPr="00A91D7C">
        <w:t>2019:769.</w:t>
      </w:r>
    </w:p>
  </w:footnote>
  <w:footnote w:id="232">
    <w:p w14:paraId="1164B855" w14:textId="77777777" w:rsidR="0034082C" w:rsidRDefault="0034082C" w:rsidP="00224569">
      <w:pPr>
        <w:pStyle w:val="Fotnotstext"/>
      </w:pPr>
      <w:r>
        <w:rPr>
          <w:rStyle w:val="Fotnotsreferens"/>
        </w:rPr>
        <w:footnoteRef/>
      </w:r>
      <w:r>
        <w:t xml:space="preserve"> Jfr</w:t>
      </w:r>
      <w:r w:rsidRPr="006D593E">
        <w:t xml:space="preserve"> Europaparlamentets och rådets direktiv 2014/59/EU av den 15 maj 2014 om inrättande av en ram för återhämtning och resolution av kreditinstitut och värdepappersföretag och om ändring av rådets direktiv 82/891/EEG och Europaparlamentets och rådets direktiv 2001/24/EG, 2002/47/EG, 2004/25/EG, 2005/56/EG, 2007/36/EG, 2011/35/EU, 2012/30/EU och 2013/36/EU samt Europaparlamentets och rådets förordningar (EU) nr 1093/2010 och (EU) nr 648/2012</w:t>
      </w:r>
      <w:r>
        <w:t>,</w:t>
      </w:r>
      <w:r w:rsidRPr="006D593E">
        <w:t xml:space="preserve"> </w:t>
      </w:r>
      <w:r w:rsidRPr="00394A69">
        <w:t>i lydelsen enligt Europa</w:t>
      </w:r>
      <w:r w:rsidRPr="00394A69">
        <w:softHyphen/>
        <w:t xml:space="preserve">parlamentets och rådets direktiv (EU) </w:t>
      </w:r>
      <w:r w:rsidRPr="007D282A">
        <w:t>2019/2034</w:t>
      </w:r>
      <w:r>
        <w:t>.</w:t>
      </w:r>
    </w:p>
  </w:footnote>
  <w:footnote w:id="233">
    <w:p w14:paraId="6000437C" w14:textId="77777777" w:rsidR="0034082C" w:rsidRDefault="0034082C" w:rsidP="00224569">
      <w:pPr>
        <w:pStyle w:val="Fotnotstext"/>
      </w:pPr>
      <w:r>
        <w:rPr>
          <w:rStyle w:val="Fotnotsreferens"/>
        </w:rPr>
        <w:footnoteRef/>
      </w:r>
      <w:r>
        <w:t xml:space="preserve"> Senaste lydelse 2020:1214.</w:t>
      </w:r>
    </w:p>
  </w:footnote>
  <w:footnote w:id="234">
    <w:p w14:paraId="0529C524" w14:textId="77777777" w:rsidR="0034082C" w:rsidRDefault="0034082C" w:rsidP="00224569">
      <w:pPr>
        <w:pStyle w:val="Fotnotstext"/>
      </w:pPr>
      <w:r>
        <w:rPr>
          <w:rStyle w:val="Fotnotsreferens"/>
        </w:rPr>
        <w:footnoteRef/>
      </w:r>
      <w:r>
        <w:t xml:space="preserve"> Senaste lydelse 2017:1312.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1C90E7" w14:textId="77777777" w:rsidR="0034082C" w:rsidRDefault="0034082C" w:rsidP="00664D04">
    <w:pPr>
      <w:pStyle w:val="Brdtext"/>
    </w:pPr>
    <w:r>
      <w:rPr>
        <w:noProof/>
        <w:lang w:eastAsia="sv-SE"/>
      </w:rPr>
      <mc:AlternateContent>
        <mc:Choice Requires="wps">
          <w:drawing>
            <wp:anchor distT="0" distB="0" distL="0" distR="0" simplePos="0" relativeHeight="2516584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B3F568" w14:textId="47959515" w:rsidR="0034082C" w:rsidRPr="00756E21" w:rsidRDefault="0034082C"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3B3F568" w14:textId="47959515" w:rsidR="0034082C" w:rsidRPr="00756E21" w:rsidRDefault="0034082C"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02D169" w14:textId="77777777" w:rsidR="0034082C" w:rsidRDefault="0034082C" w:rsidP="00EE1584">
    <w:pPr>
      <w:pStyle w:val="Brdtext"/>
    </w:pPr>
    <w:r>
      <w:rPr>
        <w:noProof/>
        <w:lang w:eastAsia="sv-SE"/>
      </w:rPr>
      <mc:AlternateContent>
        <mc:Choice Requires="wps">
          <w:drawing>
            <wp:anchor distT="0" distB="0" distL="0" distR="0" simplePos="0" relativeHeight="2516584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03640D" w14:textId="1F0A63F5" w:rsidR="0034082C" w:rsidRPr="00756E21" w:rsidRDefault="0034082C"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103640D" w14:textId="1F0A63F5" w:rsidR="0034082C" w:rsidRPr="00756E21" w:rsidRDefault="0034082C"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A38F7B" w14:textId="77777777" w:rsidR="0034082C" w:rsidRDefault="0034082C"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B46E0E" w14:textId="77777777" w:rsidR="0034082C" w:rsidRDefault="0034082C" w:rsidP="00664D04">
    <w:pPr>
      <w:pStyle w:val="Brdtext"/>
    </w:pPr>
    <w:r>
      <w:rPr>
        <w:noProof/>
        <w:lang w:eastAsia="sv-SE"/>
      </w:rPr>
      <mc:AlternateContent>
        <mc:Choice Requires="wps">
          <w:drawing>
            <wp:anchor distT="0" distB="0" distL="0" distR="0" simplePos="0" relativeHeight="25165840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3B97A2" w14:textId="3A832C8B" w:rsidR="0034082C" w:rsidRPr="00756E21" w:rsidRDefault="0034082C" w:rsidP="00664D04">
                          <w:pPr>
                            <w:pStyle w:val="Brdtext"/>
                            <w:jc w:val="left"/>
                          </w:pPr>
                          <w:sdt>
                            <w:sdtPr>
                              <w:alias w:val="NummerEtikett"/>
                              <w:tag w:val="NummerEtikett"/>
                              <w:id w:val="54379905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47269041"/>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4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33B97A2" w14:textId="3A832C8B" w:rsidR="0034082C" w:rsidRPr="00756E21" w:rsidRDefault="0034082C" w:rsidP="00664D04">
                    <w:pPr>
                      <w:pStyle w:val="Brdtext"/>
                      <w:jc w:val="left"/>
                    </w:pPr>
                    <w:sdt>
                      <w:sdtPr>
                        <w:alias w:val="NummerEtikett"/>
                        <w:tag w:val="NummerEtikett"/>
                        <w:id w:val="54379905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47269041"/>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46C169" w14:textId="77777777" w:rsidR="0034082C" w:rsidRDefault="0034082C" w:rsidP="00EE1584">
    <w:pPr>
      <w:pStyle w:val="Brdtext"/>
    </w:pPr>
    <w:r>
      <w:rPr>
        <w:noProof/>
        <w:lang w:eastAsia="sv-SE"/>
      </w:rPr>
      <mc:AlternateContent>
        <mc:Choice Requires="wps">
          <w:drawing>
            <wp:anchor distT="0" distB="0" distL="0" distR="0" simplePos="0" relativeHeight="25165848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5F2A19" w14:textId="12C5F55D" w:rsidR="0034082C" w:rsidRPr="00756E21" w:rsidRDefault="0034082C" w:rsidP="00A118D8">
                          <w:pPr>
                            <w:pStyle w:val="Brdtext"/>
                            <w:jc w:val="left"/>
                          </w:pPr>
                          <w:sdt>
                            <w:sdtPr>
                              <w:alias w:val="NummerEtikett"/>
                              <w:tag w:val="NummerEtikett"/>
                              <w:id w:val="-5748198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13337839"/>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4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55F2A19" w14:textId="12C5F55D" w:rsidR="0034082C" w:rsidRPr="00756E21" w:rsidRDefault="0034082C" w:rsidP="00A118D8">
                    <w:pPr>
                      <w:pStyle w:val="Brdtext"/>
                      <w:jc w:val="left"/>
                    </w:pPr>
                    <w:sdt>
                      <w:sdtPr>
                        <w:alias w:val="NummerEtikett"/>
                        <w:tag w:val="NummerEtikett"/>
                        <w:id w:val="-5748198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13337839"/>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532224" w14:textId="77777777" w:rsidR="0034082C" w:rsidRDefault="0034082C" w:rsidP="00664D04">
    <w:pPr>
      <w:pStyle w:val="Brdtext"/>
    </w:pPr>
    <w:r>
      <w:rPr>
        <w:noProof/>
        <w:lang w:eastAsia="sv-SE"/>
      </w:rPr>
      <mc:AlternateContent>
        <mc:Choice Requires="wps">
          <w:drawing>
            <wp:anchor distT="0" distB="0" distL="0" distR="0" simplePos="0" relativeHeight="25165840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47692A" w14:textId="1A4981B7" w:rsidR="0034082C" w:rsidRPr="00756E21" w:rsidRDefault="0034082C" w:rsidP="00664D04">
                          <w:pPr>
                            <w:pStyle w:val="Brdtext"/>
                            <w:jc w:val="left"/>
                          </w:pPr>
                          <w:sdt>
                            <w:sdtPr>
                              <w:alias w:val="NummerEtikett"/>
                              <w:tag w:val="NummerEtikett"/>
                              <w:id w:val="-105954812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66501877"/>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4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E47692A" w14:textId="1A4981B7" w:rsidR="0034082C" w:rsidRPr="00756E21" w:rsidRDefault="0034082C" w:rsidP="00664D04">
                    <w:pPr>
                      <w:pStyle w:val="Brdtext"/>
                      <w:jc w:val="left"/>
                    </w:pPr>
                    <w:sdt>
                      <w:sdtPr>
                        <w:alias w:val="NummerEtikett"/>
                        <w:tag w:val="NummerEtikett"/>
                        <w:id w:val="-105954812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66501877"/>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64E81D" w14:textId="77777777" w:rsidR="0034082C" w:rsidRDefault="0034082C" w:rsidP="00EE1584">
    <w:pPr>
      <w:pStyle w:val="Brdtext"/>
    </w:pPr>
    <w:r>
      <w:rPr>
        <w:noProof/>
        <w:lang w:eastAsia="sv-SE"/>
      </w:rPr>
      <mc:AlternateContent>
        <mc:Choice Requires="wps">
          <w:drawing>
            <wp:anchor distT="0" distB="0" distL="0" distR="0" simplePos="0" relativeHeight="25165848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67C92E" w14:textId="175FF180" w:rsidR="0034082C" w:rsidRPr="00756E21" w:rsidRDefault="0034082C" w:rsidP="00A118D8">
                          <w:pPr>
                            <w:pStyle w:val="Brdtext"/>
                            <w:jc w:val="left"/>
                          </w:pPr>
                          <w:sdt>
                            <w:sdtPr>
                              <w:alias w:val="NummerEtikett"/>
                              <w:tag w:val="NummerEtikett"/>
                              <w:id w:val="4904488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6774416"/>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4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1E67C92E" w14:textId="175FF180" w:rsidR="0034082C" w:rsidRPr="00756E21" w:rsidRDefault="0034082C" w:rsidP="00A118D8">
                    <w:pPr>
                      <w:pStyle w:val="Brdtext"/>
                      <w:jc w:val="left"/>
                    </w:pPr>
                    <w:sdt>
                      <w:sdtPr>
                        <w:alias w:val="NummerEtikett"/>
                        <w:tag w:val="NummerEtikett"/>
                        <w:id w:val="4904488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6774416"/>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00DEE4" w14:textId="77777777" w:rsidR="0034082C" w:rsidRDefault="0034082C" w:rsidP="00664D04">
    <w:pPr>
      <w:pStyle w:val="Brdtext"/>
    </w:pPr>
    <w:r>
      <w:rPr>
        <w:noProof/>
        <w:lang w:eastAsia="sv-SE"/>
      </w:rPr>
      <mc:AlternateContent>
        <mc:Choice Requires="wps">
          <w:drawing>
            <wp:anchor distT="0" distB="0" distL="0" distR="0" simplePos="0" relativeHeight="25165840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5CA4A8" w14:textId="33DACB8A" w:rsidR="0034082C" w:rsidRPr="00756E21" w:rsidRDefault="0034082C" w:rsidP="00664D04">
                          <w:pPr>
                            <w:pStyle w:val="Brdtext"/>
                            <w:jc w:val="left"/>
                          </w:pPr>
                          <w:sdt>
                            <w:sdtPr>
                              <w:alias w:val="NummerEtikett"/>
                              <w:tag w:val="NummerEtikett"/>
                              <w:id w:val="-13373017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98619163"/>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4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75CA4A8" w14:textId="33DACB8A" w:rsidR="0034082C" w:rsidRPr="00756E21" w:rsidRDefault="0034082C" w:rsidP="00664D04">
                    <w:pPr>
                      <w:pStyle w:val="Brdtext"/>
                      <w:jc w:val="left"/>
                    </w:pPr>
                    <w:sdt>
                      <w:sdtPr>
                        <w:alias w:val="NummerEtikett"/>
                        <w:tag w:val="NummerEtikett"/>
                        <w:id w:val="-13373017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98619163"/>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2FD1992" w14:textId="77777777" w:rsidR="0034082C" w:rsidRDefault="0034082C" w:rsidP="00EE1584">
    <w:pPr>
      <w:pStyle w:val="Brdtext"/>
    </w:pPr>
    <w:r>
      <w:rPr>
        <w:noProof/>
        <w:lang w:eastAsia="sv-SE"/>
      </w:rPr>
      <mc:AlternateContent>
        <mc:Choice Requires="wps">
          <w:drawing>
            <wp:anchor distT="0" distB="0" distL="0" distR="0" simplePos="0" relativeHeight="25165848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EC731D" w14:textId="22242660" w:rsidR="0034082C" w:rsidRPr="00756E21" w:rsidRDefault="0034082C" w:rsidP="00A118D8">
                          <w:pPr>
                            <w:pStyle w:val="Brdtext"/>
                            <w:jc w:val="left"/>
                          </w:pPr>
                          <w:sdt>
                            <w:sdtPr>
                              <w:alias w:val="NummerEtikett"/>
                              <w:tag w:val="NummerEtikett"/>
                              <w:id w:val="-134100958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2253900"/>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4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6EC731D" w14:textId="22242660" w:rsidR="0034082C" w:rsidRPr="00756E21" w:rsidRDefault="0034082C" w:rsidP="00A118D8">
                    <w:pPr>
                      <w:pStyle w:val="Brdtext"/>
                      <w:jc w:val="left"/>
                    </w:pPr>
                    <w:sdt>
                      <w:sdtPr>
                        <w:alias w:val="NummerEtikett"/>
                        <w:tag w:val="NummerEtikett"/>
                        <w:id w:val="-134100958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2253900"/>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CFB2AF" w14:textId="77777777" w:rsidR="0034082C" w:rsidRDefault="0034082C" w:rsidP="00664D04">
    <w:pPr>
      <w:pStyle w:val="Brdtext"/>
    </w:pPr>
    <w:r>
      <w:rPr>
        <w:noProof/>
        <w:lang w:eastAsia="sv-SE"/>
      </w:rPr>
      <mc:AlternateContent>
        <mc:Choice Requires="wps">
          <w:drawing>
            <wp:anchor distT="0" distB="0" distL="0" distR="0" simplePos="0" relativeHeight="2516584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A92E9D" w14:textId="54570354" w:rsidR="0034082C" w:rsidRPr="00756E21" w:rsidRDefault="0034082C" w:rsidP="00664D04">
                          <w:pPr>
                            <w:pStyle w:val="Brdtext"/>
                            <w:jc w:val="left"/>
                          </w:pPr>
                          <w:sdt>
                            <w:sdtPr>
                              <w:alias w:val="NummerEtikett"/>
                              <w:tag w:val="NummerEtikett"/>
                              <w:id w:val="7861611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6707402"/>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4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0AA92E9D" w14:textId="54570354" w:rsidR="0034082C" w:rsidRPr="00756E21" w:rsidRDefault="0034082C" w:rsidP="00664D04">
                    <w:pPr>
                      <w:pStyle w:val="Brdtext"/>
                      <w:jc w:val="left"/>
                    </w:pPr>
                    <w:sdt>
                      <w:sdtPr>
                        <w:alias w:val="NummerEtikett"/>
                        <w:tag w:val="NummerEtikett"/>
                        <w:id w:val="7861611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6707402"/>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1B96E5" w14:textId="77777777" w:rsidR="0034082C" w:rsidRDefault="0034082C" w:rsidP="00EE1584">
    <w:pPr>
      <w:pStyle w:val="Brdtext"/>
    </w:pPr>
    <w:r>
      <w:rPr>
        <w:noProof/>
        <w:lang w:eastAsia="sv-SE"/>
      </w:rPr>
      <mc:AlternateContent>
        <mc:Choice Requires="wps">
          <w:drawing>
            <wp:anchor distT="0" distB="0" distL="0" distR="0" simplePos="0" relativeHeight="2516584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3F6D3B" w14:textId="6DB13205" w:rsidR="0034082C" w:rsidRPr="00756E21" w:rsidRDefault="0034082C" w:rsidP="00A118D8">
                          <w:pPr>
                            <w:pStyle w:val="Brdtext"/>
                            <w:jc w:val="left"/>
                          </w:pPr>
                          <w:sdt>
                            <w:sdtPr>
                              <w:alias w:val="NummerEtikett"/>
                              <w:tag w:val="NummerEtikett"/>
                              <w:id w:val="-904721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02597872"/>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4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53F6D3B" w14:textId="6DB13205" w:rsidR="0034082C" w:rsidRPr="00756E21" w:rsidRDefault="0034082C" w:rsidP="00A118D8">
                    <w:pPr>
                      <w:pStyle w:val="Brdtext"/>
                      <w:jc w:val="left"/>
                    </w:pPr>
                    <w:sdt>
                      <w:sdtPr>
                        <w:alias w:val="NummerEtikett"/>
                        <w:tag w:val="NummerEtikett"/>
                        <w:id w:val="-904721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02597872"/>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4881A8" w14:textId="77777777" w:rsidR="0034082C" w:rsidRDefault="0034082C" w:rsidP="00664D04">
    <w:pPr>
      <w:pStyle w:val="Brdtext"/>
    </w:pPr>
    <w:r>
      <w:rPr>
        <w:noProof/>
        <w:lang w:eastAsia="sv-SE"/>
      </w:rPr>
      <mc:AlternateContent>
        <mc:Choice Requires="wps">
          <w:drawing>
            <wp:anchor distT="0" distB="0" distL="0" distR="0" simplePos="0" relativeHeight="25165840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BF73A1" w14:textId="374C2DF2" w:rsidR="0034082C" w:rsidRPr="00756E21" w:rsidRDefault="0034082C" w:rsidP="00664D04">
                          <w:pPr>
                            <w:pStyle w:val="Brdtext"/>
                            <w:jc w:val="left"/>
                          </w:pPr>
                          <w:sdt>
                            <w:sdtPr>
                              <w:alias w:val="NummerEtikett"/>
                              <w:tag w:val="NummerEtikett"/>
                              <w:id w:val="-30994718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05008770"/>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4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7BF73A1" w14:textId="374C2DF2" w:rsidR="0034082C" w:rsidRPr="00756E21" w:rsidRDefault="0034082C" w:rsidP="00664D04">
                    <w:pPr>
                      <w:pStyle w:val="Brdtext"/>
                      <w:jc w:val="left"/>
                    </w:pPr>
                    <w:sdt>
                      <w:sdtPr>
                        <w:alias w:val="NummerEtikett"/>
                        <w:tag w:val="NummerEtikett"/>
                        <w:id w:val="-30994718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05008770"/>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185AAB" w14:textId="77777777" w:rsidR="0034082C" w:rsidRDefault="0034082C" w:rsidP="00EE1584">
    <w:pPr>
      <w:pStyle w:val="Brdtext"/>
    </w:pPr>
    <w:r>
      <w:rPr>
        <w:noProof/>
        <w:lang w:eastAsia="sv-SE"/>
      </w:rPr>
      <mc:AlternateContent>
        <mc:Choice Requires="wps">
          <w:drawing>
            <wp:anchor distT="0" distB="0" distL="0" distR="0" simplePos="0" relativeHeight="25165848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B97718" w14:textId="01D3363A" w:rsidR="0034082C" w:rsidRPr="00756E21" w:rsidRDefault="0034082C" w:rsidP="00A118D8">
                          <w:pPr>
                            <w:pStyle w:val="Brdtext"/>
                            <w:jc w:val="left"/>
                          </w:pPr>
                          <w:sdt>
                            <w:sdtPr>
                              <w:alias w:val="NummerEtikett"/>
                              <w:tag w:val="NummerEtikett"/>
                              <w:id w:val="-3011345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44224000"/>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4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6DB97718" w14:textId="01D3363A" w:rsidR="0034082C" w:rsidRPr="00756E21" w:rsidRDefault="0034082C" w:rsidP="00A118D8">
                    <w:pPr>
                      <w:pStyle w:val="Brdtext"/>
                      <w:jc w:val="left"/>
                    </w:pPr>
                    <w:sdt>
                      <w:sdtPr>
                        <w:alias w:val="NummerEtikett"/>
                        <w:tag w:val="NummerEtikett"/>
                        <w:id w:val="-3011345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44224000"/>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46397D" w14:textId="77777777" w:rsidR="0034082C" w:rsidRDefault="0034082C" w:rsidP="00664D04">
    <w:pPr>
      <w:pStyle w:val="Brdtext"/>
    </w:pPr>
    <w:r>
      <w:rPr>
        <w:noProof/>
        <w:lang w:eastAsia="sv-SE"/>
      </w:rPr>
      <mc:AlternateContent>
        <mc:Choice Requires="wps">
          <w:drawing>
            <wp:anchor distT="0" distB="0" distL="0" distR="0" simplePos="0" relativeHeight="25165840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406CFC" w14:textId="4891D996" w:rsidR="0034082C" w:rsidRPr="00756E21" w:rsidRDefault="0034082C" w:rsidP="00664D04">
                          <w:pPr>
                            <w:pStyle w:val="Brdtext"/>
                            <w:jc w:val="left"/>
                          </w:pPr>
                          <w:sdt>
                            <w:sdtPr>
                              <w:alias w:val="NummerEtikett"/>
                              <w:tag w:val="NummerEtikett"/>
                              <w:id w:val="15311462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48395512"/>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84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7406CFC" w14:textId="4891D996" w:rsidR="0034082C" w:rsidRPr="00756E21" w:rsidRDefault="0034082C" w:rsidP="00664D04">
                    <w:pPr>
                      <w:pStyle w:val="Brdtext"/>
                      <w:jc w:val="left"/>
                    </w:pPr>
                    <w:sdt>
                      <w:sdtPr>
                        <w:alias w:val="NummerEtikett"/>
                        <w:tag w:val="NummerEtikett"/>
                        <w:id w:val="15311462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48395512"/>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ACA13E" w14:textId="77777777" w:rsidR="0034082C" w:rsidRDefault="0034082C" w:rsidP="00EE1584">
    <w:pPr>
      <w:pStyle w:val="Brdtext"/>
    </w:pPr>
    <w:r>
      <w:rPr>
        <w:noProof/>
        <w:lang w:eastAsia="sv-SE"/>
      </w:rPr>
      <mc:AlternateContent>
        <mc:Choice Requires="wps">
          <w:drawing>
            <wp:anchor distT="0" distB="0" distL="0" distR="0" simplePos="0" relativeHeight="25165848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69542D" w14:textId="46CFE49D" w:rsidR="0034082C" w:rsidRPr="00756E21" w:rsidRDefault="0034082C" w:rsidP="00A118D8">
                          <w:pPr>
                            <w:pStyle w:val="Brdtext"/>
                            <w:jc w:val="left"/>
                          </w:pPr>
                          <w:sdt>
                            <w:sdtPr>
                              <w:alias w:val="NummerEtikett"/>
                              <w:tag w:val="NummerEtikett"/>
                              <w:id w:val="-1071236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61886733"/>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584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D69542D" w14:textId="46CFE49D" w:rsidR="0034082C" w:rsidRPr="00756E21" w:rsidRDefault="0034082C" w:rsidP="00A118D8">
                    <w:pPr>
                      <w:pStyle w:val="Brdtext"/>
                      <w:jc w:val="left"/>
                    </w:pPr>
                    <w:sdt>
                      <w:sdtPr>
                        <w:alias w:val="NummerEtikett"/>
                        <w:tag w:val="NummerEtikett"/>
                        <w:id w:val="-10712362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61886733"/>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71FE86" w14:textId="77777777" w:rsidR="0034082C" w:rsidRDefault="0034082C" w:rsidP="00664D04">
    <w:pPr>
      <w:pStyle w:val="Brdtext"/>
    </w:pPr>
    <w:r>
      <w:rPr>
        <w:noProof/>
        <w:lang w:eastAsia="sv-SE"/>
      </w:rPr>
      <mc:AlternateContent>
        <mc:Choice Requires="wps">
          <w:drawing>
            <wp:anchor distT="0" distB="0" distL="0" distR="0" simplePos="0" relativeHeight="25165840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DD8F4B" w14:textId="1038AFC5" w:rsidR="0034082C" w:rsidRPr="00756E21" w:rsidRDefault="0034082C" w:rsidP="00664D04">
                          <w:pPr>
                            <w:pStyle w:val="Brdtext"/>
                            <w:jc w:val="left"/>
                          </w:pPr>
                          <w:sdt>
                            <w:sdtPr>
                              <w:alias w:val="NummerEtikett"/>
                              <w:tag w:val="NummerEtikett"/>
                              <w:id w:val="173836274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47497269"/>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84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29DD8F4B" w14:textId="1038AFC5" w:rsidR="0034082C" w:rsidRPr="00756E21" w:rsidRDefault="0034082C" w:rsidP="00664D04">
                    <w:pPr>
                      <w:pStyle w:val="Brdtext"/>
                      <w:jc w:val="left"/>
                    </w:pPr>
                    <w:sdt>
                      <w:sdtPr>
                        <w:alias w:val="NummerEtikett"/>
                        <w:tag w:val="NummerEtikett"/>
                        <w:id w:val="173836274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47497269"/>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177F89D" w14:textId="77777777" w:rsidR="0034082C" w:rsidRDefault="0034082C" w:rsidP="00EE1584">
    <w:pPr>
      <w:pStyle w:val="Brdtext"/>
    </w:pPr>
    <w:r>
      <w:rPr>
        <w:noProof/>
        <w:lang w:eastAsia="sv-SE"/>
      </w:rPr>
      <mc:AlternateContent>
        <mc:Choice Requires="wps">
          <w:drawing>
            <wp:anchor distT="0" distB="0" distL="0" distR="0" simplePos="0" relativeHeight="25165848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95023F" w14:textId="684FA879" w:rsidR="0034082C" w:rsidRPr="00756E21" w:rsidRDefault="0034082C" w:rsidP="00A118D8">
                          <w:pPr>
                            <w:pStyle w:val="Brdtext"/>
                            <w:jc w:val="left"/>
                          </w:pPr>
                          <w:sdt>
                            <w:sdtPr>
                              <w:alias w:val="NummerEtikett"/>
                              <w:tag w:val="NummerEtikett"/>
                              <w:id w:val="82255681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30734416"/>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584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D95023F" w14:textId="684FA879" w:rsidR="0034082C" w:rsidRPr="00756E21" w:rsidRDefault="0034082C" w:rsidP="00A118D8">
                    <w:pPr>
                      <w:pStyle w:val="Brdtext"/>
                      <w:jc w:val="left"/>
                    </w:pPr>
                    <w:sdt>
                      <w:sdtPr>
                        <w:alias w:val="NummerEtikett"/>
                        <w:tag w:val="NummerEtikett"/>
                        <w:id w:val="82255681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30734416"/>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83B78B" w14:textId="77777777" w:rsidR="0034082C" w:rsidRDefault="0034082C" w:rsidP="00664D04">
    <w:pPr>
      <w:pStyle w:val="Brdtext"/>
    </w:pPr>
    <w:r>
      <w:rPr>
        <w:noProof/>
        <w:lang w:eastAsia="sv-SE"/>
      </w:rPr>
      <mc:AlternateContent>
        <mc:Choice Requires="wps">
          <w:drawing>
            <wp:anchor distT="0" distB="0" distL="0" distR="0" simplePos="0" relativeHeight="2516584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D4866B" w14:textId="1CE2738B" w:rsidR="0034082C" w:rsidRPr="00756E21" w:rsidRDefault="0034082C" w:rsidP="00664D04">
                          <w:pPr>
                            <w:pStyle w:val="Brdtext"/>
                            <w:jc w:val="left"/>
                          </w:pPr>
                          <w:sdt>
                            <w:sdtPr>
                              <w:alias w:val="NummerEtikett"/>
                              <w:tag w:val="NummerEtikett"/>
                              <w:id w:val="-76476583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10309459"/>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8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79D4866B" w14:textId="1CE2738B" w:rsidR="0034082C" w:rsidRPr="00756E21" w:rsidRDefault="0034082C" w:rsidP="00664D04">
                    <w:pPr>
                      <w:pStyle w:val="Brdtext"/>
                      <w:jc w:val="left"/>
                    </w:pPr>
                    <w:sdt>
                      <w:sdtPr>
                        <w:alias w:val="NummerEtikett"/>
                        <w:tag w:val="NummerEtikett"/>
                        <w:id w:val="-76476583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10309459"/>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79EA91" w14:textId="77777777" w:rsidR="0034082C" w:rsidRDefault="0034082C" w:rsidP="00EE1584">
    <w:pPr>
      <w:pStyle w:val="Brdtext"/>
    </w:pPr>
    <w:r>
      <w:rPr>
        <w:noProof/>
        <w:lang w:eastAsia="sv-SE"/>
      </w:rPr>
      <mc:AlternateContent>
        <mc:Choice Requires="wps">
          <w:drawing>
            <wp:anchor distT="0" distB="0" distL="0" distR="0" simplePos="0" relativeHeight="2516584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4F45C4" w14:textId="19F539F1" w:rsidR="0034082C" w:rsidRPr="00756E21" w:rsidRDefault="0034082C" w:rsidP="00A118D8">
                          <w:pPr>
                            <w:pStyle w:val="Brdtext"/>
                            <w:jc w:val="left"/>
                          </w:pPr>
                          <w:sdt>
                            <w:sdtPr>
                              <w:alias w:val="NummerEtikett"/>
                              <w:tag w:val="NummerEtikett"/>
                              <w:id w:val="18523662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92856430"/>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58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774F45C4" w14:textId="19F539F1" w:rsidR="0034082C" w:rsidRPr="00756E21" w:rsidRDefault="0034082C" w:rsidP="00A118D8">
                    <w:pPr>
                      <w:pStyle w:val="Brdtext"/>
                      <w:jc w:val="left"/>
                    </w:pPr>
                    <w:sdt>
                      <w:sdtPr>
                        <w:alias w:val="NummerEtikett"/>
                        <w:tag w:val="NummerEtikett"/>
                        <w:id w:val="18523662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92856430"/>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907843" w14:textId="77777777" w:rsidR="0034082C" w:rsidRDefault="0034082C" w:rsidP="00664D04">
    <w:pPr>
      <w:pStyle w:val="Brdtext"/>
    </w:pPr>
    <w:r>
      <w:rPr>
        <w:noProof/>
        <w:lang w:eastAsia="sv-SE"/>
      </w:rPr>
      <mc:AlternateContent>
        <mc:Choice Requires="wps">
          <w:drawing>
            <wp:anchor distT="0" distB="0" distL="0" distR="0" simplePos="0" relativeHeight="25165840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4F510D" w14:textId="3142EBA0" w:rsidR="0034082C" w:rsidRPr="00756E21" w:rsidRDefault="0034082C" w:rsidP="00664D04">
                          <w:pPr>
                            <w:pStyle w:val="Brdtext"/>
                            <w:jc w:val="left"/>
                          </w:pPr>
                          <w:sdt>
                            <w:sdtPr>
                              <w:alias w:val="NummerEtikett"/>
                              <w:tag w:val="NummerEtikett"/>
                              <w:id w:val="-154699046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74166051"/>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84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644F510D" w14:textId="3142EBA0" w:rsidR="0034082C" w:rsidRPr="00756E21" w:rsidRDefault="0034082C" w:rsidP="00664D04">
                    <w:pPr>
                      <w:pStyle w:val="Brdtext"/>
                      <w:jc w:val="left"/>
                    </w:pPr>
                    <w:sdt>
                      <w:sdtPr>
                        <w:alias w:val="NummerEtikett"/>
                        <w:tag w:val="NummerEtikett"/>
                        <w:id w:val="-154699046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74166051"/>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2AE696" w14:textId="77777777" w:rsidR="0034082C" w:rsidRDefault="0034082C" w:rsidP="00EE1584">
    <w:pPr>
      <w:pStyle w:val="Brdtext"/>
    </w:pPr>
    <w:r>
      <w:rPr>
        <w:noProof/>
        <w:lang w:eastAsia="sv-SE"/>
      </w:rPr>
      <mc:AlternateContent>
        <mc:Choice Requires="wps">
          <w:drawing>
            <wp:anchor distT="0" distB="0" distL="0" distR="0" simplePos="0" relativeHeight="25165848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4DEDC2" w14:textId="587B0493" w:rsidR="0034082C" w:rsidRPr="00756E21" w:rsidRDefault="0034082C" w:rsidP="00A118D8">
                          <w:pPr>
                            <w:pStyle w:val="Brdtext"/>
                            <w:jc w:val="left"/>
                          </w:pPr>
                          <w:sdt>
                            <w:sdtPr>
                              <w:alias w:val="NummerEtikett"/>
                              <w:tag w:val="NummerEtikett"/>
                              <w:id w:val="-19578639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05520860"/>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584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214DEDC2" w14:textId="587B0493" w:rsidR="0034082C" w:rsidRPr="00756E21" w:rsidRDefault="0034082C" w:rsidP="00A118D8">
                    <w:pPr>
                      <w:pStyle w:val="Brdtext"/>
                      <w:jc w:val="left"/>
                    </w:pPr>
                    <w:sdt>
                      <w:sdtPr>
                        <w:alias w:val="NummerEtikett"/>
                        <w:tag w:val="NummerEtikett"/>
                        <w:id w:val="-19578639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05520860"/>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65E0FB" w14:textId="77777777" w:rsidR="0034082C" w:rsidRDefault="0034082C" w:rsidP="00664D04">
    <w:pPr>
      <w:pStyle w:val="Brdtext"/>
    </w:pPr>
    <w:r>
      <w:rPr>
        <w:noProof/>
        <w:lang w:eastAsia="sv-SE"/>
      </w:rPr>
      <mc:AlternateContent>
        <mc:Choice Requires="wps">
          <w:drawing>
            <wp:anchor distT="0" distB="0" distL="0" distR="0" simplePos="0" relativeHeight="25165841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353F80" w14:textId="6C5B6A0D" w:rsidR="0034082C" w:rsidRPr="00756E21" w:rsidRDefault="0034082C" w:rsidP="00664D04">
                          <w:pPr>
                            <w:pStyle w:val="Brdtext"/>
                            <w:jc w:val="left"/>
                          </w:pPr>
                          <w:sdt>
                            <w:sdtPr>
                              <w:alias w:val="NummerEtikett"/>
                              <w:tag w:val="NummerEtikett"/>
                              <w:id w:val="-185155978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941359"/>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84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MQWoV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4F353F80" w14:textId="6C5B6A0D" w:rsidR="0034082C" w:rsidRPr="00756E21" w:rsidRDefault="0034082C" w:rsidP="00664D04">
                    <w:pPr>
                      <w:pStyle w:val="Brdtext"/>
                      <w:jc w:val="left"/>
                    </w:pPr>
                    <w:sdt>
                      <w:sdtPr>
                        <w:alias w:val="NummerEtikett"/>
                        <w:tag w:val="NummerEtikett"/>
                        <w:id w:val="-185155978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941359"/>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2425AF" w14:textId="77777777" w:rsidR="0034082C" w:rsidRDefault="0034082C" w:rsidP="00EE1584">
    <w:pPr>
      <w:pStyle w:val="Brdtext"/>
    </w:pPr>
    <w:r>
      <w:rPr>
        <w:noProof/>
        <w:lang w:eastAsia="sv-SE"/>
      </w:rPr>
      <mc:AlternateContent>
        <mc:Choice Requires="wps">
          <w:drawing>
            <wp:anchor distT="0" distB="0" distL="0" distR="0" simplePos="0" relativeHeight="25165849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A69C51" w14:textId="4F16CAD3" w:rsidR="0034082C" w:rsidRPr="00756E21" w:rsidRDefault="0034082C" w:rsidP="00A118D8">
                          <w:pPr>
                            <w:pStyle w:val="Brdtext"/>
                            <w:jc w:val="left"/>
                          </w:pPr>
                          <w:sdt>
                            <w:sdtPr>
                              <w:alias w:val="NummerEtikett"/>
                              <w:tag w:val="NummerEtikett"/>
                              <w:id w:val="10663759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90494226"/>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584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vzfZ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71A69C51" w14:textId="4F16CAD3" w:rsidR="0034082C" w:rsidRPr="00756E21" w:rsidRDefault="0034082C" w:rsidP="00A118D8">
                    <w:pPr>
                      <w:pStyle w:val="Brdtext"/>
                      <w:jc w:val="left"/>
                    </w:pPr>
                    <w:sdt>
                      <w:sdtPr>
                        <w:alias w:val="NummerEtikett"/>
                        <w:tag w:val="NummerEtikett"/>
                        <w:id w:val="10663759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90494226"/>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CF827D" w14:textId="77777777" w:rsidR="0034082C" w:rsidRDefault="0034082C" w:rsidP="00664D04">
    <w:pPr>
      <w:pStyle w:val="Brdtext"/>
    </w:pPr>
    <w:r>
      <w:rPr>
        <w:noProof/>
        <w:lang w:eastAsia="sv-SE"/>
      </w:rPr>
      <mc:AlternateContent>
        <mc:Choice Requires="wps">
          <w:drawing>
            <wp:anchor distT="0" distB="0" distL="0" distR="0" simplePos="0" relativeHeight="25165841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43D0AC" w14:textId="350711FE" w:rsidR="0034082C" w:rsidRPr="00756E21" w:rsidRDefault="0034082C" w:rsidP="00664D04">
                          <w:pPr>
                            <w:pStyle w:val="Brdtext"/>
                            <w:jc w:val="left"/>
                          </w:pPr>
                          <w:sdt>
                            <w:sdtPr>
                              <w:alias w:val="NummerEtikett"/>
                              <w:tag w:val="NummerEtikett"/>
                              <w:id w:val="79394621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81707948"/>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84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UvTgh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6F43D0AC" w14:textId="350711FE" w:rsidR="0034082C" w:rsidRPr="00756E21" w:rsidRDefault="0034082C" w:rsidP="00664D04">
                    <w:pPr>
                      <w:pStyle w:val="Brdtext"/>
                      <w:jc w:val="left"/>
                    </w:pPr>
                    <w:sdt>
                      <w:sdtPr>
                        <w:alias w:val="NummerEtikett"/>
                        <w:tag w:val="NummerEtikett"/>
                        <w:id w:val="79394621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81707948"/>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2ED4E7" w14:textId="77777777" w:rsidR="0034082C" w:rsidRDefault="0034082C" w:rsidP="00EE1584">
    <w:pPr>
      <w:pStyle w:val="Brdtext"/>
    </w:pPr>
    <w:r>
      <w:rPr>
        <w:noProof/>
        <w:lang w:eastAsia="sv-SE"/>
      </w:rPr>
      <mc:AlternateContent>
        <mc:Choice Requires="wps">
          <w:drawing>
            <wp:anchor distT="0" distB="0" distL="0" distR="0" simplePos="0" relativeHeight="25165849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9B5D34" w14:textId="10FE8C65" w:rsidR="0034082C" w:rsidRPr="00756E21" w:rsidRDefault="0034082C" w:rsidP="00A118D8">
                          <w:pPr>
                            <w:pStyle w:val="Brdtext"/>
                            <w:jc w:val="left"/>
                          </w:pPr>
                          <w:sdt>
                            <w:sdtPr>
                              <w:alias w:val="NummerEtikett"/>
                              <w:tag w:val="NummerEtikett"/>
                              <w:id w:val="15544233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140543"/>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584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gASBcZ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479B5D34" w14:textId="10FE8C65" w:rsidR="0034082C" w:rsidRPr="00756E21" w:rsidRDefault="0034082C" w:rsidP="00A118D8">
                    <w:pPr>
                      <w:pStyle w:val="Brdtext"/>
                      <w:jc w:val="left"/>
                    </w:pPr>
                    <w:sdt>
                      <w:sdtPr>
                        <w:alias w:val="NummerEtikett"/>
                        <w:tag w:val="NummerEtikett"/>
                        <w:id w:val="15544233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3140543"/>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97F89B" w14:textId="77777777" w:rsidR="0034082C" w:rsidRDefault="0034082C" w:rsidP="00664D04">
    <w:pPr>
      <w:pStyle w:val="Brdtext"/>
    </w:pPr>
    <w:r>
      <w:rPr>
        <w:noProof/>
        <w:lang w:eastAsia="sv-SE"/>
      </w:rPr>
      <mc:AlternateContent>
        <mc:Choice Requires="wps">
          <w:drawing>
            <wp:anchor distT="0" distB="0" distL="0" distR="0" simplePos="0" relativeHeight="2516584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1D001F" w14:textId="52454999" w:rsidR="0034082C" w:rsidRPr="00756E21" w:rsidRDefault="0034082C" w:rsidP="00664D04">
                          <w:pPr>
                            <w:pStyle w:val="Brdtext"/>
                            <w:jc w:val="left"/>
                          </w:pPr>
                          <w:sdt>
                            <w:sdtPr>
                              <w:alias w:val="NummerEtikett"/>
                              <w:tag w:val="NummerEtikett"/>
                              <w:id w:val="-11206121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6858957"/>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584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IO7LoK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71D001F" w14:textId="52454999" w:rsidR="0034082C" w:rsidRPr="00756E21" w:rsidRDefault="0034082C" w:rsidP="00664D04">
                    <w:pPr>
                      <w:pStyle w:val="Brdtext"/>
                      <w:jc w:val="left"/>
                    </w:pPr>
                    <w:sdt>
                      <w:sdtPr>
                        <w:alias w:val="NummerEtikett"/>
                        <w:tag w:val="NummerEtikett"/>
                        <w:id w:val="-112061212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6858957"/>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220C3D" w14:textId="77777777" w:rsidR="0034082C" w:rsidRDefault="0034082C" w:rsidP="00EE1584">
    <w:pPr>
      <w:pStyle w:val="Brdtext"/>
    </w:pPr>
    <w:r>
      <w:rPr>
        <w:noProof/>
        <w:lang w:eastAsia="sv-SE"/>
      </w:rPr>
      <mc:AlternateContent>
        <mc:Choice Requires="wps">
          <w:drawing>
            <wp:anchor distT="0" distB="0" distL="0" distR="0" simplePos="0" relativeHeight="2516584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5EFB98" w14:textId="7EE5C666" w:rsidR="0034082C" w:rsidRPr="00756E21" w:rsidRDefault="0034082C" w:rsidP="00A118D8">
                          <w:pPr>
                            <w:pStyle w:val="Brdtext"/>
                            <w:jc w:val="left"/>
                          </w:pPr>
                          <w:sdt>
                            <w:sdtPr>
                              <w:alias w:val="NummerEtikett"/>
                              <w:tag w:val="NummerEtikett"/>
                              <w:id w:val="23159053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03059794"/>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6584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GhgeaO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05EFB98" w14:textId="7EE5C666" w:rsidR="0034082C" w:rsidRPr="00756E21" w:rsidRDefault="0034082C" w:rsidP="00A118D8">
                    <w:pPr>
                      <w:pStyle w:val="Brdtext"/>
                      <w:jc w:val="left"/>
                    </w:pPr>
                    <w:sdt>
                      <w:sdtPr>
                        <w:alias w:val="NummerEtikett"/>
                        <w:tag w:val="NummerEtikett"/>
                        <w:id w:val="23159053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03059794"/>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F2E4EB" w14:textId="77777777" w:rsidR="0034082C" w:rsidRDefault="0034082C" w:rsidP="00664D04">
    <w:pPr>
      <w:pStyle w:val="Brdtext"/>
    </w:pPr>
    <w:r>
      <w:rPr>
        <w:noProof/>
        <w:lang w:eastAsia="sv-SE"/>
      </w:rPr>
      <mc:AlternateContent>
        <mc:Choice Requires="wps">
          <w:drawing>
            <wp:anchor distT="0" distB="0" distL="0" distR="0" simplePos="0" relativeHeight="25165841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C973E8" w14:textId="287E9D11" w:rsidR="0034082C" w:rsidRPr="00756E21" w:rsidRDefault="0034082C" w:rsidP="00664D04">
                          <w:pPr>
                            <w:pStyle w:val="Brdtext"/>
                            <w:jc w:val="left"/>
                          </w:pPr>
                          <w:sdt>
                            <w:sdtPr>
                              <w:alias w:val="NummerEtikett"/>
                              <w:tag w:val="NummerEtikett"/>
                              <w:id w:val="-524633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22554256"/>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5.55pt;width:89.85pt;height:9.6pt;z-index:2516584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QL5xG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FC973E8" w14:textId="287E9D11" w:rsidR="0034082C" w:rsidRPr="00756E21" w:rsidRDefault="0034082C" w:rsidP="00664D04">
                    <w:pPr>
                      <w:pStyle w:val="Brdtext"/>
                      <w:jc w:val="left"/>
                    </w:pPr>
                    <w:sdt>
                      <w:sdtPr>
                        <w:alias w:val="NummerEtikett"/>
                        <w:tag w:val="NummerEtikett"/>
                        <w:id w:val="-524633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22554256"/>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D5E1C4" w14:textId="77777777" w:rsidR="0034082C" w:rsidRDefault="0034082C" w:rsidP="00EE1584">
    <w:pPr>
      <w:pStyle w:val="Brdtext"/>
    </w:pPr>
    <w:r>
      <w:rPr>
        <w:noProof/>
        <w:lang w:eastAsia="sv-SE"/>
      </w:rPr>
      <mc:AlternateContent>
        <mc:Choice Requires="wps">
          <w:drawing>
            <wp:anchor distT="0" distB="0" distL="0" distR="0" simplePos="0" relativeHeight="25165849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FCFAF7" w14:textId="2032E89A" w:rsidR="0034082C" w:rsidRPr="00756E21" w:rsidRDefault="0034082C" w:rsidP="00A118D8">
                          <w:pPr>
                            <w:pStyle w:val="Brdtext"/>
                            <w:jc w:val="left"/>
                          </w:pPr>
                          <w:sdt>
                            <w:sdtPr>
                              <w:alias w:val="NummerEtikett"/>
                              <w:tag w:val="NummerEtikett"/>
                              <w:id w:val="21208632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20507527"/>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pt;margin-top:36pt;width:89.85pt;height:9.6pt;z-index:2516584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xJYlF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77FCFAF7" w14:textId="2032E89A" w:rsidR="0034082C" w:rsidRPr="00756E21" w:rsidRDefault="0034082C" w:rsidP="00A118D8">
                    <w:pPr>
                      <w:pStyle w:val="Brdtext"/>
                      <w:jc w:val="left"/>
                    </w:pPr>
                    <w:sdt>
                      <w:sdtPr>
                        <w:alias w:val="NummerEtikett"/>
                        <w:tag w:val="NummerEtikett"/>
                        <w:id w:val="21208632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20507527"/>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7D8C81" w14:textId="77777777" w:rsidR="0034082C" w:rsidRDefault="0034082C" w:rsidP="00664D04">
    <w:pPr>
      <w:pStyle w:val="Brdtext"/>
    </w:pPr>
    <w:r>
      <w:rPr>
        <w:noProof/>
        <w:lang w:eastAsia="sv-SE"/>
      </w:rPr>
      <mc:AlternateContent>
        <mc:Choice Requires="wps">
          <w:drawing>
            <wp:anchor distT="0" distB="0" distL="0" distR="0" simplePos="0" relativeHeight="25165841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42DBC5" w14:textId="3FDD2641" w:rsidR="0034082C" w:rsidRPr="00756E21" w:rsidRDefault="0034082C" w:rsidP="00664D04">
                          <w:pPr>
                            <w:pStyle w:val="Brdtext"/>
                            <w:jc w:val="left"/>
                          </w:pPr>
                          <w:sdt>
                            <w:sdtPr>
                              <w:alias w:val="NummerEtikett"/>
                              <w:tag w:val="NummerEtikett"/>
                              <w:id w:val="-13770823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19638551"/>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5.55pt;width:89.85pt;height:9.6pt;z-index:2516584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nav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342DBC5" w14:textId="3FDD2641" w:rsidR="0034082C" w:rsidRPr="00756E21" w:rsidRDefault="0034082C" w:rsidP="00664D04">
                    <w:pPr>
                      <w:pStyle w:val="Brdtext"/>
                      <w:jc w:val="left"/>
                    </w:pPr>
                    <w:sdt>
                      <w:sdtPr>
                        <w:alias w:val="NummerEtikett"/>
                        <w:tag w:val="NummerEtikett"/>
                        <w:id w:val="-137708234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19638551"/>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F9092A" w14:textId="77777777" w:rsidR="0034082C" w:rsidRDefault="0034082C" w:rsidP="00EE1584">
    <w:pPr>
      <w:pStyle w:val="Brdtext"/>
    </w:pPr>
    <w:r>
      <w:rPr>
        <w:noProof/>
        <w:lang w:eastAsia="sv-SE"/>
      </w:rPr>
      <mc:AlternateContent>
        <mc:Choice Requires="wps">
          <w:drawing>
            <wp:anchor distT="0" distB="0" distL="0" distR="0" simplePos="0" relativeHeight="25165849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84CD15" w14:textId="10D2804A" w:rsidR="0034082C" w:rsidRPr="00756E21" w:rsidRDefault="0034082C" w:rsidP="00A118D8">
                          <w:pPr>
                            <w:pStyle w:val="Brdtext"/>
                            <w:jc w:val="left"/>
                          </w:pPr>
                          <w:sdt>
                            <w:sdtPr>
                              <w:alias w:val="NummerEtikett"/>
                              <w:tag w:val="NummerEtikett"/>
                              <w:id w:val="183664048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36269938"/>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pt;margin-top:36pt;width:89.85pt;height:9.6pt;z-index:2516584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0fD3W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984CD15" w14:textId="10D2804A" w:rsidR="0034082C" w:rsidRPr="00756E21" w:rsidRDefault="0034082C" w:rsidP="00A118D8">
                    <w:pPr>
                      <w:pStyle w:val="Brdtext"/>
                      <w:jc w:val="left"/>
                    </w:pPr>
                    <w:sdt>
                      <w:sdtPr>
                        <w:alias w:val="NummerEtikett"/>
                        <w:tag w:val="NummerEtikett"/>
                        <w:id w:val="183664048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36269938"/>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54756C" w14:textId="77777777" w:rsidR="0034082C" w:rsidRDefault="0034082C" w:rsidP="00664D04">
    <w:pPr>
      <w:pStyle w:val="Brdtext"/>
    </w:pPr>
    <w:r>
      <w:rPr>
        <w:noProof/>
        <w:lang w:eastAsia="sv-SE"/>
      </w:rPr>
      <mc:AlternateContent>
        <mc:Choice Requires="wps">
          <w:drawing>
            <wp:anchor distT="0" distB="0" distL="0" distR="0" simplePos="0" relativeHeight="25165841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FEE341" w14:textId="19D1CDF7" w:rsidR="0034082C" w:rsidRPr="00756E21" w:rsidRDefault="0034082C" w:rsidP="00664D04">
                          <w:pPr>
                            <w:pStyle w:val="Brdtext"/>
                            <w:jc w:val="left"/>
                          </w:pPr>
                          <w:sdt>
                            <w:sdtPr>
                              <w:alias w:val="NummerEtikett"/>
                              <w:tag w:val="NummerEtikett"/>
                              <w:id w:val="21401631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7544612"/>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5.55pt;width:89.85pt;height:9.6pt;z-index:2516584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ttOYI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DFEE341" w14:textId="19D1CDF7" w:rsidR="0034082C" w:rsidRPr="00756E21" w:rsidRDefault="0034082C" w:rsidP="00664D04">
                    <w:pPr>
                      <w:pStyle w:val="Brdtext"/>
                      <w:jc w:val="left"/>
                    </w:pPr>
                    <w:sdt>
                      <w:sdtPr>
                        <w:alias w:val="NummerEtikett"/>
                        <w:tag w:val="NummerEtikett"/>
                        <w:id w:val="21401631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7544612"/>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438FC5" w14:textId="77777777" w:rsidR="0034082C" w:rsidRDefault="0034082C" w:rsidP="00EE1584">
    <w:pPr>
      <w:pStyle w:val="Brdtext"/>
    </w:pPr>
    <w:r>
      <w:rPr>
        <w:noProof/>
        <w:lang w:eastAsia="sv-SE"/>
      </w:rPr>
      <mc:AlternateContent>
        <mc:Choice Requires="wps">
          <w:drawing>
            <wp:anchor distT="0" distB="0" distL="0" distR="0" simplePos="0" relativeHeight="25165849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8375F0" w14:textId="7CCE16FD" w:rsidR="0034082C" w:rsidRPr="00756E21" w:rsidRDefault="0034082C" w:rsidP="00A118D8">
                          <w:pPr>
                            <w:pStyle w:val="Brdtext"/>
                            <w:jc w:val="left"/>
                          </w:pPr>
                          <w:sdt>
                            <w:sdtPr>
                              <w:alias w:val="NummerEtikett"/>
                              <w:tag w:val="NummerEtikett"/>
                              <w:id w:val="-1237760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6964208"/>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pt;margin-top:36pt;width:89.85pt;height:9.6pt;z-index:2516584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Q1fWJ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068375F0" w14:textId="7CCE16FD" w:rsidR="0034082C" w:rsidRPr="00756E21" w:rsidRDefault="0034082C" w:rsidP="00A118D8">
                    <w:pPr>
                      <w:pStyle w:val="Brdtext"/>
                      <w:jc w:val="left"/>
                    </w:pPr>
                    <w:sdt>
                      <w:sdtPr>
                        <w:alias w:val="NummerEtikett"/>
                        <w:tag w:val="NummerEtikett"/>
                        <w:id w:val="-1237760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6964208"/>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C4D164A" w14:textId="77777777" w:rsidR="0034082C" w:rsidRDefault="0034082C" w:rsidP="00664D04">
    <w:pPr>
      <w:pStyle w:val="Brdtext"/>
    </w:pPr>
    <w:r>
      <w:rPr>
        <w:noProof/>
        <w:lang w:eastAsia="sv-SE"/>
      </w:rPr>
      <mc:AlternateContent>
        <mc:Choice Requires="wps">
          <w:drawing>
            <wp:anchor distT="0" distB="0" distL="0" distR="0" simplePos="0" relativeHeight="2516584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32DCD0" w14:textId="181D4083" w:rsidR="0034082C" w:rsidRPr="00756E21" w:rsidRDefault="0034082C" w:rsidP="00664D04">
                          <w:pPr>
                            <w:pStyle w:val="Brdtext"/>
                            <w:jc w:val="left"/>
                          </w:pPr>
                          <w:sdt>
                            <w:sdtPr>
                              <w:alias w:val="NummerEtikett"/>
                              <w:tag w:val="NummerEtikett"/>
                              <w:id w:val="-113063330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46472037"/>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5.55pt;width:89.85pt;height:9.6pt;z-index:251658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77Le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7432DCD0" w14:textId="181D4083" w:rsidR="0034082C" w:rsidRPr="00756E21" w:rsidRDefault="0034082C" w:rsidP="00664D04">
                    <w:pPr>
                      <w:pStyle w:val="Brdtext"/>
                      <w:jc w:val="left"/>
                    </w:pPr>
                    <w:sdt>
                      <w:sdtPr>
                        <w:alias w:val="NummerEtikett"/>
                        <w:tag w:val="NummerEtikett"/>
                        <w:id w:val="-113063330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46472037"/>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E6BAD8" w14:textId="77777777" w:rsidR="0034082C" w:rsidRDefault="0034082C" w:rsidP="00EE1584">
    <w:pPr>
      <w:pStyle w:val="Brdtext"/>
    </w:pPr>
    <w:r>
      <w:rPr>
        <w:noProof/>
        <w:lang w:eastAsia="sv-SE"/>
      </w:rPr>
      <mc:AlternateContent>
        <mc:Choice Requires="wps">
          <w:drawing>
            <wp:anchor distT="0" distB="0" distL="0" distR="0" simplePos="0" relativeHeight="2516584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F3DD35" w14:textId="098F5FC2" w:rsidR="0034082C" w:rsidRPr="00756E21" w:rsidRDefault="0034082C" w:rsidP="00A118D8">
                          <w:pPr>
                            <w:pStyle w:val="Brdtext"/>
                            <w:jc w:val="left"/>
                          </w:pPr>
                          <w:sdt>
                            <w:sdtPr>
                              <w:alias w:val="NummerEtikett"/>
                              <w:tag w:val="NummerEtikett"/>
                              <w:id w:val="-189665480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37881413"/>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pt;margin-top:36pt;width:89.85pt;height:9.6pt;z-index:251658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1IHrB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5F3DD35" w14:textId="098F5FC2" w:rsidR="0034082C" w:rsidRPr="00756E21" w:rsidRDefault="0034082C" w:rsidP="00A118D8">
                    <w:pPr>
                      <w:pStyle w:val="Brdtext"/>
                      <w:jc w:val="left"/>
                    </w:pPr>
                    <w:sdt>
                      <w:sdtPr>
                        <w:alias w:val="NummerEtikett"/>
                        <w:tag w:val="NummerEtikett"/>
                        <w:id w:val="-189665480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37881413"/>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3F0320" w14:textId="77777777" w:rsidR="0034082C" w:rsidRDefault="0034082C" w:rsidP="00664D04">
    <w:pPr>
      <w:pStyle w:val="Brdtext"/>
    </w:pPr>
    <w:r>
      <w:rPr>
        <w:noProof/>
        <w:lang w:eastAsia="sv-SE"/>
      </w:rPr>
      <mc:AlternateContent>
        <mc:Choice Requires="wps">
          <w:drawing>
            <wp:anchor distT="0" distB="0" distL="0" distR="0" simplePos="0" relativeHeight="25165841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E7F786" w14:textId="66D23B83" w:rsidR="0034082C" w:rsidRPr="00756E21" w:rsidRDefault="0034082C" w:rsidP="00664D04">
                          <w:pPr>
                            <w:pStyle w:val="Brdtext"/>
                            <w:jc w:val="left"/>
                          </w:pPr>
                          <w:sdt>
                            <w:sdtPr>
                              <w:alias w:val="NummerEtikett"/>
                              <w:tag w:val="NummerEtikett"/>
                              <w:id w:val="43826337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22323490"/>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5.55pt;width:89.85pt;height:9.6pt;z-index:2516584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pnvvY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7BE7F786" w14:textId="66D23B83" w:rsidR="0034082C" w:rsidRPr="00756E21" w:rsidRDefault="0034082C" w:rsidP="00664D04">
                    <w:pPr>
                      <w:pStyle w:val="Brdtext"/>
                      <w:jc w:val="left"/>
                    </w:pPr>
                    <w:sdt>
                      <w:sdtPr>
                        <w:alias w:val="NummerEtikett"/>
                        <w:tag w:val="NummerEtikett"/>
                        <w:id w:val="43826337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22323490"/>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568745" w14:textId="77777777" w:rsidR="0034082C" w:rsidRDefault="0034082C" w:rsidP="00EE1584">
    <w:pPr>
      <w:pStyle w:val="Brdtext"/>
    </w:pPr>
    <w:r>
      <w:rPr>
        <w:noProof/>
        <w:lang w:eastAsia="sv-SE"/>
      </w:rPr>
      <mc:AlternateContent>
        <mc:Choice Requires="wps">
          <w:drawing>
            <wp:anchor distT="0" distB="0" distL="0" distR="0" simplePos="0" relativeHeight="25165849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F01ADC" w14:textId="3F609D66" w:rsidR="0034082C" w:rsidRPr="00756E21" w:rsidRDefault="0034082C" w:rsidP="00A118D8">
                          <w:pPr>
                            <w:pStyle w:val="Brdtext"/>
                            <w:jc w:val="left"/>
                          </w:pPr>
                          <w:sdt>
                            <w:sdtPr>
                              <w:alias w:val="NummerEtikett"/>
                              <w:tag w:val="NummerEtikett"/>
                              <w:id w:val="16530123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76297839"/>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pt;margin-top:36pt;width:89.85pt;height:9.6pt;z-index:2516584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SdCiJ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57F01ADC" w14:textId="3F609D66" w:rsidR="0034082C" w:rsidRPr="00756E21" w:rsidRDefault="0034082C" w:rsidP="00A118D8">
                    <w:pPr>
                      <w:pStyle w:val="Brdtext"/>
                      <w:jc w:val="left"/>
                    </w:pPr>
                    <w:sdt>
                      <w:sdtPr>
                        <w:alias w:val="NummerEtikett"/>
                        <w:tag w:val="NummerEtikett"/>
                        <w:id w:val="16530123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76297839"/>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3034EA" w14:textId="77777777" w:rsidR="0034082C" w:rsidRDefault="0034082C" w:rsidP="00664D04">
    <w:pPr>
      <w:pStyle w:val="Brdtext"/>
    </w:pPr>
    <w:r>
      <w:rPr>
        <w:noProof/>
        <w:lang w:eastAsia="sv-SE"/>
      </w:rPr>
      <mc:AlternateContent>
        <mc:Choice Requires="wps">
          <w:drawing>
            <wp:anchor distT="0" distB="0" distL="0" distR="0" simplePos="0" relativeHeight="25165841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891D6E" w14:textId="5A4EEC56" w:rsidR="0034082C" w:rsidRPr="00756E21" w:rsidRDefault="0034082C" w:rsidP="00664D04">
                          <w:pPr>
                            <w:pStyle w:val="Brdtext"/>
                            <w:jc w:val="left"/>
                          </w:pPr>
                          <w:sdt>
                            <w:sdtPr>
                              <w:alias w:val="NummerEtikett"/>
                              <w:tag w:val="NummerEtikett"/>
                              <w:id w:val="-5948130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42345012"/>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5.55pt;width:89.85pt;height:9.6pt;z-index:2516584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z9j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c5talp4WtNyCGt/1kBcevGnTvmoV4&#10;xzxGCQ3Heoi3+EhlUX07nChZWv/7tfeEB8MhpaTFaFY0/FoxLyhR3wy4f1pOJmmW82Vy/AlEIv5Q&#10;sjiUmJW+sKAE6I3o8jHho9oepbf6EVtknrxCxAyH74rG7fEi9gsDW4iL+TyDML2OxWtz73gyncqc&#10;uPnQPTLvBgJHUP/GboeYTV/wuMcmzeDmqwguZpLvqzo0AJOfuT9sqbRaDu8Ztd+ls2c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NdXP2OMAgAAkw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43891D6E" w14:textId="5A4EEC56" w:rsidR="0034082C" w:rsidRPr="00756E21" w:rsidRDefault="0034082C" w:rsidP="00664D04">
                    <w:pPr>
                      <w:pStyle w:val="Brdtext"/>
                      <w:jc w:val="left"/>
                    </w:pPr>
                    <w:sdt>
                      <w:sdtPr>
                        <w:alias w:val="NummerEtikett"/>
                        <w:tag w:val="NummerEtikett"/>
                        <w:id w:val="-5948130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42345012"/>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E4ABE8" w14:textId="77777777" w:rsidR="0034082C" w:rsidRDefault="0034082C" w:rsidP="00EE1584">
    <w:pPr>
      <w:pStyle w:val="Brdtext"/>
    </w:pPr>
    <w:r>
      <w:rPr>
        <w:noProof/>
        <w:lang w:eastAsia="sv-SE"/>
      </w:rPr>
      <mc:AlternateContent>
        <mc:Choice Requires="wps">
          <w:drawing>
            <wp:anchor distT="0" distB="0" distL="0" distR="0" simplePos="0" relativeHeight="25165849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FE2C0E" w14:textId="09A47E86" w:rsidR="0034082C" w:rsidRPr="00756E21" w:rsidRDefault="0034082C" w:rsidP="00A118D8">
                          <w:pPr>
                            <w:pStyle w:val="Brdtext"/>
                            <w:jc w:val="left"/>
                          </w:pPr>
                          <w:sdt>
                            <w:sdtPr>
                              <w:alias w:val="NummerEtikett"/>
                              <w:tag w:val="NummerEtikett"/>
                              <w:id w:val="13168954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8730251"/>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pt;margin-top:36pt;width:89.85pt;height:9.6pt;z-index:2516584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GhCjwIAAJM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OdspYAH1hoQRoH9Z0cvrhrp3IyLe&#10;i0BPiRpO4wHv6KMNEPswrDhbQvj12nnCk8LJyllLT7Pi8edKBMWZ+epI+2flJIkV82Zy8pGExMKh&#10;ZXFocSt7CSSJkgaRl3mZ8Gi2Sx3APtEUmaesZBJOUu6K43Z5if3AoCkk1XyeQfR6vcAb9+BlCp1o&#10;Ttp87J5E8IOAkaR/C9tHLKYvdNxjk2f08xWSFrPIE9E9q0MD6OVn7Q9TKo2Ww31G7Wfp7Dc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8jGhC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7AFE2C0E" w14:textId="09A47E86" w:rsidR="0034082C" w:rsidRPr="00756E21" w:rsidRDefault="0034082C" w:rsidP="00A118D8">
                    <w:pPr>
                      <w:pStyle w:val="Brdtext"/>
                      <w:jc w:val="left"/>
                    </w:pPr>
                    <w:sdt>
                      <w:sdtPr>
                        <w:alias w:val="NummerEtikett"/>
                        <w:tag w:val="NummerEtikett"/>
                        <w:id w:val="13168954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8730251"/>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A127C9" w14:textId="77777777" w:rsidR="0034082C" w:rsidRDefault="0034082C" w:rsidP="00664D04">
    <w:pPr>
      <w:pStyle w:val="Brdtext"/>
    </w:pPr>
    <w:r>
      <w:rPr>
        <w:noProof/>
        <w:lang w:eastAsia="sv-SE"/>
      </w:rPr>
      <mc:AlternateContent>
        <mc:Choice Requires="wps">
          <w:drawing>
            <wp:anchor distT="0" distB="0" distL="0" distR="0" simplePos="0" relativeHeight="25165841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826414" w14:textId="589EE8CA" w:rsidR="0034082C" w:rsidRPr="00756E21" w:rsidRDefault="0034082C" w:rsidP="00664D04">
                          <w:pPr>
                            <w:pStyle w:val="Brdtext"/>
                            <w:jc w:val="left"/>
                          </w:pPr>
                          <w:sdt>
                            <w:sdtPr>
                              <w:alias w:val="NummerEtikett"/>
                              <w:tag w:val="NummerEtikett"/>
                              <w:id w:val="-180282783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06957777"/>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5.55pt;width:89.85pt;height:9.6pt;z-index:2516584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YSkAIAAJMFAAAOAAAAZHJzL2Uyb0RvYy54bWysVN9v2jAQfp+0/8Hy+wih0A3UULFWTJNQ&#10;W41OfTaOXaLZPs82JOyv39lJgHV96bSX5Oz75fvuu7u6brQie+F8Baag+WBIiTAcyso8F/T74/LD&#10;J0p8YKZkCowo6EF4ej1//+6qtjMxgi2oUjiCQYyf1bag2xDsLMs83wrN/ACsMKiU4DQLeHTPWelY&#10;jdG1ykbD4WVWgyutAy68x9vbVknnKb6Ugod7Kb0IRBUU3xbS16XvJn6z+RWbPTtmtxXvnsH+4RWa&#10;VQaTHkPdssDIzlV/hdIVd+BBhgEHnYGUFRepBqwmH76oZr1lVqRaEBxvjzD5/xeW3+0fHKnKgo4v&#10;KDFMY48eRRPcDgsYRXhq62dotbZoF5rP0GCb+3uPl7HqRjod/1gPQT0CfTiCi8EIj075OMeOUcJR&#10;l4/y6Sihn528rfPhiwBNolBQh81LmLL9ygd8CZr2JjGZB1WVy0qpdIiEETfKkT3DVquQ3ogef1gp&#10;Q+qCXl5MhimwgejeRlYmhhGJMl26WHlbYZLCQYloo8w3IRGyVOgruRnnwhzzJ+toJTHVWxw7+9Or&#10;3uLc1oEeKTOYcHTWlQGXqk8zdoKs/NFDJlt7BPys7iiGZtMkrkwnPQM2UB6QGA7ayfKWLyvs3or5&#10;8MAcjhI2HNdDuMePVIDoQydRsgX367X7aI8MRy0lNY5mQf3PHXOCEvXVIPen+XgcZzkdxpOPSCTi&#10;zjWbc43Z6RtASuS4iCxPYrQPqhelA/2EW2QRs6KKGY65Cxp68Sa0CwO3EBeLRTLC6bUsrMza8hg6&#10;why5+dg8MWc7Agek/h30Q8xmL3jc2kZPbxe7gFxMJI9At6h2DcDJT9zvtlRcLefnZHXa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H/KYS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69826414" w14:textId="589EE8CA" w:rsidR="0034082C" w:rsidRPr="00756E21" w:rsidRDefault="0034082C" w:rsidP="00664D04">
                    <w:pPr>
                      <w:pStyle w:val="Brdtext"/>
                      <w:jc w:val="left"/>
                    </w:pPr>
                    <w:sdt>
                      <w:sdtPr>
                        <w:alias w:val="NummerEtikett"/>
                        <w:tag w:val="NummerEtikett"/>
                        <w:id w:val="-180282783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06957777"/>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2084E8" w14:textId="77777777" w:rsidR="0034082C" w:rsidRDefault="0034082C" w:rsidP="00EE1584">
    <w:pPr>
      <w:pStyle w:val="Brdtext"/>
    </w:pPr>
    <w:r>
      <w:rPr>
        <w:noProof/>
        <w:lang w:eastAsia="sv-SE"/>
      </w:rPr>
      <mc:AlternateContent>
        <mc:Choice Requires="wps">
          <w:drawing>
            <wp:anchor distT="0" distB="0" distL="0" distR="0" simplePos="0" relativeHeight="25165849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2CC63B" w14:textId="5F2EFE53" w:rsidR="0034082C" w:rsidRPr="00756E21" w:rsidRDefault="0034082C" w:rsidP="00A118D8">
                          <w:pPr>
                            <w:pStyle w:val="Brdtext"/>
                            <w:jc w:val="left"/>
                          </w:pPr>
                          <w:sdt>
                            <w:sdtPr>
                              <w:alias w:val="NummerEtikett"/>
                              <w:tag w:val="NummerEtikett"/>
                              <w:id w:val="-188778839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8436973"/>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pt;margin-top:36pt;width:89.85pt;height:9.6pt;z-index:2516584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R9C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c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k0UfQ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632CC63B" w14:textId="5F2EFE53" w:rsidR="0034082C" w:rsidRPr="00756E21" w:rsidRDefault="0034082C" w:rsidP="00A118D8">
                    <w:pPr>
                      <w:pStyle w:val="Brdtext"/>
                      <w:jc w:val="left"/>
                    </w:pPr>
                    <w:sdt>
                      <w:sdtPr>
                        <w:alias w:val="NummerEtikett"/>
                        <w:tag w:val="NummerEtikett"/>
                        <w:id w:val="-188778839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8436973"/>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3E6CD4" w14:textId="77777777" w:rsidR="0034082C" w:rsidRDefault="0034082C" w:rsidP="00664D04">
    <w:pPr>
      <w:pStyle w:val="Brdtext"/>
    </w:pPr>
    <w:r>
      <w:rPr>
        <w:noProof/>
        <w:lang w:eastAsia="sv-SE"/>
      </w:rPr>
      <mc:AlternateContent>
        <mc:Choice Requires="wps">
          <w:drawing>
            <wp:anchor distT="0" distB="0" distL="0" distR="0" simplePos="0" relativeHeight="2516584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0BB005" w14:textId="2655B5E9" w:rsidR="0034082C" w:rsidRPr="00756E21" w:rsidRDefault="0034082C" w:rsidP="00664D04">
                          <w:pPr>
                            <w:pStyle w:val="Brdtext"/>
                            <w:jc w:val="left"/>
                          </w:pPr>
                          <w:sdt>
                            <w:sdtPr>
                              <w:alias w:val="NummerEtikett"/>
                              <w:tag w:val="NummerEtikett"/>
                              <w:id w:val="17590205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5742513"/>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5.55pt;width:89.85pt;height:9.6pt;z-index:2516584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LqFbkA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k&#10;mBLDNHr0ILroVyhgnOBpXZjC6t7BLnZfbIc2b+8DLlPVnfQ6/VEPgR5Ab3bgIhjhyamclOgYJRy6&#10;clyejjP6xd7b+RC/CqtJEirq0byMKVtfh4iXwHRrkpIFq5r6qlEqHxJhxIXyZM3QahXzG+Hxh5Uy&#10;pK3oycfjUQ5sbHLvIyuTwohMmSFdqryvMEtxo0SyUea7kIAsF/pKbsa5MLv82TpZSaR6i+Ngv3/V&#10;W5z7OuCRM1sTd866Mdbn6vOM7SGrf24hk709AD+oO4mxW3SZKyX6OFBjYesNmOFtP1rB8asG7btm&#10;Id4xj1lCx7Ef4i0+UlnAbweJkqX1v1+7T/agOLSUtJjNioZfK+YFJeqbAflPy8kkDXM+TI4/gUnE&#10;H2oWhxqz0hcWnCixiRzPYrKPaitKb/Uj1sg8ZYWKGY7cFY1b8SL2GwNriIv5PBthfB2L1+be8RQ6&#10;4ZzI+dA9Mu8GBkdw/8Zup5hNXxC5t02ewc1XEWTMLE9I96gOHcDoZ/IPayrtlsNzttov09kz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XLqFb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2D0BB005" w14:textId="2655B5E9" w:rsidR="0034082C" w:rsidRPr="00756E21" w:rsidRDefault="0034082C" w:rsidP="00664D04">
                    <w:pPr>
                      <w:pStyle w:val="Brdtext"/>
                      <w:jc w:val="left"/>
                    </w:pPr>
                    <w:sdt>
                      <w:sdtPr>
                        <w:alias w:val="NummerEtikett"/>
                        <w:tag w:val="NummerEtikett"/>
                        <w:id w:val="17590205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5742513"/>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3EF6D5" w14:textId="77777777" w:rsidR="0034082C" w:rsidRDefault="0034082C" w:rsidP="00EE1584">
    <w:pPr>
      <w:pStyle w:val="Brdtext"/>
    </w:pPr>
    <w:r>
      <w:rPr>
        <w:noProof/>
        <w:lang w:eastAsia="sv-SE"/>
      </w:rPr>
      <mc:AlternateContent>
        <mc:Choice Requires="wps">
          <w:drawing>
            <wp:anchor distT="0" distB="0" distL="0" distR="0" simplePos="0" relativeHeight="2516585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976C94" w14:textId="78EEAC39" w:rsidR="0034082C" w:rsidRPr="00756E21" w:rsidRDefault="0034082C" w:rsidP="00A118D8">
                          <w:pPr>
                            <w:pStyle w:val="Brdtext"/>
                            <w:jc w:val="left"/>
                          </w:pPr>
                          <w:sdt>
                            <w:sdtPr>
                              <w:alias w:val="NummerEtikett"/>
                              <w:tag w:val="NummerEtikett"/>
                              <w:id w:val="-2961421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8142821"/>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pt;margin-top:36pt;width:89.85pt;height:9.6pt;z-index:2516585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03h5jw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0w4&#10;c8JSjx5VF3FFBRwneFofpmT14Mkudp+hozZv7wNdpqo7jTb9qR5GegJ6swOXgjGZnMpJSR3jTJKu&#10;HJdn44x+sff2GOIXBZYloeJIzcuYivVNiPQSMt2apGQBTFNfN8bkQyKMujTI1oJabWJ+I3n8YWUc&#10;ayt+enwyyoEdJPc+snEpjMqUGdKlyvsKsxQ3RiUb474pTZDlQl/JLaRUbpc/WycrTane4jjY71/1&#10;Fue+DvLImcHFnbNtHGCuPs/YHrL6xxYy3dsT4Ad1JzF2iy5zpRztKLCAekPMQOhHK3h53VD7bkSI&#10;9wJplqjjtB/iHX20AYIfBomzJeCv1+6TPVGctJy1NJsVDz9XAhVn5qsj8p+Vk0ka5nyYnHwkJjE8&#10;1CwONW5lL4E4UdIm8jKLyT6aragR7BOtkXnKSirhJOWueNyKl7HfGLSGpJrPsxGNrxfxxj14mUIn&#10;nBM5H7sngX5gcCTu38J2isX0BZF72+QZ/HwViYyZ5QnpHtWhAzT6mfzDmkq75fCcrfbLdPY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c03h5jwIAAJQ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7976C94" w14:textId="78EEAC39" w:rsidR="0034082C" w:rsidRPr="00756E21" w:rsidRDefault="0034082C" w:rsidP="00A118D8">
                    <w:pPr>
                      <w:pStyle w:val="Brdtext"/>
                      <w:jc w:val="left"/>
                    </w:pPr>
                    <w:sdt>
                      <w:sdtPr>
                        <w:alias w:val="NummerEtikett"/>
                        <w:tag w:val="NummerEtikett"/>
                        <w:id w:val="-29614219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8142821"/>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486F64" w14:textId="77777777" w:rsidR="0034082C" w:rsidRDefault="0034082C" w:rsidP="00664D04">
    <w:pPr>
      <w:pStyle w:val="Brdtext"/>
    </w:pPr>
    <w:r>
      <w:rPr>
        <w:noProof/>
        <w:lang w:eastAsia="sv-SE"/>
      </w:rPr>
      <mc:AlternateContent>
        <mc:Choice Requires="wps">
          <w:drawing>
            <wp:anchor distT="0" distB="0" distL="0" distR="0" simplePos="0" relativeHeight="25165842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6051CD" w14:textId="1E9584C7" w:rsidR="0034082C" w:rsidRPr="00756E21" w:rsidRDefault="0034082C" w:rsidP="00664D04">
                          <w:pPr>
                            <w:pStyle w:val="Brdtext"/>
                            <w:jc w:val="left"/>
                          </w:pPr>
                          <w:sdt>
                            <w:sdtPr>
                              <w:alias w:val="NummerEtikett"/>
                              <w:tag w:val="NummerEtikett"/>
                              <w:id w:val="20746210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00089564"/>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5.55pt;width:89.85pt;height:9.6pt;z-index:2516584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c8UHkAIAAJQ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xJ&#10;iWEae/QkmuB2WMAowlNbP0WrR4t2ofkMDba5v/d4GatupNPxj/UQ1CPQhyO4GIzw6JSPc+wYJRx1&#10;+Si/GiX0s5O3dT58EaBJFArqsHkJU7a/9QFfgqa9SUzmQVXlqlIqHSJhxFI5smfYahXSG9HjDytl&#10;SF3Qi4+TYQpsILq3kZWJYUSiTJcuVt5WmKRwUCLaKPNNSIQsFfpKbsa5MMf8yTpaSUz1FsfO/vSq&#10;tzi3daBHygwmHJ11ZcCl6tOMnSArf/SQydYeAT+rO4qhWTeJK/lw0lNgDeUBmeGgHS1v+arC9t0y&#10;Hx6Yw1nCjuN+CPf4kQoQfugkSrbgfr12H+2R4qilpMbZLKj/uWNOUKK+GiT/VT4ex2FOh/HkEplE&#10;3Llmfa4xO70E5ESOm8jyJEb7oHpROtDPuEYWMSuqmOGYu6ChF5eh3Ri4hrhYLJIRjq9l4dY8Wh5D&#10;R5wjOZ+aZ+Zsx+CA3L+DforZ9AWRW9vo6e1iF5CMieUR6RbVrgM4+on83ZqKu+X8nKxOy3T+Gw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4c8UH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2C6051CD" w14:textId="1E9584C7" w:rsidR="0034082C" w:rsidRPr="00756E21" w:rsidRDefault="0034082C" w:rsidP="00664D04">
                    <w:pPr>
                      <w:pStyle w:val="Brdtext"/>
                      <w:jc w:val="left"/>
                    </w:pPr>
                    <w:sdt>
                      <w:sdtPr>
                        <w:alias w:val="NummerEtikett"/>
                        <w:tag w:val="NummerEtikett"/>
                        <w:id w:val="20746210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00089564"/>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088626" w14:textId="77777777" w:rsidR="0034082C" w:rsidRDefault="0034082C" w:rsidP="00EE1584">
    <w:pPr>
      <w:pStyle w:val="Brdtext"/>
    </w:pPr>
    <w:r>
      <w:rPr>
        <w:noProof/>
        <w:lang w:eastAsia="sv-SE"/>
      </w:rPr>
      <mc:AlternateContent>
        <mc:Choice Requires="wps">
          <w:drawing>
            <wp:anchor distT="0" distB="0" distL="0" distR="0" simplePos="0" relativeHeight="25165850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AAFDEC" w14:textId="2BB1C68D" w:rsidR="0034082C" w:rsidRPr="00756E21" w:rsidRDefault="0034082C" w:rsidP="00A118D8">
                          <w:pPr>
                            <w:pStyle w:val="Brdtext"/>
                            <w:jc w:val="left"/>
                          </w:pPr>
                          <w:sdt>
                            <w:sdtPr>
                              <w:alias w:val="NummerEtikett"/>
                              <w:tag w:val="NummerEtikett"/>
                              <w:id w:val="-15146798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12644014"/>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pt;margin-top:36pt;width:89.85pt;height:9.6pt;z-index:2516585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7PJUkQIAAJQFAAAOAAAAZHJzL2Uyb0RvYy54bWysVE1v2zAMvQ/YfxB0Xx2nabYacYqsRYcB&#10;RVssGXpWZKkxJomapMTOfv0o2U6yrpcOu9iU+CU+PnJ21WpFdsL5GkxJ87MRJcJwqGrzXNLvq9sP&#10;nyjxgZmKKTCipHvh6dX8/btZYwsxhg2oSjiCQYwvGlvSTQi2yDLPN0IzfwZWGFRKcJoFPLrnrHKs&#10;wehaZePRaJo14CrrgAvv8famU9J5ii+l4OFBSi8CUSXFt4X0dem7jt9sPmPFs2N2U/P+GewfXqFZ&#10;bTDpIdQNC4xsXf1XKF1zBx5kOOOgM5Cy5iLVgNXkoxfVLDfMilQLguPtASb//8Ly+92jI3VV0smU&#10;EsM09mgl2uC2WMB5hKexvkCrpUW70H6GFts83Hu8jFW30un4x3oI6hHo/QFcDEZ4dMonOXaMEo66&#10;fJxfjhP62dHbOh++CNAkCiV12LyEKdvd+YAvQdPBJCbzoOrqtlYqHSJhxLVyZMew1SqkN6LHH1bK&#10;kKak0/OLUQpsILp3kZWJYUSiTJ8uVt5VmKSwVyLaKPNNSIQsFfpKbsa5MIf8yTpaSUz1Fsfe/viq&#10;tzh3daBHygwmHJx1bcCl6tOMHSGrfgyQyc4eAT+pO4qhXbeJK/loOlBgDdUemeGgGy1v+W2N7btj&#10;Pjwyh7OEHcf9EB7wIxUg/NBLlGzA/XrtPtojxVFLSYOzWVL/c8ucoER9NUj+y3wyicOcDpOLj8gk&#10;4k4161ON2eprQE7kuIksT2K0D2oQpQP9hGtkEbOiihmOuUsaBvE6dBsD1xAXi0UywvG1LNyZpeUx&#10;dMQ5knPVPjFnewYH5P49DFPMihdE7myjp7eLbUAyJpZHpDtU+w7g6Cfy92sq7pbTc7I6LtP5bwA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Izs8lSRAgAAlA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78AAFDEC" w14:textId="2BB1C68D" w:rsidR="0034082C" w:rsidRPr="00756E21" w:rsidRDefault="0034082C" w:rsidP="00A118D8">
                    <w:pPr>
                      <w:pStyle w:val="Brdtext"/>
                      <w:jc w:val="left"/>
                    </w:pPr>
                    <w:sdt>
                      <w:sdtPr>
                        <w:alias w:val="NummerEtikett"/>
                        <w:tag w:val="NummerEtikett"/>
                        <w:id w:val="-15146798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12644014"/>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2A524E" w14:textId="77777777" w:rsidR="0034082C" w:rsidRDefault="0034082C" w:rsidP="00664D04">
    <w:pPr>
      <w:pStyle w:val="Brdtext"/>
    </w:pPr>
    <w:r>
      <w:rPr>
        <w:noProof/>
        <w:lang w:eastAsia="sv-SE"/>
      </w:rPr>
      <mc:AlternateContent>
        <mc:Choice Requires="wps">
          <w:drawing>
            <wp:anchor distT="0" distB="0" distL="0" distR="0" simplePos="0" relativeHeight="25165842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6A77E4" w14:textId="452D4D5F" w:rsidR="0034082C" w:rsidRPr="00756E21" w:rsidRDefault="0034082C" w:rsidP="00664D04">
                          <w:pPr>
                            <w:pStyle w:val="Brdtext"/>
                            <w:jc w:val="left"/>
                          </w:pPr>
                          <w:sdt>
                            <w:sdtPr>
                              <w:alias w:val="NummerEtikett"/>
                              <w:tag w:val="NummerEtikett"/>
                              <w:id w:val="28601570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11228837"/>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5.55pt;width:89.85pt;height:9.6pt;z-index:2516584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940+jwIAAJQ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k9O&#10;OXPCUo8eVBdxRQmMU3laH6aEuveEi90X6KjN2/tAlynrTqNNf8qHkZ4KvdkVl5wxmYzKSUkd40yS&#10;rhyXp+Nc/WJv7THErwosS0LFkZqXayrW1yHSSwi6haRgAUxTXzXG5EMijLowyNaCWm1ifiNZ/IEy&#10;jrUVP/l4PMqOHSTz3rNxyY3KlBnCpcz7DLMUN0YljHHflaaS5URfiS2kVG4XP6MTSlOotxgO+P2r&#10;3mLc50EWOTK4uDO2jQPM2ecZ25es/rktme7xVPCDvJMYu0WXuVKWuXfpbgH1hpiB0I9W8PKqofZd&#10;ixDvBNIsUcdpP8Rb+mgDVH4YJM6WgL9fu094ojhpOWtpNisefq0EKs7MN0fkPy0nkzTM+TA5/kRM&#10;YnioWRxq3MpeAHGipE3kZRYTPpqtqBHsI62ReYpKKuEkxa543IoXsd8YtIakms8ziMbXi3jt7r1M&#10;rlOdEzkfukeBfmBwJO7fwHaKxfQFkXtssgx+vopExszyfVWHDtDoZ/IPayrtlsNzRu2X6ewZ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O33jT6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4D6A77E4" w14:textId="452D4D5F" w:rsidR="0034082C" w:rsidRPr="00756E21" w:rsidRDefault="0034082C" w:rsidP="00664D04">
                    <w:pPr>
                      <w:pStyle w:val="Brdtext"/>
                      <w:jc w:val="left"/>
                    </w:pPr>
                    <w:sdt>
                      <w:sdtPr>
                        <w:alias w:val="NummerEtikett"/>
                        <w:tag w:val="NummerEtikett"/>
                        <w:id w:val="28601570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11228837"/>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1E1580" w14:textId="77777777" w:rsidR="0034082C" w:rsidRDefault="0034082C" w:rsidP="00EE1584">
    <w:pPr>
      <w:pStyle w:val="Brdtext"/>
    </w:pPr>
    <w:r>
      <w:rPr>
        <w:noProof/>
        <w:lang w:eastAsia="sv-SE"/>
      </w:rPr>
      <mc:AlternateContent>
        <mc:Choice Requires="wps">
          <w:drawing>
            <wp:anchor distT="0" distB="0" distL="0" distR="0" simplePos="0" relativeHeight="25165850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34C41A" w14:textId="2C49DC45" w:rsidR="0034082C" w:rsidRPr="00756E21" w:rsidRDefault="0034082C" w:rsidP="00A118D8">
                          <w:pPr>
                            <w:pStyle w:val="Brdtext"/>
                            <w:jc w:val="left"/>
                          </w:pPr>
                          <w:sdt>
                            <w:sdtPr>
                              <w:alias w:val="NummerEtikett"/>
                              <w:tag w:val="NummerEtikett"/>
                              <w:id w:val="-12306050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84958754"/>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pt;margin-top:36pt;width:89.85pt;height:9.6pt;z-index:2516585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ClQc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E&#10;nTJMo0ePoot+hQKOEzytC1NYPTjYxe6z7dDm7X3AZaq6k16nP+oh0APozQ5cBCM8OZWTEh2jhENX&#10;jsuzcUa/2Hs7H+IXYTVJQkU9mpcxZeubEPESmG5NUrJgVVNfN0rlQyKMuFSerBlarWJ+Izz+sFKG&#10;tBU9PT4Z5cDGJvc+sjIpjMiUGdKlyvsKsxQ3SiQbZb4JCchyoa/kZpwLs8ufrZOVRKq3OA72+1e9&#10;xbmvAx45szVx56wbY32uPs/YHrL6xxYy2dsD8IO6kxi7RZe5UpY7CixsvQEzvO1HKzh+3aB9NyzE&#10;e+YxS+g49kO8w0cqC/jtIFGytP7Xa/fJHhSHlpIWs1nR8HPFvKBEfTUg/1k5maRhzofJyUcwifhD&#10;zeJQY1b60oITJTaR41lM9lFtRemtfsIamaesUDHDkbuicStexn5jYA1xMZ9nI4yvY/HGPDieQiec&#10;Ezkfuyfm3cDgCO7f2u0Us+kLIve2yTO4+SqCjJnlCeke1aEDGP1M/mFNpd1yeM5W+2U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KYKVByOAgAAlA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834C41A" w14:textId="2C49DC45" w:rsidR="0034082C" w:rsidRPr="00756E21" w:rsidRDefault="0034082C" w:rsidP="00A118D8">
                    <w:pPr>
                      <w:pStyle w:val="Brdtext"/>
                      <w:jc w:val="left"/>
                    </w:pPr>
                    <w:sdt>
                      <w:sdtPr>
                        <w:alias w:val="NummerEtikett"/>
                        <w:tag w:val="NummerEtikett"/>
                        <w:id w:val="-12306050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84958754"/>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AC2029" w14:textId="77777777" w:rsidR="0034082C" w:rsidRDefault="0034082C" w:rsidP="00664D04">
    <w:pPr>
      <w:pStyle w:val="Brdtext"/>
    </w:pPr>
    <w:r>
      <w:rPr>
        <w:noProof/>
        <w:lang w:eastAsia="sv-SE"/>
      </w:rPr>
      <mc:AlternateContent>
        <mc:Choice Requires="wps">
          <w:drawing>
            <wp:anchor distT="0" distB="0" distL="0" distR="0" simplePos="0" relativeHeight="25165842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6EE208" w14:textId="51546DEC" w:rsidR="0034082C" w:rsidRPr="00756E21" w:rsidRDefault="0034082C" w:rsidP="00664D04">
                          <w:pPr>
                            <w:pStyle w:val="Brdtext"/>
                            <w:jc w:val="left"/>
                          </w:pPr>
                          <w:sdt>
                            <w:sdtPr>
                              <w:alias w:val="NummerEtikett"/>
                              <w:tag w:val="NummerEtikett"/>
                              <w:id w:val="7006757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88161780"/>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5.55pt;width:89.85pt;height:9.6pt;z-index:2516584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0FX7kAIAAJQFAAAOAAAAZHJzL2Uyb0RvYy54bWysVFFv2yAQfp+0/4B4Xx1nSbdGdaqsVadJ&#10;VVstnfpMMDTWMDAgsbNf3w9sJ1nXl057sYH77o777jvOL9paka1wvjK6oPnJiBKhuSkr/VTQHw/X&#10;Hz5T4gPTJVNGi4LuhKcX8/fvzhs7E2OzNqoUjiCI9rPGFnQdgp1lmedrUTN/YqzQMErjahawdU9Z&#10;6ViD6LXKxqPRadYYV1pnuPAep1edkc5TfCkFD3dSehGIKijuFtLXpe8qfrP5OZs9OWbXFe+vwf7h&#10;FjWrNJLuQ12xwMjGVX+FqivujDcynHBTZ0bKiotUA6rJRy+qWa6ZFakWkOPtnib//8Ly2+29I1VZ&#10;0GlOiWY1evQg2uA2KGAc6WmsnwG1tMCF9otp0ebh3OMwVt1KV8c/6iGwg+jdnlwEIzw65ZMcHaOE&#10;w5aP87NxYj87eFvnw1dhahIXBXVoXuKUbW98wE0AHSAxmTeqKq8rpdImCkZcKke2DK1WId0RHn+g&#10;lCZNQU8/TkcpsDbRvYusdAwjkmT6dLHyrsK0CjslIkbp70KCslToK7kZ50Lv8yd0REmkeotjjz/c&#10;6i3OXR3wSJmNDnvnutLGperTjB0oK38OlMkOD8KP6o7L0K7apJU8nw4SWJlyB2U4042Wt/y6Qvtu&#10;mA/3zGGW0HG8D+EOH6kM6Df9ipK1cb9fO494SBxWShrMZkH9rw1zghL1TUP8Z/lkEoc5bSbTT1AS&#10;cceW1bFFb+pLA01A37hdWkZ8UMNSOlM/4hlZxKwwMc2Ru6BhWF6G7sXAM8TFYpFAGF/Lwo1eWh5D&#10;R56jOB/aR+Zsr+AA7d+aYYrZ7IWQO2z09HaxCRBjUnlkumO17wBGP4m/f6bi23K8T6jDYzp/Bg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H0FX7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C6EE208" w14:textId="51546DEC" w:rsidR="0034082C" w:rsidRPr="00756E21" w:rsidRDefault="0034082C" w:rsidP="00664D04">
                    <w:pPr>
                      <w:pStyle w:val="Brdtext"/>
                      <w:jc w:val="left"/>
                    </w:pPr>
                    <w:sdt>
                      <w:sdtPr>
                        <w:alias w:val="NummerEtikett"/>
                        <w:tag w:val="NummerEtikett"/>
                        <w:id w:val="7006757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88161780"/>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74DFCA" w14:textId="77777777" w:rsidR="0034082C" w:rsidRDefault="0034082C" w:rsidP="00EE1584">
    <w:pPr>
      <w:pStyle w:val="Brdtext"/>
    </w:pPr>
    <w:r>
      <w:rPr>
        <w:noProof/>
        <w:lang w:eastAsia="sv-SE"/>
      </w:rPr>
      <mc:AlternateContent>
        <mc:Choice Requires="wps">
          <w:drawing>
            <wp:anchor distT="0" distB="0" distL="0" distR="0" simplePos="0" relativeHeight="25165850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F52267" w14:textId="29848731" w:rsidR="0034082C" w:rsidRPr="00756E21" w:rsidRDefault="0034082C" w:rsidP="00A118D8">
                          <w:pPr>
                            <w:pStyle w:val="Brdtext"/>
                            <w:jc w:val="left"/>
                          </w:pPr>
                          <w:sdt>
                            <w:sdtPr>
                              <w:alias w:val="NummerEtikett"/>
                              <w:tag w:val="NummerEtikett"/>
                              <w:id w:val="19195942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3061180"/>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pt;margin-top:36pt;width:89.85pt;height:9.6pt;z-index:2516585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T2Ko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EezWr06Em0wW1QwGmkp7F+CtSjBS60n02LNg/nHoex6la6Ov5RD4EdkXZ7chGM8OiUT3J0jBIO&#10;Wz7OL8aJ/ezgbZ0PX4SpSVwU1KF5iVO2vfUBNwF0gMRk3qiqvKmUSpsoGHGlHNkytFqFdEd4/IFS&#10;mjQFPT9FrdFJm+jeRVY6nogkmT5drLyrMK3CTomIUfqbkKAsFfpKbsa50Pv8CR1REqne4tjjD7d6&#10;i3NXBzxSZqPD3rmutHGp+vTGDpSVPwbKZIcH4Ud1x2Vol23SSp6fDxJYmnIHZTjTPS1v+U2F9t0y&#10;Hx6Yw1tCxzEfwj0+UhnQb/oVJWvjfr12HvGQOKyUNHibBfU/N8wJStRXDfFf5JMJwoa0mZx9hJKI&#10;O7Ysjy16U18ZaCLHJLI8LSM+qGEpnamfMUYWMStMTHPkLmgYllehmxgYQ1wsFgmE52tZuNWPlsfQ&#10;kecozqf2mTnbKzhA+3dmeMVs+kLIHTZ6ervYBIgxqTwy3bHadwBPP4m/H1NxthzvE+owTO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s09iqJ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4AF52267" w14:textId="29848731" w:rsidR="0034082C" w:rsidRPr="00756E21" w:rsidRDefault="0034082C" w:rsidP="00A118D8">
                    <w:pPr>
                      <w:pStyle w:val="Brdtext"/>
                      <w:jc w:val="left"/>
                    </w:pPr>
                    <w:sdt>
                      <w:sdtPr>
                        <w:alias w:val="NummerEtikett"/>
                        <w:tag w:val="NummerEtikett"/>
                        <w:id w:val="19195942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3061180"/>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75EA34" w14:textId="77777777" w:rsidR="0034082C" w:rsidRDefault="0034082C" w:rsidP="00664D04">
    <w:pPr>
      <w:pStyle w:val="Brdtext"/>
    </w:pPr>
    <w:r>
      <w:rPr>
        <w:noProof/>
        <w:lang w:eastAsia="sv-SE"/>
      </w:rPr>
      <mc:AlternateContent>
        <mc:Choice Requires="wps">
          <w:drawing>
            <wp:anchor distT="0" distB="0" distL="0" distR="0" simplePos="0" relativeHeight="2516584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030247" w14:textId="19943B99" w:rsidR="0034082C" w:rsidRPr="00756E21" w:rsidRDefault="0034082C" w:rsidP="00664D04">
                          <w:pPr>
                            <w:pStyle w:val="Brdtext"/>
                            <w:jc w:val="left"/>
                          </w:pPr>
                          <w:sdt>
                            <w:sdtPr>
                              <w:alias w:val="NummerEtikett"/>
                              <w:tag w:val="NummerEtikett"/>
                              <w:id w:val="-206431379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00740266"/>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5.55pt;width:89.85pt;height:9.6pt;z-index:251658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7vE8jwIAAJQ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c9O&#10;KdGsRo+eRBvcBgWMIzyN9VNoPVrohfazadHm4d3jMVbdSlfHP+ohkAPo3R5cOCM8GuWTHB2jhEOW&#10;j/OLcUI/O1hb58MXYWoSDwV1aF7ClG1vfUAmUB1UYjBvVFXeVEqlSySMuFKObBlarULKERZ/aClN&#10;moKen56NkmNtonnnWenoRiTK9OFi5V2F6RR2SkQdpb8JCchSoa/EZpwLvY+ftKOWRKi3GPb6h6ze&#10;YtzVAYsU2eiwN64rbVyqPs3YAbLyxwCZ7PQB+FHd8RjaZZu4gkYOFFiacgdmONONlrf8pkL7bpkP&#10;D8xhltBx7Idwj49UBvCb/kTJ2rhfr71HfVAcUkoazGZB/c8Nc4IS9VWD/Bf5ZBKHOV0mZx+RDXHH&#10;kuWxRG/qKwNO5NhElqdj1A9qOEpn6meskUWMChHTHLELGobjVeg2BtYQF4tFUsL4WhZu9aPl0XXE&#10;OZLzqX1mzvYMDuD+nRmmmE1fELnTjZbeLjYBZEwsj0h3qPYdwOgn8vdrKu6W43vSOizT+W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Aju8Ty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44030247" w14:textId="19943B99" w:rsidR="0034082C" w:rsidRPr="00756E21" w:rsidRDefault="0034082C" w:rsidP="00664D04">
                    <w:pPr>
                      <w:pStyle w:val="Brdtext"/>
                      <w:jc w:val="left"/>
                    </w:pPr>
                    <w:sdt>
                      <w:sdtPr>
                        <w:alias w:val="NummerEtikett"/>
                        <w:tag w:val="NummerEtikett"/>
                        <w:id w:val="-206431379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00740266"/>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E541F3" w14:textId="77777777" w:rsidR="0034082C" w:rsidRDefault="0034082C" w:rsidP="00EE1584">
    <w:pPr>
      <w:pStyle w:val="Brdtext"/>
    </w:pPr>
    <w:r>
      <w:rPr>
        <w:noProof/>
        <w:lang w:eastAsia="sv-SE"/>
      </w:rPr>
      <mc:AlternateContent>
        <mc:Choice Requires="wps">
          <w:drawing>
            <wp:anchor distT="0" distB="0" distL="0" distR="0" simplePos="0" relativeHeight="2516585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416B58" w14:textId="4E307A95" w:rsidR="0034082C" w:rsidRPr="00756E21" w:rsidRDefault="0034082C" w:rsidP="00A118D8">
                          <w:pPr>
                            <w:pStyle w:val="Brdtext"/>
                            <w:jc w:val="left"/>
                          </w:pPr>
                          <w:sdt>
                            <w:sdtPr>
                              <w:alias w:val="NummerEtikett"/>
                              <w:tag w:val="NummerEtikett"/>
                              <w:id w:val="-8473273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13589392"/>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pt;margin-top:36pt;width:89.85pt;height:9.6pt;z-index:251658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Eyge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2ZgSzWr06Em0wW1QwGmEp7F+CqtHC7vQfjYt2jzce1zGqlvp6vhHPQR6AL3bg4tghEenfJKjY5Rw&#10;6PJxfjFO6GcHb+t8+CJMTaJQUIfmJUzZ9tYHvASmg0lM5o2qyptKqXSIhBFXypEtQ6tVSG+Exx9W&#10;SpOmoOenZ6MUWJvo3kVWOoYRiTJ9ulh5V2GSwk6JaKP0NyEBWSr0ldyMc6H3+ZN1tJJI9RbH3v7w&#10;qrc4d3XAI2U2Ouyd60obl6pPM3aArPwxQCY7ewB+VHcUQ7tsE1fQvoECS1PuwAxnutHylt9UaN8t&#10;8+GBOcwSOo79EO7xkcoAftNLlKyN+/XafbQHxaGlpMFsFtT/3DAnKFFfNch/kU8mcZjTYXL2EUwi&#10;7lizPNboTX1lwIkcm8jyJEb7oAZROlM/Y40sYlaomObIXdAwiFeh2xhYQ1wsFskI42tZuNWPlsfQ&#10;EedIzqf2mTnbMziA+3dmmGI2fUHkzjZ6ervYBJAxsTwi3aHadwCjn8jfr6m4W47PyeqwTO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QxMoHp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16416B58" w14:textId="4E307A95" w:rsidR="0034082C" w:rsidRPr="00756E21" w:rsidRDefault="0034082C" w:rsidP="00A118D8">
                    <w:pPr>
                      <w:pStyle w:val="Brdtext"/>
                      <w:jc w:val="left"/>
                    </w:pPr>
                    <w:sdt>
                      <w:sdtPr>
                        <w:alias w:val="NummerEtikett"/>
                        <w:tag w:val="NummerEtikett"/>
                        <w:id w:val="-84732734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13589392"/>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10CA4D" w14:textId="77777777" w:rsidR="0034082C" w:rsidRDefault="0034082C" w:rsidP="00664D04">
    <w:pPr>
      <w:pStyle w:val="Brdtext"/>
    </w:pPr>
    <w:r>
      <w:rPr>
        <w:noProof/>
        <w:lang w:eastAsia="sv-SE"/>
      </w:rPr>
      <mc:AlternateContent>
        <mc:Choice Requires="wps">
          <w:drawing>
            <wp:anchor distT="0" distB="0" distL="0" distR="0" simplePos="0" relativeHeight="25165842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FCB30E" w14:textId="63A6A051" w:rsidR="0034082C" w:rsidRPr="00756E21" w:rsidRDefault="0034082C" w:rsidP="00664D04">
                          <w:pPr>
                            <w:pStyle w:val="Brdtext"/>
                            <w:jc w:val="left"/>
                          </w:pPr>
                          <w:sdt>
                            <w:sdtPr>
                              <w:alias w:val="NummerEtikett"/>
                              <w:tag w:val="NummerEtikett"/>
                              <w:id w:val="10881211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8470075"/>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5.55pt;width:89.85pt;height:9.6pt;z-index:2516584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53u1kQIAAJQFAAAOAAAAZHJzL2Uyb0RvYy54bWysVE1v2zAMvQ/YfxB0XxxnSbcadYqsRYYB&#10;RVssHXpWZKkxJomapMTOfn0p2U6yrpcOu9iU+CU+PvListWK7ITzNZiS5qMxJcJwqGrzVNIfD8sP&#10;nynxgZmKKTCipHvh6eX8/buLxhZiAhtQlXAEgxhfNLakmxBskWWeb4RmfgRWGFRKcJoFPLqnrHKs&#10;wehaZZPx+CxrwFXWARfe4+11p6TzFF9KwcOdlF4EokqKbwvp69J3Hb/Z/IIVT47ZTc37Z7B/eIVm&#10;tcGkh1DXLDCydfVfoXTNHXiQYcRBZyBlzUWqAavJxy+qWW2YFakWBMfbA0z+/4Xlt7t7R+qqpLMZ&#10;JYZp7NGDaIPbYgGTCE9jfYFWK4t2of0CLbZ5uPd4GatupdPxj/UQ1CPQ+wO4GIzw6JRPc+wYJRx1&#10;+SQ/nyT0s6O3dT58FaBJFErqsHkJU7a78QFfgqaDSUzmQdXVslYqHSJhxJVyZMew1SqkN6LHH1bK&#10;kKakZx9n4xTYQHTvIisTw4hEmT5drLyrMElhr0S0Uea7kAhZKvSV3IxzYQ75k3W0kpjqLY69/fFV&#10;b3Hu6kCPlBlMODjr2oBL1acZO0JW/Rwgk509An5SdxRDu24TV/LJbKDAGqo9MsNBN1re8mWN7bth&#10;Ptwzh7OEHcf9EO7wIxUg/NBLlGzA/X7tPtojxVFLSYOzWVL/a8ucoER9M0j+83w6jcOcDtPZJ2QS&#10;caea9anGbPUVICdy3ESWJzHaBzWI0oF+xDWyiFlRxQzH3CUNg3gVuo2Ba4iLxSIZ4fhaFm7MyvIY&#10;OuIcyfnQPjJnewYH5P4tDFPMihdE7myjp7eLbUAyJpZHpDtU+w7g6Cfy92sq7pbTc7I6LtP5MwAA&#10;AP//AwBQSwMEFAAGAAgAAAAhAKtNghPfAAAACAEAAA8AAABkcnMvZG93bnJldi54bWxMj8FOwzAQ&#10;RO9I/QdrK3GjTloKIWRTFQQHKlUVLRJXN17iqPE6ip02/D3mBMfRjGbeFKvRtuJMvW8cI6SzBARx&#10;5XTDNcLH4fUmA+GDYq1ax4TwTR5W5eSqULl2F36n8z7UIpawzxWCCaHLpfSVIav8zHXE0ftyvVUh&#10;yr6WuleXWG5bOU+SO2lVw3HBqI6eDVWn/WARDtsnPUg96reXarvZ0afcmNsd4vV0XD+CCDSGvzD8&#10;4kd0KCPT0Q2svWgRllkkDwj3aQoi+vNFtgRxRHhIFiDLQv4/UP4AAAD//wMAUEsBAi0AFAAGAAgA&#10;AAAhALaDOJL+AAAA4QEAABMAAAAAAAAAAAAAAAAAAAAAAFtDb250ZW50X1R5cGVzXS54bWxQSwEC&#10;LQAUAAYACAAAACEAOP0h/9YAAACUAQAACwAAAAAAAAAAAAAAAAAvAQAAX3JlbHMvLnJlbHNQSwEC&#10;LQAUAAYACAAAACEAe+d7tZECAACUBQAADgAAAAAAAAAAAAAAAAAuAgAAZHJzL2Uyb0RvYy54bWxQ&#10;SwECLQAUAAYACAAAACEAq02CE98AAAAIAQAADwAAAAAAAAAAAAAAAADrBAAAZHJzL2Rvd25yZXYu&#10;eG1sUEsFBgAAAAAEAAQA8wAAAPcFAAAAAA==&#10;" o:allowoverlap="f" fillcolor="white [3201]" stroked="f" strokeweight=".5pt">
              <v:textbox style="mso-fit-shape-to-text:t">
                <w:txbxContent>
                  <w:p w14:paraId="53FCB30E" w14:textId="63A6A051" w:rsidR="0034082C" w:rsidRPr="00756E21" w:rsidRDefault="0034082C" w:rsidP="00664D04">
                    <w:pPr>
                      <w:pStyle w:val="Brdtext"/>
                      <w:jc w:val="left"/>
                    </w:pPr>
                    <w:sdt>
                      <w:sdtPr>
                        <w:alias w:val="NummerEtikett"/>
                        <w:tag w:val="NummerEtikett"/>
                        <w:id w:val="10881211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8470075"/>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7F10CD" w14:textId="77777777" w:rsidR="0034082C" w:rsidRDefault="0034082C" w:rsidP="00EE1584">
    <w:pPr>
      <w:pStyle w:val="Brdtext"/>
    </w:pPr>
    <w:r>
      <w:rPr>
        <w:noProof/>
        <w:lang w:eastAsia="sv-SE"/>
      </w:rPr>
      <mc:AlternateContent>
        <mc:Choice Requires="wps">
          <w:drawing>
            <wp:anchor distT="0" distB="0" distL="0" distR="0" simplePos="0" relativeHeight="25165850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B2E6EE" w14:textId="4C44B903" w:rsidR="0034082C" w:rsidRPr="00756E21" w:rsidRDefault="0034082C" w:rsidP="00A118D8">
                          <w:pPr>
                            <w:pStyle w:val="Brdtext"/>
                            <w:jc w:val="left"/>
                          </w:pPr>
                          <w:sdt>
                            <w:sdtPr>
                              <w:alias w:val="NummerEtikett"/>
                              <w:tag w:val="NummerEtikett"/>
                              <w:id w:val="188976151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61854038"/>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pt;margin-top:36pt;width:89.85pt;height:9.6pt;z-index:2516585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eEzmkQIAAJQ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DKm&#10;xDCNPXoSTXA7LOAiwlNbP0WrR4t2ofkMDba5v/d4GatupNPxj/UQ1CPQhyO4GIzw6JSPc+wYJRx1&#10;+Si/GiX0s5O3dT58EaBJFArqsHkJU7a/9QFfgqa9SUzmQVXlqlIqHSJhxFI5smfYahXSG9HjDytl&#10;SF3Qy4vJMAU2EN3byMrEMCJRpksXK28rTFI4KBFtlPkmJEKWCn0lN+NcmGP+ZB2tJKZ6i2Nnf3rV&#10;W5zbOtAjZQYTjs66MuBS9WnGTpCVP3rIZGuPgJ/VHcXQrJvElXx02VNgDeUBmeGgHS1v+arC9t0y&#10;Hx6Yw1nCjuN+CPf4kQoQfugkSrbgfr12H+2R4qilpMbZLKj/uWNOUKK+GiT/VT4ex2FOh/HkIzKJ&#10;uHPN+lxjdnoJyIkcN5HlSYz2QfWidKCfcY0sYlZUMcMxd0FDLy5DuzFwDXGxWCQjHF/Lwq15tDyG&#10;jjhHcj41z8zZjsEBuX8H/RSz6Qsit7bR09vFLiAZE8sj0i2qXQdw9BP5uzUVd8v5OVmdlun8NwA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I94TOaRAgAAlA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26B2E6EE" w14:textId="4C44B903" w:rsidR="0034082C" w:rsidRPr="00756E21" w:rsidRDefault="0034082C" w:rsidP="00A118D8">
                    <w:pPr>
                      <w:pStyle w:val="Brdtext"/>
                      <w:jc w:val="left"/>
                    </w:pPr>
                    <w:sdt>
                      <w:sdtPr>
                        <w:alias w:val="NummerEtikett"/>
                        <w:tag w:val="NummerEtikett"/>
                        <w:id w:val="188976151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61854038"/>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ACF028" w14:textId="77777777" w:rsidR="0034082C" w:rsidRDefault="0034082C" w:rsidP="00664D04">
    <w:pPr>
      <w:pStyle w:val="Brdtext"/>
    </w:pPr>
    <w:r>
      <w:rPr>
        <w:noProof/>
        <w:lang w:eastAsia="sv-SE"/>
      </w:rPr>
      <mc:AlternateContent>
        <mc:Choice Requires="wps">
          <w:drawing>
            <wp:anchor distT="0" distB="0" distL="0" distR="0" simplePos="0" relativeHeight="25165842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98589A" w14:textId="0C506AB9" w:rsidR="0034082C" w:rsidRDefault="0034082C" w:rsidP="00664D04">
                          <w:pPr>
                            <w:pStyle w:val="Brdtext"/>
                            <w:jc w:val="left"/>
                          </w:pPr>
                          <w:sdt>
                            <w:sdtPr>
                              <w:alias w:val="NummerEtikett"/>
                              <w:tag w:val="NummerEtikett"/>
                              <w:id w:val="-21665958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01302308"/>
                              <w:lock w:val="sdtContentLocked"/>
                              <w:dataBinding w:prefixMappings="xmlns:ns0='http://rkdhs/mallar/lagstiftning/Prop/Prop.xsd'" w:xpath="/ns0:dokumentvärden[1]/ns0:dokumentnummer[1]" w:storeItemID="{068625C3-B546-44A5-B525-B7CC092E5AD6}"/>
                              <w:text/>
                            </w:sdtPr>
                            <w:sdtContent>
                              <w:r>
                                <w:t>2020/21:173</w:t>
                              </w:r>
                            </w:sdtContent>
                          </w:sdt>
                        </w:p>
                        <w:p w14:paraId="7A3833BB" w14:textId="7764DDD1" w:rsidR="0034082C" w:rsidRPr="00C7375F" w:rsidRDefault="0034082C" w:rsidP="00224569">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Content>
                              <w:r>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7" type="#_x0000_t202" style="position:absolute;left:0;text-align:left;margin-left:29.4pt;margin-top:34.85pt;width:89.85pt;height:9.6pt;z-index:2516584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mXApkAIAAJQ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zk&#10;I2dOWOrRo+owrCiBcSpP6+OUUA+ecNh9ho7avL2PdJmy7nSw6U/5MNJToTe74pIzJpNROSmpY5xJ&#10;0pXj8mycq1/srX2I+EWBZUmoeKDm5ZqK9U1EeglBt5AULIJp6uvGmHxIhFGXJrC1oFYbzG8kiz9Q&#10;xrG24qfHJ6Ps2EEy7z0bl9yoTJkhXMq8zzBLuDEqYYz7pjSVLCf6SmwhpXK7+BmdUJpCvcVwwO9f&#10;9RbjPg+yyJHB4c7YNg5Czj7P2L5k9Y9tyXSPp4If5J1E7BZd5kp5nHuX7hZQb4gZAfrRil5eN9S+&#10;GxHxXgSaJeo47Qe8o482QOWHQeJsCeHXa/cJTxQnLWctzWbF48+VCIoz89UR+c/KySQNcz5MTj4S&#10;k1g41CwONW5lL4E4UdIm8jKLCY9mK+oA9onWyDxFJZVwkmJXHLfiJfYbg9aQVPN5BtH4eoE37sHL&#10;5DrVOZHzsXsSwQ8MRuL+LWynWExfELnHJsvo5yskMmaW76s6dIBGP5N/WFNptxyeM2q/TG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LmXAp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298589A" w14:textId="0C506AB9" w:rsidR="0034082C" w:rsidRDefault="0034082C" w:rsidP="00664D04">
                    <w:pPr>
                      <w:pStyle w:val="Brdtext"/>
                      <w:jc w:val="left"/>
                    </w:pPr>
                    <w:sdt>
                      <w:sdtPr>
                        <w:alias w:val="NummerEtikett"/>
                        <w:tag w:val="NummerEtikett"/>
                        <w:id w:val="-21665958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01302308"/>
                        <w:lock w:val="sdtContentLocked"/>
                        <w:dataBinding w:prefixMappings="xmlns:ns0='http://rkdhs/mallar/lagstiftning/Prop/Prop.xsd'" w:xpath="/ns0:dokumentvärden[1]/ns0:dokumentnummer[1]" w:storeItemID="{068625C3-B546-44A5-B525-B7CC092E5AD6}"/>
                        <w:text/>
                      </w:sdtPr>
                      <w:sdtContent>
                        <w:r>
                          <w:t>2020/21:173</w:t>
                        </w:r>
                      </w:sdtContent>
                    </w:sdt>
                  </w:p>
                  <w:p w14:paraId="7A3833BB" w14:textId="7764DDD1" w:rsidR="0034082C" w:rsidRPr="00C7375F" w:rsidRDefault="0034082C" w:rsidP="00224569">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A002785" w14:textId="77777777" w:rsidR="0034082C" w:rsidRDefault="0034082C" w:rsidP="00EE1584">
    <w:pPr>
      <w:pStyle w:val="Brdtext"/>
    </w:pPr>
    <w:r>
      <w:rPr>
        <w:noProof/>
        <w:lang w:eastAsia="sv-SE"/>
      </w:rPr>
      <mc:AlternateContent>
        <mc:Choice Requires="wps">
          <w:drawing>
            <wp:anchor distT="0" distB="0" distL="0" distR="0" simplePos="0" relativeHeight="25165850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12D387" w14:textId="1BB319AD" w:rsidR="0034082C" w:rsidRDefault="0034082C" w:rsidP="00A118D8">
                          <w:pPr>
                            <w:pStyle w:val="Brdtext"/>
                            <w:jc w:val="left"/>
                          </w:pPr>
                          <w:sdt>
                            <w:sdtPr>
                              <w:alias w:val="NummerEtikett"/>
                              <w:tag w:val="NummerEtikett"/>
                              <w:id w:val="104987532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83033508"/>
                              <w:lock w:val="sdtContentLocked"/>
                              <w:dataBinding w:prefixMappings="xmlns:ns0='http://rkdhs/mallar/lagstiftning/Prop/Prop.xsd'" w:xpath="/ns0:dokumentvärden[1]/ns0:dokumentnummer[1]" w:storeItemID="{068625C3-B546-44A5-B525-B7CC092E5AD6}"/>
                              <w:text/>
                            </w:sdtPr>
                            <w:sdtContent>
                              <w:r>
                                <w:t>2020/21:173</w:t>
                              </w:r>
                            </w:sdtContent>
                          </w:sdt>
                        </w:p>
                        <w:p w14:paraId="27399D5B" w14:textId="1C96B15C" w:rsidR="0034082C" w:rsidRPr="00C7375F" w:rsidRDefault="0034082C" w:rsidP="00224569">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Content>
                              <w:r>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8" type="#_x0000_t202" style="position:absolute;left:0;text-align:left;margin-left:348.15pt;margin-top:35.45pt;width:89.85pt;height:9.6pt;z-index:2516585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ZKkLkAIAAJQ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Mkp&#10;Z05Y6tGj6jCsqIDjBE/r45SsHjzZYfcZOmrz9j7SZaq608GmP9XDSE9Ab3bgUjAmk1M5KaljnEnS&#10;lePybJzRL/bePkT8osCyJFQ8UPMypmJ9E5FeQqZbk5Qsgmnq68aYfEiEUZcmsLWgVhvMbySPP6yM&#10;Y23FT49PRjmwg+TeRzYuhVGZMkO6VHlfYZZwY1SyMe6b0gRZLvSV3EJK5Xb5s3Wy0pTqLY6D/f5V&#10;b3Hu6yCPnBkc7pxt4yDk6vOM7SGrf2wh0709AX5QdxKxW3SZK+XxjgILqDfEjAD9aEUvrxtq342I&#10;eC8CzRJ1nPYD3tFHGyD4YZA4W0L49dp9sieKk5azlmaz4vHnSgTFmfnqiPxn5WSShjkfJicfiUks&#10;HGoWhxq3spdAnChpE3mZxWSPZivqAPaJ1sg8ZSWVcJJyVxy34iX2G4PWkFTzeTai8fUCb9yDlyl0&#10;wjmR87F7EsEPDEbi/i1sp1hMXxC5t02e0c9XSGTMLE9I96gOHaDRz+Qf1lTaLYfnbLV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AZKkL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A12D387" w14:textId="1BB319AD" w:rsidR="0034082C" w:rsidRDefault="0034082C" w:rsidP="00A118D8">
                    <w:pPr>
                      <w:pStyle w:val="Brdtext"/>
                      <w:jc w:val="left"/>
                    </w:pPr>
                    <w:sdt>
                      <w:sdtPr>
                        <w:alias w:val="NummerEtikett"/>
                        <w:tag w:val="NummerEtikett"/>
                        <w:id w:val="104987532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83033508"/>
                        <w:lock w:val="sdtContentLocked"/>
                        <w:dataBinding w:prefixMappings="xmlns:ns0='http://rkdhs/mallar/lagstiftning/Prop/Prop.xsd'" w:xpath="/ns0:dokumentvärden[1]/ns0:dokumentnummer[1]" w:storeItemID="{068625C3-B546-44A5-B525-B7CC092E5AD6}"/>
                        <w:text/>
                      </w:sdtPr>
                      <w:sdtContent>
                        <w:r>
                          <w:t>2020/21:173</w:t>
                        </w:r>
                      </w:sdtContent>
                    </w:sdt>
                  </w:p>
                  <w:p w14:paraId="27399D5B" w14:textId="1C96B15C" w:rsidR="0034082C" w:rsidRPr="00C7375F" w:rsidRDefault="0034082C" w:rsidP="00224569">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Content>
                        <w:r>
                          <w:t>Bilaga</w:t>
                        </w:r>
                      </w:sdtContent>
                    </w:sdt>
                    <w:r>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902A4C" w14:textId="77777777" w:rsidR="0034082C" w:rsidRDefault="0034082C" w:rsidP="00EE1584">
    <w:pPr>
      <w:pStyle w:val="Brdtext"/>
    </w:pP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9C6827" w14:textId="77777777" w:rsidR="0034082C" w:rsidRDefault="0034082C" w:rsidP="00664D04">
    <w:pPr>
      <w:pStyle w:val="Brdtext"/>
    </w:pPr>
    <w:r>
      <w:rPr>
        <w:noProof/>
        <w:lang w:eastAsia="sv-SE"/>
      </w:rPr>
      <mc:AlternateContent>
        <mc:Choice Requires="wps">
          <w:drawing>
            <wp:anchor distT="0" distB="0" distL="0" distR="0" simplePos="0" relativeHeight="25165842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A3FC44" w14:textId="54A17B10" w:rsidR="0034082C" w:rsidRDefault="0034082C" w:rsidP="00664D04">
                          <w:pPr>
                            <w:pStyle w:val="Brdtext"/>
                            <w:jc w:val="left"/>
                          </w:pPr>
                          <w:sdt>
                            <w:sdtPr>
                              <w:alias w:val="NummerEtikett"/>
                              <w:tag w:val="NummerEtikett"/>
                              <w:id w:val="-63526039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29983552"/>
                              <w:lock w:val="sdtContentLocked"/>
                              <w:dataBinding w:prefixMappings="xmlns:ns0='http://rkdhs/mallar/lagstiftning/Prop/Prop.xsd'" w:xpath="/ns0:dokumentvärden[1]/ns0:dokumentnummer[1]" w:storeItemID="{068625C3-B546-44A5-B525-B7CC092E5AD6}"/>
                              <w:text/>
                            </w:sdtPr>
                            <w:sdtContent>
                              <w:r>
                                <w:t>2020/21:173</w:t>
                              </w:r>
                            </w:sdtContent>
                          </w:sdt>
                        </w:p>
                        <w:p w14:paraId="00B1A63E" w14:textId="548BB44C" w:rsidR="0034082C" w:rsidRPr="00C7375F" w:rsidRDefault="0034082C" w:rsidP="00224569">
                          <w:pPr>
                            <w:pStyle w:val="Brdtext"/>
                          </w:pPr>
                          <w:sdt>
                            <w:sdtPr>
                              <w:alias w:val="BilageEtikett"/>
                              <w:tag w:val="BilageEtikett"/>
                              <w:id w:val="1954972156"/>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99865249"/>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2" type="#_x0000_t202" style="position:absolute;left:0;text-align:left;margin-left:29.4pt;margin-top:34.85pt;width:89.85pt;height:9.6pt;z-index:2516584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PlfQkQIAAJQFAAAOAAAAZHJzL2Uyb0RvYy54bWysVN9v2jAQfp+0/8Hy+xpCoRuooWKtmCah&#10;thpMfTaOXaLZPs82JOyv39lJgHV96bSX5Oz75fvuu7u+abQie+F8Baag+cWAEmE4lJV5Luj39eLD&#10;J0p8YKZkCowo6EF4ejN7/+66tlMxhC2oUjiCQYyf1rag2xDsNMs83wrN/AVYYVApwWkW8Oies9Kx&#10;GqNrlQ0Hg6usBldaB1x4j7d3rZLOUnwpBQ8PUnoRiCoovi2kr0vfTfxms2s2fXbMbivePYP9wys0&#10;qwwmPYa6Y4GRnav+CqUr7sCDDBccdAZSVlykGrCafPCimtWWWZFqQXC8PcLk/19Yfr9/dKQqCzqe&#10;UGKYxh6tRRPcDgsYRnhq66dotbJoF5rP0GCb+3uPl7HqRjod/1gPQT0CfTiCi8EIj075KMeOUcJR&#10;lw/zyTChn528rfPhiwBNolBQh81LmLL90gd8CZr2JjGZB1WVi0qpdIiEEbfKkT3DVquQ3ogef1gp&#10;Q+qCXl2OBymwgejeRlYmhhGJMl26WHlbYZLCQYloo8w3IRGyVOgruRnnwhzzJ+toJTHVWxw7+9Or&#10;3uLc1oEeKTOYcHTWlQGXqk8zdoKs/NFDJlt7BPys7iiGZtMkruSX454CGygPyAwH7Wh5yxcVtm/J&#10;fHhkDmcJO477ITzgRypA+KGTKNmC+/XafbRHiqOWkhpns6D+5445QYn6apD8k3w0isOcDqPxR2QS&#10;ceeazbnG7PQtICdy3ESWJzHaB9WL0oF+wjUyj1lRxQzH3AUNvXgb2o2Ba4iL+TwZ4fhaFpZmZXkM&#10;HXGO5Fw3T8zZjsEBuX8P/RSz6Qsit7bR09v5LiAZE8sj0i2qXQdw9BP5uzUVd8v5OVmdluns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wT5X0J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4BA3FC44" w14:textId="54A17B10" w:rsidR="0034082C" w:rsidRDefault="0034082C" w:rsidP="00664D04">
                    <w:pPr>
                      <w:pStyle w:val="Brdtext"/>
                      <w:jc w:val="left"/>
                    </w:pPr>
                    <w:sdt>
                      <w:sdtPr>
                        <w:alias w:val="NummerEtikett"/>
                        <w:tag w:val="NummerEtikett"/>
                        <w:id w:val="-63526039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29983552"/>
                        <w:lock w:val="sdtContentLocked"/>
                        <w:dataBinding w:prefixMappings="xmlns:ns0='http://rkdhs/mallar/lagstiftning/Prop/Prop.xsd'" w:xpath="/ns0:dokumentvärden[1]/ns0:dokumentnummer[1]" w:storeItemID="{068625C3-B546-44A5-B525-B7CC092E5AD6}"/>
                        <w:text/>
                      </w:sdtPr>
                      <w:sdtContent>
                        <w:r>
                          <w:t>2020/21:173</w:t>
                        </w:r>
                      </w:sdtContent>
                    </w:sdt>
                  </w:p>
                  <w:p w14:paraId="00B1A63E" w14:textId="548BB44C" w:rsidR="0034082C" w:rsidRPr="00C7375F" w:rsidRDefault="0034082C" w:rsidP="00224569">
                    <w:pPr>
                      <w:pStyle w:val="Brdtext"/>
                    </w:pPr>
                    <w:sdt>
                      <w:sdtPr>
                        <w:alias w:val="BilageEtikett"/>
                        <w:tag w:val="BilageEtikett"/>
                        <w:id w:val="1954972156"/>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99865249"/>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55341A" w14:textId="77777777" w:rsidR="0034082C" w:rsidRDefault="0034082C" w:rsidP="00EE1584">
    <w:pPr>
      <w:pStyle w:val="Brdtext"/>
    </w:pPr>
    <w:r>
      <w:rPr>
        <w:noProof/>
        <w:lang w:eastAsia="sv-SE"/>
      </w:rPr>
      <mc:AlternateContent>
        <mc:Choice Requires="wps">
          <w:drawing>
            <wp:anchor distT="0" distB="0" distL="0" distR="0" simplePos="0" relativeHeight="25165850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D2420B" w14:textId="25C16A64" w:rsidR="0034082C" w:rsidRDefault="0034082C" w:rsidP="00A118D8">
                          <w:pPr>
                            <w:pStyle w:val="Brdtext"/>
                            <w:jc w:val="left"/>
                          </w:pPr>
                          <w:sdt>
                            <w:sdtPr>
                              <w:alias w:val="NummerEtikett"/>
                              <w:tag w:val="NummerEtikett"/>
                              <w:id w:val="-200535123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8273321"/>
                              <w:lock w:val="sdtContentLocked"/>
                              <w:dataBinding w:prefixMappings="xmlns:ns0='http://rkdhs/mallar/lagstiftning/Prop/Prop.xsd'" w:xpath="/ns0:dokumentvärden[1]/ns0:dokumentnummer[1]" w:storeItemID="{068625C3-B546-44A5-B525-B7CC092E5AD6}"/>
                              <w:text/>
                            </w:sdtPr>
                            <w:sdtContent>
                              <w:r>
                                <w:t>2020/21:173</w:t>
                              </w:r>
                            </w:sdtContent>
                          </w:sdt>
                        </w:p>
                        <w:p w14:paraId="694DB0DC" w14:textId="75DCA0ED" w:rsidR="0034082C" w:rsidRPr="00C7375F" w:rsidRDefault="0034082C" w:rsidP="00224569">
                          <w:pPr>
                            <w:pStyle w:val="Brdtext"/>
                          </w:pPr>
                          <w:sdt>
                            <w:sdtPr>
                              <w:alias w:val="BilageEtikett"/>
                              <w:tag w:val="BilageEtikett"/>
                              <w:id w:val="886383421"/>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995998027"/>
                              <w:lock w:val="sdtContentLocked"/>
                              <w:dataBinding w:prefixMappings="xmlns:ns0='http://rkdhs/mallar/lagstiftning/Prop/Prop.xsd'" w:xpath="/ns0:dokumentvärden[1]/ns0:bilagor[1]/ns0:bilaga[2]/@bilagenummer" w:storeItemID="{068625C3-B546-44A5-B525-B7CC092E5AD6}"/>
                              <w:text/>
                            </w:sdtPr>
                            <w:sdtContent>
                              <w:r>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3" type="#_x0000_t202" style="position:absolute;left:0;text-align:left;margin-left:348.15pt;margin-top:35.45pt;width:89.85pt;height:9.6pt;z-index:2516585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oWCDkQ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GTqlWY0ePYk2uA0KOI3wNNZPYfVoYRfaz6ZFm4d7j8tYdStdHf+oh0APoHd7cBGM8OiUT3J0jBIO&#10;XT7OL8YJ/ezgbZ0PX4SpSRQK6tC8hCnb3vqAl8B0MInJvFFVeVMplQ6RMOJKObJlaLUK6Y3w+MNK&#10;adIU9Pz0bJQCaxPdu8hKxzAiUaZPFyvvKkxS2CkRbZT+JiQgS4W+kptxLvQ+f7KOVhKp3uLY2x9e&#10;9Rbnrg54pMxGh71zXWnjUvVpxg6QlT8GyGRnD8CP6o5iaJdt4kp+ej5QYGnKHZjhTDda3vKbCu27&#10;ZT48MIdZQsexH8I9PlIZwG96iZK1cb9eu4/2oDi0lDSYzYL6nxvmBCXqqwb5L/LJJA5zOkzOPoJJ&#10;xB1rlscavamvDDiRYxNZnsRoH9QgSmfqZ6yRRcwKFdMcuQsaBvEqdBsDa4iLxSIZYXwtC7f60fIY&#10;OuIcyfnUPjNnewYHcP/ODFPMpi+I3NlGT28XmwAyJpZHpDtU+w5g9BP5+zUVd8vxOVk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NaFgg5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3D2420B" w14:textId="25C16A64" w:rsidR="0034082C" w:rsidRDefault="0034082C" w:rsidP="00A118D8">
                    <w:pPr>
                      <w:pStyle w:val="Brdtext"/>
                      <w:jc w:val="left"/>
                    </w:pPr>
                    <w:sdt>
                      <w:sdtPr>
                        <w:alias w:val="NummerEtikett"/>
                        <w:tag w:val="NummerEtikett"/>
                        <w:id w:val="-200535123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8273321"/>
                        <w:lock w:val="sdtContentLocked"/>
                        <w:dataBinding w:prefixMappings="xmlns:ns0='http://rkdhs/mallar/lagstiftning/Prop/Prop.xsd'" w:xpath="/ns0:dokumentvärden[1]/ns0:dokumentnummer[1]" w:storeItemID="{068625C3-B546-44A5-B525-B7CC092E5AD6}"/>
                        <w:text/>
                      </w:sdtPr>
                      <w:sdtContent>
                        <w:r>
                          <w:t>2020/21:173</w:t>
                        </w:r>
                      </w:sdtContent>
                    </w:sdt>
                  </w:p>
                  <w:p w14:paraId="694DB0DC" w14:textId="75DCA0ED" w:rsidR="0034082C" w:rsidRPr="00C7375F" w:rsidRDefault="0034082C" w:rsidP="00224569">
                    <w:pPr>
                      <w:pStyle w:val="Brdtext"/>
                    </w:pPr>
                    <w:sdt>
                      <w:sdtPr>
                        <w:alias w:val="BilageEtikett"/>
                        <w:tag w:val="BilageEtikett"/>
                        <w:id w:val="886383421"/>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995998027"/>
                        <w:lock w:val="sdtContentLocked"/>
                        <w:dataBinding w:prefixMappings="xmlns:ns0='http://rkdhs/mallar/lagstiftning/Prop/Prop.xsd'" w:xpath="/ns0:dokumentvärden[1]/ns0:bilagor[1]/ns0:bilaga[2]/@bilagenummer" w:storeItemID="{068625C3-B546-44A5-B525-B7CC092E5AD6}"/>
                        <w:text/>
                      </w:sdtPr>
                      <w:sdtContent>
                        <w:r>
                          <w:t>2</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9771A5" w14:textId="77777777" w:rsidR="0034082C" w:rsidRDefault="0034082C" w:rsidP="00EE1584">
    <w:pPr>
      <w:pStyle w:val="Brdtext"/>
    </w:pP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D37C8F" w14:textId="77777777" w:rsidR="0034082C" w:rsidRDefault="0034082C" w:rsidP="00664D04">
    <w:pPr>
      <w:pStyle w:val="Brdtext"/>
    </w:pPr>
    <w:r>
      <w:rPr>
        <w:noProof/>
        <w:lang w:eastAsia="sv-SE"/>
      </w:rPr>
      <mc:AlternateContent>
        <mc:Choice Requires="wps">
          <w:drawing>
            <wp:anchor distT="0" distB="0" distL="0" distR="0" simplePos="0" relativeHeight="2516584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B89DA2" w14:textId="170A753C" w:rsidR="0034082C" w:rsidRDefault="0034082C" w:rsidP="00664D04">
                          <w:pPr>
                            <w:pStyle w:val="Brdtext"/>
                            <w:jc w:val="left"/>
                          </w:pPr>
                          <w:sdt>
                            <w:sdtPr>
                              <w:alias w:val="NummerEtikett"/>
                              <w:tag w:val="NummerEtikett"/>
                              <w:id w:val="196352391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37129808"/>
                              <w:lock w:val="sdtContentLocked"/>
                              <w:dataBinding w:prefixMappings="xmlns:ns0='http://rkdhs/mallar/lagstiftning/Prop/Prop.xsd'" w:xpath="/ns0:dokumentvärden[1]/ns0:dokumentnummer[1]" w:storeItemID="{068625C3-B546-44A5-B525-B7CC092E5AD6}"/>
                              <w:text/>
                            </w:sdtPr>
                            <w:sdtContent>
                              <w:r>
                                <w:t>2020/21:173</w:t>
                              </w:r>
                            </w:sdtContent>
                          </w:sdt>
                        </w:p>
                        <w:p w14:paraId="633C67CA" w14:textId="37C1A0D1" w:rsidR="0034082C" w:rsidRPr="00C7375F" w:rsidRDefault="0034082C" w:rsidP="00224569">
                          <w:pPr>
                            <w:pStyle w:val="Brdtext"/>
                          </w:pPr>
                          <w:sdt>
                            <w:sdtPr>
                              <w:alias w:val="BilageEtikett"/>
                              <w:tag w:val="BilageEtikett"/>
                              <w:id w:val="105365520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855157750"/>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7" type="#_x0000_t202" style="position:absolute;left:0;text-align:left;margin-left:29.4pt;margin-top:34.85pt;width:89.85pt;height:9.6pt;z-index:2516584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AK3ljAIAAJQ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PSkp&#10;MUyjRw+ii36FBMapPK0LU6DuHXCx+2I7tHn7HvCYsu6k1+mPfAjkKPRmV1wYIzwplZMSHaOEQ1aO&#10;y9Nxrn6x13Y+xK/CapIOFfVoXq4pW1+HiEgA3UKSs2BVU181SuVLIoy4UJ6sGVqtYo4RGn+glCEt&#10;Mv14PMqGjU3qvWVlkhmRKTO4S5n3GeZT3CiRMMp8FxIly4m+4ptxLszOf0YnlISrtygO+H1Ub1Hu&#10;84BG9mxN3Cnrxlifs88zti9Z/XNbMtnjUfCDvNMxdosuc6Wc5N6lt4WtN2CGt/1oBcevGrTvmoV4&#10;xzxmCR3Hfoi3+EhlUX47nChZWv/7tfeEB8UhpaTFbFY0/FoxLyhR3wzIf1pOEACJ+TI5/gQmEX8o&#10;WRxKzEpfWHAC/EZ0+ZjwUW2P0lv9iDUyT14hYobDd0Xj9ngR+42BNcTFfJ5BGF/H4rW5dzyZTnVO&#10;5HzoHpl3A4MjuH9jt1PMpi+I3GOTZnDzVQQZM8v3VR06gNHP5B/WVNoth/eM2i/T2TM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BAAreWMAgAAlA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79B89DA2" w14:textId="170A753C" w:rsidR="0034082C" w:rsidRDefault="0034082C" w:rsidP="00664D04">
                    <w:pPr>
                      <w:pStyle w:val="Brdtext"/>
                      <w:jc w:val="left"/>
                    </w:pPr>
                    <w:sdt>
                      <w:sdtPr>
                        <w:alias w:val="NummerEtikett"/>
                        <w:tag w:val="NummerEtikett"/>
                        <w:id w:val="196352391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37129808"/>
                        <w:lock w:val="sdtContentLocked"/>
                        <w:dataBinding w:prefixMappings="xmlns:ns0='http://rkdhs/mallar/lagstiftning/Prop/Prop.xsd'" w:xpath="/ns0:dokumentvärden[1]/ns0:dokumentnummer[1]" w:storeItemID="{068625C3-B546-44A5-B525-B7CC092E5AD6}"/>
                        <w:text/>
                      </w:sdtPr>
                      <w:sdtContent>
                        <w:r>
                          <w:t>2020/21:173</w:t>
                        </w:r>
                      </w:sdtContent>
                    </w:sdt>
                  </w:p>
                  <w:p w14:paraId="633C67CA" w14:textId="37C1A0D1" w:rsidR="0034082C" w:rsidRPr="00C7375F" w:rsidRDefault="0034082C" w:rsidP="00224569">
                    <w:pPr>
                      <w:pStyle w:val="Brdtext"/>
                    </w:pPr>
                    <w:sdt>
                      <w:sdtPr>
                        <w:alias w:val="BilageEtikett"/>
                        <w:tag w:val="BilageEtikett"/>
                        <w:id w:val="105365520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855157750"/>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8589B5" w14:textId="77777777" w:rsidR="0034082C" w:rsidRDefault="0034082C" w:rsidP="00EE1584">
    <w:pPr>
      <w:pStyle w:val="Brdtext"/>
    </w:pPr>
    <w:r>
      <w:rPr>
        <w:noProof/>
        <w:lang w:eastAsia="sv-SE"/>
      </w:rPr>
      <mc:AlternateContent>
        <mc:Choice Requires="wps">
          <w:drawing>
            <wp:anchor distT="0" distB="0" distL="0" distR="0" simplePos="0" relativeHeight="2516585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6959EE" w14:textId="457C319A" w:rsidR="0034082C" w:rsidRDefault="0034082C" w:rsidP="00A118D8">
                          <w:pPr>
                            <w:pStyle w:val="Brdtext"/>
                            <w:jc w:val="left"/>
                          </w:pPr>
                          <w:sdt>
                            <w:sdtPr>
                              <w:alias w:val="NummerEtikett"/>
                              <w:tag w:val="NummerEtikett"/>
                              <w:id w:val="-138686046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03731574"/>
                              <w:lock w:val="sdtContentLocked"/>
                              <w:dataBinding w:prefixMappings="xmlns:ns0='http://rkdhs/mallar/lagstiftning/Prop/Prop.xsd'" w:xpath="/ns0:dokumentvärden[1]/ns0:dokumentnummer[1]" w:storeItemID="{068625C3-B546-44A5-B525-B7CC092E5AD6}"/>
                              <w:text/>
                            </w:sdtPr>
                            <w:sdtContent>
                              <w:r>
                                <w:t>2020/21:173</w:t>
                              </w:r>
                            </w:sdtContent>
                          </w:sdt>
                        </w:p>
                        <w:p w14:paraId="68981288" w14:textId="54A8A359" w:rsidR="0034082C" w:rsidRPr="00C7375F" w:rsidRDefault="0034082C" w:rsidP="00224569">
                          <w:pPr>
                            <w:pStyle w:val="Brdtext"/>
                          </w:pPr>
                          <w:sdt>
                            <w:sdtPr>
                              <w:alias w:val="BilageEtikett"/>
                              <w:tag w:val="BilageEtikett"/>
                              <w:id w:val="151148632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139459618"/>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8" type="#_x0000_t202" style="position:absolute;left:0;text-align:left;margin-left:348.15pt;margin-top:35.45pt;width:89.85pt;height:9.6pt;z-index:2516585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THjw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MezWr06Em0wW1QwGmkp7F+CtSjBS60n02LNg/nHoex6la6Ov5RD4EdkXZ7chGM8OiUT3J0jBIO&#10;Wz7OL8aJ/ezgbZ0PX4SpSVwU1KF5iVO2vfUBNwF0gMRk3qiqvKmUSpsoGHGlHNkytFqFdEd4/IFS&#10;mjSo9PRslAJrE927yErHMCJJpk8XK+8qTKuwUyJilP4mJChLhb6Sm3Eu9D5/QkeURKq3OPb4w63e&#10;4tzVAY+U2eiwd64rbVyqPr2xA2Xlj4Ey2eFB+FHdcRnaZZu0glYOEliacgdlONM9LW/5TYX23TIf&#10;HpjDW0LHMR/CPT5SGdBv+hUla+N+vXYe8ZA4rJQ0eJsF9T83zAlK1FcN8V/kkwnChrSZnH2Ekog7&#10;tiyPLXpTXxloIscksjwtIz6oYSmdqZ8xRhYxK0xMc+QuaBiWV6GbGBhDXCwWCYTna1m41Y+Wx9CR&#10;5yjOp/aZOdsrOED7d2Z4xWz6QsgdNnp6u9gEiDGpPDLdsdp3AE8/ib8fU3G2HO8T6jBM5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Fv9dMe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A6959EE" w14:textId="457C319A" w:rsidR="0034082C" w:rsidRDefault="0034082C" w:rsidP="00A118D8">
                    <w:pPr>
                      <w:pStyle w:val="Brdtext"/>
                      <w:jc w:val="left"/>
                    </w:pPr>
                    <w:sdt>
                      <w:sdtPr>
                        <w:alias w:val="NummerEtikett"/>
                        <w:tag w:val="NummerEtikett"/>
                        <w:id w:val="-138686046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03731574"/>
                        <w:lock w:val="sdtContentLocked"/>
                        <w:dataBinding w:prefixMappings="xmlns:ns0='http://rkdhs/mallar/lagstiftning/Prop/Prop.xsd'" w:xpath="/ns0:dokumentvärden[1]/ns0:dokumentnummer[1]" w:storeItemID="{068625C3-B546-44A5-B525-B7CC092E5AD6}"/>
                        <w:text/>
                      </w:sdtPr>
                      <w:sdtContent>
                        <w:r>
                          <w:t>2020/21:173</w:t>
                        </w:r>
                      </w:sdtContent>
                    </w:sdt>
                  </w:p>
                  <w:p w14:paraId="68981288" w14:textId="54A8A359" w:rsidR="0034082C" w:rsidRPr="00C7375F" w:rsidRDefault="0034082C" w:rsidP="00224569">
                    <w:pPr>
                      <w:pStyle w:val="Brdtext"/>
                    </w:pPr>
                    <w:sdt>
                      <w:sdtPr>
                        <w:alias w:val="BilageEtikett"/>
                        <w:tag w:val="BilageEtikett"/>
                        <w:id w:val="1511486329"/>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139459618"/>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1ED82A" w14:textId="77777777" w:rsidR="0034082C" w:rsidRDefault="0034082C" w:rsidP="00EE1584">
    <w:pPr>
      <w:pStyle w:val="Brdtext"/>
    </w:pP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6836ED" w14:textId="77777777" w:rsidR="0034082C" w:rsidRDefault="0034082C" w:rsidP="00664D04">
    <w:pPr>
      <w:pStyle w:val="Brdtext"/>
    </w:pPr>
    <w:r>
      <w:rPr>
        <w:noProof/>
        <w:lang w:eastAsia="sv-SE"/>
      </w:rPr>
      <mc:AlternateContent>
        <mc:Choice Requires="wps">
          <w:drawing>
            <wp:anchor distT="0" distB="0" distL="0" distR="0" simplePos="0" relativeHeight="25165842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4556E4" w14:textId="18B112BB" w:rsidR="0034082C" w:rsidRDefault="0034082C" w:rsidP="00664D04">
                          <w:pPr>
                            <w:pStyle w:val="Brdtext"/>
                            <w:jc w:val="left"/>
                          </w:pPr>
                          <w:sdt>
                            <w:sdtPr>
                              <w:alias w:val="NummerEtikett"/>
                              <w:tag w:val="NummerEtikett"/>
                              <w:id w:val="-17067079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66789253"/>
                              <w:lock w:val="sdtContentLocked"/>
                              <w:dataBinding w:prefixMappings="xmlns:ns0='http://rkdhs/mallar/lagstiftning/Prop/Prop.xsd'" w:xpath="/ns0:dokumentvärden[1]/ns0:dokumentnummer[1]" w:storeItemID="{068625C3-B546-44A5-B525-B7CC092E5AD6}"/>
                              <w:text/>
                            </w:sdtPr>
                            <w:sdtContent>
                              <w:r>
                                <w:t>2020/21:173</w:t>
                              </w:r>
                            </w:sdtContent>
                          </w:sdt>
                        </w:p>
                        <w:p w14:paraId="59E926ED" w14:textId="57DD026A" w:rsidR="0034082C" w:rsidRPr="00C7375F" w:rsidRDefault="0034082C" w:rsidP="00224569">
                          <w:pPr>
                            <w:pStyle w:val="Brdtext"/>
                          </w:pPr>
                          <w:sdt>
                            <w:sdtPr>
                              <w:alias w:val="BilageEtikett"/>
                              <w:tag w:val="BilageEtikett"/>
                              <w:id w:val="-1056081235"/>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688200938"/>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2" type="#_x0000_t202" style="position:absolute;left:0;text-align:left;margin-left:29.4pt;margin-top:34.85pt;width:89.85pt;height:9.6pt;z-index:2516584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cm5jwIAAJQFAAAOAAAAZHJzL2Uyb0RvYy54bWysVN9v2jAQfp+0/8Hy+whh0K2IUDEqpklV&#10;W62d+mwcG6LZPs82JOyv79lJgHV96bSX5Oz75fvuu5tdNVqRvXC+AlPQfDCkRBgOZWU2Bf3xuPrw&#10;mRIfmCmZAiMKehCeXs3fv5vVdipGsAVVCkcwiPHT2hZ0G4KdZpnnW6GZH4AVBpUSnGYBj26TlY7V&#10;GF2rbDQcXmQ1uNI64MJ7vL1ulXSe4kspeLiT0otAVEHxbSF9Xfqu4zebz9h045jdVrx7BvuHV2hW&#10;GUx6DHXNAiM7V/0VSlfcgQcZBhx0BlJWXKQasJp8+KKahy2zItWC4Hh7hMn/v7D8dn/vSFUW9OIj&#10;JYZp7NGjaILbYQGjCE9t/RStHizaheYLNNjm/t7jZay6kU7HP9ZDUI9AH47gYjDCo1M+zrFjlHDU&#10;5aP8cpTQz07e1vnwVYAmUSiow+YlTNn+xgd8CZr2JjGZB1WVq0qpdIiEEUvlyJ5hq1VIb0SPP6yU&#10;IXWsdDJMgQ1E9zayMjGMSJTp0sXK2wqTFA5KRBtlvguJkKVCX8nNOBfmmD9ZRyuJqd7i2NmfXvUW&#10;57YO9EiZwYSjs64MuFR9mrETZOXPHjLZ2iPgZ3VHMTTrJnElH096CqyhPCAzHLSj5S1fVdi+G+bD&#10;PXM4S9hx3A/hDj9SAcIPnUTJFtzv1+6jPVIctZTUOJsF9b92zAlK1DeD5L/Mx+M4zOkwnnxCJhF3&#10;rlmfa8xOLwE5keMmsjyJ0T6oXpQO9BOukUXMiipmOOYuaOjFZWg3Bq4hLhaLZITja1m4MQ+Wx9AR&#10;50jOx+aJOdsxOCD3b6GfYjZ9QeTWNnp6u9gFJGNieUS6RbXrAI5+In+3puJuOT8nq9MynT8D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D9dybm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64556E4" w14:textId="18B112BB" w:rsidR="0034082C" w:rsidRDefault="0034082C" w:rsidP="00664D04">
                    <w:pPr>
                      <w:pStyle w:val="Brdtext"/>
                      <w:jc w:val="left"/>
                    </w:pPr>
                    <w:sdt>
                      <w:sdtPr>
                        <w:alias w:val="NummerEtikett"/>
                        <w:tag w:val="NummerEtikett"/>
                        <w:id w:val="-17067079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66789253"/>
                        <w:lock w:val="sdtContentLocked"/>
                        <w:dataBinding w:prefixMappings="xmlns:ns0='http://rkdhs/mallar/lagstiftning/Prop/Prop.xsd'" w:xpath="/ns0:dokumentvärden[1]/ns0:dokumentnummer[1]" w:storeItemID="{068625C3-B546-44A5-B525-B7CC092E5AD6}"/>
                        <w:text/>
                      </w:sdtPr>
                      <w:sdtContent>
                        <w:r>
                          <w:t>2020/21:173</w:t>
                        </w:r>
                      </w:sdtContent>
                    </w:sdt>
                  </w:p>
                  <w:p w14:paraId="59E926ED" w14:textId="57DD026A" w:rsidR="0034082C" w:rsidRPr="00C7375F" w:rsidRDefault="0034082C" w:rsidP="00224569">
                    <w:pPr>
                      <w:pStyle w:val="Brdtext"/>
                    </w:pPr>
                    <w:sdt>
                      <w:sdtPr>
                        <w:alias w:val="BilageEtikett"/>
                        <w:tag w:val="BilageEtikett"/>
                        <w:id w:val="-1056081235"/>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688200938"/>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A9191E1" w14:textId="77777777" w:rsidR="0034082C" w:rsidRDefault="0034082C" w:rsidP="00EE1584">
    <w:pPr>
      <w:pStyle w:val="Brdtext"/>
    </w:pPr>
    <w:r>
      <w:rPr>
        <w:noProof/>
        <w:lang w:eastAsia="sv-SE"/>
      </w:rPr>
      <mc:AlternateContent>
        <mc:Choice Requires="wps">
          <w:drawing>
            <wp:anchor distT="0" distB="0" distL="0" distR="0" simplePos="0" relativeHeight="25165850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6744DE" w14:textId="11751063" w:rsidR="0034082C" w:rsidRDefault="0034082C" w:rsidP="00A118D8">
                          <w:pPr>
                            <w:pStyle w:val="Brdtext"/>
                            <w:jc w:val="left"/>
                          </w:pPr>
                          <w:sdt>
                            <w:sdtPr>
                              <w:alias w:val="NummerEtikett"/>
                              <w:tag w:val="NummerEtikett"/>
                              <w:id w:val="-20203813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20314097"/>
                              <w:lock w:val="sdtContentLocked"/>
                              <w:dataBinding w:prefixMappings="xmlns:ns0='http://rkdhs/mallar/lagstiftning/Prop/Prop.xsd'" w:xpath="/ns0:dokumentvärden[1]/ns0:dokumentnummer[1]" w:storeItemID="{068625C3-B546-44A5-B525-B7CC092E5AD6}"/>
                              <w:text/>
                            </w:sdtPr>
                            <w:sdtContent>
                              <w:r>
                                <w:t>2020/21:173</w:t>
                              </w:r>
                            </w:sdtContent>
                          </w:sdt>
                        </w:p>
                        <w:p w14:paraId="0AFF6AB0" w14:textId="6525C674" w:rsidR="0034082C" w:rsidRPr="00C7375F" w:rsidRDefault="0034082C" w:rsidP="00224569">
                          <w:pPr>
                            <w:pStyle w:val="Brdtext"/>
                          </w:pPr>
                          <w:sdt>
                            <w:sdtPr>
                              <w:alias w:val="BilageEtikett"/>
                              <w:tag w:val="BilageEtikett"/>
                              <w:id w:val="123281915"/>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491948804"/>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3" type="#_x0000_t202" style="position:absolute;left:0;text-align:left;margin-left:348.15pt;margin-top:35.45pt;width:89.85pt;height:9.6pt;z-index:2516585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wv7q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ZgSzWr06Em0wW1QwGmEp7F+CqtHC7vQfjYt2jzce1zGqlvp6vhHPQR6AL3bg4tghEenfJKjY5Rw&#10;6PJxfjFO6GcHb+t8+CJMTaJQUIfmJUzZ9tYHvASmg0lM5o2qyptKqXSIhBFXypEtQ6tVSG+Exx9W&#10;SpMGlZ6ejVJgbaJ7F1npGEYkyvTpYuVdhUkKOyWijdLfhARkqdBXcjPOhd7nT9bRSiLVWxx7+8Or&#10;3uLc1QGPlNnosHeuK21cqj7N2AGy8scAmezsAfhR3VEM7bJNXMkn5wMFlqbcgRnOdKPlLb+p0L5b&#10;5sMDc5gldBz7IdzjI5UB/KaXKFkb9+u1+2gPikNLSYPZLKj/uWFOUKK+apD/Ip9M4jCnw+TsI5hE&#10;3LFmeazRm/rKgBM5NpHlSYz2QQ2idKZ+xhpZxKxQMc2Ru6BhEK9CtzGwhrhYLJIRxteycKsfLY+h&#10;I86RnE/tM3O2Z3AA9+/MMMVs+oLInW309HaxCSBjYnlEukO17wBGP5G/X1Nxtxyfk9Vhmc5/A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Lwv7q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B6744DE" w14:textId="11751063" w:rsidR="0034082C" w:rsidRDefault="0034082C" w:rsidP="00A118D8">
                    <w:pPr>
                      <w:pStyle w:val="Brdtext"/>
                      <w:jc w:val="left"/>
                    </w:pPr>
                    <w:sdt>
                      <w:sdtPr>
                        <w:alias w:val="NummerEtikett"/>
                        <w:tag w:val="NummerEtikett"/>
                        <w:id w:val="-202038132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20314097"/>
                        <w:lock w:val="sdtContentLocked"/>
                        <w:dataBinding w:prefixMappings="xmlns:ns0='http://rkdhs/mallar/lagstiftning/Prop/Prop.xsd'" w:xpath="/ns0:dokumentvärden[1]/ns0:dokumentnummer[1]" w:storeItemID="{068625C3-B546-44A5-B525-B7CC092E5AD6}"/>
                        <w:text/>
                      </w:sdtPr>
                      <w:sdtContent>
                        <w:r>
                          <w:t>2020/21:173</w:t>
                        </w:r>
                      </w:sdtContent>
                    </w:sdt>
                  </w:p>
                  <w:p w14:paraId="0AFF6AB0" w14:textId="6525C674" w:rsidR="0034082C" w:rsidRPr="00C7375F" w:rsidRDefault="0034082C" w:rsidP="00224569">
                    <w:pPr>
                      <w:pStyle w:val="Brdtext"/>
                    </w:pPr>
                    <w:sdt>
                      <w:sdtPr>
                        <w:alias w:val="BilageEtikett"/>
                        <w:tag w:val="BilageEtikett"/>
                        <w:id w:val="123281915"/>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491948804"/>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B754DAB" w14:textId="77777777" w:rsidR="0034082C" w:rsidRDefault="0034082C" w:rsidP="00EE1584">
    <w:pPr>
      <w:pStyle w:val="Brdtext"/>
    </w:pPr>
    <w:r>
      <w:t xml:space="preserve"> </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1A90D5" w14:textId="77777777" w:rsidR="0034082C" w:rsidRDefault="0034082C" w:rsidP="00664D04">
    <w:pPr>
      <w:pStyle w:val="Brdtext"/>
    </w:pPr>
    <w:r>
      <w:rPr>
        <w:noProof/>
        <w:lang w:eastAsia="sv-SE"/>
      </w:rPr>
      <mc:AlternateContent>
        <mc:Choice Requires="wps">
          <w:drawing>
            <wp:anchor distT="0" distB="0" distL="0" distR="0" simplePos="0" relativeHeight="25165843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7C0D1D" w14:textId="1C4514B1" w:rsidR="0034082C" w:rsidRDefault="0034082C" w:rsidP="00664D04">
                          <w:pPr>
                            <w:pStyle w:val="Brdtext"/>
                            <w:jc w:val="left"/>
                          </w:pPr>
                          <w:sdt>
                            <w:sdtPr>
                              <w:alias w:val="NummerEtikett"/>
                              <w:tag w:val="NummerEtikett"/>
                              <w:id w:val="20935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25217284"/>
                              <w:lock w:val="sdtContentLocked"/>
                              <w:dataBinding w:prefixMappings="xmlns:ns0='http://rkdhs/mallar/lagstiftning/Prop/Prop.xsd'" w:xpath="/ns0:dokumentvärden[1]/ns0:dokumentnummer[1]" w:storeItemID="{068625C3-B546-44A5-B525-B7CC092E5AD6}"/>
                              <w:text/>
                            </w:sdtPr>
                            <w:sdtContent>
                              <w:r>
                                <w:t>2020/21:173</w:t>
                              </w:r>
                            </w:sdtContent>
                          </w:sdt>
                        </w:p>
                        <w:p w14:paraId="2B6EBD37" w14:textId="516FD724" w:rsidR="0034082C" w:rsidRPr="00C7375F" w:rsidRDefault="0034082C" w:rsidP="00224569">
                          <w:pPr>
                            <w:pStyle w:val="Brdtext"/>
                          </w:pPr>
                          <w:sdt>
                            <w:sdtPr>
                              <w:alias w:val="BilageEtikett"/>
                              <w:tag w:val="BilageEtikett"/>
                              <w:id w:val="-1531256568"/>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401561876"/>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7" type="#_x0000_t202" style="position:absolute;left:0;text-align:left;margin-left:29.4pt;margin-top:34.85pt;width:89.85pt;height:9.6pt;z-index:2516584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dyzwjw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J&#10;MSWGafToQXTRr1DAOMHTujCF1b2DXey+2A5t3t4HXKaqO+l1+qMeAj2A3uzARTDCk1M5KdExSjh0&#10;5bg8HWf0i7238yF+FVaTJFTUo3kZU7a+DhEvgenWJCULVjX1VaNUPiTCiAvlyZqh1SrmN8LjDytl&#10;SItKPx6PcmBjk3sfWZkURmTKDOlS5X2FWYobJZKNMt+FBGS50FdyM86F2eXP1slKItVbHAf7/ave&#10;4tzXAY+c2Zq4c9aNsT5Xn2dsD1n9cwuZ7O0B+EHdSYzdostcKQHgQI2FrTdghrf9aAXHrxq075qF&#10;eMc8Zgkdx36It/hIZQG/HSRKltb/fu0+2YPi0FLSYjYrGn6tmBeUqG8G5D8tJ5M0zPkwOf4EJhF/&#10;qFkcasxKX1hwosQmcjyLyT6qrSi91Y9YI/OUFSpmOHJXNG7Fi9hvDKwhLubzbITxdSxem3vHU+iE&#10;cyLnQ/fIvBsYHMH9G7udYjZ9QeTeNnkGN19FkDGzPCHdozp0AKOfyT+sqbRbDs/Zar9MZ8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FN3LPC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67C0D1D" w14:textId="1C4514B1" w:rsidR="0034082C" w:rsidRDefault="0034082C" w:rsidP="00664D04">
                    <w:pPr>
                      <w:pStyle w:val="Brdtext"/>
                      <w:jc w:val="left"/>
                    </w:pPr>
                    <w:sdt>
                      <w:sdtPr>
                        <w:alias w:val="NummerEtikett"/>
                        <w:tag w:val="NummerEtikett"/>
                        <w:id w:val="20935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25217284"/>
                        <w:lock w:val="sdtContentLocked"/>
                        <w:dataBinding w:prefixMappings="xmlns:ns0='http://rkdhs/mallar/lagstiftning/Prop/Prop.xsd'" w:xpath="/ns0:dokumentvärden[1]/ns0:dokumentnummer[1]" w:storeItemID="{068625C3-B546-44A5-B525-B7CC092E5AD6}"/>
                        <w:text/>
                      </w:sdtPr>
                      <w:sdtContent>
                        <w:r>
                          <w:t>2020/21:173</w:t>
                        </w:r>
                      </w:sdtContent>
                    </w:sdt>
                  </w:p>
                  <w:p w14:paraId="2B6EBD37" w14:textId="516FD724" w:rsidR="0034082C" w:rsidRPr="00C7375F" w:rsidRDefault="0034082C" w:rsidP="00224569">
                    <w:pPr>
                      <w:pStyle w:val="Brdtext"/>
                    </w:pPr>
                    <w:sdt>
                      <w:sdtPr>
                        <w:alias w:val="BilageEtikett"/>
                        <w:tag w:val="BilageEtikett"/>
                        <w:id w:val="-1531256568"/>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401561876"/>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6519BC3" w14:textId="77777777" w:rsidR="0034082C" w:rsidRDefault="0034082C" w:rsidP="00EE1584">
    <w:pPr>
      <w:pStyle w:val="Brdtext"/>
    </w:pPr>
    <w:r>
      <w:rPr>
        <w:noProof/>
        <w:lang w:eastAsia="sv-SE"/>
      </w:rPr>
      <mc:AlternateContent>
        <mc:Choice Requires="wps">
          <w:drawing>
            <wp:anchor distT="0" distB="0" distL="0" distR="0" simplePos="0" relativeHeight="25165851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100E35" w14:textId="699EC46D" w:rsidR="0034082C" w:rsidRDefault="0034082C" w:rsidP="00A118D8">
                          <w:pPr>
                            <w:pStyle w:val="Brdtext"/>
                            <w:jc w:val="left"/>
                          </w:pPr>
                          <w:sdt>
                            <w:sdtPr>
                              <w:alias w:val="NummerEtikett"/>
                              <w:tag w:val="NummerEtikett"/>
                              <w:id w:val="107346848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43528034"/>
                              <w:lock w:val="sdtContentLocked"/>
                              <w:dataBinding w:prefixMappings="xmlns:ns0='http://rkdhs/mallar/lagstiftning/Prop/Prop.xsd'" w:xpath="/ns0:dokumentvärden[1]/ns0:dokumentnummer[1]" w:storeItemID="{068625C3-B546-44A5-B525-B7CC092E5AD6}"/>
                              <w:text/>
                            </w:sdtPr>
                            <w:sdtContent>
                              <w:r>
                                <w:t>2020/21:173</w:t>
                              </w:r>
                            </w:sdtContent>
                          </w:sdt>
                        </w:p>
                        <w:p w14:paraId="5C4B620D" w14:textId="238AEA39" w:rsidR="0034082C" w:rsidRPr="00C7375F" w:rsidRDefault="0034082C" w:rsidP="00224569">
                          <w:pPr>
                            <w:pStyle w:val="Brdtext"/>
                          </w:pPr>
                          <w:sdt>
                            <w:sdtPr>
                              <w:alias w:val="BilageEtikett"/>
                              <w:tag w:val="BilageEtikett"/>
                              <w:id w:val="-1510293900"/>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108968557"/>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8" type="#_x0000_t202" style="position:absolute;left:0;text-align:left;margin-left:348.15pt;margin-top:35.45pt;width:89.85pt;height:9.6pt;z-index:2516585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ivXS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jp&#10;hBLDNHr0KLroVyjgOMHTujCF1YODXew+2w5t3t4HXKaqO+l1+qMeAj2A3uzARTDCk1M5KdExSjh0&#10;5bg8G2f0i7238yF+EVaTJFTUo3kZU7a+CREvgenWJCULVjX1daNUPiTCiEvlyZqh1SrmN8LjDytl&#10;SItKj09GObCxyb2PrEwKIzJlhnSp8r7CLMWNEslGmW9CArJc6Cu5GefC7PJn62QlkeotjoP9/lVv&#10;ce7rgEfObE3cOevGWJ+rzzO2h6z+sYVM9vYA/KDuJMZu0WWulCc7CixsvQEzvO1HKzh+3aB9NyzE&#10;e+YxS+g49kO8w0cqC/jtIFGytP7Xa/fJHhSHlpIWs1nR8HPFvKBEfTUg/1k5maRhzofJyUcwifhD&#10;zeJQY1b60oITJTaR41lM9lFtRemtfsIamaesUDHDkbuicStexn5jYA1xMZ9nI4yvY/HGPDieQiec&#10;Ezkfuyfm3cDgCO7f2u0Us+kLIve2yTO4+SqCjJnlCeke1aEDGP1M/mFNpd1yeM5W+2U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GIr10o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41100E35" w14:textId="699EC46D" w:rsidR="0034082C" w:rsidRDefault="0034082C" w:rsidP="00A118D8">
                    <w:pPr>
                      <w:pStyle w:val="Brdtext"/>
                      <w:jc w:val="left"/>
                    </w:pPr>
                    <w:sdt>
                      <w:sdtPr>
                        <w:alias w:val="NummerEtikett"/>
                        <w:tag w:val="NummerEtikett"/>
                        <w:id w:val="107346848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43528034"/>
                        <w:lock w:val="sdtContentLocked"/>
                        <w:dataBinding w:prefixMappings="xmlns:ns0='http://rkdhs/mallar/lagstiftning/Prop/Prop.xsd'" w:xpath="/ns0:dokumentvärden[1]/ns0:dokumentnummer[1]" w:storeItemID="{068625C3-B546-44A5-B525-B7CC092E5AD6}"/>
                        <w:text/>
                      </w:sdtPr>
                      <w:sdtContent>
                        <w:r>
                          <w:t>2020/21:173</w:t>
                        </w:r>
                      </w:sdtContent>
                    </w:sdt>
                  </w:p>
                  <w:p w14:paraId="5C4B620D" w14:textId="238AEA39" w:rsidR="0034082C" w:rsidRPr="00C7375F" w:rsidRDefault="0034082C" w:rsidP="00224569">
                    <w:pPr>
                      <w:pStyle w:val="Brdtext"/>
                    </w:pPr>
                    <w:sdt>
                      <w:sdtPr>
                        <w:alias w:val="BilageEtikett"/>
                        <w:tag w:val="BilageEtikett"/>
                        <w:id w:val="-1510293900"/>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1108968557"/>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B9FDF6A" w14:textId="77777777" w:rsidR="0034082C" w:rsidRDefault="0034082C" w:rsidP="00EE1584">
    <w:pPr>
      <w:pStyle w:val="Brdtext"/>
    </w:pPr>
    <w:r>
      <w:t xml:space="preserve"> </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CB01E4" w14:textId="77777777" w:rsidR="0034082C" w:rsidRDefault="0034082C" w:rsidP="00664D04">
    <w:pPr>
      <w:pStyle w:val="Brdtext"/>
    </w:pPr>
    <w:r>
      <w:rPr>
        <w:noProof/>
        <w:lang w:eastAsia="sv-SE"/>
      </w:rPr>
      <mc:AlternateContent>
        <mc:Choice Requires="wps">
          <w:drawing>
            <wp:anchor distT="0" distB="0" distL="0" distR="0" simplePos="0" relativeHeight="25165843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77D5EA" w14:textId="2F37D5DF" w:rsidR="0034082C" w:rsidRDefault="0034082C" w:rsidP="00664D04">
                          <w:pPr>
                            <w:pStyle w:val="Brdtext"/>
                            <w:jc w:val="left"/>
                          </w:pPr>
                          <w:sdt>
                            <w:sdtPr>
                              <w:alias w:val="NummerEtikett"/>
                              <w:tag w:val="NummerEtikett"/>
                              <w:id w:val="-19348233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28359433"/>
                              <w:lock w:val="sdtContentLocked"/>
                              <w:dataBinding w:prefixMappings="xmlns:ns0='http://rkdhs/mallar/lagstiftning/Prop/Prop.xsd'" w:xpath="/ns0:dokumentvärden[1]/ns0:dokumentnummer[1]" w:storeItemID="{068625C3-B546-44A5-B525-B7CC092E5AD6}"/>
                              <w:text/>
                            </w:sdtPr>
                            <w:sdtContent>
                              <w:r>
                                <w:t>2020/21:173</w:t>
                              </w:r>
                            </w:sdtContent>
                          </w:sdt>
                        </w:p>
                        <w:p w14:paraId="3C741434" w14:textId="023FE035" w:rsidR="0034082C" w:rsidRPr="00C7375F" w:rsidRDefault="0034082C" w:rsidP="00224569">
                          <w:pPr>
                            <w:pStyle w:val="Brdtext"/>
                          </w:pPr>
                          <w:sdt>
                            <w:sdtPr>
                              <w:alias w:val="BilageEtikett"/>
                              <w:tag w:val="BilageEtikett"/>
                              <w:id w:val="-173754549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615726798"/>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82" type="#_x0000_t202" style="position:absolute;left:0;text-align:left;margin-left:29.4pt;margin-top:34.85pt;width:89.85pt;height:9.6pt;z-index:2516584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KkiskAIAAJQFAAAOAAAAZHJzL2Uyb0RvYy54bWysVF1P2zAUfZ+0/2D5faTpWhgVKepATJMQ&#10;oJWJZ9exaTTH9my3Sffrd+wkbcd4YdpLcu375Xvuuffisq0V2QrnK6MLmp+MKBGam7LSzwX9/njz&#10;4RMlPjBdMmW0KOhOeHo5f//uorEzMTZro0rhCIJoP2tsQdch2FmWeb4WNfMnxgoNpTSuZgFH95yV&#10;jjWIXqtsPBqdZo1xpXWGC+9xe90p6TzFl1LwcC+lF4GoguJtIX1d+q7iN5tfsNmzY3Zd8f4Z7B9e&#10;UbNKI+k+1DULjGxc9VeouuLOeCPDCTd1ZqSsuEg1oJp89KKa5ZpZkWoBON7uYfL/Lyy/2z44UpUF&#10;PT2jRLMaPXoUbXAbFDCO8DTWz2C1tLAL7WfTos3DvcdlrLqVro5/1EOgB9C7PbgIRnh0yic5OkYJ&#10;hy4f5+fjhH528LbOhy/C1CQKBXVoXsKUbW99wEtgOpjEZN6oqryplEqHSBhxpRzZMrRahfRGePxh&#10;pTRpUOnH6SgF1ia6d5GVjmFEokyfLlbeVZiksFMi2ij9TUhAlgp9JTfjXOh9/mQdrSRSvcWxtz+8&#10;6i3OXR3wSJmNDnvnutLGperTjB0gK38MkMnOHoAf1R3F0K7axJV8Oh0osDLlDsxwphstb/lNhfbd&#10;Mh8emMMsoePYD+EeH6kM4De9RMnauF+v3Ud7UBxaShrMZkH9zw1zghL1VYP85/lkEoc5HSbTMzCJ&#10;uGPN6lijN/WVASdybCLLkxjtgxpE6Uz9hDWyiFmhYpojd0HDIF6FbmNgDXGxWCQjjK9l4VYvLY+h&#10;I86RnI/tE3O2Z3AA9+/MMMVs9oLInW309HaxCSBjYnlEukO17wBGP5G/X1Nxtxyfk9Vhmc5/A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8Kkis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E77D5EA" w14:textId="2F37D5DF" w:rsidR="0034082C" w:rsidRDefault="0034082C" w:rsidP="00664D04">
                    <w:pPr>
                      <w:pStyle w:val="Brdtext"/>
                      <w:jc w:val="left"/>
                    </w:pPr>
                    <w:sdt>
                      <w:sdtPr>
                        <w:alias w:val="NummerEtikett"/>
                        <w:tag w:val="NummerEtikett"/>
                        <w:id w:val="-19348233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28359433"/>
                        <w:lock w:val="sdtContentLocked"/>
                        <w:dataBinding w:prefixMappings="xmlns:ns0='http://rkdhs/mallar/lagstiftning/Prop/Prop.xsd'" w:xpath="/ns0:dokumentvärden[1]/ns0:dokumentnummer[1]" w:storeItemID="{068625C3-B546-44A5-B525-B7CC092E5AD6}"/>
                        <w:text/>
                      </w:sdtPr>
                      <w:sdtContent>
                        <w:r>
                          <w:t>2020/21:173</w:t>
                        </w:r>
                      </w:sdtContent>
                    </w:sdt>
                  </w:p>
                  <w:p w14:paraId="3C741434" w14:textId="023FE035" w:rsidR="0034082C" w:rsidRPr="00C7375F" w:rsidRDefault="0034082C" w:rsidP="00224569">
                    <w:pPr>
                      <w:pStyle w:val="Brdtext"/>
                    </w:pPr>
                    <w:sdt>
                      <w:sdtPr>
                        <w:alias w:val="BilageEtikett"/>
                        <w:tag w:val="BilageEtikett"/>
                        <w:id w:val="-1737545499"/>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615726798"/>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84448E" w14:textId="77777777" w:rsidR="0034082C" w:rsidRDefault="0034082C" w:rsidP="00EE1584">
    <w:pPr>
      <w:pStyle w:val="Brdtext"/>
    </w:pPr>
    <w:r>
      <w:rPr>
        <w:noProof/>
        <w:lang w:eastAsia="sv-SE"/>
      </w:rPr>
      <mc:AlternateContent>
        <mc:Choice Requires="wps">
          <w:drawing>
            <wp:anchor distT="0" distB="0" distL="0" distR="0" simplePos="0" relativeHeight="25165851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0E000F" w14:textId="0CB8CA10" w:rsidR="0034082C" w:rsidRDefault="0034082C" w:rsidP="00A118D8">
                          <w:pPr>
                            <w:pStyle w:val="Brdtext"/>
                            <w:jc w:val="left"/>
                          </w:pPr>
                          <w:sdt>
                            <w:sdtPr>
                              <w:alias w:val="NummerEtikett"/>
                              <w:tag w:val="NummerEtikett"/>
                              <w:id w:val="18838338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5430901"/>
                              <w:lock w:val="sdtContentLocked"/>
                              <w:dataBinding w:prefixMappings="xmlns:ns0='http://rkdhs/mallar/lagstiftning/Prop/Prop.xsd'" w:xpath="/ns0:dokumentvärden[1]/ns0:dokumentnummer[1]" w:storeItemID="{068625C3-B546-44A5-B525-B7CC092E5AD6}"/>
                              <w:text/>
                            </w:sdtPr>
                            <w:sdtContent>
                              <w:r>
                                <w:t>2020/21:173</w:t>
                              </w:r>
                            </w:sdtContent>
                          </w:sdt>
                        </w:p>
                        <w:p w14:paraId="4A40A8BB" w14:textId="5B02AFB7" w:rsidR="0034082C" w:rsidRPr="00C7375F" w:rsidRDefault="0034082C" w:rsidP="00224569">
                          <w:pPr>
                            <w:pStyle w:val="Brdtext"/>
                          </w:pPr>
                          <w:sdt>
                            <w:sdtPr>
                              <w:alias w:val="BilageEtikett"/>
                              <w:tag w:val="BilageEtikett"/>
                              <w:id w:val="152959952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047571222"/>
                              <w:lock w:val="sdtContentLocked"/>
                              <w:dataBinding w:prefixMappings="xmlns:ns0='http://rkdhs/mallar/lagstiftning/Prop/Prop.xsd'" w:xpath="/ns0:dokumentvärden[1]/ns0:bilagor[1]/ns0:bilaga[6]/@bilagenummer" w:storeItemID="{068625C3-B546-44A5-B525-B7CC092E5AD6}"/>
                              <w:text/>
                            </w:sdtPr>
                            <w:sdtContent>
                              <w:r>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83" type="#_x0000_t202" style="position:absolute;left:0;text-align:left;margin-left:348.15pt;margin-top:35.45pt;width:89.85pt;height:9.6pt;z-index:2516585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tX//kAIAAJQFAAAOAAAAZHJzL2Uyb0RvYy54bWysVF1P2zAUfZ+0/2D5faQppRsVKepATJMQ&#10;oJWJZ9exaTTH9my3Sffrd+wkbcd4YdpLcu375Xvuuffisq0V2QrnK6MLmp+MKBGam7LSzwX9/njz&#10;4RMlPjBdMmW0KOhOeHo5f//uorEzMTZro0rhCIJoP2tsQdch2FmWeb4WNfMnxgoNpTSuZgFH95yV&#10;jjWIXqtsPBpNs8a40jrDhfe4ve6UdJ7iSyl4uJfSi0BUQfG2kL4ufVfxm80v2OzZMbuueP8M9g+v&#10;qFmlkXQf6poFRjau+itUXXFnvJHhhJs6M1JWXKQaUE0+elHNcs2sSLUAHG/3MPn/F5bfbR8cqcqC&#10;TqeUaFajR4+iDW6DAk4jPI31M1gtLexC+9m0aPNw73EZq26lq+Mf9RDoAfRuDy6CER6d8kmOjlHC&#10;ocvH+fk4oZ8dvK3z4YswNYlCQR2alzBl21sf8BKYDiYxmTeqKm8qpdIhEkZcKUe2DK1WIb0RHn9Y&#10;KU0aVHp6NkqBtYnuXWSlYxiRKNOni5V3FSYp7JSINkp/ExKQpUJfyc04F3qfP1lHK4lUb3Hs7Q+v&#10;eotzVwc8Umajw965rrRxqfo0YwfIyh8DZLKzB+BHdUcxtKs2cSU/mw4UWJlyB2Y4042Wt/ymQvtu&#10;mQ8PzGGW0HHsh3CPj1QG8JteomRt3K/X7qM9KA4tJQ1ms6D+54Y5QYn6qkH+83wyicOcDpOzj2AS&#10;ccea1bFGb+orA07k2ESWJzHaBzWI0pn6CWtkEbNCxTRH7oKGQbwK3cbAGuJisUhGGF/Lwq1eWh5D&#10;R5wjOR/bJ+Zsz+AA7t+ZYYrZ7AWRO9vo6e1iE0DGxPKIdIdq3wGMfiJ/v6bibjk+J6vDMp3/B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ItX//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40E000F" w14:textId="0CB8CA10" w:rsidR="0034082C" w:rsidRDefault="0034082C" w:rsidP="00A118D8">
                    <w:pPr>
                      <w:pStyle w:val="Brdtext"/>
                      <w:jc w:val="left"/>
                    </w:pPr>
                    <w:sdt>
                      <w:sdtPr>
                        <w:alias w:val="NummerEtikett"/>
                        <w:tag w:val="NummerEtikett"/>
                        <w:id w:val="18838338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25430901"/>
                        <w:lock w:val="sdtContentLocked"/>
                        <w:dataBinding w:prefixMappings="xmlns:ns0='http://rkdhs/mallar/lagstiftning/Prop/Prop.xsd'" w:xpath="/ns0:dokumentvärden[1]/ns0:dokumentnummer[1]" w:storeItemID="{068625C3-B546-44A5-B525-B7CC092E5AD6}"/>
                        <w:text/>
                      </w:sdtPr>
                      <w:sdtContent>
                        <w:r>
                          <w:t>2020/21:173</w:t>
                        </w:r>
                      </w:sdtContent>
                    </w:sdt>
                  </w:p>
                  <w:p w14:paraId="4A40A8BB" w14:textId="5B02AFB7" w:rsidR="0034082C" w:rsidRPr="00C7375F" w:rsidRDefault="0034082C" w:rsidP="00224569">
                    <w:pPr>
                      <w:pStyle w:val="Brdtext"/>
                    </w:pPr>
                    <w:sdt>
                      <w:sdtPr>
                        <w:alias w:val="BilageEtikett"/>
                        <w:tag w:val="BilageEtikett"/>
                        <w:id w:val="1529599522"/>
                        <w:lock w:val="sdtContentLocked"/>
                        <w:dataBinding w:prefixMappings="xmlns:ns0='http://rkdhs/mallar/lagstiftning/Prop/Prop.xsd'" w:xpath="/ns0:dokumentvärden[1]/ns0:bilagor[1]/ns0:bilaga[6]/@bilageetikett" w:storeItemID="{068625C3-B546-44A5-B525-B7CC092E5AD6}"/>
                        <w:text/>
                      </w:sdtPr>
                      <w:sdtContent>
                        <w:r>
                          <w:t>Bilaga</w:t>
                        </w:r>
                      </w:sdtContent>
                    </w:sdt>
                    <w:r>
                      <w:t xml:space="preserve"> </w:t>
                    </w:r>
                    <w:sdt>
                      <w:sdtPr>
                        <w:alias w:val="BilageNummer"/>
                        <w:tag w:val="BilageNummer"/>
                        <w:id w:val="1047571222"/>
                        <w:lock w:val="sdtContentLocked"/>
                        <w:dataBinding w:prefixMappings="xmlns:ns0='http://rkdhs/mallar/lagstiftning/Prop/Prop.xsd'" w:xpath="/ns0:dokumentvärden[1]/ns0:bilagor[1]/ns0:bilaga[6]/@bilagenummer" w:storeItemID="{068625C3-B546-44A5-B525-B7CC092E5AD6}"/>
                        <w:text/>
                      </w:sdtPr>
                      <w:sdtContent>
                        <w:r>
                          <w:t>6</w:t>
                        </w:r>
                      </w:sdtContent>
                    </w:sdt>
                  </w:p>
                </w:txbxContent>
              </v:textbox>
              <w10:wrap type="square" anchorx="page" anchory="page"/>
            </v:shape>
          </w:pict>
        </mc:Fallback>
      </mc:AlternateContent>
    </w:r>
    <w:r>
      <w:t xml:space="preserve"> </w:t>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193EF2" w14:textId="77777777" w:rsidR="0034082C" w:rsidRDefault="0034082C" w:rsidP="00EE1584">
    <w:pPr>
      <w:pStyle w:val="Brdtext"/>
    </w:pPr>
    <w:r>
      <w:t xml:space="preserve"> </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D63E5E8" w14:textId="77777777" w:rsidR="0034082C" w:rsidRDefault="0034082C" w:rsidP="00664D04">
    <w:pPr>
      <w:pStyle w:val="Brdtext"/>
    </w:pPr>
    <w:r>
      <w:rPr>
        <w:noProof/>
        <w:lang w:eastAsia="sv-SE"/>
      </w:rPr>
      <mc:AlternateContent>
        <mc:Choice Requires="wps">
          <w:drawing>
            <wp:anchor distT="0" distB="0" distL="0" distR="0" simplePos="0" relativeHeight="2516584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54666D" w14:textId="4FD87CA7" w:rsidR="0034082C" w:rsidRDefault="0034082C" w:rsidP="00664D04">
                          <w:pPr>
                            <w:pStyle w:val="Brdtext"/>
                            <w:jc w:val="left"/>
                          </w:pPr>
                          <w:sdt>
                            <w:sdtPr>
                              <w:alias w:val="NummerEtikett"/>
                              <w:tag w:val="NummerEtikett"/>
                              <w:id w:val="3069839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39758013"/>
                              <w:lock w:val="sdtContentLocked"/>
                              <w:dataBinding w:prefixMappings="xmlns:ns0='http://rkdhs/mallar/lagstiftning/Prop/Prop.xsd'" w:xpath="/ns0:dokumentvärden[1]/ns0:dokumentnummer[1]" w:storeItemID="{068625C3-B546-44A5-B525-B7CC092E5AD6}"/>
                              <w:text/>
                            </w:sdtPr>
                            <w:sdtContent>
                              <w:r>
                                <w:t>2020/21:173</w:t>
                              </w:r>
                            </w:sdtContent>
                          </w:sdt>
                        </w:p>
                        <w:p w14:paraId="4428B50F" w14:textId="513D9FE4" w:rsidR="0034082C" w:rsidRPr="00C7375F" w:rsidRDefault="0034082C" w:rsidP="00224569">
                          <w:pPr>
                            <w:pStyle w:val="Brdtext"/>
                          </w:pPr>
                          <w:sdt>
                            <w:sdtPr>
                              <w:alias w:val="BilageEtikett"/>
                              <w:tag w:val="BilageEtikett"/>
                              <w:id w:val="-78134666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832843947"/>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87" type="#_x0000_t202" style="position:absolute;left:0;text-align:left;margin-left:29.4pt;margin-top:34.85pt;width:89.85pt;height:9.6pt;z-index:251658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7q/OjwIAAJQFAAAOAAAAZHJzL2Uyb0RvYy54bWysVE1v2zAMvQ/YfxB0Xx1nabcGdYqsRYcB&#10;RVusHXpWZKkxpq9JSuzs1/dJdj7W9dJhF5sSH0mRfOTZeacVWQsfGmsqWh6NKBGG27oxTxX98XD1&#10;4TMlITJTM2WNqOhGBHo+e//urHVTMbZLq2rhCZyYMG1dRZcxumlRBL4UmoUj64SBUlqvWcTRPxW1&#10;Zy28a1WMR6OTorW+dt5yEQJuL3slnWX/Ugoeb6UMIhJVUbwt5q/P30X6FrMzNn3yzC0bPjyD/cMr&#10;NGsMgu5cXbLIyMo3f7nSDfc2WBmPuNWFlbLhIueAbMrRi2zul8yJnAuKE9yuTOH/ueU36ztPmrqi&#10;J6eUGKbRowfRRb9CAuNUntaFKVD3DrjYfbEd2ry9D7hMWXfS6/RHPgR6FHqzKy6cEZ6MykmJjlHC&#10;oSvH5ek4V7/YWzsf4ldhNUlCRT2al2vK1tch4iWAbiEpWLCqqa8apfIhEUZcKE/WDK1WMb8RFn+g&#10;lCEtMv14PMqOjU3mvWdlkhuRKTOES5n3GWYpbpRIGGW+C4mS5URfic04F2YXP6MTSiLUWwwH/P5V&#10;bzHu84BFjmxN3Bnrxlifs88zti9Z/XNbMtnjUfCDvJMYu0WXuVKe5N6lu4WtN2CGt/1oBcevGrTv&#10;moV4xzxmCR3Hfoi3+EhlUX47SJQsrf/92n3Cg+LQUtJiNisafq2YF5SobwbkPy0nkzTM+TA5/gQm&#10;EX+oWRxqzEpfWHCixCZyPIsJH9VWlN7qR6yReYoKFTMcsSsat+JF7DcG1hAX83kGYXwdi9fm3vHk&#10;OtU5kfOhe2TeDQyO4P6N3U4xm74gco9NlsHNVxFkzCzfV3XoAEY/k39YU2m3HJ4zar9MZ8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bur86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4054666D" w14:textId="4FD87CA7" w:rsidR="0034082C" w:rsidRDefault="0034082C" w:rsidP="00664D04">
                    <w:pPr>
                      <w:pStyle w:val="Brdtext"/>
                      <w:jc w:val="left"/>
                    </w:pPr>
                    <w:sdt>
                      <w:sdtPr>
                        <w:alias w:val="NummerEtikett"/>
                        <w:tag w:val="NummerEtikett"/>
                        <w:id w:val="3069839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39758013"/>
                        <w:lock w:val="sdtContentLocked"/>
                        <w:dataBinding w:prefixMappings="xmlns:ns0='http://rkdhs/mallar/lagstiftning/Prop/Prop.xsd'" w:xpath="/ns0:dokumentvärden[1]/ns0:dokumentnummer[1]" w:storeItemID="{068625C3-B546-44A5-B525-B7CC092E5AD6}"/>
                        <w:text/>
                      </w:sdtPr>
                      <w:sdtContent>
                        <w:r>
                          <w:t>2020/21:173</w:t>
                        </w:r>
                      </w:sdtContent>
                    </w:sdt>
                  </w:p>
                  <w:p w14:paraId="4428B50F" w14:textId="513D9FE4" w:rsidR="0034082C" w:rsidRPr="00C7375F" w:rsidRDefault="0034082C" w:rsidP="00224569">
                    <w:pPr>
                      <w:pStyle w:val="Brdtext"/>
                    </w:pPr>
                    <w:sdt>
                      <w:sdtPr>
                        <w:alias w:val="BilageEtikett"/>
                        <w:tag w:val="BilageEtikett"/>
                        <w:id w:val="-78134666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832843947"/>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ECBC71" w14:textId="77777777" w:rsidR="0034082C" w:rsidRDefault="0034082C" w:rsidP="00EE1584">
    <w:pPr>
      <w:pStyle w:val="Brdtext"/>
    </w:pPr>
    <w:r>
      <w:rPr>
        <w:noProof/>
        <w:lang w:eastAsia="sv-SE"/>
      </w:rPr>
      <mc:AlternateContent>
        <mc:Choice Requires="wps">
          <w:drawing>
            <wp:anchor distT="0" distB="0" distL="0" distR="0" simplePos="0" relativeHeight="2516585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102D1F" w14:textId="235C9E39" w:rsidR="0034082C" w:rsidRDefault="0034082C" w:rsidP="00A118D8">
                          <w:pPr>
                            <w:pStyle w:val="Brdtext"/>
                            <w:jc w:val="left"/>
                          </w:pPr>
                          <w:sdt>
                            <w:sdtPr>
                              <w:alias w:val="NummerEtikett"/>
                              <w:tag w:val="NummerEtikett"/>
                              <w:id w:val="112821073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38998062"/>
                              <w:lock w:val="sdtContentLocked"/>
                              <w:dataBinding w:prefixMappings="xmlns:ns0='http://rkdhs/mallar/lagstiftning/Prop/Prop.xsd'" w:xpath="/ns0:dokumentvärden[1]/ns0:dokumentnummer[1]" w:storeItemID="{068625C3-B546-44A5-B525-B7CC092E5AD6}"/>
                              <w:text/>
                            </w:sdtPr>
                            <w:sdtContent>
                              <w:r>
                                <w:t>2020/21:173</w:t>
                              </w:r>
                            </w:sdtContent>
                          </w:sdt>
                        </w:p>
                        <w:p w14:paraId="0A4FFA93" w14:textId="32E8002E" w:rsidR="0034082C" w:rsidRPr="00C7375F" w:rsidRDefault="0034082C" w:rsidP="00224569">
                          <w:pPr>
                            <w:pStyle w:val="Brdtext"/>
                          </w:pPr>
                          <w:sdt>
                            <w:sdtPr>
                              <w:alias w:val="BilageEtikett"/>
                              <w:tag w:val="BilageEtikett"/>
                              <w:id w:val="1922601624"/>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763039330"/>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88" type="#_x0000_t202" style="position:absolute;left:0;text-align:left;margin-left:348.15pt;margin-top:35.45pt;width:89.85pt;height:9.6pt;z-index:25165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E3bs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p&#10;OmWYRo8eRRf9CgUcJ3haF6awenCwi91n26HN2/uAy1R1J71Of9RDoAfQmx24CEZ4cionJTpGCYeu&#10;HJdn44x+sfd2PsQvwmqShIp6NC9jytY3IeIlMN2apGTBqqa+bpTKh0QYcak8WTO0WsX8Rnj8YaUM&#10;aVHp8ckoBzY2ufeRlUlhRKbMkC5V3leYpbhRItko801IQJYLfSU341yYXf5snawkUr3FcbDfv+ot&#10;zn0d8MiZrYk7Z90Y63P1ecb2kNU/tpDJ3h6AH9SdxNgtusyV8nRHgYWtN2CGt/1oBcevG7TvhoV4&#10;zzxmCR3Hfoh3+EhlAb8dJEqW1v967T7Zg+LQUtJiNisafq6YF5SorwbkPysnkzTM+TA5+QgmEX+o&#10;WRxqzEpfWnCixCZyPIvJPqqtKL3VT1gj85QVKmY4clc0bsXL2G8MrCEu5vNshPF1LN6YB8dT6IRz&#10;Iudj98S8Gxgcwf1bu51iNn1B5N42eQY3X0WQMbM8Id2jOnQAo5/JP6yptFsOz9lqv0x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3RN27I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62102D1F" w14:textId="235C9E39" w:rsidR="0034082C" w:rsidRDefault="0034082C" w:rsidP="00A118D8">
                    <w:pPr>
                      <w:pStyle w:val="Brdtext"/>
                      <w:jc w:val="left"/>
                    </w:pPr>
                    <w:sdt>
                      <w:sdtPr>
                        <w:alias w:val="NummerEtikett"/>
                        <w:tag w:val="NummerEtikett"/>
                        <w:id w:val="112821073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38998062"/>
                        <w:lock w:val="sdtContentLocked"/>
                        <w:dataBinding w:prefixMappings="xmlns:ns0='http://rkdhs/mallar/lagstiftning/Prop/Prop.xsd'" w:xpath="/ns0:dokumentvärden[1]/ns0:dokumentnummer[1]" w:storeItemID="{068625C3-B546-44A5-B525-B7CC092E5AD6}"/>
                        <w:text/>
                      </w:sdtPr>
                      <w:sdtContent>
                        <w:r>
                          <w:t>2020/21:173</w:t>
                        </w:r>
                      </w:sdtContent>
                    </w:sdt>
                  </w:p>
                  <w:p w14:paraId="0A4FFA93" w14:textId="32E8002E" w:rsidR="0034082C" w:rsidRPr="00C7375F" w:rsidRDefault="0034082C" w:rsidP="00224569">
                    <w:pPr>
                      <w:pStyle w:val="Brdtext"/>
                    </w:pPr>
                    <w:sdt>
                      <w:sdtPr>
                        <w:alias w:val="BilageEtikett"/>
                        <w:tag w:val="BilageEtikett"/>
                        <w:id w:val="1922601624"/>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763039330"/>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586D74D" w14:textId="77777777" w:rsidR="0034082C" w:rsidRDefault="0034082C" w:rsidP="00EE1584">
    <w:pPr>
      <w:pStyle w:val="Brdtext"/>
    </w:pPr>
    <w:r>
      <w:t xml:space="preserve"> </w:t>
    </w:r>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39D07B" w14:textId="77777777" w:rsidR="0034082C" w:rsidRDefault="0034082C" w:rsidP="00664D04">
    <w:pPr>
      <w:pStyle w:val="Brdtext"/>
    </w:pPr>
    <w:r>
      <w:rPr>
        <w:noProof/>
        <w:lang w:eastAsia="sv-SE"/>
      </w:rPr>
      <mc:AlternateContent>
        <mc:Choice Requires="wps">
          <w:drawing>
            <wp:anchor distT="0" distB="0" distL="0" distR="0" simplePos="0" relativeHeight="25165843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4A9EFE" w14:textId="2276CD0E" w:rsidR="0034082C" w:rsidRDefault="0034082C" w:rsidP="00664D04">
                          <w:pPr>
                            <w:pStyle w:val="Brdtext"/>
                            <w:jc w:val="left"/>
                          </w:pPr>
                          <w:sdt>
                            <w:sdtPr>
                              <w:alias w:val="NummerEtikett"/>
                              <w:tag w:val="NummerEtikett"/>
                              <w:id w:val="-4779185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89062488"/>
                              <w:lock w:val="sdtContentLocked"/>
                              <w:dataBinding w:prefixMappings="xmlns:ns0='http://rkdhs/mallar/lagstiftning/Prop/Prop.xsd'" w:xpath="/ns0:dokumentvärden[1]/ns0:dokumentnummer[1]" w:storeItemID="{068625C3-B546-44A5-B525-B7CC092E5AD6}"/>
                              <w:text/>
                            </w:sdtPr>
                            <w:sdtContent>
                              <w:r>
                                <w:t>2020/21:173</w:t>
                              </w:r>
                            </w:sdtContent>
                          </w:sdt>
                        </w:p>
                        <w:p w14:paraId="2EA17585" w14:textId="31F87A4A" w:rsidR="0034082C" w:rsidRPr="00C7375F" w:rsidRDefault="0034082C" w:rsidP="00224569">
                          <w:pPr>
                            <w:pStyle w:val="Brdtext"/>
                          </w:pPr>
                          <w:sdt>
                            <w:sdtPr>
                              <w:alias w:val="BilageEtikett"/>
                              <w:tag w:val="BilageEtikett"/>
                              <w:id w:val="105700902"/>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339847219"/>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92" type="#_x0000_t202" style="position:absolute;left:0;text-align:left;margin-left:29.4pt;margin-top:34.85pt;width:89.85pt;height:9.6pt;z-index:2516584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yXcLkQIAAJQFAAAOAAAAZHJzL2Uyb0RvYy54bWysVFFv2yAQfp+0/4B4Xx1nabtGcaqsVadJ&#10;VVutnfpMMCTWMDAgsbNfvw9sJ1nXl057sYH77o777jtml22tyFY4Xxld0PxkRInQ3JSVXhX0+9PN&#10;h0+U+MB0yZTRoqA74enl/P27WWOnYmzWRpXCEQTRftrYgq5DsNMs83wtauZPjBUaRmlczQK2bpWV&#10;jjWIXqtsPBqdZY1xpXWGC+9xet0Z6TzFl1LwcC+lF4GoguJuIX1d+i7jN5vP2HTlmF1XvL8G+4db&#10;1KzSSLoPdc0CIxtX/RWqrrgz3shwwk2dGSkrLlINqCYfvajmcc2sSLWAHG/3NPn/F5bfbR8cqcqC&#10;nueUaFajR0+iDW6DAsaRnsb6KVCPFrjQfjYt2jycexzGqlvp6vhHPQR2EL3bk4tghEenfJKjY5Rw&#10;2PJxfjFO7GcHb+t8+CJMTeKioA7NS5yy7a0PuAmgAyQm80ZV5U2lVNpEwYgr5ciWodUqpDvC4w+U&#10;0qQp6NnH01EKrE107yIrHcOIJJk+Xay8qzCtwk6JiFH6m5CgLBX6Sm7GudD7/AkdURKp3uLY4w+3&#10;eotzVwc8Umajw965rrRxqfo0YwfKyh8DZbLDg/CjuuMytMs2aSU/Ox0ksDTlDspwphstb/lNhfbd&#10;Mh8emMMsoeN4H8I9PlIZ0G/6FSVr4369dh7xkDislDSYzYL6nxvmBCXqq4b4L/LJJA5z2kxOz6Ek&#10;4o4ty2OL3tRXBpqAvnG7tIz4oIaldKZ+xjOyiFlhYpojd0HDsLwK3YuBZ4iLxSKBML6WhVv9aHkM&#10;HXmO4nxqn5mzvYIDtH9nhilm0xdC7rDR09vFJkCMSeWR6Y7VvgMY/ST+/pmKb8vxPqEOj+n8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PMl3C5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484A9EFE" w14:textId="2276CD0E" w:rsidR="0034082C" w:rsidRDefault="0034082C" w:rsidP="00664D04">
                    <w:pPr>
                      <w:pStyle w:val="Brdtext"/>
                      <w:jc w:val="left"/>
                    </w:pPr>
                    <w:sdt>
                      <w:sdtPr>
                        <w:alias w:val="NummerEtikett"/>
                        <w:tag w:val="NummerEtikett"/>
                        <w:id w:val="-4779185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89062488"/>
                        <w:lock w:val="sdtContentLocked"/>
                        <w:dataBinding w:prefixMappings="xmlns:ns0='http://rkdhs/mallar/lagstiftning/Prop/Prop.xsd'" w:xpath="/ns0:dokumentvärden[1]/ns0:dokumentnummer[1]" w:storeItemID="{068625C3-B546-44A5-B525-B7CC092E5AD6}"/>
                        <w:text/>
                      </w:sdtPr>
                      <w:sdtContent>
                        <w:r>
                          <w:t>2020/21:173</w:t>
                        </w:r>
                      </w:sdtContent>
                    </w:sdt>
                  </w:p>
                  <w:p w14:paraId="2EA17585" w14:textId="31F87A4A" w:rsidR="0034082C" w:rsidRPr="00C7375F" w:rsidRDefault="0034082C" w:rsidP="00224569">
                    <w:pPr>
                      <w:pStyle w:val="Brdtext"/>
                    </w:pPr>
                    <w:sdt>
                      <w:sdtPr>
                        <w:alias w:val="BilageEtikett"/>
                        <w:tag w:val="BilageEtikett"/>
                        <w:id w:val="105700902"/>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339847219"/>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9EDA258" w14:textId="77777777" w:rsidR="0034082C" w:rsidRDefault="0034082C" w:rsidP="00EE1584">
    <w:pPr>
      <w:pStyle w:val="Brdtext"/>
    </w:pPr>
    <w:r>
      <w:rPr>
        <w:noProof/>
        <w:lang w:eastAsia="sv-SE"/>
      </w:rPr>
      <mc:AlternateContent>
        <mc:Choice Requires="wps">
          <w:drawing>
            <wp:anchor distT="0" distB="0" distL="0" distR="0" simplePos="0" relativeHeight="25165851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E73085" w14:textId="5B5EA07B" w:rsidR="0034082C" w:rsidRDefault="0034082C" w:rsidP="00A118D8">
                          <w:pPr>
                            <w:pStyle w:val="Brdtext"/>
                            <w:jc w:val="left"/>
                          </w:pPr>
                          <w:sdt>
                            <w:sdtPr>
                              <w:alias w:val="NummerEtikett"/>
                              <w:tag w:val="NummerEtikett"/>
                              <w:id w:val="-46180439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93310076"/>
                              <w:lock w:val="sdtContentLocked"/>
                              <w:dataBinding w:prefixMappings="xmlns:ns0='http://rkdhs/mallar/lagstiftning/Prop/Prop.xsd'" w:xpath="/ns0:dokumentvärden[1]/ns0:dokumentnummer[1]" w:storeItemID="{068625C3-B546-44A5-B525-B7CC092E5AD6}"/>
                              <w:text/>
                            </w:sdtPr>
                            <w:sdtContent>
                              <w:r>
                                <w:t>2020/21:173</w:t>
                              </w:r>
                            </w:sdtContent>
                          </w:sdt>
                        </w:p>
                        <w:p w14:paraId="00D20CA4" w14:textId="077AD6E5" w:rsidR="0034082C" w:rsidRPr="00C7375F" w:rsidRDefault="0034082C" w:rsidP="00224569">
                          <w:pPr>
                            <w:pStyle w:val="Brdtext"/>
                          </w:pPr>
                          <w:sdt>
                            <w:sdtPr>
                              <w:alias w:val="BilageEtikett"/>
                              <w:tag w:val="BilageEtikett"/>
                              <w:id w:val="71246499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193260377"/>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93" type="#_x0000_t202" style="position:absolute;left:0;text-align:left;margin-left:348.15pt;margin-top:35.45pt;width:89.85pt;height:9.6pt;z-index:2516585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VkBYkAIAAJQ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UW&#10;9BT0aFajR4+iDW6NAo4jPY31M6AeLHCh/WJatHk49ziMVbfS1fGPegjsiLTdkYtghEenfJKjY5Rw&#10;2PJxfjZO7Gd7b+t8+CpMTeKioA7NS5yyzY0PuAmgAyQm80ZV5XWlVNpEwYhL5ciGodUqpDvC4w+U&#10;0qQp6PT4ZJQCaxPdu8hKxzAiSaZPFyvvKkyrsFUiYpT+LiQoS4W+kZtxLvQuf0JHlESq9zj2+P2t&#10;3uPc1QGPlNnosHOuK21cqj69sT1l5c+BMtnhQfhB3XEZ2mWbtJJPp4MElqbcQhnOdE/LW35doX03&#10;zId75vCW0HHMh3CHj1QG9Jt+RcnKuN9vnUc8JA4rJQ3eZkH9rzVzghL1TUP8Z/lkgrAhbSYnp1AS&#10;cYeW5aFFr+tLA03kmESWp2XEBzUspTP1E8bIImaFiWmO3AUNw/IydBMDY4iLxSKB8HwtCzf6wfIY&#10;OvIcxfnYPjFnewUHaP/WDK+YzV4JucNGT28X6wAxJpVHpjtW+w7g6Sfx92MqzpbDfULth+n8B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IVkBY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AE73085" w14:textId="5B5EA07B" w:rsidR="0034082C" w:rsidRDefault="0034082C" w:rsidP="00A118D8">
                    <w:pPr>
                      <w:pStyle w:val="Brdtext"/>
                      <w:jc w:val="left"/>
                    </w:pPr>
                    <w:sdt>
                      <w:sdtPr>
                        <w:alias w:val="NummerEtikett"/>
                        <w:tag w:val="NummerEtikett"/>
                        <w:id w:val="-46180439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93310076"/>
                        <w:lock w:val="sdtContentLocked"/>
                        <w:dataBinding w:prefixMappings="xmlns:ns0='http://rkdhs/mallar/lagstiftning/Prop/Prop.xsd'" w:xpath="/ns0:dokumentvärden[1]/ns0:dokumentnummer[1]" w:storeItemID="{068625C3-B546-44A5-B525-B7CC092E5AD6}"/>
                        <w:text/>
                      </w:sdtPr>
                      <w:sdtContent>
                        <w:r>
                          <w:t>2020/21:173</w:t>
                        </w:r>
                      </w:sdtContent>
                    </w:sdt>
                  </w:p>
                  <w:p w14:paraId="00D20CA4" w14:textId="077AD6E5" w:rsidR="0034082C" w:rsidRPr="00C7375F" w:rsidRDefault="0034082C" w:rsidP="00224569">
                    <w:pPr>
                      <w:pStyle w:val="Brdtext"/>
                    </w:pPr>
                    <w:sdt>
                      <w:sdtPr>
                        <w:alias w:val="BilageEtikett"/>
                        <w:tag w:val="BilageEtikett"/>
                        <w:id w:val="71246499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193260377"/>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4C34CD" w14:textId="77777777" w:rsidR="0034082C" w:rsidRDefault="0034082C" w:rsidP="00664D04">
    <w:pPr>
      <w:pStyle w:val="Brdtext"/>
    </w:pPr>
    <w:r>
      <w:rPr>
        <w:noProof/>
        <w:lang w:eastAsia="sv-SE"/>
      </w:rPr>
      <mc:AlternateContent>
        <mc:Choice Requires="wps">
          <w:drawing>
            <wp:anchor distT="0" distB="0" distL="0" distR="0" simplePos="0" relativeHeight="25165843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AB626C" w14:textId="154E9AB2" w:rsidR="0034082C" w:rsidRDefault="0034082C" w:rsidP="00664D04">
                          <w:pPr>
                            <w:pStyle w:val="Brdtext"/>
                            <w:jc w:val="left"/>
                          </w:pPr>
                          <w:sdt>
                            <w:sdtPr>
                              <w:alias w:val="NummerEtikett"/>
                              <w:tag w:val="NummerEtikett"/>
                              <w:id w:val="-191531028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07900032"/>
                              <w:lock w:val="sdtContentLocked"/>
                              <w:dataBinding w:prefixMappings="xmlns:ns0='http://rkdhs/mallar/lagstiftning/Prop/Prop.xsd'" w:xpath="/ns0:dokumentvärden[1]/ns0:dokumentnummer[1]" w:storeItemID="{068625C3-B546-44A5-B525-B7CC092E5AD6}"/>
                              <w:text/>
                            </w:sdtPr>
                            <w:sdtContent>
                              <w:r>
                                <w:t>2020/21:173</w:t>
                              </w:r>
                            </w:sdtContent>
                          </w:sdt>
                        </w:p>
                        <w:p w14:paraId="2973B441" w14:textId="279BA76E" w:rsidR="0034082C" w:rsidRPr="00C7375F" w:rsidRDefault="0034082C" w:rsidP="00224569">
                          <w:pPr>
                            <w:pStyle w:val="Brdtext"/>
                          </w:pPr>
                          <w:sdt>
                            <w:sdtPr>
                              <w:alias w:val="BilageEtikett"/>
                              <w:tag w:val="BilageEtikett"/>
                              <w:id w:val="-1381164950"/>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694775730"/>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97" type="#_x0000_t202" style="position:absolute;left:0;text-align:left;margin-left:29.4pt;margin-top:34.85pt;width:89.85pt;height:9.6pt;z-index:2516584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t3yXkAIAAJQFAAAOAAAAZHJzL2Uyb0RvYy54bWysVE1v2zAMvQ/YfxB0Xx2nabsGdYqsRYcB&#10;xVqsHXpWZKkxJokapcTOfv0o2flY10uHXWxKfCRF8pEXl501bK0wNOAqXh6NOFNOQt2454p/f7z5&#10;8JGzEIWrhQGnKr5RgV/O3r+7aP1UjWEJplbIyIkL09ZXfBmjnxZFkEtlRTgCrxwpNaAVkY74XNQo&#10;WvJuTTEejU6LFrD2CFKFQLfXvZLPsn+tlYx3WgcVmak4vS3mL+bvIn2L2YWYPqPwy0YOzxD/8Aor&#10;GkdBd66uRRRshc1frmwjEQLoeCTBFqB1I1XOgbIpRy+yeVgKr3IuVJzgd2UK/8+t/Lq+R9bUFT87&#10;5swJSz16VF3EFSUwTuVpfZgS6sETLnafoKM2b+8DXaasO402/SkfRnoq9GZXXHLGZDIqJyV1jDNJ&#10;unJcno9z9Yu9tccQPyuwLAkVR2perqlY34ZILyHoFpKCBTBNfdMYkw+JMOrKIFsLarWJ+Y1k8QfK&#10;ONZW/PT4ZJQdO0jmvWfjkhuVKTOES5n3GWYpboxKGOO+KU0ly4m+EltIqdwufkYnlKZQbzEc8PtX&#10;vcW4z4MscmRwcWdsGweYs88zti9Z/WNbMt3jqeAHeScxdosuc6U8y71LdwuoN8QMhH60gpc3DbXv&#10;VoR4L5BmiTpO+yHe0UcboPLDIHG2BPz12n3CE8VJy1lLs1nx8HMlUHFmvjgi/3k5maRhzofJyRkx&#10;ieGhZnGocSt7BcSJkjaRl1lM+Gi2okawT7RG5ikqqYSTFLvicStexX5j0BqSaj7PIBpfL+Kte/Ay&#10;uU51TuR87J4E+oHBkbj/FbZTLKYviNxjk2Xw81UkMmaW76s6dIBGP5N/WFNptxyeM2q/TG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Mt3yX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1AB626C" w14:textId="154E9AB2" w:rsidR="0034082C" w:rsidRDefault="0034082C" w:rsidP="00664D04">
                    <w:pPr>
                      <w:pStyle w:val="Brdtext"/>
                      <w:jc w:val="left"/>
                    </w:pPr>
                    <w:sdt>
                      <w:sdtPr>
                        <w:alias w:val="NummerEtikett"/>
                        <w:tag w:val="NummerEtikett"/>
                        <w:id w:val="-191531028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07900032"/>
                        <w:lock w:val="sdtContentLocked"/>
                        <w:dataBinding w:prefixMappings="xmlns:ns0='http://rkdhs/mallar/lagstiftning/Prop/Prop.xsd'" w:xpath="/ns0:dokumentvärden[1]/ns0:dokumentnummer[1]" w:storeItemID="{068625C3-B546-44A5-B525-B7CC092E5AD6}"/>
                        <w:text/>
                      </w:sdtPr>
                      <w:sdtContent>
                        <w:r>
                          <w:t>2020/21:173</w:t>
                        </w:r>
                      </w:sdtContent>
                    </w:sdt>
                  </w:p>
                  <w:p w14:paraId="2973B441" w14:textId="279BA76E" w:rsidR="0034082C" w:rsidRPr="00C7375F" w:rsidRDefault="0034082C" w:rsidP="00224569">
                    <w:pPr>
                      <w:pStyle w:val="Brdtext"/>
                    </w:pPr>
                    <w:sdt>
                      <w:sdtPr>
                        <w:alias w:val="BilageEtikett"/>
                        <w:tag w:val="BilageEtikett"/>
                        <w:id w:val="-1381164950"/>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694775730"/>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9C88D2" w14:textId="77777777" w:rsidR="0034082C" w:rsidRDefault="0034082C" w:rsidP="00EE1584">
    <w:pPr>
      <w:pStyle w:val="Brdtext"/>
    </w:pPr>
    <w:r>
      <w:rPr>
        <w:noProof/>
        <w:lang w:eastAsia="sv-SE"/>
      </w:rPr>
      <mc:AlternateContent>
        <mc:Choice Requires="wps">
          <w:drawing>
            <wp:anchor distT="0" distB="0" distL="0" distR="0" simplePos="0" relativeHeight="25165851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081CEB" w14:textId="7CD49509" w:rsidR="0034082C" w:rsidRDefault="0034082C" w:rsidP="00A118D8">
                          <w:pPr>
                            <w:pStyle w:val="Brdtext"/>
                            <w:jc w:val="left"/>
                          </w:pPr>
                          <w:sdt>
                            <w:sdtPr>
                              <w:alias w:val="NummerEtikett"/>
                              <w:tag w:val="NummerEtikett"/>
                              <w:id w:val="-46011030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62879846"/>
                              <w:lock w:val="sdtContentLocked"/>
                              <w:dataBinding w:prefixMappings="xmlns:ns0='http://rkdhs/mallar/lagstiftning/Prop/Prop.xsd'" w:xpath="/ns0:dokumentvärden[1]/ns0:dokumentnummer[1]" w:storeItemID="{068625C3-B546-44A5-B525-B7CC092E5AD6}"/>
                              <w:text/>
                            </w:sdtPr>
                            <w:sdtContent>
                              <w:r>
                                <w:t>2020/21:173</w:t>
                              </w:r>
                            </w:sdtContent>
                          </w:sdt>
                        </w:p>
                        <w:p w14:paraId="68F7E4A0" w14:textId="708287F8" w:rsidR="0034082C" w:rsidRPr="00C7375F" w:rsidRDefault="0034082C" w:rsidP="00224569">
                          <w:pPr>
                            <w:pStyle w:val="Brdtext"/>
                          </w:pPr>
                          <w:sdt>
                            <w:sdtPr>
                              <w:alias w:val="BilageEtikett"/>
                              <w:tag w:val="BilageEtikett"/>
                              <w:id w:val="30342917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27271734"/>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98" type="#_x0000_t202" style="position:absolute;left:0;text-align:left;margin-left:348.15pt;margin-top:35.45pt;width:89.85pt;height:9.6pt;z-index:2516585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SqW1kAIAAJQFAAAOAAAAZHJzL2Uyb0RvYy54bWysVEtPGzEQvlfqf7B8L5sNAUrEBqUgqkqo&#10;oELF2fHaZFXb446d7Ka/vmPv5lHKhaqX3bHn5fnmm7m47Kxha4WhAVfx8mjEmXIS6sY9V/z7482H&#10;j5yFKFwtDDhV8Y0K/HL2/t1F66dqDEswtUJGQVyYtr7iyxj9tCiCXCorwhF45UipAa2IdMTnokbR&#10;UnRrivFodFq0gLVHkCoEur3ulXyW42utZLzTOqjITMXpbTF/MX8X6VvMLsT0GYVfNnJ4hviHV1jR&#10;OEq6C3UtomArbP4KZRuJEEDHIwm2AK0bqXINVE05elHNw1J4lWshcILfwRT+X1j5dX2PrKkrfjbm&#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fJsR4EF1BtiBkI/WsHLm4badytC&#10;vBdIs0Qdp/0Q7+ijDRD8MEicLQF/vXaf7InipOWspdmsePi5Eqg4M18ckf+8nEzSMOfD5OSMmMTw&#10;ULM41LiVvQLiREmbyMssJvtotqJGsE+0RuYpK6mEk5S74nErXsV+Y9Aakmo+z0Y0vl7EW/fgZQqd&#10;cE7kfOyeBPqBwZG4/xW2UyymL4jc2ybP4OerSGTMLE9I96gOHaDRz+Qf1lTaLYfnbLV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HSqW1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0081CEB" w14:textId="7CD49509" w:rsidR="0034082C" w:rsidRDefault="0034082C" w:rsidP="00A118D8">
                    <w:pPr>
                      <w:pStyle w:val="Brdtext"/>
                      <w:jc w:val="left"/>
                    </w:pPr>
                    <w:sdt>
                      <w:sdtPr>
                        <w:alias w:val="NummerEtikett"/>
                        <w:tag w:val="NummerEtikett"/>
                        <w:id w:val="-46011030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62879846"/>
                        <w:lock w:val="sdtContentLocked"/>
                        <w:dataBinding w:prefixMappings="xmlns:ns0='http://rkdhs/mallar/lagstiftning/Prop/Prop.xsd'" w:xpath="/ns0:dokumentvärden[1]/ns0:dokumentnummer[1]" w:storeItemID="{068625C3-B546-44A5-B525-B7CC092E5AD6}"/>
                        <w:text/>
                      </w:sdtPr>
                      <w:sdtContent>
                        <w:r>
                          <w:t>2020/21:173</w:t>
                        </w:r>
                      </w:sdtContent>
                    </w:sdt>
                  </w:p>
                  <w:p w14:paraId="68F7E4A0" w14:textId="708287F8" w:rsidR="0034082C" w:rsidRPr="00C7375F" w:rsidRDefault="0034082C" w:rsidP="00224569">
                    <w:pPr>
                      <w:pStyle w:val="Brdtext"/>
                    </w:pPr>
                    <w:sdt>
                      <w:sdtPr>
                        <w:alias w:val="BilageEtikett"/>
                        <w:tag w:val="BilageEtikett"/>
                        <w:id w:val="30342917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27271734"/>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C2C13A" w14:textId="77777777" w:rsidR="0034082C" w:rsidRDefault="0034082C" w:rsidP="00664D04">
    <w:pPr>
      <w:pStyle w:val="Brdtext"/>
    </w:pPr>
    <w:r>
      <w:rPr>
        <w:noProof/>
        <w:lang w:eastAsia="sv-SE"/>
      </w:rPr>
      <mc:AlternateContent>
        <mc:Choice Requires="wps">
          <w:drawing>
            <wp:anchor distT="0" distB="0" distL="0" distR="0" simplePos="0" relativeHeight="25165843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4F1B5C" w14:textId="2E9DDAEA" w:rsidR="0034082C" w:rsidRDefault="0034082C" w:rsidP="00664D04">
                          <w:pPr>
                            <w:pStyle w:val="Brdtext"/>
                            <w:jc w:val="left"/>
                          </w:pPr>
                          <w:sdt>
                            <w:sdtPr>
                              <w:alias w:val="NummerEtikett"/>
                              <w:tag w:val="NummerEtikett"/>
                              <w:id w:val="-722731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60447296"/>
                              <w:lock w:val="sdtContentLocked"/>
                              <w:dataBinding w:prefixMappings="xmlns:ns0='http://rkdhs/mallar/lagstiftning/Prop/Prop.xsd'" w:xpath="/ns0:dokumentvärden[1]/ns0:dokumentnummer[1]" w:storeItemID="{068625C3-B546-44A5-B525-B7CC092E5AD6}"/>
                              <w:text/>
                            </w:sdtPr>
                            <w:sdtContent>
                              <w:r>
                                <w:t>2020/21:173</w:t>
                              </w:r>
                            </w:sdtContent>
                          </w:sdt>
                        </w:p>
                        <w:p w14:paraId="2C17FE78" w14:textId="59D78B1C" w:rsidR="0034082C" w:rsidRPr="00C7375F" w:rsidRDefault="0034082C" w:rsidP="00224569">
                          <w:pPr>
                            <w:pStyle w:val="Brdtext"/>
                          </w:pPr>
                          <w:sdt>
                            <w:sdtPr>
                              <w:alias w:val="BilageEtikett"/>
                              <w:tag w:val="BilageEtikett"/>
                              <w:id w:val="159512835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120571002"/>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02" type="#_x0000_t202" style="position:absolute;left:0;text-align:left;margin-left:29.4pt;margin-top:34.85pt;width:89.85pt;height:9.6pt;z-index:2516584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vYekAIAAJQ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p&#10;MSWGafToUXTRr1DAOMHTujCF1YODXew+2w5t3t4HXKaqO+l1+qMeAj2A3uzARTDCk1M5KdExSjh0&#10;5bg8G2f0i7238yF+EVaTJFTUo3kZU7a+CREvgenWJCULVjX1daNUPiTCiEvlyZqh1SrmN8LjDytl&#10;SFvRk4/HoxzY2OTeR1YmhRGZMkO6VHlfYZbiRolko8w3IQFZLvSV3IxzYXb5s3Wykkj1FsfBfv+q&#10;tzj3dcAjZ7Ym7px1Y6zP1ecZ20NW/9hCJnt7AH5QdxJjt+gyV0qQZaDGwtYbMMPbfrSC49cN2nfD&#10;QrxnHrOEjmM/xDt8pLKA3w4SJUvrf712n+xBcWgpaTGbFQ0/V8wLStRXA/KflZNJGuZ8mByfgknE&#10;H2oWhxqz0pcWnCixiRzPYrKPaitKb/UT1sg8ZYWKGY7cFY1b8TL2GwNriIv5PBthfB2LN+bB8RQ6&#10;4ZzI+dg9Me8GBkdw/9Zup5hNXxC5t02ewc1XEWTMLE9I96gOHcDoZ/IPayrtlsNzttov09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vvYe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84F1B5C" w14:textId="2E9DDAEA" w:rsidR="0034082C" w:rsidRDefault="0034082C" w:rsidP="00664D04">
                    <w:pPr>
                      <w:pStyle w:val="Brdtext"/>
                      <w:jc w:val="left"/>
                    </w:pPr>
                    <w:sdt>
                      <w:sdtPr>
                        <w:alias w:val="NummerEtikett"/>
                        <w:tag w:val="NummerEtikett"/>
                        <w:id w:val="-722731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60447296"/>
                        <w:lock w:val="sdtContentLocked"/>
                        <w:dataBinding w:prefixMappings="xmlns:ns0='http://rkdhs/mallar/lagstiftning/Prop/Prop.xsd'" w:xpath="/ns0:dokumentvärden[1]/ns0:dokumentnummer[1]" w:storeItemID="{068625C3-B546-44A5-B525-B7CC092E5AD6}"/>
                        <w:text/>
                      </w:sdtPr>
                      <w:sdtContent>
                        <w:r>
                          <w:t>2020/21:173</w:t>
                        </w:r>
                      </w:sdtContent>
                    </w:sdt>
                  </w:p>
                  <w:p w14:paraId="2C17FE78" w14:textId="59D78B1C" w:rsidR="0034082C" w:rsidRPr="00C7375F" w:rsidRDefault="0034082C" w:rsidP="00224569">
                    <w:pPr>
                      <w:pStyle w:val="Brdtext"/>
                    </w:pPr>
                    <w:sdt>
                      <w:sdtPr>
                        <w:alias w:val="BilageEtikett"/>
                        <w:tag w:val="BilageEtikett"/>
                        <w:id w:val="159512835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120571002"/>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012A15" w14:textId="77777777" w:rsidR="0034082C" w:rsidRDefault="0034082C" w:rsidP="00EE1584">
    <w:pPr>
      <w:pStyle w:val="Brdtext"/>
    </w:pPr>
    <w:r>
      <w:rPr>
        <w:noProof/>
        <w:lang w:eastAsia="sv-SE"/>
      </w:rPr>
      <mc:AlternateContent>
        <mc:Choice Requires="wps">
          <w:drawing>
            <wp:anchor distT="0" distB="0" distL="0" distR="0" simplePos="0" relativeHeight="25165851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17AF1B" w14:textId="60FA479A" w:rsidR="0034082C" w:rsidRDefault="0034082C" w:rsidP="00A118D8">
                          <w:pPr>
                            <w:pStyle w:val="Brdtext"/>
                            <w:jc w:val="left"/>
                          </w:pPr>
                          <w:sdt>
                            <w:sdtPr>
                              <w:alias w:val="NummerEtikett"/>
                              <w:tag w:val="NummerEtikett"/>
                              <w:id w:val="-8843289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78095360"/>
                              <w:lock w:val="sdtContentLocked"/>
                              <w:dataBinding w:prefixMappings="xmlns:ns0='http://rkdhs/mallar/lagstiftning/Prop/Prop.xsd'" w:xpath="/ns0:dokumentvärden[1]/ns0:dokumentnummer[1]" w:storeItemID="{068625C3-B546-44A5-B525-B7CC092E5AD6}"/>
                              <w:text/>
                            </w:sdtPr>
                            <w:sdtContent>
                              <w:r>
                                <w:t>2020/21:173</w:t>
                              </w:r>
                            </w:sdtContent>
                          </w:sdt>
                        </w:p>
                        <w:p w14:paraId="41ED1F51" w14:textId="26B68AA4" w:rsidR="0034082C" w:rsidRPr="00C7375F" w:rsidRDefault="0034082C" w:rsidP="00224569">
                          <w:pPr>
                            <w:pStyle w:val="Brdtext"/>
                          </w:pPr>
                          <w:sdt>
                            <w:sdtPr>
                              <w:alias w:val="BilageEtikett"/>
                              <w:tag w:val="BilageEtikett"/>
                              <w:id w:val="-211935492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592014772"/>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03" type="#_x0000_t202" style="position:absolute;left:0;text-align:left;margin-left:348.15pt;margin-top:35.45pt;width:89.85pt;height:9.6pt;z-index:2516585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IcFNkQIAAJQFAAAOAAAAZHJzL2Uyb0RvYy54bWysVN9v2jAQfp+0/8Hy+wihlK6ooWKtmCah&#10;thqd+mwcu0SzfZ5tSNhf37OTAOv60mkvydn3y/fdd3d13WhFdsL5CkxB88GQEmE4lJV5LuiPx8Wn&#10;z5T4wEzJFBhR0L3w9Hr28cNVbadiBBtQpXAEgxg/rW1BNyHYaZZ5vhGa+QFYYVApwWkW8Oies9Kx&#10;GqNrlY2Gw0lWgyutAy68x9vbVklnKb6Ugod7Kb0IRBUU3xbS16XvOn6z2RWbPjtmNxXvnsH+4RWa&#10;VQaTHkLdssDI1lV/hdIVd+BBhgEHnYGUFRepBqwmH76qZrVhVqRaEBxvDzD5/xeW3+0eHKnKgl6M&#10;KTFMY48eRRPcFgs4i/DU1k/RamXRLjRfoME29/ceL2PVjXQ6/rEegnoEen8AF4MRHp3ycY4do4Sj&#10;Lh/ll6OEfnb0ts6HrwI0iUJBHTYvYcp2Sx/wJWjam8RkHlRVLiql0iESRtwoR3YMW61CeiN6/GGl&#10;DKkLOjk7H6bABqJ7G1mZGEYkynTpYuVthUkKeyWijTLfhUTIUqFv5GacC3PIn6yjlcRU73Hs7I+v&#10;eo9zWwd6pMxgwsFZVwZcqj7N2BGy8mcPmWztEfCTuqMYmnWTuJJfTHoKrKHcIzMctKPlLV9U2L4l&#10;8+GBOZwl7Djuh3CPH6kA4YdOomQD7vdb99EeKY5aSmqczYL6X1vmBCXqm0HyX+bjcRzmdBifXyCT&#10;iDvVrE81ZqtvADmR4yayPInRPqhelA70E66RecyKKmY45i5o6MWb0G4MXENczOfJCMfXsrA0K8tj&#10;6IhzJOdj88Sc7RgckPt30E8xm74icmsbPb2dbwOSMbE8It2i2nUARz+Rv1tTcbecnpPVcZnOXg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iyHBTZ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617AF1B" w14:textId="60FA479A" w:rsidR="0034082C" w:rsidRDefault="0034082C" w:rsidP="00A118D8">
                    <w:pPr>
                      <w:pStyle w:val="Brdtext"/>
                      <w:jc w:val="left"/>
                    </w:pPr>
                    <w:sdt>
                      <w:sdtPr>
                        <w:alias w:val="NummerEtikett"/>
                        <w:tag w:val="NummerEtikett"/>
                        <w:id w:val="-88432899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78095360"/>
                        <w:lock w:val="sdtContentLocked"/>
                        <w:dataBinding w:prefixMappings="xmlns:ns0='http://rkdhs/mallar/lagstiftning/Prop/Prop.xsd'" w:xpath="/ns0:dokumentvärden[1]/ns0:dokumentnummer[1]" w:storeItemID="{068625C3-B546-44A5-B525-B7CC092E5AD6}"/>
                        <w:text/>
                      </w:sdtPr>
                      <w:sdtContent>
                        <w:r>
                          <w:t>2020/21:173</w:t>
                        </w:r>
                      </w:sdtContent>
                    </w:sdt>
                  </w:p>
                  <w:p w14:paraId="41ED1F51" w14:textId="26B68AA4" w:rsidR="0034082C" w:rsidRPr="00C7375F" w:rsidRDefault="0034082C" w:rsidP="00224569">
                    <w:pPr>
                      <w:pStyle w:val="Brdtext"/>
                    </w:pPr>
                    <w:sdt>
                      <w:sdtPr>
                        <w:alias w:val="BilageEtikett"/>
                        <w:tag w:val="BilageEtikett"/>
                        <w:id w:val="-211935492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592014772"/>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A646A5" w14:textId="77777777" w:rsidR="0034082C" w:rsidRDefault="0034082C" w:rsidP="00664D04">
    <w:pPr>
      <w:pStyle w:val="Brdtext"/>
    </w:pPr>
    <w:r>
      <w:rPr>
        <w:noProof/>
        <w:lang w:eastAsia="sv-SE"/>
      </w:rPr>
      <mc:AlternateContent>
        <mc:Choice Requires="wps">
          <w:drawing>
            <wp:anchor distT="0" distB="0" distL="0" distR="0" simplePos="0" relativeHeight="2516584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8251A2" w14:textId="32F92A2C" w:rsidR="0034082C" w:rsidRDefault="0034082C" w:rsidP="00664D04">
                          <w:pPr>
                            <w:pStyle w:val="Brdtext"/>
                            <w:jc w:val="left"/>
                          </w:pPr>
                          <w:sdt>
                            <w:sdtPr>
                              <w:alias w:val="NummerEtikett"/>
                              <w:tag w:val="NummerEtikett"/>
                              <w:id w:val="4533663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24069569"/>
                              <w:lock w:val="sdtContentLocked"/>
                              <w:dataBinding w:prefixMappings="xmlns:ns0='http://rkdhs/mallar/lagstiftning/Prop/Prop.xsd'" w:xpath="/ns0:dokumentvärden[1]/ns0:dokumentnummer[1]" w:storeItemID="{068625C3-B546-44A5-B525-B7CC092E5AD6}"/>
                              <w:text/>
                            </w:sdtPr>
                            <w:sdtContent>
                              <w:r>
                                <w:t>2020/21:173</w:t>
                              </w:r>
                            </w:sdtContent>
                          </w:sdt>
                        </w:p>
                        <w:p w14:paraId="0066CF3B" w14:textId="588B24BA" w:rsidR="0034082C" w:rsidRPr="00C7375F" w:rsidRDefault="0034082C" w:rsidP="00224569">
                          <w:pPr>
                            <w:pStyle w:val="Brdtext"/>
                          </w:pPr>
                          <w:sdt>
                            <w:sdtPr>
                              <w:alias w:val="BilageEtikett"/>
                              <w:tag w:val="BilageEtikett"/>
                              <w:id w:val="106012190"/>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488978531"/>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07" type="#_x0000_t202" style="position:absolute;left:0;text-align:left;margin-left:29.4pt;margin-top:34.85pt;width:89.85pt;height:9.6pt;z-index:2516584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B8DbjwIAAJQFAAAOAAAAZHJzL2Uyb0RvYy54bWysVEtv2zAMvg/YfxB0Xx1n6SuoU2QtOgwo&#10;1mLt0LMiS40xSdQkJnb260fJzmNdLx12sSnxIymSH3lx2VnD1irEBlzFy6MRZ8pJqBv3XPHvjzcf&#10;zjiLKFwtDDhV8Y2K/HL2/t1F66dqDEswtQqMnLg4bX3Fl4h+WhRRLpUV8Qi8cqTUEKxAOobnog6i&#10;Je/WFOPR6KRoIdQ+gFQx0u11r+Sz7F9rJfFO66iQmYrT2zB/Q/4u0reYXYjpcxB+2cjhGeIfXmFF&#10;4yjoztW1QMFWofnLlW1kgAgajyTYArRupMo5UDbl6EU2D0vhVc6FihP9rkzx/7mVX9f3gTV1xU9P&#10;OXPCUo8eVYdhRQmMU3laH6eEevCEw+4TdNTm7X2ky5R1p4NNf8qHkZ4KvdkVl5wxmYzKSUkd40yS&#10;rhyX5+Nc/WJv7UPEzwosS0LFAzUv11SsbyPSSwi6haRgEUxT3zTG5EMijLoyga0FtdpgfiNZ/IEy&#10;jrUVP/l4PMqOHSTz3rNxyY3KlBnCpcz7DLOEG6MSxrhvSlPJcqKvxBZSKreLn9EJpSnUWwwH/P5V&#10;bzHu8yCLHBkc7oxt4yDk7POM7UtW/9iWTPd4KvhB3knEbtFlrpRnuXfpbgH1hpgRoB+t6OVNQ+27&#10;FRHvRaBZoo7TfsA7+mgDVH4YJM6WEH69dp/wRHHSctbSbFY8/lyJoDgzXxyR/7ycTNIw58Pk+JSY&#10;xMKhZnGocSt7BcSJkjaRl1lMeDRbUQewT7RG5ikqqYSTFLviuBWvsN8YtIakms8ziMbXC7x1D14m&#10;16nOiZyP3ZMIfmAwEve/wnaKxfQFkXtssox+vkIiY2b5vqpDB2j0M/mHNZV2y+E5o/bLdPY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HMHwNu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78251A2" w14:textId="32F92A2C" w:rsidR="0034082C" w:rsidRDefault="0034082C" w:rsidP="00664D04">
                    <w:pPr>
                      <w:pStyle w:val="Brdtext"/>
                      <w:jc w:val="left"/>
                    </w:pPr>
                    <w:sdt>
                      <w:sdtPr>
                        <w:alias w:val="NummerEtikett"/>
                        <w:tag w:val="NummerEtikett"/>
                        <w:id w:val="4533663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24069569"/>
                        <w:lock w:val="sdtContentLocked"/>
                        <w:dataBinding w:prefixMappings="xmlns:ns0='http://rkdhs/mallar/lagstiftning/Prop/Prop.xsd'" w:xpath="/ns0:dokumentvärden[1]/ns0:dokumentnummer[1]" w:storeItemID="{068625C3-B546-44A5-B525-B7CC092E5AD6}"/>
                        <w:text/>
                      </w:sdtPr>
                      <w:sdtContent>
                        <w:r>
                          <w:t>2020/21:173</w:t>
                        </w:r>
                      </w:sdtContent>
                    </w:sdt>
                  </w:p>
                  <w:p w14:paraId="0066CF3B" w14:textId="588B24BA" w:rsidR="0034082C" w:rsidRPr="00C7375F" w:rsidRDefault="0034082C" w:rsidP="00224569">
                    <w:pPr>
                      <w:pStyle w:val="Brdtext"/>
                    </w:pPr>
                    <w:sdt>
                      <w:sdtPr>
                        <w:alias w:val="BilageEtikett"/>
                        <w:tag w:val="BilageEtikett"/>
                        <w:id w:val="106012190"/>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488978531"/>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FBDFDF" w14:textId="77777777" w:rsidR="0034082C" w:rsidRDefault="0034082C" w:rsidP="00EE1584">
    <w:pPr>
      <w:pStyle w:val="Brdtext"/>
    </w:pPr>
    <w:r>
      <w:rPr>
        <w:noProof/>
        <w:lang w:eastAsia="sv-SE"/>
      </w:rPr>
      <mc:AlternateContent>
        <mc:Choice Requires="wps">
          <w:drawing>
            <wp:anchor distT="0" distB="0" distL="0" distR="0" simplePos="0" relativeHeight="2516585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9B3E0A" w14:textId="21958F1F" w:rsidR="0034082C" w:rsidRDefault="0034082C" w:rsidP="00A118D8">
                          <w:pPr>
                            <w:pStyle w:val="Brdtext"/>
                            <w:jc w:val="left"/>
                          </w:pPr>
                          <w:sdt>
                            <w:sdtPr>
                              <w:alias w:val="NummerEtikett"/>
                              <w:tag w:val="NummerEtikett"/>
                              <w:id w:val="-85048554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5781440"/>
                              <w:lock w:val="sdtContentLocked"/>
                              <w:dataBinding w:prefixMappings="xmlns:ns0='http://rkdhs/mallar/lagstiftning/Prop/Prop.xsd'" w:xpath="/ns0:dokumentvärden[1]/ns0:dokumentnummer[1]" w:storeItemID="{068625C3-B546-44A5-B525-B7CC092E5AD6}"/>
                              <w:text/>
                            </w:sdtPr>
                            <w:sdtContent>
                              <w:r>
                                <w:t>2020/21:173</w:t>
                              </w:r>
                            </w:sdtContent>
                          </w:sdt>
                        </w:p>
                        <w:p w14:paraId="6005ABE3" w14:textId="03E8FB98" w:rsidR="0034082C" w:rsidRPr="00C7375F" w:rsidRDefault="0034082C" w:rsidP="00224569">
                          <w:pPr>
                            <w:pStyle w:val="Brdtext"/>
                          </w:pPr>
                          <w:sdt>
                            <w:sdtPr>
                              <w:alias w:val="BilageEtikett"/>
                              <w:tag w:val="BilageEtikett"/>
                              <w:id w:val="-1455475692"/>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729267798"/>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08" type="#_x0000_t202" style="position:absolute;left:0;text-align:left;margin-left:348.15pt;margin-top:35.45pt;width:89.85pt;height:9.6pt;z-index:2516585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hn5kAIAAJQFAAAOAAAAZHJzL2Uyb0RvYy54bWysVEtv2zAMvg/YfxB0Xx2nadoGcYosRYcB&#10;QVssGXpWZCkxJomapMTOfv0o2Xms66XDLjYlvsSPHzm+a7QiO+F8Baag+UWPEmE4lJVZF/T78uHT&#10;DSU+MFMyBUYUdC88vZt8/DCu7Uj0YQOqFI5gEONHtS3oJgQ7yjLPN0IzfwFWGFRKcJoFPLp1VjpW&#10;Y3Stsn6vN8xqcKV1wIX3eHvfKukkxZdS8PAkpReBqILi20L6uvRdxW82GbPR2jG7qXj3DPYPr9Cs&#10;Mpj0GOqeBUa2rvorlK64Aw8yXHDQGUhZcZFqwGry3qtqFhtmRaoFwfH2CJP/f2H54+7Zkaos6PWQ&#10;EsM09mgpmuC2WMBlhKe2foRWC4t2ofkMDbb5cO/xMlbdSKfjH+shqEeg90dwMRjh0Skf5NgxSjjq&#10;8n5+20/oZydv63z4IkCTKBTUYfMSpmw39wFfgqYHk5jMg6rKh0qpdIiEETPlyI5hq1VIb0SPP6yU&#10;IXVBh5dXvRTYQHRvIysTw4hEmS5drLytMElhr0S0UeabkAhZKvSN3IxzYY75k3W0kpjqPY6d/elV&#10;73Fu60CPlBlMODrryoBL1acZO0FW/jhAJlt7BPys7iiGZtUkruQ3RwqsoNwjMxy0o+Utf6iwfXPm&#10;wzNzOEvYcdwP4Qk/UgHCD51EyQbcr7fuoz1SHLWU1DibBfU/t8wJStRXg+S/zQeDOMzpMLi6RiYR&#10;d65ZnWvMVs8AOZHjJrI8idE+qIMoHegXXCPTmBVVzHDMXdBwEGeh3Ri4hriYTpMRjq9lYW4WlsfQ&#10;EedIzmXzwpztGByQ+49wmGI2ekXk1jZ6ejvdBiRjYnlEukW16wCOfiJ/t6bibjk/J6vTMp38B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4+hn5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89B3E0A" w14:textId="21958F1F" w:rsidR="0034082C" w:rsidRDefault="0034082C" w:rsidP="00A118D8">
                    <w:pPr>
                      <w:pStyle w:val="Brdtext"/>
                      <w:jc w:val="left"/>
                    </w:pPr>
                    <w:sdt>
                      <w:sdtPr>
                        <w:alias w:val="NummerEtikett"/>
                        <w:tag w:val="NummerEtikett"/>
                        <w:id w:val="-85048554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5781440"/>
                        <w:lock w:val="sdtContentLocked"/>
                        <w:dataBinding w:prefixMappings="xmlns:ns0='http://rkdhs/mallar/lagstiftning/Prop/Prop.xsd'" w:xpath="/ns0:dokumentvärden[1]/ns0:dokumentnummer[1]" w:storeItemID="{068625C3-B546-44A5-B525-B7CC092E5AD6}"/>
                        <w:text/>
                      </w:sdtPr>
                      <w:sdtContent>
                        <w:r>
                          <w:t>2020/21:173</w:t>
                        </w:r>
                      </w:sdtContent>
                    </w:sdt>
                  </w:p>
                  <w:p w14:paraId="6005ABE3" w14:textId="03E8FB98" w:rsidR="0034082C" w:rsidRPr="00C7375F" w:rsidRDefault="0034082C" w:rsidP="00224569">
                    <w:pPr>
                      <w:pStyle w:val="Brdtext"/>
                    </w:pPr>
                    <w:sdt>
                      <w:sdtPr>
                        <w:alias w:val="BilageEtikett"/>
                        <w:tag w:val="BilageEtikett"/>
                        <w:id w:val="-1455475692"/>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729267798"/>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8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EA39C3" w14:textId="77777777" w:rsidR="0034082C" w:rsidRDefault="0034082C" w:rsidP="00664D04">
    <w:pPr>
      <w:pStyle w:val="Brdtext"/>
    </w:pPr>
    <w:r>
      <w:rPr>
        <w:noProof/>
        <w:lang w:eastAsia="sv-SE"/>
      </w:rPr>
      <mc:AlternateContent>
        <mc:Choice Requires="wps">
          <w:drawing>
            <wp:anchor distT="0" distB="0" distL="0" distR="0" simplePos="0" relativeHeight="25165843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474975" w14:textId="01DBF16B" w:rsidR="0034082C" w:rsidRDefault="0034082C" w:rsidP="00664D04">
                          <w:pPr>
                            <w:pStyle w:val="Brdtext"/>
                            <w:jc w:val="left"/>
                          </w:pPr>
                          <w:sdt>
                            <w:sdtPr>
                              <w:alias w:val="NummerEtikett"/>
                              <w:tag w:val="NummerEtikett"/>
                              <w:id w:val="-74325744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8622040"/>
                              <w:lock w:val="sdtContentLocked"/>
                              <w:dataBinding w:prefixMappings="xmlns:ns0='http://rkdhs/mallar/lagstiftning/Prop/Prop.xsd'" w:xpath="/ns0:dokumentvärden[1]/ns0:dokumentnummer[1]" w:storeItemID="{068625C3-B546-44A5-B525-B7CC092E5AD6}"/>
                              <w:text/>
                            </w:sdtPr>
                            <w:sdtContent>
                              <w:r>
                                <w:t>2020/21:173</w:t>
                              </w:r>
                            </w:sdtContent>
                          </w:sdt>
                        </w:p>
                        <w:p w14:paraId="60A653BE" w14:textId="68673468" w:rsidR="0034082C" w:rsidRPr="00C7375F" w:rsidRDefault="0034082C" w:rsidP="00224569">
                          <w:pPr>
                            <w:pStyle w:val="Brdtext"/>
                          </w:pPr>
                          <w:sdt>
                            <w:sdtPr>
                              <w:alias w:val="BilageEtikett"/>
                              <w:tag w:val="BilageEtikett"/>
                              <w:id w:val="-80855522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840314729"/>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12" type="#_x0000_t202" style="position:absolute;left:0;text-align:left;margin-left:29.4pt;margin-top:34.85pt;width:89.85pt;height:9.6pt;z-index:2516584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oOcikQIAAJQFAAAOAAAAZHJzL2Uyb0RvYy54bWysVN9v2jAQfp+0/8Hy+xrCoC2ooWKtmCZV&#10;bTWY+mwcu0SzfZ5tSNhf37OTAOv60mkvydn3y/fdd3d13WhFdsL5CkxB87MBJcJwKCvzXNAfq8Wn&#10;S0p8YKZkCowo6F54ej37+OGqtlMxhA2oUjiCQYyf1ragmxDsNMs83wjN/BlYYVApwWkW8Oies9Kx&#10;GqNrlQ0Hg/OsBldaB1x4j7e3rZLOUnwpBQ8PUnoRiCoovi2kr0vfdfxmsys2fXbMbirePYP9wys0&#10;qwwmPYS6ZYGRrav+CqUr7sCDDGccdAZSVlykGrCafPCqmuWGWZFqQXC8PcDk/19Yfr97dKQqC3ox&#10;ocQwjT1aiSa4LRYwjPDU1k/RamnRLjRfoME29/ceL2PVjXQ6/rEegnoEen8AF4MRHp3yUY4do4Sj&#10;Lh/mk2FCPzt6W+fDVwGaRKGgDpuXMGW7Ox/wJWjam8RkHlRVLiql0iESRtwoR3YMW61CeiN6/GGl&#10;DKkLev55PEiBDUT3NrIyMYxIlOnSxcrbCpMU9kpEG2W+C4mQpULfyM04F+aQP1lHK4mp3uPY2R9f&#10;9R7ntg70SJnBhIOzrgy4VH2asSNk5c8eMtnaI+AndUcxNOsmcSW/HPcUWEO5R2Y4aEfLW76osH13&#10;zIdH5nCWsOO4H8IDfqQChB86iZINuN9v3Ud7pDhqKalxNgvqf22ZE5SobwbJP8lHozjM6TAaXyCT&#10;iDvVrE81ZqtvADmR4yayPInRPqhelA70E66RecyKKmY45i5o6MWb0G4MXENczOfJCMfXsnBnlpbH&#10;0BHnSM5V88Sc7RgckPv30E8xm74icmsbPb2dbwOSMbE8It2i2nUARz+Rv1tTcbecnpPVcZnOXg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aDnIp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20474975" w14:textId="01DBF16B" w:rsidR="0034082C" w:rsidRDefault="0034082C" w:rsidP="00664D04">
                    <w:pPr>
                      <w:pStyle w:val="Brdtext"/>
                      <w:jc w:val="left"/>
                    </w:pPr>
                    <w:sdt>
                      <w:sdtPr>
                        <w:alias w:val="NummerEtikett"/>
                        <w:tag w:val="NummerEtikett"/>
                        <w:id w:val="-74325744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8622040"/>
                        <w:lock w:val="sdtContentLocked"/>
                        <w:dataBinding w:prefixMappings="xmlns:ns0='http://rkdhs/mallar/lagstiftning/Prop/Prop.xsd'" w:xpath="/ns0:dokumentvärden[1]/ns0:dokumentnummer[1]" w:storeItemID="{068625C3-B546-44A5-B525-B7CC092E5AD6}"/>
                        <w:text/>
                      </w:sdtPr>
                      <w:sdtContent>
                        <w:r>
                          <w:t>2020/21:173</w:t>
                        </w:r>
                      </w:sdtContent>
                    </w:sdt>
                  </w:p>
                  <w:p w14:paraId="60A653BE" w14:textId="68673468" w:rsidR="0034082C" w:rsidRPr="00C7375F" w:rsidRDefault="0034082C" w:rsidP="00224569">
                    <w:pPr>
                      <w:pStyle w:val="Brdtext"/>
                    </w:pPr>
                    <w:sdt>
                      <w:sdtPr>
                        <w:alias w:val="BilageEtikett"/>
                        <w:tag w:val="BilageEtikett"/>
                        <w:id w:val="-80855522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840314729"/>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8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5CAF50" w14:textId="77777777" w:rsidR="0034082C" w:rsidRDefault="0034082C" w:rsidP="00EE1584">
    <w:pPr>
      <w:pStyle w:val="Brdtext"/>
    </w:pPr>
    <w:r>
      <w:rPr>
        <w:noProof/>
        <w:lang w:eastAsia="sv-SE"/>
      </w:rPr>
      <mc:AlternateContent>
        <mc:Choice Requires="wps">
          <w:drawing>
            <wp:anchor distT="0" distB="0" distL="0" distR="0" simplePos="0" relativeHeight="25165851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A090F0" w14:textId="5B52580F" w:rsidR="0034082C" w:rsidRDefault="0034082C" w:rsidP="00A118D8">
                          <w:pPr>
                            <w:pStyle w:val="Brdtext"/>
                            <w:jc w:val="left"/>
                          </w:pPr>
                          <w:sdt>
                            <w:sdtPr>
                              <w:alias w:val="NummerEtikett"/>
                              <w:tag w:val="NummerEtikett"/>
                              <w:id w:val="157347324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90814549"/>
                              <w:lock w:val="sdtContentLocked"/>
                              <w:dataBinding w:prefixMappings="xmlns:ns0='http://rkdhs/mallar/lagstiftning/Prop/Prop.xsd'" w:xpath="/ns0:dokumentvärden[1]/ns0:dokumentnummer[1]" w:storeItemID="{068625C3-B546-44A5-B525-B7CC092E5AD6}"/>
                              <w:text/>
                            </w:sdtPr>
                            <w:sdtContent>
                              <w:r>
                                <w:t>2020/21:173</w:t>
                              </w:r>
                            </w:sdtContent>
                          </w:sdt>
                        </w:p>
                        <w:p w14:paraId="7FAFDD15" w14:textId="5D5D15C7" w:rsidR="0034082C" w:rsidRPr="00C7375F" w:rsidRDefault="0034082C" w:rsidP="00224569">
                          <w:pPr>
                            <w:pStyle w:val="Brdtext"/>
                          </w:pPr>
                          <w:sdt>
                            <w:sdtPr>
                              <w:alias w:val="BilageEtikett"/>
                              <w:tag w:val="BilageEtikett"/>
                              <w:id w:val="830643503"/>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731039410"/>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13" type="#_x0000_t202" style="position:absolute;left:0;text-align:left;margin-left:348.15pt;margin-top:35.45pt;width:89.85pt;height:9.6pt;z-index:2516585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P9BxkAIAAJQFAAAOAAAAZHJzL2Uyb0RvYy54bWysVMtu2zAQvBfoPxC8N7Ic52VEDtwEKQoE&#10;SVCnyJmmyFgoRbIkbcn9+g4pyXbTXFL0Ii25L+7s7F5etbUiG+F8ZXRB86MRJUJzU1b6paDfn24/&#10;nVPiA9MlU0aLgm6Fp1ezjx8uGzsVY7MyqhSOIIj208YWdBWCnWaZ5ytRM39krNBQSuNqFnB0L1np&#10;WIPotcrGo9Fp1hhXWme48B63N52SzlJ8KQUPD1J6EYgqKN4W0tel7zJ+s9klm744ZlcV75/B/uEV&#10;Nas0ku5C3bDAyNpVf4WqK+6MNzIccVNnRsqKi1QDqslHr6pZrJgVqRaA4+0OJv//wvL7zaMjVVnQ&#10;M3RKsxo9ehJtcGsUcBzhaayfwmphYRfaz6ZFm4d7j8tYdStdHf+oh0APoLc7cBGM8OiUT3J0jBIO&#10;XT7OL8YJ/WzvbZ0PX4SpSRQK6tC8hCnb3PmAl8B0MInJvFFVeVsplQ6RMOJaObJhaLUK6Y3w+MNK&#10;adIU9PT4ZJQCaxPdu8hKxzAiUaZPFyvvKkxS2CoRbZT+JiQgS4W+kZtxLvQuf7KOVhKp3uPY2+9f&#10;9R7nrg54pMxGh51zXWnjUvVpxvaQlT8GyGRnD8AP6o5iaJdt4kp+fjpQYGnKLZjhTDda3vLbCu27&#10;Yz48ModZQsexH8IDPlIZwG96iZKVcb/euo/2oDi0lDSYzYL6n2vmBCXqqwb5L/LJJA5zOkxOzsAk&#10;4g41y0ONXtfXBpzIsYksT2K0D2oQpTP1M9bIPGaFimmO3AUNg3gduo2BNcTFfJ6MML6WhTu9sDyG&#10;jjhHcj61z8zZnsEB3L83wxSz6Ssid7bR09v5OoCMieUR6Q7VvgMY/UT+fk3F3XJ4Tlb7ZTr7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NP9Bx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4A090F0" w14:textId="5B52580F" w:rsidR="0034082C" w:rsidRDefault="0034082C" w:rsidP="00A118D8">
                    <w:pPr>
                      <w:pStyle w:val="Brdtext"/>
                      <w:jc w:val="left"/>
                    </w:pPr>
                    <w:sdt>
                      <w:sdtPr>
                        <w:alias w:val="NummerEtikett"/>
                        <w:tag w:val="NummerEtikett"/>
                        <w:id w:val="157347324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90814549"/>
                        <w:lock w:val="sdtContentLocked"/>
                        <w:dataBinding w:prefixMappings="xmlns:ns0='http://rkdhs/mallar/lagstiftning/Prop/Prop.xsd'" w:xpath="/ns0:dokumentvärden[1]/ns0:dokumentnummer[1]" w:storeItemID="{068625C3-B546-44A5-B525-B7CC092E5AD6}"/>
                        <w:text/>
                      </w:sdtPr>
                      <w:sdtContent>
                        <w:r>
                          <w:t>2020/21:173</w:t>
                        </w:r>
                      </w:sdtContent>
                    </w:sdt>
                  </w:p>
                  <w:p w14:paraId="7FAFDD15" w14:textId="5D5D15C7" w:rsidR="0034082C" w:rsidRPr="00C7375F" w:rsidRDefault="0034082C" w:rsidP="00224569">
                    <w:pPr>
                      <w:pStyle w:val="Brdtext"/>
                    </w:pPr>
                    <w:sdt>
                      <w:sdtPr>
                        <w:alias w:val="BilageEtikett"/>
                        <w:tag w:val="BilageEtikett"/>
                        <w:id w:val="830643503"/>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731039410"/>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8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D333E8" w14:textId="77777777" w:rsidR="0034082C" w:rsidRDefault="0034082C" w:rsidP="00664D04">
    <w:pPr>
      <w:pStyle w:val="Brdtext"/>
    </w:pPr>
    <w:r>
      <w:rPr>
        <w:noProof/>
        <w:lang w:eastAsia="sv-SE"/>
      </w:rPr>
      <mc:AlternateContent>
        <mc:Choice Requires="wps">
          <w:drawing>
            <wp:anchor distT="0" distB="0" distL="0" distR="0" simplePos="0" relativeHeight="25165843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5744DD" w14:textId="53D21697" w:rsidR="0034082C" w:rsidRDefault="0034082C" w:rsidP="00664D04">
                          <w:pPr>
                            <w:pStyle w:val="Brdtext"/>
                            <w:jc w:val="left"/>
                          </w:pPr>
                          <w:sdt>
                            <w:sdtPr>
                              <w:alias w:val="NummerEtikett"/>
                              <w:tag w:val="NummerEtikett"/>
                              <w:id w:val="20051895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71198029"/>
                              <w:lock w:val="sdtContentLocked"/>
                              <w:dataBinding w:prefixMappings="xmlns:ns0='http://rkdhs/mallar/lagstiftning/Prop/Prop.xsd'" w:xpath="/ns0:dokumentvärden[1]/ns0:dokumentnummer[1]" w:storeItemID="{068625C3-B546-44A5-B525-B7CC092E5AD6}"/>
                              <w:text/>
                            </w:sdtPr>
                            <w:sdtContent>
                              <w:r>
                                <w:t>2020/21:173</w:t>
                              </w:r>
                            </w:sdtContent>
                          </w:sdt>
                        </w:p>
                        <w:p w14:paraId="35C0946B" w14:textId="18588E27" w:rsidR="0034082C" w:rsidRPr="00C7375F" w:rsidRDefault="0034082C" w:rsidP="00224569">
                          <w:pPr>
                            <w:pStyle w:val="Brdtext"/>
                          </w:pPr>
                          <w:sdt>
                            <w:sdtPr>
                              <w:alias w:val="BilageEtikett"/>
                              <w:tag w:val="BilageEtikett"/>
                              <w:id w:val="1880363924"/>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715540916"/>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17" type="#_x0000_t202" style="position:absolute;left:0;text-align:left;margin-left:29.4pt;margin-top:34.85pt;width:89.85pt;height:9.6pt;z-index:2516584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SvVdjQIAAJQFAAAOAAAAZHJzL2Uyb0RvYy54bWysVFtP2zAUfp+0/2D5faTpCoOKFHUgpkkI&#10;0GDi2XVsGs232W6T7tfvs5Nexnhh2kti+3zn/p1zftFpRdbCh8aaipZHI0qE4bZuzHNFvz9efzil&#10;JERmaqasERXdiEAvZu/fnbduKsZ2aVUtPIERE6atq+gyRjctisCXQrNwZJ0wEErrNYu4+uei9qyF&#10;da2K8Wh0UrTW185bLkLA61UvpLNsX0rB452UQUSiKorYYv76/F2kbzE7Z9Nnz9yy4UMY7B+i0Kwx&#10;cLozdcUiIyvf/GVKN9zbYGU84lYXVsqGi5wDsilHL7J5WDInci4oTnC7MoX/Z5bfru89aeqKnpaU&#10;GKbRo0fRRb9CAuNUntaFKVAPDrjYfbYd2rx9D3hMWXfS6/RHPgRyFHqzKy6MEZ6UykmJjlHCISvH&#10;5dk4V7/Yazsf4hdhNUmHino0L9eUrW9CRCSAbiHJWbCqqa8bpfIlEUZcKk/WDK1WMccIjT9QypC2&#10;oicfj0fZsLFJvbesTDIjMmUGdynzPsN8ihslEkaZb0KiZDnRV3wzzoXZ+c/ohJJw9RbFAb+P6i3K&#10;fR7QyJ6tiTtl3Rjrc/Z5xvYlq39sSyZ7PAp+kHc6xm7RZa6UZ7l36W1h6w2Y4W0/WsHx6wbtu2Eh&#10;3jOPWULHsR/iHT5SWZTfDidKltb/eu094UFxSClpMZsVDT9XzAtK1FcD8p+Vk0ka5nyZHH8Ck4g/&#10;lCwOJWalLy04AX4junxM+Ki2R+mtfsIamSevEDHD4buicXu8jP3GwBriYj7PIIyvY/HGPDieTKc6&#10;J3I+dk/Mu4HBEdy/tdspZtMXRO6xSTO4+SqCjJnl+6oOHcDoZ/IPayrtlsN7Ru2X6ew3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A0SvVdjQIAAJQ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435744DD" w14:textId="53D21697" w:rsidR="0034082C" w:rsidRDefault="0034082C" w:rsidP="00664D04">
                    <w:pPr>
                      <w:pStyle w:val="Brdtext"/>
                      <w:jc w:val="left"/>
                    </w:pPr>
                    <w:sdt>
                      <w:sdtPr>
                        <w:alias w:val="NummerEtikett"/>
                        <w:tag w:val="NummerEtikett"/>
                        <w:id w:val="20051895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71198029"/>
                        <w:lock w:val="sdtContentLocked"/>
                        <w:dataBinding w:prefixMappings="xmlns:ns0='http://rkdhs/mallar/lagstiftning/Prop/Prop.xsd'" w:xpath="/ns0:dokumentvärden[1]/ns0:dokumentnummer[1]" w:storeItemID="{068625C3-B546-44A5-B525-B7CC092E5AD6}"/>
                        <w:text/>
                      </w:sdtPr>
                      <w:sdtContent>
                        <w:r>
                          <w:t>2020/21:173</w:t>
                        </w:r>
                      </w:sdtContent>
                    </w:sdt>
                  </w:p>
                  <w:p w14:paraId="35C0946B" w14:textId="18588E27" w:rsidR="0034082C" w:rsidRPr="00C7375F" w:rsidRDefault="0034082C" w:rsidP="00224569">
                    <w:pPr>
                      <w:pStyle w:val="Brdtext"/>
                    </w:pPr>
                    <w:sdt>
                      <w:sdtPr>
                        <w:alias w:val="BilageEtikett"/>
                        <w:tag w:val="BilageEtikett"/>
                        <w:id w:val="1880363924"/>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715540916"/>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8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ABC7DB" w14:textId="77777777" w:rsidR="0034082C" w:rsidRDefault="0034082C" w:rsidP="00EE1584">
    <w:pPr>
      <w:pStyle w:val="Brdtext"/>
    </w:pPr>
    <w:r>
      <w:rPr>
        <w:noProof/>
        <w:lang w:eastAsia="sv-SE"/>
      </w:rPr>
      <mc:AlternateContent>
        <mc:Choice Requires="wps">
          <w:drawing>
            <wp:anchor distT="0" distB="0" distL="0" distR="0" simplePos="0" relativeHeight="25165851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876269" w14:textId="0E77EBE4" w:rsidR="0034082C" w:rsidRDefault="0034082C" w:rsidP="00A118D8">
                          <w:pPr>
                            <w:pStyle w:val="Brdtext"/>
                            <w:jc w:val="left"/>
                          </w:pPr>
                          <w:sdt>
                            <w:sdtPr>
                              <w:alias w:val="NummerEtikett"/>
                              <w:tag w:val="NummerEtikett"/>
                              <w:id w:val="147108538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62123152"/>
                              <w:lock w:val="sdtContentLocked"/>
                              <w:dataBinding w:prefixMappings="xmlns:ns0='http://rkdhs/mallar/lagstiftning/Prop/Prop.xsd'" w:xpath="/ns0:dokumentvärden[1]/ns0:dokumentnummer[1]" w:storeItemID="{068625C3-B546-44A5-B525-B7CC092E5AD6}"/>
                              <w:text/>
                            </w:sdtPr>
                            <w:sdtContent>
                              <w:r>
                                <w:t>2020/21:173</w:t>
                              </w:r>
                            </w:sdtContent>
                          </w:sdt>
                        </w:p>
                        <w:p w14:paraId="041E8E98" w14:textId="24692697" w:rsidR="0034082C" w:rsidRPr="00C7375F" w:rsidRDefault="0034082C" w:rsidP="00224569">
                          <w:pPr>
                            <w:pStyle w:val="Brdtext"/>
                          </w:pPr>
                          <w:sdt>
                            <w:sdtPr>
                              <w:alias w:val="BilageEtikett"/>
                              <w:tag w:val="BilageEtikett"/>
                              <w:id w:val="118501893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639764557"/>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18" type="#_x0000_t202" style="position:absolute;left:0;text-align:left;margin-left:348.15pt;margin-top:35.45pt;width:89.85pt;height:9.6pt;z-index:2516585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yx/jwIAAJQFAAAOAAAAZHJzL2Uyb0RvYy54bWysVE1PGzEQvVfqf7B8L5sNgULEBqUgqkqo&#10;oELF2fHaZFV/1Xaym/76Pns3H6VcqHrZtT1vZjxvnufistOKrIUPjTUVLY9GlAjDbd2Y54p+f7z5&#10;cEZJiMzUTFkjKroRgV7O3r+7aN1UjO3Sqlp4giAmTFtX0WWMbloUgS+FZuHIOmFglNZrFrH1z0Xt&#10;WYvoWhXj0ei0aK2vnbdchIDT695IZzm+lILHOymDiERVFHeL+evzd5G+xeyCTZ89c8uGD9dg/3AL&#10;zRqDpLtQ1ywysvLNX6F0w70NVsYjbnVhpWy4yDWgmnL0opqHJXMi1wJygtvRFP5fWP51fe9JU1f0&#10;DPQYptGjR9FFv0IBx4me1oUpUA8OuNh9sh3avD0POExVd9Lr9Ec9BHZE2uzIRTDCk1M5KdExSjhs&#10;5bg8H2f2i7238yF+FlaTtKioR/Myp2x9GyJuAugWkpIFq5r6plEqb5JgxJXyZM3QahXzHeHxB0oZ&#10;0lb09PhklAMbm9z7yMqkMCJLZkiXKu8rzKu4USJhlPkmJCjLhb6Sm3EuzC5/RieURKq3OA74/a3e&#10;4tzXAY+c2Zq4c9aNsT5Xn9/YnrL6x5Yy2eNB+EHdaRm7RZe1Up7vJLCw9QbK8LZ/WsHxmwbtu2Uh&#10;3jOPt4SOYz7EO3yksqDfDitKltb/eu084SFxWClp8TYrGn6umBeUqC8G4j8vJxOEjXkzOfkIJRF/&#10;aFkcWsxKX1loosQkcjwvEz6q7VJ6q58wRuYpK0zMcOSuaNwur2I/MTCGuJjPMwjP17F4ax4cT6ET&#10;z0mcj90T825QcIT2v9rtK2bTF0LusckzuPkqQoxZ5YnpntWhA3j6WfzDmEqz5XCfUfthOvsN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3LH+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3876269" w14:textId="0E77EBE4" w:rsidR="0034082C" w:rsidRDefault="0034082C" w:rsidP="00A118D8">
                    <w:pPr>
                      <w:pStyle w:val="Brdtext"/>
                      <w:jc w:val="left"/>
                    </w:pPr>
                    <w:sdt>
                      <w:sdtPr>
                        <w:alias w:val="NummerEtikett"/>
                        <w:tag w:val="NummerEtikett"/>
                        <w:id w:val="147108538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62123152"/>
                        <w:lock w:val="sdtContentLocked"/>
                        <w:dataBinding w:prefixMappings="xmlns:ns0='http://rkdhs/mallar/lagstiftning/Prop/Prop.xsd'" w:xpath="/ns0:dokumentvärden[1]/ns0:dokumentnummer[1]" w:storeItemID="{068625C3-B546-44A5-B525-B7CC092E5AD6}"/>
                        <w:text/>
                      </w:sdtPr>
                      <w:sdtContent>
                        <w:r>
                          <w:t>2020/21:173</w:t>
                        </w:r>
                      </w:sdtContent>
                    </w:sdt>
                  </w:p>
                  <w:p w14:paraId="041E8E98" w14:textId="24692697" w:rsidR="0034082C" w:rsidRPr="00C7375F" w:rsidRDefault="0034082C" w:rsidP="00224569">
                    <w:pPr>
                      <w:pStyle w:val="Brdtext"/>
                    </w:pPr>
                    <w:sdt>
                      <w:sdtPr>
                        <w:alias w:val="BilageEtikett"/>
                        <w:tag w:val="BilageEtikett"/>
                        <w:id w:val="118501893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639764557"/>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8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ADD005" w14:textId="77777777" w:rsidR="0034082C" w:rsidRDefault="0034082C" w:rsidP="00664D04">
    <w:pPr>
      <w:pStyle w:val="Brdtext"/>
    </w:pPr>
    <w:r>
      <w:rPr>
        <w:noProof/>
        <w:lang w:eastAsia="sv-SE"/>
      </w:rPr>
      <mc:AlternateContent>
        <mc:Choice Requires="wps">
          <w:drawing>
            <wp:anchor distT="0" distB="0" distL="0" distR="0" simplePos="0" relativeHeight="25165843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2675F1" w14:textId="2AA28089" w:rsidR="0034082C" w:rsidRDefault="0034082C" w:rsidP="00664D04">
                          <w:pPr>
                            <w:pStyle w:val="Brdtext"/>
                            <w:jc w:val="left"/>
                          </w:pPr>
                          <w:sdt>
                            <w:sdtPr>
                              <w:alias w:val="NummerEtikett"/>
                              <w:tag w:val="NummerEtikett"/>
                              <w:id w:val="12927932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72904137"/>
                              <w:lock w:val="sdtContentLocked"/>
                              <w:dataBinding w:prefixMappings="xmlns:ns0='http://rkdhs/mallar/lagstiftning/Prop/Prop.xsd'" w:xpath="/ns0:dokumentvärden[1]/ns0:dokumentnummer[1]" w:storeItemID="{068625C3-B546-44A5-B525-B7CC092E5AD6}"/>
                              <w:text/>
                            </w:sdtPr>
                            <w:sdtContent>
                              <w:r>
                                <w:t>2020/21:173</w:t>
                              </w:r>
                            </w:sdtContent>
                          </w:sdt>
                        </w:p>
                        <w:p w14:paraId="28A1B16D" w14:textId="24A9C489" w:rsidR="0034082C" w:rsidRPr="00C7375F" w:rsidRDefault="0034082C" w:rsidP="00224569">
                          <w:pPr>
                            <w:pStyle w:val="Brdtext"/>
                          </w:pPr>
                          <w:sdt>
                            <w:sdtPr>
                              <w:alias w:val="BilageEtikett"/>
                              <w:tag w:val="BilageEtikett"/>
                              <w:id w:val="116343037"/>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890482929"/>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22" type="#_x0000_t202" style="position:absolute;left:0;text-align:left;margin-left:29.4pt;margin-top:34.85pt;width:89.85pt;height:9.6pt;z-index:2516584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F5EBkQIAAJQ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p5&#10;TolhGnu0Ek1wWyxgGOGprZ+i1dKiXWi+QINt7u89XsaqG+l0/GM9BPUI9P4ALgYjPDrloxw7RglH&#10;XT7MJ8OEfnb0ts6HrwI0iUJBHTYvYcp2dz7gS9C0N4nJPKiqXFRKpUMkjLhRjuwYtlqF9Eb0+MNK&#10;GVIX9OJ8PEiBDUT3NrIyMYxIlOnSxcrbCpMU9kpEG2W+C4mQpULfyM04F+aQP1lHK4mp3uPY2R9f&#10;9R7ntg70SJnBhIOzrgy4VH2asSNk5c8eMtnaI+AndUcxNOsmcSWfjHsKrKHcIzMctKPlLV9U2L47&#10;5sMjczhL2HHcD+EBP1IBwg+dRMkG3O+37qM9Uhy1lNQ4mwX1v7bMCUrUN4Pkn+SjURzmdBiNPyOT&#10;iDvVrE81ZqtvADmR4yayPInRPqhelA70E66RecyKKmY45i5o6MWb0G4MXENczOfJCMfXsnBnlpbH&#10;0BHnSM5V88Sc7RgckPv30E8xm74icmsbPb2dbwOSMbE8It2i2nUARz+Rv1tTcbecnpPVcZnOXg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GxeRAZ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82675F1" w14:textId="2AA28089" w:rsidR="0034082C" w:rsidRDefault="0034082C" w:rsidP="00664D04">
                    <w:pPr>
                      <w:pStyle w:val="Brdtext"/>
                      <w:jc w:val="left"/>
                    </w:pPr>
                    <w:sdt>
                      <w:sdtPr>
                        <w:alias w:val="NummerEtikett"/>
                        <w:tag w:val="NummerEtikett"/>
                        <w:id w:val="12927932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72904137"/>
                        <w:lock w:val="sdtContentLocked"/>
                        <w:dataBinding w:prefixMappings="xmlns:ns0='http://rkdhs/mallar/lagstiftning/Prop/Prop.xsd'" w:xpath="/ns0:dokumentvärden[1]/ns0:dokumentnummer[1]" w:storeItemID="{068625C3-B546-44A5-B525-B7CC092E5AD6}"/>
                        <w:text/>
                      </w:sdtPr>
                      <w:sdtContent>
                        <w:r>
                          <w:t>2020/21:173</w:t>
                        </w:r>
                      </w:sdtContent>
                    </w:sdt>
                  </w:p>
                  <w:p w14:paraId="28A1B16D" w14:textId="24A9C489" w:rsidR="0034082C" w:rsidRPr="00C7375F" w:rsidRDefault="0034082C" w:rsidP="00224569">
                    <w:pPr>
                      <w:pStyle w:val="Brdtext"/>
                    </w:pPr>
                    <w:sdt>
                      <w:sdtPr>
                        <w:alias w:val="BilageEtikett"/>
                        <w:tag w:val="BilageEtikett"/>
                        <w:id w:val="116343037"/>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890482929"/>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8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C6D6DB" w14:textId="77777777" w:rsidR="0034082C" w:rsidRDefault="0034082C" w:rsidP="00EE1584">
    <w:pPr>
      <w:pStyle w:val="Brdtext"/>
    </w:pPr>
    <w:r>
      <w:rPr>
        <w:noProof/>
        <w:lang w:eastAsia="sv-SE"/>
      </w:rPr>
      <mc:AlternateContent>
        <mc:Choice Requires="wps">
          <w:drawing>
            <wp:anchor distT="0" distB="0" distL="0" distR="0" simplePos="0" relativeHeight="25165851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E0796F" w14:textId="58A7BE8C" w:rsidR="0034082C" w:rsidRDefault="0034082C" w:rsidP="00A118D8">
                          <w:pPr>
                            <w:pStyle w:val="Brdtext"/>
                            <w:jc w:val="left"/>
                          </w:pPr>
                          <w:sdt>
                            <w:sdtPr>
                              <w:alias w:val="NummerEtikett"/>
                              <w:tag w:val="NummerEtikett"/>
                              <w:id w:val="2893299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86157661"/>
                              <w:lock w:val="sdtContentLocked"/>
                              <w:dataBinding w:prefixMappings="xmlns:ns0='http://rkdhs/mallar/lagstiftning/Prop/Prop.xsd'" w:xpath="/ns0:dokumentvärden[1]/ns0:dokumentnummer[1]" w:storeItemID="{068625C3-B546-44A5-B525-B7CC092E5AD6}"/>
                              <w:text/>
                            </w:sdtPr>
                            <w:sdtContent>
                              <w:r>
                                <w:t>2020/21:173</w:t>
                              </w:r>
                            </w:sdtContent>
                          </w:sdt>
                        </w:p>
                        <w:p w14:paraId="054AD58E" w14:textId="0F8412E5" w:rsidR="0034082C" w:rsidRPr="00C7375F" w:rsidRDefault="0034082C" w:rsidP="00224569">
                          <w:pPr>
                            <w:pStyle w:val="Brdtext"/>
                          </w:pPr>
                          <w:sdt>
                            <w:sdtPr>
                              <w:alias w:val="BilageEtikett"/>
                              <w:tag w:val="BilageEtikett"/>
                              <w:id w:val="117221929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627762684"/>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23" type="#_x0000_t202" style="position:absolute;left:0;text-align:left;margin-left:348.15pt;margin-top:35.45pt;width:89.85pt;height:9.6pt;z-index:2516585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iKZSkQIAAJQFAAAOAAAAZHJzL2Uyb0RvYy54bWysVN9v2jAQfp+0/8Hy+wihlBXUULFWnSZV&#10;bTWY+mwcu0SzfZ5tSNhf37OTAOv60mkvydn3y/fdd3d51WhFdsL5CkxB88GQEmE4lJV5LuiP1e2n&#10;C0p8YKZkCowo6F54ejX/+OGytjMxgg2oUjiCQYyf1bagmxDsLMs83wjN/ACsMKiU4DQLeHTPWelY&#10;jdG1ykbD4SSrwZXWARfe4+1Nq6TzFF9KwcODlF4EogqKbwvp69J3Hb/Z/JLNnh2zm4p3z2D/8ArN&#10;KoNJD6FuWGBk66q/QumKO/Agw4CDzkDKiotUA1aTD19Vs9wwK1ItCI63B5j8/wvL73ePjlRlQS9G&#10;lBimsUcr0QS3xQLOIjy19TO0Wlq0C80XaLDN/b3Hy1h1I52Of6yHoB6B3h/AxWCER6d8nGPHKOGo&#10;y0f5dJTQz47e1vnwVYAmUSiow+YlTNnuzgd8CZr2JjGZB1WVt5VS6RAJI66VIzuGrVYhvRE9/rBS&#10;htQFnZydD1NgA9G9jaxMDCMSZbp0sfK2wiSFvRLRRpnvQiJkqdA3cjPOhTnkT9bRSmKq9zh29sdX&#10;vce5rQM9UmYw4eCsKwMuVZ9m7AhZ+bOHTLb2CPhJ3VEMzbpJXMmnk54Cayj3yAwH7Wh5y28rbN8d&#10;8+GROZwl7Djuh/CAH6kA4YdOomQD7vdb99EeKY5aSmqczYL6X1vmBCXqm0HyT/PxOA5zOozPPyOT&#10;iDvVrE81ZquvATmR4yayPInRPqhelA70E66RRcyKKmY45i5o6MXr0G4MXENcLBbJCMfXsnBnlpbH&#10;0BHnSM5V88Sc7RgckPv30E8xm70icmsbPb1dbAOSMbE8It2i2nUARz+Rv1tTcbecnpPVcZnOX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74imUp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2E0796F" w14:textId="58A7BE8C" w:rsidR="0034082C" w:rsidRDefault="0034082C" w:rsidP="00A118D8">
                    <w:pPr>
                      <w:pStyle w:val="Brdtext"/>
                      <w:jc w:val="left"/>
                    </w:pPr>
                    <w:sdt>
                      <w:sdtPr>
                        <w:alias w:val="NummerEtikett"/>
                        <w:tag w:val="NummerEtikett"/>
                        <w:id w:val="28932993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86157661"/>
                        <w:lock w:val="sdtContentLocked"/>
                        <w:dataBinding w:prefixMappings="xmlns:ns0='http://rkdhs/mallar/lagstiftning/Prop/Prop.xsd'" w:xpath="/ns0:dokumentvärden[1]/ns0:dokumentnummer[1]" w:storeItemID="{068625C3-B546-44A5-B525-B7CC092E5AD6}"/>
                        <w:text/>
                      </w:sdtPr>
                      <w:sdtContent>
                        <w:r>
                          <w:t>2020/21:173</w:t>
                        </w:r>
                      </w:sdtContent>
                    </w:sdt>
                  </w:p>
                  <w:p w14:paraId="054AD58E" w14:textId="0F8412E5" w:rsidR="0034082C" w:rsidRPr="00C7375F" w:rsidRDefault="0034082C" w:rsidP="00224569">
                    <w:pPr>
                      <w:pStyle w:val="Brdtext"/>
                    </w:pPr>
                    <w:sdt>
                      <w:sdtPr>
                        <w:alias w:val="BilageEtikett"/>
                        <w:tag w:val="BilageEtikett"/>
                        <w:id w:val="117221929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627762684"/>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8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9FC800" w14:textId="77777777" w:rsidR="0034082C" w:rsidRDefault="0034082C" w:rsidP="00664D04">
    <w:pPr>
      <w:pStyle w:val="Brdtext"/>
    </w:pPr>
    <w:r>
      <w:rPr>
        <w:noProof/>
        <w:lang w:eastAsia="sv-SE"/>
      </w:rPr>
      <mc:AlternateContent>
        <mc:Choice Requires="wps">
          <w:drawing>
            <wp:anchor distT="0" distB="0" distL="0" distR="0" simplePos="0" relativeHeight="2516584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5247AD" w14:textId="320629A3" w:rsidR="0034082C" w:rsidRDefault="0034082C" w:rsidP="00664D04">
                          <w:pPr>
                            <w:pStyle w:val="Brdtext"/>
                            <w:jc w:val="left"/>
                          </w:pPr>
                          <w:sdt>
                            <w:sdtPr>
                              <w:alias w:val="NummerEtikett"/>
                              <w:tag w:val="NummerEtikett"/>
                              <w:id w:val="105967012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16683634"/>
                              <w:lock w:val="sdtContentLocked"/>
                              <w:dataBinding w:prefixMappings="xmlns:ns0='http://rkdhs/mallar/lagstiftning/Prop/Prop.xsd'" w:xpath="/ns0:dokumentvärden[1]/ns0:dokumentnummer[1]" w:storeItemID="{068625C3-B546-44A5-B525-B7CC092E5AD6}"/>
                              <w:text/>
                            </w:sdtPr>
                            <w:sdtContent>
                              <w:r>
                                <w:t>2020/21:173</w:t>
                              </w:r>
                            </w:sdtContent>
                          </w:sdt>
                        </w:p>
                        <w:p w14:paraId="2B1DB6E3" w14:textId="11F0DDC1" w:rsidR="0034082C" w:rsidRPr="00C7375F" w:rsidRDefault="0034082C" w:rsidP="00224569">
                          <w:pPr>
                            <w:pStyle w:val="Brdtext"/>
                          </w:pPr>
                          <w:sdt>
                            <w:sdtPr>
                              <w:alias w:val="BilageEtikett"/>
                              <w:tag w:val="BilageEtikett"/>
                              <w:id w:val="1543177064"/>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98463904"/>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27" type="#_x0000_t202" style="position:absolute;left:0;text-align:left;margin-left:29.4pt;margin-top:34.85pt;width:89.85pt;height:9.6pt;z-index:251658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m5GwkAIAAJQFAAAOAAAAZHJzL2Uyb0RvYy54bWysVEtPGzEQvlfqf7B8L5tNA4WIDUpBVJUQ&#10;oELF2fHaZFXb49qT7Ka/vmPv5lHKhaqX3bHn5fnmmzm/6KxhaxViA67i5dGIM+Uk1I17rvj3x+sP&#10;p5xFFK4WBpyq+EZFfjF7/+689VM1hiWYWgVGQVyctr7iS0Q/LYool8qKeAReOVJqCFYgHcNzUQfR&#10;UnRrivFodFK0EGofQKoY6faqV/JZjq+1knindVTITMXpbZi/IX8X6VvMzsX0OQi/bOTwDPEPr7Ci&#10;cZR0F+pKoGCr0PwVyjYyQASNRxJsAVo3UuUaqJpy9KKah6XwKtdC4ES/gyn+v7Dydn0fWFNX/PSY&#10;Mycs9ehRdRhWVMA4wdP6OCWrB0922H2Gjtq8vY90marudLDpT/Uw0hPQmx24FIzJ5FROSuoYZ5J0&#10;5bg8G2f0i723DxG/KLAsCRUP1LyMqVjfRKSXkOnWJCWLYJr6ujEmHxJh1KUJbC2o1QbzG8njDyvj&#10;WFvxk4/HoxzYQXLvIxuXwqhMmSFdqryvMEu4MSrZGPdNaYIsF/pKbiGlcrv82TpZaUr1FsfBfv+q&#10;tzj3dZBHzgwOd862cRBy9XnG9pDVP7aQ6d6eAD+oO4nYLbrMldTHgRoLqDfEjAD9aEUvrxtq342I&#10;eC8CzRJ1nPYD3tFHGyD4YZA4W0L49dp9sieKk5azlmaz4vHnSgTFmfnqiPxn5WSShjkfJsefiEks&#10;HGoWhxq3spdAnChpE3mZxWSPZivqAPaJ1sg8ZSWVcJJyVxy34iX2G4PWkFTzeTai8fUCb9yDlyl0&#10;wjmR87F7EsEPDEbi/i1sp1hMXxC5t02e0c9XSGTMLE9I96gOHaDRz+Qf1lTaLYfnbLVfpr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xm5Gw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05247AD" w14:textId="320629A3" w:rsidR="0034082C" w:rsidRDefault="0034082C" w:rsidP="00664D04">
                    <w:pPr>
                      <w:pStyle w:val="Brdtext"/>
                      <w:jc w:val="left"/>
                    </w:pPr>
                    <w:sdt>
                      <w:sdtPr>
                        <w:alias w:val="NummerEtikett"/>
                        <w:tag w:val="NummerEtikett"/>
                        <w:id w:val="105967012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16683634"/>
                        <w:lock w:val="sdtContentLocked"/>
                        <w:dataBinding w:prefixMappings="xmlns:ns0='http://rkdhs/mallar/lagstiftning/Prop/Prop.xsd'" w:xpath="/ns0:dokumentvärden[1]/ns0:dokumentnummer[1]" w:storeItemID="{068625C3-B546-44A5-B525-B7CC092E5AD6}"/>
                        <w:text/>
                      </w:sdtPr>
                      <w:sdtContent>
                        <w:r>
                          <w:t>2020/21:173</w:t>
                        </w:r>
                      </w:sdtContent>
                    </w:sdt>
                  </w:p>
                  <w:p w14:paraId="2B1DB6E3" w14:textId="11F0DDC1" w:rsidR="0034082C" w:rsidRPr="00C7375F" w:rsidRDefault="0034082C" w:rsidP="00224569">
                    <w:pPr>
                      <w:pStyle w:val="Brdtext"/>
                    </w:pPr>
                    <w:sdt>
                      <w:sdtPr>
                        <w:alias w:val="BilageEtikett"/>
                        <w:tag w:val="BilageEtikett"/>
                        <w:id w:val="1543177064"/>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98463904"/>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9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269FE4" w14:textId="77777777" w:rsidR="0034082C" w:rsidRDefault="0034082C" w:rsidP="00EE1584">
    <w:pPr>
      <w:pStyle w:val="Brdtext"/>
    </w:pPr>
    <w:r>
      <w:rPr>
        <w:noProof/>
        <w:lang w:eastAsia="sv-SE"/>
      </w:rPr>
      <mc:AlternateContent>
        <mc:Choice Requires="wps">
          <w:drawing>
            <wp:anchor distT="0" distB="0" distL="0" distR="0" simplePos="0" relativeHeight="2516585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A7021C" w14:textId="6B0AFD93" w:rsidR="0034082C" w:rsidRDefault="0034082C" w:rsidP="00A118D8">
                          <w:pPr>
                            <w:pStyle w:val="Brdtext"/>
                            <w:jc w:val="left"/>
                          </w:pPr>
                          <w:sdt>
                            <w:sdtPr>
                              <w:alias w:val="NummerEtikett"/>
                              <w:tag w:val="NummerEtikett"/>
                              <w:id w:val="-50220950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94739994"/>
                              <w:lock w:val="sdtContentLocked"/>
                              <w:dataBinding w:prefixMappings="xmlns:ns0='http://rkdhs/mallar/lagstiftning/Prop/Prop.xsd'" w:xpath="/ns0:dokumentvärden[1]/ns0:dokumentnummer[1]" w:storeItemID="{068625C3-B546-44A5-B525-B7CC092E5AD6}"/>
                              <w:text/>
                            </w:sdtPr>
                            <w:sdtContent>
                              <w:r>
                                <w:t>2020/21:173</w:t>
                              </w:r>
                            </w:sdtContent>
                          </w:sdt>
                        </w:p>
                        <w:p w14:paraId="37AD904E" w14:textId="6F3A5A33" w:rsidR="0034082C" w:rsidRPr="00C7375F" w:rsidRDefault="0034082C" w:rsidP="00224569">
                          <w:pPr>
                            <w:pStyle w:val="Brdtext"/>
                          </w:pPr>
                          <w:sdt>
                            <w:sdtPr>
                              <w:alias w:val="BilageEtikett"/>
                              <w:tag w:val="BilageEtikett"/>
                              <w:id w:val="822855342"/>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507628192"/>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28" type="#_x0000_t202" style="position:absolute;left:0;text-align:left;margin-left:348.15pt;margin-top:35.45pt;width:89.85pt;height:9.6pt;z-index:251658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ZkiSkAIAAJQ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swklmtXo0aNog1ujgOMIT2P9FFYLC7vQfjEt2jzce1zGqlvp6vhHPQR6AL3dgYtghEenfJKjY5Rw&#10;6PJxfj5O6Gd7b+t8+CpMTaJQUIfmJUzZ5tYHvASmg0lM5o2qyptKqXSIhBFXypENQ6tVSG+Exx9W&#10;SpOmoKfHJ6MUWJvo3kVWOoYRiTJ9ulh5V2GSwlaJaKP0dyEBWSr0jdyMc6F3+ZN1tJJI9R7H3n7/&#10;qvc4d3XAI2U2Ouyc60obl6pPM7aHrPw5QCY7ewB+UHcUQ7tsE1fA1YECS1NuwQxnutHylt9UaN8t&#10;8+GBOcwSOo79EO7xkcoAftNLlKyM+/3WfbQHxaGlpMFsFtT/WjMnKFHfNMh/nk8mcZjTYXLyGUwi&#10;7lCzPNTodX1lwIkcm8jyJEb7oAZROlM/YY3MY1aomObIXdAwiFeh2xhYQ1zM58kI42tZuNULy2Po&#10;iHMk52P7xJztGRzA/TszTDGbviJyZxs9vZ2vA8iYWB6R7lDtO4DRT+Tv11TcLYfnZLVfprMX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6ZkiS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BA7021C" w14:textId="6B0AFD93" w:rsidR="0034082C" w:rsidRDefault="0034082C" w:rsidP="00A118D8">
                    <w:pPr>
                      <w:pStyle w:val="Brdtext"/>
                      <w:jc w:val="left"/>
                    </w:pPr>
                    <w:sdt>
                      <w:sdtPr>
                        <w:alias w:val="NummerEtikett"/>
                        <w:tag w:val="NummerEtikett"/>
                        <w:id w:val="-50220950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94739994"/>
                        <w:lock w:val="sdtContentLocked"/>
                        <w:dataBinding w:prefixMappings="xmlns:ns0='http://rkdhs/mallar/lagstiftning/Prop/Prop.xsd'" w:xpath="/ns0:dokumentvärden[1]/ns0:dokumentnummer[1]" w:storeItemID="{068625C3-B546-44A5-B525-B7CC092E5AD6}"/>
                        <w:text/>
                      </w:sdtPr>
                      <w:sdtContent>
                        <w:r>
                          <w:t>2020/21:173</w:t>
                        </w:r>
                      </w:sdtContent>
                    </w:sdt>
                  </w:p>
                  <w:p w14:paraId="37AD904E" w14:textId="6F3A5A33" w:rsidR="0034082C" w:rsidRPr="00C7375F" w:rsidRDefault="0034082C" w:rsidP="00224569">
                    <w:pPr>
                      <w:pStyle w:val="Brdtext"/>
                    </w:pPr>
                    <w:sdt>
                      <w:sdtPr>
                        <w:alias w:val="BilageEtikett"/>
                        <w:tag w:val="BilageEtikett"/>
                        <w:id w:val="822855342"/>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507628192"/>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9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F0F1B1" w14:textId="77777777" w:rsidR="0034082C" w:rsidRDefault="0034082C" w:rsidP="00664D04">
    <w:pPr>
      <w:pStyle w:val="Brdtext"/>
    </w:pPr>
    <w:r>
      <w:rPr>
        <w:noProof/>
        <w:lang w:eastAsia="sv-SE"/>
      </w:rPr>
      <mc:AlternateContent>
        <mc:Choice Requires="wps">
          <w:drawing>
            <wp:anchor distT="0" distB="0" distL="0" distR="0" simplePos="0" relativeHeight="25165844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A56E2F" w14:textId="11A54646" w:rsidR="0034082C" w:rsidRDefault="0034082C" w:rsidP="00664D04">
                          <w:pPr>
                            <w:pStyle w:val="Brdtext"/>
                            <w:jc w:val="left"/>
                          </w:pPr>
                          <w:sdt>
                            <w:sdtPr>
                              <w:alias w:val="NummerEtikett"/>
                              <w:tag w:val="NummerEtikett"/>
                              <w:id w:val="162750189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81823763"/>
                              <w:lock w:val="sdtContentLocked"/>
                              <w:dataBinding w:prefixMappings="xmlns:ns0='http://rkdhs/mallar/lagstiftning/Prop/Prop.xsd'" w:xpath="/ns0:dokumentvärden[1]/ns0:dokumentnummer[1]" w:storeItemID="{068625C3-B546-44A5-B525-B7CC092E5AD6}"/>
                              <w:text/>
                            </w:sdtPr>
                            <w:sdtContent>
                              <w:r>
                                <w:t>2020/21:173</w:t>
                              </w:r>
                            </w:sdtContent>
                          </w:sdt>
                        </w:p>
                        <w:p w14:paraId="799035F5" w14:textId="26018FB5" w:rsidR="0034082C" w:rsidRPr="00C7375F" w:rsidRDefault="0034082C" w:rsidP="00224569">
                          <w:pPr>
                            <w:pStyle w:val="Brdtext"/>
                          </w:pPr>
                          <w:sdt>
                            <w:sdtPr>
                              <w:alias w:val="BilageEtikett"/>
                              <w:tag w:val="BilageEtikett"/>
                              <w:id w:val="149144518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221209864"/>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32" type="#_x0000_t202" style="position:absolute;left:0;text-align:left;margin-left:29.4pt;margin-top:34.85pt;width:89.85pt;height:9.6pt;z-index:2516584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xvXskQIAAJQFAAAOAAAAZHJzL2Uyb0RvYy54bWysVEtv2zAMvg/YfxB0XxxnSR9BnSJrkWFA&#10;0BZLh54VWWqMSaImKbGzX19KtpOs66XDLjYlvsSPH3l13WhFdsL5CkxB88GQEmE4lJV5LuiPx8Wn&#10;C0p8YKZkCowo6F54ej37+OGqtlMxgg2oUjiCQYyf1ragmxDsNMs83wjN/ACsMKiU4DQLeHTPWelY&#10;jdG1ykbD4VlWgyutAy68x9vbVklnKb6Ugod7Kb0IRBUU3xbS16XvOn6z2RWbPjtmNxXvnsH+4RWa&#10;VQaTHkLdssDI1lV/hdIVd+BBhgEHnYGUFRepBqwmH76qZrVhVqRaEBxvDzD5/xeW3+0eHKnKgl6c&#10;U2KYxh49iia4LRYwivDU1k/RamXRLjRfoME29/ceL2PVjXQ6/rEegnoEen8AF4MRHp3ycY4do4Sj&#10;Lh/ll6OEfnb0ts6HrwI0iUJBHTYvYcp2Sx/wJWjam8RkHlRVLiql0iESRtwoR3YMW61CeiN6/GGl&#10;DKkLevZ5MkyBDUT3NrIyMYxIlOnSxcrbCpMU9kpEG2W+C4mQpULfyM04F+aQP1lHK4mp3uPY2R9f&#10;9R7ntg70SJnBhIOzrgy4VH2asSNk5c8eMtnaI+AndUcxNOsmcWU0nPQUWEO5R2Y4aEfLW76osH1L&#10;5sMDczhL2HHcD+EeP1IBwg+dRMkG3O+37qM9Uhy1lNQ4mwX1v7bMCUrUN4Pkv8zH4zjM6TCenCOT&#10;iDvVrE81ZqtvADmR4yayPInRPqhelA70E66RecyKKmY45i5o6MWb0G4MXENczOfJCMfXsrA0K8tj&#10;6IhzJOdj88Sc7RgckPt30E8xm74icmsbPb2dbwOSMbE8It2i2nUARz+Rv1tTcbecnpPVcZnOXg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3sb17J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47A56E2F" w14:textId="11A54646" w:rsidR="0034082C" w:rsidRDefault="0034082C" w:rsidP="00664D04">
                    <w:pPr>
                      <w:pStyle w:val="Brdtext"/>
                      <w:jc w:val="left"/>
                    </w:pPr>
                    <w:sdt>
                      <w:sdtPr>
                        <w:alias w:val="NummerEtikett"/>
                        <w:tag w:val="NummerEtikett"/>
                        <w:id w:val="162750189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81823763"/>
                        <w:lock w:val="sdtContentLocked"/>
                        <w:dataBinding w:prefixMappings="xmlns:ns0='http://rkdhs/mallar/lagstiftning/Prop/Prop.xsd'" w:xpath="/ns0:dokumentvärden[1]/ns0:dokumentnummer[1]" w:storeItemID="{068625C3-B546-44A5-B525-B7CC092E5AD6}"/>
                        <w:text/>
                      </w:sdtPr>
                      <w:sdtContent>
                        <w:r>
                          <w:t>2020/21:173</w:t>
                        </w:r>
                      </w:sdtContent>
                    </w:sdt>
                  </w:p>
                  <w:p w14:paraId="799035F5" w14:textId="26018FB5" w:rsidR="0034082C" w:rsidRPr="00C7375F" w:rsidRDefault="0034082C" w:rsidP="00224569">
                    <w:pPr>
                      <w:pStyle w:val="Brdtext"/>
                    </w:pPr>
                    <w:sdt>
                      <w:sdtPr>
                        <w:alias w:val="BilageEtikett"/>
                        <w:tag w:val="BilageEtikett"/>
                        <w:id w:val="149144518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221209864"/>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9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8905A3" w14:textId="77777777" w:rsidR="0034082C" w:rsidRDefault="0034082C" w:rsidP="00EE1584">
    <w:pPr>
      <w:pStyle w:val="Brdtext"/>
    </w:pPr>
    <w:r>
      <w:rPr>
        <w:noProof/>
        <w:lang w:eastAsia="sv-SE"/>
      </w:rPr>
      <mc:AlternateContent>
        <mc:Choice Requires="wps">
          <w:drawing>
            <wp:anchor distT="0" distB="0" distL="0" distR="0" simplePos="0" relativeHeight="25165852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6904D1" w14:textId="7DD79452" w:rsidR="0034082C" w:rsidRDefault="0034082C" w:rsidP="00A118D8">
                          <w:pPr>
                            <w:pStyle w:val="Brdtext"/>
                            <w:jc w:val="left"/>
                          </w:pPr>
                          <w:sdt>
                            <w:sdtPr>
                              <w:alias w:val="NummerEtikett"/>
                              <w:tag w:val="NummerEtikett"/>
                              <w:id w:val="-77462894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17981707"/>
                              <w:lock w:val="sdtContentLocked"/>
                              <w:dataBinding w:prefixMappings="xmlns:ns0='http://rkdhs/mallar/lagstiftning/Prop/Prop.xsd'" w:xpath="/ns0:dokumentvärden[1]/ns0:dokumentnummer[1]" w:storeItemID="{068625C3-B546-44A5-B525-B7CC092E5AD6}"/>
                              <w:text/>
                            </w:sdtPr>
                            <w:sdtContent>
                              <w:r>
                                <w:t>2020/21:173</w:t>
                              </w:r>
                            </w:sdtContent>
                          </w:sdt>
                        </w:p>
                        <w:p w14:paraId="59C7B263" w14:textId="29994F1F" w:rsidR="0034082C" w:rsidRPr="00C7375F" w:rsidRDefault="0034082C" w:rsidP="00224569">
                          <w:pPr>
                            <w:pStyle w:val="Brdtext"/>
                          </w:pPr>
                          <w:sdt>
                            <w:sdtPr>
                              <w:alias w:val="BilageEtikett"/>
                              <w:tag w:val="BilageEtikett"/>
                              <w:id w:val="-1171875609"/>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076401539"/>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33" type="#_x0000_t202" style="position:absolute;left:0;text-align:left;margin-left:348.15pt;margin-top:35.45pt;width:89.85pt;height:9.6pt;z-index:2516585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WcK/kQIAAJQFAAAOAAAAZHJzL2Uyb0RvYy54bWysVN9v2jAQfp+0/8Hy+wihlLWooWKtOk1C&#10;bTWY+mwcu0SzfZ5tSNhf37OTAOv60mkvydn3y/fdd3d13WhFdsL5CkxB88GQEmE4lJV5LuiP1d2n&#10;C0p8YKZkCowo6F54ej37+OGqtlMxgg2oUjiCQYyf1ragmxDsNMs83wjN/ACsMKiU4DQLeHTPWelY&#10;jdG1ykbD4SSrwZXWARfe4+1tq6SzFF9KwcODlF4EogqKbwvp69J3Hb/Z7IpNnx2zm4p3z2D/8ArN&#10;KoNJD6FuWWBk66q/QumKO/Agw4CDzkDKiotUA1aTD19Vs9wwK1ItCI63B5j8/wvL73ePjlRlQS8m&#10;lBimsUcr0QS3xQLOIjy19VO0Wlq0C80XaLDN/b3Hy1h1I52Of6yHoB6B3h/AxWCER6d8nGPHKOGo&#10;y0f55Sihnx29rfPhqwBNolBQh81LmLLdwgd8CZr2JjGZB1WVd5VS6RAJI26UIzuGrVYhvRE9/rBS&#10;htQFnZydD1NgA9G9jaxMDCMSZbp0sfK2wiSFvRLRRpnvQiJkqdA3cjPOhTnkT9bRSmKq9zh29sdX&#10;vce5rQM9UmYw4eCsKwMuVZ9m7AhZ+bOHTLb2CPhJ3VEMzbpJXBkNJz0F1lDukRkO2tHylt9V2L4F&#10;8+GROZwl7Djuh/CAH6kA4YdOomQD7vdb99EeKY5aSmqczYL6X1vmBCXqm0HyX+bjcRzmdBiff0Ym&#10;EXeqWZ9qzFbfAHIix01keRKjfVC9KB3oJ1wj85gVVcxwzF3Q0Is3od0YuIa4mM+TEY6vZWFhlpbH&#10;0BHnSM5V88Sc7RgckPv30E8xm74icmsbPb2dbwOSMbE8It2i2nUARz+Rv1tTcbecnpPVcZnOXg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KlnCv5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56904D1" w14:textId="7DD79452" w:rsidR="0034082C" w:rsidRDefault="0034082C" w:rsidP="00A118D8">
                    <w:pPr>
                      <w:pStyle w:val="Brdtext"/>
                      <w:jc w:val="left"/>
                    </w:pPr>
                    <w:sdt>
                      <w:sdtPr>
                        <w:alias w:val="NummerEtikett"/>
                        <w:tag w:val="NummerEtikett"/>
                        <w:id w:val="-77462894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17981707"/>
                        <w:lock w:val="sdtContentLocked"/>
                        <w:dataBinding w:prefixMappings="xmlns:ns0='http://rkdhs/mallar/lagstiftning/Prop/Prop.xsd'" w:xpath="/ns0:dokumentvärden[1]/ns0:dokumentnummer[1]" w:storeItemID="{068625C3-B546-44A5-B525-B7CC092E5AD6}"/>
                        <w:text/>
                      </w:sdtPr>
                      <w:sdtContent>
                        <w:r>
                          <w:t>2020/21:173</w:t>
                        </w:r>
                      </w:sdtContent>
                    </w:sdt>
                  </w:p>
                  <w:p w14:paraId="59C7B263" w14:textId="29994F1F" w:rsidR="0034082C" w:rsidRPr="00C7375F" w:rsidRDefault="0034082C" w:rsidP="00224569">
                    <w:pPr>
                      <w:pStyle w:val="Brdtext"/>
                    </w:pPr>
                    <w:sdt>
                      <w:sdtPr>
                        <w:alias w:val="BilageEtikett"/>
                        <w:tag w:val="BilageEtikett"/>
                        <w:id w:val="-1171875609"/>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076401539"/>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9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CC93697" w14:textId="77777777" w:rsidR="0034082C" w:rsidRDefault="0034082C" w:rsidP="00664D04">
    <w:pPr>
      <w:pStyle w:val="Brdtext"/>
    </w:pPr>
    <w:r>
      <w:rPr>
        <w:noProof/>
        <w:lang w:eastAsia="sv-SE"/>
      </w:rPr>
      <mc:AlternateContent>
        <mc:Choice Requires="wps">
          <w:drawing>
            <wp:anchor distT="0" distB="0" distL="0" distR="0" simplePos="0" relativeHeight="25165844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5D9155" w14:textId="14BD1219" w:rsidR="0034082C" w:rsidRDefault="0034082C" w:rsidP="00664D04">
                          <w:pPr>
                            <w:pStyle w:val="Brdtext"/>
                            <w:jc w:val="left"/>
                          </w:pPr>
                          <w:sdt>
                            <w:sdtPr>
                              <w:alias w:val="NummerEtikett"/>
                              <w:tag w:val="NummerEtikett"/>
                              <w:id w:val="-142232021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48313273"/>
                              <w:lock w:val="sdtContentLocked"/>
                              <w:dataBinding w:prefixMappings="xmlns:ns0='http://rkdhs/mallar/lagstiftning/Prop/Prop.xsd'" w:xpath="/ns0:dokumentvärden[1]/ns0:dokumentnummer[1]" w:storeItemID="{068625C3-B546-44A5-B525-B7CC092E5AD6}"/>
                              <w:text/>
                            </w:sdtPr>
                            <w:sdtContent>
                              <w:r>
                                <w:t>2020/21:173</w:t>
                              </w:r>
                            </w:sdtContent>
                          </w:sdt>
                        </w:p>
                        <w:p w14:paraId="0C2F1678" w14:textId="4045B96D" w:rsidR="0034082C" w:rsidRPr="00C7375F" w:rsidRDefault="0034082C" w:rsidP="00224569">
                          <w:pPr>
                            <w:pStyle w:val="Brdtext"/>
                          </w:pPr>
                          <w:sdt>
                            <w:sdtPr>
                              <w:alias w:val="BilageEtikett"/>
                              <w:tag w:val="BilageEtikett"/>
                              <w:id w:val="184254390"/>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905071188"/>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37" type="#_x0000_t202" style="position:absolute;left:0;text-align:left;margin-left:29.4pt;margin-top:34.85pt;width:89.85pt;height:9.6pt;z-index:2516584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Qr3VkAIAAJQFAAAOAAAAZHJzL2Uyb0RvYy54bWysVE1v2zAMvQ/YfxB0Xx1nadcGdYqsRYcB&#10;RVusHXpWZKkxJomaxMTOfv0o2flY10uHXWxKfCRF8pHnF501bK1CbMBVvDwacaachLpxzxX//nj9&#10;4ZSziMLVwoBTFd+oyC9m79+dt36qxrAEU6vAyImL09ZXfInop0UR5VJZEY/AK0dKDcEKpGN4Luog&#10;WvJuTTEejU6KFkLtA0gVI91e9Uo+y/61VhLvtI4Kmak4vQ3zN+TvIn2L2bmYPgfhl40cniH+4RVW&#10;NI6C7lxdCRRsFZq/XNlGBoig8UiCLUDrRqqcA2VTjl5k87AUXuVcqDjR78oU/59bebu+D6ypK356&#10;xpkTlnr0qDoMK0pgnMrT+jgl1IMnHHafoaM2b+8jXaasOx1s+lM+jPRU6M2uuOSMyWRUTkrqGGeS&#10;dOW4PBvn6hd7ax8iflFgWRIqHqh5uaZifRORXkLQLSQFi2Ca+roxJh8SYdSlCWwtqNUG8xvJ4g+U&#10;cayt+MnH41F27CCZ956NS25UpswQLmXeZ5gl3BiVMMZ9U5pKlhN9JbaQUrld/IxOKE2h3mI44Pev&#10;eotxnwdZ5MjgcGdsGwchZ59nbF+y+se2ZLrHU8EP8k4idosuc2Vc5t6luwXUG2JGgH60opfXDbXv&#10;RkS8F4FmiTpO+wHv6KMNUPlhkDhbQvj12n3CE8VJy1lLs1nx+HMlguLMfHVE/rNyMknDnA+T40/E&#10;JBYONYtDjVvZSyBOlLSJvMxiwqPZijqAfaI1Mk9RSSWcpNgVx614if3GoDUk1XyeQTS+XuCNe/Ay&#10;uU51TuR87J5E8AODkbh/C9spFtMXRO6xyTL6+QqJjJnl+6oOHaDRz+Qf1lTaLYfnjNov09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LQr3V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95D9155" w14:textId="14BD1219" w:rsidR="0034082C" w:rsidRDefault="0034082C" w:rsidP="00664D04">
                    <w:pPr>
                      <w:pStyle w:val="Brdtext"/>
                      <w:jc w:val="left"/>
                    </w:pPr>
                    <w:sdt>
                      <w:sdtPr>
                        <w:alias w:val="NummerEtikett"/>
                        <w:tag w:val="NummerEtikett"/>
                        <w:id w:val="-142232021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48313273"/>
                        <w:lock w:val="sdtContentLocked"/>
                        <w:dataBinding w:prefixMappings="xmlns:ns0='http://rkdhs/mallar/lagstiftning/Prop/Prop.xsd'" w:xpath="/ns0:dokumentvärden[1]/ns0:dokumentnummer[1]" w:storeItemID="{068625C3-B546-44A5-B525-B7CC092E5AD6}"/>
                        <w:text/>
                      </w:sdtPr>
                      <w:sdtContent>
                        <w:r>
                          <w:t>2020/21:173</w:t>
                        </w:r>
                      </w:sdtContent>
                    </w:sdt>
                  </w:p>
                  <w:p w14:paraId="0C2F1678" w14:textId="4045B96D" w:rsidR="0034082C" w:rsidRPr="00C7375F" w:rsidRDefault="0034082C" w:rsidP="00224569">
                    <w:pPr>
                      <w:pStyle w:val="Brdtext"/>
                    </w:pPr>
                    <w:sdt>
                      <w:sdtPr>
                        <w:alias w:val="BilageEtikett"/>
                        <w:tag w:val="BilageEtikett"/>
                        <w:id w:val="184254390"/>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905071188"/>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9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042E52" w14:textId="77777777" w:rsidR="0034082C" w:rsidRDefault="0034082C" w:rsidP="00EE1584">
    <w:pPr>
      <w:pStyle w:val="Brdtext"/>
    </w:pPr>
    <w:r>
      <w:rPr>
        <w:noProof/>
        <w:lang w:eastAsia="sv-SE"/>
      </w:rPr>
      <mc:AlternateContent>
        <mc:Choice Requires="wps">
          <w:drawing>
            <wp:anchor distT="0" distB="0" distL="0" distR="0" simplePos="0" relativeHeight="25165852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8E7A30" w14:textId="2F03DD44" w:rsidR="0034082C" w:rsidRDefault="0034082C" w:rsidP="00A118D8">
                          <w:pPr>
                            <w:pStyle w:val="Brdtext"/>
                            <w:jc w:val="left"/>
                          </w:pPr>
                          <w:sdt>
                            <w:sdtPr>
                              <w:alias w:val="NummerEtikett"/>
                              <w:tag w:val="NummerEtikett"/>
                              <w:id w:val="184366302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97675448"/>
                              <w:lock w:val="sdtContentLocked"/>
                              <w:dataBinding w:prefixMappings="xmlns:ns0='http://rkdhs/mallar/lagstiftning/Prop/Prop.xsd'" w:xpath="/ns0:dokumentvärden[1]/ns0:dokumentnummer[1]" w:storeItemID="{068625C3-B546-44A5-B525-B7CC092E5AD6}"/>
                              <w:text/>
                            </w:sdtPr>
                            <w:sdtContent>
                              <w:r>
                                <w:t>2020/21:173</w:t>
                              </w:r>
                            </w:sdtContent>
                          </w:sdt>
                        </w:p>
                        <w:p w14:paraId="7256D90E" w14:textId="6F1C0E23" w:rsidR="0034082C" w:rsidRPr="00C7375F" w:rsidRDefault="0034082C" w:rsidP="00224569">
                          <w:pPr>
                            <w:pStyle w:val="Brdtext"/>
                          </w:pPr>
                          <w:sdt>
                            <w:sdtPr>
                              <w:alias w:val="BilageEtikett"/>
                              <w:tag w:val="BilageEtikett"/>
                              <w:id w:val="295954622"/>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576634488"/>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38" type="#_x0000_t202" style="position:absolute;left:0;text-align:left;margin-left:348.15pt;margin-top:35.45pt;width:89.85pt;height:9.6pt;z-index:2516585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v2T3jwIAAJQFAAAOAAAAZHJzL2Uyb0RvYy54bWysVNtOGzEQfa/Uf7D8XjYbAoWIDUpBVJVQ&#10;QYWKZ8drk1V9q+1kN/36Hns3l1JeqPqyO/bcPGfOzMVlpxVZCx8aaypaHo0oEYbbujHPFf3+ePPh&#10;jJIQmamZskZUdCMCvZy9f3fRuqkY26VVtfAEQUyYtq6iyxjdtCgCXwrNwpF1wkAprdcs4uifi9qz&#10;FtG1Ksaj0WnRWl87b7kIAbfXvZLOcnwpBY93UgYRiaoo3hbz1+fvIn2L2QWbPnvmlg0fnsH+4RWa&#10;NQZJd6GuWWRk5Zu/QumGexusjEfc6sJK2XCRa0A15ehFNQ9L5kSuBeAEt4Mp/L+w/Ov63pOmrugZ&#10;OmWYRo8eRRf9CgUcJ3haF6awenCwi90n26HN2/uAy1R1J71Of9RDoAfQmx24CEZ4cionJTpGCYeu&#10;HJfn44x+sfd2PsTPwmqShIp6NC9jyta3IeIlMN2apGTBqqa+aZTKh0QYcaU8WTO0WsX8Rnj8YaUM&#10;aSt6enwyyoGNTe59ZGVSGJEpM6RLlfcVZilulEg2ynwTEpDlQl/JzTgXZpc/WycriVRvcRzs9696&#10;i3NfBzxyZmvizlk3xvpcfZ6xPWT1jy1ksrcH4Ad1JzF2iy5zZVzuKLCw9QbM8LYfreD4TYP23bIQ&#10;75nHLKHj2A/xDh+pLOC3g0TJ0vpfr90ne1AcWkpazGZFw88V84IS9cWA/OflZJKGOR8mJx/BJOIP&#10;NYtDjVnpKwtOlNhEjmcx2Ue1FaW3+glrZJ6yQsUMR+6Kxq14FfuNgTXExXyejTC+jsVb8+B4Cp1w&#10;TuR87J6YdwODI7j/1W6nmE1fELm3TZ7BzVcRZMwsT0j3qA4dwOhn8g9rKu2Ww3O22i/T2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C/ZPe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A8E7A30" w14:textId="2F03DD44" w:rsidR="0034082C" w:rsidRDefault="0034082C" w:rsidP="00A118D8">
                    <w:pPr>
                      <w:pStyle w:val="Brdtext"/>
                      <w:jc w:val="left"/>
                    </w:pPr>
                    <w:sdt>
                      <w:sdtPr>
                        <w:alias w:val="NummerEtikett"/>
                        <w:tag w:val="NummerEtikett"/>
                        <w:id w:val="184366302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97675448"/>
                        <w:lock w:val="sdtContentLocked"/>
                        <w:dataBinding w:prefixMappings="xmlns:ns0='http://rkdhs/mallar/lagstiftning/Prop/Prop.xsd'" w:xpath="/ns0:dokumentvärden[1]/ns0:dokumentnummer[1]" w:storeItemID="{068625C3-B546-44A5-B525-B7CC092E5AD6}"/>
                        <w:text/>
                      </w:sdtPr>
                      <w:sdtContent>
                        <w:r>
                          <w:t>2020/21:173</w:t>
                        </w:r>
                      </w:sdtContent>
                    </w:sdt>
                  </w:p>
                  <w:p w14:paraId="7256D90E" w14:textId="6F1C0E23" w:rsidR="0034082C" w:rsidRPr="00C7375F" w:rsidRDefault="0034082C" w:rsidP="00224569">
                    <w:pPr>
                      <w:pStyle w:val="Brdtext"/>
                    </w:pPr>
                    <w:sdt>
                      <w:sdtPr>
                        <w:alias w:val="BilageEtikett"/>
                        <w:tag w:val="BilageEtikett"/>
                        <w:id w:val="295954622"/>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576634488"/>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9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F55B5C" w14:textId="77777777" w:rsidR="0034082C" w:rsidRDefault="0034082C" w:rsidP="00664D04">
    <w:pPr>
      <w:pStyle w:val="Brdtext"/>
    </w:pPr>
    <w:r>
      <w:rPr>
        <w:noProof/>
        <w:lang w:eastAsia="sv-SE"/>
      </w:rPr>
      <mc:AlternateContent>
        <mc:Choice Requires="wps">
          <w:drawing>
            <wp:anchor distT="0" distB="0" distL="0" distR="0" simplePos="0" relativeHeight="25165844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773834" w14:textId="058CA8E7" w:rsidR="0034082C" w:rsidRDefault="0034082C" w:rsidP="00664D04">
                          <w:pPr>
                            <w:pStyle w:val="Brdtext"/>
                            <w:jc w:val="left"/>
                          </w:pPr>
                          <w:sdt>
                            <w:sdtPr>
                              <w:alias w:val="NummerEtikett"/>
                              <w:tag w:val="NummerEtikett"/>
                              <w:id w:val="18690305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65309441"/>
                              <w:lock w:val="sdtContentLocked"/>
                              <w:dataBinding w:prefixMappings="xmlns:ns0='http://rkdhs/mallar/lagstiftning/Prop/Prop.xsd'" w:xpath="/ns0:dokumentvärden[1]/ns0:dokumentnummer[1]" w:storeItemID="{068625C3-B546-44A5-B525-B7CC092E5AD6}"/>
                              <w:text/>
                            </w:sdtPr>
                            <w:sdtContent>
                              <w:r>
                                <w:t>2020/21:173</w:t>
                              </w:r>
                            </w:sdtContent>
                          </w:sdt>
                        </w:p>
                        <w:p w14:paraId="2BCDE597" w14:textId="75163BDD" w:rsidR="0034082C" w:rsidRPr="00C7375F" w:rsidRDefault="0034082C" w:rsidP="00224569">
                          <w:pPr>
                            <w:pStyle w:val="Brdtext"/>
                          </w:pPr>
                          <w:sdt>
                            <w:sdtPr>
                              <w:alias w:val="BilageEtikett"/>
                              <w:tag w:val="BilageEtikett"/>
                              <w:id w:val="702281164"/>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3760410"/>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42" type="#_x0000_t202" style="position:absolute;left:0;text-align:left;margin-left:29.4pt;margin-top:34.85pt;width:89.85pt;height:9.6pt;z-index:2516584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ZWUQkAIAAJQFAAAOAAAAZHJzL2Uyb0RvYy54bWysVFFv2yAQfp+0/4B4Xx1nabdGdaosVadJ&#10;VVutnfpMMCTWMDAgsbNf3w9sJ1nXl057sYH77o777jsuLttaka1wvjK6oPnJiBKhuSkrvSroj8fr&#10;D58p8YHpkimjRUF3wtPL2ft3F42dirFZG1UKRxBE+2ljC7oOwU6zzPO1qJk/MVZoGKVxNQvYulVW&#10;OtYgeq2y8Wh0ljXGldYZLrzH6VVnpLMUX0rBw52UXgSiCoq7hfR16buM32x2waYrx+y64v012D/c&#10;omaVRtJ9qCsWGNm46q9QdcWd8UaGE27qzEhZcZFqQDX56EU1D2tmRaoF5Hi7p8n/v7D8dnvvSFUW&#10;9DynRLMaPXoUbXAbFDCO9DTWT4F6sMCF9otp0ebh3OMwVt1KV8c/6iGwg+jdnlwEIzw65ZMcHaOE&#10;w5aP8/NxYj87eFvnw1dhahIXBXVoXuKUbW98wE0AHSAxmTeqKq8rpdImCkYslCNbhlarkO4Ijz9Q&#10;SpOmoGcfT0cpsDbRvYusdAwjkmT6dLHyrsK0CjslIkbp70KCslToK7kZ50Lv8yd0REmkeotjjz/c&#10;6i3OXR3wSJmNDnvnutLGperTjB0oK38OlMkOD8KP6o7L0C7bpJVxfjpIYGnKHZThTDda3vLrCu27&#10;YT7cM4dZQsfxPoQ7fKQyoN/0K0rWxv1+7TziIXFYKWkwmwX1vzbMCUrUNw3xn+eTSRzmtJmcfoKS&#10;iDu2LI8telMvDDQBfeN2aRnxQQ1L6Uz9hGdkHrPCxDRH7oKGYbkI3YuBZ4iL+TyBML6WhRv9YHkM&#10;HXmO4nxsn5izvYIDtH9rhilm0xdC7rDR09v5JkCMSeWR6Y7VvgMY/ST+/pmKb8vxPqEOj+nsG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hZWUQ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B773834" w14:textId="058CA8E7" w:rsidR="0034082C" w:rsidRDefault="0034082C" w:rsidP="00664D04">
                    <w:pPr>
                      <w:pStyle w:val="Brdtext"/>
                      <w:jc w:val="left"/>
                    </w:pPr>
                    <w:sdt>
                      <w:sdtPr>
                        <w:alias w:val="NummerEtikett"/>
                        <w:tag w:val="NummerEtikett"/>
                        <w:id w:val="18690305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65309441"/>
                        <w:lock w:val="sdtContentLocked"/>
                        <w:dataBinding w:prefixMappings="xmlns:ns0='http://rkdhs/mallar/lagstiftning/Prop/Prop.xsd'" w:xpath="/ns0:dokumentvärden[1]/ns0:dokumentnummer[1]" w:storeItemID="{068625C3-B546-44A5-B525-B7CC092E5AD6}"/>
                        <w:text/>
                      </w:sdtPr>
                      <w:sdtContent>
                        <w:r>
                          <w:t>2020/21:173</w:t>
                        </w:r>
                      </w:sdtContent>
                    </w:sdt>
                  </w:p>
                  <w:p w14:paraId="2BCDE597" w14:textId="75163BDD" w:rsidR="0034082C" w:rsidRPr="00C7375F" w:rsidRDefault="0034082C" w:rsidP="00224569">
                    <w:pPr>
                      <w:pStyle w:val="Brdtext"/>
                    </w:pPr>
                    <w:sdt>
                      <w:sdtPr>
                        <w:alias w:val="BilageEtikett"/>
                        <w:tag w:val="BilageEtikett"/>
                        <w:id w:val="702281164"/>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3760410"/>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9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2D8EC5" w14:textId="77777777" w:rsidR="0034082C" w:rsidRDefault="0034082C" w:rsidP="00EE1584">
    <w:pPr>
      <w:pStyle w:val="Brdtext"/>
    </w:pPr>
    <w:r>
      <w:rPr>
        <w:noProof/>
        <w:lang w:eastAsia="sv-SE"/>
      </w:rPr>
      <mc:AlternateContent>
        <mc:Choice Requires="wps">
          <w:drawing>
            <wp:anchor distT="0" distB="0" distL="0" distR="0" simplePos="0" relativeHeight="25165852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D18823" w14:textId="0F56CC02" w:rsidR="0034082C" w:rsidRDefault="0034082C" w:rsidP="00A118D8">
                          <w:pPr>
                            <w:pStyle w:val="Brdtext"/>
                            <w:jc w:val="left"/>
                          </w:pPr>
                          <w:sdt>
                            <w:sdtPr>
                              <w:alias w:val="NummerEtikett"/>
                              <w:tag w:val="NummerEtikett"/>
                              <w:id w:val="1258814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24989139"/>
                              <w:lock w:val="sdtContentLocked"/>
                              <w:dataBinding w:prefixMappings="xmlns:ns0='http://rkdhs/mallar/lagstiftning/Prop/Prop.xsd'" w:xpath="/ns0:dokumentvärden[1]/ns0:dokumentnummer[1]" w:storeItemID="{068625C3-B546-44A5-B525-B7CC092E5AD6}"/>
                              <w:text/>
                            </w:sdtPr>
                            <w:sdtContent>
                              <w:r>
                                <w:t>2020/21:173</w:t>
                              </w:r>
                            </w:sdtContent>
                          </w:sdt>
                        </w:p>
                        <w:p w14:paraId="59937FAD" w14:textId="3E09E3A2" w:rsidR="0034082C" w:rsidRPr="00C7375F" w:rsidRDefault="0034082C" w:rsidP="00224569">
                          <w:pPr>
                            <w:pStyle w:val="Brdtext"/>
                          </w:pPr>
                          <w:sdt>
                            <w:sdtPr>
                              <w:alias w:val="BilageEtikett"/>
                              <w:tag w:val="BilageEtikett"/>
                              <w:id w:val="355166590"/>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907642030"/>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43" type="#_x0000_t202" style="position:absolute;left:0;text-align:left;margin-left:348.15pt;margin-top:35.45pt;width:89.85pt;height:9.6pt;z-index:2516585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lJDkQIAAJQFAAAOAAAAZHJzL2Uyb0RvYy54bWysVFFv2yAQfp+0/4B4XxynabdGdaqsVaZJ&#10;VVutnfpMMDTWMDAgsbNfvw9sJ1nXl057sYH77o777uMuLttaka1wvjK6oPloTInQ3JSVfi7o98fl&#10;h0+U+MB0yZTRoqA74enl/P27i8bOxMSsjSqFIwii/ayxBV2HYGdZ5vla1MyPjBUaRmlczQK27jkr&#10;HWsQvVbZZDw+yxrjSusMF97j9Loz0nmKL6Xg4U5KLwJRBcXdQvq69F3Fbza/YLNnx+y64v012D/c&#10;omaVRtJ9qGsWGNm46q9QdcWd8UaGETd1ZqSsuEg1oJp8/KKahzWzItUCcrzd0+T/X1h+u713pCoL&#10;eg56NKvRo0fRBrdBASeRnsb6GVAPFrjQfjYt2jycexzGqlvp6vhHPQR2RNrtyUUwwqNTPs3RMUo4&#10;bPkkP58k9rODt3U+fBGmJnFRUIfmJU7Z9sYH3ATQARKTeaOqclkplTZRMOJKObJlaLUK6Y7w+AOl&#10;NGkKenZyOk6BtYnuXWSlYxiRJNOni5V3FaZV2CkRMUp/ExKUpUJfyc04F3qfP6EjSiLVWxx7/OFW&#10;b3Hu6oBHymx02DvXlTYuVZ/e2IGy8sdAmezwIPyo7rgM7apNWpnkZ4MEVqbcQRnOdE/LW76s0L4b&#10;5sM9c3hL6DjmQ7jDRyoD+k2/omRt3K/XziMeEoeVkgZvs6D+54Y5QYn6qiH+83w6RdiQNtPTj1AS&#10;cceW1bFFb+orA03kmESWp2XEBzUspTP1E8bIImaFiWmO3AUNw/IqdBMDY4iLxSKB8HwtCzf6wfIY&#10;OvIcxfnYPjFnewUHaP/WDK+YzV4IucNGT28XmwAxJpVHpjtW+w7g6Sfx92MqzpbjfUIdh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FfpSQ5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BD18823" w14:textId="0F56CC02" w:rsidR="0034082C" w:rsidRDefault="0034082C" w:rsidP="00A118D8">
                    <w:pPr>
                      <w:pStyle w:val="Brdtext"/>
                      <w:jc w:val="left"/>
                    </w:pPr>
                    <w:sdt>
                      <w:sdtPr>
                        <w:alias w:val="NummerEtikett"/>
                        <w:tag w:val="NummerEtikett"/>
                        <w:id w:val="1258814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24989139"/>
                        <w:lock w:val="sdtContentLocked"/>
                        <w:dataBinding w:prefixMappings="xmlns:ns0='http://rkdhs/mallar/lagstiftning/Prop/Prop.xsd'" w:xpath="/ns0:dokumentvärden[1]/ns0:dokumentnummer[1]" w:storeItemID="{068625C3-B546-44A5-B525-B7CC092E5AD6}"/>
                        <w:text/>
                      </w:sdtPr>
                      <w:sdtContent>
                        <w:r>
                          <w:t>2020/21:173</w:t>
                        </w:r>
                      </w:sdtContent>
                    </w:sdt>
                  </w:p>
                  <w:p w14:paraId="59937FAD" w14:textId="3E09E3A2" w:rsidR="0034082C" w:rsidRPr="00C7375F" w:rsidRDefault="0034082C" w:rsidP="00224569">
                    <w:pPr>
                      <w:pStyle w:val="Brdtext"/>
                    </w:pPr>
                    <w:sdt>
                      <w:sdtPr>
                        <w:alias w:val="BilageEtikett"/>
                        <w:tag w:val="BilageEtikett"/>
                        <w:id w:val="355166590"/>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907642030"/>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9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0AFCDD" w14:textId="77777777" w:rsidR="0034082C" w:rsidRDefault="0034082C" w:rsidP="00664D04">
    <w:pPr>
      <w:pStyle w:val="Brdtext"/>
    </w:pPr>
    <w:r>
      <w:rPr>
        <w:noProof/>
        <w:lang w:eastAsia="sv-SE"/>
      </w:rPr>
      <mc:AlternateContent>
        <mc:Choice Requires="wps">
          <w:drawing>
            <wp:anchor distT="0" distB="0" distL="0" distR="0" simplePos="0" relativeHeight="2516584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57D579" w14:textId="34080EF8" w:rsidR="0034082C" w:rsidRDefault="0034082C" w:rsidP="00664D04">
                          <w:pPr>
                            <w:pStyle w:val="Brdtext"/>
                            <w:jc w:val="left"/>
                          </w:pPr>
                          <w:sdt>
                            <w:sdtPr>
                              <w:alias w:val="NummerEtikett"/>
                              <w:tag w:val="NummerEtikett"/>
                              <w:id w:val="-4552936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46694257"/>
                              <w:lock w:val="sdtContentLocked"/>
                              <w:dataBinding w:prefixMappings="xmlns:ns0='http://rkdhs/mallar/lagstiftning/Prop/Prop.xsd'" w:xpath="/ns0:dokumentvärden[1]/ns0:dokumentnummer[1]" w:storeItemID="{068625C3-B546-44A5-B525-B7CC092E5AD6}"/>
                              <w:text/>
                            </w:sdtPr>
                            <w:sdtContent>
                              <w:r>
                                <w:t>2020/21:173</w:t>
                              </w:r>
                            </w:sdtContent>
                          </w:sdt>
                        </w:p>
                        <w:p w14:paraId="51CB5CF9" w14:textId="4A7C346B" w:rsidR="0034082C" w:rsidRPr="00C7375F" w:rsidRDefault="0034082C" w:rsidP="00224569">
                          <w:pPr>
                            <w:pStyle w:val="Brdtext"/>
                          </w:pPr>
                          <w:sdt>
                            <w:sdtPr>
                              <w:alias w:val="BilageEtikett"/>
                              <w:tag w:val="BilageEtikett"/>
                              <w:id w:val="58057540"/>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86403885"/>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47" type="#_x0000_t202" style="position:absolute;left:0;text-align:left;margin-left:29.4pt;margin-top:34.85pt;width:89.85pt;height:9.6pt;z-index:2516584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W8HXjgIAAJQFAAAOAAAAZHJzL2Uyb0RvYy54bWysVEtPGzEQvlfqf7B8L5sNgZaIDUpBVJUQ&#10;oELF2fHaZFXb446d7Ka/vmPv5lHKhaqXXdvzzeubx/lFZw1bKwwNuIqXRyPOlJNQN+654t8frz98&#10;4ixE4WphwKmKb1TgF7P3785bP1VjWIKpFTIy4sK09RVfxuinRRHkUlkRjsArR0INaEWkKz4XNYqW&#10;rFtTjEej06IFrD2CVCHQ61Uv5LNsX2sl453WQUVmKk6xxfzF/F2kbzE7F9NnFH7ZyCEM8Q9RWNE4&#10;crozdSWiYCts/jJlG4kQQMcjCbYArRupcg6UTTl6kc3DUniVcyFygt/RFP6fWXm7vkfW1BU/O+bM&#10;CUs1elRdxBUlME70tD5MCfXgCRe7z9BRmbfvgR5T1p1Gm/6UDyM5Eb3ZkUvGmExK5aSkinEmSVaO&#10;y7NxZr/Ya3sM8YsCy9Kh4kjFy5yK9U2IFAlBt5DkLIBp6uvGmHxJDaMuDbK1oFKbmGMkjT9QxrG2&#10;4qfHJ6Ns2EFS7y0bl8yo3DKDu5R5n2E+xY1RCWPcN6WJspzoK76FlMrt/Gd0Qmly9RbFAb+P6i3K&#10;fR6kkT2Diztl2zjAnH2esT1l9Y8tZbrHE+EHeadj7BZd7pVxX7v0toB6Q52B0I9W8PK6ofLdiBDv&#10;BdIsUcVpP8Q7+mgDRD8MJ86WgL9ee094anGSctbSbFY8/FwJVJyZr46a/6ycTNIw58vk5CNFw/BQ&#10;sjiUuJW9BOqJkjaRl/mY8NFsjxrBPtEamSevJBJOku+Kx+3xMvYbg9aQVPN5BtH4ehFv3IOXyXTi&#10;OTXnY/ck0A8dHKn3b2E7xWL6opF7bNIMfr6K1Iy5y/esDhWg0c/NP6yptFsO7xm1X6a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rlvB144CAACU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0257D579" w14:textId="34080EF8" w:rsidR="0034082C" w:rsidRDefault="0034082C" w:rsidP="00664D04">
                    <w:pPr>
                      <w:pStyle w:val="Brdtext"/>
                      <w:jc w:val="left"/>
                    </w:pPr>
                    <w:sdt>
                      <w:sdtPr>
                        <w:alias w:val="NummerEtikett"/>
                        <w:tag w:val="NummerEtikett"/>
                        <w:id w:val="-4552936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46694257"/>
                        <w:lock w:val="sdtContentLocked"/>
                        <w:dataBinding w:prefixMappings="xmlns:ns0='http://rkdhs/mallar/lagstiftning/Prop/Prop.xsd'" w:xpath="/ns0:dokumentvärden[1]/ns0:dokumentnummer[1]" w:storeItemID="{068625C3-B546-44A5-B525-B7CC092E5AD6}"/>
                        <w:text/>
                      </w:sdtPr>
                      <w:sdtContent>
                        <w:r>
                          <w:t>2020/21:173</w:t>
                        </w:r>
                      </w:sdtContent>
                    </w:sdt>
                  </w:p>
                  <w:p w14:paraId="51CB5CF9" w14:textId="4A7C346B" w:rsidR="0034082C" w:rsidRPr="00C7375F" w:rsidRDefault="0034082C" w:rsidP="00224569">
                    <w:pPr>
                      <w:pStyle w:val="Brdtext"/>
                    </w:pPr>
                    <w:sdt>
                      <w:sdtPr>
                        <w:alias w:val="BilageEtikett"/>
                        <w:tag w:val="BilageEtikett"/>
                        <w:id w:val="58057540"/>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86403885"/>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9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181AF8" w14:textId="77777777" w:rsidR="0034082C" w:rsidRDefault="0034082C" w:rsidP="00EE1584">
    <w:pPr>
      <w:pStyle w:val="Brdtext"/>
    </w:pPr>
    <w:r>
      <w:rPr>
        <w:noProof/>
        <w:lang w:eastAsia="sv-SE"/>
      </w:rPr>
      <mc:AlternateContent>
        <mc:Choice Requires="wps">
          <w:drawing>
            <wp:anchor distT="0" distB="0" distL="0" distR="0" simplePos="0" relativeHeight="2516585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CEBA71" w14:textId="26BE07D3" w:rsidR="0034082C" w:rsidRDefault="0034082C" w:rsidP="00A118D8">
                          <w:pPr>
                            <w:pStyle w:val="Brdtext"/>
                            <w:jc w:val="left"/>
                          </w:pPr>
                          <w:sdt>
                            <w:sdtPr>
                              <w:alias w:val="NummerEtikett"/>
                              <w:tag w:val="NummerEtikett"/>
                              <w:id w:val="-154937248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27756187"/>
                              <w:lock w:val="sdtContentLocked"/>
                              <w:dataBinding w:prefixMappings="xmlns:ns0='http://rkdhs/mallar/lagstiftning/Prop/Prop.xsd'" w:xpath="/ns0:dokumentvärden[1]/ns0:dokumentnummer[1]" w:storeItemID="{068625C3-B546-44A5-B525-B7CC092E5AD6}"/>
                              <w:text/>
                            </w:sdtPr>
                            <w:sdtContent>
                              <w:r>
                                <w:t>2020/21:173</w:t>
                              </w:r>
                            </w:sdtContent>
                          </w:sdt>
                        </w:p>
                        <w:p w14:paraId="69B1FFC0" w14:textId="25E0AE56" w:rsidR="0034082C" w:rsidRPr="00C7375F" w:rsidRDefault="0034082C" w:rsidP="00224569">
                          <w:pPr>
                            <w:pStyle w:val="Brdtext"/>
                          </w:pPr>
                          <w:sdt>
                            <w:sdtPr>
                              <w:alias w:val="BilageEtikett"/>
                              <w:tag w:val="BilageEtikett"/>
                              <w:id w:val="-64843636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612042613"/>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48" type="#_x0000_t202" style="position:absolute;left:0;text-align:left;margin-left:348.15pt;margin-top:35.45pt;width:89.85pt;height:9.6pt;z-index:2516585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phj1kAIAAJQFAAAOAAAAZHJzL2Uyb0RvYy54bWysVEtv2zAMvg/YfxB0Xx27abcYcYqsRYcB&#10;RVssGXpWZKkxJomapMTOfv0o2Xms66XDLjYlvsSPHzm96rQiW+F8A6ai+dmIEmE41I15ruj35e2H&#10;T5T4wEzNFBhR0Z3w9Gr2/t20taUoYA2qFo5gEOPL1lZ0HYIts8zztdDMn4EVBpUSnGYBj+45qx1r&#10;MbpWWTEaXWYtuNo64MJ7vL3plXSW4kspeHiQ0otAVEXxbSF9Xfqu4jebTVn57JhdN3x4BvuHV2jW&#10;GEx6CHXDAiMb1/wVSjfcgQcZzjjoDKRsuEg1YDX56EU1izWzItWC4Hh7gMn/v7D8fvvoSFNXdFJQ&#10;YpjGHi1FF9wGCziP8LTWl2i1sGgXus/QYZv39x4vY9WddDr+sR6CegR6dwAXgxEenfJxjh2jhKMu&#10;L/JJkdDPjt7W+fBFgCZRqKjD5iVM2fbOB3wJmu5NYjIPqqlvG6XSIRJGXCtHtgxbrUJ6I3r8YaUM&#10;aSt6eX4xSoENRPc+sjIxjEiUGdLFyvsKkxR2SkQbZb4JiZClQl/JzTgX5pA/WUcriane4jjYH1/1&#10;Fue+DvRImcGEg7NuDLhUfZqxI2T1jz1ksrdHwE/qjmLoVl3iSlEcKLCCeofMcNCPlrf8tsH23TEf&#10;HpnDWcKO434ID/iRChB+GCRK1uB+vXYf7ZHiqKWkxdmsqP+5YU5Qor4aJP8kH4/jMKfD+OIjMom4&#10;U83qVGM2+hqQEzluIsuTGO2D2ovSgX7CNTKPWVHFDMfcFQ178Tr0GwPXEBfzeTLC8bUs3JmF5TF0&#10;xDmSc9k9MWcHBgfk/j3sp5iVL4jc20ZPb+ebgGRMLI9I96gOHcDRT+Qf1lTcLafnZHVc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lphj1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CCEBA71" w14:textId="26BE07D3" w:rsidR="0034082C" w:rsidRDefault="0034082C" w:rsidP="00A118D8">
                    <w:pPr>
                      <w:pStyle w:val="Brdtext"/>
                      <w:jc w:val="left"/>
                    </w:pPr>
                    <w:sdt>
                      <w:sdtPr>
                        <w:alias w:val="NummerEtikett"/>
                        <w:tag w:val="NummerEtikett"/>
                        <w:id w:val="-154937248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27756187"/>
                        <w:lock w:val="sdtContentLocked"/>
                        <w:dataBinding w:prefixMappings="xmlns:ns0='http://rkdhs/mallar/lagstiftning/Prop/Prop.xsd'" w:xpath="/ns0:dokumentvärden[1]/ns0:dokumentnummer[1]" w:storeItemID="{068625C3-B546-44A5-B525-B7CC092E5AD6}"/>
                        <w:text/>
                      </w:sdtPr>
                      <w:sdtContent>
                        <w:r>
                          <w:t>2020/21:173</w:t>
                        </w:r>
                      </w:sdtContent>
                    </w:sdt>
                  </w:p>
                  <w:p w14:paraId="69B1FFC0" w14:textId="25E0AE56" w:rsidR="0034082C" w:rsidRPr="00C7375F" w:rsidRDefault="0034082C" w:rsidP="00224569">
                    <w:pPr>
                      <w:pStyle w:val="Brdtext"/>
                    </w:pPr>
                    <w:sdt>
                      <w:sdtPr>
                        <w:alias w:val="BilageEtikett"/>
                        <w:tag w:val="BilageEtikett"/>
                        <w:id w:val="-64843636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612042613"/>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9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F6B76B" w14:textId="77777777" w:rsidR="0034082C" w:rsidRDefault="0034082C" w:rsidP="00664D04">
    <w:pPr>
      <w:pStyle w:val="Brdtext"/>
    </w:pPr>
    <w:r>
      <w:rPr>
        <w:noProof/>
        <w:lang w:eastAsia="sv-SE"/>
      </w:rPr>
      <mc:AlternateContent>
        <mc:Choice Requires="wps">
          <w:drawing>
            <wp:anchor distT="0" distB="0" distL="0" distR="0" simplePos="0" relativeHeight="25165844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9E536C" w14:textId="0316EEB8" w:rsidR="0034082C" w:rsidRDefault="0034082C" w:rsidP="00664D04">
                          <w:pPr>
                            <w:pStyle w:val="Brdtext"/>
                            <w:jc w:val="left"/>
                          </w:pPr>
                          <w:sdt>
                            <w:sdtPr>
                              <w:alias w:val="NummerEtikett"/>
                              <w:tag w:val="NummerEtikett"/>
                              <w:id w:val="-11425767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7615910"/>
                              <w:lock w:val="sdtContentLocked"/>
                              <w:dataBinding w:prefixMappings="xmlns:ns0='http://rkdhs/mallar/lagstiftning/Prop/Prop.xsd'" w:xpath="/ns0:dokumentvärden[1]/ns0:dokumentnummer[1]" w:storeItemID="{068625C3-B546-44A5-B525-B7CC092E5AD6}"/>
                              <w:text/>
                            </w:sdtPr>
                            <w:sdtContent>
                              <w:r>
                                <w:t>2020/21:173</w:t>
                              </w:r>
                            </w:sdtContent>
                          </w:sdt>
                        </w:p>
                        <w:p w14:paraId="36BC26C0" w14:textId="24F2F807" w:rsidR="0034082C" w:rsidRPr="00C7375F" w:rsidRDefault="0034082C" w:rsidP="00224569">
                          <w:pPr>
                            <w:pStyle w:val="Brdtext"/>
                          </w:pPr>
                          <w:sdt>
                            <w:sdtPr>
                              <w:alias w:val="BilageEtikett"/>
                              <w:tag w:val="BilageEtikett"/>
                              <w:id w:val="-699547183"/>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402829767"/>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52" type="#_x0000_t202" style="position:absolute;left:0;text-align:left;margin-left:29.4pt;margin-top:34.85pt;width:89.85pt;height:9.6pt;z-index:2516584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UktekQIAAJQFAAAOAAAAZHJzL2Uyb0RvYy54bWysVE1v2zAMvQ/YfxB0Xx17SbcEcYqsRYcB&#10;RVusHXpWZCkxJomapMTOfn0p2U6yrpcOu9iU+CU+PnJ+0WpFdsL5GkxJ87MRJcJwqGqzLumPx+sP&#10;nynxgZmKKTCipHvh6cXi/bt5Y2eigA2oSjiCQYyfNbakmxDsLMs83wjN/BlYYVApwWkW8OjWWeVY&#10;g9G1yorR6DxrwFXWARfe4+1Vp6SLFF9KwcOdlF4EokqKbwvp69J3Fb/ZYs5ma8fspub9M9g/vEKz&#10;2mDSQ6grFhjZuvqvULrmDjzIcMZBZyBlzUWqAavJRy+qedgwK1ItCI63B5j8/wvLb3f3jtRVSacT&#10;SgzT2KNH0Qa3xQKKCE9j/QytHizahfYLtNjm4d7jZay6lU7HP9ZDUI9A7w/gYjDCo1M+zrFjlHDU&#10;5UU+LRL62dHbOh++CtAkCiV12LyEKdvd+IAvQdPBJCbzoOrqulYqHSJhxKVyZMew1SqkN6LHH1bK&#10;kKak5x8noxTYQHTvIisTw4hEmT5drLyrMElhr0S0Uea7kAhZKvSV3IxzYQ75k3W0kpjqLY69/fFV&#10;b3Hu6kCPlBlMODjr2oBL1acZO0JW/Rwgk509An5SdxRDu2oTV4piMlBgBdUemeGgGy1v+XWN7bth&#10;Ptwzh7OEHcf9EO7wIxUg/NBLlGzA/X7tPtojxVFLSYOzWVL/a8ucoER9M0j+aT4ex2FOh/HkEzKJ&#10;uFPN6lRjtvoSkBM5biLLkxjtgxpE6UA/4RpZxqyoYoZj7pKGQbwM3cbANcTFcpmMcHwtCzfmwfIY&#10;OuIcyfnYPjFnewYH5P4tDFPMZi+I3NlGT2+X24BkTCyPSHeo9h3A0U/k79dU3C2n52R1XKaLZ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3VJLXp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D9E536C" w14:textId="0316EEB8" w:rsidR="0034082C" w:rsidRDefault="0034082C" w:rsidP="00664D04">
                    <w:pPr>
                      <w:pStyle w:val="Brdtext"/>
                      <w:jc w:val="left"/>
                    </w:pPr>
                    <w:sdt>
                      <w:sdtPr>
                        <w:alias w:val="NummerEtikett"/>
                        <w:tag w:val="NummerEtikett"/>
                        <w:id w:val="-114257676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7615910"/>
                        <w:lock w:val="sdtContentLocked"/>
                        <w:dataBinding w:prefixMappings="xmlns:ns0='http://rkdhs/mallar/lagstiftning/Prop/Prop.xsd'" w:xpath="/ns0:dokumentvärden[1]/ns0:dokumentnummer[1]" w:storeItemID="{068625C3-B546-44A5-B525-B7CC092E5AD6}"/>
                        <w:text/>
                      </w:sdtPr>
                      <w:sdtContent>
                        <w:r>
                          <w:t>2020/21:173</w:t>
                        </w:r>
                      </w:sdtContent>
                    </w:sdt>
                  </w:p>
                  <w:p w14:paraId="36BC26C0" w14:textId="24F2F807" w:rsidR="0034082C" w:rsidRPr="00C7375F" w:rsidRDefault="0034082C" w:rsidP="00224569">
                    <w:pPr>
                      <w:pStyle w:val="Brdtext"/>
                    </w:pPr>
                    <w:sdt>
                      <w:sdtPr>
                        <w:alias w:val="BilageEtikett"/>
                        <w:tag w:val="BilageEtikett"/>
                        <w:id w:val="-699547183"/>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402829767"/>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0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2126EA" w14:textId="77777777" w:rsidR="0034082C" w:rsidRDefault="0034082C" w:rsidP="00EE1584">
    <w:pPr>
      <w:pStyle w:val="Brdtext"/>
    </w:pPr>
    <w:r>
      <w:rPr>
        <w:noProof/>
        <w:lang w:eastAsia="sv-SE"/>
      </w:rPr>
      <mc:AlternateContent>
        <mc:Choice Requires="wps">
          <w:drawing>
            <wp:anchor distT="0" distB="0" distL="0" distR="0" simplePos="0" relativeHeight="25165852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FB6B32" w14:textId="5D26665F" w:rsidR="0034082C" w:rsidRDefault="0034082C" w:rsidP="00A118D8">
                          <w:pPr>
                            <w:pStyle w:val="Brdtext"/>
                            <w:jc w:val="left"/>
                          </w:pPr>
                          <w:sdt>
                            <w:sdtPr>
                              <w:alias w:val="NummerEtikett"/>
                              <w:tag w:val="NummerEtikett"/>
                              <w:id w:val="172124527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76646218"/>
                              <w:lock w:val="sdtContentLocked"/>
                              <w:dataBinding w:prefixMappings="xmlns:ns0='http://rkdhs/mallar/lagstiftning/Prop/Prop.xsd'" w:xpath="/ns0:dokumentvärden[1]/ns0:dokumentnummer[1]" w:storeItemID="{068625C3-B546-44A5-B525-B7CC092E5AD6}"/>
                              <w:text/>
                            </w:sdtPr>
                            <w:sdtContent>
                              <w:r>
                                <w:t>2020/21:173</w:t>
                              </w:r>
                            </w:sdtContent>
                          </w:sdt>
                        </w:p>
                        <w:p w14:paraId="114DAE37" w14:textId="2608656F" w:rsidR="0034082C" w:rsidRPr="00C7375F" w:rsidRDefault="0034082C" w:rsidP="00224569">
                          <w:pPr>
                            <w:pStyle w:val="Brdtext"/>
                          </w:pPr>
                          <w:sdt>
                            <w:sdtPr>
                              <w:alias w:val="BilageEtikett"/>
                              <w:tag w:val="BilageEtikett"/>
                              <w:id w:val="-666788539"/>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087767165"/>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53" type="#_x0000_t202" style="position:absolute;left:0;text-align:left;margin-left:348.15pt;margin-top:35.45pt;width:89.85pt;height:9.6pt;z-index:2516585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zXwNkQIAAJQ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ad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0ajSU+BDZQHZIaDdrS85csK27di&#10;Pjwwh7OEHcf9EO7xIxUg/NBJlGzB/XrtPtojxVFLSY2zWVD/c8ecoER9NUj+aT4ex2FOh/HlR2QS&#10;ceeazbnG7PQNICdy3ESWJzHaB9WL0oF+wjWyiFlRxQzH3AUNvXgT2o2Ba4iLxSIZ4fhaFlZmbXkM&#10;HXGO5HxsnpizHYMDcv8O+ilmsxdEbm2jp7eLXUAyJpZHpFtUuw7g6Cfyd2sq7pbzc7I6LdP5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Kc18DZ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67FB6B32" w14:textId="5D26665F" w:rsidR="0034082C" w:rsidRDefault="0034082C" w:rsidP="00A118D8">
                    <w:pPr>
                      <w:pStyle w:val="Brdtext"/>
                      <w:jc w:val="left"/>
                    </w:pPr>
                    <w:sdt>
                      <w:sdtPr>
                        <w:alias w:val="NummerEtikett"/>
                        <w:tag w:val="NummerEtikett"/>
                        <w:id w:val="172124527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76646218"/>
                        <w:lock w:val="sdtContentLocked"/>
                        <w:dataBinding w:prefixMappings="xmlns:ns0='http://rkdhs/mallar/lagstiftning/Prop/Prop.xsd'" w:xpath="/ns0:dokumentvärden[1]/ns0:dokumentnummer[1]" w:storeItemID="{068625C3-B546-44A5-B525-B7CC092E5AD6}"/>
                        <w:text/>
                      </w:sdtPr>
                      <w:sdtContent>
                        <w:r>
                          <w:t>2020/21:173</w:t>
                        </w:r>
                      </w:sdtContent>
                    </w:sdt>
                  </w:p>
                  <w:p w14:paraId="114DAE37" w14:textId="2608656F" w:rsidR="0034082C" w:rsidRPr="00C7375F" w:rsidRDefault="0034082C" w:rsidP="00224569">
                    <w:pPr>
                      <w:pStyle w:val="Brdtext"/>
                    </w:pPr>
                    <w:sdt>
                      <w:sdtPr>
                        <w:alias w:val="BilageEtikett"/>
                        <w:tag w:val="BilageEtikett"/>
                        <w:id w:val="-666788539"/>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087767165"/>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0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CB18A7" w14:textId="77777777" w:rsidR="0034082C" w:rsidRDefault="0034082C" w:rsidP="00664D04">
    <w:pPr>
      <w:pStyle w:val="Brdtext"/>
    </w:pPr>
    <w:r>
      <w:rPr>
        <w:noProof/>
        <w:lang w:eastAsia="sv-SE"/>
      </w:rPr>
      <mc:AlternateContent>
        <mc:Choice Requires="wps">
          <w:drawing>
            <wp:anchor distT="0" distB="0" distL="0" distR="0" simplePos="0" relativeHeight="25165844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75873F" w14:textId="112A910A" w:rsidR="0034082C" w:rsidRDefault="0034082C" w:rsidP="00664D04">
                          <w:pPr>
                            <w:pStyle w:val="Brdtext"/>
                            <w:jc w:val="left"/>
                          </w:pPr>
                          <w:sdt>
                            <w:sdtPr>
                              <w:alias w:val="NummerEtikett"/>
                              <w:tag w:val="NummerEtikett"/>
                              <w:id w:val="2288909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02956908"/>
                              <w:lock w:val="sdtContentLocked"/>
                              <w:dataBinding w:prefixMappings="xmlns:ns0='http://rkdhs/mallar/lagstiftning/Prop/Prop.xsd'" w:xpath="/ns0:dokumentvärden[1]/ns0:dokumentnummer[1]" w:storeItemID="{068625C3-B546-44A5-B525-B7CC092E5AD6}"/>
                              <w:text/>
                            </w:sdtPr>
                            <w:sdtContent>
                              <w:r>
                                <w:t>2020/21:173</w:t>
                              </w:r>
                            </w:sdtContent>
                          </w:sdt>
                        </w:p>
                        <w:p w14:paraId="6BDB14D7" w14:textId="28D0DD20" w:rsidR="0034082C" w:rsidRPr="00C7375F" w:rsidRDefault="0034082C" w:rsidP="00224569">
                          <w:pPr>
                            <w:pStyle w:val="Brdtext"/>
                          </w:pPr>
                          <w:sdt>
                            <w:sdtPr>
                              <w:alias w:val="BilageEtikett"/>
                              <w:tag w:val="BilageEtikett"/>
                              <w:id w:val="-1653207572"/>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706281978"/>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57" type="#_x0000_t202" style="position:absolute;left:0;text-align:left;margin-left:29.4pt;margin-top:34.85pt;width:89.85pt;height:9.6pt;z-index:2516584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LEDCkAIAAJQ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p99&#10;5MwJSz16VF3EFSUwTuVpfZgS6sETLnafoaM2b+8DXaasO402/SkfRnoq9GZXXHLGZDIqJyV1jDNJ&#10;unJcno1z9Yu9tccQvyiwLAkVR2perqlY34RILyHoFpKCBTBNfd0Ykw+JMOrSIFsLarWJ+Y1k8QfK&#10;ONZW/PT4ZJQdO0jmvWfjkhuVKTOES5n3GWYpboxKGOO+KU0ly4m+EltIqdwufkYnlKZQbzEc8PtX&#10;vcW4z4MscmRwcWdsGweYs88zti9Z/WNbMt3jqeAHeScxdosuc2V8nHuX7hZQb4gZCP1oBS+vG2rf&#10;jQjxXiDNEnWc9kO8o482QOWHQeJsCfjrtfuEJ4qTlrOWZrPi4edKoOLMfHVE/rNyMknDnA+Tk4/E&#10;JIaHmsWhxq3sJRAnStpEXmYx4aPZihrBPtEamaeopBJOUuyKx614GfuNQWtIqvk8g2h8vYg37sHL&#10;5DrVOZHzsXsS6AcGR+L+LWynWExfELnHJsvg56tIZMws31d16ACNfib/sKbSbjk8Z9R+mc5+A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tLEDC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B75873F" w14:textId="112A910A" w:rsidR="0034082C" w:rsidRDefault="0034082C" w:rsidP="00664D04">
                    <w:pPr>
                      <w:pStyle w:val="Brdtext"/>
                      <w:jc w:val="left"/>
                    </w:pPr>
                    <w:sdt>
                      <w:sdtPr>
                        <w:alias w:val="NummerEtikett"/>
                        <w:tag w:val="NummerEtikett"/>
                        <w:id w:val="22889098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02956908"/>
                        <w:lock w:val="sdtContentLocked"/>
                        <w:dataBinding w:prefixMappings="xmlns:ns0='http://rkdhs/mallar/lagstiftning/Prop/Prop.xsd'" w:xpath="/ns0:dokumentvärden[1]/ns0:dokumentnummer[1]" w:storeItemID="{068625C3-B546-44A5-B525-B7CC092E5AD6}"/>
                        <w:text/>
                      </w:sdtPr>
                      <w:sdtContent>
                        <w:r>
                          <w:t>2020/21:173</w:t>
                        </w:r>
                      </w:sdtContent>
                    </w:sdt>
                  </w:p>
                  <w:p w14:paraId="6BDB14D7" w14:textId="28D0DD20" w:rsidR="0034082C" w:rsidRPr="00C7375F" w:rsidRDefault="0034082C" w:rsidP="00224569">
                    <w:pPr>
                      <w:pStyle w:val="Brdtext"/>
                    </w:pPr>
                    <w:sdt>
                      <w:sdtPr>
                        <w:alias w:val="BilageEtikett"/>
                        <w:tag w:val="BilageEtikett"/>
                        <w:id w:val="-1653207572"/>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706281978"/>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0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C986AD" w14:textId="77777777" w:rsidR="0034082C" w:rsidRDefault="0034082C" w:rsidP="00EE1584">
    <w:pPr>
      <w:pStyle w:val="Brdtext"/>
    </w:pPr>
    <w:r>
      <w:rPr>
        <w:noProof/>
        <w:lang w:eastAsia="sv-SE"/>
      </w:rPr>
      <mc:AlternateContent>
        <mc:Choice Requires="wps">
          <w:drawing>
            <wp:anchor distT="0" distB="0" distL="0" distR="0" simplePos="0" relativeHeight="25165852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46B824" w14:textId="24AE3C88" w:rsidR="0034082C" w:rsidRDefault="0034082C" w:rsidP="00A118D8">
                          <w:pPr>
                            <w:pStyle w:val="Brdtext"/>
                            <w:jc w:val="left"/>
                          </w:pPr>
                          <w:sdt>
                            <w:sdtPr>
                              <w:alias w:val="NummerEtikett"/>
                              <w:tag w:val="NummerEtikett"/>
                              <w:id w:val="-113841040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51715845"/>
                              <w:lock w:val="sdtContentLocked"/>
                              <w:dataBinding w:prefixMappings="xmlns:ns0='http://rkdhs/mallar/lagstiftning/Prop/Prop.xsd'" w:xpath="/ns0:dokumentvärden[1]/ns0:dokumentnummer[1]" w:storeItemID="{068625C3-B546-44A5-B525-B7CC092E5AD6}"/>
                              <w:text/>
                            </w:sdtPr>
                            <w:sdtContent>
                              <w:r>
                                <w:t>2020/21:173</w:t>
                              </w:r>
                            </w:sdtContent>
                          </w:sdt>
                        </w:p>
                        <w:p w14:paraId="46FD7562" w14:textId="7CF21A0A" w:rsidR="0034082C" w:rsidRPr="00C7375F" w:rsidRDefault="0034082C" w:rsidP="00224569">
                          <w:pPr>
                            <w:pStyle w:val="Brdtext"/>
                          </w:pPr>
                          <w:sdt>
                            <w:sdtPr>
                              <w:alias w:val="BilageEtikett"/>
                              <w:tag w:val="BilageEtikett"/>
                              <w:id w:val="152724517"/>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683250424"/>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58" type="#_x0000_t202" style="position:absolute;left:0;text-align:left;margin-left:348.15pt;margin-top:35.45pt;width:89.85pt;height:9.6pt;z-index:2516585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0ZngkA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zvl&#10;zAlLPXpUXcQVFXCc4Gl9mJLVgye72H2Gjtq8vQ90maruNNr0p3oY6QnozQ5cCsZkcionJXWMM0m6&#10;clyejTP6xd7bY4hfFFiWhIojNS9jKtY3IdJLyHRrkpIFME193RiTD4kw6tIgWwtqtYn5jeTxh5Vx&#10;rK346fHJKAd2kNz7yMalMCpTZkiXKu8rzFLcGJVsjPumNEGWC30lt5BSuV3+bJ2sNKV6i+Ngv3/V&#10;W5z7OsgjZwYXd862cYC5+jxje8jqH1vIdG9PgB/UncTYLbrMlfHxjgILqDfEDIR+tIKX1w2170aE&#10;eC+QZok6Tvsh3tFHGyD4YZA4WwL+eu0+2RPFSctZS7NZ8fBzJVBxZr46Iv9ZOZmkYc6HyclHYhLD&#10;Q83iUONW9hKIEyVtIi+zmOyj2YoawT7RGpmnrKQSTlLuiseteBn7jUFrSKr5PBvR+HoRb9yDlyl0&#10;wjmR87F7EugHBkfi/i1sp1hMXxC5t02ewc9XkciYWZ6Q7lEdOkCjn8k/rKm0Ww7P2Wq/TG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m0Zng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246B824" w14:textId="24AE3C88" w:rsidR="0034082C" w:rsidRDefault="0034082C" w:rsidP="00A118D8">
                    <w:pPr>
                      <w:pStyle w:val="Brdtext"/>
                      <w:jc w:val="left"/>
                    </w:pPr>
                    <w:sdt>
                      <w:sdtPr>
                        <w:alias w:val="NummerEtikett"/>
                        <w:tag w:val="NummerEtikett"/>
                        <w:id w:val="-113841040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51715845"/>
                        <w:lock w:val="sdtContentLocked"/>
                        <w:dataBinding w:prefixMappings="xmlns:ns0='http://rkdhs/mallar/lagstiftning/Prop/Prop.xsd'" w:xpath="/ns0:dokumentvärden[1]/ns0:dokumentnummer[1]" w:storeItemID="{068625C3-B546-44A5-B525-B7CC092E5AD6}"/>
                        <w:text/>
                      </w:sdtPr>
                      <w:sdtContent>
                        <w:r>
                          <w:t>2020/21:173</w:t>
                        </w:r>
                      </w:sdtContent>
                    </w:sdt>
                  </w:p>
                  <w:p w14:paraId="46FD7562" w14:textId="7CF21A0A" w:rsidR="0034082C" w:rsidRPr="00C7375F" w:rsidRDefault="0034082C" w:rsidP="00224569">
                    <w:pPr>
                      <w:pStyle w:val="Brdtext"/>
                    </w:pPr>
                    <w:sdt>
                      <w:sdtPr>
                        <w:alias w:val="BilageEtikett"/>
                        <w:tag w:val="BilageEtikett"/>
                        <w:id w:val="152724517"/>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683250424"/>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0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AF37CF" w14:textId="77777777" w:rsidR="0034082C" w:rsidRDefault="0034082C" w:rsidP="00664D04">
    <w:pPr>
      <w:pStyle w:val="Brdtext"/>
    </w:pPr>
    <w:r>
      <w:rPr>
        <w:noProof/>
        <w:lang w:eastAsia="sv-SE"/>
      </w:rPr>
      <mc:AlternateContent>
        <mc:Choice Requires="wps">
          <w:drawing>
            <wp:anchor distT="0" distB="0" distL="0" distR="0" simplePos="0" relativeHeight="25165844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662413" w14:textId="142CB9CA" w:rsidR="0034082C" w:rsidRDefault="0034082C" w:rsidP="00664D04">
                          <w:pPr>
                            <w:pStyle w:val="Brdtext"/>
                            <w:jc w:val="left"/>
                          </w:pPr>
                          <w:sdt>
                            <w:sdtPr>
                              <w:alias w:val="NummerEtikett"/>
                              <w:tag w:val="NummerEtikett"/>
                              <w:id w:val="122510220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1063341"/>
                              <w:lock w:val="sdtContentLocked"/>
                              <w:dataBinding w:prefixMappings="xmlns:ns0='http://rkdhs/mallar/lagstiftning/Prop/Prop.xsd'" w:xpath="/ns0:dokumentvärden[1]/ns0:dokumentnummer[1]" w:storeItemID="{068625C3-B546-44A5-B525-B7CC092E5AD6}"/>
                              <w:text/>
                            </w:sdtPr>
                            <w:sdtContent>
                              <w:r>
                                <w:t>2020/21:173</w:t>
                              </w:r>
                            </w:sdtContent>
                          </w:sdt>
                        </w:p>
                        <w:p w14:paraId="7959835D" w14:textId="305DDE5C" w:rsidR="0034082C" w:rsidRPr="00C7375F" w:rsidRDefault="0034082C" w:rsidP="00224569">
                          <w:pPr>
                            <w:pStyle w:val="Brdtext"/>
                          </w:pPr>
                          <w:sdt>
                            <w:sdtPr>
                              <w:alias w:val="BilageEtikett"/>
                              <w:tag w:val="BilageEtikett"/>
                              <w:id w:val="-199091537"/>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92836450"/>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62" type="#_x0000_t202" style="position:absolute;left:0;text-align:left;margin-left:29.4pt;margin-top:34.85pt;width:89.85pt;height:9.6pt;z-index:2516584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i2c7kQIAAJQFAAAOAAAAZHJzL2Uyb0RvYy54bWysVN9v2jAQfp+0/8Hy+xpCoRuIULFWnSah&#10;thpMfTaOXaLZPs82JOyv39lJgHV96bSX5Oz75fvuu5tdN1qRvXC+AlPQ/GJAiTAcyso8F/T7+u7D&#10;J0p8YKZkCowo6EF4ej1//25W26kYwhZUKRzBIMZPa1vQbQh2mmWeb4Vm/gKsMKiU4DQLeHTPWelY&#10;jdG1yoaDwVVWgyutAy68x9vbVknnKb6UgocHKb0IRBUU3xbS16XvJn6z+YxNnx2z24p3z2D/8ArN&#10;KoNJj6FuWWBk56q/QumKO/AgwwUHnYGUFRepBqwmH7yoZrVlVqRaEBxvjzD5/xeW3+8fHanKgk4m&#10;lBimsUdr0QS3wwKGEZ7a+ilarSzaheYzNNjm/t7jZay6kU7HP9ZDUI9AH47gYjDCo1M+yrFjlHDU&#10;5cN8MkzoZydv63z4IkCTKBTUYfMSpmy/9AFfgqa9SUzmQVXlXaVUOkTCiBvlyJ5hq1VIb0SPP6yU&#10;IXVBry7HgxTYQHRvIysTw4hEmS5drLytMEnhoES0UeabkAhZKvSV3IxzYY75k3W0kpjqLY6d/elV&#10;b3Fu60CPlBlMODrryoBL1acZO0FW/ughk609An5WdxRDs2kSV4aX454CGygPyAwH7Wh5y+8qbN+S&#10;+fDIHM4Sdhz3Q3jAj1SA8EMnUbIF9+u1+2iPFEctJTXOZkH9zx1zghL11SD5J/loFIc5HUbjj8gk&#10;4s41m3ON2ekbQE7kuIksT2K0D6oXpQP9hGtkEbOiihmOuQsaevEmtBsD1xAXi0UywvG1LCzNyvIY&#10;OuIcyblunpizHYMDcv8e+ilm0xdEbm2jp7eLXUAyJpZHpFtUuw7g6Cfyd2sq7pbzc7I6LdP5b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Z4tnO5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77662413" w14:textId="142CB9CA" w:rsidR="0034082C" w:rsidRDefault="0034082C" w:rsidP="00664D04">
                    <w:pPr>
                      <w:pStyle w:val="Brdtext"/>
                      <w:jc w:val="left"/>
                    </w:pPr>
                    <w:sdt>
                      <w:sdtPr>
                        <w:alias w:val="NummerEtikett"/>
                        <w:tag w:val="NummerEtikett"/>
                        <w:id w:val="122510220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1063341"/>
                        <w:lock w:val="sdtContentLocked"/>
                        <w:dataBinding w:prefixMappings="xmlns:ns0='http://rkdhs/mallar/lagstiftning/Prop/Prop.xsd'" w:xpath="/ns0:dokumentvärden[1]/ns0:dokumentnummer[1]" w:storeItemID="{068625C3-B546-44A5-B525-B7CC092E5AD6}"/>
                        <w:text/>
                      </w:sdtPr>
                      <w:sdtContent>
                        <w:r>
                          <w:t>2020/21:173</w:t>
                        </w:r>
                      </w:sdtContent>
                    </w:sdt>
                  </w:p>
                  <w:p w14:paraId="7959835D" w14:textId="305DDE5C" w:rsidR="0034082C" w:rsidRPr="00C7375F" w:rsidRDefault="0034082C" w:rsidP="00224569">
                    <w:pPr>
                      <w:pStyle w:val="Brdtext"/>
                    </w:pPr>
                    <w:sdt>
                      <w:sdtPr>
                        <w:alias w:val="BilageEtikett"/>
                        <w:tag w:val="BilageEtikett"/>
                        <w:id w:val="-199091537"/>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92836450"/>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0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7EC1A0" w14:textId="77777777" w:rsidR="0034082C" w:rsidRDefault="0034082C" w:rsidP="00EE1584">
    <w:pPr>
      <w:pStyle w:val="Brdtext"/>
    </w:pPr>
    <w:r>
      <w:rPr>
        <w:noProof/>
        <w:lang w:eastAsia="sv-SE"/>
      </w:rPr>
      <mc:AlternateContent>
        <mc:Choice Requires="wps">
          <w:drawing>
            <wp:anchor distT="0" distB="0" distL="0" distR="0" simplePos="0" relativeHeight="25165852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B25C2A" w14:textId="4179727C" w:rsidR="0034082C" w:rsidRDefault="0034082C" w:rsidP="00A118D8">
                          <w:pPr>
                            <w:pStyle w:val="Brdtext"/>
                            <w:jc w:val="left"/>
                          </w:pPr>
                          <w:sdt>
                            <w:sdtPr>
                              <w:alias w:val="NummerEtikett"/>
                              <w:tag w:val="NummerEtikett"/>
                              <w:id w:val="18966257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13598086"/>
                              <w:lock w:val="sdtContentLocked"/>
                              <w:dataBinding w:prefixMappings="xmlns:ns0='http://rkdhs/mallar/lagstiftning/Prop/Prop.xsd'" w:xpath="/ns0:dokumentvärden[1]/ns0:dokumentnummer[1]" w:storeItemID="{068625C3-B546-44A5-B525-B7CC092E5AD6}"/>
                              <w:text/>
                            </w:sdtPr>
                            <w:sdtContent>
                              <w:r>
                                <w:t>2020/21:173</w:t>
                              </w:r>
                            </w:sdtContent>
                          </w:sdt>
                        </w:p>
                        <w:p w14:paraId="0F82D65C" w14:textId="4307C106" w:rsidR="0034082C" w:rsidRPr="00C7375F" w:rsidRDefault="0034082C" w:rsidP="00224569">
                          <w:pPr>
                            <w:pStyle w:val="Brdtext"/>
                          </w:pPr>
                          <w:sdt>
                            <w:sdtPr>
                              <w:alias w:val="BilageEtikett"/>
                              <w:tag w:val="BilageEtikett"/>
                              <w:id w:val="1389144056"/>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688415902"/>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63" type="#_x0000_t202" style="position:absolute;left:0;text-align:left;margin-left:348.15pt;margin-top:35.45pt;width:89.85pt;height:9.6pt;z-index:2516585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FFBokQIAAJQFAAAOAAAAZHJzL2Uyb0RvYy54bWysVF1P2zAUfZ+0/2D5faQphY2qKepATJMQ&#10;oNGJZ9exaTTH9my3Sffrd+wkbcd4YdpLcu375XvuuXd22daKbIXzldEFzU9GlAjNTVnp54J+X958&#10;+ESJD0yXTBktCroTnl7O37+bNXYqxmZtVCkcQRDtp40t6DoEO80yz9eiZv7EWKGhlMbVLODonrPS&#10;sQbRa5WNR6PzrDGutM5w4T1urzslnaf4Ugoe7qX0IhBVULwtpK9L31X8ZvMZmz47ZtcV75/B/uEV&#10;Nas0ku5DXbPAyMZVf4WqK+6MNzKccFNnRsqKi1QDqslHL6p5XDMrUi0Ax9s9TP7/heV32wdHqrKg&#10;F+iUZjV6tBRtcBsUcBrhaayfwurRwi60n02LNg/3Hpex6la6Ov5RD4EeQO/24CIY4dEpn+ToGCUc&#10;unycX4wT+tnB2zofvghTkygU1KF5CVO2vfUBL4HpYBKTeaOq8qZSKh0iYcSVcmTL0GoV0hvh8YeV&#10;0qQp6Pnp2SgF1ia6d5GVjmFEokyfLlbeVZiksFMi2ij9TUhAlgp9JTfjXOh9/mQdrSRSvcWxtz+8&#10;6i3OXR3wSJmNDnvnutLGperTjB0gK38MkMnOHoAf1R3F0K7axJXx6flAgZUpd2CGM91oectvKrTv&#10;lvnwwBxmCR3Hfgj3+EhlAL/pJUrWxv167T7ag+LQUtJgNgvqf26YE5Sorxrkv8gnkzjM6TA5+wgm&#10;EXesWR1r9Ka+MuBEjk1keRKjfVCDKJ2pn7BGFjErVExz5C5oGMSr0G0MrCEuFotkhPG1LNzqR8tj&#10;6IhzJOeyfWLO9gwO4P6dGaaYTV8QubONnt4uNgFkTCyPSHeo9h3A6Cfy92sq7pbjc7I6LNP5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kxRQa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FB25C2A" w14:textId="4179727C" w:rsidR="0034082C" w:rsidRDefault="0034082C" w:rsidP="00A118D8">
                    <w:pPr>
                      <w:pStyle w:val="Brdtext"/>
                      <w:jc w:val="left"/>
                    </w:pPr>
                    <w:sdt>
                      <w:sdtPr>
                        <w:alias w:val="NummerEtikett"/>
                        <w:tag w:val="NummerEtikett"/>
                        <w:id w:val="18966257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13598086"/>
                        <w:lock w:val="sdtContentLocked"/>
                        <w:dataBinding w:prefixMappings="xmlns:ns0='http://rkdhs/mallar/lagstiftning/Prop/Prop.xsd'" w:xpath="/ns0:dokumentvärden[1]/ns0:dokumentnummer[1]" w:storeItemID="{068625C3-B546-44A5-B525-B7CC092E5AD6}"/>
                        <w:text/>
                      </w:sdtPr>
                      <w:sdtContent>
                        <w:r>
                          <w:t>2020/21:173</w:t>
                        </w:r>
                      </w:sdtContent>
                    </w:sdt>
                  </w:p>
                  <w:p w14:paraId="0F82D65C" w14:textId="4307C106" w:rsidR="0034082C" w:rsidRPr="00C7375F" w:rsidRDefault="0034082C" w:rsidP="00224569">
                    <w:pPr>
                      <w:pStyle w:val="Brdtext"/>
                    </w:pPr>
                    <w:sdt>
                      <w:sdtPr>
                        <w:alias w:val="BilageEtikett"/>
                        <w:tag w:val="BilageEtikett"/>
                        <w:id w:val="1389144056"/>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688415902"/>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0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042906" w14:textId="77777777" w:rsidR="0034082C" w:rsidRDefault="0034082C" w:rsidP="00664D04">
    <w:pPr>
      <w:pStyle w:val="Brdtext"/>
    </w:pPr>
    <w:r>
      <w:rPr>
        <w:noProof/>
        <w:lang w:eastAsia="sv-SE"/>
      </w:rPr>
      <mc:AlternateContent>
        <mc:Choice Requires="wps">
          <w:drawing>
            <wp:anchor distT="0" distB="0" distL="0" distR="0" simplePos="0" relativeHeight="2516584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F9C334" w14:textId="3F9A8C54" w:rsidR="0034082C" w:rsidRDefault="0034082C" w:rsidP="00664D04">
                          <w:pPr>
                            <w:pStyle w:val="Brdtext"/>
                            <w:jc w:val="left"/>
                          </w:pPr>
                          <w:sdt>
                            <w:sdtPr>
                              <w:alias w:val="NummerEtikett"/>
                              <w:tag w:val="NummerEtikett"/>
                              <w:id w:val="19320660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16735035"/>
                              <w:lock w:val="sdtContentLocked"/>
                              <w:dataBinding w:prefixMappings="xmlns:ns0='http://rkdhs/mallar/lagstiftning/Prop/Prop.xsd'" w:xpath="/ns0:dokumentvärden[1]/ns0:dokumentnummer[1]" w:storeItemID="{068625C3-B546-44A5-B525-B7CC092E5AD6}"/>
                              <w:text/>
                            </w:sdtPr>
                            <w:sdtContent>
                              <w:r>
                                <w:t>2020/21:173</w:t>
                              </w:r>
                            </w:sdtContent>
                          </w:sdt>
                        </w:p>
                        <w:p w14:paraId="43D8EF5A" w14:textId="20C1B583" w:rsidR="0034082C" w:rsidRPr="00C7375F" w:rsidRDefault="0034082C" w:rsidP="00224569">
                          <w:pPr>
                            <w:pStyle w:val="Brdtext"/>
                          </w:pPr>
                          <w:sdt>
                            <w:sdtPr>
                              <w:alias w:val="BilageEtikett"/>
                              <w:tag w:val="BilageEtikett"/>
                              <w:id w:val="-389729463"/>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653995956"/>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67" type="#_x0000_t202" style="position:absolute;left:0;text-align:left;margin-left:29.4pt;margin-top:34.85pt;width:89.85pt;height:9.6pt;z-index:25165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L0z6jAIAAJU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To3aik&#10;xDCNJj2ILvoVMhin+rQuTAG7dwDG7ovtgN2+BzymtDvpdfojIQI5Kr3ZVRfGCE9K5aREyyjhkJXj&#10;8nScy1/stZ0P8auwmqRDRT26l4vK1tchIhJAt5DkLFjV1FeNUvmSGCMulCdrhl6rmGOExh8oZUhb&#10;0ZOPx6Ns2Nik3ltWJpkRmTODu5R5n2E+xY0SCaPMdyFRs5zoK74Z58Ls/Gd0Qkm4eovigN9H9Rbl&#10;Pg9oZM/WxJ2yboz1Ofs8ZPuS1T+3JZM9HgU/yDsdY7foMlnGk9y79Law9QbM8LafreD4VYP2XbMQ&#10;75jHMKHjWBDxFh+pLMpvhxMlS+t/v/ae8OA4pJS0GM6Khl8r5gUl6psB+0/LCQIgMV8mx5/AJOIP&#10;JYtDiVnpCwtOgN+ILh8TPqrtUXqrH7FH5skrRMxw+K5o3B4vYr8ysIe4mM8zCPPrWLw2944n06nO&#10;iZwP3SPzbmBwBPdv7HaM2fQFkXts0gxuvoogY2b5vqpDBzD7mfzDnkrL5fCeUfttOnsG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E0vTPqMAgAAlQ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21F9C334" w14:textId="3F9A8C54" w:rsidR="0034082C" w:rsidRDefault="0034082C" w:rsidP="00664D04">
                    <w:pPr>
                      <w:pStyle w:val="Brdtext"/>
                      <w:jc w:val="left"/>
                    </w:pPr>
                    <w:sdt>
                      <w:sdtPr>
                        <w:alias w:val="NummerEtikett"/>
                        <w:tag w:val="NummerEtikett"/>
                        <w:id w:val="19320660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16735035"/>
                        <w:lock w:val="sdtContentLocked"/>
                        <w:dataBinding w:prefixMappings="xmlns:ns0='http://rkdhs/mallar/lagstiftning/Prop/Prop.xsd'" w:xpath="/ns0:dokumentvärden[1]/ns0:dokumentnummer[1]" w:storeItemID="{068625C3-B546-44A5-B525-B7CC092E5AD6}"/>
                        <w:text/>
                      </w:sdtPr>
                      <w:sdtContent>
                        <w:r>
                          <w:t>2020/21:173</w:t>
                        </w:r>
                      </w:sdtContent>
                    </w:sdt>
                  </w:p>
                  <w:p w14:paraId="43D8EF5A" w14:textId="20C1B583" w:rsidR="0034082C" w:rsidRPr="00C7375F" w:rsidRDefault="0034082C" w:rsidP="00224569">
                    <w:pPr>
                      <w:pStyle w:val="Brdtext"/>
                    </w:pPr>
                    <w:sdt>
                      <w:sdtPr>
                        <w:alias w:val="BilageEtikett"/>
                        <w:tag w:val="BilageEtikett"/>
                        <w:id w:val="-389729463"/>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653995956"/>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0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D7A272" w14:textId="77777777" w:rsidR="0034082C" w:rsidRDefault="0034082C" w:rsidP="00EE1584">
    <w:pPr>
      <w:pStyle w:val="Brdtext"/>
    </w:pPr>
    <w:r>
      <w:rPr>
        <w:noProof/>
        <w:lang w:eastAsia="sv-SE"/>
      </w:rPr>
      <mc:AlternateContent>
        <mc:Choice Requires="wps">
          <w:drawing>
            <wp:anchor distT="0" distB="0" distL="0" distR="0" simplePos="0" relativeHeight="2516585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9CD11A" w14:textId="34B532E0" w:rsidR="0034082C" w:rsidRDefault="0034082C" w:rsidP="00A118D8">
                          <w:pPr>
                            <w:pStyle w:val="Brdtext"/>
                            <w:jc w:val="left"/>
                          </w:pPr>
                          <w:sdt>
                            <w:sdtPr>
                              <w:alias w:val="NummerEtikett"/>
                              <w:tag w:val="NummerEtikett"/>
                              <w:id w:val="-211203890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36746051"/>
                              <w:lock w:val="sdtContentLocked"/>
                              <w:dataBinding w:prefixMappings="xmlns:ns0='http://rkdhs/mallar/lagstiftning/Prop/Prop.xsd'" w:xpath="/ns0:dokumentvärden[1]/ns0:dokumentnummer[1]" w:storeItemID="{068625C3-B546-44A5-B525-B7CC092E5AD6}"/>
                              <w:text/>
                            </w:sdtPr>
                            <w:sdtContent>
                              <w:r>
                                <w:t>2020/21:173</w:t>
                              </w:r>
                            </w:sdtContent>
                          </w:sdt>
                        </w:p>
                        <w:p w14:paraId="188F103F" w14:textId="17C98D83" w:rsidR="0034082C" w:rsidRPr="00C7375F" w:rsidRDefault="0034082C" w:rsidP="00224569">
                          <w:pPr>
                            <w:pStyle w:val="Brdtext"/>
                          </w:pPr>
                          <w:sdt>
                            <w:sdtPr>
                              <w:alias w:val="BilageEtikett"/>
                              <w:tag w:val="BilageEtikett"/>
                              <w:id w:val="-203232600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78755198"/>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68" type="#_x0000_t202" style="position:absolute;left:0;text-align:left;margin-left:348.15pt;margin-top:35.45pt;width:89.85pt;height:9.6pt;z-index:251658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0pXYjwIAAJU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I/BjmEaTHkUX/QoVHCd+WhemgD04AGP32XbAbs8DDlPZnfQ6/VEQgR2RNjt2EYzw5FROSrSMEg5b&#10;OS7Pxpn+Yu/tfIhfhNUkLSrq0b1MKlvfhIibALqFpGTBqqa+bpTKm6QYcak8WTP0WsV8R3j8gVKG&#10;tBU9PT4Z5cDGJvc+sjIpjMiaGdKlyvsK8ypulEgYZb4JCc5yoa/kZpwLs8uf0QklkeotjgN+f6u3&#10;OPd1wCNntibunHVjrM/V50e2p6z+saVM9ngQflB3WsZu0WWxjCc7CSxsvYEyvO3fVnD8ukH7bliI&#10;98zjMaHjGBDxDh+pLOi3w4qSpfW/XjtPeGgcVkpaPM6Khp8r5gUl6quB+s/KyQRhY95MTj5CScQf&#10;WhaHFrPSlxaaKDGKHM/LhI9qu5Te6ifMkXnKChMzHLkrGrfLy9iPDMwhLubzDML7dSzemAfHU+jE&#10;cxLnY/fEvBsUHKH9W7t9xmz6Qsg9NnkGN19FiDGrPDHdszp0AG8/i3+YU2m4HO4zaj9NZ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bSldi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E9CD11A" w14:textId="34B532E0" w:rsidR="0034082C" w:rsidRDefault="0034082C" w:rsidP="00A118D8">
                    <w:pPr>
                      <w:pStyle w:val="Brdtext"/>
                      <w:jc w:val="left"/>
                    </w:pPr>
                    <w:sdt>
                      <w:sdtPr>
                        <w:alias w:val="NummerEtikett"/>
                        <w:tag w:val="NummerEtikett"/>
                        <w:id w:val="-211203890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36746051"/>
                        <w:lock w:val="sdtContentLocked"/>
                        <w:dataBinding w:prefixMappings="xmlns:ns0='http://rkdhs/mallar/lagstiftning/Prop/Prop.xsd'" w:xpath="/ns0:dokumentvärden[1]/ns0:dokumentnummer[1]" w:storeItemID="{068625C3-B546-44A5-B525-B7CC092E5AD6}"/>
                        <w:text/>
                      </w:sdtPr>
                      <w:sdtContent>
                        <w:r>
                          <w:t>2020/21:173</w:t>
                        </w:r>
                      </w:sdtContent>
                    </w:sdt>
                  </w:p>
                  <w:p w14:paraId="188F103F" w14:textId="17C98D83" w:rsidR="0034082C" w:rsidRPr="00C7375F" w:rsidRDefault="0034082C" w:rsidP="00224569">
                    <w:pPr>
                      <w:pStyle w:val="Brdtext"/>
                    </w:pPr>
                    <w:sdt>
                      <w:sdtPr>
                        <w:alias w:val="BilageEtikett"/>
                        <w:tag w:val="BilageEtikett"/>
                        <w:id w:val="-203232600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78755198"/>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0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1FD51E" w14:textId="77777777" w:rsidR="0034082C" w:rsidRDefault="0034082C" w:rsidP="00664D04">
    <w:pPr>
      <w:pStyle w:val="Brdtext"/>
    </w:pPr>
    <w:r>
      <w:rPr>
        <w:noProof/>
        <w:lang w:eastAsia="sv-SE"/>
      </w:rPr>
      <mc:AlternateContent>
        <mc:Choice Requires="wps">
          <w:drawing>
            <wp:anchor distT="0" distB="0" distL="0" distR="0" simplePos="0" relativeHeight="25165844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DD7126" w14:textId="51421BD9" w:rsidR="0034082C" w:rsidRDefault="0034082C" w:rsidP="00664D04">
                          <w:pPr>
                            <w:pStyle w:val="Brdtext"/>
                            <w:jc w:val="left"/>
                          </w:pPr>
                          <w:sdt>
                            <w:sdtPr>
                              <w:alias w:val="NummerEtikett"/>
                              <w:tag w:val="NummerEtikett"/>
                              <w:id w:val="145259367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65276455"/>
                              <w:lock w:val="sdtContentLocked"/>
                              <w:dataBinding w:prefixMappings="xmlns:ns0='http://rkdhs/mallar/lagstiftning/Prop/Prop.xsd'" w:xpath="/ns0:dokumentvärden[1]/ns0:dokumentnummer[1]" w:storeItemID="{068625C3-B546-44A5-B525-B7CC092E5AD6}"/>
                              <w:text/>
                            </w:sdtPr>
                            <w:sdtContent>
                              <w:r>
                                <w:t>2020/21:173</w:t>
                              </w:r>
                            </w:sdtContent>
                          </w:sdt>
                        </w:p>
                        <w:p w14:paraId="26A02C42" w14:textId="2736196B" w:rsidR="0034082C" w:rsidRPr="00C7375F" w:rsidRDefault="0034082C" w:rsidP="00224569">
                          <w:pPr>
                            <w:pStyle w:val="Brdtext"/>
                          </w:pPr>
                          <w:sdt>
                            <w:sdtPr>
                              <w:alias w:val="BilageEtikett"/>
                              <w:tag w:val="BilageEtikett"/>
                              <w:id w:val="-74472212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400055653"/>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72" type="#_x0000_t202" style="position:absolute;left:0;text-align:left;margin-left:29.4pt;margin-top:34.85pt;width:89.85pt;height:9.6pt;z-index:2516584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ciim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9EpJZrVaNKTaIPbIINxrE9j/RSwRwtgaD+bFtjh3uMypt1KV8c/EiLQo9K7fXXhjPBolE9ytIwS&#10;Dl0+zi/GqfzZwdo6H74IU5MoFNShe6mobHvrA14C6ACJwbxRVXlTKZUOkTHiSjmyZei1CumNsPgD&#10;pTRpCnp+ejZKjrWJ5p1npaMbkTjTh4uZdxkmKeyUiBilvwmJmqVEX4nNOBd6Hz+hI0oi1FsMe/zh&#10;VW8x7vKARYpsdNgb15U2LmWfhuxQsvLHUDLZ4VHwo7yjGNplm8gynpwNFFiacgdmONPNlrf8pkL7&#10;bpkPD8xhmNBxLIhwj49UBuU3vUTJ2rhfr91HPDgOLSUNhrOg/ueGOUGJ+qrB/ot8MonTnA6Ts49g&#10;EnHHmuWxRm/qKwNO5FhFlicx4oMaROlM/Yw9sohRoWKaI3ZBwyBehW5lYA9xsVgkEObXsnCrHy2P&#10;rmOdIzmf2mfmbM/gAO7fmWGM2fQFkTtstPR2sQkgY2J5rHRX1b4DmP1E/n5PxeVyfE6owzad/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YnIop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55DD7126" w14:textId="51421BD9" w:rsidR="0034082C" w:rsidRDefault="0034082C" w:rsidP="00664D04">
                    <w:pPr>
                      <w:pStyle w:val="Brdtext"/>
                      <w:jc w:val="left"/>
                    </w:pPr>
                    <w:sdt>
                      <w:sdtPr>
                        <w:alias w:val="NummerEtikett"/>
                        <w:tag w:val="NummerEtikett"/>
                        <w:id w:val="145259367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65276455"/>
                        <w:lock w:val="sdtContentLocked"/>
                        <w:dataBinding w:prefixMappings="xmlns:ns0='http://rkdhs/mallar/lagstiftning/Prop/Prop.xsd'" w:xpath="/ns0:dokumentvärden[1]/ns0:dokumentnummer[1]" w:storeItemID="{068625C3-B546-44A5-B525-B7CC092E5AD6}"/>
                        <w:text/>
                      </w:sdtPr>
                      <w:sdtContent>
                        <w:r>
                          <w:t>2020/21:173</w:t>
                        </w:r>
                      </w:sdtContent>
                    </w:sdt>
                  </w:p>
                  <w:p w14:paraId="26A02C42" w14:textId="2736196B" w:rsidR="0034082C" w:rsidRPr="00C7375F" w:rsidRDefault="0034082C" w:rsidP="00224569">
                    <w:pPr>
                      <w:pStyle w:val="Brdtext"/>
                    </w:pPr>
                    <w:sdt>
                      <w:sdtPr>
                        <w:alias w:val="BilageEtikett"/>
                        <w:tag w:val="BilageEtikett"/>
                        <w:id w:val="-74472212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400055653"/>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0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095224" w14:textId="77777777" w:rsidR="0034082C" w:rsidRDefault="0034082C" w:rsidP="00EE1584">
    <w:pPr>
      <w:pStyle w:val="Brdtext"/>
    </w:pPr>
    <w:r>
      <w:rPr>
        <w:noProof/>
        <w:lang w:eastAsia="sv-SE"/>
      </w:rPr>
      <mc:AlternateContent>
        <mc:Choice Requires="wps">
          <w:drawing>
            <wp:anchor distT="0" distB="0" distL="0" distR="0" simplePos="0" relativeHeight="25165852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9A0A35" w14:textId="75A879F3" w:rsidR="0034082C" w:rsidRDefault="0034082C" w:rsidP="00A118D8">
                          <w:pPr>
                            <w:pStyle w:val="Brdtext"/>
                            <w:jc w:val="left"/>
                          </w:pPr>
                          <w:sdt>
                            <w:sdtPr>
                              <w:alias w:val="NummerEtikett"/>
                              <w:tag w:val="NummerEtikett"/>
                              <w:id w:val="-17272202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88640826"/>
                              <w:lock w:val="sdtContentLocked"/>
                              <w:dataBinding w:prefixMappings="xmlns:ns0='http://rkdhs/mallar/lagstiftning/Prop/Prop.xsd'" w:xpath="/ns0:dokumentvärden[1]/ns0:dokumentnummer[1]" w:storeItemID="{068625C3-B546-44A5-B525-B7CC092E5AD6}"/>
                              <w:text/>
                            </w:sdtPr>
                            <w:sdtContent>
                              <w:r>
                                <w:t>2020/21:173</w:t>
                              </w:r>
                            </w:sdtContent>
                          </w:sdt>
                        </w:p>
                        <w:p w14:paraId="3D2AA158" w14:textId="28594154" w:rsidR="0034082C" w:rsidRPr="00C7375F" w:rsidRDefault="0034082C" w:rsidP="00224569">
                          <w:pPr>
                            <w:pStyle w:val="Brdtext"/>
                          </w:pPr>
                          <w:sdt>
                            <w:sdtPr>
                              <w:alias w:val="BilageEtikett"/>
                              <w:tag w:val="BilageEtikett"/>
                              <w:id w:val="132493291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34757421"/>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73" type="#_x0000_t202" style="position:absolute;left:0;text-align:left;margin-left:348.15pt;margin-top:35.45pt;width:89.85pt;height:9.6pt;z-index:2516585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7R/1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9GYEs1qNOlJtMFtkMFprE9j/RSwRwtgaD+bFtjh3uMypt1KV8c/EiLQo9K7fXXhjPBolE9ytIwS&#10;Dl0+zi/GqfzZwdo6H74IU5MoFNShe6mobHvrA14C6ACJwbxRVXlTKZUOkTHiSjmyZei1CumNsPgD&#10;pTRpCnp+ejZKjrWJ5p1npaMbkTjTh4uZdxkmKeyUiBilvwmJmqVEX4nNOBd6Hz+hI0oi1FsMe/zh&#10;VW8x7vKARYpsdNgb15U2LmWfhuxQsvLHUDLZ4VHwo7yjGNplm8gynpwPFFiacgdmONPNlrf8pkL7&#10;bpkPD8xhmNBxLIhwj49UBuU3vUTJ2rhfr91HPDgOLSUNhrOg/ueGOUGJ+qrB/ot8MonTnA6Ts49g&#10;EnHHmuWxRm/qKwNO5FhFlicx4oMaROlM/Yw9sohRoWKaI3ZBwyBehW5lYA9xsVgkEObXsnCrHy2P&#10;rmOdIzmf2mfmbM/gAO7fmWGM2fQFkTtstPR2sQkgY2J5rHRX1b4DmP1E/n5PxeVyfE6owzad/wY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lu0f9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C9A0A35" w14:textId="75A879F3" w:rsidR="0034082C" w:rsidRDefault="0034082C" w:rsidP="00A118D8">
                    <w:pPr>
                      <w:pStyle w:val="Brdtext"/>
                      <w:jc w:val="left"/>
                    </w:pPr>
                    <w:sdt>
                      <w:sdtPr>
                        <w:alias w:val="NummerEtikett"/>
                        <w:tag w:val="NummerEtikett"/>
                        <w:id w:val="-17272202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88640826"/>
                        <w:lock w:val="sdtContentLocked"/>
                        <w:dataBinding w:prefixMappings="xmlns:ns0='http://rkdhs/mallar/lagstiftning/Prop/Prop.xsd'" w:xpath="/ns0:dokumentvärden[1]/ns0:dokumentnummer[1]" w:storeItemID="{068625C3-B546-44A5-B525-B7CC092E5AD6}"/>
                        <w:text/>
                      </w:sdtPr>
                      <w:sdtContent>
                        <w:r>
                          <w:t>2020/21:173</w:t>
                        </w:r>
                      </w:sdtContent>
                    </w:sdt>
                  </w:p>
                  <w:p w14:paraId="3D2AA158" w14:textId="28594154" w:rsidR="0034082C" w:rsidRPr="00C7375F" w:rsidRDefault="0034082C" w:rsidP="00224569">
                    <w:pPr>
                      <w:pStyle w:val="Brdtext"/>
                    </w:pPr>
                    <w:sdt>
                      <w:sdtPr>
                        <w:alias w:val="BilageEtikett"/>
                        <w:tag w:val="BilageEtikett"/>
                        <w:id w:val="1324932915"/>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34757421"/>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0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8423B1" w14:textId="77777777" w:rsidR="0034082C" w:rsidRDefault="0034082C" w:rsidP="00664D04">
    <w:pPr>
      <w:pStyle w:val="Brdtext"/>
    </w:pPr>
    <w:r>
      <w:rPr>
        <w:noProof/>
        <w:lang w:eastAsia="sv-SE"/>
      </w:rPr>
      <mc:AlternateContent>
        <mc:Choice Requires="wps">
          <w:drawing>
            <wp:anchor distT="0" distB="0" distL="0" distR="0" simplePos="0" relativeHeight="25165845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329C9A" w14:textId="575FF1FD" w:rsidR="0034082C" w:rsidRDefault="0034082C" w:rsidP="00664D04">
                          <w:pPr>
                            <w:pStyle w:val="Brdtext"/>
                            <w:jc w:val="left"/>
                          </w:pPr>
                          <w:sdt>
                            <w:sdtPr>
                              <w:alias w:val="NummerEtikett"/>
                              <w:tag w:val="NummerEtikett"/>
                              <w:id w:val="-12186670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16492761"/>
                              <w:lock w:val="sdtContentLocked"/>
                              <w:dataBinding w:prefixMappings="xmlns:ns0='http://rkdhs/mallar/lagstiftning/Prop/Prop.xsd'" w:xpath="/ns0:dokumentvärden[1]/ns0:dokumentnummer[1]" w:storeItemID="{068625C3-B546-44A5-B525-B7CC092E5AD6}"/>
                              <w:text/>
                            </w:sdtPr>
                            <w:sdtContent>
                              <w:r>
                                <w:t>2020/21:173</w:t>
                              </w:r>
                            </w:sdtContent>
                          </w:sdt>
                        </w:p>
                        <w:p w14:paraId="0CC52EBB" w14:textId="274DAFB9" w:rsidR="0034082C" w:rsidRPr="00C7375F" w:rsidRDefault="0034082C" w:rsidP="00224569">
                          <w:pPr>
                            <w:pStyle w:val="Brdtext"/>
                          </w:pPr>
                          <w:sdt>
                            <w:sdtPr>
                              <w:alias w:val="BilageEtikett"/>
                              <w:tag w:val="BilageEtikett"/>
                              <w:id w:val="121429353"/>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563988324"/>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77" type="#_x0000_t202" style="position:absolute;left:0;text-align:left;margin-left:29.4pt;margin-top:34.85pt;width:89.85pt;height:9.6pt;z-index:2516584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WM3vkAIAAJUFAAAOAAAAZHJzL2Uyb0RvYy54bWysVE1PGzEQvVfqf7B8L5tNAy0RG5SCqCoh&#10;QIWKs+O1yar+qu1kN/31PHs3H6VcqHrZtT1vZjzPb+bsvNOKrIUPjTUVLY9GlAjDbd2Yp4r+eLj6&#10;8JmSEJmpmbJGVHQjAj2fvX931rqpGNulVbXwBEFMmLauossY3bQoAl8KzcKRdcLAKK3XLGLrn4ra&#10;sxbRtSrGo9FJ0VpfO2+5CAGnl72RznJ8KQWPt1IGEYmqKO4W89fn7yJ9i9kZmz555pYNH67B/uEW&#10;mjUGSXehLllkZOWbv0LphnsbrIxH3OrCStlwkWtANeXoRTX3S+ZErgXkBLejKfy/sPxmfedJU+Pt&#10;RseUGKbxSA+ii36FCsaJn9aFKWD3DsDYfbEdsNvzgMNUdie9Tn8URGAH05sduwhGeHIqJyWejBIO&#10;WzkuT8eZ/mLv7XyIX4XVJC0q6vF6mVS2vg4RNwF0C0nJglVNfdUolTdJMeJCebJmeGsV8x3h8QdK&#10;GdJW9OTj8SgHNja595GVSWFE1syQLlXeV5hXcaNEwijzXUhwlgt9JTfjXJhd/oxOKIlUb3Ec8Ptb&#10;vcW5rwMeObM1ceesG2N9rj432Z6y+ueWMtnjQfhB3WkZu0WXxTIGgYM0FrbeQBne9r0VHL9q8HzX&#10;LMQ75tFMeHEMiHiLj1QW9NthRcnS+t+vnSc8NA4rJS2as6Lh14p5QYn6ZqD+03IySd2cN5PjT1AS&#10;8YeWxaHFrPSFhSZKjCLH8zLho9oupbf6EXNknrLCxAxH7orG7fIi9iMDc4iL+TyD0L+OxWtz73gK&#10;nXhO4nzoHpl3g4IjtH9jt23Mpi+E3GOTZ3DzVYQYs8oT0z2rwwug97P4hzmVhsvhPqP203T2D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OWM3v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7329C9A" w14:textId="575FF1FD" w:rsidR="0034082C" w:rsidRDefault="0034082C" w:rsidP="00664D04">
                    <w:pPr>
                      <w:pStyle w:val="Brdtext"/>
                      <w:jc w:val="left"/>
                    </w:pPr>
                    <w:sdt>
                      <w:sdtPr>
                        <w:alias w:val="NummerEtikett"/>
                        <w:tag w:val="NummerEtikett"/>
                        <w:id w:val="-12186670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16492761"/>
                        <w:lock w:val="sdtContentLocked"/>
                        <w:dataBinding w:prefixMappings="xmlns:ns0='http://rkdhs/mallar/lagstiftning/Prop/Prop.xsd'" w:xpath="/ns0:dokumentvärden[1]/ns0:dokumentnummer[1]" w:storeItemID="{068625C3-B546-44A5-B525-B7CC092E5AD6}"/>
                        <w:text/>
                      </w:sdtPr>
                      <w:sdtContent>
                        <w:r>
                          <w:t>2020/21:173</w:t>
                        </w:r>
                      </w:sdtContent>
                    </w:sdt>
                  </w:p>
                  <w:p w14:paraId="0CC52EBB" w14:textId="274DAFB9" w:rsidR="0034082C" w:rsidRPr="00C7375F" w:rsidRDefault="0034082C" w:rsidP="00224569">
                    <w:pPr>
                      <w:pStyle w:val="Brdtext"/>
                    </w:pPr>
                    <w:sdt>
                      <w:sdtPr>
                        <w:alias w:val="BilageEtikett"/>
                        <w:tag w:val="BilageEtikett"/>
                        <w:id w:val="121429353"/>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563988324"/>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961207" w14:textId="77777777" w:rsidR="0034082C" w:rsidRDefault="0034082C" w:rsidP="00EE1584">
    <w:pPr>
      <w:pStyle w:val="Brdtext"/>
    </w:pPr>
    <w:r>
      <w:rPr>
        <w:noProof/>
        <w:lang w:eastAsia="sv-SE"/>
      </w:rPr>
      <mc:AlternateContent>
        <mc:Choice Requires="wps">
          <w:drawing>
            <wp:anchor distT="0" distB="0" distL="0" distR="0" simplePos="0" relativeHeight="25165853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103FA6" w14:textId="42E4D1E6" w:rsidR="0034082C" w:rsidRDefault="0034082C" w:rsidP="00A118D8">
                          <w:pPr>
                            <w:pStyle w:val="Brdtext"/>
                            <w:jc w:val="left"/>
                          </w:pPr>
                          <w:sdt>
                            <w:sdtPr>
                              <w:alias w:val="NummerEtikett"/>
                              <w:tag w:val="NummerEtikett"/>
                              <w:id w:val="-6576918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2791601"/>
                              <w:lock w:val="sdtContentLocked"/>
                              <w:dataBinding w:prefixMappings="xmlns:ns0='http://rkdhs/mallar/lagstiftning/Prop/Prop.xsd'" w:xpath="/ns0:dokumentvärden[1]/ns0:dokumentnummer[1]" w:storeItemID="{068625C3-B546-44A5-B525-B7CC092E5AD6}"/>
                              <w:text/>
                            </w:sdtPr>
                            <w:sdtContent>
                              <w:r>
                                <w:t>2020/21:173</w:t>
                              </w:r>
                            </w:sdtContent>
                          </w:sdt>
                        </w:p>
                        <w:p w14:paraId="49C0F245" w14:textId="1B9AEB9B" w:rsidR="0034082C" w:rsidRPr="00C7375F" w:rsidRDefault="0034082C" w:rsidP="00224569">
                          <w:pPr>
                            <w:pStyle w:val="Brdtext"/>
                          </w:pPr>
                          <w:sdt>
                            <w:sdtPr>
                              <w:alias w:val="BilageEtikett"/>
                              <w:tag w:val="BilageEtikett"/>
                              <w:id w:val="339122453"/>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86701927"/>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78" type="#_x0000_t202" style="position:absolute;left:0;text-align:left;margin-left:348.15pt;margin-top:35.45pt;width:89.85pt;height:9.6pt;z-index:2516585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pRTN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00oMUyjSY+ii36FDI5TfVoXpoA9OABj99l2wG7vAy5T2p30Ov2REIEeld7sqgtnhCejclKiZZRw&#10;6MpxeTbO5S/21s6H+EVYTZJQUY/u5aKy9U2IeAmgW0gKFqxq6utGqXxIjBGXypM1Q69VzG+ExR8o&#10;ZUhb0dPjk1F2bGwy7z0rk9yIzJkhXMq8zzBLcaNEwijzTUjULCf6SmzGuTC7+BmdUBKh3mI44Pev&#10;eotxnwcscmRr4s5YN8b6nH0esn3J6h/bkskej4If5J3E2C26TJbxyY4CC1tvwAxv+9kKjl83aN8N&#10;C/GeeQwTOo4FEe/wkcqi/HaQKFla/+u1+4QHx6GlpMVwVjT8XDEvKFFfDdh/Vk4maZrzYXLyEUwi&#10;/lCzONSYlb604ESJVeR4FhM+qq0ovdVP2CPzFBUqZjhiVzRuxcvYrwzsIS7m8wzC/DoWb8yD48l1&#10;qnMi52P3xLwbGBzB/Vu7HWM2fUHkHpssg5uvIsiYWZ4q3Vd16ABmP5N/2FNpuRyeM2q/TW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FpRTN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A103FA6" w14:textId="42E4D1E6" w:rsidR="0034082C" w:rsidRDefault="0034082C" w:rsidP="00A118D8">
                    <w:pPr>
                      <w:pStyle w:val="Brdtext"/>
                      <w:jc w:val="left"/>
                    </w:pPr>
                    <w:sdt>
                      <w:sdtPr>
                        <w:alias w:val="NummerEtikett"/>
                        <w:tag w:val="NummerEtikett"/>
                        <w:id w:val="-6576918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2791601"/>
                        <w:lock w:val="sdtContentLocked"/>
                        <w:dataBinding w:prefixMappings="xmlns:ns0='http://rkdhs/mallar/lagstiftning/Prop/Prop.xsd'" w:xpath="/ns0:dokumentvärden[1]/ns0:dokumentnummer[1]" w:storeItemID="{068625C3-B546-44A5-B525-B7CC092E5AD6}"/>
                        <w:text/>
                      </w:sdtPr>
                      <w:sdtContent>
                        <w:r>
                          <w:t>2020/21:173</w:t>
                        </w:r>
                      </w:sdtContent>
                    </w:sdt>
                  </w:p>
                  <w:p w14:paraId="49C0F245" w14:textId="1B9AEB9B" w:rsidR="0034082C" w:rsidRPr="00C7375F" w:rsidRDefault="0034082C" w:rsidP="00224569">
                    <w:pPr>
                      <w:pStyle w:val="Brdtext"/>
                    </w:pPr>
                    <w:sdt>
                      <w:sdtPr>
                        <w:alias w:val="BilageEtikett"/>
                        <w:tag w:val="BilageEtikett"/>
                        <w:id w:val="339122453"/>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86701927"/>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926D071" w14:textId="77777777" w:rsidR="0034082C" w:rsidRDefault="0034082C" w:rsidP="00664D04">
    <w:pPr>
      <w:pStyle w:val="Brdtext"/>
    </w:pPr>
    <w:r>
      <w:rPr>
        <w:noProof/>
        <w:lang w:eastAsia="sv-SE"/>
      </w:rPr>
      <mc:AlternateContent>
        <mc:Choice Requires="wps">
          <w:drawing>
            <wp:anchor distT="0" distB="0" distL="0" distR="0" simplePos="0" relativeHeight="25165845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9042D0" w14:textId="627E6EED" w:rsidR="0034082C" w:rsidRDefault="0034082C" w:rsidP="00664D04">
                          <w:pPr>
                            <w:pStyle w:val="Brdtext"/>
                            <w:jc w:val="left"/>
                          </w:pPr>
                          <w:sdt>
                            <w:sdtPr>
                              <w:alias w:val="NummerEtikett"/>
                              <w:tag w:val="NummerEtikett"/>
                              <w:id w:val="-119538519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18540610"/>
                              <w:lock w:val="sdtContentLocked"/>
                              <w:dataBinding w:prefixMappings="xmlns:ns0='http://rkdhs/mallar/lagstiftning/Prop/Prop.xsd'" w:xpath="/ns0:dokumentvärden[1]/ns0:dokumentnummer[1]" w:storeItemID="{068625C3-B546-44A5-B525-B7CC092E5AD6}"/>
                              <w:text/>
                            </w:sdtPr>
                            <w:sdtContent>
                              <w:r>
                                <w:t>2020/21:173</w:t>
                              </w:r>
                            </w:sdtContent>
                          </w:sdt>
                        </w:p>
                        <w:p w14:paraId="0B7B7053" w14:textId="4C31FDEC" w:rsidR="0034082C" w:rsidRPr="00C7375F" w:rsidRDefault="0034082C" w:rsidP="00224569">
                          <w:pPr>
                            <w:pStyle w:val="Brdtext"/>
                          </w:pPr>
                          <w:sdt>
                            <w:sdtPr>
                              <w:alias w:val="BilageEtikett"/>
                              <w:tag w:val="BilageEtikett"/>
                              <w:id w:val="857853448"/>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978640967"/>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82" type="#_x0000_t202" style="position:absolute;left:0;text-align:left;margin-left:29.4pt;margin-top:34.85pt;width:89.85pt;height:9.6pt;z-index:2516584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BamzkQIAAJUFAAAOAAAAZHJzL2Uyb0RvYy54bWysVMFu2zAMvQ/YPwi6r46zpF2DOkXWosOA&#10;oi2WDj0rstQYkyVNUmJnX78n2U6yrpcOu9iU+EiK5CMvLttaka1wvjK6oPnJiBKhuSkr/VzQ7483&#10;Hz5R4gPTJVNGi4LuhKeX8/fvLho7E2OzNqoUjsCJ9rPGFnQdgp1lmedrUTN/YqzQUErjahZwdM9Z&#10;6VgD77XKxqPRadYYV1pnuPAet9edks6TfykFD/dSehGIKijeFtLXpe8qfrP5BZs9O2bXFe+fwf7h&#10;FTWrNILuXV2zwMjGVX+5qivujDcynHBTZ0bKiouUA7LJRy+yWa6ZFSkXFMfbfZn8/3PL77YPjlQl&#10;ejc6o0SzGk16FG1wG2QwjvVprJ8BtrQAhvazaYEd7j0uY9qtdHX8IyECPSq921cXzgiPRvkkR8so&#10;4dDl4/x8nMqfHayt8+GLMDWJQkEdupeKyra3PuAlgA6QGMwbVZU3lVLpEBkjrpQjW4Zeq5DeCIs/&#10;UEqTpqCnH6ej5FibaN55Vjq6EYkzfbiYeZdhksJOiYhR+puQqFlK9JXYjHOh9/ETOqIkQr3FsMcf&#10;XvUW4y4PWKTIRoe9cV1p41L2acgOJSt/DCWTHR4FP8o7iqFdtYks4+l0oMDKlDsww5lutrzlNxXa&#10;d8t8eGAOw4SOY0GEe3ykMii/6SVK1sb9eu0+4sFxaClpMJwF9T83zAlK1FcN9p/nk0mc5nSYTM/A&#10;JOKONatjjd7UVwacyLGKLE9ixAc1iNKZ+gl7ZBGjQsU0R+yChkG8Ct3KwB7iYrFIIMyvZeFWLy2P&#10;rmOdIzkf2yfmbM/gAO7fmWGM2ewFkTtstPR2sQkgY2J5rHRX1b4DmP1E/n5PxeVyfE6owzad/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IQWps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7F9042D0" w14:textId="627E6EED" w:rsidR="0034082C" w:rsidRDefault="0034082C" w:rsidP="00664D04">
                    <w:pPr>
                      <w:pStyle w:val="Brdtext"/>
                      <w:jc w:val="left"/>
                    </w:pPr>
                    <w:sdt>
                      <w:sdtPr>
                        <w:alias w:val="NummerEtikett"/>
                        <w:tag w:val="NummerEtikett"/>
                        <w:id w:val="-119538519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18540610"/>
                        <w:lock w:val="sdtContentLocked"/>
                        <w:dataBinding w:prefixMappings="xmlns:ns0='http://rkdhs/mallar/lagstiftning/Prop/Prop.xsd'" w:xpath="/ns0:dokumentvärden[1]/ns0:dokumentnummer[1]" w:storeItemID="{068625C3-B546-44A5-B525-B7CC092E5AD6}"/>
                        <w:text/>
                      </w:sdtPr>
                      <w:sdtContent>
                        <w:r>
                          <w:t>2020/21:173</w:t>
                        </w:r>
                      </w:sdtContent>
                    </w:sdt>
                  </w:p>
                  <w:p w14:paraId="0B7B7053" w14:textId="4C31FDEC" w:rsidR="0034082C" w:rsidRPr="00C7375F" w:rsidRDefault="0034082C" w:rsidP="00224569">
                    <w:pPr>
                      <w:pStyle w:val="Brdtext"/>
                    </w:pPr>
                    <w:sdt>
                      <w:sdtPr>
                        <w:alias w:val="BilageEtikett"/>
                        <w:tag w:val="BilageEtikett"/>
                        <w:id w:val="857853448"/>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1978640967"/>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00A69A" w14:textId="77777777" w:rsidR="0034082C" w:rsidRDefault="0034082C" w:rsidP="00EE1584">
    <w:pPr>
      <w:pStyle w:val="Brdtext"/>
    </w:pPr>
    <w:r>
      <w:rPr>
        <w:noProof/>
        <w:lang w:eastAsia="sv-SE"/>
      </w:rPr>
      <mc:AlternateContent>
        <mc:Choice Requires="wps">
          <w:drawing>
            <wp:anchor distT="0" distB="0" distL="0" distR="0" simplePos="0" relativeHeight="25165853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0713F9" w14:textId="686F8B55" w:rsidR="0034082C" w:rsidRDefault="0034082C" w:rsidP="00A118D8">
                          <w:pPr>
                            <w:pStyle w:val="Brdtext"/>
                            <w:jc w:val="left"/>
                          </w:pPr>
                          <w:sdt>
                            <w:sdtPr>
                              <w:alias w:val="NummerEtikett"/>
                              <w:tag w:val="NummerEtikett"/>
                              <w:id w:val="19993111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25636907"/>
                              <w:lock w:val="sdtContentLocked"/>
                              <w:dataBinding w:prefixMappings="xmlns:ns0='http://rkdhs/mallar/lagstiftning/Prop/Prop.xsd'" w:xpath="/ns0:dokumentvärden[1]/ns0:dokumentnummer[1]" w:storeItemID="{068625C3-B546-44A5-B525-B7CC092E5AD6}"/>
                              <w:text/>
                            </w:sdtPr>
                            <w:sdtContent>
                              <w:r>
                                <w:t>2020/21:173</w:t>
                              </w:r>
                            </w:sdtContent>
                          </w:sdt>
                        </w:p>
                        <w:p w14:paraId="66B9B0F9" w14:textId="771C0ABF" w:rsidR="0034082C" w:rsidRPr="00C7375F" w:rsidRDefault="0034082C" w:rsidP="00224569">
                          <w:pPr>
                            <w:pStyle w:val="Brdtext"/>
                          </w:pPr>
                          <w:sdt>
                            <w:sdtPr>
                              <w:alias w:val="BilageEtikett"/>
                              <w:tag w:val="BilageEtikett"/>
                              <w:id w:val="-10819871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858204214"/>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83" type="#_x0000_t202" style="position:absolute;left:0;text-align:left;margin-left:348.15pt;margin-top:35.45pt;width:89.85pt;height:9.6pt;z-index:2516585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mp7gkQIAAJU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RtNKdGsRpMeRRvcBhmcxvo01s8AW1oAQ/vZtMAO9x6XMe1Wujr+kRCBHpXe7asLZ4RHo3ySo2WU&#10;cOjycX4+TuXPDtbW+fBFmJpEoaAO3UtFZdtbH/ASQAdIDOaNqsqbSql0iIwRV8qRLUOvVUhvhMUf&#10;KKVJU9Dp6dkoOdYmmneelY5uROJMHy5m3mWYpLBTImKU/iYkapYSfSU241zoffyEjiiJUG8x7PGH&#10;V73FuMsDFimy0WFvXFfauJR9GrJDycofQ8lkh0fBj/KOYmhXbSLL+Gw6UGBlyh2Y4Uw3W97ymwrt&#10;u2U+PDCHYULHsSDCPT5SGZTf9BIla+N+vXYf8eA4tJQ0GM6C+p8b5gQl6qsG+8/zySROczpMzj6C&#10;ScQda1bHGr2prww4kWMVWZ7EiA9qEKUz9RP2yCJGhYppjtgFDYN4FbqVgT3ExWKRQJhfy8KtXloe&#10;Xcc6R3I+tk/M2Z7BAdy/M8MYs9kLInfYaOntYhNAxsTyWOmuqn0HMPuJ/P2eisvl+JxQh206/w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1Zqe4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50713F9" w14:textId="686F8B55" w:rsidR="0034082C" w:rsidRDefault="0034082C" w:rsidP="00A118D8">
                    <w:pPr>
                      <w:pStyle w:val="Brdtext"/>
                      <w:jc w:val="left"/>
                    </w:pPr>
                    <w:sdt>
                      <w:sdtPr>
                        <w:alias w:val="NummerEtikett"/>
                        <w:tag w:val="NummerEtikett"/>
                        <w:id w:val="199931114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525636907"/>
                        <w:lock w:val="sdtContentLocked"/>
                        <w:dataBinding w:prefixMappings="xmlns:ns0='http://rkdhs/mallar/lagstiftning/Prop/Prop.xsd'" w:xpath="/ns0:dokumentvärden[1]/ns0:dokumentnummer[1]" w:storeItemID="{068625C3-B546-44A5-B525-B7CC092E5AD6}"/>
                        <w:text/>
                      </w:sdtPr>
                      <w:sdtContent>
                        <w:r>
                          <w:t>2020/21:173</w:t>
                        </w:r>
                      </w:sdtContent>
                    </w:sdt>
                  </w:p>
                  <w:p w14:paraId="66B9B0F9" w14:textId="771C0ABF" w:rsidR="0034082C" w:rsidRPr="00C7375F" w:rsidRDefault="0034082C" w:rsidP="00224569">
                    <w:pPr>
                      <w:pStyle w:val="Brdtext"/>
                    </w:pPr>
                    <w:sdt>
                      <w:sdtPr>
                        <w:alias w:val="BilageEtikett"/>
                        <w:tag w:val="BilageEtikett"/>
                        <w:id w:val="-108198711"/>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858204214"/>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3D40BD" w14:textId="77777777" w:rsidR="0034082C" w:rsidRDefault="0034082C" w:rsidP="00664D04">
    <w:pPr>
      <w:pStyle w:val="Brdtext"/>
    </w:pPr>
    <w:r>
      <w:rPr>
        <w:noProof/>
        <w:lang w:eastAsia="sv-SE"/>
      </w:rPr>
      <mc:AlternateContent>
        <mc:Choice Requires="wps">
          <w:drawing>
            <wp:anchor distT="0" distB="0" distL="0" distR="0" simplePos="0" relativeHeight="2516584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0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D8B77F" w14:textId="4F3B5662" w:rsidR="0034082C" w:rsidRDefault="0034082C" w:rsidP="00664D04">
                          <w:pPr>
                            <w:pStyle w:val="Brdtext"/>
                            <w:jc w:val="left"/>
                          </w:pPr>
                          <w:sdt>
                            <w:sdtPr>
                              <w:alias w:val="NummerEtikett"/>
                              <w:tag w:val="NummerEtikett"/>
                              <w:id w:val="137627379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77118749"/>
                              <w:lock w:val="sdtContentLocked"/>
                              <w:dataBinding w:prefixMappings="xmlns:ns0='http://rkdhs/mallar/lagstiftning/Prop/Prop.xsd'" w:xpath="/ns0:dokumentvärden[1]/ns0:dokumentnummer[1]" w:storeItemID="{068625C3-B546-44A5-B525-B7CC092E5AD6}"/>
                              <w:text/>
                            </w:sdtPr>
                            <w:sdtContent>
                              <w:r>
                                <w:t>2020/21:173</w:t>
                              </w:r>
                            </w:sdtContent>
                          </w:sdt>
                        </w:p>
                        <w:p w14:paraId="252ED34D" w14:textId="18D92CAB" w:rsidR="0034082C" w:rsidRPr="00C7375F" w:rsidRDefault="0034082C" w:rsidP="00224569">
                          <w:pPr>
                            <w:pStyle w:val="Brdtext"/>
                          </w:pPr>
                          <w:sdt>
                            <w:sdtPr>
                              <w:alias w:val="BilageEtikett"/>
                              <w:tag w:val="BilageEtikett"/>
                              <w:id w:val="551123433"/>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990368864"/>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87" type="#_x0000_t202" style="position:absolute;left:0;text-align:left;margin-left:29.4pt;margin-top:34.85pt;width:89.85pt;height:9.6pt;z-index:2516584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wU7RjwIAAJUFAAAOAAAAZHJzL2Uyb0RvYy54bWysVE1v2zAMvQ/YfxB0Xx1nabcGdYqsRYcB&#10;RVusHXpWZKkxpq9JSuzs1/dJdj7W9dJhF5sSH0mRfOTZeacVWQsfGmsqWh6NKBGG27oxTxX98XD1&#10;4TMlITJTM2WNqOhGBHo+e//urHVTMbZLq2rhCZyYMG1dRZcxumlRBL4UmoUj64SBUlqvWcTRPxW1&#10;Zy28a1WMR6OTorW+dt5yEQJuL3slnWX/Ugoeb6UMIhJVUbwt5q/P30X6FrMzNn3yzC0bPjyD/cMr&#10;NGsMgu5cXbLIyMo3f7nSDfc2WBmPuNWFlbLhIueAbMrRi2zul8yJnAuKE9yuTOH/ueU36ztPmhq9&#10;G51SYphGkx5EF/0KGYxTfVoXpoDdOwBj98V2wG7vAy5T2p30Ov2REIEeld7sqgtnhCejclKiZZRw&#10;6MpxeTrO5S/21s6H+FVYTZJQUY/u5aKy9XWIeAmgW0gKFqxq6qtGqXxIjBEXypM1Q69VzG+ExR8o&#10;ZUhb0ZOPx6Ps2Nhk3ntWJrkRmTNDuJR5n2GW4kaJhFHmu5CoWU70ldiMc2F28TM6oSRCvcVwwO9f&#10;9RbjPg9Y5MjWxJ2xboz1Ofs8ZPuS1T+3JZM9HgU/yDuJsVt0mSzjk9y7dLew9QbM8LafreD4VYP2&#10;XbMQ75jHMKHjWBDxFh+pLMpvB4mSpfW/X7tPeHAcWkpaDGdFw68V84IS9c2A/aflZJKmOR8mx5/A&#10;JOIPNYtDjVnpCwtOlFhFjmcx4aPaitJb/Yg9Mk9RoWKGI3ZF41a8iP3KwB7iYj7PIMyvY/Ha3Due&#10;XKc6J3I+dI/Mu4HBEdy/sdsxZtMXRO6xyTK4+SqCjJnl+6oOHcDsZ/IPeyotl8NzRu236ewZ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vBTtG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4D8B77F" w14:textId="4F3B5662" w:rsidR="0034082C" w:rsidRDefault="0034082C" w:rsidP="00664D04">
                    <w:pPr>
                      <w:pStyle w:val="Brdtext"/>
                      <w:jc w:val="left"/>
                    </w:pPr>
                    <w:sdt>
                      <w:sdtPr>
                        <w:alias w:val="NummerEtikett"/>
                        <w:tag w:val="NummerEtikett"/>
                        <w:id w:val="137627379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77118749"/>
                        <w:lock w:val="sdtContentLocked"/>
                        <w:dataBinding w:prefixMappings="xmlns:ns0='http://rkdhs/mallar/lagstiftning/Prop/Prop.xsd'" w:xpath="/ns0:dokumentvärden[1]/ns0:dokumentnummer[1]" w:storeItemID="{068625C3-B546-44A5-B525-B7CC092E5AD6}"/>
                        <w:text/>
                      </w:sdtPr>
                      <w:sdtContent>
                        <w:r>
                          <w:t>2020/21:173</w:t>
                        </w:r>
                      </w:sdtContent>
                    </w:sdt>
                  </w:p>
                  <w:p w14:paraId="252ED34D" w14:textId="18D92CAB" w:rsidR="0034082C" w:rsidRPr="00C7375F" w:rsidRDefault="0034082C" w:rsidP="00224569">
                    <w:pPr>
                      <w:pStyle w:val="Brdtext"/>
                    </w:pPr>
                    <w:sdt>
                      <w:sdtPr>
                        <w:alias w:val="BilageEtikett"/>
                        <w:tag w:val="BilageEtikett"/>
                        <w:id w:val="551123433"/>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990368864"/>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C60729" w14:textId="77777777" w:rsidR="0034082C" w:rsidRDefault="0034082C" w:rsidP="00EE1584">
    <w:pPr>
      <w:pStyle w:val="Brdtext"/>
    </w:pPr>
    <w:r>
      <w:rPr>
        <w:noProof/>
        <w:lang w:eastAsia="sv-SE"/>
      </w:rPr>
      <mc:AlternateContent>
        <mc:Choice Requires="wps">
          <w:drawing>
            <wp:anchor distT="0" distB="0" distL="0" distR="0" simplePos="0" relativeHeight="2516585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637D99" w14:textId="3AF30FEB" w:rsidR="0034082C" w:rsidRDefault="0034082C" w:rsidP="00A118D8">
                          <w:pPr>
                            <w:pStyle w:val="Brdtext"/>
                            <w:jc w:val="left"/>
                          </w:pPr>
                          <w:sdt>
                            <w:sdtPr>
                              <w:alias w:val="NummerEtikett"/>
                              <w:tag w:val="NummerEtikett"/>
                              <w:id w:val="8668782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12332152"/>
                              <w:lock w:val="sdtContentLocked"/>
                              <w:dataBinding w:prefixMappings="xmlns:ns0='http://rkdhs/mallar/lagstiftning/Prop/Prop.xsd'" w:xpath="/ns0:dokumentvärden[1]/ns0:dokumentnummer[1]" w:storeItemID="{068625C3-B546-44A5-B525-B7CC092E5AD6}"/>
                              <w:text/>
                            </w:sdtPr>
                            <w:sdtContent>
                              <w:r>
                                <w:t>2020/21:173</w:t>
                              </w:r>
                            </w:sdtContent>
                          </w:sdt>
                        </w:p>
                        <w:p w14:paraId="17FEADDC" w14:textId="541BC57A" w:rsidR="0034082C" w:rsidRPr="00C7375F" w:rsidRDefault="0034082C" w:rsidP="00224569">
                          <w:pPr>
                            <w:pStyle w:val="Brdtext"/>
                          </w:pPr>
                          <w:sdt>
                            <w:sdtPr>
                              <w:alias w:val="BilageEtikett"/>
                              <w:tag w:val="BilageEtikett"/>
                              <w:id w:val="229818447"/>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25572445"/>
                              <w:lock w:val="sdtContentLocked"/>
                              <w:dataBinding w:prefixMappings="xmlns:ns0='http://rkdhs/mallar/lagstiftning/Prop/Prop.xsd'" w:xpath="/ns0:dokumentvärden[1]/ns0:bilagor[1]/ns0:bilaga[7]/@bilagenummer" w:storeItemID="{068625C3-B546-44A5-B525-B7CC092E5AD6}"/>
                              <w:text/>
                            </w:sdtPr>
                            <w:sdtContent>
                              <w:r>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88" type="#_x0000_t202" style="position:absolute;left:0;text-align:left;margin-left:348.15pt;margin-top:35.45pt;width:89.85pt;height:9.6pt;z-index:2516585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PJfz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6FVhmk06VF00a+QwXGqT+vCFLAHB2DsPtsO2O19wGVKu5Nepz8SItCj0ptddeGM8GRUTkq0jBIO&#10;XTkuz8a5/MXe2vkQvwirSRIq6tG9XFS2vgkRLwF0C0nBglVNfd0olQ+JMeJSebJm6LWK+Y2w+AOl&#10;DGkrenp8MsqOjU3mvWdlkhuROTOES5n3GWYpbpRIGGW+CYma5URfic04F2YXP6MTSiLUWwwH/P5V&#10;bzHu84BFjmxN3Bnrxlifs89Dti9Z/WNbMtnjUfCDvJMYu0WXyTI+3VFgYesNmOFtP1vB8esG7bth&#10;Id4zj2FCx7Eg4h0+UlmU3w4SJUvrf712n/DgOLSUtBjOioafK+YFJeqrAfvPyskkTXM+TE4+gknE&#10;H2oWhxqz0pcWnCixihzPYsJHtRWlt/oJe2SeokLFDEfsisateBn7lYE9xMV8nkGYX8fijXlwPLlO&#10;dU7kfOyemHcDgyO4f2u3Y8ymL4jcY5NlcPNVBBkzy1Ol+6oOHcDsZ/IPeyotl8NzRu236ew3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PJfz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E637D99" w14:textId="3AF30FEB" w:rsidR="0034082C" w:rsidRDefault="0034082C" w:rsidP="00A118D8">
                    <w:pPr>
                      <w:pStyle w:val="Brdtext"/>
                      <w:jc w:val="left"/>
                    </w:pPr>
                    <w:sdt>
                      <w:sdtPr>
                        <w:alias w:val="NummerEtikett"/>
                        <w:tag w:val="NummerEtikett"/>
                        <w:id w:val="8668782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12332152"/>
                        <w:lock w:val="sdtContentLocked"/>
                        <w:dataBinding w:prefixMappings="xmlns:ns0='http://rkdhs/mallar/lagstiftning/Prop/Prop.xsd'" w:xpath="/ns0:dokumentvärden[1]/ns0:dokumentnummer[1]" w:storeItemID="{068625C3-B546-44A5-B525-B7CC092E5AD6}"/>
                        <w:text/>
                      </w:sdtPr>
                      <w:sdtContent>
                        <w:r>
                          <w:t>2020/21:173</w:t>
                        </w:r>
                      </w:sdtContent>
                    </w:sdt>
                  </w:p>
                  <w:p w14:paraId="17FEADDC" w14:textId="541BC57A" w:rsidR="0034082C" w:rsidRPr="00C7375F" w:rsidRDefault="0034082C" w:rsidP="00224569">
                    <w:pPr>
                      <w:pStyle w:val="Brdtext"/>
                    </w:pPr>
                    <w:sdt>
                      <w:sdtPr>
                        <w:alias w:val="BilageEtikett"/>
                        <w:tag w:val="BilageEtikett"/>
                        <w:id w:val="229818447"/>
                        <w:lock w:val="sdtContentLocked"/>
                        <w:dataBinding w:prefixMappings="xmlns:ns0='http://rkdhs/mallar/lagstiftning/Prop/Prop.xsd'" w:xpath="/ns0:dokumentvärden[1]/ns0:bilagor[1]/ns0:bilaga[7]/@bilageetikett" w:storeItemID="{068625C3-B546-44A5-B525-B7CC092E5AD6}"/>
                        <w:text/>
                      </w:sdtPr>
                      <w:sdtContent>
                        <w:r>
                          <w:t>Bilaga</w:t>
                        </w:r>
                      </w:sdtContent>
                    </w:sdt>
                    <w:r>
                      <w:t xml:space="preserve"> </w:t>
                    </w:r>
                    <w:sdt>
                      <w:sdtPr>
                        <w:alias w:val="BilageNummer"/>
                        <w:tag w:val="BilageNummer"/>
                        <w:id w:val="225572445"/>
                        <w:lock w:val="sdtContentLocked"/>
                        <w:dataBinding w:prefixMappings="xmlns:ns0='http://rkdhs/mallar/lagstiftning/Prop/Prop.xsd'" w:xpath="/ns0:dokumentvärden[1]/ns0:bilagor[1]/ns0:bilaga[7]/@bilagenummer" w:storeItemID="{068625C3-B546-44A5-B525-B7CC092E5AD6}"/>
                        <w:text/>
                      </w:sdtPr>
                      <w:sdtContent>
                        <w:r>
                          <w:t>7</w:t>
                        </w:r>
                      </w:sdtContent>
                    </w:sdt>
                  </w:p>
                </w:txbxContent>
              </v:textbox>
              <w10:wrap type="square" anchorx="page" anchory="page"/>
            </v:shape>
          </w:pict>
        </mc:Fallback>
      </mc:AlternateContent>
    </w:r>
    <w:r>
      <w:t xml:space="preserve"> </w:t>
    </w:r>
  </w:p>
</w:hdr>
</file>

<file path=word/header1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F5852D" w14:textId="77777777" w:rsidR="0034082C" w:rsidRDefault="0034082C" w:rsidP="00664D04">
    <w:pPr>
      <w:pStyle w:val="Brdtext"/>
    </w:pPr>
    <w:r>
      <w:rPr>
        <w:noProof/>
        <w:lang w:eastAsia="sv-SE"/>
      </w:rPr>
      <mc:AlternateContent>
        <mc:Choice Requires="wps">
          <w:drawing>
            <wp:anchor distT="0" distB="0" distL="0" distR="0" simplePos="0" relativeHeight="25165845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32768A" w14:textId="095CC468" w:rsidR="0034082C" w:rsidRDefault="0034082C" w:rsidP="00664D04">
                          <w:pPr>
                            <w:pStyle w:val="Brdtext"/>
                            <w:jc w:val="left"/>
                          </w:pPr>
                          <w:sdt>
                            <w:sdtPr>
                              <w:alias w:val="NummerEtikett"/>
                              <w:tag w:val="NummerEtikett"/>
                              <w:id w:val="17105254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82707983"/>
                              <w:lock w:val="sdtContentLocked"/>
                              <w:dataBinding w:prefixMappings="xmlns:ns0='http://rkdhs/mallar/lagstiftning/Prop/Prop.xsd'" w:xpath="/ns0:dokumentvärden[1]/ns0:dokumentnummer[1]" w:storeItemID="{068625C3-B546-44A5-B525-B7CC092E5AD6}"/>
                              <w:text/>
                            </w:sdtPr>
                            <w:sdtContent>
                              <w:r>
                                <w:t>2020/21:173</w:t>
                              </w:r>
                            </w:sdtContent>
                          </w:sdt>
                        </w:p>
                        <w:p w14:paraId="42E91DB9" w14:textId="0F2D9819" w:rsidR="0034082C" w:rsidRPr="00C7375F" w:rsidRDefault="0034082C" w:rsidP="00224569">
                          <w:pPr>
                            <w:pStyle w:val="Brdtext"/>
                          </w:pPr>
                          <w:sdt>
                            <w:sdtPr>
                              <w:alias w:val="BilageEtikett"/>
                              <w:tag w:val="BilageEtikett"/>
                              <w:id w:val="139232527"/>
                              <w:lock w:val="sdtContentLocked"/>
                              <w:dataBinding w:prefixMappings="xmlns:ns0='http://rkdhs/mallar/lagstiftning/Prop/Prop.xsd'" w:xpath="/ns0:dokumentvärden[1]/ns0:bilagor[1]/ns0:bilaga[8]/@bilageetikett" w:storeItemID="{068625C3-B546-44A5-B525-B7CC092E5AD6}"/>
                              <w:text/>
                            </w:sdtPr>
                            <w:sdtContent>
                              <w:r>
                                <w:t>Bilaga</w:t>
                              </w:r>
                            </w:sdtContent>
                          </w:sdt>
                          <w:r>
                            <w:t xml:space="preserve"> </w:t>
                          </w:r>
                          <w:sdt>
                            <w:sdtPr>
                              <w:alias w:val="BilageNummer"/>
                              <w:tag w:val="BilageNummer"/>
                              <w:id w:val="-284430004"/>
                              <w:lock w:val="sdtContentLocked"/>
                              <w:dataBinding w:prefixMappings="xmlns:ns0='http://rkdhs/mallar/lagstiftning/Prop/Prop.xsd'" w:xpath="/ns0:dokumentvärden[1]/ns0:bilagor[1]/ns0:bilaga[8]/@bilagenummer" w:storeItemID="{068625C3-B546-44A5-B525-B7CC092E5AD6}"/>
                              <w:text/>
                            </w:sdtPr>
                            <w:sdtContent>
                              <w:r>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92" type="#_x0000_t202" style="position:absolute;left:0;text-align:left;margin-left:29.4pt;margin-top:34.85pt;width:89.85pt;height:9.6pt;z-index:2516584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5pYUkAIAAJU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s8p0axGkx5FG9wGFYwjP431U8AeLICh/WJaYIdzj8NYditdHf8oiMAOpnd7dhGM8OiUT3K0jBIO&#10;Wz7Oz8eJ/uzgbZ0PX4WpSVwU1KF7iVS2vfEBNwF0gMRk3qiqvK6USpuoGHGpHNky9FqFdEd4/IFS&#10;mjQFPft4OkqBtYnuXWSlYxiRNNOni5V3FaZV2CkRMUp/FxKcpUJfyc04F3qfP6EjSiLVWxx7/OFW&#10;b3Hu6oBHymx02DvXlTYuVZ+G7EBZ+XOgTHZ4EH5Ud1yGdtkmsYzPTgcJLE25gzKc6WbLW35doX03&#10;zId75jBM6DgeiHCHj1QG9Jt+RcnauN+vnUc8NA4rJQ2Gs6D+14Y5QYn6pqH+83wyidOcNpPTT1AS&#10;cceW5bFFb+pLA01A37hdWkZ8UMNSOlM/4R1ZxKwwMc2Ru6BhWF6G7snAO8TFYpFAmF/Lwo1+sDyG&#10;jjxHcT62T8zZXsEB2r81wxiz6Qshd9jo6e1iEyDGpPLIdMdq3wHMfhJ//07Fx+V4n1CH13T+D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h5pYU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832768A" w14:textId="095CC468" w:rsidR="0034082C" w:rsidRDefault="0034082C" w:rsidP="00664D04">
                    <w:pPr>
                      <w:pStyle w:val="Brdtext"/>
                      <w:jc w:val="left"/>
                    </w:pPr>
                    <w:sdt>
                      <w:sdtPr>
                        <w:alias w:val="NummerEtikett"/>
                        <w:tag w:val="NummerEtikett"/>
                        <w:id w:val="17105254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82707983"/>
                        <w:lock w:val="sdtContentLocked"/>
                        <w:dataBinding w:prefixMappings="xmlns:ns0='http://rkdhs/mallar/lagstiftning/Prop/Prop.xsd'" w:xpath="/ns0:dokumentvärden[1]/ns0:dokumentnummer[1]" w:storeItemID="{068625C3-B546-44A5-B525-B7CC092E5AD6}"/>
                        <w:text/>
                      </w:sdtPr>
                      <w:sdtContent>
                        <w:r>
                          <w:t>2020/21:173</w:t>
                        </w:r>
                      </w:sdtContent>
                    </w:sdt>
                  </w:p>
                  <w:p w14:paraId="42E91DB9" w14:textId="0F2D9819" w:rsidR="0034082C" w:rsidRPr="00C7375F" w:rsidRDefault="0034082C" w:rsidP="00224569">
                    <w:pPr>
                      <w:pStyle w:val="Brdtext"/>
                    </w:pPr>
                    <w:sdt>
                      <w:sdtPr>
                        <w:alias w:val="BilageEtikett"/>
                        <w:tag w:val="BilageEtikett"/>
                        <w:id w:val="139232527"/>
                        <w:lock w:val="sdtContentLocked"/>
                        <w:dataBinding w:prefixMappings="xmlns:ns0='http://rkdhs/mallar/lagstiftning/Prop/Prop.xsd'" w:xpath="/ns0:dokumentvärden[1]/ns0:bilagor[1]/ns0:bilaga[8]/@bilageetikett" w:storeItemID="{068625C3-B546-44A5-B525-B7CC092E5AD6}"/>
                        <w:text/>
                      </w:sdtPr>
                      <w:sdtContent>
                        <w:r>
                          <w:t>Bilaga</w:t>
                        </w:r>
                      </w:sdtContent>
                    </w:sdt>
                    <w:r>
                      <w:t xml:space="preserve"> </w:t>
                    </w:r>
                    <w:sdt>
                      <w:sdtPr>
                        <w:alias w:val="BilageNummer"/>
                        <w:tag w:val="BilageNummer"/>
                        <w:id w:val="-284430004"/>
                        <w:lock w:val="sdtContentLocked"/>
                        <w:dataBinding w:prefixMappings="xmlns:ns0='http://rkdhs/mallar/lagstiftning/Prop/Prop.xsd'" w:xpath="/ns0:dokumentvärden[1]/ns0:bilagor[1]/ns0:bilaga[8]/@bilagenummer" w:storeItemID="{068625C3-B546-44A5-B525-B7CC092E5AD6}"/>
                        <w:text/>
                      </w:sdtPr>
                      <w:sdtContent>
                        <w:r>
                          <w:t>8</w:t>
                        </w:r>
                      </w:sdtContent>
                    </w:sdt>
                  </w:p>
                </w:txbxContent>
              </v:textbox>
              <w10:wrap type="square" anchorx="page" anchory="page"/>
            </v:shape>
          </w:pict>
        </mc:Fallback>
      </mc:AlternateContent>
    </w:r>
    <w:r>
      <w:t xml:space="preserve"> </w:t>
    </w:r>
  </w:p>
</w:hdr>
</file>

<file path=word/header1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054663" w14:textId="77777777" w:rsidR="0034082C" w:rsidRDefault="0034082C" w:rsidP="00EE1584">
    <w:pPr>
      <w:pStyle w:val="Brdtext"/>
    </w:pPr>
    <w:r>
      <w:rPr>
        <w:noProof/>
        <w:lang w:eastAsia="sv-SE"/>
      </w:rPr>
      <mc:AlternateContent>
        <mc:Choice Requires="wps">
          <w:drawing>
            <wp:anchor distT="0" distB="0" distL="0" distR="0" simplePos="0" relativeHeight="25165853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8D2A2E" w14:textId="3924C581" w:rsidR="0034082C" w:rsidRDefault="0034082C" w:rsidP="00A118D8">
                          <w:pPr>
                            <w:pStyle w:val="Brdtext"/>
                            <w:jc w:val="left"/>
                          </w:pPr>
                          <w:sdt>
                            <w:sdtPr>
                              <w:alias w:val="NummerEtikett"/>
                              <w:tag w:val="NummerEtikett"/>
                              <w:id w:val="690966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3493727"/>
                              <w:lock w:val="sdtContentLocked"/>
                              <w:dataBinding w:prefixMappings="xmlns:ns0='http://rkdhs/mallar/lagstiftning/Prop/Prop.xsd'" w:xpath="/ns0:dokumentvärden[1]/ns0:dokumentnummer[1]" w:storeItemID="{068625C3-B546-44A5-B525-B7CC092E5AD6}"/>
                              <w:text/>
                            </w:sdtPr>
                            <w:sdtContent>
                              <w:r>
                                <w:t>2020/21:173</w:t>
                              </w:r>
                            </w:sdtContent>
                          </w:sdt>
                        </w:p>
                        <w:p w14:paraId="73012013" w14:textId="31611977" w:rsidR="0034082C" w:rsidRPr="00C7375F" w:rsidRDefault="0034082C" w:rsidP="00224569">
                          <w:pPr>
                            <w:pStyle w:val="Brdtext"/>
                          </w:pPr>
                          <w:sdt>
                            <w:sdtPr>
                              <w:alias w:val="BilageEtikett"/>
                              <w:tag w:val="BilageEtikett"/>
                              <w:id w:val="443583674"/>
                              <w:lock w:val="sdtContentLocked"/>
                              <w:dataBinding w:prefixMappings="xmlns:ns0='http://rkdhs/mallar/lagstiftning/Prop/Prop.xsd'" w:xpath="/ns0:dokumentvärden[1]/ns0:bilagor[1]/ns0:bilaga[8]/@bilageetikett" w:storeItemID="{068625C3-B546-44A5-B525-B7CC092E5AD6}"/>
                              <w:text/>
                            </w:sdtPr>
                            <w:sdtContent>
                              <w:r>
                                <w:t>Bilaga</w:t>
                              </w:r>
                            </w:sdtContent>
                          </w:sdt>
                          <w:r>
                            <w:t xml:space="preserve"> </w:t>
                          </w:r>
                          <w:sdt>
                            <w:sdtPr>
                              <w:alias w:val="BilageNummer"/>
                              <w:tag w:val="BilageNummer"/>
                              <w:id w:val="416669454"/>
                              <w:lock w:val="sdtContentLocked"/>
                              <w:dataBinding w:prefixMappings="xmlns:ns0='http://rkdhs/mallar/lagstiftning/Prop/Prop.xsd'" w:xpath="/ns0:dokumentvärden[1]/ns0:bilagor[1]/ns0:bilaga[8]/@bilagenummer" w:storeItemID="{068625C3-B546-44A5-B525-B7CC092E5AD6}"/>
                              <w:text/>
                            </w:sdtPr>
                            <w:sdtContent>
                              <w:r>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93" type="#_x0000_t202" style="position:absolute;left:0;text-align:left;margin-left:348.15pt;margin-top:35.45pt;width:89.85pt;height:9.6pt;z-index:2516585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eaFHkAIAAJU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pE&#10;73Lwo1mNJj2KNrgNKjiN/DTWzwBbWgBD+9m0wA7nHoex7Fa6Ov5REIEdkXZ7dhGM8OiUT3K0jBIO&#10;Wz7Oz8eJ/uzgbZ0PX4SpSVwU1KF7iVS2vfUBNwF0gMRk3qiqvKmUSpuoGHGlHNky9FqFdEd4/IFS&#10;mjQFnZ6ejVJgbaJ7F1npGEYkzfTpYuVdhWkVdkpEjNLfhARnqdBXcjPOhd7nT+iIkkj1Fscef7jV&#10;W5y7OuCRMhsd9s51pY1L1adHdqCs/DFQJjs8CD+qOy5Du2qTWMbT6SCBlSl3UIYz3dvylt9UaN8t&#10;8+GBOTwmdBwDItzjI5UB/aZfUbI27tdr5xEPjcNKSYPHWVD/c8OcoER91VD/eT6ZIGxIm8nZRyiJ&#10;uGPL6tiiN/WVgSZyjCLL0zLigxqW0pn6CXNkEbPCxDRH7oKGYXkVupGBOcTFYpFAeL+WhVu9tDyG&#10;jjxHcT62T8zZXsEB2r8zwzNmsxdC7rDR09vFJkCMSeWR6Y7VvgN4+0n8/ZyKw+V4n1CHaTr/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VeaFH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A8D2A2E" w14:textId="3924C581" w:rsidR="0034082C" w:rsidRDefault="0034082C" w:rsidP="00A118D8">
                    <w:pPr>
                      <w:pStyle w:val="Brdtext"/>
                      <w:jc w:val="left"/>
                    </w:pPr>
                    <w:sdt>
                      <w:sdtPr>
                        <w:alias w:val="NummerEtikett"/>
                        <w:tag w:val="NummerEtikett"/>
                        <w:id w:val="6909667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3493727"/>
                        <w:lock w:val="sdtContentLocked"/>
                        <w:dataBinding w:prefixMappings="xmlns:ns0='http://rkdhs/mallar/lagstiftning/Prop/Prop.xsd'" w:xpath="/ns0:dokumentvärden[1]/ns0:dokumentnummer[1]" w:storeItemID="{068625C3-B546-44A5-B525-B7CC092E5AD6}"/>
                        <w:text/>
                      </w:sdtPr>
                      <w:sdtContent>
                        <w:r>
                          <w:t>2020/21:173</w:t>
                        </w:r>
                      </w:sdtContent>
                    </w:sdt>
                  </w:p>
                  <w:p w14:paraId="73012013" w14:textId="31611977" w:rsidR="0034082C" w:rsidRPr="00C7375F" w:rsidRDefault="0034082C" w:rsidP="00224569">
                    <w:pPr>
                      <w:pStyle w:val="Brdtext"/>
                    </w:pPr>
                    <w:sdt>
                      <w:sdtPr>
                        <w:alias w:val="BilageEtikett"/>
                        <w:tag w:val="BilageEtikett"/>
                        <w:id w:val="443583674"/>
                        <w:lock w:val="sdtContentLocked"/>
                        <w:dataBinding w:prefixMappings="xmlns:ns0='http://rkdhs/mallar/lagstiftning/Prop/Prop.xsd'" w:xpath="/ns0:dokumentvärden[1]/ns0:bilagor[1]/ns0:bilaga[8]/@bilageetikett" w:storeItemID="{068625C3-B546-44A5-B525-B7CC092E5AD6}"/>
                        <w:text/>
                      </w:sdtPr>
                      <w:sdtContent>
                        <w:r>
                          <w:t>Bilaga</w:t>
                        </w:r>
                      </w:sdtContent>
                    </w:sdt>
                    <w:r>
                      <w:t xml:space="preserve"> </w:t>
                    </w:r>
                    <w:sdt>
                      <w:sdtPr>
                        <w:alias w:val="BilageNummer"/>
                        <w:tag w:val="BilageNummer"/>
                        <w:id w:val="416669454"/>
                        <w:lock w:val="sdtContentLocked"/>
                        <w:dataBinding w:prefixMappings="xmlns:ns0='http://rkdhs/mallar/lagstiftning/Prop/Prop.xsd'" w:xpath="/ns0:dokumentvärden[1]/ns0:bilagor[1]/ns0:bilaga[8]/@bilagenummer" w:storeItemID="{068625C3-B546-44A5-B525-B7CC092E5AD6}"/>
                        <w:text/>
                      </w:sdtPr>
                      <w:sdtContent>
                        <w:r>
                          <w:t>8</w:t>
                        </w:r>
                      </w:sdtContent>
                    </w:sdt>
                  </w:p>
                </w:txbxContent>
              </v:textbox>
              <w10:wrap type="square" anchorx="page" anchory="page"/>
            </v:shape>
          </w:pict>
        </mc:Fallback>
      </mc:AlternateContent>
    </w:r>
    <w:r>
      <w:t xml:space="preserve"> </w:t>
    </w:r>
  </w:p>
</w:hdr>
</file>

<file path=word/header1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86CE1D" w14:textId="77777777" w:rsidR="0034082C" w:rsidRDefault="0034082C" w:rsidP="00EE1584">
    <w:pPr>
      <w:pStyle w:val="Brdtext"/>
    </w:pPr>
    <w:r>
      <w:t xml:space="preserve"> </w:t>
    </w:r>
  </w:p>
</w:hdr>
</file>

<file path=word/header1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2C14ED" w14:textId="77777777" w:rsidR="0034082C" w:rsidRDefault="0034082C" w:rsidP="00664D04">
    <w:pPr>
      <w:pStyle w:val="Brdtext"/>
    </w:pPr>
    <w:r>
      <w:rPr>
        <w:noProof/>
        <w:lang w:eastAsia="sv-SE"/>
      </w:rPr>
      <mc:AlternateContent>
        <mc:Choice Requires="wps">
          <w:drawing>
            <wp:anchor distT="0" distB="0" distL="0" distR="0" simplePos="0" relativeHeight="25165845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037BE0" w14:textId="3927A325" w:rsidR="0034082C" w:rsidRDefault="0034082C" w:rsidP="00664D04">
                          <w:pPr>
                            <w:pStyle w:val="Brdtext"/>
                            <w:jc w:val="left"/>
                          </w:pPr>
                          <w:sdt>
                            <w:sdtPr>
                              <w:alias w:val="NummerEtikett"/>
                              <w:tag w:val="NummerEtikett"/>
                              <w:id w:val="15336033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7357289"/>
                              <w:lock w:val="sdtContentLocked"/>
                              <w:dataBinding w:prefixMappings="xmlns:ns0='http://rkdhs/mallar/lagstiftning/Prop/Prop.xsd'" w:xpath="/ns0:dokumentvärden[1]/ns0:dokumentnummer[1]" w:storeItemID="{068625C3-B546-44A5-B525-B7CC092E5AD6}"/>
                              <w:text/>
                            </w:sdtPr>
                            <w:sdtContent>
                              <w:r>
                                <w:t>2020/21:173</w:t>
                              </w:r>
                            </w:sdtContent>
                          </w:sdt>
                        </w:p>
                        <w:p w14:paraId="04986FB0" w14:textId="5911AC71" w:rsidR="0034082C" w:rsidRPr="00C7375F" w:rsidRDefault="0034082C" w:rsidP="00224569">
                          <w:pPr>
                            <w:pStyle w:val="Brdtext"/>
                          </w:pPr>
                          <w:sdt>
                            <w:sdtPr>
                              <w:alias w:val="BilageEtikett"/>
                              <w:tag w:val="BilageEtikett"/>
                              <w:id w:val="-83869859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861554484"/>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97" type="#_x0000_t202" style="position:absolute;left:0;text-align:left;margin-left:29.4pt;margin-top:34.85pt;width:89.85pt;height:9.6pt;z-index:2516584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mJ2I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K48pMUyjSY+ii36FDMapPq0LU8AeHICx+2w7YLf3AZcp7U56nf5IiECPSm921YUzwpNROSnRMko4&#10;dOW4PBvn8hd7a+dD/CKsJkmoqEf3clHZ+iZEvATQLSQFC1Y19XWjVD4kxohL5cmaodcq5jfC4g+U&#10;MqSt6OnxySg7NjaZ956VSW5E5swQLmXeZ5iluFEiYZT5JiRqlhN9JTbjXJhd/IxOKIlQbzEc8PtX&#10;vcW4zwMWObI1cWesG2N9zj4P2b5k9Y9tyWSPR8EP8k5i7BZdJsv4Y+5dulvYegNmeNvPVnD8ukH7&#10;bliI98xjmNBxLIh4h49UFuW3g0TJ0vpfr90nPDgOLSUthrOi4eeKeUGJ+mrA/rNyMknTnA+Tk49g&#10;EvGHmsWhxqz0pQUnSqwix7OY8FFtRemtfsIemaeoUDHDEbuicStexn5lYA9xMZ9nEObXsXhjHhxP&#10;rlOdEzkfuyfm3cDgCO7f2u0Ys+kLIvfYZBncfBVBxszyfVWHDmD2M/mHPZWWy+E5o/bbdPY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FGYnYi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1037BE0" w14:textId="3927A325" w:rsidR="0034082C" w:rsidRDefault="0034082C" w:rsidP="00664D04">
                    <w:pPr>
                      <w:pStyle w:val="Brdtext"/>
                      <w:jc w:val="left"/>
                    </w:pPr>
                    <w:sdt>
                      <w:sdtPr>
                        <w:alias w:val="NummerEtikett"/>
                        <w:tag w:val="NummerEtikett"/>
                        <w:id w:val="153360334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57357289"/>
                        <w:lock w:val="sdtContentLocked"/>
                        <w:dataBinding w:prefixMappings="xmlns:ns0='http://rkdhs/mallar/lagstiftning/Prop/Prop.xsd'" w:xpath="/ns0:dokumentvärden[1]/ns0:dokumentnummer[1]" w:storeItemID="{068625C3-B546-44A5-B525-B7CC092E5AD6}"/>
                        <w:text/>
                      </w:sdtPr>
                      <w:sdtContent>
                        <w:r>
                          <w:t>2020/21:173</w:t>
                        </w:r>
                      </w:sdtContent>
                    </w:sdt>
                  </w:p>
                  <w:p w14:paraId="04986FB0" w14:textId="5911AC71" w:rsidR="0034082C" w:rsidRPr="00C7375F" w:rsidRDefault="0034082C" w:rsidP="00224569">
                    <w:pPr>
                      <w:pStyle w:val="Brdtext"/>
                    </w:pPr>
                    <w:sdt>
                      <w:sdtPr>
                        <w:alias w:val="BilageEtikett"/>
                        <w:tag w:val="BilageEtikett"/>
                        <w:id w:val="-83869859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861554484"/>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321655" w14:textId="77777777" w:rsidR="0034082C" w:rsidRDefault="0034082C" w:rsidP="00EE1584">
    <w:pPr>
      <w:pStyle w:val="Brdtext"/>
    </w:pPr>
    <w:r>
      <w:rPr>
        <w:noProof/>
        <w:lang w:eastAsia="sv-SE"/>
      </w:rPr>
      <mc:AlternateContent>
        <mc:Choice Requires="wps">
          <w:drawing>
            <wp:anchor distT="0" distB="0" distL="0" distR="0" simplePos="0" relativeHeight="25165853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7AACC7" w14:textId="69578910" w:rsidR="0034082C" w:rsidRDefault="0034082C" w:rsidP="00A118D8">
                          <w:pPr>
                            <w:pStyle w:val="Brdtext"/>
                            <w:jc w:val="left"/>
                          </w:pPr>
                          <w:sdt>
                            <w:sdtPr>
                              <w:alias w:val="NummerEtikett"/>
                              <w:tag w:val="NummerEtikett"/>
                              <w:id w:val="-919392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55319195"/>
                              <w:lock w:val="sdtContentLocked"/>
                              <w:dataBinding w:prefixMappings="xmlns:ns0='http://rkdhs/mallar/lagstiftning/Prop/Prop.xsd'" w:xpath="/ns0:dokumentvärden[1]/ns0:dokumentnummer[1]" w:storeItemID="{068625C3-B546-44A5-B525-B7CC092E5AD6}"/>
                              <w:text/>
                            </w:sdtPr>
                            <w:sdtContent>
                              <w:r>
                                <w:t>2020/21:173</w:t>
                              </w:r>
                            </w:sdtContent>
                          </w:sdt>
                        </w:p>
                        <w:p w14:paraId="31D8FFFA" w14:textId="36F563DA" w:rsidR="0034082C" w:rsidRPr="00C7375F" w:rsidRDefault="0034082C" w:rsidP="00224569">
                          <w:pPr>
                            <w:pStyle w:val="Brdtext"/>
                          </w:pPr>
                          <w:sdt>
                            <w:sdtPr>
                              <w:alias w:val="BilageEtikett"/>
                              <w:tag w:val="BilageEtikett"/>
                              <w:id w:val="-64172245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301914255"/>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98" type="#_x0000_t202" style="position:absolute;left:0;text-align:left;margin-left:348.15pt;margin-top:35.45pt;width:89.85pt;height:9.6pt;z-index:2516585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ZUSq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K8eUGKbRpEfRRb9CBsepPq0LU8AeHICx+2w7YLf3AZcp7U56nf5IiECPSm921YUzwpNROSnRMko4&#10;dOW4PBvn8hd7a+dD/CKsJkmoqEf3clHZ+iZEvATQLSQFC1Y19XWjVD4kxohL5cmaodcq5jfC4g+U&#10;MqSt6OnxySg7NjaZ956VSW5E5swQLmXeZ5iluFEiYZT5JiRqlhN9JTbjXJhd/IxOKIlQbzEc8PtX&#10;vcW4zwMWObI1cWesG2N9zj4P2b5k9Y9tyWSPR8EP8k5i7BZdJsv4444CC1tvwAxv+9kKjl83aN8N&#10;C/GeeQwTOo4FEe/wkcqi/HaQKFla/+u1+4QHx6GlpMVwVjT8XDEvKFFfDdh/Vk4maZrzYXLyEUwi&#10;/lCzONSYlb604ESJVeR4FhM+qq0ovdVP2CPzFBUqZjhiVzRuxcvYrwzsIS7m8wzC/DoWb8yD48l1&#10;qnMi52P3xLwbGBzB/Vu7HWM2fUHkHpssg5uvIsiYWZ4q3Vd16ABmP5N/2FNpuRyeM2q/TW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aZUSq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07AACC7" w14:textId="69578910" w:rsidR="0034082C" w:rsidRDefault="0034082C" w:rsidP="00A118D8">
                    <w:pPr>
                      <w:pStyle w:val="Brdtext"/>
                      <w:jc w:val="left"/>
                    </w:pPr>
                    <w:sdt>
                      <w:sdtPr>
                        <w:alias w:val="NummerEtikett"/>
                        <w:tag w:val="NummerEtikett"/>
                        <w:id w:val="-919392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55319195"/>
                        <w:lock w:val="sdtContentLocked"/>
                        <w:dataBinding w:prefixMappings="xmlns:ns0='http://rkdhs/mallar/lagstiftning/Prop/Prop.xsd'" w:xpath="/ns0:dokumentvärden[1]/ns0:dokumentnummer[1]" w:storeItemID="{068625C3-B546-44A5-B525-B7CC092E5AD6}"/>
                        <w:text/>
                      </w:sdtPr>
                      <w:sdtContent>
                        <w:r>
                          <w:t>2020/21:173</w:t>
                        </w:r>
                      </w:sdtContent>
                    </w:sdt>
                  </w:p>
                  <w:p w14:paraId="31D8FFFA" w14:textId="36F563DA" w:rsidR="0034082C" w:rsidRPr="00C7375F" w:rsidRDefault="0034082C" w:rsidP="00224569">
                    <w:pPr>
                      <w:pStyle w:val="Brdtext"/>
                    </w:pPr>
                    <w:sdt>
                      <w:sdtPr>
                        <w:alias w:val="BilageEtikett"/>
                        <w:tag w:val="BilageEtikett"/>
                        <w:id w:val="-64172245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301914255"/>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762E57" w14:textId="77777777" w:rsidR="0034082C" w:rsidRDefault="0034082C" w:rsidP="00EE1584">
    <w:pPr>
      <w:pStyle w:val="Brdtext"/>
    </w:pPr>
    <w:r>
      <w:t xml:space="preserve"> </w:t>
    </w:r>
  </w:p>
</w:hdr>
</file>

<file path=word/header1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47C952" w14:textId="77777777" w:rsidR="0034082C" w:rsidRDefault="0034082C" w:rsidP="00664D04">
    <w:pPr>
      <w:pStyle w:val="Brdtext"/>
    </w:pPr>
    <w:r>
      <w:rPr>
        <w:noProof/>
        <w:lang w:eastAsia="sv-SE"/>
      </w:rPr>
      <mc:AlternateContent>
        <mc:Choice Requires="wps">
          <w:drawing>
            <wp:anchor distT="0" distB="0" distL="0" distR="0" simplePos="0" relativeHeight="25165845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44EC40" w14:textId="435604E5" w:rsidR="0034082C" w:rsidRDefault="0034082C" w:rsidP="00664D04">
                          <w:pPr>
                            <w:pStyle w:val="Brdtext"/>
                            <w:jc w:val="left"/>
                          </w:pPr>
                          <w:sdt>
                            <w:sdtPr>
                              <w:alias w:val="NummerEtikett"/>
                              <w:tag w:val="NummerEtikett"/>
                              <w:id w:val="91120186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20893160"/>
                              <w:lock w:val="sdtContentLocked"/>
                              <w:dataBinding w:prefixMappings="xmlns:ns0='http://rkdhs/mallar/lagstiftning/Prop/Prop.xsd'" w:xpath="/ns0:dokumentvärden[1]/ns0:dokumentnummer[1]" w:storeItemID="{068625C3-B546-44A5-B525-B7CC092E5AD6}"/>
                              <w:text/>
                            </w:sdtPr>
                            <w:sdtContent>
                              <w:r>
                                <w:t>2020/21:173</w:t>
                              </w:r>
                            </w:sdtContent>
                          </w:sdt>
                        </w:p>
                        <w:p w14:paraId="244B92D7" w14:textId="2890630F" w:rsidR="0034082C" w:rsidRPr="00C7375F" w:rsidRDefault="0034082C" w:rsidP="00224569">
                          <w:pPr>
                            <w:pStyle w:val="Brdtext"/>
                          </w:pPr>
                          <w:sdt>
                            <w:sdtPr>
                              <w:alias w:val="BilageEtikett"/>
                              <w:tag w:val="BilageEtikett"/>
                              <w:id w:val="7725214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382171140"/>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02" type="#_x0000_t202" style="position:absolute;left:0;text-align:left;margin-left:29.4pt;margin-top:34.85pt;width:89.85pt;height:9.6pt;z-index:2516584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kRcBkQIAAJUFAAAOAAAAZHJzL2Uyb0RvYy54bWysVMFu2zAMvQ/YPwi6r46zpF2DOkXWosOA&#10;oi2WDj0rstQYkyVNUmJnX78n2U6yrpcOu9iU+EiK5CMvLttaka1wvjK6oPnJiBKhuSkr/VzQ7483&#10;Hz5R4gPTJVNGi4LuhKeX8/fvLho7E2OzNqoUjsCJ9rPGFnQdgp1lmedrUTN/YqzQUErjahZwdM9Z&#10;6VgD77XKxqPRadYYV1pnuPAet9edks6TfykFD/dSehGIKijeFtLXpe8qfrP5BZs9O2bXFe+fwf7h&#10;FTWrNILuXV2zwMjGVX+5qivujDcynHBTZ0bKiouUA7LJRy+yWa6ZFSkXFMfbfZn8/3PL77YPjlQl&#10;epdPKdGsRpMeRRvcBhmMY30a62eALS2Aof1sWmCHe4/LmHYrXR3/SIhAj0rv9tWFM8KjUT7J0TJK&#10;OHT5OD8fp/JnB2vrfPgiTE2iUFCH7qWisu2tD3gJoAMkBvNGVeVNpVQ6RMaIK+XIlqHXKqQ3wuIP&#10;lNKkKejpx+koOdYmmneelY5uROJMHy5m3mWYpLBTImKU/iYkapYSfSU241zoffyEjiiJUG8x7PGH&#10;V73FuMsDFimy0WFvXFfauJR9GrJDycofQ8lkh0fBj/KOYmhXbSLL+Gw6UGBlyh2Y4Uw3W97ymwrt&#10;u2U+PDCHYULHsSDCPT5SGZTf9BIla+N+vXYf8eA4tJQ0GM6C+p8b5gQl6qsG+8/zySROczpMpmdg&#10;EnHHmtWxRm/qKwNO5FhFlicx4oMaROlM/YQ9sohRoWKaI3ZBwyBehW5lYA9xsVgkEObXsnCrl5ZH&#10;17HOkZyP7RNztmdwAPfvzDDGbPaCyB02Wnq72ASQMbE8Vrqrat8BzH4if7+n4nI5PifUYZvOfwM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IpEXA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C44EC40" w14:textId="435604E5" w:rsidR="0034082C" w:rsidRDefault="0034082C" w:rsidP="00664D04">
                    <w:pPr>
                      <w:pStyle w:val="Brdtext"/>
                      <w:jc w:val="left"/>
                    </w:pPr>
                    <w:sdt>
                      <w:sdtPr>
                        <w:alias w:val="NummerEtikett"/>
                        <w:tag w:val="NummerEtikett"/>
                        <w:id w:val="91120186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20893160"/>
                        <w:lock w:val="sdtContentLocked"/>
                        <w:dataBinding w:prefixMappings="xmlns:ns0='http://rkdhs/mallar/lagstiftning/Prop/Prop.xsd'" w:xpath="/ns0:dokumentvärden[1]/ns0:dokumentnummer[1]" w:storeItemID="{068625C3-B546-44A5-B525-B7CC092E5AD6}"/>
                        <w:text/>
                      </w:sdtPr>
                      <w:sdtContent>
                        <w:r>
                          <w:t>2020/21:173</w:t>
                        </w:r>
                      </w:sdtContent>
                    </w:sdt>
                  </w:p>
                  <w:p w14:paraId="244B92D7" w14:textId="2890630F" w:rsidR="0034082C" w:rsidRPr="00C7375F" w:rsidRDefault="0034082C" w:rsidP="00224569">
                    <w:pPr>
                      <w:pStyle w:val="Brdtext"/>
                    </w:pPr>
                    <w:sdt>
                      <w:sdtPr>
                        <w:alias w:val="BilageEtikett"/>
                        <w:tag w:val="BilageEtikett"/>
                        <w:id w:val="7725214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382171140"/>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3B3022" w14:textId="77777777" w:rsidR="0034082C" w:rsidRDefault="0034082C" w:rsidP="00EE1584">
    <w:pPr>
      <w:pStyle w:val="Brdtext"/>
    </w:pPr>
    <w:r>
      <w:rPr>
        <w:noProof/>
        <w:lang w:eastAsia="sv-SE"/>
      </w:rPr>
      <mc:AlternateContent>
        <mc:Choice Requires="wps">
          <w:drawing>
            <wp:anchor distT="0" distB="0" distL="0" distR="0" simplePos="0" relativeHeight="25165853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470FF7" w14:textId="585A58B4" w:rsidR="0034082C" w:rsidRDefault="0034082C" w:rsidP="00A118D8">
                          <w:pPr>
                            <w:pStyle w:val="Brdtext"/>
                            <w:jc w:val="left"/>
                          </w:pPr>
                          <w:sdt>
                            <w:sdtPr>
                              <w:alias w:val="NummerEtikett"/>
                              <w:tag w:val="NummerEtikett"/>
                              <w:id w:val="192051261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1079709"/>
                              <w:lock w:val="sdtContentLocked"/>
                              <w:dataBinding w:prefixMappings="xmlns:ns0='http://rkdhs/mallar/lagstiftning/Prop/Prop.xsd'" w:xpath="/ns0:dokumentvärden[1]/ns0:dokumentnummer[1]" w:storeItemID="{068625C3-B546-44A5-B525-B7CC092E5AD6}"/>
                              <w:text/>
                            </w:sdtPr>
                            <w:sdtContent>
                              <w:r>
                                <w:t>2020/21:173</w:t>
                              </w:r>
                            </w:sdtContent>
                          </w:sdt>
                        </w:p>
                        <w:p w14:paraId="0206FC48" w14:textId="0DD925F9" w:rsidR="0034082C" w:rsidRPr="00C7375F" w:rsidRDefault="0034082C" w:rsidP="00224569">
                          <w:pPr>
                            <w:pStyle w:val="Brdtext"/>
                          </w:pPr>
                          <w:sdt>
                            <w:sdtPr>
                              <w:alias w:val="BilageEtikett"/>
                              <w:tag w:val="BilageEtikett"/>
                              <w:id w:val="-1039047250"/>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588975241"/>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03" type="#_x0000_t202" style="position:absolute;left:0;text-align:left;margin-left:348.15pt;margin-top:35.45pt;width:89.85pt;height:9.6pt;z-index:2516585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DiBSkQIAAJU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uUTSjSr0aRH0Qa3RgbHsT6N9VPAFhbA0H4xLbDDvcdlTLuVro5/JESgR6W3u+rCGeHRKJ/kaBkl&#10;HLp8nJ+PU/mzvbV1PnwVpiZRKKhD91JR2ebWB7wE0AESg3mjqvKmUiodImPElXJkw9BrFdIbYfEH&#10;SmnSFPT0+GSUHGsTzTvPSkc3InGmDxcz7zJMUtgqETFKfxcSNUuJvhGbcS70Ln5CR5REqPcY9vj9&#10;q95j3OUBixTZ6LAzrittXMo+Ddm+ZOXPoWSyw6PgB3lHMbTLNpFlfHY6UGBpyi2Y4Uw3W97ymwrt&#10;u2U+PDCHYULHsSDCPT5SGZTf9BIlK+N+v3Uf8eA4tJQ0GM6C+l9r5gQl6psG+8/zySROczpMTs7A&#10;JOIONctDjV7XVwacyLGKLE9ixAc1iNKZ+gl7ZB6jQsU0R+yChkG8Ct3KwB7iYj5PIMyvZeFWLyyP&#10;rmOdIzkf2yfmbM/gAO7fmWGM2fQVkTtstPR2vg4gY2J5rHRX1b4DmP1E/n5PxeVyeE6o/TadvQ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1g4gU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8470FF7" w14:textId="585A58B4" w:rsidR="0034082C" w:rsidRDefault="0034082C" w:rsidP="00A118D8">
                    <w:pPr>
                      <w:pStyle w:val="Brdtext"/>
                      <w:jc w:val="left"/>
                    </w:pPr>
                    <w:sdt>
                      <w:sdtPr>
                        <w:alias w:val="NummerEtikett"/>
                        <w:tag w:val="NummerEtikett"/>
                        <w:id w:val="192051261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11079709"/>
                        <w:lock w:val="sdtContentLocked"/>
                        <w:dataBinding w:prefixMappings="xmlns:ns0='http://rkdhs/mallar/lagstiftning/Prop/Prop.xsd'" w:xpath="/ns0:dokumentvärden[1]/ns0:dokumentnummer[1]" w:storeItemID="{068625C3-B546-44A5-B525-B7CC092E5AD6}"/>
                        <w:text/>
                      </w:sdtPr>
                      <w:sdtContent>
                        <w:r>
                          <w:t>2020/21:173</w:t>
                        </w:r>
                      </w:sdtContent>
                    </w:sdt>
                  </w:p>
                  <w:p w14:paraId="0206FC48" w14:textId="0DD925F9" w:rsidR="0034082C" w:rsidRPr="00C7375F" w:rsidRDefault="0034082C" w:rsidP="00224569">
                    <w:pPr>
                      <w:pStyle w:val="Brdtext"/>
                    </w:pPr>
                    <w:sdt>
                      <w:sdtPr>
                        <w:alias w:val="BilageEtikett"/>
                        <w:tag w:val="BilageEtikett"/>
                        <w:id w:val="-1039047250"/>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588975241"/>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C45AA6" w14:textId="77777777" w:rsidR="0034082C" w:rsidRDefault="0034082C" w:rsidP="00664D04">
    <w:pPr>
      <w:pStyle w:val="Brdtext"/>
    </w:pPr>
    <w:r>
      <w:rPr>
        <w:noProof/>
        <w:lang w:eastAsia="sv-SE"/>
      </w:rPr>
      <mc:AlternateContent>
        <mc:Choice Requires="wps">
          <w:drawing>
            <wp:anchor distT="0" distB="0" distL="0" distR="0" simplePos="0" relativeHeight="25165845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1A68B1" w14:textId="1F6C9E14" w:rsidR="0034082C" w:rsidRDefault="0034082C" w:rsidP="00664D04">
                          <w:pPr>
                            <w:pStyle w:val="Brdtext"/>
                            <w:jc w:val="left"/>
                          </w:pPr>
                          <w:sdt>
                            <w:sdtPr>
                              <w:alias w:val="NummerEtikett"/>
                              <w:tag w:val="NummerEtikett"/>
                              <w:id w:val="84498606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70670543"/>
                              <w:lock w:val="sdtContentLocked"/>
                              <w:dataBinding w:prefixMappings="xmlns:ns0='http://rkdhs/mallar/lagstiftning/Prop/Prop.xsd'" w:xpath="/ns0:dokumentvärden[1]/ns0:dokumentnummer[1]" w:storeItemID="{068625C3-B546-44A5-B525-B7CC092E5AD6}"/>
                              <w:text/>
                            </w:sdtPr>
                            <w:sdtContent>
                              <w:r>
                                <w:t>2020/21:173</w:t>
                              </w:r>
                            </w:sdtContent>
                          </w:sdt>
                        </w:p>
                        <w:p w14:paraId="6B0D81E6" w14:textId="414A75C3" w:rsidR="0034082C" w:rsidRPr="00C7375F" w:rsidRDefault="0034082C" w:rsidP="00224569">
                          <w:pPr>
                            <w:pStyle w:val="Brdtext"/>
                          </w:pPr>
                          <w:sdt>
                            <w:sdtPr>
                              <w:alias w:val="BilageEtikett"/>
                              <w:tag w:val="BilageEtikett"/>
                              <w:id w:val="803297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980912634"/>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07" type="#_x0000_t202" style="position:absolute;left:0;text-align:left;margin-left:29.4pt;margin-top:34.85pt;width:89.85pt;height:9.6pt;z-index:251658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KCHEjwIAAJUFAAAOAAAAZHJzL2Uyb0RvYy54bWysVE1v2zAMvQ/YfxB0Xx1nadcGdYqsRYcB&#10;RVusHXpWZKkxpq9JSuzs1+9Jdj7W9dJhF5sSH0mRfOT5RacVWQsfGmsqWh6NKBGG27oxzxX9/nj9&#10;4ZSSEJmpmbJGVHQjAr2YvX933rqpGNulVbXwBE5MmLauossY3bQoAl8KzcKRdcJAKa3XLOLon4va&#10;sxbetSrGo9FJ0VpfO2+5CAG3V72SzrJ/KQWPd1IGEYmqKN4W89fn7yJ9i9k5mz575pYNH57B/uEV&#10;mjUGQXeurlhkZOWbv1zphnsbrIxH3OrCStlwkXNANuXoRTYPS+ZEzgXFCW5XpvD/3PLb9b0nTY3e&#10;lZ8oMUyjSY+ii36FDMapPq0LU8AeHICx+2w7YLf3AZcp7U56nf5IiECPSm921YUzwpNROSnRMko4&#10;dOW4PBvn8hd7a+dD/CKsJkmoqEf3clHZ+iZEvATQLSQFC1Y19XWjVD4kxohL5cmaodcq5jfC4g+U&#10;MqSt6MnH41F2bGwy7z0rk9yIzJkhXMq8zzBLcaNEwijzTUjULCf6SmzGuTC7+BmdUBKh3mI44Pev&#10;eotxnwcscmRr4s5YN8b6nH0esn3J6h/bkskej4If5J3E2C26TJbxae5dulvYegNmeNvPVnD8ukH7&#10;bliI98xjmNBxLIh4h49UFuW3g0TJ0vpfr90nPDgOLSUthrOi4eeKeUGJ+mrA/rNyMknTnA+T409g&#10;EvGHmsWhxqz0pQUnSqwix7OY8FFtRemtfsIemaeoUDHDEbuicStexn5lYA9xMZ9nEObXsXhjHhxP&#10;rlOdEzkfuyfm3cDgCO7f2u0Ys+kLIvfYZBncfBVBxszyfVWHDmD2M/mHPZWWy+E5o/bbdPY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C4oIcS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D1A68B1" w14:textId="1F6C9E14" w:rsidR="0034082C" w:rsidRDefault="0034082C" w:rsidP="00664D04">
                    <w:pPr>
                      <w:pStyle w:val="Brdtext"/>
                      <w:jc w:val="left"/>
                    </w:pPr>
                    <w:sdt>
                      <w:sdtPr>
                        <w:alias w:val="NummerEtikett"/>
                        <w:tag w:val="NummerEtikett"/>
                        <w:id w:val="84498606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70670543"/>
                        <w:lock w:val="sdtContentLocked"/>
                        <w:dataBinding w:prefixMappings="xmlns:ns0='http://rkdhs/mallar/lagstiftning/Prop/Prop.xsd'" w:xpath="/ns0:dokumentvärden[1]/ns0:dokumentnummer[1]" w:storeItemID="{068625C3-B546-44A5-B525-B7CC092E5AD6}"/>
                        <w:text/>
                      </w:sdtPr>
                      <w:sdtContent>
                        <w:r>
                          <w:t>2020/21:173</w:t>
                        </w:r>
                      </w:sdtContent>
                    </w:sdt>
                  </w:p>
                  <w:p w14:paraId="6B0D81E6" w14:textId="414A75C3" w:rsidR="0034082C" w:rsidRPr="00C7375F" w:rsidRDefault="0034082C" w:rsidP="00224569">
                    <w:pPr>
                      <w:pStyle w:val="Brdtext"/>
                    </w:pPr>
                    <w:sdt>
                      <w:sdtPr>
                        <w:alias w:val="BilageEtikett"/>
                        <w:tag w:val="BilageEtikett"/>
                        <w:id w:val="803297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980912634"/>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8ABBE6D" w14:textId="77777777" w:rsidR="0034082C" w:rsidRDefault="0034082C" w:rsidP="00EE1584">
    <w:pPr>
      <w:pStyle w:val="Brdtext"/>
    </w:pPr>
    <w:r>
      <w:rPr>
        <w:noProof/>
        <w:lang w:eastAsia="sv-SE"/>
      </w:rPr>
      <mc:AlternateContent>
        <mc:Choice Requires="wps">
          <w:drawing>
            <wp:anchor distT="0" distB="0" distL="0" distR="0" simplePos="0" relativeHeight="2516585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56DDF4" w14:textId="03A71DA8" w:rsidR="0034082C" w:rsidRDefault="0034082C" w:rsidP="00A118D8">
                          <w:pPr>
                            <w:pStyle w:val="Brdtext"/>
                            <w:jc w:val="left"/>
                          </w:pPr>
                          <w:sdt>
                            <w:sdtPr>
                              <w:alias w:val="NummerEtikett"/>
                              <w:tag w:val="NummerEtikett"/>
                              <w:id w:val="-14922554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69837572"/>
                              <w:lock w:val="sdtContentLocked"/>
                              <w:dataBinding w:prefixMappings="xmlns:ns0='http://rkdhs/mallar/lagstiftning/Prop/Prop.xsd'" w:xpath="/ns0:dokumentvärden[1]/ns0:dokumentnummer[1]" w:storeItemID="{068625C3-B546-44A5-B525-B7CC092E5AD6}"/>
                              <w:text/>
                            </w:sdtPr>
                            <w:sdtContent>
                              <w:r>
                                <w:t>2020/21:173</w:t>
                              </w:r>
                            </w:sdtContent>
                          </w:sdt>
                        </w:p>
                        <w:p w14:paraId="2A04659D" w14:textId="00BD8B8D" w:rsidR="0034082C" w:rsidRPr="00C7375F" w:rsidRDefault="0034082C" w:rsidP="00224569">
                          <w:pPr>
                            <w:pStyle w:val="Brdtext"/>
                          </w:pPr>
                          <w:sdt>
                            <w:sdtPr>
                              <w:alias w:val="BilageEtikett"/>
                              <w:tag w:val="BilageEtikett"/>
                              <w:id w:val="19227501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883715679"/>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08" type="#_x0000_t202" style="position:absolute;left:0;text-align:left;margin-left:348.15pt;margin-top:35.45pt;width:89.85pt;height:9.6pt;z-index:251658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1fjmkAIAAJUFAAAOAAAAZHJzL2Uyb0RvYy54bWysVE1v2zAMvQ/YfxB0Xx2nadcGdYqsRYcB&#10;xVqsHXpWZKkxpq9JSuzs1+9Jdj7W9dJhF5sSH0mRfOTFZacVWQsfGmsqWh6NKBGG27oxzxX9/njz&#10;4YySEJmpmbJGVHQjAr2cvX930bqpGNulVbXwBE5MmLauossY3bQoAl8KzcKRdcJAKa3XLOLon4va&#10;sxbetSrGo9Fp0VpfO2+5CAG3172SzrJ/KQWPd1IGEYmqKN4W89fn7yJ9i9kFmz575pYNH57B/uEV&#10;mjUGQXeurllkZOWbv1zphnsbrIxH3OrCStlwkXNANuXoRTYPS+ZEzgXFCW5XpvD/3PKv63tPmhq9&#10;K08pMUyjSY+ii36FDI5TfVoXpoA9OABj98l2wG7vAy5T2p30Ov2REIEeld7sqgtnhCejclKiZZRw&#10;6MpxeT7O5S/21s6H+FlYTZJQUY/u5aKy9W2IeAmgW0gKFqxq6ptGqXxIjBFXypM1Q69VzG+ExR8o&#10;ZUhb0dPjk1F2bGwy7z0rk9yIzJkhXMq8zzBLcaNEwijzTUjULCf6SmzGuTC7+BmdUBKh3mI44Pev&#10;eotxnwcscmRr4s5YN8b6nH0esn3J6h/bkskej4If5J3E2C26TJbx2Y4CC1tvwAxv+9kKjt80aN8t&#10;C/GeeQwTOo4FEe/wkcqi/HaQKFla/+u1+4QHx6GlpMVwVjT8XDEvKFFfDNh/Xk4maZrzYXLyEUwi&#10;/lCzONSYlb6y4ESJVeR4FhM+qq0ovdVP2CPzFBUqZjhiVzRuxavYrwzsIS7m8wzC/DoWb82D48l1&#10;qnMi52P3xLwbGBzB/a92O8Zs+oLIPTZZBjdfRZAxszxVuq/q0AHMfib/sKfScjk8Z9R+m85+A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l1fjm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C56DDF4" w14:textId="03A71DA8" w:rsidR="0034082C" w:rsidRDefault="0034082C" w:rsidP="00A118D8">
                    <w:pPr>
                      <w:pStyle w:val="Brdtext"/>
                      <w:jc w:val="left"/>
                    </w:pPr>
                    <w:sdt>
                      <w:sdtPr>
                        <w:alias w:val="NummerEtikett"/>
                        <w:tag w:val="NummerEtikett"/>
                        <w:id w:val="-14922554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69837572"/>
                        <w:lock w:val="sdtContentLocked"/>
                        <w:dataBinding w:prefixMappings="xmlns:ns0='http://rkdhs/mallar/lagstiftning/Prop/Prop.xsd'" w:xpath="/ns0:dokumentvärden[1]/ns0:dokumentnummer[1]" w:storeItemID="{068625C3-B546-44A5-B525-B7CC092E5AD6}"/>
                        <w:text/>
                      </w:sdtPr>
                      <w:sdtContent>
                        <w:r>
                          <w:t>2020/21:173</w:t>
                        </w:r>
                      </w:sdtContent>
                    </w:sdt>
                  </w:p>
                  <w:p w14:paraId="2A04659D" w14:textId="00BD8B8D" w:rsidR="0034082C" w:rsidRPr="00C7375F" w:rsidRDefault="0034082C" w:rsidP="00224569">
                    <w:pPr>
                      <w:pStyle w:val="Brdtext"/>
                    </w:pPr>
                    <w:sdt>
                      <w:sdtPr>
                        <w:alias w:val="BilageEtikett"/>
                        <w:tag w:val="BilageEtikett"/>
                        <w:id w:val="19227501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883715679"/>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346A94" w14:textId="77777777" w:rsidR="0034082C" w:rsidRDefault="0034082C" w:rsidP="00664D04">
    <w:pPr>
      <w:pStyle w:val="Brdtext"/>
    </w:pPr>
    <w:r>
      <w:rPr>
        <w:noProof/>
        <w:lang w:eastAsia="sv-SE"/>
      </w:rPr>
      <mc:AlternateContent>
        <mc:Choice Requires="wps">
          <w:drawing>
            <wp:anchor distT="0" distB="0" distL="0" distR="0" simplePos="0" relativeHeight="25165845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C8A27B" w14:textId="77995F37" w:rsidR="0034082C" w:rsidRDefault="0034082C" w:rsidP="00664D04">
                          <w:pPr>
                            <w:pStyle w:val="Brdtext"/>
                            <w:jc w:val="left"/>
                          </w:pPr>
                          <w:sdt>
                            <w:sdtPr>
                              <w:alias w:val="NummerEtikett"/>
                              <w:tag w:val="NummerEtikett"/>
                              <w:id w:val="-12397062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28999163"/>
                              <w:lock w:val="sdtContentLocked"/>
                              <w:dataBinding w:prefixMappings="xmlns:ns0='http://rkdhs/mallar/lagstiftning/Prop/Prop.xsd'" w:xpath="/ns0:dokumentvärden[1]/ns0:dokumentnummer[1]" w:storeItemID="{068625C3-B546-44A5-B525-B7CC092E5AD6}"/>
                              <w:text/>
                            </w:sdtPr>
                            <w:sdtContent>
                              <w:r>
                                <w:t>2020/21:173</w:t>
                              </w:r>
                            </w:sdtContent>
                          </w:sdt>
                        </w:p>
                        <w:p w14:paraId="622FE8D6" w14:textId="27D9A9D3" w:rsidR="0034082C" w:rsidRPr="00C7375F" w:rsidRDefault="0034082C" w:rsidP="00224569">
                          <w:pPr>
                            <w:pStyle w:val="Brdtext"/>
                          </w:pPr>
                          <w:sdt>
                            <w:sdtPr>
                              <w:alias w:val="BilageEtikett"/>
                              <w:tag w:val="BilageEtikett"/>
                              <w:id w:val="-97259361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802698350"/>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12" type="#_x0000_t202" style="position:absolute;left:0;text-align:left;margin-left:29.4pt;margin-top:34.85pt;width:89.85pt;height:9.6pt;z-index:2516584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jwY9kQIAAJUFAAAOAAAAZHJzL2Uyb0RvYy54bWysVMFu2zAMvQ/YPwi6L46ztGuDOkXWIsOA&#10;oi3WDj0rstQYkyVNUmJnX78n2U6yrpcOu9iU+EiK5CMvLttaka1wvjK6oPloTInQ3JSVfi7o98fl&#10;hzNKfGC6ZMpoUdCd8PRy/v7dRWNnYmLWRpXCETjRftbYgq5DsLMs83wtauZHxgoNpTSuZgFH95yV&#10;jjXwXqtsMh6fZo1xpXWGC+9xe90p6Tz5l1LwcCelF4GoguJtIX1d+q7iN5tfsNmzY3Zd8f4Z7B9e&#10;UbNKI+je1TULjGxc9ZeruuLOeCPDiJs6M1JWXKQckE0+fpHNw5pZkXJBcbzdl8n/P7f8dnvvSFWi&#10;d/k5JZrVaNKjaIPbIINJrE9j/QywBwtgaD+bFtjh3uMypt1KV8c/EiLQo9K7fXXhjPBolE9ztIwS&#10;Dl0+yc8nqfzZwdo6H74IU5MoFNShe6mobHvjA14C6ACJwbxRVbmslEqHyBhxpRzZMvRahfRGWPyB&#10;Upo0BT39eDJOjrWJ5p1npaMbkTjTh4uZdxkmKeyUiBilvwmJmqVEX4nNOBd6Hz+hI0oi1FsMe/zh&#10;VW8x7vKARYpsdNgb15U2LmWfhuxQsvLHUDLZ4VHwo7yjGNpVm8gyOTsZKLAy5Q7McKabLW/5skL7&#10;bpgP98xhmNBxLIhwh49UBuU3vUTJ2rhfr91HPDgOLSUNhrOg/ueGOUGJ+qrB/vN8Oo3TnA7Tk09g&#10;EnHHmtWxRm/qKwNO5FhFlicx4oMaROlM/YQ9sohRoWKaI3ZBwyBehW5lYA9xsVgkEObXsnCjHyyP&#10;rmOdIzkf2yfmbM/gAO7fmmGM2ewFkTtstPR2sQkgY2J5rHRX1b4DmP1E/n5PxeVyfE6owzad/wY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pI8GP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7BC8A27B" w14:textId="77995F37" w:rsidR="0034082C" w:rsidRDefault="0034082C" w:rsidP="00664D04">
                    <w:pPr>
                      <w:pStyle w:val="Brdtext"/>
                      <w:jc w:val="left"/>
                    </w:pPr>
                    <w:sdt>
                      <w:sdtPr>
                        <w:alias w:val="NummerEtikett"/>
                        <w:tag w:val="NummerEtikett"/>
                        <w:id w:val="-123970625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28999163"/>
                        <w:lock w:val="sdtContentLocked"/>
                        <w:dataBinding w:prefixMappings="xmlns:ns0='http://rkdhs/mallar/lagstiftning/Prop/Prop.xsd'" w:xpath="/ns0:dokumentvärden[1]/ns0:dokumentnummer[1]" w:storeItemID="{068625C3-B546-44A5-B525-B7CC092E5AD6}"/>
                        <w:text/>
                      </w:sdtPr>
                      <w:sdtContent>
                        <w:r>
                          <w:t>2020/21:173</w:t>
                        </w:r>
                      </w:sdtContent>
                    </w:sdt>
                  </w:p>
                  <w:p w14:paraId="622FE8D6" w14:textId="27D9A9D3" w:rsidR="0034082C" w:rsidRPr="00C7375F" w:rsidRDefault="0034082C" w:rsidP="00224569">
                    <w:pPr>
                      <w:pStyle w:val="Brdtext"/>
                    </w:pPr>
                    <w:sdt>
                      <w:sdtPr>
                        <w:alias w:val="BilageEtikett"/>
                        <w:tag w:val="BilageEtikett"/>
                        <w:id w:val="-97259361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802698350"/>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CC65BB" w14:textId="77777777" w:rsidR="0034082C" w:rsidRDefault="0034082C" w:rsidP="00EE1584">
    <w:pPr>
      <w:pStyle w:val="Brdtext"/>
    </w:pPr>
    <w:r>
      <w:rPr>
        <w:noProof/>
        <w:lang w:eastAsia="sv-SE"/>
      </w:rPr>
      <mc:AlternateContent>
        <mc:Choice Requires="wps">
          <w:drawing>
            <wp:anchor distT="0" distB="0" distL="0" distR="0" simplePos="0" relativeHeight="25165853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D96B05" w14:textId="1CDB9668" w:rsidR="0034082C" w:rsidRDefault="0034082C" w:rsidP="00A118D8">
                          <w:pPr>
                            <w:pStyle w:val="Brdtext"/>
                            <w:jc w:val="left"/>
                          </w:pPr>
                          <w:sdt>
                            <w:sdtPr>
                              <w:alias w:val="NummerEtikett"/>
                              <w:tag w:val="NummerEtikett"/>
                              <w:id w:val="-12777927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4511375"/>
                              <w:lock w:val="sdtContentLocked"/>
                              <w:dataBinding w:prefixMappings="xmlns:ns0='http://rkdhs/mallar/lagstiftning/Prop/Prop.xsd'" w:xpath="/ns0:dokumentvärden[1]/ns0:dokumentnummer[1]" w:storeItemID="{068625C3-B546-44A5-B525-B7CC092E5AD6}"/>
                              <w:text/>
                            </w:sdtPr>
                            <w:sdtContent>
                              <w:r>
                                <w:t>2020/21:173</w:t>
                              </w:r>
                            </w:sdtContent>
                          </w:sdt>
                        </w:p>
                        <w:p w14:paraId="2A01CC92" w14:textId="6AFD8D95" w:rsidR="0034082C" w:rsidRPr="00C7375F" w:rsidRDefault="0034082C" w:rsidP="00224569">
                          <w:pPr>
                            <w:pStyle w:val="Brdtext"/>
                          </w:pPr>
                          <w:sdt>
                            <w:sdtPr>
                              <w:alias w:val="BilageEtikett"/>
                              <w:tag w:val="BilageEtikett"/>
                              <w:id w:val="114315983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132587334"/>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13" type="#_x0000_t202" style="position:absolute;left:0;text-align:left;margin-left:348.15pt;margin-top:35.45pt;width:89.85pt;height:9.6pt;z-index:2516585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EDFukQIAAJUFAAAOAAAAZHJzL2Uyb0RvYy54bWysVFFP2zAQfp+0/2D5faQphUFFijoQ0yQE&#10;aGXi2XVsGs2xPdtt0v16PjtJ2zFemPaSnH3f3fnuvruLy7ZWZCOcr4wuaH40okRobspKPxf0x+PN&#10;pzNKfGC6ZMpoUdCt8PRy9vHDRWOnYmxWRpXCETjRftrYgq5CsNMs83wlauaPjBUaSmlczQKO7jkr&#10;HWvgvVbZeDQ6zRrjSusMF97j9rpT0lnyL6Xg4V5KLwJRBcXbQvq69F3Gbza7YNNnx+yq4v0z2D+8&#10;omaVRtCdq2sWGFm76i9XdcWd8UaGI27qzEhZcZFyQDb56FU2ixWzIuWC4ni7K5P/f2753ebBkapE&#10;73K0SrMaTXoUbXBrZHAc69NYPwVsYQEM7RfTAjvce1zGtFvp6vhHQgR6VHq7qy6cER6N8kmOllHC&#10;ocvH+fk4lT/bW1vnw1dhahKFgjp0LxWVbW59wEsAHSAxmDeqKm8qpdIhMkZcKUc2DL1WIb0RFn+g&#10;lCZNQU+PT0bJsTbRvPOsdHQjEmf6cDHzLsMkha0SEaP0dyFRs5ToG7EZ50Lv4id0REmEeo9hj9+/&#10;6j3GXR6wSJGNDjvjutLGpezTkO1LVv4cSiY7PAp+kHcUQ7tsE1nGZ6cDBZam3IIZznSz5S2/qdC+&#10;W+bDA3MYJnQcCyLc4yOVQflNL1GyMu73W/cRD45DS0mD4Syo/7VmTlCivmmw/zyfTOI0p8Pk5DOY&#10;RNyhZnmo0ev6yoATOVaR5UmM+KAGUTpTP2GPzGNUqJjmiF3QMIhXoVsZ2ENczOcJhPm1LNzqheXR&#10;daxzJOdj+8Sc7RkcwP07M4wxm74icoeNlt7O1wFkTCyPle6q2ncAs5/I3++puFwOzwm136azF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UBAxb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2D96B05" w14:textId="1CDB9668" w:rsidR="0034082C" w:rsidRDefault="0034082C" w:rsidP="00A118D8">
                    <w:pPr>
                      <w:pStyle w:val="Brdtext"/>
                      <w:jc w:val="left"/>
                    </w:pPr>
                    <w:sdt>
                      <w:sdtPr>
                        <w:alias w:val="NummerEtikett"/>
                        <w:tag w:val="NummerEtikett"/>
                        <w:id w:val="-127779277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4511375"/>
                        <w:lock w:val="sdtContentLocked"/>
                        <w:dataBinding w:prefixMappings="xmlns:ns0='http://rkdhs/mallar/lagstiftning/Prop/Prop.xsd'" w:xpath="/ns0:dokumentvärden[1]/ns0:dokumentnummer[1]" w:storeItemID="{068625C3-B546-44A5-B525-B7CC092E5AD6}"/>
                        <w:text/>
                      </w:sdtPr>
                      <w:sdtContent>
                        <w:r>
                          <w:t>2020/21:173</w:t>
                        </w:r>
                      </w:sdtContent>
                    </w:sdt>
                  </w:p>
                  <w:p w14:paraId="2A01CC92" w14:textId="6AFD8D95" w:rsidR="0034082C" w:rsidRPr="00C7375F" w:rsidRDefault="0034082C" w:rsidP="00224569">
                    <w:pPr>
                      <w:pStyle w:val="Brdtext"/>
                    </w:pPr>
                    <w:sdt>
                      <w:sdtPr>
                        <w:alias w:val="BilageEtikett"/>
                        <w:tag w:val="BilageEtikett"/>
                        <w:id w:val="114315983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132587334"/>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18EF88" w14:textId="77777777" w:rsidR="0034082C" w:rsidRDefault="0034082C" w:rsidP="00664D04">
    <w:pPr>
      <w:pStyle w:val="Brdtext"/>
    </w:pPr>
    <w:r>
      <w:rPr>
        <w:noProof/>
        <w:lang w:eastAsia="sv-SE"/>
      </w:rPr>
      <mc:AlternateContent>
        <mc:Choice Requires="wps">
          <w:drawing>
            <wp:anchor distT="0" distB="0" distL="0" distR="0" simplePos="0" relativeHeight="25165845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935EA1" w14:textId="59F202C6" w:rsidR="0034082C" w:rsidRDefault="0034082C" w:rsidP="00664D04">
                          <w:pPr>
                            <w:pStyle w:val="Brdtext"/>
                            <w:jc w:val="left"/>
                          </w:pPr>
                          <w:sdt>
                            <w:sdtPr>
                              <w:alias w:val="NummerEtikett"/>
                              <w:tag w:val="NummerEtikett"/>
                              <w:id w:val="-19584851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70548553"/>
                              <w:lock w:val="sdtContentLocked"/>
                              <w:dataBinding w:prefixMappings="xmlns:ns0='http://rkdhs/mallar/lagstiftning/Prop/Prop.xsd'" w:xpath="/ns0:dokumentvärden[1]/ns0:dokumentnummer[1]" w:storeItemID="{068625C3-B546-44A5-B525-B7CC092E5AD6}"/>
                              <w:text/>
                            </w:sdtPr>
                            <w:sdtContent>
                              <w:r>
                                <w:t>2020/21:173</w:t>
                              </w:r>
                            </w:sdtContent>
                          </w:sdt>
                        </w:p>
                        <w:p w14:paraId="4DEF13E3" w14:textId="1595D366" w:rsidR="0034082C" w:rsidRPr="00C7375F" w:rsidRDefault="0034082C" w:rsidP="00224569">
                          <w:pPr>
                            <w:pStyle w:val="Brdtext"/>
                          </w:pPr>
                          <w:sdt>
                            <w:sdtPr>
                              <w:alias w:val="BilageEtikett"/>
                              <w:tag w:val="BilageEtikett"/>
                              <w:id w:val="-810245074"/>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812866598"/>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17" type="#_x0000_t202" style="position:absolute;left:0;text-align:left;margin-left:29.4pt;margin-top:34.85pt;width:89.85pt;height:9.6pt;z-index:2516584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cQ3kjAIAAJUFAAAOAAAAZHJzL2Uyb0RvYy54bWysVE1PGzEQvVfqf7B8L5ukgZaIDUpBVJUQ&#10;oELF2fHaZFWvx7WdZNNfz7N381HKhaqXXdvz5vvNnJ23jWEr5UNNtuTDowFnykqqavtU8h8PVx8+&#10;cxaisJUwZFXJNyrw8+n7d2drN1EjWpCplGcwYsNk7Uq+iNFNiiLIhWpEOCKnLISafCMirv6pqLxY&#10;w3pjitFgcFKsyVfOk1Qh4PWyE/Jptq+1kvFW66AiMyVHbDF/ff7O07eYnonJkxduUcs+DPEPUTSi&#10;tnC6M3UpomBLX/9lqqmlp0A6HklqCtK6lirngGyGgxfZ3C+EUzkXFCe4XZnC/zMrb1Z3ntUVejca&#10;cmZFgyY9qDb6JTIYpfqsXZgAdu8AjO0XaoHdvgc8prRb7Zv0R0IMclR6s6sujDGZlIbjIVrGmYQM&#10;3k5HufzFXtv5EL8qalg6lNyje7moYnUdIiIBdAtJzgKZurqqjcmXxBh1YTxbCfTaxBwjNP5AGcvW&#10;JT/5eDzIhi0l9c6yscmMypzp3aXMuwzzKW6MShhjvyuNmuVEX/EtpFR25z+jE0rD1VsUe/w+qrco&#10;d3lAI3smG3fKTW3J5+zzkO1LVv3clkx3eBT8IO90jO28zWQZnebepbc5VRsww1M3W8HJqxrtuxYh&#10;3gmPYULHsSDiLT7aEMpP/YmzBfnfr70nPDgOKWdrDGfJw6+l8Ioz882C/afD8ThNc76Mjz+BScwf&#10;SuaHErtsLgicAL8RXT4mfDTbo/bUPGKPzJJXiISV8F3yuD1exG5lYA9JNZtlEObXiXht751MplOd&#10;Ezkf2kfhXc/gCO7f0HaMxeQFkTts0gxutowgY2b5vqp9BzD7mfz9nkrL5fCeUfttOn0G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PRxDeSMAgAAlQ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19935EA1" w14:textId="59F202C6" w:rsidR="0034082C" w:rsidRDefault="0034082C" w:rsidP="00664D04">
                    <w:pPr>
                      <w:pStyle w:val="Brdtext"/>
                      <w:jc w:val="left"/>
                    </w:pPr>
                    <w:sdt>
                      <w:sdtPr>
                        <w:alias w:val="NummerEtikett"/>
                        <w:tag w:val="NummerEtikett"/>
                        <w:id w:val="-195848515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70548553"/>
                        <w:lock w:val="sdtContentLocked"/>
                        <w:dataBinding w:prefixMappings="xmlns:ns0='http://rkdhs/mallar/lagstiftning/Prop/Prop.xsd'" w:xpath="/ns0:dokumentvärden[1]/ns0:dokumentnummer[1]" w:storeItemID="{068625C3-B546-44A5-B525-B7CC092E5AD6}"/>
                        <w:text/>
                      </w:sdtPr>
                      <w:sdtContent>
                        <w:r>
                          <w:t>2020/21:173</w:t>
                        </w:r>
                      </w:sdtContent>
                    </w:sdt>
                  </w:p>
                  <w:p w14:paraId="4DEF13E3" w14:textId="1595D366" w:rsidR="0034082C" w:rsidRPr="00C7375F" w:rsidRDefault="0034082C" w:rsidP="00224569">
                    <w:pPr>
                      <w:pStyle w:val="Brdtext"/>
                    </w:pPr>
                    <w:sdt>
                      <w:sdtPr>
                        <w:alias w:val="BilageEtikett"/>
                        <w:tag w:val="BilageEtikett"/>
                        <w:id w:val="-810245074"/>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812866598"/>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C6654B" w14:textId="77777777" w:rsidR="0034082C" w:rsidRDefault="0034082C" w:rsidP="00EE1584">
    <w:pPr>
      <w:pStyle w:val="Brdtext"/>
    </w:pPr>
    <w:r>
      <w:rPr>
        <w:noProof/>
        <w:lang w:eastAsia="sv-SE"/>
      </w:rPr>
      <mc:AlternateContent>
        <mc:Choice Requires="wps">
          <w:drawing>
            <wp:anchor distT="0" distB="0" distL="0" distR="0" simplePos="0" relativeHeight="25165853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E69AE1" w14:textId="12D80EBB" w:rsidR="0034082C" w:rsidRDefault="0034082C" w:rsidP="00A118D8">
                          <w:pPr>
                            <w:pStyle w:val="Brdtext"/>
                            <w:jc w:val="left"/>
                          </w:pPr>
                          <w:sdt>
                            <w:sdtPr>
                              <w:alias w:val="NummerEtikett"/>
                              <w:tag w:val="NummerEtikett"/>
                              <w:id w:val="-104645132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68648142"/>
                              <w:lock w:val="sdtContentLocked"/>
                              <w:dataBinding w:prefixMappings="xmlns:ns0='http://rkdhs/mallar/lagstiftning/Prop/Prop.xsd'" w:xpath="/ns0:dokumentvärden[1]/ns0:dokumentnummer[1]" w:storeItemID="{068625C3-B546-44A5-B525-B7CC092E5AD6}"/>
                              <w:text/>
                            </w:sdtPr>
                            <w:sdtContent>
                              <w:r>
                                <w:t>2020/21:173</w:t>
                              </w:r>
                            </w:sdtContent>
                          </w:sdt>
                        </w:p>
                        <w:p w14:paraId="1BA907FA" w14:textId="0E31D349" w:rsidR="0034082C" w:rsidRPr="00C7375F" w:rsidRDefault="0034082C" w:rsidP="00224569">
                          <w:pPr>
                            <w:pStyle w:val="Brdtext"/>
                          </w:pPr>
                          <w:sdt>
                            <w:sdtPr>
                              <w:alias w:val="BilageEtikett"/>
                              <w:tag w:val="BilageEtikett"/>
                              <w:id w:val="210182856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2293808"/>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18" type="#_x0000_t202" style="position:absolute;left:0;text-align:left;margin-left:348.15pt;margin-top:35.45pt;width:89.85pt;height:9.6pt;z-index:2516585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NTGiwIAAJUFAAAOAAAAZHJzL2Uyb0RvYy54bWysVFtP2zAUfp+0/2D5faQphY2KFHUgpkkI&#10;0GDi2XVsGs232W6T7tfvs5Nexnhh2kty7POd7/hczy86rcha+NBYU9HyaESJMNzWjXmu6PfH6w+f&#10;KAmRmZopa0RFNyLQi9n7d+etm4qxXVpVC09AYsK0dRVdxuimRRH4UmgWjqwTBkppvWYRR/9c1J61&#10;YNeqGI9Gp0Vrfe285SIE3F71SjrL/FIKHu+kDCISVVG8Leavz99F+hazczZ99swtGz48g/3DKzRr&#10;DJzuqK5YZGTlm7+odMO9DVbGI251YaVsuMgxIJpy9CKahyVzIseC5AS3S1P4f7T8dn3vSVOjdmPk&#10;xzCNIj2KLvoVIjhO+WldmAL24ACM3WfbAbu9D7hMYXfS6/RHQAR6MG122QUZ4cmonMAHVBy6clye&#10;wSHoi7218yF+EVaTJFTUo3o5qWx9E2IP3UKSs2BVU183SuVD6hhxqTxZM9RaxfxGkP+BUoa0FT09&#10;PhllYmOTec+sTKIRuWcGdynyPsIsxY0SCaPMNyGRsxzoK74Z58Ls/Gd0Qkm4eovhgN+/6i3GfRyw&#10;yJ6tiTtj3Rjrc/R5yPYpq39sUyZ7PGpzEHcSY7focrOMz3YtsLD1Bp3hbT9bwfHrBuW7YSHeM49h&#10;QsWxIOIdPlJZpN8OEiVL63+9dp/w6HFoKWkxnBUNP1fMC0rUV4PuPysnE9DGfJicfEyt6w81i0ON&#10;WelLi54osYocz2LCR7UVpbf6CXtknrxCxQyH74rGrXgZ+5WBPcTFfJ5BmF/H4o15cDxRpzyn5nzs&#10;nph3QwdH9P6t3Y4xm75o5B6bLIObryKaMXd5ynSf1aECmP08J8OeSsvl8JxR+206+w0AAP//AwBQ&#10;SwMEFAAGAAgAAAAhADqKEcLfAAAACQEAAA8AAABkcnMvZG93bnJldi54bWxMj8FOwzAQRO9I/IO1&#10;SNyoXUBpE7KpAMGBSlVFi8TVjZc4Iraj2GnD37OcynG1TzNvytXkOnGkIbbBI8xnCgT5OpjWNwgf&#10;+9ebJYiYtDe6C54QfijCqrq8KHVhwsm/03GXGsEhPhYawabUF1LG2pLTcRZ68vz7CoPTic+hkWbQ&#10;Jw53nbxVKpNOt54brO7p2VL9vRsdwn7zZEZpJvP2Um/WW/qUa3u/Rby+mh4fQCSa0hmGP31Wh4qd&#10;DmH0JooOIcuzO0YRFioHwcBykfG4A0Ku5iCrUv5fUP0CAAD//wMAUEsBAi0AFAAGAAgAAAAhALaD&#10;OJL+AAAA4QEAABMAAAAAAAAAAAAAAAAAAAAAAFtDb250ZW50X1R5cGVzXS54bWxQSwECLQAUAAYA&#10;CAAAACEAOP0h/9YAAACUAQAACwAAAAAAAAAAAAAAAAAvAQAAX3JlbHMvLnJlbHNQSwECLQAUAAYA&#10;CAAAACEAv4zUxosCAACVBQAADgAAAAAAAAAAAAAAAAAuAgAAZHJzL2Uyb0RvYy54bWxQSwECLQAU&#10;AAYACAAAACEAOooRwt8AAAAJAQAADwAAAAAAAAAAAAAAAADlBAAAZHJzL2Rvd25yZXYueG1sUEsF&#10;BgAAAAAEAAQA8wAAAPEFAAAAAA==&#10;" o:allowoverlap="f" fillcolor="white [3201]" stroked="f" strokeweight=".5pt">
              <v:textbox style="mso-fit-shape-to-text:t">
                <w:txbxContent>
                  <w:p w14:paraId="23E69AE1" w14:textId="12D80EBB" w:rsidR="0034082C" w:rsidRDefault="0034082C" w:rsidP="00A118D8">
                    <w:pPr>
                      <w:pStyle w:val="Brdtext"/>
                      <w:jc w:val="left"/>
                    </w:pPr>
                    <w:sdt>
                      <w:sdtPr>
                        <w:alias w:val="NummerEtikett"/>
                        <w:tag w:val="NummerEtikett"/>
                        <w:id w:val="-104645132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68648142"/>
                        <w:lock w:val="sdtContentLocked"/>
                        <w:dataBinding w:prefixMappings="xmlns:ns0='http://rkdhs/mallar/lagstiftning/Prop/Prop.xsd'" w:xpath="/ns0:dokumentvärden[1]/ns0:dokumentnummer[1]" w:storeItemID="{068625C3-B546-44A5-B525-B7CC092E5AD6}"/>
                        <w:text/>
                      </w:sdtPr>
                      <w:sdtContent>
                        <w:r>
                          <w:t>2020/21:173</w:t>
                        </w:r>
                      </w:sdtContent>
                    </w:sdt>
                  </w:p>
                  <w:p w14:paraId="1BA907FA" w14:textId="0E31D349" w:rsidR="0034082C" w:rsidRPr="00C7375F" w:rsidRDefault="0034082C" w:rsidP="00224569">
                    <w:pPr>
                      <w:pStyle w:val="Brdtext"/>
                    </w:pPr>
                    <w:sdt>
                      <w:sdtPr>
                        <w:alias w:val="BilageEtikett"/>
                        <w:tag w:val="BilageEtikett"/>
                        <w:id w:val="210182856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2293808"/>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6CDB61" w14:textId="77777777" w:rsidR="0034082C" w:rsidRDefault="0034082C" w:rsidP="00664D04">
    <w:pPr>
      <w:pStyle w:val="Brdtext"/>
    </w:pPr>
    <w:r>
      <w:rPr>
        <w:noProof/>
        <w:lang w:eastAsia="sv-SE"/>
      </w:rPr>
      <mc:AlternateContent>
        <mc:Choice Requires="wps">
          <w:drawing>
            <wp:anchor distT="0" distB="0" distL="0" distR="0" simplePos="0" relativeHeight="25165845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B6DBA3" w14:textId="46CC447E" w:rsidR="0034082C" w:rsidRDefault="0034082C" w:rsidP="00664D04">
                          <w:pPr>
                            <w:pStyle w:val="Brdtext"/>
                            <w:jc w:val="left"/>
                          </w:pPr>
                          <w:sdt>
                            <w:sdtPr>
                              <w:alias w:val="NummerEtikett"/>
                              <w:tag w:val="NummerEtikett"/>
                              <w:id w:val="11100091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58364542"/>
                              <w:lock w:val="sdtContentLocked"/>
                              <w:dataBinding w:prefixMappings="xmlns:ns0='http://rkdhs/mallar/lagstiftning/Prop/Prop.xsd'" w:xpath="/ns0:dokumentvärden[1]/ns0:dokumentnummer[1]" w:storeItemID="{068625C3-B546-44A5-B525-B7CC092E5AD6}"/>
                              <w:text/>
                            </w:sdtPr>
                            <w:sdtContent>
                              <w:r>
                                <w:t>2020/21:173</w:t>
                              </w:r>
                            </w:sdtContent>
                          </w:sdt>
                        </w:p>
                        <w:p w14:paraId="2972D51E" w14:textId="2A3B0D71" w:rsidR="0034082C" w:rsidRPr="00C7375F" w:rsidRDefault="0034082C" w:rsidP="00224569">
                          <w:pPr>
                            <w:pStyle w:val="Brdtext"/>
                          </w:pPr>
                          <w:sdt>
                            <w:sdtPr>
                              <w:alias w:val="BilageEtikett"/>
                              <w:tag w:val="BilageEtikett"/>
                              <w:id w:val="179185307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144180864"/>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22" type="#_x0000_t202" style="position:absolute;left:0;text-align:left;margin-left:29.4pt;margin-top:34.85pt;width:89.85pt;height:9.6pt;z-index:2516584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LGm4kQIAAJUFAAAOAAAAZHJzL2Uyb0RvYy54bWysVFFP2zAQfp+0/2D5faQJhY2KFHUgpkkI&#10;0GDi2XVsGs2xPdtt0v36fXaStmO8MO0lOfu+u/PdfXfnF12jyEY4Xxtd0vxoQonQ3FS1fi7p98fr&#10;D58o8YHpiimjRUm3wtOL+ft3562dicKsjKqEI3Ci/ay1JV2FYGdZ5vlKNMwfGSs0lNK4hgUc3XNW&#10;OdbCe6OyYjI5zVrjKusMF97j9qpX0nnyL6Xg4U5KLwJRJcXbQvq69F3GbzY/Z7Nnx+yq5sMz2D+8&#10;omG1RtCdqysWGFm7+i9XTc2d8UaGI26azEhZc5FyQDb55EU2DytmRcoFxfF2Vyb//9zy2829I3WF&#10;3hXHlGjWoEmPogtujQyKWJ/W+hlgDxbA0H02HbDjvcdlTLuTrol/JESgR6W3u+rCGeHRKJ/maBkl&#10;HLq8yM+KVP5sb22dD1+EaUgUSurQvVRUtrnxAS8BdITEYN6ourqulUqHyBhxqRzZMPRahfRGWPyB&#10;Upq0JT09Ppkkx9pE896z0tGNSJwZwsXM+wyTFLZKRIzS34REzVKir8RmnAu9i5/QESUR6i2GA37/&#10;qrcY93nAIkU2OuyMm1obl7JPQ7YvWfVjLJns8Sj4Qd5RDN2yS2Qpzk5GCixNtQUznOlny1t+XaN9&#10;N8yHe+YwTOg4FkS4w0cqg/KbQaJkZdyv1+4jHhyHlpIWw1lS/3PNnKBEfdVg/1k+ncZpTofpyUcw&#10;ibhDzfJQo9fNpQEncqwiy5MY8UGNonSmecIeWcSoUDHNEbukYRQvQ78ysIe4WCwSCPNrWbjRD5ZH&#10;17HOkZyP3RNzdmBwAPdvzTjGbPaCyD02Wnq7WAeQMbE8Vrqv6tABzH4i/7Cn4nI5PCfUfpvOfwM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2yxpu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2BB6DBA3" w14:textId="46CC447E" w:rsidR="0034082C" w:rsidRDefault="0034082C" w:rsidP="00664D04">
                    <w:pPr>
                      <w:pStyle w:val="Brdtext"/>
                      <w:jc w:val="left"/>
                    </w:pPr>
                    <w:sdt>
                      <w:sdtPr>
                        <w:alias w:val="NummerEtikett"/>
                        <w:tag w:val="NummerEtikett"/>
                        <w:id w:val="11100091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58364542"/>
                        <w:lock w:val="sdtContentLocked"/>
                        <w:dataBinding w:prefixMappings="xmlns:ns0='http://rkdhs/mallar/lagstiftning/Prop/Prop.xsd'" w:xpath="/ns0:dokumentvärden[1]/ns0:dokumentnummer[1]" w:storeItemID="{068625C3-B546-44A5-B525-B7CC092E5AD6}"/>
                        <w:text/>
                      </w:sdtPr>
                      <w:sdtContent>
                        <w:r>
                          <w:t>2020/21:173</w:t>
                        </w:r>
                      </w:sdtContent>
                    </w:sdt>
                  </w:p>
                  <w:p w14:paraId="2972D51E" w14:textId="2A3B0D71" w:rsidR="0034082C" w:rsidRPr="00C7375F" w:rsidRDefault="0034082C" w:rsidP="00224569">
                    <w:pPr>
                      <w:pStyle w:val="Brdtext"/>
                    </w:pPr>
                    <w:sdt>
                      <w:sdtPr>
                        <w:alias w:val="BilageEtikett"/>
                        <w:tag w:val="BilageEtikett"/>
                        <w:id w:val="179185307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144180864"/>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D9E39A" w14:textId="77777777" w:rsidR="0034082C" w:rsidRDefault="0034082C" w:rsidP="00EE1584">
    <w:pPr>
      <w:pStyle w:val="Brdtext"/>
    </w:pPr>
    <w:r>
      <w:rPr>
        <w:noProof/>
        <w:lang w:eastAsia="sv-SE"/>
      </w:rPr>
      <mc:AlternateContent>
        <mc:Choice Requires="wps">
          <w:drawing>
            <wp:anchor distT="0" distB="0" distL="0" distR="0" simplePos="0" relativeHeight="25165853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37A5FD" w14:textId="4EABED0E" w:rsidR="0034082C" w:rsidRDefault="0034082C" w:rsidP="00A118D8">
                          <w:pPr>
                            <w:pStyle w:val="Brdtext"/>
                            <w:jc w:val="left"/>
                          </w:pPr>
                          <w:sdt>
                            <w:sdtPr>
                              <w:alias w:val="NummerEtikett"/>
                              <w:tag w:val="NummerEtikett"/>
                              <w:id w:val="167452706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72424205"/>
                              <w:lock w:val="sdtContentLocked"/>
                              <w:dataBinding w:prefixMappings="xmlns:ns0='http://rkdhs/mallar/lagstiftning/Prop/Prop.xsd'" w:xpath="/ns0:dokumentvärden[1]/ns0:dokumentnummer[1]" w:storeItemID="{068625C3-B546-44A5-B525-B7CC092E5AD6}"/>
                              <w:text/>
                            </w:sdtPr>
                            <w:sdtContent>
                              <w:r>
                                <w:t>2020/21:173</w:t>
                              </w:r>
                            </w:sdtContent>
                          </w:sdt>
                        </w:p>
                        <w:p w14:paraId="2EDB84E7" w14:textId="4C0BD72C" w:rsidR="0034082C" w:rsidRPr="00C7375F" w:rsidRDefault="0034082C" w:rsidP="00224569">
                          <w:pPr>
                            <w:pStyle w:val="Brdtext"/>
                          </w:pPr>
                          <w:sdt>
                            <w:sdtPr>
                              <w:alias w:val="BilageEtikett"/>
                              <w:tag w:val="BilageEtikett"/>
                              <w:id w:val="182955074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893933405"/>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23" type="#_x0000_t202" style="position:absolute;left:0;text-align:left;margin-left:348.15pt;margin-top:35.45pt;width:89.85pt;height:9.6pt;z-index:2516585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s17rkQIAAJUFAAAOAAAAZHJzL2Uyb0RvYy54bWysVFFP2zAQfp+0/2D5faQJhY2KFHUgpkkI&#10;0GDi2XVsGs2xPdtt0v36fXaStmO8MO0lOfu+u/PdfXfnF12jyEY4Xxtd0vxoQonQ3FS1fi7p98fr&#10;D58o8YHpiimjRUm3wtOL+ft3562dicKsjKqEI3Ci/ay1JV2FYGdZ5vlKNMwfGSs0lNK4hgUc3XNW&#10;OdbCe6OyYjI5zVrjKusMF97j9qpX0nnyL6Xg4U5KLwJRJcXbQvq69F3GbzY/Z7Nnx+yq5sMz2D+8&#10;omG1RtCdqysWGFm7+i9XTc2d8UaGI26azEhZc5FyQDb55EU2DytmRcoFxfF2Vyb//9zy2829I3WF&#10;3hUFJZo1aNKj6IJbI4PjWJ/W+hlgDxbA0H02HbDjvcdlTLuTrol/JESgR6W3u+rCGeHRKJ/maBkl&#10;HLq8yM+KVP5sb22dD1+EaUgUSurQvVRUtrnxAS8BdITEYN6ourqulUqHyBhxqRzZMPRahfRGWPyB&#10;Upq0JT09Ppkkx9pE896z0tGNSJwZwsXM+wyTFLZKRIzS34REzVKir8RmnAu9i5/QESUR6i2GA37/&#10;qrcY93nAIkU2OuyMm1obl7JPQ7YvWfVjLJns8Sj4Qd5RDN2yS2Qpzk5HCixNtQUznOlny1t+XaN9&#10;N8yHe+YwTOg4FkS4w0cqg/KbQaJkZdyv1+4jHhyHlpIWw1lS/3PNnKBEfdVg/1k+ncZpTofpyUcw&#10;ibhDzfJQo9fNpQEncqwiy5MY8UGNonSmecIeWcSoUDHNEbukYRQvQ78ysIe4WCwSCPNrWbjRD5ZH&#10;17HOkZyP3RNzdmBwAPdvzTjGbPaCyD02Wnq7WAeQMbE8Vrqv6tABzH4i/7Cn4nI5PCfUfpvOfwM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L7Ne6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037A5FD" w14:textId="4EABED0E" w:rsidR="0034082C" w:rsidRDefault="0034082C" w:rsidP="00A118D8">
                    <w:pPr>
                      <w:pStyle w:val="Brdtext"/>
                      <w:jc w:val="left"/>
                    </w:pPr>
                    <w:sdt>
                      <w:sdtPr>
                        <w:alias w:val="NummerEtikett"/>
                        <w:tag w:val="NummerEtikett"/>
                        <w:id w:val="167452706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72424205"/>
                        <w:lock w:val="sdtContentLocked"/>
                        <w:dataBinding w:prefixMappings="xmlns:ns0='http://rkdhs/mallar/lagstiftning/Prop/Prop.xsd'" w:xpath="/ns0:dokumentvärden[1]/ns0:dokumentnummer[1]" w:storeItemID="{068625C3-B546-44A5-B525-B7CC092E5AD6}"/>
                        <w:text/>
                      </w:sdtPr>
                      <w:sdtContent>
                        <w:r>
                          <w:t>2020/21:173</w:t>
                        </w:r>
                      </w:sdtContent>
                    </w:sdt>
                  </w:p>
                  <w:p w14:paraId="2EDB84E7" w14:textId="4C0BD72C" w:rsidR="0034082C" w:rsidRPr="00C7375F" w:rsidRDefault="0034082C" w:rsidP="00224569">
                    <w:pPr>
                      <w:pStyle w:val="Brdtext"/>
                    </w:pPr>
                    <w:sdt>
                      <w:sdtPr>
                        <w:alias w:val="BilageEtikett"/>
                        <w:tag w:val="BilageEtikett"/>
                        <w:id w:val="182955074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893933405"/>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FBCAA6" w14:textId="77777777" w:rsidR="0034082C" w:rsidRDefault="0034082C" w:rsidP="00664D04">
    <w:pPr>
      <w:pStyle w:val="Brdtext"/>
    </w:pPr>
    <w:r>
      <w:rPr>
        <w:noProof/>
        <w:lang w:eastAsia="sv-SE"/>
      </w:rPr>
      <mc:AlternateContent>
        <mc:Choice Requires="wps">
          <w:drawing>
            <wp:anchor distT="0" distB="0" distL="0" distR="0" simplePos="0" relativeHeight="2516584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6D0177" w14:textId="308B51B9" w:rsidR="0034082C" w:rsidRDefault="0034082C" w:rsidP="00664D04">
                          <w:pPr>
                            <w:pStyle w:val="Brdtext"/>
                            <w:jc w:val="left"/>
                          </w:pPr>
                          <w:sdt>
                            <w:sdtPr>
                              <w:alias w:val="NummerEtikett"/>
                              <w:tag w:val="NummerEtikett"/>
                              <w:id w:val="-21184365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00134301"/>
                              <w:lock w:val="sdtContentLocked"/>
                              <w:dataBinding w:prefixMappings="xmlns:ns0='http://rkdhs/mallar/lagstiftning/Prop/Prop.xsd'" w:xpath="/ns0:dokumentvärden[1]/ns0:dokumentnummer[1]" w:storeItemID="{068625C3-B546-44A5-B525-B7CC092E5AD6}"/>
                              <w:text/>
                            </w:sdtPr>
                            <w:sdtContent>
                              <w:r>
                                <w:t>2020/21:173</w:t>
                              </w:r>
                            </w:sdtContent>
                          </w:sdt>
                        </w:p>
                        <w:p w14:paraId="5DC89A82" w14:textId="60245195" w:rsidR="0034082C" w:rsidRPr="00C7375F" w:rsidRDefault="0034082C" w:rsidP="00224569">
                          <w:pPr>
                            <w:pStyle w:val="Brdtext"/>
                          </w:pPr>
                          <w:sdt>
                            <w:sdtPr>
                              <w:alias w:val="BilageEtikett"/>
                              <w:tag w:val="BilageEtikett"/>
                              <w:id w:val="-40738338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940132903"/>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27" type="#_x0000_t202" style="position:absolute;left:0;text-align:left;margin-left:29.4pt;margin-top:34.85pt;width:89.85pt;height:9.6pt;z-index:2516584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Y4jJkQ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59QYphGkx5FF/0KGYxTfVoXpoA9OABj99l2wG7vAy5T2p30Ov2REIEeld7sqgtnhCejclKiZZRw&#10;6MpxeTbO5S/21s6H+EVYTZJQUY/u5aKy9U2IeAmgW0gKFqxq6utGqXxIjBGXypM1Q69VzG+ExR8o&#10;ZUhb0dPjk1F2bGwy7z0rk9yIzJkhXMq8zzBLcaNEwijzTUjULCf6SmzGuTC7+BmdUBKh3mI44Pev&#10;eotxnwcscmRr4s5YN8b6nH0esn3J6h/bkskej4If5J3E2C26TJZj9HGgxsLWGzDD2362guPXDdp3&#10;w0K8Zx7DhI5jQcQ7fKSyKL8dJEqW1v967T7hwXFoKWkxnBUNP1fMC0rUVwP2n5WTSZrmfJicfAST&#10;iD/ULA41ZqUvLThRYhU5nsWEj2orSm/1E/bIPEWFihmO2BWNW/Ey9isDe4iL+TyDML+OxRvz4Hhy&#10;neqcyPnYPTHvBgZHcP/WbseYTV8Quccmy+DmqwgyZpanSvdVHTqA2c/kH/ZUWi6H54zab9PZb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3GOIy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06D0177" w14:textId="308B51B9" w:rsidR="0034082C" w:rsidRDefault="0034082C" w:rsidP="00664D04">
                    <w:pPr>
                      <w:pStyle w:val="Brdtext"/>
                      <w:jc w:val="left"/>
                    </w:pPr>
                    <w:sdt>
                      <w:sdtPr>
                        <w:alias w:val="NummerEtikett"/>
                        <w:tag w:val="NummerEtikett"/>
                        <w:id w:val="-21184365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00134301"/>
                        <w:lock w:val="sdtContentLocked"/>
                        <w:dataBinding w:prefixMappings="xmlns:ns0='http://rkdhs/mallar/lagstiftning/Prop/Prop.xsd'" w:xpath="/ns0:dokumentvärden[1]/ns0:dokumentnummer[1]" w:storeItemID="{068625C3-B546-44A5-B525-B7CC092E5AD6}"/>
                        <w:text/>
                      </w:sdtPr>
                      <w:sdtContent>
                        <w:r>
                          <w:t>2020/21:173</w:t>
                        </w:r>
                      </w:sdtContent>
                    </w:sdt>
                  </w:p>
                  <w:p w14:paraId="5DC89A82" w14:textId="60245195" w:rsidR="0034082C" w:rsidRPr="00C7375F" w:rsidRDefault="0034082C" w:rsidP="00224569">
                    <w:pPr>
                      <w:pStyle w:val="Brdtext"/>
                    </w:pPr>
                    <w:sdt>
                      <w:sdtPr>
                        <w:alias w:val="BilageEtikett"/>
                        <w:tag w:val="BilageEtikett"/>
                        <w:id w:val="-40738338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940132903"/>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91AA7B" w14:textId="77777777" w:rsidR="0034082C" w:rsidRDefault="0034082C" w:rsidP="00EE1584">
    <w:pPr>
      <w:pStyle w:val="Brdtext"/>
    </w:pPr>
    <w:r>
      <w:rPr>
        <w:noProof/>
        <w:lang w:eastAsia="sv-SE"/>
      </w:rPr>
      <mc:AlternateContent>
        <mc:Choice Requires="wps">
          <w:drawing>
            <wp:anchor distT="0" distB="0" distL="0" distR="0" simplePos="0" relativeHeight="2516585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A935DD" w14:textId="6518862D" w:rsidR="0034082C" w:rsidRDefault="0034082C" w:rsidP="00A118D8">
                          <w:pPr>
                            <w:pStyle w:val="Brdtext"/>
                            <w:jc w:val="left"/>
                          </w:pPr>
                          <w:sdt>
                            <w:sdtPr>
                              <w:alias w:val="NummerEtikett"/>
                              <w:tag w:val="NummerEtikett"/>
                              <w:id w:val="-13248910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69866393"/>
                              <w:lock w:val="sdtContentLocked"/>
                              <w:dataBinding w:prefixMappings="xmlns:ns0='http://rkdhs/mallar/lagstiftning/Prop/Prop.xsd'" w:xpath="/ns0:dokumentvärden[1]/ns0:dokumentnummer[1]" w:storeItemID="{068625C3-B546-44A5-B525-B7CC092E5AD6}"/>
                              <w:text/>
                            </w:sdtPr>
                            <w:sdtContent>
                              <w:r>
                                <w:t>2020/21:173</w:t>
                              </w:r>
                            </w:sdtContent>
                          </w:sdt>
                        </w:p>
                        <w:p w14:paraId="0818D17C" w14:textId="5AA2B663" w:rsidR="0034082C" w:rsidRPr="00C7375F" w:rsidRDefault="0034082C" w:rsidP="00224569">
                          <w:pPr>
                            <w:pStyle w:val="Brdtext"/>
                          </w:pPr>
                          <w:sdt>
                            <w:sdtPr>
                              <w:alias w:val="BilageEtikett"/>
                              <w:tag w:val="BilageEtikett"/>
                              <w:id w:val="198504709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586948635"/>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28" type="#_x0000_t202" style="position:absolute;left:0;text-align:left;margin-left:348.15pt;margin-top:35.45pt;width:89.85pt;height:9.6pt;z-index:2516585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nlHr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08oMUyjSY+ii36FDI5TfVoXpoA9OABj99l2wG7vAy5T2p30Ov2REIEeld7sqgtnhCejclKiZZRw&#10;6MpxeTbO5S/21s6H+EVYTZJQUY/u5aKy9U2IeAmgW0gKFqxq6utGqXxIjBGXypM1Q69VzG+ExR8o&#10;ZUhb0dPjk1F2bGwy7z0rk9yIzJkhXMq8zzBLcaNEwijzTUjULCf6SmzGuTC7+BmdUBKh3mI44Pev&#10;eotxnwcscmRr4s5YN8b6nH0esn3J6h/bkskej4If5J3E2C26TJbj0Y4CC1tvwAxv+9kKjl83aN8N&#10;C/GeeQwTOo4FEe/wkcqi/HaQKFla/+u1+4QHx6GlpMVwVjT8XDEvKFFfDdh/Vk4maZrzYXLyEUwi&#10;/lCzONSYlb604ESJVeR4FhM+qq0ovdVP2CPzFBUqZjhiVzRuxcvYrwzsIS7m8wzC/DoWb8yD48l1&#10;qnMi52P3xLwbGBzB/Vu7HWM2fUHkHpssg5uvIsiYWZ4q3Vd16ABmP5N/2FNpuRyeM2q/TW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XnlHr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AA935DD" w14:textId="6518862D" w:rsidR="0034082C" w:rsidRDefault="0034082C" w:rsidP="00A118D8">
                    <w:pPr>
                      <w:pStyle w:val="Brdtext"/>
                      <w:jc w:val="left"/>
                    </w:pPr>
                    <w:sdt>
                      <w:sdtPr>
                        <w:alias w:val="NummerEtikett"/>
                        <w:tag w:val="NummerEtikett"/>
                        <w:id w:val="-132489106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69866393"/>
                        <w:lock w:val="sdtContentLocked"/>
                        <w:dataBinding w:prefixMappings="xmlns:ns0='http://rkdhs/mallar/lagstiftning/Prop/Prop.xsd'" w:xpath="/ns0:dokumentvärden[1]/ns0:dokumentnummer[1]" w:storeItemID="{068625C3-B546-44A5-B525-B7CC092E5AD6}"/>
                        <w:text/>
                      </w:sdtPr>
                      <w:sdtContent>
                        <w:r>
                          <w:t>2020/21:173</w:t>
                        </w:r>
                      </w:sdtContent>
                    </w:sdt>
                  </w:p>
                  <w:p w14:paraId="0818D17C" w14:textId="5AA2B663" w:rsidR="0034082C" w:rsidRPr="00C7375F" w:rsidRDefault="0034082C" w:rsidP="00224569">
                    <w:pPr>
                      <w:pStyle w:val="Brdtext"/>
                    </w:pPr>
                    <w:sdt>
                      <w:sdtPr>
                        <w:alias w:val="BilageEtikett"/>
                        <w:tag w:val="BilageEtikett"/>
                        <w:id w:val="198504709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586948635"/>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63E2E3" w14:textId="77777777" w:rsidR="0034082C" w:rsidRDefault="0034082C" w:rsidP="00664D04">
    <w:pPr>
      <w:pStyle w:val="Brdtext"/>
    </w:pPr>
    <w:r>
      <w:rPr>
        <w:noProof/>
        <w:lang w:eastAsia="sv-SE"/>
      </w:rPr>
      <mc:AlternateContent>
        <mc:Choice Requires="wps">
          <w:drawing>
            <wp:anchor distT="0" distB="0" distL="0" distR="0" simplePos="0" relativeHeight="25165846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EC8A19" w14:textId="534CBEEE" w:rsidR="0034082C" w:rsidRDefault="0034082C" w:rsidP="00664D04">
                          <w:pPr>
                            <w:pStyle w:val="Brdtext"/>
                            <w:jc w:val="left"/>
                          </w:pPr>
                          <w:sdt>
                            <w:sdtPr>
                              <w:alias w:val="NummerEtikett"/>
                              <w:tag w:val="NummerEtikett"/>
                              <w:id w:val="196215385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22366092"/>
                              <w:lock w:val="sdtContentLocked"/>
                              <w:dataBinding w:prefixMappings="xmlns:ns0='http://rkdhs/mallar/lagstiftning/Prop/Prop.xsd'" w:xpath="/ns0:dokumentvärden[1]/ns0:dokumentnummer[1]" w:storeItemID="{068625C3-B546-44A5-B525-B7CC092E5AD6}"/>
                              <w:text/>
                            </w:sdtPr>
                            <w:sdtContent>
                              <w:r>
                                <w:t>2020/21:173</w:t>
                              </w:r>
                            </w:sdtContent>
                          </w:sdt>
                        </w:p>
                        <w:p w14:paraId="3A766181" w14:textId="2D1EC5C9" w:rsidR="0034082C" w:rsidRPr="00C7375F" w:rsidRDefault="0034082C" w:rsidP="00224569">
                          <w:pPr>
                            <w:pStyle w:val="Brdtext"/>
                          </w:pPr>
                          <w:sdt>
                            <w:sdtPr>
                              <w:alias w:val="BilageEtikett"/>
                              <w:tag w:val="BilageEtikett"/>
                              <w:id w:val="-72051574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006286241"/>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32" type="#_x0000_t202" style="position:absolute;left:0;text-align:left;margin-left:29.4pt;margin-top:34.85pt;width:89.85pt;height:9.6pt;z-index:2516584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PuyVkQIAAJU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o3PKNGsRpMeRRvcGhmMY30a66eALSyAof1iWmCHe4/LmHYrXR3/SIhAj0pvd9WFM8KjUT7J0TJK&#10;OHT5OD8fp/Jne2vrfPgqTE2iUFCH7qWiss2tD3gJoAMkBvNGVeVNpVQ6RMaIK+XIhqHXKqQ3wuIP&#10;lNKkKejp8ckoOdYmmneelY5uROJMHy5m3mWYpLBVImKU/i4kapYSfSM241zoXfyEjiiJUO8x7PH7&#10;V73HuMsDFimy0WFnXFfauJR9GrJ9ycqfQ8lkh0fBD/KOYmiXbSLL8ehkoMDSlFsww5lutrzlNxXa&#10;d8t8eGAOw4SOY0GEe3ykMii/6SVKVsb9fus+4sFxaClpMJwF9b/WzAlK1DcN9p/nk0mc5nSYnJyB&#10;ScQdapaHGr2urww4kWMVWZ7EiA9qEKUz9RP2yDxGhYppjtgFDYN4FbqVgT3ExXyeQJhfy8KtXlge&#10;Xcc6R3I+tk/M2Z7BAdy/M8MYs+krInfYaOntfB1AxsTyWOmuqn0HMPuJ/P2eisvl8JxQ+206ewE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8z7sl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1EC8A19" w14:textId="534CBEEE" w:rsidR="0034082C" w:rsidRDefault="0034082C" w:rsidP="00664D04">
                    <w:pPr>
                      <w:pStyle w:val="Brdtext"/>
                      <w:jc w:val="left"/>
                    </w:pPr>
                    <w:sdt>
                      <w:sdtPr>
                        <w:alias w:val="NummerEtikett"/>
                        <w:tag w:val="NummerEtikett"/>
                        <w:id w:val="196215385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22366092"/>
                        <w:lock w:val="sdtContentLocked"/>
                        <w:dataBinding w:prefixMappings="xmlns:ns0='http://rkdhs/mallar/lagstiftning/Prop/Prop.xsd'" w:xpath="/ns0:dokumentvärden[1]/ns0:dokumentnummer[1]" w:storeItemID="{068625C3-B546-44A5-B525-B7CC092E5AD6}"/>
                        <w:text/>
                      </w:sdtPr>
                      <w:sdtContent>
                        <w:r>
                          <w:t>2020/21:173</w:t>
                        </w:r>
                      </w:sdtContent>
                    </w:sdt>
                  </w:p>
                  <w:p w14:paraId="3A766181" w14:textId="2D1EC5C9" w:rsidR="0034082C" w:rsidRPr="00C7375F" w:rsidRDefault="0034082C" w:rsidP="00224569">
                    <w:pPr>
                      <w:pStyle w:val="Brdtext"/>
                    </w:pPr>
                    <w:sdt>
                      <w:sdtPr>
                        <w:alias w:val="BilageEtikett"/>
                        <w:tag w:val="BilageEtikett"/>
                        <w:id w:val="-72051574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006286241"/>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13E377" w14:textId="77777777" w:rsidR="0034082C" w:rsidRDefault="0034082C" w:rsidP="00EE1584">
    <w:pPr>
      <w:pStyle w:val="Brdtext"/>
    </w:pPr>
    <w:r>
      <w:rPr>
        <w:noProof/>
        <w:lang w:eastAsia="sv-SE"/>
      </w:rPr>
      <mc:AlternateContent>
        <mc:Choice Requires="wps">
          <w:drawing>
            <wp:anchor distT="0" distB="0" distL="0" distR="0" simplePos="0" relativeHeight="25165854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4FBB1D" w14:textId="02A368F5" w:rsidR="0034082C" w:rsidRDefault="0034082C" w:rsidP="00A118D8">
                          <w:pPr>
                            <w:pStyle w:val="Brdtext"/>
                            <w:jc w:val="left"/>
                          </w:pPr>
                          <w:sdt>
                            <w:sdtPr>
                              <w:alias w:val="NummerEtikett"/>
                              <w:tag w:val="NummerEtikett"/>
                              <w:id w:val="13687110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82581213"/>
                              <w:lock w:val="sdtContentLocked"/>
                              <w:dataBinding w:prefixMappings="xmlns:ns0='http://rkdhs/mallar/lagstiftning/Prop/Prop.xsd'" w:xpath="/ns0:dokumentvärden[1]/ns0:dokumentnummer[1]" w:storeItemID="{068625C3-B546-44A5-B525-B7CC092E5AD6}"/>
                              <w:text/>
                            </w:sdtPr>
                            <w:sdtContent>
                              <w:r>
                                <w:t>2020/21:173</w:t>
                              </w:r>
                            </w:sdtContent>
                          </w:sdt>
                        </w:p>
                        <w:p w14:paraId="6B996475" w14:textId="39125515" w:rsidR="0034082C" w:rsidRPr="00C7375F" w:rsidRDefault="0034082C" w:rsidP="00224569">
                          <w:pPr>
                            <w:pStyle w:val="Brdtext"/>
                          </w:pPr>
                          <w:sdt>
                            <w:sdtPr>
                              <w:alias w:val="BilageEtikett"/>
                              <w:tag w:val="BilageEtikett"/>
                              <w:id w:val="-312565880"/>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756972456"/>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33" type="#_x0000_t202" style="position:absolute;left:0;text-align:left;margin-left:348.15pt;margin-top:35.45pt;width:89.85pt;height:9.6pt;z-index:2516585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odvGkQIAAJU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RtPKdGsRpMeRRvcBhmcxvo01s8AW1oAQ/vZtMAO9x6XMe1Wujr+kRCBHpXe7asLZ4RHo3ySo2WU&#10;cOjycX4+TuXPDtbW+fBFmJpEoaAO3UtFZdtbH/ASQAdIDOaNqsqbSql0iIwRV8qRLUOvVUhvhMUf&#10;KKVJU9Dp6dkoOdYmmneelY5uROJMHy5m3mWYpLBTImKU/iYkapYSfSU241zoffyEjiiJUG8x7PGH&#10;V73FuMsDFimy0WFvXFfauJR9GrJDycofQ8lkh0fBj/KOYmhXbSLL6Wg6UGBlyh2Y4Uw3W97ymwrt&#10;u2U+PDCHYULHsSDCPT5SGZTf9BIla+N+vXYf8eA4tJQ0GM6C+p8b5gQl6qsG+8/zySROczpMzj6C&#10;ScQda1bHGr2prww4kWMVWZ7EiA9qEKUz9RP2yCJGhYppjtgFDYN4FbqVgT3ExWKRQJhfy8KtXloe&#10;Xcc6R3I+tk/M2Z7BAdy/M8MYs9kLInfYaOntYhNAxsTyWOmuqn0HMPuJ/P2eisvl+JxQh206/w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B6Hbx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74FBB1D" w14:textId="02A368F5" w:rsidR="0034082C" w:rsidRDefault="0034082C" w:rsidP="00A118D8">
                    <w:pPr>
                      <w:pStyle w:val="Brdtext"/>
                      <w:jc w:val="left"/>
                    </w:pPr>
                    <w:sdt>
                      <w:sdtPr>
                        <w:alias w:val="NummerEtikett"/>
                        <w:tag w:val="NummerEtikett"/>
                        <w:id w:val="13687110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82581213"/>
                        <w:lock w:val="sdtContentLocked"/>
                        <w:dataBinding w:prefixMappings="xmlns:ns0='http://rkdhs/mallar/lagstiftning/Prop/Prop.xsd'" w:xpath="/ns0:dokumentvärden[1]/ns0:dokumentnummer[1]" w:storeItemID="{068625C3-B546-44A5-B525-B7CC092E5AD6}"/>
                        <w:text/>
                      </w:sdtPr>
                      <w:sdtContent>
                        <w:r>
                          <w:t>2020/21:173</w:t>
                        </w:r>
                      </w:sdtContent>
                    </w:sdt>
                  </w:p>
                  <w:p w14:paraId="6B996475" w14:textId="39125515" w:rsidR="0034082C" w:rsidRPr="00C7375F" w:rsidRDefault="0034082C" w:rsidP="00224569">
                    <w:pPr>
                      <w:pStyle w:val="Brdtext"/>
                    </w:pPr>
                    <w:sdt>
                      <w:sdtPr>
                        <w:alias w:val="BilageEtikett"/>
                        <w:tag w:val="BilageEtikett"/>
                        <w:id w:val="-312565880"/>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756972456"/>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364494" w14:textId="77777777" w:rsidR="0034082C" w:rsidRDefault="0034082C" w:rsidP="00664D04">
    <w:pPr>
      <w:pStyle w:val="Brdtext"/>
    </w:pPr>
    <w:r>
      <w:rPr>
        <w:noProof/>
        <w:lang w:eastAsia="sv-SE"/>
      </w:rPr>
      <mc:AlternateContent>
        <mc:Choice Requires="wps">
          <w:drawing>
            <wp:anchor distT="0" distB="0" distL="0" distR="0" simplePos="0" relativeHeight="25165846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60F217" w14:textId="1EBE378D" w:rsidR="0034082C" w:rsidRDefault="0034082C" w:rsidP="00664D04">
                          <w:pPr>
                            <w:pStyle w:val="Brdtext"/>
                            <w:jc w:val="left"/>
                          </w:pPr>
                          <w:sdt>
                            <w:sdtPr>
                              <w:alias w:val="NummerEtikett"/>
                              <w:tag w:val="NummerEtikett"/>
                              <w:id w:val="19529741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94739827"/>
                              <w:lock w:val="sdtContentLocked"/>
                              <w:dataBinding w:prefixMappings="xmlns:ns0='http://rkdhs/mallar/lagstiftning/Prop/Prop.xsd'" w:xpath="/ns0:dokumentvärden[1]/ns0:dokumentnummer[1]" w:storeItemID="{068625C3-B546-44A5-B525-B7CC092E5AD6}"/>
                              <w:text/>
                            </w:sdtPr>
                            <w:sdtContent>
                              <w:r>
                                <w:t>2020/21:173</w:t>
                              </w:r>
                            </w:sdtContent>
                          </w:sdt>
                        </w:p>
                        <w:p w14:paraId="4853EF12" w14:textId="15E83CC0" w:rsidR="0034082C" w:rsidRPr="00C7375F" w:rsidRDefault="0034082C" w:rsidP="00224569">
                          <w:pPr>
                            <w:pStyle w:val="Brdtext"/>
                          </w:pPr>
                          <w:sdt>
                            <w:sdtPr>
                              <w:alias w:val="BilageEtikett"/>
                              <w:tag w:val="BilageEtikett"/>
                              <w:id w:val="-1374839429"/>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943850063"/>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37" type="#_x0000_t202" style="position:absolute;left:0;text-align:left;margin-left:29.4pt;margin-top:34.85pt;width:89.85pt;height:9.6pt;z-index:2516584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uqSs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59RYphGkx5FF/0KGYxTfVoXpoA9OABj99l2wG7vAy5T2p30Ov2REIEeld7sqgtnhCejclKiZZRw&#10;6MpxeTbO5S/21s6H+EVYTZJQUY/u5aKy9U2IeAmgW0gKFqxq6utGqXxIjBGXypM1Q69VzG+ExR8o&#10;ZUhb0dPjk1F2bGwy7z0rk9yIzJkhXMq8zzBLcaNEwijzTUjULCf6SmzGuTC7+BmdUBKh3mI44Pev&#10;eotxnwcscmRr4s5YN8b6nH0esn3J6h/bkskej4If5J3E2C26TJbjMvcu3S1svQEzvO1nKzh+3aB9&#10;NyzEe+YxTOg4FkS8w0cqi/LbQaJkaf2v1+4THhyHlpIWw1nR8HPFvKBEfTVg/1k5maRpzofJyUcw&#10;ifhDzeJQY1b60oITJVaR41lM+Ki2ovRWP2GPzFNUqJjhiF3RuBUvY78ysIe4mM8zCPPrWLwxD44n&#10;16nOiZyP3RPzbmBwBPdv7XaM2fQFkXtssgxuvoogY2b5vqpDBzD7mfzDnkrL5fCcUfttOvsN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a6pKyPAgAAlQ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860F217" w14:textId="1EBE378D" w:rsidR="0034082C" w:rsidRDefault="0034082C" w:rsidP="00664D04">
                    <w:pPr>
                      <w:pStyle w:val="Brdtext"/>
                      <w:jc w:val="left"/>
                    </w:pPr>
                    <w:sdt>
                      <w:sdtPr>
                        <w:alias w:val="NummerEtikett"/>
                        <w:tag w:val="NummerEtikett"/>
                        <w:id w:val="195297417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94739827"/>
                        <w:lock w:val="sdtContentLocked"/>
                        <w:dataBinding w:prefixMappings="xmlns:ns0='http://rkdhs/mallar/lagstiftning/Prop/Prop.xsd'" w:xpath="/ns0:dokumentvärden[1]/ns0:dokumentnummer[1]" w:storeItemID="{068625C3-B546-44A5-B525-B7CC092E5AD6}"/>
                        <w:text/>
                      </w:sdtPr>
                      <w:sdtContent>
                        <w:r>
                          <w:t>2020/21:173</w:t>
                        </w:r>
                      </w:sdtContent>
                    </w:sdt>
                  </w:p>
                  <w:p w14:paraId="4853EF12" w14:textId="15E83CC0" w:rsidR="0034082C" w:rsidRPr="00C7375F" w:rsidRDefault="0034082C" w:rsidP="00224569">
                    <w:pPr>
                      <w:pStyle w:val="Brdtext"/>
                    </w:pPr>
                    <w:sdt>
                      <w:sdtPr>
                        <w:alias w:val="BilageEtikett"/>
                        <w:tag w:val="BilageEtikett"/>
                        <w:id w:val="-1374839429"/>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943850063"/>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6A42C1" w14:textId="77777777" w:rsidR="0034082C" w:rsidRDefault="0034082C" w:rsidP="00EE1584">
    <w:pPr>
      <w:pStyle w:val="Brdtext"/>
    </w:pPr>
    <w:r>
      <w:rPr>
        <w:noProof/>
        <w:lang w:eastAsia="sv-SE"/>
      </w:rPr>
      <mc:AlternateContent>
        <mc:Choice Requires="wps">
          <w:drawing>
            <wp:anchor distT="0" distB="0" distL="0" distR="0" simplePos="0" relativeHeight="25165854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73C493" w14:textId="19FFD39F" w:rsidR="0034082C" w:rsidRDefault="0034082C" w:rsidP="00A118D8">
                          <w:pPr>
                            <w:pStyle w:val="Brdtext"/>
                            <w:jc w:val="left"/>
                          </w:pPr>
                          <w:sdt>
                            <w:sdtPr>
                              <w:alias w:val="NummerEtikett"/>
                              <w:tag w:val="NummerEtikett"/>
                              <w:id w:val="-12470270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69870145"/>
                              <w:lock w:val="sdtContentLocked"/>
                              <w:dataBinding w:prefixMappings="xmlns:ns0='http://rkdhs/mallar/lagstiftning/Prop/Prop.xsd'" w:xpath="/ns0:dokumentvärden[1]/ns0:dokumentnummer[1]" w:storeItemID="{068625C3-B546-44A5-B525-B7CC092E5AD6}"/>
                              <w:text/>
                            </w:sdtPr>
                            <w:sdtContent>
                              <w:r>
                                <w:t>2020/21:173</w:t>
                              </w:r>
                            </w:sdtContent>
                          </w:sdt>
                        </w:p>
                        <w:p w14:paraId="39E4938A" w14:textId="46CDEEA3" w:rsidR="0034082C" w:rsidRPr="00C7375F" w:rsidRDefault="0034082C" w:rsidP="00224569">
                          <w:pPr>
                            <w:pStyle w:val="Brdtext"/>
                          </w:pPr>
                          <w:sdt>
                            <w:sdtPr>
                              <w:alias w:val="BilageEtikett"/>
                              <w:tag w:val="BilageEtikett"/>
                              <w:id w:val="57000927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577255620"/>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38" type="#_x0000_t202" style="position:absolute;left:0;text-align:left;margin-left:348.15pt;margin-top:35.45pt;width:89.85pt;height:9.6pt;z-index:2516585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R32O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6NVhmk06VF00a+QwXGqT+vCFLAHB2DsPtsO2O19wGVKu5Nepz8SItCj0ptddeGM8GRUTkq0jBIO&#10;XTkuz8a5/MXe2vkQvwirSRIq6tG9XFS2vgkRLwF0C0nBglVNfd0olQ+JMeJSebJm6LWK+Y2w+AOl&#10;DGkrenp8MsqOjU3mvWdlkhuROTOES5n3GWYpbpRIGGW+CYma5URfic04F2YXP6MTSiLUWwwH/P5V&#10;bzHu84BFjmxN3Bnrxlifs89Dti9Z/WNbMtnjUfCDvJMYu0WXyXJc7iiwsPUGzPC2n63g+HWD9t2w&#10;EO+ZxzCh41gQ8Q4fqSzKbweJkqX1v167T3hwHFpKWgxnRcPPFfOCEvXVgP1n5WSSpjkfJicfwSTi&#10;DzWLQ41Z6UsLTpRYRY5nMeGj2orSW/2EPTJPUaFihiN2ReNWvIz9ysAe4mI+zyDMr2Pxxjw4nlyn&#10;OidyPnZPzLuBwRHcv7XbMWbTF0TusckyuPkqgoyZ5anSfVWHDmD2M/mHPZWWy+E5o/bbdPY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1HfY6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873C493" w14:textId="19FFD39F" w:rsidR="0034082C" w:rsidRDefault="0034082C" w:rsidP="00A118D8">
                    <w:pPr>
                      <w:pStyle w:val="Brdtext"/>
                      <w:jc w:val="left"/>
                    </w:pPr>
                    <w:sdt>
                      <w:sdtPr>
                        <w:alias w:val="NummerEtikett"/>
                        <w:tag w:val="NummerEtikett"/>
                        <w:id w:val="-12470270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069870145"/>
                        <w:lock w:val="sdtContentLocked"/>
                        <w:dataBinding w:prefixMappings="xmlns:ns0='http://rkdhs/mallar/lagstiftning/Prop/Prop.xsd'" w:xpath="/ns0:dokumentvärden[1]/ns0:dokumentnummer[1]" w:storeItemID="{068625C3-B546-44A5-B525-B7CC092E5AD6}"/>
                        <w:text/>
                      </w:sdtPr>
                      <w:sdtContent>
                        <w:r>
                          <w:t>2020/21:173</w:t>
                        </w:r>
                      </w:sdtContent>
                    </w:sdt>
                  </w:p>
                  <w:p w14:paraId="39E4938A" w14:textId="46CDEEA3" w:rsidR="0034082C" w:rsidRPr="00C7375F" w:rsidRDefault="0034082C" w:rsidP="00224569">
                    <w:pPr>
                      <w:pStyle w:val="Brdtext"/>
                    </w:pPr>
                    <w:sdt>
                      <w:sdtPr>
                        <w:alias w:val="BilageEtikett"/>
                        <w:tag w:val="BilageEtikett"/>
                        <w:id w:val="57000927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577255620"/>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7B2B0E" w14:textId="77777777" w:rsidR="0034082C" w:rsidRDefault="0034082C" w:rsidP="00664D04">
    <w:pPr>
      <w:pStyle w:val="Brdtext"/>
    </w:pPr>
    <w:r>
      <w:rPr>
        <w:noProof/>
        <w:lang w:eastAsia="sv-SE"/>
      </w:rPr>
      <mc:AlternateContent>
        <mc:Choice Requires="wps">
          <w:drawing>
            <wp:anchor distT="0" distB="0" distL="0" distR="0" simplePos="0" relativeHeight="25165846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8F3F5F" w14:textId="1922A1AC" w:rsidR="0034082C" w:rsidRDefault="0034082C" w:rsidP="00664D04">
                          <w:pPr>
                            <w:pStyle w:val="Brdtext"/>
                            <w:jc w:val="left"/>
                          </w:pPr>
                          <w:sdt>
                            <w:sdtPr>
                              <w:alias w:val="NummerEtikett"/>
                              <w:tag w:val="NummerEtikett"/>
                              <w:id w:val="-166107667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6900253"/>
                              <w:lock w:val="sdtContentLocked"/>
                              <w:dataBinding w:prefixMappings="xmlns:ns0='http://rkdhs/mallar/lagstiftning/Prop/Prop.xsd'" w:xpath="/ns0:dokumentvärden[1]/ns0:dokumentnummer[1]" w:storeItemID="{068625C3-B546-44A5-B525-B7CC092E5AD6}"/>
                              <w:text/>
                            </w:sdtPr>
                            <w:sdtContent>
                              <w:r>
                                <w:t>2020/21:173</w:t>
                              </w:r>
                            </w:sdtContent>
                          </w:sdt>
                        </w:p>
                        <w:p w14:paraId="1FFA55CA" w14:textId="1A491CDC" w:rsidR="0034082C" w:rsidRPr="00C7375F" w:rsidRDefault="0034082C" w:rsidP="00224569">
                          <w:pPr>
                            <w:pStyle w:val="Brdtext"/>
                          </w:pPr>
                          <w:sdt>
                            <w:sdtPr>
                              <w:alias w:val="BilageEtikett"/>
                              <w:tag w:val="BilageEtikett"/>
                              <w:id w:val="-101584635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407702531"/>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42" type="#_x0000_t202" style="position:absolute;left:0;text-align:left;margin-left:29.4pt;margin-top:34.85pt;width:89.85pt;height:9.6pt;z-index:2516584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XxpkAIAAJU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Ur0&#10;7jSnRLMaTXoSbXAbVDCO/DTWTwF7tACG9rNpgR3OPQ5j2a10dfyjIAI7mN7t2UUwwqNTPsnRMko4&#10;bPk4vxgn+rODt3U+fBGmJnFRUIfuJVLZ9tYH3ATQARKTeaOq8qZSKm2iYsSVcmTL0GsV0h3h8QdK&#10;adIU9Pz0bJQCaxPdu8hKxzAiaaZPFyvvKkyrsFMiYpT+JiQ4S4W+kptxLvQ+f0JHlESqtzj2+MOt&#10;3uLc1QGPlNnosHeuK21cqj4N2YGy8sdAmezwIPyo7rgM7bJNYjnNzwYJLE25gzKc6WbLW35ToX23&#10;zIcH5jBM6DgeiHCPj1QG9Jt+RcnauF+vnUc8NA4rJQ2Gs6D+54Y5QYn6qqH+i3wyidOcNpOzj1AS&#10;cceW5bFFb+orA01A37hdWkZ8UMNSOlM/4x1ZxKwwMc2Ru6BhWF6F7snAO8TFYpFAmF/Lwq1+tDyG&#10;jjxHcT61z8zZXsEB2r8zwxiz6Qshd9jo6e1iEyDGpPLIdMdq3wHMfhJ//07Fx+V4n1CH13T+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MnXxp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C8F3F5F" w14:textId="1922A1AC" w:rsidR="0034082C" w:rsidRDefault="0034082C" w:rsidP="00664D04">
                    <w:pPr>
                      <w:pStyle w:val="Brdtext"/>
                      <w:jc w:val="left"/>
                    </w:pPr>
                    <w:sdt>
                      <w:sdtPr>
                        <w:alias w:val="NummerEtikett"/>
                        <w:tag w:val="NummerEtikett"/>
                        <w:id w:val="-166107667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6900253"/>
                        <w:lock w:val="sdtContentLocked"/>
                        <w:dataBinding w:prefixMappings="xmlns:ns0='http://rkdhs/mallar/lagstiftning/Prop/Prop.xsd'" w:xpath="/ns0:dokumentvärden[1]/ns0:dokumentnummer[1]" w:storeItemID="{068625C3-B546-44A5-B525-B7CC092E5AD6}"/>
                        <w:text/>
                      </w:sdtPr>
                      <w:sdtContent>
                        <w:r>
                          <w:t>2020/21:173</w:t>
                        </w:r>
                      </w:sdtContent>
                    </w:sdt>
                  </w:p>
                  <w:p w14:paraId="1FFA55CA" w14:textId="1A491CDC" w:rsidR="0034082C" w:rsidRPr="00C7375F" w:rsidRDefault="0034082C" w:rsidP="00224569">
                    <w:pPr>
                      <w:pStyle w:val="Brdtext"/>
                    </w:pPr>
                    <w:sdt>
                      <w:sdtPr>
                        <w:alias w:val="BilageEtikett"/>
                        <w:tag w:val="BilageEtikett"/>
                        <w:id w:val="-101584635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407702531"/>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A15450" w14:textId="77777777" w:rsidR="0034082C" w:rsidRDefault="0034082C" w:rsidP="00EE1584">
    <w:pPr>
      <w:pStyle w:val="Brdtext"/>
    </w:pPr>
    <w:r>
      <w:rPr>
        <w:noProof/>
        <w:lang w:eastAsia="sv-SE"/>
      </w:rPr>
      <mc:AlternateContent>
        <mc:Choice Requires="wps">
          <w:drawing>
            <wp:anchor distT="0" distB="0" distL="0" distR="0" simplePos="0" relativeHeight="25165854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C13875" w14:textId="1EB2990D" w:rsidR="0034082C" w:rsidRDefault="0034082C" w:rsidP="00A118D8">
                          <w:pPr>
                            <w:pStyle w:val="Brdtext"/>
                            <w:jc w:val="left"/>
                          </w:pPr>
                          <w:sdt>
                            <w:sdtPr>
                              <w:alias w:val="NummerEtikett"/>
                              <w:tag w:val="NummerEtikett"/>
                              <w:id w:val="12288806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09467698"/>
                              <w:lock w:val="sdtContentLocked"/>
                              <w:dataBinding w:prefixMappings="xmlns:ns0='http://rkdhs/mallar/lagstiftning/Prop/Prop.xsd'" w:xpath="/ns0:dokumentvärden[1]/ns0:dokumentnummer[1]" w:storeItemID="{068625C3-B546-44A5-B525-B7CC092E5AD6}"/>
                              <w:text/>
                            </w:sdtPr>
                            <w:sdtContent>
                              <w:r>
                                <w:t>2020/21:173</w:t>
                              </w:r>
                            </w:sdtContent>
                          </w:sdt>
                        </w:p>
                        <w:p w14:paraId="6AE0B7A4" w14:textId="3668BBA2" w:rsidR="0034082C" w:rsidRPr="00C7375F" w:rsidRDefault="0034082C" w:rsidP="00224569">
                          <w:pPr>
                            <w:pStyle w:val="Brdtext"/>
                          </w:pPr>
                          <w:sdt>
                            <w:sdtPr>
                              <w:alias w:val="BilageEtikett"/>
                              <w:tag w:val="BilageEtikett"/>
                              <w:id w:val="-1813789472"/>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786630952"/>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43" type="#_x0000_t202" style="position:absolute;left:0;text-align:left;margin-left:348.15pt;margin-top:35.45pt;width:89.85pt;height:9.6pt;z-index:2516585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Aks6kAIAAJUFAAAOAAAAZHJzL2Uyb0RvYy54bWysVFFv2yAQfp+0/4B4Xx0na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WJ&#10;3k3Aj2Y1mvQo2uA2qGAS+WmsnwG2tACG9rNpgR3OPQ5j2a10dfyjIAI7Iu327CIY4dEpn+ZoGSUc&#10;tnycn48T/dnB2zofvghTk7goqEP3Eqlse+sDbgLoAInJvFFVeVMplTZRMeJKObJl6LUK6Y7w+AOl&#10;NGkKejY5HaXA2kT3LrLSMYxImunTxcq7CtMq7JSIGKW/CQnOUqGv5GacC73Pn9ARJZHqLY49/nCr&#10;tzh3dcAjZTY67J3rShuXqk+P7EBZ+WOgTHZ4EH5Ud1yGdtUmsUzys0ECK1PuoAxnurflLb+p0L5b&#10;5sMDc3hM6DgGRLjHRyoD+k2/omRt3K/XziMeGoeVkgaPs6D+54Y5QYn6qqH+83w6RdiQNtPTj1AS&#10;cceW1bFFb+orA03kGEWWp2XEBzUspTP1E+bIImaFiWmO3AUNw/IqdCMDc4iLxSKB8H4tC7d6aXkM&#10;HXmO4nxsn5izvYIDtH9nhmfMZi+E3GGjp7eLTYAYk8oj0x2rfQfw9pP4+zkVh8vxPqEO03T+G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4Aks6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9C13875" w14:textId="1EB2990D" w:rsidR="0034082C" w:rsidRDefault="0034082C" w:rsidP="00A118D8">
                    <w:pPr>
                      <w:pStyle w:val="Brdtext"/>
                      <w:jc w:val="left"/>
                    </w:pPr>
                    <w:sdt>
                      <w:sdtPr>
                        <w:alias w:val="NummerEtikett"/>
                        <w:tag w:val="NummerEtikett"/>
                        <w:id w:val="12288806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09467698"/>
                        <w:lock w:val="sdtContentLocked"/>
                        <w:dataBinding w:prefixMappings="xmlns:ns0='http://rkdhs/mallar/lagstiftning/Prop/Prop.xsd'" w:xpath="/ns0:dokumentvärden[1]/ns0:dokumentnummer[1]" w:storeItemID="{068625C3-B546-44A5-B525-B7CC092E5AD6}"/>
                        <w:text/>
                      </w:sdtPr>
                      <w:sdtContent>
                        <w:r>
                          <w:t>2020/21:173</w:t>
                        </w:r>
                      </w:sdtContent>
                    </w:sdt>
                  </w:p>
                  <w:p w14:paraId="6AE0B7A4" w14:textId="3668BBA2" w:rsidR="0034082C" w:rsidRPr="00C7375F" w:rsidRDefault="0034082C" w:rsidP="00224569">
                    <w:pPr>
                      <w:pStyle w:val="Brdtext"/>
                    </w:pPr>
                    <w:sdt>
                      <w:sdtPr>
                        <w:alias w:val="BilageEtikett"/>
                        <w:tag w:val="BilageEtikett"/>
                        <w:id w:val="-1813789472"/>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786630952"/>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C7DA6A" w14:textId="77777777" w:rsidR="0034082C" w:rsidRDefault="0034082C" w:rsidP="00664D04">
    <w:pPr>
      <w:pStyle w:val="Brdtext"/>
    </w:pPr>
    <w:r>
      <w:rPr>
        <w:noProof/>
        <w:lang w:eastAsia="sv-SE"/>
      </w:rPr>
      <mc:AlternateContent>
        <mc:Choice Requires="wps">
          <w:drawing>
            <wp:anchor distT="0" distB="0" distL="0" distR="0" simplePos="0" relativeHeight="2516584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C1CC30" w14:textId="3CDA2FEB" w:rsidR="0034082C" w:rsidRDefault="0034082C" w:rsidP="00664D04">
                          <w:pPr>
                            <w:pStyle w:val="Brdtext"/>
                            <w:jc w:val="left"/>
                          </w:pPr>
                          <w:sdt>
                            <w:sdtPr>
                              <w:alias w:val="NummerEtikett"/>
                              <w:tag w:val="NummerEtikett"/>
                              <w:id w:val="156900371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06188386"/>
                              <w:lock w:val="sdtContentLocked"/>
                              <w:dataBinding w:prefixMappings="xmlns:ns0='http://rkdhs/mallar/lagstiftning/Prop/Prop.xsd'" w:xpath="/ns0:dokumentvärden[1]/ns0:dokumentnummer[1]" w:storeItemID="{068625C3-B546-44A5-B525-B7CC092E5AD6}"/>
                              <w:text/>
                            </w:sdtPr>
                            <w:sdtContent>
                              <w:r>
                                <w:t>2020/21:173</w:t>
                              </w:r>
                            </w:sdtContent>
                          </w:sdt>
                        </w:p>
                        <w:p w14:paraId="22FA361C" w14:textId="4F797E55" w:rsidR="0034082C" w:rsidRPr="00C7375F" w:rsidRDefault="0034082C" w:rsidP="00224569">
                          <w:pPr>
                            <w:pStyle w:val="Brdtext"/>
                          </w:pPr>
                          <w:sdt>
                            <w:sdtPr>
                              <w:alias w:val="BilageEtikett"/>
                              <w:tag w:val="BilageEtikett"/>
                              <w:id w:val="184227322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561676827"/>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47" type="#_x0000_t202" style="position:absolute;left:0;text-align:left;margin-left:29.4pt;margin-top:34.85pt;width:89.85pt;height:9.6pt;z-index:251658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o9iujgIAAJUFAAAOAAAAZHJzL2Uyb0RvYy54bWysVFtv2yAYfZ+0/4B4XxwnabdGdaqsVaZJ&#10;VVstnfpMMDTWMDAgsbNfvwN2Luv60mkvNvCd73a+y+VVWyuyFc5XRhc0HwwpEZqbstLPBf3+uPjw&#10;iRIfmC6ZMloUdCc8vZq9f3fZ2KkYmbVRpXAERrSfNrag6xDsNMs8X4ua+YGxQkMojatZwNU9Z6Vj&#10;DazXKhsNh+dZY1xpneHCe7zedEI6S/alFDzcS+lFIKqgiC2kr0vfVfxms0s2fXbMriveh8H+IYqa&#10;VRpOD6ZuWGBk46q/TNUVd8YbGQbc1JmRsuIi5YBs8uGLbJZrZkXKBeR4e6DJ/z+z/G774EhVonbj&#10;MSWa1SjSo2iD2yCDUeSnsX4K2NICGNrPpgV2/+7xGNNupavjHwkRyMH07sAujBEelfJJjpJRwiHL&#10;R/nFKNGfHbWt8+GLMDWJh4I6VC+Ryra3PiASQPeQ6MwbVZWLSql0iR0jrpUjW4Zaq5BihMYfKKVJ&#10;U9Dz8dkwGdYmqneWlY5mROqZ3l3MvMswncJOiYhR+puQ4Cwl+opvxrnQB/8JHVESrt6i2OOPUb1F&#10;ucsDGsmz0eGgXFfauJR9GrIjZeWPPWWyw4Pwk7zjMbSrNjXLuKtdfFuZcofOcKabLW/5okL5bpkP&#10;D8xhmFBxLIhwj49UBvSb/kTJ2rhfr71HPHocUkoaDGdB/c8Nc4IS9VWj+y/yySROc7pMzj4iGuJO&#10;JatTid7U1wY9kWMVWZ6OER/U/iidqZ+wR+bRK0RMc/guaNgfr0O3MrCHuJjPEwjza1m41UvLo+nI&#10;c2zOx/aJOdt3cEDv35n9GLPpi0busFHT2/kmoBlTlx9Z7SuA2U/N3++puFxO7wl13Ka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g6PYro4CAACV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1DC1CC30" w14:textId="3CDA2FEB" w:rsidR="0034082C" w:rsidRDefault="0034082C" w:rsidP="00664D04">
                    <w:pPr>
                      <w:pStyle w:val="Brdtext"/>
                      <w:jc w:val="left"/>
                    </w:pPr>
                    <w:sdt>
                      <w:sdtPr>
                        <w:alias w:val="NummerEtikett"/>
                        <w:tag w:val="NummerEtikett"/>
                        <w:id w:val="156900371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06188386"/>
                        <w:lock w:val="sdtContentLocked"/>
                        <w:dataBinding w:prefixMappings="xmlns:ns0='http://rkdhs/mallar/lagstiftning/Prop/Prop.xsd'" w:xpath="/ns0:dokumentvärden[1]/ns0:dokumentnummer[1]" w:storeItemID="{068625C3-B546-44A5-B525-B7CC092E5AD6}"/>
                        <w:text/>
                      </w:sdtPr>
                      <w:sdtContent>
                        <w:r>
                          <w:t>2020/21:173</w:t>
                        </w:r>
                      </w:sdtContent>
                    </w:sdt>
                  </w:p>
                  <w:p w14:paraId="22FA361C" w14:textId="4F797E55" w:rsidR="0034082C" w:rsidRPr="00C7375F" w:rsidRDefault="0034082C" w:rsidP="00224569">
                    <w:pPr>
                      <w:pStyle w:val="Brdtext"/>
                    </w:pPr>
                    <w:sdt>
                      <w:sdtPr>
                        <w:alias w:val="BilageEtikett"/>
                        <w:tag w:val="BilageEtikett"/>
                        <w:id w:val="184227322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561676827"/>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4A922A" w14:textId="77777777" w:rsidR="0034082C" w:rsidRDefault="0034082C" w:rsidP="00EE1584">
    <w:pPr>
      <w:pStyle w:val="Brdtext"/>
    </w:pPr>
    <w:r>
      <w:rPr>
        <w:noProof/>
        <w:lang w:eastAsia="sv-SE"/>
      </w:rPr>
      <mc:AlternateContent>
        <mc:Choice Requires="wps">
          <w:drawing>
            <wp:anchor distT="0" distB="0" distL="0" distR="0" simplePos="0" relativeHeight="2516585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656FB4" w14:textId="09864F24" w:rsidR="0034082C" w:rsidRDefault="0034082C" w:rsidP="00A118D8">
                          <w:pPr>
                            <w:pStyle w:val="Brdtext"/>
                            <w:jc w:val="left"/>
                          </w:pPr>
                          <w:sdt>
                            <w:sdtPr>
                              <w:alias w:val="NummerEtikett"/>
                              <w:tag w:val="NummerEtikett"/>
                              <w:id w:val="-4872438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34926279"/>
                              <w:lock w:val="sdtContentLocked"/>
                              <w:dataBinding w:prefixMappings="xmlns:ns0='http://rkdhs/mallar/lagstiftning/Prop/Prop.xsd'" w:xpath="/ns0:dokumentvärden[1]/ns0:dokumentnummer[1]" w:storeItemID="{068625C3-B546-44A5-B525-B7CC092E5AD6}"/>
                              <w:text/>
                            </w:sdtPr>
                            <w:sdtContent>
                              <w:r>
                                <w:t>2020/21:173</w:t>
                              </w:r>
                            </w:sdtContent>
                          </w:sdt>
                        </w:p>
                        <w:p w14:paraId="02710D66" w14:textId="3E23DA20" w:rsidR="0034082C" w:rsidRPr="00C7375F" w:rsidRDefault="0034082C" w:rsidP="00224569">
                          <w:pPr>
                            <w:pStyle w:val="Brdtext"/>
                          </w:pPr>
                          <w:sdt>
                            <w:sdtPr>
                              <w:alias w:val="BilageEtikett"/>
                              <w:tag w:val="BilageEtikett"/>
                              <w:id w:val="-194259247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345986784"/>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48" type="#_x0000_t202" style="position:absolute;left:0;text-align:left;margin-left:348.15pt;margin-top:35.45pt;width:89.85pt;height:9.6pt;z-index:25165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XgGMkQIAAJUFAAAOAAAAZHJzL2Uyb0RvYy54bWysVE1v2zAMvQ/YfxB0XxwnabcGdYqsRYYB&#10;RVssHXpWZKkxJkuapMTOfv2eZOdjXS8ddrEp8ZEUyUdeXrW1IlvhfGV0QfPBkBKhuSkr/VzQ74+L&#10;D58o8YHpkimjRUF3wtOr2ft3l42dipFZG1UKR+BE+2ljC7oOwU6zzPO1qJkfGCs0lNK4mgUc3XNW&#10;OtbAe62y0XB4njXGldYZLrzH7U2npLPkX0rBw72UXgSiCoq3hfR16buK32x2yabPjtl1xftnsH94&#10;Rc0qjaAHVzcsMLJx1V+u6oo7440MA27qzEhZcZFyQDb58EU2yzWzIuWC4nh7KJP/f2753fbBkapE&#10;78YjSjSr0aRH0Qa3QQbjWJ/G+ilgSwtgaD+bFtj9vcdlTLuVro5/JESgR6V3h+rCGeHRKJ/kaBkl&#10;HLp8lF+MUvmzo7V1PnwRpiZRKKhD91JR2fbWB7wE0D0kBvNGVeWiUiodImPEtXJky9BrFdIbYfEH&#10;SmnSFPR8fDZMjrWJ5p1npaMbkTjTh4uZdxkmKeyUiBilvwmJmqVEX4nNOBf6ED+hI0oi1FsMe/zx&#10;VW8x7vKARYpsdDgY15U2LmWfhuxYsvLHvmSyw6PgJ3lHMbSrNpFlPDpQYGXKHZjhTDdb3vJFhfbd&#10;Mh8emMMwoeNYEOEeH6kMym96iZK1cb9eu494cBxaShoMZ0H9zw1zghL1VYP9F/lkEqc5HSZnH8Ek&#10;4k41q1ON3tTXBpzIsYosT2LEB7UXpTP1E/bIPEaFimmO2AUNe/E6dCsDe4iL+TyBML+WhVu9tDy6&#10;jnWO5Hxsn5izPYMDuH9n9mPMpi+I3GGjpbfzTQAZE8tjpbuq9h3A7Cfy93sqLpfTc0Idt+ns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yF4Bj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7F656FB4" w14:textId="09864F24" w:rsidR="0034082C" w:rsidRDefault="0034082C" w:rsidP="00A118D8">
                    <w:pPr>
                      <w:pStyle w:val="Brdtext"/>
                      <w:jc w:val="left"/>
                    </w:pPr>
                    <w:sdt>
                      <w:sdtPr>
                        <w:alias w:val="NummerEtikett"/>
                        <w:tag w:val="NummerEtikett"/>
                        <w:id w:val="-4872438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34926279"/>
                        <w:lock w:val="sdtContentLocked"/>
                        <w:dataBinding w:prefixMappings="xmlns:ns0='http://rkdhs/mallar/lagstiftning/Prop/Prop.xsd'" w:xpath="/ns0:dokumentvärden[1]/ns0:dokumentnummer[1]" w:storeItemID="{068625C3-B546-44A5-B525-B7CC092E5AD6}"/>
                        <w:text/>
                      </w:sdtPr>
                      <w:sdtContent>
                        <w:r>
                          <w:t>2020/21:173</w:t>
                        </w:r>
                      </w:sdtContent>
                    </w:sdt>
                  </w:p>
                  <w:p w14:paraId="02710D66" w14:textId="3E23DA20" w:rsidR="0034082C" w:rsidRPr="00C7375F" w:rsidRDefault="0034082C" w:rsidP="00224569">
                    <w:pPr>
                      <w:pStyle w:val="Brdtext"/>
                    </w:pPr>
                    <w:sdt>
                      <w:sdtPr>
                        <w:alias w:val="BilageEtikett"/>
                        <w:tag w:val="BilageEtikett"/>
                        <w:id w:val="-194259247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345986784"/>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4DD955" w14:textId="77777777" w:rsidR="0034082C" w:rsidRDefault="0034082C" w:rsidP="00664D04">
    <w:pPr>
      <w:pStyle w:val="Brdtext"/>
    </w:pPr>
    <w:r>
      <w:rPr>
        <w:noProof/>
        <w:lang w:eastAsia="sv-SE"/>
      </w:rPr>
      <mc:AlternateContent>
        <mc:Choice Requires="wps">
          <w:drawing>
            <wp:anchor distT="0" distB="0" distL="0" distR="0" simplePos="0" relativeHeight="25165846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F370C0" w14:textId="32F7E4AD" w:rsidR="0034082C" w:rsidRDefault="0034082C" w:rsidP="00664D04">
                          <w:pPr>
                            <w:pStyle w:val="Brdtext"/>
                            <w:jc w:val="left"/>
                          </w:pPr>
                          <w:sdt>
                            <w:sdtPr>
                              <w:alias w:val="NummerEtikett"/>
                              <w:tag w:val="NummerEtikett"/>
                              <w:id w:val="-59655590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14659023"/>
                              <w:lock w:val="sdtContentLocked"/>
                              <w:dataBinding w:prefixMappings="xmlns:ns0='http://rkdhs/mallar/lagstiftning/Prop/Prop.xsd'" w:xpath="/ns0:dokumentvärden[1]/ns0:dokumentnummer[1]" w:storeItemID="{068625C3-B546-44A5-B525-B7CC092E5AD6}"/>
                              <w:text/>
                            </w:sdtPr>
                            <w:sdtContent>
                              <w:r>
                                <w:t>2020/21:173</w:t>
                              </w:r>
                            </w:sdtContent>
                          </w:sdt>
                        </w:p>
                        <w:p w14:paraId="029D96D5" w14:textId="24609740" w:rsidR="0034082C" w:rsidRPr="00C7375F" w:rsidRDefault="0034082C" w:rsidP="00224569">
                          <w:pPr>
                            <w:pStyle w:val="Brdtext"/>
                          </w:pPr>
                          <w:sdt>
                            <w:sdtPr>
                              <w:alias w:val="BilageEtikett"/>
                              <w:tag w:val="BilageEtikett"/>
                              <w:id w:val="-44670608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156149514"/>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52" type="#_x0000_t202" style="position:absolute;left:0;text-align:left;margin-left:29.4pt;margin-top:34.85pt;width:89.85pt;height:9.6pt;z-index:2516584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qlInkQIAAJUFAAAOAAAAZHJzL2Uyb0RvYy54bWysVMFu2zAMvQ/YPwi6r47Tp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nc6pUSzGk16FG1wG2QwjvVprJ8BtrQAhvazaYEd7j0uY9qtdHX8IyECPSq921cXzgiPRvkkR8so&#10;4dDl4/x8nMqfHayt8+GLMDWJQkEdupeKyra3PuAlgA6QGMwbVZU3lVLpEBkjrpQjW4Zeq5DeCIs/&#10;UEqTpqBnp9NRcqxNNO88Kx3diMSZPlzMvMswSWGnRMQo/U1I1Cwl+kpsxrnQ+/gJHVESod5i2OMP&#10;r3qLcZcHLFJko8PeuK60cSn7NGSHkpU/hpLJDo+CH+UdxdCu2kSW0/F0oMDKlDsww5lutrzlNxXa&#10;d8t8eGAOw4SOY0GEe3ykMii/6SVK1sb9eu0+4sFxaClpMJwF9T83zAlK1FcN9p/nk0mc5nSYTD+C&#10;ScQda1bHGr2prww4kWMVWZ7EiA9qEKUz9RP2yCJGhYppjtgFDYN4FbqVgT3ExWKRQJhfy8KtXloe&#10;Xcc6R3I+tk/M2Z7BAdy/M8MYs9kLInfYaOntYhNAxsTyWOmuqn0HMPuJ/P2eisvl+JxQh206/w0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8KpSJ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38F370C0" w14:textId="32F7E4AD" w:rsidR="0034082C" w:rsidRDefault="0034082C" w:rsidP="00664D04">
                    <w:pPr>
                      <w:pStyle w:val="Brdtext"/>
                      <w:jc w:val="left"/>
                    </w:pPr>
                    <w:sdt>
                      <w:sdtPr>
                        <w:alias w:val="NummerEtikett"/>
                        <w:tag w:val="NummerEtikett"/>
                        <w:id w:val="-59655590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14659023"/>
                        <w:lock w:val="sdtContentLocked"/>
                        <w:dataBinding w:prefixMappings="xmlns:ns0='http://rkdhs/mallar/lagstiftning/Prop/Prop.xsd'" w:xpath="/ns0:dokumentvärden[1]/ns0:dokumentnummer[1]" w:storeItemID="{068625C3-B546-44A5-B525-B7CC092E5AD6}"/>
                        <w:text/>
                      </w:sdtPr>
                      <w:sdtContent>
                        <w:r>
                          <w:t>2020/21:173</w:t>
                        </w:r>
                      </w:sdtContent>
                    </w:sdt>
                  </w:p>
                  <w:p w14:paraId="029D96D5" w14:textId="24609740" w:rsidR="0034082C" w:rsidRPr="00C7375F" w:rsidRDefault="0034082C" w:rsidP="00224569">
                    <w:pPr>
                      <w:pStyle w:val="Brdtext"/>
                    </w:pPr>
                    <w:sdt>
                      <w:sdtPr>
                        <w:alias w:val="BilageEtikett"/>
                        <w:tag w:val="BilageEtikett"/>
                        <w:id w:val="-44670608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156149514"/>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787AF3" w14:textId="77777777" w:rsidR="0034082C" w:rsidRDefault="0034082C" w:rsidP="00EE1584">
    <w:pPr>
      <w:pStyle w:val="Brdtext"/>
    </w:pPr>
    <w:r>
      <w:rPr>
        <w:noProof/>
        <w:lang w:eastAsia="sv-SE"/>
      </w:rPr>
      <mc:AlternateContent>
        <mc:Choice Requires="wps">
          <w:drawing>
            <wp:anchor distT="0" distB="0" distL="0" distR="0" simplePos="0" relativeHeight="25165854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7C391C" w14:textId="59921D69" w:rsidR="0034082C" w:rsidRDefault="0034082C" w:rsidP="00A118D8">
                          <w:pPr>
                            <w:pStyle w:val="Brdtext"/>
                            <w:jc w:val="left"/>
                          </w:pPr>
                          <w:sdt>
                            <w:sdtPr>
                              <w:alias w:val="NummerEtikett"/>
                              <w:tag w:val="NummerEtikett"/>
                              <w:id w:val="-5149264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04353831"/>
                              <w:lock w:val="sdtContentLocked"/>
                              <w:dataBinding w:prefixMappings="xmlns:ns0='http://rkdhs/mallar/lagstiftning/Prop/Prop.xsd'" w:xpath="/ns0:dokumentvärden[1]/ns0:dokumentnummer[1]" w:storeItemID="{068625C3-B546-44A5-B525-B7CC092E5AD6}"/>
                              <w:text/>
                            </w:sdtPr>
                            <w:sdtContent>
                              <w:r>
                                <w:t>2020/21:173</w:t>
                              </w:r>
                            </w:sdtContent>
                          </w:sdt>
                        </w:p>
                        <w:p w14:paraId="16352B87" w14:textId="07888025" w:rsidR="0034082C" w:rsidRPr="00C7375F" w:rsidRDefault="0034082C" w:rsidP="00224569">
                          <w:pPr>
                            <w:pStyle w:val="Brdtext"/>
                          </w:pPr>
                          <w:sdt>
                            <w:sdtPr>
                              <w:alias w:val="BilageEtikett"/>
                              <w:tag w:val="BilageEtikett"/>
                              <w:id w:val="564608822"/>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063533554"/>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53" type="#_x0000_t202" style="position:absolute;left:0;text-align:left;margin-left:348.15pt;margin-top:35.45pt;width:89.85pt;height:9.6pt;z-index:2516585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WV0kQIAAJUFAAAOAAAAZHJzL2Uyb0RvYy54bWysVMFu2zAMvQ/YPwi6r46Tt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jeZUqJZjSY9ija4DTKYxPo01s8AW1oAQ/vZtMAO9x6XMe1Wujr+kRCBHpXe7asLZ4RHo3yao2WU&#10;cOjycX4+TuXPDtbW+fBFmJpEoaAO3UtFZdtbH/ASQAdIDOaNqsqbSql0iIwRV8qRLUOvVUhvhMUf&#10;KKVJU9CzyekoOdYmmneelY5uROJMHy5m3mWYpLBTImKU/iYkapYSfSU241zoffyEjiiJUG8x7PGH&#10;V73FuMsDFimy0WFvXFfauJR9GrJDycofQ8lkh0fBj/KOYmhXbSLLZHw2UGBlyh2Y4Uw3W97ymwrt&#10;u2U+PDCHYULHsSDCPT5SGZTf9BIla+N+vXYf8eA4tJQ0GM6C+p8b5gQl6qsG+8/z6TROczpMTz+C&#10;ScQda1bHGr2prww4kWMVWZ7EiA9qEKUz9RP2yCJGhYppjtgFDYN4FbqVgT3ExWKRQJhfy8KtXloe&#10;Xcc6R3I+tk/M2Z7BAdy/M8MYs9kLInfYaOntYhNAxsTyWOmuqn0HMPuJ/P2eisvl+JxQh206/w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BDVldJ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187C391C" w14:textId="59921D69" w:rsidR="0034082C" w:rsidRDefault="0034082C" w:rsidP="00A118D8">
                    <w:pPr>
                      <w:pStyle w:val="Brdtext"/>
                      <w:jc w:val="left"/>
                    </w:pPr>
                    <w:sdt>
                      <w:sdtPr>
                        <w:alias w:val="NummerEtikett"/>
                        <w:tag w:val="NummerEtikett"/>
                        <w:id w:val="-5149264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04353831"/>
                        <w:lock w:val="sdtContentLocked"/>
                        <w:dataBinding w:prefixMappings="xmlns:ns0='http://rkdhs/mallar/lagstiftning/Prop/Prop.xsd'" w:xpath="/ns0:dokumentvärden[1]/ns0:dokumentnummer[1]" w:storeItemID="{068625C3-B546-44A5-B525-B7CC092E5AD6}"/>
                        <w:text/>
                      </w:sdtPr>
                      <w:sdtContent>
                        <w:r>
                          <w:t>2020/21:173</w:t>
                        </w:r>
                      </w:sdtContent>
                    </w:sdt>
                  </w:p>
                  <w:p w14:paraId="16352B87" w14:textId="07888025" w:rsidR="0034082C" w:rsidRPr="00C7375F" w:rsidRDefault="0034082C" w:rsidP="00224569">
                    <w:pPr>
                      <w:pStyle w:val="Brdtext"/>
                    </w:pPr>
                    <w:sdt>
                      <w:sdtPr>
                        <w:alias w:val="BilageEtikett"/>
                        <w:tag w:val="BilageEtikett"/>
                        <w:id w:val="564608822"/>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063533554"/>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62CF0D" w14:textId="77777777" w:rsidR="0034082C" w:rsidRDefault="0034082C" w:rsidP="00664D04">
    <w:pPr>
      <w:pStyle w:val="Brdtext"/>
    </w:pPr>
    <w:r>
      <w:rPr>
        <w:noProof/>
        <w:lang w:eastAsia="sv-SE"/>
      </w:rPr>
      <mc:AlternateContent>
        <mc:Choice Requires="wps">
          <w:drawing>
            <wp:anchor distT="0" distB="0" distL="0" distR="0" simplePos="0" relativeHeight="25165846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A145D2" w14:textId="07D7869A" w:rsidR="0034082C" w:rsidRDefault="0034082C" w:rsidP="00664D04">
                          <w:pPr>
                            <w:pStyle w:val="Brdtext"/>
                            <w:jc w:val="left"/>
                          </w:pPr>
                          <w:sdt>
                            <w:sdtPr>
                              <w:alias w:val="NummerEtikett"/>
                              <w:tag w:val="NummerEtikett"/>
                              <w:id w:val="117445084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5580537"/>
                              <w:lock w:val="sdtContentLocked"/>
                              <w:dataBinding w:prefixMappings="xmlns:ns0='http://rkdhs/mallar/lagstiftning/Prop/Prop.xsd'" w:xpath="/ns0:dokumentvärden[1]/ns0:dokumentnummer[1]" w:storeItemID="{068625C3-B546-44A5-B525-B7CC092E5AD6}"/>
                              <w:text/>
                            </w:sdtPr>
                            <w:sdtContent>
                              <w:r>
                                <w:t>2020/21:173</w:t>
                              </w:r>
                            </w:sdtContent>
                          </w:sdt>
                        </w:p>
                        <w:p w14:paraId="0005051D" w14:textId="695E03AA" w:rsidR="0034082C" w:rsidRPr="00C7375F" w:rsidRDefault="0034082C" w:rsidP="00224569">
                          <w:pPr>
                            <w:pStyle w:val="Brdtext"/>
                          </w:pPr>
                          <w:sdt>
                            <w:sdtPr>
                              <w:alias w:val="BilageEtikett"/>
                              <w:tag w:val="BilageEtikett"/>
                              <w:id w:val="-122028981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758640407"/>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57" type="#_x0000_t202" style="position:absolute;left:0;text-align:left;margin-left:29.4pt;margin-top:34.85pt;width:89.85pt;height:9.6pt;z-index:2516584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1Fm7kAIAAJUFAAAOAAAAZHJzL2Uyb0RvYy54bWysVE1v2zAMvQ/YfxB0Xx0nabsGcYqsRYcB&#10;RVusHXpWZCkxJkuapMTOfn2fZOdjXS8ddrEp8ZEUyUdOL9takY1wvjK6oPnJgBKhuSkrvSzoj6eb&#10;T58p8YHpkimjRUG3wtPL2ccP08ZOxNCsjCqFI3Ci/aSxBV2FYCdZ5vlK1MyfGCs0lNK4mgUc3TIr&#10;HWvgvVbZcDA4yxrjSusMF97j9rpT0lnyL6Xg4V5KLwJRBcXbQvq69F3EbzabssnSMbuqeP8M9g+v&#10;qFmlEXTv6poFRtau+stVXXFnvJHhhJs6M1JWXKQckE0+eJXN44pZkXJBcbzdl8n/P7f8bvPgSFWi&#10;d6NzSjSr0aQn0Qa3RgbDWJ/G+glgjxbA0H4xLbC7e4/LmHYrXR3/SIhAj0pv99WFM8KjUT7O0TJK&#10;OHT5ML8YpvJnB2vrfPgqTE2iUFCH7qWiss2tD3gJoDtIDOaNqsqbSql0iIwRV8qRDUOvVUhvhMUf&#10;KKVJU9Cz0ekgOdYmmneelY5uROJMHy5m3mWYpLBVImKU/i4kapYSfSM241zoffyEjiiJUO8x7PGH&#10;V73HuMsDFimy0WFvXFfauJR9GrJDycqfu5LJDo+CH+UdxdAu2kSW0Sj1Lt4tTLkFM5zpZstbflOh&#10;fbfMhwfmMEzoOBZEuMdHKoPym16iZGXc77fuIx4ch5aSBsNZUP9rzZygRH3TYP9FPh7HaU6H8ek5&#10;mETcsWZxrNHr+sqAEzlWkeVJjPigdqJ0pn7GHpnHqFAxzRG7oGEnXoVuZWAPcTGfJxDm17Jwqx8t&#10;j65jnSM5n9pn5mzP4ADu35ndGLPJKyJ32Gjp7XwdQMbE8kNV+w5g9hP5+z0Vl8vxOaEO23T2Ag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A1Fm7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1A145D2" w14:textId="07D7869A" w:rsidR="0034082C" w:rsidRDefault="0034082C" w:rsidP="00664D04">
                    <w:pPr>
                      <w:pStyle w:val="Brdtext"/>
                      <w:jc w:val="left"/>
                    </w:pPr>
                    <w:sdt>
                      <w:sdtPr>
                        <w:alias w:val="NummerEtikett"/>
                        <w:tag w:val="NummerEtikett"/>
                        <w:id w:val="117445084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95580537"/>
                        <w:lock w:val="sdtContentLocked"/>
                        <w:dataBinding w:prefixMappings="xmlns:ns0='http://rkdhs/mallar/lagstiftning/Prop/Prop.xsd'" w:xpath="/ns0:dokumentvärden[1]/ns0:dokumentnummer[1]" w:storeItemID="{068625C3-B546-44A5-B525-B7CC092E5AD6}"/>
                        <w:text/>
                      </w:sdtPr>
                      <w:sdtContent>
                        <w:r>
                          <w:t>2020/21:173</w:t>
                        </w:r>
                      </w:sdtContent>
                    </w:sdt>
                  </w:p>
                  <w:p w14:paraId="0005051D" w14:textId="695E03AA" w:rsidR="0034082C" w:rsidRPr="00C7375F" w:rsidRDefault="0034082C" w:rsidP="00224569">
                    <w:pPr>
                      <w:pStyle w:val="Brdtext"/>
                    </w:pPr>
                    <w:sdt>
                      <w:sdtPr>
                        <w:alias w:val="BilageEtikett"/>
                        <w:tag w:val="BilageEtikett"/>
                        <w:id w:val="-122028981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758640407"/>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29EB434" w14:textId="77777777" w:rsidR="0034082C" w:rsidRDefault="0034082C" w:rsidP="00EE1584">
    <w:pPr>
      <w:pStyle w:val="Brdtext"/>
    </w:pPr>
    <w:r>
      <w:rPr>
        <w:noProof/>
        <w:lang w:eastAsia="sv-SE"/>
      </w:rPr>
      <mc:AlternateContent>
        <mc:Choice Requires="wps">
          <w:drawing>
            <wp:anchor distT="0" distB="0" distL="0" distR="0" simplePos="0" relativeHeight="25165854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1A5173" w14:textId="095624AF" w:rsidR="0034082C" w:rsidRDefault="0034082C" w:rsidP="00A118D8">
                          <w:pPr>
                            <w:pStyle w:val="Brdtext"/>
                            <w:jc w:val="left"/>
                          </w:pPr>
                          <w:sdt>
                            <w:sdtPr>
                              <w:alias w:val="NummerEtikett"/>
                              <w:tag w:val="NummerEtikett"/>
                              <w:id w:val="-145292973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3486612"/>
                              <w:lock w:val="sdtContentLocked"/>
                              <w:dataBinding w:prefixMappings="xmlns:ns0='http://rkdhs/mallar/lagstiftning/Prop/Prop.xsd'" w:xpath="/ns0:dokumentvärden[1]/ns0:dokumentnummer[1]" w:storeItemID="{068625C3-B546-44A5-B525-B7CC092E5AD6}"/>
                              <w:text/>
                            </w:sdtPr>
                            <w:sdtContent>
                              <w:r>
                                <w:t>2020/21:173</w:t>
                              </w:r>
                            </w:sdtContent>
                          </w:sdt>
                        </w:p>
                        <w:p w14:paraId="2697060E" w14:textId="5E4A950A" w:rsidR="0034082C" w:rsidRPr="00C7375F" w:rsidRDefault="0034082C" w:rsidP="00224569">
                          <w:pPr>
                            <w:pStyle w:val="Brdtext"/>
                          </w:pPr>
                          <w:sdt>
                            <w:sdtPr>
                              <w:alias w:val="BilageEtikett"/>
                              <w:tag w:val="BilageEtikett"/>
                              <w:id w:val="36286333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985582550"/>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58" type="#_x0000_t202" style="position:absolute;left:0;text-align:left;margin-left:348.15pt;margin-top:35.45pt;width:89.85pt;height:9.6pt;z-index:2516585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KYCZkQIAAJUFAAAOAAAAZHJzL2Uyb0RvYy54bWysVE1v2zAMvQ/YfxB0XxwnabcGdYqsRYYB&#10;RVssHXpWZKkxJkuapMTOfv2eZOdjXS8ddrEp8ZEUyUdeXrW1IlvhfGV0QfPBkBKhuSkr/VzQ74+L&#10;D58o8YHpkimjRUF3wtOr2ft3l42dipFZG1UKR+BE+2ljC7oOwU6zzPO1qJkfGCs0lNK4mgUc3XNW&#10;OtbAe62y0XB4njXGldYZLrzH7U2npLPkX0rBw72UXgSiCoq3hfR16buK32x2yabPjtl1xftnsH94&#10;Rc0qjaAHVzcsMLJx1V+u6oo7440MA27qzEhZcZFyQDb58EU2yzWzIuWC4nh7KJP/f2753fbBkapE&#10;78bnlGhWo0mPog1ugwzGsT6N9VPAlhbA0H42LbD7e4/LmHYrXR3/SIhAj0rvDtWFM8KjUT7J0TJK&#10;OHT5KL8YpfJnR2vrfPgiTE2iUFCH7qWisu2tD3gJoHtIDOaNqspFpVQ6RMaIa+XIlqHXKqQ3wuIP&#10;lNKkKej5+GyYHGsTzTvPSkc3InGmDxcz7zJMUtgpETFKfxMSNUuJvhKbcS70IX5CR5REqLcY9vjj&#10;q95i3OUBixTZ6HAwrittXMo+DdmxZOWPfclkh0fBT/KOYmhXbSLLeHygwMqUOzDDmW62vOWLCu27&#10;ZT48MIdhQsexIMI9PlIZlN/0EiVr4369dh/x4Di0lDQYzoL6nxvmBCXqqwb7L/LJJE5zOkzOPoJJ&#10;xJ1qVqcavamvDTiRYxVZnsSID2ovSmfqJ+yReYwKFdMcsQsa9uJ16FYG9hAX83kCYX4tC7d6aXl0&#10;HescyfnYPjFnewYHcP/O7MeYTV8QucNGS2/nmwAyJpbHSndV7TuA2U/k7/dUXC6n54Q6btPZ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iymAm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681A5173" w14:textId="095624AF" w:rsidR="0034082C" w:rsidRDefault="0034082C" w:rsidP="00A118D8">
                    <w:pPr>
                      <w:pStyle w:val="Brdtext"/>
                      <w:jc w:val="left"/>
                    </w:pPr>
                    <w:sdt>
                      <w:sdtPr>
                        <w:alias w:val="NummerEtikett"/>
                        <w:tag w:val="NummerEtikett"/>
                        <w:id w:val="-145292973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3486612"/>
                        <w:lock w:val="sdtContentLocked"/>
                        <w:dataBinding w:prefixMappings="xmlns:ns0='http://rkdhs/mallar/lagstiftning/Prop/Prop.xsd'" w:xpath="/ns0:dokumentvärden[1]/ns0:dokumentnummer[1]" w:storeItemID="{068625C3-B546-44A5-B525-B7CC092E5AD6}"/>
                        <w:text/>
                      </w:sdtPr>
                      <w:sdtContent>
                        <w:r>
                          <w:t>2020/21:173</w:t>
                        </w:r>
                      </w:sdtContent>
                    </w:sdt>
                  </w:p>
                  <w:p w14:paraId="2697060E" w14:textId="5E4A950A" w:rsidR="0034082C" w:rsidRPr="00C7375F" w:rsidRDefault="0034082C" w:rsidP="00224569">
                    <w:pPr>
                      <w:pStyle w:val="Brdtext"/>
                    </w:pPr>
                    <w:sdt>
                      <w:sdtPr>
                        <w:alias w:val="BilageEtikett"/>
                        <w:tag w:val="BilageEtikett"/>
                        <w:id w:val="36286333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985582550"/>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3C6D7E" w14:textId="77777777" w:rsidR="0034082C" w:rsidRDefault="0034082C" w:rsidP="00664D04">
    <w:pPr>
      <w:pStyle w:val="Brdtext"/>
    </w:pPr>
    <w:r>
      <w:rPr>
        <w:noProof/>
        <w:lang w:eastAsia="sv-SE"/>
      </w:rPr>
      <mc:AlternateContent>
        <mc:Choice Requires="wps">
          <w:drawing>
            <wp:anchor distT="0" distB="0" distL="0" distR="0" simplePos="0" relativeHeight="25165846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44732A" w14:textId="06EDB48A" w:rsidR="0034082C" w:rsidRDefault="0034082C" w:rsidP="00664D04">
                          <w:pPr>
                            <w:pStyle w:val="Brdtext"/>
                            <w:jc w:val="left"/>
                          </w:pPr>
                          <w:sdt>
                            <w:sdtPr>
                              <w:alias w:val="NummerEtikett"/>
                              <w:tag w:val="NummerEtikett"/>
                              <w:id w:val="12754428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26762380"/>
                              <w:lock w:val="sdtContentLocked"/>
                              <w:dataBinding w:prefixMappings="xmlns:ns0='http://rkdhs/mallar/lagstiftning/Prop/Prop.xsd'" w:xpath="/ns0:dokumentvärden[1]/ns0:dokumentnummer[1]" w:storeItemID="{068625C3-B546-44A5-B525-B7CC092E5AD6}"/>
                              <w:text/>
                            </w:sdtPr>
                            <w:sdtContent>
                              <w:r>
                                <w:t>2020/21:173</w:t>
                              </w:r>
                            </w:sdtContent>
                          </w:sdt>
                        </w:p>
                        <w:p w14:paraId="2F55CD96" w14:textId="1AC1EF4D" w:rsidR="0034082C" w:rsidRPr="00C7375F" w:rsidRDefault="0034082C" w:rsidP="00224569">
                          <w:pPr>
                            <w:pStyle w:val="Brdtext"/>
                          </w:pPr>
                          <w:sdt>
                            <w:sdtPr>
                              <w:alias w:val="BilageEtikett"/>
                              <w:tag w:val="BilageEtikett"/>
                              <w:id w:val="32671918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629855187"/>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62" type="#_x0000_t202" style="position:absolute;left:0;text-align:left;margin-left:29.4pt;margin-top:34.85pt;width:89.85pt;height:9.6pt;z-index:2516584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c35CkQIAAJUFAAAOAAAAZHJzL2Uyb0RvYy54bWysVMFu2zAMvQ/YPwi6r46TtFuCOkXWosOA&#10;oi3WDj0rstQYkyVNUmJnX78n2U6yrpcOu9iU+EiK5CPPL9paka1wvjK6oPnJiBKhuSkr/VzQ74/X&#10;Hz5R4gPTJVNGi4LuhKcXi/fvzhs7F2OzNqoUjsCJ9vPGFnQdgp1nmedrUTN/YqzQUErjahZwdM9Z&#10;6VgD77XKxqPRWdYYV1pnuPAet1edki6SfykFD3dSehGIKijeFtLXpe8qfrPFOZs/O2bXFe+fwf7h&#10;FTWrNILuXV2xwMjGVX+5qivujDcynHBTZ0bKiouUA7LJRy+yeVgzK1IuKI63+zL5/+eW327vHalK&#10;9G4yo0SzGk16FG1wG2QwjvVprJ8D9mABDO1n0wI73HtcxrRb6er4R0IEelR6t68unBEejfJpjpZR&#10;wqHLx/lsnMqfHayt8+GLMDWJQkEdupeKyrY3PuAlgA6QGMwbVZXXlVLpEBkjLpUjW4Zeq5DeCIs/&#10;UEqTpqBnk9NRcqxNNO88Kx3diMSZPlzMvMswSWGnRMQo/U1I1Cwl+kpsxrnQ+/gJHVESod5i2OMP&#10;r3qLcZcHLFJko8PeuK60cSn7NGSHkpU/hpLJDo+CH+UdxdCu2kSWyeR0oMDKlDsww5lutrzl1xXa&#10;d8N8uGcOw4SOY0GEO3ykMii/6SVK1sb9eu0+4sFxaClpMJwF9T83zAlK1FcN9s/y6TROczpMTz+C&#10;ScQda1bHGr2pLw04kWMVWZ7EiA9qEKUz9RP2yDJGhYppjtgFDYN4GbqVgT3ExXKZQJhfy8KNfrA8&#10;uo51juR8bJ+Ysz2DA7h/a4YxZvMXRO6w0dLb5SaAjInlsdJdVfsOYPYT+fs9FZfL8TmhDtt08Rs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SnN+Q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5D44732A" w14:textId="06EDB48A" w:rsidR="0034082C" w:rsidRDefault="0034082C" w:rsidP="00664D04">
                    <w:pPr>
                      <w:pStyle w:val="Brdtext"/>
                      <w:jc w:val="left"/>
                    </w:pPr>
                    <w:sdt>
                      <w:sdtPr>
                        <w:alias w:val="NummerEtikett"/>
                        <w:tag w:val="NummerEtikett"/>
                        <w:id w:val="12754428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26762380"/>
                        <w:lock w:val="sdtContentLocked"/>
                        <w:dataBinding w:prefixMappings="xmlns:ns0='http://rkdhs/mallar/lagstiftning/Prop/Prop.xsd'" w:xpath="/ns0:dokumentvärden[1]/ns0:dokumentnummer[1]" w:storeItemID="{068625C3-B546-44A5-B525-B7CC092E5AD6}"/>
                        <w:text/>
                      </w:sdtPr>
                      <w:sdtContent>
                        <w:r>
                          <w:t>2020/21:173</w:t>
                        </w:r>
                      </w:sdtContent>
                    </w:sdt>
                  </w:p>
                  <w:p w14:paraId="2F55CD96" w14:textId="1AC1EF4D" w:rsidR="0034082C" w:rsidRPr="00C7375F" w:rsidRDefault="0034082C" w:rsidP="00224569">
                    <w:pPr>
                      <w:pStyle w:val="Brdtext"/>
                    </w:pPr>
                    <w:sdt>
                      <w:sdtPr>
                        <w:alias w:val="BilageEtikett"/>
                        <w:tag w:val="BilageEtikett"/>
                        <w:id w:val="32671918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629855187"/>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35C07D" w14:textId="77777777" w:rsidR="0034082C" w:rsidRDefault="0034082C" w:rsidP="00EE1584">
    <w:pPr>
      <w:pStyle w:val="Brdtext"/>
    </w:pPr>
    <w:r>
      <w:rPr>
        <w:noProof/>
        <w:lang w:eastAsia="sv-SE"/>
      </w:rPr>
      <mc:AlternateContent>
        <mc:Choice Requires="wps">
          <w:drawing>
            <wp:anchor distT="0" distB="0" distL="0" distR="0" simplePos="0" relativeHeight="25165854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6C1129" w14:textId="248A0AD9" w:rsidR="0034082C" w:rsidRDefault="0034082C" w:rsidP="00A118D8">
                          <w:pPr>
                            <w:pStyle w:val="Brdtext"/>
                            <w:jc w:val="left"/>
                          </w:pPr>
                          <w:sdt>
                            <w:sdtPr>
                              <w:alias w:val="NummerEtikett"/>
                              <w:tag w:val="NummerEtikett"/>
                              <w:id w:val="958362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07222805"/>
                              <w:lock w:val="sdtContentLocked"/>
                              <w:dataBinding w:prefixMappings="xmlns:ns0='http://rkdhs/mallar/lagstiftning/Prop/Prop.xsd'" w:xpath="/ns0:dokumentvärden[1]/ns0:dokumentnummer[1]" w:storeItemID="{068625C3-B546-44A5-B525-B7CC092E5AD6}"/>
                              <w:text/>
                            </w:sdtPr>
                            <w:sdtContent>
                              <w:r>
                                <w:t>2020/21:173</w:t>
                              </w:r>
                            </w:sdtContent>
                          </w:sdt>
                        </w:p>
                        <w:p w14:paraId="207D5C0F" w14:textId="06BA9B6B" w:rsidR="0034082C" w:rsidRPr="00C7375F" w:rsidRDefault="0034082C" w:rsidP="00224569">
                          <w:pPr>
                            <w:pStyle w:val="Brdtext"/>
                          </w:pPr>
                          <w:sdt>
                            <w:sdtPr>
                              <w:alias w:val="BilageEtikett"/>
                              <w:tag w:val="BilageEtikett"/>
                              <w:id w:val="14278459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9554849"/>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63" type="#_x0000_t202" style="position:absolute;left:0;text-align:left;margin-left:348.15pt;margin-top:35.45pt;width:89.85pt;height:9.6pt;z-index:2516585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EkRkQIAAJUFAAAOAAAAZHJzL2Uyb0RvYy54bWysVMFu2zAMvQ/YPwi6r46TtFuDOkXWosOA&#10;oi2WDj0rstQYkyVNUmJnX78n2U6yrpcOu9iU+EiK5CMvLttaka1wvjK6oPnJiBKhuSkr/VzQ7483&#10;Hz5R4gPTJVNGi4LuhKeX8/fvLho7E2OzNqoUjsCJ9rPGFnQdgp1lmedrUTN/YqzQUErjahZwdM9Z&#10;6VgD77XKxqPRWdYYV1pnuPAet9edks6TfykFD/dSehGIKijeFtLXpe8qfrP5BZs9O2bXFe+fwf7h&#10;FTWrNILuXV2zwMjGVX+5qivujDcynHBTZ0bKiouUA7LJRy+yWa6ZFSkXFMfbfZn8/3PL77YPjlQl&#10;ejdBqzSr0aRH0Qa3QQaTWJ/G+hlgSwtgaD+bFtjh3uMypt1KV8c/EiLQo9K7fXXhjPBolE9ztIwS&#10;Dl0+zs/HqfzZwdo6H74IU5MoFNShe6mobHvrA14C6ACJwbxRVXlTKZUOkTHiSjmyZei1CumNsPgD&#10;pTRpCno2OR0lx9pE886z0tGNSJzpw8XMuwyTFHZKRIzS34REzVKir8RmnAu9j5/QESUR6i2GPf7w&#10;qrcYd3nAIkU2OuyN60obl7JPQ3YoWfljKJns8Cj4Ud5RDO2qTWSZTM4GCqxMuQMznOlmy1t+U6F9&#10;t8yHB+YwTOg4FkS4x0cqg/KbXqJkbdyv1+4jHhyHlpIGw1lQ/3PDnKBEfdVg/3k+ncZpTofp6Ucw&#10;ibhjzepYozf1lQEncqwiy5MY8UENonSmfsIeWcSoUDHNEbugYRCvQrcysIe4WCwSCPNrWbjVS8uj&#10;61jnSM7H9ok52zM4gPt3ZhhjNntB5A4bLb1dbALImFgeK91Vte8AZj+Rv99TcbkcnxPqsE3nvwE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vuxJE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2E6C1129" w14:textId="248A0AD9" w:rsidR="0034082C" w:rsidRDefault="0034082C" w:rsidP="00A118D8">
                    <w:pPr>
                      <w:pStyle w:val="Brdtext"/>
                      <w:jc w:val="left"/>
                    </w:pPr>
                    <w:sdt>
                      <w:sdtPr>
                        <w:alias w:val="NummerEtikett"/>
                        <w:tag w:val="NummerEtikett"/>
                        <w:id w:val="9583620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07222805"/>
                        <w:lock w:val="sdtContentLocked"/>
                        <w:dataBinding w:prefixMappings="xmlns:ns0='http://rkdhs/mallar/lagstiftning/Prop/Prop.xsd'" w:xpath="/ns0:dokumentvärden[1]/ns0:dokumentnummer[1]" w:storeItemID="{068625C3-B546-44A5-B525-B7CC092E5AD6}"/>
                        <w:text/>
                      </w:sdtPr>
                      <w:sdtContent>
                        <w:r>
                          <w:t>2020/21:173</w:t>
                        </w:r>
                      </w:sdtContent>
                    </w:sdt>
                  </w:p>
                  <w:p w14:paraId="207D5C0F" w14:textId="06BA9B6B" w:rsidR="0034082C" w:rsidRPr="00C7375F" w:rsidRDefault="0034082C" w:rsidP="00224569">
                    <w:pPr>
                      <w:pStyle w:val="Brdtext"/>
                    </w:pPr>
                    <w:sdt>
                      <w:sdtPr>
                        <w:alias w:val="BilageEtikett"/>
                        <w:tag w:val="BilageEtikett"/>
                        <w:id w:val="14278459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9554849"/>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6907EA" w14:textId="77777777" w:rsidR="0034082C" w:rsidRDefault="0034082C" w:rsidP="00664D04">
    <w:pPr>
      <w:pStyle w:val="Brdtext"/>
    </w:pPr>
    <w:r>
      <w:rPr>
        <w:noProof/>
        <w:lang w:eastAsia="sv-SE"/>
      </w:rPr>
      <mc:AlternateContent>
        <mc:Choice Requires="wps">
          <w:drawing>
            <wp:anchor distT="0" distB="0" distL="0" distR="0" simplePos="0" relativeHeight="2516584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4FEE79" w14:textId="41DBCBE3" w:rsidR="0034082C" w:rsidRDefault="0034082C" w:rsidP="00664D04">
                          <w:pPr>
                            <w:pStyle w:val="Brdtext"/>
                            <w:jc w:val="left"/>
                          </w:pPr>
                          <w:sdt>
                            <w:sdtPr>
                              <w:alias w:val="NummerEtikett"/>
                              <w:tag w:val="NummerEtikett"/>
                              <w:id w:val="162689171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99808288"/>
                              <w:lock w:val="sdtContentLocked"/>
                              <w:dataBinding w:prefixMappings="xmlns:ns0='http://rkdhs/mallar/lagstiftning/Prop/Prop.xsd'" w:xpath="/ns0:dokumentvärden[1]/ns0:dokumentnummer[1]" w:storeItemID="{068625C3-B546-44A5-B525-B7CC092E5AD6}"/>
                              <w:text/>
                            </w:sdtPr>
                            <w:sdtContent>
                              <w:r>
                                <w:t>2020/21:173</w:t>
                              </w:r>
                            </w:sdtContent>
                          </w:sdt>
                        </w:p>
                        <w:p w14:paraId="03349F77" w14:textId="7ADA1163" w:rsidR="0034082C" w:rsidRPr="00C7375F" w:rsidRDefault="0034082C" w:rsidP="00224569">
                          <w:pPr>
                            <w:pStyle w:val="Brdtext"/>
                          </w:pPr>
                          <w:sdt>
                            <w:sdtPr>
                              <w:alias w:val="BilageEtikett"/>
                              <w:tag w:val="BilageEtikett"/>
                              <w:id w:val="69920261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638948708"/>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67" type="#_x0000_t202" style="position:absolute;left:0;text-align:left;margin-left:29.4pt;margin-top:34.85pt;width:89.85pt;height:9.6pt;z-index:2516584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vowVjAIAAJUFAAAOAAAAZHJzL2Uyb0RvYy54bWysVE1PGzEQvVfqf7B8L5uEQEvEBqUgqkoI&#10;UKHi7HhtsqrX49pOsumv77N381HKhaqXXdvz5vvNnF+0jWEr5UNNtuTDowFnykqqavtc8u+P1x8+&#10;cRaisJUwZFXJNyrwi+n7d+drN1EjWpCplGcwYsNk7Uq+iNFNiiLIhWpEOCKnLISafCMirv65qLxY&#10;w3pjitFgcFqsyVfOk1Qh4PWqE/Jptq+1kvFO66AiMyVHbDF/ff7O07eYnovJsxduUcs+DPEPUTSi&#10;tnC6M3UlomBLX/9lqqmlp0A6HklqCtK6lirngGyGgxfZPCyEUzkXFCe4XZnC/zMrb1f3ntUVejce&#10;cmZFgyY9qjb6JTIYpfqsXZgA9uAAjO1naoHdvgc8prRb7Zv0R0IMclR6s6sujDGZlOABLeNMQjYc&#10;Dc9GufzFXtv5EL8oalg6lNyje7moYnUTIiIBdAtJzgKZurqujcmXxBh1aTxbCfTaxBwjNP5AGcvW&#10;JT89Phlkw5aSemfZ2GRGZc707lLmXYb5FDdGJYyx35RGzXKir/gWUiq785/RCaXh6i2KPX4f1VuU&#10;uzygkT2TjTvlprbkc/Z5yPYlq35sS6Y7PAp+kHc6xnbeZrIcj3Pv0tucqg2Y4ambreDkdY323YgQ&#10;74XHMKHjWBDxDh9tCOWn/sTZgvyv194THhyHlLM1hrPk4edSeMWZ+WrB/rPhGAGwmC/jk49gEvOH&#10;kvmhxC6bSwInwG9El48JH832qD01T9gjs+QVImElfJc8bo+XsVsZ2ENSzWYZhPl1It7YByeT6VTn&#10;RM7H9kl41zM4gvu3tB1jMXlB5A6bNIObLSPImFm+r2rfAcx+Jn+/p9JyObxn1H6bTn8D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BC+jBWMAgAAlQ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574FEE79" w14:textId="41DBCBE3" w:rsidR="0034082C" w:rsidRDefault="0034082C" w:rsidP="00664D04">
                    <w:pPr>
                      <w:pStyle w:val="Brdtext"/>
                      <w:jc w:val="left"/>
                    </w:pPr>
                    <w:sdt>
                      <w:sdtPr>
                        <w:alias w:val="NummerEtikett"/>
                        <w:tag w:val="NummerEtikett"/>
                        <w:id w:val="162689171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99808288"/>
                        <w:lock w:val="sdtContentLocked"/>
                        <w:dataBinding w:prefixMappings="xmlns:ns0='http://rkdhs/mallar/lagstiftning/Prop/Prop.xsd'" w:xpath="/ns0:dokumentvärden[1]/ns0:dokumentnummer[1]" w:storeItemID="{068625C3-B546-44A5-B525-B7CC092E5AD6}"/>
                        <w:text/>
                      </w:sdtPr>
                      <w:sdtContent>
                        <w:r>
                          <w:t>2020/21:173</w:t>
                        </w:r>
                      </w:sdtContent>
                    </w:sdt>
                  </w:p>
                  <w:p w14:paraId="03349F77" w14:textId="7ADA1163" w:rsidR="0034082C" w:rsidRPr="00C7375F" w:rsidRDefault="0034082C" w:rsidP="00224569">
                    <w:pPr>
                      <w:pStyle w:val="Brdtext"/>
                    </w:pPr>
                    <w:sdt>
                      <w:sdtPr>
                        <w:alias w:val="BilageEtikett"/>
                        <w:tag w:val="BilageEtikett"/>
                        <w:id w:val="69920261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638948708"/>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5B438A" w14:textId="77777777" w:rsidR="0034082C" w:rsidRDefault="0034082C" w:rsidP="00EE1584">
    <w:pPr>
      <w:pStyle w:val="Brdtext"/>
    </w:pPr>
    <w:r>
      <w:rPr>
        <w:noProof/>
        <w:lang w:eastAsia="sv-SE"/>
      </w:rPr>
      <mc:AlternateContent>
        <mc:Choice Requires="wps">
          <w:drawing>
            <wp:anchor distT="0" distB="0" distL="0" distR="0" simplePos="0" relativeHeight="2516585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2A669C" w14:textId="5F454DDA" w:rsidR="0034082C" w:rsidRDefault="0034082C" w:rsidP="00A118D8">
                          <w:pPr>
                            <w:pStyle w:val="Brdtext"/>
                            <w:jc w:val="left"/>
                          </w:pPr>
                          <w:sdt>
                            <w:sdtPr>
                              <w:alias w:val="NummerEtikett"/>
                              <w:tag w:val="NummerEtikett"/>
                              <w:id w:val="39208330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31127958"/>
                              <w:lock w:val="sdtContentLocked"/>
                              <w:dataBinding w:prefixMappings="xmlns:ns0='http://rkdhs/mallar/lagstiftning/Prop/Prop.xsd'" w:xpath="/ns0:dokumentvärden[1]/ns0:dokumentnummer[1]" w:storeItemID="{068625C3-B546-44A5-B525-B7CC092E5AD6}"/>
                              <w:text/>
                            </w:sdtPr>
                            <w:sdtContent>
                              <w:r>
                                <w:t>2020/21:173</w:t>
                              </w:r>
                            </w:sdtContent>
                          </w:sdt>
                        </w:p>
                        <w:p w14:paraId="5EAA9322" w14:textId="5931154B" w:rsidR="0034082C" w:rsidRPr="00C7375F" w:rsidRDefault="0034082C" w:rsidP="00224569">
                          <w:pPr>
                            <w:pStyle w:val="Brdtext"/>
                          </w:pPr>
                          <w:sdt>
                            <w:sdtPr>
                              <w:alias w:val="BilageEtikett"/>
                              <w:tag w:val="BilageEtikett"/>
                              <w:id w:val="-1581900384"/>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670873084"/>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68" type="#_x0000_t202" style="position:absolute;left:0;text-align:left;margin-left:348.15pt;margin-top:35.45pt;width:89.85pt;height:9.6pt;z-index:2516585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Q1U3jwIAAJU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E/BjmEaTHkUX/QoVHCd+WhemgD04AGP32XbAbs8DDlPZnfQ6/VEQgR2RNjt2EYzw5FROSrSMEg5b&#10;OS7Pxpn+Yu/tfIhfhNUkLSrq0b1MKlvfhIibALqFpGTBqqa+bpTKm6QYcak8WTP0WsV8R3j8gVKG&#10;tBU9PT4Z5cDGJvc+sjIpjMiaGdKlyvsK8ypulEgYZb4JCc5yoa/kZpwLs8uf0QklkeotjgN+f6u3&#10;OPd1wCNntibunHVjrM/V50e2p6z+saVM9ngQflB3WsZu0WWxHE92EljYegNleNu/reD4dYP23bAQ&#10;75nHY0LHMSDiHT5SWdBvhxUlS+t/vXae8NA4rJS0eJwVDT9XzAtK1FcD9Z+Vk6TWmDeTk49QEvGH&#10;lsWhxaz0pYUmSowix/My4aPaLqW3+glzZJ6ywsQMR+6Kxu3yMvYjA3OIi/k8g/B+HYs35sHxFDrx&#10;nMT52D0x7wYFR2j/1m6fMZu+EHKPTZ7BzVcRYswqT0z3rA4dwNvP4h/mVBouh/uM2k/T2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FtDVTe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E2A669C" w14:textId="5F454DDA" w:rsidR="0034082C" w:rsidRDefault="0034082C" w:rsidP="00A118D8">
                    <w:pPr>
                      <w:pStyle w:val="Brdtext"/>
                      <w:jc w:val="left"/>
                    </w:pPr>
                    <w:sdt>
                      <w:sdtPr>
                        <w:alias w:val="NummerEtikett"/>
                        <w:tag w:val="NummerEtikett"/>
                        <w:id w:val="39208330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131127958"/>
                        <w:lock w:val="sdtContentLocked"/>
                        <w:dataBinding w:prefixMappings="xmlns:ns0='http://rkdhs/mallar/lagstiftning/Prop/Prop.xsd'" w:xpath="/ns0:dokumentvärden[1]/ns0:dokumentnummer[1]" w:storeItemID="{068625C3-B546-44A5-B525-B7CC092E5AD6}"/>
                        <w:text/>
                      </w:sdtPr>
                      <w:sdtContent>
                        <w:r>
                          <w:t>2020/21:173</w:t>
                        </w:r>
                      </w:sdtContent>
                    </w:sdt>
                  </w:p>
                  <w:p w14:paraId="5EAA9322" w14:textId="5931154B" w:rsidR="0034082C" w:rsidRPr="00C7375F" w:rsidRDefault="0034082C" w:rsidP="00224569">
                    <w:pPr>
                      <w:pStyle w:val="Brdtext"/>
                    </w:pPr>
                    <w:sdt>
                      <w:sdtPr>
                        <w:alias w:val="BilageEtikett"/>
                        <w:tag w:val="BilageEtikett"/>
                        <w:id w:val="-1581900384"/>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670873084"/>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E41103" w14:textId="77777777" w:rsidR="0034082C" w:rsidRDefault="0034082C" w:rsidP="00664D04">
    <w:pPr>
      <w:pStyle w:val="Brdtext"/>
    </w:pPr>
    <w:r>
      <w:rPr>
        <w:noProof/>
        <w:lang w:eastAsia="sv-SE"/>
      </w:rPr>
      <mc:AlternateContent>
        <mc:Choice Requires="wps">
          <w:drawing>
            <wp:anchor distT="0" distB="0" distL="0" distR="0" simplePos="0" relativeHeight="25165846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525985" w14:textId="289D59AA" w:rsidR="0034082C" w:rsidRDefault="0034082C" w:rsidP="00664D04">
                          <w:pPr>
                            <w:pStyle w:val="Brdtext"/>
                            <w:jc w:val="left"/>
                          </w:pPr>
                          <w:sdt>
                            <w:sdtPr>
                              <w:alias w:val="NummerEtikett"/>
                              <w:tag w:val="NummerEtikett"/>
                              <w:id w:val="-11659312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96912535"/>
                              <w:lock w:val="sdtContentLocked"/>
                              <w:dataBinding w:prefixMappings="xmlns:ns0='http://rkdhs/mallar/lagstiftning/Prop/Prop.xsd'" w:xpath="/ns0:dokumentvärden[1]/ns0:dokumentnummer[1]" w:storeItemID="{068625C3-B546-44A5-B525-B7CC092E5AD6}"/>
                              <w:text/>
                            </w:sdtPr>
                            <w:sdtContent>
                              <w:r>
                                <w:t>2020/21:173</w:t>
                              </w:r>
                            </w:sdtContent>
                          </w:sdt>
                        </w:p>
                        <w:p w14:paraId="25BFBEB3" w14:textId="54534AA6" w:rsidR="0034082C" w:rsidRPr="00C7375F" w:rsidRDefault="0034082C" w:rsidP="00224569">
                          <w:pPr>
                            <w:pStyle w:val="Brdtext"/>
                          </w:pPr>
                          <w:sdt>
                            <w:sdtPr>
                              <w:alias w:val="BilageEtikett"/>
                              <w:tag w:val="BilageEtikett"/>
                              <w:id w:val="-187861531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202786021"/>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72" type="#_x0000_t202" style="position:absolute;left:0;text-align:left;margin-left:29.4pt;margin-top:34.85pt;width:89.85pt;height:9.6pt;z-index:2516584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hJ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8kpJZrVaNKTaIPbIINxrE9j/RSwRwtgaD+bFtjh3uMypt1KV8c/EiLQo9K7fXXhjPBolE9ytIwS&#10;Dl0+zi/GqfzZwdo6H74IU5MoFNShe6mobHvrA14C6ACJwbxRVXlTKZUOkTHiSjmyZei1CumNsPgD&#10;pTRpCnp+ejZKjrWJ5p1npaMbkTjTh4uZdxkmKeyUiBilvwmJmqVEX4nNOBd6Hz+hI0oi1FsMe/zh&#10;VW8x7vKARYpsdNgb15U2LmWfhuxQsvLHUDLZ4VHwo7yjGNplm8hyOjkbKLA05Q7McKabLW/5TYX2&#10;3TIfHpjDMKHjWBDhHh+pDMpveomStXG/XruPeHAcWkoaDGdB/c8Nc4IS9VWD/Rf5ZBKnOR0mZx/B&#10;JOKONctjjd7UVwacyLGKLE9ixAc1iNKZ+hl7ZBGjQsU0R+yChkG8Ct3KwB7iYrFIIMyvZeFWP1oe&#10;Xcc6R3I+tc/M2Z7BAdy/M8MYs+kLInfYaOntYhNAxsTyWOmuqn0HMPuJ/P2eisvl+JxQh206/w0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P+PoSZ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67525985" w14:textId="289D59AA" w:rsidR="0034082C" w:rsidRDefault="0034082C" w:rsidP="00664D04">
                    <w:pPr>
                      <w:pStyle w:val="Brdtext"/>
                      <w:jc w:val="left"/>
                    </w:pPr>
                    <w:sdt>
                      <w:sdtPr>
                        <w:alias w:val="NummerEtikett"/>
                        <w:tag w:val="NummerEtikett"/>
                        <w:id w:val="-11659312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96912535"/>
                        <w:lock w:val="sdtContentLocked"/>
                        <w:dataBinding w:prefixMappings="xmlns:ns0='http://rkdhs/mallar/lagstiftning/Prop/Prop.xsd'" w:xpath="/ns0:dokumentvärden[1]/ns0:dokumentnummer[1]" w:storeItemID="{068625C3-B546-44A5-B525-B7CC092E5AD6}"/>
                        <w:text/>
                      </w:sdtPr>
                      <w:sdtContent>
                        <w:r>
                          <w:t>2020/21:173</w:t>
                        </w:r>
                      </w:sdtContent>
                    </w:sdt>
                  </w:p>
                  <w:p w14:paraId="25BFBEB3" w14:textId="54534AA6" w:rsidR="0034082C" w:rsidRPr="00C7375F" w:rsidRDefault="0034082C" w:rsidP="00224569">
                    <w:pPr>
                      <w:pStyle w:val="Brdtext"/>
                    </w:pPr>
                    <w:sdt>
                      <w:sdtPr>
                        <w:alias w:val="BilageEtikett"/>
                        <w:tag w:val="BilageEtikett"/>
                        <w:id w:val="-187861531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202786021"/>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36E474" w14:textId="77777777" w:rsidR="0034082C" w:rsidRDefault="0034082C" w:rsidP="00EE1584">
    <w:pPr>
      <w:pStyle w:val="Brdtext"/>
    </w:pPr>
    <w:r>
      <w:rPr>
        <w:noProof/>
        <w:lang w:eastAsia="sv-SE"/>
      </w:rPr>
      <mc:AlternateContent>
        <mc:Choice Requires="wps">
          <w:drawing>
            <wp:anchor distT="0" distB="0" distL="0" distR="0" simplePos="0" relativeHeight="25165854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710F68" w14:textId="1BA229C7" w:rsidR="0034082C" w:rsidRDefault="0034082C" w:rsidP="00A118D8">
                          <w:pPr>
                            <w:pStyle w:val="Brdtext"/>
                            <w:jc w:val="left"/>
                          </w:pPr>
                          <w:sdt>
                            <w:sdtPr>
                              <w:alias w:val="NummerEtikett"/>
                              <w:tag w:val="NummerEtikett"/>
                              <w:id w:val="195990283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70740103"/>
                              <w:lock w:val="sdtContentLocked"/>
                              <w:dataBinding w:prefixMappings="xmlns:ns0='http://rkdhs/mallar/lagstiftning/Prop/Prop.xsd'" w:xpath="/ns0:dokumentvärden[1]/ns0:dokumentnummer[1]" w:storeItemID="{068625C3-B546-44A5-B525-B7CC092E5AD6}"/>
                              <w:text/>
                            </w:sdtPr>
                            <w:sdtContent>
                              <w:r>
                                <w:t>2020/21:173</w:t>
                              </w:r>
                            </w:sdtContent>
                          </w:sdt>
                        </w:p>
                        <w:p w14:paraId="3D82DBDB" w14:textId="27010091" w:rsidR="0034082C" w:rsidRPr="00C7375F" w:rsidRDefault="0034082C" w:rsidP="00224569">
                          <w:pPr>
                            <w:pStyle w:val="Brdtext"/>
                          </w:pPr>
                          <w:sdt>
                            <w:sdtPr>
                              <w:alias w:val="BilageEtikett"/>
                              <w:tag w:val="BilageEtikett"/>
                              <w:id w:val="-106633027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263808444"/>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73" type="#_x0000_t202" style="position:absolute;left:0;text-align:left;margin-left:348.15pt;margin-top:35.45pt;width:89.85pt;height:9.6pt;z-index:2516585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fN8akQIAAJU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8mYEs1qNOlJtMFtkMFprE9j/RSwRwtgaD+bFtjh3uMypt1KV8c/EiLQo9K7fXXhjPBolE9ytIwS&#10;Dl0+zi/GqfzZwdo6H74IU5MoFNShe6mobHvrA14C6ACJwbxRVXlTKZUOkTHiSjmyZei1CumNsPgD&#10;pTRpCnp+ejZKjrWJ5p1npaMbkTjTh4uZdxkmKeyUiBilvwmJmqVEX4nNOBd6Hz+hI0oi1FsMe/zh&#10;VW8x7vKARYpsdNgb15U2LmWfhuxQsvLHUDLZ4VHwo7yjGNplm8hyOjkfKLA05Q7McKabLW/5TYX2&#10;3TIfHpjDMKHjWBDhHh+pDMpveomStXG/XruPeHAcWkoaDGdB/c8Nc4IS9VWD/Rf5ZBKnOR0mZx/B&#10;JOKONctjjd7UVwacyLGKLE9ixAc1iNKZ+hl7ZBGjQsU0R+yChkG8Ct3KwB7iYrFIIMyvZeFWP1oe&#10;Xcc6R3I+tc/M2Z7BAdy/M8MYs+kLInfYaOntYhNAxsTyWOmuqn0HMPuJ/P2eisvl+JxQh206/w0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y3zfGp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6710F68" w14:textId="1BA229C7" w:rsidR="0034082C" w:rsidRDefault="0034082C" w:rsidP="00A118D8">
                    <w:pPr>
                      <w:pStyle w:val="Brdtext"/>
                      <w:jc w:val="left"/>
                    </w:pPr>
                    <w:sdt>
                      <w:sdtPr>
                        <w:alias w:val="NummerEtikett"/>
                        <w:tag w:val="NummerEtikett"/>
                        <w:id w:val="195990283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70740103"/>
                        <w:lock w:val="sdtContentLocked"/>
                        <w:dataBinding w:prefixMappings="xmlns:ns0='http://rkdhs/mallar/lagstiftning/Prop/Prop.xsd'" w:xpath="/ns0:dokumentvärden[1]/ns0:dokumentnummer[1]" w:storeItemID="{068625C3-B546-44A5-B525-B7CC092E5AD6}"/>
                        <w:text/>
                      </w:sdtPr>
                      <w:sdtContent>
                        <w:r>
                          <w:t>2020/21:173</w:t>
                        </w:r>
                      </w:sdtContent>
                    </w:sdt>
                  </w:p>
                  <w:p w14:paraId="3D82DBDB" w14:textId="27010091" w:rsidR="0034082C" w:rsidRPr="00C7375F" w:rsidRDefault="0034082C" w:rsidP="00224569">
                    <w:pPr>
                      <w:pStyle w:val="Brdtext"/>
                    </w:pPr>
                    <w:sdt>
                      <w:sdtPr>
                        <w:alias w:val="BilageEtikett"/>
                        <w:tag w:val="BilageEtikett"/>
                        <w:id w:val="-106633027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263808444"/>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81ADFD" w14:textId="77777777" w:rsidR="0034082C" w:rsidRDefault="0034082C" w:rsidP="00664D04">
    <w:pPr>
      <w:pStyle w:val="Brdtext"/>
    </w:pPr>
    <w:r>
      <w:rPr>
        <w:noProof/>
        <w:lang w:eastAsia="sv-SE"/>
      </w:rPr>
      <mc:AlternateContent>
        <mc:Choice Requires="wps">
          <w:drawing>
            <wp:anchor distT="0" distB="0" distL="0" distR="0" simplePos="0" relativeHeight="25165847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4BDF5A" w14:textId="4DC358C7" w:rsidR="0034082C" w:rsidRDefault="0034082C" w:rsidP="00664D04">
                          <w:pPr>
                            <w:pStyle w:val="Brdtext"/>
                            <w:jc w:val="left"/>
                          </w:pPr>
                          <w:sdt>
                            <w:sdtPr>
                              <w:alias w:val="NummerEtikett"/>
                              <w:tag w:val="NummerEtikett"/>
                              <w:id w:val="5929614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66388552"/>
                              <w:lock w:val="sdtContentLocked"/>
                              <w:dataBinding w:prefixMappings="xmlns:ns0='http://rkdhs/mallar/lagstiftning/Prop/Prop.xsd'" w:xpath="/ns0:dokumentvärden[1]/ns0:dokumentnummer[1]" w:storeItemID="{068625C3-B546-44A5-B525-B7CC092E5AD6}"/>
                              <w:text/>
                            </w:sdtPr>
                            <w:sdtContent>
                              <w:r>
                                <w:t>2020/21:173</w:t>
                              </w:r>
                            </w:sdtContent>
                          </w:sdt>
                        </w:p>
                        <w:p w14:paraId="2502689C" w14:textId="5F8AAE29" w:rsidR="0034082C" w:rsidRPr="00C7375F" w:rsidRDefault="0034082C" w:rsidP="00224569">
                          <w:pPr>
                            <w:pStyle w:val="Brdtext"/>
                          </w:pPr>
                          <w:sdt>
                            <w:sdtPr>
                              <w:alias w:val="BilageEtikett"/>
                              <w:tag w:val="BilageEtikett"/>
                              <w:id w:val="-79013349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643083054"/>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77" type="#_x0000_t202" style="position:absolute;left:0;text-align:left;margin-left:29.4pt;margin-top:34.85pt;width:89.85pt;height:9.6pt;z-index:2516584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yQ0AkAIAAJUFAAAOAAAAZHJzL2Uyb0RvYy54bWysVE1PGzEQvVfqf7B8L5tNAy0RG5SCqCoh&#10;QIWKs+O1yar+qu1kN/31PHs3H6VcqHrZtT1vZjzPb+bsvNOKrIUPjTUVLY9GlAjDbd2Yp4r+eLj6&#10;8JmSEJmpmbJGVHQjAj2fvX931rqpGNulVbXwBEFMmLauossY3bQoAl8KzcKRdcLAKK3XLGLrn4ra&#10;sxbRtSrGo9FJ0VpfO2+5CAGnl72RznJ8KQWPt1IGEYmqKO4W89fn7yJ9i9kZmz555pYNH67B/uEW&#10;mjUGSXehLllkZOWbv0LphnsbrIxH3OrCStlwkWtANeXoRTX3S+ZErgXkBLejKfy/sPxmfedJU+Pt&#10;JseUGKbxSA+ii36FCsaJn9aFKWD3DsDYfbEdsNvzgMNUdie9Tn8URGAH05sduwhGeHIqJyWejBIO&#10;WzkuT8eZ/mLv7XyIX4XVJC0q6vF6mVS2vg4RNwF0C0nJglVNfdUolTdJMeJCebJmeGsV8x3h8QdK&#10;GdJW9OTj8SgHNja595GVSWFE1syQLlXeV5hXcaNEwijzXUhwlgt9JTfjXJhd/oxOKIlUb3Ec8Ptb&#10;vcW5rwMeObM1ceesG2N9rj432Z6y+ueWMtnjQfhB3WkZu0WXxZIIHKSxsPUGyvC2763g+FWD57tm&#10;Id4xj2bCi2NAxFt8pLKg3w4rSpbW/37tPOGhcVgpadGcFQ2/VswLStQ3A/WflpNJ6ua8mRx/gpKI&#10;P7QsDi1mpS8sNFFiFDmelwkf1XYpvdWPmCPzlBUmZjhyVzRulxexHxmYQ1zM5xmE/nUsXpt7x1Po&#10;xHMS50P3yLwbFByh/Ru7bWM2fSHkHps8g5uvIsSYVZ6Y7lkdXgC9n8U/zKk0XA73GbWfprNn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TyQ0A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84BDF5A" w14:textId="4DC358C7" w:rsidR="0034082C" w:rsidRDefault="0034082C" w:rsidP="00664D04">
                    <w:pPr>
                      <w:pStyle w:val="Brdtext"/>
                      <w:jc w:val="left"/>
                    </w:pPr>
                    <w:sdt>
                      <w:sdtPr>
                        <w:alias w:val="NummerEtikett"/>
                        <w:tag w:val="NummerEtikett"/>
                        <w:id w:val="5929614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66388552"/>
                        <w:lock w:val="sdtContentLocked"/>
                        <w:dataBinding w:prefixMappings="xmlns:ns0='http://rkdhs/mallar/lagstiftning/Prop/Prop.xsd'" w:xpath="/ns0:dokumentvärden[1]/ns0:dokumentnummer[1]" w:storeItemID="{068625C3-B546-44A5-B525-B7CC092E5AD6}"/>
                        <w:text/>
                      </w:sdtPr>
                      <w:sdtContent>
                        <w:r>
                          <w:t>2020/21:173</w:t>
                        </w:r>
                      </w:sdtContent>
                    </w:sdt>
                  </w:p>
                  <w:p w14:paraId="2502689C" w14:textId="5F8AAE29" w:rsidR="0034082C" w:rsidRPr="00C7375F" w:rsidRDefault="0034082C" w:rsidP="00224569">
                    <w:pPr>
                      <w:pStyle w:val="Brdtext"/>
                    </w:pPr>
                    <w:sdt>
                      <w:sdtPr>
                        <w:alias w:val="BilageEtikett"/>
                        <w:tag w:val="BilageEtikett"/>
                        <w:id w:val="-79013349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643083054"/>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BD2719" w14:textId="77777777" w:rsidR="0034082C" w:rsidRDefault="0034082C" w:rsidP="00EE1584">
    <w:pPr>
      <w:pStyle w:val="Brdtext"/>
    </w:pPr>
    <w:r>
      <w:rPr>
        <w:noProof/>
        <w:lang w:eastAsia="sv-SE"/>
      </w:rPr>
      <mc:AlternateContent>
        <mc:Choice Requires="wps">
          <w:drawing>
            <wp:anchor distT="0" distB="0" distL="0" distR="0" simplePos="0" relativeHeight="25165855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7B6D71" w14:textId="3D97DC58" w:rsidR="0034082C" w:rsidRDefault="0034082C" w:rsidP="00A118D8">
                          <w:pPr>
                            <w:pStyle w:val="Brdtext"/>
                            <w:jc w:val="left"/>
                          </w:pPr>
                          <w:sdt>
                            <w:sdtPr>
                              <w:alias w:val="NummerEtikett"/>
                              <w:tag w:val="NummerEtikett"/>
                              <w:id w:val="84336055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05802461"/>
                              <w:lock w:val="sdtContentLocked"/>
                              <w:dataBinding w:prefixMappings="xmlns:ns0='http://rkdhs/mallar/lagstiftning/Prop/Prop.xsd'" w:xpath="/ns0:dokumentvärden[1]/ns0:dokumentnummer[1]" w:storeItemID="{068625C3-B546-44A5-B525-B7CC092E5AD6}"/>
                              <w:text/>
                            </w:sdtPr>
                            <w:sdtContent>
                              <w:r>
                                <w:t>2020/21:173</w:t>
                              </w:r>
                            </w:sdtContent>
                          </w:sdt>
                        </w:p>
                        <w:p w14:paraId="49CE31EC" w14:textId="47132F92" w:rsidR="0034082C" w:rsidRPr="00C7375F" w:rsidRDefault="0034082C" w:rsidP="00224569">
                          <w:pPr>
                            <w:pStyle w:val="Brdtext"/>
                          </w:pPr>
                          <w:sdt>
                            <w:sdtPr>
                              <w:alias w:val="BilageEtikett"/>
                              <w:tag w:val="BilageEtikett"/>
                              <w:id w:val="21363055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927037970"/>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78" type="#_x0000_t202" style="position:absolute;left:0;text-align:left;margin-left:348.15pt;margin-top:35.45pt;width:89.85pt;height:9.6pt;z-index:2516585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NNQijw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m0woMUyjSY+ii36FDI5TfVoXpoA9OABj99l2wG7vAy5T2p30Ov2REIEeld7sqgtnhCejclKiZZRw&#10;6MpxeTbO5S/21s6H+EVYTZJQUY/u5aKy9U2IeAmgW0gKFqxq6utGqXxIjBGXypM1Q69VzG+ExR8o&#10;ZUhb0dPjk1F2bGwy7z0rk9yIzJkhXMq8zzBLcaNEwijzTUjULCf6SmzGuTC7+BmdUBKh3mI44Pev&#10;eotxnwcscmRr4s5YN8b6nH0esn3J6h/bkskej4If5J3E2C26TJbjkx0FFrbegBne9rMVHL9u0L4b&#10;FuI98xgmdBwLIt7hI5VF+e0gUbK0/tdr9wkPjkNLSYvhrGj4uWJeUKK+GrD/DGRN05wPk5OPYBLx&#10;h5rFocas9KUFJ0qsIsezmPBRbUXprX7CHpmnqFAxwxG7onErXsZ+ZWAPcTGfZxDm17F4Yx4cT65T&#10;nRM5H7sn5t3A4Aju39rtGLPpCyL32GQZ3HwVQcbM8lTpvqpDBzD7mfzDnkrL5fCcUfttOvsN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Bg01CK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B7B6D71" w14:textId="3D97DC58" w:rsidR="0034082C" w:rsidRDefault="0034082C" w:rsidP="00A118D8">
                    <w:pPr>
                      <w:pStyle w:val="Brdtext"/>
                      <w:jc w:val="left"/>
                    </w:pPr>
                    <w:sdt>
                      <w:sdtPr>
                        <w:alias w:val="NummerEtikett"/>
                        <w:tag w:val="NummerEtikett"/>
                        <w:id w:val="84336055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605802461"/>
                        <w:lock w:val="sdtContentLocked"/>
                        <w:dataBinding w:prefixMappings="xmlns:ns0='http://rkdhs/mallar/lagstiftning/Prop/Prop.xsd'" w:xpath="/ns0:dokumentvärden[1]/ns0:dokumentnummer[1]" w:storeItemID="{068625C3-B546-44A5-B525-B7CC092E5AD6}"/>
                        <w:text/>
                      </w:sdtPr>
                      <w:sdtContent>
                        <w:r>
                          <w:t>2020/21:173</w:t>
                        </w:r>
                      </w:sdtContent>
                    </w:sdt>
                  </w:p>
                  <w:p w14:paraId="49CE31EC" w14:textId="47132F92" w:rsidR="0034082C" w:rsidRPr="00C7375F" w:rsidRDefault="0034082C" w:rsidP="00224569">
                    <w:pPr>
                      <w:pStyle w:val="Brdtext"/>
                    </w:pPr>
                    <w:sdt>
                      <w:sdtPr>
                        <w:alias w:val="BilageEtikett"/>
                        <w:tag w:val="BilageEtikett"/>
                        <w:id w:val="21363055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927037970"/>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7A7B56" w14:textId="77777777" w:rsidR="0034082C" w:rsidRDefault="0034082C" w:rsidP="00664D04">
    <w:pPr>
      <w:pStyle w:val="Brdtext"/>
    </w:pPr>
    <w:r>
      <w:rPr>
        <w:noProof/>
        <w:lang w:eastAsia="sv-SE"/>
      </w:rPr>
      <mc:AlternateContent>
        <mc:Choice Requires="wps">
          <w:drawing>
            <wp:anchor distT="0" distB="0" distL="0" distR="0" simplePos="0" relativeHeight="25165847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5D4AF2" w14:textId="6C4612E6" w:rsidR="0034082C" w:rsidRDefault="0034082C" w:rsidP="00664D04">
                          <w:pPr>
                            <w:pStyle w:val="Brdtext"/>
                            <w:jc w:val="left"/>
                          </w:pPr>
                          <w:sdt>
                            <w:sdtPr>
                              <w:alias w:val="NummerEtikett"/>
                              <w:tag w:val="NummerEtikett"/>
                              <w:id w:val="-43405750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862701"/>
                              <w:lock w:val="sdtContentLocked"/>
                              <w:dataBinding w:prefixMappings="xmlns:ns0='http://rkdhs/mallar/lagstiftning/Prop/Prop.xsd'" w:xpath="/ns0:dokumentvärden[1]/ns0:dokumentnummer[1]" w:storeItemID="{068625C3-B546-44A5-B525-B7CC092E5AD6}"/>
                              <w:text/>
                            </w:sdtPr>
                            <w:sdtContent>
                              <w:r>
                                <w:t>2020/21:173</w:t>
                              </w:r>
                            </w:sdtContent>
                          </w:sdt>
                        </w:p>
                        <w:p w14:paraId="18DD014B" w14:textId="7B3A5E06" w:rsidR="0034082C" w:rsidRPr="00C7375F" w:rsidRDefault="0034082C" w:rsidP="00224569">
                          <w:pPr>
                            <w:pStyle w:val="Brdtext"/>
                          </w:pPr>
                          <w:sdt>
                            <w:sdtPr>
                              <w:alias w:val="BilageEtikett"/>
                              <w:tag w:val="BilageEtikett"/>
                              <w:id w:val="-48562917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755422735"/>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82" type="#_x0000_t202" style="position:absolute;left:0;text-align:left;margin-left:29.4pt;margin-top:34.85pt;width:89.85pt;height:9.6pt;z-index:2516584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lGlckQIAAJUFAAAOAAAAZHJzL2Uyb0RvYy54bWysVFFP2zAQfp+0/2D5faQpLYyKFHUgpkkI&#10;0GDi2XVsGs2xPdtt0v16PjtJ2zFemPaSnH3f3fnuvrvzi7ZWZCOcr4wuaH40okRobspKPxf0x+P1&#10;p8+U+MB0yZTRoqBb4enF/OOH88bOxNisjCqFI3Ci/ayxBV2FYGdZ5vlK1MwfGSs0lNK4mgUc3XNW&#10;OtbAe62y8Wh0kjXGldYZLrzH7VWnpPPkX0rBw52UXgSiCoq3hfR16buM32x+zmbPjtlVxftnsH94&#10;Rc0qjaA7V1csMLJ21V+u6oo7440MR9zUmZGy4iLlgGzy0atsHlbMipQLiuPtrkz+/7nlt5t7R6oS&#10;vZucUqJZjSY9ija4NTIYx/o01s8Ae7AAhvaLaYEd7j0uY9qtdHX8IyECPSq93VUXzgiPRvkkR8so&#10;4dDl4/xsnMqf7a2t8+GrMDWJQkEdupeKyjY3PuAlgA6QGMwbVZXXlVLpEBkjLpUjG4Zeq5DeCIs/&#10;UEqTpqAnx9NRcqxNNO88Kx3diMSZPlzMvMswSWGrRMQo/V1I1Cwl+kZsxrnQu/gJHVESod5j2OP3&#10;r3qPcZcHLFJko8POuK60cSn7NGT7kpU/h5LJDo+CH+QdxdAu20SW4+l0oMDSlFsww5lutrzl1xXa&#10;d8N8uGcOw4SOY0GEO3ykMii/6SVKVsb9fus+4sFxaClpMJwF9b/WzAlK1DcN9p/lk0mc5nSYTE/B&#10;JOIONctDjV7XlwacyLGKLE9ixAc1iNKZ+gl7ZBGjQsU0R+yChkG8DN3KwB7iYrFIIMyvZeFGP1ge&#10;Xcc6R3I+tk/M2Z7BAdy/NcMYs9krInfYaOntYh1AxsTyWOmuqn0HMPuJ/P2eisvl8JxQ+206fwE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fJRpXJ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015D4AF2" w14:textId="6C4612E6" w:rsidR="0034082C" w:rsidRDefault="0034082C" w:rsidP="00664D04">
                    <w:pPr>
                      <w:pStyle w:val="Brdtext"/>
                      <w:jc w:val="left"/>
                    </w:pPr>
                    <w:sdt>
                      <w:sdtPr>
                        <w:alias w:val="NummerEtikett"/>
                        <w:tag w:val="NummerEtikett"/>
                        <w:id w:val="-43405750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862701"/>
                        <w:lock w:val="sdtContentLocked"/>
                        <w:dataBinding w:prefixMappings="xmlns:ns0='http://rkdhs/mallar/lagstiftning/Prop/Prop.xsd'" w:xpath="/ns0:dokumentvärden[1]/ns0:dokumentnummer[1]" w:storeItemID="{068625C3-B546-44A5-B525-B7CC092E5AD6}"/>
                        <w:text/>
                      </w:sdtPr>
                      <w:sdtContent>
                        <w:r>
                          <w:t>2020/21:173</w:t>
                        </w:r>
                      </w:sdtContent>
                    </w:sdt>
                  </w:p>
                  <w:p w14:paraId="18DD014B" w14:textId="7B3A5E06" w:rsidR="0034082C" w:rsidRPr="00C7375F" w:rsidRDefault="0034082C" w:rsidP="00224569">
                    <w:pPr>
                      <w:pStyle w:val="Brdtext"/>
                    </w:pPr>
                    <w:sdt>
                      <w:sdtPr>
                        <w:alias w:val="BilageEtikett"/>
                        <w:tag w:val="BilageEtikett"/>
                        <w:id w:val="-485629173"/>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755422735"/>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461A64B" w14:textId="77777777" w:rsidR="0034082C" w:rsidRDefault="0034082C" w:rsidP="00EE1584">
    <w:pPr>
      <w:pStyle w:val="Brdtext"/>
    </w:pPr>
    <w:r>
      <w:rPr>
        <w:noProof/>
        <w:lang w:eastAsia="sv-SE"/>
      </w:rPr>
      <mc:AlternateContent>
        <mc:Choice Requires="wps">
          <w:drawing>
            <wp:anchor distT="0" distB="0" distL="0" distR="0" simplePos="0" relativeHeight="25165855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ABF611" w14:textId="30274644" w:rsidR="0034082C" w:rsidRDefault="0034082C" w:rsidP="00A118D8">
                          <w:pPr>
                            <w:pStyle w:val="Brdtext"/>
                            <w:jc w:val="left"/>
                          </w:pPr>
                          <w:sdt>
                            <w:sdtPr>
                              <w:alias w:val="NummerEtikett"/>
                              <w:tag w:val="NummerEtikett"/>
                              <w:id w:val="-21459608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79952030"/>
                              <w:lock w:val="sdtContentLocked"/>
                              <w:dataBinding w:prefixMappings="xmlns:ns0='http://rkdhs/mallar/lagstiftning/Prop/Prop.xsd'" w:xpath="/ns0:dokumentvärden[1]/ns0:dokumentnummer[1]" w:storeItemID="{068625C3-B546-44A5-B525-B7CC092E5AD6}"/>
                              <w:text/>
                            </w:sdtPr>
                            <w:sdtContent>
                              <w:r>
                                <w:t>2020/21:173</w:t>
                              </w:r>
                            </w:sdtContent>
                          </w:sdt>
                        </w:p>
                        <w:p w14:paraId="196481AE" w14:textId="711B6355" w:rsidR="0034082C" w:rsidRPr="00C7375F" w:rsidRDefault="0034082C" w:rsidP="00224569">
                          <w:pPr>
                            <w:pStyle w:val="Brdtext"/>
                          </w:pPr>
                          <w:sdt>
                            <w:sdtPr>
                              <w:alias w:val="BilageEtikett"/>
                              <w:tag w:val="BilageEtikett"/>
                              <w:id w:val="2141076854"/>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750236965"/>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83" type="#_x0000_t202" style="position:absolute;left:0;text-align:left;margin-left:348.15pt;margin-top:35.45pt;width:89.85pt;height:9.6pt;z-index:2516585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C14PkQIAAJUFAAAOAAAAZHJzL2Uyb0RvYy54bWysVMFu2zAMvQ/YPwi6r47TNFuDOkXWosOA&#10;oi2WDj0rstQYkyVNUmJnX78n2U6yrpcOu9iU+EiK5CMvLttaka1wvjK6oPnJiBKhuSkr/VzQ7483&#10;Hz5R4gPTJVNGi4LuhKeX8/fvLho7E2OzNqoUjsCJ9rPGFnQdgp1lmedrUTN/YqzQUErjahZwdM9Z&#10;6VgD77XKxqPRNGuMK60zXHiP2+tOSefJv5SCh3spvQhEFRRvC+nr0ncVv9n8gs2eHbPrivfPYP/w&#10;ippVGkH3rq5ZYGTjqr9c1RV3xhsZTripMyNlxUXKAdnkoxfZLNfMipQLiuPtvkz+/7nld9sHR6oS&#10;vZtMKdGsRpMeRRvcBhmcxvo01s8AW1oAQ/vZtMAO9x6XMe1Wujr+kRCBHpXe7asLZ4RHo3ySo2WU&#10;cOjycX4+TuXPDtbW+fBFmJpEoaAO3UtFZdtbH/ASQAdIDOaNqsqbSql0iIwRV8qRLUOvVUhvhMUf&#10;KKVJU9Dp6dkoOdYmmneelY5uROJMHy5m3mWYpLBTImKU/iYkapYSfSU241zoffyEjiiJUG8x7PGH&#10;V73FuMsDFimy0WFvXFfauJR9GrJDycofQ8lkh0fBj/KOYmhXbSLL6dl0oMDKlDsww5lutrzlNxXa&#10;d8t8eGAOw4SOY0GEe3ykMii/6SVK1sb9eu0+4sFxaClpMJwF9T83zAlK1FcN9p/nk0mc5nSYnH0E&#10;k4g71qyONXpTXxlwIscqsjyJER/UIEpn6ifskUWMChXTHLELGgbxKnQrA3uIi8UigTC/loVbvbQ8&#10;uo51juR8bJ+Ysz2DA7h/Z4YxZrMXRO6w0dLbxSaAjInlsdJdVfsOYPYT+fs9FZfL8TmhDtt0/hs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iAteD5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60ABF611" w14:textId="30274644" w:rsidR="0034082C" w:rsidRDefault="0034082C" w:rsidP="00A118D8">
                    <w:pPr>
                      <w:pStyle w:val="Brdtext"/>
                      <w:jc w:val="left"/>
                    </w:pPr>
                    <w:sdt>
                      <w:sdtPr>
                        <w:alias w:val="NummerEtikett"/>
                        <w:tag w:val="NummerEtikett"/>
                        <w:id w:val="-214596083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79952030"/>
                        <w:lock w:val="sdtContentLocked"/>
                        <w:dataBinding w:prefixMappings="xmlns:ns0='http://rkdhs/mallar/lagstiftning/Prop/Prop.xsd'" w:xpath="/ns0:dokumentvärden[1]/ns0:dokumentnummer[1]" w:storeItemID="{068625C3-B546-44A5-B525-B7CC092E5AD6}"/>
                        <w:text/>
                      </w:sdtPr>
                      <w:sdtContent>
                        <w:r>
                          <w:t>2020/21:173</w:t>
                        </w:r>
                      </w:sdtContent>
                    </w:sdt>
                  </w:p>
                  <w:p w14:paraId="196481AE" w14:textId="711B6355" w:rsidR="0034082C" w:rsidRPr="00C7375F" w:rsidRDefault="0034082C" w:rsidP="00224569">
                    <w:pPr>
                      <w:pStyle w:val="Brdtext"/>
                    </w:pPr>
                    <w:sdt>
                      <w:sdtPr>
                        <w:alias w:val="BilageEtikett"/>
                        <w:tag w:val="BilageEtikett"/>
                        <w:id w:val="2141076854"/>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750236965"/>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9A8BAE" w14:textId="77777777" w:rsidR="0034082C" w:rsidRDefault="0034082C" w:rsidP="00664D04">
    <w:pPr>
      <w:pStyle w:val="Brdtext"/>
    </w:pPr>
    <w:r>
      <w:rPr>
        <w:noProof/>
        <w:lang w:eastAsia="sv-SE"/>
      </w:rPr>
      <mc:AlternateContent>
        <mc:Choice Requires="wps">
          <w:drawing>
            <wp:anchor distT="0" distB="0" distL="0" distR="0" simplePos="0" relativeHeight="2516584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686283" w14:textId="6474EA31" w:rsidR="0034082C" w:rsidRDefault="0034082C" w:rsidP="00664D04">
                          <w:pPr>
                            <w:pStyle w:val="Brdtext"/>
                            <w:jc w:val="left"/>
                          </w:pPr>
                          <w:sdt>
                            <w:sdtPr>
                              <w:alias w:val="NummerEtikett"/>
                              <w:tag w:val="NummerEtikett"/>
                              <w:id w:val="-206046729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06767511"/>
                              <w:lock w:val="sdtContentLocked"/>
                              <w:dataBinding w:prefixMappings="xmlns:ns0='http://rkdhs/mallar/lagstiftning/Prop/Prop.xsd'" w:xpath="/ns0:dokumentvärden[1]/ns0:dokumentnummer[1]" w:storeItemID="{068625C3-B546-44A5-B525-B7CC092E5AD6}"/>
                              <w:text/>
                            </w:sdtPr>
                            <w:sdtContent>
                              <w:r>
                                <w:t>2020/21:173</w:t>
                              </w:r>
                            </w:sdtContent>
                          </w:sdt>
                        </w:p>
                        <w:p w14:paraId="41B111DF" w14:textId="1C2EA846" w:rsidR="0034082C" w:rsidRPr="00C7375F" w:rsidRDefault="0034082C" w:rsidP="00224569">
                          <w:pPr>
                            <w:pStyle w:val="Brdtext"/>
                          </w:pPr>
                          <w:sdt>
                            <w:sdtPr>
                              <w:alias w:val="BilageEtikett"/>
                              <w:tag w:val="BilageEtikett"/>
                              <w:id w:val="-211296726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345334451"/>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87" type="#_x0000_t202" style="position:absolute;left:0;text-align:left;margin-left:29.4pt;margin-top:34.85pt;width:89.85pt;height:9.6pt;z-index:251658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I4+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m5xRYphGkx5FF/0KGYxTfVoXpoA9OABj99l2wG7vAy5T2p30Ov2REIEeld7sqgtnhCejclKiZZRw&#10;6MpxeTbO5S/21s6H+EVYTZJQUY/u5aKy9U2IeAmgW0gKFqxq6utGqXxIjBGXypM1Q69VzG+ExR8o&#10;ZUhb0dPjk1F2bGwy7z0rk9yIzJkhXMq8zzBLcaNEwijzTUjULCf6SmzGuTC7+BmdUBKh3mI44Pev&#10;eotxnwcscmRr4s5YN8b6nH0esn3J6h/bkskej4If5J3E2C26TJbj09y7dLew9QbM8LafreD4dYP2&#10;3bAQ75nHMKHjWBDxDh+pLMpvB4mSpfW/XrtPeHAcWkpaDGdFw88V84IS9dWA/WflZJKmOR8mJx/B&#10;JOIPNYtDjVnpSwtOlFhFjmcx4aPaitJb/YQ9Mk9RoWKGI3ZF41a8jP3KwB7iYj7PIMyvY/HGPDie&#10;XKc6J3I+dk/Mu4HBEdy/tdsxZtMXRO6xyTK4+SqCjJnl+6oOHcDsZ/IPeyotl8NzRu236e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WUI4+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F686283" w14:textId="6474EA31" w:rsidR="0034082C" w:rsidRDefault="0034082C" w:rsidP="00664D04">
                    <w:pPr>
                      <w:pStyle w:val="Brdtext"/>
                      <w:jc w:val="left"/>
                    </w:pPr>
                    <w:sdt>
                      <w:sdtPr>
                        <w:alias w:val="NummerEtikett"/>
                        <w:tag w:val="NummerEtikett"/>
                        <w:id w:val="-206046729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06767511"/>
                        <w:lock w:val="sdtContentLocked"/>
                        <w:dataBinding w:prefixMappings="xmlns:ns0='http://rkdhs/mallar/lagstiftning/Prop/Prop.xsd'" w:xpath="/ns0:dokumentvärden[1]/ns0:dokumentnummer[1]" w:storeItemID="{068625C3-B546-44A5-B525-B7CC092E5AD6}"/>
                        <w:text/>
                      </w:sdtPr>
                      <w:sdtContent>
                        <w:r>
                          <w:t>2020/21:173</w:t>
                        </w:r>
                      </w:sdtContent>
                    </w:sdt>
                  </w:p>
                  <w:p w14:paraId="41B111DF" w14:textId="1C2EA846" w:rsidR="0034082C" w:rsidRPr="00C7375F" w:rsidRDefault="0034082C" w:rsidP="00224569">
                    <w:pPr>
                      <w:pStyle w:val="Brdtext"/>
                    </w:pPr>
                    <w:sdt>
                      <w:sdtPr>
                        <w:alias w:val="BilageEtikett"/>
                        <w:tag w:val="BilageEtikett"/>
                        <w:id w:val="-2112967266"/>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345334451"/>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3CAB65" w14:textId="77777777" w:rsidR="0034082C" w:rsidRDefault="0034082C" w:rsidP="00EE1584">
    <w:pPr>
      <w:pStyle w:val="Brdtext"/>
    </w:pPr>
    <w:r>
      <w:rPr>
        <w:noProof/>
        <w:lang w:eastAsia="sv-SE"/>
      </w:rPr>
      <mc:AlternateContent>
        <mc:Choice Requires="wps">
          <w:drawing>
            <wp:anchor distT="0" distB="0" distL="0" distR="0" simplePos="0" relativeHeight="2516585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913A54" w14:textId="3CF1EB54" w:rsidR="0034082C" w:rsidRDefault="0034082C" w:rsidP="00A118D8">
                          <w:pPr>
                            <w:pStyle w:val="Brdtext"/>
                            <w:jc w:val="left"/>
                          </w:pPr>
                          <w:sdt>
                            <w:sdtPr>
                              <w:alias w:val="NummerEtikett"/>
                              <w:tag w:val="NummerEtikett"/>
                              <w:id w:val="112295901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0649346"/>
                              <w:lock w:val="sdtContentLocked"/>
                              <w:dataBinding w:prefixMappings="xmlns:ns0='http://rkdhs/mallar/lagstiftning/Prop/Prop.xsd'" w:xpath="/ns0:dokumentvärden[1]/ns0:dokumentnummer[1]" w:storeItemID="{068625C3-B546-44A5-B525-B7CC092E5AD6}"/>
                              <w:text/>
                            </w:sdtPr>
                            <w:sdtContent>
                              <w:r>
                                <w:t>2020/21:173</w:t>
                              </w:r>
                            </w:sdtContent>
                          </w:sdt>
                        </w:p>
                        <w:p w14:paraId="1E4C2B28" w14:textId="676CFF0B" w:rsidR="0034082C" w:rsidRPr="00C7375F" w:rsidRDefault="0034082C" w:rsidP="00224569">
                          <w:pPr>
                            <w:pStyle w:val="Brdtext"/>
                          </w:pPr>
                          <w:sdt>
                            <w:sdtPr>
                              <w:alias w:val="BilageEtikett"/>
                              <w:tag w:val="BilageEtikett"/>
                              <w:id w:val="-70047115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436715185"/>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88" type="#_x0000_t202" style="position:absolute;left:0;text-align:left;margin-left:348.15pt;margin-top:35.45pt;width:89.85pt;height:9.6pt;z-index:251658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rVcc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m6BVhmk06VF00a+QwXGqT+vCFLAHB2DsPtsO2O19wGVKu5Nepz8SItCj0ptddeGM8GRUTkq0jBIO&#10;XTkuz8a5/MXe2vkQvwirSRIq6tG9XFS2vgkRLwF0C0nBglVNfd0olQ+JMeJSebJm6LWK+Y2w+AOl&#10;DGkrenp8MsqOjU3mvWdlkhuROTOES5n3GWYpbpRIGGW+CYma5URfic04F2YXP6MTSiLUWwwH/P5V&#10;bzHu84BFjmxN3Bnrxlifs89Dti9Z/WNbMtnjUfCDvJMYu0WXyXJ8uqPAwtYbMMPbfraC49cN2nfD&#10;QrxnHsOEjmNBxDt8pLIovx0kSpbW/3rtPuHBcWgpaTGcFQ0/V8wLStRXA/aflZNJmuZ8mJx8BJOI&#10;P9QsDjVmpS8tOFFiFTmexYSPaitKb/UT9sg8RYWKGY7YFY1b8TL2KwN7iIv5PIMwv47FG/PgeHKd&#10;6pzI+dg9Me8GBkdw/9Zux5hNXxC5xybL4OarCDJmlqdK91UdOoDZz+Qf9lRaLofnjNpv09lv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drVcc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F913A54" w14:textId="3CF1EB54" w:rsidR="0034082C" w:rsidRDefault="0034082C" w:rsidP="00A118D8">
                    <w:pPr>
                      <w:pStyle w:val="Brdtext"/>
                      <w:jc w:val="left"/>
                    </w:pPr>
                    <w:sdt>
                      <w:sdtPr>
                        <w:alias w:val="NummerEtikett"/>
                        <w:tag w:val="NummerEtikett"/>
                        <w:id w:val="112295901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0649346"/>
                        <w:lock w:val="sdtContentLocked"/>
                        <w:dataBinding w:prefixMappings="xmlns:ns0='http://rkdhs/mallar/lagstiftning/Prop/Prop.xsd'" w:xpath="/ns0:dokumentvärden[1]/ns0:dokumentnummer[1]" w:storeItemID="{068625C3-B546-44A5-B525-B7CC092E5AD6}"/>
                        <w:text/>
                      </w:sdtPr>
                      <w:sdtContent>
                        <w:r>
                          <w:t>2020/21:173</w:t>
                        </w:r>
                      </w:sdtContent>
                    </w:sdt>
                  </w:p>
                  <w:p w14:paraId="1E4C2B28" w14:textId="676CFF0B" w:rsidR="0034082C" w:rsidRPr="00C7375F" w:rsidRDefault="0034082C" w:rsidP="00224569">
                    <w:pPr>
                      <w:pStyle w:val="Brdtext"/>
                    </w:pPr>
                    <w:sdt>
                      <w:sdtPr>
                        <w:alias w:val="BilageEtikett"/>
                        <w:tag w:val="BilageEtikett"/>
                        <w:id w:val="-70047115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436715185"/>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566919" w14:textId="77777777" w:rsidR="0034082C" w:rsidRDefault="0034082C" w:rsidP="00664D04">
    <w:pPr>
      <w:pStyle w:val="Brdtext"/>
    </w:pPr>
    <w:r>
      <w:rPr>
        <w:noProof/>
        <w:lang w:eastAsia="sv-SE"/>
      </w:rPr>
      <mc:AlternateContent>
        <mc:Choice Requires="wps">
          <w:drawing>
            <wp:anchor distT="0" distB="0" distL="0" distR="0" simplePos="0" relativeHeight="25165847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2731AB" w14:textId="03C4A399" w:rsidR="0034082C" w:rsidRDefault="0034082C" w:rsidP="00664D04">
                          <w:pPr>
                            <w:pStyle w:val="Brdtext"/>
                            <w:jc w:val="left"/>
                          </w:pPr>
                          <w:sdt>
                            <w:sdtPr>
                              <w:alias w:val="NummerEtikett"/>
                              <w:tag w:val="NummerEtikett"/>
                              <w:id w:val="169989002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75375457"/>
                              <w:lock w:val="sdtContentLocked"/>
                              <w:dataBinding w:prefixMappings="xmlns:ns0='http://rkdhs/mallar/lagstiftning/Prop/Prop.xsd'" w:xpath="/ns0:dokumentvärden[1]/ns0:dokumentnummer[1]" w:storeItemID="{068625C3-B546-44A5-B525-B7CC092E5AD6}"/>
                              <w:text/>
                            </w:sdtPr>
                            <w:sdtContent>
                              <w:r>
                                <w:t>2020/21:173</w:t>
                              </w:r>
                            </w:sdtContent>
                          </w:sdt>
                        </w:p>
                        <w:p w14:paraId="592D9484" w14:textId="77F1C4BF" w:rsidR="0034082C" w:rsidRPr="00C7375F" w:rsidRDefault="0034082C" w:rsidP="00224569">
                          <w:pPr>
                            <w:pStyle w:val="Brdtext"/>
                          </w:pPr>
                          <w:sdt>
                            <w:sdtPr>
                              <w:alias w:val="BilageEtikett"/>
                              <w:tag w:val="BilageEtikett"/>
                              <w:id w:val="-199132471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266618561"/>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92" type="#_x0000_t202" style="position:absolute;left:0;text-align:left;margin-left:29.4pt;margin-top:34.85pt;width:89.85pt;height:9.6pt;z-index:2516584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d1b7kQIAAJUFAAAOAAAAZHJzL2Uyb0RvYy54bWysVFFv2yAQfp+0/4B4Xx2nSbdGdaqsVadJ&#10;VVstnfpMMDTWMDAgsbNfvw9sJ1nXl057sYH77o777jsuLttaka1wvjK6oPnJiBKhuSkr/VzQ7483&#10;Hz5R4gPTJVNGi4LuhKeX8/fvLho7E2OzNqoUjiCI9rPGFnQdgp1lmedrUTN/YqzQMErjahawdc9Z&#10;6ViD6LXKxqPRWdYYV1pnuPAep9edkc5TfCkFD/dSehGIKijuFtLXpe8qfrP5BZs9O2bXFe+vwf7h&#10;FjWrNJLuQ12zwMjGVX+FqivujDcynHBTZ0bKiotUA6rJRy+qWa6ZFakWkOPtnib//8Lyu+2DI1WJ&#10;3k1zSjSr0aRH0Qa3QQXjyE9j/QywpQUwtJ9NC+xw7nEYy26lq+MfBRHYwfRuzy6CER6d8kmOllHC&#10;YcvH+fk40Z8dvK3z4YswNYmLgjp0L5HKtrc+4CaADpCYzBtVlTeVUmkTFSOulCNbhl6rkO4Ijz9Q&#10;SpOmoGen01EKrE107yIrHcOIpJk+Xay8qzCtwk6JiFH6m5DgLBX6Sm7GudD7/AkdURKp3uLY4w+3&#10;eotzVwc8Umajw965rrRxqfo0ZAfKyh8DZbLDg/CjuuMytKs2ieX0bDpIYGXKHZThTDdb3vKbCu27&#10;ZT48MIdhQsfxQIR7fKQyoN/0K0rWxv167TzioXFYKWkwnAX1PzfMCUrUVw31n+eTSZzmtJlMP0JJ&#10;xB1bVscWvamvDDQBfeN2aRnxQQ1L6Uz9hHdkEbPCxDRH7oKGYXkVuicD7xAXi0UCYX4tC7d6aXkM&#10;HXmO4nxsn5izvYIDtH9nhjFmsxdC7rDR09vFJkCMSeWR6Y7VvgOY/ST+/p2Kj8vxPqEOr+n8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PHdW+5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82731AB" w14:textId="03C4A399" w:rsidR="0034082C" w:rsidRDefault="0034082C" w:rsidP="00664D04">
                    <w:pPr>
                      <w:pStyle w:val="Brdtext"/>
                      <w:jc w:val="left"/>
                    </w:pPr>
                    <w:sdt>
                      <w:sdtPr>
                        <w:alias w:val="NummerEtikett"/>
                        <w:tag w:val="NummerEtikett"/>
                        <w:id w:val="169989002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75375457"/>
                        <w:lock w:val="sdtContentLocked"/>
                        <w:dataBinding w:prefixMappings="xmlns:ns0='http://rkdhs/mallar/lagstiftning/Prop/Prop.xsd'" w:xpath="/ns0:dokumentvärden[1]/ns0:dokumentnummer[1]" w:storeItemID="{068625C3-B546-44A5-B525-B7CC092E5AD6}"/>
                        <w:text/>
                      </w:sdtPr>
                      <w:sdtContent>
                        <w:r>
                          <w:t>2020/21:173</w:t>
                        </w:r>
                      </w:sdtContent>
                    </w:sdt>
                  </w:p>
                  <w:p w14:paraId="592D9484" w14:textId="77F1C4BF" w:rsidR="0034082C" w:rsidRPr="00C7375F" w:rsidRDefault="0034082C" w:rsidP="00224569">
                    <w:pPr>
                      <w:pStyle w:val="Brdtext"/>
                    </w:pPr>
                    <w:sdt>
                      <w:sdtPr>
                        <w:alias w:val="BilageEtikett"/>
                        <w:tag w:val="BilageEtikett"/>
                        <w:id w:val="-199132471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266618561"/>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708B2F" w14:textId="77777777" w:rsidR="0034082C" w:rsidRDefault="0034082C" w:rsidP="00EE1584">
    <w:pPr>
      <w:pStyle w:val="Brdtext"/>
    </w:pPr>
    <w:r>
      <w:rPr>
        <w:noProof/>
        <w:lang w:eastAsia="sv-SE"/>
      </w:rPr>
      <mc:AlternateContent>
        <mc:Choice Requires="wps">
          <w:drawing>
            <wp:anchor distT="0" distB="0" distL="0" distR="0" simplePos="0" relativeHeight="25165855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4F9326" w14:textId="7D0C66DD" w:rsidR="0034082C" w:rsidRDefault="0034082C" w:rsidP="00A118D8">
                          <w:pPr>
                            <w:pStyle w:val="Brdtext"/>
                            <w:jc w:val="left"/>
                          </w:pPr>
                          <w:sdt>
                            <w:sdtPr>
                              <w:alias w:val="NummerEtikett"/>
                              <w:tag w:val="NummerEtikett"/>
                              <w:id w:val="-18521817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04817231"/>
                              <w:lock w:val="sdtContentLocked"/>
                              <w:dataBinding w:prefixMappings="xmlns:ns0='http://rkdhs/mallar/lagstiftning/Prop/Prop.xsd'" w:xpath="/ns0:dokumentvärden[1]/ns0:dokumentnummer[1]" w:storeItemID="{068625C3-B546-44A5-B525-B7CC092E5AD6}"/>
                              <w:text/>
                            </w:sdtPr>
                            <w:sdtContent>
                              <w:r>
                                <w:t>2020/21:173</w:t>
                              </w:r>
                            </w:sdtContent>
                          </w:sdt>
                        </w:p>
                        <w:p w14:paraId="7606A68F" w14:textId="56FFA3D3" w:rsidR="0034082C" w:rsidRPr="00C7375F" w:rsidRDefault="0034082C" w:rsidP="00224569">
                          <w:pPr>
                            <w:pStyle w:val="Brdtext"/>
                          </w:pPr>
                          <w:sdt>
                            <w:sdtPr>
                              <w:alias w:val="BilageEtikett"/>
                              <w:tag w:val="BilageEtikett"/>
                              <w:id w:val="-262143110"/>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462878853"/>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93" type="#_x0000_t202" style="position:absolute;left:0;text-align:left;margin-left:348.15pt;margin-top:35.45pt;width:89.85pt;height:9.6pt;z-index:2516585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6GGokAIAAJU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pE&#10;787Aj2Y1mvQo2uA2qOA08tNYPwNsaQEM7WfTAjucexzGslvp6vhHQQR2RNrt2UUwwqNTPsnRMko4&#10;bPk4Px8n+rODt3U+fBGmJnFRUIfuJVLZ9tYH3ATQARKTeaOq8qZSKm2iYsSVcmTL0GsV0h3h8QdK&#10;adIUdHqKWqOTNtG9i6x0PBFJM326WHlXYVqFnRIRo/Q3IcFZKvSV3Ixzoff5EzqiJFK9xbHHH271&#10;FueuDnikzEaHvXNdaeNS9emRHSgrfwyUyQ4Pwo/qjsvQrtokltPpdJDAypQ7KMOZ7m15y28qtO+W&#10;+fDAHB4TOo4BEe7xkcqAftOvKFkb9+u184iHxmGlpMHjLKj/uWFOUKK+aqj/PJ9MEDakzeTsI5RE&#10;3LFldWzRm/rKQBM5RpHlaRnxQQ1L6Uz9hDmyiFlhYpojd0HDsLwK3cjAHOJisUggvF/Lwq1eWh5D&#10;R56jOB/bJ+Zsr+AA7d+Z4Rmz2Qshd9jo6e1iEyDGpPLIdMdq3wG8/ST+fk7F4XK8T6jDNJ3/B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I6GGo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54F9326" w14:textId="7D0C66DD" w:rsidR="0034082C" w:rsidRDefault="0034082C" w:rsidP="00A118D8">
                    <w:pPr>
                      <w:pStyle w:val="Brdtext"/>
                      <w:jc w:val="left"/>
                    </w:pPr>
                    <w:sdt>
                      <w:sdtPr>
                        <w:alias w:val="NummerEtikett"/>
                        <w:tag w:val="NummerEtikett"/>
                        <w:id w:val="-185218179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04817231"/>
                        <w:lock w:val="sdtContentLocked"/>
                        <w:dataBinding w:prefixMappings="xmlns:ns0='http://rkdhs/mallar/lagstiftning/Prop/Prop.xsd'" w:xpath="/ns0:dokumentvärden[1]/ns0:dokumentnummer[1]" w:storeItemID="{068625C3-B546-44A5-B525-B7CC092E5AD6}"/>
                        <w:text/>
                      </w:sdtPr>
                      <w:sdtContent>
                        <w:r>
                          <w:t>2020/21:173</w:t>
                        </w:r>
                      </w:sdtContent>
                    </w:sdt>
                  </w:p>
                  <w:p w14:paraId="7606A68F" w14:textId="56FFA3D3" w:rsidR="0034082C" w:rsidRPr="00C7375F" w:rsidRDefault="0034082C" w:rsidP="00224569">
                    <w:pPr>
                      <w:pStyle w:val="Brdtext"/>
                    </w:pPr>
                    <w:sdt>
                      <w:sdtPr>
                        <w:alias w:val="BilageEtikett"/>
                        <w:tag w:val="BilageEtikett"/>
                        <w:id w:val="-262143110"/>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462878853"/>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949AA0" w14:textId="77777777" w:rsidR="0034082C" w:rsidRDefault="0034082C" w:rsidP="00664D04">
    <w:pPr>
      <w:pStyle w:val="Brdtext"/>
    </w:pPr>
    <w:r>
      <w:rPr>
        <w:noProof/>
        <w:lang w:eastAsia="sv-SE"/>
      </w:rPr>
      <mc:AlternateContent>
        <mc:Choice Requires="wps">
          <w:drawing>
            <wp:anchor distT="0" distB="0" distL="0" distR="0" simplePos="0" relativeHeight="25165847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55B88F" w14:textId="419E1D55" w:rsidR="0034082C" w:rsidRDefault="0034082C" w:rsidP="00664D04">
                          <w:pPr>
                            <w:pStyle w:val="Brdtext"/>
                            <w:jc w:val="left"/>
                          </w:pPr>
                          <w:sdt>
                            <w:sdtPr>
                              <w:alias w:val="NummerEtikett"/>
                              <w:tag w:val="NummerEtikett"/>
                              <w:id w:val="5900557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63611453"/>
                              <w:lock w:val="sdtContentLocked"/>
                              <w:dataBinding w:prefixMappings="xmlns:ns0='http://rkdhs/mallar/lagstiftning/Prop/Prop.xsd'" w:xpath="/ns0:dokumentvärden[1]/ns0:dokumentnummer[1]" w:storeItemID="{068625C3-B546-44A5-B525-B7CC092E5AD6}"/>
                              <w:text/>
                            </w:sdtPr>
                            <w:sdtContent>
                              <w:r>
                                <w:t>2020/21:173</w:t>
                              </w:r>
                            </w:sdtContent>
                          </w:sdt>
                        </w:p>
                        <w:p w14:paraId="1B48D4E7" w14:textId="3E9A4A8E" w:rsidR="0034082C" w:rsidRPr="00C7375F" w:rsidRDefault="0034082C" w:rsidP="00224569">
                          <w:pPr>
                            <w:pStyle w:val="Brdtext"/>
                          </w:pPr>
                          <w:sdt>
                            <w:sdtPr>
                              <w:alias w:val="BilageEtikett"/>
                              <w:tag w:val="BilageEtikett"/>
                              <w:id w:val="-147274280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313025421"/>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397" type="#_x0000_t202" style="position:absolute;left:0;text-align:left;margin-left:29.4pt;margin-top:34.85pt;width:89.85pt;height:9.6pt;z-index:2516584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CV1n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zmmxDCNJj2KLvoVMhin+rQuTAF7cADG7rPtgN3eB1ymtDvpdfojIQI9Kr3ZVRfOCE9G5aREyyjh&#10;0JXj8mycy1/srZ0P8YuwmiShoh7dy0Vl65sQ8RJAt5AULFjV1NeNUvmQGCMulSdrhl6rmN8Iiz9Q&#10;ypC2oqfHJ6Ps2Nhk3ntWJrkRmTNDuJR5n2GW4kaJhFHmm5CoWU70ldiMc2F28TM6oSRCvcVwwO9f&#10;9RbjPg9Y5MjWxJ2xboz1Ofs8ZPuS1T+2JZM9HgU/yDuJsVt0mSzHH3Pv0t3C1hsww9t+toLj1w3a&#10;d8NCvGcew4SOY0HEO3yksii/HSRKltb/eu0+4cFxaClpMZwVDT9XzAtK1FcD9p+Vk0ma5nyYnHwE&#10;k4g/1CwONWalLy04UWIVOZ7FhI9qK0pv9RP2yDxFhYoZjtgVjVvxMvYrA3uIi/k8gzC/jsUb8+B4&#10;cp3qnMj52D0x7wYGR3D/1m7HmE1fELnHJsvg5qsIMmaW76s6dACzn8k/7Km0XA7PGbXfpr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MCV1n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655B88F" w14:textId="419E1D55" w:rsidR="0034082C" w:rsidRDefault="0034082C" w:rsidP="00664D04">
                    <w:pPr>
                      <w:pStyle w:val="Brdtext"/>
                      <w:jc w:val="left"/>
                    </w:pPr>
                    <w:sdt>
                      <w:sdtPr>
                        <w:alias w:val="NummerEtikett"/>
                        <w:tag w:val="NummerEtikett"/>
                        <w:id w:val="59005576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63611453"/>
                        <w:lock w:val="sdtContentLocked"/>
                        <w:dataBinding w:prefixMappings="xmlns:ns0='http://rkdhs/mallar/lagstiftning/Prop/Prop.xsd'" w:xpath="/ns0:dokumentvärden[1]/ns0:dokumentnummer[1]" w:storeItemID="{068625C3-B546-44A5-B525-B7CC092E5AD6}"/>
                        <w:text/>
                      </w:sdtPr>
                      <w:sdtContent>
                        <w:r>
                          <w:t>2020/21:173</w:t>
                        </w:r>
                      </w:sdtContent>
                    </w:sdt>
                  </w:p>
                  <w:p w14:paraId="1B48D4E7" w14:textId="3E9A4A8E" w:rsidR="0034082C" w:rsidRPr="00C7375F" w:rsidRDefault="0034082C" w:rsidP="00224569">
                    <w:pPr>
                      <w:pStyle w:val="Brdtext"/>
                    </w:pPr>
                    <w:sdt>
                      <w:sdtPr>
                        <w:alias w:val="BilageEtikett"/>
                        <w:tag w:val="BilageEtikett"/>
                        <w:id w:val="-147274280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313025421"/>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C02202" w14:textId="77777777" w:rsidR="0034082C" w:rsidRDefault="0034082C" w:rsidP="00EE1584">
    <w:pPr>
      <w:pStyle w:val="Brdtext"/>
    </w:pPr>
    <w:r>
      <w:rPr>
        <w:noProof/>
        <w:lang w:eastAsia="sv-SE"/>
      </w:rPr>
      <mc:AlternateContent>
        <mc:Choice Requires="wps">
          <w:drawing>
            <wp:anchor distT="0" distB="0" distL="0" distR="0" simplePos="0" relativeHeight="25165855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99B92F" w14:textId="22DB4C4E" w:rsidR="0034082C" w:rsidRDefault="0034082C" w:rsidP="00A118D8">
                          <w:pPr>
                            <w:pStyle w:val="Brdtext"/>
                            <w:jc w:val="left"/>
                          </w:pPr>
                          <w:sdt>
                            <w:sdtPr>
                              <w:alias w:val="NummerEtikett"/>
                              <w:tag w:val="NummerEtikett"/>
                              <w:id w:val="-13628964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84726711"/>
                              <w:lock w:val="sdtContentLocked"/>
                              <w:dataBinding w:prefixMappings="xmlns:ns0='http://rkdhs/mallar/lagstiftning/Prop/Prop.xsd'" w:xpath="/ns0:dokumentvärden[1]/ns0:dokumentnummer[1]" w:storeItemID="{068625C3-B546-44A5-B525-B7CC092E5AD6}"/>
                              <w:text/>
                            </w:sdtPr>
                            <w:sdtContent>
                              <w:r>
                                <w:t>2020/21:173</w:t>
                              </w:r>
                            </w:sdtContent>
                          </w:sdt>
                        </w:p>
                        <w:p w14:paraId="3570CA97" w14:textId="02D9A2E9" w:rsidR="0034082C" w:rsidRPr="00C7375F" w:rsidRDefault="0034082C" w:rsidP="00224569">
                          <w:pPr>
                            <w:pStyle w:val="Brdtext"/>
                          </w:pPr>
                          <w:sdt>
                            <w:sdtPr>
                              <w:alias w:val="BilageEtikett"/>
                              <w:tag w:val="BilageEtikett"/>
                              <w:id w:val="-2043586079"/>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914120194"/>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398" type="#_x0000_t202" style="position:absolute;left:0;text-align:left;margin-left:348.15pt;margin-top:35.45pt;width:89.85pt;height:9.6pt;z-index:2516585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9IRFkAIAAJU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xlTYphGkx5FF/0KGRyn+rQuTAF7cADG7rPtgN3eB1ymtDvpdfojIQI9Kr3ZVRfOCE9G5aREyyjh&#10;0JXj8mycy1/srZ0P8YuwmiShoh7dy0Vl65sQ8RJAt5AULFjV1NeNUvmQGCMulSdrhl6rmN8Iiz9Q&#10;ypC2oqfHJ6Ps2Nhk3ntWJrkRmTNDuJR5n2GW4kaJhFHmm5CoWU70ldiMc2F28TM6oSRCvcVwwO9f&#10;9RbjPg9Y5MjWxJ2xboz1Ofs8ZPuS1T+2JZM9HgU/yDuJsVt0mSzHH3cUWNh6A2Z4289WcPy6Qftu&#10;WIj3zGOY0HEsiHiHj1QW5beDRMnS+l+v3Sc8OA4tJS2Gs6Lh54p5QYn6asD+s3IySdOcD5OTj2AS&#10;8YeaxaHGrPSlBSdKrCLHs5jwUW1F6a1+wh6Zp6hQMcMRu6JxK17GfmVgD3Exn2cQ5texeGMeHE+u&#10;U50TOR+7J+bdwOAI7t/a7Riz6Qsi99hkGdx8FUHGzPJU6b6qQwcw+5n8w55Ky+XwnFH7bTr7D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H9IRF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F99B92F" w14:textId="22DB4C4E" w:rsidR="0034082C" w:rsidRDefault="0034082C" w:rsidP="00A118D8">
                    <w:pPr>
                      <w:pStyle w:val="Brdtext"/>
                      <w:jc w:val="left"/>
                    </w:pPr>
                    <w:sdt>
                      <w:sdtPr>
                        <w:alias w:val="NummerEtikett"/>
                        <w:tag w:val="NummerEtikett"/>
                        <w:id w:val="-136289646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84726711"/>
                        <w:lock w:val="sdtContentLocked"/>
                        <w:dataBinding w:prefixMappings="xmlns:ns0='http://rkdhs/mallar/lagstiftning/Prop/Prop.xsd'" w:xpath="/ns0:dokumentvärden[1]/ns0:dokumentnummer[1]" w:storeItemID="{068625C3-B546-44A5-B525-B7CC092E5AD6}"/>
                        <w:text/>
                      </w:sdtPr>
                      <w:sdtContent>
                        <w:r>
                          <w:t>2020/21:173</w:t>
                        </w:r>
                      </w:sdtContent>
                    </w:sdt>
                  </w:p>
                  <w:p w14:paraId="3570CA97" w14:textId="02D9A2E9" w:rsidR="0034082C" w:rsidRPr="00C7375F" w:rsidRDefault="0034082C" w:rsidP="00224569">
                    <w:pPr>
                      <w:pStyle w:val="Brdtext"/>
                    </w:pPr>
                    <w:sdt>
                      <w:sdtPr>
                        <w:alias w:val="BilageEtikett"/>
                        <w:tag w:val="BilageEtikett"/>
                        <w:id w:val="-2043586079"/>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914120194"/>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5AA797" w14:textId="77777777" w:rsidR="0034082C" w:rsidRDefault="0034082C" w:rsidP="00664D04">
    <w:pPr>
      <w:pStyle w:val="Brdtext"/>
    </w:pPr>
    <w:r>
      <w:rPr>
        <w:noProof/>
        <w:lang w:eastAsia="sv-SE"/>
      </w:rPr>
      <mc:AlternateContent>
        <mc:Choice Requires="wps">
          <w:drawing>
            <wp:anchor distT="0" distB="0" distL="0" distR="0" simplePos="0" relativeHeight="25165847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9E9D92" w14:textId="0ACE02B2" w:rsidR="0034082C" w:rsidRDefault="0034082C" w:rsidP="00664D04">
                          <w:pPr>
                            <w:pStyle w:val="Brdtext"/>
                            <w:jc w:val="left"/>
                          </w:pPr>
                          <w:sdt>
                            <w:sdtPr>
                              <w:alias w:val="NummerEtikett"/>
                              <w:tag w:val="NummerEtikett"/>
                              <w:id w:val="-97105393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01188701"/>
                              <w:lock w:val="sdtContentLocked"/>
                              <w:dataBinding w:prefixMappings="xmlns:ns0='http://rkdhs/mallar/lagstiftning/Prop/Prop.xsd'" w:xpath="/ns0:dokumentvärden[1]/ns0:dokumentnummer[1]" w:storeItemID="{068625C3-B546-44A5-B525-B7CC092E5AD6}"/>
                              <w:text/>
                            </w:sdtPr>
                            <w:sdtContent>
                              <w:r>
                                <w:t>2020/21:173</w:t>
                              </w:r>
                            </w:sdtContent>
                          </w:sdt>
                        </w:p>
                        <w:p w14:paraId="48E70F2C" w14:textId="6EEB7C55" w:rsidR="0034082C" w:rsidRPr="00C7375F" w:rsidRDefault="0034082C" w:rsidP="00224569">
                          <w:pPr>
                            <w:pStyle w:val="Brdtext"/>
                          </w:pPr>
                          <w:sdt>
                            <w:sdtPr>
                              <w:alias w:val="BilageEtikett"/>
                              <w:tag w:val="BilageEtikett"/>
                              <w:id w:val="-96497177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555126728"/>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02" type="#_x0000_t202" style="position:absolute;left:0;text-align:left;margin-left:29.4pt;margin-top:34.85pt;width:89.85pt;height:9.6pt;z-index:2516584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NfukQIAAJUFAAAOAAAAZHJzL2Uyb0RvYy54bWysVFFP2zAQfp+0/2D5faQpLYyKFHUgpkkI&#10;0GDi2XVsGs2xPdtt0v16PjtJ2zFemPaSnH3f3fnuvrvzi7ZWZCOcr4wuaH40okRobspKPxf0x+P1&#10;p8+U+MB0yZTRoqBb4enF/OOH88bOxNisjCqFI3Ci/ayxBV2FYGdZ5vlK1MwfGSs0lNK4mgUc3XNW&#10;OtbAe62y8Wh0kjXGldYZLrzH7VWnpPPkX0rBw52UXgSiCoq3hfR16buM32x+zmbPjtlVxftnsH94&#10;Rc0qjaA7V1csMLJ21V+u6oo7440MR9zUmZGy4iLlgGzy0atsHlbMipQLiuPtrkz+/7nlt5t7R6oS&#10;vZtOKdGsRpMeRRvcGhmMY30a62eAPVgAQ/vFtMAO9x6XMe1Wujr+kRCBHpXe7qoLZ4RHo3ySo2WU&#10;cOjycX42TuXP9tbW+fBVmJpEoaAO3UtFZZsbH/ASQAdIDOaNqsrrSql0iIwRl8qRDUOvVUhvhMUf&#10;KKVJU9CT4+koOdYmmneelY5uROJMHy5m3mWYpLBVImKU/i4kapYSfSM241zoXfyEjiiJUO8x7PH7&#10;V73HuMsDFimy0WFnXFfauJR9GrJ9ycqfQ8lkh0fBD/KOYmiXbSLL8el0oMDSlFsww5lutrzl1xXa&#10;d8N8uGcOw4SOY0GEO3ykMii/6SVKVsb9fus+4sFxaClpMJwF9b/WzAlK1DcN9p/lk0mc5nSYTE/B&#10;JOIONctDjV7XlwacyLGKLE9ixAc1iNKZ+gl7ZBGjQsU0R+yChkG8DN3KwB7iYrFIIMyvZeFGP1ge&#10;Xcc6R3I+tk/M2Z7BAdy/NcMYs9krInfYaOntYh1AxsTyWOmuqn0HMPuJ/P2eisvl8JxQ+206fwE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fwDX7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5F9E9D92" w14:textId="0ACE02B2" w:rsidR="0034082C" w:rsidRDefault="0034082C" w:rsidP="00664D04">
                    <w:pPr>
                      <w:pStyle w:val="Brdtext"/>
                      <w:jc w:val="left"/>
                    </w:pPr>
                    <w:sdt>
                      <w:sdtPr>
                        <w:alias w:val="NummerEtikett"/>
                        <w:tag w:val="NummerEtikett"/>
                        <w:id w:val="-97105393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01188701"/>
                        <w:lock w:val="sdtContentLocked"/>
                        <w:dataBinding w:prefixMappings="xmlns:ns0='http://rkdhs/mallar/lagstiftning/Prop/Prop.xsd'" w:xpath="/ns0:dokumentvärden[1]/ns0:dokumentnummer[1]" w:storeItemID="{068625C3-B546-44A5-B525-B7CC092E5AD6}"/>
                        <w:text/>
                      </w:sdtPr>
                      <w:sdtContent>
                        <w:r>
                          <w:t>2020/21:173</w:t>
                        </w:r>
                      </w:sdtContent>
                    </w:sdt>
                  </w:p>
                  <w:p w14:paraId="48E70F2C" w14:textId="6EEB7C55" w:rsidR="0034082C" w:rsidRPr="00C7375F" w:rsidRDefault="0034082C" w:rsidP="00224569">
                    <w:pPr>
                      <w:pStyle w:val="Brdtext"/>
                    </w:pPr>
                    <w:sdt>
                      <w:sdtPr>
                        <w:alias w:val="BilageEtikett"/>
                        <w:tag w:val="BilageEtikett"/>
                        <w:id w:val="-964971771"/>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555126728"/>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3F21E0" w14:textId="77777777" w:rsidR="0034082C" w:rsidRDefault="0034082C" w:rsidP="00EE1584">
    <w:pPr>
      <w:pStyle w:val="Brdtext"/>
    </w:pPr>
    <w:r>
      <w:rPr>
        <w:noProof/>
        <w:lang w:eastAsia="sv-SE"/>
      </w:rPr>
      <mc:AlternateContent>
        <mc:Choice Requires="wps">
          <w:drawing>
            <wp:anchor distT="0" distB="0" distL="0" distR="0" simplePos="0" relativeHeight="25165855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196B42" w14:textId="6204C6CF" w:rsidR="0034082C" w:rsidRDefault="0034082C" w:rsidP="00A118D8">
                          <w:pPr>
                            <w:pStyle w:val="Brdtext"/>
                            <w:jc w:val="left"/>
                          </w:pPr>
                          <w:sdt>
                            <w:sdtPr>
                              <w:alias w:val="NummerEtikett"/>
                              <w:tag w:val="NummerEtikett"/>
                              <w:id w:val="-63070644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45937113"/>
                              <w:lock w:val="sdtContentLocked"/>
                              <w:dataBinding w:prefixMappings="xmlns:ns0='http://rkdhs/mallar/lagstiftning/Prop/Prop.xsd'" w:xpath="/ns0:dokumentvärden[1]/ns0:dokumentnummer[1]" w:storeItemID="{068625C3-B546-44A5-B525-B7CC092E5AD6}"/>
                              <w:text/>
                            </w:sdtPr>
                            <w:sdtContent>
                              <w:r>
                                <w:t>2020/21:173</w:t>
                              </w:r>
                            </w:sdtContent>
                          </w:sdt>
                        </w:p>
                        <w:p w14:paraId="4C5AA60E" w14:textId="13A5236C" w:rsidR="0034082C" w:rsidRPr="00C7375F" w:rsidRDefault="0034082C" w:rsidP="00224569">
                          <w:pPr>
                            <w:pStyle w:val="Brdtext"/>
                          </w:pPr>
                          <w:sdt>
                            <w:sdtPr>
                              <w:alias w:val="BilageEtikett"/>
                              <w:tag w:val="BilageEtikett"/>
                              <w:id w:val="-1723742889"/>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82650803"/>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03" type="#_x0000_t202" style="position:absolute;left:0;text-align:left;margin-left:348.15pt;margin-top:35.45pt;width:89.85pt;height:9.6pt;z-index:2516585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n+C9kQIAAJU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p1MKNGsRpMeRRvcGhkcx/o01k8BW1gAQ/vFtMAO9x6XMe1Wujr+kRCBHpXe7qoLZ4RHo3ySo2WU&#10;cOjycX4+TuXP9tbW+fBVmJpEoaAO3UtFZZtbH/ASQAdIDOaNqsqbSql0iIwRV8qRDUOvVUhvhMUf&#10;KKVJU9DT45NRcqxNNO88Kx3diMSZPlzMvMswSWGrRMQo/V1I1Cwl+kZsxrnQu/gJHVESod5j2OP3&#10;r3qPcZcHLFJko8POuK60cSn7NGT7kpU/h5LJDo+CH+QdxdAu20SW47PTgQJLU27BDGe62fKW31Ro&#10;3y3z4YE5DBM6jgUR7vGRyqD8ppcoWRn3+637iAfHoaWkwXAW1P9aMycoUd802H+eTyZxmtNhcnIG&#10;JhF3qFkeavS6vjLgRI5VZHkSIz6oQZTO1E/YI/MYFSqmOWIXNAziVehWBvYQF/N5AmF+LQu3emF5&#10;dB3rHMn52D4xZ3sGB3D/zgxjzKaviNxho6W383UAGRPLY6W7qvYdwOwn8vd7Ki6Xw3NC7bfp7AU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i5/gv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5F196B42" w14:textId="6204C6CF" w:rsidR="0034082C" w:rsidRDefault="0034082C" w:rsidP="00A118D8">
                    <w:pPr>
                      <w:pStyle w:val="Brdtext"/>
                      <w:jc w:val="left"/>
                    </w:pPr>
                    <w:sdt>
                      <w:sdtPr>
                        <w:alias w:val="NummerEtikett"/>
                        <w:tag w:val="NummerEtikett"/>
                        <w:id w:val="-63070644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45937113"/>
                        <w:lock w:val="sdtContentLocked"/>
                        <w:dataBinding w:prefixMappings="xmlns:ns0='http://rkdhs/mallar/lagstiftning/Prop/Prop.xsd'" w:xpath="/ns0:dokumentvärden[1]/ns0:dokumentnummer[1]" w:storeItemID="{068625C3-B546-44A5-B525-B7CC092E5AD6}"/>
                        <w:text/>
                      </w:sdtPr>
                      <w:sdtContent>
                        <w:r>
                          <w:t>2020/21:173</w:t>
                        </w:r>
                      </w:sdtContent>
                    </w:sdt>
                  </w:p>
                  <w:p w14:paraId="4C5AA60E" w14:textId="13A5236C" w:rsidR="0034082C" w:rsidRPr="00C7375F" w:rsidRDefault="0034082C" w:rsidP="00224569">
                    <w:pPr>
                      <w:pStyle w:val="Brdtext"/>
                    </w:pPr>
                    <w:sdt>
                      <w:sdtPr>
                        <w:alias w:val="BilageEtikett"/>
                        <w:tag w:val="BilageEtikett"/>
                        <w:id w:val="-1723742889"/>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82650803"/>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51A816" w14:textId="77777777" w:rsidR="0034082C" w:rsidRDefault="0034082C" w:rsidP="00664D04">
    <w:pPr>
      <w:pStyle w:val="Brdtext"/>
    </w:pPr>
    <w:r>
      <w:rPr>
        <w:noProof/>
        <w:lang w:eastAsia="sv-SE"/>
      </w:rPr>
      <mc:AlternateContent>
        <mc:Choice Requires="wps">
          <w:drawing>
            <wp:anchor distT="0" distB="0" distL="0" distR="0" simplePos="0" relativeHeight="2516584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3ED874" w14:textId="35309159" w:rsidR="0034082C" w:rsidRDefault="0034082C" w:rsidP="00664D04">
                          <w:pPr>
                            <w:pStyle w:val="Brdtext"/>
                            <w:jc w:val="left"/>
                          </w:pPr>
                          <w:sdt>
                            <w:sdtPr>
                              <w:alias w:val="NummerEtikett"/>
                              <w:tag w:val="NummerEtikett"/>
                              <w:id w:val="107408915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47545855"/>
                              <w:lock w:val="sdtContentLocked"/>
                              <w:dataBinding w:prefixMappings="xmlns:ns0='http://rkdhs/mallar/lagstiftning/Prop/Prop.xsd'" w:xpath="/ns0:dokumentvärden[1]/ns0:dokumentnummer[1]" w:storeItemID="{068625C3-B546-44A5-B525-B7CC092E5AD6}"/>
                              <w:text/>
                            </w:sdtPr>
                            <w:sdtContent>
                              <w:r>
                                <w:t>2020/21:173</w:t>
                              </w:r>
                            </w:sdtContent>
                          </w:sdt>
                        </w:p>
                        <w:p w14:paraId="3AC2F7CD" w14:textId="4646460E" w:rsidR="0034082C" w:rsidRPr="00C7375F" w:rsidRDefault="0034082C" w:rsidP="00224569">
                          <w:pPr>
                            <w:pStyle w:val="Brdtext"/>
                          </w:pPr>
                          <w:sdt>
                            <w:sdtPr>
                              <w:alias w:val="BilageEtikett"/>
                              <w:tag w:val="BilageEtikett"/>
                              <w:id w:val="-91739806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777604645"/>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07" type="#_x0000_t202" style="position:absolute;left:0;text-align:left;margin-left:29.4pt;margin-top:34.85pt;width:89.85pt;height:9.6pt;z-index:2516584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ueErkAIAAJUFAAAOAAAAZHJzL2Uyb0RvYy54bWysVE1v2zAMvQ/YfxB0Xx2n6VdQp8hSdBhQ&#10;tMXSoWdFlhJjsqRJSuzs1+9Jdj7W9dJhF5sSH0mRfOT1TVsrshHOV0YXND8ZUCI0N2WllwX9/nz3&#10;6ZISH5gumTJaFHQrPL2ZfPxw3dixGJqVUaVwBE60Hze2oKsQ7DjLPF+JmvkTY4WGUhpXs4CjW2al&#10;Yw281yobDgbnWWNcaZ3hwnvc3nZKOkn+pRQ8PErpRSCqoHhbSF+Xvov4zSbXbLx0zK4q3j+D/cMr&#10;alZpBN27umWBkbWr/nJVV9wZb2Q44abOjJQVFykHZJMPXmUzXzErUi4ojrf7Mvn/55Y/bJ4cqUr0&#10;7uyCEs1qNOlZtMGtkcEw1qexfgzY3AIY2s+mBXZ373EZ026lq+MfCRHoUentvrpwRng0ykc5WkYJ&#10;hy4f5lfDVP7sYG2dD1+EqUkUCurQvVRUtrn3AS8BdAeJwbxRVXlXKZUOkTFiphzZMPRahfRGWPyB&#10;Upo0BT0/PRskx9pE886z0tGNSJzpw8XMuwyTFLZKRIzS34REzVKib8RmnAu9j5/QESUR6j2GPf7w&#10;qvcYd3nAIkU2OuyN60obl7JPQ3YoWfljVzLZ4VHwo7yjGNpFm8hyepl6F+8WptyCGc50s+Utv6vQ&#10;vnvmwxNzGCZ0HAsiPOIjlUH5TS9RsjLu11v3EQ+OQ0tJg+EsqP+5Zk5Qor5qsP8qH43iNKfD6OwC&#10;TCLuWLM41uh1PTPgRI5VZHkSIz6onSidqV+wR6YxKlRMc8QuaNiJs9CtDOwhLqbTBML8Whbu9dzy&#10;6DrWOZLzuX1hzvYMDuD+g9mNMRu/InKHjZbeTtcBZEwsP1S17wBmP5G/31NxuRyfE+qwTS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zueErkAIAAJU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23ED874" w14:textId="35309159" w:rsidR="0034082C" w:rsidRDefault="0034082C" w:rsidP="00664D04">
                    <w:pPr>
                      <w:pStyle w:val="Brdtext"/>
                      <w:jc w:val="left"/>
                    </w:pPr>
                    <w:sdt>
                      <w:sdtPr>
                        <w:alias w:val="NummerEtikett"/>
                        <w:tag w:val="NummerEtikett"/>
                        <w:id w:val="107408915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847545855"/>
                        <w:lock w:val="sdtContentLocked"/>
                        <w:dataBinding w:prefixMappings="xmlns:ns0='http://rkdhs/mallar/lagstiftning/Prop/Prop.xsd'" w:xpath="/ns0:dokumentvärden[1]/ns0:dokumentnummer[1]" w:storeItemID="{068625C3-B546-44A5-B525-B7CC092E5AD6}"/>
                        <w:text/>
                      </w:sdtPr>
                      <w:sdtContent>
                        <w:r>
                          <w:t>2020/21:173</w:t>
                        </w:r>
                      </w:sdtContent>
                    </w:sdt>
                  </w:p>
                  <w:p w14:paraId="3AC2F7CD" w14:textId="4646460E" w:rsidR="0034082C" w:rsidRPr="00C7375F" w:rsidRDefault="0034082C" w:rsidP="00224569">
                    <w:pPr>
                      <w:pStyle w:val="Brdtext"/>
                    </w:pPr>
                    <w:sdt>
                      <w:sdtPr>
                        <w:alias w:val="BilageEtikett"/>
                        <w:tag w:val="BilageEtikett"/>
                        <w:id w:val="-917398065"/>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1777604645"/>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1D32DC" w14:textId="77777777" w:rsidR="0034082C" w:rsidRDefault="0034082C" w:rsidP="00EE1584">
    <w:pPr>
      <w:pStyle w:val="Brdtext"/>
    </w:pPr>
    <w:r>
      <w:rPr>
        <w:noProof/>
        <w:lang w:eastAsia="sv-SE"/>
      </w:rPr>
      <mc:AlternateContent>
        <mc:Choice Requires="wps">
          <w:drawing>
            <wp:anchor distT="0" distB="0" distL="0" distR="0" simplePos="0" relativeHeight="2516585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13E10E" w14:textId="1FA163CD" w:rsidR="0034082C" w:rsidRDefault="0034082C" w:rsidP="00A118D8">
                          <w:pPr>
                            <w:pStyle w:val="Brdtext"/>
                            <w:jc w:val="left"/>
                          </w:pPr>
                          <w:sdt>
                            <w:sdtPr>
                              <w:alias w:val="NummerEtikett"/>
                              <w:tag w:val="NummerEtikett"/>
                              <w:id w:val="79449398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84188449"/>
                              <w:lock w:val="sdtContentLocked"/>
                              <w:dataBinding w:prefixMappings="xmlns:ns0='http://rkdhs/mallar/lagstiftning/Prop/Prop.xsd'" w:xpath="/ns0:dokumentvärden[1]/ns0:dokumentnummer[1]" w:storeItemID="{068625C3-B546-44A5-B525-B7CC092E5AD6}"/>
                              <w:text/>
                            </w:sdtPr>
                            <w:sdtContent>
                              <w:r>
                                <w:t>2020/21:173</w:t>
                              </w:r>
                            </w:sdtContent>
                          </w:sdt>
                        </w:p>
                        <w:p w14:paraId="17F1731F" w14:textId="6747A2FE" w:rsidR="0034082C" w:rsidRPr="00C7375F" w:rsidRDefault="0034082C" w:rsidP="00224569">
                          <w:pPr>
                            <w:pStyle w:val="Brdtext"/>
                          </w:pPr>
                          <w:sdt>
                            <w:sdtPr>
                              <w:alias w:val="BilageEtikett"/>
                              <w:tag w:val="BilageEtikett"/>
                              <w:id w:val="123658341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056924518"/>
                              <w:lock w:val="sdtContentLocked"/>
                              <w:dataBinding w:prefixMappings="xmlns:ns0='http://rkdhs/mallar/lagstiftning/Prop/Prop.xsd'" w:xpath="/ns0:dokumentvärden[1]/ns0:bilagor[1]/ns0:bilaga[9]/@bilagenummer" w:storeItemID="{068625C3-B546-44A5-B525-B7CC092E5AD6}"/>
                              <w:text/>
                            </w:sdtPr>
                            <w:sdtContent>
                              <w:r>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08" type="#_x0000_t202" style="position:absolute;left:0;text-align:left;margin-left:348.15pt;margin-top:35.45pt;width:89.85pt;height:9.6pt;z-index:2516585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RDgJkAIAAJUFAAAOAAAAZHJzL2Uyb0RvYy54bWysVE1v2zAMvQ/YfxB0Xx2nadcGdYqsRYcB&#10;xVqsHXpWZKkxpq9JSuzs1+9Jdj7W9dJhF5sSH0mRfOTFZacVWQsfGmsqWh6NKBGG27oxzxX9/njz&#10;4YySEJmpmbJGVHQjAr2cvX930bqpGNulVbXwBE5MmLauossY3bQoAl8KzcKRdcJAKa3XLOLon4va&#10;sxbetSrGo9Fp0VpfO2+5CAG3172SzrJ/KQWPd1IGEYmqKN4W89fn7yJ9i9kFmz575pYNH57B/uEV&#10;mjUGQXeurllkZOWbv1zphnsbrIxH3OrCStlwkXNANuXoRTYPS+ZEzgXFCW5XpvD/3PKv63tPmhq9&#10;OzmlxDCNJj2KLvoVMjhO9WldmAL24ACM3SfbAbu9D7hMaXfS6/RHQgR6VHqzqy6cEZ6MykmJllHC&#10;oSvH5fk4l7/YWzsf4mdhNUlCRT26l4vK1rch4iWAbiEpWLCqqW8apfIhMUZcKU/WDL1WMb8RFn+g&#10;lCFtRU+PT0bZsbHJvPesTHIjMmeGcCnzPsMsxY0SCaPMNyFRs5zoK7EZ58Ls4md0QkmEeovhgN+/&#10;6i3GfR6wyJGtiTtj3Rjrc/Z5yPYlq39sSyZ7PAp+kHcSY7foMlmOz3YUWNh6A2Z4289WcPymQftu&#10;WYj3zGOY0HEsiHiHj1QW5beDRMnS+l+v3Sc8OA4tJS2Gs6Lh54p5QYn6YsD+83IySdOcD5OTj2AS&#10;8YeaxaHGrPSVBSdKrCLHs5jwUW1F6a1+wh6Zp6hQMcMRu6JxK17FfmVgD3Exn2cQ5texeGseHE+u&#10;U50TOR+7J+bdwOAI7n+12zFm0xdE7rHJMrj5KoKMmeWp0n1Vhw5g9jP5hz2VlsvhOaP223T2G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4RDgJkAIAAJU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A13E10E" w14:textId="1FA163CD" w:rsidR="0034082C" w:rsidRDefault="0034082C" w:rsidP="00A118D8">
                    <w:pPr>
                      <w:pStyle w:val="Brdtext"/>
                      <w:jc w:val="left"/>
                    </w:pPr>
                    <w:sdt>
                      <w:sdtPr>
                        <w:alias w:val="NummerEtikett"/>
                        <w:tag w:val="NummerEtikett"/>
                        <w:id w:val="79449398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84188449"/>
                        <w:lock w:val="sdtContentLocked"/>
                        <w:dataBinding w:prefixMappings="xmlns:ns0='http://rkdhs/mallar/lagstiftning/Prop/Prop.xsd'" w:xpath="/ns0:dokumentvärden[1]/ns0:dokumentnummer[1]" w:storeItemID="{068625C3-B546-44A5-B525-B7CC092E5AD6}"/>
                        <w:text/>
                      </w:sdtPr>
                      <w:sdtContent>
                        <w:r>
                          <w:t>2020/21:173</w:t>
                        </w:r>
                      </w:sdtContent>
                    </w:sdt>
                  </w:p>
                  <w:p w14:paraId="17F1731F" w14:textId="6747A2FE" w:rsidR="0034082C" w:rsidRPr="00C7375F" w:rsidRDefault="0034082C" w:rsidP="00224569">
                    <w:pPr>
                      <w:pStyle w:val="Brdtext"/>
                    </w:pPr>
                    <w:sdt>
                      <w:sdtPr>
                        <w:alias w:val="BilageEtikett"/>
                        <w:tag w:val="BilageEtikett"/>
                        <w:id w:val="1236583417"/>
                        <w:lock w:val="sdtContentLocked"/>
                        <w:dataBinding w:prefixMappings="xmlns:ns0='http://rkdhs/mallar/lagstiftning/Prop/Prop.xsd'" w:xpath="/ns0:dokumentvärden[1]/ns0:bilagor[1]/ns0:bilaga[9]/@bilageetikett" w:storeItemID="{068625C3-B546-44A5-B525-B7CC092E5AD6}"/>
                        <w:text/>
                      </w:sdtPr>
                      <w:sdtContent>
                        <w:r>
                          <w:t>Bilaga</w:t>
                        </w:r>
                      </w:sdtContent>
                    </w:sdt>
                    <w:r>
                      <w:t xml:space="preserve"> </w:t>
                    </w:r>
                    <w:sdt>
                      <w:sdtPr>
                        <w:alias w:val="BilageNummer"/>
                        <w:tag w:val="BilageNummer"/>
                        <w:id w:val="-2056924518"/>
                        <w:lock w:val="sdtContentLocked"/>
                        <w:dataBinding w:prefixMappings="xmlns:ns0='http://rkdhs/mallar/lagstiftning/Prop/Prop.xsd'" w:xpath="/ns0:dokumentvärden[1]/ns0:bilagor[1]/ns0:bilaga[9]/@bilagenummer" w:storeItemID="{068625C3-B546-44A5-B525-B7CC092E5AD6}"/>
                        <w:text/>
                      </w:sdtPr>
                      <w:sdtContent>
                        <w:r>
                          <w:t>9</w:t>
                        </w:r>
                      </w:sdtContent>
                    </w:sdt>
                  </w:p>
                </w:txbxContent>
              </v:textbox>
              <w10:wrap type="square" anchorx="page" anchory="page"/>
            </v:shape>
          </w:pict>
        </mc:Fallback>
      </mc:AlternateContent>
    </w:r>
    <w:r>
      <w:t xml:space="preserve"> </w:t>
    </w:r>
  </w:p>
</w:hdr>
</file>

<file path=word/header1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023444" w14:textId="77777777" w:rsidR="0034082C" w:rsidRDefault="0034082C" w:rsidP="00664D04">
    <w:pPr>
      <w:pStyle w:val="Brdtext"/>
    </w:pPr>
    <w:r>
      <w:rPr>
        <w:noProof/>
        <w:lang w:eastAsia="sv-SE"/>
      </w:rPr>
      <mc:AlternateContent>
        <mc:Choice Requires="wps">
          <w:drawing>
            <wp:anchor distT="0" distB="0" distL="0" distR="0" simplePos="0" relativeHeight="25165847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46AD9B" w14:textId="494CE068" w:rsidR="0034082C" w:rsidRDefault="0034082C" w:rsidP="00664D04">
                          <w:pPr>
                            <w:pStyle w:val="Brdtext"/>
                            <w:jc w:val="left"/>
                          </w:pPr>
                          <w:sdt>
                            <w:sdtPr>
                              <w:alias w:val="NummerEtikett"/>
                              <w:tag w:val="NummerEtikett"/>
                              <w:id w:val="31862113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81137786"/>
                              <w:lock w:val="sdtContentLocked"/>
                              <w:dataBinding w:prefixMappings="xmlns:ns0='http://rkdhs/mallar/lagstiftning/Prop/Prop.xsd'" w:xpath="/ns0:dokumentvärden[1]/ns0:dokumentnummer[1]" w:storeItemID="{068625C3-B546-44A5-B525-B7CC092E5AD6}"/>
                              <w:text/>
                            </w:sdtPr>
                            <w:sdtContent>
                              <w:r>
                                <w:t>2020/21:173</w:t>
                              </w:r>
                            </w:sdtContent>
                          </w:sdt>
                        </w:p>
                        <w:p w14:paraId="1526CE48" w14:textId="2CF4F7E7" w:rsidR="0034082C" w:rsidRPr="00C7375F" w:rsidRDefault="0034082C" w:rsidP="00224569">
                          <w:pPr>
                            <w:pStyle w:val="Brdtext"/>
                          </w:pPr>
                          <w:sdt>
                            <w:sdtPr>
                              <w:alias w:val="BilageEtikett"/>
                              <w:tag w:val="BilageEtikett"/>
                              <w:id w:val="428396018"/>
                              <w:lock w:val="sdtContentLocked"/>
                              <w:dataBinding w:prefixMappings="xmlns:ns0='http://rkdhs/mallar/lagstiftning/Prop/Prop.xsd'" w:xpath="/ns0:dokumentvärden[1]/ns0:bilagor[1]/ns0:bilaga[10]/@bilageetikett" w:storeItemID="{068625C3-B546-44A5-B525-B7CC092E5AD6}"/>
                              <w:text/>
                            </w:sdtPr>
                            <w:sdtContent>
                              <w:r>
                                <w:t>Bilaga</w:t>
                              </w:r>
                            </w:sdtContent>
                          </w:sdt>
                          <w:r>
                            <w:t xml:space="preserve"> </w:t>
                          </w:r>
                          <w:sdt>
                            <w:sdtPr>
                              <w:alias w:val="BilageNummer"/>
                              <w:tag w:val="BilageNummer"/>
                              <w:id w:val="341743647"/>
                              <w:lock w:val="sdtContentLocked"/>
                              <w:dataBinding w:prefixMappings="xmlns:ns0='http://rkdhs/mallar/lagstiftning/Prop/Prop.xsd'" w:xpath="/ns0:dokumentvärden[1]/ns0:bilagor[1]/ns0:bilaga[10]/@bilagenummer" w:storeItemID="{068625C3-B546-44A5-B525-B7CC092E5AD6}"/>
                              <w:text/>
                            </w:sdtPr>
                            <w:sdtContent>
                              <w:r>
                                <w:t>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12" type="#_x0000_t202" style="position:absolute;left:0;text-align:left;margin-left:29.4pt;margin-top:34.85pt;width:89.85pt;height:9.6pt;z-index:2516584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HsbSkQIAAJUFAAAOAAAAZHJzL2Uyb0RvYy54bWysVFFP2zAQfp+0/2D5faQpLYOKFHUgpkkI&#10;0GDi2XVsGs2xPdtt0v16PjtJ2zFemPaSnH3f3fnuvrvzi7ZWZCOcr4wuaH40okRobspKPxf0x+P1&#10;p1NKfGC6ZMpoUdCt8PRi/vHDeWNnYmxWRpXCETjRftbYgq5CsLMs83wlauaPjBUaSmlczQKO7jkr&#10;HWvgvVbZeDQ6yRrjSusMF97j9qpT0nnyL6Xg4U5KLwJRBcXbQvq69F3GbzY/Z7Nnx+yq4v0z2D+8&#10;omaVRtCdqysWGFm76i9XdcWd8UaGI27qzEhZcZFyQDb56FU2DytmRcoFxfF2Vyb//9zy2829I1WJ&#10;3k3PKNGsRpMeRRvcGhmMY30a62eAPVgAQ/vFtMAO9x6XMe1Wujr+kRCBHpXe7qoLZ4RHo3ySo2WU&#10;cOjycX42TuXP9tbW+fBVmJpEoaAO3UtFZZsbH/ASQAdIDOaNqsrrSql0iIwRl8qRDUOvVUhvhMUf&#10;KKVJU9CT4+koOdYmmneelY5uROJMHy5m3mWYpLBVImKU/i4kapYSfSM241zoXfyEjiiJUO8x7PH7&#10;V73HuMsDFimy0WFnXFfauJR9GrJ9ycqfQ8lkh0fBD/KOYmiXbSLL8el0oMDSlFsww5lutrzl1xXa&#10;d8N8uGcOw4SOY0GEO3ykMii/6SVKVsb9fus+4sFxaClpMJwF9b/WzAlK1DcN9p/lk0mc5nSYTD+D&#10;ScQdapaHGr2uLw04kWMVWZ7EiA9qEKUz9RP2yCJGhYppjtgFDYN4GbqVgT3ExWKRQJhfy8KNfrA8&#10;uo51juR8bJ+Ysz2DA7h/a4YxZrNXRO6w0dLbxTqAjInlsdJdVfsOYPYT+fs9FZfL4Tmh9tt0/gI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R7G0pECAACV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4346AD9B" w14:textId="494CE068" w:rsidR="0034082C" w:rsidRDefault="0034082C" w:rsidP="00664D04">
                    <w:pPr>
                      <w:pStyle w:val="Brdtext"/>
                      <w:jc w:val="left"/>
                    </w:pPr>
                    <w:sdt>
                      <w:sdtPr>
                        <w:alias w:val="NummerEtikett"/>
                        <w:tag w:val="NummerEtikett"/>
                        <w:id w:val="31862113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81137786"/>
                        <w:lock w:val="sdtContentLocked"/>
                        <w:dataBinding w:prefixMappings="xmlns:ns0='http://rkdhs/mallar/lagstiftning/Prop/Prop.xsd'" w:xpath="/ns0:dokumentvärden[1]/ns0:dokumentnummer[1]" w:storeItemID="{068625C3-B546-44A5-B525-B7CC092E5AD6}"/>
                        <w:text/>
                      </w:sdtPr>
                      <w:sdtContent>
                        <w:r>
                          <w:t>2020/21:173</w:t>
                        </w:r>
                      </w:sdtContent>
                    </w:sdt>
                  </w:p>
                  <w:p w14:paraId="1526CE48" w14:textId="2CF4F7E7" w:rsidR="0034082C" w:rsidRPr="00C7375F" w:rsidRDefault="0034082C" w:rsidP="00224569">
                    <w:pPr>
                      <w:pStyle w:val="Brdtext"/>
                    </w:pPr>
                    <w:sdt>
                      <w:sdtPr>
                        <w:alias w:val="BilageEtikett"/>
                        <w:tag w:val="BilageEtikett"/>
                        <w:id w:val="428396018"/>
                        <w:lock w:val="sdtContentLocked"/>
                        <w:dataBinding w:prefixMappings="xmlns:ns0='http://rkdhs/mallar/lagstiftning/Prop/Prop.xsd'" w:xpath="/ns0:dokumentvärden[1]/ns0:bilagor[1]/ns0:bilaga[10]/@bilageetikett" w:storeItemID="{068625C3-B546-44A5-B525-B7CC092E5AD6}"/>
                        <w:text/>
                      </w:sdtPr>
                      <w:sdtContent>
                        <w:r>
                          <w:t>Bilaga</w:t>
                        </w:r>
                      </w:sdtContent>
                    </w:sdt>
                    <w:r>
                      <w:t xml:space="preserve"> </w:t>
                    </w:r>
                    <w:sdt>
                      <w:sdtPr>
                        <w:alias w:val="BilageNummer"/>
                        <w:tag w:val="BilageNummer"/>
                        <w:id w:val="341743647"/>
                        <w:lock w:val="sdtContentLocked"/>
                        <w:dataBinding w:prefixMappings="xmlns:ns0='http://rkdhs/mallar/lagstiftning/Prop/Prop.xsd'" w:xpath="/ns0:dokumentvärden[1]/ns0:bilagor[1]/ns0:bilaga[10]/@bilagenummer" w:storeItemID="{068625C3-B546-44A5-B525-B7CC092E5AD6}"/>
                        <w:text/>
                      </w:sdtPr>
                      <w:sdtContent>
                        <w:r>
                          <w:t>10</w:t>
                        </w:r>
                      </w:sdtContent>
                    </w:sdt>
                  </w:p>
                </w:txbxContent>
              </v:textbox>
              <w10:wrap type="square" anchorx="page" anchory="page"/>
            </v:shape>
          </w:pict>
        </mc:Fallback>
      </mc:AlternateContent>
    </w:r>
    <w:r>
      <w:t xml:space="preserve"> </w:t>
    </w:r>
  </w:p>
</w:hdr>
</file>

<file path=word/header1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6CB9E2" w14:textId="77777777" w:rsidR="0034082C" w:rsidRDefault="0034082C" w:rsidP="00EE1584">
    <w:pPr>
      <w:pStyle w:val="Brdtext"/>
    </w:pPr>
    <w:r>
      <w:rPr>
        <w:noProof/>
        <w:lang w:eastAsia="sv-SE"/>
      </w:rPr>
      <mc:AlternateContent>
        <mc:Choice Requires="wps">
          <w:drawing>
            <wp:anchor distT="0" distB="0" distL="0" distR="0" simplePos="0" relativeHeight="25165855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4E917F" w14:textId="1EA5B64B" w:rsidR="0034082C" w:rsidRDefault="0034082C" w:rsidP="00A118D8">
                          <w:pPr>
                            <w:pStyle w:val="Brdtext"/>
                            <w:jc w:val="left"/>
                          </w:pPr>
                          <w:sdt>
                            <w:sdtPr>
                              <w:alias w:val="NummerEtikett"/>
                              <w:tag w:val="NummerEtikett"/>
                              <w:id w:val="4089748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85930332"/>
                              <w:lock w:val="sdtContentLocked"/>
                              <w:dataBinding w:prefixMappings="xmlns:ns0='http://rkdhs/mallar/lagstiftning/Prop/Prop.xsd'" w:xpath="/ns0:dokumentvärden[1]/ns0:dokumentnummer[1]" w:storeItemID="{068625C3-B546-44A5-B525-B7CC092E5AD6}"/>
                              <w:text/>
                            </w:sdtPr>
                            <w:sdtContent>
                              <w:r>
                                <w:t>2020/21:173</w:t>
                              </w:r>
                            </w:sdtContent>
                          </w:sdt>
                        </w:p>
                        <w:p w14:paraId="13E18563" w14:textId="742293E5" w:rsidR="0034082C" w:rsidRPr="00C7375F" w:rsidRDefault="0034082C" w:rsidP="00224569">
                          <w:pPr>
                            <w:pStyle w:val="Brdtext"/>
                          </w:pPr>
                          <w:sdt>
                            <w:sdtPr>
                              <w:alias w:val="BilageEtikett"/>
                              <w:tag w:val="BilageEtikett"/>
                              <w:id w:val="557983512"/>
                              <w:lock w:val="sdtContentLocked"/>
                              <w:dataBinding w:prefixMappings="xmlns:ns0='http://rkdhs/mallar/lagstiftning/Prop/Prop.xsd'" w:xpath="/ns0:dokumentvärden[1]/ns0:bilagor[1]/ns0:bilaga[10]/@bilageetikett" w:storeItemID="{068625C3-B546-44A5-B525-B7CC092E5AD6}"/>
                              <w:text/>
                            </w:sdtPr>
                            <w:sdtContent>
                              <w:r>
                                <w:t>Bilaga</w:t>
                              </w:r>
                            </w:sdtContent>
                          </w:sdt>
                          <w:r>
                            <w:t xml:space="preserve"> </w:t>
                          </w:r>
                          <w:sdt>
                            <w:sdtPr>
                              <w:alias w:val="BilageNummer"/>
                              <w:tag w:val="BilageNummer"/>
                              <w:id w:val="2942323"/>
                              <w:lock w:val="sdtContentLocked"/>
                              <w:dataBinding w:prefixMappings="xmlns:ns0='http://rkdhs/mallar/lagstiftning/Prop/Prop.xsd'" w:xpath="/ns0:dokumentvärden[1]/ns0:bilagor[1]/ns0:bilaga[10]/@bilagenummer" w:storeItemID="{068625C3-B546-44A5-B525-B7CC092E5AD6}"/>
                              <w:text/>
                            </w:sdtPr>
                            <w:sdtContent>
                              <w:r>
                                <w:t>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13" type="#_x0000_t202" style="position:absolute;left:0;text-align:left;margin-left:348.15pt;margin-top:35.45pt;width:89.85pt;height:9.6pt;z-index:2516585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gfGBkQIAAJUFAAAOAAAAZHJzL2Uyb0RvYy54bWysVFFP2zAQfp+0/2D5faQphUFFijoQ0yQE&#10;aGXi2XVsGs2xPdtt0v16PjtJ2zFemPaSnH3f3fnuvruLy7ZWZCOcr4wuaH40okRobspKPxf0x+PN&#10;pzNKfGC6ZMpoUdCt8PRy9vHDRWOnYmxWRpXCETjRftrYgq5CsNMs83wlauaPjBUaSmlczQKO7jkr&#10;HWvgvVbZeDQ6zRrjSusMF97j9rpT0lnyL6Xg4V5KLwJRBcXbQvq69F3Gbza7YNNnx+yq4v0z2D+8&#10;omaVRtCdq2sWGFm76i9XdcWd8UaGI27qzEhZcZFyQDb56FU2ixWzIuWC4ni7K5P/f2753ebBkapE&#10;707QKs1qNOlRtMGtkcFxrE9j/RSwhQUwtF9MC+xw73EZ026lq+MfCRHoUentrrpwRng0yic5WkYJ&#10;hy4f5+fjVP5sb22dD1+FqUkUCurQvVRUtrn1AS8BdIDEYN6oqryplEqHyBhxpRzZMPRahfRGWPyB&#10;Upo0BT09Phklx9pE886z0tGNSJzpw8XMuwyTFLZKRIzS34VEzVKib8RmnAu9i5/QESUR6j2GPX7/&#10;qvcYd3nAIkU2OuyM60obl7JPQ7YvWflzKJns8Cj4Qd5RDO2yTWQ5PjsdKLA05RbMcKabLW/5TYX2&#10;3TIfHpjDMKHjWBDhHh+pDMpveomSlXG/37qPeHAcWkoaDGdB/a81c4IS9U2D/ef5ZBKnOR0mJ5/B&#10;JOIONctDjV7XVwacyLGKLE9ixAc1iNKZ+gl7ZB6jQsU0R+yChkG8Ct3KwB7iYj5PIMyvZeFWLyyP&#10;rmOdIzkf2yfmbM/gAO7fmWGM2fQVkTtstPR2vg4gY2J5rHRX1b4DmP1E/n5PxeVyeE6o/TadvQ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DYHxgZECAACV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274E917F" w14:textId="1EA5B64B" w:rsidR="0034082C" w:rsidRDefault="0034082C" w:rsidP="00A118D8">
                    <w:pPr>
                      <w:pStyle w:val="Brdtext"/>
                      <w:jc w:val="left"/>
                    </w:pPr>
                    <w:sdt>
                      <w:sdtPr>
                        <w:alias w:val="NummerEtikett"/>
                        <w:tag w:val="NummerEtikett"/>
                        <w:id w:val="40897482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85930332"/>
                        <w:lock w:val="sdtContentLocked"/>
                        <w:dataBinding w:prefixMappings="xmlns:ns0='http://rkdhs/mallar/lagstiftning/Prop/Prop.xsd'" w:xpath="/ns0:dokumentvärden[1]/ns0:dokumentnummer[1]" w:storeItemID="{068625C3-B546-44A5-B525-B7CC092E5AD6}"/>
                        <w:text/>
                      </w:sdtPr>
                      <w:sdtContent>
                        <w:r>
                          <w:t>2020/21:173</w:t>
                        </w:r>
                      </w:sdtContent>
                    </w:sdt>
                  </w:p>
                  <w:p w14:paraId="13E18563" w14:textId="742293E5" w:rsidR="0034082C" w:rsidRPr="00C7375F" w:rsidRDefault="0034082C" w:rsidP="00224569">
                    <w:pPr>
                      <w:pStyle w:val="Brdtext"/>
                    </w:pPr>
                    <w:sdt>
                      <w:sdtPr>
                        <w:alias w:val="BilageEtikett"/>
                        <w:tag w:val="BilageEtikett"/>
                        <w:id w:val="557983512"/>
                        <w:lock w:val="sdtContentLocked"/>
                        <w:dataBinding w:prefixMappings="xmlns:ns0='http://rkdhs/mallar/lagstiftning/Prop/Prop.xsd'" w:xpath="/ns0:dokumentvärden[1]/ns0:bilagor[1]/ns0:bilaga[10]/@bilageetikett" w:storeItemID="{068625C3-B546-44A5-B525-B7CC092E5AD6}"/>
                        <w:text/>
                      </w:sdtPr>
                      <w:sdtContent>
                        <w:r>
                          <w:t>Bilaga</w:t>
                        </w:r>
                      </w:sdtContent>
                    </w:sdt>
                    <w:r>
                      <w:t xml:space="preserve"> </w:t>
                    </w:r>
                    <w:sdt>
                      <w:sdtPr>
                        <w:alias w:val="BilageNummer"/>
                        <w:tag w:val="BilageNummer"/>
                        <w:id w:val="2942323"/>
                        <w:lock w:val="sdtContentLocked"/>
                        <w:dataBinding w:prefixMappings="xmlns:ns0='http://rkdhs/mallar/lagstiftning/Prop/Prop.xsd'" w:xpath="/ns0:dokumentvärden[1]/ns0:bilagor[1]/ns0:bilaga[10]/@bilagenummer" w:storeItemID="{068625C3-B546-44A5-B525-B7CC092E5AD6}"/>
                        <w:text/>
                      </w:sdtPr>
                      <w:sdtContent>
                        <w:r>
                          <w:t>10</w:t>
                        </w:r>
                      </w:sdtContent>
                    </w:sdt>
                  </w:p>
                </w:txbxContent>
              </v:textbox>
              <w10:wrap type="square" anchorx="page" anchory="page"/>
            </v:shape>
          </w:pict>
        </mc:Fallback>
      </mc:AlternateContent>
    </w:r>
    <w:r>
      <w:t xml:space="preserve"> </w:t>
    </w:r>
  </w:p>
</w:hdr>
</file>

<file path=word/header1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A3D615" w14:textId="77777777" w:rsidR="0034082C" w:rsidRDefault="0034082C" w:rsidP="00EE1584">
    <w:pPr>
      <w:pStyle w:val="Brdtext"/>
    </w:pPr>
    <w:r>
      <w:t xml:space="preserve"> </w:t>
    </w:r>
  </w:p>
</w:hdr>
</file>

<file path=word/header1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5687E8" w14:textId="77777777" w:rsidR="0034082C" w:rsidRDefault="0034082C" w:rsidP="00664D04">
    <w:pPr>
      <w:pStyle w:val="Brdtext"/>
    </w:pPr>
    <w:r>
      <w:rPr>
        <w:noProof/>
        <w:lang w:eastAsia="sv-SE"/>
      </w:rPr>
      <mc:AlternateContent>
        <mc:Choice Requires="wps">
          <w:drawing>
            <wp:anchor distT="0" distB="0" distL="0" distR="0" simplePos="0" relativeHeight="25165847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5EFA7B" w14:textId="3592373D" w:rsidR="0034082C" w:rsidRDefault="0034082C" w:rsidP="00664D04">
                          <w:pPr>
                            <w:pStyle w:val="Brdtext"/>
                            <w:jc w:val="left"/>
                          </w:pPr>
                          <w:sdt>
                            <w:sdtPr>
                              <w:alias w:val="NummerEtikett"/>
                              <w:tag w:val="NummerEtikett"/>
                              <w:id w:val="143386971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37328265"/>
                              <w:lock w:val="sdtContentLocked"/>
                              <w:dataBinding w:prefixMappings="xmlns:ns0='http://rkdhs/mallar/lagstiftning/Prop/Prop.xsd'" w:xpath="/ns0:dokumentvärden[1]/ns0:dokumentnummer[1]" w:storeItemID="{068625C3-B546-44A5-B525-B7CC092E5AD6}"/>
                              <w:text/>
                            </w:sdtPr>
                            <w:sdtContent>
                              <w:r>
                                <w:t>2020/21:173</w:t>
                              </w:r>
                            </w:sdtContent>
                          </w:sdt>
                        </w:p>
                        <w:p w14:paraId="33FF3E11" w14:textId="181B0280" w:rsidR="0034082C" w:rsidRPr="00C7375F" w:rsidRDefault="0034082C" w:rsidP="00224569">
                          <w:pPr>
                            <w:pStyle w:val="Brdtext"/>
                          </w:pPr>
                          <w:sdt>
                            <w:sdtPr>
                              <w:alias w:val="BilageEtikett"/>
                              <w:tag w:val="BilageEtikett"/>
                              <w:id w:val="-1007060015"/>
                              <w:lock w:val="sdtContentLocked"/>
                              <w:dataBinding w:prefixMappings="xmlns:ns0='http://rkdhs/mallar/lagstiftning/Prop/Prop.xsd'" w:xpath="/ns0:dokumentvärden[1]/ns0:bilagor[1]/ns0:bilaga[11]/@bilageetikett" w:storeItemID="{068625C3-B546-44A5-B525-B7CC092E5AD6}"/>
                              <w:text/>
                            </w:sdtPr>
                            <w:sdtContent>
                              <w:r>
                                <w:t>Bilaga</w:t>
                              </w:r>
                            </w:sdtContent>
                          </w:sdt>
                          <w:r>
                            <w:t xml:space="preserve"> </w:t>
                          </w:r>
                          <w:sdt>
                            <w:sdtPr>
                              <w:alias w:val="BilageNummer"/>
                              <w:tag w:val="BilageNummer"/>
                              <w:id w:val="1502851982"/>
                              <w:lock w:val="sdtContentLocked"/>
                              <w:dataBinding w:prefixMappings="xmlns:ns0='http://rkdhs/mallar/lagstiftning/Prop/Prop.xsd'" w:xpath="/ns0:dokumentvärden[1]/ns0:bilagor[1]/ns0:bilaga[11]/@bilagenummer" w:storeItemID="{068625C3-B546-44A5-B525-B7CC092E5AD6}"/>
                              <w:text/>
                            </w:sdtPr>
                            <w:sdtContent>
                              <w:r>
                                <w:t>11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17" type="#_x0000_t202" style="position:absolute;left:0;text-align:left;margin-left:29.4pt;margin-top:34.85pt;width:89.85pt;height:9.6pt;z-index:2516584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4M0LjQIAAJU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To3WlJ&#10;iWEaTXoUXfQrZDBO9WldmAL24ACM3WfbAbt9D3hMaXfS6/RHQgRyVHqzqy6MEZ6UykmJllHCISvH&#10;5dk4l7/Yazsf4hdhNUmHinp0LxeVrW9CRCSAbiHJWbCqqa8bpfIlMUZcKk/WDL1WMccIjT9QypC2&#10;oqfHJ6Ns2Nik3ltWJpkRmTODu5R5n2E+xY0SCaPMNyFRs5zoK74Z58Ls/Gd0Qkm4eovigN9H9Rbl&#10;Pg9oZM/WxJ2yboz1Ofs8ZPuS1T+2JZM9HgU/yDsdY7foMlmOz3Lv0tvC1hsww9t+toLj1w3ad8NC&#10;vGcew4SOY0HEO3yksii/HU6ULK3/9dp7woPjkFLSYjgrGn6umBeUqK8G7D8rJ5M0zfkyOfkIJhF/&#10;KFkcSsxKX1pwAvxGdPmY8FFtj9Jb/YQ9Mk9eIWKGw3dF4/Z4GfuVgT3ExXyeQZhfx+KNeXA8mU51&#10;TuR87J6YdwODI7h/a7djzKYviNxjk2Zw81UEGTPL91UdOoDZz+Qf9lRaLof3jNpv09lv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Cp4M0LjQIAAJU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645EFA7B" w14:textId="3592373D" w:rsidR="0034082C" w:rsidRDefault="0034082C" w:rsidP="00664D04">
                    <w:pPr>
                      <w:pStyle w:val="Brdtext"/>
                      <w:jc w:val="left"/>
                    </w:pPr>
                    <w:sdt>
                      <w:sdtPr>
                        <w:alias w:val="NummerEtikett"/>
                        <w:tag w:val="NummerEtikett"/>
                        <w:id w:val="143386971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37328265"/>
                        <w:lock w:val="sdtContentLocked"/>
                        <w:dataBinding w:prefixMappings="xmlns:ns0='http://rkdhs/mallar/lagstiftning/Prop/Prop.xsd'" w:xpath="/ns0:dokumentvärden[1]/ns0:dokumentnummer[1]" w:storeItemID="{068625C3-B546-44A5-B525-B7CC092E5AD6}"/>
                        <w:text/>
                      </w:sdtPr>
                      <w:sdtContent>
                        <w:r>
                          <w:t>2020/21:173</w:t>
                        </w:r>
                      </w:sdtContent>
                    </w:sdt>
                  </w:p>
                  <w:p w14:paraId="33FF3E11" w14:textId="181B0280" w:rsidR="0034082C" w:rsidRPr="00C7375F" w:rsidRDefault="0034082C" w:rsidP="00224569">
                    <w:pPr>
                      <w:pStyle w:val="Brdtext"/>
                    </w:pPr>
                    <w:sdt>
                      <w:sdtPr>
                        <w:alias w:val="BilageEtikett"/>
                        <w:tag w:val="BilageEtikett"/>
                        <w:id w:val="-1007060015"/>
                        <w:lock w:val="sdtContentLocked"/>
                        <w:dataBinding w:prefixMappings="xmlns:ns0='http://rkdhs/mallar/lagstiftning/Prop/Prop.xsd'" w:xpath="/ns0:dokumentvärden[1]/ns0:bilagor[1]/ns0:bilaga[11]/@bilageetikett" w:storeItemID="{068625C3-B546-44A5-B525-B7CC092E5AD6}"/>
                        <w:text/>
                      </w:sdtPr>
                      <w:sdtContent>
                        <w:r>
                          <w:t>Bilaga</w:t>
                        </w:r>
                      </w:sdtContent>
                    </w:sdt>
                    <w:r>
                      <w:t xml:space="preserve"> </w:t>
                    </w:r>
                    <w:sdt>
                      <w:sdtPr>
                        <w:alias w:val="BilageNummer"/>
                        <w:tag w:val="BilageNummer"/>
                        <w:id w:val="1502851982"/>
                        <w:lock w:val="sdtContentLocked"/>
                        <w:dataBinding w:prefixMappings="xmlns:ns0='http://rkdhs/mallar/lagstiftning/Prop/Prop.xsd'" w:xpath="/ns0:dokumentvärden[1]/ns0:bilagor[1]/ns0:bilaga[11]/@bilagenummer" w:storeItemID="{068625C3-B546-44A5-B525-B7CC092E5AD6}"/>
                        <w:text/>
                      </w:sdtPr>
                      <w:sdtContent>
                        <w:r>
                          <w:t>11</w:t>
                        </w:r>
                      </w:sdtContent>
                    </w:sdt>
                  </w:p>
                </w:txbxContent>
              </v:textbox>
              <w10:wrap type="square" anchorx="page" anchory="page"/>
            </v:shape>
          </w:pict>
        </mc:Fallback>
      </mc:AlternateContent>
    </w:r>
    <w:r>
      <w:t xml:space="preserve"> </w:t>
    </w:r>
  </w:p>
</w:hdr>
</file>

<file path=word/header1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F3C794" w14:textId="77777777" w:rsidR="0034082C" w:rsidRDefault="0034082C" w:rsidP="00EE1584">
    <w:pPr>
      <w:pStyle w:val="Brdtext"/>
    </w:pPr>
    <w:r>
      <w:rPr>
        <w:noProof/>
        <w:lang w:eastAsia="sv-SE"/>
      </w:rPr>
      <mc:AlternateContent>
        <mc:Choice Requires="wps">
          <w:drawing>
            <wp:anchor distT="0" distB="0" distL="0" distR="0" simplePos="0" relativeHeight="25165855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DC1E80" w14:textId="3DB0EE81" w:rsidR="0034082C" w:rsidRDefault="0034082C" w:rsidP="00A118D8">
                          <w:pPr>
                            <w:pStyle w:val="Brdtext"/>
                            <w:jc w:val="left"/>
                          </w:pPr>
                          <w:sdt>
                            <w:sdtPr>
                              <w:alias w:val="NummerEtikett"/>
                              <w:tag w:val="NummerEtikett"/>
                              <w:id w:val="20314507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55779564"/>
                              <w:lock w:val="sdtContentLocked"/>
                              <w:dataBinding w:prefixMappings="xmlns:ns0='http://rkdhs/mallar/lagstiftning/Prop/Prop.xsd'" w:xpath="/ns0:dokumentvärden[1]/ns0:dokumentnummer[1]" w:storeItemID="{068625C3-B546-44A5-B525-B7CC092E5AD6}"/>
                              <w:text/>
                            </w:sdtPr>
                            <w:sdtContent>
                              <w:r>
                                <w:t>2020/21:173</w:t>
                              </w:r>
                            </w:sdtContent>
                          </w:sdt>
                        </w:p>
                        <w:p w14:paraId="1DCC4FE6" w14:textId="26B85042" w:rsidR="0034082C" w:rsidRPr="00C7375F" w:rsidRDefault="0034082C" w:rsidP="00224569">
                          <w:pPr>
                            <w:pStyle w:val="Brdtext"/>
                          </w:pPr>
                          <w:sdt>
                            <w:sdtPr>
                              <w:alias w:val="BilageEtikett"/>
                              <w:tag w:val="BilageEtikett"/>
                              <w:id w:val="-2075962526"/>
                              <w:lock w:val="sdtContentLocked"/>
                              <w:dataBinding w:prefixMappings="xmlns:ns0='http://rkdhs/mallar/lagstiftning/Prop/Prop.xsd'" w:xpath="/ns0:dokumentvärden[1]/ns0:bilagor[1]/ns0:bilaga[11]/@bilageetikett" w:storeItemID="{068625C3-B546-44A5-B525-B7CC092E5AD6}"/>
                              <w:text/>
                            </w:sdtPr>
                            <w:sdtContent>
                              <w:r>
                                <w:t>Bilaga</w:t>
                              </w:r>
                            </w:sdtContent>
                          </w:sdt>
                          <w:r>
                            <w:t xml:space="preserve"> </w:t>
                          </w:r>
                          <w:sdt>
                            <w:sdtPr>
                              <w:alias w:val="BilageNummer"/>
                              <w:tag w:val="BilageNummer"/>
                              <w:id w:val="508107038"/>
                              <w:lock w:val="sdtContentLocked"/>
                              <w:dataBinding w:prefixMappings="xmlns:ns0='http://rkdhs/mallar/lagstiftning/Prop/Prop.xsd'" w:xpath="/ns0:dokumentvärden[1]/ns0:bilagor[1]/ns0:bilaga[11]/@bilagenummer" w:storeItemID="{068625C3-B546-44A5-B525-B7CC092E5AD6}"/>
                              <w:text/>
                            </w:sdtPr>
                            <w:sdtContent>
                              <w:r>
                                <w:t>11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18" type="#_x0000_t202" style="position:absolute;left:0;text-align:left;margin-left:348.15pt;margin-top:35.45pt;width:89.85pt;height:9.6pt;z-index:2516585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HRQpjwIAAJU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p+DHMI0mPYou+hUqOE78tC5MAXtwAMbus+2A3Z4HHKayO+l1+qMgAjsibXbsIhjhyamclGgZJRy2&#10;clyejTP9xd7b+RC/CKtJWlTUo3uZVLa+CRE3AXQLScmCVU193SiVN0kx4lJ5smbotYr5jvD4A6UM&#10;aSt6enwyyoGNTe59ZGVSGJE1M6RLlfcV5lXcKJEwynwTEpzlQl/JzTgXZpc/oxNKItVbHAf8/lZv&#10;ce7rgEfObE3cOevGWJ+rz49sT1n9Y0uZ7PEg/KDutIzdostiOT7bSWBh6w2U4W3/toLj1w3ad8NC&#10;vGcejwkdx4CId/hIZUG/HVaULK3/9dp5wkPjsFLS4nFWNPxcMS8oUV8N1H9WTiYIG/NmcvIRSiL+&#10;0LI4tJiVvrTQRIlR5HheJnxU26X0Vj9hjsxTVpiY4chd0bhdXsZ+ZGAOcTGfZxDer2Pxxjw4nkIn&#10;npM4H7sn5t2g4Ajt39rtM2bTF0LusckzuPkqQoxZ5YnpntWhA3j7WfzDnErD5XCfUftpOvsN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OIdFCmPAgAAlQ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69DC1E80" w14:textId="3DB0EE81" w:rsidR="0034082C" w:rsidRDefault="0034082C" w:rsidP="00A118D8">
                    <w:pPr>
                      <w:pStyle w:val="Brdtext"/>
                      <w:jc w:val="left"/>
                    </w:pPr>
                    <w:sdt>
                      <w:sdtPr>
                        <w:alias w:val="NummerEtikett"/>
                        <w:tag w:val="NummerEtikett"/>
                        <w:id w:val="203145075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855779564"/>
                        <w:lock w:val="sdtContentLocked"/>
                        <w:dataBinding w:prefixMappings="xmlns:ns0='http://rkdhs/mallar/lagstiftning/Prop/Prop.xsd'" w:xpath="/ns0:dokumentvärden[1]/ns0:dokumentnummer[1]" w:storeItemID="{068625C3-B546-44A5-B525-B7CC092E5AD6}"/>
                        <w:text/>
                      </w:sdtPr>
                      <w:sdtContent>
                        <w:r>
                          <w:t>2020/21:173</w:t>
                        </w:r>
                      </w:sdtContent>
                    </w:sdt>
                  </w:p>
                  <w:p w14:paraId="1DCC4FE6" w14:textId="26B85042" w:rsidR="0034082C" w:rsidRPr="00C7375F" w:rsidRDefault="0034082C" w:rsidP="00224569">
                    <w:pPr>
                      <w:pStyle w:val="Brdtext"/>
                    </w:pPr>
                    <w:sdt>
                      <w:sdtPr>
                        <w:alias w:val="BilageEtikett"/>
                        <w:tag w:val="BilageEtikett"/>
                        <w:id w:val="-2075962526"/>
                        <w:lock w:val="sdtContentLocked"/>
                        <w:dataBinding w:prefixMappings="xmlns:ns0='http://rkdhs/mallar/lagstiftning/Prop/Prop.xsd'" w:xpath="/ns0:dokumentvärden[1]/ns0:bilagor[1]/ns0:bilaga[11]/@bilageetikett" w:storeItemID="{068625C3-B546-44A5-B525-B7CC092E5AD6}"/>
                        <w:text/>
                      </w:sdtPr>
                      <w:sdtContent>
                        <w:r>
                          <w:t>Bilaga</w:t>
                        </w:r>
                      </w:sdtContent>
                    </w:sdt>
                    <w:r>
                      <w:t xml:space="preserve"> </w:t>
                    </w:r>
                    <w:sdt>
                      <w:sdtPr>
                        <w:alias w:val="BilageNummer"/>
                        <w:tag w:val="BilageNummer"/>
                        <w:id w:val="508107038"/>
                        <w:lock w:val="sdtContentLocked"/>
                        <w:dataBinding w:prefixMappings="xmlns:ns0='http://rkdhs/mallar/lagstiftning/Prop/Prop.xsd'" w:xpath="/ns0:dokumentvärden[1]/ns0:bilagor[1]/ns0:bilaga[11]/@bilagenummer" w:storeItemID="{068625C3-B546-44A5-B525-B7CC092E5AD6}"/>
                        <w:text/>
                      </w:sdtPr>
                      <w:sdtContent>
                        <w:r>
                          <w:t>11</w:t>
                        </w:r>
                      </w:sdtContent>
                    </w:sdt>
                  </w:p>
                </w:txbxContent>
              </v:textbox>
              <w10:wrap type="square" anchorx="page" anchory="page"/>
            </v:shape>
          </w:pict>
        </mc:Fallback>
      </mc:AlternateContent>
    </w:r>
    <w:r>
      <w:t xml:space="preserve"> </w:t>
    </w:r>
  </w:p>
</w:hdr>
</file>

<file path=word/header1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00D381" w14:textId="77777777" w:rsidR="0034082C" w:rsidRDefault="0034082C" w:rsidP="00EE1584">
    <w:pPr>
      <w:pStyle w:val="Brdtext"/>
    </w:pPr>
    <w:r>
      <w:t xml:space="preserve"> </w:t>
    </w:r>
  </w:p>
</w:hdr>
</file>

<file path=word/header1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48C644" w14:textId="77777777" w:rsidR="0034082C" w:rsidRDefault="0034082C" w:rsidP="00664D04">
    <w:pPr>
      <w:pStyle w:val="Brdtext"/>
    </w:pPr>
    <w:r>
      <w:rPr>
        <w:noProof/>
        <w:lang w:eastAsia="sv-SE"/>
      </w:rPr>
      <mc:AlternateContent>
        <mc:Choice Requires="wps">
          <w:drawing>
            <wp:anchor distT="0" distB="0" distL="0" distR="0" simplePos="0" relativeHeight="25165847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1C8441" w14:textId="5EBA9A26" w:rsidR="0034082C" w:rsidRPr="00756E21" w:rsidRDefault="0034082C" w:rsidP="00664D04">
                          <w:pPr>
                            <w:pStyle w:val="Brdtext"/>
                            <w:jc w:val="left"/>
                          </w:pPr>
                          <w:sdt>
                            <w:sdtPr>
                              <w:alias w:val="NummerEtikett"/>
                              <w:tag w:val="NummerEtikett"/>
                              <w:id w:val="-1664130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25207209"/>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422" type="#_x0000_t202" style="position:absolute;left:0;text-align:left;margin-left:29.4pt;margin-top:35.55pt;width:89.85pt;height:9.6pt;z-index:2516584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valXkgIAAJUFAAAOAAAAZHJzL2Uyb0RvYy54bWysVMFu2zAMvQ/YPwi6r47TtFuDOEXWosOA&#10;oi3WDD0rstQYkyVNUmJnX78n2U6yrpcOu9iU+EiK5CNnl22tyFY4Xxld0PxkRInQ3JSVfi7o9+XN&#10;h0+U+MB0yZTRoqA74enl/P27WWOnYmzWRpXCETjRftrYgq5DsNMs83wtauZPjBUaSmlczQKO7jkr&#10;HWvgvVbZeDQ6zxrjSusMF97j9rpT0nnyL6Xg4V5KLwJRBcXbQvq69F3FbzafsemzY3Zd8f4Z7B9e&#10;UbNKI+je1TULjGxc9ZeruuLOeCPDCTd1ZqSsuEg5IJt89CKbxzWzIuWC4ni7L5P/f2753fbBkapE&#10;785PKdGsRpOWog1ugwzGsT6N9VPAHi2Aof1sWmCHe4/LmHYrXR3/SIhAj0rv9tWFM8KjUT7J0TJK&#10;OHT5OL8Yp/JnB2vrfPgiTE2iUFCH7qWisu2tD3gJoAMkBvNGVeVNpVQ6RMaIK+XIlqHXKqQ3wuIP&#10;lNKkKej56dkoOdYmmneelY5uROJMHy5m3mWYpLBTImKU/iYkapYSfSU241zoffyEjiiJUG8x7PGH&#10;V73FuMsDFimy0WFvXFfauJR9GrJDycofQ8lkh0fBj/KOYmhXbSLL6cXZQIGVKXdghjPdbHnLbyq0&#10;75b58MAchgkdx4II9/hIZVB+00uUrI379dp9xIPj0FLSYDgL6n9umBOUqK8a7L/IJ5M4zekwOfsI&#10;JhF3rFkda/SmvjLgRI5VZHkSIz6oQZTO1E/YI4sYFSqmOWIXNAziVehWBvYQF4tFAmF+LQu3+tHy&#10;6DrWOZJz2T4xZ3sGB3D/zgxjzKYviNxho6W3i00AGRPLY6W7qvYdwOwn8vd7Ki6X43NCHbbp/DcA&#10;AAD//wMAUEsDBBQABgAIAAAAIQCrTYIT3wAAAAgBAAAPAAAAZHJzL2Rvd25yZXYueG1sTI/BTsMw&#10;EETvSP0Haytxo05aCiFkUxUEBypVFS0SVzde4qjxOoqdNvw95gTH0Yxm3hSr0bbiTL1vHCOkswQE&#10;ceV0wzXCx+H1JgPhg2KtWseE8E0eVuXkqlC5dhd+p/M+1CKWsM8Vggmhy6X0lSGr/Mx1xNH7cr1V&#10;Icq+lrpXl1huWzlPkjtpVcNxwaiOng1Vp/1gEQ7bJz1IPeq3l2q72dGn3JjbHeL1dFw/ggg0hr8w&#10;/OJHdCgj09ENrL1oEZZZJA8I92kKIvrzRbYEcUR4SBYgy0L+P1D+AAAA//8DAFBLAQItABQABgAI&#10;AAAAIQC2gziS/gAAAOEBAAATAAAAAAAAAAAAAAAAAAAAAABbQ29udGVudF9UeXBlc10ueG1sUEsB&#10;Ai0AFAAGAAgAAAAhADj9If/WAAAAlAEAAAsAAAAAAAAAAAAAAAAALwEAAF9yZWxzLy5yZWxzUEsB&#10;Ai0AFAAGAAgAAAAhAIa9qVeSAgAAlQUAAA4AAAAAAAAAAAAAAAAALgIAAGRycy9lMm9Eb2MueG1s&#10;UEsBAi0AFAAGAAgAAAAhAKtNghPfAAAACAEAAA8AAAAAAAAAAAAAAAAA7AQAAGRycy9kb3ducmV2&#10;LnhtbFBLBQYAAAAABAAEAPMAAAD4BQAAAAA=&#10;" o:allowoverlap="f" fillcolor="white [3201]" stroked="f" strokeweight=".5pt">
              <v:textbox style="mso-fit-shape-to-text:t">
                <w:txbxContent>
                  <w:p w14:paraId="621C8441" w14:textId="5EBA9A26" w:rsidR="0034082C" w:rsidRPr="00756E21" w:rsidRDefault="0034082C" w:rsidP="00664D04">
                    <w:pPr>
                      <w:pStyle w:val="Brdtext"/>
                      <w:jc w:val="left"/>
                    </w:pPr>
                    <w:sdt>
                      <w:sdtPr>
                        <w:alias w:val="NummerEtikett"/>
                        <w:tag w:val="NummerEtikett"/>
                        <w:id w:val="-166413079"/>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25207209"/>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1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AD688C8" w14:textId="77777777" w:rsidR="0034082C" w:rsidRDefault="0034082C" w:rsidP="00EE1584">
    <w:pPr>
      <w:pStyle w:val="Brdtext"/>
    </w:pPr>
    <w:r>
      <w:rPr>
        <w:noProof/>
        <w:lang w:eastAsia="sv-SE"/>
      </w:rPr>
      <mc:AlternateContent>
        <mc:Choice Requires="wps">
          <w:drawing>
            <wp:anchor distT="0" distB="0" distL="0" distR="0" simplePos="0" relativeHeight="25165855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A2F122" w14:textId="3B2EFAD2" w:rsidR="0034082C" w:rsidRPr="00756E21" w:rsidRDefault="0034082C" w:rsidP="00A118D8">
                          <w:pPr>
                            <w:pStyle w:val="Brdtext"/>
                            <w:jc w:val="left"/>
                          </w:pPr>
                          <w:sdt>
                            <w:sdtPr>
                              <w:alias w:val="NummerEtikett"/>
                              <w:tag w:val="NummerEtikett"/>
                              <w:id w:val="-324188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95014232"/>
                              <w:lock w:val="sdtContentLocked"/>
                              <w:dataBinding w:prefixMappings="xmlns:ns0='http://rkdhs/mallar/lagstiftning/Prop/Prop.xsd'" w:xpath="/ns0:dokumentvärden[1]/ns0:dokumentnummer[1]" w:storeItemID="{068625C3-B546-44A5-B525-B7CC092E5AD6}"/>
                              <w:text/>
                            </w:sdtPr>
                            <w:sdtContent>
                              <w:r>
                                <w:t>2020/21:173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423" type="#_x0000_t202" style="position:absolute;left:0;text-align:left;margin-left:348pt;margin-top:36pt;width:89.85pt;height:9.6pt;z-index:2516585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Ip4EkQIAAJUFAAAOAAAAZHJzL2Uyb0RvYy54bWysVMFu2zAMvQ/YPwi6r47TNFuCOkXWosOA&#10;oi3WDj0rstQYkyVNUmJnX78n2U6yrpcOu9iU+EiK5CPPL9paka1wvjK6oPnJiBKhuSkr/VzQ74/X&#10;Hz5R4gPTJVNGi4LuhKcXi/fvzhs7F2OzNqoUjsCJ9vPGFnQdgp1nmedrUTN/YqzQUErjahZwdM9Z&#10;6VgD77XKxqPRNGuMK60zXHiP26tOSRfJv5SChzspvQhEFRRvC+nr0ncVv9ninM2fHbPrivfPYP/w&#10;ippVGkH3rq5YYGTjqr9c1RV3xhsZTripMyNlxUXKAdnkoxfZPKyZFSkXFMfbfZn8/3PLb7f3jlQl&#10;ejcdU6JZjSY9ija4DTI4jfVprJ8D9mABDO1n0wI73HtcxrRb6er4R0IEelR6t68unBEejfJJjpZR&#10;wqHLx/lsnMqfHayt8+GLMDWJQkEdupeKyrY3PuAlgA6QGMwbVZXXlVLpEBkjLpUjW4Zeq5DeCIs/&#10;UEqTpqDT07NRcqxNNO88Kx3diMSZPlzMvMswSWGnRMQo/U1I1Cwl+kpsxrnQ+/gJHVESod5i2OMP&#10;r3qLcZcHLFJko8PeuK60cSn7NGSHkpU/hpLJDo+CH+UdxdCu2kSW09l0oMDKlDsww5lutrzl1xXa&#10;d8N8uGcOw4SOY0GEO3ykMii/6SVK1sb9eu0+4sFxaClpMJwF9T83zAlK1FcN9s/yySROczpMzj6C&#10;ScQda1bHGr2pLw04kWMVWZ7EiA9qEKUz9RP2yDJGhYppjtgFDYN4GbqVgT3ExXKZQJhfy8KNfrA8&#10;uo51juR8bJ+Ysz2DA7h/a4YxZvMXRO6w0dLb5SaAjInlsdJdVfsOYPYT+fs9FZfL8TmhDtt08RsA&#10;AP//AwBQSwMEFAAGAAgAAAAhABZzEpXgAAAACQEAAA8AAABkcnMvZG93bnJldi54bWxMj0FLw0AQ&#10;he+C/2EZwZvdNGjSptkUFT1YKMVW6HWbHbPB7GzIbtr47x1PenoM7/Hme+V6cp044xBaTwrmswQE&#10;Uu1NS42Cj8Pr3QJEiJqM7jyhgm8MsK6ur0pdGH+hdzzvYyO4hEKhFdgY+0LKUFt0Osx8j8Tepx+c&#10;jnwOjTSDvnC562SaJJl0uiX+YHWPzxbrr/3oFBy2T2aUZjJvL/V2s8Oj3Nj7nVK3N9PjCkTEKf6F&#10;4Ref0aFippMfyQTRKciWGW+JCvKUlQOL/CEHcVKwnKcgq1L+X1D9AAAA//8DAFBLAQItABQABgAI&#10;AAAAIQC2gziS/gAAAOEBAAATAAAAAAAAAAAAAAAAAAAAAABbQ29udGVudF9UeXBlc10ueG1sUEsB&#10;Ai0AFAAGAAgAAAAhADj9If/WAAAAlAEAAAsAAAAAAAAAAAAAAAAALwEAAF9yZWxzLy5yZWxzUEsB&#10;Ai0AFAAGAAgAAAAhAHIingSRAgAAlQUAAA4AAAAAAAAAAAAAAAAALgIAAGRycy9lMm9Eb2MueG1s&#10;UEsBAi0AFAAGAAgAAAAhABZzEpXgAAAACQEAAA8AAAAAAAAAAAAAAAAA6wQAAGRycy9kb3ducmV2&#10;LnhtbFBLBQYAAAAABAAEAPMAAAD4BQAAAAA=&#10;" o:allowoverlap="f" fillcolor="white [3201]" stroked="f" strokeweight=".5pt">
              <v:textbox style="mso-fit-shape-to-text:t">
                <w:txbxContent>
                  <w:p w14:paraId="4DA2F122" w14:textId="3B2EFAD2" w:rsidR="0034082C" w:rsidRPr="00756E21" w:rsidRDefault="0034082C" w:rsidP="00A118D8">
                    <w:pPr>
                      <w:pStyle w:val="Brdtext"/>
                      <w:jc w:val="left"/>
                    </w:pPr>
                    <w:sdt>
                      <w:sdtPr>
                        <w:alias w:val="NummerEtikett"/>
                        <w:tag w:val="NummerEtikett"/>
                        <w:id w:val="-324188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995014232"/>
                        <w:lock w:val="sdtContentLocked"/>
                        <w:dataBinding w:prefixMappings="xmlns:ns0='http://rkdhs/mallar/lagstiftning/Prop/Prop.xsd'" w:xpath="/ns0:dokumentvärden[1]/ns0:dokumentnummer[1]" w:storeItemID="{068625C3-B546-44A5-B525-B7CC092E5AD6}"/>
                        <w:text/>
                      </w:sdtPr>
                      <w:sdtContent>
                        <w:r>
                          <w:t>2020/21:173</w:t>
                        </w:r>
                      </w:sdtContent>
                    </w:sdt>
                  </w:p>
                </w:txbxContent>
              </v:textbox>
              <w10:wrap type="square" anchorx="page" anchory="page"/>
            </v:shape>
          </w:pict>
        </mc:Fallback>
      </mc:AlternateContent>
    </w:r>
    <w:r>
      <w:t xml:space="preserve"> </w:t>
    </w:r>
  </w:p>
</w:hdr>
</file>

<file path=word/header1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47AFA1" w14:textId="77777777" w:rsidR="0034082C" w:rsidRDefault="0034082C"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9E86E8AE"/>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9E86E8AE"/>
    <w:styleLink w:val="RKnummerlista"/>
    <w:lvl w:ilvl="0">
      <w:start w:val="1"/>
      <w:numFmt w:val="none"/>
      <w:suff w:val="nothing"/>
      <w:lvlText w:val=""/>
      <w:lvlJc w:val="left"/>
      <w:pPr>
        <w:ind w:left="0" w:firstLine="0"/>
      </w:pPr>
      <w:rPr>
        <w:rFonts w:ascii="Times New Roman" w:hAnsi="Times New Roman" w:hint="default"/>
      </w:rPr>
    </w:lvl>
    <w:lvl w:ilvl="1">
      <w:start w:val="1"/>
      <w:numFmt w:val="decimal"/>
      <w:lvlText w:val="%2."/>
      <w:lvlJc w:val="left"/>
      <w:pPr>
        <w:ind w:left="284" w:hanging="284"/>
      </w:pPr>
      <w:rPr>
        <w:rFonts w:hint="default"/>
      </w:rPr>
    </w:lvl>
    <w:lvl w:ilvl="2">
      <w:start w:val="1"/>
      <w:numFmt w:val="bullet"/>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246749E"/>
    <w:multiLevelType w:val="multilevel"/>
    <w:tmpl w:val="668CA6B2"/>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2"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3"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4"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5" w15:restartNumberingAfterBreak="0">
    <w:nsid w:val="3FD21564"/>
    <w:multiLevelType w:val="multilevel"/>
    <w:tmpl w:val="85CA2C1E"/>
    <w:numStyleLink w:val="RKpunktlista"/>
  </w:abstractNum>
  <w:abstractNum w:abstractNumId="26"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7" w15:restartNumberingAfterBreak="0">
    <w:nsid w:val="43612E31"/>
    <w:multiLevelType w:val="multilevel"/>
    <w:tmpl w:val="089CCD3C"/>
    <w:numStyleLink w:val="RKpunktlistaram"/>
  </w:abstractNum>
  <w:abstractNum w:abstractNumId="28" w15:restartNumberingAfterBreak="0">
    <w:nsid w:val="45A626CA"/>
    <w:multiLevelType w:val="multilevel"/>
    <w:tmpl w:val="9E86E8AE"/>
    <w:numStyleLink w:val="RKnummerlista"/>
  </w:abstractNum>
  <w:abstractNum w:abstractNumId="29" w15:restartNumberingAfterBreak="0">
    <w:nsid w:val="489C4783"/>
    <w:multiLevelType w:val="multilevel"/>
    <w:tmpl w:val="70D898A8"/>
    <w:numStyleLink w:val="RKstrecklista"/>
  </w:abstractNum>
  <w:abstractNum w:abstractNumId="30" w15:restartNumberingAfterBreak="0">
    <w:nsid w:val="4CD01921"/>
    <w:multiLevelType w:val="multilevel"/>
    <w:tmpl w:val="089CCD3C"/>
    <w:numStyleLink w:val="RKpunktlistaram"/>
  </w:abstractNum>
  <w:abstractNum w:abstractNumId="31" w15:restartNumberingAfterBreak="0">
    <w:nsid w:val="53191FCC"/>
    <w:multiLevelType w:val="multilevel"/>
    <w:tmpl w:val="77F4358A"/>
    <w:numStyleLink w:val="RKnumreradlistaram"/>
  </w:abstractNum>
  <w:abstractNum w:abstractNumId="32"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3" w15:restartNumberingAfterBreak="0">
    <w:nsid w:val="58FE4B62"/>
    <w:multiLevelType w:val="multilevel"/>
    <w:tmpl w:val="77F4358A"/>
    <w:numStyleLink w:val="RKnumreradlistaram"/>
  </w:abstractNum>
  <w:abstractNum w:abstractNumId="34" w15:restartNumberingAfterBreak="0">
    <w:nsid w:val="59A00B31"/>
    <w:multiLevelType w:val="multilevel"/>
    <w:tmpl w:val="9E86E8AE"/>
    <w:numStyleLink w:val="RKnummerlista"/>
  </w:abstractNum>
  <w:abstractNum w:abstractNumId="35" w15:restartNumberingAfterBreak="0">
    <w:nsid w:val="603A5610"/>
    <w:multiLevelType w:val="multilevel"/>
    <w:tmpl w:val="85CA2C1E"/>
    <w:numStyleLink w:val="RKpunktlista"/>
  </w:abstractNum>
  <w:abstractNum w:abstractNumId="36" w15:restartNumberingAfterBreak="0">
    <w:nsid w:val="621E5655"/>
    <w:multiLevelType w:val="multilevel"/>
    <w:tmpl w:val="85CA2C1E"/>
    <w:numStyleLink w:val="RKpunktlista"/>
  </w:abstractNum>
  <w:abstractNum w:abstractNumId="37" w15:restartNumberingAfterBreak="0">
    <w:nsid w:val="62A7665E"/>
    <w:multiLevelType w:val="multilevel"/>
    <w:tmpl w:val="70D898A8"/>
    <w:numStyleLink w:val="RKstrecklista"/>
  </w:abstractNum>
  <w:abstractNum w:abstractNumId="38" w15:restartNumberingAfterBreak="0">
    <w:nsid w:val="6D1E7806"/>
    <w:multiLevelType w:val="multilevel"/>
    <w:tmpl w:val="70D898A8"/>
    <w:numStyleLink w:val="RKstrecklista"/>
  </w:abstractNum>
  <w:abstractNum w:abstractNumId="39"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4"/>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2"/>
  </w:num>
  <w:num w:numId="11">
    <w:abstractNumId w:val="22"/>
  </w:num>
  <w:num w:numId="12">
    <w:abstractNumId w:val="22"/>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8"/>
  </w:num>
  <w:num w:numId="17">
    <w:abstractNumId w:val="33"/>
  </w:num>
  <w:num w:numId="18">
    <w:abstractNumId w:val="8"/>
  </w:num>
  <w:num w:numId="19">
    <w:abstractNumId w:val="39"/>
  </w:num>
  <w:num w:numId="20">
    <w:abstractNumId w:val="37"/>
  </w:num>
  <w:num w:numId="21">
    <w:abstractNumId w:val="14"/>
  </w:num>
  <w:num w:numId="22">
    <w:abstractNumId w:val="20"/>
  </w:num>
  <w:num w:numId="23">
    <w:abstractNumId w:val="16"/>
  </w:num>
  <w:num w:numId="24">
    <w:abstractNumId w:val="4"/>
  </w:num>
  <w:num w:numId="25">
    <w:abstractNumId w:val="23"/>
  </w:num>
  <w:num w:numId="26">
    <w:abstractNumId w:val="34"/>
  </w:num>
  <w:num w:numId="27">
    <w:abstractNumId w:val="1"/>
    <w:lvlOverride w:ilvl="1">
      <w:lvl w:ilvl="1">
        <w:start w:val="1"/>
        <w:numFmt w:val="decimal"/>
        <w:lvlText w:val="%2."/>
        <w:lvlJc w:val="left"/>
        <w:pPr>
          <w:ind w:left="284" w:hanging="284"/>
        </w:pPr>
        <w:rPr>
          <w:rFonts w:hint="default"/>
        </w:rPr>
      </w:lvl>
    </w:lvlOverride>
  </w:num>
  <w:num w:numId="28">
    <w:abstractNumId w:val="31"/>
  </w:num>
  <w:num w:numId="29">
    <w:abstractNumId w:val="19"/>
  </w:num>
  <w:num w:numId="30">
    <w:abstractNumId w:val="25"/>
  </w:num>
  <w:num w:numId="31">
    <w:abstractNumId w:val="35"/>
  </w:num>
  <w:num w:numId="32">
    <w:abstractNumId w:val="36"/>
  </w:num>
  <w:num w:numId="33">
    <w:abstractNumId w:val="38"/>
  </w:num>
  <w:num w:numId="34">
    <w:abstractNumId w:val="26"/>
  </w:num>
  <w:num w:numId="35">
    <w:abstractNumId w:val="30"/>
  </w:num>
  <w:num w:numId="36">
    <w:abstractNumId w:val="27"/>
  </w:num>
  <w:num w:numId="37">
    <w:abstractNumId w:val="6"/>
  </w:num>
  <w:num w:numId="38">
    <w:abstractNumId w:val="5"/>
  </w:num>
  <w:num w:numId="39">
    <w:abstractNumId w:val="2"/>
  </w:num>
  <w:num w:numId="40">
    <w:abstractNumId w:val="17"/>
  </w:num>
  <w:num w:numId="41">
    <w:abstractNumId w:val="29"/>
  </w:num>
  <w:num w:numId="42">
    <w:abstractNumId w:val="15"/>
  </w:num>
  <w:num w:numId="43">
    <w:abstractNumId w:val="21"/>
  </w:num>
  <w:num w:numId="44">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mirrorMargins/>
  <w:attachedTemplate r:id="rId1"/>
  <w:defaultTabStop w:val="1304"/>
  <w:hyphenationZone w:val="425"/>
  <w:evenAndOddHeaders/>
  <w:characterSpacingControl w:val="doNotCompress"/>
  <w:hdrShapeDefaults>
    <o:shapedefaults v:ext="edit" spidmax="169985"/>
  </w:hdrShapeDefaults>
  <w:footnotePr>
    <w:numRestart w:val="eachSec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F5189"/>
    <w:rsid w:val="0000032A"/>
    <w:rsid w:val="00000FF5"/>
    <w:rsid w:val="000023F8"/>
    <w:rsid w:val="00003120"/>
    <w:rsid w:val="0000314E"/>
    <w:rsid w:val="000036FF"/>
    <w:rsid w:val="000070E2"/>
    <w:rsid w:val="0000783D"/>
    <w:rsid w:val="00007FB0"/>
    <w:rsid w:val="000106C3"/>
    <w:rsid w:val="000107CC"/>
    <w:rsid w:val="00011F77"/>
    <w:rsid w:val="0001218A"/>
    <w:rsid w:val="0001247F"/>
    <w:rsid w:val="000127FF"/>
    <w:rsid w:val="000132A6"/>
    <w:rsid w:val="000135C3"/>
    <w:rsid w:val="000140A3"/>
    <w:rsid w:val="00014E08"/>
    <w:rsid w:val="000153B0"/>
    <w:rsid w:val="0001579A"/>
    <w:rsid w:val="000163C7"/>
    <w:rsid w:val="0002076C"/>
    <w:rsid w:val="000211BF"/>
    <w:rsid w:val="00022760"/>
    <w:rsid w:val="0002395D"/>
    <w:rsid w:val="000240A0"/>
    <w:rsid w:val="000249E5"/>
    <w:rsid w:val="00025171"/>
    <w:rsid w:val="000253A1"/>
    <w:rsid w:val="000276E3"/>
    <w:rsid w:val="0002783B"/>
    <w:rsid w:val="00032E6D"/>
    <w:rsid w:val="0003353C"/>
    <w:rsid w:val="0003590D"/>
    <w:rsid w:val="00036C8C"/>
    <w:rsid w:val="00036D21"/>
    <w:rsid w:val="00037ACF"/>
    <w:rsid w:val="00037D23"/>
    <w:rsid w:val="00040A0F"/>
    <w:rsid w:val="00043AB1"/>
    <w:rsid w:val="00044D82"/>
    <w:rsid w:val="0004537C"/>
    <w:rsid w:val="000460CE"/>
    <w:rsid w:val="00046417"/>
    <w:rsid w:val="00046CE4"/>
    <w:rsid w:val="00047664"/>
    <w:rsid w:val="00047795"/>
    <w:rsid w:val="00047ED2"/>
    <w:rsid w:val="00047F31"/>
    <w:rsid w:val="00051288"/>
    <w:rsid w:val="0005143D"/>
    <w:rsid w:val="00051469"/>
    <w:rsid w:val="000537D3"/>
    <w:rsid w:val="00054FCF"/>
    <w:rsid w:val="00055486"/>
    <w:rsid w:val="00056562"/>
    <w:rsid w:val="00056844"/>
    <w:rsid w:val="00056998"/>
    <w:rsid w:val="00057455"/>
    <w:rsid w:val="000576C9"/>
    <w:rsid w:val="0006032C"/>
    <w:rsid w:val="0006156E"/>
    <w:rsid w:val="00061989"/>
    <w:rsid w:val="000631A9"/>
    <w:rsid w:val="00064433"/>
    <w:rsid w:val="00066A2D"/>
    <w:rsid w:val="00067A55"/>
    <w:rsid w:val="00067F36"/>
    <w:rsid w:val="00070AF0"/>
    <w:rsid w:val="00070DFE"/>
    <w:rsid w:val="00071A48"/>
    <w:rsid w:val="00071E8B"/>
    <w:rsid w:val="0007237F"/>
    <w:rsid w:val="00072689"/>
    <w:rsid w:val="00072F85"/>
    <w:rsid w:val="000755ED"/>
    <w:rsid w:val="00075F2D"/>
    <w:rsid w:val="000760B3"/>
    <w:rsid w:val="000761F8"/>
    <w:rsid w:val="000762EE"/>
    <w:rsid w:val="00076551"/>
    <w:rsid w:val="00081DBD"/>
    <w:rsid w:val="00081EC7"/>
    <w:rsid w:val="0008203A"/>
    <w:rsid w:val="0008310F"/>
    <w:rsid w:val="000848F8"/>
    <w:rsid w:val="00085ABB"/>
    <w:rsid w:val="00085AEF"/>
    <w:rsid w:val="00085EFF"/>
    <w:rsid w:val="000874A5"/>
    <w:rsid w:val="000879B3"/>
    <w:rsid w:val="00090E36"/>
    <w:rsid w:val="00091A74"/>
    <w:rsid w:val="000924DA"/>
    <w:rsid w:val="0009544E"/>
    <w:rsid w:val="000955A5"/>
    <w:rsid w:val="00096CFD"/>
    <w:rsid w:val="000978DE"/>
    <w:rsid w:val="00097CD5"/>
    <w:rsid w:val="000A1209"/>
    <w:rsid w:val="000A225B"/>
    <w:rsid w:val="000A3E08"/>
    <w:rsid w:val="000A40DD"/>
    <w:rsid w:val="000A4B41"/>
    <w:rsid w:val="000A5032"/>
    <w:rsid w:val="000A6489"/>
    <w:rsid w:val="000A66BE"/>
    <w:rsid w:val="000A6B5E"/>
    <w:rsid w:val="000A6F2D"/>
    <w:rsid w:val="000B237D"/>
    <w:rsid w:val="000B32BA"/>
    <w:rsid w:val="000B34B6"/>
    <w:rsid w:val="000B3DDA"/>
    <w:rsid w:val="000B425E"/>
    <w:rsid w:val="000B7DEE"/>
    <w:rsid w:val="000C0142"/>
    <w:rsid w:val="000C0772"/>
    <w:rsid w:val="000C1FEB"/>
    <w:rsid w:val="000C246B"/>
    <w:rsid w:val="000C28D3"/>
    <w:rsid w:val="000C401D"/>
    <w:rsid w:val="000C4284"/>
    <w:rsid w:val="000C5530"/>
    <w:rsid w:val="000C5735"/>
    <w:rsid w:val="000C5CDD"/>
    <w:rsid w:val="000C7233"/>
    <w:rsid w:val="000C7F14"/>
    <w:rsid w:val="000D06D0"/>
    <w:rsid w:val="000D0C7B"/>
    <w:rsid w:val="000D31D1"/>
    <w:rsid w:val="000D3F63"/>
    <w:rsid w:val="000D6BCA"/>
    <w:rsid w:val="000D6DB0"/>
    <w:rsid w:val="000D7435"/>
    <w:rsid w:val="000E2C5E"/>
    <w:rsid w:val="000E4B06"/>
    <w:rsid w:val="000E67B7"/>
    <w:rsid w:val="000E6A30"/>
    <w:rsid w:val="000E7612"/>
    <w:rsid w:val="000E7DA9"/>
    <w:rsid w:val="000F03F3"/>
    <w:rsid w:val="000F0CE2"/>
    <w:rsid w:val="000F165C"/>
    <w:rsid w:val="000F2BE1"/>
    <w:rsid w:val="000F2F01"/>
    <w:rsid w:val="000F4DD6"/>
    <w:rsid w:val="000F68E4"/>
    <w:rsid w:val="000F6D09"/>
    <w:rsid w:val="000F7319"/>
    <w:rsid w:val="000F73EB"/>
    <w:rsid w:val="001018BE"/>
    <w:rsid w:val="001028C5"/>
    <w:rsid w:val="00106C6E"/>
    <w:rsid w:val="00107129"/>
    <w:rsid w:val="00107333"/>
    <w:rsid w:val="00110C85"/>
    <w:rsid w:val="0011184F"/>
    <w:rsid w:val="00111E6E"/>
    <w:rsid w:val="0011236B"/>
    <w:rsid w:val="0011310B"/>
    <w:rsid w:val="00113509"/>
    <w:rsid w:val="00113CC6"/>
    <w:rsid w:val="001146CF"/>
    <w:rsid w:val="00114C88"/>
    <w:rsid w:val="00115516"/>
    <w:rsid w:val="001160A6"/>
    <w:rsid w:val="00116299"/>
    <w:rsid w:val="0012094D"/>
    <w:rsid w:val="00120981"/>
    <w:rsid w:val="00122565"/>
    <w:rsid w:val="0012360F"/>
    <w:rsid w:val="00123AF1"/>
    <w:rsid w:val="00124237"/>
    <w:rsid w:val="0012468E"/>
    <w:rsid w:val="00124791"/>
    <w:rsid w:val="0012495A"/>
    <w:rsid w:val="00124CC4"/>
    <w:rsid w:val="00125F18"/>
    <w:rsid w:val="00127563"/>
    <w:rsid w:val="0012789C"/>
    <w:rsid w:val="001300F6"/>
    <w:rsid w:val="00130EFF"/>
    <w:rsid w:val="00131972"/>
    <w:rsid w:val="00132797"/>
    <w:rsid w:val="00133930"/>
    <w:rsid w:val="00133B2B"/>
    <w:rsid w:val="00134261"/>
    <w:rsid w:val="0013464D"/>
    <w:rsid w:val="00135343"/>
    <w:rsid w:val="0013700F"/>
    <w:rsid w:val="00137129"/>
    <w:rsid w:val="0013728D"/>
    <w:rsid w:val="0013754F"/>
    <w:rsid w:val="00137CEA"/>
    <w:rsid w:val="00140F14"/>
    <w:rsid w:val="0014187B"/>
    <w:rsid w:val="00144361"/>
    <w:rsid w:val="00144899"/>
    <w:rsid w:val="00145615"/>
    <w:rsid w:val="001456A0"/>
    <w:rsid w:val="0014602E"/>
    <w:rsid w:val="001508F4"/>
    <w:rsid w:val="001531B4"/>
    <w:rsid w:val="001535C9"/>
    <w:rsid w:val="0015517D"/>
    <w:rsid w:val="00155500"/>
    <w:rsid w:val="00157EF7"/>
    <w:rsid w:val="00160651"/>
    <w:rsid w:val="00160B7E"/>
    <w:rsid w:val="00162BB7"/>
    <w:rsid w:val="00163913"/>
    <w:rsid w:val="001649C1"/>
    <w:rsid w:val="00165201"/>
    <w:rsid w:val="001652FC"/>
    <w:rsid w:val="00165AC0"/>
    <w:rsid w:val="001660AD"/>
    <w:rsid w:val="00166139"/>
    <w:rsid w:val="001666DE"/>
    <w:rsid w:val="00166834"/>
    <w:rsid w:val="001670E4"/>
    <w:rsid w:val="00170089"/>
    <w:rsid w:val="00171797"/>
    <w:rsid w:val="00172BBC"/>
    <w:rsid w:val="00173A35"/>
    <w:rsid w:val="00174375"/>
    <w:rsid w:val="00174DC6"/>
    <w:rsid w:val="00174E46"/>
    <w:rsid w:val="00175A45"/>
    <w:rsid w:val="00176E54"/>
    <w:rsid w:val="00177114"/>
    <w:rsid w:val="00181DAB"/>
    <w:rsid w:val="00182B4B"/>
    <w:rsid w:val="00185AD6"/>
    <w:rsid w:val="001868F8"/>
    <w:rsid w:val="00187AE2"/>
    <w:rsid w:val="0019074D"/>
    <w:rsid w:val="00191D93"/>
    <w:rsid w:val="00192101"/>
    <w:rsid w:val="00192703"/>
    <w:rsid w:val="00193A00"/>
    <w:rsid w:val="00194275"/>
    <w:rsid w:val="00195571"/>
    <w:rsid w:val="00195D8D"/>
    <w:rsid w:val="0019686F"/>
    <w:rsid w:val="001A0FB9"/>
    <w:rsid w:val="001A213F"/>
    <w:rsid w:val="001A465E"/>
    <w:rsid w:val="001A4767"/>
    <w:rsid w:val="001A4FD4"/>
    <w:rsid w:val="001A5048"/>
    <w:rsid w:val="001A5DCE"/>
    <w:rsid w:val="001A6FAB"/>
    <w:rsid w:val="001B1411"/>
    <w:rsid w:val="001B2087"/>
    <w:rsid w:val="001B2E57"/>
    <w:rsid w:val="001B33F0"/>
    <w:rsid w:val="001B4718"/>
    <w:rsid w:val="001B47A0"/>
    <w:rsid w:val="001B4951"/>
    <w:rsid w:val="001B62E4"/>
    <w:rsid w:val="001B7CDA"/>
    <w:rsid w:val="001C0287"/>
    <w:rsid w:val="001C049F"/>
    <w:rsid w:val="001C0D83"/>
    <w:rsid w:val="001C2709"/>
    <w:rsid w:val="001C4647"/>
    <w:rsid w:val="001C54A8"/>
    <w:rsid w:val="001C68C9"/>
    <w:rsid w:val="001C7566"/>
    <w:rsid w:val="001C7DFF"/>
    <w:rsid w:val="001D0157"/>
    <w:rsid w:val="001D0638"/>
    <w:rsid w:val="001D1007"/>
    <w:rsid w:val="001D20B7"/>
    <w:rsid w:val="001D259E"/>
    <w:rsid w:val="001D3465"/>
    <w:rsid w:val="001D3CC2"/>
    <w:rsid w:val="001D3FBC"/>
    <w:rsid w:val="001D4287"/>
    <w:rsid w:val="001D5AED"/>
    <w:rsid w:val="001D7226"/>
    <w:rsid w:val="001D7D3E"/>
    <w:rsid w:val="001E108D"/>
    <w:rsid w:val="001E1692"/>
    <w:rsid w:val="001E1ED6"/>
    <w:rsid w:val="001E5B44"/>
    <w:rsid w:val="001F0E5E"/>
    <w:rsid w:val="001F0F5B"/>
    <w:rsid w:val="001F2F75"/>
    <w:rsid w:val="001F3586"/>
    <w:rsid w:val="001F5576"/>
    <w:rsid w:val="001F5CE5"/>
    <w:rsid w:val="001F715E"/>
    <w:rsid w:val="001F782A"/>
    <w:rsid w:val="002001F8"/>
    <w:rsid w:val="00201241"/>
    <w:rsid w:val="00203904"/>
    <w:rsid w:val="00203FAB"/>
    <w:rsid w:val="00205330"/>
    <w:rsid w:val="0020543F"/>
    <w:rsid w:val="00206764"/>
    <w:rsid w:val="00207D3F"/>
    <w:rsid w:val="002102C7"/>
    <w:rsid w:val="0021088F"/>
    <w:rsid w:val="00211E15"/>
    <w:rsid w:val="00211FA4"/>
    <w:rsid w:val="002132D5"/>
    <w:rsid w:val="00217C85"/>
    <w:rsid w:val="00220151"/>
    <w:rsid w:val="00220157"/>
    <w:rsid w:val="002210E2"/>
    <w:rsid w:val="0022138F"/>
    <w:rsid w:val="00223E90"/>
    <w:rsid w:val="00224569"/>
    <w:rsid w:val="002266E5"/>
    <w:rsid w:val="002269EB"/>
    <w:rsid w:val="00227180"/>
    <w:rsid w:val="00227F44"/>
    <w:rsid w:val="00231216"/>
    <w:rsid w:val="002316CF"/>
    <w:rsid w:val="00232E68"/>
    <w:rsid w:val="00233E31"/>
    <w:rsid w:val="00234311"/>
    <w:rsid w:val="00235765"/>
    <w:rsid w:val="002367E5"/>
    <w:rsid w:val="002405D8"/>
    <w:rsid w:val="00240DA0"/>
    <w:rsid w:val="00241ADF"/>
    <w:rsid w:val="00244011"/>
    <w:rsid w:val="0024620E"/>
    <w:rsid w:val="00247463"/>
    <w:rsid w:val="00247E99"/>
    <w:rsid w:val="00252C4D"/>
    <w:rsid w:val="00252FDE"/>
    <w:rsid w:val="002532A7"/>
    <w:rsid w:val="00255087"/>
    <w:rsid w:val="00255AFB"/>
    <w:rsid w:val="00257EBB"/>
    <w:rsid w:val="002603EF"/>
    <w:rsid w:val="00260CD2"/>
    <w:rsid w:val="002627FA"/>
    <w:rsid w:val="00263274"/>
    <w:rsid w:val="0026400C"/>
    <w:rsid w:val="00264068"/>
    <w:rsid w:val="0026568B"/>
    <w:rsid w:val="00265B2C"/>
    <w:rsid w:val="0026607D"/>
    <w:rsid w:val="002675C4"/>
    <w:rsid w:val="00270317"/>
    <w:rsid w:val="00270D4F"/>
    <w:rsid w:val="002743D9"/>
    <w:rsid w:val="00274B93"/>
    <w:rsid w:val="00276119"/>
    <w:rsid w:val="0027644B"/>
    <w:rsid w:val="0027763E"/>
    <w:rsid w:val="002818CA"/>
    <w:rsid w:val="00282D57"/>
    <w:rsid w:val="0028584D"/>
    <w:rsid w:val="002859A1"/>
    <w:rsid w:val="00285A6F"/>
    <w:rsid w:val="00286154"/>
    <w:rsid w:val="0028643E"/>
    <w:rsid w:val="00287045"/>
    <w:rsid w:val="0028709A"/>
    <w:rsid w:val="002907BE"/>
    <w:rsid w:val="00291F4A"/>
    <w:rsid w:val="0029293D"/>
    <w:rsid w:val="00292E0F"/>
    <w:rsid w:val="00292E9E"/>
    <w:rsid w:val="00294B19"/>
    <w:rsid w:val="00295225"/>
    <w:rsid w:val="002955BB"/>
    <w:rsid w:val="00295C59"/>
    <w:rsid w:val="0029601D"/>
    <w:rsid w:val="00297A80"/>
    <w:rsid w:val="002A046C"/>
    <w:rsid w:val="002A07A0"/>
    <w:rsid w:val="002A1E80"/>
    <w:rsid w:val="002A2FD3"/>
    <w:rsid w:val="002A4424"/>
    <w:rsid w:val="002A4E3E"/>
    <w:rsid w:val="002A5DA9"/>
    <w:rsid w:val="002B01BF"/>
    <w:rsid w:val="002B0883"/>
    <w:rsid w:val="002B12FD"/>
    <w:rsid w:val="002B30E5"/>
    <w:rsid w:val="002B3331"/>
    <w:rsid w:val="002B7310"/>
    <w:rsid w:val="002B7728"/>
    <w:rsid w:val="002B7EB5"/>
    <w:rsid w:val="002B7EEF"/>
    <w:rsid w:val="002C0546"/>
    <w:rsid w:val="002C090C"/>
    <w:rsid w:val="002C14EF"/>
    <w:rsid w:val="002C1EBF"/>
    <w:rsid w:val="002C26F6"/>
    <w:rsid w:val="002C3404"/>
    <w:rsid w:val="002C3FE6"/>
    <w:rsid w:val="002C49A5"/>
    <w:rsid w:val="002C4BB3"/>
    <w:rsid w:val="002C515D"/>
    <w:rsid w:val="002C7E00"/>
    <w:rsid w:val="002D09C9"/>
    <w:rsid w:val="002D2C49"/>
    <w:rsid w:val="002D2ED8"/>
    <w:rsid w:val="002D3169"/>
    <w:rsid w:val="002D4437"/>
    <w:rsid w:val="002D4CE7"/>
    <w:rsid w:val="002D6A16"/>
    <w:rsid w:val="002D6DD5"/>
    <w:rsid w:val="002D7208"/>
    <w:rsid w:val="002E0951"/>
    <w:rsid w:val="002E0D97"/>
    <w:rsid w:val="002E15E2"/>
    <w:rsid w:val="002E219E"/>
    <w:rsid w:val="002E26EE"/>
    <w:rsid w:val="002E3890"/>
    <w:rsid w:val="002E3AC6"/>
    <w:rsid w:val="002E57AD"/>
    <w:rsid w:val="002E5F6A"/>
    <w:rsid w:val="002E60D4"/>
    <w:rsid w:val="002E7A67"/>
    <w:rsid w:val="002F073E"/>
    <w:rsid w:val="002F22E4"/>
    <w:rsid w:val="002F42F8"/>
    <w:rsid w:val="002F434A"/>
    <w:rsid w:val="002F4A14"/>
    <w:rsid w:val="002F4C5D"/>
    <w:rsid w:val="002F4DD9"/>
    <w:rsid w:val="002F52AE"/>
    <w:rsid w:val="002F5819"/>
    <w:rsid w:val="002F5D92"/>
    <w:rsid w:val="002F77A2"/>
    <w:rsid w:val="00304EF9"/>
    <w:rsid w:val="00305532"/>
    <w:rsid w:val="00305602"/>
    <w:rsid w:val="00306EB2"/>
    <w:rsid w:val="0031012B"/>
    <w:rsid w:val="00310BD7"/>
    <w:rsid w:val="00312E5A"/>
    <w:rsid w:val="00313751"/>
    <w:rsid w:val="00316E5D"/>
    <w:rsid w:val="00317CC4"/>
    <w:rsid w:val="003207DE"/>
    <w:rsid w:val="00320896"/>
    <w:rsid w:val="0032215B"/>
    <w:rsid w:val="00322D86"/>
    <w:rsid w:val="0032363D"/>
    <w:rsid w:val="0032413A"/>
    <w:rsid w:val="0032422D"/>
    <w:rsid w:val="00324A33"/>
    <w:rsid w:val="00327D63"/>
    <w:rsid w:val="00327E53"/>
    <w:rsid w:val="00327E6C"/>
    <w:rsid w:val="003308EC"/>
    <w:rsid w:val="003308F3"/>
    <w:rsid w:val="00330BF0"/>
    <w:rsid w:val="00331587"/>
    <w:rsid w:val="00332455"/>
    <w:rsid w:val="00332DE2"/>
    <w:rsid w:val="00332EF9"/>
    <w:rsid w:val="003332C7"/>
    <w:rsid w:val="00340656"/>
    <w:rsid w:val="0034082C"/>
    <w:rsid w:val="00340879"/>
    <w:rsid w:val="0034253A"/>
    <w:rsid w:val="00342D4D"/>
    <w:rsid w:val="003447B5"/>
    <w:rsid w:val="00344E28"/>
    <w:rsid w:val="00344EA7"/>
    <w:rsid w:val="00344EAC"/>
    <w:rsid w:val="00347176"/>
    <w:rsid w:val="0034791C"/>
    <w:rsid w:val="00351A00"/>
    <w:rsid w:val="00351AFA"/>
    <w:rsid w:val="00351E66"/>
    <w:rsid w:val="0035347F"/>
    <w:rsid w:val="0035356C"/>
    <w:rsid w:val="0035366E"/>
    <w:rsid w:val="00354464"/>
    <w:rsid w:val="00355582"/>
    <w:rsid w:val="0035562A"/>
    <w:rsid w:val="00355C81"/>
    <w:rsid w:val="003605D4"/>
    <w:rsid w:val="00360677"/>
    <w:rsid w:val="003612EA"/>
    <w:rsid w:val="00361350"/>
    <w:rsid w:val="00361540"/>
    <w:rsid w:val="00361ABA"/>
    <w:rsid w:val="00362B62"/>
    <w:rsid w:val="00362C38"/>
    <w:rsid w:val="00362E8E"/>
    <w:rsid w:val="00363883"/>
    <w:rsid w:val="00364FE4"/>
    <w:rsid w:val="00365255"/>
    <w:rsid w:val="00365793"/>
    <w:rsid w:val="00365E53"/>
    <w:rsid w:val="003670E1"/>
    <w:rsid w:val="00367EAF"/>
    <w:rsid w:val="0037021E"/>
    <w:rsid w:val="003716B1"/>
    <w:rsid w:val="00371AC0"/>
    <w:rsid w:val="00371D07"/>
    <w:rsid w:val="00372475"/>
    <w:rsid w:val="003731E2"/>
    <w:rsid w:val="003738AE"/>
    <w:rsid w:val="00376669"/>
    <w:rsid w:val="00377DE2"/>
    <w:rsid w:val="00377F03"/>
    <w:rsid w:val="0038095D"/>
    <w:rsid w:val="003812CB"/>
    <w:rsid w:val="0038135C"/>
    <w:rsid w:val="00381C02"/>
    <w:rsid w:val="00382CD9"/>
    <w:rsid w:val="0038402D"/>
    <w:rsid w:val="00384C1C"/>
    <w:rsid w:val="0038525D"/>
    <w:rsid w:val="00385875"/>
    <w:rsid w:val="00385C20"/>
    <w:rsid w:val="00385C7A"/>
    <w:rsid w:val="003861A0"/>
    <w:rsid w:val="0038735C"/>
    <w:rsid w:val="00390A6D"/>
    <w:rsid w:val="00392B19"/>
    <w:rsid w:val="003931B7"/>
    <w:rsid w:val="00393823"/>
    <w:rsid w:val="00393B62"/>
    <w:rsid w:val="00394686"/>
    <w:rsid w:val="00394F94"/>
    <w:rsid w:val="0039522C"/>
    <w:rsid w:val="003957B7"/>
    <w:rsid w:val="00396417"/>
    <w:rsid w:val="00396AD0"/>
    <w:rsid w:val="00397521"/>
    <w:rsid w:val="003A048E"/>
    <w:rsid w:val="003A083C"/>
    <w:rsid w:val="003A0C60"/>
    <w:rsid w:val="003A0DD8"/>
    <w:rsid w:val="003A10B5"/>
    <w:rsid w:val="003A116E"/>
    <w:rsid w:val="003A1544"/>
    <w:rsid w:val="003A2801"/>
    <w:rsid w:val="003A2EA2"/>
    <w:rsid w:val="003A4144"/>
    <w:rsid w:val="003A5BE9"/>
    <w:rsid w:val="003A5D53"/>
    <w:rsid w:val="003A68DE"/>
    <w:rsid w:val="003A6E28"/>
    <w:rsid w:val="003B024C"/>
    <w:rsid w:val="003B04B2"/>
    <w:rsid w:val="003B0EF7"/>
    <w:rsid w:val="003B1E86"/>
    <w:rsid w:val="003B26C6"/>
    <w:rsid w:val="003B61B9"/>
    <w:rsid w:val="003B735E"/>
    <w:rsid w:val="003B785D"/>
    <w:rsid w:val="003C0194"/>
    <w:rsid w:val="003C35E1"/>
    <w:rsid w:val="003C6E69"/>
    <w:rsid w:val="003D027E"/>
    <w:rsid w:val="003D02E8"/>
    <w:rsid w:val="003D0E6F"/>
    <w:rsid w:val="003D180D"/>
    <w:rsid w:val="003D2CAA"/>
    <w:rsid w:val="003D3F8A"/>
    <w:rsid w:val="003D5401"/>
    <w:rsid w:val="003D565A"/>
    <w:rsid w:val="003D6631"/>
    <w:rsid w:val="003D7F5C"/>
    <w:rsid w:val="003E1270"/>
    <w:rsid w:val="003E1F91"/>
    <w:rsid w:val="003E2E9A"/>
    <w:rsid w:val="003E364A"/>
    <w:rsid w:val="003E3D11"/>
    <w:rsid w:val="003E4276"/>
    <w:rsid w:val="003E536A"/>
    <w:rsid w:val="003E5893"/>
    <w:rsid w:val="003E7F23"/>
    <w:rsid w:val="003F045E"/>
    <w:rsid w:val="003F0CDD"/>
    <w:rsid w:val="003F0CF1"/>
    <w:rsid w:val="003F1910"/>
    <w:rsid w:val="003F2744"/>
    <w:rsid w:val="003F3D8A"/>
    <w:rsid w:val="003F4295"/>
    <w:rsid w:val="003F6153"/>
    <w:rsid w:val="003F6CBA"/>
    <w:rsid w:val="003F6D2B"/>
    <w:rsid w:val="0040161B"/>
    <w:rsid w:val="00403647"/>
    <w:rsid w:val="00407E2A"/>
    <w:rsid w:val="004106D4"/>
    <w:rsid w:val="004135A8"/>
    <w:rsid w:val="00414A77"/>
    <w:rsid w:val="004158C3"/>
    <w:rsid w:val="00417232"/>
    <w:rsid w:val="00417FFB"/>
    <w:rsid w:val="00420500"/>
    <w:rsid w:val="0042134B"/>
    <w:rsid w:val="00421444"/>
    <w:rsid w:val="004226E4"/>
    <w:rsid w:val="004248A7"/>
    <w:rsid w:val="0042549F"/>
    <w:rsid w:val="0042561B"/>
    <w:rsid w:val="0042580D"/>
    <w:rsid w:val="0042584F"/>
    <w:rsid w:val="00426C21"/>
    <w:rsid w:val="00427F92"/>
    <w:rsid w:val="00430285"/>
    <w:rsid w:val="00431BFD"/>
    <w:rsid w:val="00432371"/>
    <w:rsid w:val="004323E4"/>
    <w:rsid w:val="00434339"/>
    <w:rsid w:val="004369E3"/>
    <w:rsid w:val="00436E81"/>
    <w:rsid w:val="0043758A"/>
    <w:rsid w:val="0044117A"/>
    <w:rsid w:val="00441295"/>
    <w:rsid w:val="0044304E"/>
    <w:rsid w:val="00444548"/>
    <w:rsid w:val="004457A0"/>
    <w:rsid w:val="00445801"/>
    <w:rsid w:val="00446747"/>
    <w:rsid w:val="00447180"/>
    <w:rsid w:val="00447224"/>
    <w:rsid w:val="004500CC"/>
    <w:rsid w:val="00450641"/>
    <w:rsid w:val="004506DF"/>
    <w:rsid w:val="00450CC0"/>
    <w:rsid w:val="00451234"/>
    <w:rsid w:val="00451886"/>
    <w:rsid w:val="00451C3E"/>
    <w:rsid w:val="004527AF"/>
    <w:rsid w:val="00452D99"/>
    <w:rsid w:val="00454A54"/>
    <w:rsid w:val="00454D1F"/>
    <w:rsid w:val="00457653"/>
    <w:rsid w:val="00461716"/>
    <w:rsid w:val="0046175C"/>
    <w:rsid w:val="00463410"/>
    <w:rsid w:val="0046435C"/>
    <w:rsid w:val="00464C9A"/>
    <w:rsid w:val="00464EFD"/>
    <w:rsid w:val="004658D6"/>
    <w:rsid w:val="00465E66"/>
    <w:rsid w:val="004660CE"/>
    <w:rsid w:val="00470030"/>
    <w:rsid w:val="0047015A"/>
    <w:rsid w:val="00470978"/>
    <w:rsid w:val="00471C2E"/>
    <w:rsid w:val="004727BD"/>
    <w:rsid w:val="004734CD"/>
    <w:rsid w:val="004738C6"/>
    <w:rsid w:val="00474983"/>
    <w:rsid w:val="004754CE"/>
    <w:rsid w:val="00476520"/>
    <w:rsid w:val="00477454"/>
    <w:rsid w:val="00477792"/>
    <w:rsid w:val="00477ABF"/>
    <w:rsid w:val="00480D62"/>
    <w:rsid w:val="00484C41"/>
    <w:rsid w:val="00484FCB"/>
    <w:rsid w:val="00485C1B"/>
    <w:rsid w:val="004874FC"/>
    <w:rsid w:val="00487BE9"/>
    <w:rsid w:val="00490ACA"/>
    <w:rsid w:val="004917D3"/>
    <w:rsid w:val="0049447B"/>
    <w:rsid w:val="00494657"/>
    <w:rsid w:val="00494B23"/>
    <w:rsid w:val="00495D8A"/>
    <w:rsid w:val="0049632E"/>
    <w:rsid w:val="004A1D84"/>
    <w:rsid w:val="004A440E"/>
    <w:rsid w:val="004A4C4A"/>
    <w:rsid w:val="004A4D23"/>
    <w:rsid w:val="004A4F37"/>
    <w:rsid w:val="004A6FBE"/>
    <w:rsid w:val="004B5C2E"/>
    <w:rsid w:val="004B61DE"/>
    <w:rsid w:val="004B6A37"/>
    <w:rsid w:val="004B771E"/>
    <w:rsid w:val="004C1110"/>
    <w:rsid w:val="004C2445"/>
    <w:rsid w:val="004C3AEF"/>
    <w:rsid w:val="004C485B"/>
    <w:rsid w:val="004C6B77"/>
    <w:rsid w:val="004C6EBB"/>
    <w:rsid w:val="004C70F2"/>
    <w:rsid w:val="004C7C98"/>
    <w:rsid w:val="004C7E92"/>
    <w:rsid w:val="004D144A"/>
    <w:rsid w:val="004D1C6C"/>
    <w:rsid w:val="004D206B"/>
    <w:rsid w:val="004D28BC"/>
    <w:rsid w:val="004D2D0E"/>
    <w:rsid w:val="004D2E67"/>
    <w:rsid w:val="004D3F23"/>
    <w:rsid w:val="004D4BF8"/>
    <w:rsid w:val="004D650B"/>
    <w:rsid w:val="004D6D83"/>
    <w:rsid w:val="004D7475"/>
    <w:rsid w:val="004D7A3D"/>
    <w:rsid w:val="004E0277"/>
    <w:rsid w:val="004E114A"/>
    <w:rsid w:val="004E12DA"/>
    <w:rsid w:val="004E2C1C"/>
    <w:rsid w:val="004E4C0F"/>
    <w:rsid w:val="004E4F33"/>
    <w:rsid w:val="004E4F87"/>
    <w:rsid w:val="004E50DB"/>
    <w:rsid w:val="004E51B2"/>
    <w:rsid w:val="004E62A0"/>
    <w:rsid w:val="004E6824"/>
    <w:rsid w:val="004E709A"/>
    <w:rsid w:val="004E7105"/>
    <w:rsid w:val="004E7308"/>
    <w:rsid w:val="004F013F"/>
    <w:rsid w:val="004F03C8"/>
    <w:rsid w:val="004F29B2"/>
    <w:rsid w:val="004F347B"/>
    <w:rsid w:val="004F3DB3"/>
    <w:rsid w:val="004F3DD5"/>
    <w:rsid w:val="004F4173"/>
    <w:rsid w:val="004F43C5"/>
    <w:rsid w:val="004F4804"/>
    <w:rsid w:val="004F4E0C"/>
    <w:rsid w:val="004F6AA2"/>
    <w:rsid w:val="004F6DF2"/>
    <w:rsid w:val="004F742C"/>
    <w:rsid w:val="005007EA"/>
    <w:rsid w:val="00500B7A"/>
    <w:rsid w:val="00501373"/>
    <w:rsid w:val="0050181A"/>
    <w:rsid w:val="00501D05"/>
    <w:rsid w:val="0050210D"/>
    <w:rsid w:val="00504ADE"/>
    <w:rsid w:val="00505E09"/>
    <w:rsid w:val="00506A6B"/>
    <w:rsid w:val="0050742E"/>
    <w:rsid w:val="0051351F"/>
    <w:rsid w:val="00513F14"/>
    <w:rsid w:val="00515EC7"/>
    <w:rsid w:val="00516387"/>
    <w:rsid w:val="0051648D"/>
    <w:rsid w:val="00517AA2"/>
    <w:rsid w:val="00517F5B"/>
    <w:rsid w:val="00520A06"/>
    <w:rsid w:val="005215D7"/>
    <w:rsid w:val="00521EC0"/>
    <w:rsid w:val="005224F8"/>
    <w:rsid w:val="0052615B"/>
    <w:rsid w:val="0052761E"/>
    <w:rsid w:val="005311C5"/>
    <w:rsid w:val="00531775"/>
    <w:rsid w:val="00532864"/>
    <w:rsid w:val="00532BC2"/>
    <w:rsid w:val="00532C0F"/>
    <w:rsid w:val="00533460"/>
    <w:rsid w:val="0053355B"/>
    <w:rsid w:val="00534058"/>
    <w:rsid w:val="00535212"/>
    <w:rsid w:val="0053556C"/>
    <w:rsid w:val="005358B1"/>
    <w:rsid w:val="00536700"/>
    <w:rsid w:val="00537022"/>
    <w:rsid w:val="00537049"/>
    <w:rsid w:val="00540C8C"/>
    <w:rsid w:val="00540DF7"/>
    <w:rsid w:val="0054196B"/>
    <w:rsid w:val="00541DC9"/>
    <w:rsid w:val="005429E7"/>
    <w:rsid w:val="00542B85"/>
    <w:rsid w:val="00544938"/>
    <w:rsid w:val="00544E16"/>
    <w:rsid w:val="0055040B"/>
    <w:rsid w:val="00550B2E"/>
    <w:rsid w:val="005510B8"/>
    <w:rsid w:val="00551915"/>
    <w:rsid w:val="0055243F"/>
    <w:rsid w:val="00552E8C"/>
    <w:rsid w:val="00554526"/>
    <w:rsid w:val="00554697"/>
    <w:rsid w:val="00556424"/>
    <w:rsid w:val="005603A9"/>
    <w:rsid w:val="005614A3"/>
    <w:rsid w:val="00561D74"/>
    <w:rsid w:val="00561DFC"/>
    <w:rsid w:val="00562DB0"/>
    <w:rsid w:val="0056410E"/>
    <w:rsid w:val="00564D4D"/>
    <w:rsid w:val="00564E76"/>
    <w:rsid w:val="005652A9"/>
    <w:rsid w:val="005670BE"/>
    <w:rsid w:val="005671BA"/>
    <w:rsid w:val="00570C76"/>
    <w:rsid w:val="005722ED"/>
    <w:rsid w:val="005725E8"/>
    <w:rsid w:val="00574282"/>
    <w:rsid w:val="00574F50"/>
    <w:rsid w:val="00575ACA"/>
    <w:rsid w:val="005762FF"/>
    <w:rsid w:val="00576916"/>
    <w:rsid w:val="00580C34"/>
    <w:rsid w:val="005822A6"/>
    <w:rsid w:val="00582A56"/>
    <w:rsid w:val="00583BEB"/>
    <w:rsid w:val="005846B5"/>
    <w:rsid w:val="00584FCD"/>
    <w:rsid w:val="005857A7"/>
    <w:rsid w:val="00585AC2"/>
    <w:rsid w:val="005870F4"/>
    <w:rsid w:val="00590E1B"/>
    <w:rsid w:val="005926A7"/>
    <w:rsid w:val="00592820"/>
    <w:rsid w:val="005935E6"/>
    <w:rsid w:val="0059384A"/>
    <w:rsid w:val="0059466F"/>
    <w:rsid w:val="005955BD"/>
    <w:rsid w:val="0059644C"/>
    <w:rsid w:val="005964F7"/>
    <w:rsid w:val="005966C2"/>
    <w:rsid w:val="00596ACE"/>
    <w:rsid w:val="005A0098"/>
    <w:rsid w:val="005A144E"/>
    <w:rsid w:val="005A2C12"/>
    <w:rsid w:val="005A3B52"/>
    <w:rsid w:val="005A3B8A"/>
    <w:rsid w:val="005A54EC"/>
    <w:rsid w:val="005A69D8"/>
    <w:rsid w:val="005A72C8"/>
    <w:rsid w:val="005A7468"/>
    <w:rsid w:val="005A76CB"/>
    <w:rsid w:val="005A79A9"/>
    <w:rsid w:val="005A7EB1"/>
    <w:rsid w:val="005B13D3"/>
    <w:rsid w:val="005B295C"/>
    <w:rsid w:val="005B2EA6"/>
    <w:rsid w:val="005B4216"/>
    <w:rsid w:val="005B49A2"/>
    <w:rsid w:val="005B54D6"/>
    <w:rsid w:val="005B633D"/>
    <w:rsid w:val="005B6D15"/>
    <w:rsid w:val="005C0B76"/>
    <w:rsid w:val="005C11AF"/>
    <w:rsid w:val="005C2790"/>
    <w:rsid w:val="005C2E5B"/>
    <w:rsid w:val="005C538A"/>
    <w:rsid w:val="005C598D"/>
    <w:rsid w:val="005C5DD2"/>
    <w:rsid w:val="005C6CCC"/>
    <w:rsid w:val="005C77DD"/>
    <w:rsid w:val="005C77E8"/>
    <w:rsid w:val="005D0A83"/>
    <w:rsid w:val="005D0B35"/>
    <w:rsid w:val="005D1379"/>
    <w:rsid w:val="005D1ABF"/>
    <w:rsid w:val="005D1DED"/>
    <w:rsid w:val="005D31A4"/>
    <w:rsid w:val="005D3B15"/>
    <w:rsid w:val="005D4066"/>
    <w:rsid w:val="005D431D"/>
    <w:rsid w:val="005D4EF0"/>
    <w:rsid w:val="005D5BE5"/>
    <w:rsid w:val="005D6A29"/>
    <w:rsid w:val="005E0902"/>
    <w:rsid w:val="005E1131"/>
    <w:rsid w:val="005E3547"/>
    <w:rsid w:val="005E3665"/>
    <w:rsid w:val="005E3C87"/>
    <w:rsid w:val="005E5E8D"/>
    <w:rsid w:val="005E7780"/>
    <w:rsid w:val="005F089D"/>
    <w:rsid w:val="005F0B4C"/>
    <w:rsid w:val="005F0B93"/>
    <w:rsid w:val="005F121F"/>
    <w:rsid w:val="005F13BA"/>
    <w:rsid w:val="005F2452"/>
    <w:rsid w:val="005F2844"/>
    <w:rsid w:val="005F48D9"/>
    <w:rsid w:val="005F4EBB"/>
    <w:rsid w:val="005F52BC"/>
    <w:rsid w:val="005F5887"/>
    <w:rsid w:val="005F7386"/>
    <w:rsid w:val="005F777E"/>
    <w:rsid w:val="005F7CAD"/>
    <w:rsid w:val="00601BA2"/>
    <w:rsid w:val="00601C3E"/>
    <w:rsid w:val="0060216B"/>
    <w:rsid w:val="00602FF7"/>
    <w:rsid w:val="00603860"/>
    <w:rsid w:val="00603E24"/>
    <w:rsid w:val="00603F00"/>
    <w:rsid w:val="006042E5"/>
    <w:rsid w:val="0060650E"/>
    <w:rsid w:val="006070C2"/>
    <w:rsid w:val="00610841"/>
    <w:rsid w:val="00610AE7"/>
    <w:rsid w:val="006115D2"/>
    <w:rsid w:val="00611C6F"/>
    <w:rsid w:val="00612E54"/>
    <w:rsid w:val="0061345B"/>
    <w:rsid w:val="00617215"/>
    <w:rsid w:val="0061792F"/>
    <w:rsid w:val="00617D56"/>
    <w:rsid w:val="00621137"/>
    <w:rsid w:val="00622887"/>
    <w:rsid w:val="00623DC9"/>
    <w:rsid w:val="00624705"/>
    <w:rsid w:val="00625504"/>
    <w:rsid w:val="00626B7E"/>
    <w:rsid w:val="00626BA0"/>
    <w:rsid w:val="0062716C"/>
    <w:rsid w:val="006302A2"/>
    <w:rsid w:val="006308F4"/>
    <w:rsid w:val="00630CF9"/>
    <w:rsid w:val="00631488"/>
    <w:rsid w:val="00631ABF"/>
    <w:rsid w:val="00633477"/>
    <w:rsid w:val="0063487F"/>
    <w:rsid w:val="00634C6C"/>
    <w:rsid w:val="006358D4"/>
    <w:rsid w:val="00635C34"/>
    <w:rsid w:val="00640C08"/>
    <w:rsid w:val="00642850"/>
    <w:rsid w:val="00642BBC"/>
    <w:rsid w:val="006431BD"/>
    <w:rsid w:val="00643384"/>
    <w:rsid w:val="0064389E"/>
    <w:rsid w:val="00643E37"/>
    <w:rsid w:val="006440B9"/>
    <w:rsid w:val="0064559B"/>
    <w:rsid w:val="0064723F"/>
    <w:rsid w:val="00650086"/>
    <w:rsid w:val="00650A95"/>
    <w:rsid w:val="0065293C"/>
    <w:rsid w:val="00652B2E"/>
    <w:rsid w:val="00652CEF"/>
    <w:rsid w:val="00654634"/>
    <w:rsid w:val="00654BE3"/>
    <w:rsid w:val="00660745"/>
    <w:rsid w:val="00661766"/>
    <w:rsid w:val="00662164"/>
    <w:rsid w:val="00662E6F"/>
    <w:rsid w:val="0066367F"/>
    <w:rsid w:val="006643FD"/>
    <w:rsid w:val="00664926"/>
    <w:rsid w:val="00664BBB"/>
    <w:rsid w:val="00664D04"/>
    <w:rsid w:val="006651DF"/>
    <w:rsid w:val="0066533B"/>
    <w:rsid w:val="00665382"/>
    <w:rsid w:val="00667344"/>
    <w:rsid w:val="006677A5"/>
    <w:rsid w:val="00667AA1"/>
    <w:rsid w:val="00667FC2"/>
    <w:rsid w:val="00670FDB"/>
    <w:rsid w:val="0067156B"/>
    <w:rsid w:val="00671F5B"/>
    <w:rsid w:val="006721F4"/>
    <w:rsid w:val="006733F3"/>
    <w:rsid w:val="006737AA"/>
    <w:rsid w:val="00674574"/>
    <w:rsid w:val="00674D75"/>
    <w:rsid w:val="00676049"/>
    <w:rsid w:val="0067642A"/>
    <w:rsid w:val="00676699"/>
    <w:rsid w:val="00676752"/>
    <w:rsid w:val="00677301"/>
    <w:rsid w:val="00680C42"/>
    <w:rsid w:val="00681099"/>
    <w:rsid w:val="006814ED"/>
    <w:rsid w:val="0068335A"/>
    <w:rsid w:val="006834E5"/>
    <w:rsid w:val="0068368A"/>
    <w:rsid w:val="00684F41"/>
    <w:rsid w:val="0068579B"/>
    <w:rsid w:val="00685CC7"/>
    <w:rsid w:val="0068659C"/>
    <w:rsid w:val="00687F1B"/>
    <w:rsid w:val="006923D1"/>
    <w:rsid w:val="0069433E"/>
    <w:rsid w:val="0069453A"/>
    <w:rsid w:val="006949B8"/>
    <w:rsid w:val="00695A65"/>
    <w:rsid w:val="006965C8"/>
    <w:rsid w:val="00696919"/>
    <w:rsid w:val="00697D20"/>
    <w:rsid w:val="006A103E"/>
    <w:rsid w:val="006A244F"/>
    <w:rsid w:val="006A2EEC"/>
    <w:rsid w:val="006A344D"/>
    <w:rsid w:val="006A6ED2"/>
    <w:rsid w:val="006A6FF1"/>
    <w:rsid w:val="006B07B9"/>
    <w:rsid w:val="006B1260"/>
    <w:rsid w:val="006B1683"/>
    <w:rsid w:val="006B1E9E"/>
    <w:rsid w:val="006B2B81"/>
    <w:rsid w:val="006B2E43"/>
    <w:rsid w:val="006B3301"/>
    <w:rsid w:val="006B4AA7"/>
    <w:rsid w:val="006B4F2C"/>
    <w:rsid w:val="006B6F5C"/>
    <w:rsid w:val="006B7638"/>
    <w:rsid w:val="006C1298"/>
    <w:rsid w:val="006C24CB"/>
    <w:rsid w:val="006C31FC"/>
    <w:rsid w:val="006C539A"/>
    <w:rsid w:val="006C5C28"/>
    <w:rsid w:val="006C671A"/>
    <w:rsid w:val="006C6F2B"/>
    <w:rsid w:val="006C72F4"/>
    <w:rsid w:val="006C7C32"/>
    <w:rsid w:val="006D013B"/>
    <w:rsid w:val="006D06F4"/>
    <w:rsid w:val="006D232A"/>
    <w:rsid w:val="006D2FFA"/>
    <w:rsid w:val="006D4A59"/>
    <w:rsid w:val="006D4C91"/>
    <w:rsid w:val="006D5788"/>
    <w:rsid w:val="006D6B42"/>
    <w:rsid w:val="006D6F79"/>
    <w:rsid w:val="006D78FB"/>
    <w:rsid w:val="006D7C1D"/>
    <w:rsid w:val="006E0779"/>
    <w:rsid w:val="006E0B12"/>
    <w:rsid w:val="006E234F"/>
    <w:rsid w:val="006E345B"/>
    <w:rsid w:val="006E34F6"/>
    <w:rsid w:val="006E3AD9"/>
    <w:rsid w:val="006E4743"/>
    <w:rsid w:val="006E5439"/>
    <w:rsid w:val="006E5A48"/>
    <w:rsid w:val="006E5BA0"/>
    <w:rsid w:val="006E7D5B"/>
    <w:rsid w:val="006F1293"/>
    <w:rsid w:val="006F1889"/>
    <w:rsid w:val="006F2296"/>
    <w:rsid w:val="006F2961"/>
    <w:rsid w:val="006F3C4F"/>
    <w:rsid w:val="006F4745"/>
    <w:rsid w:val="00700F6D"/>
    <w:rsid w:val="007020D6"/>
    <w:rsid w:val="0070280D"/>
    <w:rsid w:val="007030C4"/>
    <w:rsid w:val="00703F4C"/>
    <w:rsid w:val="0070418D"/>
    <w:rsid w:val="00704768"/>
    <w:rsid w:val="0070587F"/>
    <w:rsid w:val="007064DA"/>
    <w:rsid w:val="007116F9"/>
    <w:rsid w:val="00711A3F"/>
    <w:rsid w:val="00712C52"/>
    <w:rsid w:val="00712EDD"/>
    <w:rsid w:val="007159FE"/>
    <w:rsid w:val="00715C5D"/>
    <w:rsid w:val="00717C7D"/>
    <w:rsid w:val="00717D5F"/>
    <w:rsid w:val="007201A6"/>
    <w:rsid w:val="0072058D"/>
    <w:rsid w:val="00720C9F"/>
    <w:rsid w:val="0072112D"/>
    <w:rsid w:val="00724C4E"/>
    <w:rsid w:val="00725272"/>
    <w:rsid w:val="007258A9"/>
    <w:rsid w:val="00725DAE"/>
    <w:rsid w:val="00735F7E"/>
    <w:rsid w:val="00737474"/>
    <w:rsid w:val="0073797B"/>
    <w:rsid w:val="00740384"/>
    <w:rsid w:val="007427B5"/>
    <w:rsid w:val="00742DDF"/>
    <w:rsid w:val="0074332F"/>
    <w:rsid w:val="00743DA5"/>
    <w:rsid w:val="00744106"/>
    <w:rsid w:val="00744AD7"/>
    <w:rsid w:val="007452CF"/>
    <w:rsid w:val="0074647F"/>
    <w:rsid w:val="00747D4C"/>
    <w:rsid w:val="00747F7E"/>
    <w:rsid w:val="00750CFC"/>
    <w:rsid w:val="00751306"/>
    <w:rsid w:val="00751740"/>
    <w:rsid w:val="007523ED"/>
    <w:rsid w:val="007524F1"/>
    <w:rsid w:val="00752AA7"/>
    <w:rsid w:val="00753EFC"/>
    <w:rsid w:val="00753F0C"/>
    <w:rsid w:val="00753FEC"/>
    <w:rsid w:val="007540E2"/>
    <w:rsid w:val="007541D2"/>
    <w:rsid w:val="007541F0"/>
    <w:rsid w:val="007546DF"/>
    <w:rsid w:val="00756E53"/>
    <w:rsid w:val="00756EAD"/>
    <w:rsid w:val="007570EF"/>
    <w:rsid w:val="0076198A"/>
    <w:rsid w:val="00761F53"/>
    <w:rsid w:val="00762CDA"/>
    <w:rsid w:val="007638EC"/>
    <w:rsid w:val="00763A3D"/>
    <w:rsid w:val="007648F2"/>
    <w:rsid w:val="00765A22"/>
    <w:rsid w:val="007678D3"/>
    <w:rsid w:val="007705A3"/>
    <w:rsid w:val="00771580"/>
    <w:rsid w:val="00773619"/>
    <w:rsid w:val="00774296"/>
    <w:rsid w:val="007743E6"/>
    <w:rsid w:val="0077500F"/>
    <w:rsid w:val="007751D7"/>
    <w:rsid w:val="007754D6"/>
    <w:rsid w:val="00777508"/>
    <w:rsid w:val="0077770B"/>
    <w:rsid w:val="00777AB3"/>
    <w:rsid w:val="00780B5E"/>
    <w:rsid w:val="00781161"/>
    <w:rsid w:val="00782D59"/>
    <w:rsid w:val="0078323F"/>
    <w:rsid w:val="007846BE"/>
    <w:rsid w:val="00784D48"/>
    <w:rsid w:val="00785462"/>
    <w:rsid w:val="00785BA6"/>
    <w:rsid w:val="007861EA"/>
    <w:rsid w:val="007862CE"/>
    <w:rsid w:val="00787231"/>
    <w:rsid w:val="00787B7F"/>
    <w:rsid w:val="00787BEC"/>
    <w:rsid w:val="00791898"/>
    <w:rsid w:val="00791B12"/>
    <w:rsid w:val="00793C38"/>
    <w:rsid w:val="007A040D"/>
    <w:rsid w:val="007A0AC8"/>
    <w:rsid w:val="007A0BB2"/>
    <w:rsid w:val="007A2097"/>
    <w:rsid w:val="007A3DA6"/>
    <w:rsid w:val="007A3F92"/>
    <w:rsid w:val="007A4089"/>
    <w:rsid w:val="007A42A8"/>
    <w:rsid w:val="007A47C7"/>
    <w:rsid w:val="007A6174"/>
    <w:rsid w:val="007A6DCB"/>
    <w:rsid w:val="007A78EC"/>
    <w:rsid w:val="007B0DA5"/>
    <w:rsid w:val="007B2949"/>
    <w:rsid w:val="007B2D8C"/>
    <w:rsid w:val="007B2DFA"/>
    <w:rsid w:val="007B3245"/>
    <w:rsid w:val="007B6C16"/>
    <w:rsid w:val="007B7607"/>
    <w:rsid w:val="007B778E"/>
    <w:rsid w:val="007C1483"/>
    <w:rsid w:val="007C15BE"/>
    <w:rsid w:val="007C6631"/>
    <w:rsid w:val="007C6E37"/>
    <w:rsid w:val="007C7332"/>
    <w:rsid w:val="007D045C"/>
    <w:rsid w:val="007D218F"/>
    <w:rsid w:val="007D22F2"/>
    <w:rsid w:val="007D25ED"/>
    <w:rsid w:val="007D4470"/>
    <w:rsid w:val="007D4753"/>
    <w:rsid w:val="007D4AD2"/>
    <w:rsid w:val="007D4DC0"/>
    <w:rsid w:val="007D63A8"/>
    <w:rsid w:val="007D71B2"/>
    <w:rsid w:val="007D7C20"/>
    <w:rsid w:val="007D7D45"/>
    <w:rsid w:val="007E01B4"/>
    <w:rsid w:val="007E22B0"/>
    <w:rsid w:val="007E273D"/>
    <w:rsid w:val="007E2F19"/>
    <w:rsid w:val="007E4263"/>
    <w:rsid w:val="007E44F8"/>
    <w:rsid w:val="007E70C6"/>
    <w:rsid w:val="007F00B9"/>
    <w:rsid w:val="007F0E31"/>
    <w:rsid w:val="007F2D20"/>
    <w:rsid w:val="007F30C3"/>
    <w:rsid w:val="007F41DA"/>
    <w:rsid w:val="007F4AE1"/>
    <w:rsid w:val="007F5357"/>
    <w:rsid w:val="007F5652"/>
    <w:rsid w:val="00800A5F"/>
    <w:rsid w:val="00800D25"/>
    <w:rsid w:val="00801022"/>
    <w:rsid w:val="00803554"/>
    <w:rsid w:val="008054AE"/>
    <w:rsid w:val="00806287"/>
    <w:rsid w:val="00807477"/>
    <w:rsid w:val="00811E52"/>
    <w:rsid w:val="008134F6"/>
    <w:rsid w:val="00813B6A"/>
    <w:rsid w:val="008141FF"/>
    <w:rsid w:val="008144A0"/>
    <w:rsid w:val="008147BD"/>
    <w:rsid w:val="00814D88"/>
    <w:rsid w:val="00815690"/>
    <w:rsid w:val="0081778B"/>
    <w:rsid w:val="00817F3E"/>
    <w:rsid w:val="00820EFE"/>
    <w:rsid w:val="008212D3"/>
    <w:rsid w:val="0082193E"/>
    <w:rsid w:val="00821A6C"/>
    <w:rsid w:val="0082394B"/>
    <w:rsid w:val="00823968"/>
    <w:rsid w:val="00825E5C"/>
    <w:rsid w:val="00826953"/>
    <w:rsid w:val="00826DD8"/>
    <w:rsid w:val="00830546"/>
    <w:rsid w:val="00830602"/>
    <w:rsid w:val="00830A18"/>
    <w:rsid w:val="008321F8"/>
    <w:rsid w:val="008333BC"/>
    <w:rsid w:val="00833532"/>
    <w:rsid w:val="00833BB4"/>
    <w:rsid w:val="00834815"/>
    <w:rsid w:val="0083518F"/>
    <w:rsid w:val="00836413"/>
    <w:rsid w:val="00836A74"/>
    <w:rsid w:val="00836A7F"/>
    <w:rsid w:val="00836D7C"/>
    <w:rsid w:val="008449F4"/>
    <w:rsid w:val="00844A54"/>
    <w:rsid w:val="00844D7B"/>
    <w:rsid w:val="008454A6"/>
    <w:rsid w:val="0084561F"/>
    <w:rsid w:val="008463D8"/>
    <w:rsid w:val="0084668E"/>
    <w:rsid w:val="00846D4E"/>
    <w:rsid w:val="00847225"/>
    <w:rsid w:val="008478BB"/>
    <w:rsid w:val="008510A4"/>
    <w:rsid w:val="00851EB9"/>
    <w:rsid w:val="00851F05"/>
    <w:rsid w:val="008524DA"/>
    <w:rsid w:val="00853C1F"/>
    <w:rsid w:val="00854EFC"/>
    <w:rsid w:val="00855218"/>
    <w:rsid w:val="008552F3"/>
    <w:rsid w:val="00855605"/>
    <w:rsid w:val="008557DB"/>
    <w:rsid w:val="008568B8"/>
    <w:rsid w:val="0085711F"/>
    <w:rsid w:val="008601ED"/>
    <w:rsid w:val="0086071D"/>
    <w:rsid w:val="00860A11"/>
    <w:rsid w:val="00860C03"/>
    <w:rsid w:val="00862380"/>
    <w:rsid w:val="008632EE"/>
    <w:rsid w:val="00863AA1"/>
    <w:rsid w:val="00863C0C"/>
    <w:rsid w:val="00863C1F"/>
    <w:rsid w:val="00863FAF"/>
    <w:rsid w:val="00865372"/>
    <w:rsid w:val="00867553"/>
    <w:rsid w:val="00867788"/>
    <w:rsid w:val="00872834"/>
    <w:rsid w:val="00872925"/>
    <w:rsid w:val="00872FB9"/>
    <w:rsid w:val="00873317"/>
    <w:rsid w:val="008758B7"/>
    <w:rsid w:val="0087615E"/>
    <w:rsid w:val="00876795"/>
    <w:rsid w:val="00877256"/>
    <w:rsid w:val="008773A9"/>
    <w:rsid w:val="008774A3"/>
    <w:rsid w:val="00877EB7"/>
    <w:rsid w:val="00881C1E"/>
    <w:rsid w:val="00882820"/>
    <w:rsid w:val="0088420A"/>
    <w:rsid w:val="00884D66"/>
    <w:rsid w:val="008857B8"/>
    <w:rsid w:val="00885C8B"/>
    <w:rsid w:val="00890231"/>
    <w:rsid w:val="00890F70"/>
    <w:rsid w:val="00891494"/>
    <w:rsid w:val="00891C4B"/>
    <w:rsid w:val="00892C70"/>
    <w:rsid w:val="008937E3"/>
    <w:rsid w:val="00893C7F"/>
    <w:rsid w:val="00893C90"/>
    <w:rsid w:val="0089557B"/>
    <w:rsid w:val="00895E98"/>
    <w:rsid w:val="0089602C"/>
    <w:rsid w:val="0089637D"/>
    <w:rsid w:val="00897BD6"/>
    <w:rsid w:val="008A0832"/>
    <w:rsid w:val="008A1534"/>
    <w:rsid w:val="008A48C1"/>
    <w:rsid w:val="008A4EF2"/>
    <w:rsid w:val="008A74E7"/>
    <w:rsid w:val="008A79C0"/>
    <w:rsid w:val="008B1C1B"/>
    <w:rsid w:val="008B3467"/>
    <w:rsid w:val="008B479B"/>
    <w:rsid w:val="008B48D7"/>
    <w:rsid w:val="008B5876"/>
    <w:rsid w:val="008B5B8D"/>
    <w:rsid w:val="008B6587"/>
    <w:rsid w:val="008B6943"/>
    <w:rsid w:val="008B729D"/>
    <w:rsid w:val="008B72DF"/>
    <w:rsid w:val="008C3688"/>
    <w:rsid w:val="008C4667"/>
    <w:rsid w:val="008C6C49"/>
    <w:rsid w:val="008C6FA5"/>
    <w:rsid w:val="008C728F"/>
    <w:rsid w:val="008D1455"/>
    <w:rsid w:val="008D238C"/>
    <w:rsid w:val="008D2B16"/>
    <w:rsid w:val="008D3DC3"/>
    <w:rsid w:val="008D457A"/>
    <w:rsid w:val="008D5418"/>
    <w:rsid w:val="008D78DD"/>
    <w:rsid w:val="008E0248"/>
    <w:rsid w:val="008E1047"/>
    <w:rsid w:val="008E23F4"/>
    <w:rsid w:val="008E247A"/>
    <w:rsid w:val="008E25F9"/>
    <w:rsid w:val="008E3691"/>
    <w:rsid w:val="008E434C"/>
    <w:rsid w:val="008E643A"/>
    <w:rsid w:val="008F0389"/>
    <w:rsid w:val="008F03F6"/>
    <w:rsid w:val="008F0733"/>
    <w:rsid w:val="008F0A9A"/>
    <w:rsid w:val="008F2013"/>
    <w:rsid w:val="008F4C09"/>
    <w:rsid w:val="008F61C6"/>
    <w:rsid w:val="008F7921"/>
    <w:rsid w:val="008F7951"/>
    <w:rsid w:val="00900A87"/>
    <w:rsid w:val="009018D7"/>
    <w:rsid w:val="00901D84"/>
    <w:rsid w:val="009026BB"/>
    <w:rsid w:val="0090331C"/>
    <w:rsid w:val="0090358F"/>
    <w:rsid w:val="00903AE5"/>
    <w:rsid w:val="009040D0"/>
    <w:rsid w:val="00904F06"/>
    <w:rsid w:val="00905DC9"/>
    <w:rsid w:val="00906FC8"/>
    <w:rsid w:val="00906FDE"/>
    <w:rsid w:val="00907A01"/>
    <w:rsid w:val="00910F20"/>
    <w:rsid w:val="0091112F"/>
    <w:rsid w:val="00912B7F"/>
    <w:rsid w:val="00912E96"/>
    <w:rsid w:val="00913844"/>
    <w:rsid w:val="009140E6"/>
    <w:rsid w:val="009141F1"/>
    <w:rsid w:val="0091463E"/>
    <w:rsid w:val="00914A74"/>
    <w:rsid w:val="00915BF3"/>
    <w:rsid w:val="009161B5"/>
    <w:rsid w:val="00916618"/>
    <w:rsid w:val="00917CE6"/>
    <w:rsid w:val="00920097"/>
    <w:rsid w:val="009202BF"/>
    <w:rsid w:val="009205B3"/>
    <w:rsid w:val="00921682"/>
    <w:rsid w:val="00922E83"/>
    <w:rsid w:val="0093007D"/>
    <w:rsid w:val="0093096C"/>
    <w:rsid w:val="00932002"/>
    <w:rsid w:val="00932A15"/>
    <w:rsid w:val="00932F55"/>
    <w:rsid w:val="00933F6A"/>
    <w:rsid w:val="00934268"/>
    <w:rsid w:val="009349DA"/>
    <w:rsid w:val="00935A6A"/>
    <w:rsid w:val="00936B1B"/>
    <w:rsid w:val="00936DE1"/>
    <w:rsid w:val="00937633"/>
    <w:rsid w:val="009415C3"/>
    <w:rsid w:val="0094324D"/>
    <w:rsid w:val="009433D0"/>
    <w:rsid w:val="009446A0"/>
    <w:rsid w:val="00947731"/>
    <w:rsid w:val="00951955"/>
    <w:rsid w:val="00951CA6"/>
    <w:rsid w:val="00952E1E"/>
    <w:rsid w:val="00953267"/>
    <w:rsid w:val="00953D04"/>
    <w:rsid w:val="00955249"/>
    <w:rsid w:val="009579BB"/>
    <w:rsid w:val="00960FDF"/>
    <w:rsid w:val="0096167A"/>
    <w:rsid w:val="00964AFB"/>
    <w:rsid w:val="00964E97"/>
    <w:rsid w:val="00966946"/>
    <w:rsid w:val="00970CA2"/>
    <w:rsid w:val="00970EA8"/>
    <w:rsid w:val="0097141F"/>
    <w:rsid w:val="00972250"/>
    <w:rsid w:val="009732B4"/>
    <w:rsid w:val="00975EA3"/>
    <w:rsid w:val="00980016"/>
    <w:rsid w:val="00981CF6"/>
    <w:rsid w:val="00981EC3"/>
    <w:rsid w:val="00982C5E"/>
    <w:rsid w:val="009831A0"/>
    <w:rsid w:val="0098398A"/>
    <w:rsid w:val="00983992"/>
    <w:rsid w:val="009839C5"/>
    <w:rsid w:val="00984B02"/>
    <w:rsid w:val="00985FDE"/>
    <w:rsid w:val="00986533"/>
    <w:rsid w:val="0098663A"/>
    <w:rsid w:val="00986BBC"/>
    <w:rsid w:val="00987008"/>
    <w:rsid w:val="00987790"/>
    <w:rsid w:val="00991F6A"/>
    <w:rsid w:val="00992CD4"/>
    <w:rsid w:val="009955FB"/>
    <w:rsid w:val="00996A70"/>
    <w:rsid w:val="00996C9F"/>
    <w:rsid w:val="0099707C"/>
    <w:rsid w:val="009979D5"/>
    <w:rsid w:val="009A01CB"/>
    <w:rsid w:val="009A0743"/>
    <w:rsid w:val="009A114F"/>
    <w:rsid w:val="009A2F9A"/>
    <w:rsid w:val="009A4473"/>
    <w:rsid w:val="009A46D7"/>
    <w:rsid w:val="009A4FDE"/>
    <w:rsid w:val="009A51D0"/>
    <w:rsid w:val="009A7B86"/>
    <w:rsid w:val="009B3A0A"/>
    <w:rsid w:val="009B3E51"/>
    <w:rsid w:val="009B6F40"/>
    <w:rsid w:val="009B70E3"/>
    <w:rsid w:val="009B773A"/>
    <w:rsid w:val="009B7EC6"/>
    <w:rsid w:val="009C06B8"/>
    <w:rsid w:val="009C0F31"/>
    <w:rsid w:val="009C1615"/>
    <w:rsid w:val="009C168F"/>
    <w:rsid w:val="009C17EB"/>
    <w:rsid w:val="009C2B67"/>
    <w:rsid w:val="009C38E8"/>
    <w:rsid w:val="009C3986"/>
    <w:rsid w:val="009C406E"/>
    <w:rsid w:val="009C40EB"/>
    <w:rsid w:val="009C4333"/>
    <w:rsid w:val="009C4A85"/>
    <w:rsid w:val="009C4D21"/>
    <w:rsid w:val="009C5051"/>
    <w:rsid w:val="009C52B1"/>
    <w:rsid w:val="009C5CC2"/>
    <w:rsid w:val="009C61A6"/>
    <w:rsid w:val="009C6229"/>
    <w:rsid w:val="009C724C"/>
    <w:rsid w:val="009D05EE"/>
    <w:rsid w:val="009D1AD6"/>
    <w:rsid w:val="009D1F64"/>
    <w:rsid w:val="009D42CD"/>
    <w:rsid w:val="009D5CFF"/>
    <w:rsid w:val="009D6A5E"/>
    <w:rsid w:val="009D6C28"/>
    <w:rsid w:val="009D794A"/>
    <w:rsid w:val="009D7B25"/>
    <w:rsid w:val="009D7D51"/>
    <w:rsid w:val="009D7EF0"/>
    <w:rsid w:val="009E1686"/>
    <w:rsid w:val="009E1B9F"/>
    <w:rsid w:val="009E21DE"/>
    <w:rsid w:val="009E3024"/>
    <w:rsid w:val="009E40F1"/>
    <w:rsid w:val="009E4745"/>
    <w:rsid w:val="009E51BE"/>
    <w:rsid w:val="009E63A6"/>
    <w:rsid w:val="009F0446"/>
    <w:rsid w:val="009F04E5"/>
    <w:rsid w:val="009F2AC6"/>
    <w:rsid w:val="009F2DA3"/>
    <w:rsid w:val="009F31E1"/>
    <w:rsid w:val="009F326F"/>
    <w:rsid w:val="009F38FB"/>
    <w:rsid w:val="009F6253"/>
    <w:rsid w:val="009F639E"/>
    <w:rsid w:val="00A0674D"/>
    <w:rsid w:val="00A0692C"/>
    <w:rsid w:val="00A07073"/>
    <w:rsid w:val="00A07C6A"/>
    <w:rsid w:val="00A1075A"/>
    <w:rsid w:val="00A114FC"/>
    <w:rsid w:val="00A115D7"/>
    <w:rsid w:val="00A1182B"/>
    <w:rsid w:val="00A118D8"/>
    <w:rsid w:val="00A11C77"/>
    <w:rsid w:val="00A12672"/>
    <w:rsid w:val="00A12EB1"/>
    <w:rsid w:val="00A13A71"/>
    <w:rsid w:val="00A14283"/>
    <w:rsid w:val="00A16183"/>
    <w:rsid w:val="00A17010"/>
    <w:rsid w:val="00A17678"/>
    <w:rsid w:val="00A177C7"/>
    <w:rsid w:val="00A20FD6"/>
    <w:rsid w:val="00A2108E"/>
    <w:rsid w:val="00A21272"/>
    <w:rsid w:val="00A214AB"/>
    <w:rsid w:val="00A22920"/>
    <w:rsid w:val="00A22B78"/>
    <w:rsid w:val="00A22C0B"/>
    <w:rsid w:val="00A23439"/>
    <w:rsid w:val="00A24910"/>
    <w:rsid w:val="00A24A56"/>
    <w:rsid w:val="00A25127"/>
    <w:rsid w:val="00A27C03"/>
    <w:rsid w:val="00A27C62"/>
    <w:rsid w:val="00A30AE8"/>
    <w:rsid w:val="00A3173D"/>
    <w:rsid w:val="00A318AB"/>
    <w:rsid w:val="00A32406"/>
    <w:rsid w:val="00A32BF1"/>
    <w:rsid w:val="00A357C7"/>
    <w:rsid w:val="00A401C4"/>
    <w:rsid w:val="00A40472"/>
    <w:rsid w:val="00A4052A"/>
    <w:rsid w:val="00A4086F"/>
    <w:rsid w:val="00A40D56"/>
    <w:rsid w:val="00A41BB6"/>
    <w:rsid w:val="00A4214D"/>
    <w:rsid w:val="00A421A9"/>
    <w:rsid w:val="00A44A58"/>
    <w:rsid w:val="00A45A05"/>
    <w:rsid w:val="00A46AD1"/>
    <w:rsid w:val="00A46ADA"/>
    <w:rsid w:val="00A476E3"/>
    <w:rsid w:val="00A47836"/>
    <w:rsid w:val="00A47B0A"/>
    <w:rsid w:val="00A51524"/>
    <w:rsid w:val="00A52208"/>
    <w:rsid w:val="00A524C2"/>
    <w:rsid w:val="00A52517"/>
    <w:rsid w:val="00A538A3"/>
    <w:rsid w:val="00A57168"/>
    <w:rsid w:val="00A62592"/>
    <w:rsid w:val="00A63D68"/>
    <w:rsid w:val="00A640C6"/>
    <w:rsid w:val="00A643CF"/>
    <w:rsid w:val="00A662C4"/>
    <w:rsid w:val="00A6642E"/>
    <w:rsid w:val="00A67C04"/>
    <w:rsid w:val="00A71063"/>
    <w:rsid w:val="00A7165A"/>
    <w:rsid w:val="00A7178D"/>
    <w:rsid w:val="00A71964"/>
    <w:rsid w:val="00A72AE0"/>
    <w:rsid w:val="00A732E6"/>
    <w:rsid w:val="00A738F0"/>
    <w:rsid w:val="00A73BE4"/>
    <w:rsid w:val="00A73DC7"/>
    <w:rsid w:val="00A73FCD"/>
    <w:rsid w:val="00A76360"/>
    <w:rsid w:val="00A7670C"/>
    <w:rsid w:val="00A771CA"/>
    <w:rsid w:val="00A77512"/>
    <w:rsid w:val="00A80877"/>
    <w:rsid w:val="00A82617"/>
    <w:rsid w:val="00A83309"/>
    <w:rsid w:val="00A83D06"/>
    <w:rsid w:val="00A851EA"/>
    <w:rsid w:val="00A8548C"/>
    <w:rsid w:val="00A856B5"/>
    <w:rsid w:val="00A858C5"/>
    <w:rsid w:val="00A86743"/>
    <w:rsid w:val="00A8707F"/>
    <w:rsid w:val="00A90198"/>
    <w:rsid w:val="00A93215"/>
    <w:rsid w:val="00A932B0"/>
    <w:rsid w:val="00A937DF"/>
    <w:rsid w:val="00A950D5"/>
    <w:rsid w:val="00A9541B"/>
    <w:rsid w:val="00A97E62"/>
    <w:rsid w:val="00A97F43"/>
    <w:rsid w:val="00AA04DB"/>
    <w:rsid w:val="00AA1AF4"/>
    <w:rsid w:val="00AA2A75"/>
    <w:rsid w:val="00AA4B98"/>
    <w:rsid w:val="00AA5DA5"/>
    <w:rsid w:val="00AA5F97"/>
    <w:rsid w:val="00AA6213"/>
    <w:rsid w:val="00AB1619"/>
    <w:rsid w:val="00AB35DF"/>
    <w:rsid w:val="00AB4308"/>
    <w:rsid w:val="00AB4EEE"/>
    <w:rsid w:val="00AB6155"/>
    <w:rsid w:val="00AB6452"/>
    <w:rsid w:val="00AB67EF"/>
    <w:rsid w:val="00AB6EF7"/>
    <w:rsid w:val="00AC0393"/>
    <w:rsid w:val="00AC1DE3"/>
    <w:rsid w:val="00AC259F"/>
    <w:rsid w:val="00AC3E1F"/>
    <w:rsid w:val="00AC3E3B"/>
    <w:rsid w:val="00AC456B"/>
    <w:rsid w:val="00AC484C"/>
    <w:rsid w:val="00AC50F9"/>
    <w:rsid w:val="00AC64FC"/>
    <w:rsid w:val="00AC76EC"/>
    <w:rsid w:val="00AC7A74"/>
    <w:rsid w:val="00AD00B6"/>
    <w:rsid w:val="00AD014E"/>
    <w:rsid w:val="00AD018D"/>
    <w:rsid w:val="00AD0C3D"/>
    <w:rsid w:val="00AD12B8"/>
    <w:rsid w:val="00AD6662"/>
    <w:rsid w:val="00AD68D8"/>
    <w:rsid w:val="00AD6928"/>
    <w:rsid w:val="00AD6A6D"/>
    <w:rsid w:val="00AE0E1C"/>
    <w:rsid w:val="00AE121A"/>
    <w:rsid w:val="00AE41F9"/>
    <w:rsid w:val="00AE52C0"/>
    <w:rsid w:val="00AE553C"/>
    <w:rsid w:val="00AE594A"/>
    <w:rsid w:val="00AE697D"/>
    <w:rsid w:val="00AE7308"/>
    <w:rsid w:val="00AF033C"/>
    <w:rsid w:val="00AF1194"/>
    <w:rsid w:val="00AF27E8"/>
    <w:rsid w:val="00AF283E"/>
    <w:rsid w:val="00AF2947"/>
    <w:rsid w:val="00AF2C80"/>
    <w:rsid w:val="00AF3EDB"/>
    <w:rsid w:val="00AF458B"/>
    <w:rsid w:val="00AF4655"/>
    <w:rsid w:val="00AF5189"/>
    <w:rsid w:val="00AF59BA"/>
    <w:rsid w:val="00AF6DAE"/>
    <w:rsid w:val="00AF7BE2"/>
    <w:rsid w:val="00B0103B"/>
    <w:rsid w:val="00B0163B"/>
    <w:rsid w:val="00B020C8"/>
    <w:rsid w:val="00B039AA"/>
    <w:rsid w:val="00B04D10"/>
    <w:rsid w:val="00B05A42"/>
    <w:rsid w:val="00B07126"/>
    <w:rsid w:val="00B0785C"/>
    <w:rsid w:val="00B07A32"/>
    <w:rsid w:val="00B10EE2"/>
    <w:rsid w:val="00B10F54"/>
    <w:rsid w:val="00B110CF"/>
    <w:rsid w:val="00B11518"/>
    <w:rsid w:val="00B11F1A"/>
    <w:rsid w:val="00B168FF"/>
    <w:rsid w:val="00B16E15"/>
    <w:rsid w:val="00B21971"/>
    <w:rsid w:val="00B21C7D"/>
    <w:rsid w:val="00B21F89"/>
    <w:rsid w:val="00B22069"/>
    <w:rsid w:val="00B22BEC"/>
    <w:rsid w:val="00B23201"/>
    <w:rsid w:val="00B239E4"/>
    <w:rsid w:val="00B25098"/>
    <w:rsid w:val="00B2596B"/>
    <w:rsid w:val="00B30FB8"/>
    <w:rsid w:val="00B32167"/>
    <w:rsid w:val="00B34DCA"/>
    <w:rsid w:val="00B359A7"/>
    <w:rsid w:val="00B35A78"/>
    <w:rsid w:val="00B36566"/>
    <w:rsid w:val="00B36E8D"/>
    <w:rsid w:val="00B36F45"/>
    <w:rsid w:val="00B377CD"/>
    <w:rsid w:val="00B40CA5"/>
    <w:rsid w:val="00B415E4"/>
    <w:rsid w:val="00B41FE6"/>
    <w:rsid w:val="00B425C2"/>
    <w:rsid w:val="00B42712"/>
    <w:rsid w:val="00B439B9"/>
    <w:rsid w:val="00B43E6A"/>
    <w:rsid w:val="00B444D4"/>
    <w:rsid w:val="00B46EEA"/>
    <w:rsid w:val="00B503EF"/>
    <w:rsid w:val="00B50A9C"/>
    <w:rsid w:val="00B50B22"/>
    <w:rsid w:val="00B50C12"/>
    <w:rsid w:val="00B50DBD"/>
    <w:rsid w:val="00B515D1"/>
    <w:rsid w:val="00B53AE1"/>
    <w:rsid w:val="00B53E98"/>
    <w:rsid w:val="00B54418"/>
    <w:rsid w:val="00B54897"/>
    <w:rsid w:val="00B577EC"/>
    <w:rsid w:val="00B60EE7"/>
    <w:rsid w:val="00B613B3"/>
    <w:rsid w:val="00B61F4F"/>
    <w:rsid w:val="00B6470E"/>
    <w:rsid w:val="00B64B3C"/>
    <w:rsid w:val="00B659D8"/>
    <w:rsid w:val="00B65ADD"/>
    <w:rsid w:val="00B66357"/>
    <w:rsid w:val="00B669F3"/>
    <w:rsid w:val="00B71169"/>
    <w:rsid w:val="00B711B7"/>
    <w:rsid w:val="00B71368"/>
    <w:rsid w:val="00B721C1"/>
    <w:rsid w:val="00B72AA0"/>
    <w:rsid w:val="00B72B1A"/>
    <w:rsid w:val="00B75069"/>
    <w:rsid w:val="00B75E95"/>
    <w:rsid w:val="00B76245"/>
    <w:rsid w:val="00B7625D"/>
    <w:rsid w:val="00B803E8"/>
    <w:rsid w:val="00B80E95"/>
    <w:rsid w:val="00B81A52"/>
    <w:rsid w:val="00B82333"/>
    <w:rsid w:val="00B82B71"/>
    <w:rsid w:val="00B839F0"/>
    <w:rsid w:val="00B84AC6"/>
    <w:rsid w:val="00B85429"/>
    <w:rsid w:val="00B87498"/>
    <w:rsid w:val="00B908D3"/>
    <w:rsid w:val="00B90F29"/>
    <w:rsid w:val="00B918C2"/>
    <w:rsid w:val="00B92D32"/>
    <w:rsid w:val="00B932CE"/>
    <w:rsid w:val="00B937F4"/>
    <w:rsid w:val="00B9461D"/>
    <w:rsid w:val="00B949FA"/>
    <w:rsid w:val="00B9741D"/>
    <w:rsid w:val="00BA0647"/>
    <w:rsid w:val="00BA1881"/>
    <w:rsid w:val="00BA1B32"/>
    <w:rsid w:val="00BA2360"/>
    <w:rsid w:val="00BA382C"/>
    <w:rsid w:val="00BA42B4"/>
    <w:rsid w:val="00BA62CE"/>
    <w:rsid w:val="00BA6701"/>
    <w:rsid w:val="00BA6DA2"/>
    <w:rsid w:val="00BA760C"/>
    <w:rsid w:val="00BA79AD"/>
    <w:rsid w:val="00BB0038"/>
    <w:rsid w:val="00BB2B79"/>
    <w:rsid w:val="00BB3F51"/>
    <w:rsid w:val="00BB4010"/>
    <w:rsid w:val="00BB4243"/>
    <w:rsid w:val="00BB4E3E"/>
    <w:rsid w:val="00BB5BF4"/>
    <w:rsid w:val="00BB60A3"/>
    <w:rsid w:val="00BB74B9"/>
    <w:rsid w:val="00BC0372"/>
    <w:rsid w:val="00BC06AC"/>
    <w:rsid w:val="00BC09A5"/>
    <w:rsid w:val="00BC0DDF"/>
    <w:rsid w:val="00BC2763"/>
    <w:rsid w:val="00BC2840"/>
    <w:rsid w:val="00BC34EA"/>
    <w:rsid w:val="00BC4B2B"/>
    <w:rsid w:val="00BC4EBF"/>
    <w:rsid w:val="00BC6C2C"/>
    <w:rsid w:val="00BC77F9"/>
    <w:rsid w:val="00BD0368"/>
    <w:rsid w:val="00BD0F10"/>
    <w:rsid w:val="00BD1624"/>
    <w:rsid w:val="00BD1F78"/>
    <w:rsid w:val="00BD2F1A"/>
    <w:rsid w:val="00BD3326"/>
    <w:rsid w:val="00BD3CD1"/>
    <w:rsid w:val="00BD4EB5"/>
    <w:rsid w:val="00BD6947"/>
    <w:rsid w:val="00BD794E"/>
    <w:rsid w:val="00BE673F"/>
    <w:rsid w:val="00BE67A7"/>
    <w:rsid w:val="00BE77D5"/>
    <w:rsid w:val="00BE796C"/>
    <w:rsid w:val="00BE7C0A"/>
    <w:rsid w:val="00BE7DF3"/>
    <w:rsid w:val="00BF000F"/>
    <w:rsid w:val="00BF03DF"/>
    <w:rsid w:val="00BF449B"/>
    <w:rsid w:val="00BF467A"/>
    <w:rsid w:val="00BF4CF1"/>
    <w:rsid w:val="00BF5100"/>
    <w:rsid w:val="00BF53B1"/>
    <w:rsid w:val="00BF5F66"/>
    <w:rsid w:val="00BF675B"/>
    <w:rsid w:val="00BF7A7C"/>
    <w:rsid w:val="00C015F7"/>
    <w:rsid w:val="00C01E88"/>
    <w:rsid w:val="00C026B4"/>
    <w:rsid w:val="00C03FE8"/>
    <w:rsid w:val="00C0514A"/>
    <w:rsid w:val="00C05B93"/>
    <w:rsid w:val="00C05CC8"/>
    <w:rsid w:val="00C06015"/>
    <w:rsid w:val="00C06FD5"/>
    <w:rsid w:val="00C118E5"/>
    <w:rsid w:val="00C12185"/>
    <w:rsid w:val="00C13B63"/>
    <w:rsid w:val="00C14A55"/>
    <w:rsid w:val="00C168B9"/>
    <w:rsid w:val="00C16E78"/>
    <w:rsid w:val="00C17119"/>
    <w:rsid w:val="00C17CBB"/>
    <w:rsid w:val="00C20CAC"/>
    <w:rsid w:val="00C22958"/>
    <w:rsid w:val="00C235EC"/>
    <w:rsid w:val="00C24434"/>
    <w:rsid w:val="00C24C3D"/>
    <w:rsid w:val="00C250F3"/>
    <w:rsid w:val="00C25620"/>
    <w:rsid w:val="00C25C7A"/>
    <w:rsid w:val="00C26734"/>
    <w:rsid w:val="00C26D1B"/>
    <w:rsid w:val="00C27144"/>
    <w:rsid w:val="00C27289"/>
    <w:rsid w:val="00C27A7D"/>
    <w:rsid w:val="00C30F4F"/>
    <w:rsid w:val="00C3241F"/>
    <w:rsid w:val="00C326EF"/>
    <w:rsid w:val="00C328C8"/>
    <w:rsid w:val="00C32E41"/>
    <w:rsid w:val="00C332BD"/>
    <w:rsid w:val="00C35E26"/>
    <w:rsid w:val="00C3691B"/>
    <w:rsid w:val="00C36C09"/>
    <w:rsid w:val="00C4029F"/>
    <w:rsid w:val="00C40685"/>
    <w:rsid w:val="00C40CF5"/>
    <w:rsid w:val="00C43897"/>
    <w:rsid w:val="00C44CC3"/>
    <w:rsid w:val="00C45204"/>
    <w:rsid w:val="00C4693C"/>
    <w:rsid w:val="00C47A8A"/>
    <w:rsid w:val="00C50C52"/>
    <w:rsid w:val="00C50D08"/>
    <w:rsid w:val="00C510ED"/>
    <w:rsid w:val="00C511B9"/>
    <w:rsid w:val="00C51739"/>
    <w:rsid w:val="00C544DB"/>
    <w:rsid w:val="00C54F93"/>
    <w:rsid w:val="00C557F7"/>
    <w:rsid w:val="00C57856"/>
    <w:rsid w:val="00C57E30"/>
    <w:rsid w:val="00C60629"/>
    <w:rsid w:val="00C6192F"/>
    <w:rsid w:val="00C62372"/>
    <w:rsid w:val="00C6365E"/>
    <w:rsid w:val="00C63D1B"/>
    <w:rsid w:val="00C66AE6"/>
    <w:rsid w:val="00C67150"/>
    <w:rsid w:val="00C67940"/>
    <w:rsid w:val="00C679A7"/>
    <w:rsid w:val="00C70289"/>
    <w:rsid w:val="00C71599"/>
    <w:rsid w:val="00C71644"/>
    <w:rsid w:val="00C716D6"/>
    <w:rsid w:val="00C72B0E"/>
    <w:rsid w:val="00C7371F"/>
    <w:rsid w:val="00C746D2"/>
    <w:rsid w:val="00C75B2E"/>
    <w:rsid w:val="00C76258"/>
    <w:rsid w:val="00C7656A"/>
    <w:rsid w:val="00C76EC8"/>
    <w:rsid w:val="00C779B1"/>
    <w:rsid w:val="00C77C20"/>
    <w:rsid w:val="00C81736"/>
    <w:rsid w:val="00C818B8"/>
    <w:rsid w:val="00C8343B"/>
    <w:rsid w:val="00C8425B"/>
    <w:rsid w:val="00C84E65"/>
    <w:rsid w:val="00C85D58"/>
    <w:rsid w:val="00C912A4"/>
    <w:rsid w:val="00C92EDF"/>
    <w:rsid w:val="00C93FDA"/>
    <w:rsid w:val="00C95AD1"/>
    <w:rsid w:val="00C97F02"/>
    <w:rsid w:val="00CA07B7"/>
    <w:rsid w:val="00CA161B"/>
    <w:rsid w:val="00CA1B36"/>
    <w:rsid w:val="00CA1EBE"/>
    <w:rsid w:val="00CA32A5"/>
    <w:rsid w:val="00CA4F99"/>
    <w:rsid w:val="00CA5AB6"/>
    <w:rsid w:val="00CA644F"/>
    <w:rsid w:val="00CA7363"/>
    <w:rsid w:val="00CA78EC"/>
    <w:rsid w:val="00CB14F7"/>
    <w:rsid w:val="00CB16EF"/>
    <w:rsid w:val="00CB4FE4"/>
    <w:rsid w:val="00CB67B4"/>
    <w:rsid w:val="00CB67E8"/>
    <w:rsid w:val="00CC0325"/>
    <w:rsid w:val="00CC0DF2"/>
    <w:rsid w:val="00CC1740"/>
    <w:rsid w:val="00CC3895"/>
    <w:rsid w:val="00CC3EF8"/>
    <w:rsid w:val="00CC6D4A"/>
    <w:rsid w:val="00CC7E2B"/>
    <w:rsid w:val="00CD05F8"/>
    <w:rsid w:val="00CD126D"/>
    <w:rsid w:val="00CD3080"/>
    <w:rsid w:val="00CD3194"/>
    <w:rsid w:val="00CD41FA"/>
    <w:rsid w:val="00CD6AC8"/>
    <w:rsid w:val="00CE0113"/>
    <w:rsid w:val="00CE404C"/>
    <w:rsid w:val="00CE501F"/>
    <w:rsid w:val="00CE5186"/>
    <w:rsid w:val="00CE52A2"/>
    <w:rsid w:val="00CE5CDD"/>
    <w:rsid w:val="00CE5F1A"/>
    <w:rsid w:val="00CE650D"/>
    <w:rsid w:val="00CE6614"/>
    <w:rsid w:val="00CE7A77"/>
    <w:rsid w:val="00CF0598"/>
    <w:rsid w:val="00CF1CB5"/>
    <w:rsid w:val="00CF1D76"/>
    <w:rsid w:val="00CF1DF2"/>
    <w:rsid w:val="00CF25AA"/>
    <w:rsid w:val="00CF2B9C"/>
    <w:rsid w:val="00CF3335"/>
    <w:rsid w:val="00CF3744"/>
    <w:rsid w:val="00CF4FD5"/>
    <w:rsid w:val="00CF51C1"/>
    <w:rsid w:val="00CF5C4D"/>
    <w:rsid w:val="00CF6107"/>
    <w:rsid w:val="00D01429"/>
    <w:rsid w:val="00D02F9C"/>
    <w:rsid w:val="00D04A06"/>
    <w:rsid w:val="00D04A47"/>
    <w:rsid w:val="00D04EC3"/>
    <w:rsid w:val="00D053CC"/>
    <w:rsid w:val="00D055E8"/>
    <w:rsid w:val="00D05EE2"/>
    <w:rsid w:val="00D07565"/>
    <w:rsid w:val="00D10875"/>
    <w:rsid w:val="00D12D70"/>
    <w:rsid w:val="00D143D5"/>
    <w:rsid w:val="00D148F8"/>
    <w:rsid w:val="00D20514"/>
    <w:rsid w:val="00D20E3D"/>
    <w:rsid w:val="00D212C4"/>
    <w:rsid w:val="00D22532"/>
    <w:rsid w:val="00D23988"/>
    <w:rsid w:val="00D23F10"/>
    <w:rsid w:val="00D24505"/>
    <w:rsid w:val="00D26673"/>
    <w:rsid w:val="00D26B54"/>
    <w:rsid w:val="00D305F2"/>
    <w:rsid w:val="00D31A10"/>
    <w:rsid w:val="00D3250E"/>
    <w:rsid w:val="00D328B2"/>
    <w:rsid w:val="00D332B5"/>
    <w:rsid w:val="00D33F0D"/>
    <w:rsid w:val="00D36425"/>
    <w:rsid w:val="00D36644"/>
    <w:rsid w:val="00D41484"/>
    <w:rsid w:val="00D41DDC"/>
    <w:rsid w:val="00D42EDE"/>
    <w:rsid w:val="00D42F0C"/>
    <w:rsid w:val="00D44265"/>
    <w:rsid w:val="00D4588F"/>
    <w:rsid w:val="00D45DEE"/>
    <w:rsid w:val="00D463A8"/>
    <w:rsid w:val="00D465BF"/>
    <w:rsid w:val="00D46A84"/>
    <w:rsid w:val="00D47794"/>
    <w:rsid w:val="00D477A5"/>
    <w:rsid w:val="00D50784"/>
    <w:rsid w:val="00D50FC4"/>
    <w:rsid w:val="00D50FDF"/>
    <w:rsid w:val="00D517A9"/>
    <w:rsid w:val="00D51C77"/>
    <w:rsid w:val="00D51E13"/>
    <w:rsid w:val="00D53197"/>
    <w:rsid w:val="00D55484"/>
    <w:rsid w:val="00D60A36"/>
    <w:rsid w:val="00D613D8"/>
    <w:rsid w:val="00D62341"/>
    <w:rsid w:val="00D644C6"/>
    <w:rsid w:val="00D7104B"/>
    <w:rsid w:val="00D72531"/>
    <w:rsid w:val="00D7300F"/>
    <w:rsid w:val="00D74A64"/>
    <w:rsid w:val="00D75981"/>
    <w:rsid w:val="00D76584"/>
    <w:rsid w:val="00D77CB0"/>
    <w:rsid w:val="00D802EA"/>
    <w:rsid w:val="00D81E7A"/>
    <w:rsid w:val="00D82592"/>
    <w:rsid w:val="00D87CA9"/>
    <w:rsid w:val="00D90809"/>
    <w:rsid w:val="00D91C86"/>
    <w:rsid w:val="00D91F8D"/>
    <w:rsid w:val="00D9256D"/>
    <w:rsid w:val="00D92C98"/>
    <w:rsid w:val="00D93DCF"/>
    <w:rsid w:val="00D9410D"/>
    <w:rsid w:val="00D9419D"/>
    <w:rsid w:val="00D947BA"/>
    <w:rsid w:val="00D95834"/>
    <w:rsid w:val="00D968DB"/>
    <w:rsid w:val="00D97974"/>
    <w:rsid w:val="00DA0095"/>
    <w:rsid w:val="00DA4B6B"/>
    <w:rsid w:val="00DA524D"/>
    <w:rsid w:val="00DA567D"/>
    <w:rsid w:val="00DA5759"/>
    <w:rsid w:val="00DA5F7F"/>
    <w:rsid w:val="00DA612D"/>
    <w:rsid w:val="00DA6BE3"/>
    <w:rsid w:val="00DA7BA1"/>
    <w:rsid w:val="00DB3C2B"/>
    <w:rsid w:val="00DB5937"/>
    <w:rsid w:val="00DB6E57"/>
    <w:rsid w:val="00DC1814"/>
    <w:rsid w:val="00DC1F7E"/>
    <w:rsid w:val="00DC3FA9"/>
    <w:rsid w:val="00DC554B"/>
    <w:rsid w:val="00DC55EB"/>
    <w:rsid w:val="00DC5C66"/>
    <w:rsid w:val="00DC6AC0"/>
    <w:rsid w:val="00DC6B10"/>
    <w:rsid w:val="00DC705B"/>
    <w:rsid w:val="00DD10AA"/>
    <w:rsid w:val="00DD1584"/>
    <w:rsid w:val="00DD26CE"/>
    <w:rsid w:val="00DD310E"/>
    <w:rsid w:val="00DD5F48"/>
    <w:rsid w:val="00DD706C"/>
    <w:rsid w:val="00DD7177"/>
    <w:rsid w:val="00DD764B"/>
    <w:rsid w:val="00DD7FF0"/>
    <w:rsid w:val="00DE1FBD"/>
    <w:rsid w:val="00DE4A8A"/>
    <w:rsid w:val="00DE4F43"/>
    <w:rsid w:val="00DE5215"/>
    <w:rsid w:val="00DE5308"/>
    <w:rsid w:val="00DE53B8"/>
    <w:rsid w:val="00DE581C"/>
    <w:rsid w:val="00DE62BC"/>
    <w:rsid w:val="00DE6481"/>
    <w:rsid w:val="00DE67FB"/>
    <w:rsid w:val="00DE6C3E"/>
    <w:rsid w:val="00DE6D1A"/>
    <w:rsid w:val="00DE73C6"/>
    <w:rsid w:val="00DF115B"/>
    <w:rsid w:val="00DF4E0C"/>
    <w:rsid w:val="00DF5B89"/>
    <w:rsid w:val="00DF5E55"/>
    <w:rsid w:val="00DF7BF0"/>
    <w:rsid w:val="00E00F62"/>
    <w:rsid w:val="00E01018"/>
    <w:rsid w:val="00E014EE"/>
    <w:rsid w:val="00E046B3"/>
    <w:rsid w:val="00E0497A"/>
    <w:rsid w:val="00E05B09"/>
    <w:rsid w:val="00E07DD1"/>
    <w:rsid w:val="00E07F62"/>
    <w:rsid w:val="00E11E08"/>
    <w:rsid w:val="00E124C8"/>
    <w:rsid w:val="00E12D6A"/>
    <w:rsid w:val="00E13E3C"/>
    <w:rsid w:val="00E13E7E"/>
    <w:rsid w:val="00E14FFC"/>
    <w:rsid w:val="00E152D6"/>
    <w:rsid w:val="00E165D9"/>
    <w:rsid w:val="00E168F4"/>
    <w:rsid w:val="00E169B3"/>
    <w:rsid w:val="00E20D6A"/>
    <w:rsid w:val="00E20EB4"/>
    <w:rsid w:val="00E229DA"/>
    <w:rsid w:val="00E22AC9"/>
    <w:rsid w:val="00E23DB1"/>
    <w:rsid w:val="00E240C9"/>
    <w:rsid w:val="00E24CE3"/>
    <w:rsid w:val="00E2570A"/>
    <w:rsid w:val="00E257CC"/>
    <w:rsid w:val="00E26A2A"/>
    <w:rsid w:val="00E2734F"/>
    <w:rsid w:val="00E31578"/>
    <w:rsid w:val="00E3260D"/>
    <w:rsid w:val="00E326D8"/>
    <w:rsid w:val="00E32980"/>
    <w:rsid w:val="00E32E21"/>
    <w:rsid w:val="00E33BF4"/>
    <w:rsid w:val="00E3446F"/>
    <w:rsid w:val="00E346AC"/>
    <w:rsid w:val="00E356EE"/>
    <w:rsid w:val="00E371B7"/>
    <w:rsid w:val="00E40ABB"/>
    <w:rsid w:val="00E41872"/>
    <w:rsid w:val="00E444C3"/>
    <w:rsid w:val="00E44BA7"/>
    <w:rsid w:val="00E45816"/>
    <w:rsid w:val="00E46004"/>
    <w:rsid w:val="00E465F6"/>
    <w:rsid w:val="00E47111"/>
    <w:rsid w:val="00E50138"/>
    <w:rsid w:val="00E50E23"/>
    <w:rsid w:val="00E52261"/>
    <w:rsid w:val="00E5328B"/>
    <w:rsid w:val="00E53472"/>
    <w:rsid w:val="00E549DC"/>
    <w:rsid w:val="00E5502D"/>
    <w:rsid w:val="00E5540A"/>
    <w:rsid w:val="00E5568F"/>
    <w:rsid w:val="00E55736"/>
    <w:rsid w:val="00E55B77"/>
    <w:rsid w:val="00E561DD"/>
    <w:rsid w:val="00E5758C"/>
    <w:rsid w:val="00E57613"/>
    <w:rsid w:val="00E57A4E"/>
    <w:rsid w:val="00E57C43"/>
    <w:rsid w:val="00E6160E"/>
    <w:rsid w:val="00E63CB1"/>
    <w:rsid w:val="00E6526D"/>
    <w:rsid w:val="00E6676A"/>
    <w:rsid w:val="00E672A6"/>
    <w:rsid w:val="00E678BE"/>
    <w:rsid w:val="00E72046"/>
    <w:rsid w:val="00E72942"/>
    <w:rsid w:val="00E7314D"/>
    <w:rsid w:val="00E759C0"/>
    <w:rsid w:val="00E7602F"/>
    <w:rsid w:val="00E77951"/>
    <w:rsid w:val="00E77BE5"/>
    <w:rsid w:val="00E80DA0"/>
    <w:rsid w:val="00E81F6B"/>
    <w:rsid w:val="00E823D2"/>
    <w:rsid w:val="00E82424"/>
    <w:rsid w:val="00E873F8"/>
    <w:rsid w:val="00E90753"/>
    <w:rsid w:val="00E93706"/>
    <w:rsid w:val="00E93A62"/>
    <w:rsid w:val="00E9416F"/>
    <w:rsid w:val="00E95556"/>
    <w:rsid w:val="00E95647"/>
    <w:rsid w:val="00E97282"/>
    <w:rsid w:val="00EA0AD9"/>
    <w:rsid w:val="00EA1B39"/>
    <w:rsid w:val="00EA1F6C"/>
    <w:rsid w:val="00EA2A9A"/>
    <w:rsid w:val="00EA4366"/>
    <w:rsid w:val="00EA6764"/>
    <w:rsid w:val="00EA7762"/>
    <w:rsid w:val="00EA7921"/>
    <w:rsid w:val="00EB2528"/>
    <w:rsid w:val="00EB396B"/>
    <w:rsid w:val="00EB43A9"/>
    <w:rsid w:val="00EB54DB"/>
    <w:rsid w:val="00EB5E3C"/>
    <w:rsid w:val="00EB6335"/>
    <w:rsid w:val="00EB7197"/>
    <w:rsid w:val="00EB761B"/>
    <w:rsid w:val="00EB78DF"/>
    <w:rsid w:val="00EB7E17"/>
    <w:rsid w:val="00EC0A44"/>
    <w:rsid w:val="00EC0C36"/>
    <w:rsid w:val="00EC0DFC"/>
    <w:rsid w:val="00EC0EE8"/>
    <w:rsid w:val="00EC12D6"/>
    <w:rsid w:val="00EC3063"/>
    <w:rsid w:val="00EC34EE"/>
    <w:rsid w:val="00EC442C"/>
    <w:rsid w:val="00EC4BB9"/>
    <w:rsid w:val="00EC57DA"/>
    <w:rsid w:val="00EC5978"/>
    <w:rsid w:val="00EC5C21"/>
    <w:rsid w:val="00EC7FBF"/>
    <w:rsid w:val="00ED2E05"/>
    <w:rsid w:val="00ED5748"/>
    <w:rsid w:val="00ED5C94"/>
    <w:rsid w:val="00ED5F34"/>
    <w:rsid w:val="00ED633C"/>
    <w:rsid w:val="00ED6F1C"/>
    <w:rsid w:val="00ED7E2C"/>
    <w:rsid w:val="00EE03AF"/>
    <w:rsid w:val="00EE11E6"/>
    <w:rsid w:val="00EE1584"/>
    <w:rsid w:val="00EE25AE"/>
    <w:rsid w:val="00EE5DA5"/>
    <w:rsid w:val="00EE603C"/>
    <w:rsid w:val="00EF00CB"/>
    <w:rsid w:val="00EF31AE"/>
    <w:rsid w:val="00EF34A0"/>
    <w:rsid w:val="00EF37DD"/>
    <w:rsid w:val="00EF489B"/>
    <w:rsid w:val="00EF4F11"/>
    <w:rsid w:val="00EF5B00"/>
    <w:rsid w:val="00EF74DE"/>
    <w:rsid w:val="00F00741"/>
    <w:rsid w:val="00F007F3"/>
    <w:rsid w:val="00F00C64"/>
    <w:rsid w:val="00F02682"/>
    <w:rsid w:val="00F03380"/>
    <w:rsid w:val="00F039B2"/>
    <w:rsid w:val="00F04470"/>
    <w:rsid w:val="00F055EF"/>
    <w:rsid w:val="00F05B4E"/>
    <w:rsid w:val="00F065F5"/>
    <w:rsid w:val="00F0691A"/>
    <w:rsid w:val="00F10357"/>
    <w:rsid w:val="00F11470"/>
    <w:rsid w:val="00F11605"/>
    <w:rsid w:val="00F12A03"/>
    <w:rsid w:val="00F12D6D"/>
    <w:rsid w:val="00F13B4D"/>
    <w:rsid w:val="00F13CFF"/>
    <w:rsid w:val="00F1483F"/>
    <w:rsid w:val="00F14F04"/>
    <w:rsid w:val="00F16515"/>
    <w:rsid w:val="00F1681C"/>
    <w:rsid w:val="00F16A9C"/>
    <w:rsid w:val="00F173BD"/>
    <w:rsid w:val="00F17B02"/>
    <w:rsid w:val="00F2029D"/>
    <w:rsid w:val="00F20944"/>
    <w:rsid w:val="00F214E2"/>
    <w:rsid w:val="00F21562"/>
    <w:rsid w:val="00F2319E"/>
    <w:rsid w:val="00F23557"/>
    <w:rsid w:val="00F2373C"/>
    <w:rsid w:val="00F2564E"/>
    <w:rsid w:val="00F2591E"/>
    <w:rsid w:val="00F261C1"/>
    <w:rsid w:val="00F27E62"/>
    <w:rsid w:val="00F301E9"/>
    <w:rsid w:val="00F301F8"/>
    <w:rsid w:val="00F31501"/>
    <w:rsid w:val="00F31926"/>
    <w:rsid w:val="00F323C1"/>
    <w:rsid w:val="00F33614"/>
    <w:rsid w:val="00F339EC"/>
    <w:rsid w:val="00F349D3"/>
    <w:rsid w:val="00F36110"/>
    <w:rsid w:val="00F367BB"/>
    <w:rsid w:val="00F36CAE"/>
    <w:rsid w:val="00F37B5B"/>
    <w:rsid w:val="00F40416"/>
    <w:rsid w:val="00F405A6"/>
    <w:rsid w:val="00F407F3"/>
    <w:rsid w:val="00F40846"/>
    <w:rsid w:val="00F42109"/>
    <w:rsid w:val="00F42872"/>
    <w:rsid w:val="00F43E63"/>
    <w:rsid w:val="00F44DC6"/>
    <w:rsid w:val="00F459A8"/>
    <w:rsid w:val="00F47F74"/>
    <w:rsid w:val="00F50256"/>
    <w:rsid w:val="00F50DDC"/>
    <w:rsid w:val="00F52063"/>
    <w:rsid w:val="00F52F09"/>
    <w:rsid w:val="00F53476"/>
    <w:rsid w:val="00F540C1"/>
    <w:rsid w:val="00F541DC"/>
    <w:rsid w:val="00F55144"/>
    <w:rsid w:val="00F55435"/>
    <w:rsid w:val="00F56567"/>
    <w:rsid w:val="00F601A1"/>
    <w:rsid w:val="00F60491"/>
    <w:rsid w:val="00F615FB"/>
    <w:rsid w:val="00F62B29"/>
    <w:rsid w:val="00F64A18"/>
    <w:rsid w:val="00F65D5F"/>
    <w:rsid w:val="00F66516"/>
    <w:rsid w:val="00F66903"/>
    <w:rsid w:val="00F67158"/>
    <w:rsid w:val="00F678A3"/>
    <w:rsid w:val="00F67AA9"/>
    <w:rsid w:val="00F67E2C"/>
    <w:rsid w:val="00F67FB9"/>
    <w:rsid w:val="00F7077A"/>
    <w:rsid w:val="00F710D0"/>
    <w:rsid w:val="00F71290"/>
    <w:rsid w:val="00F71854"/>
    <w:rsid w:val="00F7204B"/>
    <w:rsid w:val="00F72DEB"/>
    <w:rsid w:val="00F77B7E"/>
    <w:rsid w:val="00F8009C"/>
    <w:rsid w:val="00F8033E"/>
    <w:rsid w:val="00F8090B"/>
    <w:rsid w:val="00F814D2"/>
    <w:rsid w:val="00F81E44"/>
    <w:rsid w:val="00F820D2"/>
    <w:rsid w:val="00F8274C"/>
    <w:rsid w:val="00F836B0"/>
    <w:rsid w:val="00F83776"/>
    <w:rsid w:val="00F85211"/>
    <w:rsid w:val="00F862EE"/>
    <w:rsid w:val="00F874C2"/>
    <w:rsid w:val="00F9145C"/>
    <w:rsid w:val="00F91BA7"/>
    <w:rsid w:val="00F932D6"/>
    <w:rsid w:val="00F93851"/>
    <w:rsid w:val="00F93877"/>
    <w:rsid w:val="00F939C9"/>
    <w:rsid w:val="00F9419F"/>
    <w:rsid w:val="00F95084"/>
    <w:rsid w:val="00F96321"/>
    <w:rsid w:val="00F965F7"/>
    <w:rsid w:val="00F96FEE"/>
    <w:rsid w:val="00F9798D"/>
    <w:rsid w:val="00F97D6E"/>
    <w:rsid w:val="00FA183E"/>
    <w:rsid w:val="00FA19E0"/>
    <w:rsid w:val="00FA1E93"/>
    <w:rsid w:val="00FA2081"/>
    <w:rsid w:val="00FA60BB"/>
    <w:rsid w:val="00FA63CA"/>
    <w:rsid w:val="00FA6562"/>
    <w:rsid w:val="00FB0984"/>
    <w:rsid w:val="00FB148F"/>
    <w:rsid w:val="00FB2317"/>
    <w:rsid w:val="00FB2342"/>
    <w:rsid w:val="00FB2D6C"/>
    <w:rsid w:val="00FB3E7C"/>
    <w:rsid w:val="00FB78A1"/>
    <w:rsid w:val="00FC0765"/>
    <w:rsid w:val="00FC093B"/>
    <w:rsid w:val="00FC2CFD"/>
    <w:rsid w:val="00FC55B2"/>
    <w:rsid w:val="00FC57AA"/>
    <w:rsid w:val="00FC5910"/>
    <w:rsid w:val="00FC6786"/>
    <w:rsid w:val="00FC67BC"/>
    <w:rsid w:val="00FC6DA0"/>
    <w:rsid w:val="00FC6F89"/>
    <w:rsid w:val="00FD27B9"/>
    <w:rsid w:val="00FD2A62"/>
    <w:rsid w:val="00FD2DBE"/>
    <w:rsid w:val="00FD4BEF"/>
    <w:rsid w:val="00FD5004"/>
    <w:rsid w:val="00FD58A7"/>
    <w:rsid w:val="00FD5B25"/>
    <w:rsid w:val="00FD695E"/>
    <w:rsid w:val="00FE09D4"/>
    <w:rsid w:val="00FE0AB2"/>
    <w:rsid w:val="00FE0C4D"/>
    <w:rsid w:val="00FE104B"/>
    <w:rsid w:val="00FE1093"/>
    <w:rsid w:val="00FE20D4"/>
    <w:rsid w:val="00FE2333"/>
    <w:rsid w:val="00FE41DC"/>
    <w:rsid w:val="00FE4DBD"/>
    <w:rsid w:val="00FE5772"/>
    <w:rsid w:val="00FE6737"/>
    <w:rsid w:val="00FF062B"/>
    <w:rsid w:val="00FF2E51"/>
    <w:rsid w:val="00FF3248"/>
    <w:rsid w:val="00FF3706"/>
    <w:rsid w:val="00FF3747"/>
    <w:rsid w:val="00FF739E"/>
    <w:rsid w:val="00FF7421"/>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69985"/>
    <o:shapelayout v:ext="edit">
      <o:idmap v:ext="edit" data="1"/>
    </o:shapelayout>
  </w:shapeDefaults>
  <w:decimalSymbol w:val=","/>
  <w:listSeparator w:val=";"/>
  <w14:docId w14:val="2E8C9B23"/>
  <w15:docId w15:val="{FCB12E35-16E0-4EDA-90B6-CA79F2186B9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43"/>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43"/>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43"/>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 w:type="paragraph" w:styleId="Innehll7">
    <w:name w:val="toc 7"/>
    <w:basedOn w:val="Normal"/>
    <w:next w:val="Normal"/>
    <w:autoRedefine/>
    <w:uiPriority w:val="39"/>
    <w:unhideWhenUsed/>
    <w:rsid w:val="0026568B"/>
    <w:pPr>
      <w:spacing w:after="100" w:line="259" w:lineRule="auto"/>
      <w:ind w:left="1320"/>
    </w:pPr>
    <w:rPr>
      <w:rFonts w:eastAsiaTheme="minorEastAsia" w:cstheme="minorBidi"/>
      <w:szCs w:val="22"/>
      <w:lang w:eastAsia="sv-SE"/>
    </w:rPr>
  </w:style>
  <w:style w:type="paragraph" w:styleId="Innehll8">
    <w:name w:val="toc 8"/>
    <w:basedOn w:val="Normal"/>
    <w:next w:val="Normal"/>
    <w:autoRedefine/>
    <w:uiPriority w:val="39"/>
    <w:unhideWhenUsed/>
    <w:rsid w:val="0026568B"/>
    <w:pPr>
      <w:spacing w:after="100" w:line="259" w:lineRule="auto"/>
      <w:ind w:left="1540"/>
    </w:pPr>
    <w:rPr>
      <w:rFonts w:eastAsiaTheme="minorEastAsia" w:cstheme="minorBidi"/>
      <w:szCs w:val="22"/>
      <w:lang w:eastAsia="sv-SE"/>
    </w:rPr>
  </w:style>
  <w:style w:type="paragraph" w:styleId="Innehll9">
    <w:name w:val="toc 9"/>
    <w:basedOn w:val="Normal"/>
    <w:next w:val="Normal"/>
    <w:autoRedefine/>
    <w:uiPriority w:val="39"/>
    <w:unhideWhenUsed/>
    <w:rsid w:val="0026568B"/>
    <w:pPr>
      <w:spacing w:after="100" w:line="259" w:lineRule="auto"/>
      <w:ind w:left="1760"/>
    </w:pPr>
    <w:rPr>
      <w:rFonts w:eastAsiaTheme="minorEastAsia" w:cstheme="minorBidi"/>
      <w:szCs w:val="22"/>
      <w:lang w:eastAsia="sv-SE"/>
    </w:rPr>
  </w:style>
  <w:style w:type="character" w:styleId="Olstomnmnande">
    <w:name w:val="Unresolved Mention"/>
    <w:basedOn w:val="Standardstycketeckensnitt"/>
    <w:uiPriority w:val="99"/>
    <w:semiHidden/>
    <w:unhideWhenUsed/>
    <w:rsid w:val="0026568B"/>
    <w:rPr>
      <w:color w:val="605E5C"/>
      <w:shd w:val="clear" w:color="auto" w:fill="E1DFDD"/>
    </w:rPr>
  </w:style>
  <w:style w:type="character" w:styleId="Kommentarsreferens">
    <w:name w:val="annotation reference"/>
    <w:basedOn w:val="Standardstycketeckensnitt"/>
    <w:uiPriority w:val="99"/>
    <w:semiHidden/>
    <w:rsid w:val="003F1910"/>
    <w:rPr>
      <w:sz w:val="16"/>
      <w:szCs w:val="16"/>
    </w:rPr>
  </w:style>
  <w:style w:type="paragraph" w:styleId="Kommentarer">
    <w:name w:val="annotation text"/>
    <w:basedOn w:val="Normal"/>
    <w:link w:val="KommentarerChar"/>
    <w:uiPriority w:val="99"/>
    <w:semiHidden/>
    <w:rsid w:val="003F1910"/>
    <w:pPr>
      <w:spacing w:line="240" w:lineRule="auto"/>
    </w:pPr>
    <w:rPr>
      <w:sz w:val="20"/>
    </w:rPr>
  </w:style>
  <w:style w:type="character" w:customStyle="1" w:styleId="KommentarerChar">
    <w:name w:val="Kommentarer Char"/>
    <w:basedOn w:val="Standardstycketeckensnitt"/>
    <w:link w:val="Kommentarer"/>
    <w:uiPriority w:val="99"/>
    <w:semiHidden/>
    <w:rsid w:val="003F1910"/>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3F1910"/>
    <w:rPr>
      <w:b/>
      <w:bCs/>
    </w:rPr>
  </w:style>
  <w:style w:type="character" w:customStyle="1" w:styleId="KommentarsmneChar">
    <w:name w:val="Kommentarsämne Char"/>
    <w:basedOn w:val="KommentarerChar"/>
    <w:link w:val="Kommentarsmne"/>
    <w:uiPriority w:val="99"/>
    <w:semiHidden/>
    <w:rsid w:val="003F1910"/>
    <w:rPr>
      <w:rFonts w:eastAsia="Times New Roman" w:cs="Times New Roman"/>
      <w:b/>
      <w:bCs/>
      <w:sz w:val="20"/>
      <w:szCs w:val="20"/>
    </w:rPr>
  </w:style>
  <w:style w:type="paragraph" w:styleId="Revision">
    <w:name w:val="Revision"/>
    <w:hidden/>
    <w:uiPriority w:val="99"/>
    <w:semiHidden/>
    <w:rsid w:val="00F1483F"/>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36319500">
      <w:bodyDiv w:val="1"/>
      <w:marLeft w:val="0"/>
      <w:marRight w:val="0"/>
      <w:marTop w:val="0"/>
      <w:marBottom w:val="0"/>
      <w:divBdr>
        <w:top w:val="none" w:sz="0" w:space="0" w:color="auto"/>
        <w:left w:val="none" w:sz="0" w:space="0" w:color="auto"/>
        <w:bottom w:val="none" w:sz="0" w:space="0" w:color="auto"/>
        <w:right w:val="none" w:sz="0" w:space="0" w:color="auto"/>
      </w:divBdr>
    </w:div>
    <w:div w:id="57018278">
      <w:bodyDiv w:val="1"/>
      <w:marLeft w:val="0"/>
      <w:marRight w:val="0"/>
      <w:marTop w:val="0"/>
      <w:marBottom w:val="0"/>
      <w:divBdr>
        <w:top w:val="none" w:sz="0" w:space="0" w:color="auto"/>
        <w:left w:val="none" w:sz="0" w:space="0" w:color="auto"/>
        <w:bottom w:val="none" w:sz="0" w:space="0" w:color="auto"/>
        <w:right w:val="none" w:sz="0" w:space="0" w:color="auto"/>
      </w:divBdr>
    </w:div>
    <w:div w:id="74208330">
      <w:bodyDiv w:val="1"/>
      <w:marLeft w:val="0"/>
      <w:marRight w:val="0"/>
      <w:marTop w:val="0"/>
      <w:marBottom w:val="0"/>
      <w:divBdr>
        <w:top w:val="none" w:sz="0" w:space="0" w:color="auto"/>
        <w:left w:val="none" w:sz="0" w:space="0" w:color="auto"/>
        <w:bottom w:val="none" w:sz="0" w:space="0" w:color="auto"/>
        <w:right w:val="none" w:sz="0" w:space="0" w:color="auto"/>
      </w:divBdr>
    </w:div>
    <w:div w:id="78842236">
      <w:bodyDiv w:val="1"/>
      <w:marLeft w:val="0"/>
      <w:marRight w:val="0"/>
      <w:marTop w:val="0"/>
      <w:marBottom w:val="0"/>
      <w:divBdr>
        <w:top w:val="none" w:sz="0" w:space="0" w:color="auto"/>
        <w:left w:val="none" w:sz="0" w:space="0" w:color="auto"/>
        <w:bottom w:val="none" w:sz="0" w:space="0" w:color="auto"/>
        <w:right w:val="none" w:sz="0" w:space="0" w:color="auto"/>
      </w:divBdr>
    </w:div>
    <w:div w:id="214583534">
      <w:bodyDiv w:val="1"/>
      <w:marLeft w:val="0"/>
      <w:marRight w:val="0"/>
      <w:marTop w:val="0"/>
      <w:marBottom w:val="0"/>
      <w:divBdr>
        <w:top w:val="none" w:sz="0" w:space="0" w:color="auto"/>
        <w:left w:val="none" w:sz="0" w:space="0" w:color="auto"/>
        <w:bottom w:val="none" w:sz="0" w:space="0" w:color="auto"/>
        <w:right w:val="none" w:sz="0" w:space="0" w:color="auto"/>
      </w:divBdr>
    </w:div>
    <w:div w:id="695930080">
      <w:bodyDiv w:val="1"/>
      <w:marLeft w:val="0"/>
      <w:marRight w:val="0"/>
      <w:marTop w:val="0"/>
      <w:marBottom w:val="0"/>
      <w:divBdr>
        <w:top w:val="none" w:sz="0" w:space="0" w:color="auto"/>
        <w:left w:val="none" w:sz="0" w:space="0" w:color="auto"/>
        <w:bottom w:val="none" w:sz="0" w:space="0" w:color="auto"/>
        <w:right w:val="none" w:sz="0" w:space="0" w:color="auto"/>
      </w:divBdr>
    </w:div>
    <w:div w:id="773473728">
      <w:bodyDiv w:val="1"/>
      <w:marLeft w:val="0"/>
      <w:marRight w:val="0"/>
      <w:marTop w:val="0"/>
      <w:marBottom w:val="0"/>
      <w:divBdr>
        <w:top w:val="none" w:sz="0" w:space="0" w:color="auto"/>
        <w:left w:val="none" w:sz="0" w:space="0" w:color="auto"/>
        <w:bottom w:val="none" w:sz="0" w:space="0" w:color="auto"/>
        <w:right w:val="none" w:sz="0" w:space="0" w:color="auto"/>
      </w:divBdr>
    </w:div>
    <w:div w:id="934285802">
      <w:bodyDiv w:val="1"/>
      <w:marLeft w:val="0"/>
      <w:marRight w:val="0"/>
      <w:marTop w:val="0"/>
      <w:marBottom w:val="0"/>
      <w:divBdr>
        <w:top w:val="none" w:sz="0" w:space="0" w:color="auto"/>
        <w:left w:val="none" w:sz="0" w:space="0" w:color="auto"/>
        <w:bottom w:val="none" w:sz="0" w:space="0" w:color="auto"/>
        <w:right w:val="none" w:sz="0" w:space="0" w:color="auto"/>
      </w:divBdr>
    </w:div>
    <w:div w:id="1056011361">
      <w:bodyDiv w:val="1"/>
      <w:marLeft w:val="0"/>
      <w:marRight w:val="0"/>
      <w:marTop w:val="0"/>
      <w:marBottom w:val="0"/>
      <w:divBdr>
        <w:top w:val="none" w:sz="0" w:space="0" w:color="auto"/>
        <w:left w:val="none" w:sz="0" w:space="0" w:color="auto"/>
        <w:bottom w:val="none" w:sz="0" w:space="0" w:color="auto"/>
        <w:right w:val="none" w:sz="0" w:space="0" w:color="auto"/>
      </w:divBdr>
    </w:div>
    <w:div w:id="1153637802">
      <w:bodyDiv w:val="1"/>
      <w:marLeft w:val="0"/>
      <w:marRight w:val="0"/>
      <w:marTop w:val="0"/>
      <w:marBottom w:val="0"/>
      <w:divBdr>
        <w:top w:val="none" w:sz="0" w:space="0" w:color="auto"/>
        <w:left w:val="none" w:sz="0" w:space="0" w:color="auto"/>
        <w:bottom w:val="none" w:sz="0" w:space="0" w:color="auto"/>
        <w:right w:val="none" w:sz="0" w:space="0" w:color="auto"/>
      </w:divBdr>
    </w:div>
    <w:div w:id="1270041433">
      <w:bodyDiv w:val="1"/>
      <w:marLeft w:val="0"/>
      <w:marRight w:val="0"/>
      <w:marTop w:val="0"/>
      <w:marBottom w:val="0"/>
      <w:divBdr>
        <w:top w:val="none" w:sz="0" w:space="0" w:color="auto"/>
        <w:left w:val="none" w:sz="0" w:space="0" w:color="auto"/>
        <w:bottom w:val="none" w:sz="0" w:space="0" w:color="auto"/>
        <w:right w:val="none" w:sz="0" w:space="0" w:color="auto"/>
      </w:divBdr>
    </w:div>
    <w:div w:id="1984044256">
      <w:bodyDiv w:val="1"/>
      <w:marLeft w:val="0"/>
      <w:marRight w:val="0"/>
      <w:marTop w:val="0"/>
      <w:marBottom w:val="0"/>
      <w:divBdr>
        <w:top w:val="none" w:sz="0" w:space="0" w:color="auto"/>
        <w:left w:val="none" w:sz="0" w:space="0" w:color="auto"/>
        <w:bottom w:val="none" w:sz="0" w:space="0" w:color="auto"/>
        <w:right w:val="none" w:sz="0" w:space="0" w:color="auto"/>
      </w:divBdr>
    </w:div>
    <w:div w:id="2039507711">
      <w:bodyDiv w:val="1"/>
      <w:marLeft w:val="0"/>
      <w:marRight w:val="0"/>
      <w:marTop w:val="0"/>
      <w:marBottom w:val="0"/>
      <w:divBdr>
        <w:top w:val="none" w:sz="0" w:space="0" w:color="auto"/>
        <w:left w:val="none" w:sz="0" w:space="0" w:color="auto"/>
        <w:bottom w:val="none" w:sz="0" w:space="0" w:color="auto"/>
        <w:right w:val="none" w:sz="0" w:space="0" w:color="auto"/>
      </w:divBdr>
    </w:div>
    <w:div w:id="204744056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header" Target="header42.xml"/><Relationship Id="rId299" Type="http://schemas.openxmlformats.org/officeDocument/2006/relationships/header" Target="header120.xml"/><Relationship Id="rId21" Type="http://schemas.openxmlformats.org/officeDocument/2006/relationships/footer" Target="footer3.xml"/><Relationship Id="rId63" Type="http://schemas.openxmlformats.org/officeDocument/2006/relationships/header" Target="header21.xml"/><Relationship Id="rId159" Type="http://schemas.openxmlformats.org/officeDocument/2006/relationships/header" Target="header60.xml"/><Relationship Id="rId324" Type="http://schemas.openxmlformats.org/officeDocument/2006/relationships/footer" Target="footer179.xml"/><Relationship Id="rId366" Type="http://schemas.openxmlformats.org/officeDocument/2006/relationships/header" Target="header147.xml"/><Relationship Id="rId170" Type="http://schemas.openxmlformats.org/officeDocument/2006/relationships/footer" Target="footer90.xml"/><Relationship Id="rId226" Type="http://schemas.openxmlformats.org/officeDocument/2006/relationships/footer" Target="footer121.xml"/><Relationship Id="rId268" Type="http://schemas.openxmlformats.org/officeDocument/2006/relationships/footer" Target="footer147.xml"/><Relationship Id="rId32" Type="http://schemas.openxmlformats.org/officeDocument/2006/relationships/header" Target="header8.xml"/><Relationship Id="rId74" Type="http://schemas.openxmlformats.org/officeDocument/2006/relationships/footer" Target="footer34.xml"/><Relationship Id="rId128" Type="http://schemas.openxmlformats.org/officeDocument/2006/relationships/header" Target="header47.xml"/><Relationship Id="rId335" Type="http://schemas.openxmlformats.org/officeDocument/2006/relationships/footer" Target="footer186.xml"/><Relationship Id="rId377" Type="http://schemas.openxmlformats.org/officeDocument/2006/relationships/header" Target="header152.xml"/><Relationship Id="rId5" Type="http://schemas.openxmlformats.org/officeDocument/2006/relationships/customXml" Target="../customXml/item5.xml"/><Relationship Id="rId181" Type="http://schemas.openxmlformats.org/officeDocument/2006/relationships/header" Target="header71.xml"/><Relationship Id="rId237" Type="http://schemas.openxmlformats.org/officeDocument/2006/relationships/footer" Target="footer128.xml"/><Relationship Id="rId402" Type="http://schemas.openxmlformats.org/officeDocument/2006/relationships/header" Target="header162.xml"/><Relationship Id="rId279" Type="http://schemas.openxmlformats.org/officeDocument/2006/relationships/header" Target="header111.xml"/><Relationship Id="rId43" Type="http://schemas.openxmlformats.org/officeDocument/2006/relationships/header" Target="header13.xml"/><Relationship Id="rId139" Type="http://schemas.openxmlformats.org/officeDocument/2006/relationships/footer" Target="footer73.xml"/><Relationship Id="rId290" Type="http://schemas.openxmlformats.org/officeDocument/2006/relationships/header" Target="header116.xml"/><Relationship Id="rId304" Type="http://schemas.openxmlformats.org/officeDocument/2006/relationships/footer" Target="footer167.xml"/><Relationship Id="rId346" Type="http://schemas.openxmlformats.org/officeDocument/2006/relationships/header" Target="header139.xml"/><Relationship Id="rId388" Type="http://schemas.openxmlformats.org/officeDocument/2006/relationships/footer" Target="footer217.xml"/><Relationship Id="rId85" Type="http://schemas.openxmlformats.org/officeDocument/2006/relationships/footer" Target="footer41.xml"/><Relationship Id="rId150" Type="http://schemas.openxmlformats.org/officeDocument/2006/relationships/footer" Target="footer80.xml"/><Relationship Id="rId171" Type="http://schemas.openxmlformats.org/officeDocument/2006/relationships/header" Target="header66.xml"/><Relationship Id="rId192" Type="http://schemas.openxmlformats.org/officeDocument/2006/relationships/footer" Target="footer101.xml"/><Relationship Id="rId206" Type="http://schemas.openxmlformats.org/officeDocument/2006/relationships/footer" Target="footer109.xml"/><Relationship Id="rId227" Type="http://schemas.openxmlformats.org/officeDocument/2006/relationships/footer" Target="footer122.xml"/><Relationship Id="rId413" Type="http://schemas.openxmlformats.org/officeDocument/2006/relationships/footer" Target="footer232.xml"/><Relationship Id="rId248" Type="http://schemas.openxmlformats.org/officeDocument/2006/relationships/footer" Target="footer135.xml"/><Relationship Id="rId269" Type="http://schemas.openxmlformats.org/officeDocument/2006/relationships/header" Target="header107.xml"/><Relationship Id="rId12" Type="http://schemas.openxmlformats.org/officeDocument/2006/relationships/webSettings" Target="webSettings.xml"/><Relationship Id="rId33" Type="http://schemas.openxmlformats.org/officeDocument/2006/relationships/header" Target="header9.xml"/><Relationship Id="rId108" Type="http://schemas.openxmlformats.org/officeDocument/2006/relationships/header" Target="header39.xml"/><Relationship Id="rId129" Type="http://schemas.openxmlformats.org/officeDocument/2006/relationships/footer" Target="footer67.xml"/><Relationship Id="rId280" Type="http://schemas.openxmlformats.org/officeDocument/2006/relationships/header" Target="header112.xml"/><Relationship Id="rId315" Type="http://schemas.openxmlformats.org/officeDocument/2006/relationships/footer" Target="footer174.xml"/><Relationship Id="rId336" Type="http://schemas.openxmlformats.org/officeDocument/2006/relationships/header" Target="header135.xml"/><Relationship Id="rId357" Type="http://schemas.openxmlformats.org/officeDocument/2006/relationships/header" Target="header144.xml"/><Relationship Id="rId54" Type="http://schemas.openxmlformats.org/officeDocument/2006/relationships/footer" Target="footer22.xml"/><Relationship Id="rId75" Type="http://schemas.openxmlformats.org/officeDocument/2006/relationships/footer" Target="footer35.xml"/><Relationship Id="rId96" Type="http://schemas.openxmlformats.org/officeDocument/2006/relationships/footer" Target="footer48.xml"/><Relationship Id="rId140" Type="http://schemas.openxmlformats.org/officeDocument/2006/relationships/footer" Target="footer74.xml"/><Relationship Id="rId161" Type="http://schemas.openxmlformats.org/officeDocument/2006/relationships/footer" Target="footer85.xml"/><Relationship Id="rId182" Type="http://schemas.openxmlformats.org/officeDocument/2006/relationships/footer" Target="footer96.xml"/><Relationship Id="rId217" Type="http://schemas.openxmlformats.org/officeDocument/2006/relationships/footer" Target="footer116.xml"/><Relationship Id="rId378" Type="http://schemas.openxmlformats.org/officeDocument/2006/relationships/footer" Target="footer211.xml"/><Relationship Id="rId399" Type="http://schemas.openxmlformats.org/officeDocument/2006/relationships/footer" Target="footer224.xml"/><Relationship Id="rId403" Type="http://schemas.openxmlformats.org/officeDocument/2006/relationships/footer" Target="footer226.xml"/><Relationship Id="rId6" Type="http://schemas.openxmlformats.org/officeDocument/2006/relationships/customXml" Target="../customXml/item6.xml"/><Relationship Id="rId238" Type="http://schemas.openxmlformats.org/officeDocument/2006/relationships/footer" Target="footer129.xml"/><Relationship Id="rId259" Type="http://schemas.openxmlformats.org/officeDocument/2006/relationships/header" Target="header103.xml"/><Relationship Id="rId424" Type="http://schemas.openxmlformats.org/officeDocument/2006/relationships/header" Target="header172.xml"/><Relationship Id="rId23" Type="http://schemas.openxmlformats.org/officeDocument/2006/relationships/header" Target="header5.xml"/><Relationship Id="rId119" Type="http://schemas.openxmlformats.org/officeDocument/2006/relationships/footer" Target="footer61.xml"/><Relationship Id="rId270" Type="http://schemas.openxmlformats.org/officeDocument/2006/relationships/header" Target="header108.xml"/><Relationship Id="rId291" Type="http://schemas.openxmlformats.org/officeDocument/2006/relationships/footer" Target="footer160.xml"/><Relationship Id="rId305" Type="http://schemas.openxmlformats.org/officeDocument/2006/relationships/footer" Target="footer168.xml"/><Relationship Id="rId326" Type="http://schemas.openxmlformats.org/officeDocument/2006/relationships/header" Target="header131.xml"/><Relationship Id="rId347" Type="http://schemas.openxmlformats.org/officeDocument/2006/relationships/header" Target="header140.xml"/><Relationship Id="rId44" Type="http://schemas.openxmlformats.org/officeDocument/2006/relationships/footer" Target="footer16.xml"/><Relationship Id="rId65" Type="http://schemas.openxmlformats.org/officeDocument/2006/relationships/footer" Target="footer29.xml"/><Relationship Id="rId86" Type="http://schemas.openxmlformats.org/officeDocument/2006/relationships/footer" Target="footer42.xml"/><Relationship Id="rId130" Type="http://schemas.openxmlformats.org/officeDocument/2006/relationships/footer" Target="footer68.xml"/><Relationship Id="rId151" Type="http://schemas.openxmlformats.org/officeDocument/2006/relationships/header" Target="header56.xml"/><Relationship Id="rId368" Type="http://schemas.openxmlformats.org/officeDocument/2006/relationships/footer" Target="footer205.xml"/><Relationship Id="rId389" Type="http://schemas.openxmlformats.org/officeDocument/2006/relationships/footer" Target="footer218.xml"/><Relationship Id="rId172" Type="http://schemas.openxmlformats.org/officeDocument/2006/relationships/header" Target="header67.xml"/><Relationship Id="rId193" Type="http://schemas.openxmlformats.org/officeDocument/2006/relationships/footer" Target="footer102.xml"/><Relationship Id="rId207" Type="http://schemas.openxmlformats.org/officeDocument/2006/relationships/footer" Target="footer110.xml"/><Relationship Id="rId228" Type="http://schemas.openxmlformats.org/officeDocument/2006/relationships/footer" Target="footer123.xml"/><Relationship Id="rId249" Type="http://schemas.openxmlformats.org/officeDocument/2006/relationships/header" Target="header99.xml"/><Relationship Id="rId414" Type="http://schemas.openxmlformats.org/officeDocument/2006/relationships/footer" Target="footer233.xml"/><Relationship Id="rId13" Type="http://schemas.openxmlformats.org/officeDocument/2006/relationships/footnotes" Target="footnotes.xml"/><Relationship Id="rId109" Type="http://schemas.openxmlformats.org/officeDocument/2006/relationships/footer" Target="footer55.xml"/><Relationship Id="rId260" Type="http://schemas.openxmlformats.org/officeDocument/2006/relationships/header" Target="header104.xml"/><Relationship Id="rId281" Type="http://schemas.openxmlformats.org/officeDocument/2006/relationships/footer" Target="footer154.xml"/><Relationship Id="rId316" Type="http://schemas.openxmlformats.org/officeDocument/2006/relationships/header" Target="header127.xml"/><Relationship Id="rId337" Type="http://schemas.openxmlformats.org/officeDocument/2006/relationships/header" Target="header136.xml"/><Relationship Id="rId34" Type="http://schemas.openxmlformats.org/officeDocument/2006/relationships/footer" Target="footer10.xml"/><Relationship Id="rId55" Type="http://schemas.openxmlformats.org/officeDocument/2006/relationships/footer" Target="footer23.xml"/><Relationship Id="rId76" Type="http://schemas.openxmlformats.org/officeDocument/2006/relationships/footer" Target="footer36.xml"/><Relationship Id="rId97" Type="http://schemas.openxmlformats.org/officeDocument/2006/relationships/header" Target="header34.xml"/><Relationship Id="rId120" Type="http://schemas.openxmlformats.org/officeDocument/2006/relationships/footer" Target="footer62.xml"/><Relationship Id="rId141" Type="http://schemas.openxmlformats.org/officeDocument/2006/relationships/footer" Target="footer75.xml"/><Relationship Id="rId358" Type="http://schemas.openxmlformats.org/officeDocument/2006/relationships/footer" Target="footer199.xml"/><Relationship Id="rId379" Type="http://schemas.openxmlformats.org/officeDocument/2006/relationships/footer" Target="footer212.xml"/><Relationship Id="rId7" Type="http://schemas.openxmlformats.org/officeDocument/2006/relationships/customXml" Target="../customXml/item7.xml"/><Relationship Id="rId162" Type="http://schemas.openxmlformats.org/officeDocument/2006/relationships/footer" Target="footer86.xml"/><Relationship Id="rId183" Type="http://schemas.openxmlformats.org/officeDocument/2006/relationships/header" Target="header72.xml"/><Relationship Id="rId218" Type="http://schemas.openxmlformats.org/officeDocument/2006/relationships/footer" Target="footer117.xml"/><Relationship Id="rId239" Type="http://schemas.openxmlformats.org/officeDocument/2006/relationships/header" Target="header95.xml"/><Relationship Id="rId390" Type="http://schemas.openxmlformats.org/officeDocument/2006/relationships/footer" Target="footer219.xml"/><Relationship Id="rId404" Type="http://schemas.openxmlformats.org/officeDocument/2006/relationships/footer" Target="footer227.xml"/><Relationship Id="rId425" Type="http://schemas.openxmlformats.org/officeDocument/2006/relationships/footer" Target="footer238.xml"/><Relationship Id="rId250" Type="http://schemas.openxmlformats.org/officeDocument/2006/relationships/header" Target="header100.xml"/><Relationship Id="rId271" Type="http://schemas.openxmlformats.org/officeDocument/2006/relationships/footer" Target="footer148.xml"/><Relationship Id="rId292" Type="http://schemas.openxmlformats.org/officeDocument/2006/relationships/footer" Target="footer161.xml"/><Relationship Id="rId306" Type="http://schemas.openxmlformats.org/officeDocument/2006/relationships/header" Target="header123.xml"/><Relationship Id="rId24" Type="http://schemas.openxmlformats.org/officeDocument/2006/relationships/footer" Target="footer4.xml"/><Relationship Id="rId45" Type="http://schemas.openxmlformats.org/officeDocument/2006/relationships/footer" Target="footer17.xml"/><Relationship Id="rId66" Type="http://schemas.openxmlformats.org/officeDocument/2006/relationships/footer" Target="footer30.xml"/><Relationship Id="rId87" Type="http://schemas.openxmlformats.org/officeDocument/2006/relationships/header" Target="header30.xml"/><Relationship Id="rId110" Type="http://schemas.openxmlformats.org/officeDocument/2006/relationships/footer" Target="footer56.xml"/><Relationship Id="rId131" Type="http://schemas.openxmlformats.org/officeDocument/2006/relationships/footer" Target="footer69.xml"/><Relationship Id="rId327" Type="http://schemas.openxmlformats.org/officeDocument/2006/relationships/header" Target="header132.xml"/><Relationship Id="rId348" Type="http://schemas.openxmlformats.org/officeDocument/2006/relationships/footer" Target="footer193.xml"/><Relationship Id="rId369" Type="http://schemas.openxmlformats.org/officeDocument/2006/relationships/footer" Target="footer206.xml"/><Relationship Id="rId152" Type="http://schemas.openxmlformats.org/officeDocument/2006/relationships/footer" Target="footer81.xml"/><Relationship Id="rId173" Type="http://schemas.openxmlformats.org/officeDocument/2006/relationships/footer" Target="footer91.xml"/><Relationship Id="rId194" Type="http://schemas.openxmlformats.org/officeDocument/2006/relationships/header" Target="header77.xml"/><Relationship Id="rId208" Type="http://schemas.openxmlformats.org/officeDocument/2006/relationships/footer" Target="footer111.xml"/><Relationship Id="rId229" Type="http://schemas.openxmlformats.org/officeDocument/2006/relationships/header" Target="header91.xml"/><Relationship Id="rId380" Type="http://schemas.openxmlformats.org/officeDocument/2006/relationships/footer" Target="footer213.xml"/><Relationship Id="rId415" Type="http://schemas.openxmlformats.org/officeDocument/2006/relationships/header" Target="header167.xml"/><Relationship Id="rId240" Type="http://schemas.openxmlformats.org/officeDocument/2006/relationships/header" Target="header96.xml"/><Relationship Id="rId261" Type="http://schemas.openxmlformats.org/officeDocument/2006/relationships/footer" Target="footer142.xml"/><Relationship Id="rId14" Type="http://schemas.openxmlformats.org/officeDocument/2006/relationships/endnotes" Target="endnotes.xml"/><Relationship Id="rId35" Type="http://schemas.openxmlformats.org/officeDocument/2006/relationships/footer" Target="footer11.xml"/><Relationship Id="rId56" Type="http://schemas.openxmlformats.org/officeDocument/2006/relationships/footer" Target="footer24.xml"/><Relationship Id="rId77" Type="http://schemas.openxmlformats.org/officeDocument/2006/relationships/header" Target="header26.xml"/><Relationship Id="rId100" Type="http://schemas.openxmlformats.org/officeDocument/2006/relationships/footer" Target="footer50.xml"/><Relationship Id="rId282" Type="http://schemas.openxmlformats.org/officeDocument/2006/relationships/footer" Target="footer155.xml"/><Relationship Id="rId317" Type="http://schemas.openxmlformats.org/officeDocument/2006/relationships/header" Target="header128.xml"/><Relationship Id="rId338" Type="http://schemas.openxmlformats.org/officeDocument/2006/relationships/footer" Target="footer187.xml"/><Relationship Id="rId359" Type="http://schemas.openxmlformats.org/officeDocument/2006/relationships/footer" Target="footer200.xml"/><Relationship Id="rId8" Type="http://schemas.openxmlformats.org/officeDocument/2006/relationships/customXml" Target="../customXml/item8.xml"/><Relationship Id="rId98" Type="http://schemas.openxmlformats.org/officeDocument/2006/relationships/header" Target="header35.xml"/><Relationship Id="rId121" Type="http://schemas.openxmlformats.org/officeDocument/2006/relationships/footer" Target="footer63.xml"/><Relationship Id="rId142" Type="http://schemas.openxmlformats.org/officeDocument/2006/relationships/header" Target="header52.xml"/><Relationship Id="rId163" Type="http://schemas.openxmlformats.org/officeDocument/2006/relationships/header" Target="header62.xml"/><Relationship Id="rId184" Type="http://schemas.openxmlformats.org/officeDocument/2006/relationships/header" Target="header73.xml"/><Relationship Id="rId219" Type="http://schemas.openxmlformats.org/officeDocument/2006/relationships/header" Target="header87.xml"/><Relationship Id="rId370" Type="http://schemas.openxmlformats.org/officeDocument/2006/relationships/footer" Target="footer207.xml"/><Relationship Id="rId391" Type="http://schemas.openxmlformats.org/officeDocument/2006/relationships/header" Target="header157.xml"/><Relationship Id="rId405" Type="http://schemas.openxmlformats.org/officeDocument/2006/relationships/footer" Target="footer228.xml"/><Relationship Id="rId426" Type="http://schemas.openxmlformats.org/officeDocument/2006/relationships/footer" Target="footer239.xml"/><Relationship Id="rId230" Type="http://schemas.openxmlformats.org/officeDocument/2006/relationships/header" Target="header92.xml"/><Relationship Id="rId251" Type="http://schemas.openxmlformats.org/officeDocument/2006/relationships/footer" Target="footer136.xml"/><Relationship Id="rId25" Type="http://schemas.openxmlformats.org/officeDocument/2006/relationships/footer" Target="footer5.xml"/><Relationship Id="rId46" Type="http://schemas.openxmlformats.org/officeDocument/2006/relationships/footer" Target="footer18.xml"/><Relationship Id="rId67" Type="http://schemas.openxmlformats.org/officeDocument/2006/relationships/header" Target="header22.xml"/><Relationship Id="rId272" Type="http://schemas.openxmlformats.org/officeDocument/2006/relationships/footer" Target="footer149.xml"/><Relationship Id="rId293" Type="http://schemas.openxmlformats.org/officeDocument/2006/relationships/header" Target="header117.xml"/><Relationship Id="rId307" Type="http://schemas.openxmlformats.org/officeDocument/2006/relationships/header" Target="header124.xml"/><Relationship Id="rId328" Type="http://schemas.openxmlformats.org/officeDocument/2006/relationships/footer" Target="footer181.xml"/><Relationship Id="rId349" Type="http://schemas.openxmlformats.org/officeDocument/2006/relationships/footer" Target="footer194.xml"/><Relationship Id="rId88" Type="http://schemas.openxmlformats.org/officeDocument/2006/relationships/header" Target="header31.xml"/><Relationship Id="rId111" Type="http://schemas.openxmlformats.org/officeDocument/2006/relationships/footer" Target="footer57.xml"/><Relationship Id="rId132" Type="http://schemas.openxmlformats.org/officeDocument/2006/relationships/header" Target="header48.xml"/><Relationship Id="rId153" Type="http://schemas.openxmlformats.org/officeDocument/2006/relationships/header" Target="header57.xml"/><Relationship Id="rId174" Type="http://schemas.openxmlformats.org/officeDocument/2006/relationships/footer" Target="footer92.xml"/><Relationship Id="rId195" Type="http://schemas.openxmlformats.org/officeDocument/2006/relationships/header" Target="header78.xml"/><Relationship Id="rId209" Type="http://schemas.openxmlformats.org/officeDocument/2006/relationships/header" Target="header83.xml"/><Relationship Id="rId360" Type="http://schemas.openxmlformats.org/officeDocument/2006/relationships/footer" Target="footer201.xml"/><Relationship Id="rId381" Type="http://schemas.openxmlformats.org/officeDocument/2006/relationships/header" Target="header153.xml"/><Relationship Id="rId416" Type="http://schemas.openxmlformats.org/officeDocument/2006/relationships/footer" Target="footer234.xml"/><Relationship Id="rId220" Type="http://schemas.openxmlformats.org/officeDocument/2006/relationships/header" Target="header88.xml"/><Relationship Id="rId241" Type="http://schemas.openxmlformats.org/officeDocument/2006/relationships/footer" Target="footer130.xml"/><Relationship Id="rId15" Type="http://schemas.openxmlformats.org/officeDocument/2006/relationships/image" Target="media/image1.emf"/><Relationship Id="rId36" Type="http://schemas.openxmlformats.org/officeDocument/2006/relationships/footer" Target="footer12.xml"/><Relationship Id="rId57" Type="http://schemas.openxmlformats.org/officeDocument/2006/relationships/header" Target="header18.xml"/><Relationship Id="rId262" Type="http://schemas.openxmlformats.org/officeDocument/2006/relationships/footer" Target="footer143.xml"/><Relationship Id="rId283" Type="http://schemas.openxmlformats.org/officeDocument/2006/relationships/footer" Target="footer156.xml"/><Relationship Id="rId318" Type="http://schemas.openxmlformats.org/officeDocument/2006/relationships/footer" Target="footer175.xml"/><Relationship Id="rId339" Type="http://schemas.openxmlformats.org/officeDocument/2006/relationships/footer" Target="footer188.xml"/><Relationship Id="rId78" Type="http://schemas.openxmlformats.org/officeDocument/2006/relationships/header" Target="header27.xml"/><Relationship Id="rId99" Type="http://schemas.openxmlformats.org/officeDocument/2006/relationships/footer" Target="footer49.xml"/><Relationship Id="rId101" Type="http://schemas.openxmlformats.org/officeDocument/2006/relationships/footer" Target="footer51.xml"/><Relationship Id="rId122" Type="http://schemas.openxmlformats.org/officeDocument/2006/relationships/header" Target="header44.xml"/><Relationship Id="rId143" Type="http://schemas.openxmlformats.org/officeDocument/2006/relationships/header" Target="header53.xml"/><Relationship Id="rId164" Type="http://schemas.openxmlformats.org/officeDocument/2006/relationships/footer" Target="footer87.xml"/><Relationship Id="rId185" Type="http://schemas.openxmlformats.org/officeDocument/2006/relationships/footer" Target="footer97.xml"/><Relationship Id="rId350" Type="http://schemas.openxmlformats.org/officeDocument/2006/relationships/footer" Target="footer195.xml"/><Relationship Id="rId371" Type="http://schemas.openxmlformats.org/officeDocument/2006/relationships/header" Target="header149.xml"/><Relationship Id="rId406" Type="http://schemas.openxmlformats.org/officeDocument/2006/relationships/header" Target="header163.xml"/><Relationship Id="rId9" Type="http://schemas.openxmlformats.org/officeDocument/2006/relationships/numbering" Target="numbering.xml"/><Relationship Id="rId210" Type="http://schemas.openxmlformats.org/officeDocument/2006/relationships/header" Target="header84.xml"/><Relationship Id="rId392" Type="http://schemas.openxmlformats.org/officeDocument/2006/relationships/header" Target="header158.xml"/><Relationship Id="rId427" Type="http://schemas.openxmlformats.org/officeDocument/2006/relationships/header" Target="header173.xml"/><Relationship Id="rId26" Type="http://schemas.openxmlformats.org/officeDocument/2006/relationships/footer" Target="footer6.xml"/><Relationship Id="rId231" Type="http://schemas.openxmlformats.org/officeDocument/2006/relationships/footer" Target="footer124.xml"/><Relationship Id="rId252" Type="http://schemas.openxmlformats.org/officeDocument/2006/relationships/footer" Target="footer137.xml"/><Relationship Id="rId273" Type="http://schemas.openxmlformats.org/officeDocument/2006/relationships/footer" Target="footer150.xml"/><Relationship Id="rId294" Type="http://schemas.openxmlformats.org/officeDocument/2006/relationships/footer" Target="footer162.xml"/><Relationship Id="rId308" Type="http://schemas.openxmlformats.org/officeDocument/2006/relationships/footer" Target="footer169.xml"/><Relationship Id="rId329" Type="http://schemas.openxmlformats.org/officeDocument/2006/relationships/footer" Target="footer182.xml"/><Relationship Id="rId47" Type="http://schemas.openxmlformats.org/officeDocument/2006/relationships/header" Target="header14.xml"/><Relationship Id="rId68" Type="http://schemas.openxmlformats.org/officeDocument/2006/relationships/header" Target="header23.xml"/><Relationship Id="rId89" Type="http://schemas.openxmlformats.org/officeDocument/2006/relationships/footer" Target="footer43.xml"/><Relationship Id="rId112" Type="http://schemas.openxmlformats.org/officeDocument/2006/relationships/header" Target="header40.xml"/><Relationship Id="rId133" Type="http://schemas.openxmlformats.org/officeDocument/2006/relationships/header" Target="header49.xml"/><Relationship Id="rId154" Type="http://schemas.openxmlformats.org/officeDocument/2006/relationships/header" Target="header58.xml"/><Relationship Id="rId175" Type="http://schemas.openxmlformats.org/officeDocument/2006/relationships/header" Target="header68.xml"/><Relationship Id="rId340" Type="http://schemas.openxmlformats.org/officeDocument/2006/relationships/footer" Target="footer189.xml"/><Relationship Id="rId361" Type="http://schemas.openxmlformats.org/officeDocument/2006/relationships/header" Target="header145.xml"/><Relationship Id="rId196" Type="http://schemas.openxmlformats.org/officeDocument/2006/relationships/footer" Target="footer103.xml"/><Relationship Id="rId200" Type="http://schemas.openxmlformats.org/officeDocument/2006/relationships/header" Target="header80.xml"/><Relationship Id="rId382" Type="http://schemas.openxmlformats.org/officeDocument/2006/relationships/header" Target="header154.xml"/><Relationship Id="rId417" Type="http://schemas.openxmlformats.org/officeDocument/2006/relationships/header" Target="header168.xml"/><Relationship Id="rId16" Type="http://schemas.openxmlformats.org/officeDocument/2006/relationships/header" Target="header1.xml"/><Relationship Id="rId221" Type="http://schemas.openxmlformats.org/officeDocument/2006/relationships/footer" Target="footer118.xml"/><Relationship Id="rId242" Type="http://schemas.openxmlformats.org/officeDocument/2006/relationships/footer" Target="footer131.xml"/><Relationship Id="rId263" Type="http://schemas.openxmlformats.org/officeDocument/2006/relationships/footer" Target="footer144.xml"/><Relationship Id="rId284" Type="http://schemas.openxmlformats.org/officeDocument/2006/relationships/header" Target="header113.xml"/><Relationship Id="rId319" Type="http://schemas.openxmlformats.org/officeDocument/2006/relationships/footer" Target="footer176.xml"/><Relationship Id="rId37" Type="http://schemas.openxmlformats.org/officeDocument/2006/relationships/header" Target="header10.xml"/><Relationship Id="rId58" Type="http://schemas.openxmlformats.org/officeDocument/2006/relationships/header" Target="header19.xml"/><Relationship Id="rId79" Type="http://schemas.openxmlformats.org/officeDocument/2006/relationships/footer" Target="footer37.xml"/><Relationship Id="rId102" Type="http://schemas.openxmlformats.org/officeDocument/2006/relationships/header" Target="header36.xml"/><Relationship Id="rId123" Type="http://schemas.openxmlformats.org/officeDocument/2006/relationships/header" Target="header45.xml"/><Relationship Id="rId144" Type="http://schemas.openxmlformats.org/officeDocument/2006/relationships/footer" Target="footer76.xml"/><Relationship Id="rId330" Type="http://schemas.openxmlformats.org/officeDocument/2006/relationships/footer" Target="footer183.xml"/><Relationship Id="rId90" Type="http://schemas.openxmlformats.org/officeDocument/2006/relationships/footer" Target="footer44.xml"/><Relationship Id="rId165" Type="http://schemas.openxmlformats.org/officeDocument/2006/relationships/header" Target="header63.xml"/><Relationship Id="rId186" Type="http://schemas.openxmlformats.org/officeDocument/2006/relationships/footer" Target="footer98.xml"/><Relationship Id="rId351" Type="http://schemas.openxmlformats.org/officeDocument/2006/relationships/header" Target="header141.xml"/><Relationship Id="rId372" Type="http://schemas.openxmlformats.org/officeDocument/2006/relationships/header" Target="header150.xml"/><Relationship Id="rId393" Type="http://schemas.openxmlformats.org/officeDocument/2006/relationships/footer" Target="footer220.xml"/><Relationship Id="rId407" Type="http://schemas.openxmlformats.org/officeDocument/2006/relationships/header" Target="header164.xml"/><Relationship Id="rId428" Type="http://schemas.openxmlformats.org/officeDocument/2006/relationships/footer" Target="footer240.xml"/><Relationship Id="rId211" Type="http://schemas.openxmlformats.org/officeDocument/2006/relationships/footer" Target="footer112.xml"/><Relationship Id="rId232" Type="http://schemas.openxmlformats.org/officeDocument/2006/relationships/footer" Target="footer125.xml"/><Relationship Id="rId253" Type="http://schemas.openxmlformats.org/officeDocument/2006/relationships/footer" Target="footer138.xml"/><Relationship Id="rId274" Type="http://schemas.openxmlformats.org/officeDocument/2006/relationships/header" Target="header109.xml"/><Relationship Id="rId295" Type="http://schemas.openxmlformats.org/officeDocument/2006/relationships/header" Target="header118.xml"/><Relationship Id="rId309" Type="http://schemas.openxmlformats.org/officeDocument/2006/relationships/footer" Target="footer170.xml"/><Relationship Id="rId27" Type="http://schemas.openxmlformats.org/officeDocument/2006/relationships/header" Target="header6.xml"/><Relationship Id="rId48" Type="http://schemas.openxmlformats.org/officeDocument/2006/relationships/header" Target="header15.xml"/><Relationship Id="rId69" Type="http://schemas.openxmlformats.org/officeDocument/2006/relationships/footer" Target="footer31.xml"/><Relationship Id="rId113" Type="http://schemas.openxmlformats.org/officeDocument/2006/relationships/header" Target="header41.xml"/><Relationship Id="rId134" Type="http://schemas.openxmlformats.org/officeDocument/2006/relationships/footer" Target="footer70.xml"/><Relationship Id="rId320" Type="http://schemas.openxmlformats.org/officeDocument/2006/relationships/footer" Target="footer177.xml"/><Relationship Id="rId80" Type="http://schemas.openxmlformats.org/officeDocument/2006/relationships/footer" Target="footer38.xml"/><Relationship Id="rId155" Type="http://schemas.openxmlformats.org/officeDocument/2006/relationships/footer" Target="footer82.xml"/><Relationship Id="rId176" Type="http://schemas.openxmlformats.org/officeDocument/2006/relationships/footer" Target="footer93.xml"/><Relationship Id="rId197" Type="http://schemas.openxmlformats.org/officeDocument/2006/relationships/footer" Target="footer104.xml"/><Relationship Id="rId341" Type="http://schemas.openxmlformats.org/officeDocument/2006/relationships/header" Target="header137.xml"/><Relationship Id="rId362" Type="http://schemas.openxmlformats.org/officeDocument/2006/relationships/header" Target="header146.xml"/><Relationship Id="rId383" Type="http://schemas.openxmlformats.org/officeDocument/2006/relationships/footer" Target="footer214.xml"/><Relationship Id="rId418" Type="http://schemas.openxmlformats.org/officeDocument/2006/relationships/header" Target="header169.xml"/><Relationship Id="rId201" Type="http://schemas.openxmlformats.org/officeDocument/2006/relationships/footer" Target="footer106.xml"/><Relationship Id="rId222" Type="http://schemas.openxmlformats.org/officeDocument/2006/relationships/footer" Target="footer119.xml"/><Relationship Id="rId243" Type="http://schemas.openxmlformats.org/officeDocument/2006/relationships/footer" Target="footer132.xml"/><Relationship Id="rId264" Type="http://schemas.openxmlformats.org/officeDocument/2006/relationships/header" Target="header105.xml"/><Relationship Id="rId285" Type="http://schemas.openxmlformats.org/officeDocument/2006/relationships/header" Target="header114.xml"/><Relationship Id="rId17" Type="http://schemas.openxmlformats.org/officeDocument/2006/relationships/header" Target="header2.xml"/><Relationship Id="rId38" Type="http://schemas.openxmlformats.org/officeDocument/2006/relationships/header" Target="header11.xml"/><Relationship Id="rId59" Type="http://schemas.openxmlformats.org/officeDocument/2006/relationships/footer" Target="footer25.xml"/><Relationship Id="rId103" Type="http://schemas.openxmlformats.org/officeDocument/2006/relationships/header" Target="header37.xml"/><Relationship Id="rId124" Type="http://schemas.openxmlformats.org/officeDocument/2006/relationships/footer" Target="footer64.xml"/><Relationship Id="rId310" Type="http://schemas.openxmlformats.org/officeDocument/2006/relationships/footer" Target="footer171.xml"/><Relationship Id="rId70" Type="http://schemas.openxmlformats.org/officeDocument/2006/relationships/footer" Target="footer32.xml"/><Relationship Id="rId91" Type="http://schemas.openxmlformats.org/officeDocument/2006/relationships/footer" Target="footer45.xml"/><Relationship Id="rId145" Type="http://schemas.openxmlformats.org/officeDocument/2006/relationships/footer" Target="footer77.xml"/><Relationship Id="rId166" Type="http://schemas.openxmlformats.org/officeDocument/2006/relationships/header" Target="header64.xml"/><Relationship Id="rId187" Type="http://schemas.openxmlformats.org/officeDocument/2006/relationships/header" Target="header74.xml"/><Relationship Id="rId331" Type="http://schemas.openxmlformats.org/officeDocument/2006/relationships/header" Target="header133.xml"/><Relationship Id="rId352" Type="http://schemas.openxmlformats.org/officeDocument/2006/relationships/header" Target="header142.xml"/><Relationship Id="rId373" Type="http://schemas.openxmlformats.org/officeDocument/2006/relationships/footer" Target="footer208.xml"/><Relationship Id="rId394" Type="http://schemas.openxmlformats.org/officeDocument/2006/relationships/footer" Target="footer221.xml"/><Relationship Id="rId408" Type="http://schemas.openxmlformats.org/officeDocument/2006/relationships/footer" Target="footer229.xml"/><Relationship Id="rId429" Type="http://schemas.openxmlformats.org/officeDocument/2006/relationships/fontTable" Target="fontTable.xml"/><Relationship Id="rId1" Type="http://schemas.openxmlformats.org/officeDocument/2006/relationships/customXml" Target="../customXml/item1.xml"/><Relationship Id="rId212" Type="http://schemas.openxmlformats.org/officeDocument/2006/relationships/footer" Target="footer113.xml"/><Relationship Id="rId233" Type="http://schemas.openxmlformats.org/officeDocument/2006/relationships/footer" Target="footer126.xml"/><Relationship Id="rId254" Type="http://schemas.openxmlformats.org/officeDocument/2006/relationships/header" Target="header101.xml"/><Relationship Id="rId28" Type="http://schemas.openxmlformats.org/officeDocument/2006/relationships/header" Target="header7.xml"/><Relationship Id="rId49" Type="http://schemas.openxmlformats.org/officeDocument/2006/relationships/footer" Target="footer19.xml"/><Relationship Id="rId114" Type="http://schemas.openxmlformats.org/officeDocument/2006/relationships/footer" Target="footer58.xml"/><Relationship Id="rId275" Type="http://schemas.openxmlformats.org/officeDocument/2006/relationships/header" Target="header110.xml"/><Relationship Id="rId296" Type="http://schemas.openxmlformats.org/officeDocument/2006/relationships/header" Target="header119.xml"/><Relationship Id="rId300" Type="http://schemas.openxmlformats.org/officeDocument/2006/relationships/footer" Target="footer165.xml"/><Relationship Id="rId60" Type="http://schemas.openxmlformats.org/officeDocument/2006/relationships/footer" Target="footer26.xml"/><Relationship Id="rId81" Type="http://schemas.openxmlformats.org/officeDocument/2006/relationships/footer" Target="footer39.xml"/><Relationship Id="rId135" Type="http://schemas.openxmlformats.org/officeDocument/2006/relationships/footer" Target="footer71.xml"/><Relationship Id="rId156" Type="http://schemas.openxmlformats.org/officeDocument/2006/relationships/footer" Target="footer83.xml"/><Relationship Id="rId177" Type="http://schemas.openxmlformats.org/officeDocument/2006/relationships/header" Target="header69.xml"/><Relationship Id="rId198" Type="http://schemas.openxmlformats.org/officeDocument/2006/relationships/footer" Target="footer105.xml"/><Relationship Id="rId321" Type="http://schemas.openxmlformats.org/officeDocument/2006/relationships/header" Target="header129.xml"/><Relationship Id="rId342" Type="http://schemas.openxmlformats.org/officeDocument/2006/relationships/header" Target="header138.xml"/><Relationship Id="rId363" Type="http://schemas.openxmlformats.org/officeDocument/2006/relationships/footer" Target="footer202.xml"/><Relationship Id="rId384" Type="http://schemas.openxmlformats.org/officeDocument/2006/relationships/footer" Target="footer215.xml"/><Relationship Id="rId419" Type="http://schemas.openxmlformats.org/officeDocument/2006/relationships/footer" Target="footer235.xml"/><Relationship Id="rId202" Type="http://schemas.openxmlformats.org/officeDocument/2006/relationships/footer" Target="footer107.xml"/><Relationship Id="rId223" Type="http://schemas.openxmlformats.org/officeDocument/2006/relationships/footer" Target="footer120.xml"/><Relationship Id="rId244" Type="http://schemas.openxmlformats.org/officeDocument/2006/relationships/header" Target="header97.xml"/><Relationship Id="rId430" Type="http://schemas.openxmlformats.org/officeDocument/2006/relationships/theme" Target="theme/theme1.xml"/><Relationship Id="rId18" Type="http://schemas.openxmlformats.org/officeDocument/2006/relationships/footer" Target="footer1.xml"/><Relationship Id="rId39" Type="http://schemas.openxmlformats.org/officeDocument/2006/relationships/footer" Target="footer13.xml"/><Relationship Id="rId265" Type="http://schemas.openxmlformats.org/officeDocument/2006/relationships/header" Target="header106.xml"/><Relationship Id="rId286" Type="http://schemas.openxmlformats.org/officeDocument/2006/relationships/footer" Target="footer157.xml"/><Relationship Id="rId50" Type="http://schemas.openxmlformats.org/officeDocument/2006/relationships/footer" Target="footer20.xml"/><Relationship Id="rId104" Type="http://schemas.openxmlformats.org/officeDocument/2006/relationships/footer" Target="footer52.xml"/><Relationship Id="rId125" Type="http://schemas.openxmlformats.org/officeDocument/2006/relationships/footer" Target="footer65.xml"/><Relationship Id="rId146" Type="http://schemas.openxmlformats.org/officeDocument/2006/relationships/footer" Target="footer78.xml"/><Relationship Id="rId167" Type="http://schemas.openxmlformats.org/officeDocument/2006/relationships/footer" Target="footer88.xml"/><Relationship Id="rId188" Type="http://schemas.openxmlformats.org/officeDocument/2006/relationships/footer" Target="footer99.xml"/><Relationship Id="rId311" Type="http://schemas.openxmlformats.org/officeDocument/2006/relationships/header" Target="header125.xml"/><Relationship Id="rId332" Type="http://schemas.openxmlformats.org/officeDocument/2006/relationships/header" Target="header134.xml"/><Relationship Id="rId353" Type="http://schemas.openxmlformats.org/officeDocument/2006/relationships/footer" Target="footer196.xml"/><Relationship Id="rId374" Type="http://schemas.openxmlformats.org/officeDocument/2006/relationships/footer" Target="footer209.xml"/><Relationship Id="rId395" Type="http://schemas.openxmlformats.org/officeDocument/2006/relationships/footer" Target="footer222.xml"/><Relationship Id="rId409" Type="http://schemas.openxmlformats.org/officeDocument/2006/relationships/footer" Target="footer230.xml"/><Relationship Id="rId71" Type="http://schemas.openxmlformats.org/officeDocument/2006/relationships/footer" Target="footer33.xml"/><Relationship Id="rId92" Type="http://schemas.openxmlformats.org/officeDocument/2006/relationships/header" Target="header32.xml"/><Relationship Id="rId213" Type="http://schemas.openxmlformats.org/officeDocument/2006/relationships/footer" Target="footer114.xml"/><Relationship Id="rId234" Type="http://schemas.openxmlformats.org/officeDocument/2006/relationships/header" Target="header93.xml"/><Relationship Id="rId420" Type="http://schemas.openxmlformats.org/officeDocument/2006/relationships/footer" Target="footer236.xml"/><Relationship Id="rId2" Type="http://schemas.openxmlformats.org/officeDocument/2006/relationships/customXml" Target="../customXml/item2.xml"/><Relationship Id="rId29" Type="http://schemas.openxmlformats.org/officeDocument/2006/relationships/footer" Target="footer7.xml"/><Relationship Id="rId255" Type="http://schemas.openxmlformats.org/officeDocument/2006/relationships/header" Target="header102.xml"/><Relationship Id="rId276" Type="http://schemas.openxmlformats.org/officeDocument/2006/relationships/footer" Target="footer151.xml"/><Relationship Id="rId297" Type="http://schemas.openxmlformats.org/officeDocument/2006/relationships/footer" Target="footer163.xml"/><Relationship Id="rId40" Type="http://schemas.openxmlformats.org/officeDocument/2006/relationships/footer" Target="footer14.xml"/><Relationship Id="rId115" Type="http://schemas.openxmlformats.org/officeDocument/2006/relationships/footer" Target="footer59.xml"/><Relationship Id="rId136" Type="http://schemas.openxmlformats.org/officeDocument/2006/relationships/footer" Target="footer72.xml"/><Relationship Id="rId157" Type="http://schemas.openxmlformats.org/officeDocument/2006/relationships/header" Target="header59.xml"/><Relationship Id="rId178" Type="http://schemas.openxmlformats.org/officeDocument/2006/relationships/header" Target="header70.xml"/><Relationship Id="rId301" Type="http://schemas.openxmlformats.org/officeDocument/2006/relationships/header" Target="header121.xml"/><Relationship Id="rId322" Type="http://schemas.openxmlformats.org/officeDocument/2006/relationships/header" Target="header130.xml"/><Relationship Id="rId343" Type="http://schemas.openxmlformats.org/officeDocument/2006/relationships/footer" Target="footer190.xml"/><Relationship Id="rId364" Type="http://schemas.openxmlformats.org/officeDocument/2006/relationships/footer" Target="footer203.xml"/><Relationship Id="rId61" Type="http://schemas.openxmlformats.org/officeDocument/2006/relationships/footer" Target="footer27.xml"/><Relationship Id="rId82" Type="http://schemas.openxmlformats.org/officeDocument/2006/relationships/header" Target="header28.xml"/><Relationship Id="rId199" Type="http://schemas.openxmlformats.org/officeDocument/2006/relationships/header" Target="header79.xml"/><Relationship Id="rId203" Type="http://schemas.openxmlformats.org/officeDocument/2006/relationships/footer" Target="footer108.xml"/><Relationship Id="rId385" Type="http://schemas.openxmlformats.org/officeDocument/2006/relationships/footer" Target="footer216.xml"/><Relationship Id="rId19" Type="http://schemas.openxmlformats.org/officeDocument/2006/relationships/footer" Target="footer2.xml"/><Relationship Id="rId224" Type="http://schemas.openxmlformats.org/officeDocument/2006/relationships/header" Target="header89.xml"/><Relationship Id="rId245" Type="http://schemas.openxmlformats.org/officeDocument/2006/relationships/header" Target="header98.xml"/><Relationship Id="rId266" Type="http://schemas.openxmlformats.org/officeDocument/2006/relationships/footer" Target="footer145.xml"/><Relationship Id="rId287" Type="http://schemas.openxmlformats.org/officeDocument/2006/relationships/footer" Target="footer158.xml"/><Relationship Id="rId410" Type="http://schemas.openxmlformats.org/officeDocument/2006/relationships/footer" Target="footer231.xml"/><Relationship Id="rId30" Type="http://schemas.openxmlformats.org/officeDocument/2006/relationships/footer" Target="footer8.xml"/><Relationship Id="rId105" Type="http://schemas.openxmlformats.org/officeDocument/2006/relationships/footer" Target="footer53.xml"/><Relationship Id="rId126" Type="http://schemas.openxmlformats.org/officeDocument/2006/relationships/footer" Target="footer66.xml"/><Relationship Id="rId147" Type="http://schemas.openxmlformats.org/officeDocument/2006/relationships/header" Target="header54.xml"/><Relationship Id="rId168" Type="http://schemas.openxmlformats.org/officeDocument/2006/relationships/footer" Target="footer89.xml"/><Relationship Id="rId312" Type="http://schemas.openxmlformats.org/officeDocument/2006/relationships/header" Target="header126.xml"/><Relationship Id="rId333" Type="http://schemas.openxmlformats.org/officeDocument/2006/relationships/footer" Target="footer184.xml"/><Relationship Id="rId354" Type="http://schemas.openxmlformats.org/officeDocument/2006/relationships/footer" Target="footer197.xml"/><Relationship Id="rId51" Type="http://schemas.openxmlformats.org/officeDocument/2006/relationships/footer" Target="footer21.xml"/><Relationship Id="rId72" Type="http://schemas.openxmlformats.org/officeDocument/2006/relationships/header" Target="header24.xml"/><Relationship Id="rId93" Type="http://schemas.openxmlformats.org/officeDocument/2006/relationships/header" Target="header33.xml"/><Relationship Id="rId189" Type="http://schemas.openxmlformats.org/officeDocument/2006/relationships/header" Target="header75.xml"/><Relationship Id="rId375" Type="http://schemas.openxmlformats.org/officeDocument/2006/relationships/footer" Target="footer210.xml"/><Relationship Id="rId396" Type="http://schemas.openxmlformats.org/officeDocument/2006/relationships/header" Target="header159.xml"/><Relationship Id="rId3" Type="http://schemas.openxmlformats.org/officeDocument/2006/relationships/customXml" Target="../customXml/item3.xml"/><Relationship Id="rId214" Type="http://schemas.openxmlformats.org/officeDocument/2006/relationships/header" Target="header85.xml"/><Relationship Id="rId235" Type="http://schemas.openxmlformats.org/officeDocument/2006/relationships/header" Target="header94.xml"/><Relationship Id="rId256" Type="http://schemas.openxmlformats.org/officeDocument/2006/relationships/footer" Target="footer139.xml"/><Relationship Id="rId277" Type="http://schemas.openxmlformats.org/officeDocument/2006/relationships/footer" Target="footer152.xml"/><Relationship Id="rId298" Type="http://schemas.openxmlformats.org/officeDocument/2006/relationships/footer" Target="footer164.xml"/><Relationship Id="rId400" Type="http://schemas.openxmlformats.org/officeDocument/2006/relationships/footer" Target="footer225.xml"/><Relationship Id="rId421" Type="http://schemas.openxmlformats.org/officeDocument/2006/relationships/header" Target="header170.xml"/><Relationship Id="rId116" Type="http://schemas.openxmlformats.org/officeDocument/2006/relationships/footer" Target="footer60.xml"/><Relationship Id="rId137" Type="http://schemas.openxmlformats.org/officeDocument/2006/relationships/header" Target="header50.xml"/><Relationship Id="rId158" Type="http://schemas.openxmlformats.org/officeDocument/2006/relationships/footer" Target="footer84.xml"/><Relationship Id="rId302" Type="http://schemas.openxmlformats.org/officeDocument/2006/relationships/header" Target="header122.xml"/><Relationship Id="rId323" Type="http://schemas.openxmlformats.org/officeDocument/2006/relationships/footer" Target="footer178.xml"/><Relationship Id="rId344" Type="http://schemas.openxmlformats.org/officeDocument/2006/relationships/footer" Target="footer191.xml"/><Relationship Id="rId20" Type="http://schemas.openxmlformats.org/officeDocument/2006/relationships/header" Target="header3.xml"/><Relationship Id="rId41" Type="http://schemas.openxmlformats.org/officeDocument/2006/relationships/footer" Target="footer15.xml"/><Relationship Id="rId62" Type="http://schemas.openxmlformats.org/officeDocument/2006/relationships/header" Target="header20.xml"/><Relationship Id="rId83" Type="http://schemas.openxmlformats.org/officeDocument/2006/relationships/header" Target="header29.xml"/><Relationship Id="rId179" Type="http://schemas.openxmlformats.org/officeDocument/2006/relationships/footer" Target="footer94.xml"/><Relationship Id="rId365" Type="http://schemas.openxmlformats.org/officeDocument/2006/relationships/footer" Target="footer204.xml"/><Relationship Id="rId386" Type="http://schemas.openxmlformats.org/officeDocument/2006/relationships/header" Target="header155.xml"/><Relationship Id="rId190" Type="http://schemas.openxmlformats.org/officeDocument/2006/relationships/header" Target="header76.xml"/><Relationship Id="rId204" Type="http://schemas.openxmlformats.org/officeDocument/2006/relationships/header" Target="header81.xml"/><Relationship Id="rId225" Type="http://schemas.openxmlformats.org/officeDocument/2006/relationships/header" Target="header90.xml"/><Relationship Id="rId246" Type="http://schemas.openxmlformats.org/officeDocument/2006/relationships/footer" Target="footer133.xml"/><Relationship Id="rId267" Type="http://schemas.openxmlformats.org/officeDocument/2006/relationships/footer" Target="footer146.xml"/><Relationship Id="rId288" Type="http://schemas.openxmlformats.org/officeDocument/2006/relationships/footer" Target="footer159.xml"/><Relationship Id="rId411" Type="http://schemas.openxmlformats.org/officeDocument/2006/relationships/header" Target="header165.xml"/><Relationship Id="rId106" Type="http://schemas.openxmlformats.org/officeDocument/2006/relationships/footer" Target="footer54.xml"/><Relationship Id="rId127" Type="http://schemas.openxmlformats.org/officeDocument/2006/relationships/header" Target="header46.xml"/><Relationship Id="rId313" Type="http://schemas.openxmlformats.org/officeDocument/2006/relationships/footer" Target="footer172.xml"/><Relationship Id="rId10" Type="http://schemas.openxmlformats.org/officeDocument/2006/relationships/styles" Target="styles.xml"/><Relationship Id="rId31" Type="http://schemas.openxmlformats.org/officeDocument/2006/relationships/footer" Target="footer9.xml"/><Relationship Id="rId52" Type="http://schemas.openxmlformats.org/officeDocument/2006/relationships/header" Target="header16.xml"/><Relationship Id="rId73" Type="http://schemas.openxmlformats.org/officeDocument/2006/relationships/header" Target="header25.xml"/><Relationship Id="rId94" Type="http://schemas.openxmlformats.org/officeDocument/2006/relationships/footer" Target="footer46.xml"/><Relationship Id="rId148" Type="http://schemas.openxmlformats.org/officeDocument/2006/relationships/header" Target="header55.xml"/><Relationship Id="rId169" Type="http://schemas.openxmlformats.org/officeDocument/2006/relationships/header" Target="header65.xml"/><Relationship Id="rId334" Type="http://schemas.openxmlformats.org/officeDocument/2006/relationships/footer" Target="footer185.xml"/><Relationship Id="rId355" Type="http://schemas.openxmlformats.org/officeDocument/2006/relationships/footer" Target="footer198.xml"/><Relationship Id="rId376" Type="http://schemas.openxmlformats.org/officeDocument/2006/relationships/header" Target="header151.xml"/><Relationship Id="rId397" Type="http://schemas.openxmlformats.org/officeDocument/2006/relationships/header" Target="header160.xml"/><Relationship Id="rId4" Type="http://schemas.openxmlformats.org/officeDocument/2006/relationships/customXml" Target="../customXml/item4.xml"/><Relationship Id="rId180" Type="http://schemas.openxmlformats.org/officeDocument/2006/relationships/footer" Target="footer95.xml"/><Relationship Id="rId215" Type="http://schemas.openxmlformats.org/officeDocument/2006/relationships/header" Target="header86.xml"/><Relationship Id="rId236" Type="http://schemas.openxmlformats.org/officeDocument/2006/relationships/footer" Target="footer127.xml"/><Relationship Id="rId257" Type="http://schemas.openxmlformats.org/officeDocument/2006/relationships/footer" Target="footer140.xml"/><Relationship Id="rId278" Type="http://schemas.openxmlformats.org/officeDocument/2006/relationships/footer" Target="footer153.xml"/><Relationship Id="rId401" Type="http://schemas.openxmlformats.org/officeDocument/2006/relationships/header" Target="header161.xml"/><Relationship Id="rId422" Type="http://schemas.openxmlformats.org/officeDocument/2006/relationships/footer" Target="footer237.xml"/><Relationship Id="rId303" Type="http://schemas.openxmlformats.org/officeDocument/2006/relationships/footer" Target="footer166.xml"/><Relationship Id="rId42" Type="http://schemas.openxmlformats.org/officeDocument/2006/relationships/header" Target="header12.xml"/><Relationship Id="rId84" Type="http://schemas.openxmlformats.org/officeDocument/2006/relationships/footer" Target="footer40.xml"/><Relationship Id="rId138" Type="http://schemas.openxmlformats.org/officeDocument/2006/relationships/header" Target="header51.xml"/><Relationship Id="rId345" Type="http://schemas.openxmlformats.org/officeDocument/2006/relationships/footer" Target="footer192.xml"/><Relationship Id="rId387" Type="http://schemas.openxmlformats.org/officeDocument/2006/relationships/header" Target="header156.xml"/><Relationship Id="rId191" Type="http://schemas.openxmlformats.org/officeDocument/2006/relationships/footer" Target="footer100.xml"/><Relationship Id="rId205" Type="http://schemas.openxmlformats.org/officeDocument/2006/relationships/header" Target="header82.xml"/><Relationship Id="rId247" Type="http://schemas.openxmlformats.org/officeDocument/2006/relationships/footer" Target="footer134.xml"/><Relationship Id="rId412" Type="http://schemas.openxmlformats.org/officeDocument/2006/relationships/header" Target="header166.xml"/><Relationship Id="rId107" Type="http://schemas.openxmlformats.org/officeDocument/2006/relationships/header" Target="header38.xml"/><Relationship Id="rId289" Type="http://schemas.openxmlformats.org/officeDocument/2006/relationships/header" Target="header115.xml"/><Relationship Id="rId11" Type="http://schemas.openxmlformats.org/officeDocument/2006/relationships/settings" Target="settings.xml"/><Relationship Id="rId53" Type="http://schemas.openxmlformats.org/officeDocument/2006/relationships/header" Target="header17.xml"/><Relationship Id="rId149" Type="http://schemas.openxmlformats.org/officeDocument/2006/relationships/footer" Target="footer79.xml"/><Relationship Id="rId314" Type="http://schemas.openxmlformats.org/officeDocument/2006/relationships/footer" Target="footer173.xml"/><Relationship Id="rId356" Type="http://schemas.openxmlformats.org/officeDocument/2006/relationships/header" Target="header143.xml"/><Relationship Id="rId398" Type="http://schemas.openxmlformats.org/officeDocument/2006/relationships/footer" Target="footer223.xml"/><Relationship Id="rId95" Type="http://schemas.openxmlformats.org/officeDocument/2006/relationships/footer" Target="footer47.xml"/><Relationship Id="rId160" Type="http://schemas.openxmlformats.org/officeDocument/2006/relationships/header" Target="header61.xml"/><Relationship Id="rId216" Type="http://schemas.openxmlformats.org/officeDocument/2006/relationships/footer" Target="footer115.xml"/><Relationship Id="rId423" Type="http://schemas.openxmlformats.org/officeDocument/2006/relationships/header" Target="header171.xml"/><Relationship Id="rId258" Type="http://schemas.openxmlformats.org/officeDocument/2006/relationships/footer" Target="footer141.xml"/><Relationship Id="rId22" Type="http://schemas.openxmlformats.org/officeDocument/2006/relationships/header" Target="header4.xml"/><Relationship Id="rId64" Type="http://schemas.openxmlformats.org/officeDocument/2006/relationships/footer" Target="footer28.xml"/><Relationship Id="rId118" Type="http://schemas.openxmlformats.org/officeDocument/2006/relationships/header" Target="header43.xml"/><Relationship Id="rId325" Type="http://schemas.openxmlformats.org/officeDocument/2006/relationships/footer" Target="footer180.xml"/><Relationship Id="rId367" Type="http://schemas.openxmlformats.org/officeDocument/2006/relationships/header" Target="header148.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fma/V/Lagstiftning/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Johansson, Hultqvist, Andersson, Damberg, Shekarabi, Ygeman, Linde, Ekström, Eneroth, Dahlgren, Ernkrans, Lindhagen, Stenevi, Olsson Fridh</närvarande>
  <föredragande>statsminister Löfven, ordförande, och statsråden Bolund, Johansson, Baylan, Hallengren, Hultqvist, Andersson, Damberg, Shekarabi, Ygeman, Linde, Ekström, Eneroth, Dahlgren, Nilsson, Ernkrans, Lindhagen, Lind, Hallberg, Nordmark, Micko, Stenevi, Olsson Fridh</föredragande>
  <departementsenhet id="Finansdepartementet"/>
  <dokumentnummer etikett="Prop.">2020/21:173</dokumentnummer>
  <titel>Nya kapitaltäckningsregler för värdepappersbolag</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a bilagenummer="9" bilageetikett="Bilaga"/>
    <bilaga bilagenummer="10" bilageetikett="Bilaga"/>
    <bilaga bilagenummer="11" bilageetikett="Bilaga"/>
  </bilagor>
</dokumentvärden>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7" ma:contentTypeDescription="Skapa nytt dokument med möjlighet att välja RK-mall" ma:contentTypeScope="" ma:versionID="629f4aa104c56e7c3935937c5c5bf663">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d07acfae-4dfa-4949-99a8-259efd31a6ae" ContentTypeId="0x010100BBA312BF02777149882D207184EC35C032" PreviousValue="false"/>
</file>

<file path=customXml/item4.xml><?xml version="1.0" encoding="utf-8"?>
<?mso-contentType ?>
<customXsn xmlns="http://schemas.microsoft.com/office/2006/metadata/customXsn">
  <xsnLocation/>
  <cached>True</cached>
  <openByDefault>False</openByDefault>
  <xsnScope/>
</customXsn>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6VV7YVCVAJZ7-373442560-9714</_dlc_DocId>
    <_dlc_DocIdUrl xmlns="4f5ca95d-8798-43a8-9b50-3b2f8b9416bf">
      <Url>https://dhs.sp.regeringskansliet.se/yta/sb-gransk/_layouts/15/DocIdRedir.aspx?ID=6VV7YVCVAJZ7-373442560-9714</Url>
      <Description>6VV7YVCVAJZ7-373442560-9714</Description>
    </_dlc_DocIdUrl>
  </documentManagement>
</p:propertie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2.xml><?xml version="1.0" encoding="utf-8"?>
<ds:datastoreItem xmlns:ds="http://schemas.openxmlformats.org/officeDocument/2006/customXml" ds:itemID="{8D575A93-7DC3-4DD8-933F-729C555856CB}"/>
</file>

<file path=customXml/itemProps3.xml><?xml version="1.0" encoding="utf-8"?>
<ds:datastoreItem xmlns:ds="http://schemas.openxmlformats.org/officeDocument/2006/customXml" ds:itemID="{99BE782F-564F-4E46-8418-99A14C592E32}"/>
</file>

<file path=customXml/itemProps4.xml><?xml version="1.0" encoding="utf-8"?>
<ds:datastoreItem xmlns:ds="http://schemas.openxmlformats.org/officeDocument/2006/customXml" ds:itemID="{0B54F622-4246-474D-B05A-AF3CC2F45A3D}">
  <ds:schemaRefs>
    <ds:schemaRef ds:uri="http://schemas.microsoft.com/office/2006/metadata/customXsn"/>
  </ds:schemaRefs>
</ds:datastoreItem>
</file>

<file path=customXml/itemProps5.xml><?xml version="1.0" encoding="utf-8"?>
<ds:datastoreItem xmlns:ds="http://schemas.openxmlformats.org/officeDocument/2006/customXml" ds:itemID="{4122F785-C8F3-40FB-99AA-2112DE1C23A3}">
  <ds:schemaRefs>
    <ds:schemaRef ds:uri="http://schemas.microsoft.com/sharepoint/events"/>
  </ds:schemaRefs>
</ds:datastoreItem>
</file>

<file path=customXml/itemProps6.xml><?xml version="1.0" encoding="utf-8"?>
<ds:datastoreItem xmlns:ds="http://schemas.openxmlformats.org/officeDocument/2006/customXml" ds:itemID="{847DD265-0A40-4811-8719-AAAF944113F2}">
  <ds:schemaRefs>
    <ds:schemaRef ds:uri="http://schemas.microsoft.com/sharepoint/v3/contenttype/forms"/>
  </ds:schemaRefs>
</ds:datastoreItem>
</file>

<file path=customXml/itemProps7.xml><?xml version="1.0" encoding="utf-8"?>
<ds:datastoreItem xmlns:ds="http://schemas.openxmlformats.org/officeDocument/2006/customXml" ds:itemID="{AA7E10CD-0EEE-4464-8E9D-B4B988B7910E}">
  <ds:schemaRefs>
    <ds:schemaRef ds:uri="398b51e1-350b-47c9-b561-4c6b34d05dd3"/>
    <ds:schemaRef ds:uri="http://schemas.microsoft.com/office/infopath/2007/PartnerControls"/>
    <ds:schemaRef ds:uri="4e9c2f0c-7bf8-49af-8356-cbf363fc78a7"/>
    <ds:schemaRef ds:uri="http://schemas.microsoft.com/office/2006/metadata/properties"/>
    <ds:schemaRef ds:uri="cc625d36-bb37-4650-91b9-0c96159295ba"/>
    <ds:schemaRef ds:uri="http://purl.org/dc/elements/1.1/"/>
    <ds:schemaRef ds:uri="http://schemas.openxmlformats.org/package/2006/metadata/core-properties"/>
    <ds:schemaRef ds:uri="http://schemas.microsoft.com/office/2006/documentManagement/types"/>
    <ds:schemaRef ds:uri="http://purl.org/dc/dcmitype/"/>
    <ds:schemaRef ds:uri="18f3d968-6251-40b0-9f11-012b293496c2"/>
    <ds:schemaRef ds:uri="http://www.w3.org/XML/1998/namespace"/>
    <ds:schemaRef ds:uri="http://purl.org/dc/terms/"/>
  </ds:schemaRefs>
</ds:datastoreItem>
</file>

<file path=customXml/itemProps8.xml><?xml version="1.0" encoding="utf-8"?>
<ds:datastoreItem xmlns:ds="http://schemas.openxmlformats.org/officeDocument/2006/customXml" ds:itemID="{13BCB403-E141-4D11-92F5-B201DDB2C71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652</Pages>
  <Words>205112</Words>
  <Characters>1087096</Characters>
  <Application>Microsoft Office Word</Application>
  <DocSecurity>0</DocSecurity>
  <Lines>9059</Lines>
  <Paragraphs>2579</Paragraphs>
  <ScaleCrop>false</ScaleCrop>
  <HeadingPairs>
    <vt:vector size="2" baseType="variant">
      <vt:variant>
        <vt:lpstr>Rubrik</vt:lpstr>
      </vt:variant>
      <vt:variant>
        <vt:i4>1</vt:i4>
      </vt:variant>
    </vt:vector>
  </HeadingPairs>
  <TitlesOfParts>
    <vt:vector size="1" baseType="lpstr">
      <vt:lpstr/>
    </vt:vector>
  </TitlesOfParts>
  <Company>Regeringskansliet</Company>
  <LinksUpToDate>false</LinksUpToDate>
  <CharactersWithSpaces>1289629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Marit Dozzi</dc:creator>
  <dc:description/>
  <cp:lastModifiedBy>Marit Dozzi</cp:lastModifiedBy>
  <cp:revision>739</cp:revision>
  <dcterms:created xsi:type="dcterms:W3CDTF">2021-03-02T14:39:00Z</dcterms:created>
  <dcterms:modified xsi:type="dcterms:W3CDTF">2021-04-08T09:00:00Z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Mallversion">
    <vt:lpwstr>2.1.8</vt:lpwstr>
  </property>
  <property fmtid="{D5CDD505-2E9C-101B-9397-08002B2CF9AE}" pid="4" name="Organisation">
    <vt:lpwstr>25;#Finansdepartementet|0b2f41b1-db50-472c-80a1-d21b0254fb2b</vt:lpwstr>
  </property>
  <property fmtid="{D5CDD505-2E9C-101B-9397-08002B2CF9AE}" pid="5" name="ActivityCategory">
    <vt:lpwstr/>
  </property>
  <property fmtid="{D5CDD505-2E9C-101B-9397-08002B2CF9AE}" pid="6" name="_dlc_DocIdItemGuid">
    <vt:lpwstr>cf863db6-31a1-4b04-9c10-6f8056c8d861</vt:lpwstr>
  </property>
</Properties>
</file>